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409" r:id="rId2"/>
    <p:sldId id="484" r:id="rId3"/>
    <p:sldId id="496" r:id="rId4"/>
    <p:sldId id="465" r:id="rId5"/>
    <p:sldId id="466" r:id="rId6"/>
    <p:sldId id="467" r:id="rId7"/>
    <p:sldId id="468" r:id="rId8"/>
    <p:sldId id="469" r:id="rId9"/>
    <p:sldId id="470" r:id="rId10"/>
    <p:sldId id="515" r:id="rId11"/>
    <p:sldId id="460" r:id="rId12"/>
    <p:sldId id="461" r:id="rId13"/>
    <p:sldId id="477" r:id="rId14"/>
    <p:sldId id="479" r:id="rId15"/>
    <p:sldId id="490" r:id="rId16"/>
    <p:sldId id="491" r:id="rId17"/>
    <p:sldId id="494" r:id="rId18"/>
    <p:sldId id="462" r:id="rId19"/>
    <p:sldId id="463" r:id="rId20"/>
    <p:sldId id="485" r:id="rId21"/>
    <p:sldId id="488" r:id="rId22"/>
    <p:sldId id="487" r:id="rId23"/>
    <p:sldId id="414" r:id="rId24"/>
    <p:sldId id="415" r:id="rId25"/>
    <p:sldId id="416" r:id="rId26"/>
    <p:sldId id="514" r:id="rId27"/>
    <p:sldId id="512" r:id="rId28"/>
    <p:sldId id="513" r:id="rId29"/>
    <p:sldId id="417" r:id="rId30"/>
    <p:sldId id="418" r:id="rId31"/>
    <p:sldId id="419" r:id="rId32"/>
    <p:sldId id="495" r:id="rId33"/>
    <p:sldId id="511" r:id="rId34"/>
    <p:sldId id="497" r:id="rId35"/>
    <p:sldId id="498" r:id="rId36"/>
    <p:sldId id="499" r:id="rId37"/>
    <p:sldId id="500" r:id="rId38"/>
    <p:sldId id="502" r:id="rId39"/>
    <p:sldId id="504" r:id="rId40"/>
    <p:sldId id="505" r:id="rId41"/>
    <p:sldId id="506" r:id="rId42"/>
    <p:sldId id="508" r:id="rId43"/>
    <p:sldId id="420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9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0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Like Rate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8575" cap="rnd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工作表1!$A$2:$A$6</c:f>
              <c:strCache>
                <c:ptCount val="5"/>
                <c:pt idx="0">
                  <c:v>Random</c:v>
                </c:pt>
                <c:pt idx="1">
                  <c:v>Content-based</c:v>
                </c:pt>
                <c:pt idx="2">
                  <c:v>Collaborative-based</c:v>
                </c:pt>
                <c:pt idx="3">
                  <c:v>Social-based</c:v>
                </c:pt>
                <c:pt idx="4">
                  <c:v>Phased-based</c:v>
                </c:pt>
              </c:strCache>
            </c:str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0.23599999999999999</c:v>
                </c:pt>
                <c:pt idx="1">
                  <c:v>0.33800000000000002</c:v>
                </c:pt>
                <c:pt idx="2">
                  <c:v>0.40100000000000002</c:v>
                </c:pt>
                <c:pt idx="3">
                  <c:v>0.45400000000000001</c:v>
                </c:pt>
                <c:pt idx="4">
                  <c:v>0.59799999999999998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B5-4428-9504-10BCDE80B3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989104960"/>
        <c:axId val="-1989100064"/>
      </c:barChart>
      <c:catAx>
        <c:axId val="-198910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0064"/>
        <c:crosses val="autoZero"/>
        <c:auto val="1"/>
        <c:lblAlgn val="ctr"/>
        <c:lblOffset val="100"/>
        <c:noMultiLvlLbl val="0"/>
      </c:catAx>
      <c:valAx>
        <c:axId val="-1989100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Like rate</a:t>
                </a:r>
                <a:endParaRPr lang="zh-TW" b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49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0B3FF3-6304-BC41-87FB-7F5FBB607A27}" type="doc">
      <dgm:prSet loTypeId="urn:microsoft.com/office/officeart/2005/8/layout/venn2" loCatId="" qsTypeId="urn:microsoft.com/office/officeart/2005/8/quickstyle/simple4" qsCatId="simple" csTypeId="urn:microsoft.com/office/officeart/2005/8/colors/accent1_3" csCatId="accent1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BE954F52-9E95-5248-A020-10E6940BA2E4}">
      <dgm:prSet phldrT="[文字]" custT="1"/>
      <dgm:spPr>
        <a:solidFill>
          <a:srgbClr val="4C5760"/>
        </a:solidFill>
        <a:sp3d/>
      </dgm:spPr>
      <dgm:t>
        <a:bodyPr vert="horz">
          <a:flatTx/>
        </a:bodyPr>
        <a:lstStyle/>
        <a:p>
          <a:endParaRPr lang="zh-TW" altLang="en-US" sz="1600" b="1" dirty="0"/>
        </a:p>
      </dgm:t>
    </dgm:pt>
    <dgm:pt modelId="{5D386F26-651A-0D45-9642-C0C06ED2F3D4}" type="par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039DD521-A3C6-834C-B0D1-AC437222DCB0}" type="sib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5CC94092-A5AB-EC47-BCF7-FF112E5ED0CD}">
      <dgm:prSet phldrT="[文字]" custT="1"/>
      <dgm:spPr>
        <a:solidFill>
          <a:srgbClr val="93A8AC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246D1EEC-3A1F-804E-A3C3-00AC9F1F4E08}" type="par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641077FA-5B8C-764E-94EC-1A1F96F00390}" type="sib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0BE6128E-85D7-B444-905E-7BBAB523497F}">
      <dgm:prSet phldrT="[文字]" custT="1"/>
      <dgm:spPr>
        <a:solidFill>
          <a:srgbClr val="A59E8C"/>
        </a:solidFill>
        <a:sp3d/>
      </dgm:spPr>
      <dgm:t>
        <a:bodyPr anchor="ctr" anchorCtr="0">
          <a:flatTx/>
        </a:bodyPr>
        <a:lstStyle/>
        <a:p>
          <a:endParaRPr lang="zh-TW" altLang="en-US" sz="1600" b="1" dirty="0"/>
        </a:p>
      </dgm:t>
    </dgm:pt>
    <dgm:pt modelId="{80D910DB-7227-3241-85E8-F2AFF657BCD7}" type="par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87E517BC-BBCB-4D4E-A075-AB6375816E47}" type="sib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AB78CB3E-240E-254E-98E6-F5374B26AFEC}">
      <dgm:prSet custT="1"/>
      <dgm:spPr>
        <a:solidFill>
          <a:srgbClr val="D7CEB2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8E589949-55CD-6944-8D69-C7FDCC3B2C9B}" type="par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76EEDA05-C18A-484A-A5A5-EEBFBE6A29FA}" type="sib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250DD092-1502-6F40-9295-AB042E660C26}">
      <dgm:prSet custT="1"/>
      <dgm:spPr>
        <a:solidFill>
          <a:srgbClr val="66635B"/>
        </a:solidFill>
        <a:sp3d/>
      </dgm:spPr>
      <dgm:t>
        <a:bodyPr>
          <a:flatTx/>
        </a:bodyPr>
        <a:lstStyle/>
        <a:p>
          <a:endParaRPr lang="zh-TW" altLang="en-US" sz="1400" b="1" dirty="0"/>
        </a:p>
      </dgm:t>
    </dgm:pt>
    <dgm:pt modelId="{558029F9-2E80-ED48-906C-5068309BC744}" type="par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BBAD8C5F-3C77-2A43-8599-C32D740483E5}" type="sib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402F5204-0D1C-1641-BD69-EC62AE4D47D7}" type="pres">
      <dgm:prSet presAssocID="{C90B3FF3-6304-BC41-87FB-7F5FBB607A27}" presName="Name0" presStyleCnt="0">
        <dgm:presLayoutVars>
          <dgm:chMax val="7"/>
          <dgm:resizeHandles val="exact"/>
        </dgm:presLayoutVars>
      </dgm:prSet>
      <dgm:spPr/>
    </dgm:pt>
    <dgm:pt modelId="{3835B373-065D-4F42-984B-4B66E6B51060}" type="pres">
      <dgm:prSet presAssocID="{C90B3FF3-6304-BC41-87FB-7F5FBB607A27}" presName="comp1" presStyleCnt="0"/>
      <dgm:spPr>
        <a:sp3d/>
      </dgm:spPr>
    </dgm:pt>
    <dgm:pt modelId="{01A0F3F3-44EC-8446-920D-C7DBDF18E0BE}" type="pres">
      <dgm:prSet presAssocID="{C90B3FF3-6304-BC41-87FB-7F5FBB607A27}" presName="circle1" presStyleLbl="node1" presStyleIdx="0" presStyleCnt="5"/>
      <dgm:spPr/>
      <dgm:t>
        <a:bodyPr/>
        <a:lstStyle/>
        <a:p>
          <a:endParaRPr lang="zh-TW" altLang="en-US"/>
        </a:p>
      </dgm:t>
    </dgm:pt>
    <dgm:pt modelId="{304DB835-019A-7144-A7A1-55E4C158CB75}" type="pres">
      <dgm:prSet presAssocID="{C90B3FF3-6304-BC41-87FB-7F5FBB607A27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3F09B7-4932-B349-8682-EE98F462575E}" type="pres">
      <dgm:prSet presAssocID="{C90B3FF3-6304-BC41-87FB-7F5FBB607A27}" presName="comp2" presStyleCnt="0"/>
      <dgm:spPr>
        <a:sp3d/>
      </dgm:spPr>
    </dgm:pt>
    <dgm:pt modelId="{57CF9868-AF82-6248-A7F3-A69BA72D3F34}" type="pres">
      <dgm:prSet presAssocID="{C90B3FF3-6304-BC41-87FB-7F5FBB607A27}" presName="circle2" presStyleLbl="node1" presStyleIdx="1" presStyleCnt="5"/>
      <dgm:spPr/>
      <dgm:t>
        <a:bodyPr/>
        <a:lstStyle/>
        <a:p>
          <a:endParaRPr lang="zh-TW" altLang="en-US"/>
        </a:p>
      </dgm:t>
    </dgm:pt>
    <dgm:pt modelId="{963FD0B3-152A-9141-B807-00A73932FE43}" type="pres">
      <dgm:prSet presAssocID="{C90B3FF3-6304-BC41-87FB-7F5FBB607A27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883104-CD4C-EF48-A4B5-D1C64DE19ECD}" type="pres">
      <dgm:prSet presAssocID="{C90B3FF3-6304-BC41-87FB-7F5FBB607A27}" presName="comp3" presStyleCnt="0"/>
      <dgm:spPr>
        <a:sp3d/>
      </dgm:spPr>
    </dgm:pt>
    <dgm:pt modelId="{B23856BF-A03D-6A42-A90B-2385AAB5C614}" type="pres">
      <dgm:prSet presAssocID="{C90B3FF3-6304-BC41-87FB-7F5FBB607A27}" presName="circle3" presStyleLbl="node1" presStyleIdx="2" presStyleCnt="5"/>
      <dgm:spPr/>
      <dgm:t>
        <a:bodyPr/>
        <a:lstStyle/>
        <a:p>
          <a:endParaRPr lang="zh-TW" altLang="en-US"/>
        </a:p>
      </dgm:t>
    </dgm:pt>
    <dgm:pt modelId="{187F5FA2-5ED4-7443-8D74-6F38A5293104}" type="pres">
      <dgm:prSet presAssocID="{C90B3FF3-6304-BC41-87FB-7F5FBB607A27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B7FE87-8CCB-1848-8C1D-C4188E4D2FC9}" type="pres">
      <dgm:prSet presAssocID="{C90B3FF3-6304-BC41-87FB-7F5FBB607A27}" presName="comp4" presStyleCnt="0"/>
      <dgm:spPr>
        <a:sp3d/>
      </dgm:spPr>
    </dgm:pt>
    <dgm:pt modelId="{6D6B090D-205B-1943-A808-8C79490994EB}" type="pres">
      <dgm:prSet presAssocID="{C90B3FF3-6304-BC41-87FB-7F5FBB607A27}" presName="circle4" presStyleLbl="node1" presStyleIdx="3" presStyleCnt="5"/>
      <dgm:spPr/>
      <dgm:t>
        <a:bodyPr/>
        <a:lstStyle/>
        <a:p>
          <a:endParaRPr lang="zh-TW" altLang="en-US"/>
        </a:p>
      </dgm:t>
    </dgm:pt>
    <dgm:pt modelId="{2BE3EB66-1AEE-8B44-B5C1-57FC4B8C885E}" type="pres">
      <dgm:prSet presAssocID="{C90B3FF3-6304-BC41-87FB-7F5FBB607A27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17C59-0965-DF48-A8D0-F66BA34A4FD7}" type="pres">
      <dgm:prSet presAssocID="{C90B3FF3-6304-BC41-87FB-7F5FBB607A27}" presName="comp5" presStyleCnt="0"/>
      <dgm:spPr>
        <a:sp3d/>
      </dgm:spPr>
    </dgm:pt>
    <dgm:pt modelId="{2F9FB83E-648C-F049-B059-28D7DAC6A431}" type="pres">
      <dgm:prSet presAssocID="{C90B3FF3-6304-BC41-87FB-7F5FBB607A27}" presName="circle5" presStyleLbl="node1" presStyleIdx="4" presStyleCnt="5"/>
      <dgm:spPr/>
      <dgm:t>
        <a:bodyPr/>
        <a:lstStyle/>
        <a:p>
          <a:endParaRPr lang="zh-TW" altLang="en-US"/>
        </a:p>
      </dgm:t>
    </dgm:pt>
    <dgm:pt modelId="{6B0C1A0A-7E05-CC45-B63A-1E874855BFDA}" type="pres">
      <dgm:prSet presAssocID="{C90B3FF3-6304-BC41-87FB-7F5FBB607A27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FE122E6-8146-D142-B043-65326F7C028A}" type="presOf" srcId="{C90B3FF3-6304-BC41-87FB-7F5FBB607A27}" destId="{402F5204-0D1C-1641-BD69-EC62AE4D47D7}" srcOrd="0" destOrd="0" presId="urn:microsoft.com/office/officeart/2005/8/layout/venn2"/>
    <dgm:cxn modelId="{6AD3D7DD-5696-5145-8536-6A1D52D56AE4}" type="presOf" srcId="{AB78CB3E-240E-254E-98E6-F5374B26AFEC}" destId="{B23856BF-A03D-6A42-A90B-2385AAB5C614}" srcOrd="0" destOrd="0" presId="urn:microsoft.com/office/officeart/2005/8/layout/venn2"/>
    <dgm:cxn modelId="{16B8EAAC-B1C8-AC47-A989-A878310E839E}" srcId="{C90B3FF3-6304-BC41-87FB-7F5FBB607A27}" destId="{BE954F52-9E95-5248-A020-10E6940BA2E4}" srcOrd="0" destOrd="0" parTransId="{5D386F26-651A-0D45-9642-C0C06ED2F3D4}" sibTransId="{039DD521-A3C6-834C-B0D1-AC437222DCB0}"/>
    <dgm:cxn modelId="{58B29658-6DD5-114D-96AB-E344124CB99F}" type="presOf" srcId="{BE954F52-9E95-5248-A020-10E6940BA2E4}" destId="{01A0F3F3-44EC-8446-920D-C7DBDF18E0BE}" srcOrd="0" destOrd="0" presId="urn:microsoft.com/office/officeart/2005/8/layout/venn2"/>
    <dgm:cxn modelId="{A4CB3DA1-5F13-134D-A0B9-D0773E28E0C9}" type="presOf" srcId="{5CC94092-A5AB-EC47-BCF7-FF112E5ED0CD}" destId="{963FD0B3-152A-9141-B807-00A73932FE43}" srcOrd="1" destOrd="0" presId="urn:microsoft.com/office/officeart/2005/8/layout/venn2"/>
    <dgm:cxn modelId="{FAB7ECCE-76B7-1542-A579-D5FE8EDFCFF1}" type="presOf" srcId="{5CC94092-A5AB-EC47-BCF7-FF112E5ED0CD}" destId="{57CF9868-AF82-6248-A7F3-A69BA72D3F34}" srcOrd="0" destOrd="0" presId="urn:microsoft.com/office/officeart/2005/8/layout/venn2"/>
    <dgm:cxn modelId="{4F3BE790-32F3-464A-8507-E101C76A595A}" srcId="{C90B3FF3-6304-BC41-87FB-7F5FBB607A27}" destId="{250DD092-1502-6F40-9295-AB042E660C26}" srcOrd="4" destOrd="0" parTransId="{558029F9-2E80-ED48-906C-5068309BC744}" sibTransId="{BBAD8C5F-3C77-2A43-8599-C32D740483E5}"/>
    <dgm:cxn modelId="{60F7698D-81E7-2F46-BF9F-8A070C72D5FF}" srcId="{C90B3FF3-6304-BC41-87FB-7F5FBB607A27}" destId="{5CC94092-A5AB-EC47-BCF7-FF112E5ED0CD}" srcOrd="1" destOrd="0" parTransId="{246D1EEC-3A1F-804E-A3C3-00AC9F1F4E08}" sibTransId="{641077FA-5B8C-764E-94EC-1A1F96F00390}"/>
    <dgm:cxn modelId="{6AECEF69-2765-8E45-97AF-08BEB0E39559}" srcId="{C90B3FF3-6304-BC41-87FB-7F5FBB607A27}" destId="{0BE6128E-85D7-B444-905E-7BBAB523497F}" srcOrd="3" destOrd="0" parTransId="{80D910DB-7227-3241-85E8-F2AFF657BCD7}" sibTransId="{87E517BC-BBCB-4D4E-A075-AB6375816E47}"/>
    <dgm:cxn modelId="{9549047B-3746-D149-A5AA-981B2A3A517B}" type="presOf" srcId="{0BE6128E-85D7-B444-905E-7BBAB523497F}" destId="{6D6B090D-205B-1943-A808-8C79490994EB}" srcOrd="0" destOrd="0" presId="urn:microsoft.com/office/officeart/2005/8/layout/venn2"/>
    <dgm:cxn modelId="{927E6E92-1E18-234B-8841-1569A458FAAD}" type="presOf" srcId="{BE954F52-9E95-5248-A020-10E6940BA2E4}" destId="{304DB835-019A-7144-A7A1-55E4C158CB75}" srcOrd="1" destOrd="0" presId="urn:microsoft.com/office/officeart/2005/8/layout/venn2"/>
    <dgm:cxn modelId="{990A67DE-042D-C84E-ABBB-202FBC7F0D00}" type="presOf" srcId="{AB78CB3E-240E-254E-98E6-F5374B26AFEC}" destId="{187F5FA2-5ED4-7443-8D74-6F38A5293104}" srcOrd="1" destOrd="0" presId="urn:microsoft.com/office/officeart/2005/8/layout/venn2"/>
    <dgm:cxn modelId="{3A0671E7-8C1C-C14B-A0BC-27977AF5613C}" type="presOf" srcId="{0BE6128E-85D7-B444-905E-7BBAB523497F}" destId="{2BE3EB66-1AEE-8B44-B5C1-57FC4B8C885E}" srcOrd="1" destOrd="0" presId="urn:microsoft.com/office/officeart/2005/8/layout/venn2"/>
    <dgm:cxn modelId="{DBAD143F-E0C3-704A-9C5A-3A6E40A26FA5}" srcId="{C90B3FF3-6304-BC41-87FB-7F5FBB607A27}" destId="{AB78CB3E-240E-254E-98E6-F5374B26AFEC}" srcOrd="2" destOrd="0" parTransId="{8E589949-55CD-6944-8D69-C7FDCC3B2C9B}" sibTransId="{76EEDA05-C18A-484A-A5A5-EEBFBE6A29FA}"/>
    <dgm:cxn modelId="{0BFEA8B3-D735-114D-98AA-B16641C114E5}" type="presOf" srcId="{250DD092-1502-6F40-9295-AB042E660C26}" destId="{6B0C1A0A-7E05-CC45-B63A-1E874855BFDA}" srcOrd="1" destOrd="0" presId="urn:microsoft.com/office/officeart/2005/8/layout/venn2"/>
    <dgm:cxn modelId="{F2072BBB-7F15-7A44-B004-C800EFD9D669}" type="presOf" srcId="{250DD092-1502-6F40-9295-AB042E660C26}" destId="{2F9FB83E-648C-F049-B059-28D7DAC6A431}" srcOrd="0" destOrd="0" presId="urn:microsoft.com/office/officeart/2005/8/layout/venn2"/>
    <dgm:cxn modelId="{2825FB53-B344-7144-97A8-21B019FF11EA}" type="presParOf" srcId="{402F5204-0D1C-1641-BD69-EC62AE4D47D7}" destId="{3835B373-065D-4F42-984B-4B66E6B51060}" srcOrd="0" destOrd="0" presId="urn:microsoft.com/office/officeart/2005/8/layout/venn2"/>
    <dgm:cxn modelId="{77316F6F-2E09-774C-A42E-F075A4DA3FE4}" type="presParOf" srcId="{3835B373-065D-4F42-984B-4B66E6B51060}" destId="{01A0F3F3-44EC-8446-920D-C7DBDF18E0BE}" srcOrd="0" destOrd="0" presId="urn:microsoft.com/office/officeart/2005/8/layout/venn2"/>
    <dgm:cxn modelId="{EA377B3B-1DAC-3340-B2FC-7E0B6E010ABC}" type="presParOf" srcId="{3835B373-065D-4F42-984B-4B66E6B51060}" destId="{304DB835-019A-7144-A7A1-55E4C158CB75}" srcOrd="1" destOrd="0" presId="urn:microsoft.com/office/officeart/2005/8/layout/venn2"/>
    <dgm:cxn modelId="{3A49A785-B3E2-6A49-B8CC-7BF5EBB8E6FA}" type="presParOf" srcId="{402F5204-0D1C-1641-BD69-EC62AE4D47D7}" destId="{DA3F09B7-4932-B349-8682-EE98F462575E}" srcOrd="1" destOrd="0" presId="urn:microsoft.com/office/officeart/2005/8/layout/venn2"/>
    <dgm:cxn modelId="{E6483941-3A20-8B45-A3B6-FF3488F193C6}" type="presParOf" srcId="{DA3F09B7-4932-B349-8682-EE98F462575E}" destId="{57CF9868-AF82-6248-A7F3-A69BA72D3F34}" srcOrd="0" destOrd="0" presId="urn:microsoft.com/office/officeart/2005/8/layout/venn2"/>
    <dgm:cxn modelId="{1244EA10-C79B-5B4A-BBCE-F727E4E4DBF1}" type="presParOf" srcId="{DA3F09B7-4932-B349-8682-EE98F462575E}" destId="{963FD0B3-152A-9141-B807-00A73932FE43}" srcOrd="1" destOrd="0" presId="urn:microsoft.com/office/officeart/2005/8/layout/venn2"/>
    <dgm:cxn modelId="{E17D668B-95C6-5848-8AC2-A3091ADDE089}" type="presParOf" srcId="{402F5204-0D1C-1641-BD69-EC62AE4D47D7}" destId="{E8883104-CD4C-EF48-A4B5-D1C64DE19ECD}" srcOrd="2" destOrd="0" presId="urn:microsoft.com/office/officeart/2005/8/layout/venn2"/>
    <dgm:cxn modelId="{49E3D2B9-C811-B941-A9DC-623A70DEBE76}" type="presParOf" srcId="{E8883104-CD4C-EF48-A4B5-D1C64DE19ECD}" destId="{B23856BF-A03D-6A42-A90B-2385AAB5C614}" srcOrd="0" destOrd="0" presId="urn:microsoft.com/office/officeart/2005/8/layout/venn2"/>
    <dgm:cxn modelId="{FFCBD6FD-FD42-224A-BB37-871D445DA9C5}" type="presParOf" srcId="{E8883104-CD4C-EF48-A4B5-D1C64DE19ECD}" destId="{187F5FA2-5ED4-7443-8D74-6F38A5293104}" srcOrd="1" destOrd="0" presId="urn:microsoft.com/office/officeart/2005/8/layout/venn2"/>
    <dgm:cxn modelId="{5FBF543B-B80B-CE46-A6B4-DC625C0DE37B}" type="presParOf" srcId="{402F5204-0D1C-1641-BD69-EC62AE4D47D7}" destId="{91B7FE87-8CCB-1848-8C1D-C4188E4D2FC9}" srcOrd="3" destOrd="0" presId="urn:microsoft.com/office/officeart/2005/8/layout/venn2"/>
    <dgm:cxn modelId="{A6B82F5A-525E-E144-93F4-9457084B3436}" type="presParOf" srcId="{91B7FE87-8CCB-1848-8C1D-C4188E4D2FC9}" destId="{6D6B090D-205B-1943-A808-8C79490994EB}" srcOrd="0" destOrd="0" presId="urn:microsoft.com/office/officeart/2005/8/layout/venn2"/>
    <dgm:cxn modelId="{A286051F-59F3-3D4B-8D19-5D8465236700}" type="presParOf" srcId="{91B7FE87-8CCB-1848-8C1D-C4188E4D2FC9}" destId="{2BE3EB66-1AEE-8B44-B5C1-57FC4B8C885E}" srcOrd="1" destOrd="0" presId="urn:microsoft.com/office/officeart/2005/8/layout/venn2"/>
    <dgm:cxn modelId="{3A6F4A7D-B5B3-964D-A425-EC649FA7FD1B}" type="presParOf" srcId="{402F5204-0D1C-1641-BD69-EC62AE4D47D7}" destId="{9D717C59-0965-DF48-A8D0-F66BA34A4FD7}" srcOrd="4" destOrd="0" presId="urn:microsoft.com/office/officeart/2005/8/layout/venn2"/>
    <dgm:cxn modelId="{EF3B4D01-8473-FC41-A7F7-16D3334763EB}" type="presParOf" srcId="{9D717C59-0965-DF48-A8D0-F66BA34A4FD7}" destId="{2F9FB83E-648C-F049-B059-28D7DAC6A431}" srcOrd="0" destOrd="0" presId="urn:microsoft.com/office/officeart/2005/8/layout/venn2"/>
    <dgm:cxn modelId="{0B78C164-40AE-B640-AF8F-8FAFA0580FD6}" type="presParOf" srcId="{9D717C59-0965-DF48-A8D0-F66BA34A4FD7}" destId="{6B0C1A0A-7E05-CC45-B63A-1E874855BFD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Third  party payment 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en-US" altLang="zh-TW" dirty="0" smtClean="0"/>
            <a:t>landing 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Crowd</a:t>
          </a:r>
          <a:br>
            <a:rPr lang="en-US" altLang="zh-TW" dirty="0" smtClean="0"/>
          </a:br>
          <a:r>
            <a:rPr lang="en-US" altLang="zh-TW" dirty="0" err="1" smtClean="0"/>
            <a:t>fundung</a:t>
          </a:r>
          <a:r>
            <a:rPr lang="en-US" altLang="zh-TW" dirty="0" smtClean="0"/>
            <a:t> 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Virtual Currency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Insurance </a:t>
          </a:r>
          <a:br>
            <a:rPr lang="en-US" altLang="zh-TW" dirty="0" smtClean="0"/>
          </a:br>
          <a:r>
            <a:rPr lang="en-US" altLang="zh-TW" dirty="0" smtClean="0"/>
            <a:t>Tech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Smart</a:t>
          </a:r>
          <a:br>
            <a:rPr lang="en-US" altLang="zh-TW" dirty="0" smtClean="0"/>
          </a:br>
          <a:r>
            <a:rPr lang="en-US" altLang="zh-TW" dirty="0" smtClean="0"/>
            <a:t>Investment 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Online Credit 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9737436C-5144-4947-A8E2-259BB054F06F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Mobile payment 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8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8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8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8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8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8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8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8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8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8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5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5" presStyleCnt="8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5" presStyleCnt="8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6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6" presStyleCnt="8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6" presStyleCnt="8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7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7" presStyleCnt="8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7" presStyleCnt="8"/>
      <dgm:spPr/>
      <dgm:t>
        <a:bodyPr/>
        <a:lstStyle/>
        <a:p>
          <a:endParaRPr lang="zh-TW" altLang="en-US"/>
        </a:p>
      </dgm:t>
    </dgm:pt>
  </dgm:ptLst>
  <dgm:cxnLst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A246D725-EDB6-C248-9E5F-8C6F00417B1C}" type="presOf" srcId="{DAB7548A-5FCA-4977-8CF5-BA66ACB6B374}" destId="{0645CF2F-3D6A-4512-B41A-DC0B00B6A9FE}" srcOrd="1" destOrd="0" presId="urn:microsoft.com/office/officeart/2005/8/layout/cycle2"/>
    <dgm:cxn modelId="{E1939BE1-8F07-4578-B323-22596431D069}" srcId="{99BC9C09-5639-494B-B576-E51A67CDC856}" destId="{E36E424D-3192-4C27-B61E-4FBE19859B30}" srcOrd="6" destOrd="0" parTransId="{4EF2175F-7388-4774-B373-E8333838BE5F}" sibTransId="{B6A1E5CD-52CE-4A27-9E50-F169D6B209A5}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4BBCBECF-C3E7-DE44-9BF6-395D1781F792}" type="presOf" srcId="{99BC9C09-5639-494B-B576-E51A67CDC856}" destId="{7EF56448-8FCC-4FF3-93B9-23381C72BB14}" srcOrd="0" destOrd="0" presId="urn:microsoft.com/office/officeart/2005/8/layout/cycle2"/>
    <dgm:cxn modelId="{ADA259E0-16A0-B044-970A-7A179F61F552}" type="presOf" srcId="{2D5DAFE5-0E2D-42B6-8BDB-32D2BBE67159}" destId="{ED7B0DB3-CD0A-466B-A818-E062E9A4F2B3}" srcOrd="1" destOrd="0" presId="urn:microsoft.com/office/officeart/2005/8/layout/cycle2"/>
    <dgm:cxn modelId="{DD66A06A-A048-FC4F-A61D-3B4F9D2FF624}" type="presOf" srcId="{DAB7548A-5FCA-4977-8CF5-BA66ACB6B374}" destId="{D1B1E31A-B4EA-47B7-A368-CB29DED706B0}" srcOrd="0" destOrd="0" presId="urn:microsoft.com/office/officeart/2005/8/layout/cycle2"/>
    <dgm:cxn modelId="{EF5DF578-EB2B-B642-85AB-7C169194CE86}" type="presOf" srcId="{E20EB2AA-8C9E-44ED-988F-D923F57B2B22}" destId="{8EC1C126-653B-47E9-B3DE-82996599752E}" srcOrd="1" destOrd="0" presId="urn:microsoft.com/office/officeart/2005/8/layout/cycle2"/>
    <dgm:cxn modelId="{11BDE341-D5B5-7149-81FA-ED838F5E7101}" type="presOf" srcId="{7129EF1A-5288-40DB-A85D-0CBAE234571E}" destId="{8EE22EF3-15D6-4E4D-821C-678AAD5A5843}" srcOrd="0" destOrd="0" presId="urn:microsoft.com/office/officeart/2005/8/layout/cycle2"/>
    <dgm:cxn modelId="{5524B415-C07A-D948-A458-AE830CBECCE9}" type="presOf" srcId="{EC2AF0E6-BC4F-4925-9B08-A4AEA950C0F5}" destId="{4016ABF0-D19D-4E86-88A9-E9D0116A5F74}" srcOrd="0" destOrd="0" presId="urn:microsoft.com/office/officeart/2005/8/layout/cycle2"/>
    <dgm:cxn modelId="{29433086-31E2-9341-9F62-69FCAD063EB4}" type="presOf" srcId="{7129EF1A-5288-40DB-A85D-0CBAE234571E}" destId="{6AA016FA-C6BB-4D05-AEAD-0E14B8CCA568}" srcOrd="1" destOrd="0" presId="urn:microsoft.com/office/officeart/2005/8/layout/cycle2"/>
    <dgm:cxn modelId="{93820A2F-6A92-BD4E-953B-DE0332120E17}" type="presOf" srcId="{B6A1E5CD-52CE-4A27-9E50-F169D6B209A5}" destId="{9AC301B6-C0B7-4D86-BFD7-B9192A077313}" srcOrd="0" destOrd="0" presId="urn:microsoft.com/office/officeart/2005/8/layout/cycle2"/>
    <dgm:cxn modelId="{086CF9AA-60CA-AB48-B0C1-F2FF8FCA7969}" type="presOf" srcId="{CB2E2314-5AD7-4232-9923-8ACC33AAA716}" destId="{5AC038D1-10F2-4A79-B014-CE8A88E3F863}" srcOrd="0" destOrd="0" presId="urn:microsoft.com/office/officeart/2005/8/layout/cycle2"/>
    <dgm:cxn modelId="{DB5480EF-7D71-4351-92CC-AB5BD7E69EDC}" srcId="{99BC9C09-5639-494B-B576-E51A67CDC856}" destId="{6F291A16-201D-4BE5-B1FF-E13426D4F502}" srcOrd="5" destOrd="0" parTransId="{A6D93B9E-CE39-4A30-B29D-B2C81B3618F5}" sibTransId="{EC2AF0E6-BC4F-4925-9B08-A4AEA950C0F5}"/>
    <dgm:cxn modelId="{89EDF475-EA2E-2248-A48F-1921A2FDC8E1}" type="presOf" srcId="{6F291A16-201D-4BE5-B1FF-E13426D4F502}" destId="{0EA30E45-768F-40BF-AE29-76C3FFCF493D}" srcOrd="0" destOrd="0" presId="urn:microsoft.com/office/officeart/2005/8/layout/cycle2"/>
    <dgm:cxn modelId="{1FBA7D25-E25D-FE45-9437-DB59151F5F87}" type="presOf" srcId="{71513C4A-3440-A640-A21B-2613F0B323D7}" destId="{7F41E8BB-E593-4041-A7B6-E439DCFE423D}" srcOrd="0" destOrd="0" presId="urn:microsoft.com/office/officeart/2005/8/layout/cycle2"/>
    <dgm:cxn modelId="{C11A8AE1-055F-B24D-9054-527F961F4D10}" type="presOf" srcId="{9737436C-5144-4947-A8E2-259BB054F06F}" destId="{330C8809-52CE-BB4D-9A38-8EBADEBCA67A}" srcOrd="0" destOrd="0" presId="urn:microsoft.com/office/officeart/2005/8/layout/cycle2"/>
    <dgm:cxn modelId="{4AF59CA2-A201-4C4B-A146-DE6D2EC23293}" type="presOf" srcId="{E36E424D-3192-4C27-B61E-4FBE19859B30}" destId="{E6EB4D13-3A58-4B63-9F32-30DC23E923A2}" srcOrd="0" destOrd="0" presId="urn:microsoft.com/office/officeart/2005/8/layout/cycle2"/>
    <dgm:cxn modelId="{573110C4-1DFE-2F4E-ABA4-F8E531516E6D}" type="presOf" srcId="{77BFAFEA-C6A0-4D6D-9C03-CA848E6CEA3A}" destId="{F445C487-B43B-40DB-9971-27052D8B0140}" srcOrd="0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4A3722E6-C492-0342-B188-17B7991FC97F}" type="presOf" srcId="{71513C4A-3440-A640-A21B-2613F0B323D7}" destId="{2AB13AF5-5B91-F54B-BFA7-4B57B29E4AAD}" srcOrd="1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9E2BF8B7-371D-8F4F-8F7A-3B7411EEE10C}" type="presOf" srcId="{0A8A3952-1C4E-4F16-B03C-AE2D94DA0E1B}" destId="{FD10E9A9-BD77-493B-8092-CADFA27FA628}" srcOrd="0" destOrd="0" presId="urn:microsoft.com/office/officeart/2005/8/layout/cycle2"/>
    <dgm:cxn modelId="{398584FD-FDF1-D540-BBEF-36FD0E8DF240}" type="presOf" srcId="{E20EB2AA-8C9E-44ED-988F-D923F57B2B22}" destId="{A2A61815-7D3B-4CA3-81DC-F0864ED9FFC0}" srcOrd="0" destOrd="0" presId="urn:microsoft.com/office/officeart/2005/8/layout/cycle2"/>
    <dgm:cxn modelId="{858CEAFA-37D1-40D8-80FE-634FF2A3BA66}" srcId="{99BC9C09-5639-494B-B576-E51A67CDC856}" destId="{77BFAFEA-C6A0-4D6D-9C03-CA848E6CEA3A}" srcOrd="7" destOrd="0" parTransId="{B8A76F38-E9B1-4185-BD93-D3B9F3525F45}" sibTransId="{2D5DAFE5-0E2D-42B6-8BDB-32D2BBE67159}"/>
    <dgm:cxn modelId="{156EBAA8-B6D1-0A46-873A-F15422FA7213}" type="presOf" srcId="{A9F9D033-CAEB-4D45-8FE0-00BCF58E6F76}" destId="{6D8EAAE1-6433-4EB8-8E6B-6ED9F9AE8B6D}" srcOrd="0" destOrd="0" presId="urn:microsoft.com/office/officeart/2005/8/layout/cycle2"/>
    <dgm:cxn modelId="{9EA3C71A-4650-8147-83FC-DF46904DE913}" type="presOf" srcId="{40403291-E1DD-4D66-84A7-BF32605710B8}" destId="{A9749C59-4BD9-461D-A94B-9B4AD44DE856}" srcOrd="1" destOrd="0" presId="urn:microsoft.com/office/officeart/2005/8/layout/cycle2"/>
    <dgm:cxn modelId="{70715050-36C9-4444-9628-DD530442FD0B}" type="presOf" srcId="{CC403F3E-8CED-4062-B7DA-54D762FDF679}" destId="{83DDF826-A90E-4FFA-B523-871CCB526011}" srcOrd="0" destOrd="0" presId="urn:microsoft.com/office/officeart/2005/8/layout/cycle2"/>
    <dgm:cxn modelId="{34E886AB-AEA5-2B4D-A4EE-E0F3DD536498}" type="presOf" srcId="{EC2AF0E6-BC4F-4925-9B08-A4AEA950C0F5}" destId="{64F61959-B705-4505-BA62-950FFF40E701}" srcOrd="1" destOrd="0" presId="urn:microsoft.com/office/officeart/2005/8/layout/cycle2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4F602BE6-F90D-0A46-817A-17A9561C687C}" type="presOf" srcId="{40403291-E1DD-4D66-84A7-BF32605710B8}" destId="{A792CA86-ABE7-46CD-9149-E9D79BD6C012}" srcOrd="0" destOrd="0" presId="urn:microsoft.com/office/officeart/2005/8/layout/cycle2"/>
    <dgm:cxn modelId="{C63E8D96-E626-7749-8B46-3A2E0A3A75B8}" type="presOf" srcId="{B6A1E5CD-52CE-4A27-9E50-F169D6B209A5}" destId="{33F4BA63-B56B-4883-90F6-3C643EFDC8E2}" srcOrd="1" destOrd="0" presId="urn:microsoft.com/office/officeart/2005/8/layout/cycle2"/>
    <dgm:cxn modelId="{400E2102-D852-5D45-827B-698B5E1C47BA}" type="presOf" srcId="{2D5DAFE5-0E2D-42B6-8BDB-32D2BBE67159}" destId="{6989CE8A-0CAF-4DB4-8FF4-E50E8F206837}" srcOrd="0" destOrd="0" presId="urn:microsoft.com/office/officeart/2005/8/layout/cycle2"/>
    <dgm:cxn modelId="{95087FF9-B7BC-FB4A-8A19-440069D2C3B1}" type="presParOf" srcId="{7EF56448-8FCC-4FF3-93B9-23381C72BB14}" destId="{5AC038D1-10F2-4A79-B014-CE8A88E3F863}" srcOrd="0" destOrd="0" presId="urn:microsoft.com/office/officeart/2005/8/layout/cycle2"/>
    <dgm:cxn modelId="{CB34D7E6-7205-C341-B645-CE008007FE6C}" type="presParOf" srcId="{7EF56448-8FCC-4FF3-93B9-23381C72BB14}" destId="{D1B1E31A-B4EA-47B7-A368-CB29DED706B0}" srcOrd="1" destOrd="0" presId="urn:microsoft.com/office/officeart/2005/8/layout/cycle2"/>
    <dgm:cxn modelId="{27CB5209-B817-1342-A48E-A8D6AB2FA31F}" type="presParOf" srcId="{D1B1E31A-B4EA-47B7-A368-CB29DED706B0}" destId="{0645CF2F-3D6A-4512-B41A-DC0B00B6A9FE}" srcOrd="0" destOrd="0" presId="urn:microsoft.com/office/officeart/2005/8/layout/cycle2"/>
    <dgm:cxn modelId="{ACE1CDCC-0093-BD45-80C7-43B7D7C791D6}" type="presParOf" srcId="{7EF56448-8FCC-4FF3-93B9-23381C72BB14}" destId="{330C8809-52CE-BB4D-9A38-8EBADEBCA67A}" srcOrd="2" destOrd="0" presId="urn:microsoft.com/office/officeart/2005/8/layout/cycle2"/>
    <dgm:cxn modelId="{EAB2BCD8-8CAF-E44B-B622-90E5DDD04EA7}" type="presParOf" srcId="{7EF56448-8FCC-4FF3-93B9-23381C72BB14}" destId="{7F41E8BB-E593-4041-A7B6-E439DCFE423D}" srcOrd="3" destOrd="0" presId="urn:microsoft.com/office/officeart/2005/8/layout/cycle2"/>
    <dgm:cxn modelId="{99FC1FB3-F521-5040-88D0-0E5E22543FE8}" type="presParOf" srcId="{7F41E8BB-E593-4041-A7B6-E439DCFE423D}" destId="{2AB13AF5-5B91-F54B-BFA7-4B57B29E4AAD}" srcOrd="0" destOrd="0" presId="urn:microsoft.com/office/officeart/2005/8/layout/cycle2"/>
    <dgm:cxn modelId="{8E23E894-09C2-3448-9228-6C62298F59AB}" type="presParOf" srcId="{7EF56448-8FCC-4FF3-93B9-23381C72BB14}" destId="{83DDF826-A90E-4FFA-B523-871CCB526011}" srcOrd="4" destOrd="0" presId="urn:microsoft.com/office/officeart/2005/8/layout/cycle2"/>
    <dgm:cxn modelId="{E103F126-B162-E34B-BB99-40FA1D2E9390}" type="presParOf" srcId="{7EF56448-8FCC-4FF3-93B9-23381C72BB14}" destId="{A2A61815-7D3B-4CA3-81DC-F0864ED9FFC0}" srcOrd="5" destOrd="0" presId="urn:microsoft.com/office/officeart/2005/8/layout/cycle2"/>
    <dgm:cxn modelId="{FFB9F72F-475B-D842-96B6-F13EB90FFEB9}" type="presParOf" srcId="{A2A61815-7D3B-4CA3-81DC-F0864ED9FFC0}" destId="{8EC1C126-653B-47E9-B3DE-82996599752E}" srcOrd="0" destOrd="0" presId="urn:microsoft.com/office/officeart/2005/8/layout/cycle2"/>
    <dgm:cxn modelId="{3888A867-4CCF-0140-9A52-397680F00B6E}" type="presParOf" srcId="{7EF56448-8FCC-4FF3-93B9-23381C72BB14}" destId="{6D8EAAE1-6433-4EB8-8E6B-6ED9F9AE8B6D}" srcOrd="6" destOrd="0" presId="urn:microsoft.com/office/officeart/2005/8/layout/cycle2"/>
    <dgm:cxn modelId="{73DE50BB-FF15-144F-958D-069BBCB797CA}" type="presParOf" srcId="{7EF56448-8FCC-4FF3-93B9-23381C72BB14}" destId="{8EE22EF3-15D6-4E4D-821C-678AAD5A5843}" srcOrd="7" destOrd="0" presId="urn:microsoft.com/office/officeart/2005/8/layout/cycle2"/>
    <dgm:cxn modelId="{78E70E8A-E407-7341-A608-3A32CCD15032}" type="presParOf" srcId="{8EE22EF3-15D6-4E4D-821C-678AAD5A5843}" destId="{6AA016FA-C6BB-4D05-AEAD-0E14B8CCA568}" srcOrd="0" destOrd="0" presId="urn:microsoft.com/office/officeart/2005/8/layout/cycle2"/>
    <dgm:cxn modelId="{B74862CF-11F3-C84C-8CC2-447EA2A694DB}" type="presParOf" srcId="{7EF56448-8FCC-4FF3-93B9-23381C72BB14}" destId="{FD10E9A9-BD77-493B-8092-CADFA27FA628}" srcOrd="8" destOrd="0" presId="urn:microsoft.com/office/officeart/2005/8/layout/cycle2"/>
    <dgm:cxn modelId="{CF83EC7F-8BFC-3D42-A61B-941CCEF096B8}" type="presParOf" srcId="{7EF56448-8FCC-4FF3-93B9-23381C72BB14}" destId="{A792CA86-ABE7-46CD-9149-E9D79BD6C012}" srcOrd="9" destOrd="0" presId="urn:microsoft.com/office/officeart/2005/8/layout/cycle2"/>
    <dgm:cxn modelId="{4819101B-41A7-9449-B1A1-A101AD525593}" type="presParOf" srcId="{A792CA86-ABE7-46CD-9149-E9D79BD6C012}" destId="{A9749C59-4BD9-461D-A94B-9B4AD44DE856}" srcOrd="0" destOrd="0" presId="urn:microsoft.com/office/officeart/2005/8/layout/cycle2"/>
    <dgm:cxn modelId="{6A460AC1-3D1C-AC4E-A3A2-8D63DE7D5171}" type="presParOf" srcId="{7EF56448-8FCC-4FF3-93B9-23381C72BB14}" destId="{0EA30E45-768F-40BF-AE29-76C3FFCF493D}" srcOrd="10" destOrd="0" presId="urn:microsoft.com/office/officeart/2005/8/layout/cycle2"/>
    <dgm:cxn modelId="{BEEA6BB3-3A9F-D540-8769-A549B35AF001}" type="presParOf" srcId="{7EF56448-8FCC-4FF3-93B9-23381C72BB14}" destId="{4016ABF0-D19D-4E86-88A9-E9D0116A5F74}" srcOrd="11" destOrd="0" presId="urn:microsoft.com/office/officeart/2005/8/layout/cycle2"/>
    <dgm:cxn modelId="{6F7B063B-6DAF-7A4D-82FC-52A50868E047}" type="presParOf" srcId="{4016ABF0-D19D-4E86-88A9-E9D0116A5F74}" destId="{64F61959-B705-4505-BA62-950FFF40E701}" srcOrd="0" destOrd="0" presId="urn:microsoft.com/office/officeart/2005/8/layout/cycle2"/>
    <dgm:cxn modelId="{9223C9DA-25F4-EA4D-A2FC-6F4367D96E43}" type="presParOf" srcId="{7EF56448-8FCC-4FF3-93B9-23381C72BB14}" destId="{E6EB4D13-3A58-4B63-9F32-30DC23E923A2}" srcOrd="12" destOrd="0" presId="urn:microsoft.com/office/officeart/2005/8/layout/cycle2"/>
    <dgm:cxn modelId="{7D08AEFB-666B-F54D-A39F-1731A4AE7253}" type="presParOf" srcId="{7EF56448-8FCC-4FF3-93B9-23381C72BB14}" destId="{9AC301B6-C0B7-4D86-BFD7-B9192A077313}" srcOrd="13" destOrd="0" presId="urn:microsoft.com/office/officeart/2005/8/layout/cycle2"/>
    <dgm:cxn modelId="{3023146A-2373-E447-AB80-B1FDC2959329}" type="presParOf" srcId="{9AC301B6-C0B7-4D86-BFD7-B9192A077313}" destId="{33F4BA63-B56B-4883-90F6-3C643EFDC8E2}" srcOrd="0" destOrd="0" presId="urn:microsoft.com/office/officeart/2005/8/layout/cycle2"/>
    <dgm:cxn modelId="{CA34CD84-043B-7C43-AD79-C7FAAF430DD2}" type="presParOf" srcId="{7EF56448-8FCC-4FF3-93B9-23381C72BB14}" destId="{F445C487-B43B-40DB-9971-27052D8B0140}" srcOrd="14" destOrd="0" presId="urn:microsoft.com/office/officeart/2005/8/layout/cycle2"/>
    <dgm:cxn modelId="{BD49138B-DA47-B04B-AC89-E9442AFAF0B3}" type="presParOf" srcId="{7EF56448-8FCC-4FF3-93B9-23381C72BB14}" destId="{6989CE8A-0CAF-4DB4-8FF4-E50E8F206837}" srcOrd="15" destOrd="0" presId="urn:microsoft.com/office/officeart/2005/8/layout/cycle2"/>
    <dgm:cxn modelId="{9AE7EF7F-A6E6-EF4F-A83E-D53434C5013A}" type="presParOf" srcId="{6989CE8A-0CAF-4DB4-8FF4-E50E8F206837}" destId="{ED7B0DB3-CD0A-466B-A818-E062E9A4F2B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horz"/>
        <a:lstStyle/>
        <a:p>
          <a:r>
            <a:rPr lang="en-US" altLang="zh-TW" sz="6000" dirty="0" smtClean="0"/>
            <a:t>Social Finance </a:t>
          </a:r>
          <a:endParaRPr lang="zh-TW" altLang="en-US" sz="60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3600" dirty="0" smtClean="0"/>
            <a:t>Crowdfunding</a:t>
          </a:r>
          <a:r>
            <a:rPr lang="en-US" altLang="zh-TW" sz="4000" dirty="0" smtClean="0"/>
            <a:t> </a:t>
          </a:r>
          <a:endParaRPr lang="zh-TW" altLang="en-US" sz="40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en-US" altLang="zh-TW" sz="3600" dirty="0" err="1" smtClean="0"/>
            <a:t>Crowdinvesting</a:t>
          </a:r>
          <a:endParaRPr lang="zh-TW" altLang="en-US" sz="36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/>
      <dgm:spPr/>
      <dgm:t>
        <a:bodyPr/>
        <a:lstStyle/>
        <a:p>
          <a:r>
            <a:rPr lang="en-US" altLang="zh-TW" sz="3200" dirty="0" smtClean="0"/>
            <a:t>Virtual Currency </a:t>
          </a:r>
          <a:endParaRPr lang="zh-TW" altLang="en-US" sz="32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/>
      <dgm:spPr/>
      <dgm:t>
        <a:bodyPr/>
        <a:lstStyle/>
        <a:p>
          <a:r>
            <a:rPr lang="en-US" altLang="zh-TW" sz="3200" dirty="0" smtClean="0"/>
            <a:t>Social Insurance </a:t>
          </a:r>
          <a:endParaRPr lang="zh-TW" altLang="en-US" sz="32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9EF3A846-AD48-4CC5-A843-CFC8BA597E5E}">
      <dgm:prSet custT="1"/>
      <dgm:spPr/>
      <dgm:t>
        <a:bodyPr/>
        <a:lstStyle/>
        <a:p>
          <a:r>
            <a:rPr lang="en-US" altLang="zh-TW" sz="4400" dirty="0" smtClean="0"/>
            <a:t>P2P Lending </a:t>
          </a:r>
          <a:endParaRPr lang="zh-TW" altLang="en-US" sz="4400" dirty="0"/>
        </a:p>
      </dgm:t>
    </dgm:pt>
    <dgm:pt modelId="{9F28632F-C432-4198-B2DC-497B3821C701}" type="par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B681A612-41BA-4083-B266-81C8D6BD606C}" type="sib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D16B55C7-8D5C-4410-96A4-B34BC06211B3}" type="pres">
      <dgm:prSet presAssocID="{9F28632F-C432-4198-B2DC-497B3821C701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A40E89-6181-467A-9FF6-C4E9D1639074}" type="pres">
      <dgm:prSet presAssocID="{9F28632F-C432-4198-B2DC-497B3821C701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6DAB211B-5359-477A-9C39-348F0F7EA1A8}" type="pres">
      <dgm:prSet presAssocID="{9EF3A846-AD48-4CC5-A843-CFC8BA597E5E}" presName="root2" presStyleCnt="0"/>
      <dgm:spPr/>
    </dgm:pt>
    <dgm:pt modelId="{18DD242D-03EB-4A14-A3B6-762749B1D06C}" type="pres">
      <dgm:prSet presAssocID="{9EF3A846-AD48-4CC5-A843-CFC8BA597E5E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7B4620A-122E-4BB5-A5F3-FAF4241849F8}" type="pres">
      <dgm:prSet presAssocID="{9EF3A846-AD48-4CC5-A843-CFC8BA597E5E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2CEAA5E6-DCA8-458F-BEA9-82C2A31BA752}" type="presOf" srcId="{9F28632F-C432-4198-B2DC-497B3821C701}" destId="{D16B55C7-8D5C-4410-96A4-B34BC06211B3}" srcOrd="0" destOrd="0" presId="urn:microsoft.com/office/officeart/2008/layout/HorizontalMultiLevelHierarchy"/>
    <dgm:cxn modelId="{992A31B8-F560-0E4A-B155-AF236A7822DA}" type="presOf" srcId="{6158DE94-E162-4C41-BD46-D1C8905F6342}" destId="{EF40F68A-3927-6E4A-9137-E1C8E52492E5}" srcOrd="0" destOrd="0" presId="urn:microsoft.com/office/officeart/2008/layout/HorizontalMultiLevelHierarchy"/>
    <dgm:cxn modelId="{507DF243-8F68-C343-A755-F28ED81ECC10}" type="presOf" srcId="{FCFEA0BC-1852-8C43-8089-BF2B84F9F55E}" destId="{7284A72C-A06A-3546-A1DE-6C80E73765AE}" srcOrd="0" destOrd="0" presId="urn:microsoft.com/office/officeart/2008/layout/HorizontalMultiLevelHierarchy"/>
    <dgm:cxn modelId="{D030C0CF-A5E9-4E40-8C8F-80414D7D599E}" srcId="{6158DE94-E162-4C41-BD46-D1C8905F6342}" destId="{9EF3A846-AD48-4CC5-A843-CFC8BA597E5E}" srcOrd="0" destOrd="0" parTransId="{9F28632F-C432-4198-B2DC-497B3821C701}" sibTransId="{B681A612-41BA-4083-B266-81C8D6BD606C}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C0F4D123-3752-5243-95F6-3C2681F7B28F}" type="presOf" srcId="{03EFB774-BE2F-C642-BAE2-F8DA49A7EE59}" destId="{28B66FA9-E16F-E54A-8C59-FFC162E909C7}" srcOrd="0" destOrd="0" presId="urn:microsoft.com/office/officeart/2008/layout/HorizontalMultiLevelHierarchy"/>
    <dgm:cxn modelId="{2BC20585-A444-F84F-B854-851019DA6459}" type="presOf" srcId="{F6FCFF18-1809-A440-8FF7-BB998B2CF29F}" destId="{16F8181C-3500-9040-97B9-880838ED1EBB}" srcOrd="0" destOrd="0" presId="urn:microsoft.com/office/officeart/2008/layout/HorizontalMultiLevelHierarchy"/>
    <dgm:cxn modelId="{ABE612D5-153E-AA45-9091-1FABF77FA94D}" type="presOf" srcId="{9AC8F41B-8429-0D42-803C-92AF0BB62230}" destId="{A35B2BFD-01FA-2440-A580-31002AD88FA7}" srcOrd="0" destOrd="0" presId="urn:microsoft.com/office/officeart/2008/layout/HorizontalMultiLevelHierarchy"/>
    <dgm:cxn modelId="{F8301BAE-D12A-48EE-A307-58F27D00A6AC}" type="presOf" srcId="{9F28632F-C432-4198-B2DC-497B3821C701}" destId="{92A40E89-6181-467A-9FF6-C4E9D1639074}" srcOrd="1" destOrd="0" presId="urn:microsoft.com/office/officeart/2008/layout/HorizontalMultiLevelHierarchy"/>
    <dgm:cxn modelId="{04E5D56A-F67B-F84E-9729-5A7329EF728D}" type="presOf" srcId="{1B6F8471-0B3D-254B-9136-FA4F8EB8AF63}" destId="{7096F86A-D1E7-8E4D-87B5-A7D891B79877}" srcOrd="1" destOrd="0" presId="urn:microsoft.com/office/officeart/2008/layout/HorizontalMultiLevelHierarchy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3D964D7C-4E70-6544-A4A2-FC67A8D13090}" type="presOf" srcId="{555CAD21-8A32-7E44-B4A3-4EB7A2965E78}" destId="{18585EE6-E4EB-8A45-83CB-CB5D284DDAE4}" srcOrd="1" destOrd="0" presId="urn:microsoft.com/office/officeart/2008/layout/HorizontalMultiLevelHierarchy"/>
    <dgm:cxn modelId="{E71F9DB3-0D8A-4145-A6C8-5F821E1F88DC}" type="presOf" srcId="{1B6F8471-0B3D-254B-9136-FA4F8EB8AF63}" destId="{2B3A851B-DC82-184F-B1DD-EE5D63BBDC15}" srcOrd="0" destOrd="0" presId="urn:microsoft.com/office/officeart/2008/layout/HorizontalMultiLevelHierarchy"/>
    <dgm:cxn modelId="{D1C4A304-EA67-4547-AC67-9D0654C50FFC}" type="presOf" srcId="{555CAD21-8A32-7E44-B4A3-4EB7A2965E78}" destId="{81CAB378-A240-5F49-9E4E-55345AE7ACF3}" srcOrd="0" destOrd="0" presId="urn:microsoft.com/office/officeart/2008/layout/HorizontalMultiLevelHierarchy"/>
    <dgm:cxn modelId="{58B10565-9E0C-C140-A5E1-19869BD9E584}" type="presOf" srcId="{03C2AEE3-41E7-394E-B977-A1B181946580}" destId="{53102E75-8A48-364D-AB88-483F81DA2F0F}" srcOrd="1" destOrd="0" presId="urn:microsoft.com/office/officeart/2008/layout/HorizontalMultiLevelHierarchy"/>
    <dgm:cxn modelId="{3E259D2B-76A1-B740-91C4-54A7B90F263D}" type="presOf" srcId="{F6FCFF18-1809-A440-8FF7-BB998B2CF29F}" destId="{60CE6179-E647-6549-B74A-138B2B4A809E}" srcOrd="1" destOrd="0" presId="urn:microsoft.com/office/officeart/2008/layout/HorizontalMultiLevelHierarchy"/>
    <dgm:cxn modelId="{D701DE7E-C9EE-8243-BF29-061B9D18D31F}" type="presOf" srcId="{99B17F2A-D591-BC4E-B424-AA6C11D0AFF6}" destId="{D23B1F80-E6FF-8640-84DB-A80E95070184}" srcOrd="0" destOrd="0" presId="urn:microsoft.com/office/officeart/2008/layout/HorizontalMultiLevelHierarchy"/>
    <dgm:cxn modelId="{B1114302-A5F2-904D-B32C-CF7A462C505F}" type="presOf" srcId="{DAD4EB43-2B22-FF45-A585-73841A34DE9B}" destId="{06EC4BCE-58BA-2C45-AFB0-116941CE27BB}" srcOrd="0" destOrd="0" presId="urn:microsoft.com/office/officeart/2008/layout/HorizontalMultiLevelHierarchy"/>
    <dgm:cxn modelId="{41A41E7C-7334-7240-929A-4A809C20DB76}" type="presOf" srcId="{03C2AEE3-41E7-394E-B977-A1B181946580}" destId="{0449B6F4-C8E7-C541-B4D6-5D88D6B5A196}" srcOrd="0" destOrd="0" presId="urn:microsoft.com/office/officeart/2008/layout/HorizontalMultiLevelHierarchy"/>
    <dgm:cxn modelId="{C4E03323-BE32-49EE-B600-189F10384A06}" type="presOf" srcId="{9EF3A846-AD48-4CC5-A843-CFC8BA597E5E}" destId="{18DD242D-03EB-4A14-A3B6-762749B1D06C}" srcOrd="0" destOrd="0" presId="urn:microsoft.com/office/officeart/2008/layout/HorizontalMultiLevelHierarchy"/>
    <dgm:cxn modelId="{58360A1F-42BD-7541-9926-CE84E1A5C12E}" type="presParOf" srcId="{7284A72C-A06A-3546-A1DE-6C80E73765AE}" destId="{9303E92E-2788-0942-839B-5D246E743CCA}" srcOrd="0" destOrd="0" presId="urn:microsoft.com/office/officeart/2008/layout/HorizontalMultiLevelHierarchy"/>
    <dgm:cxn modelId="{16CDD686-5E05-BF42-A432-66DB2CF8A231}" type="presParOf" srcId="{9303E92E-2788-0942-839B-5D246E743CCA}" destId="{EF40F68A-3927-6E4A-9137-E1C8E52492E5}" srcOrd="0" destOrd="0" presId="urn:microsoft.com/office/officeart/2008/layout/HorizontalMultiLevelHierarchy"/>
    <dgm:cxn modelId="{85BACA29-86AA-724F-90C4-809A4C6DDF8B}" type="presParOf" srcId="{9303E92E-2788-0942-839B-5D246E743CCA}" destId="{19F5D0D7-3EA2-424D-9567-0F56303B7EF1}" srcOrd="1" destOrd="0" presId="urn:microsoft.com/office/officeart/2008/layout/HorizontalMultiLevelHierarchy"/>
    <dgm:cxn modelId="{FABC2104-E00E-4AEC-A07C-7B45E96B69C3}" type="presParOf" srcId="{19F5D0D7-3EA2-424D-9567-0F56303B7EF1}" destId="{D16B55C7-8D5C-4410-96A4-B34BC06211B3}" srcOrd="0" destOrd="0" presId="urn:microsoft.com/office/officeart/2008/layout/HorizontalMultiLevelHierarchy"/>
    <dgm:cxn modelId="{C9D5E0B0-9DDB-4FB0-9151-8FB922AE6019}" type="presParOf" srcId="{D16B55C7-8D5C-4410-96A4-B34BC06211B3}" destId="{92A40E89-6181-467A-9FF6-C4E9D1639074}" srcOrd="0" destOrd="0" presId="urn:microsoft.com/office/officeart/2008/layout/HorizontalMultiLevelHierarchy"/>
    <dgm:cxn modelId="{9711ED0F-1A6F-4CED-83AF-6E2A44A9D845}" type="presParOf" srcId="{19F5D0D7-3EA2-424D-9567-0F56303B7EF1}" destId="{6DAB211B-5359-477A-9C39-348F0F7EA1A8}" srcOrd="1" destOrd="0" presId="urn:microsoft.com/office/officeart/2008/layout/HorizontalMultiLevelHierarchy"/>
    <dgm:cxn modelId="{51850082-645E-417D-97D9-07BC9FB3F8CA}" type="presParOf" srcId="{6DAB211B-5359-477A-9C39-348F0F7EA1A8}" destId="{18DD242D-03EB-4A14-A3B6-762749B1D06C}" srcOrd="0" destOrd="0" presId="urn:microsoft.com/office/officeart/2008/layout/HorizontalMultiLevelHierarchy"/>
    <dgm:cxn modelId="{7686041A-0FD8-4976-B242-EBC679A12BC8}" type="presParOf" srcId="{6DAB211B-5359-477A-9C39-348F0F7EA1A8}" destId="{D7B4620A-122E-4BB5-A5F3-FAF4241849F8}" srcOrd="1" destOrd="0" presId="urn:microsoft.com/office/officeart/2008/layout/HorizontalMultiLevelHierarchy"/>
    <dgm:cxn modelId="{2F7C3B9F-51E5-584B-900E-DDAAF721F980}" type="presParOf" srcId="{19F5D0D7-3EA2-424D-9567-0F56303B7EF1}" destId="{0449B6F4-C8E7-C541-B4D6-5D88D6B5A196}" srcOrd="2" destOrd="0" presId="urn:microsoft.com/office/officeart/2008/layout/HorizontalMultiLevelHierarchy"/>
    <dgm:cxn modelId="{C4D6631E-CAA4-1140-8884-1F8C1A656188}" type="presParOf" srcId="{0449B6F4-C8E7-C541-B4D6-5D88D6B5A196}" destId="{53102E75-8A48-364D-AB88-483F81DA2F0F}" srcOrd="0" destOrd="0" presId="urn:microsoft.com/office/officeart/2008/layout/HorizontalMultiLevelHierarchy"/>
    <dgm:cxn modelId="{2D495FFF-A178-814B-B171-35CC9B47A459}" type="presParOf" srcId="{19F5D0D7-3EA2-424D-9567-0F56303B7EF1}" destId="{95CC72A1-BA49-BB4F-8861-72E652406473}" srcOrd="3" destOrd="0" presId="urn:microsoft.com/office/officeart/2008/layout/HorizontalMultiLevelHierarchy"/>
    <dgm:cxn modelId="{9497FC3B-E41D-8C40-B0BB-71721034B939}" type="presParOf" srcId="{95CC72A1-BA49-BB4F-8861-72E652406473}" destId="{06EC4BCE-58BA-2C45-AFB0-116941CE27BB}" srcOrd="0" destOrd="0" presId="urn:microsoft.com/office/officeart/2008/layout/HorizontalMultiLevelHierarchy"/>
    <dgm:cxn modelId="{C0C9DA29-4AFF-8347-B5B1-C1F2D2CF04F7}" type="presParOf" srcId="{95CC72A1-BA49-BB4F-8861-72E652406473}" destId="{4B52BF13-B27B-354B-AC91-99443C1CA2CC}" srcOrd="1" destOrd="0" presId="urn:microsoft.com/office/officeart/2008/layout/HorizontalMultiLevelHierarchy"/>
    <dgm:cxn modelId="{1018C90C-EF42-8844-9157-6C8EF3682C0E}" type="presParOf" srcId="{19F5D0D7-3EA2-424D-9567-0F56303B7EF1}" destId="{81CAB378-A240-5F49-9E4E-55345AE7ACF3}" srcOrd="4" destOrd="0" presId="urn:microsoft.com/office/officeart/2008/layout/HorizontalMultiLevelHierarchy"/>
    <dgm:cxn modelId="{9C826428-1D82-D344-B222-955CD6B0818F}" type="presParOf" srcId="{81CAB378-A240-5F49-9E4E-55345AE7ACF3}" destId="{18585EE6-E4EB-8A45-83CB-CB5D284DDAE4}" srcOrd="0" destOrd="0" presId="urn:microsoft.com/office/officeart/2008/layout/HorizontalMultiLevelHierarchy"/>
    <dgm:cxn modelId="{64DFE59C-91D6-074E-8192-12581E3CCDB2}" type="presParOf" srcId="{19F5D0D7-3EA2-424D-9567-0F56303B7EF1}" destId="{3B08A5F8-6415-0B4C-9899-3C6ADAEBE97A}" srcOrd="5" destOrd="0" presId="urn:microsoft.com/office/officeart/2008/layout/HorizontalMultiLevelHierarchy"/>
    <dgm:cxn modelId="{1FABB92D-40FB-734F-94BF-606785CC710D}" type="presParOf" srcId="{3B08A5F8-6415-0B4C-9899-3C6ADAEBE97A}" destId="{28B66FA9-E16F-E54A-8C59-FFC162E909C7}" srcOrd="0" destOrd="0" presId="urn:microsoft.com/office/officeart/2008/layout/HorizontalMultiLevelHierarchy"/>
    <dgm:cxn modelId="{1343AC05-A23D-D340-BCED-491335CBF56C}" type="presParOf" srcId="{3B08A5F8-6415-0B4C-9899-3C6ADAEBE97A}" destId="{47BB5824-4DCB-B148-80BC-9379BA2A7FC9}" srcOrd="1" destOrd="0" presId="urn:microsoft.com/office/officeart/2008/layout/HorizontalMultiLevelHierarchy"/>
    <dgm:cxn modelId="{703E099A-189A-714F-B515-0E96CE32315C}" type="presParOf" srcId="{19F5D0D7-3EA2-424D-9567-0F56303B7EF1}" destId="{16F8181C-3500-9040-97B9-880838ED1EBB}" srcOrd="6" destOrd="0" presId="urn:microsoft.com/office/officeart/2008/layout/HorizontalMultiLevelHierarchy"/>
    <dgm:cxn modelId="{BF2B995E-56FF-5947-9450-30CA04986021}" type="presParOf" srcId="{16F8181C-3500-9040-97B9-880838ED1EBB}" destId="{60CE6179-E647-6549-B74A-138B2B4A809E}" srcOrd="0" destOrd="0" presId="urn:microsoft.com/office/officeart/2008/layout/HorizontalMultiLevelHierarchy"/>
    <dgm:cxn modelId="{DB72A3E2-C5B3-4D4A-B545-4557F4DBF5C1}" type="presParOf" srcId="{19F5D0D7-3EA2-424D-9567-0F56303B7EF1}" destId="{44DE2B22-9AD5-514C-AD35-AD411CFEDB6F}" srcOrd="7" destOrd="0" presId="urn:microsoft.com/office/officeart/2008/layout/HorizontalMultiLevelHierarchy"/>
    <dgm:cxn modelId="{9D52D606-C714-FB48-BDA1-527142ED257A}" type="presParOf" srcId="{44DE2B22-9AD5-514C-AD35-AD411CFEDB6F}" destId="{D23B1F80-E6FF-8640-84DB-A80E95070184}" srcOrd="0" destOrd="0" presId="urn:microsoft.com/office/officeart/2008/layout/HorizontalMultiLevelHierarchy"/>
    <dgm:cxn modelId="{A96802E9-650B-454D-A073-1993EDC284A4}" type="presParOf" srcId="{44DE2B22-9AD5-514C-AD35-AD411CFEDB6F}" destId="{75C05B60-FFFE-1349-9D5F-3C2A58B03A70}" srcOrd="1" destOrd="0" presId="urn:microsoft.com/office/officeart/2008/layout/HorizontalMultiLevelHierarchy"/>
    <dgm:cxn modelId="{7F9CE222-8AA8-614F-8CA8-546A063AECBA}" type="presParOf" srcId="{19F5D0D7-3EA2-424D-9567-0F56303B7EF1}" destId="{2B3A851B-DC82-184F-B1DD-EE5D63BBDC15}" srcOrd="8" destOrd="0" presId="urn:microsoft.com/office/officeart/2008/layout/HorizontalMultiLevelHierarchy"/>
    <dgm:cxn modelId="{F6FEF2D7-8DE6-D347-9309-E5BE1E98D311}" type="presParOf" srcId="{2B3A851B-DC82-184F-B1DD-EE5D63BBDC15}" destId="{7096F86A-D1E7-8E4D-87B5-A7D891B79877}" srcOrd="0" destOrd="0" presId="urn:microsoft.com/office/officeart/2008/layout/HorizontalMultiLevelHierarchy"/>
    <dgm:cxn modelId="{62CA0400-C0C6-5F4B-8533-36B7949E00B2}" type="presParOf" srcId="{19F5D0D7-3EA2-424D-9567-0F56303B7EF1}" destId="{86878CD7-D669-9646-884B-A6965CE1395E}" srcOrd="9" destOrd="0" presId="urn:microsoft.com/office/officeart/2008/layout/HorizontalMultiLevelHierarchy"/>
    <dgm:cxn modelId="{7A8B9C6C-6C2B-6843-A273-1F1D90399B0D}" type="presParOf" srcId="{86878CD7-D669-9646-884B-A6965CE1395E}" destId="{A35B2BFD-01FA-2440-A580-31002AD88FA7}" srcOrd="0" destOrd="0" presId="urn:microsoft.com/office/officeart/2008/layout/HorizontalMultiLevelHierarchy"/>
    <dgm:cxn modelId="{D84ACD09-C56A-DA46-ABE6-994837EC187B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0F3F3-44EC-8446-920D-C7DBDF18E0BE}">
      <dsp:nvSpPr>
        <dsp:cNvPr id="0" name=""/>
        <dsp:cNvSpPr/>
      </dsp:nvSpPr>
      <dsp:spPr>
        <a:xfrm>
          <a:off x="179763" y="0"/>
          <a:ext cx="3765595" cy="3765595"/>
        </a:xfrm>
        <a:prstGeom prst="ellipse">
          <a:avLst/>
        </a:prstGeom>
        <a:solidFill>
          <a:srgbClr val="4C5760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56511" y="188279"/>
        <a:ext cx="1412098" cy="376559"/>
      </dsp:txXfrm>
    </dsp:sp>
    <dsp:sp modelId="{57CF9868-AF82-6248-A7F3-A69BA72D3F34}">
      <dsp:nvSpPr>
        <dsp:cNvPr id="0" name=""/>
        <dsp:cNvSpPr/>
      </dsp:nvSpPr>
      <dsp:spPr>
        <a:xfrm>
          <a:off x="462183" y="564839"/>
          <a:ext cx="3200755" cy="3200755"/>
        </a:xfrm>
        <a:prstGeom prst="ellipse">
          <a:avLst/>
        </a:prstGeom>
        <a:solidFill>
          <a:srgbClr val="93A8A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72398" y="748882"/>
        <a:ext cx="1380325" cy="368086"/>
      </dsp:txXfrm>
    </dsp:sp>
    <dsp:sp modelId="{B23856BF-A03D-6A42-A90B-2385AAB5C614}">
      <dsp:nvSpPr>
        <dsp:cNvPr id="0" name=""/>
        <dsp:cNvSpPr/>
      </dsp:nvSpPr>
      <dsp:spPr>
        <a:xfrm>
          <a:off x="744602" y="1129678"/>
          <a:ext cx="2635916" cy="2635916"/>
        </a:xfrm>
        <a:prstGeom prst="ellipse">
          <a:avLst/>
        </a:prstGeom>
        <a:solidFill>
          <a:srgbClr val="D7CEB2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80517" y="1311556"/>
        <a:ext cx="1364086" cy="363756"/>
      </dsp:txXfrm>
    </dsp:sp>
    <dsp:sp modelId="{6D6B090D-205B-1943-A808-8C79490994EB}">
      <dsp:nvSpPr>
        <dsp:cNvPr id="0" name=""/>
        <dsp:cNvSpPr/>
      </dsp:nvSpPr>
      <dsp:spPr>
        <a:xfrm>
          <a:off x="1027022" y="1694517"/>
          <a:ext cx="2071077" cy="2071077"/>
        </a:xfrm>
        <a:prstGeom prst="ellipse">
          <a:avLst/>
        </a:prstGeom>
        <a:solidFill>
          <a:srgbClr val="A59E8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503370" y="1880914"/>
        <a:ext cx="1118381" cy="372793"/>
      </dsp:txXfrm>
    </dsp:sp>
    <dsp:sp modelId="{2F9FB83E-648C-F049-B059-28D7DAC6A431}">
      <dsp:nvSpPr>
        <dsp:cNvPr id="0" name=""/>
        <dsp:cNvSpPr/>
      </dsp:nvSpPr>
      <dsp:spPr>
        <a:xfrm>
          <a:off x="1309441" y="2259357"/>
          <a:ext cx="1506238" cy="1506238"/>
        </a:xfrm>
        <a:prstGeom prst="ellipse">
          <a:avLst/>
        </a:prstGeom>
        <a:solidFill>
          <a:srgbClr val="66635B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  <a:flatTx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b="1" kern="1200" dirty="0"/>
        </a:p>
      </dsp:txBody>
      <dsp:txXfrm>
        <a:off x="1530025" y="2635916"/>
        <a:ext cx="1065071" cy="7531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1156917" y="-10150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Third  party payment </a:t>
          </a:r>
          <a:endParaRPr lang="zh-TW" altLang="en-US" sz="900" kern="1200" dirty="0"/>
        </a:p>
      </dsp:txBody>
      <dsp:txXfrm>
        <a:off x="1274424" y="20667"/>
        <a:ext cx="567377" cy="589882"/>
      </dsp:txXfrm>
    </dsp:sp>
    <dsp:sp modelId="{D1B1E31A-B4EA-47B7-A368-CB29DED706B0}">
      <dsp:nvSpPr>
        <dsp:cNvPr id="0" name=""/>
        <dsp:cNvSpPr/>
      </dsp:nvSpPr>
      <dsp:spPr>
        <a:xfrm rot="1350000">
          <a:off x="1955507" y="389098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1956323" y="427362"/>
        <a:ext cx="50030" cy="127100"/>
      </dsp:txXfrm>
    </dsp:sp>
    <dsp:sp modelId="{330C8809-52CE-BB4D-9A38-8EBADEBCA67A}">
      <dsp:nvSpPr>
        <dsp:cNvPr id="0" name=""/>
        <dsp:cNvSpPr/>
      </dsp:nvSpPr>
      <dsp:spPr>
        <a:xfrm>
          <a:off x="2026914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Mobile payment </a:t>
          </a:r>
          <a:endParaRPr lang="zh-TW" altLang="en-US" sz="900" kern="1200" dirty="0"/>
        </a:p>
      </dsp:txBody>
      <dsp:txXfrm>
        <a:off x="2144421" y="381031"/>
        <a:ext cx="567377" cy="589882"/>
      </dsp:txXfrm>
    </dsp:sp>
    <dsp:sp modelId="{7F41E8BB-E593-4041-A7B6-E439DCFE423D}">
      <dsp:nvSpPr>
        <dsp:cNvPr id="0" name=""/>
        <dsp:cNvSpPr/>
      </dsp:nvSpPr>
      <dsp:spPr>
        <a:xfrm rot="4050000">
          <a:off x="2577873" y="1003496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583387" y="1037611"/>
        <a:ext cx="41684" cy="127100"/>
      </dsp:txXfrm>
    </dsp:sp>
    <dsp:sp modelId="{83DDF826-A90E-4FFA-B523-871CCB526011}">
      <dsp:nvSpPr>
        <dsp:cNvPr id="0" name=""/>
        <dsp:cNvSpPr/>
      </dsp:nvSpPr>
      <dsp:spPr>
        <a:xfrm>
          <a:off x="2387279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P2P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landing </a:t>
          </a:r>
          <a:endParaRPr lang="zh-TW" altLang="en-US" sz="900" kern="1200" dirty="0"/>
        </a:p>
      </dsp:txBody>
      <dsp:txXfrm>
        <a:off x="2504786" y="1251028"/>
        <a:ext cx="567377" cy="589882"/>
      </dsp:txXfrm>
    </dsp:sp>
    <dsp:sp modelId="{A2A61815-7D3B-4CA3-81DC-F0864ED9FFC0}">
      <dsp:nvSpPr>
        <dsp:cNvPr id="0" name=""/>
        <dsp:cNvSpPr/>
      </dsp:nvSpPr>
      <dsp:spPr>
        <a:xfrm rot="6750000">
          <a:off x="2579163" y="1873493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2591513" y="1907608"/>
        <a:ext cx="41684" cy="127100"/>
      </dsp:txXfrm>
    </dsp:sp>
    <dsp:sp modelId="{6D8EAAE1-6433-4EB8-8E6B-6ED9F9AE8B6D}">
      <dsp:nvSpPr>
        <dsp:cNvPr id="0" name=""/>
        <dsp:cNvSpPr/>
      </dsp:nvSpPr>
      <dsp:spPr>
        <a:xfrm>
          <a:off x="2026914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Crowd</a:t>
          </a:r>
          <a:br>
            <a:rPr lang="en-US" altLang="zh-TW" sz="900" kern="1200" dirty="0" smtClean="0"/>
          </a:br>
          <a:r>
            <a:rPr lang="en-US" altLang="zh-TW" sz="900" kern="1200" dirty="0" err="1" smtClean="0"/>
            <a:t>fundung</a:t>
          </a:r>
          <a:r>
            <a:rPr lang="en-US" altLang="zh-TW" sz="900" kern="1200" dirty="0" smtClean="0"/>
            <a:t> </a:t>
          </a:r>
          <a:endParaRPr lang="zh-TW" altLang="en-US" sz="900" kern="1200" dirty="0"/>
        </a:p>
      </dsp:txBody>
      <dsp:txXfrm>
        <a:off x="2144421" y="2121025"/>
        <a:ext cx="567377" cy="589882"/>
      </dsp:txXfrm>
    </dsp:sp>
    <dsp:sp modelId="{8EE22EF3-15D6-4E4D-821C-678AAD5A5843}">
      <dsp:nvSpPr>
        <dsp:cNvPr id="0" name=""/>
        <dsp:cNvSpPr/>
      </dsp:nvSpPr>
      <dsp:spPr>
        <a:xfrm rot="9450000">
          <a:off x="1959245" y="248945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1979870" y="2527721"/>
        <a:ext cx="50030" cy="127100"/>
      </dsp:txXfrm>
    </dsp:sp>
    <dsp:sp modelId="{FD10E9A9-BD77-493B-8092-CADFA27FA628}">
      <dsp:nvSpPr>
        <dsp:cNvPr id="0" name=""/>
        <dsp:cNvSpPr/>
      </dsp:nvSpPr>
      <dsp:spPr>
        <a:xfrm>
          <a:off x="1156917" y="2359220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Virtual Currency</a:t>
          </a:r>
          <a:endParaRPr lang="zh-TW" altLang="en-US" sz="900" kern="1200" dirty="0"/>
        </a:p>
      </dsp:txBody>
      <dsp:txXfrm>
        <a:off x="1274424" y="2481389"/>
        <a:ext cx="567377" cy="589882"/>
      </dsp:txXfrm>
    </dsp:sp>
    <dsp:sp modelId="{A792CA86-ABE7-46CD-9149-E9D79BD6C012}">
      <dsp:nvSpPr>
        <dsp:cNvPr id="0" name=""/>
        <dsp:cNvSpPr/>
      </dsp:nvSpPr>
      <dsp:spPr>
        <a:xfrm rot="12150000">
          <a:off x="1089248" y="2491005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1109873" y="2537475"/>
        <a:ext cx="50030" cy="127100"/>
      </dsp:txXfrm>
    </dsp:sp>
    <dsp:sp modelId="{0EA30E45-768F-40BF-AE29-76C3FFCF493D}">
      <dsp:nvSpPr>
        <dsp:cNvPr id="0" name=""/>
        <dsp:cNvSpPr/>
      </dsp:nvSpPr>
      <dsp:spPr>
        <a:xfrm>
          <a:off x="286920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Insurance 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Tech</a:t>
          </a:r>
          <a:endParaRPr lang="zh-TW" altLang="en-US" sz="900" kern="1200" dirty="0"/>
        </a:p>
      </dsp:txBody>
      <dsp:txXfrm>
        <a:off x="404427" y="2121025"/>
        <a:ext cx="567377" cy="589882"/>
      </dsp:txXfrm>
    </dsp:sp>
    <dsp:sp modelId="{4016ABF0-D19D-4E86-88A9-E9D0116A5F74}">
      <dsp:nvSpPr>
        <dsp:cNvPr id="0" name=""/>
        <dsp:cNvSpPr/>
      </dsp:nvSpPr>
      <dsp:spPr>
        <a:xfrm rot="14850000">
          <a:off x="478804" y="1876607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491154" y="1927226"/>
        <a:ext cx="41684" cy="127100"/>
      </dsp:txXfrm>
    </dsp:sp>
    <dsp:sp modelId="{E6EB4D13-3A58-4B63-9F32-30DC23E923A2}">
      <dsp:nvSpPr>
        <dsp:cNvPr id="0" name=""/>
        <dsp:cNvSpPr/>
      </dsp:nvSpPr>
      <dsp:spPr>
        <a:xfrm>
          <a:off x="-73443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Smart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Investment </a:t>
          </a:r>
          <a:endParaRPr lang="zh-TW" altLang="en-US" sz="900" kern="1200" dirty="0"/>
        </a:p>
      </dsp:txBody>
      <dsp:txXfrm>
        <a:off x="44064" y="1251028"/>
        <a:ext cx="567377" cy="589882"/>
      </dsp:txXfrm>
    </dsp:sp>
    <dsp:sp modelId="{9AC301B6-C0B7-4D86-BFD7-B9192A077313}">
      <dsp:nvSpPr>
        <dsp:cNvPr id="0" name=""/>
        <dsp:cNvSpPr/>
      </dsp:nvSpPr>
      <dsp:spPr>
        <a:xfrm rot="17550000">
          <a:off x="477514" y="1006610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483028" y="1057229"/>
        <a:ext cx="41684" cy="127100"/>
      </dsp:txXfrm>
    </dsp:sp>
    <dsp:sp modelId="{F445C487-B43B-40DB-9971-27052D8B0140}">
      <dsp:nvSpPr>
        <dsp:cNvPr id="0" name=""/>
        <dsp:cNvSpPr/>
      </dsp:nvSpPr>
      <dsp:spPr>
        <a:xfrm>
          <a:off x="286920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Online Credit </a:t>
          </a:r>
          <a:endParaRPr lang="zh-TW" altLang="en-US" sz="900" kern="1200" dirty="0"/>
        </a:p>
      </dsp:txBody>
      <dsp:txXfrm>
        <a:off x="404427" y="381031"/>
        <a:ext cx="567377" cy="589882"/>
      </dsp:txXfrm>
    </dsp:sp>
    <dsp:sp modelId="{6989CE8A-0CAF-4DB4-8FF4-E50E8F206837}">
      <dsp:nvSpPr>
        <dsp:cNvPr id="0" name=""/>
        <dsp:cNvSpPr/>
      </dsp:nvSpPr>
      <dsp:spPr>
        <a:xfrm rot="20250000">
          <a:off x="1085510" y="39064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 dirty="0"/>
        </a:p>
      </dsp:txBody>
      <dsp:txXfrm>
        <a:off x="1086326" y="437117"/>
        <a:ext cx="50030" cy="1271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739889" y="2709333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2254956"/>
              </a:lnTo>
              <a:lnTo>
                <a:pt x="591700" y="2254956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7457" y="3778529"/>
        <a:ext cx="116564" cy="116564"/>
      </dsp:txXfrm>
    </dsp:sp>
    <dsp:sp modelId="{16F8181C-3500-9040-97B9-880838ED1EBB}">
      <dsp:nvSpPr>
        <dsp:cNvPr id="0" name=""/>
        <dsp:cNvSpPr/>
      </dsp:nvSpPr>
      <dsp:spPr>
        <a:xfrm>
          <a:off x="2739889" y="2709333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1127478"/>
              </a:lnTo>
              <a:lnTo>
                <a:pt x="591700" y="1127478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3241239"/>
        <a:ext cx="63665" cy="63665"/>
      </dsp:txXfrm>
    </dsp:sp>
    <dsp:sp modelId="{81CAB378-A240-5F49-9E4E-55345AE7ACF3}">
      <dsp:nvSpPr>
        <dsp:cNvPr id="0" name=""/>
        <dsp:cNvSpPr/>
      </dsp:nvSpPr>
      <dsp:spPr>
        <a:xfrm>
          <a:off x="2739889" y="2663613"/>
          <a:ext cx="5917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1700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20947" y="2694540"/>
        <a:ext cx="29585" cy="29585"/>
      </dsp:txXfrm>
    </dsp:sp>
    <dsp:sp modelId="{0449B6F4-C8E7-C541-B4D6-5D88D6B5A196}">
      <dsp:nvSpPr>
        <dsp:cNvPr id="0" name=""/>
        <dsp:cNvSpPr/>
      </dsp:nvSpPr>
      <dsp:spPr>
        <a:xfrm>
          <a:off x="2739889" y="1581855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1127478"/>
              </a:moveTo>
              <a:lnTo>
                <a:pt x="295850" y="1127478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2113761"/>
        <a:ext cx="63665" cy="63665"/>
      </dsp:txXfrm>
    </dsp:sp>
    <dsp:sp modelId="{D16B55C7-8D5C-4410-96A4-B34BC06211B3}">
      <dsp:nvSpPr>
        <dsp:cNvPr id="0" name=""/>
        <dsp:cNvSpPr/>
      </dsp:nvSpPr>
      <dsp:spPr>
        <a:xfrm>
          <a:off x="2739889" y="454377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2254956"/>
              </a:moveTo>
              <a:lnTo>
                <a:pt x="295850" y="2254956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/>
        </a:p>
      </dsp:txBody>
      <dsp:txXfrm>
        <a:off x="2977457" y="1523572"/>
        <a:ext cx="116564" cy="116564"/>
      </dsp:txXfrm>
    </dsp:sp>
    <dsp:sp modelId="{EF40F68A-3927-6E4A-9137-E1C8E52492E5}">
      <dsp:nvSpPr>
        <dsp:cNvPr id="0" name=""/>
        <dsp:cNvSpPr/>
      </dsp:nvSpPr>
      <dsp:spPr>
        <a:xfrm rot="16200000">
          <a:off x="-84739" y="2258342"/>
          <a:ext cx="4747276" cy="90198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6000" kern="1200" dirty="0" smtClean="0"/>
            <a:t>Social Finance </a:t>
          </a:r>
          <a:endParaRPr lang="zh-TW" altLang="en-US" sz="6000" kern="1200" dirty="0"/>
        </a:p>
      </dsp:txBody>
      <dsp:txXfrm>
        <a:off x="-84739" y="2258342"/>
        <a:ext cx="4747276" cy="901982"/>
      </dsp:txXfrm>
    </dsp:sp>
    <dsp:sp modelId="{18DD242D-03EB-4A14-A3B6-762749B1D06C}">
      <dsp:nvSpPr>
        <dsp:cNvPr id="0" name=""/>
        <dsp:cNvSpPr/>
      </dsp:nvSpPr>
      <dsp:spPr>
        <a:xfrm>
          <a:off x="3331590" y="3385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P2P Lending </a:t>
          </a:r>
          <a:endParaRPr lang="zh-TW" altLang="en-US" sz="4400" kern="1200" dirty="0"/>
        </a:p>
      </dsp:txBody>
      <dsp:txXfrm>
        <a:off x="3331590" y="3385"/>
        <a:ext cx="2958502" cy="901982"/>
      </dsp:txXfrm>
    </dsp:sp>
    <dsp:sp modelId="{06EC4BCE-58BA-2C45-AFB0-116941CE27BB}">
      <dsp:nvSpPr>
        <dsp:cNvPr id="0" name=""/>
        <dsp:cNvSpPr/>
      </dsp:nvSpPr>
      <dsp:spPr>
        <a:xfrm>
          <a:off x="3331590" y="1130864"/>
          <a:ext cx="2958502" cy="901982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Crowdfunding</a:t>
          </a:r>
          <a:r>
            <a:rPr lang="en-US" altLang="zh-TW" sz="4000" kern="1200" dirty="0" smtClean="0"/>
            <a:t> </a:t>
          </a:r>
          <a:endParaRPr lang="zh-TW" altLang="en-US" sz="4000" kern="1200" dirty="0"/>
        </a:p>
      </dsp:txBody>
      <dsp:txXfrm>
        <a:off x="3331590" y="1130864"/>
        <a:ext cx="2958502" cy="901982"/>
      </dsp:txXfrm>
    </dsp:sp>
    <dsp:sp modelId="{28B66FA9-E16F-E54A-8C59-FFC162E909C7}">
      <dsp:nvSpPr>
        <dsp:cNvPr id="0" name=""/>
        <dsp:cNvSpPr/>
      </dsp:nvSpPr>
      <dsp:spPr>
        <a:xfrm>
          <a:off x="3331590" y="2258342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err="1" smtClean="0"/>
            <a:t>Crowdinvesting</a:t>
          </a:r>
          <a:endParaRPr lang="zh-TW" altLang="en-US" sz="3600" kern="1200" dirty="0"/>
        </a:p>
      </dsp:txBody>
      <dsp:txXfrm>
        <a:off x="3331590" y="2258342"/>
        <a:ext cx="2958502" cy="901982"/>
      </dsp:txXfrm>
    </dsp:sp>
    <dsp:sp modelId="{D23B1F80-E6FF-8640-84DB-A80E95070184}">
      <dsp:nvSpPr>
        <dsp:cNvPr id="0" name=""/>
        <dsp:cNvSpPr/>
      </dsp:nvSpPr>
      <dsp:spPr>
        <a:xfrm>
          <a:off x="3331590" y="3385820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Virtual Currency </a:t>
          </a:r>
          <a:endParaRPr lang="zh-TW" altLang="en-US" sz="3200" kern="1200" dirty="0"/>
        </a:p>
      </dsp:txBody>
      <dsp:txXfrm>
        <a:off x="3331590" y="3385820"/>
        <a:ext cx="2958502" cy="901982"/>
      </dsp:txXfrm>
    </dsp:sp>
    <dsp:sp modelId="{A35B2BFD-01FA-2440-A580-31002AD88FA7}">
      <dsp:nvSpPr>
        <dsp:cNvPr id="0" name=""/>
        <dsp:cNvSpPr/>
      </dsp:nvSpPr>
      <dsp:spPr>
        <a:xfrm>
          <a:off x="3331590" y="4513298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Social Insurance </a:t>
          </a:r>
          <a:endParaRPr lang="zh-TW" altLang="en-US" sz="3200" kern="1200" dirty="0"/>
        </a:p>
      </dsp:txBody>
      <dsp:txXfrm>
        <a:off x="3331590" y="4513298"/>
        <a:ext cx="2958502" cy="901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F96B-CEEA-46B0-8937-BD819D974171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2FB1B-645A-40C2-9D3F-69B9DC873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6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2FB1B-645A-40C2-9D3F-69B9DC873A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25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f7cbc0ff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3" name="Google Shape;573;gf7cbc0ff9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我們設計的角度是從一個人對一群人，如果我們可以確保一個人的情況，其他人也可以以此類推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接著我們進行細部說明，如何透過賽局理論 設計處罰機制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我從個人對群體的概念下去設計，因為對於每個個別的投資者而言，都是面對一群投資者。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當懲罰機制被激活時，意味著它已經通過投票。 涉及投資者群體的大多數投資者都願意參與投資活動。 因此，將不討論（W，W）和（K，W）的情況。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574" name="Google Shape;574;gf7cbc0ff96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4539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f6054ebe9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4" name="Google Shape;584;gf6054ebe94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gf6054ebe94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0153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f6054ebe9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2" name="Google Shape;592;gf6054ebe94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gf6054ebe94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9334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f6054ebe9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8" name="Google Shape;608;gf6054ebe94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Truffle作為我們開發的框架，快速編譯和遷移智能合約並將它們部署到區塊鏈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Ganache是​​一個私有的以太坊Blockchain界面開發環境。顯示合約和交易，允許用戶快速查看交易紀錄如何與區塊鏈互動(模擬帳戶)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MEW可幫助用戶與以太坊區塊鏈進行交互</a:t>
            </a:r>
            <a:endParaRPr/>
          </a:p>
        </p:txBody>
      </p:sp>
      <p:sp>
        <p:nvSpPr>
          <p:cNvPr id="609" name="Google Shape;609;gf6054ebe94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5308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f6054ebe94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5" name="Google Shape;625;gf6054ebe94_0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基於智慧合約之P2P保險機制 - 陳紹雲 (2021)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 Smart Contract-driven P2P Insurance Mechanism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以系統觀來看，可以分為兩個階段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首階段，我們會先將保險人所處的社群平台利用合約進行分群，並且在保險自治模組中發揮群組決策的效用。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第二階段，我們會建立智慧合約來約束保險人行為。</a:t>
            </a:r>
            <a:endParaRPr/>
          </a:p>
        </p:txBody>
      </p:sp>
      <p:sp>
        <p:nvSpPr>
          <p:cNvPr id="626" name="Google Shape;626;gf6054ebe94_0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44292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f6054ebe9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3" name="Google Shape;633;gf6054ebe94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以保險人的角度來看，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在系統流程，我們主要可以分為六個步驟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第一個步驟，保險人透過FACEBOOK來註冊平台，藉此完成身分驗證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在第二個步驟的部分，可以使用 以太幣 跟資金池交換平台代幣。 在他們獲得代幣後，他們可以與合約進行互動。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第三個步驟，提出保單，並將保單內容存儲在IPFS當中。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第四個步驟，在保險期間，保單項目的承保人可以使用其代幣提交證明請求理賠。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第五個步驟，委託人和保險人分別對於理賠進行審核投票。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最後，根據返回的結果，承保人可以獲得賠償。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34" name="Google Shape;634;gf6054ebe94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548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f6054ebe9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0" name="Google Shape;640;gf6054ebe94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接著是我們的系統架構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我們的系統可以主要分為五個區塊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第一個是共保人組成模組，主要進行保險人的註冊, 共保人背書推薦以及資金池的溢資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第二個是代幣介面模組，提供代幣操作介面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第三個是保單內容模組，代幣保單以及確保保單的可靠性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第四個則是保險自治模組，負責了保險流程操作和其他模組的相互溝通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最後一個則是群體決策模組，接收來自保險自治模組的請求理賠</a:t>
            </a:r>
            <a:endParaRPr/>
          </a:p>
        </p:txBody>
      </p:sp>
      <p:sp>
        <p:nvSpPr>
          <p:cNvPr id="641" name="Google Shape;641;gf6054ebe94_0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190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f6054ebe94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6" name="Google Shape;656;gf6054ebe94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群體決策模組可以分為保險人群組以及預言機API，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這個模組主要負責匯集預言機以及共保人之間的驗證結果。</a:t>
            </a:r>
            <a:endParaRPr/>
          </a:p>
        </p:txBody>
      </p:sp>
      <p:sp>
        <p:nvSpPr>
          <p:cNvPr id="657" name="Google Shape;657;gf6054ebe94_0_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5477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1316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627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社群金融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876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19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647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2229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30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53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3401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f6054ebe9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1" name="Google Shape;561;gf6054ebe9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基於區塊鏈的群體合約投資信任機制 - 陳奕良 (2019)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 Blockchain-enabled Contract Mechanism for Crowd Investment</a:t>
            </a:r>
            <a:endParaRPr/>
          </a:p>
        </p:txBody>
      </p:sp>
      <p:sp>
        <p:nvSpPr>
          <p:cNvPr id="562" name="Google Shape;562;gf6054ebe9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1198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5549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337930"/>
          </a:xfrm>
          <a:prstGeom prst="rect">
            <a:avLst/>
          </a:prstGeom>
        </p:spPr>
      </p:pic>
      <p:sp>
        <p:nvSpPr>
          <p:cNvPr id="8" name="日期版面配置區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7408D-91A5-47F8-9220-BE1915799689}" type="datetimeFigureOut">
              <a:rPr lang="en-US" smtClean="0"/>
              <a:pPr/>
              <a:t>11/4/2021</a:t>
            </a:fld>
            <a:endParaRPr lang="en-US"/>
          </a:p>
        </p:txBody>
      </p:sp>
      <p:sp>
        <p:nvSpPr>
          <p:cNvPr id="9" name="投影片編號版面配置區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D03ED1-8DD8-4C99-A3B7-0F3344DAF6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04/11/2021</a:t>
            </a:fld>
            <a:endParaRPr kumimoji="1" lang="zh-TW" altLang="en-US" dirty="0"/>
          </a:p>
        </p:txBody>
      </p:sp>
      <p:sp>
        <p:nvSpPr>
          <p:cNvPr id="11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2" name="群組 11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6" name="群組 15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7" name="矩形 16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5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04/11/2021</a:t>
            </a:fld>
            <a:endParaRPr kumimoji="1" lang="zh-TW" altLang="en-US" dirty="0"/>
          </a:p>
        </p:txBody>
      </p:sp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3" name="群組 12"/>
          <p:cNvGrpSpPr/>
          <p:nvPr userDrawn="1"/>
        </p:nvGrpSpPr>
        <p:grpSpPr>
          <a:xfrm>
            <a:off x="0" y="6354001"/>
            <a:ext cx="12157008" cy="503999"/>
            <a:chOff x="27500" y="6367648"/>
            <a:chExt cx="9144000" cy="503999"/>
          </a:xfrm>
        </p:grpSpPr>
        <p:sp>
          <p:nvSpPr>
            <p:cNvPr id="14" name="矩形 13"/>
            <p:cNvSpPr/>
            <p:nvPr/>
          </p:nvSpPr>
          <p:spPr>
            <a:xfrm>
              <a:off x="27500" y="6367648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5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NYCU</a:t>
              </a:r>
              <a:r>
                <a:rPr kumimoji="0" lang="en-US" altLang="zh-TW" sz="1400" i="1" baseline="0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 </a:t>
              </a:r>
              <a:r>
                <a:rPr kumimoji="0" lang="zh-TW" altLang="en-US" sz="1400" i="1" baseline="0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陽明交大</a:t>
              </a:r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 </a:t>
              </a:r>
              <a:endParaRPr lang="zh-TW" altLang="en-US" sz="1400" i="1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群組 16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1" name="矩形 20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  <p:pic>
        <p:nvPicPr>
          <p:cNvPr id="22" name="圖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4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7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1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49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7408D-91A5-47F8-9220-BE1915799689}" type="datetimeFigureOut">
              <a:rPr lang="en-US" smtClean="0"/>
              <a:t>11/4/2021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6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7.jp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6.png"/><Relationship Id="rId16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jpeg"/><Relationship Id="rId10" Type="http://schemas.openxmlformats.org/officeDocument/2006/relationships/image" Target="../media/image43.png"/><Relationship Id="rId4" Type="http://schemas.openxmlformats.org/officeDocument/2006/relationships/image" Target="../media/image5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emf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microsoft.com/office/2007/relationships/hdphoto" Target="../media/hdphoto1.wdp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2.wdp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image" Target="../media/image11.jpeg"/><Relationship Id="rId12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0.jpeg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6.wdp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microsoft.com/office/2007/relationships/hdphoto" Target="../media/hdphoto6.wdp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8676" y="1061364"/>
            <a:ext cx="11940924" cy="2387600"/>
          </a:xfrm>
        </p:spPr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rgbClr val="7030A0"/>
                </a:solidFill>
                <a:latin typeface="+mn-lt"/>
              </a:rPr>
              <a:t>Social Finance Computing Research and Practice </a:t>
            </a:r>
            <a:br>
              <a:rPr lang="en-US" sz="5400" dirty="0" smtClean="0">
                <a:solidFill>
                  <a:srgbClr val="7030A0"/>
                </a:solidFill>
                <a:latin typeface="+mn-lt"/>
              </a:rPr>
            </a:br>
            <a:r>
              <a:rPr lang="en-US" sz="54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US" sz="5400" dirty="0" smtClean="0">
                <a:solidFill>
                  <a:srgbClr val="7030A0"/>
                </a:solidFill>
                <a:latin typeface="+mn-lt"/>
              </a:rPr>
            </a:br>
            <a:r>
              <a:rPr lang="zh-TW" altLang="en-US" sz="5400" dirty="0" smtClean="0">
                <a:solidFill>
                  <a:srgbClr val="7030A0"/>
                </a:solidFill>
                <a:latin typeface="+mn-lt"/>
              </a:rPr>
              <a:t>社群金融計算</a:t>
            </a:r>
            <a:r>
              <a:rPr lang="zh-TW" altLang="en-US" sz="5400" dirty="0">
                <a:solidFill>
                  <a:srgbClr val="7030A0"/>
                </a:solidFill>
                <a:latin typeface="+mn-lt"/>
              </a:rPr>
              <a:t>研究</a:t>
            </a:r>
            <a:r>
              <a:rPr lang="zh-TW" altLang="en-US" sz="5400" dirty="0" smtClean="0">
                <a:solidFill>
                  <a:srgbClr val="7030A0"/>
                </a:solidFill>
                <a:latin typeface="+mn-lt"/>
              </a:rPr>
              <a:t>與實務</a:t>
            </a:r>
            <a:endParaRPr lang="en-US" sz="44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012856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Yung-Ming Li, Ph.D. </a:t>
            </a:r>
          </a:p>
          <a:p>
            <a:r>
              <a:rPr lang="en-US" dirty="0" smtClean="0"/>
              <a:t>Institute of Information Management</a:t>
            </a:r>
          </a:p>
          <a:p>
            <a:r>
              <a:rPr lang="en-US" dirty="0" smtClean="0"/>
              <a:t>National Yang Ming </a:t>
            </a:r>
            <a:r>
              <a:rPr lang="en-US" dirty="0" err="1" smtClean="0"/>
              <a:t>Chiao</a:t>
            </a:r>
            <a:r>
              <a:rPr lang="en-US" dirty="0" smtClean="0"/>
              <a:t> Tung University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1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549" y="1268569"/>
            <a:ext cx="4714192" cy="470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15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en-US" altLang="zh-TW" sz="3600" dirty="0" smtClean="0"/>
              <a:t>Social  </a:t>
            </a:r>
            <a:r>
              <a:rPr kumimoji="1" lang="en-US" altLang="zh-TW" sz="3600" dirty="0"/>
              <a:t>b</a:t>
            </a:r>
            <a:r>
              <a:rPr kumimoji="1" lang="en-US" altLang="zh-TW" sz="3600" dirty="0" smtClean="0"/>
              <a:t>usiness model: P2P, Crowd, Social Networking</a:t>
            </a:r>
            <a:endParaRPr kumimoji="1" lang="zh-TW" altLang="en-US" sz="3600" dirty="0"/>
          </a:p>
        </p:txBody>
      </p:sp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Person to Person</a:t>
              </a:r>
              <a:r>
                <a:rPr lang="en-US" altLang="zh-TW" sz="2000" b="1" dirty="0"/>
                <a:t>,</a:t>
              </a:r>
              <a:endParaRPr lang="en-US" altLang="zh-TW" sz="2000" b="1" dirty="0" smtClean="0"/>
            </a:p>
            <a:p>
              <a:r>
                <a:rPr lang="en-US" altLang="zh-TW" sz="2000" b="1" dirty="0" err="1" smtClean="0"/>
                <a:t>disintermediary</a:t>
              </a:r>
              <a:r>
                <a:rPr lang="en-US" altLang="zh-TW" sz="2000" b="1" dirty="0" smtClean="0"/>
                <a:t> 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dirty="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713539"/>
            <a:ext cx="3628570" cy="3676320"/>
            <a:chOff x="4049486" y="1714087"/>
            <a:chExt cx="3628570" cy="3676320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900" b="1" dirty="0" smtClean="0"/>
                <a:t>Long tail market ,</a:t>
              </a:r>
            </a:p>
            <a:p>
              <a:r>
                <a:rPr lang="en-US" altLang="zh-TW" sz="1900" b="1" dirty="0" smtClean="0"/>
                <a:t> micro customer aggregation 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714087"/>
              <a:ext cx="1238616" cy="1209282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2000" b="1" dirty="0" smtClean="0"/>
                <a:t>Crowd</a:t>
              </a:r>
              <a:endParaRPr kumimoji="1" lang="zh-TW" altLang="en-US" sz="20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Mutual interest, trust, reciprocal </a:t>
              </a:r>
              <a:r>
                <a:rPr lang="en-US" altLang="zh-TW" b="1" dirty="0" smtClean="0"/>
                <a:t>resource sharing 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1500" b="1" dirty="0" smtClean="0"/>
                <a:t>Social network</a:t>
              </a:r>
              <a:endParaRPr kumimoji="1" lang="zh-TW" altLang="en-US" sz="15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1333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圓角矩形 38"/>
          <p:cNvSpPr/>
          <p:nvPr/>
        </p:nvSpPr>
        <p:spPr>
          <a:xfrm>
            <a:off x="845236" y="125968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09030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06711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392427" y="2756349"/>
            <a:ext cx="3543369" cy="3367779"/>
            <a:chOff x="392427" y="2955129"/>
            <a:chExt cx="3543369" cy="3367779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295512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8201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>
                  <a:solidFill>
                    <a:srgbClr val="604878"/>
                  </a:solidFill>
                </a:rPr>
                <a:t>Transparency  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392427" y="4293969"/>
              <a:ext cx="11957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Efficiency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11113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Low cost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410912" y="5724333"/>
              <a:ext cx="1520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High variety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345472" y="945123"/>
            <a:ext cx="4145031" cy="3131568"/>
            <a:chOff x="4345472" y="1143903"/>
            <a:chExt cx="4145031" cy="3131568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6944" y="1143903"/>
              <a:ext cx="236355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Openness, low entry barrier 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345472" y="2153052"/>
              <a:ext cx="155773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Mass market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341657" y="2710968"/>
              <a:ext cx="1986127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Trend prediction (Crowd wisdom)</a:t>
              </a: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24419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71235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68240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42830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14975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398552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522036"/>
            <a:ext cx="1505284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Recognition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228246"/>
            <a:ext cx="130837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Trustiness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4975494"/>
            <a:ext cx="135171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 </a:t>
            </a:r>
            <a:r>
              <a:rPr kumimoji="1" lang="en-US" altLang="zh-TW" sz="2000" b="1" dirty="0" smtClean="0">
                <a:solidFill>
                  <a:srgbClr val="C19859"/>
                </a:solidFill>
              </a:rPr>
              <a:t>Endorsing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11220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61133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152535" y="3407242"/>
            <a:ext cx="194360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DA07B"/>
                </a:solidFill>
              </a:rPr>
              <a:t>User generation </a:t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(Crowdsourcing)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13538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580532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7605293" y="5573460"/>
            <a:ext cx="267534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Collaborative sharing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38945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sp>
        <p:nvSpPr>
          <p:cNvPr id="49" name="橢圓 48"/>
          <p:cNvSpPr/>
          <p:nvPr/>
        </p:nvSpPr>
        <p:spPr>
          <a:xfrm>
            <a:off x="100183" y="373943"/>
            <a:ext cx="1238616" cy="1238616"/>
          </a:xfrm>
          <a:prstGeom prst="ellipse">
            <a:avLst/>
          </a:prstGeom>
          <a:solidFill>
            <a:srgbClr val="604878"/>
          </a:solidFill>
          <a:ln>
            <a:solidFill>
              <a:srgbClr val="604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3200" dirty="0" smtClean="0"/>
              <a:t>P2P</a:t>
            </a:r>
            <a:endParaRPr kumimoji="1" lang="zh-TW" altLang="en-US" sz="3200" dirty="0"/>
          </a:p>
        </p:txBody>
      </p:sp>
      <p:sp>
        <p:nvSpPr>
          <p:cNvPr id="52" name="橢圓 51"/>
          <p:cNvSpPr/>
          <p:nvPr/>
        </p:nvSpPr>
        <p:spPr>
          <a:xfrm>
            <a:off x="3820535" y="403459"/>
            <a:ext cx="1238616" cy="1209282"/>
          </a:xfrm>
          <a:prstGeom prst="ellipse">
            <a:avLst/>
          </a:prstGeom>
          <a:solidFill>
            <a:srgbClr val="4DA07B"/>
          </a:solidFill>
          <a:ln>
            <a:solidFill>
              <a:srgbClr val="4DA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2000" b="1" dirty="0"/>
              <a:t>C</a:t>
            </a:r>
            <a:r>
              <a:rPr kumimoji="1" lang="en-US" altLang="zh-TW" sz="2000" b="1" dirty="0" smtClean="0"/>
              <a:t>rowd</a:t>
            </a:r>
            <a:endParaRPr kumimoji="1" lang="zh-TW" altLang="en-US" sz="2000" b="1" dirty="0"/>
          </a:p>
        </p:txBody>
      </p:sp>
      <p:sp>
        <p:nvSpPr>
          <p:cNvPr id="55" name="橢圓 54"/>
          <p:cNvSpPr/>
          <p:nvPr/>
        </p:nvSpPr>
        <p:spPr>
          <a:xfrm>
            <a:off x="10834780" y="355808"/>
            <a:ext cx="1238616" cy="1238616"/>
          </a:xfrm>
          <a:prstGeom prst="ellipse">
            <a:avLst/>
          </a:prstGeom>
          <a:solidFill>
            <a:srgbClr val="C19859"/>
          </a:solidFill>
          <a:ln>
            <a:solidFill>
              <a:srgbClr val="C19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1400" b="1" dirty="0" smtClean="0"/>
              <a:t>Social network</a:t>
            </a:r>
            <a:endParaRPr kumimoji="1" lang="zh-TW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744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圖表 1"/>
          <p:cNvGraphicFramePr/>
          <p:nvPr>
            <p:extLst>
              <p:ext uri="{D42A27DB-BD31-4B8C-83A1-F6EECF244321}">
                <p14:modId xmlns:p14="http://schemas.microsoft.com/office/powerpoint/2010/main" val="2117332403"/>
              </p:ext>
            </p:extLst>
          </p:nvPr>
        </p:nvGraphicFramePr>
        <p:xfrm>
          <a:off x="-1119716" y="7396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 descr="social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29" y="729691"/>
            <a:ext cx="3063362" cy="295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networ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31" y="4104208"/>
            <a:ext cx="3596365" cy="205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02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35" y="781844"/>
            <a:ext cx="4088765" cy="5351145"/>
          </a:xfrm>
          <a:prstGeom prst="rect">
            <a:avLst/>
          </a:prstGeom>
          <a:noFill/>
        </p:spPr>
      </p:pic>
      <p:pic>
        <p:nvPicPr>
          <p:cNvPr id="7" name="圖片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2094230"/>
            <a:ext cx="5235575" cy="3502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26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35" y="781844"/>
            <a:ext cx="4088765" cy="5351145"/>
          </a:xfrm>
          <a:prstGeom prst="rect">
            <a:avLst/>
          </a:prstGeom>
          <a:noFill/>
        </p:spPr>
      </p:pic>
      <p:pic>
        <p:nvPicPr>
          <p:cNvPr id="8" name="圖片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07" y="2239206"/>
            <a:ext cx="5443670" cy="330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0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054" y="825818"/>
            <a:ext cx="4088765" cy="5351145"/>
          </a:xfrm>
          <a:prstGeom prst="rect">
            <a:avLst/>
          </a:prstGeom>
          <a:noFill/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311" y="2291346"/>
            <a:ext cx="5214646" cy="343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2680" y="2608365"/>
            <a:ext cx="10891118" cy="1680763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</a:rPr>
              <a:t>Collective Intelligence for Social Finance  </a:t>
            </a:r>
            <a:endParaRPr lang="en-US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6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P2P Currency Exchange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067321"/>
            <a:ext cx="10515600" cy="4351338"/>
          </a:xfrm>
        </p:spPr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sz="2800" dirty="0" smtClean="0"/>
              <a:t>Location based P2P support &amp; economy   </a:t>
            </a:r>
          </a:p>
          <a:p>
            <a:pPr lvl="1"/>
            <a:r>
              <a:rPr lang="en-US" sz="2800" dirty="0" smtClean="0"/>
              <a:t>Currency </a:t>
            </a:r>
            <a:r>
              <a:rPr lang="en-US" sz="2800" dirty="0"/>
              <a:t>exchange cutting out the middleman, </a:t>
            </a:r>
            <a:r>
              <a:rPr lang="en-US" sz="2800" dirty="0" smtClean="0"/>
              <a:t>banks, </a:t>
            </a:r>
            <a:r>
              <a:rPr lang="en-US" sz="2800" dirty="0"/>
              <a:t>and </a:t>
            </a:r>
            <a:r>
              <a:rPr lang="en-US" sz="2800" dirty="0" smtClean="0"/>
              <a:t>brokers</a:t>
            </a:r>
            <a:endParaRPr lang="en-US" sz="2800" dirty="0"/>
          </a:p>
          <a:p>
            <a:pPr lvl="1"/>
            <a:r>
              <a:rPr lang="en-US" sz="2800" dirty="0"/>
              <a:t>T</a:t>
            </a:r>
            <a:r>
              <a:rPr lang="en-US" sz="2800" dirty="0" smtClean="0"/>
              <a:t>wo </a:t>
            </a:r>
            <a:r>
              <a:rPr lang="en-US" sz="2800" dirty="0"/>
              <a:t>parties or individual to exchange directly </a:t>
            </a:r>
            <a:endParaRPr lang="en-US" sz="2800" dirty="0" smtClean="0"/>
          </a:p>
          <a:p>
            <a:r>
              <a:rPr lang="en-US" dirty="0" smtClean="0"/>
              <a:t>Techniques: </a:t>
            </a:r>
            <a:endParaRPr lang="en-US" dirty="0"/>
          </a:p>
          <a:p>
            <a:pPr lvl="1"/>
            <a:r>
              <a:rPr lang="en-US" sz="2800" dirty="0" smtClean="0"/>
              <a:t>Online to offline exchange model </a:t>
            </a:r>
          </a:p>
          <a:p>
            <a:pPr lvl="1"/>
            <a:r>
              <a:rPr lang="en-US" sz="2800" dirty="0" smtClean="0"/>
              <a:t>Matching based location and social intelligence </a:t>
            </a:r>
            <a:endParaRPr lang="en-US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686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134" y="2716213"/>
            <a:ext cx="2240913" cy="344905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551" y="4288629"/>
            <a:ext cx="4877121" cy="212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742" y="2394641"/>
            <a:ext cx="2764938" cy="1578472"/>
          </a:xfrm>
          <a:prstGeom prst="rect">
            <a:avLst/>
          </a:prstGeom>
        </p:spPr>
      </p:pic>
      <p:pic>
        <p:nvPicPr>
          <p:cNvPr id="9" name="Picture 4" descr="ãsocial network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31" y="1286438"/>
            <a:ext cx="2520848" cy="171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 P2P Currency Exchange  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276" y="2273288"/>
            <a:ext cx="7252713" cy="3795003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750" y="3339073"/>
            <a:ext cx="1011051" cy="101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7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4800" dirty="0" smtClean="0"/>
              <a:t>Digital Financial Model </a:t>
            </a:r>
            <a:endParaRPr kumimoji="1"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A</a:t>
            </a:r>
            <a:r>
              <a:rPr lang="en-US" dirty="0" smtClean="0"/>
              <a:t>ccommodation </a:t>
            </a:r>
            <a:r>
              <a:rPr lang="en-US" dirty="0"/>
              <a:t>of </a:t>
            </a:r>
            <a:r>
              <a:rPr lang="en-US" dirty="0" smtClean="0"/>
              <a:t>funds and financing </a:t>
            </a:r>
            <a:r>
              <a:rPr lang="en-US" dirty="0"/>
              <a:t>through </a:t>
            </a:r>
            <a:r>
              <a:rPr lang="en-US" dirty="0" smtClean="0"/>
              <a:t>Internet platform </a:t>
            </a:r>
            <a:r>
              <a:rPr lang="en-US" dirty="0"/>
              <a:t/>
            </a:r>
            <a:br>
              <a:rPr lang="en-US" dirty="0"/>
            </a:b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599" y="2247065"/>
            <a:ext cx="9875212" cy="36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5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7689" y="324533"/>
            <a:ext cx="10515600" cy="1325563"/>
          </a:xfrm>
        </p:spPr>
        <p:txBody>
          <a:bodyPr/>
          <a:lstStyle/>
          <a:p>
            <a:r>
              <a:rPr lang="en-US" dirty="0" smtClean="0"/>
              <a:t>Social Insurance Formation 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35729"/>
            <a:ext cx="10515600" cy="4351338"/>
          </a:xfrm>
        </p:spPr>
        <p:txBody>
          <a:bodyPr/>
          <a:lstStyle/>
          <a:p>
            <a:r>
              <a:rPr lang="en-US" dirty="0" smtClean="0"/>
              <a:t>Concept: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group </a:t>
            </a:r>
            <a:r>
              <a:rPr lang="en-US" dirty="0" smtClean="0"/>
              <a:t>of </a:t>
            </a:r>
            <a:r>
              <a:rPr lang="en-US" dirty="0"/>
              <a:t>people who share similar risk profiles </a:t>
            </a:r>
            <a:r>
              <a:rPr lang="en-US" dirty="0" smtClean="0"/>
              <a:t>forms </a:t>
            </a:r>
            <a:r>
              <a:rPr lang="en-US" dirty="0"/>
              <a:t>an risk protection </a:t>
            </a:r>
            <a:r>
              <a:rPr lang="en-US" dirty="0" smtClean="0"/>
              <a:t>agreement of mutual </a:t>
            </a:r>
            <a:r>
              <a:rPr lang="en-US" dirty="0"/>
              <a:t>assistance </a:t>
            </a:r>
            <a:endParaRPr lang="en-US" dirty="0" smtClean="0"/>
          </a:p>
          <a:p>
            <a:pPr lvl="1"/>
            <a:r>
              <a:rPr lang="en-US" dirty="0" smtClean="0"/>
              <a:t>Group reinsurance </a:t>
            </a:r>
          </a:p>
          <a:p>
            <a:r>
              <a:rPr lang="en-US" dirty="0" smtClean="0"/>
              <a:t>Success </a:t>
            </a:r>
            <a:r>
              <a:rPr lang="en-US" dirty="0"/>
              <a:t>factor: </a:t>
            </a:r>
            <a:r>
              <a:rPr lang="en-US" dirty="0" smtClean="0"/>
              <a:t>inclination, similarity, trustiness </a:t>
            </a:r>
          </a:p>
        </p:txBody>
      </p:sp>
      <p:grpSp>
        <p:nvGrpSpPr>
          <p:cNvPr id="6" name="群組 5"/>
          <p:cNvGrpSpPr/>
          <p:nvPr/>
        </p:nvGrpSpPr>
        <p:grpSpPr>
          <a:xfrm>
            <a:off x="1759949" y="3611398"/>
            <a:ext cx="4336051" cy="2565565"/>
            <a:chOff x="1090289" y="4009594"/>
            <a:chExt cx="4753417" cy="2585507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9529" y="4363381"/>
              <a:ext cx="4396622" cy="2114354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1090289" y="4009594"/>
              <a:ext cx="4753417" cy="258550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pic>
        <p:nvPicPr>
          <p:cNvPr id="9" name="Picture 2" descr="ãP2P INSURANCE MODEL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748" y="3731559"/>
            <a:ext cx="3888927" cy="222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橢圓 9"/>
          <p:cNvSpPr/>
          <p:nvPr/>
        </p:nvSpPr>
        <p:spPr>
          <a:xfrm>
            <a:off x="6923316" y="4681492"/>
            <a:ext cx="828913" cy="7578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735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461" y="386828"/>
            <a:ext cx="9811778" cy="1143001"/>
          </a:xfrm>
        </p:spPr>
        <p:txBody>
          <a:bodyPr/>
          <a:lstStyle/>
          <a:p>
            <a:r>
              <a:rPr lang="en-US" altLang="zh-TW" sz="3600" dirty="0"/>
              <a:t> </a:t>
            </a:r>
            <a:r>
              <a:rPr lang="en-US" altLang="zh-TW" sz="3600" dirty="0" smtClean="0"/>
              <a:t>P2P Insurance Formation Process</a:t>
            </a: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114800" y="6524626"/>
            <a:ext cx="2197100" cy="333375"/>
          </a:xfrm>
        </p:spPr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  <p:grpSp>
        <p:nvGrpSpPr>
          <p:cNvPr id="134" name="群組 133"/>
          <p:cNvGrpSpPr/>
          <p:nvPr/>
        </p:nvGrpSpPr>
        <p:grpSpPr>
          <a:xfrm>
            <a:off x="1828975" y="5035104"/>
            <a:ext cx="8064896" cy="1224136"/>
            <a:chOff x="179512" y="1228110"/>
            <a:chExt cx="8748464" cy="1332343"/>
          </a:xfrm>
        </p:grpSpPr>
        <p:pic>
          <p:nvPicPr>
            <p:cNvPr id="127" name="圖片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512" y="1228110"/>
              <a:ext cx="8748464" cy="1332343"/>
            </a:xfrm>
            <a:prstGeom prst="rect">
              <a:avLst/>
            </a:prstGeom>
          </p:spPr>
        </p:pic>
        <p:sp>
          <p:nvSpPr>
            <p:cNvPr id="130" name="文字方塊 129"/>
            <p:cNvSpPr txBox="1"/>
            <p:nvPr/>
          </p:nvSpPr>
          <p:spPr>
            <a:xfrm>
              <a:off x="683568" y="1421227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(1)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1" name="文字方塊 130"/>
            <p:cNvSpPr txBox="1"/>
            <p:nvPr/>
          </p:nvSpPr>
          <p:spPr>
            <a:xfrm>
              <a:off x="4524997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(2)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2" name="文字方塊 131"/>
            <p:cNvSpPr txBox="1"/>
            <p:nvPr/>
          </p:nvSpPr>
          <p:spPr>
            <a:xfrm>
              <a:off x="6060216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(3)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3" name="文字方塊 132"/>
            <p:cNvSpPr txBox="1"/>
            <p:nvPr/>
          </p:nvSpPr>
          <p:spPr>
            <a:xfrm>
              <a:off x="7494096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(4)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pic>
        <p:nvPicPr>
          <p:cNvPr id="136" name="圖片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299" y="958328"/>
            <a:ext cx="6102012" cy="43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2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285" y="1617633"/>
            <a:ext cx="5994066" cy="420494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29" y="1677707"/>
            <a:ext cx="4767425" cy="1919614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28" y="4014741"/>
            <a:ext cx="4767425" cy="194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3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Crowdfunding Campaigns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Business problem: </a:t>
            </a:r>
            <a:r>
              <a:rPr lang="en-US" dirty="0"/>
              <a:t>S</a:t>
            </a:r>
            <a:r>
              <a:rPr lang="en-US" dirty="0" smtClean="0"/>
              <a:t>uccess </a:t>
            </a:r>
            <a:r>
              <a:rPr lang="en-US" dirty="0"/>
              <a:t>rate of projects has never exceeded 50%</a:t>
            </a:r>
            <a:r>
              <a:rPr lang="en-US" dirty="0" smtClean="0"/>
              <a:t> </a:t>
            </a:r>
          </a:p>
          <a:p>
            <a:r>
              <a:rPr lang="en-US" dirty="0"/>
              <a:t>Success factor: relationship, network, preference </a:t>
            </a:r>
            <a:endParaRPr lang="en-US" dirty="0" smtClean="0"/>
          </a:p>
          <a:p>
            <a:r>
              <a:rPr lang="en-US" dirty="0" smtClean="0"/>
              <a:t>Life cycle: Early, middle, late phases  </a:t>
            </a:r>
          </a:p>
          <a:p>
            <a:r>
              <a:rPr lang="en-US" dirty="0" smtClean="0"/>
              <a:t>Investors: family, friend, the crowd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507" y="3844233"/>
            <a:ext cx="2897623" cy="2165628"/>
          </a:xfrm>
          <a:prstGeom prst="rect">
            <a:avLst/>
          </a:prstGeom>
        </p:spPr>
      </p:pic>
      <p:pic>
        <p:nvPicPr>
          <p:cNvPr id="5" name="Picture 2" descr="http://www.seinsights.asia/sites/default/files/upload/123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856" y="4072159"/>
            <a:ext cx="4212049" cy="2239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43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452" y="306628"/>
            <a:ext cx="12013095" cy="1325563"/>
          </a:xfrm>
        </p:spPr>
        <p:txBody>
          <a:bodyPr/>
          <a:lstStyle/>
          <a:p>
            <a:r>
              <a:rPr lang="en-US" dirty="0" smtClean="0"/>
              <a:t>Phase-based Crowdfunding recommendation</a:t>
            </a:r>
            <a:br>
              <a:rPr lang="en-US" dirty="0" smtClean="0"/>
            </a:br>
            <a:r>
              <a:rPr lang="en-US" dirty="0" smtClean="0"/>
              <a:t>(I&amp;M 2020)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250" y="1825625"/>
            <a:ext cx="5273497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87" y="988736"/>
            <a:ext cx="5055704" cy="5188227"/>
          </a:xfrm>
          <a:prstGeom prst="rect">
            <a:avLst/>
          </a:prstGeom>
          <a:ln/>
        </p:spPr>
      </p:pic>
      <p:graphicFrame>
        <p:nvGraphicFramePr>
          <p:cNvPr id="5" name="圖表 4"/>
          <p:cNvGraphicFramePr/>
          <p:nvPr>
            <p:extLst>
              <p:ext uri="{D42A27DB-BD31-4B8C-83A1-F6EECF244321}">
                <p14:modId xmlns:p14="http://schemas.microsoft.com/office/powerpoint/2010/main" val="1619359253"/>
              </p:ext>
            </p:extLst>
          </p:nvPr>
        </p:nvGraphicFramePr>
        <p:xfrm>
          <a:off x="1013167" y="595886"/>
          <a:ext cx="4698520" cy="2716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8" y="3437077"/>
            <a:ext cx="4731649" cy="286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2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Investment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5169" y="1626002"/>
            <a:ext cx="10515600" cy="4351338"/>
          </a:xfrm>
        </p:spPr>
        <p:txBody>
          <a:bodyPr/>
          <a:lstStyle/>
          <a:p>
            <a:r>
              <a:rPr lang="en-US" altLang="zh-TW" dirty="0" smtClean="0"/>
              <a:t>“</a:t>
            </a:r>
            <a:r>
              <a:rPr lang="en-US" dirty="0" smtClean="0"/>
              <a:t>Copy </a:t>
            </a:r>
            <a:r>
              <a:rPr lang="en-US" dirty="0"/>
              <a:t>and </a:t>
            </a:r>
            <a:r>
              <a:rPr lang="en-US" dirty="0" smtClean="0"/>
              <a:t>paste</a:t>
            </a:r>
            <a:r>
              <a:rPr lang="en-US" altLang="zh-TW" dirty="0" smtClean="0"/>
              <a:t>”</a:t>
            </a:r>
            <a:r>
              <a:rPr lang="en-US" dirty="0" smtClean="0"/>
              <a:t> investment strategy</a:t>
            </a:r>
            <a:r>
              <a:rPr lang="zh-TW" altLang="en-US" dirty="0" smtClean="0"/>
              <a:t>  </a:t>
            </a:r>
            <a:r>
              <a:rPr lang="en-US" dirty="0" smtClean="0"/>
              <a:t> </a:t>
            </a:r>
          </a:p>
          <a:p>
            <a:r>
              <a:rPr lang="en-US" dirty="0" smtClean="0"/>
              <a:t>Following the influential investors </a:t>
            </a:r>
          </a:p>
          <a:p>
            <a:r>
              <a:rPr lang="en-US" dirty="0" smtClean="0"/>
              <a:t>Influential investors have digest public as well as private information </a:t>
            </a:r>
          </a:p>
          <a:p>
            <a:r>
              <a:rPr lang="en-US" dirty="0" smtClean="0"/>
              <a:t>Influential investors can be recognized by investment performance and social influence on social media </a:t>
            </a:r>
          </a:p>
          <a:p>
            <a:r>
              <a:rPr lang="en-US" dirty="0" smtClean="0"/>
              <a:t>Collective investment intelligence from the influential investors 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660" y="447701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0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4851" y="365125"/>
            <a:ext cx="11857149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Social Investing approach for portfolio recommendation </a:t>
            </a:r>
            <a:br>
              <a:rPr lang="en-US" dirty="0" smtClean="0"/>
            </a:br>
            <a:r>
              <a:rPr lang="en-US" dirty="0"/>
              <a:t>(I&amp;M </a:t>
            </a:r>
            <a:r>
              <a:rPr lang="en-US" dirty="0" smtClean="0"/>
              <a:t>2021)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73805" y="1838504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3354221" y="2214350"/>
            <a:ext cx="5818408" cy="35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9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198" y="1165089"/>
            <a:ext cx="5861923" cy="448873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731" y="948513"/>
            <a:ext cx="4073453" cy="244840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640" y="3531856"/>
            <a:ext cx="3894118" cy="241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6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Smart Portfolios </a:t>
            </a:r>
            <a:r>
              <a:rPr lang="en-US" dirty="0" smtClean="0"/>
              <a:t>for Investment Clubs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P</a:t>
            </a:r>
            <a:r>
              <a:rPr lang="en-US" dirty="0" smtClean="0"/>
              <a:t>ower </a:t>
            </a:r>
            <a:r>
              <a:rPr lang="en-US" dirty="0"/>
              <a:t>of </a:t>
            </a:r>
            <a:r>
              <a:rPr lang="en-US" dirty="0" smtClean="0"/>
              <a:t>crowd-  Aggregation of information and funds</a:t>
            </a:r>
          </a:p>
          <a:p>
            <a:r>
              <a:rPr lang="en-US" dirty="0" smtClean="0"/>
              <a:t>Techniques: Collective intelligence (Social computing) PLUS Deep learning (LSTM algorithm)</a:t>
            </a:r>
          </a:p>
          <a:p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70" y="3742598"/>
            <a:ext cx="6061604" cy="18696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3248" t="5619" r="2549" b="4490"/>
          <a:stretch/>
        </p:blipFill>
        <p:spPr>
          <a:xfrm>
            <a:off x="5801772" y="5082209"/>
            <a:ext cx="1253754" cy="530087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3170265" y="3876261"/>
            <a:ext cx="2567926" cy="1736035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187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4719" y="325654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Road Map of Digital Finance 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619" y="1500390"/>
            <a:ext cx="8932332" cy="447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0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Smart </a:t>
            </a:r>
            <a:r>
              <a:rPr lang="en-US" dirty="0"/>
              <a:t>Portfolios for </a:t>
            </a:r>
            <a:r>
              <a:rPr lang="en-US" dirty="0" smtClean="0"/>
              <a:t>Investment </a:t>
            </a:r>
            <a:r>
              <a:rPr lang="en-US" dirty="0"/>
              <a:t>Clubs </a:t>
            </a:r>
            <a:endParaRPr lang="zh-TW" altLang="en-US" dirty="0"/>
          </a:p>
        </p:txBody>
      </p:sp>
      <p:sp>
        <p:nvSpPr>
          <p:cNvPr id="2867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>
                <a:ea typeface="新細明體" panose="02020500000000000000" pitchFamily="18" charset="-120"/>
              </a:rPr>
              <a:t>   </a:t>
            </a:r>
            <a:fld id="{F401C5B4-FFC1-4FDE-84AC-AC2351692A65}" type="slidenum">
              <a:rPr kumimoji="0" lang="en-US" altLang="zh-TW" sz="140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kumimoji="0" lang="en-US" altLang="zh-TW" sz="1400">
              <a:ea typeface="新細明體" panose="02020500000000000000" pitchFamily="18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881" y="1821336"/>
            <a:ext cx="8748464" cy="392869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185283" y="1560706"/>
            <a:ext cx="3909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Club</a:t>
            </a:r>
            <a:r>
              <a:rPr lang="en-US" sz="2000" dirty="0">
                <a:solidFill>
                  <a:srgbClr val="FF0000"/>
                </a:solidFill>
              </a:rPr>
              <a:t> Preference Analysis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871864" y="5801051"/>
            <a:ext cx="4223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Stock</a:t>
            </a:r>
            <a:r>
              <a:rPr lang="en-US" sz="2000" dirty="0">
                <a:solidFill>
                  <a:srgbClr val="FF0000"/>
                </a:solidFill>
              </a:rPr>
              <a:t> Performance Analysis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492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31</a:t>
            </a:fld>
            <a:endParaRPr lang="en-US" altLang="zh-TW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27" y="1881809"/>
            <a:ext cx="6997147" cy="3935895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3913"/>
            <a:ext cx="4509052" cy="2617304"/>
          </a:xfrm>
          <a:prstGeom prst="rect">
            <a:avLst/>
          </a:prstGeom>
          <a:noFill/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681956"/>
            <a:ext cx="4509052" cy="26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443413" y="2542581"/>
            <a:ext cx="10891118" cy="1680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7030A0"/>
                </a:solidFill>
              </a:rPr>
              <a:t>Smart Contract for Social Finance  </a:t>
            </a:r>
            <a:endParaRPr lang="en-US" sz="4800" b="1" dirty="0">
              <a:solidFill>
                <a:srgbClr val="7030A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550011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Investment: Formation and Contract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577" y="1472248"/>
            <a:ext cx="5744845" cy="470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359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34</a:t>
            </a:fld>
            <a:endParaRPr/>
          </a:p>
        </p:txBody>
      </p:sp>
      <p:sp>
        <p:nvSpPr>
          <p:cNvPr id="565" name="Google Shape;565;p36"/>
          <p:cNvSpPr txBox="1">
            <a:spLocks noGrp="1"/>
          </p:cNvSpPr>
          <p:nvPr>
            <p:ph type="title"/>
          </p:nvPr>
        </p:nvSpPr>
        <p:spPr>
          <a:xfrm>
            <a:off x="307449" y="386825"/>
            <a:ext cx="7701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 Smart Contract for Crowd Investment</a:t>
            </a:r>
            <a:endParaRPr sz="3600"/>
          </a:p>
        </p:txBody>
      </p:sp>
      <p:pic>
        <p:nvPicPr>
          <p:cNvPr id="566" name="Google Shape;56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3457" y="1738293"/>
            <a:ext cx="9560422" cy="3715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6525" y="1927150"/>
            <a:ext cx="428625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40100" y="26173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11525" y="25411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30125" y="2150600"/>
            <a:ext cx="390525" cy="390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14681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35</a:t>
            </a:fld>
            <a:endParaRPr/>
          </a:p>
        </p:txBody>
      </p:sp>
      <p:sp>
        <p:nvSpPr>
          <p:cNvPr id="577" name="Google Shape;577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Smart Contracts Designed</a:t>
            </a:r>
            <a:endParaRPr dirty="0"/>
          </a:p>
        </p:txBody>
      </p:sp>
      <p:pic>
        <p:nvPicPr>
          <p:cNvPr id="578" name="Google Shape;57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1529" y="2960800"/>
            <a:ext cx="7970471" cy="339555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37"/>
          <p:cNvSpPr txBox="1"/>
          <p:nvPr/>
        </p:nvSpPr>
        <p:spPr>
          <a:xfrm>
            <a:off x="586675" y="1667800"/>
            <a:ext cx="11080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 concept of protection mechanism of contracting is from personal investor to group of investors.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We assume </a:t>
            </a:r>
            <a:r>
              <a:rPr lang="en-US" sz="2400" dirty="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investor A invests X1 ETH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US" sz="2400" dirty="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group of investors invest X2 ETH</a:t>
            </a:r>
            <a:endParaRPr sz="2400" dirty="0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37"/>
          <p:cNvSpPr txBox="1"/>
          <p:nvPr/>
        </p:nvSpPr>
        <p:spPr>
          <a:xfrm>
            <a:off x="478650" y="3336075"/>
            <a:ext cx="36576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 return ratio is λ.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 penalty percentage is α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 where 0 &lt; α &lt; 1.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 external factor 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 (opportunity) is ε.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 holding cost is δ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 where δ &lt; 1.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37"/>
          <p:cNvSpPr/>
          <p:nvPr/>
        </p:nvSpPr>
        <p:spPr>
          <a:xfrm>
            <a:off x="6157950" y="3511900"/>
            <a:ext cx="2855100" cy="2770500"/>
          </a:xfrm>
          <a:prstGeom prst="rect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92011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36</a:t>
            </a:fld>
            <a:endParaRPr/>
          </a:p>
        </p:txBody>
      </p:sp>
      <p:pic>
        <p:nvPicPr>
          <p:cNvPr id="588" name="Google Shape;58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1301" y="1595176"/>
            <a:ext cx="5683653" cy="4761175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The smart contract structure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56858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37</a:t>
            </a:fld>
            <a:endParaRPr/>
          </a:p>
        </p:txBody>
      </p:sp>
      <p:pic>
        <p:nvPicPr>
          <p:cNvPr id="596" name="Google Shape;59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3775" y="563700"/>
            <a:ext cx="6740475" cy="5730575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39"/>
          <p:cNvSpPr txBox="1"/>
          <p:nvPr/>
        </p:nvSpPr>
        <p:spPr>
          <a:xfrm>
            <a:off x="471075" y="1621375"/>
            <a:ext cx="28485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Funds Contract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Register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Invest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Select_Target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Vote_Target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Withdraw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View_Info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Purchase_Target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48634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38</a:t>
            </a:fld>
            <a:endParaRPr/>
          </a:p>
        </p:txBody>
      </p:sp>
      <p:pic>
        <p:nvPicPr>
          <p:cNvPr id="612" name="Google Shape;61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1050" y="1555750"/>
            <a:ext cx="5705475" cy="48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41"/>
          <p:cNvSpPr txBox="1"/>
          <p:nvPr/>
        </p:nvSpPr>
        <p:spPr>
          <a:xfrm>
            <a:off x="3559800" y="536825"/>
            <a:ext cx="5072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Experiment environment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41862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39</a:t>
            </a:fld>
            <a:endParaRPr/>
          </a:p>
        </p:txBody>
      </p:sp>
      <p:sp>
        <p:nvSpPr>
          <p:cNvPr id="629" name="Google Shape;629;p43"/>
          <p:cNvSpPr txBox="1">
            <a:spLocks noGrp="1"/>
          </p:cNvSpPr>
          <p:nvPr>
            <p:ph type="title"/>
          </p:nvPr>
        </p:nvSpPr>
        <p:spPr>
          <a:xfrm>
            <a:off x="307450" y="386825"/>
            <a:ext cx="944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dirty="0"/>
              <a:t> Smart Contract-driven P2P Insurance Mechanism</a:t>
            </a:r>
            <a:endParaRPr sz="3600" dirty="0"/>
          </a:p>
        </p:txBody>
      </p:sp>
      <p:pic>
        <p:nvPicPr>
          <p:cNvPr id="630" name="Google Shape;63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6975" y="1930270"/>
            <a:ext cx="6763074" cy="39508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2931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865" y="359909"/>
            <a:ext cx="11002297" cy="954856"/>
          </a:xfrm>
        </p:spPr>
        <p:txBody>
          <a:bodyPr/>
          <a:lstStyle/>
          <a:p>
            <a:r>
              <a:rPr kumimoji="1" lang="en-US" altLang="zh-TW" dirty="0" smtClean="0"/>
              <a:t>Five characteristics of digital </a:t>
            </a:r>
            <a:r>
              <a:rPr kumimoji="1" lang="en-US" altLang="zh-TW" dirty="0"/>
              <a:t>f</a:t>
            </a:r>
            <a:r>
              <a:rPr kumimoji="1" lang="en-US" altLang="zh-TW" dirty="0" smtClean="0"/>
              <a:t>inance </a:t>
            </a:r>
            <a:endParaRPr kumimoji="1" lang="zh-TW" altLang="en-US" dirty="0"/>
          </a:p>
        </p:txBody>
      </p:sp>
      <p:sp>
        <p:nvSpPr>
          <p:cNvPr id="9" name="Shape 26"/>
          <p:cNvSpPr/>
          <p:nvPr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rgbClr val="1B587C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10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</a:t>
            </a:r>
            <a:r>
              <a:rPr lang="en-US" altLang="zh-TW" dirty="0"/>
              <a:t>NCTU.IIM.IEBI Lab</a:t>
            </a:r>
            <a:endParaRPr lang="zh-TW" altLang="en-US" dirty="0"/>
          </a:p>
        </p:txBody>
      </p:sp>
      <p:sp>
        <p:nvSpPr>
          <p:cNvPr id="11" name="圓角矩形 10"/>
          <p:cNvSpPr>
            <a:spLocks noChangeAspect="1"/>
          </p:cNvSpPr>
          <p:nvPr/>
        </p:nvSpPr>
        <p:spPr>
          <a:xfrm>
            <a:off x="9850535" y="3253584"/>
            <a:ext cx="1771361" cy="1236429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59" y="3369811"/>
            <a:ext cx="2005271" cy="167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896137" y="2911448"/>
            <a:ext cx="222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Customers</a:t>
            </a:r>
            <a:endParaRPr kumimoji="1" lang="zh-TW" altLang="en-US" sz="36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09031" y="2697002"/>
            <a:ext cx="3357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Financial sector</a:t>
            </a:r>
            <a:endParaRPr kumimoji="1" lang="zh-TW" altLang="en-US" sz="3600" dirty="0"/>
          </a:p>
        </p:txBody>
      </p:sp>
      <p:cxnSp>
        <p:nvCxnSpPr>
          <p:cNvPr id="17" name="直線箭頭接點 16"/>
          <p:cNvCxnSpPr/>
          <p:nvPr/>
        </p:nvCxnSpPr>
        <p:spPr>
          <a:xfrm>
            <a:off x="2959009" y="4050015"/>
            <a:ext cx="399998" cy="10887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3275650" y="2178104"/>
          <a:ext cx="4125122" cy="376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62" name="直線箭頭接點 61"/>
          <p:cNvCxnSpPr/>
          <p:nvPr/>
        </p:nvCxnSpPr>
        <p:spPr>
          <a:xfrm flipV="1">
            <a:off x="7531172" y="4326741"/>
            <a:ext cx="1654984" cy="5248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857" r="61714">
                        <a14:backgroundMark x1="38857" y1="43897" x2="20571" y2="63383"/>
                        <a14:backgroundMark x1="19143" y1="31692" x2="79000" y2="10278"/>
                        <a14:backgroundMark x1="58000" y1="28051" x2="74571" y2="75589"/>
                        <a14:backgroundMark x1="61571" y1="54176" x2="59571" y2="94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61" y="2495519"/>
            <a:ext cx="2621006" cy="174858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574658" y="1774275"/>
            <a:ext cx="3321479" cy="471924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AI &amp; data driven analysis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856253" y="1116037"/>
            <a:ext cx="355574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Online operating  platform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79057" y="5716213"/>
            <a:ext cx="3217080" cy="458319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Micro-financial market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849384" y="4812142"/>
            <a:ext cx="383803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De-bundled financial </a:t>
            </a:r>
            <a:r>
              <a:rPr lang="en-US" altLang="zh-TW" sz="2400" b="1" dirty="0">
                <a:solidFill>
                  <a:srgbClr val="4C5760"/>
                </a:solidFill>
              </a:rPr>
              <a:t>service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26" name="直線接點 25"/>
          <p:cNvCxnSpPr>
            <a:stCxn id="7" idx="1"/>
          </p:cNvCxnSpPr>
          <p:nvPr/>
        </p:nvCxnSpPr>
        <p:spPr>
          <a:xfrm flipH="1">
            <a:off x="5006701" y="2005108"/>
            <a:ext cx="1567958" cy="1346173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8" idx="1"/>
          </p:cNvCxnSpPr>
          <p:nvPr/>
        </p:nvCxnSpPr>
        <p:spPr>
          <a:xfrm flipH="1">
            <a:off x="4037300" y="1346870"/>
            <a:ext cx="1818954" cy="2413882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flipH="1" flipV="1">
            <a:off x="6109252" y="5526157"/>
            <a:ext cx="507588" cy="276233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5" idx="1"/>
          </p:cNvCxnSpPr>
          <p:nvPr/>
        </p:nvCxnSpPr>
        <p:spPr>
          <a:xfrm flipH="1" flipV="1">
            <a:off x="6299041" y="4428555"/>
            <a:ext cx="1550344" cy="61442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7170498" y="2586531"/>
            <a:ext cx="3093315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Social business model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65" name="直線接點 64"/>
          <p:cNvCxnSpPr>
            <a:stCxn id="64" idx="1"/>
          </p:cNvCxnSpPr>
          <p:nvPr/>
        </p:nvCxnSpPr>
        <p:spPr>
          <a:xfrm flipH="1">
            <a:off x="5754728" y="2817364"/>
            <a:ext cx="1415770" cy="715177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40</a:t>
            </a:fld>
            <a:endParaRPr/>
          </a:p>
        </p:txBody>
      </p:sp>
      <p:pic>
        <p:nvPicPr>
          <p:cNvPr id="637" name="Google Shape;63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8748" y="1009407"/>
            <a:ext cx="8921465" cy="4661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1766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41</a:t>
            </a:fld>
            <a:endParaRPr/>
          </a:p>
        </p:txBody>
      </p:sp>
      <p:pic>
        <p:nvPicPr>
          <p:cNvPr id="644" name="Google Shape;64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4963" y="1050913"/>
            <a:ext cx="7781925" cy="5305425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45"/>
          <p:cNvSpPr txBox="1"/>
          <p:nvPr/>
        </p:nvSpPr>
        <p:spPr>
          <a:xfrm>
            <a:off x="3746025" y="312025"/>
            <a:ext cx="5072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The System framework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17136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42</a:t>
            </a:fld>
            <a:endParaRPr/>
          </a:p>
        </p:txBody>
      </p:sp>
      <p:pic>
        <p:nvPicPr>
          <p:cNvPr id="660" name="Google Shape;66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1773750"/>
            <a:ext cx="9144000" cy="3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47"/>
          <p:cNvSpPr txBox="1"/>
          <p:nvPr/>
        </p:nvSpPr>
        <p:spPr>
          <a:xfrm>
            <a:off x="3548850" y="723075"/>
            <a:ext cx="5094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Group Decision Module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105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! Q&amp;A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0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851648" y="3641925"/>
            <a:ext cx="10327640" cy="25326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圓角矩形 7"/>
          <p:cNvSpPr/>
          <p:nvPr/>
        </p:nvSpPr>
        <p:spPr>
          <a:xfrm>
            <a:off x="838200" y="1429508"/>
            <a:ext cx="10327640" cy="20305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左-右雙向箭號 8"/>
          <p:cNvSpPr/>
          <p:nvPr/>
        </p:nvSpPr>
        <p:spPr>
          <a:xfrm>
            <a:off x="3048341" y="2075162"/>
            <a:ext cx="6187467" cy="2905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3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5" b="93590" l="3241" r="99074">
                        <a14:foregroundMark x1="3241" y1="32051" x2="49074" y2="1709"/>
                        <a14:foregroundMark x1="30093" y1="20940" x2="78241" y2="23504"/>
                        <a14:foregroundMark x1="28704" y1="29060" x2="69907" y2="30342"/>
                        <a14:foregroundMark x1="72685" y1="20513" x2="26852" y2="18803"/>
                        <a14:foregroundMark x1="7870" y1="35043" x2="85185" y2="34188"/>
                        <a14:foregroundMark x1="37500" y1="40171" x2="40278" y2="80769"/>
                        <a14:foregroundMark x1="61111" y1="43590" x2="63889" y2="81197"/>
                        <a14:foregroundMark x1="85648" y1="44872" x2="85648" y2="85470"/>
                        <a14:foregroundMark x1="14352" y1="41026" x2="14815" y2="82051"/>
                        <a14:foregroundMark x1="10648" y1="88462" x2="85185" y2="89316"/>
                        <a14:foregroundMark x1="6019" y1="92308" x2="99537" y2="90598"/>
                        <a14:foregroundMark x1="9259" y1="91880" x2="96759" y2="93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>
          <a:xfrm>
            <a:off x="1863845" y="4299460"/>
            <a:ext cx="957782" cy="9566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50055"/>
            <a:ext cx="11858065" cy="1325563"/>
          </a:xfrm>
        </p:spPr>
        <p:txBody>
          <a:bodyPr>
            <a:normAutofit/>
          </a:bodyPr>
          <a:lstStyle/>
          <a:p>
            <a:r>
              <a:rPr kumimoji="1" lang="en-US" altLang="zh-TW" sz="3600" dirty="0"/>
              <a:t>Characteristics of digital finance </a:t>
            </a:r>
            <a:r>
              <a:rPr kumimoji="1" lang="en-US" altLang="zh-TW" sz="3600" dirty="0" smtClean="0"/>
              <a:t>(1</a:t>
            </a:r>
            <a:r>
              <a:rPr kumimoji="1" lang="en-US" altLang="zh-TW" sz="3600" b="1" dirty="0" smtClean="0"/>
              <a:t>): Online operating platform  </a:t>
            </a:r>
            <a:endParaRPr kumimoji="1" lang="zh-TW" altLang="en-US" sz="3600" b="1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400" y="4353489"/>
            <a:ext cx="1499046" cy="1499046"/>
          </a:xfrm>
          <a:prstGeom prst="rect">
            <a:avLst/>
          </a:prstGeom>
        </p:spPr>
      </p:pic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74364" r="74349" b="2794"/>
          <a:stretch/>
        </p:blipFill>
        <p:spPr>
          <a:xfrm>
            <a:off x="1043725" y="5002111"/>
            <a:ext cx="489528" cy="489528"/>
          </a:xfrm>
        </p:spPr>
      </p:pic>
      <p:pic>
        <p:nvPicPr>
          <p:cNvPr id="1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16" b="73678"/>
          <a:stretch/>
        </p:blipFill>
        <p:spPr>
          <a:xfrm>
            <a:off x="1121705" y="3921720"/>
            <a:ext cx="559016" cy="564109"/>
          </a:xfrm>
          <a:prstGeom prst="rect">
            <a:avLst/>
          </a:prstGeom>
        </p:spPr>
      </p:pic>
      <p:pic>
        <p:nvPicPr>
          <p:cNvPr id="2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9" r="49566" b="74461"/>
          <a:stretch/>
        </p:blipFill>
        <p:spPr>
          <a:xfrm rot="21396352">
            <a:off x="1638445" y="3650033"/>
            <a:ext cx="517237" cy="547333"/>
          </a:xfrm>
          <a:prstGeom prst="rect">
            <a:avLst/>
          </a:prstGeom>
        </p:spPr>
      </p:pic>
      <p:pic>
        <p:nvPicPr>
          <p:cNvPr id="2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2" r="27458" b="73924"/>
          <a:stretch/>
        </p:blipFill>
        <p:spPr>
          <a:xfrm>
            <a:off x="2127512" y="3556702"/>
            <a:ext cx="471056" cy="558848"/>
          </a:xfrm>
          <a:prstGeom prst="rect">
            <a:avLst/>
          </a:prstGeom>
        </p:spPr>
      </p:pic>
      <p:pic>
        <p:nvPicPr>
          <p:cNvPr id="22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73" b="74859"/>
          <a:stretch/>
        </p:blipFill>
        <p:spPr>
          <a:xfrm>
            <a:off x="2614398" y="3708210"/>
            <a:ext cx="559929" cy="538806"/>
          </a:xfrm>
          <a:prstGeom prst="rect">
            <a:avLst/>
          </a:prstGeom>
        </p:spPr>
      </p:pic>
      <p:pic>
        <p:nvPicPr>
          <p:cNvPr id="23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t="25846" r="73776" b="51313"/>
          <a:stretch/>
        </p:blipFill>
        <p:spPr>
          <a:xfrm>
            <a:off x="3048341" y="4045287"/>
            <a:ext cx="496636" cy="489527"/>
          </a:xfrm>
          <a:prstGeom prst="rect">
            <a:avLst/>
          </a:prstGeom>
        </p:spPr>
      </p:pic>
      <p:pic>
        <p:nvPicPr>
          <p:cNvPr id="24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26965" r="50396" b="51056"/>
          <a:stretch/>
        </p:blipFill>
        <p:spPr>
          <a:xfrm>
            <a:off x="3209641" y="4958084"/>
            <a:ext cx="489527" cy="471054"/>
          </a:xfrm>
          <a:prstGeom prst="rect">
            <a:avLst/>
          </a:prstGeom>
        </p:spPr>
      </p:pic>
      <p:pic>
        <p:nvPicPr>
          <p:cNvPr id="25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6" t="25303" r="25872" b="50993"/>
          <a:stretch/>
        </p:blipFill>
        <p:spPr>
          <a:xfrm>
            <a:off x="3016537" y="5316265"/>
            <a:ext cx="489527" cy="508000"/>
          </a:xfrm>
          <a:prstGeom prst="rect">
            <a:avLst/>
          </a:prstGeom>
        </p:spPr>
      </p:pic>
      <p:pic>
        <p:nvPicPr>
          <p:cNvPr id="26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5" t="27018" r="3734" b="51433"/>
          <a:stretch/>
        </p:blipFill>
        <p:spPr>
          <a:xfrm>
            <a:off x="3241333" y="4485829"/>
            <a:ext cx="480291" cy="461818"/>
          </a:xfrm>
          <a:prstGeom prst="rect">
            <a:avLst/>
          </a:prstGeom>
        </p:spPr>
      </p:pic>
      <p:pic>
        <p:nvPicPr>
          <p:cNvPr id="27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" t="50107" r="73619" b="27913"/>
          <a:stretch/>
        </p:blipFill>
        <p:spPr>
          <a:xfrm>
            <a:off x="1065323" y="4473542"/>
            <a:ext cx="498764" cy="471054"/>
          </a:xfrm>
          <a:prstGeom prst="rect">
            <a:avLst/>
          </a:prstGeom>
        </p:spPr>
      </p:pic>
      <p:pic>
        <p:nvPicPr>
          <p:cNvPr id="28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1" t="50395" r="49496" b="26332"/>
          <a:stretch/>
        </p:blipFill>
        <p:spPr>
          <a:xfrm rot="21444771">
            <a:off x="1325708" y="5414367"/>
            <a:ext cx="498764" cy="498763"/>
          </a:xfrm>
          <a:prstGeom prst="rect">
            <a:avLst/>
          </a:prstGeom>
        </p:spPr>
      </p:pic>
      <p:pic>
        <p:nvPicPr>
          <p:cNvPr id="2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4" t="49829" r="26365" b="26898"/>
          <a:stretch/>
        </p:blipFill>
        <p:spPr>
          <a:xfrm>
            <a:off x="2174697" y="5669122"/>
            <a:ext cx="480291" cy="498763"/>
          </a:xfrm>
          <a:prstGeom prst="rect">
            <a:avLst/>
          </a:prstGeom>
        </p:spPr>
      </p:pic>
      <p:pic>
        <p:nvPicPr>
          <p:cNvPr id="3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8" t="74623" r="50250" b="3397"/>
          <a:stretch/>
        </p:blipFill>
        <p:spPr>
          <a:xfrm>
            <a:off x="2616321" y="5551255"/>
            <a:ext cx="557857" cy="536807"/>
          </a:xfrm>
          <a:prstGeom prst="rect">
            <a:avLst/>
          </a:prstGeom>
        </p:spPr>
      </p:pic>
      <p:pic>
        <p:nvPicPr>
          <p:cNvPr id="3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8" t="50232" r="3020" b="27357"/>
          <a:stretch/>
        </p:blipFill>
        <p:spPr>
          <a:xfrm>
            <a:off x="1720512" y="5600331"/>
            <a:ext cx="489527" cy="480291"/>
          </a:xfrm>
          <a:prstGeom prst="rect">
            <a:avLst/>
          </a:prstGeom>
        </p:spPr>
      </p:pic>
      <p:sp>
        <p:nvSpPr>
          <p:cNvPr id="32" name="文字方塊 31"/>
          <p:cNvSpPr txBox="1"/>
          <p:nvPr/>
        </p:nvSpPr>
        <p:spPr>
          <a:xfrm>
            <a:off x="4503209" y="5200221"/>
            <a:ext cx="4132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Limited temporal &amp; space 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(huge cost</a:t>
            </a:r>
            <a:r>
              <a:rPr lang="en-US" altLang="zh-TW" sz="2000" dirty="0"/>
              <a:t>)</a:t>
            </a:r>
            <a:endParaRPr lang="en-US" altLang="zh-TW" sz="2000" dirty="0" smtClean="0"/>
          </a:p>
        </p:txBody>
      </p:sp>
      <p:sp>
        <p:nvSpPr>
          <p:cNvPr id="35" name="文字方塊 34"/>
          <p:cNvSpPr txBox="1"/>
          <p:nvPr/>
        </p:nvSpPr>
        <p:spPr>
          <a:xfrm>
            <a:off x="4337729" y="4137060"/>
            <a:ext cx="4726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F</a:t>
            </a:r>
            <a:r>
              <a:rPr lang="en-US" altLang="zh-TW" sz="2000" dirty="0" smtClean="0"/>
              <a:t>ace-face service, limited  market scalability </a:t>
            </a:r>
            <a:endParaRPr lang="zh-TW" altLang="en-US" sz="2000" dirty="0"/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002" y="1429508"/>
            <a:ext cx="1691326" cy="169132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827" y="1568760"/>
            <a:ext cx="1180883" cy="118088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174178" y="5744283"/>
            <a:ext cx="233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smtClean="0"/>
              <a:t>Traditional Finance</a:t>
            </a:r>
            <a:endParaRPr kumimoji="1" lang="zh-TW" altLang="en-US" sz="20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6648762" y="1563531"/>
            <a:ext cx="2383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Real time &amp; personalized  services </a:t>
            </a:r>
            <a:endParaRPr kumimoji="1"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2912868" y="2472685"/>
            <a:ext cx="272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Cloud computing platform  (low cost for mass market)</a:t>
            </a:r>
            <a:endParaRPr kumimoji="1" lang="zh-TW" altLang="en-US" dirty="0"/>
          </a:p>
        </p:txBody>
      </p:sp>
      <p:pic>
        <p:nvPicPr>
          <p:cNvPr id="1028" name="Picture 4" descr="ãonline bank iconãçåçæå°çµæ"/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0" b="93778" l="0" r="100000">
                        <a14:foregroundMark x1="57778" y1="36444" x2="57778" y2="36444"/>
                        <a14:foregroundMark x1="54222" y1="49333" x2="54222" y2="49333"/>
                        <a14:foregroundMark x1="64444" y1="48444" x2="64444" y2="48444"/>
                        <a14:foregroundMark x1="46222" y1="51556" x2="46222" y2="51556"/>
                        <a14:foregroundMark x1="38222" y1="50667" x2="38222" y2="50667"/>
                        <a14:foregroundMark x1="45333" y1="63556" x2="45333" y2="63556"/>
                        <a14:foregroundMark x1="53333" y1="65778" x2="53333" y2="65778"/>
                        <a14:foregroundMark x1="73778" y1="83556" x2="73778" y2="83556"/>
                        <a14:foregroundMark x1="51111" y1="34222" x2="51111" y2="34222"/>
                        <a14:foregroundMark x1="40444" y1="41333" x2="40444" y2="4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55" y="1615791"/>
            <a:ext cx="1249153" cy="124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左-右雙向箭號 33"/>
          <p:cNvSpPr/>
          <p:nvPr/>
        </p:nvSpPr>
        <p:spPr>
          <a:xfrm>
            <a:off x="4095878" y="4872342"/>
            <a:ext cx="4995315" cy="29054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856206" y="2933735"/>
            <a:ext cx="233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 Digital Finance</a:t>
            </a:r>
            <a:endParaRPr kumimoji="1"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7692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460375" y="4104640"/>
            <a:ext cx="10893425" cy="21742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圓角矩形 6"/>
          <p:cNvSpPr/>
          <p:nvPr/>
        </p:nvSpPr>
        <p:spPr>
          <a:xfrm>
            <a:off x="466501" y="1572211"/>
            <a:ext cx="10887299" cy="24081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366368"/>
            <a:ext cx="12240490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(2):</a:t>
            </a:r>
            <a:r>
              <a:rPr kumimoji="1" lang="en-US" altLang="zh-TW" sz="4000" b="1" dirty="0" smtClean="0"/>
              <a:t>AI-Data driven analysis   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cxnSp>
        <p:nvCxnSpPr>
          <p:cNvPr id="32" name="直線箭頭接點 31"/>
          <p:cNvCxnSpPr/>
          <p:nvPr/>
        </p:nvCxnSpPr>
        <p:spPr>
          <a:xfrm flipV="1">
            <a:off x="2178602" y="5131027"/>
            <a:ext cx="906458" cy="672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圖片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4527" y="1782943"/>
            <a:ext cx="1314350" cy="1314350"/>
          </a:xfrm>
          <a:prstGeom prst="rect">
            <a:avLst/>
          </a:prstGeom>
        </p:spPr>
      </p:pic>
      <p:cxnSp>
        <p:nvCxnSpPr>
          <p:cNvPr id="46" name="直線箭頭接點 45"/>
          <p:cNvCxnSpPr/>
          <p:nvPr/>
        </p:nvCxnSpPr>
        <p:spPr>
          <a:xfrm>
            <a:off x="4591638" y="2930083"/>
            <a:ext cx="676900" cy="0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圖片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4" y="3229075"/>
            <a:ext cx="449390" cy="524289"/>
          </a:xfrm>
          <a:prstGeom prst="rect">
            <a:avLst/>
          </a:prstGeom>
        </p:spPr>
      </p:pic>
      <p:sp>
        <p:nvSpPr>
          <p:cNvPr id="51" name="向下箭號 50"/>
          <p:cNvSpPr/>
          <p:nvPr/>
        </p:nvSpPr>
        <p:spPr>
          <a:xfrm rot="5400000">
            <a:off x="8141030" y="2399053"/>
            <a:ext cx="384539" cy="904962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4C57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3" name="文字方塊 52"/>
          <p:cNvSpPr txBox="1"/>
          <p:nvPr/>
        </p:nvSpPr>
        <p:spPr>
          <a:xfrm>
            <a:off x="3269367" y="3188305"/>
            <a:ext cx="120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C5760"/>
                </a:solidFill>
              </a:rPr>
              <a:t>Data + AI</a:t>
            </a:r>
            <a:endParaRPr kumimoji="1" lang="zh-TW" altLang="en-US" sz="2000" b="1" dirty="0">
              <a:solidFill>
                <a:srgbClr val="4C5760"/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697098" y="5719390"/>
            <a:ext cx="209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 dirty="0" smtClean="0"/>
              <a:t>Traditional  Finance</a:t>
            </a:r>
            <a:endParaRPr kumimoji="1" lang="zh-TW" altLang="en-US" b="1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605630" y="3199927"/>
            <a:ext cx="1996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Digital Finance </a:t>
            </a:r>
            <a:endParaRPr kumimoji="1" lang="zh-TW" altLang="en-US" sz="20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7412986" y="2013143"/>
            <a:ext cx="229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 smtClean="0"/>
              <a:t>Risk management </a:t>
            </a:r>
          </a:p>
          <a:p>
            <a:r>
              <a:rPr kumimoji="1" lang="en-US" altLang="zh-TW" sz="1400" dirty="0" smtClean="0"/>
              <a:t> Personal recommendation </a:t>
            </a:r>
          </a:p>
        </p:txBody>
      </p:sp>
      <p:cxnSp>
        <p:nvCxnSpPr>
          <p:cNvPr id="34" name="直線箭頭接點 33"/>
          <p:cNvCxnSpPr/>
          <p:nvPr/>
        </p:nvCxnSpPr>
        <p:spPr>
          <a:xfrm flipV="1">
            <a:off x="4855774" y="5131700"/>
            <a:ext cx="377661" cy="1285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圖片 37"/>
          <p:cNvPicPr>
            <a:picLocks noChangeAspect="1"/>
          </p:cNvPicPr>
          <p:nvPr/>
        </p:nvPicPr>
        <p:blipFill>
          <a:blip r:embed="rId4" cstate="print">
            <a:alphaModFix amt="7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32" y="4279796"/>
            <a:ext cx="1391006" cy="1502287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275" y="4455677"/>
            <a:ext cx="895031" cy="895031"/>
          </a:xfrm>
          <a:prstGeom prst="rect">
            <a:avLst/>
          </a:prstGeom>
        </p:spPr>
      </p:pic>
      <p:sp>
        <p:nvSpPr>
          <p:cNvPr id="40" name="向下箭號 39"/>
          <p:cNvSpPr/>
          <p:nvPr/>
        </p:nvSpPr>
        <p:spPr>
          <a:xfrm rot="16200000">
            <a:off x="8732993" y="4685769"/>
            <a:ext cx="333483" cy="774656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B39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3" name="圖片 42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705" y="4455677"/>
            <a:ext cx="889586" cy="889586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91" y="4455677"/>
            <a:ext cx="909377" cy="909377"/>
          </a:xfrm>
          <a:prstGeom prst="rect">
            <a:avLst/>
          </a:prstGeom>
        </p:spPr>
      </p:pic>
      <p:sp>
        <p:nvSpPr>
          <p:cNvPr id="45" name="文字方塊 44"/>
          <p:cNvSpPr txBox="1"/>
          <p:nvPr/>
        </p:nvSpPr>
        <p:spPr>
          <a:xfrm>
            <a:off x="5126483" y="5359956"/>
            <a:ext cx="3154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dirty="0" smtClean="0"/>
              <a:t>Product A</a:t>
            </a:r>
            <a:r>
              <a:rPr kumimoji="1" lang="zh-TW" altLang="en-US" sz="2000" dirty="0" smtClean="0"/>
              <a:t>         </a:t>
            </a:r>
            <a:r>
              <a:rPr kumimoji="1" lang="en-US" altLang="zh-TW" sz="2000" dirty="0" smtClean="0"/>
              <a:t>B</a:t>
            </a:r>
            <a:r>
              <a:rPr kumimoji="1" lang="zh-TW" altLang="en-US" sz="2000" dirty="0" smtClean="0"/>
              <a:t>              </a:t>
            </a:r>
            <a:r>
              <a:rPr kumimoji="1" lang="en-US" altLang="zh-TW" sz="2000" dirty="0" smtClean="0"/>
              <a:t>C</a:t>
            </a:r>
            <a:endParaRPr kumimoji="1" lang="zh-TW" altLang="en-US" sz="2000" dirty="0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264" y="1771523"/>
            <a:ext cx="1928066" cy="1928066"/>
          </a:xfrm>
          <a:prstGeom prst="rect">
            <a:avLst/>
          </a:prstGeom>
        </p:spPr>
      </p:pic>
      <p:sp>
        <p:nvSpPr>
          <p:cNvPr id="6" name="AutoShape 6" descr="ãè¡ç¥¨ icon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7" name="圖片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26" y="4698702"/>
            <a:ext cx="830531" cy="830531"/>
          </a:xfrm>
          <a:prstGeom prst="rect">
            <a:avLst/>
          </a:prstGeom>
        </p:spPr>
      </p:pic>
      <p:pic>
        <p:nvPicPr>
          <p:cNvPr id="2060" name="Picture 12" descr="ãbrain iconãçåçæå°çµæ"/>
          <p:cNvPicPr>
            <a:picLocks noChangeAspect="1" noChangeArrowheads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93118" y="4243573"/>
            <a:ext cx="1046732" cy="138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3260759" y="5640336"/>
            <a:ext cx="120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b="1" dirty="0" smtClean="0">
                <a:solidFill>
                  <a:srgbClr val="4C5760"/>
                </a:solidFill>
              </a:rPr>
              <a:t>理財專員</a:t>
            </a:r>
            <a:endParaRPr kumimoji="1" lang="zh-TW" altLang="en-US" b="1" dirty="0">
              <a:solidFill>
                <a:srgbClr val="4C576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3833"/>
          <a:stretch/>
        </p:blipFill>
        <p:spPr>
          <a:xfrm>
            <a:off x="605630" y="1957318"/>
            <a:ext cx="1791100" cy="1086484"/>
          </a:xfrm>
          <a:prstGeom prst="rect">
            <a:avLst/>
          </a:prstGeom>
        </p:spPr>
      </p:pic>
      <p:cxnSp>
        <p:nvCxnSpPr>
          <p:cNvPr id="33" name="直線箭頭接點 32"/>
          <p:cNvCxnSpPr/>
          <p:nvPr/>
        </p:nvCxnSpPr>
        <p:spPr>
          <a:xfrm flipV="1">
            <a:off x="2347274" y="2917971"/>
            <a:ext cx="817158" cy="4338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圖片 29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2299886"/>
            <a:ext cx="389621" cy="389621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608" y="2282466"/>
            <a:ext cx="387250" cy="387250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1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92" y="2296763"/>
            <a:ext cx="395866" cy="395866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46" y="2679759"/>
            <a:ext cx="389621" cy="389621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80" y="2674073"/>
            <a:ext cx="387250" cy="387250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09" y="2690276"/>
            <a:ext cx="395866" cy="395866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3090318"/>
            <a:ext cx="389621" cy="389621"/>
          </a:xfrm>
          <a:prstGeom prst="rect">
            <a:avLst/>
          </a:prstGeom>
        </p:spPr>
      </p:pic>
      <p:pic>
        <p:nvPicPr>
          <p:cNvPr id="50" name="圖片 49"/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543" y="3049150"/>
            <a:ext cx="387250" cy="387250"/>
          </a:xfrm>
          <a:prstGeom prst="rect">
            <a:avLst/>
          </a:prstGeom>
        </p:spPr>
      </p:pic>
      <p:pic>
        <p:nvPicPr>
          <p:cNvPr id="52" name="圖片 51"/>
          <p:cNvPicPr>
            <a:picLocks noChangeAspect="1"/>
          </p:cNvPicPr>
          <p:nvPr/>
        </p:nvPicPr>
        <p:blipFill>
          <a:blip r:embed="rId1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750" y="2669765"/>
            <a:ext cx="395866" cy="395866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125" y="3062785"/>
            <a:ext cx="387250" cy="38725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975412" y="1671182"/>
            <a:ext cx="3008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Precise prediction &amp; matching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412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10"/>
          <p:cNvSpPr/>
          <p:nvPr/>
        </p:nvSpPr>
        <p:spPr>
          <a:xfrm>
            <a:off x="324584" y="1475985"/>
            <a:ext cx="5313588" cy="4719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圓角矩形 8"/>
          <p:cNvSpPr/>
          <p:nvPr/>
        </p:nvSpPr>
        <p:spPr>
          <a:xfrm>
            <a:off x="5990645" y="1491124"/>
            <a:ext cx="5982683" cy="47674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163" y="223892"/>
            <a:ext cx="12095629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(3): </a:t>
            </a:r>
            <a:r>
              <a:rPr kumimoji="1" lang="en-US" altLang="zh-TW" sz="4000" b="1" dirty="0" smtClean="0"/>
              <a:t>Social business  model  </a:t>
            </a:r>
            <a:endParaRPr kumimoji="1" lang="zh-TW" altLang="en-US" sz="4000" b="1" dirty="0"/>
          </a:p>
        </p:txBody>
      </p:sp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002" y="2750533"/>
            <a:ext cx="1936844" cy="1936844"/>
          </a:xfr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3897121" y="4119203"/>
            <a:ext cx="2743200" cy="365125"/>
          </a:xfrm>
        </p:spPr>
        <p:txBody>
          <a:bodyPr/>
          <a:lstStyle/>
          <a:p>
            <a:fld id="{B7A223AD-9DE0-49EC-B40D-C8FE98D1D69B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090" y="1114316"/>
            <a:ext cx="1080000" cy="108000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774" y="1311431"/>
            <a:ext cx="1169948" cy="126354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34" y="1654316"/>
            <a:ext cx="1169948" cy="1263544"/>
          </a:xfrm>
          <a:prstGeom prst="rect">
            <a:avLst/>
          </a:prstGeom>
        </p:spPr>
      </p:pic>
      <p:cxnSp>
        <p:nvCxnSpPr>
          <p:cNvPr id="18" name="直線接點 17"/>
          <p:cNvCxnSpPr/>
          <p:nvPr/>
        </p:nvCxnSpPr>
        <p:spPr>
          <a:xfrm flipH="1">
            <a:off x="3445424" y="2490677"/>
            <a:ext cx="8620" cy="390226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flipH="1">
            <a:off x="3662362" y="2630864"/>
            <a:ext cx="201635" cy="254612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3105969" y="2630864"/>
            <a:ext cx="197932" cy="251775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2186908" y="2814262"/>
            <a:ext cx="75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Loan</a:t>
            </a:r>
            <a:endParaRPr kumimoji="1"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1986714" y="4788652"/>
            <a:ext cx="1169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    Saving </a:t>
            </a:r>
            <a:endParaRPr kumimoji="1" lang="zh-TW" altLang="en-US" dirty="0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506" y="1697393"/>
            <a:ext cx="1169948" cy="1263544"/>
          </a:xfrm>
          <a:prstGeom prst="rect">
            <a:avLst/>
          </a:prstGeom>
        </p:spPr>
      </p:pic>
      <p:cxnSp>
        <p:nvCxnSpPr>
          <p:cNvPr id="36" name="直線接點 35"/>
          <p:cNvCxnSpPr>
            <a:endCxn id="30" idx="3"/>
          </p:cNvCxnSpPr>
          <p:nvPr/>
        </p:nvCxnSpPr>
        <p:spPr>
          <a:xfrm flipH="1">
            <a:off x="3155808" y="4593539"/>
            <a:ext cx="11614" cy="379779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504323" y="3303263"/>
            <a:ext cx="2406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dirty="0" smtClean="0"/>
              <a:t>Information and power </a:t>
            </a:r>
          </a:p>
          <a:p>
            <a:r>
              <a:rPr kumimoji="1" lang="en-US" altLang="zh-TW" sz="1600" dirty="0" err="1" smtClean="0"/>
              <a:t>Intransparency</a:t>
            </a:r>
            <a:endParaRPr kumimoji="1" lang="zh-TW" altLang="en-US" sz="1600" dirty="0"/>
          </a:p>
        </p:txBody>
      </p:sp>
      <p:cxnSp>
        <p:nvCxnSpPr>
          <p:cNvPr id="39" name="直線接點 38"/>
          <p:cNvCxnSpPr/>
          <p:nvPr/>
        </p:nvCxnSpPr>
        <p:spPr>
          <a:xfrm>
            <a:off x="3389660" y="4567454"/>
            <a:ext cx="412923" cy="359774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圖片 42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578" y="1787906"/>
            <a:ext cx="759042" cy="759042"/>
          </a:xfrm>
          <a:prstGeom prst="rect">
            <a:avLst/>
          </a:prstGeom>
        </p:spPr>
      </p:pic>
      <p:cxnSp>
        <p:nvCxnSpPr>
          <p:cNvPr id="44" name="直線接點 43"/>
          <p:cNvCxnSpPr/>
          <p:nvPr/>
        </p:nvCxnSpPr>
        <p:spPr>
          <a:xfrm flipH="1">
            <a:off x="4208307" y="2568009"/>
            <a:ext cx="844800" cy="57217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/>
          <p:cNvSpPr txBox="1"/>
          <p:nvPr/>
        </p:nvSpPr>
        <p:spPr>
          <a:xfrm>
            <a:off x="4386642" y="3030337"/>
            <a:ext cx="175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credit </a:t>
            </a:r>
            <a:r>
              <a:rPr kumimoji="1" lang="en-US" altLang="zh-TW" dirty="0"/>
              <a:t>b</a:t>
            </a:r>
            <a:r>
              <a:rPr kumimoji="1" lang="en-US" altLang="zh-TW" dirty="0" smtClean="0"/>
              <a:t>arrier </a:t>
            </a:r>
            <a:endParaRPr kumimoji="1"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4462066" y="2749794"/>
            <a:ext cx="474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>
                <a:solidFill>
                  <a:srgbClr val="FF0000"/>
                </a:solidFill>
              </a:rPr>
              <a:t>Ｘ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06" name="橢圓 105"/>
          <p:cNvSpPr/>
          <p:nvPr/>
        </p:nvSpPr>
        <p:spPr>
          <a:xfrm>
            <a:off x="8175526" y="4276537"/>
            <a:ext cx="1467573" cy="13115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圓角矩形 106"/>
          <p:cNvSpPr/>
          <p:nvPr/>
        </p:nvSpPr>
        <p:spPr>
          <a:xfrm>
            <a:off x="10163394" y="2132020"/>
            <a:ext cx="1300099" cy="11868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圓角矩形 107"/>
          <p:cNvSpPr/>
          <p:nvPr/>
        </p:nvSpPr>
        <p:spPr>
          <a:xfrm>
            <a:off x="6380169" y="2101079"/>
            <a:ext cx="1300099" cy="1186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9" name="圖片 1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3467" y="2169295"/>
            <a:ext cx="700146" cy="906624"/>
          </a:xfrm>
          <a:prstGeom prst="rect">
            <a:avLst/>
          </a:prstGeom>
        </p:spPr>
      </p:pic>
      <p:sp>
        <p:nvSpPr>
          <p:cNvPr id="110" name="文字方塊 109"/>
          <p:cNvSpPr txBox="1"/>
          <p:nvPr/>
        </p:nvSpPr>
        <p:spPr>
          <a:xfrm>
            <a:off x="10196981" y="3029449"/>
            <a:ext cx="157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Fund </a:t>
            </a:r>
            <a:r>
              <a:rPr lang="en-US" altLang="zh-TW" b="1" dirty="0" err="1" smtClean="0">
                <a:solidFill>
                  <a:srgbClr val="C00000"/>
                </a:solidFill>
              </a:rPr>
              <a:t>Requstor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11" name="圖片 110"/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35974" y="4391751"/>
            <a:ext cx="716638" cy="708262"/>
          </a:xfrm>
          <a:prstGeom prst="rect">
            <a:avLst/>
          </a:prstGeom>
        </p:spPr>
      </p:pic>
      <p:sp>
        <p:nvSpPr>
          <p:cNvPr id="112" name="文字方塊 111"/>
          <p:cNvSpPr txBox="1"/>
          <p:nvPr/>
        </p:nvSpPr>
        <p:spPr>
          <a:xfrm>
            <a:off x="7746915" y="516481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P2P</a:t>
            </a:r>
            <a:r>
              <a:rPr lang="zh-TW" altLang="en-US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&amp;</a:t>
            </a:r>
            <a:r>
              <a:rPr lang="en-US" altLang="zh-TW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crowd platform </a:t>
            </a:r>
            <a:endParaRPr lang="zh-TW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13" name="圖片 11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16988" y="2134928"/>
            <a:ext cx="700146" cy="906624"/>
          </a:xfrm>
          <a:prstGeom prst="rect">
            <a:avLst/>
          </a:prstGeom>
        </p:spPr>
      </p:pic>
      <p:sp>
        <p:nvSpPr>
          <p:cNvPr id="114" name="文字方塊 113"/>
          <p:cNvSpPr txBox="1"/>
          <p:nvPr/>
        </p:nvSpPr>
        <p:spPr>
          <a:xfrm>
            <a:off x="6326391" y="3012038"/>
            <a:ext cx="157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Fund Provider 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5" name="圖片 114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60568" y="2141758"/>
            <a:ext cx="700146" cy="906624"/>
          </a:xfrm>
          <a:prstGeom prst="rect">
            <a:avLst/>
          </a:prstGeom>
        </p:spPr>
      </p:pic>
      <p:pic>
        <p:nvPicPr>
          <p:cNvPr id="116" name="圖片 115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6915" y="2148587"/>
            <a:ext cx="700146" cy="906624"/>
          </a:xfrm>
          <a:prstGeom prst="rect">
            <a:avLst/>
          </a:prstGeom>
        </p:spPr>
      </p:pic>
      <p:pic>
        <p:nvPicPr>
          <p:cNvPr id="117" name="圖片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3394" y="2172973"/>
            <a:ext cx="700146" cy="906624"/>
          </a:xfrm>
          <a:prstGeom prst="rect">
            <a:avLst/>
          </a:prstGeom>
        </p:spPr>
      </p:pic>
      <p:pic>
        <p:nvPicPr>
          <p:cNvPr id="118" name="圖片 1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5343" y="2172973"/>
            <a:ext cx="700146" cy="906624"/>
          </a:xfrm>
          <a:prstGeom prst="rect">
            <a:avLst/>
          </a:prstGeom>
        </p:spPr>
      </p:pic>
      <p:cxnSp>
        <p:nvCxnSpPr>
          <p:cNvPr id="119" name="直線單箭頭接點 45"/>
          <p:cNvCxnSpPr/>
          <p:nvPr/>
        </p:nvCxnSpPr>
        <p:spPr>
          <a:xfrm>
            <a:off x="8002237" y="2581709"/>
            <a:ext cx="1816958" cy="11085"/>
          </a:xfrm>
          <a:prstGeom prst="straightConnector1">
            <a:avLst/>
          </a:prstGeom>
          <a:ln w="76200"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46"/>
          <p:cNvCxnSpPr/>
          <p:nvPr/>
        </p:nvCxnSpPr>
        <p:spPr>
          <a:xfrm flipH="1">
            <a:off x="9553783" y="3496571"/>
            <a:ext cx="1088789" cy="981901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70"/>
          <p:cNvCxnSpPr/>
          <p:nvPr/>
        </p:nvCxnSpPr>
        <p:spPr>
          <a:xfrm flipH="1" flipV="1">
            <a:off x="7202079" y="3455709"/>
            <a:ext cx="1172738" cy="1094755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10113638" y="4048265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Fund demand </a:t>
            </a:r>
            <a:endParaRPr lang="zh-TW" altLang="en-US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6238465" y="4076861"/>
            <a:ext cx="180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Financial product</a:t>
            </a:r>
            <a:endParaRPr lang="zh-TW" altLang="en-US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8188553" y="2678269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Loans</a:t>
            </a:r>
            <a:endParaRPr lang="zh-TW" altLang="en-US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8775158" y="2131541"/>
            <a:ext cx="910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Returns</a:t>
            </a:r>
          </a:p>
          <a:p>
            <a:endParaRPr lang="zh-TW" altLang="en-US" dirty="0"/>
          </a:p>
        </p:txBody>
      </p:sp>
      <p:sp>
        <p:nvSpPr>
          <p:cNvPr id="7" name="圓形箭號 6"/>
          <p:cNvSpPr/>
          <p:nvPr/>
        </p:nvSpPr>
        <p:spPr>
          <a:xfrm rot="16200000">
            <a:off x="-521736" y="2092830"/>
            <a:ext cx="3883669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6727029" y="5558956"/>
            <a:ext cx="4793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 smtClean="0"/>
              <a:t>Information sharing and market matching </a:t>
            </a:r>
            <a:endParaRPr kumimoji="1" lang="zh-TW" altLang="en-US" dirty="0"/>
          </a:p>
        </p:txBody>
      </p:sp>
      <p:pic>
        <p:nvPicPr>
          <p:cNvPr id="54" name="圖片 5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96" y="4952122"/>
            <a:ext cx="1169948" cy="1233939"/>
          </a:xfrm>
          <a:prstGeom prst="rect">
            <a:avLst/>
          </a:prstGeom>
        </p:spPr>
      </p:pic>
      <p:pic>
        <p:nvPicPr>
          <p:cNvPr id="55" name="圖片 5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98" y="5305234"/>
            <a:ext cx="1169948" cy="1263544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916" y="5215091"/>
            <a:ext cx="1169948" cy="1263544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31" y="4836651"/>
            <a:ext cx="1291636" cy="1291636"/>
          </a:xfrm>
          <a:prstGeom prst="rect">
            <a:avLst/>
          </a:prstGeom>
        </p:spPr>
      </p:pic>
      <p:sp>
        <p:nvSpPr>
          <p:cNvPr id="53" name="圓形箭號 52"/>
          <p:cNvSpPr/>
          <p:nvPr/>
        </p:nvSpPr>
        <p:spPr>
          <a:xfrm rot="16200000" flipH="1">
            <a:off x="-512946" y="2075675"/>
            <a:ext cx="3829247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33069" y="2807197"/>
            <a:ext cx="1636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Unconnected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0792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426720" y="1468917"/>
            <a:ext cx="5537200" cy="468649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圓角矩形 5"/>
          <p:cNvSpPr/>
          <p:nvPr/>
        </p:nvSpPr>
        <p:spPr>
          <a:xfrm>
            <a:off x="6146800" y="1468917"/>
            <a:ext cx="5811520" cy="47591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023" y="365125"/>
            <a:ext cx="12404911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(4):</a:t>
            </a:r>
            <a:r>
              <a:rPr kumimoji="1" lang="en-US" altLang="zh-TW" sz="4000" b="1" dirty="0" smtClean="0"/>
              <a:t>Service Un-bundling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graphicFrame>
        <p:nvGraphicFramePr>
          <p:cNvPr id="13" name="資料庫圖表 6"/>
          <p:cNvGraphicFramePr/>
          <p:nvPr>
            <p:extLst>
              <p:ext uri="{D42A27DB-BD31-4B8C-83A1-F6EECF244321}">
                <p14:modId xmlns:p14="http://schemas.microsoft.com/office/powerpoint/2010/main" val="3225041857"/>
              </p:ext>
            </p:extLst>
          </p:nvPr>
        </p:nvGraphicFramePr>
        <p:xfrm>
          <a:off x="8066333" y="2028110"/>
          <a:ext cx="3116227" cy="3091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8659563" y="2633470"/>
            <a:ext cx="19405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  <a:t/>
            </a:r>
            <a:b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</a:br>
            <a:r>
              <a:rPr kumimoji="1" lang="en-US" altLang="zh-TW" sz="2800" dirty="0" smtClean="0">
                <a:latin typeface="Heiti TC Light" charset="-120"/>
                <a:ea typeface="Heiti TC Light" charset="-120"/>
                <a:cs typeface="Heiti TC Light" charset="-120"/>
              </a:rPr>
              <a:t>Digital </a:t>
            </a:r>
            <a:r>
              <a:rPr lang="en-US" altLang="zh-TW" sz="2800" dirty="0" smtClean="0">
                <a:latin typeface="Heiti TC Light" charset="-120"/>
                <a:ea typeface="Heiti TC Light" charset="-120"/>
                <a:cs typeface="Heiti TC Light" charset="-120"/>
              </a:rPr>
              <a:t>Finance </a:t>
            </a:r>
            <a:endParaRPr kumimoji="1" lang="en-US" altLang="zh-TW" sz="3200" dirty="0" smtClean="0">
              <a:latin typeface="Heiti TC Light" charset="-120"/>
              <a:ea typeface="Heiti TC Light" charset="-120"/>
              <a:cs typeface="Heiti TC Light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6228" y="2739190"/>
            <a:ext cx="1843056" cy="1843056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845191" y="1640059"/>
            <a:ext cx="21051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zh-TW" sz="2000" dirty="0" smtClean="0"/>
              <a:t>Traditional finance 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1027870" y="3684515"/>
            <a:ext cx="1427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Saving </a:t>
            </a:r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Loan</a:t>
            </a:r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/>
              <a:t>P</a:t>
            </a:r>
            <a:r>
              <a:rPr kumimoji="1" lang="en-US" altLang="zh-TW" dirty="0" smtClean="0"/>
              <a:t>ayment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Exchange </a:t>
            </a:r>
            <a:endParaRPr kumimoji="1"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8194864" y="5355191"/>
            <a:ext cx="285916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ts val="1800"/>
              </a:lnSpc>
            </a:pPr>
            <a:r>
              <a:rPr kumimoji="1" lang="en-US" altLang="zh-TW" dirty="0" smtClean="0"/>
              <a:t>Financial Service </a:t>
            </a:r>
            <a:r>
              <a:rPr kumimoji="1" lang="en-US" altLang="zh-TW" b="1" dirty="0" smtClean="0"/>
              <a:t>un-</a:t>
            </a:r>
            <a:r>
              <a:rPr kumimoji="1" lang="en-US" altLang="zh-TW" b="1" dirty="0" err="1" smtClean="0"/>
              <a:t>bunding</a:t>
            </a:r>
            <a:endParaRPr kumimoji="1" lang="en-US" altLang="zh-TW" b="1" dirty="0"/>
          </a:p>
          <a:p>
            <a:endParaRPr kumimoji="1" lang="en-US" altLang="zh-TW" sz="1600" dirty="0" smtClean="0">
              <a:latin typeface="+mn-ea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858" y="2880691"/>
            <a:ext cx="1483937" cy="1483937"/>
          </a:xfrm>
          <a:prstGeom prst="rect">
            <a:avLst/>
          </a:prstGeom>
        </p:spPr>
      </p:pic>
      <p:sp>
        <p:nvSpPr>
          <p:cNvPr id="29" name="文字方塊 28"/>
          <p:cNvSpPr txBox="1"/>
          <p:nvPr/>
        </p:nvSpPr>
        <p:spPr>
          <a:xfrm>
            <a:off x="8610600" y="1510429"/>
            <a:ext cx="1753434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zh-TW" sz="2000" dirty="0" smtClean="0"/>
              <a:t>Digital Finance 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270747" y="5400566"/>
            <a:ext cx="2884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/>
              <a:t>All </a:t>
            </a:r>
            <a:r>
              <a:rPr kumimoji="1" lang="en-US" altLang="zh-TW" dirty="0" smtClean="0"/>
              <a:t>financial </a:t>
            </a:r>
            <a:r>
              <a:rPr kumimoji="1" lang="en-US" altLang="zh-TW" dirty="0"/>
              <a:t>service </a:t>
            </a:r>
            <a:endParaRPr kumimoji="1" lang="zh-TW" altLang="en-US" dirty="0"/>
          </a:p>
          <a:p>
            <a:pPr algn="ctr"/>
            <a:r>
              <a:rPr kumimoji="1" lang="en-US" altLang="zh-TW" dirty="0" smtClean="0"/>
              <a:t> in one bank</a:t>
            </a:r>
            <a:endParaRPr kumimoji="1" lang="zh-TW" altLang="en-US" dirty="0"/>
          </a:p>
        </p:txBody>
      </p:sp>
      <p:cxnSp>
        <p:nvCxnSpPr>
          <p:cNvPr id="36" name="直線箭頭接點 35"/>
          <p:cNvCxnSpPr/>
          <p:nvPr/>
        </p:nvCxnSpPr>
        <p:spPr>
          <a:xfrm>
            <a:off x="7356426" y="4094152"/>
            <a:ext cx="711128" cy="1486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箭頭接點 39"/>
          <p:cNvCxnSpPr/>
          <p:nvPr/>
        </p:nvCxnSpPr>
        <p:spPr>
          <a:xfrm>
            <a:off x="3734741" y="4109013"/>
            <a:ext cx="692194" cy="194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片 43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224" y="3352796"/>
            <a:ext cx="1268433" cy="1369908"/>
          </a:xfrm>
          <a:prstGeom prst="rect">
            <a:avLst/>
          </a:prstGeom>
        </p:spPr>
      </p:pic>
      <p:sp>
        <p:nvSpPr>
          <p:cNvPr id="45" name="橢圓 44"/>
          <p:cNvSpPr/>
          <p:nvPr/>
        </p:nvSpPr>
        <p:spPr>
          <a:xfrm>
            <a:off x="1210750" y="2349508"/>
            <a:ext cx="2869801" cy="28831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7446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694665" y="1520359"/>
            <a:ext cx="5323840" cy="4704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圓角矩形 6"/>
          <p:cNvSpPr/>
          <p:nvPr/>
        </p:nvSpPr>
        <p:spPr>
          <a:xfrm>
            <a:off x="6339840" y="1524000"/>
            <a:ext cx="5689600" cy="4704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087" y="365125"/>
            <a:ext cx="12109077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</a:t>
            </a:r>
            <a:r>
              <a:rPr kumimoji="1" lang="en-US" altLang="zh-TW" sz="4000" dirty="0" smtClean="0"/>
              <a:t>haracteristics </a:t>
            </a:r>
            <a:r>
              <a:rPr kumimoji="1" lang="en-US" altLang="zh-TW" sz="4000" dirty="0"/>
              <a:t>of digital finance </a:t>
            </a:r>
            <a:r>
              <a:rPr kumimoji="1" lang="en-US" altLang="zh-TW" sz="4000" dirty="0" smtClean="0"/>
              <a:t>(5):</a:t>
            </a:r>
            <a:r>
              <a:rPr kumimoji="1" lang="en-US" altLang="zh-TW" sz="4000" b="1" dirty="0" smtClean="0"/>
              <a:t>Micro-financial market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1001806" y="1631119"/>
            <a:ext cx="5016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Traditional finance services focus on </a:t>
            </a:r>
            <a:r>
              <a:rPr kumimoji="1" lang="en-US" altLang="zh-TW" b="1" dirty="0" smtClean="0"/>
              <a:t>secured customers, big, reputational </a:t>
            </a:r>
            <a:r>
              <a:rPr kumimoji="1" lang="en-US" altLang="zh-TW" dirty="0" smtClean="0"/>
              <a:t>customers or companies </a:t>
            </a:r>
            <a:endParaRPr kumimoji="1" lang="zh-TW" altLang="en-US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7368988" y="1743294"/>
            <a:ext cx="4188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New Finance services focus on </a:t>
            </a:r>
            <a:r>
              <a:rPr kumimoji="1" lang="en-US" altLang="zh-TW" b="1" dirty="0" smtClean="0"/>
              <a:t>small </a:t>
            </a:r>
            <a:r>
              <a:rPr kumimoji="1" lang="en-US" altLang="zh-TW" dirty="0" smtClean="0"/>
              <a:t>business or </a:t>
            </a:r>
            <a:r>
              <a:rPr kumimoji="1" lang="en-US" altLang="zh-TW" dirty="0"/>
              <a:t>customers </a:t>
            </a:r>
            <a:r>
              <a:rPr kumimoji="1" lang="en-US" altLang="zh-TW" dirty="0" smtClean="0"/>
              <a:t>without </a:t>
            </a:r>
            <a:r>
              <a:rPr kumimoji="1" lang="en-US" altLang="zh-TW" dirty="0"/>
              <a:t>credit </a:t>
            </a:r>
            <a:endParaRPr kumimoji="1"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87" y="2654976"/>
            <a:ext cx="4636081" cy="2594504"/>
          </a:xfrm>
          <a:prstGeom prst="rect">
            <a:avLst/>
          </a:prstGeom>
        </p:spPr>
      </p:pic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83" y="2240974"/>
            <a:ext cx="3929728" cy="3422508"/>
          </a:xfrm>
        </p:spPr>
      </p:pic>
      <p:sp>
        <p:nvSpPr>
          <p:cNvPr id="43" name="文字方塊 42"/>
          <p:cNvSpPr txBox="1"/>
          <p:nvPr/>
        </p:nvSpPr>
        <p:spPr>
          <a:xfrm>
            <a:off x="3830320" y="5743089"/>
            <a:ext cx="195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Micro-customers</a:t>
            </a:r>
            <a:endParaRPr kumimoji="1" lang="zh-TW" altLang="en-US" dirty="0"/>
          </a:p>
        </p:txBody>
      </p:sp>
      <p:sp>
        <p:nvSpPr>
          <p:cNvPr id="44" name="文字方塊 43"/>
          <p:cNvSpPr txBox="1"/>
          <p:nvPr/>
        </p:nvSpPr>
        <p:spPr>
          <a:xfrm>
            <a:off x="7368988" y="5295295"/>
            <a:ext cx="4296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Long tail market: “</a:t>
            </a:r>
            <a:r>
              <a:rPr kumimoji="1" lang="en-US" altLang="zh-TW" b="1" dirty="0" smtClean="0"/>
              <a:t>Micro</a:t>
            </a:r>
            <a:r>
              <a:rPr kumimoji="1" lang="en-US" altLang="zh-TW" dirty="0" smtClean="0"/>
              <a:t>” &amp; “</a:t>
            </a:r>
            <a:r>
              <a:rPr kumimoji="1" lang="en-US" altLang="zh-TW" b="1" dirty="0" smtClean="0"/>
              <a:t>Mass</a:t>
            </a:r>
            <a:r>
              <a:rPr kumimoji="1" lang="en-US" altLang="zh-TW" dirty="0" smtClean="0"/>
              <a:t>” market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760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3843</TotalTime>
  <Words>1100</Words>
  <Application>Microsoft Office PowerPoint</Application>
  <PresentationFormat>寬螢幕</PresentationFormat>
  <Paragraphs>262</Paragraphs>
  <Slides>43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2" baseType="lpstr">
      <vt:lpstr>標楷體</vt:lpstr>
      <vt:lpstr>Heiti TC Light</vt:lpstr>
      <vt:lpstr>新細明體</vt:lpstr>
      <vt:lpstr>Arial</vt:lpstr>
      <vt:lpstr>Calibri</vt:lpstr>
      <vt:lpstr>Calibri Light</vt:lpstr>
      <vt:lpstr>Tahoma</vt:lpstr>
      <vt:lpstr>Times New Roman</vt:lpstr>
      <vt:lpstr>Office 佈景主題</vt:lpstr>
      <vt:lpstr>Social Finance Computing Research and Practice   社群金融計算研究與實務</vt:lpstr>
      <vt:lpstr>Digital Financial Model </vt:lpstr>
      <vt:lpstr>Road Map of Digital Finance </vt:lpstr>
      <vt:lpstr>Five characteristics of digital finance </vt:lpstr>
      <vt:lpstr>Characteristics of digital finance (1): Online operating platform  </vt:lpstr>
      <vt:lpstr>Characteristics of digital finance (2):AI-Data driven analysis    </vt:lpstr>
      <vt:lpstr>Characteristics of digital finance (3): Social business  model  </vt:lpstr>
      <vt:lpstr>Characteristics of digital finance (4):Service Un-bundling </vt:lpstr>
      <vt:lpstr>Characteristics of digital finance (5):Micro-financial market </vt:lpstr>
      <vt:lpstr>PowerPoint 簡報</vt:lpstr>
      <vt:lpstr>Social  business model: P2P, Crowd, Social Networking</vt:lpstr>
      <vt:lpstr>PowerPoint 簡報</vt:lpstr>
      <vt:lpstr>PowerPoint 簡報</vt:lpstr>
      <vt:lpstr>Social Finance Computing </vt:lpstr>
      <vt:lpstr>Social Finance Computing </vt:lpstr>
      <vt:lpstr>Social Finance Computing </vt:lpstr>
      <vt:lpstr>Collective Intelligence for Social Finance  </vt:lpstr>
      <vt:lpstr>P2P Currency Exchange </vt:lpstr>
      <vt:lpstr> P2P Currency Exchange  </vt:lpstr>
      <vt:lpstr>Social Insurance Formation  </vt:lpstr>
      <vt:lpstr> P2P Insurance Formation Process</vt:lpstr>
      <vt:lpstr>PowerPoint 簡報</vt:lpstr>
      <vt:lpstr>Crowdfunding Campaigns</vt:lpstr>
      <vt:lpstr>Phase-based Crowdfunding recommendation (I&amp;M 2020) </vt:lpstr>
      <vt:lpstr>PowerPoint 簡報</vt:lpstr>
      <vt:lpstr>Social Investment </vt:lpstr>
      <vt:lpstr>Social Investing approach for portfolio recommendation  (I&amp;M 2021)</vt:lpstr>
      <vt:lpstr>PowerPoint 簡報</vt:lpstr>
      <vt:lpstr>Smart Portfolios for Investment Clubs </vt:lpstr>
      <vt:lpstr>Smart Portfolios for Investment Clubs </vt:lpstr>
      <vt:lpstr>PowerPoint 簡報</vt:lpstr>
      <vt:lpstr>PowerPoint 簡報</vt:lpstr>
      <vt:lpstr>Group Investment: Formation and Contract </vt:lpstr>
      <vt:lpstr> Smart Contract for Crowd Investment</vt:lpstr>
      <vt:lpstr>Smart Contracts Designed</vt:lpstr>
      <vt:lpstr>The smart contract structure</vt:lpstr>
      <vt:lpstr>PowerPoint 簡報</vt:lpstr>
      <vt:lpstr>PowerPoint 簡報</vt:lpstr>
      <vt:lpstr> Smart Contract-driven P2P Insurance Mechanism</vt:lpstr>
      <vt:lpstr>PowerPoint 簡報</vt:lpstr>
      <vt:lpstr>PowerPoint 簡報</vt:lpstr>
      <vt:lpstr>PowerPoint 簡報</vt:lpstr>
      <vt:lpstr>Thank you !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數位經濟模式:創新與競爭</dc:title>
  <dc:creator>ymli</dc:creator>
  <cp:lastModifiedBy>ymli</cp:lastModifiedBy>
  <cp:revision>341</cp:revision>
  <dcterms:created xsi:type="dcterms:W3CDTF">2018-05-30T15:18:40Z</dcterms:created>
  <dcterms:modified xsi:type="dcterms:W3CDTF">2021-11-04T00:09:24Z</dcterms:modified>
</cp:coreProperties>
</file>