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9" r:id="rId2"/>
    <p:sldId id="465" r:id="rId3"/>
    <p:sldId id="492" r:id="rId4"/>
    <p:sldId id="479" r:id="rId5"/>
    <p:sldId id="505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4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4660"/>
  </p:normalViewPr>
  <p:slideViewPr>
    <p:cSldViewPr snapToGrid="0">
      <p:cViewPr varScale="1">
        <p:scale>
          <a:sx n="98" d="100"/>
          <a:sy n="98" d="100"/>
        </p:scale>
        <p:origin x="6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Like Rate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Random</c:v>
                </c:pt>
                <c:pt idx="1">
                  <c:v>Content-based</c:v>
                </c:pt>
                <c:pt idx="2">
                  <c:v>Collaborative-based</c:v>
                </c:pt>
                <c:pt idx="3">
                  <c:v>Social-based</c:v>
                </c:pt>
                <c:pt idx="4">
                  <c:v>Phased-based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0.23599999999999999</c:v>
                </c:pt>
                <c:pt idx="1">
                  <c:v>0.33800000000000002</c:v>
                </c:pt>
                <c:pt idx="2">
                  <c:v>0.40100000000000002</c:v>
                </c:pt>
                <c:pt idx="3">
                  <c:v>0.45400000000000001</c:v>
                </c:pt>
                <c:pt idx="4">
                  <c:v>0.59799999999999998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5-4428-9504-10BCDE80B3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89104960"/>
        <c:axId val="-1989100064"/>
      </c:barChart>
      <c:catAx>
        <c:axId val="-198910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989100064"/>
        <c:crosses val="autoZero"/>
        <c:auto val="1"/>
        <c:lblAlgn val="ctr"/>
        <c:lblOffset val="100"/>
        <c:noMultiLvlLbl val="0"/>
      </c:catAx>
      <c:valAx>
        <c:axId val="-198910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Like rate</a:t>
                </a:r>
                <a:endParaRPr lang="zh-TW" b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9891049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B3FF3-6304-BC41-87FB-7F5FBB607A27}" type="doc">
      <dgm:prSet loTypeId="urn:microsoft.com/office/officeart/2005/8/layout/venn2" loCatId="" qsTypeId="urn:microsoft.com/office/officeart/2005/8/quickstyle/simple4" qsCatId="simple" csTypeId="urn:microsoft.com/office/officeart/2005/8/colors/accent1_3" csCatId="accent1" phldr="1"/>
      <dgm:spPr>
        <a:scene3d>
          <a:camera prst="orthographicFront">
            <a:rot lat="0" lon="0" rev="16200000"/>
          </a:camera>
          <a:lightRig rig="threePt" dir="t"/>
        </a:scene3d>
      </dgm:spPr>
    </dgm:pt>
    <dgm:pt modelId="{BE954F52-9E95-5248-A020-10E6940BA2E4}">
      <dgm:prSet phldrT="[文字]" custT="1"/>
      <dgm:spPr>
        <a:solidFill>
          <a:srgbClr val="4C5760"/>
        </a:solidFill>
        <a:sp3d/>
      </dgm:spPr>
      <dgm:t>
        <a:bodyPr vert="horz">
          <a:flatTx/>
        </a:bodyPr>
        <a:lstStyle/>
        <a:p>
          <a:endParaRPr lang="zh-TW" altLang="en-US" sz="1600" b="1" dirty="0"/>
        </a:p>
      </dgm:t>
    </dgm:pt>
    <dgm:pt modelId="{5D386F26-651A-0D45-9642-C0C06ED2F3D4}" type="parTrans" cxnId="{16B8EAAC-B1C8-AC47-A989-A878310E839E}">
      <dgm:prSet/>
      <dgm:spPr/>
      <dgm:t>
        <a:bodyPr/>
        <a:lstStyle/>
        <a:p>
          <a:endParaRPr lang="zh-TW" altLang="en-US" b="1"/>
        </a:p>
      </dgm:t>
    </dgm:pt>
    <dgm:pt modelId="{039DD521-A3C6-834C-B0D1-AC437222DCB0}" type="sibTrans" cxnId="{16B8EAAC-B1C8-AC47-A989-A878310E839E}">
      <dgm:prSet/>
      <dgm:spPr/>
      <dgm:t>
        <a:bodyPr/>
        <a:lstStyle/>
        <a:p>
          <a:endParaRPr lang="zh-TW" altLang="en-US" b="1"/>
        </a:p>
      </dgm:t>
    </dgm:pt>
    <dgm:pt modelId="{5CC94092-A5AB-EC47-BCF7-FF112E5ED0CD}">
      <dgm:prSet phldrT="[文字]" custT="1"/>
      <dgm:spPr>
        <a:solidFill>
          <a:srgbClr val="93A8AC"/>
        </a:solidFill>
        <a:sp3d/>
      </dgm:spPr>
      <dgm:t>
        <a:bodyPr>
          <a:flatTx/>
        </a:bodyPr>
        <a:lstStyle/>
        <a:p>
          <a:endParaRPr lang="zh-TW" altLang="en-US" sz="1600" b="1" dirty="0"/>
        </a:p>
      </dgm:t>
    </dgm:pt>
    <dgm:pt modelId="{246D1EEC-3A1F-804E-A3C3-00AC9F1F4E08}" type="parTrans" cxnId="{60F7698D-81E7-2F46-BF9F-8A070C72D5FF}">
      <dgm:prSet/>
      <dgm:spPr/>
      <dgm:t>
        <a:bodyPr/>
        <a:lstStyle/>
        <a:p>
          <a:endParaRPr lang="zh-TW" altLang="en-US" b="1"/>
        </a:p>
      </dgm:t>
    </dgm:pt>
    <dgm:pt modelId="{641077FA-5B8C-764E-94EC-1A1F96F00390}" type="sibTrans" cxnId="{60F7698D-81E7-2F46-BF9F-8A070C72D5FF}">
      <dgm:prSet/>
      <dgm:spPr/>
      <dgm:t>
        <a:bodyPr/>
        <a:lstStyle/>
        <a:p>
          <a:endParaRPr lang="zh-TW" altLang="en-US" b="1"/>
        </a:p>
      </dgm:t>
    </dgm:pt>
    <dgm:pt modelId="{0BE6128E-85D7-B444-905E-7BBAB523497F}">
      <dgm:prSet phldrT="[文字]" custT="1"/>
      <dgm:spPr>
        <a:solidFill>
          <a:srgbClr val="A59E8C"/>
        </a:solidFill>
        <a:sp3d/>
      </dgm:spPr>
      <dgm:t>
        <a:bodyPr anchor="ctr" anchorCtr="0">
          <a:flatTx/>
        </a:bodyPr>
        <a:lstStyle/>
        <a:p>
          <a:endParaRPr lang="zh-TW" altLang="en-US" sz="1600" b="1" dirty="0"/>
        </a:p>
      </dgm:t>
    </dgm:pt>
    <dgm:pt modelId="{80D910DB-7227-3241-85E8-F2AFF657BCD7}" type="parTrans" cxnId="{6AECEF69-2765-8E45-97AF-08BEB0E39559}">
      <dgm:prSet/>
      <dgm:spPr/>
      <dgm:t>
        <a:bodyPr/>
        <a:lstStyle/>
        <a:p>
          <a:endParaRPr lang="zh-TW" altLang="en-US" b="1"/>
        </a:p>
      </dgm:t>
    </dgm:pt>
    <dgm:pt modelId="{87E517BC-BBCB-4D4E-A075-AB6375816E47}" type="sibTrans" cxnId="{6AECEF69-2765-8E45-97AF-08BEB0E39559}">
      <dgm:prSet/>
      <dgm:spPr/>
      <dgm:t>
        <a:bodyPr/>
        <a:lstStyle/>
        <a:p>
          <a:endParaRPr lang="zh-TW" altLang="en-US" b="1"/>
        </a:p>
      </dgm:t>
    </dgm:pt>
    <dgm:pt modelId="{AB78CB3E-240E-254E-98E6-F5374B26AFEC}">
      <dgm:prSet custT="1"/>
      <dgm:spPr>
        <a:solidFill>
          <a:srgbClr val="D7CEB2"/>
        </a:solidFill>
        <a:sp3d/>
      </dgm:spPr>
      <dgm:t>
        <a:bodyPr>
          <a:flatTx/>
        </a:bodyPr>
        <a:lstStyle/>
        <a:p>
          <a:endParaRPr lang="zh-TW" altLang="en-US" sz="1600" b="1" dirty="0"/>
        </a:p>
      </dgm:t>
    </dgm:pt>
    <dgm:pt modelId="{8E589949-55CD-6944-8D69-C7FDCC3B2C9B}" type="parTrans" cxnId="{DBAD143F-E0C3-704A-9C5A-3A6E40A26FA5}">
      <dgm:prSet/>
      <dgm:spPr/>
      <dgm:t>
        <a:bodyPr/>
        <a:lstStyle/>
        <a:p>
          <a:endParaRPr lang="zh-TW" altLang="en-US" b="1"/>
        </a:p>
      </dgm:t>
    </dgm:pt>
    <dgm:pt modelId="{76EEDA05-C18A-484A-A5A5-EEBFBE6A29FA}" type="sibTrans" cxnId="{DBAD143F-E0C3-704A-9C5A-3A6E40A26FA5}">
      <dgm:prSet/>
      <dgm:spPr/>
      <dgm:t>
        <a:bodyPr/>
        <a:lstStyle/>
        <a:p>
          <a:endParaRPr lang="zh-TW" altLang="en-US" b="1"/>
        </a:p>
      </dgm:t>
    </dgm:pt>
    <dgm:pt modelId="{250DD092-1502-6F40-9295-AB042E660C26}">
      <dgm:prSet custT="1"/>
      <dgm:spPr>
        <a:solidFill>
          <a:srgbClr val="66635B"/>
        </a:solidFill>
        <a:sp3d/>
      </dgm:spPr>
      <dgm:t>
        <a:bodyPr>
          <a:flatTx/>
        </a:bodyPr>
        <a:lstStyle/>
        <a:p>
          <a:endParaRPr lang="zh-TW" altLang="en-US" sz="1400" b="1" dirty="0"/>
        </a:p>
      </dgm:t>
    </dgm:pt>
    <dgm:pt modelId="{558029F9-2E80-ED48-906C-5068309BC744}" type="parTrans" cxnId="{4F3BE790-32F3-464A-8507-E101C76A595A}">
      <dgm:prSet/>
      <dgm:spPr/>
      <dgm:t>
        <a:bodyPr/>
        <a:lstStyle/>
        <a:p>
          <a:endParaRPr lang="zh-TW" altLang="en-US" b="1"/>
        </a:p>
      </dgm:t>
    </dgm:pt>
    <dgm:pt modelId="{BBAD8C5F-3C77-2A43-8599-C32D740483E5}" type="sibTrans" cxnId="{4F3BE790-32F3-464A-8507-E101C76A595A}">
      <dgm:prSet/>
      <dgm:spPr/>
      <dgm:t>
        <a:bodyPr/>
        <a:lstStyle/>
        <a:p>
          <a:endParaRPr lang="zh-TW" altLang="en-US" b="1"/>
        </a:p>
      </dgm:t>
    </dgm:pt>
    <dgm:pt modelId="{402F5204-0D1C-1641-BD69-EC62AE4D47D7}" type="pres">
      <dgm:prSet presAssocID="{C90B3FF3-6304-BC41-87FB-7F5FBB607A27}" presName="Name0" presStyleCnt="0">
        <dgm:presLayoutVars>
          <dgm:chMax val="7"/>
          <dgm:resizeHandles val="exact"/>
        </dgm:presLayoutVars>
      </dgm:prSet>
      <dgm:spPr/>
    </dgm:pt>
    <dgm:pt modelId="{3835B373-065D-4F42-984B-4B66E6B51060}" type="pres">
      <dgm:prSet presAssocID="{C90B3FF3-6304-BC41-87FB-7F5FBB607A27}" presName="comp1" presStyleCnt="0"/>
      <dgm:spPr>
        <a:sp3d/>
      </dgm:spPr>
    </dgm:pt>
    <dgm:pt modelId="{01A0F3F3-44EC-8446-920D-C7DBDF18E0BE}" type="pres">
      <dgm:prSet presAssocID="{C90B3FF3-6304-BC41-87FB-7F5FBB607A27}" presName="circle1" presStyleLbl="node1" presStyleIdx="0" presStyleCnt="5"/>
      <dgm:spPr/>
      <dgm:t>
        <a:bodyPr/>
        <a:lstStyle/>
        <a:p>
          <a:endParaRPr lang="zh-TW" altLang="en-US"/>
        </a:p>
      </dgm:t>
    </dgm:pt>
    <dgm:pt modelId="{304DB835-019A-7144-A7A1-55E4C158CB75}" type="pres">
      <dgm:prSet presAssocID="{C90B3FF3-6304-BC41-87FB-7F5FBB607A27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3F09B7-4932-B349-8682-EE98F462575E}" type="pres">
      <dgm:prSet presAssocID="{C90B3FF3-6304-BC41-87FB-7F5FBB607A27}" presName="comp2" presStyleCnt="0"/>
      <dgm:spPr>
        <a:sp3d/>
      </dgm:spPr>
    </dgm:pt>
    <dgm:pt modelId="{57CF9868-AF82-6248-A7F3-A69BA72D3F34}" type="pres">
      <dgm:prSet presAssocID="{C90B3FF3-6304-BC41-87FB-7F5FBB607A27}" presName="circle2" presStyleLbl="node1" presStyleIdx="1" presStyleCnt="5"/>
      <dgm:spPr/>
      <dgm:t>
        <a:bodyPr/>
        <a:lstStyle/>
        <a:p>
          <a:endParaRPr lang="zh-TW" altLang="en-US"/>
        </a:p>
      </dgm:t>
    </dgm:pt>
    <dgm:pt modelId="{963FD0B3-152A-9141-B807-00A73932FE43}" type="pres">
      <dgm:prSet presAssocID="{C90B3FF3-6304-BC41-87FB-7F5FBB607A27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883104-CD4C-EF48-A4B5-D1C64DE19ECD}" type="pres">
      <dgm:prSet presAssocID="{C90B3FF3-6304-BC41-87FB-7F5FBB607A27}" presName="comp3" presStyleCnt="0"/>
      <dgm:spPr>
        <a:sp3d/>
      </dgm:spPr>
    </dgm:pt>
    <dgm:pt modelId="{B23856BF-A03D-6A42-A90B-2385AAB5C614}" type="pres">
      <dgm:prSet presAssocID="{C90B3FF3-6304-BC41-87FB-7F5FBB607A27}" presName="circle3" presStyleLbl="node1" presStyleIdx="2" presStyleCnt="5"/>
      <dgm:spPr/>
      <dgm:t>
        <a:bodyPr/>
        <a:lstStyle/>
        <a:p>
          <a:endParaRPr lang="zh-TW" altLang="en-US"/>
        </a:p>
      </dgm:t>
    </dgm:pt>
    <dgm:pt modelId="{187F5FA2-5ED4-7443-8D74-6F38A5293104}" type="pres">
      <dgm:prSet presAssocID="{C90B3FF3-6304-BC41-87FB-7F5FBB607A27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7FE87-8CCB-1848-8C1D-C4188E4D2FC9}" type="pres">
      <dgm:prSet presAssocID="{C90B3FF3-6304-BC41-87FB-7F5FBB607A27}" presName="comp4" presStyleCnt="0"/>
      <dgm:spPr>
        <a:sp3d/>
      </dgm:spPr>
    </dgm:pt>
    <dgm:pt modelId="{6D6B090D-205B-1943-A808-8C79490994EB}" type="pres">
      <dgm:prSet presAssocID="{C90B3FF3-6304-BC41-87FB-7F5FBB607A27}" presName="circle4" presStyleLbl="node1" presStyleIdx="3" presStyleCnt="5"/>
      <dgm:spPr/>
      <dgm:t>
        <a:bodyPr/>
        <a:lstStyle/>
        <a:p>
          <a:endParaRPr lang="zh-TW" altLang="en-US"/>
        </a:p>
      </dgm:t>
    </dgm:pt>
    <dgm:pt modelId="{2BE3EB66-1AEE-8B44-B5C1-57FC4B8C885E}" type="pres">
      <dgm:prSet presAssocID="{C90B3FF3-6304-BC41-87FB-7F5FBB607A27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717C59-0965-DF48-A8D0-F66BA34A4FD7}" type="pres">
      <dgm:prSet presAssocID="{C90B3FF3-6304-BC41-87FB-7F5FBB607A27}" presName="comp5" presStyleCnt="0"/>
      <dgm:spPr>
        <a:sp3d/>
      </dgm:spPr>
    </dgm:pt>
    <dgm:pt modelId="{2F9FB83E-648C-F049-B059-28D7DAC6A431}" type="pres">
      <dgm:prSet presAssocID="{C90B3FF3-6304-BC41-87FB-7F5FBB607A27}" presName="circle5" presStyleLbl="node1" presStyleIdx="4" presStyleCnt="5"/>
      <dgm:spPr/>
      <dgm:t>
        <a:bodyPr/>
        <a:lstStyle/>
        <a:p>
          <a:endParaRPr lang="zh-TW" altLang="en-US"/>
        </a:p>
      </dgm:t>
    </dgm:pt>
    <dgm:pt modelId="{6B0C1A0A-7E05-CC45-B63A-1E874855BFDA}" type="pres">
      <dgm:prSet presAssocID="{C90B3FF3-6304-BC41-87FB-7F5FBB607A27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E122E6-8146-D142-B043-65326F7C028A}" type="presOf" srcId="{C90B3FF3-6304-BC41-87FB-7F5FBB607A27}" destId="{402F5204-0D1C-1641-BD69-EC62AE4D47D7}" srcOrd="0" destOrd="0" presId="urn:microsoft.com/office/officeart/2005/8/layout/venn2"/>
    <dgm:cxn modelId="{6AD3D7DD-5696-5145-8536-6A1D52D56AE4}" type="presOf" srcId="{AB78CB3E-240E-254E-98E6-F5374B26AFEC}" destId="{B23856BF-A03D-6A42-A90B-2385AAB5C614}" srcOrd="0" destOrd="0" presId="urn:microsoft.com/office/officeart/2005/8/layout/venn2"/>
    <dgm:cxn modelId="{16B8EAAC-B1C8-AC47-A989-A878310E839E}" srcId="{C90B3FF3-6304-BC41-87FB-7F5FBB607A27}" destId="{BE954F52-9E95-5248-A020-10E6940BA2E4}" srcOrd="0" destOrd="0" parTransId="{5D386F26-651A-0D45-9642-C0C06ED2F3D4}" sibTransId="{039DD521-A3C6-834C-B0D1-AC437222DCB0}"/>
    <dgm:cxn modelId="{58B29658-6DD5-114D-96AB-E344124CB99F}" type="presOf" srcId="{BE954F52-9E95-5248-A020-10E6940BA2E4}" destId="{01A0F3F3-44EC-8446-920D-C7DBDF18E0BE}" srcOrd="0" destOrd="0" presId="urn:microsoft.com/office/officeart/2005/8/layout/venn2"/>
    <dgm:cxn modelId="{A4CB3DA1-5F13-134D-A0B9-D0773E28E0C9}" type="presOf" srcId="{5CC94092-A5AB-EC47-BCF7-FF112E5ED0CD}" destId="{963FD0B3-152A-9141-B807-00A73932FE43}" srcOrd="1" destOrd="0" presId="urn:microsoft.com/office/officeart/2005/8/layout/venn2"/>
    <dgm:cxn modelId="{FAB7ECCE-76B7-1542-A579-D5FE8EDFCFF1}" type="presOf" srcId="{5CC94092-A5AB-EC47-BCF7-FF112E5ED0CD}" destId="{57CF9868-AF82-6248-A7F3-A69BA72D3F34}" srcOrd="0" destOrd="0" presId="urn:microsoft.com/office/officeart/2005/8/layout/venn2"/>
    <dgm:cxn modelId="{4F3BE790-32F3-464A-8507-E101C76A595A}" srcId="{C90B3FF3-6304-BC41-87FB-7F5FBB607A27}" destId="{250DD092-1502-6F40-9295-AB042E660C26}" srcOrd="4" destOrd="0" parTransId="{558029F9-2E80-ED48-906C-5068309BC744}" sibTransId="{BBAD8C5F-3C77-2A43-8599-C32D740483E5}"/>
    <dgm:cxn modelId="{60F7698D-81E7-2F46-BF9F-8A070C72D5FF}" srcId="{C90B3FF3-6304-BC41-87FB-7F5FBB607A27}" destId="{5CC94092-A5AB-EC47-BCF7-FF112E5ED0CD}" srcOrd="1" destOrd="0" parTransId="{246D1EEC-3A1F-804E-A3C3-00AC9F1F4E08}" sibTransId="{641077FA-5B8C-764E-94EC-1A1F96F00390}"/>
    <dgm:cxn modelId="{6AECEF69-2765-8E45-97AF-08BEB0E39559}" srcId="{C90B3FF3-6304-BC41-87FB-7F5FBB607A27}" destId="{0BE6128E-85D7-B444-905E-7BBAB523497F}" srcOrd="3" destOrd="0" parTransId="{80D910DB-7227-3241-85E8-F2AFF657BCD7}" sibTransId="{87E517BC-BBCB-4D4E-A075-AB6375816E47}"/>
    <dgm:cxn modelId="{9549047B-3746-D149-A5AA-981B2A3A517B}" type="presOf" srcId="{0BE6128E-85D7-B444-905E-7BBAB523497F}" destId="{6D6B090D-205B-1943-A808-8C79490994EB}" srcOrd="0" destOrd="0" presId="urn:microsoft.com/office/officeart/2005/8/layout/venn2"/>
    <dgm:cxn modelId="{927E6E92-1E18-234B-8841-1569A458FAAD}" type="presOf" srcId="{BE954F52-9E95-5248-A020-10E6940BA2E4}" destId="{304DB835-019A-7144-A7A1-55E4C158CB75}" srcOrd="1" destOrd="0" presId="urn:microsoft.com/office/officeart/2005/8/layout/venn2"/>
    <dgm:cxn modelId="{990A67DE-042D-C84E-ABBB-202FBC7F0D00}" type="presOf" srcId="{AB78CB3E-240E-254E-98E6-F5374B26AFEC}" destId="{187F5FA2-5ED4-7443-8D74-6F38A5293104}" srcOrd="1" destOrd="0" presId="urn:microsoft.com/office/officeart/2005/8/layout/venn2"/>
    <dgm:cxn modelId="{3A0671E7-8C1C-C14B-A0BC-27977AF5613C}" type="presOf" srcId="{0BE6128E-85D7-B444-905E-7BBAB523497F}" destId="{2BE3EB66-1AEE-8B44-B5C1-57FC4B8C885E}" srcOrd="1" destOrd="0" presId="urn:microsoft.com/office/officeart/2005/8/layout/venn2"/>
    <dgm:cxn modelId="{DBAD143F-E0C3-704A-9C5A-3A6E40A26FA5}" srcId="{C90B3FF3-6304-BC41-87FB-7F5FBB607A27}" destId="{AB78CB3E-240E-254E-98E6-F5374B26AFEC}" srcOrd="2" destOrd="0" parTransId="{8E589949-55CD-6944-8D69-C7FDCC3B2C9B}" sibTransId="{76EEDA05-C18A-484A-A5A5-EEBFBE6A29FA}"/>
    <dgm:cxn modelId="{0BFEA8B3-D735-114D-98AA-B16641C114E5}" type="presOf" srcId="{250DD092-1502-6F40-9295-AB042E660C26}" destId="{6B0C1A0A-7E05-CC45-B63A-1E874855BFDA}" srcOrd="1" destOrd="0" presId="urn:microsoft.com/office/officeart/2005/8/layout/venn2"/>
    <dgm:cxn modelId="{F2072BBB-7F15-7A44-B004-C800EFD9D669}" type="presOf" srcId="{250DD092-1502-6F40-9295-AB042E660C26}" destId="{2F9FB83E-648C-F049-B059-28D7DAC6A431}" srcOrd="0" destOrd="0" presId="urn:microsoft.com/office/officeart/2005/8/layout/venn2"/>
    <dgm:cxn modelId="{2825FB53-B344-7144-97A8-21B019FF11EA}" type="presParOf" srcId="{402F5204-0D1C-1641-BD69-EC62AE4D47D7}" destId="{3835B373-065D-4F42-984B-4B66E6B51060}" srcOrd="0" destOrd="0" presId="urn:microsoft.com/office/officeart/2005/8/layout/venn2"/>
    <dgm:cxn modelId="{77316F6F-2E09-774C-A42E-F075A4DA3FE4}" type="presParOf" srcId="{3835B373-065D-4F42-984B-4B66E6B51060}" destId="{01A0F3F3-44EC-8446-920D-C7DBDF18E0BE}" srcOrd="0" destOrd="0" presId="urn:microsoft.com/office/officeart/2005/8/layout/venn2"/>
    <dgm:cxn modelId="{EA377B3B-1DAC-3340-B2FC-7E0B6E010ABC}" type="presParOf" srcId="{3835B373-065D-4F42-984B-4B66E6B51060}" destId="{304DB835-019A-7144-A7A1-55E4C158CB75}" srcOrd="1" destOrd="0" presId="urn:microsoft.com/office/officeart/2005/8/layout/venn2"/>
    <dgm:cxn modelId="{3A49A785-B3E2-6A49-B8CC-7BF5EBB8E6FA}" type="presParOf" srcId="{402F5204-0D1C-1641-BD69-EC62AE4D47D7}" destId="{DA3F09B7-4932-B349-8682-EE98F462575E}" srcOrd="1" destOrd="0" presId="urn:microsoft.com/office/officeart/2005/8/layout/venn2"/>
    <dgm:cxn modelId="{E6483941-3A20-8B45-A3B6-FF3488F193C6}" type="presParOf" srcId="{DA3F09B7-4932-B349-8682-EE98F462575E}" destId="{57CF9868-AF82-6248-A7F3-A69BA72D3F34}" srcOrd="0" destOrd="0" presId="urn:microsoft.com/office/officeart/2005/8/layout/venn2"/>
    <dgm:cxn modelId="{1244EA10-C79B-5B4A-BBCE-F727E4E4DBF1}" type="presParOf" srcId="{DA3F09B7-4932-B349-8682-EE98F462575E}" destId="{963FD0B3-152A-9141-B807-00A73932FE43}" srcOrd="1" destOrd="0" presId="urn:microsoft.com/office/officeart/2005/8/layout/venn2"/>
    <dgm:cxn modelId="{E17D668B-95C6-5848-8AC2-A3091ADDE089}" type="presParOf" srcId="{402F5204-0D1C-1641-BD69-EC62AE4D47D7}" destId="{E8883104-CD4C-EF48-A4B5-D1C64DE19ECD}" srcOrd="2" destOrd="0" presId="urn:microsoft.com/office/officeart/2005/8/layout/venn2"/>
    <dgm:cxn modelId="{49E3D2B9-C811-B941-A9DC-623A70DEBE76}" type="presParOf" srcId="{E8883104-CD4C-EF48-A4B5-D1C64DE19ECD}" destId="{B23856BF-A03D-6A42-A90B-2385AAB5C614}" srcOrd="0" destOrd="0" presId="urn:microsoft.com/office/officeart/2005/8/layout/venn2"/>
    <dgm:cxn modelId="{FFCBD6FD-FD42-224A-BB37-871D445DA9C5}" type="presParOf" srcId="{E8883104-CD4C-EF48-A4B5-D1C64DE19ECD}" destId="{187F5FA2-5ED4-7443-8D74-6F38A5293104}" srcOrd="1" destOrd="0" presId="urn:microsoft.com/office/officeart/2005/8/layout/venn2"/>
    <dgm:cxn modelId="{5FBF543B-B80B-CE46-A6B4-DC625C0DE37B}" type="presParOf" srcId="{402F5204-0D1C-1641-BD69-EC62AE4D47D7}" destId="{91B7FE87-8CCB-1848-8C1D-C4188E4D2FC9}" srcOrd="3" destOrd="0" presId="urn:microsoft.com/office/officeart/2005/8/layout/venn2"/>
    <dgm:cxn modelId="{A6B82F5A-525E-E144-93F4-9457084B3436}" type="presParOf" srcId="{91B7FE87-8CCB-1848-8C1D-C4188E4D2FC9}" destId="{6D6B090D-205B-1943-A808-8C79490994EB}" srcOrd="0" destOrd="0" presId="urn:microsoft.com/office/officeart/2005/8/layout/venn2"/>
    <dgm:cxn modelId="{A286051F-59F3-3D4B-8D19-5D8465236700}" type="presParOf" srcId="{91B7FE87-8CCB-1848-8C1D-C4188E4D2FC9}" destId="{2BE3EB66-1AEE-8B44-B5C1-57FC4B8C885E}" srcOrd="1" destOrd="0" presId="urn:microsoft.com/office/officeart/2005/8/layout/venn2"/>
    <dgm:cxn modelId="{3A6F4A7D-B5B3-964D-A425-EC649FA7FD1B}" type="presParOf" srcId="{402F5204-0D1C-1641-BD69-EC62AE4D47D7}" destId="{9D717C59-0965-DF48-A8D0-F66BA34A4FD7}" srcOrd="4" destOrd="0" presId="urn:microsoft.com/office/officeart/2005/8/layout/venn2"/>
    <dgm:cxn modelId="{EF3B4D01-8473-FC41-A7F7-16D3334763EB}" type="presParOf" srcId="{9D717C59-0965-DF48-A8D0-F66BA34A4FD7}" destId="{2F9FB83E-648C-F049-B059-28D7DAC6A431}" srcOrd="0" destOrd="0" presId="urn:microsoft.com/office/officeart/2005/8/layout/venn2"/>
    <dgm:cxn modelId="{0B78C164-40AE-B640-AF8F-8FAFA0580FD6}" type="presParOf" srcId="{9D717C59-0965-DF48-A8D0-F66BA34A4FD7}" destId="{6B0C1A0A-7E05-CC45-B63A-1E874855BFD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0F3F3-44EC-8446-920D-C7DBDF18E0BE}">
      <dsp:nvSpPr>
        <dsp:cNvPr id="0" name=""/>
        <dsp:cNvSpPr/>
      </dsp:nvSpPr>
      <dsp:spPr>
        <a:xfrm>
          <a:off x="179763" y="0"/>
          <a:ext cx="3765595" cy="3765595"/>
        </a:xfrm>
        <a:prstGeom prst="ellipse">
          <a:avLst/>
        </a:prstGeom>
        <a:solidFill>
          <a:srgbClr val="4C5760"/>
        </a:solidFill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 dirty="0"/>
        </a:p>
      </dsp:txBody>
      <dsp:txXfrm>
        <a:off x="1356511" y="188279"/>
        <a:ext cx="1412098" cy="376559"/>
      </dsp:txXfrm>
    </dsp:sp>
    <dsp:sp modelId="{57CF9868-AF82-6248-A7F3-A69BA72D3F34}">
      <dsp:nvSpPr>
        <dsp:cNvPr id="0" name=""/>
        <dsp:cNvSpPr/>
      </dsp:nvSpPr>
      <dsp:spPr>
        <a:xfrm>
          <a:off x="462183" y="564839"/>
          <a:ext cx="3200755" cy="3200755"/>
        </a:xfrm>
        <a:prstGeom prst="ellipse">
          <a:avLst/>
        </a:prstGeom>
        <a:solidFill>
          <a:srgbClr val="93A8AC"/>
        </a:solidFill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 dirty="0"/>
        </a:p>
      </dsp:txBody>
      <dsp:txXfrm>
        <a:off x="1372398" y="748882"/>
        <a:ext cx="1380325" cy="368086"/>
      </dsp:txXfrm>
    </dsp:sp>
    <dsp:sp modelId="{B23856BF-A03D-6A42-A90B-2385AAB5C614}">
      <dsp:nvSpPr>
        <dsp:cNvPr id="0" name=""/>
        <dsp:cNvSpPr/>
      </dsp:nvSpPr>
      <dsp:spPr>
        <a:xfrm>
          <a:off x="744602" y="1129678"/>
          <a:ext cx="2635916" cy="2635916"/>
        </a:xfrm>
        <a:prstGeom prst="ellipse">
          <a:avLst/>
        </a:prstGeom>
        <a:solidFill>
          <a:srgbClr val="D7CEB2"/>
        </a:solidFill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 dirty="0"/>
        </a:p>
      </dsp:txBody>
      <dsp:txXfrm>
        <a:off x="1380517" y="1311556"/>
        <a:ext cx="1364086" cy="363756"/>
      </dsp:txXfrm>
    </dsp:sp>
    <dsp:sp modelId="{6D6B090D-205B-1943-A808-8C79490994EB}">
      <dsp:nvSpPr>
        <dsp:cNvPr id="0" name=""/>
        <dsp:cNvSpPr/>
      </dsp:nvSpPr>
      <dsp:spPr>
        <a:xfrm>
          <a:off x="1027022" y="1694517"/>
          <a:ext cx="2071077" cy="2071077"/>
        </a:xfrm>
        <a:prstGeom prst="ellipse">
          <a:avLst/>
        </a:prstGeom>
        <a:solidFill>
          <a:srgbClr val="A59E8C"/>
        </a:solidFill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 dirty="0"/>
        </a:p>
      </dsp:txBody>
      <dsp:txXfrm>
        <a:off x="1503370" y="1880914"/>
        <a:ext cx="1118381" cy="372793"/>
      </dsp:txXfrm>
    </dsp:sp>
    <dsp:sp modelId="{2F9FB83E-648C-F049-B059-28D7DAC6A431}">
      <dsp:nvSpPr>
        <dsp:cNvPr id="0" name=""/>
        <dsp:cNvSpPr/>
      </dsp:nvSpPr>
      <dsp:spPr>
        <a:xfrm>
          <a:off x="1309441" y="2259357"/>
          <a:ext cx="1506238" cy="1506238"/>
        </a:xfrm>
        <a:prstGeom prst="ellipse">
          <a:avLst/>
        </a:prstGeom>
        <a:solidFill>
          <a:srgbClr val="66635B"/>
        </a:solidFill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b="1" kern="1200" dirty="0"/>
        </a:p>
      </dsp:txBody>
      <dsp:txXfrm>
        <a:off x="1530025" y="2635916"/>
        <a:ext cx="1065071" cy="753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1F96B-CEEA-46B0-8937-BD819D97417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2FB1B-645A-40C2-9D3F-69B9DC87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6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2748-69DF-4C6E-A652-E07A698A4EE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31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82969-6598-4F33-9756-4285D22A26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dirty="0" smtClean="0"/>
              <a:t>首先是系統的流程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 蒐集兩部分的資料集分別為</a:t>
            </a:r>
            <a:endParaRPr lang="en-US" altLang="zh-TW" dirty="0" smtClean="0"/>
          </a:p>
          <a:p>
            <a:r>
              <a:rPr lang="zh-TW" altLang="en-US" dirty="0" smtClean="0"/>
              <a:t>社群股票討論區的資訊 以及歷史股價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然後透過我們提出的混合式推薦系統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依據風險大小將股票分別匹配到不同的風險組合 產生三種類型的投資組合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 最後再依照投資俱樂部偏好推薦他們最適合的投資組合</a:t>
            </a:r>
            <a:endParaRPr lang="en-US" altLang="zh-TW" dirty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8462435-61E3-4E16-B99A-403E5C63E522}" type="slidenum">
              <a:rPr kumimoji="0" lang="zh-TW" altLang="en-US" smtClean="0">
                <a:latin typeface="Calibri" panose="020F0502020204030204" pitchFamily="34" charset="0"/>
              </a:rPr>
              <a:pPr/>
              <a:t>13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2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接著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是股票趨勢分析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07956-BC10-4EE7-B12A-0C719A5476F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478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dirty="0" smtClean="0"/>
              <a:t>首先是系統的流程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 蒐集兩部分的資料集分別為</a:t>
            </a:r>
            <a:endParaRPr lang="en-US" altLang="zh-TW" dirty="0" smtClean="0"/>
          </a:p>
          <a:p>
            <a:r>
              <a:rPr lang="zh-TW" altLang="en-US" dirty="0" smtClean="0"/>
              <a:t>社群股票討論區的資訊 以及歷史股價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然後透過我們提出的混合式推薦系統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依據風險大小將股票分別匹配到不同的風險組合 產生三種類型的投資組合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 最後再依照投資俱樂部偏好推薦他們最適合的投資組合</a:t>
            </a:r>
            <a:endParaRPr lang="en-US" altLang="zh-TW" dirty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8462435-61E3-4E16-B99A-403E5C63E522}" type="slidenum">
              <a:rPr kumimoji="0" lang="zh-TW" altLang="en-US" smtClean="0">
                <a:latin typeface="Calibri" panose="020F0502020204030204" pitchFamily="34" charset="0"/>
              </a:rPr>
              <a:pPr/>
              <a:t>16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7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接著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是股票趨勢分析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07956-BC10-4EE7-B12A-0C719A5476F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52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5549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37930"/>
          </a:xfrm>
          <a:prstGeom prst="rect">
            <a:avLst/>
          </a:prstGeom>
        </p:spPr>
      </p:pic>
      <p:sp>
        <p:nvSpPr>
          <p:cNvPr id="8" name="日期版面配置區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7408D-91A5-47F8-9220-BE191579968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9" name="投影片編號版面配置區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D03ED1-8DD8-4C99-A3B7-0F3344DAF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D035A-3CCD-0F46-B59D-65FDD0B5D827}" type="datetimeFigureOut">
              <a:rPr kumimoji="1" lang="zh-TW" altLang="en-US" smtClean="0"/>
              <a:pPr/>
              <a:t>04/11/2020</a:t>
            </a:fld>
            <a:endParaRPr kumimoji="1" lang="zh-TW" altLang="en-US" dirty="0"/>
          </a:p>
        </p:txBody>
      </p:sp>
      <p:sp>
        <p:nvSpPr>
          <p:cNvPr id="11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FE3B75-F868-B941-B46B-776E69ACFFD7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grpSp>
        <p:nvGrpSpPr>
          <p:cNvPr id="12" name="群組 11"/>
          <p:cNvGrpSpPr/>
          <p:nvPr userDrawn="1"/>
        </p:nvGrpSpPr>
        <p:grpSpPr>
          <a:xfrm>
            <a:off x="0" y="6359522"/>
            <a:ext cx="12157008" cy="503999"/>
            <a:chOff x="27500" y="6373169"/>
            <a:chExt cx="9144000" cy="503999"/>
          </a:xfrm>
        </p:grpSpPr>
        <p:sp>
          <p:nvSpPr>
            <p:cNvPr id="13" name="矩形 12"/>
            <p:cNvSpPr/>
            <p:nvPr/>
          </p:nvSpPr>
          <p:spPr>
            <a:xfrm>
              <a:off x="27500" y="6373169"/>
              <a:ext cx="9144000" cy="503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ea typeface="標楷體" panose="03000509000000000000" pitchFamily="65" charset="-120"/>
              </a:endParaRPr>
            </a:p>
          </p:txBody>
        </p:sp>
        <p:pic>
          <p:nvPicPr>
            <p:cNvPr id="14" name="Picture 9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70" y="6460677"/>
              <a:ext cx="300077" cy="37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542584" y="6501128"/>
              <a:ext cx="36618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en-US" altLang="zh-TW" sz="1400" i="1" dirty="0" smtClean="0">
                  <a:solidFill>
                    <a:srgbClr val="2907A5"/>
                  </a:solidFill>
                  <a:latin typeface="Arial" pitchFamily="34" charset="0"/>
                  <a:ea typeface="標楷體" panose="03000509000000000000" pitchFamily="65" charset="-120"/>
                  <a:cs typeface="Arial" pitchFamily="34" charset="0"/>
                </a:rPr>
                <a:t>Institute of Information Management, NCTU </a:t>
              </a:r>
              <a:endParaRPr lang="zh-TW" altLang="en-US" sz="1400" dirty="0">
                <a:ea typeface="標楷體" panose="03000509000000000000" pitchFamily="65" charset="-120"/>
              </a:endParaRPr>
            </a:p>
          </p:txBody>
        </p:sp>
      </p:grpSp>
      <p:grpSp>
        <p:nvGrpSpPr>
          <p:cNvPr id="16" name="群組 15"/>
          <p:cNvGrpSpPr>
            <a:grpSpLocks noChangeAspect="1"/>
          </p:cNvGrpSpPr>
          <p:nvPr userDrawn="1"/>
        </p:nvGrpSpPr>
        <p:grpSpPr>
          <a:xfrm>
            <a:off x="10349947" y="6409464"/>
            <a:ext cx="1598543" cy="380274"/>
            <a:chOff x="772185" y="1003371"/>
            <a:chExt cx="2277814" cy="541866"/>
          </a:xfrm>
        </p:grpSpPr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772185" y="1003371"/>
              <a:ext cx="568407" cy="541866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b="1" dirty="0" smtClean="0">
                  <a:solidFill>
                    <a:schemeClr val="bg1"/>
                  </a:solidFill>
                  <a:latin typeface="Tahoma"/>
                  <a:ea typeface="標楷體" panose="03000509000000000000" pitchFamily="65" charset="-120"/>
                  <a:cs typeface="Tahoma"/>
                </a:rPr>
                <a:t>I</a:t>
              </a:r>
              <a:endParaRPr kumimoji="1" lang="zh-TW" altLang="en-US" sz="2400" b="1" dirty="0">
                <a:solidFill>
                  <a:schemeClr val="bg1"/>
                </a:solidFill>
                <a:latin typeface="Tahoma"/>
                <a:ea typeface="標楷體" panose="03000509000000000000" pitchFamily="65" charset="-120"/>
                <a:cs typeface="Tahoma"/>
              </a:endParaRPr>
            </a:p>
          </p:txBody>
        </p:sp>
        <p:sp>
          <p:nvSpPr>
            <p:cNvPr id="18" name="矩形 17"/>
            <p:cNvSpPr>
              <a:spLocks noChangeAspect="1"/>
            </p:cNvSpPr>
            <p:nvPr/>
          </p:nvSpPr>
          <p:spPr>
            <a:xfrm>
              <a:off x="1369467" y="1003371"/>
              <a:ext cx="537600" cy="5397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b="1" dirty="0">
                  <a:solidFill>
                    <a:schemeClr val="bg1"/>
                  </a:solidFill>
                  <a:latin typeface="Tahoma"/>
                  <a:ea typeface="標楷體" panose="03000509000000000000" pitchFamily="65" charset="-120"/>
                  <a:cs typeface="Tahoma"/>
                </a:rPr>
                <a:t>E</a:t>
              </a:r>
              <a:endParaRPr kumimoji="1" lang="zh-TW" altLang="en-US" sz="2400" b="1" dirty="0">
                <a:solidFill>
                  <a:schemeClr val="bg1"/>
                </a:solidFill>
                <a:latin typeface="Tahoma"/>
                <a:ea typeface="標楷體" panose="03000509000000000000" pitchFamily="65" charset="-120"/>
                <a:cs typeface="Tahoma"/>
              </a:endParaRPr>
            </a:p>
          </p:txBody>
        </p:sp>
        <p:sp>
          <p:nvSpPr>
            <p:cNvPr id="19" name="矩形 18"/>
            <p:cNvSpPr>
              <a:spLocks noChangeAspect="1"/>
            </p:cNvSpPr>
            <p:nvPr/>
          </p:nvSpPr>
          <p:spPr>
            <a:xfrm>
              <a:off x="1940933" y="1005522"/>
              <a:ext cx="537600" cy="53971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b="1" dirty="0">
                  <a:solidFill>
                    <a:schemeClr val="bg1"/>
                  </a:solidFill>
                  <a:latin typeface="Tahoma"/>
                  <a:ea typeface="標楷體" panose="03000509000000000000" pitchFamily="65" charset="-120"/>
                  <a:cs typeface="Tahoma"/>
                </a:rPr>
                <a:t>B</a:t>
              </a:r>
              <a:endParaRPr kumimoji="1" lang="zh-TW" altLang="en-US" sz="2400" b="1" dirty="0">
                <a:solidFill>
                  <a:schemeClr val="bg1"/>
                </a:solidFill>
                <a:latin typeface="Tahoma"/>
                <a:ea typeface="標楷體" panose="03000509000000000000" pitchFamily="65" charset="-120"/>
                <a:cs typeface="Tahoma"/>
              </a:endParaRPr>
            </a:p>
          </p:txBody>
        </p:sp>
        <p:sp>
          <p:nvSpPr>
            <p:cNvPr id="20" name="矩形 19"/>
            <p:cNvSpPr>
              <a:spLocks noChangeAspect="1"/>
            </p:cNvSpPr>
            <p:nvPr/>
          </p:nvSpPr>
          <p:spPr>
            <a:xfrm>
              <a:off x="2512399" y="1003371"/>
              <a:ext cx="537600" cy="53971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b="1" dirty="0" smtClean="0">
                  <a:solidFill>
                    <a:schemeClr val="bg1"/>
                  </a:solidFill>
                  <a:latin typeface="Tahoma"/>
                  <a:ea typeface="標楷體" panose="03000509000000000000" pitchFamily="65" charset="-120"/>
                  <a:cs typeface="Tahoma"/>
                </a:rPr>
                <a:t>I</a:t>
              </a:r>
              <a:endParaRPr kumimoji="1" lang="zh-TW" altLang="en-US" sz="2400" b="1" dirty="0">
                <a:solidFill>
                  <a:schemeClr val="bg1"/>
                </a:solidFill>
                <a:latin typeface="Tahoma"/>
                <a:ea typeface="標楷體" panose="03000509000000000000" pitchFamily="65" charset="-12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4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5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8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D035A-3CCD-0F46-B59D-65FDD0B5D827}" type="datetimeFigureOut">
              <a:rPr kumimoji="1" lang="zh-TW" altLang="en-US" smtClean="0"/>
              <a:pPr/>
              <a:t>04/11/2020</a:t>
            </a:fld>
            <a:endParaRPr kumimoji="1" lang="zh-TW" altLang="en-US" dirty="0"/>
          </a:p>
        </p:txBody>
      </p:sp>
      <p:sp>
        <p:nvSpPr>
          <p:cNvPr id="12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FE3B75-F868-B941-B46B-776E69ACFFD7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grpSp>
        <p:nvGrpSpPr>
          <p:cNvPr id="13" name="群組 12"/>
          <p:cNvGrpSpPr/>
          <p:nvPr userDrawn="1"/>
        </p:nvGrpSpPr>
        <p:grpSpPr>
          <a:xfrm>
            <a:off x="0" y="6359522"/>
            <a:ext cx="12157008" cy="503999"/>
            <a:chOff x="27500" y="6373169"/>
            <a:chExt cx="9144000" cy="503999"/>
          </a:xfrm>
        </p:grpSpPr>
        <p:sp>
          <p:nvSpPr>
            <p:cNvPr id="14" name="矩形 13"/>
            <p:cNvSpPr/>
            <p:nvPr/>
          </p:nvSpPr>
          <p:spPr>
            <a:xfrm>
              <a:off x="27500" y="6373169"/>
              <a:ext cx="9144000" cy="503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ea typeface="標楷體" panose="03000509000000000000" pitchFamily="65" charset="-120"/>
              </a:endParaRPr>
            </a:p>
          </p:txBody>
        </p:sp>
        <p:pic>
          <p:nvPicPr>
            <p:cNvPr id="15" name="Picture 9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70" y="6460677"/>
              <a:ext cx="300077" cy="37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542584" y="6501128"/>
              <a:ext cx="36618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en-US" altLang="zh-TW" sz="1400" i="1" dirty="0" smtClean="0">
                  <a:solidFill>
                    <a:srgbClr val="2907A5"/>
                  </a:solidFill>
                  <a:latin typeface="Arial" pitchFamily="34" charset="0"/>
                  <a:ea typeface="標楷體" panose="03000509000000000000" pitchFamily="65" charset="-120"/>
                  <a:cs typeface="Arial" pitchFamily="34" charset="0"/>
                </a:rPr>
                <a:t>Institute of Information Management, NCTU </a:t>
              </a:r>
              <a:endParaRPr lang="zh-TW" altLang="en-US" sz="1400" dirty="0">
                <a:ea typeface="標楷體" panose="03000509000000000000" pitchFamily="65" charset="-120"/>
              </a:endParaRPr>
            </a:p>
          </p:txBody>
        </p:sp>
      </p:grpSp>
      <p:grpSp>
        <p:nvGrpSpPr>
          <p:cNvPr id="17" name="群組 16"/>
          <p:cNvGrpSpPr>
            <a:grpSpLocks noChangeAspect="1"/>
          </p:cNvGrpSpPr>
          <p:nvPr userDrawn="1"/>
        </p:nvGrpSpPr>
        <p:grpSpPr>
          <a:xfrm>
            <a:off x="10349947" y="6409464"/>
            <a:ext cx="1598543" cy="380274"/>
            <a:chOff x="772185" y="1003371"/>
            <a:chExt cx="2277814" cy="541866"/>
          </a:xfrm>
        </p:grpSpPr>
        <p:sp>
          <p:nvSpPr>
            <p:cNvPr id="18" name="矩形 17"/>
            <p:cNvSpPr>
              <a:spLocks noChangeAspect="1"/>
            </p:cNvSpPr>
            <p:nvPr/>
          </p:nvSpPr>
          <p:spPr>
            <a:xfrm>
              <a:off x="772185" y="1003371"/>
              <a:ext cx="568407" cy="541866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b="1" dirty="0" smtClean="0">
                  <a:solidFill>
                    <a:schemeClr val="bg1"/>
                  </a:solidFill>
                  <a:latin typeface="Tahoma"/>
                  <a:ea typeface="標楷體" panose="03000509000000000000" pitchFamily="65" charset="-120"/>
                  <a:cs typeface="Tahoma"/>
                </a:rPr>
                <a:t>I</a:t>
              </a:r>
              <a:endParaRPr kumimoji="1" lang="zh-TW" altLang="en-US" sz="2400" b="1" dirty="0">
                <a:solidFill>
                  <a:schemeClr val="bg1"/>
                </a:solidFill>
                <a:latin typeface="Tahoma"/>
                <a:ea typeface="標楷體" panose="03000509000000000000" pitchFamily="65" charset="-120"/>
                <a:cs typeface="Tahoma"/>
              </a:endParaRPr>
            </a:p>
          </p:txBody>
        </p:sp>
        <p:sp>
          <p:nvSpPr>
            <p:cNvPr id="19" name="矩形 18"/>
            <p:cNvSpPr>
              <a:spLocks noChangeAspect="1"/>
            </p:cNvSpPr>
            <p:nvPr/>
          </p:nvSpPr>
          <p:spPr>
            <a:xfrm>
              <a:off x="1369467" y="1003371"/>
              <a:ext cx="537600" cy="5397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b="1" dirty="0">
                  <a:solidFill>
                    <a:schemeClr val="bg1"/>
                  </a:solidFill>
                  <a:latin typeface="Tahoma"/>
                  <a:ea typeface="標楷體" panose="03000509000000000000" pitchFamily="65" charset="-120"/>
                  <a:cs typeface="Tahoma"/>
                </a:rPr>
                <a:t>E</a:t>
              </a:r>
              <a:endParaRPr kumimoji="1" lang="zh-TW" altLang="en-US" sz="2400" b="1" dirty="0">
                <a:solidFill>
                  <a:schemeClr val="bg1"/>
                </a:solidFill>
                <a:latin typeface="Tahoma"/>
                <a:ea typeface="標楷體" panose="03000509000000000000" pitchFamily="65" charset="-120"/>
                <a:cs typeface="Tahoma"/>
              </a:endParaRPr>
            </a:p>
          </p:txBody>
        </p:sp>
        <p:sp>
          <p:nvSpPr>
            <p:cNvPr id="20" name="矩形 19"/>
            <p:cNvSpPr>
              <a:spLocks noChangeAspect="1"/>
            </p:cNvSpPr>
            <p:nvPr/>
          </p:nvSpPr>
          <p:spPr>
            <a:xfrm>
              <a:off x="1940933" y="1005522"/>
              <a:ext cx="537600" cy="53971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b="1" dirty="0">
                  <a:solidFill>
                    <a:schemeClr val="bg1"/>
                  </a:solidFill>
                  <a:latin typeface="Tahoma"/>
                  <a:ea typeface="標楷體" panose="03000509000000000000" pitchFamily="65" charset="-120"/>
                  <a:cs typeface="Tahoma"/>
                </a:rPr>
                <a:t>B</a:t>
              </a:r>
              <a:endParaRPr kumimoji="1" lang="zh-TW" altLang="en-US" sz="2400" b="1" dirty="0">
                <a:solidFill>
                  <a:schemeClr val="bg1"/>
                </a:solidFill>
                <a:latin typeface="Tahoma"/>
                <a:ea typeface="標楷體" panose="03000509000000000000" pitchFamily="65" charset="-120"/>
                <a:cs typeface="Tahoma"/>
              </a:endParaRPr>
            </a:p>
          </p:txBody>
        </p:sp>
        <p:sp>
          <p:nvSpPr>
            <p:cNvPr id="21" name="矩形 20"/>
            <p:cNvSpPr>
              <a:spLocks noChangeAspect="1"/>
            </p:cNvSpPr>
            <p:nvPr/>
          </p:nvSpPr>
          <p:spPr>
            <a:xfrm>
              <a:off x="2512399" y="1003371"/>
              <a:ext cx="537600" cy="53971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b="1" dirty="0" smtClean="0">
                  <a:solidFill>
                    <a:schemeClr val="bg1"/>
                  </a:solidFill>
                  <a:latin typeface="Tahoma"/>
                  <a:ea typeface="標楷體" panose="03000509000000000000" pitchFamily="65" charset="-120"/>
                  <a:cs typeface="Tahoma"/>
                </a:rPr>
                <a:t>I</a:t>
              </a:r>
              <a:endParaRPr kumimoji="1" lang="zh-TW" altLang="en-US" sz="2400" b="1" dirty="0">
                <a:solidFill>
                  <a:schemeClr val="bg1"/>
                </a:solidFill>
                <a:latin typeface="Tahoma"/>
                <a:ea typeface="標楷體" panose="03000509000000000000" pitchFamily="65" charset="-120"/>
                <a:cs typeface="Tahoma"/>
              </a:endParaRPr>
            </a:p>
          </p:txBody>
        </p:sp>
      </p:grpSp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4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4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408D-91A5-47F8-9220-BE191579968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3ED1-8DD8-4C99-A3B7-0F3344DA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6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microsoft.com/office/2007/relationships/hdphoto" Target="../media/hdphoto1.wdp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6560" y="1061364"/>
            <a:ext cx="1162304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Social Finance Computing Research</a:t>
            </a:r>
            <a:br>
              <a:rPr lang="en-US" sz="5400" dirty="0" smtClean="0">
                <a:solidFill>
                  <a:srgbClr val="002060"/>
                </a:solidFill>
              </a:rPr>
            </a:br>
            <a:endParaRPr 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012856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Yung-Ming Li, Ph.D.</a:t>
            </a:r>
          </a:p>
          <a:p>
            <a:r>
              <a:rPr lang="en-US" dirty="0" smtClean="0"/>
              <a:t>Institute of Information Management</a:t>
            </a:r>
          </a:p>
          <a:p>
            <a:r>
              <a:rPr lang="en-US" dirty="0" smtClean="0"/>
              <a:t>National </a:t>
            </a:r>
            <a:r>
              <a:rPr lang="en-US" dirty="0" err="1" smtClean="0"/>
              <a:t>Chiao</a:t>
            </a:r>
            <a:r>
              <a:rPr lang="en-US" dirty="0" smtClean="0"/>
              <a:t> Tung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452" y="306628"/>
            <a:ext cx="12013095" cy="1325563"/>
          </a:xfrm>
        </p:spPr>
        <p:txBody>
          <a:bodyPr/>
          <a:lstStyle/>
          <a:p>
            <a:r>
              <a:rPr lang="en-US" dirty="0" smtClean="0"/>
              <a:t>Social fundraising recommendation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endParaRPr lang="en-US" dirty="0"/>
          </a:p>
        </p:txBody>
      </p:sp>
      <p:pic>
        <p:nvPicPr>
          <p:cNvPr id="5" name="圖片 4" descr="process_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39" y="2098515"/>
            <a:ext cx="7755876" cy="3729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4415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內容版面配置區 6" descr="G:\tools\nctu\nctu\iebi\dss\t\aaaaa.t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65" y="546009"/>
            <a:ext cx="4578584" cy="56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80" y="3723384"/>
            <a:ext cx="4461816" cy="250637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94" y="728479"/>
            <a:ext cx="4466202" cy="28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53" y="4750675"/>
            <a:ext cx="1659191" cy="11041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Investing (1): Personalized Portfolio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r>
              <a:rPr lang="en-US" dirty="0"/>
              <a:t>:  </a:t>
            </a:r>
            <a:r>
              <a:rPr lang="en-US" dirty="0" smtClean="0"/>
              <a:t>Aggregation of crowd intelligence and market information </a:t>
            </a:r>
          </a:p>
          <a:p>
            <a:r>
              <a:rPr lang="en-US" dirty="0" smtClean="0"/>
              <a:t>Techniques: Collective intelligence (Social computing) PLUS Deep learning (LSTM algorithm) PLUS GA (Optimization algorithm) </a:t>
            </a:r>
          </a:p>
          <a:p>
            <a:endParaRPr lang="en-US" dirty="0"/>
          </a:p>
        </p:txBody>
      </p:sp>
      <p:pic>
        <p:nvPicPr>
          <p:cNvPr id="2050" name="Picture 2" descr="ãinvestment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79" y="3896077"/>
            <a:ext cx="3541495" cy="20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140" y="3763218"/>
            <a:ext cx="1850536" cy="123433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913" y="4486325"/>
            <a:ext cx="1301140" cy="13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04191" y="318742"/>
            <a:ext cx="11787809" cy="1325563"/>
          </a:xfrm>
        </p:spPr>
        <p:txBody>
          <a:bodyPr/>
          <a:lstStyle/>
          <a:p>
            <a:r>
              <a:rPr lang="en-US" dirty="0" smtClean="0"/>
              <a:t>Social Investing for </a:t>
            </a:r>
            <a:r>
              <a:rPr lang="en-US" dirty="0"/>
              <a:t>Personalized </a:t>
            </a:r>
            <a:r>
              <a:rPr lang="en-US" dirty="0" smtClean="0"/>
              <a:t>Portfolio </a:t>
            </a:r>
            <a:endParaRPr lang="zh-TW" altLang="en-US" dirty="0"/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ea typeface="新細明體" panose="02020500000000000000" pitchFamily="18" charset="-120"/>
              </a:rPr>
              <a:t>   </a:t>
            </a:r>
            <a:fld id="{F401C5B4-FFC1-4FDE-84AC-AC2351692A65}" type="slidenum">
              <a:rPr kumimoji="0" lang="en-US" altLang="zh-TW" sz="1400"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kumimoji="0" lang="en-US" altLang="zh-TW" sz="1400"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60" y="1552508"/>
            <a:ext cx="7851207" cy="445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6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   </a:t>
            </a:r>
            <a:fld id="{66C53FE0-DFDF-4122-A850-A5399E395ABE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03" y="1247559"/>
            <a:ext cx="5308783" cy="428489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82562" y="959068"/>
            <a:ext cx="5549388" cy="11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57" y="713508"/>
            <a:ext cx="4480943" cy="295201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57" y="3793160"/>
            <a:ext cx="4563997" cy="24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Investing (2): Group Portfolio 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r>
              <a:rPr lang="en-US" dirty="0"/>
              <a:t>: P</a:t>
            </a:r>
            <a:r>
              <a:rPr lang="en-US" dirty="0" smtClean="0"/>
              <a:t>ower </a:t>
            </a:r>
            <a:r>
              <a:rPr lang="en-US" dirty="0"/>
              <a:t>of </a:t>
            </a:r>
            <a:r>
              <a:rPr lang="en-US" dirty="0" smtClean="0"/>
              <a:t>crowd-  Aggregation of information and funds</a:t>
            </a:r>
          </a:p>
          <a:p>
            <a:r>
              <a:rPr lang="en-US" dirty="0" smtClean="0"/>
              <a:t>Techniques: Collective intelligence (Social computing) PLUS Deep learning (LSTM algorithm)</a:t>
            </a:r>
          </a:p>
          <a:p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70" y="3742598"/>
            <a:ext cx="6061604" cy="18696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3248" t="5619" r="2549" b="4490"/>
          <a:stretch/>
        </p:blipFill>
        <p:spPr>
          <a:xfrm>
            <a:off x="5801772" y="5082209"/>
            <a:ext cx="1253754" cy="530087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3170265" y="3876261"/>
            <a:ext cx="2567926" cy="173603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9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04191" y="318742"/>
            <a:ext cx="11787809" cy="1325563"/>
          </a:xfrm>
        </p:spPr>
        <p:txBody>
          <a:bodyPr/>
          <a:lstStyle/>
          <a:p>
            <a:r>
              <a:rPr lang="en-US" dirty="0" smtClean="0"/>
              <a:t>Social Investing for Group Portfolio  </a:t>
            </a:r>
            <a:endParaRPr lang="zh-TW" altLang="en-US" dirty="0"/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ea typeface="新細明體" panose="02020500000000000000" pitchFamily="18" charset="-120"/>
              </a:rPr>
              <a:t>   </a:t>
            </a:r>
            <a:fld id="{F401C5B4-FFC1-4FDE-84AC-AC2351692A65}" type="slidenum">
              <a:rPr kumimoji="0" lang="en-US" altLang="zh-TW" sz="1400"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kumimoji="0" lang="en-US" altLang="zh-TW" sz="1400"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81" y="1821336"/>
            <a:ext cx="8748464" cy="392869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85283" y="1560706"/>
            <a:ext cx="3909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Club</a:t>
            </a:r>
            <a:r>
              <a:rPr lang="en-US" sz="2000" dirty="0">
                <a:solidFill>
                  <a:srgbClr val="FF0000"/>
                </a:solidFill>
              </a:rPr>
              <a:t> Preference Analysis</a:t>
            </a: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(risk type)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871864" y="5801051"/>
            <a:ext cx="422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Stock</a:t>
            </a:r>
            <a:r>
              <a:rPr lang="en-US" sz="2000" dirty="0">
                <a:solidFill>
                  <a:srgbClr val="FF0000"/>
                </a:solidFill>
              </a:rPr>
              <a:t> Performance Analysis </a:t>
            </a:r>
            <a:r>
              <a:rPr lang="en-US" altLang="zh-TW" sz="2000" dirty="0">
                <a:solidFill>
                  <a:srgbClr val="FF0000"/>
                </a:solidFill>
              </a:rPr>
              <a:t>(risk type)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88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   </a:t>
            </a:r>
            <a:fld id="{66C53FE0-DFDF-4122-A850-A5399E395ABE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27" y="1881809"/>
            <a:ext cx="6997147" cy="3935895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3913"/>
            <a:ext cx="4509052" cy="2617304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681956"/>
            <a:ext cx="4509052" cy="26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! Q&amp;A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865" y="359909"/>
            <a:ext cx="11002297" cy="954856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Five Ingredients of digital </a:t>
            </a:r>
            <a:r>
              <a:rPr kumimoji="1" lang="en-US" altLang="zh-TW" dirty="0"/>
              <a:t>f</a:t>
            </a:r>
            <a:r>
              <a:rPr kumimoji="1" lang="en-US" altLang="zh-TW" dirty="0" smtClean="0"/>
              <a:t>inance </a:t>
            </a:r>
            <a:endParaRPr kumimoji="1" lang="zh-TW" altLang="en-US" dirty="0"/>
          </a:p>
        </p:txBody>
      </p:sp>
      <p:sp>
        <p:nvSpPr>
          <p:cNvPr id="9" name="Shape 26"/>
          <p:cNvSpPr/>
          <p:nvPr/>
        </p:nvSpPr>
        <p:spPr>
          <a:xfrm>
            <a:off x="0" y="6423852"/>
            <a:ext cx="12192000" cy="434148"/>
          </a:xfrm>
          <a:prstGeom prst="rect">
            <a:avLst/>
          </a:prstGeom>
          <a:solidFill>
            <a:srgbClr val="1B587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dirty="0"/>
              <a:t>   </a:t>
            </a:r>
            <a:endParaRPr dirty="0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33865" y="6478310"/>
            <a:ext cx="11553550" cy="379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《2017</a:t>
            </a:r>
            <a:r>
              <a:rPr lang="zh-TW" altLang="en-US" dirty="0" smtClean="0"/>
              <a:t>數位</a:t>
            </a:r>
            <a:r>
              <a:rPr lang="zh-TW" altLang="en-US" dirty="0"/>
              <a:t>金融</a:t>
            </a:r>
            <a:r>
              <a:rPr lang="en-US" altLang="zh-TW" dirty="0"/>
              <a:t>》                                                                                                                                            </a:t>
            </a:r>
            <a:r>
              <a:rPr lang="zh-TW" altLang="en-US" dirty="0" smtClean="0"/>
              <a:t>	</a:t>
            </a:r>
            <a:r>
              <a:rPr lang="en-US" altLang="zh-TW" dirty="0" smtClean="0"/>
              <a:t> </a:t>
            </a:r>
            <a:r>
              <a:rPr lang="en-US" altLang="zh-TW" dirty="0"/>
              <a:t>NCTU.IIM.IEBI Lab</a:t>
            </a:r>
            <a:endParaRPr lang="zh-TW" altLang="en-US" dirty="0"/>
          </a:p>
        </p:txBody>
      </p:sp>
      <p:sp>
        <p:nvSpPr>
          <p:cNvPr id="11" name="圓角矩形 10"/>
          <p:cNvSpPr>
            <a:spLocks noChangeAspect="1"/>
          </p:cNvSpPr>
          <p:nvPr/>
        </p:nvSpPr>
        <p:spPr>
          <a:xfrm>
            <a:off x="9837565" y="3327617"/>
            <a:ext cx="1771361" cy="1236429"/>
          </a:xfrm>
          <a:prstGeom prst="roundRect">
            <a:avLst>
              <a:gd name="adj" fmla="val 1075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7953" t="4323" r="19637" b="4665"/>
            </a:stretch>
          </a:blip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9" y="3369811"/>
            <a:ext cx="2005271" cy="167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896137" y="2911448"/>
            <a:ext cx="222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 smtClean="0"/>
              <a:t>Customers</a:t>
            </a:r>
            <a:endParaRPr kumimoji="1" lang="zh-TW" altLang="en-US" sz="36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09031" y="2697002"/>
            <a:ext cx="335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 smtClean="0"/>
              <a:t>Financial sector</a:t>
            </a:r>
            <a:endParaRPr kumimoji="1" lang="zh-TW" altLang="en-US" sz="3600" dirty="0"/>
          </a:p>
        </p:txBody>
      </p:sp>
      <p:cxnSp>
        <p:nvCxnSpPr>
          <p:cNvPr id="17" name="直線箭頭接點 16"/>
          <p:cNvCxnSpPr/>
          <p:nvPr/>
        </p:nvCxnSpPr>
        <p:spPr>
          <a:xfrm>
            <a:off x="2959009" y="4050015"/>
            <a:ext cx="399998" cy="10887"/>
          </a:xfrm>
          <a:prstGeom prst="straightConnector1">
            <a:avLst/>
          </a:prstGeom>
          <a:ln w="34925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3275650" y="2178104"/>
          <a:ext cx="4125122" cy="376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62" name="直線箭頭接點 61"/>
          <p:cNvCxnSpPr/>
          <p:nvPr/>
        </p:nvCxnSpPr>
        <p:spPr>
          <a:xfrm flipV="1">
            <a:off x="7531172" y="4326741"/>
            <a:ext cx="1654984" cy="5248"/>
          </a:xfrm>
          <a:prstGeom prst="straightConnector1">
            <a:avLst/>
          </a:prstGeom>
          <a:ln w="34925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圖片 6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857" r="61714">
                        <a14:backgroundMark x1="38857" y1="43897" x2="20571" y2="63383"/>
                        <a14:backgroundMark x1="19143" y1="31692" x2="79000" y2="10278"/>
                        <a14:backgroundMark x1="58000" y1="28051" x2="74571" y2="75589"/>
                        <a14:backgroundMark x1="61571" y1="54176" x2="59571" y2="9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74" y="3082903"/>
            <a:ext cx="1739782" cy="116068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574658" y="1774275"/>
            <a:ext cx="3321479" cy="471924"/>
          </a:xfrm>
          <a:prstGeom prst="rect">
            <a:avLst/>
          </a:prstGeom>
          <a:solidFill>
            <a:srgbClr val="FFC000"/>
          </a:solidFill>
          <a:ln w="28575">
            <a:solidFill>
              <a:srgbClr val="4C57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2400" b="1" dirty="0" smtClean="0">
                <a:solidFill>
                  <a:srgbClr val="4C5760"/>
                </a:solidFill>
              </a:rPr>
              <a:t>AI &amp; data driven analysis </a:t>
            </a:r>
            <a:endParaRPr lang="zh-TW" altLang="en-US" sz="2400" b="1" dirty="0">
              <a:solidFill>
                <a:srgbClr val="4C576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56253" y="1116037"/>
            <a:ext cx="3555741" cy="461665"/>
          </a:xfrm>
          <a:prstGeom prst="rect">
            <a:avLst/>
          </a:prstGeom>
          <a:noFill/>
          <a:ln w="28575">
            <a:solidFill>
              <a:srgbClr val="4C57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4C5760"/>
                </a:solidFill>
              </a:rPr>
              <a:t>Online operating  platform </a:t>
            </a:r>
            <a:endParaRPr lang="zh-TW" altLang="en-US" sz="2400" b="1" dirty="0">
              <a:solidFill>
                <a:srgbClr val="4C576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79057" y="5716213"/>
            <a:ext cx="3217080" cy="458319"/>
          </a:xfrm>
          <a:prstGeom prst="rect">
            <a:avLst/>
          </a:prstGeom>
          <a:noFill/>
          <a:ln w="28575">
            <a:solidFill>
              <a:srgbClr val="4C57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2400" b="1" dirty="0" smtClean="0">
                <a:solidFill>
                  <a:srgbClr val="4C5760"/>
                </a:solidFill>
              </a:rPr>
              <a:t>Micro-financial market </a:t>
            </a:r>
            <a:endParaRPr lang="zh-TW" altLang="en-US" sz="2400" b="1" dirty="0">
              <a:solidFill>
                <a:srgbClr val="4C576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849384" y="4812142"/>
            <a:ext cx="3838031" cy="461665"/>
          </a:xfrm>
          <a:prstGeom prst="rect">
            <a:avLst/>
          </a:prstGeom>
          <a:noFill/>
          <a:ln w="28575">
            <a:solidFill>
              <a:srgbClr val="4C57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2400" b="1" dirty="0" smtClean="0">
                <a:solidFill>
                  <a:srgbClr val="4C5760"/>
                </a:solidFill>
              </a:rPr>
              <a:t>De-bundled financial </a:t>
            </a:r>
            <a:r>
              <a:rPr lang="en-US" altLang="zh-TW" sz="2400" b="1" dirty="0">
                <a:solidFill>
                  <a:srgbClr val="4C5760"/>
                </a:solidFill>
              </a:rPr>
              <a:t>service</a:t>
            </a:r>
            <a:endParaRPr lang="zh-TW" altLang="en-US" sz="2400" b="1" dirty="0">
              <a:solidFill>
                <a:srgbClr val="4C5760"/>
              </a:solidFill>
            </a:endParaRPr>
          </a:p>
        </p:txBody>
      </p:sp>
      <p:cxnSp>
        <p:nvCxnSpPr>
          <p:cNvPr id="26" name="直線接點 25"/>
          <p:cNvCxnSpPr>
            <a:stCxn id="7" idx="1"/>
          </p:cNvCxnSpPr>
          <p:nvPr/>
        </p:nvCxnSpPr>
        <p:spPr>
          <a:xfrm flipH="1">
            <a:off x="5006701" y="2005108"/>
            <a:ext cx="1567958" cy="1346173"/>
          </a:xfrm>
          <a:prstGeom prst="line">
            <a:avLst/>
          </a:prstGeom>
          <a:ln w="57150">
            <a:solidFill>
              <a:srgbClr val="4C57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8" idx="1"/>
          </p:cNvCxnSpPr>
          <p:nvPr/>
        </p:nvCxnSpPr>
        <p:spPr>
          <a:xfrm flipH="1">
            <a:off x="4037300" y="1346870"/>
            <a:ext cx="1818954" cy="2413882"/>
          </a:xfrm>
          <a:prstGeom prst="line">
            <a:avLst/>
          </a:prstGeom>
          <a:ln w="57150">
            <a:solidFill>
              <a:srgbClr val="4C576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 flipV="1">
            <a:off x="6109252" y="5526157"/>
            <a:ext cx="507588" cy="276233"/>
          </a:xfrm>
          <a:prstGeom prst="line">
            <a:avLst/>
          </a:prstGeom>
          <a:ln w="57150">
            <a:solidFill>
              <a:srgbClr val="4C576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15" idx="1"/>
          </p:cNvCxnSpPr>
          <p:nvPr/>
        </p:nvCxnSpPr>
        <p:spPr>
          <a:xfrm flipH="1" flipV="1">
            <a:off x="6299041" y="4428555"/>
            <a:ext cx="1550344" cy="614420"/>
          </a:xfrm>
          <a:prstGeom prst="line">
            <a:avLst/>
          </a:prstGeom>
          <a:ln w="57150">
            <a:solidFill>
              <a:srgbClr val="4C576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7170498" y="2586531"/>
            <a:ext cx="3093315" cy="461665"/>
          </a:xfrm>
          <a:prstGeom prst="rect">
            <a:avLst/>
          </a:prstGeom>
          <a:noFill/>
          <a:ln w="28575">
            <a:solidFill>
              <a:srgbClr val="4C57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4C5760"/>
                </a:solidFill>
              </a:rPr>
              <a:t>Social business model </a:t>
            </a:r>
            <a:endParaRPr lang="zh-TW" altLang="en-US" sz="2400" b="1" dirty="0">
              <a:solidFill>
                <a:srgbClr val="4C5760"/>
              </a:solidFill>
            </a:endParaRPr>
          </a:p>
        </p:txBody>
      </p:sp>
      <p:cxnSp>
        <p:nvCxnSpPr>
          <p:cNvPr id="65" name="直線接點 64"/>
          <p:cNvCxnSpPr>
            <a:stCxn id="64" idx="1"/>
          </p:cNvCxnSpPr>
          <p:nvPr/>
        </p:nvCxnSpPr>
        <p:spPr>
          <a:xfrm flipH="1">
            <a:off x="5754728" y="2817364"/>
            <a:ext cx="1415770" cy="715177"/>
          </a:xfrm>
          <a:prstGeom prst="line">
            <a:avLst/>
          </a:prstGeom>
          <a:ln w="57150">
            <a:solidFill>
              <a:srgbClr val="4C57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tpe1-1.xx.fbcdn.net/v/t1.0-9/122022065_3502711473083582_2457743769713205824_o.jpg?_nc_cat=106&amp;ccb=2&amp;_nc_sid=825194&amp;_nc_ohc=JVGuRS-_G_wAX9EV1V1&amp;_nc_ht=scontent-tpe1-1.xx&amp;oh=7ff827bd71d0c2bbd58af1ed07e85752&amp;oe=5FB9A3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20" y="519696"/>
            <a:ext cx="6690473" cy="55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320" y="184400"/>
            <a:ext cx="10515600" cy="1325563"/>
          </a:xfrm>
        </p:spPr>
        <p:txBody>
          <a:bodyPr/>
          <a:lstStyle/>
          <a:p>
            <a:r>
              <a:rPr lang="en-US" dirty="0" smtClean="0"/>
              <a:t>Social Finance Computing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Infrastructure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89" y="1402733"/>
            <a:ext cx="4016951" cy="4683833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100171" y="4477354"/>
            <a:ext cx="1892020" cy="461665"/>
          </a:xfrm>
          <a:prstGeom prst="rect">
            <a:avLst/>
          </a:prstGeom>
          <a:noFill/>
          <a:ln w="28575">
            <a:solidFill>
              <a:srgbClr val="4C57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4C5760"/>
                </a:solidFill>
              </a:rPr>
              <a:t>Intelligence </a:t>
            </a:r>
            <a:endParaRPr lang="zh-TW" altLang="en-US" sz="2400" b="1" dirty="0">
              <a:solidFill>
                <a:srgbClr val="4C576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17263" y="3384534"/>
            <a:ext cx="1890533" cy="461665"/>
          </a:xfrm>
          <a:prstGeom prst="rect">
            <a:avLst/>
          </a:prstGeom>
          <a:noFill/>
          <a:ln w="28575">
            <a:solidFill>
              <a:srgbClr val="4C57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4C5760"/>
                </a:solidFill>
              </a:rPr>
              <a:t>Engines </a:t>
            </a:r>
            <a:endParaRPr lang="zh-TW" altLang="en-US" sz="2400" b="1" dirty="0">
              <a:solidFill>
                <a:srgbClr val="4C576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00172" y="2027805"/>
            <a:ext cx="1890532" cy="461665"/>
          </a:xfrm>
          <a:prstGeom prst="rect">
            <a:avLst/>
          </a:prstGeom>
          <a:noFill/>
          <a:ln w="28575">
            <a:solidFill>
              <a:srgbClr val="4C57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4C5760"/>
                </a:solidFill>
              </a:rPr>
              <a:t>Applications </a:t>
            </a:r>
            <a:endParaRPr lang="zh-TW" altLang="en-US" sz="2400" b="1" dirty="0">
              <a:solidFill>
                <a:srgbClr val="4C576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100171" y="5403303"/>
            <a:ext cx="1890534" cy="461665"/>
          </a:xfrm>
          <a:prstGeom prst="rect">
            <a:avLst/>
          </a:prstGeom>
          <a:noFill/>
          <a:ln w="28575">
            <a:solidFill>
              <a:srgbClr val="4C57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4C5760"/>
                </a:solidFill>
              </a:rPr>
              <a:t>Data</a:t>
            </a:r>
            <a:endParaRPr lang="zh-TW" altLang="en-US" sz="2400" b="1" dirty="0">
              <a:solidFill>
                <a:srgbClr val="4C5760"/>
              </a:solidFill>
            </a:endParaRPr>
          </a:p>
        </p:txBody>
      </p:sp>
      <p:cxnSp>
        <p:nvCxnSpPr>
          <p:cNvPr id="12" name="直線接點 11"/>
          <p:cNvCxnSpPr>
            <a:stCxn id="10" idx="3"/>
          </p:cNvCxnSpPr>
          <p:nvPr/>
        </p:nvCxnSpPr>
        <p:spPr>
          <a:xfrm flipV="1">
            <a:off x="3990704" y="2258637"/>
            <a:ext cx="757716" cy="1"/>
          </a:xfrm>
          <a:prstGeom prst="line">
            <a:avLst/>
          </a:prstGeom>
          <a:ln w="57150">
            <a:solidFill>
              <a:srgbClr val="4C576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007796" y="3623025"/>
            <a:ext cx="740624" cy="1391"/>
          </a:xfrm>
          <a:prstGeom prst="line">
            <a:avLst/>
          </a:prstGeom>
          <a:ln w="57150">
            <a:solidFill>
              <a:srgbClr val="4C576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007796" y="4708187"/>
            <a:ext cx="740624" cy="670"/>
          </a:xfrm>
          <a:prstGeom prst="line">
            <a:avLst/>
          </a:prstGeom>
          <a:ln w="57150">
            <a:solidFill>
              <a:srgbClr val="4C576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980096" y="5652192"/>
            <a:ext cx="768324" cy="1"/>
          </a:xfrm>
          <a:prstGeom prst="line">
            <a:avLst/>
          </a:prstGeom>
          <a:ln w="57150">
            <a:solidFill>
              <a:srgbClr val="4C576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6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雲朵形 65"/>
          <p:cNvSpPr/>
          <p:nvPr/>
        </p:nvSpPr>
        <p:spPr>
          <a:xfrm>
            <a:off x="7089197" y="1284303"/>
            <a:ext cx="2325249" cy="1308136"/>
          </a:xfrm>
          <a:prstGeom prst="cloud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雲朵形 64"/>
          <p:cNvSpPr/>
          <p:nvPr/>
        </p:nvSpPr>
        <p:spPr>
          <a:xfrm>
            <a:off x="4796676" y="1300155"/>
            <a:ext cx="2108298" cy="1308136"/>
          </a:xfrm>
          <a:prstGeom prst="cloud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雲朵形 63"/>
          <p:cNvSpPr/>
          <p:nvPr/>
        </p:nvSpPr>
        <p:spPr>
          <a:xfrm>
            <a:off x="2552864" y="1303298"/>
            <a:ext cx="2108298" cy="1308136"/>
          </a:xfrm>
          <a:prstGeom prst="cloud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4754" y="190014"/>
            <a:ext cx="11333640" cy="1325563"/>
          </a:xfrm>
        </p:spPr>
        <p:txBody>
          <a:bodyPr/>
          <a:lstStyle/>
          <a:p>
            <a:r>
              <a:rPr lang="en-US" smtClean="0"/>
              <a:t>Social Finance</a:t>
            </a:r>
            <a:r>
              <a:rPr lang="en-US" dirty="0"/>
              <a:t>:  Funding, Lending, Investing </a:t>
            </a: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171AF4F5-A693-4C77-B059-74D86523EA10}"/>
              </a:ext>
            </a:extLst>
          </p:cNvPr>
          <p:cNvGrpSpPr/>
          <p:nvPr/>
        </p:nvGrpSpPr>
        <p:grpSpPr>
          <a:xfrm>
            <a:off x="1779237" y="3828523"/>
            <a:ext cx="8039333" cy="778678"/>
            <a:chOff x="2275856" y="5421707"/>
            <a:chExt cx="7499698" cy="74399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D5602B23-2900-4BE2-80FC-81DA6D147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3"/>
            <a:stretch/>
          </p:blipFill>
          <p:spPr>
            <a:xfrm>
              <a:off x="2275856" y="5421707"/>
              <a:ext cx="1545802" cy="715812"/>
            </a:xfrm>
            <a:prstGeom prst="rect">
              <a:avLst/>
            </a:prstGeom>
            <a:noFill/>
          </p:spPr>
        </p:pic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49DFB42C-A4B7-41E3-8462-EEFD20CE20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3"/>
            <a:stretch/>
          </p:blipFill>
          <p:spPr>
            <a:xfrm>
              <a:off x="3719351" y="5449885"/>
              <a:ext cx="1545802" cy="715812"/>
            </a:xfrm>
            <a:prstGeom prst="rect">
              <a:avLst/>
            </a:prstGeom>
            <a:noFill/>
          </p:spPr>
        </p:pic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D83EDC69-E5A7-4BBE-9A6B-5A03738DB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3"/>
            <a:stretch/>
          </p:blipFill>
          <p:spPr>
            <a:xfrm>
              <a:off x="5225883" y="5438618"/>
              <a:ext cx="1545802" cy="715812"/>
            </a:xfrm>
            <a:prstGeom prst="rect">
              <a:avLst/>
            </a:prstGeom>
            <a:noFill/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229F7D61-A6EE-4DB0-B71E-B3E544D0C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3"/>
            <a:stretch/>
          </p:blipFill>
          <p:spPr>
            <a:xfrm>
              <a:off x="8229752" y="5421707"/>
              <a:ext cx="1545802" cy="715812"/>
            </a:xfrm>
            <a:prstGeom prst="rect">
              <a:avLst/>
            </a:prstGeom>
            <a:noFill/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DF62D6C1-DFB5-44B2-9AC1-A22A7D32FF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3"/>
            <a:stretch/>
          </p:blipFill>
          <p:spPr>
            <a:xfrm>
              <a:off x="6738561" y="5438618"/>
              <a:ext cx="1545802" cy="715812"/>
            </a:xfrm>
            <a:prstGeom prst="rect">
              <a:avLst/>
            </a:prstGeom>
            <a:noFill/>
          </p:spPr>
        </p:pic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94956CBE-0E1B-4694-B02B-77EC2362ED6A}"/>
              </a:ext>
            </a:extLst>
          </p:cNvPr>
          <p:cNvGrpSpPr/>
          <p:nvPr/>
        </p:nvGrpSpPr>
        <p:grpSpPr>
          <a:xfrm>
            <a:off x="1848868" y="4920174"/>
            <a:ext cx="8039333" cy="855425"/>
            <a:chOff x="2275856" y="5421704"/>
            <a:chExt cx="7499698" cy="7439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79870D4A-967B-4852-9645-615690F58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3"/>
            <a:stretch/>
          </p:blipFill>
          <p:spPr>
            <a:xfrm>
              <a:off x="2275856" y="5421704"/>
              <a:ext cx="1545802" cy="715812"/>
            </a:xfrm>
            <a:prstGeom prst="rect">
              <a:avLst/>
            </a:prstGeom>
            <a:noFill/>
          </p:spPr>
        </p:pic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622EE7A9-B2A2-403A-848D-B0BB670DB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3"/>
            <a:stretch/>
          </p:blipFill>
          <p:spPr>
            <a:xfrm>
              <a:off x="3719351" y="5449885"/>
              <a:ext cx="1545802" cy="715812"/>
            </a:xfrm>
            <a:prstGeom prst="rect">
              <a:avLst/>
            </a:prstGeom>
            <a:noFill/>
          </p:spPr>
        </p:pic>
        <p:pic>
          <p:nvPicPr>
            <p:cNvPr id="50" name="圖片 49">
              <a:extLst>
                <a:ext uri="{FF2B5EF4-FFF2-40B4-BE49-F238E27FC236}">
                  <a16:creationId xmlns:a16="http://schemas.microsoft.com/office/drawing/2014/main" id="{9DB45464-D2AB-4D43-A08A-8B8D323AE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3"/>
            <a:stretch/>
          </p:blipFill>
          <p:spPr>
            <a:xfrm>
              <a:off x="5225883" y="5438618"/>
              <a:ext cx="1545802" cy="715812"/>
            </a:xfrm>
            <a:prstGeom prst="rect">
              <a:avLst/>
            </a:prstGeom>
            <a:noFill/>
          </p:spPr>
        </p:pic>
        <p:pic>
          <p:nvPicPr>
            <p:cNvPr id="51" name="圖片 50">
              <a:extLst>
                <a:ext uri="{FF2B5EF4-FFF2-40B4-BE49-F238E27FC236}">
                  <a16:creationId xmlns:a16="http://schemas.microsoft.com/office/drawing/2014/main" id="{11EC20C6-139A-4350-B811-A56E0E29D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3"/>
            <a:stretch/>
          </p:blipFill>
          <p:spPr>
            <a:xfrm>
              <a:off x="8229752" y="5421707"/>
              <a:ext cx="1545802" cy="715812"/>
            </a:xfrm>
            <a:prstGeom prst="rect">
              <a:avLst/>
            </a:prstGeom>
            <a:noFill/>
          </p:spPr>
        </p:pic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DA60D27E-3FC4-4C8A-AD03-23B7EC248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3"/>
            <a:stretch/>
          </p:blipFill>
          <p:spPr>
            <a:xfrm>
              <a:off x="6738561" y="5438618"/>
              <a:ext cx="1545802" cy="715812"/>
            </a:xfrm>
            <a:prstGeom prst="rect">
              <a:avLst/>
            </a:prstGeom>
            <a:noFill/>
          </p:spPr>
        </p:pic>
      </p:grpSp>
      <p:sp>
        <p:nvSpPr>
          <p:cNvPr id="27" name="橢圓 26"/>
          <p:cNvSpPr/>
          <p:nvPr/>
        </p:nvSpPr>
        <p:spPr>
          <a:xfrm>
            <a:off x="7420672" y="4588902"/>
            <a:ext cx="1993773" cy="436232"/>
          </a:xfrm>
          <a:prstGeom prst="ellipse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25000"/>
                </a:schemeClr>
              </a:gs>
              <a:gs pos="77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BAE1B261-EA6D-4AE9-AE59-7FB2AB6DD716}"/>
              </a:ext>
            </a:extLst>
          </p:cNvPr>
          <p:cNvSpPr txBox="1"/>
          <p:nvPr/>
        </p:nvSpPr>
        <p:spPr>
          <a:xfrm>
            <a:off x="2695700" y="5803416"/>
            <a:ext cx="1791879" cy="408623"/>
          </a:xfrm>
          <a:prstGeom prst="roundRect">
            <a:avLst/>
          </a:prstGeom>
          <a:solidFill>
            <a:schemeClr val="accent1">
              <a:alpha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RNN</a:t>
            </a:r>
            <a:endParaRPr lang="zh-TW" altLang="en-US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3" name="圖片 92">
            <a:extLst>
              <a:ext uri="{FF2B5EF4-FFF2-40B4-BE49-F238E27FC236}">
                <a16:creationId xmlns:a16="http://schemas.microsoft.com/office/drawing/2014/main" id="{0FE7FC37-FB90-49D0-9AB4-6EC36FA50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35" y="2869297"/>
            <a:ext cx="927852" cy="927852"/>
          </a:xfrm>
          <a:prstGeom prst="rect">
            <a:avLst/>
          </a:prstGeom>
        </p:spPr>
      </p:pic>
      <p:sp>
        <p:nvSpPr>
          <p:cNvPr id="94" name="文字方塊 93">
            <a:extLst>
              <a:ext uri="{FF2B5EF4-FFF2-40B4-BE49-F238E27FC236}">
                <a16:creationId xmlns:a16="http://schemas.microsoft.com/office/drawing/2014/main" id="{EFAEB5CC-BEB4-4408-8AC8-54AAF3E9192A}"/>
              </a:ext>
            </a:extLst>
          </p:cNvPr>
          <p:cNvSpPr txBox="1"/>
          <p:nvPr/>
        </p:nvSpPr>
        <p:spPr>
          <a:xfrm>
            <a:off x="10202946" y="3920389"/>
            <a:ext cx="172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Investing</a:t>
            </a:r>
            <a:endParaRPr lang="zh-TW" altLang="en-US" sz="3200" dirty="0"/>
          </a:p>
        </p:txBody>
      </p:sp>
      <p:pic>
        <p:nvPicPr>
          <p:cNvPr id="96" name="圖片 95">
            <a:extLst>
              <a:ext uri="{FF2B5EF4-FFF2-40B4-BE49-F238E27FC236}">
                <a16:creationId xmlns:a16="http://schemas.microsoft.com/office/drawing/2014/main" id="{079E3D67-1218-4A73-9FAB-37577C07A5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1" y="2868410"/>
            <a:ext cx="928739" cy="928739"/>
          </a:xfrm>
          <a:prstGeom prst="rect">
            <a:avLst/>
          </a:prstGeom>
        </p:spPr>
      </p:pic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0C78DD9F-CE22-4C6A-97D5-2E963A325FF3}"/>
              </a:ext>
            </a:extLst>
          </p:cNvPr>
          <p:cNvSpPr txBox="1"/>
          <p:nvPr/>
        </p:nvSpPr>
        <p:spPr>
          <a:xfrm>
            <a:off x="392448" y="3763318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Funding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836442" y="2057945"/>
            <a:ext cx="161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Crowd </a:t>
            </a:r>
            <a:r>
              <a:rPr lang="en-US" altLang="zh-TW" b="1" dirty="0">
                <a:solidFill>
                  <a:srgbClr val="7030A0"/>
                </a:solidFill>
              </a:rPr>
              <a:t>F</a:t>
            </a:r>
            <a:r>
              <a:rPr lang="en-US" altLang="zh-TW" b="1" dirty="0" smtClean="0">
                <a:solidFill>
                  <a:srgbClr val="7030A0"/>
                </a:solidFill>
              </a:rPr>
              <a:t>unding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190529" y="2065286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P2P Lending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7402219" y="2030843"/>
            <a:ext cx="165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Social </a:t>
            </a:r>
            <a:r>
              <a:rPr lang="en-US" altLang="zh-TW" b="1" dirty="0">
                <a:solidFill>
                  <a:srgbClr val="7030A0"/>
                </a:solidFill>
              </a:rPr>
              <a:t>I</a:t>
            </a:r>
            <a:r>
              <a:rPr lang="en-US" altLang="zh-TW" b="1" dirty="0" smtClean="0">
                <a:solidFill>
                  <a:srgbClr val="7030A0"/>
                </a:solidFill>
              </a:rPr>
              <a:t>nvesting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BAE1B261-EA6D-4AE9-AE59-7FB2AB6DD716}"/>
              </a:ext>
            </a:extLst>
          </p:cNvPr>
          <p:cNvSpPr txBox="1"/>
          <p:nvPr/>
        </p:nvSpPr>
        <p:spPr>
          <a:xfrm>
            <a:off x="5134606" y="5782088"/>
            <a:ext cx="1770368" cy="408623"/>
          </a:xfrm>
          <a:prstGeom prst="roundRect">
            <a:avLst/>
          </a:prstGeom>
          <a:solidFill>
            <a:schemeClr val="accent1">
              <a:alpha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LSTM</a:t>
            </a:r>
            <a:endParaRPr lang="zh-TW" altLang="en-US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BAE1B261-EA6D-4AE9-AE59-7FB2AB6DD716}"/>
              </a:ext>
            </a:extLst>
          </p:cNvPr>
          <p:cNvSpPr txBox="1"/>
          <p:nvPr/>
        </p:nvSpPr>
        <p:spPr>
          <a:xfrm>
            <a:off x="7488601" y="5762644"/>
            <a:ext cx="1696273" cy="408623"/>
          </a:xfrm>
          <a:prstGeom prst="roundRect">
            <a:avLst/>
          </a:prstGeom>
          <a:solidFill>
            <a:schemeClr val="accent1">
              <a:alpha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BERT</a:t>
            </a:r>
            <a:endParaRPr lang="zh-TW" altLang="en-US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2" name="橢圓 61"/>
          <p:cNvSpPr/>
          <p:nvPr/>
        </p:nvSpPr>
        <p:spPr>
          <a:xfrm>
            <a:off x="4969177" y="4593182"/>
            <a:ext cx="2122257" cy="482416"/>
          </a:xfrm>
          <a:prstGeom prst="ellipse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25000"/>
                </a:schemeClr>
              </a:gs>
              <a:gs pos="77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3" name="橢圓 62"/>
          <p:cNvSpPr/>
          <p:nvPr/>
        </p:nvSpPr>
        <p:spPr>
          <a:xfrm>
            <a:off x="2575820" y="4610740"/>
            <a:ext cx="2014336" cy="474415"/>
          </a:xfrm>
          <a:prstGeom prst="ellipse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25000"/>
                </a:schemeClr>
              </a:gs>
              <a:gs pos="77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290594" y="4599526"/>
            <a:ext cx="2720568" cy="476071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Crowd computing 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255250" y="4671339"/>
            <a:ext cx="1612478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P2P </a:t>
            </a:r>
            <a:r>
              <a:rPr lang="en-US" altLang="zh-TW" sz="16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computing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591703" y="4645174"/>
            <a:ext cx="204000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Social computing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94" y="1347186"/>
            <a:ext cx="748379" cy="74837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30" y="1483123"/>
            <a:ext cx="632011" cy="6320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03" y="1452970"/>
            <a:ext cx="692316" cy="692316"/>
          </a:xfrm>
          <a:prstGeom prst="rect">
            <a:avLst/>
          </a:prstGeom>
        </p:spPr>
      </p:pic>
      <p:grpSp>
        <p:nvGrpSpPr>
          <p:cNvPr id="55" name="群組 54"/>
          <p:cNvGrpSpPr/>
          <p:nvPr/>
        </p:nvGrpSpPr>
        <p:grpSpPr>
          <a:xfrm>
            <a:off x="2422106" y="2299836"/>
            <a:ext cx="7045513" cy="1991502"/>
            <a:chOff x="8396811" y="4166426"/>
            <a:chExt cx="6840542" cy="1672945"/>
          </a:xfrm>
        </p:grpSpPr>
        <p:pic>
          <p:nvPicPr>
            <p:cNvPr id="56" name="圖片 5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91"/>
            <a:stretch/>
          </p:blipFill>
          <p:spPr>
            <a:xfrm>
              <a:off x="11618567" y="4166426"/>
              <a:ext cx="3618786" cy="1672945"/>
            </a:xfrm>
            <a:prstGeom prst="rect">
              <a:avLst/>
            </a:prstGeom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8"/>
            <a:stretch/>
          </p:blipFill>
          <p:spPr>
            <a:xfrm>
              <a:off x="8396811" y="4166426"/>
              <a:ext cx="3634966" cy="1672945"/>
            </a:xfrm>
            <a:prstGeom prst="rect">
              <a:avLst/>
            </a:prstGeom>
          </p:spPr>
        </p:pic>
      </p:grpSp>
      <p:sp>
        <p:nvSpPr>
          <p:cNvPr id="67" name="向右箭號 66"/>
          <p:cNvSpPr/>
          <p:nvPr/>
        </p:nvSpPr>
        <p:spPr>
          <a:xfrm rot="10800000">
            <a:off x="1721285" y="3636839"/>
            <a:ext cx="767655" cy="1135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向右箭號 69"/>
          <p:cNvSpPr/>
          <p:nvPr/>
        </p:nvSpPr>
        <p:spPr>
          <a:xfrm>
            <a:off x="9442554" y="3636840"/>
            <a:ext cx="752033" cy="1374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6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Crowdfunding (1): Reward </a:t>
            </a:r>
            <a:r>
              <a:rPr lang="en-US" dirty="0"/>
              <a:t>based </a:t>
            </a:r>
            <a:r>
              <a:rPr lang="en-US" dirty="0" smtClean="0"/>
              <a:t>Campaigns</a:t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All-or-nothing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problem: </a:t>
            </a:r>
            <a:r>
              <a:rPr lang="en-US" dirty="0"/>
              <a:t>S</a:t>
            </a:r>
            <a:r>
              <a:rPr lang="en-US" dirty="0" smtClean="0"/>
              <a:t>uccess </a:t>
            </a:r>
            <a:r>
              <a:rPr lang="en-US" dirty="0"/>
              <a:t>rate of projects has never exceeded 50%</a:t>
            </a:r>
            <a:r>
              <a:rPr lang="en-US" dirty="0" smtClean="0"/>
              <a:t> </a:t>
            </a:r>
          </a:p>
          <a:p>
            <a:r>
              <a:rPr lang="en-US" dirty="0"/>
              <a:t>Success factor: relationship, network, preference </a:t>
            </a:r>
            <a:endParaRPr lang="en-US" dirty="0" smtClean="0"/>
          </a:p>
          <a:p>
            <a:r>
              <a:rPr lang="en-US" dirty="0" smtClean="0"/>
              <a:t>Life cycle: Early, middle, late phases  </a:t>
            </a:r>
          </a:p>
          <a:p>
            <a:r>
              <a:rPr lang="en-US" dirty="0" smtClean="0"/>
              <a:t>Investors: family, friend, the crowd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507" y="3844233"/>
            <a:ext cx="2897623" cy="2165628"/>
          </a:xfrm>
          <a:prstGeom prst="rect">
            <a:avLst/>
          </a:prstGeom>
        </p:spPr>
      </p:pic>
      <p:pic>
        <p:nvPicPr>
          <p:cNvPr id="5" name="Picture 2" descr="http://www.seinsights.asia/sites/default/files/upload/12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56" y="4072159"/>
            <a:ext cx="4212049" cy="2239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452" y="306628"/>
            <a:ext cx="12013095" cy="1325563"/>
          </a:xfrm>
        </p:spPr>
        <p:txBody>
          <a:bodyPr/>
          <a:lstStyle/>
          <a:p>
            <a:r>
              <a:rPr lang="en-US" dirty="0" smtClean="0"/>
              <a:t>Phased-based crowdfunding recommendation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250" y="1825625"/>
            <a:ext cx="527349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4415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87" y="988736"/>
            <a:ext cx="5055704" cy="5188227"/>
          </a:xfrm>
          <a:prstGeom prst="rect">
            <a:avLst/>
          </a:prstGeom>
          <a:ln/>
        </p:spPr>
      </p:pic>
      <p:graphicFrame>
        <p:nvGraphicFramePr>
          <p:cNvPr id="5" name="圖表 4"/>
          <p:cNvGraphicFramePr/>
          <p:nvPr>
            <p:extLst/>
          </p:nvPr>
        </p:nvGraphicFramePr>
        <p:xfrm>
          <a:off x="1013167" y="595886"/>
          <a:ext cx="4698520" cy="271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38" y="3437077"/>
            <a:ext cx="4731649" cy="28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Crowdfunding (2): Donation-based Campaigns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Keep-in-all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crowdfunding </a:t>
            </a:r>
          </a:p>
          <a:p>
            <a:r>
              <a:rPr lang="en-US" dirty="0" smtClean="0"/>
              <a:t>The trust in the charity campaign</a:t>
            </a:r>
          </a:p>
          <a:p>
            <a:r>
              <a:rPr lang="en-US" dirty="0" smtClean="0"/>
              <a:t>The willingness to donate </a:t>
            </a:r>
          </a:p>
          <a:p>
            <a:r>
              <a:rPr lang="en-US" dirty="0" smtClean="0"/>
              <a:t>Social influence (direct and indirect influence )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23" y="3835142"/>
            <a:ext cx="2706820" cy="22146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470" y="2717691"/>
            <a:ext cx="2143125" cy="21431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347" y="4107995"/>
            <a:ext cx="2358130" cy="82752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470" y="5009675"/>
            <a:ext cx="2482890" cy="12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</TotalTime>
  <Words>419</Words>
  <Application>Microsoft Office PowerPoint</Application>
  <PresentationFormat>寬螢幕</PresentationFormat>
  <Paragraphs>81</Paragraphs>
  <Slides>18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標楷體</vt:lpstr>
      <vt:lpstr>新細明體</vt:lpstr>
      <vt:lpstr>Arial</vt:lpstr>
      <vt:lpstr>Bahnschrift Light</vt:lpstr>
      <vt:lpstr>Calibri</vt:lpstr>
      <vt:lpstr>Calibri Light</vt:lpstr>
      <vt:lpstr>Tahoma</vt:lpstr>
      <vt:lpstr>Times New Roman</vt:lpstr>
      <vt:lpstr>Office 佈景主題</vt:lpstr>
      <vt:lpstr>Social Finance Computing Research </vt:lpstr>
      <vt:lpstr>Five Ingredients of digital finance </vt:lpstr>
      <vt:lpstr>PowerPoint 簡報</vt:lpstr>
      <vt:lpstr>Social Finance Computing Infrastructure   </vt:lpstr>
      <vt:lpstr>Social Finance:  Funding, Lending, Investing </vt:lpstr>
      <vt:lpstr>Crowdfunding (1): Reward based Campaigns All-or-nothing </vt:lpstr>
      <vt:lpstr>Phased-based crowdfunding recommendation </vt:lpstr>
      <vt:lpstr>PowerPoint 簡報</vt:lpstr>
      <vt:lpstr>Crowdfunding (2): Donation-based Campaigns Keep-in-all</vt:lpstr>
      <vt:lpstr>Social fundraising recommendation </vt:lpstr>
      <vt:lpstr>PowerPoint 簡報</vt:lpstr>
      <vt:lpstr>Social Investing (1): Personalized Portfolio </vt:lpstr>
      <vt:lpstr>Social Investing for Personalized Portfolio </vt:lpstr>
      <vt:lpstr>PowerPoint 簡報</vt:lpstr>
      <vt:lpstr>Social Investing (2): Group Portfolio  </vt:lpstr>
      <vt:lpstr>Social Investing for Group Portfolio  </vt:lpstr>
      <vt:lpstr>PowerPoint 簡報</vt:lpstr>
      <vt:lpstr>Thank you !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數位經濟模式:創新與競爭</dc:title>
  <dc:creator>ymli</dc:creator>
  <cp:lastModifiedBy>ymli</cp:lastModifiedBy>
  <cp:revision>342</cp:revision>
  <dcterms:created xsi:type="dcterms:W3CDTF">2018-05-30T15:18:40Z</dcterms:created>
  <dcterms:modified xsi:type="dcterms:W3CDTF">2020-11-04T11:45:44Z</dcterms:modified>
</cp:coreProperties>
</file>