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1"/>
  </p:notesMasterIdLst>
  <p:handoutMasterIdLst>
    <p:handoutMasterId r:id="rId32"/>
  </p:handoutMasterIdLst>
  <p:sldIdLst>
    <p:sldId id="736" r:id="rId2"/>
    <p:sldId id="823" r:id="rId3"/>
    <p:sldId id="499" r:id="rId4"/>
    <p:sldId id="501" r:id="rId5"/>
    <p:sldId id="734" r:id="rId6"/>
    <p:sldId id="624" r:id="rId7"/>
    <p:sldId id="727" r:id="rId8"/>
    <p:sldId id="569" r:id="rId9"/>
    <p:sldId id="728" r:id="rId10"/>
    <p:sldId id="597" r:id="rId11"/>
    <p:sldId id="729" r:id="rId12"/>
    <p:sldId id="659" r:id="rId13"/>
    <p:sldId id="595" r:id="rId14"/>
    <p:sldId id="731" r:id="rId15"/>
    <p:sldId id="661" r:id="rId16"/>
    <p:sldId id="630" r:id="rId17"/>
    <p:sldId id="699" r:id="rId18"/>
    <p:sldId id="730" r:id="rId19"/>
    <p:sldId id="660" r:id="rId20"/>
    <p:sldId id="696" r:id="rId21"/>
    <p:sldId id="732" r:id="rId22"/>
    <p:sldId id="702" r:id="rId23"/>
    <p:sldId id="583" r:id="rId24"/>
    <p:sldId id="827" r:id="rId25"/>
    <p:sldId id="705" r:id="rId26"/>
    <p:sldId id="828" r:id="rId27"/>
    <p:sldId id="707" r:id="rId28"/>
    <p:sldId id="687" r:id="rId29"/>
    <p:sldId id="293" r:id="rId30"/>
  </p:sldIdLst>
  <p:sldSz cx="9144000" cy="6858000" type="screen4x3"/>
  <p:notesSz cx="9928225" cy="6797675"/>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n lin" initials="yl" lastIdx="2" clrIdx="0"/>
  <p:cmAuthor id="2" name="ymli" initials="y" lastIdx="1" clrIdx="1">
    <p:extLst>
      <p:ext uri="{19B8F6BF-5375-455C-9EA6-DF929625EA0E}">
        <p15:presenceInfo xmlns:p15="http://schemas.microsoft.com/office/powerpoint/2012/main" userId="yml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F81BD"/>
    <a:srgbClr val="56426E"/>
    <a:srgbClr val="FF0000"/>
    <a:srgbClr val="FAFDF9"/>
    <a:srgbClr val="FDF7DB"/>
    <a:srgbClr val="953735"/>
    <a:srgbClr val="2D4E77"/>
    <a:srgbClr val="5C96A6"/>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淺色樣式 2 - 輔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67" autoAdjust="0"/>
    <p:restoredTop sz="87813" autoAdjust="0"/>
  </p:normalViewPr>
  <p:slideViewPr>
    <p:cSldViewPr>
      <p:cViewPr varScale="1">
        <p:scale>
          <a:sx n="115" d="100"/>
          <a:sy n="115" d="100"/>
        </p:scale>
        <p:origin x="965" y="82"/>
      </p:cViewPr>
      <p:guideLst>
        <p:guide orient="horz" pos="2160"/>
        <p:guide pos="2880"/>
      </p:guideLst>
    </p:cSldViewPr>
  </p:slideViewPr>
  <p:outlineViewPr>
    <p:cViewPr>
      <p:scale>
        <a:sx n="33" d="100"/>
        <a:sy n="33" d="100"/>
      </p:scale>
      <p:origin x="0" y="-35046"/>
    </p:cViewPr>
  </p:outlineViewPr>
  <p:notesTextViewPr>
    <p:cViewPr>
      <p:scale>
        <a:sx n="300" d="100"/>
        <a:sy n="300" d="100"/>
      </p:scale>
      <p:origin x="0" y="0"/>
    </p:cViewPr>
  </p:notesTextViewPr>
  <p:sorterViewPr>
    <p:cViewPr varScale="1">
      <p:scale>
        <a:sx n="1" d="1"/>
        <a:sy n="1" d="1"/>
      </p:scale>
      <p:origin x="0" y="0"/>
    </p:cViewPr>
  </p:sorterViewPr>
  <p:notesViewPr>
    <p:cSldViewPr>
      <p:cViewPr>
        <p:scale>
          <a:sx n="150" d="100"/>
          <a:sy n="150" d="100"/>
        </p:scale>
        <p:origin x="1020" y="-63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TW" dirty="0"/>
              <a:t>Evaluation</a:t>
            </a:r>
            <a:r>
              <a:rPr lang="en-US" altLang="zh-TW" baseline="0" dirty="0"/>
              <a:t> of Usability</a:t>
            </a:r>
            <a:endParaRPr lang="zh-TW" alt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0"/>
          <c:order val="0"/>
          <c:tx>
            <c:strRef>
              <c:f>工作表1!$A$2</c:f>
              <c:strCache>
                <c:ptCount val="1"/>
                <c:pt idx="0">
                  <c:v>Social tie-based</c:v>
                </c:pt>
              </c:strCache>
            </c:strRef>
          </c:tx>
          <c:spPr>
            <a:solidFill>
              <a:schemeClr val="accent1"/>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工作表1!$B$2:$E$2</c:f>
              <c:numCache>
                <c:formatCode>General</c:formatCode>
                <c:ptCount val="4"/>
                <c:pt idx="0">
                  <c:v>72.5</c:v>
                </c:pt>
                <c:pt idx="1">
                  <c:v>68.5</c:v>
                </c:pt>
                <c:pt idx="2">
                  <c:v>69.5</c:v>
                </c:pt>
                <c:pt idx="3">
                  <c:v>57.6</c:v>
                </c:pt>
              </c:numCache>
            </c:numRef>
          </c:val>
          <c:extLst>
            <c:ext xmlns:c16="http://schemas.microsoft.com/office/drawing/2014/chart" uri="{C3380CC4-5D6E-409C-BE32-E72D297353CC}">
              <c16:uniqueId val="{00000000-A055-4E0B-BC5A-1F836E310D18}"/>
            </c:ext>
          </c:extLst>
        </c:ser>
        <c:ser>
          <c:idx val="1"/>
          <c:order val="1"/>
          <c:tx>
            <c:strRef>
              <c:f>工作表1!$A$3</c:f>
              <c:strCache>
                <c:ptCount val="1"/>
                <c:pt idx="0">
                  <c:v>Collective intelligence-based</c:v>
                </c:pt>
              </c:strCache>
            </c:strRef>
          </c:tx>
          <c:spPr>
            <a:solidFill>
              <a:schemeClr val="accent2"/>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工作表1!$B$3:$E$3</c:f>
              <c:numCache>
                <c:formatCode>General</c:formatCode>
                <c:ptCount val="4"/>
                <c:pt idx="0">
                  <c:v>58.2</c:v>
                </c:pt>
                <c:pt idx="1">
                  <c:v>62.3</c:v>
                </c:pt>
                <c:pt idx="2">
                  <c:v>73.2</c:v>
                </c:pt>
                <c:pt idx="3">
                  <c:v>72.3</c:v>
                </c:pt>
              </c:numCache>
            </c:numRef>
          </c:val>
          <c:extLst>
            <c:ext xmlns:c16="http://schemas.microsoft.com/office/drawing/2014/chart" uri="{C3380CC4-5D6E-409C-BE32-E72D297353CC}">
              <c16:uniqueId val="{00000001-A055-4E0B-BC5A-1F836E310D18}"/>
            </c:ext>
          </c:extLst>
        </c:ser>
        <c:ser>
          <c:idx val="2"/>
          <c:order val="2"/>
          <c:tx>
            <c:strRef>
              <c:f>工作表1!$A$4</c:f>
              <c:strCache>
                <c:ptCount val="1"/>
                <c:pt idx="0">
                  <c:v>PTSCI</c:v>
                </c:pt>
              </c:strCache>
            </c:strRef>
          </c:tx>
          <c:spPr>
            <a:solidFill>
              <a:schemeClr val="accent3"/>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工作表1!$B$4:$E$4</c:f>
              <c:numCache>
                <c:formatCode>General</c:formatCode>
                <c:ptCount val="4"/>
                <c:pt idx="0">
                  <c:v>76.599999999999994</c:v>
                </c:pt>
                <c:pt idx="1">
                  <c:v>73.400000000000006</c:v>
                </c:pt>
                <c:pt idx="2">
                  <c:v>78.5</c:v>
                </c:pt>
                <c:pt idx="3">
                  <c:v>77.900000000000006</c:v>
                </c:pt>
              </c:numCache>
            </c:numRef>
          </c:val>
          <c:extLst>
            <c:ext xmlns:c16="http://schemas.microsoft.com/office/drawing/2014/chart" uri="{C3380CC4-5D6E-409C-BE32-E72D297353CC}">
              <c16:uniqueId val="{00000002-A055-4E0B-BC5A-1F836E310D18}"/>
            </c:ext>
          </c:extLst>
        </c:ser>
        <c:dLbls>
          <c:showLegendKey val="0"/>
          <c:showVal val="0"/>
          <c:showCatName val="0"/>
          <c:showSerName val="0"/>
          <c:showPercent val="0"/>
          <c:showBubbleSize val="0"/>
        </c:dLbls>
        <c:gapWidth val="219"/>
        <c:overlap val="-27"/>
        <c:axId val="1833207312"/>
        <c:axId val="1529044368"/>
      </c:barChart>
      <c:catAx>
        <c:axId val="183320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crossAx val="1529044368"/>
        <c:crosses val="autoZero"/>
        <c:auto val="1"/>
        <c:lblAlgn val="ctr"/>
        <c:lblOffset val="100"/>
        <c:noMultiLvlLbl val="0"/>
      </c:catAx>
      <c:valAx>
        <c:axId val="1529044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crossAx val="1833207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400" b="0" i="0" u="none" strike="noStrike" baseline="0">
                <a:effectLst/>
                <a:latin typeface="Times New Roman" panose="02020603050405020304" pitchFamily="18" charset="0"/>
                <a:cs typeface="Times New Roman" panose="02020603050405020304" pitchFamily="18" charset="0"/>
              </a:rPr>
              <a:t>Precision Evaluation </a:t>
            </a:r>
            <a:endParaRPr lang="zh-TW" altLang="en-US" b="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title>
    <c:autoTitleDeleted val="0"/>
    <c:plotArea>
      <c:layout/>
      <c:barChart>
        <c:barDir val="col"/>
        <c:grouping val="clustered"/>
        <c:varyColors val="0"/>
        <c:ser>
          <c:idx val="0"/>
          <c:order val="0"/>
          <c:tx>
            <c:strRef>
              <c:f>工作表1!$B$1</c:f>
              <c:strCache>
                <c:ptCount val="1"/>
                <c:pt idx="0">
                  <c:v>Social tie-based</c:v>
                </c:pt>
              </c:strCache>
            </c:strRef>
          </c:tx>
          <c:spPr>
            <a:solidFill>
              <a:schemeClr val="accent1"/>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工作表1!$B$2:$B$5</c:f>
              <c:numCache>
                <c:formatCode>General</c:formatCode>
                <c:ptCount val="4"/>
                <c:pt idx="0">
                  <c:v>0.51</c:v>
                </c:pt>
                <c:pt idx="1">
                  <c:v>0.39</c:v>
                </c:pt>
                <c:pt idx="2">
                  <c:v>0.31</c:v>
                </c:pt>
                <c:pt idx="3">
                  <c:v>0.26</c:v>
                </c:pt>
              </c:numCache>
            </c:numRef>
          </c:val>
          <c:extLst>
            <c:ext xmlns:c16="http://schemas.microsoft.com/office/drawing/2014/chart" uri="{C3380CC4-5D6E-409C-BE32-E72D297353CC}">
              <c16:uniqueId val="{00000000-FA32-4167-B66A-1BBAD6C79505}"/>
            </c:ext>
          </c:extLst>
        </c:ser>
        <c:ser>
          <c:idx val="1"/>
          <c:order val="1"/>
          <c:tx>
            <c:strRef>
              <c:f>工作表1!$C$1</c:f>
              <c:strCache>
                <c:ptCount val="1"/>
                <c:pt idx="0">
                  <c:v>Collective intelligence-based</c:v>
                </c:pt>
              </c:strCache>
            </c:strRef>
          </c:tx>
          <c:spPr>
            <a:solidFill>
              <a:schemeClr val="accent2"/>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工作表1!$C$2:$C$5</c:f>
              <c:numCache>
                <c:formatCode>General</c:formatCode>
                <c:ptCount val="4"/>
                <c:pt idx="0">
                  <c:v>0.66</c:v>
                </c:pt>
                <c:pt idx="1">
                  <c:v>0.54</c:v>
                </c:pt>
                <c:pt idx="2">
                  <c:v>0.49</c:v>
                </c:pt>
                <c:pt idx="3">
                  <c:v>0.4</c:v>
                </c:pt>
              </c:numCache>
            </c:numRef>
          </c:val>
          <c:extLst>
            <c:ext xmlns:c16="http://schemas.microsoft.com/office/drawing/2014/chart" uri="{C3380CC4-5D6E-409C-BE32-E72D297353CC}">
              <c16:uniqueId val="{00000001-FA32-4167-B66A-1BBAD6C79505}"/>
            </c:ext>
          </c:extLst>
        </c:ser>
        <c:ser>
          <c:idx val="2"/>
          <c:order val="2"/>
          <c:tx>
            <c:strRef>
              <c:f>工作表1!$D$1</c:f>
              <c:strCache>
                <c:ptCount val="1"/>
                <c:pt idx="0">
                  <c:v>PTSCI</c:v>
                </c:pt>
              </c:strCache>
            </c:strRef>
          </c:tx>
          <c:spPr>
            <a:solidFill>
              <a:schemeClr val="accent3"/>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工作表1!$D$2:$D$5</c:f>
              <c:numCache>
                <c:formatCode>General</c:formatCode>
                <c:ptCount val="4"/>
                <c:pt idx="0">
                  <c:v>0.73</c:v>
                </c:pt>
                <c:pt idx="1">
                  <c:v>0.68</c:v>
                </c:pt>
                <c:pt idx="2">
                  <c:v>0.63</c:v>
                </c:pt>
                <c:pt idx="3">
                  <c:v>0.56999999999999995</c:v>
                </c:pt>
              </c:numCache>
            </c:numRef>
          </c:val>
          <c:extLst>
            <c:ext xmlns:c16="http://schemas.microsoft.com/office/drawing/2014/chart" uri="{C3380CC4-5D6E-409C-BE32-E72D297353CC}">
              <c16:uniqueId val="{00000002-FA32-4167-B66A-1BBAD6C79505}"/>
            </c:ext>
          </c:extLst>
        </c:ser>
        <c:dLbls>
          <c:showLegendKey val="0"/>
          <c:showVal val="0"/>
          <c:showCatName val="0"/>
          <c:showSerName val="0"/>
          <c:showPercent val="0"/>
          <c:showBubbleSize val="0"/>
        </c:dLbls>
        <c:gapWidth val="219"/>
        <c:overlap val="-27"/>
        <c:axId val="430743743"/>
        <c:axId val="430732095"/>
      </c:barChart>
      <c:catAx>
        <c:axId val="43074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30732095"/>
        <c:crosses val="autoZero"/>
        <c:auto val="1"/>
        <c:lblAlgn val="ctr"/>
        <c:lblOffset val="100"/>
        <c:noMultiLvlLbl val="0"/>
      </c:catAx>
      <c:valAx>
        <c:axId val="4307320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30743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Recall Evaluation </a:t>
            </a:r>
            <a:endParaRPr lang="zh-TW"/>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title>
    <c:autoTitleDeleted val="0"/>
    <c:plotArea>
      <c:layout/>
      <c:barChart>
        <c:barDir val="col"/>
        <c:grouping val="clustered"/>
        <c:varyColors val="0"/>
        <c:ser>
          <c:idx val="0"/>
          <c:order val="0"/>
          <c:tx>
            <c:strRef>
              <c:f>工作表1!$B$1</c:f>
              <c:strCache>
                <c:ptCount val="1"/>
                <c:pt idx="0">
                  <c:v>Social tie-based</c:v>
                </c:pt>
              </c:strCache>
            </c:strRef>
          </c:tx>
          <c:spPr>
            <a:solidFill>
              <a:schemeClr val="accent1"/>
            </a:solidFill>
            <a:ln>
              <a:noFill/>
            </a:ln>
            <a:effectLst/>
          </c:spPr>
          <c:invertIfNegative val="0"/>
          <c:cat>
            <c:strRef>
              <c:f>工作表1!$A$2:$A$5</c:f>
              <c:strCache>
                <c:ptCount val="4"/>
                <c:pt idx="0">
                  <c:v>Recall@5</c:v>
                </c:pt>
                <c:pt idx="1">
                  <c:v>Recall@10</c:v>
                </c:pt>
                <c:pt idx="2">
                  <c:v>Recall@20</c:v>
                </c:pt>
                <c:pt idx="3">
                  <c:v>Recall@30</c:v>
                </c:pt>
              </c:strCache>
            </c:strRef>
          </c:cat>
          <c:val>
            <c:numRef>
              <c:f>工作表1!$B$2:$B$5</c:f>
              <c:numCache>
                <c:formatCode>General</c:formatCode>
                <c:ptCount val="4"/>
                <c:pt idx="0">
                  <c:v>0.11</c:v>
                </c:pt>
                <c:pt idx="1">
                  <c:v>0.13</c:v>
                </c:pt>
                <c:pt idx="2">
                  <c:v>0.15</c:v>
                </c:pt>
                <c:pt idx="3">
                  <c:v>0.18</c:v>
                </c:pt>
              </c:numCache>
            </c:numRef>
          </c:val>
          <c:extLst>
            <c:ext xmlns:c16="http://schemas.microsoft.com/office/drawing/2014/chart" uri="{C3380CC4-5D6E-409C-BE32-E72D297353CC}">
              <c16:uniqueId val="{00000000-6C47-4B3C-B383-8FE16105729E}"/>
            </c:ext>
          </c:extLst>
        </c:ser>
        <c:ser>
          <c:idx val="1"/>
          <c:order val="1"/>
          <c:tx>
            <c:strRef>
              <c:f>工作表1!$C$1</c:f>
              <c:strCache>
                <c:ptCount val="1"/>
                <c:pt idx="0">
                  <c:v>Collective intelligence-based</c:v>
                </c:pt>
              </c:strCache>
            </c:strRef>
          </c:tx>
          <c:spPr>
            <a:solidFill>
              <a:schemeClr val="accent2"/>
            </a:solidFill>
            <a:ln>
              <a:noFill/>
            </a:ln>
            <a:effectLst/>
          </c:spPr>
          <c:invertIfNegative val="0"/>
          <c:cat>
            <c:strRef>
              <c:f>工作表1!$A$2:$A$5</c:f>
              <c:strCache>
                <c:ptCount val="4"/>
                <c:pt idx="0">
                  <c:v>Recall@5</c:v>
                </c:pt>
                <c:pt idx="1">
                  <c:v>Recall@10</c:v>
                </c:pt>
                <c:pt idx="2">
                  <c:v>Recall@20</c:v>
                </c:pt>
                <c:pt idx="3">
                  <c:v>Recall@30</c:v>
                </c:pt>
              </c:strCache>
            </c:strRef>
          </c:cat>
          <c:val>
            <c:numRef>
              <c:f>工作表1!$C$2:$C$5</c:f>
              <c:numCache>
                <c:formatCode>General</c:formatCode>
                <c:ptCount val="4"/>
                <c:pt idx="0">
                  <c:v>0.18</c:v>
                </c:pt>
                <c:pt idx="1">
                  <c:v>0.25</c:v>
                </c:pt>
                <c:pt idx="2">
                  <c:v>0.28999999999999998</c:v>
                </c:pt>
                <c:pt idx="3">
                  <c:v>0.32</c:v>
                </c:pt>
              </c:numCache>
            </c:numRef>
          </c:val>
          <c:extLst>
            <c:ext xmlns:c16="http://schemas.microsoft.com/office/drawing/2014/chart" uri="{C3380CC4-5D6E-409C-BE32-E72D297353CC}">
              <c16:uniqueId val="{00000001-6C47-4B3C-B383-8FE16105729E}"/>
            </c:ext>
          </c:extLst>
        </c:ser>
        <c:ser>
          <c:idx val="2"/>
          <c:order val="2"/>
          <c:tx>
            <c:strRef>
              <c:f>工作表1!$D$1</c:f>
              <c:strCache>
                <c:ptCount val="1"/>
                <c:pt idx="0">
                  <c:v>PTSCI</c:v>
                </c:pt>
              </c:strCache>
            </c:strRef>
          </c:tx>
          <c:spPr>
            <a:solidFill>
              <a:schemeClr val="accent3"/>
            </a:solidFill>
            <a:ln>
              <a:noFill/>
            </a:ln>
            <a:effectLst/>
          </c:spPr>
          <c:invertIfNegative val="0"/>
          <c:cat>
            <c:strRef>
              <c:f>工作表1!$A$2:$A$5</c:f>
              <c:strCache>
                <c:ptCount val="4"/>
                <c:pt idx="0">
                  <c:v>Recall@5</c:v>
                </c:pt>
                <c:pt idx="1">
                  <c:v>Recall@10</c:v>
                </c:pt>
                <c:pt idx="2">
                  <c:v>Recall@20</c:v>
                </c:pt>
                <c:pt idx="3">
                  <c:v>Recall@30</c:v>
                </c:pt>
              </c:strCache>
            </c:strRef>
          </c:cat>
          <c:val>
            <c:numRef>
              <c:f>工作表1!$D$2:$D$5</c:f>
              <c:numCache>
                <c:formatCode>General</c:formatCode>
                <c:ptCount val="4"/>
                <c:pt idx="0">
                  <c:v>0.22</c:v>
                </c:pt>
                <c:pt idx="1">
                  <c:v>0.3</c:v>
                </c:pt>
                <c:pt idx="2">
                  <c:v>0.35</c:v>
                </c:pt>
                <c:pt idx="3">
                  <c:v>0.38</c:v>
                </c:pt>
              </c:numCache>
            </c:numRef>
          </c:val>
          <c:extLst>
            <c:ext xmlns:c16="http://schemas.microsoft.com/office/drawing/2014/chart" uri="{C3380CC4-5D6E-409C-BE32-E72D297353CC}">
              <c16:uniqueId val="{00000002-6C47-4B3C-B383-8FE16105729E}"/>
            </c:ext>
          </c:extLst>
        </c:ser>
        <c:dLbls>
          <c:showLegendKey val="0"/>
          <c:showVal val="0"/>
          <c:showCatName val="0"/>
          <c:showSerName val="0"/>
          <c:showPercent val="0"/>
          <c:showBubbleSize val="0"/>
        </c:dLbls>
        <c:gapWidth val="219"/>
        <c:overlap val="-27"/>
        <c:axId val="321922207"/>
        <c:axId val="321926367"/>
      </c:barChart>
      <c:catAx>
        <c:axId val="32192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crossAx val="321926367"/>
        <c:crosses val="autoZero"/>
        <c:auto val="1"/>
        <c:lblAlgn val="ctr"/>
        <c:lblOffset val="100"/>
        <c:noMultiLvlLbl val="0"/>
      </c:catAx>
      <c:valAx>
        <c:axId val="3219263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crossAx val="321922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legend>
    <c:plotVisOnly val="1"/>
    <c:dispBlanksAs val="gap"/>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4-10-05T13:40:55.279" idx="1">
    <p:pos x="10" y="10"/>
    <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6E129AE5-22D6-4364-AF55-6D330072A38D}" type="datetimeFigureOut">
              <a:rPr lang="zh-TW" altLang="en-US"/>
              <a:pPr>
                <a:defRPr/>
              </a:pPr>
              <a:t>2024/11/22</a:t>
            </a:fld>
            <a:endParaRPr lang="zh-TW" altLang="en-US"/>
          </a:p>
        </p:txBody>
      </p:sp>
      <p:sp>
        <p:nvSpPr>
          <p:cNvPr id="4" name="頁尾版面配置區 3"/>
          <p:cNvSpPr>
            <a:spLocks noGrp="1"/>
          </p:cNvSpPr>
          <p:nvPr>
            <p:ph type="ftr" sz="quarter" idx="2"/>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0C70AFEF-A272-4789-8B70-4FBADF809093}" type="slidenum">
              <a:rPr lang="zh-TW" altLang="en-US"/>
              <a:pPr>
                <a:defRPr/>
              </a:pPr>
              <a:t>‹#›</a:t>
            </a:fld>
            <a:endParaRPr lang="zh-TW" altLang="en-US"/>
          </a:p>
        </p:txBody>
      </p:sp>
    </p:spTree>
    <p:extLst>
      <p:ext uri="{BB962C8B-B14F-4D97-AF65-F5344CB8AC3E}">
        <p14:creationId xmlns:p14="http://schemas.microsoft.com/office/powerpoint/2010/main" val="4001238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C2F7F30A-5155-47F0-97B6-77DCA7142C37}" type="datetimeFigureOut">
              <a:rPr lang="zh-TW" altLang="en-US"/>
              <a:pPr>
                <a:defRPr/>
              </a:pPr>
              <a:t>2024/11/22</a:t>
            </a:fld>
            <a:endParaRPr lang="zh-TW" altLang="en-US"/>
          </a:p>
        </p:txBody>
      </p:sp>
      <p:sp>
        <p:nvSpPr>
          <p:cNvPr id="4" name="投影片圖像版面配置區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360" y="3229115"/>
            <a:ext cx="7943509" cy="3058301"/>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D4B07956-BC10-4EE7-B12A-0C719A5476FB}" type="slidenum">
              <a:rPr lang="zh-TW" altLang="en-US"/>
              <a:pPr>
                <a:defRPr/>
              </a:pPr>
              <a:t>‹#›</a:t>
            </a:fld>
            <a:endParaRPr lang="zh-TW" altLang="en-US"/>
          </a:p>
        </p:txBody>
      </p:sp>
    </p:spTree>
    <p:extLst>
      <p:ext uri="{BB962C8B-B14F-4D97-AF65-F5344CB8AC3E}">
        <p14:creationId xmlns:p14="http://schemas.microsoft.com/office/powerpoint/2010/main" val="3059133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a:t>各位教授同學大家好</a:t>
            </a:r>
            <a:endParaRPr lang="en-US" altLang="zh-TW" dirty="0"/>
          </a:p>
          <a:p>
            <a:r>
              <a:rPr lang="zh-TW" altLang="en-US" dirty="0"/>
              <a:t>我是</a:t>
            </a:r>
            <a:r>
              <a:rPr lang="zh-CN" altLang="en-US" dirty="0"/>
              <a:t>陳</a:t>
            </a:r>
            <a:r>
              <a:rPr lang="zh-TW" altLang="en-US" dirty="0"/>
              <a:t>志健</a:t>
            </a:r>
            <a:endParaRPr lang="en-US" altLang="zh-TW" dirty="0"/>
          </a:p>
          <a:p>
            <a:r>
              <a:rPr lang="zh-TW" altLang="en-US" dirty="0"/>
              <a:t>我的指導教授是李永銘博士</a:t>
            </a:r>
            <a:endParaRPr lang="en-US" altLang="zh-TW" dirty="0"/>
          </a:p>
          <a:p>
            <a:r>
              <a:rPr lang="zh-TW" altLang="en-US" dirty="0"/>
              <a:t>我的論文題目是</a:t>
            </a:r>
            <a:r>
              <a:rPr lang="zh-TW" altLang="en-US" sz="1200" kern="1200" dirty="0">
                <a:solidFill>
                  <a:schemeClr val="tx1"/>
                </a:solidFill>
                <a:effectLst/>
                <a:latin typeface="+mn-lt"/>
                <a:ea typeface="+mn-ea"/>
                <a:cs typeface="+mn-cs"/>
              </a:rPr>
              <a:t>結合訂閱者與串流內容潛在特徵之</a:t>
            </a:r>
            <a:r>
              <a:rPr lang="en-US" sz="1200" kern="1200" dirty="0">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媒體服務推薦機制</a:t>
            </a:r>
            <a:endParaRPr lang="en-GB"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b="1" kern="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18s</a:t>
            </a:r>
          </a:p>
        </p:txBody>
      </p:sp>
      <p:sp>
        <p:nvSpPr>
          <p:cNvPr id="512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E7952A8-C899-4747-A8A3-97C330B93D55}" type="slidenum">
              <a:rPr kumimoji="0" lang="zh-TW" altLang="en-US" smtClean="0">
                <a:latin typeface="Calibri" panose="020F0502020204030204" pitchFamily="34" charset="0"/>
              </a:rPr>
              <a:pPr/>
              <a:t>1</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330736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endParaRPr kumimoji="1"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zh-TW" altLang="en-US" dirty="0"/>
              <a:t>在</a:t>
            </a:r>
            <a:r>
              <a:rPr kumimoji="1" lang="en-US" altLang="zh-TW" dirty="0"/>
              <a:t>IMDB</a:t>
            </a:r>
            <a:r>
              <a:rPr kumimoji="1" lang="zh-TW" altLang="en-US" dirty="0"/>
              <a:t>中，每個使用者可以對節目提出關鍵字再由其他用戶給出相關性分數，關鍵字中涵蓋了節目元素、場景、人物等各種資訊</a:t>
            </a:r>
            <a:r>
              <a:rPr kumimoji="1" lang="en-US" altLang="zh-TW" dirty="0"/>
              <a:t>.</a:t>
            </a:r>
          </a:p>
          <a:p>
            <a:r>
              <a:rPr kumimoji="1" lang="zh-TW" altLang="en-US" dirty="0"/>
              <a:t>我們</a:t>
            </a:r>
            <a:r>
              <a:rPr kumimoji="1" lang="zh-TW" altLang="en-US" baseline="0" dirty="0"/>
              <a:t>把</a:t>
            </a:r>
            <a:r>
              <a:rPr kumimoji="1" lang="zh-TW" altLang="en-US" dirty="0"/>
              <a:t>、導演、演員、社群群眾智慧關鍵字、類型整合成一個標籤屬性。</a:t>
            </a:r>
            <a:endParaRPr kumimoji="1" lang="en-US" altLang="zh-TW" dirty="0"/>
          </a:p>
          <a:p>
            <a:r>
              <a:rPr lang="zh-TW" altLang="en-US" dirty="0"/>
              <a:t>我們再使用</a:t>
            </a:r>
            <a:r>
              <a:rPr lang="en-US" altLang="zh-TW" dirty="0"/>
              <a:t>TF-IDF</a:t>
            </a:r>
            <a:r>
              <a:rPr lang="zh-TW" altLang="en-US" dirty="0"/>
              <a:t>來識別標籤屬性</a:t>
            </a:r>
            <a:endParaRPr lang="en-US" altLang="zh-TW" dirty="0"/>
          </a:p>
          <a:p>
            <a:endParaRPr lang="zh-TW" altLang="en-US" dirty="0"/>
          </a:p>
          <a:p>
            <a:r>
              <a:rPr lang="zh-TW" altLang="en-US" dirty="0"/>
              <a:t>下方為</a:t>
            </a:r>
            <a:r>
              <a:rPr lang="en-US" altLang="zh-TW" dirty="0"/>
              <a:t>TFIDF</a:t>
            </a:r>
            <a:r>
              <a:rPr lang="zh-TW" altLang="en-US" dirty="0"/>
              <a:t>的公式</a:t>
            </a:r>
            <a:r>
              <a:rPr lang="en-US" altLang="zh-TW" dirty="0"/>
              <a:t>,</a:t>
            </a:r>
            <a:r>
              <a:rPr kumimoji="1" lang="en-US" altLang="zh-TW" dirty="0"/>
              <a:t> </a:t>
            </a:r>
            <a:r>
              <a:rPr kumimoji="1" lang="zh-TW" altLang="en-US" dirty="0"/>
              <a:t>他會</a:t>
            </a:r>
            <a:r>
              <a:rPr lang="zh-TW" altLang="en-US" dirty="0"/>
              <a:t>計算每個字詞在文章中的重要性</a:t>
            </a:r>
            <a:r>
              <a:rPr lang="en-US" altLang="zh-TW" dirty="0"/>
              <a:t>,</a:t>
            </a:r>
          </a:p>
          <a:p>
            <a:r>
              <a:rPr lang="zh-TW" altLang="en-US" dirty="0"/>
              <a:t>我們也透過這個方式來決定</a:t>
            </a:r>
            <a:r>
              <a:rPr lang="en-US" altLang="zh-TW" dirty="0"/>
              <a:t>OTT</a:t>
            </a:r>
            <a:r>
              <a:rPr lang="zh-TW" altLang="en-US" dirty="0"/>
              <a:t>節目的特徵值</a:t>
            </a:r>
            <a:endParaRPr lang="en-US" altLang="zh-TW" dirty="0"/>
          </a:p>
          <a:p>
            <a:endParaRPr lang="en-US" altLang="zh-TW" dirty="0"/>
          </a:p>
          <a:p>
            <a:endParaRPr lang="en-US" altLang="zh-TW" dirty="0"/>
          </a:p>
          <a:p>
            <a:r>
              <a:rPr kumimoji="1" lang="en-US" altLang="zh-TW" dirty="0"/>
              <a:t>========================</a:t>
            </a:r>
          </a:p>
          <a:p>
            <a:r>
              <a:rPr kumimoji="1" lang="en-US" altLang="zh-TW" dirty="0"/>
              <a:t>#TF(</a:t>
            </a:r>
            <a:r>
              <a:rPr kumimoji="1" lang="zh-TW" altLang="en-US" dirty="0"/>
              <a:t>詞頻</a:t>
            </a:r>
            <a:r>
              <a:rPr kumimoji="1" lang="en-US" altLang="zh-TW" dirty="0"/>
              <a:t>)= </a:t>
            </a:r>
            <a:r>
              <a:rPr kumimoji="1" lang="zh-TW" altLang="en-US" dirty="0"/>
              <a:t>單字</a:t>
            </a:r>
            <a:r>
              <a:rPr kumimoji="1" lang="en-US" altLang="zh-TW" dirty="0"/>
              <a:t>n</a:t>
            </a:r>
            <a:r>
              <a:rPr kumimoji="1" lang="zh-TW" altLang="en-US" dirty="0"/>
              <a:t>在文件中出現次數</a:t>
            </a:r>
            <a:r>
              <a:rPr kumimoji="1" lang="en-US" altLang="zh-TW" dirty="0"/>
              <a:t>/</a:t>
            </a:r>
            <a:r>
              <a:rPr kumimoji="1" lang="zh-TW" altLang="en-US" dirty="0"/>
              <a:t>文件中單字的數量 </a:t>
            </a:r>
            <a:r>
              <a:rPr kumimoji="1" lang="en-US" altLang="zh-TW" dirty="0" err="1"/>
              <a:t>tf</a:t>
            </a:r>
            <a:r>
              <a:rPr kumimoji="1" lang="zh-TW" altLang="en-US" dirty="0"/>
              <a:t>越高詞頻越重要 </a:t>
            </a:r>
            <a:endParaRPr kumimoji="1" lang="en-US" altLang="zh-TW" dirty="0"/>
          </a:p>
          <a:p>
            <a:r>
              <a:rPr kumimoji="1" lang="en-US" altLang="zh-TW" dirty="0"/>
              <a:t>#IDF=</a:t>
            </a:r>
            <a:r>
              <a:rPr lang="zh-TW" altLang="en-US" sz="1200" b="0" i="0" kern="1200" dirty="0">
                <a:solidFill>
                  <a:schemeClr val="tx1"/>
                </a:solidFill>
                <a:effectLst/>
                <a:latin typeface="+mn-lt"/>
                <a:ea typeface="+mn-ea"/>
                <a:cs typeface="+mn-cs"/>
              </a:rPr>
              <a:t>所有的文件總數</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出現單字</a:t>
            </a:r>
            <a:r>
              <a:rPr lang="en-US" altLang="zh-TW" sz="1200" b="0" i="0" kern="1200" dirty="0">
                <a:solidFill>
                  <a:schemeClr val="tx1"/>
                </a:solidFill>
                <a:effectLst/>
                <a:latin typeface="+mn-lt"/>
                <a:ea typeface="+mn-ea"/>
                <a:cs typeface="+mn-cs"/>
              </a:rPr>
              <a:t>n</a:t>
            </a:r>
            <a:r>
              <a:rPr lang="zh-TW" altLang="en-US" sz="1200" b="0" i="0" kern="1200" dirty="0">
                <a:solidFill>
                  <a:schemeClr val="tx1"/>
                </a:solidFill>
                <a:effectLst/>
                <a:latin typeface="+mn-lt"/>
                <a:ea typeface="+mn-ea"/>
                <a:cs typeface="+mn-cs"/>
              </a:rPr>
              <a:t>的文件數 </a:t>
            </a:r>
            <a:r>
              <a:rPr lang="en-US" altLang="zh-TW" sz="1200" b="0" i="0" kern="1200" dirty="0" err="1">
                <a:solidFill>
                  <a:schemeClr val="tx1"/>
                </a:solidFill>
                <a:effectLst/>
                <a:latin typeface="+mn-lt"/>
                <a:ea typeface="+mn-ea"/>
                <a:cs typeface="+mn-cs"/>
              </a:rPr>
              <a:t>idf</a:t>
            </a:r>
            <a:r>
              <a:rPr lang="zh-TW" altLang="en-US" sz="1200" b="0" i="0" kern="1200" dirty="0">
                <a:solidFill>
                  <a:schemeClr val="tx1"/>
                </a:solidFill>
                <a:effectLst/>
                <a:latin typeface="+mn-lt"/>
                <a:ea typeface="+mn-ea"/>
                <a:cs typeface="+mn-cs"/>
              </a:rPr>
              <a:t>可以計算該單字是常用</a:t>
            </a:r>
            <a:endParaRPr lang="en-US" altLang="zh-TW" sz="1200" b="0" i="0" kern="1200" dirty="0">
              <a:solidFill>
                <a:schemeClr val="tx1"/>
              </a:solidFill>
              <a:effectLst/>
              <a:latin typeface="+mn-lt"/>
              <a:ea typeface="+mn-ea"/>
              <a:cs typeface="+mn-cs"/>
            </a:endParaRPr>
          </a:p>
          <a:p>
            <a:r>
              <a:rPr kumimoji="1" lang="en-US" altLang="zh-TW" dirty="0" err="1"/>
              <a:t>i</a:t>
            </a:r>
            <a:r>
              <a:rPr kumimoji="1" lang="zh-TW" altLang="en-US" dirty="0"/>
              <a:t>是候選潛在元素</a:t>
            </a:r>
            <a:br>
              <a:rPr kumimoji="1" lang="en-US" altLang="zh-TW" dirty="0"/>
            </a:br>
            <a:r>
              <a:rPr kumimoji="1" lang="en-US" altLang="zh-TW" dirty="0"/>
              <a:t>j</a:t>
            </a:r>
            <a:r>
              <a:rPr kumimoji="1" lang="zh-TW" altLang="en-US" dirty="0"/>
              <a:t>是整個潛在元素列表</a:t>
            </a:r>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10</a:t>
            </a:fld>
            <a:endParaRPr lang="zh-TW" altLang="en-US"/>
          </a:p>
        </p:txBody>
      </p:sp>
    </p:spTree>
    <p:extLst>
      <p:ext uri="{BB962C8B-B14F-4D97-AF65-F5344CB8AC3E}">
        <p14:creationId xmlns:p14="http://schemas.microsoft.com/office/powerpoint/2010/main" val="208988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接下來是第三個模組，使用者分析模組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我們分別分析使用者的人格特質及觀看的喜好</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11</a:t>
            </a:fld>
            <a:endParaRPr lang="zh-TW" altLang="en-US"/>
          </a:p>
        </p:txBody>
      </p:sp>
    </p:spTree>
    <p:extLst>
      <p:ext uri="{BB962C8B-B14F-4D97-AF65-F5344CB8AC3E}">
        <p14:creationId xmlns:p14="http://schemas.microsoft.com/office/powerpoint/2010/main" val="3421753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32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心理傾向對於使用者在選擇</a:t>
            </a:r>
            <a:r>
              <a:rPr lang="en-US" altLang="zh-TW" dirty="0"/>
              <a:t>OTT</a:t>
            </a:r>
            <a:r>
              <a:rPr lang="zh-TW" altLang="en-US" dirty="0"/>
              <a:t>節目時有重要的影響</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因此，能了解使用者的心理傾向，即可預測它可能對哪些節目類型感興趣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我們衡量用戶的節目評論，做</a:t>
            </a:r>
            <a:r>
              <a:rPr lang="en-US" altLang="zh-TW" dirty="0"/>
              <a:t>tokenize</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a:t>
            </a:r>
            <a:r>
              <a:rPr lang="zh-TW" altLang="en-US" baseline="0" dirty="0"/>
              <a:t>對</a:t>
            </a:r>
            <a:r>
              <a:rPr lang="zh-TW" altLang="en-US" dirty="0"/>
              <a:t>使用者的字詞與心理傾向特質的字典中的字詞做相似度的比對，</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最後把數據調整後得出使用者在不同特質中所獲得的分數。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心理傾向中</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五大人格包含了五種，</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經驗開放性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盡責性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外向性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親和性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神經質</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人類價值觀包含了五種</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開放改變</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自我增強</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保護</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自我超越</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享樂主義</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最後會得出十個各自心理傾向分數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a:t>
            </a:r>
            <a:r>
              <a:rPr lang="zh-TW" altLang="en-US" dirty="0"/>
              <a:t>這邊我會用</a:t>
            </a:r>
            <a:r>
              <a:rPr lang="en-US" altLang="zh-TW" dirty="0"/>
              <a:t>cosine similarity </a:t>
            </a:r>
            <a:r>
              <a:rPr lang="zh-TW" altLang="en-US" dirty="0"/>
              <a:t>再對比一次進行加權分數調整</a:t>
            </a:r>
            <a:r>
              <a:rPr lang="en-US" altLang="zh-TW" dirty="0"/>
              <a:t>, </a:t>
            </a:r>
            <a:r>
              <a:rPr lang="zh-TW" altLang="en-US" dirty="0"/>
              <a:t>人格特質的字典非常多</a:t>
            </a:r>
            <a:r>
              <a:rPr lang="en-US" altLang="zh-TW" dirty="0"/>
              <a:t>, </a:t>
            </a:r>
            <a:r>
              <a:rPr lang="zh-TW" altLang="en-US" dirty="0"/>
              <a:t>但有一些人類價值觀的字典量不多需</a:t>
            </a:r>
            <a:r>
              <a:rPr lang="en-US" altLang="zh-TW" dirty="0"/>
              <a:t>#</a:t>
            </a:r>
            <a:r>
              <a:rPr lang="zh-TW" altLang="en-US" dirty="0"/>
              <a:t>要進行調整讓結果更好出來更好</a:t>
            </a:r>
            <a:r>
              <a:rPr lang="en-US" altLang="zh-TW" dirty="0"/>
              <a:t>, </a:t>
            </a:r>
            <a:r>
              <a:rPr lang="zh-TW" altLang="en-US" dirty="0"/>
              <a:t>就像享樂主義這一邊得到調整後</a:t>
            </a:r>
            <a:r>
              <a:rPr lang="en-US" altLang="zh-TW" dirty="0"/>
              <a:t>, </a:t>
            </a:r>
            <a:r>
              <a:rPr lang="zh-TW" altLang="en-US" dirty="0"/>
              <a:t>結果比開始只用</a:t>
            </a:r>
            <a:r>
              <a:rPr lang="en-US" altLang="zh-TW" dirty="0"/>
              <a:t>google news vectors negative</a:t>
            </a:r>
            <a:r>
              <a:rPr lang="zh-TW" altLang="en-US" dirty="0"/>
              <a:t>好多了</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r>
              <a:rPr lang="zh-TW" altLang="en-US" sz="1200" b="0" i="0" kern="1200" dirty="0">
                <a:solidFill>
                  <a:schemeClr val="tx1"/>
                </a:solidFill>
                <a:effectLst/>
                <a:latin typeface="+mn-lt"/>
                <a:ea typeface="+mn-ea"/>
                <a:cs typeface="+mn-cs"/>
              </a:rPr>
              <a:t>「經驗開放性（</a:t>
            </a:r>
            <a:r>
              <a:rPr lang="en" altLang="zh-TW" sz="1200" b="0" i="0" kern="1200" dirty="0">
                <a:solidFill>
                  <a:schemeClr val="tx1"/>
                </a:solidFill>
                <a:effectLst/>
                <a:latin typeface="+mn-lt"/>
                <a:ea typeface="+mn-ea"/>
                <a:cs typeface="+mn-cs"/>
              </a:rPr>
              <a:t>Openness to experience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為了自身的緣故對經驗的前攝（</a:t>
            </a:r>
            <a:r>
              <a:rPr lang="en-US" altLang="zh-TW" sz="1200" b="0" i="0" kern="1200" dirty="0">
                <a:solidFill>
                  <a:schemeClr val="tx1"/>
                </a:solidFill>
                <a:effectLst/>
                <a:latin typeface="+mn-lt"/>
                <a:ea typeface="+mn-ea"/>
                <a:cs typeface="+mn-cs"/>
              </a:rPr>
              <a:t>proactive</a:t>
            </a:r>
            <a:r>
              <a:rPr lang="zh-TW" altLang="en-US" sz="1200" b="0" i="0" kern="1200" dirty="0">
                <a:solidFill>
                  <a:schemeClr val="tx1"/>
                </a:solidFill>
                <a:effectLst/>
                <a:latin typeface="+mn-lt"/>
                <a:ea typeface="+mn-ea"/>
                <a:cs typeface="+mn-cs"/>
              </a:rPr>
              <a:t>）尋求理解，以及對陌生情境的容忍和探索。</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盡責性（</a:t>
            </a:r>
            <a:r>
              <a:rPr lang="en" altLang="zh-TW" sz="1200" b="0" i="0" kern="1200" dirty="0">
                <a:solidFill>
                  <a:schemeClr val="tx1"/>
                </a:solidFill>
                <a:effectLst/>
                <a:latin typeface="+mn-lt"/>
                <a:ea typeface="+mn-ea"/>
                <a:cs typeface="+mn-cs"/>
              </a:rPr>
              <a:t>Conscientiousness</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盡責性指我們控制、管理和調節自身衝動的方式，評估個體在目標導向行為上的組織、堅持和動機。</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外向性（</a:t>
            </a:r>
            <a:r>
              <a:rPr lang="en" altLang="zh-TW" sz="1200" b="0" i="0" kern="1200" dirty="0">
                <a:solidFill>
                  <a:schemeClr val="tx1"/>
                </a:solidFill>
                <a:effectLst/>
                <a:latin typeface="+mn-lt"/>
                <a:ea typeface="+mn-ea"/>
                <a:cs typeface="+mn-cs"/>
              </a:rPr>
              <a:t>Extroversion</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人際互動的數量和密度、對刺激的需要以及獲得愉悅的能力。</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親和性（</a:t>
            </a:r>
            <a:r>
              <a:rPr lang="en" altLang="zh-TW" sz="1200" b="0" i="0" kern="1200" dirty="0">
                <a:solidFill>
                  <a:schemeClr val="tx1"/>
                </a:solidFill>
                <a:effectLst/>
                <a:latin typeface="+mn-lt"/>
                <a:ea typeface="+mn-ea"/>
                <a:cs typeface="+mn-cs"/>
              </a:rPr>
              <a:t>Agreeableness</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友善性是評估個體喜歡與他人一同出現的程度</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神經質（</a:t>
            </a:r>
            <a:r>
              <a:rPr lang="en" altLang="zh-TW" sz="1200" b="0" i="0" kern="1200" dirty="0">
                <a:solidFill>
                  <a:schemeClr val="tx1"/>
                </a:solidFill>
                <a:effectLst/>
                <a:latin typeface="+mn-lt"/>
                <a:ea typeface="+mn-ea"/>
                <a:cs typeface="+mn-cs"/>
              </a:rPr>
              <a:t>Neuroticism</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神經質反映個體情感調節過程，反映個體體驗消極情緒的傾向和情緒不穩定性。</a:t>
            </a:r>
            <a:r>
              <a:rPr lang="zh-TW" altLang="en"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r>
              <a:rPr lang="zh-TW" altLang="en-US" dirty="0"/>
              <a:t>人類價值觀包含了</a:t>
            </a:r>
            <a:endParaRPr lang="en-US" altLang="zh-TW" dirty="0"/>
          </a:p>
          <a:p>
            <a:r>
              <a:rPr lang="zh-TW" altLang="en-US" sz="1200" b="0" i="0" kern="1200" dirty="0">
                <a:solidFill>
                  <a:schemeClr val="tx1"/>
                </a:solidFill>
                <a:effectLst/>
                <a:latin typeface="+mn-lt"/>
                <a:ea typeface="+mn-ea"/>
                <a:cs typeface="+mn-cs"/>
              </a:rPr>
              <a:t>「開放改變（</a:t>
            </a:r>
            <a:r>
              <a:rPr lang="en-US" sz="1200" kern="1200" dirty="0">
                <a:solidFill>
                  <a:schemeClr val="tx1"/>
                </a:solidFill>
                <a:effectLst/>
                <a:latin typeface="+mn-lt"/>
                <a:ea typeface="+mn-ea"/>
                <a:cs typeface="+mn-cs"/>
              </a:rPr>
              <a:t>Openness to Change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代表著 </a:t>
            </a:r>
            <a:r>
              <a:rPr lang="zh-TW" altLang="en-US" sz="1200" b="1" i="0" kern="1200" dirty="0">
                <a:solidFill>
                  <a:schemeClr val="tx1"/>
                </a:solidFill>
                <a:effectLst/>
                <a:latin typeface="+mn-lt"/>
                <a:ea typeface="+mn-ea"/>
                <a:cs typeface="+mn-cs"/>
              </a:rPr>
              <a:t>自我導向</a:t>
            </a:r>
            <a:r>
              <a:rPr lang="zh-TW" altLang="en-US" sz="1200" b="0" i="0" kern="1200" dirty="0">
                <a:solidFill>
                  <a:schemeClr val="tx1"/>
                </a:solidFill>
                <a:effectLst/>
                <a:latin typeface="+mn-lt"/>
                <a:ea typeface="+mn-ea"/>
                <a:cs typeface="+mn-cs"/>
              </a:rPr>
              <a:t> 獨立思考和行動還有追求</a:t>
            </a:r>
            <a:r>
              <a:rPr lang="zh-TW" altLang="en-US" sz="1200" b="1" i="0" kern="1200" dirty="0">
                <a:solidFill>
                  <a:schemeClr val="tx1"/>
                </a:solidFill>
                <a:effectLst/>
                <a:latin typeface="+mn-lt"/>
                <a:ea typeface="+mn-ea"/>
                <a:cs typeface="+mn-cs"/>
              </a:rPr>
              <a:t>刺激</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自我增強（</a:t>
            </a:r>
            <a:r>
              <a:rPr lang="en-US" sz="1200" kern="1200" dirty="0">
                <a:solidFill>
                  <a:schemeClr val="tx1"/>
                </a:solidFill>
                <a:effectLst/>
                <a:latin typeface="+mn-lt"/>
                <a:ea typeface="+mn-ea"/>
                <a:cs typeface="+mn-cs"/>
              </a:rPr>
              <a:t>Self-Enhancement</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a:t>
            </a:r>
            <a:r>
              <a:rPr lang="zh-TW" altLang="en-US" sz="1200" b="1" i="0" kern="1200" dirty="0">
                <a:solidFill>
                  <a:schemeClr val="tx1"/>
                </a:solidFill>
                <a:effectLst/>
                <a:latin typeface="+mn-lt"/>
                <a:ea typeface="+mn-ea"/>
                <a:cs typeface="+mn-cs"/>
              </a:rPr>
              <a:t>成就</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通過根據社會標準展示能力而獲得個人成功。</a:t>
            </a:r>
            <a:r>
              <a:rPr lang="zh-TW" altLang="en-US" sz="1200" b="1" i="0" kern="1200" dirty="0">
                <a:solidFill>
                  <a:schemeClr val="tx1"/>
                </a:solidFill>
                <a:effectLst/>
                <a:latin typeface="+mn-lt"/>
                <a:ea typeface="+mn-ea"/>
                <a:cs typeface="+mn-cs"/>
              </a:rPr>
              <a:t>權力</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社會地位和聲望，對人和資源的控製或支配。</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保護（</a:t>
            </a:r>
            <a:r>
              <a:rPr lang="en-US" sz="1200" kern="1200" dirty="0">
                <a:solidFill>
                  <a:schemeClr val="tx1"/>
                </a:solidFill>
                <a:effectLst/>
                <a:latin typeface="+mn-lt"/>
                <a:ea typeface="+mn-ea"/>
                <a:cs typeface="+mn-cs"/>
              </a:rPr>
              <a:t>Conservation</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安全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社會、人際關係和自我的安全、和諧與穩定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從眾</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限制可能使他人不安或傷害他人並違反社會期望或規範的行為、傾向和衝動。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傳統</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尊重、承諾和接受一個人的文化或宗教提供的習俗和思想。</a:t>
            </a:r>
            <a:br>
              <a:rPr lang="zh-TW" altLang="en-US" dirty="0"/>
            </a:b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自我超越（</a:t>
            </a:r>
            <a:r>
              <a:rPr lang="en-US" sz="1200" kern="1200" dirty="0">
                <a:solidFill>
                  <a:schemeClr val="tx1"/>
                </a:solidFill>
                <a:effectLst/>
                <a:latin typeface="+mn-lt"/>
                <a:ea typeface="+mn-ea"/>
                <a:cs typeface="+mn-cs"/>
              </a:rPr>
              <a:t>Self-Transcendence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a:t>
            </a:r>
            <a:r>
              <a:rPr lang="zh-TW" altLang="en-US" sz="1200" b="1" i="0" kern="1200" dirty="0">
                <a:solidFill>
                  <a:schemeClr val="tx1"/>
                </a:solidFill>
                <a:effectLst/>
                <a:latin typeface="+mn-lt"/>
                <a:ea typeface="+mn-ea"/>
                <a:cs typeface="+mn-cs"/>
              </a:rPr>
              <a:t>仁慈</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維護和提高經常與個人接觸的人（“群體內”）的福利。 </a:t>
            </a:r>
            <a:r>
              <a:rPr lang="zh-TW" altLang="en-US" sz="1200" b="1" i="0" kern="1200" dirty="0">
                <a:solidFill>
                  <a:schemeClr val="tx1"/>
                </a:solidFill>
                <a:effectLst/>
                <a:latin typeface="+mn-lt"/>
                <a:ea typeface="+mn-ea"/>
                <a:cs typeface="+mn-cs"/>
              </a:rPr>
              <a:t>普遍主義</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 理解、欣賞、寬容和保護所有人和自然的福祉</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享樂主義（</a:t>
            </a:r>
            <a:r>
              <a:rPr lang="en-US" sz="1200" kern="1200" dirty="0">
                <a:solidFill>
                  <a:schemeClr val="tx1"/>
                </a:solidFill>
                <a:effectLst/>
                <a:latin typeface="+mn-lt"/>
                <a:ea typeface="+mn-ea"/>
                <a:cs typeface="+mn-cs"/>
              </a:rPr>
              <a:t>Hedonism</a:t>
            </a:r>
            <a:r>
              <a:rPr lang="zh-TW" altLang="en"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對自己的愉悅或感官滿足。</a:t>
            </a:r>
            <a:r>
              <a:rPr lang="zh-TW" altLang="en"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12</a:t>
            </a:fld>
            <a:endParaRPr lang="zh-TW" altLang="en-US"/>
          </a:p>
        </p:txBody>
      </p:sp>
    </p:spTree>
    <p:extLst>
      <p:ext uri="{BB962C8B-B14F-4D97-AF65-F5344CB8AC3E}">
        <p14:creationId xmlns:p14="http://schemas.microsoft.com/office/powerpoint/2010/main" val="17065905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接下來是分析用戶的類型喜好，</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我們把用戶各類型節目的評分以及評論次數作為指標，原因是當我們越喜歡某類型的節目，就會經常對這類型作出評論或是評分特別高</a:t>
            </a:r>
            <a:r>
              <a:rPr lang="en-US" altLang="zh-TW" dirty="0"/>
              <a:t>. </a:t>
            </a:r>
            <a:r>
              <a:rPr lang="zh-TW" altLang="en-US" dirty="0"/>
              <a:t>我們把評論次數最多或是評分最高的前三名當作為用戶的喜好， </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同時把評分和評論次數正規化加權計算，來計算出最高</a:t>
            </a:r>
            <a:r>
              <a:rPr lang="en-US" altLang="zh-TW" dirty="0"/>
              <a:t>4</a:t>
            </a:r>
            <a:r>
              <a:rPr lang="zh-TW" altLang="en-US" dirty="0"/>
              <a:t>名分數的來當用戶的喜好，</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最後得出</a:t>
            </a:r>
            <a:r>
              <a:rPr lang="en-US" altLang="zh-TW" dirty="0"/>
              <a:t>10</a:t>
            </a:r>
            <a:r>
              <a:rPr lang="zh-TW" altLang="en-US" dirty="0"/>
              <a:t>個喜好類型。</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a:t>
            </a:r>
            <a:r>
              <a:rPr lang="zh-TW" altLang="en-US" dirty="0"/>
              <a:t>這邊主要是因為很多用戶都會有這麼極端化的現象</a:t>
            </a:r>
            <a:r>
              <a:rPr lang="en-US" altLang="zh-TW" dirty="0"/>
              <a:t>, </a:t>
            </a:r>
            <a:r>
              <a:rPr lang="zh-TW" altLang="en-US" dirty="0"/>
              <a:t>但我檢查過後看到他們極端化的數據也是他們的偏好</a:t>
            </a:r>
            <a:r>
              <a:rPr lang="en-US" altLang="zh-TW" dirty="0"/>
              <a:t>, </a:t>
            </a:r>
            <a:r>
              <a:rPr lang="zh-TW" altLang="en-US" dirty="0"/>
              <a:t>所以才用這個方法</a:t>
            </a:r>
            <a:r>
              <a:rPr lang="en-US" altLang="zh-TW" dirty="0"/>
              <a:t>)</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13</a:t>
            </a:fld>
            <a:endParaRPr lang="zh-TW" altLang="en-US"/>
          </a:p>
        </p:txBody>
      </p:sp>
    </p:spTree>
    <p:extLst>
      <p:ext uri="{BB962C8B-B14F-4D97-AF65-F5344CB8AC3E}">
        <p14:creationId xmlns:p14="http://schemas.microsoft.com/office/powerpoint/2010/main" val="1341629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接下來是群眾意見分析模組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這邊會分析討論度 情感分析 以及該節目觀眾的個性</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14</a:t>
            </a:fld>
            <a:endParaRPr lang="zh-TW" altLang="en-US"/>
          </a:p>
        </p:txBody>
      </p:sp>
    </p:spTree>
    <p:extLst>
      <p:ext uri="{BB962C8B-B14F-4D97-AF65-F5344CB8AC3E}">
        <p14:creationId xmlns:p14="http://schemas.microsoft.com/office/powerpoint/2010/main" val="3141347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首先是計算討論度，</a:t>
            </a:r>
            <a:endParaRPr lang="en-US" altLang="zh-TW" dirty="0"/>
          </a:p>
          <a:p>
            <a:endParaRPr lang="en-US" altLang="zh-TW" dirty="0"/>
          </a:p>
          <a:p>
            <a:r>
              <a:rPr lang="zh-TW" altLang="en-US" dirty="0"/>
              <a:t>我們把該串流內容</a:t>
            </a:r>
            <a:r>
              <a:rPr lang="en-US" altLang="zh-TW" dirty="0"/>
              <a:t>(Pi)</a:t>
            </a:r>
            <a:r>
              <a:rPr lang="zh-TW" altLang="en-US" dirty="0"/>
              <a:t>在</a:t>
            </a:r>
            <a:r>
              <a:rPr lang="en-US" altLang="zh-TW" dirty="0"/>
              <a:t>IMDB</a:t>
            </a:r>
            <a:r>
              <a:rPr lang="zh-TW" altLang="en-US" dirty="0"/>
              <a:t>上所獲得留言數做加總，除以總留言數再標準化，來計算該節目的討論程度，分數越高代表這些節目具有較高的活躍度</a:t>
            </a:r>
            <a:endParaRPr lang="en-US" altLang="zh-TW" dirty="0"/>
          </a:p>
          <a:p>
            <a:r>
              <a:rPr lang="zh-TW" altLang="en-US" dirty="0"/>
              <a:t>（補回應的研究）</a:t>
            </a:r>
            <a:endParaRPr lang="en-US" altLang="zh-TW" dirty="0"/>
          </a:p>
          <a:p>
            <a:r>
              <a:rPr lang="en-US" altLang="zh-TW" dirty="0"/>
              <a:t>================================</a:t>
            </a:r>
          </a:p>
          <a:p>
            <a:r>
              <a:rPr lang="en-US" altLang="zh-TW" dirty="0"/>
              <a:t>IMDB</a:t>
            </a:r>
            <a:r>
              <a:rPr lang="zh-TW" altLang="en-US" dirty="0"/>
              <a:t>有一些機制會把一些不正確的評論篩選走</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15</a:t>
            </a:fld>
            <a:endParaRPr lang="zh-TW" altLang="en-US"/>
          </a:p>
        </p:txBody>
      </p:sp>
    </p:spTree>
    <p:extLst>
      <p:ext uri="{BB962C8B-B14F-4D97-AF65-F5344CB8AC3E}">
        <p14:creationId xmlns:p14="http://schemas.microsoft.com/office/powerpoint/2010/main" val="32020257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在情感特徵分析部分，我們會評估群眾對於節目的正負面評價</a:t>
            </a:r>
            <a:endParaRPr lang="en-US" altLang="zh-TW" dirty="0"/>
          </a:p>
          <a:p>
            <a:r>
              <a:rPr lang="zh-TW" altLang="en-US" dirty="0"/>
              <a:t>因此我們分析用戶評論，以反推測此用戶對於</a:t>
            </a:r>
            <a:r>
              <a:rPr lang="en-US" altLang="zh-TW" dirty="0"/>
              <a:t>OTT</a:t>
            </a:r>
            <a:r>
              <a:rPr lang="zh-TW" altLang="en-US" dirty="0"/>
              <a:t>節目的情緒</a:t>
            </a:r>
            <a:endParaRPr lang="en-US" altLang="zh-TW" dirty="0"/>
          </a:p>
          <a:p>
            <a:r>
              <a:rPr lang="zh-TW" altLang="en-US" dirty="0"/>
              <a:t>我們利用情感模型</a:t>
            </a:r>
            <a:r>
              <a:rPr lang="zh-TW" altLang="en-US" baseline="0" dirty="0"/>
              <a:t>來進行分析</a:t>
            </a:r>
            <a:r>
              <a:rPr lang="en-US" altLang="zh-TW" baseline="0" dirty="0"/>
              <a:t>. </a:t>
            </a:r>
          </a:p>
          <a:p>
            <a:r>
              <a:rPr lang="zh-TW" altLang="en-US" baseline="0" dirty="0"/>
              <a:t>最後我們利用該串流內容</a:t>
            </a:r>
            <a:r>
              <a:rPr lang="en-US" altLang="zh-TW" baseline="0" dirty="0" err="1"/>
              <a:t>i</a:t>
            </a:r>
            <a:r>
              <a:rPr lang="zh-TW" altLang="en-US" baseline="0" dirty="0"/>
              <a:t>的所有情感分數計算平均值作為該</a:t>
            </a:r>
            <a:r>
              <a:rPr lang="en-US" altLang="zh-TW" baseline="0" dirty="0"/>
              <a:t>OTT</a:t>
            </a:r>
            <a:r>
              <a:rPr lang="zh-TW" altLang="en-US" baseline="0" dirty="0"/>
              <a:t>節目的情感分數</a:t>
            </a:r>
            <a:r>
              <a:rPr lang="en-US" altLang="zh-TW" baseline="0" dirty="0"/>
              <a:t>.</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16</a:t>
            </a:fld>
            <a:endParaRPr lang="zh-TW" altLang="en-US"/>
          </a:p>
        </p:txBody>
      </p:sp>
    </p:spTree>
    <p:extLst>
      <p:ext uri="{BB962C8B-B14F-4D97-AF65-F5344CB8AC3E}">
        <p14:creationId xmlns:p14="http://schemas.microsoft.com/office/powerpoint/2010/main" val="1168288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在串流內容用戶心理傾向分析部份</a:t>
            </a:r>
            <a:r>
              <a:rPr lang="en-US" altLang="zh-TW" dirty="0"/>
              <a:t>, </a:t>
            </a:r>
          </a:p>
          <a:p>
            <a:r>
              <a:rPr lang="zh-TW" altLang="en-US" dirty="0"/>
              <a:t>我們從前面透過心理模型取得每個評論的心理傾向分數</a:t>
            </a:r>
            <a:endParaRPr lang="en-US" altLang="zh-TW" dirty="0"/>
          </a:p>
          <a:p>
            <a:r>
              <a:rPr lang="zh-TW" altLang="en-US" dirty="0"/>
              <a:t>在這部分我們把對應的串流內容</a:t>
            </a:r>
            <a:r>
              <a:rPr lang="en-US" altLang="zh-TW" dirty="0" err="1"/>
              <a:t>i</a:t>
            </a:r>
            <a:r>
              <a:rPr lang="zh-TW" altLang="en-US" dirty="0"/>
              <a:t>的用戶評論取平均來代表該串流內容觀眾的心理傾向</a:t>
            </a:r>
            <a:r>
              <a:rPr lang="en-US" altLang="zh-TW" dirty="0"/>
              <a:t>.</a:t>
            </a:r>
          </a:p>
          <a:p>
            <a:r>
              <a:rPr lang="en-US" altLang="zh-TW" dirty="0"/>
              <a:t>===================================================</a:t>
            </a:r>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17</a:t>
            </a:fld>
            <a:endParaRPr lang="zh-TW" altLang="en-US"/>
          </a:p>
        </p:txBody>
      </p:sp>
    </p:spTree>
    <p:extLst>
      <p:ext uri="{BB962C8B-B14F-4D97-AF65-F5344CB8AC3E}">
        <p14:creationId xmlns:p14="http://schemas.microsoft.com/office/powerpoint/2010/main" val="806573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接下來是社群關係模組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這邊是分析用戶的品味以及串流內容的相似度</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18</a:t>
            </a:fld>
            <a:endParaRPr lang="zh-TW" altLang="en-US"/>
          </a:p>
        </p:txBody>
      </p:sp>
    </p:spTree>
    <p:extLst>
      <p:ext uri="{BB962C8B-B14F-4D97-AF65-F5344CB8AC3E}">
        <p14:creationId xmlns:p14="http://schemas.microsoft.com/office/powerpoint/2010/main" val="2285615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a:bodyPr>
              <a:lstStyle/>
              <a:p>
                <a:r>
                  <a:rPr lang="zh-TW" altLang="en-US" dirty="0"/>
                  <a:t>首先，用戶品味分析是利用</a:t>
                </a:r>
                <a:r>
                  <a:rPr lang="en-US" altLang="zh-TW" dirty="0"/>
                  <a:t>cosine similarity</a:t>
                </a:r>
                <a:r>
                  <a:rPr lang="zh-TW" altLang="en-US" dirty="0"/>
                  <a:t>計算使用者與其他用戶的各方面相似度</a:t>
                </a:r>
                <a:endParaRPr lang="en-US" altLang="zh-TW" dirty="0"/>
              </a:p>
              <a:p>
                <a:r>
                  <a:rPr lang="zh-TW" altLang="en-US" dirty="0"/>
                  <a:t>這邊衡量</a:t>
                </a:r>
                <a:r>
                  <a:rPr lang="en-US" altLang="zh-TW" dirty="0"/>
                  <a:t>3</a:t>
                </a:r>
                <a:r>
                  <a:rPr lang="zh-TW" altLang="en-US" dirty="0"/>
                  <a:t>個，</a:t>
                </a:r>
                <a:endParaRPr lang="en-US" altLang="zh-TW" dirty="0"/>
              </a:p>
              <a:p>
                <a:r>
                  <a:rPr lang="zh-TW" altLang="en-US" dirty="0"/>
                  <a:t>群眾智慧的關鍵字標籤相似度，偏好相似度，心理傾向相似度</a:t>
                </a:r>
                <a:r>
                  <a:rPr lang="en-US" altLang="zh-TW" dirty="0"/>
                  <a:t>.</a:t>
                </a:r>
              </a:p>
              <a:p>
                <a:endParaRPr lang="en-US" altLang="zh-TW" dirty="0"/>
              </a:p>
              <a:p>
                <a:r>
                  <a:rPr lang="zh-TW" altLang="en-US" sz="1200" dirty="0">
                    <a:latin typeface="Cambria Math" panose="02040503050406030204" pitchFamily="18" charset="0"/>
                  </a:rPr>
                  <a:t>我們把這些分數加權計算出推薦人與每個用戶的相似度分數</a:t>
                </a:r>
                <a:r>
                  <a:rPr lang="en-US" altLang="zh-TW" sz="1200" dirty="0">
                    <a:latin typeface="Cambria Math" panose="02040503050406030204" pitchFamily="18" charset="0"/>
                  </a:rPr>
                  <a:t>. </a:t>
                </a:r>
              </a:p>
              <a:p>
                <a:r>
                  <a:rPr lang="en-US" altLang="zh-TW" sz="1200" dirty="0">
                    <a:latin typeface="Cambria Math" panose="02040503050406030204" pitchFamily="18" charset="0"/>
                  </a:rPr>
                  <a:t>===============================================================</a:t>
                </a: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𝛼</m:t>
                      </m:r>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𝑎𝑙𝑝h𝑎</m:t>
                          </m:r>
                        </m:e>
                      </m:d>
                      <m:r>
                        <a:rPr lang="en-US" altLang="zh-TW" b="0" i="1" smtClean="0">
                          <a:latin typeface="Cambria Math" panose="02040503050406030204" pitchFamily="18" charset="0"/>
                        </a:rPr>
                        <m:t>=</m:t>
                      </m:r>
                      <m:r>
                        <a:rPr lang="en-US" altLang="zh-TW" b="0" i="0" smtClean="0">
                          <a:latin typeface="Cambria Math" panose="02040503050406030204" pitchFamily="18" charset="0"/>
                        </a:rPr>
                        <m:t>0.4</m:t>
                      </m:r>
                    </m:oMath>
                  </m:oMathPara>
                </a14:m>
                <a:endParaRPr lang="en-US" altLang="zh-TW"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𝛽</m:t>
                      </m:r>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𝑏𝑒𝑡𝑎</m:t>
                          </m:r>
                        </m:e>
                      </m:d>
                      <m:r>
                        <a:rPr lang="en-US" altLang="zh-TW" b="0" i="1" smtClean="0">
                          <a:latin typeface="Cambria Math" panose="02040503050406030204" pitchFamily="18" charset="0"/>
                        </a:rPr>
                        <m:t>=</m:t>
                      </m:r>
                      <m:r>
                        <a:rPr lang="en-US" altLang="zh-TW" b="0" i="0" smtClean="0">
                          <a:latin typeface="Cambria Math" panose="02040503050406030204" pitchFamily="18" charset="0"/>
                        </a:rPr>
                        <m:t>0.2</m:t>
                      </m:r>
                    </m:oMath>
                  </m:oMathPara>
                </a14:m>
                <a:endParaRPr lang="en-US" altLang="zh-TW"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𝛾</m:t>
                      </m:r>
                      <m:r>
                        <a:rPr lang="en-US" altLang="zh-TW" b="0" i="1" smtClean="0">
                          <a:latin typeface="Cambria Math" panose="02040503050406030204" pitchFamily="18" charset="0"/>
                        </a:rPr>
                        <m:t>(</m:t>
                      </m:r>
                      <m:r>
                        <a:rPr lang="en-US" altLang="zh-TW" b="0" i="1" smtClean="0">
                          <a:latin typeface="Cambria Math" panose="02040503050406030204" pitchFamily="18" charset="0"/>
                        </a:rPr>
                        <m:t>𝑔𝑎𝑚𝑎</m:t>
                      </m:r>
                      <m:r>
                        <a:rPr lang="en-US" altLang="zh-TW" b="0" i="1" smtClean="0">
                          <a:latin typeface="Cambria Math" panose="02040503050406030204" pitchFamily="18" charset="0"/>
                        </a:rPr>
                        <m:t>)=0.4</m:t>
                      </m:r>
                    </m:oMath>
                  </m:oMathPara>
                </a14:m>
                <a:endParaRPr lang="en-US" altLang="zh-TW" sz="1200" dirty="0">
                  <a:latin typeface="Cambria Math" panose="02040503050406030204" pitchFamily="18" charset="0"/>
                </a:endParaRPr>
              </a:p>
              <a:p>
                <a:r>
                  <a:rPr lang="zh-TW" altLang="en-US" sz="1200" dirty="0">
                    <a:latin typeface="Cambria Math" panose="02040503050406030204" pitchFamily="18" charset="0"/>
                  </a:rPr>
                  <a:t>這樣的權重分布在研究中最好的效果</a:t>
                </a:r>
                <a:endParaRPr lang="en-US" altLang="zh-TW" sz="1200" dirty="0">
                  <a:latin typeface="Cambria Math" panose="02040503050406030204" pitchFamily="18" charset="0"/>
                </a:endParaRPr>
              </a:p>
            </p:txBody>
          </p:sp>
        </mc:Choice>
        <mc:Fallback xmlns="">
          <p:sp>
            <p:nvSpPr>
              <p:cNvPr id="3" name="備忘稿版面配置區 2"/>
              <p:cNvSpPr>
                <a:spLocks noGrp="1"/>
              </p:cNvSpPr>
              <p:nvPr>
                <p:ph type="body" idx="1"/>
              </p:nvPr>
            </p:nvSpPr>
            <p:spPr/>
            <p:txBody>
              <a:bodyPr>
                <a:normAutofit/>
              </a:bodyPr>
              <a:lstStyle/>
              <a:p>
                <a:r>
                  <a:rPr lang="zh-TW" altLang="en-US" dirty="0"/>
                  <a:t>首先，用戶品味分析是利用</a:t>
                </a:r>
                <a:r>
                  <a:rPr lang="en-US" altLang="zh-TW" dirty="0"/>
                  <a:t>cosine similarity</a:t>
                </a:r>
                <a:r>
                  <a:rPr lang="zh-TW" altLang="en-US" dirty="0"/>
                  <a:t>計算使用者與其他用戶的各方面相似度</a:t>
                </a:r>
                <a:endParaRPr lang="en-US" altLang="zh-TW" dirty="0"/>
              </a:p>
              <a:p>
                <a:r>
                  <a:rPr lang="zh-TW" altLang="en-US" dirty="0"/>
                  <a:t>這邊衡量</a:t>
                </a:r>
                <a:r>
                  <a:rPr lang="en-US" altLang="zh-TW" dirty="0"/>
                  <a:t>3</a:t>
                </a:r>
                <a:r>
                  <a:rPr lang="zh-TW" altLang="en-US" dirty="0"/>
                  <a:t>個，</a:t>
                </a:r>
                <a:endParaRPr lang="en-US" altLang="zh-TW" dirty="0"/>
              </a:p>
              <a:p>
                <a:r>
                  <a:rPr lang="zh-TW" altLang="en-US" dirty="0"/>
                  <a:t>群眾智慧的關鍵字標籤相似度，偏好相似度，心理傾向相似度</a:t>
                </a:r>
                <a:r>
                  <a:rPr lang="en-US" altLang="zh-TW" dirty="0"/>
                  <a:t>.</a:t>
                </a:r>
              </a:p>
              <a:p>
                <a:endParaRPr lang="en-US" altLang="zh-TW" dirty="0"/>
              </a:p>
              <a:p>
                <a:r>
                  <a:rPr lang="zh-TW" altLang="en-US" sz="1200" dirty="0">
                    <a:latin typeface="Cambria Math" panose="02040503050406030204" pitchFamily="18" charset="0"/>
                  </a:rPr>
                  <a:t>我們把這些分數加權計算出推薦人與每個用戶的相似度分數</a:t>
                </a:r>
                <a:r>
                  <a:rPr lang="en-US" altLang="zh-TW" sz="1200" dirty="0">
                    <a:latin typeface="Cambria Math" panose="02040503050406030204" pitchFamily="18" charset="0"/>
                  </a:rPr>
                  <a:t>. </a:t>
                </a:r>
              </a:p>
              <a:p>
                <a:r>
                  <a:rPr lang="en-US" altLang="zh-TW" sz="1200" dirty="0">
                    <a:latin typeface="Cambria Math" panose="02040503050406030204" pitchFamily="18" charset="0"/>
                  </a:rPr>
                  <a:t>===============================================================</a:t>
                </a:r>
              </a:p>
              <a:p>
                <a:r>
                  <a:rPr lang="zh-TW" altLang="en-US" i="0">
                    <a:latin typeface="Cambria Math" panose="02040503050406030204" pitchFamily="18" charset="0"/>
                  </a:rPr>
                  <a:t>𝛼</a:t>
                </a:r>
                <a:r>
                  <a:rPr lang="en-US" altLang="zh-TW" b="0" i="0">
                    <a:latin typeface="Cambria Math" panose="02040503050406030204" pitchFamily="18" charset="0"/>
                  </a:rPr>
                  <a:t>(𝑎𝑙𝑝ℎ𝑎)=0.4</a:t>
                </a:r>
                <a:endParaRPr lang="en-US" altLang="zh-TW" b="0" i="1" dirty="0">
                  <a:latin typeface="Cambria Math" panose="02040503050406030204" pitchFamily="18" charset="0"/>
                </a:endParaRPr>
              </a:p>
              <a:p>
                <a:r>
                  <a:rPr lang="zh-TW" altLang="en-US" i="0">
                    <a:latin typeface="Cambria Math" panose="02040503050406030204" pitchFamily="18" charset="0"/>
                  </a:rPr>
                  <a:t>𝛽</a:t>
                </a:r>
                <a:r>
                  <a:rPr lang="en-US" altLang="zh-TW" b="0" i="0">
                    <a:latin typeface="Cambria Math" panose="02040503050406030204" pitchFamily="18" charset="0"/>
                  </a:rPr>
                  <a:t>(𝑏𝑒𝑡𝑎)=0.2</a:t>
                </a:r>
                <a:endParaRPr lang="en-US" altLang="zh-TW" b="0" i="0" dirty="0">
                  <a:latin typeface="Cambria Math" panose="02040503050406030204" pitchFamily="18" charset="0"/>
                </a:endParaRPr>
              </a:p>
              <a:p>
                <a:r>
                  <a:rPr lang="zh-TW" altLang="en-US" i="0">
                    <a:latin typeface="Cambria Math" panose="02040503050406030204" pitchFamily="18" charset="0"/>
                  </a:rPr>
                  <a:t>𝛾</a:t>
                </a:r>
                <a:r>
                  <a:rPr lang="en-US" altLang="zh-TW" b="0" i="0">
                    <a:latin typeface="Cambria Math" panose="02040503050406030204" pitchFamily="18" charset="0"/>
                  </a:rPr>
                  <a:t>(𝑔𝑎𝑚𝑎)=0.4</a:t>
                </a:r>
                <a:endParaRPr lang="en-US" altLang="zh-TW" sz="1200" dirty="0">
                  <a:latin typeface="Cambria Math" panose="02040503050406030204" pitchFamily="18" charset="0"/>
                </a:endParaRPr>
              </a:p>
              <a:p>
                <a:r>
                  <a:rPr lang="zh-TW" altLang="en-US" sz="1200" dirty="0">
                    <a:latin typeface="Cambria Math" panose="02040503050406030204" pitchFamily="18" charset="0"/>
                  </a:rPr>
                  <a:t>這樣的權重分布在研究中最好的效果</a:t>
                </a:r>
                <a:endParaRPr lang="en-US" altLang="zh-TW" sz="1200" dirty="0">
                  <a:latin typeface="Cambria Math" panose="02040503050406030204" pitchFamily="18" charset="0"/>
                </a:endParaRPr>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19</a:t>
            </a:fld>
            <a:endParaRPr lang="zh-TW" altLang="en-US"/>
          </a:p>
        </p:txBody>
      </p:sp>
    </p:spTree>
    <p:extLst>
      <p:ext uri="{BB962C8B-B14F-4D97-AF65-F5344CB8AC3E}">
        <p14:creationId xmlns:p14="http://schemas.microsoft.com/office/powerpoint/2010/main" val="190412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首先是背景的部分</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baseline="0" dirty="0"/>
              <a:t>OTT</a:t>
            </a:r>
            <a:r>
              <a:rPr lang="zh-TW" altLang="en-US" baseline="0" dirty="0"/>
              <a:t>媒體服務是串流媒體的其中一環</a:t>
            </a:r>
            <a:r>
              <a:rPr lang="en-US" altLang="zh-TW" baseline="0" dirty="0"/>
              <a:t>. </a:t>
            </a:r>
            <a:r>
              <a:rPr lang="zh-TW" altLang="en-US" baseline="0" dirty="0"/>
              <a:t>他的例子有</a:t>
            </a:r>
            <a:r>
              <a:rPr lang="en-US" altLang="zh-TW" baseline="0" dirty="0"/>
              <a:t>Netflix Disney+ </a:t>
            </a:r>
            <a:r>
              <a:rPr lang="zh-TW" altLang="en-US" baseline="0" dirty="0"/>
              <a:t>這些串流平台</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它利用網路把串流內容直接傳送到用戶智慧型裝置中播放</a:t>
            </a:r>
            <a:r>
              <a:rPr lang="en-US" altLang="zh-TW" baseline="0" dirty="0"/>
              <a:t>.</a:t>
            </a:r>
            <a:endParaRPr lang="en-US" altLang="zh-CN" dirty="0"/>
          </a:p>
          <a:p>
            <a:pPr rtl="0"/>
            <a:r>
              <a:rPr lang="zh-TW" altLang="en-US" dirty="0"/>
              <a:t>現在有線電視用戶</a:t>
            </a:r>
            <a:r>
              <a:rPr lang="zh-CN" altLang="en-US" dirty="0"/>
              <a:t>已逐漸走向</a:t>
            </a:r>
            <a:r>
              <a:rPr lang="en-US" altLang="zh-CN" dirty="0"/>
              <a:t>OTT</a:t>
            </a:r>
            <a:r>
              <a:rPr lang="zh-TW" altLang="en-US" dirty="0"/>
              <a:t>服務</a:t>
            </a:r>
            <a:r>
              <a:rPr lang="en-US" altLang="zh-TW" dirty="0"/>
              <a:t>.</a:t>
            </a:r>
          </a:p>
          <a:p>
            <a:pPr rtl="0"/>
            <a:r>
              <a:rPr lang="zh-TW" altLang="en-US" dirty="0"/>
              <a:t>在</a:t>
            </a:r>
            <a:r>
              <a:rPr lang="en-US" altLang="zh-TW" dirty="0"/>
              <a:t>2020</a:t>
            </a:r>
            <a:r>
              <a:rPr lang="zh-TW" altLang="en-US" dirty="0"/>
              <a:t>年，美國有</a:t>
            </a:r>
            <a:r>
              <a:rPr lang="en-US" altLang="zh-TW" dirty="0"/>
              <a:t>3</a:t>
            </a:r>
            <a:r>
              <a:rPr lang="zh-TW" altLang="en-US" dirty="0"/>
              <a:t>千多萬人取消訂閱有線電視服務</a:t>
            </a:r>
            <a:r>
              <a:rPr lang="en-US" altLang="zh-TW" dirty="0"/>
              <a:t>, </a:t>
            </a:r>
          </a:p>
          <a:p>
            <a:pPr rtl="0"/>
            <a:r>
              <a:rPr lang="zh-TW" altLang="en-US" dirty="0"/>
              <a:t>預期到</a:t>
            </a:r>
            <a:r>
              <a:rPr lang="en-US" altLang="zh-TW" dirty="0"/>
              <a:t>2024</a:t>
            </a:r>
            <a:r>
              <a:rPr lang="zh-TW" altLang="en-US" dirty="0"/>
              <a:t>年取消用戶多達</a:t>
            </a:r>
            <a:r>
              <a:rPr lang="en-US" altLang="zh-TW" dirty="0"/>
              <a:t>4</a:t>
            </a:r>
            <a:r>
              <a:rPr lang="zh-TW" altLang="en-US" dirty="0"/>
              <a:t>千</a:t>
            </a:r>
            <a:r>
              <a:rPr lang="en-US" altLang="zh-TW" dirty="0"/>
              <a:t>6</a:t>
            </a:r>
            <a:r>
              <a:rPr lang="zh-TW" altLang="en-US" dirty="0"/>
              <a:t>百萬</a:t>
            </a:r>
            <a:r>
              <a:rPr lang="en-US" altLang="zh-TW" dirty="0"/>
              <a:t>. </a:t>
            </a:r>
          </a:p>
          <a:p>
            <a:pPr rtl="0"/>
            <a:endParaRPr lang="en-US" altLang="zh-CN" sz="1200" b="0" i="0" u="none" strike="noStrike"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dirty="0"/>
              <a:t>因爲科技及網路的進步，</a:t>
            </a:r>
            <a:r>
              <a:rPr lang="zh-TW" altLang="en-US" dirty="0"/>
              <a:t>串流媒體讓影視產業有重大的改變</a:t>
            </a:r>
            <a:r>
              <a:rPr lang="en-US" altLang="zh-TW" dirty="0"/>
              <a:t>, </a:t>
            </a:r>
            <a:r>
              <a:rPr lang="zh-TW" altLang="en-US" dirty="0"/>
              <a:t>很多電視產業的公司被迫數位轉型</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dirty="0"/>
              <a:t>目前，</a:t>
            </a:r>
            <a:r>
              <a:rPr lang="zh-TW" altLang="en-US" dirty="0"/>
              <a:t>訂閱型串流服務</a:t>
            </a:r>
            <a:r>
              <a:rPr lang="zh-CN" altLang="en-US" dirty="0"/>
              <a:t>主宰著大部分</a:t>
            </a:r>
            <a:r>
              <a:rPr lang="zh-TW" altLang="en-US" dirty="0"/>
              <a:t>影視媒體</a:t>
            </a:r>
            <a:r>
              <a:rPr lang="zh-CN" altLang="en-US" dirty="0"/>
              <a:t>市場</a:t>
            </a:r>
            <a:r>
              <a:rPr lang="en-US" altLang="zh-CN" dirty="0"/>
              <a:t>. </a:t>
            </a:r>
            <a:r>
              <a:rPr lang="en-US" altLang="zh-TW" dirty="0"/>
              <a:t>Netflix</a:t>
            </a:r>
            <a:r>
              <a:rPr lang="zh-TW" altLang="en-US" dirty="0"/>
              <a:t>的用戶佔美國的三分之一人口</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2021</a:t>
            </a:r>
            <a:r>
              <a:rPr lang="zh-TW" altLang="en-US" dirty="0"/>
              <a:t>年</a:t>
            </a:r>
            <a:r>
              <a:rPr lang="en-US" altLang="zh-TW" dirty="0"/>
              <a:t>OTT</a:t>
            </a:r>
            <a:r>
              <a:rPr lang="zh-TW" altLang="en-US" dirty="0"/>
              <a:t>市場價值為</a:t>
            </a:r>
            <a:r>
              <a:rPr lang="en-US" altLang="zh-TW" dirty="0"/>
              <a:t>1014.2</a:t>
            </a:r>
            <a:r>
              <a:rPr lang="zh-TW" altLang="en-US" dirty="0"/>
              <a:t>億美元</a:t>
            </a:r>
            <a:r>
              <a:rPr lang="en-US" altLang="zh-TW" dirty="0"/>
              <a:t>. </a:t>
            </a:r>
            <a:r>
              <a:rPr lang="zh-TW" altLang="en-US" dirty="0"/>
              <a:t>預計在</a:t>
            </a:r>
            <a:r>
              <a:rPr lang="en-US" altLang="zh-TW" dirty="0"/>
              <a:t>2026</a:t>
            </a:r>
            <a:r>
              <a:rPr lang="zh-TW" altLang="en-US" dirty="0"/>
              <a:t>年將達到價值</a:t>
            </a:r>
            <a:r>
              <a:rPr lang="en-US" altLang="zh-TW" dirty="0"/>
              <a:t>2230.7</a:t>
            </a:r>
            <a:r>
              <a:rPr lang="zh-TW" altLang="en-US" dirty="0"/>
              <a:t>億美元</a:t>
            </a:r>
            <a:r>
              <a:rPr lang="zh-TW" altLang="en-US" baseline="0" dirty="0"/>
              <a:t> </a:t>
            </a:r>
            <a:r>
              <a:rPr lang="en-US" altLang="zh-TW" baseline="0"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sz="1200" b="0" i="0" u="none" strike="noStrike" kern="1200" baseline="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u="none" strike="noStrike" kern="1200" baseline="0" dirty="0">
                <a:solidFill>
                  <a:schemeClr val="tx1"/>
                </a:solidFill>
                <a:effectLst/>
                <a:latin typeface="+mn-lt"/>
                <a:ea typeface="+mn-ea"/>
                <a:cs typeface="+mn-cs"/>
              </a:rPr>
              <a:t>72s</a:t>
            </a:r>
            <a:endParaRPr lang="en-US" altLang="zh-CN" sz="1200" b="0" i="0" u="none" strike="noStrike" kern="1200" dirty="0">
              <a:solidFill>
                <a:schemeClr val="tx1"/>
              </a:solidFill>
              <a:effectLst/>
              <a:latin typeface="+mn-lt"/>
              <a:ea typeface="+mn-ea"/>
              <a:cs typeface="+mn-cs"/>
            </a:endParaRPr>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2</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655749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在串流內容相似分析方面</a:t>
                </a:r>
                <a:r>
                  <a:rPr lang="en-US" altLang="zh-TW" dirty="0"/>
                  <a:t>,</a:t>
                </a:r>
                <a:r>
                  <a:rPr lang="zh-TW" altLang="en-US" dirty="0"/>
                  <a:t>我們利用用戶收集的群眾智慧的關鍵字標籤 以及 用戶的心理傾向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對每個串流內容觀眾的心理傾向進行相似度分析</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最後我們利用加權計算出用戶的觀看紀錄與</a:t>
                </a:r>
                <a:r>
                  <a:rPr lang="en-US" altLang="zh-TW" dirty="0"/>
                  <a:t>OTT</a:t>
                </a:r>
                <a:r>
                  <a:rPr lang="zh-TW" altLang="en-US" dirty="0"/>
                  <a:t>節目的相似度分數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14:m>
                  <m:oMath xmlns:m="http://schemas.openxmlformats.org/officeDocument/2006/math">
                    <m:r>
                      <a:rPr lang="zh-TW" altLang="en-US" i="1" smtClean="0">
                        <a:latin typeface="Cambria Math" panose="02040503050406030204" pitchFamily="18" charset="0"/>
                      </a:rPr>
                      <m:t>𝛼</m:t>
                    </m:r>
                    <m:r>
                      <a:rPr lang="zh-TW" altLang="en-US" i="1" smtClean="0">
                        <a:latin typeface="Cambria Math" panose="02040503050406030204" pitchFamily="18" charset="0"/>
                      </a:rPr>
                      <m:t>阿法</m:t>
                    </m:r>
                    <m:r>
                      <a:rPr lang="en-US" altLang="zh-TW" b="0" i="0" smtClean="0">
                        <a:latin typeface="Cambria Math" panose="02040503050406030204" pitchFamily="18" charset="0"/>
                      </a:rPr>
                      <m:t>=0.6 </m:t>
                    </m:r>
                    <m:r>
                      <a:rPr lang="en-US" altLang="zh-TW" b="0" i="1" smtClean="0">
                        <a:latin typeface="Cambria Math" panose="02040503050406030204" pitchFamily="18" charset="0"/>
                      </a:rPr>
                      <m:t>(</m:t>
                    </m:r>
                    <m:r>
                      <a:rPr lang="zh-TW" altLang="en-US" b="0" i="1" smtClean="0">
                        <a:latin typeface="Cambria Math" panose="02040503050406030204" pitchFamily="18" charset="0"/>
                      </a:rPr>
                      <m:t>因</m:t>
                    </m:r>
                  </m:oMath>
                </a14:m>
                <a:r>
                  <a:rPr lang="zh-TW" altLang="en-US" b="0" i="0" dirty="0">
                    <a:latin typeface="Cambria Math" panose="02040503050406030204" pitchFamily="18" charset="0"/>
                  </a:rPr>
                  <a:t>為潛在特徵在研究中能有效的找到相似的特徵</a:t>
                </a:r>
                <a:r>
                  <a:rPr lang="en-US" altLang="zh-TW" b="0" i="0" dirty="0">
                    <a:latin typeface="Cambria Math" panose="02040503050406030204" pitchFamily="18" charset="0"/>
                  </a:rPr>
                  <a:t>)</a:t>
                </a:r>
              </a:p>
              <a:p>
                <a:pPr marL="0" marR="0" indent="0" algn="l" defTabSz="914400" rtl="0" eaLnBrk="0" fontAlgn="base" latinLnBrk="0" hangingPunct="0">
                  <a:lnSpc>
                    <a:spcPct val="100000"/>
                  </a:lnSpc>
                  <a:spcBef>
                    <a:spcPct val="30000"/>
                  </a:spcBef>
                  <a:spcAft>
                    <a:spcPct val="0"/>
                  </a:spcAft>
                  <a:buClrTx/>
                  <a:buSzTx/>
                  <a:buFontTx/>
                  <a:buNone/>
                  <a:tabLst/>
                  <a:defRPr/>
                </a:pPr>
                <a14:m>
                  <m:oMath xmlns:m="http://schemas.openxmlformats.org/officeDocument/2006/math">
                    <m:r>
                      <a:rPr lang="zh-TW" altLang="en-US" i="1">
                        <a:latin typeface="Cambria Math" panose="02040503050406030204" pitchFamily="18" charset="0"/>
                      </a:rPr>
                      <m:t>𝛽</m:t>
                    </m:r>
                    <m:r>
                      <a:rPr lang="en-US" altLang="zh-TW" b="0" i="1" smtClean="0">
                        <a:latin typeface="Cambria Math" panose="02040503050406030204" pitchFamily="18" charset="0"/>
                      </a:rPr>
                      <m:t>=0.4</m:t>
                    </m:r>
                  </m:oMath>
                </a14:m>
                <a:r>
                  <a:rPr lang="en-US" altLang="zh-TW" dirty="0"/>
                  <a:t>(</a:t>
                </a:r>
                <a:r>
                  <a:rPr lang="zh-TW" altLang="en-US" dirty="0"/>
                  <a:t>這樣分布在研究中能有最好的效果</a:t>
                </a:r>
                <a:r>
                  <a:rPr lang="en-US" altLang="zh-TW" dirty="0"/>
                  <a:t>)</a:t>
                </a:r>
              </a:p>
            </p:txBody>
          </p:sp>
        </mc:Choice>
        <mc:Fallback xmlns="">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在串流內容相似分析方面</a:t>
                </a:r>
                <a:r>
                  <a:rPr lang="en-US" altLang="zh-TW" dirty="0"/>
                  <a:t>,</a:t>
                </a:r>
                <a:r>
                  <a:rPr lang="zh-TW" altLang="en-US" dirty="0"/>
                  <a:t>我們利用用戶收集的群眾智慧的關鍵字標籤 以及 用戶的心理傾向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對每個串流內容進行相似度分析</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最後我們利用加權計算出用戶的觀看紀錄與</a:t>
                </a:r>
                <a:r>
                  <a:rPr lang="en-US" altLang="zh-TW" dirty="0"/>
                  <a:t>OTT</a:t>
                </a:r>
                <a:r>
                  <a:rPr lang="zh-TW" altLang="en-US" dirty="0"/>
                  <a:t>節目的相似度分數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i="0">
                    <a:latin typeface="Cambria Math" panose="02040503050406030204" pitchFamily="18" charset="0"/>
                  </a:rPr>
                  <a:t>𝛼阿法</a:t>
                </a:r>
                <a:r>
                  <a:rPr lang="en-US" altLang="zh-TW" b="0" i="0">
                    <a:latin typeface="Cambria Math" panose="02040503050406030204" pitchFamily="18" charset="0"/>
                  </a:rPr>
                  <a:t>=0.6 (</a:t>
                </a:r>
                <a:r>
                  <a:rPr lang="zh-TW" altLang="en-US" b="0" i="0">
                    <a:latin typeface="Cambria Math" panose="02040503050406030204" pitchFamily="18" charset="0"/>
                  </a:rPr>
                  <a:t>因</a:t>
                </a:r>
                <a:r>
                  <a:rPr lang="zh-TW" altLang="en-US" b="0" i="0" dirty="0">
                    <a:latin typeface="Cambria Math" panose="02040503050406030204" pitchFamily="18" charset="0"/>
                  </a:rPr>
                  <a:t>為潛在特徵在研究中能有效的找到相似的特徵</a:t>
                </a:r>
                <a:r>
                  <a:rPr lang="en-US" altLang="zh-TW" b="0" i="0" dirty="0">
                    <a:latin typeface="Cambria Math" panose="02040503050406030204" pitchFamily="18" charset="0"/>
                  </a:rPr>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i="0">
                    <a:latin typeface="Cambria Math" panose="02040503050406030204" pitchFamily="18" charset="0"/>
                  </a:rPr>
                  <a:t>𝛽</a:t>
                </a:r>
                <a:r>
                  <a:rPr lang="en-US" altLang="zh-TW" b="0" i="0">
                    <a:latin typeface="Cambria Math" panose="02040503050406030204" pitchFamily="18" charset="0"/>
                  </a:rPr>
                  <a:t>=0.4</a:t>
                </a:r>
                <a:r>
                  <a:rPr lang="en-US" altLang="zh-TW" dirty="0"/>
                  <a:t>(</a:t>
                </a:r>
                <a:r>
                  <a:rPr lang="zh-TW" altLang="en-US" dirty="0"/>
                  <a:t>這樣分布在研究中能有最好的效果</a:t>
                </a:r>
                <a:r>
                  <a:rPr lang="en-US" altLang="zh-TW" dirty="0"/>
                  <a:t>)</a:t>
                </a:r>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20</a:t>
            </a:fld>
            <a:endParaRPr lang="zh-TW" altLang="en-US"/>
          </a:p>
        </p:txBody>
      </p:sp>
    </p:spTree>
    <p:extLst>
      <p:ext uri="{BB962C8B-B14F-4D97-AF65-F5344CB8AC3E}">
        <p14:creationId xmlns:p14="http://schemas.microsoft.com/office/powerpoint/2010/main" val="21494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最後推薦清單生成模組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這目的是將上述的模組做整合，建立出節目的推薦清單</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21</a:t>
            </a:fld>
            <a:endParaRPr lang="zh-TW" altLang="en-US"/>
          </a:p>
        </p:txBody>
      </p:sp>
    </p:spTree>
    <p:extLst>
      <p:ext uri="{BB962C8B-B14F-4D97-AF65-F5344CB8AC3E}">
        <p14:creationId xmlns:p14="http://schemas.microsoft.com/office/powerpoint/2010/main" val="2628551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fontScale="92500" lnSpcReduction="20000"/>
              </a:bodyPr>
              <a:lstStyle/>
              <a:p>
                <a:r>
                  <a:rPr lang="zh-CN" altLang="en-US" sz="1200" kern="1200" dirty="0">
                    <a:solidFill>
                      <a:schemeClr val="tx1"/>
                    </a:solidFill>
                    <a:effectLst/>
                    <a:latin typeface="+mn-lt"/>
                    <a:ea typeface="+mn-ea"/>
                    <a:cs typeface="+mn-cs"/>
                  </a:rPr>
                  <a:t>我們整合</a:t>
                </a:r>
                <a:r>
                  <a:rPr lang="zh-TW" altLang="en-US" sz="1200" kern="1200" dirty="0">
                    <a:solidFill>
                      <a:schemeClr val="tx1"/>
                    </a:solidFill>
                    <a:effectLst/>
                    <a:latin typeface="+mn-lt"/>
                    <a:ea typeface="+mn-ea"/>
                    <a:cs typeface="+mn-cs"/>
                  </a:rPr>
                  <a:t>串流內容相似度、討論度</a:t>
                </a:r>
                <a:r>
                  <a:rPr lang="zh-CN" altLang="en-US"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情感分數、</a:t>
                </a:r>
                <a:r>
                  <a:rPr lang="zh-TW" altLang="en-US" sz="1200" dirty="0">
                    <a:latin typeface="Cambria Math" panose="02040503050406030204" pitchFamily="18" charset="0"/>
                  </a:rPr>
                  <a:t>相似觀眾分數</a:t>
                </a:r>
                <a:r>
                  <a:rPr lang="zh-TW" altLang="en-US" sz="1200" kern="1200" dirty="0">
                    <a:solidFill>
                      <a:schemeClr val="tx1"/>
                    </a:solidFill>
                    <a:effectLst/>
                    <a:latin typeface="+mn-lt"/>
                    <a:ea typeface="+mn-ea"/>
                    <a:cs typeface="+mn-cs"/>
                  </a:rPr>
                  <a:t>四</a:t>
                </a:r>
                <a:r>
                  <a:rPr lang="zh-CN" altLang="en-US" sz="1200" kern="1200" dirty="0">
                    <a:solidFill>
                      <a:schemeClr val="tx1"/>
                    </a:solidFill>
                    <a:effectLst/>
                    <a:latin typeface="+mn-lt"/>
                    <a:ea typeface="+mn-ea"/>
                    <a:cs typeface="+mn-cs"/>
                  </a:rPr>
                  <a:t>個分數，</a:t>
                </a:r>
                <a:endParaRPr lang="en-US" altLang="zh-CN"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最後我們使用適合權重加權計算 </a:t>
                </a:r>
                <a:r>
                  <a:rPr lang="zh-CN" altLang="en-US" sz="1200" kern="1200" dirty="0">
                    <a:solidFill>
                      <a:schemeClr val="tx1"/>
                    </a:solidFill>
                    <a:effectLst/>
                    <a:latin typeface="+mn-lt"/>
                    <a:ea typeface="+mn-ea"/>
                    <a:cs typeface="+mn-cs"/>
                  </a:rPr>
                  <a:t>建立</a:t>
                </a:r>
                <a:r>
                  <a:rPr lang="zh-TW" altLang="en-US" sz="1200" kern="1200" dirty="0">
                    <a:solidFill>
                      <a:schemeClr val="tx1"/>
                    </a:solidFill>
                    <a:effectLst/>
                    <a:latin typeface="+mn-lt"/>
                    <a:ea typeface="+mn-ea"/>
                    <a:cs typeface="+mn-cs"/>
                  </a:rPr>
                  <a:t>一個 基於潛在面、貼近趨勢以及有正面情緒</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混合式的</a:t>
                </a:r>
                <a:r>
                  <a:rPr lang="en-US" altLang="zh-TW" sz="1200" kern="1200" dirty="0" err="1">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節目推薦機制</a:t>
                </a:r>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阿法跟</a:t>
                </a:r>
                <a:r>
                  <a:rPr lang="en-US" altLang="zh-TW" sz="1200" kern="1200" dirty="0">
                    <a:solidFill>
                      <a:schemeClr val="tx1"/>
                    </a:solidFill>
                    <a:effectLst/>
                    <a:latin typeface="+mn-lt"/>
                    <a:ea typeface="+mn-ea"/>
                    <a:cs typeface="+mn-cs"/>
                  </a:rPr>
                  <a:t>DELTA</a:t>
                </a:r>
                <a:r>
                  <a:rPr lang="zh-TW" altLang="en-US" sz="1200" kern="1200" dirty="0">
                    <a:solidFill>
                      <a:schemeClr val="tx1"/>
                    </a:solidFill>
                    <a:effectLst/>
                    <a:latin typeface="+mn-lt"/>
                    <a:ea typeface="+mn-ea"/>
                    <a:cs typeface="+mn-cs"/>
                  </a:rPr>
                  <a:t>權重較高</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使用</a:t>
                </a:r>
                <a:r>
                  <a:rPr lang="zh-CN" altLang="en-US" sz="1200" kern="1200" dirty="0">
                    <a:solidFill>
                      <a:schemeClr val="tx1"/>
                    </a:solidFill>
                    <a:effectLst/>
                    <a:latin typeface="+mn-lt"/>
                    <a:ea typeface="+mn-ea"/>
                    <a:cs typeface="+mn-cs"/>
                  </a:rPr>
                  <a:t>貝塔</a:t>
                </a:r>
                <a:r>
                  <a:rPr lang="zh-TW" altLang="en-US" sz="1200" kern="1200" dirty="0">
                    <a:solidFill>
                      <a:schemeClr val="tx1"/>
                    </a:solidFill>
                    <a:effectLst/>
                    <a:latin typeface="+mn-lt"/>
                    <a:ea typeface="+mn-ea"/>
                    <a:cs typeface="+mn-cs"/>
                  </a:rPr>
                  <a:t>跟</a:t>
                </a:r>
                <a:r>
                  <a:rPr lang="zh-CN" altLang="en-US" sz="1200" kern="1200" dirty="0">
                    <a:solidFill>
                      <a:schemeClr val="tx1"/>
                    </a:solidFill>
                    <a:effectLst/>
                    <a:latin typeface="+mn-lt"/>
                    <a:ea typeface="+mn-ea"/>
                    <a:cs typeface="+mn-cs"/>
                  </a:rPr>
                  <a:t>伽馬</a:t>
                </a:r>
                <a:r>
                  <a:rPr lang="zh-TW" altLang="en-US" sz="1200" kern="1200" dirty="0">
                    <a:solidFill>
                      <a:schemeClr val="tx1"/>
                    </a:solidFill>
                    <a:effectLst/>
                    <a:latin typeface="+mn-lt"/>
                    <a:ea typeface="+mn-ea"/>
                    <a:cs typeface="+mn-cs"/>
                  </a:rPr>
                  <a:t>權重較低的方法</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δ</m:t>
                      </m:r>
                      <m:r>
                        <a:rPr lang="en-US" altLang="zh-TW" sz="1200" i="0" smtClean="0">
                          <a:latin typeface="Cambria Math" panose="02040503050406030204" pitchFamily="18" charset="0"/>
                        </a:rPr>
                        <m:t>=0.35 </m:t>
                      </m:r>
                      <m:r>
                        <a:rPr lang="zh-TW" altLang="en-US" sz="1200" i="0" smtClean="0">
                          <a:latin typeface="Cambria Math" panose="02040503050406030204" pitchFamily="18" charset="0"/>
                        </a:rPr>
                        <m:t>相似觀眾分數</m:t>
                      </m:r>
                      <m:d>
                        <m:dPr>
                          <m:ctrlPr>
                            <a:rPr lang="en-US" altLang="zh-TW" sz="1200" i="1" smtClean="0">
                              <a:latin typeface="Cambria Math" panose="02040503050406030204" pitchFamily="18" charset="0"/>
                            </a:rPr>
                          </m:ctrlPr>
                        </m:dPr>
                        <m:e>
                          <m:r>
                            <a:rPr lang="zh-TW" altLang="en-US" sz="1200" i="0" smtClean="0">
                              <a:latin typeface="Cambria Math" panose="02040503050406030204" pitchFamily="18" charset="0"/>
                            </a:rPr>
                            <m:t>主要研究</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γ</m:t>
                      </m:r>
                      <m:r>
                        <a:rPr lang="en-US" altLang="zh-TW" sz="1200" i="0" smtClean="0">
                          <a:latin typeface="Cambria Math" panose="02040503050406030204" pitchFamily="18" charset="0"/>
                        </a:rPr>
                        <m:t>=0.15 </m:t>
                      </m:r>
                      <m:r>
                        <a:rPr lang="zh-TW" altLang="en-US" sz="1200" i="0" smtClean="0">
                          <a:latin typeface="Cambria Math" panose="02040503050406030204" pitchFamily="18" charset="0"/>
                        </a:rPr>
                        <m:t>情感分數</m:t>
                      </m:r>
                      <m:r>
                        <a:rPr lang="zh-TW" altLang="en-US" sz="1200" i="0" smtClean="0">
                          <a:latin typeface="Cambria Math" panose="02040503050406030204" pitchFamily="18" charset="0"/>
                        </a:rPr>
                        <m:t> </m:t>
                      </m:r>
                      <m:d>
                        <m:dPr>
                          <m:ctrlPr>
                            <a:rPr lang="zh-TW" altLang="en-US" sz="1200" i="1" smtClean="0">
                              <a:latin typeface="Cambria Math" panose="02040503050406030204" pitchFamily="18" charset="0"/>
                            </a:rPr>
                          </m:ctrlPr>
                        </m:dPr>
                        <m:e>
                          <m:r>
                            <a:rPr lang="zh-TW" altLang="en-US" sz="1200" i="0" smtClean="0">
                              <a:latin typeface="Cambria Math" panose="02040503050406030204" pitchFamily="18" charset="0"/>
                            </a:rPr>
                            <m:t>能讓情感分數參與</m:t>
                          </m:r>
                          <m:r>
                            <a:rPr lang="en-US" altLang="zh-TW" sz="1200" i="0" smtClean="0">
                              <a:latin typeface="Cambria Math" panose="02040503050406030204" pitchFamily="18" charset="0"/>
                            </a:rPr>
                            <m:t>, </m:t>
                          </m:r>
                          <m:r>
                            <a:rPr lang="zh-TW" altLang="en-US" sz="1200" i="0" smtClean="0">
                              <a:latin typeface="Cambria Math" panose="02040503050406030204" pitchFamily="18" charset="0"/>
                            </a:rPr>
                            <m:t>因為他不是研究重點</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β</m:t>
                      </m:r>
                      <m:r>
                        <a:rPr lang="en-US" altLang="zh-TW" sz="1200" i="0" smtClean="0">
                          <a:latin typeface="Cambria Math" panose="02040503050406030204" pitchFamily="18" charset="0"/>
                        </a:rPr>
                        <m:t>=0.15 </m:t>
                      </m:r>
                      <m:r>
                        <a:rPr lang="zh-TW" altLang="en-US" sz="1200" i="0" smtClean="0">
                          <a:latin typeface="Cambria Math" panose="02040503050406030204" pitchFamily="18" charset="0"/>
                        </a:rPr>
                        <m:t>討論度</m:t>
                      </m:r>
                      <m:r>
                        <a:rPr lang="zh-TW" altLang="en-US" sz="1200" i="0" smtClean="0">
                          <a:latin typeface="Cambria Math" panose="02040503050406030204" pitchFamily="18" charset="0"/>
                        </a:rPr>
                        <m:t> </m:t>
                      </m:r>
                      <m:d>
                        <m:dPr>
                          <m:ctrlPr>
                            <a:rPr lang="zh-TW" altLang="en-US" sz="1200" i="1" smtClean="0">
                              <a:latin typeface="Cambria Math" panose="02040503050406030204" pitchFamily="18" charset="0"/>
                            </a:rPr>
                          </m:ctrlPr>
                        </m:dPr>
                        <m:e>
                          <m:r>
                            <a:rPr lang="zh-TW" altLang="en-US" sz="1200" i="0" smtClean="0">
                              <a:latin typeface="Cambria Math" panose="02040503050406030204" pitchFamily="18" charset="0"/>
                            </a:rPr>
                            <m:t>社群趨勢有參與</m:t>
                          </m:r>
                          <m:r>
                            <a:rPr lang="en-US" altLang="zh-TW" sz="1200" i="0" smtClean="0">
                              <a:latin typeface="Cambria Math" panose="02040503050406030204" pitchFamily="18" charset="0"/>
                            </a:rPr>
                            <m:t>, </m:t>
                          </m:r>
                          <m:r>
                            <a:rPr lang="zh-TW" altLang="en-US" sz="1200" i="0" smtClean="0">
                              <a:latin typeface="Cambria Math" panose="02040503050406030204" pitchFamily="18" charset="0"/>
                            </a:rPr>
                            <m:t>但</m:t>
                          </m:r>
                          <m:r>
                            <a:rPr lang="en-US" altLang="zh-TW" sz="1200" i="0" smtClean="0">
                              <a:latin typeface="Cambria Math" panose="02040503050406030204" pitchFamily="18" charset="0"/>
                            </a:rPr>
                            <m:t>0.15</m:t>
                          </m:r>
                          <m:r>
                            <a:rPr lang="zh-TW" altLang="en-US" sz="1200" i="0" smtClean="0">
                              <a:latin typeface="Cambria Math" panose="02040503050406030204" pitchFamily="18" charset="0"/>
                            </a:rPr>
                            <m:t>的話不會被趨勢帶走</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α</m:t>
                      </m:r>
                      <m:r>
                        <a:rPr lang="en-US" altLang="zh-TW" sz="1200" i="0" smtClean="0">
                          <a:latin typeface="Cambria Math" panose="02040503050406030204" pitchFamily="18" charset="0"/>
                        </a:rPr>
                        <m:t>=0.35 </m:t>
                      </m:r>
                      <m:r>
                        <a:rPr lang="zh-TW" altLang="en-US" sz="1200" i="0" smtClean="0">
                          <a:latin typeface="Cambria Math" panose="02040503050406030204" pitchFamily="18" charset="0"/>
                        </a:rPr>
                        <m:t>串流內容相似度</m:t>
                      </m:r>
                      <m:r>
                        <a:rPr lang="en-US" altLang="zh-TW" sz="1200" i="0" smtClean="0">
                          <a:latin typeface="Cambria Math" panose="02040503050406030204" pitchFamily="18" charset="0"/>
                        </a:rPr>
                        <m:t>(</m:t>
                      </m:r>
                      <m:r>
                        <a:rPr lang="zh-TW" altLang="en-US" sz="1200" i="0" smtClean="0">
                          <a:latin typeface="Cambria Math" panose="02040503050406030204" pitchFamily="18" charset="0"/>
                        </a:rPr>
                        <m:t>主要研究</m:t>
                      </m:r>
                      <m:r>
                        <a:rPr lang="en-US" altLang="zh-TW" sz="1200" i="0" smtClean="0">
                          <a:latin typeface="Cambria Math" panose="02040503050406030204" pitchFamily="18" charset="0"/>
                        </a:rPr>
                        <m:t>)</m:t>
                      </m:r>
                    </m:oMath>
                  </m:oMathPara>
                </a14:m>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dirty="0"/>
              </a:p>
              <a:p>
                <a:r>
                  <a:rPr lang="en-US" altLang="zh-TW" dirty="0"/>
                  <a:t>8:35</a:t>
                </a:r>
                <a:endParaRPr lang="zh-TW" altLang="en-US" dirty="0"/>
              </a:p>
            </p:txBody>
          </p:sp>
        </mc:Choice>
        <mc:Fallback xmlns="">
          <p:sp>
            <p:nvSpPr>
              <p:cNvPr id="3" name="備忘稿版面配置區 2"/>
              <p:cNvSpPr>
                <a:spLocks noGrp="1"/>
              </p:cNvSpPr>
              <p:nvPr>
                <p:ph type="body" idx="1"/>
              </p:nvPr>
            </p:nvSpPr>
            <p:spPr/>
            <p:txBody>
              <a:bodyPr>
                <a:normAutofit fontScale="92500" lnSpcReduction="20000"/>
              </a:bodyPr>
              <a:lstStyle/>
              <a:p>
                <a:r>
                  <a:rPr lang="zh-CN" altLang="en-US" sz="1200" kern="1200" dirty="0">
                    <a:solidFill>
                      <a:schemeClr val="tx1"/>
                    </a:solidFill>
                    <a:effectLst/>
                    <a:latin typeface="+mn-lt"/>
                    <a:ea typeface="+mn-ea"/>
                    <a:cs typeface="+mn-cs"/>
                  </a:rPr>
                  <a:t>我們整合</a:t>
                </a:r>
                <a:r>
                  <a:rPr lang="zh-TW" altLang="en-US" sz="1200" kern="1200" dirty="0">
                    <a:solidFill>
                      <a:schemeClr val="tx1"/>
                    </a:solidFill>
                    <a:effectLst/>
                    <a:latin typeface="+mn-lt"/>
                    <a:ea typeface="+mn-ea"/>
                    <a:cs typeface="+mn-cs"/>
                  </a:rPr>
                  <a:t>串流內容相似度、討論度</a:t>
                </a:r>
                <a:r>
                  <a:rPr lang="zh-CN" altLang="en-US"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情感分數、</a:t>
                </a:r>
                <a:r>
                  <a:rPr lang="zh-TW" altLang="en-US" sz="1200" dirty="0">
                    <a:latin typeface="Cambria Math" panose="02040503050406030204" pitchFamily="18" charset="0"/>
                  </a:rPr>
                  <a:t>相似觀眾分數</a:t>
                </a:r>
                <a:r>
                  <a:rPr lang="zh-TW" altLang="en-US" sz="1200" kern="1200" dirty="0">
                    <a:solidFill>
                      <a:schemeClr val="tx1"/>
                    </a:solidFill>
                    <a:effectLst/>
                    <a:latin typeface="+mn-lt"/>
                    <a:ea typeface="+mn-ea"/>
                    <a:cs typeface="+mn-cs"/>
                  </a:rPr>
                  <a:t>四</a:t>
                </a:r>
                <a:r>
                  <a:rPr lang="zh-CN" altLang="en-US" sz="1200" kern="1200" dirty="0">
                    <a:solidFill>
                      <a:schemeClr val="tx1"/>
                    </a:solidFill>
                    <a:effectLst/>
                    <a:latin typeface="+mn-lt"/>
                    <a:ea typeface="+mn-ea"/>
                    <a:cs typeface="+mn-cs"/>
                  </a:rPr>
                  <a:t>個分數，</a:t>
                </a:r>
                <a:endParaRPr lang="en-US" altLang="zh-CN"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最後我們使用適合權重加權計算 </a:t>
                </a:r>
                <a:r>
                  <a:rPr lang="zh-CN" altLang="en-US" sz="1200" kern="1200" dirty="0">
                    <a:solidFill>
                      <a:schemeClr val="tx1"/>
                    </a:solidFill>
                    <a:effectLst/>
                    <a:latin typeface="+mn-lt"/>
                    <a:ea typeface="+mn-ea"/>
                    <a:cs typeface="+mn-cs"/>
                  </a:rPr>
                  <a:t>建立</a:t>
                </a:r>
                <a:r>
                  <a:rPr lang="zh-TW" altLang="en-US" sz="1200" kern="1200" dirty="0">
                    <a:solidFill>
                      <a:schemeClr val="tx1"/>
                    </a:solidFill>
                    <a:effectLst/>
                    <a:latin typeface="+mn-lt"/>
                    <a:ea typeface="+mn-ea"/>
                    <a:cs typeface="+mn-cs"/>
                  </a:rPr>
                  <a:t>一個 基於潛在面、貼近趨勢以及有正面情緒</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混合式的</a:t>
                </a:r>
                <a:r>
                  <a:rPr lang="en-US" altLang="zh-TW" sz="1200" kern="1200" dirty="0" err="1">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節目推薦機制</a:t>
                </a:r>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阿法跟</a:t>
                </a:r>
                <a:r>
                  <a:rPr lang="en-US" altLang="zh-TW" sz="1200" kern="1200" dirty="0">
                    <a:solidFill>
                      <a:schemeClr val="tx1"/>
                    </a:solidFill>
                    <a:effectLst/>
                    <a:latin typeface="+mn-lt"/>
                    <a:ea typeface="+mn-ea"/>
                    <a:cs typeface="+mn-cs"/>
                  </a:rPr>
                  <a:t>DELTA</a:t>
                </a:r>
                <a:r>
                  <a:rPr lang="zh-TW" altLang="en-US" sz="1200" kern="1200" dirty="0">
                    <a:solidFill>
                      <a:schemeClr val="tx1"/>
                    </a:solidFill>
                    <a:effectLst/>
                    <a:latin typeface="+mn-lt"/>
                    <a:ea typeface="+mn-ea"/>
                    <a:cs typeface="+mn-cs"/>
                  </a:rPr>
                  <a:t>權重較高</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使用</a:t>
                </a:r>
                <a:r>
                  <a:rPr lang="zh-CN" altLang="en-US" sz="1200" kern="1200" dirty="0">
                    <a:solidFill>
                      <a:schemeClr val="tx1"/>
                    </a:solidFill>
                    <a:effectLst/>
                    <a:latin typeface="+mn-lt"/>
                    <a:ea typeface="+mn-ea"/>
                    <a:cs typeface="+mn-cs"/>
                  </a:rPr>
                  <a:t>貝塔</a:t>
                </a:r>
                <a:r>
                  <a:rPr lang="zh-TW" altLang="en-US" sz="1200" kern="1200" dirty="0">
                    <a:solidFill>
                      <a:schemeClr val="tx1"/>
                    </a:solidFill>
                    <a:effectLst/>
                    <a:latin typeface="+mn-lt"/>
                    <a:ea typeface="+mn-ea"/>
                    <a:cs typeface="+mn-cs"/>
                  </a:rPr>
                  <a:t>跟</a:t>
                </a:r>
                <a:r>
                  <a:rPr lang="zh-CN" altLang="en-US" sz="1200" kern="1200" dirty="0">
                    <a:solidFill>
                      <a:schemeClr val="tx1"/>
                    </a:solidFill>
                    <a:effectLst/>
                    <a:latin typeface="+mn-lt"/>
                    <a:ea typeface="+mn-ea"/>
                    <a:cs typeface="+mn-cs"/>
                  </a:rPr>
                  <a:t>伽馬</a:t>
                </a:r>
                <a:r>
                  <a:rPr lang="zh-TW" altLang="en-US" sz="1200" kern="1200" dirty="0">
                    <a:solidFill>
                      <a:schemeClr val="tx1"/>
                    </a:solidFill>
                    <a:effectLst/>
                    <a:latin typeface="+mn-lt"/>
                    <a:ea typeface="+mn-ea"/>
                    <a:cs typeface="+mn-cs"/>
                  </a:rPr>
                  <a:t>權重較低的方法</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algn="ctr"/>
                <a:r>
                  <a:rPr lang="en-US" altLang="zh-TW" sz="1200" i="0">
                    <a:latin typeface="Cambria Math" panose="02040503050406030204" pitchFamily="18" charset="0"/>
                  </a:rPr>
                  <a:t>δ=0.35 </a:t>
                </a:r>
                <a:r>
                  <a:rPr lang="zh-TW" altLang="en-US" sz="1200" i="0">
                    <a:latin typeface="Cambria Math" panose="02040503050406030204" pitchFamily="18" charset="0"/>
                  </a:rPr>
                  <a:t>相似觀眾分數</a:t>
                </a:r>
                <a:r>
                  <a:rPr lang="en-US" altLang="zh-TW" sz="1200" i="0">
                    <a:latin typeface="Cambria Math" panose="02040503050406030204" pitchFamily="18" charset="0"/>
                  </a:rPr>
                  <a:t>(</a:t>
                </a:r>
                <a:r>
                  <a:rPr lang="zh-TW" altLang="en-US" sz="1200" i="0">
                    <a:latin typeface="Cambria Math" panose="02040503050406030204" pitchFamily="18" charset="0"/>
                  </a:rPr>
                  <a:t>主要研究)</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γ=0.15 </a:t>
                </a:r>
                <a:r>
                  <a:rPr lang="zh-TW" altLang="en-US" sz="1200" i="0">
                    <a:latin typeface="Cambria Math" panose="02040503050406030204" pitchFamily="18" charset="0"/>
                  </a:rPr>
                  <a:t>情感分數 (能讓情感分數參與</a:t>
                </a:r>
                <a:r>
                  <a:rPr lang="en-US" altLang="zh-TW" sz="1200" i="0">
                    <a:latin typeface="Cambria Math" panose="02040503050406030204" pitchFamily="18" charset="0"/>
                  </a:rPr>
                  <a:t>, </a:t>
                </a:r>
                <a:r>
                  <a:rPr lang="zh-TW" altLang="en-US" sz="1200" i="0">
                    <a:latin typeface="Cambria Math" panose="02040503050406030204" pitchFamily="18" charset="0"/>
                  </a:rPr>
                  <a:t>因為他不是研究重點)</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β=0.15 </a:t>
                </a:r>
                <a:r>
                  <a:rPr lang="zh-TW" altLang="en-US" sz="1200" i="0">
                    <a:latin typeface="Cambria Math" panose="02040503050406030204" pitchFamily="18" charset="0"/>
                  </a:rPr>
                  <a:t>討論度 (社群趨勢有參與</a:t>
                </a:r>
                <a:r>
                  <a:rPr lang="en-US" altLang="zh-TW" sz="1200" i="0">
                    <a:latin typeface="Cambria Math" panose="02040503050406030204" pitchFamily="18" charset="0"/>
                  </a:rPr>
                  <a:t>, </a:t>
                </a:r>
                <a:r>
                  <a:rPr lang="zh-TW" altLang="en-US" sz="1200" i="0">
                    <a:latin typeface="Cambria Math" panose="02040503050406030204" pitchFamily="18" charset="0"/>
                  </a:rPr>
                  <a:t>但</a:t>
                </a:r>
                <a:r>
                  <a:rPr lang="en-US" altLang="zh-TW" sz="1200" i="0">
                    <a:latin typeface="Cambria Math" panose="02040503050406030204" pitchFamily="18" charset="0"/>
                  </a:rPr>
                  <a:t>0.15</a:t>
                </a:r>
                <a:r>
                  <a:rPr lang="zh-TW" altLang="en-US" sz="1200" i="0">
                    <a:latin typeface="Cambria Math" panose="02040503050406030204" pitchFamily="18" charset="0"/>
                  </a:rPr>
                  <a:t>的話不會被趨勢帶走)</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α=0.35 </a:t>
                </a:r>
                <a:r>
                  <a:rPr lang="zh-TW" altLang="en-US" sz="1200" i="0">
                    <a:latin typeface="Cambria Math" panose="02040503050406030204" pitchFamily="18" charset="0"/>
                  </a:rPr>
                  <a:t>串流內容相似度</a:t>
                </a:r>
                <a:r>
                  <a:rPr lang="en-US" altLang="zh-TW" sz="1200" i="0">
                    <a:latin typeface="Cambria Math" panose="02040503050406030204" pitchFamily="18" charset="0"/>
                  </a:rPr>
                  <a:t>(</a:t>
                </a:r>
                <a:r>
                  <a:rPr lang="zh-TW" altLang="en-US" sz="1200" i="0">
                    <a:latin typeface="Cambria Math" panose="02040503050406030204" pitchFamily="18" charset="0"/>
                  </a:rPr>
                  <a:t>主要研究</a:t>
                </a:r>
                <a:r>
                  <a:rPr lang="en-US" altLang="zh-TW" sz="1200" i="0">
                    <a:latin typeface="Cambria Math" panose="02040503050406030204" pitchFamily="18" charset="0"/>
                  </a:rPr>
                  <a:t>)</a:t>
                </a: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dirty="0"/>
              </a:p>
              <a:p>
                <a:r>
                  <a:rPr lang="en-US" altLang="zh-TW" dirty="0"/>
                  <a:t>8:35</a:t>
                </a:r>
                <a:endParaRPr lang="zh-TW" altLang="en-US" dirty="0"/>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22</a:t>
            </a:fld>
            <a:endParaRPr lang="zh-TW" altLang="en-US"/>
          </a:p>
        </p:txBody>
      </p:sp>
    </p:spTree>
    <p:extLst>
      <p:ext uri="{BB962C8B-B14F-4D97-AF65-F5344CB8AC3E}">
        <p14:creationId xmlns:p14="http://schemas.microsoft.com/office/powerpoint/2010/main" val="13716453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本研究運用社群平台：</a:t>
            </a:r>
            <a:r>
              <a:rPr lang="en-US" altLang="zh-TW" dirty="0"/>
              <a:t>IMDB</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選用這個平台的原因是</a:t>
            </a:r>
            <a:r>
              <a:rPr lang="en-US" altLang="zh-TW" dirty="0"/>
              <a:t>IMDB</a:t>
            </a:r>
            <a:r>
              <a:rPr lang="zh-TW" altLang="en-US" dirty="0"/>
              <a:t>是線上影視資料庫，他是擁有一千多萬部影片的線上資料庫</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人們可以在各種節目頁面留下評論以及評分，也可為各種節目新增社群標籤</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因此，非常適合作為我們實驗平台</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我們透過官方的</a:t>
            </a:r>
            <a:r>
              <a:rPr lang="en-US" altLang="zh-TW" dirty="0"/>
              <a:t>API </a:t>
            </a:r>
            <a:r>
              <a:rPr lang="zh-TW" altLang="en-US" dirty="0"/>
              <a:t> 以及爬蟲程式收集以及篩選後會得出</a:t>
            </a:r>
            <a:r>
              <a:rPr lang="en-US" altLang="zh-TW" dirty="0"/>
              <a:t>3</a:t>
            </a:r>
            <a:r>
              <a:rPr lang="zh-TW" altLang="en-US" dirty="0"/>
              <a:t>萬多筆用戶資料</a:t>
            </a:r>
            <a:r>
              <a:rPr lang="en-US" altLang="zh-TW" dirty="0"/>
              <a:t>,9</a:t>
            </a:r>
            <a:r>
              <a:rPr lang="zh-TW" altLang="en-US" dirty="0"/>
              <a:t>千多筆節目資料、</a:t>
            </a:r>
            <a:r>
              <a:rPr lang="en-US" altLang="zh-TW" dirty="0"/>
              <a:t>34</a:t>
            </a:r>
            <a:r>
              <a:rPr lang="zh-TW" altLang="en-US" dirty="0"/>
              <a:t>萬多筆用戶評論、以及</a:t>
            </a:r>
            <a:r>
              <a:rPr lang="en-US" altLang="zh-TW" dirty="0"/>
              <a:t>25</a:t>
            </a:r>
            <a:r>
              <a:rPr lang="zh-TW" altLang="en-US" dirty="0"/>
              <a:t>萬筆</a:t>
            </a:r>
            <a:r>
              <a:rPr lang="en-US" altLang="zh-TW" dirty="0"/>
              <a:t>OTT</a:t>
            </a:r>
            <a:r>
              <a:rPr lang="zh-TW" altLang="en-US" dirty="0"/>
              <a:t>節目社群群眾智關鍵字</a:t>
            </a:r>
            <a:r>
              <a:rPr lang="en-US" altLang="zh-TW" dirty="0"/>
              <a:t> </a:t>
            </a:r>
            <a:r>
              <a:rPr lang="zh-TW" altLang="en-US" dirty="0"/>
              <a:t>這些資料是</a:t>
            </a:r>
            <a:r>
              <a:rPr lang="en-US" altLang="zh-TW" dirty="0"/>
              <a:t>2017~2021</a:t>
            </a:r>
            <a:r>
              <a:rPr lang="zh-TW" altLang="en-US" dirty="0"/>
              <a:t>年之間的</a:t>
            </a:r>
            <a:r>
              <a:rPr lang="en-US" altLang="zh-TW" dirty="0"/>
              <a:t>NETFLIX</a:t>
            </a:r>
            <a:r>
              <a:rPr lang="zh-TW" altLang="en-US" dirty="0"/>
              <a:t>上映的節目</a:t>
            </a:r>
            <a:r>
              <a:rPr lang="en-US" altLang="zh-TW" dirty="0"/>
              <a:t>. </a:t>
            </a:r>
            <a:r>
              <a:rPr lang="zh-TW" altLang="en-US" dirty="0"/>
              <a:t>主要原因是因為這正是</a:t>
            </a:r>
            <a:r>
              <a:rPr lang="en-US" altLang="zh-TW" dirty="0"/>
              <a:t>NETFLIX</a:t>
            </a:r>
            <a:r>
              <a:rPr lang="zh-TW" altLang="en-US" dirty="0"/>
              <a:t>興起的成長期的年份</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23</a:t>
            </a:fld>
            <a:endParaRPr lang="zh-TW" altLang="en-US"/>
          </a:p>
        </p:txBody>
      </p:sp>
    </p:spTree>
    <p:extLst>
      <p:ext uri="{BB962C8B-B14F-4D97-AF65-F5344CB8AC3E}">
        <p14:creationId xmlns:p14="http://schemas.microsoft.com/office/powerpoint/2010/main" val="6615295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接下來是用戶分析模組</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我們在這部分會分析用戶的電影類型偏好 以及 他們的心理傾向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在用戶的心理傾向分析方法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我們的主要使用</a:t>
            </a:r>
            <a:r>
              <a:rPr lang="en-US" altLang="zh-TW" dirty="0"/>
              <a:t>google</a:t>
            </a:r>
            <a:r>
              <a:rPr lang="en-US" altLang="zh-TW" baseline="0" dirty="0"/>
              <a:t> news vector 300</a:t>
            </a:r>
            <a:r>
              <a:rPr lang="zh-TW" altLang="en-US" baseline="0" dirty="0"/>
              <a:t>來計算</a:t>
            </a:r>
            <a:r>
              <a:rPr lang="zh-TW" altLang="en-US" dirty="0"/>
              <a:t>每個字和我們心理傾向字典詞之間的相似性。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a:t>
            </a:r>
            <a:r>
              <a:rPr lang="en-US" altLang="zh-TW" dirty="0"/>
              <a:t>google</a:t>
            </a:r>
            <a:r>
              <a:rPr lang="en-US" altLang="zh-TW" baseline="0" dirty="0"/>
              <a:t> news vector 300</a:t>
            </a:r>
            <a:r>
              <a:rPr lang="zh-TW" altLang="en-US" sz="1200" b="0" i="0" kern="1200" dirty="0">
                <a:solidFill>
                  <a:schemeClr val="tx1"/>
                </a:solidFill>
                <a:effectLst/>
                <a:latin typeface="+mn-lt"/>
                <a:ea typeface="+mn-ea"/>
                <a:cs typeface="+mn-cs"/>
              </a:rPr>
              <a:t>是一個包含</a:t>
            </a:r>
            <a:r>
              <a:rPr lang="en-US" altLang="zh-TW" sz="1200" b="0" i="0" kern="1200" dirty="0">
                <a:solidFill>
                  <a:schemeClr val="tx1"/>
                </a:solidFill>
                <a:effectLst/>
                <a:latin typeface="+mn-lt"/>
                <a:ea typeface="+mn-ea"/>
                <a:cs typeface="+mn-cs"/>
              </a:rPr>
              <a:t>3</a:t>
            </a:r>
            <a:r>
              <a:rPr lang="zh-TW" altLang="en-US" sz="1200" b="0" i="0" kern="1200" dirty="0">
                <a:solidFill>
                  <a:schemeClr val="tx1"/>
                </a:solidFill>
                <a:effectLst/>
                <a:latin typeface="+mn-lt"/>
                <a:ea typeface="+mn-ea"/>
                <a:cs typeface="+mn-cs"/>
              </a:rPr>
              <a:t>億個常見單詞向量的模型，每個向量有</a:t>
            </a:r>
            <a:r>
              <a:rPr lang="en-US" altLang="zh-TW" sz="1200" b="0" i="0" kern="1200" dirty="0">
                <a:solidFill>
                  <a:schemeClr val="tx1"/>
                </a:solidFill>
                <a:effectLst/>
                <a:latin typeface="+mn-lt"/>
                <a:ea typeface="+mn-ea"/>
                <a:cs typeface="+mn-cs"/>
              </a:rPr>
              <a:t>300</a:t>
            </a:r>
            <a:r>
              <a:rPr lang="zh-TW" altLang="en-US" sz="1200" b="0" i="0" kern="1200" dirty="0">
                <a:solidFill>
                  <a:schemeClr val="tx1"/>
                </a:solidFill>
                <a:effectLst/>
                <a:latin typeface="+mn-lt"/>
                <a:ea typeface="+mn-ea"/>
                <a:cs typeface="+mn-cs"/>
              </a:rPr>
              <a:t>個維度，由谷歌基於龐大的谷歌新聞語料庫，使用大量的計算能力進行訓練。谷歌新聞向量負</a:t>
            </a:r>
            <a:r>
              <a:rPr lang="en-US" altLang="zh-TW" sz="1200" b="0" i="0" kern="1200" dirty="0">
                <a:solidFill>
                  <a:schemeClr val="tx1"/>
                </a:solidFill>
                <a:effectLst/>
                <a:latin typeface="+mn-lt"/>
                <a:ea typeface="+mn-ea"/>
                <a:cs typeface="+mn-cs"/>
              </a:rPr>
              <a:t>300</a:t>
            </a:r>
            <a:r>
              <a:rPr lang="zh-TW" altLang="en-US" sz="1200" b="0" i="0" kern="1200" dirty="0">
                <a:solidFill>
                  <a:schemeClr val="tx1"/>
                </a:solidFill>
                <a:effectLst/>
                <a:latin typeface="+mn-lt"/>
                <a:ea typeface="+mn-ea"/>
                <a:cs typeface="+mn-cs"/>
              </a:rPr>
              <a:t>主要使用</a:t>
            </a:r>
            <a:r>
              <a:rPr lang="en-US" altLang="zh-TW" sz="1200" b="0" i="0" kern="1200" dirty="0">
                <a:solidFill>
                  <a:schemeClr val="tx1"/>
                </a:solidFill>
                <a:effectLst/>
                <a:latin typeface="+mn-lt"/>
                <a:ea typeface="+mn-ea"/>
                <a:cs typeface="+mn-cs"/>
              </a:rPr>
              <a:t>word2vec</a:t>
            </a:r>
            <a:r>
              <a:rPr lang="zh-TW" altLang="en-US" sz="1200" b="0" i="0" kern="1200" dirty="0">
                <a:solidFill>
                  <a:schemeClr val="tx1"/>
                </a:solidFill>
                <a:effectLst/>
                <a:latin typeface="+mn-lt"/>
                <a:ea typeface="+mn-ea"/>
                <a:cs typeface="+mn-cs"/>
              </a:rPr>
              <a:t>，這個</a:t>
            </a:r>
            <a:r>
              <a:rPr lang="en-US" altLang="zh-TW" sz="1200" b="0" i="0" kern="1200" dirty="0">
                <a:solidFill>
                  <a:schemeClr val="tx1"/>
                </a:solidFill>
                <a:effectLst/>
                <a:latin typeface="+mn-lt"/>
                <a:ea typeface="+mn-ea"/>
                <a:cs typeface="+mn-cs"/>
              </a:rPr>
              <a:t>word2vec</a:t>
            </a:r>
            <a:r>
              <a:rPr lang="zh-TW" altLang="en-US" sz="1200" b="0" i="0" kern="1200" dirty="0">
                <a:solidFill>
                  <a:schemeClr val="tx1"/>
                </a:solidFill>
                <a:effectLst/>
                <a:latin typeface="+mn-lt"/>
                <a:ea typeface="+mn-ea"/>
                <a:cs typeface="+mn-cs"/>
              </a:rPr>
              <a:t>工具以文本語料庫為輸入，生成詞向量作為輸出）</a:t>
            </a:r>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24</a:t>
            </a:fld>
            <a:endParaRPr lang="zh-TW" altLang="en-US"/>
          </a:p>
        </p:txBody>
      </p:sp>
    </p:spTree>
    <p:extLst>
      <p:ext uri="{BB962C8B-B14F-4D97-AF65-F5344CB8AC3E}">
        <p14:creationId xmlns:p14="http://schemas.microsoft.com/office/powerpoint/2010/main" val="33925390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我們計算完每位使用者的句子後會得出各項心理傾向所獲得的分數，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像下圖</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OCEAN</a:t>
            </a:r>
            <a:r>
              <a:rPr lang="zh-TW" altLang="en-US" dirty="0"/>
              <a:t>為五大人格的各自分數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ST SE CO OP H</a:t>
            </a:r>
            <a:r>
              <a:rPr lang="zh-TW" altLang="en-US" dirty="0"/>
              <a:t>為人類價值觀的各自分數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25</a:t>
            </a:fld>
            <a:endParaRPr lang="zh-TW" altLang="en-US"/>
          </a:p>
        </p:txBody>
      </p:sp>
    </p:spTree>
    <p:extLst>
      <p:ext uri="{BB962C8B-B14F-4D97-AF65-F5344CB8AC3E}">
        <p14:creationId xmlns:p14="http://schemas.microsoft.com/office/powerpoint/2010/main" val="23713107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在真實用戶訪問評估中，</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我們對真實用戶進行可用性測試</a:t>
            </a:r>
            <a:r>
              <a:rPr lang="en-US" altLang="zh-TW" dirty="0"/>
              <a:t>, </a:t>
            </a:r>
            <a:r>
              <a:rPr lang="zh-TW" altLang="en-US" dirty="0"/>
              <a:t>以評估其有效性</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我們利用我們推薦系統的模塊來進行</a:t>
            </a:r>
            <a:r>
              <a:rPr lang="en-US" altLang="zh-TW" dirty="0"/>
              <a:t>OTT</a:t>
            </a:r>
            <a:r>
              <a:rPr lang="zh-TW" altLang="en-US" dirty="0"/>
              <a:t>節目的推薦</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第一是基於社群關係</a:t>
            </a:r>
            <a:r>
              <a:rPr lang="en-US" altLang="zh-TW" dirty="0"/>
              <a:t>module(</a:t>
            </a:r>
            <a:r>
              <a:rPr lang="zh-TW" altLang="en-US" dirty="0"/>
              <a:t>裡面包含了用戶個性相似度</a:t>
            </a:r>
            <a:r>
              <a:rPr lang="en-US" altLang="zh-TW" dirty="0"/>
              <a:t>, </a:t>
            </a:r>
            <a:r>
              <a:rPr lang="zh-TW" altLang="en-US" dirty="0"/>
              <a:t>用戶的偏好相似度</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第二是基於群眾智慧</a:t>
            </a:r>
            <a:r>
              <a:rPr lang="en-US" altLang="zh-TW" dirty="0"/>
              <a:t>module (</a:t>
            </a:r>
            <a:r>
              <a:rPr lang="zh-TW" altLang="en-US" dirty="0"/>
              <a:t>裡面包含了串流內容的關鍵字相似度</a:t>
            </a:r>
            <a:r>
              <a:rPr lang="en-US" altLang="zh-TW" dirty="0"/>
              <a:t>, </a:t>
            </a:r>
            <a:r>
              <a:rPr lang="zh-TW" altLang="en-US" dirty="0"/>
              <a:t>討論度</a:t>
            </a:r>
            <a:r>
              <a:rPr lang="en-US" altLang="zh-TW" dirty="0"/>
              <a:t>, </a:t>
            </a:r>
            <a:r>
              <a:rPr lang="zh-TW" altLang="en-US" dirty="0"/>
              <a:t>情感分數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第三是我們的混合推薦機制</a:t>
            </a:r>
            <a:r>
              <a:rPr lang="en-US" altLang="zh-TW" dirty="0"/>
              <a:t>(</a:t>
            </a:r>
            <a:r>
              <a:rPr lang="en-US" altLang="zh-TW" dirty="0" err="1"/>
              <a:t>ptsci</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我們要求用戶對以上</a:t>
            </a:r>
            <a:r>
              <a:rPr lang="en-US" altLang="zh-TW" dirty="0"/>
              <a:t>3</a:t>
            </a:r>
            <a:r>
              <a:rPr lang="zh-TW" altLang="en-US" dirty="0"/>
              <a:t>個研究方法結果進行</a:t>
            </a:r>
            <a:r>
              <a:rPr lang="zh-CN" altLang="en-US" dirty="0"/>
              <a:t>多样性、</a:t>
            </a:r>
            <a:r>
              <a:rPr lang="zh-TW" altLang="en-US" dirty="0"/>
              <a:t>喜歡程度</a:t>
            </a:r>
            <a:r>
              <a:rPr lang="zh-CN" altLang="en-US" dirty="0"/>
              <a:t>、</a:t>
            </a:r>
            <a:r>
              <a:rPr lang="zh-TW" altLang="en-US" dirty="0"/>
              <a:t>準確</a:t>
            </a:r>
            <a:r>
              <a:rPr lang="zh-CN" altLang="en-US" dirty="0"/>
              <a:t>性和</a:t>
            </a:r>
            <a:r>
              <a:rPr lang="zh-TW" altLang="en-US" dirty="0"/>
              <a:t>質</a:t>
            </a:r>
            <a:r>
              <a:rPr lang="zh-CN" altLang="en-US" dirty="0"/>
              <a:t>量</a:t>
            </a:r>
            <a:r>
              <a:rPr lang="zh-TW" altLang="en-US" dirty="0"/>
              <a:t>進</a:t>
            </a:r>
            <a:r>
              <a:rPr lang="zh-CN" altLang="en-US" dirty="0"/>
              <a:t>行</a:t>
            </a:r>
            <a:r>
              <a:rPr lang="zh-TW" altLang="en-US" dirty="0"/>
              <a:t>評分</a:t>
            </a:r>
            <a:r>
              <a:rPr lang="zh-CN" altLang="en-US" dirty="0"/>
              <a:t>。</a:t>
            </a:r>
            <a:endParaRPr lang="en-US" altLang="zh-CN"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結果顯示我們的混合推薦</a:t>
            </a:r>
            <a:r>
              <a:rPr lang="en-US" altLang="zh-TW" dirty="0" err="1"/>
              <a:t>ptsci</a:t>
            </a:r>
            <a:r>
              <a:rPr lang="zh-TW" altLang="en-US" dirty="0"/>
              <a:t>能夠在各方面得到平衡 我們的效果有比較好的</a:t>
            </a:r>
            <a:r>
              <a:rPr lang="en-US" altLang="zh-TW" dirty="0"/>
              <a:t>.</a:t>
            </a:r>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26</a:t>
            </a:fld>
            <a:endParaRPr lang="zh-TW" altLang="en-US"/>
          </a:p>
        </p:txBody>
      </p:sp>
    </p:spTree>
    <p:extLst>
      <p:ext uri="{BB962C8B-B14F-4D97-AF65-F5344CB8AC3E}">
        <p14:creationId xmlns:p14="http://schemas.microsoft.com/office/powerpoint/2010/main" val="27392064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77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在評估內部推薦系統部，</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我們首先以</a:t>
            </a:r>
            <a:r>
              <a:rPr lang="en-US" altLang="zh-TW" dirty="0"/>
              <a:t>precision</a:t>
            </a:r>
            <a:r>
              <a:rPr lang="zh-TW" altLang="en-US" dirty="0"/>
              <a:t>作為指標，</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我們以</a:t>
            </a:r>
            <a:r>
              <a:rPr lang="en-US" altLang="zh-TW" dirty="0" err="1"/>
              <a:t>topK</a:t>
            </a:r>
            <a:r>
              <a:rPr lang="zh-TW" altLang="en-US" dirty="0"/>
              <a:t>為</a:t>
            </a:r>
            <a:r>
              <a:rPr lang="en-US" altLang="zh-TW" dirty="0"/>
              <a:t>5,10,20,30</a:t>
            </a:r>
            <a:r>
              <a:rPr lang="zh-TW" altLang="en-US" dirty="0"/>
              <a:t>做衡量，這也是多數影視推薦系統評估串流內容的數量</a:t>
            </a:r>
            <a:endParaRPr lang="en-US" altLang="zh-TW" b="1"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同樣的我們比較在不同的情況下</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基於社群關係、基於群眾智慧及混合的推薦方法好壞</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結果顯示出在</a:t>
            </a:r>
            <a:r>
              <a:rPr lang="en-US" altLang="zh-TW" dirty="0" err="1"/>
              <a:t>ptsci</a:t>
            </a:r>
            <a:r>
              <a:rPr lang="zh-TW" altLang="en-US" dirty="0"/>
              <a:t> 有最佳的表現，接著是群眾智慧推薦方法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 跟 用戶觀看紀錄的交集</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因為用戶的觀看數的分布是不一樣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Precision</a:t>
            </a:r>
            <a:r>
              <a:rPr lang="zh-TW" altLang="en-US" dirty="0"/>
              <a:t>少於</a:t>
            </a:r>
            <a:r>
              <a:rPr lang="en-US" altLang="zh-TW" dirty="0"/>
              <a:t>30</a:t>
            </a:r>
            <a:r>
              <a:rPr lang="zh-TW" altLang="en-US" dirty="0"/>
              <a:t>的用戶 我們會根據用戶的觀看紀錄作出調整</a:t>
            </a: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Recall</a:t>
            </a:r>
            <a:r>
              <a:rPr lang="zh-TW" altLang="en-US" dirty="0"/>
              <a:t>少於</a:t>
            </a:r>
            <a:r>
              <a:rPr lang="en-US" altLang="zh-TW" dirty="0"/>
              <a:t>30</a:t>
            </a:r>
            <a:r>
              <a:rPr lang="zh-TW" altLang="en-US" dirty="0"/>
              <a:t>的用戶一樣會推薦</a:t>
            </a:r>
            <a:r>
              <a:rPr lang="en-US" altLang="zh-TW" dirty="0"/>
              <a:t>30</a:t>
            </a:r>
            <a:r>
              <a:rPr lang="zh-TW" altLang="en-US" dirty="0"/>
              <a:t>個電影</a:t>
            </a:r>
            <a:r>
              <a:rPr lang="en-US" altLang="zh-TW" dirty="0"/>
              <a:t>/</a:t>
            </a:r>
            <a:r>
              <a:rPr lang="zh-TW" altLang="en-US" dirty="0"/>
              <a:t>他們的觀看紀錄 所以分數會相對較高</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27</a:t>
            </a:fld>
            <a:endParaRPr lang="zh-TW" altLang="en-US"/>
          </a:p>
        </p:txBody>
      </p:sp>
    </p:spTree>
    <p:extLst>
      <p:ext uri="{BB962C8B-B14F-4D97-AF65-F5344CB8AC3E}">
        <p14:creationId xmlns:p14="http://schemas.microsoft.com/office/powerpoint/2010/main" val="33853316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另一個是</a:t>
            </a:r>
            <a:r>
              <a:rPr lang="en-US" altLang="zh-TW" dirty="0"/>
              <a:t>recall</a:t>
            </a:r>
            <a:r>
              <a:rPr lang="zh-TW" altLang="en-US" dirty="0"/>
              <a:t>的方式</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我們比較</a:t>
            </a:r>
            <a:r>
              <a:rPr lang="en-US" altLang="zh-TW" dirty="0"/>
              <a:t> </a:t>
            </a:r>
            <a:r>
              <a:rPr lang="zh-TW" altLang="en-US" dirty="0"/>
              <a:t>社群關係及群眾智慧、混合式的推薦方法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a:t>
            </a:r>
            <a:r>
              <a:rPr lang="en-US" altLang="zh-TW" dirty="0"/>
              <a:t>PTSCI</a:t>
            </a:r>
            <a:r>
              <a:rPr lang="zh-TW" altLang="en-US" dirty="0"/>
              <a:t>有較佳的表現，次佳的是基於群眾智慧的推薦</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 跟 用戶觀看紀錄的交集</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用戶觀看紀錄的</a:t>
            </a:r>
            <a:r>
              <a:rPr lang="zh-TW" altLang="en-US"/>
              <a:t>交集 </a:t>
            </a:r>
            <a:endParaRPr lang="en-US" altLang="zh-TW"/>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a:t>因為</a:t>
            </a:r>
            <a:r>
              <a:rPr lang="zh-TW" altLang="en-US" dirty="0"/>
              <a:t>用戶的觀看數的</a:t>
            </a:r>
            <a:r>
              <a:rPr lang="zh-TW" altLang="en-US"/>
              <a:t>分布是不一樣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Precision</a:t>
            </a:r>
            <a:r>
              <a:rPr lang="zh-TW" altLang="en-US" dirty="0"/>
              <a:t>少於</a:t>
            </a:r>
            <a:r>
              <a:rPr lang="en-US" altLang="zh-TW" dirty="0"/>
              <a:t>30</a:t>
            </a:r>
            <a:r>
              <a:rPr lang="zh-TW" altLang="en-US" dirty="0"/>
              <a:t>的用戶 我們會根據用戶的觀看紀錄作出調整</a:t>
            </a: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Recall</a:t>
            </a:r>
            <a:r>
              <a:rPr lang="zh-TW" altLang="en-US" dirty="0"/>
              <a:t>少於</a:t>
            </a:r>
            <a:r>
              <a:rPr lang="en-US" altLang="zh-TW" dirty="0"/>
              <a:t>30</a:t>
            </a:r>
            <a:r>
              <a:rPr lang="zh-TW" altLang="en-US" dirty="0"/>
              <a:t>的用戶一樣會推薦</a:t>
            </a:r>
            <a:r>
              <a:rPr lang="en-US" altLang="zh-TW" dirty="0"/>
              <a:t>30</a:t>
            </a:r>
            <a:r>
              <a:rPr lang="zh-TW" altLang="en-US" dirty="0"/>
              <a:t>個電影</a:t>
            </a:r>
            <a:r>
              <a:rPr lang="en-US" altLang="zh-TW" dirty="0"/>
              <a:t>/</a:t>
            </a:r>
            <a:r>
              <a:rPr lang="zh-TW" altLang="en-US" dirty="0"/>
              <a:t>他們的觀看紀錄 所以分數會相對較高</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28</a:t>
            </a:fld>
            <a:endParaRPr lang="zh-TW" altLang="en-US"/>
          </a:p>
        </p:txBody>
      </p:sp>
    </p:spTree>
    <p:extLst>
      <p:ext uri="{BB962C8B-B14F-4D97-AF65-F5344CB8AC3E}">
        <p14:creationId xmlns:p14="http://schemas.microsoft.com/office/powerpoint/2010/main" val="2906281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zh-TW" altLang="en-US" dirty="0"/>
              <a:t>以上就是我的論文簡報</a:t>
            </a:r>
            <a:endParaRPr lang="en-US" altLang="zh-TW" dirty="0"/>
          </a:p>
          <a:p>
            <a:r>
              <a:rPr lang="zh-TW" altLang="en-US" dirty="0"/>
              <a:t>謝謝各位口試委員</a:t>
            </a:r>
            <a:endParaRPr lang="en-US" altLang="zh-TW" dirty="0"/>
          </a:p>
          <a:p>
            <a:r>
              <a:rPr lang="en-US" altLang="zh-TW" dirty="0"/>
              <a:t>4:00</a:t>
            </a:r>
            <a:endParaRPr lang="zh-TW" altLang="en-US" dirty="0"/>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FC665275-29E2-48E7-B14D-053AF882CBED}" type="slidenum">
              <a:rPr kumimoji="0" lang="zh-TW" altLang="en-US" smtClean="0">
                <a:latin typeface="Calibri" panose="020F0502020204030204" pitchFamily="34" charset="0"/>
              </a:rPr>
              <a:pPr/>
              <a:t>29</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271579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CN" altLang="en-US" baseline="0" dirty="0"/>
              <a:t>串流</a:t>
            </a:r>
            <a:r>
              <a:rPr lang="zh-TW" altLang="en-US" baseline="0" dirty="0"/>
              <a:t>影劇</a:t>
            </a:r>
            <a:r>
              <a:rPr lang="zh-CN" altLang="en-US" baseline="0" dirty="0"/>
              <a:t>興起</a:t>
            </a:r>
            <a:r>
              <a:rPr lang="zh-TW" altLang="en-US" baseline="0" dirty="0"/>
              <a:t>以及疫情讓人減少出門</a:t>
            </a:r>
            <a:r>
              <a:rPr lang="zh-CN" altLang="en-US" baseline="0" dirty="0"/>
              <a:t>，</a:t>
            </a: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CN" altLang="en-US" baseline="0" dirty="0"/>
              <a:t>徹底改變</a:t>
            </a:r>
            <a:r>
              <a:rPr lang="zh-TW" altLang="en-US" baseline="0" dirty="0"/>
              <a:t>了</a:t>
            </a:r>
            <a:r>
              <a:rPr lang="zh-CN" altLang="en-US" baseline="0" dirty="0"/>
              <a:t>人</a:t>
            </a:r>
            <a:r>
              <a:rPr lang="zh-TW" altLang="en-US" baseline="0" dirty="0"/>
              <a:t>們</a:t>
            </a:r>
            <a:r>
              <a:rPr lang="zh-CN" altLang="en-US" baseline="0" dirty="0"/>
              <a:t>的</a:t>
            </a:r>
            <a:r>
              <a:rPr lang="zh-TW" altLang="en-US" baseline="0" dirty="0"/>
              <a:t>看劇集及電影的</a:t>
            </a:r>
            <a:r>
              <a:rPr lang="zh-CN" altLang="en-US" baseline="0" dirty="0"/>
              <a:t>模式，</a:t>
            </a: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面對這些改變</a:t>
            </a:r>
            <a:r>
              <a:rPr lang="en-US" altLang="zh-TW" baseline="0" dirty="0"/>
              <a:t>, </a:t>
            </a:r>
            <a:r>
              <a:rPr lang="zh-TW" altLang="en-US" baseline="0" dirty="0"/>
              <a:t>串流媒體平台必須更加了解人們的喜好才能提高服務品質</a:t>
            </a:r>
            <a:r>
              <a:rPr lang="en-US" altLang="zh-TW" baseline="0" dirty="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但這是非常困難的事</a:t>
            </a:r>
            <a:endParaRPr lang="en-US" altLang="zh-TW"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原因是，串流內容</a:t>
            </a:r>
            <a:r>
              <a:rPr lang="en-US" altLang="zh-TW" baseline="0" dirty="0"/>
              <a:t>(</a:t>
            </a:r>
            <a:r>
              <a:rPr lang="zh-TW" altLang="en-US" baseline="0" dirty="0"/>
              <a:t>又稱</a:t>
            </a:r>
            <a:r>
              <a:rPr lang="en-US" altLang="zh-TW" baseline="0" dirty="0" err="1"/>
              <a:t>ott</a:t>
            </a:r>
            <a:r>
              <a:rPr lang="zh-TW" altLang="en-US" baseline="0" dirty="0"/>
              <a:t>節目</a:t>
            </a:r>
            <a:r>
              <a:rPr lang="en-US" altLang="zh-TW" baseline="0" dirty="0"/>
              <a:t>)</a:t>
            </a:r>
            <a:r>
              <a:rPr lang="zh-TW" altLang="en-US" baseline="0" dirty="0"/>
              <a:t>一共有</a:t>
            </a:r>
            <a:r>
              <a:rPr lang="en-US" altLang="zh-TW" baseline="0" dirty="0"/>
              <a:t>28</a:t>
            </a:r>
            <a:r>
              <a:rPr lang="zh-TW" altLang="en-US" baseline="0" dirty="0"/>
              <a:t>種類型</a:t>
            </a:r>
            <a:r>
              <a:rPr lang="en-US" altLang="zh-TW" baseline="0" dirty="0"/>
              <a:t>. </a:t>
            </a:r>
            <a:r>
              <a:rPr lang="zh-TW" altLang="en-US" baseline="0" dirty="0"/>
              <a:t>用戶選擇非常多元，</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有研究指出，串流內容的喜好受到個性、個人價值觀、社交狀態、情緒所影響</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如果能了解這些資訊，即能幫助</a:t>
            </a:r>
            <a:r>
              <a:rPr lang="en-US" altLang="zh-TW" baseline="0" dirty="0"/>
              <a:t>OTT</a:t>
            </a:r>
            <a:r>
              <a:rPr lang="zh-TW" altLang="en-US" baseline="0" dirty="0"/>
              <a:t>平台，提供更好更多元化的</a:t>
            </a:r>
            <a:r>
              <a:rPr lang="en-US" altLang="zh-TW" baseline="0" dirty="0"/>
              <a:t>OTT</a:t>
            </a:r>
            <a:r>
              <a:rPr lang="zh-TW" altLang="en-US" baseline="0" dirty="0"/>
              <a:t>節目推薦服務</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baseline="0" dirty="0"/>
              <a:t>60s</a:t>
            </a:r>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3</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413389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r>
              <a:rPr lang="zh-TW" altLang="en-US" dirty="0"/>
              <a:t>目標和貢獻的部分</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本文中將提出一個結合用戶內在特徵以及串流內容潛在特徵的混合</a:t>
            </a:r>
            <a:r>
              <a:rPr lang="en-US" altLang="zh-TW" dirty="0"/>
              <a:t>OTT</a:t>
            </a:r>
            <a:r>
              <a:rPr lang="zh-TW" altLang="en-US" dirty="0"/>
              <a:t>節目推薦機制。</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本研究的貢獻在於提供一個更全面及完善的機制，包括從心理學、用戶關係、群眾智慧來提升滿意度</a:t>
            </a:r>
            <a:endParaRPr lang="en-US" altLang="zh-TW" dirty="0"/>
          </a:p>
          <a:p>
            <a:endParaRPr lang="zh-TW" altLang="en-US" dirty="0"/>
          </a:p>
          <a:p>
            <a:r>
              <a:rPr lang="zh-TW" altLang="en-US" dirty="0"/>
              <a:t>首先，我們利用群眾智慧關鍵字，分析用戶對節目的隱藏偏好</a:t>
            </a:r>
            <a:r>
              <a:rPr lang="en-US" altLang="zh-TW" dirty="0"/>
              <a:t>.</a:t>
            </a:r>
          </a:p>
          <a:p>
            <a:endParaRPr lang="en-US" altLang="zh-TW" dirty="0"/>
          </a:p>
          <a:p>
            <a:r>
              <a:rPr lang="zh-TW" altLang="en-US" dirty="0"/>
              <a:t>次外</a:t>
            </a:r>
            <a:r>
              <a:rPr lang="en-US" altLang="zh-TW" dirty="0"/>
              <a:t>, </a:t>
            </a:r>
            <a:r>
              <a:rPr lang="zh-TW" altLang="en-US" dirty="0"/>
              <a:t>我們利用用戶行為來衡量用戶的偏好</a:t>
            </a:r>
            <a:r>
              <a:rPr lang="en-US" altLang="zh-TW" dirty="0"/>
              <a:t>, </a:t>
            </a:r>
            <a:r>
              <a:rPr lang="zh-TW" altLang="en-US" dirty="0"/>
              <a:t>同時利用他們評論來預測用戶的心理傾向</a:t>
            </a:r>
            <a:endParaRPr lang="en-US" altLang="zh-TW" dirty="0"/>
          </a:p>
          <a:p>
            <a:endParaRPr lang="en-US" altLang="zh-TW" dirty="0"/>
          </a:p>
          <a:p>
            <a:r>
              <a:rPr lang="zh-TW" altLang="en-US" dirty="0"/>
              <a:t>最後，我們提全新的推薦方法，結合群眾智慧關鍵字及使用者心理傾向來預測使用者可能喜歡的節目</a:t>
            </a:r>
            <a:endParaRPr lang="en-US" altLang="zh-TW" dirty="0"/>
          </a:p>
          <a:p>
            <a:endParaRPr lang="en-US" altLang="zh-TW" dirty="0"/>
          </a:p>
          <a:p>
            <a:r>
              <a:rPr lang="en-US" altLang="zh-TW" dirty="0"/>
              <a:t>54s</a:t>
            </a:r>
          </a:p>
          <a:p>
            <a:endParaRPr lang="en-US" altLang="zh-TW" dirty="0"/>
          </a:p>
          <a:p>
            <a:r>
              <a:rPr lang="en-US" altLang="zh-TW" dirty="0"/>
              <a:t>5:00</a:t>
            </a:r>
          </a:p>
        </p:txBody>
      </p:sp>
      <p:sp>
        <p:nvSpPr>
          <p:cNvPr id="174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8824A255-FD78-4881-B22B-ED5B8CE21F76}" type="slidenum">
              <a:rPr kumimoji="0" lang="zh-TW" altLang="en-US" smtClean="0">
                <a:latin typeface="Calibri" panose="020F0502020204030204" pitchFamily="34" charset="0"/>
              </a:rPr>
              <a:pPr/>
              <a:t>4</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1686116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lnSpcReduction="10000"/>
          </a:bodyPr>
          <a:lstStyle/>
          <a:p>
            <a:r>
              <a:rPr lang="zh-TW" altLang="en-US" dirty="0"/>
              <a:t>首先是系統的流程圖</a:t>
            </a:r>
            <a:endParaRPr lang="en-US" altLang="zh-TW" dirty="0"/>
          </a:p>
          <a:p>
            <a:pPr marL="0" indent="0">
              <a:buNone/>
            </a:pPr>
            <a:r>
              <a:rPr lang="zh-TW" altLang="en-US" dirty="0"/>
              <a:t>第一步，我們以</a:t>
            </a:r>
            <a:r>
              <a:rPr lang="en-US" altLang="zh-TW" dirty="0"/>
              <a:t>IMDB</a:t>
            </a:r>
            <a:r>
              <a:rPr lang="zh-TW" altLang="en-US" dirty="0"/>
              <a:t>電影資料庫做分析，此平台包含了用戶 串流內容 評論等資訊</a:t>
            </a:r>
            <a:endParaRPr lang="en-US" altLang="zh-TW" dirty="0"/>
          </a:p>
          <a:p>
            <a:pPr marL="0" indent="0">
              <a:buNone/>
            </a:pPr>
            <a:endParaRPr lang="en-US" altLang="zh-TW" dirty="0"/>
          </a:p>
          <a:p>
            <a:pPr marL="0" indent="0">
              <a:buNone/>
            </a:pPr>
            <a:r>
              <a:rPr lang="zh-TW" altLang="en-US" dirty="0"/>
              <a:t>第二步，我們將對串流內容進行分析，從重要元素和社會集體智慧的關鍵詞中找出串流節目的標籤</a:t>
            </a:r>
            <a:endParaRPr lang="en-US" altLang="zh-TW" dirty="0"/>
          </a:p>
          <a:p>
            <a:pPr marL="0" indent="0">
              <a:buNone/>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第三步，我們將通過分析用戶的觀看歷史，來提取用戶的喜好，還會分析出評論的內在特徵。</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indent="0">
              <a:buNone/>
            </a:pPr>
            <a:r>
              <a:rPr lang="zh-TW" altLang="en-US" dirty="0"/>
              <a:t>第四步，為了了解觀眾對電影的意見。除了情感分析，我們還會評估節目的討論程度</a:t>
            </a:r>
            <a:r>
              <a:rPr lang="en-US" altLang="zh-TW" dirty="0"/>
              <a:t>, </a:t>
            </a:r>
            <a:r>
              <a:rPr lang="zh-TW" altLang="en-US" dirty="0"/>
              <a:t>以及觀眾的個性。</a:t>
            </a:r>
            <a:endParaRPr lang="en-US" altLang="zh-TW" dirty="0"/>
          </a:p>
          <a:p>
            <a:pPr marL="0" indent="0">
              <a:buNone/>
            </a:pPr>
            <a:endParaRPr lang="en-US" altLang="zh-TW" dirty="0"/>
          </a:p>
          <a:p>
            <a:pPr marL="0" indent="0">
              <a:buNone/>
            </a:pPr>
            <a:r>
              <a:rPr lang="zh-TW" altLang="en-US" dirty="0"/>
              <a:t>第五步，我們會計算用戶之間以及</a:t>
            </a:r>
            <a:r>
              <a:rPr lang="en-US" altLang="zh-TW" dirty="0"/>
              <a:t>OTT</a:t>
            </a:r>
            <a:r>
              <a:rPr lang="zh-TW" altLang="en-US" dirty="0"/>
              <a:t>節目之間的相似度。</a:t>
            </a:r>
            <a:endParaRPr lang="en-US" altLang="zh-TW" dirty="0"/>
          </a:p>
          <a:p>
            <a:pPr marL="0" indent="0">
              <a:buNone/>
            </a:pPr>
            <a:endParaRPr lang="en-US" altLang="zh-TW" dirty="0"/>
          </a:p>
          <a:p>
            <a:pPr marL="0" indent="0">
              <a:buNone/>
            </a:pPr>
            <a:r>
              <a:rPr lang="zh-TW" altLang="en-US" dirty="0"/>
              <a:t>最後，我們將根據用戶和節目潛在面以及社群關係，以適當的權重為用戶生成個性化的推薦播放列表，再讓用戶給予回饋。</a:t>
            </a:r>
            <a:endParaRPr kumimoji="1"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5</a:t>
            </a:fld>
            <a:endParaRPr lang="zh-TW" altLang="en-US"/>
          </a:p>
        </p:txBody>
      </p:sp>
    </p:spTree>
    <p:extLst>
      <p:ext uri="{BB962C8B-B14F-4D97-AF65-F5344CB8AC3E}">
        <p14:creationId xmlns:p14="http://schemas.microsoft.com/office/powerpoint/2010/main" val="693968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接著是我們的系統架構</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我們的系統可以主要分為六個模組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分別是，</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1</a:t>
            </a:r>
            <a:r>
              <a:rPr lang="zh-TW" altLang="en-US" sz="1200" kern="1200" dirty="0">
                <a:solidFill>
                  <a:schemeClr val="tx1"/>
                </a:solidFill>
                <a:effectLst/>
                <a:latin typeface="+mn-lt"/>
                <a:ea typeface="+mn-ea"/>
                <a:cs typeface="+mn-cs"/>
              </a:rPr>
              <a:t>資料的建構</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2</a:t>
            </a:r>
            <a:r>
              <a:rPr lang="zh-TW" altLang="en-US" sz="1200" kern="1200" dirty="0">
                <a:solidFill>
                  <a:schemeClr val="tx1"/>
                </a:solidFill>
                <a:effectLst/>
                <a:latin typeface="+mn-lt"/>
                <a:ea typeface="+mn-ea"/>
                <a:cs typeface="+mn-cs"/>
              </a:rPr>
              <a:t>串流內容分析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3</a:t>
            </a:r>
            <a:r>
              <a:rPr lang="zh-TW" altLang="en-US" sz="1200" kern="1200" dirty="0">
                <a:solidFill>
                  <a:schemeClr val="tx1"/>
                </a:solidFill>
                <a:effectLst/>
                <a:latin typeface="+mn-lt"/>
                <a:ea typeface="+mn-ea"/>
                <a:cs typeface="+mn-cs"/>
              </a:rPr>
              <a:t>用戶特徵分析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4</a:t>
            </a:r>
            <a:r>
              <a:rPr lang="zh-TW" altLang="en-US" sz="1200" kern="1200" dirty="0">
                <a:solidFill>
                  <a:schemeClr val="tx1"/>
                </a:solidFill>
                <a:effectLst/>
                <a:latin typeface="+mn-lt"/>
                <a:ea typeface="+mn-ea"/>
                <a:cs typeface="+mn-cs"/>
              </a:rPr>
              <a:t>群眾意見分析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5</a:t>
            </a:r>
            <a:r>
              <a:rPr lang="zh-TW" altLang="en-US" sz="1200" kern="1200" dirty="0">
                <a:solidFill>
                  <a:schemeClr val="tx1"/>
                </a:solidFill>
                <a:effectLst/>
                <a:latin typeface="+mn-lt"/>
                <a:ea typeface="+mn-ea"/>
                <a:cs typeface="+mn-cs"/>
              </a:rPr>
              <a:t>社群關係分析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最後，是推薦清單生成模組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6</a:t>
            </a:fld>
            <a:endParaRPr lang="zh-TW" altLang="en-US"/>
          </a:p>
        </p:txBody>
      </p:sp>
    </p:spTree>
    <p:extLst>
      <p:ext uri="{BB962C8B-B14F-4D97-AF65-F5344CB8AC3E}">
        <p14:creationId xmlns:p14="http://schemas.microsoft.com/office/powerpoint/2010/main" val="3930616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首先是資料建構的部分</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7</a:t>
            </a:fld>
            <a:endParaRPr lang="zh-TW" altLang="en-US"/>
          </a:p>
        </p:txBody>
      </p:sp>
    </p:spTree>
    <p:extLst>
      <p:ext uri="{BB962C8B-B14F-4D97-AF65-F5344CB8AC3E}">
        <p14:creationId xmlns:p14="http://schemas.microsoft.com/office/powerpoint/2010/main" val="61912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r>
              <a:rPr lang="zh-TW" altLang="en-US" dirty="0"/>
              <a:t>在第一個模組當中 主要可以分為資料的建構與處理</a:t>
            </a:r>
            <a:endParaRPr lang="en-US" altLang="zh-TW" dirty="0"/>
          </a:p>
          <a:p>
            <a:endParaRPr lang="en-US" altLang="zh-TW" dirty="0"/>
          </a:p>
          <a:p>
            <a:endParaRPr lang="en-US" altLang="zh-TW" dirty="0"/>
          </a:p>
          <a:p>
            <a:r>
              <a:rPr lang="zh-TW" altLang="en-US" dirty="0"/>
              <a:t>第一部分資料建構</a:t>
            </a:r>
            <a:r>
              <a:rPr lang="en-US" altLang="zh-TW" dirty="0"/>
              <a:t>,</a:t>
            </a:r>
          </a:p>
          <a:p>
            <a:r>
              <a:rPr lang="zh-TW" altLang="en-US" dirty="0"/>
              <a:t>我們建構四個資料集</a:t>
            </a:r>
            <a:endParaRPr lang="en-US" altLang="zh-TW" dirty="0"/>
          </a:p>
          <a:p>
            <a:r>
              <a:rPr lang="zh-TW" altLang="en-US" dirty="0"/>
              <a:t>第一個資料集收集節目相關</a:t>
            </a:r>
            <a:r>
              <a:rPr lang="zh-TW" altLang="en-US" b="0" dirty="0"/>
              <a:t>訊息 </a:t>
            </a:r>
            <a:endParaRPr lang="en-US" altLang="zh-TW" b="0" dirty="0"/>
          </a:p>
          <a:p>
            <a:r>
              <a:rPr lang="zh-TW" altLang="en-US" dirty="0"/>
              <a:t>第二個資料集收集用戶資訊  </a:t>
            </a:r>
            <a:endParaRPr lang="en-US" altLang="zh-TW" dirty="0"/>
          </a:p>
          <a:p>
            <a:r>
              <a:rPr lang="zh-TW" altLang="en-US" dirty="0"/>
              <a:t>第三個資料集收集用戶評論  </a:t>
            </a:r>
            <a:endParaRPr lang="en-US" altLang="zh-TW" dirty="0"/>
          </a:p>
          <a:p>
            <a:r>
              <a:rPr lang="zh-TW" altLang="en-US" dirty="0"/>
              <a:t>第四個資料集收集節目群眾智慧關鍵字</a:t>
            </a:r>
            <a:endParaRPr lang="en-US" altLang="zh-TW" dirty="0"/>
          </a:p>
          <a:p>
            <a:endParaRPr lang="zh-TW" altLang="en-US" dirty="0"/>
          </a:p>
          <a:p>
            <a:r>
              <a:rPr lang="zh-TW" altLang="en-US" dirty="0"/>
              <a:t>第二部分 數據清理</a:t>
            </a:r>
          </a:p>
          <a:p>
            <a:r>
              <a:rPr lang="zh-TW" altLang="en-US" dirty="0"/>
              <a:t>首先</a:t>
            </a:r>
            <a:r>
              <a:rPr lang="en-US" altLang="zh-TW" dirty="0"/>
              <a:t>, </a:t>
            </a:r>
            <a:r>
              <a:rPr lang="zh-TW" altLang="en-US" dirty="0"/>
              <a:t>針對非英語語系的評論作刪除</a:t>
            </a:r>
            <a:endParaRPr lang="en-US" altLang="zh-TW" dirty="0"/>
          </a:p>
          <a:p>
            <a:r>
              <a:rPr lang="zh-TW" altLang="en-US" dirty="0"/>
              <a:t>再來是刪除遺失值</a:t>
            </a:r>
            <a:endParaRPr lang="en-US" altLang="zh-TW" dirty="0"/>
          </a:p>
          <a:p>
            <a:r>
              <a:rPr lang="zh-TW" altLang="en-US" dirty="0"/>
              <a:t>最後將不可讀的</a:t>
            </a:r>
            <a:r>
              <a:rPr lang="en-US" altLang="zh-TW" dirty="0"/>
              <a:t>html</a:t>
            </a:r>
            <a:r>
              <a:rPr lang="zh-TW" altLang="en-US" dirty="0"/>
              <a:t>元素、縮寫術語給替換掉</a:t>
            </a:r>
            <a:endParaRPr lang="en-US" altLang="zh-TW" dirty="0"/>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8</a:t>
            </a:fld>
            <a:endParaRPr lang="zh-TW" altLang="en-US"/>
          </a:p>
        </p:txBody>
      </p:sp>
    </p:spTree>
    <p:extLst>
      <p:ext uri="{BB962C8B-B14F-4D97-AF65-F5344CB8AC3E}">
        <p14:creationId xmlns:p14="http://schemas.microsoft.com/office/powerpoint/2010/main" val="1759000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接著是串流內容分析模組</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zh-TW" altLang="en-US" dirty="0"/>
              <a:t>這邊主要是進行群眾智慧關鍵字分析</a:t>
            </a:r>
            <a:endParaRPr kumimoji="1"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9</a:t>
            </a:fld>
            <a:endParaRPr lang="zh-TW" altLang="en-US"/>
          </a:p>
        </p:txBody>
      </p:sp>
    </p:spTree>
    <p:extLst>
      <p:ext uri="{BB962C8B-B14F-4D97-AF65-F5344CB8AC3E}">
        <p14:creationId xmlns:p14="http://schemas.microsoft.com/office/powerpoint/2010/main" val="3717158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lvl1pPr>
              <a:defRPr sz="4000">
                <a:solidFill>
                  <a:srgbClr val="0926A3"/>
                </a:solidFill>
              </a:defRPr>
            </a:lvl1pPr>
          </a:lstStyle>
          <a:p>
            <a:r>
              <a:rPr lang="zh-TW" altLang="en-US"/>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sz="2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dirty="0"/>
              <a:t>按一下以編輯母片副標題樣式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17C355D4-742B-4871-AFA0-7D8E3E87F302}" type="slidenum">
              <a:rPr lang="en-US" altLang="zh-TW"/>
              <a:pPr>
                <a:defRPr/>
              </a:pPr>
              <a:t>‹#›</a:t>
            </a:fld>
            <a:endParaRPr lang="en-US" altLang="zh-TW"/>
          </a:p>
        </p:txBody>
      </p:sp>
      <p:sp>
        <p:nvSpPr>
          <p:cNvPr id="7" name="文字方塊 6"/>
          <p:cNvSpPr txBox="1"/>
          <p:nvPr userDrawn="1"/>
        </p:nvSpPr>
        <p:spPr>
          <a:xfrm>
            <a:off x="777240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428718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674E1587-3435-4B04-B722-5271E71E9E19}" type="slidenum">
              <a:rPr lang="en-US" altLang="zh-TW"/>
              <a:pPr>
                <a:defRPr/>
              </a:pPr>
              <a:t>‹#›</a:t>
            </a:fld>
            <a:endParaRPr lang="en-US" altLang="zh-TW"/>
          </a:p>
        </p:txBody>
      </p:sp>
      <p:sp>
        <p:nvSpPr>
          <p:cNvPr id="7" name="文字方塊 6"/>
          <p:cNvSpPr txBox="1"/>
          <p:nvPr userDrawn="1"/>
        </p:nvSpPr>
        <p:spPr>
          <a:xfrm>
            <a:off x="7900392"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72809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38925" y="-26988"/>
            <a:ext cx="2058988" cy="6048376"/>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6988"/>
            <a:ext cx="6029325" cy="6048376"/>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968CE9E9-64F1-4582-AD2D-BB066501113C}" type="slidenum">
              <a:rPr lang="en-US" altLang="zh-TW"/>
              <a:pPr>
                <a:defRPr/>
              </a:pPr>
              <a:t>‹#›</a:t>
            </a:fld>
            <a:endParaRPr lang="en-US" altLang="zh-TW"/>
          </a:p>
        </p:txBody>
      </p:sp>
      <p:sp>
        <p:nvSpPr>
          <p:cNvPr id="7" name="文字方塊 6"/>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30895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1">
                <a:solidFill>
                  <a:srgbClr val="2907A5"/>
                </a:solidFill>
              </a:defRPr>
            </a:lvl1pPr>
          </a:lstStyle>
          <a:p>
            <a:r>
              <a:rPr lang="zh-TW" altLang="en-US"/>
              <a:t>按一下以編輯母片標題樣式</a:t>
            </a:r>
            <a:endParaRPr lang="zh-TW" altLang="en-US" dirty="0"/>
          </a:p>
        </p:txBody>
      </p:sp>
      <p:sp>
        <p:nvSpPr>
          <p:cNvPr id="3" name="內容版面配置區 2"/>
          <p:cNvSpPr>
            <a:spLocks noGrp="1"/>
          </p:cNvSpPr>
          <p:nvPr>
            <p:ph idx="1"/>
          </p:nvPr>
        </p:nvSpPr>
        <p:spPr/>
        <p:txBody>
          <a:bodyPr/>
          <a:lstStyle>
            <a:lvl1pPr>
              <a:defRPr sz="2400"/>
            </a:lvl1pPr>
            <a:lvl2pPr>
              <a:defRPr sz="2000"/>
            </a:lvl2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dirty="0"/>
              <a:t>   </a:t>
            </a:r>
            <a:fld id="{66C53FE0-DFDF-4122-A850-A5399E395ABE}" type="slidenum">
              <a:rPr lang="en-US" altLang="zh-TW"/>
              <a:pPr>
                <a:defRPr/>
              </a:pPr>
              <a:t>‹#›</a:t>
            </a:fld>
            <a:endParaRPr lang="en-US" altLang="zh-TW" dirty="0"/>
          </a:p>
        </p:txBody>
      </p:sp>
      <p:sp>
        <p:nvSpPr>
          <p:cNvPr id="7" name="文字方塊 6"/>
          <p:cNvSpPr txBox="1"/>
          <p:nvPr userDrawn="1"/>
        </p:nvSpPr>
        <p:spPr>
          <a:xfrm>
            <a:off x="7917408"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2084314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E2FB8B52-7EFD-4983-9C68-981D12AB609C}" type="slidenum">
              <a:rPr lang="en-US" altLang="zh-TW"/>
              <a:pPr>
                <a:defRPr/>
              </a:pPr>
              <a:t>‹#›</a:t>
            </a:fld>
            <a:endParaRPr lang="en-US" altLang="zh-TW"/>
          </a:p>
        </p:txBody>
      </p:sp>
      <p:sp>
        <p:nvSpPr>
          <p:cNvPr id="7" name="文字方塊 6"/>
          <p:cNvSpPr txBox="1"/>
          <p:nvPr userDrawn="1"/>
        </p:nvSpPr>
        <p:spPr>
          <a:xfrm>
            <a:off x="7812360" y="6483350"/>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76443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1E99551-C170-4D6F-9788-C5C34A3D31AB}" type="slidenum">
              <a:rPr lang="en-US" altLang="zh-TW"/>
              <a:pPr>
                <a:defRPr/>
              </a:pPr>
              <a:t>‹#›</a:t>
            </a:fld>
            <a:endParaRPr lang="en-US" altLang="zh-TW"/>
          </a:p>
        </p:txBody>
      </p:sp>
      <p:sp>
        <p:nvSpPr>
          <p:cNvPr id="8" name="文字方塊 7"/>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719410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endParaRPr lang="zh-TW" altLang="en-US" dirty="0"/>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zh-TW"/>
              <a:t>   </a:t>
            </a:r>
            <a:fld id="{1662CE24-1A20-4B59-9F58-D3C5B161363B}" type="slidenum">
              <a:rPr lang="en-US" altLang="zh-TW"/>
              <a:pPr>
                <a:defRPr/>
              </a:pPr>
              <a:t>‹#›</a:t>
            </a:fld>
            <a:endParaRPr lang="en-US" altLang="zh-TW"/>
          </a:p>
        </p:txBody>
      </p:sp>
      <p:sp>
        <p:nvSpPr>
          <p:cNvPr id="10" name="文字方塊 9"/>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60787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zh-TW"/>
              <a:t>   </a:t>
            </a:r>
            <a:fld id="{FF5DB450-8D60-4C02-A8F0-739A8F881784}" type="slidenum">
              <a:rPr lang="en-US" altLang="zh-TW"/>
              <a:pPr>
                <a:defRPr/>
              </a:pPr>
              <a:t>‹#›</a:t>
            </a:fld>
            <a:endParaRPr lang="en-US" altLang="zh-TW"/>
          </a:p>
        </p:txBody>
      </p:sp>
      <p:sp>
        <p:nvSpPr>
          <p:cNvPr id="6" name="文字方塊 5"/>
          <p:cNvSpPr txBox="1"/>
          <p:nvPr userDrawn="1"/>
        </p:nvSpPr>
        <p:spPr>
          <a:xfrm>
            <a:off x="781236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94048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zh-TW"/>
              <a:t>   </a:t>
            </a:r>
            <a:fld id="{CF430B66-5CAA-4813-A6A8-D7A3C12C7929}" type="slidenum">
              <a:rPr lang="en-US" altLang="zh-TW"/>
              <a:pPr>
                <a:defRPr/>
              </a:pPr>
              <a:t>‹#›</a:t>
            </a:fld>
            <a:endParaRPr lang="en-US" altLang="zh-TW"/>
          </a:p>
        </p:txBody>
      </p:sp>
      <p:sp>
        <p:nvSpPr>
          <p:cNvPr id="5" name="文字方塊 4"/>
          <p:cNvSpPr txBox="1"/>
          <p:nvPr userDrawn="1"/>
        </p:nvSpPr>
        <p:spPr>
          <a:xfrm>
            <a:off x="791986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224862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2C353B03-B4AB-40A4-924B-18AD208C94E3}" type="slidenum">
              <a:rPr lang="en-US" altLang="zh-TW"/>
              <a:pPr>
                <a:defRPr/>
              </a:pPr>
              <a:t>‹#›</a:t>
            </a:fld>
            <a:endParaRPr lang="en-US" altLang="zh-TW"/>
          </a:p>
        </p:txBody>
      </p:sp>
      <p:sp>
        <p:nvSpPr>
          <p:cNvPr id="8" name="文字方塊 7"/>
          <p:cNvSpPr txBox="1"/>
          <p:nvPr userDrawn="1"/>
        </p:nvSpPr>
        <p:spPr>
          <a:xfrm>
            <a:off x="789188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644609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A96DC0A-347F-458C-A6C7-A61CAB19D9F1}" type="slidenum">
              <a:rPr lang="en-US" altLang="zh-TW"/>
              <a:pPr>
                <a:defRPr/>
              </a:pPr>
              <a:t>‹#›</a:t>
            </a:fld>
            <a:endParaRPr lang="en-US" altLang="zh-TW"/>
          </a:p>
        </p:txBody>
      </p:sp>
      <p:sp>
        <p:nvSpPr>
          <p:cNvPr id="8" name="文字方塊 7"/>
          <p:cNvSpPr txBox="1"/>
          <p:nvPr userDrawn="1"/>
        </p:nvSpPr>
        <p:spPr>
          <a:xfrm>
            <a:off x="7812360"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39435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381750"/>
            <a:ext cx="9144000" cy="47625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dirty="0"/>
          </a:p>
        </p:txBody>
      </p:sp>
      <p:sp>
        <p:nvSpPr>
          <p:cNvPr id="1027" name="Rectangle 10"/>
          <p:cNvSpPr>
            <a:spLocks noChangeArrowheads="1"/>
          </p:cNvSpPr>
          <p:nvPr/>
        </p:nvSpPr>
        <p:spPr bwMode="auto">
          <a:xfrm>
            <a:off x="0" y="-26988"/>
            <a:ext cx="9144000" cy="115252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8" name="Rectangle 3"/>
          <p:cNvSpPr>
            <a:spLocks noGrp="1" noChangeArrowheads="1"/>
          </p:cNvSpPr>
          <p:nvPr>
            <p:ph type="body" idx="1"/>
          </p:nvPr>
        </p:nvSpPr>
        <p:spPr bwMode="auto">
          <a:xfrm>
            <a:off x="457200" y="1196975"/>
            <a:ext cx="82296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30" name="Rectangle 6"/>
          <p:cNvSpPr>
            <a:spLocks noGrp="1" noChangeArrowheads="1"/>
          </p:cNvSpPr>
          <p:nvPr>
            <p:ph type="sldNum" sz="quarter" idx="4"/>
          </p:nvPr>
        </p:nvSpPr>
        <p:spPr bwMode="auto">
          <a:xfrm>
            <a:off x="2590800" y="6524625"/>
            <a:ext cx="21971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r>
              <a:rPr lang="en-US" altLang="zh-TW"/>
              <a:t>   </a:t>
            </a:r>
            <a:fld id="{07A611FE-4CE2-4881-A2C7-1D1EAFFC718C}" type="slidenum">
              <a:rPr lang="en-US" altLang="zh-TW"/>
              <a:pPr>
                <a:defRPr/>
              </a:pPr>
              <a:t>‹#›</a:t>
            </a:fld>
            <a:endParaRPr lang="en-US" altLang="zh-TW"/>
          </a:p>
        </p:txBody>
      </p:sp>
      <p:sp>
        <p:nvSpPr>
          <p:cNvPr id="1032" name="Rectangle 8"/>
          <p:cNvSpPr>
            <a:spLocks noChangeArrowheads="1"/>
          </p:cNvSpPr>
          <p:nvPr/>
        </p:nvSpPr>
        <p:spPr bwMode="auto">
          <a:xfrm>
            <a:off x="0" y="6408738"/>
            <a:ext cx="914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r>
              <a:rPr kumimoji="0" lang="en-US" altLang="zh-TW" sz="1400" dirty="0">
                <a:solidFill>
                  <a:schemeClr val="accent2"/>
                </a:solidFill>
              </a:rPr>
              <a:t>        </a:t>
            </a:r>
            <a:r>
              <a:rPr kumimoji="0" lang="en-US" altLang="zh-TW" sz="1200" i="1" dirty="0">
                <a:solidFill>
                  <a:srgbClr val="2907A5"/>
                </a:solidFill>
                <a:cs typeface="Arial" panose="020B0604020202020204" pitchFamily="34" charset="0"/>
              </a:rPr>
              <a:t>Institute of Information Management, NYCU                                                                                                          2022,</a:t>
            </a:r>
            <a:r>
              <a:rPr kumimoji="0" lang="zh-TW" altLang="en-US" sz="1200" dirty="0">
                <a:solidFill>
                  <a:srgbClr val="2907A5"/>
                </a:solidFill>
                <a:cs typeface="Arial" panose="020B0604020202020204" pitchFamily="34" charset="0"/>
              </a:rPr>
              <a:t> </a:t>
            </a:r>
            <a:r>
              <a:rPr kumimoji="0" lang="en-US" altLang="zh-TW" sz="1200" i="1" dirty="0">
                <a:solidFill>
                  <a:srgbClr val="2907A5"/>
                </a:solidFill>
                <a:ea typeface="標楷體" panose="03000509000000000000" pitchFamily="65" charset="-120"/>
                <a:cs typeface="Arial" panose="020B0604020202020204" pitchFamily="34" charset="0"/>
              </a:rPr>
              <a:t>IEBI Lab</a:t>
            </a:r>
          </a:p>
        </p:txBody>
      </p:sp>
      <p:pic>
        <p:nvPicPr>
          <p:cNvPr id="1033" name="Picture 9" descr="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513" y="6443663"/>
            <a:ext cx="376237"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2"/>
          <p:cNvSpPr>
            <a:spLocks noGrp="1" noChangeArrowheads="1"/>
          </p:cNvSpPr>
          <p:nvPr>
            <p:ph type="title"/>
          </p:nvPr>
        </p:nvSpPr>
        <p:spPr bwMode="auto">
          <a:xfrm>
            <a:off x="468313" y="-26988"/>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9.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ctrTitle"/>
          </p:nvPr>
        </p:nvSpPr>
        <p:spPr>
          <a:xfrm>
            <a:off x="-19436" y="1268760"/>
            <a:ext cx="9163436" cy="2576492"/>
          </a:xfrm>
        </p:spPr>
        <p:txBody>
          <a:bodyPr/>
          <a:lstStyle/>
          <a:p>
            <a:r>
              <a:rPr lang="en-US" sz="2800" b="1" dirty="0">
                <a:latin typeface="+mn-lt"/>
                <a:ea typeface="+mn-ea"/>
                <a:cs typeface="Times New Roman" panose="02020603050405020304" pitchFamily="18" charset="0"/>
              </a:rPr>
              <a:t>An Over-The-Top Media Service Recommendation Mechanism with Subscribers and Contents Latent Characteristics</a:t>
            </a:r>
            <a:endParaRPr lang="en-GB" sz="2800" b="1" dirty="0">
              <a:latin typeface="+mn-lt"/>
              <a:ea typeface="+mn-ea"/>
              <a:cs typeface="Times New Roman" panose="02020603050405020304" pitchFamily="18" charset="0"/>
            </a:endParaRPr>
          </a:p>
        </p:txBody>
      </p:sp>
      <p:sp>
        <p:nvSpPr>
          <p:cNvPr id="4099" name="副標題 2"/>
          <p:cNvSpPr>
            <a:spLocks noGrp="1"/>
          </p:cNvSpPr>
          <p:nvPr>
            <p:ph type="subTitle" idx="1"/>
          </p:nvPr>
        </p:nvSpPr>
        <p:spPr>
          <a:xfrm>
            <a:off x="1371600" y="4196680"/>
            <a:ext cx="6872808" cy="1896616"/>
          </a:xfrm>
        </p:spPr>
        <p:txBody>
          <a:bodyPr/>
          <a:lstStyle/>
          <a:p>
            <a:r>
              <a:rPr lang="en-US" altLang="zh-TW" sz="2000" dirty="0">
                <a:solidFill>
                  <a:schemeClr val="tx2"/>
                </a:solidFill>
                <a:latin typeface="+mj-lt"/>
                <a:ea typeface="標楷體" panose="03000509000000000000" pitchFamily="65" charset="-120"/>
                <a:cs typeface="Times New Roman"/>
              </a:rPr>
              <a:t>Chi Kin</a:t>
            </a:r>
            <a:r>
              <a:rPr lang="zh-TW" altLang="en-US"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cs typeface="Times New Roman"/>
              </a:rPr>
              <a:t>Chan</a:t>
            </a:r>
            <a:r>
              <a:rPr lang="zh-TW" altLang="en-US"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rPr>
              <a:t>and </a:t>
            </a:r>
            <a:r>
              <a:rPr lang="en-US" altLang="zh-TW" sz="2000" b="1" dirty="0">
                <a:solidFill>
                  <a:schemeClr val="tx2"/>
                </a:solidFill>
                <a:latin typeface="+mj-lt"/>
                <a:ea typeface="標楷體" panose="03000509000000000000" pitchFamily="65" charset="-120"/>
              </a:rPr>
              <a:t>Yung-Ming Li</a:t>
            </a:r>
          </a:p>
          <a:p>
            <a:r>
              <a:rPr lang="en-US" altLang="zh-TW" sz="2000" dirty="0">
                <a:solidFill>
                  <a:schemeClr val="tx2"/>
                </a:solidFill>
                <a:latin typeface="+mj-lt"/>
                <a:ea typeface="標楷體" panose="03000509000000000000" pitchFamily="65" charset="-120"/>
                <a:cs typeface="Times New Roman"/>
              </a:rPr>
              <a:t>Institute of Information Management </a:t>
            </a:r>
          </a:p>
          <a:p>
            <a:r>
              <a:rPr lang="en-US" altLang="zh-TW" sz="2000" dirty="0">
                <a:solidFill>
                  <a:schemeClr val="tx2"/>
                </a:solidFill>
                <a:latin typeface="+mj-lt"/>
                <a:ea typeface="標楷體" panose="03000509000000000000" pitchFamily="65" charset="-120"/>
                <a:cs typeface="Times New Roman"/>
              </a:rPr>
              <a:t>National Yang Ming Chiao Tung University, Taiwan</a:t>
            </a:r>
            <a:endParaRPr lang="zh-TW" altLang="en-US" sz="2000" dirty="0">
              <a:solidFill>
                <a:schemeClr val="tx2"/>
              </a:solidFill>
              <a:latin typeface="+mj-lt"/>
              <a:cs typeface="Times New Roman"/>
            </a:endParaRPr>
          </a:p>
        </p:txBody>
      </p:sp>
      <p:sp>
        <p:nvSpPr>
          <p:cNvPr id="7" name="標題 1">
            <a:extLst>
              <a:ext uri="{FF2B5EF4-FFF2-40B4-BE49-F238E27FC236}">
                <a16:creationId xmlns:a16="http://schemas.microsoft.com/office/drawing/2014/main" id="{6E3B8B2C-A4E6-4D1F-8E4C-46734EDE5A00}"/>
              </a:ext>
            </a:extLst>
          </p:cNvPr>
          <p:cNvSpPr txBox="1">
            <a:spLocks/>
          </p:cNvSpPr>
          <p:nvPr/>
        </p:nvSpPr>
        <p:spPr bwMode="auto">
          <a:xfrm>
            <a:off x="0" y="2017618"/>
            <a:ext cx="9144000" cy="76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a:lstStyle>
          <a:p>
            <a:endParaRPr lang="en-GB" sz="2800" dirty="0"/>
          </a:p>
        </p:txBody>
      </p:sp>
    </p:spTree>
  </p:cSld>
  <p:clrMapOvr>
    <a:masterClrMapping/>
  </p:clrMapOvr>
  <mc:AlternateContent xmlns:mc="http://schemas.openxmlformats.org/markup-compatibility/2006" xmlns:p14="http://schemas.microsoft.com/office/powerpoint/2010/main">
    <mc:Choice Requires="p14">
      <p:transition spd="slow" p14:dur="2000" advTm="1351"/>
    </mc:Choice>
    <mc:Fallback xmlns="">
      <p:transition spd="slow" advTm="135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6294" y="0"/>
            <a:ext cx="9338814" cy="1143001"/>
          </a:xfrm>
        </p:spPr>
        <p:txBody>
          <a:bodyPr/>
          <a:lstStyle/>
          <a:p>
            <a:pPr lvl="1"/>
            <a:r>
              <a:rPr lang="en-US" altLang="zh-TW" b="1" dirty="0">
                <a:solidFill>
                  <a:srgbClr val="2907A5"/>
                </a:solidFill>
                <a:latin typeface="+mj-lt"/>
                <a:ea typeface="+mj-ea"/>
                <a:cs typeface="+mj-cs"/>
              </a:rPr>
              <a:t> Streaming Content Detection Module</a:t>
            </a:r>
            <a:r>
              <a:rPr lang="en-US" altLang="zh-TW" b="1" dirty="0"/>
              <a:t>	</a:t>
            </a:r>
            <a:endParaRPr lang="zh-TW" altLang="zh-TW" sz="6000" b="1"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10</a:t>
            </a:fld>
            <a:endParaRPr lang="en-US" altLang="zh-TW"/>
          </a:p>
        </p:txBody>
      </p:sp>
      <p:sp>
        <p:nvSpPr>
          <p:cNvPr id="9" name="內容版面配置區 2">
            <a:extLst>
              <a:ext uri="{FF2B5EF4-FFF2-40B4-BE49-F238E27FC236}">
                <a16:creationId xmlns:a16="http://schemas.microsoft.com/office/drawing/2014/main" id="{BCEF2A28-DBDA-B048-85D6-9C0ADDA2EB62}"/>
              </a:ext>
            </a:extLst>
          </p:cNvPr>
          <p:cNvSpPr>
            <a:spLocks noGrp="1"/>
          </p:cNvSpPr>
          <p:nvPr>
            <p:ph idx="1"/>
          </p:nvPr>
        </p:nvSpPr>
        <p:spPr>
          <a:xfrm>
            <a:off x="323528" y="1340768"/>
            <a:ext cx="8712968" cy="2459700"/>
          </a:xfrm>
        </p:spPr>
        <p:txBody>
          <a:bodyPr/>
          <a:lstStyle/>
          <a:p>
            <a:r>
              <a:rPr lang="en-US" altLang="zh-TW" dirty="0"/>
              <a:t>Collective Tagging Analysis</a:t>
            </a:r>
          </a:p>
          <a:p>
            <a:pPr lvl="1"/>
            <a:r>
              <a:rPr lang="en-US" altLang="zh-TW" dirty="0"/>
              <a:t>Collective Tagging covers lots of latent information about the streaming content, such as main characters, scenes, elements, directors, cast, genres etc.</a:t>
            </a:r>
            <a:br>
              <a:rPr lang="en-US" altLang="zh-TW" dirty="0"/>
            </a:br>
            <a:br>
              <a:rPr lang="en-US" altLang="zh-TW" dirty="0"/>
            </a:br>
            <a:endParaRPr lang="en-US" altLang="zh-TW" dirty="0"/>
          </a:p>
          <a:p>
            <a:pPr lvl="1"/>
            <a:endParaRPr lang="en-US" altLang="zh-TW" dirty="0"/>
          </a:p>
          <a:p>
            <a:pPr lvl="1"/>
            <a:r>
              <a:rPr lang="en-US" altLang="zh-TW" dirty="0"/>
              <a:t>Use term frequency and inverse document frequency </a:t>
            </a:r>
            <a:r>
              <a:rPr lang="en-US" altLang="zh-TW" dirty="0">
                <a:solidFill>
                  <a:srgbClr val="0000FF"/>
                </a:solidFill>
              </a:rPr>
              <a:t>(TF-IDF) </a:t>
            </a:r>
            <a:r>
              <a:rPr lang="en-US" altLang="zh-TW" dirty="0"/>
              <a:t>method for the text feature weight analysis to find important words into vectors.</a:t>
            </a:r>
          </a:p>
          <a:p>
            <a:pPr lvl="1"/>
            <a:endParaRPr lang="en-US" altLang="zh-TW" dirty="0"/>
          </a:p>
          <a:p>
            <a:pPr lvl="1"/>
            <a:endParaRPr lang="en-US" altLang="zh-TW" dirty="0"/>
          </a:p>
          <a:p>
            <a:pPr lvl="1"/>
            <a:endParaRPr lang="en-US" altLang="zh-TW" dirty="0"/>
          </a:p>
          <a:p>
            <a:pPr lvl="1"/>
            <a:endParaRPr lang="en-US" altLang="zh-TW" dirty="0"/>
          </a:p>
          <a:p>
            <a:pPr marL="457200" lvl="1" indent="0">
              <a:buNone/>
            </a:pPr>
            <a:endParaRPr lang="en-US" altLang="zh-TW" dirty="0"/>
          </a:p>
          <a:p>
            <a:pPr marL="457200" lvl="1" indent="0">
              <a:buNone/>
            </a:pPr>
            <a:endParaRPr lang="en-US" altLang="zh-TW" dirty="0"/>
          </a:p>
          <a:p>
            <a:pPr lvl="1"/>
            <a:endParaRPr lang="en-US" altLang="zh-TW" dirty="0"/>
          </a:p>
          <a:p>
            <a:pPr lvl="1"/>
            <a:endParaRPr lang="en-US" altLang="zh-TW" dirty="0"/>
          </a:p>
          <a:p>
            <a:pPr lvl="1"/>
            <a:endParaRPr lang="zh-TW" altLang="zh-TW" dirty="0"/>
          </a:p>
        </p:txBody>
      </p:sp>
      <mc:AlternateContent xmlns:mc="http://schemas.openxmlformats.org/markup-compatibility/2006" xmlns:a14="http://schemas.microsoft.com/office/drawing/2010/main">
        <mc:Choice Requires="a14">
          <p:sp>
            <p:nvSpPr>
              <p:cNvPr id="15" name="矩形 14">
                <a:extLst>
                  <a:ext uri="{FF2B5EF4-FFF2-40B4-BE49-F238E27FC236}">
                    <a16:creationId xmlns:a16="http://schemas.microsoft.com/office/drawing/2014/main" id="{7DA4D547-D852-054B-BB76-2EAD015204FA}"/>
                  </a:ext>
                </a:extLst>
              </p:cNvPr>
              <p:cNvSpPr/>
              <p:nvPr/>
            </p:nvSpPr>
            <p:spPr>
              <a:xfrm>
                <a:off x="3295934" y="5048676"/>
                <a:ext cx="2574358" cy="3916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𝑇𝐹𝐼𝐷𝐹</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𝑡𝑓</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𝑖𝑑𝑓</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oMath>
                  </m:oMathPara>
                </a14:m>
                <a:endParaRPr lang="zh-TW" altLang="en-US" dirty="0"/>
              </a:p>
            </p:txBody>
          </p:sp>
        </mc:Choice>
        <mc:Fallback xmlns="">
          <p:sp>
            <p:nvSpPr>
              <p:cNvPr id="15" name="矩形 14">
                <a:extLst>
                  <a:ext uri="{FF2B5EF4-FFF2-40B4-BE49-F238E27FC236}">
                    <a16:creationId xmlns:a16="http://schemas.microsoft.com/office/drawing/2014/main" id="{7DA4D547-D852-054B-BB76-2EAD015204FA}"/>
                  </a:ext>
                </a:extLst>
              </p:cNvPr>
              <p:cNvSpPr>
                <a:spLocks noRot="1" noChangeAspect="1" noMove="1" noResize="1" noEditPoints="1" noAdjustHandles="1" noChangeArrowheads="1" noChangeShapeType="1" noTextEdit="1"/>
              </p:cNvSpPr>
              <p:nvPr/>
            </p:nvSpPr>
            <p:spPr>
              <a:xfrm>
                <a:off x="3295934" y="5048676"/>
                <a:ext cx="2574358" cy="391646"/>
              </a:xfrm>
              <a:prstGeom prst="rect">
                <a:avLst/>
              </a:prstGeom>
              <a:blipFill>
                <a:blip r:embed="rId3"/>
                <a:stretch>
                  <a:fillRect b="-9375"/>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3" name="矩形 2"/>
              <p:cNvSpPr/>
              <p:nvPr/>
            </p:nvSpPr>
            <p:spPr>
              <a:xfrm>
                <a:off x="1115616" y="2924944"/>
                <a:ext cx="7416824" cy="369332"/>
              </a:xfrm>
              <a:prstGeom prst="rect">
                <a:avLst/>
              </a:prstGeom>
            </p:spPr>
            <p:txBody>
              <a:bodyPr wrap="square">
                <a:spAutoFit/>
              </a:bodyPr>
              <a:lstStyle/>
              <a:p>
                <a14:m>
                  <m:oMath xmlns:m="http://schemas.openxmlformats.org/officeDocument/2006/math">
                    <m:sSub>
                      <m:sSubPr>
                        <m:ctrlPr>
                          <a:rPr lang="en-GB" i="1" smtClean="0">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𝑇𝑎𝑔</m:t>
                        </m:r>
                      </m:e>
                      <m:sub>
                        <m:r>
                          <a:rPr lang="en-US" b="0" i="1" kern="0" smtClean="0">
                            <a:latin typeface="Cambria Math" panose="02040503050406030204" pitchFamily="18" charset="0"/>
                            <a:cs typeface="Times New Roman" panose="02020603050405020304" pitchFamily="18" charset="0"/>
                          </a:rPr>
                          <m:t>𝑘</m:t>
                        </m:r>
                      </m:sub>
                    </m:sSub>
                    <m:r>
                      <a:rPr lang="en-US" i="1" ker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𝐷𝑖𝑟𝑒𝑐𝑡𝑜𝑟</m:t>
                        </m:r>
                      </m:e>
                      <m:sub>
                        <m:r>
                          <a:rPr lang="en-US" b="0" i="1" kern="0" smtClean="0">
                            <a:latin typeface="Cambria Math" panose="02040503050406030204" pitchFamily="18" charset="0"/>
                            <a:cs typeface="Times New Roman" panose="02020603050405020304" pitchFamily="18" charset="0"/>
                          </a:rPr>
                          <m:t>𝑚</m:t>
                        </m:r>
                      </m:sub>
                    </m:sSub>
                    <m:r>
                      <a:rPr lang="en-US" i="1" kern="0" smtClea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𝐶𝑎𝑠𝑡</m:t>
                        </m:r>
                      </m:e>
                      <m:sub>
                        <m:r>
                          <a:rPr lang="en-US" b="0" i="1" kern="0" smtClean="0">
                            <a:latin typeface="Cambria Math" panose="02040503050406030204" pitchFamily="18" charset="0"/>
                            <a:cs typeface="Times New Roman" panose="02020603050405020304" pitchFamily="18" charset="0"/>
                          </a:rPr>
                          <m:t>𝑚</m:t>
                        </m:r>
                      </m:sub>
                    </m:sSub>
                    <m:r>
                      <a:rPr lang="en-US" altLang="zh-TW" i="1" kern="0">
                        <a:latin typeface="Cambria Math" panose="02040503050406030204" pitchFamily="18" charset="0"/>
                        <a:cs typeface="Times New Roman" panose="02020603050405020304" pitchFamily="18" charset="0"/>
                      </a:rPr>
                      <m:t>∪</m:t>
                    </m:r>
                    <m:sSub>
                      <m:sSubPr>
                        <m:ctrlPr>
                          <a:rPr lang="en-GB" i="1" smtClean="0">
                            <a:solidFill>
                              <a:srgbClr val="FF0000"/>
                            </a:solidFill>
                            <a:effectLst/>
                            <a:latin typeface="Cambria Math" panose="02040503050406030204" pitchFamily="18" charset="0"/>
                          </a:rPr>
                        </m:ctrlPr>
                      </m:sSubPr>
                      <m:e>
                        <m:r>
                          <a:rPr lang="en-US" i="1" kern="0">
                            <a:solidFill>
                              <a:srgbClr val="FF0000"/>
                            </a:solidFill>
                            <a:latin typeface="Cambria Math" panose="02040503050406030204" pitchFamily="18" charset="0"/>
                            <a:cs typeface="Times New Roman" panose="02020603050405020304" pitchFamily="18" charset="0"/>
                          </a:rPr>
                          <m:t>𝐾𝑒𝑦𝑤𝑜𝑟𝑑</m:t>
                        </m:r>
                      </m:e>
                      <m:sub>
                        <m:r>
                          <a:rPr lang="en-US" b="0" i="1" kern="0" smtClean="0">
                            <a:solidFill>
                              <a:srgbClr val="FF0000"/>
                            </a:solidFill>
                            <a:latin typeface="Cambria Math" panose="02040503050406030204" pitchFamily="18" charset="0"/>
                            <a:cs typeface="Times New Roman" panose="02020603050405020304" pitchFamily="18" charset="0"/>
                          </a:rPr>
                          <m:t>𝑚</m:t>
                        </m:r>
                      </m:sub>
                    </m:sSub>
                    <m:r>
                      <a:rPr lang="en-US" altLang="zh-TW" i="1" ker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𝐺𝑒𝑛𝑟𝑒</m:t>
                        </m:r>
                      </m:e>
                      <m:sub>
                        <m:r>
                          <a:rPr lang="en-US" b="0" i="1" kern="0" smtClean="0">
                            <a:latin typeface="Cambria Math" panose="02040503050406030204" pitchFamily="18" charset="0"/>
                            <a:cs typeface="Times New Roman" panose="02020603050405020304" pitchFamily="18" charset="0"/>
                          </a:rPr>
                          <m:t>𝑚</m:t>
                        </m:r>
                      </m:sub>
                    </m:sSub>
                  </m:oMath>
                </a14:m>
                <a:r>
                  <a:rPr lang="en-GB" dirty="0"/>
                  <a:t> , for OTT program</a:t>
                </a:r>
                <a:r>
                  <a:rPr lang="en-GB" i="1" dirty="0"/>
                  <a:t> m</a:t>
                </a:r>
              </a:p>
            </p:txBody>
          </p:sp>
        </mc:Choice>
        <mc:Fallback xmlns="">
          <p:sp>
            <p:nvSpPr>
              <p:cNvPr id="3" name="矩形 2"/>
              <p:cNvSpPr>
                <a:spLocks noRot="1" noChangeAspect="1" noMove="1" noResize="1" noEditPoints="1" noAdjustHandles="1" noChangeArrowheads="1" noChangeShapeType="1" noTextEdit="1"/>
              </p:cNvSpPr>
              <p:nvPr/>
            </p:nvSpPr>
            <p:spPr>
              <a:xfrm>
                <a:off x="1115616" y="2924944"/>
                <a:ext cx="7416824" cy="369332"/>
              </a:xfrm>
              <a:prstGeom prst="rect">
                <a:avLst/>
              </a:prstGeom>
              <a:blipFill>
                <a:blip r:embed="rId4"/>
                <a:stretch>
                  <a:fillRect l="-164" t="-10000" r="-575" b="-26667"/>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866381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804CB13A-47A4-429D-AD39-23A2D47E40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11</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4716016" y="2153047"/>
            <a:ext cx="2232248" cy="1491977"/>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824602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rPr>
              <a:t>User Feature Analysis Module</a:t>
            </a:r>
            <a:r>
              <a:rPr lang="en-US" altLang="zh-TW" b="1" dirty="0"/>
              <a:t>	</a:t>
            </a:r>
            <a:endParaRPr lang="zh-TW" altLang="zh-TW" sz="6000" b="1" dirty="0"/>
          </a:p>
        </p:txBody>
      </p:sp>
      <p:sp>
        <p:nvSpPr>
          <p:cNvPr id="3" name="內容版面配置區 2"/>
          <p:cNvSpPr>
            <a:spLocks noGrp="1"/>
          </p:cNvSpPr>
          <p:nvPr>
            <p:ph idx="1"/>
          </p:nvPr>
        </p:nvSpPr>
        <p:spPr>
          <a:xfrm>
            <a:off x="468313" y="1340768"/>
            <a:ext cx="8240713" cy="3568650"/>
          </a:xfrm>
        </p:spPr>
        <p:txBody>
          <a:bodyPr/>
          <a:lstStyle/>
          <a:p>
            <a:r>
              <a:rPr lang="en-US" dirty="0"/>
              <a:t>Psychological Tendencies </a:t>
            </a:r>
            <a:r>
              <a:rPr lang="en-US" altLang="zh-TW" dirty="0"/>
              <a:t>Analysis</a:t>
            </a:r>
          </a:p>
          <a:p>
            <a:pPr lvl="1"/>
            <a:r>
              <a:rPr lang="en-US" altLang="zh-TW" dirty="0"/>
              <a:t>Use text mining to detect the </a:t>
            </a:r>
            <a:r>
              <a:rPr lang="en-US" dirty="0"/>
              <a:t>psychological tendencies</a:t>
            </a:r>
            <a:r>
              <a:rPr lang="en-US" altLang="zh-TW" dirty="0"/>
              <a:t> of a user(audience) through their </a:t>
            </a:r>
            <a:r>
              <a:rPr lang="en-US" altLang="zh-TW" dirty="0">
                <a:solidFill>
                  <a:srgbClr val="0000FF"/>
                </a:solidFill>
              </a:rPr>
              <a:t>reviews</a:t>
            </a:r>
            <a:r>
              <a:rPr lang="en-US" altLang="zh-TW" dirty="0"/>
              <a:t>.</a:t>
            </a:r>
          </a:p>
          <a:p>
            <a:pPr lvl="1"/>
            <a:endParaRPr lang="zh-TW" altLang="zh-TW" dirty="0"/>
          </a:p>
          <a:p>
            <a:pPr lvl="1"/>
            <a:r>
              <a:rPr lang="en-US" altLang="zh-TW" dirty="0"/>
              <a:t>Tokenize the sentence to words, and use </a:t>
            </a:r>
            <a:r>
              <a:rPr lang="en-GB" dirty="0">
                <a:solidFill>
                  <a:srgbClr val="0000FF"/>
                </a:solidFill>
              </a:rPr>
              <a:t>GoogleNews-vectors-negative300</a:t>
            </a:r>
            <a:r>
              <a:rPr lang="en-US" altLang="zh-TW" dirty="0"/>
              <a:t> to calculate the similarity of the word hierarchy.</a:t>
            </a:r>
          </a:p>
          <a:p>
            <a:pPr lvl="2"/>
            <a:endParaRPr lang="en-US" altLang="zh-TW" dirty="0"/>
          </a:p>
          <a:p>
            <a:pPr lvl="1"/>
            <a:r>
              <a:rPr lang="en-US" altLang="zh-TW" dirty="0"/>
              <a:t>Calculate the similarity between the users’ sentence words and </a:t>
            </a:r>
            <a:r>
              <a:rPr lang="en-US" altLang="zh-TW" dirty="0">
                <a:solidFill>
                  <a:srgbClr val="0000FF"/>
                </a:solidFill>
              </a:rPr>
              <a:t>psychological tendencies </a:t>
            </a:r>
            <a:r>
              <a:rPr lang="en-US" altLang="zh-TW" dirty="0"/>
              <a:t>dictionary words</a:t>
            </a:r>
            <a:r>
              <a:rPr lang="en-US" altLang="zh-TW" sz="1600" dirty="0">
                <a:solidFill>
                  <a:schemeClr val="tx1">
                    <a:lumMod val="50000"/>
                    <a:lumOff val="50000"/>
                  </a:schemeClr>
                </a:solidFill>
              </a:rPr>
              <a:t>(</a:t>
            </a:r>
            <a:r>
              <a:rPr lang="en-US" altLang="zh-TW" sz="1600" dirty="0">
                <a:solidFill>
                  <a:schemeClr val="bg1">
                    <a:lumMod val="50000"/>
                  </a:schemeClr>
                </a:solidFill>
              </a:rPr>
              <a:t>Michael C. Ashton 2004 and</a:t>
            </a:r>
            <a:r>
              <a:rPr lang="en-US" altLang="zh-TW" sz="1600" dirty="0">
                <a:solidFill>
                  <a:schemeClr val="tx1">
                    <a:lumMod val="50000"/>
                    <a:lumOff val="50000"/>
                  </a:schemeClr>
                </a:solidFill>
              </a:rPr>
              <a:t> T,Yarkoni,2010)</a:t>
            </a:r>
          </a:p>
          <a:p>
            <a:pPr lvl="2"/>
            <a:r>
              <a:rPr lang="en-US" altLang="zh-TW" sz="1600" dirty="0"/>
              <a:t>Big Five personality traits</a:t>
            </a:r>
          </a:p>
          <a:p>
            <a:pPr lvl="2"/>
            <a:r>
              <a:rPr lang="en-US" altLang="zh-TW" sz="1600" dirty="0"/>
              <a:t>Human</a:t>
            </a:r>
            <a:r>
              <a:rPr lang="zh-TW" altLang="en-US" sz="1600" dirty="0"/>
              <a:t> </a:t>
            </a:r>
            <a:r>
              <a:rPr lang="en-US" altLang="zh-TW" sz="1600" dirty="0"/>
              <a:t>Values</a:t>
            </a:r>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12</a:t>
            </a:fld>
            <a:endParaRPr lang="en-US" altLang="zh-TW" dirty="0"/>
          </a:p>
        </p:txBody>
      </p:sp>
    </p:spTree>
    <p:extLst>
      <p:ext uri="{BB962C8B-B14F-4D97-AF65-F5344CB8AC3E}">
        <p14:creationId xmlns:p14="http://schemas.microsoft.com/office/powerpoint/2010/main" val="3431744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User Feature Analysis Module	</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13</a:t>
            </a:fld>
            <a:endParaRPr lang="en-US" altLang="zh-TW" dirty="0"/>
          </a:p>
        </p:txBody>
      </p:sp>
      <p:sp>
        <p:nvSpPr>
          <p:cNvPr id="7" name="內容版面配置區 2"/>
          <p:cNvSpPr txBox="1">
            <a:spLocks/>
          </p:cNvSpPr>
          <p:nvPr/>
        </p:nvSpPr>
        <p:spPr bwMode="auto">
          <a:xfrm>
            <a:off x="539552" y="1346568"/>
            <a:ext cx="8229600" cy="4890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User Watching Behavior Analysis </a:t>
            </a:r>
            <a:r>
              <a:rPr lang="en-US" altLang="zh-TW" kern="0" dirty="0">
                <a:solidFill>
                  <a:srgbClr val="FF0000"/>
                </a:solidFill>
              </a:rPr>
              <a:t>(Preference – Genres)</a:t>
            </a:r>
          </a:p>
          <a:p>
            <a:pPr lvl="1"/>
            <a:r>
              <a:rPr lang="en-US" altLang="zh-TW" dirty="0"/>
              <a:t>Review counts and ratings represent the user’s preference</a:t>
            </a:r>
          </a:p>
          <a:p>
            <a:pPr marL="457200" lvl="1" indent="0">
              <a:buNone/>
            </a:pPr>
            <a:endParaRPr lang="en-GB" altLang="zh-TW" dirty="0"/>
          </a:p>
          <a:p>
            <a:pPr lvl="1"/>
            <a:r>
              <a:rPr lang="en-GB" altLang="zh-TW" dirty="0"/>
              <a:t>Find out the preferences </a:t>
            </a:r>
            <a:r>
              <a:rPr lang="en-GB" altLang="zh-TW" dirty="0">
                <a:solidFill>
                  <a:srgbClr val="FF0000"/>
                </a:solidFill>
              </a:rPr>
              <a:t>genres</a:t>
            </a:r>
            <a:r>
              <a:rPr lang="en-GB" altLang="zh-TW" dirty="0"/>
              <a:t> of a user </a:t>
            </a:r>
            <a:r>
              <a:rPr lang="en-GB" altLang="zh-TW" i="1" dirty="0"/>
              <a:t>U</a:t>
            </a:r>
            <a:r>
              <a:rPr lang="en-GB" altLang="zh-TW" i="1" baseline="-25000" dirty="0"/>
              <a:t>i</a:t>
            </a:r>
            <a:r>
              <a:rPr lang="zh-TW" altLang="en-US" i="1" baseline="-25000" dirty="0"/>
              <a:t> </a:t>
            </a:r>
            <a:r>
              <a:rPr lang="en-US" altLang="zh-TW" dirty="0"/>
              <a:t>from the top review account and rating  </a:t>
            </a:r>
            <a:endParaRPr lang="en-US" altLang="zh-TW" i="1" kern="0" baseline="-25000" dirty="0">
              <a:solidFill>
                <a:srgbClr val="FF0000"/>
              </a:solidFill>
            </a:endParaRPr>
          </a:p>
          <a:p>
            <a:pPr lvl="1"/>
            <a:endParaRPr lang="en-US" altLang="zh-TW" kern="0" dirty="0"/>
          </a:p>
          <a:p>
            <a:pPr lvl="1"/>
            <a:endParaRPr lang="en-US" altLang="zh-TW" kern="0" dirty="0"/>
          </a:p>
        </p:txBody>
      </p:sp>
      <mc:AlternateContent xmlns:mc="http://schemas.openxmlformats.org/markup-compatibility/2006" xmlns:a14="http://schemas.microsoft.com/office/drawing/2010/main">
        <mc:Choice Requires="a14">
          <p:sp>
            <p:nvSpPr>
              <p:cNvPr id="6" name="矩形 5"/>
              <p:cNvSpPr/>
              <p:nvPr/>
            </p:nvSpPr>
            <p:spPr>
              <a:xfrm>
                <a:off x="2123728" y="3284984"/>
                <a:ext cx="3453381" cy="3815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i="1" smtClean="0">
                              <a:latin typeface="Cambria Math" panose="02040503050406030204" pitchFamily="18" charset="0"/>
                            </a:rPr>
                          </m:ctrlPr>
                        </m:sSubPr>
                        <m:e>
                          <m:sSub>
                            <m:sSubPr>
                              <m:ctrlPr>
                                <a:rPr lang="en-GB" i="1">
                                  <a:latin typeface="Cambria Math" panose="02040503050406030204" pitchFamily="18" charset="0"/>
                                </a:rPr>
                              </m:ctrlPr>
                            </m:sSubPr>
                            <m:e>
                              <m:r>
                                <a:rPr lang="en-GB" i="1">
                                  <a:latin typeface="Cambria Math" panose="02040503050406030204" pitchFamily="18" charset="0"/>
                                </a:rPr>
                                <m:t>𝑁𝐺</m:t>
                              </m:r>
                            </m:e>
                            <m:sub>
                              <m:r>
                                <a:rPr lang="en-GB" i="1">
                                  <a:latin typeface="Cambria Math" panose="02040503050406030204" pitchFamily="18" charset="0"/>
                                </a:rPr>
                                <m:t>𝑆𝑐𝑜𝑟𝑒</m:t>
                              </m:r>
                              <m:r>
                                <a:rPr lang="en-US" b="0" i="1" smtClean="0">
                                  <a:latin typeface="Cambria Math" panose="02040503050406030204" pitchFamily="18" charset="0"/>
                                </a:rPr>
                                <m:t>,</m:t>
                              </m:r>
                              <m:r>
                                <a:rPr lang="en-US" b="0" i="1" smtClean="0">
                                  <a:latin typeface="Cambria Math" panose="02040503050406030204" pitchFamily="18" charset="0"/>
                                </a:rPr>
                                <m:t>𝑖</m:t>
                              </m:r>
                            </m:sub>
                          </m:sSub>
                          <m:r>
                            <a:rPr lang="en-GB" i="0">
                              <a:latin typeface="Cambria Math" panose="02040503050406030204" pitchFamily="18" charset="0"/>
                            </a:rPr>
                            <m:t>=</m:t>
                          </m:r>
                          <m:r>
                            <a:rPr lang="en-GB" i="1">
                              <a:latin typeface="Cambria Math" panose="02040503050406030204" pitchFamily="18" charset="0"/>
                            </a:rPr>
                            <m:t>𝑁𝐺</m:t>
                          </m:r>
                        </m:e>
                        <m:sub>
                          <m:r>
                            <a:rPr lang="en-GB" i="1">
                              <a:latin typeface="Cambria Math" panose="02040503050406030204" pitchFamily="18" charset="0"/>
                            </a:rPr>
                            <m:t>𝑐𝑜𝑢𝑛𝑡</m:t>
                          </m:r>
                          <m:r>
                            <a:rPr lang="en-US" b="0" i="1" smtClean="0">
                              <a:latin typeface="Cambria Math" panose="02040503050406030204" pitchFamily="18" charset="0"/>
                            </a:rPr>
                            <m:t>,</m:t>
                          </m:r>
                          <m:r>
                            <a:rPr lang="en-US" b="0" i="1" smtClean="0">
                              <a:latin typeface="Cambria Math" panose="02040503050406030204" pitchFamily="18" charset="0"/>
                            </a:rPr>
                            <m:t>𝑖</m:t>
                          </m:r>
                        </m:sub>
                      </m:sSub>
                      <m:r>
                        <a:rPr lang="en-GB" i="0">
                          <a:latin typeface="Cambria Math" panose="02040503050406030204" pitchFamily="18" charset="0"/>
                        </a:rPr>
                        <m:t>+ </m:t>
                      </m:r>
                      <m:sSub>
                        <m:sSubPr>
                          <m:ctrlPr>
                            <a:rPr lang="en-GB" i="1" smtClean="0">
                              <a:solidFill>
                                <a:srgbClr val="FF0000"/>
                              </a:solidFill>
                              <a:latin typeface="Cambria Math" panose="02040503050406030204" pitchFamily="18" charset="0"/>
                            </a:rPr>
                          </m:ctrlPr>
                        </m:sSubPr>
                        <m:e>
                          <m:r>
                            <a:rPr lang="en-GB" i="1">
                              <a:solidFill>
                                <a:srgbClr val="FF0000"/>
                              </a:solidFill>
                              <a:latin typeface="Cambria Math" panose="02040503050406030204" pitchFamily="18" charset="0"/>
                            </a:rPr>
                            <m:t>𝑁𝐺</m:t>
                          </m:r>
                        </m:e>
                        <m:sub>
                          <m:r>
                            <a:rPr lang="en-GB" i="1">
                              <a:solidFill>
                                <a:srgbClr val="FF0000"/>
                              </a:solidFill>
                              <a:latin typeface="Cambria Math" panose="02040503050406030204" pitchFamily="18" charset="0"/>
                            </a:rPr>
                            <m:t>𝑅𝑎𝑡𝑒</m:t>
                          </m:r>
                          <m:r>
                            <a:rPr lang="en-US" b="0" i="1" smtClean="0">
                              <a:solidFill>
                                <a:srgbClr val="FF0000"/>
                              </a:solidFill>
                              <a:latin typeface="Cambria Math" panose="02040503050406030204" pitchFamily="18" charset="0"/>
                            </a:rPr>
                            <m:t>,</m:t>
                          </m:r>
                          <m:r>
                            <a:rPr lang="en-US" b="0" i="1" smtClean="0">
                              <a:solidFill>
                                <a:srgbClr val="FF0000"/>
                              </a:solidFill>
                              <a:latin typeface="Cambria Math" panose="02040503050406030204" pitchFamily="18" charset="0"/>
                            </a:rPr>
                            <m:t>𝑖</m:t>
                          </m:r>
                        </m:sub>
                      </m:sSub>
                    </m:oMath>
                  </m:oMathPara>
                </a14:m>
                <a:endParaRPr lang="en-GB" dirty="0"/>
              </a:p>
            </p:txBody>
          </p:sp>
        </mc:Choice>
        <mc:Fallback xmlns="">
          <p:sp>
            <p:nvSpPr>
              <p:cNvPr id="6" name="矩形 5"/>
              <p:cNvSpPr>
                <a:spLocks noRot="1" noChangeAspect="1" noMove="1" noResize="1" noEditPoints="1" noAdjustHandles="1" noChangeArrowheads="1" noChangeShapeType="1" noTextEdit="1"/>
              </p:cNvSpPr>
              <p:nvPr/>
            </p:nvSpPr>
            <p:spPr>
              <a:xfrm>
                <a:off x="2123728" y="3284984"/>
                <a:ext cx="3453381" cy="381515"/>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06F4BA1D-BFC7-4C3B-B651-B417ADE3AF9E}"/>
                  </a:ext>
                </a:extLst>
              </p:cNvPr>
              <p:cNvSpPr/>
              <p:nvPr/>
            </p:nvSpPr>
            <p:spPr>
              <a:xfrm>
                <a:off x="-114647" y="4397907"/>
                <a:ext cx="939552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zh-TW" altLang="en-US" i="1" smtClean="0">
                              <a:latin typeface="Cambria Math" panose="02040503050406030204" pitchFamily="18" charset="0"/>
                            </a:rPr>
                          </m:ctrlPr>
                        </m:dPr>
                        <m:e>
                          <m:sSub>
                            <m:sSubPr>
                              <m:ctrlPr>
                                <a:rPr lang="zh-TW" altLang="en-US" i="1">
                                  <a:latin typeface="Cambria Math" panose="02040503050406030204" pitchFamily="18" charset="0"/>
                                </a:rPr>
                              </m:ctrlPr>
                            </m:sSubPr>
                            <m:e>
                              <m:r>
                                <a:rPr lang="zh-TW" altLang="en-US" i="1">
                                  <a:latin typeface="Cambria Math" panose="02040503050406030204" pitchFamily="18" charset="0"/>
                                </a:rPr>
                                <m:t>𝑃𝑟𝑒𝑓𝑒𝑟</m:t>
                              </m:r>
                              <m:r>
                                <a:rPr lang="zh-TW" altLang="en-US" i="0">
                                  <a:latin typeface="Cambria Math" panose="02040503050406030204" pitchFamily="18" charset="0"/>
                                </a:rPr>
                                <m:t> </m:t>
                              </m:r>
                              <m:r>
                                <a:rPr lang="zh-TW" altLang="en-US" i="1">
                                  <a:latin typeface="Cambria Math" panose="02040503050406030204" pitchFamily="18" charset="0"/>
                                </a:rPr>
                                <m:t>𝐺𝑒𝑛𝑟𝑒</m:t>
                              </m:r>
                            </m:e>
                            <m:sub>
                              <m:r>
                                <a:rPr lang="zh-TW" altLang="en-US" i="1">
                                  <a:latin typeface="Cambria Math" panose="02040503050406030204" pitchFamily="18" charset="0"/>
                                </a:rPr>
                                <m:t>𝑖</m:t>
                              </m:r>
                              <m:r>
                                <a:rPr lang="zh-TW" altLang="en-US" i="0">
                                  <a:latin typeface="Cambria Math" panose="02040503050406030204" pitchFamily="18" charset="0"/>
                                </a:rPr>
                                <m:t> </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a:latin typeface="Cambria Math" panose="02040503050406030204" pitchFamily="18" charset="0"/>
                                </a:rPr>
                                <m:t> </m:t>
                              </m:r>
                              <m:r>
                                <a:rPr lang="en-US" altLang="zh-TW" b="0" i="1" smtClean="0">
                                  <a:latin typeface="Cambria Math" panose="02040503050406030204" pitchFamily="18" charset="0"/>
                                </a:rPr>
                                <m:t>_3{</m:t>
                              </m:r>
                              <m:r>
                                <a:rPr lang="zh-TW" altLang="en-US" i="1">
                                  <a:latin typeface="Cambria Math" panose="02040503050406030204" pitchFamily="18" charset="0"/>
                                </a:rPr>
                                <m:t>𝑁𝐺</m:t>
                              </m:r>
                            </m:e>
                            <m:sub>
                              <m:r>
                                <a:rPr lang="zh-TW" altLang="en-US" i="1">
                                  <a:latin typeface="Cambria Math" panose="02040503050406030204" pitchFamily="18" charset="0"/>
                                </a:rPr>
                                <m:t>𝑐𝑜𝑢𝑛𝑡</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1" smtClean="0">
                              <a:latin typeface="Cambria Math" panose="02040503050406030204" pitchFamily="18" charset="0"/>
                            </a:rPr>
                            <m:t>}</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i="0">
                                  <a:latin typeface="Cambria Math" panose="02040503050406030204" pitchFamily="18" charset="0"/>
                                </a:rPr>
                                <m:t> </m:t>
                              </m:r>
                              <m:r>
                                <a:rPr lang="en-US" altLang="zh-TW" b="0" i="0" smtClean="0">
                                  <a:latin typeface="Cambria Math" panose="02040503050406030204" pitchFamily="18" charset="0"/>
                                </a:rPr>
                                <m:t>_3</m:t>
                              </m:r>
                              <m:r>
                                <a:rPr lang="zh-TW" altLang="en-US" i="0">
                                  <a:latin typeface="Cambria Math" panose="02040503050406030204" pitchFamily="18" charset="0"/>
                                </a:rPr>
                                <m:t> </m:t>
                              </m:r>
                              <m:r>
                                <a:rPr lang="en-US" altLang="zh-TW" b="0" i="1" smtClean="0">
                                  <a:latin typeface="Cambria Math" panose="02040503050406030204" pitchFamily="18" charset="0"/>
                                </a:rPr>
                                <m:t>{</m:t>
                              </m:r>
                              <m:r>
                                <a:rPr lang="zh-TW" altLang="en-US" i="1">
                                  <a:latin typeface="Cambria Math" panose="02040503050406030204" pitchFamily="18" charset="0"/>
                                </a:rPr>
                                <m:t>𝑁𝐺</m:t>
                              </m:r>
                            </m:e>
                            <m:sub>
                              <m:r>
                                <a:rPr lang="zh-TW" altLang="en-US" i="1">
                                  <a:latin typeface="Cambria Math" panose="02040503050406030204" pitchFamily="18" charset="0"/>
                                </a:rPr>
                                <m:t>𝑅𝑎𝑡𝑒</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0" smtClean="0">
                              <a:latin typeface="Cambria Math" panose="02040503050406030204" pitchFamily="18" charset="0"/>
                            </a:rPr>
                            <m:t>}</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i="0">
                                  <a:latin typeface="Cambria Math" panose="02040503050406030204" pitchFamily="18" charset="0"/>
                                </a:rPr>
                                <m:t> </m:t>
                              </m:r>
                              <m:r>
                                <a:rPr lang="en-US" altLang="zh-TW" b="0" i="0" smtClean="0">
                                  <a:latin typeface="Cambria Math" panose="02040503050406030204" pitchFamily="18" charset="0"/>
                                </a:rPr>
                                <m:t>_4</m:t>
                              </m:r>
                              <m:r>
                                <a:rPr lang="zh-TW" altLang="en-US" i="0">
                                  <a:latin typeface="Cambria Math" panose="02040503050406030204" pitchFamily="18" charset="0"/>
                                </a:rPr>
                                <m:t> </m:t>
                              </m:r>
                              <m:r>
                                <a:rPr lang="en-US" altLang="zh-TW" b="0" i="1" smtClean="0">
                                  <a:latin typeface="Cambria Math" panose="02040503050406030204" pitchFamily="18" charset="0"/>
                                </a:rPr>
                                <m:t>{</m:t>
                              </m:r>
                              <m:r>
                                <a:rPr lang="zh-TW" altLang="en-US" i="1">
                                  <a:latin typeface="Cambria Math" panose="02040503050406030204" pitchFamily="18" charset="0"/>
                                </a:rPr>
                                <m:t>𝑁𝐺</m:t>
                              </m:r>
                            </m:e>
                            <m:sub>
                              <m:r>
                                <a:rPr lang="zh-TW" altLang="en-US" i="1">
                                  <a:latin typeface="Cambria Math" panose="02040503050406030204" pitchFamily="18" charset="0"/>
                                </a:rPr>
                                <m:t>𝑠𝑐𝑜𝑟𝑒</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1" smtClean="0">
                              <a:latin typeface="Cambria Math" panose="02040503050406030204" pitchFamily="18" charset="0"/>
                            </a:rPr>
                            <m:t>}</m:t>
                          </m:r>
                        </m:e>
                      </m:d>
                    </m:oMath>
                  </m:oMathPara>
                </a14:m>
                <a:endParaRPr lang="zh-TW" altLang="en-US" dirty="0"/>
              </a:p>
            </p:txBody>
          </p:sp>
        </mc:Choice>
        <mc:Fallback xmlns="">
          <p:sp>
            <p:nvSpPr>
              <p:cNvPr id="8" name="矩形 7">
                <a:extLst>
                  <a:ext uri="{FF2B5EF4-FFF2-40B4-BE49-F238E27FC236}">
                    <a16:creationId xmlns:a16="http://schemas.microsoft.com/office/drawing/2014/main" id="{06F4BA1D-BFC7-4C3B-B651-B417ADE3AF9E}"/>
                  </a:ext>
                </a:extLst>
              </p:cNvPr>
              <p:cNvSpPr>
                <a:spLocks noRot="1" noChangeAspect="1" noMove="1" noResize="1" noEditPoints="1" noAdjustHandles="1" noChangeArrowheads="1" noChangeShapeType="1" noTextEdit="1"/>
              </p:cNvSpPr>
              <p:nvPr/>
            </p:nvSpPr>
            <p:spPr>
              <a:xfrm>
                <a:off x="-114647" y="4397907"/>
                <a:ext cx="9395520" cy="369332"/>
              </a:xfrm>
              <a:prstGeom prst="rect">
                <a:avLst/>
              </a:prstGeom>
              <a:blipFill>
                <a:blip r:embed="rId4"/>
                <a:stretch>
                  <a:fillRect t="-118033" b="-185246"/>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508487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C6332587-882D-4670-B507-544179FFC5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14</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3645024"/>
            <a:ext cx="2232248" cy="1584176"/>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647434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15</a:t>
            </a:fld>
            <a:endParaRPr lang="en-US" altLang="zh-TW"/>
          </a:p>
        </p:txBody>
      </p:sp>
      <p:sp>
        <p:nvSpPr>
          <p:cNvPr id="7" name="內容版面配置區 2"/>
          <p:cNvSpPr txBox="1">
            <a:spLocks/>
          </p:cNvSpPr>
          <p:nvPr/>
        </p:nvSpPr>
        <p:spPr bwMode="auto">
          <a:xfrm>
            <a:off x="539552" y="1346568"/>
            <a:ext cx="8229600" cy="532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dirty="0"/>
              <a:t>Discussion Degree Score</a:t>
            </a:r>
            <a:endParaRPr lang="en-US" altLang="zh-TW" kern="0" dirty="0"/>
          </a:p>
          <a:p>
            <a:pPr lvl="1"/>
            <a:r>
              <a:rPr lang="en-US" altLang="zh-TW" dirty="0"/>
              <a:t>The more reviews a OTT program received, the more people are interested in the content. Therefore, it is useful and well-received by participants of the communities.</a:t>
            </a:r>
            <a:endParaRPr lang="en-US" altLang="zh-TW" kern="0" dirty="0"/>
          </a:p>
          <a:p>
            <a:pPr marL="457200" lvl="1" indent="0">
              <a:buNone/>
            </a:pPr>
            <a:endParaRPr lang="en-US" altLang="zh-TW" kern="0" dirty="0"/>
          </a:p>
        </p:txBody>
      </p:sp>
      <mc:AlternateContent xmlns:mc="http://schemas.openxmlformats.org/markup-compatibility/2006" xmlns:a14="http://schemas.microsoft.com/office/drawing/2010/main">
        <mc:Choice Requires="a14">
          <p:sp>
            <p:nvSpPr>
              <p:cNvPr id="3" name="矩形 2">
                <a:extLst>
                  <a:ext uri="{FF2B5EF4-FFF2-40B4-BE49-F238E27FC236}">
                    <a16:creationId xmlns:a16="http://schemas.microsoft.com/office/drawing/2014/main" id="{92273C1E-5546-E04E-943D-76859A4E5210}"/>
                  </a:ext>
                </a:extLst>
              </p:cNvPr>
              <p:cNvSpPr/>
              <p:nvPr/>
            </p:nvSpPr>
            <p:spPr>
              <a:xfrm>
                <a:off x="355792" y="4804954"/>
                <a:ext cx="8144024" cy="690830"/>
              </a:xfrm>
              <a:prstGeom prst="rect">
                <a:avLst/>
              </a:prstGeom>
            </p:spPr>
            <p:txBody>
              <a:bodyPr wrap="none">
                <a:spAutoFit/>
              </a:bodyPr>
              <a:lstStyle/>
              <a:p>
                <a14:m>
                  <m:oMath xmlns:m="http://schemas.openxmlformats.org/officeDocument/2006/math">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𝐷𝐷</m:t>
                        </m:r>
                        <m:r>
                          <a:rPr lang="en-US" altLang="zh-TW" sz="2400" i="1">
                            <a:latin typeface="Cambria Math" panose="02040503050406030204" pitchFamily="18" charset="0"/>
                          </a:rPr>
                          <m:t>𝑆</m:t>
                        </m:r>
                      </m:e>
                      <m:sub>
                        <m:r>
                          <a:rPr lang="en-US" altLang="zh-TW" sz="2400" i="1">
                            <a:latin typeface="Cambria Math" panose="02040503050406030204" pitchFamily="18" charset="0"/>
                          </a:rPr>
                          <m:t>𝑠𝑐𝑜𝑟𝑒</m:t>
                        </m:r>
                      </m:sub>
                    </m:sSub>
                    <m:r>
                      <a:rPr lang="en-US" altLang="zh-TW" sz="2400"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𝑃</m:t>
                        </m:r>
                      </m:e>
                      <m:sub>
                        <m:r>
                          <a:rPr lang="en-US" altLang="zh-TW" sz="2400" b="0" i="1" smtClean="0">
                            <a:latin typeface="Cambria Math" panose="02040503050406030204" pitchFamily="18" charset="0"/>
                          </a:rPr>
                          <m:t>𝑚</m:t>
                        </m:r>
                      </m:sub>
                    </m:sSub>
                    <m:r>
                      <a:rPr lang="en-US" altLang="zh-TW" sz="2400" i="1">
                        <a:latin typeface="Cambria Math" panose="02040503050406030204" pitchFamily="18" charset="0"/>
                      </a:rPr>
                      <m:t>) =</m:t>
                    </m:r>
                  </m:oMath>
                </a14:m>
                <a:r>
                  <a:rPr lang="zh-TW" altLang="zh-TW" sz="2400" dirty="0">
                    <a:effectLst/>
                  </a:rPr>
                  <a:t> </a:t>
                </a:r>
                <a14:m>
                  <m:oMath xmlns:m="http://schemas.openxmlformats.org/officeDocument/2006/math">
                    <m:f>
                      <m:fPr>
                        <m:ctrlPr>
                          <a:rPr lang="zh-TW" altLang="zh-TW" sz="2400" i="1">
                            <a:latin typeface="Cambria Math" panose="02040503050406030204" pitchFamily="18" charset="0"/>
                          </a:rPr>
                        </m:ctrlPr>
                      </m:fPr>
                      <m:num>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d>
                          <m:dPr>
                            <m:ctrlPr>
                              <a:rPr lang="zh-TW" altLang="zh-TW" sz="2400" i="1">
                                <a:latin typeface="Cambria Math" panose="02040503050406030204" pitchFamily="18" charset="0"/>
                              </a:rPr>
                            </m:ctrlPr>
                          </m:dPr>
                          <m:e>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𝑃</m:t>
                                </m:r>
                              </m:e>
                              <m:sub>
                                <m:r>
                                  <a:rPr lang="en-US" altLang="zh-TW" sz="2400" b="0" i="1" smtClean="0">
                                    <a:latin typeface="Cambria Math" panose="02040503050406030204" pitchFamily="18" charset="0"/>
                                  </a:rPr>
                                  <m:t>𝑚</m:t>
                                </m:r>
                              </m:sub>
                            </m:sSub>
                          </m:e>
                        </m:d>
                      </m:num>
                      <m:den>
                        <m:r>
                          <a:rPr lang="en-US" altLang="zh-TW" sz="2400" i="1">
                            <a:latin typeface="Cambria Math" panose="02040503050406030204" pitchFamily="18" charset="0"/>
                          </a:rPr>
                          <m:t>𝑇𝑜𝑡𝑎𝑙</m:t>
                        </m:r>
                        <m:r>
                          <a:rPr lang="en-US" altLang="zh-TW" sz="2400" i="1">
                            <a:latin typeface="Cambria Math" panose="02040503050406030204" pitchFamily="18" charset="0"/>
                          </a:rPr>
                          <m:t> </m:t>
                        </m:r>
                        <m:r>
                          <a:rPr lang="en-US" altLang="zh-TW" sz="2400" i="1">
                            <a:latin typeface="Cambria Math" panose="02040503050406030204" pitchFamily="18" charset="0"/>
                          </a:rPr>
                          <m:t>𝑛𝑢𝑚𝑏𝑒𝑟</m:t>
                        </m:r>
                        <m:r>
                          <a:rPr lang="en-US" altLang="zh-TW" sz="2400" i="1">
                            <a:latin typeface="Cambria Math" panose="02040503050406030204" pitchFamily="18" charset="0"/>
                          </a:rPr>
                          <m:t> </m:t>
                        </m:r>
                        <m:r>
                          <a:rPr lang="en-US" altLang="zh-TW" sz="2400" i="1">
                            <a:latin typeface="Cambria Math" panose="02040503050406030204" pitchFamily="18" charset="0"/>
                          </a:rPr>
                          <m:t>𝑜𝑓</m:t>
                        </m:r>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r>
                          <a:rPr lang="en-US" altLang="zh-TW" sz="2400" i="1">
                            <a:latin typeface="Cambria Math" panose="02040503050406030204" pitchFamily="18" charset="0"/>
                          </a:rPr>
                          <m:t> </m:t>
                        </m:r>
                        <m:r>
                          <a:rPr lang="en-US" altLang="zh-TW" sz="2400" i="1">
                            <a:latin typeface="Cambria Math" panose="02040503050406030204" pitchFamily="18" charset="0"/>
                          </a:rPr>
                          <m:t>𝑓𝑜𝑟</m:t>
                        </m:r>
                        <m:r>
                          <a:rPr lang="en-US" altLang="zh-TW" sz="2400" i="1">
                            <a:latin typeface="Cambria Math" panose="02040503050406030204" pitchFamily="18" charset="0"/>
                          </a:rPr>
                          <m:t> </m:t>
                        </m:r>
                        <m:r>
                          <a:rPr lang="en-US" altLang="zh-TW" sz="2400" b="0" i="1" smtClean="0">
                            <a:latin typeface="Cambria Math" panose="02040503050406030204" pitchFamily="18" charset="0"/>
                          </a:rPr>
                          <m:t>𝑂𝑇𝑇</m:t>
                        </m:r>
                        <m:r>
                          <a:rPr lang="en-US" altLang="zh-TW" sz="2400" b="0" i="1" smtClean="0">
                            <a:latin typeface="Cambria Math" panose="02040503050406030204" pitchFamily="18" charset="0"/>
                          </a:rPr>
                          <m:t> </m:t>
                        </m:r>
                        <m:r>
                          <a:rPr lang="en-US" altLang="zh-TW" sz="2400" b="0" i="1" smtClean="0">
                            <a:latin typeface="Cambria Math" panose="02040503050406030204" pitchFamily="18" charset="0"/>
                          </a:rPr>
                          <m:t>𝑃𝑟𝑜𝑔𝑟𝑎𝑚𝑠</m:t>
                        </m:r>
                      </m:den>
                    </m:f>
                  </m:oMath>
                </a14:m>
                <a:endParaRPr lang="zh-TW" altLang="en-US" sz="2000" dirty="0"/>
              </a:p>
            </p:txBody>
          </p:sp>
        </mc:Choice>
        <mc:Fallback xmlns="">
          <p:sp>
            <p:nvSpPr>
              <p:cNvPr id="3" name="矩形 2">
                <a:extLst>
                  <a:ext uri="{FF2B5EF4-FFF2-40B4-BE49-F238E27FC236}">
                    <a16:creationId xmlns:a16="http://schemas.microsoft.com/office/drawing/2014/main" id="{92273C1E-5546-E04E-943D-76859A4E5210}"/>
                  </a:ext>
                </a:extLst>
              </p:cNvPr>
              <p:cNvSpPr>
                <a:spLocks noRot="1" noChangeAspect="1" noMove="1" noResize="1" noEditPoints="1" noAdjustHandles="1" noChangeArrowheads="1" noChangeShapeType="1" noTextEdit="1"/>
              </p:cNvSpPr>
              <p:nvPr/>
            </p:nvSpPr>
            <p:spPr>
              <a:xfrm>
                <a:off x="355792" y="4804954"/>
                <a:ext cx="8144024" cy="690830"/>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05AE4ED2-C337-5F4D-8E4A-DA9963DC7FDC}"/>
                  </a:ext>
                </a:extLst>
              </p:cNvPr>
              <p:cNvSpPr/>
              <p:nvPr/>
            </p:nvSpPr>
            <p:spPr>
              <a:xfrm>
                <a:off x="251519" y="3240774"/>
                <a:ext cx="8632973" cy="822469"/>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r>
                        <a:rPr lang="en-US" altLang="zh-TW" sz="2400">
                          <a:latin typeface="Cambria Math" panose="02040503050406030204" pitchFamily="18" charset="0"/>
                        </a:rPr>
                        <m:t>=</m:t>
                      </m:r>
                      <m:r>
                        <a:rPr lang="en-US" altLang="zh-TW" sz="2400" i="1" smtClean="0">
                          <a:latin typeface="Cambria Math" panose="02040503050406030204" pitchFamily="18" charset="0"/>
                        </a:rPr>
                        <m:t>𝑛𝑢𝑚𝑏𝑒𝑟</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𝑜𝑓</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𝑐𝑜𝑚𝑚𝑒𝑛𝑡𝑠</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𝑟𝑒𝑐𝑒𝑖𝑣𝑒𝑑</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𝑓𝑜𝑟</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𝑎</m:t>
                      </m:r>
                      <m:r>
                        <a:rPr lang="en-US" altLang="zh-TW" sz="2400" i="1" smtClean="0">
                          <a:latin typeface="Cambria Math" panose="02040503050406030204" pitchFamily="18" charset="0"/>
                        </a:rPr>
                        <m:t> </m:t>
                      </m:r>
                      <m:r>
                        <a:rPr lang="en-US" altLang="zh-TW" sz="2400" b="0" i="1" smtClean="0">
                          <a:latin typeface="Cambria Math" panose="02040503050406030204" pitchFamily="18" charset="0"/>
                        </a:rPr>
                        <m:t>𝑂𝑇𝑇</m:t>
                      </m:r>
                      <m:r>
                        <a:rPr lang="en-US" altLang="zh-TW" sz="2400" b="0" i="1" smtClean="0">
                          <a:latin typeface="Cambria Math" panose="02040503050406030204" pitchFamily="18" charset="0"/>
                        </a:rPr>
                        <m:t> </m:t>
                      </m:r>
                      <m:r>
                        <a:rPr lang="en-US" altLang="zh-TW" sz="2400" b="0" i="1" smtClean="0">
                          <a:latin typeface="Cambria Math" panose="02040503050406030204" pitchFamily="18" charset="0"/>
                        </a:rPr>
                        <m:t>𝑃𝑟𝑜𝑔𝑟𝑎𝑚</m:t>
                      </m:r>
                    </m:oMath>
                  </m:oMathPara>
                </a14:m>
                <a:endParaRPr lang="en-US" altLang="zh-TW" kern="0" dirty="0">
                  <a:latin typeface="+mj-lt"/>
                </a:endParaRPr>
              </a:p>
            </p:txBody>
          </p:sp>
        </mc:Choice>
        <mc:Fallback xmlns="">
          <p:sp>
            <p:nvSpPr>
              <p:cNvPr id="8" name="矩形 7">
                <a:extLst>
                  <a:ext uri="{FF2B5EF4-FFF2-40B4-BE49-F238E27FC236}">
                    <a16:creationId xmlns:a16="http://schemas.microsoft.com/office/drawing/2014/main" id="{05AE4ED2-C337-5F4D-8E4A-DA9963DC7FDC}"/>
                  </a:ext>
                </a:extLst>
              </p:cNvPr>
              <p:cNvSpPr>
                <a:spLocks noRot="1" noChangeAspect="1" noMove="1" noResize="1" noEditPoints="1" noAdjustHandles="1" noChangeArrowheads="1" noChangeShapeType="1" noTextEdit="1"/>
              </p:cNvSpPr>
              <p:nvPr/>
            </p:nvSpPr>
            <p:spPr>
              <a:xfrm>
                <a:off x="251519" y="3240774"/>
                <a:ext cx="8632973" cy="822469"/>
              </a:xfrm>
              <a:prstGeom prst="rect">
                <a:avLst/>
              </a:prstGeom>
              <a:blipFill>
                <a:blip r:embed="rId4"/>
                <a:stretch>
                  <a:fillRect b="-10370"/>
                </a:stretch>
              </a:blipFill>
            </p:spPr>
            <p:txBody>
              <a:bodyPr/>
              <a:lstStyle/>
              <a:p>
                <a:r>
                  <a:rPr lang="zh-TW" altLang="en-US">
                    <a:noFill/>
                  </a:rPr>
                  <a:t> </a:t>
                </a:r>
              </a:p>
            </p:txBody>
          </p:sp>
        </mc:Fallback>
      </mc:AlternateContent>
      <p:sp>
        <p:nvSpPr>
          <p:cNvPr id="14" name="標題 1">
            <a:extLst>
              <a:ext uri="{FF2B5EF4-FFF2-40B4-BE49-F238E27FC236}">
                <a16:creationId xmlns:a16="http://schemas.microsoft.com/office/drawing/2014/main" id="{B2E03D1A-99EF-465A-89BC-DEE427A97AB6}"/>
              </a:ext>
            </a:extLst>
          </p:cNvPr>
          <p:cNvSpPr>
            <a:spLocks noGrp="1"/>
          </p:cNvSpPr>
          <p:nvPr>
            <p:ph type="title"/>
          </p:nvPr>
        </p:nvSpPr>
        <p:spPr>
          <a:xfrm>
            <a:off x="468313" y="-26988"/>
            <a:ext cx="8229600" cy="1143001"/>
          </a:xfrm>
        </p:spPr>
        <p:txBody>
          <a:bodyPr/>
          <a:lstStyle/>
          <a:p>
            <a:r>
              <a:rPr lang="en-US" altLang="zh-TW" sz="3600" dirty="0"/>
              <a:t>Crowd Opinion Module</a:t>
            </a:r>
            <a:endParaRPr lang="zh-TW" altLang="en-US" sz="3600" dirty="0"/>
          </a:p>
        </p:txBody>
      </p:sp>
    </p:spTree>
    <p:extLst>
      <p:ext uri="{BB962C8B-B14F-4D97-AF65-F5344CB8AC3E}">
        <p14:creationId xmlns:p14="http://schemas.microsoft.com/office/powerpoint/2010/main" val="3499669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Crowd Opinion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16</a:t>
            </a:fld>
            <a:endParaRPr lang="en-US" altLang="zh-TW"/>
          </a:p>
        </p:txBody>
      </p:sp>
      <p:sp>
        <p:nvSpPr>
          <p:cNvPr id="7" name="內容版面配置區 2"/>
          <p:cNvSpPr txBox="1">
            <a:spLocks/>
          </p:cNvSpPr>
          <p:nvPr/>
        </p:nvSpPr>
        <p:spPr bwMode="auto">
          <a:xfrm>
            <a:off x="539552" y="1346568"/>
            <a:ext cx="8229600" cy="3450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Sentiment Analysis</a:t>
            </a:r>
          </a:p>
          <a:p>
            <a:pPr lvl="1"/>
            <a:r>
              <a:rPr lang="en-US" altLang="zh-TW" dirty="0"/>
              <a:t>Audience's perspectives are influential if their contents are of high quality and contain positive emotions.</a:t>
            </a:r>
            <a:br>
              <a:rPr lang="en-US" altLang="zh-TW" dirty="0"/>
            </a:br>
            <a:endParaRPr lang="en-US" altLang="zh-TW" dirty="0"/>
          </a:p>
          <a:p>
            <a:pPr lvl="1"/>
            <a:r>
              <a:rPr lang="en-US" altLang="zh-TW" dirty="0"/>
              <a:t>We hypothesize that OTT programs with more positive words have a more significant impact.</a:t>
            </a:r>
          </a:p>
        </p:txBody>
      </p:sp>
      <mc:AlternateContent xmlns:mc="http://schemas.openxmlformats.org/markup-compatibility/2006" xmlns:a14="http://schemas.microsoft.com/office/drawing/2010/main">
        <mc:Choice Requires="a14">
          <p:sp>
            <p:nvSpPr>
              <p:cNvPr id="6" name="矩形 5">
                <a:extLst>
                  <a:ext uri="{FF2B5EF4-FFF2-40B4-BE49-F238E27FC236}">
                    <a16:creationId xmlns:a16="http://schemas.microsoft.com/office/drawing/2014/main" id="{4D98CBDF-EA4A-40BB-A2E6-C408EC2035F5}"/>
                  </a:ext>
                </a:extLst>
              </p:cNvPr>
              <p:cNvSpPr/>
              <p:nvPr/>
            </p:nvSpPr>
            <p:spPr>
              <a:xfrm>
                <a:off x="407963" y="3718991"/>
                <a:ext cx="8492777" cy="103374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en-US" altLang="zh-TW" b="0" i="1" smtClean="0">
                              <a:latin typeface="Cambria Math" panose="02040503050406030204" pitchFamily="18" charset="0"/>
                            </a:rPr>
                            <m:t>𝑚</m:t>
                          </m:r>
                        </m:sub>
                      </m:sSub>
                      <m:r>
                        <a:rPr lang="en-US" altLang="zh-TW" b="0" i="1" smtClean="0">
                          <a:latin typeface="Cambria Math" panose="02040503050406030204" pitchFamily="18" charset="0"/>
                        </a:rPr>
                        <m:t> </m:t>
                      </m:r>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 </m:t>
                      </m:r>
                      <m:r>
                        <a:rPr lang="zh-TW" altLang="en-US" i="1">
                          <a:latin typeface="Cambria Math" panose="02040503050406030204" pitchFamily="18" charset="0"/>
                        </a:rPr>
                        <m:t>𝑆𝑐𝑜𝑟𝑒</m:t>
                      </m:r>
                      <m:r>
                        <a:rPr lang="zh-TW" altLang="en-US" i="0">
                          <a:latin typeface="Cambria Math" panose="02040503050406030204" pitchFamily="18" charset="0"/>
                        </a:rPr>
                        <m:t>=</m:t>
                      </m:r>
                      <m:nary>
                        <m:naryPr>
                          <m:chr m:val="∑"/>
                          <m:subHide m:val="on"/>
                          <m:supHide m:val="on"/>
                          <m:ctrlPr>
                            <a:rPr lang="zh-TW" altLang="en-US" i="1">
                              <a:latin typeface="Cambria Math" panose="02040503050406030204" pitchFamily="18" charset="0"/>
                            </a:rPr>
                          </m:ctrlPr>
                        </m:naryPr>
                        <m:sub/>
                        <m:sup/>
                        <m:e>
                          <m:r>
                            <a:rPr lang="zh-TW" altLang="en-US" i="1">
                              <a:latin typeface="Cambria Math" panose="02040503050406030204" pitchFamily="18" charset="0"/>
                            </a:rPr>
                            <m:t>𝑆𝑒𝑛𝑡𝑖𝑚𝑒𝑛𝑡</m:t>
                          </m:r>
                          <m:r>
                            <a:rPr lang="zh-TW" altLang="en-US" i="0">
                              <a:latin typeface="Cambria Math" panose="02040503050406030204" pitchFamily="18" charset="0"/>
                            </a:rPr>
                            <m:t> </m:t>
                          </m:r>
                          <m:r>
                            <a:rPr lang="zh-TW" altLang="en-US" i="1">
                              <a:latin typeface="Cambria Math" panose="02040503050406030204" pitchFamily="18" charset="0"/>
                            </a:rPr>
                            <m:t>𝑠𝑐𝑜𝑟𝑒</m:t>
                          </m:r>
                          <m:r>
                            <a:rPr lang="zh-TW" altLang="en-US" i="0">
                              <a:latin typeface="Cambria Math" panose="02040503050406030204" pitchFamily="18" charset="0"/>
                            </a:rPr>
                            <m:t> </m:t>
                          </m:r>
                          <m:r>
                            <a:rPr lang="zh-TW" altLang="en-US" i="1">
                              <a:latin typeface="Cambria Math" panose="02040503050406030204" pitchFamily="18" charset="0"/>
                            </a:rPr>
                            <m:t>𝑓𝑜𝑟</m:t>
                          </m:r>
                        </m:e>
                      </m:nary>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zh-TW" altLang="en-US" i="1">
                              <a:latin typeface="Cambria Math" panose="02040503050406030204" pitchFamily="18" charset="0"/>
                            </a:rPr>
                            <m:t>𝑖</m:t>
                          </m:r>
                        </m:sub>
                      </m:sSub>
                      <m:r>
                        <a:rPr lang="zh-TW" altLang="en-US" i="0">
                          <a:latin typeface="Cambria Math" panose="02040503050406030204" pitchFamily="18" charset="0"/>
                        </a:rPr>
                        <m:t> </m:t>
                      </m:r>
                      <m:r>
                        <m:rPr>
                          <m:sty m:val="p"/>
                        </m:rPr>
                        <a:rPr lang="zh-TW" altLang="en-US" i="0">
                          <a:latin typeface="Cambria Math" panose="02040503050406030204" pitchFamily="18" charset="0"/>
                        </a:rPr>
                        <m:t>reviews</m:t>
                      </m:r>
                    </m:oMath>
                  </m:oMathPara>
                </a14:m>
                <a:endParaRPr lang="zh-TW" altLang="en-US" dirty="0"/>
              </a:p>
            </p:txBody>
          </p:sp>
        </mc:Choice>
        <mc:Fallback xmlns="">
          <p:sp>
            <p:nvSpPr>
              <p:cNvPr id="6" name="矩形 5">
                <a:extLst>
                  <a:ext uri="{FF2B5EF4-FFF2-40B4-BE49-F238E27FC236}">
                    <a16:creationId xmlns:a16="http://schemas.microsoft.com/office/drawing/2014/main" id="{4D98CBDF-EA4A-40BB-A2E6-C408EC2035F5}"/>
                  </a:ext>
                </a:extLst>
              </p:cNvPr>
              <p:cNvSpPr>
                <a:spLocks noRot="1" noChangeAspect="1" noMove="1" noResize="1" noEditPoints="1" noAdjustHandles="1" noChangeArrowheads="1" noChangeShapeType="1" noTextEdit="1"/>
              </p:cNvSpPr>
              <p:nvPr/>
            </p:nvSpPr>
            <p:spPr>
              <a:xfrm>
                <a:off x="407963" y="3718991"/>
                <a:ext cx="8492777" cy="1033745"/>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CCDEE4CE-D33B-4D9D-871A-52821E9356B1}"/>
                  </a:ext>
                </a:extLst>
              </p:cNvPr>
              <p:cNvSpPr/>
              <p:nvPr/>
            </p:nvSpPr>
            <p:spPr>
              <a:xfrm>
                <a:off x="-616272" y="4797152"/>
                <a:ext cx="9314185" cy="66684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_</m:t>
                          </m:r>
                          <m:r>
                            <a:rPr lang="zh-TW" altLang="en-US" i="1">
                              <a:latin typeface="Cambria Math" panose="02040503050406030204" pitchFamily="18" charset="0"/>
                            </a:rPr>
                            <m:t>𝑆𝑐𝑜𝑟𝑒</m:t>
                          </m:r>
                        </m:e>
                        <m:sub>
                          <m:r>
                            <a:rPr lang="en-US" altLang="zh-TW" b="0" i="1" smtClean="0">
                              <a:latin typeface="Cambria Math" panose="02040503050406030204" pitchFamily="18" charset="0"/>
                            </a:rPr>
                            <m:t>𝑚</m:t>
                          </m:r>
                        </m:sub>
                      </m:sSub>
                      <m:r>
                        <a:rPr lang="zh-TW" altLang="en-US" i="0">
                          <a:latin typeface="Cambria Math" panose="02040503050406030204" pitchFamily="18" charset="0"/>
                        </a:rPr>
                        <m:t>=</m:t>
                      </m:r>
                      <m:f>
                        <m:fPr>
                          <m:ctrlPr>
                            <a:rPr lang="zh-TW" altLang="en-US" i="1">
                              <a:latin typeface="Cambria Math" panose="02040503050406030204" pitchFamily="18" charset="0"/>
                            </a:rPr>
                          </m:ctrlPr>
                        </m:fPr>
                        <m:num>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en-US" altLang="zh-TW" b="0" i="1" smtClean="0">
                                  <a:latin typeface="Cambria Math" panose="02040503050406030204" pitchFamily="18" charset="0"/>
                                </a:rPr>
                                <m:t>𝑚</m:t>
                              </m:r>
                            </m:sub>
                          </m:sSub>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 </m:t>
                          </m:r>
                          <m:r>
                            <a:rPr lang="zh-TW" altLang="en-US" i="1">
                              <a:latin typeface="Cambria Math" panose="02040503050406030204" pitchFamily="18" charset="0"/>
                            </a:rPr>
                            <m:t>𝑆𝑐𝑜𝑟𝑒</m:t>
                          </m:r>
                        </m:num>
                        <m:den>
                          <m:r>
                            <a:rPr lang="zh-TW" altLang="en-US" i="1">
                              <a:latin typeface="Cambria Math" panose="02040503050406030204" pitchFamily="18" charset="0"/>
                            </a:rPr>
                            <m:t>𝑛𝑢𝑚𝑏𝑒𝑟</m:t>
                          </m:r>
                          <m:r>
                            <a:rPr lang="zh-TW" altLang="en-US" i="0">
                              <a:latin typeface="Cambria Math" panose="02040503050406030204" pitchFamily="18" charset="0"/>
                            </a:rPr>
                            <m:t> </m:t>
                          </m:r>
                          <m:r>
                            <a:rPr lang="zh-TW" altLang="en-US" i="1">
                              <a:latin typeface="Cambria Math" panose="02040503050406030204" pitchFamily="18" charset="0"/>
                            </a:rPr>
                            <m:t>𝑜𝑓</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zh-TW" altLang="en-US" i="1">
                                  <a:latin typeface="Cambria Math" panose="02040503050406030204" pitchFamily="18" charset="0"/>
                                </a:rPr>
                                <m:t>𝑖</m:t>
                              </m:r>
                            </m:sub>
                          </m:sSub>
                          <m:r>
                            <a:rPr lang="zh-TW" altLang="en-US" i="0">
                              <a:latin typeface="Cambria Math" panose="02040503050406030204" pitchFamily="18" charset="0"/>
                            </a:rPr>
                            <m:t> </m:t>
                          </m:r>
                          <m:r>
                            <a:rPr lang="zh-TW" altLang="en-US" i="1">
                              <a:latin typeface="Cambria Math" panose="02040503050406030204" pitchFamily="18" charset="0"/>
                            </a:rPr>
                            <m:t>𝑅𝑒𝑣𝑖𝑒𝑤</m:t>
                          </m:r>
                        </m:den>
                      </m:f>
                    </m:oMath>
                  </m:oMathPara>
                </a14:m>
                <a:endParaRPr lang="zh-TW" altLang="en-US" dirty="0"/>
              </a:p>
            </p:txBody>
          </p:sp>
        </mc:Choice>
        <mc:Fallback xmlns="">
          <p:sp>
            <p:nvSpPr>
              <p:cNvPr id="11" name="矩形 10">
                <a:extLst>
                  <a:ext uri="{FF2B5EF4-FFF2-40B4-BE49-F238E27FC236}">
                    <a16:creationId xmlns:a16="http://schemas.microsoft.com/office/drawing/2014/main" id="{CCDEE4CE-D33B-4D9D-871A-52821E9356B1}"/>
                  </a:ext>
                </a:extLst>
              </p:cNvPr>
              <p:cNvSpPr>
                <a:spLocks noRot="1" noChangeAspect="1" noMove="1" noResize="1" noEditPoints="1" noAdjustHandles="1" noChangeArrowheads="1" noChangeShapeType="1" noTextEdit="1"/>
              </p:cNvSpPr>
              <p:nvPr/>
            </p:nvSpPr>
            <p:spPr>
              <a:xfrm>
                <a:off x="-616272" y="4797152"/>
                <a:ext cx="9314185" cy="666849"/>
              </a:xfrm>
              <a:prstGeom prst="rect">
                <a:avLst/>
              </a:prstGeom>
              <a:blipFill>
                <a:blip r:embed="rId4"/>
                <a:stretch>
                  <a:fillRect/>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722420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Crowd Opinion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17</a:t>
            </a:fld>
            <a:endParaRPr lang="en-US" altLang="zh-TW"/>
          </a:p>
        </p:txBody>
      </p:sp>
      <mc:AlternateContent xmlns:mc="http://schemas.openxmlformats.org/markup-compatibility/2006" xmlns:a14="http://schemas.microsoft.com/office/drawing/2010/main">
        <mc:Choice Requires="a14">
          <p:sp>
            <p:nvSpPr>
              <p:cNvPr id="7" name="內容版面配置區 2"/>
              <p:cNvSpPr txBox="1">
                <a:spLocks/>
              </p:cNvSpPr>
              <p:nvPr/>
            </p:nvSpPr>
            <p:spPr bwMode="auto">
              <a:xfrm>
                <a:off x="326387" y="1374500"/>
                <a:ext cx="8371526" cy="453070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dirty="0"/>
                  <a:t>Streaming Content Psychological Tendencies Analysis</a:t>
                </a:r>
                <a:endParaRPr lang="en-US" altLang="zh-TW" dirty="0">
                  <a:solidFill>
                    <a:srgbClr val="FF0000"/>
                  </a:solidFill>
                </a:endParaRPr>
              </a:p>
              <a:p>
                <a:endParaRPr lang="en-US" altLang="zh-TW" kern="0" dirty="0"/>
              </a:p>
              <a:p>
                <a:br>
                  <a:rPr lang="en-US" altLang="zh-TW" kern="0" dirty="0"/>
                </a:br>
                <a:endParaRPr lang="en-US" altLang="zh-TW" kern="0" dirty="0"/>
              </a:p>
              <a:p>
                <a:endParaRPr lang="en-US" altLang="zh-TW" kern="0" dirty="0"/>
              </a:p>
              <a:p>
                <a:pPr lvl="1"/>
                <a14:m>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en-US" altLang="zh-TW" b="0" i="1" smtClean="0">
                            <a:latin typeface="Cambria Math" panose="02040503050406030204" pitchFamily="18" charset="0"/>
                          </a:rPr>
                          <m:t>_</m:t>
                        </m:r>
                        <m:r>
                          <a:rPr lang="en-US" altLang="zh-TW" b="0" i="1" smtClean="0">
                            <a:latin typeface="Cambria Math" panose="02040503050406030204" pitchFamily="18" charset="0"/>
                          </a:rPr>
                          <m:t>𝑃𝑠𝑦</m:t>
                        </m:r>
                        <m:r>
                          <m:rPr>
                            <m:sty m:val="p"/>
                          </m:rPr>
                          <a:rPr lang="en-US" altLang="zh-TW" b="0" i="0" baseline="-25000" smtClean="0">
                            <a:latin typeface="Cambria Math" panose="02040503050406030204" pitchFamily="18" charset="0"/>
                          </a:rPr>
                          <m:t>m</m:t>
                        </m:r>
                        <m:r>
                          <a:rPr lang="zh-TW" altLang="en-US">
                            <a:latin typeface="Cambria Math" panose="02040503050406030204" pitchFamily="18" charset="0"/>
                          </a:rPr>
                          <m:t> </m:t>
                        </m:r>
                      </m:e>
                      <m:sub>
                        <m:r>
                          <a:rPr lang="zh-TW" altLang="en-US">
                            <a:latin typeface="Cambria Math" panose="02040503050406030204" pitchFamily="18" charset="0"/>
                          </a:rPr>
                          <m:t>  </m:t>
                        </m:r>
                      </m:sub>
                    </m:sSub>
                  </m:oMath>
                </a14:m>
                <a:r>
                  <a:rPr lang="en-US" altLang="zh-TW" kern="0" dirty="0"/>
                  <a:t>represents the psychology </a:t>
                </a:r>
                <a:r>
                  <a:rPr lang="en-US" altLang="zh-TW" dirty="0"/>
                  <a:t>tendency </a:t>
                </a:r>
                <a:r>
                  <a:rPr lang="en-US" altLang="zh-TW" kern="0" dirty="0"/>
                  <a:t>of the audience of the program </a:t>
                </a:r>
                <a:r>
                  <a:rPr lang="en-US" altLang="zh-TW" i="1" kern="0" dirty="0"/>
                  <a:t>m</a:t>
                </a:r>
              </a:p>
              <a:p>
                <a:pPr lvl="1"/>
                <a14:m>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𝑐</m:t>
                        </m:r>
                      </m:e>
                      <m:sub>
                        <m:r>
                          <a:rPr lang="zh-TW" altLang="en-US" i="1">
                            <a:latin typeface="Cambria Math" panose="02040503050406030204" pitchFamily="18" charset="0"/>
                          </a:rPr>
                          <m:t>𝑖</m:t>
                        </m:r>
                      </m:sub>
                    </m:sSub>
                  </m:oMath>
                </a14:m>
                <a:r>
                  <a:rPr lang="en-US" altLang="zh-TW" kern="0" dirty="0"/>
                  <a:t> represents the user’s sentence words</a:t>
                </a:r>
              </a:p>
              <a:p>
                <a:pPr lvl="1"/>
                <a14:m>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𝑓</m:t>
                        </m:r>
                      </m:e>
                      <m:sub>
                        <m:r>
                          <a:rPr lang="zh-TW" altLang="en-US" i="1">
                            <a:latin typeface="Cambria Math" panose="02040503050406030204" pitchFamily="18" charset="0"/>
                          </a:rPr>
                          <m:t>𝑗</m:t>
                        </m:r>
                      </m:sub>
                    </m:sSub>
                  </m:oMath>
                </a14:m>
                <a:r>
                  <a:rPr lang="en-US" altLang="zh-TW" kern="0" dirty="0"/>
                  <a:t> represents the </a:t>
                </a:r>
                <a:r>
                  <a:rPr lang="en-US" altLang="zh-TW" dirty="0"/>
                  <a:t>psychological tendencies</a:t>
                </a:r>
                <a:r>
                  <a:rPr lang="en-US" altLang="zh-TW" dirty="0">
                    <a:solidFill>
                      <a:srgbClr val="0000FF"/>
                    </a:solidFill>
                  </a:rPr>
                  <a:t> </a:t>
                </a:r>
                <a:r>
                  <a:rPr lang="en-US" altLang="zh-TW" dirty="0"/>
                  <a:t>dictionary words</a:t>
                </a:r>
                <a:endParaRPr lang="en-US" altLang="zh-TW" kern="0" dirty="0"/>
              </a:p>
              <a:p>
                <a:pPr marL="457200" lvl="1" indent="0">
                  <a:buNone/>
                </a:pPr>
                <a:endParaRPr lang="en-US" altLang="zh-TW" kern="0" dirty="0"/>
              </a:p>
            </p:txBody>
          </p:sp>
        </mc:Choice>
        <mc:Fallback xmlns="">
          <p:sp>
            <p:nvSpPr>
              <p:cNvPr id="7" name="內容版面配置區 2"/>
              <p:cNvSpPr txBox="1">
                <a:spLocks noRot="1" noChangeAspect="1" noMove="1" noResize="1" noEditPoints="1" noAdjustHandles="1" noChangeArrowheads="1" noChangeShapeType="1" noTextEdit="1"/>
              </p:cNvSpPr>
              <p:nvPr/>
            </p:nvSpPr>
            <p:spPr bwMode="auto">
              <a:xfrm>
                <a:off x="326387" y="1374500"/>
                <a:ext cx="8371526" cy="4530705"/>
              </a:xfrm>
              <a:prstGeom prst="rect">
                <a:avLst/>
              </a:prstGeom>
              <a:blipFill>
                <a:blip r:embed="rId3"/>
                <a:stretch>
                  <a:fillRect l="-1020" t="-941" r="-138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a:noFill/>
                  </a:rPr>
                  <a:t> </a:t>
                </a:r>
              </a:p>
            </p:txBody>
          </p:sp>
        </mc:Fallback>
      </mc:AlternateContent>
      <p:sp>
        <p:nvSpPr>
          <p:cNvPr id="8" name="Rectangle 1">
            <a:extLst>
              <a:ext uri="{FF2B5EF4-FFF2-40B4-BE49-F238E27FC236}">
                <a16:creationId xmlns:a16="http://schemas.microsoft.com/office/drawing/2014/main" id="{D0EAEF4B-ABB7-E646-8E86-0732E741EEC6}"/>
              </a:ext>
            </a:extLst>
          </p:cNvPr>
          <p:cNvSpPr>
            <a:spLocks noChangeArrowheads="1"/>
          </p:cNvSpPr>
          <p:nvPr/>
        </p:nvSpPr>
        <p:spPr bwMode="auto">
          <a:xfrm>
            <a:off x="2987824" y="460112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83DC7404-5DCB-4565-8314-625250BE7976}"/>
                  </a:ext>
                </a:extLst>
              </p:cNvPr>
              <p:cNvSpPr/>
              <p:nvPr/>
            </p:nvSpPr>
            <p:spPr>
              <a:xfrm>
                <a:off x="-324544" y="2499233"/>
                <a:ext cx="9793088" cy="71891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en-US" altLang="zh-TW" b="0" i="0" smtClean="0">
                              <a:latin typeface="Cambria Math" panose="02040503050406030204" pitchFamily="18" charset="0"/>
                            </a:rPr>
                            <m:t>_</m:t>
                          </m:r>
                          <m:r>
                            <m:rPr>
                              <m:sty m:val="p"/>
                            </m:rPr>
                            <a:rPr lang="en-US" altLang="zh-TW" b="0" i="0" smtClean="0">
                              <a:latin typeface="Cambria Math" panose="02040503050406030204" pitchFamily="18" charset="0"/>
                            </a:rPr>
                            <m:t>Psy</m:t>
                          </m:r>
                        </m:e>
                        <m:sub>
                          <m:r>
                            <m:rPr>
                              <m:sty m:val="p"/>
                            </m:rPr>
                            <a:rPr lang="en-US" altLang="zh-TW" b="0" i="0" smtClean="0">
                              <a:latin typeface="Cambria Math" panose="02040503050406030204" pitchFamily="18" charset="0"/>
                            </a:rPr>
                            <m:t>m</m:t>
                          </m:r>
                          <m:r>
                            <a:rPr lang="zh-TW" altLang="en-US" i="0">
                              <a:latin typeface="Cambria Math" panose="02040503050406030204" pitchFamily="18" charset="0"/>
                            </a:rPr>
                            <m:t> </m:t>
                          </m:r>
                        </m:sub>
                      </m:sSub>
                      <m:r>
                        <a:rPr lang="zh-TW" altLang="en-US" i="0">
                          <a:latin typeface="Cambria Math" panose="02040503050406030204" pitchFamily="18" charset="0"/>
                        </a:rPr>
                        <m:t>=</m:t>
                      </m:r>
                      <m:f>
                        <m:fPr>
                          <m:ctrlPr>
                            <a:rPr lang="zh-TW" altLang="en-US" i="1">
                              <a:latin typeface="Cambria Math" panose="02040503050406030204" pitchFamily="18" charset="0"/>
                            </a:rPr>
                          </m:ctrlPr>
                        </m:fPr>
                        <m:num>
                          <m:nary>
                            <m:naryPr>
                              <m:chr m:val="∑"/>
                              <m:subHide m:val="on"/>
                              <m:supHide m:val="on"/>
                              <m:ctrlPr>
                                <a:rPr lang="zh-TW" altLang="en-US" i="1">
                                  <a:latin typeface="Cambria Math" panose="02040503050406030204" pitchFamily="18" charset="0"/>
                                </a:rPr>
                              </m:ctrlPr>
                            </m:naryPr>
                            <m:sub/>
                            <m:sup/>
                            <m:e>
                              <m:sSub>
                                <m:sSubPr>
                                  <m:ctrlPr>
                                    <a:rPr lang="zh-TW" altLang="en-US" i="1">
                                      <a:latin typeface="Cambria Math" panose="02040503050406030204" pitchFamily="18" charset="0"/>
                                    </a:rPr>
                                  </m:ctrlPr>
                                </m:sSubPr>
                                <m:e>
                                  <m:r>
                                    <a:rPr lang="zh-TW" altLang="en-US" i="1">
                                      <a:latin typeface="Cambria Math" panose="02040503050406030204" pitchFamily="18" charset="0"/>
                                    </a:rPr>
                                    <m:t>𝑃𝑠𝑦𝑐h𝑜𝑙𝑜𝑔𝑖𝑐𝑎𝑙</m:t>
                                  </m:r>
                                </m:e>
                                <m:sub>
                                  <m:r>
                                    <a:rPr lang="zh-TW" altLang="en-US" i="1">
                                      <a:latin typeface="Cambria Math" panose="02040503050406030204" pitchFamily="18" charset="0"/>
                                    </a:rPr>
                                    <m:t>𝑠𝑐𝑜𝑟𝑒</m:t>
                                  </m:r>
                                </m:sub>
                              </m:sSub>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zh-TW" altLang="en-US" i="1">
                                          <a:latin typeface="Cambria Math" panose="02040503050406030204" pitchFamily="18" charset="0"/>
                                        </a:rPr>
                                        <m:t>𝑐</m:t>
                                      </m:r>
                                    </m:e>
                                    <m:sub>
                                      <m:r>
                                        <a:rPr lang="zh-TW" altLang="en-US" i="1">
                                          <a:latin typeface="Cambria Math" panose="02040503050406030204" pitchFamily="18" charset="0"/>
                                        </a:rPr>
                                        <m:t>𝑖</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𝑓</m:t>
                                      </m:r>
                                    </m:e>
                                    <m:sub>
                                      <m:r>
                                        <a:rPr lang="zh-TW" altLang="en-US" i="1">
                                          <a:latin typeface="Cambria Math" panose="02040503050406030204" pitchFamily="18" charset="0"/>
                                        </a:rPr>
                                        <m:t>𝑗</m:t>
                                      </m:r>
                                    </m:sub>
                                  </m:sSub>
                                </m:e>
                              </m:d>
                            </m:e>
                          </m:nary>
                        </m:num>
                        <m:den>
                          <m:r>
                            <a:rPr lang="zh-TW" altLang="en-US" i="1">
                              <a:latin typeface="Cambria Math" panose="02040503050406030204" pitchFamily="18" charset="0"/>
                            </a:rPr>
                            <m:t>𝑇𝑜𝑡𝑎𝑙</m:t>
                          </m:r>
                          <m:r>
                            <a:rPr lang="zh-TW" altLang="en-US" i="0">
                              <a:latin typeface="Cambria Math" panose="02040503050406030204" pitchFamily="18" charset="0"/>
                            </a:rPr>
                            <m:t> </m:t>
                          </m:r>
                          <m:r>
                            <a:rPr lang="zh-TW" altLang="en-US" i="1">
                              <a:latin typeface="Cambria Math" panose="02040503050406030204" pitchFamily="18" charset="0"/>
                            </a:rPr>
                            <m:t>𝑛𝑢𝑚</m:t>
                          </m:r>
                          <m:r>
                            <a:rPr lang="zh-TW" altLang="en-US" i="0">
                              <a:latin typeface="Cambria Math" panose="02040503050406030204" pitchFamily="18" charset="0"/>
                            </a:rPr>
                            <m:t> </m:t>
                          </m:r>
                          <m:r>
                            <a:rPr lang="zh-TW" altLang="en-US" i="1">
                              <a:latin typeface="Cambria Math" panose="02040503050406030204" pitchFamily="18" charset="0"/>
                            </a:rPr>
                            <m:t>𝑜𝑓𝐶𝑜𝑚𝑚𝑒𝑛𝑡</m:t>
                          </m:r>
                          <m:r>
                            <a:rPr lang="en-US" altLang="zh-TW" b="0" i="1" smtClean="0">
                              <a:latin typeface="Cambria Math" panose="02040503050406030204" pitchFamily="18" charset="0"/>
                            </a:rPr>
                            <m:t>𝑠</m:t>
                          </m:r>
                          <m:r>
                            <a:rPr lang="en-US" altLang="zh-TW" b="0" i="1" smtClean="0">
                              <a:latin typeface="Cambria Math" panose="02040503050406030204" pitchFamily="18" charset="0"/>
                            </a:rPr>
                            <m:t> </m:t>
                          </m:r>
                          <m:r>
                            <a:rPr lang="zh-TW" altLang="en-US" i="1">
                              <a:latin typeface="Cambria Math" panose="02040503050406030204" pitchFamily="18" charset="0"/>
                            </a:rPr>
                            <m:t>𝑓𝑜𝑟</m:t>
                          </m:r>
                          <m:r>
                            <a:rPr lang="zh-TW" altLang="en-US" i="0">
                              <a:latin typeface="Cambria Math" panose="02040503050406030204" pitchFamily="18" charset="0"/>
                            </a:rPr>
                            <m:t> </m:t>
                          </m:r>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r>
                            <a:rPr lang="en-US" altLang="zh-TW" b="0" i="1" smtClean="0">
                              <a:latin typeface="Cambria Math" panose="02040503050406030204" pitchFamily="18" charset="0"/>
                            </a:rPr>
                            <m:t> </m:t>
                          </m:r>
                          <m:r>
                            <a:rPr lang="en-US" altLang="zh-TW" b="0" i="1" smtClean="0">
                              <a:latin typeface="Cambria Math" panose="02040503050406030204" pitchFamily="18" charset="0"/>
                            </a:rPr>
                            <m:t>𝑚</m:t>
                          </m:r>
                        </m:den>
                      </m:f>
                      <m:r>
                        <a:rPr lang="en-US" altLang="zh-TW" b="0" i="1" smtClean="0">
                          <a:latin typeface="Cambria Math" panose="02040503050406030204" pitchFamily="18" charset="0"/>
                        </a:rPr>
                        <m:t> </m:t>
                      </m:r>
                    </m:oMath>
                  </m:oMathPara>
                </a14:m>
                <a:endParaRPr lang="zh-TW" altLang="en-US" dirty="0"/>
              </a:p>
            </p:txBody>
          </p:sp>
        </mc:Choice>
        <mc:Fallback xmlns="">
          <p:sp>
            <p:nvSpPr>
              <p:cNvPr id="11" name="矩形 10">
                <a:extLst>
                  <a:ext uri="{FF2B5EF4-FFF2-40B4-BE49-F238E27FC236}">
                    <a16:creationId xmlns:a16="http://schemas.microsoft.com/office/drawing/2014/main" id="{83DC7404-5DCB-4565-8314-625250BE7976}"/>
                  </a:ext>
                </a:extLst>
              </p:cNvPr>
              <p:cNvSpPr>
                <a:spLocks noRot="1" noChangeAspect="1" noMove="1" noResize="1" noEditPoints="1" noAdjustHandles="1" noChangeArrowheads="1" noChangeShapeType="1" noTextEdit="1"/>
              </p:cNvSpPr>
              <p:nvPr/>
            </p:nvSpPr>
            <p:spPr>
              <a:xfrm>
                <a:off x="-324544" y="2499233"/>
                <a:ext cx="9793088" cy="718915"/>
              </a:xfrm>
              <a:prstGeom prst="rect">
                <a:avLst/>
              </a:prstGeom>
              <a:blipFill>
                <a:blip r:embed="rId4"/>
                <a:stretch>
                  <a:fillRect/>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239045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9B4A0AB-90DE-4D63-8247-0587315CF1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18</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4716016" y="3645024"/>
            <a:ext cx="2232248" cy="1584176"/>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221792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988"/>
            <a:ext cx="9252520" cy="1143001"/>
          </a:xfrm>
        </p:spPr>
        <p:txBody>
          <a:bodyPr/>
          <a:lstStyle/>
          <a:p>
            <a:r>
              <a:rPr lang="en-US" altLang="zh-TW" dirty="0"/>
              <a:t>Social Tie Strength Analysis Module</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19</a:t>
            </a:fld>
            <a:endParaRPr lang="en-US" altLang="zh-TW"/>
          </a:p>
        </p:txBody>
      </p:sp>
      <p:sp>
        <p:nvSpPr>
          <p:cNvPr id="7" name="內容版面配置區 2"/>
          <p:cNvSpPr txBox="1">
            <a:spLocks/>
          </p:cNvSpPr>
          <p:nvPr/>
        </p:nvSpPr>
        <p:spPr bwMode="auto">
          <a:xfrm>
            <a:off x="179512" y="1114979"/>
            <a:ext cx="8229600" cy="532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User’s Taste Analysis </a:t>
            </a:r>
            <a:r>
              <a:rPr lang="en-US" altLang="zh-TW" kern="0" dirty="0">
                <a:solidFill>
                  <a:srgbClr val="FF0000"/>
                </a:solidFill>
              </a:rPr>
              <a:t>(Influence)</a:t>
            </a:r>
          </a:p>
          <a:p>
            <a:pPr lvl="1"/>
            <a:r>
              <a:rPr lang="en-US" altLang="zh-TW" dirty="0"/>
              <a:t>To understand the similarity of tastes between users, we use cosine similarity to calculate the similarity</a:t>
            </a:r>
            <a:r>
              <a:rPr lang="en-US" altLang="zh-TW" dirty="0">
                <a:solidFill>
                  <a:srgbClr val="FF0000"/>
                </a:solidFill>
              </a:rPr>
              <a:t>.</a:t>
            </a:r>
            <a:r>
              <a:rPr lang="zh-TW" altLang="en-US" dirty="0">
                <a:solidFill>
                  <a:srgbClr val="FF0000"/>
                </a:solidFill>
              </a:rPr>
              <a:t> </a:t>
            </a:r>
            <a:br>
              <a:rPr lang="en-US" altLang="zh-TW" dirty="0"/>
            </a:br>
            <a:br>
              <a:rPr lang="en-US" altLang="zh-TW" dirty="0"/>
            </a:br>
            <a:br>
              <a:rPr lang="en-US" altLang="zh-TW" dirty="0"/>
            </a:br>
            <a:endParaRPr lang="en-US" altLang="zh-TW" dirty="0"/>
          </a:p>
          <a:p>
            <a:pPr lvl="1"/>
            <a:endParaRPr lang="en-US" altLang="zh-TW" dirty="0"/>
          </a:p>
          <a:p>
            <a:pPr lvl="1"/>
            <a:endParaRPr lang="en-US" altLang="zh-TW" dirty="0"/>
          </a:p>
          <a:p>
            <a:pPr lvl="1"/>
            <a:r>
              <a:rPr lang="en-US" altLang="zh-TW" dirty="0"/>
              <a:t>This similarity (tie strength) reflects the influence of user</a:t>
            </a:r>
            <a:r>
              <a:rPr lang="en-US" altLang="zh-TW" i="1" dirty="0"/>
              <a:t> j </a:t>
            </a:r>
            <a:r>
              <a:rPr lang="en-US" altLang="zh-TW" dirty="0"/>
              <a:t>to user </a:t>
            </a:r>
            <a:r>
              <a:rPr lang="en-US" altLang="zh-TW" i="1" dirty="0" err="1"/>
              <a:t>i</a:t>
            </a:r>
            <a:endParaRPr lang="en-US" altLang="zh-TW" i="1" dirty="0"/>
          </a:p>
          <a:p>
            <a:pPr lvl="1"/>
            <a:r>
              <a:rPr lang="en-US" altLang="zh-TW" dirty="0"/>
              <a:t>The influence attribute of an OTT program is assigned as the similarity score of the most similar users to the target user.</a:t>
            </a:r>
          </a:p>
        </p:txBody>
      </p:sp>
      <mc:AlternateContent xmlns:mc="http://schemas.openxmlformats.org/markup-compatibility/2006" xmlns:a14="http://schemas.microsoft.com/office/drawing/2010/main">
        <mc:Choice Requires="a14">
          <p:sp>
            <p:nvSpPr>
              <p:cNvPr id="9" name="矩形 8">
                <a:extLst>
                  <a:ext uri="{FF2B5EF4-FFF2-40B4-BE49-F238E27FC236}">
                    <a16:creationId xmlns:a16="http://schemas.microsoft.com/office/drawing/2014/main" id="{CFFF77B8-9D0C-394F-90AB-697965EDD4D5}"/>
                  </a:ext>
                </a:extLst>
              </p:cNvPr>
              <p:cNvSpPr/>
              <p:nvPr/>
            </p:nvSpPr>
            <p:spPr>
              <a:xfrm>
                <a:off x="107504" y="2311301"/>
                <a:ext cx="8928992" cy="730456"/>
              </a:xfrm>
              <a:prstGeom prst="rect">
                <a:avLst/>
              </a:prstGeom>
            </p:spPr>
            <p:txBody>
              <a:bodyPr wrap="square">
                <a:spAutoFit/>
              </a:bodyPr>
              <a:lstStyle/>
              <a:p>
                <a:pPr algn="ctr"/>
                <a14:m>
                  <m:oMathPara xmlns:m="http://schemas.openxmlformats.org/officeDocument/2006/math">
                    <m:oMathParaPr>
                      <m:jc m:val="left"/>
                    </m:oMathParaPr>
                    <m:oMath xmlns:m="http://schemas.openxmlformats.org/officeDocument/2006/math">
                      <m:r>
                        <a:rPr lang="en-US" altLang="zh-TW" i="1" smtClean="0">
                          <a:latin typeface="Cambria Math" panose="02040503050406030204" pitchFamily="18" charset="0"/>
                        </a:rPr>
                        <m:t>𝑆𝑖</m:t>
                      </m:r>
                      <m:sSub>
                        <m:sSubPr>
                          <m:ctrlPr>
                            <a:rPr lang="en-US" altLang="zh-TW" i="1" smtClean="0">
                              <a:latin typeface="Cambria Math" panose="02040503050406030204" pitchFamily="18" charset="0"/>
                            </a:rPr>
                          </m:ctrlPr>
                        </m:sSubPr>
                        <m:e>
                          <m:r>
                            <a:rPr lang="en-US" altLang="zh-TW" i="1" smtClean="0">
                              <a:latin typeface="Cambria Math" panose="02040503050406030204" pitchFamily="18" charset="0"/>
                            </a:rPr>
                            <m:t>𝑚</m:t>
                          </m:r>
                        </m:e>
                        <m:sub>
                          <m:r>
                            <a:rPr lang="en-US" altLang="zh-TW" i="1" smtClean="0">
                              <a:latin typeface="Cambria Math" panose="02040503050406030204" pitchFamily="18" charset="0"/>
                            </a:rPr>
                            <m:t>𝑢𝑠𝑒𝑟</m:t>
                          </m:r>
                        </m:sub>
                      </m:sSub>
                      <m:r>
                        <a:rPr lang="en-US" altLang="zh-TW" i="1" smtClean="0">
                          <a:latin typeface="Cambria Math" panose="02040503050406030204" pitchFamily="18" charset="0"/>
                        </a:rPr>
                        <m:t>𝑆𝑐𝑜𝑟𝑒</m:t>
                      </m:r>
                      <m:d>
                        <m:dPr>
                          <m:ctrlPr>
                            <a:rPr lang="en-US" altLang="zh-TW" i="1" smtClean="0">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b="0" i="1" smtClean="0">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b="0" i="1" smtClean="0">
                                  <a:latin typeface="Cambria Math" panose="02040503050406030204" pitchFamily="18" charset="0"/>
                                </a:rPr>
                                <m:t>𝑗</m:t>
                              </m:r>
                            </m:sub>
                          </m:sSub>
                        </m:e>
                      </m:d>
                    </m:oMath>
                  </m:oMathPara>
                </a14:m>
                <a:endParaRPr lang="en-US" altLang="zh-TW"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m:t>
                      </m:r>
                      <m:r>
                        <a:rPr lang="en-US" altLang="zh-TW" i="1">
                          <a:latin typeface="Cambria Math" panose="02040503050406030204" pitchFamily="18" charset="0"/>
                        </a:rPr>
                        <m:t>𝛼</m:t>
                      </m:r>
                      <m:r>
                        <a:rPr lang="en-US" altLang="zh-TW" i="1">
                          <a:latin typeface="Cambria Math" panose="02040503050406030204" pitchFamily="18" charset="0"/>
                        </a:rPr>
                        <m:t>∗</m:t>
                      </m:r>
                      <m:r>
                        <a:rPr lang="en-US" altLang="zh-TW" i="1">
                          <a:latin typeface="Cambria Math" panose="02040503050406030204" pitchFamily="18" charset="0"/>
                        </a:rPr>
                        <m:t>𝑃𝑟𝑒𝑓𝑒𝑟𝑒𝑛𝑐𝑒</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r>
                        <a:rPr lang="en-US" altLang="zh-TW" b="1" i="1">
                          <a:latin typeface="Cambria Math" panose="02040503050406030204" pitchFamily="18" charset="0"/>
                        </a:rPr>
                        <m:t>+</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b="1" i="1">
                          <a:latin typeface="Cambria Math" panose="02040503050406030204" pitchFamily="18" charset="0"/>
                        </a:rPr>
                        <m:t> </m:t>
                      </m:r>
                      <m:r>
                        <a:rPr lang="en-US" altLang="zh-TW" i="1">
                          <a:latin typeface="Cambria Math" panose="02040503050406030204" pitchFamily="18" charset="0"/>
                        </a:rPr>
                        <m:t>𝑃𝑒𝑟𝑠𝑜𝑛𝑎𝑙𝑖𝑡𝑦</m:t>
                      </m:r>
                      <m:r>
                        <a:rPr lang="en-US" altLang="zh-TW" i="1">
                          <a:latin typeface="Cambria Math" panose="02040503050406030204" pitchFamily="18" charset="0"/>
                        </a:rPr>
                        <m:t> </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m:t>
                      </m:r>
                      <m:r>
                        <a:rPr lang="en-US" altLang="zh-TW" i="1">
                          <a:latin typeface="Cambria Math" panose="02040503050406030204" pitchFamily="18" charset="0"/>
                        </a:rPr>
                        <m:t>𝑇𝑎𝑔</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oMath>
                  </m:oMathPara>
                </a14:m>
                <a:endParaRPr lang="zh-TW" altLang="en-US" dirty="0"/>
              </a:p>
            </p:txBody>
          </p:sp>
        </mc:Choice>
        <mc:Fallback xmlns="">
          <p:sp>
            <p:nvSpPr>
              <p:cNvPr id="9" name="矩形 8">
                <a:extLst>
                  <a:ext uri="{FF2B5EF4-FFF2-40B4-BE49-F238E27FC236}">
                    <a16:creationId xmlns:a16="http://schemas.microsoft.com/office/drawing/2014/main" id="{CFFF77B8-9D0C-394F-90AB-697965EDD4D5}"/>
                  </a:ext>
                </a:extLst>
              </p:cNvPr>
              <p:cNvSpPr>
                <a:spLocks noRot="1" noChangeAspect="1" noMove="1" noResize="1" noEditPoints="1" noAdjustHandles="1" noChangeArrowheads="1" noChangeShapeType="1" noTextEdit="1"/>
              </p:cNvSpPr>
              <p:nvPr/>
            </p:nvSpPr>
            <p:spPr>
              <a:xfrm>
                <a:off x="107504" y="2311301"/>
                <a:ext cx="8928992" cy="730456"/>
              </a:xfrm>
              <a:prstGeom prst="rect">
                <a:avLst/>
              </a:prstGeom>
              <a:blipFill>
                <a:blip r:embed="rId3"/>
                <a:stretch>
                  <a:fillRect b="-4167"/>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5" name="矩形 4">
                <a:extLst>
                  <a:ext uri="{FF2B5EF4-FFF2-40B4-BE49-F238E27FC236}">
                    <a16:creationId xmlns:a16="http://schemas.microsoft.com/office/drawing/2014/main" id="{B0C45ADE-C168-459D-8B6C-0C9429178772}"/>
                  </a:ext>
                </a:extLst>
              </p:cNvPr>
              <p:cNvSpPr/>
              <p:nvPr/>
            </p:nvSpPr>
            <p:spPr>
              <a:xfrm>
                <a:off x="2267744" y="3407043"/>
                <a:ext cx="386663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𝑤h𝑒𝑟𝑒</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𝛾</m:t>
                      </m:r>
                      <m:r>
                        <a:rPr lang="zh-TW" altLang="en-US" i="0">
                          <a:latin typeface="Cambria Math" panose="02040503050406030204" pitchFamily="18" charset="0"/>
                        </a:rPr>
                        <m:t>=1 </m:t>
                      </m:r>
                      <m:r>
                        <a:rPr lang="zh-TW" altLang="en-US" i="1">
                          <a:latin typeface="Cambria Math" panose="02040503050406030204" pitchFamily="18" charset="0"/>
                        </a:rPr>
                        <m:t>𝑎𝑛𝑑</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 </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𝛾</m:t>
                      </m:r>
                      <m:r>
                        <a:rPr lang="zh-TW" altLang="en-US" i="0">
                          <a:latin typeface="Cambria Math" panose="02040503050406030204" pitchFamily="18" charset="0"/>
                        </a:rPr>
                        <m:t>≥0</m:t>
                      </m:r>
                    </m:oMath>
                  </m:oMathPara>
                </a14:m>
                <a:endParaRPr lang="zh-TW" altLang="en-US" dirty="0"/>
              </a:p>
            </p:txBody>
          </p:sp>
        </mc:Choice>
        <mc:Fallback xmlns="">
          <p:sp>
            <p:nvSpPr>
              <p:cNvPr id="5" name="矩形 4">
                <a:extLst>
                  <a:ext uri="{FF2B5EF4-FFF2-40B4-BE49-F238E27FC236}">
                    <a16:creationId xmlns:a16="http://schemas.microsoft.com/office/drawing/2014/main" id="{B0C45ADE-C168-459D-8B6C-0C9429178772}"/>
                  </a:ext>
                </a:extLst>
              </p:cNvPr>
              <p:cNvSpPr>
                <a:spLocks noRot="1" noChangeAspect="1" noMove="1" noResize="1" noEditPoints="1" noAdjustHandles="1" noChangeArrowheads="1" noChangeShapeType="1" noTextEdit="1"/>
              </p:cNvSpPr>
              <p:nvPr/>
            </p:nvSpPr>
            <p:spPr>
              <a:xfrm>
                <a:off x="2267744" y="3407043"/>
                <a:ext cx="3866636" cy="369332"/>
              </a:xfrm>
              <a:prstGeom prst="rect">
                <a:avLst/>
              </a:prstGeom>
              <a:blipFill>
                <a:blip r:embed="rId5"/>
                <a:stretch>
                  <a:fillRect b="-15000"/>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75646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Background</a:t>
            </a:r>
            <a:endParaRPr lang="zh-TW" altLang="en-US" sz="3600" dirty="0"/>
          </a:p>
        </p:txBody>
      </p:sp>
      <p:sp>
        <p:nvSpPr>
          <p:cNvPr id="12291" name="內容版面配置區 2"/>
          <p:cNvSpPr>
            <a:spLocks noGrp="1"/>
          </p:cNvSpPr>
          <p:nvPr>
            <p:ph idx="1"/>
          </p:nvPr>
        </p:nvSpPr>
        <p:spPr>
          <a:xfrm>
            <a:off x="178922" y="1401630"/>
            <a:ext cx="8786156" cy="5256584"/>
          </a:xfrm>
        </p:spPr>
        <p:txBody>
          <a:bodyPr/>
          <a:lstStyle/>
          <a:p>
            <a:pPr algn="just"/>
            <a:r>
              <a:rPr lang="en-US" altLang="zh-TW" dirty="0">
                <a:solidFill>
                  <a:srgbClr val="0000FF"/>
                </a:solidFill>
              </a:rPr>
              <a:t>Over-the-Top (OTT) media service</a:t>
            </a:r>
            <a:r>
              <a:rPr lang="en-US" altLang="zh-TW" dirty="0"/>
              <a:t> is a streaming media service that uses the internet to deliver streaming content to users.</a:t>
            </a:r>
          </a:p>
          <a:p>
            <a:pPr algn="just"/>
            <a:r>
              <a:rPr lang="en-GB" altLang="zh-TW" dirty="0"/>
              <a:t>The rise of streaming platforms has led most people in the United States to abandon traditional cable television</a:t>
            </a:r>
            <a:r>
              <a:rPr lang="en-US" altLang="zh-TW" dirty="0"/>
              <a:t>. </a:t>
            </a:r>
          </a:p>
          <a:p>
            <a:pPr lvl="1" algn="just"/>
            <a:r>
              <a:rPr lang="en-US" dirty="0"/>
              <a:t>Paid cable penetration in the United States will drop below 60% in 2020. </a:t>
            </a:r>
            <a:r>
              <a:rPr lang="en-US" sz="1600" dirty="0">
                <a:solidFill>
                  <a:schemeClr val="bg1">
                    <a:lumMod val="75000"/>
                  </a:schemeClr>
                </a:solidFill>
              </a:rPr>
              <a:t>(eMarketer, 2020)</a:t>
            </a:r>
            <a:endParaRPr lang="en-US" sz="1600" dirty="0"/>
          </a:p>
          <a:p>
            <a:pPr algn="just"/>
            <a:r>
              <a:rPr lang="en-US" dirty="0">
                <a:solidFill>
                  <a:srgbClr val="0000FF"/>
                </a:solidFill>
              </a:rPr>
              <a:t>Subscription-based </a:t>
            </a:r>
            <a:r>
              <a:rPr lang="en-GB" dirty="0">
                <a:solidFill>
                  <a:srgbClr val="0000FF"/>
                </a:solidFill>
              </a:rPr>
              <a:t>Streaming Service </a:t>
            </a:r>
            <a:r>
              <a:rPr lang="en-GB" dirty="0"/>
              <a:t>is a growing business</a:t>
            </a:r>
            <a:endParaRPr lang="en-US" dirty="0"/>
          </a:p>
          <a:p>
            <a:pPr lvl="1" algn="just"/>
            <a:r>
              <a:rPr lang="en-GB" dirty="0"/>
              <a:t>The market is predicted to be valued at $223.07 billion in 2020 and $223.07 billion in 2026. </a:t>
            </a:r>
            <a:r>
              <a:rPr lang="en-GB" sz="1600" dirty="0">
                <a:solidFill>
                  <a:schemeClr val="bg1">
                    <a:lumMod val="75000"/>
                  </a:schemeClr>
                </a:solidFill>
              </a:rPr>
              <a:t>(Mordor intelligence, 2021)</a:t>
            </a:r>
            <a:endParaRPr lang="en-US" sz="1600" dirty="0">
              <a:solidFill>
                <a:schemeClr val="bg1">
                  <a:lumMod val="75000"/>
                </a:schemeClr>
              </a:solidFill>
            </a:endParaRPr>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2</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4069852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988"/>
            <a:ext cx="9252520" cy="1143001"/>
          </a:xfrm>
        </p:spPr>
        <p:txBody>
          <a:bodyPr/>
          <a:lstStyle/>
          <a:p>
            <a:r>
              <a:rPr lang="en-US" altLang="zh-TW" dirty="0"/>
              <a:t>Social Tie Strength Analysis Module</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20</a:t>
            </a:fld>
            <a:endParaRPr lang="en-US" altLang="zh-TW" dirty="0"/>
          </a:p>
        </p:txBody>
      </p:sp>
      <p:sp>
        <p:nvSpPr>
          <p:cNvPr id="7" name="內容版面配置區 2"/>
          <p:cNvSpPr txBox="1">
            <a:spLocks/>
          </p:cNvSpPr>
          <p:nvPr/>
        </p:nvSpPr>
        <p:spPr bwMode="auto">
          <a:xfrm>
            <a:off x="323528" y="1362840"/>
            <a:ext cx="8229600" cy="4514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Streaming Content Similarity Analysis</a:t>
            </a:r>
            <a:r>
              <a:rPr lang="zh-TW" altLang="en-US" kern="0" dirty="0"/>
              <a:t> </a:t>
            </a:r>
            <a:r>
              <a:rPr lang="en-US" altLang="zh-TW" kern="0" dirty="0">
                <a:solidFill>
                  <a:srgbClr val="FF0000"/>
                </a:solidFill>
              </a:rPr>
              <a:t>(Preference)</a:t>
            </a:r>
          </a:p>
          <a:p>
            <a:pPr lvl="1"/>
            <a:r>
              <a:rPr lang="en-US" altLang="zh-TW" sz="2400" kern="0" dirty="0"/>
              <a:t>Tag </a:t>
            </a:r>
            <a:r>
              <a:rPr lang="en-US" altLang="zh-TW" sz="2400" kern="0" dirty="0" err="1"/>
              <a:t>og</a:t>
            </a:r>
            <a:r>
              <a:rPr lang="en-US" altLang="zh-TW" sz="2400" kern="0" dirty="0"/>
              <a:t> OTT</a:t>
            </a:r>
          </a:p>
          <a:p>
            <a:pPr marL="457200" lvl="1" indent="0">
              <a:buNone/>
            </a:pPr>
            <a:endParaRPr lang="en-US" altLang="zh-TW" sz="2400" kern="0" dirty="0"/>
          </a:p>
          <a:p>
            <a:pPr marL="457200" lvl="1" indent="0">
              <a:buNone/>
            </a:pPr>
            <a:endParaRPr lang="en-US" altLang="zh-TW" sz="2400" kern="0" dirty="0"/>
          </a:p>
          <a:p>
            <a:pPr lvl="1"/>
            <a:r>
              <a:rPr lang="en-US" altLang="zh-TW" kern="0" dirty="0"/>
              <a:t>Audience Psychological Tendencies  of OTT </a:t>
            </a:r>
            <a:endParaRPr lang="en-US" altLang="zh-TW" dirty="0"/>
          </a:p>
          <a:p>
            <a:pPr marL="914400" lvl="2" indent="0">
              <a:buNone/>
            </a:pPr>
            <a:endParaRPr lang="en-US" altLang="zh-TW" sz="2000" dirty="0"/>
          </a:p>
        </p:txBody>
      </p:sp>
      <mc:AlternateContent xmlns:mc="http://schemas.openxmlformats.org/markup-compatibility/2006" xmlns:a14="http://schemas.microsoft.com/office/drawing/2010/main">
        <mc:Choice Requires="a14">
          <p:sp>
            <p:nvSpPr>
              <p:cNvPr id="3" name="矩形 2">
                <a:extLst>
                  <a:ext uri="{FF2B5EF4-FFF2-40B4-BE49-F238E27FC236}">
                    <a16:creationId xmlns:a16="http://schemas.microsoft.com/office/drawing/2014/main" id="{608EC724-8D5C-A146-8EF6-3636ADF13B5A}"/>
                  </a:ext>
                </a:extLst>
              </p:cNvPr>
              <p:cNvSpPr/>
              <p:nvPr/>
            </p:nvSpPr>
            <p:spPr>
              <a:xfrm>
                <a:off x="853961" y="2255653"/>
                <a:ext cx="7436075" cy="9432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r>
                        <a:rPr lang="en-US" altLang="zh-TW" i="1">
                          <a:latin typeface="Cambria Math" panose="02040503050406030204" pitchFamily="18" charset="0"/>
                        </a:rPr>
                        <m:t> </m:t>
                      </m:r>
                      <m:r>
                        <a:rPr lang="en-US" altLang="zh-TW" i="1">
                          <a:latin typeface="Cambria Math" panose="02040503050406030204" pitchFamily="18" charset="0"/>
                        </a:rPr>
                        <m:t>𝑆𝑐𝑜𝑟𝑒</m:t>
                      </m:r>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r>
                        <a:rPr lang="en-US" altLang="zh-TW" b="1" i="1">
                          <a:latin typeface="Cambria Math" panose="02040503050406030204" pitchFamily="18" charset="0"/>
                        </a:rPr>
                        <m:t>=</m:t>
                      </m:r>
                      <m:f>
                        <m:fPr>
                          <m:ctrlPr>
                            <a:rPr lang="zh-TW" altLang="zh-TW" sz="2400" i="1">
                              <a:latin typeface="Cambria Math" panose="02040503050406030204" pitchFamily="18" charset="0"/>
                            </a:rPr>
                          </m:ctrlPr>
                        </m:fPr>
                        <m:num>
                          <m:r>
                            <a:rPr lang="en-US" altLang="zh-TW" i="1">
                              <a:latin typeface="Cambria Math" panose="02040503050406030204" pitchFamily="18" charset="0"/>
                            </a:rPr>
                            <m:t> </m:t>
                          </m:r>
                          <m:r>
                            <a:rPr lang="en-US" altLang="zh-TW" i="1">
                              <a:latin typeface="Cambria Math" panose="02040503050406030204" pitchFamily="18" charset="0"/>
                            </a:rPr>
                            <m:t>𝑂𝑇𝑇</m:t>
                          </m:r>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e>
                          </m:d>
                          <m:r>
                            <a:rPr lang="en-US" altLang="zh-TW" i="1">
                              <a:latin typeface="Cambria Math" panose="02040503050406030204" pitchFamily="18" charset="0"/>
                            </a:rPr>
                            <m:t>∙</m:t>
                          </m:r>
                          <m:r>
                            <a:rPr lang="en-US" altLang="zh-TW" i="1">
                              <a:latin typeface="Cambria Math" panose="02040503050406030204" pitchFamily="18" charset="0"/>
                            </a:rPr>
                            <m:t>𝑂𝑇𝑇</m:t>
                          </m:r>
                          <m:r>
                            <a:rPr lang="en-US" altLang="zh-TW" i="1">
                              <a:latin typeface="Cambria Math" panose="02040503050406030204" pitchFamily="18" charset="0"/>
                            </a:rPr>
                            <m:t> </m:t>
                          </m:r>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num>
                        <m:den>
                          <m:d>
                            <m:dPr>
                              <m:begChr m:val="∥"/>
                              <m:endChr m:val="∥"/>
                              <m:ctrlPr>
                                <a:rPr lang="zh-TW" altLang="zh-TW" sz="2400" i="1">
                                  <a:latin typeface="Cambria Math" panose="02040503050406030204" pitchFamily="18" charset="0"/>
                                </a:rPr>
                              </m:ctrlPr>
                            </m:dPr>
                            <m:e>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e>
                              </m:d>
                              <m:r>
                                <a:rPr lang="en-US" altLang="zh-TW" i="1">
                                  <a:latin typeface="Cambria Math" panose="02040503050406030204" pitchFamily="18" charset="0"/>
                                </a:rPr>
                                <m:t>∣</m:t>
                              </m:r>
                            </m:e>
                          </m:d>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r>
                            <a:rPr lang="en-US" altLang="zh-TW" i="1">
                              <a:latin typeface="Cambria Math" panose="02040503050406030204" pitchFamily="18" charset="0"/>
                            </a:rPr>
                            <m:t>′</m:t>
                          </m:r>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r>
                            <a:rPr lang="en-US" altLang="zh-TW" i="1">
                              <a:latin typeface="Cambria Math" panose="02040503050406030204" pitchFamily="18" charset="0"/>
                            </a:rPr>
                            <m:t>∥</m:t>
                          </m:r>
                        </m:den>
                      </m:f>
                    </m:oMath>
                  </m:oMathPara>
                </a14:m>
                <a:endParaRPr lang="zh-TW" altLang="en-US" sz="2400" dirty="0"/>
              </a:p>
            </p:txBody>
          </p:sp>
        </mc:Choice>
        <mc:Fallback xmlns="">
          <p:sp>
            <p:nvSpPr>
              <p:cNvPr id="3" name="矩形 2">
                <a:extLst>
                  <a:ext uri="{FF2B5EF4-FFF2-40B4-BE49-F238E27FC236}">
                    <a16:creationId xmlns:a16="http://schemas.microsoft.com/office/drawing/2014/main" id="{608EC724-8D5C-A146-8EF6-3636ADF13B5A}"/>
                  </a:ext>
                </a:extLst>
              </p:cNvPr>
              <p:cNvSpPr>
                <a:spLocks noRot="1" noChangeAspect="1" noMove="1" noResize="1" noEditPoints="1" noAdjustHandles="1" noChangeArrowheads="1" noChangeShapeType="1" noTextEdit="1"/>
              </p:cNvSpPr>
              <p:nvPr/>
            </p:nvSpPr>
            <p:spPr>
              <a:xfrm>
                <a:off x="853961" y="2255653"/>
                <a:ext cx="7436075" cy="943272"/>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CB5A5633-DCE4-4645-AC6A-E6C0FE442CEE}"/>
                  </a:ext>
                </a:extLst>
              </p:cNvPr>
              <p:cNvSpPr/>
              <p:nvPr/>
            </p:nvSpPr>
            <p:spPr>
              <a:xfrm>
                <a:off x="467544" y="3778199"/>
                <a:ext cx="8496944" cy="78015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zh-TW" i="1" smtClean="0">
                          <a:latin typeface="Cambria Math" panose="02040503050406030204" pitchFamily="18" charset="0"/>
                        </a:rPr>
                        <m:t>𝑂𝑇𝑇</m:t>
                      </m:r>
                      <m:r>
                        <a:rPr lang="en-US" altLang="zh-TW" i="1" smtClean="0">
                          <a:latin typeface="Cambria Math" panose="02040503050406030204" pitchFamily="18" charset="0"/>
                        </a:rPr>
                        <m:t> </m:t>
                      </m:r>
                      <m:r>
                        <a:rPr lang="en-US" altLang="zh-TW" i="1" smtClean="0">
                          <a:latin typeface="Cambria Math" panose="02040503050406030204" pitchFamily="18" charset="0"/>
                        </a:rPr>
                        <m:t>𝑃𝑠𝑦</m:t>
                      </m:r>
                      <m:r>
                        <a:rPr lang="en-US" altLang="zh-TW" i="1" smtClean="0">
                          <a:latin typeface="Cambria Math" panose="02040503050406030204" pitchFamily="18" charset="0"/>
                        </a:rPr>
                        <m:t> </m:t>
                      </m:r>
                      <m:r>
                        <a:rPr lang="en-US" altLang="zh-TW" i="1" smtClean="0">
                          <a:latin typeface="Cambria Math" panose="02040503050406030204" pitchFamily="18" charset="0"/>
                        </a:rPr>
                        <m:t>𝑆𝑐𝑜𝑟𝑒</m:t>
                      </m:r>
                      <m:r>
                        <a:rPr lang="en-US" altLang="zh-TW" i="1">
                          <a:latin typeface="Cambria Math" panose="02040503050406030204" pitchFamily="18" charset="0"/>
                        </a:rPr>
                        <m:t>=</m:t>
                      </m:r>
                      <m:f>
                        <m:fPr>
                          <m:ctrlPr>
                            <a:rPr lang="zh-TW" altLang="zh-TW" i="1">
                              <a:latin typeface="Cambria Math" panose="02040503050406030204" pitchFamily="18" charset="0"/>
                            </a:rPr>
                          </m:ctrlPr>
                        </m:fPr>
                        <m:num>
                          <m:sSup>
                            <m:sSupPr>
                              <m:ctrlPr>
                                <a:rPr lang="zh-TW" altLang="zh-TW" i="1">
                                  <a:latin typeface="Cambria Math" panose="02040503050406030204" pitchFamily="18" charset="0"/>
                                </a:rPr>
                              </m:ctrlPr>
                            </m:sSupPr>
                            <m:e>
                              <m:sSub>
                                <m:sSubPr>
                                  <m:ctrlPr>
                                    <a:rPr lang="zh-TW" altLang="zh-TW" i="1">
                                      <a:latin typeface="Cambria Math" panose="02040503050406030204" pitchFamily="18" charset="0"/>
                                    </a:rPr>
                                  </m:ctrlPr>
                                </m:sSubPr>
                                <m:e>
                                  <m:r>
                                    <a:rPr lang="en-US" altLang="zh-TW" b="0" i="1" smtClean="0">
                                      <a:latin typeface="Cambria Math" panose="02040503050406030204" pitchFamily="18" charset="0"/>
                                    </a:rPr>
                                    <m:t>𝑢𝑠𝑒𝑟</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e>
                            <m:sup/>
                          </m:s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𝑃𝑟𝑜𝑔</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num>
                        <m:den>
                          <m:d>
                            <m:dPr>
                              <m:begChr m:val="∥"/>
                              <m:endChr m:val="∥"/>
                              <m:ctrlPr>
                                <a:rPr lang="zh-TW" altLang="zh-TW" i="1">
                                  <a:latin typeface="Cambria Math" panose="02040503050406030204" pitchFamily="18" charset="0"/>
                                </a:rPr>
                              </m:ctrlPr>
                            </m:dPr>
                            <m:e>
                              <m:sSub>
                                <m:sSubPr>
                                  <m:ctrlPr>
                                    <a:rPr lang="zh-TW" altLang="zh-TW" i="1">
                                      <a:latin typeface="Cambria Math" panose="02040503050406030204" pitchFamily="18" charset="0"/>
                                    </a:rPr>
                                  </m:ctrlPr>
                                </m:sSubPr>
                                <m:e>
                                  <m:r>
                                    <a:rPr lang="en-US" altLang="zh-TW" b="0" i="1" smtClean="0">
                                      <a:latin typeface="Cambria Math" panose="02040503050406030204" pitchFamily="18" charset="0"/>
                                    </a:rPr>
                                    <m:t>𝑢𝑠𝑒𝑟</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r>
                                <a:rPr lang="en-US" altLang="zh-TW" i="1">
                                  <a:latin typeface="Cambria Math" panose="02040503050406030204" pitchFamily="18" charset="0"/>
                                </a:rPr>
                                <m:t>∣</m:t>
                              </m:r>
                            </m:e>
                          </m:d>
                          <m:sSub>
                            <m:sSubPr>
                              <m:ctrlPr>
                                <a:rPr lang="zh-TW" altLang="zh-TW"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𝑃𝑟𝑜𝑔</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r>
                            <a:rPr lang="en-US" altLang="zh-TW" i="1">
                              <a:latin typeface="Cambria Math" panose="02040503050406030204" pitchFamily="18" charset="0"/>
                            </a:rPr>
                            <m:t>∥</m:t>
                          </m:r>
                        </m:den>
                      </m:f>
                    </m:oMath>
                  </m:oMathPara>
                </a14:m>
                <a:endParaRPr lang="zh-TW" altLang="en-US" dirty="0"/>
              </a:p>
            </p:txBody>
          </p:sp>
        </mc:Choice>
        <mc:Fallback xmlns="">
          <p:sp>
            <p:nvSpPr>
              <p:cNvPr id="8" name="矩形 7">
                <a:extLst>
                  <a:ext uri="{FF2B5EF4-FFF2-40B4-BE49-F238E27FC236}">
                    <a16:creationId xmlns:a16="http://schemas.microsoft.com/office/drawing/2014/main" id="{CB5A5633-DCE4-4645-AC6A-E6C0FE442CEE}"/>
                  </a:ext>
                </a:extLst>
              </p:cNvPr>
              <p:cNvSpPr>
                <a:spLocks noRot="1" noChangeAspect="1" noMove="1" noResize="1" noEditPoints="1" noAdjustHandles="1" noChangeArrowheads="1" noChangeShapeType="1" noTextEdit="1"/>
              </p:cNvSpPr>
              <p:nvPr/>
            </p:nvSpPr>
            <p:spPr>
              <a:xfrm>
                <a:off x="467544" y="3778199"/>
                <a:ext cx="8496944" cy="780150"/>
              </a:xfrm>
              <a:prstGeom prst="rect">
                <a:avLst/>
              </a:prstGeom>
              <a:blipFill>
                <a:blip r:embed="rId4"/>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9" name="矩形 8">
                <a:extLst>
                  <a:ext uri="{FF2B5EF4-FFF2-40B4-BE49-F238E27FC236}">
                    <a16:creationId xmlns:a16="http://schemas.microsoft.com/office/drawing/2014/main" id="{CC59055D-79F0-408E-90DF-1DCD4BCA7C01}"/>
                  </a:ext>
                </a:extLst>
              </p:cNvPr>
              <p:cNvSpPr/>
              <p:nvPr/>
            </p:nvSpPr>
            <p:spPr>
              <a:xfrm>
                <a:off x="2947868" y="5373216"/>
                <a:ext cx="324826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i="1" smtClean="0">
                          <a:latin typeface="Cambria Math" panose="02040503050406030204" pitchFamily="18" charset="0"/>
                        </a:rPr>
                        <m:t>𝑤h𝑒𝑟𝑒</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=1 </m:t>
                      </m:r>
                      <m:r>
                        <a:rPr lang="zh-TW" altLang="en-US" i="1">
                          <a:latin typeface="Cambria Math" panose="02040503050406030204" pitchFamily="18" charset="0"/>
                        </a:rPr>
                        <m:t>𝑎𝑛𝑑</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 </m:t>
                      </m:r>
                      <m:r>
                        <a:rPr lang="zh-TW" altLang="en-US" i="1">
                          <a:latin typeface="Cambria Math" panose="02040503050406030204" pitchFamily="18" charset="0"/>
                        </a:rPr>
                        <m:t>𝛽</m:t>
                      </m:r>
                      <m:r>
                        <a:rPr lang="zh-TW" altLang="en-US" i="0">
                          <a:latin typeface="Cambria Math" panose="02040503050406030204" pitchFamily="18" charset="0"/>
                        </a:rPr>
                        <m:t>≥0</m:t>
                      </m:r>
                    </m:oMath>
                  </m:oMathPara>
                </a14:m>
                <a:endParaRPr lang="zh-TW" altLang="en-US" dirty="0"/>
              </a:p>
            </p:txBody>
          </p:sp>
        </mc:Choice>
        <mc:Fallback xmlns="">
          <p:sp>
            <p:nvSpPr>
              <p:cNvPr id="9" name="矩形 8">
                <a:extLst>
                  <a:ext uri="{FF2B5EF4-FFF2-40B4-BE49-F238E27FC236}">
                    <a16:creationId xmlns:a16="http://schemas.microsoft.com/office/drawing/2014/main" id="{CC59055D-79F0-408E-90DF-1DCD4BCA7C01}"/>
                  </a:ext>
                </a:extLst>
              </p:cNvPr>
              <p:cNvSpPr>
                <a:spLocks noRot="1" noChangeAspect="1" noMove="1" noResize="1" noEditPoints="1" noAdjustHandles="1" noChangeArrowheads="1" noChangeShapeType="1" noTextEdit="1"/>
              </p:cNvSpPr>
              <p:nvPr/>
            </p:nvSpPr>
            <p:spPr>
              <a:xfrm>
                <a:off x="2947868" y="5373216"/>
                <a:ext cx="3248262" cy="369332"/>
              </a:xfrm>
              <a:prstGeom prst="rect">
                <a:avLst/>
              </a:prstGeom>
              <a:blipFill>
                <a:blip r:embed="rId5"/>
                <a:stretch>
                  <a:fillRect b="-14754"/>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 name="矩形 9">
                <a:extLst>
                  <a:ext uri="{FF2B5EF4-FFF2-40B4-BE49-F238E27FC236}">
                    <a16:creationId xmlns:a16="http://schemas.microsoft.com/office/drawing/2014/main" id="{24ED9DDE-3AEA-4CA2-92FD-863BC4D8C17F}"/>
                  </a:ext>
                </a:extLst>
              </p:cNvPr>
              <p:cNvSpPr/>
              <p:nvPr/>
            </p:nvSpPr>
            <p:spPr>
              <a:xfrm>
                <a:off x="590870" y="4760085"/>
                <a:ext cx="8301610" cy="658514"/>
              </a:xfrm>
              <a:prstGeom prst="rect">
                <a:avLst/>
              </a:prstGeom>
            </p:spPr>
            <p:txBody>
              <a:bodyPr wrap="square">
                <a:spAutoFit/>
              </a:bodyPr>
              <a:lstStyle/>
              <a:p>
                <a14:m>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𝑚</m:t>
                        </m:r>
                      </m:sub>
                    </m:sSub>
                    <m:r>
                      <a:rPr lang="zh-TW" altLang="en-US" i="0">
                        <a:latin typeface="Cambria Math" panose="02040503050406030204" pitchFamily="18" charset="0"/>
                      </a:rPr>
                      <m:t>=</m:t>
                    </m:r>
                    <m:r>
                      <a:rPr lang="zh-TW" altLang="en-US" i="1">
                        <a:latin typeface="Cambria Math" panose="02040503050406030204" pitchFamily="18" charset="0"/>
                      </a:rPr>
                      <m:t>𝛼</m:t>
                    </m:r>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𝑇𝑎𝑔</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sub>
                    </m:sSub>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𝑇</m:t>
                            </m:r>
                            <m:r>
                              <a:rPr lang="zh-TW" altLang="en-US" i="1">
                                <a:latin typeface="Cambria Math" panose="02040503050406030204" pitchFamily="18" charset="0"/>
                              </a:rPr>
                              <m:t>𝑎𝑔</m:t>
                            </m:r>
                          </m:e>
                          <m:sub>
                            <m:r>
                              <a:rPr lang="zh-TW" altLang="en-US" i="1">
                                <a:latin typeface="Cambria Math" panose="02040503050406030204" pitchFamily="18" charset="0"/>
                              </a:rPr>
                              <m:t>𝑖</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𝑇</m:t>
                            </m:r>
                            <m:r>
                              <a:rPr lang="zh-TW" altLang="en-US" i="1">
                                <a:latin typeface="Cambria Math" panose="02040503050406030204" pitchFamily="18" charset="0"/>
                              </a:rPr>
                              <m:t>𝑎𝑔</m:t>
                            </m:r>
                          </m:e>
                          <m:sub>
                            <m:r>
                              <a:rPr lang="en-US" altLang="zh-TW" b="0" i="1" smtClean="0">
                                <a:latin typeface="Cambria Math" panose="02040503050406030204" pitchFamily="18" charset="0"/>
                              </a:rPr>
                              <m:t>𝑚</m:t>
                            </m:r>
                          </m:sub>
                        </m:sSub>
                      </m:e>
                    </m:d>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𝑂𝑇𝑇</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𝑃𝑠𝑦</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sub>
                    </m:sSub>
                  </m:oMath>
                </a14:m>
                <a:r>
                  <a:rPr lang="zh-TW" altLang="en-US" dirty="0"/>
                  <a:t> </a:t>
                </a:r>
                <a14:m>
                  <m:oMath xmlns:m="http://schemas.openxmlformats.org/officeDocument/2006/math">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𝑃𝑠𝑦</m:t>
                            </m:r>
                          </m:e>
                          <m:sub>
                            <m:r>
                              <a:rPr lang="zh-TW" altLang="en-US" i="1">
                                <a:latin typeface="Cambria Math" panose="02040503050406030204" pitchFamily="18" charset="0"/>
                              </a:rPr>
                              <m:t>𝑖</m:t>
                            </m:r>
                          </m:sub>
                        </m:sSub>
                        <m:r>
                          <a:rPr lang="zh-TW" altLang="en-US">
                            <a:latin typeface="Cambria Math" panose="02040503050406030204" pitchFamily="18" charset="0"/>
                          </a:rPr>
                          <m:t>,</m:t>
                        </m:r>
                        <m:sSub>
                          <m:sSubPr>
                            <m:ctrlPr>
                              <a:rPr lang="zh-TW" altLang="en-US" i="1" smtClean="0">
                                <a:latin typeface="Cambria Math" panose="02040503050406030204" pitchFamily="18" charset="0"/>
                              </a:rPr>
                            </m:ctrlPr>
                          </m:sSubPr>
                          <m:e>
                            <m:r>
                              <a:rPr lang="en-US" altLang="zh-TW" b="0" i="1" smtClean="0">
                                <a:latin typeface="Cambria Math" panose="02040503050406030204" pitchFamily="18" charset="0"/>
                              </a:rPr>
                              <m:t>𝑃𝑠𝑦</m:t>
                            </m:r>
                          </m:e>
                          <m:sub>
                            <m:r>
                              <a:rPr lang="en-US" altLang="zh-TW" i="1">
                                <a:latin typeface="Cambria Math" panose="02040503050406030204" pitchFamily="18" charset="0"/>
                              </a:rPr>
                              <m:t>𝑚</m:t>
                            </m:r>
                          </m:sub>
                        </m:sSub>
                      </m:e>
                    </m:d>
                  </m:oMath>
                </a14:m>
                <a:endParaRPr lang="zh-TW" altLang="en-US" dirty="0"/>
              </a:p>
            </p:txBody>
          </p:sp>
        </mc:Choice>
        <mc:Fallback xmlns="">
          <p:sp>
            <p:nvSpPr>
              <p:cNvPr id="10" name="矩形 9">
                <a:extLst>
                  <a:ext uri="{FF2B5EF4-FFF2-40B4-BE49-F238E27FC236}">
                    <a16:creationId xmlns:a16="http://schemas.microsoft.com/office/drawing/2014/main" id="{24ED9DDE-3AEA-4CA2-92FD-863BC4D8C17F}"/>
                  </a:ext>
                </a:extLst>
              </p:cNvPr>
              <p:cNvSpPr>
                <a:spLocks noRot="1" noChangeAspect="1" noMove="1" noResize="1" noEditPoints="1" noAdjustHandles="1" noChangeArrowheads="1" noChangeShapeType="1" noTextEdit="1"/>
              </p:cNvSpPr>
              <p:nvPr/>
            </p:nvSpPr>
            <p:spPr>
              <a:xfrm>
                <a:off x="590870" y="4760085"/>
                <a:ext cx="8301610" cy="658514"/>
              </a:xfrm>
              <a:prstGeom prst="rect">
                <a:avLst/>
              </a:prstGeom>
              <a:blipFill>
                <a:blip r:embed="rId6"/>
                <a:stretch>
                  <a:fillRect b="-7407"/>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523207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AD1E8B2-C3BA-4C6F-BB37-B985414FF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21</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5287726"/>
            <a:ext cx="4464496" cy="805570"/>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2703618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Recommendation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22</a:t>
            </a:fld>
            <a:endParaRPr lang="en-US" altLang="zh-TW"/>
          </a:p>
        </p:txBody>
      </p:sp>
      <p:sp>
        <p:nvSpPr>
          <p:cNvPr id="7" name="內容版面配置區 2"/>
          <p:cNvSpPr txBox="1">
            <a:spLocks/>
          </p:cNvSpPr>
          <p:nvPr/>
        </p:nvSpPr>
        <p:spPr bwMode="auto">
          <a:xfrm>
            <a:off x="468313" y="1245909"/>
            <a:ext cx="7488063" cy="2399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Playlist Recommendation</a:t>
            </a:r>
            <a:endParaRPr lang="en-US" altLang="zh-TW" dirty="0"/>
          </a:p>
          <a:p>
            <a:pPr lvl="1"/>
            <a:endParaRPr lang="en-US" altLang="zh-TW" dirty="0"/>
          </a:p>
          <a:p>
            <a:pPr lvl="1"/>
            <a:r>
              <a:rPr lang="en-US" altLang="zh-TW" dirty="0"/>
              <a:t>Build the hybrid recommendation method by synthesizing four corresponding scores.</a:t>
            </a:r>
            <a:r>
              <a:rPr lang="zh-TW" altLang="zh-TW" dirty="0"/>
              <a:t> </a:t>
            </a:r>
            <a:endParaRPr lang="en-US" altLang="zh-TW" dirty="0"/>
          </a:p>
          <a:p>
            <a:pPr lvl="1"/>
            <a:r>
              <a:rPr lang="en-US" altLang="zh-TW" b="1" dirty="0"/>
              <a:t> individual-level</a:t>
            </a:r>
            <a:r>
              <a:rPr lang="en-US" altLang="zh-TW" dirty="0"/>
              <a:t> </a:t>
            </a:r>
            <a:r>
              <a:rPr lang="en-US" altLang="zh-TW" dirty="0">
                <a:solidFill>
                  <a:srgbClr val="FF0000"/>
                </a:solidFill>
              </a:rPr>
              <a:t>(personal preference)</a:t>
            </a:r>
          </a:p>
          <a:p>
            <a:pPr lvl="1"/>
            <a:r>
              <a:rPr lang="en-US" altLang="zh-TW" dirty="0">
                <a:solidFill>
                  <a:srgbClr val="FF0000"/>
                </a:solidFill>
              </a:rPr>
              <a:t> </a:t>
            </a:r>
            <a:r>
              <a:rPr lang="en-US" altLang="zh-TW" b="1" dirty="0"/>
              <a:t>peer-level</a:t>
            </a:r>
            <a:r>
              <a:rPr lang="en-US" altLang="zh-TW" dirty="0">
                <a:solidFill>
                  <a:srgbClr val="FF0000"/>
                </a:solidFill>
              </a:rPr>
              <a:t> (peer influence) </a:t>
            </a:r>
          </a:p>
          <a:p>
            <a:pPr lvl="1"/>
            <a:r>
              <a:rPr lang="zh-TW" altLang="en-US" dirty="0">
                <a:solidFill>
                  <a:srgbClr val="FF0000"/>
                </a:solidFill>
              </a:rPr>
              <a:t> </a:t>
            </a:r>
            <a:r>
              <a:rPr lang="en-US" altLang="zh-TW" b="1" dirty="0"/>
              <a:t>crowd-level </a:t>
            </a:r>
            <a:r>
              <a:rPr lang="en-US" altLang="zh-TW" dirty="0">
                <a:solidFill>
                  <a:srgbClr val="FF0000"/>
                </a:solidFill>
              </a:rPr>
              <a:t>(discussion, sentiment quality) </a:t>
            </a:r>
            <a:endParaRPr lang="en-US" altLang="zh-TW" dirty="0"/>
          </a:p>
          <a:p>
            <a:pPr lvl="1"/>
            <a:r>
              <a:rPr lang="en-US" altLang="zh-TW" dirty="0"/>
              <a:t>Get weights through the results in the experiment.</a:t>
            </a:r>
            <a:r>
              <a:rPr lang="zh-TW" altLang="zh-TW" dirty="0"/>
              <a:t> </a:t>
            </a:r>
            <a:endParaRPr lang="en-US" altLang="zh-TW" kern="0" dirty="0"/>
          </a:p>
        </p:txBody>
      </p:sp>
      <p:sp>
        <p:nvSpPr>
          <p:cNvPr id="8" name="Rectangle 1">
            <a:extLst>
              <a:ext uri="{FF2B5EF4-FFF2-40B4-BE49-F238E27FC236}">
                <a16:creationId xmlns:a16="http://schemas.microsoft.com/office/drawing/2014/main" id="{D0EAEF4B-ABB7-E646-8E86-0732E741EEC6}"/>
              </a:ext>
            </a:extLst>
          </p:cNvPr>
          <p:cNvSpPr>
            <a:spLocks noChangeArrowheads="1"/>
          </p:cNvSpPr>
          <p:nvPr/>
        </p:nvSpPr>
        <p:spPr bwMode="auto">
          <a:xfrm>
            <a:off x="2987824" y="491601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mc:AlternateContent xmlns:mc="http://schemas.openxmlformats.org/markup-compatibility/2006" xmlns:a14="http://schemas.microsoft.com/office/drawing/2010/main">
        <mc:Choice Requires="a14">
          <p:sp>
            <p:nvSpPr>
              <p:cNvPr id="5" name="矩形 4">
                <a:extLst>
                  <a:ext uri="{FF2B5EF4-FFF2-40B4-BE49-F238E27FC236}">
                    <a16:creationId xmlns:a16="http://schemas.microsoft.com/office/drawing/2014/main" id="{5CB8ABA4-B2DD-184C-8FC2-2ACC0AE4D0D7}"/>
                  </a:ext>
                </a:extLst>
              </p:cNvPr>
              <p:cNvSpPr/>
              <p:nvPr/>
            </p:nvSpPr>
            <p:spPr>
              <a:xfrm>
                <a:off x="107504" y="4205610"/>
                <a:ext cx="8928992" cy="658514"/>
              </a:xfrm>
              <a:prstGeom prst="rect">
                <a:avLst/>
              </a:prstGeom>
            </p:spPr>
            <p:txBody>
              <a:bodyPr wrap="square">
                <a:spAutoFit/>
              </a:bodyPr>
              <a:lstStyle/>
              <a:p>
                <a:pPr algn="just"/>
                <a14:m>
                  <m:oMathPara xmlns:m="http://schemas.openxmlformats.org/officeDocument/2006/math">
                    <m:oMathParaPr>
                      <m:jc m:val="centerGroup"/>
                    </m:oMathParaPr>
                    <m:oMath xmlns:m="http://schemas.openxmlformats.org/officeDocument/2006/math">
                      <m:sSub>
                        <m:sSubPr>
                          <m:ctrlPr>
                            <a:rPr lang="zh-TW" altLang="zh-TW" sz="1600" i="1" smtClean="0">
                              <a:latin typeface="Cambria Math" panose="02040503050406030204" pitchFamily="18" charset="0"/>
                            </a:rPr>
                          </m:ctrlPr>
                        </m:sSubPr>
                        <m:e>
                          <m:r>
                            <a:rPr lang="en-US" altLang="zh-TW" sz="1600" i="1">
                              <a:latin typeface="Cambria Math" panose="02040503050406030204" pitchFamily="18" charset="0"/>
                            </a:rPr>
                            <m:t>𝑂𝑇𝑇</m:t>
                          </m:r>
                          <m:r>
                            <a:rPr lang="en-US" altLang="zh-TW" sz="1600" i="1">
                              <a:latin typeface="Cambria Math" panose="02040503050406030204" pitchFamily="18" charset="0"/>
                            </a:rPr>
                            <m:t> </m:t>
                          </m:r>
                          <m:r>
                            <a:rPr lang="en-US" altLang="zh-TW" sz="1600" i="1">
                              <a:latin typeface="Cambria Math" panose="02040503050406030204" pitchFamily="18" charset="0"/>
                            </a:rPr>
                            <m:t>𝑅𝑒𝑐𝑜𝑚</m:t>
                          </m:r>
                          <m:r>
                            <a:rPr lang="en-US" altLang="zh-TW" sz="1600" i="1">
                              <a:latin typeface="Cambria Math" panose="02040503050406030204" pitchFamily="18" charset="0"/>
                            </a:rPr>
                            <m:t> </m:t>
                          </m:r>
                          <m:r>
                            <a:rPr lang="en-US" altLang="zh-TW" sz="1600" i="1">
                              <a:latin typeface="Cambria Math" panose="02040503050406030204" pitchFamily="18" charset="0"/>
                            </a:rPr>
                            <m:t>𝑆𝑐𝑜𝑟𝑒</m:t>
                          </m:r>
                        </m:e>
                        <m:sub>
                          <m:r>
                            <a:rPr lang="en-US" altLang="zh-TW" sz="1600" b="0" i="1" smtClean="0">
                              <a:latin typeface="Cambria Math" panose="02040503050406030204" pitchFamily="18" charset="0"/>
                            </a:rPr>
                            <m:t>𝑖</m:t>
                          </m:r>
                          <m:r>
                            <a:rPr lang="en-US" altLang="zh-TW" sz="1600" b="0" i="1" smtClean="0">
                              <a:latin typeface="Cambria Math" panose="02040503050406030204" pitchFamily="18" charset="0"/>
                            </a:rPr>
                            <m:t>,</m:t>
                          </m:r>
                          <m:r>
                            <a:rPr lang="en-US" altLang="zh-TW" sz="1600" b="0" i="1" smtClean="0">
                              <a:latin typeface="Cambria Math" panose="02040503050406030204" pitchFamily="18" charset="0"/>
                            </a:rPr>
                            <m:t>𝑚</m:t>
                          </m:r>
                        </m:sub>
                      </m:sSub>
                      <m:r>
                        <a:rPr lang="en-US" altLang="zh-TW" sz="1600" i="1">
                          <a:latin typeface="Cambria Math" panose="02040503050406030204" pitchFamily="18" charset="0"/>
                        </a:rPr>
                        <m:t>=</m:t>
                      </m:r>
                      <m:r>
                        <a:rPr lang="en-US" altLang="zh-TW" sz="1600" i="1">
                          <a:latin typeface="Cambria Math" panose="02040503050406030204" pitchFamily="18" charset="0"/>
                        </a:rPr>
                        <m:t>𝛼</m:t>
                      </m:r>
                      <m:r>
                        <a:rPr lang="en-US" altLang="zh-TW" sz="1600" i="1">
                          <a:latin typeface="Cambria Math" panose="02040503050406030204" pitchFamily="18" charset="0"/>
                        </a:rPr>
                        <m:t>∗</m:t>
                      </m:r>
                      <m:sSub>
                        <m:sSubPr>
                          <m:ctrlPr>
                            <a:rPr lang="zh-TW" altLang="zh-TW" i="1">
                              <a:latin typeface="Cambria Math" panose="02040503050406030204" pitchFamily="18" charset="0"/>
                            </a:rPr>
                          </m:ctrlPr>
                        </m:sSubPr>
                        <m:e>
                          <m:r>
                            <a:rPr lang="en-US" altLang="zh-TW" sz="1600" i="1">
                              <a:latin typeface="Cambria Math" panose="02040503050406030204" pitchFamily="18" charset="0"/>
                            </a:rPr>
                            <m:t>𝑂𝑇</m:t>
                          </m:r>
                          <m:sSub>
                            <m:sSubPr>
                              <m:ctrlPr>
                                <a:rPr lang="en-US" altLang="zh-TW" sz="1600" b="0" i="1" smtClean="0">
                                  <a:latin typeface="Cambria Math" panose="02040503050406030204" pitchFamily="18" charset="0"/>
                                </a:rPr>
                              </m:ctrlPr>
                            </m:sSubPr>
                            <m:e>
                              <m:r>
                                <a:rPr lang="en-US" altLang="zh-TW" sz="1600" i="1">
                                  <a:latin typeface="Cambria Math" panose="02040503050406030204" pitchFamily="18" charset="0"/>
                                </a:rPr>
                                <m:t>𝑇</m:t>
                              </m:r>
                            </m:e>
                            <m:sub>
                              <m:r>
                                <a:rPr lang="en-US" altLang="zh-TW" sz="1600" b="0" i="1" smtClean="0">
                                  <a:latin typeface="Cambria Math" panose="02040503050406030204" pitchFamily="18" charset="0"/>
                                </a:rPr>
                                <m:t>_</m:t>
                              </m:r>
                            </m:sub>
                          </m:sSub>
                          <m:r>
                            <a:rPr lang="en-US" altLang="zh-TW" sz="1600" i="1">
                              <a:latin typeface="Cambria Math" panose="02040503050406030204" pitchFamily="18" charset="0"/>
                            </a:rPr>
                            <m:t>𝑆𝑐𝑜𝑟𝑒</m:t>
                          </m:r>
                        </m:e>
                        <m:sub>
                          <m:r>
                            <a:rPr lang="en-US" altLang="zh-TW" sz="1600" i="1">
                              <a:latin typeface="Cambria Math" panose="02040503050406030204" pitchFamily="18" charset="0"/>
                            </a:rPr>
                            <m:t>𝑖</m:t>
                          </m:r>
                          <m:r>
                            <a:rPr lang="en-US" altLang="zh-TW" sz="1600" b="0" i="1" smtClean="0">
                              <a:latin typeface="Cambria Math" panose="02040503050406030204" pitchFamily="18" charset="0"/>
                            </a:rPr>
                            <m:t>,</m:t>
                          </m:r>
                          <m:r>
                            <a:rPr lang="en-US" altLang="zh-TW" sz="1600" b="0" i="1" smtClean="0">
                              <a:latin typeface="Cambria Math" panose="02040503050406030204" pitchFamily="18" charset="0"/>
                            </a:rPr>
                            <m:t>𝑚</m:t>
                          </m:r>
                        </m:sub>
                      </m:sSub>
                      <m:r>
                        <a:rPr lang="en-US" altLang="zh-TW" sz="1600" i="1">
                          <a:latin typeface="Cambria Math" panose="02040503050406030204" pitchFamily="18" charset="0"/>
                        </a:rPr>
                        <m:t>+</m:t>
                      </m:r>
                      <m:r>
                        <a:rPr lang="en-US" altLang="zh-TW" sz="1600" i="1">
                          <a:latin typeface="Cambria Math" panose="02040503050406030204" pitchFamily="18" charset="0"/>
                        </a:rPr>
                        <m:t>𝛽</m:t>
                      </m:r>
                      <m:r>
                        <a:rPr lang="zh-TW" altLang="en-US" sz="1600" i="1" smtClean="0">
                          <a:latin typeface="Cambria Math" panose="02040503050406030204" pitchFamily="18" charset="0"/>
                        </a:rPr>
                        <m:t>∗</m:t>
                      </m:r>
                      <m:r>
                        <a:rPr lang="zh-TW" altLang="zh-TW" sz="1600" smtClean="0">
                          <a:latin typeface="Cambria Math" panose="02040503050406030204" pitchFamily="18" charset="0"/>
                        </a:rPr>
                        <m:t> </m:t>
                      </m:r>
                      <m:sSub>
                        <m:sSubPr>
                          <m:ctrlPr>
                            <a:rPr lang="zh-TW" altLang="zh-TW" i="1" smtClean="0">
                              <a:latin typeface="Cambria Math" panose="02040503050406030204" pitchFamily="18" charset="0"/>
                            </a:rPr>
                          </m:ctrlPr>
                        </m:sSubPr>
                        <m:e>
                          <m:sSub>
                            <m:sSubPr>
                              <m:ctrlPr>
                                <a:rPr lang="zh-TW" altLang="zh-TW" sz="1600" i="1">
                                  <a:latin typeface="Cambria Math" panose="02040503050406030204" pitchFamily="18" charset="0"/>
                                </a:rPr>
                              </m:ctrlPr>
                            </m:sSubPr>
                            <m:e>
                              <m:sSub>
                                <m:sSubPr>
                                  <m:ctrlPr>
                                    <a:rPr lang="en-US" altLang="zh-TW" sz="1600" i="1">
                                      <a:latin typeface="Cambria Math" panose="02040503050406030204" pitchFamily="18" charset="0"/>
                                    </a:rPr>
                                  </m:ctrlPr>
                                </m:sSubPr>
                                <m:e>
                                  <m:r>
                                    <a:rPr lang="en-US" altLang="zh-TW" sz="1600" b="0" i="1" smtClean="0">
                                      <a:latin typeface="Cambria Math" panose="02040503050406030204" pitchFamily="18" charset="0"/>
                                    </a:rPr>
                                    <m:t>𝑆𝑖𝑚𝑖𝑙𝑎𝑟𝑖𝑡𝑦</m:t>
                                  </m:r>
                                </m:e>
                                <m:sub>
                                  <m:r>
                                    <a:rPr lang="en-US" altLang="zh-TW" sz="1600" i="1">
                                      <a:latin typeface="Cambria Math" panose="02040503050406030204" pitchFamily="18" charset="0"/>
                                    </a:rPr>
                                    <m:t>_</m:t>
                                  </m:r>
                                </m:sub>
                              </m:sSub>
                              <m:r>
                                <a:rPr lang="en-US" altLang="zh-TW" sz="1600" i="1">
                                  <a:latin typeface="Cambria Math" panose="02040503050406030204" pitchFamily="18" charset="0"/>
                                </a:rPr>
                                <m:t>𝑆𝑐𝑜𝑟𝑒</m:t>
                              </m:r>
                            </m:e>
                            <m:sub>
                              <m:r>
                                <a:rPr lang="en-US" altLang="zh-TW" sz="1600" i="1">
                                  <a:latin typeface="Cambria Math" panose="02040503050406030204" pitchFamily="18" charset="0"/>
                                </a:rPr>
                                <m:t>𝑖</m:t>
                              </m:r>
                              <m:r>
                                <a:rPr lang="en-US" altLang="zh-TW" sz="1600" i="1">
                                  <a:latin typeface="Cambria Math" panose="02040503050406030204" pitchFamily="18" charset="0"/>
                                </a:rPr>
                                <m:t>,</m:t>
                              </m:r>
                              <m:r>
                                <a:rPr lang="en-US" altLang="zh-TW" sz="1600" i="1">
                                  <a:latin typeface="Cambria Math" panose="02040503050406030204" pitchFamily="18" charset="0"/>
                                </a:rPr>
                                <m:t>𝑚</m:t>
                              </m:r>
                            </m:sub>
                          </m:sSub>
                        </m:e>
                        <m:sub/>
                      </m:sSub>
                      <m:r>
                        <a:rPr lang="en-US" altLang="zh-TW" sz="1600" b="0" i="1" smtClean="0">
                          <a:latin typeface="Cambria Math" panose="02040503050406030204" pitchFamily="18" charset="0"/>
                        </a:rPr>
                        <m:t>+</m:t>
                      </m:r>
                      <m:r>
                        <a:rPr lang="en-US" altLang="zh-TW" i="1" smtClean="0">
                          <a:latin typeface="Cambria Math" panose="02040503050406030204" pitchFamily="18" charset="0"/>
                        </a:rPr>
                        <m:t>𝛾</m:t>
                      </m:r>
                      <m:r>
                        <a:rPr lang="en-US" altLang="zh-TW" i="1" smtClean="0">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𝐷𝐷𝑆</m:t>
                          </m:r>
                        </m:e>
                        <m:sub>
                          <m:r>
                            <a:rPr lang="en-US" altLang="zh-TW" i="1">
                              <a:latin typeface="Cambria Math" panose="02040503050406030204" pitchFamily="18" charset="0"/>
                            </a:rPr>
                            <m:t>𝑚</m:t>
                          </m:r>
                        </m:sub>
                      </m:sSub>
                      <m:r>
                        <a:rPr lang="en-US" altLang="zh-TW" i="1">
                          <a:latin typeface="Cambria Math" panose="02040503050406030204" pitchFamily="18" charset="0"/>
                        </a:rPr>
                        <m:t>+</m:t>
                      </m:r>
                      <m:r>
                        <m:rPr>
                          <m:sty m:val="p"/>
                        </m:rPr>
                        <a:rPr lang="en-US" altLang="zh-TW">
                          <a:latin typeface="Cambria Math" panose="02040503050406030204" pitchFamily="18" charset="0"/>
                        </a:rPr>
                        <m:t>δ</m:t>
                      </m:r>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𝑆𝑒𝑛𝑡𝑖𝑚𝑒𝑛𝑡</m:t>
                          </m:r>
                          <m:r>
                            <a:rPr lang="en-US" altLang="zh-TW" i="1">
                              <a:latin typeface="Cambria Math" panose="02040503050406030204" pitchFamily="18" charset="0"/>
                            </a:rPr>
                            <m:t>_ </m:t>
                          </m:r>
                          <m:r>
                            <a:rPr lang="en-US" altLang="zh-TW" i="1">
                              <a:latin typeface="Cambria Math" panose="02040503050406030204" pitchFamily="18" charset="0"/>
                            </a:rPr>
                            <m:t>𝑆𝑐𝑜𝑟𝑒</m:t>
                          </m:r>
                        </m:e>
                        <m:sub>
                          <m:r>
                            <a:rPr lang="en-US" altLang="zh-TW" i="1">
                              <a:latin typeface="Cambria Math" panose="02040503050406030204" pitchFamily="18" charset="0"/>
                            </a:rPr>
                            <m:t>𝑚</m:t>
                          </m:r>
                        </m:sub>
                      </m:sSub>
                    </m:oMath>
                  </m:oMathPara>
                </a14:m>
                <a:endParaRPr lang="zh-TW" altLang="en-US" dirty="0"/>
              </a:p>
            </p:txBody>
          </p:sp>
        </mc:Choice>
        <mc:Fallback xmlns="">
          <p:sp>
            <p:nvSpPr>
              <p:cNvPr id="5" name="矩形 4">
                <a:extLst>
                  <a:ext uri="{FF2B5EF4-FFF2-40B4-BE49-F238E27FC236}">
                    <a16:creationId xmlns:a16="http://schemas.microsoft.com/office/drawing/2014/main" id="{5CB8ABA4-B2DD-184C-8FC2-2ACC0AE4D0D7}"/>
                  </a:ext>
                </a:extLst>
              </p:cNvPr>
              <p:cNvSpPr>
                <a:spLocks noRot="1" noChangeAspect="1" noMove="1" noResize="1" noEditPoints="1" noAdjustHandles="1" noChangeArrowheads="1" noChangeShapeType="1" noTextEdit="1"/>
              </p:cNvSpPr>
              <p:nvPr/>
            </p:nvSpPr>
            <p:spPr>
              <a:xfrm>
                <a:off x="107504" y="4205610"/>
                <a:ext cx="8928992" cy="658514"/>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 name="矩形 9">
                <a:extLst>
                  <a:ext uri="{FF2B5EF4-FFF2-40B4-BE49-F238E27FC236}">
                    <a16:creationId xmlns:a16="http://schemas.microsoft.com/office/drawing/2014/main" id="{350D1ED1-2F55-9341-88C6-E0A99107F806}"/>
                  </a:ext>
                </a:extLst>
              </p:cNvPr>
              <p:cNvSpPr/>
              <p:nvPr/>
            </p:nvSpPr>
            <p:spPr>
              <a:xfrm>
                <a:off x="2123728" y="5104519"/>
                <a:ext cx="452386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𝑤h𝑒𝑟𝑒</m:t>
                      </m:r>
                      <m:r>
                        <a:rPr lang="en-US" altLang="zh-TW" i="1">
                          <a:latin typeface="Cambria Math" panose="02040503050406030204" pitchFamily="18" charset="0"/>
                        </a:rPr>
                        <m:t> </m:t>
                      </m:r>
                      <m:r>
                        <a:rPr lang="en-US" altLang="zh-TW" i="1">
                          <a:latin typeface="Cambria Math" panose="02040503050406030204" pitchFamily="18" charset="0"/>
                        </a:rPr>
                        <m:t>𝛼</m:t>
                      </m:r>
                      <m:r>
                        <a:rPr lang="en-US" altLang="zh-TW" i="1">
                          <a:latin typeface="Cambria Math" panose="02040503050406030204" pitchFamily="18" charset="0"/>
                        </a:rPr>
                        <m:t>+</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 </m:t>
                      </m:r>
                      <m:r>
                        <m:rPr>
                          <m:sty m:val="p"/>
                        </m:rPr>
                        <a:rPr lang="en-US" altLang="zh-TW">
                          <a:latin typeface="Cambria Math" panose="02040503050406030204" pitchFamily="18" charset="0"/>
                        </a:rPr>
                        <m:t>δ</m:t>
                      </m:r>
                      <m:r>
                        <a:rPr lang="en-US" altLang="zh-TW">
                          <a:latin typeface="Cambria Math" panose="02040503050406030204" pitchFamily="18" charset="0"/>
                        </a:rPr>
                        <m:t>=1 </m:t>
                      </m:r>
                      <m:r>
                        <a:rPr lang="en-US" altLang="zh-TW" i="1">
                          <a:latin typeface="Cambria Math" panose="02040503050406030204" pitchFamily="18" charset="0"/>
                        </a:rPr>
                        <m:t>𝑎𝑛𝑑</m:t>
                      </m:r>
                      <m:r>
                        <a:rPr lang="en-US" altLang="zh-TW" i="1">
                          <a:latin typeface="Cambria Math" panose="02040503050406030204" pitchFamily="18" charset="0"/>
                        </a:rPr>
                        <m:t> </m:t>
                      </m:r>
                      <m:r>
                        <a:rPr lang="en-US" altLang="zh-TW" i="1">
                          <a:latin typeface="Cambria Math" panose="02040503050406030204" pitchFamily="18" charset="0"/>
                        </a:rPr>
                        <m:t>𝛼</m:t>
                      </m:r>
                      <m:r>
                        <a:rPr lang="en-US" altLang="zh-TW" i="1">
                          <a:latin typeface="Cambria Math" panose="02040503050406030204" pitchFamily="18" charset="0"/>
                        </a:rPr>
                        <m:t>, </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 </m:t>
                      </m:r>
                      <m:r>
                        <m:rPr>
                          <m:sty m:val="p"/>
                        </m:rPr>
                        <a:rPr lang="en-US" altLang="zh-TW">
                          <a:latin typeface="Cambria Math" panose="02040503050406030204" pitchFamily="18" charset="0"/>
                        </a:rPr>
                        <m:t>δ</m:t>
                      </m:r>
                      <m:r>
                        <a:rPr lang="en-US" altLang="zh-TW" i="1">
                          <a:latin typeface="Cambria Math" panose="02040503050406030204" pitchFamily="18" charset="0"/>
                        </a:rPr>
                        <m:t>≥0</m:t>
                      </m:r>
                    </m:oMath>
                  </m:oMathPara>
                </a14:m>
                <a:endParaRPr lang="zh-TW" altLang="zh-TW" dirty="0"/>
              </a:p>
            </p:txBody>
          </p:sp>
        </mc:Choice>
        <mc:Fallback xmlns="">
          <p:sp>
            <p:nvSpPr>
              <p:cNvPr id="10" name="矩形 9">
                <a:extLst>
                  <a:ext uri="{FF2B5EF4-FFF2-40B4-BE49-F238E27FC236}">
                    <a16:creationId xmlns:a16="http://schemas.microsoft.com/office/drawing/2014/main" id="{350D1ED1-2F55-9341-88C6-E0A99107F806}"/>
                  </a:ext>
                </a:extLst>
              </p:cNvPr>
              <p:cNvSpPr>
                <a:spLocks noRot="1" noChangeAspect="1" noMove="1" noResize="1" noEditPoints="1" noAdjustHandles="1" noChangeArrowheads="1" noChangeShapeType="1" noTextEdit="1"/>
              </p:cNvSpPr>
              <p:nvPr/>
            </p:nvSpPr>
            <p:spPr>
              <a:xfrm>
                <a:off x="2123728" y="5104519"/>
                <a:ext cx="4523867" cy="369332"/>
              </a:xfrm>
              <a:prstGeom prst="rect">
                <a:avLst/>
              </a:prstGeom>
              <a:blipFill>
                <a:blip r:embed="rId4"/>
                <a:stretch>
                  <a:fillRect b="-14754"/>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81314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Data Construction</a:t>
            </a:r>
            <a:endParaRPr lang="zh-TW" altLang="en-US" sz="44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23</a:t>
            </a:fld>
            <a:endParaRPr kumimoji="0" lang="en-US" altLang="zh-TW" sz="1400">
              <a:ea typeface="新細明體" panose="02020500000000000000" pitchFamily="18" charset="-120"/>
            </a:endParaRPr>
          </a:p>
        </p:txBody>
      </p:sp>
      <p:sp>
        <p:nvSpPr>
          <p:cNvPr id="87" name="矩形 86"/>
          <p:cNvSpPr/>
          <p:nvPr/>
        </p:nvSpPr>
        <p:spPr>
          <a:xfrm>
            <a:off x="572494" y="2234397"/>
            <a:ext cx="3874145" cy="3960440"/>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內容版面配置區 1"/>
          <p:cNvSpPr>
            <a:spLocks noGrp="1"/>
          </p:cNvSpPr>
          <p:nvPr>
            <p:ph idx="1"/>
          </p:nvPr>
        </p:nvSpPr>
        <p:spPr>
          <a:xfrm>
            <a:off x="584664" y="1445801"/>
            <a:ext cx="8435280" cy="4824413"/>
          </a:xfrm>
        </p:spPr>
        <p:txBody>
          <a:bodyPr/>
          <a:lstStyle/>
          <a:p>
            <a:r>
              <a:rPr lang="en-US" altLang="zh-TW" dirty="0"/>
              <a:t>Social media platform:</a:t>
            </a:r>
            <a:r>
              <a:rPr lang="en-US" altLang="zh-TW" dirty="0">
                <a:solidFill>
                  <a:srgbClr val="0000FF"/>
                </a:solidFill>
              </a:rPr>
              <a:t> IMDB</a:t>
            </a:r>
          </a:p>
          <a:p>
            <a:r>
              <a:rPr lang="en-GB" dirty="0"/>
              <a:t>Database contains 10.1 million movies &amp; programs</a:t>
            </a:r>
            <a:endParaRPr lang="en-US" altLang="zh-TW" dirty="0">
              <a:solidFill>
                <a:srgbClr val="0000FF"/>
              </a:solidFill>
            </a:endParaRPr>
          </a:p>
          <a:p>
            <a:r>
              <a:rPr lang="en-US" altLang="zh-TW" dirty="0"/>
              <a:t>Data Collection method : IMDB API, Python Crawler</a:t>
            </a:r>
          </a:p>
        </p:txBody>
      </p:sp>
      <p:graphicFrame>
        <p:nvGraphicFramePr>
          <p:cNvPr id="5" name="表格 4">
            <a:extLst>
              <a:ext uri="{FF2B5EF4-FFF2-40B4-BE49-F238E27FC236}">
                <a16:creationId xmlns:a16="http://schemas.microsoft.com/office/drawing/2014/main" id="{5C185277-4235-AA41-A1BF-51F9F436155E}"/>
              </a:ext>
            </a:extLst>
          </p:cNvPr>
          <p:cNvGraphicFramePr>
            <a:graphicFrameLocks noGrp="1"/>
          </p:cNvGraphicFramePr>
          <p:nvPr>
            <p:extLst>
              <p:ext uri="{D42A27DB-BD31-4B8C-83A1-F6EECF244321}">
                <p14:modId xmlns:p14="http://schemas.microsoft.com/office/powerpoint/2010/main" val="319520113"/>
              </p:ext>
            </p:extLst>
          </p:nvPr>
        </p:nvGraphicFramePr>
        <p:xfrm>
          <a:off x="788822" y="3458043"/>
          <a:ext cx="7998155" cy="2131197"/>
        </p:xfrm>
        <a:graphic>
          <a:graphicData uri="http://schemas.openxmlformats.org/drawingml/2006/table">
            <a:tbl>
              <a:tblPr firstRow="1" firstCol="1" bandRow="1">
                <a:tableStyleId>{FABFCF23-3B69-468F-B69F-88F6DE6A72F2}</a:tableStyleId>
              </a:tblPr>
              <a:tblGrid>
                <a:gridCol w="2328614">
                  <a:extLst>
                    <a:ext uri="{9D8B030D-6E8A-4147-A177-3AD203B41FA5}">
                      <a16:colId xmlns:a16="http://schemas.microsoft.com/office/drawing/2014/main" val="913961645"/>
                    </a:ext>
                  </a:extLst>
                </a:gridCol>
                <a:gridCol w="1022516">
                  <a:extLst>
                    <a:ext uri="{9D8B030D-6E8A-4147-A177-3AD203B41FA5}">
                      <a16:colId xmlns:a16="http://schemas.microsoft.com/office/drawing/2014/main" val="1412693200"/>
                    </a:ext>
                  </a:extLst>
                </a:gridCol>
                <a:gridCol w="3153948">
                  <a:extLst>
                    <a:ext uri="{9D8B030D-6E8A-4147-A177-3AD203B41FA5}">
                      <a16:colId xmlns:a16="http://schemas.microsoft.com/office/drawing/2014/main" val="3936003879"/>
                    </a:ext>
                  </a:extLst>
                </a:gridCol>
                <a:gridCol w="1493077">
                  <a:extLst>
                    <a:ext uri="{9D8B030D-6E8A-4147-A177-3AD203B41FA5}">
                      <a16:colId xmlns:a16="http://schemas.microsoft.com/office/drawing/2014/main" val="900887504"/>
                    </a:ext>
                  </a:extLst>
                </a:gridCol>
              </a:tblGrid>
              <a:tr h="504056">
                <a:tc gridSpan="4">
                  <a:txBody>
                    <a:bodyPr/>
                    <a:lstStyle/>
                    <a:p>
                      <a:pPr algn="ctr">
                        <a:lnSpc>
                          <a:spcPct val="150000"/>
                        </a:lnSpc>
                      </a:pPr>
                      <a:r>
                        <a:rPr lang="en-US" sz="1800" kern="100" dirty="0">
                          <a:effectLst/>
                          <a:latin typeface="+mj-lt"/>
                        </a:rPr>
                        <a:t>The information of datasets</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490743195"/>
                  </a:ext>
                </a:extLst>
              </a:tr>
              <a:tr h="739005">
                <a:tc>
                  <a:txBody>
                    <a:bodyPr/>
                    <a:lstStyle/>
                    <a:p>
                      <a:pPr algn="just">
                        <a:lnSpc>
                          <a:spcPct val="150000"/>
                        </a:lnSpc>
                      </a:pPr>
                      <a:r>
                        <a:rPr lang="en-US" sz="1800" kern="100" dirty="0">
                          <a:effectLst/>
                          <a:latin typeface="+mj-lt"/>
                        </a:rPr>
                        <a:t>Number of users</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32,538</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b="1" kern="100" dirty="0">
                          <a:solidFill>
                            <a:schemeClr val="tx1"/>
                          </a:solidFill>
                          <a:effectLst/>
                          <a:latin typeface="+mj-lt"/>
                        </a:rPr>
                        <a:t>Number of Streaming Contents</a:t>
                      </a:r>
                      <a:endParaRPr lang="zh-TW" sz="1800" b="1" kern="100" dirty="0">
                        <a:solidFill>
                          <a:schemeClr val="tx1"/>
                        </a:solidFill>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9,649</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7518226"/>
                  </a:ext>
                </a:extLst>
              </a:tr>
              <a:tr h="854981">
                <a:tc>
                  <a:txBody>
                    <a:bodyPr/>
                    <a:lstStyle/>
                    <a:p>
                      <a:pPr algn="just">
                        <a:lnSpc>
                          <a:spcPct val="150000"/>
                        </a:lnSpc>
                      </a:pPr>
                      <a:r>
                        <a:rPr lang="en-US" sz="1800" kern="100" dirty="0">
                          <a:effectLst/>
                          <a:latin typeface="+mj-lt"/>
                        </a:rPr>
                        <a:t>User’s reviews </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altLang="zh-TW" sz="1800" kern="100" dirty="0">
                          <a:effectLst/>
                          <a:latin typeface="+mj-lt"/>
                          <a:ea typeface="新細明體" panose="02020500000000000000" pitchFamily="18" charset="-120"/>
                          <a:cs typeface="Times New Roman" panose="02020603050405020304" pitchFamily="18" charset="0"/>
                        </a:rPr>
                        <a:t>345,866</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b="1" kern="100" dirty="0">
                          <a:solidFill>
                            <a:schemeClr val="tx1"/>
                          </a:solidFill>
                          <a:effectLst/>
                          <a:latin typeface="+mj-lt"/>
                        </a:rPr>
                        <a:t>Number of Keywords</a:t>
                      </a:r>
                      <a:endParaRPr lang="zh-TW" sz="1800" b="1" kern="100" dirty="0">
                        <a:solidFill>
                          <a:schemeClr val="tx1"/>
                        </a:solidFill>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252,246</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3620536"/>
                  </a:ext>
                </a:extLst>
              </a:tr>
            </a:tbl>
          </a:graphicData>
        </a:graphic>
      </p:graphicFrame>
    </p:spTree>
    <p:extLst>
      <p:ext uri="{BB962C8B-B14F-4D97-AF65-F5344CB8AC3E}">
        <p14:creationId xmlns:p14="http://schemas.microsoft.com/office/powerpoint/2010/main" val="2079860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User Feature Analysis Module </a:t>
            </a:r>
            <a:endParaRPr lang="zh-TW" altLang="en-US" sz="36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24</a:t>
            </a:fld>
            <a:endParaRPr kumimoji="0" lang="en-US" altLang="zh-TW" sz="1400">
              <a:ea typeface="新細明體" panose="02020500000000000000" pitchFamily="18" charset="-120"/>
            </a:endParaRPr>
          </a:p>
        </p:txBody>
      </p:sp>
      <p:sp>
        <p:nvSpPr>
          <p:cNvPr id="7" name="矩形 6"/>
          <p:cNvSpPr/>
          <p:nvPr/>
        </p:nvSpPr>
        <p:spPr>
          <a:xfrm>
            <a:off x="4882315" y="1416074"/>
            <a:ext cx="3874145" cy="93280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內容版面配置區 4"/>
          <p:cNvSpPr>
            <a:spLocks noGrp="1"/>
          </p:cNvSpPr>
          <p:nvPr>
            <p:ph idx="1"/>
          </p:nvPr>
        </p:nvSpPr>
        <p:spPr>
          <a:xfrm>
            <a:off x="161764" y="1178856"/>
            <a:ext cx="8820472" cy="1530064"/>
          </a:xfrm>
        </p:spPr>
        <p:txBody>
          <a:bodyPr/>
          <a:lstStyle/>
          <a:p>
            <a:r>
              <a:rPr lang="en-US" altLang="zh-TW" dirty="0"/>
              <a:t>User Psychological Tendencies Analysis</a:t>
            </a:r>
          </a:p>
          <a:p>
            <a:pPr lvl="1"/>
            <a:r>
              <a:rPr lang="en-US" altLang="zh-TW" dirty="0"/>
              <a:t>Use </a:t>
            </a:r>
            <a:r>
              <a:rPr lang="en-GB" altLang="zh-TW" dirty="0">
                <a:solidFill>
                  <a:srgbClr val="0000FF"/>
                </a:solidFill>
              </a:rPr>
              <a:t>GoogleNews-vectors-negative300</a:t>
            </a:r>
            <a:r>
              <a:rPr lang="en-US" altLang="zh-TW" dirty="0"/>
              <a:t> to calculate the similarity.</a:t>
            </a:r>
          </a:p>
        </p:txBody>
      </p:sp>
      <p:graphicFrame>
        <p:nvGraphicFramePr>
          <p:cNvPr id="4" name="表格 3">
            <a:extLst>
              <a:ext uri="{FF2B5EF4-FFF2-40B4-BE49-F238E27FC236}">
                <a16:creationId xmlns:a16="http://schemas.microsoft.com/office/drawing/2014/main" id="{67DA847F-6441-4160-ADD5-288CC8134280}"/>
              </a:ext>
            </a:extLst>
          </p:cNvPr>
          <p:cNvGraphicFramePr>
            <a:graphicFrameLocks noGrp="1"/>
          </p:cNvGraphicFramePr>
          <p:nvPr>
            <p:extLst>
              <p:ext uri="{D42A27DB-BD31-4B8C-83A1-F6EECF244321}">
                <p14:modId xmlns:p14="http://schemas.microsoft.com/office/powerpoint/2010/main" val="187052692"/>
              </p:ext>
            </p:extLst>
          </p:nvPr>
        </p:nvGraphicFramePr>
        <p:xfrm>
          <a:off x="209350" y="2266830"/>
          <a:ext cx="8763510" cy="3764501"/>
        </p:xfrm>
        <a:graphic>
          <a:graphicData uri="http://schemas.openxmlformats.org/drawingml/2006/table">
            <a:tbl>
              <a:tblPr firstRow="1" firstCol="1" bandRow="1">
                <a:tableStyleId>{5C22544A-7EE6-4342-B048-85BDC9FD1C3A}</a:tableStyleId>
              </a:tblPr>
              <a:tblGrid>
                <a:gridCol w="1936124">
                  <a:extLst>
                    <a:ext uri="{9D8B030D-6E8A-4147-A177-3AD203B41FA5}">
                      <a16:colId xmlns:a16="http://schemas.microsoft.com/office/drawing/2014/main" val="3023462692"/>
                    </a:ext>
                  </a:extLst>
                </a:gridCol>
                <a:gridCol w="2447531">
                  <a:extLst>
                    <a:ext uri="{9D8B030D-6E8A-4147-A177-3AD203B41FA5}">
                      <a16:colId xmlns:a16="http://schemas.microsoft.com/office/drawing/2014/main" val="1392235984"/>
                    </a:ext>
                  </a:extLst>
                </a:gridCol>
                <a:gridCol w="1939299">
                  <a:extLst>
                    <a:ext uri="{9D8B030D-6E8A-4147-A177-3AD203B41FA5}">
                      <a16:colId xmlns:a16="http://schemas.microsoft.com/office/drawing/2014/main" val="1297932127"/>
                    </a:ext>
                  </a:extLst>
                </a:gridCol>
                <a:gridCol w="2440556">
                  <a:extLst>
                    <a:ext uri="{9D8B030D-6E8A-4147-A177-3AD203B41FA5}">
                      <a16:colId xmlns:a16="http://schemas.microsoft.com/office/drawing/2014/main" val="2577883854"/>
                    </a:ext>
                  </a:extLst>
                </a:gridCol>
              </a:tblGrid>
              <a:tr h="216024">
                <a:tc gridSpan="4">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kern="100" dirty="0">
                          <a:effectLst/>
                        </a:rPr>
                        <a:t> </a:t>
                      </a:r>
                      <a:r>
                        <a:rPr lang="en-US" altLang="zh-TW" sz="1400" kern="100" dirty="0">
                          <a:effectLst/>
                        </a:rPr>
                        <a:t>Psychological Tendencies Dictionary</a:t>
                      </a:r>
                      <a:endParaRPr lang="zh-TW" altLang="zh-TW" sz="14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892065113"/>
                  </a:ext>
                </a:extLst>
              </a:tr>
              <a:tr h="882367">
                <a:tc>
                  <a:txBody>
                    <a:bodyPr/>
                    <a:lstStyle/>
                    <a:p>
                      <a:pPr algn="l">
                        <a:lnSpc>
                          <a:spcPct val="115000"/>
                        </a:lnSpc>
                        <a:spcAft>
                          <a:spcPts val="0"/>
                        </a:spcAft>
                      </a:pPr>
                      <a:r>
                        <a:rPr lang="en-US" sz="1000" kern="100" dirty="0">
                          <a:effectLst/>
                        </a:rPr>
                        <a:t>(O)Openness </a:t>
                      </a:r>
                      <a:endParaRPr lang="zh-TW" sz="1000" kern="100" dirty="0">
                        <a:effectLst/>
                      </a:endParaRPr>
                    </a:p>
                    <a:p>
                      <a:pPr algn="l">
                        <a:lnSpc>
                          <a:spcPct val="115000"/>
                        </a:lnSpc>
                        <a:spcAft>
                          <a:spcPts val="0"/>
                        </a:spcAft>
                      </a:pPr>
                      <a:r>
                        <a:rPr lang="en-US" sz="1000" kern="100" dirty="0">
                          <a:effectLst/>
                        </a:rPr>
                        <a:t>(74 Words)</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'against', 'argument', 'knowledge' , 'political', 'models', 'belief', 'historical', 'century'……</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(ST)Self-Transcendence	</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(82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'girlfriend', 'neighbor', 'roommate', '</a:t>
                      </a:r>
                      <a:r>
                        <a:rPr lang="en-US" sz="1000" kern="100" dirty="0" err="1">
                          <a:effectLst/>
                        </a:rPr>
                        <a:t>awkawrd</a:t>
                      </a:r>
                      <a:r>
                        <a:rPr lang="en-US" sz="1000" kern="100" dirty="0">
                          <a:effectLst/>
                        </a:rPr>
                        <a:t>', 'afraid', 'depressing', 'disappointing', 'medicine', 'social', '</a:t>
                      </a:r>
                      <a:r>
                        <a:rPr lang="en-US" sz="1000" kern="100" dirty="0" err="1">
                          <a:effectLst/>
                        </a:rPr>
                        <a:t>justic</a:t>
                      </a:r>
                      <a:r>
                        <a:rPr lang="en-US" sz="1000" kern="100" dirty="0">
                          <a:effectLst/>
                        </a:rPr>
                        <a:t>', 'inner’……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687168869"/>
                  </a:ext>
                </a:extLst>
              </a:tr>
              <a:tr h="582210">
                <a:tc>
                  <a:txBody>
                    <a:bodyPr/>
                    <a:lstStyle/>
                    <a:p>
                      <a:pPr algn="l">
                        <a:lnSpc>
                          <a:spcPct val="115000"/>
                        </a:lnSpc>
                        <a:spcAft>
                          <a:spcPts val="0"/>
                        </a:spcAft>
                      </a:pPr>
                      <a:r>
                        <a:rPr lang="en-US" sz="1000" kern="100" dirty="0">
                          <a:effectLst/>
                        </a:rPr>
                        <a:t>(C)Conscientiousness</a:t>
                      </a:r>
                      <a:endParaRPr lang="zh-TW" sz="1000" kern="100" dirty="0">
                        <a:effectLst/>
                      </a:endParaRPr>
                    </a:p>
                    <a:p>
                      <a:pPr algn="l">
                        <a:lnSpc>
                          <a:spcPct val="115000"/>
                        </a:lnSpc>
                        <a:spcAft>
                          <a:spcPts val="0"/>
                        </a:spcAft>
                      </a:pPr>
                      <a:r>
                        <a:rPr lang="en-US" sz="1000" kern="100" dirty="0">
                          <a:effectLst/>
                        </a:rPr>
                        <a:t>(76 Words)</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''fired', 'Roberts', 'routine', 'vegetables', 'garlic', 'temperature'……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(SE)Self-Enhancement</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(17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'ambitious', 'influential', 'capable', 'intelligent', 'authority’…….</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721320923"/>
                  </a:ext>
                </a:extLst>
              </a:tr>
              <a:tr h="732288">
                <a:tc>
                  <a:txBody>
                    <a:bodyPr/>
                    <a:lstStyle/>
                    <a:p>
                      <a:pPr algn="l">
                        <a:lnSpc>
                          <a:spcPct val="115000"/>
                        </a:lnSpc>
                        <a:spcAft>
                          <a:spcPts val="0"/>
                        </a:spcAft>
                      </a:pPr>
                      <a:r>
                        <a:rPr lang="en-US" sz="1000" kern="100" dirty="0">
                          <a:effectLst/>
                        </a:rPr>
                        <a:t>(E)Extraversion</a:t>
                      </a:r>
                      <a:endParaRPr lang="zh-TW" sz="1000" kern="100" dirty="0">
                        <a:effectLst/>
                      </a:endParaRPr>
                    </a:p>
                    <a:p>
                      <a:pPr algn="l">
                        <a:lnSpc>
                          <a:spcPct val="115000"/>
                        </a:lnSpc>
                        <a:spcAft>
                          <a:spcPts val="0"/>
                        </a:spcAft>
                      </a:pPr>
                      <a:r>
                        <a:rPr lang="en-US" sz="1000" kern="100" dirty="0">
                          <a:effectLst/>
                        </a:rPr>
                        <a:t>(70 Words)	</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'restaurant', 'brothers', 'cheers', 'concert', 'drinks', 'countless', 'excitement', 'kidding', 'soccer'……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(CO)Conservation	</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(40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'parent', 'family', 'husband', 'apartment', 'shower',  'Obedient', 'honor', 'parents' ,'self-discipline’……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1865911778"/>
                  </a:ext>
                </a:extLst>
              </a:tr>
              <a:tr h="755463">
                <a:tc>
                  <a:txBody>
                    <a:bodyPr/>
                    <a:lstStyle/>
                    <a:p>
                      <a:pPr algn="l">
                        <a:lnSpc>
                          <a:spcPct val="115000"/>
                        </a:lnSpc>
                        <a:spcAft>
                          <a:spcPts val="0"/>
                        </a:spcAft>
                      </a:pPr>
                      <a:r>
                        <a:rPr lang="en-US" sz="1000" kern="100">
                          <a:effectLst/>
                        </a:rPr>
                        <a:t>(A)Agreeableness</a:t>
                      </a:r>
                      <a:br>
                        <a:rPr lang="en-US" sz="1000" kern="100">
                          <a:effectLst/>
                        </a:rPr>
                      </a:br>
                      <a:r>
                        <a:rPr lang="en-US" sz="1000" kern="100">
                          <a:effectLst/>
                        </a:rPr>
                        <a:t>(67 Words)		</a:t>
                      </a:r>
                      <a:endParaRPr lang="zh-TW" sz="10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'summer', 'afternoon', 'spent', 'exploring', 'finishing', 'early', 'evening', 'visiting', 'spring', 'minute……'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(OP)Openness to Change</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(22 Words)		</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'everything', 'independent', 'freedom', 'curious', 'creativity', 'choosing', 'self-respect', 'Exciting', 'daring'…..</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4248565594"/>
                  </a:ext>
                </a:extLst>
              </a:tr>
              <a:tr h="582210">
                <a:tc>
                  <a:txBody>
                    <a:bodyPr/>
                    <a:lstStyle/>
                    <a:p>
                      <a:pPr algn="l">
                        <a:lnSpc>
                          <a:spcPct val="115000"/>
                        </a:lnSpc>
                        <a:spcAft>
                          <a:spcPts val="0"/>
                        </a:spcAft>
                      </a:pPr>
                      <a:r>
                        <a:rPr lang="en-US" sz="1000" kern="100">
                          <a:effectLst/>
                        </a:rPr>
                        <a:t>(N)Neuroticism</a:t>
                      </a:r>
                      <a:endParaRPr lang="zh-TW" sz="1000" kern="100">
                        <a:effectLst/>
                      </a:endParaRPr>
                    </a:p>
                    <a:p>
                      <a:pPr algn="l">
                        <a:lnSpc>
                          <a:spcPct val="115000"/>
                        </a:lnSpc>
                        <a:spcAft>
                          <a:spcPts val="0"/>
                        </a:spcAft>
                      </a:pPr>
                      <a:r>
                        <a:rPr lang="en-US" sz="1000" kern="100">
                          <a:effectLst/>
                        </a:rPr>
                        <a:t>(64 Words)</a:t>
                      </a:r>
                      <a:endParaRPr lang="zh-TW" sz="10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'awful', 'terribly', 'cranky', 'stress', 'feeling', 'stressful', 'sweater'…..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(H)Hedonism</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(22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'pleasure', 'enjoying', 'color', 'music', 'beer', 'hear'…..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4183796700"/>
                  </a:ext>
                </a:extLst>
              </a:tr>
            </a:tbl>
          </a:graphicData>
        </a:graphic>
      </p:graphicFrame>
    </p:spTree>
    <p:extLst>
      <p:ext uri="{BB962C8B-B14F-4D97-AF65-F5344CB8AC3E}">
        <p14:creationId xmlns:p14="http://schemas.microsoft.com/office/powerpoint/2010/main" val="3494120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379544FC-5BA5-4E99-A67D-323E00A32358}"/>
              </a:ext>
            </a:extLst>
          </p:cNvPr>
          <p:cNvPicPr>
            <a:picLocks noChangeAspect="1"/>
          </p:cNvPicPr>
          <p:nvPr/>
        </p:nvPicPr>
        <p:blipFill>
          <a:blip r:embed="rId3"/>
          <a:stretch>
            <a:fillRect/>
          </a:stretch>
        </p:blipFill>
        <p:spPr>
          <a:xfrm>
            <a:off x="2297475" y="2143360"/>
            <a:ext cx="4394600" cy="4011441"/>
          </a:xfrm>
          <a:prstGeom prst="rect">
            <a:avLst/>
          </a:prstGeom>
        </p:spPr>
      </p:pic>
      <p:sp>
        <p:nvSpPr>
          <p:cNvPr id="58370" name="標題 1"/>
          <p:cNvSpPr>
            <a:spLocks noGrp="1"/>
          </p:cNvSpPr>
          <p:nvPr>
            <p:ph type="title"/>
          </p:nvPr>
        </p:nvSpPr>
        <p:spPr/>
        <p:txBody>
          <a:bodyPr/>
          <a:lstStyle/>
          <a:p>
            <a:r>
              <a:rPr lang="en-US" altLang="zh-TW" dirty="0"/>
              <a:t>User Feature Analysis Module </a:t>
            </a:r>
            <a:endParaRPr lang="zh-TW" altLang="en-US" sz="36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25</a:t>
            </a:fld>
            <a:endParaRPr kumimoji="0" lang="en-US" altLang="zh-TW" sz="1400">
              <a:ea typeface="新細明體" panose="02020500000000000000" pitchFamily="18" charset="-120"/>
            </a:endParaRPr>
          </a:p>
        </p:txBody>
      </p:sp>
      <p:sp>
        <p:nvSpPr>
          <p:cNvPr id="5" name="內容版面配置區 4"/>
          <p:cNvSpPr>
            <a:spLocks noGrp="1"/>
          </p:cNvSpPr>
          <p:nvPr>
            <p:ph idx="1"/>
          </p:nvPr>
        </p:nvSpPr>
        <p:spPr>
          <a:xfrm>
            <a:off x="161764" y="1178856"/>
            <a:ext cx="8982236" cy="1530064"/>
          </a:xfrm>
        </p:spPr>
        <p:txBody>
          <a:bodyPr/>
          <a:lstStyle/>
          <a:p>
            <a:r>
              <a:rPr lang="en-US" altLang="zh-TW" dirty="0"/>
              <a:t>Psychological Tendencies Analysis</a:t>
            </a:r>
          </a:p>
          <a:p>
            <a:pPr lvl="1"/>
            <a:r>
              <a:rPr lang="en-US" altLang="zh-TW" dirty="0"/>
              <a:t>Each user would get ten scores corresponding to ten personality traits. </a:t>
            </a:r>
            <a:endParaRPr lang="zh-TW" altLang="zh-TW" dirty="0"/>
          </a:p>
        </p:txBody>
      </p:sp>
      <p:sp>
        <p:nvSpPr>
          <p:cNvPr id="10" name="矩形 9">
            <a:extLst>
              <a:ext uri="{FF2B5EF4-FFF2-40B4-BE49-F238E27FC236}">
                <a16:creationId xmlns:a16="http://schemas.microsoft.com/office/drawing/2014/main" id="{B9E6A4A0-F0B9-CF41-A379-6E028D3F38D2}"/>
              </a:ext>
            </a:extLst>
          </p:cNvPr>
          <p:cNvSpPr/>
          <p:nvPr/>
        </p:nvSpPr>
        <p:spPr>
          <a:xfrm>
            <a:off x="6290264" y="2143360"/>
            <a:ext cx="401811" cy="40114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2490717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348FA52-6598-4E1E-8DDF-95BF4DC6D5EA}"/>
              </a:ext>
            </a:extLst>
          </p:cNvPr>
          <p:cNvSpPr>
            <a:spLocks noGrp="1"/>
          </p:cNvSpPr>
          <p:nvPr>
            <p:ph type="title"/>
          </p:nvPr>
        </p:nvSpPr>
        <p:spPr/>
        <p:txBody>
          <a:bodyPr/>
          <a:lstStyle/>
          <a:p>
            <a:r>
              <a:rPr lang="en-US" altLang="zh-TW" dirty="0"/>
              <a:t>Evaluation</a:t>
            </a:r>
            <a:r>
              <a:rPr lang="zh-TW" altLang="en-US" dirty="0"/>
              <a:t> </a:t>
            </a:r>
            <a:r>
              <a:rPr lang="en-US" altLang="zh-TW" dirty="0"/>
              <a:t>of Usability</a:t>
            </a:r>
            <a:endParaRPr lang="zh-TW" altLang="en-US" dirty="0"/>
          </a:p>
        </p:txBody>
      </p:sp>
      <p:sp>
        <p:nvSpPr>
          <p:cNvPr id="3" name="內容版面配置區 2">
            <a:extLst>
              <a:ext uri="{FF2B5EF4-FFF2-40B4-BE49-F238E27FC236}">
                <a16:creationId xmlns:a16="http://schemas.microsoft.com/office/drawing/2014/main" id="{FDF16640-F61E-4CB4-9073-EB4069CA8A71}"/>
              </a:ext>
            </a:extLst>
          </p:cNvPr>
          <p:cNvSpPr>
            <a:spLocks noGrp="1"/>
          </p:cNvSpPr>
          <p:nvPr>
            <p:ph idx="1"/>
          </p:nvPr>
        </p:nvSpPr>
        <p:spPr/>
        <p:txBody>
          <a:bodyPr/>
          <a:lstStyle/>
          <a:p>
            <a:pPr marL="285750" indent="-285750">
              <a:buFont typeface="Arial" panose="020B0604020202020204" pitchFamily="34" charset="0"/>
              <a:buChar char="•"/>
            </a:pPr>
            <a:r>
              <a:rPr lang="en-US" altLang="zh-TW" dirty="0"/>
              <a:t>Conducted usability interviews with some real users</a:t>
            </a:r>
          </a:p>
          <a:p>
            <a:pPr marL="285750" indent="-285750">
              <a:buFont typeface="Arial" panose="020B0604020202020204" pitchFamily="34" charset="0"/>
              <a:buChar char="•"/>
            </a:pPr>
            <a:r>
              <a:rPr lang="en-US" altLang="zh-TW" dirty="0"/>
              <a:t>Asked for a 1 to 100 scale</a:t>
            </a:r>
            <a:endParaRPr lang="zh-TW" altLang="zh-TW" sz="3600" dirty="0"/>
          </a:p>
          <a:p>
            <a:endParaRPr lang="zh-TW" altLang="en-US" dirty="0"/>
          </a:p>
        </p:txBody>
      </p:sp>
      <p:sp>
        <p:nvSpPr>
          <p:cNvPr id="4" name="投影片編號版面配置區 3">
            <a:extLst>
              <a:ext uri="{FF2B5EF4-FFF2-40B4-BE49-F238E27FC236}">
                <a16:creationId xmlns:a16="http://schemas.microsoft.com/office/drawing/2014/main" id="{60638377-A5E2-4326-B568-BE1EBA0ECE19}"/>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26</a:t>
            </a:fld>
            <a:endParaRPr lang="en-US" altLang="zh-TW" dirty="0"/>
          </a:p>
        </p:txBody>
      </p:sp>
      <p:graphicFrame>
        <p:nvGraphicFramePr>
          <p:cNvPr id="6" name="表格 5">
            <a:extLst>
              <a:ext uri="{FF2B5EF4-FFF2-40B4-BE49-F238E27FC236}">
                <a16:creationId xmlns:a16="http://schemas.microsoft.com/office/drawing/2014/main" id="{579D6CBE-CDF9-4E66-9BF0-F55FF82A20D5}"/>
              </a:ext>
            </a:extLst>
          </p:cNvPr>
          <p:cNvGraphicFramePr>
            <a:graphicFrameLocks noGrp="1"/>
          </p:cNvGraphicFramePr>
          <p:nvPr>
            <p:extLst>
              <p:ext uri="{D42A27DB-BD31-4B8C-83A1-F6EECF244321}">
                <p14:modId xmlns:p14="http://schemas.microsoft.com/office/powerpoint/2010/main" val="2756469480"/>
              </p:ext>
            </p:extLst>
          </p:nvPr>
        </p:nvGraphicFramePr>
        <p:xfrm>
          <a:off x="179512" y="2637490"/>
          <a:ext cx="4535736" cy="2519701"/>
        </p:xfrm>
        <a:graphic>
          <a:graphicData uri="http://schemas.openxmlformats.org/drawingml/2006/table">
            <a:tbl>
              <a:tblPr firstRow="1" firstCol="1" bandRow="1">
                <a:tableStyleId>{5C22544A-7EE6-4342-B048-85BDC9FD1C3A}</a:tableStyleId>
              </a:tblPr>
              <a:tblGrid>
                <a:gridCol w="1296144">
                  <a:extLst>
                    <a:ext uri="{9D8B030D-6E8A-4147-A177-3AD203B41FA5}">
                      <a16:colId xmlns:a16="http://schemas.microsoft.com/office/drawing/2014/main" val="3089016308"/>
                    </a:ext>
                  </a:extLst>
                </a:gridCol>
                <a:gridCol w="792088">
                  <a:extLst>
                    <a:ext uri="{9D8B030D-6E8A-4147-A177-3AD203B41FA5}">
                      <a16:colId xmlns:a16="http://schemas.microsoft.com/office/drawing/2014/main" val="2051003479"/>
                    </a:ext>
                  </a:extLst>
                </a:gridCol>
                <a:gridCol w="676910">
                  <a:extLst>
                    <a:ext uri="{9D8B030D-6E8A-4147-A177-3AD203B41FA5}">
                      <a16:colId xmlns:a16="http://schemas.microsoft.com/office/drawing/2014/main" val="2810816978"/>
                    </a:ext>
                  </a:extLst>
                </a:gridCol>
                <a:gridCol w="885297">
                  <a:extLst>
                    <a:ext uri="{9D8B030D-6E8A-4147-A177-3AD203B41FA5}">
                      <a16:colId xmlns:a16="http://schemas.microsoft.com/office/drawing/2014/main" val="1950788242"/>
                    </a:ext>
                  </a:extLst>
                </a:gridCol>
                <a:gridCol w="885297">
                  <a:extLst>
                    <a:ext uri="{9D8B030D-6E8A-4147-A177-3AD203B41FA5}">
                      <a16:colId xmlns:a16="http://schemas.microsoft.com/office/drawing/2014/main" val="1685009242"/>
                    </a:ext>
                  </a:extLst>
                </a:gridCol>
              </a:tblGrid>
              <a:tr h="620868">
                <a:tc>
                  <a:txBody>
                    <a:bodyPr/>
                    <a:lstStyle/>
                    <a:p>
                      <a:pPr algn="ctr">
                        <a:lnSpc>
                          <a:spcPct val="115000"/>
                        </a:lnSpc>
                        <a:spcAft>
                          <a:spcPts val="0"/>
                        </a:spcAft>
                      </a:pPr>
                      <a:r>
                        <a:rPr lang="en-US" sz="1200" dirty="0">
                          <a:effectLst/>
                        </a:rPr>
                        <a:t> </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Accuracy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Quality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Likeability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Diversity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4153717978"/>
                  </a:ext>
                </a:extLst>
              </a:tr>
              <a:tr h="539314">
                <a:tc>
                  <a:txBody>
                    <a:bodyPr/>
                    <a:lstStyle/>
                    <a:p>
                      <a:pPr algn="just">
                        <a:lnSpc>
                          <a:spcPct val="115000"/>
                        </a:lnSpc>
                        <a:spcAft>
                          <a:spcPts val="0"/>
                        </a:spcAft>
                      </a:pPr>
                      <a:r>
                        <a:rPr lang="en-US" sz="1100" dirty="0">
                          <a:effectLst/>
                        </a:rPr>
                        <a:t>Social tie-based</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72.5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68.5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69.5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57.6</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2450153016"/>
                  </a:ext>
                </a:extLst>
              </a:tr>
              <a:tr h="738651">
                <a:tc>
                  <a:txBody>
                    <a:bodyPr/>
                    <a:lstStyle/>
                    <a:p>
                      <a:pPr algn="just">
                        <a:lnSpc>
                          <a:spcPct val="115000"/>
                        </a:lnSpc>
                        <a:spcAft>
                          <a:spcPts val="0"/>
                        </a:spcAft>
                      </a:pPr>
                      <a:r>
                        <a:rPr lang="en-US" sz="1100" dirty="0">
                          <a:effectLst/>
                        </a:rPr>
                        <a:t>Collective intelligence-based</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200" dirty="0">
                          <a:effectLst/>
                          <a:latin typeface="Arial" panose="020B0604020202020204" pitchFamily="34" charset="0"/>
                          <a:ea typeface="新細明體" panose="02020500000000000000" pitchFamily="18" charset="-120"/>
                        </a:rPr>
                        <a:t>58.2</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62.3</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73.2</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72.3</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4063632653"/>
                  </a:ext>
                </a:extLst>
              </a:tr>
              <a:tr h="620868">
                <a:tc>
                  <a:txBody>
                    <a:bodyPr/>
                    <a:lstStyle/>
                    <a:p>
                      <a:pPr algn="just">
                        <a:lnSpc>
                          <a:spcPct val="115000"/>
                        </a:lnSpc>
                        <a:spcAft>
                          <a:spcPts val="0"/>
                        </a:spcAft>
                      </a:pPr>
                      <a:r>
                        <a:rPr lang="en-US" sz="1100" dirty="0">
                          <a:effectLst/>
                        </a:rPr>
                        <a:t>PTSCI</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76.6</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73.4</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78.5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77.9</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3493952105"/>
                  </a:ext>
                </a:extLst>
              </a:tr>
            </a:tbl>
          </a:graphicData>
        </a:graphic>
      </p:graphicFrame>
      <p:sp>
        <p:nvSpPr>
          <p:cNvPr id="7" name="矩形 6">
            <a:extLst>
              <a:ext uri="{FF2B5EF4-FFF2-40B4-BE49-F238E27FC236}">
                <a16:creationId xmlns:a16="http://schemas.microsoft.com/office/drawing/2014/main" id="{68D2A28F-8A96-45B6-AB6A-76CC1688F189}"/>
              </a:ext>
            </a:extLst>
          </p:cNvPr>
          <p:cNvSpPr/>
          <p:nvPr/>
        </p:nvSpPr>
        <p:spPr>
          <a:xfrm>
            <a:off x="178210" y="4509121"/>
            <a:ext cx="4535736" cy="648072"/>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graphicFrame>
        <p:nvGraphicFramePr>
          <p:cNvPr id="10" name="圖表 9">
            <a:extLst>
              <a:ext uri="{FF2B5EF4-FFF2-40B4-BE49-F238E27FC236}">
                <a16:creationId xmlns:a16="http://schemas.microsoft.com/office/drawing/2014/main" id="{12B23648-DD07-4BB2-AC35-5CB3340EBBCD}"/>
              </a:ext>
            </a:extLst>
          </p:cNvPr>
          <p:cNvGraphicFramePr/>
          <p:nvPr>
            <p:extLst>
              <p:ext uri="{D42A27DB-BD31-4B8C-83A1-F6EECF244321}">
                <p14:modId xmlns:p14="http://schemas.microsoft.com/office/powerpoint/2010/main" val="3472850866"/>
              </p:ext>
            </p:extLst>
          </p:nvPr>
        </p:nvGraphicFramePr>
        <p:xfrm>
          <a:off x="4737758" y="2457470"/>
          <a:ext cx="4406242" cy="28437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1970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C8550876-F489-AD43-BE2F-A55B62C713A3}"/>
              </a:ext>
            </a:extLst>
          </p:cNvPr>
          <p:cNvSpPr/>
          <p:nvPr/>
        </p:nvSpPr>
        <p:spPr>
          <a:xfrm>
            <a:off x="4067943" y="3489138"/>
            <a:ext cx="4680520" cy="26642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2" name="標題 1"/>
          <p:cNvSpPr>
            <a:spLocks noGrp="1"/>
          </p:cNvSpPr>
          <p:nvPr>
            <p:ph type="title"/>
          </p:nvPr>
        </p:nvSpPr>
        <p:spPr>
          <a:xfrm>
            <a:off x="-1116880" y="-612643"/>
            <a:ext cx="11809560" cy="2246720"/>
          </a:xfrm>
        </p:spPr>
        <p:txBody>
          <a:bodyPr/>
          <a:lstStyle/>
          <a:p>
            <a:r>
              <a:rPr lang="en-US" altLang="zh-TW" dirty="0"/>
              <a:t>Evaluation of Different Module</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27</a:t>
            </a:fld>
            <a:endParaRPr lang="en-US" altLang="zh-TW"/>
          </a:p>
        </p:txBody>
      </p:sp>
      <p:sp>
        <p:nvSpPr>
          <p:cNvPr id="7" name="矩形 6"/>
          <p:cNvSpPr/>
          <p:nvPr/>
        </p:nvSpPr>
        <p:spPr>
          <a:xfrm>
            <a:off x="755576" y="1398500"/>
            <a:ext cx="6624736"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Compare of different approaches in Precision at top K recommendations.</a:t>
            </a:r>
          </a:p>
        </p:txBody>
      </p:sp>
      <p:graphicFrame>
        <p:nvGraphicFramePr>
          <p:cNvPr id="6" name="表格 5">
            <a:extLst>
              <a:ext uri="{FF2B5EF4-FFF2-40B4-BE49-F238E27FC236}">
                <a16:creationId xmlns:a16="http://schemas.microsoft.com/office/drawing/2014/main" id="{1B7B8AF5-3515-E84B-B620-5AC3DDB82347}"/>
              </a:ext>
            </a:extLst>
          </p:cNvPr>
          <p:cNvGraphicFramePr>
            <a:graphicFrameLocks noGrp="1"/>
          </p:cNvGraphicFramePr>
          <p:nvPr>
            <p:extLst>
              <p:ext uri="{D42A27DB-BD31-4B8C-83A1-F6EECF244321}">
                <p14:modId xmlns:p14="http://schemas.microsoft.com/office/powerpoint/2010/main" val="1511313750"/>
              </p:ext>
            </p:extLst>
          </p:nvPr>
        </p:nvGraphicFramePr>
        <p:xfrm>
          <a:off x="107504" y="4005064"/>
          <a:ext cx="4076818" cy="1970841"/>
        </p:xfrm>
        <a:graphic>
          <a:graphicData uri="http://schemas.openxmlformats.org/drawingml/2006/table">
            <a:tbl>
              <a:tblPr firstRow="1" firstCol="1" bandRow="1">
                <a:tableStyleId>{5C22544A-7EE6-4342-B048-85BDC9FD1C3A}</a:tableStyleId>
              </a:tblPr>
              <a:tblGrid>
                <a:gridCol w="1296144">
                  <a:extLst>
                    <a:ext uri="{9D8B030D-6E8A-4147-A177-3AD203B41FA5}">
                      <a16:colId xmlns:a16="http://schemas.microsoft.com/office/drawing/2014/main" val="3293455750"/>
                    </a:ext>
                  </a:extLst>
                </a:gridCol>
                <a:gridCol w="770662">
                  <a:extLst>
                    <a:ext uri="{9D8B030D-6E8A-4147-A177-3AD203B41FA5}">
                      <a16:colId xmlns:a16="http://schemas.microsoft.com/office/drawing/2014/main" val="4256372525"/>
                    </a:ext>
                  </a:extLst>
                </a:gridCol>
                <a:gridCol w="670004">
                  <a:extLst>
                    <a:ext uri="{9D8B030D-6E8A-4147-A177-3AD203B41FA5}">
                      <a16:colId xmlns:a16="http://schemas.microsoft.com/office/drawing/2014/main" val="891471478"/>
                    </a:ext>
                  </a:extLst>
                </a:gridCol>
                <a:gridCol w="670004">
                  <a:extLst>
                    <a:ext uri="{9D8B030D-6E8A-4147-A177-3AD203B41FA5}">
                      <a16:colId xmlns:a16="http://schemas.microsoft.com/office/drawing/2014/main" val="2984336908"/>
                    </a:ext>
                  </a:extLst>
                </a:gridCol>
                <a:gridCol w="670004">
                  <a:extLst>
                    <a:ext uri="{9D8B030D-6E8A-4147-A177-3AD203B41FA5}">
                      <a16:colId xmlns:a16="http://schemas.microsoft.com/office/drawing/2014/main" val="2797757128"/>
                    </a:ext>
                  </a:extLst>
                </a:gridCol>
              </a:tblGrid>
              <a:tr h="703829">
                <a:tc>
                  <a:txBody>
                    <a:bodyPr/>
                    <a:lstStyle/>
                    <a:p>
                      <a:pPr algn="just">
                        <a:lnSpc>
                          <a:spcPct val="200000"/>
                        </a:lnSpc>
                        <a:spcAft>
                          <a:spcPts val="0"/>
                        </a:spcAft>
                      </a:pP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 </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Precision@5</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Precision@10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Precision@20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Precision@30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882743607"/>
                  </a:ext>
                </a:extLst>
              </a:tr>
              <a:tr h="351915">
                <a:tc>
                  <a:txBody>
                    <a:bodyPr/>
                    <a:lstStyle/>
                    <a:p>
                      <a:pPr algn="just">
                        <a:lnSpc>
                          <a:spcPct val="200000"/>
                        </a:lnSpc>
                        <a:spcAft>
                          <a:spcPts val="0"/>
                        </a:spcAft>
                      </a:pP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Social tie-based</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0.514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0.398</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0.319</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0.269</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1726900624"/>
                  </a:ext>
                </a:extLst>
              </a:tr>
              <a:tr h="351915">
                <a:tc>
                  <a:txBody>
                    <a:bodyPr/>
                    <a:lstStyle/>
                    <a:p>
                      <a:pPr algn="just">
                        <a:lnSpc>
                          <a:spcPct val="200000"/>
                        </a:lnSpc>
                        <a:spcAft>
                          <a:spcPts val="0"/>
                        </a:spcAft>
                      </a:pPr>
                      <a:r>
                        <a:rPr lang="en-US" sz="1000" b="1" kern="100" dirty="0">
                          <a:effectLst/>
                          <a:latin typeface="Times New Roman" panose="02020603050405020304" pitchFamily="18" charset="0"/>
                          <a:ea typeface="新細明體" panose="02020500000000000000" pitchFamily="18" charset="-120"/>
                          <a:cs typeface="Times New Roman" panose="02020603050405020304" pitchFamily="18" charset="0"/>
                        </a:rPr>
                        <a:t>Collective intelligence-based</a:t>
                      </a:r>
                      <a:endParaRPr lang="en-GB"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0.665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0.546</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0.496</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0.401</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1593724237"/>
                  </a:ext>
                </a:extLst>
              </a:tr>
              <a:tr h="351915">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PTSCI</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0.737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0.682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0.632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0.572</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2674938095"/>
                  </a:ext>
                </a:extLst>
              </a:tr>
            </a:tbl>
          </a:graphicData>
        </a:graphic>
      </p:graphicFrame>
      <p:pic>
        <p:nvPicPr>
          <p:cNvPr id="9" name="圖片 8">
            <a:extLst>
              <a:ext uri="{FF2B5EF4-FFF2-40B4-BE49-F238E27FC236}">
                <a16:creationId xmlns:a16="http://schemas.microsoft.com/office/drawing/2014/main" id="{46CB566A-087A-A246-B60B-FFBCFE16A2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732" y="2492896"/>
            <a:ext cx="2398845" cy="1305031"/>
          </a:xfrm>
          <a:prstGeom prst="rect">
            <a:avLst/>
          </a:prstGeom>
        </p:spPr>
      </p:pic>
      <p:sp>
        <p:nvSpPr>
          <p:cNvPr id="14" name="矩形 13">
            <a:extLst>
              <a:ext uri="{FF2B5EF4-FFF2-40B4-BE49-F238E27FC236}">
                <a16:creationId xmlns:a16="http://schemas.microsoft.com/office/drawing/2014/main" id="{00B9ACF6-F993-F343-9C4D-E6F8AD3AB51E}"/>
              </a:ext>
            </a:extLst>
          </p:cNvPr>
          <p:cNvSpPr/>
          <p:nvPr/>
        </p:nvSpPr>
        <p:spPr>
          <a:xfrm>
            <a:off x="89168" y="5651211"/>
            <a:ext cx="4095154" cy="333375"/>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graphicFrame>
        <p:nvGraphicFramePr>
          <p:cNvPr id="10" name="圖表 9"/>
          <p:cNvGraphicFramePr/>
          <p:nvPr>
            <p:extLst>
              <p:ext uri="{D42A27DB-BD31-4B8C-83A1-F6EECF244321}">
                <p14:modId xmlns:p14="http://schemas.microsoft.com/office/powerpoint/2010/main" val="4212944653"/>
              </p:ext>
            </p:extLst>
          </p:nvPr>
        </p:nvGraphicFramePr>
        <p:xfrm>
          <a:off x="4252815" y="2600688"/>
          <a:ext cx="4891185" cy="38449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67666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8844" y="-616056"/>
            <a:ext cx="13393488" cy="2246720"/>
          </a:xfrm>
        </p:spPr>
        <p:txBody>
          <a:bodyPr/>
          <a:lstStyle/>
          <a:p>
            <a:r>
              <a:rPr lang="en-US" altLang="zh-TW" dirty="0"/>
              <a:t>Evaluation of Different Module</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28</a:t>
            </a:fld>
            <a:endParaRPr lang="en-US" altLang="zh-TW"/>
          </a:p>
        </p:txBody>
      </p:sp>
      <p:sp>
        <p:nvSpPr>
          <p:cNvPr id="7" name="矩形 6"/>
          <p:cNvSpPr/>
          <p:nvPr/>
        </p:nvSpPr>
        <p:spPr>
          <a:xfrm>
            <a:off x="755576" y="1398500"/>
            <a:ext cx="6624736"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Compare of different approaches in Recall at top K recommendations.</a:t>
            </a:r>
          </a:p>
        </p:txBody>
      </p:sp>
      <p:graphicFrame>
        <p:nvGraphicFramePr>
          <p:cNvPr id="17" name="表格 16">
            <a:extLst>
              <a:ext uri="{FF2B5EF4-FFF2-40B4-BE49-F238E27FC236}">
                <a16:creationId xmlns:a16="http://schemas.microsoft.com/office/drawing/2014/main" id="{E0407723-93C3-2347-B3E5-24E1EBCF86EC}"/>
              </a:ext>
            </a:extLst>
          </p:cNvPr>
          <p:cNvGraphicFramePr>
            <a:graphicFrameLocks noGrp="1"/>
          </p:cNvGraphicFramePr>
          <p:nvPr>
            <p:extLst>
              <p:ext uri="{D42A27DB-BD31-4B8C-83A1-F6EECF244321}">
                <p14:modId xmlns:p14="http://schemas.microsoft.com/office/powerpoint/2010/main" val="3094794640"/>
              </p:ext>
            </p:extLst>
          </p:nvPr>
        </p:nvGraphicFramePr>
        <p:xfrm>
          <a:off x="147745" y="3914902"/>
          <a:ext cx="4040166" cy="1873735"/>
        </p:xfrm>
        <a:graphic>
          <a:graphicData uri="http://schemas.openxmlformats.org/drawingml/2006/table">
            <a:tbl>
              <a:tblPr firstRow="1" firstCol="1" bandRow="1">
                <a:tableStyleId>{5C22544A-7EE6-4342-B048-85BDC9FD1C3A}</a:tableStyleId>
              </a:tblPr>
              <a:tblGrid>
                <a:gridCol w="1130443">
                  <a:extLst>
                    <a:ext uri="{9D8B030D-6E8A-4147-A177-3AD203B41FA5}">
                      <a16:colId xmlns:a16="http://schemas.microsoft.com/office/drawing/2014/main" val="2139547908"/>
                    </a:ext>
                  </a:extLst>
                </a:gridCol>
                <a:gridCol w="683043">
                  <a:extLst>
                    <a:ext uri="{9D8B030D-6E8A-4147-A177-3AD203B41FA5}">
                      <a16:colId xmlns:a16="http://schemas.microsoft.com/office/drawing/2014/main" val="4139697496"/>
                    </a:ext>
                  </a:extLst>
                </a:gridCol>
                <a:gridCol w="705849">
                  <a:extLst>
                    <a:ext uri="{9D8B030D-6E8A-4147-A177-3AD203B41FA5}">
                      <a16:colId xmlns:a16="http://schemas.microsoft.com/office/drawing/2014/main" val="3624739330"/>
                    </a:ext>
                  </a:extLst>
                </a:gridCol>
                <a:gridCol w="814982">
                  <a:extLst>
                    <a:ext uri="{9D8B030D-6E8A-4147-A177-3AD203B41FA5}">
                      <a16:colId xmlns:a16="http://schemas.microsoft.com/office/drawing/2014/main" val="3838462413"/>
                    </a:ext>
                  </a:extLst>
                </a:gridCol>
                <a:gridCol w="705849">
                  <a:extLst>
                    <a:ext uri="{9D8B030D-6E8A-4147-A177-3AD203B41FA5}">
                      <a16:colId xmlns:a16="http://schemas.microsoft.com/office/drawing/2014/main" val="345894725"/>
                    </a:ext>
                  </a:extLst>
                </a:gridCol>
              </a:tblGrid>
              <a:tr h="317393">
                <a:tc>
                  <a:txBody>
                    <a:bodyPr/>
                    <a:lstStyle/>
                    <a:p>
                      <a:pPr algn="just">
                        <a:lnSpc>
                          <a:spcPct val="200000"/>
                        </a:lnSpc>
                        <a:spcAft>
                          <a:spcPts val="0"/>
                        </a:spcAft>
                      </a:pPr>
                      <a:br>
                        <a:rPr lang="en-US" sz="1200" kern="0" dirty="0">
                          <a:effectLst/>
                          <a:latin typeface="Times New Roman" panose="02020603050405020304" pitchFamily="18" charset="0"/>
                          <a:ea typeface="新細明體" panose="02020500000000000000" pitchFamily="18" charset="-120"/>
                          <a:cs typeface="Times New Roman" panose="02020603050405020304" pitchFamily="18" charset="0"/>
                        </a:rPr>
                      </a:b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 </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Recall@5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Recall@10</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Recall@</a:t>
                      </a:r>
                    </a:p>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20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Recall@30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2841213183"/>
                  </a:ext>
                </a:extLst>
              </a:tr>
              <a:tr h="317393">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Social tie-based</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0.114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0.137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0.154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0.187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3756738442"/>
                  </a:ext>
                </a:extLst>
              </a:tr>
              <a:tr h="317393">
                <a:tc>
                  <a:txBody>
                    <a:bodyPr/>
                    <a:lstStyle/>
                    <a:p>
                      <a:pPr algn="just">
                        <a:lnSpc>
                          <a:spcPct val="200000"/>
                        </a:lnSpc>
                        <a:spcAft>
                          <a:spcPts val="0"/>
                        </a:spcAft>
                      </a:pPr>
                      <a:r>
                        <a:rPr lang="en-US" sz="1000" b="1" kern="100" dirty="0">
                          <a:effectLst/>
                          <a:latin typeface="Times New Roman" panose="02020603050405020304" pitchFamily="18" charset="0"/>
                          <a:ea typeface="新細明體" panose="02020500000000000000" pitchFamily="18" charset="-120"/>
                          <a:cs typeface="Times New Roman" panose="02020603050405020304" pitchFamily="18" charset="0"/>
                        </a:rPr>
                        <a:t>Collective intelligence-based</a:t>
                      </a:r>
                      <a:endParaRPr lang="en-GB"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0.185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0.252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0.295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0.325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78019235"/>
                  </a:ext>
                </a:extLst>
              </a:tr>
              <a:tr h="317393">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PTSCI</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0.221</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0.307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0.353</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0.383</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702445902"/>
                  </a:ext>
                </a:extLst>
              </a:tr>
            </a:tbl>
          </a:graphicData>
        </a:graphic>
      </p:graphicFrame>
      <p:pic>
        <p:nvPicPr>
          <p:cNvPr id="19" name="圖片 18">
            <a:extLst>
              <a:ext uri="{FF2B5EF4-FFF2-40B4-BE49-F238E27FC236}">
                <a16:creationId xmlns:a16="http://schemas.microsoft.com/office/drawing/2014/main" id="{4B86822B-DE73-DF4F-8A9D-219E61636E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4649" y="2431181"/>
            <a:ext cx="2607444" cy="1319686"/>
          </a:xfrm>
          <a:prstGeom prst="rect">
            <a:avLst/>
          </a:prstGeom>
        </p:spPr>
      </p:pic>
      <p:graphicFrame>
        <p:nvGraphicFramePr>
          <p:cNvPr id="9" name="圖表 8"/>
          <p:cNvGraphicFramePr/>
          <p:nvPr>
            <p:extLst>
              <p:ext uri="{D42A27DB-BD31-4B8C-83A1-F6EECF244321}">
                <p14:modId xmlns:p14="http://schemas.microsoft.com/office/powerpoint/2010/main" val="136717766"/>
              </p:ext>
            </p:extLst>
          </p:nvPr>
        </p:nvGraphicFramePr>
        <p:xfrm>
          <a:off x="4337224" y="2367420"/>
          <a:ext cx="4806776" cy="4013907"/>
        </p:xfrm>
        <a:graphic>
          <a:graphicData uri="http://schemas.openxmlformats.org/drawingml/2006/chart">
            <c:chart xmlns:c="http://schemas.openxmlformats.org/drawingml/2006/chart" xmlns:r="http://schemas.openxmlformats.org/officeDocument/2006/relationships" r:id="rId4"/>
          </a:graphicData>
        </a:graphic>
      </p:graphicFrame>
      <p:sp>
        <p:nvSpPr>
          <p:cNvPr id="10" name="矩形 9">
            <a:extLst>
              <a:ext uri="{FF2B5EF4-FFF2-40B4-BE49-F238E27FC236}">
                <a16:creationId xmlns:a16="http://schemas.microsoft.com/office/drawing/2014/main" id="{00B9ACF6-F993-F343-9C4D-E6F8AD3AB51E}"/>
              </a:ext>
            </a:extLst>
          </p:cNvPr>
          <p:cNvSpPr/>
          <p:nvPr/>
        </p:nvSpPr>
        <p:spPr>
          <a:xfrm>
            <a:off x="179512" y="5515936"/>
            <a:ext cx="4040165" cy="289328"/>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spTree>
    <p:extLst>
      <p:ext uri="{BB962C8B-B14F-4D97-AF65-F5344CB8AC3E}">
        <p14:creationId xmlns:p14="http://schemas.microsoft.com/office/powerpoint/2010/main" val="106000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內容版面配置區 2"/>
          <p:cNvSpPr>
            <a:spLocks noGrp="1"/>
          </p:cNvSpPr>
          <p:nvPr>
            <p:ph idx="1"/>
          </p:nvPr>
        </p:nvSpPr>
        <p:spPr/>
        <p:txBody>
          <a:bodyPr/>
          <a:lstStyle/>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algn="ctr">
              <a:buFontTx/>
              <a:buNone/>
            </a:pPr>
            <a:endParaRPr lang="en-US" altLang="zh-TW" sz="3600" b="1" dirty="0">
              <a:solidFill>
                <a:srgbClr val="0066CC"/>
              </a:solidFill>
            </a:endParaRPr>
          </a:p>
          <a:p>
            <a:pPr marL="0" indent="0" algn="ctr">
              <a:buFontTx/>
              <a:buNone/>
            </a:pPr>
            <a:r>
              <a:rPr lang="en-US" altLang="zh-TW" sz="3600" b="1" dirty="0">
                <a:solidFill>
                  <a:srgbClr val="0066CC"/>
                </a:solidFill>
              </a:rPr>
              <a:t>Thank You for Your Attention!</a:t>
            </a:r>
          </a:p>
        </p:txBody>
      </p:sp>
      <p:sp>
        <p:nvSpPr>
          <p:cNvPr id="73731"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D8EC3E02-E2D6-4AB9-A3BB-3C59575F49FA}" type="slidenum">
              <a:rPr kumimoji="0" lang="en-US" altLang="zh-TW" sz="1400" smtClean="0">
                <a:ea typeface="新細明體" panose="02020500000000000000" pitchFamily="18" charset="-120"/>
              </a:rPr>
              <a:pPr>
                <a:spcBef>
                  <a:spcPct val="0"/>
                </a:spcBef>
                <a:buFontTx/>
                <a:buNone/>
              </a:pPr>
              <a:t>29</a:t>
            </a:fld>
            <a:endParaRPr kumimoji="0" lang="en-US" altLang="zh-TW" sz="1400">
              <a:ea typeface="新細明體" panose="02020500000000000000" pitchFamily="18" charset="-120"/>
            </a:endParaRPr>
          </a:p>
        </p:txBody>
      </p:sp>
      <p:sp>
        <p:nvSpPr>
          <p:cNvPr id="73732" name="標題 1"/>
          <p:cNvSpPr>
            <a:spLocks noGrp="1"/>
          </p:cNvSpPr>
          <p:nvPr>
            <p:ph type="title"/>
          </p:nvPr>
        </p:nvSpPr>
        <p:spPr/>
        <p:txBody>
          <a:bodyPr/>
          <a:lstStyle/>
          <a:p>
            <a:endParaRPr lang="zh-TW" altLang="en-US"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Motivation</a:t>
            </a:r>
            <a:endParaRPr lang="zh-TW" altLang="en-US" sz="3600" dirty="0"/>
          </a:p>
        </p:txBody>
      </p:sp>
      <p:sp>
        <p:nvSpPr>
          <p:cNvPr id="12291" name="內容版面配置區 2"/>
          <p:cNvSpPr>
            <a:spLocks noGrp="1"/>
          </p:cNvSpPr>
          <p:nvPr>
            <p:ph idx="1"/>
          </p:nvPr>
        </p:nvSpPr>
        <p:spPr>
          <a:xfrm>
            <a:off x="410481" y="1408051"/>
            <a:ext cx="8345264" cy="4824536"/>
          </a:xfrm>
        </p:spPr>
        <p:txBody>
          <a:bodyPr/>
          <a:lstStyle/>
          <a:p>
            <a:pPr marL="342900" lvl="1" indent="-342900">
              <a:buFontTx/>
              <a:buChar char="•"/>
            </a:pPr>
            <a:r>
              <a:rPr lang="en-US" altLang="zh-TW" sz="2400" dirty="0"/>
              <a:t>Streaming service changes the watching pattern </a:t>
            </a:r>
            <a:r>
              <a:rPr lang="en-US" altLang="zh-TW" sz="2400" dirty="0">
                <a:solidFill>
                  <a:srgbClr val="0000FF"/>
                </a:solidFill>
              </a:rPr>
              <a:t>(Recommendation)</a:t>
            </a:r>
            <a:endParaRPr lang="en-US" altLang="zh-TW" dirty="0">
              <a:solidFill>
                <a:srgbClr val="0000FF"/>
              </a:solidFill>
            </a:endParaRPr>
          </a:p>
          <a:p>
            <a:pPr marL="854075" lvl="3" indent="-401638"/>
            <a:r>
              <a:rPr lang="en-GB" altLang="zh-TW" dirty="0"/>
              <a:t>People are no longer limited by their schedule and they can watch their favourite TV programs anywhere and at any time.</a:t>
            </a:r>
          </a:p>
          <a:p>
            <a:pPr marL="396875" lvl="2" indent="-401638"/>
            <a:r>
              <a:rPr lang="en-US" altLang="zh-TW" dirty="0"/>
              <a:t>Understanding the </a:t>
            </a:r>
            <a:r>
              <a:rPr lang="en-US" altLang="zh-TW" dirty="0">
                <a:solidFill>
                  <a:srgbClr val="0000FF"/>
                </a:solidFill>
              </a:rPr>
              <a:t>latent elements </a:t>
            </a:r>
            <a:r>
              <a:rPr lang="en-US" altLang="zh-TW" dirty="0"/>
              <a:t>of selecting streaming content could improve service quality</a:t>
            </a:r>
            <a:r>
              <a:rPr lang="en-US" altLang="zh-TW" sz="2800" dirty="0"/>
              <a:t>.</a:t>
            </a:r>
            <a:endParaRPr lang="en-US" altLang="zh-TW" dirty="0"/>
          </a:p>
          <a:p>
            <a:pPr marL="763588" lvl="3" indent="-311150"/>
            <a:r>
              <a:rPr lang="en-GB" altLang="zh-TW" dirty="0"/>
              <a:t>Users may be interested in specific elements or characters, not specific genres of content. </a:t>
            </a:r>
            <a:r>
              <a:rPr lang="en-GB" altLang="zh-TW" sz="1600" dirty="0">
                <a:solidFill>
                  <a:schemeClr val="bg1">
                    <a:lumMod val="75000"/>
                  </a:schemeClr>
                </a:solidFill>
              </a:rPr>
              <a:t>(Barman, 2016)</a:t>
            </a:r>
            <a:endParaRPr lang="en-US" altLang="zh-TW" sz="1600" dirty="0">
              <a:solidFill>
                <a:schemeClr val="bg1">
                  <a:lumMod val="75000"/>
                </a:schemeClr>
              </a:solidFill>
            </a:endParaRPr>
          </a:p>
          <a:p>
            <a:pPr marL="763588" lvl="3" indent="-311150"/>
            <a:r>
              <a:rPr lang="en-GB" altLang="zh-TW" dirty="0"/>
              <a:t>Users' choices in streaming services are influenced by user’s inner elements.</a:t>
            </a:r>
            <a:r>
              <a:rPr lang="en-US" sz="1600" dirty="0">
                <a:solidFill>
                  <a:schemeClr val="bg1">
                    <a:lumMod val="75000"/>
                  </a:schemeClr>
                </a:solidFill>
              </a:rPr>
              <a:t>(O. </a:t>
            </a:r>
            <a:r>
              <a:rPr lang="en-US" sz="1600" dirty="0" err="1">
                <a:solidFill>
                  <a:schemeClr val="bg1">
                    <a:lumMod val="75000"/>
                  </a:schemeClr>
                </a:solidFill>
              </a:rPr>
              <a:t>Chausson</a:t>
            </a:r>
            <a:r>
              <a:rPr lang="en-US" sz="1600" dirty="0">
                <a:solidFill>
                  <a:schemeClr val="bg1">
                    <a:lumMod val="75000"/>
                  </a:schemeClr>
                </a:solidFill>
              </a:rPr>
              <a:t>, 2010)</a:t>
            </a:r>
            <a:endParaRPr lang="en-US" altLang="zh-TW" sz="1600" dirty="0"/>
          </a:p>
          <a:p>
            <a:pPr marL="361950" lvl="2" indent="-349250"/>
            <a:r>
              <a:rPr lang="en-US" altLang="zh-TW" dirty="0">
                <a:solidFill>
                  <a:srgbClr val="0000FF"/>
                </a:solidFill>
              </a:rPr>
              <a:t>Content implicit</a:t>
            </a:r>
            <a:r>
              <a:rPr lang="en-US" dirty="0">
                <a:solidFill>
                  <a:srgbClr val="0000FF"/>
                </a:solidFill>
              </a:rPr>
              <a:t> elements</a:t>
            </a:r>
            <a:r>
              <a:rPr lang="en-US" altLang="zh-TW" dirty="0">
                <a:solidFill>
                  <a:srgbClr val="0000FF"/>
                </a:solidFill>
              </a:rPr>
              <a:t> </a:t>
            </a:r>
            <a:r>
              <a:rPr lang="en-US" altLang="zh-TW" dirty="0"/>
              <a:t>and </a:t>
            </a:r>
            <a:r>
              <a:rPr lang="en-GB" altLang="zh-TW" dirty="0">
                <a:solidFill>
                  <a:srgbClr val="0000FF"/>
                </a:solidFill>
              </a:rPr>
              <a:t>User’s inner elements </a:t>
            </a:r>
            <a:r>
              <a:rPr lang="en-US" altLang="zh-TW" dirty="0"/>
              <a:t>haven’t been fully taken into consideration</a:t>
            </a:r>
          </a:p>
          <a:p>
            <a:pPr marL="450850" lvl="3" indent="312738"/>
            <a:endParaRPr lang="en-US" altLang="zh-TW" dirty="0"/>
          </a:p>
          <a:p>
            <a:pPr marL="0" indent="0">
              <a:buClr>
                <a:schemeClr val="tx1">
                  <a:lumMod val="95000"/>
                  <a:lumOff val="5000"/>
                </a:schemeClr>
              </a:buClr>
              <a:buNone/>
            </a:pPr>
            <a:endParaRPr lang="en-US" altLang="zh-TW" dirty="0"/>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3</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2448317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標題 1"/>
          <p:cNvSpPr>
            <a:spLocks noGrp="1"/>
          </p:cNvSpPr>
          <p:nvPr>
            <p:ph type="title"/>
          </p:nvPr>
        </p:nvSpPr>
        <p:spPr>
          <a:xfrm>
            <a:off x="0" y="-26988"/>
            <a:ext cx="9144000" cy="1143001"/>
          </a:xfrm>
        </p:spPr>
        <p:txBody>
          <a:bodyPr/>
          <a:lstStyle/>
          <a:p>
            <a:r>
              <a:rPr lang="en-US" altLang="zh-TW" dirty="0"/>
              <a:t>Research Goals</a:t>
            </a:r>
            <a:endParaRPr lang="zh-TW" altLang="en-US" dirty="0"/>
          </a:p>
        </p:txBody>
      </p:sp>
      <p:sp>
        <p:nvSpPr>
          <p:cNvPr id="16387" name="內容版面配置區 2"/>
          <p:cNvSpPr>
            <a:spLocks noGrp="1"/>
          </p:cNvSpPr>
          <p:nvPr>
            <p:ph idx="1"/>
          </p:nvPr>
        </p:nvSpPr>
        <p:spPr>
          <a:xfrm>
            <a:off x="457200" y="1196975"/>
            <a:ext cx="8435280" cy="5832425"/>
          </a:xfrm>
        </p:spPr>
        <p:txBody>
          <a:bodyPr/>
          <a:lstStyle/>
          <a:p>
            <a:r>
              <a:rPr lang="en-US" altLang="zh-TW" dirty="0"/>
              <a:t>Mining the </a:t>
            </a:r>
            <a:r>
              <a:rPr lang="en-US" altLang="zh-TW" dirty="0">
                <a:solidFill>
                  <a:srgbClr val="0000FF"/>
                </a:solidFill>
              </a:rPr>
              <a:t>latent </a:t>
            </a:r>
            <a:r>
              <a:rPr lang="en-US" altLang="zh-TW" dirty="0"/>
              <a:t>characteristics of </a:t>
            </a:r>
            <a:r>
              <a:rPr lang="en-US" altLang="zh-TW" dirty="0">
                <a:solidFill>
                  <a:srgbClr val="FF0000"/>
                </a:solidFill>
              </a:rPr>
              <a:t>users </a:t>
            </a:r>
            <a:r>
              <a:rPr lang="en-US" altLang="zh-TW" dirty="0"/>
              <a:t>and </a:t>
            </a:r>
            <a:r>
              <a:rPr lang="en-US" altLang="zh-TW" dirty="0">
                <a:solidFill>
                  <a:srgbClr val="FF0000"/>
                </a:solidFill>
              </a:rPr>
              <a:t>OTT programs. </a:t>
            </a:r>
          </a:p>
          <a:p>
            <a:r>
              <a:rPr lang="en-US" altLang="zh-TW" dirty="0"/>
              <a:t>Measure </a:t>
            </a:r>
          </a:p>
          <a:p>
            <a:pPr lvl="1"/>
            <a:r>
              <a:rPr lang="en-US" altLang="zh-TW" dirty="0"/>
              <a:t>(1) the </a:t>
            </a:r>
            <a:r>
              <a:rPr lang="en-US" altLang="zh-TW" dirty="0">
                <a:solidFill>
                  <a:srgbClr val="0000FF"/>
                </a:solidFill>
              </a:rPr>
              <a:t>similarity</a:t>
            </a:r>
            <a:r>
              <a:rPr lang="en-US" altLang="zh-TW" dirty="0">
                <a:solidFill>
                  <a:srgbClr val="4F81BD"/>
                </a:solidFill>
              </a:rPr>
              <a:t> </a:t>
            </a:r>
            <a:r>
              <a:rPr lang="en-US" altLang="zh-TW" dirty="0"/>
              <a:t>between audiences  </a:t>
            </a:r>
            <a:r>
              <a:rPr lang="en-US" altLang="zh-TW" dirty="0">
                <a:solidFill>
                  <a:srgbClr val="0000FF"/>
                </a:solidFill>
              </a:rPr>
              <a:t>(PEER Influence)</a:t>
            </a:r>
          </a:p>
          <a:p>
            <a:pPr lvl="1"/>
            <a:r>
              <a:rPr lang="en-US" altLang="zh-TW" dirty="0"/>
              <a:t>(2) the </a:t>
            </a:r>
            <a:r>
              <a:rPr lang="en-US" altLang="zh-TW" dirty="0">
                <a:solidFill>
                  <a:srgbClr val="0000FF"/>
                </a:solidFill>
              </a:rPr>
              <a:t>alignment</a:t>
            </a:r>
            <a:r>
              <a:rPr lang="en-US" altLang="zh-TW" dirty="0"/>
              <a:t> between audience and contents (</a:t>
            </a:r>
            <a:r>
              <a:rPr lang="en-US" altLang="zh-TW" dirty="0">
                <a:solidFill>
                  <a:srgbClr val="0000FF"/>
                </a:solidFill>
              </a:rPr>
              <a:t>CONTENT fitness) </a:t>
            </a:r>
          </a:p>
          <a:p>
            <a:pPr lvl="1"/>
            <a:r>
              <a:rPr lang="en-US" altLang="zh-TW" dirty="0">
                <a:solidFill>
                  <a:srgbClr val="0000FF"/>
                </a:solidFill>
              </a:rPr>
              <a:t>(3) the quality of content (crowd appraisal)</a:t>
            </a:r>
            <a:r>
              <a:rPr lang="zh-TW" altLang="en-US" dirty="0">
                <a:solidFill>
                  <a:srgbClr val="0000FF"/>
                </a:solidFill>
              </a:rPr>
              <a:t> </a:t>
            </a:r>
            <a:r>
              <a:rPr lang="en-US" altLang="zh-TW" dirty="0"/>
              <a:t>as an impact factor to improve recommendations.</a:t>
            </a:r>
          </a:p>
          <a:p>
            <a:r>
              <a:rPr lang="en-US" altLang="zh-TW" dirty="0"/>
              <a:t>Design a hybrid recommendation mechanism based on </a:t>
            </a:r>
            <a:r>
              <a:rPr lang="en-US" altLang="zh-TW" dirty="0">
                <a:solidFill>
                  <a:srgbClr val="0000FF"/>
                </a:solidFill>
              </a:rPr>
              <a:t>collective intelligence </a:t>
            </a:r>
            <a:r>
              <a:rPr lang="en-US" altLang="zh-TW" dirty="0"/>
              <a:t>and</a:t>
            </a:r>
            <a:r>
              <a:rPr lang="en-US" altLang="zh-TW" dirty="0">
                <a:solidFill>
                  <a:srgbClr val="0000FF"/>
                </a:solidFill>
              </a:rPr>
              <a:t> psychological tendencies factors </a:t>
            </a:r>
            <a:r>
              <a:rPr lang="en-US" altLang="zh-TW" dirty="0"/>
              <a:t>for streaming content.</a:t>
            </a:r>
          </a:p>
          <a:p>
            <a:endParaRPr lang="en-US" altLang="zh-TW" dirty="0"/>
          </a:p>
        </p:txBody>
      </p:sp>
      <p:sp>
        <p:nvSpPr>
          <p:cNvPr id="1638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27E8C425-218B-493B-B62B-A54D5FAF7BD4}" type="slidenum">
              <a:rPr kumimoji="0" lang="en-US" altLang="zh-TW" sz="1400" smtClean="0">
                <a:ea typeface="新細明體" panose="02020500000000000000" pitchFamily="18" charset="-120"/>
              </a:rPr>
              <a:pPr>
                <a:spcBef>
                  <a:spcPct val="0"/>
                </a:spcBef>
                <a:buFontTx/>
                <a:buNone/>
              </a:pPr>
              <a:t>4</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636305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0A8D24B-EECC-724F-B9C6-E0D28AB889AB}"/>
              </a:ext>
            </a:extLst>
          </p:cNvPr>
          <p:cNvSpPr>
            <a:spLocks noGrp="1"/>
          </p:cNvSpPr>
          <p:nvPr>
            <p:ph type="title"/>
          </p:nvPr>
        </p:nvSpPr>
        <p:spPr/>
        <p:txBody>
          <a:bodyPr/>
          <a:lstStyle/>
          <a:p>
            <a:r>
              <a:rPr kumimoji="1" lang="en-US" altLang="zh-TW"/>
              <a:t>System Process </a:t>
            </a:r>
            <a:endParaRPr kumimoji="1" lang="zh-TW" altLang="en-US" dirty="0"/>
          </a:p>
        </p:txBody>
      </p:sp>
      <p:sp>
        <p:nvSpPr>
          <p:cNvPr id="4" name="投影片編號版面配置區 3">
            <a:extLst>
              <a:ext uri="{FF2B5EF4-FFF2-40B4-BE49-F238E27FC236}">
                <a16:creationId xmlns:a16="http://schemas.microsoft.com/office/drawing/2014/main" id="{49249F9E-E13A-1C4E-9B2E-50D085E338D6}"/>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5</a:t>
            </a:fld>
            <a:endParaRPr lang="en-US" altLang="zh-TW" dirty="0"/>
          </a:p>
        </p:txBody>
      </p:sp>
      <p:pic>
        <p:nvPicPr>
          <p:cNvPr id="6" name="圖片 5">
            <a:extLst>
              <a:ext uri="{FF2B5EF4-FFF2-40B4-BE49-F238E27FC236}">
                <a16:creationId xmlns:a16="http://schemas.microsoft.com/office/drawing/2014/main" id="{4F5C3D9A-489E-4EF6-9D9A-C22E9EB587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756" y="1340768"/>
            <a:ext cx="8964488" cy="4507857"/>
          </a:xfrm>
          <a:prstGeom prst="rect">
            <a:avLst/>
          </a:prstGeom>
        </p:spPr>
      </p:pic>
    </p:spTree>
    <p:extLst>
      <p:ext uri="{BB962C8B-B14F-4D97-AF65-F5344CB8AC3E}">
        <p14:creationId xmlns:p14="http://schemas.microsoft.com/office/powerpoint/2010/main" val="15348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6</a:t>
            </a:fld>
            <a:endParaRPr lang="en-US" altLang="zh-TW" dirty="0"/>
          </a:p>
        </p:txBody>
      </p:sp>
      <p:pic>
        <p:nvPicPr>
          <p:cNvPr id="16" name="圖片 15">
            <a:extLst>
              <a:ext uri="{FF2B5EF4-FFF2-40B4-BE49-F238E27FC236}">
                <a16:creationId xmlns:a16="http://schemas.microsoft.com/office/drawing/2014/main" id="{4B21ACB7-8DC2-4FAF-947B-03EDB2D0F4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Tree>
    <p:extLst>
      <p:ext uri="{BB962C8B-B14F-4D97-AF65-F5344CB8AC3E}">
        <p14:creationId xmlns:p14="http://schemas.microsoft.com/office/powerpoint/2010/main" val="2213107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id="{BD6AA5AE-E0BF-437B-8EF4-0A04560DA4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The 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7</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1340768"/>
            <a:ext cx="4465352" cy="792088"/>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2280468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內容版面配置區 2"/>
          <p:cNvSpPr>
            <a:spLocks noGrp="1"/>
          </p:cNvSpPr>
          <p:nvPr>
            <p:ph idx="1"/>
          </p:nvPr>
        </p:nvSpPr>
        <p:spPr>
          <a:xfrm>
            <a:off x="468313" y="1408112"/>
            <a:ext cx="8363272" cy="4824413"/>
          </a:xfrm>
        </p:spPr>
        <p:txBody>
          <a:bodyPr/>
          <a:lstStyle/>
          <a:p>
            <a:r>
              <a:rPr lang="en-US" altLang="zh-TW" dirty="0"/>
              <a:t>Data Construction</a:t>
            </a:r>
          </a:p>
          <a:p>
            <a:pPr lvl="1"/>
            <a:r>
              <a:rPr lang="en-US" altLang="zh-TW" dirty="0"/>
              <a:t>Collect the users’ information. </a:t>
            </a:r>
          </a:p>
          <a:p>
            <a:pPr lvl="1"/>
            <a:r>
              <a:rPr lang="en-US" altLang="zh-TW" dirty="0"/>
              <a:t>Collect the information for the streaming content.</a:t>
            </a:r>
          </a:p>
          <a:p>
            <a:pPr lvl="1"/>
            <a:r>
              <a:rPr lang="en-US" altLang="zh-TW" dirty="0"/>
              <a:t>Collect the users’ reviews.</a:t>
            </a:r>
          </a:p>
          <a:p>
            <a:pPr lvl="1"/>
            <a:r>
              <a:rPr lang="en-US" altLang="zh-TW" dirty="0"/>
              <a:t>Collect the collective keyword lists.</a:t>
            </a:r>
          </a:p>
          <a:p>
            <a:pPr lvl="1"/>
            <a:endParaRPr lang="en-GB" altLang="zh-TW" dirty="0"/>
          </a:p>
          <a:p>
            <a:r>
              <a:rPr lang="en-US" altLang="zh-TW" dirty="0"/>
              <a:t>Data Cleaning</a:t>
            </a:r>
          </a:p>
          <a:p>
            <a:pPr lvl="1"/>
            <a:r>
              <a:rPr lang="en-US" altLang="zh-TW" dirty="0"/>
              <a:t>Discard non-English reviews.</a:t>
            </a:r>
          </a:p>
          <a:p>
            <a:pPr lvl="1"/>
            <a:r>
              <a:rPr lang="en-US" altLang="zh-TW" dirty="0"/>
              <a:t>Delete missing value.</a:t>
            </a:r>
          </a:p>
          <a:p>
            <a:pPr lvl="1"/>
            <a:r>
              <a:rPr lang="en-US" altLang="zh-TW" dirty="0"/>
              <a:t>Replace unreadable HTML elements, abbreviation terms, and contractions with their original terms.</a:t>
            </a:r>
          </a:p>
          <a:p>
            <a:pPr lvl="1"/>
            <a:endParaRPr lang="en-US" altLang="zh-TW" dirty="0"/>
          </a:p>
        </p:txBody>
      </p:sp>
      <p:sp>
        <p:nvSpPr>
          <p:cNvPr id="2" name="標題 1"/>
          <p:cNvSpPr>
            <a:spLocks noGrp="1"/>
          </p:cNvSpPr>
          <p:nvPr>
            <p:ph type="title"/>
          </p:nvPr>
        </p:nvSpPr>
        <p:spPr/>
        <p:txBody>
          <a:bodyPr/>
          <a:lstStyle/>
          <a:p>
            <a:pPr lvl="1"/>
            <a:r>
              <a:rPr lang="en-US" altLang="zh-TW" b="1" dirty="0"/>
              <a:t>Data Construction Module</a:t>
            </a:r>
            <a:endParaRPr lang="zh-TW" altLang="zh-TW" b="1" dirty="0">
              <a:solidFill>
                <a:srgbClr val="2907A5"/>
              </a:solidFill>
              <a:latin typeface="+mj-lt"/>
              <a:ea typeface="+mj-ea"/>
              <a:cs typeface="+mj-cs"/>
            </a:endParaRPr>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8</a:t>
            </a:fld>
            <a:endParaRPr lang="en-US" altLang="zh-TW" dirty="0"/>
          </a:p>
        </p:txBody>
      </p:sp>
    </p:spTree>
    <p:extLst>
      <p:ext uri="{BB962C8B-B14F-4D97-AF65-F5344CB8AC3E}">
        <p14:creationId xmlns:p14="http://schemas.microsoft.com/office/powerpoint/2010/main" val="4176270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id="{FEAB3D78-2048-49EB-B109-D467049FB3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9</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2204864"/>
            <a:ext cx="2232248" cy="1440160"/>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333673004"/>
      </p:ext>
    </p:extLst>
  </p:cSld>
  <p:clrMapOvr>
    <a:masterClrMapping/>
  </p:clrMapOvr>
</p:sld>
</file>

<file path=ppt/theme/theme1.xml><?xml version="1.0" encoding="utf-8"?>
<a:theme xmlns:a="http://schemas.openxmlformats.org/drawingml/2006/main" name="SE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BI">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50503</TotalTime>
  <Words>4410</Words>
  <Application>Microsoft Office PowerPoint</Application>
  <PresentationFormat>如螢幕大小 (4:3)</PresentationFormat>
  <Paragraphs>568</Paragraphs>
  <Slides>29</Slides>
  <Notes>29</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29</vt:i4>
      </vt:variant>
    </vt:vector>
  </HeadingPairs>
  <TitlesOfParts>
    <vt:vector size="34" baseType="lpstr">
      <vt:lpstr>Arial</vt:lpstr>
      <vt:lpstr>Calibri</vt:lpstr>
      <vt:lpstr>Cambria Math</vt:lpstr>
      <vt:lpstr>Times New Roman</vt:lpstr>
      <vt:lpstr>SEAD</vt:lpstr>
      <vt:lpstr>An Over-The-Top Media Service Recommendation Mechanism with Subscribers and Contents Latent Characteristics</vt:lpstr>
      <vt:lpstr>Background</vt:lpstr>
      <vt:lpstr>Motivation</vt:lpstr>
      <vt:lpstr>Research Goals</vt:lpstr>
      <vt:lpstr>System Process </vt:lpstr>
      <vt:lpstr>The System Framework</vt:lpstr>
      <vt:lpstr>The System Framework</vt:lpstr>
      <vt:lpstr>Data Construction Module</vt:lpstr>
      <vt:lpstr>System Framework</vt:lpstr>
      <vt:lpstr> Streaming Content Detection Module </vt:lpstr>
      <vt:lpstr>System Framework</vt:lpstr>
      <vt:lpstr>User Feature Analysis Module </vt:lpstr>
      <vt:lpstr>User Feature Analysis Module </vt:lpstr>
      <vt:lpstr>System Framework</vt:lpstr>
      <vt:lpstr>Crowd Opinion Module</vt:lpstr>
      <vt:lpstr>Crowd Opinion Module</vt:lpstr>
      <vt:lpstr>Crowd Opinion Module</vt:lpstr>
      <vt:lpstr>System Framework</vt:lpstr>
      <vt:lpstr>Social Tie Strength Analysis Module</vt:lpstr>
      <vt:lpstr>Social Tie Strength Analysis Module</vt:lpstr>
      <vt:lpstr>System Framework</vt:lpstr>
      <vt:lpstr>Recommendation Module</vt:lpstr>
      <vt:lpstr>Data Construction</vt:lpstr>
      <vt:lpstr>User Feature Analysis Module </vt:lpstr>
      <vt:lpstr>User Feature Analysis Module </vt:lpstr>
      <vt:lpstr>Evaluation of Usability</vt:lpstr>
      <vt:lpstr>Evaluation of Different Module</vt:lpstr>
      <vt:lpstr>Evaluation of Different Module</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Combining Mobile Intelligence with Formation Mechanism for Group Commerce 結合行動智慧之群體商務組構機制</dc:title>
  <dc:creator>DL</dc:creator>
  <cp:lastModifiedBy>ymli</cp:lastModifiedBy>
  <cp:revision>2647</cp:revision>
  <cp:lastPrinted>2019-06-10T06:02:15Z</cp:lastPrinted>
  <dcterms:created xsi:type="dcterms:W3CDTF">2009-06-16T08:28:11Z</dcterms:created>
  <dcterms:modified xsi:type="dcterms:W3CDTF">2024-11-22T11:33:05Z</dcterms:modified>
</cp:coreProperties>
</file>