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omments/comment1.xml" ContentType="application/vnd.openxmlformats-officedocument.presentationml.comments+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30"/>
  </p:notesMasterIdLst>
  <p:handoutMasterIdLst>
    <p:handoutMasterId r:id="rId31"/>
  </p:handoutMasterIdLst>
  <p:sldIdLst>
    <p:sldId id="256" r:id="rId2"/>
    <p:sldId id="728" r:id="rId3"/>
    <p:sldId id="499" r:id="rId4"/>
    <p:sldId id="501" r:id="rId5"/>
    <p:sldId id="624" r:id="rId6"/>
    <p:sldId id="693" r:id="rId7"/>
    <p:sldId id="569" r:id="rId8"/>
    <p:sldId id="625" r:id="rId9"/>
    <p:sldId id="597" r:id="rId10"/>
    <p:sldId id="647" r:id="rId11"/>
    <p:sldId id="694" r:id="rId12"/>
    <p:sldId id="696" r:id="rId13"/>
    <p:sldId id="697" r:id="rId14"/>
    <p:sldId id="700" r:id="rId15"/>
    <p:sldId id="626" r:id="rId16"/>
    <p:sldId id="703" r:id="rId17"/>
    <p:sldId id="627" r:id="rId18"/>
    <p:sldId id="706" r:id="rId19"/>
    <p:sldId id="628" r:id="rId20"/>
    <p:sldId id="641" r:id="rId21"/>
    <p:sldId id="711" r:id="rId22"/>
    <p:sldId id="583" r:id="rId23"/>
    <p:sldId id="688" r:id="rId24"/>
    <p:sldId id="689" r:id="rId25"/>
    <p:sldId id="721" r:id="rId26"/>
    <p:sldId id="726" r:id="rId27"/>
    <p:sldId id="727" r:id="rId28"/>
    <p:sldId id="293" r:id="rId29"/>
  </p:sldIdLst>
  <p:sldSz cx="9144000" cy="6858000" type="screen4x3"/>
  <p:notesSz cx="9928225" cy="6797675"/>
  <p:defaultTextStyle>
    <a:defPPr>
      <a:defRPr lang="zh-TW"/>
    </a:defPPr>
    <a:lvl1pPr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新細明體" panose="02020500000000000000" pitchFamily="18" charset="-120"/>
        <a:cs typeface="+mn-cs"/>
      </a:defRPr>
    </a:lvl5pPr>
    <a:lvl6pPr marL="22860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6pPr>
    <a:lvl7pPr marL="27432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7pPr>
    <a:lvl8pPr marL="32004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8pPr>
    <a:lvl9pPr marL="3657600" algn="l" defTabSz="914400" rtl="0" eaLnBrk="1" latinLnBrk="0" hangingPunct="1">
      <a:defRPr kumimoji="1" kern="1200">
        <a:solidFill>
          <a:schemeClr val="tx1"/>
        </a:solidFill>
        <a:latin typeface="Arial" panose="020B0604020202020204" pitchFamily="34" charset="0"/>
        <a:ea typeface="新細明體" panose="02020500000000000000"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en lin" initials="yl" lastIdx="2" clrIdx="0"/>
  <p:cmAuthor id="2" name="YC Liu" initials="YL" lastIdx="1" clrIdx="1">
    <p:extLst>
      <p:ext uri="{19B8F6BF-5375-455C-9EA6-DF929625EA0E}">
        <p15:presenceInfo xmlns:p15="http://schemas.microsoft.com/office/powerpoint/2012/main" userId="YC Li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00"/>
    <a:srgbClr val="FDF7DB"/>
    <a:srgbClr val="953735"/>
    <a:srgbClr val="2D4E77"/>
    <a:srgbClr val="56426E"/>
    <a:srgbClr val="5C96A6"/>
    <a:srgbClr val="006666"/>
    <a:srgbClr val="336600"/>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B4B98B0-60AC-42C2-AFA5-B58CD77FA1E5}" styleName="淺色樣式 1 - 輔色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無樣式、無格線">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中等深淺樣式 2 - 輔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淺色樣式 1 - 輔色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3C2FFA5D-87B4-456A-9821-1D502468CF0F}" styleName="佈景主題樣式 1 - 輔色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中等深淺樣式 2 - 輔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301B821-A1FF-4177-AEE7-76D212191A09}" styleName="中等深淺樣式 1 - 輔色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5758FB7-9AC5-4552-8A53-C91805E547FA}" styleName="佈景主題樣式 1 - 輔色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佈景主題樣式 1 - 輔色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A111915-BE36-4E01-A7E5-04B1672EAD32}" styleName="淺色樣式 2 - 輔色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淺色樣式 2 - 輔色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2833802-FEF1-4C79-8D5D-14CF1EAF98D9}" styleName="淺色樣式 2 - 輔色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淺色樣式 2 - 輔色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D113A9D2-9D6B-4929-AA2D-F23B5EE8CBE7}" styleName="佈景主題樣式 2 - 輔色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E25E649-3F16-4E02-A733-19D2CDBF48F0}" styleName="中等深淺樣式 3 - 輔色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27102A9-8310-4765-A935-A1911B00CA55}" styleName="淺色樣式 1 - 輔色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FABFCF23-3B69-468F-B69F-88F6DE6A72F2}" styleName="中等深淺樣式 1 - 輔色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中等深淺樣式 1 - 輔色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16DA210-FB5B-4158-B5E0-FEB733F419BA}" styleName="淺色樣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FD0F851-EC5A-4D38-B0AD-8093EC10F338}" styleName="淺色樣式 1 - 輔色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4995" autoAdjust="0"/>
    <p:restoredTop sz="87603" autoAdjust="0"/>
  </p:normalViewPr>
  <p:slideViewPr>
    <p:cSldViewPr>
      <p:cViewPr varScale="1">
        <p:scale>
          <a:sx n="132" d="100"/>
          <a:sy n="132" d="100"/>
        </p:scale>
        <p:origin x="749" y="96"/>
      </p:cViewPr>
      <p:guideLst>
        <p:guide orient="horz" pos="2160"/>
        <p:guide pos="2880"/>
      </p:guideLst>
    </p:cSldViewPr>
  </p:slideViewPr>
  <p:outlineViewPr>
    <p:cViewPr>
      <p:scale>
        <a:sx n="33" d="100"/>
        <a:sy n="33" d="100"/>
      </p:scale>
      <p:origin x="0" y="-35046"/>
    </p:cViewPr>
  </p:outlineViewPr>
  <p:notesTextViewPr>
    <p:cViewPr>
      <p:scale>
        <a:sx n="400" d="100"/>
        <a:sy n="400" d="100"/>
      </p:scale>
      <p:origin x="0" y="0"/>
    </p:cViewPr>
  </p:notesTextViewPr>
  <p:sorterViewPr>
    <p:cViewPr varScale="1">
      <p:scale>
        <a:sx n="1" d="1"/>
        <a:sy n="1" d="1"/>
      </p:scale>
      <p:origin x="0" y="0"/>
    </p:cViewPr>
  </p:sorter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7.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0-06-15T13:53:02.802" idx="1">
    <p:pos x="10" y="10"/>
    <p:text/>
    <p:extLst>
      <p:ext uri="{C676402C-5697-4E1C-873F-D02D1690AC5C}">
        <p15:threadingInfo xmlns:p15="http://schemas.microsoft.com/office/powerpoint/2012/main" timeZoneBias="-48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2" y="0"/>
            <a:ext cx="4301767" cy="339448"/>
          </a:xfrm>
          <a:prstGeom prst="rect">
            <a:avLst/>
          </a:prstGeom>
        </p:spPr>
        <p:txBody>
          <a:bodyPr vert="horz" lIns="91440" tIns="45720" rIns="91440" bIns="45720" rtlCol="0"/>
          <a:lstStyle>
            <a:lvl1pPr algn="l" eaLnBrk="1" fontAlgn="auto" hangingPunct="1">
              <a:spcBef>
                <a:spcPts val="0"/>
              </a:spcBef>
              <a:spcAft>
                <a:spcPts val="0"/>
              </a:spcAft>
              <a:defRPr kumimoji="0" sz="1200">
                <a:latin typeface="+mn-lt"/>
                <a:ea typeface="+mn-ea"/>
              </a:defRPr>
            </a:lvl1pPr>
          </a:lstStyle>
          <a:p>
            <a:pPr>
              <a:defRPr/>
            </a:pPr>
            <a:endParaRPr lang="zh-TW" altLang="en-US"/>
          </a:p>
        </p:txBody>
      </p:sp>
      <p:sp>
        <p:nvSpPr>
          <p:cNvPr id="3" name="日期版面配置區 2"/>
          <p:cNvSpPr>
            <a:spLocks noGrp="1"/>
          </p:cNvSpPr>
          <p:nvPr>
            <p:ph type="dt" sz="quarter" idx="1"/>
          </p:nvPr>
        </p:nvSpPr>
        <p:spPr>
          <a:xfrm>
            <a:off x="5624137" y="0"/>
            <a:ext cx="4301767" cy="339448"/>
          </a:xfrm>
          <a:prstGeom prst="rect">
            <a:avLst/>
          </a:prstGeom>
        </p:spPr>
        <p:txBody>
          <a:bodyPr vert="horz" lIns="91440" tIns="45720" rIns="91440" bIns="45720" rtlCol="0"/>
          <a:lstStyle>
            <a:lvl1pPr algn="r" eaLnBrk="1" fontAlgn="auto" hangingPunct="1">
              <a:spcBef>
                <a:spcPts val="0"/>
              </a:spcBef>
              <a:spcAft>
                <a:spcPts val="0"/>
              </a:spcAft>
              <a:defRPr kumimoji="0" sz="1200">
                <a:latin typeface="+mn-lt"/>
                <a:ea typeface="+mn-ea"/>
              </a:defRPr>
            </a:lvl1pPr>
          </a:lstStyle>
          <a:p>
            <a:pPr>
              <a:defRPr/>
            </a:pPr>
            <a:fld id="{6E129AE5-22D6-4364-AF55-6D330072A38D}" type="datetimeFigureOut">
              <a:rPr lang="zh-TW" altLang="en-US"/>
              <a:pPr>
                <a:defRPr/>
              </a:pPr>
              <a:t>2024/9/29</a:t>
            </a:fld>
            <a:endParaRPr lang="zh-TW" altLang="en-US"/>
          </a:p>
        </p:txBody>
      </p:sp>
      <p:sp>
        <p:nvSpPr>
          <p:cNvPr id="4" name="頁尾版面配置區 3"/>
          <p:cNvSpPr>
            <a:spLocks noGrp="1"/>
          </p:cNvSpPr>
          <p:nvPr>
            <p:ph type="ftr" sz="quarter" idx="2"/>
          </p:nvPr>
        </p:nvSpPr>
        <p:spPr>
          <a:xfrm>
            <a:off x="2" y="6457139"/>
            <a:ext cx="4301767" cy="339448"/>
          </a:xfrm>
          <a:prstGeom prst="rect">
            <a:avLst/>
          </a:prstGeom>
        </p:spPr>
        <p:txBody>
          <a:bodyPr vert="horz" lIns="91440" tIns="45720" rIns="91440" bIns="45720" rtlCol="0" anchor="b"/>
          <a:lstStyle>
            <a:lvl1pPr algn="l" eaLnBrk="1" fontAlgn="auto" hangingPunct="1">
              <a:spcBef>
                <a:spcPts val="0"/>
              </a:spcBef>
              <a:spcAft>
                <a:spcPts val="0"/>
              </a:spcAft>
              <a:defRPr kumimoji="0" sz="1200">
                <a:latin typeface="+mn-lt"/>
                <a:ea typeface="+mn-ea"/>
              </a:defRPr>
            </a:lvl1pPr>
          </a:lstStyle>
          <a:p>
            <a:pPr>
              <a:defRPr/>
            </a:pPr>
            <a:endParaRPr lang="zh-TW" altLang="en-US"/>
          </a:p>
        </p:txBody>
      </p:sp>
      <p:sp>
        <p:nvSpPr>
          <p:cNvPr id="5" name="投影片編號版面配置區 4"/>
          <p:cNvSpPr>
            <a:spLocks noGrp="1"/>
          </p:cNvSpPr>
          <p:nvPr>
            <p:ph type="sldNum" sz="quarter" idx="3"/>
          </p:nvPr>
        </p:nvSpPr>
        <p:spPr>
          <a:xfrm>
            <a:off x="5624137" y="6457139"/>
            <a:ext cx="4301767" cy="339448"/>
          </a:xfrm>
          <a:prstGeom prst="rect">
            <a:avLst/>
          </a:prstGeom>
        </p:spPr>
        <p:txBody>
          <a:bodyPr vert="horz" wrap="square" lIns="91440" tIns="45720" rIns="91440" bIns="45720" numCol="1" anchor="b" anchorCtr="0" compatLnSpc="1">
            <a:prstTxWarp prst="textNoShape">
              <a:avLst/>
            </a:prstTxWarp>
          </a:bodyPr>
          <a:lstStyle>
            <a:lvl1pPr algn="r" eaLnBrk="1" hangingPunct="1">
              <a:defRPr kumimoji="0" sz="1200">
                <a:latin typeface="Calibri" panose="020F0502020204030204" pitchFamily="34" charset="0"/>
              </a:defRPr>
            </a:lvl1pPr>
          </a:lstStyle>
          <a:p>
            <a:pPr>
              <a:defRPr/>
            </a:pPr>
            <a:fld id="{0C70AFEF-A272-4789-8B70-4FBADF809093}" type="slidenum">
              <a:rPr lang="zh-TW" altLang="en-US"/>
              <a:pPr>
                <a:defRPr/>
              </a:pPr>
              <a:t>‹#›</a:t>
            </a:fld>
            <a:endParaRPr lang="zh-TW" altLang="en-US"/>
          </a:p>
        </p:txBody>
      </p:sp>
    </p:spTree>
    <p:extLst>
      <p:ext uri="{BB962C8B-B14F-4D97-AF65-F5344CB8AC3E}">
        <p14:creationId xmlns:p14="http://schemas.microsoft.com/office/powerpoint/2010/main" val="40012389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2" y="0"/>
            <a:ext cx="4301767" cy="339448"/>
          </a:xfrm>
          <a:prstGeom prst="rect">
            <a:avLst/>
          </a:prstGeom>
        </p:spPr>
        <p:txBody>
          <a:bodyPr vert="horz" lIns="91440" tIns="45720" rIns="91440" bIns="45720" rtlCol="0"/>
          <a:lstStyle>
            <a:lvl1pPr algn="l" eaLnBrk="1" fontAlgn="auto" hangingPunct="1">
              <a:spcBef>
                <a:spcPts val="0"/>
              </a:spcBef>
              <a:spcAft>
                <a:spcPts val="0"/>
              </a:spcAft>
              <a:defRPr kumimoji="0" sz="1200">
                <a:latin typeface="+mn-lt"/>
                <a:ea typeface="+mn-ea"/>
              </a:defRPr>
            </a:lvl1pPr>
          </a:lstStyle>
          <a:p>
            <a:pPr>
              <a:defRPr/>
            </a:pPr>
            <a:endParaRPr lang="zh-TW" altLang="en-US"/>
          </a:p>
        </p:txBody>
      </p:sp>
      <p:sp>
        <p:nvSpPr>
          <p:cNvPr id="3" name="日期版面配置區 2"/>
          <p:cNvSpPr>
            <a:spLocks noGrp="1"/>
          </p:cNvSpPr>
          <p:nvPr>
            <p:ph type="dt" idx="1"/>
          </p:nvPr>
        </p:nvSpPr>
        <p:spPr>
          <a:xfrm>
            <a:off x="5624137" y="0"/>
            <a:ext cx="4301767" cy="339448"/>
          </a:xfrm>
          <a:prstGeom prst="rect">
            <a:avLst/>
          </a:prstGeom>
        </p:spPr>
        <p:txBody>
          <a:bodyPr vert="horz" lIns="91440" tIns="45720" rIns="91440" bIns="45720" rtlCol="0"/>
          <a:lstStyle>
            <a:lvl1pPr algn="r" eaLnBrk="1" fontAlgn="auto" hangingPunct="1">
              <a:spcBef>
                <a:spcPts val="0"/>
              </a:spcBef>
              <a:spcAft>
                <a:spcPts val="0"/>
              </a:spcAft>
              <a:defRPr kumimoji="0" sz="1200">
                <a:latin typeface="+mn-lt"/>
                <a:ea typeface="+mn-ea"/>
              </a:defRPr>
            </a:lvl1pPr>
          </a:lstStyle>
          <a:p>
            <a:pPr>
              <a:defRPr/>
            </a:pPr>
            <a:fld id="{C2F7F30A-5155-47F0-97B6-77DCA7142C37}" type="datetimeFigureOut">
              <a:rPr lang="zh-TW" altLang="en-US"/>
              <a:pPr>
                <a:defRPr/>
              </a:pPr>
              <a:t>2024/9/29</a:t>
            </a:fld>
            <a:endParaRPr lang="zh-TW" altLang="en-US"/>
          </a:p>
        </p:txBody>
      </p:sp>
      <p:sp>
        <p:nvSpPr>
          <p:cNvPr id="4" name="投影片圖像版面配置區 3"/>
          <p:cNvSpPr>
            <a:spLocks noGrp="1" noRot="1" noChangeAspect="1"/>
          </p:cNvSpPr>
          <p:nvPr>
            <p:ph type="sldImg" idx="2"/>
          </p:nvPr>
        </p:nvSpPr>
        <p:spPr>
          <a:xfrm>
            <a:off x="3263900" y="509588"/>
            <a:ext cx="3400425" cy="2549525"/>
          </a:xfrm>
          <a:prstGeom prst="rect">
            <a:avLst/>
          </a:prstGeom>
          <a:noFill/>
          <a:ln w="12700">
            <a:solidFill>
              <a:prstClr val="black"/>
            </a:solidFill>
          </a:ln>
        </p:spPr>
        <p:txBody>
          <a:bodyPr vert="horz" lIns="91440" tIns="45720" rIns="91440" bIns="45720" rtlCol="0" anchor="ctr"/>
          <a:lstStyle/>
          <a:p>
            <a:pPr lvl="0"/>
            <a:endParaRPr lang="zh-TW" altLang="en-US" noProof="0"/>
          </a:p>
        </p:txBody>
      </p:sp>
      <p:sp>
        <p:nvSpPr>
          <p:cNvPr id="5" name="備忘稿版面配置區 4"/>
          <p:cNvSpPr>
            <a:spLocks noGrp="1"/>
          </p:cNvSpPr>
          <p:nvPr>
            <p:ph type="body" sz="quarter" idx="3"/>
          </p:nvPr>
        </p:nvSpPr>
        <p:spPr>
          <a:xfrm>
            <a:off x="992360" y="3229115"/>
            <a:ext cx="7943509" cy="3058301"/>
          </a:xfrm>
          <a:prstGeom prst="rect">
            <a:avLst/>
          </a:prstGeom>
        </p:spPr>
        <p:txBody>
          <a:bodyPr vert="horz" lIns="91440" tIns="45720" rIns="91440" bIns="45720" rtlCol="0">
            <a:normAutofit/>
          </a:bodyPr>
          <a:lstStyle/>
          <a:p>
            <a:pPr lvl="0"/>
            <a:r>
              <a:rPr lang="zh-TW" altLang="en-US" noProof="0"/>
              <a:t>按一下以編輯母片文字樣式</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6" name="頁尾版面配置區 5"/>
          <p:cNvSpPr>
            <a:spLocks noGrp="1"/>
          </p:cNvSpPr>
          <p:nvPr>
            <p:ph type="ftr" sz="quarter" idx="4"/>
          </p:nvPr>
        </p:nvSpPr>
        <p:spPr>
          <a:xfrm>
            <a:off x="2" y="6457139"/>
            <a:ext cx="4301767" cy="339448"/>
          </a:xfrm>
          <a:prstGeom prst="rect">
            <a:avLst/>
          </a:prstGeom>
        </p:spPr>
        <p:txBody>
          <a:bodyPr vert="horz" lIns="91440" tIns="45720" rIns="91440" bIns="45720" rtlCol="0" anchor="b"/>
          <a:lstStyle>
            <a:lvl1pPr algn="l" eaLnBrk="1" fontAlgn="auto" hangingPunct="1">
              <a:spcBef>
                <a:spcPts val="0"/>
              </a:spcBef>
              <a:spcAft>
                <a:spcPts val="0"/>
              </a:spcAft>
              <a:defRPr kumimoji="0" sz="1200">
                <a:latin typeface="+mn-lt"/>
                <a:ea typeface="+mn-ea"/>
              </a:defRPr>
            </a:lvl1pPr>
          </a:lstStyle>
          <a:p>
            <a:pPr>
              <a:defRPr/>
            </a:pPr>
            <a:endParaRPr lang="zh-TW" altLang="en-US"/>
          </a:p>
        </p:txBody>
      </p:sp>
      <p:sp>
        <p:nvSpPr>
          <p:cNvPr id="7" name="投影片編號版面配置區 6"/>
          <p:cNvSpPr>
            <a:spLocks noGrp="1"/>
          </p:cNvSpPr>
          <p:nvPr>
            <p:ph type="sldNum" sz="quarter" idx="5"/>
          </p:nvPr>
        </p:nvSpPr>
        <p:spPr>
          <a:xfrm>
            <a:off x="5624137" y="6457139"/>
            <a:ext cx="4301767" cy="339448"/>
          </a:xfrm>
          <a:prstGeom prst="rect">
            <a:avLst/>
          </a:prstGeom>
        </p:spPr>
        <p:txBody>
          <a:bodyPr vert="horz" wrap="square" lIns="91440" tIns="45720" rIns="91440" bIns="45720" numCol="1" anchor="b" anchorCtr="0" compatLnSpc="1">
            <a:prstTxWarp prst="textNoShape">
              <a:avLst/>
            </a:prstTxWarp>
          </a:bodyPr>
          <a:lstStyle>
            <a:lvl1pPr algn="r" eaLnBrk="1" hangingPunct="1">
              <a:defRPr kumimoji="0" sz="1200">
                <a:latin typeface="Calibri" panose="020F0502020204030204" pitchFamily="34" charset="0"/>
              </a:defRPr>
            </a:lvl1pPr>
          </a:lstStyle>
          <a:p>
            <a:pPr>
              <a:defRPr/>
            </a:pPr>
            <a:fld id="{D4B07956-BC10-4EE7-B12A-0C719A5476FB}" type="slidenum">
              <a:rPr lang="zh-TW" altLang="en-US"/>
              <a:pPr>
                <a:defRPr/>
              </a:pPr>
              <a:t>‹#›</a:t>
            </a:fld>
            <a:endParaRPr lang="zh-TW" altLang="en-US"/>
          </a:p>
        </p:txBody>
      </p:sp>
    </p:spTree>
    <p:extLst>
      <p:ext uri="{BB962C8B-B14F-4D97-AF65-F5344CB8AC3E}">
        <p14:creationId xmlns:p14="http://schemas.microsoft.com/office/powerpoint/2010/main" val="30591331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dirty="0"/>
              <a:t>各位教授各位同學大家好</a:t>
            </a:r>
            <a:endParaRPr lang="en-US" altLang="zh-TW" dirty="0"/>
          </a:p>
          <a:p>
            <a:r>
              <a:rPr lang="zh-TW" altLang="en-US" dirty="0"/>
              <a:t>我是劉奕辰</a:t>
            </a:r>
            <a:endParaRPr lang="en-US" altLang="zh-TW" dirty="0"/>
          </a:p>
          <a:p>
            <a:r>
              <a:rPr lang="zh-TW" altLang="en-US" dirty="0"/>
              <a:t>我的指導教授是李永銘博士</a:t>
            </a:r>
            <a:endParaRPr lang="en-US" altLang="zh-TW" dirty="0"/>
          </a:p>
          <a:p>
            <a:r>
              <a:rPr lang="zh-TW" altLang="en-US" dirty="0"/>
              <a:t>我的論文題目是</a:t>
            </a:r>
            <a:r>
              <a:rPr lang="zh-TW" altLang="en-US" sz="1200" b="1" dirty="0">
                <a:latin typeface="+mn-lt"/>
              </a:rPr>
              <a:t>社群評論之資訊可信度群眾檢測機制</a:t>
            </a:r>
            <a:br>
              <a:rPr lang="zh-TW" altLang="en-US" sz="1200" b="1" dirty="0">
                <a:latin typeface="+mn-lt"/>
              </a:rPr>
            </a:br>
            <a:endParaRPr lang="zh-TW" altLang="en-US" dirty="0"/>
          </a:p>
        </p:txBody>
      </p:sp>
      <p:sp>
        <p:nvSpPr>
          <p:cNvPr id="5124"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4E7952A8-C899-4747-A8A3-97C330B93D55}" type="slidenum">
              <a:rPr kumimoji="0" lang="zh-TW" altLang="en-US" smtClean="0">
                <a:latin typeface="Calibri" panose="020F0502020204030204" pitchFamily="34" charset="0"/>
              </a:rPr>
              <a:pPr/>
              <a:t>1</a:t>
            </a:fld>
            <a:endParaRPr kumimoji="0" lang="zh-TW" altLang="en-US">
              <a:latin typeface="Calibri" panose="020F0502020204030204" pitchFamily="34" charset="0"/>
            </a:endParaRPr>
          </a:p>
        </p:txBody>
      </p:sp>
    </p:spTree>
    <p:extLst>
      <p:ext uri="{BB962C8B-B14F-4D97-AF65-F5344CB8AC3E}">
        <p14:creationId xmlns:p14="http://schemas.microsoft.com/office/powerpoint/2010/main" val="33307368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a:t>詞法分析：詞性（</a:t>
            </a:r>
            <a:r>
              <a:rPr lang="en-US" altLang="zh-TW" dirty="0"/>
              <a:t>POS</a:t>
            </a:r>
            <a:r>
              <a:rPr lang="zh-TW" altLang="en-US" dirty="0"/>
              <a:t>）</a:t>
            </a:r>
          </a:p>
          <a:p>
            <a:pPr marL="228600" indent="-228600">
              <a:buFont typeface="+mj-lt"/>
              <a:buAutoNum type="arabicPeriod"/>
            </a:pPr>
            <a:r>
              <a:rPr lang="zh-TW" altLang="en-US" dirty="0"/>
              <a:t>研究表明使用</a:t>
            </a:r>
            <a:r>
              <a:rPr lang="en-US" altLang="zh-TW" dirty="0"/>
              <a:t>POS</a:t>
            </a:r>
            <a:r>
              <a:rPr lang="zh-TW" altLang="en-US" dirty="0"/>
              <a:t>功能來檢測假評論是有效的。</a:t>
            </a:r>
            <a:endParaRPr lang="en-US" altLang="zh-TW" dirty="0"/>
          </a:p>
          <a:p>
            <a:endParaRPr lang="en-US" altLang="zh-TW" dirty="0"/>
          </a:p>
          <a:p>
            <a:r>
              <a:rPr lang="zh-TW" altLang="en-US" dirty="0"/>
              <a:t>因此，我們觀察到十種不同的詞性特徵：</a:t>
            </a:r>
            <a:endParaRPr lang="en-US" altLang="zh-TW" dirty="0"/>
          </a:p>
          <a:p>
            <a:r>
              <a:rPr lang="en-US" altLang="zh-TW" dirty="0"/>
              <a:t>N</a:t>
            </a:r>
            <a:r>
              <a:rPr lang="zh-TW" altLang="en-US" dirty="0"/>
              <a:t>（名詞），</a:t>
            </a:r>
            <a:r>
              <a:rPr lang="en-US" altLang="zh-TW" dirty="0" err="1"/>
              <a:t>Adj</a:t>
            </a:r>
            <a:r>
              <a:rPr lang="zh-TW" altLang="en-US" dirty="0"/>
              <a:t>（形容詞），</a:t>
            </a:r>
            <a:r>
              <a:rPr lang="en-US" altLang="zh-TW" dirty="0"/>
              <a:t>Prep</a:t>
            </a:r>
            <a:r>
              <a:rPr lang="zh-TW" altLang="en-US" dirty="0"/>
              <a:t>（介係詞），</a:t>
            </a:r>
            <a:r>
              <a:rPr lang="en-US" altLang="zh-TW" dirty="0" err="1"/>
              <a:t>Conj</a:t>
            </a:r>
            <a:r>
              <a:rPr lang="zh-TW" altLang="en-US" dirty="0"/>
              <a:t>（連接詞），</a:t>
            </a:r>
            <a:r>
              <a:rPr lang="en-US" altLang="zh-TW" dirty="0"/>
              <a:t>DT</a:t>
            </a:r>
            <a:r>
              <a:rPr lang="zh-TW" altLang="en-US" dirty="0"/>
              <a:t>（限定詞），</a:t>
            </a:r>
            <a:r>
              <a:rPr lang="en-US" altLang="zh-TW" dirty="0"/>
              <a:t>V</a:t>
            </a:r>
            <a:r>
              <a:rPr lang="zh-TW" altLang="en-US" dirty="0"/>
              <a:t>（動詞），</a:t>
            </a:r>
            <a:r>
              <a:rPr lang="en-US" altLang="zh-TW" dirty="0" err="1"/>
              <a:t>Adv</a:t>
            </a:r>
            <a:r>
              <a:rPr lang="zh-TW" altLang="en-US" dirty="0"/>
              <a:t>（副詞），</a:t>
            </a:r>
            <a:endParaRPr lang="en-US" altLang="zh-TW" dirty="0"/>
          </a:p>
          <a:p>
            <a:r>
              <a:rPr lang="en-US" altLang="zh-TW" dirty="0"/>
              <a:t>FP</a:t>
            </a:r>
            <a:r>
              <a:rPr lang="zh-TW" altLang="en-US" dirty="0"/>
              <a:t>（第一人稱代詞） ，</a:t>
            </a:r>
            <a:r>
              <a:rPr lang="en-US" altLang="zh-TW" dirty="0"/>
              <a:t>SP</a:t>
            </a:r>
            <a:r>
              <a:rPr lang="zh-TW" altLang="en-US" dirty="0"/>
              <a:t>（第二人稱代詞），</a:t>
            </a:r>
            <a:r>
              <a:rPr lang="en-US" altLang="zh-TW" dirty="0"/>
              <a:t>TP</a:t>
            </a:r>
            <a:r>
              <a:rPr lang="zh-TW" altLang="en-US" dirty="0"/>
              <a:t>（第三人稱代詞）。</a:t>
            </a:r>
          </a:p>
          <a:p>
            <a:endParaRPr lang="en-US" altLang="zh-TW"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11</a:t>
            </a:fld>
            <a:endParaRPr lang="zh-TW" altLang="en-US"/>
          </a:p>
        </p:txBody>
      </p:sp>
    </p:spTree>
    <p:extLst>
      <p:ext uri="{BB962C8B-B14F-4D97-AF65-F5344CB8AC3E}">
        <p14:creationId xmlns:p14="http://schemas.microsoft.com/office/powerpoint/2010/main" val="3910521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a:t>情感分析是對情感詞的分佈進行統計分析</a:t>
            </a:r>
            <a:endParaRPr lang="en-US" altLang="zh-TW" dirty="0"/>
          </a:p>
          <a:p>
            <a:r>
              <a:rPr lang="zh-TW" altLang="en-US" dirty="0"/>
              <a:t>使用</a:t>
            </a:r>
            <a:r>
              <a:rPr lang="en-US" altLang="zh-TW" dirty="0"/>
              <a:t>LIWC</a:t>
            </a:r>
            <a:r>
              <a:rPr lang="zh-TW" altLang="en-US" dirty="0"/>
              <a:t>（語言查詢和單詞計數），它可以讀取語料字典庫並計算單字代表的不同情感，思維模式。</a:t>
            </a:r>
            <a:endParaRPr lang="en-US" altLang="zh-TW" dirty="0"/>
          </a:p>
          <a:p>
            <a:endParaRPr lang="en-US" altLang="zh-TW" dirty="0"/>
          </a:p>
          <a:p>
            <a:r>
              <a:rPr lang="zh-TW" altLang="en-US" dirty="0"/>
              <a:t>在標準語言領域中，我們專注於髒話。 </a:t>
            </a:r>
            <a:endParaRPr lang="en-US" altLang="zh-TW" dirty="0"/>
          </a:p>
          <a:p>
            <a:r>
              <a:rPr lang="zh-TW" altLang="en-US" dirty="0"/>
              <a:t>在心理學領域中，它可以分為四類：</a:t>
            </a:r>
            <a:endParaRPr lang="en-US" altLang="zh-TW" dirty="0"/>
          </a:p>
          <a:p>
            <a:pPr marL="228600" indent="-228600">
              <a:buFont typeface="+mj-lt"/>
              <a:buAutoNum type="arabicPeriod"/>
            </a:pPr>
            <a:r>
              <a:rPr lang="zh-TW" altLang="en-US" dirty="0"/>
              <a:t>在情感處理中，我們專注於帶有焦慮，憤怒，悲傷含義的單字。 </a:t>
            </a:r>
            <a:endParaRPr lang="en-US" altLang="zh-TW" dirty="0"/>
          </a:p>
          <a:p>
            <a:pPr marL="228600" indent="-228600">
              <a:buFont typeface="+mj-lt"/>
              <a:buAutoNum type="arabicPeriod"/>
            </a:pPr>
            <a:r>
              <a:rPr lang="zh-TW" altLang="en-US" dirty="0"/>
              <a:t>在認知處理中，我們專注於具有洞察力，嘗試性和確定性含義的單字。 </a:t>
            </a:r>
            <a:endParaRPr lang="en-US" altLang="zh-TW" dirty="0"/>
          </a:p>
          <a:p>
            <a:pPr marL="228600" indent="-228600">
              <a:buFont typeface="+mj-lt"/>
              <a:buAutoNum type="arabicPeriod"/>
            </a:pPr>
            <a:r>
              <a:rPr lang="zh-TW" altLang="en-US" dirty="0"/>
              <a:t>在感知處理中，我們專注於具有視覺，聽覺意義的單字。 </a:t>
            </a:r>
            <a:endParaRPr lang="en-US" altLang="zh-TW" dirty="0"/>
          </a:p>
          <a:p>
            <a:pPr marL="228600" indent="-228600">
              <a:buFont typeface="+mj-lt"/>
              <a:buAutoNum type="arabicPeriod"/>
            </a:pPr>
            <a:r>
              <a:rPr lang="zh-TW" altLang="en-US" dirty="0"/>
              <a:t>在相對性處理中，我們專注於具有運動，空間，時間意義的單字。</a:t>
            </a:r>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12</a:t>
            </a:fld>
            <a:endParaRPr lang="zh-TW" altLang="en-US"/>
          </a:p>
        </p:txBody>
      </p:sp>
    </p:spTree>
    <p:extLst>
      <p:ext uri="{BB962C8B-B14F-4D97-AF65-F5344CB8AC3E}">
        <p14:creationId xmlns:p14="http://schemas.microsoft.com/office/powerpoint/2010/main" val="42106328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228600" indent="-228600">
              <a:buFont typeface="+mj-lt"/>
              <a:buAutoNum type="arabicPeriod"/>
            </a:pPr>
            <a:r>
              <a:rPr lang="zh-TW" altLang="en-US" dirty="0"/>
              <a:t>研究表明，與真實評論相比，假評論中的情感詞更多。</a:t>
            </a:r>
          </a:p>
          <a:p>
            <a:pPr marL="228600" indent="-228600">
              <a:buFont typeface="+mj-lt"/>
              <a:buAutoNum type="arabicPeriod"/>
            </a:pPr>
            <a:r>
              <a:rPr lang="zh-TW" altLang="en-US" dirty="0"/>
              <a:t>此外，根據先前的研究結果，我們考慮了評論的主觀性。</a:t>
            </a:r>
            <a:endParaRPr lang="en-US" altLang="zh-TW" dirty="0"/>
          </a:p>
          <a:p>
            <a:pPr marL="228600" indent="-228600">
              <a:buFont typeface="+mj-lt"/>
              <a:buAutoNum type="arabicPeriod"/>
            </a:pPr>
            <a:endParaRPr lang="en-US" altLang="zh-TW" dirty="0"/>
          </a:p>
          <a:p>
            <a:r>
              <a:rPr lang="zh-TW" altLang="en-US" dirty="0"/>
              <a:t>計算正面單字與負面單字數的比率。</a:t>
            </a: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計算主觀單字與客觀單字數的比率。</a:t>
            </a:r>
          </a:p>
          <a:p>
            <a:endParaRPr lang="zh-TW" altLang="en-US" dirty="0"/>
          </a:p>
          <a:p>
            <a:pPr marL="0" indent="0">
              <a:buFont typeface="+mj-lt"/>
              <a:buNone/>
            </a:pPr>
            <a:endParaRPr lang="zh-TW" altLang="en-US"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13</a:t>
            </a:fld>
            <a:endParaRPr lang="zh-TW" altLang="en-US"/>
          </a:p>
        </p:txBody>
      </p:sp>
    </p:spTree>
    <p:extLst>
      <p:ext uri="{BB962C8B-B14F-4D97-AF65-F5344CB8AC3E}">
        <p14:creationId xmlns:p14="http://schemas.microsoft.com/office/powerpoint/2010/main" val="37938840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a:t>元數據分析</a:t>
            </a:r>
            <a:endParaRPr lang="en-US" altLang="zh-TW" dirty="0"/>
          </a:p>
          <a:p>
            <a:pPr marL="228600" indent="-228600">
              <a:buFont typeface="+mj-lt"/>
              <a:buAutoNum type="arabicPeriod"/>
            </a:pPr>
            <a:r>
              <a:rPr lang="zh-TW" altLang="en-US" dirty="0"/>
              <a:t>研究表明，某些元數據在識別假評論時很有用。</a:t>
            </a:r>
            <a:endParaRPr lang="en-US" altLang="zh-TW" dirty="0"/>
          </a:p>
          <a:p>
            <a:pPr marL="228600" indent="-228600">
              <a:buFont typeface="+mj-lt"/>
              <a:buAutoNum type="arabicPeriod"/>
            </a:pPr>
            <a:endParaRPr lang="en-US" altLang="zh-TW" dirty="0"/>
          </a:p>
          <a:p>
            <a:r>
              <a:rPr lang="zh-TW" altLang="en-US" dirty="0"/>
              <a:t>使用正規化方法表示每個評論的正規化評論長度（</a:t>
            </a:r>
            <a:r>
              <a:rPr lang="en-US" altLang="zh-TW" dirty="0"/>
              <a:t>NRL</a:t>
            </a:r>
            <a:r>
              <a:rPr lang="zh-TW" altLang="en-US" dirty="0"/>
              <a:t>）。</a:t>
            </a:r>
          </a:p>
          <a:p>
            <a:r>
              <a:rPr lang="zh-TW" altLang="en-US" dirty="0"/>
              <a:t>將每個評論的長度除以評論的總長度，表示為評論長度比率（</a:t>
            </a:r>
            <a:r>
              <a:rPr lang="en-US" altLang="zh-TW" dirty="0"/>
              <a:t>RLR</a:t>
            </a:r>
            <a:r>
              <a:rPr lang="zh-TW" altLang="en-US" dirty="0"/>
              <a:t>）。</a:t>
            </a:r>
          </a:p>
          <a:p>
            <a:pPr marL="0" indent="0">
              <a:buFont typeface="+mj-lt"/>
              <a:buNone/>
            </a:pPr>
            <a:endParaRPr lang="en-US" altLang="zh-TW" dirty="0"/>
          </a:p>
          <a:p>
            <a:endParaRPr lang="zh-TW" altLang="en-US"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14</a:t>
            </a:fld>
            <a:endParaRPr lang="zh-TW" altLang="en-US"/>
          </a:p>
        </p:txBody>
      </p:sp>
    </p:spTree>
    <p:extLst>
      <p:ext uri="{BB962C8B-B14F-4D97-AF65-F5344CB8AC3E}">
        <p14:creationId xmlns:p14="http://schemas.microsoft.com/office/powerpoint/2010/main" val="37078843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下一個區塊是 群眾想法分析模組</a:t>
            </a:r>
            <a:endParaRPr lang="zh-TW" altLang="zh-TW" sz="120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15</a:t>
            </a:fld>
            <a:endParaRPr lang="zh-TW" altLang="en-US"/>
          </a:p>
        </p:txBody>
      </p:sp>
    </p:spTree>
    <p:extLst>
      <p:ext uri="{BB962C8B-B14F-4D97-AF65-F5344CB8AC3E}">
        <p14:creationId xmlns:p14="http://schemas.microsoft.com/office/powerpoint/2010/main" val="14560420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執行與“</a:t>
            </a:r>
            <a:r>
              <a:rPr lang="zh-TW" altLang="en-US" sz="1200" kern="1200" dirty="0">
                <a:solidFill>
                  <a:schemeClr val="tx1"/>
                </a:solidFill>
                <a:effectLst/>
                <a:latin typeface="+mn-lt"/>
                <a:ea typeface="+mn-ea"/>
                <a:cs typeface="+mn-cs"/>
              </a:rPr>
              <a:t>評論內容分析模組</a:t>
            </a:r>
            <a:r>
              <a:rPr lang="zh-TW" altLang="en-US" dirty="0"/>
              <a:t>（詞法分析、情感分析）”相同的工作。</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與評論內容分析模塊（情緒分析）中的極性公式不同。</a:t>
            </a: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計算每個評論的加權極性（</a:t>
            </a:r>
            <a:r>
              <a:rPr lang="en-US" altLang="zh-TW" dirty="0"/>
              <a:t>WP</a:t>
            </a:r>
            <a:r>
              <a:rPr lang="zh-TW" altLang="en-US" dirty="0"/>
              <a:t>）。</a:t>
            </a:r>
          </a:p>
          <a:p>
            <a:pPr marL="0" marR="0" indent="0" algn="l" defTabSz="914400" rtl="0" eaLnBrk="0" fontAlgn="base" latinLnBrk="0" hangingPunct="0">
              <a:lnSpc>
                <a:spcPct val="100000"/>
              </a:lnSpc>
              <a:spcBef>
                <a:spcPct val="30000"/>
              </a:spcBef>
              <a:spcAft>
                <a:spcPct val="0"/>
              </a:spcAft>
              <a:buClrTx/>
              <a:buSzTx/>
              <a:buFontTx/>
              <a:buNone/>
              <a:tabLst/>
              <a:defRPr/>
            </a:pPr>
            <a:endParaRPr lang="zh-TW" altLang="en-US" dirty="0"/>
          </a:p>
          <a:p>
            <a:endParaRPr lang="zh-TW" altLang="en-US"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16</a:t>
            </a:fld>
            <a:endParaRPr lang="zh-TW" altLang="en-US"/>
          </a:p>
        </p:txBody>
      </p:sp>
    </p:spTree>
    <p:extLst>
      <p:ext uri="{BB962C8B-B14F-4D97-AF65-F5344CB8AC3E}">
        <p14:creationId xmlns:p14="http://schemas.microsoft.com/office/powerpoint/2010/main" val="21419333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第四個區塊  群眾影響力模組</a:t>
            </a:r>
            <a:endParaRPr lang="zh-TW" altLang="zh-TW" sz="120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17</a:t>
            </a:fld>
            <a:endParaRPr lang="zh-TW" altLang="en-US"/>
          </a:p>
        </p:txBody>
      </p:sp>
    </p:spTree>
    <p:extLst>
      <p:ext uri="{BB962C8B-B14F-4D97-AF65-F5344CB8AC3E}">
        <p14:creationId xmlns:p14="http://schemas.microsoft.com/office/powerpoint/2010/main" val="36202528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a:t>在眾包資料中找出</a:t>
            </a:r>
            <a:r>
              <a:rPr lang="en-US" altLang="zh-TW" dirty="0"/>
              <a:t>K</a:t>
            </a:r>
            <a:r>
              <a:rPr lang="zh-TW" altLang="en-US" dirty="0"/>
              <a:t>最相似的評論，以使用包含真和假的</a:t>
            </a:r>
            <a:r>
              <a:rPr lang="en-US" altLang="zh-TW" dirty="0"/>
              <a:t>label</a:t>
            </a:r>
            <a:r>
              <a:rPr lang="zh-TW" altLang="en-US" dirty="0"/>
              <a:t>之眾包資料的特徵作為參考。</a:t>
            </a:r>
            <a:endParaRPr lang="en-US" altLang="zh-TW" dirty="0"/>
          </a:p>
          <a:p>
            <a:endParaRPr lang="en-US" altLang="zh-TW" dirty="0"/>
          </a:p>
          <a:p>
            <a:r>
              <a:rPr lang="zh-TW" altLang="en-US" dirty="0"/>
              <a:t>使用通過餘弦相似度計算兩個評論之間的詞法相似度</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使用歐幾里得距離來計算兩個評論之間的情感相似度。</a:t>
            </a:r>
          </a:p>
          <a:p>
            <a:endParaRPr lang="zh-TW" altLang="en-US"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18</a:t>
            </a:fld>
            <a:endParaRPr lang="zh-TW" altLang="en-US"/>
          </a:p>
        </p:txBody>
      </p:sp>
    </p:spTree>
    <p:extLst>
      <p:ext uri="{BB962C8B-B14F-4D97-AF65-F5344CB8AC3E}">
        <p14:creationId xmlns:p14="http://schemas.microsoft.com/office/powerpoint/2010/main" val="33321541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最後第五個 資訊可信度計算模組</a:t>
            </a:r>
            <a:endParaRPr lang="zh-TW" altLang="zh-TW" sz="120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19</a:t>
            </a:fld>
            <a:endParaRPr lang="zh-TW" altLang="en-US"/>
          </a:p>
        </p:txBody>
      </p:sp>
    </p:spTree>
    <p:extLst>
      <p:ext uri="{BB962C8B-B14F-4D97-AF65-F5344CB8AC3E}">
        <p14:creationId xmlns:p14="http://schemas.microsoft.com/office/powerpoint/2010/main" val="24926662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備忘稿版面配置區 2"/>
              <p:cNvSpPr>
                <a:spLocks noGrp="1"/>
              </p:cNvSpPr>
              <p:nvPr>
                <p:ph type="body" idx="1"/>
              </p:nvPr>
            </p:nvSpPr>
            <p:spPr/>
            <p:txBody>
              <a:bodyPr>
                <a:normAutofit/>
              </a:bodyPr>
              <a:lstStyle/>
              <a:p>
                <a:pPr marL="228600" indent="-228600">
                  <a:buFont typeface="+mj-lt"/>
                  <a:buAutoNum type="arabicPeriod"/>
                </a:pPr>
                <a:r>
                  <a:rPr lang="zh-TW" altLang="en-US" dirty="0"/>
                  <a:t>詞到向量是近年來在自然語言處理（</a:t>
                </a:r>
                <a:r>
                  <a:rPr lang="en-US" altLang="zh-TW" dirty="0"/>
                  <a:t>NLP</a:t>
                </a:r>
                <a:r>
                  <a:rPr lang="zh-TW" altLang="en-US" dirty="0"/>
                  <a:t>）中廣泛使用的技術。</a:t>
                </a:r>
              </a:p>
              <a:p>
                <a:pPr marL="228600" indent="-228600">
                  <a:buFont typeface="+mj-lt"/>
                  <a:buAutoNum type="arabicPeriod"/>
                </a:pPr>
                <a:r>
                  <a:rPr lang="zh-TW" altLang="en-US" dirty="0"/>
                  <a:t>將由許多單詞組成的句子轉換為代表的單詞向量，並以數值資料作為後續的應用。</a:t>
                </a:r>
                <a:endParaRPr lang="en-US" altLang="zh-TW" dirty="0"/>
              </a:p>
              <a:p>
                <a:endParaRPr lang="en-US" altLang="zh-TW" dirty="0"/>
              </a:p>
              <a:p>
                <a:pPr marL="228600" indent="-228600">
                  <a:buFont typeface="+mj-lt"/>
                  <a:buAutoNum type="arabicPeriod"/>
                </a:pPr>
                <a:r>
                  <a:rPr lang="zh-TW" altLang="en-US" dirty="0"/>
                  <a:t>先前的研究使用相似性來檢測垃圾郵件評論。</a:t>
                </a:r>
              </a:p>
              <a:p>
                <a:pPr marL="228600" indent="-228600">
                  <a:buFont typeface="+mj-lt"/>
                  <a:buAutoNum type="arabicPeriod"/>
                </a:pPr>
                <a:r>
                  <a:rPr lang="zh-TW" altLang="en-US" dirty="0"/>
                  <a:t>個人的寫作習慣對於特定的寫作目的將具有相似的特徵。</a:t>
                </a:r>
              </a:p>
              <a:p>
                <a:pPr marL="0" indent="0">
                  <a:buFont typeface="+mj-lt"/>
                  <a:buNone/>
                </a:pPr>
                <a:r>
                  <a:rPr lang="zh-TW" altLang="en-US" dirty="0"/>
                  <a:t>我們考慮詞彙相似度得分（</a:t>
                </a:r>
                <a:r>
                  <a:rPr lang="en-US" altLang="zh-TW" dirty="0"/>
                  <a:t>LSS</a:t>
                </a:r>
                <a:r>
                  <a:rPr lang="zh-TW" altLang="en-US" dirty="0"/>
                  <a:t>）和情感相似度得分（</a:t>
                </a:r>
                <a:r>
                  <a:rPr lang="en-US" altLang="zh-TW" dirty="0"/>
                  <a:t>SSS</a:t>
                </a:r>
                <a:r>
                  <a:rPr lang="zh-TW" altLang="en-US" dirty="0"/>
                  <a:t>）。</a:t>
                </a:r>
                <a:endParaRPr lang="en-US" altLang="zh-TW" dirty="0"/>
              </a:p>
            </p:txBody>
          </p:sp>
        </mc:Choice>
        <mc:Fallback xmlns="">
          <p:sp>
            <p:nvSpPr>
              <p:cNvPr id="3" name="備忘稿版面配置區 2"/>
              <p:cNvSpPr>
                <a:spLocks noGrp="1"/>
              </p:cNvSpPr>
              <p:nvPr>
                <p:ph type="body" idx="1"/>
              </p:nvPr>
            </p:nvSpPr>
            <p:spPr/>
            <p:txBody>
              <a:bodyPr>
                <a:normAutofit/>
              </a:bodyPr>
              <a:lstStyle/>
              <a:p>
                <a:r>
                  <a:rPr lang="zh-TW" altLang="en-US" dirty="0" smtClean="0"/>
                  <a:t>權重分析這邊我們使用</a:t>
                </a:r>
                <a:r>
                  <a:rPr lang="en-US" altLang="zh-TW" dirty="0" smtClean="0"/>
                  <a:t>AHP</a:t>
                </a:r>
                <a:r>
                  <a:rPr lang="zh-TW" altLang="en-US" dirty="0" smtClean="0"/>
                  <a:t>方法，</a:t>
                </a:r>
                <a:endParaRPr lang="en-US" altLang="zh-TW" dirty="0" smtClean="0"/>
              </a:p>
              <a:p>
                <a:r>
                  <a:rPr lang="zh-TW" altLang="en-US" dirty="0" smtClean="0"/>
                  <a:t>他可以透過階層的結構方式來協助解決決策性的問題</a:t>
                </a:r>
                <a:endParaRPr lang="en-US" altLang="zh-TW" dirty="0" smtClean="0"/>
              </a:p>
              <a:p>
                <a:r>
                  <a:rPr lang="zh-TW" altLang="en-US" dirty="0" smtClean="0"/>
                  <a:t>因此我們的目標就是</a:t>
                </a:r>
                <a:r>
                  <a:rPr lang="en-US" altLang="zh-TW" dirty="0" smtClean="0"/>
                  <a:t>:</a:t>
                </a:r>
                <a:r>
                  <a:rPr lang="zh-TW" altLang="en-US" dirty="0" smtClean="0"/>
                  <a:t>這個</a:t>
                </a:r>
                <a:r>
                  <a:rPr lang="en-US" altLang="zh-TW" dirty="0" smtClean="0"/>
                  <a:t>contributor</a:t>
                </a:r>
                <a:r>
                  <a:rPr lang="zh-TW" altLang="en-US" dirty="0" smtClean="0"/>
                  <a:t>適不適合被推薦呢</a:t>
                </a:r>
                <a:r>
                  <a:rPr lang="en-US" altLang="zh-TW" dirty="0" smtClean="0"/>
                  <a:t>?</a:t>
                </a:r>
              </a:p>
              <a:p>
                <a:r>
                  <a:rPr lang="zh-TW" altLang="en-US" dirty="0" smtClean="0"/>
                  <a:t>考慮到的因素有三個</a:t>
                </a:r>
                <a:r>
                  <a:rPr lang="en-US" altLang="zh-TW" dirty="0" smtClean="0"/>
                  <a:t>,</a:t>
                </a:r>
                <a:r>
                  <a:rPr lang="zh-TW" altLang="en-US" dirty="0" smtClean="0"/>
                  <a:t>分別是</a:t>
                </a:r>
                <a:r>
                  <a:rPr lang="en-US" altLang="zh-TW" dirty="0" smtClean="0"/>
                  <a:t>contributor preference, contributor</a:t>
                </a:r>
                <a:r>
                  <a:rPr lang="en-US" altLang="zh-TW" baseline="0" dirty="0" smtClean="0"/>
                  <a:t> history</a:t>
                </a:r>
                <a:r>
                  <a:rPr lang="zh-TW" altLang="en-US" baseline="0" dirty="0" smtClean="0"/>
                  <a:t>和</a:t>
                </a:r>
                <a:r>
                  <a:rPr lang="en-US" altLang="zh-TW" baseline="0" dirty="0" smtClean="0"/>
                  <a:t>social degree</a:t>
                </a:r>
              </a:p>
              <a:p>
                <a:r>
                  <a:rPr lang="zh-TW" altLang="en-US" dirty="0" smtClean="0"/>
                  <a:t>根據這</a:t>
                </a:r>
                <a:r>
                  <a:rPr lang="en-US" altLang="zh-TW" dirty="0" smtClean="0"/>
                  <a:t>3</a:t>
                </a:r>
                <a:r>
                  <a:rPr lang="zh-TW" altLang="en-US" dirty="0" smtClean="0"/>
                  <a:t>個因素可以產生一個</a:t>
                </a:r>
                <a:r>
                  <a:rPr lang="en-US" altLang="zh-TW" dirty="0" smtClean="0"/>
                  <a:t>3X3</a:t>
                </a:r>
                <a:r>
                  <a:rPr lang="zh-TW" altLang="en-US" dirty="0" smtClean="0"/>
                  <a:t>的矩陣</a:t>
                </a:r>
                <a:endParaRPr lang="en-US" altLang="zh-TW" dirty="0" smtClean="0"/>
              </a:p>
              <a:p>
                <a:r>
                  <a:rPr lang="zh-TW" altLang="en-US" dirty="0" smtClean="0"/>
                  <a:t>再根據</a:t>
                </a:r>
                <a:r>
                  <a:rPr lang="en-US" altLang="zh-TW" dirty="0" smtClean="0"/>
                  <a:t>AHP</a:t>
                </a:r>
                <a:r>
                  <a:rPr lang="zh-TW" altLang="en-US" dirty="0" smtClean="0"/>
                  <a:t>的權重公式計算</a:t>
                </a:r>
                <a:r>
                  <a:rPr lang="zh-TW" altLang="en-US" dirty="0" smtClean="0"/>
                  <a:t>出</a:t>
                </a:r>
                <a:r>
                  <a:rPr lang="en-US" altLang="zh-TW" dirty="0" smtClean="0"/>
                  <a:t>3</a:t>
                </a:r>
                <a:r>
                  <a:rPr lang="zh-TW" altLang="en-US" dirty="0" smtClean="0"/>
                  <a:t>者</a:t>
                </a:r>
                <a:r>
                  <a:rPr lang="zh-TW" altLang="en-US" dirty="0" smtClean="0"/>
                  <a:t>的權重，</a:t>
                </a:r>
                <a:endParaRPr lang="en-US" altLang="zh-TW" dirty="0" smtClean="0"/>
              </a:p>
              <a:p>
                <a:r>
                  <a:rPr lang="zh-TW" altLang="en-US" dirty="0" smtClean="0"/>
                  <a:t>得到</a:t>
                </a:r>
                <a:r>
                  <a:rPr lang="en-US" altLang="zh-TW" dirty="0" smtClean="0"/>
                  <a:t>contributor r</a:t>
                </a:r>
                <a:r>
                  <a:rPr lang="zh-TW" altLang="en-US" dirty="0" smtClean="0"/>
                  <a:t>的權重之後，再依據</a:t>
                </a:r>
                <a:r>
                  <a:rPr lang="en-US" altLang="zh-TW" i="0" smtClean="0">
                    <a:latin typeface="Cambria Math" panose="02040503050406030204" pitchFamily="18" charset="0"/>
                  </a:rPr>
                  <a:t>𝑆𝑢𝑖𝑡𝑎𝑏𝑖𝑙𝑖𝑡𝑦</a:t>
                </a:r>
                <a:r>
                  <a:rPr lang="zh-TW" altLang="en-US" dirty="0" smtClean="0"/>
                  <a:t>計算出</a:t>
                </a:r>
                <a:r>
                  <a:rPr lang="zh-TW" altLang="en-US" dirty="0" smtClean="0"/>
                  <a:t>這個</a:t>
                </a:r>
                <a:r>
                  <a:rPr lang="en-US" altLang="zh-TW" dirty="0" smtClean="0"/>
                  <a:t>contributor</a:t>
                </a:r>
                <a:r>
                  <a:rPr lang="zh-TW" altLang="en-US" dirty="0" smtClean="0"/>
                  <a:t>到底</a:t>
                </a:r>
                <a:r>
                  <a:rPr lang="zh-TW" altLang="en-US" dirty="0" smtClean="0"/>
                  <a:t>適不適合</a:t>
                </a:r>
                <a:r>
                  <a:rPr lang="zh-TW" altLang="en-US" dirty="0" smtClean="0"/>
                  <a:t>這個</a:t>
                </a:r>
                <a:r>
                  <a:rPr lang="en-US" altLang="zh-TW" dirty="0" smtClean="0"/>
                  <a:t>task</a:t>
                </a:r>
                <a:endParaRPr lang="en-US" altLang="zh-TW" dirty="0" smtClean="0"/>
              </a:p>
              <a:p>
                <a:r>
                  <a:rPr lang="zh-TW" altLang="en-US" dirty="0" smtClean="0"/>
                  <a:t>計算出來的分數在根據排序之後，</a:t>
                </a:r>
                <a:r>
                  <a:rPr lang="zh-TW" altLang="en-US" dirty="0" smtClean="0"/>
                  <a:t>產生推薦清單給</a:t>
                </a:r>
                <a:r>
                  <a:rPr lang="en-US" altLang="zh-TW" dirty="0" smtClean="0"/>
                  <a:t>requester.</a:t>
                </a:r>
                <a:endParaRPr lang="en-US" altLang="zh-TW" dirty="0" smtClean="0"/>
              </a:p>
              <a:p>
                <a:endParaRPr lang="en-US" altLang="zh-TW" dirty="0" smtClean="0"/>
              </a:p>
            </p:txBody>
          </p:sp>
        </mc:Fallback>
      </mc:AlternateContent>
      <p:sp>
        <p:nvSpPr>
          <p:cNvPr id="4" name="投影片編號版面配置區 3"/>
          <p:cNvSpPr>
            <a:spLocks noGrp="1"/>
          </p:cNvSpPr>
          <p:nvPr>
            <p:ph type="sldNum" sz="quarter" idx="10"/>
          </p:nvPr>
        </p:nvSpPr>
        <p:spPr/>
        <p:txBody>
          <a:bodyPr/>
          <a:lstStyle/>
          <a:p>
            <a:pPr>
              <a:defRPr/>
            </a:pPr>
            <a:fld id="{DB34A43A-7F77-4ACB-974C-B8B2B86CEBB5}" type="slidenum">
              <a:rPr lang="zh-TW" altLang="en-US" smtClean="0"/>
              <a:pPr>
                <a:defRPr/>
              </a:pPr>
              <a:t>20</a:t>
            </a:fld>
            <a:endParaRPr lang="zh-TW" altLang="en-US"/>
          </a:p>
        </p:txBody>
      </p:sp>
    </p:spTree>
    <p:extLst>
      <p:ext uri="{BB962C8B-B14F-4D97-AF65-F5344CB8AC3E}">
        <p14:creationId xmlns:p14="http://schemas.microsoft.com/office/powerpoint/2010/main" val="13374583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備忘稿版面配置區 2"/>
          <p:cNvSpPr>
            <a:spLocks noGrp="1"/>
          </p:cNvSpPr>
          <p:nvPr>
            <p:ph type="body" idx="1"/>
          </p:nvPr>
        </p:nvSpPr>
        <p:spPr/>
        <p:txBody>
          <a:bodyPr>
            <a:normAutofit lnSpcReduction="100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CN" altLang="en-US" baseline="0" dirty="0"/>
              <a:t>信任和聲譽</a:t>
            </a:r>
            <a:r>
              <a:rPr lang="zh-TW" altLang="en-US" baseline="0" dirty="0"/>
              <a:t>一直都</a:t>
            </a:r>
            <a:r>
              <a:rPr lang="zh-CN" altLang="en-US" baseline="0" dirty="0"/>
              <a:t>被認為是</a:t>
            </a:r>
            <a:r>
              <a:rPr lang="zh-TW" altLang="en-US" baseline="0" dirty="0"/>
              <a:t>社群媒體</a:t>
            </a:r>
            <a:r>
              <a:rPr lang="zh-CN" altLang="en-US" baseline="0" dirty="0"/>
              <a:t>平台成功的</a:t>
            </a:r>
            <a:r>
              <a:rPr lang="zh-TW" altLang="en-US" baseline="0" dirty="0"/>
              <a:t>關鍵</a:t>
            </a:r>
            <a:r>
              <a:rPr lang="zh-CN" altLang="en-US" baseline="0" dirty="0"/>
              <a:t>因素</a:t>
            </a:r>
            <a:r>
              <a:rPr lang="zh-TW" altLang="en-US" baseline="0" dirty="0"/>
              <a:t>。</a:t>
            </a:r>
            <a:endParaRPr lang="en-US" altLang="zh-TW"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baseline="0" dirty="0"/>
              <a:t>如果使用者不信任平台裡的資訊，像是評論的評級或是評論的內容，那麼使用者可能就不會去使用這個平台。</a:t>
            </a:r>
            <a:endParaRPr lang="en-US" altLang="zh-TW" baseline="0"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CN"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baseline="0" dirty="0"/>
              <a:t>現今</a:t>
            </a:r>
            <a:r>
              <a:rPr lang="zh-CN" altLang="en-US" baseline="0" dirty="0"/>
              <a:t>評論網站仍有下面幾個問題：</a:t>
            </a:r>
            <a:endParaRPr lang="en-US" altLang="zh-CN" baseline="0" dirty="0"/>
          </a:p>
          <a:p>
            <a:pPr marL="228600" marR="0" indent="-228600" algn="l" defTabSz="914400" rtl="0" eaLnBrk="0" fontAlgn="base" latinLnBrk="0" hangingPunct="0">
              <a:lnSpc>
                <a:spcPct val="100000"/>
              </a:lnSpc>
              <a:spcBef>
                <a:spcPct val="30000"/>
              </a:spcBef>
              <a:spcAft>
                <a:spcPct val="0"/>
              </a:spcAft>
              <a:buClrTx/>
              <a:buSzTx/>
              <a:buFont typeface="+mj-lt"/>
              <a:buAutoNum type="arabicPeriod"/>
              <a:tabLst/>
              <a:defRPr/>
            </a:pPr>
            <a:r>
              <a:rPr lang="zh-TW" altLang="en-US" baseline="0" dirty="0"/>
              <a:t>網路上資訊量爆炸，使用者需要花費大量時間來進行搜尋資料</a:t>
            </a:r>
            <a:endParaRPr lang="en-US" altLang="zh-CN" baseline="0" dirty="0"/>
          </a:p>
          <a:p>
            <a:pPr marL="228600" marR="0" indent="-228600" algn="l" defTabSz="914400" rtl="0" eaLnBrk="0" fontAlgn="base" latinLnBrk="0" hangingPunct="0">
              <a:lnSpc>
                <a:spcPct val="100000"/>
              </a:lnSpc>
              <a:spcBef>
                <a:spcPct val="30000"/>
              </a:spcBef>
              <a:spcAft>
                <a:spcPct val="0"/>
              </a:spcAft>
              <a:buClrTx/>
              <a:buSzTx/>
              <a:buFont typeface="+mj-lt"/>
              <a:buAutoNum type="arabicPeriod"/>
              <a:tabLst/>
              <a:defRPr/>
            </a:pPr>
            <a:r>
              <a:rPr lang="zh-TW" altLang="en-US" baseline="0" dirty="0"/>
              <a:t>再者</a:t>
            </a:r>
            <a:r>
              <a:rPr lang="zh-CN" altLang="en-US" baseline="0" dirty="0"/>
              <a:t>，</a:t>
            </a:r>
            <a:r>
              <a:rPr lang="zh-TW" altLang="en-US" baseline="0" dirty="0"/>
              <a:t>研究顯示，在</a:t>
            </a:r>
            <a:r>
              <a:rPr lang="en-US" altLang="zh-TW" baseline="0" dirty="0"/>
              <a:t>P2P</a:t>
            </a:r>
            <a:r>
              <a:rPr lang="zh-TW" altLang="en-US" baseline="0" dirty="0"/>
              <a:t>這類線上平台上特別有評級膨脹的問題，在</a:t>
            </a:r>
            <a:r>
              <a:rPr lang="en-US" altLang="zh-TW" baseline="0" dirty="0"/>
              <a:t>2016</a:t>
            </a:r>
            <a:r>
              <a:rPr lang="zh-TW" altLang="en-US" baseline="0" dirty="0"/>
              <a:t>年平均評級已達到</a:t>
            </a:r>
            <a:r>
              <a:rPr lang="en-US" altLang="zh-TW" baseline="0" dirty="0"/>
              <a:t>4.85</a:t>
            </a:r>
            <a:r>
              <a:rPr lang="zh-TW" altLang="en-US" baseline="0" dirty="0"/>
              <a:t>顆星</a:t>
            </a:r>
            <a:endParaRPr lang="en-US" altLang="zh-CN" baseline="0" dirty="0"/>
          </a:p>
          <a:p>
            <a:pPr marL="228600" marR="0" indent="-228600" algn="l" defTabSz="914400" rtl="0" eaLnBrk="0" fontAlgn="base" latinLnBrk="0" hangingPunct="0">
              <a:lnSpc>
                <a:spcPct val="100000"/>
              </a:lnSpc>
              <a:spcBef>
                <a:spcPct val="30000"/>
              </a:spcBef>
              <a:spcAft>
                <a:spcPct val="0"/>
              </a:spcAft>
              <a:buClrTx/>
              <a:buSzTx/>
              <a:buFont typeface="+mj-lt"/>
              <a:buAutoNum type="arabicPeriod"/>
              <a:tabLst/>
              <a:defRPr/>
            </a:pPr>
            <a:r>
              <a:rPr lang="zh-CN" altLang="en-US" baseline="0" dirty="0"/>
              <a:t>第三個，是評論品質可能不如我們的預期</a:t>
            </a:r>
            <a:endParaRPr lang="en-US" altLang="zh-CN" baseline="0"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baseline="0" dirty="0"/>
              <a:t>其中，針對垃圾</a:t>
            </a:r>
            <a:r>
              <a:rPr lang="zh-CN" altLang="en-US" baseline="0" dirty="0"/>
              <a:t>評論偵測機制</a:t>
            </a:r>
            <a:r>
              <a:rPr lang="zh-TW" altLang="en-US" baseline="0" dirty="0"/>
              <a:t>，</a:t>
            </a:r>
            <a:r>
              <a:rPr lang="zh-CN" altLang="en-US" baseline="0" dirty="0"/>
              <a:t>並不是那麼完美</a:t>
            </a:r>
            <a:endParaRPr lang="en-US" altLang="zh-CN" baseline="0" dirty="0"/>
          </a:p>
          <a:p>
            <a:pPr marL="228600" marR="0" indent="-228600" algn="l" defTabSz="914400" rtl="0" eaLnBrk="0" fontAlgn="base" latinLnBrk="0" hangingPunct="0">
              <a:lnSpc>
                <a:spcPct val="100000"/>
              </a:lnSpc>
              <a:spcBef>
                <a:spcPct val="30000"/>
              </a:spcBef>
              <a:spcAft>
                <a:spcPct val="0"/>
              </a:spcAft>
              <a:buClrTx/>
              <a:buSzTx/>
              <a:buFont typeface="+mj-lt"/>
              <a:buAutoNum type="arabicPeriod"/>
              <a:tabLst/>
              <a:defRPr/>
            </a:pPr>
            <a:r>
              <a:rPr lang="zh-TW" altLang="en-US" baseline="0" dirty="0"/>
              <a:t>垃圾評論是完全不對用戶有用的評論，包括虛假和無關的評論</a:t>
            </a:r>
            <a:endParaRPr lang="en-US" altLang="zh-TW" baseline="0" dirty="0"/>
          </a:p>
          <a:p>
            <a:pPr marL="228600" marR="0" indent="-228600" algn="l" defTabSz="914400" rtl="0" eaLnBrk="0" fontAlgn="base" latinLnBrk="0" hangingPunct="0">
              <a:lnSpc>
                <a:spcPct val="100000"/>
              </a:lnSpc>
              <a:spcBef>
                <a:spcPct val="30000"/>
              </a:spcBef>
              <a:spcAft>
                <a:spcPct val="0"/>
              </a:spcAft>
              <a:buClrTx/>
              <a:buSzTx/>
              <a:buFont typeface="+mj-lt"/>
              <a:buAutoNum type="arabicPeriod"/>
              <a:tabLst/>
              <a:defRPr/>
            </a:pPr>
            <a:r>
              <a:rPr lang="zh-CN" altLang="en-US" baseline="0" dirty="0"/>
              <a:t>因為龐大的商業利益，許多人會為了店家寫假評論，或為了平台的生存去複製其他平台的評論以增加評論訊息的多樣性</a:t>
            </a:r>
            <a:endParaRPr lang="en-US" altLang="zh-CN" baseline="0" dirty="0"/>
          </a:p>
          <a:p>
            <a:pPr marL="0" marR="0" indent="0" algn="l" defTabSz="914400" rtl="0" eaLnBrk="0" fontAlgn="base" latinLnBrk="0" hangingPunct="0">
              <a:lnSpc>
                <a:spcPct val="100000"/>
              </a:lnSpc>
              <a:spcBef>
                <a:spcPct val="30000"/>
              </a:spcBef>
              <a:spcAft>
                <a:spcPct val="0"/>
              </a:spcAft>
              <a:buClrTx/>
              <a:buSzTx/>
              <a:buFontTx/>
              <a:buNone/>
              <a:tabLst/>
              <a:defRPr/>
            </a:pPr>
            <a:br>
              <a:rPr lang="en-US" altLang="zh-CN" baseline="0" dirty="0"/>
            </a:br>
            <a:endParaRPr lang="en-US" altLang="zh-TW" baseline="0" dirty="0"/>
          </a:p>
        </p:txBody>
      </p:sp>
      <p:sp>
        <p:nvSpPr>
          <p:cNvPr id="13316"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5545A67C-25D8-4701-A3F2-7EE35F48A48D}" type="slidenum">
              <a:rPr kumimoji="0" lang="zh-TW" altLang="en-US" smtClean="0">
                <a:latin typeface="Calibri" panose="020F0502020204030204" pitchFamily="34" charset="0"/>
              </a:rPr>
              <a:pPr/>
              <a:t>3</a:t>
            </a:fld>
            <a:endParaRPr kumimoji="0" lang="zh-TW" altLang="en-US">
              <a:latin typeface="Calibri" panose="020F0502020204030204" pitchFamily="34" charset="0"/>
            </a:endParaRPr>
          </a:p>
        </p:txBody>
      </p:sp>
    </p:spTree>
    <p:extLst>
      <p:ext uri="{BB962C8B-B14F-4D97-AF65-F5344CB8AC3E}">
        <p14:creationId xmlns:p14="http://schemas.microsoft.com/office/powerpoint/2010/main" val="4133897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評論網站資料集</a:t>
            </a:r>
          </a:p>
          <a:p>
            <a:pPr marL="228600" marR="0" indent="-228600" algn="l" defTabSz="914400" rtl="0" eaLnBrk="0" fontAlgn="base" latinLnBrk="0" hangingPunct="0">
              <a:lnSpc>
                <a:spcPct val="100000"/>
              </a:lnSpc>
              <a:spcBef>
                <a:spcPct val="30000"/>
              </a:spcBef>
              <a:spcAft>
                <a:spcPct val="0"/>
              </a:spcAft>
              <a:buClrTx/>
              <a:buSzTx/>
              <a:buFont typeface="+mj-lt"/>
              <a:buAutoNum type="arabicPeriod"/>
              <a:tabLst/>
              <a:defRPr/>
            </a:pPr>
            <a:r>
              <a:rPr lang="zh-TW" altLang="en-US" dirty="0"/>
              <a:t>從酒店頁面獲得約</a:t>
            </a:r>
            <a:r>
              <a:rPr lang="en-US" altLang="zh-TW" dirty="0"/>
              <a:t>800</a:t>
            </a:r>
            <a:r>
              <a:rPr lang="zh-TW" altLang="en-US" dirty="0"/>
              <a:t>條虛假評論，其中所有信息均來自</a:t>
            </a:r>
            <a:r>
              <a:rPr lang="en-US" altLang="zh-TW" dirty="0"/>
              <a:t>Yelp</a:t>
            </a:r>
            <a:r>
              <a:rPr lang="zh-TW" altLang="en-US" dirty="0"/>
              <a:t>過濾部分。</a:t>
            </a:r>
          </a:p>
          <a:p>
            <a:pPr marL="228600" marR="0" indent="-228600" algn="l" defTabSz="914400" rtl="0" eaLnBrk="0" fontAlgn="base" latinLnBrk="0" hangingPunct="0">
              <a:lnSpc>
                <a:spcPct val="100000"/>
              </a:lnSpc>
              <a:spcBef>
                <a:spcPct val="30000"/>
              </a:spcBef>
              <a:spcAft>
                <a:spcPct val="0"/>
              </a:spcAft>
              <a:buClrTx/>
              <a:buSzTx/>
              <a:buFont typeface="+mj-lt"/>
              <a:buAutoNum type="arabicPeriod"/>
              <a:tabLst/>
              <a:defRPr/>
            </a:pPr>
            <a:r>
              <a:rPr lang="zh-TW" altLang="en-US" dirty="0"/>
              <a:t>一般頁面約有</a:t>
            </a:r>
            <a:r>
              <a:rPr lang="en-US" altLang="zh-TW" dirty="0"/>
              <a:t>5,000</a:t>
            </a:r>
            <a:r>
              <a:rPr lang="zh-TW" altLang="en-US" dirty="0"/>
              <a:t>條真實評論。</a:t>
            </a: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也有從評論者個人資料頁面獲得的評論。 這些評論不僅針對酒店，還針對不同服務項目。</a:t>
            </a:r>
          </a:p>
          <a:p>
            <a:pPr marL="228600" marR="0" indent="-228600" algn="l" defTabSz="914400" rtl="0" eaLnBrk="0" fontAlgn="base" latinLnBrk="0" hangingPunct="0">
              <a:lnSpc>
                <a:spcPct val="100000"/>
              </a:lnSpc>
              <a:spcBef>
                <a:spcPct val="30000"/>
              </a:spcBef>
              <a:spcAft>
                <a:spcPct val="0"/>
              </a:spcAft>
              <a:buClrTx/>
              <a:buSzTx/>
              <a:buFont typeface="+mj-lt"/>
              <a:buAutoNum type="arabicPeriod"/>
              <a:tabLst/>
              <a:defRPr/>
            </a:pPr>
            <a:r>
              <a:rPr lang="zh-TW" altLang="en-US" dirty="0"/>
              <a:t>大約</a:t>
            </a:r>
            <a:r>
              <a:rPr lang="en-US" altLang="zh-TW" dirty="0"/>
              <a:t>26</a:t>
            </a:r>
            <a:r>
              <a:rPr lang="zh-TW" altLang="en-US" dirty="0"/>
              <a:t>萬條虛假評論是由該特定業務頁面上是否可用的評論決定的。 如果不存在，它將被標記為偽造。</a:t>
            </a:r>
          </a:p>
          <a:p>
            <a:pPr marL="228600" marR="0" indent="-228600" algn="l" defTabSz="914400" rtl="0" eaLnBrk="0" fontAlgn="base" latinLnBrk="0" hangingPunct="0">
              <a:lnSpc>
                <a:spcPct val="100000"/>
              </a:lnSpc>
              <a:spcBef>
                <a:spcPct val="30000"/>
              </a:spcBef>
              <a:spcAft>
                <a:spcPct val="0"/>
              </a:spcAft>
              <a:buClrTx/>
              <a:buSzTx/>
              <a:buFont typeface="+mj-lt"/>
              <a:buAutoNum type="arabicPeriod"/>
              <a:tabLst/>
              <a:defRPr/>
            </a:pPr>
            <a:r>
              <a:rPr lang="zh-TW" altLang="en-US" dirty="0"/>
              <a:t>大約有</a:t>
            </a:r>
            <a:r>
              <a:rPr lang="en-US" altLang="zh-TW" dirty="0"/>
              <a:t>40</a:t>
            </a:r>
            <a:r>
              <a:rPr lang="zh-TW" altLang="en-US" dirty="0"/>
              <a:t>萬條真實評論是由該特定業務頁面上是否可用的評論決定的。 如果存在，它將被標記為</a:t>
            </a:r>
            <a:r>
              <a:rPr lang="en-US" altLang="zh-TW" dirty="0"/>
              <a:t>true</a:t>
            </a:r>
            <a:r>
              <a:rPr lang="zh-TW" altLang="en-US" dirty="0"/>
              <a:t>。</a:t>
            </a:r>
            <a:endParaRPr lang="en-US" altLang="zh-TW"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21</a:t>
            </a:fld>
            <a:endParaRPr lang="zh-TW" altLang="en-US"/>
          </a:p>
        </p:txBody>
      </p:sp>
    </p:spTree>
    <p:extLst>
      <p:ext uri="{BB962C8B-B14F-4D97-AF65-F5344CB8AC3E}">
        <p14:creationId xmlns:p14="http://schemas.microsoft.com/office/powerpoint/2010/main" val="29792094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a:t>眾包資料集</a:t>
            </a:r>
          </a:p>
          <a:p>
            <a:pPr marL="228600" marR="0" indent="-228600" algn="l" defTabSz="914400" rtl="0" eaLnBrk="0" fontAlgn="base" latinLnBrk="0" hangingPunct="0">
              <a:lnSpc>
                <a:spcPct val="100000"/>
              </a:lnSpc>
              <a:spcBef>
                <a:spcPct val="30000"/>
              </a:spcBef>
              <a:spcAft>
                <a:spcPct val="0"/>
              </a:spcAft>
              <a:buClrTx/>
              <a:buSzTx/>
              <a:buFont typeface="+mj-lt"/>
              <a:buAutoNum type="arabicPeriod"/>
              <a:tabLst/>
              <a:defRPr/>
            </a:pPr>
            <a:r>
              <a:rPr lang="zh-TW" altLang="en-US" dirty="0"/>
              <a:t>來自</a:t>
            </a:r>
            <a:r>
              <a:rPr lang="en-US" altLang="zh-TW" dirty="0"/>
              <a:t>TripAdvisor</a:t>
            </a:r>
            <a:r>
              <a:rPr lang="zh-TW" altLang="en-US" dirty="0"/>
              <a:t>的</a:t>
            </a:r>
            <a:r>
              <a:rPr lang="en-US" altLang="zh-TW" dirty="0"/>
              <a:t>400</a:t>
            </a:r>
            <a:r>
              <a:rPr lang="zh-TW" altLang="en-US" dirty="0"/>
              <a:t>條正面情緒的真實評論</a:t>
            </a:r>
            <a:endParaRPr lang="en-US" altLang="zh-TW" dirty="0"/>
          </a:p>
          <a:p>
            <a:pPr marL="228600" marR="0" indent="-228600" algn="l" defTabSz="914400" rtl="0" eaLnBrk="0" fontAlgn="base" latinLnBrk="0" hangingPunct="0">
              <a:lnSpc>
                <a:spcPct val="100000"/>
              </a:lnSpc>
              <a:spcBef>
                <a:spcPct val="30000"/>
              </a:spcBef>
              <a:spcAft>
                <a:spcPct val="0"/>
              </a:spcAft>
              <a:buClrTx/>
              <a:buSzTx/>
              <a:buFont typeface="+mj-lt"/>
              <a:buAutoNum type="arabicPeriod"/>
              <a:tabLst/>
              <a:defRPr/>
            </a:pPr>
            <a:r>
              <a:rPr lang="zh-TW" altLang="en-US" dirty="0"/>
              <a:t>來自</a:t>
            </a:r>
            <a:r>
              <a:rPr lang="en-US" altLang="zh-TW" dirty="0"/>
              <a:t>Expedia</a:t>
            </a:r>
            <a:r>
              <a:rPr lang="zh-TW" altLang="en-US" dirty="0"/>
              <a:t>，</a:t>
            </a:r>
            <a:r>
              <a:rPr lang="en-US" altLang="zh-TW" dirty="0"/>
              <a:t>Hotels.com</a:t>
            </a:r>
            <a:r>
              <a:rPr lang="zh-TW" altLang="en-US" dirty="0"/>
              <a:t>，</a:t>
            </a:r>
            <a:r>
              <a:rPr lang="en-US" altLang="zh-TW" dirty="0" err="1"/>
              <a:t>Orbitz</a:t>
            </a:r>
            <a:r>
              <a:rPr lang="zh-TW" altLang="en-US" dirty="0"/>
              <a:t>，</a:t>
            </a:r>
            <a:r>
              <a:rPr lang="en-US" altLang="zh-TW" dirty="0"/>
              <a:t>Priceline</a:t>
            </a:r>
            <a:r>
              <a:rPr lang="zh-TW" altLang="en-US" dirty="0"/>
              <a:t>，</a:t>
            </a:r>
            <a:r>
              <a:rPr lang="en-US" altLang="zh-TW" dirty="0"/>
              <a:t>TripAdvisor</a:t>
            </a:r>
            <a:r>
              <a:rPr lang="zh-TW" altLang="en-US" dirty="0"/>
              <a:t>和</a:t>
            </a:r>
            <a:r>
              <a:rPr lang="en-US" altLang="zh-TW" dirty="0"/>
              <a:t>Yelp</a:t>
            </a:r>
            <a:r>
              <a:rPr lang="zh-TW" altLang="en-US" dirty="0"/>
              <a:t>的</a:t>
            </a:r>
            <a:r>
              <a:rPr lang="en-US" altLang="zh-TW" dirty="0"/>
              <a:t>400</a:t>
            </a:r>
            <a:r>
              <a:rPr lang="zh-TW" altLang="en-US" dirty="0"/>
              <a:t>負面情緒的條真實評論。</a:t>
            </a:r>
          </a:p>
          <a:p>
            <a:pPr marL="228600" marR="0" indent="-228600" algn="l" defTabSz="914400" rtl="0" eaLnBrk="0" fontAlgn="base" latinLnBrk="0" hangingPunct="0">
              <a:lnSpc>
                <a:spcPct val="100000"/>
              </a:lnSpc>
              <a:spcBef>
                <a:spcPct val="30000"/>
              </a:spcBef>
              <a:spcAft>
                <a:spcPct val="0"/>
              </a:spcAft>
              <a:buClrTx/>
              <a:buSzTx/>
              <a:buFont typeface="+mj-lt"/>
              <a:buAutoNum type="arabicPeriod"/>
              <a:tabLst/>
              <a:defRPr/>
            </a:pPr>
            <a:r>
              <a:rPr lang="zh-TW" altLang="en-US" dirty="0"/>
              <a:t>來自</a:t>
            </a:r>
            <a:r>
              <a:rPr lang="en-US" altLang="zh-TW" dirty="0"/>
              <a:t>Amazon Mechanical Turk</a:t>
            </a:r>
            <a:r>
              <a:rPr lang="zh-TW" altLang="en-US" dirty="0"/>
              <a:t>的</a:t>
            </a:r>
            <a:r>
              <a:rPr lang="en-US" altLang="zh-TW" dirty="0"/>
              <a:t>400</a:t>
            </a:r>
            <a:r>
              <a:rPr lang="zh-TW" altLang="en-US" dirty="0"/>
              <a:t>條正面情緒的假評論</a:t>
            </a:r>
          </a:p>
          <a:p>
            <a:pPr marL="228600" marR="0" indent="-228600" algn="l" defTabSz="914400" rtl="0" eaLnBrk="0" fontAlgn="base" latinLnBrk="0" hangingPunct="0">
              <a:lnSpc>
                <a:spcPct val="100000"/>
              </a:lnSpc>
              <a:spcBef>
                <a:spcPct val="30000"/>
              </a:spcBef>
              <a:spcAft>
                <a:spcPct val="0"/>
              </a:spcAft>
              <a:buClrTx/>
              <a:buSzTx/>
              <a:buFont typeface="+mj-lt"/>
              <a:buAutoNum type="arabicPeriod"/>
              <a:tabLst/>
              <a:defRPr/>
            </a:pPr>
            <a:r>
              <a:rPr lang="zh-TW" altLang="en-US" dirty="0"/>
              <a:t>來自</a:t>
            </a:r>
            <a:r>
              <a:rPr lang="en-US" altLang="zh-TW" dirty="0"/>
              <a:t>Amazon Mechanical Turk</a:t>
            </a:r>
            <a:r>
              <a:rPr lang="zh-TW" altLang="en-US" dirty="0"/>
              <a:t>的</a:t>
            </a:r>
            <a:r>
              <a:rPr lang="en-US" altLang="zh-TW" dirty="0"/>
              <a:t>400</a:t>
            </a:r>
            <a:r>
              <a:rPr lang="zh-TW" altLang="en-US" dirty="0"/>
              <a:t>條帶有負面情緒的假評論。</a:t>
            </a:r>
            <a:endParaRPr lang="en-US" altLang="zh-TW"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22</a:t>
            </a:fld>
            <a:endParaRPr lang="zh-TW" altLang="en-US"/>
          </a:p>
        </p:txBody>
      </p:sp>
    </p:spTree>
    <p:extLst>
      <p:ext uri="{BB962C8B-B14F-4D97-AF65-F5344CB8AC3E}">
        <p14:creationId xmlns:p14="http://schemas.microsoft.com/office/powerpoint/2010/main" val="6615295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en-US" altLang="zh-TW" dirty="0"/>
          </a:p>
          <a:p>
            <a:endParaRPr lang="en-US" altLang="zh-TW"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23</a:t>
            </a:fld>
            <a:endParaRPr lang="zh-TW" altLang="en-US"/>
          </a:p>
        </p:txBody>
      </p:sp>
    </p:spTree>
    <p:extLst>
      <p:ext uri="{BB962C8B-B14F-4D97-AF65-F5344CB8AC3E}">
        <p14:creationId xmlns:p14="http://schemas.microsoft.com/office/powerpoint/2010/main" val="22690431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en-US" altLang="zh-TW"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24</a:t>
            </a:fld>
            <a:endParaRPr lang="zh-TW" altLang="en-US"/>
          </a:p>
        </p:txBody>
      </p:sp>
    </p:spTree>
    <p:extLst>
      <p:ext uri="{BB962C8B-B14F-4D97-AF65-F5344CB8AC3E}">
        <p14:creationId xmlns:p14="http://schemas.microsoft.com/office/powerpoint/2010/main" val="113437052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altLang="zh-TW"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25</a:t>
            </a:fld>
            <a:endParaRPr lang="zh-TW" altLang="en-US"/>
          </a:p>
        </p:txBody>
      </p:sp>
    </p:spTree>
    <p:extLst>
      <p:ext uri="{BB962C8B-B14F-4D97-AF65-F5344CB8AC3E}">
        <p14:creationId xmlns:p14="http://schemas.microsoft.com/office/powerpoint/2010/main" val="14014109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en-US" altLang="zh-TW" dirty="0"/>
          </a:p>
          <a:p>
            <a:endParaRPr lang="en-US" altLang="zh-TW"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26</a:t>
            </a:fld>
            <a:endParaRPr lang="zh-TW" altLang="en-US"/>
          </a:p>
        </p:txBody>
      </p:sp>
    </p:spTree>
    <p:extLst>
      <p:ext uri="{BB962C8B-B14F-4D97-AF65-F5344CB8AC3E}">
        <p14:creationId xmlns:p14="http://schemas.microsoft.com/office/powerpoint/2010/main" val="106372680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a:t>提出了一種基於自然語言處理和群眾智慧的假評論檢測機制。</a:t>
            </a:r>
          </a:p>
          <a:p>
            <a:endParaRPr lang="zh-TW" altLang="en-US" dirty="0"/>
          </a:p>
          <a:p>
            <a:r>
              <a:rPr lang="zh-TW" altLang="en-US" dirty="0"/>
              <a:t>使用真實世界的評論資料集和群眾製作的評論資料集。</a:t>
            </a:r>
          </a:p>
          <a:p>
            <a:pPr marL="228600" indent="-228600">
              <a:buFont typeface="+mj-lt"/>
              <a:buAutoNum type="arabicPeriod"/>
            </a:pPr>
            <a:r>
              <a:rPr lang="zh-TW" altLang="en-US" dirty="0"/>
              <a:t>真實世界評論資料集來自</a:t>
            </a:r>
            <a:r>
              <a:rPr lang="en-US" altLang="zh-TW" dirty="0"/>
              <a:t>Yelp.com</a:t>
            </a:r>
            <a:r>
              <a:rPr lang="zh-TW" altLang="en-US" dirty="0"/>
              <a:t>。</a:t>
            </a:r>
          </a:p>
          <a:p>
            <a:pPr marL="228600" indent="-228600">
              <a:buFont typeface="+mj-lt"/>
              <a:buAutoNum type="arabicPeriod"/>
            </a:pPr>
            <a:r>
              <a:rPr lang="zh-TW" altLang="en-US" dirty="0"/>
              <a:t>群眾製作評論資料集來自</a:t>
            </a:r>
            <a:r>
              <a:rPr lang="en-US" altLang="zh-TW" dirty="0"/>
              <a:t>Amazon Mechanical Turk</a:t>
            </a:r>
            <a:r>
              <a:rPr lang="zh-TW" altLang="en-US" dirty="0"/>
              <a:t>。</a:t>
            </a:r>
          </a:p>
          <a:p>
            <a:endParaRPr lang="zh-TW" altLang="en-US" dirty="0"/>
          </a:p>
          <a:p>
            <a:r>
              <a:rPr lang="zh-TW" altLang="en-US" dirty="0"/>
              <a:t>評估摘要</a:t>
            </a:r>
          </a:p>
          <a:p>
            <a:pPr marL="228600" indent="-228600">
              <a:buFont typeface="+mj-lt"/>
              <a:buAutoNum type="arabicPeriod"/>
            </a:pPr>
            <a:r>
              <a:rPr lang="zh-TW" altLang="en-US" dirty="0"/>
              <a:t>單獨查看所有</a:t>
            </a:r>
            <a:r>
              <a:rPr lang="en-US" altLang="zh-TW" dirty="0"/>
              <a:t>feature</a:t>
            </a:r>
            <a:r>
              <a:rPr lang="zh-TW" altLang="en-US" dirty="0"/>
              <a:t>，詞法特徵分析中的一元語法是表現最好的</a:t>
            </a:r>
            <a:r>
              <a:rPr lang="en-US" altLang="zh-TW" dirty="0"/>
              <a:t>feature</a:t>
            </a:r>
            <a:r>
              <a:rPr lang="zh-TW" altLang="en-US" dirty="0"/>
              <a:t>。</a:t>
            </a:r>
          </a:p>
          <a:p>
            <a:pPr marL="228600" indent="-228600">
              <a:buFont typeface="+mj-lt"/>
              <a:buAutoNum type="arabicPeriod"/>
            </a:pPr>
            <a:r>
              <a:rPr lang="zh-TW" altLang="en-US" dirty="0"/>
              <a:t>在三個資料集中，真實世界的資料集在所有</a:t>
            </a:r>
            <a:r>
              <a:rPr lang="en-US" altLang="zh-TW" dirty="0"/>
              <a:t>feature</a:t>
            </a:r>
            <a:r>
              <a:rPr lang="zh-TW" altLang="en-US" dirty="0"/>
              <a:t>上均有最佳表現。</a:t>
            </a:r>
            <a:endParaRPr lang="en-US" altLang="zh-TW" dirty="0"/>
          </a:p>
          <a:p>
            <a:pPr marL="228600" indent="-228600">
              <a:buFont typeface="+mj-lt"/>
              <a:buAutoNum type="arabicPeriod"/>
            </a:pPr>
            <a:r>
              <a:rPr lang="zh-TW" altLang="en-US" dirty="0"/>
              <a:t>通過多種機器學習和深度學習方法，隨機森林在所有</a:t>
            </a:r>
            <a:r>
              <a:rPr lang="en-US" altLang="zh-TW" dirty="0"/>
              <a:t>feature</a:t>
            </a:r>
            <a:r>
              <a:rPr lang="zh-TW" altLang="en-US" dirty="0"/>
              <a:t>都有最佳表現。</a:t>
            </a:r>
          </a:p>
          <a:p>
            <a:pPr marL="228600" indent="-228600">
              <a:buFont typeface="+mj-lt"/>
              <a:buAutoNum type="arabicPeriod"/>
            </a:pPr>
            <a:r>
              <a:rPr lang="zh-TW" altLang="en-US" dirty="0"/>
              <a:t>我們的假評論檢測機制的在計算相似性分數後，表現優於不計算相似性分數。</a:t>
            </a:r>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27</a:t>
            </a:fld>
            <a:endParaRPr lang="zh-TW" altLang="en-US"/>
          </a:p>
        </p:txBody>
      </p:sp>
    </p:spTree>
    <p:extLst>
      <p:ext uri="{BB962C8B-B14F-4D97-AF65-F5344CB8AC3E}">
        <p14:creationId xmlns:p14="http://schemas.microsoft.com/office/powerpoint/2010/main" val="206501060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r>
              <a:rPr lang="zh-TW" altLang="en-US" dirty="0"/>
              <a:t>以上就是我的論文簡報</a:t>
            </a:r>
            <a:endParaRPr lang="en-US" altLang="zh-TW" dirty="0"/>
          </a:p>
          <a:p>
            <a:r>
              <a:rPr lang="zh-TW" altLang="en-US" dirty="0"/>
              <a:t>謝謝各位口試委員</a:t>
            </a:r>
          </a:p>
        </p:txBody>
      </p:sp>
      <p:sp>
        <p:nvSpPr>
          <p:cNvPr id="74756"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FC665275-29E2-48E7-B14D-053AF882CBED}" type="slidenum">
              <a:rPr kumimoji="0" lang="zh-TW" altLang="en-US" smtClean="0">
                <a:latin typeface="Calibri" panose="020F0502020204030204" pitchFamily="34" charset="0"/>
              </a:rPr>
              <a:pPr/>
              <a:t>28</a:t>
            </a:fld>
            <a:endParaRPr kumimoji="0" lang="zh-TW" altLang="en-US">
              <a:latin typeface="Calibri" panose="020F0502020204030204" pitchFamily="34" charset="0"/>
            </a:endParaRPr>
          </a:p>
        </p:txBody>
      </p:sp>
    </p:spTree>
    <p:extLst>
      <p:ext uri="{BB962C8B-B14F-4D97-AF65-F5344CB8AC3E}">
        <p14:creationId xmlns:p14="http://schemas.microsoft.com/office/powerpoint/2010/main" val="27157997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CN" altLang="en-US" dirty="0"/>
              <a:t>本研究的</a:t>
            </a:r>
            <a:r>
              <a:rPr lang="zh-TW" altLang="en-US" dirty="0"/>
              <a:t>目標</a:t>
            </a:r>
            <a:r>
              <a:rPr lang="zh-CN" altLang="en-US" dirty="0"/>
              <a:t>在於</a:t>
            </a:r>
            <a:endParaRPr lang="en-US" altLang="zh-TW" dirty="0"/>
          </a:p>
          <a:p>
            <a:pPr marL="228600" indent="-228600">
              <a:buFont typeface="+mj-lt"/>
              <a:buAutoNum type="arabicPeriod"/>
            </a:pPr>
            <a:r>
              <a:rPr lang="zh-TW" altLang="en-US" dirty="0"/>
              <a:t>本文中我們將提出一種基於</a:t>
            </a:r>
            <a:r>
              <a:rPr lang="zh-TW" altLang="en-US" b="0" dirty="0"/>
              <a:t>自然語言處理</a:t>
            </a:r>
            <a:r>
              <a:rPr lang="zh-TW" altLang="en-US" dirty="0"/>
              <a:t>加上群眾智慧 的假評論偵測機制。</a:t>
            </a:r>
            <a:endParaRPr lang="en-US" altLang="zh-TW" dirty="0"/>
          </a:p>
          <a:p>
            <a:pPr marL="228600" indent="-228600">
              <a:buFont typeface="+mj-lt"/>
              <a:buAutoNum type="arabicPeriod"/>
            </a:pPr>
            <a:r>
              <a:rPr lang="zh-TW" altLang="en-US" dirty="0"/>
              <a:t>利用現有的評論資料評估評論真假。</a:t>
            </a:r>
          </a:p>
          <a:p>
            <a:pPr marL="228600" indent="-228600">
              <a:buFont typeface="+mj-lt"/>
              <a:buAutoNum type="arabicPeriod"/>
            </a:pPr>
            <a:r>
              <a:rPr lang="zh-TW" altLang="en-US" dirty="0"/>
              <a:t>確保已驗證資訊可供大眾使用。</a:t>
            </a:r>
            <a:endParaRPr lang="en-US" altLang="zh-TW" dirty="0"/>
          </a:p>
          <a:p>
            <a:endParaRPr lang="en-US" altLang="zh-TW" dirty="0"/>
          </a:p>
          <a:p>
            <a:r>
              <a:rPr lang="zh-CN" altLang="en-US" dirty="0"/>
              <a:t>本研究的貢獻在於</a:t>
            </a:r>
            <a:endParaRPr lang="en-US" altLang="zh-CN" dirty="0"/>
          </a:p>
          <a:p>
            <a:pPr marL="228600" indent="-228600">
              <a:buFont typeface="+mj-lt"/>
              <a:buAutoNum type="arabicPeriod"/>
            </a:pPr>
            <a:r>
              <a:rPr lang="zh-TW" altLang="en-US" dirty="0"/>
              <a:t>使用嶄新的想法來檢測社交媒體平台上的虛假評論。</a:t>
            </a:r>
            <a:endParaRPr lang="en-US" altLang="zh-TW" dirty="0"/>
          </a:p>
          <a:p>
            <a:pPr marL="228600" indent="-228600">
              <a:buFont typeface="+mj-lt"/>
              <a:buAutoNum type="arabicPeriod"/>
            </a:pPr>
            <a:r>
              <a:rPr lang="zh-TW" altLang="en-US" dirty="0"/>
              <a:t>設計一個全面的系統來解決假評論檢測問題。</a:t>
            </a:r>
            <a:endParaRPr lang="en-US" altLang="zh-TW" dirty="0"/>
          </a:p>
          <a:p>
            <a:pPr marL="228600" indent="-228600">
              <a:buFont typeface="+mj-lt"/>
              <a:buAutoNum type="arabicPeriod"/>
            </a:pPr>
            <a:r>
              <a:rPr lang="zh-TW" altLang="en-US" dirty="0"/>
              <a:t>區分虛假評論，並幫助人們找到適合他們的飯店。</a:t>
            </a:r>
          </a:p>
        </p:txBody>
      </p:sp>
      <p:sp>
        <p:nvSpPr>
          <p:cNvPr id="17412"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fld id="{8824A255-FD78-4881-B22B-ED5B8CE21F76}" type="slidenum">
              <a:rPr kumimoji="0" lang="zh-TW" altLang="en-US" smtClean="0">
                <a:latin typeface="Calibri" panose="020F0502020204030204" pitchFamily="34" charset="0"/>
              </a:rPr>
              <a:pPr/>
              <a:t>4</a:t>
            </a:fld>
            <a:endParaRPr kumimoji="0" lang="zh-TW" altLang="en-US">
              <a:latin typeface="Calibri" panose="020F0502020204030204" pitchFamily="34" charset="0"/>
            </a:endParaRPr>
          </a:p>
        </p:txBody>
      </p:sp>
    </p:spTree>
    <p:extLst>
      <p:ext uri="{BB962C8B-B14F-4D97-AF65-F5344CB8AC3E}">
        <p14:creationId xmlns:p14="http://schemas.microsoft.com/office/powerpoint/2010/main" val="16861163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這邊介紹我們的系統流程</a:t>
            </a:r>
            <a:endParaRPr lang="en-US" altLang="zh-TW" sz="120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a:t>
            </a:r>
            <a:r>
              <a:rPr lang="en-US" altLang="zh-TW" sz="1200" kern="1200" dirty="0">
                <a:solidFill>
                  <a:schemeClr val="tx1"/>
                </a:solidFill>
                <a:effectLst/>
                <a:latin typeface="+mn-lt"/>
                <a:ea typeface="+mn-ea"/>
                <a:cs typeface="+mn-cs"/>
              </a:rPr>
              <a:t>1</a:t>
            </a:r>
            <a:r>
              <a:rPr lang="zh-TW" altLang="en-US" sz="1200" kern="1200" dirty="0">
                <a:solidFill>
                  <a:schemeClr val="tx1"/>
                </a:solidFill>
                <a:effectLst/>
                <a:latin typeface="+mn-lt"/>
                <a:ea typeface="+mn-ea"/>
                <a:cs typeface="+mn-cs"/>
              </a:rPr>
              <a:t>）首先，我們從在線評論網站平台收集真實世界的評論，並分析三種不同的評論內容特徵。</a:t>
            </a: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a:t>
            </a:r>
            <a:r>
              <a:rPr lang="en-US" altLang="zh-TW" sz="1200" kern="1200" dirty="0">
                <a:solidFill>
                  <a:schemeClr val="tx1"/>
                </a:solidFill>
                <a:effectLst/>
                <a:latin typeface="+mn-lt"/>
                <a:ea typeface="+mn-ea"/>
                <a:cs typeface="+mn-cs"/>
              </a:rPr>
              <a:t>2</a:t>
            </a:r>
            <a:r>
              <a:rPr lang="zh-TW" altLang="en-US" sz="1200" kern="1200" dirty="0">
                <a:solidFill>
                  <a:schemeClr val="tx1"/>
                </a:solidFill>
                <a:effectLst/>
                <a:latin typeface="+mn-lt"/>
                <a:ea typeface="+mn-ea"/>
                <a:cs typeface="+mn-cs"/>
              </a:rPr>
              <a:t>）其次，我們從群眾外包平台收集評論，並分析兩種不同的評論內容特徵。</a:t>
            </a: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a:t>
            </a:r>
            <a:r>
              <a:rPr lang="en-US" altLang="zh-TW" sz="1200" kern="1200" dirty="0">
                <a:solidFill>
                  <a:schemeClr val="tx1"/>
                </a:solidFill>
                <a:effectLst/>
                <a:latin typeface="+mn-lt"/>
                <a:ea typeface="+mn-ea"/>
                <a:cs typeface="+mn-cs"/>
              </a:rPr>
              <a:t>3</a:t>
            </a:r>
            <a:r>
              <a:rPr lang="zh-TW" altLang="en-US" sz="1200" kern="1200" dirty="0">
                <a:solidFill>
                  <a:schemeClr val="tx1"/>
                </a:solidFill>
                <a:effectLst/>
                <a:latin typeface="+mn-lt"/>
                <a:ea typeface="+mn-ea"/>
                <a:cs typeface="+mn-cs"/>
              </a:rPr>
              <a:t>）第三，我們通過以上分析的特徵來分析現實世界評論與人群評論之間的相似性。</a:t>
            </a: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a:t>
            </a:r>
            <a:r>
              <a:rPr lang="en-US" altLang="zh-TW" sz="1200" kern="1200" dirty="0">
                <a:solidFill>
                  <a:schemeClr val="tx1"/>
                </a:solidFill>
                <a:effectLst/>
                <a:latin typeface="+mn-lt"/>
                <a:ea typeface="+mn-ea"/>
                <a:cs typeface="+mn-cs"/>
              </a:rPr>
              <a:t>4</a:t>
            </a:r>
            <a:r>
              <a:rPr lang="zh-TW" altLang="en-US" sz="1200" kern="1200" dirty="0">
                <a:solidFill>
                  <a:schemeClr val="tx1"/>
                </a:solidFill>
                <a:effectLst/>
                <a:latin typeface="+mn-lt"/>
                <a:ea typeface="+mn-ea"/>
                <a:cs typeface="+mn-cs"/>
              </a:rPr>
              <a:t>）第四，首先將評論內容特徵作為輸入先進行評估。 接下來，我們將詞法相似度分數和情感相似度分數也作為評估真假評論的特徵。 最後，我們得出由四個特徵進行分析的結果。</a:t>
            </a:r>
            <a:endParaRPr lang="zh-TW" altLang="zh-TW" sz="120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5</a:t>
            </a:fld>
            <a:endParaRPr lang="zh-TW" altLang="en-US"/>
          </a:p>
        </p:txBody>
      </p:sp>
    </p:spTree>
    <p:extLst>
      <p:ext uri="{BB962C8B-B14F-4D97-AF65-F5344CB8AC3E}">
        <p14:creationId xmlns:p14="http://schemas.microsoft.com/office/powerpoint/2010/main" val="39306163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首先是第一個區塊 </a:t>
            </a:r>
            <a:endParaRPr lang="en-US" altLang="zh-TW" sz="120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a:solidFill>
                  <a:schemeClr val="tx1"/>
                </a:solidFill>
                <a:effectLst/>
                <a:latin typeface="+mn-lt"/>
                <a:ea typeface="+mn-ea"/>
                <a:cs typeface="+mn-cs"/>
              </a:rPr>
              <a:t>資料前處理模組</a:t>
            </a:r>
            <a:endParaRPr lang="zh-TW" altLang="zh-TW" sz="120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6</a:t>
            </a:fld>
            <a:endParaRPr lang="zh-TW" altLang="en-US"/>
          </a:p>
        </p:txBody>
      </p:sp>
    </p:spTree>
    <p:extLst>
      <p:ext uri="{BB962C8B-B14F-4D97-AF65-F5344CB8AC3E}">
        <p14:creationId xmlns:p14="http://schemas.microsoft.com/office/powerpoint/2010/main" val="13051238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a:t>資料收集</a:t>
            </a:r>
          </a:p>
          <a:p>
            <a:pPr marL="228600" indent="-228600">
              <a:buFont typeface="+mj-lt"/>
              <a:buAutoNum type="arabicPeriod"/>
            </a:pPr>
            <a:r>
              <a:rPr lang="zh-TW" altLang="en-US" dirty="0"/>
              <a:t>收集評論網站評論資料集。</a:t>
            </a:r>
          </a:p>
          <a:p>
            <a:pPr marL="228600" indent="-228600">
              <a:buFont typeface="+mj-lt"/>
              <a:buAutoNum type="arabicPeriod"/>
            </a:pPr>
            <a:r>
              <a:rPr lang="zh-TW" altLang="en-US" dirty="0"/>
              <a:t>收集眾包平台評論資料集。</a:t>
            </a:r>
          </a:p>
          <a:p>
            <a:endParaRPr lang="zh-TW" altLang="en-US" dirty="0"/>
          </a:p>
          <a:p>
            <a:r>
              <a:rPr lang="zh-TW" altLang="en-US" dirty="0"/>
              <a:t>資料提取</a:t>
            </a:r>
          </a:p>
          <a:p>
            <a:pPr marL="228600" indent="-228600">
              <a:buFont typeface="+mj-lt"/>
              <a:buAutoNum type="arabicPeriod"/>
            </a:pPr>
            <a:r>
              <a:rPr lang="zh-TW" altLang="en-US" dirty="0"/>
              <a:t>捨棄不重要的特徵。</a:t>
            </a:r>
          </a:p>
          <a:p>
            <a:pPr marL="228600" indent="-228600">
              <a:buFont typeface="+mj-lt"/>
              <a:buAutoNum type="arabicPeriod"/>
            </a:pPr>
            <a:r>
              <a:rPr lang="zh-TW" altLang="en-US" dirty="0"/>
              <a:t>考慮對資料特徵值進行正規化。</a:t>
            </a:r>
            <a:r>
              <a:rPr lang="zh-TW" altLang="en-US" sz="1200" b="0" i="0" kern="1200" dirty="0">
                <a:solidFill>
                  <a:schemeClr val="tx1"/>
                </a:solidFill>
                <a:effectLst/>
                <a:latin typeface="+mn-lt"/>
                <a:ea typeface="+mn-ea"/>
                <a:cs typeface="+mn-cs"/>
              </a:rPr>
              <a:t>按比例縮放於 </a:t>
            </a:r>
            <a:r>
              <a:rPr lang="en-US" altLang="zh-TW" sz="1200" b="0" i="0" kern="1200" dirty="0">
                <a:solidFill>
                  <a:schemeClr val="tx1"/>
                </a:solidFill>
                <a:effectLst/>
                <a:latin typeface="+mn-lt"/>
                <a:ea typeface="+mn-ea"/>
                <a:cs typeface="+mn-cs"/>
              </a:rPr>
              <a:t>[0, 1] </a:t>
            </a:r>
            <a:r>
              <a:rPr lang="zh-TW" altLang="en-US" sz="1200" b="0" i="0" kern="1200" dirty="0">
                <a:solidFill>
                  <a:schemeClr val="tx1"/>
                </a:solidFill>
                <a:effectLst/>
                <a:latin typeface="+mn-lt"/>
                <a:ea typeface="+mn-ea"/>
                <a:cs typeface="+mn-cs"/>
              </a:rPr>
              <a:t>區間中</a:t>
            </a:r>
            <a:endParaRPr lang="zh-TW" altLang="en-US" dirty="0"/>
          </a:p>
          <a:p>
            <a:pPr marL="228600" indent="-228600">
              <a:buFont typeface="+mj-lt"/>
              <a:buAutoNum type="arabicPeriod"/>
            </a:pPr>
            <a:r>
              <a:rPr lang="zh-TW" altLang="en-US" dirty="0"/>
              <a:t>考慮對資料特徵值進行標準化。</a:t>
            </a:r>
            <a:r>
              <a:rPr lang="zh-TW" altLang="en-US" sz="1200" b="0" i="0" kern="1200" dirty="0">
                <a:solidFill>
                  <a:schemeClr val="tx1"/>
                </a:solidFill>
                <a:effectLst/>
                <a:latin typeface="+mn-lt"/>
                <a:ea typeface="+mn-ea"/>
                <a:cs typeface="+mn-cs"/>
              </a:rPr>
              <a:t>資料將符合標準常態分佈、轉換後的平均值</a:t>
            </a:r>
            <a:r>
              <a:rPr lang="en-US" altLang="zh-TW" sz="1200" b="0" i="0" kern="1200" dirty="0">
                <a:solidFill>
                  <a:schemeClr val="tx1"/>
                </a:solidFill>
                <a:effectLst/>
                <a:latin typeface="+mn-lt"/>
                <a:ea typeface="+mn-ea"/>
                <a:cs typeface="+mn-cs"/>
              </a:rPr>
              <a:t>=0</a:t>
            </a:r>
            <a:r>
              <a:rPr lang="zh-TW" altLang="en-US" sz="1200" b="0" i="0" kern="1200" dirty="0">
                <a:solidFill>
                  <a:schemeClr val="tx1"/>
                </a:solidFill>
                <a:effectLst/>
                <a:latin typeface="+mn-lt"/>
                <a:ea typeface="+mn-ea"/>
                <a:cs typeface="+mn-cs"/>
              </a:rPr>
              <a:t>、標準差</a:t>
            </a:r>
            <a:r>
              <a:rPr lang="en-US" altLang="zh-TW" sz="1200" b="0" i="0" kern="1200" dirty="0">
                <a:solidFill>
                  <a:schemeClr val="tx1"/>
                </a:solidFill>
                <a:effectLst/>
                <a:latin typeface="+mn-lt"/>
                <a:ea typeface="+mn-ea"/>
                <a:cs typeface="+mn-cs"/>
              </a:rPr>
              <a:t>=1</a:t>
            </a:r>
            <a:endParaRPr lang="zh-TW" altLang="en-US" dirty="0"/>
          </a:p>
          <a:p>
            <a:endParaRPr lang="zh-TW" altLang="en-US" dirty="0"/>
          </a:p>
          <a:p>
            <a:r>
              <a:rPr lang="zh-TW" altLang="en-US" dirty="0"/>
              <a:t>資料取樣 </a:t>
            </a:r>
            <a:r>
              <a:rPr lang="en-US" altLang="zh-TW" dirty="0"/>
              <a:t>:</a:t>
            </a:r>
            <a:r>
              <a:rPr lang="zh-TW" altLang="en-US" dirty="0"/>
              <a:t> 從大量資料集中抽樣以提高分析效率。</a:t>
            </a:r>
            <a:endParaRPr lang="en-US" altLang="zh-TW" dirty="0"/>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7</a:t>
            </a:fld>
            <a:endParaRPr lang="zh-TW" altLang="en-US"/>
          </a:p>
        </p:txBody>
      </p:sp>
    </p:spTree>
    <p:extLst>
      <p:ext uri="{BB962C8B-B14F-4D97-AF65-F5344CB8AC3E}">
        <p14:creationId xmlns:p14="http://schemas.microsoft.com/office/powerpoint/2010/main" val="17590008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050" kern="1200" dirty="0">
                <a:solidFill>
                  <a:schemeClr val="tx1"/>
                </a:solidFill>
                <a:effectLst/>
                <a:latin typeface="+mn-lt"/>
                <a:ea typeface="+mn-ea"/>
                <a:cs typeface="+mn-cs"/>
              </a:rPr>
              <a:t>接下來是第二個區塊 </a:t>
            </a: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050" kern="1200" dirty="0">
                <a:solidFill>
                  <a:schemeClr val="tx1"/>
                </a:solidFill>
                <a:effectLst/>
                <a:latin typeface="+mn-lt"/>
                <a:ea typeface="+mn-ea"/>
                <a:cs typeface="+mn-cs"/>
              </a:rPr>
              <a:t>評論內容分析模組</a:t>
            </a:r>
            <a:endParaRPr lang="en-US" altLang="zh-TW" sz="105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8</a:t>
            </a:fld>
            <a:endParaRPr lang="zh-TW" altLang="en-US"/>
          </a:p>
        </p:txBody>
      </p:sp>
    </p:spTree>
    <p:extLst>
      <p:ext uri="{BB962C8B-B14F-4D97-AF65-F5344CB8AC3E}">
        <p14:creationId xmlns:p14="http://schemas.microsoft.com/office/powerpoint/2010/main" val="27679618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a:t>詞法分析</a:t>
            </a:r>
          </a:p>
          <a:p>
            <a:pPr marL="228600" indent="-228600">
              <a:buFont typeface="+mj-lt"/>
              <a:buAutoNum type="arabicPeriod"/>
            </a:pPr>
            <a:r>
              <a:rPr lang="zh-TW" altLang="en-US" dirty="0"/>
              <a:t>基於內容分析的研究可以分為兩種檢測方法：句法分析和語義分析。</a:t>
            </a:r>
          </a:p>
          <a:p>
            <a:pPr marL="228600" indent="-228600">
              <a:buFont typeface="+mj-lt"/>
              <a:buAutoNum type="arabicPeriod"/>
            </a:pPr>
            <a:r>
              <a:rPr lang="zh-TW" altLang="en-US" dirty="0"/>
              <a:t>內容特色主要用於描述評論者的寫作風格或寫作習慣。</a:t>
            </a:r>
          </a:p>
          <a:p>
            <a:pPr marL="228600" indent="-228600">
              <a:buFont typeface="+mj-lt"/>
              <a:buAutoNum type="arabicPeriod"/>
            </a:pPr>
            <a:r>
              <a:rPr lang="zh-TW" altLang="en-US" dirty="0"/>
              <a:t>根據前人的研究，我們主要選用兩種方法：</a:t>
            </a:r>
            <a:r>
              <a:rPr lang="en-US" altLang="zh-TW" dirty="0"/>
              <a:t>n-gram(N</a:t>
            </a:r>
            <a:r>
              <a:rPr lang="zh-TW" altLang="en-US" dirty="0"/>
              <a:t>元語法</a:t>
            </a:r>
            <a:r>
              <a:rPr lang="en-US" altLang="zh-TW" dirty="0"/>
              <a:t>)</a:t>
            </a:r>
            <a:r>
              <a:rPr lang="zh-TW" altLang="en-US" dirty="0"/>
              <a:t>，</a:t>
            </a:r>
            <a:r>
              <a:rPr lang="en-US" altLang="zh-TW" dirty="0"/>
              <a:t>POS</a:t>
            </a:r>
            <a:r>
              <a:rPr lang="zh-TW" altLang="en-US" dirty="0"/>
              <a:t>（詞性）。</a:t>
            </a:r>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9</a:t>
            </a:fld>
            <a:endParaRPr lang="zh-TW" altLang="en-US"/>
          </a:p>
        </p:txBody>
      </p:sp>
    </p:spTree>
    <p:extLst>
      <p:ext uri="{BB962C8B-B14F-4D97-AF65-F5344CB8AC3E}">
        <p14:creationId xmlns:p14="http://schemas.microsoft.com/office/powerpoint/2010/main" val="20898851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a:t>詞法分析：</a:t>
            </a:r>
            <a:r>
              <a:rPr lang="en-US" altLang="zh-TW" dirty="0"/>
              <a:t>N-gram</a:t>
            </a:r>
          </a:p>
          <a:p>
            <a:pPr marL="228600" indent="-228600">
              <a:buFont typeface="+mj-lt"/>
              <a:buAutoNum type="arabicPeriod"/>
            </a:pPr>
            <a:r>
              <a:rPr lang="zh-TW" altLang="en-US" dirty="0"/>
              <a:t>研究表明基於</a:t>
            </a:r>
            <a:r>
              <a:rPr lang="en-US" altLang="zh-TW" dirty="0"/>
              <a:t>n-gram</a:t>
            </a:r>
            <a:r>
              <a:rPr lang="zh-TW" altLang="en-US" dirty="0"/>
              <a:t>的方法可以有效地檢測假評論。</a:t>
            </a:r>
          </a:p>
          <a:p>
            <a:pPr marL="228600" indent="-228600">
              <a:buFont typeface="+mj-lt"/>
              <a:buAutoNum type="arabicPeriod"/>
            </a:pPr>
            <a:r>
              <a:rPr lang="en-US" altLang="zh-TW" dirty="0"/>
              <a:t>n-gram</a:t>
            </a:r>
            <a:r>
              <a:rPr lang="zh-TW" altLang="en-US" dirty="0"/>
              <a:t>的基本要點是它們從統計角度檢視語言結構。</a:t>
            </a:r>
          </a:p>
          <a:p>
            <a:pPr marL="228600" indent="-228600">
              <a:buFont typeface="+mj-lt"/>
              <a:buAutoNum type="arabicPeriod"/>
            </a:pPr>
            <a:r>
              <a:rPr lang="zh-TW" altLang="en-US" dirty="0"/>
              <a:t>檢視每個評論內容，計算單字在字典中出現的次數。</a:t>
            </a:r>
          </a:p>
        </p:txBody>
      </p:sp>
      <p:sp>
        <p:nvSpPr>
          <p:cNvPr id="4" name="投影片編號版面配置區 3"/>
          <p:cNvSpPr>
            <a:spLocks noGrp="1"/>
          </p:cNvSpPr>
          <p:nvPr>
            <p:ph type="sldNum" sz="quarter" idx="10"/>
          </p:nvPr>
        </p:nvSpPr>
        <p:spPr/>
        <p:txBody>
          <a:bodyPr/>
          <a:lstStyle/>
          <a:p>
            <a:pPr>
              <a:defRPr/>
            </a:pPr>
            <a:fld id="{D4B07956-BC10-4EE7-B12A-0C719A5476FB}" type="slidenum">
              <a:rPr lang="zh-TW" altLang="en-US" smtClean="0"/>
              <a:pPr>
                <a:defRPr/>
              </a:pPr>
              <a:t>10</a:t>
            </a:fld>
            <a:endParaRPr lang="zh-TW" altLang="en-US"/>
          </a:p>
        </p:txBody>
      </p:sp>
    </p:spTree>
    <p:extLst>
      <p:ext uri="{BB962C8B-B14F-4D97-AF65-F5344CB8AC3E}">
        <p14:creationId xmlns:p14="http://schemas.microsoft.com/office/powerpoint/2010/main" val="23623832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lvl1pPr>
              <a:defRPr sz="4000">
                <a:solidFill>
                  <a:srgbClr val="0926A3"/>
                </a:solidFill>
              </a:defRPr>
            </a:lvl1pPr>
          </a:lstStyle>
          <a:p>
            <a:r>
              <a:rPr lang="zh-TW" altLang="en-US"/>
              <a:t>按一下以編輯母片標題樣式</a:t>
            </a:r>
            <a:endParaRPr lang="zh-TW" altLang="en-US" dirty="0"/>
          </a:p>
        </p:txBody>
      </p:sp>
      <p:sp>
        <p:nvSpPr>
          <p:cNvPr id="3" name="副標題 2"/>
          <p:cNvSpPr>
            <a:spLocks noGrp="1"/>
          </p:cNvSpPr>
          <p:nvPr>
            <p:ph type="subTitle" idx="1"/>
          </p:nvPr>
        </p:nvSpPr>
        <p:spPr>
          <a:xfrm>
            <a:off x="1371600" y="3886200"/>
            <a:ext cx="6400800" cy="1752600"/>
          </a:xfrm>
        </p:spPr>
        <p:txBody>
          <a:bodyPr/>
          <a:lstStyle>
            <a:lvl1pPr marL="0" indent="0" algn="ctr">
              <a:buNone/>
              <a:defRPr sz="28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dirty="0"/>
              <a:t>按一下以編輯母片副標題樣式</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r>
              <a:rPr lang="en-US" altLang="zh-TW"/>
              <a:t>   </a:t>
            </a:r>
            <a:fld id="{17C355D4-742B-4871-AFA0-7D8E3E87F302}" type="slidenum">
              <a:rPr lang="en-US" altLang="zh-TW"/>
              <a:pPr>
                <a:defRPr/>
              </a:pPr>
              <a:t>‹#›</a:t>
            </a:fld>
            <a:endParaRPr lang="en-US" altLang="zh-TW"/>
          </a:p>
        </p:txBody>
      </p:sp>
      <p:sp>
        <p:nvSpPr>
          <p:cNvPr id="7" name="文字方塊 6"/>
          <p:cNvSpPr txBox="1"/>
          <p:nvPr userDrawn="1"/>
        </p:nvSpPr>
        <p:spPr>
          <a:xfrm>
            <a:off x="7772400" y="6510114"/>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2024, IEBI Lab</a:t>
            </a:r>
            <a:endParaRPr lang="zh-TW" altLang="en-US" sz="1200" i="1" dirty="0">
              <a:solidFill>
                <a:srgbClr val="2907A5"/>
              </a:solidFill>
            </a:endParaRPr>
          </a:p>
        </p:txBody>
      </p:sp>
    </p:spTree>
    <p:extLst>
      <p:ext uri="{BB962C8B-B14F-4D97-AF65-F5344CB8AC3E}">
        <p14:creationId xmlns:p14="http://schemas.microsoft.com/office/powerpoint/2010/main" val="4287185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r>
              <a:rPr lang="en-US" altLang="zh-TW"/>
              <a:t>   </a:t>
            </a:r>
            <a:fld id="{674E1587-3435-4B04-B722-5271E71E9E19}" type="slidenum">
              <a:rPr lang="en-US" altLang="zh-TW"/>
              <a:pPr>
                <a:defRPr/>
              </a:pPr>
              <a:t>‹#›</a:t>
            </a:fld>
            <a:endParaRPr lang="en-US" altLang="zh-TW"/>
          </a:p>
        </p:txBody>
      </p:sp>
      <p:sp>
        <p:nvSpPr>
          <p:cNvPr id="7" name="文字方塊 6"/>
          <p:cNvSpPr txBox="1"/>
          <p:nvPr userDrawn="1"/>
        </p:nvSpPr>
        <p:spPr>
          <a:xfrm>
            <a:off x="7900392" y="6552812"/>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2019, IEBI Lab</a:t>
            </a:r>
            <a:endParaRPr lang="zh-TW" altLang="en-US" sz="1200" i="1" dirty="0">
              <a:solidFill>
                <a:srgbClr val="2907A5"/>
              </a:solidFill>
            </a:endParaRPr>
          </a:p>
        </p:txBody>
      </p:sp>
    </p:spTree>
    <p:extLst>
      <p:ext uri="{BB962C8B-B14F-4D97-AF65-F5344CB8AC3E}">
        <p14:creationId xmlns:p14="http://schemas.microsoft.com/office/powerpoint/2010/main" val="728090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38925" y="-26988"/>
            <a:ext cx="2058988" cy="6048376"/>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6988"/>
            <a:ext cx="6029325" cy="6048376"/>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r>
              <a:rPr lang="en-US" altLang="zh-TW"/>
              <a:t>   </a:t>
            </a:r>
            <a:fld id="{968CE9E9-64F1-4582-AD2D-BB066501113C}" type="slidenum">
              <a:rPr lang="en-US" altLang="zh-TW"/>
              <a:pPr>
                <a:defRPr/>
              </a:pPr>
              <a:t>‹#›</a:t>
            </a:fld>
            <a:endParaRPr lang="en-US" altLang="zh-TW"/>
          </a:p>
        </p:txBody>
      </p:sp>
      <p:sp>
        <p:nvSpPr>
          <p:cNvPr id="7" name="文字方塊 6"/>
          <p:cNvSpPr txBox="1"/>
          <p:nvPr userDrawn="1"/>
        </p:nvSpPr>
        <p:spPr>
          <a:xfrm>
            <a:off x="7919864" y="6524625"/>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2019, IEBI Lab</a:t>
            </a:r>
            <a:endParaRPr lang="zh-TW" altLang="en-US" sz="1200" i="1" dirty="0">
              <a:solidFill>
                <a:srgbClr val="2907A5"/>
              </a:solidFill>
            </a:endParaRPr>
          </a:p>
        </p:txBody>
      </p:sp>
    </p:spTree>
    <p:extLst>
      <p:ext uri="{BB962C8B-B14F-4D97-AF65-F5344CB8AC3E}">
        <p14:creationId xmlns:p14="http://schemas.microsoft.com/office/powerpoint/2010/main" val="3308958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b="1">
                <a:solidFill>
                  <a:srgbClr val="2907A5"/>
                </a:solidFill>
              </a:defRPr>
            </a:lvl1pPr>
          </a:lstStyle>
          <a:p>
            <a:r>
              <a:rPr lang="zh-TW" altLang="en-US"/>
              <a:t>按一下以編輯母片標題樣式</a:t>
            </a:r>
            <a:endParaRPr lang="zh-TW" altLang="en-US" dirty="0"/>
          </a:p>
        </p:txBody>
      </p:sp>
      <p:sp>
        <p:nvSpPr>
          <p:cNvPr id="3" name="內容版面配置區 2"/>
          <p:cNvSpPr>
            <a:spLocks noGrp="1"/>
          </p:cNvSpPr>
          <p:nvPr>
            <p:ph idx="1"/>
          </p:nvPr>
        </p:nvSpPr>
        <p:spPr/>
        <p:txBody>
          <a:bodyPr/>
          <a:lstStyle>
            <a:lvl1pPr>
              <a:defRPr sz="2400"/>
            </a:lvl1pPr>
            <a:lvl2pPr>
              <a:defRPr sz="2000"/>
            </a:lvl2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zh-TW" alt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r>
              <a:rPr lang="en-US" altLang="zh-TW"/>
              <a:t>   </a:t>
            </a:r>
            <a:fld id="{66C53FE0-DFDF-4122-A850-A5399E395ABE}" type="slidenum">
              <a:rPr lang="en-US" altLang="zh-TW"/>
              <a:pPr>
                <a:defRPr/>
              </a:pPr>
              <a:t>‹#›</a:t>
            </a:fld>
            <a:endParaRPr lang="en-US" altLang="zh-TW"/>
          </a:p>
        </p:txBody>
      </p:sp>
      <p:sp>
        <p:nvSpPr>
          <p:cNvPr id="7" name="文字方塊 6"/>
          <p:cNvSpPr txBox="1"/>
          <p:nvPr userDrawn="1"/>
        </p:nvSpPr>
        <p:spPr>
          <a:xfrm>
            <a:off x="7917408" y="6524625"/>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2024, IEBI Lab</a:t>
            </a:r>
            <a:endParaRPr lang="zh-TW" altLang="en-US" sz="1200" i="1" dirty="0">
              <a:solidFill>
                <a:srgbClr val="2907A5"/>
              </a:solidFill>
            </a:endParaRPr>
          </a:p>
        </p:txBody>
      </p:sp>
    </p:spTree>
    <p:extLst>
      <p:ext uri="{BB962C8B-B14F-4D97-AF65-F5344CB8AC3E}">
        <p14:creationId xmlns:p14="http://schemas.microsoft.com/office/powerpoint/2010/main" val="2084314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p:cNvSpPr>
            <a:spLocks noGrp="1" noChangeArrowheads="1"/>
          </p:cNvSpPr>
          <p:nvPr>
            <p:ph type="sldNum" sz="quarter" idx="12"/>
          </p:nvPr>
        </p:nvSpPr>
        <p:spPr>
          <a:ln/>
        </p:spPr>
        <p:txBody>
          <a:bodyPr/>
          <a:lstStyle>
            <a:lvl1pPr>
              <a:defRPr/>
            </a:lvl1pPr>
          </a:lstStyle>
          <a:p>
            <a:pPr>
              <a:defRPr/>
            </a:pPr>
            <a:r>
              <a:rPr lang="en-US" altLang="zh-TW"/>
              <a:t>   </a:t>
            </a:r>
            <a:fld id="{E2FB8B52-7EFD-4983-9C68-981D12AB609C}" type="slidenum">
              <a:rPr lang="en-US" altLang="zh-TW"/>
              <a:pPr>
                <a:defRPr/>
              </a:pPr>
              <a:t>‹#›</a:t>
            </a:fld>
            <a:endParaRPr lang="en-US" altLang="zh-TW"/>
          </a:p>
        </p:txBody>
      </p:sp>
      <p:sp>
        <p:nvSpPr>
          <p:cNvPr id="7" name="文字方塊 6"/>
          <p:cNvSpPr txBox="1"/>
          <p:nvPr userDrawn="1"/>
        </p:nvSpPr>
        <p:spPr>
          <a:xfrm>
            <a:off x="7812360" y="6483350"/>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2024, IEBI Lab</a:t>
            </a:r>
            <a:endParaRPr lang="zh-TW" altLang="en-US" sz="1200" i="1" dirty="0">
              <a:solidFill>
                <a:srgbClr val="2907A5"/>
              </a:solidFill>
            </a:endParaRPr>
          </a:p>
        </p:txBody>
      </p:sp>
    </p:spTree>
    <p:extLst>
      <p:ext uri="{BB962C8B-B14F-4D97-AF65-F5344CB8AC3E}">
        <p14:creationId xmlns:p14="http://schemas.microsoft.com/office/powerpoint/2010/main" val="3764432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196975"/>
            <a:ext cx="4038600"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196975"/>
            <a:ext cx="4038600"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dirty="0"/>
              <a:t>按一下以編輯母片文字樣式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p:cNvSpPr>
            <a:spLocks noGrp="1" noChangeArrowheads="1"/>
          </p:cNvSpPr>
          <p:nvPr>
            <p:ph type="sldNum" sz="quarter" idx="12"/>
          </p:nvPr>
        </p:nvSpPr>
        <p:spPr>
          <a:ln/>
        </p:spPr>
        <p:txBody>
          <a:bodyPr/>
          <a:lstStyle>
            <a:lvl1pPr>
              <a:defRPr/>
            </a:lvl1pPr>
          </a:lstStyle>
          <a:p>
            <a:pPr>
              <a:defRPr/>
            </a:pPr>
            <a:r>
              <a:rPr lang="en-US" altLang="zh-TW"/>
              <a:t>   </a:t>
            </a:r>
            <a:fld id="{71E99551-C170-4D6F-9788-C5C34A3D31AB}" type="slidenum">
              <a:rPr lang="en-US" altLang="zh-TW"/>
              <a:pPr>
                <a:defRPr/>
              </a:pPr>
              <a:t>‹#›</a:t>
            </a:fld>
            <a:endParaRPr lang="en-US" altLang="zh-TW"/>
          </a:p>
        </p:txBody>
      </p:sp>
      <p:sp>
        <p:nvSpPr>
          <p:cNvPr id="8" name="文字方塊 7"/>
          <p:cNvSpPr txBox="1"/>
          <p:nvPr userDrawn="1"/>
        </p:nvSpPr>
        <p:spPr>
          <a:xfrm>
            <a:off x="7919864" y="6524625"/>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2024, IEBI Lab</a:t>
            </a:r>
            <a:endParaRPr lang="zh-TW" altLang="en-US" sz="1200" i="1" dirty="0">
              <a:solidFill>
                <a:srgbClr val="2907A5"/>
              </a:solidFill>
            </a:endParaRPr>
          </a:p>
        </p:txBody>
      </p:sp>
    </p:spTree>
    <p:extLst>
      <p:ext uri="{BB962C8B-B14F-4D97-AF65-F5344CB8AC3E}">
        <p14:creationId xmlns:p14="http://schemas.microsoft.com/office/powerpoint/2010/main" val="719410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a:t>按一下以編輯母片標題樣式</a:t>
            </a:r>
            <a:endParaRPr lang="zh-TW" altLang="en-US" dirty="0"/>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6"/>
          <p:cNvSpPr>
            <a:spLocks noGrp="1" noChangeArrowheads="1"/>
          </p:cNvSpPr>
          <p:nvPr>
            <p:ph type="sldNum" sz="quarter" idx="12"/>
          </p:nvPr>
        </p:nvSpPr>
        <p:spPr>
          <a:ln/>
        </p:spPr>
        <p:txBody>
          <a:bodyPr/>
          <a:lstStyle>
            <a:lvl1pPr>
              <a:defRPr/>
            </a:lvl1pPr>
          </a:lstStyle>
          <a:p>
            <a:pPr>
              <a:defRPr/>
            </a:pPr>
            <a:r>
              <a:rPr lang="en-US" altLang="zh-TW"/>
              <a:t>   </a:t>
            </a:r>
            <a:fld id="{1662CE24-1A20-4B59-9F58-D3C5B161363B}" type="slidenum">
              <a:rPr lang="en-US" altLang="zh-TW"/>
              <a:pPr>
                <a:defRPr/>
              </a:pPr>
              <a:t>‹#›</a:t>
            </a:fld>
            <a:endParaRPr lang="en-US" altLang="zh-TW"/>
          </a:p>
        </p:txBody>
      </p:sp>
      <p:sp>
        <p:nvSpPr>
          <p:cNvPr id="10" name="文字方塊 9"/>
          <p:cNvSpPr txBox="1"/>
          <p:nvPr userDrawn="1"/>
        </p:nvSpPr>
        <p:spPr>
          <a:xfrm>
            <a:off x="7919864" y="6524625"/>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2019, IEBI Lab</a:t>
            </a:r>
            <a:endParaRPr lang="zh-TW" altLang="en-US" sz="1200" i="1" dirty="0">
              <a:solidFill>
                <a:srgbClr val="2907A5"/>
              </a:solidFill>
            </a:endParaRPr>
          </a:p>
        </p:txBody>
      </p:sp>
    </p:spTree>
    <p:extLst>
      <p:ext uri="{BB962C8B-B14F-4D97-AF65-F5344CB8AC3E}">
        <p14:creationId xmlns:p14="http://schemas.microsoft.com/office/powerpoint/2010/main" val="36078777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6"/>
          <p:cNvSpPr>
            <a:spLocks noGrp="1" noChangeArrowheads="1"/>
          </p:cNvSpPr>
          <p:nvPr>
            <p:ph type="sldNum" sz="quarter" idx="12"/>
          </p:nvPr>
        </p:nvSpPr>
        <p:spPr>
          <a:ln/>
        </p:spPr>
        <p:txBody>
          <a:bodyPr/>
          <a:lstStyle>
            <a:lvl1pPr>
              <a:defRPr/>
            </a:lvl1pPr>
          </a:lstStyle>
          <a:p>
            <a:pPr>
              <a:defRPr/>
            </a:pPr>
            <a:r>
              <a:rPr lang="en-US" altLang="zh-TW"/>
              <a:t>   </a:t>
            </a:r>
            <a:fld id="{FF5DB450-8D60-4C02-A8F0-739A8F881784}" type="slidenum">
              <a:rPr lang="en-US" altLang="zh-TW"/>
              <a:pPr>
                <a:defRPr/>
              </a:pPr>
              <a:t>‹#›</a:t>
            </a:fld>
            <a:endParaRPr lang="en-US" altLang="zh-TW"/>
          </a:p>
        </p:txBody>
      </p:sp>
      <p:sp>
        <p:nvSpPr>
          <p:cNvPr id="6" name="文字方塊 5"/>
          <p:cNvSpPr txBox="1"/>
          <p:nvPr userDrawn="1"/>
        </p:nvSpPr>
        <p:spPr>
          <a:xfrm>
            <a:off x="7812360" y="6510114"/>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2019, IEBI Lab</a:t>
            </a:r>
            <a:endParaRPr lang="zh-TW" altLang="en-US" sz="1200" i="1" dirty="0">
              <a:solidFill>
                <a:srgbClr val="2907A5"/>
              </a:solidFill>
            </a:endParaRPr>
          </a:p>
        </p:txBody>
      </p:sp>
    </p:spTree>
    <p:extLst>
      <p:ext uri="{BB962C8B-B14F-4D97-AF65-F5344CB8AC3E}">
        <p14:creationId xmlns:p14="http://schemas.microsoft.com/office/powerpoint/2010/main" val="940483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6"/>
          <p:cNvSpPr>
            <a:spLocks noGrp="1" noChangeArrowheads="1"/>
          </p:cNvSpPr>
          <p:nvPr>
            <p:ph type="sldNum" sz="quarter" idx="12"/>
          </p:nvPr>
        </p:nvSpPr>
        <p:spPr>
          <a:ln/>
        </p:spPr>
        <p:txBody>
          <a:bodyPr/>
          <a:lstStyle>
            <a:lvl1pPr>
              <a:defRPr/>
            </a:lvl1pPr>
          </a:lstStyle>
          <a:p>
            <a:pPr>
              <a:defRPr/>
            </a:pPr>
            <a:r>
              <a:rPr lang="en-US" altLang="zh-TW"/>
              <a:t>   </a:t>
            </a:r>
            <a:fld id="{CF430B66-5CAA-4813-A6A8-D7A3C12C7929}" type="slidenum">
              <a:rPr lang="en-US" altLang="zh-TW"/>
              <a:pPr>
                <a:defRPr/>
              </a:pPr>
              <a:t>‹#›</a:t>
            </a:fld>
            <a:endParaRPr lang="en-US" altLang="zh-TW"/>
          </a:p>
        </p:txBody>
      </p:sp>
      <p:sp>
        <p:nvSpPr>
          <p:cNvPr id="5" name="文字方塊 4"/>
          <p:cNvSpPr txBox="1"/>
          <p:nvPr userDrawn="1"/>
        </p:nvSpPr>
        <p:spPr>
          <a:xfrm>
            <a:off x="7919864" y="6552812"/>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2019, IEBI Lab</a:t>
            </a:r>
            <a:endParaRPr lang="zh-TW" altLang="en-US" sz="1200" i="1" dirty="0">
              <a:solidFill>
                <a:srgbClr val="2907A5"/>
              </a:solidFill>
            </a:endParaRPr>
          </a:p>
        </p:txBody>
      </p:sp>
    </p:spTree>
    <p:extLst>
      <p:ext uri="{BB962C8B-B14F-4D97-AF65-F5344CB8AC3E}">
        <p14:creationId xmlns:p14="http://schemas.microsoft.com/office/powerpoint/2010/main" val="2248628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p:cNvSpPr>
            <a:spLocks noGrp="1" noChangeArrowheads="1"/>
          </p:cNvSpPr>
          <p:nvPr>
            <p:ph type="sldNum" sz="quarter" idx="12"/>
          </p:nvPr>
        </p:nvSpPr>
        <p:spPr>
          <a:ln/>
        </p:spPr>
        <p:txBody>
          <a:bodyPr/>
          <a:lstStyle>
            <a:lvl1pPr>
              <a:defRPr/>
            </a:lvl1pPr>
          </a:lstStyle>
          <a:p>
            <a:pPr>
              <a:defRPr/>
            </a:pPr>
            <a:r>
              <a:rPr lang="en-US" altLang="zh-TW"/>
              <a:t>   </a:t>
            </a:r>
            <a:fld id="{2C353B03-B4AB-40A4-924B-18AD208C94E3}" type="slidenum">
              <a:rPr lang="en-US" altLang="zh-TW"/>
              <a:pPr>
                <a:defRPr/>
              </a:pPr>
              <a:t>‹#›</a:t>
            </a:fld>
            <a:endParaRPr lang="en-US" altLang="zh-TW"/>
          </a:p>
        </p:txBody>
      </p:sp>
      <p:sp>
        <p:nvSpPr>
          <p:cNvPr id="8" name="文字方塊 7"/>
          <p:cNvSpPr txBox="1"/>
          <p:nvPr userDrawn="1"/>
        </p:nvSpPr>
        <p:spPr>
          <a:xfrm>
            <a:off x="7891884" y="6552812"/>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2019, IEBI Lab</a:t>
            </a:r>
            <a:endParaRPr lang="zh-TW" altLang="en-US" sz="1200" i="1" dirty="0">
              <a:solidFill>
                <a:srgbClr val="2907A5"/>
              </a:solidFill>
            </a:endParaRPr>
          </a:p>
        </p:txBody>
      </p:sp>
    </p:spTree>
    <p:extLst>
      <p:ext uri="{BB962C8B-B14F-4D97-AF65-F5344CB8AC3E}">
        <p14:creationId xmlns:p14="http://schemas.microsoft.com/office/powerpoint/2010/main" val="644609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a:t>按一下圖示以新增圖片</a:t>
            </a:r>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p:cNvSpPr>
            <a:spLocks noGrp="1" noChangeArrowheads="1"/>
          </p:cNvSpPr>
          <p:nvPr>
            <p:ph type="sldNum" sz="quarter" idx="12"/>
          </p:nvPr>
        </p:nvSpPr>
        <p:spPr>
          <a:ln/>
        </p:spPr>
        <p:txBody>
          <a:bodyPr/>
          <a:lstStyle>
            <a:lvl1pPr>
              <a:defRPr/>
            </a:lvl1pPr>
          </a:lstStyle>
          <a:p>
            <a:pPr>
              <a:defRPr/>
            </a:pPr>
            <a:r>
              <a:rPr lang="en-US" altLang="zh-TW"/>
              <a:t>   </a:t>
            </a:r>
            <a:fld id="{7A96DC0A-347F-458C-A6C7-A61CAB19D9F1}" type="slidenum">
              <a:rPr lang="en-US" altLang="zh-TW"/>
              <a:pPr>
                <a:defRPr/>
              </a:pPr>
              <a:t>‹#›</a:t>
            </a:fld>
            <a:endParaRPr lang="en-US" altLang="zh-TW"/>
          </a:p>
        </p:txBody>
      </p:sp>
      <p:sp>
        <p:nvSpPr>
          <p:cNvPr id="8" name="文字方塊 7"/>
          <p:cNvSpPr txBox="1"/>
          <p:nvPr userDrawn="1"/>
        </p:nvSpPr>
        <p:spPr>
          <a:xfrm>
            <a:off x="7812360" y="6524625"/>
            <a:ext cx="1224136" cy="276999"/>
          </a:xfrm>
          <a:prstGeom prst="rect">
            <a:avLst/>
          </a:prstGeom>
          <a:solidFill>
            <a:schemeClr val="bg1">
              <a:lumMod val="75000"/>
            </a:schemeClr>
          </a:solidFill>
        </p:spPr>
        <p:txBody>
          <a:bodyPr wrap="square" rtlCol="0">
            <a:spAutoFit/>
          </a:bodyPr>
          <a:lstStyle/>
          <a:p>
            <a:r>
              <a:rPr lang="en-US" altLang="zh-TW" sz="1200" i="1" dirty="0">
                <a:solidFill>
                  <a:srgbClr val="2907A5"/>
                </a:solidFill>
              </a:rPr>
              <a:t>2019, IEBI Lab</a:t>
            </a:r>
            <a:endParaRPr lang="zh-TW" altLang="en-US" sz="1200" i="1" dirty="0">
              <a:solidFill>
                <a:srgbClr val="2907A5"/>
              </a:solidFill>
            </a:endParaRPr>
          </a:p>
        </p:txBody>
      </p:sp>
    </p:spTree>
    <p:extLst>
      <p:ext uri="{BB962C8B-B14F-4D97-AF65-F5344CB8AC3E}">
        <p14:creationId xmlns:p14="http://schemas.microsoft.com/office/powerpoint/2010/main" val="3394350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7"/>
          <p:cNvSpPr>
            <a:spLocks noChangeArrowheads="1"/>
          </p:cNvSpPr>
          <p:nvPr/>
        </p:nvSpPr>
        <p:spPr bwMode="auto">
          <a:xfrm>
            <a:off x="0" y="6381750"/>
            <a:ext cx="9144000" cy="476250"/>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eaLnBrk="1" hangingPunct="1">
              <a:defRPr/>
            </a:pPr>
            <a:endParaRPr kumimoji="0" lang="zh-TW" altLang="en-US"/>
          </a:p>
        </p:txBody>
      </p:sp>
      <p:sp>
        <p:nvSpPr>
          <p:cNvPr id="1027" name="Rectangle 10"/>
          <p:cNvSpPr>
            <a:spLocks noChangeArrowheads="1"/>
          </p:cNvSpPr>
          <p:nvPr/>
        </p:nvSpPr>
        <p:spPr bwMode="auto">
          <a:xfrm>
            <a:off x="0" y="-26988"/>
            <a:ext cx="9144000" cy="1152526"/>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eaLnBrk="1" hangingPunct="1">
              <a:defRPr/>
            </a:pPr>
            <a:endParaRPr kumimoji="0" lang="zh-TW" altLang="en-US"/>
          </a:p>
        </p:txBody>
      </p:sp>
      <p:sp>
        <p:nvSpPr>
          <p:cNvPr id="1028" name="Rectangle 3"/>
          <p:cNvSpPr>
            <a:spLocks noGrp="1" noChangeArrowheads="1"/>
          </p:cNvSpPr>
          <p:nvPr>
            <p:ph type="body" idx="1"/>
          </p:nvPr>
        </p:nvSpPr>
        <p:spPr bwMode="auto">
          <a:xfrm>
            <a:off x="457200" y="1196975"/>
            <a:ext cx="8229600" cy="482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kumimoji="0" sz="1400">
                <a:latin typeface="+mn-lt"/>
                <a:ea typeface="新細明體" pitchFamily="18" charset="-120"/>
              </a:defRPr>
            </a:lvl1pPr>
          </a:lstStyle>
          <a:p>
            <a:pPr>
              <a:defRPr/>
            </a:pPr>
            <a:endParaRPr lang="en-US" altLang="zh-TW"/>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kumimoji="0" sz="1400">
                <a:latin typeface="+mn-lt"/>
                <a:ea typeface="新細明體" pitchFamily="18" charset="-120"/>
              </a:defRPr>
            </a:lvl1pPr>
          </a:lstStyle>
          <a:p>
            <a:pPr>
              <a:defRPr/>
            </a:pPr>
            <a:endParaRPr lang="en-US" altLang="zh-TW"/>
          </a:p>
        </p:txBody>
      </p:sp>
      <p:sp>
        <p:nvSpPr>
          <p:cNvPr id="1030" name="Rectangle 6"/>
          <p:cNvSpPr>
            <a:spLocks noGrp="1" noChangeArrowheads="1"/>
          </p:cNvSpPr>
          <p:nvPr>
            <p:ph type="sldNum" sz="quarter" idx="4"/>
          </p:nvPr>
        </p:nvSpPr>
        <p:spPr bwMode="auto">
          <a:xfrm>
            <a:off x="2590800" y="6524625"/>
            <a:ext cx="2197100"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kumimoji="0" sz="1400"/>
            </a:lvl1pPr>
          </a:lstStyle>
          <a:p>
            <a:pPr>
              <a:defRPr/>
            </a:pPr>
            <a:r>
              <a:rPr lang="en-US" altLang="zh-TW"/>
              <a:t>   </a:t>
            </a:r>
            <a:fld id="{07A611FE-4CE2-4881-A2C7-1D1EAFFC718C}" type="slidenum">
              <a:rPr lang="en-US" altLang="zh-TW"/>
              <a:pPr>
                <a:defRPr/>
              </a:pPr>
              <a:t>‹#›</a:t>
            </a:fld>
            <a:endParaRPr lang="en-US" altLang="zh-TW"/>
          </a:p>
        </p:txBody>
      </p:sp>
      <p:sp>
        <p:nvSpPr>
          <p:cNvPr id="1032" name="Rectangle 8"/>
          <p:cNvSpPr>
            <a:spLocks noChangeArrowheads="1"/>
          </p:cNvSpPr>
          <p:nvPr/>
        </p:nvSpPr>
        <p:spPr bwMode="auto">
          <a:xfrm>
            <a:off x="0" y="6408738"/>
            <a:ext cx="91440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kumimoji="1">
                <a:solidFill>
                  <a:schemeClr val="tx1"/>
                </a:solidFill>
                <a:latin typeface="Arial" panose="020B0604020202020204" pitchFamily="34" charset="0"/>
                <a:ea typeface="新細明體" panose="02020500000000000000" pitchFamily="18" charset="-120"/>
              </a:defRPr>
            </a:lvl1pPr>
            <a:lvl2pPr marL="742950" indent="-285750">
              <a:defRPr kumimoji="1">
                <a:solidFill>
                  <a:schemeClr val="tx1"/>
                </a:solidFill>
                <a:latin typeface="Arial" panose="020B0604020202020204" pitchFamily="34" charset="0"/>
                <a:ea typeface="新細明體" panose="02020500000000000000" pitchFamily="18" charset="-120"/>
              </a:defRPr>
            </a:lvl2pPr>
            <a:lvl3pPr marL="1143000" indent="-228600">
              <a:defRPr kumimoji="1">
                <a:solidFill>
                  <a:schemeClr val="tx1"/>
                </a:solidFill>
                <a:latin typeface="Arial" panose="020B0604020202020204" pitchFamily="34" charset="0"/>
                <a:ea typeface="新細明體" panose="02020500000000000000" pitchFamily="18" charset="-120"/>
              </a:defRPr>
            </a:lvl3pPr>
            <a:lvl4pPr marL="1600200" indent="-228600">
              <a:defRPr kumimoji="1">
                <a:solidFill>
                  <a:schemeClr val="tx1"/>
                </a:solidFill>
                <a:latin typeface="Arial" panose="020B0604020202020204" pitchFamily="34" charset="0"/>
                <a:ea typeface="新細明體" panose="02020500000000000000" pitchFamily="18" charset="-120"/>
              </a:defRPr>
            </a:lvl4pPr>
            <a:lvl5pPr marL="2057400" indent="-22860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eaLnBrk="1" hangingPunct="1">
              <a:defRPr/>
            </a:pPr>
            <a:r>
              <a:rPr kumimoji="0" lang="en-US" altLang="zh-TW" sz="1400" dirty="0">
                <a:solidFill>
                  <a:schemeClr val="accent2"/>
                </a:solidFill>
              </a:rPr>
              <a:t>        </a:t>
            </a:r>
            <a:r>
              <a:rPr kumimoji="0" lang="en-US" altLang="zh-TW" sz="1200" i="1" dirty="0">
                <a:solidFill>
                  <a:srgbClr val="2907A5"/>
                </a:solidFill>
                <a:cs typeface="Arial" panose="020B0604020202020204" pitchFamily="34" charset="0"/>
              </a:rPr>
              <a:t>Institute of Information Management, NYCU                                                                                                         2019,</a:t>
            </a:r>
            <a:r>
              <a:rPr kumimoji="0" lang="zh-TW" altLang="en-US" sz="1200" dirty="0">
                <a:solidFill>
                  <a:srgbClr val="2907A5"/>
                </a:solidFill>
                <a:cs typeface="Arial" panose="020B0604020202020204" pitchFamily="34" charset="0"/>
              </a:rPr>
              <a:t> </a:t>
            </a:r>
            <a:r>
              <a:rPr kumimoji="0" lang="en-US" altLang="zh-TW" sz="1200" i="1" dirty="0">
                <a:solidFill>
                  <a:srgbClr val="2907A5"/>
                </a:solidFill>
                <a:ea typeface="標楷體" panose="03000509000000000000" pitchFamily="65" charset="-120"/>
                <a:cs typeface="Arial" panose="020B0604020202020204" pitchFamily="34" charset="0"/>
              </a:rPr>
              <a:t>IEBI Lab</a:t>
            </a:r>
          </a:p>
        </p:txBody>
      </p:sp>
      <p:sp>
        <p:nvSpPr>
          <p:cNvPr id="1034" name="Rectangle 2"/>
          <p:cNvSpPr>
            <a:spLocks noGrp="1" noChangeArrowheads="1"/>
          </p:cNvSpPr>
          <p:nvPr>
            <p:ph type="title"/>
          </p:nvPr>
        </p:nvSpPr>
        <p:spPr bwMode="auto">
          <a:xfrm>
            <a:off x="468313" y="-26988"/>
            <a:ext cx="8229600" cy="1143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pic>
        <p:nvPicPr>
          <p:cNvPr id="11" name="Picture 5" descr="Picture 5">
            <a:extLst>
              <a:ext uri="{FF2B5EF4-FFF2-40B4-BE49-F238E27FC236}">
                <a16:creationId xmlns:a16="http://schemas.microsoft.com/office/drawing/2014/main" id="{21CD81D0-9677-4A05-BBED-4254AF2ACE4E}"/>
              </a:ext>
            </a:extLst>
          </p:cNvPr>
          <p:cNvPicPr>
            <a:picLocks noChangeAspect="1"/>
          </p:cNvPicPr>
          <p:nvPr userDrawn="1"/>
        </p:nvPicPr>
        <p:blipFill>
          <a:blip r:embed="rId13"/>
          <a:stretch>
            <a:fillRect/>
          </a:stretch>
        </p:blipFill>
        <p:spPr>
          <a:xfrm>
            <a:off x="-108673" y="6305231"/>
            <a:ext cx="640081" cy="640081"/>
          </a:xfrm>
          <a:prstGeom prst="rect">
            <a:avLst/>
          </a:prstGeom>
          <a:ln w="12700">
            <a:miter lim="400000"/>
          </a:ln>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rtl="0" eaLnBrk="0" fontAlgn="base" hangingPunct="0">
        <a:spcBef>
          <a:spcPct val="0"/>
        </a:spcBef>
        <a:spcAft>
          <a:spcPct val="0"/>
        </a:spcAft>
        <a:defRPr kumimoji="1" sz="4000">
          <a:solidFill>
            <a:srgbClr val="0926A3"/>
          </a:solidFill>
          <a:latin typeface="+mj-lt"/>
          <a:ea typeface="+mj-ea"/>
          <a:cs typeface="+mj-cs"/>
        </a:defRPr>
      </a:lvl1pPr>
      <a:lvl2pPr algn="ctr" rtl="0" eaLnBrk="0" fontAlgn="base" hangingPunct="0">
        <a:spcBef>
          <a:spcPct val="0"/>
        </a:spcBef>
        <a:spcAft>
          <a:spcPct val="0"/>
        </a:spcAft>
        <a:defRPr kumimoji="1" sz="4000">
          <a:solidFill>
            <a:srgbClr val="0926A3"/>
          </a:solidFill>
          <a:latin typeface="Arial" charset="0"/>
          <a:ea typeface="標楷體" pitchFamily="65" charset="-120"/>
        </a:defRPr>
      </a:lvl2pPr>
      <a:lvl3pPr algn="ctr" rtl="0" eaLnBrk="0" fontAlgn="base" hangingPunct="0">
        <a:spcBef>
          <a:spcPct val="0"/>
        </a:spcBef>
        <a:spcAft>
          <a:spcPct val="0"/>
        </a:spcAft>
        <a:defRPr kumimoji="1" sz="4000">
          <a:solidFill>
            <a:srgbClr val="0926A3"/>
          </a:solidFill>
          <a:latin typeface="Arial" charset="0"/>
          <a:ea typeface="標楷體" pitchFamily="65" charset="-120"/>
        </a:defRPr>
      </a:lvl3pPr>
      <a:lvl4pPr algn="ctr" rtl="0" eaLnBrk="0" fontAlgn="base" hangingPunct="0">
        <a:spcBef>
          <a:spcPct val="0"/>
        </a:spcBef>
        <a:spcAft>
          <a:spcPct val="0"/>
        </a:spcAft>
        <a:defRPr kumimoji="1" sz="4000">
          <a:solidFill>
            <a:srgbClr val="0926A3"/>
          </a:solidFill>
          <a:latin typeface="Arial" charset="0"/>
          <a:ea typeface="標楷體" pitchFamily="65" charset="-120"/>
        </a:defRPr>
      </a:lvl4pPr>
      <a:lvl5pPr algn="ctr" rtl="0" eaLnBrk="0" fontAlgn="base" hangingPunct="0">
        <a:spcBef>
          <a:spcPct val="0"/>
        </a:spcBef>
        <a:spcAft>
          <a:spcPct val="0"/>
        </a:spcAft>
        <a:defRPr kumimoji="1" sz="4000">
          <a:solidFill>
            <a:srgbClr val="0926A3"/>
          </a:solidFill>
          <a:latin typeface="Arial" charset="0"/>
          <a:ea typeface="標楷體" pitchFamily="65" charset="-120"/>
        </a:defRPr>
      </a:lvl5pPr>
      <a:lvl6pPr marL="457200" algn="ctr" rtl="0" eaLnBrk="1" fontAlgn="base" hangingPunct="1">
        <a:spcBef>
          <a:spcPct val="0"/>
        </a:spcBef>
        <a:spcAft>
          <a:spcPct val="0"/>
        </a:spcAft>
        <a:defRPr kumimoji="1" sz="4400">
          <a:solidFill>
            <a:schemeClr val="accent2"/>
          </a:solidFill>
          <a:latin typeface="Arial" charset="0"/>
          <a:ea typeface="新細明體" pitchFamily="18" charset="-120"/>
        </a:defRPr>
      </a:lvl6pPr>
      <a:lvl7pPr marL="914400" algn="ctr" rtl="0" eaLnBrk="1" fontAlgn="base" hangingPunct="1">
        <a:spcBef>
          <a:spcPct val="0"/>
        </a:spcBef>
        <a:spcAft>
          <a:spcPct val="0"/>
        </a:spcAft>
        <a:defRPr kumimoji="1" sz="4400">
          <a:solidFill>
            <a:schemeClr val="accent2"/>
          </a:solidFill>
          <a:latin typeface="Arial" charset="0"/>
          <a:ea typeface="新細明體" pitchFamily="18" charset="-120"/>
        </a:defRPr>
      </a:lvl7pPr>
      <a:lvl8pPr marL="1371600" algn="ctr" rtl="0" eaLnBrk="1" fontAlgn="base" hangingPunct="1">
        <a:spcBef>
          <a:spcPct val="0"/>
        </a:spcBef>
        <a:spcAft>
          <a:spcPct val="0"/>
        </a:spcAft>
        <a:defRPr kumimoji="1" sz="4400">
          <a:solidFill>
            <a:schemeClr val="accent2"/>
          </a:solidFill>
          <a:latin typeface="Arial" charset="0"/>
          <a:ea typeface="新細明體" pitchFamily="18" charset="-120"/>
        </a:defRPr>
      </a:lvl8pPr>
      <a:lvl9pPr marL="1828800" algn="ctr" rtl="0" eaLnBrk="1" fontAlgn="base" hangingPunct="1">
        <a:spcBef>
          <a:spcPct val="0"/>
        </a:spcBef>
        <a:spcAft>
          <a:spcPct val="0"/>
        </a:spcAft>
        <a:defRPr kumimoji="1" sz="4400">
          <a:solidFill>
            <a:schemeClr val="accent2"/>
          </a:solidFill>
          <a:latin typeface="Arial" charset="0"/>
          <a:ea typeface="新細明體" pitchFamily="18" charset="-120"/>
        </a:defRPr>
      </a:lvl9pPr>
    </p:titleStyle>
    <p:bodyStyle>
      <a:lvl1pPr marL="342900" indent="-342900" algn="l" rtl="0" eaLnBrk="0" fontAlgn="base" hangingPunct="0">
        <a:spcBef>
          <a:spcPct val="20000"/>
        </a:spcBef>
        <a:spcAft>
          <a:spcPct val="0"/>
        </a:spcAft>
        <a:buChar char="•"/>
        <a:defRPr kumimoji="1" sz="20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12.emf"/><Relationship Id="rId5" Type="http://schemas.openxmlformats.org/officeDocument/2006/relationships/image" Target="../media/image11.emf"/><Relationship Id="rId4" Type="http://schemas.openxmlformats.org/officeDocument/2006/relationships/image" Target="../media/image10.emf"/></Relationships>
</file>

<file path=ppt/slides/_rels/slide14.xml.rels><?xml version="1.0" encoding="UTF-8" standalone="yes"?>
<Relationships xmlns="http://schemas.openxmlformats.org/package/2006/relationships"><Relationship Id="rId3" Type="http://schemas.openxmlformats.org/officeDocument/2006/relationships/image" Target="../media/image13.emf"/><Relationship Id="rId7" Type="http://schemas.openxmlformats.org/officeDocument/2006/relationships/image" Target="../media/image17.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20.emf"/></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23.emf"/><Relationship Id="rId4" Type="http://schemas.openxmlformats.org/officeDocument/2006/relationships/image" Target="../media/image22.em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4.emf"/><Relationship Id="rId7" Type="http://schemas.openxmlformats.org/officeDocument/2006/relationships/comments" Target="../comments/comment1.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27.emf"/><Relationship Id="rId5" Type="http://schemas.openxmlformats.org/officeDocument/2006/relationships/image" Target="../media/image26.emf"/><Relationship Id="rId4" Type="http://schemas.openxmlformats.org/officeDocument/2006/relationships/image" Target="../media/image25.emf"/></Relationships>
</file>

<file path=ppt/slides/_rels/slide24.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notesSlide" Target="../notesSlides/notesSlide25.xml"/><Relationship Id="rId1" Type="http://schemas.openxmlformats.org/officeDocument/2006/relationships/slideLayout" Target="../slideLayouts/slideLayout2.xml"/><Relationship Id="rId5" Type="http://schemas.openxmlformats.org/officeDocument/2006/relationships/image" Target="../media/image32.emf"/><Relationship Id="rId4" Type="http://schemas.openxmlformats.org/officeDocument/2006/relationships/image" Target="../media/image31.emf"/></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標題 1"/>
          <p:cNvSpPr>
            <a:spLocks noGrp="1"/>
          </p:cNvSpPr>
          <p:nvPr>
            <p:ph type="ctrTitle"/>
          </p:nvPr>
        </p:nvSpPr>
        <p:spPr/>
        <p:txBody>
          <a:bodyPr/>
          <a:lstStyle/>
          <a:p>
            <a:br>
              <a:rPr lang="en-US" altLang="zh-TW" sz="3200" b="1" dirty="0">
                <a:latin typeface="+mn-lt"/>
              </a:rPr>
            </a:br>
            <a:r>
              <a:rPr lang="en-US" altLang="zh-TW" sz="3200" b="1" dirty="0">
                <a:latin typeface="+mn-lt"/>
              </a:rPr>
              <a:t>A Collective Detection Mechanism on Fake Reviews</a:t>
            </a:r>
            <a:br>
              <a:rPr lang="zh-TW" altLang="zh-TW" sz="3200" b="1" dirty="0">
                <a:latin typeface="+mn-lt"/>
              </a:rPr>
            </a:br>
            <a:br>
              <a:rPr lang="en-US" altLang="zh-TW" sz="3200" b="1" dirty="0">
                <a:latin typeface="+mn-lt"/>
              </a:rPr>
            </a:br>
            <a:endParaRPr lang="zh-TW" altLang="en-US" sz="3200" b="1" dirty="0">
              <a:latin typeface="+mn-lt"/>
            </a:endParaRPr>
          </a:p>
        </p:txBody>
      </p:sp>
      <p:sp>
        <p:nvSpPr>
          <p:cNvPr id="4099" name="副標題 2"/>
          <p:cNvSpPr>
            <a:spLocks noGrp="1"/>
          </p:cNvSpPr>
          <p:nvPr>
            <p:ph type="subTitle" idx="1"/>
          </p:nvPr>
        </p:nvSpPr>
        <p:spPr>
          <a:xfrm>
            <a:off x="1371600" y="3886200"/>
            <a:ext cx="7086600" cy="1752600"/>
          </a:xfrm>
        </p:spPr>
        <p:txBody>
          <a:bodyPr/>
          <a:lstStyle/>
          <a:p>
            <a:pPr>
              <a:spcBef>
                <a:spcPct val="0"/>
              </a:spcBef>
            </a:pPr>
            <a:r>
              <a:rPr lang="en-US" altLang="zh-TW" sz="2400" dirty="0">
                <a:solidFill>
                  <a:srgbClr val="0926A3"/>
                </a:solidFill>
                <a:ea typeface="+mj-ea"/>
                <a:cs typeface="+mj-cs"/>
              </a:rPr>
              <a:t>Yi-Chen Liu  • </a:t>
            </a:r>
            <a:r>
              <a:rPr lang="en-US" altLang="zh-TW" sz="2400" b="1" dirty="0">
                <a:solidFill>
                  <a:srgbClr val="0926A3"/>
                </a:solidFill>
                <a:ea typeface="+mj-ea"/>
                <a:cs typeface="+mj-cs"/>
              </a:rPr>
              <a:t>Yung-Ming Li</a:t>
            </a:r>
            <a:endParaRPr lang="zh-TW" altLang="zh-TW" sz="2400" b="1" dirty="0">
              <a:solidFill>
                <a:srgbClr val="0926A3"/>
              </a:solidFill>
              <a:ea typeface="+mj-ea"/>
              <a:cs typeface="+mj-cs"/>
            </a:endParaRPr>
          </a:p>
          <a:p>
            <a:pPr>
              <a:spcBef>
                <a:spcPct val="0"/>
              </a:spcBef>
            </a:pPr>
            <a:r>
              <a:rPr lang="en-US" altLang="zh-TW" sz="2400" dirty="0">
                <a:solidFill>
                  <a:srgbClr val="0926A3"/>
                </a:solidFill>
                <a:ea typeface="+mj-ea"/>
                <a:cs typeface="+mj-cs"/>
              </a:rPr>
              <a:t>Institute of Information Management </a:t>
            </a:r>
          </a:p>
          <a:p>
            <a:pPr>
              <a:spcBef>
                <a:spcPct val="0"/>
              </a:spcBef>
            </a:pPr>
            <a:r>
              <a:rPr lang="en-US" altLang="zh-TW" sz="2400" dirty="0">
                <a:solidFill>
                  <a:srgbClr val="0926A3"/>
                </a:solidFill>
                <a:ea typeface="+mj-ea"/>
                <a:cs typeface="+mj-cs"/>
              </a:rPr>
              <a:t>National Yang Ming Chiao Tung University, Taiwan</a:t>
            </a:r>
            <a:endParaRPr lang="zh-TW" altLang="zh-TW" sz="2400" dirty="0">
              <a:solidFill>
                <a:srgbClr val="0926A3"/>
              </a:solidFill>
              <a:ea typeface="+mj-ea"/>
              <a:cs typeface="+mj-cs"/>
            </a:endParaRPr>
          </a:p>
          <a:p>
            <a:pPr>
              <a:spcBef>
                <a:spcPct val="0"/>
              </a:spcBef>
            </a:pPr>
            <a:r>
              <a:rPr lang="en-US" altLang="zh-TW" sz="2400" b="1" dirty="0">
                <a:solidFill>
                  <a:srgbClr val="0926A3"/>
                </a:solidFill>
                <a:ea typeface="+mj-ea"/>
                <a:cs typeface="+mj-cs"/>
              </a:rPr>
              <a:t> </a:t>
            </a:r>
            <a:endParaRPr lang="zh-TW" altLang="zh-TW" sz="2400" b="1" dirty="0">
              <a:solidFill>
                <a:srgbClr val="0926A3"/>
              </a:solidFill>
              <a:ea typeface="+mj-ea"/>
              <a:cs typeface="+mj-cs"/>
            </a:endParaRPr>
          </a:p>
          <a:p>
            <a:pPr algn="ctr">
              <a:spcBef>
                <a:spcPts val="1800"/>
              </a:spcBef>
              <a:spcAft>
                <a:spcPts val="200"/>
              </a:spcAft>
            </a:pPr>
            <a:r>
              <a:rPr lang="en-US" altLang="zh-TW" sz="1800" dirty="0">
                <a:effectLst/>
                <a:latin typeface="Times New Roman" panose="02020603050405020304" pitchFamily="18" charset="0"/>
                <a:ea typeface="SimSun" panose="02010600030101010101" pitchFamily="2" charset="-122"/>
              </a:rPr>
              <a:t> </a:t>
            </a:r>
            <a:endParaRPr lang="zh-TW" altLang="zh-TW" sz="1800" dirty="0">
              <a:effectLst/>
              <a:latin typeface="Times New Roman" panose="02020603050405020304" pitchFamily="18" charset="0"/>
              <a:ea typeface="SimSun" panose="02010600030101010101" pitchFamily="2" charset="-122"/>
            </a:endParaRPr>
          </a:p>
          <a:p>
            <a:endParaRPr lang="zh-TW" altLang="en-US" sz="2000" dirty="0">
              <a:latin typeface="Times New Roman"/>
              <a:cs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lvl="1"/>
            <a:r>
              <a:rPr lang="en-US" altLang="zh-TW" b="1" dirty="0">
                <a:solidFill>
                  <a:srgbClr val="2907A5"/>
                </a:solidFill>
              </a:rPr>
              <a:t>Review Content Analysis Module</a:t>
            </a:r>
            <a:endParaRPr lang="zh-TW" altLang="zh-TW" sz="6000" b="1" dirty="0"/>
          </a:p>
        </p:txBody>
      </p:sp>
      <p:sp>
        <p:nvSpPr>
          <p:cNvPr id="3" name="內容版面配置區 2"/>
          <p:cNvSpPr>
            <a:spLocks noGrp="1"/>
          </p:cNvSpPr>
          <p:nvPr>
            <p:ph idx="1"/>
          </p:nvPr>
        </p:nvSpPr>
        <p:spPr>
          <a:xfrm>
            <a:off x="468313" y="1444526"/>
            <a:ext cx="8240713" cy="2232025"/>
          </a:xfrm>
        </p:spPr>
        <p:txBody>
          <a:bodyPr/>
          <a:lstStyle/>
          <a:p>
            <a:r>
              <a:rPr lang="en-US" altLang="zh-TW" dirty="0"/>
              <a:t>Lexical Analysis (1) : N-gram</a:t>
            </a:r>
          </a:p>
          <a:p>
            <a:pPr lvl="1">
              <a:lnSpc>
                <a:spcPct val="125000"/>
              </a:lnSpc>
            </a:pPr>
            <a:r>
              <a:rPr lang="en-US" altLang="zh-TW" dirty="0"/>
              <a:t>From previous studies, the n-gram-based approach has been proven to </a:t>
            </a:r>
            <a:r>
              <a:rPr lang="en-US" altLang="zh-TW" dirty="0">
                <a:solidFill>
                  <a:srgbClr val="0000FF"/>
                </a:solidFill>
              </a:rPr>
              <a:t>detect fake review effectively</a:t>
            </a:r>
            <a:r>
              <a:rPr lang="en-US" altLang="zh-TW" dirty="0"/>
              <a:t>. </a:t>
            </a:r>
            <a:r>
              <a:rPr lang="en-US" altLang="zh-TW" sz="1600" dirty="0">
                <a:solidFill>
                  <a:schemeClr val="bg1">
                    <a:lumMod val="65000"/>
                  </a:schemeClr>
                </a:solidFill>
              </a:rPr>
              <a:t>(N. Jindal and B. Liu 2008)</a:t>
            </a:r>
            <a:endParaRPr lang="en-US" altLang="zh-TW" dirty="0">
              <a:solidFill>
                <a:schemeClr val="bg1">
                  <a:lumMod val="65000"/>
                </a:schemeClr>
              </a:solidFill>
            </a:endParaRPr>
          </a:p>
          <a:p>
            <a:pPr lvl="1">
              <a:lnSpc>
                <a:spcPct val="125000"/>
              </a:lnSpc>
            </a:pPr>
            <a:r>
              <a:rPr lang="en-US" altLang="zh-TW" dirty="0"/>
              <a:t>The fundamental point of n-grams is that they extract language structures from a statistical perspective.</a:t>
            </a:r>
          </a:p>
          <a:p>
            <a:pPr lvl="1">
              <a:lnSpc>
                <a:spcPct val="125000"/>
              </a:lnSpc>
            </a:pPr>
            <a:r>
              <a:rPr lang="en-US" altLang="zh-TW" dirty="0"/>
              <a:t>Traversal each review content, count the </a:t>
            </a:r>
            <a:r>
              <a:rPr lang="en-US" altLang="zh-TW" dirty="0">
                <a:solidFill>
                  <a:srgbClr val="0000FF"/>
                </a:solidFill>
              </a:rPr>
              <a:t>number</a:t>
            </a:r>
            <a:r>
              <a:rPr lang="en-US" altLang="zh-TW" dirty="0"/>
              <a:t> of words appearing in the dictionaries.</a:t>
            </a:r>
          </a:p>
          <a:p>
            <a:pPr marL="457200" lvl="1" indent="0">
              <a:lnSpc>
                <a:spcPct val="125000"/>
              </a:lnSpc>
              <a:buNone/>
            </a:pPr>
            <a:endParaRPr lang="en-US" altLang="zh-TW" dirty="0"/>
          </a:p>
        </p:txBody>
      </p:sp>
      <p:sp>
        <p:nvSpPr>
          <p:cNvPr id="4" name="投影片編號版面配置區 3"/>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10</a:t>
            </a:fld>
            <a:endParaRPr lang="en-US" altLang="zh-TW"/>
          </a:p>
        </p:txBody>
      </p:sp>
      <p:pic>
        <p:nvPicPr>
          <p:cNvPr id="7" name="圖片 6"/>
          <p:cNvPicPr>
            <a:picLocks noChangeAspect="1"/>
          </p:cNvPicPr>
          <p:nvPr/>
        </p:nvPicPr>
        <p:blipFill>
          <a:blip r:embed="rId3"/>
          <a:stretch>
            <a:fillRect/>
          </a:stretch>
        </p:blipFill>
        <p:spPr>
          <a:xfrm>
            <a:off x="1354192" y="4509120"/>
            <a:ext cx="6435617" cy="1620000"/>
          </a:xfrm>
          <a:prstGeom prst="rect">
            <a:avLst/>
          </a:prstGeom>
        </p:spPr>
      </p:pic>
    </p:spTree>
    <p:extLst>
      <p:ext uri="{BB962C8B-B14F-4D97-AF65-F5344CB8AC3E}">
        <p14:creationId xmlns:p14="http://schemas.microsoft.com/office/powerpoint/2010/main" val="1472998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lvl="1"/>
            <a:r>
              <a:rPr lang="en-US" altLang="zh-TW" b="1" dirty="0">
                <a:solidFill>
                  <a:srgbClr val="2907A5"/>
                </a:solidFill>
              </a:rPr>
              <a:t>Review Content Analysis Module</a:t>
            </a:r>
            <a:endParaRPr lang="zh-TW" altLang="zh-TW" sz="6000" b="1" dirty="0"/>
          </a:p>
        </p:txBody>
      </p:sp>
      <p:sp>
        <p:nvSpPr>
          <p:cNvPr id="3" name="內容版面配置區 2"/>
          <p:cNvSpPr>
            <a:spLocks noGrp="1"/>
          </p:cNvSpPr>
          <p:nvPr>
            <p:ph idx="1"/>
          </p:nvPr>
        </p:nvSpPr>
        <p:spPr>
          <a:xfrm>
            <a:off x="468313" y="1444526"/>
            <a:ext cx="8240713" cy="2232025"/>
          </a:xfrm>
        </p:spPr>
        <p:txBody>
          <a:bodyPr/>
          <a:lstStyle/>
          <a:p>
            <a:r>
              <a:rPr lang="en-US" altLang="zh-TW" dirty="0"/>
              <a:t>Lexical Analysis (2): POS(Part-Of-Speech)</a:t>
            </a:r>
          </a:p>
          <a:p>
            <a:pPr lvl="1">
              <a:lnSpc>
                <a:spcPct val="150000"/>
              </a:lnSpc>
            </a:pPr>
            <a:r>
              <a:rPr lang="en-US" altLang="zh-TW" dirty="0"/>
              <a:t>From previous studies, they have use POS features to </a:t>
            </a:r>
            <a:r>
              <a:rPr lang="en-US" altLang="zh-TW" dirty="0">
                <a:solidFill>
                  <a:srgbClr val="0000FF"/>
                </a:solidFill>
              </a:rPr>
              <a:t>detect fake reviews</a:t>
            </a:r>
            <a:r>
              <a:rPr lang="en-US" altLang="zh-TW" dirty="0"/>
              <a:t>. </a:t>
            </a:r>
            <a:r>
              <a:rPr lang="en-US" altLang="zh-TW" sz="1600" dirty="0">
                <a:solidFill>
                  <a:schemeClr val="bg1">
                    <a:lumMod val="65000"/>
                  </a:schemeClr>
                </a:solidFill>
              </a:rPr>
              <a:t>(J. Li, M. </a:t>
            </a:r>
            <a:r>
              <a:rPr lang="en-US" altLang="zh-TW" sz="1600" dirty="0" err="1">
                <a:solidFill>
                  <a:schemeClr val="bg1">
                    <a:lumMod val="65000"/>
                  </a:schemeClr>
                </a:solidFill>
              </a:rPr>
              <a:t>Ott</a:t>
            </a:r>
            <a:r>
              <a:rPr lang="en-US" altLang="zh-TW" sz="1600" dirty="0">
                <a:solidFill>
                  <a:schemeClr val="bg1">
                    <a:lumMod val="65000"/>
                  </a:schemeClr>
                </a:solidFill>
              </a:rPr>
              <a:t>, C. </a:t>
            </a:r>
            <a:r>
              <a:rPr lang="en-US" altLang="zh-TW" sz="1600" dirty="0" err="1">
                <a:solidFill>
                  <a:schemeClr val="bg1">
                    <a:lumMod val="65000"/>
                  </a:schemeClr>
                </a:solidFill>
              </a:rPr>
              <a:t>Cardie</a:t>
            </a:r>
            <a:r>
              <a:rPr lang="en-US" altLang="zh-TW" sz="1600" dirty="0">
                <a:solidFill>
                  <a:schemeClr val="bg1">
                    <a:lumMod val="65000"/>
                  </a:schemeClr>
                </a:solidFill>
              </a:rPr>
              <a:t>, and E. </a:t>
            </a:r>
            <a:r>
              <a:rPr lang="en-US" altLang="zh-TW" sz="1600" dirty="0" err="1">
                <a:solidFill>
                  <a:schemeClr val="bg1">
                    <a:lumMod val="65000"/>
                  </a:schemeClr>
                </a:solidFill>
              </a:rPr>
              <a:t>Hovy</a:t>
            </a:r>
            <a:r>
              <a:rPr lang="en-US" altLang="zh-TW" sz="1600" dirty="0">
                <a:solidFill>
                  <a:schemeClr val="bg1">
                    <a:lumMod val="65000"/>
                  </a:schemeClr>
                </a:solidFill>
              </a:rPr>
              <a:t> 2014)</a:t>
            </a:r>
          </a:p>
          <a:p>
            <a:pPr marL="457200" lvl="1" indent="0">
              <a:lnSpc>
                <a:spcPct val="150000"/>
              </a:lnSpc>
              <a:buNone/>
            </a:pPr>
            <a:endParaRPr lang="en-US" altLang="zh-TW" dirty="0"/>
          </a:p>
          <a:p>
            <a:pPr marL="457200" lvl="1" indent="0">
              <a:lnSpc>
                <a:spcPct val="125000"/>
              </a:lnSpc>
              <a:buNone/>
            </a:pPr>
            <a:endParaRPr lang="en-US" altLang="zh-TW" dirty="0"/>
          </a:p>
        </p:txBody>
      </p:sp>
      <p:sp>
        <p:nvSpPr>
          <p:cNvPr id="4" name="投影片編號版面配置區 3"/>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11</a:t>
            </a:fld>
            <a:endParaRPr lang="en-US" altLang="zh-TW"/>
          </a:p>
        </p:txBody>
      </p:sp>
      <p:pic>
        <p:nvPicPr>
          <p:cNvPr id="5" name="圖片 4"/>
          <p:cNvPicPr>
            <a:picLocks noChangeAspect="1"/>
          </p:cNvPicPr>
          <p:nvPr/>
        </p:nvPicPr>
        <p:blipFill>
          <a:blip r:embed="rId3"/>
          <a:stretch>
            <a:fillRect/>
          </a:stretch>
        </p:blipFill>
        <p:spPr>
          <a:xfrm>
            <a:off x="1187624" y="3068960"/>
            <a:ext cx="3174629" cy="2880000"/>
          </a:xfrm>
          <a:prstGeom prst="rect">
            <a:avLst/>
          </a:prstGeom>
        </p:spPr>
      </p:pic>
      <p:pic>
        <p:nvPicPr>
          <p:cNvPr id="8" name="圖片 7"/>
          <p:cNvPicPr>
            <a:picLocks noChangeAspect="1"/>
          </p:cNvPicPr>
          <p:nvPr/>
        </p:nvPicPr>
        <p:blipFill>
          <a:blip r:embed="rId4"/>
          <a:stretch>
            <a:fillRect/>
          </a:stretch>
        </p:blipFill>
        <p:spPr>
          <a:xfrm>
            <a:off x="4594307" y="3068960"/>
            <a:ext cx="3606857" cy="2880000"/>
          </a:xfrm>
          <a:prstGeom prst="rect">
            <a:avLst/>
          </a:prstGeom>
        </p:spPr>
      </p:pic>
    </p:spTree>
    <p:extLst>
      <p:ext uri="{BB962C8B-B14F-4D97-AF65-F5344CB8AC3E}">
        <p14:creationId xmlns:p14="http://schemas.microsoft.com/office/powerpoint/2010/main" val="26341791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lvl="1"/>
            <a:r>
              <a:rPr lang="en-US" altLang="zh-TW" b="1" dirty="0">
                <a:solidFill>
                  <a:srgbClr val="2907A5"/>
                </a:solidFill>
                <a:latin typeface="+mj-lt"/>
                <a:ea typeface="+mj-ea"/>
                <a:cs typeface="+mj-cs"/>
              </a:rPr>
              <a:t>Review Content Analysis Module</a:t>
            </a:r>
            <a:endParaRPr lang="zh-TW" altLang="zh-TW" sz="6000" b="1" dirty="0"/>
          </a:p>
        </p:txBody>
      </p:sp>
      <p:sp>
        <p:nvSpPr>
          <p:cNvPr id="3" name="內容版面配置區 2"/>
          <p:cNvSpPr>
            <a:spLocks noGrp="1"/>
          </p:cNvSpPr>
          <p:nvPr>
            <p:ph idx="1"/>
          </p:nvPr>
        </p:nvSpPr>
        <p:spPr>
          <a:xfrm>
            <a:off x="457200" y="1412999"/>
            <a:ext cx="8240713" cy="2736081"/>
          </a:xfrm>
        </p:spPr>
        <p:txBody>
          <a:bodyPr/>
          <a:lstStyle/>
          <a:p>
            <a:pPr marL="342900" lvl="1" indent="-342900">
              <a:buFontTx/>
              <a:buChar char="•"/>
            </a:pPr>
            <a:r>
              <a:rPr lang="en-US" altLang="zh-TW" sz="2400" dirty="0"/>
              <a:t>Sentiment Analysis(1)</a:t>
            </a:r>
            <a:endParaRPr lang="zh-TW" altLang="zh-TW" sz="2800" dirty="0"/>
          </a:p>
          <a:p>
            <a:pPr lvl="1">
              <a:lnSpc>
                <a:spcPct val="125000"/>
              </a:lnSpc>
            </a:pPr>
            <a:r>
              <a:rPr lang="en-US" altLang="zh-TW" dirty="0"/>
              <a:t>Sentiment analysis is to statistically analyze the </a:t>
            </a:r>
            <a:r>
              <a:rPr lang="en-US" altLang="zh-TW" dirty="0">
                <a:solidFill>
                  <a:srgbClr val="0000FF"/>
                </a:solidFill>
              </a:rPr>
              <a:t>distribution of sentiment words</a:t>
            </a:r>
            <a:r>
              <a:rPr lang="en-US" altLang="zh-TW" sz="1600" dirty="0">
                <a:solidFill>
                  <a:schemeClr val="bg1">
                    <a:lumMod val="65000"/>
                  </a:schemeClr>
                </a:solidFill>
              </a:rPr>
              <a:t>.(M. </a:t>
            </a:r>
            <a:r>
              <a:rPr lang="en-US" altLang="zh-TW" sz="1600" dirty="0" err="1">
                <a:solidFill>
                  <a:schemeClr val="bg1">
                    <a:lumMod val="65000"/>
                  </a:schemeClr>
                </a:solidFill>
              </a:rPr>
              <a:t>Meire</a:t>
            </a:r>
            <a:r>
              <a:rPr lang="en-US" altLang="zh-TW" sz="1600" dirty="0">
                <a:solidFill>
                  <a:schemeClr val="bg1">
                    <a:lumMod val="65000"/>
                  </a:schemeClr>
                </a:solidFill>
              </a:rPr>
              <a:t>, M. </a:t>
            </a:r>
            <a:r>
              <a:rPr lang="en-US" altLang="zh-TW" sz="1600" dirty="0" err="1">
                <a:solidFill>
                  <a:schemeClr val="bg1">
                    <a:lumMod val="65000"/>
                  </a:schemeClr>
                </a:solidFill>
              </a:rPr>
              <a:t>Ballings</a:t>
            </a:r>
            <a:r>
              <a:rPr lang="en-US" altLang="zh-TW" sz="1600" dirty="0">
                <a:solidFill>
                  <a:schemeClr val="bg1">
                    <a:lumMod val="65000"/>
                  </a:schemeClr>
                </a:solidFill>
              </a:rPr>
              <a:t>, and D. Van den </a:t>
            </a:r>
            <a:r>
              <a:rPr lang="en-US" altLang="zh-TW" sz="1600" dirty="0" err="1">
                <a:solidFill>
                  <a:schemeClr val="bg1">
                    <a:lumMod val="65000"/>
                  </a:schemeClr>
                </a:solidFill>
              </a:rPr>
              <a:t>Poel</a:t>
            </a:r>
            <a:r>
              <a:rPr lang="en-US" altLang="zh-TW" sz="1600" dirty="0">
                <a:solidFill>
                  <a:schemeClr val="bg1">
                    <a:lumMod val="65000"/>
                  </a:schemeClr>
                </a:solidFill>
              </a:rPr>
              <a:t> 2016)</a:t>
            </a:r>
            <a:endParaRPr lang="en-US" altLang="zh-TW" dirty="0"/>
          </a:p>
          <a:p>
            <a:pPr lvl="1">
              <a:lnSpc>
                <a:spcPct val="125000"/>
              </a:lnSpc>
            </a:pPr>
            <a:r>
              <a:rPr lang="en-US" altLang="zh-TW" dirty="0"/>
              <a:t>Use </a:t>
            </a:r>
            <a:r>
              <a:rPr lang="en-US" altLang="zh-TW" dirty="0">
                <a:solidFill>
                  <a:srgbClr val="0000FF"/>
                </a:solidFill>
              </a:rPr>
              <a:t>LIWC</a:t>
            </a:r>
            <a:r>
              <a:rPr lang="en-US" altLang="zh-TW" dirty="0"/>
              <a:t> (Linguistic Inquiry and Word Count), which reads the corpus and calculates the ratio of words that could represent different</a:t>
            </a:r>
            <a:r>
              <a:rPr lang="en-US" altLang="zh-TW" dirty="0">
                <a:solidFill>
                  <a:srgbClr val="0000FF"/>
                </a:solidFill>
              </a:rPr>
              <a:t> emotions</a:t>
            </a:r>
            <a:r>
              <a:rPr lang="en-US" altLang="zh-TW" dirty="0"/>
              <a:t>, </a:t>
            </a:r>
            <a:r>
              <a:rPr lang="en-US" altLang="zh-TW" dirty="0">
                <a:solidFill>
                  <a:srgbClr val="0000FF"/>
                </a:solidFill>
              </a:rPr>
              <a:t>ways of thinking</a:t>
            </a:r>
            <a:r>
              <a:rPr lang="en-US" altLang="zh-TW" dirty="0"/>
              <a:t> and </a:t>
            </a:r>
            <a:r>
              <a:rPr lang="en-US" altLang="zh-TW" dirty="0">
                <a:solidFill>
                  <a:srgbClr val="0000FF"/>
                </a:solidFill>
              </a:rPr>
              <a:t>social attention</a:t>
            </a:r>
            <a:r>
              <a:rPr lang="en-US" altLang="zh-TW" dirty="0"/>
              <a:t>.</a:t>
            </a:r>
          </a:p>
          <a:p>
            <a:pPr marL="457200" lvl="1" indent="0">
              <a:lnSpc>
                <a:spcPct val="125000"/>
              </a:lnSpc>
              <a:buNone/>
            </a:pPr>
            <a:endParaRPr lang="en-US" altLang="zh-TW" dirty="0"/>
          </a:p>
        </p:txBody>
      </p:sp>
      <p:sp>
        <p:nvSpPr>
          <p:cNvPr id="4" name="投影片編號版面配置區 3"/>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12</a:t>
            </a:fld>
            <a:endParaRPr lang="en-US" altLang="zh-TW"/>
          </a:p>
        </p:txBody>
      </p:sp>
      <p:pic>
        <p:nvPicPr>
          <p:cNvPr id="5" name="圖片 4"/>
          <p:cNvPicPr>
            <a:picLocks noChangeAspect="1"/>
          </p:cNvPicPr>
          <p:nvPr/>
        </p:nvPicPr>
        <p:blipFill>
          <a:blip r:embed="rId3"/>
          <a:stretch>
            <a:fillRect/>
          </a:stretch>
        </p:blipFill>
        <p:spPr>
          <a:xfrm>
            <a:off x="2456250" y="3933056"/>
            <a:ext cx="4231500" cy="2340000"/>
          </a:xfrm>
          <a:prstGeom prst="rect">
            <a:avLst/>
          </a:prstGeom>
        </p:spPr>
      </p:pic>
    </p:spTree>
    <p:extLst>
      <p:ext uri="{BB962C8B-B14F-4D97-AF65-F5344CB8AC3E}">
        <p14:creationId xmlns:p14="http://schemas.microsoft.com/office/powerpoint/2010/main" val="3958047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lvl="1"/>
            <a:r>
              <a:rPr lang="en-US" altLang="zh-TW" b="1" dirty="0">
                <a:solidFill>
                  <a:srgbClr val="2907A5"/>
                </a:solidFill>
                <a:latin typeface="+mj-lt"/>
                <a:ea typeface="+mj-ea"/>
                <a:cs typeface="+mj-cs"/>
              </a:rPr>
              <a:t>Review Content Analysis Module</a:t>
            </a:r>
            <a:endParaRPr lang="zh-TW" altLang="zh-TW" sz="6000" b="1" dirty="0"/>
          </a:p>
        </p:txBody>
      </p:sp>
      <p:sp>
        <p:nvSpPr>
          <p:cNvPr id="3" name="內容版面配置區 2"/>
          <p:cNvSpPr>
            <a:spLocks noGrp="1"/>
          </p:cNvSpPr>
          <p:nvPr>
            <p:ph idx="1"/>
          </p:nvPr>
        </p:nvSpPr>
        <p:spPr>
          <a:xfrm>
            <a:off x="406248" y="1241244"/>
            <a:ext cx="8240713" cy="2736081"/>
          </a:xfrm>
        </p:spPr>
        <p:txBody>
          <a:bodyPr/>
          <a:lstStyle/>
          <a:p>
            <a:pPr marL="342900" lvl="1" indent="-342900">
              <a:buFontTx/>
              <a:buChar char="•"/>
            </a:pPr>
            <a:r>
              <a:rPr lang="en-US" altLang="zh-TW" sz="2400" dirty="0"/>
              <a:t>Sentiment Analysis(2)</a:t>
            </a:r>
            <a:endParaRPr lang="zh-TW" altLang="zh-TW" sz="2800" dirty="0"/>
          </a:p>
          <a:p>
            <a:pPr lvl="1">
              <a:lnSpc>
                <a:spcPct val="125000"/>
              </a:lnSpc>
            </a:pPr>
            <a:r>
              <a:rPr lang="en-US" altLang="zh-TW" dirty="0"/>
              <a:t>Researches have shown that compared with real reviews, there are </a:t>
            </a:r>
            <a:r>
              <a:rPr lang="en-US" altLang="zh-TW" dirty="0">
                <a:solidFill>
                  <a:srgbClr val="0000FF"/>
                </a:solidFill>
              </a:rPr>
              <a:t>more emotional words in fake reviews</a:t>
            </a:r>
            <a:r>
              <a:rPr lang="en-US" altLang="zh-TW" sz="1600" dirty="0">
                <a:solidFill>
                  <a:schemeClr val="bg1">
                    <a:lumMod val="65000"/>
                  </a:schemeClr>
                </a:solidFill>
              </a:rPr>
              <a:t>. (F. H. Li et al. 2014)</a:t>
            </a:r>
          </a:p>
          <a:p>
            <a:pPr lvl="1">
              <a:lnSpc>
                <a:spcPct val="125000"/>
              </a:lnSpc>
            </a:pPr>
            <a:r>
              <a:rPr lang="en-US" altLang="zh-TW" dirty="0"/>
              <a:t>Also, based on previous research, we considered the </a:t>
            </a:r>
            <a:r>
              <a:rPr lang="en-US" altLang="zh-TW" dirty="0">
                <a:solidFill>
                  <a:srgbClr val="0000FF"/>
                </a:solidFill>
              </a:rPr>
              <a:t>subjectivity</a:t>
            </a:r>
            <a:r>
              <a:rPr lang="en-US" altLang="zh-TW" dirty="0"/>
              <a:t> of the review. </a:t>
            </a:r>
            <a:r>
              <a:rPr lang="en-US" altLang="zh-TW" sz="1600" dirty="0">
                <a:solidFill>
                  <a:schemeClr val="bg1">
                    <a:lumMod val="65000"/>
                  </a:schemeClr>
                </a:solidFill>
              </a:rPr>
              <a:t>(J. Li, M. </a:t>
            </a:r>
            <a:r>
              <a:rPr lang="en-US" altLang="zh-TW" sz="1600" dirty="0" err="1">
                <a:solidFill>
                  <a:schemeClr val="bg1">
                    <a:lumMod val="65000"/>
                  </a:schemeClr>
                </a:solidFill>
              </a:rPr>
              <a:t>Ott</a:t>
            </a:r>
            <a:r>
              <a:rPr lang="en-US" altLang="zh-TW" sz="1600" dirty="0">
                <a:solidFill>
                  <a:schemeClr val="bg1">
                    <a:lumMod val="65000"/>
                  </a:schemeClr>
                </a:solidFill>
              </a:rPr>
              <a:t>, C. </a:t>
            </a:r>
            <a:r>
              <a:rPr lang="en-US" altLang="zh-TW" sz="1600" dirty="0" err="1">
                <a:solidFill>
                  <a:schemeClr val="bg1">
                    <a:lumMod val="65000"/>
                  </a:schemeClr>
                </a:solidFill>
              </a:rPr>
              <a:t>Cardie</a:t>
            </a:r>
            <a:r>
              <a:rPr lang="en-US" altLang="zh-TW" sz="1600" dirty="0">
                <a:solidFill>
                  <a:schemeClr val="bg1">
                    <a:lumMod val="65000"/>
                  </a:schemeClr>
                </a:solidFill>
              </a:rPr>
              <a:t>, and E. </a:t>
            </a:r>
            <a:r>
              <a:rPr lang="en-US" altLang="zh-TW" sz="1600" dirty="0" err="1">
                <a:solidFill>
                  <a:schemeClr val="bg1">
                    <a:lumMod val="65000"/>
                  </a:schemeClr>
                </a:solidFill>
              </a:rPr>
              <a:t>Hovy</a:t>
            </a:r>
            <a:r>
              <a:rPr lang="en-US" altLang="zh-TW" sz="1600" dirty="0">
                <a:solidFill>
                  <a:schemeClr val="bg1">
                    <a:lumMod val="65000"/>
                  </a:schemeClr>
                </a:solidFill>
              </a:rPr>
              <a:t> 2014)</a:t>
            </a:r>
          </a:p>
          <a:p>
            <a:pPr lvl="1">
              <a:lnSpc>
                <a:spcPct val="125000"/>
              </a:lnSpc>
            </a:pPr>
            <a:endParaRPr lang="en-US" altLang="zh-TW" sz="1600" dirty="0">
              <a:solidFill>
                <a:schemeClr val="bg1">
                  <a:lumMod val="65000"/>
                </a:schemeClr>
              </a:solidFill>
            </a:endParaRPr>
          </a:p>
          <a:p>
            <a:pPr lvl="1">
              <a:lnSpc>
                <a:spcPct val="125000"/>
              </a:lnSpc>
            </a:pPr>
            <a:endParaRPr lang="en-US" altLang="zh-TW" sz="1600" dirty="0">
              <a:solidFill>
                <a:schemeClr val="bg1">
                  <a:lumMod val="65000"/>
                </a:schemeClr>
              </a:solidFill>
            </a:endParaRPr>
          </a:p>
          <a:p>
            <a:pPr lvl="1">
              <a:lnSpc>
                <a:spcPct val="125000"/>
              </a:lnSpc>
            </a:pPr>
            <a:endParaRPr lang="en-US" altLang="zh-TW" sz="1600" dirty="0">
              <a:solidFill>
                <a:schemeClr val="bg1">
                  <a:lumMod val="65000"/>
                </a:schemeClr>
              </a:solidFill>
            </a:endParaRPr>
          </a:p>
          <a:p>
            <a:pPr lvl="1">
              <a:lnSpc>
                <a:spcPct val="125000"/>
              </a:lnSpc>
            </a:pPr>
            <a:endParaRPr lang="en-US" altLang="zh-TW" sz="1600" dirty="0">
              <a:solidFill>
                <a:schemeClr val="bg1">
                  <a:lumMod val="65000"/>
                </a:schemeClr>
              </a:solidFill>
            </a:endParaRPr>
          </a:p>
          <a:p>
            <a:pPr marL="457200" lvl="1" indent="0">
              <a:lnSpc>
                <a:spcPct val="125000"/>
              </a:lnSpc>
              <a:buNone/>
            </a:pPr>
            <a:r>
              <a:rPr lang="en-US" altLang="zh-TW" dirty="0"/>
              <a:t>It is not enough to rely on only words to analyze.  We also </a:t>
            </a:r>
            <a:r>
              <a:rPr lang="en-US" altLang="zh-TW" dirty="0">
                <a:solidFill>
                  <a:srgbClr val="0000FF"/>
                </a:solidFill>
              </a:rPr>
              <a:t>judge from the whole review</a:t>
            </a:r>
            <a:endParaRPr lang="zh-TW" altLang="en-US" dirty="0"/>
          </a:p>
          <a:p>
            <a:pPr lvl="1">
              <a:lnSpc>
                <a:spcPct val="125000"/>
              </a:lnSpc>
            </a:pPr>
            <a:endParaRPr lang="en-US" altLang="zh-TW" dirty="0"/>
          </a:p>
          <a:p>
            <a:pPr marL="457200" lvl="1" indent="0">
              <a:lnSpc>
                <a:spcPct val="125000"/>
              </a:lnSpc>
              <a:buNone/>
            </a:pPr>
            <a:endParaRPr lang="en-US" altLang="zh-TW" dirty="0"/>
          </a:p>
        </p:txBody>
      </p:sp>
      <p:sp>
        <p:nvSpPr>
          <p:cNvPr id="4" name="投影片編號版面配置區 3"/>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13</a:t>
            </a:fld>
            <a:endParaRPr lang="en-US" altLang="zh-TW"/>
          </a:p>
        </p:txBody>
      </p:sp>
      <p:pic>
        <p:nvPicPr>
          <p:cNvPr id="6" name="圖片 5"/>
          <p:cNvPicPr>
            <a:picLocks noChangeAspect="1"/>
          </p:cNvPicPr>
          <p:nvPr/>
        </p:nvPicPr>
        <p:blipFill>
          <a:blip r:embed="rId3"/>
          <a:stretch>
            <a:fillRect/>
          </a:stretch>
        </p:blipFill>
        <p:spPr>
          <a:xfrm>
            <a:off x="898346" y="3347325"/>
            <a:ext cx="7256515" cy="630000"/>
          </a:xfrm>
          <a:prstGeom prst="rect">
            <a:avLst/>
          </a:prstGeom>
        </p:spPr>
      </p:pic>
      <p:pic>
        <p:nvPicPr>
          <p:cNvPr id="7" name="圖片 6"/>
          <p:cNvPicPr>
            <a:picLocks noChangeAspect="1"/>
          </p:cNvPicPr>
          <p:nvPr/>
        </p:nvPicPr>
        <p:blipFill>
          <a:blip r:embed="rId4"/>
          <a:stretch>
            <a:fillRect/>
          </a:stretch>
        </p:blipFill>
        <p:spPr>
          <a:xfrm>
            <a:off x="935395" y="4102556"/>
            <a:ext cx="7256515" cy="630000"/>
          </a:xfrm>
          <a:prstGeom prst="rect">
            <a:avLst/>
          </a:prstGeom>
        </p:spPr>
      </p:pic>
      <p:pic>
        <p:nvPicPr>
          <p:cNvPr id="9" name="圖片 8">
            <a:extLst>
              <a:ext uri="{FF2B5EF4-FFF2-40B4-BE49-F238E27FC236}">
                <a16:creationId xmlns:a16="http://schemas.microsoft.com/office/drawing/2014/main" id="{D862E7C6-B751-42B7-896A-C1E7A240EB51}"/>
              </a:ext>
            </a:extLst>
          </p:cNvPr>
          <p:cNvPicPr>
            <a:picLocks noChangeAspect="1"/>
          </p:cNvPicPr>
          <p:nvPr/>
        </p:nvPicPr>
        <p:blipFill>
          <a:blip r:embed="rId5"/>
          <a:stretch>
            <a:fillRect/>
          </a:stretch>
        </p:blipFill>
        <p:spPr>
          <a:xfrm>
            <a:off x="408736" y="5661248"/>
            <a:ext cx="8238225" cy="360000"/>
          </a:xfrm>
          <a:prstGeom prst="rect">
            <a:avLst/>
          </a:prstGeom>
        </p:spPr>
      </p:pic>
      <p:pic>
        <p:nvPicPr>
          <p:cNvPr id="10" name="圖片 9">
            <a:extLst>
              <a:ext uri="{FF2B5EF4-FFF2-40B4-BE49-F238E27FC236}">
                <a16:creationId xmlns:a16="http://schemas.microsoft.com/office/drawing/2014/main" id="{66E575FA-E73D-4F9C-8D57-320095B06B87}"/>
              </a:ext>
            </a:extLst>
          </p:cNvPr>
          <p:cNvPicPr>
            <a:picLocks noChangeAspect="1"/>
          </p:cNvPicPr>
          <p:nvPr/>
        </p:nvPicPr>
        <p:blipFill>
          <a:blip r:embed="rId6"/>
          <a:stretch>
            <a:fillRect/>
          </a:stretch>
        </p:blipFill>
        <p:spPr>
          <a:xfrm>
            <a:off x="668787" y="6014052"/>
            <a:ext cx="8238225" cy="360000"/>
          </a:xfrm>
          <a:prstGeom prst="rect">
            <a:avLst/>
          </a:prstGeom>
        </p:spPr>
      </p:pic>
    </p:spTree>
    <p:extLst>
      <p:ext uri="{BB962C8B-B14F-4D97-AF65-F5344CB8AC3E}">
        <p14:creationId xmlns:p14="http://schemas.microsoft.com/office/powerpoint/2010/main" val="547400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lvl="1"/>
            <a:r>
              <a:rPr lang="en-US" altLang="zh-TW" b="1" dirty="0">
                <a:solidFill>
                  <a:srgbClr val="2907A5"/>
                </a:solidFill>
                <a:latin typeface="+mj-lt"/>
                <a:ea typeface="+mj-ea"/>
                <a:cs typeface="+mj-cs"/>
              </a:rPr>
              <a:t>Review Content Analysis Module</a:t>
            </a:r>
            <a:endParaRPr lang="zh-TW" altLang="zh-TW" sz="6000" b="1" dirty="0"/>
          </a:p>
        </p:txBody>
      </p:sp>
      <p:sp>
        <p:nvSpPr>
          <p:cNvPr id="3" name="內容版面配置區 2"/>
          <p:cNvSpPr>
            <a:spLocks noGrp="1"/>
          </p:cNvSpPr>
          <p:nvPr>
            <p:ph idx="1"/>
          </p:nvPr>
        </p:nvSpPr>
        <p:spPr>
          <a:xfrm>
            <a:off x="457200" y="1412999"/>
            <a:ext cx="8240713" cy="2736081"/>
          </a:xfrm>
        </p:spPr>
        <p:txBody>
          <a:bodyPr/>
          <a:lstStyle/>
          <a:p>
            <a:pPr marL="342900" lvl="1" indent="-342900">
              <a:buFontTx/>
              <a:buChar char="•"/>
            </a:pPr>
            <a:r>
              <a:rPr lang="en-US" altLang="zh-TW" sz="2400" dirty="0"/>
              <a:t>Metadata Analysis</a:t>
            </a:r>
            <a:endParaRPr lang="zh-TW" altLang="zh-TW" sz="2800" dirty="0"/>
          </a:p>
          <a:p>
            <a:pPr lvl="1">
              <a:lnSpc>
                <a:spcPct val="125000"/>
              </a:lnSpc>
            </a:pPr>
            <a:r>
              <a:rPr lang="en-US" altLang="zh-TW" dirty="0"/>
              <a:t>Previous studies show that some metadata is useful when identifying fake reviews. </a:t>
            </a:r>
            <a:r>
              <a:rPr lang="en-US" altLang="zh-TW" sz="1600" dirty="0">
                <a:solidFill>
                  <a:schemeClr val="bg1">
                    <a:lumMod val="65000"/>
                  </a:schemeClr>
                </a:solidFill>
              </a:rPr>
              <a:t>(M. Ott, C. </a:t>
            </a:r>
            <a:r>
              <a:rPr lang="en-US" altLang="zh-TW" sz="1600" dirty="0" err="1">
                <a:solidFill>
                  <a:schemeClr val="bg1">
                    <a:lumMod val="65000"/>
                  </a:schemeClr>
                </a:solidFill>
              </a:rPr>
              <a:t>Cardie</a:t>
            </a:r>
            <a:r>
              <a:rPr lang="en-US" altLang="zh-TW" sz="1600" dirty="0">
                <a:solidFill>
                  <a:schemeClr val="bg1">
                    <a:lumMod val="65000"/>
                  </a:schemeClr>
                </a:solidFill>
              </a:rPr>
              <a:t>, and J. T. Hancock 2013)</a:t>
            </a:r>
          </a:p>
          <a:p>
            <a:pPr lvl="1">
              <a:lnSpc>
                <a:spcPct val="125000"/>
              </a:lnSpc>
            </a:pPr>
            <a:r>
              <a:rPr lang="en-US" altLang="zh-TW" dirty="0"/>
              <a:t>The</a:t>
            </a:r>
            <a:r>
              <a:rPr lang="en-US" altLang="zh-TW" dirty="0">
                <a:solidFill>
                  <a:srgbClr val="0000FF"/>
                </a:solidFill>
              </a:rPr>
              <a:t> Length </a:t>
            </a:r>
            <a:r>
              <a:rPr lang="en-US" altLang="zh-TW" dirty="0"/>
              <a:t>of the review.</a:t>
            </a:r>
          </a:p>
          <a:p>
            <a:pPr lvl="1">
              <a:lnSpc>
                <a:spcPct val="125000"/>
              </a:lnSpc>
            </a:pPr>
            <a:endParaRPr lang="en-US" altLang="zh-TW" sz="1600" dirty="0">
              <a:solidFill>
                <a:schemeClr val="bg1">
                  <a:lumMod val="65000"/>
                </a:schemeClr>
              </a:solidFill>
            </a:endParaRPr>
          </a:p>
          <a:p>
            <a:pPr lvl="1">
              <a:lnSpc>
                <a:spcPct val="125000"/>
              </a:lnSpc>
            </a:pPr>
            <a:endParaRPr lang="en-US" altLang="zh-TW" sz="1600" dirty="0">
              <a:solidFill>
                <a:schemeClr val="bg1">
                  <a:lumMod val="65000"/>
                </a:schemeClr>
              </a:solidFill>
            </a:endParaRPr>
          </a:p>
          <a:p>
            <a:pPr marL="457200" lvl="1" indent="0">
              <a:lnSpc>
                <a:spcPct val="125000"/>
              </a:lnSpc>
              <a:buNone/>
            </a:pPr>
            <a:endParaRPr lang="en-US" altLang="zh-TW" sz="1600" dirty="0">
              <a:solidFill>
                <a:schemeClr val="bg1">
                  <a:lumMod val="65000"/>
                </a:schemeClr>
              </a:solidFill>
            </a:endParaRPr>
          </a:p>
          <a:p>
            <a:pPr lvl="1">
              <a:lnSpc>
                <a:spcPct val="125000"/>
              </a:lnSpc>
            </a:pPr>
            <a:r>
              <a:rPr lang="en-US" altLang="zh-TW" dirty="0"/>
              <a:t>The </a:t>
            </a:r>
            <a:r>
              <a:rPr lang="en-US" altLang="zh-TW" dirty="0">
                <a:solidFill>
                  <a:srgbClr val="0000FF"/>
                </a:solidFill>
              </a:rPr>
              <a:t>ratings</a:t>
            </a:r>
            <a:r>
              <a:rPr lang="en-US" altLang="zh-TW" dirty="0"/>
              <a:t> and the </a:t>
            </a:r>
            <a:r>
              <a:rPr lang="en-US" altLang="zh-TW" dirty="0">
                <a:solidFill>
                  <a:srgbClr val="0000FF"/>
                </a:solidFill>
              </a:rPr>
              <a:t>helpfulness</a:t>
            </a:r>
            <a:r>
              <a:rPr lang="en-US" altLang="zh-TW" dirty="0"/>
              <a:t> of the review.</a:t>
            </a:r>
          </a:p>
          <a:p>
            <a:pPr marL="457200" lvl="1" indent="0">
              <a:lnSpc>
                <a:spcPct val="125000"/>
              </a:lnSpc>
              <a:buNone/>
            </a:pPr>
            <a:endParaRPr lang="en-US" altLang="zh-TW" dirty="0"/>
          </a:p>
          <a:p>
            <a:pPr lvl="1">
              <a:lnSpc>
                <a:spcPct val="125000"/>
              </a:lnSpc>
            </a:pPr>
            <a:endParaRPr lang="en-US" altLang="zh-TW" dirty="0"/>
          </a:p>
          <a:p>
            <a:pPr lvl="1">
              <a:lnSpc>
                <a:spcPct val="125000"/>
              </a:lnSpc>
            </a:pPr>
            <a:endParaRPr lang="en-US" altLang="zh-TW" dirty="0"/>
          </a:p>
          <a:p>
            <a:pPr lvl="1">
              <a:lnSpc>
                <a:spcPct val="125000"/>
              </a:lnSpc>
            </a:pPr>
            <a:endParaRPr lang="en-US" altLang="zh-TW" dirty="0"/>
          </a:p>
          <a:p>
            <a:pPr marL="457200" lvl="1" indent="0">
              <a:lnSpc>
                <a:spcPct val="125000"/>
              </a:lnSpc>
              <a:buNone/>
            </a:pPr>
            <a:endParaRPr lang="en-US" altLang="zh-TW" dirty="0"/>
          </a:p>
          <a:p>
            <a:pPr marL="457200" lvl="1" indent="0">
              <a:lnSpc>
                <a:spcPct val="125000"/>
              </a:lnSpc>
              <a:buNone/>
            </a:pPr>
            <a:endParaRPr lang="en-US" altLang="zh-TW" sz="2800" dirty="0"/>
          </a:p>
          <a:p>
            <a:pPr marL="457200" lvl="1" indent="0">
              <a:lnSpc>
                <a:spcPct val="125000"/>
              </a:lnSpc>
              <a:buNone/>
            </a:pPr>
            <a:endParaRPr lang="en-US" altLang="zh-TW" dirty="0"/>
          </a:p>
        </p:txBody>
      </p:sp>
      <p:sp>
        <p:nvSpPr>
          <p:cNvPr id="4" name="投影片編號版面配置區 3"/>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14</a:t>
            </a:fld>
            <a:endParaRPr lang="en-US" altLang="zh-TW"/>
          </a:p>
        </p:txBody>
      </p:sp>
      <p:pic>
        <p:nvPicPr>
          <p:cNvPr id="10" name="圖片 9"/>
          <p:cNvPicPr>
            <a:picLocks noChangeAspect="1"/>
          </p:cNvPicPr>
          <p:nvPr/>
        </p:nvPicPr>
        <p:blipFill>
          <a:blip r:embed="rId3"/>
          <a:stretch>
            <a:fillRect/>
          </a:stretch>
        </p:blipFill>
        <p:spPr>
          <a:xfrm>
            <a:off x="3923928" y="3188716"/>
            <a:ext cx="5544616" cy="630000"/>
          </a:xfrm>
          <a:prstGeom prst="rect">
            <a:avLst/>
          </a:prstGeom>
        </p:spPr>
      </p:pic>
      <p:pic>
        <p:nvPicPr>
          <p:cNvPr id="6" name="圖片 5"/>
          <p:cNvPicPr>
            <a:picLocks noChangeAspect="1"/>
          </p:cNvPicPr>
          <p:nvPr/>
        </p:nvPicPr>
        <p:blipFill>
          <a:blip r:embed="rId4"/>
          <a:stretch>
            <a:fillRect/>
          </a:stretch>
        </p:blipFill>
        <p:spPr>
          <a:xfrm>
            <a:off x="444434" y="3263818"/>
            <a:ext cx="4892309" cy="720080"/>
          </a:xfrm>
          <a:prstGeom prst="rect">
            <a:avLst/>
          </a:prstGeom>
        </p:spPr>
      </p:pic>
      <p:pic>
        <p:nvPicPr>
          <p:cNvPr id="7" name="圖片 6">
            <a:extLst>
              <a:ext uri="{FF2B5EF4-FFF2-40B4-BE49-F238E27FC236}">
                <a16:creationId xmlns:a16="http://schemas.microsoft.com/office/drawing/2014/main" id="{6479DF23-64DD-4C6F-A2DC-863441B846EB}"/>
              </a:ext>
            </a:extLst>
          </p:cNvPr>
          <p:cNvPicPr>
            <a:picLocks noChangeAspect="1"/>
          </p:cNvPicPr>
          <p:nvPr/>
        </p:nvPicPr>
        <p:blipFill>
          <a:blip r:embed="rId5"/>
          <a:stretch>
            <a:fillRect/>
          </a:stretch>
        </p:blipFill>
        <p:spPr>
          <a:xfrm>
            <a:off x="1331641" y="4670905"/>
            <a:ext cx="6579878" cy="533798"/>
          </a:xfrm>
          <a:prstGeom prst="rect">
            <a:avLst/>
          </a:prstGeom>
        </p:spPr>
      </p:pic>
      <p:pic>
        <p:nvPicPr>
          <p:cNvPr id="8" name="圖片 7">
            <a:extLst>
              <a:ext uri="{FF2B5EF4-FFF2-40B4-BE49-F238E27FC236}">
                <a16:creationId xmlns:a16="http://schemas.microsoft.com/office/drawing/2014/main" id="{FF0A980A-075E-4689-835F-06CA08E4809F}"/>
              </a:ext>
            </a:extLst>
          </p:cNvPr>
          <p:cNvPicPr>
            <a:picLocks noChangeAspect="1"/>
          </p:cNvPicPr>
          <p:nvPr/>
        </p:nvPicPr>
        <p:blipFill>
          <a:blip r:embed="rId6"/>
          <a:stretch>
            <a:fillRect/>
          </a:stretch>
        </p:blipFill>
        <p:spPr>
          <a:xfrm>
            <a:off x="1475657" y="5276235"/>
            <a:ext cx="6120680" cy="594035"/>
          </a:xfrm>
          <a:prstGeom prst="rect">
            <a:avLst/>
          </a:prstGeom>
        </p:spPr>
      </p:pic>
      <p:pic>
        <p:nvPicPr>
          <p:cNvPr id="9" name="圖片 8">
            <a:extLst>
              <a:ext uri="{FF2B5EF4-FFF2-40B4-BE49-F238E27FC236}">
                <a16:creationId xmlns:a16="http://schemas.microsoft.com/office/drawing/2014/main" id="{82107412-F738-4544-A6D3-9E3B2B86F5B3}"/>
              </a:ext>
            </a:extLst>
          </p:cNvPr>
          <p:cNvPicPr>
            <a:picLocks noChangeAspect="1"/>
          </p:cNvPicPr>
          <p:nvPr/>
        </p:nvPicPr>
        <p:blipFill>
          <a:blip r:embed="rId7"/>
          <a:stretch>
            <a:fillRect/>
          </a:stretch>
        </p:blipFill>
        <p:spPr>
          <a:xfrm>
            <a:off x="1367644" y="5743390"/>
            <a:ext cx="6408711" cy="605798"/>
          </a:xfrm>
          <a:prstGeom prst="rect">
            <a:avLst/>
          </a:prstGeom>
        </p:spPr>
      </p:pic>
    </p:spTree>
    <p:extLst>
      <p:ext uri="{BB962C8B-B14F-4D97-AF65-F5344CB8AC3E}">
        <p14:creationId xmlns:p14="http://schemas.microsoft.com/office/powerpoint/2010/main" val="39722977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System Framework</a:t>
            </a:r>
            <a:endParaRPr lang="zh-TW" altLang="en-US" dirty="0"/>
          </a:p>
        </p:txBody>
      </p:sp>
      <p:sp>
        <p:nvSpPr>
          <p:cNvPr id="4" name="投影片編號版面配置區 3"/>
          <p:cNvSpPr>
            <a:spLocks noGrp="1"/>
          </p:cNvSpPr>
          <p:nvPr>
            <p:ph type="sldNum" sz="quarter" idx="12"/>
          </p:nvPr>
        </p:nvSpPr>
        <p:spPr/>
        <p:txBody>
          <a:bodyPr/>
          <a:lstStyle/>
          <a:p>
            <a:pPr>
              <a:defRPr/>
            </a:pPr>
            <a:r>
              <a:rPr lang="en-US" altLang="zh-TW" dirty="0"/>
              <a:t>   </a:t>
            </a:r>
            <a:fld id="{66C53FE0-DFDF-4122-A850-A5399E395ABE}" type="slidenum">
              <a:rPr lang="en-US" altLang="zh-TW" smtClean="0"/>
              <a:pPr>
                <a:defRPr/>
              </a:pPr>
              <a:t>15</a:t>
            </a:fld>
            <a:endParaRPr lang="en-US" altLang="zh-TW" dirty="0"/>
          </a:p>
        </p:txBody>
      </p:sp>
      <p:pic>
        <p:nvPicPr>
          <p:cNvPr id="7" name="圖片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6963" y="1269320"/>
            <a:ext cx="7830074" cy="5040000"/>
          </a:xfrm>
          <a:prstGeom prst="rect">
            <a:avLst/>
          </a:prstGeom>
          <a:noFill/>
        </p:spPr>
      </p:pic>
      <p:sp>
        <p:nvSpPr>
          <p:cNvPr id="10" name="矩形 9"/>
          <p:cNvSpPr/>
          <p:nvPr/>
        </p:nvSpPr>
        <p:spPr>
          <a:xfrm>
            <a:off x="5148064" y="2636912"/>
            <a:ext cx="1512168" cy="2592288"/>
          </a:xfrm>
          <a:prstGeom prst="rect">
            <a:avLst/>
          </a:prstGeom>
          <a:solidFill>
            <a:srgbClr val="C00000">
              <a:alpha val="10000"/>
            </a:srgbClr>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zh-TW" altLang="en-US"/>
          </a:p>
        </p:txBody>
      </p:sp>
    </p:spTree>
    <p:extLst>
      <p:ext uri="{BB962C8B-B14F-4D97-AF65-F5344CB8AC3E}">
        <p14:creationId xmlns:p14="http://schemas.microsoft.com/office/powerpoint/2010/main" val="11104369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lvl="1"/>
            <a:r>
              <a:rPr lang="en-US" altLang="zh-TW" b="1" dirty="0">
                <a:solidFill>
                  <a:srgbClr val="2907A5"/>
                </a:solidFill>
                <a:latin typeface="+mj-lt"/>
                <a:ea typeface="+mj-ea"/>
                <a:cs typeface="+mj-cs"/>
              </a:rPr>
              <a:t>Crowd Opinion Analysis Module</a:t>
            </a:r>
            <a:endParaRPr lang="zh-TW" altLang="zh-TW" sz="6000" b="1" dirty="0"/>
          </a:p>
        </p:txBody>
      </p:sp>
      <p:sp>
        <p:nvSpPr>
          <p:cNvPr id="3" name="內容版面配置區 2"/>
          <p:cNvSpPr>
            <a:spLocks noGrp="1"/>
          </p:cNvSpPr>
          <p:nvPr>
            <p:ph idx="1"/>
          </p:nvPr>
        </p:nvSpPr>
        <p:spPr>
          <a:xfrm>
            <a:off x="457200" y="1412999"/>
            <a:ext cx="8240713" cy="2736081"/>
          </a:xfrm>
        </p:spPr>
        <p:txBody>
          <a:bodyPr/>
          <a:lstStyle/>
          <a:p>
            <a:pPr marL="342900" lvl="1" indent="-342900">
              <a:buFontTx/>
              <a:buChar char="•"/>
            </a:pPr>
            <a:r>
              <a:rPr lang="en-US" altLang="zh-TW" sz="2400" dirty="0"/>
              <a:t>Do the </a:t>
            </a:r>
            <a:r>
              <a:rPr lang="en-US" altLang="zh-TW" sz="2400" dirty="0">
                <a:solidFill>
                  <a:srgbClr val="0000FF"/>
                </a:solidFill>
              </a:rPr>
              <a:t>same work </a:t>
            </a:r>
            <a:r>
              <a:rPr lang="en-US" altLang="zh-TW" sz="2400" dirty="0"/>
              <a:t>as what we do in Review Content Analysis Module(</a:t>
            </a:r>
            <a:r>
              <a:rPr lang="en-US" altLang="zh-TW" sz="2400" dirty="0">
                <a:solidFill>
                  <a:srgbClr val="0000FF"/>
                </a:solidFill>
              </a:rPr>
              <a:t>Lexical</a:t>
            </a:r>
            <a:r>
              <a:rPr lang="en-US" altLang="zh-TW" sz="2400" dirty="0"/>
              <a:t> </a:t>
            </a:r>
            <a:r>
              <a:rPr lang="en-US" altLang="zh-TW" sz="2400" dirty="0">
                <a:solidFill>
                  <a:srgbClr val="0000FF"/>
                </a:solidFill>
              </a:rPr>
              <a:t>Analysis</a:t>
            </a:r>
            <a:r>
              <a:rPr lang="zh-TW" altLang="en-US" sz="2400" dirty="0"/>
              <a:t>、</a:t>
            </a:r>
            <a:r>
              <a:rPr lang="en-US" altLang="zh-TW" sz="2400" dirty="0">
                <a:solidFill>
                  <a:srgbClr val="0000FF"/>
                </a:solidFill>
              </a:rPr>
              <a:t>Sentiment Analysis</a:t>
            </a:r>
            <a:r>
              <a:rPr lang="en-US" altLang="zh-TW" sz="2400" dirty="0"/>
              <a:t>).</a:t>
            </a:r>
          </a:p>
          <a:p>
            <a:pPr marL="342900" lvl="1" indent="-342900">
              <a:buFontTx/>
              <a:buChar char="•"/>
            </a:pPr>
            <a:endParaRPr lang="en-US" altLang="zh-TW" sz="2400" dirty="0"/>
          </a:p>
          <a:p>
            <a:pPr marL="342900" lvl="1" indent="-342900">
              <a:buFontTx/>
              <a:buChar char="•"/>
            </a:pPr>
            <a:r>
              <a:rPr lang="en-US" altLang="zh-TW" sz="2400" dirty="0"/>
              <a:t>Different from the </a:t>
            </a:r>
            <a:r>
              <a:rPr lang="en-US" altLang="zh-TW" sz="2400" dirty="0">
                <a:solidFill>
                  <a:srgbClr val="0000FF"/>
                </a:solidFill>
              </a:rPr>
              <a:t>polarity</a:t>
            </a:r>
            <a:r>
              <a:rPr lang="en-US" altLang="zh-TW" sz="2400" dirty="0"/>
              <a:t> formula in Review Content Analysis Module(Sentiment Analysis) </a:t>
            </a:r>
          </a:p>
          <a:p>
            <a:pPr marL="0" lvl="1" indent="0">
              <a:buNone/>
            </a:pPr>
            <a:r>
              <a:rPr lang="en-US" altLang="zh-TW" sz="2400" dirty="0"/>
              <a:t>    – enlarge the distribution </a:t>
            </a:r>
          </a:p>
          <a:p>
            <a:pPr marL="342900" lvl="1" indent="-342900">
              <a:buFontTx/>
              <a:buChar char="•"/>
            </a:pPr>
            <a:endParaRPr lang="en-US" altLang="zh-TW" sz="2400" dirty="0"/>
          </a:p>
          <a:p>
            <a:pPr marL="457200" lvl="1" indent="0">
              <a:buNone/>
            </a:pPr>
            <a:endParaRPr lang="en-US" altLang="zh-TW" dirty="0"/>
          </a:p>
          <a:p>
            <a:pPr lvl="1"/>
            <a:endParaRPr lang="en-US" altLang="zh-TW" dirty="0"/>
          </a:p>
        </p:txBody>
      </p:sp>
      <p:sp>
        <p:nvSpPr>
          <p:cNvPr id="4" name="投影片編號版面配置區 3"/>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16</a:t>
            </a:fld>
            <a:endParaRPr lang="en-US" altLang="zh-TW"/>
          </a:p>
        </p:txBody>
      </p:sp>
      <p:pic>
        <p:nvPicPr>
          <p:cNvPr id="7" name="圖片 6"/>
          <p:cNvPicPr>
            <a:picLocks noChangeAspect="1"/>
          </p:cNvPicPr>
          <p:nvPr/>
        </p:nvPicPr>
        <p:blipFill>
          <a:blip r:embed="rId3"/>
          <a:stretch>
            <a:fillRect/>
          </a:stretch>
        </p:blipFill>
        <p:spPr>
          <a:xfrm>
            <a:off x="161351" y="3996066"/>
            <a:ext cx="8821299" cy="450000"/>
          </a:xfrm>
          <a:prstGeom prst="rect">
            <a:avLst/>
          </a:prstGeom>
        </p:spPr>
      </p:pic>
    </p:spTree>
    <p:extLst>
      <p:ext uri="{BB962C8B-B14F-4D97-AF65-F5344CB8AC3E}">
        <p14:creationId xmlns:p14="http://schemas.microsoft.com/office/powerpoint/2010/main" val="1607601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System Framework</a:t>
            </a:r>
            <a:endParaRPr lang="zh-TW" altLang="en-US" dirty="0"/>
          </a:p>
        </p:txBody>
      </p:sp>
      <p:sp>
        <p:nvSpPr>
          <p:cNvPr id="4" name="投影片編號版面配置區 3"/>
          <p:cNvSpPr>
            <a:spLocks noGrp="1"/>
          </p:cNvSpPr>
          <p:nvPr>
            <p:ph type="sldNum" sz="quarter" idx="12"/>
          </p:nvPr>
        </p:nvSpPr>
        <p:spPr/>
        <p:txBody>
          <a:bodyPr/>
          <a:lstStyle/>
          <a:p>
            <a:pPr>
              <a:defRPr/>
            </a:pPr>
            <a:r>
              <a:rPr lang="en-US" altLang="zh-TW" dirty="0"/>
              <a:t>   </a:t>
            </a:r>
            <a:fld id="{66C53FE0-DFDF-4122-A850-A5399E395ABE}" type="slidenum">
              <a:rPr lang="en-US" altLang="zh-TW" smtClean="0"/>
              <a:pPr>
                <a:defRPr/>
              </a:pPr>
              <a:t>17</a:t>
            </a:fld>
            <a:endParaRPr lang="en-US" altLang="zh-TW" dirty="0"/>
          </a:p>
        </p:txBody>
      </p:sp>
      <p:pic>
        <p:nvPicPr>
          <p:cNvPr id="9" name="圖片 8"/>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6963" y="1269320"/>
            <a:ext cx="7830074" cy="5040000"/>
          </a:xfrm>
          <a:prstGeom prst="rect">
            <a:avLst/>
          </a:prstGeom>
          <a:noFill/>
        </p:spPr>
      </p:pic>
      <p:sp>
        <p:nvSpPr>
          <p:cNvPr id="8" name="矩形 7"/>
          <p:cNvSpPr/>
          <p:nvPr/>
        </p:nvSpPr>
        <p:spPr>
          <a:xfrm>
            <a:off x="3563888" y="2636912"/>
            <a:ext cx="1584176" cy="2592288"/>
          </a:xfrm>
          <a:prstGeom prst="rect">
            <a:avLst/>
          </a:prstGeom>
          <a:solidFill>
            <a:srgbClr val="C00000">
              <a:alpha val="10000"/>
            </a:srgbClr>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zh-TW" altLang="en-US"/>
          </a:p>
        </p:txBody>
      </p:sp>
    </p:spTree>
    <p:extLst>
      <p:ext uri="{BB962C8B-B14F-4D97-AF65-F5344CB8AC3E}">
        <p14:creationId xmlns:p14="http://schemas.microsoft.com/office/powerpoint/2010/main" val="18582911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lvl="1"/>
            <a:r>
              <a:rPr lang="en-US" altLang="zh-TW" sz="3600" b="1" dirty="0">
                <a:solidFill>
                  <a:srgbClr val="2907A5"/>
                </a:solidFill>
                <a:latin typeface="+mj-lt"/>
                <a:ea typeface="+mj-ea"/>
                <a:cs typeface="+mj-cs"/>
              </a:rPr>
              <a:t>Crowd Influence Analysis Module</a:t>
            </a:r>
            <a:endParaRPr lang="zh-TW" altLang="zh-TW" sz="5400" b="1" dirty="0"/>
          </a:p>
        </p:txBody>
      </p:sp>
      <p:sp>
        <p:nvSpPr>
          <p:cNvPr id="3" name="內容版面配置區 2"/>
          <p:cNvSpPr>
            <a:spLocks noGrp="1"/>
          </p:cNvSpPr>
          <p:nvPr>
            <p:ph idx="1"/>
          </p:nvPr>
        </p:nvSpPr>
        <p:spPr>
          <a:xfrm>
            <a:off x="457200" y="1412999"/>
            <a:ext cx="8240713" cy="2736081"/>
          </a:xfrm>
        </p:spPr>
        <p:txBody>
          <a:bodyPr/>
          <a:lstStyle/>
          <a:p>
            <a:pPr marL="342900" lvl="1" indent="-342900">
              <a:buFontTx/>
              <a:buChar char="•"/>
            </a:pPr>
            <a:r>
              <a:rPr lang="en-US" altLang="zh-TW" sz="2400" dirty="0"/>
              <a:t>Lexical Similarity Analysis</a:t>
            </a:r>
            <a:endParaRPr lang="en-US" altLang="zh-TW" dirty="0"/>
          </a:p>
          <a:p>
            <a:pPr lvl="1"/>
            <a:r>
              <a:rPr lang="en-US" altLang="zh-TW" dirty="0"/>
              <a:t>Find the </a:t>
            </a:r>
            <a:r>
              <a:rPr lang="en-US" altLang="zh-TW" dirty="0">
                <a:solidFill>
                  <a:srgbClr val="0000FF"/>
                </a:solidFill>
              </a:rPr>
              <a:t>K most similar</a:t>
            </a:r>
            <a:r>
              <a:rPr lang="zh-TW" altLang="en-US" dirty="0">
                <a:solidFill>
                  <a:srgbClr val="0000FF"/>
                </a:solidFill>
              </a:rPr>
              <a:t> </a:t>
            </a:r>
            <a:r>
              <a:rPr lang="en-US" altLang="zh-TW" dirty="0">
                <a:solidFill>
                  <a:srgbClr val="0000FF"/>
                </a:solidFill>
              </a:rPr>
              <a:t>lexical review </a:t>
            </a:r>
            <a:r>
              <a:rPr lang="en-US" altLang="zh-TW" dirty="0"/>
              <a:t>in crowd-made data in order to use the feature that include true and fake as a reference.</a:t>
            </a:r>
          </a:p>
          <a:p>
            <a:pPr marL="457200" lvl="1" indent="0">
              <a:buNone/>
            </a:pPr>
            <a:endParaRPr lang="en-US" altLang="zh-TW" dirty="0"/>
          </a:p>
          <a:p>
            <a:pPr marL="457200" lvl="1" indent="0">
              <a:buNone/>
            </a:pPr>
            <a:endParaRPr lang="en-US" altLang="zh-TW" dirty="0"/>
          </a:p>
          <a:p>
            <a:pPr marL="457200" lvl="1" indent="0">
              <a:buNone/>
            </a:pPr>
            <a:endParaRPr lang="en-US" altLang="zh-TW" dirty="0"/>
          </a:p>
          <a:p>
            <a:pPr marL="457200" lvl="1" indent="0">
              <a:buNone/>
            </a:pPr>
            <a:endParaRPr lang="en-US" altLang="zh-TW" dirty="0"/>
          </a:p>
          <a:p>
            <a:pPr marL="342900" lvl="1" indent="-342900">
              <a:buFontTx/>
              <a:buChar char="•"/>
            </a:pPr>
            <a:r>
              <a:rPr lang="en-US" altLang="zh-TW" sz="2400" dirty="0"/>
              <a:t>Sentiment Similarity Analysis</a:t>
            </a:r>
            <a:endParaRPr lang="en-US" altLang="zh-TW" dirty="0"/>
          </a:p>
          <a:p>
            <a:pPr lvl="1"/>
            <a:r>
              <a:rPr lang="en-US" altLang="zh-TW" dirty="0"/>
              <a:t>Find the </a:t>
            </a:r>
            <a:r>
              <a:rPr lang="en-US" altLang="zh-TW" dirty="0">
                <a:solidFill>
                  <a:srgbClr val="0000FF"/>
                </a:solidFill>
              </a:rPr>
              <a:t>K most similar sentiment review </a:t>
            </a:r>
            <a:r>
              <a:rPr lang="en-US" altLang="zh-TW" dirty="0"/>
              <a:t>in crowd-made data in order to use the feature that include true and fake as a reference.</a:t>
            </a:r>
          </a:p>
          <a:p>
            <a:pPr marL="457200" lvl="1" indent="0">
              <a:buNone/>
            </a:pPr>
            <a:endParaRPr lang="en-US" altLang="zh-TW" dirty="0"/>
          </a:p>
          <a:p>
            <a:pPr lvl="1"/>
            <a:endParaRPr lang="en-US" altLang="zh-TW" dirty="0"/>
          </a:p>
        </p:txBody>
      </p:sp>
      <p:sp>
        <p:nvSpPr>
          <p:cNvPr id="4" name="投影片編號版面配置區 3"/>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18</a:t>
            </a:fld>
            <a:endParaRPr lang="en-US" altLang="zh-TW"/>
          </a:p>
        </p:txBody>
      </p:sp>
      <p:pic>
        <p:nvPicPr>
          <p:cNvPr id="6" name="圖片 5"/>
          <p:cNvPicPr>
            <a:picLocks noChangeAspect="1"/>
          </p:cNvPicPr>
          <p:nvPr/>
        </p:nvPicPr>
        <p:blipFill>
          <a:blip r:embed="rId3"/>
          <a:stretch>
            <a:fillRect/>
          </a:stretch>
        </p:blipFill>
        <p:spPr>
          <a:xfrm>
            <a:off x="1116517" y="2636912"/>
            <a:ext cx="6910966" cy="900000"/>
          </a:xfrm>
          <a:prstGeom prst="rect">
            <a:avLst/>
          </a:prstGeom>
        </p:spPr>
      </p:pic>
      <p:pic>
        <p:nvPicPr>
          <p:cNvPr id="7" name="圖片 6"/>
          <p:cNvPicPr>
            <a:picLocks noChangeAspect="1"/>
          </p:cNvPicPr>
          <p:nvPr/>
        </p:nvPicPr>
        <p:blipFill>
          <a:blip r:embed="rId4"/>
          <a:stretch>
            <a:fillRect/>
          </a:stretch>
        </p:blipFill>
        <p:spPr>
          <a:xfrm>
            <a:off x="425420" y="5229200"/>
            <a:ext cx="8293160" cy="720000"/>
          </a:xfrm>
          <a:prstGeom prst="rect">
            <a:avLst/>
          </a:prstGeom>
        </p:spPr>
      </p:pic>
    </p:spTree>
    <p:extLst>
      <p:ext uri="{BB962C8B-B14F-4D97-AF65-F5344CB8AC3E}">
        <p14:creationId xmlns:p14="http://schemas.microsoft.com/office/powerpoint/2010/main" val="37854670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System Framework</a:t>
            </a:r>
            <a:endParaRPr lang="zh-TW" altLang="en-US" dirty="0"/>
          </a:p>
        </p:txBody>
      </p:sp>
      <p:sp>
        <p:nvSpPr>
          <p:cNvPr id="4" name="投影片編號版面配置區 3"/>
          <p:cNvSpPr>
            <a:spLocks noGrp="1"/>
          </p:cNvSpPr>
          <p:nvPr>
            <p:ph type="sldNum" sz="quarter" idx="12"/>
          </p:nvPr>
        </p:nvSpPr>
        <p:spPr/>
        <p:txBody>
          <a:bodyPr/>
          <a:lstStyle/>
          <a:p>
            <a:pPr>
              <a:defRPr/>
            </a:pPr>
            <a:r>
              <a:rPr lang="en-US" altLang="zh-TW" dirty="0"/>
              <a:t>   </a:t>
            </a:r>
            <a:fld id="{66C53FE0-DFDF-4122-A850-A5399E395ABE}" type="slidenum">
              <a:rPr lang="en-US" altLang="zh-TW" smtClean="0"/>
              <a:pPr>
                <a:defRPr/>
              </a:pPr>
              <a:t>19</a:t>
            </a:fld>
            <a:endParaRPr lang="en-US" altLang="zh-TW" dirty="0"/>
          </a:p>
        </p:txBody>
      </p:sp>
      <p:pic>
        <p:nvPicPr>
          <p:cNvPr id="9" name="圖片 8"/>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6963" y="1269320"/>
            <a:ext cx="7830074" cy="5040000"/>
          </a:xfrm>
          <a:prstGeom prst="rect">
            <a:avLst/>
          </a:prstGeom>
          <a:noFill/>
        </p:spPr>
      </p:pic>
      <p:sp>
        <p:nvSpPr>
          <p:cNvPr id="8" name="矩形 7"/>
          <p:cNvSpPr/>
          <p:nvPr/>
        </p:nvSpPr>
        <p:spPr>
          <a:xfrm>
            <a:off x="2590800" y="5229200"/>
            <a:ext cx="3925416" cy="1008112"/>
          </a:xfrm>
          <a:prstGeom prst="rect">
            <a:avLst/>
          </a:prstGeom>
          <a:solidFill>
            <a:srgbClr val="C00000">
              <a:alpha val="10000"/>
            </a:srgbClr>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zh-TW" altLang="en-US"/>
          </a:p>
        </p:txBody>
      </p:sp>
    </p:spTree>
    <p:extLst>
      <p:ext uri="{BB962C8B-B14F-4D97-AF65-F5344CB8AC3E}">
        <p14:creationId xmlns:p14="http://schemas.microsoft.com/office/powerpoint/2010/main" val="1838563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D3444B4-DA86-4247-8624-94D276689CD0}"/>
              </a:ext>
            </a:extLst>
          </p:cNvPr>
          <p:cNvSpPr>
            <a:spLocks noGrp="1"/>
          </p:cNvSpPr>
          <p:nvPr>
            <p:ph type="title"/>
          </p:nvPr>
        </p:nvSpPr>
        <p:spPr/>
        <p:txBody>
          <a:bodyPr/>
          <a:lstStyle/>
          <a:p>
            <a:r>
              <a:rPr lang="en-US" altLang="zh-TW" dirty="0"/>
              <a:t>Background</a:t>
            </a:r>
            <a:endParaRPr lang="zh-TW" altLang="en-US" dirty="0"/>
          </a:p>
        </p:txBody>
      </p:sp>
      <p:sp>
        <p:nvSpPr>
          <p:cNvPr id="3" name="內容版面配置區 2">
            <a:extLst>
              <a:ext uri="{FF2B5EF4-FFF2-40B4-BE49-F238E27FC236}">
                <a16:creationId xmlns:a16="http://schemas.microsoft.com/office/drawing/2014/main" id="{11D344EA-4BA3-4245-B28E-61F9EAF7868A}"/>
              </a:ext>
            </a:extLst>
          </p:cNvPr>
          <p:cNvSpPr>
            <a:spLocks noGrp="1"/>
          </p:cNvSpPr>
          <p:nvPr>
            <p:ph idx="1"/>
          </p:nvPr>
        </p:nvSpPr>
        <p:spPr/>
        <p:txBody>
          <a:bodyPr/>
          <a:lstStyle/>
          <a:p>
            <a:r>
              <a:rPr lang="en-US" altLang="zh-TW" sz="2400" kern="0" dirty="0">
                <a:cs typeface="+mn-cs"/>
              </a:rPr>
              <a:t>People like </a:t>
            </a:r>
            <a:r>
              <a:rPr lang="en-US" altLang="zh-TW" dirty="0"/>
              <a:t>to</a:t>
            </a:r>
            <a:r>
              <a:rPr lang="zh-TW" altLang="en-US" dirty="0"/>
              <a:t> </a:t>
            </a:r>
            <a:r>
              <a:rPr lang="en-US" altLang="zh-TW" sz="2400" kern="0" dirty="0">
                <a:cs typeface="+mn-cs"/>
              </a:rPr>
              <a:t> search for </a:t>
            </a:r>
            <a:r>
              <a:rPr lang="en-US" altLang="zh-TW" sz="2400" kern="0" dirty="0"/>
              <a:t>review </a:t>
            </a:r>
            <a:r>
              <a:rPr lang="en-US" altLang="zh-TW" sz="2400" kern="0" dirty="0">
                <a:cs typeface="+mn-cs"/>
              </a:rPr>
              <a:t>information </a:t>
            </a:r>
            <a:r>
              <a:rPr lang="zh-TW" altLang="en-US" sz="2400" kern="0" dirty="0">
                <a:cs typeface="+mn-cs"/>
              </a:rPr>
              <a:t> </a:t>
            </a:r>
            <a:r>
              <a:rPr lang="en-US" altLang="zh-TW" sz="2400" kern="0" dirty="0">
                <a:cs typeface="+mn-cs"/>
              </a:rPr>
              <a:t>for decision-making</a:t>
            </a:r>
          </a:p>
          <a:p>
            <a:endParaRPr lang="en-US" altLang="zh-TW" sz="2400" kern="0" dirty="0"/>
          </a:p>
          <a:p>
            <a:pPr lvl="1" eaLnBrk="1" hangingPunct="1">
              <a:spcAft>
                <a:spcPts val="600"/>
              </a:spcAft>
              <a:buClr>
                <a:schemeClr val="tx1">
                  <a:lumMod val="95000"/>
                  <a:lumOff val="5000"/>
                </a:schemeClr>
              </a:buClr>
            </a:pPr>
            <a:r>
              <a:rPr lang="en-US" altLang="zh-TW" kern="0" dirty="0"/>
              <a:t>About </a:t>
            </a:r>
            <a:r>
              <a:rPr lang="en-US" altLang="zh-TW" kern="0" dirty="0">
                <a:solidFill>
                  <a:srgbClr val="0000FF"/>
                </a:solidFill>
              </a:rPr>
              <a:t>80% of users </a:t>
            </a:r>
            <a:r>
              <a:rPr lang="en-US" altLang="zh-TW" kern="0" dirty="0"/>
              <a:t>said their purchase decisions and behaviors will indeed be affected by reviews </a:t>
            </a:r>
            <a:r>
              <a:rPr lang="en-US" altLang="zh-TW" sz="2000" dirty="0">
                <a:solidFill>
                  <a:schemeClr val="bg1">
                    <a:lumMod val="65000"/>
                  </a:schemeClr>
                </a:solidFill>
              </a:rPr>
              <a:t>(V. López.et al 2015)</a:t>
            </a:r>
          </a:p>
          <a:p>
            <a:pPr marL="457200" lvl="1" indent="0" eaLnBrk="1" hangingPunct="1">
              <a:spcAft>
                <a:spcPts val="600"/>
              </a:spcAft>
              <a:buClr>
                <a:schemeClr val="tx1">
                  <a:lumMod val="95000"/>
                  <a:lumOff val="5000"/>
                </a:schemeClr>
              </a:buClr>
              <a:buNone/>
            </a:pPr>
            <a:endParaRPr lang="en-US" altLang="zh-TW" sz="2000" dirty="0">
              <a:solidFill>
                <a:schemeClr val="bg1">
                  <a:lumMod val="65000"/>
                </a:schemeClr>
              </a:solidFill>
            </a:endParaRPr>
          </a:p>
          <a:p>
            <a:pPr marL="342900" lvl="1" indent="-342900" eaLnBrk="1" hangingPunct="1">
              <a:lnSpc>
                <a:spcPct val="75000"/>
              </a:lnSpc>
              <a:spcAft>
                <a:spcPts val="600"/>
              </a:spcAft>
              <a:buClr>
                <a:schemeClr val="tx1">
                  <a:lumMod val="95000"/>
                  <a:lumOff val="5000"/>
                </a:schemeClr>
              </a:buClr>
              <a:buFontTx/>
              <a:buChar char="•"/>
            </a:pPr>
            <a:r>
              <a:rPr lang="en-US" altLang="zh-TW" sz="2400" kern="0" dirty="0"/>
              <a:t>The development scale of the hotel industry is expanding</a:t>
            </a:r>
            <a:endParaRPr lang="en-US" altLang="zh-TW" sz="2400" kern="0" dirty="0">
              <a:cs typeface="+mn-cs"/>
            </a:endParaRPr>
          </a:p>
          <a:p>
            <a:pPr lvl="1" eaLnBrk="1" hangingPunct="1">
              <a:spcAft>
                <a:spcPts val="600"/>
              </a:spcAft>
              <a:buClr>
                <a:schemeClr val="tx1">
                  <a:lumMod val="95000"/>
                  <a:lumOff val="5000"/>
                </a:schemeClr>
              </a:buClr>
            </a:pPr>
            <a:endParaRPr lang="en-US" altLang="zh-TW" kern="0" dirty="0"/>
          </a:p>
          <a:p>
            <a:pPr lvl="1" eaLnBrk="1" hangingPunct="1">
              <a:spcAft>
                <a:spcPts val="600"/>
              </a:spcAft>
              <a:buClr>
                <a:schemeClr val="tx1">
                  <a:lumMod val="95000"/>
                  <a:lumOff val="5000"/>
                </a:schemeClr>
              </a:buClr>
            </a:pPr>
            <a:r>
              <a:rPr lang="en-US" altLang="zh-TW" kern="0" dirty="0"/>
              <a:t>The global hotel operation market size will grow to about </a:t>
            </a:r>
            <a:r>
              <a:rPr lang="en-US" altLang="zh-TW" kern="0" dirty="0">
                <a:solidFill>
                  <a:srgbClr val="0000FF"/>
                </a:solidFill>
              </a:rPr>
              <a:t>US $ 21.54 billion</a:t>
            </a:r>
            <a:r>
              <a:rPr lang="en-US" altLang="zh-TW" kern="0" dirty="0"/>
              <a:t> in 2026. </a:t>
            </a:r>
            <a:r>
              <a:rPr lang="en-US" altLang="zh-TW" sz="1800" dirty="0">
                <a:solidFill>
                  <a:schemeClr val="bg1">
                    <a:lumMod val="65000"/>
                  </a:schemeClr>
                </a:solidFill>
              </a:rPr>
              <a:t>(H. Ahmed, I. Traore, and S. Saad</a:t>
            </a:r>
            <a:r>
              <a:rPr lang="nb-NO" altLang="zh-TW" sz="1800" dirty="0">
                <a:solidFill>
                  <a:schemeClr val="bg1">
                    <a:lumMod val="65000"/>
                  </a:schemeClr>
                </a:solidFill>
              </a:rPr>
              <a:t> </a:t>
            </a:r>
            <a:r>
              <a:rPr lang="en-US" altLang="zh-TW" sz="1800" dirty="0">
                <a:solidFill>
                  <a:schemeClr val="bg1">
                    <a:lumMod val="65000"/>
                  </a:schemeClr>
                </a:solidFill>
              </a:rPr>
              <a:t>2017)</a:t>
            </a:r>
            <a:endParaRPr lang="en-US" altLang="zh-TW" sz="1800" kern="0" dirty="0"/>
          </a:p>
          <a:p>
            <a:pPr lvl="1" eaLnBrk="1" hangingPunct="1">
              <a:spcAft>
                <a:spcPts val="600"/>
              </a:spcAft>
              <a:buClr>
                <a:schemeClr val="tx1">
                  <a:lumMod val="95000"/>
                  <a:lumOff val="5000"/>
                </a:schemeClr>
              </a:buClr>
            </a:pPr>
            <a:endParaRPr lang="en-US" altLang="zh-TW" sz="2000" kern="0" dirty="0"/>
          </a:p>
          <a:p>
            <a:endParaRPr lang="en-US" altLang="zh-TW" sz="2400" kern="0" dirty="0"/>
          </a:p>
          <a:p>
            <a:endParaRPr lang="en-US" altLang="zh-TW" sz="2400" kern="0" dirty="0">
              <a:cs typeface="+mn-cs"/>
            </a:endParaRPr>
          </a:p>
          <a:p>
            <a:endParaRPr lang="en-US" altLang="zh-TW" sz="2400" kern="0" dirty="0">
              <a:cs typeface="+mn-cs"/>
            </a:endParaRPr>
          </a:p>
          <a:p>
            <a:endParaRPr lang="zh-TW" altLang="en-US" dirty="0"/>
          </a:p>
        </p:txBody>
      </p:sp>
      <p:sp>
        <p:nvSpPr>
          <p:cNvPr id="4" name="投影片編號版面配置區 3">
            <a:extLst>
              <a:ext uri="{FF2B5EF4-FFF2-40B4-BE49-F238E27FC236}">
                <a16:creationId xmlns:a16="http://schemas.microsoft.com/office/drawing/2014/main" id="{0D51C197-80FC-4CD5-BD76-7A45B822D1E8}"/>
              </a:ext>
            </a:extLst>
          </p:cNvPr>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2</a:t>
            </a:fld>
            <a:endParaRPr lang="en-US" altLang="zh-TW"/>
          </a:p>
        </p:txBody>
      </p:sp>
    </p:spTree>
    <p:extLst>
      <p:ext uri="{BB962C8B-B14F-4D97-AF65-F5344CB8AC3E}">
        <p14:creationId xmlns:p14="http://schemas.microsoft.com/office/powerpoint/2010/main" val="19203198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228092" y="1340768"/>
            <a:ext cx="8867328" cy="3545478"/>
          </a:xfrm>
        </p:spPr>
        <p:txBody>
          <a:bodyPr/>
          <a:lstStyle/>
          <a:p>
            <a:pPr>
              <a:buClr>
                <a:schemeClr val="tx1">
                  <a:lumMod val="95000"/>
                  <a:lumOff val="5000"/>
                </a:schemeClr>
              </a:buClr>
            </a:pPr>
            <a:r>
              <a:rPr lang="en-US" altLang="zh-TW" dirty="0"/>
              <a:t>Review Centric Feature</a:t>
            </a:r>
          </a:p>
          <a:p>
            <a:pPr lvl="1">
              <a:buClr>
                <a:schemeClr val="tx1">
                  <a:lumMod val="95000"/>
                  <a:lumOff val="5000"/>
                </a:schemeClr>
              </a:buClr>
            </a:pPr>
            <a:r>
              <a:rPr lang="en-US" altLang="zh-TW" dirty="0">
                <a:solidFill>
                  <a:srgbClr val="0000FF"/>
                </a:solidFill>
              </a:rPr>
              <a:t>Word to vector</a:t>
            </a:r>
            <a:r>
              <a:rPr lang="en-US" altLang="zh-TW" dirty="0"/>
              <a:t>, is a widely used technique in natural language processing (NLP) in recent years. </a:t>
            </a:r>
            <a:r>
              <a:rPr lang="en-US" altLang="zh-TW" sz="1600" dirty="0">
                <a:solidFill>
                  <a:schemeClr val="bg1">
                    <a:lumMod val="65000"/>
                  </a:schemeClr>
                </a:solidFill>
              </a:rPr>
              <a:t>(S. Wang et al. 2020)</a:t>
            </a:r>
            <a:endParaRPr lang="en-US" altLang="zh-TW" dirty="0">
              <a:solidFill>
                <a:schemeClr val="bg1">
                  <a:lumMod val="65000"/>
                </a:schemeClr>
              </a:solidFill>
            </a:endParaRPr>
          </a:p>
          <a:p>
            <a:pPr lvl="1">
              <a:buClr>
                <a:schemeClr val="tx1">
                  <a:lumMod val="95000"/>
                  <a:lumOff val="5000"/>
                </a:schemeClr>
              </a:buClr>
            </a:pPr>
            <a:r>
              <a:rPr lang="en-US" altLang="zh-TW" dirty="0"/>
              <a:t>Convert a sentence composed of many words into a </a:t>
            </a:r>
            <a:r>
              <a:rPr lang="en-US" altLang="zh-TW" dirty="0">
                <a:solidFill>
                  <a:srgbClr val="0000FF"/>
                </a:solidFill>
              </a:rPr>
              <a:t>word vector </a:t>
            </a:r>
            <a:r>
              <a:rPr lang="en-US" altLang="zh-TW" dirty="0"/>
              <a:t>to represent, and send numerical data to process follow-up applications.</a:t>
            </a:r>
          </a:p>
          <a:p>
            <a:pPr marL="457200" lvl="1" indent="0">
              <a:buClr>
                <a:schemeClr val="tx1">
                  <a:lumMod val="95000"/>
                  <a:lumOff val="5000"/>
                </a:schemeClr>
              </a:buClr>
              <a:buNone/>
            </a:pPr>
            <a:endParaRPr lang="en-US" altLang="zh-TW" dirty="0"/>
          </a:p>
          <a:p>
            <a:pPr marL="457200" lvl="1" indent="0">
              <a:buClr>
                <a:schemeClr val="tx1">
                  <a:lumMod val="95000"/>
                  <a:lumOff val="5000"/>
                </a:schemeClr>
              </a:buClr>
              <a:buNone/>
            </a:pPr>
            <a:endParaRPr lang="en-US" altLang="zh-TW" dirty="0"/>
          </a:p>
          <a:p>
            <a:pPr>
              <a:buClr>
                <a:schemeClr val="tx1">
                  <a:lumMod val="95000"/>
                  <a:lumOff val="5000"/>
                </a:schemeClr>
              </a:buClr>
            </a:pPr>
            <a:r>
              <a:rPr lang="en-US" altLang="zh-TW" dirty="0"/>
              <a:t>Similarity Score</a:t>
            </a:r>
          </a:p>
          <a:p>
            <a:pPr lvl="1">
              <a:buClr>
                <a:schemeClr val="tx1">
                  <a:lumMod val="95000"/>
                  <a:lumOff val="5000"/>
                </a:schemeClr>
              </a:buClr>
            </a:pPr>
            <a:r>
              <a:rPr lang="en-US" altLang="zh-TW" sz="1900" dirty="0"/>
              <a:t>Previous studies used similarity to detect spam reviews</a:t>
            </a:r>
            <a:r>
              <a:rPr lang="en-US" altLang="zh-TW" sz="1800" dirty="0"/>
              <a:t>. </a:t>
            </a:r>
            <a:r>
              <a:rPr lang="en-US" altLang="zh-TW" sz="1400" dirty="0">
                <a:solidFill>
                  <a:schemeClr val="bg1">
                    <a:lumMod val="65000"/>
                  </a:schemeClr>
                </a:solidFill>
              </a:rPr>
              <a:t>(M. Ester et al. 2015)</a:t>
            </a:r>
          </a:p>
          <a:p>
            <a:pPr lvl="1">
              <a:buClr>
                <a:schemeClr val="tx1">
                  <a:lumMod val="95000"/>
                  <a:lumOff val="5000"/>
                </a:schemeClr>
              </a:buClr>
            </a:pPr>
            <a:r>
              <a:rPr lang="en-US" altLang="zh-TW" dirty="0"/>
              <a:t>Personal habits of writing will have a </a:t>
            </a:r>
            <a:r>
              <a:rPr lang="en-US" altLang="zh-TW" dirty="0">
                <a:solidFill>
                  <a:srgbClr val="0000FF"/>
                </a:solidFill>
              </a:rPr>
              <a:t>similar characteristic </a:t>
            </a:r>
            <a:r>
              <a:rPr lang="en-US" altLang="zh-TW" dirty="0"/>
              <a:t>for specific writing purposes.</a:t>
            </a:r>
          </a:p>
          <a:p>
            <a:pPr lvl="1">
              <a:buClr>
                <a:schemeClr val="tx1">
                  <a:lumMod val="95000"/>
                  <a:lumOff val="5000"/>
                </a:schemeClr>
              </a:buClr>
            </a:pPr>
            <a:endParaRPr lang="en-US" altLang="zh-TW" dirty="0"/>
          </a:p>
          <a:p>
            <a:pPr lvl="1">
              <a:buClr>
                <a:schemeClr val="tx1">
                  <a:lumMod val="95000"/>
                  <a:lumOff val="5000"/>
                </a:schemeClr>
              </a:buClr>
            </a:pPr>
            <a:endParaRPr lang="en-US" altLang="zh-TW" dirty="0"/>
          </a:p>
          <a:p>
            <a:pPr marL="457200" lvl="1" indent="0">
              <a:buClr>
                <a:schemeClr val="tx1">
                  <a:lumMod val="95000"/>
                  <a:lumOff val="5000"/>
                </a:schemeClr>
              </a:buClr>
              <a:buNone/>
            </a:pPr>
            <a:endParaRPr lang="en-US" altLang="zh-TW" dirty="0"/>
          </a:p>
        </p:txBody>
      </p:sp>
      <p:sp>
        <p:nvSpPr>
          <p:cNvPr id="2" name="標題 1"/>
          <p:cNvSpPr>
            <a:spLocks noGrp="1"/>
          </p:cNvSpPr>
          <p:nvPr>
            <p:ph type="title"/>
          </p:nvPr>
        </p:nvSpPr>
        <p:spPr/>
        <p:txBody>
          <a:bodyPr/>
          <a:lstStyle/>
          <a:p>
            <a:r>
              <a:rPr lang="en-US" altLang="zh-TW" dirty="0"/>
              <a:t>Credibility Computing Module</a:t>
            </a:r>
            <a:endParaRPr lang="zh-TW" altLang="zh-TW" sz="3600" dirty="0"/>
          </a:p>
        </p:txBody>
      </p:sp>
      <p:sp>
        <p:nvSpPr>
          <p:cNvPr id="4" name="投影片編號版面配置區 3"/>
          <p:cNvSpPr>
            <a:spLocks noGrp="1"/>
          </p:cNvSpPr>
          <p:nvPr>
            <p:ph type="sldNum" sz="quarter" idx="12"/>
          </p:nvPr>
        </p:nvSpPr>
        <p:spPr/>
        <p:txBody>
          <a:bodyPr/>
          <a:lstStyle/>
          <a:p>
            <a:pPr>
              <a:defRPr/>
            </a:pPr>
            <a:r>
              <a:rPr lang="en-US" altLang="zh-TW" dirty="0"/>
              <a:t>   </a:t>
            </a:r>
            <a:fld id="{268DB495-9CA4-484E-A313-18E293594145}" type="slidenum">
              <a:rPr lang="en-US" altLang="zh-TW" smtClean="0"/>
              <a:pPr>
                <a:defRPr/>
              </a:pPr>
              <a:t>20</a:t>
            </a:fld>
            <a:endParaRPr lang="en-US" altLang="zh-TW" dirty="0"/>
          </a:p>
        </p:txBody>
      </p:sp>
      <p:sp>
        <p:nvSpPr>
          <p:cNvPr id="12" name="矩形 11"/>
          <p:cNvSpPr/>
          <p:nvPr/>
        </p:nvSpPr>
        <p:spPr>
          <a:xfrm>
            <a:off x="251520" y="5581436"/>
            <a:ext cx="8820472" cy="369332"/>
          </a:xfrm>
          <a:prstGeom prst="rect">
            <a:avLst/>
          </a:prstGeom>
        </p:spPr>
        <p:txBody>
          <a:bodyPr wrap="square">
            <a:spAutoFit/>
          </a:bodyPr>
          <a:lstStyle/>
          <a:p>
            <a:endParaRPr lang="zh-TW" altLang="en-US" i="1" dirty="0">
              <a:latin typeface="Cambria Math" panose="02040503050406030204" pitchFamily="18" charset="0"/>
            </a:endParaRPr>
          </a:p>
        </p:txBody>
      </p:sp>
      <p:pic>
        <p:nvPicPr>
          <p:cNvPr id="6" name="圖片 5"/>
          <p:cNvPicPr>
            <a:picLocks noChangeAspect="1"/>
          </p:cNvPicPr>
          <p:nvPr/>
        </p:nvPicPr>
        <p:blipFill>
          <a:blip r:embed="rId3"/>
          <a:stretch>
            <a:fillRect/>
          </a:stretch>
        </p:blipFill>
        <p:spPr>
          <a:xfrm>
            <a:off x="-12669" y="3195024"/>
            <a:ext cx="9169338" cy="450000"/>
          </a:xfrm>
          <a:prstGeom prst="rect">
            <a:avLst/>
          </a:prstGeom>
        </p:spPr>
      </p:pic>
      <p:pic>
        <p:nvPicPr>
          <p:cNvPr id="9" name="圖片 8"/>
          <p:cNvPicPr>
            <a:picLocks noChangeAspect="1"/>
          </p:cNvPicPr>
          <p:nvPr/>
        </p:nvPicPr>
        <p:blipFill>
          <a:blip r:embed="rId4"/>
          <a:stretch>
            <a:fillRect/>
          </a:stretch>
        </p:blipFill>
        <p:spPr>
          <a:xfrm>
            <a:off x="70800" y="5436948"/>
            <a:ext cx="5040000" cy="656348"/>
          </a:xfrm>
          <a:prstGeom prst="rect">
            <a:avLst/>
          </a:prstGeom>
        </p:spPr>
      </p:pic>
      <p:pic>
        <p:nvPicPr>
          <p:cNvPr id="10" name="圖片 9"/>
          <p:cNvPicPr>
            <a:picLocks noChangeAspect="1"/>
          </p:cNvPicPr>
          <p:nvPr/>
        </p:nvPicPr>
        <p:blipFill>
          <a:blip r:embed="rId5"/>
          <a:stretch>
            <a:fillRect/>
          </a:stretch>
        </p:blipFill>
        <p:spPr>
          <a:xfrm>
            <a:off x="4212712" y="5445224"/>
            <a:ext cx="5040000" cy="656348"/>
          </a:xfrm>
          <a:prstGeom prst="rect">
            <a:avLst/>
          </a:prstGeom>
        </p:spPr>
      </p:pic>
    </p:spTree>
    <p:extLst>
      <p:ext uri="{BB962C8B-B14F-4D97-AF65-F5344CB8AC3E}">
        <p14:creationId xmlns:p14="http://schemas.microsoft.com/office/powerpoint/2010/main" val="1779975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標題 1"/>
          <p:cNvSpPr>
            <a:spLocks noGrp="1"/>
          </p:cNvSpPr>
          <p:nvPr>
            <p:ph type="title"/>
          </p:nvPr>
        </p:nvSpPr>
        <p:spPr/>
        <p:txBody>
          <a:bodyPr/>
          <a:lstStyle/>
          <a:p>
            <a:r>
              <a:rPr lang="en-US" altLang="zh-TW" dirty="0"/>
              <a:t>Data Collection</a:t>
            </a:r>
            <a:endParaRPr lang="zh-TW" altLang="en-US" sz="4400" dirty="0"/>
          </a:p>
        </p:txBody>
      </p:sp>
      <p:sp>
        <p:nvSpPr>
          <p:cNvPr id="58372"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2000">
                <a:solidFill>
                  <a:schemeClr val="tx1"/>
                </a:solidFill>
                <a:latin typeface="Arial" panose="020B0604020202020204" pitchFamily="34" charset="0"/>
                <a:ea typeface="標楷體" panose="03000509000000000000" pitchFamily="65" charset="-120"/>
              </a:defRPr>
            </a:lvl1pPr>
            <a:lvl2pPr marL="742950" indent="-285750">
              <a:spcBef>
                <a:spcPct val="20000"/>
              </a:spcBef>
              <a:buChar char="–"/>
              <a:defRPr kumimoji="1">
                <a:solidFill>
                  <a:schemeClr val="tx1"/>
                </a:solidFill>
                <a:latin typeface="Arial" panose="020B0604020202020204" pitchFamily="34" charset="0"/>
                <a:ea typeface="標楷體" panose="03000509000000000000" pitchFamily="65" charset="-120"/>
              </a:defRPr>
            </a:lvl2pPr>
            <a:lvl3pPr marL="1143000" indent="-228600">
              <a:spcBef>
                <a:spcPct val="20000"/>
              </a:spcBef>
              <a:buChar char="•"/>
              <a:defRPr kumimoji="1" sz="2400">
                <a:solidFill>
                  <a:schemeClr val="tx1"/>
                </a:solidFill>
                <a:latin typeface="Arial" panose="020B0604020202020204" pitchFamily="34" charset="0"/>
                <a:ea typeface="標楷體" panose="03000509000000000000" pitchFamily="65" charset="-120"/>
              </a:defRPr>
            </a:lvl3pPr>
            <a:lvl4pPr marL="16002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4pPr>
            <a:lvl5pPr marL="20574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9pPr>
          </a:lstStyle>
          <a:p>
            <a:pPr>
              <a:spcBef>
                <a:spcPct val="0"/>
              </a:spcBef>
              <a:buFontTx/>
              <a:buNone/>
            </a:pPr>
            <a:r>
              <a:rPr kumimoji="0" lang="en-US" altLang="zh-TW" sz="1400">
                <a:ea typeface="新細明體" panose="02020500000000000000" pitchFamily="18" charset="-120"/>
              </a:rPr>
              <a:t>   </a:t>
            </a:r>
            <a:fld id="{0ED37BBB-A249-4957-9A4F-2CB631F31E46}" type="slidenum">
              <a:rPr kumimoji="0" lang="en-US" altLang="zh-TW" sz="1400" smtClean="0">
                <a:ea typeface="新細明體" panose="02020500000000000000" pitchFamily="18" charset="-120"/>
              </a:rPr>
              <a:pPr>
                <a:spcBef>
                  <a:spcPct val="0"/>
                </a:spcBef>
                <a:buFontTx/>
                <a:buNone/>
              </a:pPr>
              <a:t>21</a:t>
            </a:fld>
            <a:endParaRPr kumimoji="0" lang="en-US" altLang="zh-TW" sz="1400">
              <a:ea typeface="新細明體" panose="02020500000000000000" pitchFamily="18" charset="-120"/>
            </a:endParaRPr>
          </a:p>
        </p:txBody>
      </p:sp>
      <p:sp>
        <p:nvSpPr>
          <p:cNvPr id="87" name="矩形 86"/>
          <p:cNvSpPr/>
          <p:nvPr/>
        </p:nvSpPr>
        <p:spPr>
          <a:xfrm>
            <a:off x="572494" y="2234397"/>
            <a:ext cx="3874145" cy="3960440"/>
          </a:xfrm>
          <a:prstGeom prst="rect">
            <a:avLst/>
          </a:prstGeom>
          <a:solidFill>
            <a:srgbClr val="FFFFFF">
              <a:alpha val="7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 name="內容版面配置區 1"/>
          <p:cNvSpPr>
            <a:spLocks noGrp="1"/>
          </p:cNvSpPr>
          <p:nvPr>
            <p:ph idx="1"/>
          </p:nvPr>
        </p:nvSpPr>
        <p:spPr>
          <a:xfrm>
            <a:off x="457200" y="1196975"/>
            <a:ext cx="8435280" cy="4824413"/>
          </a:xfrm>
        </p:spPr>
        <p:txBody>
          <a:bodyPr/>
          <a:lstStyle/>
          <a:p>
            <a:r>
              <a:rPr lang="en-US" altLang="zh-TW" dirty="0"/>
              <a:t>Review Website Dataset  </a:t>
            </a:r>
            <a:r>
              <a:rPr lang="en-US" altLang="zh-TW" sz="1800" dirty="0">
                <a:solidFill>
                  <a:schemeClr val="bg1">
                    <a:lumMod val="65000"/>
                  </a:schemeClr>
                </a:solidFill>
              </a:rPr>
              <a:t>(Bin Liu et al.)</a:t>
            </a:r>
          </a:p>
          <a:p>
            <a:pPr marL="0" indent="0">
              <a:buNone/>
            </a:pPr>
            <a:r>
              <a:rPr lang="en-US" altLang="zh-TW" sz="2000" dirty="0"/>
              <a:t>A. Real dataset</a:t>
            </a:r>
          </a:p>
          <a:p>
            <a:pPr lvl="1">
              <a:lnSpc>
                <a:spcPct val="150000"/>
              </a:lnSpc>
              <a:buClr>
                <a:schemeClr val="tx1">
                  <a:lumMod val="95000"/>
                  <a:lumOff val="5000"/>
                </a:schemeClr>
              </a:buClr>
            </a:pPr>
            <a:r>
              <a:rPr lang="en-US" altLang="zh-TW" dirty="0"/>
              <a:t>About </a:t>
            </a:r>
            <a:r>
              <a:rPr lang="en-US" altLang="zh-TW" dirty="0">
                <a:solidFill>
                  <a:srgbClr val="0000FF"/>
                </a:solidFill>
              </a:rPr>
              <a:t>800 fake </a:t>
            </a:r>
            <a:r>
              <a:rPr lang="en-US" altLang="zh-TW" dirty="0"/>
              <a:t>reviews were obtained from the hotel page where in gets all from the </a:t>
            </a:r>
            <a:r>
              <a:rPr lang="en-US" altLang="zh-TW" dirty="0">
                <a:solidFill>
                  <a:srgbClr val="0000FF"/>
                </a:solidFill>
              </a:rPr>
              <a:t>Yelp filtered section</a:t>
            </a:r>
            <a:r>
              <a:rPr lang="en-US" altLang="zh-TW" dirty="0"/>
              <a:t>.</a:t>
            </a:r>
          </a:p>
          <a:p>
            <a:pPr lvl="1">
              <a:lnSpc>
                <a:spcPct val="150000"/>
              </a:lnSpc>
              <a:buClr>
                <a:schemeClr val="tx1">
                  <a:lumMod val="95000"/>
                  <a:lumOff val="5000"/>
                </a:schemeClr>
              </a:buClr>
            </a:pPr>
            <a:r>
              <a:rPr lang="en-US" altLang="zh-TW" dirty="0"/>
              <a:t>About </a:t>
            </a:r>
            <a:r>
              <a:rPr lang="en-US" altLang="zh-TW" dirty="0">
                <a:solidFill>
                  <a:srgbClr val="0000FF"/>
                </a:solidFill>
              </a:rPr>
              <a:t>5,000 true </a:t>
            </a:r>
            <a:r>
              <a:rPr lang="en-US" altLang="zh-TW" dirty="0"/>
              <a:t>reviews from the </a:t>
            </a:r>
            <a:r>
              <a:rPr lang="en-US" altLang="zh-TW" dirty="0">
                <a:solidFill>
                  <a:srgbClr val="0000FF"/>
                </a:solidFill>
              </a:rPr>
              <a:t>regular page</a:t>
            </a:r>
            <a:r>
              <a:rPr lang="en-US" altLang="zh-TW" dirty="0"/>
              <a:t>.</a:t>
            </a:r>
          </a:p>
          <a:p>
            <a:pPr marL="0" indent="0">
              <a:lnSpc>
                <a:spcPct val="150000"/>
              </a:lnSpc>
              <a:buClr>
                <a:schemeClr val="tx1">
                  <a:lumMod val="95000"/>
                  <a:lumOff val="5000"/>
                </a:schemeClr>
              </a:buClr>
              <a:buNone/>
            </a:pPr>
            <a:r>
              <a:rPr lang="en-US" altLang="zh-TW" sz="2000" dirty="0"/>
              <a:t>B. Extended (mixed)</a:t>
            </a:r>
          </a:p>
          <a:p>
            <a:pPr lvl="1">
              <a:lnSpc>
                <a:spcPct val="150000"/>
              </a:lnSpc>
              <a:buClr>
                <a:schemeClr val="tx1">
                  <a:lumMod val="95000"/>
                  <a:lumOff val="5000"/>
                </a:schemeClr>
              </a:buClr>
            </a:pPr>
            <a:r>
              <a:rPr lang="en-US" altLang="zh-TW" sz="1800" dirty="0"/>
              <a:t>About </a:t>
            </a:r>
            <a:r>
              <a:rPr lang="en-US" altLang="zh-TW" sz="1800" dirty="0">
                <a:solidFill>
                  <a:srgbClr val="0000FF"/>
                </a:solidFill>
              </a:rPr>
              <a:t>260,000 fake </a:t>
            </a:r>
            <a:r>
              <a:rPr lang="en-US" altLang="zh-TW" sz="1800" dirty="0"/>
              <a:t>reviews from business pages.</a:t>
            </a:r>
          </a:p>
          <a:p>
            <a:pPr lvl="1">
              <a:lnSpc>
                <a:spcPct val="150000"/>
              </a:lnSpc>
              <a:buClr>
                <a:schemeClr val="tx1">
                  <a:lumMod val="95000"/>
                  <a:lumOff val="5000"/>
                </a:schemeClr>
              </a:buClr>
            </a:pPr>
            <a:r>
              <a:rPr lang="en-US" altLang="zh-TW" sz="1800" dirty="0"/>
              <a:t>About </a:t>
            </a:r>
            <a:r>
              <a:rPr lang="en-US" altLang="zh-TW" sz="1800" dirty="0">
                <a:solidFill>
                  <a:srgbClr val="0000FF"/>
                </a:solidFill>
              </a:rPr>
              <a:t>400,000 true </a:t>
            </a:r>
            <a:r>
              <a:rPr lang="en-US" altLang="zh-TW" sz="1800" dirty="0"/>
              <a:t>reviews from business page</a:t>
            </a:r>
          </a:p>
        </p:txBody>
      </p:sp>
    </p:spTree>
    <p:extLst>
      <p:ext uri="{BB962C8B-B14F-4D97-AF65-F5344CB8AC3E}">
        <p14:creationId xmlns:p14="http://schemas.microsoft.com/office/powerpoint/2010/main" val="25265795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標題 1"/>
          <p:cNvSpPr>
            <a:spLocks noGrp="1"/>
          </p:cNvSpPr>
          <p:nvPr>
            <p:ph type="title"/>
          </p:nvPr>
        </p:nvSpPr>
        <p:spPr/>
        <p:txBody>
          <a:bodyPr/>
          <a:lstStyle/>
          <a:p>
            <a:r>
              <a:rPr lang="en-US" altLang="zh-TW" dirty="0"/>
              <a:t>Data Collection</a:t>
            </a:r>
            <a:endParaRPr lang="zh-TW" altLang="en-US" sz="4400" dirty="0"/>
          </a:p>
        </p:txBody>
      </p:sp>
      <p:sp>
        <p:nvSpPr>
          <p:cNvPr id="58372"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2000">
                <a:solidFill>
                  <a:schemeClr val="tx1"/>
                </a:solidFill>
                <a:latin typeface="Arial" panose="020B0604020202020204" pitchFamily="34" charset="0"/>
                <a:ea typeface="標楷體" panose="03000509000000000000" pitchFamily="65" charset="-120"/>
              </a:defRPr>
            </a:lvl1pPr>
            <a:lvl2pPr marL="742950" indent="-285750">
              <a:spcBef>
                <a:spcPct val="20000"/>
              </a:spcBef>
              <a:buChar char="–"/>
              <a:defRPr kumimoji="1">
                <a:solidFill>
                  <a:schemeClr val="tx1"/>
                </a:solidFill>
                <a:latin typeface="Arial" panose="020B0604020202020204" pitchFamily="34" charset="0"/>
                <a:ea typeface="標楷體" panose="03000509000000000000" pitchFamily="65" charset="-120"/>
              </a:defRPr>
            </a:lvl2pPr>
            <a:lvl3pPr marL="1143000" indent="-228600">
              <a:spcBef>
                <a:spcPct val="20000"/>
              </a:spcBef>
              <a:buChar char="•"/>
              <a:defRPr kumimoji="1" sz="2400">
                <a:solidFill>
                  <a:schemeClr val="tx1"/>
                </a:solidFill>
                <a:latin typeface="Arial" panose="020B0604020202020204" pitchFamily="34" charset="0"/>
                <a:ea typeface="標楷體" panose="03000509000000000000" pitchFamily="65" charset="-120"/>
              </a:defRPr>
            </a:lvl3pPr>
            <a:lvl4pPr marL="16002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4pPr>
            <a:lvl5pPr marL="20574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9pPr>
          </a:lstStyle>
          <a:p>
            <a:pPr>
              <a:spcBef>
                <a:spcPct val="0"/>
              </a:spcBef>
              <a:buFontTx/>
              <a:buNone/>
            </a:pPr>
            <a:r>
              <a:rPr kumimoji="0" lang="en-US" altLang="zh-TW" sz="1400">
                <a:ea typeface="新細明體" panose="02020500000000000000" pitchFamily="18" charset="-120"/>
              </a:rPr>
              <a:t>   </a:t>
            </a:r>
            <a:fld id="{0ED37BBB-A249-4957-9A4F-2CB631F31E46}" type="slidenum">
              <a:rPr kumimoji="0" lang="en-US" altLang="zh-TW" sz="1400" smtClean="0">
                <a:ea typeface="新細明體" panose="02020500000000000000" pitchFamily="18" charset="-120"/>
              </a:rPr>
              <a:pPr>
                <a:spcBef>
                  <a:spcPct val="0"/>
                </a:spcBef>
                <a:buFontTx/>
                <a:buNone/>
              </a:pPr>
              <a:t>22</a:t>
            </a:fld>
            <a:endParaRPr kumimoji="0" lang="en-US" altLang="zh-TW" sz="1400">
              <a:ea typeface="新細明體" panose="02020500000000000000" pitchFamily="18" charset="-120"/>
            </a:endParaRPr>
          </a:p>
        </p:txBody>
      </p:sp>
      <p:sp>
        <p:nvSpPr>
          <p:cNvPr id="87" name="矩形 86"/>
          <p:cNvSpPr/>
          <p:nvPr/>
        </p:nvSpPr>
        <p:spPr>
          <a:xfrm>
            <a:off x="572494" y="2234397"/>
            <a:ext cx="3874145" cy="3960440"/>
          </a:xfrm>
          <a:prstGeom prst="rect">
            <a:avLst/>
          </a:prstGeom>
          <a:solidFill>
            <a:srgbClr val="FFFFFF">
              <a:alpha val="7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2" name="內容版面配置區 1"/>
          <p:cNvSpPr>
            <a:spLocks noGrp="1"/>
          </p:cNvSpPr>
          <p:nvPr>
            <p:ph idx="1"/>
          </p:nvPr>
        </p:nvSpPr>
        <p:spPr>
          <a:xfrm>
            <a:off x="457200" y="1196975"/>
            <a:ext cx="8435280" cy="4824413"/>
          </a:xfrm>
        </p:spPr>
        <p:txBody>
          <a:bodyPr/>
          <a:lstStyle/>
          <a:p>
            <a:r>
              <a:rPr lang="en-US" altLang="zh-TW" dirty="0"/>
              <a:t>Crowd-made Dataset (</a:t>
            </a:r>
            <a:r>
              <a:rPr lang="en-US" altLang="zh-TW" dirty="0">
                <a:solidFill>
                  <a:srgbClr val="0000FF"/>
                </a:solidFill>
              </a:rPr>
              <a:t>Golden Standard</a:t>
            </a:r>
            <a:r>
              <a:rPr lang="en-US" altLang="zh-TW" dirty="0"/>
              <a:t>) </a:t>
            </a:r>
            <a:r>
              <a:rPr lang="en-US" altLang="zh-TW" sz="1800" dirty="0">
                <a:solidFill>
                  <a:schemeClr val="bg1">
                    <a:lumMod val="65000"/>
                  </a:schemeClr>
                </a:solidFill>
              </a:rPr>
              <a:t>(Ott et al.)</a:t>
            </a:r>
          </a:p>
          <a:p>
            <a:pPr lvl="1">
              <a:lnSpc>
                <a:spcPct val="150000"/>
              </a:lnSpc>
              <a:buClr>
                <a:schemeClr val="tx1">
                  <a:lumMod val="95000"/>
                  <a:lumOff val="5000"/>
                </a:schemeClr>
              </a:buClr>
            </a:pPr>
            <a:r>
              <a:rPr lang="en-US" altLang="zh-TW" dirty="0">
                <a:solidFill>
                  <a:srgbClr val="0000FF"/>
                </a:solidFill>
              </a:rPr>
              <a:t>400 truth</a:t>
            </a:r>
            <a:r>
              <a:rPr lang="en-US" altLang="zh-TW" dirty="0"/>
              <a:t> reviews with </a:t>
            </a:r>
            <a:r>
              <a:rPr lang="en-US" altLang="zh-TW" dirty="0">
                <a:solidFill>
                  <a:srgbClr val="0000FF"/>
                </a:solidFill>
              </a:rPr>
              <a:t>positive emotions </a:t>
            </a:r>
            <a:r>
              <a:rPr lang="en-US" altLang="zh-TW" dirty="0"/>
              <a:t>from TripAdvisor.</a:t>
            </a:r>
          </a:p>
          <a:p>
            <a:pPr lvl="1">
              <a:lnSpc>
                <a:spcPct val="150000"/>
              </a:lnSpc>
              <a:buClr>
                <a:schemeClr val="tx1">
                  <a:lumMod val="95000"/>
                  <a:lumOff val="5000"/>
                </a:schemeClr>
              </a:buClr>
            </a:pPr>
            <a:r>
              <a:rPr lang="en-US" altLang="zh-TW" dirty="0">
                <a:solidFill>
                  <a:srgbClr val="0000FF"/>
                </a:solidFill>
              </a:rPr>
              <a:t>400 truth </a:t>
            </a:r>
            <a:r>
              <a:rPr lang="en-US" altLang="zh-TW" dirty="0"/>
              <a:t>reviews with </a:t>
            </a:r>
            <a:r>
              <a:rPr lang="en-US" altLang="zh-TW" dirty="0">
                <a:solidFill>
                  <a:srgbClr val="0000FF"/>
                </a:solidFill>
              </a:rPr>
              <a:t>negative emotions </a:t>
            </a:r>
            <a:r>
              <a:rPr lang="en-US" altLang="zh-TW" dirty="0"/>
              <a:t>from Expedia, Hotels.com, Orbitz, Priceline, TripAdvisor and Yelp.</a:t>
            </a:r>
          </a:p>
          <a:p>
            <a:pPr>
              <a:lnSpc>
                <a:spcPct val="150000"/>
              </a:lnSpc>
              <a:buClr>
                <a:schemeClr val="tx1">
                  <a:lumMod val="95000"/>
                  <a:lumOff val="5000"/>
                </a:schemeClr>
              </a:buClr>
            </a:pPr>
            <a:r>
              <a:rPr lang="en-US" altLang="zh-TW" dirty="0"/>
              <a:t>Amazon Mechanical Turk</a:t>
            </a:r>
          </a:p>
          <a:p>
            <a:pPr lvl="1">
              <a:lnSpc>
                <a:spcPct val="150000"/>
              </a:lnSpc>
              <a:buClr>
                <a:schemeClr val="tx1">
                  <a:lumMod val="95000"/>
                  <a:lumOff val="5000"/>
                </a:schemeClr>
              </a:buClr>
            </a:pPr>
            <a:r>
              <a:rPr lang="en-US" altLang="zh-TW" dirty="0">
                <a:solidFill>
                  <a:srgbClr val="0000FF"/>
                </a:solidFill>
              </a:rPr>
              <a:t>400 fake </a:t>
            </a:r>
            <a:r>
              <a:rPr lang="en-US" altLang="zh-TW" dirty="0"/>
              <a:t>reviews with </a:t>
            </a:r>
            <a:r>
              <a:rPr lang="en-US" altLang="zh-TW" dirty="0">
                <a:solidFill>
                  <a:srgbClr val="0000FF"/>
                </a:solidFill>
              </a:rPr>
              <a:t>positive emotion </a:t>
            </a:r>
            <a:r>
              <a:rPr lang="en-US" altLang="zh-TW" dirty="0"/>
              <a:t>from </a:t>
            </a:r>
            <a:r>
              <a:rPr lang="en-US" altLang="zh-TW" dirty="0">
                <a:solidFill>
                  <a:srgbClr val="0000FF"/>
                </a:solidFill>
              </a:rPr>
              <a:t>Amazon Mechanical Turk</a:t>
            </a:r>
            <a:r>
              <a:rPr lang="en-US" altLang="zh-TW" dirty="0"/>
              <a:t>.</a:t>
            </a:r>
          </a:p>
          <a:p>
            <a:pPr lvl="1">
              <a:lnSpc>
                <a:spcPct val="150000"/>
              </a:lnSpc>
              <a:buClr>
                <a:schemeClr val="tx1">
                  <a:lumMod val="95000"/>
                  <a:lumOff val="5000"/>
                </a:schemeClr>
              </a:buClr>
            </a:pPr>
            <a:r>
              <a:rPr lang="en-US" altLang="zh-TW" dirty="0">
                <a:solidFill>
                  <a:srgbClr val="0000FF"/>
                </a:solidFill>
              </a:rPr>
              <a:t>400 fake </a:t>
            </a:r>
            <a:r>
              <a:rPr lang="en-US" altLang="zh-TW" dirty="0"/>
              <a:t>reviews with </a:t>
            </a:r>
            <a:r>
              <a:rPr lang="en-US" altLang="zh-TW" dirty="0">
                <a:solidFill>
                  <a:srgbClr val="0000FF"/>
                </a:solidFill>
              </a:rPr>
              <a:t>negative emotion </a:t>
            </a:r>
            <a:r>
              <a:rPr lang="en-US" altLang="zh-TW" dirty="0"/>
              <a:t>from </a:t>
            </a:r>
            <a:r>
              <a:rPr lang="en-US" altLang="zh-TW" dirty="0">
                <a:solidFill>
                  <a:srgbClr val="0000FF"/>
                </a:solidFill>
              </a:rPr>
              <a:t>Amazon Mechanical Turk</a:t>
            </a:r>
            <a:r>
              <a:rPr lang="en-US" altLang="zh-TW" dirty="0"/>
              <a:t>.</a:t>
            </a:r>
          </a:p>
        </p:txBody>
      </p:sp>
    </p:spTree>
    <p:extLst>
      <p:ext uri="{BB962C8B-B14F-4D97-AF65-F5344CB8AC3E}">
        <p14:creationId xmlns:p14="http://schemas.microsoft.com/office/powerpoint/2010/main" val="20798601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200" dirty="0"/>
              <a:t>Evaluation with Different Machine Learning and Deep Learning Approaches</a:t>
            </a:r>
            <a:endParaRPr lang="zh-TW" altLang="en-US" sz="3200" dirty="0"/>
          </a:p>
        </p:txBody>
      </p:sp>
      <p:sp>
        <p:nvSpPr>
          <p:cNvPr id="4" name="投影片編號版面配置區 3"/>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23</a:t>
            </a:fld>
            <a:endParaRPr lang="en-US" altLang="zh-TW"/>
          </a:p>
        </p:txBody>
      </p:sp>
      <p:grpSp>
        <p:nvGrpSpPr>
          <p:cNvPr id="28" name="群組 27"/>
          <p:cNvGrpSpPr/>
          <p:nvPr/>
        </p:nvGrpSpPr>
        <p:grpSpPr>
          <a:xfrm>
            <a:off x="1338123" y="1209643"/>
            <a:ext cx="4872965" cy="1260000"/>
            <a:chOff x="1122099" y="1209643"/>
            <a:chExt cx="4872965" cy="1260000"/>
          </a:xfrm>
        </p:grpSpPr>
        <p:pic>
          <p:nvPicPr>
            <p:cNvPr id="5" name="圖片 4"/>
            <p:cNvPicPr>
              <a:picLocks noChangeAspect="1"/>
            </p:cNvPicPr>
            <p:nvPr/>
          </p:nvPicPr>
          <p:blipFill>
            <a:blip r:embed="rId3"/>
            <a:stretch>
              <a:fillRect/>
            </a:stretch>
          </p:blipFill>
          <p:spPr>
            <a:xfrm>
              <a:off x="1122099" y="1209643"/>
              <a:ext cx="4872965" cy="1260000"/>
            </a:xfrm>
            <a:prstGeom prst="rect">
              <a:avLst/>
            </a:prstGeom>
          </p:spPr>
        </p:pic>
        <p:sp>
          <p:nvSpPr>
            <p:cNvPr id="11" name="矩形 10"/>
            <p:cNvSpPr/>
            <p:nvPr/>
          </p:nvSpPr>
          <p:spPr>
            <a:xfrm>
              <a:off x="1122099" y="1700808"/>
              <a:ext cx="4872965" cy="288032"/>
            </a:xfrm>
            <a:prstGeom prst="rect">
              <a:avLst/>
            </a:prstGeom>
            <a:noFill/>
            <a:ln w="28575">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zh-TW" altLang="en-US"/>
            </a:p>
          </p:txBody>
        </p:sp>
      </p:grpSp>
      <p:grpSp>
        <p:nvGrpSpPr>
          <p:cNvPr id="29" name="群組 28"/>
          <p:cNvGrpSpPr/>
          <p:nvPr/>
        </p:nvGrpSpPr>
        <p:grpSpPr>
          <a:xfrm>
            <a:off x="1344605" y="2457032"/>
            <a:ext cx="4877595" cy="1260000"/>
            <a:chOff x="1128581" y="2457032"/>
            <a:chExt cx="4877595" cy="1260000"/>
          </a:xfrm>
        </p:grpSpPr>
        <p:pic>
          <p:nvPicPr>
            <p:cNvPr id="14" name="圖片 13"/>
            <p:cNvPicPr>
              <a:picLocks/>
            </p:cNvPicPr>
            <p:nvPr/>
          </p:nvPicPr>
          <p:blipFill>
            <a:blip r:embed="rId4"/>
            <a:stretch>
              <a:fillRect/>
            </a:stretch>
          </p:blipFill>
          <p:spPr>
            <a:xfrm>
              <a:off x="1128581" y="2457032"/>
              <a:ext cx="4860000" cy="1260000"/>
            </a:xfrm>
            <a:prstGeom prst="rect">
              <a:avLst/>
            </a:prstGeom>
          </p:spPr>
        </p:pic>
        <p:sp>
          <p:nvSpPr>
            <p:cNvPr id="20" name="矩形 19"/>
            <p:cNvSpPr/>
            <p:nvPr/>
          </p:nvSpPr>
          <p:spPr>
            <a:xfrm>
              <a:off x="1133211" y="2937835"/>
              <a:ext cx="4872965" cy="275141"/>
            </a:xfrm>
            <a:prstGeom prst="rect">
              <a:avLst/>
            </a:prstGeom>
            <a:noFill/>
            <a:ln w="28575">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zh-TW" altLang="en-US"/>
            </a:p>
          </p:txBody>
        </p:sp>
      </p:grpSp>
      <p:grpSp>
        <p:nvGrpSpPr>
          <p:cNvPr id="31" name="群組 30"/>
          <p:cNvGrpSpPr/>
          <p:nvPr/>
        </p:nvGrpSpPr>
        <p:grpSpPr>
          <a:xfrm>
            <a:off x="1331640" y="3769888"/>
            <a:ext cx="4872965" cy="1260000"/>
            <a:chOff x="1115616" y="3769888"/>
            <a:chExt cx="4872965" cy="1260000"/>
          </a:xfrm>
        </p:grpSpPr>
        <p:pic>
          <p:nvPicPr>
            <p:cNvPr id="16" name="圖片 15"/>
            <p:cNvPicPr>
              <a:picLocks/>
            </p:cNvPicPr>
            <p:nvPr/>
          </p:nvPicPr>
          <p:blipFill>
            <a:blip r:embed="rId5"/>
            <a:stretch>
              <a:fillRect/>
            </a:stretch>
          </p:blipFill>
          <p:spPr>
            <a:xfrm>
              <a:off x="1128581" y="3769888"/>
              <a:ext cx="4860000" cy="1260000"/>
            </a:xfrm>
            <a:prstGeom prst="rect">
              <a:avLst/>
            </a:prstGeom>
          </p:spPr>
        </p:pic>
        <p:sp>
          <p:nvSpPr>
            <p:cNvPr id="21" name="矩形 20"/>
            <p:cNvSpPr/>
            <p:nvPr/>
          </p:nvSpPr>
          <p:spPr>
            <a:xfrm>
              <a:off x="1115616" y="4255872"/>
              <a:ext cx="4872965" cy="253248"/>
            </a:xfrm>
            <a:prstGeom prst="rect">
              <a:avLst/>
            </a:prstGeom>
            <a:noFill/>
            <a:ln w="28575">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zh-TW" altLang="en-US"/>
            </a:p>
          </p:txBody>
        </p:sp>
      </p:grpSp>
      <p:grpSp>
        <p:nvGrpSpPr>
          <p:cNvPr id="32" name="群組 31"/>
          <p:cNvGrpSpPr/>
          <p:nvPr/>
        </p:nvGrpSpPr>
        <p:grpSpPr>
          <a:xfrm>
            <a:off x="1344605" y="5049320"/>
            <a:ext cx="4884128" cy="1260000"/>
            <a:chOff x="1128581" y="5049320"/>
            <a:chExt cx="4884128" cy="1260000"/>
          </a:xfrm>
        </p:grpSpPr>
        <p:pic>
          <p:nvPicPr>
            <p:cNvPr id="18" name="圖片 17"/>
            <p:cNvPicPr>
              <a:picLocks/>
            </p:cNvPicPr>
            <p:nvPr/>
          </p:nvPicPr>
          <p:blipFill>
            <a:blip r:embed="rId6"/>
            <a:stretch>
              <a:fillRect/>
            </a:stretch>
          </p:blipFill>
          <p:spPr>
            <a:xfrm>
              <a:off x="1128581" y="5049320"/>
              <a:ext cx="4860000" cy="1260000"/>
            </a:xfrm>
            <a:prstGeom prst="rect">
              <a:avLst/>
            </a:prstGeom>
          </p:spPr>
        </p:pic>
        <p:sp>
          <p:nvSpPr>
            <p:cNvPr id="22" name="矩形 21"/>
            <p:cNvSpPr/>
            <p:nvPr/>
          </p:nvSpPr>
          <p:spPr>
            <a:xfrm>
              <a:off x="1139744" y="5520921"/>
              <a:ext cx="4872965" cy="288032"/>
            </a:xfrm>
            <a:prstGeom prst="rect">
              <a:avLst/>
            </a:prstGeom>
            <a:noFill/>
            <a:ln w="28575">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zh-TW" altLang="en-US"/>
            </a:p>
          </p:txBody>
        </p:sp>
      </p:grpSp>
      <p:sp>
        <p:nvSpPr>
          <p:cNvPr id="9" name="文字方塊 8"/>
          <p:cNvSpPr txBox="1"/>
          <p:nvPr/>
        </p:nvSpPr>
        <p:spPr>
          <a:xfrm>
            <a:off x="6300192" y="1654977"/>
            <a:ext cx="2592288" cy="369332"/>
          </a:xfrm>
          <a:prstGeom prst="rect">
            <a:avLst/>
          </a:prstGeom>
          <a:noFill/>
        </p:spPr>
        <p:txBody>
          <a:bodyPr wrap="square" rtlCol="0">
            <a:spAutoFit/>
          </a:bodyPr>
          <a:lstStyle/>
          <a:p>
            <a:r>
              <a:rPr lang="en-US" altLang="zh-TW" dirty="0">
                <a:solidFill>
                  <a:srgbClr val="0000FF"/>
                </a:solidFill>
              </a:rPr>
              <a:t>Crowd-Made Dataset</a:t>
            </a:r>
            <a:endParaRPr lang="zh-TW" altLang="en-US" dirty="0">
              <a:solidFill>
                <a:srgbClr val="0000FF"/>
              </a:solidFill>
            </a:endParaRPr>
          </a:p>
        </p:txBody>
      </p:sp>
      <p:sp>
        <p:nvSpPr>
          <p:cNvPr id="23" name="文字方塊 22"/>
          <p:cNvSpPr txBox="1"/>
          <p:nvPr/>
        </p:nvSpPr>
        <p:spPr>
          <a:xfrm>
            <a:off x="6300192" y="2843644"/>
            <a:ext cx="2592288" cy="369332"/>
          </a:xfrm>
          <a:prstGeom prst="rect">
            <a:avLst/>
          </a:prstGeom>
          <a:noFill/>
        </p:spPr>
        <p:txBody>
          <a:bodyPr wrap="square" rtlCol="0">
            <a:spAutoFit/>
          </a:bodyPr>
          <a:lstStyle/>
          <a:p>
            <a:r>
              <a:rPr lang="en-US" altLang="zh-TW" dirty="0">
                <a:solidFill>
                  <a:srgbClr val="0000FF"/>
                </a:solidFill>
              </a:rPr>
              <a:t>Real World Dataset</a:t>
            </a:r>
            <a:endParaRPr lang="zh-TW" altLang="en-US" dirty="0">
              <a:solidFill>
                <a:srgbClr val="0000FF"/>
              </a:solidFill>
            </a:endParaRPr>
          </a:p>
        </p:txBody>
      </p:sp>
      <p:sp>
        <p:nvSpPr>
          <p:cNvPr id="24" name="文字方塊 23"/>
          <p:cNvSpPr txBox="1"/>
          <p:nvPr/>
        </p:nvSpPr>
        <p:spPr>
          <a:xfrm>
            <a:off x="6300192" y="4174572"/>
            <a:ext cx="3024336" cy="369332"/>
          </a:xfrm>
          <a:prstGeom prst="rect">
            <a:avLst/>
          </a:prstGeom>
          <a:noFill/>
        </p:spPr>
        <p:txBody>
          <a:bodyPr wrap="square" rtlCol="0">
            <a:spAutoFit/>
          </a:bodyPr>
          <a:lstStyle/>
          <a:p>
            <a:r>
              <a:rPr lang="en-US" altLang="zh-TW" dirty="0">
                <a:solidFill>
                  <a:srgbClr val="0000FF"/>
                </a:solidFill>
              </a:rPr>
              <a:t>Mixed Real World Dataset</a:t>
            </a:r>
            <a:endParaRPr lang="zh-TW" altLang="en-US" dirty="0">
              <a:solidFill>
                <a:srgbClr val="0000FF"/>
              </a:solidFill>
            </a:endParaRPr>
          </a:p>
        </p:txBody>
      </p:sp>
      <p:sp>
        <p:nvSpPr>
          <p:cNvPr id="25" name="文字方塊 24"/>
          <p:cNvSpPr txBox="1"/>
          <p:nvPr/>
        </p:nvSpPr>
        <p:spPr>
          <a:xfrm>
            <a:off x="6372200" y="5480271"/>
            <a:ext cx="2592288" cy="369332"/>
          </a:xfrm>
          <a:prstGeom prst="rect">
            <a:avLst/>
          </a:prstGeom>
          <a:noFill/>
        </p:spPr>
        <p:txBody>
          <a:bodyPr wrap="square" rtlCol="0">
            <a:spAutoFit/>
          </a:bodyPr>
          <a:lstStyle/>
          <a:p>
            <a:r>
              <a:rPr lang="en-US" altLang="zh-TW" dirty="0">
                <a:solidFill>
                  <a:srgbClr val="0000FF"/>
                </a:solidFill>
              </a:rPr>
              <a:t>LSTM Algorithm</a:t>
            </a:r>
            <a:endParaRPr lang="zh-TW" altLang="en-US" dirty="0">
              <a:solidFill>
                <a:srgbClr val="0000FF"/>
              </a:solidFill>
            </a:endParaRPr>
          </a:p>
        </p:txBody>
      </p:sp>
      <p:sp>
        <p:nvSpPr>
          <p:cNvPr id="26" name="左中括弧 25"/>
          <p:cNvSpPr/>
          <p:nvPr/>
        </p:nvSpPr>
        <p:spPr>
          <a:xfrm>
            <a:off x="1115616" y="1370812"/>
            <a:ext cx="167595" cy="3426340"/>
          </a:xfrm>
          <a:prstGeom prst="leftBracket">
            <a:avLst/>
          </a:prstGeom>
          <a:ln w="28575"/>
        </p:spPr>
        <p:style>
          <a:lnRef idx="1">
            <a:schemeClr val="dk1"/>
          </a:lnRef>
          <a:fillRef idx="0">
            <a:schemeClr val="dk1"/>
          </a:fillRef>
          <a:effectRef idx="0">
            <a:schemeClr val="dk1"/>
          </a:effectRef>
          <a:fontRef idx="minor">
            <a:schemeClr val="tx1"/>
          </a:fontRef>
        </p:style>
        <p:txBody>
          <a:bodyPr rtlCol="0" anchor="ctr"/>
          <a:lstStyle/>
          <a:p>
            <a:pPr algn="ctr"/>
            <a:endParaRPr lang="zh-TW" altLang="en-US"/>
          </a:p>
        </p:txBody>
      </p:sp>
      <p:sp>
        <p:nvSpPr>
          <p:cNvPr id="33" name="文字方塊 32"/>
          <p:cNvSpPr txBox="1"/>
          <p:nvPr/>
        </p:nvSpPr>
        <p:spPr>
          <a:xfrm>
            <a:off x="52592" y="2705144"/>
            <a:ext cx="1135032" cy="646331"/>
          </a:xfrm>
          <a:prstGeom prst="rect">
            <a:avLst/>
          </a:prstGeom>
          <a:noFill/>
        </p:spPr>
        <p:txBody>
          <a:bodyPr wrap="square" rtlCol="0">
            <a:spAutoFit/>
          </a:bodyPr>
          <a:lstStyle/>
          <a:p>
            <a:pPr algn="ctr"/>
            <a:r>
              <a:rPr lang="en-US" altLang="zh-TW" dirty="0">
                <a:solidFill>
                  <a:srgbClr val="0000FF"/>
                </a:solidFill>
              </a:rPr>
              <a:t>Machine Learning</a:t>
            </a:r>
            <a:endParaRPr lang="zh-TW" altLang="en-US" dirty="0">
              <a:solidFill>
                <a:srgbClr val="0000FF"/>
              </a:solidFill>
            </a:endParaRPr>
          </a:p>
        </p:txBody>
      </p:sp>
      <p:sp>
        <p:nvSpPr>
          <p:cNvPr id="35" name="文字方塊 34"/>
          <p:cNvSpPr txBox="1"/>
          <p:nvPr/>
        </p:nvSpPr>
        <p:spPr>
          <a:xfrm>
            <a:off x="220736" y="5284687"/>
            <a:ext cx="1135032" cy="646331"/>
          </a:xfrm>
          <a:prstGeom prst="rect">
            <a:avLst/>
          </a:prstGeom>
          <a:noFill/>
        </p:spPr>
        <p:txBody>
          <a:bodyPr wrap="square" rtlCol="0">
            <a:spAutoFit/>
          </a:bodyPr>
          <a:lstStyle/>
          <a:p>
            <a:pPr algn="ctr"/>
            <a:r>
              <a:rPr lang="en-US" altLang="zh-TW" dirty="0">
                <a:solidFill>
                  <a:srgbClr val="0000FF"/>
                </a:solidFill>
              </a:rPr>
              <a:t>Deep Learning</a:t>
            </a:r>
            <a:endParaRPr lang="zh-TW" altLang="en-US" dirty="0">
              <a:solidFill>
                <a:srgbClr val="0000FF"/>
              </a:solidFill>
            </a:endParaRPr>
          </a:p>
        </p:txBody>
      </p:sp>
    </p:spTree>
    <p:extLst>
      <p:ext uri="{BB962C8B-B14F-4D97-AF65-F5344CB8AC3E}">
        <p14:creationId xmlns:p14="http://schemas.microsoft.com/office/powerpoint/2010/main" val="29009351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Evaluation of Different Features </a:t>
            </a:r>
            <a:endParaRPr lang="zh-TW" altLang="en-US" dirty="0"/>
          </a:p>
        </p:txBody>
      </p:sp>
      <p:sp>
        <p:nvSpPr>
          <p:cNvPr id="4" name="投影片編號版面配置區 3"/>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24</a:t>
            </a:fld>
            <a:endParaRPr lang="en-US" altLang="zh-TW"/>
          </a:p>
        </p:txBody>
      </p:sp>
      <p:sp>
        <p:nvSpPr>
          <p:cNvPr id="13" name="矩形 12"/>
          <p:cNvSpPr/>
          <p:nvPr/>
        </p:nvSpPr>
        <p:spPr>
          <a:xfrm>
            <a:off x="411350" y="1371860"/>
            <a:ext cx="8178067" cy="830997"/>
          </a:xfrm>
          <a:prstGeom prst="rect">
            <a:avLst/>
          </a:prstGeom>
        </p:spPr>
        <p:txBody>
          <a:bodyPr wrap="square">
            <a:spAutoFit/>
          </a:bodyPr>
          <a:lstStyle/>
          <a:p>
            <a:pPr marL="285750" indent="-285750">
              <a:buFont typeface="Arial" panose="020B0604020202020204" pitchFamily="34" charset="0"/>
              <a:buChar char="•"/>
            </a:pPr>
            <a:r>
              <a:rPr lang="en-US" altLang="zh-TW" sz="2400" dirty="0"/>
              <a:t>Use </a:t>
            </a:r>
            <a:r>
              <a:rPr lang="en-US" altLang="zh-TW" sz="2400" dirty="0">
                <a:solidFill>
                  <a:srgbClr val="0000FF"/>
                </a:solidFill>
              </a:rPr>
              <a:t>Random Forest </a:t>
            </a:r>
            <a:r>
              <a:rPr lang="en-US" altLang="zh-TW" sz="2400" dirty="0"/>
              <a:t>to measure the importance of each </a:t>
            </a:r>
            <a:r>
              <a:rPr lang="en-US" altLang="zh-TW" sz="2400" dirty="0">
                <a:solidFill>
                  <a:srgbClr val="FF0000"/>
                </a:solidFill>
              </a:rPr>
              <a:t>features.</a:t>
            </a:r>
            <a:endParaRPr lang="zh-TW" altLang="zh-TW" sz="2800" dirty="0">
              <a:solidFill>
                <a:srgbClr val="FF0000"/>
              </a:solidFill>
            </a:endParaRPr>
          </a:p>
        </p:txBody>
      </p:sp>
      <p:pic>
        <p:nvPicPr>
          <p:cNvPr id="3" name="圖片 2"/>
          <p:cNvPicPr>
            <a:picLocks noChangeAspect="1"/>
          </p:cNvPicPr>
          <p:nvPr/>
        </p:nvPicPr>
        <p:blipFill>
          <a:blip r:embed="rId3"/>
          <a:stretch>
            <a:fillRect/>
          </a:stretch>
        </p:blipFill>
        <p:spPr>
          <a:xfrm>
            <a:off x="1755948" y="2277312"/>
            <a:ext cx="5632104" cy="3960000"/>
          </a:xfrm>
          <a:prstGeom prst="rect">
            <a:avLst/>
          </a:prstGeom>
        </p:spPr>
      </p:pic>
      <p:sp>
        <p:nvSpPr>
          <p:cNvPr id="8" name="矩形 7"/>
          <p:cNvSpPr/>
          <p:nvPr/>
        </p:nvSpPr>
        <p:spPr>
          <a:xfrm>
            <a:off x="1755948" y="5085184"/>
            <a:ext cx="5632104" cy="864096"/>
          </a:xfrm>
          <a:prstGeom prst="rect">
            <a:avLst/>
          </a:prstGeom>
          <a:noFill/>
          <a:ln w="28575">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zh-TW" altLang="en-US"/>
          </a:p>
        </p:txBody>
      </p:sp>
      <p:sp>
        <p:nvSpPr>
          <p:cNvPr id="10" name="矩形 9"/>
          <p:cNvSpPr/>
          <p:nvPr/>
        </p:nvSpPr>
        <p:spPr>
          <a:xfrm>
            <a:off x="1755948" y="4365104"/>
            <a:ext cx="5632104" cy="648000"/>
          </a:xfrm>
          <a:prstGeom prst="rect">
            <a:avLst/>
          </a:prstGeom>
          <a:noFill/>
          <a:ln w="28575">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zh-TW" altLang="en-US"/>
          </a:p>
        </p:txBody>
      </p:sp>
    </p:spTree>
    <p:extLst>
      <p:ext uri="{BB962C8B-B14F-4D97-AF65-F5344CB8AC3E}">
        <p14:creationId xmlns:p14="http://schemas.microsoft.com/office/powerpoint/2010/main" val="35713454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Evaluation of Different Dataset </a:t>
            </a:r>
            <a:endParaRPr lang="zh-TW" altLang="en-US" dirty="0"/>
          </a:p>
        </p:txBody>
      </p:sp>
      <p:sp>
        <p:nvSpPr>
          <p:cNvPr id="4" name="投影片編號版面配置區 3"/>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25</a:t>
            </a:fld>
            <a:endParaRPr lang="en-US" altLang="zh-TW"/>
          </a:p>
        </p:txBody>
      </p:sp>
      <p:sp>
        <p:nvSpPr>
          <p:cNvPr id="7" name="矩形 6"/>
          <p:cNvSpPr/>
          <p:nvPr/>
        </p:nvSpPr>
        <p:spPr>
          <a:xfrm>
            <a:off x="364803" y="1388735"/>
            <a:ext cx="8436619" cy="830997"/>
          </a:xfrm>
          <a:prstGeom prst="rect">
            <a:avLst/>
          </a:prstGeom>
        </p:spPr>
        <p:txBody>
          <a:bodyPr wrap="square">
            <a:spAutoFit/>
          </a:bodyPr>
          <a:lstStyle/>
          <a:p>
            <a:pPr marL="285750" indent="-285750">
              <a:buFont typeface="Arial" panose="020B0604020202020204" pitchFamily="34" charset="0"/>
              <a:buChar char="•"/>
            </a:pPr>
            <a:r>
              <a:rPr lang="en-US" altLang="zh-TW" sz="2400" dirty="0"/>
              <a:t>Evaluation of </a:t>
            </a:r>
            <a:r>
              <a:rPr lang="en-US" altLang="zh-TW" sz="2400" dirty="0">
                <a:solidFill>
                  <a:srgbClr val="0000FF"/>
                </a:solidFill>
              </a:rPr>
              <a:t>different datasets </a:t>
            </a:r>
            <a:r>
              <a:rPr lang="en-US" altLang="zh-TW" sz="2400" dirty="0"/>
              <a:t>using </a:t>
            </a:r>
            <a:r>
              <a:rPr lang="en-US" altLang="zh-TW" sz="2400" dirty="0">
                <a:solidFill>
                  <a:srgbClr val="0000FF"/>
                </a:solidFill>
              </a:rPr>
              <a:t>Random Forest </a:t>
            </a:r>
            <a:r>
              <a:rPr lang="en-US" altLang="zh-TW" sz="2400" dirty="0"/>
              <a:t>with F1-Score as compare metric.</a:t>
            </a:r>
            <a:endParaRPr lang="zh-TW" altLang="zh-TW" sz="2800" dirty="0"/>
          </a:p>
        </p:txBody>
      </p:sp>
      <p:pic>
        <p:nvPicPr>
          <p:cNvPr id="8" name="圖片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15549" y="2169160"/>
            <a:ext cx="5312903" cy="3600000"/>
          </a:xfrm>
          <a:prstGeom prst="rect">
            <a:avLst/>
          </a:prstGeom>
        </p:spPr>
      </p:pic>
      <p:sp>
        <p:nvSpPr>
          <p:cNvPr id="10" name="矩形 9"/>
          <p:cNvSpPr/>
          <p:nvPr/>
        </p:nvSpPr>
        <p:spPr>
          <a:xfrm>
            <a:off x="3899036" y="2492454"/>
            <a:ext cx="1321036" cy="2808754"/>
          </a:xfrm>
          <a:prstGeom prst="rect">
            <a:avLst/>
          </a:prstGeom>
          <a:noFill/>
          <a:ln w="28575">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zh-TW" altLang="en-US"/>
          </a:p>
        </p:txBody>
      </p:sp>
    </p:spTree>
    <p:extLst>
      <p:ext uri="{BB962C8B-B14F-4D97-AF65-F5344CB8AC3E}">
        <p14:creationId xmlns:p14="http://schemas.microsoft.com/office/powerpoint/2010/main" val="31714804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sz="3200" dirty="0"/>
              <a:t>Evaluation Before and After Analyzing Crowd Influence</a:t>
            </a:r>
            <a:endParaRPr lang="zh-TW" altLang="en-US" sz="3200" dirty="0"/>
          </a:p>
        </p:txBody>
      </p:sp>
      <p:sp>
        <p:nvSpPr>
          <p:cNvPr id="4" name="投影片編號版面配置區 3"/>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26</a:t>
            </a:fld>
            <a:endParaRPr lang="en-US" altLang="zh-TW"/>
          </a:p>
        </p:txBody>
      </p:sp>
      <p:grpSp>
        <p:nvGrpSpPr>
          <p:cNvPr id="7" name="群組 6"/>
          <p:cNvGrpSpPr>
            <a:grpSpLocks noChangeAspect="1"/>
          </p:cNvGrpSpPr>
          <p:nvPr/>
        </p:nvGrpSpPr>
        <p:grpSpPr>
          <a:xfrm>
            <a:off x="467544" y="3881481"/>
            <a:ext cx="3960000" cy="1990918"/>
            <a:chOff x="-625509" y="3795087"/>
            <a:chExt cx="4833346" cy="2430000"/>
          </a:xfrm>
        </p:grpSpPr>
        <p:pic>
          <p:nvPicPr>
            <p:cNvPr id="3" name="圖片 2"/>
            <p:cNvPicPr>
              <a:picLocks noChangeAspect="1"/>
            </p:cNvPicPr>
            <p:nvPr/>
          </p:nvPicPr>
          <p:blipFill>
            <a:blip r:embed="rId3"/>
            <a:stretch>
              <a:fillRect/>
            </a:stretch>
          </p:blipFill>
          <p:spPr>
            <a:xfrm>
              <a:off x="-623498" y="3795087"/>
              <a:ext cx="4831335" cy="2430000"/>
            </a:xfrm>
            <a:prstGeom prst="rect">
              <a:avLst/>
            </a:prstGeom>
          </p:spPr>
        </p:pic>
        <p:sp>
          <p:nvSpPr>
            <p:cNvPr id="14" name="矩形 13"/>
            <p:cNvSpPr/>
            <p:nvPr/>
          </p:nvSpPr>
          <p:spPr>
            <a:xfrm>
              <a:off x="-623499" y="4797585"/>
              <a:ext cx="4831335" cy="235699"/>
            </a:xfrm>
            <a:prstGeom prst="rect">
              <a:avLst/>
            </a:prstGeom>
            <a:noFill/>
            <a:ln w="127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zh-TW" altLang="en-US"/>
            </a:p>
          </p:txBody>
        </p:sp>
        <p:sp>
          <p:nvSpPr>
            <p:cNvPr id="17" name="矩形 16"/>
            <p:cNvSpPr/>
            <p:nvPr/>
          </p:nvSpPr>
          <p:spPr>
            <a:xfrm>
              <a:off x="-625509" y="5749452"/>
              <a:ext cx="4831335" cy="235699"/>
            </a:xfrm>
            <a:prstGeom prst="rect">
              <a:avLst/>
            </a:prstGeom>
            <a:noFill/>
            <a:ln w="127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zh-TW" altLang="en-US"/>
            </a:p>
          </p:txBody>
        </p:sp>
      </p:grpSp>
      <p:grpSp>
        <p:nvGrpSpPr>
          <p:cNvPr id="6" name="群組 5"/>
          <p:cNvGrpSpPr/>
          <p:nvPr/>
        </p:nvGrpSpPr>
        <p:grpSpPr>
          <a:xfrm>
            <a:off x="2155328" y="1294677"/>
            <a:ext cx="4833345" cy="2430000"/>
            <a:chOff x="-2990918" y="1238221"/>
            <a:chExt cx="4833345" cy="2430000"/>
          </a:xfrm>
        </p:grpSpPr>
        <p:pic>
          <p:nvPicPr>
            <p:cNvPr id="20" name="圖片 19"/>
            <p:cNvPicPr>
              <a:picLocks/>
            </p:cNvPicPr>
            <p:nvPr/>
          </p:nvPicPr>
          <p:blipFill>
            <a:blip r:embed="rId4"/>
            <a:stretch>
              <a:fillRect/>
            </a:stretch>
          </p:blipFill>
          <p:spPr>
            <a:xfrm>
              <a:off x="-2988840" y="1238221"/>
              <a:ext cx="4831200" cy="2430000"/>
            </a:xfrm>
            <a:prstGeom prst="rect">
              <a:avLst/>
            </a:prstGeom>
          </p:spPr>
        </p:pic>
        <p:sp>
          <p:nvSpPr>
            <p:cNvPr id="21" name="矩形 20"/>
            <p:cNvSpPr/>
            <p:nvPr/>
          </p:nvSpPr>
          <p:spPr>
            <a:xfrm>
              <a:off x="-2988908" y="2208386"/>
              <a:ext cx="4831335" cy="235699"/>
            </a:xfrm>
            <a:prstGeom prst="rect">
              <a:avLst/>
            </a:prstGeom>
            <a:noFill/>
            <a:ln w="127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zh-TW" altLang="en-US"/>
            </a:p>
          </p:txBody>
        </p:sp>
        <p:sp>
          <p:nvSpPr>
            <p:cNvPr id="22" name="矩形 21"/>
            <p:cNvSpPr/>
            <p:nvPr/>
          </p:nvSpPr>
          <p:spPr>
            <a:xfrm>
              <a:off x="-2990918" y="3160253"/>
              <a:ext cx="4831335" cy="235699"/>
            </a:xfrm>
            <a:prstGeom prst="rect">
              <a:avLst/>
            </a:prstGeom>
            <a:noFill/>
            <a:ln w="127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zh-TW" altLang="en-US"/>
            </a:p>
          </p:txBody>
        </p:sp>
      </p:grpSp>
      <p:grpSp>
        <p:nvGrpSpPr>
          <p:cNvPr id="11" name="群組 10"/>
          <p:cNvGrpSpPr>
            <a:grpSpLocks noChangeAspect="1"/>
          </p:cNvGrpSpPr>
          <p:nvPr/>
        </p:nvGrpSpPr>
        <p:grpSpPr>
          <a:xfrm>
            <a:off x="4716016" y="3881481"/>
            <a:ext cx="3960000" cy="1990919"/>
            <a:chOff x="4209882" y="3701436"/>
            <a:chExt cx="4833345" cy="2430000"/>
          </a:xfrm>
        </p:grpSpPr>
        <p:pic>
          <p:nvPicPr>
            <p:cNvPr id="23" name="圖片 22"/>
            <p:cNvPicPr>
              <a:picLocks/>
            </p:cNvPicPr>
            <p:nvPr/>
          </p:nvPicPr>
          <p:blipFill>
            <a:blip r:embed="rId5"/>
            <a:stretch>
              <a:fillRect/>
            </a:stretch>
          </p:blipFill>
          <p:spPr>
            <a:xfrm>
              <a:off x="4211960" y="3701436"/>
              <a:ext cx="4831200" cy="2430000"/>
            </a:xfrm>
            <a:prstGeom prst="rect">
              <a:avLst/>
            </a:prstGeom>
          </p:spPr>
        </p:pic>
        <p:sp>
          <p:nvSpPr>
            <p:cNvPr id="24" name="矩形 23"/>
            <p:cNvSpPr/>
            <p:nvPr/>
          </p:nvSpPr>
          <p:spPr>
            <a:xfrm>
              <a:off x="4211892" y="4689873"/>
              <a:ext cx="4831335" cy="235699"/>
            </a:xfrm>
            <a:prstGeom prst="rect">
              <a:avLst/>
            </a:prstGeom>
            <a:noFill/>
            <a:ln w="127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zh-TW" altLang="en-US"/>
            </a:p>
          </p:txBody>
        </p:sp>
        <p:sp>
          <p:nvSpPr>
            <p:cNvPr id="25" name="矩形 24"/>
            <p:cNvSpPr/>
            <p:nvPr/>
          </p:nvSpPr>
          <p:spPr>
            <a:xfrm>
              <a:off x="4209882" y="5658762"/>
              <a:ext cx="4831335" cy="218677"/>
            </a:xfrm>
            <a:prstGeom prst="rect">
              <a:avLst/>
            </a:prstGeom>
            <a:noFill/>
            <a:ln w="12700">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zh-TW" altLang="en-US"/>
            </a:p>
          </p:txBody>
        </p:sp>
      </p:grpSp>
    </p:spTree>
    <p:extLst>
      <p:ext uri="{BB962C8B-B14F-4D97-AF65-F5344CB8AC3E}">
        <p14:creationId xmlns:p14="http://schemas.microsoft.com/office/powerpoint/2010/main" val="33979144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標題 1"/>
          <p:cNvSpPr>
            <a:spLocks noGrp="1"/>
          </p:cNvSpPr>
          <p:nvPr>
            <p:ph type="title"/>
          </p:nvPr>
        </p:nvSpPr>
        <p:spPr/>
        <p:txBody>
          <a:bodyPr/>
          <a:lstStyle/>
          <a:p>
            <a:r>
              <a:rPr lang="en-US" altLang="zh-TW" dirty="0"/>
              <a:t>Summary</a:t>
            </a:r>
            <a:endParaRPr lang="zh-TW" altLang="en-US" dirty="0"/>
          </a:p>
        </p:txBody>
      </p:sp>
      <p:sp>
        <p:nvSpPr>
          <p:cNvPr id="71683" name="內容版面配置區 2"/>
          <p:cNvSpPr>
            <a:spLocks noGrp="1"/>
          </p:cNvSpPr>
          <p:nvPr>
            <p:ph idx="1"/>
          </p:nvPr>
        </p:nvSpPr>
        <p:spPr>
          <a:xfrm>
            <a:off x="457200" y="1196975"/>
            <a:ext cx="8229600" cy="5112345"/>
          </a:xfrm>
        </p:spPr>
        <p:txBody>
          <a:bodyPr/>
          <a:lstStyle/>
          <a:p>
            <a:r>
              <a:rPr lang="en-US" altLang="zh-TW" sz="2000" dirty="0"/>
              <a:t>Collective detection approach: Proposes a fake review detection mechanism based on </a:t>
            </a:r>
            <a:r>
              <a:rPr lang="en-US" altLang="zh-TW" sz="2000" dirty="0">
                <a:solidFill>
                  <a:srgbClr val="0000FF"/>
                </a:solidFill>
              </a:rPr>
              <a:t>Natural Language Processing</a:t>
            </a:r>
            <a:r>
              <a:rPr lang="en-US" altLang="zh-TW" sz="2000" dirty="0"/>
              <a:t> with </a:t>
            </a:r>
            <a:r>
              <a:rPr lang="en-US" altLang="zh-TW" sz="2000" dirty="0">
                <a:solidFill>
                  <a:srgbClr val="0000FF"/>
                </a:solidFill>
              </a:rPr>
              <a:t>collective intelligence</a:t>
            </a:r>
            <a:r>
              <a:rPr lang="en-US" altLang="zh-TW" sz="2000" dirty="0"/>
              <a:t>.</a:t>
            </a:r>
          </a:p>
          <a:p>
            <a:r>
              <a:rPr lang="en-US" altLang="zh-TW" sz="2000" dirty="0"/>
              <a:t>Verification data: Use </a:t>
            </a:r>
            <a:r>
              <a:rPr lang="en-US" altLang="zh-TW" sz="2000" dirty="0">
                <a:solidFill>
                  <a:srgbClr val="0000FF"/>
                </a:solidFill>
              </a:rPr>
              <a:t>real-world</a:t>
            </a:r>
            <a:r>
              <a:rPr lang="en-US" altLang="zh-TW" sz="2000" dirty="0"/>
              <a:t> dataset and </a:t>
            </a:r>
            <a:r>
              <a:rPr lang="en-US" altLang="zh-TW" sz="2000" dirty="0">
                <a:solidFill>
                  <a:srgbClr val="0000FF"/>
                </a:solidFill>
              </a:rPr>
              <a:t>crowd-made</a:t>
            </a:r>
            <a:r>
              <a:rPr lang="en-US" altLang="zh-TW" sz="2000" dirty="0"/>
              <a:t> dataset.</a:t>
            </a:r>
            <a:r>
              <a:rPr lang="zh-TW" altLang="en-US" sz="2000" dirty="0"/>
              <a:t> </a:t>
            </a:r>
            <a:r>
              <a:rPr lang="en-US" altLang="zh-TW" sz="2000" dirty="0"/>
              <a:t>(</a:t>
            </a:r>
            <a:r>
              <a:rPr lang="en-US" altLang="zh-TW" sz="2000" dirty="0">
                <a:solidFill>
                  <a:srgbClr val="0000FF"/>
                </a:solidFill>
              </a:rPr>
              <a:t>Hotel Review</a:t>
            </a:r>
            <a:r>
              <a:rPr lang="en-US" altLang="zh-TW" sz="2000" dirty="0"/>
              <a:t>)</a:t>
            </a:r>
            <a:endParaRPr lang="en-US" altLang="zh-TW" sz="1400" dirty="0"/>
          </a:p>
          <a:p>
            <a:pPr lvl="1"/>
            <a:r>
              <a:rPr lang="en-US" altLang="zh-TW" sz="1800" dirty="0"/>
              <a:t> Real-world revie dataset from </a:t>
            </a:r>
            <a:r>
              <a:rPr lang="en-US" altLang="zh-TW" sz="1800" dirty="0">
                <a:solidFill>
                  <a:srgbClr val="0000FF"/>
                </a:solidFill>
              </a:rPr>
              <a:t>Yelp.com</a:t>
            </a:r>
            <a:r>
              <a:rPr lang="en-US" altLang="zh-TW" sz="1800" dirty="0"/>
              <a:t>.</a:t>
            </a:r>
          </a:p>
          <a:p>
            <a:pPr lvl="1"/>
            <a:r>
              <a:rPr lang="en-US" altLang="zh-TW" sz="1800" dirty="0"/>
              <a:t>Crowd-made review dataset from </a:t>
            </a:r>
            <a:r>
              <a:rPr lang="en-US" altLang="zh-TW" dirty="0">
                <a:solidFill>
                  <a:srgbClr val="0000FF"/>
                </a:solidFill>
              </a:rPr>
              <a:t>Amazon Mechanical Turk</a:t>
            </a:r>
            <a:r>
              <a:rPr lang="en-US" altLang="zh-TW" dirty="0"/>
              <a:t>.</a:t>
            </a:r>
            <a:endParaRPr lang="en-US" altLang="zh-TW" sz="1200" dirty="0"/>
          </a:p>
          <a:p>
            <a:r>
              <a:rPr lang="en-US" altLang="zh-TW" sz="2000" dirty="0"/>
              <a:t>Evaluation results </a:t>
            </a:r>
          </a:p>
          <a:p>
            <a:pPr lvl="1"/>
            <a:r>
              <a:rPr lang="en-US" altLang="zh-TW" sz="1800" dirty="0">
                <a:solidFill>
                  <a:srgbClr val="FF0000"/>
                </a:solidFill>
              </a:rPr>
              <a:t>Feature</a:t>
            </a:r>
            <a:r>
              <a:rPr lang="en-US" altLang="zh-TW" sz="1800" dirty="0"/>
              <a:t>: Among all features, </a:t>
            </a:r>
            <a:r>
              <a:rPr lang="en-US" altLang="zh-TW" sz="1800" dirty="0">
                <a:solidFill>
                  <a:srgbClr val="0000FF"/>
                </a:solidFill>
              </a:rPr>
              <a:t>unigram in lexical feature analysis </a:t>
            </a:r>
            <a:r>
              <a:rPr lang="en-US" altLang="zh-TW" sz="1800" dirty="0"/>
              <a:t>is the most significant feature.</a:t>
            </a:r>
          </a:p>
          <a:p>
            <a:pPr lvl="1"/>
            <a:r>
              <a:rPr lang="en-US" altLang="zh-TW" sz="1800" dirty="0">
                <a:solidFill>
                  <a:srgbClr val="FF0000"/>
                </a:solidFill>
              </a:rPr>
              <a:t>Dataset</a:t>
            </a:r>
            <a:r>
              <a:rPr lang="en-US" altLang="zh-TW" sz="1800" dirty="0"/>
              <a:t>: Within three datasets</a:t>
            </a:r>
            <a:r>
              <a:rPr lang="en-US" altLang="zh-TW" sz="1800" dirty="0">
                <a:solidFill>
                  <a:srgbClr val="0000FF"/>
                </a:solidFill>
              </a:rPr>
              <a:t>, the real-world dataset </a:t>
            </a:r>
            <a:r>
              <a:rPr lang="en-US" altLang="zh-TW" sz="1800" dirty="0"/>
              <a:t>has the best performance on all features</a:t>
            </a:r>
          </a:p>
          <a:p>
            <a:pPr lvl="1"/>
            <a:r>
              <a:rPr lang="en-US" altLang="zh-TW" sz="1800" dirty="0">
                <a:solidFill>
                  <a:srgbClr val="FF0000"/>
                </a:solidFill>
              </a:rPr>
              <a:t>Algorithm</a:t>
            </a:r>
            <a:r>
              <a:rPr lang="en-US" altLang="zh-TW" sz="1800" dirty="0"/>
              <a:t>: Among the machine learning and deep learning approaches, </a:t>
            </a:r>
            <a:r>
              <a:rPr lang="en-US" altLang="zh-TW" sz="1800" dirty="0">
                <a:solidFill>
                  <a:srgbClr val="0000FF"/>
                </a:solidFill>
              </a:rPr>
              <a:t>Random Forest</a:t>
            </a:r>
            <a:r>
              <a:rPr lang="en-US" altLang="zh-TW" sz="1800" dirty="0"/>
              <a:t> is the most reliable model on all features.</a:t>
            </a:r>
          </a:p>
          <a:p>
            <a:pPr lvl="1"/>
            <a:r>
              <a:rPr lang="en-US" altLang="zh-TW" sz="1800" dirty="0">
                <a:solidFill>
                  <a:srgbClr val="FF0000"/>
                </a:solidFill>
              </a:rPr>
              <a:t>Crowd Influence</a:t>
            </a:r>
            <a:r>
              <a:rPr lang="en-US" altLang="zh-TW" sz="1800" dirty="0"/>
              <a:t>: The performance of  </a:t>
            </a:r>
            <a:r>
              <a:rPr lang="en-US" altLang="zh-TW" sz="1800" dirty="0">
                <a:solidFill>
                  <a:srgbClr val="002060"/>
                </a:solidFill>
              </a:rPr>
              <a:t>an approach </a:t>
            </a:r>
            <a:r>
              <a:rPr lang="en-US" altLang="zh-TW" sz="1800" dirty="0">
                <a:solidFill>
                  <a:srgbClr val="0000FF"/>
                </a:solidFill>
              </a:rPr>
              <a:t>with  calculating similarity scores</a:t>
            </a:r>
            <a:r>
              <a:rPr lang="en-US" altLang="zh-TW" sz="1800" dirty="0">
                <a:solidFill>
                  <a:srgbClr val="FF0000"/>
                </a:solidFill>
              </a:rPr>
              <a:t> </a:t>
            </a:r>
            <a:r>
              <a:rPr lang="en-US" altLang="zh-TW" sz="1800" dirty="0"/>
              <a:t>is better than without calculating</a:t>
            </a:r>
          </a:p>
        </p:txBody>
      </p:sp>
      <p:sp>
        <p:nvSpPr>
          <p:cNvPr id="71684"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2000">
                <a:solidFill>
                  <a:schemeClr val="tx1"/>
                </a:solidFill>
                <a:latin typeface="Arial" panose="020B0604020202020204" pitchFamily="34" charset="0"/>
                <a:ea typeface="標楷體" panose="03000509000000000000" pitchFamily="65" charset="-120"/>
              </a:defRPr>
            </a:lvl1pPr>
            <a:lvl2pPr marL="742950" indent="-285750">
              <a:spcBef>
                <a:spcPct val="20000"/>
              </a:spcBef>
              <a:buChar char="–"/>
              <a:defRPr kumimoji="1">
                <a:solidFill>
                  <a:schemeClr val="tx1"/>
                </a:solidFill>
                <a:latin typeface="Arial" panose="020B0604020202020204" pitchFamily="34" charset="0"/>
                <a:ea typeface="標楷體" panose="03000509000000000000" pitchFamily="65" charset="-120"/>
              </a:defRPr>
            </a:lvl2pPr>
            <a:lvl3pPr marL="1143000" indent="-228600">
              <a:spcBef>
                <a:spcPct val="20000"/>
              </a:spcBef>
              <a:buChar char="•"/>
              <a:defRPr kumimoji="1" sz="2400">
                <a:solidFill>
                  <a:schemeClr val="tx1"/>
                </a:solidFill>
                <a:latin typeface="Arial" panose="020B0604020202020204" pitchFamily="34" charset="0"/>
                <a:ea typeface="標楷體" panose="03000509000000000000" pitchFamily="65" charset="-120"/>
              </a:defRPr>
            </a:lvl3pPr>
            <a:lvl4pPr marL="16002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4pPr>
            <a:lvl5pPr marL="20574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9pPr>
          </a:lstStyle>
          <a:p>
            <a:pPr>
              <a:spcBef>
                <a:spcPct val="0"/>
              </a:spcBef>
              <a:buFontTx/>
              <a:buNone/>
            </a:pPr>
            <a:r>
              <a:rPr kumimoji="0" lang="en-US" altLang="zh-TW" sz="1400" dirty="0">
                <a:ea typeface="新細明體" panose="02020500000000000000" pitchFamily="18" charset="-120"/>
              </a:rPr>
              <a:t>   </a:t>
            </a:r>
            <a:fld id="{7861C061-37B3-4205-A7CA-AA24D9036E25}" type="slidenum">
              <a:rPr kumimoji="0" lang="en-US" altLang="zh-TW" sz="1400" smtClean="0">
                <a:ea typeface="新細明體" panose="02020500000000000000" pitchFamily="18" charset="-120"/>
              </a:rPr>
              <a:pPr>
                <a:spcBef>
                  <a:spcPct val="0"/>
                </a:spcBef>
                <a:buFontTx/>
                <a:buNone/>
              </a:pPr>
              <a:t>27</a:t>
            </a:fld>
            <a:endParaRPr kumimoji="0" lang="en-US" altLang="zh-TW" sz="1400" dirty="0">
              <a:ea typeface="新細明體" panose="02020500000000000000" pitchFamily="18" charset="-120"/>
            </a:endParaRPr>
          </a:p>
        </p:txBody>
      </p:sp>
    </p:spTree>
    <p:extLst>
      <p:ext uri="{BB962C8B-B14F-4D97-AF65-F5344CB8AC3E}">
        <p14:creationId xmlns:p14="http://schemas.microsoft.com/office/powerpoint/2010/main" val="6720016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內容版面配置區 2"/>
          <p:cNvSpPr>
            <a:spLocks noGrp="1"/>
          </p:cNvSpPr>
          <p:nvPr>
            <p:ph idx="1"/>
          </p:nvPr>
        </p:nvSpPr>
        <p:spPr/>
        <p:txBody>
          <a:bodyPr/>
          <a:lstStyle/>
          <a:p>
            <a:pPr marL="0" indent="0" eaLnBrk="1" hangingPunct="1">
              <a:buFontTx/>
              <a:buNone/>
            </a:pPr>
            <a:endParaRPr lang="en-US" altLang="zh-TW" sz="2800" dirty="0">
              <a:solidFill>
                <a:srgbClr val="0066CC"/>
              </a:solidFill>
            </a:endParaRPr>
          </a:p>
          <a:p>
            <a:pPr marL="0" indent="0" eaLnBrk="1" hangingPunct="1">
              <a:buFontTx/>
              <a:buNone/>
            </a:pPr>
            <a:endParaRPr lang="en-US" altLang="zh-TW" sz="2800" dirty="0">
              <a:solidFill>
                <a:srgbClr val="0066CC"/>
              </a:solidFill>
            </a:endParaRPr>
          </a:p>
          <a:p>
            <a:pPr marL="0" indent="0" eaLnBrk="1" hangingPunct="1">
              <a:buFontTx/>
              <a:buNone/>
            </a:pPr>
            <a:endParaRPr lang="en-US" altLang="zh-TW" sz="2800" dirty="0">
              <a:solidFill>
                <a:srgbClr val="0066CC"/>
              </a:solidFill>
            </a:endParaRPr>
          </a:p>
          <a:p>
            <a:pPr marL="0" indent="0" algn="ctr">
              <a:buFontTx/>
              <a:buNone/>
            </a:pPr>
            <a:endParaRPr lang="en-US" altLang="zh-TW" sz="3600" b="1" dirty="0">
              <a:solidFill>
                <a:srgbClr val="0066CC"/>
              </a:solidFill>
            </a:endParaRPr>
          </a:p>
          <a:p>
            <a:pPr marL="0" indent="0" algn="ctr">
              <a:buFontTx/>
              <a:buNone/>
            </a:pPr>
            <a:r>
              <a:rPr lang="en-US" altLang="zh-TW" sz="3600" b="1" dirty="0">
                <a:solidFill>
                  <a:srgbClr val="0066CC"/>
                </a:solidFill>
              </a:rPr>
              <a:t>Thank You for Your Attention!</a:t>
            </a:r>
          </a:p>
        </p:txBody>
      </p:sp>
      <p:sp>
        <p:nvSpPr>
          <p:cNvPr id="73731"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2000">
                <a:solidFill>
                  <a:schemeClr val="tx1"/>
                </a:solidFill>
                <a:latin typeface="Arial" panose="020B0604020202020204" pitchFamily="34" charset="0"/>
                <a:ea typeface="標楷體" panose="03000509000000000000" pitchFamily="65" charset="-120"/>
              </a:defRPr>
            </a:lvl1pPr>
            <a:lvl2pPr marL="742950" indent="-285750">
              <a:spcBef>
                <a:spcPct val="20000"/>
              </a:spcBef>
              <a:buChar char="–"/>
              <a:defRPr kumimoji="1">
                <a:solidFill>
                  <a:schemeClr val="tx1"/>
                </a:solidFill>
                <a:latin typeface="Arial" panose="020B0604020202020204" pitchFamily="34" charset="0"/>
                <a:ea typeface="標楷體" panose="03000509000000000000" pitchFamily="65" charset="-120"/>
              </a:defRPr>
            </a:lvl2pPr>
            <a:lvl3pPr marL="1143000" indent="-228600">
              <a:spcBef>
                <a:spcPct val="20000"/>
              </a:spcBef>
              <a:buChar char="•"/>
              <a:defRPr kumimoji="1" sz="2400">
                <a:solidFill>
                  <a:schemeClr val="tx1"/>
                </a:solidFill>
                <a:latin typeface="Arial" panose="020B0604020202020204" pitchFamily="34" charset="0"/>
                <a:ea typeface="標楷體" panose="03000509000000000000" pitchFamily="65" charset="-120"/>
              </a:defRPr>
            </a:lvl3pPr>
            <a:lvl4pPr marL="16002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4pPr>
            <a:lvl5pPr marL="20574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9pPr>
          </a:lstStyle>
          <a:p>
            <a:pPr>
              <a:spcBef>
                <a:spcPct val="0"/>
              </a:spcBef>
              <a:buFontTx/>
              <a:buNone/>
            </a:pPr>
            <a:r>
              <a:rPr kumimoji="0" lang="en-US" altLang="zh-TW" sz="1400">
                <a:ea typeface="新細明體" panose="02020500000000000000" pitchFamily="18" charset="-120"/>
              </a:rPr>
              <a:t>   </a:t>
            </a:r>
            <a:fld id="{D8EC3E02-E2D6-4AB9-A3BB-3C59575F49FA}" type="slidenum">
              <a:rPr kumimoji="0" lang="en-US" altLang="zh-TW" sz="1400" smtClean="0">
                <a:ea typeface="新細明體" panose="02020500000000000000" pitchFamily="18" charset="-120"/>
              </a:rPr>
              <a:pPr>
                <a:spcBef>
                  <a:spcPct val="0"/>
                </a:spcBef>
                <a:buFontTx/>
                <a:buNone/>
              </a:pPr>
              <a:t>28</a:t>
            </a:fld>
            <a:endParaRPr kumimoji="0" lang="en-US" altLang="zh-TW" sz="1400">
              <a:ea typeface="新細明體" panose="02020500000000000000" pitchFamily="18" charset="-120"/>
            </a:endParaRPr>
          </a:p>
        </p:txBody>
      </p:sp>
      <p:sp>
        <p:nvSpPr>
          <p:cNvPr id="73732" name="標題 1"/>
          <p:cNvSpPr>
            <a:spLocks noGrp="1"/>
          </p:cNvSpPr>
          <p:nvPr>
            <p:ph type="title"/>
          </p:nvPr>
        </p:nvSpPr>
        <p:spPr/>
        <p:txBody>
          <a:bodyPr/>
          <a:lstStyle/>
          <a:p>
            <a:endParaRPr lang="zh-TW" altLang="en-US" dirty="0"/>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標題 1"/>
          <p:cNvSpPr>
            <a:spLocks noGrp="1"/>
          </p:cNvSpPr>
          <p:nvPr>
            <p:ph type="title"/>
          </p:nvPr>
        </p:nvSpPr>
        <p:spPr/>
        <p:txBody>
          <a:bodyPr/>
          <a:lstStyle/>
          <a:p>
            <a:r>
              <a:rPr lang="en-US" altLang="zh-TW" dirty="0"/>
              <a:t>Motivation</a:t>
            </a:r>
            <a:endParaRPr lang="zh-TW" altLang="en-US" sz="3600" dirty="0"/>
          </a:p>
        </p:txBody>
      </p:sp>
      <p:sp>
        <p:nvSpPr>
          <p:cNvPr id="12291" name="內容版面配置區 2"/>
          <p:cNvSpPr>
            <a:spLocks noGrp="1"/>
          </p:cNvSpPr>
          <p:nvPr>
            <p:ph idx="1"/>
          </p:nvPr>
        </p:nvSpPr>
        <p:spPr>
          <a:xfrm>
            <a:off x="484134" y="1268760"/>
            <a:ext cx="8408346" cy="5040560"/>
          </a:xfrm>
        </p:spPr>
        <p:txBody>
          <a:bodyPr/>
          <a:lstStyle/>
          <a:p>
            <a:pPr>
              <a:lnSpc>
                <a:spcPct val="105000"/>
              </a:lnSpc>
            </a:pPr>
            <a:r>
              <a:rPr lang="en-US" altLang="zh-TW" sz="2800" dirty="0"/>
              <a:t>The review websites have inherent  problems</a:t>
            </a:r>
          </a:p>
          <a:p>
            <a:pPr lvl="1">
              <a:lnSpc>
                <a:spcPct val="105000"/>
              </a:lnSpc>
              <a:buClr>
                <a:schemeClr val="tx1">
                  <a:lumMod val="95000"/>
                  <a:lumOff val="5000"/>
                </a:schemeClr>
              </a:buClr>
            </a:pPr>
            <a:r>
              <a:rPr lang="en-US" altLang="zh-TW" sz="2400" dirty="0">
                <a:solidFill>
                  <a:srgbClr val="0000FF"/>
                </a:solidFill>
              </a:rPr>
              <a:t>Information overflow </a:t>
            </a:r>
            <a:r>
              <a:rPr lang="en-US" altLang="zh-TW" sz="2400" dirty="0"/>
              <a:t>problem</a:t>
            </a:r>
          </a:p>
          <a:p>
            <a:pPr lvl="1">
              <a:lnSpc>
                <a:spcPct val="105000"/>
              </a:lnSpc>
              <a:buClr>
                <a:schemeClr val="tx1">
                  <a:lumMod val="95000"/>
                  <a:lumOff val="5000"/>
                </a:schemeClr>
              </a:buClr>
            </a:pPr>
            <a:r>
              <a:rPr lang="en-US" altLang="zh-TW" sz="2400" dirty="0">
                <a:solidFill>
                  <a:srgbClr val="0000FF"/>
                </a:solidFill>
              </a:rPr>
              <a:t>Rating inflation </a:t>
            </a:r>
            <a:r>
              <a:rPr lang="en-US" altLang="zh-TW" sz="2400" dirty="0"/>
              <a:t>problem </a:t>
            </a:r>
            <a:r>
              <a:rPr lang="en-US" altLang="zh-TW" sz="2400" dirty="0">
                <a:solidFill>
                  <a:schemeClr val="bg1">
                    <a:lumMod val="65000"/>
                  </a:schemeClr>
                </a:solidFill>
              </a:rPr>
              <a:t>(</a:t>
            </a:r>
            <a:r>
              <a:rPr lang="en-US" altLang="zh-TW" sz="2400" dirty="0" err="1">
                <a:solidFill>
                  <a:schemeClr val="bg1">
                    <a:lumMod val="65000"/>
                  </a:schemeClr>
                </a:solidFill>
              </a:rPr>
              <a:t>Filippas</a:t>
            </a:r>
            <a:r>
              <a:rPr lang="en-US" altLang="zh-TW" sz="2400" dirty="0">
                <a:solidFill>
                  <a:schemeClr val="bg1">
                    <a:lumMod val="65000"/>
                  </a:schemeClr>
                </a:solidFill>
              </a:rPr>
              <a:t> et al. 2018)</a:t>
            </a:r>
            <a:endParaRPr lang="en-US" altLang="zh-TW" sz="2400" dirty="0"/>
          </a:p>
          <a:p>
            <a:pPr>
              <a:lnSpc>
                <a:spcPct val="105000"/>
              </a:lnSpc>
            </a:pPr>
            <a:r>
              <a:rPr lang="en-US" altLang="zh-TW" sz="2800" dirty="0"/>
              <a:t>People wrote fake or plagiarized reviews for hotel business</a:t>
            </a:r>
            <a:endParaRPr lang="en-US" altLang="zh-TW" sz="2800" dirty="0">
              <a:solidFill>
                <a:schemeClr val="bg1">
                  <a:lumMod val="65000"/>
                </a:schemeClr>
              </a:solidFill>
            </a:endParaRPr>
          </a:p>
          <a:p>
            <a:pPr lvl="1">
              <a:lnSpc>
                <a:spcPct val="105000"/>
              </a:lnSpc>
              <a:buClr>
                <a:schemeClr val="tx1">
                  <a:lumMod val="95000"/>
                  <a:lumOff val="5000"/>
                </a:schemeClr>
              </a:buClr>
            </a:pPr>
            <a:r>
              <a:rPr lang="en-US" altLang="zh-TW" sz="2400" dirty="0">
                <a:solidFill>
                  <a:srgbClr val="0000FF"/>
                </a:solidFill>
              </a:rPr>
              <a:t>Spam reviews </a:t>
            </a:r>
            <a:r>
              <a:rPr lang="en-US" altLang="zh-TW" sz="2400" dirty="0"/>
              <a:t>(including fake and irrelevant reviews)</a:t>
            </a:r>
          </a:p>
          <a:p>
            <a:pPr>
              <a:lnSpc>
                <a:spcPct val="105000"/>
              </a:lnSpc>
            </a:pPr>
            <a:r>
              <a:rPr lang="en-US" altLang="zh-TW" dirty="0"/>
              <a:t>Research question: How to verify </a:t>
            </a:r>
            <a:r>
              <a:rPr lang="en-US" altLang="zh-TW" dirty="0">
                <a:solidFill>
                  <a:srgbClr val="0000FF"/>
                </a:solidFill>
              </a:rPr>
              <a:t>the believability of information </a:t>
            </a:r>
            <a:r>
              <a:rPr lang="en-US" altLang="zh-TW" dirty="0"/>
              <a:t>on the Internet?</a:t>
            </a:r>
            <a:endParaRPr lang="zh-TW" altLang="zh-TW" dirty="0"/>
          </a:p>
          <a:p>
            <a:pPr marL="457200" lvl="1" indent="0">
              <a:lnSpc>
                <a:spcPct val="105000"/>
              </a:lnSpc>
              <a:buClr>
                <a:schemeClr val="tx1">
                  <a:lumMod val="95000"/>
                  <a:lumOff val="5000"/>
                </a:schemeClr>
              </a:buClr>
              <a:buNone/>
            </a:pPr>
            <a:endParaRPr lang="en-US" altLang="zh-TW" sz="2400" dirty="0"/>
          </a:p>
        </p:txBody>
      </p:sp>
      <p:sp>
        <p:nvSpPr>
          <p:cNvPr id="12292"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2000">
                <a:solidFill>
                  <a:schemeClr val="tx1"/>
                </a:solidFill>
                <a:latin typeface="Arial" panose="020B0604020202020204" pitchFamily="34" charset="0"/>
                <a:ea typeface="標楷體" panose="03000509000000000000" pitchFamily="65" charset="-120"/>
              </a:defRPr>
            </a:lvl1pPr>
            <a:lvl2pPr marL="742950" indent="-285750">
              <a:spcBef>
                <a:spcPct val="20000"/>
              </a:spcBef>
              <a:buChar char="–"/>
              <a:defRPr kumimoji="1">
                <a:solidFill>
                  <a:schemeClr val="tx1"/>
                </a:solidFill>
                <a:latin typeface="Arial" panose="020B0604020202020204" pitchFamily="34" charset="0"/>
                <a:ea typeface="標楷體" panose="03000509000000000000" pitchFamily="65" charset="-120"/>
              </a:defRPr>
            </a:lvl2pPr>
            <a:lvl3pPr marL="1143000" indent="-228600">
              <a:spcBef>
                <a:spcPct val="20000"/>
              </a:spcBef>
              <a:buChar char="•"/>
              <a:defRPr kumimoji="1" sz="2400">
                <a:solidFill>
                  <a:schemeClr val="tx1"/>
                </a:solidFill>
                <a:latin typeface="Arial" panose="020B0604020202020204" pitchFamily="34" charset="0"/>
                <a:ea typeface="標楷體" panose="03000509000000000000" pitchFamily="65" charset="-120"/>
              </a:defRPr>
            </a:lvl3pPr>
            <a:lvl4pPr marL="16002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4pPr>
            <a:lvl5pPr marL="20574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9pPr>
          </a:lstStyle>
          <a:p>
            <a:pPr>
              <a:spcBef>
                <a:spcPct val="0"/>
              </a:spcBef>
              <a:buFontTx/>
              <a:buNone/>
            </a:pPr>
            <a:r>
              <a:rPr kumimoji="0" lang="en-US" altLang="zh-TW" sz="1400" dirty="0">
                <a:ea typeface="新細明體" panose="02020500000000000000" pitchFamily="18" charset="-120"/>
              </a:rPr>
              <a:t>   </a:t>
            </a:r>
            <a:fld id="{B77F9AFC-D06A-4B10-B377-759CCE804CFC}" type="slidenum">
              <a:rPr kumimoji="0" lang="en-US" altLang="zh-TW" sz="1400" smtClean="0">
                <a:ea typeface="新細明體" panose="02020500000000000000" pitchFamily="18" charset="-120"/>
              </a:rPr>
              <a:pPr>
                <a:spcBef>
                  <a:spcPct val="0"/>
                </a:spcBef>
                <a:buFontTx/>
                <a:buNone/>
              </a:pPr>
              <a:t>3</a:t>
            </a:fld>
            <a:endParaRPr kumimoji="0" lang="en-US" altLang="zh-TW" sz="1400" dirty="0">
              <a:ea typeface="新細明體" panose="02020500000000000000" pitchFamily="18" charset="-120"/>
            </a:endParaRPr>
          </a:p>
        </p:txBody>
      </p:sp>
    </p:spTree>
    <p:extLst>
      <p:ext uri="{BB962C8B-B14F-4D97-AF65-F5344CB8AC3E}">
        <p14:creationId xmlns:p14="http://schemas.microsoft.com/office/powerpoint/2010/main" val="2448317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標題 1"/>
          <p:cNvSpPr>
            <a:spLocks noGrp="1"/>
          </p:cNvSpPr>
          <p:nvPr>
            <p:ph type="title"/>
          </p:nvPr>
        </p:nvSpPr>
        <p:spPr>
          <a:xfrm>
            <a:off x="0" y="-26988"/>
            <a:ext cx="9144000" cy="1143001"/>
          </a:xfrm>
        </p:spPr>
        <p:txBody>
          <a:bodyPr/>
          <a:lstStyle/>
          <a:p>
            <a:r>
              <a:rPr lang="en-US" altLang="zh-TW" dirty="0"/>
              <a:t>Research Goals </a:t>
            </a:r>
            <a:endParaRPr lang="zh-TW" altLang="en-US" dirty="0"/>
          </a:p>
        </p:txBody>
      </p:sp>
      <p:sp>
        <p:nvSpPr>
          <p:cNvPr id="16387" name="內容版面配置區 2"/>
          <p:cNvSpPr>
            <a:spLocks noGrp="1"/>
          </p:cNvSpPr>
          <p:nvPr>
            <p:ph idx="1"/>
          </p:nvPr>
        </p:nvSpPr>
        <p:spPr>
          <a:xfrm>
            <a:off x="457200" y="1196975"/>
            <a:ext cx="8229600" cy="5112345"/>
          </a:xfrm>
        </p:spPr>
        <p:txBody>
          <a:bodyPr/>
          <a:lstStyle/>
          <a:p>
            <a:pPr>
              <a:lnSpc>
                <a:spcPct val="105000"/>
              </a:lnSpc>
            </a:pPr>
            <a:r>
              <a:rPr lang="en-US" altLang="zh-TW" sz="2800" dirty="0"/>
              <a:t>Propose a </a:t>
            </a:r>
            <a:r>
              <a:rPr lang="en-US" altLang="zh-TW" sz="2800" dirty="0">
                <a:solidFill>
                  <a:srgbClr val="0000FF"/>
                </a:solidFill>
              </a:rPr>
              <a:t>collective intelligence </a:t>
            </a:r>
            <a:r>
              <a:rPr lang="en-US" altLang="zh-TW" sz="2800" dirty="0"/>
              <a:t>based information credibility detection mechanism to measure information on social platforms</a:t>
            </a:r>
          </a:p>
          <a:p>
            <a:pPr>
              <a:lnSpc>
                <a:spcPct val="105000"/>
              </a:lnSpc>
            </a:pPr>
            <a:endParaRPr lang="en-US" altLang="zh-TW" sz="2800" dirty="0"/>
          </a:p>
          <a:p>
            <a:pPr>
              <a:lnSpc>
                <a:spcPct val="105000"/>
              </a:lnSpc>
            </a:pPr>
            <a:r>
              <a:rPr lang="en-US" altLang="zh-TW" sz="2800" dirty="0"/>
              <a:t>Utilize existing </a:t>
            </a:r>
            <a:r>
              <a:rPr lang="en-US" altLang="zh-TW" sz="2800" dirty="0">
                <a:solidFill>
                  <a:srgbClr val="0000FF"/>
                </a:solidFill>
              </a:rPr>
              <a:t>crowd review data </a:t>
            </a:r>
            <a:r>
              <a:rPr lang="en-US" altLang="zh-TW" sz="2800" dirty="0"/>
              <a:t>to evaluate </a:t>
            </a:r>
            <a:r>
              <a:rPr lang="en-US" altLang="zh-TW" sz="2400" dirty="0">
                <a:cs typeface="+mn-cs"/>
              </a:rPr>
              <a:t>whether</a:t>
            </a:r>
            <a:r>
              <a:rPr lang="en-US" altLang="zh-TW" sz="2800" dirty="0"/>
              <a:t> a review is fake or not</a:t>
            </a:r>
          </a:p>
          <a:p>
            <a:pPr>
              <a:lnSpc>
                <a:spcPct val="105000"/>
              </a:lnSpc>
            </a:pPr>
            <a:endParaRPr lang="en-US" altLang="zh-TW" sz="2800" dirty="0"/>
          </a:p>
          <a:p>
            <a:pPr>
              <a:lnSpc>
                <a:spcPct val="105000"/>
              </a:lnSpc>
            </a:pPr>
            <a:r>
              <a:rPr lang="en-US" altLang="zh-TW" sz="2800" dirty="0"/>
              <a:t>Distinguish fake reviews and help people find a </a:t>
            </a:r>
            <a:r>
              <a:rPr lang="en-US" altLang="zh-TW" sz="2800" dirty="0">
                <a:solidFill>
                  <a:srgbClr val="0000FF"/>
                </a:solidFill>
              </a:rPr>
              <a:t>hotel </a:t>
            </a:r>
            <a:r>
              <a:rPr lang="en-US" altLang="zh-TW" sz="2800" dirty="0"/>
              <a:t>that suits them</a:t>
            </a:r>
          </a:p>
          <a:p>
            <a:pPr lvl="1"/>
            <a:endParaRPr lang="en-US" altLang="zh-TW" dirty="0"/>
          </a:p>
        </p:txBody>
      </p:sp>
      <p:sp>
        <p:nvSpPr>
          <p:cNvPr id="16388" name="投影片編號版面配置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2000">
                <a:solidFill>
                  <a:schemeClr val="tx1"/>
                </a:solidFill>
                <a:latin typeface="Arial" panose="020B0604020202020204" pitchFamily="34" charset="0"/>
                <a:ea typeface="標楷體" panose="03000509000000000000" pitchFamily="65" charset="-120"/>
              </a:defRPr>
            </a:lvl1pPr>
            <a:lvl2pPr marL="742950" indent="-285750">
              <a:spcBef>
                <a:spcPct val="20000"/>
              </a:spcBef>
              <a:buChar char="–"/>
              <a:defRPr kumimoji="1">
                <a:solidFill>
                  <a:schemeClr val="tx1"/>
                </a:solidFill>
                <a:latin typeface="Arial" panose="020B0604020202020204" pitchFamily="34" charset="0"/>
                <a:ea typeface="標楷體" panose="03000509000000000000" pitchFamily="65" charset="-120"/>
              </a:defRPr>
            </a:lvl2pPr>
            <a:lvl3pPr marL="1143000" indent="-228600">
              <a:spcBef>
                <a:spcPct val="20000"/>
              </a:spcBef>
              <a:buChar char="•"/>
              <a:defRPr kumimoji="1" sz="2400">
                <a:solidFill>
                  <a:schemeClr val="tx1"/>
                </a:solidFill>
                <a:latin typeface="Arial" panose="020B0604020202020204" pitchFamily="34" charset="0"/>
                <a:ea typeface="標楷體" panose="03000509000000000000" pitchFamily="65" charset="-120"/>
              </a:defRPr>
            </a:lvl3pPr>
            <a:lvl4pPr marL="16002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4pPr>
            <a:lvl5pPr marL="2057400" indent="-228600">
              <a:spcBef>
                <a:spcPct val="20000"/>
              </a:spcBef>
              <a:buChar char="»"/>
              <a:defRPr kumimoji="1" sz="2000">
                <a:solidFill>
                  <a:schemeClr val="tx1"/>
                </a:solidFill>
                <a:latin typeface="Arial" panose="020B0604020202020204" pitchFamily="34" charset="0"/>
                <a:ea typeface="標楷體" panose="03000509000000000000" pitchFamily="65"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標楷體" panose="03000509000000000000" pitchFamily="65" charset="-120"/>
              </a:defRPr>
            </a:lvl9pPr>
          </a:lstStyle>
          <a:p>
            <a:pPr>
              <a:spcBef>
                <a:spcPct val="0"/>
              </a:spcBef>
              <a:buFontTx/>
              <a:buNone/>
            </a:pPr>
            <a:r>
              <a:rPr kumimoji="0" lang="en-US" altLang="zh-TW" sz="1400" dirty="0">
                <a:ea typeface="新細明體" panose="02020500000000000000" pitchFamily="18" charset="-120"/>
              </a:rPr>
              <a:t>   </a:t>
            </a:r>
            <a:fld id="{27E8C425-218B-493B-B62B-A54D5FAF7BD4}" type="slidenum">
              <a:rPr kumimoji="0" lang="en-US" altLang="zh-TW" sz="1400" smtClean="0">
                <a:ea typeface="新細明體" panose="02020500000000000000" pitchFamily="18" charset="-120"/>
              </a:rPr>
              <a:pPr>
                <a:spcBef>
                  <a:spcPct val="0"/>
                </a:spcBef>
                <a:buFontTx/>
                <a:buNone/>
              </a:pPr>
              <a:t>4</a:t>
            </a:fld>
            <a:endParaRPr kumimoji="0" lang="en-US" altLang="zh-TW" sz="1400" dirty="0">
              <a:ea typeface="新細明體" panose="02020500000000000000" pitchFamily="18" charset="-120"/>
            </a:endParaRPr>
          </a:p>
        </p:txBody>
      </p:sp>
    </p:spTree>
    <p:extLst>
      <p:ext uri="{BB962C8B-B14F-4D97-AF65-F5344CB8AC3E}">
        <p14:creationId xmlns:p14="http://schemas.microsoft.com/office/powerpoint/2010/main" val="636305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System Process</a:t>
            </a:r>
            <a:endParaRPr lang="zh-TW" altLang="en-US" dirty="0"/>
          </a:p>
        </p:txBody>
      </p:sp>
      <p:sp>
        <p:nvSpPr>
          <p:cNvPr id="4" name="投影片編號版面配置區 3"/>
          <p:cNvSpPr>
            <a:spLocks noGrp="1"/>
          </p:cNvSpPr>
          <p:nvPr>
            <p:ph type="sldNum" sz="quarter" idx="12"/>
          </p:nvPr>
        </p:nvSpPr>
        <p:spPr/>
        <p:txBody>
          <a:bodyPr/>
          <a:lstStyle/>
          <a:p>
            <a:pPr>
              <a:defRPr/>
            </a:pPr>
            <a:r>
              <a:rPr lang="en-US" altLang="zh-TW" dirty="0"/>
              <a:t>   </a:t>
            </a:r>
            <a:fld id="{66C53FE0-DFDF-4122-A850-A5399E395ABE}" type="slidenum">
              <a:rPr lang="en-US" altLang="zh-TW" smtClean="0"/>
              <a:pPr>
                <a:defRPr/>
              </a:pPr>
              <a:t>5</a:t>
            </a:fld>
            <a:endParaRPr lang="en-US" altLang="zh-TW" dirty="0"/>
          </a:p>
        </p:txBody>
      </p:sp>
      <p:sp>
        <p:nvSpPr>
          <p:cNvPr id="5" name="Rectangle 2"/>
          <p:cNvSpPr>
            <a:spLocks noChangeArrowheads="1"/>
          </p:cNvSpPr>
          <p:nvPr/>
        </p:nvSpPr>
        <p:spPr bwMode="auto">
          <a:xfrm>
            <a:off x="1619672" y="191683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pic>
        <p:nvPicPr>
          <p:cNvPr id="7" name="圖片 6">
            <a:extLst>
              <a:ext uri="{FF2B5EF4-FFF2-40B4-BE49-F238E27FC236}">
                <a16:creationId xmlns:a16="http://schemas.microsoft.com/office/drawing/2014/main" id="{40A5244D-E9DD-4F42-8FD0-27E8E3B15B7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5117" y="1628800"/>
            <a:ext cx="8878883" cy="3960000"/>
          </a:xfrm>
          <a:prstGeom prst="rect">
            <a:avLst/>
          </a:prstGeom>
          <a:noFill/>
        </p:spPr>
      </p:pic>
    </p:spTree>
    <p:extLst>
      <p:ext uri="{BB962C8B-B14F-4D97-AF65-F5344CB8AC3E}">
        <p14:creationId xmlns:p14="http://schemas.microsoft.com/office/powerpoint/2010/main" val="22131070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System Framework</a:t>
            </a:r>
            <a:endParaRPr lang="zh-TW" altLang="en-US" dirty="0"/>
          </a:p>
        </p:txBody>
      </p:sp>
      <p:sp>
        <p:nvSpPr>
          <p:cNvPr id="4" name="投影片編號版面配置區 3"/>
          <p:cNvSpPr>
            <a:spLocks noGrp="1"/>
          </p:cNvSpPr>
          <p:nvPr>
            <p:ph type="sldNum" sz="quarter" idx="12"/>
          </p:nvPr>
        </p:nvSpPr>
        <p:spPr/>
        <p:txBody>
          <a:bodyPr/>
          <a:lstStyle/>
          <a:p>
            <a:pPr>
              <a:defRPr/>
            </a:pPr>
            <a:r>
              <a:rPr lang="en-US" altLang="zh-TW" dirty="0"/>
              <a:t>   </a:t>
            </a:r>
            <a:fld id="{66C53FE0-DFDF-4122-A850-A5399E395ABE}" type="slidenum">
              <a:rPr lang="en-US" altLang="zh-TW" smtClean="0"/>
              <a:pPr>
                <a:defRPr/>
              </a:pPr>
              <a:t>6</a:t>
            </a:fld>
            <a:endParaRPr lang="en-US" altLang="zh-TW" dirty="0"/>
          </a:p>
        </p:txBody>
      </p:sp>
      <p:sp>
        <p:nvSpPr>
          <p:cNvPr id="5" name="Rectangle 2"/>
          <p:cNvSpPr>
            <a:spLocks noChangeArrowheads="1"/>
          </p:cNvSpPr>
          <p:nvPr/>
        </p:nvSpPr>
        <p:spPr bwMode="auto">
          <a:xfrm>
            <a:off x="1619672" y="191683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pic>
        <p:nvPicPr>
          <p:cNvPr id="10" name="圖片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6963" y="1268760"/>
            <a:ext cx="7830074" cy="5040000"/>
          </a:xfrm>
          <a:prstGeom prst="rect">
            <a:avLst/>
          </a:prstGeom>
          <a:noFill/>
        </p:spPr>
      </p:pic>
      <p:sp>
        <p:nvSpPr>
          <p:cNvPr id="9" name="矩形 8"/>
          <p:cNvSpPr/>
          <p:nvPr/>
        </p:nvSpPr>
        <p:spPr>
          <a:xfrm>
            <a:off x="2195736" y="1790674"/>
            <a:ext cx="4464496" cy="846238"/>
          </a:xfrm>
          <a:prstGeom prst="rect">
            <a:avLst/>
          </a:prstGeom>
          <a:solidFill>
            <a:srgbClr val="C00000">
              <a:alpha val="10000"/>
            </a:srgbClr>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zh-TW" altLang="en-US"/>
          </a:p>
        </p:txBody>
      </p:sp>
    </p:spTree>
    <p:extLst>
      <p:ext uri="{BB962C8B-B14F-4D97-AF65-F5344CB8AC3E}">
        <p14:creationId xmlns:p14="http://schemas.microsoft.com/office/powerpoint/2010/main" val="4055943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內容版面配置區 2"/>
          <p:cNvSpPr>
            <a:spLocks noGrp="1"/>
          </p:cNvSpPr>
          <p:nvPr>
            <p:ph idx="1"/>
          </p:nvPr>
        </p:nvSpPr>
        <p:spPr>
          <a:xfrm>
            <a:off x="468313" y="1408112"/>
            <a:ext cx="8363272" cy="4824413"/>
          </a:xfrm>
        </p:spPr>
        <p:txBody>
          <a:bodyPr/>
          <a:lstStyle/>
          <a:p>
            <a:r>
              <a:rPr lang="en-US" altLang="zh-TW" dirty="0"/>
              <a:t>Data Collection</a:t>
            </a:r>
          </a:p>
          <a:p>
            <a:pPr lvl="1"/>
            <a:r>
              <a:rPr lang="en-US" altLang="zh-TW" dirty="0"/>
              <a:t>Collect </a:t>
            </a:r>
            <a:r>
              <a:rPr lang="en-US" altLang="zh-TW" dirty="0">
                <a:solidFill>
                  <a:srgbClr val="0000FF"/>
                </a:solidFill>
              </a:rPr>
              <a:t>review website </a:t>
            </a:r>
            <a:r>
              <a:rPr lang="en-US" altLang="zh-TW" dirty="0"/>
              <a:t>review dataset. (</a:t>
            </a:r>
            <a:r>
              <a:rPr lang="en-US" altLang="zh-TW" dirty="0">
                <a:solidFill>
                  <a:srgbClr val="0000FF"/>
                </a:solidFill>
              </a:rPr>
              <a:t>Yelp Hotel Review</a:t>
            </a:r>
            <a:r>
              <a:rPr lang="en-US" altLang="zh-TW" dirty="0"/>
              <a:t>)</a:t>
            </a:r>
          </a:p>
          <a:p>
            <a:pPr lvl="1"/>
            <a:r>
              <a:rPr lang="en-US" altLang="zh-TW" dirty="0"/>
              <a:t>Collect </a:t>
            </a:r>
            <a:r>
              <a:rPr lang="en-US" altLang="zh-TW" dirty="0">
                <a:solidFill>
                  <a:srgbClr val="0000FF"/>
                </a:solidFill>
              </a:rPr>
              <a:t>crowdsourcing platform </a:t>
            </a:r>
            <a:r>
              <a:rPr lang="en-US" altLang="zh-TW" dirty="0"/>
              <a:t>review dataset. (</a:t>
            </a:r>
            <a:r>
              <a:rPr lang="en-US" altLang="zh-TW" dirty="0">
                <a:solidFill>
                  <a:srgbClr val="0000FF"/>
                </a:solidFill>
              </a:rPr>
              <a:t>Artificial Hotel Review</a:t>
            </a:r>
            <a:r>
              <a:rPr lang="en-US" altLang="zh-TW" dirty="0"/>
              <a:t>)</a:t>
            </a:r>
          </a:p>
          <a:p>
            <a:pPr marL="457200" lvl="1" indent="0">
              <a:buNone/>
            </a:pPr>
            <a:endParaRPr lang="en-GB" altLang="zh-TW" dirty="0"/>
          </a:p>
          <a:p>
            <a:r>
              <a:rPr lang="en-US" altLang="zh-TW" dirty="0"/>
              <a:t>Data Extraction</a:t>
            </a:r>
          </a:p>
          <a:p>
            <a:pPr lvl="1"/>
            <a:r>
              <a:rPr lang="en-US" altLang="zh-TW" dirty="0"/>
              <a:t>Discard unimportant features.</a:t>
            </a:r>
          </a:p>
          <a:p>
            <a:pPr lvl="1"/>
            <a:r>
              <a:rPr lang="en-US" altLang="zh-TW" dirty="0"/>
              <a:t>Consider </a:t>
            </a:r>
            <a:r>
              <a:rPr lang="en-US" altLang="zh-TW" dirty="0">
                <a:solidFill>
                  <a:srgbClr val="0000FF"/>
                </a:solidFill>
              </a:rPr>
              <a:t>normalization</a:t>
            </a:r>
            <a:r>
              <a:rPr lang="en-US" altLang="zh-TW" dirty="0"/>
              <a:t> for data feature value scaling.</a:t>
            </a:r>
          </a:p>
          <a:p>
            <a:pPr lvl="1"/>
            <a:r>
              <a:rPr lang="en-US" altLang="zh-TW" dirty="0"/>
              <a:t>Consider </a:t>
            </a:r>
            <a:r>
              <a:rPr lang="en-US" altLang="zh-TW" dirty="0">
                <a:solidFill>
                  <a:srgbClr val="0000FF"/>
                </a:solidFill>
              </a:rPr>
              <a:t>standardization</a:t>
            </a:r>
            <a:r>
              <a:rPr lang="en-US" altLang="zh-TW" dirty="0"/>
              <a:t> for data feature value scaling.</a:t>
            </a:r>
          </a:p>
          <a:p>
            <a:pPr marL="457200" lvl="1" indent="0">
              <a:buNone/>
            </a:pPr>
            <a:endParaRPr lang="en-US" altLang="zh-TW" dirty="0"/>
          </a:p>
          <a:p>
            <a:r>
              <a:rPr lang="en-US" altLang="zh-TW" dirty="0"/>
              <a:t>Data Sampling</a:t>
            </a:r>
          </a:p>
          <a:p>
            <a:pPr lvl="1"/>
            <a:r>
              <a:rPr lang="en-US" altLang="zh-TW" dirty="0"/>
              <a:t>Sample from huge amount of dataset for </a:t>
            </a:r>
            <a:r>
              <a:rPr lang="en-US" altLang="zh-TW" dirty="0">
                <a:solidFill>
                  <a:srgbClr val="0000FF"/>
                </a:solidFill>
              </a:rPr>
              <a:t>improving the efficiency of analysis</a:t>
            </a:r>
            <a:r>
              <a:rPr lang="en-US" altLang="zh-TW" dirty="0"/>
              <a:t>.</a:t>
            </a:r>
          </a:p>
        </p:txBody>
      </p:sp>
      <p:sp>
        <p:nvSpPr>
          <p:cNvPr id="2" name="標題 1"/>
          <p:cNvSpPr>
            <a:spLocks noGrp="1"/>
          </p:cNvSpPr>
          <p:nvPr>
            <p:ph type="title"/>
          </p:nvPr>
        </p:nvSpPr>
        <p:spPr/>
        <p:txBody>
          <a:bodyPr/>
          <a:lstStyle/>
          <a:p>
            <a:pPr lvl="1"/>
            <a:r>
              <a:rPr lang="en-US" altLang="zh-TW" b="1" dirty="0"/>
              <a:t>Data Preprocessing Module</a:t>
            </a:r>
            <a:endParaRPr lang="zh-TW" altLang="zh-TW" b="1" dirty="0">
              <a:solidFill>
                <a:srgbClr val="2907A5"/>
              </a:solidFill>
              <a:latin typeface="+mj-lt"/>
              <a:ea typeface="+mj-ea"/>
              <a:cs typeface="+mj-cs"/>
            </a:endParaRPr>
          </a:p>
        </p:txBody>
      </p:sp>
      <p:sp>
        <p:nvSpPr>
          <p:cNvPr id="4" name="投影片編號版面配置區 3"/>
          <p:cNvSpPr>
            <a:spLocks noGrp="1"/>
          </p:cNvSpPr>
          <p:nvPr>
            <p:ph type="sldNum" sz="quarter" idx="12"/>
          </p:nvPr>
        </p:nvSpPr>
        <p:spPr/>
        <p:txBody>
          <a:bodyPr/>
          <a:lstStyle/>
          <a:p>
            <a:pPr>
              <a:defRPr/>
            </a:pPr>
            <a:r>
              <a:rPr lang="en-US" altLang="zh-TW" dirty="0"/>
              <a:t>   </a:t>
            </a:r>
            <a:fld id="{66C53FE0-DFDF-4122-A850-A5399E395ABE}" type="slidenum">
              <a:rPr lang="en-US" altLang="zh-TW" smtClean="0"/>
              <a:pPr>
                <a:defRPr/>
              </a:pPr>
              <a:t>7</a:t>
            </a:fld>
            <a:endParaRPr lang="en-US" altLang="zh-TW" dirty="0"/>
          </a:p>
        </p:txBody>
      </p:sp>
    </p:spTree>
    <p:extLst>
      <p:ext uri="{BB962C8B-B14F-4D97-AF65-F5344CB8AC3E}">
        <p14:creationId xmlns:p14="http://schemas.microsoft.com/office/powerpoint/2010/main" val="4176270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a:t>System Framework</a:t>
            </a:r>
            <a:endParaRPr lang="zh-TW" altLang="en-US" dirty="0"/>
          </a:p>
        </p:txBody>
      </p:sp>
      <p:sp>
        <p:nvSpPr>
          <p:cNvPr id="4" name="投影片編號版面配置區 3"/>
          <p:cNvSpPr>
            <a:spLocks noGrp="1"/>
          </p:cNvSpPr>
          <p:nvPr>
            <p:ph type="sldNum" sz="quarter" idx="12"/>
          </p:nvPr>
        </p:nvSpPr>
        <p:spPr/>
        <p:txBody>
          <a:bodyPr/>
          <a:lstStyle/>
          <a:p>
            <a:pPr>
              <a:defRPr/>
            </a:pPr>
            <a:r>
              <a:rPr lang="en-US" altLang="zh-TW" dirty="0"/>
              <a:t>   </a:t>
            </a:r>
            <a:fld id="{66C53FE0-DFDF-4122-A850-A5399E395ABE}" type="slidenum">
              <a:rPr lang="en-US" altLang="zh-TW" smtClean="0"/>
              <a:pPr>
                <a:defRPr/>
              </a:pPr>
              <a:t>8</a:t>
            </a:fld>
            <a:endParaRPr lang="en-US" altLang="zh-TW" dirty="0"/>
          </a:p>
        </p:txBody>
      </p:sp>
      <p:pic>
        <p:nvPicPr>
          <p:cNvPr id="3" name="圖片 2"/>
          <p:cNvPicPr>
            <a:picLocks noChangeAspect="1"/>
          </p:cNvPicPr>
          <p:nvPr/>
        </p:nvPicPr>
        <p:blipFill>
          <a:blip r:embed="rId3"/>
          <a:stretch>
            <a:fillRect/>
          </a:stretch>
        </p:blipFill>
        <p:spPr>
          <a:xfrm>
            <a:off x="654773" y="1269320"/>
            <a:ext cx="7834455" cy="5040000"/>
          </a:xfrm>
          <a:prstGeom prst="rect">
            <a:avLst/>
          </a:prstGeom>
        </p:spPr>
      </p:pic>
      <p:sp>
        <p:nvSpPr>
          <p:cNvPr id="8" name="矩形 7"/>
          <p:cNvSpPr/>
          <p:nvPr/>
        </p:nvSpPr>
        <p:spPr>
          <a:xfrm>
            <a:off x="2123728" y="2636912"/>
            <a:ext cx="1512168" cy="2592288"/>
          </a:xfrm>
          <a:prstGeom prst="rect">
            <a:avLst/>
          </a:prstGeom>
          <a:solidFill>
            <a:srgbClr val="C00000">
              <a:alpha val="10000"/>
            </a:srgbClr>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zh-TW" altLang="en-US"/>
          </a:p>
        </p:txBody>
      </p:sp>
    </p:spTree>
    <p:extLst>
      <p:ext uri="{BB962C8B-B14F-4D97-AF65-F5344CB8AC3E}">
        <p14:creationId xmlns:p14="http://schemas.microsoft.com/office/powerpoint/2010/main" val="38290080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lvl="1"/>
            <a:r>
              <a:rPr lang="en-US" altLang="zh-TW" b="1" dirty="0">
                <a:solidFill>
                  <a:srgbClr val="2907A5"/>
                </a:solidFill>
                <a:latin typeface="+mj-lt"/>
                <a:ea typeface="+mj-ea"/>
                <a:cs typeface="+mj-cs"/>
              </a:rPr>
              <a:t>Review Content Analysis Module</a:t>
            </a:r>
            <a:endParaRPr lang="zh-TW" altLang="zh-TW" sz="6000" b="1" dirty="0"/>
          </a:p>
        </p:txBody>
      </p:sp>
      <p:sp>
        <p:nvSpPr>
          <p:cNvPr id="3" name="內容版面配置區 2"/>
          <p:cNvSpPr>
            <a:spLocks noGrp="1"/>
          </p:cNvSpPr>
          <p:nvPr>
            <p:ph idx="1"/>
          </p:nvPr>
        </p:nvSpPr>
        <p:spPr>
          <a:xfrm>
            <a:off x="457200" y="1412999"/>
            <a:ext cx="8240713" cy="2736081"/>
          </a:xfrm>
        </p:spPr>
        <p:txBody>
          <a:bodyPr/>
          <a:lstStyle/>
          <a:p>
            <a:pPr marL="342900" lvl="1" indent="-342900">
              <a:buFontTx/>
              <a:buChar char="•"/>
            </a:pPr>
            <a:r>
              <a:rPr lang="en-US" altLang="zh-TW" sz="2400" dirty="0"/>
              <a:t>Lexical Analysis</a:t>
            </a:r>
            <a:endParaRPr lang="zh-TW" altLang="zh-TW" sz="2800" dirty="0"/>
          </a:p>
          <a:p>
            <a:pPr lvl="1"/>
            <a:r>
              <a:rPr lang="en-US" altLang="zh-TW" dirty="0"/>
              <a:t>Content analysis based research could be divided into two detection methods: </a:t>
            </a:r>
            <a:r>
              <a:rPr lang="en-US" altLang="zh-TW" dirty="0">
                <a:solidFill>
                  <a:srgbClr val="0000FF"/>
                </a:solidFill>
              </a:rPr>
              <a:t>syntactic analysis </a:t>
            </a:r>
            <a:r>
              <a:rPr lang="en-US" altLang="zh-TW" dirty="0"/>
              <a:t>and </a:t>
            </a:r>
            <a:r>
              <a:rPr lang="en-US" altLang="zh-TW" dirty="0">
                <a:solidFill>
                  <a:srgbClr val="0000FF"/>
                </a:solidFill>
              </a:rPr>
              <a:t>semantic analysis</a:t>
            </a:r>
            <a:r>
              <a:rPr lang="en-US" altLang="zh-TW" dirty="0"/>
              <a:t>.</a:t>
            </a:r>
          </a:p>
          <a:p>
            <a:pPr marL="457200" lvl="1" indent="0">
              <a:buNone/>
            </a:pPr>
            <a:endParaRPr lang="en-US" altLang="zh-TW" dirty="0"/>
          </a:p>
          <a:p>
            <a:pPr lvl="1"/>
            <a:r>
              <a:rPr lang="en-US" altLang="zh-TW" dirty="0"/>
              <a:t>Content features are majorly used for portraying the reviewer’s </a:t>
            </a:r>
            <a:r>
              <a:rPr lang="en-US" altLang="zh-TW" dirty="0">
                <a:solidFill>
                  <a:srgbClr val="0000FF"/>
                </a:solidFill>
              </a:rPr>
              <a:t>writing style </a:t>
            </a:r>
            <a:r>
              <a:rPr lang="en-US" altLang="zh-TW" dirty="0"/>
              <a:t>or </a:t>
            </a:r>
            <a:r>
              <a:rPr lang="en-US" altLang="zh-TW" dirty="0">
                <a:solidFill>
                  <a:srgbClr val="0000FF"/>
                </a:solidFill>
              </a:rPr>
              <a:t>writing habit</a:t>
            </a:r>
            <a:r>
              <a:rPr lang="en-US" altLang="zh-TW" dirty="0"/>
              <a:t>.</a:t>
            </a:r>
          </a:p>
          <a:p>
            <a:pPr lvl="1"/>
            <a:endParaRPr lang="en-US" altLang="zh-TW" dirty="0"/>
          </a:p>
          <a:p>
            <a:pPr lvl="1"/>
            <a:r>
              <a:rPr lang="en-US" altLang="zh-TW" dirty="0"/>
              <a:t>According to previous researches, there are two main ways: </a:t>
            </a:r>
          </a:p>
          <a:p>
            <a:pPr marL="457200" lvl="1" indent="0">
              <a:buNone/>
            </a:pPr>
            <a:r>
              <a:rPr lang="en-US" altLang="zh-TW" dirty="0"/>
              <a:t>    </a:t>
            </a:r>
            <a:r>
              <a:rPr lang="en-US" altLang="zh-TW" dirty="0">
                <a:solidFill>
                  <a:srgbClr val="0000FF"/>
                </a:solidFill>
              </a:rPr>
              <a:t>n-gram</a:t>
            </a:r>
            <a:r>
              <a:rPr lang="en-US" altLang="zh-TW" dirty="0"/>
              <a:t>, </a:t>
            </a:r>
            <a:r>
              <a:rPr lang="en-US" altLang="zh-TW" dirty="0">
                <a:solidFill>
                  <a:srgbClr val="0000FF"/>
                </a:solidFill>
              </a:rPr>
              <a:t>POS</a:t>
            </a:r>
            <a:r>
              <a:rPr lang="en-US" altLang="zh-TW" dirty="0"/>
              <a:t> (part-of-speech). </a:t>
            </a:r>
          </a:p>
        </p:txBody>
      </p:sp>
      <p:sp>
        <p:nvSpPr>
          <p:cNvPr id="4" name="投影片編號版面配置區 3"/>
          <p:cNvSpPr>
            <a:spLocks noGrp="1"/>
          </p:cNvSpPr>
          <p:nvPr>
            <p:ph type="sldNum" sz="quarter" idx="12"/>
          </p:nvPr>
        </p:nvSpPr>
        <p:spPr/>
        <p:txBody>
          <a:bodyPr/>
          <a:lstStyle/>
          <a:p>
            <a:pPr>
              <a:defRPr/>
            </a:pPr>
            <a:r>
              <a:rPr lang="en-US" altLang="zh-TW"/>
              <a:t>   </a:t>
            </a:r>
            <a:fld id="{66C53FE0-DFDF-4122-A850-A5399E395ABE}" type="slidenum">
              <a:rPr lang="en-US" altLang="zh-TW" smtClean="0"/>
              <a:pPr>
                <a:defRPr/>
              </a:pPr>
              <a:t>9</a:t>
            </a:fld>
            <a:endParaRPr lang="en-US" altLang="zh-TW"/>
          </a:p>
        </p:txBody>
      </p:sp>
    </p:spTree>
    <p:extLst>
      <p:ext uri="{BB962C8B-B14F-4D97-AF65-F5344CB8AC3E}">
        <p14:creationId xmlns:p14="http://schemas.microsoft.com/office/powerpoint/2010/main" val="1866381272"/>
      </p:ext>
    </p:extLst>
  </p:cSld>
  <p:clrMapOvr>
    <a:masterClrMapping/>
  </p:clrMapOvr>
</p:sld>
</file>

<file path=ppt/theme/theme1.xml><?xml version="1.0" encoding="utf-8"?>
<a:theme xmlns:a="http://schemas.openxmlformats.org/drawingml/2006/main" name="SEA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EBI">
      <a:majorFont>
        <a:latin typeface="Arial"/>
        <a:ea typeface="標楷體"/>
        <a:cs typeface=""/>
      </a:majorFont>
      <a:minorFont>
        <a:latin typeface="Arial"/>
        <a:ea typeface="標楷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45290</TotalTime>
  <Words>2754</Words>
  <Application>Microsoft Office PowerPoint</Application>
  <PresentationFormat>如螢幕大小 (4:3)</PresentationFormat>
  <Paragraphs>330</Paragraphs>
  <Slides>28</Slides>
  <Notes>27</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28</vt:i4>
      </vt:variant>
    </vt:vector>
  </HeadingPairs>
  <TitlesOfParts>
    <vt:vector size="33" baseType="lpstr">
      <vt:lpstr>Arial</vt:lpstr>
      <vt:lpstr>Calibri</vt:lpstr>
      <vt:lpstr>Cambria Math</vt:lpstr>
      <vt:lpstr>Times New Roman</vt:lpstr>
      <vt:lpstr>SEAD</vt:lpstr>
      <vt:lpstr> A Collective Detection Mechanism on Fake Reviews  </vt:lpstr>
      <vt:lpstr>Background</vt:lpstr>
      <vt:lpstr>Motivation</vt:lpstr>
      <vt:lpstr>Research Goals </vt:lpstr>
      <vt:lpstr>System Process</vt:lpstr>
      <vt:lpstr>System Framework</vt:lpstr>
      <vt:lpstr>Data Preprocessing Module</vt:lpstr>
      <vt:lpstr>System Framework</vt:lpstr>
      <vt:lpstr>Review Content Analysis Module</vt:lpstr>
      <vt:lpstr>Review Content Analysis Module</vt:lpstr>
      <vt:lpstr>Review Content Analysis Module</vt:lpstr>
      <vt:lpstr>Review Content Analysis Module</vt:lpstr>
      <vt:lpstr>Review Content Analysis Module</vt:lpstr>
      <vt:lpstr>Review Content Analysis Module</vt:lpstr>
      <vt:lpstr>System Framework</vt:lpstr>
      <vt:lpstr>Crowd Opinion Analysis Module</vt:lpstr>
      <vt:lpstr>System Framework</vt:lpstr>
      <vt:lpstr>Crowd Influence Analysis Module</vt:lpstr>
      <vt:lpstr>System Framework</vt:lpstr>
      <vt:lpstr>Credibility Computing Module</vt:lpstr>
      <vt:lpstr>Data Collection</vt:lpstr>
      <vt:lpstr>Data Collection</vt:lpstr>
      <vt:lpstr>Evaluation with Different Machine Learning and Deep Learning Approaches</vt:lpstr>
      <vt:lpstr>Evaluation of Different Features </vt:lpstr>
      <vt:lpstr>Evaluation of Different Dataset </vt:lpstr>
      <vt:lpstr>Evaluation Before and After Analyzing Crowd Influence</vt:lpstr>
      <vt:lpstr>Summary</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Combining Mobile Intelligence with Formation Mechanism for Group Commerce 結合行動智慧之群體商務組構機制</dc:title>
  <dc:creator>DL</dc:creator>
  <cp:lastModifiedBy>ymli</cp:lastModifiedBy>
  <cp:revision>2484</cp:revision>
  <cp:lastPrinted>2019-06-10T06:02:15Z</cp:lastPrinted>
  <dcterms:created xsi:type="dcterms:W3CDTF">2009-06-16T08:28:11Z</dcterms:created>
  <dcterms:modified xsi:type="dcterms:W3CDTF">2024-09-28T23:39:27Z</dcterms:modified>
</cp:coreProperties>
</file>