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30"/>
  </p:notesMasterIdLst>
  <p:sldIdLst>
    <p:sldId id="256" r:id="rId2"/>
    <p:sldId id="310" r:id="rId3"/>
    <p:sldId id="279" r:id="rId4"/>
    <p:sldId id="322" r:id="rId5"/>
    <p:sldId id="302" r:id="rId6"/>
    <p:sldId id="280" r:id="rId7"/>
    <p:sldId id="264" r:id="rId8"/>
    <p:sldId id="341" r:id="rId9"/>
    <p:sldId id="265" r:id="rId10"/>
    <p:sldId id="268" r:id="rId11"/>
    <p:sldId id="269" r:id="rId12"/>
    <p:sldId id="340" r:id="rId13"/>
    <p:sldId id="272" r:id="rId14"/>
    <p:sldId id="339" r:id="rId15"/>
    <p:sldId id="331" r:id="rId16"/>
    <p:sldId id="295" r:id="rId17"/>
    <p:sldId id="296" r:id="rId18"/>
    <p:sldId id="278" r:id="rId19"/>
    <p:sldId id="285" r:id="rId20"/>
    <p:sldId id="293" r:id="rId21"/>
    <p:sldId id="315" r:id="rId22"/>
    <p:sldId id="294" r:id="rId23"/>
    <p:sldId id="335" r:id="rId24"/>
    <p:sldId id="337" r:id="rId25"/>
    <p:sldId id="338" r:id="rId26"/>
    <p:sldId id="287" r:id="rId27"/>
    <p:sldId id="304" r:id="rId28"/>
    <p:sldId id="303" r:id="rId2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33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6711" autoAdjust="0"/>
  </p:normalViewPr>
  <p:slideViewPr>
    <p:cSldViewPr>
      <p:cViewPr>
        <p:scale>
          <a:sx n="69" d="100"/>
          <a:sy n="69" d="100"/>
        </p:scale>
        <p:origin x="-552" y="-282"/>
      </p:cViewPr>
      <p:guideLst>
        <p:guide orient="horz" pos="2160"/>
        <p:guide pos="2880"/>
      </p:guideLst>
    </p:cSldViewPr>
  </p:slideViewPr>
  <p:outlineViewPr>
    <p:cViewPr>
      <p:scale>
        <a:sx n="33" d="100"/>
        <a:sy n="33" d="100"/>
      </p:scale>
      <p:origin x="42" y="25188"/>
    </p:cViewPr>
  </p:outlineViewPr>
  <p:notesTextViewPr>
    <p:cViewPr>
      <p:scale>
        <a:sx n="75" d="100"/>
        <a:sy n="75" d="100"/>
      </p:scale>
      <p:origin x="0" y="0"/>
    </p:cViewPr>
  </p:notesTextViewPr>
  <p:sorterViewPr>
    <p:cViewPr>
      <p:scale>
        <a:sx n="100" d="100"/>
        <a:sy n="100" d="100"/>
      </p:scale>
      <p:origin x="0" y="31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yaA\Documents\My%20Dropbox\thesis%20related\excel\result_v1\F1_result%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yaA\Documents\My%20Dropbox\thesis%20related\excel\result_v1\F1_result%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yaA\Documents\My%20Dropbox\thesis%20related\excel\result_v1\F1_result%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10"/>
  <c:chart>
    <c:plotArea>
      <c:layout>
        <c:manualLayout>
          <c:layoutTarget val="inner"/>
          <c:xMode val="edge"/>
          <c:yMode val="edge"/>
          <c:x val="0.18941401273885441"/>
          <c:y val="3.263602687961889E-2"/>
          <c:w val="0.79261004953998604"/>
          <c:h val="0.77761582993615164"/>
        </c:manualLayout>
      </c:layout>
      <c:lineChart>
        <c:grouping val="stacked"/>
        <c:ser>
          <c:idx val="0"/>
          <c:order val="0"/>
          <c:spPr>
            <a:ln w="31750">
              <a:solidFill>
                <a:schemeClr val="tx1"/>
              </a:solidFill>
            </a:ln>
          </c:spPr>
          <c:marker>
            <c:symbol val="diamond"/>
            <c:size val="6"/>
            <c:spPr>
              <a:solidFill>
                <a:sysClr val="windowText" lastClr="000000"/>
              </a:solidFill>
              <a:ln>
                <a:solidFill>
                  <a:prstClr val="black"/>
                </a:solidFill>
              </a:ln>
            </c:spPr>
          </c:marker>
          <c:dLbls>
            <c:txPr>
              <a:bodyPr/>
              <a:lstStyle/>
              <a:p>
                <a:pPr>
                  <a:defRPr lang="zh-TW"/>
                </a:pPr>
                <a:endParaRPr lang="zh-TW"/>
              </a:p>
            </c:txPr>
            <c:dLblPos val="t"/>
            <c:showVal val="1"/>
          </c:dLbls>
          <c:cat>
            <c:strRef>
              <c:f>click!$A$69:$D$69</c:f>
              <c:strCache>
                <c:ptCount val="4"/>
                <c:pt idx="0">
                  <c:v>in-degree</c:v>
                </c:pt>
                <c:pt idx="1">
                  <c:v>ratio-degree</c:v>
                </c:pt>
                <c:pt idx="2">
                  <c:v>topic-influence</c:v>
                </c:pt>
                <c:pt idx="3">
                  <c:v>social diffusion</c:v>
                </c:pt>
              </c:strCache>
            </c:strRef>
          </c:cat>
          <c:val>
            <c:numRef>
              <c:f>click!$A$71:$D$71</c:f>
              <c:numCache>
                <c:formatCode>0.0000_ </c:formatCode>
                <c:ptCount val="4"/>
                <c:pt idx="0">
                  <c:v>0.15670910871694474</c:v>
                </c:pt>
                <c:pt idx="1">
                  <c:v>0.17593064762876101</c:v>
                </c:pt>
                <c:pt idx="2">
                  <c:v>0.21714534377720018</c:v>
                </c:pt>
                <c:pt idx="3">
                  <c:v>0.29934747145187701</c:v>
                </c:pt>
              </c:numCache>
            </c:numRef>
          </c:val>
        </c:ser>
        <c:dLbls>
          <c:showVal val="1"/>
        </c:dLbls>
        <c:dropLines>
          <c:spPr>
            <a:ln>
              <a:solidFill>
                <a:schemeClr val="tx1"/>
              </a:solidFill>
              <a:prstDash val="dash"/>
            </a:ln>
          </c:spPr>
        </c:dropLines>
        <c:marker val="1"/>
        <c:axId val="38531456"/>
        <c:axId val="38532992"/>
      </c:lineChart>
      <c:catAx>
        <c:axId val="38531456"/>
        <c:scaling>
          <c:orientation val="minMax"/>
        </c:scaling>
        <c:axPos val="b"/>
        <c:tickLblPos val="nextTo"/>
        <c:txPr>
          <a:bodyPr/>
          <a:lstStyle/>
          <a:p>
            <a:pPr>
              <a:defRPr lang="zh-TW"/>
            </a:pPr>
            <a:endParaRPr lang="zh-TW"/>
          </a:p>
        </c:txPr>
        <c:crossAx val="38532992"/>
        <c:crosses val="autoZero"/>
        <c:auto val="1"/>
        <c:lblAlgn val="ctr"/>
        <c:lblOffset val="100"/>
      </c:catAx>
      <c:valAx>
        <c:axId val="38532992"/>
        <c:scaling>
          <c:orientation val="minMax"/>
        </c:scaling>
        <c:axPos val="l"/>
        <c:title>
          <c:tx>
            <c:rich>
              <a:bodyPr rot="-5400000" vert="horz"/>
              <a:lstStyle/>
              <a:p>
                <a:pPr>
                  <a:defRPr lang="zh-TW"/>
                </a:pPr>
                <a:r>
                  <a:rPr lang="en-US"/>
                  <a:t>Click-Through Rate of Advertisements</a:t>
                </a:r>
                <a:endParaRPr lang="zh-TW"/>
              </a:p>
            </c:rich>
          </c:tx>
        </c:title>
        <c:numFmt formatCode="General" sourceLinked="0"/>
        <c:tickLblPos val="nextTo"/>
        <c:txPr>
          <a:bodyPr/>
          <a:lstStyle/>
          <a:p>
            <a:pPr>
              <a:defRPr lang="zh-TW"/>
            </a:pPr>
            <a:endParaRPr lang="zh-TW"/>
          </a:p>
        </c:txPr>
        <c:crossAx val="38531456"/>
        <c:crosses val="autoZero"/>
        <c:crossBetween val="between"/>
      </c:valAx>
    </c:plotArea>
    <c:plotVisOnly val="1"/>
  </c:chart>
  <c:spPr>
    <a:ln>
      <a:noFill/>
    </a:ln>
  </c:spPr>
  <c:txPr>
    <a:bodyPr/>
    <a:lstStyle/>
    <a:p>
      <a:pPr>
        <a:defRPr sz="1200" b="1" baseline="0">
          <a:latin typeface="+mn-lt"/>
          <a:ea typeface="LiHei Pro" pitchFamily="34" charset="-120"/>
          <a:cs typeface="Times New Roman" pitchFamily="18" charset="0"/>
        </a:defRPr>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10"/>
  <c:chart>
    <c:plotArea>
      <c:layout/>
      <c:lineChart>
        <c:grouping val="stacked"/>
        <c:ser>
          <c:idx val="0"/>
          <c:order val="0"/>
          <c:spPr>
            <a:ln w="31750">
              <a:solidFill>
                <a:schemeClr val="tx1"/>
              </a:solidFill>
            </a:ln>
          </c:spPr>
          <c:marker>
            <c:symbol val="diamond"/>
            <c:size val="6"/>
            <c:spPr>
              <a:solidFill>
                <a:sysClr val="windowText" lastClr="000000"/>
              </a:solidFill>
              <a:ln>
                <a:solidFill>
                  <a:prstClr val="black"/>
                </a:solidFill>
              </a:ln>
            </c:spPr>
          </c:marker>
          <c:dLbls>
            <c:dLbl>
              <c:idx val="0"/>
              <c:tx>
                <c:rich>
                  <a:bodyPr/>
                  <a:lstStyle/>
                  <a:p>
                    <a:r>
                      <a:rPr lang="en-US" altLang="en-US"/>
                      <a:t>1.25 </a:t>
                    </a:r>
                  </a:p>
                </c:rich>
              </c:tx>
              <c:dLblPos val="t"/>
              <c:showVal val="1"/>
            </c:dLbl>
            <c:dLbl>
              <c:idx val="2"/>
              <c:layout>
                <c:manualLayout>
                  <c:x val="-7.347457627118642E-2"/>
                  <c:y val="-7.7131334192982001E-2"/>
                </c:manualLayout>
              </c:layout>
              <c:dLblPos val="r"/>
              <c:showVal val="1"/>
            </c:dLbl>
            <c:dLbl>
              <c:idx val="3"/>
              <c:layout>
                <c:manualLayout>
                  <c:x val="-6.5000000000000099E-2"/>
                  <c:y val="-4.9256769733051722E-2"/>
                </c:manualLayout>
              </c:layout>
              <c:dLblPos val="r"/>
              <c:showVal val="1"/>
            </c:dLbl>
            <c:txPr>
              <a:bodyPr/>
              <a:lstStyle/>
              <a:p>
                <a:pPr>
                  <a:defRPr lang="zh-TW"/>
                </a:pPr>
                <a:endParaRPr lang="zh-TW"/>
              </a:p>
            </c:txPr>
            <c:dLblPos val="t"/>
            <c:showVal val="1"/>
          </c:dLbls>
          <c:cat>
            <c:strRef>
              <c:f>click!$A$69:$D$69</c:f>
              <c:strCache>
                <c:ptCount val="4"/>
                <c:pt idx="0">
                  <c:v>in-degree</c:v>
                </c:pt>
                <c:pt idx="1">
                  <c:v>ratio-degree</c:v>
                </c:pt>
                <c:pt idx="2">
                  <c:v>topic-influence</c:v>
                </c:pt>
                <c:pt idx="3">
                  <c:v>social diffusion</c:v>
                </c:pt>
              </c:strCache>
            </c:strRef>
          </c:cat>
          <c:val>
            <c:numRef>
              <c:f>click!$A$72:$D$72</c:f>
              <c:numCache>
                <c:formatCode>0.0000_ </c:formatCode>
                <c:ptCount val="4"/>
                <c:pt idx="0">
                  <c:v>1.25</c:v>
                </c:pt>
                <c:pt idx="1">
                  <c:v>2.7115384615384621</c:v>
                </c:pt>
                <c:pt idx="2">
                  <c:v>3.1923076923076952</c:v>
                </c:pt>
                <c:pt idx="3">
                  <c:v>5.4423076923076934</c:v>
                </c:pt>
              </c:numCache>
            </c:numRef>
          </c:val>
        </c:ser>
        <c:dLbls>
          <c:showVal val="1"/>
        </c:dLbls>
        <c:dropLines>
          <c:spPr>
            <a:ln>
              <a:solidFill>
                <a:schemeClr val="tx1"/>
              </a:solidFill>
              <a:prstDash val="dash"/>
            </a:ln>
          </c:spPr>
        </c:dropLines>
        <c:marker val="1"/>
        <c:axId val="39459456"/>
        <c:axId val="40653184"/>
      </c:lineChart>
      <c:catAx>
        <c:axId val="39459456"/>
        <c:scaling>
          <c:orientation val="minMax"/>
        </c:scaling>
        <c:axPos val="b"/>
        <c:tickLblPos val="nextTo"/>
        <c:txPr>
          <a:bodyPr/>
          <a:lstStyle/>
          <a:p>
            <a:pPr>
              <a:defRPr lang="zh-TW"/>
            </a:pPr>
            <a:endParaRPr lang="zh-TW"/>
          </a:p>
        </c:txPr>
        <c:crossAx val="40653184"/>
        <c:crosses val="autoZero"/>
        <c:auto val="1"/>
        <c:lblAlgn val="ctr"/>
        <c:lblOffset val="100"/>
      </c:catAx>
      <c:valAx>
        <c:axId val="40653184"/>
        <c:scaling>
          <c:orientation val="minMax"/>
        </c:scaling>
        <c:axPos val="l"/>
        <c:title>
          <c:tx>
            <c:rich>
              <a:bodyPr rot="-5400000" vert="horz"/>
              <a:lstStyle/>
              <a:p>
                <a:pPr>
                  <a:defRPr lang="zh-TW"/>
                </a:pPr>
                <a:r>
                  <a:rPr lang="en-US"/>
                  <a:t>Repost Rate of Advertisements</a:t>
                </a:r>
                <a:endParaRPr lang="zh-TW"/>
              </a:p>
            </c:rich>
          </c:tx>
        </c:title>
        <c:numFmt formatCode="0.0_ " sourceLinked="0"/>
        <c:tickLblPos val="nextTo"/>
        <c:txPr>
          <a:bodyPr/>
          <a:lstStyle/>
          <a:p>
            <a:pPr>
              <a:defRPr lang="zh-TW"/>
            </a:pPr>
            <a:endParaRPr lang="zh-TW"/>
          </a:p>
        </c:txPr>
        <c:crossAx val="39459456"/>
        <c:crosses val="autoZero"/>
        <c:crossBetween val="between"/>
      </c:valAx>
    </c:plotArea>
    <c:plotVisOnly val="1"/>
  </c:chart>
  <c:spPr>
    <a:ln>
      <a:noFill/>
    </a:ln>
  </c:spPr>
  <c:txPr>
    <a:bodyPr/>
    <a:lstStyle/>
    <a:p>
      <a:pPr>
        <a:defRPr sz="1200" b="1">
          <a:latin typeface="+mn-lt"/>
        </a:defRPr>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style val="10"/>
  <c:chart>
    <c:plotArea>
      <c:layout/>
      <c:lineChart>
        <c:grouping val="standard"/>
        <c:ser>
          <c:idx val="0"/>
          <c:order val="0"/>
          <c:spPr>
            <a:ln w="31750">
              <a:solidFill>
                <a:sysClr val="windowText" lastClr="000000"/>
              </a:solidFill>
            </a:ln>
          </c:spPr>
          <c:marker>
            <c:symbol val="diamond"/>
            <c:size val="6"/>
            <c:spPr>
              <a:solidFill>
                <a:sysClr val="windowText" lastClr="000000"/>
              </a:solidFill>
              <a:ln>
                <a:solidFill>
                  <a:sysClr val="windowText" lastClr="000000"/>
                </a:solidFill>
              </a:ln>
            </c:spPr>
          </c:marker>
          <c:dLbls>
            <c:txPr>
              <a:bodyPr/>
              <a:lstStyle/>
              <a:p>
                <a:pPr>
                  <a:defRPr lang="zh-TW"/>
                </a:pPr>
                <a:endParaRPr lang="zh-TW"/>
              </a:p>
            </c:txPr>
            <c:dLblPos val="t"/>
            <c:showVal val="1"/>
          </c:dLbls>
          <c:cat>
            <c:strRef>
              <c:f>click!$A$69:$D$69</c:f>
              <c:strCache>
                <c:ptCount val="4"/>
                <c:pt idx="0">
                  <c:v>in-degree</c:v>
                </c:pt>
                <c:pt idx="1">
                  <c:v>ratio-degree</c:v>
                </c:pt>
                <c:pt idx="2">
                  <c:v>topic-influence</c:v>
                </c:pt>
                <c:pt idx="3">
                  <c:v>social diffusion</c:v>
                </c:pt>
              </c:strCache>
            </c:strRef>
          </c:cat>
          <c:val>
            <c:numRef>
              <c:f>click!$A$73:$D$73</c:f>
              <c:numCache>
                <c:formatCode>0.000_ </c:formatCode>
                <c:ptCount val="4"/>
                <c:pt idx="0">
                  <c:v>39.269230769230781</c:v>
                </c:pt>
                <c:pt idx="1">
                  <c:v>75.423076923076849</c:v>
                </c:pt>
                <c:pt idx="2">
                  <c:v>88.384615384615799</c:v>
                </c:pt>
                <c:pt idx="3">
                  <c:v>141.46153846153851</c:v>
                </c:pt>
              </c:numCache>
            </c:numRef>
          </c:val>
        </c:ser>
        <c:dLbls>
          <c:showVal val="1"/>
        </c:dLbls>
        <c:dropLines>
          <c:spPr>
            <a:ln>
              <a:prstDash val="dash"/>
            </a:ln>
          </c:spPr>
        </c:dropLines>
        <c:marker val="1"/>
        <c:axId val="41341312"/>
        <c:axId val="41342848"/>
      </c:lineChart>
      <c:catAx>
        <c:axId val="41341312"/>
        <c:scaling>
          <c:orientation val="minMax"/>
        </c:scaling>
        <c:axPos val="b"/>
        <c:tickLblPos val="nextTo"/>
        <c:txPr>
          <a:bodyPr/>
          <a:lstStyle/>
          <a:p>
            <a:pPr>
              <a:defRPr lang="zh-TW"/>
            </a:pPr>
            <a:endParaRPr lang="zh-TW"/>
          </a:p>
        </c:txPr>
        <c:crossAx val="41342848"/>
        <c:crosses val="autoZero"/>
        <c:auto val="1"/>
        <c:lblAlgn val="ctr"/>
        <c:lblOffset val="100"/>
      </c:catAx>
      <c:valAx>
        <c:axId val="41342848"/>
        <c:scaling>
          <c:orientation val="minMax"/>
        </c:scaling>
        <c:axPos val="l"/>
        <c:title>
          <c:tx>
            <c:rich>
              <a:bodyPr rot="-5400000" vert="horz"/>
              <a:lstStyle/>
              <a:p>
                <a:pPr algn="ctr" rtl="0">
                  <a:defRPr lang="zh-TW"/>
                </a:pPr>
                <a:r>
                  <a:rPr lang="en-US"/>
                  <a:t>Unique receivers of the advertisements</a:t>
                </a:r>
                <a:endParaRPr lang="zh-TW"/>
              </a:p>
              <a:p>
                <a:pPr algn="ctr" rtl="0">
                  <a:defRPr lang="zh-TW"/>
                </a:pPr>
                <a:endParaRPr lang="zh-TW"/>
              </a:p>
            </c:rich>
          </c:tx>
        </c:title>
        <c:numFmt formatCode="0_ " sourceLinked="0"/>
        <c:tickLblPos val="nextTo"/>
        <c:txPr>
          <a:bodyPr/>
          <a:lstStyle/>
          <a:p>
            <a:pPr>
              <a:defRPr lang="zh-TW"/>
            </a:pPr>
            <a:endParaRPr lang="zh-TW"/>
          </a:p>
        </c:txPr>
        <c:crossAx val="41341312"/>
        <c:crosses val="autoZero"/>
        <c:crossBetween val="between"/>
      </c:valAx>
    </c:plotArea>
    <c:plotVisOnly val="1"/>
  </c:chart>
  <c:spPr>
    <a:ln>
      <a:noFill/>
    </a:ln>
  </c:spPr>
  <c:txPr>
    <a:bodyPr/>
    <a:lstStyle/>
    <a:p>
      <a:pPr>
        <a:defRPr sz="1200" b="1">
          <a:latin typeface="+mn-lt"/>
        </a:defRPr>
      </a:pPr>
      <a:endParaRPr lang="zh-TW"/>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B023EC78-C2DC-4307-8113-A06148F48C7C}" type="datetimeFigureOut">
              <a:rPr lang="en-US"/>
              <a:pPr>
                <a:defRPr/>
              </a:pPr>
              <a:t>7/22/2010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C94046FC-6B9E-4EB7-9AED-B947D5B79F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6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FF8B0-FAB8-4A4A-803E-2C6D2F3A7B45}" type="slidenum">
              <a:rPr lang="en-US" altLang="zh-TW">
                <a:ea typeface="標楷體" pitchFamily="65" charset="-120"/>
              </a:rPr>
              <a:pPr fontAlgn="base">
                <a:spcBef>
                  <a:spcPct val="0"/>
                </a:spcBef>
                <a:spcAft>
                  <a:spcPct val="0"/>
                </a:spcAft>
                <a:defRPr/>
              </a:pPr>
              <a:t>1</a:t>
            </a:fld>
            <a:endParaRPr lang="en-US" altLang="zh-TW">
              <a:ea typeface="標楷體" pitchFamily="65"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en-US" altLang="zh-TW" dirty="0" smtClean="0">
                <a:solidFill>
                  <a:schemeClr val="bg1">
                    <a:lumMod val="50000"/>
                  </a:schemeClr>
                </a:solidFill>
              </a:rPr>
              <a:t>(Advertisement classification based on product category) </a:t>
            </a:r>
            <a:r>
              <a:rPr lang="en-US" altLang="zh-TW" dirty="0" smtClean="0"/>
              <a:t>describe a new personalized advertisement selection technique based on customer’s preference scores for product categories. They used category tree to define user preference and presented the preference tree algorithm to select personalized advertisements. Preference tree can reflect affinity levels among preference categories.</a:t>
            </a:r>
            <a:endParaRPr lang="en-US" altLang="zh-TW" dirty="0" smtClean="0">
              <a:solidFill>
                <a:schemeClr val="bg1">
                  <a:lumMod val="50000"/>
                </a:schemeClr>
              </a:solidFill>
            </a:endParaRPr>
          </a:p>
          <a:p>
            <a:pPr marL="0" lvl="1" eaLnBrk="1" fontAlgn="auto" hangingPunct="1">
              <a:spcBef>
                <a:spcPts val="0"/>
              </a:spcBef>
              <a:spcAft>
                <a:spcPts val="0"/>
              </a:spcAft>
              <a:defRPr/>
            </a:pPr>
            <a:r>
              <a:rPr lang="en-US" altLang="zh-TW" sz="1800" dirty="0" smtClean="0"/>
              <a:t>Product recommendation.</a:t>
            </a:r>
            <a:r>
              <a:rPr lang="en-US" altLang="zh-TW" b="1" dirty="0" smtClean="0">
                <a:cs typeface="Arial" pitchFamily="34" charset="0"/>
              </a:rPr>
              <a:t> </a:t>
            </a:r>
            <a:r>
              <a:rPr lang="en-US" altLang="zh-TW" sz="1600" b="1" dirty="0" smtClean="0">
                <a:solidFill>
                  <a:schemeClr val="tx2">
                    <a:lumMod val="60000"/>
                    <a:lumOff val="40000"/>
                  </a:schemeClr>
                </a:solidFill>
                <a:cs typeface="Arial" pitchFamily="34" charset="0"/>
              </a:rPr>
              <a:t>(S.T. Yuan,2004)</a:t>
            </a:r>
            <a:endParaRPr lang="zh-TW" altLang="en-US" sz="1600" b="1" dirty="0" smtClean="0">
              <a:cs typeface="Arial" pitchFamily="34" charset="0"/>
            </a:endParaRPr>
          </a:p>
          <a:p>
            <a:pPr eaLnBrk="1" fontAlgn="auto" hangingPunct="1">
              <a:spcBef>
                <a:spcPts val="0"/>
              </a:spcBef>
              <a:spcAft>
                <a:spcPts val="0"/>
              </a:spcAft>
              <a:defRPr/>
            </a:pPr>
            <a:endParaRPr lang="zh-TW" altLang="en-US" dirty="0"/>
          </a:p>
        </p:txBody>
      </p:sp>
      <p:sp>
        <p:nvSpPr>
          <p:cNvPr id="430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7CACC-1E6F-4019-8B16-661B4A2DCC5F}" type="slidenum">
              <a:rPr lang="en-US" altLang="zh-TW">
                <a:ea typeface="標楷體" pitchFamily="65" charset="-120"/>
              </a:rPr>
              <a:pPr fontAlgn="base">
                <a:spcBef>
                  <a:spcPct val="0"/>
                </a:spcBef>
                <a:spcAft>
                  <a:spcPct val="0"/>
                </a:spcAft>
                <a:defRPr/>
              </a:pPr>
              <a:t>10</a:t>
            </a:fld>
            <a:endParaRPr lang="en-US" altLang="zh-TW">
              <a:ea typeface="標楷體" pitchFamily="65"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投影片圖像版面配置區 1"/>
          <p:cNvSpPr>
            <a:spLocks noGrp="1" noRot="1" noChangeAspect="1"/>
          </p:cNvSpPr>
          <p:nvPr>
            <p:ph type="sldImg"/>
          </p:nvPr>
        </p:nvSpPr>
        <p:spPr bwMode="auto">
          <a:noFill/>
          <a:ln>
            <a:solidFill>
              <a:srgbClr val="000000"/>
            </a:solidFill>
            <a:miter lim="800000"/>
            <a:headEnd/>
            <a:tailEnd/>
          </a:ln>
        </p:spPr>
      </p:sp>
      <p:sp>
        <p:nvSpPr>
          <p:cNvPr id="2488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859FCFAA-AD40-45B4-88CC-DB8871C61A3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TextEdit="1"/>
          </p:cNvSpPr>
          <p:nvPr>
            <p:ph type="sldImg"/>
          </p:nvPr>
        </p:nvSpPr>
        <p:spPr bwMode="auto">
          <a:noFill/>
          <a:ln>
            <a:solidFill>
              <a:srgbClr val="000000"/>
            </a:solidFill>
            <a:miter lim="800000"/>
            <a:headEnd/>
            <a:tailEnd/>
          </a:ln>
        </p:spPr>
      </p:sp>
      <p:sp>
        <p:nvSpPr>
          <p:cNvPr id="250882"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投影片圖像版面配置區 1"/>
          <p:cNvSpPr>
            <a:spLocks noGrp="1" noRot="1" noChangeAspect="1"/>
          </p:cNvSpPr>
          <p:nvPr>
            <p:ph type="sldImg"/>
          </p:nvPr>
        </p:nvSpPr>
        <p:spPr bwMode="auto">
          <a:noFill/>
          <a:ln>
            <a:solidFill>
              <a:srgbClr val="000000"/>
            </a:solidFill>
            <a:miter lim="800000"/>
            <a:headEnd/>
            <a:tailEnd/>
          </a:ln>
        </p:spPr>
      </p:sp>
      <p:sp>
        <p:nvSpPr>
          <p:cNvPr id="2529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A9EEBDB6-60A5-4323-A2AE-024BE17438D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TextEdit="1"/>
          </p:cNvSpPr>
          <p:nvPr>
            <p:ph type="sldImg"/>
          </p:nvPr>
        </p:nvSpPr>
        <p:spPr bwMode="auto">
          <a:noFill/>
          <a:ln>
            <a:solidFill>
              <a:srgbClr val="000000"/>
            </a:solidFill>
            <a:miter lim="800000"/>
            <a:headEnd/>
            <a:tailEnd/>
          </a:ln>
        </p:spPr>
      </p:sp>
      <p:sp>
        <p:nvSpPr>
          <p:cNvPr id="254978"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投影片圖像版面配置區 1"/>
          <p:cNvSpPr>
            <a:spLocks noGrp="1" noRot="1" noChangeAspect="1"/>
          </p:cNvSpPr>
          <p:nvPr>
            <p:ph type="sldImg"/>
          </p:nvPr>
        </p:nvSpPr>
        <p:spPr bwMode="auto">
          <a:noFill/>
          <a:ln>
            <a:solidFill>
              <a:srgbClr val="000000"/>
            </a:solidFill>
            <a:miter lim="800000"/>
            <a:headEnd/>
            <a:tailEnd/>
          </a:ln>
        </p:spPr>
      </p:sp>
      <p:sp>
        <p:nvSpPr>
          <p:cNvPr id="2570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higher connection</a:t>
            </a:r>
          </a:p>
          <a:p>
            <a:pPr eaLnBrk="1" hangingPunct="1">
              <a:spcBef>
                <a:spcPct val="0"/>
              </a:spcBef>
            </a:pPr>
            <a:r>
              <a:rPr lang="en-US" altLang="zh-TW" smtClean="0"/>
              <a:t>discover potential preference of users.</a:t>
            </a:r>
            <a:endParaRPr lang="zh-TW" altLang="en-US" smtClean="0"/>
          </a:p>
        </p:txBody>
      </p:sp>
      <p:sp>
        <p:nvSpPr>
          <p:cNvPr id="696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75E1B-B420-4877-87FF-CCD2720CD598}" type="slidenum">
              <a:rPr lang="zh-TW" altLang="en-US"/>
              <a:pPr fontAlgn="base">
                <a:spcBef>
                  <a:spcPct val="0"/>
                </a:spcBef>
                <a:spcAft>
                  <a:spcPct val="0"/>
                </a:spcAft>
                <a:defRPr/>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TextEdit="1"/>
          </p:cNvSpPr>
          <p:nvPr>
            <p:ph type="sldImg"/>
          </p:nvPr>
        </p:nvSpPr>
        <p:spPr bwMode="auto">
          <a:noFill/>
          <a:ln>
            <a:solidFill>
              <a:srgbClr val="000000"/>
            </a:solidFill>
            <a:miter lim="800000"/>
            <a:headEnd/>
            <a:tailEnd/>
          </a:ln>
        </p:spPr>
      </p:sp>
      <p:sp>
        <p:nvSpPr>
          <p:cNvPr id="259074"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altLang="zh-TW" smtClean="0"/>
              <a:t>discover the practical weights for dealing with the u</a:t>
            </a:r>
          </a:p>
          <a:p>
            <a:pPr defTabSz="914400" eaLnBrk="1" hangingPunct="1">
              <a:spcBef>
                <a:spcPct val="0"/>
              </a:spcBef>
            </a:pPr>
            <a:r>
              <a:rPr lang="en-US" altLang="zh-TW" smtClean="0"/>
              <a:t>ncertain weighting problem of parameter combination.</a:t>
            </a:r>
          </a:p>
          <a:p>
            <a:pPr defTabSz="914400" eaLnBrk="1" hangingPunct="1">
              <a:spcBef>
                <a:spcPct val="0"/>
              </a:spcBef>
            </a:pPr>
            <a:endParaRPr lang="en-US" altLang="zh-TW" smtClean="0"/>
          </a:p>
          <a:p>
            <a:pPr defTabSz="914400" eaLnBrk="1" hangingPunct="1">
              <a:spcBef>
                <a:spcPct val="0"/>
              </a:spcBef>
            </a:pPr>
            <a:r>
              <a:rPr lang="zh-TW" altLang="en-US" smtClean="0"/>
              <a:t>由於</a:t>
            </a:r>
            <a:r>
              <a:rPr lang="en-US" altLang="zh-TW" smtClean="0"/>
              <a:t>ANN</a:t>
            </a:r>
            <a:r>
              <a:rPr lang="zh-TW" altLang="en-US" smtClean="0"/>
              <a:t>模型的建立需要 </a:t>
            </a:r>
            <a:r>
              <a:rPr lang="en-US" altLang="zh-TW" smtClean="0"/>
              <a:t>training data, output and input </a:t>
            </a:r>
            <a:endParaRPr lang="zh-TW" altLang="en-US" smtClean="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7398A6-62C0-42C5-B9DC-F4051FA81642}" type="slidenum">
              <a:rPr lang="zh-TW" altLang="en-US"/>
              <a:pPr fontAlgn="base">
                <a:spcBef>
                  <a:spcPct val="0"/>
                </a:spcBef>
                <a:spcAft>
                  <a:spcPct val="0"/>
                </a:spcAft>
                <a:defRPr/>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9582A736-62D7-4760-9EFD-6D11480ED8F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Rot="1" noChangeAspect="1" noTextEdit="1"/>
          </p:cNvSpPr>
          <p:nvPr>
            <p:ph type="sldImg"/>
          </p:nvPr>
        </p:nvSpPr>
        <p:spPr bwMode="auto">
          <a:noFill/>
          <a:ln>
            <a:solidFill>
              <a:srgbClr val="000000"/>
            </a:solidFill>
            <a:miter lim="800000"/>
            <a:headEnd/>
            <a:tailEnd/>
          </a:ln>
        </p:spPr>
      </p:sp>
      <p:sp>
        <p:nvSpPr>
          <p:cNvPr id="265218"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p:cNvSpPr>
          <p:nvPr>
            <p:ph type="sldImg"/>
          </p:nvPr>
        </p:nvSpPr>
        <p:spPr bwMode="auto">
          <a:noFill/>
          <a:ln>
            <a:solidFill>
              <a:srgbClr val="000000"/>
            </a:solidFill>
            <a:miter lim="800000"/>
            <a:headEnd/>
            <a:tailEnd/>
          </a:ln>
        </p:spPr>
      </p:sp>
      <p:sp>
        <p:nvSpPr>
          <p:cNvPr id="267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
        <p:nvSpPr>
          <p:cNvPr id="4" name="Slide Number Placeholder 3"/>
          <p:cNvSpPr>
            <a:spLocks noGrp="1"/>
          </p:cNvSpPr>
          <p:nvPr>
            <p:ph type="sldNum" sz="quarter" idx="5"/>
          </p:nvPr>
        </p:nvSpPr>
        <p:spPr/>
        <p:txBody>
          <a:bodyPr/>
          <a:lstStyle/>
          <a:p>
            <a:pPr>
              <a:defRPr/>
            </a:pPr>
            <a:fld id="{AD0306A3-C135-466C-90D9-36209FEE75F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投影片圖像版面配置區 1"/>
          <p:cNvSpPr>
            <a:spLocks noGrp="1" noRot="1" noChangeAspect="1"/>
          </p:cNvSpPr>
          <p:nvPr>
            <p:ph type="sldImg"/>
          </p:nvPr>
        </p:nvSpPr>
        <p:spPr bwMode="auto">
          <a:noFill/>
          <a:ln>
            <a:solidFill>
              <a:srgbClr val="000000"/>
            </a:solidFill>
            <a:miter lim="800000"/>
            <a:headEnd/>
            <a:tailEnd/>
          </a:ln>
        </p:spPr>
      </p:sp>
      <p:sp>
        <p:nvSpPr>
          <p:cNvPr id="2693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TW" smtClean="0"/>
              <a:t>12*18=216Social diffusion</a:t>
            </a:r>
          </a:p>
          <a:p>
            <a:pPr eaLnBrk="1" hangingPunct="1">
              <a:spcBef>
                <a:spcPct val="0"/>
              </a:spcBef>
            </a:pPr>
            <a:r>
              <a:rPr lang="en-US" altLang="zh-TW" smtClean="0"/>
              <a:t>18 categories* 3 ads * 4 approaches = 216 different advertisements.</a:t>
            </a:r>
          </a:p>
          <a:p>
            <a:pPr eaLnBrk="1" hangingPunct="1">
              <a:spcBef>
                <a:spcPct val="0"/>
              </a:spcBef>
            </a:pPr>
            <a:endParaRPr lang="zh-TW" altLang="en-US" smtClean="0"/>
          </a:p>
        </p:txBody>
      </p:sp>
      <p:sp>
        <p:nvSpPr>
          <p:cNvPr id="829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EF70C-2C64-4087-87C4-36BEB25D9A3D}" type="slidenum">
              <a:rPr lang="en-US" altLang="zh-TW">
                <a:ea typeface="標楷體" pitchFamily="65" charset="-120"/>
              </a:rPr>
              <a:pPr fontAlgn="base">
                <a:spcBef>
                  <a:spcPct val="0"/>
                </a:spcBef>
                <a:spcAft>
                  <a:spcPct val="0"/>
                </a:spcAft>
                <a:defRPr/>
              </a:pPr>
              <a:t>22</a:t>
            </a:fld>
            <a:endParaRPr lang="en-US" altLang="zh-TW">
              <a:ea typeface="標楷體" pitchFamily="65"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TextEdit="1"/>
          </p:cNvSpPr>
          <p:nvPr>
            <p:ph type="sldImg"/>
          </p:nvPr>
        </p:nvSpPr>
        <p:spPr bwMode="auto">
          <a:noFill/>
          <a:ln>
            <a:solidFill>
              <a:srgbClr val="000000"/>
            </a:solidFill>
            <a:miter lim="800000"/>
            <a:headEnd/>
            <a:tailEnd/>
          </a:ln>
        </p:spPr>
      </p:sp>
      <p:sp>
        <p:nvSpPr>
          <p:cNvPr id="271362"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spect="1" noTextEdit="1"/>
          </p:cNvSpPr>
          <p:nvPr>
            <p:ph type="sldImg"/>
          </p:nvPr>
        </p:nvSpPr>
        <p:spPr bwMode="auto">
          <a:noFill/>
          <a:ln>
            <a:solidFill>
              <a:srgbClr val="000000"/>
            </a:solidFill>
            <a:miter lim="800000"/>
            <a:headEnd/>
            <a:tailEnd/>
          </a:ln>
        </p:spPr>
      </p:sp>
      <p:sp>
        <p:nvSpPr>
          <p:cNvPr id="273410"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p:cNvSpPr>
          <p:nvPr>
            <p:ph type="sldImg"/>
          </p:nvPr>
        </p:nvSpPr>
        <p:spPr bwMode="auto">
          <a:noFill/>
          <a:ln>
            <a:solidFill>
              <a:srgbClr val="000000"/>
            </a:solidFill>
            <a:miter lim="800000"/>
            <a:headEnd/>
            <a:tailEnd/>
          </a:ln>
        </p:spPr>
      </p:sp>
      <p:sp>
        <p:nvSpPr>
          <p:cNvPr id="275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TW" smtClean="0"/>
          </a:p>
        </p:txBody>
      </p:sp>
      <p:sp>
        <p:nvSpPr>
          <p:cNvPr id="4" name="Slide Number Placeholder 3"/>
          <p:cNvSpPr>
            <a:spLocks noGrp="1"/>
          </p:cNvSpPr>
          <p:nvPr>
            <p:ph type="sldNum" sz="quarter" idx="5"/>
          </p:nvPr>
        </p:nvSpPr>
        <p:spPr/>
        <p:txBody>
          <a:bodyPr/>
          <a:lstStyle/>
          <a:p>
            <a:pPr>
              <a:defRPr/>
            </a:pPr>
            <a:fld id="{57224640-DB9C-45A0-9AB8-7A68D329838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TextEdit="1"/>
          </p:cNvSpPr>
          <p:nvPr>
            <p:ph type="sldImg"/>
          </p:nvPr>
        </p:nvSpPr>
        <p:spPr bwMode="auto">
          <a:noFill/>
          <a:ln>
            <a:solidFill>
              <a:srgbClr val="000000"/>
            </a:solidFill>
            <a:miter lim="800000"/>
            <a:headEnd/>
            <a:tailEnd/>
          </a:ln>
        </p:spPr>
      </p:sp>
      <p:sp>
        <p:nvSpPr>
          <p:cNvPr id="277506"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投影片圖像版面配置區 1"/>
          <p:cNvSpPr>
            <a:spLocks noGrp="1" noRot="1" noChangeAspect="1"/>
          </p:cNvSpPr>
          <p:nvPr>
            <p:ph type="sldImg"/>
          </p:nvPr>
        </p:nvSpPr>
        <p:spPr bwMode="auto">
          <a:noFill/>
          <a:ln>
            <a:solidFill>
              <a:srgbClr val="000000"/>
            </a:solidFill>
            <a:miter lim="800000"/>
            <a:headEnd/>
            <a:tailEnd/>
          </a:ln>
        </p:spPr>
      </p:sp>
      <p:sp>
        <p:nvSpPr>
          <p:cNvPr id="279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933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A7AA0-D9C4-4E4D-BBC8-EC5BBCA82C21}" type="slidenum">
              <a:rPr lang="en-US" altLang="zh-TW">
                <a:ea typeface="標楷體" pitchFamily="65" charset="-120"/>
              </a:rPr>
              <a:pPr fontAlgn="base">
                <a:spcBef>
                  <a:spcPct val="0"/>
                </a:spcBef>
                <a:spcAft>
                  <a:spcPct val="0"/>
                </a:spcAft>
                <a:defRPr/>
              </a:pPr>
              <a:t>27</a:t>
            </a:fld>
            <a:endParaRPr lang="en-US" altLang="zh-TW">
              <a:ea typeface="標楷體" pitchFamily="65"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TextEdit="1"/>
          </p:cNvSpPr>
          <p:nvPr>
            <p:ph type="sldImg"/>
          </p:nvPr>
        </p:nvSpPr>
        <p:spPr bwMode="auto">
          <a:noFill/>
          <a:ln>
            <a:solidFill>
              <a:srgbClr val="000000"/>
            </a:solidFill>
            <a:miter lim="800000"/>
            <a:headEnd/>
            <a:tailEnd/>
          </a:ln>
        </p:spPr>
      </p:sp>
      <p:sp>
        <p:nvSpPr>
          <p:cNvPr id="281602"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Social media marketing</a:t>
            </a:r>
          </a:p>
          <a:p>
            <a:pPr eaLnBrk="1" hangingPunct="1">
              <a:spcBef>
                <a:spcPct val="0"/>
              </a:spcBef>
            </a:pPr>
            <a:endParaRPr lang="en-US" altLang="zh-TW" smtClean="0"/>
          </a:p>
          <a:p>
            <a:pPr eaLnBrk="1" hangingPunct="1">
              <a:spcBef>
                <a:spcPct val="0"/>
              </a:spcBef>
            </a:pPr>
            <a:r>
              <a:rPr lang="en-US" altLang="zh-TW" smtClean="0"/>
              <a:t>Micro-blogging information diffusion speed </a:t>
            </a:r>
          </a:p>
          <a:p>
            <a:pPr eaLnBrk="1" hangingPunct="1">
              <a:spcBef>
                <a:spcPct val="0"/>
              </a:spcBef>
            </a:pPr>
            <a:endParaRPr lang="en-US" altLang="zh-TW" smtClean="0"/>
          </a:p>
          <a:p>
            <a:pPr eaLnBrk="1" hangingPunct="1">
              <a:spcBef>
                <a:spcPct val="0"/>
              </a:spcBef>
            </a:pPr>
            <a:r>
              <a:rPr lang="en-US" altLang="zh-TW" smtClean="0"/>
              <a:t>Social advertising in social media</a:t>
            </a:r>
          </a:p>
          <a:p>
            <a:pPr eaLnBrk="1" hangingPunct="1">
              <a:spcBef>
                <a:spcPct val="0"/>
              </a:spcBef>
            </a:pPr>
            <a:endParaRPr lang="en-US" altLang="zh-TW" smtClean="0"/>
          </a:p>
          <a:p>
            <a:pPr eaLnBrk="1" hangingPunct="1">
              <a:spcBef>
                <a:spcPct val="0"/>
              </a:spcBef>
            </a:pPr>
            <a:r>
              <a:rPr lang="en-US" altLang="zh-TW" smtClean="0"/>
              <a:t>Facebook twitter social marketing  </a:t>
            </a:r>
          </a:p>
          <a:p>
            <a:pPr eaLnBrk="1" hangingPunct="1">
              <a:spcBef>
                <a:spcPct val="0"/>
              </a:spcBef>
            </a:pPr>
            <a:endParaRPr lang="en-US" altLang="zh-TW" smtClean="0"/>
          </a:p>
          <a:p>
            <a:pPr eaLnBrk="1" hangingPunct="1">
              <a:spcBef>
                <a:spcPct val="0"/>
              </a:spcBef>
            </a:pPr>
            <a:r>
              <a:rPr lang="en-US" altLang="zh-TW" smtClean="0"/>
              <a:t>Find a high propagation nodes to implement social advertising.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2E9FF-99C1-4238-9CE4-DAADB7ED5EFD}" type="slidenum">
              <a:rPr lang="en-US" altLang="zh-TW">
                <a:ea typeface="標楷體" pitchFamily="65" charset="-120"/>
              </a:rPr>
              <a:pPr fontAlgn="base">
                <a:spcBef>
                  <a:spcPct val="0"/>
                </a:spcBef>
                <a:spcAft>
                  <a:spcPct val="0"/>
                </a:spcAft>
                <a:defRPr/>
              </a:pPr>
              <a:t>3</a:t>
            </a:fld>
            <a:endParaRPr lang="en-US" altLang="zh-TW">
              <a:ea typeface="標楷體" pitchFamily="65"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eaLnBrk="1" hangingPunct="1">
              <a:defRPr/>
            </a:pPr>
            <a:r>
              <a:rPr lang="en-US" altLang="zh-TW" sz="4000" dirty="0" smtClean="0"/>
              <a:t>Social relations and influences are meaningful and important for selling products or services</a:t>
            </a:r>
            <a:r>
              <a:rPr lang="zh-TW" altLang="en-US" sz="4000" dirty="0" smtClean="0"/>
              <a:t> </a:t>
            </a:r>
            <a:r>
              <a:rPr lang="en-US" altLang="zh-TW" sz="4000" dirty="0" err="1" smtClean="0">
                <a:solidFill>
                  <a:schemeClr val="bg1">
                    <a:lumMod val="50000"/>
                  </a:schemeClr>
                </a:solidFill>
              </a:rPr>
              <a:t>Wen</a:t>
            </a:r>
            <a:r>
              <a:rPr lang="en-US" altLang="zh-TW" sz="4000" dirty="0" smtClean="0">
                <a:solidFill>
                  <a:schemeClr val="bg1">
                    <a:lumMod val="50000"/>
                  </a:schemeClr>
                </a:solidFill>
              </a:rPr>
              <a:t> et al.,2009</a:t>
            </a:r>
            <a:endParaRPr lang="zh-TW" altLang="en-US" sz="4000" dirty="0" smtClean="0">
              <a:solidFill>
                <a:schemeClr val="bg1">
                  <a:lumMod val="50000"/>
                </a:schemeClr>
              </a:solidFill>
            </a:endParaRPr>
          </a:p>
          <a:p>
            <a:pPr eaLnBrk="1" hangingPunct="1">
              <a:defRPr/>
            </a:pPr>
            <a:endParaRPr lang="zh-TW" altLang="en-US" sz="4000" dirty="0" smtClean="0"/>
          </a:p>
          <a:p>
            <a:pPr eaLnBrk="1" hangingPunct="1">
              <a:defRPr/>
            </a:pPr>
            <a:endParaRPr lang="zh-TW" altLang="en-US" dirty="0"/>
          </a:p>
        </p:txBody>
      </p:sp>
      <p:sp>
        <p:nvSpPr>
          <p:cNvPr id="4" name="投影片編號版面配置區 3"/>
          <p:cNvSpPr>
            <a:spLocks noGrp="1"/>
          </p:cNvSpPr>
          <p:nvPr>
            <p:ph type="sldNum" sz="quarter" idx="5"/>
          </p:nvPr>
        </p:nvSpPr>
        <p:spPr/>
        <p:txBody>
          <a:bodyPr/>
          <a:lstStyle/>
          <a:p>
            <a:pPr>
              <a:defRPr/>
            </a:pPr>
            <a:fld id="{1CB2B66A-0AF9-412C-AF21-721C637049B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Micro-blogging has emerged as a paradigm of information diffusion.</a:t>
            </a:r>
          </a:p>
          <a:p>
            <a:pPr eaLnBrk="1" hangingPunct="1">
              <a:spcBef>
                <a:spcPct val="0"/>
              </a:spcBef>
            </a:pPr>
            <a:r>
              <a:rPr lang="en-US" altLang="zh-TW" smtClean="0"/>
              <a:t> eMarketer reports that 90% of consumers rely on recommendations from people they trust. In the meantime, </a:t>
            </a:r>
          </a:p>
          <a:p>
            <a:pPr eaLnBrk="1" hangingPunct="1">
              <a:spcBef>
                <a:spcPct val="0"/>
              </a:spcBef>
            </a:pPr>
            <a:r>
              <a:rPr lang="en-US" altLang="zh-TW" smtClean="0"/>
              <a:t>IDG Amplify indicated that the efficiency of social advertising is greater than traditional advertising. </a:t>
            </a:r>
          </a:p>
          <a:p>
            <a:pPr eaLnBrk="1" hangingPunct="1">
              <a:spcBef>
                <a:spcPct val="0"/>
              </a:spcBef>
            </a:pPr>
            <a:endParaRPr lang="zh-TW" altLang="en-US" smtClean="0"/>
          </a:p>
        </p:txBody>
      </p:sp>
      <p:sp>
        <p:nvSpPr>
          <p:cNvPr id="2150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A9F5B-E99E-428E-BD7D-2AC7A9D8E091}" type="slidenum">
              <a:rPr lang="en-US" altLang="zh-TW">
                <a:ea typeface="標楷體" pitchFamily="65" charset="-120"/>
              </a:rPr>
              <a:pPr fontAlgn="base">
                <a:spcBef>
                  <a:spcPct val="0"/>
                </a:spcBef>
                <a:spcAft>
                  <a:spcPct val="0"/>
                </a:spcAft>
                <a:defRPr/>
              </a:pPr>
              <a:t>5</a:t>
            </a:fld>
            <a:endParaRPr lang="en-US" altLang="zh-TW">
              <a:ea typeface="標楷體" pitchFamily="65"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How to choose the right people to deliver the information, how to take the advantage of the social media, and how to design an ads diffusion mechanism to widen the spreading coverage are crucial issues in the online advertising campaign.</a:t>
            </a:r>
            <a:endParaRPr lang="zh-TW" altLang="en-US" smtClean="0"/>
          </a:p>
          <a:p>
            <a:pPr eaLnBrk="1" hangingPunct="1">
              <a:spcBef>
                <a:spcPct val="0"/>
              </a:spcBef>
            </a:pPr>
            <a:endParaRPr lang="en-US" altLang="zh-TW" smtClean="0"/>
          </a:p>
          <a:p>
            <a:pPr eaLnBrk="1" hangingPunct="1">
              <a:spcBef>
                <a:spcPct val="0"/>
              </a:spcBef>
            </a:pPr>
            <a:r>
              <a:rPr lang="en-US" altLang="zh-TW" sz="800" smtClean="0"/>
              <a:t>How could users select interesting and suitable social applications form tons of them?</a:t>
            </a:r>
          </a:p>
          <a:p>
            <a:pPr eaLnBrk="1" hangingPunct="1">
              <a:spcBef>
                <a:spcPct val="0"/>
              </a:spcBef>
            </a:pPr>
            <a:r>
              <a:rPr lang="en-US" altLang="zh-TW" sz="800" smtClean="0"/>
              <a:t>How to help developers enhance social app’s visibility?</a:t>
            </a:r>
          </a:p>
          <a:p>
            <a:pPr eaLnBrk="1" hangingPunct="1">
              <a:spcBef>
                <a:spcPct val="0"/>
              </a:spcBef>
            </a:pPr>
            <a:endParaRPr lang="en-US" altLang="zh-TW"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B5C7E5-976D-44EF-84C5-47DEEA778DAB}" type="slidenum">
              <a:rPr lang="en-US" altLang="zh-TW">
                <a:ea typeface="標楷體" pitchFamily="65" charset="-120"/>
              </a:rPr>
              <a:pPr fontAlgn="base">
                <a:spcBef>
                  <a:spcPct val="0"/>
                </a:spcBef>
                <a:spcAft>
                  <a:spcPct val="0"/>
                </a:spcAft>
                <a:defRPr/>
              </a:pPr>
              <a:t>6</a:t>
            </a:fld>
            <a:endParaRPr lang="en-US" altLang="zh-TW">
              <a:ea typeface="標楷體" pitchFamily="65"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07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夏</a:t>
            </a:r>
            <a:endParaRPr lang="en-US" altLang="zh-TW" smtClean="0"/>
          </a:p>
          <a:p>
            <a:pPr eaLnBrk="1" hangingPunct="1">
              <a:spcBef>
                <a:spcPct val="0"/>
              </a:spcBef>
            </a:pPr>
            <a:r>
              <a:rPr lang="zh-TW" altLang="en-US" smtClean="0"/>
              <a:t>不同的使用者特性會影響使用者的資訊接受</a:t>
            </a:r>
            <a:endParaRPr lang="en-US" altLang="zh-TW" smtClean="0"/>
          </a:p>
          <a:p>
            <a:pPr eaLnBrk="1" hangingPunct="1">
              <a:spcBef>
                <a:spcPct val="0"/>
              </a:spcBef>
            </a:pPr>
            <a:endParaRPr lang="en-US" altLang="zh-TW" smtClean="0"/>
          </a:p>
          <a:p>
            <a:pPr eaLnBrk="1" hangingPunct="1">
              <a:spcBef>
                <a:spcPct val="0"/>
              </a:spcBef>
            </a:pPr>
            <a:r>
              <a:rPr lang="zh-TW" altLang="en-US" smtClean="0"/>
              <a:t>行銷者藉由了解這些資訊影響因子以及資訊遞過程可以最大化預期的傳播。</a:t>
            </a:r>
            <a:endParaRPr lang="en-US" altLang="zh-TW" smtClean="0"/>
          </a:p>
          <a:p>
            <a:pPr eaLnBrk="1" hangingPunct="1">
              <a:spcBef>
                <a:spcPct val="0"/>
              </a:spcBef>
            </a:pPr>
            <a:endParaRPr lang="en-US" altLang="zh-TW" smtClean="0"/>
          </a:p>
          <a:p>
            <a:pPr eaLnBrk="1" hangingPunct="1">
              <a:spcBef>
                <a:spcPct val="0"/>
              </a:spcBef>
            </a:pPr>
            <a:r>
              <a:rPr lang="en-US" altLang="zh-TW" smtClean="0"/>
              <a:t>Diffusion </a:t>
            </a:r>
            <a:r>
              <a:rPr lang="zh-TW" altLang="en-US" smtClean="0"/>
              <a:t>根據每個人的特性 因此對於資訊感興趣的程度不同 因此 藉由分析每個人特性可以</a:t>
            </a:r>
            <a:r>
              <a:rPr lang="en-US" altLang="zh-TW" smtClean="0"/>
              <a:t>diffusion</a:t>
            </a:r>
            <a:r>
              <a:rPr lang="zh-TW" altLang="en-US" smtClean="0"/>
              <a:t>的成效</a:t>
            </a:r>
            <a:endParaRPr lang="en-US" altLang="zh-TW" smtClean="0"/>
          </a:p>
          <a:p>
            <a:pPr eaLnBrk="1" hangingPunct="1">
              <a:spcBef>
                <a:spcPct val="0"/>
              </a:spcBef>
            </a:pPr>
            <a:r>
              <a:rPr lang="zh-TW" altLang="en-US" smtClean="0"/>
              <a:t>我們的</a:t>
            </a:r>
            <a:r>
              <a:rPr lang="en-US" altLang="zh-TW" smtClean="0"/>
              <a:t>design</a:t>
            </a:r>
            <a:r>
              <a:rPr lang="zh-TW" altLang="en-US" smtClean="0"/>
              <a:t>來自於 </a:t>
            </a:r>
            <a:r>
              <a:rPr lang="en-US" altLang="zh-TW" smtClean="0"/>
              <a:t>combine information diffusion and network routing. Network routing</a:t>
            </a:r>
          </a:p>
          <a:p>
            <a:pPr eaLnBrk="1" hangingPunct="1">
              <a:spcBef>
                <a:spcPct val="0"/>
              </a:spcBef>
            </a:pPr>
            <a:r>
              <a:rPr lang="zh-TW" altLang="en-US" smtClean="0"/>
              <a:t>藉由提供</a:t>
            </a:r>
            <a:endParaRPr lang="en-US" altLang="zh-TW" smtClean="0"/>
          </a:p>
          <a:p>
            <a:pPr eaLnBrk="1" hangingPunct="1">
              <a:spcBef>
                <a:spcPct val="0"/>
              </a:spcBef>
            </a:pPr>
            <a:r>
              <a:rPr lang="en-US" altLang="zh-TW" smtClean="0"/>
              <a:t>In this paper, we include static and dynamic factors dimensions to evaluate the propagation ability of nodes in social network.</a:t>
            </a:r>
            <a:endParaRPr lang="zh-TW" altLang="zh-TW" smtClean="0"/>
          </a:p>
          <a:p>
            <a:pPr eaLnBrk="1" hangingPunct="1">
              <a:spcBef>
                <a:spcPct val="0"/>
              </a:spcBef>
            </a:pPr>
            <a:endParaRPr lang="zh-TW" altLang="en-US" smtClean="0"/>
          </a:p>
        </p:txBody>
      </p:sp>
      <p:sp>
        <p:nvSpPr>
          <p:cNvPr id="30723" name="投影片編號版面配置區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C1EDCD5-22D2-49EF-BD8F-2D0133F48E39}" type="slidenum">
              <a:rPr kumimoji="0" lang="en-US" altLang="zh-TW" sz="1200">
                <a:latin typeface="+mn-lt"/>
                <a:ea typeface="標楷體" pitchFamily="65" charset="-120"/>
              </a:rPr>
              <a:pPr algn="r">
                <a:defRPr/>
              </a:pPr>
              <a:t>8</a:t>
            </a:fld>
            <a:endParaRPr kumimoji="0" lang="en-US" altLang="zh-TW" sz="1200">
              <a:latin typeface="+mn-lt"/>
              <a:ea typeface="標楷體" pitchFamily="65"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sz="4000">
                <a:solidFill>
                  <a:srgbClr val="0926A3"/>
                </a:solidFill>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dirty="0"/>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fld id="{5DEA4B35-DAD3-4242-AF58-1FB008EE123C}" type="slidenum">
              <a:rPr lang="en-US" altLang="zh-TW"/>
              <a:pPr>
                <a:defRPr/>
              </a:pPr>
              <a:t>‹#›</a:t>
            </a:fld>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BB51AD0-9555-47FF-A6FF-460E2B0A49A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79BAA5-D003-4488-B555-F8EAF3367F62}"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26988"/>
            <a:ext cx="2058988" cy="6048376"/>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6988"/>
            <a:ext cx="6029325" cy="604837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6" name="Rectangle 6"/>
          <p:cNvSpPr>
            <a:spLocks noGrp="1" noChangeArrowheads="1"/>
          </p:cNvSpPr>
          <p:nvPr>
            <p:ph type="sldNum" sz="quarter" idx="12"/>
          </p:nvPr>
        </p:nvSpPr>
        <p:spPr>
          <a:ln/>
        </p:spPr>
        <p:txBody>
          <a:bodyPr/>
          <a:lstStyle>
            <a:lvl1pPr>
              <a:defRPr/>
            </a:lvl1pPr>
          </a:lstStyle>
          <a:p>
            <a:pPr>
              <a:defRPr/>
            </a:pPr>
            <a:fld id="{AA24940A-0C35-4B7D-A795-C380E0AEE115}"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solidFill>
                  <a:srgbClr val="2907A5"/>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defRPr sz="2400"/>
            </a:lvl1pPr>
            <a:lvl2pPr>
              <a:defRPr sz="2200"/>
            </a:lvl2pPr>
            <a:lvl3pPr>
              <a:buFont typeface="Arial" pitchFamily="34" charset="0"/>
              <a:buChar cha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4"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D192F1-9BDB-4AFA-A986-40BB225F86BE}"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14348" y="1495421"/>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643182"/>
            <a:ext cx="7772400" cy="1500187"/>
          </a:xfrm>
        </p:spPr>
        <p:txBody>
          <a:bodyPr anchor="b"/>
          <a:lstStyle>
            <a:lvl1pPr marL="0" indent="0">
              <a:buNone/>
              <a:defRPr sz="20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0A4970-6733-4629-883F-47936D476566}"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7" name="Rectangle 6"/>
          <p:cNvSpPr>
            <a:spLocks noGrp="1" noChangeArrowheads="1"/>
          </p:cNvSpPr>
          <p:nvPr>
            <p:ph type="sldNum" sz="quarter" idx="12"/>
          </p:nvPr>
        </p:nvSpPr>
        <p:spPr>
          <a:ln/>
        </p:spPr>
        <p:txBody>
          <a:bodyPr/>
          <a:lstStyle>
            <a:lvl1pPr>
              <a:defRPr/>
            </a:lvl1pPr>
          </a:lstStyle>
          <a:p>
            <a:pPr>
              <a:defRPr/>
            </a:pPr>
            <a:fld id="{B4C5084F-FAE8-45EF-B847-66F97D28B4E8}"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30F642-8B42-4D28-8769-1C40B6EF2E4C}"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5" name="Rectangle 6"/>
          <p:cNvSpPr>
            <a:spLocks noGrp="1" noChangeArrowheads="1"/>
          </p:cNvSpPr>
          <p:nvPr>
            <p:ph type="sldNum" sz="quarter" idx="12"/>
          </p:nvPr>
        </p:nvSpPr>
        <p:spPr>
          <a:ln/>
        </p:spPr>
        <p:txBody>
          <a:bodyPr/>
          <a:lstStyle>
            <a:lvl1pPr>
              <a:defRPr/>
            </a:lvl1pPr>
          </a:lstStyle>
          <a:p>
            <a:pPr>
              <a:defRPr/>
            </a:pPr>
            <a:fld id="{D3D362FC-FD9C-4CD3-BB47-91FABAAC6778}"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4" name="Rectangle 6"/>
          <p:cNvSpPr>
            <a:spLocks noGrp="1" noChangeArrowheads="1"/>
          </p:cNvSpPr>
          <p:nvPr>
            <p:ph type="sldNum" sz="quarter" idx="12"/>
          </p:nvPr>
        </p:nvSpPr>
        <p:spPr>
          <a:ln/>
        </p:spPr>
        <p:txBody>
          <a:bodyPr/>
          <a:lstStyle>
            <a:lvl1pPr>
              <a:defRPr/>
            </a:lvl1pPr>
          </a:lstStyle>
          <a:p>
            <a:pPr>
              <a:defRPr/>
            </a:pPr>
            <a:fld id="{8D59DCEF-F58F-4A64-BA9E-6DEFA75C4AE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09AF0D-BADB-48B9-920A-D19E7A30DABF}"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a:t>
            </a:r>
            <a:endParaRPr lang="zh-TW"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24E1DF-42C1-4D47-AA87-35FD7F54FB31}"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6381750"/>
            <a:ext cx="9144000" cy="476250"/>
          </a:xfrm>
          <a:prstGeom prst="rect">
            <a:avLst/>
          </a:prstGeom>
          <a:solidFill>
            <a:srgbClr val="C0C0C0"/>
          </a:solidFill>
          <a:ln w="9525">
            <a:noFill/>
            <a:miter lim="800000"/>
            <a:headEnd/>
            <a:tailEnd/>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1034" name="Rectangle 10"/>
          <p:cNvSpPr>
            <a:spLocks noChangeArrowheads="1"/>
          </p:cNvSpPr>
          <p:nvPr/>
        </p:nvSpPr>
        <p:spPr bwMode="auto">
          <a:xfrm>
            <a:off x="0" y="-26988"/>
            <a:ext cx="9144000" cy="1152526"/>
          </a:xfrm>
          <a:prstGeom prst="rect">
            <a:avLst/>
          </a:prstGeom>
          <a:solidFill>
            <a:srgbClr val="C0C0C0"/>
          </a:solidFill>
          <a:ln w="9525">
            <a:noFill/>
            <a:miter lim="800000"/>
            <a:headEnd/>
            <a:tailEnd/>
          </a:ln>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27652" name="Rectangle 3"/>
          <p:cNvSpPr>
            <a:spLocks noGrp="1" noChangeArrowheads="1"/>
          </p:cNvSpPr>
          <p:nvPr>
            <p:ph type="body" idx="1"/>
          </p:nvPr>
        </p:nvSpPr>
        <p:spPr bwMode="auto">
          <a:xfrm>
            <a:off x="457200" y="1196975"/>
            <a:ext cx="8229600"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kumimoji="0" sz="1400">
                <a:latin typeface="+mn-lt"/>
                <a:ea typeface="新細明體" pitchFamily="18" charset="-120"/>
              </a:defRPr>
            </a:lvl1pPr>
          </a:lstStyle>
          <a:p>
            <a:pPr>
              <a:defRPr/>
            </a:pPr>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latin typeface="+mn-lt"/>
                <a:ea typeface="新細明體" pitchFamily="18" charset="-120"/>
              </a:defRPr>
            </a:lvl1pPr>
          </a:lstStyle>
          <a:p>
            <a:pPr>
              <a:defRPr/>
            </a:pPr>
            <a:r>
              <a:rPr lang="en-US" altLang="zh-TW"/>
              <a:t>‹#›</a:t>
            </a:r>
            <a:endParaRPr lang="zh-TW" altLang="en-US"/>
          </a:p>
        </p:txBody>
      </p:sp>
      <p:sp>
        <p:nvSpPr>
          <p:cNvPr id="1030" name="Rectangle 6"/>
          <p:cNvSpPr>
            <a:spLocks noGrp="1" noChangeArrowheads="1"/>
          </p:cNvSpPr>
          <p:nvPr>
            <p:ph type="sldNum" sz="quarter" idx="4"/>
          </p:nvPr>
        </p:nvSpPr>
        <p:spPr bwMode="auto">
          <a:xfrm>
            <a:off x="2590800" y="6524625"/>
            <a:ext cx="21971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a:latin typeface="+mn-lt"/>
                <a:ea typeface="新細明體" pitchFamily="18" charset="-120"/>
              </a:defRPr>
            </a:lvl1pPr>
          </a:lstStyle>
          <a:p>
            <a:pPr>
              <a:defRPr/>
            </a:pPr>
            <a:fld id="{F49914D6-ABF2-44B4-92F8-C5DDEF7DE1B9}" type="slidenum">
              <a:rPr lang="zh-TW" altLang="en-US"/>
              <a:pPr>
                <a:defRPr/>
              </a:pPr>
              <a:t>‹#›</a:t>
            </a:fld>
            <a:endParaRPr lang="zh-TW" altLang="en-US"/>
          </a:p>
        </p:txBody>
      </p:sp>
      <p:sp>
        <p:nvSpPr>
          <p:cNvPr id="1032" name="Rectangle 8"/>
          <p:cNvSpPr>
            <a:spLocks noChangeArrowheads="1"/>
          </p:cNvSpPr>
          <p:nvPr/>
        </p:nvSpPr>
        <p:spPr bwMode="auto">
          <a:xfrm>
            <a:off x="0" y="6408738"/>
            <a:ext cx="9144000" cy="476250"/>
          </a:xfrm>
          <a:prstGeom prst="rect">
            <a:avLst/>
          </a:prstGeom>
          <a:noFill/>
          <a:ln w="9525">
            <a:noFill/>
            <a:miter lim="800000"/>
            <a:headEnd/>
            <a:tailEnd/>
          </a:ln>
          <a:effectLst/>
        </p:spPr>
        <p:txBody>
          <a:bodyPr anchor="ctr"/>
          <a:lstStyle/>
          <a:p>
            <a:pPr fontAlgn="auto">
              <a:spcBef>
                <a:spcPts val="0"/>
              </a:spcBef>
              <a:spcAft>
                <a:spcPts val="0"/>
              </a:spcAft>
              <a:defRPr/>
            </a:pPr>
            <a:r>
              <a:rPr kumimoji="0" lang="en-US" altLang="zh-TW" sz="1400" dirty="0">
                <a:solidFill>
                  <a:schemeClr val="accent2"/>
                </a:solidFill>
                <a:latin typeface="+mn-lt"/>
                <a:ea typeface="+mn-ea"/>
              </a:rPr>
              <a:t>        </a:t>
            </a:r>
            <a:r>
              <a:rPr kumimoji="0" lang="en-US" altLang="zh-TW" sz="1200" i="1" dirty="0">
                <a:solidFill>
                  <a:srgbClr val="2907A5"/>
                </a:solidFill>
                <a:latin typeface="+mn-lt"/>
                <a:ea typeface="+mn-ea"/>
                <a:cs typeface="Arial" pitchFamily="34" charset="0"/>
              </a:rPr>
              <a:t>Institute of Information Management, NCTU                                                                                                          </a:t>
            </a:r>
            <a:r>
              <a:rPr kumimoji="0" lang="en-US" altLang="zh-TW" sz="1200" i="1" dirty="0">
                <a:solidFill>
                  <a:srgbClr val="2907A5"/>
                </a:solidFill>
                <a:latin typeface="+mn-lt"/>
                <a:ea typeface="標楷體" pitchFamily="65" charset="-120"/>
                <a:cs typeface="Arial" pitchFamily="34" charset="0"/>
              </a:rPr>
              <a:t>IEBI Lab,2010</a:t>
            </a:r>
          </a:p>
        </p:txBody>
      </p:sp>
      <p:pic>
        <p:nvPicPr>
          <p:cNvPr id="27657" name="Picture 9" descr="logo"/>
          <p:cNvPicPr>
            <a:picLocks noChangeAspect="1" noChangeArrowheads="1"/>
          </p:cNvPicPr>
          <p:nvPr/>
        </p:nvPicPr>
        <p:blipFill>
          <a:blip r:embed="rId13"/>
          <a:srcRect/>
          <a:stretch>
            <a:fillRect/>
          </a:stretch>
        </p:blipFill>
        <p:spPr bwMode="auto">
          <a:xfrm>
            <a:off x="36513" y="6443663"/>
            <a:ext cx="376237" cy="377825"/>
          </a:xfrm>
          <a:prstGeom prst="rect">
            <a:avLst/>
          </a:prstGeom>
          <a:noFill/>
          <a:ln w="9525">
            <a:noFill/>
            <a:miter lim="800000"/>
            <a:headEnd/>
            <a:tailEnd/>
          </a:ln>
        </p:spPr>
      </p:pic>
      <p:sp>
        <p:nvSpPr>
          <p:cNvPr id="27658" name="Rectangle 2"/>
          <p:cNvSpPr>
            <a:spLocks noGrp="1" noChangeArrowheads="1"/>
          </p:cNvSpPr>
          <p:nvPr>
            <p:ph type="title"/>
          </p:nvPr>
        </p:nvSpPr>
        <p:spPr bwMode="auto">
          <a:xfrm>
            <a:off x="468313" y="-269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a:solidFill>
            <a:srgbClr val="0926A3"/>
          </a:solidFill>
          <a:latin typeface="+mj-lt"/>
          <a:ea typeface="+mj-ea"/>
          <a:cs typeface="+mj-cs"/>
        </a:defRPr>
      </a:lvl1pPr>
      <a:lvl2pPr algn="ctr" rtl="0" eaLnBrk="0" fontAlgn="base" hangingPunct="0">
        <a:spcBef>
          <a:spcPct val="0"/>
        </a:spcBef>
        <a:spcAft>
          <a:spcPct val="0"/>
        </a:spcAft>
        <a:defRPr kumimoji="1" sz="4000">
          <a:solidFill>
            <a:srgbClr val="0926A3"/>
          </a:solidFill>
          <a:latin typeface="Arial" charset="0"/>
          <a:ea typeface="標楷體" pitchFamily="65" charset="-120"/>
        </a:defRPr>
      </a:lvl2pPr>
      <a:lvl3pPr algn="ctr" rtl="0" eaLnBrk="0" fontAlgn="base" hangingPunct="0">
        <a:spcBef>
          <a:spcPct val="0"/>
        </a:spcBef>
        <a:spcAft>
          <a:spcPct val="0"/>
        </a:spcAft>
        <a:defRPr kumimoji="1" sz="4000">
          <a:solidFill>
            <a:srgbClr val="0926A3"/>
          </a:solidFill>
          <a:latin typeface="Arial" charset="0"/>
          <a:ea typeface="標楷體" pitchFamily="65" charset="-120"/>
        </a:defRPr>
      </a:lvl3pPr>
      <a:lvl4pPr algn="ctr" rtl="0" eaLnBrk="0" fontAlgn="base" hangingPunct="0">
        <a:spcBef>
          <a:spcPct val="0"/>
        </a:spcBef>
        <a:spcAft>
          <a:spcPct val="0"/>
        </a:spcAft>
        <a:defRPr kumimoji="1" sz="4000">
          <a:solidFill>
            <a:srgbClr val="0926A3"/>
          </a:solidFill>
          <a:latin typeface="Arial" charset="0"/>
          <a:ea typeface="標楷體" pitchFamily="65" charset="-120"/>
        </a:defRPr>
      </a:lvl4pPr>
      <a:lvl5pPr algn="ctr" rtl="0" eaLnBrk="0" fontAlgn="base" hangingPunct="0">
        <a:spcBef>
          <a:spcPct val="0"/>
        </a:spcBef>
        <a:spcAft>
          <a:spcPct val="0"/>
        </a:spcAft>
        <a:defRPr kumimoji="1" sz="4000">
          <a:solidFill>
            <a:srgbClr val="0926A3"/>
          </a:solidFill>
          <a:latin typeface="Arial" charset="0"/>
          <a:ea typeface="標楷體" pitchFamily="65" charset="-120"/>
        </a:defRPr>
      </a:lvl5pPr>
      <a:lvl6pPr marL="457200" algn="ctr" rtl="0" eaLnBrk="1" fontAlgn="base" hangingPunct="1">
        <a:spcBef>
          <a:spcPct val="0"/>
        </a:spcBef>
        <a:spcAft>
          <a:spcPct val="0"/>
        </a:spcAft>
        <a:defRPr kumimoji="1" sz="4400">
          <a:solidFill>
            <a:schemeClr val="accent2"/>
          </a:solidFill>
          <a:latin typeface="Arial" charset="0"/>
          <a:ea typeface="新細明體" pitchFamily="18" charset="-120"/>
        </a:defRPr>
      </a:lvl6pPr>
      <a:lvl7pPr marL="914400" algn="ctr" rtl="0" eaLnBrk="1" fontAlgn="base" hangingPunct="1">
        <a:spcBef>
          <a:spcPct val="0"/>
        </a:spcBef>
        <a:spcAft>
          <a:spcPct val="0"/>
        </a:spcAft>
        <a:defRPr kumimoji="1" sz="4400">
          <a:solidFill>
            <a:schemeClr val="accent2"/>
          </a:solidFill>
          <a:latin typeface="Arial" charset="0"/>
          <a:ea typeface="新細明體" pitchFamily="18" charset="-120"/>
        </a:defRPr>
      </a:lvl7pPr>
      <a:lvl8pPr marL="1371600" algn="ctr" rtl="0" eaLnBrk="1" fontAlgn="base" hangingPunct="1">
        <a:spcBef>
          <a:spcPct val="0"/>
        </a:spcBef>
        <a:spcAft>
          <a:spcPct val="0"/>
        </a:spcAft>
        <a:defRPr kumimoji="1" sz="4400">
          <a:solidFill>
            <a:schemeClr val="accent2"/>
          </a:solidFill>
          <a:latin typeface="Arial" charset="0"/>
          <a:ea typeface="新細明體" pitchFamily="18" charset="-120"/>
        </a:defRPr>
      </a:lvl8pPr>
      <a:lvl9pPr marL="1828800" algn="ctr" rtl="0" eaLnBrk="1" fontAlgn="base" hangingPunct="1">
        <a:spcBef>
          <a:spcPct val="0"/>
        </a:spcBef>
        <a:spcAft>
          <a:spcPct val="0"/>
        </a:spcAft>
        <a:defRPr kumimoji="1" sz="4400">
          <a:solidFill>
            <a:schemeClr val="accent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2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4.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oleObject" Target="???" TargetMode="External"/><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5.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png"/><Relationship Id="rId4" Type="http://schemas.openxmlformats.org/officeDocument/2006/relationships/oleObject" Target="../embeddings/oleObject5.bin"/><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6.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jpeg"/><Relationship Id="rId5" Type="http://schemas.openxmlformats.org/officeDocument/2006/relationships/chart" Target="../charts/chart1.xml"/><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6.jpeg"/><Relationship Id="rId5" Type="http://schemas.openxmlformats.org/officeDocument/2006/relationships/chart" Target="../charts/chart2.xml"/><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jpeg"/><Relationship Id="rId5" Type="http://schemas.openxmlformats.org/officeDocument/2006/relationships/chart" Target="../charts/chart3.xml"/><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 TargetMode="External"/><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標題 1"/>
          <p:cNvSpPr>
            <a:spLocks noGrp="1"/>
          </p:cNvSpPr>
          <p:nvPr>
            <p:ph type="ctrTitle"/>
          </p:nvPr>
        </p:nvSpPr>
        <p:spPr/>
        <p:txBody>
          <a:bodyPr/>
          <a:lstStyle/>
          <a:p>
            <a:pPr eaLnBrk="1" hangingPunct="1"/>
            <a:r>
              <a:rPr lang="en-US" altLang="zh-TW" b="1" smtClean="0">
                <a:solidFill>
                  <a:schemeClr val="tx2"/>
                </a:solidFill>
              </a:rPr>
              <a:t/>
            </a:r>
            <a:br>
              <a:rPr lang="en-US" altLang="zh-TW" b="1" smtClean="0">
                <a:solidFill>
                  <a:schemeClr val="tx2"/>
                </a:solidFill>
              </a:rPr>
            </a:br>
            <a:r>
              <a:rPr lang="en-US" altLang="zh-TW" sz="3200" smtClean="0">
                <a:solidFill>
                  <a:schemeClr val="hlink"/>
                </a:solidFill>
              </a:rPr>
              <a:t>A Diffusing Mechanism for Online Advertisements over Social Media</a:t>
            </a:r>
            <a:r>
              <a:rPr lang="en-US" altLang="zh-TW" sz="2800" b="1" smtClean="0">
                <a:solidFill>
                  <a:schemeClr val="hlink"/>
                </a:solidFill>
              </a:rPr>
              <a:t/>
            </a:r>
            <a:br>
              <a:rPr lang="en-US" altLang="zh-TW" sz="2800" b="1" smtClean="0">
                <a:solidFill>
                  <a:schemeClr val="hlink"/>
                </a:solidFill>
              </a:rPr>
            </a:br>
            <a:endParaRPr lang="zh-TW" altLang="en-US" sz="2800" b="1" smtClean="0">
              <a:solidFill>
                <a:schemeClr val="hlink"/>
              </a:solidFill>
            </a:endParaRPr>
          </a:p>
        </p:txBody>
      </p:sp>
      <p:sp>
        <p:nvSpPr>
          <p:cNvPr id="14338" name="副標題 2"/>
          <p:cNvSpPr>
            <a:spLocks noGrp="1"/>
          </p:cNvSpPr>
          <p:nvPr>
            <p:ph type="subTitle" idx="1"/>
          </p:nvPr>
        </p:nvSpPr>
        <p:spPr/>
        <p:txBody>
          <a:bodyPr/>
          <a:lstStyle/>
          <a:p>
            <a:pPr eaLnBrk="1" hangingPunct="1"/>
            <a:r>
              <a:rPr lang="en-US" altLang="zh-TW" sz="2400" smtClean="0"/>
              <a:t>Yung-Ming Li Ya-Lin Shiu</a:t>
            </a:r>
          </a:p>
          <a:p>
            <a:pPr eaLnBrk="1" hangingPunct="1"/>
            <a:endParaRPr lang="en-US" altLang="zh-TW" sz="2400" smtClean="0"/>
          </a:p>
          <a:p>
            <a:pPr eaLnBrk="1" hangingPunct="1"/>
            <a:r>
              <a:rPr lang="en-US" altLang="zh-TW" sz="2200" smtClean="0"/>
              <a:t>Institute of Information Management</a:t>
            </a:r>
          </a:p>
          <a:p>
            <a:pPr eaLnBrk="1" hangingPunct="1"/>
            <a:r>
              <a:rPr lang="en-US" altLang="zh-TW" sz="2200" smtClean="0"/>
              <a:t>National Chiao Tung University, TAIWAN</a:t>
            </a:r>
          </a:p>
        </p:txBody>
      </p:sp>
    </p:spTree>
  </p:cSld>
  <p:clrMapOvr>
    <a:masterClrMapping/>
  </p:clrMapOvr>
  <p:transition advTm="113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7"/>
          <p:cNvPicPr>
            <a:picLocks noChangeAspect="1" noChangeArrowheads="1"/>
          </p:cNvPicPr>
          <p:nvPr/>
        </p:nvPicPr>
        <p:blipFill>
          <a:blip r:embed="rId4"/>
          <a:srcRect/>
          <a:stretch>
            <a:fillRect/>
          </a:stretch>
        </p:blipFill>
        <p:spPr bwMode="auto">
          <a:xfrm>
            <a:off x="5292725" y="3068638"/>
            <a:ext cx="3024188" cy="3146425"/>
          </a:xfrm>
          <a:prstGeom prst="rect">
            <a:avLst/>
          </a:prstGeom>
          <a:noFill/>
          <a:ln w="9525">
            <a:noFill/>
            <a:miter lim="800000"/>
            <a:headEnd/>
            <a:tailEnd/>
          </a:ln>
        </p:spPr>
      </p:pic>
      <p:sp>
        <p:nvSpPr>
          <p:cNvPr id="225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2253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2253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2253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2253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22540" name="標題 11"/>
          <p:cNvSpPr>
            <a:spLocks noGrp="1"/>
          </p:cNvSpPr>
          <p:nvPr>
            <p:ph type="title"/>
          </p:nvPr>
        </p:nvSpPr>
        <p:spPr/>
        <p:txBody>
          <a:bodyPr/>
          <a:lstStyle/>
          <a:p>
            <a:pPr eaLnBrk="1" hangingPunct="1"/>
            <a:r>
              <a:rPr lang="en-US" altLang="zh-TW" smtClean="0"/>
              <a:t>Preference Module</a:t>
            </a:r>
            <a:endParaRPr lang="zh-TW" altLang="en-US" smtClean="0">
              <a:solidFill>
                <a:srgbClr val="FF0000"/>
              </a:solidFill>
            </a:endParaRPr>
          </a:p>
        </p:txBody>
      </p:sp>
      <p:sp>
        <p:nvSpPr>
          <p:cNvPr id="22541" name="內容版面配置區 12"/>
          <p:cNvSpPr>
            <a:spLocks noGrp="1"/>
          </p:cNvSpPr>
          <p:nvPr>
            <p:ph idx="1"/>
          </p:nvPr>
        </p:nvSpPr>
        <p:spPr/>
        <p:txBody>
          <a:bodyPr/>
          <a:lstStyle/>
          <a:p>
            <a:pPr eaLnBrk="1" hangingPunct="1"/>
            <a:r>
              <a:rPr lang="en-US" altLang="zh-TW" smtClean="0"/>
              <a:t>Preference tree (PT) establishment</a:t>
            </a:r>
          </a:p>
          <a:p>
            <a:pPr lvl="1" eaLnBrk="1" hangingPunct="1"/>
            <a:r>
              <a:rPr lang="en-US" altLang="zh-TW" smtClean="0"/>
              <a:t>Based on category tree </a:t>
            </a:r>
          </a:p>
          <a:p>
            <a:pPr eaLnBrk="1" hangingPunct="1"/>
            <a:r>
              <a:rPr lang="en-US" altLang="zh-TW" smtClean="0"/>
              <a:t>Advertisement classification based on product category) </a:t>
            </a:r>
            <a:r>
              <a:rPr lang="en-US" altLang="zh-TW" smtClean="0">
                <a:solidFill>
                  <a:srgbClr val="558ED5"/>
                </a:solidFill>
                <a:cs typeface="Arial" charset="0"/>
              </a:rPr>
              <a:t>(J. W. Kima et al, 2006)</a:t>
            </a:r>
            <a:endParaRPr lang="en-US" altLang="zh-TW" smtClean="0"/>
          </a:p>
          <a:p>
            <a:pPr eaLnBrk="1" hangingPunct="1"/>
            <a:r>
              <a:rPr lang="en-US" altLang="zh-TW" smtClean="0"/>
              <a:t>Ads fitness estimation by computing the </a:t>
            </a:r>
            <a:r>
              <a:rPr lang="en-US" altLang="zh-TW" smtClean="0">
                <a:solidFill>
                  <a:srgbClr val="FF3300"/>
                </a:solidFill>
              </a:rPr>
              <a:t>relevancy</a:t>
            </a:r>
            <a:r>
              <a:rPr lang="en-US" altLang="zh-TW" smtClean="0"/>
              <a:t> of the category of Ads and PT</a:t>
            </a:r>
            <a:endParaRPr lang="en-US" altLang="zh-TW" baseline="-25000" smtClean="0"/>
          </a:p>
          <a:p>
            <a:pPr lvl="1" eaLnBrk="1" hangingPunct="1">
              <a:buFontTx/>
              <a:buNone/>
            </a:pPr>
            <a:endParaRPr lang="en-US" altLang="zh-TW" baseline="-25000" smtClean="0"/>
          </a:p>
          <a:p>
            <a:pPr eaLnBrk="1" hangingPunct="1"/>
            <a:endParaRPr lang="en-US" altLang="zh-TW" smtClean="0"/>
          </a:p>
        </p:txBody>
      </p:sp>
      <p:graphicFrame>
        <p:nvGraphicFramePr>
          <p:cNvPr id="22532" name="Object 4"/>
          <p:cNvGraphicFramePr>
            <a:graphicFrameLocks noChangeAspect="1"/>
          </p:cNvGraphicFramePr>
          <p:nvPr/>
        </p:nvGraphicFramePr>
        <p:xfrm>
          <a:off x="901700" y="3889375"/>
          <a:ext cx="4030663" cy="835025"/>
        </p:xfrm>
        <a:graphic>
          <a:graphicData uri="http://schemas.openxmlformats.org/presentationml/2006/ole">
            <p:oleObj spid="_x0000_s22532" name="Equation" r:id="rId5" imgW="1854000" imgH="380880" progId="Equation.DSMT4">
              <p:embed/>
            </p:oleObj>
          </a:graphicData>
        </a:graphic>
      </p:graphicFrame>
      <p:sp>
        <p:nvSpPr>
          <p:cNvPr id="2" name="投影片編號版面配置區 10"/>
          <p:cNvSpPr>
            <a:spLocks noGrp="1"/>
          </p:cNvSpPr>
          <p:nvPr>
            <p:ph type="sldNum" sz="quarter" idx="12"/>
          </p:nvPr>
        </p:nvSpPr>
        <p:spPr/>
        <p:txBody>
          <a:bodyPr/>
          <a:lstStyle/>
          <a:p>
            <a:pPr fontAlgn="base">
              <a:spcBef>
                <a:spcPct val="0"/>
              </a:spcBef>
              <a:spcAft>
                <a:spcPct val="0"/>
              </a:spcAft>
              <a:defRPr/>
            </a:pPr>
            <a:fld id="{DAB1F34F-1B77-4C0F-A114-36C4E757CF8D}" type="slidenum">
              <a:rPr lang="zh-TW" altLang="en-US">
                <a:ea typeface="新細明體" charset="-120"/>
              </a:rPr>
              <a:pPr fontAlgn="base">
                <a:spcBef>
                  <a:spcPct val="0"/>
                </a:spcBef>
                <a:spcAft>
                  <a:spcPct val="0"/>
                </a:spcAft>
                <a:defRPr/>
              </a:pPr>
              <a:t>10</a:t>
            </a:fld>
            <a:endParaRPr lang="en-US" altLang="zh-TW">
              <a:ea typeface="新細明體" charset="-120"/>
            </a:endParaRPr>
          </a:p>
        </p:txBody>
      </p:sp>
      <p:graphicFrame>
        <p:nvGraphicFramePr>
          <p:cNvPr id="22533" name="Object 5"/>
          <p:cNvGraphicFramePr>
            <a:graphicFrameLocks noChangeAspect="1"/>
          </p:cNvGraphicFramePr>
          <p:nvPr/>
        </p:nvGraphicFramePr>
        <p:xfrm>
          <a:off x="971550" y="5184775"/>
          <a:ext cx="3671888" cy="779463"/>
        </p:xfrm>
        <a:graphic>
          <a:graphicData uri="http://schemas.openxmlformats.org/presentationml/2006/ole">
            <p:oleObj spid="_x0000_s22533" name="Equation" r:id="rId6" imgW="1688760" imgH="355320" progId="Equation.DSMT4">
              <p:embed/>
            </p:oleObj>
          </a:graphicData>
        </a:graphic>
      </p:graphicFrame>
    </p:spTree>
  </p:cSld>
  <p:clrMapOvr>
    <a:masterClrMapping/>
  </p:clrMapOvr>
  <p:transition advTm="7951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p:txBody>
          <a:bodyPr/>
          <a:lstStyle/>
          <a:p>
            <a:pPr eaLnBrk="1" hangingPunct="1"/>
            <a:r>
              <a:rPr lang="en-US" altLang="zh-TW" smtClean="0"/>
              <a:t>Discovery Engine of Social Endorsers</a:t>
            </a:r>
            <a:endParaRPr lang="zh-TW" altLang="en-US" smtClean="0"/>
          </a:p>
        </p:txBody>
      </p:sp>
      <p:pic>
        <p:nvPicPr>
          <p:cNvPr id="36866" name="內容版面配置區 3" descr="system_ahp.jpg"/>
          <p:cNvPicPr>
            <a:picLocks noGrp="1" noChangeAspect="1"/>
          </p:cNvPicPr>
          <p:nvPr>
            <p:ph idx="1"/>
          </p:nvPr>
        </p:nvPicPr>
        <p:blipFill>
          <a:blip r:embed="rId4"/>
          <a:srcRect/>
          <a:stretch>
            <a:fillRect/>
          </a:stretch>
        </p:blipFill>
        <p:spPr>
          <a:xfrm>
            <a:off x="1042988" y="1196975"/>
            <a:ext cx="7488237" cy="5099050"/>
          </a:xfrm>
        </p:spPr>
      </p:pic>
      <p:sp>
        <p:nvSpPr>
          <p:cNvPr id="44035" name="投影片編號版面配置區 6"/>
          <p:cNvSpPr>
            <a:spLocks noGrp="1"/>
          </p:cNvSpPr>
          <p:nvPr>
            <p:ph type="sldNum" sz="quarter" idx="12"/>
          </p:nvPr>
        </p:nvSpPr>
        <p:spPr/>
        <p:txBody>
          <a:bodyPr/>
          <a:lstStyle/>
          <a:p>
            <a:pPr fontAlgn="base">
              <a:spcBef>
                <a:spcPct val="0"/>
              </a:spcBef>
              <a:spcAft>
                <a:spcPct val="0"/>
              </a:spcAft>
              <a:defRPr/>
            </a:pPr>
            <a:fld id="{A823A35C-61C0-4989-A6FF-E07ABA1E048B}" type="slidenum">
              <a:rPr lang="zh-TW" altLang="en-US">
                <a:ea typeface="新細明體" charset="-120"/>
              </a:rPr>
              <a:pPr fontAlgn="base">
                <a:spcBef>
                  <a:spcPct val="0"/>
                </a:spcBef>
                <a:spcAft>
                  <a:spcPct val="0"/>
                </a:spcAft>
                <a:defRPr/>
              </a:pPr>
              <a:t>11</a:t>
            </a:fld>
            <a:endParaRPr lang="en-US" altLang="zh-TW">
              <a:ea typeface="新細明體" charset="-120"/>
            </a:endParaRPr>
          </a:p>
        </p:txBody>
      </p:sp>
      <p:sp>
        <p:nvSpPr>
          <p:cNvPr id="8" name="矩形 7"/>
          <p:cNvSpPr/>
          <p:nvPr/>
        </p:nvSpPr>
        <p:spPr>
          <a:xfrm>
            <a:off x="3708400" y="2803525"/>
            <a:ext cx="1471613" cy="12858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矩形 8"/>
          <p:cNvSpPr/>
          <p:nvPr/>
        </p:nvSpPr>
        <p:spPr>
          <a:xfrm>
            <a:off x="5567363" y="3341688"/>
            <a:ext cx="868362" cy="4206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ustDataLst>
      <p:tags r:id="rId1"/>
    </p:custDataLst>
  </p:cSld>
  <p:clrMapOvr>
    <a:masterClrMapping/>
  </p:clrMapOvr>
  <p:transition advTm="1179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3" name="標題 1"/>
          <p:cNvSpPr>
            <a:spLocks noGrp="1"/>
          </p:cNvSpPr>
          <p:nvPr>
            <p:ph type="title"/>
          </p:nvPr>
        </p:nvSpPr>
        <p:spPr/>
        <p:txBody>
          <a:bodyPr/>
          <a:lstStyle/>
          <a:p>
            <a:pPr eaLnBrk="1" hangingPunct="1"/>
            <a:r>
              <a:rPr lang="en-US" altLang="zh-TW" smtClean="0"/>
              <a:t>Influence Module</a:t>
            </a:r>
            <a:endParaRPr lang="zh-TW" altLang="en-US" smtClean="0"/>
          </a:p>
        </p:txBody>
      </p:sp>
      <p:sp>
        <p:nvSpPr>
          <p:cNvPr id="247814" name="內容版面配置區 2"/>
          <p:cNvSpPr>
            <a:spLocks noGrp="1"/>
          </p:cNvSpPr>
          <p:nvPr>
            <p:ph idx="1"/>
          </p:nvPr>
        </p:nvSpPr>
        <p:spPr/>
        <p:txBody>
          <a:bodyPr/>
          <a:lstStyle/>
          <a:p>
            <a:pPr eaLnBrk="1" hangingPunct="1"/>
            <a:r>
              <a:rPr lang="en-US" altLang="zh-TW" smtClean="0"/>
              <a:t>Connection Degree</a:t>
            </a:r>
          </a:p>
          <a:p>
            <a:pPr lvl="1" eaLnBrk="1" hangingPunct="1"/>
            <a:r>
              <a:rPr lang="en-US" altLang="zh-TW" smtClean="0"/>
              <a:t>Evaluate the popularity of users</a:t>
            </a:r>
          </a:p>
          <a:p>
            <a:pPr lvl="1" eaLnBrk="1" hangingPunct="1"/>
            <a:endParaRPr lang="en-US" altLang="zh-TW" smtClean="0"/>
          </a:p>
          <a:p>
            <a:pPr lvl="1" eaLnBrk="1" hangingPunct="1">
              <a:buFontTx/>
              <a:buNone/>
            </a:pPr>
            <a:endParaRPr lang="en-US" altLang="zh-TW" smtClean="0"/>
          </a:p>
          <a:p>
            <a:pPr lvl="2" eaLnBrk="1" hangingPunct="1">
              <a:buFontTx/>
              <a:buChar char="•"/>
            </a:pPr>
            <a:r>
              <a:rPr lang="en-US" altLang="zh-TW" i="1" smtClean="0"/>
              <a:t>E</a:t>
            </a:r>
            <a:r>
              <a:rPr lang="en-US" altLang="zh-TW" i="1" baseline="-25000" smtClean="0"/>
              <a:t>ij </a:t>
            </a:r>
            <a:r>
              <a:rPr lang="en-US" altLang="zh-TW" smtClean="0"/>
              <a:t> is 1 if an edge from node </a:t>
            </a:r>
            <a:r>
              <a:rPr lang="en-US" altLang="zh-TW" i="1" smtClean="0"/>
              <a:t>i </a:t>
            </a:r>
            <a:r>
              <a:rPr lang="en-US" altLang="zh-TW" smtClean="0"/>
              <a:t>  to  </a:t>
            </a:r>
            <a:r>
              <a:rPr lang="en-US" altLang="zh-TW" i="1" smtClean="0"/>
              <a:t>j </a:t>
            </a:r>
            <a:r>
              <a:rPr lang="en-US" altLang="zh-TW" smtClean="0"/>
              <a:t> and from node </a:t>
            </a:r>
            <a:r>
              <a:rPr lang="en-US" altLang="zh-TW" i="1" smtClean="0"/>
              <a:t>j </a:t>
            </a:r>
            <a:r>
              <a:rPr lang="en-US" altLang="zh-TW" smtClean="0"/>
              <a:t> to </a:t>
            </a:r>
            <a:r>
              <a:rPr lang="en-US" altLang="zh-TW" i="1" smtClean="0"/>
              <a:t>i</a:t>
            </a:r>
            <a:r>
              <a:rPr lang="en-US" altLang="zh-TW" smtClean="0"/>
              <a:t>  exists   </a:t>
            </a:r>
          </a:p>
          <a:p>
            <a:pPr eaLnBrk="1" hangingPunct="1"/>
            <a:r>
              <a:rPr lang="en-US" altLang="zh-TW" smtClean="0"/>
              <a:t>Content Degree</a:t>
            </a:r>
          </a:p>
          <a:p>
            <a:pPr lvl="1" eaLnBrk="1" hangingPunct="1"/>
            <a:r>
              <a:rPr lang="en-US" altLang="zh-TW" smtClean="0"/>
              <a:t>Evaluate the popularity of content           </a:t>
            </a:r>
          </a:p>
          <a:p>
            <a:pPr lvl="1" eaLnBrk="1" hangingPunct="1">
              <a:buFontTx/>
              <a:buNone/>
            </a:pPr>
            <a:endParaRPr lang="en-US" altLang="zh-TW" smtClean="0"/>
          </a:p>
          <a:p>
            <a:pPr eaLnBrk="1" hangingPunct="1"/>
            <a:endParaRPr lang="en-US" altLang="zh-TW" smtClean="0"/>
          </a:p>
          <a:p>
            <a:pPr lvl="2" eaLnBrk="1" hangingPunct="1">
              <a:buFontTx/>
              <a:buChar char="•"/>
            </a:pPr>
            <a:endParaRPr lang="en-US" altLang="zh-TW" smtClean="0"/>
          </a:p>
          <a:p>
            <a:pPr lvl="2" eaLnBrk="1" hangingPunct="1">
              <a:buFontTx/>
              <a:buNone/>
            </a:pPr>
            <a:r>
              <a:rPr lang="en-US" altLang="zh-TW" smtClean="0"/>
              <a:t>      </a:t>
            </a:r>
          </a:p>
          <a:p>
            <a:pPr lvl="2" eaLnBrk="1" hangingPunct="1">
              <a:buFontTx/>
              <a:buChar char="•"/>
            </a:pPr>
            <a:r>
              <a:rPr lang="en-US" altLang="zh-TW" smtClean="0"/>
              <a:t>    as the total number the set of  elements </a:t>
            </a:r>
            <a:endParaRPr lang="zh-TW" altLang="en-US" smtClean="0"/>
          </a:p>
        </p:txBody>
      </p:sp>
      <p:sp>
        <p:nvSpPr>
          <p:cNvPr id="4" name="投影片編號版面配置區 3"/>
          <p:cNvSpPr>
            <a:spLocks noGrp="1"/>
          </p:cNvSpPr>
          <p:nvPr>
            <p:ph type="sldNum" sz="quarter" idx="12"/>
          </p:nvPr>
        </p:nvSpPr>
        <p:spPr/>
        <p:txBody>
          <a:bodyPr/>
          <a:lstStyle/>
          <a:p>
            <a:pPr>
              <a:defRPr/>
            </a:pPr>
            <a:fld id="{E97B8039-0467-4CBD-B986-9BBA18B35CCA}" type="slidenum">
              <a:rPr lang="zh-TW" altLang="en-US" smtClean="0"/>
              <a:pPr>
                <a:defRPr/>
              </a:pPr>
              <a:t>12</a:t>
            </a:fld>
            <a:endParaRPr lang="zh-TW" altLang="en-US"/>
          </a:p>
        </p:txBody>
      </p:sp>
      <p:graphicFrame>
        <p:nvGraphicFramePr>
          <p:cNvPr id="247811" name="Object 3"/>
          <p:cNvGraphicFramePr>
            <a:graphicFrameLocks noChangeAspect="1"/>
          </p:cNvGraphicFramePr>
          <p:nvPr/>
        </p:nvGraphicFramePr>
        <p:xfrm>
          <a:off x="1331913" y="2060575"/>
          <a:ext cx="1887537" cy="647700"/>
        </p:xfrm>
        <a:graphic>
          <a:graphicData uri="http://schemas.openxmlformats.org/presentationml/2006/ole">
            <p:oleObj spid="_x0000_s247811" name="Equation" r:id="rId4" imgW="1257120" imgH="431640" progId="Equation.DSMT4">
              <p:embed/>
            </p:oleObj>
          </a:graphicData>
        </a:graphic>
      </p:graphicFrame>
      <p:pic>
        <p:nvPicPr>
          <p:cNvPr id="247816" name="Picture 3"/>
          <p:cNvPicPr>
            <a:picLocks noChangeAspect="1" noChangeArrowheads="1"/>
          </p:cNvPicPr>
          <p:nvPr/>
        </p:nvPicPr>
        <p:blipFill>
          <a:blip r:embed="rId5"/>
          <a:srcRect/>
          <a:stretch>
            <a:fillRect/>
          </a:stretch>
        </p:blipFill>
        <p:spPr bwMode="auto">
          <a:xfrm>
            <a:off x="1474788" y="4724400"/>
            <a:ext cx="2665412" cy="892175"/>
          </a:xfrm>
          <a:prstGeom prst="rect">
            <a:avLst/>
          </a:prstGeom>
          <a:noFill/>
          <a:ln w="9525">
            <a:noFill/>
            <a:miter lim="800000"/>
            <a:headEnd/>
            <a:tailEnd/>
          </a:ln>
        </p:spPr>
      </p:pic>
      <p:graphicFrame>
        <p:nvGraphicFramePr>
          <p:cNvPr id="247812" name="Object 4"/>
          <p:cNvGraphicFramePr>
            <a:graphicFrameLocks noChangeAspect="1"/>
          </p:cNvGraphicFramePr>
          <p:nvPr/>
        </p:nvGraphicFramePr>
        <p:xfrm>
          <a:off x="1619250" y="5949950"/>
          <a:ext cx="304800" cy="355600"/>
        </p:xfrm>
        <a:graphic>
          <a:graphicData uri="http://schemas.openxmlformats.org/presentationml/2006/ole">
            <p:oleObj spid="_x0000_s247812" name="Equation" r:id="rId6" imgW="304560" imgH="355320" progId="Equation.DSMT4">
              <p:embed/>
            </p:oleObj>
          </a:graphicData>
        </a:graphic>
      </p:graphicFrame>
      <p:pic>
        <p:nvPicPr>
          <p:cNvPr id="247817" name="Picture 5"/>
          <p:cNvPicPr>
            <a:picLocks noChangeAspect="1" noChangeArrowheads="1"/>
          </p:cNvPicPr>
          <p:nvPr/>
        </p:nvPicPr>
        <p:blipFill>
          <a:blip r:embed="rId7"/>
          <a:srcRect/>
          <a:stretch>
            <a:fillRect/>
          </a:stretch>
        </p:blipFill>
        <p:spPr bwMode="auto">
          <a:xfrm>
            <a:off x="6259513" y="3424238"/>
            <a:ext cx="2705100" cy="2381250"/>
          </a:xfrm>
          <a:prstGeom prst="rect">
            <a:avLst/>
          </a:prstGeom>
          <a:noFill/>
          <a:ln w="9525">
            <a:noFill/>
            <a:miter lim="800000"/>
            <a:headEnd/>
            <a:tailEnd/>
          </a:ln>
        </p:spPr>
      </p:pic>
      <p:sp>
        <p:nvSpPr>
          <p:cNvPr id="11" name="矩形 10"/>
          <p:cNvSpPr/>
          <p:nvPr/>
        </p:nvSpPr>
        <p:spPr>
          <a:xfrm>
            <a:off x="6691313" y="4244975"/>
            <a:ext cx="1674812" cy="4397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2" name="矩形 11"/>
          <p:cNvSpPr/>
          <p:nvPr/>
        </p:nvSpPr>
        <p:spPr>
          <a:xfrm>
            <a:off x="6762750" y="4908550"/>
            <a:ext cx="1657350" cy="4270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xit" presetSubtype="16" fill="hold" grpId="1" nodeType="withEffect">
                                  <p:stCondLst>
                                    <p:cond delay="0"/>
                                  </p:stCondLst>
                                  <p:childTnLst>
                                    <p:animEffect transition="out" filter="box(in)">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標題 1"/>
          <p:cNvSpPr>
            <a:spLocks noGrp="1"/>
          </p:cNvSpPr>
          <p:nvPr>
            <p:ph type="title"/>
          </p:nvPr>
        </p:nvSpPr>
        <p:spPr/>
        <p:txBody>
          <a:bodyPr/>
          <a:lstStyle/>
          <a:p>
            <a:pPr eaLnBrk="1" hangingPunct="1"/>
            <a:r>
              <a:rPr lang="en-US" altLang="zh-TW" smtClean="0"/>
              <a:t>Discovery Engine of Social Endorsers</a:t>
            </a:r>
            <a:endParaRPr lang="zh-TW" altLang="en-US" smtClean="0"/>
          </a:p>
        </p:txBody>
      </p:sp>
      <p:pic>
        <p:nvPicPr>
          <p:cNvPr id="249858" name="內容版面配置區 3" descr="system_ahp.jpg"/>
          <p:cNvPicPr>
            <a:picLocks noGrp="1" noChangeAspect="1"/>
          </p:cNvPicPr>
          <p:nvPr>
            <p:ph idx="1"/>
          </p:nvPr>
        </p:nvPicPr>
        <p:blipFill>
          <a:blip r:embed="rId4"/>
          <a:srcRect/>
          <a:stretch>
            <a:fillRect/>
          </a:stretch>
        </p:blipFill>
        <p:spPr>
          <a:xfrm>
            <a:off x="1189038" y="1282700"/>
            <a:ext cx="7486650" cy="5099050"/>
          </a:xfrm>
        </p:spPr>
      </p:pic>
      <p:sp>
        <p:nvSpPr>
          <p:cNvPr id="48131" name="投影片編號版面配置區 6"/>
          <p:cNvSpPr>
            <a:spLocks noGrp="1"/>
          </p:cNvSpPr>
          <p:nvPr>
            <p:ph type="sldNum" sz="quarter" idx="12"/>
          </p:nvPr>
        </p:nvSpPr>
        <p:spPr/>
        <p:txBody>
          <a:bodyPr/>
          <a:lstStyle/>
          <a:p>
            <a:pPr fontAlgn="base">
              <a:spcBef>
                <a:spcPct val="0"/>
              </a:spcBef>
              <a:spcAft>
                <a:spcPct val="0"/>
              </a:spcAft>
              <a:defRPr/>
            </a:pPr>
            <a:fld id="{587335D5-C930-4082-B08A-91E24C30A4CE}" type="slidenum">
              <a:rPr lang="zh-TW" altLang="en-US">
                <a:ea typeface="新細明體" charset="-120"/>
              </a:rPr>
              <a:pPr fontAlgn="base">
                <a:spcBef>
                  <a:spcPct val="0"/>
                </a:spcBef>
                <a:spcAft>
                  <a:spcPct val="0"/>
                </a:spcAft>
                <a:defRPr/>
              </a:pPr>
              <a:t>13</a:t>
            </a:fld>
            <a:endParaRPr lang="en-US" altLang="zh-TW">
              <a:ea typeface="新細明體" charset="-120"/>
            </a:endParaRPr>
          </a:p>
        </p:txBody>
      </p:sp>
      <p:sp>
        <p:nvSpPr>
          <p:cNvPr id="10" name="矩形 9"/>
          <p:cNvSpPr/>
          <p:nvPr/>
        </p:nvSpPr>
        <p:spPr>
          <a:xfrm>
            <a:off x="3870325" y="4359275"/>
            <a:ext cx="1476375" cy="1778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5724525" y="4967288"/>
            <a:ext cx="852488" cy="42386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ustDataLst>
      <p:tags r:id="rId1"/>
    </p:custDataLst>
  </p:cSld>
  <p:clrMapOvr>
    <a:masterClrMapping/>
  </p:clrMapOvr>
  <p:transition advTm="1981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95"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95963" y="1700213"/>
            <a:ext cx="3228975" cy="4105275"/>
          </a:xfrm>
          <a:prstGeom prst="rect">
            <a:avLst/>
          </a:prstGeom>
          <a:noFill/>
          <a:ln w="9525">
            <a:noFill/>
            <a:miter lim="800000"/>
            <a:headEnd/>
            <a:tailEnd/>
          </a:ln>
        </p:spPr>
      </p:pic>
      <p:pic>
        <p:nvPicPr>
          <p:cNvPr id="199692" name="Picture 12"/>
          <p:cNvPicPr>
            <a:picLocks noChangeAspect="1" noChangeArrowheads="1"/>
          </p:cNvPicPr>
          <p:nvPr/>
        </p:nvPicPr>
        <p:blipFill>
          <a:blip r:embed="rId5"/>
          <a:srcRect/>
          <a:stretch>
            <a:fillRect/>
          </a:stretch>
        </p:blipFill>
        <p:spPr bwMode="auto">
          <a:xfrm>
            <a:off x="2916238" y="2533650"/>
            <a:ext cx="3200400" cy="2190750"/>
          </a:xfrm>
          <a:prstGeom prst="rect">
            <a:avLst/>
          </a:prstGeom>
          <a:noFill/>
          <a:ln w="9525">
            <a:noFill/>
            <a:miter lim="800000"/>
            <a:headEnd/>
            <a:tailEnd/>
          </a:ln>
        </p:spPr>
      </p:pic>
      <p:sp>
        <p:nvSpPr>
          <p:cNvPr id="199705" name="標題 1"/>
          <p:cNvSpPr>
            <a:spLocks noGrp="1"/>
          </p:cNvSpPr>
          <p:nvPr>
            <p:ph type="title"/>
          </p:nvPr>
        </p:nvSpPr>
        <p:spPr/>
        <p:txBody>
          <a:bodyPr/>
          <a:lstStyle/>
          <a:p>
            <a:pPr eaLnBrk="1" hangingPunct="1"/>
            <a:r>
              <a:rPr lang="en-US" altLang="zh-TW" smtClean="0"/>
              <a:t>Propagation Strength Module</a:t>
            </a:r>
            <a:endParaRPr lang="zh-TW" altLang="en-US" smtClean="0"/>
          </a:p>
        </p:txBody>
      </p:sp>
      <p:sp>
        <p:nvSpPr>
          <p:cNvPr id="4" name="投影片編號版面配置區 3"/>
          <p:cNvSpPr>
            <a:spLocks noGrp="1"/>
          </p:cNvSpPr>
          <p:nvPr>
            <p:ph type="sldNum" sz="quarter" idx="12"/>
          </p:nvPr>
        </p:nvSpPr>
        <p:spPr/>
        <p:txBody>
          <a:bodyPr/>
          <a:lstStyle/>
          <a:p>
            <a:pPr>
              <a:defRPr/>
            </a:pPr>
            <a:fld id="{A4678268-790D-47E3-80E1-855819A6F30A}" type="slidenum">
              <a:rPr lang="zh-TW" altLang="en-US" smtClean="0"/>
              <a:pPr>
                <a:defRPr/>
              </a:pPr>
              <a:t>14</a:t>
            </a:fld>
            <a:endParaRPr lang="zh-TW" altLang="en-US"/>
          </a:p>
        </p:txBody>
      </p:sp>
      <p:pic>
        <p:nvPicPr>
          <p:cNvPr id="199686"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603875" y="4033838"/>
            <a:ext cx="552450" cy="619125"/>
          </a:xfrm>
          <a:prstGeom prst="rect">
            <a:avLst/>
          </a:prstGeom>
          <a:noFill/>
          <a:ln w="9525">
            <a:noFill/>
            <a:miter lim="800000"/>
            <a:headEnd/>
            <a:tailEnd/>
          </a:ln>
        </p:spPr>
      </p:pic>
      <p:pic>
        <p:nvPicPr>
          <p:cNvPr id="199708"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795588" y="3284538"/>
            <a:ext cx="552450" cy="614362"/>
          </a:xfrm>
          <a:prstGeom prst="rect">
            <a:avLst/>
          </a:prstGeom>
          <a:noFill/>
          <a:ln w="9525">
            <a:noFill/>
            <a:miter lim="800000"/>
            <a:headEnd/>
            <a:tailEnd/>
          </a:ln>
        </p:spPr>
      </p:pic>
      <p:pic>
        <p:nvPicPr>
          <p:cNvPr id="199687"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651500" y="2665413"/>
            <a:ext cx="552450" cy="619125"/>
          </a:xfrm>
          <a:prstGeom prst="rect">
            <a:avLst/>
          </a:prstGeom>
          <a:noFill/>
          <a:ln w="9525">
            <a:noFill/>
            <a:miter lim="800000"/>
            <a:headEnd/>
            <a:tailEnd/>
          </a:ln>
        </p:spPr>
      </p:pic>
      <p:pic>
        <p:nvPicPr>
          <p:cNvPr id="199710" name="Picture 7"/>
          <p:cNvPicPr>
            <a:picLocks noChangeAspect="1" noChangeArrowheads="1"/>
          </p:cNvPicPr>
          <p:nvPr/>
        </p:nvPicPr>
        <p:blipFill>
          <a:blip r:embed="rId9"/>
          <a:srcRect/>
          <a:stretch>
            <a:fillRect/>
          </a:stretch>
        </p:blipFill>
        <p:spPr bwMode="auto">
          <a:xfrm>
            <a:off x="179388" y="1628775"/>
            <a:ext cx="2119312" cy="2560638"/>
          </a:xfrm>
          <a:prstGeom prst="rect">
            <a:avLst/>
          </a:prstGeom>
          <a:noFill/>
          <a:ln w="9525">
            <a:noFill/>
            <a:miter lim="800000"/>
            <a:headEnd/>
            <a:tailEnd/>
          </a:ln>
        </p:spPr>
      </p:pic>
      <p:sp>
        <p:nvSpPr>
          <p:cNvPr id="16" name="矩形 15"/>
          <p:cNvSpPr/>
          <p:nvPr/>
        </p:nvSpPr>
        <p:spPr>
          <a:xfrm>
            <a:off x="585788" y="2970213"/>
            <a:ext cx="1366837" cy="9636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17" name="矩形圖說文字 16"/>
          <p:cNvSpPr/>
          <p:nvPr/>
        </p:nvSpPr>
        <p:spPr>
          <a:xfrm>
            <a:off x="539750" y="4292600"/>
            <a:ext cx="2303463" cy="504825"/>
          </a:xfrm>
          <a:prstGeom prst="wedgeRectCallout">
            <a:avLst>
              <a:gd name="adj1" fmla="val -19984"/>
              <a:gd name="adj2" fmla="val -109620"/>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00" dirty="0">
                <a:solidFill>
                  <a:schemeClr val="tx1"/>
                </a:solidFill>
                <a:latin typeface="LiHei Pro" pitchFamily="34" charset="-120"/>
                <a:ea typeface="LiHei Pro" pitchFamily="34" charset="-120"/>
              </a:rPr>
              <a:t>Social Propagation (Sp)</a:t>
            </a:r>
            <a:endParaRPr lang="zh-TW" altLang="en-US" sz="1400" dirty="0">
              <a:solidFill>
                <a:schemeClr val="tx1"/>
              </a:solidFill>
              <a:latin typeface="LiHei Pro" pitchFamily="34" charset="-120"/>
              <a:ea typeface="LiHei Pro" pitchFamily="34" charset="-120"/>
            </a:endParaRPr>
          </a:p>
        </p:txBody>
      </p:sp>
      <p:sp>
        <p:nvSpPr>
          <p:cNvPr id="18" name="矩形 17"/>
          <p:cNvSpPr/>
          <p:nvPr/>
        </p:nvSpPr>
        <p:spPr>
          <a:xfrm>
            <a:off x="539750" y="2398713"/>
            <a:ext cx="1362075" cy="3444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32" name="矩形 31"/>
          <p:cNvSpPr/>
          <p:nvPr/>
        </p:nvSpPr>
        <p:spPr>
          <a:xfrm>
            <a:off x="3008313" y="2924175"/>
            <a:ext cx="184150" cy="369888"/>
          </a:xfrm>
          <a:prstGeom prst="rect">
            <a:avLst/>
          </a:prstGeom>
          <a:solidFill>
            <a:schemeClr val="bg1"/>
          </a:solidFill>
        </p:spPr>
        <p:txBody>
          <a:bodyPr wrap="none">
            <a:spAutoFit/>
          </a:bodyPr>
          <a:lstStyle/>
          <a:p>
            <a:pPr algn="ctr">
              <a:defRPr/>
            </a:pPr>
            <a:endParaRPr lang="zh-TW" altLang="en-US" dirty="0">
              <a:solidFill>
                <a:schemeClr val="accent1">
                  <a:lumMod val="75000"/>
                </a:schemeClr>
              </a:solidFill>
              <a:latin typeface="LiHei Pro" pitchFamily="34" charset="-120"/>
              <a:ea typeface="LiHei Pro" pitchFamily="34" charset="-120"/>
            </a:endParaRPr>
          </a:p>
        </p:txBody>
      </p:sp>
      <p:sp>
        <p:nvSpPr>
          <p:cNvPr id="23" name="弧形箭號 (下彎) 22"/>
          <p:cNvSpPr/>
          <p:nvPr/>
        </p:nvSpPr>
        <p:spPr>
          <a:xfrm rot="665495" flipH="1" flipV="1">
            <a:off x="4246563" y="4664075"/>
            <a:ext cx="1079500" cy="465138"/>
          </a:xfrm>
          <a:prstGeom prst="curvedDownArrow">
            <a:avLst>
              <a:gd name="adj1" fmla="val 25000"/>
              <a:gd name="adj2" fmla="val 654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25" name="弧形箭號 (下彎) 24"/>
          <p:cNvSpPr/>
          <p:nvPr/>
        </p:nvSpPr>
        <p:spPr>
          <a:xfrm flipH="1">
            <a:off x="4140200" y="1700213"/>
            <a:ext cx="1152525" cy="5762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aphicFrame>
        <p:nvGraphicFramePr>
          <p:cNvPr id="199700" name="Object 20"/>
          <p:cNvGraphicFramePr>
            <a:graphicFrameLocks noChangeAspect="1"/>
          </p:cNvGraphicFramePr>
          <p:nvPr/>
        </p:nvGraphicFramePr>
        <p:xfrm>
          <a:off x="2438400" y="2420938"/>
          <a:ext cx="1628775" cy="611187"/>
        </p:xfrm>
        <a:graphic>
          <a:graphicData uri="http://schemas.openxmlformats.org/presentationml/2006/ole">
            <p:oleObj spid="_x0000_s199700" name="Visio" r:id="rId10" imgW="1628394" imgH="611505" progId="Visio.Drawing.11">
              <p:link updateAutomatic="1"/>
            </p:oleObj>
          </a:graphicData>
        </a:graphic>
      </p:graphicFrame>
      <p:graphicFrame>
        <p:nvGraphicFramePr>
          <p:cNvPr id="199701" name="Object 21"/>
          <p:cNvGraphicFramePr>
            <a:graphicFrameLocks noChangeAspect="1"/>
          </p:cNvGraphicFramePr>
          <p:nvPr/>
        </p:nvGraphicFramePr>
        <p:xfrm>
          <a:off x="5076825" y="1989138"/>
          <a:ext cx="1612900" cy="611187"/>
        </p:xfrm>
        <a:graphic>
          <a:graphicData uri="http://schemas.openxmlformats.org/presentationml/2006/ole">
            <p:oleObj spid="_x0000_s199701" name="Visio" r:id="rId10" imgW="1613535" imgH="611505" progId="Visio.Drawing.11">
              <p:link updateAutomatic="1"/>
            </p:oleObj>
          </a:graphicData>
        </a:graphic>
      </p:graphicFrame>
      <p:graphicFrame>
        <p:nvGraphicFramePr>
          <p:cNvPr id="199702" name="Object 22"/>
          <p:cNvGraphicFramePr>
            <a:graphicFrameLocks noChangeAspect="1"/>
          </p:cNvGraphicFramePr>
          <p:nvPr/>
        </p:nvGraphicFramePr>
        <p:xfrm>
          <a:off x="5003800" y="4724400"/>
          <a:ext cx="1628775" cy="611188"/>
        </p:xfrm>
        <a:graphic>
          <a:graphicData uri="http://schemas.openxmlformats.org/presentationml/2006/ole">
            <p:oleObj spid="_x0000_s199702" name="Visio" r:id="rId10" imgW="1628013" imgH="611505"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xit" presetSubtype="16" fill="hold" grpId="1" nodeType="withEffect">
                                  <p:stCondLst>
                                    <p:cond delay="0"/>
                                  </p:stCondLst>
                                  <p:childTnLst>
                                    <p:animEffect transition="out" filter="box(in)">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9700"/>
                                        </p:tgtEl>
                                        <p:attrNameLst>
                                          <p:attrName>style.visibility</p:attrName>
                                        </p:attrNameLst>
                                      </p:cBhvr>
                                      <p:to>
                                        <p:strVal val="visible"/>
                                      </p:to>
                                    </p:set>
                                    <p:animEffect transition="in" filter="box(in)">
                                      <p:cBhvr>
                                        <p:cTn id="23" dur="500"/>
                                        <p:tgtEl>
                                          <p:spTgt spid="199700"/>
                                        </p:tgtEl>
                                      </p:cBhvr>
                                    </p:animEffect>
                                  </p:childTnLst>
                                </p:cTn>
                              </p:par>
                              <p:par>
                                <p:cTn id="24" presetID="4" presetClass="entr" presetSubtype="16" fill="hold" nodeType="withEffect">
                                  <p:stCondLst>
                                    <p:cond delay="0"/>
                                  </p:stCondLst>
                                  <p:childTnLst>
                                    <p:set>
                                      <p:cBhvr>
                                        <p:cTn id="25" dur="1" fill="hold">
                                          <p:stCondLst>
                                            <p:cond delay="0"/>
                                          </p:stCondLst>
                                        </p:cTn>
                                        <p:tgtEl>
                                          <p:spTgt spid="199686"/>
                                        </p:tgtEl>
                                        <p:attrNameLst>
                                          <p:attrName>style.visibility</p:attrName>
                                        </p:attrNameLst>
                                      </p:cBhvr>
                                      <p:to>
                                        <p:strVal val="visible"/>
                                      </p:to>
                                    </p:set>
                                    <p:animEffect transition="in" filter="box(in)">
                                      <p:cBhvr>
                                        <p:cTn id="26" dur="500"/>
                                        <p:tgtEl>
                                          <p:spTgt spid="199686"/>
                                        </p:tgtEl>
                                      </p:cBhvr>
                                    </p:animEffect>
                                  </p:childTnLst>
                                </p:cTn>
                              </p:par>
                              <p:par>
                                <p:cTn id="27" presetID="4" presetClass="entr" presetSubtype="16" fill="hold" nodeType="withEffect">
                                  <p:stCondLst>
                                    <p:cond delay="0"/>
                                  </p:stCondLst>
                                  <p:childTnLst>
                                    <p:set>
                                      <p:cBhvr>
                                        <p:cTn id="28" dur="1" fill="hold">
                                          <p:stCondLst>
                                            <p:cond delay="0"/>
                                          </p:stCondLst>
                                        </p:cTn>
                                        <p:tgtEl>
                                          <p:spTgt spid="199687"/>
                                        </p:tgtEl>
                                        <p:attrNameLst>
                                          <p:attrName>style.visibility</p:attrName>
                                        </p:attrNameLst>
                                      </p:cBhvr>
                                      <p:to>
                                        <p:strVal val="visible"/>
                                      </p:to>
                                    </p:set>
                                    <p:animEffect transition="in" filter="box(in)">
                                      <p:cBhvr>
                                        <p:cTn id="29" dur="500"/>
                                        <p:tgtEl>
                                          <p:spTgt spid="199687"/>
                                        </p:tgtEl>
                                      </p:cBhvr>
                                    </p:animEffect>
                                  </p:childTnLst>
                                </p:cTn>
                              </p:par>
                              <p:par>
                                <p:cTn id="30" presetID="4" presetClass="entr" presetSubtype="16" fill="hold" nodeType="withEffect">
                                  <p:stCondLst>
                                    <p:cond delay="0"/>
                                  </p:stCondLst>
                                  <p:childTnLst>
                                    <p:set>
                                      <p:cBhvr>
                                        <p:cTn id="31" dur="1" fill="hold">
                                          <p:stCondLst>
                                            <p:cond delay="0"/>
                                          </p:stCondLst>
                                        </p:cTn>
                                        <p:tgtEl>
                                          <p:spTgt spid="199692"/>
                                        </p:tgtEl>
                                        <p:attrNameLst>
                                          <p:attrName>style.visibility</p:attrName>
                                        </p:attrNameLst>
                                      </p:cBhvr>
                                      <p:to>
                                        <p:strVal val="visible"/>
                                      </p:to>
                                    </p:set>
                                    <p:animEffect transition="in" filter="box(in)">
                                      <p:cBhvr>
                                        <p:cTn id="32" dur="500"/>
                                        <p:tgtEl>
                                          <p:spTgt spid="19969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99701"/>
                                        </p:tgtEl>
                                        <p:attrNameLst>
                                          <p:attrName>style.visibility</p:attrName>
                                        </p:attrNameLst>
                                      </p:cBhvr>
                                      <p:to>
                                        <p:strVal val="visible"/>
                                      </p:to>
                                    </p:set>
                                    <p:animEffect transition="in" filter="box(in)">
                                      <p:cBhvr>
                                        <p:cTn id="37" dur="500"/>
                                        <p:tgtEl>
                                          <p:spTgt spid="199701"/>
                                        </p:tgtEl>
                                      </p:cBhvr>
                                    </p:animEffect>
                                  </p:childTnLst>
                                </p:cTn>
                              </p:par>
                              <p:par>
                                <p:cTn id="38" presetID="4" presetClass="entr" presetSubtype="16" fill="hold" nodeType="withEffect">
                                  <p:stCondLst>
                                    <p:cond delay="0"/>
                                  </p:stCondLst>
                                  <p:childTnLst>
                                    <p:set>
                                      <p:cBhvr>
                                        <p:cTn id="39" dur="1" fill="hold">
                                          <p:stCondLst>
                                            <p:cond delay="0"/>
                                          </p:stCondLst>
                                        </p:cTn>
                                        <p:tgtEl>
                                          <p:spTgt spid="199702"/>
                                        </p:tgtEl>
                                        <p:attrNameLst>
                                          <p:attrName>style.visibility</p:attrName>
                                        </p:attrNameLst>
                                      </p:cBhvr>
                                      <p:to>
                                        <p:strVal val="visible"/>
                                      </p:to>
                                    </p:set>
                                    <p:animEffect transition="in" filter="box(in)">
                                      <p:cBhvr>
                                        <p:cTn id="40" dur="500"/>
                                        <p:tgtEl>
                                          <p:spTgt spid="199702"/>
                                        </p:tgtEl>
                                      </p:cBhvr>
                                    </p:animEffect>
                                  </p:childTnLst>
                                </p:cTn>
                              </p:par>
                              <p:par>
                                <p:cTn id="41" presetID="4" presetClass="entr" presetSubtype="16" fill="hold" nodeType="withEffect">
                                  <p:stCondLst>
                                    <p:cond delay="0"/>
                                  </p:stCondLst>
                                  <p:childTnLst>
                                    <p:set>
                                      <p:cBhvr>
                                        <p:cTn id="42" dur="1" fill="hold">
                                          <p:stCondLst>
                                            <p:cond delay="0"/>
                                          </p:stCondLst>
                                        </p:cTn>
                                        <p:tgtEl>
                                          <p:spTgt spid="199695"/>
                                        </p:tgtEl>
                                        <p:attrNameLst>
                                          <p:attrName>style.visibility</p:attrName>
                                        </p:attrNameLst>
                                      </p:cBhvr>
                                      <p:to>
                                        <p:strVal val="visible"/>
                                      </p:to>
                                    </p:set>
                                    <p:animEffect transition="in" filter="box(in)">
                                      <p:cBhvr>
                                        <p:cTn id="43" dur="500"/>
                                        <p:tgtEl>
                                          <p:spTgt spid="199695"/>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500"/>
                                        <p:tgtEl>
                                          <p:spTgt spid="23"/>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ox(in)">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1"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標題 1"/>
          <p:cNvSpPr>
            <a:spLocks noGrp="1"/>
          </p:cNvSpPr>
          <p:nvPr>
            <p:ph type="title"/>
          </p:nvPr>
        </p:nvSpPr>
        <p:spPr>
          <a:xfrm>
            <a:off x="0" y="-26988"/>
            <a:ext cx="8964613" cy="1143001"/>
          </a:xfrm>
        </p:spPr>
        <p:txBody>
          <a:bodyPr/>
          <a:lstStyle/>
          <a:p>
            <a:pPr eaLnBrk="1" hangingPunct="1"/>
            <a:r>
              <a:rPr lang="en-US" altLang="zh-TW" smtClean="0"/>
              <a:t>Propagation Strength Module </a:t>
            </a:r>
            <a:r>
              <a:rPr lang="en-US" altLang="zh-TW" sz="3200" smtClean="0"/>
              <a:t>(cont.)</a:t>
            </a:r>
            <a:endParaRPr lang="zh-TW" altLang="en-US" smtClean="0"/>
          </a:p>
        </p:txBody>
      </p:sp>
      <p:sp>
        <p:nvSpPr>
          <p:cNvPr id="120836" name="內容版面配置區 2"/>
          <p:cNvSpPr>
            <a:spLocks noGrp="1"/>
          </p:cNvSpPr>
          <p:nvPr>
            <p:ph idx="1"/>
          </p:nvPr>
        </p:nvSpPr>
        <p:spPr/>
        <p:txBody>
          <a:bodyPr/>
          <a:lstStyle/>
          <a:p>
            <a:pPr eaLnBrk="1" hangingPunct="1"/>
            <a:r>
              <a:rPr lang="en-US" altLang="zh-TW" smtClean="0"/>
              <a:t>Social activeness (</a:t>
            </a:r>
            <a:r>
              <a:rPr lang="en-US" altLang="zh-TW" i="1" smtClean="0"/>
              <a:t>Sa</a:t>
            </a:r>
            <a:r>
              <a:rPr lang="en-US" altLang="zh-TW" smtClean="0"/>
              <a:t>)</a:t>
            </a:r>
          </a:p>
          <a:p>
            <a:pPr eaLnBrk="1" hangingPunct="1"/>
            <a:endParaRPr lang="en-US" altLang="zh-TW" smtClean="0"/>
          </a:p>
          <a:p>
            <a:pPr eaLnBrk="1" hangingPunct="1"/>
            <a:endParaRPr lang="en-US" altLang="zh-TW" smtClean="0"/>
          </a:p>
          <a:p>
            <a:pPr eaLnBrk="1" hangingPunct="1"/>
            <a:r>
              <a:rPr lang="en-US" altLang="zh-TW" smtClean="0"/>
              <a:t>Social propagation (</a:t>
            </a:r>
            <a:r>
              <a:rPr lang="en-US" altLang="zh-TW" i="1" smtClean="0"/>
              <a:t>Sp</a:t>
            </a:r>
            <a:r>
              <a:rPr lang="en-US" altLang="zh-TW" smtClean="0"/>
              <a:t>)</a:t>
            </a:r>
          </a:p>
          <a:p>
            <a:pPr eaLnBrk="1" hangingPunct="1"/>
            <a:endParaRPr lang="en-US" altLang="zh-TW" smtClean="0"/>
          </a:p>
          <a:p>
            <a:pPr eaLnBrk="1" hangingPunct="1">
              <a:buFontTx/>
              <a:buNone/>
            </a:pPr>
            <a:endParaRPr lang="en-US" altLang="zh-TW" smtClean="0"/>
          </a:p>
          <a:p>
            <a:pPr lvl="1" eaLnBrk="1" hangingPunct="1"/>
            <a:r>
              <a:rPr lang="en-US" altLang="zh-TW" smtClean="0"/>
              <a:t>Social interaction (</a:t>
            </a:r>
            <a:r>
              <a:rPr lang="en-US" altLang="zh-TW" i="1" smtClean="0"/>
              <a:t>Si</a:t>
            </a:r>
            <a:r>
              <a:rPr lang="en-US" altLang="zh-TW" smtClean="0"/>
              <a:t>)</a:t>
            </a:r>
          </a:p>
          <a:p>
            <a:pPr lvl="1" eaLnBrk="1" hangingPunct="1"/>
            <a:endParaRPr lang="en-US" altLang="zh-TW" smtClean="0"/>
          </a:p>
          <a:p>
            <a:pPr lvl="1" eaLnBrk="1" hangingPunct="1"/>
            <a:endParaRPr lang="en-US" altLang="zh-TW" smtClean="0"/>
          </a:p>
          <a:p>
            <a:pPr lvl="1" eaLnBrk="1" hangingPunct="1"/>
            <a:endParaRPr lang="en-US" altLang="zh-TW" smtClean="0"/>
          </a:p>
          <a:p>
            <a:pPr lvl="1" eaLnBrk="1" hangingPunct="1"/>
            <a:r>
              <a:rPr lang="en-US" altLang="zh-TW" smtClean="0"/>
              <a:t>Social Similarity </a:t>
            </a:r>
            <a:r>
              <a:rPr lang="en-US" altLang="zh-TW" i="1" smtClean="0"/>
              <a:t>(Ss)</a:t>
            </a:r>
          </a:p>
          <a:p>
            <a:pPr lvl="1" eaLnBrk="1" hangingPunct="1"/>
            <a:endParaRPr lang="en-US" altLang="zh-TW" smtClean="0"/>
          </a:p>
          <a:p>
            <a:pPr lvl="1" eaLnBrk="1" hangingPunct="1"/>
            <a:endParaRPr lang="en-US" altLang="zh-TW" smtClean="0"/>
          </a:p>
          <a:p>
            <a:pPr lvl="1" eaLnBrk="1" hangingPunct="1"/>
            <a:endParaRPr lang="en-US" altLang="zh-TW" smtClean="0"/>
          </a:p>
          <a:p>
            <a:pPr lvl="1" eaLnBrk="1" hangingPunct="1"/>
            <a:endParaRPr lang="en-US" altLang="zh-TW" smtClean="0"/>
          </a:p>
          <a:p>
            <a:pPr lvl="1" eaLnBrk="1" hangingPunct="1"/>
            <a:endParaRPr lang="en-US" altLang="zh-TW" smtClean="0"/>
          </a:p>
          <a:p>
            <a:pPr eaLnBrk="1" hangingPunct="1"/>
            <a:endParaRPr lang="en-US" altLang="zh-TW" smtClean="0"/>
          </a:p>
          <a:p>
            <a:pPr eaLnBrk="1" hangingPunct="1"/>
            <a:endParaRPr lang="en-US" altLang="zh-TW" smtClean="0"/>
          </a:p>
          <a:p>
            <a:pPr eaLnBrk="1" hangingPunct="1"/>
            <a:endParaRPr lang="zh-TW" altLang="en-US" smtClean="0"/>
          </a:p>
        </p:txBody>
      </p:sp>
      <p:sp>
        <p:nvSpPr>
          <p:cNvPr id="4" name="投影片編號版面配置區 3"/>
          <p:cNvSpPr>
            <a:spLocks noGrp="1"/>
          </p:cNvSpPr>
          <p:nvPr>
            <p:ph type="sldNum" sz="quarter" idx="12"/>
          </p:nvPr>
        </p:nvSpPr>
        <p:spPr/>
        <p:txBody>
          <a:bodyPr/>
          <a:lstStyle/>
          <a:p>
            <a:pPr>
              <a:defRPr/>
            </a:pPr>
            <a:fld id="{C796351D-5161-4E59-B174-FF6E57B67DBB}" type="slidenum">
              <a:rPr lang="zh-TW" altLang="en-US" smtClean="0"/>
              <a:pPr>
                <a:defRPr/>
              </a:pPr>
              <a:t>15</a:t>
            </a:fld>
            <a:endParaRPr lang="zh-TW" altLang="en-US"/>
          </a:p>
        </p:txBody>
      </p:sp>
      <p:graphicFrame>
        <p:nvGraphicFramePr>
          <p:cNvPr id="120834" name="Object 2"/>
          <p:cNvGraphicFramePr>
            <a:graphicFrameLocks noChangeAspect="1"/>
          </p:cNvGraphicFramePr>
          <p:nvPr/>
        </p:nvGraphicFramePr>
        <p:xfrm>
          <a:off x="889000" y="1700213"/>
          <a:ext cx="2890838" cy="839787"/>
        </p:xfrm>
        <a:graphic>
          <a:graphicData uri="http://schemas.openxmlformats.org/presentationml/2006/ole">
            <p:oleObj spid="_x0000_s120834" name="Equation" r:id="rId4" imgW="1460160" imgH="431640" progId="Equation.DSMT4">
              <p:embed/>
            </p:oleObj>
          </a:graphicData>
        </a:graphic>
      </p:graphicFrame>
      <p:pic>
        <p:nvPicPr>
          <p:cNvPr id="120838" name="Picture 3"/>
          <p:cNvPicPr>
            <a:picLocks noChangeAspect="1" noChangeArrowheads="1"/>
          </p:cNvPicPr>
          <p:nvPr/>
        </p:nvPicPr>
        <p:blipFill>
          <a:blip r:embed="rId5"/>
          <a:srcRect/>
          <a:stretch>
            <a:fillRect/>
          </a:stretch>
        </p:blipFill>
        <p:spPr bwMode="auto">
          <a:xfrm>
            <a:off x="827088" y="3068638"/>
            <a:ext cx="4662487" cy="714375"/>
          </a:xfrm>
          <a:prstGeom prst="rect">
            <a:avLst/>
          </a:prstGeom>
          <a:noFill/>
          <a:ln w="9525">
            <a:noFill/>
            <a:miter lim="800000"/>
            <a:headEnd/>
            <a:tailEnd/>
          </a:ln>
        </p:spPr>
      </p:pic>
      <p:pic>
        <p:nvPicPr>
          <p:cNvPr id="120839" name="Picture 5"/>
          <p:cNvPicPr>
            <a:picLocks noChangeAspect="1" noChangeArrowheads="1"/>
          </p:cNvPicPr>
          <p:nvPr/>
        </p:nvPicPr>
        <p:blipFill>
          <a:blip r:embed="rId6"/>
          <a:srcRect/>
          <a:stretch>
            <a:fillRect/>
          </a:stretch>
        </p:blipFill>
        <p:spPr bwMode="auto">
          <a:xfrm>
            <a:off x="1331913" y="4292600"/>
            <a:ext cx="4103687" cy="1163638"/>
          </a:xfrm>
          <a:prstGeom prst="rect">
            <a:avLst/>
          </a:prstGeom>
          <a:noFill/>
          <a:ln w="9525">
            <a:noFill/>
            <a:miter lim="800000"/>
            <a:headEnd/>
            <a:tailEnd/>
          </a:ln>
        </p:spPr>
      </p:pic>
      <p:pic>
        <p:nvPicPr>
          <p:cNvPr id="120840" name="Picture 8"/>
          <p:cNvPicPr>
            <a:picLocks noChangeAspect="1" noChangeArrowheads="1"/>
          </p:cNvPicPr>
          <p:nvPr/>
        </p:nvPicPr>
        <p:blipFill>
          <a:blip r:embed="rId7"/>
          <a:srcRect/>
          <a:stretch>
            <a:fillRect/>
          </a:stretch>
        </p:blipFill>
        <p:spPr bwMode="auto">
          <a:xfrm>
            <a:off x="1331913" y="5895975"/>
            <a:ext cx="4103687" cy="485775"/>
          </a:xfrm>
          <a:prstGeom prst="rect">
            <a:avLst/>
          </a:prstGeom>
          <a:noFill/>
          <a:ln w="9525">
            <a:noFill/>
            <a:miter lim="800000"/>
            <a:headEnd/>
            <a:tailEnd/>
          </a:ln>
        </p:spPr>
      </p:pic>
      <p:pic>
        <p:nvPicPr>
          <p:cNvPr id="120841" name="Picture 2"/>
          <p:cNvPicPr>
            <a:picLocks noChangeAspect="1" noChangeArrowheads="1"/>
          </p:cNvPicPr>
          <p:nvPr/>
        </p:nvPicPr>
        <p:blipFill>
          <a:blip r:embed="rId8"/>
          <a:srcRect/>
          <a:stretch>
            <a:fillRect/>
          </a:stretch>
        </p:blipFill>
        <p:spPr bwMode="auto">
          <a:xfrm>
            <a:off x="6477000" y="1195388"/>
            <a:ext cx="2559050" cy="2881312"/>
          </a:xfrm>
          <a:prstGeom prst="rect">
            <a:avLst/>
          </a:prstGeom>
          <a:noFill/>
          <a:ln w="9525">
            <a:noFill/>
            <a:miter lim="800000"/>
            <a:headEnd/>
            <a:tailEnd/>
          </a:ln>
        </p:spPr>
      </p:pic>
      <p:sp>
        <p:nvSpPr>
          <p:cNvPr id="10" name="矩形 9"/>
          <p:cNvSpPr/>
          <p:nvPr/>
        </p:nvSpPr>
        <p:spPr>
          <a:xfrm>
            <a:off x="6788150" y="1992313"/>
            <a:ext cx="1816100" cy="4286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6804025" y="2565400"/>
            <a:ext cx="1800225" cy="10795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1" name="矩形 40"/>
          <p:cNvSpPr/>
          <p:nvPr/>
        </p:nvSpPr>
        <p:spPr>
          <a:xfrm>
            <a:off x="6796088" y="2565400"/>
            <a:ext cx="1808162" cy="4556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42" name="矩形 41"/>
          <p:cNvSpPr/>
          <p:nvPr/>
        </p:nvSpPr>
        <p:spPr>
          <a:xfrm>
            <a:off x="6796088" y="3167063"/>
            <a:ext cx="1808162" cy="4540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pic>
        <p:nvPicPr>
          <p:cNvPr id="120846" name="圖片 46" descr="diffusion42(pink).jpg"/>
          <p:cNvPicPr>
            <a:picLocks noChangeAspect="1"/>
          </p:cNvPicPr>
          <p:nvPr/>
        </p:nvPicPr>
        <p:blipFill>
          <a:blip r:embed="rId9"/>
          <a:srcRect/>
          <a:stretch>
            <a:fillRect/>
          </a:stretch>
        </p:blipFill>
        <p:spPr bwMode="auto">
          <a:xfrm>
            <a:off x="6227763" y="4652963"/>
            <a:ext cx="722312" cy="792162"/>
          </a:xfrm>
          <a:prstGeom prst="rect">
            <a:avLst/>
          </a:prstGeom>
          <a:noFill/>
          <a:ln w="9525">
            <a:noFill/>
            <a:miter lim="800000"/>
            <a:headEnd/>
            <a:tailEnd/>
          </a:ln>
        </p:spPr>
      </p:pic>
      <p:pic>
        <p:nvPicPr>
          <p:cNvPr id="48" name="圖片 47" descr="diffusion42.png"/>
          <p:cNvPicPr>
            <a:picLocks noChangeAspect="1"/>
          </p:cNvPicPr>
          <p:nvPr/>
        </p:nvPicPr>
        <p:blipFill>
          <a:blip r:embed="rId10"/>
          <a:srcRect/>
          <a:stretch>
            <a:fillRect/>
          </a:stretch>
        </p:blipFill>
        <p:spPr bwMode="auto">
          <a:xfrm>
            <a:off x="7954963" y="4652963"/>
            <a:ext cx="720725" cy="792162"/>
          </a:xfrm>
          <a:prstGeom prst="rect">
            <a:avLst/>
          </a:prstGeom>
          <a:noFill/>
          <a:ln w="9525">
            <a:noFill/>
            <a:miter lim="800000"/>
            <a:headEnd/>
            <a:tailEnd/>
          </a:ln>
        </p:spPr>
      </p:pic>
      <p:sp>
        <p:nvSpPr>
          <p:cNvPr id="120848" name="文字方塊 48"/>
          <p:cNvSpPr txBox="1">
            <a:spLocks noChangeArrowheads="1"/>
          </p:cNvSpPr>
          <p:nvPr/>
        </p:nvSpPr>
        <p:spPr bwMode="auto">
          <a:xfrm>
            <a:off x="6084888" y="5516563"/>
            <a:ext cx="1150937" cy="400050"/>
          </a:xfrm>
          <a:prstGeom prst="rect">
            <a:avLst/>
          </a:prstGeom>
          <a:noFill/>
          <a:ln w="9525">
            <a:noFill/>
            <a:miter lim="800000"/>
            <a:headEnd/>
            <a:tailEnd/>
          </a:ln>
        </p:spPr>
        <p:txBody>
          <a:bodyPr>
            <a:spAutoFit/>
          </a:bodyPr>
          <a:lstStyle/>
          <a:p>
            <a:pPr algn="ctr"/>
            <a:r>
              <a:rPr lang="en-US" altLang="zh-TW" sz="2000">
                <a:latin typeface="LiHei Pro"/>
                <a:ea typeface="LiHei Pro"/>
                <a:cs typeface="LiHei Pro"/>
              </a:rPr>
              <a:t>User </a:t>
            </a:r>
            <a:r>
              <a:rPr lang="en-US" altLang="zh-TW" sz="2000" i="1">
                <a:latin typeface="LiHei Pro"/>
                <a:ea typeface="LiHei Pro"/>
                <a:cs typeface="LiHei Pro"/>
              </a:rPr>
              <a:t>i</a:t>
            </a:r>
            <a:endParaRPr lang="zh-TW" altLang="en-US" sz="2000" i="1">
              <a:latin typeface="LiHei Pro"/>
              <a:ea typeface="LiHei Pro"/>
              <a:cs typeface="LiHei Pro"/>
            </a:endParaRPr>
          </a:p>
        </p:txBody>
      </p:sp>
      <p:sp>
        <p:nvSpPr>
          <p:cNvPr id="54" name="文字方塊 53"/>
          <p:cNvSpPr txBox="1">
            <a:spLocks noChangeArrowheads="1"/>
          </p:cNvSpPr>
          <p:nvPr/>
        </p:nvSpPr>
        <p:spPr bwMode="auto">
          <a:xfrm>
            <a:off x="7740650" y="5516563"/>
            <a:ext cx="1152525" cy="400050"/>
          </a:xfrm>
          <a:prstGeom prst="rect">
            <a:avLst/>
          </a:prstGeom>
          <a:noFill/>
          <a:ln w="9525">
            <a:noFill/>
            <a:miter lim="800000"/>
            <a:headEnd/>
            <a:tailEnd/>
          </a:ln>
        </p:spPr>
        <p:txBody>
          <a:bodyPr>
            <a:spAutoFit/>
          </a:bodyPr>
          <a:lstStyle/>
          <a:p>
            <a:pPr algn="ctr"/>
            <a:r>
              <a:rPr lang="en-US" altLang="zh-TW" sz="2000">
                <a:latin typeface="LiHei Pro"/>
                <a:ea typeface="LiHei Pro"/>
                <a:cs typeface="LiHei Pro"/>
              </a:rPr>
              <a:t>Friend </a:t>
            </a:r>
            <a:r>
              <a:rPr lang="en-US" altLang="zh-TW" sz="2000" i="1">
                <a:latin typeface="LiHei Pro"/>
                <a:ea typeface="LiHei Pro"/>
                <a:cs typeface="LiHei Pro"/>
              </a:rPr>
              <a:t>j</a:t>
            </a:r>
            <a:endParaRPr lang="zh-TW" altLang="en-US" sz="2000" i="1">
              <a:latin typeface="LiHei Pro"/>
              <a:ea typeface="LiHei Pro"/>
              <a:cs typeface="LiHei Pro"/>
            </a:endParaRPr>
          </a:p>
        </p:txBody>
      </p:sp>
      <p:cxnSp>
        <p:nvCxnSpPr>
          <p:cNvPr id="56" name="直線單箭頭接點 55"/>
          <p:cNvCxnSpPr/>
          <p:nvPr/>
        </p:nvCxnSpPr>
        <p:spPr>
          <a:xfrm>
            <a:off x="6948488" y="5157788"/>
            <a:ext cx="1008062" cy="158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276600" y="3068638"/>
            <a:ext cx="935038" cy="4286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
        <p:nvSpPr>
          <p:cNvPr id="20" name="矩形 19"/>
          <p:cNvSpPr/>
          <p:nvPr/>
        </p:nvSpPr>
        <p:spPr>
          <a:xfrm>
            <a:off x="4427538" y="3068638"/>
            <a:ext cx="936625" cy="4286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zh-TW"/>
            </a:defPPr>
            <a:lvl1pPr algn="ctr" rtl="0" fontAlgn="base">
              <a:spcBef>
                <a:spcPct val="0"/>
              </a:spcBef>
              <a:spcAft>
                <a:spcPct val="0"/>
              </a:spcAft>
              <a:defRPr kumimoji="1" kern="1200">
                <a:solidFill>
                  <a:schemeClr val="lt1"/>
                </a:solidFill>
                <a:latin typeface="+mn-lt"/>
                <a:ea typeface="+mn-ea"/>
                <a:cs typeface="+mn-cs"/>
              </a:defRPr>
            </a:lvl1pPr>
            <a:lvl2pPr marL="457200" algn="ctr" rtl="0" fontAlgn="base">
              <a:spcBef>
                <a:spcPct val="0"/>
              </a:spcBef>
              <a:spcAft>
                <a:spcPct val="0"/>
              </a:spcAft>
              <a:defRPr kumimoji="1" kern="1200">
                <a:solidFill>
                  <a:schemeClr val="lt1"/>
                </a:solidFill>
                <a:latin typeface="+mn-lt"/>
                <a:ea typeface="+mn-ea"/>
                <a:cs typeface="+mn-cs"/>
              </a:defRPr>
            </a:lvl2pPr>
            <a:lvl3pPr marL="914400" algn="ctr" rtl="0" fontAlgn="base">
              <a:spcBef>
                <a:spcPct val="0"/>
              </a:spcBef>
              <a:spcAft>
                <a:spcPct val="0"/>
              </a:spcAft>
              <a:defRPr kumimoji="1" kern="1200">
                <a:solidFill>
                  <a:schemeClr val="lt1"/>
                </a:solidFill>
                <a:latin typeface="+mn-lt"/>
                <a:ea typeface="+mn-ea"/>
                <a:cs typeface="+mn-cs"/>
              </a:defRPr>
            </a:lvl3pPr>
            <a:lvl4pPr marL="1371600" algn="ctr" rtl="0" fontAlgn="base">
              <a:spcBef>
                <a:spcPct val="0"/>
              </a:spcBef>
              <a:spcAft>
                <a:spcPct val="0"/>
              </a:spcAft>
              <a:defRPr kumimoji="1" kern="1200">
                <a:solidFill>
                  <a:schemeClr val="lt1"/>
                </a:solidFill>
                <a:latin typeface="+mn-lt"/>
                <a:ea typeface="+mn-ea"/>
                <a:cs typeface="+mn-cs"/>
              </a:defRPr>
            </a:lvl4pPr>
            <a:lvl5pPr marL="1828800" algn="ctr"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xit" presetSubtype="16" fill="hold" grpId="2" nodeType="withEffect">
                                  <p:stCondLst>
                                    <p:cond delay="0"/>
                                  </p:stCondLst>
                                  <p:childTnLst>
                                    <p:animEffect transition="out" filter="box(i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4" presetClass="entr" presetSubtype="16"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ox(in)">
                                      <p:cBhvr>
                                        <p:cTn id="18" dur="500"/>
                                        <p:tgtEl>
                                          <p:spTgt spid="48"/>
                                        </p:tgtEl>
                                      </p:cBhvr>
                                    </p:animEffect>
                                  </p:childTnLst>
                                </p:cTn>
                              </p:par>
                              <p:par>
                                <p:cTn id="19" presetID="4" presetClass="entr" presetSubtype="16"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ox(in)">
                                      <p:cBhvr>
                                        <p:cTn id="21" dur="500"/>
                                        <p:tgtEl>
                                          <p:spTgt spid="5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ox(in)">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4" presetClass="entr" presetSubtype="1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in)">
                                      <p:cBhvr>
                                        <p:cTn id="35" dur="500"/>
                                        <p:tgtEl>
                                          <p:spTgt spid="4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ox(in)">
                                      <p:cBhvr>
                                        <p:cTn id="46" dur="500"/>
                                        <p:tgtEl>
                                          <p:spTgt spid="42"/>
                                        </p:tgtEl>
                                      </p:cBhvr>
                                    </p:animEffect>
                                  </p:childTnLst>
                                </p:cTn>
                              </p:par>
                              <p:par>
                                <p:cTn id="47" presetID="4" presetClass="exit" presetSubtype="16" fill="hold" grpId="1" nodeType="withEffect">
                                  <p:stCondLst>
                                    <p:cond delay="0"/>
                                  </p:stCondLst>
                                  <p:childTnLst>
                                    <p:animEffect transition="out" filter="box(in)">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4"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41" grpId="0" animBg="1"/>
      <p:bldP spid="41" grpId="1" animBg="1"/>
      <p:bldP spid="42" grpId="0" animBg="1"/>
      <p:bldP spid="54" grpId="0"/>
      <p:bldP spid="19" grpId="0" animBg="1"/>
      <p:bldP spid="19" grpId="1"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標題 1"/>
          <p:cNvSpPr>
            <a:spLocks noGrp="1"/>
          </p:cNvSpPr>
          <p:nvPr>
            <p:ph type="title"/>
          </p:nvPr>
        </p:nvSpPr>
        <p:spPr>
          <a:xfrm>
            <a:off x="142875" y="-26988"/>
            <a:ext cx="8555038" cy="1143001"/>
          </a:xfrm>
        </p:spPr>
        <p:txBody>
          <a:bodyPr/>
          <a:lstStyle/>
          <a:p>
            <a:pPr eaLnBrk="1" hangingPunct="1"/>
            <a:r>
              <a:rPr lang="en-US" altLang="zh-TW" sz="3600" smtClean="0"/>
              <a:t>Propagation Strength mModule </a:t>
            </a:r>
            <a:r>
              <a:rPr lang="en-US" altLang="zh-TW" sz="2800" smtClean="0"/>
              <a:t>(cont.)</a:t>
            </a:r>
            <a:endParaRPr lang="zh-TW" altLang="en-US" sz="2800" smtClean="0"/>
          </a:p>
        </p:txBody>
      </p:sp>
      <p:sp>
        <p:nvSpPr>
          <p:cNvPr id="3" name="內容版面配置區 2"/>
          <p:cNvSpPr>
            <a:spLocks noGrp="1"/>
          </p:cNvSpPr>
          <p:nvPr>
            <p:ph idx="1"/>
          </p:nvPr>
        </p:nvSpPr>
        <p:spPr/>
        <p:txBody>
          <a:bodyPr/>
          <a:lstStyle/>
          <a:p>
            <a:pPr eaLnBrk="1" hangingPunct="1">
              <a:defRPr/>
            </a:pPr>
            <a:r>
              <a:rPr lang="en-US" altLang="zh-TW" dirty="0" smtClean="0"/>
              <a:t>Friend-in-common </a:t>
            </a:r>
            <a:r>
              <a:rPr lang="en-US" sz="1800" dirty="0" smtClean="0">
                <a:solidFill>
                  <a:schemeClr val="bg1">
                    <a:lumMod val="50000"/>
                  </a:schemeClr>
                </a:solidFill>
              </a:rPr>
              <a:t>(Abraham and Rajesh,2008)</a:t>
            </a:r>
            <a:endParaRPr lang="en-US" altLang="zh-TW" sz="1800" dirty="0" smtClean="0">
              <a:solidFill>
                <a:schemeClr val="bg1">
                  <a:lumMod val="50000"/>
                </a:schemeClr>
              </a:solidFill>
            </a:endParaRPr>
          </a:p>
          <a:p>
            <a:pPr lvl="2" eaLnBrk="1" hangingPunct="1">
              <a:defRPr/>
            </a:pPr>
            <a:endParaRPr lang="en-US" altLang="zh-TW" dirty="0" smtClean="0"/>
          </a:p>
          <a:p>
            <a:pPr lvl="2" eaLnBrk="1" hangingPunct="1">
              <a:defRPr/>
            </a:pPr>
            <a:endParaRPr lang="en-US" altLang="zh-TW" dirty="0" smtClean="0"/>
          </a:p>
          <a:p>
            <a:pPr lvl="1" eaLnBrk="1" hangingPunct="1">
              <a:defRPr/>
            </a:pPr>
            <a:endParaRPr lang="en-US" altLang="zh-TW" dirty="0" smtClean="0"/>
          </a:p>
          <a:p>
            <a:pPr eaLnBrk="1" hangingPunct="1">
              <a:defRPr/>
            </a:pPr>
            <a:r>
              <a:rPr lang="en-US" altLang="zh-TW" dirty="0" smtClean="0"/>
              <a:t>Content-in-common</a:t>
            </a:r>
          </a:p>
        </p:txBody>
      </p:sp>
      <p:sp>
        <p:nvSpPr>
          <p:cNvPr id="686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graphicFrame>
        <p:nvGraphicFramePr>
          <p:cNvPr id="68610" name="Object 2"/>
          <p:cNvGraphicFramePr>
            <a:graphicFrameLocks noChangeAspect="1"/>
          </p:cNvGraphicFramePr>
          <p:nvPr/>
        </p:nvGraphicFramePr>
        <p:xfrm>
          <a:off x="971550" y="5505450"/>
          <a:ext cx="3760788" cy="876300"/>
        </p:xfrm>
        <a:graphic>
          <a:graphicData uri="http://schemas.openxmlformats.org/presentationml/2006/ole">
            <p:oleObj spid="_x0000_s68610" name="Equation" r:id="rId4" imgW="1930320" imgH="444240" progId="Equation.DSMT4">
              <p:embed/>
            </p:oleObj>
          </a:graphicData>
        </a:graphic>
      </p:graphicFrame>
      <p:sp>
        <p:nvSpPr>
          <p:cNvPr id="6862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2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2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graphicFrame>
        <p:nvGraphicFramePr>
          <p:cNvPr id="68611" name="Object 3"/>
          <p:cNvGraphicFramePr>
            <a:graphicFrameLocks noChangeAspect="1"/>
          </p:cNvGraphicFramePr>
          <p:nvPr/>
        </p:nvGraphicFramePr>
        <p:xfrm>
          <a:off x="900113" y="1773238"/>
          <a:ext cx="3638550" cy="820737"/>
        </p:xfrm>
        <a:graphic>
          <a:graphicData uri="http://schemas.openxmlformats.org/presentationml/2006/ole">
            <p:oleObj spid="_x0000_s68611" name="Equation" r:id="rId5" imgW="2133360" imgH="482400" progId="Equation.DSMT4">
              <p:embed/>
            </p:oleObj>
          </a:graphicData>
        </a:graphic>
      </p:graphicFrame>
      <p:sp>
        <p:nvSpPr>
          <p:cNvPr id="6862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29" name="投影片編號版面配置區 13"/>
          <p:cNvSpPr>
            <a:spLocks noGrp="1"/>
          </p:cNvSpPr>
          <p:nvPr>
            <p:ph type="sldNum" sz="quarter" idx="12"/>
          </p:nvPr>
        </p:nvSpPr>
        <p:spPr/>
        <p:txBody>
          <a:bodyPr/>
          <a:lstStyle/>
          <a:p>
            <a:pPr fontAlgn="base">
              <a:spcBef>
                <a:spcPct val="0"/>
              </a:spcBef>
              <a:spcAft>
                <a:spcPct val="0"/>
              </a:spcAft>
              <a:defRPr/>
            </a:pPr>
            <a:fld id="{7B3A22B9-6365-4C3B-BF50-558BBD8B8A71}" type="slidenum">
              <a:rPr lang="zh-TW" altLang="en-US">
                <a:ea typeface="新細明體" charset="-120"/>
              </a:rPr>
              <a:pPr fontAlgn="base">
                <a:spcBef>
                  <a:spcPct val="0"/>
                </a:spcBef>
                <a:spcAft>
                  <a:spcPct val="0"/>
                </a:spcAft>
                <a:defRPr/>
              </a:pPr>
              <a:t>16</a:t>
            </a:fld>
            <a:endParaRPr lang="en-US" altLang="zh-TW">
              <a:ea typeface="新細明體" charset="-120"/>
            </a:endParaRPr>
          </a:p>
        </p:txBody>
      </p:sp>
      <p:sp>
        <p:nvSpPr>
          <p:cNvPr id="686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
        <p:nvSpPr>
          <p:cNvPr id="6863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grpSp>
        <p:nvGrpSpPr>
          <p:cNvPr id="68634" name="群組 24"/>
          <p:cNvGrpSpPr>
            <a:grpSpLocks/>
          </p:cNvGrpSpPr>
          <p:nvPr/>
        </p:nvGrpSpPr>
        <p:grpSpPr bwMode="auto">
          <a:xfrm>
            <a:off x="1033463" y="4397375"/>
            <a:ext cx="6275387" cy="903288"/>
            <a:chOff x="1177813" y="4613484"/>
            <a:chExt cx="5667310" cy="800971"/>
          </a:xfrm>
        </p:grpSpPr>
        <p:graphicFrame>
          <p:nvGraphicFramePr>
            <p:cNvPr id="68615" name="Object 7"/>
            <p:cNvGraphicFramePr>
              <a:graphicFrameLocks noChangeAspect="1"/>
            </p:cNvGraphicFramePr>
            <p:nvPr/>
          </p:nvGraphicFramePr>
          <p:xfrm>
            <a:off x="1177813" y="4613484"/>
            <a:ext cx="2079584" cy="800971"/>
          </p:xfrm>
          <a:graphic>
            <a:graphicData uri="http://schemas.openxmlformats.org/presentationml/2006/ole">
              <p:oleObj spid="_x0000_s68615" name="Equation" r:id="rId6" imgW="1269720" imgH="495000" progId="Equation.DSMT4">
                <p:embed/>
              </p:oleObj>
            </a:graphicData>
          </a:graphic>
        </p:graphicFrame>
        <p:graphicFrame>
          <p:nvGraphicFramePr>
            <p:cNvPr id="68617" name="Object 9"/>
            <p:cNvGraphicFramePr>
              <a:graphicFrameLocks noChangeAspect="1"/>
            </p:cNvGraphicFramePr>
            <p:nvPr/>
          </p:nvGraphicFramePr>
          <p:xfrm>
            <a:off x="3419187" y="4680099"/>
            <a:ext cx="1409672" cy="734356"/>
          </p:xfrm>
          <a:graphic>
            <a:graphicData uri="http://schemas.openxmlformats.org/presentationml/2006/ole">
              <p:oleObj spid="_x0000_s68617" name="Equation" r:id="rId7" imgW="825480" imgH="431640" progId="Equation.DSMT4">
                <p:embed/>
              </p:oleObj>
            </a:graphicData>
          </a:graphic>
        </p:graphicFrame>
        <p:graphicFrame>
          <p:nvGraphicFramePr>
            <p:cNvPr id="68619" name="Object 11"/>
            <p:cNvGraphicFramePr>
              <a:graphicFrameLocks noChangeAspect="1"/>
            </p:cNvGraphicFramePr>
            <p:nvPr/>
          </p:nvGraphicFramePr>
          <p:xfrm>
            <a:off x="4986152" y="4772094"/>
            <a:ext cx="1858971" cy="465868"/>
          </p:xfrm>
          <a:graphic>
            <a:graphicData uri="http://schemas.openxmlformats.org/presentationml/2006/ole">
              <p:oleObj spid="_x0000_s68619" name="Equation" r:id="rId8" imgW="977760" imgH="241200" progId="Equation.DSMT4">
                <p:embed/>
              </p:oleObj>
            </a:graphicData>
          </a:graphic>
        </p:graphicFrame>
      </p:grpSp>
      <p:pic>
        <p:nvPicPr>
          <p:cNvPr id="68635" name="圖片 22" descr="ir2.jpg"/>
          <p:cNvPicPr>
            <a:picLocks noChangeAspect="1"/>
          </p:cNvPicPr>
          <p:nvPr/>
        </p:nvPicPr>
        <p:blipFill>
          <a:blip r:embed="rId9"/>
          <a:srcRect/>
          <a:stretch>
            <a:fillRect/>
          </a:stretch>
        </p:blipFill>
        <p:spPr bwMode="auto">
          <a:xfrm>
            <a:off x="971550" y="3357563"/>
            <a:ext cx="7496175" cy="762000"/>
          </a:xfrm>
          <a:prstGeom prst="rect">
            <a:avLst/>
          </a:prstGeom>
          <a:noFill/>
          <a:ln w="9525">
            <a:noFill/>
            <a:miter lim="800000"/>
            <a:headEnd/>
            <a:tailEnd/>
          </a:ln>
        </p:spPr>
      </p:pic>
      <p:sp>
        <p:nvSpPr>
          <p:cNvPr id="68636" name="Text Box 30"/>
          <p:cNvSpPr txBox="1">
            <a:spLocks noChangeArrowheads="1"/>
          </p:cNvSpPr>
          <p:nvPr/>
        </p:nvSpPr>
        <p:spPr bwMode="auto">
          <a:xfrm>
            <a:off x="5148263" y="1916113"/>
            <a:ext cx="2376487" cy="366712"/>
          </a:xfrm>
          <a:prstGeom prst="rect">
            <a:avLst/>
          </a:prstGeom>
          <a:noFill/>
          <a:ln w="9525">
            <a:noFill/>
            <a:miter lim="800000"/>
            <a:headEnd/>
            <a:tailEnd/>
          </a:ln>
        </p:spPr>
        <p:txBody>
          <a:bodyPr>
            <a:spAutoFit/>
          </a:bodyPr>
          <a:lstStyle/>
          <a:p>
            <a:r>
              <a:rPr lang="en-US" altLang="zh-TW" b="1" i="1">
                <a:solidFill>
                  <a:srgbClr val="FF3300"/>
                </a:solidFill>
              </a:rPr>
              <a:t>F</a:t>
            </a:r>
            <a:r>
              <a:rPr lang="en-US" altLang="zh-TW" b="1">
                <a:solidFill>
                  <a:srgbClr val="FF3300"/>
                </a:solidFill>
              </a:rPr>
              <a:t>(</a:t>
            </a:r>
            <a:r>
              <a:rPr lang="en-US" altLang="zh-TW" b="1" i="1">
                <a:solidFill>
                  <a:srgbClr val="FF3300"/>
                </a:solidFill>
              </a:rPr>
              <a:t>i</a:t>
            </a:r>
            <a:r>
              <a:rPr lang="en-US" altLang="zh-TW" b="1">
                <a:solidFill>
                  <a:srgbClr val="FF3300"/>
                </a:solidFill>
              </a:rPr>
              <a:t>): Friend of </a:t>
            </a:r>
            <a:r>
              <a:rPr lang="en-US" altLang="zh-TW" b="1" i="1">
                <a:solidFill>
                  <a:srgbClr val="FF3300"/>
                </a:solidFill>
              </a:rPr>
              <a:t>i</a:t>
            </a:r>
          </a:p>
        </p:txBody>
      </p:sp>
      <p:sp>
        <p:nvSpPr>
          <p:cNvPr id="68637" name="Text Box 31"/>
          <p:cNvSpPr txBox="1">
            <a:spLocks noChangeArrowheads="1"/>
          </p:cNvSpPr>
          <p:nvPr/>
        </p:nvSpPr>
        <p:spPr bwMode="auto">
          <a:xfrm>
            <a:off x="5364163" y="5373688"/>
            <a:ext cx="3600450" cy="641350"/>
          </a:xfrm>
          <a:prstGeom prst="rect">
            <a:avLst/>
          </a:prstGeom>
          <a:noFill/>
          <a:ln w="9525">
            <a:noFill/>
            <a:miter lim="800000"/>
            <a:headEnd/>
            <a:tailEnd/>
          </a:ln>
        </p:spPr>
        <p:txBody>
          <a:bodyPr>
            <a:spAutoFit/>
          </a:bodyPr>
          <a:lstStyle/>
          <a:p>
            <a:r>
              <a:rPr lang="en-US" altLang="zh-TW" b="1" i="1">
                <a:solidFill>
                  <a:srgbClr val="FF3300"/>
                </a:solidFill>
              </a:rPr>
              <a:t>N</a:t>
            </a:r>
            <a:r>
              <a:rPr lang="en-US" altLang="zh-TW" b="1">
                <a:solidFill>
                  <a:srgbClr val="FF3300"/>
                </a:solidFill>
              </a:rPr>
              <a:t>: # of posts</a:t>
            </a:r>
          </a:p>
          <a:p>
            <a:r>
              <a:rPr lang="en-US" altLang="zh-TW" b="1" i="1">
                <a:solidFill>
                  <a:srgbClr val="FF3300"/>
                </a:solidFill>
              </a:rPr>
              <a:t>n</a:t>
            </a:r>
            <a:r>
              <a:rPr lang="en-US" altLang="zh-TW" b="1" i="1" baseline="-25000">
                <a:solidFill>
                  <a:srgbClr val="FF3300"/>
                </a:solidFill>
              </a:rPr>
              <a:t>i </a:t>
            </a:r>
            <a:r>
              <a:rPr lang="en-US" altLang="zh-TW" b="1">
                <a:solidFill>
                  <a:srgbClr val="FF3300"/>
                </a:solidFill>
              </a:rPr>
              <a:t>: # of posts including term </a:t>
            </a:r>
            <a:r>
              <a:rPr lang="en-US" altLang="zh-TW" b="1" i="1">
                <a:solidFill>
                  <a:srgbClr val="FF3300"/>
                </a:solidFill>
              </a:rPr>
              <a:t>i</a:t>
            </a:r>
          </a:p>
        </p:txBody>
      </p:sp>
    </p:spTree>
  </p:cSld>
  <p:clrMapOvr>
    <a:masterClrMapping/>
  </p:clrMapOvr>
  <p:transition advTm="498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標題 1"/>
          <p:cNvSpPr>
            <a:spLocks noGrp="1"/>
          </p:cNvSpPr>
          <p:nvPr>
            <p:ph type="title"/>
          </p:nvPr>
        </p:nvSpPr>
        <p:spPr/>
        <p:txBody>
          <a:bodyPr/>
          <a:lstStyle/>
          <a:p>
            <a:pPr eaLnBrk="1" hangingPunct="1"/>
            <a:r>
              <a:rPr lang="en-US" altLang="zh-TW" smtClean="0"/>
              <a:t>Discovery Engine of Social Endorsers</a:t>
            </a:r>
            <a:endParaRPr lang="zh-TW" altLang="en-US" smtClean="0"/>
          </a:p>
        </p:txBody>
      </p:sp>
      <p:pic>
        <p:nvPicPr>
          <p:cNvPr id="258050" name="內容版面配置區 3" descr="system_ahp.jpg"/>
          <p:cNvPicPr>
            <a:picLocks noGrp="1" noChangeAspect="1"/>
          </p:cNvPicPr>
          <p:nvPr>
            <p:ph idx="1"/>
          </p:nvPr>
        </p:nvPicPr>
        <p:blipFill>
          <a:blip r:embed="rId3"/>
          <a:srcRect/>
          <a:stretch>
            <a:fillRect/>
          </a:stretch>
        </p:blipFill>
        <p:spPr>
          <a:xfrm>
            <a:off x="1189038" y="1209675"/>
            <a:ext cx="7486650" cy="5099050"/>
          </a:xfrm>
        </p:spPr>
      </p:pic>
      <p:sp>
        <p:nvSpPr>
          <p:cNvPr id="70659" name="投影片編號版面配置區 6"/>
          <p:cNvSpPr>
            <a:spLocks noGrp="1"/>
          </p:cNvSpPr>
          <p:nvPr>
            <p:ph type="sldNum" sz="quarter" idx="12"/>
          </p:nvPr>
        </p:nvSpPr>
        <p:spPr/>
        <p:txBody>
          <a:bodyPr/>
          <a:lstStyle/>
          <a:p>
            <a:pPr fontAlgn="base">
              <a:spcBef>
                <a:spcPct val="0"/>
              </a:spcBef>
              <a:spcAft>
                <a:spcPct val="0"/>
              </a:spcAft>
              <a:defRPr/>
            </a:pPr>
            <a:fld id="{920104FB-40C4-4757-B96A-EA84F47FF950}" type="slidenum">
              <a:rPr lang="zh-TW" altLang="en-US">
                <a:ea typeface="新細明體" charset="-120"/>
              </a:rPr>
              <a:pPr fontAlgn="base">
                <a:spcBef>
                  <a:spcPct val="0"/>
                </a:spcBef>
                <a:spcAft>
                  <a:spcPct val="0"/>
                </a:spcAft>
                <a:defRPr/>
              </a:pPr>
              <a:t>17</a:t>
            </a:fld>
            <a:endParaRPr lang="en-US" altLang="zh-TW">
              <a:ea typeface="新細明體" charset="-120"/>
            </a:endParaRPr>
          </a:p>
        </p:txBody>
      </p:sp>
      <p:sp>
        <p:nvSpPr>
          <p:cNvPr id="8" name="矩形 7"/>
          <p:cNvSpPr/>
          <p:nvPr/>
        </p:nvSpPr>
        <p:spPr>
          <a:xfrm>
            <a:off x="6872288" y="2039938"/>
            <a:ext cx="603250" cy="30892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advTm="103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標題 1"/>
          <p:cNvSpPr>
            <a:spLocks noGrp="1"/>
          </p:cNvSpPr>
          <p:nvPr>
            <p:ph type="title"/>
          </p:nvPr>
        </p:nvSpPr>
        <p:spPr>
          <a:xfrm>
            <a:off x="0" y="0"/>
            <a:ext cx="8964613" cy="1143000"/>
          </a:xfrm>
        </p:spPr>
        <p:txBody>
          <a:bodyPr/>
          <a:lstStyle/>
          <a:p>
            <a:pPr eaLnBrk="1" hangingPunct="1"/>
            <a:r>
              <a:rPr lang="en-US" altLang="zh-TW" smtClean="0"/>
              <a:t>Measurement aggregation module</a:t>
            </a:r>
            <a:endParaRPr lang="zh-TW" altLang="en-US" smtClean="0"/>
          </a:p>
        </p:txBody>
      </p:sp>
      <p:sp>
        <p:nvSpPr>
          <p:cNvPr id="260098" name="內容版面配置區 2"/>
          <p:cNvSpPr>
            <a:spLocks noGrp="1"/>
          </p:cNvSpPr>
          <p:nvPr>
            <p:ph idx="1"/>
          </p:nvPr>
        </p:nvSpPr>
        <p:spPr/>
        <p:txBody>
          <a:bodyPr/>
          <a:lstStyle/>
          <a:p>
            <a:pPr eaLnBrk="1" hangingPunct="1"/>
            <a:r>
              <a:rPr lang="en-US" altLang="zh-TW" smtClean="0"/>
              <a:t>Common approaches deal with uncertain weighting problems</a:t>
            </a:r>
            <a:r>
              <a:rPr lang="zh-TW" altLang="en-US" smtClean="0"/>
              <a:t> </a:t>
            </a:r>
            <a:r>
              <a:rPr lang="en-US" altLang="zh-TW" sz="1800" smtClean="0">
                <a:solidFill>
                  <a:srgbClr val="7F7F7F"/>
                </a:solidFill>
              </a:rPr>
              <a:t>(Kuo et al.,2002)</a:t>
            </a:r>
          </a:p>
          <a:p>
            <a:pPr lvl="1" eaLnBrk="1" hangingPunct="1"/>
            <a:r>
              <a:rPr lang="en-US" altLang="zh-TW" smtClean="0"/>
              <a:t>Black box : Artificial neural network (ANN)</a:t>
            </a:r>
          </a:p>
          <a:p>
            <a:pPr lvl="1" eaLnBrk="1" hangingPunct="1"/>
            <a:r>
              <a:rPr lang="en-US" altLang="zh-TW" smtClean="0">
                <a:solidFill>
                  <a:schemeClr val="hlink"/>
                </a:solidFill>
              </a:rPr>
              <a:t>White box: Analytic hierarchy process (AHP)</a:t>
            </a:r>
          </a:p>
          <a:p>
            <a:pPr eaLnBrk="1" hangingPunct="1"/>
            <a:r>
              <a:rPr lang="en-US" altLang="zh-TW" smtClean="0"/>
              <a:t>AHP is applied in many research fields.</a:t>
            </a:r>
          </a:p>
          <a:p>
            <a:pPr lvl="1" eaLnBrk="1" hangingPunct="1"/>
            <a:r>
              <a:rPr lang="en-US" altLang="zh-TW" smtClean="0"/>
              <a:t>Social network analysis </a:t>
            </a:r>
            <a:r>
              <a:rPr lang="en-US" altLang="zh-TW" sz="1800" smtClean="0">
                <a:solidFill>
                  <a:srgbClr val="7F7F7F"/>
                </a:solidFill>
              </a:rPr>
              <a:t>(Liebowitz,2005) </a:t>
            </a:r>
            <a:endParaRPr lang="en-US" altLang="zh-TW" smtClean="0">
              <a:solidFill>
                <a:srgbClr val="7F7F7F"/>
              </a:solidFill>
            </a:endParaRPr>
          </a:p>
          <a:p>
            <a:pPr lvl="1" eaLnBrk="1" hangingPunct="1"/>
            <a:r>
              <a:rPr lang="en-US" altLang="zh-TW" smtClean="0"/>
              <a:t>Recommendation systems </a:t>
            </a:r>
            <a:r>
              <a:rPr lang="en-US" altLang="zh-TW" sz="1800" smtClean="0">
                <a:solidFill>
                  <a:srgbClr val="7F7F7F"/>
                </a:solidFill>
              </a:rPr>
              <a:t>(Huang and Bian,2009)</a:t>
            </a:r>
            <a:endParaRPr lang="en-US" altLang="zh-TW" smtClean="0">
              <a:solidFill>
                <a:srgbClr val="7F7F7F"/>
              </a:solidFill>
            </a:endParaRPr>
          </a:p>
          <a:p>
            <a:pPr eaLnBrk="1" hangingPunct="1"/>
            <a:endParaRPr lang="en-US" altLang="zh-TW" u="sng" smtClean="0"/>
          </a:p>
          <a:p>
            <a:pPr eaLnBrk="1" hangingPunct="1"/>
            <a:r>
              <a:rPr lang="en-US" altLang="zh-TW" smtClean="0"/>
              <a:t>We apply AHP to deal with uncertain weighting problems</a:t>
            </a:r>
          </a:p>
          <a:p>
            <a:pPr eaLnBrk="1" hangingPunct="1"/>
            <a:endParaRPr lang="zh-TW" altLang="en-US" smtClean="0"/>
          </a:p>
        </p:txBody>
      </p:sp>
      <p:sp>
        <p:nvSpPr>
          <p:cNvPr id="71683" name="投影片編號版面配置區 3"/>
          <p:cNvSpPr>
            <a:spLocks noGrp="1"/>
          </p:cNvSpPr>
          <p:nvPr>
            <p:ph type="sldNum" sz="quarter" idx="12"/>
          </p:nvPr>
        </p:nvSpPr>
        <p:spPr/>
        <p:txBody>
          <a:bodyPr/>
          <a:lstStyle/>
          <a:p>
            <a:pPr fontAlgn="base">
              <a:spcBef>
                <a:spcPct val="0"/>
              </a:spcBef>
              <a:spcAft>
                <a:spcPct val="0"/>
              </a:spcAft>
              <a:defRPr/>
            </a:pPr>
            <a:fld id="{87831C49-F889-43A5-9D82-6BD2C4ECE488}" type="slidenum">
              <a:rPr lang="zh-TW" altLang="en-US">
                <a:ea typeface="新細明體" charset="-120"/>
              </a:rPr>
              <a:pPr fontAlgn="base">
                <a:spcBef>
                  <a:spcPct val="0"/>
                </a:spcBef>
                <a:spcAft>
                  <a:spcPct val="0"/>
                </a:spcAft>
                <a:defRPr/>
              </a:pPr>
              <a:t>18</a:t>
            </a:fld>
            <a:endParaRPr lang="en-US" altLang="zh-TW">
              <a:ea typeface="新細明體" charset="-120"/>
            </a:endParaRPr>
          </a:p>
        </p:txBody>
      </p:sp>
    </p:spTree>
  </p:cSld>
  <p:clrMapOvr>
    <a:masterClrMapping/>
  </p:clrMapOvr>
  <p:transition advTm="2309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3851275" y="3124200"/>
          <a:ext cx="5187950" cy="3136900"/>
        </p:xfrm>
        <a:graphic>
          <a:graphicData uri="http://schemas.openxmlformats.org/presentationml/2006/ole">
            <p:oleObj spid="_x0000_s128002" name="Document" r:id="rId4" imgW="5270306" imgH="3187583" progId="Word.Document.12">
              <p:link updateAutomatic="1"/>
            </p:oleObj>
          </a:graphicData>
        </a:graphic>
      </p:graphicFrame>
      <p:sp>
        <p:nvSpPr>
          <p:cNvPr id="128003" name="標題 1"/>
          <p:cNvSpPr>
            <a:spLocks noGrp="1"/>
          </p:cNvSpPr>
          <p:nvPr>
            <p:ph type="title"/>
          </p:nvPr>
        </p:nvSpPr>
        <p:spPr/>
        <p:txBody>
          <a:bodyPr/>
          <a:lstStyle/>
          <a:p>
            <a:pPr eaLnBrk="1" hangingPunct="1"/>
            <a:r>
              <a:rPr lang="en-US" altLang="zh-TW" smtClean="0"/>
              <a:t>Experiments- Data Description</a:t>
            </a:r>
            <a:endParaRPr lang="zh-TW" altLang="en-US" smtClean="0"/>
          </a:p>
        </p:txBody>
      </p:sp>
      <p:sp>
        <p:nvSpPr>
          <p:cNvPr id="128004" name="內容版面配置區 2"/>
          <p:cNvSpPr>
            <a:spLocks noGrp="1"/>
          </p:cNvSpPr>
          <p:nvPr>
            <p:ph idx="1"/>
          </p:nvPr>
        </p:nvSpPr>
        <p:spPr/>
        <p:txBody>
          <a:bodyPr/>
          <a:lstStyle/>
          <a:p>
            <a:pPr eaLnBrk="1" hangingPunct="1"/>
            <a:r>
              <a:rPr lang="en-US" altLang="zh-TW" smtClean="0"/>
              <a:t>Platform: Plurk</a:t>
            </a:r>
          </a:p>
          <a:p>
            <a:pPr lvl="1" eaLnBrk="1" hangingPunct="1"/>
            <a:r>
              <a:rPr lang="en-US" altLang="zh-TW" smtClean="0"/>
              <a:t>One of the most popular microblog services</a:t>
            </a:r>
          </a:p>
          <a:p>
            <a:pPr lvl="1" eaLnBrk="1" hangingPunct="1"/>
            <a:r>
              <a:rPr lang="en-US" altLang="zh-TW" smtClean="0"/>
              <a:t>In Taiwan, the usage of Plurk is more than Twitter</a:t>
            </a:r>
          </a:p>
          <a:p>
            <a:pPr eaLnBrk="1" hangingPunct="1"/>
            <a:r>
              <a:rPr lang="en-US" altLang="zh-TW" smtClean="0"/>
              <a:t>Target users : 107 active users</a:t>
            </a:r>
          </a:p>
          <a:p>
            <a:pPr lvl="1" eaLnBrk="1" hangingPunct="1"/>
            <a:r>
              <a:rPr lang="en-US" altLang="zh-TW" smtClean="0"/>
              <a:t>55% male, 45% female</a:t>
            </a:r>
          </a:p>
          <a:p>
            <a:pPr lvl="1" eaLnBrk="1" hangingPunct="1"/>
            <a:r>
              <a:rPr lang="en-US" altLang="zh-TW" smtClean="0"/>
              <a:t>Aging between 20-50</a:t>
            </a:r>
          </a:p>
          <a:p>
            <a:pPr eaLnBrk="1" hangingPunct="1"/>
            <a:r>
              <a:rPr lang="en-US" altLang="zh-TW" smtClean="0"/>
              <a:t>Collect data to 3rd layers</a:t>
            </a:r>
          </a:p>
          <a:p>
            <a:pPr lvl="1" eaLnBrk="1" hangingPunct="1"/>
            <a:r>
              <a:rPr lang="en-US" altLang="zh-TW" smtClean="0"/>
              <a:t>121,837 users</a:t>
            </a:r>
          </a:p>
          <a:p>
            <a:pPr lvl="1" eaLnBrk="1" hangingPunct="1"/>
            <a:r>
              <a:rPr lang="en-US" altLang="zh-TW" smtClean="0"/>
              <a:t>971,014 plurks</a:t>
            </a:r>
          </a:p>
          <a:p>
            <a:pPr eaLnBrk="1" hangingPunct="1"/>
            <a:r>
              <a:rPr lang="en-US" altLang="zh-TW" smtClean="0"/>
              <a:t>Experiment time</a:t>
            </a:r>
          </a:p>
          <a:p>
            <a:pPr lvl="1" eaLnBrk="1" hangingPunct="1"/>
            <a:r>
              <a:rPr lang="en-US" altLang="zh-TW" smtClean="0"/>
              <a:t>3 months</a:t>
            </a:r>
          </a:p>
          <a:p>
            <a:pPr lvl="1" eaLnBrk="1" hangingPunct="1"/>
            <a:endParaRPr lang="en-US" altLang="zh-TW" smtClean="0"/>
          </a:p>
        </p:txBody>
      </p:sp>
      <p:sp>
        <p:nvSpPr>
          <p:cNvPr id="75779" name="投影片編號版面配置區 3"/>
          <p:cNvSpPr>
            <a:spLocks noGrp="1"/>
          </p:cNvSpPr>
          <p:nvPr>
            <p:ph type="sldNum" sz="quarter" idx="12"/>
          </p:nvPr>
        </p:nvSpPr>
        <p:spPr/>
        <p:txBody>
          <a:bodyPr/>
          <a:lstStyle/>
          <a:p>
            <a:pPr fontAlgn="base">
              <a:spcBef>
                <a:spcPct val="0"/>
              </a:spcBef>
              <a:spcAft>
                <a:spcPct val="0"/>
              </a:spcAft>
              <a:defRPr/>
            </a:pPr>
            <a:fld id="{ED389C24-4AD9-47E9-AB81-0B0D3C3A64BF}" type="slidenum">
              <a:rPr lang="zh-TW" altLang="en-US">
                <a:ea typeface="新細明體" charset="-120"/>
              </a:rPr>
              <a:pPr fontAlgn="base">
                <a:spcBef>
                  <a:spcPct val="0"/>
                </a:spcBef>
                <a:spcAft>
                  <a:spcPct val="0"/>
                </a:spcAft>
                <a:defRPr/>
              </a:pPr>
              <a:t>19</a:t>
            </a:fld>
            <a:endParaRPr lang="en-US" altLang="zh-TW">
              <a:ea typeface="新細明體" charset="-120"/>
            </a:endParaRPr>
          </a:p>
        </p:txBody>
      </p:sp>
    </p:spTree>
  </p:cSld>
  <p:clrMapOvr>
    <a:masterClrMapping/>
  </p:clrMapOvr>
  <p:transition advTm="5354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p:txBody>
          <a:bodyPr/>
          <a:lstStyle/>
          <a:p>
            <a:pPr eaLnBrk="1" hangingPunct="1"/>
            <a:r>
              <a:rPr lang="en-US" altLang="zh-TW" smtClean="0"/>
              <a:t>Agenda</a:t>
            </a:r>
            <a:endParaRPr lang="zh-TW" altLang="en-US" smtClean="0"/>
          </a:p>
        </p:txBody>
      </p:sp>
      <p:sp>
        <p:nvSpPr>
          <p:cNvPr id="16386" name="內容版面配置區 2"/>
          <p:cNvSpPr>
            <a:spLocks noGrp="1"/>
          </p:cNvSpPr>
          <p:nvPr>
            <p:ph idx="1"/>
          </p:nvPr>
        </p:nvSpPr>
        <p:spPr>
          <a:xfrm>
            <a:off x="468313" y="1196975"/>
            <a:ext cx="8229600" cy="4824413"/>
          </a:xfrm>
        </p:spPr>
        <p:txBody>
          <a:bodyPr/>
          <a:lstStyle/>
          <a:p>
            <a:pPr eaLnBrk="1" hangingPunct="1"/>
            <a:r>
              <a:rPr lang="en-US" altLang="zh-TW" sz="2800" smtClean="0"/>
              <a:t>Background </a:t>
            </a:r>
          </a:p>
          <a:p>
            <a:pPr eaLnBrk="1" hangingPunct="1"/>
            <a:r>
              <a:rPr lang="en-US" altLang="zh-TW" sz="2800" smtClean="0"/>
              <a:t>System Architecture</a:t>
            </a:r>
          </a:p>
          <a:p>
            <a:pPr eaLnBrk="1" hangingPunct="1"/>
            <a:r>
              <a:rPr lang="en-US" altLang="zh-TW" sz="2800" smtClean="0"/>
              <a:t>Experimental Study</a:t>
            </a:r>
          </a:p>
          <a:p>
            <a:pPr eaLnBrk="1" hangingPunct="1"/>
            <a:r>
              <a:rPr lang="en-US" altLang="zh-TW" sz="2800" smtClean="0"/>
              <a:t>Conclusion </a:t>
            </a:r>
            <a:endParaRPr lang="zh-TW" altLang="en-US" sz="2800" smtClean="0"/>
          </a:p>
        </p:txBody>
      </p:sp>
      <p:sp>
        <p:nvSpPr>
          <p:cNvPr id="16387" name="投影片編號版面配置區 3"/>
          <p:cNvSpPr>
            <a:spLocks noGrp="1"/>
          </p:cNvSpPr>
          <p:nvPr>
            <p:ph type="sldNum" sz="quarter" idx="12"/>
          </p:nvPr>
        </p:nvSpPr>
        <p:spPr/>
        <p:txBody>
          <a:bodyPr/>
          <a:lstStyle/>
          <a:p>
            <a:pPr fontAlgn="base">
              <a:spcBef>
                <a:spcPct val="0"/>
              </a:spcBef>
              <a:spcAft>
                <a:spcPct val="0"/>
              </a:spcAft>
              <a:defRPr/>
            </a:pPr>
            <a:fld id="{E5A3A25B-0E51-416F-8270-C3524DAF3A56}" type="slidenum">
              <a:rPr lang="zh-TW" altLang="en-US">
                <a:ea typeface="新細明體" charset="-120"/>
              </a:rPr>
              <a:pPr fontAlgn="base">
                <a:spcBef>
                  <a:spcPct val="0"/>
                </a:spcBef>
                <a:spcAft>
                  <a:spcPct val="0"/>
                </a:spcAft>
                <a:defRPr/>
              </a:pPr>
              <a:t>2</a:t>
            </a:fld>
            <a:endParaRPr lang="en-US" altLang="zh-TW">
              <a:ea typeface="新細明體" charset="-120"/>
            </a:endParaRPr>
          </a:p>
        </p:txBody>
      </p:sp>
    </p:spTree>
  </p:cSld>
  <p:clrMapOvr>
    <a:masterClrMapping/>
  </p:clrMapOvr>
  <p:transition advTm="1445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user_defined.jpg"/>
          <p:cNvPicPr>
            <a:picLocks noChangeAspect="1"/>
          </p:cNvPicPr>
          <p:nvPr/>
        </p:nvPicPr>
        <p:blipFill>
          <a:blip r:embed="rId3"/>
          <a:srcRect/>
          <a:stretch>
            <a:fillRect/>
          </a:stretch>
        </p:blipFill>
        <p:spPr bwMode="auto">
          <a:xfrm>
            <a:off x="207963" y="3213100"/>
            <a:ext cx="3546475" cy="3168650"/>
          </a:xfrm>
          <a:prstGeom prst="rect">
            <a:avLst/>
          </a:prstGeom>
          <a:noFill/>
          <a:ln w="9525">
            <a:noFill/>
            <a:miter lim="800000"/>
            <a:headEnd/>
            <a:tailEnd/>
          </a:ln>
        </p:spPr>
      </p:pic>
      <p:sp>
        <p:nvSpPr>
          <p:cNvPr id="264194" name="Title 1"/>
          <p:cNvSpPr>
            <a:spLocks noGrp="1"/>
          </p:cNvSpPr>
          <p:nvPr>
            <p:ph type="title"/>
          </p:nvPr>
        </p:nvSpPr>
        <p:spPr/>
        <p:txBody>
          <a:bodyPr/>
          <a:lstStyle/>
          <a:p>
            <a:pPr eaLnBrk="1" hangingPunct="1"/>
            <a:r>
              <a:rPr lang="en-US" altLang="zh-TW" smtClean="0"/>
              <a:t> Preference Module Computing</a:t>
            </a:r>
          </a:p>
        </p:txBody>
      </p:sp>
      <p:sp>
        <p:nvSpPr>
          <p:cNvPr id="264195" name="Content Placeholder 2"/>
          <p:cNvSpPr>
            <a:spLocks noGrp="1"/>
          </p:cNvSpPr>
          <p:nvPr>
            <p:ph idx="1"/>
          </p:nvPr>
        </p:nvSpPr>
        <p:spPr/>
        <p:txBody>
          <a:bodyPr/>
          <a:lstStyle/>
          <a:p>
            <a:pPr eaLnBrk="1" hangingPunct="1"/>
            <a:r>
              <a:rPr lang="en-US" altLang="zh-TW" smtClean="0"/>
              <a:t>Preference analysis module</a:t>
            </a:r>
          </a:p>
          <a:p>
            <a:pPr lvl="1" eaLnBrk="1" hangingPunct="1"/>
            <a:r>
              <a:rPr lang="en-US" altLang="zh-TW" smtClean="0"/>
              <a:t>Establish category tree with Yahoo and PChome</a:t>
            </a:r>
          </a:p>
          <a:p>
            <a:pPr lvl="1" eaLnBrk="1" hangingPunct="1"/>
            <a:r>
              <a:rPr lang="en-US" altLang="zh-TW" smtClean="0"/>
              <a:t>Explicit preferences by questionnaires</a:t>
            </a:r>
          </a:p>
          <a:p>
            <a:pPr lvl="1" eaLnBrk="1" hangingPunct="1"/>
            <a:r>
              <a:rPr lang="en-US" altLang="zh-TW" smtClean="0"/>
              <a:t>Implicit preferences from the fan pages</a:t>
            </a:r>
          </a:p>
          <a:p>
            <a:pPr lvl="1" eaLnBrk="1" hangingPunct="1"/>
            <a:endParaRPr lang="en-US" altLang="zh-TW" smtClean="0"/>
          </a:p>
          <a:p>
            <a:pPr lvl="1" eaLnBrk="1" hangingPunct="1"/>
            <a:endParaRPr lang="en-US" altLang="zh-TW" smtClean="0"/>
          </a:p>
          <a:p>
            <a:pPr eaLnBrk="1" hangingPunct="1"/>
            <a:endParaRPr lang="en-US" altLang="zh-TW" smtClean="0"/>
          </a:p>
          <a:p>
            <a:pPr lvl="1" eaLnBrk="1" hangingPunct="1"/>
            <a:endParaRPr lang="en-US" altLang="zh-TW" smtClean="0"/>
          </a:p>
          <a:p>
            <a:pPr lvl="1" eaLnBrk="1" hangingPunct="1">
              <a:buFontTx/>
              <a:buNone/>
            </a:pPr>
            <a:r>
              <a:rPr lang="en-US" altLang="zh-TW" smtClean="0"/>
              <a:t>  </a:t>
            </a:r>
          </a:p>
          <a:p>
            <a:pPr lvl="1" eaLnBrk="1" hangingPunct="1"/>
            <a:endParaRPr lang="zh-TW" altLang="en-US" b="1" smtClean="0"/>
          </a:p>
          <a:p>
            <a:pPr lvl="1" eaLnBrk="1" hangingPunct="1"/>
            <a:endParaRPr lang="en-US" altLang="zh-TW" smtClean="0"/>
          </a:p>
          <a:p>
            <a:pPr lvl="1" eaLnBrk="1" hangingPunct="1"/>
            <a:endParaRPr lang="zh-TW" altLang="en-US" b="1" smtClean="0"/>
          </a:p>
          <a:p>
            <a:pPr eaLnBrk="1" hangingPunct="1"/>
            <a:endParaRPr lang="en-US" altLang="zh-TW" smtClean="0"/>
          </a:p>
        </p:txBody>
      </p:sp>
      <p:pic>
        <p:nvPicPr>
          <p:cNvPr id="5" name="圖片 4" descr="產品tree04.jpg"/>
          <p:cNvPicPr>
            <a:picLocks noChangeAspect="1"/>
          </p:cNvPicPr>
          <p:nvPr/>
        </p:nvPicPr>
        <p:blipFill>
          <a:blip r:embed="rId4"/>
          <a:srcRect/>
          <a:stretch>
            <a:fillRect/>
          </a:stretch>
        </p:blipFill>
        <p:spPr bwMode="auto">
          <a:xfrm>
            <a:off x="4356100" y="2871788"/>
            <a:ext cx="4532313" cy="3389312"/>
          </a:xfrm>
          <a:prstGeom prst="rect">
            <a:avLst/>
          </a:prstGeom>
          <a:noFill/>
          <a:ln w="9525">
            <a:noFill/>
            <a:miter lim="800000"/>
            <a:headEnd/>
            <a:tailEnd/>
          </a:ln>
        </p:spPr>
      </p:pic>
      <p:sp>
        <p:nvSpPr>
          <p:cNvPr id="79876" name="Slide Number Placeholder 3"/>
          <p:cNvSpPr>
            <a:spLocks noGrp="1"/>
          </p:cNvSpPr>
          <p:nvPr>
            <p:ph type="sldNum" sz="quarter" idx="12"/>
          </p:nvPr>
        </p:nvSpPr>
        <p:spPr/>
        <p:txBody>
          <a:bodyPr/>
          <a:lstStyle/>
          <a:p>
            <a:pPr fontAlgn="base">
              <a:spcBef>
                <a:spcPct val="0"/>
              </a:spcBef>
              <a:spcAft>
                <a:spcPct val="0"/>
              </a:spcAft>
              <a:defRPr/>
            </a:pPr>
            <a:fld id="{854EB6E9-F0A2-4DF3-8D43-1B53D1A83E76}" type="slidenum">
              <a:rPr lang="zh-TW" altLang="en-US">
                <a:ea typeface="新細明體" charset="-120"/>
              </a:rPr>
              <a:pPr fontAlgn="base">
                <a:spcBef>
                  <a:spcPct val="0"/>
                </a:spcBef>
                <a:spcAft>
                  <a:spcPct val="0"/>
                </a:spcAft>
                <a:defRPr/>
              </a:pPr>
              <a:t>20</a:t>
            </a:fld>
            <a:endParaRPr lang="en-US" altLang="zh-TW">
              <a:ea typeface="新細明體" charset="-120"/>
            </a:endParaRPr>
          </a:p>
        </p:txBody>
      </p:sp>
      <p:pic>
        <p:nvPicPr>
          <p:cNvPr id="8" name="圖片 7" descr="logo-yahoo.gif"/>
          <p:cNvPicPr>
            <a:picLocks noChangeAspect="1"/>
          </p:cNvPicPr>
          <p:nvPr/>
        </p:nvPicPr>
        <p:blipFill>
          <a:blip r:embed="rId5"/>
          <a:srcRect/>
          <a:stretch>
            <a:fillRect/>
          </a:stretch>
        </p:blipFill>
        <p:spPr bwMode="auto">
          <a:xfrm>
            <a:off x="4427538" y="3141663"/>
            <a:ext cx="1836737" cy="444500"/>
          </a:xfrm>
          <a:prstGeom prst="rect">
            <a:avLst/>
          </a:prstGeom>
          <a:noFill/>
          <a:ln w="9525">
            <a:noFill/>
            <a:miter lim="800000"/>
            <a:headEnd/>
            <a:tailEnd/>
          </a:ln>
        </p:spPr>
      </p:pic>
      <p:pic>
        <p:nvPicPr>
          <p:cNvPr id="9" name="圖片 8" descr="pchome_logo.gif"/>
          <p:cNvPicPr>
            <a:picLocks noChangeAspect="1"/>
          </p:cNvPicPr>
          <p:nvPr/>
        </p:nvPicPr>
        <p:blipFill>
          <a:blip r:embed="rId6"/>
          <a:srcRect/>
          <a:stretch>
            <a:fillRect/>
          </a:stretch>
        </p:blipFill>
        <p:spPr bwMode="auto">
          <a:xfrm>
            <a:off x="7129463" y="3213100"/>
            <a:ext cx="1979612" cy="330200"/>
          </a:xfrm>
          <a:prstGeom prst="rect">
            <a:avLst/>
          </a:prstGeom>
          <a:noFill/>
          <a:ln w="9525">
            <a:noFill/>
            <a:miter lim="800000"/>
            <a:headEnd/>
            <a:tailEnd/>
          </a:ln>
        </p:spPr>
      </p:pic>
      <p:sp>
        <p:nvSpPr>
          <p:cNvPr id="11" name="橢圓 10"/>
          <p:cNvSpPr/>
          <p:nvPr/>
        </p:nvSpPr>
        <p:spPr>
          <a:xfrm>
            <a:off x="5940425" y="5589588"/>
            <a:ext cx="647700"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3" name="圖片 12" descr="2010-06-20_223300.jpg"/>
          <p:cNvPicPr>
            <a:picLocks noChangeAspect="1"/>
          </p:cNvPicPr>
          <p:nvPr/>
        </p:nvPicPr>
        <p:blipFill>
          <a:blip r:embed="rId7"/>
          <a:srcRect/>
          <a:stretch>
            <a:fillRect/>
          </a:stretch>
        </p:blipFill>
        <p:spPr bwMode="auto">
          <a:xfrm>
            <a:off x="2520950" y="3500438"/>
            <a:ext cx="1474788" cy="2773362"/>
          </a:xfrm>
          <a:prstGeom prst="rect">
            <a:avLst/>
          </a:prstGeom>
          <a:noFill/>
          <a:ln w="9525">
            <a:noFill/>
            <a:miter lim="800000"/>
            <a:headEnd/>
            <a:tailEnd/>
          </a:ln>
        </p:spPr>
      </p:pic>
      <p:pic>
        <p:nvPicPr>
          <p:cNvPr id="14" name="圖片 13" descr="2010-06-20_223321.jpg"/>
          <p:cNvPicPr>
            <a:picLocks noChangeAspect="1"/>
          </p:cNvPicPr>
          <p:nvPr/>
        </p:nvPicPr>
        <p:blipFill>
          <a:blip r:embed="rId8"/>
          <a:srcRect/>
          <a:stretch>
            <a:fillRect/>
          </a:stretch>
        </p:blipFill>
        <p:spPr bwMode="auto">
          <a:xfrm>
            <a:off x="890588" y="3500438"/>
            <a:ext cx="1377950" cy="2773362"/>
          </a:xfrm>
          <a:prstGeom prst="rect">
            <a:avLst/>
          </a:prstGeom>
          <a:noFill/>
          <a:ln w="9525">
            <a:noFill/>
            <a:miter lim="800000"/>
            <a:headEnd/>
            <a:tailEnd/>
          </a:ln>
        </p:spPr>
      </p:pic>
    </p:spTree>
  </p:cSld>
  <p:clrMapOvr>
    <a:masterClrMapping/>
  </p:clrMapOvr>
  <p:transition advTm="1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xit" presetSubtype="16" fill="hold" nodeType="withEffect">
                                  <p:stCondLst>
                                    <p:cond delay="0"/>
                                  </p:stCondLst>
                                  <p:childTnLst>
                                    <p:animEffect transition="out" filter="box(in)">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4"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標題 1"/>
          <p:cNvSpPr>
            <a:spLocks noGrp="1"/>
          </p:cNvSpPr>
          <p:nvPr>
            <p:ph type="title"/>
          </p:nvPr>
        </p:nvSpPr>
        <p:spPr/>
        <p:txBody>
          <a:bodyPr/>
          <a:lstStyle/>
          <a:p>
            <a:pPr eaLnBrk="1" hangingPunct="1"/>
            <a:r>
              <a:rPr lang="en-US" altLang="zh-TW" smtClean="0"/>
              <a:t>Other Module Computing</a:t>
            </a:r>
            <a:endParaRPr lang="zh-TW" altLang="en-US" smtClean="0"/>
          </a:p>
        </p:txBody>
      </p:sp>
      <p:sp>
        <p:nvSpPr>
          <p:cNvPr id="266242" name="內容版面配置區 2"/>
          <p:cNvSpPr>
            <a:spLocks noGrp="1"/>
          </p:cNvSpPr>
          <p:nvPr>
            <p:ph idx="1"/>
          </p:nvPr>
        </p:nvSpPr>
        <p:spPr/>
        <p:txBody>
          <a:bodyPr/>
          <a:lstStyle/>
          <a:p>
            <a:pPr eaLnBrk="1" hangingPunct="1"/>
            <a:r>
              <a:rPr lang="en-US" altLang="zh-TW" smtClean="0"/>
              <a:t>Influence analysis module</a:t>
            </a:r>
            <a:endParaRPr lang="zh-TW" altLang="en-US" smtClean="0"/>
          </a:p>
          <a:p>
            <a:pPr lvl="1" eaLnBrk="1" hangingPunct="1"/>
            <a:r>
              <a:rPr lang="en-US" altLang="zh-TW" smtClean="0"/>
              <a:t>Friends/Content links</a:t>
            </a:r>
            <a:endParaRPr lang="en-US" altLang="zh-TW" smtClean="0">
              <a:sym typeface="Wingdings" pitchFamily="2" charset="2"/>
            </a:endParaRPr>
          </a:p>
          <a:p>
            <a:pPr eaLnBrk="1" hangingPunct="1"/>
            <a:r>
              <a:rPr lang="en-US" altLang="zh-TW" smtClean="0"/>
              <a:t>Propagation strength analysis module</a:t>
            </a:r>
          </a:p>
          <a:p>
            <a:pPr lvl="1" eaLnBrk="1" hangingPunct="1"/>
            <a:r>
              <a:rPr lang="en-US" altLang="zh-TW" smtClean="0"/>
              <a:t>Social activeness during the recent one month</a:t>
            </a:r>
          </a:p>
          <a:p>
            <a:pPr eaLnBrk="1" hangingPunct="1"/>
            <a:r>
              <a:rPr lang="en-US" altLang="zh-TW" smtClean="0"/>
              <a:t>AHP measure aggregation</a:t>
            </a:r>
          </a:p>
          <a:p>
            <a:pPr lvl="1" eaLnBrk="1" hangingPunct="1"/>
            <a:r>
              <a:rPr lang="en-US" altLang="zh-TW" smtClean="0"/>
              <a:t>Professional lecturers and active users in social media</a:t>
            </a:r>
          </a:p>
          <a:p>
            <a:pPr eaLnBrk="1" hangingPunct="1">
              <a:buFontTx/>
              <a:buNone/>
            </a:pPr>
            <a:endParaRPr lang="en-US" altLang="zh-TW" smtClean="0"/>
          </a:p>
          <a:p>
            <a:pPr eaLnBrk="1" hangingPunct="1"/>
            <a:endParaRPr lang="zh-TW" altLang="en-US" smtClean="0"/>
          </a:p>
        </p:txBody>
      </p:sp>
      <p:sp>
        <p:nvSpPr>
          <p:cNvPr id="80899" name="投影片編號版面配置區 3"/>
          <p:cNvSpPr>
            <a:spLocks noGrp="1"/>
          </p:cNvSpPr>
          <p:nvPr>
            <p:ph type="sldNum" sz="quarter" idx="12"/>
          </p:nvPr>
        </p:nvSpPr>
        <p:spPr/>
        <p:txBody>
          <a:bodyPr/>
          <a:lstStyle/>
          <a:p>
            <a:pPr fontAlgn="base">
              <a:spcBef>
                <a:spcPct val="0"/>
              </a:spcBef>
              <a:spcAft>
                <a:spcPct val="0"/>
              </a:spcAft>
              <a:defRPr/>
            </a:pPr>
            <a:fld id="{05486AEE-59C9-4B84-A826-61FC4A3CDCFD}" type="slidenum">
              <a:rPr lang="zh-TW" altLang="en-US">
                <a:ea typeface="新細明體" charset="-120"/>
              </a:rPr>
              <a:pPr fontAlgn="base">
                <a:spcBef>
                  <a:spcPct val="0"/>
                </a:spcBef>
                <a:spcAft>
                  <a:spcPct val="0"/>
                </a:spcAft>
                <a:defRPr/>
              </a:pPr>
              <a:t>21</a:t>
            </a:fld>
            <a:endParaRPr lang="en-US" altLang="zh-TW">
              <a:ea typeface="新細明體" charset="-120"/>
            </a:endParaRPr>
          </a:p>
        </p:txBody>
      </p:sp>
      <p:graphicFrame>
        <p:nvGraphicFramePr>
          <p:cNvPr id="5" name="表格 4"/>
          <p:cNvGraphicFramePr>
            <a:graphicFrameLocks noGrp="1"/>
          </p:cNvGraphicFramePr>
          <p:nvPr/>
        </p:nvGraphicFramePr>
        <p:xfrm>
          <a:off x="1116013" y="4508500"/>
          <a:ext cx="6769100" cy="1079500"/>
        </p:xfrm>
        <a:graphic>
          <a:graphicData uri="http://schemas.openxmlformats.org/drawingml/2006/table">
            <a:tbl>
              <a:tblPr/>
              <a:tblGrid>
                <a:gridCol w="881265"/>
                <a:gridCol w="1792614"/>
                <a:gridCol w="1622730"/>
                <a:gridCol w="2472143"/>
              </a:tblGrid>
              <a:tr h="572658">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Times New Roman" pitchFamily="18" charset="0"/>
                          <a:ea typeface="新細明體" charset="-120"/>
                          <a:cs typeface="Times New Roman" pitchFamily="18" charset="0"/>
                        </a:rPr>
                        <a:t>Measure</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Times New Roman" pitchFamily="18" charset="0"/>
                          <a:ea typeface="新細明體" charset="-120"/>
                          <a:cs typeface="Times New Roman" pitchFamily="18" charset="0"/>
                        </a:rPr>
                        <a:t>Preference</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Times New Roman" pitchFamily="18" charset="0"/>
                          <a:ea typeface="新細明體" charset="-120"/>
                          <a:cs typeface="Times New Roman" pitchFamily="18" charset="0"/>
                        </a:rPr>
                        <a:t>Influence</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Times New Roman" pitchFamily="18" charset="0"/>
                          <a:ea typeface="新細明體" charset="-120"/>
                          <a:cs typeface="Times New Roman" pitchFamily="18" charset="0"/>
                        </a:rPr>
                        <a:t>Propagation strength</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r>
              <a:tr h="507462">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Weight</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a:noFill/>
                    </a:lnTlToBr>
                    <a:lnBlToTr>
                      <a:noFill/>
                    </a:lnBlToTr>
                    <a:solidFill>
                      <a:srgbClr val="A5A5A5"/>
                    </a:solidFill>
                  </a:tcPr>
                </a:tc>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0.340075768</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a:noFill/>
                    </a:lnTlToBr>
                    <a:lnBlToTr>
                      <a:noFill/>
                    </a:lnBlToTr>
                    <a:solidFill>
                      <a:srgbClr val="A5A5A5"/>
                    </a:solidFill>
                  </a:tcPr>
                </a:tc>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0.325100803</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a:noFill/>
                    </a:lnTlToBr>
                    <a:lnBlToTr>
                      <a:noFill/>
                    </a:lnBlToTr>
                    <a:solidFill>
                      <a:srgbClr val="A5A5A5"/>
                    </a:solidFill>
                  </a:tcPr>
                </a:tc>
                <a:tc>
                  <a:txBody>
                    <a:bodyPr/>
                    <a:lstStyle/>
                    <a:p>
                      <a:pPr marL="0" marR="0" lvl="0" indent="127000" algn="ctr"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000000"/>
                          </a:solidFill>
                          <a:effectLst/>
                          <a:latin typeface="Times New Roman" pitchFamily="18" charset="0"/>
                          <a:ea typeface="新細明體" charset="-120"/>
                          <a:cs typeface="Times New Roman" pitchFamily="18" charset="0"/>
                        </a:rPr>
                        <a:t>0.33482343</a:t>
                      </a:r>
                      <a:endParaRPr kumimoji="0" lang="zh-TW" altLang="zh-TW" sz="1400" b="1"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endParaRPr>
                    </a:p>
                  </a:txBody>
                  <a:tcPr marL="17780" marR="17780" marT="0" marB="0" anchor="ctr" horzOverflow="overflow">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lnTlToBr>
                      <a:noFill/>
                    </a:lnTlToBr>
                    <a:lnBlToTr>
                      <a:noFill/>
                    </a:lnBlToTr>
                    <a:solidFill>
                      <a:srgbClr val="A5A5A5"/>
                    </a:solidFill>
                  </a:tcPr>
                </a:tc>
              </a:tr>
            </a:tbl>
          </a:graphicData>
        </a:graphic>
      </p:graphicFrame>
      <p:sp>
        <p:nvSpPr>
          <p:cNvPr id="6" name="矩形 5"/>
          <p:cNvSpPr/>
          <p:nvPr/>
        </p:nvSpPr>
        <p:spPr>
          <a:xfrm>
            <a:off x="1993900" y="4508500"/>
            <a:ext cx="5891213" cy="1081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文字方塊 6"/>
          <p:cNvSpPr txBox="1">
            <a:spLocks noChangeArrowheads="1"/>
          </p:cNvSpPr>
          <p:nvPr/>
        </p:nvSpPr>
        <p:spPr bwMode="auto">
          <a:xfrm>
            <a:off x="2771775" y="5589588"/>
            <a:ext cx="461963" cy="400050"/>
          </a:xfrm>
          <a:prstGeom prst="rect">
            <a:avLst/>
          </a:prstGeom>
          <a:noFill/>
          <a:ln w="9525">
            <a:noFill/>
            <a:miter lim="800000"/>
            <a:headEnd/>
            <a:tailEnd/>
          </a:ln>
        </p:spPr>
        <p:txBody>
          <a:bodyPr>
            <a:spAutoFit/>
          </a:bodyPr>
          <a:lstStyle/>
          <a:p>
            <a:r>
              <a:rPr kumimoji="0" lang="en-US" altLang="zh-TW" sz="2000">
                <a:solidFill>
                  <a:srgbClr val="FF0000"/>
                </a:solidFill>
                <a:ea typeface="標楷體" pitchFamily="65" charset="-120"/>
              </a:rPr>
              <a:t>1</a:t>
            </a:r>
            <a:endParaRPr kumimoji="0" lang="zh-TW" altLang="en-US" sz="2000">
              <a:solidFill>
                <a:srgbClr val="FF0000"/>
              </a:solidFill>
              <a:ea typeface="標楷體" pitchFamily="65" charset="-120"/>
            </a:endParaRPr>
          </a:p>
        </p:txBody>
      </p:sp>
      <p:sp>
        <p:nvSpPr>
          <p:cNvPr id="8" name="矩形 7"/>
          <p:cNvSpPr>
            <a:spLocks noChangeArrowheads="1"/>
          </p:cNvSpPr>
          <p:nvPr/>
        </p:nvSpPr>
        <p:spPr bwMode="auto">
          <a:xfrm>
            <a:off x="6516688" y="5561013"/>
            <a:ext cx="327025" cy="400050"/>
          </a:xfrm>
          <a:prstGeom prst="rect">
            <a:avLst/>
          </a:prstGeom>
          <a:noFill/>
          <a:ln w="9525">
            <a:noFill/>
            <a:miter lim="800000"/>
            <a:headEnd/>
            <a:tailEnd/>
          </a:ln>
        </p:spPr>
        <p:txBody>
          <a:bodyPr wrap="none">
            <a:spAutoFit/>
          </a:bodyPr>
          <a:lstStyle/>
          <a:p>
            <a:r>
              <a:rPr kumimoji="0" lang="en-US" altLang="zh-TW" sz="2000">
                <a:solidFill>
                  <a:srgbClr val="FF0000"/>
                </a:solidFill>
                <a:ea typeface="標楷體" pitchFamily="65" charset="-120"/>
              </a:rPr>
              <a:t>2</a:t>
            </a:r>
            <a:endParaRPr kumimoji="0" lang="zh-TW" altLang="en-US" sz="2000">
              <a:solidFill>
                <a:srgbClr val="FF0000"/>
              </a:solidFill>
              <a:ea typeface="標楷體" pitchFamily="65" charset="-120"/>
            </a:endParaRPr>
          </a:p>
        </p:txBody>
      </p:sp>
      <p:sp>
        <p:nvSpPr>
          <p:cNvPr id="9" name="矩形 8"/>
          <p:cNvSpPr>
            <a:spLocks noChangeArrowheads="1"/>
          </p:cNvSpPr>
          <p:nvPr/>
        </p:nvSpPr>
        <p:spPr bwMode="auto">
          <a:xfrm>
            <a:off x="4500563" y="5589588"/>
            <a:ext cx="327025" cy="400050"/>
          </a:xfrm>
          <a:prstGeom prst="rect">
            <a:avLst/>
          </a:prstGeom>
          <a:noFill/>
          <a:ln w="9525">
            <a:noFill/>
            <a:miter lim="800000"/>
            <a:headEnd/>
            <a:tailEnd/>
          </a:ln>
        </p:spPr>
        <p:txBody>
          <a:bodyPr wrap="none">
            <a:spAutoFit/>
          </a:bodyPr>
          <a:lstStyle/>
          <a:p>
            <a:r>
              <a:rPr kumimoji="0" lang="en-US" altLang="zh-TW" sz="2000">
                <a:solidFill>
                  <a:srgbClr val="FF0000"/>
                </a:solidFill>
                <a:ea typeface="標楷體" pitchFamily="65" charset="-120"/>
              </a:rPr>
              <a:t>3</a:t>
            </a:r>
            <a:endParaRPr kumimoji="0" lang="zh-TW" altLang="en-US" sz="2000">
              <a:solidFill>
                <a:srgbClr val="FF0000"/>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標題 1"/>
          <p:cNvSpPr>
            <a:spLocks noGrp="1"/>
          </p:cNvSpPr>
          <p:nvPr>
            <p:ph type="title"/>
          </p:nvPr>
        </p:nvSpPr>
        <p:spPr/>
        <p:txBody>
          <a:bodyPr/>
          <a:lstStyle/>
          <a:p>
            <a:pPr eaLnBrk="1" hangingPunct="1"/>
            <a:r>
              <a:rPr lang="en-US" altLang="zh-TW" smtClean="0"/>
              <a:t>Benchmark Selection</a:t>
            </a:r>
            <a:endParaRPr lang="zh-TW" altLang="en-US" smtClean="0"/>
          </a:p>
        </p:txBody>
      </p:sp>
      <p:sp>
        <p:nvSpPr>
          <p:cNvPr id="268290" name="內容版面配置區 2"/>
          <p:cNvSpPr>
            <a:spLocks noGrp="1"/>
          </p:cNvSpPr>
          <p:nvPr>
            <p:ph idx="1"/>
          </p:nvPr>
        </p:nvSpPr>
        <p:spPr>
          <a:xfrm>
            <a:off x="457200" y="1196975"/>
            <a:ext cx="8362950" cy="5111750"/>
          </a:xfrm>
        </p:spPr>
        <p:txBody>
          <a:bodyPr/>
          <a:lstStyle/>
          <a:p>
            <a:pPr eaLnBrk="1" hangingPunct="1"/>
            <a:r>
              <a:rPr lang="en-US" altLang="zh-TW" smtClean="0">
                <a:solidFill>
                  <a:srgbClr val="FF3300"/>
                </a:solidFill>
              </a:rPr>
              <a:t>In-degree</a:t>
            </a:r>
          </a:p>
          <a:p>
            <a:pPr lvl="1" eaLnBrk="1" hangingPunct="1"/>
            <a:r>
              <a:rPr lang="en-US" altLang="zh-TW" smtClean="0"/>
              <a:t>the number of fans or followers </a:t>
            </a:r>
          </a:p>
          <a:p>
            <a:pPr lvl="1" eaLnBrk="1" hangingPunct="1"/>
            <a:r>
              <a:rPr lang="en-US" altLang="zh-TW" smtClean="0"/>
              <a:t>Twiiterholic.com and Wefollow.com</a:t>
            </a:r>
          </a:p>
          <a:p>
            <a:pPr eaLnBrk="1" hangingPunct="1"/>
            <a:r>
              <a:rPr lang="en-US" altLang="zh-TW" smtClean="0">
                <a:solidFill>
                  <a:srgbClr val="FF3300"/>
                </a:solidFill>
              </a:rPr>
              <a:t>Ratio-degree</a:t>
            </a:r>
          </a:p>
          <a:p>
            <a:pPr lvl="1" eaLnBrk="1" hangingPunct="1"/>
            <a:r>
              <a:rPr lang="en-US" altLang="zh-TW" smtClean="0"/>
              <a:t>The ratio between </a:t>
            </a:r>
            <a:r>
              <a:rPr lang="en-US" altLang="zh-TW" smtClean="0">
                <a:solidFill>
                  <a:schemeClr val="hlink"/>
                </a:solidFill>
              </a:rPr>
              <a:t>the number of a user’s followers</a:t>
            </a:r>
            <a:r>
              <a:rPr lang="en-US" altLang="zh-TW" smtClean="0"/>
              <a:t> and </a:t>
            </a:r>
            <a:r>
              <a:rPr lang="en-US" altLang="zh-TW" smtClean="0">
                <a:solidFill>
                  <a:schemeClr val="hlink"/>
                </a:solidFill>
              </a:rPr>
              <a:t>the number of other people that the user follow</a:t>
            </a:r>
          </a:p>
          <a:p>
            <a:pPr lvl="1" eaLnBrk="1" hangingPunct="1"/>
            <a:r>
              <a:rPr lang="en-US" altLang="zh-TW" smtClean="0"/>
              <a:t>Proposed by Web Ecology Project</a:t>
            </a:r>
          </a:p>
          <a:p>
            <a:pPr eaLnBrk="1" hangingPunct="1"/>
            <a:r>
              <a:rPr lang="en-US" altLang="zh-TW" smtClean="0">
                <a:solidFill>
                  <a:srgbClr val="FF3300"/>
                </a:solidFill>
              </a:rPr>
              <a:t>Topic-influence</a:t>
            </a:r>
          </a:p>
          <a:p>
            <a:pPr lvl="1" eaLnBrk="1" hangingPunct="1"/>
            <a:r>
              <a:rPr lang="en-US" altLang="zh-TW" smtClean="0"/>
              <a:t>Consider preference and influence measures </a:t>
            </a:r>
          </a:p>
          <a:p>
            <a:pPr lvl="1" eaLnBrk="1" hangingPunct="1"/>
            <a:r>
              <a:rPr lang="en-US" altLang="zh-TW" smtClean="0"/>
              <a:t>Without considering propagation strength</a:t>
            </a:r>
          </a:p>
          <a:p>
            <a:pPr eaLnBrk="1" hangingPunct="1"/>
            <a:r>
              <a:rPr lang="en-US" altLang="zh-TW" smtClean="0">
                <a:solidFill>
                  <a:srgbClr val="FF3300"/>
                </a:solidFill>
              </a:rPr>
              <a:t>Social diffusion- our approach</a:t>
            </a:r>
          </a:p>
          <a:p>
            <a:pPr eaLnBrk="1" hangingPunct="1"/>
            <a:r>
              <a:rPr lang="en-US" altLang="zh-TW" smtClean="0"/>
              <a:t>18 categories * 3ads * 4 approaches=</a:t>
            </a:r>
            <a:r>
              <a:rPr lang="zh-TW" altLang="en-US" smtClean="0"/>
              <a:t> </a:t>
            </a:r>
            <a:r>
              <a:rPr lang="en-US" altLang="zh-TW" smtClean="0"/>
              <a:t>216 different ads</a:t>
            </a:r>
          </a:p>
          <a:p>
            <a:pPr lvl="2" eaLnBrk="1" hangingPunct="1">
              <a:buFontTx/>
              <a:buChar char="•"/>
            </a:pPr>
            <a:endParaRPr lang="en-US" altLang="zh-TW" smtClean="0"/>
          </a:p>
          <a:p>
            <a:pPr lvl="2" eaLnBrk="1" hangingPunct="1">
              <a:buFontTx/>
              <a:buChar char="•"/>
            </a:pPr>
            <a:endParaRPr lang="en-US" altLang="zh-TW" smtClean="0"/>
          </a:p>
          <a:p>
            <a:pPr eaLnBrk="1" hangingPunct="1"/>
            <a:endParaRPr lang="en-US" altLang="zh-TW" smtClean="0"/>
          </a:p>
        </p:txBody>
      </p:sp>
      <p:sp>
        <p:nvSpPr>
          <p:cNvPr id="81923" name="投影片編號版面配置區 3"/>
          <p:cNvSpPr>
            <a:spLocks noGrp="1"/>
          </p:cNvSpPr>
          <p:nvPr>
            <p:ph type="sldNum" sz="quarter" idx="12"/>
          </p:nvPr>
        </p:nvSpPr>
        <p:spPr/>
        <p:txBody>
          <a:bodyPr/>
          <a:lstStyle/>
          <a:p>
            <a:pPr fontAlgn="base">
              <a:spcBef>
                <a:spcPct val="0"/>
              </a:spcBef>
              <a:spcAft>
                <a:spcPct val="0"/>
              </a:spcAft>
              <a:defRPr/>
            </a:pPr>
            <a:fld id="{F723F3C8-1FE5-41A7-8A0B-84DA23AD7022}" type="slidenum">
              <a:rPr lang="zh-TW" altLang="en-US">
                <a:ea typeface="新細明體" charset="-120"/>
              </a:rPr>
              <a:pPr fontAlgn="base">
                <a:spcBef>
                  <a:spcPct val="0"/>
                </a:spcBef>
                <a:spcAft>
                  <a:spcPct val="0"/>
                </a:spcAft>
                <a:defRPr/>
              </a:pPr>
              <a:t>22</a:t>
            </a:fld>
            <a:endParaRPr lang="en-US" altLang="zh-TW">
              <a:ea typeface="新細明體"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標題 1"/>
          <p:cNvSpPr>
            <a:spLocks noGrp="1"/>
          </p:cNvSpPr>
          <p:nvPr>
            <p:ph type="title"/>
          </p:nvPr>
        </p:nvSpPr>
        <p:spPr/>
        <p:txBody>
          <a:bodyPr/>
          <a:lstStyle/>
          <a:p>
            <a:pPr eaLnBrk="1" hangingPunct="1"/>
            <a:r>
              <a:rPr lang="en-US" altLang="zh-TW" smtClean="0"/>
              <a:t>Results and Evaluations</a:t>
            </a:r>
            <a:endParaRPr lang="zh-TW" altLang="en-US" smtClean="0"/>
          </a:p>
        </p:txBody>
      </p:sp>
      <p:sp>
        <p:nvSpPr>
          <p:cNvPr id="165892" name="內容版面配置區 2"/>
          <p:cNvSpPr>
            <a:spLocks noGrp="1"/>
          </p:cNvSpPr>
          <p:nvPr>
            <p:ph idx="1"/>
          </p:nvPr>
        </p:nvSpPr>
        <p:spPr/>
        <p:txBody>
          <a:bodyPr/>
          <a:lstStyle/>
          <a:p>
            <a:pPr eaLnBrk="1" hangingPunct="1"/>
            <a:r>
              <a:rPr lang="en-US" altLang="zh-TW" smtClean="0"/>
              <a:t>Click-through Rate</a:t>
            </a:r>
          </a:p>
          <a:p>
            <a:pPr eaLnBrk="1" hangingPunct="1"/>
            <a:endParaRPr lang="zh-TW" altLang="en-US" smtClean="0"/>
          </a:p>
        </p:txBody>
      </p:sp>
      <p:sp>
        <p:nvSpPr>
          <p:cNvPr id="4" name="投影片編號版面配置區 3"/>
          <p:cNvSpPr>
            <a:spLocks noGrp="1"/>
          </p:cNvSpPr>
          <p:nvPr>
            <p:ph type="sldNum" sz="quarter" idx="12"/>
          </p:nvPr>
        </p:nvSpPr>
        <p:spPr/>
        <p:txBody>
          <a:bodyPr/>
          <a:lstStyle/>
          <a:p>
            <a:pPr>
              <a:defRPr/>
            </a:pPr>
            <a:fld id="{902C11C4-0B89-449D-A458-527BF12F3A93}" type="slidenum">
              <a:rPr lang="zh-TW" altLang="en-US" smtClean="0"/>
              <a:pPr>
                <a:defRPr/>
              </a:pPr>
              <a:t>23</a:t>
            </a:fld>
            <a:endParaRPr lang="zh-TW" altLang="en-US"/>
          </a:p>
        </p:txBody>
      </p:sp>
      <p:graphicFrame>
        <p:nvGraphicFramePr>
          <p:cNvPr id="165890" name="Object 2"/>
          <p:cNvGraphicFramePr>
            <a:graphicFrameLocks noChangeAspect="1"/>
          </p:cNvGraphicFramePr>
          <p:nvPr/>
        </p:nvGraphicFramePr>
        <p:xfrm>
          <a:off x="3779838" y="1125538"/>
          <a:ext cx="2341562" cy="939800"/>
        </p:xfrm>
        <a:graphic>
          <a:graphicData uri="http://schemas.openxmlformats.org/presentationml/2006/ole">
            <p:oleObj spid="_x0000_s165890" name="Equation" r:id="rId4" imgW="1091880" imgH="431640" progId="Equation.DSMT4">
              <p:embed/>
            </p:oleObj>
          </a:graphicData>
        </a:graphic>
      </p:graphicFrame>
      <p:graphicFrame>
        <p:nvGraphicFramePr>
          <p:cNvPr id="6" name="圖表 5"/>
          <p:cNvGraphicFramePr/>
          <p:nvPr/>
        </p:nvGraphicFramePr>
        <p:xfrm>
          <a:off x="1835696" y="2060848"/>
          <a:ext cx="5508000" cy="2520000"/>
        </p:xfrm>
        <a:graphic>
          <a:graphicData uri="http://schemas.openxmlformats.org/drawingml/2006/chart">
            <c:chart xmlns:c="http://schemas.openxmlformats.org/drawingml/2006/chart" xmlns:r="http://schemas.openxmlformats.org/officeDocument/2006/relationships" r:id="rId5"/>
          </a:graphicData>
        </a:graphic>
      </p:graphicFrame>
      <p:pic>
        <p:nvPicPr>
          <p:cNvPr id="165895" name="圖片 6" descr="2010-06-22_104339.jpg"/>
          <p:cNvPicPr>
            <a:picLocks noChangeAspect="1"/>
          </p:cNvPicPr>
          <p:nvPr/>
        </p:nvPicPr>
        <p:blipFill>
          <a:blip r:embed="rId6"/>
          <a:srcRect/>
          <a:stretch>
            <a:fillRect/>
          </a:stretch>
        </p:blipFill>
        <p:spPr bwMode="auto">
          <a:xfrm>
            <a:off x="2051050" y="4652963"/>
            <a:ext cx="5400675" cy="1617662"/>
          </a:xfrm>
          <a:prstGeom prst="rect">
            <a:avLst/>
          </a:prstGeom>
          <a:noFill/>
          <a:ln w="9525">
            <a:noFill/>
            <a:miter lim="800000"/>
            <a:headEnd/>
            <a:tailEnd/>
          </a:ln>
        </p:spPr>
      </p:pic>
      <p:sp>
        <p:nvSpPr>
          <p:cNvPr id="9" name="橢圓 8"/>
          <p:cNvSpPr/>
          <p:nvPr/>
        </p:nvSpPr>
        <p:spPr>
          <a:xfrm>
            <a:off x="6372225" y="1916113"/>
            <a:ext cx="792163" cy="792162"/>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橢圓 9"/>
          <p:cNvSpPr/>
          <p:nvPr/>
        </p:nvSpPr>
        <p:spPr>
          <a:xfrm>
            <a:off x="5292725" y="2349500"/>
            <a:ext cx="792163" cy="792163"/>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橢圓 10"/>
          <p:cNvSpPr/>
          <p:nvPr/>
        </p:nvSpPr>
        <p:spPr>
          <a:xfrm>
            <a:off x="6659563" y="4941888"/>
            <a:ext cx="792162" cy="1150937"/>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xit" presetSubtype="16" fill="hold" grpId="0" nodeType="withEffect">
                                  <p:stCondLst>
                                    <p:cond delay="0"/>
                                  </p:stCondLst>
                                  <p:childTnLst>
                                    <p:animEffect transition="out" filter="box(i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標題 1"/>
          <p:cNvSpPr>
            <a:spLocks noGrp="1"/>
          </p:cNvSpPr>
          <p:nvPr>
            <p:ph type="title"/>
          </p:nvPr>
        </p:nvSpPr>
        <p:spPr/>
        <p:txBody>
          <a:bodyPr/>
          <a:lstStyle/>
          <a:p>
            <a:pPr eaLnBrk="1" hangingPunct="1"/>
            <a:r>
              <a:rPr lang="en-US" altLang="zh-TW" smtClean="0"/>
              <a:t>Results and Evaluations </a:t>
            </a:r>
            <a:r>
              <a:rPr lang="en-US" altLang="zh-TW" sz="3200" smtClean="0"/>
              <a:t>(cont.)</a:t>
            </a:r>
            <a:endParaRPr lang="zh-TW" altLang="en-US" smtClean="0"/>
          </a:p>
        </p:txBody>
      </p:sp>
      <p:sp>
        <p:nvSpPr>
          <p:cNvPr id="167940" name="內容版面配置區 2"/>
          <p:cNvSpPr>
            <a:spLocks noGrp="1"/>
          </p:cNvSpPr>
          <p:nvPr>
            <p:ph idx="1"/>
          </p:nvPr>
        </p:nvSpPr>
        <p:spPr/>
        <p:txBody>
          <a:bodyPr/>
          <a:lstStyle/>
          <a:p>
            <a:pPr eaLnBrk="1" hangingPunct="1"/>
            <a:r>
              <a:rPr lang="en-US" altLang="zh-TW" smtClean="0"/>
              <a:t>Repost Rate (RR)</a:t>
            </a:r>
          </a:p>
          <a:p>
            <a:pPr eaLnBrk="1" hangingPunct="1">
              <a:buFontTx/>
              <a:buNone/>
            </a:pPr>
            <a:endParaRPr lang="zh-TW" altLang="en-US" smtClean="0"/>
          </a:p>
        </p:txBody>
      </p:sp>
      <p:sp>
        <p:nvSpPr>
          <p:cNvPr id="4" name="投影片編號版面配置區 3"/>
          <p:cNvSpPr>
            <a:spLocks noGrp="1"/>
          </p:cNvSpPr>
          <p:nvPr>
            <p:ph type="sldNum" sz="quarter" idx="12"/>
          </p:nvPr>
        </p:nvSpPr>
        <p:spPr/>
        <p:txBody>
          <a:bodyPr/>
          <a:lstStyle/>
          <a:p>
            <a:pPr>
              <a:defRPr/>
            </a:pPr>
            <a:fld id="{90EA62A2-C381-4ADF-A9FD-BB14C556A4D2}" type="slidenum">
              <a:rPr lang="zh-TW" altLang="en-US" smtClean="0"/>
              <a:pPr>
                <a:defRPr/>
              </a:pPr>
              <a:t>24</a:t>
            </a:fld>
            <a:endParaRPr lang="zh-TW" altLang="en-US"/>
          </a:p>
        </p:txBody>
      </p:sp>
      <p:graphicFrame>
        <p:nvGraphicFramePr>
          <p:cNvPr id="167938" name="Object 2"/>
          <p:cNvGraphicFramePr>
            <a:graphicFrameLocks noChangeAspect="1"/>
          </p:cNvGraphicFramePr>
          <p:nvPr/>
        </p:nvGraphicFramePr>
        <p:xfrm>
          <a:off x="3630613" y="1125538"/>
          <a:ext cx="2640012" cy="939800"/>
        </p:xfrm>
        <a:graphic>
          <a:graphicData uri="http://schemas.openxmlformats.org/presentationml/2006/ole">
            <p:oleObj spid="_x0000_s167938" name="Equation" r:id="rId4" imgW="1231560" imgH="431640" progId="Equation.DSMT4">
              <p:embed/>
            </p:oleObj>
          </a:graphicData>
        </a:graphic>
      </p:graphicFrame>
      <p:sp>
        <p:nvSpPr>
          <p:cNvPr id="6" name="橢圓 5"/>
          <p:cNvSpPr/>
          <p:nvPr/>
        </p:nvSpPr>
        <p:spPr>
          <a:xfrm>
            <a:off x="6156325" y="1916113"/>
            <a:ext cx="820738" cy="741362"/>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7" name="圖表 6"/>
          <p:cNvGraphicFramePr/>
          <p:nvPr/>
        </p:nvGraphicFramePr>
        <p:xfrm>
          <a:off x="1619672" y="1988840"/>
          <a:ext cx="5652000" cy="2520000"/>
        </p:xfrm>
        <a:graphic>
          <a:graphicData uri="http://schemas.openxmlformats.org/drawingml/2006/chart">
            <c:chart xmlns:c="http://schemas.openxmlformats.org/drawingml/2006/chart" xmlns:r="http://schemas.openxmlformats.org/officeDocument/2006/relationships" r:id="rId5"/>
          </a:graphicData>
        </a:graphic>
      </p:graphicFrame>
      <p:pic>
        <p:nvPicPr>
          <p:cNvPr id="167944" name="圖片 7" descr="2010-06-22_104325.jpg"/>
          <p:cNvPicPr>
            <a:picLocks noChangeAspect="1"/>
          </p:cNvPicPr>
          <p:nvPr/>
        </p:nvPicPr>
        <p:blipFill>
          <a:blip r:embed="rId6"/>
          <a:srcRect/>
          <a:stretch>
            <a:fillRect/>
          </a:stretch>
        </p:blipFill>
        <p:spPr bwMode="auto">
          <a:xfrm>
            <a:off x="1979613" y="4508500"/>
            <a:ext cx="5400675" cy="1657350"/>
          </a:xfrm>
          <a:prstGeom prst="rect">
            <a:avLst/>
          </a:prstGeom>
          <a:noFill/>
          <a:ln w="9525">
            <a:noFill/>
            <a:miter lim="800000"/>
            <a:headEnd/>
            <a:tailEnd/>
          </a:ln>
        </p:spPr>
      </p:pic>
      <p:sp>
        <p:nvSpPr>
          <p:cNvPr id="9" name="橢圓 8"/>
          <p:cNvSpPr/>
          <p:nvPr/>
        </p:nvSpPr>
        <p:spPr>
          <a:xfrm>
            <a:off x="6588125" y="4868863"/>
            <a:ext cx="792163" cy="1152525"/>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標題 1"/>
          <p:cNvSpPr>
            <a:spLocks noGrp="1"/>
          </p:cNvSpPr>
          <p:nvPr>
            <p:ph type="title"/>
          </p:nvPr>
        </p:nvSpPr>
        <p:spPr/>
        <p:txBody>
          <a:bodyPr/>
          <a:lstStyle/>
          <a:p>
            <a:pPr eaLnBrk="1" hangingPunct="1"/>
            <a:r>
              <a:rPr lang="en-US" altLang="zh-TW" smtClean="0"/>
              <a:t>Results and Evaluations </a:t>
            </a:r>
            <a:r>
              <a:rPr lang="en-US" altLang="zh-TW" sz="3200" smtClean="0"/>
              <a:t>(cont.)</a:t>
            </a:r>
            <a:endParaRPr lang="zh-TW" altLang="en-US" smtClean="0"/>
          </a:p>
        </p:txBody>
      </p:sp>
      <p:sp>
        <p:nvSpPr>
          <p:cNvPr id="168964" name="內容版面配置區 2"/>
          <p:cNvSpPr>
            <a:spLocks noGrp="1"/>
          </p:cNvSpPr>
          <p:nvPr>
            <p:ph idx="1"/>
          </p:nvPr>
        </p:nvSpPr>
        <p:spPr/>
        <p:txBody>
          <a:bodyPr/>
          <a:lstStyle/>
          <a:p>
            <a:pPr eaLnBrk="1" hangingPunct="1"/>
            <a:r>
              <a:rPr lang="en-US" altLang="zh-TW" smtClean="0"/>
              <a:t>Exposure Rate (ER)</a:t>
            </a:r>
          </a:p>
          <a:p>
            <a:pPr eaLnBrk="1" hangingPunct="1"/>
            <a:endParaRPr lang="zh-TW" altLang="en-US" smtClean="0"/>
          </a:p>
        </p:txBody>
      </p:sp>
      <p:sp>
        <p:nvSpPr>
          <p:cNvPr id="4" name="投影片編號版面配置區 3"/>
          <p:cNvSpPr>
            <a:spLocks noGrp="1"/>
          </p:cNvSpPr>
          <p:nvPr>
            <p:ph type="sldNum" sz="quarter" idx="12"/>
          </p:nvPr>
        </p:nvSpPr>
        <p:spPr/>
        <p:txBody>
          <a:bodyPr/>
          <a:lstStyle/>
          <a:p>
            <a:pPr>
              <a:defRPr/>
            </a:pPr>
            <a:fld id="{EA5CD8AF-399D-495D-BA44-B42739AD3EE5}" type="slidenum">
              <a:rPr lang="zh-TW" altLang="en-US" smtClean="0"/>
              <a:pPr>
                <a:defRPr/>
              </a:pPr>
              <a:t>25</a:t>
            </a:fld>
            <a:endParaRPr lang="zh-TW" altLang="en-US"/>
          </a:p>
        </p:txBody>
      </p:sp>
      <p:graphicFrame>
        <p:nvGraphicFramePr>
          <p:cNvPr id="168962" name="Object 2"/>
          <p:cNvGraphicFramePr>
            <a:graphicFrameLocks noChangeAspect="1"/>
          </p:cNvGraphicFramePr>
          <p:nvPr/>
        </p:nvGraphicFramePr>
        <p:xfrm>
          <a:off x="3995738" y="1196975"/>
          <a:ext cx="2443162" cy="868363"/>
        </p:xfrm>
        <a:graphic>
          <a:graphicData uri="http://schemas.openxmlformats.org/presentationml/2006/ole">
            <p:oleObj spid="_x0000_s168962" name="Equation" r:id="rId4" imgW="1231560" imgH="431640" progId="Equation.DSMT4">
              <p:embed/>
            </p:oleObj>
          </a:graphicData>
        </a:graphic>
      </p:graphicFrame>
      <p:sp>
        <p:nvSpPr>
          <p:cNvPr id="6" name="橢圓 5"/>
          <p:cNvSpPr/>
          <p:nvPr/>
        </p:nvSpPr>
        <p:spPr>
          <a:xfrm>
            <a:off x="6300788" y="1844675"/>
            <a:ext cx="749300" cy="719138"/>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7" name="圖表 6"/>
          <p:cNvGraphicFramePr/>
          <p:nvPr/>
        </p:nvGraphicFramePr>
        <p:xfrm>
          <a:off x="1691680" y="1916832"/>
          <a:ext cx="5688000" cy="2520000"/>
        </p:xfrm>
        <a:graphic>
          <a:graphicData uri="http://schemas.openxmlformats.org/drawingml/2006/chart">
            <c:chart xmlns:c="http://schemas.openxmlformats.org/drawingml/2006/chart" xmlns:r="http://schemas.openxmlformats.org/officeDocument/2006/relationships" r:id="rId5"/>
          </a:graphicData>
        </a:graphic>
      </p:graphicFrame>
      <p:pic>
        <p:nvPicPr>
          <p:cNvPr id="168968" name="圖片 7" descr="2010-06-22_112449.jpg"/>
          <p:cNvPicPr>
            <a:picLocks noChangeAspect="1"/>
          </p:cNvPicPr>
          <p:nvPr/>
        </p:nvPicPr>
        <p:blipFill>
          <a:blip r:embed="rId6"/>
          <a:srcRect/>
          <a:stretch>
            <a:fillRect/>
          </a:stretch>
        </p:blipFill>
        <p:spPr bwMode="auto">
          <a:xfrm>
            <a:off x="2268538" y="4365625"/>
            <a:ext cx="5181600" cy="1979613"/>
          </a:xfrm>
          <a:prstGeom prst="rect">
            <a:avLst/>
          </a:prstGeom>
          <a:noFill/>
          <a:ln w="9525">
            <a:noFill/>
            <a:miter lim="800000"/>
            <a:headEnd/>
            <a:tailEnd/>
          </a:ln>
        </p:spPr>
      </p:pic>
      <p:sp>
        <p:nvSpPr>
          <p:cNvPr id="9" name="橢圓 8"/>
          <p:cNvSpPr/>
          <p:nvPr/>
        </p:nvSpPr>
        <p:spPr>
          <a:xfrm>
            <a:off x="6659563" y="4652963"/>
            <a:ext cx="792162" cy="1152525"/>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標題 1"/>
          <p:cNvSpPr>
            <a:spLocks noGrp="1"/>
          </p:cNvSpPr>
          <p:nvPr>
            <p:ph type="title"/>
          </p:nvPr>
        </p:nvSpPr>
        <p:spPr/>
        <p:txBody>
          <a:bodyPr/>
          <a:lstStyle/>
          <a:p>
            <a:pPr eaLnBrk="1" hangingPunct="1"/>
            <a:r>
              <a:rPr lang="en-US" altLang="zh-TW" smtClean="0"/>
              <a:t>Conclusion</a:t>
            </a:r>
            <a:endParaRPr lang="zh-TW" altLang="en-US" smtClean="0"/>
          </a:p>
        </p:txBody>
      </p:sp>
      <p:sp>
        <p:nvSpPr>
          <p:cNvPr id="276482" name="內容版面配置區 2"/>
          <p:cNvSpPr>
            <a:spLocks noGrp="1"/>
          </p:cNvSpPr>
          <p:nvPr>
            <p:ph idx="1"/>
          </p:nvPr>
        </p:nvSpPr>
        <p:spPr/>
        <p:txBody>
          <a:bodyPr/>
          <a:lstStyle/>
          <a:p>
            <a:pPr eaLnBrk="1" hangingPunct="1"/>
            <a:r>
              <a:rPr lang="en-US" altLang="zh-TW" smtClean="0"/>
              <a:t>We propose one of the pioneering mechanism for </a:t>
            </a:r>
            <a:r>
              <a:rPr lang="en-US" altLang="zh-TW" smtClean="0">
                <a:solidFill>
                  <a:srgbClr val="FF3300"/>
                </a:solidFill>
              </a:rPr>
              <a:t>diffusing online ads over social media</a:t>
            </a:r>
          </a:p>
          <a:p>
            <a:pPr eaLnBrk="1" hangingPunct="1"/>
            <a:endParaRPr lang="en-US" altLang="zh-TW" smtClean="0"/>
          </a:p>
          <a:p>
            <a:pPr eaLnBrk="1" hangingPunct="1"/>
            <a:r>
              <a:rPr lang="en-US" altLang="zh-TW" smtClean="0"/>
              <a:t>Our system significantly increases the</a:t>
            </a:r>
            <a:r>
              <a:rPr lang="zh-TW" altLang="en-US" smtClean="0"/>
              <a:t> </a:t>
            </a:r>
            <a:r>
              <a:rPr lang="en-US" altLang="zh-TW" smtClean="0">
                <a:solidFill>
                  <a:srgbClr val="FF3300"/>
                </a:solidFill>
              </a:rPr>
              <a:t>CTR</a:t>
            </a:r>
            <a:r>
              <a:rPr lang="en-US" altLang="zh-TW" smtClean="0"/>
              <a:t>, </a:t>
            </a:r>
            <a:r>
              <a:rPr lang="en-US" altLang="zh-TW" smtClean="0">
                <a:solidFill>
                  <a:srgbClr val="FF3300"/>
                </a:solidFill>
              </a:rPr>
              <a:t>repost rate</a:t>
            </a:r>
            <a:r>
              <a:rPr lang="en-US" altLang="zh-TW" smtClean="0"/>
              <a:t> , and </a:t>
            </a:r>
            <a:r>
              <a:rPr lang="en-US" altLang="zh-TW" smtClean="0">
                <a:solidFill>
                  <a:srgbClr val="FF3300"/>
                </a:solidFill>
              </a:rPr>
              <a:t>exposure rate</a:t>
            </a:r>
            <a:r>
              <a:rPr lang="en-US" altLang="zh-TW" smtClean="0"/>
              <a:t> of online advertisements</a:t>
            </a:r>
          </a:p>
          <a:p>
            <a:pPr eaLnBrk="1" hangingPunct="1"/>
            <a:endParaRPr lang="en-US" altLang="zh-TW" smtClean="0"/>
          </a:p>
          <a:p>
            <a:pPr eaLnBrk="1" hangingPunct="1"/>
            <a:r>
              <a:rPr lang="en-US" altLang="zh-TW" smtClean="0"/>
              <a:t>The mechanism support users to effectively share the information and </a:t>
            </a:r>
            <a:r>
              <a:rPr lang="en-US" altLang="zh-TW" smtClean="0">
                <a:solidFill>
                  <a:srgbClr val="FF3300"/>
                </a:solidFill>
              </a:rPr>
              <a:t>reduce the risk of social spam</a:t>
            </a:r>
          </a:p>
          <a:p>
            <a:pPr eaLnBrk="1" hangingPunct="1">
              <a:buFontTx/>
              <a:buNone/>
            </a:pPr>
            <a:endParaRPr lang="zh-TW" altLang="en-US" smtClean="0"/>
          </a:p>
        </p:txBody>
      </p:sp>
      <p:sp>
        <p:nvSpPr>
          <p:cNvPr id="96259" name="投影片編號版面配置區 3"/>
          <p:cNvSpPr>
            <a:spLocks noGrp="1"/>
          </p:cNvSpPr>
          <p:nvPr>
            <p:ph type="sldNum" sz="quarter" idx="12"/>
          </p:nvPr>
        </p:nvSpPr>
        <p:spPr/>
        <p:txBody>
          <a:bodyPr/>
          <a:lstStyle/>
          <a:p>
            <a:pPr fontAlgn="base">
              <a:spcBef>
                <a:spcPct val="0"/>
              </a:spcBef>
              <a:spcAft>
                <a:spcPct val="0"/>
              </a:spcAft>
              <a:defRPr/>
            </a:pPr>
            <a:fld id="{8EFD6C42-77F7-47DF-A236-EA8DD69CD87B}" type="slidenum">
              <a:rPr lang="zh-TW" altLang="en-US">
                <a:ea typeface="新細明體" charset="-120"/>
              </a:rPr>
              <a:pPr fontAlgn="base">
                <a:spcBef>
                  <a:spcPct val="0"/>
                </a:spcBef>
                <a:spcAft>
                  <a:spcPct val="0"/>
                </a:spcAft>
                <a:defRPr/>
              </a:pPr>
              <a:t>26</a:t>
            </a:fld>
            <a:endParaRPr lang="en-US" altLang="zh-TW">
              <a:ea typeface="新細明體"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標題 1"/>
          <p:cNvSpPr>
            <a:spLocks noGrp="1"/>
          </p:cNvSpPr>
          <p:nvPr>
            <p:ph type="title"/>
          </p:nvPr>
        </p:nvSpPr>
        <p:spPr/>
        <p:txBody>
          <a:bodyPr/>
          <a:lstStyle/>
          <a:p>
            <a:pPr eaLnBrk="1" hangingPunct="1"/>
            <a:r>
              <a:rPr lang="en-US" altLang="zh-TW" smtClean="0"/>
              <a:t>Future works</a:t>
            </a:r>
            <a:endParaRPr lang="zh-TW" altLang="en-US" smtClean="0"/>
          </a:p>
        </p:txBody>
      </p:sp>
      <p:sp>
        <p:nvSpPr>
          <p:cNvPr id="278530" name="內容版面配置區 2"/>
          <p:cNvSpPr>
            <a:spLocks noGrp="1"/>
          </p:cNvSpPr>
          <p:nvPr>
            <p:ph idx="1"/>
          </p:nvPr>
        </p:nvSpPr>
        <p:spPr/>
        <p:txBody>
          <a:bodyPr/>
          <a:lstStyle/>
          <a:p>
            <a:pPr eaLnBrk="1" hangingPunct="1"/>
            <a:r>
              <a:rPr lang="en-US" altLang="zh-TW" smtClean="0"/>
              <a:t>Continuously improve the performance of the modules included in the endorser discovery engine.</a:t>
            </a:r>
          </a:p>
          <a:p>
            <a:pPr lvl="1" eaLnBrk="1" hangingPunct="1"/>
            <a:r>
              <a:rPr lang="en-US" altLang="zh-TW" smtClean="0">
                <a:solidFill>
                  <a:srgbClr val="FF3300"/>
                </a:solidFill>
              </a:rPr>
              <a:t>Generalization</a:t>
            </a:r>
            <a:r>
              <a:rPr lang="en-US" altLang="zh-TW" smtClean="0"/>
              <a:t> of the framework</a:t>
            </a:r>
          </a:p>
          <a:p>
            <a:pPr lvl="1" eaLnBrk="1" hangingPunct="1"/>
            <a:r>
              <a:rPr lang="en-US" altLang="zh-TW" smtClean="0"/>
              <a:t>Include other important factors</a:t>
            </a:r>
          </a:p>
          <a:p>
            <a:pPr eaLnBrk="1" hangingPunct="1"/>
            <a:r>
              <a:rPr lang="en-US" altLang="zh-TW" smtClean="0"/>
              <a:t>Design a </a:t>
            </a:r>
            <a:r>
              <a:rPr lang="en-US" altLang="zh-TW" smtClean="0">
                <a:solidFill>
                  <a:srgbClr val="FF3300"/>
                </a:solidFill>
              </a:rPr>
              <a:t>monitor/feedback mechanism</a:t>
            </a:r>
            <a:r>
              <a:rPr lang="en-US" altLang="zh-TW" smtClean="0"/>
              <a:t> to adjust the recommended list or variation of users’ preferences</a:t>
            </a:r>
          </a:p>
          <a:p>
            <a:pPr eaLnBrk="1" hangingPunct="1"/>
            <a:r>
              <a:rPr lang="en-US" altLang="zh-TW" smtClean="0"/>
              <a:t>Develop appropriate </a:t>
            </a:r>
            <a:r>
              <a:rPr lang="en-US" altLang="zh-TW" smtClean="0">
                <a:solidFill>
                  <a:srgbClr val="FF3300"/>
                </a:solidFill>
              </a:rPr>
              <a:t>incentive mechanisms</a:t>
            </a:r>
            <a:r>
              <a:rPr lang="en-US" altLang="zh-TW" smtClean="0"/>
              <a:t> to induce higher diffusing effort</a:t>
            </a:r>
          </a:p>
          <a:p>
            <a:pPr eaLnBrk="1" hangingPunct="1"/>
            <a:r>
              <a:rPr lang="en-US" altLang="zh-TW" smtClean="0">
                <a:solidFill>
                  <a:srgbClr val="FF3300"/>
                </a:solidFill>
              </a:rPr>
              <a:t>Interface</a:t>
            </a:r>
            <a:r>
              <a:rPr lang="en-US" altLang="zh-TW" smtClean="0"/>
              <a:t> design and service </a:t>
            </a:r>
            <a:r>
              <a:rPr lang="en-US" altLang="zh-TW" smtClean="0">
                <a:solidFill>
                  <a:srgbClr val="FF3300"/>
                </a:solidFill>
              </a:rPr>
              <a:t>quality</a:t>
            </a:r>
            <a:r>
              <a:rPr lang="en-US" altLang="zh-TW" smtClean="0"/>
              <a:t> improvement </a:t>
            </a:r>
          </a:p>
          <a:p>
            <a:pPr eaLnBrk="1" hangingPunct="1"/>
            <a:endParaRPr lang="zh-TW" altLang="en-US" smtClean="0"/>
          </a:p>
        </p:txBody>
      </p:sp>
      <p:sp>
        <p:nvSpPr>
          <p:cNvPr id="98307" name="投影片編號版面配置區 3"/>
          <p:cNvSpPr>
            <a:spLocks noGrp="1"/>
          </p:cNvSpPr>
          <p:nvPr>
            <p:ph type="sldNum" sz="quarter" idx="12"/>
          </p:nvPr>
        </p:nvSpPr>
        <p:spPr/>
        <p:txBody>
          <a:bodyPr/>
          <a:lstStyle/>
          <a:p>
            <a:pPr fontAlgn="base">
              <a:spcBef>
                <a:spcPct val="0"/>
              </a:spcBef>
              <a:spcAft>
                <a:spcPct val="0"/>
              </a:spcAft>
              <a:defRPr/>
            </a:pPr>
            <a:fld id="{E28CFEBE-C37F-412E-8099-50AAD5684B42}" type="slidenum">
              <a:rPr lang="zh-TW" altLang="en-US">
                <a:ea typeface="新細明體" charset="-120"/>
              </a:rPr>
              <a:pPr fontAlgn="base">
                <a:spcBef>
                  <a:spcPct val="0"/>
                </a:spcBef>
                <a:spcAft>
                  <a:spcPct val="0"/>
                </a:spcAft>
                <a:defRPr/>
              </a:pPr>
              <a:t>27</a:t>
            </a:fld>
            <a:endParaRPr lang="en-US" altLang="zh-TW">
              <a:ea typeface="新細明體"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投影片編號版面配置區 3"/>
          <p:cNvSpPr>
            <a:spLocks noGrp="1"/>
          </p:cNvSpPr>
          <p:nvPr>
            <p:ph type="sldNum" sz="quarter" idx="12"/>
          </p:nvPr>
        </p:nvSpPr>
        <p:spPr/>
        <p:txBody>
          <a:bodyPr/>
          <a:lstStyle/>
          <a:p>
            <a:pPr fontAlgn="base">
              <a:spcBef>
                <a:spcPct val="0"/>
              </a:spcBef>
              <a:spcAft>
                <a:spcPct val="0"/>
              </a:spcAft>
              <a:defRPr/>
            </a:pPr>
            <a:fld id="{56ED33A2-C30B-47A4-9775-3D26A097E22D}" type="slidenum">
              <a:rPr lang="zh-TW" altLang="en-US">
                <a:ea typeface="新細明體" charset="-120"/>
              </a:rPr>
              <a:pPr fontAlgn="base">
                <a:spcBef>
                  <a:spcPct val="0"/>
                </a:spcBef>
                <a:spcAft>
                  <a:spcPct val="0"/>
                </a:spcAft>
                <a:defRPr/>
              </a:pPr>
              <a:t>28</a:t>
            </a:fld>
            <a:endParaRPr lang="en-US" altLang="zh-TW">
              <a:ea typeface="新細明體" charset="-120"/>
            </a:endParaRPr>
          </a:p>
        </p:txBody>
      </p:sp>
      <p:sp>
        <p:nvSpPr>
          <p:cNvPr id="5" name="標題 1"/>
          <p:cNvSpPr txBox="1">
            <a:spLocks/>
          </p:cNvSpPr>
          <p:nvPr/>
        </p:nvSpPr>
        <p:spPr bwMode="auto">
          <a:xfrm>
            <a:off x="428625" y="3000375"/>
            <a:ext cx="8229600" cy="1066800"/>
          </a:xfrm>
          <a:prstGeom prst="rect">
            <a:avLst/>
          </a:prstGeom>
          <a:noFill/>
          <a:ln w="9525">
            <a:noFill/>
            <a:miter lim="800000"/>
            <a:headEnd/>
            <a:tailEnd/>
          </a:ln>
        </p:spPr>
        <p:txBody>
          <a:bodyPr anchor="ctr"/>
          <a:lstStyle/>
          <a:p>
            <a:pPr algn="ctr">
              <a:defRPr/>
            </a:pPr>
            <a:r>
              <a:rPr lang="en-US" altLang="zh-TW" sz="4000" b="1" kern="0">
                <a:solidFill>
                  <a:srgbClr val="2907A5"/>
                </a:solidFill>
                <a:latin typeface="+mj-lt"/>
                <a:ea typeface="+mj-ea"/>
                <a:cs typeface="+mj-cs"/>
              </a:rPr>
              <a:t>Thank you!</a:t>
            </a:r>
            <a:endParaRPr lang="zh-TW" altLang="en-US" sz="4000" b="1" kern="0">
              <a:solidFill>
                <a:srgbClr val="2907A5"/>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zh-TW" smtClean="0"/>
              <a:t>Background and Motivation (1/3)</a:t>
            </a:r>
          </a:p>
        </p:txBody>
      </p:sp>
      <p:sp>
        <p:nvSpPr>
          <p:cNvPr id="18434" name="Content Placeholder 2"/>
          <p:cNvSpPr>
            <a:spLocks noGrp="1"/>
          </p:cNvSpPr>
          <p:nvPr>
            <p:ph idx="1"/>
          </p:nvPr>
        </p:nvSpPr>
        <p:spPr>
          <a:xfrm>
            <a:off x="468313" y="1700213"/>
            <a:ext cx="8229600" cy="4824412"/>
          </a:xfrm>
        </p:spPr>
        <p:txBody>
          <a:bodyPr/>
          <a:lstStyle/>
          <a:p>
            <a:pPr eaLnBrk="1" hangingPunct="1"/>
            <a:r>
              <a:rPr lang="en-US" altLang="zh-TW" smtClean="0">
                <a:solidFill>
                  <a:srgbClr val="FF3300"/>
                </a:solidFill>
              </a:rPr>
              <a:t>Social media</a:t>
            </a:r>
            <a:r>
              <a:rPr lang="en-US" altLang="zh-TW" smtClean="0"/>
              <a:t> has been flourished and raised high popularity and attention</a:t>
            </a:r>
          </a:p>
          <a:p>
            <a:pPr eaLnBrk="1" hangingPunct="1"/>
            <a:r>
              <a:rPr lang="en-US" altLang="zh-TW" smtClean="0">
                <a:solidFill>
                  <a:srgbClr val="FF3300"/>
                </a:solidFill>
              </a:rPr>
              <a:t>Online advertising </a:t>
            </a:r>
            <a:r>
              <a:rPr lang="en-US" altLang="zh-TW" smtClean="0"/>
              <a:t>revenue is growing year over year</a:t>
            </a:r>
          </a:p>
          <a:p>
            <a:pPr eaLnBrk="1" hangingPunct="1"/>
            <a:r>
              <a:rPr lang="en-US" altLang="zh-TW" smtClean="0"/>
              <a:t>A number of marketers have used social media to </a:t>
            </a:r>
            <a:r>
              <a:rPr lang="en-US" altLang="zh-TW" smtClean="0">
                <a:solidFill>
                  <a:srgbClr val="FF0000"/>
                </a:solidFill>
              </a:rPr>
              <a:t>market their businesses </a:t>
            </a:r>
            <a:endParaRPr lang="en-US" altLang="zh-TW" smtClean="0"/>
          </a:p>
          <a:p>
            <a:pPr eaLnBrk="1" hangingPunct="1"/>
            <a:endParaRPr lang="en-US" altLang="zh-TW" smtClean="0"/>
          </a:p>
        </p:txBody>
      </p:sp>
      <p:sp>
        <p:nvSpPr>
          <p:cNvPr id="18435" name="投影片編號版面配置區 3"/>
          <p:cNvSpPr>
            <a:spLocks noGrp="1"/>
          </p:cNvSpPr>
          <p:nvPr>
            <p:ph type="sldNum" sz="quarter" idx="12"/>
          </p:nvPr>
        </p:nvSpPr>
        <p:spPr/>
        <p:txBody>
          <a:bodyPr/>
          <a:lstStyle/>
          <a:p>
            <a:pPr fontAlgn="base">
              <a:spcBef>
                <a:spcPct val="0"/>
              </a:spcBef>
              <a:spcAft>
                <a:spcPct val="0"/>
              </a:spcAft>
              <a:defRPr/>
            </a:pPr>
            <a:fld id="{F5F7AABC-501B-4534-BB3A-0E9B49EBF9A9}" type="slidenum">
              <a:rPr lang="zh-TW" altLang="en-US">
                <a:ea typeface="新細明體" charset="-120"/>
              </a:rPr>
              <a:pPr fontAlgn="base">
                <a:spcBef>
                  <a:spcPct val="0"/>
                </a:spcBef>
                <a:spcAft>
                  <a:spcPct val="0"/>
                </a:spcAft>
                <a:defRPr/>
              </a:pPr>
              <a:t>3</a:t>
            </a:fld>
            <a:endParaRPr lang="en-US" altLang="zh-TW">
              <a:ea typeface="新細明體" charset="-120"/>
            </a:endParaRPr>
          </a:p>
        </p:txBody>
      </p:sp>
    </p:spTree>
  </p:cSld>
  <p:clrMapOvr>
    <a:masterClrMapping/>
  </p:clrMapOvr>
  <p:transition advTm="4681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p:txBody>
          <a:bodyPr/>
          <a:lstStyle/>
          <a:p>
            <a:pPr eaLnBrk="1" hangingPunct="1"/>
            <a:r>
              <a:rPr lang="en-US" altLang="zh-TW" smtClean="0"/>
              <a:t>Background and Motivation (2/3)</a:t>
            </a:r>
            <a:endParaRPr lang="zh-TW" altLang="en-US" smtClean="0"/>
          </a:p>
        </p:txBody>
      </p:sp>
      <p:sp>
        <p:nvSpPr>
          <p:cNvPr id="20482" name="內容版面配置區 2"/>
          <p:cNvSpPr>
            <a:spLocks noGrp="1"/>
          </p:cNvSpPr>
          <p:nvPr>
            <p:ph idx="1"/>
          </p:nvPr>
        </p:nvSpPr>
        <p:spPr/>
        <p:txBody>
          <a:bodyPr/>
          <a:lstStyle/>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a:p>
            <a:pPr eaLnBrk="1" hangingPunct="1"/>
            <a:endParaRPr lang="en-US" altLang="zh-TW" smtClean="0"/>
          </a:p>
        </p:txBody>
      </p:sp>
      <p:sp>
        <p:nvSpPr>
          <p:cNvPr id="4" name="投影片編號版面配置區 3"/>
          <p:cNvSpPr>
            <a:spLocks noGrp="1"/>
          </p:cNvSpPr>
          <p:nvPr>
            <p:ph type="sldNum" sz="quarter" idx="12"/>
          </p:nvPr>
        </p:nvSpPr>
        <p:spPr/>
        <p:txBody>
          <a:bodyPr/>
          <a:lstStyle/>
          <a:p>
            <a:pPr>
              <a:defRPr/>
            </a:pPr>
            <a:fld id="{9D92EC81-3191-4274-9CE3-33E48D0BBAC6}" type="slidenum">
              <a:rPr lang="zh-TW" altLang="en-US" smtClean="0"/>
              <a:pPr>
                <a:defRPr/>
              </a:pPr>
              <a:t>4</a:t>
            </a:fld>
            <a:endParaRPr lang="zh-TW" altLang="en-US"/>
          </a:p>
        </p:txBody>
      </p:sp>
      <p:graphicFrame>
        <p:nvGraphicFramePr>
          <p:cNvPr id="20504" name="Group 24"/>
          <p:cNvGraphicFramePr>
            <a:graphicFrameLocks noGrp="1"/>
          </p:cNvGraphicFramePr>
          <p:nvPr/>
        </p:nvGraphicFramePr>
        <p:xfrm>
          <a:off x="395288" y="2276475"/>
          <a:ext cx="8424862" cy="2840038"/>
        </p:xfrm>
        <a:graphic>
          <a:graphicData uri="http://schemas.openxmlformats.org/drawingml/2006/table">
            <a:tbl>
              <a:tblPr/>
              <a:tblGrid>
                <a:gridCol w="1693862"/>
                <a:gridCol w="3365500"/>
                <a:gridCol w="3365500"/>
              </a:tblGrid>
              <a:tr h="206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smtClean="0">
                        <a:ln>
                          <a:noFill/>
                        </a:ln>
                        <a:solidFill>
                          <a:srgbClr val="FFFFFF"/>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Arial" charset="0"/>
                          <a:ea typeface="標楷體" pitchFamily="65" charset="-120"/>
                        </a:rPr>
                        <a:t>Targeted advertising</a:t>
                      </a:r>
                      <a:endParaRPr kumimoji="0" lang="zh-TW" altLang="en-US" sz="2000" b="1" i="0" u="none" strike="noStrike" cap="none" normalizeH="0" baseline="0" smtClean="0">
                        <a:ln>
                          <a:noFill/>
                        </a:ln>
                        <a:solidFill>
                          <a:srgbClr val="FFFFFF"/>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Arial" charset="0"/>
                          <a:ea typeface="標楷體" pitchFamily="65" charset="-120"/>
                        </a:rPr>
                        <a:t>Social advertising</a:t>
                      </a:r>
                      <a:endParaRPr kumimoji="0" lang="zh-TW" altLang="en-US" sz="2000" b="1" i="0" u="none" strike="noStrike" cap="none" normalizeH="0" baseline="0" smtClean="0">
                        <a:ln>
                          <a:noFill/>
                        </a:ln>
                        <a:solidFill>
                          <a:srgbClr val="FFFFFF"/>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11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標楷體" pitchFamily="65" charset="-120"/>
                        </a:rPr>
                        <a:t>Concept</a:t>
                      </a:r>
                      <a:endParaRPr kumimoji="0" lang="zh-TW" altLang="en-US" sz="2000" b="0" i="0" u="none" strike="noStrike" cap="none" normalizeH="0" baseline="0" smtClean="0">
                        <a:ln>
                          <a:noFill/>
                        </a:ln>
                        <a:solidFill>
                          <a:srgbClr val="000000"/>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標楷體" pitchFamily="65" charset="-120"/>
                        </a:rPr>
                        <a:t>Distribute appropriate advertisements </a:t>
                      </a:r>
                      <a:r>
                        <a:rPr kumimoji="0" lang="en-US" altLang="zh-TW" sz="2000" b="0" i="0" u="none" strike="noStrike" cap="none" normalizeH="0" baseline="0" smtClean="0">
                          <a:ln>
                            <a:noFill/>
                          </a:ln>
                          <a:solidFill>
                            <a:srgbClr val="FF0000"/>
                          </a:solidFill>
                          <a:effectLst/>
                          <a:latin typeface="Arial" charset="0"/>
                          <a:ea typeface="標楷體" pitchFamily="65" charset="-120"/>
                        </a:rPr>
                        <a:t>to</a:t>
                      </a:r>
                      <a:r>
                        <a:rPr kumimoji="0" lang="en-US" altLang="zh-TW" sz="2000" b="0" i="0" u="none" strike="noStrike" cap="none" normalizeH="0" baseline="0" smtClean="0">
                          <a:ln>
                            <a:noFill/>
                          </a:ln>
                          <a:solidFill>
                            <a:srgbClr val="000000"/>
                          </a:solidFill>
                          <a:effectLst/>
                          <a:latin typeface="Arial" charset="0"/>
                          <a:ea typeface="標楷體" pitchFamily="65" charset="-120"/>
                        </a:rPr>
                        <a:t> users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000000"/>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標楷體" pitchFamily="65" charset="-120"/>
                        </a:rPr>
                        <a:t>Distribute appropriate advertisements </a:t>
                      </a:r>
                      <a:r>
                        <a:rPr kumimoji="0" lang="en-US" altLang="zh-TW" sz="2000" b="0" i="0" u="none" strike="noStrike" cap="none" normalizeH="0" baseline="0" smtClean="0">
                          <a:ln>
                            <a:noFill/>
                          </a:ln>
                          <a:solidFill>
                            <a:srgbClr val="FF0000"/>
                          </a:solidFill>
                          <a:effectLst/>
                          <a:latin typeface="Arial" charset="0"/>
                          <a:ea typeface="標楷體" pitchFamily="65" charset="-120"/>
                        </a:rPr>
                        <a:t>between</a:t>
                      </a:r>
                      <a:r>
                        <a:rPr kumimoji="0" lang="en-US" altLang="zh-TW" sz="2000" b="0" i="0" u="none" strike="noStrike" cap="none" normalizeH="0" baseline="0" smtClean="0">
                          <a:ln>
                            <a:noFill/>
                          </a:ln>
                          <a:solidFill>
                            <a:srgbClr val="000000"/>
                          </a:solidFill>
                          <a:effectLst/>
                          <a:latin typeface="Arial" charset="0"/>
                          <a:ea typeface="標楷體" pitchFamily="65" charset="-120"/>
                        </a:rPr>
                        <a:t> users</a:t>
                      </a: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31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Arial" charset="0"/>
                          <a:ea typeface="標楷體" pitchFamily="65" charset="-120"/>
                        </a:rPr>
                        <a:t>Approaches</a:t>
                      </a:r>
                      <a:endParaRPr kumimoji="0" lang="zh-TW" altLang="en-US" sz="2000" b="0" i="0" u="none" strike="noStrike" cap="none" normalizeH="0" baseline="0" smtClean="0">
                        <a:ln>
                          <a:noFill/>
                        </a:ln>
                        <a:solidFill>
                          <a:srgbClr val="000000"/>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TW" sz="2000" b="0" i="0" u="none" strike="noStrike" cap="none" normalizeH="0" baseline="0" smtClean="0">
                          <a:ln>
                            <a:noFill/>
                          </a:ln>
                          <a:solidFill>
                            <a:srgbClr val="000000"/>
                          </a:solidFill>
                          <a:effectLst/>
                          <a:latin typeface="Arial" charset="0"/>
                          <a:ea typeface="標楷體" pitchFamily="65" charset="-120"/>
                        </a:rPr>
                        <a:t>Content-based </a:t>
                      </a:r>
                      <a:r>
                        <a:rPr kumimoji="0" lang="zh-TW" altLang="en-US" sz="2000" b="0" i="0" u="none" strike="noStrike" cap="none" normalizeH="0" baseline="0" smtClean="0">
                          <a:ln>
                            <a:noFill/>
                          </a:ln>
                          <a:solidFill>
                            <a:srgbClr val="000000"/>
                          </a:solidFill>
                          <a:effectLst/>
                          <a:latin typeface="Arial" charset="0"/>
                          <a:ea typeface="標楷體" pitchFamily="65" charset="-120"/>
                        </a:rPr>
                        <a:t> </a:t>
                      </a:r>
                      <a:endParaRPr kumimoji="0" lang="en-US" altLang="zh-TW" sz="2000" b="0" i="0" u="none" strike="noStrike" cap="none" normalizeH="0" baseline="0" smtClean="0">
                        <a:ln>
                          <a:noFill/>
                        </a:ln>
                        <a:solidFill>
                          <a:srgbClr val="000000"/>
                        </a:solidFill>
                        <a:effectLst/>
                        <a:latin typeface="Arial" charset="0"/>
                        <a:ea typeface="標楷體" pitchFamily="65" charset="-12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7F7F7F"/>
                          </a:solidFill>
                          <a:effectLst/>
                          <a:latin typeface="Arial" charset="0"/>
                          <a:ea typeface="標楷體" pitchFamily="65" charset="-120"/>
                        </a:rPr>
                        <a:t>(Albadvi and Shahbazi,2009)</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TW" sz="2000" b="0" i="0" u="none" strike="noStrike" cap="none" normalizeH="0" baseline="0" smtClean="0">
                          <a:ln>
                            <a:noFill/>
                          </a:ln>
                          <a:solidFill>
                            <a:srgbClr val="000000"/>
                          </a:solidFill>
                          <a:effectLst/>
                          <a:latin typeface="Arial" charset="0"/>
                          <a:ea typeface="標楷體" pitchFamily="65" charset="-120"/>
                        </a:rPr>
                        <a:t>Collaborative-based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en-US" altLang="zh-TW" sz="1600" b="0" i="0" u="none" strike="noStrike" cap="none" normalizeH="0" baseline="0" smtClean="0">
                          <a:ln>
                            <a:noFill/>
                          </a:ln>
                          <a:solidFill>
                            <a:srgbClr val="7F7F7F"/>
                          </a:solidFill>
                          <a:effectLst/>
                          <a:latin typeface="Arial" charset="0"/>
                          <a:ea typeface="標楷體" pitchFamily="65" charset="-120"/>
                        </a:rPr>
                        <a:t>(Yang and Dia,2008)</a:t>
                      </a: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TW" sz="2000" b="0" i="0" u="none" strike="noStrike" cap="none" normalizeH="0" baseline="0" smtClean="0">
                          <a:ln>
                            <a:noFill/>
                          </a:ln>
                          <a:solidFill>
                            <a:srgbClr val="000000"/>
                          </a:solidFill>
                          <a:effectLst/>
                          <a:latin typeface="Arial" charset="0"/>
                          <a:ea typeface="標楷體" pitchFamily="65" charset="-120"/>
                        </a:rPr>
                        <a:t>Social network analysis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7F7F7F"/>
                          </a:solidFill>
                          <a:effectLst/>
                          <a:latin typeface="Arial" charset="0"/>
                          <a:ea typeface="標楷體" pitchFamily="65" charset="-120"/>
                        </a:rPr>
                        <a:t>(Li and Lien,2009)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rgbClr val="000000"/>
                        </a:solidFill>
                        <a:effectLst/>
                        <a:latin typeface="Arial" charset="0"/>
                        <a:ea typeface="標楷體" pitchFamily="65" charset="-120"/>
                      </a:endParaRPr>
                    </a:p>
                  </a:txBody>
                  <a:tcPr marL="89321" marR="893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0502" name="內容版面配置區 2"/>
          <p:cNvSpPr txBox="1">
            <a:spLocks/>
          </p:cNvSpPr>
          <p:nvPr/>
        </p:nvSpPr>
        <p:spPr bwMode="auto">
          <a:xfrm>
            <a:off x="395288" y="2033588"/>
            <a:ext cx="8443912" cy="4824412"/>
          </a:xfrm>
          <a:prstGeom prst="rect">
            <a:avLst/>
          </a:prstGeom>
          <a:noFill/>
          <a:ln w="9525">
            <a:noFill/>
            <a:miter lim="800000"/>
            <a:headEnd/>
            <a:tailEnd/>
          </a:ln>
        </p:spPr>
        <p:txBody>
          <a:bodyPr/>
          <a:lstStyle/>
          <a:p>
            <a:pPr marL="342900" indent="-342900">
              <a:spcBef>
                <a:spcPct val="20000"/>
              </a:spcBef>
              <a:buFontTx/>
              <a:buChar char="•"/>
            </a:pPr>
            <a:endParaRPr lang="en-US" altLang="zh-TW" sz="2400">
              <a:ea typeface="標楷體" pitchFamily="65" charset="-120"/>
            </a:endParaRPr>
          </a:p>
          <a:p>
            <a:pPr marL="342900" indent="-342900">
              <a:spcBef>
                <a:spcPct val="20000"/>
              </a:spcBef>
              <a:buFontTx/>
              <a:buChar char="•"/>
            </a:pPr>
            <a:endParaRPr lang="en-US" altLang="zh-TW" sz="2400">
              <a:ea typeface="標楷體" pitchFamily="65" charset="-120"/>
            </a:endParaRPr>
          </a:p>
          <a:p>
            <a:pPr marL="342900" indent="-342900">
              <a:spcBef>
                <a:spcPct val="20000"/>
              </a:spcBef>
              <a:buFontTx/>
              <a:buChar char="•"/>
            </a:pPr>
            <a:endParaRPr lang="en-US" altLang="zh-TW" sz="2400">
              <a:ea typeface="標楷體" pitchFamily="65" charset="-120"/>
            </a:endParaRPr>
          </a:p>
          <a:p>
            <a:pPr marL="342900" indent="-342900">
              <a:spcBef>
                <a:spcPct val="20000"/>
              </a:spcBef>
              <a:buFontTx/>
              <a:buChar char="•"/>
            </a:pPr>
            <a:endParaRPr lang="en-US" altLang="zh-TW" sz="2400">
              <a:ea typeface="標楷體" pitchFamily="65" charset="-120"/>
            </a:endParaRPr>
          </a:p>
          <a:p>
            <a:pPr marL="342900" indent="-342900">
              <a:spcBef>
                <a:spcPct val="20000"/>
              </a:spcBef>
              <a:buFontTx/>
              <a:buChar char="•"/>
            </a:pPr>
            <a:endParaRPr lang="en-US" altLang="zh-TW" sz="2400">
              <a:ea typeface="標楷體" pitchFamily="65" charset="-120"/>
            </a:endParaRPr>
          </a:p>
          <a:p>
            <a:pPr marL="342900" indent="-342900">
              <a:spcBef>
                <a:spcPct val="20000"/>
              </a:spcBef>
              <a:buFontTx/>
              <a:buChar char="•"/>
            </a:pPr>
            <a:endParaRPr lang="en-US" altLang="zh-TW" sz="2400">
              <a:ea typeface="標楷體" pitchFamily="65" charset="-120"/>
            </a:endParaRPr>
          </a:p>
          <a:p>
            <a:pPr marL="342900" indent="-342900">
              <a:spcBef>
                <a:spcPct val="20000"/>
              </a:spcBef>
            </a:pPr>
            <a:endParaRPr lang="en-US" altLang="zh-TW" sz="2400">
              <a:ea typeface="標楷體" pitchFamily="65" charset="-120"/>
            </a:endParaRPr>
          </a:p>
          <a:p>
            <a:pPr marL="342900" indent="-342900">
              <a:spcBef>
                <a:spcPct val="20000"/>
              </a:spcBef>
              <a:buFontTx/>
              <a:buChar char="•"/>
            </a:pPr>
            <a:endParaRPr lang="en-US" altLang="zh-TW" sz="2400">
              <a:ea typeface="標楷體" pitchFamily="65" charset="-120"/>
            </a:endParaRPr>
          </a:p>
          <a:p>
            <a:pPr marL="342900" indent="-342900">
              <a:spcBef>
                <a:spcPct val="20000"/>
              </a:spcBef>
            </a:pPr>
            <a:endParaRPr lang="en-US" altLang="zh-TW" sz="2400">
              <a:solidFill>
                <a:srgbClr val="7F7F7F"/>
              </a:solidFill>
              <a:ea typeface="標楷體" pitchFamily="65" charset="-120"/>
            </a:endParaRPr>
          </a:p>
          <a:p>
            <a:pPr marL="342900" indent="-342900">
              <a:spcBef>
                <a:spcPct val="20000"/>
              </a:spcBef>
              <a:buFontTx/>
              <a:buChar char="•"/>
            </a:pPr>
            <a:endParaRPr lang="zh-TW" altLang="en-US" sz="2400">
              <a:ea typeface="標楷體" pitchFamily="65" charset="-120"/>
            </a:endParaRPr>
          </a:p>
        </p:txBody>
      </p:sp>
      <p:sp>
        <p:nvSpPr>
          <p:cNvPr id="20503" name="Text Box 25"/>
          <p:cNvSpPr txBox="1">
            <a:spLocks noChangeArrowheads="1"/>
          </p:cNvSpPr>
          <p:nvPr/>
        </p:nvSpPr>
        <p:spPr bwMode="auto">
          <a:xfrm>
            <a:off x="611188" y="1241425"/>
            <a:ext cx="6224587" cy="579438"/>
          </a:xfrm>
          <a:prstGeom prst="rect">
            <a:avLst/>
          </a:prstGeom>
          <a:noFill/>
          <a:ln w="9525">
            <a:noFill/>
            <a:miter lim="800000"/>
            <a:headEnd/>
            <a:tailEnd/>
          </a:ln>
        </p:spPr>
        <p:txBody>
          <a:bodyPr wrap="none">
            <a:spAutoFit/>
          </a:bodyPr>
          <a:lstStyle/>
          <a:p>
            <a:r>
              <a:rPr lang="en-US" altLang="zh-TW" sz="3200"/>
              <a:t>Approaches of Online advertising</a:t>
            </a:r>
            <a:r>
              <a:rPr lang="en-US" altLang="zh-TW"/>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p:txBody>
          <a:bodyPr/>
          <a:lstStyle/>
          <a:p>
            <a:pPr eaLnBrk="1" hangingPunct="1"/>
            <a:r>
              <a:rPr lang="en-US" altLang="zh-TW" smtClean="0"/>
              <a:t>Background and Motivation (3/3)</a:t>
            </a:r>
            <a:endParaRPr lang="zh-TW" altLang="en-US" smtClean="0"/>
          </a:p>
        </p:txBody>
      </p:sp>
      <p:sp>
        <p:nvSpPr>
          <p:cNvPr id="34818" name="內容版面配置區 2"/>
          <p:cNvSpPr>
            <a:spLocks noGrp="1"/>
          </p:cNvSpPr>
          <p:nvPr>
            <p:ph idx="1"/>
          </p:nvPr>
        </p:nvSpPr>
        <p:spPr/>
        <p:txBody>
          <a:bodyPr/>
          <a:lstStyle/>
          <a:p>
            <a:pPr eaLnBrk="1" hangingPunct="1"/>
            <a:endParaRPr lang="en-US" altLang="zh-TW" smtClean="0">
              <a:solidFill>
                <a:srgbClr val="FF0000"/>
              </a:solidFill>
            </a:endParaRPr>
          </a:p>
          <a:p>
            <a:pPr eaLnBrk="1" hangingPunct="1"/>
            <a:r>
              <a:rPr lang="en-US" altLang="zh-TW" smtClean="0">
                <a:solidFill>
                  <a:srgbClr val="FF0000"/>
                </a:solidFill>
              </a:rPr>
              <a:t>Social relation </a:t>
            </a:r>
            <a:r>
              <a:rPr lang="en-US" altLang="zh-TW" smtClean="0"/>
              <a:t>and </a:t>
            </a:r>
            <a:r>
              <a:rPr lang="en-US" altLang="zh-TW" smtClean="0">
                <a:solidFill>
                  <a:srgbClr val="FF0000"/>
                </a:solidFill>
              </a:rPr>
              <a:t>influence</a:t>
            </a:r>
            <a:r>
              <a:rPr lang="en-US" altLang="zh-TW" smtClean="0"/>
              <a:t> are important for selling products or services </a:t>
            </a:r>
            <a:r>
              <a:rPr lang="en-US" altLang="zh-TW" smtClean="0">
                <a:solidFill>
                  <a:srgbClr val="7F7F7F"/>
                </a:solidFill>
              </a:rPr>
              <a:t>(Wen et al.,2009) </a:t>
            </a:r>
            <a:endParaRPr lang="en-US" altLang="zh-TW" smtClean="0">
              <a:solidFill>
                <a:srgbClr val="FF0000"/>
              </a:solidFill>
            </a:endParaRPr>
          </a:p>
          <a:p>
            <a:pPr eaLnBrk="1" hangingPunct="1"/>
            <a:r>
              <a:rPr lang="en-US" altLang="zh-TW" smtClean="0">
                <a:solidFill>
                  <a:srgbClr val="FF0000"/>
                </a:solidFill>
              </a:rPr>
              <a:t>Social advertising </a:t>
            </a:r>
            <a:r>
              <a:rPr lang="en-US" altLang="zh-TW" smtClean="0"/>
              <a:t>has become an important advertising model</a:t>
            </a:r>
          </a:p>
          <a:p>
            <a:pPr lvl="1" eaLnBrk="1" hangingPunct="1"/>
            <a:r>
              <a:rPr lang="en-US" altLang="zh-TW" smtClean="0"/>
              <a:t>Marketers should advertise </a:t>
            </a:r>
            <a:r>
              <a:rPr lang="en-US" altLang="zh-TW" smtClean="0">
                <a:solidFill>
                  <a:srgbClr val="FF0000"/>
                </a:solidFill>
              </a:rPr>
              <a:t>between</a:t>
            </a:r>
            <a:r>
              <a:rPr lang="en-US" altLang="zh-TW" smtClean="0"/>
              <a:t> people and increase the </a:t>
            </a:r>
            <a:r>
              <a:rPr lang="en-US" altLang="zh-TW" smtClean="0">
                <a:solidFill>
                  <a:srgbClr val="FF0000"/>
                </a:solidFill>
              </a:rPr>
              <a:t>resonance</a:t>
            </a:r>
            <a:r>
              <a:rPr lang="en-US" altLang="zh-TW" smtClean="0"/>
              <a:t> to keep the advertisement alive</a:t>
            </a:r>
          </a:p>
          <a:p>
            <a:pPr lvl="1" eaLnBrk="1" hangingPunct="1"/>
            <a:r>
              <a:rPr lang="en-US" altLang="zh-TW" smtClean="0"/>
              <a:t>E.g. The Promoted Tweets emphasizes “</a:t>
            </a:r>
            <a:r>
              <a:rPr lang="en-US" altLang="zh-TW" smtClean="0">
                <a:solidFill>
                  <a:srgbClr val="FF0000"/>
                </a:solidFill>
              </a:rPr>
              <a:t>resonance</a:t>
            </a:r>
            <a:r>
              <a:rPr lang="en-US" altLang="zh-TW" smtClean="0"/>
              <a:t>” - </a:t>
            </a:r>
            <a:r>
              <a:rPr lang="en-US" altLang="zh-TW" smtClean="0">
                <a:solidFill>
                  <a:schemeClr val="hlink"/>
                </a:solidFill>
              </a:rPr>
              <a:t>the interactions between users and advertisements</a:t>
            </a:r>
          </a:p>
          <a:p>
            <a:pPr eaLnBrk="1" hangingPunct="1"/>
            <a:endParaRPr lang="zh-TW" altLang="en-US" smtClean="0">
              <a:solidFill>
                <a:schemeClr val="hlink"/>
              </a:solidFill>
            </a:endParaRPr>
          </a:p>
        </p:txBody>
      </p:sp>
      <p:sp>
        <p:nvSpPr>
          <p:cNvPr id="20483" name="投影片編號版面配置區 3"/>
          <p:cNvSpPr>
            <a:spLocks noGrp="1"/>
          </p:cNvSpPr>
          <p:nvPr>
            <p:ph type="sldNum" sz="quarter" idx="12"/>
          </p:nvPr>
        </p:nvSpPr>
        <p:spPr/>
        <p:txBody>
          <a:bodyPr/>
          <a:lstStyle/>
          <a:p>
            <a:pPr fontAlgn="base">
              <a:spcBef>
                <a:spcPct val="0"/>
              </a:spcBef>
              <a:spcAft>
                <a:spcPct val="0"/>
              </a:spcAft>
              <a:defRPr/>
            </a:pPr>
            <a:fld id="{25A0D30E-5C39-4525-AB85-DCD0EC45164C}" type="slidenum">
              <a:rPr lang="zh-TW" altLang="en-US">
                <a:ea typeface="新細明體" charset="-120"/>
              </a:rPr>
              <a:pPr fontAlgn="base">
                <a:spcBef>
                  <a:spcPct val="0"/>
                </a:spcBef>
                <a:spcAft>
                  <a:spcPct val="0"/>
                </a:spcAft>
                <a:defRPr/>
              </a:pPr>
              <a:t>5</a:t>
            </a:fld>
            <a:endParaRPr lang="en-US" altLang="zh-TW">
              <a:ea typeface="新細明體" charset="-120"/>
            </a:endParaRPr>
          </a:p>
        </p:txBody>
      </p:sp>
    </p:spTree>
  </p:cSld>
  <p:clrMapOvr>
    <a:masterClrMapping/>
  </p:clrMapOvr>
  <p:transition advTm="14048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6988"/>
            <a:ext cx="9001125" cy="1143001"/>
          </a:xfrm>
        </p:spPr>
        <p:txBody>
          <a:bodyPr/>
          <a:lstStyle/>
          <a:p>
            <a:pPr eaLnBrk="1" hangingPunct="1"/>
            <a:r>
              <a:rPr lang="en-US" altLang="zh-TW" smtClean="0"/>
              <a:t>Research Problem and Objectives</a:t>
            </a:r>
          </a:p>
        </p:txBody>
      </p:sp>
      <p:sp>
        <p:nvSpPr>
          <p:cNvPr id="24578" name="Content Placeholder 2"/>
          <p:cNvSpPr>
            <a:spLocks noGrp="1"/>
          </p:cNvSpPr>
          <p:nvPr>
            <p:ph idx="1"/>
          </p:nvPr>
        </p:nvSpPr>
        <p:spPr/>
        <p:txBody>
          <a:bodyPr/>
          <a:lstStyle/>
          <a:p>
            <a:pPr eaLnBrk="1" hangingPunct="1"/>
            <a:r>
              <a:rPr lang="en-US" altLang="zh-TW" smtClean="0"/>
              <a:t>Marketers</a:t>
            </a:r>
          </a:p>
          <a:p>
            <a:pPr lvl="1" eaLnBrk="1" hangingPunct="1"/>
            <a:r>
              <a:rPr lang="en-US" altLang="zh-TW" smtClean="0"/>
              <a:t>How to choose the </a:t>
            </a:r>
            <a:r>
              <a:rPr lang="en-US" altLang="zh-TW" smtClean="0">
                <a:solidFill>
                  <a:schemeClr val="hlink"/>
                </a:solidFill>
              </a:rPr>
              <a:t>right people</a:t>
            </a:r>
            <a:r>
              <a:rPr lang="en-US" altLang="zh-TW" smtClean="0"/>
              <a:t> to deliver the information</a:t>
            </a:r>
          </a:p>
          <a:p>
            <a:pPr lvl="1" eaLnBrk="1" hangingPunct="1"/>
            <a:r>
              <a:rPr lang="en-US" altLang="zh-TW" smtClean="0"/>
              <a:t>How to improve the</a:t>
            </a:r>
            <a:r>
              <a:rPr lang="en-US" altLang="zh-TW" smtClean="0">
                <a:solidFill>
                  <a:schemeClr val="hlink"/>
                </a:solidFill>
              </a:rPr>
              <a:t> efficiency </a:t>
            </a:r>
            <a:r>
              <a:rPr lang="en-US" altLang="zh-TW" smtClean="0"/>
              <a:t>and the </a:t>
            </a:r>
            <a:r>
              <a:rPr lang="en-US" altLang="zh-TW" smtClean="0">
                <a:solidFill>
                  <a:schemeClr val="hlink"/>
                </a:solidFill>
              </a:rPr>
              <a:t>resonances </a:t>
            </a:r>
            <a:r>
              <a:rPr lang="en-US" altLang="zh-TW" smtClean="0"/>
              <a:t>of advertisements</a:t>
            </a:r>
          </a:p>
          <a:p>
            <a:pPr eaLnBrk="1" hangingPunct="1"/>
            <a:r>
              <a:rPr lang="en-US" altLang="zh-TW" smtClean="0"/>
              <a:t>Users</a:t>
            </a:r>
          </a:p>
          <a:p>
            <a:pPr lvl="1" eaLnBrk="1" hangingPunct="1"/>
            <a:r>
              <a:rPr lang="en-US" altLang="zh-TW" smtClean="0"/>
              <a:t>How to reduce the </a:t>
            </a:r>
            <a:r>
              <a:rPr lang="en-US" altLang="zh-TW" smtClean="0">
                <a:solidFill>
                  <a:schemeClr val="hlink"/>
                </a:solidFill>
              </a:rPr>
              <a:t>risk of excessive sharing</a:t>
            </a:r>
          </a:p>
          <a:p>
            <a:pPr lvl="1" eaLnBrk="1" hangingPunct="1"/>
            <a:r>
              <a:rPr lang="en-US" altLang="zh-TW" smtClean="0"/>
              <a:t>How to avoid being a </a:t>
            </a:r>
            <a:r>
              <a:rPr lang="en-US" altLang="zh-TW" smtClean="0">
                <a:solidFill>
                  <a:schemeClr val="hlink"/>
                </a:solidFill>
              </a:rPr>
              <a:t>social spam</a:t>
            </a:r>
            <a:r>
              <a:rPr lang="en-US" altLang="zh-TW" smtClean="0"/>
              <a:t> </a:t>
            </a:r>
          </a:p>
          <a:p>
            <a:pPr eaLnBrk="1" hangingPunct="1"/>
            <a:r>
              <a:rPr lang="en-US" altLang="zh-TW" smtClean="0"/>
              <a:t>Approach </a:t>
            </a:r>
          </a:p>
          <a:p>
            <a:pPr lvl="1" eaLnBrk="1" hangingPunct="1"/>
            <a:r>
              <a:rPr lang="en-US" altLang="zh-TW" smtClean="0"/>
              <a:t>Take the advantage of social media to design a </a:t>
            </a:r>
            <a:r>
              <a:rPr lang="en-US" altLang="zh-TW" smtClean="0">
                <a:solidFill>
                  <a:srgbClr val="FF3300"/>
                </a:solidFill>
              </a:rPr>
              <a:t>diffusing mechanism </a:t>
            </a:r>
            <a:r>
              <a:rPr lang="en-US" altLang="zh-TW" smtClean="0"/>
              <a:t>to</a:t>
            </a:r>
            <a:r>
              <a:rPr lang="en-US" altLang="zh-TW" smtClean="0">
                <a:solidFill>
                  <a:srgbClr val="FF3300"/>
                </a:solidFill>
              </a:rPr>
              <a:t> </a:t>
            </a:r>
            <a:r>
              <a:rPr lang="en-US" altLang="zh-TW" smtClean="0"/>
              <a:t>improve the </a:t>
            </a:r>
            <a:r>
              <a:rPr lang="en-US" altLang="zh-TW" smtClean="0">
                <a:solidFill>
                  <a:schemeClr val="hlink"/>
                </a:solidFill>
              </a:rPr>
              <a:t>efficiency </a:t>
            </a:r>
            <a:r>
              <a:rPr lang="en-US" altLang="zh-TW" smtClean="0"/>
              <a:t>and </a:t>
            </a:r>
            <a:r>
              <a:rPr lang="en-US" altLang="zh-TW" smtClean="0">
                <a:solidFill>
                  <a:schemeClr val="hlink"/>
                </a:solidFill>
              </a:rPr>
              <a:t>resonances</a:t>
            </a:r>
            <a:r>
              <a:rPr lang="en-US" altLang="zh-TW" smtClean="0"/>
              <a:t>, reduce the risk of </a:t>
            </a:r>
            <a:r>
              <a:rPr lang="en-US" altLang="zh-TW" smtClean="0">
                <a:solidFill>
                  <a:schemeClr val="hlink"/>
                </a:solidFill>
              </a:rPr>
              <a:t>social spam</a:t>
            </a:r>
          </a:p>
          <a:p>
            <a:pPr eaLnBrk="1" hangingPunct="1"/>
            <a:endParaRPr lang="en-US" altLang="zh-TW" smtClean="0">
              <a:solidFill>
                <a:schemeClr val="hlink"/>
              </a:solidFill>
            </a:endParaRPr>
          </a:p>
        </p:txBody>
      </p:sp>
      <p:sp>
        <p:nvSpPr>
          <p:cNvPr id="41987" name="投影片編號版面配置區 3"/>
          <p:cNvSpPr>
            <a:spLocks noGrp="1"/>
          </p:cNvSpPr>
          <p:nvPr>
            <p:ph type="sldNum" sz="quarter" idx="12"/>
          </p:nvPr>
        </p:nvSpPr>
        <p:spPr/>
        <p:txBody>
          <a:bodyPr/>
          <a:lstStyle/>
          <a:p>
            <a:pPr fontAlgn="base">
              <a:spcBef>
                <a:spcPct val="0"/>
              </a:spcBef>
              <a:spcAft>
                <a:spcPct val="0"/>
              </a:spcAft>
              <a:defRPr/>
            </a:pPr>
            <a:fld id="{227B65C2-CA22-463D-804F-3738C1B94CE3}" type="slidenum">
              <a:rPr lang="zh-TW" altLang="en-US">
                <a:ea typeface="新細明體" charset="-120"/>
              </a:rPr>
              <a:pPr fontAlgn="base">
                <a:spcBef>
                  <a:spcPct val="0"/>
                </a:spcBef>
                <a:spcAft>
                  <a:spcPct val="0"/>
                </a:spcAft>
                <a:defRPr/>
              </a:pPr>
              <a:t>6</a:t>
            </a:fld>
            <a:endParaRPr lang="en-US" altLang="zh-TW">
              <a:ea typeface="新細明體" charset="-120"/>
            </a:endParaRPr>
          </a:p>
        </p:txBody>
      </p:sp>
    </p:spTree>
  </p:cSld>
  <p:clrMapOvr>
    <a:masterClrMapping/>
  </p:clrMapOvr>
  <p:transition advTm="5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 name="標題 63"/>
          <p:cNvSpPr>
            <a:spLocks noGrp="1"/>
          </p:cNvSpPr>
          <p:nvPr>
            <p:ph type="title"/>
          </p:nvPr>
        </p:nvSpPr>
        <p:spPr>
          <a:xfrm>
            <a:off x="684213" y="1557338"/>
            <a:ext cx="8229600" cy="1143000"/>
          </a:xfrm>
        </p:spPr>
        <p:txBody>
          <a:bodyPr/>
          <a:lstStyle/>
          <a:p>
            <a:pPr eaLnBrk="1" hangingPunct="1"/>
            <a:r>
              <a:rPr lang="en-US" altLang="zh-TW" smtClean="0"/>
              <a:t>Social Diffusing Mechanism </a:t>
            </a:r>
            <a:endParaRPr lang="zh-TW" altLang="en-US" sz="3200" smtClean="0">
              <a:solidFill>
                <a:srgbClr val="002060"/>
              </a:solidFill>
            </a:endParaRPr>
          </a:p>
        </p:txBody>
      </p:sp>
      <p:sp>
        <p:nvSpPr>
          <p:cNvPr id="1079" name="投影片編號版面配置區 65"/>
          <p:cNvSpPr>
            <a:spLocks noGrp="1"/>
          </p:cNvSpPr>
          <p:nvPr>
            <p:ph type="sldNum" sz="quarter" idx="12"/>
          </p:nvPr>
        </p:nvSpPr>
        <p:spPr/>
        <p:txBody>
          <a:bodyPr/>
          <a:lstStyle/>
          <a:p>
            <a:pPr fontAlgn="base">
              <a:spcBef>
                <a:spcPct val="0"/>
              </a:spcBef>
              <a:spcAft>
                <a:spcPct val="0"/>
              </a:spcAft>
              <a:defRPr/>
            </a:pPr>
            <a:fld id="{C0C60220-022F-4429-B099-DDE3F00A2107}" type="slidenum">
              <a:rPr lang="zh-TW" altLang="en-US">
                <a:ea typeface="新細明體" charset="-120"/>
              </a:rPr>
              <a:pPr fontAlgn="base">
                <a:spcBef>
                  <a:spcPct val="0"/>
                </a:spcBef>
                <a:spcAft>
                  <a:spcPct val="0"/>
                </a:spcAft>
                <a:defRPr/>
              </a:pPr>
              <a:t>7</a:t>
            </a:fld>
            <a:endParaRPr lang="en-US" altLang="zh-TW">
              <a:ea typeface="新細明體" charset="-120"/>
            </a:endParaRPr>
          </a:p>
        </p:txBody>
      </p:sp>
      <p:pic>
        <p:nvPicPr>
          <p:cNvPr id="1037" name="Picture 9"/>
          <p:cNvPicPr>
            <a:picLocks noChangeAspect="1" noChangeArrowheads="1"/>
          </p:cNvPicPr>
          <p:nvPr/>
        </p:nvPicPr>
        <p:blipFill>
          <a:blip r:embed="rId5"/>
          <a:srcRect/>
          <a:stretch>
            <a:fillRect/>
          </a:stretch>
        </p:blipFill>
        <p:spPr bwMode="auto">
          <a:xfrm>
            <a:off x="398463" y="1895475"/>
            <a:ext cx="8421687" cy="4629150"/>
          </a:xfrm>
          <a:prstGeom prst="rect">
            <a:avLst/>
          </a:prstGeom>
          <a:noFill/>
          <a:ln w="9525">
            <a:noFill/>
            <a:miter lim="800000"/>
            <a:headEnd/>
            <a:tailEnd/>
          </a:ln>
        </p:spPr>
      </p:pic>
      <p:cxnSp>
        <p:nvCxnSpPr>
          <p:cNvPr id="180" name="直線接點 179"/>
          <p:cNvCxnSpPr/>
          <p:nvPr/>
        </p:nvCxnSpPr>
        <p:spPr>
          <a:xfrm flipV="1">
            <a:off x="5508625" y="4221163"/>
            <a:ext cx="358775" cy="3587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直線接點 182"/>
          <p:cNvCxnSpPr/>
          <p:nvPr/>
        </p:nvCxnSpPr>
        <p:spPr>
          <a:xfrm rot="5400000" flipH="1" flipV="1">
            <a:off x="5904707" y="4401344"/>
            <a:ext cx="36036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直線接點 187"/>
          <p:cNvCxnSpPr/>
          <p:nvPr/>
        </p:nvCxnSpPr>
        <p:spPr>
          <a:xfrm flipV="1">
            <a:off x="6227763" y="4581525"/>
            <a:ext cx="792162" cy="214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0" name="直線接點 189"/>
          <p:cNvCxnSpPr/>
          <p:nvPr/>
        </p:nvCxnSpPr>
        <p:spPr>
          <a:xfrm>
            <a:off x="6300788" y="4148138"/>
            <a:ext cx="719137" cy="28892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直線接點 191"/>
          <p:cNvCxnSpPr/>
          <p:nvPr/>
        </p:nvCxnSpPr>
        <p:spPr>
          <a:xfrm flipV="1">
            <a:off x="6300788" y="3573463"/>
            <a:ext cx="719137" cy="43021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7" name="直線接點 196"/>
          <p:cNvCxnSpPr/>
          <p:nvPr/>
        </p:nvCxnSpPr>
        <p:spPr>
          <a:xfrm flipV="1">
            <a:off x="5219700" y="3284538"/>
            <a:ext cx="431800" cy="1428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9" name="直線接點 198"/>
          <p:cNvCxnSpPr/>
          <p:nvPr/>
        </p:nvCxnSpPr>
        <p:spPr>
          <a:xfrm rot="16200000" flipH="1">
            <a:off x="5795963" y="3500437"/>
            <a:ext cx="287338" cy="14446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2" name="直線接點 201"/>
          <p:cNvCxnSpPr/>
          <p:nvPr/>
        </p:nvCxnSpPr>
        <p:spPr>
          <a:xfrm flipV="1">
            <a:off x="7380288" y="3284538"/>
            <a:ext cx="360362" cy="14446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直線接點 204"/>
          <p:cNvCxnSpPr/>
          <p:nvPr/>
        </p:nvCxnSpPr>
        <p:spPr>
          <a:xfrm flipV="1">
            <a:off x="7308850" y="2997200"/>
            <a:ext cx="431800" cy="36036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直線接點 206"/>
          <p:cNvCxnSpPr/>
          <p:nvPr/>
        </p:nvCxnSpPr>
        <p:spPr>
          <a:xfrm rot="5400000" flipH="1" flipV="1">
            <a:off x="7200900" y="3105150"/>
            <a:ext cx="287338" cy="7143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直線接點 210"/>
          <p:cNvCxnSpPr/>
          <p:nvPr/>
        </p:nvCxnSpPr>
        <p:spPr>
          <a:xfrm rot="16200000" flipH="1">
            <a:off x="6911976" y="3321050"/>
            <a:ext cx="144462" cy="7143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直線接點 212"/>
          <p:cNvCxnSpPr/>
          <p:nvPr/>
        </p:nvCxnSpPr>
        <p:spPr>
          <a:xfrm flipV="1">
            <a:off x="7380288" y="4437063"/>
            <a:ext cx="504825" cy="7143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5" name="直線接點 214"/>
          <p:cNvCxnSpPr/>
          <p:nvPr/>
        </p:nvCxnSpPr>
        <p:spPr>
          <a:xfrm>
            <a:off x="7380288" y="4652963"/>
            <a:ext cx="57626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直線接點 216"/>
          <p:cNvCxnSpPr/>
          <p:nvPr/>
        </p:nvCxnSpPr>
        <p:spPr>
          <a:xfrm>
            <a:off x="7308850" y="4724400"/>
            <a:ext cx="647700" cy="14446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9" name="直線接點 218"/>
          <p:cNvCxnSpPr/>
          <p:nvPr/>
        </p:nvCxnSpPr>
        <p:spPr>
          <a:xfrm>
            <a:off x="7235825" y="4797425"/>
            <a:ext cx="360363" cy="2159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直線接點 220"/>
          <p:cNvCxnSpPr/>
          <p:nvPr/>
        </p:nvCxnSpPr>
        <p:spPr>
          <a:xfrm>
            <a:off x="4643438" y="3213100"/>
            <a:ext cx="288925" cy="7143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直線接點 222"/>
          <p:cNvCxnSpPr/>
          <p:nvPr/>
        </p:nvCxnSpPr>
        <p:spPr>
          <a:xfrm flipV="1">
            <a:off x="4643438" y="3429000"/>
            <a:ext cx="215900" cy="7143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6" name="直線單箭頭接點 225"/>
          <p:cNvCxnSpPr/>
          <p:nvPr/>
        </p:nvCxnSpPr>
        <p:spPr>
          <a:xfrm>
            <a:off x="1403350" y="4075113"/>
            <a:ext cx="4464050"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28" name="Object 10"/>
          <p:cNvGraphicFramePr>
            <a:graphicFrameLocks noChangeAspect="1"/>
          </p:cNvGraphicFramePr>
          <p:nvPr/>
        </p:nvGraphicFramePr>
        <p:xfrm>
          <a:off x="3068638" y="3683000"/>
          <a:ext cx="517525" cy="609600"/>
        </p:xfrm>
        <a:graphic>
          <a:graphicData uri="http://schemas.openxmlformats.org/presentationml/2006/ole">
            <p:oleObj spid="_x0000_s1034" name="Visio" r:id="rId6" imgW="518160" imgH="609918" progId="Visio.Drawing.11">
              <p:link updateAutomatic="1"/>
            </p:oleObj>
          </a:graphicData>
        </a:graphic>
      </p:graphicFrame>
      <p:pic>
        <p:nvPicPr>
          <p:cNvPr id="229" name="Picture 10"/>
          <p:cNvPicPr>
            <a:picLocks noChangeAspect="1" noChangeArrowheads="1"/>
          </p:cNvPicPr>
          <p:nvPr/>
        </p:nvPicPr>
        <p:blipFill>
          <a:blip r:embed="rId7"/>
          <a:srcRect/>
          <a:stretch>
            <a:fillRect/>
          </a:stretch>
        </p:blipFill>
        <p:spPr bwMode="auto">
          <a:xfrm>
            <a:off x="4068763" y="3500438"/>
            <a:ext cx="304800" cy="942975"/>
          </a:xfrm>
          <a:prstGeom prst="rect">
            <a:avLst/>
          </a:prstGeom>
          <a:noFill/>
          <a:ln w="9525">
            <a:noFill/>
            <a:miter lim="800000"/>
            <a:headEnd/>
            <a:tailEnd/>
          </a:ln>
        </p:spPr>
      </p:pic>
      <p:cxnSp>
        <p:nvCxnSpPr>
          <p:cNvPr id="236" name="直線接點 235"/>
          <p:cNvCxnSpPr/>
          <p:nvPr/>
        </p:nvCxnSpPr>
        <p:spPr>
          <a:xfrm>
            <a:off x="5148263" y="3500438"/>
            <a:ext cx="719137" cy="3968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1"/>
          <p:cNvPicPr>
            <a:picLocks noChangeAspect="1" noChangeArrowheads="1"/>
          </p:cNvPicPr>
          <p:nvPr/>
        </p:nvPicPr>
        <p:blipFill>
          <a:blip r:embed="rId8"/>
          <a:srcRect/>
          <a:stretch>
            <a:fillRect/>
          </a:stretch>
        </p:blipFill>
        <p:spPr bwMode="auto">
          <a:xfrm>
            <a:off x="5867400" y="3573463"/>
            <a:ext cx="790575" cy="762000"/>
          </a:xfrm>
          <a:prstGeom prst="rect">
            <a:avLst/>
          </a:prstGeom>
          <a:noFill/>
          <a:ln w="9525">
            <a:noFill/>
            <a:miter lim="800000"/>
            <a:headEnd/>
            <a:tailEnd/>
          </a:ln>
        </p:spPr>
      </p:pic>
      <p:cxnSp>
        <p:nvCxnSpPr>
          <p:cNvPr id="240" name="直線單箭頭接點 239"/>
          <p:cNvCxnSpPr/>
          <p:nvPr/>
        </p:nvCxnSpPr>
        <p:spPr>
          <a:xfrm rot="10800000">
            <a:off x="5148263" y="3573463"/>
            <a:ext cx="642937" cy="3476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單箭頭接點 240"/>
          <p:cNvCxnSpPr/>
          <p:nvPr/>
        </p:nvCxnSpPr>
        <p:spPr>
          <a:xfrm>
            <a:off x="6372225" y="4221163"/>
            <a:ext cx="573088" cy="292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3" name="直線單箭頭接點 242"/>
          <p:cNvCxnSpPr>
            <a:stCxn id="1035" idx="3"/>
          </p:cNvCxnSpPr>
          <p:nvPr/>
        </p:nvCxnSpPr>
        <p:spPr>
          <a:xfrm flipV="1">
            <a:off x="6659563" y="3500438"/>
            <a:ext cx="434975" cy="3095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51" name="群組 250"/>
          <p:cNvGrpSpPr>
            <a:grpSpLocks/>
          </p:cNvGrpSpPr>
          <p:nvPr/>
        </p:nvGrpSpPr>
        <p:grpSpPr bwMode="auto">
          <a:xfrm>
            <a:off x="1042988" y="4724400"/>
            <a:ext cx="6121400" cy="1584325"/>
            <a:chOff x="1142976" y="5000636"/>
            <a:chExt cx="5644396" cy="1576210"/>
          </a:xfrm>
        </p:grpSpPr>
        <p:cxnSp>
          <p:nvCxnSpPr>
            <p:cNvPr id="252" name="肘形接點 251"/>
            <p:cNvCxnSpPr/>
            <p:nvPr/>
          </p:nvCxnSpPr>
          <p:spPr>
            <a:xfrm>
              <a:off x="1142976" y="5000636"/>
              <a:ext cx="5642932" cy="1429329"/>
            </a:xfrm>
            <a:prstGeom prst="bentConnector3">
              <a:avLst>
                <a:gd name="adj1" fmla="val -842"/>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3" name="直線單箭頭接點 252"/>
            <p:cNvCxnSpPr/>
            <p:nvPr/>
          </p:nvCxnSpPr>
          <p:spPr>
            <a:xfrm rot="5400000" flipH="1" flipV="1">
              <a:off x="6106721" y="5750894"/>
              <a:ext cx="1359836" cy="1464"/>
            </a:xfrm>
            <a:prstGeom prst="straightConnector1">
              <a:avLst/>
            </a:prstGeom>
            <a:ln w="952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088" name="Picture 10"/>
            <p:cNvPicPr>
              <a:picLocks noChangeAspect="1" noChangeArrowheads="1"/>
            </p:cNvPicPr>
            <p:nvPr/>
          </p:nvPicPr>
          <p:blipFill>
            <a:blip r:embed="rId7"/>
            <a:srcRect/>
            <a:stretch>
              <a:fillRect/>
            </a:stretch>
          </p:blipFill>
          <p:spPr bwMode="auto">
            <a:xfrm>
              <a:off x="1773155" y="5633871"/>
              <a:ext cx="304800" cy="942975"/>
            </a:xfrm>
            <a:prstGeom prst="rect">
              <a:avLst/>
            </a:prstGeom>
            <a:noFill/>
            <a:ln w="9525">
              <a:noFill/>
              <a:miter lim="800000"/>
              <a:headEnd/>
              <a:tailEnd/>
            </a:ln>
          </p:spPr>
        </p:pic>
      </p:grpSp>
      <p:grpSp>
        <p:nvGrpSpPr>
          <p:cNvPr id="262" name="群組 261"/>
          <p:cNvGrpSpPr>
            <a:grpSpLocks/>
          </p:cNvGrpSpPr>
          <p:nvPr/>
        </p:nvGrpSpPr>
        <p:grpSpPr bwMode="auto">
          <a:xfrm>
            <a:off x="1042988" y="1916113"/>
            <a:ext cx="6192837" cy="1584325"/>
            <a:chOff x="1000100" y="1744504"/>
            <a:chExt cx="5644396" cy="1613058"/>
          </a:xfrm>
        </p:grpSpPr>
        <p:cxnSp>
          <p:nvCxnSpPr>
            <p:cNvPr id="263" name="直線接點 262"/>
            <p:cNvCxnSpPr/>
            <p:nvPr/>
          </p:nvCxnSpPr>
          <p:spPr>
            <a:xfrm>
              <a:off x="4714318" y="2070995"/>
              <a:ext cx="1928732" cy="0"/>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081" name="群組 263"/>
            <p:cNvGrpSpPr>
              <a:grpSpLocks/>
            </p:cNvGrpSpPr>
            <p:nvPr/>
          </p:nvGrpSpPr>
          <p:grpSpPr bwMode="auto">
            <a:xfrm>
              <a:off x="1000100" y="1744504"/>
              <a:ext cx="5644396" cy="1613058"/>
              <a:chOff x="1000100" y="1744504"/>
              <a:chExt cx="5644396" cy="1613058"/>
            </a:xfrm>
          </p:grpSpPr>
          <p:pic>
            <p:nvPicPr>
              <p:cNvPr id="1082" name="Picture 10"/>
              <p:cNvPicPr>
                <a:picLocks noChangeAspect="1" noChangeArrowheads="1"/>
              </p:cNvPicPr>
              <p:nvPr/>
            </p:nvPicPr>
            <p:blipFill>
              <a:blip r:embed="rId7"/>
              <a:srcRect/>
              <a:stretch>
                <a:fillRect/>
              </a:stretch>
            </p:blipFill>
            <p:spPr bwMode="auto">
              <a:xfrm>
                <a:off x="1773135" y="1744504"/>
                <a:ext cx="304800" cy="942975"/>
              </a:xfrm>
              <a:prstGeom prst="rect">
                <a:avLst/>
              </a:prstGeom>
              <a:noFill/>
              <a:ln w="9525">
                <a:noFill/>
                <a:miter lim="800000"/>
                <a:headEnd/>
                <a:tailEnd/>
              </a:ln>
            </p:spPr>
          </p:pic>
          <p:cxnSp>
            <p:nvCxnSpPr>
              <p:cNvPr id="266" name="肘形接點 265"/>
              <p:cNvCxnSpPr/>
              <p:nvPr/>
            </p:nvCxnSpPr>
            <p:spPr>
              <a:xfrm flipV="1">
                <a:off x="1000100" y="2070995"/>
                <a:ext cx="3714218" cy="1286567"/>
              </a:xfrm>
              <a:prstGeom prst="bentConnector3">
                <a:avLst>
                  <a:gd name="adj1" fmla="val 196"/>
                </a:avLst>
              </a:prstGeom>
              <a:ln w="6350">
                <a:solidFill>
                  <a:schemeClr val="tx1"/>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7" name="直線單箭頭接點 266"/>
              <p:cNvCxnSpPr/>
              <p:nvPr/>
            </p:nvCxnSpPr>
            <p:spPr>
              <a:xfrm rot="5400000">
                <a:off x="4213352" y="2572129"/>
                <a:ext cx="1000484" cy="1446"/>
              </a:xfrm>
              <a:prstGeom prst="straightConnector1">
                <a:avLst/>
              </a:prstGeom>
              <a:ln w="952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8" name="直線單箭頭接點 267"/>
              <p:cNvCxnSpPr/>
              <p:nvPr/>
            </p:nvCxnSpPr>
            <p:spPr>
              <a:xfrm rot="5400000">
                <a:off x="6143532" y="2570513"/>
                <a:ext cx="1000483" cy="1446"/>
              </a:xfrm>
              <a:prstGeom prst="straightConnector1">
                <a:avLst/>
              </a:prstGeom>
              <a:ln w="952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grpSp>
      <p:pic>
        <p:nvPicPr>
          <p:cNvPr id="269" name="Picture 11"/>
          <p:cNvPicPr>
            <a:picLocks noChangeAspect="1" noChangeArrowheads="1"/>
          </p:cNvPicPr>
          <p:nvPr/>
        </p:nvPicPr>
        <p:blipFill>
          <a:blip r:embed="rId8"/>
          <a:srcRect/>
          <a:stretch>
            <a:fillRect/>
          </a:stretch>
        </p:blipFill>
        <p:spPr bwMode="auto">
          <a:xfrm>
            <a:off x="4859338" y="3068638"/>
            <a:ext cx="523875" cy="504825"/>
          </a:xfrm>
          <a:prstGeom prst="rect">
            <a:avLst/>
          </a:prstGeom>
          <a:noFill/>
          <a:ln w="9525">
            <a:noFill/>
            <a:miter lim="800000"/>
            <a:headEnd/>
            <a:tailEnd/>
          </a:ln>
        </p:spPr>
      </p:pic>
      <p:pic>
        <p:nvPicPr>
          <p:cNvPr id="270" name="Picture 11"/>
          <p:cNvPicPr>
            <a:picLocks noChangeAspect="1" noChangeArrowheads="1"/>
          </p:cNvPicPr>
          <p:nvPr/>
        </p:nvPicPr>
        <p:blipFill>
          <a:blip r:embed="rId8"/>
          <a:srcRect/>
          <a:stretch>
            <a:fillRect/>
          </a:stretch>
        </p:blipFill>
        <p:spPr bwMode="auto">
          <a:xfrm>
            <a:off x="7019925" y="3213100"/>
            <a:ext cx="374650" cy="360363"/>
          </a:xfrm>
          <a:prstGeom prst="rect">
            <a:avLst/>
          </a:prstGeom>
          <a:noFill/>
          <a:ln w="9525">
            <a:noFill/>
            <a:miter lim="800000"/>
            <a:headEnd/>
            <a:tailEnd/>
          </a:ln>
        </p:spPr>
      </p:pic>
      <p:pic>
        <p:nvPicPr>
          <p:cNvPr id="271" name="Picture 11"/>
          <p:cNvPicPr>
            <a:picLocks noChangeAspect="1" noChangeArrowheads="1"/>
          </p:cNvPicPr>
          <p:nvPr/>
        </p:nvPicPr>
        <p:blipFill>
          <a:blip r:embed="rId8"/>
          <a:srcRect/>
          <a:stretch>
            <a:fillRect/>
          </a:stretch>
        </p:blipFill>
        <p:spPr bwMode="auto">
          <a:xfrm>
            <a:off x="7000875" y="4292600"/>
            <a:ext cx="523875" cy="504825"/>
          </a:xfrm>
          <a:prstGeom prst="rect">
            <a:avLst/>
          </a:prstGeom>
          <a:noFill/>
          <a:ln w="9525">
            <a:noFill/>
            <a:miter lim="800000"/>
            <a:headEnd/>
            <a:tailEnd/>
          </a:ln>
        </p:spPr>
      </p:pic>
      <p:cxnSp>
        <p:nvCxnSpPr>
          <p:cNvPr id="272" name="直線單箭頭接點 271"/>
          <p:cNvCxnSpPr/>
          <p:nvPr/>
        </p:nvCxnSpPr>
        <p:spPr>
          <a:xfrm rot="10800000">
            <a:off x="4643438" y="3141663"/>
            <a:ext cx="215900" cy="179387"/>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76" name="直線單箭頭接點 275"/>
          <p:cNvCxnSpPr/>
          <p:nvPr/>
        </p:nvCxnSpPr>
        <p:spPr>
          <a:xfrm rot="10800000" flipV="1">
            <a:off x="4572000" y="3429000"/>
            <a:ext cx="287338" cy="71438"/>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80" name="直線單箭頭接點 279"/>
          <p:cNvCxnSpPr/>
          <p:nvPr/>
        </p:nvCxnSpPr>
        <p:spPr>
          <a:xfrm flipV="1">
            <a:off x="7451725" y="3284538"/>
            <a:ext cx="288925" cy="144462"/>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83" name="直線單箭頭接點 282"/>
          <p:cNvCxnSpPr/>
          <p:nvPr/>
        </p:nvCxnSpPr>
        <p:spPr>
          <a:xfrm rot="5400000" flipH="1" flipV="1">
            <a:off x="7379494" y="3069432"/>
            <a:ext cx="288925" cy="287337"/>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85" name="直線單箭頭接點 284"/>
          <p:cNvCxnSpPr/>
          <p:nvPr/>
        </p:nvCxnSpPr>
        <p:spPr>
          <a:xfrm rot="5400000" flipH="1" flipV="1">
            <a:off x="7236619" y="3069431"/>
            <a:ext cx="215900" cy="71438"/>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90" name="直線單箭頭接點 289"/>
          <p:cNvCxnSpPr/>
          <p:nvPr/>
        </p:nvCxnSpPr>
        <p:spPr>
          <a:xfrm flipV="1">
            <a:off x="7524750" y="4437063"/>
            <a:ext cx="431800" cy="71437"/>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92" name="直線單箭頭接點 291"/>
          <p:cNvCxnSpPr/>
          <p:nvPr/>
        </p:nvCxnSpPr>
        <p:spPr>
          <a:xfrm>
            <a:off x="7596188" y="4797425"/>
            <a:ext cx="360362" cy="71438"/>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94" name="直線單箭頭接點 293"/>
          <p:cNvCxnSpPr/>
          <p:nvPr/>
        </p:nvCxnSpPr>
        <p:spPr>
          <a:xfrm>
            <a:off x="7235825" y="4797425"/>
            <a:ext cx="431800" cy="215900"/>
          </a:xfrm>
          <a:prstGeom prst="straightConnector1">
            <a:avLst/>
          </a:prstGeom>
          <a:ln w="19050">
            <a:solidFill>
              <a:schemeClr val="tx1"/>
            </a:solidFill>
            <a:tailEnd type="arrow" w="sm" len="med"/>
          </a:ln>
        </p:spPr>
        <p:style>
          <a:lnRef idx="2">
            <a:schemeClr val="accent1"/>
          </a:lnRef>
          <a:fillRef idx="0">
            <a:schemeClr val="accent1"/>
          </a:fillRef>
          <a:effectRef idx="1">
            <a:schemeClr val="accent1"/>
          </a:effectRef>
          <a:fontRef idx="minor">
            <a:schemeClr val="tx1"/>
          </a:fontRef>
        </p:style>
      </p:cxnSp>
      <p:sp>
        <p:nvSpPr>
          <p:cNvPr id="300" name="文字方塊 299"/>
          <p:cNvSpPr txBox="1">
            <a:spLocks noChangeArrowheads="1"/>
          </p:cNvSpPr>
          <p:nvPr/>
        </p:nvSpPr>
        <p:spPr bwMode="auto">
          <a:xfrm>
            <a:off x="395288" y="1341438"/>
            <a:ext cx="8569325" cy="466725"/>
          </a:xfrm>
          <a:prstGeom prst="rect">
            <a:avLst/>
          </a:prstGeom>
          <a:noFill/>
          <a:ln w="9525">
            <a:solidFill>
              <a:srgbClr val="FF0000"/>
            </a:solidFill>
            <a:miter lim="800000"/>
            <a:headEnd/>
            <a:tailEnd/>
          </a:ln>
        </p:spPr>
        <p:txBody>
          <a:bodyPr>
            <a:spAutoFit/>
          </a:bodyPr>
          <a:lstStyle/>
          <a:p>
            <a:pPr>
              <a:buFont typeface="Arial" charset="0"/>
              <a:buChar char="•"/>
            </a:pPr>
            <a:r>
              <a:rPr lang="en-US" altLang="zh-TW" sz="2400"/>
              <a:t> (1) Endorser discovery engine identifies influential endorsers</a:t>
            </a:r>
          </a:p>
        </p:txBody>
      </p:sp>
      <p:sp>
        <p:nvSpPr>
          <p:cNvPr id="301" name="文字方塊 300"/>
          <p:cNvSpPr txBox="1">
            <a:spLocks noChangeArrowheads="1"/>
          </p:cNvSpPr>
          <p:nvPr/>
        </p:nvSpPr>
        <p:spPr bwMode="auto">
          <a:xfrm>
            <a:off x="395288" y="1341438"/>
            <a:ext cx="8064500" cy="466725"/>
          </a:xfrm>
          <a:prstGeom prst="rect">
            <a:avLst/>
          </a:prstGeom>
          <a:noFill/>
          <a:ln w="9525">
            <a:solidFill>
              <a:srgbClr val="FF0000"/>
            </a:solidFill>
            <a:miter lim="800000"/>
            <a:headEnd/>
            <a:tailEnd/>
          </a:ln>
        </p:spPr>
        <p:txBody>
          <a:bodyPr>
            <a:spAutoFit/>
          </a:bodyPr>
          <a:lstStyle/>
          <a:p>
            <a:pPr>
              <a:buFont typeface="Arial" charset="0"/>
              <a:buChar char="•"/>
            </a:pPr>
            <a:r>
              <a:rPr lang="en-US" altLang="zh-TW" sz="2400"/>
              <a:t>(2)  Deliver the relevant ads and recommended lists.</a:t>
            </a:r>
          </a:p>
        </p:txBody>
      </p:sp>
      <p:sp>
        <p:nvSpPr>
          <p:cNvPr id="302" name="文字方塊 301"/>
          <p:cNvSpPr txBox="1">
            <a:spLocks noChangeArrowheads="1"/>
          </p:cNvSpPr>
          <p:nvPr/>
        </p:nvSpPr>
        <p:spPr bwMode="auto">
          <a:xfrm>
            <a:off x="395288" y="1341438"/>
            <a:ext cx="8280400" cy="466725"/>
          </a:xfrm>
          <a:prstGeom prst="rect">
            <a:avLst/>
          </a:prstGeom>
          <a:noFill/>
          <a:ln w="9525">
            <a:solidFill>
              <a:schemeClr val="hlink"/>
            </a:solidFill>
            <a:miter lim="800000"/>
            <a:headEnd/>
            <a:tailEnd/>
          </a:ln>
        </p:spPr>
        <p:txBody>
          <a:bodyPr>
            <a:spAutoFit/>
          </a:bodyPr>
          <a:lstStyle/>
          <a:p>
            <a:pPr>
              <a:buFont typeface="Arial" charset="0"/>
              <a:buNone/>
            </a:pPr>
            <a:r>
              <a:rPr lang="en-US" altLang="zh-TW" sz="2400"/>
              <a:t>(2a) Social endorsers deliver the ads to their friends.</a:t>
            </a:r>
          </a:p>
        </p:txBody>
      </p:sp>
      <p:sp>
        <p:nvSpPr>
          <p:cNvPr id="303" name="文字方塊 302"/>
          <p:cNvSpPr txBox="1">
            <a:spLocks noChangeArrowheads="1"/>
          </p:cNvSpPr>
          <p:nvPr/>
        </p:nvSpPr>
        <p:spPr bwMode="auto">
          <a:xfrm>
            <a:off x="323850" y="1196975"/>
            <a:ext cx="8424863" cy="893763"/>
          </a:xfrm>
          <a:prstGeom prst="rect">
            <a:avLst/>
          </a:prstGeom>
          <a:noFill/>
          <a:ln w="9525">
            <a:solidFill>
              <a:schemeClr val="hlink"/>
            </a:solidFill>
            <a:miter lim="800000"/>
            <a:headEnd/>
            <a:tailEnd/>
          </a:ln>
        </p:spPr>
        <p:txBody>
          <a:bodyPr>
            <a:spAutoFit/>
          </a:bodyPr>
          <a:lstStyle/>
          <a:p>
            <a:pPr>
              <a:buFont typeface="Arial" charset="0"/>
              <a:buChar char="•"/>
            </a:pPr>
            <a:r>
              <a:rPr lang="en-US" altLang="zh-TW" sz="2800"/>
              <a:t> (2b)</a:t>
            </a:r>
            <a:r>
              <a:rPr lang="en-US" altLang="zh-TW" sz="2400"/>
              <a:t> Endorser discovery engine sends a   </a:t>
            </a:r>
          </a:p>
          <a:p>
            <a:r>
              <a:rPr lang="en-US" altLang="zh-TW" sz="2400"/>
              <a:t>   recommended list of friends for each researched endorser.</a:t>
            </a:r>
          </a:p>
        </p:txBody>
      </p:sp>
      <p:sp>
        <p:nvSpPr>
          <p:cNvPr id="3" name="標題 63"/>
          <p:cNvSpPr>
            <a:spLocks/>
          </p:cNvSpPr>
          <p:nvPr/>
        </p:nvSpPr>
        <p:spPr bwMode="auto">
          <a:xfrm>
            <a:off x="468313" y="-26988"/>
            <a:ext cx="8229600" cy="1143001"/>
          </a:xfrm>
          <a:prstGeom prst="rect">
            <a:avLst/>
          </a:prstGeom>
          <a:noFill/>
          <a:ln w="9525">
            <a:noFill/>
            <a:miter lim="800000"/>
            <a:headEnd/>
            <a:tailEnd/>
          </a:ln>
        </p:spPr>
        <p:txBody>
          <a:bodyPr anchor="ctr"/>
          <a:lstStyle/>
          <a:p>
            <a:pPr algn="ctr"/>
            <a:r>
              <a:rPr lang="en-US" altLang="zh-TW" sz="4000" b="1">
                <a:solidFill>
                  <a:srgbClr val="2907A5"/>
                </a:solidFill>
                <a:ea typeface="標楷體" pitchFamily="65" charset="-120"/>
              </a:rPr>
              <a:t>Social Diffusing Mechanism </a:t>
            </a:r>
            <a:endParaRPr lang="zh-TW" altLang="en-US" sz="3200" b="1">
              <a:solidFill>
                <a:srgbClr val="002060"/>
              </a:solidFill>
              <a:ea typeface="標楷體" pitchFamily="65" charset="-120"/>
            </a:endParaRPr>
          </a:p>
        </p:txBody>
      </p:sp>
    </p:spTree>
    <p:custDataLst>
      <p:tags r:id="rId2"/>
    </p:custDataLst>
  </p:cSld>
  <p:clrMapOvr>
    <a:masterClrMapping/>
  </p:clrMapOvr>
  <p:transition advTm="417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03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box(in)">
                                      <p:cBhvr>
                                        <p:cTn id="11" dur="500"/>
                                        <p:tgtEl>
                                          <p:spTgt spid="229"/>
                                        </p:tgtEl>
                                      </p:cBhvr>
                                    </p:animEffect>
                                  </p:childTnLst>
                                </p:cTn>
                              </p:par>
                              <p:par>
                                <p:cTn id="12" presetID="4" presetClass="entr" presetSubtype="16" fill="hold" nodeType="withEffect">
                                  <p:stCondLst>
                                    <p:cond delay="0"/>
                                  </p:stCondLst>
                                  <p:childTnLst>
                                    <p:set>
                                      <p:cBhvr>
                                        <p:cTn id="13" dur="1" fill="hold">
                                          <p:stCondLst>
                                            <p:cond delay="0"/>
                                          </p:stCondLst>
                                        </p:cTn>
                                        <p:tgtEl>
                                          <p:spTgt spid="228"/>
                                        </p:tgtEl>
                                        <p:attrNameLst>
                                          <p:attrName>style.visibility</p:attrName>
                                        </p:attrNameLst>
                                      </p:cBhvr>
                                      <p:to>
                                        <p:strVal val="visible"/>
                                      </p:to>
                                    </p:set>
                                    <p:animEffect transition="in" filter="box(in)">
                                      <p:cBhvr>
                                        <p:cTn id="14" dur="500"/>
                                        <p:tgtEl>
                                          <p:spTgt spid="228"/>
                                        </p:tgtEl>
                                      </p:cBhvr>
                                    </p:animEffect>
                                  </p:childTnLst>
                                </p:cTn>
                              </p:par>
                              <p:par>
                                <p:cTn id="15" presetID="4" presetClass="entr" presetSubtype="16" fill="hold" nodeType="with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box(in)">
                                      <p:cBhvr>
                                        <p:cTn id="17" dur="500"/>
                                        <p:tgtEl>
                                          <p:spTgt spid="226"/>
                                        </p:tgtEl>
                                      </p:cBhvr>
                                    </p:animEffect>
                                  </p:childTnLst>
                                </p:cTn>
                              </p:par>
                              <p:par>
                                <p:cTn id="18" presetID="4" presetClass="exit" presetSubtype="16" fill="hold" grpId="0" nodeType="withEffect">
                                  <p:stCondLst>
                                    <p:cond delay="0"/>
                                  </p:stCondLst>
                                  <p:childTnLst>
                                    <p:animEffect transition="out" filter="box(in)">
                                      <p:cBhvr>
                                        <p:cTn id="19" dur="500"/>
                                        <p:tgtEl>
                                          <p:spTgt spid="300"/>
                                        </p:tgtEl>
                                      </p:cBhvr>
                                    </p:animEffect>
                                    <p:set>
                                      <p:cBhvr>
                                        <p:cTn id="20" dur="1" fill="hold">
                                          <p:stCondLst>
                                            <p:cond delay="499"/>
                                          </p:stCondLst>
                                        </p:cTn>
                                        <p:tgtEl>
                                          <p:spTgt spid="300"/>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301"/>
                                        </p:tgtEl>
                                        <p:attrNameLst>
                                          <p:attrName>style.visibility</p:attrName>
                                        </p:attrNameLst>
                                      </p:cBhvr>
                                      <p:to>
                                        <p:strVal val="visible"/>
                                      </p:to>
                                    </p:set>
                                    <p:animEffect transition="in" filter="box(in)">
                                      <p:cBhvr>
                                        <p:cTn id="23" dur="500"/>
                                        <p:tgtEl>
                                          <p:spTgt spid="301"/>
                                        </p:tgtEl>
                                      </p:cBhvr>
                                    </p:animEffec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180"/>
                                        </p:tgtEl>
                                      </p:cBhvr>
                                    </p:animEffect>
                                    <p:set>
                                      <p:cBhvr>
                                        <p:cTn id="32" dur="1" fill="hold">
                                          <p:stCondLst>
                                            <p:cond delay="499"/>
                                          </p:stCondLst>
                                        </p:cTn>
                                        <p:tgtEl>
                                          <p:spTgt spid="180"/>
                                        </p:tgtEl>
                                        <p:attrNameLst>
                                          <p:attrName>style.visibility</p:attrName>
                                        </p:attrNameLst>
                                      </p:cBhvr>
                                      <p:to>
                                        <p:strVal val="hidden"/>
                                      </p:to>
                                    </p:set>
                                  </p:childTnLst>
                                </p:cTn>
                              </p:par>
                              <p:par>
                                <p:cTn id="33" presetID="4" presetClass="entr" presetSubtype="16" fill="hold" grpId="0" nodeType="withEffect">
                                  <p:stCondLst>
                                    <p:cond delay="0"/>
                                  </p:stCondLst>
                                  <p:childTnLst>
                                    <p:set>
                                      <p:cBhvr>
                                        <p:cTn id="34" dur="1" fill="hold">
                                          <p:stCondLst>
                                            <p:cond delay="0"/>
                                          </p:stCondLst>
                                        </p:cTn>
                                        <p:tgtEl>
                                          <p:spTgt spid="302"/>
                                        </p:tgtEl>
                                        <p:attrNameLst>
                                          <p:attrName>style.visibility</p:attrName>
                                        </p:attrNameLst>
                                      </p:cBhvr>
                                      <p:to>
                                        <p:strVal val="visible"/>
                                      </p:to>
                                    </p:set>
                                    <p:animEffect transition="in" filter="box(in)">
                                      <p:cBhvr>
                                        <p:cTn id="35" dur="500"/>
                                        <p:tgtEl>
                                          <p:spTgt spid="302"/>
                                        </p:tgtEl>
                                      </p:cBhvr>
                                    </p:animEffect>
                                  </p:childTnLst>
                                </p:cTn>
                              </p:par>
                              <p:par>
                                <p:cTn id="36" presetID="4" presetClass="exit" presetSubtype="16" fill="hold" grpId="1" nodeType="withEffect">
                                  <p:stCondLst>
                                    <p:cond delay="0"/>
                                  </p:stCondLst>
                                  <p:childTnLst>
                                    <p:animEffect transition="out" filter="box(in)">
                                      <p:cBhvr>
                                        <p:cTn id="37" dur="500"/>
                                        <p:tgtEl>
                                          <p:spTgt spid="301"/>
                                        </p:tgtEl>
                                      </p:cBhvr>
                                    </p:animEffect>
                                    <p:set>
                                      <p:cBhvr>
                                        <p:cTn id="38" dur="1" fill="hold">
                                          <p:stCondLst>
                                            <p:cond delay="499"/>
                                          </p:stCondLst>
                                        </p:cTn>
                                        <p:tgtEl>
                                          <p:spTgt spid="301"/>
                                        </p:tgtEl>
                                        <p:attrNameLst>
                                          <p:attrName>style.visibility</p:attrName>
                                        </p:attrNameLst>
                                      </p:cBhvr>
                                      <p:to>
                                        <p:strVal val="hidden"/>
                                      </p:to>
                                    </p:set>
                                  </p:childTnLst>
                                </p:cTn>
                              </p:par>
                              <p:par>
                                <p:cTn id="39" presetID="4" presetClass="exit" presetSubtype="16" fill="hold" nodeType="withEffect">
                                  <p:stCondLst>
                                    <p:cond delay="0"/>
                                  </p:stCondLst>
                                  <p:childTnLst>
                                    <p:animEffect transition="out" filter="box(in)">
                                      <p:cBhvr>
                                        <p:cTn id="40" dur="500"/>
                                        <p:tgtEl>
                                          <p:spTgt spid="183"/>
                                        </p:tgtEl>
                                      </p:cBhvr>
                                    </p:animEffect>
                                    <p:set>
                                      <p:cBhvr>
                                        <p:cTn id="41" dur="1" fill="hold">
                                          <p:stCondLst>
                                            <p:cond delay="499"/>
                                          </p:stCondLst>
                                        </p:cTn>
                                        <p:tgtEl>
                                          <p:spTgt spid="183"/>
                                        </p:tgtEl>
                                        <p:attrNameLst>
                                          <p:attrName>style.visibility</p:attrName>
                                        </p:attrNameLst>
                                      </p:cBhvr>
                                      <p:to>
                                        <p:strVal val="hidden"/>
                                      </p:to>
                                    </p:set>
                                  </p:childTnLst>
                                </p:cTn>
                              </p:par>
                              <p:par>
                                <p:cTn id="42" presetID="4" presetClass="exit" presetSubtype="16" fill="hold" nodeType="withEffect">
                                  <p:stCondLst>
                                    <p:cond delay="0"/>
                                  </p:stCondLst>
                                  <p:childTnLst>
                                    <p:animEffect transition="out" filter="box(in)">
                                      <p:cBhvr>
                                        <p:cTn id="43" dur="500"/>
                                        <p:tgtEl>
                                          <p:spTgt spid="236"/>
                                        </p:tgtEl>
                                      </p:cBhvr>
                                    </p:animEffect>
                                    <p:set>
                                      <p:cBhvr>
                                        <p:cTn id="44" dur="1" fill="hold">
                                          <p:stCondLst>
                                            <p:cond delay="499"/>
                                          </p:stCondLst>
                                        </p:cTn>
                                        <p:tgtEl>
                                          <p:spTgt spid="236"/>
                                        </p:tgtEl>
                                        <p:attrNameLst>
                                          <p:attrName>style.visibility</p:attrName>
                                        </p:attrNameLst>
                                      </p:cBhvr>
                                      <p:to>
                                        <p:strVal val="hidden"/>
                                      </p:to>
                                    </p:set>
                                  </p:childTnLst>
                                </p:cTn>
                              </p:par>
                              <p:par>
                                <p:cTn id="45" presetID="4" presetClass="exit" presetSubtype="16" fill="hold" nodeType="withEffect">
                                  <p:stCondLst>
                                    <p:cond delay="0"/>
                                  </p:stCondLst>
                                  <p:childTnLst>
                                    <p:animEffect transition="out" filter="box(in)">
                                      <p:cBhvr>
                                        <p:cTn id="46" dur="500"/>
                                        <p:tgtEl>
                                          <p:spTgt spid="199"/>
                                        </p:tgtEl>
                                      </p:cBhvr>
                                    </p:animEffect>
                                    <p:set>
                                      <p:cBhvr>
                                        <p:cTn id="47" dur="1" fill="hold">
                                          <p:stCondLst>
                                            <p:cond delay="499"/>
                                          </p:stCondLst>
                                        </p:cTn>
                                        <p:tgtEl>
                                          <p:spTgt spid="199"/>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192"/>
                                        </p:tgtEl>
                                      </p:cBhvr>
                                    </p:animEffect>
                                    <p:set>
                                      <p:cBhvr>
                                        <p:cTn id="50" dur="1" fill="hold">
                                          <p:stCondLst>
                                            <p:cond delay="499"/>
                                          </p:stCondLst>
                                        </p:cTn>
                                        <p:tgtEl>
                                          <p:spTgt spid="192"/>
                                        </p:tgtEl>
                                        <p:attrNameLst>
                                          <p:attrName>style.visibility</p:attrName>
                                        </p:attrNameLst>
                                      </p:cBhvr>
                                      <p:to>
                                        <p:strVal val="hidden"/>
                                      </p:to>
                                    </p:set>
                                  </p:childTnLst>
                                </p:cTn>
                              </p:par>
                              <p:par>
                                <p:cTn id="51" presetID="4" presetClass="exit" presetSubtype="16" fill="hold" nodeType="withEffect">
                                  <p:stCondLst>
                                    <p:cond delay="0"/>
                                  </p:stCondLst>
                                  <p:childTnLst>
                                    <p:animEffect transition="out" filter="box(in)">
                                      <p:cBhvr>
                                        <p:cTn id="52" dur="500"/>
                                        <p:tgtEl>
                                          <p:spTgt spid="190"/>
                                        </p:tgtEl>
                                      </p:cBhvr>
                                    </p:animEffect>
                                    <p:set>
                                      <p:cBhvr>
                                        <p:cTn id="53" dur="1" fill="hold">
                                          <p:stCondLst>
                                            <p:cond delay="499"/>
                                          </p:stCondLst>
                                        </p:cTn>
                                        <p:tgtEl>
                                          <p:spTgt spid="190"/>
                                        </p:tgtEl>
                                        <p:attrNameLst>
                                          <p:attrName>style.visibility</p:attrName>
                                        </p:attrNameLst>
                                      </p:cBhvr>
                                      <p:to>
                                        <p:strVal val="hidden"/>
                                      </p:to>
                                    </p:set>
                                  </p:childTnLst>
                                </p:cTn>
                              </p:par>
                              <p:par>
                                <p:cTn id="54" presetID="4" presetClass="exit" presetSubtype="16" fill="hold" nodeType="withEffect">
                                  <p:stCondLst>
                                    <p:cond delay="0"/>
                                  </p:stCondLst>
                                  <p:childTnLst>
                                    <p:animEffect transition="out" filter="box(in)">
                                      <p:cBhvr>
                                        <p:cTn id="55" dur="500"/>
                                        <p:tgtEl>
                                          <p:spTgt spid="188"/>
                                        </p:tgtEl>
                                      </p:cBhvr>
                                    </p:animEffect>
                                    <p:set>
                                      <p:cBhvr>
                                        <p:cTn id="56" dur="1" fill="hold">
                                          <p:stCondLst>
                                            <p:cond delay="499"/>
                                          </p:stCondLst>
                                        </p:cTn>
                                        <p:tgtEl>
                                          <p:spTgt spid="188"/>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197"/>
                                        </p:tgtEl>
                                      </p:cBhvr>
                                    </p:animEffect>
                                    <p:set>
                                      <p:cBhvr>
                                        <p:cTn id="59" dur="1" fill="hold">
                                          <p:stCondLst>
                                            <p:cond delay="499"/>
                                          </p:stCondLst>
                                        </p:cTn>
                                        <p:tgtEl>
                                          <p:spTgt spid="197"/>
                                        </p:tgtEl>
                                        <p:attrNameLst>
                                          <p:attrName>style.visibility</p:attrName>
                                        </p:attrNameLst>
                                      </p:cBhvr>
                                      <p:to>
                                        <p:strVal val="hidden"/>
                                      </p:to>
                                    </p:set>
                                  </p:childTnLst>
                                </p:cTn>
                              </p:par>
                              <p:par>
                                <p:cTn id="60" presetID="4" presetClass="entr" presetSubtype="16" fill="hold" nodeType="withEffect">
                                  <p:stCondLst>
                                    <p:cond delay="0"/>
                                  </p:stCondLst>
                                  <p:childTnLst>
                                    <p:set>
                                      <p:cBhvr>
                                        <p:cTn id="61" dur="1" fill="hold">
                                          <p:stCondLst>
                                            <p:cond delay="0"/>
                                          </p:stCondLst>
                                        </p:cTn>
                                        <p:tgtEl>
                                          <p:spTgt spid="243"/>
                                        </p:tgtEl>
                                        <p:attrNameLst>
                                          <p:attrName>style.visibility</p:attrName>
                                        </p:attrNameLst>
                                      </p:cBhvr>
                                      <p:to>
                                        <p:strVal val="visible"/>
                                      </p:to>
                                    </p:set>
                                    <p:animEffect transition="in" filter="box(in)">
                                      <p:cBhvr>
                                        <p:cTn id="62" dur="500"/>
                                        <p:tgtEl>
                                          <p:spTgt spid="243"/>
                                        </p:tgtEl>
                                      </p:cBhvr>
                                    </p:animEffect>
                                  </p:childTnLst>
                                </p:cTn>
                              </p:par>
                              <p:par>
                                <p:cTn id="63" presetID="4" presetClass="entr" presetSubtype="16" fill="hold" nodeType="withEffect">
                                  <p:stCondLst>
                                    <p:cond delay="0"/>
                                  </p:stCondLst>
                                  <p:childTnLst>
                                    <p:set>
                                      <p:cBhvr>
                                        <p:cTn id="64" dur="1" fill="hold">
                                          <p:stCondLst>
                                            <p:cond delay="0"/>
                                          </p:stCondLst>
                                        </p:cTn>
                                        <p:tgtEl>
                                          <p:spTgt spid="241"/>
                                        </p:tgtEl>
                                        <p:attrNameLst>
                                          <p:attrName>style.visibility</p:attrName>
                                        </p:attrNameLst>
                                      </p:cBhvr>
                                      <p:to>
                                        <p:strVal val="visible"/>
                                      </p:to>
                                    </p:set>
                                    <p:animEffect transition="in" filter="box(in)">
                                      <p:cBhvr>
                                        <p:cTn id="65" dur="500"/>
                                        <p:tgtEl>
                                          <p:spTgt spid="241"/>
                                        </p:tgtEl>
                                      </p:cBhvr>
                                    </p:animEffect>
                                  </p:childTnLst>
                                </p:cTn>
                              </p:par>
                              <p:par>
                                <p:cTn id="66" presetID="4" presetClass="entr" presetSubtype="16" fill="hold" nodeType="withEffect">
                                  <p:stCondLst>
                                    <p:cond delay="0"/>
                                  </p:stCondLst>
                                  <p:childTnLst>
                                    <p:set>
                                      <p:cBhvr>
                                        <p:cTn id="67" dur="1" fill="hold">
                                          <p:stCondLst>
                                            <p:cond delay="0"/>
                                          </p:stCondLst>
                                        </p:cTn>
                                        <p:tgtEl>
                                          <p:spTgt spid="240"/>
                                        </p:tgtEl>
                                        <p:attrNameLst>
                                          <p:attrName>style.visibility</p:attrName>
                                        </p:attrNameLst>
                                      </p:cBhvr>
                                      <p:to>
                                        <p:strVal val="visible"/>
                                      </p:to>
                                    </p:set>
                                    <p:animEffect transition="in" filter="box(in)">
                                      <p:cBhvr>
                                        <p:cTn id="68" dur="500"/>
                                        <p:tgtEl>
                                          <p:spTgt spid="24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251"/>
                                        </p:tgtEl>
                                        <p:attrNameLst>
                                          <p:attrName>style.visibility</p:attrName>
                                        </p:attrNameLst>
                                      </p:cBhvr>
                                      <p:to>
                                        <p:strVal val="visible"/>
                                      </p:to>
                                    </p:set>
                                    <p:animEffect transition="in" filter="box(in)">
                                      <p:cBhvr>
                                        <p:cTn id="73" dur="500"/>
                                        <p:tgtEl>
                                          <p:spTgt spid="251"/>
                                        </p:tgtEl>
                                      </p:cBhvr>
                                    </p:animEffect>
                                  </p:childTnLst>
                                </p:cTn>
                              </p:par>
                              <p:par>
                                <p:cTn id="74" presetID="4" presetClass="entr" presetSubtype="16" fill="hold" nodeType="withEffect">
                                  <p:stCondLst>
                                    <p:cond delay="0"/>
                                  </p:stCondLst>
                                  <p:childTnLst>
                                    <p:set>
                                      <p:cBhvr>
                                        <p:cTn id="75" dur="1" fill="hold">
                                          <p:stCondLst>
                                            <p:cond delay="0"/>
                                          </p:stCondLst>
                                        </p:cTn>
                                        <p:tgtEl>
                                          <p:spTgt spid="262"/>
                                        </p:tgtEl>
                                        <p:attrNameLst>
                                          <p:attrName>style.visibility</p:attrName>
                                        </p:attrNameLst>
                                      </p:cBhvr>
                                      <p:to>
                                        <p:strVal val="visible"/>
                                      </p:to>
                                    </p:set>
                                    <p:animEffect transition="in" filter="box(in)">
                                      <p:cBhvr>
                                        <p:cTn id="76" dur="500"/>
                                        <p:tgtEl>
                                          <p:spTgt spid="262"/>
                                        </p:tgtEl>
                                      </p:cBhvr>
                                    </p:animEffect>
                                  </p:childTnLst>
                                </p:cTn>
                              </p:par>
                              <p:par>
                                <p:cTn id="77" presetID="4" presetClass="exit" presetSubtype="16" fill="hold" grpId="1" nodeType="withEffect">
                                  <p:stCondLst>
                                    <p:cond delay="0"/>
                                  </p:stCondLst>
                                  <p:childTnLst>
                                    <p:animEffect transition="out" filter="box(in)">
                                      <p:cBhvr>
                                        <p:cTn id="78" dur="500"/>
                                        <p:tgtEl>
                                          <p:spTgt spid="302"/>
                                        </p:tgtEl>
                                      </p:cBhvr>
                                    </p:animEffect>
                                    <p:set>
                                      <p:cBhvr>
                                        <p:cTn id="79" dur="1" fill="hold">
                                          <p:stCondLst>
                                            <p:cond delay="499"/>
                                          </p:stCondLst>
                                        </p:cTn>
                                        <p:tgtEl>
                                          <p:spTgt spid="302"/>
                                        </p:tgtEl>
                                        <p:attrNameLst>
                                          <p:attrName>style.visibility</p:attrName>
                                        </p:attrNameLst>
                                      </p:cBhvr>
                                      <p:to>
                                        <p:strVal val="hidden"/>
                                      </p:to>
                                    </p:set>
                                  </p:childTnLst>
                                </p:cTn>
                              </p:par>
                              <p:par>
                                <p:cTn id="80" presetID="4" presetClass="entr" presetSubtype="16" fill="hold" grpId="0" nodeType="withEffect">
                                  <p:stCondLst>
                                    <p:cond delay="0"/>
                                  </p:stCondLst>
                                  <p:childTnLst>
                                    <p:set>
                                      <p:cBhvr>
                                        <p:cTn id="81" dur="1" fill="hold">
                                          <p:stCondLst>
                                            <p:cond delay="0"/>
                                          </p:stCondLst>
                                        </p:cTn>
                                        <p:tgtEl>
                                          <p:spTgt spid="303"/>
                                        </p:tgtEl>
                                        <p:attrNameLst>
                                          <p:attrName>style.visibility</p:attrName>
                                        </p:attrNameLst>
                                      </p:cBhvr>
                                      <p:to>
                                        <p:strVal val="visible"/>
                                      </p:to>
                                    </p:set>
                                    <p:animEffect transition="in" filter="box(in)">
                                      <p:cBhvr>
                                        <p:cTn id="82" dur="500"/>
                                        <p:tgtEl>
                                          <p:spTgt spid="303"/>
                                        </p:tgtEl>
                                      </p:cBhvr>
                                    </p:animEffect>
                                  </p:childTnLst>
                                </p:cTn>
                              </p:par>
                            </p:childTnLst>
                          </p:cTn>
                        </p:par>
                        <p:par>
                          <p:cTn id="83" fill="hold">
                            <p:stCondLst>
                              <p:cond delay="500"/>
                            </p:stCondLst>
                            <p:childTnLst>
                              <p:par>
                                <p:cTn id="84" presetID="4" presetClass="entr" presetSubtype="16" fill="hold" nodeType="afterEffect">
                                  <p:stCondLst>
                                    <p:cond delay="0"/>
                                  </p:stCondLst>
                                  <p:childTnLst>
                                    <p:set>
                                      <p:cBhvr>
                                        <p:cTn id="85" dur="1" fill="hold">
                                          <p:stCondLst>
                                            <p:cond delay="0"/>
                                          </p:stCondLst>
                                        </p:cTn>
                                        <p:tgtEl>
                                          <p:spTgt spid="270"/>
                                        </p:tgtEl>
                                        <p:attrNameLst>
                                          <p:attrName>style.visibility</p:attrName>
                                        </p:attrNameLst>
                                      </p:cBhvr>
                                      <p:to>
                                        <p:strVal val="visible"/>
                                      </p:to>
                                    </p:set>
                                    <p:animEffect transition="in" filter="box(in)">
                                      <p:cBhvr>
                                        <p:cTn id="86" dur="500"/>
                                        <p:tgtEl>
                                          <p:spTgt spid="270"/>
                                        </p:tgtEl>
                                      </p:cBhvr>
                                    </p:animEffect>
                                  </p:childTnLst>
                                </p:cTn>
                              </p:par>
                              <p:par>
                                <p:cTn id="87" presetID="4" presetClass="entr" presetSubtype="16" fill="hold" nodeType="withEffect">
                                  <p:stCondLst>
                                    <p:cond delay="0"/>
                                  </p:stCondLst>
                                  <p:childTnLst>
                                    <p:set>
                                      <p:cBhvr>
                                        <p:cTn id="88" dur="1" fill="hold">
                                          <p:stCondLst>
                                            <p:cond delay="0"/>
                                          </p:stCondLst>
                                        </p:cTn>
                                        <p:tgtEl>
                                          <p:spTgt spid="269"/>
                                        </p:tgtEl>
                                        <p:attrNameLst>
                                          <p:attrName>style.visibility</p:attrName>
                                        </p:attrNameLst>
                                      </p:cBhvr>
                                      <p:to>
                                        <p:strVal val="visible"/>
                                      </p:to>
                                    </p:set>
                                    <p:animEffect transition="in" filter="box(in)">
                                      <p:cBhvr>
                                        <p:cTn id="89" dur="500"/>
                                        <p:tgtEl>
                                          <p:spTgt spid="269"/>
                                        </p:tgtEl>
                                      </p:cBhvr>
                                    </p:animEffect>
                                  </p:childTnLst>
                                </p:cTn>
                              </p:par>
                              <p:par>
                                <p:cTn id="90" presetID="4" presetClass="entr" presetSubtype="16" fill="hold" nodeType="withEffect">
                                  <p:stCondLst>
                                    <p:cond delay="0"/>
                                  </p:stCondLst>
                                  <p:childTnLst>
                                    <p:set>
                                      <p:cBhvr>
                                        <p:cTn id="91" dur="1" fill="hold">
                                          <p:stCondLst>
                                            <p:cond delay="0"/>
                                          </p:stCondLst>
                                        </p:cTn>
                                        <p:tgtEl>
                                          <p:spTgt spid="271"/>
                                        </p:tgtEl>
                                        <p:attrNameLst>
                                          <p:attrName>style.visibility</p:attrName>
                                        </p:attrNameLst>
                                      </p:cBhvr>
                                      <p:to>
                                        <p:strVal val="visible"/>
                                      </p:to>
                                    </p:set>
                                    <p:animEffect transition="in" filter="box(in)">
                                      <p:cBhvr>
                                        <p:cTn id="92" dur="500"/>
                                        <p:tgtEl>
                                          <p:spTgt spid="271"/>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xit" presetSubtype="16" fill="hold" nodeType="clickEffect">
                                  <p:stCondLst>
                                    <p:cond delay="0"/>
                                  </p:stCondLst>
                                  <p:childTnLst>
                                    <p:animEffect transition="out" filter="box(in)">
                                      <p:cBhvr>
                                        <p:cTn id="96" dur="500"/>
                                        <p:tgtEl>
                                          <p:spTgt spid="223"/>
                                        </p:tgtEl>
                                      </p:cBhvr>
                                    </p:animEffect>
                                    <p:set>
                                      <p:cBhvr>
                                        <p:cTn id="97" dur="1" fill="hold">
                                          <p:stCondLst>
                                            <p:cond delay="499"/>
                                          </p:stCondLst>
                                        </p:cTn>
                                        <p:tgtEl>
                                          <p:spTgt spid="223"/>
                                        </p:tgtEl>
                                        <p:attrNameLst>
                                          <p:attrName>style.visibility</p:attrName>
                                        </p:attrNameLst>
                                      </p:cBhvr>
                                      <p:to>
                                        <p:strVal val="hidden"/>
                                      </p:to>
                                    </p:set>
                                  </p:childTnLst>
                                </p:cTn>
                              </p:par>
                              <p:par>
                                <p:cTn id="98" presetID="4" presetClass="exit" presetSubtype="16" fill="hold" nodeType="withEffect">
                                  <p:stCondLst>
                                    <p:cond delay="0"/>
                                  </p:stCondLst>
                                  <p:childTnLst>
                                    <p:animEffect transition="out" filter="box(in)">
                                      <p:cBhvr>
                                        <p:cTn id="99" dur="500"/>
                                        <p:tgtEl>
                                          <p:spTgt spid="221"/>
                                        </p:tgtEl>
                                      </p:cBhvr>
                                    </p:animEffect>
                                    <p:set>
                                      <p:cBhvr>
                                        <p:cTn id="100" dur="1" fill="hold">
                                          <p:stCondLst>
                                            <p:cond delay="499"/>
                                          </p:stCondLst>
                                        </p:cTn>
                                        <p:tgtEl>
                                          <p:spTgt spid="221"/>
                                        </p:tgtEl>
                                        <p:attrNameLst>
                                          <p:attrName>style.visibility</p:attrName>
                                        </p:attrNameLst>
                                      </p:cBhvr>
                                      <p:to>
                                        <p:strVal val="hidden"/>
                                      </p:to>
                                    </p:set>
                                  </p:childTnLst>
                                </p:cTn>
                              </p:par>
                              <p:par>
                                <p:cTn id="101" presetID="4" presetClass="exit" presetSubtype="16" fill="hold" nodeType="withEffect">
                                  <p:stCondLst>
                                    <p:cond delay="0"/>
                                  </p:stCondLst>
                                  <p:childTnLst>
                                    <p:animEffect transition="out" filter="box(in)">
                                      <p:cBhvr>
                                        <p:cTn id="102" dur="500"/>
                                        <p:tgtEl>
                                          <p:spTgt spid="219"/>
                                        </p:tgtEl>
                                      </p:cBhvr>
                                    </p:animEffect>
                                    <p:set>
                                      <p:cBhvr>
                                        <p:cTn id="103" dur="1" fill="hold">
                                          <p:stCondLst>
                                            <p:cond delay="499"/>
                                          </p:stCondLst>
                                        </p:cTn>
                                        <p:tgtEl>
                                          <p:spTgt spid="219"/>
                                        </p:tgtEl>
                                        <p:attrNameLst>
                                          <p:attrName>style.visibility</p:attrName>
                                        </p:attrNameLst>
                                      </p:cBhvr>
                                      <p:to>
                                        <p:strVal val="hidden"/>
                                      </p:to>
                                    </p:set>
                                  </p:childTnLst>
                                </p:cTn>
                              </p:par>
                              <p:par>
                                <p:cTn id="104" presetID="4" presetClass="exit" presetSubtype="16" fill="hold" nodeType="withEffect">
                                  <p:stCondLst>
                                    <p:cond delay="0"/>
                                  </p:stCondLst>
                                  <p:childTnLst>
                                    <p:animEffect transition="out" filter="box(in)">
                                      <p:cBhvr>
                                        <p:cTn id="105" dur="500"/>
                                        <p:tgtEl>
                                          <p:spTgt spid="217"/>
                                        </p:tgtEl>
                                      </p:cBhvr>
                                    </p:animEffect>
                                    <p:set>
                                      <p:cBhvr>
                                        <p:cTn id="106" dur="1" fill="hold">
                                          <p:stCondLst>
                                            <p:cond delay="499"/>
                                          </p:stCondLst>
                                        </p:cTn>
                                        <p:tgtEl>
                                          <p:spTgt spid="217"/>
                                        </p:tgtEl>
                                        <p:attrNameLst>
                                          <p:attrName>style.visibility</p:attrName>
                                        </p:attrNameLst>
                                      </p:cBhvr>
                                      <p:to>
                                        <p:strVal val="hidden"/>
                                      </p:to>
                                    </p:set>
                                  </p:childTnLst>
                                </p:cTn>
                              </p:par>
                              <p:par>
                                <p:cTn id="107" presetID="4" presetClass="exit" presetSubtype="16" fill="hold" nodeType="withEffect">
                                  <p:stCondLst>
                                    <p:cond delay="0"/>
                                  </p:stCondLst>
                                  <p:childTnLst>
                                    <p:animEffect transition="out" filter="box(in)">
                                      <p:cBhvr>
                                        <p:cTn id="108" dur="500"/>
                                        <p:tgtEl>
                                          <p:spTgt spid="215"/>
                                        </p:tgtEl>
                                      </p:cBhvr>
                                    </p:animEffect>
                                    <p:set>
                                      <p:cBhvr>
                                        <p:cTn id="109" dur="1" fill="hold">
                                          <p:stCondLst>
                                            <p:cond delay="499"/>
                                          </p:stCondLst>
                                        </p:cTn>
                                        <p:tgtEl>
                                          <p:spTgt spid="215"/>
                                        </p:tgtEl>
                                        <p:attrNameLst>
                                          <p:attrName>style.visibility</p:attrName>
                                        </p:attrNameLst>
                                      </p:cBhvr>
                                      <p:to>
                                        <p:strVal val="hidden"/>
                                      </p:to>
                                    </p:set>
                                  </p:childTnLst>
                                </p:cTn>
                              </p:par>
                              <p:par>
                                <p:cTn id="110" presetID="4" presetClass="exit" presetSubtype="16" fill="hold" nodeType="withEffect">
                                  <p:stCondLst>
                                    <p:cond delay="0"/>
                                  </p:stCondLst>
                                  <p:childTnLst>
                                    <p:animEffect transition="out" filter="box(in)">
                                      <p:cBhvr>
                                        <p:cTn id="111" dur="500"/>
                                        <p:tgtEl>
                                          <p:spTgt spid="213"/>
                                        </p:tgtEl>
                                      </p:cBhvr>
                                    </p:animEffect>
                                    <p:set>
                                      <p:cBhvr>
                                        <p:cTn id="112" dur="1" fill="hold">
                                          <p:stCondLst>
                                            <p:cond delay="499"/>
                                          </p:stCondLst>
                                        </p:cTn>
                                        <p:tgtEl>
                                          <p:spTgt spid="213"/>
                                        </p:tgtEl>
                                        <p:attrNameLst>
                                          <p:attrName>style.visibility</p:attrName>
                                        </p:attrNameLst>
                                      </p:cBhvr>
                                      <p:to>
                                        <p:strVal val="hidden"/>
                                      </p:to>
                                    </p:set>
                                  </p:childTnLst>
                                </p:cTn>
                              </p:par>
                              <p:par>
                                <p:cTn id="113" presetID="4" presetClass="exit" presetSubtype="16" fill="hold" nodeType="withEffect">
                                  <p:stCondLst>
                                    <p:cond delay="0"/>
                                  </p:stCondLst>
                                  <p:childTnLst>
                                    <p:animEffect transition="out" filter="box(in)">
                                      <p:cBhvr>
                                        <p:cTn id="114" dur="500"/>
                                        <p:tgtEl>
                                          <p:spTgt spid="202"/>
                                        </p:tgtEl>
                                      </p:cBhvr>
                                    </p:animEffect>
                                    <p:set>
                                      <p:cBhvr>
                                        <p:cTn id="115" dur="1" fill="hold">
                                          <p:stCondLst>
                                            <p:cond delay="499"/>
                                          </p:stCondLst>
                                        </p:cTn>
                                        <p:tgtEl>
                                          <p:spTgt spid="202"/>
                                        </p:tgtEl>
                                        <p:attrNameLst>
                                          <p:attrName>style.visibility</p:attrName>
                                        </p:attrNameLst>
                                      </p:cBhvr>
                                      <p:to>
                                        <p:strVal val="hidden"/>
                                      </p:to>
                                    </p:set>
                                  </p:childTnLst>
                                </p:cTn>
                              </p:par>
                              <p:par>
                                <p:cTn id="116" presetID="4" presetClass="exit" presetSubtype="16" fill="hold" nodeType="withEffect">
                                  <p:stCondLst>
                                    <p:cond delay="0"/>
                                  </p:stCondLst>
                                  <p:childTnLst>
                                    <p:animEffect transition="out" filter="box(in)">
                                      <p:cBhvr>
                                        <p:cTn id="117" dur="500"/>
                                        <p:tgtEl>
                                          <p:spTgt spid="205"/>
                                        </p:tgtEl>
                                      </p:cBhvr>
                                    </p:animEffect>
                                    <p:set>
                                      <p:cBhvr>
                                        <p:cTn id="118" dur="1" fill="hold">
                                          <p:stCondLst>
                                            <p:cond delay="499"/>
                                          </p:stCondLst>
                                        </p:cTn>
                                        <p:tgtEl>
                                          <p:spTgt spid="205"/>
                                        </p:tgtEl>
                                        <p:attrNameLst>
                                          <p:attrName>style.visibility</p:attrName>
                                        </p:attrNameLst>
                                      </p:cBhvr>
                                      <p:to>
                                        <p:strVal val="hidden"/>
                                      </p:to>
                                    </p:set>
                                  </p:childTnLst>
                                </p:cTn>
                              </p:par>
                              <p:par>
                                <p:cTn id="119" presetID="4" presetClass="exit" presetSubtype="16" fill="hold" nodeType="withEffect">
                                  <p:stCondLst>
                                    <p:cond delay="0"/>
                                  </p:stCondLst>
                                  <p:childTnLst>
                                    <p:animEffect transition="out" filter="box(in)">
                                      <p:cBhvr>
                                        <p:cTn id="120" dur="500"/>
                                        <p:tgtEl>
                                          <p:spTgt spid="207"/>
                                        </p:tgtEl>
                                      </p:cBhvr>
                                    </p:animEffect>
                                    <p:set>
                                      <p:cBhvr>
                                        <p:cTn id="121" dur="1" fill="hold">
                                          <p:stCondLst>
                                            <p:cond delay="499"/>
                                          </p:stCondLst>
                                        </p:cTn>
                                        <p:tgtEl>
                                          <p:spTgt spid="207"/>
                                        </p:tgtEl>
                                        <p:attrNameLst>
                                          <p:attrName>style.visibility</p:attrName>
                                        </p:attrNameLst>
                                      </p:cBhvr>
                                      <p:to>
                                        <p:strVal val="hidden"/>
                                      </p:to>
                                    </p:set>
                                  </p:childTnLst>
                                </p:cTn>
                              </p:par>
                              <p:par>
                                <p:cTn id="122" presetID="4" presetClass="exit" presetSubtype="16" fill="hold" nodeType="withEffect">
                                  <p:stCondLst>
                                    <p:cond delay="0"/>
                                  </p:stCondLst>
                                  <p:childTnLst>
                                    <p:animEffect transition="out" filter="box(in)">
                                      <p:cBhvr>
                                        <p:cTn id="123" dur="500"/>
                                        <p:tgtEl>
                                          <p:spTgt spid="211"/>
                                        </p:tgtEl>
                                      </p:cBhvr>
                                    </p:animEffect>
                                    <p:set>
                                      <p:cBhvr>
                                        <p:cTn id="124" dur="1" fill="hold">
                                          <p:stCondLst>
                                            <p:cond delay="499"/>
                                          </p:stCondLst>
                                        </p:cTn>
                                        <p:tgtEl>
                                          <p:spTgt spid="211"/>
                                        </p:tgtEl>
                                        <p:attrNameLst>
                                          <p:attrName>style.visibility</p:attrName>
                                        </p:attrNameLst>
                                      </p:cBhvr>
                                      <p:to>
                                        <p:strVal val="hidden"/>
                                      </p:to>
                                    </p:set>
                                  </p:childTnLst>
                                </p:cTn>
                              </p:par>
                            </p:childTnLst>
                          </p:cTn>
                        </p:par>
                        <p:par>
                          <p:cTn id="125" fill="hold">
                            <p:stCondLst>
                              <p:cond delay="500"/>
                            </p:stCondLst>
                            <p:childTnLst>
                              <p:par>
                                <p:cTn id="126" presetID="4" presetClass="entr" presetSubtype="16" fill="hold" nodeType="afterEffect">
                                  <p:stCondLst>
                                    <p:cond delay="0"/>
                                  </p:stCondLst>
                                  <p:childTnLst>
                                    <p:set>
                                      <p:cBhvr>
                                        <p:cTn id="127" dur="1" fill="hold">
                                          <p:stCondLst>
                                            <p:cond delay="0"/>
                                          </p:stCondLst>
                                        </p:cTn>
                                        <p:tgtEl>
                                          <p:spTgt spid="280"/>
                                        </p:tgtEl>
                                        <p:attrNameLst>
                                          <p:attrName>style.visibility</p:attrName>
                                        </p:attrNameLst>
                                      </p:cBhvr>
                                      <p:to>
                                        <p:strVal val="visible"/>
                                      </p:to>
                                    </p:set>
                                    <p:animEffect transition="in" filter="box(in)">
                                      <p:cBhvr>
                                        <p:cTn id="128" dur="500"/>
                                        <p:tgtEl>
                                          <p:spTgt spid="280"/>
                                        </p:tgtEl>
                                      </p:cBhvr>
                                    </p:animEffect>
                                  </p:childTnLst>
                                </p:cTn>
                              </p:par>
                              <p:par>
                                <p:cTn id="129" presetID="4" presetClass="entr" presetSubtype="16" fill="hold" nodeType="withEffect">
                                  <p:stCondLst>
                                    <p:cond delay="0"/>
                                  </p:stCondLst>
                                  <p:childTnLst>
                                    <p:set>
                                      <p:cBhvr>
                                        <p:cTn id="130" dur="1" fill="hold">
                                          <p:stCondLst>
                                            <p:cond delay="0"/>
                                          </p:stCondLst>
                                        </p:cTn>
                                        <p:tgtEl>
                                          <p:spTgt spid="283"/>
                                        </p:tgtEl>
                                        <p:attrNameLst>
                                          <p:attrName>style.visibility</p:attrName>
                                        </p:attrNameLst>
                                      </p:cBhvr>
                                      <p:to>
                                        <p:strVal val="visible"/>
                                      </p:to>
                                    </p:set>
                                    <p:animEffect transition="in" filter="box(in)">
                                      <p:cBhvr>
                                        <p:cTn id="131" dur="500"/>
                                        <p:tgtEl>
                                          <p:spTgt spid="283"/>
                                        </p:tgtEl>
                                      </p:cBhvr>
                                    </p:animEffect>
                                  </p:childTnLst>
                                </p:cTn>
                              </p:par>
                              <p:par>
                                <p:cTn id="132" presetID="4" presetClass="entr" presetSubtype="16" fill="hold" nodeType="withEffect">
                                  <p:stCondLst>
                                    <p:cond delay="0"/>
                                  </p:stCondLst>
                                  <p:childTnLst>
                                    <p:set>
                                      <p:cBhvr>
                                        <p:cTn id="133" dur="1" fill="hold">
                                          <p:stCondLst>
                                            <p:cond delay="0"/>
                                          </p:stCondLst>
                                        </p:cTn>
                                        <p:tgtEl>
                                          <p:spTgt spid="285"/>
                                        </p:tgtEl>
                                        <p:attrNameLst>
                                          <p:attrName>style.visibility</p:attrName>
                                        </p:attrNameLst>
                                      </p:cBhvr>
                                      <p:to>
                                        <p:strVal val="visible"/>
                                      </p:to>
                                    </p:set>
                                    <p:animEffect transition="in" filter="box(in)">
                                      <p:cBhvr>
                                        <p:cTn id="134" dur="500"/>
                                        <p:tgtEl>
                                          <p:spTgt spid="285"/>
                                        </p:tgtEl>
                                      </p:cBhvr>
                                    </p:animEffect>
                                  </p:childTnLst>
                                </p:cTn>
                              </p:par>
                              <p:par>
                                <p:cTn id="135" presetID="4" presetClass="entr" presetSubtype="16" fill="hold" nodeType="withEffect">
                                  <p:stCondLst>
                                    <p:cond delay="0"/>
                                  </p:stCondLst>
                                  <p:childTnLst>
                                    <p:set>
                                      <p:cBhvr>
                                        <p:cTn id="136" dur="1" fill="hold">
                                          <p:stCondLst>
                                            <p:cond delay="0"/>
                                          </p:stCondLst>
                                        </p:cTn>
                                        <p:tgtEl>
                                          <p:spTgt spid="272"/>
                                        </p:tgtEl>
                                        <p:attrNameLst>
                                          <p:attrName>style.visibility</p:attrName>
                                        </p:attrNameLst>
                                      </p:cBhvr>
                                      <p:to>
                                        <p:strVal val="visible"/>
                                      </p:to>
                                    </p:set>
                                    <p:animEffect transition="in" filter="box(in)">
                                      <p:cBhvr>
                                        <p:cTn id="137" dur="500"/>
                                        <p:tgtEl>
                                          <p:spTgt spid="272"/>
                                        </p:tgtEl>
                                      </p:cBhvr>
                                    </p:animEffect>
                                  </p:childTnLst>
                                </p:cTn>
                              </p:par>
                              <p:par>
                                <p:cTn id="138" presetID="4" presetClass="entr" presetSubtype="16" fill="hold" nodeType="withEffect">
                                  <p:stCondLst>
                                    <p:cond delay="0"/>
                                  </p:stCondLst>
                                  <p:childTnLst>
                                    <p:set>
                                      <p:cBhvr>
                                        <p:cTn id="139" dur="1" fill="hold">
                                          <p:stCondLst>
                                            <p:cond delay="0"/>
                                          </p:stCondLst>
                                        </p:cTn>
                                        <p:tgtEl>
                                          <p:spTgt spid="276"/>
                                        </p:tgtEl>
                                        <p:attrNameLst>
                                          <p:attrName>style.visibility</p:attrName>
                                        </p:attrNameLst>
                                      </p:cBhvr>
                                      <p:to>
                                        <p:strVal val="visible"/>
                                      </p:to>
                                    </p:set>
                                    <p:animEffect transition="in" filter="box(in)">
                                      <p:cBhvr>
                                        <p:cTn id="140" dur="500"/>
                                        <p:tgtEl>
                                          <p:spTgt spid="276"/>
                                        </p:tgtEl>
                                      </p:cBhvr>
                                    </p:animEffect>
                                  </p:childTnLst>
                                </p:cTn>
                              </p:par>
                              <p:par>
                                <p:cTn id="141" presetID="4" presetClass="entr" presetSubtype="16" fill="hold" nodeType="withEffect">
                                  <p:stCondLst>
                                    <p:cond delay="0"/>
                                  </p:stCondLst>
                                  <p:childTnLst>
                                    <p:set>
                                      <p:cBhvr>
                                        <p:cTn id="142" dur="1" fill="hold">
                                          <p:stCondLst>
                                            <p:cond delay="0"/>
                                          </p:stCondLst>
                                        </p:cTn>
                                        <p:tgtEl>
                                          <p:spTgt spid="294"/>
                                        </p:tgtEl>
                                        <p:attrNameLst>
                                          <p:attrName>style.visibility</p:attrName>
                                        </p:attrNameLst>
                                      </p:cBhvr>
                                      <p:to>
                                        <p:strVal val="visible"/>
                                      </p:to>
                                    </p:set>
                                    <p:animEffect transition="in" filter="box(in)">
                                      <p:cBhvr>
                                        <p:cTn id="143" dur="500"/>
                                        <p:tgtEl>
                                          <p:spTgt spid="294"/>
                                        </p:tgtEl>
                                      </p:cBhvr>
                                    </p:animEffect>
                                  </p:childTnLst>
                                </p:cTn>
                              </p:par>
                              <p:par>
                                <p:cTn id="144" presetID="4" presetClass="entr" presetSubtype="16" fill="hold" nodeType="withEffect">
                                  <p:stCondLst>
                                    <p:cond delay="0"/>
                                  </p:stCondLst>
                                  <p:childTnLst>
                                    <p:set>
                                      <p:cBhvr>
                                        <p:cTn id="145" dur="1" fill="hold">
                                          <p:stCondLst>
                                            <p:cond delay="0"/>
                                          </p:stCondLst>
                                        </p:cTn>
                                        <p:tgtEl>
                                          <p:spTgt spid="292"/>
                                        </p:tgtEl>
                                        <p:attrNameLst>
                                          <p:attrName>style.visibility</p:attrName>
                                        </p:attrNameLst>
                                      </p:cBhvr>
                                      <p:to>
                                        <p:strVal val="visible"/>
                                      </p:to>
                                    </p:set>
                                    <p:animEffect transition="in" filter="box(in)">
                                      <p:cBhvr>
                                        <p:cTn id="146" dur="500"/>
                                        <p:tgtEl>
                                          <p:spTgt spid="292"/>
                                        </p:tgtEl>
                                      </p:cBhvr>
                                    </p:animEffect>
                                  </p:childTnLst>
                                </p:cTn>
                              </p:par>
                              <p:par>
                                <p:cTn id="147" presetID="4" presetClass="entr" presetSubtype="16" fill="hold" nodeType="withEffect">
                                  <p:stCondLst>
                                    <p:cond delay="0"/>
                                  </p:stCondLst>
                                  <p:childTnLst>
                                    <p:set>
                                      <p:cBhvr>
                                        <p:cTn id="148" dur="1" fill="hold">
                                          <p:stCondLst>
                                            <p:cond delay="0"/>
                                          </p:stCondLst>
                                        </p:cTn>
                                        <p:tgtEl>
                                          <p:spTgt spid="290"/>
                                        </p:tgtEl>
                                        <p:attrNameLst>
                                          <p:attrName>style.visibility</p:attrName>
                                        </p:attrNameLst>
                                      </p:cBhvr>
                                      <p:to>
                                        <p:strVal val="visible"/>
                                      </p:to>
                                    </p:set>
                                    <p:animEffect transition="in" filter="box(in)">
                                      <p:cBhvr>
                                        <p:cTn id="149"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p:bldP spid="300" grpId="0" animBg="1"/>
      <p:bldP spid="301" grpId="0" animBg="1"/>
      <p:bldP spid="301" grpId="1" animBg="1"/>
      <p:bldP spid="302" grpId="0" animBg="1"/>
      <p:bldP spid="302" grpId="1" animBg="1"/>
      <p:bldP spid="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idx="4294967295"/>
          </p:nvPr>
        </p:nvSpPr>
        <p:spPr/>
        <p:txBody>
          <a:bodyPr/>
          <a:lstStyle/>
          <a:p>
            <a:pPr eaLnBrk="1" hangingPunct="1"/>
            <a:r>
              <a:rPr lang="en-US" altLang="zh-TW" sz="3600" b="1" smtClean="0">
                <a:solidFill>
                  <a:srgbClr val="2907A5"/>
                </a:solidFill>
              </a:rPr>
              <a:t>  Influential Factors for Information Diffusion</a:t>
            </a:r>
            <a:endParaRPr lang="zh-TW" altLang="en-US" sz="3600" b="1" smtClean="0">
              <a:solidFill>
                <a:srgbClr val="2907A5"/>
              </a:solidFill>
            </a:endParaRPr>
          </a:p>
        </p:txBody>
      </p:sp>
      <p:sp>
        <p:nvSpPr>
          <p:cNvPr id="29698" name="內容版面配置區 2"/>
          <p:cNvSpPr>
            <a:spLocks noGrp="1"/>
          </p:cNvSpPr>
          <p:nvPr>
            <p:ph idx="4294967295"/>
          </p:nvPr>
        </p:nvSpPr>
        <p:spPr/>
        <p:txBody>
          <a:bodyPr/>
          <a:lstStyle/>
          <a:p>
            <a:pPr eaLnBrk="1" hangingPunct="1"/>
            <a:r>
              <a:rPr lang="en-US" altLang="zh-TW" smtClean="0"/>
              <a:t>Marketers can maximize the expected </a:t>
            </a:r>
            <a:r>
              <a:rPr lang="en-US" altLang="zh-TW" smtClean="0">
                <a:solidFill>
                  <a:schemeClr val="hlink"/>
                </a:solidFill>
              </a:rPr>
              <a:t>spreading</a:t>
            </a:r>
            <a:r>
              <a:rPr lang="en-US" altLang="zh-TW" smtClean="0"/>
              <a:t> result by measuring </a:t>
            </a:r>
            <a:r>
              <a:rPr lang="en-US" altLang="zh-TW" smtClean="0">
                <a:solidFill>
                  <a:srgbClr val="FF3300"/>
                </a:solidFill>
              </a:rPr>
              <a:t>influential factors</a:t>
            </a:r>
            <a:r>
              <a:rPr lang="en-US" altLang="zh-TW" smtClean="0"/>
              <a:t> and realizing the process of information diffusion </a:t>
            </a:r>
            <a:r>
              <a:rPr lang="en-US" altLang="zh-TW" sz="1800" smtClean="0">
                <a:solidFill>
                  <a:srgbClr val="7F7F7F"/>
                </a:solidFill>
              </a:rPr>
              <a:t>(Iribarren and Moro,2007)</a:t>
            </a:r>
          </a:p>
          <a:p>
            <a:pPr eaLnBrk="1" hangingPunct="1"/>
            <a:endParaRPr lang="en-US" altLang="zh-TW" smtClean="0"/>
          </a:p>
          <a:p>
            <a:pPr eaLnBrk="1" hangingPunct="1"/>
            <a:r>
              <a:rPr lang="en-US" altLang="zh-TW" smtClean="0"/>
              <a:t>Different users’ characteristics - </a:t>
            </a:r>
            <a:r>
              <a:rPr lang="en-US" altLang="zh-TW" smtClean="0">
                <a:solidFill>
                  <a:srgbClr val="FF3300"/>
                </a:solidFill>
              </a:rPr>
              <a:t>preference</a:t>
            </a:r>
            <a:r>
              <a:rPr lang="en-US" altLang="zh-TW" smtClean="0"/>
              <a:t>, </a:t>
            </a:r>
            <a:r>
              <a:rPr lang="en-US" altLang="zh-TW" smtClean="0">
                <a:solidFill>
                  <a:srgbClr val="FF3300"/>
                </a:solidFill>
              </a:rPr>
              <a:t>relation</a:t>
            </a:r>
            <a:r>
              <a:rPr lang="en-US" altLang="zh-TW" smtClean="0"/>
              <a:t>, and </a:t>
            </a:r>
            <a:r>
              <a:rPr lang="en-US" altLang="zh-TW" smtClean="0">
                <a:solidFill>
                  <a:srgbClr val="FF3300"/>
                </a:solidFill>
              </a:rPr>
              <a:t>action</a:t>
            </a:r>
            <a:r>
              <a:rPr lang="en-US" altLang="zh-TW" smtClean="0"/>
              <a:t>, lead to various information infection probability </a:t>
            </a:r>
            <a:r>
              <a:rPr lang="en-US" altLang="zh-TW" sz="1800" smtClean="0">
                <a:solidFill>
                  <a:srgbClr val="7F7F7F"/>
                </a:solidFill>
              </a:rPr>
              <a:t>(Xia et al.,2009)</a:t>
            </a:r>
          </a:p>
          <a:p>
            <a:pPr eaLnBrk="1" hangingPunct="1"/>
            <a:endParaRPr lang="en-US" altLang="zh-TW" smtClean="0">
              <a:solidFill>
                <a:srgbClr val="7F7F7F"/>
              </a:solidFill>
            </a:endParaRPr>
          </a:p>
          <a:p>
            <a:pPr eaLnBrk="1" hangingPunct="1"/>
            <a:r>
              <a:rPr lang="en-US" altLang="zh-TW" smtClean="0"/>
              <a:t>We apply these factors to evaluate the</a:t>
            </a:r>
            <a:r>
              <a:rPr lang="en-US" altLang="zh-TW" smtClean="0">
                <a:solidFill>
                  <a:srgbClr val="FF0000"/>
                </a:solidFill>
              </a:rPr>
              <a:t> diffusion capabilities</a:t>
            </a:r>
            <a:r>
              <a:rPr lang="en-US" altLang="zh-TW" smtClean="0"/>
              <a:t> of users in social media</a:t>
            </a:r>
          </a:p>
          <a:p>
            <a:pPr eaLnBrk="1" hangingPunct="1">
              <a:buFontTx/>
              <a:buNone/>
            </a:pPr>
            <a:endParaRPr lang="zh-TW" altLang="en-US" smtClean="0"/>
          </a:p>
        </p:txBody>
      </p:sp>
      <p:sp>
        <p:nvSpPr>
          <p:cNvPr id="29699" name="投影片編號版面配置區 3"/>
          <p:cNvSpPr txBox="1">
            <a:spLocks noGrp="1"/>
          </p:cNvSpPr>
          <p:nvPr/>
        </p:nvSpPr>
        <p:spPr bwMode="auto">
          <a:xfrm>
            <a:off x="2590800" y="6524625"/>
            <a:ext cx="2197100" cy="333375"/>
          </a:xfrm>
          <a:prstGeom prst="rect">
            <a:avLst/>
          </a:prstGeom>
          <a:noFill/>
          <a:ln>
            <a:miter lim="800000"/>
            <a:headEnd/>
            <a:tailEnd/>
          </a:ln>
        </p:spPr>
        <p:txBody>
          <a:bodyPr/>
          <a:lstStyle/>
          <a:p>
            <a:pPr algn="r">
              <a:defRPr/>
            </a:pPr>
            <a:fld id="{DE1B6712-2440-41B2-B0CA-2F2141BC7017}" type="slidenum">
              <a:rPr kumimoji="0" lang="zh-TW" altLang="en-US" sz="1400">
                <a:latin typeface="+mn-lt"/>
              </a:rPr>
              <a:pPr algn="r">
                <a:defRPr/>
              </a:pPr>
              <a:t>8</a:t>
            </a:fld>
            <a:endParaRPr kumimoji="0" lang="en-US" altLang="zh-TW" sz="1400">
              <a:latin typeface="+mn-lt"/>
            </a:endParaRPr>
          </a:p>
        </p:txBody>
      </p:sp>
    </p:spTree>
  </p:cSld>
  <p:clrMapOvr>
    <a:masterClrMapping/>
  </p:clrMapOvr>
  <p:transition advTm="9173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p:txBody>
          <a:bodyPr/>
          <a:lstStyle/>
          <a:p>
            <a:pPr eaLnBrk="1" hangingPunct="1"/>
            <a:r>
              <a:rPr lang="en-US" altLang="zh-TW" smtClean="0"/>
              <a:t>Social Endorsers Discovery Engine</a:t>
            </a:r>
            <a:endParaRPr lang="zh-TW" altLang="en-US" smtClean="0"/>
          </a:p>
        </p:txBody>
      </p:sp>
      <p:pic>
        <p:nvPicPr>
          <p:cNvPr id="31746" name="內容版面配置區 3" descr="system_ahp.jpg"/>
          <p:cNvPicPr>
            <a:picLocks noGrp="1" noChangeAspect="1"/>
          </p:cNvPicPr>
          <p:nvPr>
            <p:ph idx="1"/>
          </p:nvPr>
        </p:nvPicPr>
        <p:blipFill>
          <a:blip r:embed="rId3"/>
          <a:srcRect/>
          <a:stretch>
            <a:fillRect/>
          </a:stretch>
        </p:blipFill>
        <p:spPr>
          <a:xfrm>
            <a:off x="684213" y="1181100"/>
            <a:ext cx="7848600" cy="5200650"/>
          </a:xfrm>
        </p:spPr>
      </p:pic>
      <p:sp>
        <p:nvSpPr>
          <p:cNvPr id="39939" name="投影片編號版面配置區 6"/>
          <p:cNvSpPr>
            <a:spLocks noGrp="1"/>
          </p:cNvSpPr>
          <p:nvPr>
            <p:ph type="sldNum" sz="quarter" idx="12"/>
          </p:nvPr>
        </p:nvSpPr>
        <p:spPr/>
        <p:txBody>
          <a:bodyPr/>
          <a:lstStyle/>
          <a:p>
            <a:pPr fontAlgn="base">
              <a:spcBef>
                <a:spcPct val="0"/>
              </a:spcBef>
              <a:spcAft>
                <a:spcPct val="0"/>
              </a:spcAft>
              <a:defRPr/>
            </a:pPr>
            <a:fld id="{90A8FE54-AF4F-4822-BEA9-85F2F7EC2EF8}" type="slidenum">
              <a:rPr lang="zh-TW" altLang="en-US">
                <a:ea typeface="新細明體" charset="-120"/>
              </a:rPr>
              <a:pPr fontAlgn="base">
                <a:spcBef>
                  <a:spcPct val="0"/>
                </a:spcBef>
                <a:spcAft>
                  <a:spcPct val="0"/>
                </a:spcAft>
                <a:defRPr/>
              </a:pPr>
              <a:t>9</a:t>
            </a:fld>
            <a:endParaRPr lang="en-US" altLang="zh-TW">
              <a:ea typeface="新細明體" charset="-120"/>
            </a:endParaRPr>
          </a:p>
        </p:txBody>
      </p:sp>
      <p:sp>
        <p:nvSpPr>
          <p:cNvPr id="13" name="矩形 12"/>
          <p:cNvSpPr/>
          <p:nvPr/>
        </p:nvSpPr>
        <p:spPr>
          <a:xfrm>
            <a:off x="3481388" y="2816225"/>
            <a:ext cx="1522412" cy="13176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5424488" y="3349625"/>
            <a:ext cx="889000" cy="4397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矩形 14"/>
          <p:cNvSpPr/>
          <p:nvPr/>
        </p:nvSpPr>
        <p:spPr>
          <a:xfrm>
            <a:off x="3475038" y="1258888"/>
            <a:ext cx="1528762" cy="13604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矩形 15"/>
          <p:cNvSpPr/>
          <p:nvPr/>
        </p:nvSpPr>
        <p:spPr>
          <a:xfrm>
            <a:off x="5399088" y="1851025"/>
            <a:ext cx="896937" cy="4254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 name="矩形 18"/>
          <p:cNvSpPr/>
          <p:nvPr/>
        </p:nvSpPr>
        <p:spPr>
          <a:xfrm>
            <a:off x="3497263" y="4322763"/>
            <a:ext cx="1543050" cy="183673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矩形 19"/>
          <p:cNvSpPr/>
          <p:nvPr/>
        </p:nvSpPr>
        <p:spPr>
          <a:xfrm>
            <a:off x="5424488" y="4941888"/>
            <a:ext cx="895350" cy="42703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6634163" y="2025650"/>
            <a:ext cx="636587" cy="31384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 name="橢圓 20"/>
          <p:cNvSpPr/>
          <p:nvPr/>
        </p:nvSpPr>
        <p:spPr>
          <a:xfrm>
            <a:off x="7451725" y="3141663"/>
            <a:ext cx="1296988" cy="1223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advTm="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4"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par>
                                <p:cTn id="33" presetID="4" presetClass="exit" presetSubtype="16" fill="hold" grpId="1" nodeType="withEffect">
                                  <p:stCondLst>
                                    <p:cond delay="0"/>
                                  </p:stCondLst>
                                  <p:childTnLst>
                                    <p:animEffect transition="out" filter="box(in)">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4" presetClass="entr" presetSubtype="16" fill="hold" grpId="2"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grpId="2"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par>
                                <p:cTn id="50" presetID="4" presetClass="entr" presetSubtype="16" fill="hold" grpId="2"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grpId="3" nodeType="clickEffect">
                                  <p:stCondLst>
                                    <p:cond delay="0"/>
                                  </p:stCondLst>
                                  <p:childTnLst>
                                    <p:animEffect transition="out" filter="box(i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4" presetClass="exit" presetSubtype="16" fill="hold" grpId="3" nodeType="withEffect">
                                  <p:stCondLst>
                                    <p:cond delay="0"/>
                                  </p:stCondLst>
                                  <p:childTnLst>
                                    <p:animEffect transition="out" filter="box(in)">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4" presetClass="exit" presetSubtype="16" fill="hold" grpId="3" nodeType="withEffect">
                                  <p:stCondLst>
                                    <p:cond delay="0"/>
                                  </p:stCondLst>
                                  <p:childTnLst>
                                    <p:animEffect transition="out" filter="box(in)">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4"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ox(i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ox(in)">
                                      <p:cBhvr>
                                        <p:cTn id="71" dur="500"/>
                                        <p:tgtEl>
                                          <p:spTgt spid="21"/>
                                        </p:tgtEl>
                                      </p:cBhvr>
                                    </p:animEffect>
                                  </p:childTnLst>
                                </p:cTn>
                              </p:par>
                              <p:par>
                                <p:cTn id="72" presetID="4" presetClass="exit" presetSubtype="16" fill="hold" grpId="1" nodeType="withEffect">
                                  <p:stCondLst>
                                    <p:cond delay="0"/>
                                  </p:stCondLst>
                                  <p:childTnLst>
                                    <p:animEffect transition="out" filter="box(in)">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2"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ox(in)">
                                      <p:cBhvr>
                                        <p:cTn id="79" dur="500"/>
                                        <p:tgtEl>
                                          <p:spTgt spid="15"/>
                                        </p:tgtEl>
                                      </p:cBhvr>
                                    </p:animEffect>
                                  </p:childTnLst>
                                </p:cTn>
                              </p:par>
                              <p:par>
                                <p:cTn id="80" presetID="4" presetClass="entr" presetSubtype="16" fill="hold" grpId="4"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ox(in)">
                                      <p:cBhvr>
                                        <p:cTn id="82" dur="500"/>
                                        <p:tgtEl>
                                          <p:spTgt spid="16"/>
                                        </p:tgtEl>
                                      </p:cBhvr>
                                    </p:animEffect>
                                  </p:childTnLst>
                                </p:cTn>
                              </p:par>
                              <p:par>
                                <p:cTn id="83" presetID="4" presetClass="exit" presetSubtype="16" fill="hold" grpId="1" nodeType="withEffect">
                                  <p:stCondLst>
                                    <p:cond delay="0"/>
                                  </p:stCondLst>
                                  <p:childTnLst>
                                    <p:animEffect transition="out" filter="box(in)">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4" grpId="2" animBg="1"/>
      <p:bldP spid="14" grpId="3" animBg="1"/>
      <p:bldP spid="15" grpId="1" animBg="1"/>
      <p:bldP spid="15" grpId="2" animBg="1"/>
      <p:bldP spid="16" grpId="0" animBg="1"/>
      <p:bldP spid="16" grpId="1" animBg="1"/>
      <p:bldP spid="16" grpId="2" animBg="1"/>
      <p:bldP spid="16" grpId="3" animBg="1"/>
      <p:bldP spid="16" grpId="4" animBg="1"/>
      <p:bldP spid="19" grpId="0" animBg="1"/>
      <p:bldP spid="19" grpId="1" animBg="1"/>
      <p:bldP spid="20" grpId="0" animBg="1"/>
      <p:bldP spid="20" grpId="2" animBg="1"/>
      <p:bldP spid="20" grpId="3" animBg="1"/>
      <p:bldP spid="17" grpId="0" animBg="1"/>
      <p:bldP spid="17" grpId="1" animBg="1"/>
      <p:bldP spid="21" grpId="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3|6.8"/>
</p:tagLst>
</file>

<file path=ppt/tags/tag3.xml><?xml version="1.0" encoding="utf-8"?>
<p:tagLst xmlns:a="http://schemas.openxmlformats.org/drawingml/2006/main" xmlns:r="http://schemas.openxmlformats.org/officeDocument/2006/relationships" xmlns:p="http://schemas.openxmlformats.org/presentationml/2006/main">
  <p:tag name="TIMING" val="|8.7|6.6"/>
</p:tagLst>
</file>

<file path=ppt/theme/theme1.xml><?xml version="1.0" encoding="utf-8"?>
<a:theme xmlns:a="http://schemas.openxmlformats.org/drawingml/2006/main" name="Th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BI">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Thesis</Template>
  <TotalTime>4353</TotalTime>
  <Words>1222</Words>
  <Application>Microsoft Macintosh PowerPoint</Application>
  <PresentationFormat>如螢幕大小 (4:3)</PresentationFormat>
  <Paragraphs>288</Paragraphs>
  <Slides>28</Slides>
  <Notes>28</Notes>
  <HiddenSlides>0</HiddenSlides>
  <MMClips>0</MMClips>
  <ScaleCrop>false</ScaleCrop>
  <HeadingPairs>
    <vt:vector size="10" baseType="variant">
      <vt:variant>
        <vt:lpstr>Fonts Used</vt:lpstr>
      </vt:variant>
      <vt:variant>
        <vt:i4>7</vt:i4>
      </vt:variant>
      <vt:variant>
        <vt:lpstr>Design Template</vt:lpstr>
      </vt:variant>
      <vt:variant>
        <vt:i4>2</vt:i4>
      </vt:variant>
      <vt:variant>
        <vt:lpstr>Links</vt:lpstr>
      </vt:variant>
      <vt:variant>
        <vt:i4>5</vt:i4>
      </vt:variant>
      <vt:variant>
        <vt:lpstr>Embedded OLE Servers</vt:lpstr>
      </vt:variant>
      <vt:variant>
        <vt:i4>1</vt:i4>
      </vt:variant>
      <vt:variant>
        <vt:lpstr>Slide Titles</vt:lpstr>
      </vt:variant>
      <vt:variant>
        <vt:i4>28</vt:i4>
      </vt:variant>
    </vt:vector>
  </HeadingPairs>
  <TitlesOfParts>
    <vt:vector size="43" baseType="lpstr">
      <vt:lpstr>Arial</vt:lpstr>
      <vt:lpstr>新細明體</vt:lpstr>
      <vt:lpstr>標楷體</vt:lpstr>
      <vt:lpstr>Calibri</vt:lpstr>
      <vt:lpstr>LiHei Pro</vt:lpstr>
      <vt:lpstr>Wingdings</vt:lpstr>
      <vt:lpstr>Times New Roman</vt:lpstr>
      <vt:lpstr>Thesis</vt:lpstr>
      <vt:lpstr>Thesis</vt:lpstr>
      <vt:lpstr>???</vt:lpstr>
      <vt:lpstr>???</vt:lpstr>
      <vt:lpstr>???</vt:lpstr>
      <vt:lpstr>???</vt:lpstr>
      <vt:lpstr>???</vt:lpstr>
      <vt:lpstr>Equation</vt:lpstr>
      <vt:lpstr> A Diffusing Mechanism for Online Advertisements over Social Media </vt:lpstr>
      <vt:lpstr>Agenda</vt:lpstr>
      <vt:lpstr>Background and Motivation (1/3)</vt:lpstr>
      <vt:lpstr>Background and Motivation (2/3)</vt:lpstr>
      <vt:lpstr>Background and Motivation (3/3)</vt:lpstr>
      <vt:lpstr>Research Problem and Objectives</vt:lpstr>
      <vt:lpstr>Social Diffusing Mechanism </vt:lpstr>
      <vt:lpstr>  Influential Factors for Information Diffusion</vt:lpstr>
      <vt:lpstr>Social Endorsers Discovery Engine</vt:lpstr>
      <vt:lpstr>Preference Module</vt:lpstr>
      <vt:lpstr>Discovery Engine of Social Endorsers</vt:lpstr>
      <vt:lpstr>Influence Module</vt:lpstr>
      <vt:lpstr>Discovery Engine of Social Endorsers</vt:lpstr>
      <vt:lpstr>Propagation Strength Module</vt:lpstr>
      <vt:lpstr>Propagation Strength Module (cont.)</vt:lpstr>
      <vt:lpstr>Propagation Strength mModule (cont.)</vt:lpstr>
      <vt:lpstr>Discovery Engine of Social Endorsers</vt:lpstr>
      <vt:lpstr>Measurement aggregation module</vt:lpstr>
      <vt:lpstr>Experiments- Data Description</vt:lpstr>
      <vt:lpstr> Preference Module Computing</vt:lpstr>
      <vt:lpstr>Other Module Computing</vt:lpstr>
      <vt:lpstr>Benchmark Selection</vt:lpstr>
      <vt:lpstr>Results and Evaluations</vt:lpstr>
      <vt:lpstr>Results and Evaluations (cont.)</vt:lpstr>
      <vt:lpstr>Results and Evaluations (cont.)</vt:lpstr>
      <vt:lpstr>Conclusion</vt:lpstr>
      <vt:lpstr>Future works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AyaA</dc:creator>
  <cp:lastModifiedBy>Lee</cp:lastModifiedBy>
  <cp:revision>533</cp:revision>
  <dcterms:created xsi:type="dcterms:W3CDTF">2010-06-23T05:24:51Z</dcterms:created>
  <dcterms:modified xsi:type="dcterms:W3CDTF">2010-07-23T04:24:35Z</dcterms:modified>
</cp:coreProperties>
</file>