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3"/>
  </p:notesMasterIdLst>
  <p:handoutMasterIdLst>
    <p:handoutMasterId r:id="rId34"/>
  </p:handoutMasterIdLst>
  <p:sldIdLst>
    <p:sldId id="256" r:id="rId2"/>
    <p:sldId id="498" r:id="rId3"/>
    <p:sldId id="499" r:id="rId4"/>
    <p:sldId id="500" r:id="rId5"/>
    <p:sldId id="672" r:id="rId6"/>
    <p:sldId id="743" r:id="rId7"/>
    <p:sldId id="744" r:id="rId8"/>
    <p:sldId id="714" r:id="rId9"/>
    <p:sldId id="745" r:id="rId10"/>
    <p:sldId id="720" r:id="rId11"/>
    <p:sldId id="721" r:id="rId12"/>
    <p:sldId id="746" r:id="rId13"/>
    <p:sldId id="716" r:id="rId14"/>
    <p:sldId id="726" r:id="rId15"/>
    <p:sldId id="727" r:id="rId16"/>
    <p:sldId id="747" r:id="rId17"/>
    <p:sldId id="717" r:id="rId18"/>
    <p:sldId id="728" r:id="rId19"/>
    <p:sldId id="729" r:id="rId20"/>
    <p:sldId id="748" r:id="rId21"/>
    <p:sldId id="690" r:id="rId22"/>
    <p:sldId id="730" r:id="rId23"/>
    <p:sldId id="731" r:id="rId24"/>
    <p:sldId id="741" r:id="rId25"/>
    <p:sldId id="734" r:id="rId26"/>
    <p:sldId id="742" r:id="rId27"/>
    <p:sldId id="722" r:id="rId28"/>
    <p:sldId id="723" r:id="rId29"/>
    <p:sldId id="724" r:id="rId30"/>
    <p:sldId id="699" r:id="rId31"/>
    <p:sldId id="706" r:id="rId32"/>
  </p:sldIdLst>
  <p:sldSz cx="9144000" cy="6858000" type="screen4x3"/>
  <p:notesSz cx="6797675" cy="9874250"/>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n lin" initials="y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4E77"/>
    <a:srgbClr val="FF0000"/>
    <a:srgbClr val="4F81BD"/>
    <a:srgbClr val="EDF070"/>
    <a:srgbClr val="F29732"/>
    <a:srgbClr val="EAE23A"/>
    <a:srgbClr val="F4E170"/>
    <a:srgbClr val="FDF7DB"/>
    <a:srgbClr val="9537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淺色樣式 2 - 輔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CAF9ED-07DC-4A11-8D7F-57B35C25682E}" styleName="中等深淺樣式 1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95" autoAdjust="0"/>
    <p:restoredTop sz="84778" autoAdjust="0"/>
  </p:normalViewPr>
  <p:slideViewPr>
    <p:cSldViewPr>
      <p:cViewPr varScale="1">
        <p:scale>
          <a:sx n="100" d="100"/>
          <a:sy n="100" d="100"/>
        </p:scale>
        <p:origin x="1156" y="60"/>
      </p:cViewPr>
      <p:guideLst>
        <p:guide orient="horz" pos="2160"/>
        <p:guide pos="2880"/>
      </p:guideLst>
    </p:cSldViewPr>
  </p:slideViewPr>
  <p:notesTextViewPr>
    <p:cViewPr>
      <p:scale>
        <a:sx n="125" d="100"/>
        <a:sy n="125" d="100"/>
      </p:scale>
      <p:origin x="0" y="0"/>
    </p:cViewPr>
  </p:notesTextViewPr>
  <p:sorterViewPr>
    <p:cViewPr varScale="1">
      <p:scale>
        <a:sx n="1" d="1"/>
        <a:sy n="1" d="1"/>
      </p:scale>
      <p:origin x="0" y="0"/>
    </p:cViewPr>
  </p:sorterViewPr>
  <p:notesViewPr>
    <p:cSldViewPr>
      <p:cViewPr varScale="1">
        <p:scale>
          <a:sx n="81" d="100"/>
          <a:sy n="81" d="100"/>
        </p:scale>
        <p:origin x="3996"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Kevin\Desktop\Personal\&#35542;&#25991;\&#22294;&#34920;\tabl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evin\Desktop\Personal\&#35542;&#25991;\&#22294;&#34920;\tabl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evin\Desktop\Personal\&#35542;&#25991;\&#22294;&#34920;\tabl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TW"/>
              <a:t>Comparison</a:t>
            </a:r>
            <a:r>
              <a:rPr lang="en-US" altLang="zh-TW" baseline="0"/>
              <a:t> of Machine Learning Model</a:t>
            </a:r>
            <a:endParaRPr lang="zh-TW" alt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1"/>
          <c:order val="0"/>
          <c:tx>
            <c:strRef>
              <c:f>ML!$C$1</c:f>
              <c:strCache>
                <c:ptCount val="1"/>
                <c:pt idx="0">
                  <c:v>Precision</c:v>
                </c:pt>
              </c:strCache>
            </c:strRef>
          </c:tx>
          <c:spPr>
            <a:solidFill>
              <a:schemeClr val="accent3"/>
            </a:solidFill>
            <a:ln>
              <a:noFill/>
            </a:ln>
            <a:effectLst/>
          </c:spPr>
          <c:invertIfNegative val="0"/>
          <c:cat>
            <c:strRef>
              <c:f>ML!$A$2:$A$5</c:f>
              <c:strCache>
                <c:ptCount val="4"/>
                <c:pt idx="0">
                  <c:v>Decision Tree</c:v>
                </c:pt>
                <c:pt idx="1">
                  <c:v>MultinomialNB</c:v>
                </c:pt>
                <c:pt idx="2">
                  <c:v>XGBoost</c:v>
                </c:pt>
                <c:pt idx="3">
                  <c:v>KNN</c:v>
                </c:pt>
              </c:strCache>
            </c:strRef>
          </c:cat>
          <c:val>
            <c:numRef>
              <c:f>ML!$C$2:$C$5</c:f>
              <c:numCache>
                <c:formatCode>General</c:formatCode>
                <c:ptCount val="4"/>
                <c:pt idx="0">
                  <c:v>0.52439999999999998</c:v>
                </c:pt>
                <c:pt idx="1">
                  <c:v>0.56100000000000005</c:v>
                </c:pt>
                <c:pt idx="2">
                  <c:v>0.62439999999999996</c:v>
                </c:pt>
                <c:pt idx="3">
                  <c:v>0.46610000000000001</c:v>
                </c:pt>
              </c:numCache>
            </c:numRef>
          </c:val>
          <c:extLst>
            <c:ext xmlns:c16="http://schemas.microsoft.com/office/drawing/2014/chart" uri="{C3380CC4-5D6E-409C-BE32-E72D297353CC}">
              <c16:uniqueId val="{00000000-AAF0-463B-92BD-56E7D2B85783}"/>
            </c:ext>
          </c:extLst>
        </c:ser>
        <c:ser>
          <c:idx val="2"/>
          <c:order val="1"/>
          <c:tx>
            <c:strRef>
              <c:f>ML!$D$1</c:f>
              <c:strCache>
                <c:ptCount val="1"/>
                <c:pt idx="0">
                  <c:v>Recall</c:v>
                </c:pt>
              </c:strCache>
            </c:strRef>
          </c:tx>
          <c:spPr>
            <a:solidFill>
              <a:schemeClr val="accent5"/>
            </a:solidFill>
            <a:ln>
              <a:noFill/>
            </a:ln>
            <a:effectLst/>
          </c:spPr>
          <c:invertIfNegative val="0"/>
          <c:cat>
            <c:strRef>
              <c:f>ML!$A$2:$A$5</c:f>
              <c:strCache>
                <c:ptCount val="4"/>
                <c:pt idx="0">
                  <c:v>Decision Tree</c:v>
                </c:pt>
                <c:pt idx="1">
                  <c:v>MultinomialNB</c:v>
                </c:pt>
                <c:pt idx="2">
                  <c:v>XGBoost</c:v>
                </c:pt>
                <c:pt idx="3">
                  <c:v>KNN</c:v>
                </c:pt>
              </c:strCache>
            </c:strRef>
          </c:cat>
          <c:val>
            <c:numRef>
              <c:f>ML!$D$2:$D$5</c:f>
              <c:numCache>
                <c:formatCode>General</c:formatCode>
                <c:ptCount val="4"/>
                <c:pt idx="0">
                  <c:v>0.51400000000000001</c:v>
                </c:pt>
                <c:pt idx="1">
                  <c:v>0.56069999999999998</c:v>
                </c:pt>
                <c:pt idx="2">
                  <c:v>0.60119999999999996</c:v>
                </c:pt>
                <c:pt idx="3">
                  <c:v>0.43919999999999998</c:v>
                </c:pt>
              </c:numCache>
            </c:numRef>
          </c:val>
          <c:extLst>
            <c:ext xmlns:c16="http://schemas.microsoft.com/office/drawing/2014/chart" uri="{C3380CC4-5D6E-409C-BE32-E72D297353CC}">
              <c16:uniqueId val="{00000001-AAF0-463B-92BD-56E7D2B85783}"/>
            </c:ext>
          </c:extLst>
        </c:ser>
        <c:ser>
          <c:idx val="3"/>
          <c:order val="2"/>
          <c:tx>
            <c:strRef>
              <c:f>ML!$E$1</c:f>
              <c:strCache>
                <c:ptCount val="1"/>
                <c:pt idx="0">
                  <c:v>F1-score</c:v>
                </c:pt>
              </c:strCache>
            </c:strRef>
          </c:tx>
          <c:spPr>
            <a:solidFill>
              <a:schemeClr val="accent1">
                <a:lumMod val="60000"/>
              </a:schemeClr>
            </a:solidFill>
            <a:ln>
              <a:noFill/>
            </a:ln>
            <a:effectLst/>
          </c:spPr>
          <c:invertIfNegative val="0"/>
          <c:cat>
            <c:strRef>
              <c:f>ML!$A$2:$A$5</c:f>
              <c:strCache>
                <c:ptCount val="4"/>
                <c:pt idx="0">
                  <c:v>Decision Tree</c:v>
                </c:pt>
                <c:pt idx="1">
                  <c:v>MultinomialNB</c:v>
                </c:pt>
                <c:pt idx="2">
                  <c:v>XGBoost</c:v>
                </c:pt>
                <c:pt idx="3">
                  <c:v>KNN</c:v>
                </c:pt>
              </c:strCache>
            </c:strRef>
          </c:cat>
          <c:val>
            <c:numRef>
              <c:f>ML!$E$2:$E$5</c:f>
              <c:numCache>
                <c:formatCode>General</c:formatCode>
                <c:ptCount val="4"/>
                <c:pt idx="0">
                  <c:v>0.50819999999999999</c:v>
                </c:pt>
                <c:pt idx="1">
                  <c:v>0.55300000000000005</c:v>
                </c:pt>
                <c:pt idx="2">
                  <c:v>0.60770000000000002</c:v>
                </c:pt>
                <c:pt idx="3">
                  <c:v>0.43940000000000001</c:v>
                </c:pt>
              </c:numCache>
            </c:numRef>
          </c:val>
          <c:extLst>
            <c:ext xmlns:c16="http://schemas.microsoft.com/office/drawing/2014/chart" uri="{C3380CC4-5D6E-409C-BE32-E72D297353CC}">
              <c16:uniqueId val="{00000002-AAF0-463B-92BD-56E7D2B85783}"/>
            </c:ext>
          </c:extLst>
        </c:ser>
        <c:dLbls>
          <c:showLegendKey val="0"/>
          <c:showVal val="0"/>
          <c:showCatName val="0"/>
          <c:showSerName val="0"/>
          <c:showPercent val="0"/>
          <c:showBubbleSize val="0"/>
        </c:dLbls>
        <c:gapWidth val="219"/>
        <c:overlap val="-27"/>
        <c:axId val="1808098367"/>
        <c:axId val="1734726719"/>
      </c:barChart>
      <c:catAx>
        <c:axId val="1808098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734726719"/>
        <c:crosses val="autoZero"/>
        <c:auto val="1"/>
        <c:lblAlgn val="ctr"/>
        <c:lblOffset val="100"/>
        <c:noMultiLvlLbl val="0"/>
      </c:catAx>
      <c:valAx>
        <c:axId val="17347267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8080983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TW"/>
              <a:t>The performance of the job recommendation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0"/>
          <c:order val="0"/>
          <c:tx>
            <c:strRef>
              <c:f>recall!$A$2</c:f>
              <c:strCache>
                <c:ptCount val="1"/>
                <c:pt idx="0">
                  <c:v>XGBoost</c:v>
                </c:pt>
              </c:strCache>
            </c:strRef>
          </c:tx>
          <c:spPr>
            <a:solidFill>
              <a:schemeClr val="accent1"/>
            </a:solidFill>
            <a:ln>
              <a:noFill/>
            </a:ln>
            <a:effectLst/>
          </c:spPr>
          <c:invertIfNegative val="0"/>
          <c:cat>
            <c:strRef>
              <c:f>recall!$B$1:$D$1</c:f>
              <c:strCache>
                <c:ptCount val="3"/>
                <c:pt idx="0">
                  <c:v>Recall@1</c:v>
                </c:pt>
                <c:pt idx="1">
                  <c:v>Recall@2</c:v>
                </c:pt>
                <c:pt idx="2">
                  <c:v>Recall@3</c:v>
                </c:pt>
              </c:strCache>
            </c:strRef>
          </c:cat>
          <c:val>
            <c:numRef>
              <c:f>recall!$B$2:$D$2</c:f>
              <c:numCache>
                <c:formatCode>General</c:formatCode>
                <c:ptCount val="3"/>
                <c:pt idx="0">
                  <c:v>0.54090000000000005</c:v>
                </c:pt>
                <c:pt idx="1">
                  <c:v>0.67700000000000005</c:v>
                </c:pt>
                <c:pt idx="2">
                  <c:v>0.74529999999999996</c:v>
                </c:pt>
              </c:numCache>
            </c:numRef>
          </c:val>
          <c:extLst>
            <c:ext xmlns:c16="http://schemas.microsoft.com/office/drawing/2014/chart" uri="{C3380CC4-5D6E-409C-BE32-E72D297353CC}">
              <c16:uniqueId val="{00000000-87A7-46DD-A474-5A35B5FDDFB2}"/>
            </c:ext>
          </c:extLst>
        </c:ser>
        <c:dLbls>
          <c:showLegendKey val="0"/>
          <c:showVal val="0"/>
          <c:showCatName val="0"/>
          <c:showSerName val="0"/>
          <c:showPercent val="0"/>
          <c:showBubbleSize val="0"/>
        </c:dLbls>
        <c:gapWidth val="219"/>
        <c:overlap val="-27"/>
        <c:axId val="1814897999"/>
        <c:axId val="1804439295"/>
      </c:barChart>
      <c:catAx>
        <c:axId val="1814897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804439295"/>
        <c:crosses val="autoZero"/>
        <c:auto val="1"/>
        <c:lblAlgn val="ctr"/>
        <c:lblOffset val="100"/>
        <c:noMultiLvlLbl val="0"/>
      </c:catAx>
      <c:valAx>
        <c:axId val="18044392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8148979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TW"/>
              <a:t>The</a:t>
            </a:r>
            <a:r>
              <a:rPr lang="en-US" altLang="zh-TW" baseline="0"/>
              <a:t> performance of different approaches</a:t>
            </a:r>
            <a:endParaRPr lang="zh-TW" alt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0"/>
          <c:order val="0"/>
          <c:tx>
            <c:strRef>
              <c:f>'different approach'!$B$1</c:f>
              <c:strCache>
                <c:ptCount val="1"/>
                <c:pt idx="0">
                  <c:v>Recall@1</c:v>
                </c:pt>
              </c:strCache>
            </c:strRef>
          </c:tx>
          <c:spPr>
            <a:solidFill>
              <a:schemeClr val="accent1"/>
            </a:solidFill>
            <a:ln>
              <a:noFill/>
            </a:ln>
            <a:effectLst/>
          </c:spPr>
          <c:invertIfNegative val="0"/>
          <c:cat>
            <c:strRef>
              <c:f>'different approach'!$A$2:$A$4</c:f>
              <c:strCache>
                <c:ptCount val="3"/>
                <c:pt idx="0">
                  <c:v>Interest Based</c:v>
                </c:pt>
                <c:pt idx="1">
                  <c:v>Social Based</c:v>
                </c:pt>
                <c:pt idx="2">
                  <c:v>SMC</c:v>
                </c:pt>
              </c:strCache>
            </c:strRef>
          </c:cat>
          <c:val>
            <c:numRef>
              <c:f>'different approach'!$B$2:$B$4</c:f>
              <c:numCache>
                <c:formatCode>General</c:formatCode>
                <c:ptCount val="3"/>
                <c:pt idx="0">
                  <c:v>0.3664</c:v>
                </c:pt>
                <c:pt idx="1">
                  <c:v>0.4844</c:v>
                </c:pt>
                <c:pt idx="2">
                  <c:v>0.54090000000000005</c:v>
                </c:pt>
              </c:numCache>
            </c:numRef>
          </c:val>
          <c:extLst>
            <c:ext xmlns:c16="http://schemas.microsoft.com/office/drawing/2014/chart" uri="{C3380CC4-5D6E-409C-BE32-E72D297353CC}">
              <c16:uniqueId val="{00000000-9230-444B-B275-896332786388}"/>
            </c:ext>
          </c:extLst>
        </c:ser>
        <c:ser>
          <c:idx val="1"/>
          <c:order val="1"/>
          <c:tx>
            <c:strRef>
              <c:f>'different approach'!$C$1</c:f>
              <c:strCache>
                <c:ptCount val="1"/>
                <c:pt idx="0">
                  <c:v>Recall@2</c:v>
                </c:pt>
              </c:strCache>
            </c:strRef>
          </c:tx>
          <c:spPr>
            <a:solidFill>
              <a:schemeClr val="accent2"/>
            </a:solidFill>
            <a:ln>
              <a:noFill/>
            </a:ln>
            <a:effectLst/>
          </c:spPr>
          <c:invertIfNegative val="0"/>
          <c:cat>
            <c:strRef>
              <c:f>'different approach'!$A$2:$A$4</c:f>
              <c:strCache>
                <c:ptCount val="3"/>
                <c:pt idx="0">
                  <c:v>Interest Based</c:v>
                </c:pt>
                <c:pt idx="1">
                  <c:v>Social Based</c:v>
                </c:pt>
                <c:pt idx="2">
                  <c:v>SMC</c:v>
                </c:pt>
              </c:strCache>
            </c:strRef>
          </c:cat>
          <c:val>
            <c:numRef>
              <c:f>'different approach'!$C$2:$C$4</c:f>
              <c:numCache>
                <c:formatCode>General</c:formatCode>
                <c:ptCount val="3"/>
                <c:pt idx="0">
                  <c:v>0.5776</c:v>
                </c:pt>
                <c:pt idx="1">
                  <c:v>0.64590000000000003</c:v>
                </c:pt>
                <c:pt idx="2">
                  <c:v>0.67700000000000005</c:v>
                </c:pt>
              </c:numCache>
            </c:numRef>
          </c:val>
          <c:extLst>
            <c:ext xmlns:c16="http://schemas.microsoft.com/office/drawing/2014/chart" uri="{C3380CC4-5D6E-409C-BE32-E72D297353CC}">
              <c16:uniqueId val="{00000001-9230-444B-B275-896332786388}"/>
            </c:ext>
          </c:extLst>
        </c:ser>
        <c:ser>
          <c:idx val="2"/>
          <c:order val="2"/>
          <c:tx>
            <c:strRef>
              <c:f>'different approach'!$D$1</c:f>
              <c:strCache>
                <c:ptCount val="1"/>
                <c:pt idx="0">
                  <c:v>Recall@3</c:v>
                </c:pt>
              </c:strCache>
            </c:strRef>
          </c:tx>
          <c:spPr>
            <a:solidFill>
              <a:schemeClr val="accent3"/>
            </a:solidFill>
            <a:ln>
              <a:noFill/>
            </a:ln>
            <a:effectLst/>
          </c:spPr>
          <c:invertIfNegative val="0"/>
          <c:cat>
            <c:strRef>
              <c:f>'different approach'!$A$2:$A$4</c:f>
              <c:strCache>
                <c:ptCount val="3"/>
                <c:pt idx="0">
                  <c:v>Interest Based</c:v>
                </c:pt>
                <c:pt idx="1">
                  <c:v>Social Based</c:v>
                </c:pt>
                <c:pt idx="2">
                  <c:v>SMC</c:v>
                </c:pt>
              </c:strCache>
            </c:strRef>
          </c:cat>
          <c:val>
            <c:numRef>
              <c:f>'different approach'!$D$2:$D$4</c:f>
              <c:numCache>
                <c:formatCode>General</c:formatCode>
                <c:ptCount val="3"/>
                <c:pt idx="0">
                  <c:v>0.70799999999999996</c:v>
                </c:pt>
                <c:pt idx="1">
                  <c:v>0.7329</c:v>
                </c:pt>
                <c:pt idx="2">
                  <c:v>0.74529999999999996</c:v>
                </c:pt>
              </c:numCache>
            </c:numRef>
          </c:val>
          <c:extLst>
            <c:ext xmlns:c16="http://schemas.microsoft.com/office/drawing/2014/chart" uri="{C3380CC4-5D6E-409C-BE32-E72D297353CC}">
              <c16:uniqueId val="{00000002-9230-444B-B275-896332786388}"/>
            </c:ext>
          </c:extLst>
        </c:ser>
        <c:dLbls>
          <c:showLegendKey val="0"/>
          <c:showVal val="0"/>
          <c:showCatName val="0"/>
          <c:showSerName val="0"/>
          <c:showPercent val="0"/>
          <c:showBubbleSize val="0"/>
        </c:dLbls>
        <c:gapWidth val="219"/>
        <c:overlap val="-27"/>
        <c:axId val="1812322223"/>
        <c:axId val="1728601087"/>
      </c:barChart>
      <c:catAx>
        <c:axId val="1812322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728601087"/>
        <c:crosses val="autoZero"/>
        <c:auto val="1"/>
        <c:lblAlgn val="ctr"/>
        <c:lblOffset val="100"/>
        <c:noMultiLvlLbl val="0"/>
      </c:catAx>
      <c:valAx>
        <c:axId val="172860108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812322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5341" cy="493080"/>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3850745" y="0"/>
            <a:ext cx="2945341" cy="493080"/>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6E129AE5-22D6-4364-AF55-6D330072A38D}" type="datetimeFigureOut">
              <a:rPr lang="zh-TW" altLang="en-US"/>
              <a:pPr>
                <a:defRPr/>
              </a:pPr>
              <a:t>2024/1/8</a:t>
            </a:fld>
            <a:endParaRPr lang="zh-TW" altLang="en-US"/>
          </a:p>
        </p:txBody>
      </p:sp>
      <p:sp>
        <p:nvSpPr>
          <p:cNvPr id="4" name="頁尾版面配置區 3"/>
          <p:cNvSpPr>
            <a:spLocks noGrp="1"/>
          </p:cNvSpPr>
          <p:nvPr>
            <p:ph type="ftr" sz="quarter" idx="2"/>
          </p:nvPr>
        </p:nvSpPr>
        <p:spPr>
          <a:xfrm>
            <a:off x="2" y="9379590"/>
            <a:ext cx="2945341" cy="493080"/>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3850745" y="9379590"/>
            <a:ext cx="2945341" cy="493080"/>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0C70AFEF-A272-4789-8B70-4FBADF809093}" type="slidenum">
              <a:rPr lang="zh-TW" altLang="en-US"/>
              <a:pPr>
                <a:defRPr/>
              </a:pPr>
              <a:t>‹#›</a:t>
            </a:fld>
            <a:endParaRPr lang="zh-TW" altLang="en-US"/>
          </a:p>
        </p:txBody>
      </p:sp>
    </p:spTree>
    <p:extLst>
      <p:ext uri="{BB962C8B-B14F-4D97-AF65-F5344CB8AC3E}">
        <p14:creationId xmlns:p14="http://schemas.microsoft.com/office/powerpoint/2010/main" val="4001238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5341" cy="493080"/>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50745" y="0"/>
            <a:ext cx="2945341" cy="493080"/>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C2F7F30A-5155-47F0-97B6-77DCA7142C37}" type="datetimeFigureOut">
              <a:rPr lang="zh-TW" altLang="en-US"/>
              <a:pPr>
                <a:defRPr/>
              </a:pPr>
              <a:t>2024/1/8</a:t>
            </a:fld>
            <a:endParaRPr lang="zh-TW" altLang="en-US"/>
          </a:p>
        </p:txBody>
      </p:sp>
      <p:sp>
        <p:nvSpPr>
          <p:cNvPr id="4" name="投影片圖像版面配置區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79451" y="4690590"/>
            <a:ext cx="5438776" cy="4442464"/>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2" y="9379590"/>
            <a:ext cx="2945341" cy="493080"/>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50745" y="9379590"/>
            <a:ext cx="2945341" cy="493080"/>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D4B07956-BC10-4EE7-B12A-0C719A5476FB}" type="slidenum">
              <a:rPr lang="zh-TW" altLang="en-US"/>
              <a:pPr>
                <a:defRPr/>
              </a:pPr>
              <a:t>‹#›</a:t>
            </a:fld>
            <a:endParaRPr lang="zh-TW" altLang="en-US"/>
          </a:p>
        </p:txBody>
      </p:sp>
    </p:spTree>
    <p:extLst>
      <p:ext uri="{BB962C8B-B14F-4D97-AF65-F5344CB8AC3E}">
        <p14:creationId xmlns:p14="http://schemas.microsoft.com/office/powerpoint/2010/main" val="3059133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a:t>各位教授大家好</a:t>
            </a:r>
            <a:endParaRPr lang="en-US" altLang="zh-TW" dirty="0"/>
          </a:p>
          <a:p>
            <a:r>
              <a:rPr lang="zh-TW" altLang="en-US" dirty="0"/>
              <a:t>我是 郭尹文</a:t>
            </a:r>
            <a:endParaRPr lang="en-US" altLang="zh-TW" dirty="0"/>
          </a:p>
          <a:p>
            <a:r>
              <a:rPr lang="zh-TW" altLang="en-US" dirty="0"/>
              <a:t>我的指導教授是李永銘博士</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我的論文題目是</a:t>
            </a:r>
            <a:r>
              <a:rPr lang="zh-TW" altLang="en-US" sz="1200" b="1" kern="0" dirty="0">
                <a:latin typeface="Times New Roman" panose="02020603050405020304" pitchFamily="18" charset="0"/>
                <a:cs typeface="Times New Roman" panose="02020603050405020304" pitchFamily="18" charset="0"/>
              </a:rPr>
              <a:t>基於群眾外包平台之工作市場媒合機制</a:t>
            </a:r>
            <a:endParaRPr lang="en-US" altLang="zh-TW" sz="1200" b="1" kern="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zh-TW" altLang="en-US" dirty="0"/>
          </a:p>
        </p:txBody>
      </p:sp>
      <p:sp>
        <p:nvSpPr>
          <p:cNvPr id="512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E7952A8-C899-4747-A8A3-97C330B93D55}" type="slidenum">
              <a:rPr kumimoji="0" lang="zh-TW" altLang="en-US" smtClean="0">
                <a:latin typeface="Calibri" panose="020F0502020204030204" pitchFamily="34" charset="0"/>
              </a:rPr>
              <a:pPr/>
              <a:t>1</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330736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這模組會進行興趣分析</a:t>
            </a:r>
            <a:endParaRPr lang="en-US" altLang="zh-TW" dirty="0"/>
          </a:p>
          <a:p>
            <a:endParaRPr lang="en-US" altLang="zh-TW" dirty="0"/>
          </a:p>
          <a:p>
            <a:r>
              <a:rPr lang="zh-TW" altLang="en-US" dirty="0"/>
              <a:t>為何會選取興趣為我們特徵是因為根據</a:t>
            </a:r>
            <a:r>
              <a:rPr lang="en-US" altLang="zh-TW" dirty="0"/>
              <a:t>LinkedIn</a:t>
            </a:r>
            <a:r>
              <a:rPr lang="zh-TW" altLang="en-US" dirty="0"/>
              <a:t>的研究，對於在公司追蹤者當中有</a:t>
            </a:r>
            <a:r>
              <a:rPr lang="en-US" altLang="zh-TW" dirty="0"/>
              <a:t>79%</a:t>
            </a:r>
            <a:r>
              <a:rPr lang="zh-TW" altLang="en-US" dirty="0"/>
              <a:t>的人會對那間公司的工作有興趣</a:t>
            </a:r>
            <a:endParaRPr lang="en-US" altLang="zh-TW" dirty="0"/>
          </a:p>
          <a:p>
            <a:r>
              <a:rPr lang="zh-TW" altLang="en-US" dirty="0"/>
              <a:t>也就是說我們會對自己追蹤公司的職位感興趣</a:t>
            </a:r>
            <a:endParaRPr lang="en-US" altLang="zh-TW" dirty="0"/>
          </a:p>
          <a:p>
            <a:r>
              <a:rPr lang="zh-TW" altLang="en-US" dirty="0"/>
              <a:t>因此我們分析每間公司的產業特性，並從中得出若要進入此間公司進行</a:t>
            </a:r>
            <a:r>
              <a:rPr lang="en-US" altLang="zh-TW" dirty="0"/>
              <a:t>IT</a:t>
            </a:r>
            <a:r>
              <a:rPr lang="zh-TW" altLang="en-US" dirty="0"/>
              <a:t>工作，會需要哪些技能</a:t>
            </a:r>
            <a:endParaRPr lang="en-US" altLang="zh-TW" dirty="0"/>
          </a:p>
          <a:p>
            <a:r>
              <a:rPr lang="zh-TW" altLang="en-US" dirty="0"/>
              <a:t>這些技能我們就會作為這些人有興趣的技能</a:t>
            </a:r>
            <a:endParaRPr lang="en-US" altLang="zh-TW" dirty="0"/>
          </a:p>
          <a:p>
            <a:endParaRPr lang="en-US" altLang="zh-TW" dirty="0"/>
          </a:p>
          <a:p>
            <a:r>
              <a:rPr lang="zh-TW" altLang="en-US" dirty="0"/>
              <a:t>這階段分析有兩部分</a:t>
            </a:r>
            <a:endParaRPr lang="en-US" altLang="zh-TW" dirty="0"/>
          </a:p>
          <a:p>
            <a:r>
              <a:rPr lang="zh-TW" altLang="en-US" dirty="0"/>
              <a:t>第一部分為興趣篩選</a:t>
            </a:r>
            <a:endParaRPr lang="en-US" altLang="zh-TW" dirty="0"/>
          </a:p>
          <a:p>
            <a:r>
              <a:rPr lang="zh-TW" altLang="en-US" dirty="0"/>
              <a:t>這部分針對</a:t>
            </a:r>
            <a:r>
              <a:rPr lang="en-US" altLang="zh-TW" dirty="0" err="1"/>
              <a:t>linkedin</a:t>
            </a:r>
            <a:r>
              <a:rPr lang="zh-TW" altLang="en-US" dirty="0"/>
              <a:t>的資料做處理</a:t>
            </a:r>
            <a:endParaRPr lang="en-US" altLang="zh-TW" dirty="0"/>
          </a:p>
          <a:p>
            <a:r>
              <a:rPr lang="zh-TW" altLang="en-US" dirty="0"/>
              <a:t>一開始先取得有興趣公司的產業類型</a:t>
            </a:r>
            <a:endParaRPr lang="en-US" altLang="zh-TW" dirty="0"/>
          </a:p>
          <a:p>
            <a:r>
              <a:rPr lang="zh-TW" altLang="en-US" dirty="0"/>
              <a:t>但並不是每間公司我們都會做分析</a:t>
            </a:r>
            <a:endParaRPr lang="en-US" altLang="zh-TW" dirty="0"/>
          </a:p>
          <a:p>
            <a:r>
              <a:rPr lang="zh-TW" altLang="en-US" dirty="0"/>
              <a:t>因為有些跟使用者的以往工作經驗不符合</a:t>
            </a:r>
            <a:endParaRPr lang="en-US" altLang="zh-TW" dirty="0"/>
          </a:p>
          <a:p>
            <a:r>
              <a:rPr lang="zh-TW" altLang="en-US" dirty="0"/>
              <a:t>所以我們會與他們之前工作經歷當中</a:t>
            </a:r>
            <a:r>
              <a:rPr lang="zh-TW" altLang="en-US" dirty="0">
                <a:solidFill>
                  <a:srgbClr val="FF0000"/>
                </a:solidFill>
              </a:rPr>
              <a:t>每個工作的產業類型</a:t>
            </a:r>
            <a:r>
              <a:rPr lang="zh-TW" altLang="en-US" dirty="0"/>
              <a:t>做交集</a:t>
            </a:r>
            <a:endParaRPr lang="en-US" altLang="zh-TW" dirty="0"/>
          </a:p>
          <a:p>
            <a:r>
              <a:rPr lang="zh-TW" altLang="en-US" dirty="0"/>
              <a:t>這麼做的目的為篩選與自己專業不同的公司</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10</a:t>
            </a:fld>
            <a:endParaRPr lang="zh-TW" altLang="en-US"/>
          </a:p>
        </p:txBody>
      </p:sp>
    </p:spTree>
    <p:extLst>
      <p:ext uri="{BB962C8B-B14F-4D97-AF65-F5344CB8AC3E}">
        <p14:creationId xmlns:p14="http://schemas.microsoft.com/office/powerpoint/2010/main" val="1527921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而在興趣和技能的配對上也分為兩個部分</a:t>
            </a:r>
            <a:endParaRPr lang="en-US" altLang="zh-TW" dirty="0"/>
          </a:p>
          <a:p>
            <a:r>
              <a:rPr lang="en-US" altLang="zh-TW" dirty="0"/>
              <a:t>LinkedIn</a:t>
            </a:r>
            <a:r>
              <a:rPr lang="zh-TW" altLang="en-US" dirty="0"/>
              <a:t>方面利用了兩個額外的資料集來做技能配對</a:t>
            </a:r>
            <a:endParaRPr lang="en-US" altLang="zh-TW" dirty="0"/>
          </a:p>
          <a:p>
            <a:r>
              <a:rPr lang="zh-TW" altLang="en-US" dirty="0"/>
              <a:t>第一個資料集是產業技能需求</a:t>
            </a:r>
            <a:endParaRPr lang="en-US" altLang="zh-TW" dirty="0"/>
          </a:p>
          <a:p>
            <a:r>
              <a:rPr lang="zh-TW" altLang="en-US" dirty="0"/>
              <a:t>第二個為技能組定義</a:t>
            </a:r>
            <a:endParaRPr lang="en-US" altLang="zh-TW" dirty="0"/>
          </a:p>
          <a:p>
            <a:r>
              <a:rPr lang="zh-TW" altLang="en-US" dirty="0"/>
              <a:t>步驟如下圖</a:t>
            </a:r>
            <a:endParaRPr lang="en-US" altLang="zh-TW" dirty="0"/>
          </a:p>
          <a:p>
            <a:r>
              <a:rPr lang="zh-TW" altLang="en-US" dirty="0"/>
              <a:t>一開始取得產業類型後，根據產業類型找到這個產業需要那些</a:t>
            </a:r>
            <a:r>
              <a:rPr lang="en-US" altLang="zh-TW" dirty="0"/>
              <a:t>IT</a:t>
            </a:r>
            <a:r>
              <a:rPr lang="zh-TW" altLang="en-US" dirty="0"/>
              <a:t>類型的技能組</a:t>
            </a:r>
            <a:endParaRPr lang="en-US" altLang="zh-TW" dirty="0"/>
          </a:p>
          <a:p>
            <a:r>
              <a:rPr lang="zh-TW" altLang="en-US" dirty="0"/>
              <a:t>再根據每個不同的技能組去找更細節的技能</a:t>
            </a:r>
            <a:endParaRPr lang="en-US" altLang="zh-TW" dirty="0"/>
          </a:p>
          <a:p>
            <a:r>
              <a:rPr lang="zh-TW" altLang="en-US" dirty="0"/>
              <a:t>這樣就能夠取得有興趣的技能</a:t>
            </a:r>
            <a:endParaRPr lang="en-US" altLang="zh-TW" dirty="0"/>
          </a:p>
          <a:p>
            <a:endParaRPr lang="en-US" altLang="zh-TW" dirty="0"/>
          </a:p>
          <a:p>
            <a:r>
              <a:rPr lang="zh-TW" altLang="en-US" dirty="0"/>
              <a:t>而</a:t>
            </a:r>
            <a:r>
              <a:rPr lang="en-US" altLang="zh-TW" dirty="0"/>
              <a:t>GitHub</a:t>
            </a:r>
            <a:r>
              <a:rPr lang="zh-TW" altLang="en-US" dirty="0"/>
              <a:t>方面</a:t>
            </a:r>
            <a:endParaRPr lang="en-US" altLang="zh-TW" dirty="0"/>
          </a:p>
          <a:p>
            <a:r>
              <a:rPr lang="zh-TW" altLang="en-US" dirty="0"/>
              <a:t>我們利用 </a:t>
            </a:r>
            <a:r>
              <a:rPr lang="en-US" altLang="zh-TW" dirty="0"/>
              <a:t>star repository</a:t>
            </a:r>
            <a:r>
              <a:rPr lang="zh-TW" altLang="en-US" dirty="0"/>
              <a:t>這個功能來進行分析</a:t>
            </a:r>
            <a:endParaRPr lang="en-US" altLang="zh-TW" dirty="0"/>
          </a:p>
          <a:p>
            <a:r>
              <a:rPr lang="zh-TW" altLang="en-US" dirty="0"/>
              <a:t>這功能可以讓開發者收藏一些感興趣的專案</a:t>
            </a:r>
            <a:endParaRPr lang="en-US" altLang="zh-TW" dirty="0"/>
          </a:p>
          <a:p>
            <a:r>
              <a:rPr lang="zh-TW" altLang="en-US" dirty="0"/>
              <a:t>在分析每個專案利用到的技能</a:t>
            </a:r>
            <a:endParaRPr lang="en-US" altLang="zh-TW" dirty="0"/>
          </a:p>
          <a:p>
            <a:r>
              <a:rPr lang="zh-TW" altLang="en-US" dirty="0"/>
              <a:t>來取得感興趣的技能</a:t>
            </a: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11</a:t>
            </a:fld>
            <a:endParaRPr lang="zh-TW" altLang="en-US"/>
          </a:p>
        </p:txBody>
      </p:sp>
    </p:spTree>
    <p:extLst>
      <p:ext uri="{BB962C8B-B14F-4D97-AF65-F5344CB8AC3E}">
        <p14:creationId xmlns:p14="http://schemas.microsoft.com/office/powerpoint/2010/main" val="3654083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12</a:t>
            </a:fld>
            <a:endParaRPr lang="zh-TW" altLang="en-US"/>
          </a:p>
        </p:txBody>
      </p:sp>
    </p:spTree>
    <p:extLst>
      <p:ext uri="{BB962C8B-B14F-4D97-AF65-F5344CB8AC3E}">
        <p14:creationId xmlns:p14="http://schemas.microsoft.com/office/powerpoint/2010/main" val="724962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這部分則針對</a:t>
            </a:r>
            <a:r>
              <a:rPr lang="en-US" altLang="zh-TW" dirty="0"/>
              <a:t>GitHub</a:t>
            </a:r>
            <a:r>
              <a:rPr lang="zh-TW" altLang="en-US" dirty="0"/>
              <a:t>來進行分析</a:t>
            </a:r>
            <a:endParaRPr lang="en-US" altLang="zh-TW" dirty="0"/>
          </a:p>
          <a:p>
            <a:r>
              <a:rPr lang="zh-TW" altLang="en-US" dirty="0"/>
              <a:t>分為兩個部分 第一是針對</a:t>
            </a:r>
            <a:r>
              <a:rPr lang="zh-TW" altLang="en-US" dirty="0">
                <a:solidFill>
                  <a:srgbClr val="FF0000"/>
                </a:solidFill>
              </a:rPr>
              <a:t>開發者的分析 </a:t>
            </a:r>
            <a:r>
              <a:rPr lang="zh-TW" altLang="en-US" dirty="0"/>
              <a:t>第二是針對專案的分析</a:t>
            </a:r>
            <a:endParaRPr lang="en-US" altLang="zh-TW" dirty="0"/>
          </a:p>
          <a:p>
            <a:r>
              <a:rPr lang="zh-TW" altLang="en-US" dirty="0"/>
              <a:t>在開發者的部分，我們的目的為計算開發者在平台上的價值作為技能可信度</a:t>
            </a:r>
            <a:endParaRPr lang="en-US" altLang="zh-TW" dirty="0"/>
          </a:p>
          <a:p>
            <a:r>
              <a:rPr lang="zh-TW" altLang="en-US" dirty="0"/>
              <a:t>而這價值從兩個部分來取的，第一為社群影響力，第二為活動頻率</a:t>
            </a:r>
            <a:endParaRPr lang="en-US" altLang="zh-TW" dirty="0"/>
          </a:p>
          <a:p>
            <a:endParaRPr lang="en-US" altLang="zh-TW" dirty="0"/>
          </a:p>
          <a:p>
            <a:r>
              <a:rPr lang="zh-TW" altLang="en-US" dirty="0"/>
              <a:t>第一個社群影響力，這代表著開發者在平台上的影響力，這部分我透過兩個數字來達到，分別是追蹤數和粉絲數</a:t>
            </a:r>
            <a:endParaRPr lang="en-US" altLang="zh-TW" dirty="0"/>
          </a:p>
          <a:p>
            <a:r>
              <a:rPr lang="zh-TW" altLang="en-US" dirty="0"/>
              <a:t>追蹤數代表用戶有再關注平台上的其他開發者</a:t>
            </a:r>
            <a:endParaRPr lang="en-US" altLang="zh-TW" dirty="0"/>
          </a:p>
          <a:p>
            <a:r>
              <a:rPr lang="zh-TW" altLang="en-US" dirty="0"/>
              <a:t>粉絲數則代表自己的專案被其他開發者所喜愛</a:t>
            </a:r>
            <a:endParaRPr lang="en-US" altLang="zh-TW" dirty="0"/>
          </a:p>
          <a:p>
            <a:r>
              <a:rPr lang="zh-TW" altLang="en-US" dirty="0"/>
              <a:t>一開始我都會對這兩個數字做</a:t>
            </a:r>
            <a:r>
              <a:rPr lang="en-US" altLang="zh-TW" dirty="0"/>
              <a:t>min max</a:t>
            </a:r>
            <a:r>
              <a:rPr lang="zh-TW" altLang="en-US" dirty="0"/>
              <a:t>的正規劃，接著在取得兩樹的平均作為社群影響力</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13</a:t>
            </a:fld>
            <a:endParaRPr lang="zh-TW" altLang="en-US"/>
          </a:p>
        </p:txBody>
      </p:sp>
    </p:spTree>
    <p:extLst>
      <p:ext uri="{BB962C8B-B14F-4D97-AF65-F5344CB8AC3E}">
        <p14:creationId xmlns:p14="http://schemas.microsoft.com/office/powerpoint/2010/main" val="3281335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第二部分為活動頻率，這代表了開發者近期的使用率，若這數字高代表近期開發者有在維護自己的平台，</a:t>
            </a:r>
            <a:endParaRPr lang="en-US" altLang="zh-TW" dirty="0"/>
          </a:p>
          <a:p>
            <a:r>
              <a:rPr lang="zh-TW" altLang="en-US" dirty="0"/>
              <a:t>而這由兩特徵來取得，第一為他們</a:t>
            </a:r>
            <a:r>
              <a:rPr lang="zh-TW" altLang="en-US" dirty="0">
                <a:solidFill>
                  <a:srgbClr val="FF0000"/>
                </a:solidFill>
              </a:rPr>
              <a:t>近期產生的活動數</a:t>
            </a:r>
            <a:r>
              <a:rPr lang="zh-TW" altLang="en-US" dirty="0"/>
              <a:t>，而這活動包含了 創建專案、複製專案、發表議題、或是更新專案等</a:t>
            </a:r>
            <a:endParaRPr lang="en-US" altLang="zh-TW" dirty="0"/>
          </a:p>
          <a:p>
            <a:r>
              <a:rPr lang="zh-TW" altLang="en-US" dirty="0"/>
              <a:t>第二為他們產生</a:t>
            </a:r>
            <a:r>
              <a:rPr lang="en-US" altLang="zh-TW" dirty="0" err="1"/>
              <a:t>pr</a:t>
            </a:r>
            <a:r>
              <a:rPr lang="zh-TW" altLang="en-US" dirty="0"/>
              <a:t>數，</a:t>
            </a:r>
            <a:r>
              <a:rPr lang="en-US" altLang="zh-TW" dirty="0" err="1"/>
              <a:t>pr</a:t>
            </a:r>
            <a:r>
              <a:rPr lang="zh-TW" altLang="en-US" dirty="0"/>
              <a:t>在平台上代表了與他人互動的一個過程，而這過程一開始</a:t>
            </a:r>
            <a:r>
              <a:rPr lang="en-US" altLang="zh-TW" dirty="0"/>
              <a:t>fork</a:t>
            </a:r>
            <a:r>
              <a:rPr lang="zh-TW" altLang="en-US" dirty="0"/>
              <a:t>別人專案，在修改後則可發</a:t>
            </a:r>
            <a:r>
              <a:rPr lang="en-US" altLang="zh-TW" dirty="0" err="1"/>
              <a:t>pr</a:t>
            </a:r>
            <a:r>
              <a:rPr lang="zh-TW" altLang="en-US" dirty="0"/>
              <a:t>給原作者</a:t>
            </a:r>
            <a:endParaRPr lang="en-US" altLang="zh-TW" dirty="0"/>
          </a:p>
          <a:p>
            <a:r>
              <a:rPr lang="zh-TW" altLang="en-US" dirty="0"/>
              <a:t>告訴他你做了更新，叫他查看，若對於他有幫助，就可以加入他的開發分支裡</a:t>
            </a:r>
            <a:endParaRPr lang="en-US" altLang="zh-TW" dirty="0"/>
          </a:p>
          <a:p>
            <a:endParaRPr lang="en-US" altLang="zh-TW" dirty="0"/>
          </a:p>
          <a:p>
            <a:r>
              <a:rPr lang="zh-TW" altLang="en-US" dirty="0"/>
              <a:t>算出這兩數後從兩者找到合適的權重即可取得</a:t>
            </a:r>
            <a:r>
              <a:rPr lang="en-US" altLang="zh-TW" dirty="0"/>
              <a:t>user value</a:t>
            </a:r>
            <a:r>
              <a:rPr lang="zh-TW" altLang="en-US" dirty="0"/>
              <a:t>，我們用這個值代表技能的可信度</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14</a:t>
            </a:fld>
            <a:endParaRPr lang="zh-TW" altLang="en-US"/>
          </a:p>
        </p:txBody>
      </p:sp>
    </p:spTree>
    <p:extLst>
      <p:ext uri="{BB962C8B-B14F-4D97-AF65-F5344CB8AC3E}">
        <p14:creationId xmlns:p14="http://schemas.microsoft.com/office/powerpoint/2010/main" val="388182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第二是專案的分析</a:t>
            </a:r>
            <a:endParaRPr lang="en-US" altLang="zh-TW" dirty="0"/>
          </a:p>
          <a:p>
            <a:r>
              <a:rPr lang="zh-TW" altLang="en-US" dirty="0"/>
              <a:t>為什麼要對專案進行分析是因為每個專案對於開發者有不同的意義</a:t>
            </a:r>
            <a:endParaRPr lang="en-US" altLang="zh-TW" dirty="0"/>
          </a:p>
          <a:p>
            <a:r>
              <a:rPr lang="zh-TW" altLang="en-US" dirty="0"/>
              <a:t>有些很簡單，有些困難但對於外界是很有幫助的</a:t>
            </a:r>
            <a:endParaRPr lang="en-US" altLang="zh-TW" dirty="0"/>
          </a:p>
          <a:p>
            <a:r>
              <a:rPr lang="zh-TW" altLang="en-US" dirty="0"/>
              <a:t>透過了解每專案的重要程度，可以當作在分析技能認可分數時的權重</a:t>
            </a:r>
            <a:endParaRPr lang="en-US" altLang="zh-TW" dirty="0"/>
          </a:p>
          <a:p>
            <a:r>
              <a:rPr lang="zh-TW" altLang="en-US" dirty="0"/>
              <a:t>個</a:t>
            </a:r>
            <a:endParaRPr lang="en-US" altLang="zh-TW" dirty="0"/>
          </a:p>
          <a:p>
            <a:r>
              <a:rPr lang="zh-TW" altLang="en-US" dirty="0"/>
              <a:t>透過幾項因素來分析專案影響力 分別是</a:t>
            </a:r>
            <a:r>
              <a:rPr lang="en-US" altLang="zh-TW" dirty="0"/>
              <a:t>fork</a:t>
            </a:r>
            <a:r>
              <a:rPr lang="zh-TW" altLang="en-US" dirty="0"/>
              <a:t>次數、發表議題的次數、被收藏次數、被關注次數</a:t>
            </a:r>
            <a:endParaRPr lang="en-US" altLang="zh-TW" dirty="0"/>
          </a:p>
          <a:p>
            <a:r>
              <a:rPr lang="zh-TW" altLang="en-US" dirty="0"/>
              <a:t>透過相加這些數，則可以算出個專案的影響力</a:t>
            </a:r>
            <a:endParaRPr lang="en-US" altLang="zh-TW" dirty="0"/>
          </a:p>
          <a:p>
            <a:r>
              <a:rPr lang="zh-TW" altLang="en-US" dirty="0"/>
              <a:t>最後把全部專案依據影響力做排名</a:t>
            </a:r>
            <a:endParaRPr lang="en-US" altLang="zh-TW" dirty="0"/>
          </a:p>
          <a:p>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15</a:t>
            </a:fld>
            <a:endParaRPr lang="zh-TW" altLang="en-US"/>
          </a:p>
        </p:txBody>
      </p:sp>
    </p:spTree>
    <p:extLst>
      <p:ext uri="{BB962C8B-B14F-4D97-AF65-F5344CB8AC3E}">
        <p14:creationId xmlns:p14="http://schemas.microsoft.com/office/powerpoint/2010/main" val="3727946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16</a:t>
            </a:fld>
            <a:endParaRPr lang="zh-TW" altLang="en-US"/>
          </a:p>
        </p:txBody>
      </p:sp>
    </p:spTree>
    <p:extLst>
      <p:ext uri="{BB962C8B-B14F-4D97-AF65-F5344CB8AC3E}">
        <p14:creationId xmlns:p14="http://schemas.microsoft.com/office/powerpoint/2010/main" val="1918122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而這模組分為兩個部分</a:t>
            </a:r>
            <a:endParaRPr lang="en-US" altLang="zh-TW" dirty="0"/>
          </a:p>
          <a:p>
            <a:r>
              <a:rPr lang="zh-TW" altLang="en-US" dirty="0"/>
              <a:t>分別是技能分析和認可分數的計算</a:t>
            </a:r>
            <a:endParaRPr lang="en-US" altLang="zh-TW" dirty="0"/>
          </a:p>
          <a:p>
            <a:r>
              <a:rPr lang="zh-TW" altLang="en-US" dirty="0"/>
              <a:t>技能分析部分</a:t>
            </a:r>
            <a:endParaRPr lang="en-US" altLang="zh-TW" dirty="0"/>
          </a:p>
          <a:p>
            <a:r>
              <a:rPr lang="zh-TW" altLang="en-US" dirty="0"/>
              <a:t>在這部分是要產生技能列表和興趣列表</a:t>
            </a:r>
            <a:endParaRPr lang="en-US" altLang="zh-TW" dirty="0"/>
          </a:p>
          <a:p>
            <a:r>
              <a:rPr lang="zh-TW" altLang="en-US" dirty="0"/>
              <a:t>技能列表從兩個部分來取得</a:t>
            </a:r>
            <a:endParaRPr lang="en-US" altLang="zh-TW" dirty="0"/>
          </a:p>
          <a:p>
            <a:r>
              <a:rPr lang="zh-TW" altLang="en-US" dirty="0"/>
              <a:t>第一是程式語言，在</a:t>
            </a:r>
            <a:r>
              <a:rPr lang="en-US" altLang="zh-TW" dirty="0"/>
              <a:t>GitHub</a:t>
            </a:r>
            <a:r>
              <a:rPr lang="zh-TW" altLang="en-US" dirty="0"/>
              <a:t>平台上，每個專案所使用到的語言都會被列出來</a:t>
            </a:r>
            <a:endParaRPr lang="en-US" altLang="zh-TW" dirty="0"/>
          </a:p>
          <a:p>
            <a:r>
              <a:rPr lang="zh-TW" altLang="en-US" dirty="0"/>
              <a:t>第二部分是專案名稱和專案描述</a:t>
            </a:r>
            <a:endParaRPr lang="en-US" altLang="zh-TW" dirty="0"/>
          </a:p>
          <a:p>
            <a:r>
              <a:rPr lang="zh-TW" altLang="en-US" dirty="0"/>
              <a:t>名稱和描述通常會包含專案中使用到的技術</a:t>
            </a:r>
            <a:endParaRPr lang="en-US" altLang="zh-TW" dirty="0"/>
          </a:p>
          <a:p>
            <a:r>
              <a:rPr lang="zh-TW" altLang="en-US" dirty="0"/>
              <a:t>我們會透過</a:t>
            </a:r>
            <a:r>
              <a:rPr lang="en-US" altLang="zh-TW" dirty="0"/>
              <a:t>tokenize</a:t>
            </a:r>
            <a:r>
              <a:rPr lang="zh-TW" altLang="en-US" dirty="0"/>
              <a:t>的方式來取得裡面所含有的技術單詞</a:t>
            </a:r>
            <a:endParaRPr lang="en-US" altLang="zh-TW" dirty="0"/>
          </a:p>
          <a:p>
            <a:endParaRPr lang="en-US" altLang="zh-TW" dirty="0"/>
          </a:p>
          <a:p>
            <a:r>
              <a:rPr lang="zh-TW" altLang="en-US" dirty="0"/>
              <a:t>而在興趣技能方面，則是分析</a:t>
            </a:r>
            <a:r>
              <a:rPr lang="en-US" altLang="zh-TW" dirty="0"/>
              <a:t>star</a:t>
            </a:r>
            <a:r>
              <a:rPr lang="zh-TW" altLang="en-US" dirty="0"/>
              <a:t>裡的專案</a:t>
            </a:r>
            <a:endParaRPr lang="en-US" altLang="zh-TW" dirty="0"/>
          </a:p>
          <a:p>
            <a:r>
              <a:rPr lang="zh-TW" altLang="en-US" dirty="0"/>
              <a:t>而過程則是跟上述一樣</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17</a:t>
            </a:fld>
            <a:endParaRPr lang="zh-TW" altLang="en-US"/>
          </a:p>
        </p:txBody>
      </p:sp>
    </p:spTree>
    <p:extLst>
      <p:ext uri="{BB962C8B-B14F-4D97-AF65-F5344CB8AC3E}">
        <p14:creationId xmlns:p14="http://schemas.microsoft.com/office/powerpoint/2010/main" val="1267385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接下來為認可分數的計算</a:t>
            </a:r>
            <a:endParaRPr lang="en-US" altLang="zh-TW" dirty="0"/>
          </a:p>
          <a:p>
            <a:r>
              <a:rPr lang="zh-TW" altLang="en-US" dirty="0"/>
              <a:t>這個分數代表了每個技能的熟練程度，這會根據技術在每個專案裡使用到的頻率在做計算</a:t>
            </a:r>
            <a:endParaRPr lang="en-US" altLang="zh-TW" dirty="0"/>
          </a:p>
          <a:p>
            <a:r>
              <a:rPr lang="zh-TW" altLang="en-US" dirty="0"/>
              <a:t>又可分為三個步驟</a:t>
            </a:r>
            <a:endParaRPr lang="en-US" altLang="zh-TW" dirty="0"/>
          </a:p>
          <a:p>
            <a:r>
              <a:rPr lang="zh-TW" altLang="en-US" dirty="0"/>
              <a:t>第一為計算每個專案的權重，這個權重是利用之前得到的專案影響力來得到</a:t>
            </a:r>
            <a:endParaRPr lang="en-US" altLang="zh-TW" dirty="0"/>
          </a:p>
          <a:p>
            <a:endParaRPr lang="en-US" altLang="zh-TW" dirty="0"/>
          </a:p>
          <a:p>
            <a:r>
              <a:rPr lang="zh-TW" altLang="en-US" dirty="0"/>
              <a:t>第二為計算每個技能在各個專案裡的分數</a:t>
            </a:r>
            <a:endParaRPr lang="en-US" altLang="zh-TW" dirty="0"/>
          </a:p>
          <a:p>
            <a:r>
              <a:rPr lang="zh-TW" altLang="en-US" dirty="0"/>
              <a:t>根據技術在專案裡使用到的程度來坐進算</a:t>
            </a:r>
            <a:endParaRPr lang="en-US" altLang="zh-TW" dirty="0"/>
          </a:p>
          <a:p>
            <a:r>
              <a:rPr lang="zh-TW" altLang="en-US" dirty="0"/>
              <a:t>如同下圖的算式</a:t>
            </a:r>
            <a:endParaRPr lang="en-US" altLang="zh-TW" dirty="0"/>
          </a:p>
          <a:p>
            <a:r>
              <a:rPr lang="en-US" altLang="zh-TW" dirty="0"/>
              <a:t>B</a:t>
            </a:r>
            <a:r>
              <a:rPr lang="zh-TW" altLang="en-US" dirty="0"/>
              <a:t>指的是技術再專案裡使用的</a:t>
            </a:r>
            <a:r>
              <a:rPr lang="en-US" altLang="zh-TW" dirty="0"/>
              <a:t>byte</a:t>
            </a:r>
            <a:r>
              <a:rPr lang="zh-TW" altLang="en-US" dirty="0"/>
              <a:t>大小</a:t>
            </a:r>
            <a:endParaRPr lang="en-US" altLang="zh-TW" dirty="0"/>
          </a:p>
          <a:p>
            <a:r>
              <a:rPr lang="en-US" altLang="zh-TW" dirty="0"/>
              <a:t>TB</a:t>
            </a:r>
            <a:r>
              <a:rPr lang="zh-TW" altLang="en-US" dirty="0"/>
              <a:t>則是專案總共的</a:t>
            </a:r>
            <a:r>
              <a:rPr lang="en-US" altLang="zh-TW" dirty="0"/>
              <a:t>byte</a:t>
            </a:r>
            <a:r>
              <a:rPr lang="zh-TW" altLang="en-US" dirty="0"/>
              <a:t>數</a:t>
            </a:r>
            <a:endParaRPr lang="en-US" altLang="zh-TW" dirty="0"/>
          </a:p>
          <a:p>
            <a:r>
              <a:rPr lang="zh-TW" altLang="en-US" dirty="0"/>
              <a:t>最後會在逞以專案的權重，來做各自的分數</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18</a:t>
            </a:fld>
            <a:endParaRPr lang="zh-TW" altLang="en-US"/>
          </a:p>
        </p:txBody>
      </p:sp>
    </p:spTree>
    <p:extLst>
      <p:ext uri="{BB962C8B-B14F-4D97-AF65-F5344CB8AC3E}">
        <p14:creationId xmlns:p14="http://schemas.microsoft.com/office/powerpoint/2010/main" val="3842033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最後的認可分數則會取得每個含有特定技能的專案在做平均最後在逞以使用者的價值，也就是技能的可信度</a:t>
            </a:r>
            <a:endParaRPr lang="en-US" altLang="zh-TW" dirty="0"/>
          </a:p>
          <a:p>
            <a:r>
              <a:rPr lang="zh-TW" altLang="en-US" dirty="0"/>
              <a:t>就可以得到每個技能的分數</a:t>
            </a:r>
            <a:endParaRPr lang="en-US" altLang="zh-TW" dirty="0"/>
          </a:p>
          <a:p>
            <a:r>
              <a:rPr lang="zh-TW" altLang="en-US" dirty="0"/>
              <a:t>最後技能履歷在分析完技能和認可分數後即可產生</a:t>
            </a:r>
            <a:endParaRPr lang="en-US" altLang="zh-TW" dirty="0"/>
          </a:p>
          <a:p>
            <a:r>
              <a:rPr lang="zh-TW" altLang="en-US" dirty="0"/>
              <a:t>其中的特徵又包括</a:t>
            </a: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19</a:t>
            </a:fld>
            <a:endParaRPr lang="zh-TW" altLang="en-US"/>
          </a:p>
        </p:txBody>
      </p:sp>
    </p:spTree>
    <p:extLst>
      <p:ext uri="{BB962C8B-B14F-4D97-AF65-F5344CB8AC3E}">
        <p14:creationId xmlns:p14="http://schemas.microsoft.com/office/powerpoint/2010/main" val="2915424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現今網路已經成為人們獲取資訊的主要管道之一</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而人們也逐漸的把日常生活中的事情或是工作都轉往到線上去進行，找工作這方面也不例外</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現在也有許多的求職網站，像是</a:t>
            </a:r>
            <a:r>
              <a:rPr lang="en-US" altLang="zh-TW" dirty="0"/>
              <a:t>LinkedIn</a:t>
            </a:r>
            <a:r>
              <a:rPr lang="zh-TW" altLang="en-US" dirty="0"/>
              <a:t>和</a:t>
            </a:r>
            <a:r>
              <a:rPr lang="en-US" altLang="zh-TW" dirty="0"/>
              <a:t>Indeed</a:t>
            </a:r>
            <a:r>
              <a:rPr lang="zh-TW" altLang="en-US" dirty="0"/>
              <a:t>等</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根據統計，直到</a:t>
            </a:r>
            <a:r>
              <a:rPr lang="en-US" altLang="zh-TW" dirty="0"/>
              <a:t>2021</a:t>
            </a:r>
            <a:r>
              <a:rPr lang="zh-TW" altLang="en-US" dirty="0"/>
              <a:t>年</a:t>
            </a:r>
            <a:r>
              <a:rPr lang="en-US" altLang="zh-TW" dirty="0"/>
              <a:t>LinkedIn</a:t>
            </a:r>
            <a:r>
              <a:rPr lang="zh-TW" altLang="en-US" dirty="0"/>
              <a:t>已經超過</a:t>
            </a:r>
            <a:r>
              <a:rPr lang="en-US" altLang="zh-TW" dirty="0"/>
              <a:t>2.6</a:t>
            </a:r>
            <a:r>
              <a:rPr lang="zh-TW" altLang="en-US" dirty="0"/>
              <a:t>億的使用者，這顯示了人們對於求職網站的需求漸漸提升</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工作市場也因此轉移到了網路上</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然而求職網站上的職缺成千上萬種，如何從中找出合適的工作，就是工作推薦所要解決的</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隨著越來越多人使用線上求職網站，各種工作推薦系統也跟著出現</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剛剛提到了人們把工作轉往線上，而群眾外包也是一個例子</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根據統計，在</a:t>
            </a:r>
            <a:r>
              <a:rPr lang="en-US" altLang="zh-TW" dirty="0"/>
              <a:t>2020</a:t>
            </a:r>
            <a:r>
              <a:rPr lang="zh-TW" altLang="en-US" dirty="0"/>
              <a:t>年已經有超過一億的工人在線上進行群眾外包工作</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外包任務有些簡單，但有些卻是需要專業技能的任務</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透過這些專業任務可判斷他們可能有的技能，而這些技能又可應用在那些工作上</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因此我們認為群眾外包平台已經在工作市場的範圍下</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而在那麼多的群眾外包平台中，本研究以</a:t>
            </a:r>
            <a:r>
              <a:rPr lang="en-US" altLang="zh-TW" dirty="0"/>
              <a:t>IT</a:t>
            </a:r>
            <a:r>
              <a:rPr lang="zh-TW" altLang="en-US" dirty="0"/>
              <a:t>類的群眾外包為實驗平台</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IT</a:t>
            </a:r>
            <a:r>
              <a:rPr lang="zh-TW" altLang="en-US" dirty="0"/>
              <a:t>群眾外包平台延伸出的工作市場主要以電腦科學和數學統計為主</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根據研究</a:t>
            </a:r>
            <a:r>
              <a:rPr lang="en-US" altLang="zh-TW" dirty="0"/>
              <a:t>IT</a:t>
            </a:r>
            <a:r>
              <a:rPr lang="zh-TW" altLang="en-US" dirty="0"/>
              <a:t>工作依照工作內容與需求來區分又可分為</a:t>
            </a:r>
            <a:r>
              <a:rPr lang="en-US" altLang="zh-TW" dirty="0"/>
              <a:t>8</a:t>
            </a:r>
            <a:r>
              <a:rPr lang="zh-TW" altLang="en-US" dirty="0"/>
              <a:t>類，這再實驗部分我們將會提及</a:t>
            </a:r>
            <a:endParaRPr lang="en-US" altLang="zh-TW" dirty="0"/>
          </a:p>
          <a:p>
            <a:pPr>
              <a:defRPr/>
            </a:pPr>
            <a:r>
              <a:rPr lang="zh-TW" altLang="en-US" baseline="0" dirty="0"/>
              <a:t>根據研究指出，</a:t>
            </a:r>
            <a:r>
              <a:rPr lang="en-US" altLang="zh-TW" baseline="0" dirty="0"/>
              <a:t>IT</a:t>
            </a:r>
            <a:r>
              <a:rPr lang="zh-TW" altLang="en-US" baseline="0" dirty="0"/>
              <a:t>產業為了順應不斷變更的環境，應徵者必須更為符合技能上的需求，而技能再對於工作媒合上也是一個很好的評斷標準，因此本研究才選擇</a:t>
            </a:r>
            <a:r>
              <a:rPr lang="en-US" altLang="zh-TW" baseline="0" dirty="0"/>
              <a:t>IT</a:t>
            </a:r>
            <a:r>
              <a:rPr lang="zh-TW" altLang="en-US" baseline="0" dirty="0"/>
              <a:t>的群眾外包當作實驗平台</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1126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728E7A7E-2E13-4B5A-9E8B-9A53CC305B22}" type="slidenum">
              <a:rPr kumimoji="0" lang="zh-TW" altLang="en-US" smtClean="0">
                <a:latin typeface="Calibri" panose="020F0502020204030204" pitchFamily="34" charset="0"/>
              </a:rPr>
              <a:pPr/>
              <a:t>2</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1634053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20</a:t>
            </a:fld>
            <a:endParaRPr lang="zh-TW" altLang="en-US"/>
          </a:p>
        </p:txBody>
      </p:sp>
    </p:spTree>
    <p:extLst>
      <p:ext uri="{BB962C8B-B14F-4D97-AF65-F5344CB8AC3E}">
        <p14:creationId xmlns:p14="http://schemas.microsoft.com/office/powerpoint/2010/main" val="2798271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再模組選擇部分</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衡量模型的預測結果表現，我們通過四個指標進行評估</a:t>
            </a:r>
            <a:r>
              <a:rPr lang="en-US" altLang="zh-TW" baseline="0" dirty="0"/>
              <a:t> : </a:t>
            </a:r>
            <a:r>
              <a:rPr lang="zh-TW" altLang="en-US" dirty="0"/>
              <a:t>分別為</a:t>
            </a:r>
            <a:r>
              <a:rPr lang="en-US" altLang="zh-TW" dirty="0"/>
              <a:t>accuracy</a:t>
            </a:r>
            <a:r>
              <a:rPr lang="zh-TW" altLang="en-US" dirty="0"/>
              <a:t>、</a:t>
            </a:r>
            <a:r>
              <a:rPr lang="en-US" altLang="zh-TW" dirty="0"/>
              <a:t>Recall</a:t>
            </a:r>
            <a:r>
              <a:rPr lang="zh-TW" altLang="en-US" dirty="0"/>
              <a:t>、</a:t>
            </a:r>
            <a:r>
              <a:rPr lang="en-US" altLang="zh-TW" dirty="0"/>
              <a:t>Precision</a:t>
            </a:r>
            <a:r>
              <a:rPr lang="zh-TW" altLang="en-US" dirty="0"/>
              <a:t>和</a:t>
            </a:r>
            <a:r>
              <a:rPr lang="en-US" altLang="zh-TW" dirty="0"/>
              <a:t>F1-Score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因為我們是多元分類的情況，因此</a:t>
            </a:r>
            <a:r>
              <a:rPr lang="en-US" altLang="zh-TW" dirty="0" err="1"/>
              <a:t>accurac</a:t>
            </a:r>
            <a:r>
              <a:rPr lang="zh-TW" altLang="en-US" dirty="0"/>
              <a:t>不再是為一的評估指標，而會參考</a:t>
            </a:r>
            <a:r>
              <a:rPr lang="en-US" altLang="zh-TW" dirty="0"/>
              <a:t>pre</a:t>
            </a:r>
            <a:r>
              <a:rPr lang="zh-TW" altLang="en-US" dirty="0"/>
              <a:t>，</a:t>
            </a:r>
            <a:r>
              <a:rPr lang="en-US" altLang="zh-TW" dirty="0"/>
              <a:t>recall</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21</a:t>
            </a:fld>
            <a:endParaRPr lang="zh-TW" altLang="en-US"/>
          </a:p>
        </p:txBody>
      </p:sp>
    </p:spTree>
    <p:extLst>
      <p:ext uri="{BB962C8B-B14F-4D97-AF65-F5344CB8AC3E}">
        <p14:creationId xmlns:p14="http://schemas.microsoft.com/office/powerpoint/2010/main" val="670048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在資料收集部分</a:t>
            </a:r>
            <a:endParaRPr lang="en-US" altLang="zh-TW" dirty="0"/>
          </a:p>
          <a:p>
            <a:r>
              <a:rPr lang="en-US" altLang="zh-TW" dirty="0"/>
              <a:t>LinkedIn</a:t>
            </a:r>
            <a:r>
              <a:rPr lang="zh-TW" altLang="en-US" dirty="0"/>
              <a:t>我們利用爬蟲的技術取得在職者的資料，根據</a:t>
            </a:r>
            <a:r>
              <a:rPr lang="en-US" altLang="zh-TW" dirty="0"/>
              <a:t>8</a:t>
            </a:r>
            <a:r>
              <a:rPr lang="zh-TW" altLang="en-US" dirty="0"/>
              <a:t>種不同的工作我們總共收集了</a:t>
            </a:r>
            <a:r>
              <a:rPr lang="en-US" altLang="zh-TW" dirty="0"/>
              <a:t>2142</a:t>
            </a:r>
            <a:r>
              <a:rPr lang="zh-TW" altLang="en-US" dirty="0"/>
              <a:t>個在職者</a:t>
            </a:r>
            <a:endParaRPr lang="en-US" altLang="zh-TW" dirty="0"/>
          </a:p>
          <a:p>
            <a:r>
              <a:rPr lang="zh-TW" altLang="en-US" dirty="0"/>
              <a:t>而</a:t>
            </a:r>
            <a:r>
              <a:rPr lang="en-US" altLang="zh-TW" dirty="0"/>
              <a:t>GitHub</a:t>
            </a:r>
            <a:r>
              <a:rPr lang="zh-TW" altLang="en-US" dirty="0"/>
              <a:t>我們利用</a:t>
            </a:r>
            <a:r>
              <a:rPr lang="en-US" altLang="zh-TW" dirty="0" err="1"/>
              <a:t>restapi</a:t>
            </a:r>
            <a:r>
              <a:rPr lang="zh-TW" altLang="en-US" dirty="0"/>
              <a:t>的方式取得開發者的資料，總共收集了</a:t>
            </a:r>
            <a:r>
              <a:rPr lang="en-US" altLang="zh-TW" dirty="0"/>
              <a:t>225</a:t>
            </a:r>
            <a:r>
              <a:rPr lang="zh-TW" altLang="en-US" dirty="0"/>
              <a:t>個開發者</a:t>
            </a:r>
            <a:endParaRPr lang="en-US" altLang="zh-TW" dirty="0"/>
          </a:p>
          <a:p>
            <a:endParaRPr lang="en-US" altLang="zh-TW" dirty="0"/>
          </a:p>
          <a:p>
            <a:r>
              <a:rPr lang="zh-TW" altLang="en-US" dirty="0"/>
              <a:t>那再透過分析後總共有</a:t>
            </a:r>
            <a:r>
              <a:rPr lang="en-US" altLang="zh-TW" dirty="0"/>
              <a:t>137</a:t>
            </a:r>
            <a:r>
              <a:rPr lang="zh-TW" altLang="en-US" dirty="0"/>
              <a:t>種</a:t>
            </a:r>
            <a:r>
              <a:rPr lang="en-US" altLang="zh-TW" dirty="0"/>
              <a:t>IT</a:t>
            </a:r>
            <a:r>
              <a:rPr lang="zh-TW" altLang="en-US" dirty="0"/>
              <a:t>相關的技能，和</a:t>
            </a:r>
            <a:r>
              <a:rPr lang="en-US" altLang="zh-TW" dirty="0"/>
              <a:t>48</a:t>
            </a:r>
            <a:r>
              <a:rPr lang="zh-TW" altLang="en-US" dirty="0"/>
              <a:t>種興趣</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22</a:t>
            </a:fld>
            <a:endParaRPr lang="zh-TW" altLang="en-US"/>
          </a:p>
        </p:txBody>
      </p:sp>
    </p:spTree>
    <p:extLst>
      <p:ext uri="{BB962C8B-B14F-4D97-AF65-F5344CB8AC3E}">
        <p14:creationId xmlns:p14="http://schemas.microsoft.com/office/powerpoint/2010/main" val="654129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那剛剛講到了工作的種類</a:t>
            </a:r>
            <a:endParaRPr lang="en-US" altLang="zh-TW" dirty="0"/>
          </a:p>
          <a:p>
            <a:r>
              <a:rPr lang="zh-TW" altLang="en-US" dirty="0"/>
              <a:t>根據研究</a:t>
            </a:r>
            <a:r>
              <a:rPr lang="en-US" altLang="zh-TW" dirty="0"/>
              <a:t>IT</a:t>
            </a:r>
            <a:r>
              <a:rPr lang="zh-TW" altLang="en-US" dirty="0"/>
              <a:t>相關的工作可分為以下的</a:t>
            </a:r>
            <a:r>
              <a:rPr lang="en-US" altLang="zh-TW" dirty="0"/>
              <a:t>8</a:t>
            </a:r>
            <a:r>
              <a:rPr lang="zh-TW" altLang="en-US" dirty="0"/>
              <a:t>種</a:t>
            </a:r>
            <a:endParaRPr lang="en-US" altLang="zh-TW" dirty="0"/>
          </a:p>
          <a:p>
            <a:r>
              <a:rPr lang="zh-TW" altLang="en-US" dirty="0"/>
              <a:t>作為訓練集，我們也平均的收集了各個工作目前的在職者</a:t>
            </a:r>
            <a:endParaRPr lang="en-US" altLang="zh-TW" dirty="0"/>
          </a:p>
          <a:p>
            <a:r>
              <a:rPr lang="zh-TW" altLang="en-US" dirty="0"/>
              <a:t>如下圖的分布</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23</a:t>
            </a:fld>
            <a:endParaRPr lang="zh-TW" altLang="en-US"/>
          </a:p>
        </p:txBody>
      </p:sp>
    </p:spTree>
    <p:extLst>
      <p:ext uri="{BB962C8B-B14F-4D97-AF65-F5344CB8AC3E}">
        <p14:creationId xmlns:p14="http://schemas.microsoft.com/office/powerpoint/2010/main" val="1229040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最後得到技能和認可分數後</a:t>
            </a:r>
            <a:endParaRPr lang="en-US" altLang="zh-TW" dirty="0"/>
          </a:p>
          <a:p>
            <a:r>
              <a:rPr lang="zh-TW" altLang="en-US" dirty="0"/>
              <a:t>每個開發者都會產生一個既能履歷表</a:t>
            </a:r>
            <a:endParaRPr lang="en-US" altLang="zh-TW" dirty="0"/>
          </a:p>
          <a:p>
            <a:endParaRPr lang="en-US" altLang="zh-TW" dirty="0"/>
          </a:p>
          <a:p>
            <a:r>
              <a:rPr lang="zh-TW" altLang="en-US" dirty="0"/>
              <a:t>而這履歷會用在最後的工作媒合上</a:t>
            </a: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24</a:t>
            </a:fld>
            <a:endParaRPr lang="zh-TW" altLang="en-US"/>
          </a:p>
        </p:txBody>
      </p:sp>
    </p:spTree>
    <p:extLst>
      <p:ext uri="{BB962C8B-B14F-4D97-AF65-F5344CB8AC3E}">
        <p14:creationId xmlns:p14="http://schemas.microsoft.com/office/powerpoint/2010/main" val="10271195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而在模組選擇上</a:t>
            </a:r>
            <a:endParaRPr lang="en-US" altLang="zh-TW" dirty="0"/>
          </a:p>
          <a:p>
            <a:r>
              <a:rPr lang="zh-TW" altLang="en-US" dirty="0"/>
              <a:t>因為是多類別的預測，和監督式學習，</a:t>
            </a:r>
            <a:endParaRPr lang="en-US" altLang="zh-TW" dirty="0"/>
          </a:p>
          <a:p>
            <a:r>
              <a:rPr lang="zh-TW" altLang="en-US" dirty="0"/>
              <a:t>我們採用了一些比較具有代表性的</a:t>
            </a:r>
            <a:r>
              <a:rPr lang="en-US" altLang="zh-TW" dirty="0"/>
              <a:t>model</a:t>
            </a:r>
          </a:p>
          <a:p>
            <a:r>
              <a:rPr lang="zh-TW" altLang="en-US" dirty="0"/>
              <a:t>像是</a:t>
            </a:r>
            <a:r>
              <a:rPr lang="en-US" altLang="zh-TW" dirty="0"/>
              <a:t>Decision tree Multinomial Naïve Bayes </a:t>
            </a:r>
            <a:r>
              <a:rPr lang="en-US" altLang="zh-TW" dirty="0" err="1"/>
              <a:t>XGBoost</a:t>
            </a:r>
            <a:r>
              <a:rPr lang="en-US" altLang="zh-TW" dirty="0"/>
              <a:t> </a:t>
            </a:r>
            <a:r>
              <a:rPr lang="zh-TW" altLang="en-US" dirty="0"/>
              <a:t>和 </a:t>
            </a:r>
            <a:r>
              <a:rPr lang="en-US" altLang="zh-TW" dirty="0"/>
              <a:t>KNN</a:t>
            </a:r>
          </a:p>
          <a:p>
            <a:endParaRPr lang="en-US" altLang="zh-TW" dirty="0"/>
          </a:p>
          <a:p>
            <a:r>
              <a:rPr lang="zh-TW" altLang="en-US" dirty="0"/>
              <a:t>最後在透過剛剛提到四個評估標準來進行評斷</a:t>
            </a:r>
            <a:endParaRPr lang="en-US" altLang="zh-TW" dirty="0"/>
          </a:p>
          <a:p>
            <a:r>
              <a:rPr lang="zh-TW" altLang="en-US" dirty="0"/>
              <a:t>可以由下圖得知</a:t>
            </a:r>
            <a:endParaRPr lang="en-US" altLang="zh-TW" dirty="0"/>
          </a:p>
          <a:p>
            <a:r>
              <a:rPr lang="zh-TW" altLang="en-US" dirty="0"/>
              <a:t>無論是那個評估標準</a:t>
            </a:r>
            <a:endParaRPr lang="en-US" altLang="zh-TW" dirty="0"/>
          </a:p>
          <a:p>
            <a:r>
              <a:rPr lang="en-US" altLang="zh-TW" dirty="0" err="1"/>
              <a:t>XGBoost</a:t>
            </a:r>
            <a:r>
              <a:rPr lang="zh-TW" altLang="en-US" dirty="0"/>
              <a:t>都達到更好的效果</a:t>
            </a:r>
            <a:endParaRPr lang="en-US" altLang="zh-TW" dirty="0"/>
          </a:p>
          <a:p>
            <a:r>
              <a:rPr lang="zh-TW" altLang="en-US" dirty="0"/>
              <a:t>因此我們選擇</a:t>
            </a:r>
            <a:r>
              <a:rPr lang="en-US" altLang="zh-TW" dirty="0" err="1"/>
              <a:t>XGBoost</a:t>
            </a:r>
            <a:r>
              <a:rPr lang="zh-TW" altLang="en-US" dirty="0"/>
              <a:t>作為我們的</a:t>
            </a:r>
            <a:r>
              <a:rPr lang="en-US" altLang="zh-TW" dirty="0"/>
              <a:t>jobs matching engine</a:t>
            </a:r>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25</a:t>
            </a:fld>
            <a:endParaRPr lang="zh-TW" altLang="en-US"/>
          </a:p>
        </p:txBody>
      </p:sp>
    </p:spTree>
    <p:extLst>
      <p:ext uri="{BB962C8B-B14F-4D97-AF65-F5344CB8AC3E}">
        <p14:creationId xmlns:p14="http://schemas.microsoft.com/office/powerpoint/2010/main" val="31098007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再技能履歷部分</a:t>
            </a:r>
            <a:endParaRPr lang="en-US" altLang="zh-TW" dirty="0"/>
          </a:p>
          <a:p>
            <a:r>
              <a:rPr lang="zh-TW" altLang="en-US" dirty="0"/>
              <a:t>將技能履歷轉換為相同長度的向量</a:t>
            </a:r>
            <a:endParaRPr lang="en-US" altLang="zh-TW" dirty="0"/>
          </a:p>
          <a:p>
            <a:r>
              <a:rPr lang="zh-TW" altLang="en-US" dirty="0"/>
              <a:t>而已認可分數當作其中的值</a:t>
            </a:r>
            <a:endParaRPr lang="en-US" altLang="zh-TW" dirty="0"/>
          </a:p>
          <a:p>
            <a:r>
              <a:rPr lang="zh-TW" altLang="en-US" dirty="0"/>
              <a:t>並餵進</a:t>
            </a:r>
            <a:r>
              <a:rPr lang="en-US" altLang="zh-TW" dirty="0"/>
              <a:t>model</a:t>
            </a:r>
            <a:r>
              <a:rPr lang="zh-TW" altLang="en-US" dirty="0"/>
              <a:t>裡</a:t>
            </a:r>
            <a:endParaRPr lang="en-US" altLang="zh-TW" dirty="0"/>
          </a:p>
          <a:p>
            <a:endParaRPr lang="en-US" altLang="zh-TW" dirty="0"/>
          </a:p>
          <a:p>
            <a:r>
              <a:rPr lang="zh-TW" altLang="en-US" dirty="0"/>
              <a:t>評估推薦效果的方式為</a:t>
            </a:r>
            <a:r>
              <a:rPr lang="en-US" altLang="zh-TW" dirty="0" err="1"/>
              <a:t>RecallN</a:t>
            </a:r>
            <a:endParaRPr lang="en-US" altLang="zh-TW" dirty="0"/>
          </a:p>
          <a:p>
            <a:r>
              <a:rPr lang="zh-TW" altLang="en-US" dirty="0"/>
              <a:t>這方法採用</a:t>
            </a:r>
            <a:r>
              <a:rPr lang="en-US" altLang="zh-TW" dirty="0" err="1"/>
              <a:t>topn</a:t>
            </a:r>
            <a:r>
              <a:rPr lang="zh-TW" altLang="en-US" dirty="0"/>
              <a:t>的方式來評估推薦效果</a:t>
            </a:r>
            <a:endParaRPr lang="en-US" altLang="zh-TW" dirty="0"/>
          </a:p>
          <a:p>
            <a:r>
              <a:rPr kumimoji="1" lang="zh-CN" altLang="en-US" dirty="0"/>
              <a:t>根據推薦的評分</a:t>
            </a:r>
            <a:r>
              <a:rPr kumimoji="1" lang="zh-TW" altLang="en-US" dirty="0"/>
              <a:t>，</a:t>
            </a:r>
            <a:r>
              <a:rPr kumimoji="1" lang="zh-CN" altLang="en-US" dirty="0"/>
              <a:t>推薦前</a:t>
            </a:r>
            <a:r>
              <a:rPr kumimoji="1" lang="zh-TW" altLang="en-US" dirty="0"/>
              <a:t> </a:t>
            </a:r>
            <a:r>
              <a:rPr kumimoji="1" lang="en-US" altLang="zh-CN" dirty="0"/>
              <a:t>N</a:t>
            </a:r>
            <a:r>
              <a:rPr kumimoji="1" lang="zh-TW" altLang="en-US" dirty="0"/>
              <a:t> </a:t>
            </a:r>
            <a:r>
              <a:rPr kumimoji="1" lang="zh-CN" altLang="en-US" dirty="0"/>
              <a:t>個作為我們的推薦清單</a:t>
            </a:r>
            <a:endParaRPr kumimoji="1" lang="en-US" altLang="zh-CN" dirty="0"/>
          </a:p>
          <a:p>
            <a:r>
              <a:rPr kumimoji="1" lang="zh-TW" altLang="en-US" dirty="0"/>
              <a:t>分母為</a:t>
            </a:r>
            <a:r>
              <a:rPr kumimoji="1" lang="zh-CN" altLang="en-US" dirty="0"/>
              <a:t>推薦的</a:t>
            </a:r>
            <a:r>
              <a:rPr kumimoji="1" lang="zh-TW" altLang="en-US" dirty="0"/>
              <a:t>全部應徵者</a:t>
            </a:r>
            <a:r>
              <a:rPr kumimoji="1" lang="zh-CN" altLang="en-US" dirty="0"/>
              <a:t>，</a:t>
            </a:r>
            <a:r>
              <a:rPr kumimoji="1" lang="zh-TW" altLang="en-US" dirty="0"/>
              <a:t>分子則為</a:t>
            </a:r>
            <a:r>
              <a:rPr kumimoji="1" lang="zh-CN" altLang="en-US" dirty="0"/>
              <a:t>有多少次推薦清單是有觸及的</a:t>
            </a:r>
            <a:endParaRPr kumimoji="1" lang="en-US" altLang="zh-CN"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26</a:t>
            </a:fld>
            <a:endParaRPr lang="zh-TW" altLang="en-US"/>
          </a:p>
        </p:txBody>
      </p:sp>
    </p:spTree>
    <p:extLst>
      <p:ext uri="{BB962C8B-B14F-4D97-AF65-F5344CB8AC3E}">
        <p14:creationId xmlns:p14="http://schemas.microsoft.com/office/powerpoint/2010/main" val="5019571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第一項評估是針對不同的機器學習</a:t>
            </a:r>
            <a:r>
              <a:rPr lang="en-US" altLang="zh-TW" dirty="0"/>
              <a:t>model</a:t>
            </a:r>
            <a:r>
              <a:rPr lang="zh-TW" altLang="en-US" dirty="0"/>
              <a:t>進行評估</a:t>
            </a:r>
            <a:endParaRPr lang="en-US" altLang="zh-TW" dirty="0"/>
          </a:p>
          <a:p>
            <a:endParaRPr lang="en-US" altLang="zh-TW" dirty="0"/>
          </a:p>
          <a:p>
            <a:r>
              <a:rPr lang="zh-TW" altLang="en-US" dirty="0"/>
              <a:t>如同剛剛所說</a:t>
            </a:r>
            <a:endParaRPr lang="en-US" altLang="zh-TW" dirty="0"/>
          </a:p>
          <a:p>
            <a:r>
              <a:rPr lang="zh-TW" altLang="en-US" dirty="0"/>
              <a:t>無論再哪個評估的條件下</a:t>
            </a:r>
            <a:endParaRPr lang="en-US" altLang="zh-TW" dirty="0"/>
          </a:p>
          <a:p>
            <a:r>
              <a:rPr lang="en-US" altLang="zh-TW" dirty="0" err="1"/>
              <a:t>XGBoost</a:t>
            </a:r>
            <a:r>
              <a:rPr lang="zh-TW" altLang="en-US" dirty="0"/>
              <a:t>都取的了最好的效果</a:t>
            </a:r>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27</a:t>
            </a:fld>
            <a:endParaRPr lang="zh-TW" altLang="en-US"/>
          </a:p>
        </p:txBody>
      </p:sp>
    </p:spTree>
    <p:extLst>
      <p:ext uri="{BB962C8B-B14F-4D97-AF65-F5344CB8AC3E}">
        <p14:creationId xmlns:p14="http://schemas.microsoft.com/office/powerpoint/2010/main" val="36713776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再來是推薦列表的評估</a:t>
            </a:r>
            <a:endParaRPr lang="en-US" altLang="zh-TW" dirty="0"/>
          </a:p>
          <a:p>
            <a:r>
              <a:rPr lang="zh-TW" altLang="en-US" dirty="0"/>
              <a:t>我們利用</a:t>
            </a:r>
            <a:r>
              <a:rPr lang="en-US" altLang="zh-TW" dirty="0" err="1"/>
              <a:t>recalln</a:t>
            </a:r>
            <a:r>
              <a:rPr lang="zh-TW" altLang="en-US" dirty="0"/>
              <a:t>的方式進行評估</a:t>
            </a:r>
            <a:endParaRPr lang="en-US" altLang="zh-TW" dirty="0"/>
          </a:p>
          <a:p>
            <a:r>
              <a:rPr lang="zh-TW" altLang="en-US" dirty="0"/>
              <a:t>分別是</a:t>
            </a:r>
            <a:r>
              <a:rPr lang="en-US" altLang="zh-TW" dirty="0"/>
              <a:t>recall1 recall2 recall3</a:t>
            </a:r>
          </a:p>
          <a:p>
            <a:r>
              <a:rPr lang="zh-TW" altLang="en-US" dirty="0"/>
              <a:t>而再多類別預測李</a:t>
            </a:r>
            <a:endParaRPr lang="en-US" altLang="zh-TW" dirty="0"/>
          </a:p>
          <a:p>
            <a:r>
              <a:rPr lang="zh-TW" altLang="en-US" dirty="0"/>
              <a:t>我們再</a:t>
            </a:r>
            <a:r>
              <a:rPr lang="en-US" altLang="zh-TW" dirty="0"/>
              <a:t>recall1</a:t>
            </a:r>
            <a:r>
              <a:rPr lang="zh-TW" altLang="en-US" dirty="0"/>
              <a:t>仍有</a:t>
            </a:r>
            <a:r>
              <a:rPr lang="en-US" altLang="zh-TW" dirty="0"/>
              <a:t>5</a:t>
            </a:r>
            <a:r>
              <a:rPr lang="zh-TW" altLang="en-US" dirty="0"/>
              <a:t>成的準確率</a:t>
            </a:r>
            <a:endParaRPr lang="en-US" altLang="zh-TW" dirty="0"/>
          </a:p>
          <a:p>
            <a:r>
              <a:rPr lang="zh-TW" altLang="en-US" dirty="0"/>
              <a:t>而到了</a:t>
            </a:r>
            <a:r>
              <a:rPr lang="en-US" altLang="zh-TW" dirty="0"/>
              <a:t>recall3</a:t>
            </a:r>
            <a:r>
              <a:rPr lang="zh-TW" altLang="en-US" dirty="0"/>
              <a:t>時</a:t>
            </a:r>
            <a:endParaRPr lang="en-US" altLang="zh-TW" dirty="0"/>
          </a:p>
          <a:p>
            <a:r>
              <a:rPr lang="zh-TW" altLang="en-US" dirty="0"/>
              <a:t>我們的系統可以達到</a:t>
            </a:r>
            <a:r>
              <a:rPr lang="en-US" altLang="zh-TW" dirty="0"/>
              <a:t>7</a:t>
            </a:r>
            <a:r>
              <a:rPr lang="zh-TW" altLang="en-US" dirty="0"/>
              <a:t>成的準確率</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28</a:t>
            </a:fld>
            <a:endParaRPr lang="zh-TW" altLang="en-US"/>
          </a:p>
        </p:txBody>
      </p:sp>
    </p:spTree>
    <p:extLst>
      <p:ext uri="{BB962C8B-B14F-4D97-AF65-F5344CB8AC3E}">
        <p14:creationId xmlns:p14="http://schemas.microsoft.com/office/powerpoint/2010/main" val="7898533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再來是針對不同方法的評估</a:t>
            </a:r>
            <a:endParaRPr lang="en-US" altLang="zh-TW" dirty="0"/>
          </a:p>
          <a:p>
            <a:r>
              <a:rPr lang="zh-TW" altLang="en-US" dirty="0"/>
              <a:t>分別是以興趣為基礎 這個方法只單純採用了增加興趣特徵的方式</a:t>
            </a:r>
            <a:endParaRPr lang="en-US" altLang="zh-TW" dirty="0"/>
          </a:p>
          <a:p>
            <a:r>
              <a:rPr lang="zh-TW" altLang="en-US" dirty="0"/>
              <a:t>再來以社群為基礎  單純採用了社群的因素</a:t>
            </a:r>
            <a:endParaRPr lang="en-US" altLang="zh-TW" dirty="0"/>
          </a:p>
          <a:p>
            <a:r>
              <a:rPr lang="zh-TW" altLang="en-US" dirty="0"/>
              <a:t>最後是我們的系統 同時採用了興趣和社群</a:t>
            </a:r>
            <a:endParaRPr lang="en-US" altLang="zh-TW" dirty="0"/>
          </a:p>
          <a:p>
            <a:endParaRPr lang="en-US" altLang="zh-TW" dirty="0"/>
          </a:p>
          <a:p>
            <a:r>
              <a:rPr lang="zh-TW" altLang="en-US" dirty="0"/>
              <a:t>從下圖可得知</a:t>
            </a:r>
            <a:endParaRPr lang="en-US" altLang="zh-TW" dirty="0"/>
          </a:p>
          <a:p>
            <a:r>
              <a:rPr lang="zh-TW" altLang="en-US" dirty="0"/>
              <a:t>無論</a:t>
            </a:r>
            <a:r>
              <a:rPr lang="en-US" altLang="zh-TW" dirty="0"/>
              <a:t>recall123</a:t>
            </a:r>
            <a:r>
              <a:rPr lang="zh-TW" altLang="en-US" dirty="0"/>
              <a:t>我們的系統都得到了最好的結果</a:t>
            </a:r>
            <a:endParaRPr lang="en-US" altLang="zh-TW" dirty="0"/>
          </a:p>
          <a:p>
            <a:r>
              <a:rPr lang="zh-TW" altLang="en-US" dirty="0"/>
              <a:t>雖然再</a:t>
            </a:r>
            <a:r>
              <a:rPr lang="en-US" altLang="zh-TW" dirty="0"/>
              <a:t>recall3</a:t>
            </a:r>
            <a:r>
              <a:rPr lang="zh-TW" altLang="en-US" dirty="0"/>
              <a:t>大家的結果差不多</a:t>
            </a:r>
            <a:endParaRPr lang="en-US" altLang="zh-TW" dirty="0"/>
          </a:p>
          <a:p>
            <a:r>
              <a:rPr lang="zh-TW" altLang="en-US" dirty="0"/>
              <a:t>但再</a:t>
            </a:r>
            <a:r>
              <a:rPr lang="en-US" altLang="zh-TW" dirty="0"/>
              <a:t>recall1</a:t>
            </a:r>
            <a:r>
              <a:rPr lang="zh-TW" altLang="en-US" dirty="0"/>
              <a:t>時，我們的系統卻贏其他方法許多</a:t>
            </a:r>
            <a:endParaRPr lang="en-US" altLang="zh-TW" dirty="0"/>
          </a:p>
          <a:p>
            <a:endParaRPr lang="en-US" altLang="zh-TW" dirty="0"/>
          </a:p>
          <a:p>
            <a:r>
              <a:rPr lang="zh-TW" altLang="en-US" dirty="0"/>
              <a:t>這證明了興趣和社群的元素 都是工作媒合的一大重點</a:t>
            </a:r>
            <a:endParaRPr lang="en-US" altLang="zh-TW" dirty="0"/>
          </a:p>
          <a:p>
            <a:endParaRPr lang="en-US" altLang="zh-TW" dirty="0"/>
          </a:p>
          <a:p>
            <a:endParaRPr lang="en-US" altLang="zh-TW"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29</a:t>
            </a:fld>
            <a:endParaRPr lang="zh-TW" altLang="en-US"/>
          </a:p>
        </p:txBody>
      </p:sp>
    </p:spTree>
    <p:extLst>
      <p:ext uri="{BB962C8B-B14F-4D97-AF65-F5344CB8AC3E}">
        <p14:creationId xmlns:p14="http://schemas.microsoft.com/office/powerpoint/2010/main" val="2241990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fontScale="92500" lnSpcReduction="10000"/>
          </a:bodyPr>
          <a:lstStyle/>
          <a:p>
            <a:pPr>
              <a:defRPr/>
            </a:pPr>
            <a:r>
              <a:rPr lang="zh-TW" altLang="en-US" baseline="0" dirty="0"/>
              <a:t>再來是動機</a:t>
            </a:r>
            <a:endParaRPr lang="en-US" altLang="zh-TW" baseline="0" dirty="0"/>
          </a:p>
          <a:p>
            <a:pPr>
              <a:defRPr/>
            </a:pPr>
            <a:r>
              <a:rPr lang="zh-TW" altLang="en-US" baseline="0" dirty="0"/>
              <a:t>本研究有兩個重點，第一是工作的媒合，第二是群眾外包平台</a:t>
            </a:r>
            <a:endParaRPr lang="en-US" altLang="zh-TW" baseline="0" dirty="0"/>
          </a:p>
          <a:p>
            <a:pPr>
              <a:defRPr/>
            </a:pPr>
            <a:endParaRPr lang="en-US" altLang="zh-TW" baseline="0" dirty="0"/>
          </a:p>
          <a:p>
            <a:pPr>
              <a:defRPr/>
            </a:pPr>
            <a:r>
              <a:rPr lang="zh-TW" altLang="en-US" baseline="0" dirty="0"/>
              <a:t>第一，回到工作推薦系統的優點，我們最主要的目的就是可以節省應徵者在找工作時的搜尋成本，並且可以找到可符合應徵者的工作</a:t>
            </a:r>
            <a:endParaRPr lang="en-US" altLang="zh-TW" baseline="0" dirty="0"/>
          </a:p>
          <a:p>
            <a:pPr>
              <a:defRPr/>
            </a:pPr>
            <a:endParaRPr lang="en-US" altLang="zh-TW" baseline="0" dirty="0"/>
          </a:p>
          <a:p>
            <a:pPr>
              <a:defRPr/>
            </a:pPr>
            <a:r>
              <a:rPr lang="zh-TW" altLang="en-US" baseline="0" dirty="0"/>
              <a:t>第二，在工作市場，根據研究，目前已經有越多的雇主在面試時會要求應徵者提供曾經實作過的專案，當有越多的專案經驗而內容也與工作內容符合的話</a:t>
            </a:r>
            <a:endParaRPr lang="en-US" altLang="zh-TW" baseline="0" dirty="0"/>
          </a:p>
          <a:p>
            <a:pPr>
              <a:defRPr/>
            </a:pPr>
            <a:r>
              <a:rPr lang="zh-TW" altLang="en-US" baseline="0" dirty="0"/>
              <a:t>就越有可能應徵上工作，因此我們認為專案是影響工作媒合的一大重點。這也是為何我會選擇群眾外包研究平台上的工作市場，透過更多的專案就越有可能分析出應徵者的專業。</a:t>
            </a:r>
            <a:endParaRPr lang="en-US" altLang="zh-TW" baseline="0" dirty="0"/>
          </a:p>
          <a:p>
            <a:pPr>
              <a:defRPr/>
            </a:pPr>
            <a:endParaRPr lang="en-US" altLang="zh-TW" baseline="0" dirty="0"/>
          </a:p>
          <a:p>
            <a:pPr>
              <a:defRPr/>
            </a:pPr>
            <a:r>
              <a:rPr lang="zh-TW" altLang="en-US" baseline="0" dirty="0"/>
              <a:t>第三，群眾外包平台漸漸成熟也變得普遍化</a:t>
            </a:r>
            <a:endParaRPr lang="en-US" altLang="zh-TW" baseline="0" dirty="0"/>
          </a:p>
          <a:p>
            <a:pPr>
              <a:defRPr/>
            </a:pPr>
            <a:r>
              <a:rPr lang="zh-TW" altLang="en-US" baseline="0" dirty="0"/>
              <a:t>其中</a:t>
            </a:r>
            <a:r>
              <a:rPr lang="en-US" altLang="zh-TW" baseline="0" dirty="0"/>
              <a:t>GitHub</a:t>
            </a:r>
            <a:r>
              <a:rPr lang="zh-TW" altLang="en-US" baseline="0" dirty="0"/>
              <a:t>就非常有名，他是以開發者為導向，讓開發者可以在平台上利用群眾智慧來開發專案。那他有以下特點</a:t>
            </a:r>
            <a:endParaRPr lang="en-US" altLang="zh-TW" baseline="0" dirty="0"/>
          </a:p>
          <a:p>
            <a:pPr marL="228600" indent="-228600">
              <a:buAutoNum type="arabicPeriod"/>
              <a:defRPr/>
            </a:pPr>
            <a:r>
              <a:rPr lang="zh-TW" altLang="en-US" baseline="0" dirty="0"/>
              <a:t>不會受到時間和地點的影響，可以隨時隨地的開發專案 </a:t>
            </a:r>
            <a:r>
              <a:rPr lang="en-US" altLang="zh-TW" baseline="0" dirty="0"/>
              <a:t>2.</a:t>
            </a:r>
            <a:r>
              <a:rPr lang="zh-TW" altLang="en-US" baseline="0" dirty="0"/>
              <a:t> 平台具有社群元素，像是追蹤、貢獻、喜愛等，都是可以與平台上其他的開發者互動的功能。因此有了專業技能</a:t>
            </a:r>
            <a:endParaRPr lang="en-US" altLang="zh-TW" baseline="0" dirty="0"/>
          </a:p>
          <a:p>
            <a:pPr marL="0" indent="0">
              <a:buNone/>
              <a:defRPr/>
            </a:pPr>
            <a:r>
              <a:rPr lang="zh-TW" altLang="en-US" baseline="0" dirty="0"/>
              <a:t>和社群元素，我認為</a:t>
            </a:r>
            <a:r>
              <a:rPr lang="en-US" altLang="zh-TW" baseline="0" dirty="0"/>
              <a:t>GitHub</a:t>
            </a:r>
            <a:r>
              <a:rPr lang="zh-TW" altLang="en-US" baseline="0" dirty="0"/>
              <a:t>是個很好的實驗平台。</a:t>
            </a:r>
            <a:endParaRPr lang="en-US" altLang="zh-TW" baseline="0" dirty="0"/>
          </a:p>
          <a:p>
            <a:pPr marL="0" indent="0">
              <a:buNone/>
              <a:defRPr/>
            </a:pPr>
            <a:r>
              <a:rPr lang="zh-TW" altLang="en-US" baseline="0" dirty="0"/>
              <a:t>根據統計直到</a:t>
            </a:r>
            <a:r>
              <a:rPr lang="en-US" altLang="zh-TW" baseline="0" dirty="0"/>
              <a:t>2020</a:t>
            </a:r>
            <a:r>
              <a:rPr lang="zh-TW" altLang="en-US" baseline="0" dirty="0"/>
              <a:t>年</a:t>
            </a:r>
            <a:r>
              <a:rPr lang="en-US" altLang="zh-TW" baseline="0" dirty="0"/>
              <a:t>1</a:t>
            </a:r>
            <a:r>
              <a:rPr lang="zh-TW" altLang="en-US" baseline="0" dirty="0"/>
              <a:t>月，已經有超過</a:t>
            </a:r>
            <a:r>
              <a:rPr lang="en-US" altLang="zh-TW" baseline="0" dirty="0"/>
              <a:t>1.9</a:t>
            </a:r>
            <a:r>
              <a:rPr lang="zh-TW" altLang="en-US" baseline="0" dirty="0"/>
              <a:t>億的專案在</a:t>
            </a:r>
            <a:r>
              <a:rPr lang="en-US" altLang="zh-TW" baseline="0" dirty="0"/>
              <a:t>GitHub</a:t>
            </a:r>
            <a:r>
              <a:rPr lang="zh-TW" altLang="en-US" baseline="0" dirty="0"/>
              <a:t>上，說明了已經有許多的開發者利用平台再進行開發。</a:t>
            </a:r>
            <a:endParaRPr lang="en-US" altLang="zh-TW" baseline="0" dirty="0"/>
          </a:p>
          <a:p>
            <a:pPr marL="0" indent="0">
              <a:buNone/>
              <a:defRPr/>
            </a:pPr>
            <a:endParaRPr lang="en-US" altLang="zh-TW" baseline="0" dirty="0"/>
          </a:p>
          <a:p>
            <a:pPr marL="0" indent="0">
              <a:buNone/>
              <a:defRPr/>
            </a:pPr>
            <a:r>
              <a:rPr lang="zh-TW" altLang="en-US" baseline="0" dirty="0"/>
              <a:t>最後，也因為平台上眾多的專案，雇主無法在短時間內評估一個人的專業，因此增加工作媒合上的困難，這也是我們最主要的動機。</a:t>
            </a:r>
            <a:endParaRPr lang="en-US" altLang="zh-TW" baseline="0" dirty="0"/>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3</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4133897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再貢獻部分主要分為五個觀點來看</a:t>
            </a:r>
            <a:endParaRPr lang="en-US" altLang="zh-TW" dirty="0"/>
          </a:p>
          <a:p>
            <a:endParaRPr lang="en-US" altLang="zh-TW" dirty="0"/>
          </a:p>
          <a:p>
            <a:r>
              <a:rPr lang="zh-TW" altLang="en-US" dirty="0"/>
              <a:t>第一在技術面，我們根據群眾外包平台設計了工作媒合的機制</a:t>
            </a:r>
            <a:endParaRPr lang="en-US" altLang="zh-TW" dirty="0"/>
          </a:p>
          <a:p>
            <a:endParaRPr lang="en-US" altLang="zh-TW" dirty="0"/>
          </a:p>
          <a:p>
            <a:r>
              <a:rPr lang="zh-TW" altLang="en-US" dirty="0"/>
              <a:t>第二在實際面，可以幫助使用者找到更符合的工作並且可以節省搜尋工作上的時間成本</a:t>
            </a:r>
            <a:endParaRPr lang="en-US" altLang="zh-TW" dirty="0"/>
          </a:p>
          <a:p>
            <a:endParaRPr lang="en-US" altLang="zh-TW" dirty="0"/>
          </a:p>
          <a:p>
            <a:r>
              <a:rPr lang="zh-TW" altLang="en-US" dirty="0"/>
              <a:t>第三在方法面，我們使用全新的資料集，並且在分析過程中也確保了技能的可信度</a:t>
            </a:r>
            <a:endParaRPr lang="en-US" altLang="zh-TW" dirty="0"/>
          </a:p>
          <a:p>
            <a:endParaRPr lang="en-US" altLang="zh-TW" dirty="0"/>
          </a:p>
          <a:p>
            <a:r>
              <a:rPr lang="zh-TW" altLang="en-US" dirty="0"/>
              <a:t>第四在商業面，我們讓群眾外包平台上的工作市場更具有影響力，使得在搜尋工作時，會有更多人利用群眾外包平台來協助</a:t>
            </a:r>
            <a:endParaRPr lang="en-US" altLang="zh-TW" dirty="0"/>
          </a:p>
          <a:p>
            <a:endParaRPr lang="en-US" altLang="zh-TW" dirty="0"/>
          </a:p>
          <a:p>
            <a:r>
              <a:rPr lang="zh-TW" altLang="en-US" dirty="0"/>
              <a:t>最後在社會面，我們讓應徵者不必再自己填寫履歷，我們的系統將會自動分析出應徵者的能力</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30</a:t>
            </a:fld>
            <a:endParaRPr lang="zh-TW" altLang="en-US"/>
          </a:p>
        </p:txBody>
      </p:sp>
    </p:spTree>
    <p:extLst>
      <p:ext uri="{BB962C8B-B14F-4D97-AF65-F5344CB8AC3E}">
        <p14:creationId xmlns:p14="http://schemas.microsoft.com/office/powerpoint/2010/main" val="14298493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zh-TW" altLang="en-US" dirty="0"/>
              <a:t>以上是我的簡報，謝謝各位教授。</a:t>
            </a:r>
            <a:endParaRPr kumimoji="1" lang="en-US" altLang="zh-CN"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31</a:t>
            </a:fld>
            <a:endParaRPr lang="zh-TW" altLang="en-US"/>
          </a:p>
        </p:txBody>
      </p:sp>
    </p:spTree>
    <p:extLst>
      <p:ext uri="{BB962C8B-B14F-4D97-AF65-F5344CB8AC3E}">
        <p14:creationId xmlns:p14="http://schemas.microsoft.com/office/powerpoint/2010/main" val="4216733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為了解決之前所提到的問題，本研究包含了三個研究議題</a:t>
            </a:r>
            <a:endParaRPr lang="en-US" altLang="zh-TW" dirty="0"/>
          </a:p>
          <a:p>
            <a:endParaRPr lang="en-US" altLang="zh-TW" dirty="0"/>
          </a:p>
          <a:p>
            <a:pPr marL="0" indent="0">
              <a:buNone/>
            </a:pPr>
            <a:r>
              <a:rPr lang="en-US" altLang="zh-TW" dirty="0"/>
              <a:t>1.</a:t>
            </a:r>
            <a:r>
              <a:rPr lang="zh-TW" altLang="en-US" dirty="0"/>
              <a:t> 要怎麼從群眾外包平台上推論出應徵者的能力</a:t>
            </a:r>
            <a:r>
              <a:rPr lang="en-US" altLang="zh-TW" dirty="0"/>
              <a:t>?</a:t>
            </a:r>
          </a:p>
          <a:p>
            <a:pPr marL="0" indent="0">
              <a:buNone/>
            </a:pPr>
            <a:r>
              <a:rPr lang="zh-TW" altLang="en-US" dirty="0"/>
              <a:t>本文透過分析開發者在平台上曾經參與過的專案，得出他們的專業</a:t>
            </a:r>
            <a:endParaRPr lang="en-US" altLang="zh-TW" dirty="0"/>
          </a:p>
          <a:p>
            <a:pPr marL="0" indent="0">
              <a:buNone/>
            </a:pPr>
            <a:endParaRPr lang="en-US" altLang="zh-TW" dirty="0"/>
          </a:p>
          <a:p>
            <a:pPr marL="0" indent="0">
              <a:buNone/>
            </a:pPr>
            <a:r>
              <a:rPr lang="en-US" altLang="zh-TW" dirty="0"/>
              <a:t>2.</a:t>
            </a:r>
            <a:r>
              <a:rPr lang="zh-TW" altLang="en-US" dirty="0"/>
              <a:t> 要怎麼評斷從群眾外包平台分析出技能的可信度</a:t>
            </a:r>
            <a:r>
              <a:rPr lang="en-US" altLang="zh-TW" dirty="0"/>
              <a:t>?</a:t>
            </a:r>
          </a:p>
          <a:p>
            <a:pPr marL="0" indent="0">
              <a:buNone/>
            </a:pPr>
            <a:r>
              <a:rPr lang="zh-TW" altLang="en-US" dirty="0"/>
              <a:t>從兩方面來進行評估，第一是社群影響力，剛才有提到</a:t>
            </a:r>
            <a:r>
              <a:rPr lang="en-US" altLang="zh-TW" dirty="0"/>
              <a:t>GitHub</a:t>
            </a:r>
            <a:r>
              <a:rPr lang="zh-TW" altLang="en-US" dirty="0"/>
              <a:t>有社群的功能，社群影響力越高的使用者他的可信度就越高，</a:t>
            </a:r>
            <a:endParaRPr lang="en-US" altLang="zh-TW" dirty="0"/>
          </a:p>
          <a:p>
            <a:pPr marL="0" indent="0">
              <a:buNone/>
            </a:pPr>
            <a:r>
              <a:rPr lang="zh-TW" altLang="en-US" dirty="0"/>
              <a:t>第二是活動率，透過開發者在平台上活動的頻率，可以判斷出平時有沒有在經營平台，進而影響技能的可信度。</a:t>
            </a:r>
            <a:endParaRPr lang="en-US" altLang="zh-TW" dirty="0"/>
          </a:p>
          <a:p>
            <a:pPr marL="228600" indent="-228600">
              <a:buAutoNum type="arabicPeriod"/>
            </a:pPr>
            <a:endParaRPr lang="en-US" altLang="zh-TW" dirty="0"/>
          </a:p>
          <a:p>
            <a:pPr marL="0" indent="0">
              <a:buNone/>
            </a:pPr>
            <a:r>
              <a:rPr lang="en-US" altLang="zh-TW" dirty="0"/>
              <a:t>3.</a:t>
            </a:r>
            <a:r>
              <a:rPr lang="zh-TW" altLang="en-US" dirty="0"/>
              <a:t> 要如何在群眾外包平台上有效的媒合工作和應徵者 </a:t>
            </a:r>
            <a:r>
              <a:rPr lang="en-US" altLang="zh-TW" dirty="0"/>
              <a:t>?</a:t>
            </a:r>
          </a:p>
          <a:p>
            <a:pPr marL="0" indent="0">
              <a:buNone/>
            </a:pPr>
            <a:r>
              <a:rPr lang="zh-TW" altLang="en-US" dirty="0"/>
              <a:t>透過從平台上分析出的能力來製作應徵者的技能履歷，透過履歷將可以找到越符合工作要求的應徵者。</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4</a:t>
            </a:fld>
            <a:endParaRPr lang="zh-TW" altLang="en-US"/>
          </a:p>
        </p:txBody>
      </p:sp>
    </p:spTree>
    <p:extLst>
      <p:ext uri="{BB962C8B-B14F-4D97-AF65-F5344CB8AC3E}">
        <p14:creationId xmlns:p14="http://schemas.microsoft.com/office/powerpoint/2010/main" val="421570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這是我們的系統流程</a:t>
            </a:r>
            <a:endParaRPr lang="en-US" altLang="zh-TW" dirty="0"/>
          </a:p>
          <a:p>
            <a:r>
              <a:rPr lang="zh-TW" altLang="en-US" dirty="0"/>
              <a:t>分為四個步驟</a:t>
            </a:r>
            <a:endParaRPr lang="en-US" altLang="zh-TW" dirty="0"/>
          </a:p>
          <a:p>
            <a:pPr marL="228600" indent="-228600">
              <a:buAutoNum type="arabicPeriod"/>
            </a:pPr>
            <a:r>
              <a:rPr lang="zh-TW" altLang="en-US" dirty="0"/>
              <a:t>從兩個平台取的資料集，</a:t>
            </a:r>
            <a:r>
              <a:rPr lang="en-US" altLang="zh-TW" dirty="0"/>
              <a:t>LinkedIn</a:t>
            </a:r>
            <a:r>
              <a:rPr lang="zh-TW" altLang="en-US" dirty="0"/>
              <a:t>根據不同的工作蒐集目前的工作</a:t>
            </a:r>
            <a:r>
              <a:rPr lang="zh-TW" altLang="en-US" b="1" dirty="0"/>
              <a:t>在職者</a:t>
            </a:r>
            <a:r>
              <a:rPr lang="zh-TW" altLang="en-US" dirty="0"/>
              <a:t>，而</a:t>
            </a:r>
            <a:r>
              <a:rPr lang="en-US" altLang="zh-TW" dirty="0"/>
              <a:t>GitHub</a:t>
            </a:r>
            <a:r>
              <a:rPr lang="zh-TW" altLang="en-US" dirty="0"/>
              <a:t>則根據</a:t>
            </a:r>
            <a:r>
              <a:rPr lang="zh-TW" altLang="en-US" dirty="0">
                <a:highlight>
                  <a:srgbClr val="FFFF00"/>
                </a:highlight>
              </a:rPr>
              <a:t>不同工作</a:t>
            </a:r>
            <a:r>
              <a:rPr lang="zh-TW" altLang="en-US" dirty="0"/>
              <a:t>蒐集各個</a:t>
            </a:r>
            <a:r>
              <a:rPr lang="zh-TW" altLang="en-US" b="1" dirty="0"/>
              <a:t>開發者</a:t>
            </a:r>
            <a:endParaRPr lang="en-US" altLang="zh-TW" b="1" dirty="0"/>
          </a:p>
          <a:p>
            <a:pPr marL="228600" indent="-228600">
              <a:buAutoNum type="arabicPeriod"/>
            </a:pPr>
            <a:r>
              <a:rPr lang="zh-TW" altLang="en-US" dirty="0"/>
              <a:t>有了</a:t>
            </a:r>
            <a:r>
              <a:rPr lang="zh-TW" altLang="en-US" b="1" dirty="0"/>
              <a:t>工作</a:t>
            </a:r>
            <a:r>
              <a:rPr lang="zh-TW" altLang="en-US" dirty="0"/>
              <a:t>和</a:t>
            </a:r>
            <a:r>
              <a:rPr lang="zh-TW" altLang="en-US" b="1" dirty="0"/>
              <a:t>開發者</a:t>
            </a:r>
            <a:r>
              <a:rPr lang="zh-TW" altLang="en-US" dirty="0"/>
              <a:t>這兩個因素，</a:t>
            </a:r>
            <a:r>
              <a:rPr lang="zh-TW" altLang="en-US" b="1" dirty="0"/>
              <a:t>工作市場</a:t>
            </a:r>
            <a:r>
              <a:rPr lang="zh-TW" altLang="en-US" dirty="0"/>
              <a:t>也就形成了，現在目的就是如何從市場中有效的媒合工作和開發者</a:t>
            </a:r>
            <a:endParaRPr lang="en-US" altLang="zh-TW" dirty="0"/>
          </a:p>
          <a:p>
            <a:pPr marL="228600" indent="-228600">
              <a:buAutoNum type="arabicPeriod"/>
            </a:pPr>
            <a:r>
              <a:rPr lang="zh-TW" altLang="en-US" dirty="0"/>
              <a:t>再進行媒合前，這步驟會根據兩方來進行分析，工作端會根據現在的在職者進行</a:t>
            </a:r>
            <a:r>
              <a:rPr lang="zh-TW" altLang="en-US" b="1" dirty="0"/>
              <a:t>工作需求</a:t>
            </a:r>
            <a:r>
              <a:rPr lang="zh-TW" altLang="en-US" dirty="0"/>
              <a:t>的分析，再加上</a:t>
            </a:r>
            <a:r>
              <a:rPr lang="zh-TW" altLang="en-US" b="1" dirty="0"/>
              <a:t>興趣</a:t>
            </a:r>
            <a:r>
              <a:rPr lang="zh-TW" altLang="en-US" dirty="0"/>
              <a:t>的分析，而在開發者分析則會進行</a:t>
            </a:r>
            <a:r>
              <a:rPr lang="zh-TW" altLang="en-US" b="1" dirty="0"/>
              <a:t>技能的檢測</a:t>
            </a:r>
            <a:r>
              <a:rPr lang="zh-TW" altLang="en-US" dirty="0"/>
              <a:t>和</a:t>
            </a:r>
            <a:r>
              <a:rPr lang="zh-TW" altLang="en-US" b="1" dirty="0"/>
              <a:t>認可分析</a:t>
            </a:r>
            <a:endParaRPr lang="en-US" altLang="zh-TW" b="1" dirty="0"/>
          </a:p>
          <a:p>
            <a:pPr marL="228600" indent="-228600">
              <a:buAutoNum type="arabicPeriod"/>
            </a:pPr>
            <a:r>
              <a:rPr lang="zh-TW" altLang="en-US" dirty="0"/>
              <a:t>最後產生出來的</a:t>
            </a:r>
            <a:r>
              <a:rPr lang="zh-TW" altLang="en-US" b="1" dirty="0"/>
              <a:t>工作履歷</a:t>
            </a:r>
            <a:r>
              <a:rPr lang="zh-TW" altLang="en-US" dirty="0"/>
              <a:t>就會用來與</a:t>
            </a:r>
            <a:r>
              <a:rPr lang="zh-TW" altLang="en-US" b="1" dirty="0"/>
              <a:t>工作</a:t>
            </a:r>
            <a:r>
              <a:rPr lang="zh-TW" altLang="en-US" dirty="0"/>
              <a:t>進行媒合</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5</a:t>
            </a:fld>
            <a:endParaRPr lang="zh-TW" altLang="en-US"/>
          </a:p>
        </p:txBody>
      </p:sp>
    </p:spTree>
    <p:extLst>
      <p:ext uri="{BB962C8B-B14F-4D97-AF65-F5344CB8AC3E}">
        <p14:creationId xmlns:p14="http://schemas.microsoft.com/office/powerpoint/2010/main" val="3510939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在近一步來介紹系統的架構，有</a:t>
            </a:r>
            <a:r>
              <a:rPr lang="en-US" altLang="zh-TW" sz="1200" kern="1200" dirty="0">
                <a:solidFill>
                  <a:schemeClr val="tx1"/>
                </a:solidFill>
                <a:effectLst/>
                <a:latin typeface="+mn-lt"/>
                <a:ea typeface="+mn-ea"/>
                <a:cs typeface="+mn-cs"/>
              </a:rPr>
              <a:t>2</a:t>
            </a:r>
            <a:r>
              <a:rPr lang="zh-TW" altLang="en-US" sz="1200" kern="1200" dirty="0">
                <a:solidFill>
                  <a:schemeClr val="tx1"/>
                </a:solidFill>
                <a:effectLst/>
                <a:latin typeface="+mn-lt"/>
                <a:ea typeface="+mn-ea"/>
                <a:cs typeface="+mn-cs"/>
              </a:rPr>
              <a:t>個</a:t>
            </a:r>
            <a:r>
              <a:rPr lang="en-US" altLang="zh-TW" sz="1200" kern="1200" dirty="0">
                <a:solidFill>
                  <a:schemeClr val="tx1"/>
                </a:solidFill>
                <a:effectLst/>
                <a:latin typeface="+mn-lt"/>
                <a:ea typeface="+mn-ea"/>
                <a:cs typeface="+mn-cs"/>
              </a:rPr>
              <a:t>input</a:t>
            </a:r>
            <a:r>
              <a:rPr lang="zh-TW" altLang="en-US" sz="1200" kern="1200" dirty="0">
                <a:solidFill>
                  <a:schemeClr val="tx1"/>
                </a:solidFill>
                <a:effectLst/>
                <a:latin typeface="+mn-lt"/>
                <a:ea typeface="+mn-ea"/>
                <a:cs typeface="+mn-cs"/>
              </a:rPr>
              <a:t>分別是來自</a:t>
            </a:r>
            <a:r>
              <a:rPr lang="en-US" altLang="zh-TW" sz="1200" kern="1200" dirty="0">
                <a:solidFill>
                  <a:schemeClr val="tx1"/>
                </a:solidFill>
                <a:effectLst/>
                <a:latin typeface="+mn-lt"/>
                <a:ea typeface="+mn-ea"/>
                <a:cs typeface="+mn-cs"/>
              </a:rPr>
              <a:t>LinkedIn</a:t>
            </a:r>
            <a:r>
              <a:rPr lang="zh-TW" altLang="en-US" sz="1200" kern="1200" dirty="0">
                <a:solidFill>
                  <a:schemeClr val="tx1"/>
                </a:solidFill>
                <a:effectLst/>
                <a:latin typeface="+mn-lt"/>
                <a:ea typeface="+mn-ea"/>
                <a:cs typeface="+mn-cs"/>
              </a:rPr>
              <a:t>和</a:t>
            </a:r>
            <a:r>
              <a:rPr lang="en-US" altLang="zh-TW" sz="1200" kern="1200" dirty="0">
                <a:solidFill>
                  <a:schemeClr val="tx1"/>
                </a:solidFill>
                <a:effectLst/>
                <a:latin typeface="+mn-lt"/>
                <a:ea typeface="+mn-ea"/>
                <a:cs typeface="+mn-cs"/>
              </a:rPr>
              <a:t>GitHub </a:t>
            </a:r>
            <a:r>
              <a:rPr lang="zh-TW" altLang="en-US" sz="1200" kern="1200" dirty="0">
                <a:solidFill>
                  <a:schemeClr val="tx1"/>
                </a:solidFill>
                <a:effectLst/>
                <a:latin typeface="+mn-lt"/>
                <a:ea typeface="+mn-ea"/>
                <a:cs typeface="+mn-cs"/>
              </a:rPr>
              <a:t>和 </a:t>
            </a:r>
            <a:r>
              <a:rPr lang="en-US" altLang="zh-TW" sz="1200" kern="1200" dirty="0">
                <a:solidFill>
                  <a:schemeClr val="tx1"/>
                </a:solidFill>
                <a:effectLst/>
                <a:latin typeface="+mn-lt"/>
                <a:ea typeface="+mn-ea"/>
                <a:cs typeface="+mn-cs"/>
              </a:rPr>
              <a:t>1</a:t>
            </a:r>
            <a:r>
              <a:rPr lang="zh-TW" altLang="en-US" sz="1200" kern="1200" dirty="0">
                <a:solidFill>
                  <a:schemeClr val="tx1"/>
                </a:solidFill>
                <a:effectLst/>
                <a:latin typeface="+mn-lt"/>
                <a:ea typeface="+mn-ea"/>
                <a:cs typeface="+mn-cs"/>
              </a:rPr>
              <a:t>個</a:t>
            </a:r>
            <a:r>
              <a:rPr lang="en-US" altLang="zh-TW" sz="1200" kern="1200" dirty="0">
                <a:solidFill>
                  <a:schemeClr val="tx1"/>
                </a:solidFill>
                <a:effectLst/>
                <a:latin typeface="+mn-lt"/>
                <a:ea typeface="+mn-ea"/>
                <a:cs typeface="+mn-cs"/>
              </a:rPr>
              <a:t>output </a:t>
            </a:r>
            <a:r>
              <a:rPr lang="ja-JP" altLang="en-US" sz="1200" kern="1200" dirty="0">
                <a:solidFill>
                  <a:schemeClr val="tx1"/>
                </a:solidFill>
                <a:effectLst/>
                <a:latin typeface="+mn-lt"/>
                <a:ea typeface="+mn-ea"/>
                <a:cs typeface="+mn-cs"/>
              </a:rPr>
              <a:t>就是</a:t>
            </a:r>
            <a:r>
              <a:rPr lang="zh-TW" altLang="en-US" sz="1200" kern="1200" dirty="0">
                <a:solidFill>
                  <a:schemeClr val="tx1"/>
                </a:solidFill>
                <a:effectLst/>
                <a:latin typeface="+mn-lt"/>
                <a:ea typeface="+mn-ea"/>
                <a:cs typeface="+mn-cs"/>
              </a:rPr>
              <a:t>工作媒合列表</a:t>
            </a:r>
            <a:endParaRPr lang="en-US" altLang="zh-TW" sz="1200" kern="1200" dirty="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sz="1200" kern="1200" dirty="0">
                <a:solidFill>
                  <a:schemeClr val="tx1"/>
                </a:solidFill>
                <a:effectLst/>
                <a:latin typeface="+mn-lt"/>
                <a:ea typeface="+mn-ea"/>
                <a:cs typeface="+mn-cs"/>
              </a:rPr>
              <a:t>說明如何取得資料，和資料的類型，在說明資料的前處理</a:t>
            </a:r>
            <a:endParaRPr lang="en-US" altLang="zh-TW" sz="1200" kern="1200" dirty="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sz="1200" kern="1200" dirty="0">
                <a:solidFill>
                  <a:schemeClr val="tx1"/>
                </a:solidFill>
                <a:effectLst/>
                <a:latin typeface="+mn-lt"/>
                <a:ea typeface="+mn-ea"/>
                <a:cs typeface="+mn-cs"/>
              </a:rPr>
              <a:t>對工作和開發者的興趣進行分析，探討興趣是否會影響工作媒合</a:t>
            </a:r>
            <a:endParaRPr lang="en-US" altLang="zh-TW" sz="1200" kern="1200" dirty="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sz="1200" kern="1200" dirty="0">
                <a:solidFill>
                  <a:schemeClr val="tx1"/>
                </a:solidFill>
                <a:effectLst/>
                <a:latin typeface="+mn-lt"/>
                <a:ea typeface="+mn-ea"/>
                <a:cs typeface="+mn-cs"/>
              </a:rPr>
              <a:t>根據開發者進行社群分析，針對開發者本身和他的每個專案分析</a:t>
            </a:r>
            <a:endParaRPr lang="en-US" altLang="zh-TW" sz="1200" kern="1200" dirty="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sz="1200" kern="1200" dirty="0">
                <a:solidFill>
                  <a:schemeClr val="tx1"/>
                </a:solidFill>
                <a:effectLst/>
                <a:latin typeface="+mn-lt"/>
                <a:ea typeface="+mn-ea"/>
                <a:cs typeface="+mn-cs"/>
              </a:rPr>
              <a:t>再者，根據專案來推論開發者含有的技能，並且根據技能來分析他的認可分數</a:t>
            </a:r>
            <a:endParaRPr lang="en-US" altLang="zh-TW" sz="1200" kern="1200" dirty="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sz="1200" kern="1200" dirty="0">
                <a:solidFill>
                  <a:schemeClr val="tx1"/>
                </a:solidFill>
                <a:effectLst/>
                <a:latin typeface="+mn-lt"/>
                <a:ea typeface="+mn-ea"/>
                <a:cs typeface="+mn-cs"/>
              </a:rPr>
              <a:t>綜合以上的模組，我們能確保開發者的技能，和他的可信度，最後利用在職者的資料來訓練</a:t>
            </a:r>
            <a:r>
              <a:rPr lang="en-US" altLang="zh-TW" sz="1200" kern="1200" dirty="0">
                <a:solidFill>
                  <a:schemeClr val="tx1"/>
                </a:solidFill>
                <a:effectLst/>
                <a:latin typeface="+mn-lt"/>
                <a:ea typeface="+mn-ea"/>
                <a:cs typeface="+mn-cs"/>
              </a:rPr>
              <a:t>model</a:t>
            </a:r>
            <a:r>
              <a:rPr lang="zh-TW" altLang="en-US" sz="1200" kern="1200" dirty="0">
                <a:solidFill>
                  <a:schemeClr val="tx1"/>
                </a:solidFill>
                <a:effectLst/>
                <a:latin typeface="+mn-lt"/>
                <a:ea typeface="+mn-ea"/>
                <a:cs typeface="+mn-cs"/>
              </a:rPr>
              <a:t>，來預測開發者的工作</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6</a:t>
            </a:fld>
            <a:endParaRPr lang="zh-TW" altLang="en-US"/>
          </a:p>
        </p:txBody>
      </p:sp>
    </p:spTree>
    <p:extLst>
      <p:ext uri="{BB962C8B-B14F-4D97-AF65-F5344CB8AC3E}">
        <p14:creationId xmlns:p14="http://schemas.microsoft.com/office/powerpoint/2010/main" val="1394756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7</a:t>
            </a:fld>
            <a:endParaRPr lang="zh-TW" altLang="en-US"/>
          </a:p>
        </p:txBody>
      </p:sp>
    </p:spTree>
    <p:extLst>
      <p:ext uri="{BB962C8B-B14F-4D97-AF65-F5344CB8AC3E}">
        <p14:creationId xmlns:p14="http://schemas.microsoft.com/office/powerpoint/2010/main" val="849101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資料收集方面，針對兩個平台去收集資料</a:t>
            </a:r>
            <a:endParaRPr lang="en-US" altLang="zh-TW" dirty="0"/>
          </a:p>
          <a:p>
            <a:r>
              <a:rPr lang="en-US" altLang="zh-TW" dirty="0"/>
              <a:t>LinkedIn</a:t>
            </a:r>
            <a:r>
              <a:rPr lang="zh-TW" altLang="en-US" dirty="0"/>
              <a:t>利用爬蟲來抓去</a:t>
            </a:r>
            <a:r>
              <a:rPr lang="en-US" altLang="zh-TW" dirty="0"/>
              <a:t>IT</a:t>
            </a:r>
            <a:r>
              <a:rPr lang="zh-TW" altLang="en-US" dirty="0"/>
              <a:t>背景的在職者</a:t>
            </a:r>
            <a:endParaRPr lang="en-US" altLang="zh-TW" dirty="0"/>
          </a:p>
          <a:p>
            <a:r>
              <a:rPr lang="zh-TW" altLang="en-US" dirty="0"/>
              <a:t>為什麼選擇</a:t>
            </a:r>
            <a:r>
              <a:rPr lang="en-US" altLang="zh-TW" dirty="0" err="1"/>
              <a:t>linkedin</a:t>
            </a:r>
            <a:r>
              <a:rPr lang="zh-TW" altLang="en-US" dirty="0"/>
              <a:t>當作訓練集，是因為在平台上的使用者多半是</a:t>
            </a:r>
            <a:r>
              <a:rPr lang="en-US" altLang="zh-TW" dirty="0"/>
              <a:t>IT</a:t>
            </a:r>
            <a:r>
              <a:rPr lang="zh-TW" altLang="en-US" dirty="0"/>
              <a:t>相關的</a:t>
            </a:r>
            <a:endParaRPr lang="en-US" altLang="zh-TW" dirty="0"/>
          </a:p>
          <a:p>
            <a:r>
              <a:rPr lang="zh-TW" altLang="en-US" dirty="0"/>
              <a:t>而</a:t>
            </a:r>
            <a:r>
              <a:rPr lang="en-US" altLang="zh-TW" dirty="0"/>
              <a:t>GitHub</a:t>
            </a:r>
            <a:r>
              <a:rPr lang="zh-TW" altLang="en-US" dirty="0"/>
              <a:t>則利用</a:t>
            </a:r>
            <a:r>
              <a:rPr lang="en-US" altLang="zh-TW" dirty="0" err="1"/>
              <a:t>api</a:t>
            </a:r>
            <a:r>
              <a:rPr lang="zh-TW" altLang="en-US" dirty="0"/>
              <a:t>根據工作取得開發者的資料</a:t>
            </a:r>
            <a:endParaRPr lang="en-US" altLang="zh-TW" dirty="0"/>
          </a:p>
          <a:p>
            <a:endParaRPr lang="en-US" altLang="zh-TW" dirty="0"/>
          </a:p>
          <a:p>
            <a:r>
              <a:rPr lang="zh-TW" altLang="en-US" dirty="0"/>
              <a:t>而在資料前處理部分</a:t>
            </a:r>
            <a:endParaRPr lang="en-US" altLang="zh-TW" dirty="0"/>
          </a:p>
          <a:p>
            <a:r>
              <a:rPr lang="zh-TW" altLang="en-US" dirty="0"/>
              <a:t>分為三個層面</a:t>
            </a:r>
            <a:endParaRPr lang="en-US" altLang="zh-TW" dirty="0"/>
          </a:p>
          <a:p>
            <a:r>
              <a:rPr lang="zh-TW" altLang="en-US" dirty="0"/>
              <a:t>資料層</a:t>
            </a:r>
            <a:r>
              <a:rPr lang="en-US" altLang="zh-TW" dirty="0"/>
              <a:t>:</a:t>
            </a:r>
            <a:r>
              <a:rPr lang="zh-TW" altLang="en-US" dirty="0"/>
              <a:t>我們清除重複值，缺失值和特殊字元</a:t>
            </a:r>
            <a:endParaRPr lang="en-US" altLang="zh-TW" dirty="0"/>
          </a:p>
          <a:p>
            <a:r>
              <a:rPr lang="zh-TW" altLang="en-US" dirty="0"/>
              <a:t>內容層面</a:t>
            </a:r>
            <a:r>
              <a:rPr lang="en-US" altLang="zh-TW" dirty="0"/>
              <a:t>:</a:t>
            </a:r>
            <a:r>
              <a:rPr lang="zh-TW" altLang="en-US" dirty="0"/>
              <a:t> 去除非</a:t>
            </a:r>
            <a:r>
              <a:rPr lang="en-US" altLang="zh-TW" dirty="0"/>
              <a:t>IT</a:t>
            </a:r>
            <a:r>
              <a:rPr lang="zh-TW" altLang="en-US" dirty="0"/>
              <a:t> </a:t>
            </a:r>
            <a:r>
              <a:rPr lang="en-US" altLang="zh-TW" dirty="0"/>
              <a:t>user</a:t>
            </a:r>
            <a:r>
              <a:rPr lang="zh-TW" altLang="en-US" dirty="0"/>
              <a:t> 非英文的資料</a:t>
            </a:r>
            <a:endParaRPr lang="en-US" altLang="zh-TW" dirty="0"/>
          </a:p>
          <a:p>
            <a:r>
              <a:rPr lang="zh-TW" altLang="en-US" dirty="0"/>
              <a:t>語意層面</a:t>
            </a:r>
            <a:r>
              <a:rPr lang="en-US" altLang="zh-TW" dirty="0"/>
              <a:t>:</a:t>
            </a:r>
            <a:r>
              <a:rPr lang="zh-TW" altLang="en-US" dirty="0"/>
              <a:t> 取代縮寫和統一同意詞</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8</a:t>
            </a:fld>
            <a:endParaRPr lang="zh-TW" altLang="en-US"/>
          </a:p>
        </p:txBody>
      </p:sp>
    </p:spTree>
    <p:extLst>
      <p:ext uri="{BB962C8B-B14F-4D97-AF65-F5344CB8AC3E}">
        <p14:creationId xmlns:p14="http://schemas.microsoft.com/office/powerpoint/2010/main" val="69883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9</a:t>
            </a:fld>
            <a:endParaRPr lang="zh-TW" altLang="en-US"/>
          </a:p>
        </p:txBody>
      </p:sp>
    </p:spTree>
    <p:extLst>
      <p:ext uri="{BB962C8B-B14F-4D97-AF65-F5344CB8AC3E}">
        <p14:creationId xmlns:p14="http://schemas.microsoft.com/office/powerpoint/2010/main" val="586034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lvl1pPr>
              <a:defRPr sz="4000">
                <a:solidFill>
                  <a:srgbClr val="0926A3"/>
                </a:solidFill>
              </a:defRPr>
            </a:lvl1pPr>
          </a:lstStyle>
          <a:p>
            <a:r>
              <a:rPr lang="zh-TW" altLang="en-US"/>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sz="2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endParaRPr lang="zh-TW"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dirty="0"/>
              <a:t>   </a:t>
            </a:r>
            <a:fld id="{17C355D4-742B-4871-AFA0-7D8E3E87F302}" type="slidenum">
              <a:rPr lang="en-US" altLang="zh-TW"/>
              <a:pPr>
                <a:defRPr/>
              </a:pPr>
              <a:t>‹#›</a:t>
            </a:fld>
            <a:endParaRPr lang="en-US" altLang="zh-TW" dirty="0"/>
          </a:p>
        </p:txBody>
      </p:sp>
      <p:sp>
        <p:nvSpPr>
          <p:cNvPr id="7" name="文字方塊 6"/>
          <p:cNvSpPr txBox="1"/>
          <p:nvPr userDrawn="1"/>
        </p:nvSpPr>
        <p:spPr>
          <a:xfrm>
            <a:off x="777240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428718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674E1587-3435-4B04-B722-5271E71E9E19}" type="slidenum">
              <a:rPr lang="en-US" altLang="zh-TW"/>
              <a:pPr>
                <a:defRPr/>
              </a:pPr>
              <a:t>‹#›</a:t>
            </a:fld>
            <a:endParaRPr lang="en-US" altLang="zh-TW"/>
          </a:p>
        </p:txBody>
      </p:sp>
      <p:sp>
        <p:nvSpPr>
          <p:cNvPr id="7" name="文字方塊 6"/>
          <p:cNvSpPr txBox="1"/>
          <p:nvPr userDrawn="1"/>
        </p:nvSpPr>
        <p:spPr>
          <a:xfrm>
            <a:off x="7900392"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72809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38925" y="-26988"/>
            <a:ext cx="2058988" cy="6048376"/>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6988"/>
            <a:ext cx="6029325" cy="6048376"/>
          </a:xfrm>
        </p:spPr>
        <p:txBody>
          <a:bodyPr vert="eaVert"/>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968CE9E9-64F1-4582-AD2D-BB066501113C}" type="slidenum">
              <a:rPr lang="en-US" altLang="zh-TW"/>
              <a:pPr>
                <a:defRPr/>
              </a:pPr>
              <a:t>‹#›</a:t>
            </a:fld>
            <a:endParaRPr lang="en-US" altLang="zh-TW"/>
          </a:p>
        </p:txBody>
      </p:sp>
      <p:sp>
        <p:nvSpPr>
          <p:cNvPr id="7" name="文字方塊 6"/>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30895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1">
                <a:solidFill>
                  <a:srgbClr val="2907A5"/>
                </a:solidFill>
              </a:defRPr>
            </a:lvl1pPr>
          </a:lstStyle>
          <a:p>
            <a:r>
              <a:rPr lang="zh-TW" altLang="en-US"/>
              <a:t>按一下以編輯母片標題樣式</a:t>
            </a:r>
            <a:endParaRPr lang="zh-TW" altLang="en-US" dirty="0"/>
          </a:p>
        </p:txBody>
      </p:sp>
      <p:sp>
        <p:nvSpPr>
          <p:cNvPr id="3" name="內容版面配置區 2"/>
          <p:cNvSpPr>
            <a:spLocks noGrp="1"/>
          </p:cNvSpPr>
          <p:nvPr>
            <p:ph idx="1"/>
          </p:nvPr>
        </p:nvSpPr>
        <p:spPr/>
        <p:txBody>
          <a:bodyPr/>
          <a:lstStyle>
            <a:lvl1pPr>
              <a:defRPr sz="2400"/>
            </a:lvl1pPr>
            <a:lvl2pPr>
              <a:defRPr sz="2000"/>
            </a:lvl2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dirty="0"/>
              <a:t>   </a:t>
            </a:r>
            <a:fld id="{66C53FE0-DFDF-4122-A850-A5399E395ABE}" type="slidenum">
              <a:rPr lang="en-US" altLang="zh-TW"/>
              <a:pPr>
                <a:defRPr/>
              </a:pPr>
              <a:t>‹#›</a:t>
            </a:fld>
            <a:endParaRPr lang="en-US" altLang="zh-TW" dirty="0"/>
          </a:p>
        </p:txBody>
      </p:sp>
      <p:sp>
        <p:nvSpPr>
          <p:cNvPr id="7" name="文字方塊 6"/>
          <p:cNvSpPr txBox="1"/>
          <p:nvPr userDrawn="1"/>
        </p:nvSpPr>
        <p:spPr>
          <a:xfrm>
            <a:off x="7917408"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2084314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E2FB8B52-7EFD-4983-9C68-981D12AB609C}" type="slidenum">
              <a:rPr lang="en-US" altLang="zh-TW"/>
              <a:pPr>
                <a:defRPr/>
              </a:pPr>
              <a:t>‹#›</a:t>
            </a:fld>
            <a:endParaRPr lang="en-US" altLang="zh-TW"/>
          </a:p>
        </p:txBody>
      </p:sp>
      <p:sp>
        <p:nvSpPr>
          <p:cNvPr id="7" name="文字方塊 6"/>
          <p:cNvSpPr txBox="1"/>
          <p:nvPr userDrawn="1"/>
        </p:nvSpPr>
        <p:spPr>
          <a:xfrm>
            <a:off x="7812360" y="6483350"/>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76443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1E99551-C170-4D6F-9788-C5C34A3D31AB}" type="slidenum">
              <a:rPr lang="en-US" altLang="zh-TW"/>
              <a:pPr>
                <a:defRPr/>
              </a:pPr>
              <a:t>‹#›</a:t>
            </a:fld>
            <a:endParaRPr lang="en-US" altLang="zh-TW"/>
          </a:p>
        </p:txBody>
      </p:sp>
      <p:sp>
        <p:nvSpPr>
          <p:cNvPr id="8" name="文字方塊 7"/>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719410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endParaRPr lang="zh-TW" altLang="en-US" dirty="0"/>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zh-TW"/>
              <a:t>   </a:t>
            </a:r>
            <a:fld id="{1662CE24-1A20-4B59-9F58-D3C5B161363B}" type="slidenum">
              <a:rPr lang="en-US" altLang="zh-TW"/>
              <a:pPr>
                <a:defRPr/>
              </a:pPr>
              <a:t>‹#›</a:t>
            </a:fld>
            <a:endParaRPr lang="en-US" altLang="zh-TW"/>
          </a:p>
        </p:txBody>
      </p:sp>
      <p:sp>
        <p:nvSpPr>
          <p:cNvPr id="10" name="文字方塊 9"/>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60787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zh-TW"/>
              <a:t>   </a:t>
            </a:r>
            <a:fld id="{FF5DB450-8D60-4C02-A8F0-739A8F881784}" type="slidenum">
              <a:rPr lang="en-US" altLang="zh-TW"/>
              <a:pPr>
                <a:defRPr/>
              </a:pPr>
              <a:t>‹#›</a:t>
            </a:fld>
            <a:endParaRPr lang="en-US" altLang="zh-TW"/>
          </a:p>
        </p:txBody>
      </p:sp>
      <p:sp>
        <p:nvSpPr>
          <p:cNvPr id="6" name="文字方塊 5"/>
          <p:cNvSpPr txBox="1"/>
          <p:nvPr userDrawn="1"/>
        </p:nvSpPr>
        <p:spPr>
          <a:xfrm>
            <a:off x="781236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94048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zh-TW"/>
              <a:t>   </a:t>
            </a:r>
            <a:fld id="{CF430B66-5CAA-4813-A6A8-D7A3C12C7929}" type="slidenum">
              <a:rPr lang="en-US" altLang="zh-TW"/>
              <a:pPr>
                <a:defRPr/>
              </a:pPr>
              <a:t>‹#›</a:t>
            </a:fld>
            <a:endParaRPr lang="en-US" altLang="zh-TW"/>
          </a:p>
        </p:txBody>
      </p:sp>
      <p:sp>
        <p:nvSpPr>
          <p:cNvPr id="5" name="文字方塊 4"/>
          <p:cNvSpPr txBox="1"/>
          <p:nvPr userDrawn="1"/>
        </p:nvSpPr>
        <p:spPr>
          <a:xfrm>
            <a:off x="791986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224862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2C353B03-B4AB-40A4-924B-18AD208C94E3}" type="slidenum">
              <a:rPr lang="en-US" altLang="zh-TW"/>
              <a:pPr>
                <a:defRPr/>
              </a:pPr>
              <a:t>‹#›</a:t>
            </a:fld>
            <a:endParaRPr lang="en-US" altLang="zh-TW"/>
          </a:p>
        </p:txBody>
      </p:sp>
      <p:sp>
        <p:nvSpPr>
          <p:cNvPr id="8" name="文字方塊 7"/>
          <p:cNvSpPr txBox="1"/>
          <p:nvPr userDrawn="1"/>
        </p:nvSpPr>
        <p:spPr>
          <a:xfrm>
            <a:off x="789188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644609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A96DC0A-347F-458C-A6C7-A61CAB19D9F1}" type="slidenum">
              <a:rPr lang="en-US" altLang="zh-TW"/>
              <a:pPr>
                <a:defRPr/>
              </a:pPr>
              <a:t>‹#›</a:t>
            </a:fld>
            <a:endParaRPr lang="en-US" altLang="zh-TW"/>
          </a:p>
        </p:txBody>
      </p:sp>
      <p:sp>
        <p:nvSpPr>
          <p:cNvPr id="8" name="文字方塊 7"/>
          <p:cNvSpPr txBox="1"/>
          <p:nvPr userDrawn="1"/>
        </p:nvSpPr>
        <p:spPr>
          <a:xfrm>
            <a:off x="7812360"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39435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381750"/>
            <a:ext cx="9144000" cy="47625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7" name="Rectangle 10"/>
          <p:cNvSpPr>
            <a:spLocks noChangeArrowheads="1"/>
          </p:cNvSpPr>
          <p:nvPr/>
        </p:nvSpPr>
        <p:spPr bwMode="auto">
          <a:xfrm>
            <a:off x="0" y="-26988"/>
            <a:ext cx="9144000" cy="115252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8" name="Rectangle 3"/>
          <p:cNvSpPr>
            <a:spLocks noGrp="1" noChangeArrowheads="1"/>
          </p:cNvSpPr>
          <p:nvPr>
            <p:ph type="body" idx="1"/>
          </p:nvPr>
        </p:nvSpPr>
        <p:spPr bwMode="auto">
          <a:xfrm>
            <a:off x="457200" y="1196975"/>
            <a:ext cx="82296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kumimoji="0" sz="1400">
                <a:latin typeface="+mn-lt"/>
                <a:ea typeface="新細明體" pitchFamily="18" charset="-120"/>
              </a:defRPr>
            </a:lvl1pPr>
          </a:lstStyle>
          <a:p>
            <a:pPr>
              <a:defRPr/>
            </a:pPr>
            <a:endParaRPr lang="en-US" altLang="zh-TW" dirty="0"/>
          </a:p>
        </p:txBody>
      </p:sp>
      <p:sp>
        <p:nvSpPr>
          <p:cNvPr id="1030" name="Rectangle 6"/>
          <p:cNvSpPr>
            <a:spLocks noGrp="1" noChangeArrowheads="1"/>
          </p:cNvSpPr>
          <p:nvPr>
            <p:ph type="sldNum" sz="quarter" idx="4"/>
          </p:nvPr>
        </p:nvSpPr>
        <p:spPr bwMode="auto">
          <a:xfrm>
            <a:off x="2590800" y="6524625"/>
            <a:ext cx="21971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r>
              <a:rPr lang="en-US" altLang="zh-TW"/>
              <a:t>   </a:t>
            </a:r>
            <a:fld id="{07A611FE-4CE2-4881-A2C7-1D1EAFFC718C}" type="slidenum">
              <a:rPr lang="en-US" altLang="zh-TW"/>
              <a:pPr>
                <a:defRPr/>
              </a:pPr>
              <a:t>‹#›</a:t>
            </a:fld>
            <a:endParaRPr lang="en-US" altLang="zh-TW"/>
          </a:p>
        </p:txBody>
      </p:sp>
      <p:sp>
        <p:nvSpPr>
          <p:cNvPr id="1032" name="Rectangle 8"/>
          <p:cNvSpPr>
            <a:spLocks noChangeArrowheads="1"/>
          </p:cNvSpPr>
          <p:nvPr/>
        </p:nvSpPr>
        <p:spPr bwMode="auto">
          <a:xfrm>
            <a:off x="0" y="6408738"/>
            <a:ext cx="914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r>
              <a:rPr kumimoji="0" lang="en-US" altLang="zh-TW" sz="1400" dirty="0">
                <a:solidFill>
                  <a:schemeClr val="accent2"/>
                </a:solidFill>
              </a:rPr>
              <a:t>        </a:t>
            </a:r>
            <a:r>
              <a:rPr kumimoji="0" lang="en-US" altLang="zh-TW" sz="1200" i="1" dirty="0">
                <a:solidFill>
                  <a:srgbClr val="2907A5"/>
                </a:solidFill>
                <a:cs typeface="Arial" panose="020B0604020202020204" pitchFamily="34" charset="0"/>
              </a:rPr>
              <a:t>Institute of Information Management, NYCU                                                                                                         2021,</a:t>
            </a:r>
            <a:r>
              <a:rPr kumimoji="0" lang="zh-TW" altLang="en-US" sz="1200" dirty="0">
                <a:solidFill>
                  <a:srgbClr val="2907A5"/>
                </a:solidFill>
                <a:cs typeface="Arial" panose="020B0604020202020204" pitchFamily="34" charset="0"/>
              </a:rPr>
              <a:t> </a:t>
            </a:r>
            <a:r>
              <a:rPr kumimoji="0" lang="en-US" altLang="zh-TW" sz="1200" i="1" dirty="0">
                <a:solidFill>
                  <a:srgbClr val="2907A5"/>
                </a:solidFill>
                <a:ea typeface="標楷體" panose="03000509000000000000" pitchFamily="65" charset="-120"/>
                <a:cs typeface="Arial" panose="020B0604020202020204" pitchFamily="34" charset="0"/>
              </a:rPr>
              <a:t>IEBI Lab</a:t>
            </a:r>
          </a:p>
        </p:txBody>
      </p:sp>
      <p:pic>
        <p:nvPicPr>
          <p:cNvPr id="1033" name="Picture 9" descr="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513" y="6443663"/>
            <a:ext cx="376237"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2"/>
          <p:cNvSpPr>
            <a:spLocks noGrp="1" noChangeArrowheads="1"/>
          </p:cNvSpPr>
          <p:nvPr>
            <p:ph type="title"/>
          </p:nvPr>
        </p:nvSpPr>
        <p:spPr bwMode="auto">
          <a:xfrm>
            <a:off x="468313" y="-26988"/>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emf"/><Relationship Id="rId7"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_rels/slide2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7.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ctrTitle"/>
          </p:nvPr>
        </p:nvSpPr>
        <p:spPr/>
        <p:txBody>
          <a:bodyPr/>
          <a:lstStyle/>
          <a:p>
            <a:br>
              <a:rPr lang="en-US" altLang="zh-TW" sz="2800" b="1" dirty="0"/>
            </a:br>
            <a:br>
              <a:rPr lang="en-US" altLang="zh-TW" sz="2800" b="1" dirty="0"/>
            </a:br>
            <a:r>
              <a:rPr lang="en-US" altLang="zh-TW" sz="3200" b="1" dirty="0"/>
              <a:t>A Matching Mechanism for the IT Crowdsourcing Job Market</a:t>
            </a:r>
            <a:br>
              <a:rPr lang="zh-TW" altLang="zh-TW" sz="1800" kern="100" dirty="0">
                <a:effectLst/>
                <a:latin typeface="Calibri" panose="020F0502020204030204" pitchFamily="34" charset="0"/>
                <a:ea typeface="新細明體" panose="02020500000000000000" pitchFamily="18" charset="-120"/>
                <a:cs typeface="Times New Roman" panose="02020603050405020304" pitchFamily="18" charset="0"/>
              </a:rPr>
            </a:br>
            <a:br>
              <a:rPr lang="zh-TW" altLang="zh-TW" dirty="0"/>
            </a:br>
            <a:endParaRPr lang="zh-TW" altLang="en-US" sz="2800" b="1" dirty="0">
              <a:latin typeface="Times New Roman" panose="02020603050405020304" pitchFamily="18" charset="0"/>
              <a:cs typeface="Times New Roman" panose="02020603050405020304" pitchFamily="18" charset="0"/>
            </a:endParaRPr>
          </a:p>
        </p:txBody>
      </p:sp>
      <p:sp>
        <p:nvSpPr>
          <p:cNvPr id="4099" name="副標題 2"/>
          <p:cNvSpPr>
            <a:spLocks noGrp="1"/>
          </p:cNvSpPr>
          <p:nvPr>
            <p:ph type="subTitle" idx="1"/>
          </p:nvPr>
        </p:nvSpPr>
        <p:spPr>
          <a:xfrm>
            <a:off x="1371600" y="3886200"/>
            <a:ext cx="7086600" cy="1752600"/>
          </a:xfrm>
        </p:spPr>
        <p:txBody>
          <a:bodyPr/>
          <a:lstStyle/>
          <a:p>
            <a:pPr algn="ctr"/>
            <a:r>
              <a:rPr lang="en-US" altLang="zh-TW" sz="2400" b="1" kern="100" dirty="0">
                <a:effectLst/>
                <a:latin typeface="Times New Roman" panose="02020603050405020304" pitchFamily="18" charset="0"/>
                <a:ea typeface="新細明體" panose="02020500000000000000" pitchFamily="18" charset="-120"/>
                <a:cs typeface="Times New Roman" panose="02020603050405020304" pitchFamily="18" charset="0"/>
              </a:rPr>
              <a:t>Yin-Wen </a:t>
            </a:r>
            <a:r>
              <a:rPr lang="en-US" altLang="zh-TW" sz="2400" b="1" kern="100" dirty="0" err="1">
                <a:effectLst/>
                <a:latin typeface="Times New Roman" panose="02020603050405020304" pitchFamily="18" charset="0"/>
                <a:ea typeface="新細明體" panose="02020500000000000000" pitchFamily="18" charset="-120"/>
                <a:cs typeface="Times New Roman" panose="02020603050405020304" pitchFamily="18" charset="0"/>
              </a:rPr>
              <a:t>Kuo</a:t>
            </a:r>
            <a:r>
              <a:rPr lang="es-MX" altLang="zh-TW" sz="2400" b="1" kern="100" baseline="30000" dirty="0">
                <a:effectLst/>
                <a:latin typeface="Times New Roman" panose="02020603050405020304" pitchFamily="18" charset="0"/>
                <a:ea typeface="標楷體" panose="03000509000000000000" pitchFamily="65" charset="-120"/>
                <a:cs typeface="Times New Roman" panose="02020603050405020304" pitchFamily="18" charset="0"/>
              </a:rPr>
              <a:t>,</a:t>
            </a:r>
            <a:r>
              <a:rPr lang="es-MX" altLang="zh-TW" sz="2400" b="1"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en-US" altLang="zh-TW" sz="2400" b="1" kern="100" dirty="0">
                <a:effectLst/>
                <a:latin typeface="Times New Roman" panose="02020603050405020304" pitchFamily="18" charset="0"/>
                <a:ea typeface="新細明體" panose="02020500000000000000" pitchFamily="18" charset="-120"/>
                <a:cs typeface="Times New Roman" panose="02020603050405020304" pitchFamily="18" charset="0"/>
              </a:rPr>
              <a:t>Yung-Ming Li </a:t>
            </a:r>
            <a:endParaRPr lang="en-US" altLang="zh-TW" sz="2400" b="1" kern="100" baseline="30000" dirty="0">
              <a:latin typeface="Times New Roman" panose="02020603050405020304" pitchFamily="18" charset="0"/>
              <a:ea typeface="標楷體" panose="03000509000000000000" pitchFamily="65" charset="-120"/>
              <a:cs typeface="Times New Roman" panose="02020603050405020304" pitchFamily="18" charset="0"/>
            </a:endParaRPr>
          </a:p>
          <a:p>
            <a:pPr algn="ctr"/>
            <a:r>
              <a:rPr lang="en-US" altLang="zh-TW" sz="2400" kern="100" baseline="300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en-US" altLang="zh-TW" sz="2400" kern="100" dirty="0">
                <a:effectLst/>
                <a:latin typeface="Times New Roman" panose="02020603050405020304" pitchFamily="18" charset="0"/>
                <a:ea typeface="新細明體" panose="02020500000000000000" pitchFamily="18" charset="-120"/>
                <a:cs typeface="Times New Roman" panose="02020603050405020304" pitchFamily="18" charset="0"/>
              </a:rPr>
              <a:t>Institute of Information Management, National Yang Ming Chiao Tung University, Taiwan</a:t>
            </a:r>
            <a:endParaRPr lang="zh-TW" alt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p>
            <a:r>
              <a:rPr lang="en-US" altLang="zh-TW" sz="2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alt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sz="2000" dirty="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410E5FA-8CD1-4FF5-A615-E7C4DACD5AF7}"/>
              </a:ext>
            </a:extLst>
          </p:cNvPr>
          <p:cNvSpPr>
            <a:spLocks noGrp="1"/>
          </p:cNvSpPr>
          <p:nvPr>
            <p:ph type="title"/>
          </p:nvPr>
        </p:nvSpPr>
        <p:spPr/>
        <p:txBody>
          <a:bodyPr/>
          <a:lstStyle/>
          <a:p>
            <a:r>
              <a:rPr lang="en-US" altLang="zh-TW" dirty="0"/>
              <a:t>Interest Analysis Module</a:t>
            </a:r>
            <a:endParaRPr lang="zh-TW" altLang="en-US" dirty="0"/>
          </a:p>
        </p:txBody>
      </p:sp>
      <p:sp>
        <p:nvSpPr>
          <p:cNvPr id="3" name="內容版面配置區 2">
            <a:extLst>
              <a:ext uri="{FF2B5EF4-FFF2-40B4-BE49-F238E27FC236}">
                <a16:creationId xmlns:a16="http://schemas.microsoft.com/office/drawing/2014/main" id="{5A278E0D-CCF7-45E7-A2F2-DBEAD4C54D1F}"/>
              </a:ext>
            </a:extLst>
          </p:cNvPr>
          <p:cNvSpPr>
            <a:spLocks noGrp="1"/>
          </p:cNvSpPr>
          <p:nvPr>
            <p:ph idx="1"/>
          </p:nvPr>
        </p:nvSpPr>
        <p:spPr>
          <a:xfrm>
            <a:off x="457200" y="1196975"/>
            <a:ext cx="8229600" cy="5112345"/>
          </a:xfrm>
        </p:spPr>
        <p:txBody>
          <a:bodyPr/>
          <a:lstStyle/>
          <a:p>
            <a:r>
              <a:rPr lang="en-US" altLang="zh-TW" dirty="0"/>
              <a:t>Interest feature</a:t>
            </a:r>
          </a:p>
          <a:p>
            <a:pPr lvl="1"/>
            <a:r>
              <a:rPr lang="en-US" altLang="zh-TW" dirty="0"/>
              <a:t>79% of followers are interested in job opportunities from companies they follow. </a:t>
            </a:r>
            <a:r>
              <a:rPr lang="en-US" altLang="zh-TW" sz="1600" dirty="0">
                <a:solidFill>
                  <a:schemeClr val="bg1">
                    <a:lumMod val="75000"/>
                  </a:schemeClr>
                </a:solidFill>
              </a:rPr>
              <a:t>(L. </a:t>
            </a:r>
            <a:r>
              <a:rPr lang="en-US" altLang="zh-TW" sz="1600" dirty="0" err="1">
                <a:solidFill>
                  <a:schemeClr val="bg1">
                    <a:lumMod val="75000"/>
                  </a:schemeClr>
                </a:solidFill>
              </a:rPr>
              <a:t>Corportaion</a:t>
            </a:r>
            <a:r>
              <a:rPr lang="en-US" altLang="zh-TW" sz="1600" dirty="0">
                <a:solidFill>
                  <a:schemeClr val="bg1">
                    <a:lumMod val="75000"/>
                  </a:schemeClr>
                </a:solidFill>
              </a:rPr>
              <a:t>. 2018)</a:t>
            </a:r>
          </a:p>
          <a:p>
            <a:pPr lvl="1"/>
            <a:r>
              <a:rPr lang="en-US" altLang="zh-TW" dirty="0"/>
              <a:t>Analyze the skill requirement of companies which a user</a:t>
            </a:r>
            <a:r>
              <a:rPr lang="zh-TW" altLang="en-US" dirty="0"/>
              <a:t> </a:t>
            </a:r>
            <a:r>
              <a:rPr lang="en-US" altLang="zh-TW" dirty="0"/>
              <a:t>is interested in.</a:t>
            </a:r>
          </a:p>
          <a:p>
            <a:pPr lvl="1"/>
            <a:endParaRPr lang="en-US" altLang="zh-TW" dirty="0"/>
          </a:p>
          <a:p>
            <a:r>
              <a:rPr lang="en-US" altLang="zh-TW" dirty="0"/>
              <a:t>Interest Filter</a:t>
            </a:r>
          </a:p>
          <a:p>
            <a:pPr marL="457200" lvl="1" indent="0">
              <a:buNone/>
            </a:pPr>
            <a:r>
              <a:rPr lang="en-US" altLang="zh-TW" dirty="0"/>
              <a:t>Identify the </a:t>
            </a:r>
            <a:r>
              <a:rPr lang="en-US" altLang="zh-TW" dirty="0">
                <a:solidFill>
                  <a:srgbClr val="FF0000"/>
                </a:solidFill>
              </a:rPr>
              <a:t>companies </a:t>
            </a:r>
            <a:r>
              <a:rPr lang="en-US" altLang="zh-TW" dirty="0"/>
              <a:t>related to the experience of the user.</a:t>
            </a:r>
          </a:p>
          <a:p>
            <a:pPr lvl="1"/>
            <a:r>
              <a:rPr lang="en-US" altLang="zh-TW" dirty="0"/>
              <a:t>The dataset from LinkedIn.</a:t>
            </a:r>
          </a:p>
          <a:p>
            <a:pPr marL="457200" lvl="1" indent="0">
              <a:buNone/>
            </a:pPr>
            <a:endParaRPr lang="en-US" altLang="zh-TW" dirty="0"/>
          </a:p>
          <a:p>
            <a:pPr marL="457200" lvl="1" indent="0">
              <a:buNone/>
            </a:pPr>
            <a:endParaRPr lang="en-US" altLang="zh-TW" dirty="0"/>
          </a:p>
        </p:txBody>
      </p:sp>
      <p:sp>
        <p:nvSpPr>
          <p:cNvPr id="4" name="投影片編號版面配置區 3">
            <a:extLst>
              <a:ext uri="{FF2B5EF4-FFF2-40B4-BE49-F238E27FC236}">
                <a16:creationId xmlns:a16="http://schemas.microsoft.com/office/drawing/2014/main" id="{4CA9F975-74E3-4FF6-BD90-830EF52CB892}"/>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10</a:t>
            </a:fld>
            <a:endParaRPr lang="en-US" altLang="zh-TW" dirty="0"/>
          </a:p>
        </p:txBody>
      </p:sp>
      <p:pic>
        <p:nvPicPr>
          <p:cNvPr id="5" name="圖片 4">
            <a:extLst>
              <a:ext uri="{FF2B5EF4-FFF2-40B4-BE49-F238E27FC236}">
                <a16:creationId xmlns:a16="http://schemas.microsoft.com/office/drawing/2014/main" id="{E79AA021-F71E-4C96-A907-D009CC51951C}"/>
              </a:ext>
            </a:extLst>
          </p:cNvPr>
          <p:cNvPicPr>
            <a:picLocks noChangeAspect="1"/>
          </p:cNvPicPr>
          <p:nvPr/>
        </p:nvPicPr>
        <p:blipFill>
          <a:blip r:embed="rId3"/>
          <a:stretch>
            <a:fillRect/>
          </a:stretch>
        </p:blipFill>
        <p:spPr>
          <a:xfrm>
            <a:off x="971600" y="5301208"/>
            <a:ext cx="5992061" cy="466790"/>
          </a:xfrm>
          <a:prstGeom prst="rect">
            <a:avLst/>
          </a:prstGeom>
        </p:spPr>
      </p:pic>
    </p:spTree>
    <p:extLst>
      <p:ext uri="{BB962C8B-B14F-4D97-AF65-F5344CB8AC3E}">
        <p14:creationId xmlns:p14="http://schemas.microsoft.com/office/powerpoint/2010/main" val="2579369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410E5FA-8CD1-4FF5-A615-E7C4DACD5AF7}"/>
              </a:ext>
            </a:extLst>
          </p:cNvPr>
          <p:cNvSpPr>
            <a:spLocks noGrp="1"/>
          </p:cNvSpPr>
          <p:nvPr>
            <p:ph type="title"/>
          </p:nvPr>
        </p:nvSpPr>
        <p:spPr/>
        <p:txBody>
          <a:bodyPr/>
          <a:lstStyle/>
          <a:p>
            <a:r>
              <a:rPr lang="en-US" altLang="zh-TW" dirty="0"/>
              <a:t>Interest Analysis Module</a:t>
            </a:r>
            <a:endParaRPr lang="zh-TW" altLang="en-US" dirty="0"/>
          </a:p>
        </p:txBody>
      </p:sp>
      <p:sp>
        <p:nvSpPr>
          <p:cNvPr id="4" name="投影片編號版面配置區 3">
            <a:extLst>
              <a:ext uri="{FF2B5EF4-FFF2-40B4-BE49-F238E27FC236}">
                <a16:creationId xmlns:a16="http://schemas.microsoft.com/office/drawing/2014/main" id="{4CA9F975-74E3-4FF6-BD90-830EF52CB892}"/>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11</a:t>
            </a:fld>
            <a:endParaRPr lang="en-US" altLang="zh-TW" dirty="0"/>
          </a:p>
        </p:txBody>
      </p:sp>
      <p:pic>
        <p:nvPicPr>
          <p:cNvPr id="8" name="圖片 7">
            <a:extLst>
              <a:ext uri="{FF2B5EF4-FFF2-40B4-BE49-F238E27FC236}">
                <a16:creationId xmlns:a16="http://schemas.microsoft.com/office/drawing/2014/main" id="{BFB86263-82DA-46E1-A6FD-04E71493204B}"/>
              </a:ext>
            </a:extLst>
          </p:cNvPr>
          <p:cNvPicPr>
            <a:picLocks noChangeAspect="1"/>
          </p:cNvPicPr>
          <p:nvPr/>
        </p:nvPicPr>
        <p:blipFill>
          <a:blip r:embed="rId3"/>
          <a:stretch>
            <a:fillRect/>
          </a:stretch>
        </p:blipFill>
        <p:spPr>
          <a:xfrm>
            <a:off x="4039220" y="1264146"/>
            <a:ext cx="4993863" cy="5042753"/>
          </a:xfrm>
          <a:prstGeom prst="rect">
            <a:avLst/>
          </a:prstGeom>
        </p:spPr>
      </p:pic>
      <p:sp>
        <p:nvSpPr>
          <p:cNvPr id="7" name="內容版面配置區 2">
            <a:extLst>
              <a:ext uri="{FF2B5EF4-FFF2-40B4-BE49-F238E27FC236}">
                <a16:creationId xmlns:a16="http://schemas.microsoft.com/office/drawing/2014/main" id="{DC01B2E7-60F2-4986-98F9-9511490A2C10}"/>
              </a:ext>
            </a:extLst>
          </p:cNvPr>
          <p:cNvSpPr>
            <a:spLocks noGrp="1"/>
          </p:cNvSpPr>
          <p:nvPr>
            <p:ph idx="1"/>
          </p:nvPr>
        </p:nvSpPr>
        <p:spPr>
          <a:xfrm>
            <a:off x="110916" y="1264146"/>
            <a:ext cx="4101044" cy="5112345"/>
          </a:xfrm>
        </p:spPr>
        <p:txBody>
          <a:bodyPr/>
          <a:lstStyle/>
          <a:p>
            <a:r>
              <a:rPr lang="en-US" altLang="zh-TW" dirty="0"/>
              <a:t>Interest-Skill Matching</a:t>
            </a:r>
          </a:p>
          <a:p>
            <a:pPr lvl="1"/>
            <a:r>
              <a:rPr lang="en-US" altLang="zh-TW" dirty="0"/>
              <a:t>LinkedIn: There are two datasets be used, </a:t>
            </a:r>
          </a:p>
          <a:p>
            <a:pPr marL="457200" lvl="1" indent="0">
              <a:buNone/>
            </a:pPr>
            <a:r>
              <a:rPr lang="en-US" altLang="zh-TW" dirty="0">
                <a:solidFill>
                  <a:srgbClr val="0000FF"/>
                </a:solidFill>
              </a:rPr>
              <a:t>	(1)Industry skills needs</a:t>
            </a:r>
            <a:r>
              <a:rPr lang="en-US" altLang="zh-TW" dirty="0"/>
              <a:t> 	</a:t>
            </a:r>
            <a:r>
              <a:rPr lang="en-US" altLang="zh-TW" dirty="0">
                <a:solidFill>
                  <a:srgbClr val="0000FF"/>
                </a:solidFill>
              </a:rPr>
              <a:t>(2)Skill group definitions</a:t>
            </a:r>
            <a:r>
              <a:rPr lang="en-US" altLang="zh-TW" dirty="0"/>
              <a:t> 	</a:t>
            </a:r>
            <a:r>
              <a:rPr lang="en-US" altLang="zh-TW" sz="1600" dirty="0">
                <a:solidFill>
                  <a:schemeClr val="bg1">
                    <a:lumMod val="75000"/>
                  </a:schemeClr>
                </a:solidFill>
              </a:rPr>
              <a:t>(L. Corporation. 2019)</a:t>
            </a:r>
            <a:endParaRPr lang="en-US" altLang="zh-TW" dirty="0"/>
          </a:p>
          <a:p>
            <a:pPr lvl="1"/>
            <a:r>
              <a:rPr lang="en-US" altLang="zh-TW" dirty="0"/>
              <a:t>GitHub: Use the information from </a:t>
            </a:r>
            <a:r>
              <a:rPr lang="en-US" altLang="zh-TW" dirty="0">
                <a:solidFill>
                  <a:srgbClr val="0000FF"/>
                </a:solidFill>
              </a:rPr>
              <a:t>star repository (projects saved).</a:t>
            </a:r>
            <a:endParaRPr lang="zh-TW" altLang="en-US" dirty="0">
              <a:solidFill>
                <a:srgbClr val="0000FF"/>
              </a:solidFill>
            </a:endParaRPr>
          </a:p>
        </p:txBody>
      </p:sp>
    </p:spTree>
    <p:extLst>
      <p:ext uri="{BB962C8B-B14F-4D97-AF65-F5344CB8AC3E}">
        <p14:creationId xmlns:p14="http://schemas.microsoft.com/office/powerpoint/2010/main" val="4018135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12</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
        <p:nvSpPr>
          <p:cNvPr id="3" name="矩形: 圓角 2">
            <a:extLst>
              <a:ext uri="{FF2B5EF4-FFF2-40B4-BE49-F238E27FC236}">
                <a16:creationId xmlns:a16="http://schemas.microsoft.com/office/drawing/2014/main" id="{4413551E-CC49-4FDF-B0A0-5DE2FEA7CF07}"/>
              </a:ext>
            </a:extLst>
          </p:cNvPr>
          <p:cNvSpPr/>
          <p:nvPr/>
        </p:nvSpPr>
        <p:spPr>
          <a:xfrm>
            <a:off x="5364088" y="2348880"/>
            <a:ext cx="2592288" cy="1800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934480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A01349-953C-451C-AB7B-3F7343480113}"/>
              </a:ext>
            </a:extLst>
          </p:cNvPr>
          <p:cNvSpPr>
            <a:spLocks noGrp="1"/>
          </p:cNvSpPr>
          <p:nvPr>
            <p:ph type="title"/>
          </p:nvPr>
        </p:nvSpPr>
        <p:spPr/>
        <p:txBody>
          <a:bodyPr/>
          <a:lstStyle/>
          <a:p>
            <a:r>
              <a:rPr lang="en-US" altLang="zh-TW" dirty="0"/>
              <a:t>User Profile Analysis Module</a:t>
            </a:r>
            <a:endParaRPr lang="zh-TW" altLang="en-US" dirty="0"/>
          </a:p>
        </p:txBody>
      </p:sp>
      <p:sp>
        <p:nvSpPr>
          <p:cNvPr id="3" name="內容版面配置區 2">
            <a:extLst>
              <a:ext uri="{FF2B5EF4-FFF2-40B4-BE49-F238E27FC236}">
                <a16:creationId xmlns:a16="http://schemas.microsoft.com/office/drawing/2014/main" id="{2E346F45-4D55-4925-9E88-02FFB176D374}"/>
              </a:ext>
            </a:extLst>
          </p:cNvPr>
          <p:cNvSpPr>
            <a:spLocks noGrp="1"/>
          </p:cNvSpPr>
          <p:nvPr>
            <p:ph idx="1"/>
          </p:nvPr>
        </p:nvSpPr>
        <p:spPr/>
        <p:txBody>
          <a:bodyPr/>
          <a:lstStyle/>
          <a:p>
            <a:r>
              <a:rPr lang="en-US" altLang="zh-TW" dirty="0"/>
              <a:t>Developer Analysis</a:t>
            </a:r>
          </a:p>
          <a:p>
            <a:pPr lvl="1"/>
            <a:r>
              <a:rPr lang="en-US" altLang="zh-TW" dirty="0"/>
              <a:t>Social Influence: Mean that the project owned by the user is </a:t>
            </a:r>
            <a:r>
              <a:rPr lang="en-US" altLang="zh-TW" dirty="0">
                <a:solidFill>
                  <a:srgbClr val="0000FF"/>
                </a:solidFill>
              </a:rPr>
              <a:t>loved by others</a:t>
            </a:r>
            <a:r>
              <a:rPr lang="en-US" altLang="zh-TW" dirty="0"/>
              <a:t>, which will influence the user. </a:t>
            </a:r>
          </a:p>
          <a:p>
            <a:pPr lvl="1"/>
            <a:endParaRPr lang="zh-TW" altLang="en-US" dirty="0"/>
          </a:p>
        </p:txBody>
      </p:sp>
      <p:sp>
        <p:nvSpPr>
          <p:cNvPr id="4" name="投影片編號版面配置區 3">
            <a:extLst>
              <a:ext uri="{FF2B5EF4-FFF2-40B4-BE49-F238E27FC236}">
                <a16:creationId xmlns:a16="http://schemas.microsoft.com/office/drawing/2014/main" id="{89120DCF-541C-4048-966E-EB571E5C50A4}"/>
              </a:ext>
            </a:extLst>
          </p:cNvPr>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13</a:t>
            </a:fld>
            <a:endParaRPr lang="en-US" altLang="zh-TW" dirty="0"/>
          </a:p>
        </p:txBody>
      </p:sp>
      <p:pic>
        <p:nvPicPr>
          <p:cNvPr id="5" name="圖片 4">
            <a:extLst>
              <a:ext uri="{FF2B5EF4-FFF2-40B4-BE49-F238E27FC236}">
                <a16:creationId xmlns:a16="http://schemas.microsoft.com/office/drawing/2014/main" id="{F638BE97-77E3-4DD3-B4D9-36108B76B100}"/>
              </a:ext>
            </a:extLst>
          </p:cNvPr>
          <p:cNvPicPr>
            <a:picLocks noChangeAspect="1"/>
          </p:cNvPicPr>
          <p:nvPr/>
        </p:nvPicPr>
        <p:blipFill>
          <a:blip r:embed="rId3"/>
          <a:stretch>
            <a:fillRect/>
          </a:stretch>
        </p:blipFill>
        <p:spPr>
          <a:xfrm>
            <a:off x="1187624" y="2636912"/>
            <a:ext cx="5306165" cy="628738"/>
          </a:xfrm>
          <a:prstGeom prst="rect">
            <a:avLst/>
          </a:prstGeom>
        </p:spPr>
      </p:pic>
      <p:pic>
        <p:nvPicPr>
          <p:cNvPr id="6" name="圖片 5">
            <a:extLst>
              <a:ext uri="{FF2B5EF4-FFF2-40B4-BE49-F238E27FC236}">
                <a16:creationId xmlns:a16="http://schemas.microsoft.com/office/drawing/2014/main" id="{50CA34E0-373D-4DD3-962E-00AF5A9D9981}"/>
              </a:ext>
            </a:extLst>
          </p:cNvPr>
          <p:cNvPicPr>
            <a:picLocks noChangeAspect="1"/>
          </p:cNvPicPr>
          <p:nvPr/>
        </p:nvPicPr>
        <p:blipFill>
          <a:blip r:embed="rId4"/>
          <a:stretch>
            <a:fillRect/>
          </a:stretch>
        </p:blipFill>
        <p:spPr>
          <a:xfrm>
            <a:off x="1187624" y="3501008"/>
            <a:ext cx="5639587" cy="676369"/>
          </a:xfrm>
          <a:prstGeom prst="rect">
            <a:avLst/>
          </a:prstGeom>
        </p:spPr>
      </p:pic>
      <p:pic>
        <p:nvPicPr>
          <p:cNvPr id="7" name="圖片 6">
            <a:extLst>
              <a:ext uri="{FF2B5EF4-FFF2-40B4-BE49-F238E27FC236}">
                <a16:creationId xmlns:a16="http://schemas.microsoft.com/office/drawing/2014/main" id="{A67E8FC4-0DE7-4DB3-AC14-ADEA8B7DEA60}"/>
              </a:ext>
            </a:extLst>
          </p:cNvPr>
          <p:cNvPicPr>
            <a:picLocks noChangeAspect="1"/>
          </p:cNvPicPr>
          <p:nvPr/>
        </p:nvPicPr>
        <p:blipFill>
          <a:blip r:embed="rId5"/>
          <a:stretch>
            <a:fillRect/>
          </a:stretch>
        </p:blipFill>
        <p:spPr>
          <a:xfrm>
            <a:off x="1194144" y="4395981"/>
            <a:ext cx="3886742" cy="619211"/>
          </a:xfrm>
          <a:prstGeom prst="rect">
            <a:avLst/>
          </a:prstGeom>
        </p:spPr>
      </p:pic>
    </p:spTree>
    <p:extLst>
      <p:ext uri="{BB962C8B-B14F-4D97-AF65-F5344CB8AC3E}">
        <p14:creationId xmlns:p14="http://schemas.microsoft.com/office/powerpoint/2010/main" val="2270835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A01349-953C-451C-AB7B-3F7343480113}"/>
              </a:ext>
            </a:extLst>
          </p:cNvPr>
          <p:cNvSpPr>
            <a:spLocks noGrp="1"/>
          </p:cNvSpPr>
          <p:nvPr>
            <p:ph type="title"/>
          </p:nvPr>
        </p:nvSpPr>
        <p:spPr/>
        <p:txBody>
          <a:bodyPr/>
          <a:lstStyle/>
          <a:p>
            <a:r>
              <a:rPr lang="en-US" altLang="zh-TW" dirty="0"/>
              <a:t>User Profile Analysis Module</a:t>
            </a:r>
            <a:endParaRPr lang="zh-TW" altLang="en-US" dirty="0"/>
          </a:p>
        </p:txBody>
      </p:sp>
      <p:sp>
        <p:nvSpPr>
          <p:cNvPr id="3" name="內容版面配置區 2">
            <a:extLst>
              <a:ext uri="{FF2B5EF4-FFF2-40B4-BE49-F238E27FC236}">
                <a16:creationId xmlns:a16="http://schemas.microsoft.com/office/drawing/2014/main" id="{2E346F45-4D55-4925-9E88-02FFB176D374}"/>
              </a:ext>
            </a:extLst>
          </p:cNvPr>
          <p:cNvSpPr>
            <a:spLocks noGrp="1"/>
          </p:cNvSpPr>
          <p:nvPr>
            <p:ph idx="1"/>
          </p:nvPr>
        </p:nvSpPr>
        <p:spPr/>
        <p:txBody>
          <a:bodyPr/>
          <a:lstStyle/>
          <a:p>
            <a:r>
              <a:rPr lang="en-US" altLang="zh-TW" dirty="0"/>
              <a:t>Developer Analysis</a:t>
            </a:r>
          </a:p>
          <a:p>
            <a:pPr lvl="1"/>
            <a:r>
              <a:rPr lang="en-US" altLang="zh-TW" dirty="0"/>
              <a:t>Activity Rate: Recent activity rate of the user. Calculate by two factors</a:t>
            </a:r>
            <a:r>
              <a:rPr lang="en-US" altLang="zh-TW" dirty="0">
                <a:solidFill>
                  <a:srgbClr val="0000FF"/>
                </a:solidFill>
              </a:rPr>
              <a:t>, total number of recent events</a:t>
            </a:r>
            <a:r>
              <a:rPr lang="en-US" altLang="zh-TW" dirty="0"/>
              <a:t>  and the </a:t>
            </a:r>
            <a:r>
              <a:rPr lang="en-US" altLang="zh-TW" dirty="0">
                <a:solidFill>
                  <a:srgbClr val="0000FF"/>
                </a:solidFill>
              </a:rPr>
              <a:t>number of pull requests</a:t>
            </a:r>
            <a:r>
              <a:rPr lang="en-US" altLang="zh-TW" dirty="0"/>
              <a:t> user have created.</a:t>
            </a:r>
          </a:p>
          <a:p>
            <a:pPr lvl="1"/>
            <a:endParaRPr lang="en-US" altLang="zh-TW" dirty="0"/>
          </a:p>
          <a:p>
            <a:pPr lvl="1"/>
            <a:endParaRPr lang="en-US" altLang="zh-TW" dirty="0"/>
          </a:p>
          <a:p>
            <a:pPr lvl="1"/>
            <a:endParaRPr lang="en-US" altLang="zh-TW" dirty="0"/>
          </a:p>
          <a:p>
            <a:pPr lvl="1"/>
            <a:r>
              <a:rPr lang="en-US" altLang="zh-TW" dirty="0"/>
              <a:t>User Value:  It is inferred by user influence and activity rate and is used to evaluate the </a:t>
            </a:r>
            <a:r>
              <a:rPr lang="en-US" altLang="zh-TW" dirty="0">
                <a:solidFill>
                  <a:srgbClr val="0000FF"/>
                </a:solidFill>
              </a:rPr>
              <a:t>credibility of a user’s skill</a:t>
            </a:r>
            <a:r>
              <a:rPr lang="en-US" altLang="zh-TW" dirty="0"/>
              <a:t>.</a:t>
            </a:r>
            <a:endParaRPr lang="zh-TW" altLang="en-US" dirty="0"/>
          </a:p>
        </p:txBody>
      </p:sp>
      <p:sp>
        <p:nvSpPr>
          <p:cNvPr id="4" name="投影片編號版面配置區 3">
            <a:extLst>
              <a:ext uri="{FF2B5EF4-FFF2-40B4-BE49-F238E27FC236}">
                <a16:creationId xmlns:a16="http://schemas.microsoft.com/office/drawing/2014/main" id="{89120DCF-541C-4048-966E-EB571E5C50A4}"/>
              </a:ext>
            </a:extLst>
          </p:cNvPr>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14</a:t>
            </a:fld>
            <a:endParaRPr lang="en-US" altLang="zh-TW" dirty="0"/>
          </a:p>
        </p:txBody>
      </p:sp>
      <p:pic>
        <p:nvPicPr>
          <p:cNvPr id="8" name="圖片 7">
            <a:extLst>
              <a:ext uri="{FF2B5EF4-FFF2-40B4-BE49-F238E27FC236}">
                <a16:creationId xmlns:a16="http://schemas.microsoft.com/office/drawing/2014/main" id="{43B780F6-D73A-4D16-892C-887DC0251779}"/>
              </a:ext>
            </a:extLst>
          </p:cNvPr>
          <p:cNvPicPr>
            <a:picLocks noChangeAspect="1"/>
          </p:cNvPicPr>
          <p:nvPr/>
        </p:nvPicPr>
        <p:blipFill>
          <a:blip r:embed="rId3"/>
          <a:stretch>
            <a:fillRect/>
          </a:stretch>
        </p:blipFill>
        <p:spPr>
          <a:xfrm>
            <a:off x="1187624" y="2704999"/>
            <a:ext cx="3248478" cy="724001"/>
          </a:xfrm>
          <a:prstGeom prst="rect">
            <a:avLst/>
          </a:prstGeom>
        </p:spPr>
      </p:pic>
      <p:pic>
        <p:nvPicPr>
          <p:cNvPr id="9" name="圖片 8">
            <a:extLst>
              <a:ext uri="{FF2B5EF4-FFF2-40B4-BE49-F238E27FC236}">
                <a16:creationId xmlns:a16="http://schemas.microsoft.com/office/drawing/2014/main" id="{B682FD11-F8DB-419C-90FB-D6CA6DB5E44A}"/>
              </a:ext>
            </a:extLst>
          </p:cNvPr>
          <p:cNvPicPr>
            <a:picLocks noChangeAspect="1"/>
          </p:cNvPicPr>
          <p:nvPr/>
        </p:nvPicPr>
        <p:blipFill>
          <a:blip r:embed="rId4"/>
          <a:stretch>
            <a:fillRect/>
          </a:stretch>
        </p:blipFill>
        <p:spPr>
          <a:xfrm>
            <a:off x="1187624" y="4581128"/>
            <a:ext cx="6430272" cy="428685"/>
          </a:xfrm>
          <a:prstGeom prst="rect">
            <a:avLst/>
          </a:prstGeom>
        </p:spPr>
      </p:pic>
    </p:spTree>
    <p:extLst>
      <p:ext uri="{BB962C8B-B14F-4D97-AF65-F5344CB8AC3E}">
        <p14:creationId xmlns:p14="http://schemas.microsoft.com/office/powerpoint/2010/main" val="3055473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364E6E8-E8E4-4E5F-B69E-BF8BD1A4F72D}"/>
              </a:ext>
            </a:extLst>
          </p:cNvPr>
          <p:cNvSpPr>
            <a:spLocks noGrp="1"/>
          </p:cNvSpPr>
          <p:nvPr>
            <p:ph type="title"/>
          </p:nvPr>
        </p:nvSpPr>
        <p:spPr/>
        <p:txBody>
          <a:bodyPr/>
          <a:lstStyle/>
          <a:p>
            <a:r>
              <a:rPr lang="en-US" altLang="zh-TW" dirty="0"/>
              <a:t>User Profile Analysis Module</a:t>
            </a:r>
            <a:endParaRPr lang="zh-TW" altLang="en-US" dirty="0"/>
          </a:p>
        </p:txBody>
      </p:sp>
      <p:sp>
        <p:nvSpPr>
          <p:cNvPr id="3" name="內容版面配置區 2">
            <a:extLst>
              <a:ext uri="{FF2B5EF4-FFF2-40B4-BE49-F238E27FC236}">
                <a16:creationId xmlns:a16="http://schemas.microsoft.com/office/drawing/2014/main" id="{E3AE9A59-C670-4842-B0E2-DA037606D3E3}"/>
              </a:ext>
            </a:extLst>
          </p:cNvPr>
          <p:cNvSpPr>
            <a:spLocks noGrp="1"/>
          </p:cNvSpPr>
          <p:nvPr>
            <p:ph idx="1"/>
          </p:nvPr>
        </p:nvSpPr>
        <p:spPr/>
        <p:txBody>
          <a:bodyPr/>
          <a:lstStyle/>
          <a:p>
            <a:r>
              <a:rPr lang="en-US" altLang="zh-TW" dirty="0"/>
              <a:t>Repository Influence Analysis </a:t>
            </a:r>
          </a:p>
          <a:p>
            <a:pPr lvl="1"/>
            <a:r>
              <a:rPr lang="en-US" altLang="zh-TW" dirty="0"/>
              <a:t>Repository Influence: Some projects may be simpler projects, compared to other projects. </a:t>
            </a:r>
          </a:p>
          <a:p>
            <a:pPr lvl="1"/>
            <a:r>
              <a:rPr lang="en-US" altLang="zh-TW" dirty="0"/>
              <a:t>Calculate by the factor, number of </a:t>
            </a:r>
            <a:r>
              <a:rPr lang="en-US" altLang="zh-TW" dirty="0">
                <a:solidFill>
                  <a:srgbClr val="0000FF"/>
                </a:solidFill>
              </a:rPr>
              <a:t>forks</a:t>
            </a:r>
            <a:r>
              <a:rPr lang="en-US" altLang="zh-TW" dirty="0"/>
              <a:t>, </a:t>
            </a:r>
            <a:r>
              <a:rPr lang="en-US" altLang="zh-TW" dirty="0">
                <a:solidFill>
                  <a:srgbClr val="0000FF"/>
                </a:solidFill>
              </a:rPr>
              <a:t>issues</a:t>
            </a:r>
            <a:r>
              <a:rPr lang="en-US" altLang="zh-TW" dirty="0"/>
              <a:t>, </a:t>
            </a:r>
            <a:r>
              <a:rPr lang="en-US" altLang="zh-TW" dirty="0">
                <a:solidFill>
                  <a:srgbClr val="0000FF"/>
                </a:solidFill>
              </a:rPr>
              <a:t>star</a:t>
            </a:r>
            <a:r>
              <a:rPr lang="en-US" altLang="zh-TW" dirty="0"/>
              <a:t> and </a:t>
            </a:r>
            <a:r>
              <a:rPr lang="en-US" altLang="zh-TW" dirty="0">
                <a:solidFill>
                  <a:srgbClr val="0000FF"/>
                </a:solidFill>
              </a:rPr>
              <a:t>watchers</a:t>
            </a:r>
            <a:r>
              <a:rPr lang="en-US" altLang="zh-TW" dirty="0"/>
              <a:t>.</a:t>
            </a:r>
          </a:p>
          <a:p>
            <a:pPr lvl="1"/>
            <a:endParaRPr lang="en-US" altLang="zh-TW" dirty="0"/>
          </a:p>
          <a:p>
            <a:pPr lvl="1"/>
            <a:endParaRPr lang="en-US" altLang="zh-TW" dirty="0"/>
          </a:p>
          <a:p>
            <a:pPr lvl="1"/>
            <a:endParaRPr lang="en-US" altLang="zh-TW" dirty="0"/>
          </a:p>
          <a:p>
            <a:pPr lvl="1"/>
            <a:r>
              <a:rPr lang="en-US" altLang="zh-TW" dirty="0"/>
              <a:t>The project which have lower repository influence will have lower weight.</a:t>
            </a:r>
          </a:p>
          <a:p>
            <a:pPr lvl="1"/>
            <a:endParaRPr lang="zh-TW" altLang="en-US" dirty="0"/>
          </a:p>
        </p:txBody>
      </p:sp>
      <p:sp>
        <p:nvSpPr>
          <p:cNvPr id="4" name="投影片編號版面配置區 3">
            <a:extLst>
              <a:ext uri="{FF2B5EF4-FFF2-40B4-BE49-F238E27FC236}">
                <a16:creationId xmlns:a16="http://schemas.microsoft.com/office/drawing/2014/main" id="{7FA73C60-4BDE-4923-887F-E097FC70DCE2}"/>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15</a:t>
            </a:fld>
            <a:endParaRPr lang="en-US" altLang="zh-TW" dirty="0"/>
          </a:p>
        </p:txBody>
      </p:sp>
      <p:pic>
        <p:nvPicPr>
          <p:cNvPr id="5" name="圖片 4">
            <a:extLst>
              <a:ext uri="{FF2B5EF4-FFF2-40B4-BE49-F238E27FC236}">
                <a16:creationId xmlns:a16="http://schemas.microsoft.com/office/drawing/2014/main" id="{6753C1CF-053C-45AD-899C-F1356F09286F}"/>
              </a:ext>
            </a:extLst>
          </p:cNvPr>
          <p:cNvPicPr>
            <a:picLocks noChangeAspect="1"/>
          </p:cNvPicPr>
          <p:nvPr/>
        </p:nvPicPr>
        <p:blipFill>
          <a:blip r:embed="rId3"/>
          <a:stretch>
            <a:fillRect/>
          </a:stretch>
        </p:blipFill>
        <p:spPr>
          <a:xfrm>
            <a:off x="1187624" y="3200368"/>
            <a:ext cx="5896798" cy="457264"/>
          </a:xfrm>
          <a:prstGeom prst="rect">
            <a:avLst/>
          </a:prstGeom>
        </p:spPr>
      </p:pic>
    </p:spTree>
    <p:extLst>
      <p:ext uri="{BB962C8B-B14F-4D97-AF65-F5344CB8AC3E}">
        <p14:creationId xmlns:p14="http://schemas.microsoft.com/office/powerpoint/2010/main" val="724984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16</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
        <p:nvSpPr>
          <p:cNvPr id="6" name="矩形: 圓角 5">
            <a:extLst>
              <a:ext uri="{FF2B5EF4-FFF2-40B4-BE49-F238E27FC236}">
                <a16:creationId xmlns:a16="http://schemas.microsoft.com/office/drawing/2014/main" id="{31A80A2F-8AD1-44C0-AC72-E02506F218FB}"/>
              </a:ext>
            </a:extLst>
          </p:cNvPr>
          <p:cNvSpPr/>
          <p:nvPr/>
        </p:nvSpPr>
        <p:spPr>
          <a:xfrm>
            <a:off x="2843808" y="4077072"/>
            <a:ext cx="5040560" cy="93610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761251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76A030-7017-4B86-B0E9-C236E70AD0B2}"/>
              </a:ext>
            </a:extLst>
          </p:cNvPr>
          <p:cNvSpPr>
            <a:spLocks noGrp="1"/>
          </p:cNvSpPr>
          <p:nvPr>
            <p:ph type="title"/>
          </p:nvPr>
        </p:nvSpPr>
        <p:spPr/>
        <p:txBody>
          <a:bodyPr/>
          <a:lstStyle/>
          <a:p>
            <a:r>
              <a:rPr lang="en-US" altLang="zh-TW" dirty="0"/>
              <a:t>User Resumes Construction Module</a:t>
            </a:r>
            <a:endParaRPr lang="zh-TW" altLang="en-US" dirty="0"/>
          </a:p>
        </p:txBody>
      </p:sp>
      <p:sp>
        <p:nvSpPr>
          <p:cNvPr id="3" name="內容版面配置區 2">
            <a:extLst>
              <a:ext uri="{FF2B5EF4-FFF2-40B4-BE49-F238E27FC236}">
                <a16:creationId xmlns:a16="http://schemas.microsoft.com/office/drawing/2014/main" id="{F1008376-2938-43C5-9664-E6955B6878DA}"/>
              </a:ext>
            </a:extLst>
          </p:cNvPr>
          <p:cNvSpPr>
            <a:spLocks noGrp="1"/>
          </p:cNvSpPr>
          <p:nvPr>
            <p:ph idx="1"/>
          </p:nvPr>
        </p:nvSpPr>
        <p:spPr/>
        <p:txBody>
          <a:bodyPr/>
          <a:lstStyle/>
          <a:p>
            <a:r>
              <a:rPr lang="en-US" altLang="zh-TW" sz="2800" dirty="0"/>
              <a:t>Skill Analysis</a:t>
            </a:r>
          </a:p>
          <a:p>
            <a:pPr lvl="1"/>
            <a:r>
              <a:rPr lang="en-US" altLang="zh-TW" sz="2400" dirty="0"/>
              <a:t>Generate the skill list from the</a:t>
            </a:r>
            <a:r>
              <a:rPr lang="en-US" altLang="zh-TW" sz="2400" dirty="0">
                <a:highlight>
                  <a:srgbClr val="FFFF00"/>
                </a:highlight>
              </a:rPr>
              <a:t> repository </a:t>
            </a:r>
            <a:r>
              <a:rPr lang="en-US" altLang="zh-TW" sz="2400" dirty="0"/>
              <a:t>for the user. There are two skill lists we need to generate </a:t>
            </a:r>
            <a:r>
              <a:rPr lang="en-US" altLang="zh-TW" sz="2400" dirty="0">
                <a:solidFill>
                  <a:srgbClr val="0000FF"/>
                </a:solidFill>
              </a:rPr>
              <a:t>skills</a:t>
            </a:r>
            <a:r>
              <a:rPr lang="en-US" altLang="zh-TW" sz="2400" dirty="0"/>
              <a:t> and </a:t>
            </a:r>
            <a:r>
              <a:rPr lang="en-US" altLang="zh-TW" sz="2400" dirty="0">
                <a:solidFill>
                  <a:srgbClr val="0000FF"/>
                </a:solidFill>
              </a:rPr>
              <a:t>interest skills</a:t>
            </a:r>
            <a:r>
              <a:rPr lang="en-US" altLang="zh-TW" sz="2400" dirty="0"/>
              <a:t>. </a:t>
            </a:r>
          </a:p>
          <a:p>
            <a:pPr lvl="1"/>
            <a:r>
              <a:rPr lang="en-US" altLang="zh-TW" sz="2400" dirty="0"/>
              <a:t>Skill</a:t>
            </a:r>
          </a:p>
          <a:p>
            <a:pPr lvl="2"/>
            <a:r>
              <a:rPr lang="en-US" altLang="zh-TW" sz="1800" dirty="0"/>
              <a:t>Programming Language: The coding languages used in the project.</a:t>
            </a:r>
          </a:p>
          <a:p>
            <a:pPr lvl="2"/>
            <a:r>
              <a:rPr lang="en-US" altLang="zh-TW" sz="1800" dirty="0"/>
              <a:t>Project Description: </a:t>
            </a:r>
            <a:r>
              <a:rPr lang="en-US" altLang="zh-TW" sz="1800" dirty="0">
                <a:solidFill>
                  <a:srgbClr val="0000FF"/>
                </a:solidFill>
              </a:rPr>
              <a:t>Tokenize the features</a:t>
            </a:r>
            <a:r>
              <a:rPr lang="en-US" altLang="zh-TW" sz="1800" dirty="0"/>
              <a:t>, name and description, and get the item which is IT-related to be the skill for that user</a:t>
            </a:r>
            <a:r>
              <a:rPr lang="en-US" altLang="zh-TW" sz="2000" dirty="0"/>
              <a:t>.</a:t>
            </a:r>
          </a:p>
          <a:p>
            <a:pPr lvl="1"/>
            <a:r>
              <a:rPr lang="en-US" altLang="zh-TW" sz="2400" dirty="0"/>
              <a:t>Interest skills</a:t>
            </a:r>
          </a:p>
          <a:p>
            <a:pPr lvl="2"/>
            <a:r>
              <a:rPr lang="en-US" altLang="zh-TW" sz="2800" dirty="0"/>
              <a:t> </a:t>
            </a:r>
            <a:r>
              <a:rPr lang="en-US" altLang="zh-TW" sz="1800" dirty="0"/>
              <a:t>Use the information from </a:t>
            </a:r>
            <a:r>
              <a:rPr lang="en-US" altLang="zh-TW" sz="1800" dirty="0">
                <a:solidFill>
                  <a:srgbClr val="0000FF"/>
                </a:solidFill>
                <a:highlight>
                  <a:srgbClr val="FFFF00"/>
                </a:highlight>
              </a:rPr>
              <a:t>star</a:t>
            </a:r>
            <a:r>
              <a:rPr lang="en-US" altLang="zh-TW" sz="1800" dirty="0">
                <a:solidFill>
                  <a:srgbClr val="0000FF"/>
                </a:solidFill>
              </a:rPr>
              <a:t> function</a:t>
            </a:r>
            <a:r>
              <a:rPr lang="en-US" altLang="zh-TW" sz="1800" dirty="0"/>
              <a:t>. Also, the features including name, description and programming languages are used</a:t>
            </a:r>
            <a:r>
              <a:rPr lang="en-US" altLang="zh-TW" sz="2800" dirty="0"/>
              <a:t>.</a:t>
            </a:r>
          </a:p>
          <a:p>
            <a:pPr lvl="1"/>
            <a:endParaRPr lang="zh-TW" altLang="en-US" dirty="0"/>
          </a:p>
        </p:txBody>
      </p:sp>
      <p:sp>
        <p:nvSpPr>
          <p:cNvPr id="4" name="投影片編號版面配置區 3">
            <a:extLst>
              <a:ext uri="{FF2B5EF4-FFF2-40B4-BE49-F238E27FC236}">
                <a16:creationId xmlns:a16="http://schemas.microsoft.com/office/drawing/2014/main" id="{17C19482-30C7-4618-8281-ADBB05082321}"/>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17</a:t>
            </a:fld>
            <a:endParaRPr lang="en-US" altLang="zh-TW" dirty="0"/>
          </a:p>
        </p:txBody>
      </p:sp>
    </p:spTree>
    <p:extLst>
      <p:ext uri="{BB962C8B-B14F-4D97-AF65-F5344CB8AC3E}">
        <p14:creationId xmlns:p14="http://schemas.microsoft.com/office/powerpoint/2010/main" val="2222722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76A030-7017-4B86-B0E9-C236E70AD0B2}"/>
              </a:ext>
            </a:extLst>
          </p:cNvPr>
          <p:cNvSpPr>
            <a:spLocks noGrp="1"/>
          </p:cNvSpPr>
          <p:nvPr>
            <p:ph type="title"/>
          </p:nvPr>
        </p:nvSpPr>
        <p:spPr/>
        <p:txBody>
          <a:bodyPr/>
          <a:lstStyle/>
          <a:p>
            <a:r>
              <a:rPr lang="en-US" altLang="zh-TW" dirty="0"/>
              <a:t>User Resumes Construction Module</a:t>
            </a:r>
            <a:endParaRPr lang="zh-TW" altLang="en-US" dirty="0"/>
          </a:p>
        </p:txBody>
      </p:sp>
      <p:sp>
        <p:nvSpPr>
          <p:cNvPr id="3" name="內容版面配置區 2">
            <a:extLst>
              <a:ext uri="{FF2B5EF4-FFF2-40B4-BE49-F238E27FC236}">
                <a16:creationId xmlns:a16="http://schemas.microsoft.com/office/drawing/2014/main" id="{F1008376-2938-43C5-9664-E6955B6878DA}"/>
              </a:ext>
            </a:extLst>
          </p:cNvPr>
          <p:cNvSpPr>
            <a:spLocks noGrp="1"/>
          </p:cNvSpPr>
          <p:nvPr>
            <p:ph idx="1"/>
          </p:nvPr>
        </p:nvSpPr>
        <p:spPr/>
        <p:txBody>
          <a:bodyPr/>
          <a:lstStyle/>
          <a:p>
            <a:r>
              <a:rPr lang="en-US" altLang="zh-TW" dirty="0"/>
              <a:t>Endorsement Analysis: calculate the </a:t>
            </a:r>
            <a:r>
              <a:rPr lang="en-US" altLang="zh-TW" dirty="0">
                <a:solidFill>
                  <a:srgbClr val="0000FF"/>
                </a:solidFill>
              </a:rPr>
              <a:t>endorsement rating of each skill</a:t>
            </a:r>
            <a:endParaRPr lang="en-US" altLang="zh-TW" dirty="0"/>
          </a:p>
          <a:p>
            <a:pPr lvl="1"/>
            <a:r>
              <a:rPr lang="en-US" altLang="zh-TW" dirty="0"/>
              <a:t>First, calculate the </a:t>
            </a:r>
            <a:r>
              <a:rPr lang="en-US" altLang="zh-TW" dirty="0">
                <a:solidFill>
                  <a:srgbClr val="0000FF"/>
                </a:solidFill>
              </a:rPr>
              <a:t>repository weight </a:t>
            </a:r>
            <a:r>
              <a:rPr lang="en-US" altLang="zh-TW" dirty="0"/>
              <a:t>by ranking </a:t>
            </a:r>
            <a:r>
              <a:rPr lang="en-US" altLang="zh-TW" dirty="0">
                <a:highlight>
                  <a:srgbClr val="FFFF00"/>
                </a:highlight>
              </a:rPr>
              <a:t>the repository influence </a:t>
            </a:r>
            <a:r>
              <a:rPr lang="en-US" altLang="zh-TW" dirty="0"/>
              <a:t>of a project. (each project of a developer)</a:t>
            </a:r>
          </a:p>
          <a:p>
            <a:pPr marL="457200" lvl="1" indent="0">
              <a:buNone/>
            </a:pPr>
            <a:endParaRPr lang="en-US" altLang="zh-TW" dirty="0"/>
          </a:p>
          <a:p>
            <a:pPr lvl="1"/>
            <a:r>
              <a:rPr lang="en-US" altLang="zh-TW" dirty="0"/>
              <a:t>Second, we calculate the rating for each skill in a repository</a:t>
            </a:r>
          </a:p>
          <a:p>
            <a:pPr lvl="1"/>
            <a:endParaRPr lang="en-US" altLang="zh-TW" dirty="0"/>
          </a:p>
          <a:p>
            <a:pPr lvl="1"/>
            <a:r>
              <a:rPr lang="en-US" altLang="zh-TW" dirty="0"/>
              <a:t>Sum the skill rating from the repository as </a:t>
            </a:r>
            <a:r>
              <a:rPr lang="en-US" altLang="zh-TW" dirty="0">
                <a:solidFill>
                  <a:srgbClr val="0000FF"/>
                </a:solidFill>
              </a:rPr>
              <a:t>the average endorsement rating of the skill</a:t>
            </a:r>
            <a:r>
              <a:rPr lang="en-US" altLang="zh-TW" dirty="0"/>
              <a:t>. </a:t>
            </a:r>
          </a:p>
          <a:p>
            <a:pPr lvl="1"/>
            <a:r>
              <a:rPr lang="en-US" altLang="zh-TW" dirty="0"/>
              <a:t> </a:t>
            </a:r>
          </a:p>
        </p:txBody>
      </p:sp>
      <p:sp>
        <p:nvSpPr>
          <p:cNvPr id="4" name="投影片編號版面配置區 3">
            <a:extLst>
              <a:ext uri="{FF2B5EF4-FFF2-40B4-BE49-F238E27FC236}">
                <a16:creationId xmlns:a16="http://schemas.microsoft.com/office/drawing/2014/main" id="{17C19482-30C7-4618-8281-ADBB05082321}"/>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18</a:t>
            </a:fld>
            <a:endParaRPr lang="en-US" altLang="zh-TW" dirty="0"/>
          </a:p>
        </p:txBody>
      </p:sp>
      <p:pic>
        <p:nvPicPr>
          <p:cNvPr id="5" name="圖片 4">
            <a:extLst>
              <a:ext uri="{FF2B5EF4-FFF2-40B4-BE49-F238E27FC236}">
                <a16:creationId xmlns:a16="http://schemas.microsoft.com/office/drawing/2014/main" id="{4990A57A-57C1-46F2-A790-8B816F586C56}"/>
              </a:ext>
            </a:extLst>
          </p:cNvPr>
          <p:cNvPicPr>
            <a:picLocks noChangeAspect="1"/>
          </p:cNvPicPr>
          <p:nvPr/>
        </p:nvPicPr>
        <p:blipFill>
          <a:blip r:embed="rId3"/>
          <a:stretch>
            <a:fillRect/>
          </a:stretch>
        </p:blipFill>
        <p:spPr>
          <a:xfrm>
            <a:off x="2037962" y="2636180"/>
            <a:ext cx="2606046" cy="499789"/>
          </a:xfrm>
          <a:prstGeom prst="rect">
            <a:avLst/>
          </a:prstGeom>
        </p:spPr>
      </p:pic>
      <p:pic>
        <p:nvPicPr>
          <p:cNvPr id="6" name="圖片 5">
            <a:extLst>
              <a:ext uri="{FF2B5EF4-FFF2-40B4-BE49-F238E27FC236}">
                <a16:creationId xmlns:a16="http://schemas.microsoft.com/office/drawing/2014/main" id="{234C856B-3760-4A45-BE19-A6CCE527F79E}"/>
              </a:ext>
            </a:extLst>
          </p:cNvPr>
          <p:cNvPicPr>
            <a:picLocks noChangeAspect="1"/>
          </p:cNvPicPr>
          <p:nvPr/>
        </p:nvPicPr>
        <p:blipFill>
          <a:blip r:embed="rId4"/>
          <a:stretch>
            <a:fillRect/>
          </a:stretch>
        </p:blipFill>
        <p:spPr>
          <a:xfrm>
            <a:off x="2037963" y="3447622"/>
            <a:ext cx="4550262" cy="428051"/>
          </a:xfrm>
          <a:prstGeom prst="rect">
            <a:avLst/>
          </a:prstGeom>
        </p:spPr>
      </p:pic>
      <p:pic>
        <p:nvPicPr>
          <p:cNvPr id="7" name="圖片 6">
            <a:extLst>
              <a:ext uri="{FF2B5EF4-FFF2-40B4-BE49-F238E27FC236}">
                <a16:creationId xmlns:a16="http://schemas.microsoft.com/office/drawing/2014/main" id="{7F024DDA-297D-434C-B0BD-8C22584E9205}"/>
              </a:ext>
            </a:extLst>
          </p:cNvPr>
          <p:cNvPicPr>
            <a:picLocks noChangeAspect="1"/>
          </p:cNvPicPr>
          <p:nvPr/>
        </p:nvPicPr>
        <p:blipFill rotWithShape="1">
          <a:blip r:embed="rId5"/>
          <a:srcRect r="14788"/>
          <a:stretch/>
        </p:blipFill>
        <p:spPr>
          <a:xfrm>
            <a:off x="1494892" y="4703747"/>
            <a:ext cx="6154216" cy="1893605"/>
          </a:xfrm>
          <a:prstGeom prst="rect">
            <a:avLst/>
          </a:prstGeom>
        </p:spPr>
      </p:pic>
    </p:spTree>
    <p:extLst>
      <p:ext uri="{BB962C8B-B14F-4D97-AF65-F5344CB8AC3E}">
        <p14:creationId xmlns:p14="http://schemas.microsoft.com/office/powerpoint/2010/main" val="1304878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76A030-7017-4B86-B0E9-C236E70AD0B2}"/>
              </a:ext>
            </a:extLst>
          </p:cNvPr>
          <p:cNvSpPr>
            <a:spLocks noGrp="1"/>
          </p:cNvSpPr>
          <p:nvPr>
            <p:ph type="title"/>
          </p:nvPr>
        </p:nvSpPr>
        <p:spPr/>
        <p:txBody>
          <a:bodyPr/>
          <a:lstStyle/>
          <a:p>
            <a:r>
              <a:rPr lang="en-US" altLang="zh-TW" dirty="0"/>
              <a:t>User Resumes Construction Module</a:t>
            </a:r>
            <a:endParaRPr lang="zh-TW" altLang="en-US" dirty="0"/>
          </a:p>
        </p:txBody>
      </p:sp>
      <p:sp>
        <p:nvSpPr>
          <p:cNvPr id="3" name="內容版面配置區 2">
            <a:extLst>
              <a:ext uri="{FF2B5EF4-FFF2-40B4-BE49-F238E27FC236}">
                <a16:creationId xmlns:a16="http://schemas.microsoft.com/office/drawing/2014/main" id="{F1008376-2938-43C5-9664-E6955B6878DA}"/>
              </a:ext>
            </a:extLst>
          </p:cNvPr>
          <p:cNvSpPr>
            <a:spLocks noGrp="1"/>
          </p:cNvSpPr>
          <p:nvPr>
            <p:ph idx="1"/>
          </p:nvPr>
        </p:nvSpPr>
        <p:spPr>
          <a:xfrm>
            <a:off x="457200" y="1700808"/>
            <a:ext cx="8147248" cy="4104456"/>
          </a:xfrm>
        </p:spPr>
        <p:txBody>
          <a:bodyPr/>
          <a:lstStyle/>
          <a:p>
            <a:pPr marL="457200" lvl="1" indent="0">
              <a:buNone/>
            </a:pPr>
            <a:r>
              <a:rPr lang="en-US" altLang="zh-TW" sz="2800" b="1" dirty="0"/>
              <a:t>Resume: </a:t>
            </a:r>
            <a:r>
              <a:rPr lang="en-US" altLang="zh-TW" sz="2400" dirty="0"/>
              <a:t>The user resume can be done after skill and endorsement rating being analyzed. So, the final resume for a user will contain three feature (</a:t>
            </a:r>
            <a:r>
              <a:rPr lang="en-US" altLang="zh-TW" sz="2400" dirty="0" err="1">
                <a:solidFill>
                  <a:srgbClr val="0000FF"/>
                </a:solidFill>
              </a:rPr>
              <a:t>UserID</a:t>
            </a:r>
            <a:r>
              <a:rPr lang="en-US" altLang="zh-TW" sz="2400" dirty="0"/>
              <a:t>, </a:t>
            </a:r>
            <a:r>
              <a:rPr lang="en-US" altLang="zh-TW" sz="2400" dirty="0">
                <a:solidFill>
                  <a:srgbClr val="0000FF"/>
                </a:solidFill>
              </a:rPr>
              <a:t>skills</a:t>
            </a:r>
            <a:r>
              <a:rPr lang="en-US" altLang="zh-TW" sz="2400" dirty="0"/>
              <a:t> and </a:t>
            </a:r>
            <a:r>
              <a:rPr lang="en-US" altLang="zh-TW" sz="2400" dirty="0">
                <a:solidFill>
                  <a:srgbClr val="0000FF"/>
                </a:solidFill>
              </a:rPr>
              <a:t>interest skills)</a:t>
            </a:r>
          </a:p>
        </p:txBody>
      </p:sp>
      <p:sp>
        <p:nvSpPr>
          <p:cNvPr id="4" name="投影片編號版面配置區 3">
            <a:extLst>
              <a:ext uri="{FF2B5EF4-FFF2-40B4-BE49-F238E27FC236}">
                <a16:creationId xmlns:a16="http://schemas.microsoft.com/office/drawing/2014/main" id="{17C19482-30C7-4618-8281-ADBB05082321}"/>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19</a:t>
            </a:fld>
            <a:endParaRPr lang="en-US" altLang="zh-TW" dirty="0"/>
          </a:p>
        </p:txBody>
      </p:sp>
    </p:spTree>
    <p:extLst>
      <p:ext uri="{BB962C8B-B14F-4D97-AF65-F5344CB8AC3E}">
        <p14:creationId xmlns:p14="http://schemas.microsoft.com/office/powerpoint/2010/main" val="3536879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en-US" altLang="zh-TW" dirty="0"/>
              <a:t>Background</a:t>
            </a:r>
            <a:endParaRPr lang="zh-TW" altLang="en-US" dirty="0"/>
          </a:p>
        </p:txBody>
      </p:sp>
      <p:sp>
        <p:nvSpPr>
          <p:cNvPr id="1024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38140392-D36C-41A5-B595-8B39E2EB7C0A}" type="slidenum">
              <a:rPr kumimoji="0" lang="en-US" altLang="zh-TW" sz="1400" smtClean="0">
                <a:ea typeface="新細明體" panose="02020500000000000000" pitchFamily="18" charset="-120"/>
              </a:rPr>
              <a:pPr>
                <a:spcBef>
                  <a:spcPct val="0"/>
                </a:spcBef>
                <a:buFontTx/>
                <a:buNone/>
              </a:pPr>
              <a:t>2</a:t>
            </a:fld>
            <a:endParaRPr kumimoji="0" lang="en-US" altLang="zh-TW" sz="1400" dirty="0">
              <a:ea typeface="新細明體" panose="02020500000000000000" pitchFamily="18" charset="-120"/>
            </a:endParaRPr>
          </a:p>
        </p:txBody>
      </p:sp>
      <p:sp>
        <p:nvSpPr>
          <p:cNvPr id="4" name="內容版面配置區 1"/>
          <p:cNvSpPr>
            <a:spLocks noGrp="1"/>
          </p:cNvSpPr>
          <p:nvPr>
            <p:ph idx="1"/>
          </p:nvPr>
        </p:nvSpPr>
        <p:spPr>
          <a:xfrm>
            <a:off x="293464" y="1268760"/>
            <a:ext cx="8743032" cy="4896321"/>
          </a:xfrm>
        </p:spPr>
        <p:txBody>
          <a:bodyPr/>
          <a:lstStyle/>
          <a:p>
            <a:r>
              <a:rPr lang="en-US" altLang="zh-TW" dirty="0"/>
              <a:t>People are gradually searching the jobs online.</a:t>
            </a:r>
            <a:endParaRPr lang="en-US" altLang="zh-TW" dirty="0">
              <a:solidFill>
                <a:srgbClr val="0000FF"/>
              </a:solidFill>
            </a:endParaRPr>
          </a:p>
          <a:p>
            <a:pPr lvl="1"/>
            <a:r>
              <a:rPr lang="en-US" altLang="zh-TW" dirty="0"/>
              <a:t>As of 2021, LinkedIn has more than 260 million users.</a:t>
            </a:r>
            <a:r>
              <a:rPr lang="en-US" altLang="zh-TW" sz="1600" dirty="0">
                <a:solidFill>
                  <a:schemeClr val="bg1">
                    <a:lumMod val="75000"/>
                  </a:schemeClr>
                </a:solidFill>
              </a:rPr>
              <a:t>(Aaron Smith</a:t>
            </a:r>
            <a:r>
              <a:rPr lang="zh-TW" altLang="en-US" sz="1600" dirty="0">
                <a:solidFill>
                  <a:schemeClr val="bg1">
                    <a:lumMod val="75000"/>
                  </a:schemeClr>
                </a:solidFill>
              </a:rPr>
              <a:t> </a:t>
            </a:r>
            <a:r>
              <a:rPr lang="en-US" altLang="zh-TW" sz="1600" dirty="0">
                <a:solidFill>
                  <a:schemeClr val="bg1">
                    <a:lumMod val="75000"/>
                  </a:schemeClr>
                </a:solidFill>
              </a:rPr>
              <a:t>2017)</a:t>
            </a:r>
          </a:p>
          <a:p>
            <a:pPr lvl="1"/>
            <a:r>
              <a:rPr lang="en-US" altLang="zh-TW" dirty="0"/>
              <a:t>The </a:t>
            </a:r>
            <a:r>
              <a:rPr lang="en-US" altLang="zh-TW" dirty="0">
                <a:solidFill>
                  <a:srgbClr val="0000FF"/>
                </a:solidFill>
              </a:rPr>
              <a:t>job market </a:t>
            </a:r>
            <a:r>
              <a:rPr lang="en-US" altLang="zh-TW" dirty="0"/>
              <a:t>has moved to the Internet.</a:t>
            </a:r>
          </a:p>
          <a:p>
            <a:pPr lvl="1"/>
            <a:endParaRPr lang="en-US" altLang="zh-TW" dirty="0"/>
          </a:p>
          <a:p>
            <a:r>
              <a:rPr lang="en-US" altLang="zh-TW" dirty="0">
                <a:solidFill>
                  <a:srgbClr val="0000FF"/>
                </a:solidFill>
              </a:rPr>
              <a:t>Crowdsourcing</a:t>
            </a:r>
            <a:r>
              <a:rPr lang="en-US" altLang="zh-TW" dirty="0"/>
              <a:t> has gradually matured</a:t>
            </a:r>
          </a:p>
          <a:p>
            <a:pPr lvl="1"/>
            <a:r>
              <a:rPr lang="en-US" altLang="zh-TW" dirty="0"/>
              <a:t>As of 2020, there are more than 10 million workers.</a:t>
            </a:r>
            <a:r>
              <a:rPr lang="en-US" altLang="zh-TW" sz="1600" dirty="0">
                <a:solidFill>
                  <a:schemeClr val="bg1">
                    <a:lumMod val="75000"/>
                  </a:schemeClr>
                </a:solidFill>
              </a:rPr>
              <a:t>(J. Insider.</a:t>
            </a:r>
            <a:r>
              <a:rPr lang="zh-TW" altLang="en-US" sz="1600" dirty="0">
                <a:solidFill>
                  <a:schemeClr val="bg1">
                    <a:lumMod val="75000"/>
                  </a:schemeClr>
                </a:solidFill>
              </a:rPr>
              <a:t> </a:t>
            </a:r>
            <a:r>
              <a:rPr lang="en-US" altLang="zh-TW" sz="1600" dirty="0">
                <a:solidFill>
                  <a:schemeClr val="bg1">
                    <a:lumMod val="75000"/>
                  </a:schemeClr>
                </a:solidFill>
              </a:rPr>
              <a:t>2017)</a:t>
            </a:r>
          </a:p>
          <a:p>
            <a:pPr lvl="1"/>
            <a:r>
              <a:rPr lang="en-US" altLang="zh-TW" dirty="0"/>
              <a:t>Crowdsourcing platform is in part of </a:t>
            </a:r>
            <a:r>
              <a:rPr lang="en-US" altLang="zh-TW" dirty="0">
                <a:solidFill>
                  <a:srgbClr val="0000FF"/>
                </a:solidFill>
              </a:rPr>
              <a:t>a job market</a:t>
            </a:r>
            <a:r>
              <a:rPr lang="zh-TW" altLang="en-US" dirty="0">
                <a:solidFill>
                  <a:srgbClr val="0000FF"/>
                </a:solidFill>
              </a:rPr>
              <a:t> </a:t>
            </a:r>
            <a:r>
              <a:rPr lang="en-US" altLang="zh-TW" dirty="0">
                <a:solidFill>
                  <a:srgbClr val="0000FF"/>
                </a:solidFill>
              </a:rPr>
              <a:t>(developers).</a:t>
            </a:r>
          </a:p>
          <a:p>
            <a:pPr lvl="1"/>
            <a:r>
              <a:rPr lang="en-US" altLang="zh-TW" dirty="0"/>
              <a:t>IT crowdsourcing focus on the IT-related task.</a:t>
            </a:r>
          </a:p>
          <a:p>
            <a:pPr lvl="1"/>
            <a:endParaRPr lang="en-US" altLang="zh-TW" dirty="0"/>
          </a:p>
          <a:p>
            <a:r>
              <a:rPr lang="en-US" altLang="zh-TW" dirty="0"/>
              <a:t>IT jobs focus on computer science &amp; mathematical statistics</a:t>
            </a:r>
          </a:p>
          <a:p>
            <a:pPr lvl="1"/>
            <a:r>
              <a:rPr lang="en-US" altLang="zh-TW" dirty="0"/>
              <a:t>Divide into 8 categories. </a:t>
            </a:r>
            <a:r>
              <a:rPr lang="en-US" altLang="zh-TW" sz="1600" dirty="0">
                <a:solidFill>
                  <a:schemeClr val="bg1">
                    <a:lumMod val="75000"/>
                  </a:schemeClr>
                </a:solidFill>
              </a:rPr>
              <a:t>(A. Susanto.</a:t>
            </a:r>
            <a:r>
              <a:rPr lang="zh-TW" altLang="en-US" sz="1600" dirty="0">
                <a:solidFill>
                  <a:schemeClr val="bg1">
                    <a:lumMod val="75000"/>
                  </a:schemeClr>
                </a:solidFill>
              </a:rPr>
              <a:t> </a:t>
            </a:r>
            <a:r>
              <a:rPr lang="en-US" altLang="zh-TW" sz="1600" dirty="0">
                <a:solidFill>
                  <a:schemeClr val="bg1">
                    <a:lumMod val="75000"/>
                  </a:schemeClr>
                </a:solidFill>
              </a:rPr>
              <a:t>et al 2020)</a:t>
            </a:r>
          </a:p>
          <a:p>
            <a:pPr lvl="1"/>
            <a:r>
              <a:rPr lang="en-US" altLang="zh-TW" dirty="0"/>
              <a:t>Analyze the suitability based on the users’ skills.</a:t>
            </a:r>
          </a:p>
          <a:p>
            <a:pPr lvl="1"/>
            <a:endParaRPr lang="en-US" altLang="zh-TW" dirty="0"/>
          </a:p>
          <a:p>
            <a:endParaRPr lang="en-US" altLang="zh-TW" dirty="0">
              <a:solidFill>
                <a:srgbClr val="0000FF"/>
              </a:solidFill>
            </a:endParaRPr>
          </a:p>
        </p:txBody>
      </p:sp>
    </p:spTree>
    <p:extLst>
      <p:ext uri="{BB962C8B-B14F-4D97-AF65-F5344CB8AC3E}">
        <p14:creationId xmlns:p14="http://schemas.microsoft.com/office/powerpoint/2010/main" val="1267601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20</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
        <p:nvSpPr>
          <p:cNvPr id="6" name="矩形: 圓角 5">
            <a:extLst>
              <a:ext uri="{FF2B5EF4-FFF2-40B4-BE49-F238E27FC236}">
                <a16:creationId xmlns:a16="http://schemas.microsoft.com/office/drawing/2014/main" id="{31A80A2F-8AD1-44C0-AC72-E02506F218FB}"/>
              </a:ext>
            </a:extLst>
          </p:cNvPr>
          <p:cNvSpPr/>
          <p:nvPr/>
        </p:nvSpPr>
        <p:spPr>
          <a:xfrm>
            <a:off x="2843808" y="4981232"/>
            <a:ext cx="5040560" cy="93610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604688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sz="3600" dirty="0"/>
              <a:t>Jobs Matching Engine Module</a:t>
            </a:r>
            <a:endParaRPr lang="zh-TW" altLang="en-US" sz="32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21</a:t>
            </a:fld>
            <a:endParaRPr kumimoji="0" lang="en-US" altLang="zh-TW" sz="1400">
              <a:ea typeface="新細明體" panose="02020500000000000000" pitchFamily="18" charset="-120"/>
            </a:endParaRPr>
          </a:p>
        </p:txBody>
      </p:sp>
      <p:sp>
        <p:nvSpPr>
          <p:cNvPr id="7" name="矩形 6"/>
          <p:cNvSpPr/>
          <p:nvPr/>
        </p:nvSpPr>
        <p:spPr>
          <a:xfrm>
            <a:off x="4882315" y="1416074"/>
            <a:ext cx="3874145" cy="93280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內容版面配置區 4"/>
          <p:cNvSpPr>
            <a:spLocks noGrp="1"/>
          </p:cNvSpPr>
          <p:nvPr>
            <p:ph idx="1"/>
          </p:nvPr>
        </p:nvSpPr>
        <p:spPr>
          <a:xfrm>
            <a:off x="161764" y="1178856"/>
            <a:ext cx="8820472" cy="5130464"/>
          </a:xfrm>
        </p:spPr>
        <p:txBody>
          <a:bodyPr/>
          <a:lstStyle/>
          <a:p>
            <a:r>
              <a:rPr lang="en-US" altLang="zh-TW" dirty="0"/>
              <a:t>Model Selection</a:t>
            </a:r>
          </a:p>
          <a:p>
            <a:pPr lvl="1"/>
            <a:r>
              <a:rPr lang="en-US" altLang="zh-TW" dirty="0"/>
              <a:t>Use accuracy, recall, precision, and F1-score to measure the module performances.</a:t>
            </a:r>
          </a:p>
          <a:p>
            <a:pPr lvl="1"/>
            <a:endParaRPr lang="en-US" altLang="zh-TW" dirty="0"/>
          </a:p>
          <a:p>
            <a:pPr lvl="1"/>
            <a:endParaRPr lang="en-US" altLang="zh-TW" dirty="0"/>
          </a:p>
          <a:p>
            <a:pPr lvl="1"/>
            <a:endParaRPr lang="en-US" altLang="zh-TW" dirty="0"/>
          </a:p>
          <a:p>
            <a:pPr lvl="1"/>
            <a:endParaRPr lang="en-US" altLang="zh-TW" dirty="0"/>
          </a:p>
          <a:p>
            <a:pPr lvl="1"/>
            <a:endParaRPr lang="en-US" altLang="zh-TW" dirty="0"/>
          </a:p>
          <a:p>
            <a:pPr lvl="1"/>
            <a:endParaRPr lang="en-US" altLang="zh-TW" dirty="0"/>
          </a:p>
          <a:p>
            <a:pPr lvl="1"/>
            <a:endParaRPr lang="en-US" altLang="zh-TW" dirty="0"/>
          </a:p>
          <a:p>
            <a:pPr lvl="1"/>
            <a:endParaRPr lang="en-US" altLang="zh-TW" dirty="0"/>
          </a:p>
          <a:p>
            <a:r>
              <a:rPr lang="en-US" altLang="zh-TW" dirty="0"/>
              <a:t>Jobs Matching</a:t>
            </a:r>
          </a:p>
          <a:p>
            <a:pPr lvl="1"/>
            <a:r>
              <a:rPr lang="en-US" altLang="zh-TW" dirty="0"/>
              <a:t>Use the resume which contain </a:t>
            </a:r>
            <a:r>
              <a:rPr lang="en-US" altLang="zh-TW" dirty="0">
                <a:solidFill>
                  <a:srgbClr val="0000FF"/>
                </a:solidFill>
              </a:rPr>
              <a:t>skills</a:t>
            </a:r>
            <a:r>
              <a:rPr lang="en-US" altLang="zh-TW" dirty="0"/>
              <a:t> and </a:t>
            </a:r>
            <a:r>
              <a:rPr lang="en-US" altLang="zh-TW" dirty="0">
                <a:solidFill>
                  <a:srgbClr val="0000FF"/>
                </a:solidFill>
              </a:rPr>
              <a:t>interest skills </a:t>
            </a:r>
            <a:r>
              <a:rPr lang="en-US" altLang="zh-TW" dirty="0"/>
              <a:t>to predict the possible jobs. </a:t>
            </a:r>
          </a:p>
        </p:txBody>
      </p:sp>
      <p:pic>
        <p:nvPicPr>
          <p:cNvPr id="13" name="圖片 12"/>
          <p:cNvPicPr>
            <a:picLocks noChangeAspect="1"/>
          </p:cNvPicPr>
          <p:nvPr/>
        </p:nvPicPr>
        <p:blipFill>
          <a:blip r:embed="rId3"/>
          <a:stretch>
            <a:fillRect/>
          </a:stretch>
        </p:blipFill>
        <p:spPr>
          <a:xfrm>
            <a:off x="-108520" y="3699560"/>
            <a:ext cx="6219870" cy="540000"/>
          </a:xfrm>
          <a:prstGeom prst="rect">
            <a:avLst/>
          </a:prstGeom>
        </p:spPr>
      </p:pic>
      <p:pic>
        <p:nvPicPr>
          <p:cNvPr id="15" name="圖片 14"/>
          <p:cNvPicPr>
            <a:picLocks noChangeAspect="1"/>
          </p:cNvPicPr>
          <p:nvPr/>
        </p:nvPicPr>
        <p:blipFill>
          <a:blip r:embed="rId4"/>
          <a:stretch>
            <a:fillRect/>
          </a:stretch>
        </p:blipFill>
        <p:spPr>
          <a:xfrm>
            <a:off x="3203848" y="3730193"/>
            <a:ext cx="6219870" cy="540000"/>
          </a:xfrm>
          <a:prstGeom prst="rect">
            <a:avLst/>
          </a:prstGeom>
        </p:spPr>
      </p:pic>
      <p:pic>
        <p:nvPicPr>
          <p:cNvPr id="16" name="圖片 15"/>
          <p:cNvPicPr>
            <a:picLocks noChangeAspect="1"/>
          </p:cNvPicPr>
          <p:nvPr/>
        </p:nvPicPr>
        <p:blipFill>
          <a:blip r:embed="rId5"/>
          <a:stretch>
            <a:fillRect/>
          </a:stretch>
        </p:blipFill>
        <p:spPr>
          <a:xfrm>
            <a:off x="-612576" y="4239560"/>
            <a:ext cx="6219870" cy="540000"/>
          </a:xfrm>
          <a:prstGeom prst="rect">
            <a:avLst/>
          </a:prstGeom>
        </p:spPr>
      </p:pic>
      <p:pic>
        <p:nvPicPr>
          <p:cNvPr id="17" name="圖片 16"/>
          <p:cNvPicPr>
            <a:picLocks noChangeAspect="1"/>
          </p:cNvPicPr>
          <p:nvPr/>
        </p:nvPicPr>
        <p:blipFill>
          <a:blip r:embed="rId6"/>
          <a:stretch>
            <a:fillRect/>
          </a:stretch>
        </p:blipFill>
        <p:spPr>
          <a:xfrm>
            <a:off x="4055000" y="4300826"/>
            <a:ext cx="5528773" cy="720000"/>
          </a:xfrm>
          <a:prstGeom prst="rect">
            <a:avLst/>
          </a:prstGeom>
        </p:spPr>
      </p:pic>
      <p:pic>
        <p:nvPicPr>
          <p:cNvPr id="18" name="圖片 17"/>
          <p:cNvPicPr>
            <a:picLocks noChangeAspect="1"/>
          </p:cNvPicPr>
          <p:nvPr/>
        </p:nvPicPr>
        <p:blipFill>
          <a:blip r:embed="rId7"/>
          <a:stretch>
            <a:fillRect/>
          </a:stretch>
        </p:blipFill>
        <p:spPr>
          <a:xfrm>
            <a:off x="1231485" y="2310948"/>
            <a:ext cx="6703256" cy="1440000"/>
          </a:xfrm>
          <a:prstGeom prst="rect">
            <a:avLst/>
          </a:prstGeom>
        </p:spPr>
      </p:pic>
    </p:spTree>
    <p:extLst>
      <p:ext uri="{BB962C8B-B14F-4D97-AF65-F5344CB8AC3E}">
        <p14:creationId xmlns:p14="http://schemas.microsoft.com/office/powerpoint/2010/main" val="3710386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34E8B79-13D4-4CC9-9876-BDC48EBEA6EE}"/>
              </a:ext>
            </a:extLst>
          </p:cNvPr>
          <p:cNvSpPr>
            <a:spLocks noGrp="1"/>
          </p:cNvSpPr>
          <p:nvPr>
            <p:ph type="title"/>
          </p:nvPr>
        </p:nvSpPr>
        <p:spPr/>
        <p:txBody>
          <a:bodyPr/>
          <a:lstStyle/>
          <a:p>
            <a:r>
              <a:rPr lang="en-US" altLang="zh-TW" dirty="0"/>
              <a:t>User Data Construction Module</a:t>
            </a:r>
            <a:endParaRPr lang="zh-TW" altLang="en-US" dirty="0"/>
          </a:p>
        </p:txBody>
      </p:sp>
      <p:sp>
        <p:nvSpPr>
          <p:cNvPr id="3" name="內容版面配置區 2">
            <a:extLst>
              <a:ext uri="{FF2B5EF4-FFF2-40B4-BE49-F238E27FC236}">
                <a16:creationId xmlns:a16="http://schemas.microsoft.com/office/drawing/2014/main" id="{3B079386-1C7F-461E-B7D0-A59A076911F2}"/>
              </a:ext>
            </a:extLst>
          </p:cNvPr>
          <p:cNvSpPr>
            <a:spLocks noGrp="1"/>
          </p:cNvSpPr>
          <p:nvPr>
            <p:ph idx="1"/>
          </p:nvPr>
        </p:nvSpPr>
        <p:spPr/>
        <p:txBody>
          <a:bodyPr/>
          <a:lstStyle/>
          <a:p>
            <a:r>
              <a:rPr lang="en-US" altLang="zh-TW" dirty="0"/>
              <a:t>Data collection</a:t>
            </a:r>
          </a:p>
          <a:p>
            <a:pPr lvl="1"/>
            <a:r>
              <a:rPr lang="en-US" altLang="zh-TW" dirty="0"/>
              <a:t>LinkedIn dataset: Use crawlers to obtain user’s profile on the platform. In total, we collected</a:t>
            </a:r>
            <a:r>
              <a:rPr lang="en-US" altLang="zh-TW" dirty="0">
                <a:highlight>
                  <a:srgbClr val="FFFF00"/>
                </a:highlight>
              </a:rPr>
              <a:t> </a:t>
            </a:r>
            <a:r>
              <a:rPr lang="en-US" altLang="zh-TW" dirty="0">
                <a:solidFill>
                  <a:srgbClr val="0000FF"/>
                </a:solidFill>
                <a:highlight>
                  <a:srgbClr val="FFFF00"/>
                </a:highlight>
              </a:rPr>
              <a:t>2142 </a:t>
            </a:r>
            <a:r>
              <a:rPr lang="en-US" altLang="zh-TW" dirty="0">
                <a:solidFill>
                  <a:srgbClr val="0000FF"/>
                </a:solidFill>
              </a:rPr>
              <a:t>users </a:t>
            </a:r>
            <a:r>
              <a:rPr lang="en-US" altLang="zh-TW" dirty="0"/>
              <a:t>based on </a:t>
            </a:r>
            <a:r>
              <a:rPr lang="en-US" altLang="zh-TW" dirty="0">
                <a:highlight>
                  <a:srgbClr val="FFFF00"/>
                </a:highlight>
              </a:rPr>
              <a:t>8 </a:t>
            </a:r>
            <a:r>
              <a:rPr lang="en-US" altLang="zh-TW" dirty="0"/>
              <a:t>kind of IT-related jobs.</a:t>
            </a:r>
          </a:p>
          <a:p>
            <a:pPr lvl="1"/>
            <a:endParaRPr lang="en-US" altLang="zh-TW" dirty="0"/>
          </a:p>
          <a:p>
            <a:pPr lvl="1"/>
            <a:r>
              <a:rPr lang="en-US" altLang="zh-TW" dirty="0"/>
              <a:t>GitHub dataset: Use GitHub RestAPI to obtain the user profile. In total, we collected </a:t>
            </a:r>
            <a:r>
              <a:rPr lang="en-US" altLang="zh-TW" dirty="0">
                <a:solidFill>
                  <a:srgbClr val="0000FF"/>
                </a:solidFill>
                <a:highlight>
                  <a:srgbClr val="FFFF00"/>
                </a:highlight>
              </a:rPr>
              <a:t>225</a:t>
            </a:r>
            <a:r>
              <a:rPr lang="en-US" altLang="zh-TW" dirty="0">
                <a:solidFill>
                  <a:srgbClr val="0000FF"/>
                </a:solidFill>
              </a:rPr>
              <a:t> users </a:t>
            </a:r>
            <a:r>
              <a:rPr lang="en-US" altLang="zh-TW" dirty="0"/>
              <a:t>from GitHub platform.</a:t>
            </a:r>
          </a:p>
          <a:p>
            <a:pPr lvl="1"/>
            <a:endParaRPr lang="en-US" altLang="zh-TW" dirty="0"/>
          </a:p>
          <a:p>
            <a:pPr lvl="1"/>
            <a:r>
              <a:rPr lang="en-US" altLang="zh-TW" dirty="0"/>
              <a:t>For the skills, there are </a:t>
            </a:r>
            <a:r>
              <a:rPr lang="en-US" altLang="zh-TW" dirty="0">
                <a:solidFill>
                  <a:srgbClr val="0000FF"/>
                </a:solidFill>
              </a:rPr>
              <a:t>137 skills </a:t>
            </a:r>
            <a:r>
              <a:rPr lang="en-US" altLang="zh-TW" dirty="0"/>
              <a:t>and </a:t>
            </a:r>
            <a:r>
              <a:rPr lang="en-US" altLang="zh-TW" dirty="0">
                <a:solidFill>
                  <a:srgbClr val="0000FF"/>
                </a:solidFill>
              </a:rPr>
              <a:t>48 interest skills</a:t>
            </a:r>
            <a:r>
              <a:rPr lang="en-US" altLang="zh-TW" dirty="0"/>
              <a:t>.</a:t>
            </a:r>
            <a:endParaRPr lang="zh-TW" altLang="en-US" dirty="0"/>
          </a:p>
        </p:txBody>
      </p:sp>
      <p:sp>
        <p:nvSpPr>
          <p:cNvPr id="4" name="投影片編號版面配置區 3">
            <a:extLst>
              <a:ext uri="{FF2B5EF4-FFF2-40B4-BE49-F238E27FC236}">
                <a16:creationId xmlns:a16="http://schemas.microsoft.com/office/drawing/2014/main" id="{0CC38C90-7F12-4625-97CA-91EF80FC53C8}"/>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22</a:t>
            </a:fld>
            <a:endParaRPr lang="en-US" altLang="zh-TW" dirty="0"/>
          </a:p>
        </p:txBody>
      </p:sp>
      <p:pic>
        <p:nvPicPr>
          <p:cNvPr id="5" name="圖片 4">
            <a:extLst>
              <a:ext uri="{FF2B5EF4-FFF2-40B4-BE49-F238E27FC236}">
                <a16:creationId xmlns:a16="http://schemas.microsoft.com/office/drawing/2014/main" id="{DF52EA05-E99D-4643-8D1B-7E37CC957755}"/>
              </a:ext>
            </a:extLst>
          </p:cNvPr>
          <p:cNvPicPr>
            <a:picLocks noChangeAspect="1"/>
          </p:cNvPicPr>
          <p:nvPr/>
        </p:nvPicPr>
        <p:blipFill>
          <a:blip r:embed="rId3"/>
          <a:stretch>
            <a:fillRect/>
          </a:stretch>
        </p:blipFill>
        <p:spPr>
          <a:xfrm>
            <a:off x="1619672" y="4655947"/>
            <a:ext cx="5719572" cy="2010156"/>
          </a:xfrm>
          <a:prstGeom prst="rect">
            <a:avLst/>
          </a:prstGeom>
        </p:spPr>
      </p:pic>
    </p:spTree>
    <p:extLst>
      <p:ext uri="{BB962C8B-B14F-4D97-AF65-F5344CB8AC3E}">
        <p14:creationId xmlns:p14="http://schemas.microsoft.com/office/powerpoint/2010/main" val="3190024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F86E52B-98AE-435D-9D98-BF59FFF9838F}"/>
              </a:ext>
            </a:extLst>
          </p:cNvPr>
          <p:cNvSpPr>
            <a:spLocks noGrp="1"/>
          </p:cNvSpPr>
          <p:nvPr>
            <p:ph type="title"/>
          </p:nvPr>
        </p:nvSpPr>
        <p:spPr/>
        <p:txBody>
          <a:bodyPr/>
          <a:lstStyle/>
          <a:p>
            <a:r>
              <a:rPr lang="en-US" altLang="zh-TW" dirty="0"/>
              <a:t>User Data Construction Module</a:t>
            </a:r>
            <a:endParaRPr lang="zh-TW" altLang="en-US" dirty="0"/>
          </a:p>
        </p:txBody>
      </p:sp>
      <p:sp>
        <p:nvSpPr>
          <p:cNvPr id="3" name="內容版面配置區 2">
            <a:extLst>
              <a:ext uri="{FF2B5EF4-FFF2-40B4-BE49-F238E27FC236}">
                <a16:creationId xmlns:a16="http://schemas.microsoft.com/office/drawing/2014/main" id="{C276EA28-1981-4AB8-9115-1FB6BAC577A7}"/>
              </a:ext>
            </a:extLst>
          </p:cNvPr>
          <p:cNvSpPr>
            <a:spLocks noGrp="1"/>
          </p:cNvSpPr>
          <p:nvPr>
            <p:ph idx="1"/>
          </p:nvPr>
        </p:nvSpPr>
        <p:spPr/>
        <p:txBody>
          <a:bodyPr/>
          <a:lstStyle/>
          <a:p>
            <a:r>
              <a:rPr lang="en-US" altLang="zh-TW" dirty="0"/>
              <a:t>Jobs Category</a:t>
            </a:r>
          </a:p>
          <a:p>
            <a:pPr lvl="1"/>
            <a:r>
              <a:rPr lang="en-US" altLang="zh-TW" dirty="0"/>
              <a:t>We divide the IT-related jobs into </a:t>
            </a:r>
            <a:r>
              <a:rPr lang="en-US" altLang="zh-TW" dirty="0">
                <a:solidFill>
                  <a:srgbClr val="0000FF"/>
                </a:solidFill>
              </a:rPr>
              <a:t>8 categories </a:t>
            </a:r>
            <a:r>
              <a:rPr lang="en-US" altLang="zh-TW" dirty="0"/>
              <a:t>which is Software engineer, Database administrator, UI/UX designer, Network engineer, System analyst, IT Project manager, data scientist and consultant. </a:t>
            </a:r>
            <a:r>
              <a:rPr lang="en-US" altLang="zh-TW" sz="1600" dirty="0">
                <a:solidFill>
                  <a:schemeClr val="bg1">
                    <a:lumMod val="75000"/>
                  </a:schemeClr>
                </a:solidFill>
              </a:rPr>
              <a:t>(A. Susanto.</a:t>
            </a:r>
            <a:r>
              <a:rPr lang="zh-TW" altLang="en-US" sz="1600" dirty="0">
                <a:solidFill>
                  <a:schemeClr val="bg1">
                    <a:lumMod val="75000"/>
                  </a:schemeClr>
                </a:solidFill>
              </a:rPr>
              <a:t> </a:t>
            </a:r>
            <a:r>
              <a:rPr lang="en-US" altLang="zh-TW" sz="1600" dirty="0">
                <a:solidFill>
                  <a:schemeClr val="bg1">
                    <a:lumMod val="75000"/>
                  </a:schemeClr>
                </a:solidFill>
              </a:rPr>
              <a:t>et al 2020)</a:t>
            </a:r>
          </a:p>
          <a:p>
            <a:pPr lvl="1"/>
            <a:endParaRPr lang="zh-TW" altLang="en-US" dirty="0"/>
          </a:p>
        </p:txBody>
      </p:sp>
      <p:sp>
        <p:nvSpPr>
          <p:cNvPr id="4" name="投影片編號版面配置區 3">
            <a:extLst>
              <a:ext uri="{FF2B5EF4-FFF2-40B4-BE49-F238E27FC236}">
                <a16:creationId xmlns:a16="http://schemas.microsoft.com/office/drawing/2014/main" id="{34E86E8E-AD22-4C99-8B50-4B0D12D5A5AC}"/>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23</a:t>
            </a:fld>
            <a:endParaRPr lang="en-US" altLang="zh-TW" dirty="0"/>
          </a:p>
        </p:txBody>
      </p:sp>
      <p:pic>
        <p:nvPicPr>
          <p:cNvPr id="5" name="圖片 4">
            <a:extLst>
              <a:ext uri="{FF2B5EF4-FFF2-40B4-BE49-F238E27FC236}">
                <a16:creationId xmlns:a16="http://schemas.microsoft.com/office/drawing/2014/main" id="{306A35BB-EFDB-48EA-B36E-471664B4B479}"/>
              </a:ext>
            </a:extLst>
          </p:cNvPr>
          <p:cNvPicPr>
            <a:picLocks noChangeAspect="1"/>
          </p:cNvPicPr>
          <p:nvPr/>
        </p:nvPicPr>
        <p:blipFill>
          <a:blip r:embed="rId3"/>
          <a:stretch>
            <a:fillRect/>
          </a:stretch>
        </p:blipFill>
        <p:spPr>
          <a:xfrm>
            <a:off x="1740989" y="2996953"/>
            <a:ext cx="5303153" cy="3276054"/>
          </a:xfrm>
          <a:prstGeom prst="rect">
            <a:avLst/>
          </a:prstGeom>
        </p:spPr>
      </p:pic>
    </p:spTree>
    <p:extLst>
      <p:ext uri="{BB962C8B-B14F-4D97-AF65-F5344CB8AC3E}">
        <p14:creationId xmlns:p14="http://schemas.microsoft.com/office/powerpoint/2010/main" val="2747490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9979D75-CDEF-4C91-8FC2-B9761F4301F6}"/>
              </a:ext>
            </a:extLst>
          </p:cNvPr>
          <p:cNvSpPr>
            <a:spLocks noGrp="1"/>
          </p:cNvSpPr>
          <p:nvPr>
            <p:ph type="title"/>
          </p:nvPr>
        </p:nvSpPr>
        <p:spPr/>
        <p:txBody>
          <a:bodyPr/>
          <a:lstStyle/>
          <a:p>
            <a:r>
              <a:rPr lang="en-US" altLang="zh-TW" dirty="0"/>
              <a:t>User Resumes Construction Module</a:t>
            </a:r>
            <a:endParaRPr lang="zh-TW" altLang="en-US" dirty="0"/>
          </a:p>
        </p:txBody>
      </p:sp>
      <p:sp>
        <p:nvSpPr>
          <p:cNvPr id="3" name="內容版面配置區 2">
            <a:extLst>
              <a:ext uri="{FF2B5EF4-FFF2-40B4-BE49-F238E27FC236}">
                <a16:creationId xmlns:a16="http://schemas.microsoft.com/office/drawing/2014/main" id="{97E16B29-231A-4CAA-A40C-38554B719CF2}"/>
              </a:ext>
            </a:extLst>
          </p:cNvPr>
          <p:cNvSpPr>
            <a:spLocks noGrp="1"/>
          </p:cNvSpPr>
          <p:nvPr>
            <p:ph idx="1"/>
          </p:nvPr>
        </p:nvSpPr>
        <p:spPr/>
        <p:txBody>
          <a:bodyPr/>
          <a:lstStyle/>
          <a:p>
            <a:r>
              <a:rPr lang="en-US" altLang="zh-TW" dirty="0"/>
              <a:t>The Final Resume</a:t>
            </a:r>
          </a:p>
          <a:p>
            <a:pPr lvl="1"/>
            <a:r>
              <a:rPr lang="en-US" altLang="zh-TW" dirty="0"/>
              <a:t>Combine the </a:t>
            </a:r>
            <a:r>
              <a:rPr lang="en-US" altLang="zh-TW" dirty="0">
                <a:solidFill>
                  <a:srgbClr val="0000FF"/>
                </a:solidFill>
              </a:rPr>
              <a:t>skill</a:t>
            </a:r>
            <a:r>
              <a:rPr lang="en-US" altLang="zh-TW" dirty="0"/>
              <a:t> and </a:t>
            </a:r>
            <a:r>
              <a:rPr lang="en-US" altLang="zh-TW" dirty="0">
                <a:solidFill>
                  <a:srgbClr val="0000FF"/>
                </a:solidFill>
              </a:rPr>
              <a:t>endorsement rating </a:t>
            </a:r>
            <a:r>
              <a:rPr lang="en-US" altLang="zh-TW" dirty="0"/>
              <a:t>which obtain from previous steps into user resumes.</a:t>
            </a:r>
          </a:p>
          <a:p>
            <a:pPr lvl="1"/>
            <a:endParaRPr lang="zh-TW" altLang="en-US" dirty="0"/>
          </a:p>
        </p:txBody>
      </p:sp>
      <p:sp>
        <p:nvSpPr>
          <p:cNvPr id="4" name="投影片編號版面配置區 3">
            <a:extLst>
              <a:ext uri="{FF2B5EF4-FFF2-40B4-BE49-F238E27FC236}">
                <a16:creationId xmlns:a16="http://schemas.microsoft.com/office/drawing/2014/main" id="{EE3F2414-A4B3-4F17-8BFF-BF62EF2AF12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24</a:t>
            </a:fld>
            <a:endParaRPr lang="en-US" altLang="zh-TW" dirty="0"/>
          </a:p>
        </p:txBody>
      </p:sp>
      <p:pic>
        <p:nvPicPr>
          <p:cNvPr id="5" name="圖片 4">
            <a:extLst>
              <a:ext uri="{FF2B5EF4-FFF2-40B4-BE49-F238E27FC236}">
                <a16:creationId xmlns:a16="http://schemas.microsoft.com/office/drawing/2014/main" id="{C972208C-3D92-4162-B740-5A8D3A936A76}"/>
              </a:ext>
            </a:extLst>
          </p:cNvPr>
          <p:cNvPicPr>
            <a:picLocks noChangeAspect="1"/>
          </p:cNvPicPr>
          <p:nvPr/>
        </p:nvPicPr>
        <p:blipFill>
          <a:blip r:embed="rId3"/>
          <a:stretch>
            <a:fillRect/>
          </a:stretch>
        </p:blipFill>
        <p:spPr>
          <a:xfrm>
            <a:off x="1209996" y="2924944"/>
            <a:ext cx="6724007" cy="3387983"/>
          </a:xfrm>
          <a:prstGeom prst="rect">
            <a:avLst/>
          </a:prstGeom>
        </p:spPr>
      </p:pic>
    </p:spTree>
    <p:extLst>
      <p:ext uri="{BB962C8B-B14F-4D97-AF65-F5344CB8AC3E}">
        <p14:creationId xmlns:p14="http://schemas.microsoft.com/office/powerpoint/2010/main" val="1061682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D4D2BDA-CB8F-4E29-ACBE-2AA076A23458}"/>
              </a:ext>
            </a:extLst>
          </p:cNvPr>
          <p:cNvSpPr>
            <a:spLocks noGrp="1"/>
          </p:cNvSpPr>
          <p:nvPr>
            <p:ph type="title"/>
          </p:nvPr>
        </p:nvSpPr>
        <p:spPr/>
        <p:txBody>
          <a:bodyPr/>
          <a:lstStyle/>
          <a:p>
            <a:r>
              <a:rPr lang="en-US" altLang="zh-TW" dirty="0"/>
              <a:t>Jobs Matching Engine Module</a:t>
            </a:r>
            <a:endParaRPr lang="zh-TW" altLang="en-US" dirty="0"/>
          </a:p>
        </p:txBody>
      </p:sp>
      <p:sp>
        <p:nvSpPr>
          <p:cNvPr id="3" name="內容版面配置區 2">
            <a:extLst>
              <a:ext uri="{FF2B5EF4-FFF2-40B4-BE49-F238E27FC236}">
                <a16:creationId xmlns:a16="http://schemas.microsoft.com/office/drawing/2014/main" id="{7C1919E4-53DD-4A74-B7CE-CE1F0EF2EAB6}"/>
              </a:ext>
            </a:extLst>
          </p:cNvPr>
          <p:cNvSpPr>
            <a:spLocks noGrp="1"/>
          </p:cNvSpPr>
          <p:nvPr>
            <p:ph idx="1"/>
          </p:nvPr>
        </p:nvSpPr>
        <p:spPr/>
        <p:txBody>
          <a:bodyPr/>
          <a:lstStyle/>
          <a:p>
            <a:r>
              <a:rPr lang="en-US" altLang="zh-TW" dirty="0"/>
              <a:t>Model Selection</a:t>
            </a:r>
          </a:p>
          <a:p>
            <a:pPr lvl="1"/>
            <a:r>
              <a:rPr lang="en-US" altLang="zh-TW" dirty="0"/>
              <a:t>We use different machine learning model including decision tree, multinomial Naïve Bayes, XGBoost and KNN.</a:t>
            </a:r>
          </a:p>
          <a:p>
            <a:pPr lvl="1"/>
            <a:endParaRPr lang="en-US" altLang="zh-TW" dirty="0"/>
          </a:p>
          <a:p>
            <a:pPr lvl="1"/>
            <a:r>
              <a:rPr lang="en-US" altLang="zh-TW" dirty="0"/>
              <a:t>Then, we choose XGBoost as our jobs matching engine.</a:t>
            </a:r>
          </a:p>
          <a:p>
            <a:pPr lvl="1"/>
            <a:endParaRPr lang="en-US" altLang="zh-TW" dirty="0"/>
          </a:p>
          <a:p>
            <a:pPr lvl="1"/>
            <a:endParaRPr lang="en-US" altLang="zh-TW" dirty="0"/>
          </a:p>
          <a:p>
            <a:pPr lvl="1"/>
            <a:endParaRPr lang="zh-TW" altLang="en-US" dirty="0"/>
          </a:p>
        </p:txBody>
      </p:sp>
      <p:sp>
        <p:nvSpPr>
          <p:cNvPr id="4" name="投影片編號版面配置區 3">
            <a:extLst>
              <a:ext uri="{FF2B5EF4-FFF2-40B4-BE49-F238E27FC236}">
                <a16:creationId xmlns:a16="http://schemas.microsoft.com/office/drawing/2014/main" id="{CC431F2C-01FC-4CCE-A1D8-D78AAB6DD60F}"/>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25</a:t>
            </a:fld>
            <a:endParaRPr lang="en-US" altLang="zh-TW" dirty="0"/>
          </a:p>
        </p:txBody>
      </p:sp>
      <p:pic>
        <p:nvPicPr>
          <p:cNvPr id="5" name="圖片 4">
            <a:extLst>
              <a:ext uri="{FF2B5EF4-FFF2-40B4-BE49-F238E27FC236}">
                <a16:creationId xmlns:a16="http://schemas.microsoft.com/office/drawing/2014/main" id="{555C35CD-CBB4-4CDA-BC29-499E5A6AB1A0}"/>
              </a:ext>
            </a:extLst>
          </p:cNvPr>
          <p:cNvPicPr>
            <a:picLocks noChangeAspect="1"/>
          </p:cNvPicPr>
          <p:nvPr/>
        </p:nvPicPr>
        <p:blipFill>
          <a:blip r:embed="rId3"/>
          <a:stretch>
            <a:fillRect/>
          </a:stretch>
        </p:blipFill>
        <p:spPr>
          <a:xfrm>
            <a:off x="899462" y="3513096"/>
            <a:ext cx="7367301" cy="2589254"/>
          </a:xfrm>
          <a:prstGeom prst="rect">
            <a:avLst/>
          </a:prstGeom>
        </p:spPr>
      </p:pic>
    </p:spTree>
    <p:extLst>
      <p:ext uri="{BB962C8B-B14F-4D97-AF65-F5344CB8AC3E}">
        <p14:creationId xmlns:p14="http://schemas.microsoft.com/office/powerpoint/2010/main" val="217655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D4D2BDA-CB8F-4E29-ACBE-2AA076A23458}"/>
              </a:ext>
            </a:extLst>
          </p:cNvPr>
          <p:cNvSpPr>
            <a:spLocks noGrp="1"/>
          </p:cNvSpPr>
          <p:nvPr>
            <p:ph type="title"/>
          </p:nvPr>
        </p:nvSpPr>
        <p:spPr/>
        <p:txBody>
          <a:bodyPr/>
          <a:lstStyle/>
          <a:p>
            <a:r>
              <a:rPr lang="en-US" altLang="zh-TW" dirty="0"/>
              <a:t>Jobs Matching Engine Module</a:t>
            </a:r>
            <a:endParaRPr lang="zh-TW" altLang="en-US" dirty="0"/>
          </a:p>
        </p:txBody>
      </p:sp>
      <p:sp>
        <p:nvSpPr>
          <p:cNvPr id="3" name="內容版面配置區 2">
            <a:extLst>
              <a:ext uri="{FF2B5EF4-FFF2-40B4-BE49-F238E27FC236}">
                <a16:creationId xmlns:a16="http://schemas.microsoft.com/office/drawing/2014/main" id="{7C1919E4-53DD-4A74-B7CE-CE1F0EF2EAB6}"/>
              </a:ext>
            </a:extLst>
          </p:cNvPr>
          <p:cNvSpPr>
            <a:spLocks noGrp="1"/>
          </p:cNvSpPr>
          <p:nvPr>
            <p:ph idx="1"/>
          </p:nvPr>
        </p:nvSpPr>
        <p:spPr/>
        <p:txBody>
          <a:bodyPr/>
          <a:lstStyle/>
          <a:p>
            <a:r>
              <a:rPr lang="en-US" altLang="zh-TW" dirty="0"/>
              <a:t>For the resume</a:t>
            </a:r>
          </a:p>
          <a:p>
            <a:pPr lvl="1"/>
            <a:r>
              <a:rPr lang="en-US" altLang="zh-TW" dirty="0"/>
              <a:t>Use the skills as the columns and endorsement rating as the values, then convert the skill lists to the </a:t>
            </a:r>
            <a:r>
              <a:rPr lang="en-US" altLang="zh-TW" dirty="0">
                <a:solidFill>
                  <a:srgbClr val="0000FF"/>
                </a:solidFill>
              </a:rPr>
              <a:t>vectors</a:t>
            </a:r>
            <a:r>
              <a:rPr lang="en-US" altLang="zh-TW" dirty="0"/>
              <a:t>.</a:t>
            </a:r>
          </a:p>
          <a:p>
            <a:pPr lvl="1"/>
            <a:endParaRPr lang="en-US" altLang="zh-TW" dirty="0"/>
          </a:p>
          <a:p>
            <a:pPr lvl="1"/>
            <a:endParaRPr lang="en-US" altLang="zh-TW" dirty="0"/>
          </a:p>
          <a:p>
            <a:pPr lvl="1"/>
            <a:endParaRPr lang="en-US" altLang="zh-TW" dirty="0"/>
          </a:p>
          <a:p>
            <a:pPr lvl="1"/>
            <a:endParaRPr lang="en-US" altLang="zh-TW" dirty="0"/>
          </a:p>
          <a:p>
            <a:pPr lvl="1"/>
            <a:endParaRPr lang="en-US" altLang="zh-TW" dirty="0"/>
          </a:p>
          <a:p>
            <a:pPr lvl="1"/>
            <a:r>
              <a:rPr lang="en-US" altLang="zh-TW" dirty="0"/>
              <a:t>Our top-N accuracy metrics is the </a:t>
            </a:r>
            <a:r>
              <a:rPr lang="en-US" altLang="zh-TW" dirty="0">
                <a:solidFill>
                  <a:srgbClr val="0000FF"/>
                </a:solidFill>
              </a:rPr>
              <a:t>Recall@N. </a:t>
            </a:r>
            <a:r>
              <a:rPr lang="en-US" altLang="zh-TW" sz="1600" dirty="0">
                <a:solidFill>
                  <a:schemeClr val="bg1">
                    <a:lumMod val="75000"/>
                  </a:schemeClr>
                </a:solidFill>
              </a:rPr>
              <a:t>(R. Turrin et al 2010)</a:t>
            </a:r>
          </a:p>
          <a:p>
            <a:pPr lvl="1"/>
            <a:endParaRPr lang="en-US" altLang="zh-TW" dirty="0">
              <a:solidFill>
                <a:srgbClr val="0000FF"/>
              </a:solidFill>
            </a:endParaRPr>
          </a:p>
          <a:p>
            <a:pPr lvl="1"/>
            <a:endParaRPr lang="en-US" altLang="zh-TW" dirty="0">
              <a:solidFill>
                <a:srgbClr val="0000FF"/>
              </a:solidFill>
            </a:endParaRPr>
          </a:p>
          <a:p>
            <a:pPr lvl="1"/>
            <a:r>
              <a:rPr lang="en-US" altLang="zh-TW" dirty="0"/>
              <a:t>Where </a:t>
            </a:r>
            <a:r>
              <a:rPr lang="en-US" altLang="zh-TW" i="1" dirty="0"/>
              <a:t>|T|</a:t>
            </a:r>
            <a:r>
              <a:rPr lang="en-US" altLang="zh-TW" dirty="0"/>
              <a:t> is the number of applicants. </a:t>
            </a:r>
            <a:r>
              <a:rPr lang="en-US" altLang="zh-TW" i="1" dirty="0"/>
              <a:t>#hits </a:t>
            </a:r>
            <a:r>
              <a:rPr lang="en-US" altLang="zh-TW" dirty="0"/>
              <a:t>represent the number off jobs hits in the top-N ranked list.</a:t>
            </a:r>
            <a:endParaRPr lang="zh-TW" altLang="en-US" dirty="0"/>
          </a:p>
        </p:txBody>
      </p:sp>
      <p:sp>
        <p:nvSpPr>
          <p:cNvPr id="4" name="投影片編號版面配置區 3">
            <a:extLst>
              <a:ext uri="{FF2B5EF4-FFF2-40B4-BE49-F238E27FC236}">
                <a16:creationId xmlns:a16="http://schemas.microsoft.com/office/drawing/2014/main" id="{CC431F2C-01FC-4CCE-A1D8-D78AAB6DD60F}"/>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26</a:t>
            </a:fld>
            <a:endParaRPr lang="en-US" altLang="zh-TW" dirty="0"/>
          </a:p>
        </p:txBody>
      </p:sp>
      <p:pic>
        <p:nvPicPr>
          <p:cNvPr id="7" name="圖片 6">
            <a:extLst>
              <a:ext uri="{FF2B5EF4-FFF2-40B4-BE49-F238E27FC236}">
                <a16:creationId xmlns:a16="http://schemas.microsoft.com/office/drawing/2014/main" id="{6AE78EED-38B8-458C-A657-37E91449DAAA}"/>
              </a:ext>
            </a:extLst>
          </p:cNvPr>
          <p:cNvPicPr>
            <a:picLocks noChangeAspect="1"/>
          </p:cNvPicPr>
          <p:nvPr/>
        </p:nvPicPr>
        <p:blipFill>
          <a:blip r:embed="rId3"/>
          <a:stretch>
            <a:fillRect/>
          </a:stretch>
        </p:blipFill>
        <p:spPr>
          <a:xfrm>
            <a:off x="1043608" y="2348880"/>
            <a:ext cx="5719572" cy="1655064"/>
          </a:xfrm>
          <a:prstGeom prst="rect">
            <a:avLst/>
          </a:prstGeom>
        </p:spPr>
      </p:pic>
      <p:pic>
        <p:nvPicPr>
          <p:cNvPr id="8" name="圖片 7">
            <a:extLst>
              <a:ext uri="{FF2B5EF4-FFF2-40B4-BE49-F238E27FC236}">
                <a16:creationId xmlns:a16="http://schemas.microsoft.com/office/drawing/2014/main" id="{047C9A04-FCF6-4305-8386-DDBAB2F66708}"/>
              </a:ext>
            </a:extLst>
          </p:cNvPr>
          <p:cNvPicPr>
            <a:picLocks noChangeAspect="1"/>
          </p:cNvPicPr>
          <p:nvPr/>
        </p:nvPicPr>
        <p:blipFill>
          <a:blip r:embed="rId4"/>
          <a:stretch>
            <a:fillRect/>
          </a:stretch>
        </p:blipFill>
        <p:spPr>
          <a:xfrm>
            <a:off x="1259632" y="4507181"/>
            <a:ext cx="1886213" cy="685896"/>
          </a:xfrm>
          <a:prstGeom prst="rect">
            <a:avLst/>
          </a:prstGeom>
        </p:spPr>
      </p:pic>
    </p:spTree>
    <p:extLst>
      <p:ext uri="{BB962C8B-B14F-4D97-AF65-F5344CB8AC3E}">
        <p14:creationId xmlns:p14="http://schemas.microsoft.com/office/powerpoint/2010/main" val="3127918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1E76E6D-CD21-4269-BE44-658897030C56}"/>
              </a:ext>
            </a:extLst>
          </p:cNvPr>
          <p:cNvSpPr>
            <a:spLocks noGrp="1"/>
          </p:cNvSpPr>
          <p:nvPr>
            <p:ph type="title"/>
          </p:nvPr>
        </p:nvSpPr>
        <p:spPr/>
        <p:txBody>
          <a:bodyPr/>
          <a:lstStyle/>
          <a:p>
            <a:r>
              <a:rPr lang="en-US" altLang="zh-TW" sz="3600" dirty="0"/>
              <a:t>Evaluation of Different Machine Learning Algorithms</a:t>
            </a:r>
            <a:endParaRPr lang="zh-TW" altLang="en-US" sz="3600" dirty="0"/>
          </a:p>
        </p:txBody>
      </p:sp>
      <p:pic>
        <p:nvPicPr>
          <p:cNvPr id="6" name="內容版面配置區 5">
            <a:extLst>
              <a:ext uri="{FF2B5EF4-FFF2-40B4-BE49-F238E27FC236}">
                <a16:creationId xmlns:a16="http://schemas.microsoft.com/office/drawing/2014/main" id="{DC23B2B1-BD75-4E8D-A3EC-22F7747E77D5}"/>
              </a:ext>
            </a:extLst>
          </p:cNvPr>
          <p:cNvPicPr>
            <a:picLocks noGrp="1" noChangeAspect="1"/>
          </p:cNvPicPr>
          <p:nvPr>
            <p:ph idx="1"/>
          </p:nvPr>
        </p:nvPicPr>
        <p:blipFill>
          <a:blip r:embed="rId3"/>
          <a:stretch>
            <a:fillRect/>
          </a:stretch>
        </p:blipFill>
        <p:spPr>
          <a:xfrm>
            <a:off x="1723327" y="1340768"/>
            <a:ext cx="5719572" cy="2010156"/>
          </a:xfrm>
          <a:prstGeom prst="rect">
            <a:avLst/>
          </a:prstGeom>
        </p:spPr>
      </p:pic>
      <p:sp>
        <p:nvSpPr>
          <p:cNvPr id="4" name="投影片編號版面配置區 3">
            <a:extLst>
              <a:ext uri="{FF2B5EF4-FFF2-40B4-BE49-F238E27FC236}">
                <a16:creationId xmlns:a16="http://schemas.microsoft.com/office/drawing/2014/main" id="{98F4CF92-63C3-489D-9383-2BB283667648}"/>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27</a:t>
            </a:fld>
            <a:endParaRPr lang="en-US" altLang="zh-TW" dirty="0"/>
          </a:p>
        </p:txBody>
      </p:sp>
      <p:graphicFrame>
        <p:nvGraphicFramePr>
          <p:cNvPr id="7" name="圖表 6">
            <a:extLst>
              <a:ext uri="{FF2B5EF4-FFF2-40B4-BE49-F238E27FC236}">
                <a16:creationId xmlns:a16="http://schemas.microsoft.com/office/drawing/2014/main" id="{4807C29B-E8F6-423F-BB2A-C6176A2E8A5B}"/>
              </a:ext>
            </a:extLst>
          </p:cNvPr>
          <p:cNvGraphicFramePr/>
          <p:nvPr>
            <p:extLst>
              <p:ext uri="{D42A27DB-BD31-4B8C-83A1-F6EECF244321}">
                <p14:modId xmlns:p14="http://schemas.microsoft.com/office/powerpoint/2010/main" val="2845552035"/>
              </p:ext>
            </p:extLst>
          </p:nvPr>
        </p:nvGraphicFramePr>
        <p:xfrm>
          <a:off x="2195736" y="3140968"/>
          <a:ext cx="4257675" cy="3124200"/>
        </p:xfrm>
        <a:graphic>
          <a:graphicData uri="http://schemas.openxmlformats.org/drawingml/2006/chart">
            <c:chart xmlns:c="http://schemas.openxmlformats.org/drawingml/2006/chart" xmlns:r="http://schemas.openxmlformats.org/officeDocument/2006/relationships" r:id="rId4"/>
          </a:graphicData>
        </a:graphic>
      </p:graphicFrame>
      <p:sp>
        <p:nvSpPr>
          <p:cNvPr id="9" name="矩形: 圓角 8">
            <a:extLst>
              <a:ext uri="{FF2B5EF4-FFF2-40B4-BE49-F238E27FC236}">
                <a16:creationId xmlns:a16="http://schemas.microsoft.com/office/drawing/2014/main" id="{AD60285A-7D9F-4FDA-B8D3-992C816CC4EA}"/>
              </a:ext>
            </a:extLst>
          </p:cNvPr>
          <p:cNvSpPr/>
          <p:nvPr/>
        </p:nvSpPr>
        <p:spPr>
          <a:xfrm>
            <a:off x="1723327" y="2348880"/>
            <a:ext cx="5296945" cy="432048"/>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矩形: 圓角 9">
            <a:extLst>
              <a:ext uri="{FF2B5EF4-FFF2-40B4-BE49-F238E27FC236}">
                <a16:creationId xmlns:a16="http://schemas.microsoft.com/office/drawing/2014/main" id="{81F20A1B-F87B-4F8C-A43A-274CE15667D0}"/>
              </a:ext>
            </a:extLst>
          </p:cNvPr>
          <p:cNvSpPr/>
          <p:nvPr/>
        </p:nvSpPr>
        <p:spPr>
          <a:xfrm>
            <a:off x="4499992" y="3717032"/>
            <a:ext cx="792088" cy="2232248"/>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463535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839074A-F7A2-4E07-ACCB-0ABCA100424B}"/>
              </a:ext>
            </a:extLst>
          </p:cNvPr>
          <p:cNvSpPr>
            <a:spLocks noGrp="1"/>
          </p:cNvSpPr>
          <p:nvPr>
            <p:ph type="title"/>
          </p:nvPr>
        </p:nvSpPr>
        <p:spPr/>
        <p:txBody>
          <a:bodyPr/>
          <a:lstStyle/>
          <a:p>
            <a:r>
              <a:rPr lang="en-US" altLang="zh-TW" sz="3600" dirty="0"/>
              <a:t>Evaluation of Performance of Recommendation List</a:t>
            </a:r>
            <a:endParaRPr lang="zh-TW" altLang="en-US" sz="3600" dirty="0"/>
          </a:p>
        </p:txBody>
      </p:sp>
      <p:pic>
        <p:nvPicPr>
          <p:cNvPr id="5" name="內容版面配置區 4">
            <a:extLst>
              <a:ext uri="{FF2B5EF4-FFF2-40B4-BE49-F238E27FC236}">
                <a16:creationId xmlns:a16="http://schemas.microsoft.com/office/drawing/2014/main" id="{60D29AF8-FC43-4F4A-8B56-6FA1BD2551A7}"/>
              </a:ext>
            </a:extLst>
          </p:cNvPr>
          <p:cNvPicPr>
            <a:picLocks noGrp="1" noChangeAspect="1"/>
          </p:cNvPicPr>
          <p:nvPr>
            <p:ph idx="1"/>
          </p:nvPr>
        </p:nvPicPr>
        <p:blipFill>
          <a:blip r:embed="rId3"/>
          <a:stretch>
            <a:fillRect/>
          </a:stretch>
        </p:blipFill>
        <p:spPr>
          <a:xfrm>
            <a:off x="1835696" y="2472170"/>
            <a:ext cx="5719572" cy="950976"/>
          </a:xfrm>
          <a:prstGeom prst="rect">
            <a:avLst/>
          </a:prstGeom>
        </p:spPr>
      </p:pic>
      <p:sp>
        <p:nvSpPr>
          <p:cNvPr id="4" name="投影片編號版面配置區 3">
            <a:extLst>
              <a:ext uri="{FF2B5EF4-FFF2-40B4-BE49-F238E27FC236}">
                <a16:creationId xmlns:a16="http://schemas.microsoft.com/office/drawing/2014/main" id="{CCC38809-A369-46EA-94DD-C7150F805AFB}"/>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28</a:t>
            </a:fld>
            <a:endParaRPr lang="en-US" altLang="zh-TW" dirty="0"/>
          </a:p>
        </p:txBody>
      </p:sp>
      <p:graphicFrame>
        <p:nvGraphicFramePr>
          <p:cNvPr id="6" name="圖表 5">
            <a:extLst>
              <a:ext uri="{FF2B5EF4-FFF2-40B4-BE49-F238E27FC236}">
                <a16:creationId xmlns:a16="http://schemas.microsoft.com/office/drawing/2014/main" id="{44939068-3CEA-4524-B2C0-5BABF6AE99D4}"/>
              </a:ext>
            </a:extLst>
          </p:cNvPr>
          <p:cNvGraphicFramePr/>
          <p:nvPr>
            <p:extLst>
              <p:ext uri="{D42A27DB-BD31-4B8C-83A1-F6EECF244321}">
                <p14:modId xmlns:p14="http://schemas.microsoft.com/office/powerpoint/2010/main" val="1046872492"/>
              </p:ext>
            </p:extLst>
          </p:nvPr>
        </p:nvGraphicFramePr>
        <p:xfrm>
          <a:off x="2195736" y="3423146"/>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7" name="文字方塊 6">
            <a:extLst>
              <a:ext uri="{FF2B5EF4-FFF2-40B4-BE49-F238E27FC236}">
                <a16:creationId xmlns:a16="http://schemas.microsoft.com/office/drawing/2014/main" id="{DB3322FA-04DF-40E2-9A36-611083DAD179}"/>
              </a:ext>
            </a:extLst>
          </p:cNvPr>
          <p:cNvSpPr txBox="1"/>
          <p:nvPr/>
        </p:nvSpPr>
        <p:spPr>
          <a:xfrm>
            <a:off x="207969" y="1412776"/>
            <a:ext cx="7471917" cy="461665"/>
          </a:xfrm>
          <a:prstGeom prst="rect">
            <a:avLst/>
          </a:prstGeom>
          <a:noFill/>
        </p:spPr>
        <p:txBody>
          <a:bodyPr wrap="none" rtlCol="0">
            <a:spAutoFit/>
          </a:bodyPr>
          <a:lstStyle/>
          <a:p>
            <a:pPr marL="285750" indent="-285750">
              <a:buFont typeface="Arial" panose="020B0604020202020204" pitchFamily="34" charset="0"/>
              <a:buChar char="•"/>
            </a:pPr>
            <a:r>
              <a:rPr lang="en-US" altLang="zh-TW" sz="2400" dirty="0"/>
              <a:t>Use XGBoost to evaluate the recommendation list</a:t>
            </a:r>
            <a:endParaRPr lang="zh-TW" altLang="en-US" sz="2400" dirty="0"/>
          </a:p>
        </p:txBody>
      </p:sp>
    </p:spTree>
    <p:extLst>
      <p:ext uri="{BB962C8B-B14F-4D97-AF65-F5344CB8AC3E}">
        <p14:creationId xmlns:p14="http://schemas.microsoft.com/office/powerpoint/2010/main" val="20519540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圖表 11">
            <a:extLst>
              <a:ext uri="{FF2B5EF4-FFF2-40B4-BE49-F238E27FC236}">
                <a16:creationId xmlns:a16="http://schemas.microsoft.com/office/drawing/2014/main" id="{D9D937E2-7C16-4CF3-A1DF-7C0FC9E21E3B}"/>
              </a:ext>
            </a:extLst>
          </p:cNvPr>
          <p:cNvGraphicFramePr>
            <a:graphicFrameLocks/>
          </p:cNvGraphicFramePr>
          <p:nvPr>
            <p:extLst>
              <p:ext uri="{D42A27DB-BD31-4B8C-83A1-F6EECF244321}">
                <p14:modId xmlns:p14="http://schemas.microsoft.com/office/powerpoint/2010/main" val="1507680635"/>
              </p:ext>
            </p:extLst>
          </p:nvPr>
        </p:nvGraphicFramePr>
        <p:xfrm>
          <a:off x="2195736" y="3594466"/>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11" name="圖片 10">
            <a:extLst>
              <a:ext uri="{FF2B5EF4-FFF2-40B4-BE49-F238E27FC236}">
                <a16:creationId xmlns:a16="http://schemas.microsoft.com/office/drawing/2014/main" id="{7A735796-D13F-452C-B1E3-AAAE32CAEF25}"/>
              </a:ext>
            </a:extLst>
          </p:cNvPr>
          <p:cNvPicPr>
            <a:picLocks noChangeAspect="1"/>
          </p:cNvPicPr>
          <p:nvPr/>
        </p:nvPicPr>
        <p:blipFill>
          <a:blip r:embed="rId4"/>
          <a:stretch>
            <a:fillRect/>
          </a:stretch>
        </p:blipFill>
        <p:spPr>
          <a:xfrm>
            <a:off x="1706135" y="1978559"/>
            <a:ext cx="5306165" cy="1428949"/>
          </a:xfrm>
          <a:prstGeom prst="rect">
            <a:avLst/>
          </a:prstGeom>
        </p:spPr>
      </p:pic>
      <p:sp>
        <p:nvSpPr>
          <p:cNvPr id="2" name="標題 1">
            <a:extLst>
              <a:ext uri="{FF2B5EF4-FFF2-40B4-BE49-F238E27FC236}">
                <a16:creationId xmlns:a16="http://schemas.microsoft.com/office/drawing/2014/main" id="{F35EF3CF-0B42-4631-8F28-25B92104DCA8}"/>
              </a:ext>
            </a:extLst>
          </p:cNvPr>
          <p:cNvSpPr>
            <a:spLocks noGrp="1"/>
          </p:cNvSpPr>
          <p:nvPr>
            <p:ph type="title"/>
          </p:nvPr>
        </p:nvSpPr>
        <p:spPr/>
        <p:txBody>
          <a:bodyPr/>
          <a:lstStyle/>
          <a:p>
            <a:r>
              <a:rPr lang="en-US" altLang="zh-TW" sz="3600" dirty="0"/>
              <a:t>Evaluation of Different Approaches</a:t>
            </a:r>
            <a:endParaRPr lang="zh-TW" altLang="en-US" sz="3600" dirty="0"/>
          </a:p>
        </p:txBody>
      </p:sp>
      <p:sp>
        <p:nvSpPr>
          <p:cNvPr id="4" name="投影片編號版面配置區 3">
            <a:extLst>
              <a:ext uri="{FF2B5EF4-FFF2-40B4-BE49-F238E27FC236}">
                <a16:creationId xmlns:a16="http://schemas.microsoft.com/office/drawing/2014/main" id="{463D5C28-ECE7-454B-BE0E-5F64A4D6465A}"/>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29</a:t>
            </a:fld>
            <a:endParaRPr lang="en-US" altLang="zh-TW" dirty="0"/>
          </a:p>
        </p:txBody>
      </p:sp>
      <p:sp>
        <p:nvSpPr>
          <p:cNvPr id="7" name="矩形 6">
            <a:extLst>
              <a:ext uri="{FF2B5EF4-FFF2-40B4-BE49-F238E27FC236}">
                <a16:creationId xmlns:a16="http://schemas.microsoft.com/office/drawing/2014/main" id="{8458BF0F-D7F1-4B72-A810-A026BDCFC773}"/>
              </a:ext>
            </a:extLst>
          </p:cNvPr>
          <p:cNvSpPr/>
          <p:nvPr/>
        </p:nvSpPr>
        <p:spPr>
          <a:xfrm>
            <a:off x="323528" y="1223257"/>
            <a:ext cx="5490606" cy="461665"/>
          </a:xfrm>
          <a:prstGeom prst="rect">
            <a:avLst/>
          </a:prstGeom>
        </p:spPr>
        <p:txBody>
          <a:bodyPr wrap="none">
            <a:spAutoFit/>
          </a:bodyPr>
          <a:lstStyle/>
          <a:p>
            <a:pPr marL="285750" indent="-285750">
              <a:buFont typeface="Arial" panose="020B0604020202020204" pitchFamily="34" charset="0"/>
              <a:buChar char="•"/>
            </a:pPr>
            <a:r>
              <a:rPr lang="en-US" altLang="zh-TW" sz="2400" dirty="0"/>
              <a:t>Evaluation of combined performance</a:t>
            </a:r>
            <a:endParaRPr lang="zh-TW" altLang="en-US" sz="2400" dirty="0"/>
          </a:p>
        </p:txBody>
      </p:sp>
      <p:sp>
        <p:nvSpPr>
          <p:cNvPr id="8" name="矩形: 圓角 7">
            <a:extLst>
              <a:ext uri="{FF2B5EF4-FFF2-40B4-BE49-F238E27FC236}">
                <a16:creationId xmlns:a16="http://schemas.microsoft.com/office/drawing/2014/main" id="{0A06EC55-A7DE-4A9C-9B6C-657FFF5321D8}"/>
              </a:ext>
            </a:extLst>
          </p:cNvPr>
          <p:cNvSpPr/>
          <p:nvPr/>
        </p:nvSpPr>
        <p:spPr>
          <a:xfrm>
            <a:off x="1706135" y="2975460"/>
            <a:ext cx="5308058" cy="432048"/>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矩形: 圓角 8">
            <a:extLst>
              <a:ext uri="{FF2B5EF4-FFF2-40B4-BE49-F238E27FC236}">
                <a16:creationId xmlns:a16="http://schemas.microsoft.com/office/drawing/2014/main" id="{35279CE6-2149-4541-B925-20E126D1159E}"/>
              </a:ext>
            </a:extLst>
          </p:cNvPr>
          <p:cNvSpPr/>
          <p:nvPr/>
        </p:nvSpPr>
        <p:spPr>
          <a:xfrm>
            <a:off x="5454094" y="4509119"/>
            <a:ext cx="360040" cy="1335449"/>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43393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Motivation</a:t>
            </a:r>
            <a:endParaRPr lang="zh-TW" altLang="en-US" sz="3600" dirty="0"/>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3</a:t>
            </a:fld>
            <a:endParaRPr kumimoji="0" lang="en-US" altLang="zh-TW" sz="1400" dirty="0">
              <a:ea typeface="新細明體" panose="02020500000000000000" pitchFamily="18" charset="-120"/>
            </a:endParaRPr>
          </a:p>
        </p:txBody>
      </p:sp>
      <p:sp>
        <p:nvSpPr>
          <p:cNvPr id="2" name="內容版面配置區 1"/>
          <p:cNvSpPr>
            <a:spLocks noGrp="1"/>
          </p:cNvSpPr>
          <p:nvPr>
            <p:ph idx="1"/>
          </p:nvPr>
        </p:nvSpPr>
        <p:spPr>
          <a:xfrm>
            <a:off x="107504" y="1196752"/>
            <a:ext cx="9036496" cy="5112568"/>
          </a:xfrm>
        </p:spPr>
        <p:txBody>
          <a:bodyPr/>
          <a:lstStyle/>
          <a:p>
            <a:pPr marL="0" indent="0">
              <a:buNone/>
            </a:pPr>
            <a:endParaRPr lang="en-US" altLang="zh-TW" dirty="0">
              <a:solidFill>
                <a:srgbClr val="0000FF"/>
              </a:solidFill>
            </a:endParaRPr>
          </a:p>
          <a:p>
            <a:r>
              <a:rPr lang="en-US" altLang="zh-TW" dirty="0">
                <a:solidFill>
                  <a:srgbClr val="0000FF"/>
                </a:solidFill>
              </a:rPr>
              <a:t>Skill evaluation </a:t>
            </a:r>
            <a:r>
              <a:rPr lang="en-US" altLang="zh-TW" dirty="0"/>
              <a:t>is essential but difficult   </a:t>
            </a:r>
            <a:endParaRPr lang="en-US" altLang="zh-TW" dirty="0">
              <a:solidFill>
                <a:srgbClr val="0000FF"/>
              </a:solidFill>
            </a:endParaRPr>
          </a:p>
          <a:p>
            <a:r>
              <a:rPr lang="en-US" altLang="zh-TW" dirty="0">
                <a:solidFill>
                  <a:srgbClr val="0000FF"/>
                </a:solidFill>
              </a:rPr>
              <a:t>IT crowdsourcing platform </a:t>
            </a:r>
            <a:r>
              <a:rPr lang="en-US" altLang="zh-TW" dirty="0"/>
              <a:t>get more popular.</a:t>
            </a:r>
          </a:p>
          <a:p>
            <a:pPr lvl="1"/>
            <a:r>
              <a:rPr lang="en-US" altLang="zh-TW" dirty="0"/>
              <a:t>By Jan. 2020, there are 190 million projects on the GitHub. </a:t>
            </a:r>
            <a:r>
              <a:rPr lang="en-US" altLang="zh-TW" sz="1600" dirty="0">
                <a:solidFill>
                  <a:schemeClr val="bg1">
                    <a:lumMod val="75000"/>
                  </a:schemeClr>
                </a:solidFill>
              </a:rPr>
              <a:t>(Y.-J. HUANG 2019)</a:t>
            </a:r>
          </a:p>
          <a:p>
            <a:pPr lvl="1"/>
            <a:r>
              <a:rPr lang="en-US" altLang="zh-TW" dirty="0"/>
              <a:t>A place to evaluate the skill of an applicant (developer)</a:t>
            </a:r>
          </a:p>
          <a:p>
            <a:r>
              <a:rPr lang="en-US" altLang="zh-TW" dirty="0"/>
              <a:t>There’re too many projects on the crowdsourcing platform to evaluate the skill of a developer</a:t>
            </a:r>
            <a:r>
              <a:rPr lang="zh-TW" altLang="en-US" dirty="0"/>
              <a:t> </a:t>
            </a:r>
            <a:r>
              <a:rPr lang="en-US" altLang="zh-TW" dirty="0"/>
              <a:t>manually.</a:t>
            </a:r>
          </a:p>
          <a:p>
            <a:r>
              <a:rPr lang="en-US" altLang="zh-TW" dirty="0"/>
              <a:t>Improve the process of finding a job and </a:t>
            </a:r>
            <a:r>
              <a:rPr lang="en-US" altLang="zh-TW" dirty="0">
                <a:solidFill>
                  <a:srgbClr val="0000FF"/>
                </a:solidFill>
              </a:rPr>
              <a:t>reduce the search cost</a:t>
            </a:r>
            <a:r>
              <a:rPr lang="en-US" altLang="zh-TW" dirty="0"/>
              <a:t> of applicants.</a:t>
            </a:r>
          </a:p>
          <a:p>
            <a:pPr marL="0" indent="0">
              <a:buNone/>
            </a:pPr>
            <a:endParaRPr lang="en-US" altLang="zh-TW" dirty="0"/>
          </a:p>
          <a:p>
            <a:endParaRPr lang="en-US" altLang="zh-TW" dirty="0"/>
          </a:p>
        </p:txBody>
      </p:sp>
    </p:spTree>
    <p:extLst>
      <p:ext uri="{BB962C8B-B14F-4D97-AF65-F5344CB8AC3E}">
        <p14:creationId xmlns:p14="http://schemas.microsoft.com/office/powerpoint/2010/main" val="2448317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Research Contribution</a:t>
            </a:r>
            <a:endParaRPr lang="zh-TW" altLang="en-US" dirty="0"/>
          </a:p>
        </p:txBody>
      </p:sp>
      <p:sp>
        <p:nvSpPr>
          <p:cNvPr id="3" name="內容版面配置區 2"/>
          <p:cNvSpPr>
            <a:spLocks noGrp="1"/>
          </p:cNvSpPr>
          <p:nvPr>
            <p:ph idx="1"/>
          </p:nvPr>
        </p:nvSpPr>
        <p:spPr>
          <a:xfrm>
            <a:off x="457200" y="1196975"/>
            <a:ext cx="8579296" cy="4968329"/>
          </a:xfrm>
        </p:spPr>
        <p:txBody>
          <a:bodyPr/>
          <a:lstStyle/>
          <a:p>
            <a:r>
              <a:rPr lang="en-US" altLang="zh-TW" dirty="0"/>
              <a:t>System development perspective</a:t>
            </a:r>
          </a:p>
          <a:p>
            <a:pPr lvl="1"/>
            <a:r>
              <a:rPr lang="en-US" altLang="zh-TW" dirty="0"/>
              <a:t>Design the jobs recommendation system based on the crowdsourcing platform.</a:t>
            </a:r>
          </a:p>
          <a:p>
            <a:r>
              <a:rPr lang="en-US" altLang="zh-TW" dirty="0"/>
              <a:t>Methodological perspective</a:t>
            </a:r>
          </a:p>
          <a:p>
            <a:pPr lvl="1"/>
            <a:r>
              <a:rPr lang="en-US" altLang="zh-TW" dirty="0"/>
              <a:t>improved credibility of resumes (skills) on brand-new dataset </a:t>
            </a:r>
          </a:p>
          <a:p>
            <a:r>
              <a:rPr lang="en-US" altLang="zh-TW" dirty="0"/>
              <a:t>Practical perspective</a:t>
            </a:r>
          </a:p>
          <a:p>
            <a:pPr lvl="1"/>
            <a:r>
              <a:rPr lang="en-US" altLang="zh-TW" dirty="0"/>
              <a:t>Applicants don’t need to fill the resumes.</a:t>
            </a:r>
          </a:p>
          <a:p>
            <a:pPr lvl="1"/>
            <a:r>
              <a:rPr lang="en-US" altLang="zh-TW" dirty="0"/>
              <a:t>Help users save searching time to find the jobs they are interested.</a:t>
            </a:r>
          </a:p>
          <a:p>
            <a:pPr lvl="1"/>
            <a:r>
              <a:rPr lang="en-US" altLang="zh-TW" dirty="0"/>
              <a:t>Make crowdsourcing platform more influential in the job market.</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30</a:t>
            </a:fld>
            <a:endParaRPr lang="en-US" altLang="zh-TW"/>
          </a:p>
        </p:txBody>
      </p:sp>
    </p:spTree>
    <p:extLst>
      <p:ext uri="{BB962C8B-B14F-4D97-AF65-F5344CB8AC3E}">
        <p14:creationId xmlns:p14="http://schemas.microsoft.com/office/powerpoint/2010/main" val="9941966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2780928"/>
            <a:ext cx="8229600" cy="3240460"/>
          </a:xfrm>
        </p:spPr>
        <p:txBody>
          <a:bodyPr/>
          <a:lstStyle/>
          <a:p>
            <a:pPr marL="0" indent="0" algn="ctr">
              <a:buNone/>
            </a:pPr>
            <a:r>
              <a:rPr lang="en-US" altLang="zh-TW" sz="3600" b="1" dirty="0">
                <a:solidFill>
                  <a:srgbClr val="0000FF"/>
                </a:solidFill>
              </a:rPr>
              <a:t>Thank you for your listening!</a:t>
            </a:r>
            <a:endParaRPr lang="zh-TW" altLang="en-US" sz="3600" b="1" dirty="0">
              <a:solidFill>
                <a:srgbClr val="0000FF"/>
              </a:solidFill>
            </a:endParaRP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31</a:t>
            </a:fld>
            <a:endParaRPr lang="en-US" altLang="zh-TW"/>
          </a:p>
        </p:txBody>
      </p:sp>
    </p:spTree>
    <p:extLst>
      <p:ext uri="{BB962C8B-B14F-4D97-AF65-F5344CB8AC3E}">
        <p14:creationId xmlns:p14="http://schemas.microsoft.com/office/powerpoint/2010/main" val="3908834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Research Problems</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4</a:t>
            </a:fld>
            <a:endParaRPr lang="en-US" altLang="zh-TW" dirty="0"/>
          </a:p>
        </p:txBody>
      </p:sp>
      <p:sp>
        <p:nvSpPr>
          <p:cNvPr id="5" name="內容版面配置區 4"/>
          <p:cNvSpPr>
            <a:spLocks noGrp="1"/>
          </p:cNvSpPr>
          <p:nvPr>
            <p:ph idx="1"/>
          </p:nvPr>
        </p:nvSpPr>
        <p:spPr>
          <a:xfrm>
            <a:off x="457200" y="1196975"/>
            <a:ext cx="8686800" cy="4824413"/>
          </a:xfrm>
        </p:spPr>
        <p:txBody>
          <a:bodyPr/>
          <a:lstStyle/>
          <a:p>
            <a:pPr marL="0" lvl="0" indent="0">
              <a:buNone/>
            </a:pPr>
            <a:endParaRPr lang="en-US" altLang="zh-TW" dirty="0"/>
          </a:p>
          <a:p>
            <a:pPr lvl="0"/>
            <a:r>
              <a:rPr lang="en-US" altLang="zh-TW" dirty="0"/>
              <a:t>How to </a:t>
            </a:r>
            <a:r>
              <a:rPr lang="en-US" altLang="zh-TW" dirty="0">
                <a:solidFill>
                  <a:srgbClr val="0000FF"/>
                </a:solidFill>
              </a:rPr>
              <a:t>infer applicant’s </a:t>
            </a:r>
            <a:r>
              <a:rPr lang="en-US" altLang="zh-TW" b="1" dirty="0">
                <a:solidFill>
                  <a:srgbClr val="0000FF"/>
                </a:solidFill>
              </a:rPr>
              <a:t>capability </a:t>
            </a:r>
            <a:r>
              <a:rPr lang="en-US" altLang="zh-TW" dirty="0">
                <a:solidFill>
                  <a:srgbClr val="0000FF"/>
                </a:solidFill>
              </a:rPr>
              <a:t>(skills) </a:t>
            </a:r>
            <a:r>
              <a:rPr lang="en-US" altLang="zh-TW" dirty="0"/>
              <a:t>from the crowdsourcing platform?</a:t>
            </a:r>
          </a:p>
          <a:p>
            <a:pPr lvl="0"/>
            <a:endParaRPr lang="zh-TW" altLang="zh-TW" dirty="0"/>
          </a:p>
          <a:p>
            <a:pPr lvl="0"/>
            <a:r>
              <a:rPr lang="en-US" altLang="zh-TW" dirty="0"/>
              <a:t>How to </a:t>
            </a:r>
            <a:r>
              <a:rPr lang="en-US" altLang="zh-TW" dirty="0">
                <a:solidFill>
                  <a:srgbClr val="0000FF"/>
                </a:solidFill>
              </a:rPr>
              <a:t>evaluate the </a:t>
            </a:r>
            <a:r>
              <a:rPr lang="en-US" altLang="zh-TW" b="1" dirty="0">
                <a:solidFill>
                  <a:srgbClr val="0000FF"/>
                </a:solidFill>
              </a:rPr>
              <a:t>credibility</a:t>
            </a:r>
            <a:r>
              <a:rPr lang="en-US" altLang="zh-TW" dirty="0">
                <a:solidFill>
                  <a:srgbClr val="0000FF"/>
                </a:solidFill>
              </a:rPr>
              <a:t> of an applicant’s skills </a:t>
            </a:r>
            <a:r>
              <a:rPr lang="en-US" altLang="zh-TW" dirty="0"/>
              <a:t>from the crowdsourcing platform?</a:t>
            </a:r>
          </a:p>
          <a:p>
            <a:pPr lvl="0"/>
            <a:endParaRPr lang="en-US" altLang="zh-TW" dirty="0"/>
          </a:p>
          <a:p>
            <a:pPr lvl="0"/>
            <a:r>
              <a:rPr lang="en-US" altLang="zh-TW" dirty="0"/>
              <a:t>How to</a:t>
            </a:r>
            <a:r>
              <a:rPr lang="en-US" altLang="zh-TW" b="1" dirty="0"/>
              <a:t> </a:t>
            </a:r>
            <a:r>
              <a:rPr lang="en-US" altLang="zh-TW" b="1" dirty="0">
                <a:solidFill>
                  <a:srgbClr val="0000FF"/>
                </a:solidFill>
              </a:rPr>
              <a:t>match </a:t>
            </a:r>
            <a:r>
              <a:rPr lang="en-US" altLang="zh-TW" dirty="0">
                <a:solidFill>
                  <a:srgbClr val="0000FF"/>
                </a:solidFill>
              </a:rPr>
              <a:t>the suitable jobs with the applicants </a:t>
            </a:r>
            <a:r>
              <a:rPr lang="en-US" altLang="zh-TW" dirty="0"/>
              <a:t>on the crowdsourcing platform effectively?</a:t>
            </a:r>
            <a:endParaRPr lang="zh-TW" altLang="en-US" dirty="0"/>
          </a:p>
        </p:txBody>
      </p:sp>
    </p:spTree>
    <p:extLst>
      <p:ext uri="{BB962C8B-B14F-4D97-AF65-F5344CB8AC3E}">
        <p14:creationId xmlns:p14="http://schemas.microsoft.com/office/powerpoint/2010/main" val="154369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7"/>
          <p:cNvSpPr>
            <a:spLocks noChangeArrowheads="1"/>
          </p:cNvSpPr>
          <p:nvPr/>
        </p:nvSpPr>
        <p:spPr bwMode="auto">
          <a:xfrm>
            <a:off x="0" y="955042"/>
            <a:ext cx="65" cy="1596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47610" numCol="1" anchor="ctr" anchorCtr="0" compatLnSpc="1">
            <a:prstTxWarp prst="textNoShape">
              <a:avLst/>
            </a:prstTxWarp>
            <a:spAutoFit/>
          </a:bodyPr>
          <a:lstStyle/>
          <a:p>
            <a:pPr defTabSz="685800"/>
            <a:endParaRPr kumimoji="0" lang="zh-TW" altLang="zh-TW" sz="1350" dirty="0"/>
          </a:p>
        </p:txBody>
      </p:sp>
      <p:sp>
        <p:nvSpPr>
          <p:cNvPr id="73" name="投影片編號版面配置區 3"/>
          <p:cNvSpPr>
            <a:spLocks noGrp="1"/>
          </p:cNvSpPr>
          <p:nvPr>
            <p:ph type="sldNum" sz="quarter" idx="12"/>
          </p:nvPr>
        </p:nvSpPr>
        <p:spPr>
          <a:xfrm>
            <a:off x="2590800" y="6524625"/>
            <a:ext cx="2197100" cy="333375"/>
          </a:xfrm>
        </p:spPr>
        <p:txBody>
          <a:bodyPr/>
          <a:lstStyle/>
          <a:p>
            <a:pPr>
              <a:defRPr/>
            </a:pPr>
            <a:r>
              <a:rPr lang="en-US" altLang="zh-TW" dirty="0"/>
              <a:t>   </a:t>
            </a:r>
            <a:fld id="{20DADEED-75D7-4501-941F-1479255A4EB9}" type="slidenum">
              <a:rPr lang="en-US" altLang="zh-TW" smtClean="0"/>
              <a:pPr>
                <a:defRPr/>
              </a:pPr>
              <a:t>5</a:t>
            </a:fld>
            <a:endParaRPr lang="en-US" altLang="zh-TW" dirty="0"/>
          </a:p>
        </p:txBody>
      </p:sp>
      <p:sp>
        <p:nvSpPr>
          <p:cNvPr id="247" name="標題 1"/>
          <p:cNvSpPr txBox="1">
            <a:spLocks/>
          </p:cNvSpPr>
          <p:nvPr/>
        </p:nvSpPr>
        <p:spPr bwMode="auto">
          <a:xfrm>
            <a:off x="468313" y="-26988"/>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a:lstStyle>
          <a:p>
            <a:pPr eaLnBrk="1" hangingPunct="1"/>
            <a:r>
              <a:rPr lang="en-US" altLang="zh-TW" b="1" kern="0" dirty="0">
                <a:solidFill>
                  <a:srgbClr val="2907A5"/>
                </a:solidFill>
              </a:rPr>
              <a:t>System Flow</a:t>
            </a:r>
            <a:endParaRPr lang="zh-TW" altLang="en-US" sz="4400" b="1" kern="0" dirty="0"/>
          </a:p>
        </p:txBody>
      </p:sp>
      <p:pic>
        <p:nvPicPr>
          <p:cNvPr id="3" name="圖片 2">
            <a:extLst>
              <a:ext uri="{FF2B5EF4-FFF2-40B4-BE49-F238E27FC236}">
                <a16:creationId xmlns:a16="http://schemas.microsoft.com/office/drawing/2014/main" id="{1A36FF5D-148C-4E2B-B6B0-3CB94E3032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221" y="1369454"/>
            <a:ext cx="8697783" cy="4881115"/>
          </a:xfrm>
          <a:prstGeom prst="rect">
            <a:avLst/>
          </a:prstGeom>
        </p:spPr>
      </p:pic>
    </p:spTree>
    <p:extLst>
      <p:ext uri="{BB962C8B-B14F-4D97-AF65-F5344CB8AC3E}">
        <p14:creationId xmlns:p14="http://schemas.microsoft.com/office/powerpoint/2010/main" val="1178983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6</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Tree>
    <p:extLst>
      <p:ext uri="{BB962C8B-B14F-4D97-AF65-F5344CB8AC3E}">
        <p14:creationId xmlns:p14="http://schemas.microsoft.com/office/powerpoint/2010/main" val="69175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7</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
        <p:nvSpPr>
          <p:cNvPr id="3" name="矩形: 圓角 2">
            <a:extLst>
              <a:ext uri="{FF2B5EF4-FFF2-40B4-BE49-F238E27FC236}">
                <a16:creationId xmlns:a16="http://schemas.microsoft.com/office/drawing/2014/main" id="{D86EAB4E-0B1B-4D4D-898E-6C346DBF1BA5}"/>
              </a:ext>
            </a:extLst>
          </p:cNvPr>
          <p:cNvSpPr/>
          <p:nvPr/>
        </p:nvSpPr>
        <p:spPr>
          <a:xfrm>
            <a:off x="2771800" y="1484784"/>
            <a:ext cx="5112568" cy="86409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946293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3C98799-C32C-4FE4-9A9E-D10ED91CCDAF}"/>
              </a:ext>
            </a:extLst>
          </p:cNvPr>
          <p:cNvSpPr>
            <a:spLocks noGrp="1"/>
          </p:cNvSpPr>
          <p:nvPr>
            <p:ph type="title"/>
          </p:nvPr>
        </p:nvSpPr>
        <p:spPr/>
        <p:txBody>
          <a:bodyPr/>
          <a:lstStyle/>
          <a:p>
            <a:r>
              <a:rPr lang="en-US" altLang="zh-TW" dirty="0"/>
              <a:t>User Data Construction Module</a:t>
            </a:r>
            <a:endParaRPr lang="zh-TW" altLang="en-US" dirty="0"/>
          </a:p>
        </p:txBody>
      </p:sp>
      <p:sp>
        <p:nvSpPr>
          <p:cNvPr id="3" name="內容版面配置區 2">
            <a:extLst>
              <a:ext uri="{FF2B5EF4-FFF2-40B4-BE49-F238E27FC236}">
                <a16:creationId xmlns:a16="http://schemas.microsoft.com/office/drawing/2014/main" id="{8B3FF047-84E4-4A06-A7DA-7FF5F545974D}"/>
              </a:ext>
            </a:extLst>
          </p:cNvPr>
          <p:cNvSpPr>
            <a:spLocks noGrp="1"/>
          </p:cNvSpPr>
          <p:nvPr>
            <p:ph idx="1"/>
          </p:nvPr>
        </p:nvSpPr>
        <p:spPr/>
        <p:txBody>
          <a:bodyPr/>
          <a:lstStyle/>
          <a:p>
            <a:r>
              <a:rPr lang="en-US" altLang="zh-TW" dirty="0"/>
              <a:t>Data Collection: Use crawlers &amp;</a:t>
            </a:r>
            <a:r>
              <a:rPr lang="zh-TW" altLang="en-US" dirty="0"/>
              <a:t> </a:t>
            </a:r>
            <a:r>
              <a:rPr lang="en-US" altLang="zh-TW" dirty="0"/>
              <a:t>API to obtain data from two platforms.</a:t>
            </a:r>
          </a:p>
          <a:p>
            <a:pPr lvl="1"/>
            <a:r>
              <a:rPr lang="en-US" altLang="zh-TW" dirty="0"/>
              <a:t>LinkedIn: The information on the LinkedIn platform will focus on users with IT backgrounds.</a:t>
            </a:r>
          </a:p>
          <a:p>
            <a:pPr lvl="1"/>
            <a:r>
              <a:rPr lang="en-US" altLang="zh-TW" dirty="0">
                <a:solidFill>
                  <a:srgbClr val="FF0000"/>
                </a:solidFill>
              </a:rPr>
              <a:t>GitHub</a:t>
            </a:r>
            <a:r>
              <a:rPr lang="en-US" altLang="zh-TW" dirty="0"/>
              <a:t>: The data include the </a:t>
            </a:r>
            <a:r>
              <a:rPr lang="en-US" altLang="zh-TW" dirty="0">
                <a:solidFill>
                  <a:srgbClr val="0000FF"/>
                </a:solidFill>
              </a:rPr>
              <a:t>personal information</a:t>
            </a:r>
            <a:r>
              <a:rPr lang="en-US" altLang="zh-TW" dirty="0"/>
              <a:t> and the </a:t>
            </a:r>
            <a:r>
              <a:rPr lang="en-US" altLang="zh-TW" dirty="0">
                <a:solidFill>
                  <a:srgbClr val="0000FF"/>
                </a:solidFill>
              </a:rPr>
              <a:t>repository information</a:t>
            </a:r>
            <a:r>
              <a:rPr lang="en-US" altLang="zh-TW" dirty="0"/>
              <a:t>.</a:t>
            </a:r>
          </a:p>
          <a:p>
            <a:pPr marL="457200" lvl="1" indent="0">
              <a:buNone/>
            </a:pPr>
            <a:endParaRPr lang="en-US" altLang="zh-TW" dirty="0"/>
          </a:p>
          <a:p>
            <a:r>
              <a:rPr lang="en-US" altLang="zh-TW" dirty="0"/>
              <a:t>Data Cleaning:</a:t>
            </a:r>
          </a:p>
          <a:p>
            <a:pPr lvl="1"/>
            <a:r>
              <a:rPr lang="en-US" altLang="zh-TW" dirty="0"/>
              <a:t>Data-level: Delete duplicate values, missing values, and garbled characters.</a:t>
            </a:r>
          </a:p>
          <a:p>
            <a:pPr lvl="1"/>
            <a:r>
              <a:rPr lang="en-US" altLang="zh-TW" dirty="0"/>
              <a:t>Content-level: Delete non-IT-related users and the values which is not English.</a:t>
            </a:r>
          </a:p>
          <a:p>
            <a:pPr lvl="1"/>
            <a:r>
              <a:rPr lang="en-US" altLang="zh-TW" dirty="0"/>
              <a:t>Semantic-level: Replace abbreviation terms and Synonym.</a:t>
            </a:r>
          </a:p>
        </p:txBody>
      </p:sp>
      <p:sp>
        <p:nvSpPr>
          <p:cNvPr id="4" name="投影片編號版面配置區 3">
            <a:extLst>
              <a:ext uri="{FF2B5EF4-FFF2-40B4-BE49-F238E27FC236}">
                <a16:creationId xmlns:a16="http://schemas.microsoft.com/office/drawing/2014/main" id="{FBCDC2B5-ADC7-4569-8DEC-3CA37E714428}"/>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8</a:t>
            </a:fld>
            <a:endParaRPr lang="en-US" altLang="zh-TW" dirty="0"/>
          </a:p>
        </p:txBody>
      </p:sp>
    </p:spTree>
    <p:extLst>
      <p:ext uri="{BB962C8B-B14F-4D97-AF65-F5344CB8AC3E}">
        <p14:creationId xmlns:p14="http://schemas.microsoft.com/office/powerpoint/2010/main" val="402269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48A62-3D44-4656-B8A0-FAFAE7564B37}"/>
              </a:ext>
            </a:extLst>
          </p:cNvPr>
          <p:cNvSpPr>
            <a:spLocks noGrp="1"/>
          </p:cNvSpPr>
          <p:nvPr>
            <p:ph type="title"/>
          </p:nvPr>
        </p:nvSpPr>
        <p:spPr/>
        <p:txBody>
          <a:bodyPr/>
          <a:lstStyle/>
          <a:p>
            <a:r>
              <a:rPr lang="en-US" altLang="zh-TW" dirty="0"/>
              <a:t>System Framework</a:t>
            </a:r>
            <a:endParaRPr lang="zh-TW" altLang="en-US" dirty="0"/>
          </a:p>
        </p:txBody>
      </p:sp>
      <p:sp>
        <p:nvSpPr>
          <p:cNvPr id="4" name="投影片編號版面配置區 3">
            <a:extLst>
              <a:ext uri="{FF2B5EF4-FFF2-40B4-BE49-F238E27FC236}">
                <a16:creationId xmlns:a16="http://schemas.microsoft.com/office/drawing/2014/main" id="{BCA6A6E0-77D1-45E8-982D-12F10B2DBF3D}"/>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9</a:t>
            </a:fld>
            <a:endParaRPr lang="en-US" altLang="zh-TW" dirty="0"/>
          </a:p>
        </p:txBody>
      </p:sp>
      <p:pic>
        <p:nvPicPr>
          <p:cNvPr id="5" name="圖片 4">
            <a:extLst>
              <a:ext uri="{FF2B5EF4-FFF2-40B4-BE49-F238E27FC236}">
                <a16:creationId xmlns:a16="http://schemas.microsoft.com/office/drawing/2014/main" id="{008D7FB5-F546-45BC-B298-3EBCCC1CBB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100" y="1340768"/>
            <a:ext cx="8229599" cy="4910537"/>
          </a:xfrm>
          <a:prstGeom prst="rect">
            <a:avLst/>
          </a:prstGeom>
        </p:spPr>
      </p:pic>
      <p:sp>
        <p:nvSpPr>
          <p:cNvPr id="3" name="矩形: 圓角 2">
            <a:extLst>
              <a:ext uri="{FF2B5EF4-FFF2-40B4-BE49-F238E27FC236}">
                <a16:creationId xmlns:a16="http://schemas.microsoft.com/office/drawing/2014/main" id="{4413551E-CC49-4FDF-B0A0-5DE2FEA7CF07}"/>
              </a:ext>
            </a:extLst>
          </p:cNvPr>
          <p:cNvSpPr/>
          <p:nvPr/>
        </p:nvSpPr>
        <p:spPr>
          <a:xfrm>
            <a:off x="2771800" y="2348880"/>
            <a:ext cx="2592288" cy="1800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224755742"/>
      </p:ext>
    </p:extLst>
  </p:cSld>
  <p:clrMapOvr>
    <a:masterClrMapping/>
  </p:clrMapOvr>
</p:sld>
</file>

<file path=ppt/theme/theme1.xml><?xml version="1.0" encoding="utf-8"?>
<a:theme xmlns:a="http://schemas.openxmlformats.org/drawingml/2006/main" name="SE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BI">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SEAD</Template>
  <TotalTime>36409</TotalTime>
  <Words>4174</Words>
  <Application>Microsoft Office PowerPoint</Application>
  <PresentationFormat>如螢幕大小 (4:3)</PresentationFormat>
  <Paragraphs>442</Paragraphs>
  <Slides>31</Slides>
  <Notes>31</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31</vt:i4>
      </vt:variant>
    </vt:vector>
  </HeadingPairs>
  <TitlesOfParts>
    <vt:vector size="35" baseType="lpstr">
      <vt:lpstr>Arial</vt:lpstr>
      <vt:lpstr>Calibri</vt:lpstr>
      <vt:lpstr>Times New Roman</vt:lpstr>
      <vt:lpstr>SEAD</vt:lpstr>
      <vt:lpstr>  A Matching Mechanism for the IT Crowdsourcing Job Market  </vt:lpstr>
      <vt:lpstr>Background</vt:lpstr>
      <vt:lpstr>Motivation</vt:lpstr>
      <vt:lpstr>Research Problems</vt:lpstr>
      <vt:lpstr>PowerPoint 簡報</vt:lpstr>
      <vt:lpstr>System Framework</vt:lpstr>
      <vt:lpstr>System Framework</vt:lpstr>
      <vt:lpstr>User Data Construction Module</vt:lpstr>
      <vt:lpstr>System Framework</vt:lpstr>
      <vt:lpstr>Interest Analysis Module</vt:lpstr>
      <vt:lpstr>Interest Analysis Module</vt:lpstr>
      <vt:lpstr>System Framework</vt:lpstr>
      <vt:lpstr>User Profile Analysis Module</vt:lpstr>
      <vt:lpstr>User Profile Analysis Module</vt:lpstr>
      <vt:lpstr>User Profile Analysis Module</vt:lpstr>
      <vt:lpstr>System Framework</vt:lpstr>
      <vt:lpstr>User Resumes Construction Module</vt:lpstr>
      <vt:lpstr>User Resumes Construction Module</vt:lpstr>
      <vt:lpstr>User Resumes Construction Module</vt:lpstr>
      <vt:lpstr>System Framework</vt:lpstr>
      <vt:lpstr>Jobs Matching Engine Module</vt:lpstr>
      <vt:lpstr>User Data Construction Module</vt:lpstr>
      <vt:lpstr>User Data Construction Module</vt:lpstr>
      <vt:lpstr>User Resumes Construction Module</vt:lpstr>
      <vt:lpstr>Jobs Matching Engine Module</vt:lpstr>
      <vt:lpstr>Jobs Matching Engine Module</vt:lpstr>
      <vt:lpstr>Evaluation of Different Machine Learning Algorithms</vt:lpstr>
      <vt:lpstr>Evaluation of Performance of Recommendation List</vt:lpstr>
      <vt:lpstr>Evaluation of Different Approaches</vt:lpstr>
      <vt:lpstr>Research Contribution</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Combining Mobile Intelligence with Formation Mechanism for Group Commerce 結合行動智慧之群體商務組構機制</dc:title>
  <dc:creator>DL</dc:creator>
  <cp:lastModifiedBy>ymli</cp:lastModifiedBy>
  <cp:revision>1628</cp:revision>
  <cp:lastPrinted>2019-06-04T07:01:30Z</cp:lastPrinted>
  <dcterms:created xsi:type="dcterms:W3CDTF">2009-06-16T08:28:11Z</dcterms:created>
  <dcterms:modified xsi:type="dcterms:W3CDTF">2024-01-08T14:06:06Z</dcterms:modified>
</cp:coreProperties>
</file>