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5" r:id="rId3"/>
    <p:sldId id="271" r:id="rId4"/>
    <p:sldId id="262" r:id="rId5"/>
    <p:sldId id="277" r:id="rId6"/>
    <p:sldId id="278" r:id="rId7"/>
    <p:sldId id="275" r:id="rId8"/>
    <p:sldId id="286" r:id="rId9"/>
    <p:sldId id="285" r:id="rId10"/>
    <p:sldId id="264" r:id="rId11"/>
    <p:sldId id="279" r:id="rId12"/>
    <p:sldId id="269" r:id="rId13"/>
    <p:sldId id="267" r:id="rId14"/>
    <p:sldId id="268" r:id="rId15"/>
    <p:sldId id="266" r:id="rId16"/>
    <p:sldId id="270" r:id="rId17"/>
    <p:sldId id="274" r:id="rId18"/>
    <p:sldId id="280" r:id="rId19"/>
    <p:sldId id="281" r:id="rId20"/>
    <p:sldId id="282" r:id="rId21"/>
    <p:sldId id="283" r:id="rId22"/>
    <p:sldId id="284" r:id="rId23"/>
    <p:sldId id="287" r:id="rId24"/>
    <p:sldId id="27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482"/>
    <a:srgbClr val="2A9D8F"/>
    <a:srgbClr val="9D4EDD"/>
    <a:srgbClr val="D8BBFF"/>
    <a:srgbClr val="FB5607"/>
    <a:srgbClr val="9999FF"/>
    <a:srgbClr val="6A00F4"/>
    <a:srgbClr val="DEAAFF"/>
    <a:srgbClr val="588157"/>
    <a:srgbClr val="F6BD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87671" autoAdjust="0"/>
  </p:normalViewPr>
  <p:slideViewPr>
    <p:cSldViewPr snapToGrid="0">
      <p:cViewPr varScale="1">
        <p:scale>
          <a:sx n="67" d="100"/>
          <a:sy n="67" d="100"/>
        </p:scale>
        <p:origin x="528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2EF15E-28FF-4054-9948-916E61BA6C72}" type="doc">
      <dgm:prSet loTypeId="urn:microsoft.com/office/officeart/2005/8/layout/cycle6" loCatId="cycle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3469DDA9-BA8F-47A1-A758-F9CF710BA9E1}">
      <dgm:prSet phldrT="[文字]" custT="1"/>
      <dgm:spPr/>
      <dgm:t>
        <a:bodyPr lIns="36000" tIns="36000" rIns="36000" bIns="36000"/>
        <a:lstStyle/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dirty="0"/>
            <a:t>Platform 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dirty="0"/>
            <a:t>Data</a:t>
          </a:r>
        </a:p>
      </dgm:t>
    </dgm:pt>
    <dgm:pt modelId="{E59B5184-D361-4DA4-A86D-E76CA01E9905}" type="parTrans" cxnId="{ED1330E7-65DD-498F-9AD9-FE4DE3058A55}">
      <dgm:prSet/>
      <dgm:spPr/>
      <dgm:t>
        <a:bodyPr/>
        <a:lstStyle/>
        <a:p>
          <a:endParaRPr lang="zh-TW" altLang="en-US"/>
        </a:p>
      </dgm:t>
    </dgm:pt>
    <dgm:pt modelId="{F701B03A-BA9D-4627-BC6D-F2AB2D95BE70}" type="sibTrans" cxnId="{ED1330E7-65DD-498F-9AD9-FE4DE3058A55}">
      <dgm:prSet/>
      <dgm:spPr/>
      <dgm:t>
        <a:bodyPr/>
        <a:lstStyle/>
        <a:p>
          <a:endParaRPr lang="zh-TW" altLang="en-US"/>
        </a:p>
      </dgm:t>
    </dgm:pt>
    <dgm:pt modelId="{7CFFBAF8-9A92-4D7B-A165-FB4376259735}">
      <dgm:prSet phldrT="[文字]" custT="1"/>
      <dgm:spPr/>
      <dgm:t>
        <a:bodyPr/>
        <a:lstStyle/>
        <a:p>
          <a:r>
            <a:rPr lang="en-US" altLang="zh-TW" sz="2000" b="1" dirty="0"/>
            <a:t>Hypothesis </a:t>
          </a:r>
        </a:p>
        <a:p>
          <a:r>
            <a:rPr lang="en-US" altLang="zh-TW" sz="2000" b="1" dirty="0"/>
            <a:t>Discovery</a:t>
          </a:r>
          <a:endParaRPr lang="zh-TW" altLang="en-US" sz="2000" b="1" dirty="0"/>
        </a:p>
      </dgm:t>
    </dgm:pt>
    <dgm:pt modelId="{589E99BF-EFB3-42D0-B1DF-CA0486CCD0E9}" type="parTrans" cxnId="{0799EE2C-EE1A-4D92-8A69-DEE7E452CB37}">
      <dgm:prSet/>
      <dgm:spPr/>
      <dgm:t>
        <a:bodyPr/>
        <a:lstStyle/>
        <a:p>
          <a:endParaRPr lang="zh-TW" altLang="en-US"/>
        </a:p>
      </dgm:t>
    </dgm:pt>
    <dgm:pt modelId="{15D6ACDB-7E86-4FC9-9531-34E77F11F758}" type="sibTrans" cxnId="{0799EE2C-EE1A-4D92-8A69-DEE7E452CB37}">
      <dgm:prSet/>
      <dgm:spPr/>
      <dgm:t>
        <a:bodyPr/>
        <a:lstStyle/>
        <a:p>
          <a:endParaRPr lang="zh-TW" altLang="en-US"/>
        </a:p>
      </dgm:t>
    </dgm:pt>
    <dgm:pt modelId="{0057D9FC-B88B-4DC5-A3F5-81C3BEE4965A}">
      <dgm:prSet phldrT="[文字]" custT="1"/>
      <dgm:spPr/>
      <dgm:t>
        <a:bodyPr/>
        <a:lstStyle/>
        <a:p>
          <a:r>
            <a:rPr lang="en-US" altLang="zh-TW" sz="2000" b="1" dirty="0"/>
            <a:t>Theory</a:t>
          </a:r>
          <a:endParaRPr lang="zh-TW" altLang="en-US" sz="2000" b="1" dirty="0"/>
        </a:p>
      </dgm:t>
    </dgm:pt>
    <dgm:pt modelId="{BC2944E5-8ECD-45F5-8D4F-C65778B185B7}" type="parTrans" cxnId="{D93610A9-637C-440A-9CA3-E05016E5172B}">
      <dgm:prSet/>
      <dgm:spPr/>
      <dgm:t>
        <a:bodyPr/>
        <a:lstStyle/>
        <a:p>
          <a:endParaRPr lang="zh-TW" altLang="en-US"/>
        </a:p>
      </dgm:t>
    </dgm:pt>
    <dgm:pt modelId="{16A31BD2-3709-4294-90EF-BF18A156223B}" type="sibTrans" cxnId="{D93610A9-637C-440A-9CA3-E05016E5172B}">
      <dgm:prSet/>
      <dgm:spPr/>
      <dgm:t>
        <a:bodyPr/>
        <a:lstStyle/>
        <a:p>
          <a:endParaRPr lang="zh-TW" altLang="en-US"/>
        </a:p>
      </dgm:t>
    </dgm:pt>
    <dgm:pt modelId="{15992F26-4A5C-48E2-87A2-DCF4C70515E0}">
      <dgm:prSet phldrT="[文字]" custT="1"/>
      <dgm:spPr/>
      <dgm:t>
        <a:bodyPr/>
        <a:lstStyle/>
        <a:p>
          <a:endParaRPr lang="en-US" altLang="zh-TW" sz="1000" b="1" dirty="0"/>
        </a:p>
        <a:p>
          <a:r>
            <a:rPr lang="en-US" altLang="zh-TW" sz="2000" b="1" dirty="0"/>
            <a:t>Recommendation Prediction </a:t>
          </a:r>
        </a:p>
        <a:p>
          <a:endParaRPr lang="zh-TW" altLang="en-US" sz="1000" b="1" dirty="0"/>
        </a:p>
      </dgm:t>
    </dgm:pt>
    <dgm:pt modelId="{021FD2F8-0D89-490C-8166-8ABCAB9DDE85}" type="parTrans" cxnId="{3DD04219-ECD9-4EEC-8DC3-104D3D67B3CF}">
      <dgm:prSet/>
      <dgm:spPr/>
      <dgm:t>
        <a:bodyPr/>
        <a:lstStyle/>
        <a:p>
          <a:endParaRPr lang="zh-TW" altLang="en-US"/>
        </a:p>
      </dgm:t>
    </dgm:pt>
    <dgm:pt modelId="{8CB8456F-8C5E-43BE-A871-F1C477C65F97}" type="sibTrans" cxnId="{3DD04219-ECD9-4EEC-8DC3-104D3D67B3CF}">
      <dgm:prSet/>
      <dgm:spPr/>
      <dgm:t>
        <a:bodyPr/>
        <a:lstStyle/>
        <a:p>
          <a:endParaRPr lang="zh-TW" altLang="en-US"/>
        </a:p>
      </dgm:t>
    </dgm:pt>
    <dgm:pt modelId="{9EC68BDC-91B1-4270-A925-96C6A21E3E32}" type="pres">
      <dgm:prSet presAssocID="{712EF15E-28FF-4054-9948-916E61BA6C72}" presName="cycle" presStyleCnt="0">
        <dgm:presLayoutVars>
          <dgm:dir/>
          <dgm:resizeHandles val="exact"/>
        </dgm:presLayoutVars>
      </dgm:prSet>
      <dgm:spPr/>
    </dgm:pt>
    <dgm:pt modelId="{078762FC-506D-44E3-BA24-F5B09A9A94C7}" type="pres">
      <dgm:prSet presAssocID="{3469DDA9-BA8F-47A1-A758-F9CF710BA9E1}" presName="node" presStyleLbl="node1" presStyleIdx="0" presStyleCnt="4" custScaleX="108660" custScaleY="82098" custRadScaleRad="101348" custRadScaleInc="-5095">
        <dgm:presLayoutVars>
          <dgm:bulletEnabled val="1"/>
        </dgm:presLayoutVars>
      </dgm:prSet>
      <dgm:spPr/>
    </dgm:pt>
    <dgm:pt modelId="{78547762-2F95-41EC-A7DC-F0EC63455D1C}" type="pres">
      <dgm:prSet presAssocID="{3469DDA9-BA8F-47A1-A758-F9CF710BA9E1}" presName="spNode" presStyleCnt="0"/>
      <dgm:spPr/>
    </dgm:pt>
    <dgm:pt modelId="{3342CEA8-D402-4D52-89CD-CA374C2755C6}" type="pres">
      <dgm:prSet presAssocID="{F701B03A-BA9D-4627-BC6D-F2AB2D95BE70}" presName="sibTrans" presStyleLbl="sibTrans1D1" presStyleIdx="0" presStyleCnt="4"/>
      <dgm:spPr/>
    </dgm:pt>
    <dgm:pt modelId="{BD8A904D-CD74-42A5-A262-8F5C57A91EEC}" type="pres">
      <dgm:prSet presAssocID="{7CFFBAF8-9A92-4D7B-A165-FB4376259735}" presName="node" presStyleLbl="node1" presStyleIdx="1" presStyleCnt="4" custScaleX="111423" custScaleY="83698" custRadScaleRad="110867" custRadScaleInc="2922">
        <dgm:presLayoutVars>
          <dgm:bulletEnabled val="1"/>
        </dgm:presLayoutVars>
      </dgm:prSet>
      <dgm:spPr/>
    </dgm:pt>
    <dgm:pt modelId="{BCE7B172-D4DB-49F6-9D78-5A254F3B3B25}" type="pres">
      <dgm:prSet presAssocID="{7CFFBAF8-9A92-4D7B-A165-FB4376259735}" presName="spNode" presStyleCnt="0"/>
      <dgm:spPr/>
    </dgm:pt>
    <dgm:pt modelId="{AACAA4FF-5CE1-48E3-831D-6FBCF4FB2852}" type="pres">
      <dgm:prSet presAssocID="{15D6ACDB-7E86-4FC9-9531-34E77F11F758}" presName="sibTrans" presStyleLbl="sibTrans1D1" presStyleIdx="1" presStyleCnt="4"/>
      <dgm:spPr/>
    </dgm:pt>
    <dgm:pt modelId="{C352A8E1-BEC2-4776-A3C5-44604911A26D}" type="pres">
      <dgm:prSet presAssocID="{0057D9FC-B88B-4DC5-A3F5-81C3BEE4965A}" presName="node" presStyleLbl="node1" presStyleIdx="2" presStyleCnt="4" custScaleX="106032" custScaleY="88679">
        <dgm:presLayoutVars>
          <dgm:bulletEnabled val="1"/>
        </dgm:presLayoutVars>
      </dgm:prSet>
      <dgm:spPr/>
    </dgm:pt>
    <dgm:pt modelId="{642E224B-3DB1-4186-8E75-00902E125494}" type="pres">
      <dgm:prSet presAssocID="{0057D9FC-B88B-4DC5-A3F5-81C3BEE4965A}" presName="spNode" presStyleCnt="0"/>
      <dgm:spPr/>
    </dgm:pt>
    <dgm:pt modelId="{6F05E72D-10E7-4D08-90AA-77B0FA5D5658}" type="pres">
      <dgm:prSet presAssocID="{16A31BD2-3709-4294-90EF-BF18A156223B}" presName="sibTrans" presStyleLbl="sibTrans1D1" presStyleIdx="2" presStyleCnt="4"/>
      <dgm:spPr/>
    </dgm:pt>
    <dgm:pt modelId="{93471B2B-7DF2-4A35-812D-60FB0BD73120}" type="pres">
      <dgm:prSet presAssocID="{15992F26-4A5C-48E2-87A2-DCF4C70515E0}" presName="node" presStyleLbl="node1" presStyleIdx="3" presStyleCnt="4" custScaleX="122818" custScaleY="93630" custRadScaleRad="106098" custRadScaleInc="2359">
        <dgm:presLayoutVars>
          <dgm:bulletEnabled val="1"/>
        </dgm:presLayoutVars>
      </dgm:prSet>
      <dgm:spPr/>
    </dgm:pt>
    <dgm:pt modelId="{DBDECD5A-2AB7-4CC0-B4CB-1AEA5E965D43}" type="pres">
      <dgm:prSet presAssocID="{15992F26-4A5C-48E2-87A2-DCF4C70515E0}" presName="spNode" presStyleCnt="0"/>
      <dgm:spPr/>
    </dgm:pt>
    <dgm:pt modelId="{7A0419D7-5BBC-4D6A-BEBF-19948F15FE8A}" type="pres">
      <dgm:prSet presAssocID="{8CB8456F-8C5E-43BE-A871-F1C477C65F97}" presName="sibTrans" presStyleLbl="sibTrans1D1" presStyleIdx="3" presStyleCnt="4"/>
      <dgm:spPr/>
    </dgm:pt>
  </dgm:ptLst>
  <dgm:cxnLst>
    <dgm:cxn modelId="{3DAB5415-4D42-4413-8B55-126CD29146F3}" type="presOf" srcId="{16A31BD2-3709-4294-90EF-BF18A156223B}" destId="{6F05E72D-10E7-4D08-90AA-77B0FA5D5658}" srcOrd="0" destOrd="0" presId="urn:microsoft.com/office/officeart/2005/8/layout/cycle6"/>
    <dgm:cxn modelId="{BBB13618-8B95-4D7D-B49A-10E5930A249F}" type="presOf" srcId="{712EF15E-28FF-4054-9948-916E61BA6C72}" destId="{9EC68BDC-91B1-4270-A925-96C6A21E3E32}" srcOrd="0" destOrd="0" presId="urn:microsoft.com/office/officeart/2005/8/layout/cycle6"/>
    <dgm:cxn modelId="{3DD04219-ECD9-4EEC-8DC3-104D3D67B3CF}" srcId="{712EF15E-28FF-4054-9948-916E61BA6C72}" destId="{15992F26-4A5C-48E2-87A2-DCF4C70515E0}" srcOrd="3" destOrd="0" parTransId="{021FD2F8-0D89-490C-8166-8ABCAB9DDE85}" sibTransId="{8CB8456F-8C5E-43BE-A871-F1C477C65F97}"/>
    <dgm:cxn modelId="{777DCA21-3351-4770-BFAA-33B2656057F2}" type="presOf" srcId="{15992F26-4A5C-48E2-87A2-DCF4C70515E0}" destId="{93471B2B-7DF2-4A35-812D-60FB0BD73120}" srcOrd="0" destOrd="0" presId="urn:microsoft.com/office/officeart/2005/8/layout/cycle6"/>
    <dgm:cxn modelId="{508EA42A-71CF-4B4E-A9B4-AFA5D6EEB59A}" type="presOf" srcId="{0057D9FC-B88B-4DC5-A3F5-81C3BEE4965A}" destId="{C352A8E1-BEC2-4776-A3C5-44604911A26D}" srcOrd="0" destOrd="0" presId="urn:microsoft.com/office/officeart/2005/8/layout/cycle6"/>
    <dgm:cxn modelId="{0799EE2C-EE1A-4D92-8A69-DEE7E452CB37}" srcId="{712EF15E-28FF-4054-9948-916E61BA6C72}" destId="{7CFFBAF8-9A92-4D7B-A165-FB4376259735}" srcOrd="1" destOrd="0" parTransId="{589E99BF-EFB3-42D0-B1DF-CA0486CCD0E9}" sibTransId="{15D6ACDB-7E86-4FC9-9531-34E77F11F758}"/>
    <dgm:cxn modelId="{AFD1EF2C-B81B-4FC9-BFD0-B24452772A6B}" type="presOf" srcId="{F701B03A-BA9D-4627-BC6D-F2AB2D95BE70}" destId="{3342CEA8-D402-4D52-89CD-CA374C2755C6}" srcOrd="0" destOrd="0" presId="urn:microsoft.com/office/officeart/2005/8/layout/cycle6"/>
    <dgm:cxn modelId="{3ABEB335-1D84-498C-A619-CE93D2B28D57}" type="presOf" srcId="{3469DDA9-BA8F-47A1-A758-F9CF710BA9E1}" destId="{078762FC-506D-44E3-BA24-F5B09A9A94C7}" srcOrd="0" destOrd="0" presId="urn:microsoft.com/office/officeart/2005/8/layout/cycle6"/>
    <dgm:cxn modelId="{FA2BF55D-262D-4A4E-9536-BEC557577740}" type="presOf" srcId="{7CFFBAF8-9A92-4D7B-A165-FB4376259735}" destId="{BD8A904D-CD74-42A5-A262-8F5C57A91EEC}" srcOrd="0" destOrd="0" presId="urn:microsoft.com/office/officeart/2005/8/layout/cycle6"/>
    <dgm:cxn modelId="{D93610A9-637C-440A-9CA3-E05016E5172B}" srcId="{712EF15E-28FF-4054-9948-916E61BA6C72}" destId="{0057D9FC-B88B-4DC5-A3F5-81C3BEE4965A}" srcOrd="2" destOrd="0" parTransId="{BC2944E5-8ECD-45F5-8D4F-C65778B185B7}" sibTransId="{16A31BD2-3709-4294-90EF-BF18A156223B}"/>
    <dgm:cxn modelId="{1ED2D6DF-3373-4841-A46E-6885728088B2}" type="presOf" srcId="{15D6ACDB-7E86-4FC9-9531-34E77F11F758}" destId="{AACAA4FF-5CE1-48E3-831D-6FBCF4FB2852}" srcOrd="0" destOrd="0" presId="urn:microsoft.com/office/officeart/2005/8/layout/cycle6"/>
    <dgm:cxn modelId="{ED1330E7-65DD-498F-9AD9-FE4DE3058A55}" srcId="{712EF15E-28FF-4054-9948-916E61BA6C72}" destId="{3469DDA9-BA8F-47A1-A758-F9CF710BA9E1}" srcOrd="0" destOrd="0" parTransId="{E59B5184-D361-4DA4-A86D-E76CA01E9905}" sibTransId="{F701B03A-BA9D-4627-BC6D-F2AB2D95BE70}"/>
    <dgm:cxn modelId="{E68195FE-5018-4E0F-8448-23C264AC3382}" type="presOf" srcId="{8CB8456F-8C5E-43BE-A871-F1C477C65F97}" destId="{7A0419D7-5BBC-4D6A-BEBF-19948F15FE8A}" srcOrd="0" destOrd="0" presId="urn:microsoft.com/office/officeart/2005/8/layout/cycle6"/>
    <dgm:cxn modelId="{DD3EC738-4DFD-437E-84EC-6436BFABDC6D}" type="presParOf" srcId="{9EC68BDC-91B1-4270-A925-96C6A21E3E32}" destId="{078762FC-506D-44E3-BA24-F5B09A9A94C7}" srcOrd="0" destOrd="0" presId="urn:microsoft.com/office/officeart/2005/8/layout/cycle6"/>
    <dgm:cxn modelId="{156E8DD7-259E-4657-ADDE-0ED9884F2539}" type="presParOf" srcId="{9EC68BDC-91B1-4270-A925-96C6A21E3E32}" destId="{78547762-2F95-41EC-A7DC-F0EC63455D1C}" srcOrd="1" destOrd="0" presId="urn:microsoft.com/office/officeart/2005/8/layout/cycle6"/>
    <dgm:cxn modelId="{69B58484-1B3B-4B09-830F-D5FDA1DD27D7}" type="presParOf" srcId="{9EC68BDC-91B1-4270-A925-96C6A21E3E32}" destId="{3342CEA8-D402-4D52-89CD-CA374C2755C6}" srcOrd="2" destOrd="0" presId="urn:microsoft.com/office/officeart/2005/8/layout/cycle6"/>
    <dgm:cxn modelId="{D6770D56-4E47-4B69-A4EF-05D4300CB136}" type="presParOf" srcId="{9EC68BDC-91B1-4270-A925-96C6A21E3E32}" destId="{BD8A904D-CD74-42A5-A262-8F5C57A91EEC}" srcOrd="3" destOrd="0" presId="urn:microsoft.com/office/officeart/2005/8/layout/cycle6"/>
    <dgm:cxn modelId="{CD527C63-48F2-4EB1-9F7D-EA4A3F138315}" type="presParOf" srcId="{9EC68BDC-91B1-4270-A925-96C6A21E3E32}" destId="{BCE7B172-D4DB-49F6-9D78-5A254F3B3B25}" srcOrd="4" destOrd="0" presId="urn:microsoft.com/office/officeart/2005/8/layout/cycle6"/>
    <dgm:cxn modelId="{6DBA6DF0-F4E4-47BE-9D25-D9AA3455C4E9}" type="presParOf" srcId="{9EC68BDC-91B1-4270-A925-96C6A21E3E32}" destId="{AACAA4FF-5CE1-48E3-831D-6FBCF4FB2852}" srcOrd="5" destOrd="0" presId="urn:microsoft.com/office/officeart/2005/8/layout/cycle6"/>
    <dgm:cxn modelId="{6C42B197-2C0A-418D-B139-F0AE693175BE}" type="presParOf" srcId="{9EC68BDC-91B1-4270-A925-96C6A21E3E32}" destId="{C352A8E1-BEC2-4776-A3C5-44604911A26D}" srcOrd="6" destOrd="0" presId="urn:microsoft.com/office/officeart/2005/8/layout/cycle6"/>
    <dgm:cxn modelId="{EC091BBB-327F-4983-9013-D655D2E689E9}" type="presParOf" srcId="{9EC68BDC-91B1-4270-A925-96C6A21E3E32}" destId="{642E224B-3DB1-4186-8E75-00902E125494}" srcOrd="7" destOrd="0" presId="urn:microsoft.com/office/officeart/2005/8/layout/cycle6"/>
    <dgm:cxn modelId="{BAB3017A-A60E-4EA1-BEF1-655F33E5DEEF}" type="presParOf" srcId="{9EC68BDC-91B1-4270-A925-96C6A21E3E32}" destId="{6F05E72D-10E7-4D08-90AA-77B0FA5D5658}" srcOrd="8" destOrd="0" presId="urn:microsoft.com/office/officeart/2005/8/layout/cycle6"/>
    <dgm:cxn modelId="{CAC44161-8FEB-4EA1-A366-11BD240F62C0}" type="presParOf" srcId="{9EC68BDC-91B1-4270-A925-96C6A21E3E32}" destId="{93471B2B-7DF2-4A35-812D-60FB0BD73120}" srcOrd="9" destOrd="0" presId="urn:microsoft.com/office/officeart/2005/8/layout/cycle6"/>
    <dgm:cxn modelId="{C8CE542E-A7BF-4B13-A647-779D0342288F}" type="presParOf" srcId="{9EC68BDC-91B1-4270-A925-96C6A21E3E32}" destId="{DBDECD5A-2AB7-4CC0-B4CB-1AEA5E965D43}" srcOrd="10" destOrd="0" presId="urn:microsoft.com/office/officeart/2005/8/layout/cycle6"/>
    <dgm:cxn modelId="{90D610BA-F555-4FA1-A3A6-49A781E77749}" type="presParOf" srcId="{9EC68BDC-91B1-4270-A925-96C6A21E3E32}" destId="{7A0419D7-5BBC-4D6A-BEBF-19948F15FE8A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762FC-506D-44E3-BA24-F5B09A9A94C7}">
      <dsp:nvSpPr>
        <dsp:cNvPr id="0" name=""/>
        <dsp:cNvSpPr/>
      </dsp:nvSpPr>
      <dsp:spPr>
        <a:xfrm>
          <a:off x="2426955" y="60698"/>
          <a:ext cx="1894638" cy="9304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/>
            <a:t>Platform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/>
            <a:t>Data</a:t>
          </a:r>
        </a:p>
      </dsp:txBody>
      <dsp:txXfrm>
        <a:off x="2472377" y="106120"/>
        <a:ext cx="1803794" cy="839626"/>
      </dsp:txXfrm>
    </dsp:sp>
    <dsp:sp modelId="{3342CEA8-D402-4D52-89CD-CA374C2755C6}">
      <dsp:nvSpPr>
        <dsp:cNvPr id="0" name=""/>
        <dsp:cNvSpPr/>
      </dsp:nvSpPr>
      <dsp:spPr>
        <a:xfrm>
          <a:off x="1782093" y="627508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2555081" y="129058"/>
              </a:moveTo>
              <a:arcTo wR="1872037" hR="1872037" stAng="17483964" swAng="3118555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8A904D-CD74-42A5-A262-8F5C57A91EEC}">
      <dsp:nvSpPr>
        <dsp:cNvPr id="0" name=""/>
        <dsp:cNvSpPr/>
      </dsp:nvSpPr>
      <dsp:spPr>
        <a:xfrm>
          <a:off x="4528704" y="1979981"/>
          <a:ext cx="1942815" cy="94860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/>
            <a:t>Hypothesis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/>
            <a:t>Discovery</a:t>
          </a:r>
          <a:endParaRPr lang="zh-TW" altLang="en-US" sz="2000" b="1" kern="1200" dirty="0"/>
        </a:p>
      </dsp:txBody>
      <dsp:txXfrm>
        <a:off x="4575011" y="2026288"/>
        <a:ext cx="1850201" cy="855990"/>
      </dsp:txXfrm>
    </dsp:sp>
    <dsp:sp modelId="{AACAA4FF-5CE1-48E3-831D-6FBCF4FB2852}">
      <dsp:nvSpPr>
        <dsp:cNvPr id="0" name=""/>
        <dsp:cNvSpPr/>
      </dsp:nvSpPr>
      <dsp:spPr>
        <a:xfrm>
          <a:off x="1800569" y="432916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3631876" y="2510385"/>
              </a:moveTo>
              <a:arcTo wR="1872037" hR="1872037" stAng="1196236" swAng="2903632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2A8E1-BEC2-4776-A3C5-44604911A26D}">
      <dsp:nvSpPr>
        <dsp:cNvPr id="0" name=""/>
        <dsp:cNvSpPr/>
      </dsp:nvSpPr>
      <dsp:spPr>
        <a:xfrm>
          <a:off x="2500475" y="3792039"/>
          <a:ext cx="1848815" cy="100505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/>
            <a:t>Theory</a:t>
          </a:r>
          <a:endParaRPr lang="zh-TW" altLang="en-US" sz="2000" b="1" kern="1200" dirty="0"/>
        </a:p>
      </dsp:txBody>
      <dsp:txXfrm>
        <a:off x="2549538" y="3841102"/>
        <a:ext cx="1750689" cy="906931"/>
      </dsp:txXfrm>
    </dsp:sp>
    <dsp:sp modelId="{6F05E72D-10E7-4D08-90AA-77B0FA5D5658}">
      <dsp:nvSpPr>
        <dsp:cNvPr id="0" name=""/>
        <dsp:cNvSpPr/>
      </dsp:nvSpPr>
      <dsp:spPr>
        <a:xfrm>
          <a:off x="1412782" y="478571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1074095" y="3565498"/>
              </a:moveTo>
              <a:arcTo wR="1872037" hR="1872037" stAng="6913759" swAng="2779685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71B2B-7DF2-4A35-812D-60FB0BD73120}">
      <dsp:nvSpPr>
        <dsp:cNvPr id="0" name=""/>
        <dsp:cNvSpPr/>
      </dsp:nvSpPr>
      <dsp:spPr>
        <a:xfrm>
          <a:off x="368089" y="1867413"/>
          <a:ext cx="2141503" cy="106117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zh-TW" sz="1000" b="1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/>
            <a:t>Recommendation Prediction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000" b="1" kern="1200" dirty="0"/>
        </a:p>
      </dsp:txBody>
      <dsp:txXfrm>
        <a:off x="419891" y="1919215"/>
        <a:ext cx="2037899" cy="957566"/>
      </dsp:txXfrm>
    </dsp:sp>
    <dsp:sp modelId="{7A0419D7-5BBC-4D6A-BEBF-19948F15FE8A}">
      <dsp:nvSpPr>
        <dsp:cNvPr id="0" name=""/>
        <dsp:cNvSpPr/>
      </dsp:nvSpPr>
      <dsp:spPr>
        <a:xfrm>
          <a:off x="1418203" y="59797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104178" y="1256247"/>
              </a:moveTo>
              <a:arcTo wR="1872037" hR="1872037" stAng="11952271" swAng="2574436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7C6BC7-AEA7-43E0-8FE2-EC90AB0B2E58}" type="datetimeFigureOut">
              <a:rPr lang="zh-TW" altLang="en-US" smtClean="0"/>
              <a:t>2023/5/25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E6D79-F6AA-47DA-A8E0-8F5C3E1ED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3060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Methods</a:t>
            </a:r>
          </a:p>
          <a:p>
            <a:r>
              <a:rPr lang="en-US" altLang="zh-TW" dirty="0"/>
              <a:t>implication</a:t>
            </a:r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E6D79-F6AA-47DA-A8E0-8F5C3E1EDBC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6209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3110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E6D79-F6AA-47DA-A8E0-8F5C3E1EDBC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8972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E6D79-F6AA-47DA-A8E0-8F5C3E1EDBCE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322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10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4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79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5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30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82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91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6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97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2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96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3DA9A-C025-4EFF-9FED-3415759499DB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C4E07-D10A-464F-8BBE-402CB08D4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6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71061" y="1122363"/>
            <a:ext cx="11284225" cy="2197307"/>
          </a:xfrm>
        </p:spPr>
        <p:txBody>
          <a:bodyPr/>
          <a:lstStyle/>
          <a:p>
            <a:r>
              <a:rPr lang="zh-TW" altLang="en-US" dirty="0">
                <a:solidFill>
                  <a:srgbClr val="7030A0"/>
                </a:solidFill>
              </a:rPr>
              <a:t>數位經濟與人性軟體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017756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3600" dirty="0">
                <a:solidFill>
                  <a:srgbClr val="7030A0"/>
                </a:solidFill>
              </a:rPr>
              <a:t>李永銘 </a:t>
            </a:r>
            <a:endParaRPr lang="en-US" sz="3600" dirty="0">
              <a:solidFill>
                <a:srgbClr val="7030A0"/>
              </a:solidFill>
            </a:endParaRPr>
          </a:p>
          <a:p>
            <a:r>
              <a:rPr lang="zh-TW" altLang="en-US" sz="3600" dirty="0">
                <a:solidFill>
                  <a:srgbClr val="7030A0"/>
                </a:solidFill>
              </a:rPr>
              <a:t>陽明交通大學資訊管理研究所 特聘教授</a:t>
            </a:r>
            <a:endParaRPr lang="en-US" altLang="zh-TW" sz="3600" dirty="0">
              <a:solidFill>
                <a:srgbClr val="7030A0"/>
              </a:solidFill>
            </a:endParaRPr>
          </a:p>
          <a:p>
            <a:r>
              <a:rPr lang="en-US" sz="3600" dirty="0">
                <a:solidFill>
                  <a:srgbClr val="7030A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2556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253" y="-273255"/>
            <a:ext cx="5319396" cy="752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36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287" y="-674169"/>
            <a:ext cx="5561410" cy="786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12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7846" y="-655163"/>
            <a:ext cx="6036308" cy="85390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862" y="4040332"/>
            <a:ext cx="174307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60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158" y="-1223091"/>
            <a:ext cx="6337683" cy="89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32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426" y="-1048215"/>
            <a:ext cx="6400650" cy="90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887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190" y="-460446"/>
            <a:ext cx="5908926" cy="835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79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635" y="1454234"/>
            <a:ext cx="7765965" cy="436835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000" y="820088"/>
            <a:ext cx="4032350" cy="570423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599" y="375732"/>
            <a:ext cx="11582401" cy="1304348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人性平台</a:t>
            </a:r>
            <a:r>
              <a:rPr lang="en-US" altLang="zh-TW" sz="3600" dirty="0"/>
              <a:t>(Human Platform)- </a:t>
            </a:r>
            <a:r>
              <a:rPr lang="zh-TW" altLang="en-US" sz="3600" dirty="0"/>
              <a:t>習慣領域 </a:t>
            </a:r>
            <a:r>
              <a:rPr lang="en-US" altLang="zh-TW" sz="3600" dirty="0"/>
              <a:t>X </a:t>
            </a:r>
            <a:r>
              <a:rPr lang="zh-TW" altLang="en-US" sz="3600" dirty="0"/>
              <a:t>數位經濟</a:t>
            </a:r>
            <a:r>
              <a:rPr lang="en-US" altLang="zh-TW" sz="3600" dirty="0"/>
              <a:t> </a:t>
            </a:r>
            <a:endParaRPr lang="en-US" sz="3600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711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3ED13C-41D3-4999-A86D-95A7D911E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1464"/>
            <a:ext cx="12192000" cy="710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25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9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28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Research Topics in Digital Economy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75936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Artificial Intelligence</a:t>
            </a:r>
          </a:p>
          <a:p>
            <a:r>
              <a:rPr lang="en-US" dirty="0"/>
              <a:t>Decision &amp; Recommendation </a:t>
            </a:r>
          </a:p>
          <a:p>
            <a:r>
              <a:rPr lang="en-US" dirty="0"/>
              <a:t>Crowd Wisdom </a:t>
            </a:r>
          </a:p>
          <a:p>
            <a:r>
              <a:rPr lang="en-US" dirty="0"/>
              <a:t>Crowd Sourcing </a:t>
            </a:r>
          </a:p>
          <a:p>
            <a:r>
              <a:rPr lang="en-US" dirty="0"/>
              <a:t>Trust Mechanism </a:t>
            </a:r>
          </a:p>
          <a:p>
            <a:r>
              <a:rPr lang="en-US" dirty="0"/>
              <a:t>Sharing Economy</a:t>
            </a:r>
          </a:p>
          <a:p>
            <a:r>
              <a:rPr lang="en-US" dirty="0"/>
              <a:t>Electronic commerce</a:t>
            </a:r>
          </a:p>
          <a:p>
            <a:r>
              <a:rPr lang="en-US" dirty="0"/>
              <a:t>Digital Finance</a:t>
            </a:r>
          </a:p>
          <a:p>
            <a:r>
              <a:rPr lang="en-US" dirty="0"/>
              <a:t>Social Networks</a:t>
            </a:r>
          </a:p>
          <a:p>
            <a:r>
              <a:rPr lang="en-US" dirty="0" err="1"/>
              <a:t>Metaverse</a:t>
            </a:r>
            <a:r>
              <a:rPr lang="en-US" dirty="0"/>
              <a:t> Systems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58A045-D293-47E4-A85D-A742AFF2C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065" y="1461889"/>
            <a:ext cx="5202526" cy="494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96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58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10972800" cy="46375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63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83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54EFE5-92B4-472B-808B-C153FDF26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</a:rPr>
              <a:t>人性軟體之數位經濟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9E3300C-E25C-477F-AF31-E29B14756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856" y="2284412"/>
            <a:ext cx="5236369" cy="4351338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7030A0"/>
                </a:solidFill>
              </a:rPr>
              <a:t>人工智慧</a:t>
            </a:r>
            <a:r>
              <a:rPr lang="en-US" altLang="zh-TW" sz="3200" b="1" dirty="0">
                <a:solidFill>
                  <a:srgbClr val="7030A0"/>
                </a:solidFill>
              </a:rPr>
              <a:t>:</a:t>
            </a:r>
            <a:r>
              <a:rPr lang="zh-TW" altLang="en-US" sz="3200" b="1" dirty="0">
                <a:solidFill>
                  <a:srgbClr val="7030A0"/>
                </a:solidFill>
              </a:rPr>
              <a:t> </a:t>
            </a:r>
            <a:r>
              <a:rPr lang="zh-TW" altLang="en-US" sz="3200" dirty="0">
                <a:solidFill>
                  <a:srgbClr val="7030A0"/>
                </a:solidFill>
              </a:rPr>
              <a:t>從腦力到心力   </a:t>
            </a:r>
            <a:endParaRPr lang="en-US" altLang="zh-TW" sz="3200" dirty="0">
              <a:solidFill>
                <a:srgbClr val="7030A0"/>
              </a:solidFill>
            </a:endParaRPr>
          </a:p>
          <a:p>
            <a:r>
              <a:rPr lang="zh-TW" altLang="en-US" sz="3200" b="1" dirty="0">
                <a:solidFill>
                  <a:srgbClr val="7030A0"/>
                </a:solidFill>
              </a:rPr>
              <a:t>群眾智慧</a:t>
            </a:r>
            <a:r>
              <a:rPr lang="en-US" altLang="zh-TW" sz="3200" dirty="0">
                <a:solidFill>
                  <a:srgbClr val="7030A0"/>
                </a:solidFill>
              </a:rPr>
              <a:t>:</a:t>
            </a:r>
            <a:r>
              <a:rPr lang="zh-TW" altLang="en-US" sz="3200" dirty="0">
                <a:solidFill>
                  <a:srgbClr val="7030A0"/>
                </a:solidFill>
              </a:rPr>
              <a:t> 從千眼到萬慧</a:t>
            </a:r>
            <a:endParaRPr lang="en-US" altLang="zh-TW" sz="3200" dirty="0">
              <a:solidFill>
                <a:srgbClr val="7030A0"/>
              </a:solidFill>
            </a:endParaRPr>
          </a:p>
          <a:p>
            <a:r>
              <a:rPr lang="zh-TW" altLang="en-US" sz="3200" b="1" dirty="0">
                <a:solidFill>
                  <a:srgbClr val="7030A0"/>
                </a:solidFill>
              </a:rPr>
              <a:t>信任機制</a:t>
            </a:r>
            <a:r>
              <a:rPr lang="en-US" altLang="zh-TW" sz="3200" dirty="0">
                <a:solidFill>
                  <a:srgbClr val="7030A0"/>
                </a:solidFill>
              </a:rPr>
              <a:t>:</a:t>
            </a:r>
            <a:r>
              <a:rPr lang="zh-TW" altLang="en-US" sz="3200" dirty="0">
                <a:solidFill>
                  <a:srgbClr val="7030A0"/>
                </a:solidFill>
              </a:rPr>
              <a:t> 從勤拭到無物 </a:t>
            </a:r>
            <a:endParaRPr lang="en-US" altLang="zh-TW" sz="3200" dirty="0">
              <a:solidFill>
                <a:srgbClr val="7030A0"/>
              </a:solidFill>
            </a:endParaRPr>
          </a:p>
          <a:p>
            <a:r>
              <a:rPr lang="zh-TW" altLang="en-US" sz="3200" b="1" dirty="0">
                <a:solidFill>
                  <a:srgbClr val="7030A0"/>
                </a:solidFill>
              </a:rPr>
              <a:t>電子商務</a:t>
            </a:r>
            <a:r>
              <a:rPr lang="en-US" altLang="zh-TW" sz="3200" dirty="0">
                <a:solidFill>
                  <a:srgbClr val="7030A0"/>
                </a:solidFill>
              </a:rPr>
              <a:t>:</a:t>
            </a:r>
            <a:r>
              <a:rPr lang="zh-TW" altLang="en-US" sz="3200" dirty="0">
                <a:solidFill>
                  <a:srgbClr val="7030A0"/>
                </a:solidFill>
              </a:rPr>
              <a:t> 從虛實到贏贏 </a:t>
            </a:r>
            <a:endParaRPr lang="en-US" altLang="zh-TW" sz="3200" dirty="0">
              <a:solidFill>
                <a:srgbClr val="7030A0"/>
              </a:solidFill>
            </a:endParaRPr>
          </a:p>
          <a:p>
            <a:r>
              <a:rPr lang="zh-TW" altLang="en-US" sz="3200" b="1" dirty="0">
                <a:solidFill>
                  <a:srgbClr val="7030A0"/>
                </a:solidFill>
              </a:rPr>
              <a:t>社群網路</a:t>
            </a:r>
            <a:r>
              <a:rPr lang="en-US" altLang="zh-TW" sz="3200" dirty="0">
                <a:solidFill>
                  <a:srgbClr val="7030A0"/>
                </a:solidFill>
              </a:rPr>
              <a:t>:</a:t>
            </a:r>
            <a:r>
              <a:rPr lang="zh-TW" altLang="en-US" sz="3200" dirty="0">
                <a:solidFill>
                  <a:srgbClr val="7030A0"/>
                </a:solidFill>
              </a:rPr>
              <a:t> 從小繫到大道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85743F59-B946-4C87-82A1-BBB281A998AE}"/>
              </a:ext>
            </a:extLst>
          </p:cNvPr>
          <p:cNvSpPr txBox="1">
            <a:spLocks/>
          </p:cNvSpPr>
          <p:nvPr/>
        </p:nvSpPr>
        <p:spPr>
          <a:xfrm>
            <a:off x="6441281" y="2282824"/>
            <a:ext cx="5236369" cy="3194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b="1" dirty="0">
                <a:solidFill>
                  <a:srgbClr val="7030A0"/>
                </a:solidFill>
              </a:rPr>
              <a:t>決策推薦</a:t>
            </a:r>
            <a:r>
              <a:rPr lang="en-US" altLang="zh-TW" sz="3200" dirty="0">
                <a:solidFill>
                  <a:srgbClr val="7030A0"/>
                </a:solidFill>
              </a:rPr>
              <a:t>: </a:t>
            </a:r>
            <a:r>
              <a:rPr lang="zh-TW" altLang="en-US" sz="3200" dirty="0">
                <a:solidFill>
                  <a:srgbClr val="7030A0"/>
                </a:solidFill>
              </a:rPr>
              <a:t>從決策到妙策</a:t>
            </a:r>
            <a:endParaRPr lang="en-US" altLang="zh-TW" sz="3200" dirty="0">
              <a:solidFill>
                <a:srgbClr val="7030A0"/>
              </a:solidFill>
            </a:endParaRPr>
          </a:p>
          <a:p>
            <a:r>
              <a:rPr lang="zh-TW" altLang="en-US" sz="3200" b="1" dirty="0">
                <a:solidFill>
                  <a:srgbClr val="7030A0"/>
                </a:solidFill>
              </a:rPr>
              <a:t>群眾外包</a:t>
            </a:r>
            <a:r>
              <a:rPr lang="en-US" altLang="zh-TW" sz="3200" dirty="0">
                <a:solidFill>
                  <a:srgbClr val="7030A0"/>
                </a:solidFill>
              </a:rPr>
              <a:t>: </a:t>
            </a:r>
            <a:r>
              <a:rPr lang="zh-TW" altLang="en-US" sz="3200" dirty="0">
                <a:solidFill>
                  <a:srgbClr val="7030A0"/>
                </a:solidFill>
              </a:rPr>
              <a:t>從群力到眾美</a:t>
            </a:r>
            <a:endParaRPr lang="en-US" altLang="zh-TW" sz="3200" dirty="0">
              <a:solidFill>
                <a:srgbClr val="7030A0"/>
              </a:solidFill>
            </a:endParaRPr>
          </a:p>
          <a:p>
            <a:r>
              <a:rPr lang="zh-TW" altLang="en-US" sz="3200" b="1" dirty="0">
                <a:solidFill>
                  <a:srgbClr val="7030A0"/>
                </a:solidFill>
              </a:rPr>
              <a:t>共享經濟</a:t>
            </a:r>
            <a:r>
              <a:rPr lang="en-US" altLang="zh-TW" sz="3200" dirty="0">
                <a:solidFill>
                  <a:srgbClr val="7030A0"/>
                </a:solidFill>
              </a:rPr>
              <a:t>: </a:t>
            </a:r>
            <a:r>
              <a:rPr lang="zh-TW" altLang="en-US" sz="3200" dirty="0">
                <a:solidFill>
                  <a:srgbClr val="7030A0"/>
                </a:solidFill>
              </a:rPr>
              <a:t>從互補到循環</a:t>
            </a:r>
            <a:endParaRPr lang="en-US" altLang="zh-TW" sz="3200" dirty="0">
              <a:solidFill>
                <a:srgbClr val="7030A0"/>
              </a:solidFill>
            </a:endParaRPr>
          </a:p>
          <a:p>
            <a:r>
              <a:rPr lang="zh-TW" altLang="en-US" sz="3200" b="1" dirty="0">
                <a:solidFill>
                  <a:srgbClr val="7030A0"/>
                </a:solidFill>
              </a:rPr>
              <a:t>數位金融</a:t>
            </a:r>
            <a:r>
              <a:rPr lang="en-US" altLang="zh-TW" sz="3200" dirty="0">
                <a:solidFill>
                  <a:srgbClr val="7030A0"/>
                </a:solidFill>
              </a:rPr>
              <a:t>: </a:t>
            </a:r>
            <a:r>
              <a:rPr lang="zh-TW" altLang="en-US" sz="3200" dirty="0">
                <a:solidFill>
                  <a:srgbClr val="7030A0"/>
                </a:solidFill>
              </a:rPr>
              <a:t>從處處到人人</a:t>
            </a:r>
            <a:endParaRPr lang="en-US" altLang="zh-TW" sz="3200" dirty="0">
              <a:solidFill>
                <a:srgbClr val="7030A0"/>
              </a:solidFill>
            </a:endParaRPr>
          </a:p>
          <a:p>
            <a:r>
              <a:rPr lang="zh-TW" altLang="en-US" sz="3200" b="1" dirty="0">
                <a:solidFill>
                  <a:srgbClr val="7030A0"/>
                </a:solidFill>
              </a:rPr>
              <a:t>元宇宙系</a:t>
            </a:r>
            <a:r>
              <a:rPr lang="en-US" altLang="zh-TW" sz="3200" dirty="0">
                <a:solidFill>
                  <a:srgbClr val="7030A0"/>
                </a:solidFill>
              </a:rPr>
              <a:t>: </a:t>
            </a:r>
            <a:r>
              <a:rPr lang="zh-TW" altLang="en-US" sz="3200" dirty="0">
                <a:solidFill>
                  <a:srgbClr val="7030A0"/>
                </a:solidFill>
              </a:rPr>
              <a:t>從擴增到無間</a:t>
            </a:r>
          </a:p>
        </p:txBody>
      </p:sp>
    </p:spTree>
    <p:extLst>
      <p:ext uri="{BB962C8B-B14F-4D97-AF65-F5344CB8AC3E}">
        <p14:creationId xmlns:p14="http://schemas.microsoft.com/office/powerpoint/2010/main" val="1451671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/>
          </a:p>
          <a:p>
            <a:pPr marL="0" indent="0" algn="ctr">
              <a:buNone/>
            </a:pPr>
            <a:r>
              <a:rPr lang="en-US" sz="8000" dirty="0">
                <a:solidFill>
                  <a:srgbClr val="9D4EDD"/>
                </a:solidFill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650534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43471" y="1412776"/>
            <a:ext cx="8449733" cy="48665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/>
          </a:p>
          <a:p>
            <a:pPr>
              <a:buNone/>
            </a:pPr>
            <a:endParaRPr lang="en-US" altLang="zh-TW" dirty="0"/>
          </a:p>
        </p:txBody>
      </p:sp>
      <p:cxnSp>
        <p:nvCxnSpPr>
          <p:cNvPr id="10" name="直線接點 9"/>
          <p:cNvCxnSpPr/>
          <p:nvPr/>
        </p:nvCxnSpPr>
        <p:spPr>
          <a:xfrm>
            <a:off x="1947455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資料庫圖表 10"/>
          <p:cNvGraphicFramePr/>
          <p:nvPr/>
        </p:nvGraphicFramePr>
        <p:xfrm>
          <a:off x="2814918" y="1397000"/>
          <a:ext cx="6750423" cy="4882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2773978" y="471346"/>
            <a:ext cx="63482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b="1" dirty="0">
                <a:solidFill>
                  <a:srgbClr val="660066"/>
                </a:solidFill>
                <a:latin typeface="Tahoma"/>
                <a:cs typeface="Tahoma"/>
              </a:rPr>
              <a:t>Research Framework 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8993027" y="4147832"/>
            <a:ext cx="3448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</a:t>
            </a:r>
            <a:r>
              <a:rPr lang="en-US" sz="2400" u="sng" dirty="0"/>
              <a:t>Observations</a:t>
            </a:r>
            <a:r>
              <a:rPr lang="en-US" sz="2400" dirty="0"/>
              <a:t> from data) </a:t>
            </a:r>
          </a:p>
        </p:txBody>
      </p:sp>
      <p:sp>
        <p:nvSpPr>
          <p:cNvPr id="4" name="矩形 3"/>
          <p:cNvSpPr/>
          <p:nvPr/>
        </p:nvSpPr>
        <p:spPr>
          <a:xfrm>
            <a:off x="1052572" y="3557874"/>
            <a:ext cx="2172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Design  Science 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9521756" y="3501328"/>
            <a:ext cx="1984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Social Science 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678451" y="4293507"/>
            <a:ext cx="3134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</a:t>
            </a:r>
            <a:r>
              <a:rPr lang="en-US" sz="2400" u="sng" dirty="0"/>
              <a:t>Artifacts</a:t>
            </a:r>
            <a:r>
              <a:rPr lang="en-US" sz="2400" dirty="0"/>
              <a:t> for platform ) 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547346" y="3732160"/>
            <a:ext cx="1652026" cy="400110"/>
          </a:xfrm>
          <a:prstGeom prst="rect">
            <a:avLst/>
          </a:prstGeom>
          <a:solidFill>
            <a:srgbClr val="D8BB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Optimization </a:t>
            </a:r>
          </a:p>
        </p:txBody>
      </p:sp>
    </p:spTree>
    <p:extLst>
      <p:ext uri="{BB962C8B-B14F-4D97-AF65-F5344CB8AC3E}">
        <p14:creationId xmlns:p14="http://schemas.microsoft.com/office/powerpoint/2010/main" val="287162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Research Frameworks – Hypothesis</a:t>
            </a:r>
            <a:r>
              <a:rPr lang="zh-TW" altLang="en-US" dirty="0"/>
              <a:t> </a:t>
            </a:r>
            <a:r>
              <a:rPr lang="en-US" dirty="0"/>
              <a:t>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Hypothesis</a:t>
            </a:r>
            <a:r>
              <a:rPr lang="en-US" dirty="0"/>
              <a:t>, Discovery, Prediction, Recommendation (Optimization)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A2847A-5C83-4A64-BFD0-4D94229B4FB4}"/>
              </a:ext>
            </a:extLst>
          </p:cNvPr>
          <p:cNvSpPr/>
          <p:nvPr/>
        </p:nvSpPr>
        <p:spPr>
          <a:xfrm>
            <a:off x="-665498" y="6416677"/>
            <a:ext cx="114790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1400" dirty="0"/>
              <a:t>Yeh, Yung Shao, and Yung‐Ming Li. "Building trust in m‐commerce: contributions from quality and satisfaction."</a:t>
            </a:r>
            <a:endParaRPr lang="zh-TW" alt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9204AD-F485-473E-A72B-17CE82961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569353"/>
            <a:ext cx="5996170" cy="35939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477E1-AE07-488D-A66A-588E15B9DE54}"/>
              </a:ext>
            </a:extLst>
          </p:cNvPr>
          <p:cNvSpPr txBox="1"/>
          <p:nvPr/>
        </p:nvSpPr>
        <p:spPr>
          <a:xfrm>
            <a:off x="757101" y="2608106"/>
            <a:ext cx="50944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612000"/>
            <a:r>
              <a:rPr lang="en-US" altLang="zh-TW" dirty="0"/>
              <a:t>H1. </a:t>
            </a:r>
            <a:r>
              <a:rPr lang="en-US" altLang="zh-TW" dirty="0">
                <a:solidFill>
                  <a:srgbClr val="0070C0"/>
                </a:solidFill>
              </a:rPr>
              <a:t>Interactivity</a:t>
            </a:r>
            <a:r>
              <a:rPr lang="en-US" altLang="zh-TW" dirty="0"/>
              <a:t> as m‐quality directly and positively   </a:t>
            </a:r>
            <a:br>
              <a:rPr lang="en-US" altLang="zh-TW" dirty="0"/>
            </a:br>
            <a:r>
              <a:rPr lang="en-US" altLang="zh-TW" dirty="0"/>
              <a:t>        affects </a:t>
            </a:r>
            <a:r>
              <a:rPr lang="en-US" altLang="zh-TW" dirty="0">
                <a:solidFill>
                  <a:srgbClr val="0070C0"/>
                </a:solidFill>
              </a:rPr>
              <a:t>satisfaction</a:t>
            </a:r>
            <a:r>
              <a:rPr lang="en-US" altLang="zh-TW" dirty="0"/>
              <a:t>.</a:t>
            </a:r>
          </a:p>
          <a:p>
            <a:pPr indent="-612000"/>
            <a:r>
              <a:rPr lang="en-US" altLang="zh-TW" dirty="0"/>
              <a:t>H2. </a:t>
            </a:r>
            <a:r>
              <a:rPr lang="en-US" altLang="zh-TW" dirty="0">
                <a:solidFill>
                  <a:srgbClr val="0070C0"/>
                </a:solidFill>
              </a:rPr>
              <a:t>Interactivity </a:t>
            </a:r>
            <a:r>
              <a:rPr lang="en-US" altLang="zh-TW" dirty="0"/>
              <a:t>as m‐quality directly and positively</a:t>
            </a:r>
            <a:br>
              <a:rPr lang="en-US" altLang="zh-TW" dirty="0"/>
            </a:br>
            <a:r>
              <a:rPr lang="en-US" altLang="zh-TW" dirty="0"/>
              <a:t>        affects </a:t>
            </a:r>
            <a:r>
              <a:rPr lang="en-US" altLang="zh-TW" dirty="0">
                <a:solidFill>
                  <a:srgbClr val="0070C0"/>
                </a:solidFill>
              </a:rPr>
              <a:t>trust</a:t>
            </a:r>
            <a:r>
              <a:rPr lang="en-US" altLang="zh-TW" dirty="0"/>
              <a:t>.</a:t>
            </a:r>
          </a:p>
          <a:p>
            <a:pPr indent="-612000"/>
            <a:r>
              <a:rPr lang="en-US" altLang="zh-TW" dirty="0"/>
              <a:t>H3. </a:t>
            </a:r>
            <a:r>
              <a:rPr lang="en-US" altLang="zh-TW" dirty="0" err="1">
                <a:solidFill>
                  <a:srgbClr val="0070C0"/>
                </a:solidFill>
              </a:rPr>
              <a:t>Customisation</a:t>
            </a:r>
            <a:r>
              <a:rPr lang="en-US" altLang="zh-TW" dirty="0">
                <a:solidFill>
                  <a:srgbClr val="0070C0"/>
                </a:solidFill>
              </a:rPr>
              <a:t> </a:t>
            </a:r>
            <a:r>
              <a:rPr lang="en-US" altLang="zh-TW" dirty="0"/>
              <a:t>as m‐quality directly and</a:t>
            </a:r>
            <a:br>
              <a:rPr lang="en-US" altLang="zh-TW" dirty="0"/>
            </a:br>
            <a:r>
              <a:rPr lang="en-US" altLang="zh-TW" dirty="0"/>
              <a:t>       positively affects </a:t>
            </a:r>
            <a:r>
              <a:rPr lang="en-US" altLang="zh-TW" dirty="0">
                <a:solidFill>
                  <a:srgbClr val="0070C0"/>
                </a:solidFill>
              </a:rPr>
              <a:t>satisfaction</a:t>
            </a:r>
            <a:r>
              <a:rPr lang="en-US" altLang="zh-TW" dirty="0"/>
              <a:t>.</a:t>
            </a:r>
          </a:p>
          <a:p>
            <a:pPr indent="-612000"/>
            <a:r>
              <a:rPr lang="en-US" altLang="zh-TW" dirty="0"/>
              <a:t>H4. </a:t>
            </a:r>
            <a:r>
              <a:rPr lang="en-US" altLang="zh-TW" dirty="0" err="1">
                <a:solidFill>
                  <a:srgbClr val="0070C0"/>
                </a:solidFill>
              </a:rPr>
              <a:t>Customisation</a:t>
            </a:r>
            <a:r>
              <a:rPr lang="en-US" altLang="zh-TW" dirty="0"/>
              <a:t> as m‐quality directly and </a:t>
            </a:r>
            <a:br>
              <a:rPr lang="en-US" altLang="zh-TW" dirty="0"/>
            </a:br>
            <a:r>
              <a:rPr lang="en-US" altLang="zh-TW" dirty="0"/>
              <a:t>       positively affects </a:t>
            </a:r>
            <a:r>
              <a:rPr lang="en-US" altLang="zh-TW" dirty="0">
                <a:solidFill>
                  <a:srgbClr val="0070C0"/>
                </a:solidFill>
              </a:rPr>
              <a:t>trust</a:t>
            </a:r>
            <a:r>
              <a:rPr lang="en-US" altLang="zh-TW" dirty="0"/>
              <a:t>.</a:t>
            </a:r>
          </a:p>
          <a:p>
            <a:pPr marL="2880000" indent="-612000"/>
            <a:r>
              <a:rPr lang="en-US" altLang="zh-TW" sz="2000" b="1" dirty="0"/>
              <a:t>.</a:t>
            </a:r>
          </a:p>
          <a:p>
            <a:pPr marL="2880000" indent="-612000"/>
            <a:r>
              <a:rPr lang="en-US" altLang="zh-TW" sz="2000" b="1" dirty="0"/>
              <a:t>.</a:t>
            </a:r>
          </a:p>
          <a:p>
            <a:pPr marL="2880000" indent="-612000"/>
            <a:r>
              <a:rPr lang="en-US" altLang="zh-TW" sz="2000" b="1" dirty="0"/>
              <a:t>.</a:t>
            </a:r>
          </a:p>
          <a:p>
            <a:pPr indent="-612000" algn="just"/>
            <a:r>
              <a:rPr lang="en-US" altLang="zh-TW" dirty="0"/>
              <a:t>H11. </a:t>
            </a:r>
            <a:r>
              <a:rPr lang="en-US" altLang="zh-TW" dirty="0">
                <a:solidFill>
                  <a:srgbClr val="0070C0"/>
                </a:solidFill>
              </a:rPr>
              <a:t>Satisfaction</a:t>
            </a:r>
            <a:r>
              <a:rPr lang="en-US" altLang="zh-TW" dirty="0"/>
              <a:t> directly and positively affects </a:t>
            </a:r>
            <a:r>
              <a:rPr lang="en-US" altLang="zh-TW" dirty="0">
                <a:solidFill>
                  <a:srgbClr val="0070C0"/>
                </a:solidFill>
              </a:rPr>
              <a:t>trust</a:t>
            </a:r>
            <a:r>
              <a:rPr lang="en-US" altLang="zh-TW" dirty="0"/>
              <a:t>.</a:t>
            </a:r>
          </a:p>
          <a:p>
            <a:pPr indent="-61200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32494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 Research Frameworks- Discovery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Hypothesis, </a:t>
            </a:r>
            <a:r>
              <a:rPr lang="en-US" dirty="0">
                <a:solidFill>
                  <a:srgbClr val="FF0000"/>
                </a:solidFill>
              </a:rPr>
              <a:t>Discovery</a:t>
            </a:r>
            <a:r>
              <a:rPr lang="en-US" dirty="0"/>
              <a:t>, Prediction, Recommendation, Optimization</a:t>
            </a:r>
          </a:p>
        </p:txBody>
      </p:sp>
      <p:pic>
        <p:nvPicPr>
          <p:cNvPr id="30" name="圖片 2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2" y="2552457"/>
            <a:ext cx="5764305" cy="2897674"/>
          </a:xfrm>
          <a:prstGeom prst="rect">
            <a:avLst/>
          </a:prstGeom>
        </p:spPr>
      </p:pic>
      <p:pic>
        <p:nvPicPr>
          <p:cNvPr id="35" name="圖片 3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2005" y="2650465"/>
            <a:ext cx="5257800" cy="33534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矩形 3"/>
          <p:cNvSpPr/>
          <p:nvPr/>
        </p:nvSpPr>
        <p:spPr>
          <a:xfrm>
            <a:off x="2357158" y="6032547"/>
            <a:ext cx="7616638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kern="100" dirty="0"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A Collective Portfolio Recommendation Approach for Investment Clubs</a:t>
            </a:r>
            <a:endParaRPr lang="en-US" sz="1200" kern="100" dirty="0">
              <a:effectLst/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41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 Research Frameworks- Prediction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Hypothesis, Discovery, </a:t>
            </a:r>
            <a:r>
              <a:rPr lang="en-US" dirty="0">
                <a:solidFill>
                  <a:srgbClr val="FF0000"/>
                </a:solidFill>
              </a:rPr>
              <a:t>Prediction</a:t>
            </a:r>
            <a:r>
              <a:rPr lang="en-US" dirty="0"/>
              <a:t>, Recommendation, Optimization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E84E2E-C90D-45A3-A60C-4DE55577AD4B}"/>
              </a:ext>
            </a:extLst>
          </p:cNvPr>
          <p:cNvSpPr/>
          <p:nvPr/>
        </p:nvSpPr>
        <p:spPr>
          <a:xfrm>
            <a:off x="134963" y="2878574"/>
            <a:ext cx="947854" cy="3693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Item 1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350BA3A-278E-4385-967E-FC1B57E32AF1}"/>
              </a:ext>
            </a:extLst>
          </p:cNvPr>
          <p:cNvSpPr/>
          <p:nvPr/>
        </p:nvSpPr>
        <p:spPr>
          <a:xfrm>
            <a:off x="134963" y="3335415"/>
            <a:ext cx="947854" cy="3693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Item 5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8C1D05-308E-4149-9F50-C6128B5D1CAC}"/>
              </a:ext>
            </a:extLst>
          </p:cNvPr>
          <p:cNvSpPr/>
          <p:nvPr/>
        </p:nvSpPr>
        <p:spPr>
          <a:xfrm>
            <a:off x="134963" y="3792256"/>
            <a:ext cx="947854" cy="3693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Item 6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7CD5E8-1E8B-45B3-848C-458797F9E5C2}"/>
              </a:ext>
            </a:extLst>
          </p:cNvPr>
          <p:cNvSpPr/>
          <p:nvPr/>
        </p:nvSpPr>
        <p:spPr>
          <a:xfrm>
            <a:off x="134963" y="4249097"/>
            <a:ext cx="947854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Item 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5F37626-9F04-412E-B6B6-A6F4E63A483F}"/>
              </a:ext>
            </a:extLst>
          </p:cNvPr>
          <p:cNvSpPr/>
          <p:nvPr/>
        </p:nvSpPr>
        <p:spPr>
          <a:xfrm>
            <a:off x="134963" y="4705938"/>
            <a:ext cx="947854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Item 4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1A19D51-765A-41BA-BF61-E2C3EE1E3206}"/>
              </a:ext>
            </a:extLst>
          </p:cNvPr>
          <p:cNvSpPr/>
          <p:nvPr/>
        </p:nvSpPr>
        <p:spPr>
          <a:xfrm>
            <a:off x="134963" y="5162779"/>
            <a:ext cx="947854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Item 3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3E6F0BB-FC41-4DDA-9EAB-34599D817E7C}"/>
              </a:ext>
            </a:extLst>
          </p:cNvPr>
          <p:cNvSpPr/>
          <p:nvPr/>
        </p:nvSpPr>
        <p:spPr>
          <a:xfrm>
            <a:off x="134963" y="5619620"/>
            <a:ext cx="947854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Item 7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BB7DA48-C4E2-4A4E-97C8-056E3BB75EA3}"/>
              </a:ext>
            </a:extLst>
          </p:cNvPr>
          <p:cNvSpPr/>
          <p:nvPr/>
        </p:nvSpPr>
        <p:spPr>
          <a:xfrm>
            <a:off x="2664814" y="2997473"/>
            <a:ext cx="1326995" cy="70727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Factor 1</a:t>
            </a:r>
            <a:endParaRPr lang="zh-TW" alt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779D6B3-0CC7-4A00-AEA5-F90A2996E5E4}"/>
              </a:ext>
            </a:extLst>
          </p:cNvPr>
          <p:cNvSpPr/>
          <p:nvPr/>
        </p:nvSpPr>
        <p:spPr>
          <a:xfrm>
            <a:off x="2745172" y="4254647"/>
            <a:ext cx="1326995" cy="707274"/>
          </a:xfrm>
          <a:prstGeom prst="ellipse">
            <a:avLst/>
          </a:prstGeom>
          <a:solidFill>
            <a:srgbClr val="F4A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Factor 2</a:t>
            </a:r>
            <a:endParaRPr lang="zh-TW" alt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1DC1F9A-A874-4FDF-BF38-CBE9AA96AAD0}"/>
              </a:ext>
            </a:extLst>
          </p:cNvPr>
          <p:cNvSpPr/>
          <p:nvPr/>
        </p:nvSpPr>
        <p:spPr>
          <a:xfrm>
            <a:off x="2745172" y="5290892"/>
            <a:ext cx="1326995" cy="707274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Factor 3</a:t>
            </a:r>
            <a:endParaRPr lang="zh-TW" altLang="en-US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BE72967-D605-4F18-8201-C05BEC91A58D}"/>
              </a:ext>
            </a:extLst>
          </p:cNvPr>
          <p:cNvCxnSpPr>
            <a:stCxn id="20" idx="3"/>
            <a:endCxn id="27" idx="2"/>
          </p:cNvCxnSpPr>
          <p:nvPr/>
        </p:nvCxnSpPr>
        <p:spPr>
          <a:xfrm>
            <a:off x="1082817" y="3063240"/>
            <a:ext cx="1581997" cy="2878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D747030-48AE-4FB3-8FB6-1945ADBE6DE0}"/>
              </a:ext>
            </a:extLst>
          </p:cNvPr>
          <p:cNvCxnSpPr>
            <a:stCxn id="21" idx="3"/>
            <a:endCxn id="27" idx="2"/>
          </p:cNvCxnSpPr>
          <p:nvPr/>
        </p:nvCxnSpPr>
        <p:spPr>
          <a:xfrm flipV="1">
            <a:off x="1082817" y="3351110"/>
            <a:ext cx="1581997" cy="168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B2C4D54-5D40-4924-AA6B-789159084E6E}"/>
              </a:ext>
            </a:extLst>
          </p:cNvPr>
          <p:cNvCxnSpPr>
            <a:cxnSpLocks/>
            <a:stCxn id="22" idx="3"/>
            <a:endCxn id="27" idx="2"/>
          </p:cNvCxnSpPr>
          <p:nvPr/>
        </p:nvCxnSpPr>
        <p:spPr>
          <a:xfrm flipV="1">
            <a:off x="1082817" y="3351110"/>
            <a:ext cx="1581997" cy="625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E3E3387-237E-4A7B-AB67-ECB2D5246F49}"/>
              </a:ext>
            </a:extLst>
          </p:cNvPr>
          <p:cNvCxnSpPr>
            <a:cxnSpLocks/>
            <a:stCxn id="23" idx="3"/>
            <a:endCxn id="28" idx="2"/>
          </p:cNvCxnSpPr>
          <p:nvPr/>
        </p:nvCxnSpPr>
        <p:spPr>
          <a:xfrm>
            <a:off x="1082817" y="4433763"/>
            <a:ext cx="1662355" cy="174521"/>
          </a:xfrm>
          <a:prstGeom prst="straightConnector1">
            <a:avLst/>
          </a:prstGeom>
          <a:ln>
            <a:solidFill>
              <a:srgbClr val="F4A26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79B073D-81CD-4770-A2E3-22C7B03C33D4}"/>
              </a:ext>
            </a:extLst>
          </p:cNvPr>
          <p:cNvCxnSpPr>
            <a:cxnSpLocks/>
            <a:stCxn id="24" idx="3"/>
            <a:endCxn id="28" idx="2"/>
          </p:cNvCxnSpPr>
          <p:nvPr/>
        </p:nvCxnSpPr>
        <p:spPr>
          <a:xfrm flipV="1">
            <a:off x="1082817" y="4608284"/>
            <a:ext cx="1662355" cy="282320"/>
          </a:xfrm>
          <a:prstGeom prst="straightConnector1">
            <a:avLst/>
          </a:prstGeom>
          <a:ln>
            <a:solidFill>
              <a:srgbClr val="F4A26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4DC1777-C1E8-4128-B416-6E66D9A515E8}"/>
              </a:ext>
            </a:extLst>
          </p:cNvPr>
          <p:cNvCxnSpPr>
            <a:cxnSpLocks/>
            <a:stCxn id="25" idx="3"/>
            <a:endCxn id="29" idx="2"/>
          </p:cNvCxnSpPr>
          <p:nvPr/>
        </p:nvCxnSpPr>
        <p:spPr>
          <a:xfrm>
            <a:off x="1082817" y="5347445"/>
            <a:ext cx="1662355" cy="297084"/>
          </a:xfrm>
          <a:prstGeom prst="straightConnector1">
            <a:avLst/>
          </a:prstGeom>
          <a:ln>
            <a:solidFill>
              <a:srgbClr val="84A5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453A37C-84CF-4B74-A345-4247133C495C}"/>
              </a:ext>
            </a:extLst>
          </p:cNvPr>
          <p:cNvCxnSpPr>
            <a:cxnSpLocks/>
            <a:stCxn id="26" idx="3"/>
            <a:endCxn id="29" idx="2"/>
          </p:cNvCxnSpPr>
          <p:nvPr/>
        </p:nvCxnSpPr>
        <p:spPr>
          <a:xfrm flipV="1">
            <a:off x="1082817" y="5644529"/>
            <a:ext cx="1662355" cy="159757"/>
          </a:xfrm>
          <a:prstGeom prst="straightConnector1">
            <a:avLst/>
          </a:prstGeom>
          <a:ln>
            <a:solidFill>
              <a:srgbClr val="84A5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EBAD3913-2074-4FD7-8011-4C72C6A75ACC}"/>
              </a:ext>
            </a:extLst>
          </p:cNvPr>
          <p:cNvSpPr/>
          <p:nvPr/>
        </p:nvSpPr>
        <p:spPr>
          <a:xfrm>
            <a:off x="4970229" y="4264792"/>
            <a:ext cx="1125771" cy="707274"/>
          </a:xfrm>
          <a:prstGeom prst="ellipse">
            <a:avLst/>
          </a:prstGeom>
          <a:solidFill>
            <a:srgbClr val="99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Y</a:t>
            </a:r>
            <a:endParaRPr lang="zh-TW" altLang="en-US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7DEE6DF-2141-4CF6-A396-593B8656D96D}"/>
              </a:ext>
            </a:extLst>
          </p:cNvPr>
          <p:cNvCxnSpPr>
            <a:cxnSpLocks/>
            <a:stCxn id="27" idx="6"/>
            <a:endCxn id="49" idx="2"/>
          </p:cNvCxnSpPr>
          <p:nvPr/>
        </p:nvCxnSpPr>
        <p:spPr>
          <a:xfrm>
            <a:off x="3991809" y="3351110"/>
            <a:ext cx="978420" cy="1267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F4F72C06-947E-4BC1-B3E0-9BC8DFF18944}"/>
              </a:ext>
            </a:extLst>
          </p:cNvPr>
          <p:cNvCxnSpPr>
            <a:cxnSpLocks/>
            <a:stCxn id="28" idx="6"/>
            <a:endCxn id="49" idx="2"/>
          </p:cNvCxnSpPr>
          <p:nvPr/>
        </p:nvCxnSpPr>
        <p:spPr>
          <a:xfrm>
            <a:off x="4072167" y="4608284"/>
            <a:ext cx="898062" cy="10145"/>
          </a:xfrm>
          <a:prstGeom prst="straightConnector1">
            <a:avLst/>
          </a:prstGeom>
          <a:ln>
            <a:solidFill>
              <a:srgbClr val="F4A26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8DD02B6-7A36-4572-BC45-CBBFDA668070}"/>
              </a:ext>
            </a:extLst>
          </p:cNvPr>
          <p:cNvCxnSpPr>
            <a:cxnSpLocks/>
            <a:stCxn id="29" idx="6"/>
            <a:endCxn id="49" idx="2"/>
          </p:cNvCxnSpPr>
          <p:nvPr/>
        </p:nvCxnSpPr>
        <p:spPr>
          <a:xfrm flipV="1">
            <a:off x="4072167" y="4618429"/>
            <a:ext cx="898062" cy="1026100"/>
          </a:xfrm>
          <a:prstGeom prst="straightConnector1">
            <a:avLst/>
          </a:prstGeom>
          <a:ln>
            <a:solidFill>
              <a:srgbClr val="84A5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42F8E9B3-2FBF-43A7-A15C-3C4EC0EF8F3D}"/>
              </a:ext>
            </a:extLst>
          </p:cNvPr>
          <p:cNvSpPr/>
          <p:nvPr/>
        </p:nvSpPr>
        <p:spPr>
          <a:xfrm>
            <a:off x="2300770" y="2724826"/>
            <a:ext cx="3898324" cy="3452137"/>
          </a:xfrm>
          <a:prstGeom prst="roundRect">
            <a:avLst>
              <a:gd name="adj" fmla="val 5993"/>
            </a:avLst>
          </a:prstGeom>
          <a:noFill/>
          <a:ln w="28575">
            <a:solidFill>
              <a:srgbClr val="F2848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605B014-AA36-44A1-997B-F0950444DF4F}"/>
              </a:ext>
            </a:extLst>
          </p:cNvPr>
          <p:cNvSpPr txBox="1"/>
          <p:nvPr/>
        </p:nvSpPr>
        <p:spPr>
          <a:xfrm>
            <a:off x="3605242" y="6341416"/>
            <a:ext cx="1273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F28482"/>
                </a:solidFill>
              </a:rPr>
              <a:t>Prediction</a:t>
            </a:r>
            <a:endParaRPr lang="zh-TW" altLang="en-US" sz="2000" b="1" dirty="0">
              <a:solidFill>
                <a:srgbClr val="F28482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037" y="2724826"/>
            <a:ext cx="5582984" cy="2919703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6096000" y="5950533"/>
            <a:ext cx="6096000" cy="33611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72720" algn="ctr">
              <a:lnSpc>
                <a:spcPct val="150000"/>
              </a:lnSpc>
              <a:spcAft>
                <a:spcPts val="0"/>
              </a:spcAft>
            </a:pPr>
            <a:r>
              <a:rPr lang="en-US" sz="12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Appraising the Information Credibility of Online News with Collective Intelligence</a:t>
            </a:r>
            <a:endParaRPr lang="en-US" sz="105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42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Research Frameworks – Recommendation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Hypothesis, Discovery, Prediction, </a:t>
            </a:r>
            <a:r>
              <a:rPr lang="en-US" dirty="0">
                <a:solidFill>
                  <a:srgbClr val="FF0000"/>
                </a:solidFill>
              </a:rPr>
              <a:t>Recommendation</a:t>
            </a:r>
            <a:r>
              <a:rPr lang="en-US" dirty="0"/>
              <a:t>, Optimization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C60749-8000-48B2-B323-14D5209B0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931" y="2838865"/>
            <a:ext cx="4875801" cy="27416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A431DC7-916D-40E0-A95E-AF128E6E4876}"/>
              </a:ext>
            </a:extLst>
          </p:cNvPr>
          <p:cNvSpPr/>
          <p:nvPr/>
        </p:nvSpPr>
        <p:spPr>
          <a:xfrm>
            <a:off x="356478" y="6460697"/>
            <a:ext cx="114790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1400" dirty="0"/>
              <a:t>Li, Yung-Ming, et al. "A social investing approach for portfolio recommendation." Information &amp; Management 58.8 (2021): 103536.</a:t>
            </a:r>
            <a:endParaRPr lang="zh-TW" altLang="en-US" sz="1400" dirty="0"/>
          </a:p>
        </p:txBody>
      </p:sp>
      <p:pic>
        <p:nvPicPr>
          <p:cNvPr id="6" name="圖片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321" y="2383922"/>
            <a:ext cx="4656137" cy="341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72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E5BB14-B440-4EC5-AB94-8951EA752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18156" cy="1325563"/>
          </a:xfrm>
        </p:spPr>
        <p:txBody>
          <a:bodyPr>
            <a:noAutofit/>
          </a:bodyPr>
          <a:lstStyle/>
          <a:p>
            <a:r>
              <a:rPr lang="en-US" altLang="zh-TW" sz="3200" dirty="0"/>
              <a:t>Hypothesis, Discovery, Prediction, Recommendation, </a:t>
            </a:r>
            <a:r>
              <a:rPr lang="en-US" altLang="zh-TW" sz="3200" dirty="0">
                <a:solidFill>
                  <a:srgbClr val="FF0000"/>
                </a:solidFill>
              </a:rPr>
              <a:t>Optimization</a:t>
            </a:r>
            <a:br>
              <a:rPr lang="en-US" altLang="zh-TW" sz="3200" dirty="0"/>
            </a:br>
            <a:endParaRPr lang="zh-TW" altLang="en-US" sz="32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1B61314-1864-4F2A-BD15-F3E959564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268" y="1339448"/>
            <a:ext cx="10515600" cy="4351338"/>
          </a:xfrm>
        </p:spPr>
        <p:txBody>
          <a:bodyPr/>
          <a:lstStyle/>
          <a:p>
            <a:r>
              <a:rPr lang="en-US" altLang="zh-TW" dirty="0"/>
              <a:t>Optimal P2P Reward </a:t>
            </a:r>
            <a:endParaRPr lang="zh-TW" altLang="en-US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7D52079-C9E3-41B7-BBCA-46F83896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0163" y="1690688"/>
            <a:ext cx="6031966" cy="4947338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BC8108A5-6001-4B5C-9637-CD2569BDE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28" y="2188129"/>
            <a:ext cx="4856667" cy="478308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C6B90B4F-16BA-4D81-A42F-CC0FAF0A0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11" y="3032517"/>
            <a:ext cx="4053382" cy="1509003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514DE6F5-098D-4172-BF1B-86C15E6ACF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11" y="4721157"/>
            <a:ext cx="3993909" cy="1594789"/>
          </a:xfrm>
          <a:prstGeom prst="rect">
            <a:avLst/>
          </a:prstGeom>
        </p:spPr>
      </p:pic>
      <p:sp>
        <p:nvSpPr>
          <p:cNvPr id="26" name="Rectangle 8">
            <a:extLst>
              <a:ext uri="{FF2B5EF4-FFF2-40B4-BE49-F238E27FC236}">
                <a16:creationId xmlns:a16="http://schemas.microsoft.com/office/drawing/2014/main" id="{7FE40534-A532-445D-8F0B-7AAFE8C24ED7}"/>
              </a:ext>
            </a:extLst>
          </p:cNvPr>
          <p:cNvSpPr/>
          <p:nvPr/>
        </p:nvSpPr>
        <p:spPr>
          <a:xfrm>
            <a:off x="116508" y="6470745"/>
            <a:ext cx="11958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1400" dirty="0"/>
              <a:t>Hossein </a:t>
            </a:r>
            <a:r>
              <a:rPr lang="en-US" altLang="zh-TW" sz="1400" dirty="0" err="1"/>
              <a:t>Ghasemkhani</a:t>
            </a:r>
            <a:r>
              <a:rPr lang="en-US" altLang="zh-TW" sz="1400" dirty="0"/>
              <a:t>, Yung-Ming Li, </a:t>
            </a:r>
            <a:r>
              <a:rPr lang="en-US" altLang="zh-TW" sz="1400" dirty="0" err="1"/>
              <a:t>Kamram</a:t>
            </a:r>
            <a:r>
              <a:rPr lang="en-US" altLang="zh-TW" sz="1400" dirty="0"/>
              <a:t> </a:t>
            </a:r>
            <a:r>
              <a:rPr lang="en-US" altLang="zh-TW" sz="1400" dirty="0" err="1"/>
              <a:t>Moinzadeh</a:t>
            </a:r>
            <a:r>
              <a:rPr lang="en-US" altLang="zh-TW" sz="1400" dirty="0"/>
              <a:t> and Yong Tang. “Contract Model for P2P Content Distribution" Production and Operations Management (2018)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69685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3796"/>
            <a:ext cx="7765965" cy="436835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286" y="985849"/>
            <a:ext cx="4032350" cy="570423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33675"/>
            <a:ext cx="11582401" cy="1304348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數位經濟 </a:t>
            </a:r>
            <a:r>
              <a:rPr lang="en-US" altLang="zh-TW" sz="3600" dirty="0"/>
              <a:t>X </a:t>
            </a:r>
            <a:r>
              <a:rPr lang="zh-TW" altLang="en-US" sz="3600" dirty="0"/>
              <a:t>人性軟體</a:t>
            </a:r>
            <a:endParaRPr lang="en-US" sz="3600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99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433</Words>
  <Application>Microsoft Office PowerPoint</Application>
  <PresentationFormat>寬螢幕</PresentationFormat>
  <Paragraphs>84</Paragraphs>
  <Slides>24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Tahoma</vt:lpstr>
      <vt:lpstr>Times New Roman</vt:lpstr>
      <vt:lpstr>Office 佈景主題</vt:lpstr>
      <vt:lpstr>數位經濟與人性軟體</vt:lpstr>
      <vt:lpstr> Research Topics in Digital Economy </vt:lpstr>
      <vt:lpstr>PowerPoint 簡報</vt:lpstr>
      <vt:lpstr> Research Frameworks – Hypothesis  </vt:lpstr>
      <vt:lpstr> Research Frameworks- Discovery</vt:lpstr>
      <vt:lpstr> Research Frameworks- Prediction</vt:lpstr>
      <vt:lpstr> Research Frameworks – Recommendation</vt:lpstr>
      <vt:lpstr>Hypothesis, Discovery, Prediction, Recommendation, Optimization </vt:lpstr>
      <vt:lpstr>數位經濟 X 人性軟體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人性平台(Human Platform)- 習慣領域 X 數位經濟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人性軟體之數位經濟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ymli</dc:creator>
  <cp:lastModifiedBy>User</cp:lastModifiedBy>
  <cp:revision>107</cp:revision>
  <dcterms:created xsi:type="dcterms:W3CDTF">2022-12-17T08:14:56Z</dcterms:created>
  <dcterms:modified xsi:type="dcterms:W3CDTF">2023-05-25T03:37:16Z</dcterms:modified>
</cp:coreProperties>
</file>