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7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7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charts/chart3.xml" ContentType="application/vnd.openxmlformats-officedocument.drawingml.chart+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140"/>
  </p:notesMasterIdLst>
  <p:sldIdLst>
    <p:sldId id="409" r:id="rId2"/>
    <p:sldId id="717" r:id="rId3"/>
    <p:sldId id="471" r:id="rId4"/>
    <p:sldId id="484" r:id="rId5"/>
    <p:sldId id="473" r:id="rId6"/>
    <p:sldId id="476" r:id="rId7"/>
    <p:sldId id="465" r:id="rId8"/>
    <p:sldId id="466" r:id="rId9"/>
    <p:sldId id="467" r:id="rId10"/>
    <p:sldId id="468" r:id="rId11"/>
    <p:sldId id="469" r:id="rId12"/>
    <p:sldId id="470" r:id="rId13"/>
    <p:sldId id="505" r:id="rId14"/>
    <p:sldId id="506" r:id="rId15"/>
    <p:sldId id="460" r:id="rId16"/>
    <p:sldId id="461" r:id="rId17"/>
    <p:sldId id="582" r:id="rId18"/>
    <p:sldId id="592" r:id="rId19"/>
    <p:sldId id="585" r:id="rId20"/>
    <p:sldId id="591" r:id="rId21"/>
    <p:sldId id="599" r:id="rId22"/>
    <p:sldId id="610" r:id="rId23"/>
    <p:sldId id="611" r:id="rId24"/>
    <p:sldId id="612" r:id="rId25"/>
    <p:sldId id="586" r:id="rId26"/>
    <p:sldId id="587" r:id="rId27"/>
    <p:sldId id="588" r:id="rId28"/>
    <p:sldId id="590" r:id="rId29"/>
    <p:sldId id="597" r:id="rId30"/>
    <p:sldId id="721" r:id="rId31"/>
    <p:sldId id="598" r:id="rId32"/>
    <p:sldId id="566" r:id="rId33"/>
    <p:sldId id="547" r:id="rId34"/>
    <p:sldId id="554" r:id="rId35"/>
    <p:sldId id="556" r:id="rId36"/>
    <p:sldId id="563" r:id="rId37"/>
    <p:sldId id="613" r:id="rId38"/>
    <p:sldId id="614" r:id="rId39"/>
    <p:sldId id="615" r:id="rId40"/>
    <p:sldId id="616" r:id="rId41"/>
    <p:sldId id="617" r:id="rId42"/>
    <p:sldId id="618" r:id="rId43"/>
    <p:sldId id="619" r:id="rId44"/>
    <p:sldId id="621" r:id="rId45"/>
    <p:sldId id="622" r:id="rId46"/>
    <p:sldId id="623" r:id="rId47"/>
    <p:sldId id="624" r:id="rId48"/>
    <p:sldId id="583" r:id="rId49"/>
    <p:sldId id="625" r:id="rId50"/>
    <p:sldId id="627" r:id="rId51"/>
    <p:sldId id="628" r:id="rId52"/>
    <p:sldId id="629" r:id="rId53"/>
    <p:sldId id="630" r:id="rId54"/>
    <p:sldId id="631" r:id="rId55"/>
    <p:sldId id="632" r:id="rId56"/>
    <p:sldId id="633" r:id="rId57"/>
    <p:sldId id="643" r:id="rId58"/>
    <p:sldId id="644" r:id="rId59"/>
    <p:sldId id="648" r:id="rId60"/>
    <p:sldId id="634" r:id="rId61"/>
    <p:sldId id="638" r:id="rId62"/>
    <p:sldId id="640" r:id="rId63"/>
    <p:sldId id="641" r:id="rId64"/>
    <p:sldId id="642" r:id="rId65"/>
    <p:sldId id="695" r:id="rId66"/>
    <p:sldId id="654" r:id="rId67"/>
    <p:sldId id="655" r:id="rId68"/>
    <p:sldId id="657" r:id="rId69"/>
    <p:sldId id="661" r:id="rId70"/>
    <p:sldId id="665" r:id="rId71"/>
    <p:sldId id="669" r:id="rId72"/>
    <p:sldId id="674" r:id="rId73"/>
    <p:sldId id="675" r:id="rId74"/>
    <p:sldId id="677" r:id="rId75"/>
    <p:sldId id="722" r:id="rId76"/>
    <p:sldId id="682" r:id="rId77"/>
    <p:sldId id="688" r:id="rId78"/>
    <p:sldId id="697" r:id="rId79"/>
    <p:sldId id="698" r:id="rId80"/>
    <p:sldId id="699" r:id="rId81"/>
    <p:sldId id="701" r:id="rId82"/>
    <p:sldId id="704" r:id="rId83"/>
    <p:sldId id="703" r:id="rId84"/>
    <p:sldId id="710" r:id="rId85"/>
    <p:sldId id="711" r:id="rId86"/>
    <p:sldId id="712" r:id="rId87"/>
    <p:sldId id="713" r:id="rId88"/>
    <p:sldId id="706" r:id="rId89"/>
    <p:sldId id="707" r:id="rId90"/>
    <p:sldId id="709" r:id="rId91"/>
    <p:sldId id="567" r:id="rId92"/>
    <p:sldId id="497" r:id="rId93"/>
    <p:sldId id="498" r:id="rId94"/>
    <p:sldId id="499" r:id="rId95"/>
    <p:sldId id="500" r:id="rId96"/>
    <p:sldId id="501" r:id="rId97"/>
    <p:sldId id="518" r:id="rId98"/>
    <p:sldId id="519" r:id="rId99"/>
    <p:sldId id="520" r:id="rId100"/>
    <p:sldId id="521" r:id="rId101"/>
    <p:sldId id="522" r:id="rId102"/>
    <p:sldId id="523" r:id="rId103"/>
    <p:sldId id="524" r:id="rId104"/>
    <p:sldId id="502" r:id="rId105"/>
    <p:sldId id="503" r:id="rId106"/>
    <p:sldId id="504" r:id="rId107"/>
    <p:sldId id="525" r:id="rId108"/>
    <p:sldId id="696" r:id="rId109"/>
    <p:sldId id="477" r:id="rId110"/>
    <p:sldId id="479" r:id="rId111"/>
    <p:sldId id="490" r:id="rId112"/>
    <p:sldId id="491" r:id="rId113"/>
    <p:sldId id="423" r:id="rId114"/>
    <p:sldId id="411" r:id="rId115"/>
    <p:sldId id="412" r:id="rId116"/>
    <p:sldId id="413" r:id="rId117"/>
    <p:sldId id="462" r:id="rId118"/>
    <p:sldId id="463" r:id="rId119"/>
    <p:sldId id="464" r:id="rId120"/>
    <p:sldId id="483" r:id="rId121"/>
    <p:sldId id="482" r:id="rId122"/>
    <p:sldId id="481" r:id="rId123"/>
    <p:sldId id="485" r:id="rId124"/>
    <p:sldId id="488" r:id="rId125"/>
    <p:sldId id="487" r:id="rId126"/>
    <p:sldId id="414" r:id="rId127"/>
    <p:sldId id="415" r:id="rId128"/>
    <p:sldId id="416" r:id="rId129"/>
    <p:sldId id="718" r:id="rId130"/>
    <p:sldId id="719" r:id="rId131"/>
    <p:sldId id="720" r:id="rId132"/>
    <p:sldId id="714" r:id="rId133"/>
    <p:sldId id="715" r:id="rId134"/>
    <p:sldId id="716" r:id="rId135"/>
    <p:sldId id="417" r:id="rId136"/>
    <p:sldId id="418" r:id="rId137"/>
    <p:sldId id="419" r:id="rId138"/>
    <p:sldId id="420" r:id="rId1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00" autoAdjust="0"/>
    <p:restoredTop sz="94660"/>
  </p:normalViewPr>
  <p:slideViewPr>
    <p:cSldViewPr snapToGrid="0">
      <p:cViewPr varScale="1">
        <p:scale>
          <a:sx n="97" d="100"/>
          <a:sy n="97" d="100"/>
        </p:scale>
        <p:origin x="96" y="1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charts/_rels/chart1.xml.rels><?xml version="1.0" encoding="UTF-8" standalone="yes"?>
<Relationships xmlns="http://schemas.openxmlformats.org/package/2006/relationships"><Relationship Id="rId1" Type="http://schemas.openxmlformats.org/officeDocument/2006/relationships/oleObject" Target="file:///C:\Users\Carol%20Ni\Google%20&#38642;&#31471;&#30828;&#30879;\Research\data\after%20oral.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Carol%20Ni\Google%20&#38642;&#31471;&#30828;&#30879;\Research\data\after%20oral.xlsx"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___.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0"/>
    <c:plotArea>
      <c:layout/>
      <c:barChart>
        <c:barDir val="col"/>
        <c:grouping val="clustered"/>
        <c:varyColors val="0"/>
        <c:ser>
          <c:idx val="0"/>
          <c:order val="0"/>
          <c:spPr>
            <a:solidFill>
              <a:schemeClr val="accent1"/>
            </a:solidFill>
            <a:ln w="6350" cap="flat" cmpd="sng" algn="ctr">
              <a:solidFill>
                <a:schemeClr val="lt1"/>
              </a:solidFill>
              <a:prstDash val="solid"/>
              <a:round/>
            </a:ln>
            <a:effectLst/>
          </c:spPr>
          <c:invertIfNegative val="0"/>
          <c:dPt>
            <c:idx val="0"/>
            <c:invertIfNegative val="0"/>
            <c:bubble3D val="0"/>
            <c:extLst>
              <c:ext xmlns:c16="http://schemas.microsoft.com/office/drawing/2014/chart" uri="{C3380CC4-5D6E-409C-BE32-E72D297353CC}">
                <c16:uniqueId val="{00000000-DE19-44A1-8CF0-FBCE05F3503A}"/>
              </c:ext>
            </c:extLst>
          </c:dPt>
          <c:dPt>
            <c:idx val="1"/>
            <c:invertIfNegative val="0"/>
            <c:bubble3D val="0"/>
            <c:extLst>
              <c:ext xmlns:c16="http://schemas.microsoft.com/office/drawing/2014/chart" uri="{C3380CC4-5D6E-409C-BE32-E72D297353CC}">
                <c16:uniqueId val="{00000001-DE19-44A1-8CF0-FBCE05F3503A}"/>
              </c:ext>
            </c:extLst>
          </c:dPt>
          <c:dPt>
            <c:idx val="2"/>
            <c:invertIfNegative val="0"/>
            <c:bubble3D val="0"/>
            <c:extLst>
              <c:ext xmlns:c16="http://schemas.microsoft.com/office/drawing/2014/chart" uri="{C3380CC4-5D6E-409C-BE32-E72D297353CC}">
                <c16:uniqueId val="{00000002-DE19-44A1-8CF0-FBCE05F3503A}"/>
              </c:ext>
            </c:extLst>
          </c:dPt>
          <c:dPt>
            <c:idx val="3"/>
            <c:invertIfNegative val="0"/>
            <c:bubble3D val="0"/>
            <c:extLst>
              <c:ext xmlns:c16="http://schemas.microsoft.com/office/drawing/2014/chart" uri="{C3380CC4-5D6E-409C-BE32-E72D297353CC}">
                <c16:uniqueId val="{00000003-DE19-44A1-8CF0-FBCE05F3503A}"/>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statistic!$B$1:$E$1</c:f>
              <c:strCache>
                <c:ptCount val="4"/>
                <c:pt idx="0">
                  <c:v>bridge</c:v>
                </c:pt>
                <c:pt idx="1">
                  <c:v>opinion leader</c:v>
                </c:pt>
                <c:pt idx="2">
                  <c:v>topic-aware influence</c:v>
                </c:pt>
                <c:pt idx="3">
                  <c:v>social diffusion</c:v>
                </c:pt>
              </c:strCache>
            </c:strRef>
          </c:cat>
          <c:val>
            <c:numRef>
              <c:f>statistic!$B$4:$E$4</c:f>
              <c:numCache>
                <c:formatCode>_-* #,##0.0000_-;\-* #,##0.0000_-;_-* "-"??_-;_-@_-</c:formatCode>
                <c:ptCount val="4"/>
                <c:pt idx="0">
                  <c:v>4.2272727272727275</c:v>
                </c:pt>
                <c:pt idx="1">
                  <c:v>5.1035353535353538</c:v>
                </c:pt>
                <c:pt idx="2">
                  <c:v>6.7752525252525251</c:v>
                </c:pt>
                <c:pt idx="3">
                  <c:v>8.0959595959595951</c:v>
                </c:pt>
              </c:numCache>
            </c:numRef>
          </c:val>
          <c:extLst>
            <c:ext xmlns:c16="http://schemas.microsoft.com/office/drawing/2014/chart" uri="{C3380CC4-5D6E-409C-BE32-E72D297353CC}">
              <c16:uniqueId val="{00000004-DE19-44A1-8CF0-FBCE05F3503A}"/>
            </c:ext>
          </c:extLst>
        </c:ser>
        <c:dLbls>
          <c:showLegendKey val="0"/>
          <c:showVal val="1"/>
          <c:showCatName val="0"/>
          <c:showSerName val="0"/>
          <c:showPercent val="0"/>
          <c:showBubbleSize val="0"/>
        </c:dLbls>
        <c:gapWidth val="150"/>
        <c:axId val="1243776"/>
        <c:axId val="1274784"/>
      </c:barChart>
      <c:catAx>
        <c:axId val="1243776"/>
        <c:scaling>
          <c:orientation val="minMax"/>
        </c:scaling>
        <c:delete val="0"/>
        <c:axPos val="b"/>
        <c:numFmt formatCode="General" sourceLinked="0"/>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274784"/>
        <c:crosses val="autoZero"/>
        <c:auto val="1"/>
        <c:lblAlgn val="ctr"/>
        <c:lblOffset val="100"/>
        <c:noMultiLvlLbl val="0"/>
      </c:catAx>
      <c:valAx>
        <c:axId val="1274784"/>
        <c:scaling>
          <c:orientation val="minMax"/>
          <c:min val="2"/>
        </c:scaling>
        <c:delete val="0"/>
        <c:axPos val="l"/>
        <c:title>
          <c:tx>
            <c:rich>
              <a:bodyPr rot="-5400000" spcFirstLastPara="1" vertOverflow="ellipsis" vert="horz" wrap="square" anchor="ctr" anchorCtr="1"/>
              <a:lstStyle/>
              <a:p>
                <a:pPr algn="ctr" rtl="0">
                  <a:defRPr sz="1000" b="0" i="0" u="none" strike="noStrike" kern="1200" baseline="0">
                    <a:solidFill>
                      <a:schemeClr val="tx1"/>
                    </a:solidFill>
                    <a:latin typeface="+mn-lt"/>
                    <a:ea typeface="+mn-ea"/>
                    <a:cs typeface="+mn-cs"/>
                  </a:defRPr>
                </a:pPr>
                <a:r>
                  <a:rPr lang="en-US"/>
                  <a:t>Average Sharing Times</a:t>
                </a:r>
                <a:endParaRPr lang="zh-TW"/>
              </a:p>
            </c:rich>
          </c:tx>
          <c:layout/>
          <c:overlay val="0"/>
          <c:spPr>
            <a:noFill/>
            <a:ln>
              <a:noFill/>
            </a:ln>
            <a:effectLst/>
          </c:spPr>
        </c:title>
        <c:numFmt formatCode="0.0" sourceLinked="0"/>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243776"/>
        <c:crosses val="autoZero"/>
        <c:crossBetween val="between"/>
      </c:valAx>
      <c:spPr>
        <a:solidFill>
          <a:schemeClr val="bg1"/>
        </a:solidFill>
        <a:ln>
          <a:noFill/>
        </a:ln>
        <a:effectLst/>
      </c:spPr>
    </c:plotArea>
    <c:plotVisOnly val="1"/>
    <c:dispBlanksAs val="gap"/>
    <c:showDLblsOverMax val="0"/>
  </c:chart>
  <c:spPr>
    <a:solidFill>
      <a:schemeClr val="bg1"/>
    </a:solidFill>
    <a:ln w="3175" cap="flat" cmpd="sng" algn="ctr">
      <a:solidFill>
        <a:sysClr val="windowText" lastClr="000000"/>
      </a:solidFill>
      <a:prstDash val="solid"/>
      <a:round/>
    </a:ln>
    <a:effectLst/>
  </c:spPr>
  <c:txPr>
    <a:bodyPr/>
    <a:lstStyle/>
    <a:p>
      <a:pPr>
        <a:defRPr sz="1000" b="0">
          <a:latin typeface="+mn-lt"/>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0"/>
    <c:plotArea>
      <c:layout/>
      <c:barChart>
        <c:barDir val="col"/>
        <c:grouping val="clustered"/>
        <c:varyColors val="0"/>
        <c:ser>
          <c:idx val="0"/>
          <c:order val="0"/>
          <c:spPr>
            <a:solidFill>
              <a:schemeClr val="accent1"/>
            </a:solidFill>
            <a:ln w="6350" cap="flat" cmpd="sng" algn="ctr">
              <a:solidFill>
                <a:schemeClr val="lt1"/>
              </a:solidFill>
              <a:prstDash val="solid"/>
              <a:round/>
            </a:ln>
            <a:effectLst/>
          </c:spPr>
          <c:invertIfNegative val="0"/>
          <c:dPt>
            <c:idx val="0"/>
            <c:invertIfNegative val="0"/>
            <c:bubble3D val="0"/>
            <c:extLst>
              <c:ext xmlns:c16="http://schemas.microsoft.com/office/drawing/2014/chart" uri="{C3380CC4-5D6E-409C-BE32-E72D297353CC}">
                <c16:uniqueId val="{00000000-3F1B-47E1-8093-AFB568C61D14}"/>
              </c:ext>
            </c:extLst>
          </c:dPt>
          <c:dPt>
            <c:idx val="1"/>
            <c:invertIfNegative val="0"/>
            <c:bubble3D val="0"/>
            <c:extLst>
              <c:ext xmlns:c16="http://schemas.microsoft.com/office/drawing/2014/chart" uri="{C3380CC4-5D6E-409C-BE32-E72D297353CC}">
                <c16:uniqueId val="{00000001-3F1B-47E1-8093-AFB568C61D14}"/>
              </c:ext>
            </c:extLst>
          </c:dPt>
          <c:dPt>
            <c:idx val="2"/>
            <c:invertIfNegative val="0"/>
            <c:bubble3D val="0"/>
            <c:extLst>
              <c:ext xmlns:c16="http://schemas.microsoft.com/office/drawing/2014/chart" uri="{C3380CC4-5D6E-409C-BE32-E72D297353CC}">
                <c16:uniqueId val="{00000002-3F1B-47E1-8093-AFB568C61D14}"/>
              </c:ext>
            </c:extLst>
          </c:dPt>
          <c:dPt>
            <c:idx val="3"/>
            <c:invertIfNegative val="0"/>
            <c:bubble3D val="0"/>
            <c:extLst>
              <c:ext xmlns:c16="http://schemas.microsoft.com/office/drawing/2014/chart" uri="{C3380CC4-5D6E-409C-BE32-E72D297353CC}">
                <c16:uniqueId val="{00000003-3F1B-47E1-8093-AFB568C61D14}"/>
              </c:ext>
            </c:extLst>
          </c:dPt>
          <c:dPt>
            <c:idx val="4"/>
            <c:invertIfNegative val="0"/>
            <c:bubble3D val="0"/>
            <c:extLst>
              <c:ext xmlns:c16="http://schemas.microsoft.com/office/drawing/2014/chart" uri="{C3380CC4-5D6E-409C-BE32-E72D297353CC}">
                <c16:uniqueId val="{00000004-3F1B-47E1-8093-AFB568C61D14}"/>
              </c:ext>
            </c:extLst>
          </c:dPt>
          <c:dLbls>
            <c:spPr>
              <a:noFill/>
              <a:ln>
                <a:noFill/>
              </a:ln>
              <a:effectLst/>
            </c:spPr>
            <c:txPr>
              <a:bodyPr rot="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statistic!$A$39:$E$39</c:f>
              <c:strCache>
                <c:ptCount val="5"/>
                <c:pt idx="0">
                  <c:v>3C</c:v>
                </c:pt>
                <c:pt idx="1">
                  <c:v>Comsumer Product</c:v>
                </c:pt>
                <c:pt idx="2">
                  <c:v>Homve &amp; Living</c:v>
                </c:pt>
                <c:pt idx="3">
                  <c:v>Beauty &amp; Health</c:v>
                </c:pt>
                <c:pt idx="4">
                  <c:v>Entertainment</c:v>
                </c:pt>
              </c:strCache>
            </c:strRef>
          </c:cat>
          <c:val>
            <c:numRef>
              <c:f>statistic!$A$42:$E$42</c:f>
              <c:numCache>
                <c:formatCode>0.00</c:formatCode>
                <c:ptCount val="5"/>
                <c:pt idx="0">
                  <c:v>4.7979797979797976</c:v>
                </c:pt>
                <c:pt idx="1">
                  <c:v>4.333333333333333</c:v>
                </c:pt>
                <c:pt idx="2">
                  <c:v>3.6818181818181817</c:v>
                </c:pt>
                <c:pt idx="3">
                  <c:v>4.9520202020202024</c:v>
                </c:pt>
                <c:pt idx="4">
                  <c:v>5.012626262626263</c:v>
                </c:pt>
              </c:numCache>
            </c:numRef>
          </c:val>
          <c:extLst>
            <c:ext xmlns:c16="http://schemas.microsoft.com/office/drawing/2014/chart" uri="{C3380CC4-5D6E-409C-BE32-E72D297353CC}">
              <c16:uniqueId val="{00000005-3F1B-47E1-8093-AFB568C61D14}"/>
            </c:ext>
          </c:extLst>
        </c:ser>
        <c:dLbls>
          <c:showLegendKey val="0"/>
          <c:showVal val="1"/>
          <c:showCatName val="0"/>
          <c:showSerName val="0"/>
          <c:showPercent val="0"/>
          <c:showBubbleSize val="0"/>
        </c:dLbls>
        <c:gapWidth val="150"/>
        <c:axId val="1263360"/>
        <c:axId val="1275872"/>
      </c:barChart>
      <c:catAx>
        <c:axId val="1263360"/>
        <c:scaling>
          <c:orientation val="minMax"/>
        </c:scaling>
        <c:delete val="0"/>
        <c:axPos val="b"/>
        <c:numFmt formatCode="General" sourceLinked="0"/>
        <c:majorTickMark val="out"/>
        <c:minorTickMark val="none"/>
        <c:tickLblPos val="nextTo"/>
        <c:spPr>
          <a:noFill/>
          <a:ln w="6350" cap="flat" cmpd="sng" algn="ctr">
            <a:solidFill>
              <a:schemeClr val="tx1">
                <a:tint val="75000"/>
              </a:schemeClr>
            </a:solidFill>
            <a:prstDash val="solid"/>
            <a:round/>
          </a:ln>
          <a:effectLst/>
        </c:spPr>
        <c:txPr>
          <a:bodyPr rot="-60000000" vert="horz"/>
          <a:lstStyle/>
          <a:p>
            <a:pPr>
              <a:defRPr/>
            </a:pPr>
            <a:endParaRPr lang="en-US"/>
          </a:p>
        </c:txPr>
        <c:crossAx val="1275872"/>
        <c:crosses val="autoZero"/>
        <c:auto val="1"/>
        <c:lblAlgn val="ctr"/>
        <c:lblOffset val="100"/>
        <c:noMultiLvlLbl val="0"/>
      </c:catAx>
      <c:valAx>
        <c:axId val="1275872"/>
        <c:scaling>
          <c:orientation val="minMax"/>
          <c:min val="2"/>
        </c:scaling>
        <c:delete val="0"/>
        <c:axPos val="l"/>
        <c:title>
          <c:tx>
            <c:rich>
              <a:bodyPr rot="-5400000" vert="horz"/>
              <a:lstStyle/>
              <a:p>
                <a:pPr algn="ctr" rtl="0">
                  <a:defRPr/>
                </a:pPr>
                <a:r>
                  <a:rPr lang="en-US"/>
                  <a:t>Sharing Rate of Copon Type</a:t>
                </a:r>
                <a:endParaRPr lang="zh-TW"/>
              </a:p>
            </c:rich>
          </c:tx>
          <c:layout/>
          <c:overlay val="0"/>
          <c:spPr>
            <a:noFill/>
            <a:ln>
              <a:noFill/>
            </a:ln>
            <a:effectLst/>
          </c:spPr>
        </c:title>
        <c:numFmt formatCode="0.0" sourceLinked="0"/>
        <c:majorTickMark val="out"/>
        <c:minorTickMark val="none"/>
        <c:tickLblPos val="nextTo"/>
        <c:spPr>
          <a:noFill/>
          <a:ln w="6350" cap="flat" cmpd="sng" algn="ctr">
            <a:solidFill>
              <a:schemeClr val="tx1">
                <a:tint val="75000"/>
              </a:schemeClr>
            </a:solidFill>
            <a:prstDash val="solid"/>
            <a:round/>
          </a:ln>
          <a:effectLst/>
        </c:spPr>
        <c:txPr>
          <a:bodyPr rot="-60000000" vert="horz"/>
          <a:lstStyle/>
          <a:p>
            <a:pPr>
              <a:defRPr/>
            </a:pPr>
            <a:endParaRPr lang="en-US"/>
          </a:p>
        </c:txPr>
        <c:crossAx val="1263360"/>
        <c:crosses val="autoZero"/>
        <c:crossBetween val="between"/>
      </c:valAx>
      <c:spPr>
        <a:solidFill>
          <a:schemeClr val="bg1"/>
        </a:solidFill>
        <a:ln>
          <a:noFill/>
        </a:ln>
        <a:effectLst/>
      </c:spPr>
    </c:plotArea>
    <c:plotVisOnly val="1"/>
    <c:dispBlanksAs val="gap"/>
    <c:showDLblsOverMax val="0"/>
  </c:chart>
  <c:spPr>
    <a:solidFill>
      <a:schemeClr val="bg1"/>
    </a:solidFill>
    <a:ln w="3175" cap="flat" cmpd="sng" algn="ctr">
      <a:solidFill>
        <a:schemeClr val="tx1"/>
      </a:solidFill>
      <a:prstDash val="solid"/>
      <a:round/>
    </a:ln>
    <a:effectLst/>
  </c:spPr>
  <c:txPr>
    <a:bodyPr/>
    <a:lstStyle/>
    <a:p>
      <a:pPr>
        <a:defRPr sz="1000" b="0">
          <a:latin typeface="+mn-lt"/>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工作表1!$B$1</c:f>
              <c:strCache>
                <c:ptCount val="1"/>
                <c:pt idx="0">
                  <c:v>Like Rate</c:v>
                </c:pt>
              </c:strCache>
            </c:strRef>
          </c:tx>
          <c:spPr>
            <a:solidFill>
              <a:schemeClr val="accent1">
                <a:lumMod val="75000"/>
              </a:schemeClr>
            </a:solidFill>
            <a:ln w="28575" cap="rnd">
              <a:noFill/>
              <a:round/>
            </a:ln>
            <a:effectLst/>
          </c:spPr>
          <c:invertIfNegative val="0"/>
          <c:dLbls>
            <c:spPr>
              <a:noFill/>
              <a:ln>
                <a:noFill/>
              </a:ln>
              <a:effectLst/>
            </c:spPr>
            <c:txPr>
              <a:bodyPr rot="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工作表1!$A$2:$A$6</c:f>
              <c:strCache>
                <c:ptCount val="5"/>
                <c:pt idx="0">
                  <c:v>Random</c:v>
                </c:pt>
                <c:pt idx="1">
                  <c:v>Content-based</c:v>
                </c:pt>
                <c:pt idx="2">
                  <c:v>Collaborative-based</c:v>
                </c:pt>
                <c:pt idx="3">
                  <c:v>Social-based</c:v>
                </c:pt>
                <c:pt idx="4">
                  <c:v>Phased-based</c:v>
                </c:pt>
              </c:strCache>
            </c:strRef>
          </c:cat>
          <c:val>
            <c:numRef>
              <c:f>工作表1!$B$2:$B$6</c:f>
              <c:numCache>
                <c:formatCode>General</c:formatCode>
                <c:ptCount val="5"/>
                <c:pt idx="0">
                  <c:v>0.23599999999999999</c:v>
                </c:pt>
                <c:pt idx="1">
                  <c:v>0.33800000000000002</c:v>
                </c:pt>
                <c:pt idx="2">
                  <c:v>0.40100000000000002</c:v>
                </c:pt>
                <c:pt idx="3">
                  <c:v>0.45400000000000001</c:v>
                </c:pt>
                <c:pt idx="4">
                  <c:v>0.59799999999999998</c:v>
                </c:pt>
              </c:numCache>
            </c:numRef>
          </c:val>
          <c:extLst>
            <c:ext xmlns:c16="http://schemas.microsoft.com/office/drawing/2014/chart" uri="{C3380CC4-5D6E-409C-BE32-E72D297353CC}">
              <c16:uniqueId val="{00000000-14B5-4428-9504-10BCDE80B334}"/>
            </c:ext>
          </c:extLst>
        </c:ser>
        <c:dLbls>
          <c:showLegendKey val="0"/>
          <c:showVal val="1"/>
          <c:showCatName val="0"/>
          <c:showSerName val="0"/>
          <c:showPercent val="0"/>
          <c:showBubbleSize val="0"/>
        </c:dLbls>
        <c:gapWidth val="150"/>
        <c:axId val="-1989104960"/>
        <c:axId val="-1989100064"/>
      </c:barChart>
      <c:catAx>
        <c:axId val="-198910496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vert="horz"/>
          <a:lstStyle/>
          <a:p>
            <a:pPr>
              <a:defRPr/>
            </a:pPr>
            <a:endParaRPr lang="en-US"/>
          </a:p>
        </c:txPr>
        <c:crossAx val="-1989100064"/>
        <c:crosses val="autoZero"/>
        <c:auto val="1"/>
        <c:lblAlgn val="ctr"/>
        <c:lblOffset val="100"/>
        <c:noMultiLvlLbl val="0"/>
      </c:catAx>
      <c:valAx>
        <c:axId val="-1989100064"/>
        <c:scaling>
          <c:orientation val="minMax"/>
        </c:scaling>
        <c:delete val="0"/>
        <c:axPos val="l"/>
        <c:majorGridlines>
          <c:spPr>
            <a:ln w="9525" cap="flat" cmpd="sng" algn="ctr">
              <a:solidFill>
                <a:schemeClr val="tx1"/>
              </a:solidFill>
              <a:round/>
            </a:ln>
            <a:effectLst/>
          </c:spPr>
        </c:majorGridlines>
        <c:title>
          <c:tx>
            <c:rich>
              <a:bodyPr/>
              <a:lstStyle/>
              <a:p>
                <a:pPr>
                  <a:defRPr b="0"/>
                </a:pPr>
                <a:r>
                  <a:rPr lang="en-US" b="0"/>
                  <a:t>Like rate</a:t>
                </a:r>
                <a:endParaRPr lang="zh-TW" b="0"/>
              </a:p>
            </c:rich>
          </c:tx>
          <c:layout/>
          <c:overlay val="0"/>
        </c:title>
        <c:numFmt formatCode="General" sourceLinked="1"/>
        <c:majorTickMark val="none"/>
        <c:minorTickMark val="none"/>
        <c:tickLblPos val="nextTo"/>
        <c:spPr>
          <a:noFill/>
          <a:ln>
            <a:noFill/>
          </a:ln>
          <a:effectLst/>
        </c:spPr>
        <c:txPr>
          <a:bodyPr rot="-60000000" vert="horz"/>
          <a:lstStyle/>
          <a:p>
            <a:pPr>
              <a:defRPr/>
            </a:pPr>
            <a:endParaRPr lang="en-US"/>
          </a:p>
        </c:txPr>
        <c:crossAx val="-1989104960"/>
        <c:crosses val="autoZero"/>
        <c:crossBetween val="between"/>
        <c:majorUnit val="0.2"/>
      </c:valAx>
      <c:spPr>
        <a:noFill/>
        <a:ln>
          <a:noFill/>
        </a:ln>
        <a:effectLst/>
      </c:spPr>
    </c:plotArea>
    <c:plotVisOnly val="1"/>
    <c:dispBlanksAs val="zero"/>
    <c:showDLblsOverMax val="0"/>
  </c:chart>
  <c:spPr>
    <a:solidFill>
      <a:schemeClr val="bg1"/>
    </a:solidFill>
    <a:ln w="9525" cap="flat" cmpd="sng" algn="ctr">
      <a:solidFill>
        <a:schemeClr val="tx1"/>
      </a:solidFill>
      <a:round/>
    </a:ln>
    <a:effectLst/>
  </c:spPr>
  <c:txPr>
    <a:bodyPr/>
    <a:lstStyle/>
    <a:p>
      <a:pPr>
        <a:defRPr sz="1100">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5" qsCatId="simple" csTypeId="urn:microsoft.com/office/officeart/2005/8/colors/accent0_1" csCatId="mainScheme" phldr="1"/>
      <dgm:spPr/>
    </dgm:pt>
    <dgm:pt modelId="{AFF030F6-8D1D-42AA-8527-70CC9827071F}" type="pres">
      <dgm:prSet presAssocID="{252357BE-30EA-49F7-9DBD-B5F30B4F4A9D}" presName="Name0" presStyleCnt="0">
        <dgm:presLayoutVars>
          <dgm:dir/>
          <dgm:resizeHandles val="exact"/>
        </dgm:presLayoutVars>
      </dgm:prSet>
      <dgm:spPr/>
    </dgm:pt>
  </dgm:ptLst>
  <dgm:cxnLst>
    <dgm:cxn modelId="{65FAB6E4-DAEE-DA4A-8F31-1AEA06789FB0}" type="presOf" srcId="{252357BE-30EA-49F7-9DBD-B5F30B4F4A9D}" destId="{AFF030F6-8D1D-42AA-8527-70CC9827071F}" srcOrd="0"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64BCD47-8BEE-4E0B-A392-75C5321AA485}" type="doc">
      <dgm:prSet loTypeId="urn:microsoft.com/office/officeart/2005/8/layout/hProcess9" loCatId="process" qsTypeId="urn:microsoft.com/office/officeart/2005/8/quickstyle/simple1" qsCatId="simple" csTypeId="urn:microsoft.com/office/officeart/2005/8/colors/accent3_2" csCatId="accent3" phldr="1"/>
      <dgm:spPr/>
    </dgm:pt>
    <dgm:pt modelId="{0BDC8323-A791-486C-B3D3-2E9D66507DE7}">
      <dgm:prSet phldrT="[文字]"/>
      <dgm:spPr/>
      <dgm:t>
        <a:bodyPr/>
        <a:lstStyle/>
        <a:p>
          <a:r>
            <a:rPr lang="zh-TW" altLang="en-US" dirty="0"/>
            <a:t>顧客利用網路的</a:t>
          </a:r>
          <a:r>
            <a:rPr lang="zh-TW" altLang="en-US" dirty="0" smtClean="0"/>
            <a:t>方式</a:t>
          </a:r>
          <a:endParaRPr lang="en-US" altLang="zh-TW" dirty="0" smtClean="0"/>
        </a:p>
        <a:p>
          <a:r>
            <a:rPr lang="zh-TW" altLang="en-US" dirty="0" smtClean="0"/>
            <a:t>回答九個問題</a:t>
          </a:r>
          <a:endParaRPr lang="zh-TW" altLang="en-US" dirty="0"/>
        </a:p>
      </dgm:t>
    </dgm:pt>
    <dgm:pt modelId="{9A2B95F9-566F-47DE-99B3-517476B82919}" type="parTrans" cxnId="{7D76DA54-6386-4EFE-8BFC-FC4CD86BC391}">
      <dgm:prSet/>
      <dgm:spPr/>
      <dgm:t>
        <a:bodyPr/>
        <a:lstStyle/>
        <a:p>
          <a:endParaRPr lang="zh-TW" altLang="en-US"/>
        </a:p>
      </dgm:t>
    </dgm:pt>
    <dgm:pt modelId="{CA7BBE1A-1582-43D4-9E26-AB1991BFDD08}" type="sibTrans" cxnId="{7D76DA54-6386-4EFE-8BFC-FC4CD86BC391}">
      <dgm:prSet/>
      <dgm:spPr/>
      <dgm:t>
        <a:bodyPr/>
        <a:lstStyle/>
        <a:p>
          <a:endParaRPr lang="zh-TW" altLang="en-US"/>
        </a:p>
      </dgm:t>
    </dgm:pt>
    <dgm:pt modelId="{616DAA51-B6FB-4E36-BB2B-61E83B94321F}">
      <dgm:prSet/>
      <dgm:spPr/>
      <dgm:t>
        <a:bodyPr/>
        <a:lstStyle/>
        <a:p>
          <a:r>
            <a:rPr lang="zh-TW" altLang="en-US" dirty="0" smtClean="0"/>
            <a:t>根據顧客風險偏好程度</a:t>
          </a:r>
          <a:endParaRPr lang="en-US" altLang="zh-TW" dirty="0" smtClean="0"/>
        </a:p>
        <a:p>
          <a:r>
            <a:rPr lang="zh-TW" altLang="en-US" dirty="0" smtClean="0"/>
            <a:t>建立投資組合</a:t>
          </a:r>
          <a:endParaRPr lang="en-US" altLang="zh-TW" dirty="0"/>
        </a:p>
      </dgm:t>
    </dgm:pt>
    <dgm:pt modelId="{E97D0708-305D-4832-AC86-635D6B4E8520}" type="parTrans" cxnId="{1579F2AE-2217-4AD9-A1FD-8F9468F13205}">
      <dgm:prSet/>
      <dgm:spPr/>
      <dgm:t>
        <a:bodyPr/>
        <a:lstStyle/>
        <a:p>
          <a:endParaRPr lang="zh-TW" altLang="en-US"/>
        </a:p>
      </dgm:t>
    </dgm:pt>
    <dgm:pt modelId="{524471CC-D208-4A0D-B29F-4984101BE6F3}" type="sibTrans" cxnId="{1579F2AE-2217-4AD9-A1FD-8F9468F13205}">
      <dgm:prSet/>
      <dgm:spPr/>
      <dgm:t>
        <a:bodyPr/>
        <a:lstStyle/>
        <a:p>
          <a:endParaRPr lang="zh-TW" altLang="en-US"/>
        </a:p>
      </dgm:t>
    </dgm:pt>
    <dgm:pt modelId="{18DE1496-CD9A-4C8E-9A27-B2C5CA3CAC7F}">
      <dgm:prSet/>
      <dgm:spPr/>
      <dgm:t>
        <a:bodyPr/>
        <a:lstStyle/>
        <a:p>
          <a:r>
            <a:rPr lang="zh-TW" altLang="en-US" dirty="0" smtClean="0"/>
            <a:t>顧客可以隨時在平台上</a:t>
          </a:r>
          <a:endParaRPr lang="en-US" altLang="zh-TW" dirty="0" smtClean="0"/>
        </a:p>
        <a:p>
          <a:r>
            <a:rPr lang="zh-TW" altLang="en-US" dirty="0" smtClean="0"/>
            <a:t>查看投資表現</a:t>
          </a:r>
          <a:endParaRPr lang="zh-TW" altLang="en-US" dirty="0"/>
        </a:p>
      </dgm:t>
    </dgm:pt>
    <dgm:pt modelId="{4EE7466C-3158-4F14-B60C-0DEDB55FFBAE}" type="parTrans" cxnId="{7E450FDC-3274-4964-8824-702ACB06822A}">
      <dgm:prSet/>
      <dgm:spPr/>
      <dgm:t>
        <a:bodyPr/>
        <a:lstStyle/>
        <a:p>
          <a:endParaRPr lang="zh-TW" altLang="en-US"/>
        </a:p>
      </dgm:t>
    </dgm:pt>
    <dgm:pt modelId="{E82D5C56-51FC-4A6D-8E1D-21E8EEF7A5CF}" type="sibTrans" cxnId="{7E450FDC-3274-4964-8824-702ACB06822A}">
      <dgm:prSet/>
      <dgm:spPr/>
      <dgm:t>
        <a:bodyPr/>
        <a:lstStyle/>
        <a:p>
          <a:endParaRPr lang="zh-TW" altLang="en-US"/>
        </a:p>
      </dgm:t>
    </dgm:pt>
    <dgm:pt modelId="{19A29D54-6F53-455C-AF0E-8F283AADD494}">
      <dgm:prSet/>
      <dgm:spPr/>
      <dgm:t>
        <a:bodyPr/>
        <a:lstStyle/>
        <a:p>
          <a:r>
            <a:rPr lang="zh-TW" altLang="en-US" dirty="0" smtClean="0"/>
            <a:t>提供過去的報酬率及</a:t>
          </a:r>
          <a:endParaRPr lang="en-US" altLang="zh-TW" dirty="0" smtClean="0"/>
        </a:p>
        <a:p>
          <a:r>
            <a:rPr lang="zh-TW" altLang="en-US" dirty="0" smtClean="0"/>
            <a:t>未來預測的評估表現</a:t>
          </a:r>
          <a:endParaRPr lang="en-US" altLang="zh-TW" dirty="0"/>
        </a:p>
      </dgm:t>
    </dgm:pt>
    <dgm:pt modelId="{18C8C51E-BCBB-47A1-A44A-AF2C458C2726}" type="parTrans" cxnId="{4969B580-80DB-43C2-9800-327339209CBC}">
      <dgm:prSet/>
      <dgm:spPr/>
      <dgm:t>
        <a:bodyPr/>
        <a:lstStyle/>
        <a:p>
          <a:endParaRPr lang="zh-TW" altLang="en-US"/>
        </a:p>
      </dgm:t>
    </dgm:pt>
    <dgm:pt modelId="{4987B3CE-AB24-49B9-BAEF-3DB930DFD450}" type="sibTrans" cxnId="{4969B580-80DB-43C2-9800-327339209CBC}">
      <dgm:prSet/>
      <dgm:spPr/>
      <dgm:t>
        <a:bodyPr/>
        <a:lstStyle/>
        <a:p>
          <a:endParaRPr lang="zh-TW" altLang="en-US"/>
        </a:p>
      </dgm:t>
    </dgm:pt>
    <dgm:pt modelId="{0AC77653-5D64-466C-8D4C-B254E4C85E2D}" type="pres">
      <dgm:prSet presAssocID="{964BCD47-8BEE-4E0B-A392-75C5321AA485}" presName="CompostProcess" presStyleCnt="0">
        <dgm:presLayoutVars>
          <dgm:dir/>
          <dgm:resizeHandles val="exact"/>
        </dgm:presLayoutVars>
      </dgm:prSet>
      <dgm:spPr/>
    </dgm:pt>
    <dgm:pt modelId="{A78909D5-A5DC-4B53-AF9F-6B38D5E0BFD2}" type="pres">
      <dgm:prSet presAssocID="{964BCD47-8BEE-4E0B-A392-75C5321AA485}" presName="arrow" presStyleLbl="bgShp" presStyleIdx="0" presStyleCnt="1" custLinFactNeighborX="-1427" custLinFactNeighborY="27346"/>
      <dgm:spPr/>
    </dgm:pt>
    <dgm:pt modelId="{B0A82B96-64AD-496B-8788-DA71D4B76400}" type="pres">
      <dgm:prSet presAssocID="{964BCD47-8BEE-4E0B-A392-75C5321AA485}" presName="linearProcess" presStyleCnt="0"/>
      <dgm:spPr/>
    </dgm:pt>
    <dgm:pt modelId="{D55027B7-7CAB-4C3B-B183-E65FB1D4AE59}" type="pres">
      <dgm:prSet presAssocID="{0BDC8323-A791-486C-B3D3-2E9D66507DE7}" presName="textNode" presStyleLbl="node1" presStyleIdx="0" presStyleCnt="4">
        <dgm:presLayoutVars>
          <dgm:bulletEnabled val="1"/>
        </dgm:presLayoutVars>
      </dgm:prSet>
      <dgm:spPr/>
      <dgm:t>
        <a:bodyPr/>
        <a:lstStyle/>
        <a:p>
          <a:endParaRPr lang="zh-TW" altLang="en-US"/>
        </a:p>
      </dgm:t>
    </dgm:pt>
    <dgm:pt modelId="{7DEFA808-5F35-4067-AD9B-CB428579FF77}" type="pres">
      <dgm:prSet presAssocID="{CA7BBE1A-1582-43D4-9E26-AB1991BFDD08}" presName="sibTrans" presStyleCnt="0"/>
      <dgm:spPr/>
    </dgm:pt>
    <dgm:pt modelId="{57D7DD7D-9461-412A-8BD8-DBB5BB7F0133}" type="pres">
      <dgm:prSet presAssocID="{616DAA51-B6FB-4E36-BB2B-61E83B94321F}" presName="textNode" presStyleLbl="node1" presStyleIdx="1" presStyleCnt="4">
        <dgm:presLayoutVars>
          <dgm:bulletEnabled val="1"/>
        </dgm:presLayoutVars>
      </dgm:prSet>
      <dgm:spPr/>
      <dgm:t>
        <a:bodyPr/>
        <a:lstStyle/>
        <a:p>
          <a:endParaRPr lang="zh-TW" altLang="en-US"/>
        </a:p>
      </dgm:t>
    </dgm:pt>
    <dgm:pt modelId="{3311058B-A483-496D-8B5E-0A076703D2C4}" type="pres">
      <dgm:prSet presAssocID="{524471CC-D208-4A0D-B29F-4984101BE6F3}" presName="sibTrans" presStyleCnt="0"/>
      <dgm:spPr/>
    </dgm:pt>
    <dgm:pt modelId="{688FD552-FD44-4D8A-8151-FC774D3EE212}" type="pres">
      <dgm:prSet presAssocID="{19A29D54-6F53-455C-AF0E-8F283AADD494}" presName="textNode" presStyleLbl="node1" presStyleIdx="2" presStyleCnt="4">
        <dgm:presLayoutVars>
          <dgm:bulletEnabled val="1"/>
        </dgm:presLayoutVars>
      </dgm:prSet>
      <dgm:spPr/>
      <dgm:t>
        <a:bodyPr/>
        <a:lstStyle/>
        <a:p>
          <a:endParaRPr lang="zh-TW" altLang="en-US"/>
        </a:p>
      </dgm:t>
    </dgm:pt>
    <dgm:pt modelId="{D905AA90-A589-4D6F-ACBA-BDDCC1CABC3F}" type="pres">
      <dgm:prSet presAssocID="{4987B3CE-AB24-49B9-BAEF-3DB930DFD450}" presName="sibTrans" presStyleCnt="0"/>
      <dgm:spPr/>
    </dgm:pt>
    <dgm:pt modelId="{DFFABD7F-A795-4E2A-996A-94E76C0B29BD}" type="pres">
      <dgm:prSet presAssocID="{18DE1496-CD9A-4C8E-9A27-B2C5CA3CAC7F}" presName="textNode" presStyleLbl="node1" presStyleIdx="3" presStyleCnt="4">
        <dgm:presLayoutVars>
          <dgm:bulletEnabled val="1"/>
        </dgm:presLayoutVars>
      </dgm:prSet>
      <dgm:spPr/>
      <dgm:t>
        <a:bodyPr/>
        <a:lstStyle/>
        <a:p>
          <a:endParaRPr lang="zh-TW" altLang="en-US"/>
        </a:p>
      </dgm:t>
    </dgm:pt>
  </dgm:ptLst>
  <dgm:cxnLst>
    <dgm:cxn modelId="{1579F2AE-2217-4AD9-A1FD-8F9468F13205}" srcId="{964BCD47-8BEE-4E0B-A392-75C5321AA485}" destId="{616DAA51-B6FB-4E36-BB2B-61E83B94321F}" srcOrd="1" destOrd="0" parTransId="{E97D0708-305D-4832-AC86-635D6B4E8520}" sibTransId="{524471CC-D208-4A0D-B29F-4984101BE6F3}"/>
    <dgm:cxn modelId="{F4994E00-81C4-4180-A640-5F8348F158DD}" type="presOf" srcId="{964BCD47-8BEE-4E0B-A392-75C5321AA485}" destId="{0AC77653-5D64-466C-8D4C-B254E4C85E2D}" srcOrd="0" destOrd="0" presId="urn:microsoft.com/office/officeart/2005/8/layout/hProcess9"/>
    <dgm:cxn modelId="{EF0F2F6B-3AB3-43E7-B943-04CBEE0C9DCE}" type="presOf" srcId="{0BDC8323-A791-486C-B3D3-2E9D66507DE7}" destId="{D55027B7-7CAB-4C3B-B183-E65FB1D4AE59}" srcOrd="0" destOrd="0" presId="urn:microsoft.com/office/officeart/2005/8/layout/hProcess9"/>
    <dgm:cxn modelId="{37B95813-5550-48A1-B955-2C1A5FB73D3D}" type="presOf" srcId="{616DAA51-B6FB-4E36-BB2B-61E83B94321F}" destId="{57D7DD7D-9461-412A-8BD8-DBB5BB7F0133}" srcOrd="0" destOrd="0" presId="urn:microsoft.com/office/officeart/2005/8/layout/hProcess9"/>
    <dgm:cxn modelId="{7E450FDC-3274-4964-8824-702ACB06822A}" srcId="{964BCD47-8BEE-4E0B-A392-75C5321AA485}" destId="{18DE1496-CD9A-4C8E-9A27-B2C5CA3CAC7F}" srcOrd="3" destOrd="0" parTransId="{4EE7466C-3158-4F14-B60C-0DEDB55FFBAE}" sibTransId="{E82D5C56-51FC-4A6D-8E1D-21E8EEF7A5CF}"/>
    <dgm:cxn modelId="{7D76DA54-6386-4EFE-8BFC-FC4CD86BC391}" srcId="{964BCD47-8BEE-4E0B-A392-75C5321AA485}" destId="{0BDC8323-A791-486C-B3D3-2E9D66507DE7}" srcOrd="0" destOrd="0" parTransId="{9A2B95F9-566F-47DE-99B3-517476B82919}" sibTransId="{CA7BBE1A-1582-43D4-9E26-AB1991BFDD08}"/>
    <dgm:cxn modelId="{0081599E-C727-4668-ACDF-0B78B71FE1B7}" type="presOf" srcId="{18DE1496-CD9A-4C8E-9A27-B2C5CA3CAC7F}" destId="{DFFABD7F-A795-4E2A-996A-94E76C0B29BD}" srcOrd="0" destOrd="0" presId="urn:microsoft.com/office/officeart/2005/8/layout/hProcess9"/>
    <dgm:cxn modelId="{4969B580-80DB-43C2-9800-327339209CBC}" srcId="{964BCD47-8BEE-4E0B-A392-75C5321AA485}" destId="{19A29D54-6F53-455C-AF0E-8F283AADD494}" srcOrd="2" destOrd="0" parTransId="{18C8C51E-BCBB-47A1-A44A-AF2C458C2726}" sibTransId="{4987B3CE-AB24-49B9-BAEF-3DB930DFD450}"/>
    <dgm:cxn modelId="{80E78565-86E4-4057-B964-64552CF4047D}" type="presOf" srcId="{19A29D54-6F53-455C-AF0E-8F283AADD494}" destId="{688FD552-FD44-4D8A-8151-FC774D3EE212}" srcOrd="0" destOrd="0" presId="urn:microsoft.com/office/officeart/2005/8/layout/hProcess9"/>
    <dgm:cxn modelId="{F264AB9B-0D54-48D8-87DD-B61ADA20F192}" type="presParOf" srcId="{0AC77653-5D64-466C-8D4C-B254E4C85E2D}" destId="{A78909D5-A5DC-4B53-AF9F-6B38D5E0BFD2}" srcOrd="0" destOrd="0" presId="urn:microsoft.com/office/officeart/2005/8/layout/hProcess9"/>
    <dgm:cxn modelId="{C872CE13-B9C4-41BA-8AC7-E2D9B60C16E4}" type="presParOf" srcId="{0AC77653-5D64-466C-8D4C-B254E4C85E2D}" destId="{B0A82B96-64AD-496B-8788-DA71D4B76400}" srcOrd="1" destOrd="0" presId="urn:microsoft.com/office/officeart/2005/8/layout/hProcess9"/>
    <dgm:cxn modelId="{1BC53CDC-D5E6-4B07-A6F5-96E12D812C62}" type="presParOf" srcId="{B0A82B96-64AD-496B-8788-DA71D4B76400}" destId="{D55027B7-7CAB-4C3B-B183-E65FB1D4AE59}" srcOrd="0" destOrd="0" presId="urn:microsoft.com/office/officeart/2005/8/layout/hProcess9"/>
    <dgm:cxn modelId="{0F940CF9-767C-43F8-B252-DDC508217F1C}" type="presParOf" srcId="{B0A82B96-64AD-496B-8788-DA71D4B76400}" destId="{7DEFA808-5F35-4067-AD9B-CB428579FF77}" srcOrd="1" destOrd="0" presId="urn:microsoft.com/office/officeart/2005/8/layout/hProcess9"/>
    <dgm:cxn modelId="{9561814E-BB48-452A-94F4-37738CE1BC71}" type="presParOf" srcId="{B0A82B96-64AD-496B-8788-DA71D4B76400}" destId="{57D7DD7D-9461-412A-8BD8-DBB5BB7F0133}" srcOrd="2" destOrd="0" presId="urn:microsoft.com/office/officeart/2005/8/layout/hProcess9"/>
    <dgm:cxn modelId="{7E0B2124-DF81-4C63-AAE4-63B1092CAC8E}" type="presParOf" srcId="{B0A82B96-64AD-496B-8788-DA71D4B76400}" destId="{3311058B-A483-496D-8B5E-0A076703D2C4}" srcOrd="3" destOrd="0" presId="urn:microsoft.com/office/officeart/2005/8/layout/hProcess9"/>
    <dgm:cxn modelId="{7E8A68E8-39C3-4CD8-921F-65475145DC3C}" type="presParOf" srcId="{B0A82B96-64AD-496B-8788-DA71D4B76400}" destId="{688FD552-FD44-4D8A-8151-FC774D3EE212}" srcOrd="4" destOrd="0" presId="urn:microsoft.com/office/officeart/2005/8/layout/hProcess9"/>
    <dgm:cxn modelId="{90FAD246-E827-453E-84A6-601A5DF92148}" type="presParOf" srcId="{B0A82B96-64AD-496B-8788-DA71D4B76400}" destId="{D905AA90-A589-4D6F-ACBA-BDDCC1CABC3F}" srcOrd="5" destOrd="0" presId="urn:microsoft.com/office/officeart/2005/8/layout/hProcess9"/>
    <dgm:cxn modelId="{1D85D85A-1131-469A-A6B1-4A8737778C79}" type="presParOf" srcId="{B0A82B96-64AD-496B-8788-DA71D4B76400}" destId="{DFFABD7F-A795-4E2A-996A-94E76C0B29BD}"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5B259EE-6F17-4BED-BC3F-751461AFE1CE}" type="doc">
      <dgm:prSet loTypeId="urn:microsoft.com/office/officeart/2005/8/layout/chevron1" loCatId="process" qsTypeId="urn:microsoft.com/office/officeart/2005/8/quickstyle/simple1" qsCatId="simple" csTypeId="urn:microsoft.com/office/officeart/2005/8/colors/accent4_2" csCatId="accent4" phldr="1"/>
      <dgm:spPr/>
    </dgm:pt>
    <dgm:pt modelId="{74D2D6A5-28DF-4781-8608-2C8AFA4E076B}">
      <dgm:prSet phldrT="[文字]"/>
      <dgm:spPr/>
      <dgm:t>
        <a:bodyPr/>
        <a:lstStyle/>
        <a:p>
          <a:r>
            <a:rPr lang="zh-TW" altLang="en-US" dirty="0" smtClean="0"/>
            <a:t>社群網站蓬勃發展</a:t>
          </a:r>
          <a:endParaRPr lang="en-US" altLang="zh-TW" dirty="0" smtClean="0"/>
        </a:p>
        <a:p>
          <a:r>
            <a:rPr lang="zh-TW" altLang="en-US" dirty="0" smtClean="0"/>
            <a:t>人人理財時代興起</a:t>
          </a:r>
          <a:endParaRPr lang="zh-TW" altLang="en-US" dirty="0"/>
        </a:p>
      </dgm:t>
    </dgm:pt>
    <dgm:pt modelId="{40D5D9B6-CFB8-45B8-8464-597748DB64CA}" type="parTrans" cxnId="{22C0A18F-18C4-465B-9BA2-D9752F08B015}">
      <dgm:prSet/>
      <dgm:spPr/>
      <dgm:t>
        <a:bodyPr/>
        <a:lstStyle/>
        <a:p>
          <a:endParaRPr lang="zh-TW" altLang="en-US"/>
        </a:p>
      </dgm:t>
    </dgm:pt>
    <dgm:pt modelId="{50F2B325-0CAF-4B31-8069-EBB322A20855}" type="sibTrans" cxnId="{22C0A18F-18C4-465B-9BA2-D9752F08B015}">
      <dgm:prSet/>
      <dgm:spPr/>
      <dgm:t>
        <a:bodyPr/>
        <a:lstStyle/>
        <a:p>
          <a:endParaRPr lang="zh-TW" altLang="en-US"/>
        </a:p>
      </dgm:t>
    </dgm:pt>
    <dgm:pt modelId="{C87D9665-7000-4D90-BAE5-5E80B4556F07}">
      <dgm:prSet phldrT="[文字]"/>
      <dgm:spPr/>
      <dgm:t>
        <a:bodyPr/>
        <a:lstStyle/>
        <a:p>
          <a:r>
            <a:rPr lang="zh-TW" altLang="en-US" dirty="0" smtClean="0"/>
            <a:t>許多人利用社群平台發表個人投資的決策與想法</a:t>
          </a:r>
          <a:endParaRPr lang="zh-TW" altLang="en-US" dirty="0"/>
        </a:p>
      </dgm:t>
    </dgm:pt>
    <dgm:pt modelId="{182944AC-F32A-430F-9549-45D7AF795D3D}" type="parTrans" cxnId="{22D288DD-FA3F-482A-9811-72763B15538A}">
      <dgm:prSet/>
      <dgm:spPr/>
      <dgm:t>
        <a:bodyPr/>
        <a:lstStyle/>
        <a:p>
          <a:endParaRPr lang="zh-TW" altLang="en-US"/>
        </a:p>
      </dgm:t>
    </dgm:pt>
    <dgm:pt modelId="{2CA62126-2A06-407F-B4CA-283D6E64C40D}" type="sibTrans" cxnId="{22D288DD-FA3F-482A-9811-72763B15538A}">
      <dgm:prSet/>
      <dgm:spPr/>
      <dgm:t>
        <a:bodyPr/>
        <a:lstStyle/>
        <a:p>
          <a:endParaRPr lang="zh-TW" altLang="en-US"/>
        </a:p>
      </dgm:t>
    </dgm:pt>
    <dgm:pt modelId="{48ACCC13-4D7F-4E36-9278-37CF39B51E55}">
      <dgm:prSet phldrT="[文字]"/>
      <dgm:spPr/>
      <dgm:t>
        <a:bodyPr/>
        <a:lstStyle/>
        <a:p>
          <a:r>
            <a:rPr lang="zh-TW" altLang="en-US" dirty="0" smtClean="0"/>
            <a:t>投資人參考平台上的</a:t>
          </a:r>
          <a:r>
            <a:rPr lang="zh-TW" altLang="en-US" b="1" dirty="0" smtClean="0"/>
            <a:t>高收益率專家</a:t>
          </a:r>
          <a:r>
            <a:rPr lang="zh-TW" altLang="en-US" dirty="0" smtClean="0"/>
            <a:t>來做投資決策</a:t>
          </a:r>
          <a:endParaRPr lang="zh-TW" altLang="en-US" dirty="0"/>
        </a:p>
      </dgm:t>
    </dgm:pt>
    <dgm:pt modelId="{78725159-4A63-4FB2-AC40-7278A25E47AB}" type="parTrans" cxnId="{9551B520-6557-4CA8-8A6B-F3A22D6B04F9}">
      <dgm:prSet/>
      <dgm:spPr/>
      <dgm:t>
        <a:bodyPr/>
        <a:lstStyle/>
        <a:p>
          <a:endParaRPr lang="zh-TW" altLang="en-US"/>
        </a:p>
      </dgm:t>
    </dgm:pt>
    <dgm:pt modelId="{F2067486-9767-4FBC-A2DF-02C381C23351}" type="sibTrans" cxnId="{9551B520-6557-4CA8-8A6B-F3A22D6B04F9}">
      <dgm:prSet/>
      <dgm:spPr/>
      <dgm:t>
        <a:bodyPr/>
        <a:lstStyle/>
        <a:p>
          <a:endParaRPr lang="zh-TW" altLang="en-US"/>
        </a:p>
      </dgm:t>
    </dgm:pt>
    <dgm:pt modelId="{D5A5865C-5721-44E7-8BF2-9195451F9EA7}">
      <dgm:prSet phldrT="[文字]"/>
      <dgm:spPr/>
      <dgm:t>
        <a:bodyPr/>
        <a:lstStyle/>
        <a:p>
          <a:r>
            <a:rPr lang="zh-TW" altLang="en-US" dirty="0" smtClean="0"/>
            <a:t>平台統計過往投資收益率並進行排名</a:t>
          </a:r>
          <a:endParaRPr lang="zh-TW" altLang="en-US" dirty="0"/>
        </a:p>
      </dgm:t>
    </dgm:pt>
    <dgm:pt modelId="{61CD3A1D-3A17-4A62-ABBF-F2095F847F84}" type="parTrans" cxnId="{54359CDD-21BF-49BF-BF3E-0B1F1143F51A}">
      <dgm:prSet/>
      <dgm:spPr/>
      <dgm:t>
        <a:bodyPr/>
        <a:lstStyle/>
        <a:p>
          <a:endParaRPr lang="zh-TW" altLang="en-US"/>
        </a:p>
      </dgm:t>
    </dgm:pt>
    <dgm:pt modelId="{A811311E-B435-4A8A-9303-A18D8BCA4621}" type="sibTrans" cxnId="{54359CDD-21BF-49BF-BF3E-0B1F1143F51A}">
      <dgm:prSet/>
      <dgm:spPr/>
      <dgm:t>
        <a:bodyPr/>
        <a:lstStyle/>
        <a:p>
          <a:endParaRPr lang="zh-TW" altLang="en-US"/>
        </a:p>
      </dgm:t>
    </dgm:pt>
    <dgm:pt modelId="{7DD60AA1-27C9-4370-ADE2-C8BEC83949DB}" type="pres">
      <dgm:prSet presAssocID="{05B259EE-6F17-4BED-BC3F-751461AFE1CE}" presName="Name0" presStyleCnt="0">
        <dgm:presLayoutVars>
          <dgm:dir/>
          <dgm:animLvl val="lvl"/>
          <dgm:resizeHandles val="exact"/>
        </dgm:presLayoutVars>
      </dgm:prSet>
      <dgm:spPr/>
    </dgm:pt>
    <dgm:pt modelId="{209B9FAB-1BE6-40F9-8559-A0BFD77E3C03}" type="pres">
      <dgm:prSet presAssocID="{74D2D6A5-28DF-4781-8608-2C8AFA4E076B}" presName="parTxOnly" presStyleLbl="node1" presStyleIdx="0" presStyleCnt="4">
        <dgm:presLayoutVars>
          <dgm:chMax val="0"/>
          <dgm:chPref val="0"/>
          <dgm:bulletEnabled val="1"/>
        </dgm:presLayoutVars>
      </dgm:prSet>
      <dgm:spPr/>
      <dgm:t>
        <a:bodyPr/>
        <a:lstStyle/>
        <a:p>
          <a:endParaRPr lang="zh-TW" altLang="en-US"/>
        </a:p>
      </dgm:t>
    </dgm:pt>
    <dgm:pt modelId="{154C465C-FA43-4524-AA04-87AAB7288318}" type="pres">
      <dgm:prSet presAssocID="{50F2B325-0CAF-4B31-8069-EBB322A20855}" presName="parTxOnlySpace" presStyleCnt="0"/>
      <dgm:spPr/>
    </dgm:pt>
    <dgm:pt modelId="{0AD47E59-4783-4182-BB10-96018B992DF2}" type="pres">
      <dgm:prSet presAssocID="{C87D9665-7000-4D90-BAE5-5E80B4556F07}" presName="parTxOnly" presStyleLbl="node1" presStyleIdx="1" presStyleCnt="4">
        <dgm:presLayoutVars>
          <dgm:chMax val="0"/>
          <dgm:chPref val="0"/>
          <dgm:bulletEnabled val="1"/>
        </dgm:presLayoutVars>
      </dgm:prSet>
      <dgm:spPr/>
      <dgm:t>
        <a:bodyPr/>
        <a:lstStyle/>
        <a:p>
          <a:endParaRPr lang="zh-TW" altLang="en-US"/>
        </a:p>
      </dgm:t>
    </dgm:pt>
    <dgm:pt modelId="{1BC1E2BA-2DB2-4E78-88A7-14650111AC3A}" type="pres">
      <dgm:prSet presAssocID="{2CA62126-2A06-407F-B4CA-283D6E64C40D}" presName="parTxOnlySpace" presStyleCnt="0"/>
      <dgm:spPr/>
    </dgm:pt>
    <dgm:pt modelId="{5906C12B-EEAD-4DA8-9371-756BE8A58973}" type="pres">
      <dgm:prSet presAssocID="{D5A5865C-5721-44E7-8BF2-9195451F9EA7}" presName="parTxOnly" presStyleLbl="node1" presStyleIdx="2" presStyleCnt="4">
        <dgm:presLayoutVars>
          <dgm:chMax val="0"/>
          <dgm:chPref val="0"/>
          <dgm:bulletEnabled val="1"/>
        </dgm:presLayoutVars>
      </dgm:prSet>
      <dgm:spPr/>
      <dgm:t>
        <a:bodyPr/>
        <a:lstStyle/>
        <a:p>
          <a:endParaRPr lang="zh-TW" altLang="en-US"/>
        </a:p>
      </dgm:t>
    </dgm:pt>
    <dgm:pt modelId="{D9973337-BB60-479F-85D8-9F1D8DF97AEE}" type="pres">
      <dgm:prSet presAssocID="{A811311E-B435-4A8A-9303-A18D8BCA4621}" presName="parTxOnlySpace" presStyleCnt="0"/>
      <dgm:spPr/>
    </dgm:pt>
    <dgm:pt modelId="{049D3807-20F6-4F71-A7A0-CF1C28D49BB3}" type="pres">
      <dgm:prSet presAssocID="{48ACCC13-4D7F-4E36-9278-37CF39B51E55}" presName="parTxOnly" presStyleLbl="node1" presStyleIdx="3" presStyleCnt="4">
        <dgm:presLayoutVars>
          <dgm:chMax val="0"/>
          <dgm:chPref val="0"/>
          <dgm:bulletEnabled val="1"/>
        </dgm:presLayoutVars>
      </dgm:prSet>
      <dgm:spPr/>
      <dgm:t>
        <a:bodyPr/>
        <a:lstStyle/>
        <a:p>
          <a:endParaRPr lang="zh-TW" altLang="en-US"/>
        </a:p>
      </dgm:t>
    </dgm:pt>
  </dgm:ptLst>
  <dgm:cxnLst>
    <dgm:cxn modelId="{D527E916-7BB7-4496-9962-C08F625D15B8}" type="presOf" srcId="{D5A5865C-5721-44E7-8BF2-9195451F9EA7}" destId="{5906C12B-EEAD-4DA8-9371-756BE8A58973}" srcOrd="0" destOrd="0" presId="urn:microsoft.com/office/officeart/2005/8/layout/chevron1"/>
    <dgm:cxn modelId="{22C0A18F-18C4-465B-9BA2-D9752F08B015}" srcId="{05B259EE-6F17-4BED-BC3F-751461AFE1CE}" destId="{74D2D6A5-28DF-4781-8608-2C8AFA4E076B}" srcOrd="0" destOrd="0" parTransId="{40D5D9B6-CFB8-45B8-8464-597748DB64CA}" sibTransId="{50F2B325-0CAF-4B31-8069-EBB322A20855}"/>
    <dgm:cxn modelId="{6354BE7D-B87F-4FF9-9E53-B97CD51F5F59}" type="presOf" srcId="{05B259EE-6F17-4BED-BC3F-751461AFE1CE}" destId="{7DD60AA1-27C9-4370-ADE2-C8BEC83949DB}" srcOrd="0" destOrd="0" presId="urn:microsoft.com/office/officeart/2005/8/layout/chevron1"/>
    <dgm:cxn modelId="{54359CDD-21BF-49BF-BF3E-0B1F1143F51A}" srcId="{05B259EE-6F17-4BED-BC3F-751461AFE1CE}" destId="{D5A5865C-5721-44E7-8BF2-9195451F9EA7}" srcOrd="2" destOrd="0" parTransId="{61CD3A1D-3A17-4A62-ABBF-F2095F847F84}" sibTransId="{A811311E-B435-4A8A-9303-A18D8BCA4621}"/>
    <dgm:cxn modelId="{74B64F04-412D-4CC0-8C89-DED1427C0E84}" type="presOf" srcId="{C87D9665-7000-4D90-BAE5-5E80B4556F07}" destId="{0AD47E59-4783-4182-BB10-96018B992DF2}" srcOrd="0" destOrd="0" presId="urn:microsoft.com/office/officeart/2005/8/layout/chevron1"/>
    <dgm:cxn modelId="{9551B520-6557-4CA8-8A6B-F3A22D6B04F9}" srcId="{05B259EE-6F17-4BED-BC3F-751461AFE1CE}" destId="{48ACCC13-4D7F-4E36-9278-37CF39B51E55}" srcOrd="3" destOrd="0" parTransId="{78725159-4A63-4FB2-AC40-7278A25E47AB}" sibTransId="{F2067486-9767-4FBC-A2DF-02C381C23351}"/>
    <dgm:cxn modelId="{22D288DD-FA3F-482A-9811-72763B15538A}" srcId="{05B259EE-6F17-4BED-BC3F-751461AFE1CE}" destId="{C87D9665-7000-4D90-BAE5-5E80B4556F07}" srcOrd="1" destOrd="0" parTransId="{182944AC-F32A-430F-9549-45D7AF795D3D}" sibTransId="{2CA62126-2A06-407F-B4CA-283D6E64C40D}"/>
    <dgm:cxn modelId="{5CC4F39B-D2D3-45FB-B352-81C0C9875E13}" type="presOf" srcId="{48ACCC13-4D7F-4E36-9278-37CF39B51E55}" destId="{049D3807-20F6-4F71-A7A0-CF1C28D49BB3}" srcOrd="0" destOrd="0" presId="urn:microsoft.com/office/officeart/2005/8/layout/chevron1"/>
    <dgm:cxn modelId="{C886797C-5770-418B-A17F-D8709B0247CE}" type="presOf" srcId="{74D2D6A5-28DF-4781-8608-2C8AFA4E076B}" destId="{209B9FAB-1BE6-40F9-8559-A0BFD77E3C03}" srcOrd="0" destOrd="0" presId="urn:microsoft.com/office/officeart/2005/8/layout/chevron1"/>
    <dgm:cxn modelId="{65682D9F-2017-4AAD-8918-CC0EDC113BAA}" type="presParOf" srcId="{7DD60AA1-27C9-4370-ADE2-C8BEC83949DB}" destId="{209B9FAB-1BE6-40F9-8559-A0BFD77E3C03}" srcOrd="0" destOrd="0" presId="urn:microsoft.com/office/officeart/2005/8/layout/chevron1"/>
    <dgm:cxn modelId="{D1C20F73-0AFC-4559-856C-F23BD8760DBB}" type="presParOf" srcId="{7DD60AA1-27C9-4370-ADE2-C8BEC83949DB}" destId="{154C465C-FA43-4524-AA04-87AAB7288318}" srcOrd="1" destOrd="0" presId="urn:microsoft.com/office/officeart/2005/8/layout/chevron1"/>
    <dgm:cxn modelId="{6D1A64CA-4D56-4474-A5E2-D3C54EDC1EAD}" type="presParOf" srcId="{7DD60AA1-27C9-4370-ADE2-C8BEC83949DB}" destId="{0AD47E59-4783-4182-BB10-96018B992DF2}" srcOrd="2" destOrd="0" presId="urn:microsoft.com/office/officeart/2005/8/layout/chevron1"/>
    <dgm:cxn modelId="{A53BC11F-834D-4723-A5C3-FFED71510C5C}" type="presParOf" srcId="{7DD60AA1-27C9-4370-ADE2-C8BEC83949DB}" destId="{1BC1E2BA-2DB2-4E78-88A7-14650111AC3A}" srcOrd="3" destOrd="0" presId="urn:microsoft.com/office/officeart/2005/8/layout/chevron1"/>
    <dgm:cxn modelId="{CB18093A-6550-4BFE-A913-81661EAA0CEE}" type="presParOf" srcId="{7DD60AA1-27C9-4370-ADE2-C8BEC83949DB}" destId="{5906C12B-EEAD-4DA8-9371-756BE8A58973}" srcOrd="4" destOrd="0" presId="urn:microsoft.com/office/officeart/2005/8/layout/chevron1"/>
    <dgm:cxn modelId="{59F85312-B446-48A8-9BCF-4852409E0394}" type="presParOf" srcId="{7DD60AA1-27C9-4370-ADE2-C8BEC83949DB}" destId="{D9973337-BB60-479F-85D8-9F1D8DF97AEE}" srcOrd="5" destOrd="0" presId="urn:microsoft.com/office/officeart/2005/8/layout/chevron1"/>
    <dgm:cxn modelId="{5577B2F6-8EED-4D53-ACB2-2947FFDB7A45}" type="presParOf" srcId="{7DD60AA1-27C9-4370-ADE2-C8BEC83949DB}" destId="{049D3807-20F6-4F71-A7A0-CF1C28D49BB3}"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5DCB729-9004-45F3-AEE8-5967C36DBB0B}" type="doc">
      <dgm:prSet loTypeId="urn:microsoft.com/office/officeart/2005/8/layout/lProcess2" loCatId="list" qsTypeId="urn:microsoft.com/office/officeart/2005/8/quickstyle/simple2" qsCatId="simple" csTypeId="urn:microsoft.com/office/officeart/2005/8/colors/colorful5" csCatId="colorful" phldr="1"/>
      <dgm:spPr/>
      <dgm:t>
        <a:bodyPr/>
        <a:lstStyle/>
        <a:p>
          <a:endParaRPr lang="zh-TW" altLang="en-US"/>
        </a:p>
      </dgm:t>
    </dgm:pt>
    <dgm:pt modelId="{7C62EBCB-4195-4501-9D55-D93A2EE27E0C}">
      <dgm:prSet phldrT="[文字]"/>
      <dgm:spPr/>
      <dgm:t>
        <a:bodyPr/>
        <a:lstStyle/>
        <a:p>
          <a:r>
            <a:rPr lang="zh-TW" altLang="en-US" dirty="0"/>
            <a:t>籌資人動機</a:t>
          </a:r>
        </a:p>
      </dgm:t>
    </dgm:pt>
    <dgm:pt modelId="{FD506082-7817-4C04-BBB6-DE0CD70C050D}" type="parTrans" cxnId="{936EA130-8D5A-4B37-AAAF-9F4968B47B54}">
      <dgm:prSet/>
      <dgm:spPr/>
      <dgm:t>
        <a:bodyPr/>
        <a:lstStyle/>
        <a:p>
          <a:endParaRPr lang="zh-TW" altLang="en-US"/>
        </a:p>
      </dgm:t>
    </dgm:pt>
    <dgm:pt modelId="{A37B21FE-06BF-4FA8-8EE9-BD757948A66A}" type="sibTrans" cxnId="{936EA130-8D5A-4B37-AAAF-9F4968B47B54}">
      <dgm:prSet/>
      <dgm:spPr/>
      <dgm:t>
        <a:bodyPr/>
        <a:lstStyle/>
        <a:p>
          <a:endParaRPr lang="zh-TW" altLang="en-US"/>
        </a:p>
      </dgm:t>
    </dgm:pt>
    <dgm:pt modelId="{49881666-121F-436D-B679-81C784BDC265}">
      <dgm:prSet phldrT="[文字]"/>
      <dgm:spPr/>
      <dgm:t>
        <a:bodyPr/>
        <a:lstStyle/>
        <a:p>
          <a:r>
            <a:rPr lang="zh-TW" altLang="en-US" dirty="0"/>
            <a:t>籌募資金</a:t>
          </a:r>
        </a:p>
      </dgm:t>
    </dgm:pt>
    <dgm:pt modelId="{2774E21B-662B-4E66-8B0B-FE6C2D4F9EAE}" type="parTrans" cxnId="{1F3D2BFF-B947-4754-BC97-F76BE83C051C}">
      <dgm:prSet/>
      <dgm:spPr/>
      <dgm:t>
        <a:bodyPr/>
        <a:lstStyle/>
        <a:p>
          <a:endParaRPr lang="zh-TW" altLang="en-US"/>
        </a:p>
      </dgm:t>
    </dgm:pt>
    <dgm:pt modelId="{4DBA45B0-1467-46BB-8104-6B79E10EBC7A}" type="sibTrans" cxnId="{1F3D2BFF-B947-4754-BC97-F76BE83C051C}">
      <dgm:prSet/>
      <dgm:spPr/>
      <dgm:t>
        <a:bodyPr/>
        <a:lstStyle/>
        <a:p>
          <a:endParaRPr lang="zh-TW" altLang="en-US"/>
        </a:p>
      </dgm:t>
    </dgm:pt>
    <dgm:pt modelId="{C9FF05DA-6367-41A4-869E-8BDBED76ED58}">
      <dgm:prSet phldrT="[文字]"/>
      <dgm:spPr/>
      <dgm:t>
        <a:bodyPr/>
        <a:lstStyle/>
        <a:p>
          <a:r>
            <a:rPr lang="zh-TW" altLang="en-US" dirty="0"/>
            <a:t>接受投資人經營指導</a:t>
          </a:r>
        </a:p>
      </dgm:t>
    </dgm:pt>
    <dgm:pt modelId="{CED19F98-109A-4243-9892-7EF9A7A2C321}" type="parTrans" cxnId="{989E6F89-A6FD-464C-9285-E50918DE3834}">
      <dgm:prSet/>
      <dgm:spPr/>
      <dgm:t>
        <a:bodyPr/>
        <a:lstStyle/>
        <a:p>
          <a:endParaRPr lang="zh-TW" altLang="en-US"/>
        </a:p>
      </dgm:t>
    </dgm:pt>
    <dgm:pt modelId="{5157B28C-529C-4A55-82C7-772DCE501289}" type="sibTrans" cxnId="{989E6F89-A6FD-464C-9285-E50918DE3834}">
      <dgm:prSet/>
      <dgm:spPr/>
      <dgm:t>
        <a:bodyPr/>
        <a:lstStyle/>
        <a:p>
          <a:endParaRPr lang="zh-TW" altLang="en-US"/>
        </a:p>
      </dgm:t>
    </dgm:pt>
    <dgm:pt modelId="{07813C41-E9DB-4289-BA5A-1F406F80DC1F}">
      <dgm:prSet phldrT="[文字]"/>
      <dgm:spPr/>
      <dgm:t>
        <a:bodyPr/>
        <a:lstStyle/>
        <a:p>
          <a:r>
            <a:rPr lang="zh-TW" altLang="en-US" dirty="0"/>
            <a:t>投資者動機</a:t>
          </a:r>
        </a:p>
      </dgm:t>
    </dgm:pt>
    <dgm:pt modelId="{4CE727F9-61E1-487D-B4CF-69232DCB7B45}" type="parTrans" cxnId="{CE3B4133-F6D1-48C1-90D1-FE21954ACD1F}">
      <dgm:prSet/>
      <dgm:spPr/>
      <dgm:t>
        <a:bodyPr/>
        <a:lstStyle/>
        <a:p>
          <a:endParaRPr lang="zh-TW" altLang="en-US"/>
        </a:p>
      </dgm:t>
    </dgm:pt>
    <dgm:pt modelId="{DA61C6FF-A9A6-41D3-A506-1A913CE7FA73}" type="sibTrans" cxnId="{CE3B4133-F6D1-48C1-90D1-FE21954ACD1F}">
      <dgm:prSet/>
      <dgm:spPr/>
      <dgm:t>
        <a:bodyPr/>
        <a:lstStyle/>
        <a:p>
          <a:endParaRPr lang="zh-TW" altLang="en-US"/>
        </a:p>
      </dgm:t>
    </dgm:pt>
    <dgm:pt modelId="{A1EED42B-95B9-4CC6-8496-B47A9BB13F8F}">
      <dgm:prSet phldrT="[文字]"/>
      <dgm:spPr/>
      <dgm:t>
        <a:bodyPr/>
        <a:lstStyle/>
        <a:p>
          <a:r>
            <a:rPr lang="zh-TW" altLang="en-US" dirty="0"/>
            <a:t>提前獲得投資機會</a:t>
          </a:r>
        </a:p>
      </dgm:t>
    </dgm:pt>
    <dgm:pt modelId="{A887097E-1C75-426C-A007-CAB4ACB08524}" type="parTrans" cxnId="{70787560-F504-44FD-84B3-C8D9560CE572}">
      <dgm:prSet/>
      <dgm:spPr/>
      <dgm:t>
        <a:bodyPr/>
        <a:lstStyle/>
        <a:p>
          <a:endParaRPr lang="zh-TW" altLang="en-US"/>
        </a:p>
      </dgm:t>
    </dgm:pt>
    <dgm:pt modelId="{7D80F26C-7FA1-4310-967F-4A950861698B}" type="sibTrans" cxnId="{70787560-F504-44FD-84B3-C8D9560CE572}">
      <dgm:prSet/>
      <dgm:spPr/>
      <dgm:t>
        <a:bodyPr/>
        <a:lstStyle/>
        <a:p>
          <a:endParaRPr lang="zh-TW" altLang="en-US"/>
        </a:p>
      </dgm:t>
    </dgm:pt>
    <dgm:pt modelId="{B8D694BC-A3E7-4FA7-A251-A4DDE63FCC00}">
      <dgm:prSet phldrT="[文字]"/>
      <dgm:spPr/>
      <dgm:t>
        <a:bodyPr/>
        <a:lstStyle/>
        <a:p>
          <a:r>
            <a:rPr lang="zh-TW" altLang="en-US" dirty="0"/>
            <a:t>透過優先購買獲得創新產品</a:t>
          </a:r>
        </a:p>
      </dgm:t>
    </dgm:pt>
    <dgm:pt modelId="{B33A5629-EDA6-407D-B842-F502DFF0DC03}" type="parTrans" cxnId="{D6E7C934-83EB-4D86-91A0-1E16352EB62C}">
      <dgm:prSet/>
      <dgm:spPr/>
      <dgm:t>
        <a:bodyPr/>
        <a:lstStyle/>
        <a:p>
          <a:endParaRPr lang="zh-TW" altLang="en-US"/>
        </a:p>
      </dgm:t>
    </dgm:pt>
    <dgm:pt modelId="{9F13578F-CE1C-4BB9-B1AF-FECE63E7755B}" type="sibTrans" cxnId="{D6E7C934-83EB-4D86-91A0-1E16352EB62C}">
      <dgm:prSet/>
      <dgm:spPr/>
      <dgm:t>
        <a:bodyPr/>
        <a:lstStyle/>
        <a:p>
          <a:endParaRPr lang="zh-TW" altLang="en-US"/>
        </a:p>
      </dgm:t>
    </dgm:pt>
    <dgm:pt modelId="{BA4AF6D7-FF3F-41D6-BA96-CBCE4843307E}">
      <dgm:prSet phldrT="[文字]"/>
      <dgm:spPr/>
      <dgm:t>
        <a:bodyPr/>
        <a:lstStyle/>
        <a:p>
          <a:r>
            <a:rPr lang="zh-TW" altLang="en-US" dirty="0"/>
            <a:t>測試創新專案的市場</a:t>
          </a:r>
        </a:p>
      </dgm:t>
    </dgm:pt>
    <dgm:pt modelId="{8239A097-2125-4255-B09E-4094193F4DE2}" type="parTrans" cxnId="{781742EF-4DF8-4365-BFED-D63526A50B25}">
      <dgm:prSet/>
      <dgm:spPr/>
      <dgm:t>
        <a:bodyPr/>
        <a:lstStyle/>
        <a:p>
          <a:endParaRPr lang="zh-TW" altLang="en-US"/>
        </a:p>
      </dgm:t>
    </dgm:pt>
    <dgm:pt modelId="{F47F4400-4358-4BB0-9F01-21340DAA6792}" type="sibTrans" cxnId="{781742EF-4DF8-4365-BFED-D63526A50B25}">
      <dgm:prSet/>
      <dgm:spPr/>
      <dgm:t>
        <a:bodyPr/>
        <a:lstStyle/>
        <a:p>
          <a:endParaRPr lang="zh-TW" altLang="en-US"/>
        </a:p>
      </dgm:t>
    </dgm:pt>
    <dgm:pt modelId="{05F45C74-1A4F-4EE8-99C6-BD78A1018A35}">
      <dgm:prSet phldrT="[文字]"/>
      <dgm:spPr/>
      <dgm:t>
        <a:bodyPr/>
        <a:lstStyle/>
        <a:p>
          <a:r>
            <a:rPr lang="zh-TW" altLang="en-US" dirty="0"/>
            <a:t>達成行銷宣傳手法</a:t>
          </a:r>
        </a:p>
      </dgm:t>
    </dgm:pt>
    <dgm:pt modelId="{52BC600E-3B34-4C70-9C30-48F1FD3B6C76}" type="parTrans" cxnId="{B84E4796-0444-44D1-AA92-FB453730E470}">
      <dgm:prSet/>
      <dgm:spPr/>
      <dgm:t>
        <a:bodyPr/>
        <a:lstStyle/>
        <a:p>
          <a:endParaRPr lang="zh-TW" altLang="en-US"/>
        </a:p>
      </dgm:t>
    </dgm:pt>
    <dgm:pt modelId="{C7A1FBC1-98AF-4F4B-8A56-A9581FE6104D}" type="sibTrans" cxnId="{B84E4796-0444-44D1-AA92-FB453730E470}">
      <dgm:prSet/>
      <dgm:spPr/>
      <dgm:t>
        <a:bodyPr/>
        <a:lstStyle/>
        <a:p>
          <a:endParaRPr lang="zh-TW" altLang="en-US"/>
        </a:p>
      </dgm:t>
    </dgm:pt>
    <dgm:pt modelId="{990D070C-26C2-4300-99F2-D16D8934C27B}">
      <dgm:prSet phldrT="[文字]"/>
      <dgm:spPr/>
      <dgm:t>
        <a:bodyPr/>
        <a:lstStyle/>
        <a:p>
          <a:r>
            <a:rPr lang="zh-TW" altLang="en-US" dirty="0"/>
            <a:t>成為公司管理者</a:t>
          </a:r>
        </a:p>
      </dgm:t>
    </dgm:pt>
    <dgm:pt modelId="{3C38536D-E597-49D7-8DBD-537FEB64C79D}" type="parTrans" cxnId="{82B9114F-FBA4-464B-A55A-A9630297F4D6}">
      <dgm:prSet/>
      <dgm:spPr/>
      <dgm:t>
        <a:bodyPr/>
        <a:lstStyle/>
        <a:p>
          <a:endParaRPr lang="zh-TW" altLang="en-US"/>
        </a:p>
      </dgm:t>
    </dgm:pt>
    <dgm:pt modelId="{D77F5E40-40BE-4126-9277-7D6399BB3C7D}" type="sibTrans" cxnId="{82B9114F-FBA4-464B-A55A-A9630297F4D6}">
      <dgm:prSet/>
      <dgm:spPr/>
      <dgm:t>
        <a:bodyPr/>
        <a:lstStyle/>
        <a:p>
          <a:endParaRPr lang="zh-TW" altLang="en-US"/>
        </a:p>
      </dgm:t>
    </dgm:pt>
    <dgm:pt modelId="{488BBD9B-EF96-4773-914B-D5EADF1540B1}">
      <dgm:prSet phldrT="[文字]"/>
      <dgm:spPr/>
      <dgm:t>
        <a:bodyPr/>
        <a:lstStyle/>
        <a:p>
          <a:r>
            <a:rPr lang="zh-TW" altLang="en-US" dirty="0"/>
            <a:t>成為潛在新公司股東</a:t>
          </a:r>
        </a:p>
      </dgm:t>
    </dgm:pt>
    <dgm:pt modelId="{24081584-0DB5-4B92-BC52-DC7F93B0DBE6}" type="parTrans" cxnId="{74D43BF9-4115-44E7-8129-1867A459A12C}">
      <dgm:prSet/>
      <dgm:spPr/>
      <dgm:t>
        <a:bodyPr/>
        <a:lstStyle/>
        <a:p>
          <a:endParaRPr lang="zh-TW" altLang="en-US"/>
        </a:p>
      </dgm:t>
    </dgm:pt>
    <dgm:pt modelId="{15CB0351-B219-49D0-8278-05EBA0E52D66}" type="sibTrans" cxnId="{74D43BF9-4115-44E7-8129-1867A459A12C}">
      <dgm:prSet/>
      <dgm:spPr/>
      <dgm:t>
        <a:bodyPr/>
        <a:lstStyle/>
        <a:p>
          <a:endParaRPr lang="zh-TW" altLang="en-US"/>
        </a:p>
      </dgm:t>
    </dgm:pt>
    <dgm:pt modelId="{86817684-FDB9-4D58-8F96-4E89F2A988D0}" type="pres">
      <dgm:prSet presAssocID="{A5DCB729-9004-45F3-AEE8-5967C36DBB0B}" presName="theList" presStyleCnt="0">
        <dgm:presLayoutVars>
          <dgm:dir/>
          <dgm:animLvl val="lvl"/>
          <dgm:resizeHandles val="exact"/>
        </dgm:presLayoutVars>
      </dgm:prSet>
      <dgm:spPr/>
      <dgm:t>
        <a:bodyPr/>
        <a:lstStyle/>
        <a:p>
          <a:endParaRPr lang="zh-TW" altLang="en-US"/>
        </a:p>
      </dgm:t>
    </dgm:pt>
    <dgm:pt modelId="{6CB5FB66-4AF8-4591-8E53-44EB9BA13591}" type="pres">
      <dgm:prSet presAssocID="{7C62EBCB-4195-4501-9D55-D93A2EE27E0C}" presName="compNode" presStyleCnt="0"/>
      <dgm:spPr/>
    </dgm:pt>
    <dgm:pt modelId="{7809B70B-A00B-4718-A8EA-F69B68ED772A}" type="pres">
      <dgm:prSet presAssocID="{7C62EBCB-4195-4501-9D55-D93A2EE27E0C}" presName="aNode" presStyleLbl="bgShp" presStyleIdx="0" presStyleCnt="2"/>
      <dgm:spPr/>
      <dgm:t>
        <a:bodyPr/>
        <a:lstStyle/>
        <a:p>
          <a:endParaRPr lang="zh-TW" altLang="en-US"/>
        </a:p>
      </dgm:t>
    </dgm:pt>
    <dgm:pt modelId="{34965C7E-AAF6-4448-B944-C713E9A9022A}" type="pres">
      <dgm:prSet presAssocID="{7C62EBCB-4195-4501-9D55-D93A2EE27E0C}" presName="textNode" presStyleLbl="bgShp" presStyleIdx="0" presStyleCnt="2"/>
      <dgm:spPr/>
      <dgm:t>
        <a:bodyPr/>
        <a:lstStyle/>
        <a:p>
          <a:endParaRPr lang="zh-TW" altLang="en-US"/>
        </a:p>
      </dgm:t>
    </dgm:pt>
    <dgm:pt modelId="{5B675DFF-5031-403D-B3F4-BABC589D8DA6}" type="pres">
      <dgm:prSet presAssocID="{7C62EBCB-4195-4501-9D55-D93A2EE27E0C}" presName="compChildNode" presStyleCnt="0"/>
      <dgm:spPr/>
    </dgm:pt>
    <dgm:pt modelId="{189163BA-AF2D-4A8D-9EEE-851466E1B270}" type="pres">
      <dgm:prSet presAssocID="{7C62EBCB-4195-4501-9D55-D93A2EE27E0C}" presName="theInnerList" presStyleCnt="0"/>
      <dgm:spPr/>
    </dgm:pt>
    <dgm:pt modelId="{37F92E71-EB75-41C9-B07C-3750086469DF}" type="pres">
      <dgm:prSet presAssocID="{49881666-121F-436D-B679-81C784BDC265}" presName="childNode" presStyleLbl="node1" presStyleIdx="0" presStyleCnt="8">
        <dgm:presLayoutVars>
          <dgm:bulletEnabled val="1"/>
        </dgm:presLayoutVars>
      </dgm:prSet>
      <dgm:spPr/>
      <dgm:t>
        <a:bodyPr/>
        <a:lstStyle/>
        <a:p>
          <a:endParaRPr lang="zh-TW" altLang="en-US"/>
        </a:p>
      </dgm:t>
    </dgm:pt>
    <dgm:pt modelId="{386F24D9-BA14-403C-8D4B-D0688427CC11}" type="pres">
      <dgm:prSet presAssocID="{49881666-121F-436D-B679-81C784BDC265}" presName="aSpace2" presStyleCnt="0"/>
      <dgm:spPr/>
    </dgm:pt>
    <dgm:pt modelId="{F03978D5-7640-43B9-B4AD-04743B782130}" type="pres">
      <dgm:prSet presAssocID="{C9FF05DA-6367-41A4-869E-8BDBED76ED58}" presName="childNode" presStyleLbl="node1" presStyleIdx="1" presStyleCnt="8">
        <dgm:presLayoutVars>
          <dgm:bulletEnabled val="1"/>
        </dgm:presLayoutVars>
      </dgm:prSet>
      <dgm:spPr/>
      <dgm:t>
        <a:bodyPr/>
        <a:lstStyle/>
        <a:p>
          <a:endParaRPr lang="zh-TW" altLang="en-US"/>
        </a:p>
      </dgm:t>
    </dgm:pt>
    <dgm:pt modelId="{CA2815E6-F8D5-40FF-A1B1-05F488196E50}" type="pres">
      <dgm:prSet presAssocID="{C9FF05DA-6367-41A4-869E-8BDBED76ED58}" presName="aSpace2" presStyleCnt="0"/>
      <dgm:spPr/>
    </dgm:pt>
    <dgm:pt modelId="{CC630313-5286-4A7F-B3BB-121A7AE9F60E}" type="pres">
      <dgm:prSet presAssocID="{05F45C74-1A4F-4EE8-99C6-BD78A1018A35}" presName="childNode" presStyleLbl="node1" presStyleIdx="2" presStyleCnt="8">
        <dgm:presLayoutVars>
          <dgm:bulletEnabled val="1"/>
        </dgm:presLayoutVars>
      </dgm:prSet>
      <dgm:spPr/>
      <dgm:t>
        <a:bodyPr/>
        <a:lstStyle/>
        <a:p>
          <a:endParaRPr lang="zh-TW" altLang="en-US"/>
        </a:p>
      </dgm:t>
    </dgm:pt>
    <dgm:pt modelId="{7C1B4C35-45D9-44E9-AC2C-4CFC45ED3B70}" type="pres">
      <dgm:prSet presAssocID="{05F45C74-1A4F-4EE8-99C6-BD78A1018A35}" presName="aSpace2" presStyleCnt="0"/>
      <dgm:spPr/>
    </dgm:pt>
    <dgm:pt modelId="{4AAABF28-62FE-4E0D-A173-2632F60B7A42}" type="pres">
      <dgm:prSet presAssocID="{BA4AF6D7-FF3F-41D6-BA96-CBCE4843307E}" presName="childNode" presStyleLbl="node1" presStyleIdx="3" presStyleCnt="8">
        <dgm:presLayoutVars>
          <dgm:bulletEnabled val="1"/>
        </dgm:presLayoutVars>
      </dgm:prSet>
      <dgm:spPr/>
      <dgm:t>
        <a:bodyPr/>
        <a:lstStyle/>
        <a:p>
          <a:endParaRPr lang="zh-TW" altLang="en-US"/>
        </a:p>
      </dgm:t>
    </dgm:pt>
    <dgm:pt modelId="{033918FB-15D2-4BE3-9932-D4F831D8F9F0}" type="pres">
      <dgm:prSet presAssocID="{7C62EBCB-4195-4501-9D55-D93A2EE27E0C}" presName="aSpace" presStyleCnt="0"/>
      <dgm:spPr/>
    </dgm:pt>
    <dgm:pt modelId="{6E03ED73-B901-46FF-8FC2-5B098CDF289D}" type="pres">
      <dgm:prSet presAssocID="{07813C41-E9DB-4289-BA5A-1F406F80DC1F}" presName="compNode" presStyleCnt="0"/>
      <dgm:spPr/>
    </dgm:pt>
    <dgm:pt modelId="{20954731-0F6C-4435-A51E-F0493EF38410}" type="pres">
      <dgm:prSet presAssocID="{07813C41-E9DB-4289-BA5A-1F406F80DC1F}" presName="aNode" presStyleLbl="bgShp" presStyleIdx="1" presStyleCnt="2"/>
      <dgm:spPr/>
      <dgm:t>
        <a:bodyPr/>
        <a:lstStyle/>
        <a:p>
          <a:endParaRPr lang="zh-TW" altLang="en-US"/>
        </a:p>
      </dgm:t>
    </dgm:pt>
    <dgm:pt modelId="{C34E412F-8B3E-4E5D-8462-9687F6C7C804}" type="pres">
      <dgm:prSet presAssocID="{07813C41-E9DB-4289-BA5A-1F406F80DC1F}" presName="textNode" presStyleLbl="bgShp" presStyleIdx="1" presStyleCnt="2"/>
      <dgm:spPr/>
      <dgm:t>
        <a:bodyPr/>
        <a:lstStyle/>
        <a:p>
          <a:endParaRPr lang="zh-TW" altLang="en-US"/>
        </a:p>
      </dgm:t>
    </dgm:pt>
    <dgm:pt modelId="{A1A4417A-3337-4A83-A48F-E8B989CCDCD1}" type="pres">
      <dgm:prSet presAssocID="{07813C41-E9DB-4289-BA5A-1F406F80DC1F}" presName="compChildNode" presStyleCnt="0"/>
      <dgm:spPr/>
    </dgm:pt>
    <dgm:pt modelId="{878E6ACE-92C1-4E64-AF8B-EEB0E481BF5B}" type="pres">
      <dgm:prSet presAssocID="{07813C41-E9DB-4289-BA5A-1F406F80DC1F}" presName="theInnerList" presStyleCnt="0"/>
      <dgm:spPr/>
    </dgm:pt>
    <dgm:pt modelId="{67560602-22E0-4DA9-9C55-31B7CE34825A}" type="pres">
      <dgm:prSet presAssocID="{A1EED42B-95B9-4CC6-8496-B47A9BB13F8F}" presName="childNode" presStyleLbl="node1" presStyleIdx="4" presStyleCnt="8">
        <dgm:presLayoutVars>
          <dgm:bulletEnabled val="1"/>
        </dgm:presLayoutVars>
      </dgm:prSet>
      <dgm:spPr/>
      <dgm:t>
        <a:bodyPr/>
        <a:lstStyle/>
        <a:p>
          <a:endParaRPr lang="zh-TW" altLang="en-US"/>
        </a:p>
      </dgm:t>
    </dgm:pt>
    <dgm:pt modelId="{C815B6C0-7B33-452A-92A2-876120048A30}" type="pres">
      <dgm:prSet presAssocID="{A1EED42B-95B9-4CC6-8496-B47A9BB13F8F}" presName="aSpace2" presStyleCnt="0"/>
      <dgm:spPr/>
    </dgm:pt>
    <dgm:pt modelId="{4932B590-8F8F-49B3-9B91-E3EF090115F1}" type="pres">
      <dgm:prSet presAssocID="{B8D694BC-A3E7-4FA7-A251-A4DDE63FCC00}" presName="childNode" presStyleLbl="node1" presStyleIdx="5" presStyleCnt="8">
        <dgm:presLayoutVars>
          <dgm:bulletEnabled val="1"/>
        </dgm:presLayoutVars>
      </dgm:prSet>
      <dgm:spPr/>
      <dgm:t>
        <a:bodyPr/>
        <a:lstStyle/>
        <a:p>
          <a:endParaRPr lang="zh-TW" altLang="en-US"/>
        </a:p>
      </dgm:t>
    </dgm:pt>
    <dgm:pt modelId="{4393662F-6B12-4054-B326-5DB5DEAA0845}" type="pres">
      <dgm:prSet presAssocID="{B8D694BC-A3E7-4FA7-A251-A4DDE63FCC00}" presName="aSpace2" presStyleCnt="0"/>
      <dgm:spPr/>
    </dgm:pt>
    <dgm:pt modelId="{0D469519-3895-4152-9E92-A68A44A8D8B1}" type="pres">
      <dgm:prSet presAssocID="{488BBD9B-EF96-4773-914B-D5EADF1540B1}" presName="childNode" presStyleLbl="node1" presStyleIdx="6" presStyleCnt="8">
        <dgm:presLayoutVars>
          <dgm:bulletEnabled val="1"/>
        </dgm:presLayoutVars>
      </dgm:prSet>
      <dgm:spPr/>
      <dgm:t>
        <a:bodyPr/>
        <a:lstStyle/>
        <a:p>
          <a:endParaRPr lang="zh-TW" altLang="en-US"/>
        </a:p>
      </dgm:t>
    </dgm:pt>
    <dgm:pt modelId="{AF1526DF-9E13-48B5-9647-D9EA589007B0}" type="pres">
      <dgm:prSet presAssocID="{488BBD9B-EF96-4773-914B-D5EADF1540B1}" presName="aSpace2" presStyleCnt="0"/>
      <dgm:spPr/>
    </dgm:pt>
    <dgm:pt modelId="{F83042EC-9B21-4692-94C0-85E77E6002BB}" type="pres">
      <dgm:prSet presAssocID="{990D070C-26C2-4300-99F2-D16D8934C27B}" presName="childNode" presStyleLbl="node1" presStyleIdx="7" presStyleCnt="8">
        <dgm:presLayoutVars>
          <dgm:bulletEnabled val="1"/>
        </dgm:presLayoutVars>
      </dgm:prSet>
      <dgm:spPr/>
      <dgm:t>
        <a:bodyPr/>
        <a:lstStyle/>
        <a:p>
          <a:endParaRPr lang="zh-TW" altLang="en-US"/>
        </a:p>
      </dgm:t>
    </dgm:pt>
  </dgm:ptLst>
  <dgm:cxnLst>
    <dgm:cxn modelId="{989E6F89-A6FD-464C-9285-E50918DE3834}" srcId="{7C62EBCB-4195-4501-9D55-D93A2EE27E0C}" destId="{C9FF05DA-6367-41A4-869E-8BDBED76ED58}" srcOrd="1" destOrd="0" parTransId="{CED19F98-109A-4243-9892-7EF9A7A2C321}" sibTransId="{5157B28C-529C-4A55-82C7-772DCE501289}"/>
    <dgm:cxn modelId="{D6E7C934-83EB-4D86-91A0-1E16352EB62C}" srcId="{07813C41-E9DB-4289-BA5A-1F406F80DC1F}" destId="{B8D694BC-A3E7-4FA7-A251-A4DDE63FCC00}" srcOrd="1" destOrd="0" parTransId="{B33A5629-EDA6-407D-B842-F502DFF0DC03}" sibTransId="{9F13578F-CE1C-4BB9-B1AF-FECE63E7755B}"/>
    <dgm:cxn modelId="{806370B0-1AAA-43BD-ADE4-CCB06D2DCD3D}" type="presOf" srcId="{7C62EBCB-4195-4501-9D55-D93A2EE27E0C}" destId="{34965C7E-AAF6-4448-B944-C713E9A9022A}" srcOrd="1" destOrd="0" presId="urn:microsoft.com/office/officeart/2005/8/layout/lProcess2"/>
    <dgm:cxn modelId="{FD99754D-0E31-4568-A6F5-F2602B53D61F}" type="presOf" srcId="{990D070C-26C2-4300-99F2-D16D8934C27B}" destId="{F83042EC-9B21-4692-94C0-85E77E6002BB}" srcOrd="0" destOrd="0" presId="urn:microsoft.com/office/officeart/2005/8/layout/lProcess2"/>
    <dgm:cxn modelId="{D7177880-F182-47D2-A3B0-AE4879C7CE98}" type="presOf" srcId="{07813C41-E9DB-4289-BA5A-1F406F80DC1F}" destId="{20954731-0F6C-4435-A51E-F0493EF38410}" srcOrd="0" destOrd="0" presId="urn:microsoft.com/office/officeart/2005/8/layout/lProcess2"/>
    <dgm:cxn modelId="{496536B9-C2FB-4845-9896-F98E0D1CF6F2}" type="presOf" srcId="{49881666-121F-436D-B679-81C784BDC265}" destId="{37F92E71-EB75-41C9-B07C-3750086469DF}" srcOrd="0" destOrd="0" presId="urn:microsoft.com/office/officeart/2005/8/layout/lProcess2"/>
    <dgm:cxn modelId="{256678DD-6E5B-4C11-A806-F3F049EC12C8}" type="presOf" srcId="{BA4AF6D7-FF3F-41D6-BA96-CBCE4843307E}" destId="{4AAABF28-62FE-4E0D-A173-2632F60B7A42}" srcOrd="0" destOrd="0" presId="urn:microsoft.com/office/officeart/2005/8/layout/lProcess2"/>
    <dgm:cxn modelId="{781742EF-4DF8-4365-BFED-D63526A50B25}" srcId="{7C62EBCB-4195-4501-9D55-D93A2EE27E0C}" destId="{BA4AF6D7-FF3F-41D6-BA96-CBCE4843307E}" srcOrd="3" destOrd="0" parTransId="{8239A097-2125-4255-B09E-4094193F4DE2}" sibTransId="{F47F4400-4358-4BB0-9F01-21340DAA6792}"/>
    <dgm:cxn modelId="{82B9114F-FBA4-464B-A55A-A9630297F4D6}" srcId="{07813C41-E9DB-4289-BA5A-1F406F80DC1F}" destId="{990D070C-26C2-4300-99F2-D16D8934C27B}" srcOrd="3" destOrd="0" parTransId="{3C38536D-E597-49D7-8DBD-537FEB64C79D}" sibTransId="{D77F5E40-40BE-4126-9277-7D6399BB3C7D}"/>
    <dgm:cxn modelId="{EE16D815-52A4-4794-B350-2C6B32AB80E9}" type="presOf" srcId="{A5DCB729-9004-45F3-AEE8-5967C36DBB0B}" destId="{86817684-FDB9-4D58-8F96-4E89F2A988D0}" srcOrd="0" destOrd="0" presId="urn:microsoft.com/office/officeart/2005/8/layout/lProcess2"/>
    <dgm:cxn modelId="{1F3D2BFF-B947-4754-BC97-F76BE83C051C}" srcId="{7C62EBCB-4195-4501-9D55-D93A2EE27E0C}" destId="{49881666-121F-436D-B679-81C784BDC265}" srcOrd="0" destOrd="0" parTransId="{2774E21B-662B-4E66-8B0B-FE6C2D4F9EAE}" sibTransId="{4DBA45B0-1467-46BB-8104-6B79E10EBC7A}"/>
    <dgm:cxn modelId="{E6F75E5B-EE62-4DA9-B1F1-ACAC4344DA5B}" type="presOf" srcId="{7C62EBCB-4195-4501-9D55-D93A2EE27E0C}" destId="{7809B70B-A00B-4718-A8EA-F69B68ED772A}" srcOrd="0" destOrd="0" presId="urn:microsoft.com/office/officeart/2005/8/layout/lProcess2"/>
    <dgm:cxn modelId="{212EF1C2-9601-4529-B890-EAF60D46E0EA}" type="presOf" srcId="{05F45C74-1A4F-4EE8-99C6-BD78A1018A35}" destId="{CC630313-5286-4A7F-B3BB-121A7AE9F60E}" srcOrd="0" destOrd="0" presId="urn:microsoft.com/office/officeart/2005/8/layout/lProcess2"/>
    <dgm:cxn modelId="{5337DFB2-BF0A-4F8E-AE16-85CD2A2F3EB0}" type="presOf" srcId="{A1EED42B-95B9-4CC6-8496-B47A9BB13F8F}" destId="{67560602-22E0-4DA9-9C55-31B7CE34825A}" srcOrd="0" destOrd="0" presId="urn:microsoft.com/office/officeart/2005/8/layout/lProcess2"/>
    <dgm:cxn modelId="{4A14D6C6-1D1A-4A65-8349-2A268262DB4A}" type="presOf" srcId="{488BBD9B-EF96-4773-914B-D5EADF1540B1}" destId="{0D469519-3895-4152-9E92-A68A44A8D8B1}" srcOrd="0" destOrd="0" presId="urn:microsoft.com/office/officeart/2005/8/layout/lProcess2"/>
    <dgm:cxn modelId="{B84E4796-0444-44D1-AA92-FB453730E470}" srcId="{7C62EBCB-4195-4501-9D55-D93A2EE27E0C}" destId="{05F45C74-1A4F-4EE8-99C6-BD78A1018A35}" srcOrd="2" destOrd="0" parTransId="{52BC600E-3B34-4C70-9C30-48F1FD3B6C76}" sibTransId="{C7A1FBC1-98AF-4F4B-8A56-A9581FE6104D}"/>
    <dgm:cxn modelId="{E3964F09-422C-4DC2-9027-9EFD6B4C7DC8}" type="presOf" srcId="{07813C41-E9DB-4289-BA5A-1F406F80DC1F}" destId="{C34E412F-8B3E-4E5D-8462-9687F6C7C804}" srcOrd="1" destOrd="0" presId="urn:microsoft.com/office/officeart/2005/8/layout/lProcess2"/>
    <dgm:cxn modelId="{70787560-F504-44FD-84B3-C8D9560CE572}" srcId="{07813C41-E9DB-4289-BA5A-1F406F80DC1F}" destId="{A1EED42B-95B9-4CC6-8496-B47A9BB13F8F}" srcOrd="0" destOrd="0" parTransId="{A887097E-1C75-426C-A007-CAB4ACB08524}" sibTransId="{7D80F26C-7FA1-4310-967F-4A950861698B}"/>
    <dgm:cxn modelId="{96D1B1E9-9D25-40BA-8F52-8023C1724F7E}" type="presOf" srcId="{C9FF05DA-6367-41A4-869E-8BDBED76ED58}" destId="{F03978D5-7640-43B9-B4AD-04743B782130}" srcOrd="0" destOrd="0" presId="urn:microsoft.com/office/officeart/2005/8/layout/lProcess2"/>
    <dgm:cxn modelId="{CE3B4133-F6D1-48C1-90D1-FE21954ACD1F}" srcId="{A5DCB729-9004-45F3-AEE8-5967C36DBB0B}" destId="{07813C41-E9DB-4289-BA5A-1F406F80DC1F}" srcOrd="1" destOrd="0" parTransId="{4CE727F9-61E1-487D-B4CF-69232DCB7B45}" sibTransId="{DA61C6FF-A9A6-41D3-A506-1A913CE7FA73}"/>
    <dgm:cxn modelId="{936EA130-8D5A-4B37-AAAF-9F4968B47B54}" srcId="{A5DCB729-9004-45F3-AEE8-5967C36DBB0B}" destId="{7C62EBCB-4195-4501-9D55-D93A2EE27E0C}" srcOrd="0" destOrd="0" parTransId="{FD506082-7817-4C04-BBB6-DE0CD70C050D}" sibTransId="{A37B21FE-06BF-4FA8-8EE9-BD757948A66A}"/>
    <dgm:cxn modelId="{74D43BF9-4115-44E7-8129-1867A459A12C}" srcId="{07813C41-E9DB-4289-BA5A-1F406F80DC1F}" destId="{488BBD9B-EF96-4773-914B-D5EADF1540B1}" srcOrd="2" destOrd="0" parTransId="{24081584-0DB5-4B92-BC52-DC7F93B0DBE6}" sibTransId="{15CB0351-B219-49D0-8278-05EBA0E52D66}"/>
    <dgm:cxn modelId="{353FC4EA-734A-4941-862C-DD4A102D05B4}" type="presOf" srcId="{B8D694BC-A3E7-4FA7-A251-A4DDE63FCC00}" destId="{4932B590-8F8F-49B3-9B91-E3EF090115F1}" srcOrd="0" destOrd="0" presId="urn:microsoft.com/office/officeart/2005/8/layout/lProcess2"/>
    <dgm:cxn modelId="{98612D87-289E-472C-A4B5-6FEF0EF721C5}" type="presParOf" srcId="{86817684-FDB9-4D58-8F96-4E89F2A988D0}" destId="{6CB5FB66-4AF8-4591-8E53-44EB9BA13591}" srcOrd="0" destOrd="0" presId="urn:microsoft.com/office/officeart/2005/8/layout/lProcess2"/>
    <dgm:cxn modelId="{B886F828-AFAC-4172-830E-6E4AAF59247F}" type="presParOf" srcId="{6CB5FB66-4AF8-4591-8E53-44EB9BA13591}" destId="{7809B70B-A00B-4718-A8EA-F69B68ED772A}" srcOrd="0" destOrd="0" presId="urn:microsoft.com/office/officeart/2005/8/layout/lProcess2"/>
    <dgm:cxn modelId="{DB5C72F9-7C5B-41DF-B3FC-457E84261CDC}" type="presParOf" srcId="{6CB5FB66-4AF8-4591-8E53-44EB9BA13591}" destId="{34965C7E-AAF6-4448-B944-C713E9A9022A}" srcOrd="1" destOrd="0" presId="urn:microsoft.com/office/officeart/2005/8/layout/lProcess2"/>
    <dgm:cxn modelId="{B666AC6F-5EDA-4028-9572-B50A938322E4}" type="presParOf" srcId="{6CB5FB66-4AF8-4591-8E53-44EB9BA13591}" destId="{5B675DFF-5031-403D-B3F4-BABC589D8DA6}" srcOrd="2" destOrd="0" presId="urn:microsoft.com/office/officeart/2005/8/layout/lProcess2"/>
    <dgm:cxn modelId="{65880E57-58A1-46F5-B1CF-650B247ED59C}" type="presParOf" srcId="{5B675DFF-5031-403D-B3F4-BABC589D8DA6}" destId="{189163BA-AF2D-4A8D-9EEE-851466E1B270}" srcOrd="0" destOrd="0" presId="urn:microsoft.com/office/officeart/2005/8/layout/lProcess2"/>
    <dgm:cxn modelId="{A184B565-A561-4E56-B991-0FA9073BE175}" type="presParOf" srcId="{189163BA-AF2D-4A8D-9EEE-851466E1B270}" destId="{37F92E71-EB75-41C9-B07C-3750086469DF}" srcOrd="0" destOrd="0" presId="urn:microsoft.com/office/officeart/2005/8/layout/lProcess2"/>
    <dgm:cxn modelId="{793E2170-03F2-4AA6-92B7-290CF9439B93}" type="presParOf" srcId="{189163BA-AF2D-4A8D-9EEE-851466E1B270}" destId="{386F24D9-BA14-403C-8D4B-D0688427CC11}" srcOrd="1" destOrd="0" presId="urn:microsoft.com/office/officeart/2005/8/layout/lProcess2"/>
    <dgm:cxn modelId="{BF5D444C-B193-4D1C-A1D7-88B48D1F924E}" type="presParOf" srcId="{189163BA-AF2D-4A8D-9EEE-851466E1B270}" destId="{F03978D5-7640-43B9-B4AD-04743B782130}" srcOrd="2" destOrd="0" presId="urn:microsoft.com/office/officeart/2005/8/layout/lProcess2"/>
    <dgm:cxn modelId="{B43533D9-9644-476F-A212-D64767A8675B}" type="presParOf" srcId="{189163BA-AF2D-4A8D-9EEE-851466E1B270}" destId="{CA2815E6-F8D5-40FF-A1B1-05F488196E50}" srcOrd="3" destOrd="0" presId="urn:microsoft.com/office/officeart/2005/8/layout/lProcess2"/>
    <dgm:cxn modelId="{537BE4FF-F0B4-40A7-BC75-430C045C996E}" type="presParOf" srcId="{189163BA-AF2D-4A8D-9EEE-851466E1B270}" destId="{CC630313-5286-4A7F-B3BB-121A7AE9F60E}" srcOrd="4" destOrd="0" presId="urn:microsoft.com/office/officeart/2005/8/layout/lProcess2"/>
    <dgm:cxn modelId="{5A0CBE49-4FB9-4997-8715-81C225C44E50}" type="presParOf" srcId="{189163BA-AF2D-4A8D-9EEE-851466E1B270}" destId="{7C1B4C35-45D9-44E9-AC2C-4CFC45ED3B70}" srcOrd="5" destOrd="0" presId="urn:microsoft.com/office/officeart/2005/8/layout/lProcess2"/>
    <dgm:cxn modelId="{18D3F1CA-0165-44C1-8C9C-A0A24E9052F4}" type="presParOf" srcId="{189163BA-AF2D-4A8D-9EEE-851466E1B270}" destId="{4AAABF28-62FE-4E0D-A173-2632F60B7A42}" srcOrd="6" destOrd="0" presId="urn:microsoft.com/office/officeart/2005/8/layout/lProcess2"/>
    <dgm:cxn modelId="{50F7AC69-C421-422C-A067-340C5C1EF944}" type="presParOf" srcId="{86817684-FDB9-4D58-8F96-4E89F2A988D0}" destId="{033918FB-15D2-4BE3-9932-D4F831D8F9F0}" srcOrd="1" destOrd="0" presId="urn:microsoft.com/office/officeart/2005/8/layout/lProcess2"/>
    <dgm:cxn modelId="{0074658C-4705-4690-8AFB-C91B7855C64F}" type="presParOf" srcId="{86817684-FDB9-4D58-8F96-4E89F2A988D0}" destId="{6E03ED73-B901-46FF-8FC2-5B098CDF289D}" srcOrd="2" destOrd="0" presId="urn:microsoft.com/office/officeart/2005/8/layout/lProcess2"/>
    <dgm:cxn modelId="{353364F0-37FF-4E5F-BD3F-53C86DDD5073}" type="presParOf" srcId="{6E03ED73-B901-46FF-8FC2-5B098CDF289D}" destId="{20954731-0F6C-4435-A51E-F0493EF38410}" srcOrd="0" destOrd="0" presId="urn:microsoft.com/office/officeart/2005/8/layout/lProcess2"/>
    <dgm:cxn modelId="{DA380FB1-1F0A-402D-99A2-CDD69A60AA74}" type="presParOf" srcId="{6E03ED73-B901-46FF-8FC2-5B098CDF289D}" destId="{C34E412F-8B3E-4E5D-8462-9687F6C7C804}" srcOrd="1" destOrd="0" presId="urn:microsoft.com/office/officeart/2005/8/layout/lProcess2"/>
    <dgm:cxn modelId="{69BB3A68-B2DB-4C10-A63E-B9349EA5D2F4}" type="presParOf" srcId="{6E03ED73-B901-46FF-8FC2-5B098CDF289D}" destId="{A1A4417A-3337-4A83-A48F-E8B989CCDCD1}" srcOrd="2" destOrd="0" presId="urn:microsoft.com/office/officeart/2005/8/layout/lProcess2"/>
    <dgm:cxn modelId="{9AC6D8EF-9972-4FF5-BA4F-03AA72ED991F}" type="presParOf" srcId="{A1A4417A-3337-4A83-A48F-E8B989CCDCD1}" destId="{878E6ACE-92C1-4E64-AF8B-EEB0E481BF5B}" srcOrd="0" destOrd="0" presId="urn:microsoft.com/office/officeart/2005/8/layout/lProcess2"/>
    <dgm:cxn modelId="{E28FA2BD-BC37-4529-9770-2AC9FC39F07F}" type="presParOf" srcId="{878E6ACE-92C1-4E64-AF8B-EEB0E481BF5B}" destId="{67560602-22E0-4DA9-9C55-31B7CE34825A}" srcOrd="0" destOrd="0" presId="urn:microsoft.com/office/officeart/2005/8/layout/lProcess2"/>
    <dgm:cxn modelId="{E63182F8-3E8E-43B7-A4B3-DDCB0FCC5604}" type="presParOf" srcId="{878E6ACE-92C1-4E64-AF8B-EEB0E481BF5B}" destId="{C815B6C0-7B33-452A-92A2-876120048A30}" srcOrd="1" destOrd="0" presId="urn:microsoft.com/office/officeart/2005/8/layout/lProcess2"/>
    <dgm:cxn modelId="{FD0D4103-4F89-45FA-9FC8-5EEAACBADA28}" type="presParOf" srcId="{878E6ACE-92C1-4E64-AF8B-EEB0E481BF5B}" destId="{4932B590-8F8F-49B3-9B91-E3EF090115F1}" srcOrd="2" destOrd="0" presId="urn:microsoft.com/office/officeart/2005/8/layout/lProcess2"/>
    <dgm:cxn modelId="{F9A42BBE-37D3-4F69-94C3-2473C877B083}" type="presParOf" srcId="{878E6ACE-92C1-4E64-AF8B-EEB0E481BF5B}" destId="{4393662F-6B12-4054-B326-5DB5DEAA0845}" srcOrd="3" destOrd="0" presId="urn:microsoft.com/office/officeart/2005/8/layout/lProcess2"/>
    <dgm:cxn modelId="{82EB719F-AAD1-4AB0-9F92-EDADC4A2CBE7}" type="presParOf" srcId="{878E6ACE-92C1-4E64-AF8B-EEB0E481BF5B}" destId="{0D469519-3895-4152-9E92-A68A44A8D8B1}" srcOrd="4" destOrd="0" presId="urn:microsoft.com/office/officeart/2005/8/layout/lProcess2"/>
    <dgm:cxn modelId="{60C4F4A9-9FA1-4BBE-BE8E-9C261100AB69}" type="presParOf" srcId="{878E6ACE-92C1-4E64-AF8B-EEB0E481BF5B}" destId="{AF1526DF-9E13-48B5-9647-D9EA589007B0}" srcOrd="5" destOrd="0" presId="urn:microsoft.com/office/officeart/2005/8/layout/lProcess2"/>
    <dgm:cxn modelId="{563244C0-58B7-466F-859A-9796E6C452E3}" type="presParOf" srcId="{878E6ACE-92C1-4E64-AF8B-EEB0E481BF5B}" destId="{F83042EC-9B21-4692-94C0-85E77E6002BB}" srcOrd="6"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65D4F91-D3D5-4A73-9FB7-B16A2654C8A8}" type="doc">
      <dgm:prSet loTypeId="urn:microsoft.com/office/officeart/2005/8/layout/process1" loCatId="process" qsTypeId="urn:microsoft.com/office/officeart/2005/8/quickstyle/simple1" qsCatId="simple" csTypeId="urn:microsoft.com/office/officeart/2005/8/colors/colorful2" csCatId="colorful" phldr="1"/>
      <dgm:spPr/>
    </dgm:pt>
    <dgm:pt modelId="{EC7610AC-BBC0-49FD-9F88-89AD336DD359}">
      <dgm:prSet phldrT="[文字]"/>
      <dgm:spPr/>
      <dgm:t>
        <a:bodyPr/>
        <a:lstStyle/>
        <a:p>
          <a:r>
            <a:rPr lang="en-US" altLang="zh-TW" dirty="0"/>
            <a:t>1.</a:t>
          </a:r>
          <a:r>
            <a:rPr lang="zh-TW" altLang="en-US" dirty="0"/>
            <a:t>挑選感興趣籌資項目</a:t>
          </a:r>
        </a:p>
      </dgm:t>
    </dgm:pt>
    <dgm:pt modelId="{30BDB6C2-7989-48C1-8693-C54DD89A89BA}" type="parTrans" cxnId="{33F3030E-96EB-463E-BC44-C42C7C521F01}">
      <dgm:prSet/>
      <dgm:spPr/>
      <dgm:t>
        <a:bodyPr/>
        <a:lstStyle/>
        <a:p>
          <a:endParaRPr lang="zh-TW" altLang="en-US"/>
        </a:p>
      </dgm:t>
    </dgm:pt>
    <dgm:pt modelId="{4EA999F8-A061-4A8F-BCAA-A7C8CC05247B}" type="sibTrans" cxnId="{33F3030E-96EB-463E-BC44-C42C7C521F01}">
      <dgm:prSet/>
      <dgm:spPr/>
      <dgm:t>
        <a:bodyPr/>
        <a:lstStyle/>
        <a:p>
          <a:endParaRPr lang="zh-TW" altLang="en-US"/>
        </a:p>
      </dgm:t>
    </dgm:pt>
    <dgm:pt modelId="{86CEC436-3F5E-484F-873E-AB02788A5D5E}">
      <dgm:prSet phldrT="[文字]"/>
      <dgm:spPr/>
      <dgm:t>
        <a:bodyPr/>
        <a:lstStyle/>
        <a:p>
          <a:r>
            <a:rPr lang="en-US" altLang="zh-TW" dirty="0"/>
            <a:t>2.</a:t>
          </a:r>
          <a:r>
            <a:rPr lang="zh-TW" altLang="en-US" dirty="0"/>
            <a:t>投入資金</a:t>
          </a:r>
        </a:p>
      </dgm:t>
    </dgm:pt>
    <dgm:pt modelId="{6E7C3B86-D0DA-4AE0-A9CF-5797E689E629}" type="parTrans" cxnId="{B4532BAD-CD2C-4860-8BEF-9D497D679B64}">
      <dgm:prSet/>
      <dgm:spPr/>
      <dgm:t>
        <a:bodyPr/>
        <a:lstStyle/>
        <a:p>
          <a:endParaRPr lang="zh-TW" altLang="en-US"/>
        </a:p>
      </dgm:t>
    </dgm:pt>
    <dgm:pt modelId="{A4582ED1-2626-40E9-9FE5-CD92426CF35A}" type="sibTrans" cxnId="{B4532BAD-CD2C-4860-8BEF-9D497D679B64}">
      <dgm:prSet/>
      <dgm:spPr/>
      <dgm:t>
        <a:bodyPr/>
        <a:lstStyle/>
        <a:p>
          <a:endParaRPr lang="zh-TW" altLang="en-US"/>
        </a:p>
      </dgm:t>
    </dgm:pt>
    <dgm:pt modelId="{DA5A4555-6C35-43B4-B6C5-F4E662AF9D2B}">
      <dgm:prSet phldrT="[文字]"/>
      <dgm:spPr/>
      <dgm:t>
        <a:bodyPr/>
        <a:lstStyle/>
        <a:p>
          <a:r>
            <a:rPr lang="en-US" altLang="zh-TW" dirty="0"/>
            <a:t>3.</a:t>
          </a:r>
          <a:r>
            <a:rPr lang="zh-TW" altLang="en-US" dirty="0"/>
            <a:t>募資網站協助管理資金、統計項目籌資金額</a:t>
          </a:r>
        </a:p>
      </dgm:t>
    </dgm:pt>
    <dgm:pt modelId="{4AE5029E-677D-485F-A663-74731E72131A}" type="parTrans" cxnId="{D04C97CF-FB35-42E4-B6A5-B7BC6F4BF120}">
      <dgm:prSet/>
      <dgm:spPr/>
      <dgm:t>
        <a:bodyPr/>
        <a:lstStyle/>
        <a:p>
          <a:endParaRPr lang="zh-TW" altLang="en-US"/>
        </a:p>
      </dgm:t>
    </dgm:pt>
    <dgm:pt modelId="{88ED76E2-21EB-4C65-9089-24EEA7A5DEE4}" type="sibTrans" cxnId="{D04C97CF-FB35-42E4-B6A5-B7BC6F4BF120}">
      <dgm:prSet/>
      <dgm:spPr/>
      <dgm:t>
        <a:bodyPr/>
        <a:lstStyle/>
        <a:p>
          <a:endParaRPr lang="zh-TW" altLang="en-US"/>
        </a:p>
      </dgm:t>
    </dgm:pt>
    <dgm:pt modelId="{A9E6456A-9CD5-4BD9-AF25-1EDCBDC0B648}">
      <dgm:prSet phldrT="[文字]"/>
      <dgm:spPr/>
      <dgm:t>
        <a:bodyPr/>
        <a:lstStyle/>
        <a:p>
          <a:r>
            <a:rPr lang="en-US" altLang="zh-TW" dirty="0"/>
            <a:t>4.</a:t>
          </a:r>
          <a:r>
            <a:rPr lang="zh-TW" altLang="en-US" dirty="0"/>
            <a:t>達到預期資金，將資金轉給募資人</a:t>
          </a:r>
        </a:p>
      </dgm:t>
    </dgm:pt>
    <dgm:pt modelId="{B39E71B0-2082-4CF4-8996-C3DD1B809B66}" type="parTrans" cxnId="{B7B93D13-7405-4CA0-BA29-86DCB891F063}">
      <dgm:prSet/>
      <dgm:spPr/>
      <dgm:t>
        <a:bodyPr/>
        <a:lstStyle/>
        <a:p>
          <a:endParaRPr lang="zh-TW" altLang="en-US"/>
        </a:p>
      </dgm:t>
    </dgm:pt>
    <dgm:pt modelId="{925AB4C8-836B-40E0-AE47-C248A4866C40}" type="sibTrans" cxnId="{B7B93D13-7405-4CA0-BA29-86DCB891F063}">
      <dgm:prSet/>
      <dgm:spPr/>
      <dgm:t>
        <a:bodyPr/>
        <a:lstStyle/>
        <a:p>
          <a:endParaRPr lang="zh-TW" altLang="en-US"/>
        </a:p>
      </dgm:t>
    </dgm:pt>
    <dgm:pt modelId="{1134CC51-12A3-4734-88C6-A810C8676391}">
      <dgm:prSet phldrT="[文字]"/>
      <dgm:spPr/>
      <dgm:t>
        <a:bodyPr/>
        <a:lstStyle/>
        <a:p>
          <a:r>
            <a:rPr lang="en-US" altLang="zh-TW" dirty="0"/>
            <a:t>5.</a:t>
          </a:r>
          <a:r>
            <a:rPr lang="zh-TW" altLang="en-US" dirty="0"/>
            <a:t>達一定條件發放投資回報</a:t>
          </a:r>
        </a:p>
      </dgm:t>
    </dgm:pt>
    <dgm:pt modelId="{1D66522E-D39D-470E-838B-ABEB8594AB36}" type="parTrans" cxnId="{907F5933-2545-4955-A407-C776D4B2E8D3}">
      <dgm:prSet/>
      <dgm:spPr/>
      <dgm:t>
        <a:bodyPr/>
        <a:lstStyle/>
        <a:p>
          <a:endParaRPr lang="zh-TW" altLang="en-US"/>
        </a:p>
      </dgm:t>
    </dgm:pt>
    <dgm:pt modelId="{0724B365-3209-4029-93E6-7356E0C1860D}" type="sibTrans" cxnId="{907F5933-2545-4955-A407-C776D4B2E8D3}">
      <dgm:prSet/>
      <dgm:spPr/>
      <dgm:t>
        <a:bodyPr/>
        <a:lstStyle/>
        <a:p>
          <a:endParaRPr lang="zh-TW" altLang="en-US"/>
        </a:p>
      </dgm:t>
    </dgm:pt>
    <dgm:pt modelId="{2A20659C-F483-4630-9A5C-AE13045AF5E6}" type="pres">
      <dgm:prSet presAssocID="{365D4F91-D3D5-4A73-9FB7-B16A2654C8A8}" presName="Name0" presStyleCnt="0">
        <dgm:presLayoutVars>
          <dgm:dir/>
          <dgm:resizeHandles val="exact"/>
        </dgm:presLayoutVars>
      </dgm:prSet>
      <dgm:spPr/>
    </dgm:pt>
    <dgm:pt modelId="{A5C9777E-9575-4FB0-BBAB-3BC393B4D1E1}" type="pres">
      <dgm:prSet presAssocID="{EC7610AC-BBC0-49FD-9F88-89AD336DD359}" presName="node" presStyleLbl="node1" presStyleIdx="0" presStyleCnt="5">
        <dgm:presLayoutVars>
          <dgm:bulletEnabled val="1"/>
        </dgm:presLayoutVars>
      </dgm:prSet>
      <dgm:spPr/>
      <dgm:t>
        <a:bodyPr/>
        <a:lstStyle/>
        <a:p>
          <a:endParaRPr lang="zh-TW" altLang="en-US"/>
        </a:p>
      </dgm:t>
    </dgm:pt>
    <dgm:pt modelId="{5C6EA8F5-A92D-4495-9F5E-DD0C9101F1E0}" type="pres">
      <dgm:prSet presAssocID="{4EA999F8-A061-4A8F-BCAA-A7C8CC05247B}" presName="sibTrans" presStyleLbl="sibTrans2D1" presStyleIdx="0" presStyleCnt="4"/>
      <dgm:spPr/>
      <dgm:t>
        <a:bodyPr/>
        <a:lstStyle/>
        <a:p>
          <a:endParaRPr lang="zh-TW" altLang="en-US"/>
        </a:p>
      </dgm:t>
    </dgm:pt>
    <dgm:pt modelId="{826747A8-2BD5-4FDB-88DE-870862C3C910}" type="pres">
      <dgm:prSet presAssocID="{4EA999F8-A061-4A8F-BCAA-A7C8CC05247B}" presName="connectorText" presStyleLbl="sibTrans2D1" presStyleIdx="0" presStyleCnt="4"/>
      <dgm:spPr/>
      <dgm:t>
        <a:bodyPr/>
        <a:lstStyle/>
        <a:p>
          <a:endParaRPr lang="zh-TW" altLang="en-US"/>
        </a:p>
      </dgm:t>
    </dgm:pt>
    <dgm:pt modelId="{8BB29E31-0DD7-4335-B0A5-81200990FFCF}" type="pres">
      <dgm:prSet presAssocID="{86CEC436-3F5E-484F-873E-AB02788A5D5E}" presName="node" presStyleLbl="node1" presStyleIdx="1" presStyleCnt="5">
        <dgm:presLayoutVars>
          <dgm:bulletEnabled val="1"/>
        </dgm:presLayoutVars>
      </dgm:prSet>
      <dgm:spPr/>
      <dgm:t>
        <a:bodyPr/>
        <a:lstStyle/>
        <a:p>
          <a:endParaRPr lang="zh-TW" altLang="en-US"/>
        </a:p>
      </dgm:t>
    </dgm:pt>
    <dgm:pt modelId="{FFC17989-4C94-4175-9157-116FA1B26743}" type="pres">
      <dgm:prSet presAssocID="{A4582ED1-2626-40E9-9FE5-CD92426CF35A}" presName="sibTrans" presStyleLbl="sibTrans2D1" presStyleIdx="1" presStyleCnt="4"/>
      <dgm:spPr/>
      <dgm:t>
        <a:bodyPr/>
        <a:lstStyle/>
        <a:p>
          <a:endParaRPr lang="zh-TW" altLang="en-US"/>
        </a:p>
      </dgm:t>
    </dgm:pt>
    <dgm:pt modelId="{C9328E77-6F12-4B7C-BB44-28FF7A568949}" type="pres">
      <dgm:prSet presAssocID="{A4582ED1-2626-40E9-9FE5-CD92426CF35A}" presName="connectorText" presStyleLbl="sibTrans2D1" presStyleIdx="1" presStyleCnt="4"/>
      <dgm:spPr/>
      <dgm:t>
        <a:bodyPr/>
        <a:lstStyle/>
        <a:p>
          <a:endParaRPr lang="zh-TW" altLang="en-US"/>
        </a:p>
      </dgm:t>
    </dgm:pt>
    <dgm:pt modelId="{8F6043D5-A0B4-4793-841A-B2F26BB33F6F}" type="pres">
      <dgm:prSet presAssocID="{DA5A4555-6C35-43B4-B6C5-F4E662AF9D2B}" presName="node" presStyleLbl="node1" presStyleIdx="2" presStyleCnt="5">
        <dgm:presLayoutVars>
          <dgm:bulletEnabled val="1"/>
        </dgm:presLayoutVars>
      </dgm:prSet>
      <dgm:spPr/>
      <dgm:t>
        <a:bodyPr/>
        <a:lstStyle/>
        <a:p>
          <a:endParaRPr lang="zh-TW" altLang="en-US"/>
        </a:p>
      </dgm:t>
    </dgm:pt>
    <dgm:pt modelId="{A408DA97-43B7-447B-9B2D-C16E23B6B685}" type="pres">
      <dgm:prSet presAssocID="{88ED76E2-21EB-4C65-9089-24EEA7A5DEE4}" presName="sibTrans" presStyleLbl="sibTrans2D1" presStyleIdx="2" presStyleCnt="4"/>
      <dgm:spPr/>
      <dgm:t>
        <a:bodyPr/>
        <a:lstStyle/>
        <a:p>
          <a:endParaRPr lang="zh-TW" altLang="en-US"/>
        </a:p>
      </dgm:t>
    </dgm:pt>
    <dgm:pt modelId="{BB166638-88DA-4AFC-B071-3DEBF13FE309}" type="pres">
      <dgm:prSet presAssocID="{88ED76E2-21EB-4C65-9089-24EEA7A5DEE4}" presName="connectorText" presStyleLbl="sibTrans2D1" presStyleIdx="2" presStyleCnt="4"/>
      <dgm:spPr/>
      <dgm:t>
        <a:bodyPr/>
        <a:lstStyle/>
        <a:p>
          <a:endParaRPr lang="zh-TW" altLang="en-US"/>
        </a:p>
      </dgm:t>
    </dgm:pt>
    <dgm:pt modelId="{20F913E6-5894-47C5-B9C8-45A91A6475A4}" type="pres">
      <dgm:prSet presAssocID="{A9E6456A-9CD5-4BD9-AF25-1EDCBDC0B648}" presName="node" presStyleLbl="node1" presStyleIdx="3" presStyleCnt="5">
        <dgm:presLayoutVars>
          <dgm:bulletEnabled val="1"/>
        </dgm:presLayoutVars>
      </dgm:prSet>
      <dgm:spPr/>
      <dgm:t>
        <a:bodyPr/>
        <a:lstStyle/>
        <a:p>
          <a:endParaRPr lang="zh-TW" altLang="en-US"/>
        </a:p>
      </dgm:t>
    </dgm:pt>
    <dgm:pt modelId="{7CCD855C-800E-42E7-8FCA-260390E66DF4}" type="pres">
      <dgm:prSet presAssocID="{925AB4C8-836B-40E0-AE47-C248A4866C40}" presName="sibTrans" presStyleLbl="sibTrans2D1" presStyleIdx="3" presStyleCnt="4"/>
      <dgm:spPr/>
      <dgm:t>
        <a:bodyPr/>
        <a:lstStyle/>
        <a:p>
          <a:endParaRPr lang="zh-TW" altLang="en-US"/>
        </a:p>
      </dgm:t>
    </dgm:pt>
    <dgm:pt modelId="{AD557A1F-45CC-485E-B216-DAAD79F1701B}" type="pres">
      <dgm:prSet presAssocID="{925AB4C8-836B-40E0-AE47-C248A4866C40}" presName="connectorText" presStyleLbl="sibTrans2D1" presStyleIdx="3" presStyleCnt="4"/>
      <dgm:spPr/>
      <dgm:t>
        <a:bodyPr/>
        <a:lstStyle/>
        <a:p>
          <a:endParaRPr lang="zh-TW" altLang="en-US"/>
        </a:p>
      </dgm:t>
    </dgm:pt>
    <dgm:pt modelId="{001AB5D4-6D1D-4723-B782-DB4CA045ED1D}" type="pres">
      <dgm:prSet presAssocID="{1134CC51-12A3-4734-88C6-A810C8676391}" presName="node" presStyleLbl="node1" presStyleIdx="4" presStyleCnt="5" custLinFactNeighborX="7560" custLinFactNeighborY="-21771">
        <dgm:presLayoutVars>
          <dgm:bulletEnabled val="1"/>
        </dgm:presLayoutVars>
      </dgm:prSet>
      <dgm:spPr/>
      <dgm:t>
        <a:bodyPr/>
        <a:lstStyle/>
        <a:p>
          <a:endParaRPr lang="zh-TW" altLang="en-US"/>
        </a:p>
      </dgm:t>
    </dgm:pt>
  </dgm:ptLst>
  <dgm:cxnLst>
    <dgm:cxn modelId="{F3C1A794-C13A-478E-B45A-0D80B8D2702E}" type="presOf" srcId="{4EA999F8-A061-4A8F-BCAA-A7C8CC05247B}" destId="{826747A8-2BD5-4FDB-88DE-870862C3C910}" srcOrd="1" destOrd="0" presId="urn:microsoft.com/office/officeart/2005/8/layout/process1"/>
    <dgm:cxn modelId="{9642D5BB-29DE-4982-A289-81596F5FD30D}" type="presOf" srcId="{4EA999F8-A061-4A8F-BCAA-A7C8CC05247B}" destId="{5C6EA8F5-A92D-4495-9F5E-DD0C9101F1E0}" srcOrd="0" destOrd="0" presId="urn:microsoft.com/office/officeart/2005/8/layout/process1"/>
    <dgm:cxn modelId="{0BC14BA9-BDC4-4C8C-85B1-516D60D2DCF4}" type="presOf" srcId="{88ED76E2-21EB-4C65-9089-24EEA7A5DEE4}" destId="{BB166638-88DA-4AFC-B071-3DEBF13FE309}" srcOrd="1" destOrd="0" presId="urn:microsoft.com/office/officeart/2005/8/layout/process1"/>
    <dgm:cxn modelId="{1748DB22-9DB4-416C-8C71-8058FF731DB2}" type="presOf" srcId="{86CEC436-3F5E-484F-873E-AB02788A5D5E}" destId="{8BB29E31-0DD7-4335-B0A5-81200990FFCF}" srcOrd="0" destOrd="0" presId="urn:microsoft.com/office/officeart/2005/8/layout/process1"/>
    <dgm:cxn modelId="{EC80D984-3CCD-4B78-B422-3FF8A8EAC8D1}" type="presOf" srcId="{EC7610AC-BBC0-49FD-9F88-89AD336DD359}" destId="{A5C9777E-9575-4FB0-BBAB-3BC393B4D1E1}" srcOrd="0" destOrd="0" presId="urn:microsoft.com/office/officeart/2005/8/layout/process1"/>
    <dgm:cxn modelId="{46455888-11CD-4FBD-ACB0-07FC5533110A}" type="presOf" srcId="{925AB4C8-836B-40E0-AE47-C248A4866C40}" destId="{7CCD855C-800E-42E7-8FCA-260390E66DF4}" srcOrd="0" destOrd="0" presId="urn:microsoft.com/office/officeart/2005/8/layout/process1"/>
    <dgm:cxn modelId="{907F5933-2545-4955-A407-C776D4B2E8D3}" srcId="{365D4F91-D3D5-4A73-9FB7-B16A2654C8A8}" destId="{1134CC51-12A3-4734-88C6-A810C8676391}" srcOrd="4" destOrd="0" parTransId="{1D66522E-D39D-470E-838B-ABEB8594AB36}" sibTransId="{0724B365-3209-4029-93E6-7356E0C1860D}"/>
    <dgm:cxn modelId="{CA0EE902-4255-4C29-8D92-146739B9F84D}" type="presOf" srcId="{88ED76E2-21EB-4C65-9089-24EEA7A5DEE4}" destId="{A408DA97-43B7-447B-9B2D-C16E23B6B685}" srcOrd="0" destOrd="0" presId="urn:microsoft.com/office/officeart/2005/8/layout/process1"/>
    <dgm:cxn modelId="{E784E45C-D409-467F-8744-3B08DAC281F7}" type="presOf" srcId="{DA5A4555-6C35-43B4-B6C5-F4E662AF9D2B}" destId="{8F6043D5-A0B4-4793-841A-B2F26BB33F6F}" srcOrd="0" destOrd="0" presId="urn:microsoft.com/office/officeart/2005/8/layout/process1"/>
    <dgm:cxn modelId="{D04C97CF-FB35-42E4-B6A5-B7BC6F4BF120}" srcId="{365D4F91-D3D5-4A73-9FB7-B16A2654C8A8}" destId="{DA5A4555-6C35-43B4-B6C5-F4E662AF9D2B}" srcOrd="2" destOrd="0" parTransId="{4AE5029E-677D-485F-A663-74731E72131A}" sibTransId="{88ED76E2-21EB-4C65-9089-24EEA7A5DEE4}"/>
    <dgm:cxn modelId="{170B678A-08F6-4A6C-9E27-A0F111E0364C}" type="presOf" srcId="{365D4F91-D3D5-4A73-9FB7-B16A2654C8A8}" destId="{2A20659C-F483-4630-9A5C-AE13045AF5E6}" srcOrd="0" destOrd="0" presId="urn:microsoft.com/office/officeart/2005/8/layout/process1"/>
    <dgm:cxn modelId="{B7B93D13-7405-4CA0-BA29-86DCB891F063}" srcId="{365D4F91-D3D5-4A73-9FB7-B16A2654C8A8}" destId="{A9E6456A-9CD5-4BD9-AF25-1EDCBDC0B648}" srcOrd="3" destOrd="0" parTransId="{B39E71B0-2082-4CF4-8996-C3DD1B809B66}" sibTransId="{925AB4C8-836B-40E0-AE47-C248A4866C40}"/>
    <dgm:cxn modelId="{33F3030E-96EB-463E-BC44-C42C7C521F01}" srcId="{365D4F91-D3D5-4A73-9FB7-B16A2654C8A8}" destId="{EC7610AC-BBC0-49FD-9F88-89AD336DD359}" srcOrd="0" destOrd="0" parTransId="{30BDB6C2-7989-48C1-8693-C54DD89A89BA}" sibTransId="{4EA999F8-A061-4A8F-BCAA-A7C8CC05247B}"/>
    <dgm:cxn modelId="{2D6C0656-5216-496E-82BB-155A4D452922}" type="presOf" srcId="{925AB4C8-836B-40E0-AE47-C248A4866C40}" destId="{AD557A1F-45CC-485E-B216-DAAD79F1701B}" srcOrd="1" destOrd="0" presId="urn:microsoft.com/office/officeart/2005/8/layout/process1"/>
    <dgm:cxn modelId="{6CF061D1-EEC1-48D2-A5E4-7EA62D6A9146}" type="presOf" srcId="{A4582ED1-2626-40E9-9FE5-CD92426CF35A}" destId="{FFC17989-4C94-4175-9157-116FA1B26743}" srcOrd="0" destOrd="0" presId="urn:microsoft.com/office/officeart/2005/8/layout/process1"/>
    <dgm:cxn modelId="{F4CAF48E-B0FF-4BB6-8E08-04AD2E09E65A}" type="presOf" srcId="{A9E6456A-9CD5-4BD9-AF25-1EDCBDC0B648}" destId="{20F913E6-5894-47C5-B9C8-45A91A6475A4}" srcOrd="0" destOrd="0" presId="urn:microsoft.com/office/officeart/2005/8/layout/process1"/>
    <dgm:cxn modelId="{4E539364-C582-4871-AE51-88C9086DAA25}" type="presOf" srcId="{A4582ED1-2626-40E9-9FE5-CD92426CF35A}" destId="{C9328E77-6F12-4B7C-BB44-28FF7A568949}" srcOrd="1" destOrd="0" presId="urn:microsoft.com/office/officeart/2005/8/layout/process1"/>
    <dgm:cxn modelId="{B4532BAD-CD2C-4860-8BEF-9D497D679B64}" srcId="{365D4F91-D3D5-4A73-9FB7-B16A2654C8A8}" destId="{86CEC436-3F5E-484F-873E-AB02788A5D5E}" srcOrd="1" destOrd="0" parTransId="{6E7C3B86-D0DA-4AE0-A9CF-5797E689E629}" sibTransId="{A4582ED1-2626-40E9-9FE5-CD92426CF35A}"/>
    <dgm:cxn modelId="{CD2F01A1-2432-4CE4-9831-33E06586ED56}" type="presOf" srcId="{1134CC51-12A3-4734-88C6-A810C8676391}" destId="{001AB5D4-6D1D-4723-B782-DB4CA045ED1D}" srcOrd="0" destOrd="0" presId="urn:microsoft.com/office/officeart/2005/8/layout/process1"/>
    <dgm:cxn modelId="{6755FD6E-A369-41BA-B235-555303BF1300}" type="presParOf" srcId="{2A20659C-F483-4630-9A5C-AE13045AF5E6}" destId="{A5C9777E-9575-4FB0-BBAB-3BC393B4D1E1}" srcOrd="0" destOrd="0" presId="urn:microsoft.com/office/officeart/2005/8/layout/process1"/>
    <dgm:cxn modelId="{1D11012D-3281-408B-9216-70F875FAE70F}" type="presParOf" srcId="{2A20659C-F483-4630-9A5C-AE13045AF5E6}" destId="{5C6EA8F5-A92D-4495-9F5E-DD0C9101F1E0}" srcOrd="1" destOrd="0" presId="urn:microsoft.com/office/officeart/2005/8/layout/process1"/>
    <dgm:cxn modelId="{7B04DDCD-BA0D-453A-83AC-7B1EC7B036D7}" type="presParOf" srcId="{5C6EA8F5-A92D-4495-9F5E-DD0C9101F1E0}" destId="{826747A8-2BD5-4FDB-88DE-870862C3C910}" srcOrd="0" destOrd="0" presId="urn:microsoft.com/office/officeart/2005/8/layout/process1"/>
    <dgm:cxn modelId="{EB651A70-E1D6-4448-A24E-E5A982537733}" type="presParOf" srcId="{2A20659C-F483-4630-9A5C-AE13045AF5E6}" destId="{8BB29E31-0DD7-4335-B0A5-81200990FFCF}" srcOrd="2" destOrd="0" presId="urn:microsoft.com/office/officeart/2005/8/layout/process1"/>
    <dgm:cxn modelId="{98097242-4110-4F60-9FE4-707BEDAA5BCB}" type="presParOf" srcId="{2A20659C-F483-4630-9A5C-AE13045AF5E6}" destId="{FFC17989-4C94-4175-9157-116FA1B26743}" srcOrd="3" destOrd="0" presId="urn:microsoft.com/office/officeart/2005/8/layout/process1"/>
    <dgm:cxn modelId="{2F26A693-152A-4E69-84B0-E4A05D366703}" type="presParOf" srcId="{FFC17989-4C94-4175-9157-116FA1B26743}" destId="{C9328E77-6F12-4B7C-BB44-28FF7A568949}" srcOrd="0" destOrd="0" presId="urn:microsoft.com/office/officeart/2005/8/layout/process1"/>
    <dgm:cxn modelId="{4AF1D434-14DA-47A1-8B9C-2D3001B15FE3}" type="presParOf" srcId="{2A20659C-F483-4630-9A5C-AE13045AF5E6}" destId="{8F6043D5-A0B4-4793-841A-B2F26BB33F6F}" srcOrd="4" destOrd="0" presId="urn:microsoft.com/office/officeart/2005/8/layout/process1"/>
    <dgm:cxn modelId="{15C7375A-9B8F-45F6-A90D-13750425CC11}" type="presParOf" srcId="{2A20659C-F483-4630-9A5C-AE13045AF5E6}" destId="{A408DA97-43B7-447B-9B2D-C16E23B6B685}" srcOrd="5" destOrd="0" presId="urn:microsoft.com/office/officeart/2005/8/layout/process1"/>
    <dgm:cxn modelId="{70F55CA5-D7EF-4DF6-A025-171985D561BF}" type="presParOf" srcId="{A408DA97-43B7-447B-9B2D-C16E23B6B685}" destId="{BB166638-88DA-4AFC-B071-3DEBF13FE309}" srcOrd="0" destOrd="0" presId="urn:microsoft.com/office/officeart/2005/8/layout/process1"/>
    <dgm:cxn modelId="{8C9BB06D-DF43-43B9-B2E2-D6CB047626CF}" type="presParOf" srcId="{2A20659C-F483-4630-9A5C-AE13045AF5E6}" destId="{20F913E6-5894-47C5-B9C8-45A91A6475A4}" srcOrd="6" destOrd="0" presId="urn:microsoft.com/office/officeart/2005/8/layout/process1"/>
    <dgm:cxn modelId="{54E7F730-9017-43EA-B89E-3D4AFB659508}" type="presParOf" srcId="{2A20659C-F483-4630-9A5C-AE13045AF5E6}" destId="{7CCD855C-800E-42E7-8FCA-260390E66DF4}" srcOrd="7" destOrd="0" presId="urn:microsoft.com/office/officeart/2005/8/layout/process1"/>
    <dgm:cxn modelId="{F3FB6D53-D55D-4AEC-A200-23B514FD93E0}" type="presParOf" srcId="{7CCD855C-800E-42E7-8FCA-260390E66DF4}" destId="{AD557A1F-45CC-485E-B216-DAAD79F1701B}" srcOrd="0" destOrd="0" presId="urn:microsoft.com/office/officeart/2005/8/layout/process1"/>
    <dgm:cxn modelId="{B3F06CB4-15DE-463C-9F60-0E5F40322F03}" type="presParOf" srcId="{2A20659C-F483-4630-9A5C-AE13045AF5E6}" destId="{001AB5D4-6D1D-4723-B782-DB4CA045ED1D}" srcOrd="8" destOrd="0" presId="urn:microsoft.com/office/officeart/2005/8/layout/process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147D814-3902-452A-8104-B5AD9739B0F8}" type="doc">
      <dgm:prSet loTypeId="urn:microsoft.com/office/officeart/2005/8/layout/hierarchy4" loCatId="hierarchy" qsTypeId="urn:microsoft.com/office/officeart/2005/8/quickstyle/simple1" qsCatId="simple" csTypeId="urn:microsoft.com/office/officeart/2005/8/colors/accent6_5" csCatId="accent6" phldr="1"/>
      <dgm:spPr/>
      <dgm:t>
        <a:bodyPr/>
        <a:lstStyle/>
        <a:p>
          <a:endParaRPr lang="zh-TW" altLang="en-US"/>
        </a:p>
      </dgm:t>
    </dgm:pt>
    <dgm:pt modelId="{1CB22414-06C1-4DC1-80DD-478A94640594}">
      <dgm:prSet phldrT="[文字]"/>
      <dgm:spPr>
        <a:solidFill>
          <a:schemeClr val="tx2">
            <a:alpha val="80000"/>
          </a:schemeClr>
        </a:solidFill>
      </dgm:spPr>
      <dgm:t>
        <a:bodyPr/>
        <a:lstStyle/>
        <a:p>
          <a:r>
            <a:rPr lang="zh-TW" altLang="en-US" b="1" dirty="0"/>
            <a:t>法定貨幣</a:t>
          </a:r>
        </a:p>
      </dgm:t>
    </dgm:pt>
    <dgm:pt modelId="{8AC5AFDA-6E06-4F54-85D4-387A3F76C4D9}" type="parTrans" cxnId="{AA3664FF-0F21-4A52-ABC9-A5F11F2165F1}">
      <dgm:prSet/>
      <dgm:spPr/>
      <dgm:t>
        <a:bodyPr/>
        <a:lstStyle/>
        <a:p>
          <a:endParaRPr lang="zh-TW" altLang="en-US"/>
        </a:p>
      </dgm:t>
    </dgm:pt>
    <dgm:pt modelId="{028331B0-C4BB-4946-9650-CA819299E702}" type="sibTrans" cxnId="{AA3664FF-0F21-4A52-ABC9-A5F11F2165F1}">
      <dgm:prSet/>
      <dgm:spPr/>
      <dgm:t>
        <a:bodyPr/>
        <a:lstStyle/>
        <a:p>
          <a:endParaRPr lang="zh-TW" altLang="en-US"/>
        </a:p>
      </dgm:t>
    </dgm:pt>
    <dgm:pt modelId="{D6C50300-CB89-41A5-A0C1-6E6152E3B51C}">
      <dgm:prSet phldrT="[文字]" custT="1"/>
      <dgm:spPr>
        <a:solidFill>
          <a:srgbClr val="922633">
            <a:alpha val="89804"/>
          </a:srgbClr>
        </a:solidFill>
      </dgm:spPr>
      <dgm:t>
        <a:bodyPr/>
        <a:lstStyle/>
        <a:p>
          <a:r>
            <a:rPr lang="zh-TW" altLang="en-US" sz="2200" dirty="0"/>
            <a:t>傳統</a:t>
          </a:r>
        </a:p>
      </dgm:t>
    </dgm:pt>
    <dgm:pt modelId="{5AA9438C-BE61-4153-B99F-BBB433E7AACE}" type="parTrans" cxnId="{2AC9500B-CB91-4E42-877C-989E36B8DF80}">
      <dgm:prSet/>
      <dgm:spPr/>
      <dgm:t>
        <a:bodyPr/>
        <a:lstStyle/>
        <a:p>
          <a:endParaRPr lang="zh-TW" altLang="en-US"/>
        </a:p>
      </dgm:t>
    </dgm:pt>
    <dgm:pt modelId="{F6FB3A9E-32CB-40DF-BEA2-A79AE2CDF1B0}" type="sibTrans" cxnId="{2AC9500B-CB91-4E42-877C-989E36B8DF80}">
      <dgm:prSet/>
      <dgm:spPr/>
      <dgm:t>
        <a:bodyPr/>
        <a:lstStyle/>
        <a:p>
          <a:endParaRPr lang="zh-TW" altLang="en-US"/>
        </a:p>
      </dgm:t>
    </dgm:pt>
    <dgm:pt modelId="{F64893D1-14B1-4EAA-85E9-C44173259CC5}">
      <dgm:prSet phldrT="[文字]" custT="1"/>
      <dgm:spPr>
        <a:solidFill>
          <a:srgbClr val="DA6C79"/>
        </a:solidFill>
      </dgm:spPr>
      <dgm:t>
        <a:bodyPr/>
        <a:lstStyle/>
        <a:p>
          <a:r>
            <a:rPr lang="en-US" altLang="zh-TW" sz="1800" kern="1200" dirty="0"/>
            <a:t>EX. </a:t>
          </a:r>
          <a:r>
            <a:rPr lang="zh-TW" altLang="en-US" sz="2200" b="0" kern="1200" dirty="0">
              <a:solidFill>
                <a:prstClr val="white"/>
              </a:solidFill>
              <a:latin typeface="Corbel"/>
              <a:ea typeface="微軟正黑體"/>
              <a:cs typeface="+mn-cs"/>
            </a:rPr>
            <a:t>賭場代幣</a:t>
          </a:r>
        </a:p>
      </dgm:t>
    </dgm:pt>
    <dgm:pt modelId="{1F54E269-0C57-484A-A89F-D8E5A49D418F}" type="parTrans" cxnId="{A835C942-8341-4BA9-96D5-A5999D700F7A}">
      <dgm:prSet/>
      <dgm:spPr/>
      <dgm:t>
        <a:bodyPr/>
        <a:lstStyle/>
        <a:p>
          <a:endParaRPr lang="zh-TW" altLang="en-US"/>
        </a:p>
      </dgm:t>
    </dgm:pt>
    <dgm:pt modelId="{21A9271E-5DF4-41CD-8B58-7A7DC9B298EE}" type="sibTrans" cxnId="{A835C942-8341-4BA9-96D5-A5999D700F7A}">
      <dgm:prSet/>
      <dgm:spPr/>
      <dgm:t>
        <a:bodyPr/>
        <a:lstStyle/>
        <a:p>
          <a:endParaRPr lang="zh-TW" altLang="en-US"/>
        </a:p>
      </dgm:t>
    </dgm:pt>
    <dgm:pt modelId="{EBC8143F-245B-4717-8574-4B6F99A679DC}">
      <dgm:prSet phldrT="[文字]" custT="1"/>
      <dgm:spPr>
        <a:solidFill>
          <a:srgbClr val="00698E"/>
        </a:solidFill>
      </dgm:spPr>
      <dgm:t>
        <a:bodyPr/>
        <a:lstStyle/>
        <a:p>
          <a:r>
            <a:rPr lang="zh-TW" altLang="en-US" sz="2400" dirty="0"/>
            <a:t>數位化 </a:t>
          </a:r>
          <a:r>
            <a:rPr lang="en-US" altLang="zh-TW" sz="2400" dirty="0"/>
            <a:t>(</a:t>
          </a:r>
          <a:r>
            <a:rPr lang="zh-TW" altLang="en-US" sz="2400" dirty="0"/>
            <a:t>虛擬貨幣</a:t>
          </a:r>
          <a:r>
            <a:rPr lang="en-US" altLang="zh-TW" sz="2400" dirty="0"/>
            <a:t>)</a:t>
          </a:r>
          <a:endParaRPr lang="zh-TW" altLang="en-US" sz="2400" dirty="0"/>
        </a:p>
      </dgm:t>
    </dgm:pt>
    <dgm:pt modelId="{56CC1A88-EFD2-4802-83A9-CD7E6EE9C0DC}" type="parTrans" cxnId="{0C8F0F23-86E7-4CB4-A516-4A4569D93EDB}">
      <dgm:prSet/>
      <dgm:spPr/>
      <dgm:t>
        <a:bodyPr/>
        <a:lstStyle/>
        <a:p>
          <a:endParaRPr lang="zh-TW" altLang="en-US"/>
        </a:p>
      </dgm:t>
    </dgm:pt>
    <dgm:pt modelId="{3AEC786B-D8B1-4BF2-8CF6-35576D253884}" type="sibTrans" cxnId="{0C8F0F23-86E7-4CB4-A516-4A4569D93EDB}">
      <dgm:prSet/>
      <dgm:spPr/>
      <dgm:t>
        <a:bodyPr/>
        <a:lstStyle/>
        <a:p>
          <a:endParaRPr lang="zh-TW" altLang="en-US"/>
        </a:p>
      </dgm:t>
    </dgm:pt>
    <dgm:pt modelId="{95969885-9A3A-43B0-A65B-3063B52ECE57}">
      <dgm:prSet phldrT="[文字]"/>
      <dgm:spPr>
        <a:solidFill>
          <a:schemeClr val="tx2">
            <a:alpha val="80000"/>
          </a:schemeClr>
        </a:solidFill>
      </dgm:spPr>
      <dgm:t>
        <a:bodyPr/>
        <a:lstStyle/>
        <a:p>
          <a:r>
            <a:rPr lang="zh-TW" altLang="en-US" b="1" dirty="0"/>
            <a:t>非法定貨幣</a:t>
          </a:r>
        </a:p>
      </dgm:t>
    </dgm:pt>
    <dgm:pt modelId="{4010AD4F-7D8E-4332-B8BB-665E218874FD}" type="parTrans" cxnId="{DAF3FF87-F8D4-4736-B326-70B458A366A0}">
      <dgm:prSet/>
      <dgm:spPr/>
      <dgm:t>
        <a:bodyPr/>
        <a:lstStyle/>
        <a:p>
          <a:endParaRPr lang="zh-TW" altLang="en-US"/>
        </a:p>
      </dgm:t>
    </dgm:pt>
    <dgm:pt modelId="{58A24C5E-CA0D-4DE7-83DF-FB2A78749934}" type="sibTrans" cxnId="{DAF3FF87-F8D4-4736-B326-70B458A366A0}">
      <dgm:prSet/>
      <dgm:spPr/>
      <dgm:t>
        <a:bodyPr/>
        <a:lstStyle/>
        <a:p>
          <a:endParaRPr lang="zh-TW" altLang="en-US"/>
        </a:p>
      </dgm:t>
    </dgm:pt>
    <dgm:pt modelId="{D1F13C40-B0DA-4CFD-AAF6-EA26F77384DA}">
      <dgm:prSet phldrT="[文字]"/>
      <dgm:spPr>
        <a:solidFill>
          <a:srgbClr val="008BBC"/>
        </a:solidFill>
      </dgm:spPr>
      <dgm:t>
        <a:bodyPr/>
        <a:lstStyle/>
        <a:p>
          <a:pPr algn="ctr"/>
          <a:r>
            <a:rPr lang="en-US" altLang="zh-TW" dirty="0"/>
            <a:t>【</a:t>
          </a:r>
          <a:r>
            <a:rPr lang="zh-TW" altLang="en-US" dirty="0"/>
            <a:t>網路形式</a:t>
          </a:r>
          <a:r>
            <a:rPr lang="en-US" altLang="zh-TW" dirty="0"/>
            <a:t>】</a:t>
          </a:r>
          <a:br>
            <a:rPr lang="en-US" altLang="zh-TW" dirty="0"/>
          </a:br>
          <a:r>
            <a:rPr lang="zh-TW" altLang="en-US" dirty="0"/>
            <a:t>  第三方支付平台帳戶</a:t>
          </a:r>
        </a:p>
      </dgm:t>
    </dgm:pt>
    <dgm:pt modelId="{312998DD-90DD-414E-96F3-C433E689CC72}" type="parTrans" cxnId="{4A81E70A-61DD-4517-92B7-B226EF944433}">
      <dgm:prSet/>
      <dgm:spPr/>
      <dgm:t>
        <a:bodyPr/>
        <a:lstStyle/>
        <a:p>
          <a:endParaRPr lang="zh-TW" altLang="en-US"/>
        </a:p>
      </dgm:t>
    </dgm:pt>
    <dgm:pt modelId="{FEE23DE9-ED6A-493C-97DC-13219D45D094}" type="sibTrans" cxnId="{4A81E70A-61DD-4517-92B7-B226EF944433}">
      <dgm:prSet/>
      <dgm:spPr/>
      <dgm:t>
        <a:bodyPr/>
        <a:lstStyle/>
        <a:p>
          <a:endParaRPr lang="zh-TW" altLang="en-US"/>
        </a:p>
      </dgm:t>
    </dgm:pt>
    <dgm:pt modelId="{0D6F8685-DF5E-421A-A30C-721C2DA7A0D1}">
      <dgm:prSet phldrT="[文字]" custT="1"/>
      <dgm:spPr>
        <a:solidFill>
          <a:srgbClr val="00698E"/>
        </a:solidFill>
      </dgm:spPr>
      <dgm:t>
        <a:bodyPr/>
        <a:lstStyle/>
        <a:p>
          <a:r>
            <a:rPr lang="zh-TW" altLang="en-US" sz="2400" dirty="0"/>
            <a:t>數位化 </a:t>
          </a:r>
          <a:r>
            <a:rPr lang="en-US" altLang="zh-TW" sz="2400" dirty="0"/>
            <a:t>(</a:t>
          </a:r>
          <a:r>
            <a:rPr lang="zh-TW" altLang="en-US" sz="2400" dirty="0"/>
            <a:t>電子貨幣</a:t>
          </a:r>
          <a:r>
            <a:rPr lang="en-US" altLang="zh-TW" sz="2400" dirty="0"/>
            <a:t>)</a:t>
          </a:r>
          <a:endParaRPr lang="zh-TW" altLang="en-US" sz="2400" dirty="0"/>
        </a:p>
      </dgm:t>
    </dgm:pt>
    <dgm:pt modelId="{B25DC796-8DAB-4047-8DE6-8B9702189C37}" type="parTrans" cxnId="{055D55BB-B2A5-4988-AE2B-15DA84F8661D}">
      <dgm:prSet/>
      <dgm:spPr/>
      <dgm:t>
        <a:bodyPr/>
        <a:lstStyle/>
        <a:p>
          <a:endParaRPr lang="zh-TW" altLang="en-US"/>
        </a:p>
      </dgm:t>
    </dgm:pt>
    <dgm:pt modelId="{B2A68114-142A-4B28-829B-FE5B0CB1E86C}" type="sibTrans" cxnId="{055D55BB-B2A5-4988-AE2B-15DA84F8661D}">
      <dgm:prSet/>
      <dgm:spPr/>
      <dgm:t>
        <a:bodyPr/>
        <a:lstStyle/>
        <a:p>
          <a:endParaRPr lang="zh-TW" altLang="en-US"/>
        </a:p>
      </dgm:t>
    </dgm:pt>
    <dgm:pt modelId="{6DF51B40-326B-4E9C-9F10-9407BFA90AE1}">
      <dgm:prSet phldrT="[文字]" custT="1"/>
      <dgm:spPr>
        <a:solidFill>
          <a:srgbClr val="006A68"/>
        </a:solidFill>
      </dgm:spPr>
      <dgm:t>
        <a:bodyPr/>
        <a:lstStyle/>
        <a:p>
          <a:r>
            <a:rPr lang="zh-TW" altLang="en-US" sz="2400" dirty="0"/>
            <a:t>傳統</a:t>
          </a:r>
        </a:p>
      </dgm:t>
    </dgm:pt>
    <dgm:pt modelId="{F35A1AF8-86CB-40DA-B65B-C3CEBD3E6BF0}" type="parTrans" cxnId="{E41E8CBD-0A83-4DAB-BBCA-02EE13FC5982}">
      <dgm:prSet/>
      <dgm:spPr/>
      <dgm:t>
        <a:bodyPr/>
        <a:lstStyle/>
        <a:p>
          <a:endParaRPr lang="zh-TW" altLang="en-US"/>
        </a:p>
      </dgm:t>
    </dgm:pt>
    <dgm:pt modelId="{D5BFF8F4-1931-46D8-AB58-F7364F38865B}" type="sibTrans" cxnId="{E41E8CBD-0A83-4DAB-BBCA-02EE13FC5982}">
      <dgm:prSet/>
      <dgm:spPr/>
      <dgm:t>
        <a:bodyPr/>
        <a:lstStyle/>
        <a:p>
          <a:endParaRPr lang="zh-TW" altLang="en-US"/>
        </a:p>
      </dgm:t>
    </dgm:pt>
    <dgm:pt modelId="{9C4031C1-BD6D-4366-800F-78A6E13C5DD5}">
      <dgm:prSet phldrT="[文字]"/>
      <dgm:spPr>
        <a:solidFill>
          <a:srgbClr val="008E8B"/>
        </a:solidFill>
      </dgm:spPr>
      <dgm:t>
        <a:bodyPr/>
        <a:lstStyle/>
        <a:p>
          <a:r>
            <a:rPr lang="zh-TW" altLang="en-US" dirty="0"/>
            <a:t>商品貨幣 金屬貨幣</a:t>
          </a:r>
          <a:endParaRPr lang="en-US" altLang="zh-TW" dirty="0"/>
        </a:p>
      </dgm:t>
    </dgm:pt>
    <dgm:pt modelId="{AB01F3BC-C6A7-4549-83F9-09F7F23B77AA}" type="parTrans" cxnId="{05A11B78-A86F-40DC-A1AC-475D1F4B1934}">
      <dgm:prSet/>
      <dgm:spPr/>
      <dgm:t>
        <a:bodyPr/>
        <a:lstStyle/>
        <a:p>
          <a:endParaRPr lang="zh-TW" altLang="en-US"/>
        </a:p>
      </dgm:t>
    </dgm:pt>
    <dgm:pt modelId="{9EA7FFFC-5E4B-4E21-AE37-D0B2DDF714B0}" type="sibTrans" cxnId="{05A11B78-A86F-40DC-A1AC-475D1F4B1934}">
      <dgm:prSet/>
      <dgm:spPr/>
      <dgm:t>
        <a:bodyPr/>
        <a:lstStyle/>
        <a:p>
          <a:endParaRPr lang="zh-TW" altLang="en-US"/>
        </a:p>
      </dgm:t>
    </dgm:pt>
    <dgm:pt modelId="{3279B848-E755-4B37-88A0-5AFBAFADF5C6}">
      <dgm:prSet phldrT="[文字]"/>
      <dgm:spPr>
        <a:solidFill>
          <a:srgbClr val="008BBC"/>
        </a:solidFill>
      </dgm:spPr>
      <dgm:t>
        <a:bodyPr/>
        <a:lstStyle/>
        <a:p>
          <a:pPr algn="ctr"/>
          <a:r>
            <a:rPr lang="en-US" altLang="zh-TW" dirty="0"/>
            <a:t>【</a:t>
          </a:r>
          <a:r>
            <a:rPr lang="zh-TW" altLang="en-US" dirty="0"/>
            <a:t>卡片形式</a:t>
          </a:r>
          <a:r>
            <a:rPr lang="en-US" altLang="zh-TW" dirty="0"/>
            <a:t>】</a:t>
          </a:r>
          <a:br>
            <a:rPr lang="en-US" altLang="zh-TW" dirty="0"/>
          </a:br>
          <a:r>
            <a:rPr lang="en-US" altLang="zh-TW" dirty="0"/>
            <a:t>  </a:t>
          </a:r>
          <a:r>
            <a:rPr lang="zh-TW" altLang="en-US" dirty="0"/>
            <a:t>塑膠貨幣 信用貨幣</a:t>
          </a:r>
        </a:p>
      </dgm:t>
    </dgm:pt>
    <dgm:pt modelId="{4191ECC5-3414-47ED-B9FD-0FF62846FEA7}" type="parTrans" cxnId="{99C3AFC8-3C20-4725-9CA2-1F26BB4A11B9}">
      <dgm:prSet/>
      <dgm:spPr/>
      <dgm:t>
        <a:bodyPr/>
        <a:lstStyle/>
        <a:p>
          <a:endParaRPr lang="zh-TW" altLang="en-US"/>
        </a:p>
      </dgm:t>
    </dgm:pt>
    <dgm:pt modelId="{21B6488D-0A64-4E25-8A3B-8EFE25455524}" type="sibTrans" cxnId="{99C3AFC8-3C20-4725-9CA2-1F26BB4A11B9}">
      <dgm:prSet/>
      <dgm:spPr/>
      <dgm:t>
        <a:bodyPr/>
        <a:lstStyle/>
        <a:p>
          <a:endParaRPr lang="zh-TW" altLang="en-US"/>
        </a:p>
      </dgm:t>
    </dgm:pt>
    <dgm:pt modelId="{E77934EC-FA88-4D8F-B8F6-141FA252F5D5}">
      <dgm:prSet phldrT="[文字]"/>
      <dgm:spPr>
        <a:solidFill>
          <a:srgbClr val="008BBC"/>
        </a:solidFill>
      </dgm:spPr>
      <dgm:t>
        <a:bodyPr/>
        <a:lstStyle/>
        <a:p>
          <a:r>
            <a:rPr lang="en-US" altLang="zh-TW" dirty="0"/>
            <a:t>【</a:t>
          </a:r>
          <a:r>
            <a:rPr lang="zh-TW" altLang="en-US" dirty="0"/>
            <a:t>開放式</a:t>
          </a:r>
          <a:r>
            <a:rPr lang="en-US" altLang="zh-TW" dirty="0"/>
            <a:t>】</a:t>
          </a:r>
          <a:endParaRPr lang="zh-TW" altLang="en-US" dirty="0"/>
        </a:p>
      </dgm:t>
    </dgm:pt>
    <dgm:pt modelId="{9ECD9214-D986-48FB-BFFE-BB06F02B4B6E}" type="parTrans" cxnId="{812725E6-DF48-4BDC-BA73-84EB4BB5C601}">
      <dgm:prSet/>
      <dgm:spPr/>
      <dgm:t>
        <a:bodyPr/>
        <a:lstStyle/>
        <a:p>
          <a:endParaRPr lang="zh-TW" altLang="en-US"/>
        </a:p>
      </dgm:t>
    </dgm:pt>
    <dgm:pt modelId="{DFC9A7B9-20B7-4B7C-B338-CF870EC57660}" type="sibTrans" cxnId="{812725E6-DF48-4BDC-BA73-84EB4BB5C601}">
      <dgm:prSet/>
      <dgm:spPr/>
      <dgm:t>
        <a:bodyPr/>
        <a:lstStyle/>
        <a:p>
          <a:endParaRPr lang="zh-TW" altLang="en-US"/>
        </a:p>
      </dgm:t>
    </dgm:pt>
    <dgm:pt modelId="{6779DA72-7586-4F2C-A63B-6549B98EA7FB}">
      <dgm:prSet phldrT="[文字]" custT="1"/>
      <dgm:spPr>
        <a:solidFill>
          <a:srgbClr val="008BBC"/>
        </a:solidFill>
      </dgm:spPr>
      <dgm:t>
        <a:bodyPr/>
        <a:lstStyle/>
        <a:p>
          <a:pPr marL="0" lvl="0" algn="ctr" defTabSz="977900">
            <a:lnSpc>
              <a:spcPct val="90000"/>
            </a:lnSpc>
            <a:spcBef>
              <a:spcPct val="0"/>
            </a:spcBef>
            <a:spcAft>
              <a:spcPct val="35000"/>
            </a:spcAft>
            <a:buNone/>
          </a:pPr>
          <a:r>
            <a:rPr lang="en-US" altLang="zh-TW" sz="2200" kern="1200" dirty="0"/>
            <a:t>【</a:t>
          </a:r>
          <a:r>
            <a:rPr lang="zh-TW" altLang="en-US" sz="2200" kern="1200" dirty="0"/>
            <a:t>封閉式</a:t>
          </a:r>
          <a:r>
            <a:rPr lang="en-US" altLang="zh-TW" sz="2200" kern="1200" dirty="0"/>
            <a:t>】</a:t>
          </a:r>
          <a:r>
            <a:rPr lang="en-US" altLang="zh-TW" sz="2000" kern="1200" dirty="0">
              <a:solidFill>
                <a:prstClr val="white"/>
              </a:solidFill>
              <a:latin typeface="Corbel"/>
              <a:ea typeface="微軟正黑體"/>
              <a:cs typeface="+mn-cs"/>
            </a:rPr>
            <a:t>EX. </a:t>
          </a:r>
          <a:r>
            <a:rPr lang="zh-TW" altLang="en-US" sz="2000" kern="1200" dirty="0">
              <a:solidFill>
                <a:prstClr val="white"/>
              </a:solidFill>
              <a:latin typeface="Corbel"/>
              <a:ea typeface="微軟正黑體"/>
              <a:cs typeface="+mn-cs"/>
            </a:rPr>
            <a:t>遊戲幣</a:t>
          </a:r>
        </a:p>
      </dgm:t>
    </dgm:pt>
    <dgm:pt modelId="{DD540E6C-CEDC-4865-8891-C3E51901625E}" type="parTrans" cxnId="{9C0F16CC-9504-4C56-995A-C609590AB44E}">
      <dgm:prSet/>
      <dgm:spPr/>
      <dgm:t>
        <a:bodyPr/>
        <a:lstStyle/>
        <a:p>
          <a:endParaRPr lang="zh-TW" altLang="en-US"/>
        </a:p>
      </dgm:t>
    </dgm:pt>
    <dgm:pt modelId="{B4AFEDBF-7FAC-4142-97B3-C68F2856800E}" type="sibTrans" cxnId="{9C0F16CC-9504-4C56-995A-C609590AB44E}">
      <dgm:prSet/>
      <dgm:spPr/>
      <dgm:t>
        <a:bodyPr/>
        <a:lstStyle/>
        <a:p>
          <a:endParaRPr lang="zh-TW" altLang="en-US"/>
        </a:p>
      </dgm:t>
    </dgm:pt>
    <dgm:pt modelId="{CD92746D-7138-4FC7-92CC-611BE7FED780}">
      <dgm:prSet phldrT="[文字]"/>
      <dgm:spPr>
        <a:solidFill>
          <a:srgbClr val="008BBC"/>
        </a:solidFill>
      </dgm:spPr>
      <dgm:t>
        <a:bodyPr/>
        <a:lstStyle/>
        <a:p>
          <a:r>
            <a:rPr lang="en-US" altLang="zh-TW" dirty="0"/>
            <a:t>【</a:t>
          </a:r>
          <a:r>
            <a:rPr lang="zh-TW" altLang="en-US" dirty="0"/>
            <a:t>去中心化</a:t>
          </a:r>
          <a:r>
            <a:rPr lang="en-US" altLang="zh-TW" dirty="0"/>
            <a:t>】</a:t>
          </a:r>
          <a:r>
            <a:rPr lang="zh-TW" altLang="en-US" dirty="0"/>
            <a:t>加密貨幣     </a:t>
          </a:r>
          <a:r>
            <a:rPr lang="en-US" altLang="zh-TW" dirty="0"/>
            <a:t>EX. </a:t>
          </a:r>
          <a:r>
            <a:rPr lang="zh-TW" altLang="en-US" dirty="0"/>
            <a:t>比特幣</a:t>
          </a:r>
        </a:p>
      </dgm:t>
    </dgm:pt>
    <dgm:pt modelId="{553C4469-C1D7-46D1-B425-132CBFF3A808}" type="parTrans" cxnId="{FDF4026F-673C-489E-AE8A-1F9703EF698B}">
      <dgm:prSet/>
      <dgm:spPr/>
      <dgm:t>
        <a:bodyPr/>
        <a:lstStyle/>
        <a:p>
          <a:endParaRPr lang="zh-TW" altLang="en-US"/>
        </a:p>
      </dgm:t>
    </dgm:pt>
    <dgm:pt modelId="{0EB4D9F2-2BE5-460A-8D58-3E8199112FCB}" type="sibTrans" cxnId="{FDF4026F-673C-489E-AE8A-1F9703EF698B}">
      <dgm:prSet/>
      <dgm:spPr/>
      <dgm:t>
        <a:bodyPr/>
        <a:lstStyle/>
        <a:p>
          <a:endParaRPr lang="zh-TW" altLang="en-US"/>
        </a:p>
      </dgm:t>
    </dgm:pt>
    <dgm:pt modelId="{B7F15642-8977-4D13-B105-4C804FE4C1AF}">
      <dgm:prSet phldrT="[文字]"/>
      <dgm:spPr>
        <a:solidFill>
          <a:srgbClr val="008BBC"/>
        </a:solidFill>
      </dgm:spPr>
      <dgm:t>
        <a:bodyPr/>
        <a:lstStyle/>
        <a:p>
          <a:r>
            <a:rPr lang="en-US" altLang="zh-TW" dirty="0"/>
            <a:t>【</a:t>
          </a:r>
          <a:r>
            <a:rPr lang="zh-TW" altLang="en-US" dirty="0"/>
            <a:t>有中介發行機構</a:t>
          </a:r>
          <a:r>
            <a:rPr lang="en-US" altLang="zh-TW" dirty="0"/>
            <a:t>】     EX. </a:t>
          </a:r>
          <a:r>
            <a:rPr lang="zh-TW" altLang="en-US" dirty="0"/>
            <a:t>亞馬遜幣</a:t>
          </a:r>
        </a:p>
      </dgm:t>
    </dgm:pt>
    <dgm:pt modelId="{F9F67436-B0AD-4B72-97EE-32345210B00E}" type="parTrans" cxnId="{9322FF2B-34B6-4DBC-8F6D-A65655333509}">
      <dgm:prSet/>
      <dgm:spPr/>
      <dgm:t>
        <a:bodyPr/>
        <a:lstStyle/>
        <a:p>
          <a:endParaRPr lang="zh-TW" altLang="en-US"/>
        </a:p>
      </dgm:t>
    </dgm:pt>
    <dgm:pt modelId="{30FEC3CC-17A9-44B2-88BE-727168317A96}" type="sibTrans" cxnId="{9322FF2B-34B6-4DBC-8F6D-A65655333509}">
      <dgm:prSet/>
      <dgm:spPr/>
      <dgm:t>
        <a:bodyPr/>
        <a:lstStyle/>
        <a:p>
          <a:endParaRPr lang="zh-TW" altLang="en-US"/>
        </a:p>
      </dgm:t>
    </dgm:pt>
    <dgm:pt modelId="{74294023-CAF2-4D01-8AC7-D414AA2BCEEA}" type="pres">
      <dgm:prSet presAssocID="{9147D814-3902-452A-8104-B5AD9739B0F8}" presName="Name0" presStyleCnt="0">
        <dgm:presLayoutVars>
          <dgm:chPref val="1"/>
          <dgm:dir/>
          <dgm:animOne val="branch"/>
          <dgm:animLvl val="lvl"/>
          <dgm:resizeHandles/>
        </dgm:presLayoutVars>
      </dgm:prSet>
      <dgm:spPr/>
      <dgm:t>
        <a:bodyPr/>
        <a:lstStyle/>
        <a:p>
          <a:endParaRPr lang="zh-TW" altLang="en-US"/>
        </a:p>
      </dgm:t>
    </dgm:pt>
    <dgm:pt modelId="{76C7A516-7595-4D4A-BC1F-E5F350D5C91E}" type="pres">
      <dgm:prSet presAssocID="{1CB22414-06C1-4DC1-80DD-478A94640594}" presName="vertOne" presStyleCnt="0"/>
      <dgm:spPr/>
    </dgm:pt>
    <dgm:pt modelId="{0643CBB2-F7CE-4CC1-AEBA-BD13C37495C5}" type="pres">
      <dgm:prSet presAssocID="{1CB22414-06C1-4DC1-80DD-478A94640594}" presName="txOne" presStyleLbl="node0" presStyleIdx="0" presStyleCnt="2" custScaleY="57215">
        <dgm:presLayoutVars>
          <dgm:chPref val="3"/>
        </dgm:presLayoutVars>
      </dgm:prSet>
      <dgm:spPr/>
      <dgm:t>
        <a:bodyPr/>
        <a:lstStyle/>
        <a:p>
          <a:endParaRPr lang="zh-TW" altLang="en-US"/>
        </a:p>
      </dgm:t>
    </dgm:pt>
    <dgm:pt modelId="{6CFC453E-2AFE-4075-A520-068BC6294980}" type="pres">
      <dgm:prSet presAssocID="{1CB22414-06C1-4DC1-80DD-478A94640594}" presName="parTransOne" presStyleCnt="0"/>
      <dgm:spPr/>
    </dgm:pt>
    <dgm:pt modelId="{99DC0427-AD0A-4A68-A99F-59D99D295425}" type="pres">
      <dgm:prSet presAssocID="{1CB22414-06C1-4DC1-80DD-478A94640594}" presName="horzOne" presStyleCnt="0"/>
      <dgm:spPr/>
    </dgm:pt>
    <dgm:pt modelId="{512EDC74-BA7D-4EBC-807E-C012E9DCC3ED}" type="pres">
      <dgm:prSet presAssocID="{6DF51B40-326B-4E9C-9F10-9407BFA90AE1}" presName="vertTwo" presStyleCnt="0"/>
      <dgm:spPr/>
    </dgm:pt>
    <dgm:pt modelId="{AA692163-4A4D-445D-86CE-135024C18DE3}" type="pres">
      <dgm:prSet presAssocID="{6DF51B40-326B-4E9C-9F10-9407BFA90AE1}" presName="txTwo" presStyleLbl="node2" presStyleIdx="0" presStyleCnt="4" custScaleY="44473" custLinFactNeighborX="-539" custLinFactNeighborY="-74161">
        <dgm:presLayoutVars>
          <dgm:chPref val="3"/>
        </dgm:presLayoutVars>
      </dgm:prSet>
      <dgm:spPr/>
      <dgm:t>
        <a:bodyPr/>
        <a:lstStyle/>
        <a:p>
          <a:endParaRPr lang="zh-TW" altLang="en-US"/>
        </a:p>
      </dgm:t>
    </dgm:pt>
    <dgm:pt modelId="{777843AB-3FEA-4D19-A053-6EB8270B8882}" type="pres">
      <dgm:prSet presAssocID="{6DF51B40-326B-4E9C-9F10-9407BFA90AE1}" presName="parTransTwo" presStyleCnt="0"/>
      <dgm:spPr/>
    </dgm:pt>
    <dgm:pt modelId="{9810E41D-A049-4211-81AE-0FD0DAC75A24}" type="pres">
      <dgm:prSet presAssocID="{6DF51B40-326B-4E9C-9F10-9407BFA90AE1}" presName="horzTwo" presStyleCnt="0"/>
      <dgm:spPr/>
    </dgm:pt>
    <dgm:pt modelId="{17ED5A43-4553-4869-B8A6-F6FB6898CBC6}" type="pres">
      <dgm:prSet presAssocID="{9C4031C1-BD6D-4366-800F-78A6E13C5DD5}" presName="vertThree" presStyleCnt="0"/>
      <dgm:spPr/>
    </dgm:pt>
    <dgm:pt modelId="{72DE1DC7-3DAD-4F4B-9C5D-C8CD654434C6}" type="pres">
      <dgm:prSet presAssocID="{9C4031C1-BD6D-4366-800F-78A6E13C5DD5}" presName="txThree" presStyleLbl="node3" presStyleIdx="0" presStyleCnt="6" custLinFactNeighborX="358" custLinFactNeighborY="-17889">
        <dgm:presLayoutVars>
          <dgm:chPref val="3"/>
        </dgm:presLayoutVars>
      </dgm:prSet>
      <dgm:spPr/>
      <dgm:t>
        <a:bodyPr/>
        <a:lstStyle/>
        <a:p>
          <a:endParaRPr lang="zh-TW" altLang="en-US"/>
        </a:p>
      </dgm:t>
    </dgm:pt>
    <dgm:pt modelId="{ED8210F7-F16D-4B4C-92C1-D0A3D9B86665}" type="pres">
      <dgm:prSet presAssocID="{9C4031C1-BD6D-4366-800F-78A6E13C5DD5}" presName="horzThree" presStyleCnt="0"/>
      <dgm:spPr/>
    </dgm:pt>
    <dgm:pt modelId="{680E352D-B208-4892-B07E-0BB02F955344}" type="pres">
      <dgm:prSet presAssocID="{D5BFF8F4-1931-46D8-AB58-F7364F38865B}" presName="sibSpaceTwo" presStyleCnt="0"/>
      <dgm:spPr/>
    </dgm:pt>
    <dgm:pt modelId="{CFF8F246-D524-4A40-8473-1F37C52E59C7}" type="pres">
      <dgm:prSet presAssocID="{0D6F8685-DF5E-421A-A30C-721C2DA7A0D1}" presName="vertTwo" presStyleCnt="0"/>
      <dgm:spPr/>
    </dgm:pt>
    <dgm:pt modelId="{70CA0973-A7D4-456E-8C63-9B4D0A8DA06E}" type="pres">
      <dgm:prSet presAssocID="{0D6F8685-DF5E-421A-A30C-721C2DA7A0D1}" presName="txTwo" presStyleLbl="node2" presStyleIdx="1" presStyleCnt="4" custScaleX="100350" custScaleY="44473" custLinFactNeighborX="-264" custLinFactNeighborY="-74161">
        <dgm:presLayoutVars>
          <dgm:chPref val="3"/>
        </dgm:presLayoutVars>
      </dgm:prSet>
      <dgm:spPr/>
      <dgm:t>
        <a:bodyPr/>
        <a:lstStyle/>
        <a:p>
          <a:endParaRPr lang="zh-TW" altLang="en-US"/>
        </a:p>
      </dgm:t>
    </dgm:pt>
    <dgm:pt modelId="{C542CB90-83D3-47D9-9AF4-188162263414}" type="pres">
      <dgm:prSet presAssocID="{0D6F8685-DF5E-421A-A30C-721C2DA7A0D1}" presName="parTransTwo" presStyleCnt="0"/>
      <dgm:spPr/>
    </dgm:pt>
    <dgm:pt modelId="{B9C9C5CB-6381-450B-9FCE-400FED39809B}" type="pres">
      <dgm:prSet presAssocID="{0D6F8685-DF5E-421A-A30C-721C2DA7A0D1}" presName="horzTwo" presStyleCnt="0"/>
      <dgm:spPr/>
    </dgm:pt>
    <dgm:pt modelId="{CC67DCBD-4C61-4541-90F1-D54F344E24FC}" type="pres">
      <dgm:prSet presAssocID="{3279B848-E755-4B37-88A0-5AFBAFADF5C6}" presName="vertThree" presStyleCnt="0"/>
      <dgm:spPr/>
    </dgm:pt>
    <dgm:pt modelId="{7D288221-A1DA-483E-8000-71D733259F1D}" type="pres">
      <dgm:prSet presAssocID="{3279B848-E755-4B37-88A0-5AFBAFADF5C6}" presName="txThree" presStyleLbl="node3" presStyleIdx="1" presStyleCnt="6" custLinFactNeighborX="358" custLinFactNeighborY="-17889">
        <dgm:presLayoutVars>
          <dgm:chPref val="3"/>
        </dgm:presLayoutVars>
      </dgm:prSet>
      <dgm:spPr/>
      <dgm:t>
        <a:bodyPr/>
        <a:lstStyle/>
        <a:p>
          <a:endParaRPr lang="zh-TW" altLang="en-US"/>
        </a:p>
      </dgm:t>
    </dgm:pt>
    <dgm:pt modelId="{BD5C42C7-E77E-41B8-B0A3-63C3BA52966F}" type="pres">
      <dgm:prSet presAssocID="{3279B848-E755-4B37-88A0-5AFBAFADF5C6}" presName="horzThree" presStyleCnt="0"/>
      <dgm:spPr/>
    </dgm:pt>
    <dgm:pt modelId="{7CCB6621-2716-4D6E-9494-A50802DFA334}" type="pres">
      <dgm:prSet presAssocID="{21B6488D-0A64-4E25-8A3B-8EFE25455524}" presName="sibSpaceThree" presStyleCnt="0"/>
      <dgm:spPr/>
    </dgm:pt>
    <dgm:pt modelId="{645384CE-5280-4DA5-A4BA-F6A3975A6AC6}" type="pres">
      <dgm:prSet presAssocID="{D1F13C40-B0DA-4CFD-AAF6-EA26F77384DA}" presName="vertThree" presStyleCnt="0"/>
      <dgm:spPr/>
    </dgm:pt>
    <dgm:pt modelId="{A23223DD-0D94-4139-A3D4-494A35C7686D}" type="pres">
      <dgm:prSet presAssocID="{D1F13C40-B0DA-4CFD-AAF6-EA26F77384DA}" presName="txThree" presStyleLbl="node3" presStyleIdx="2" presStyleCnt="6" custScaleX="100350" custLinFactNeighborX="358" custLinFactNeighborY="-17889">
        <dgm:presLayoutVars>
          <dgm:chPref val="3"/>
        </dgm:presLayoutVars>
      </dgm:prSet>
      <dgm:spPr/>
      <dgm:t>
        <a:bodyPr/>
        <a:lstStyle/>
        <a:p>
          <a:endParaRPr lang="zh-TW" altLang="en-US"/>
        </a:p>
      </dgm:t>
    </dgm:pt>
    <dgm:pt modelId="{7BDEA846-3B7C-41A4-8041-2194E77BA5C0}" type="pres">
      <dgm:prSet presAssocID="{D1F13C40-B0DA-4CFD-AAF6-EA26F77384DA}" presName="horzThree" presStyleCnt="0"/>
      <dgm:spPr/>
    </dgm:pt>
    <dgm:pt modelId="{14388AA4-5CA9-4BE3-A1BD-214F8C089C28}" type="pres">
      <dgm:prSet presAssocID="{028331B0-C4BB-4946-9650-CA819299E702}" presName="sibSpaceOne" presStyleCnt="0"/>
      <dgm:spPr/>
    </dgm:pt>
    <dgm:pt modelId="{5CB73265-2BBF-4DCF-9B16-A3E0984FFD55}" type="pres">
      <dgm:prSet presAssocID="{95969885-9A3A-43B0-A65B-3063B52ECE57}" presName="vertOne" presStyleCnt="0"/>
      <dgm:spPr/>
    </dgm:pt>
    <dgm:pt modelId="{58988AB2-0E4F-4489-8C0B-B9FAA552EC56}" type="pres">
      <dgm:prSet presAssocID="{95969885-9A3A-43B0-A65B-3063B52ECE57}" presName="txOne" presStyleLbl="node0" presStyleIdx="1" presStyleCnt="2" custScaleX="100567" custScaleY="57215">
        <dgm:presLayoutVars>
          <dgm:chPref val="3"/>
        </dgm:presLayoutVars>
      </dgm:prSet>
      <dgm:spPr/>
      <dgm:t>
        <a:bodyPr/>
        <a:lstStyle/>
        <a:p>
          <a:endParaRPr lang="zh-TW" altLang="en-US"/>
        </a:p>
      </dgm:t>
    </dgm:pt>
    <dgm:pt modelId="{72CD8D1F-2BAF-4BA7-9EE3-09B2CC92DE84}" type="pres">
      <dgm:prSet presAssocID="{95969885-9A3A-43B0-A65B-3063B52ECE57}" presName="parTransOne" presStyleCnt="0"/>
      <dgm:spPr/>
    </dgm:pt>
    <dgm:pt modelId="{42EEC286-39D9-4B50-8FAB-AE7F5D02E85F}" type="pres">
      <dgm:prSet presAssocID="{95969885-9A3A-43B0-A65B-3063B52ECE57}" presName="horzOne" presStyleCnt="0"/>
      <dgm:spPr/>
    </dgm:pt>
    <dgm:pt modelId="{5396C301-5CF9-43C5-B854-2A987AFC408F}" type="pres">
      <dgm:prSet presAssocID="{D6C50300-CB89-41A5-A0C1-6E6152E3B51C}" presName="vertTwo" presStyleCnt="0"/>
      <dgm:spPr/>
    </dgm:pt>
    <dgm:pt modelId="{1AFE2C89-5CB3-497A-BCA9-E848579AE9D4}" type="pres">
      <dgm:prSet presAssocID="{D6C50300-CB89-41A5-A0C1-6E6152E3B51C}" presName="txTwo" presStyleLbl="node2" presStyleIdx="2" presStyleCnt="4" custScaleX="99273" custScaleY="44473" custLinFactNeighborX="-2747" custLinFactNeighborY="-66298">
        <dgm:presLayoutVars>
          <dgm:chPref val="3"/>
        </dgm:presLayoutVars>
      </dgm:prSet>
      <dgm:spPr/>
      <dgm:t>
        <a:bodyPr/>
        <a:lstStyle/>
        <a:p>
          <a:endParaRPr lang="zh-TW" altLang="en-US"/>
        </a:p>
      </dgm:t>
    </dgm:pt>
    <dgm:pt modelId="{30B86E19-615F-474B-9F52-19E4261A9085}" type="pres">
      <dgm:prSet presAssocID="{D6C50300-CB89-41A5-A0C1-6E6152E3B51C}" presName="parTransTwo" presStyleCnt="0"/>
      <dgm:spPr/>
    </dgm:pt>
    <dgm:pt modelId="{576BC9F5-BD46-4E1F-83E2-538CA27C00DA}" type="pres">
      <dgm:prSet presAssocID="{D6C50300-CB89-41A5-A0C1-6E6152E3B51C}" presName="horzTwo" presStyleCnt="0"/>
      <dgm:spPr/>
    </dgm:pt>
    <dgm:pt modelId="{BABBB4B1-3D48-431E-9C3F-BF79DEF4564C}" type="pres">
      <dgm:prSet presAssocID="{F64893D1-14B1-4EAA-85E9-C44173259CC5}" presName="vertThree" presStyleCnt="0"/>
      <dgm:spPr/>
    </dgm:pt>
    <dgm:pt modelId="{9E5FED55-C35C-4E6F-8AD6-1C6F6D4D604D}" type="pres">
      <dgm:prSet presAssocID="{F64893D1-14B1-4EAA-85E9-C44173259CC5}" presName="txThree" presStyleLbl="node3" presStyleIdx="3" presStyleCnt="6" custScaleX="134332" custLinFactNeighborX="-4635" custLinFactNeighborY="-18468">
        <dgm:presLayoutVars>
          <dgm:chPref val="3"/>
        </dgm:presLayoutVars>
      </dgm:prSet>
      <dgm:spPr/>
      <dgm:t>
        <a:bodyPr/>
        <a:lstStyle/>
        <a:p>
          <a:endParaRPr lang="zh-TW" altLang="en-US"/>
        </a:p>
      </dgm:t>
    </dgm:pt>
    <dgm:pt modelId="{943ECCE2-F1F1-410B-AE45-054163E0799B}" type="pres">
      <dgm:prSet presAssocID="{F64893D1-14B1-4EAA-85E9-C44173259CC5}" presName="horzThree" presStyleCnt="0"/>
      <dgm:spPr/>
    </dgm:pt>
    <dgm:pt modelId="{C4CDAB49-6D0A-42FA-A468-1D3DDA195BC6}" type="pres">
      <dgm:prSet presAssocID="{F6FB3A9E-32CB-40DF-BEA2-A79AE2CDF1B0}" presName="sibSpaceTwo" presStyleCnt="0"/>
      <dgm:spPr/>
    </dgm:pt>
    <dgm:pt modelId="{39D8DBDA-93BD-4E86-9D46-E409AFFC6363}" type="pres">
      <dgm:prSet presAssocID="{EBC8143F-245B-4717-8574-4B6F99A679DC}" presName="vertTwo" presStyleCnt="0"/>
      <dgm:spPr/>
    </dgm:pt>
    <dgm:pt modelId="{D935497F-A470-4D2D-B89D-976C16E609E6}" type="pres">
      <dgm:prSet presAssocID="{EBC8143F-245B-4717-8574-4B6F99A679DC}" presName="txTwo" presStyleLbl="node2" presStyleIdx="3" presStyleCnt="4" custScaleX="99343" custScaleY="44473" custLinFactNeighborX="-264" custLinFactNeighborY="-74161">
        <dgm:presLayoutVars>
          <dgm:chPref val="3"/>
        </dgm:presLayoutVars>
      </dgm:prSet>
      <dgm:spPr/>
      <dgm:t>
        <a:bodyPr/>
        <a:lstStyle/>
        <a:p>
          <a:endParaRPr lang="zh-TW" altLang="en-US"/>
        </a:p>
      </dgm:t>
    </dgm:pt>
    <dgm:pt modelId="{87C3CB11-E1D5-4F61-B6F6-C1DC140A4AC3}" type="pres">
      <dgm:prSet presAssocID="{EBC8143F-245B-4717-8574-4B6F99A679DC}" presName="parTransTwo" presStyleCnt="0"/>
      <dgm:spPr/>
    </dgm:pt>
    <dgm:pt modelId="{3E0A2A1B-06D0-4329-84AB-738908F17265}" type="pres">
      <dgm:prSet presAssocID="{EBC8143F-245B-4717-8574-4B6F99A679DC}" presName="horzTwo" presStyleCnt="0"/>
      <dgm:spPr/>
    </dgm:pt>
    <dgm:pt modelId="{52D5D340-DCEA-40A6-BA34-071F0E4B5547}" type="pres">
      <dgm:prSet presAssocID="{6779DA72-7586-4F2C-A63B-6549B98EA7FB}" presName="vertThree" presStyleCnt="0"/>
      <dgm:spPr/>
    </dgm:pt>
    <dgm:pt modelId="{A9858654-7778-4269-B02A-2ED1CE584247}" type="pres">
      <dgm:prSet presAssocID="{6779DA72-7586-4F2C-A63B-6549B98EA7FB}" presName="txThree" presStyleLbl="node3" presStyleIdx="4" presStyleCnt="6" custScaleX="107401" custLinFactNeighborX="-1327" custLinFactNeighborY="-18518">
        <dgm:presLayoutVars>
          <dgm:chPref val="3"/>
        </dgm:presLayoutVars>
      </dgm:prSet>
      <dgm:spPr/>
      <dgm:t>
        <a:bodyPr/>
        <a:lstStyle/>
        <a:p>
          <a:endParaRPr lang="zh-TW" altLang="en-US"/>
        </a:p>
      </dgm:t>
    </dgm:pt>
    <dgm:pt modelId="{28CE795B-25E5-48FF-BCAD-878CAF8AD205}" type="pres">
      <dgm:prSet presAssocID="{6779DA72-7586-4F2C-A63B-6549B98EA7FB}" presName="horzThree" presStyleCnt="0"/>
      <dgm:spPr/>
    </dgm:pt>
    <dgm:pt modelId="{D58EA0E0-1D76-4997-B833-BB14E833834B}" type="pres">
      <dgm:prSet presAssocID="{B4AFEDBF-7FAC-4142-97B3-C68F2856800E}" presName="sibSpaceThree" presStyleCnt="0"/>
      <dgm:spPr/>
    </dgm:pt>
    <dgm:pt modelId="{9248950E-3CA6-4503-9E13-9E7407091BE5}" type="pres">
      <dgm:prSet presAssocID="{E77934EC-FA88-4D8F-B8F6-141FA252F5D5}" presName="vertThree" presStyleCnt="0"/>
      <dgm:spPr/>
    </dgm:pt>
    <dgm:pt modelId="{0AAE539D-8449-41BA-AD63-37FB3F4FD937}" type="pres">
      <dgm:prSet presAssocID="{E77934EC-FA88-4D8F-B8F6-141FA252F5D5}" presName="txThree" presStyleLbl="node3" presStyleIdx="5" presStyleCnt="6" custScaleX="103390" custScaleY="34037" custLinFactY="-4263" custLinFactNeighborX="-469" custLinFactNeighborY="-100000">
        <dgm:presLayoutVars>
          <dgm:chPref val="3"/>
        </dgm:presLayoutVars>
      </dgm:prSet>
      <dgm:spPr/>
      <dgm:t>
        <a:bodyPr/>
        <a:lstStyle/>
        <a:p>
          <a:endParaRPr lang="zh-TW" altLang="en-US"/>
        </a:p>
      </dgm:t>
    </dgm:pt>
    <dgm:pt modelId="{7AF05D54-60F4-4B2E-8B8E-CAFBFCA20D7A}" type="pres">
      <dgm:prSet presAssocID="{E77934EC-FA88-4D8F-B8F6-141FA252F5D5}" presName="parTransThree" presStyleCnt="0"/>
      <dgm:spPr/>
    </dgm:pt>
    <dgm:pt modelId="{5FD70D04-D06D-48C6-BCE0-FD251B2AEF64}" type="pres">
      <dgm:prSet presAssocID="{E77934EC-FA88-4D8F-B8F6-141FA252F5D5}" presName="horzThree" presStyleCnt="0"/>
      <dgm:spPr/>
    </dgm:pt>
    <dgm:pt modelId="{A225E449-ED05-497E-B70A-8BFBEB449377}" type="pres">
      <dgm:prSet presAssocID="{B7F15642-8977-4D13-B105-4C804FE4C1AF}" presName="vertFour" presStyleCnt="0">
        <dgm:presLayoutVars>
          <dgm:chPref val="3"/>
        </dgm:presLayoutVars>
      </dgm:prSet>
      <dgm:spPr/>
    </dgm:pt>
    <dgm:pt modelId="{45EC5518-8E9E-42E6-ADF2-6BFF91C6827E}" type="pres">
      <dgm:prSet presAssocID="{B7F15642-8977-4D13-B105-4C804FE4C1AF}" presName="txFour" presStyleLbl="node4" presStyleIdx="0" presStyleCnt="2" custScaleX="100718" custScaleY="63287" custLinFactNeighborX="-1998" custLinFactNeighborY="-29463">
        <dgm:presLayoutVars>
          <dgm:chPref val="3"/>
        </dgm:presLayoutVars>
      </dgm:prSet>
      <dgm:spPr/>
      <dgm:t>
        <a:bodyPr/>
        <a:lstStyle/>
        <a:p>
          <a:endParaRPr lang="zh-TW" altLang="en-US"/>
        </a:p>
      </dgm:t>
    </dgm:pt>
    <dgm:pt modelId="{C5E82A3B-A041-43F6-ACA1-7E18D025CAD4}" type="pres">
      <dgm:prSet presAssocID="{B7F15642-8977-4D13-B105-4C804FE4C1AF}" presName="horzFour" presStyleCnt="0"/>
      <dgm:spPr/>
    </dgm:pt>
    <dgm:pt modelId="{6D88348C-508C-41F3-B457-B9F252052767}" type="pres">
      <dgm:prSet presAssocID="{30FEC3CC-17A9-44B2-88BE-727168317A96}" presName="sibSpaceFour" presStyleCnt="0"/>
      <dgm:spPr/>
    </dgm:pt>
    <dgm:pt modelId="{6474A9D8-5450-4816-9B2B-D4A6D8396DBF}" type="pres">
      <dgm:prSet presAssocID="{CD92746D-7138-4FC7-92CC-611BE7FED780}" presName="vertFour" presStyleCnt="0">
        <dgm:presLayoutVars>
          <dgm:chPref val="3"/>
        </dgm:presLayoutVars>
      </dgm:prSet>
      <dgm:spPr/>
    </dgm:pt>
    <dgm:pt modelId="{CA418A8C-21C8-4581-BE09-9F82D3D0D756}" type="pres">
      <dgm:prSet presAssocID="{CD92746D-7138-4FC7-92CC-611BE7FED780}" presName="txFour" presStyleLbl="node4" presStyleIdx="1" presStyleCnt="2" custScaleX="100718" custScaleY="63287" custLinFactNeighborX="1312" custLinFactNeighborY="-30093">
        <dgm:presLayoutVars>
          <dgm:chPref val="3"/>
        </dgm:presLayoutVars>
      </dgm:prSet>
      <dgm:spPr/>
      <dgm:t>
        <a:bodyPr/>
        <a:lstStyle/>
        <a:p>
          <a:endParaRPr lang="zh-TW" altLang="en-US"/>
        </a:p>
      </dgm:t>
    </dgm:pt>
    <dgm:pt modelId="{0B159B38-9AD6-45A6-B9EF-703D0AC7CAB8}" type="pres">
      <dgm:prSet presAssocID="{CD92746D-7138-4FC7-92CC-611BE7FED780}" presName="horzFour" presStyleCnt="0"/>
      <dgm:spPr/>
    </dgm:pt>
  </dgm:ptLst>
  <dgm:cxnLst>
    <dgm:cxn modelId="{AC71C71A-970B-4A9F-BD87-FF7E5800ABD4}" type="presOf" srcId="{1CB22414-06C1-4DC1-80DD-478A94640594}" destId="{0643CBB2-F7CE-4CC1-AEBA-BD13C37495C5}" srcOrd="0" destOrd="0" presId="urn:microsoft.com/office/officeart/2005/8/layout/hierarchy4"/>
    <dgm:cxn modelId="{05A11B78-A86F-40DC-A1AC-475D1F4B1934}" srcId="{6DF51B40-326B-4E9C-9F10-9407BFA90AE1}" destId="{9C4031C1-BD6D-4366-800F-78A6E13C5DD5}" srcOrd="0" destOrd="0" parTransId="{AB01F3BC-C6A7-4549-83F9-09F7F23B77AA}" sibTransId="{9EA7FFFC-5E4B-4E21-AE37-D0B2DDF714B0}"/>
    <dgm:cxn modelId="{E41E8CBD-0A83-4DAB-BBCA-02EE13FC5982}" srcId="{1CB22414-06C1-4DC1-80DD-478A94640594}" destId="{6DF51B40-326B-4E9C-9F10-9407BFA90AE1}" srcOrd="0" destOrd="0" parTransId="{F35A1AF8-86CB-40DA-B65B-C3CEBD3E6BF0}" sibTransId="{D5BFF8F4-1931-46D8-AB58-F7364F38865B}"/>
    <dgm:cxn modelId="{DAF3FF87-F8D4-4736-B326-70B458A366A0}" srcId="{9147D814-3902-452A-8104-B5AD9739B0F8}" destId="{95969885-9A3A-43B0-A65B-3063B52ECE57}" srcOrd="1" destOrd="0" parTransId="{4010AD4F-7D8E-4332-B8BB-665E218874FD}" sibTransId="{58A24C5E-CA0D-4DE7-83DF-FB2A78749934}"/>
    <dgm:cxn modelId="{728750EE-BED5-4AAD-B675-47C034CB8E3D}" type="presOf" srcId="{D1F13C40-B0DA-4CFD-AAF6-EA26F77384DA}" destId="{A23223DD-0D94-4139-A3D4-494A35C7686D}" srcOrd="0" destOrd="0" presId="urn:microsoft.com/office/officeart/2005/8/layout/hierarchy4"/>
    <dgm:cxn modelId="{99C3AFC8-3C20-4725-9CA2-1F26BB4A11B9}" srcId="{0D6F8685-DF5E-421A-A30C-721C2DA7A0D1}" destId="{3279B848-E755-4B37-88A0-5AFBAFADF5C6}" srcOrd="0" destOrd="0" parTransId="{4191ECC5-3414-47ED-B9FD-0FF62846FEA7}" sibTransId="{21B6488D-0A64-4E25-8A3B-8EFE25455524}"/>
    <dgm:cxn modelId="{6087F42C-3CAE-467B-AEE6-D1608E2B8BCC}" type="presOf" srcId="{9C4031C1-BD6D-4366-800F-78A6E13C5DD5}" destId="{72DE1DC7-3DAD-4F4B-9C5D-C8CD654434C6}" srcOrd="0" destOrd="0" presId="urn:microsoft.com/office/officeart/2005/8/layout/hierarchy4"/>
    <dgm:cxn modelId="{D6807F19-C6E8-41D6-9479-BF681D66734F}" type="presOf" srcId="{9147D814-3902-452A-8104-B5AD9739B0F8}" destId="{74294023-CAF2-4D01-8AC7-D414AA2BCEEA}" srcOrd="0" destOrd="0" presId="urn:microsoft.com/office/officeart/2005/8/layout/hierarchy4"/>
    <dgm:cxn modelId="{A835C942-8341-4BA9-96D5-A5999D700F7A}" srcId="{D6C50300-CB89-41A5-A0C1-6E6152E3B51C}" destId="{F64893D1-14B1-4EAA-85E9-C44173259CC5}" srcOrd="0" destOrd="0" parTransId="{1F54E269-0C57-484A-A89F-D8E5A49D418F}" sibTransId="{21A9271E-5DF4-41CD-8B58-7A7DC9B298EE}"/>
    <dgm:cxn modelId="{055D55BB-B2A5-4988-AE2B-15DA84F8661D}" srcId="{1CB22414-06C1-4DC1-80DD-478A94640594}" destId="{0D6F8685-DF5E-421A-A30C-721C2DA7A0D1}" srcOrd="1" destOrd="0" parTransId="{B25DC796-8DAB-4047-8DE6-8B9702189C37}" sibTransId="{B2A68114-142A-4B28-829B-FE5B0CB1E86C}"/>
    <dgm:cxn modelId="{727AD541-0A61-4694-9FFE-7A42A2AF2480}" type="presOf" srcId="{6DF51B40-326B-4E9C-9F10-9407BFA90AE1}" destId="{AA692163-4A4D-445D-86CE-135024C18DE3}" srcOrd="0" destOrd="0" presId="urn:microsoft.com/office/officeart/2005/8/layout/hierarchy4"/>
    <dgm:cxn modelId="{E732C482-BA1E-4B8F-8E23-7E70FCD83BE1}" type="presOf" srcId="{D6C50300-CB89-41A5-A0C1-6E6152E3B51C}" destId="{1AFE2C89-5CB3-497A-BCA9-E848579AE9D4}" srcOrd="0" destOrd="0" presId="urn:microsoft.com/office/officeart/2005/8/layout/hierarchy4"/>
    <dgm:cxn modelId="{FDF4026F-673C-489E-AE8A-1F9703EF698B}" srcId="{E77934EC-FA88-4D8F-B8F6-141FA252F5D5}" destId="{CD92746D-7138-4FC7-92CC-611BE7FED780}" srcOrd="1" destOrd="0" parTransId="{553C4469-C1D7-46D1-B425-132CBFF3A808}" sibTransId="{0EB4D9F2-2BE5-460A-8D58-3E8199112FCB}"/>
    <dgm:cxn modelId="{2AC9500B-CB91-4E42-877C-989E36B8DF80}" srcId="{95969885-9A3A-43B0-A65B-3063B52ECE57}" destId="{D6C50300-CB89-41A5-A0C1-6E6152E3B51C}" srcOrd="0" destOrd="0" parTransId="{5AA9438C-BE61-4153-B99F-BBB433E7AACE}" sibTransId="{F6FB3A9E-32CB-40DF-BEA2-A79AE2CDF1B0}"/>
    <dgm:cxn modelId="{9322FF2B-34B6-4DBC-8F6D-A65655333509}" srcId="{E77934EC-FA88-4D8F-B8F6-141FA252F5D5}" destId="{B7F15642-8977-4D13-B105-4C804FE4C1AF}" srcOrd="0" destOrd="0" parTransId="{F9F67436-B0AD-4B72-97EE-32345210B00E}" sibTransId="{30FEC3CC-17A9-44B2-88BE-727168317A96}"/>
    <dgm:cxn modelId="{90B94084-A4CD-439A-8C64-EE0FADF96F00}" type="presOf" srcId="{F64893D1-14B1-4EAA-85E9-C44173259CC5}" destId="{9E5FED55-C35C-4E6F-8AD6-1C6F6D4D604D}" srcOrd="0" destOrd="0" presId="urn:microsoft.com/office/officeart/2005/8/layout/hierarchy4"/>
    <dgm:cxn modelId="{DD057586-9705-4E43-A9A5-B713FCA2D644}" type="presOf" srcId="{0D6F8685-DF5E-421A-A30C-721C2DA7A0D1}" destId="{70CA0973-A7D4-456E-8C63-9B4D0A8DA06E}" srcOrd="0" destOrd="0" presId="urn:microsoft.com/office/officeart/2005/8/layout/hierarchy4"/>
    <dgm:cxn modelId="{7900E423-722E-43FD-AC95-A6B1FF135D3E}" type="presOf" srcId="{CD92746D-7138-4FC7-92CC-611BE7FED780}" destId="{CA418A8C-21C8-4581-BE09-9F82D3D0D756}" srcOrd="0" destOrd="0" presId="urn:microsoft.com/office/officeart/2005/8/layout/hierarchy4"/>
    <dgm:cxn modelId="{0C8F0F23-86E7-4CB4-A516-4A4569D93EDB}" srcId="{95969885-9A3A-43B0-A65B-3063B52ECE57}" destId="{EBC8143F-245B-4717-8574-4B6F99A679DC}" srcOrd="1" destOrd="0" parTransId="{56CC1A88-EFD2-4802-83A9-CD7E6EE9C0DC}" sibTransId="{3AEC786B-D8B1-4BF2-8CF6-35576D253884}"/>
    <dgm:cxn modelId="{812725E6-DF48-4BDC-BA73-84EB4BB5C601}" srcId="{EBC8143F-245B-4717-8574-4B6F99A679DC}" destId="{E77934EC-FA88-4D8F-B8F6-141FA252F5D5}" srcOrd="1" destOrd="0" parTransId="{9ECD9214-D986-48FB-BFFE-BB06F02B4B6E}" sibTransId="{DFC9A7B9-20B7-4B7C-B338-CF870EC57660}"/>
    <dgm:cxn modelId="{B58F4978-4663-4748-AC4F-36B95B5DB711}" type="presOf" srcId="{3279B848-E755-4B37-88A0-5AFBAFADF5C6}" destId="{7D288221-A1DA-483E-8000-71D733259F1D}" srcOrd="0" destOrd="0" presId="urn:microsoft.com/office/officeart/2005/8/layout/hierarchy4"/>
    <dgm:cxn modelId="{D12EF6C6-58B5-4BFA-A65B-EA12B2CCC93E}" type="presOf" srcId="{B7F15642-8977-4D13-B105-4C804FE4C1AF}" destId="{45EC5518-8E9E-42E6-ADF2-6BFF91C6827E}" srcOrd="0" destOrd="0" presId="urn:microsoft.com/office/officeart/2005/8/layout/hierarchy4"/>
    <dgm:cxn modelId="{C613F927-A11D-455F-89B2-2887B9932689}" type="presOf" srcId="{EBC8143F-245B-4717-8574-4B6F99A679DC}" destId="{D935497F-A470-4D2D-B89D-976C16E609E6}" srcOrd="0" destOrd="0" presId="urn:microsoft.com/office/officeart/2005/8/layout/hierarchy4"/>
    <dgm:cxn modelId="{F7FDACB9-FB1F-47B9-ABA1-C0E448913DDE}" type="presOf" srcId="{95969885-9A3A-43B0-A65B-3063B52ECE57}" destId="{58988AB2-0E4F-4489-8C0B-B9FAA552EC56}" srcOrd="0" destOrd="0" presId="urn:microsoft.com/office/officeart/2005/8/layout/hierarchy4"/>
    <dgm:cxn modelId="{AA3664FF-0F21-4A52-ABC9-A5F11F2165F1}" srcId="{9147D814-3902-452A-8104-B5AD9739B0F8}" destId="{1CB22414-06C1-4DC1-80DD-478A94640594}" srcOrd="0" destOrd="0" parTransId="{8AC5AFDA-6E06-4F54-85D4-387A3F76C4D9}" sibTransId="{028331B0-C4BB-4946-9650-CA819299E702}"/>
    <dgm:cxn modelId="{CFDF0167-060E-495A-8302-0688D6987EDF}" type="presOf" srcId="{6779DA72-7586-4F2C-A63B-6549B98EA7FB}" destId="{A9858654-7778-4269-B02A-2ED1CE584247}" srcOrd="0" destOrd="0" presId="urn:microsoft.com/office/officeart/2005/8/layout/hierarchy4"/>
    <dgm:cxn modelId="{4A81E70A-61DD-4517-92B7-B226EF944433}" srcId="{0D6F8685-DF5E-421A-A30C-721C2DA7A0D1}" destId="{D1F13C40-B0DA-4CFD-AAF6-EA26F77384DA}" srcOrd="1" destOrd="0" parTransId="{312998DD-90DD-414E-96F3-C433E689CC72}" sibTransId="{FEE23DE9-ED6A-493C-97DC-13219D45D094}"/>
    <dgm:cxn modelId="{D5BA6AFD-71FF-46BD-86EB-D6C8A5D9FA03}" type="presOf" srcId="{E77934EC-FA88-4D8F-B8F6-141FA252F5D5}" destId="{0AAE539D-8449-41BA-AD63-37FB3F4FD937}" srcOrd="0" destOrd="0" presId="urn:microsoft.com/office/officeart/2005/8/layout/hierarchy4"/>
    <dgm:cxn modelId="{9C0F16CC-9504-4C56-995A-C609590AB44E}" srcId="{EBC8143F-245B-4717-8574-4B6F99A679DC}" destId="{6779DA72-7586-4F2C-A63B-6549B98EA7FB}" srcOrd="0" destOrd="0" parTransId="{DD540E6C-CEDC-4865-8891-C3E51901625E}" sibTransId="{B4AFEDBF-7FAC-4142-97B3-C68F2856800E}"/>
    <dgm:cxn modelId="{E98A0885-D91E-4D9F-A350-3630DDA0DCB8}" type="presParOf" srcId="{74294023-CAF2-4D01-8AC7-D414AA2BCEEA}" destId="{76C7A516-7595-4D4A-BC1F-E5F350D5C91E}" srcOrd="0" destOrd="0" presId="urn:microsoft.com/office/officeart/2005/8/layout/hierarchy4"/>
    <dgm:cxn modelId="{3E2AAF5C-EF34-4527-9AB3-2F5C1A84F45D}" type="presParOf" srcId="{76C7A516-7595-4D4A-BC1F-E5F350D5C91E}" destId="{0643CBB2-F7CE-4CC1-AEBA-BD13C37495C5}" srcOrd="0" destOrd="0" presId="urn:microsoft.com/office/officeart/2005/8/layout/hierarchy4"/>
    <dgm:cxn modelId="{D1DF5BDE-2514-4004-A074-99D9CB5CCDFA}" type="presParOf" srcId="{76C7A516-7595-4D4A-BC1F-E5F350D5C91E}" destId="{6CFC453E-2AFE-4075-A520-068BC6294980}" srcOrd="1" destOrd="0" presId="urn:microsoft.com/office/officeart/2005/8/layout/hierarchy4"/>
    <dgm:cxn modelId="{96D79D13-4DFF-41B6-B8D4-75441B8366E8}" type="presParOf" srcId="{76C7A516-7595-4D4A-BC1F-E5F350D5C91E}" destId="{99DC0427-AD0A-4A68-A99F-59D99D295425}" srcOrd="2" destOrd="0" presId="urn:microsoft.com/office/officeart/2005/8/layout/hierarchy4"/>
    <dgm:cxn modelId="{E6A06885-9202-4F4B-80F8-6E6CD26DB89D}" type="presParOf" srcId="{99DC0427-AD0A-4A68-A99F-59D99D295425}" destId="{512EDC74-BA7D-4EBC-807E-C012E9DCC3ED}" srcOrd="0" destOrd="0" presId="urn:microsoft.com/office/officeart/2005/8/layout/hierarchy4"/>
    <dgm:cxn modelId="{C1081A63-8D96-4731-B3D9-73FCDD2B28D7}" type="presParOf" srcId="{512EDC74-BA7D-4EBC-807E-C012E9DCC3ED}" destId="{AA692163-4A4D-445D-86CE-135024C18DE3}" srcOrd="0" destOrd="0" presId="urn:microsoft.com/office/officeart/2005/8/layout/hierarchy4"/>
    <dgm:cxn modelId="{D2FDBAF0-D806-4EA4-BD54-FFA3A7F315BC}" type="presParOf" srcId="{512EDC74-BA7D-4EBC-807E-C012E9DCC3ED}" destId="{777843AB-3FEA-4D19-A053-6EB8270B8882}" srcOrd="1" destOrd="0" presId="urn:microsoft.com/office/officeart/2005/8/layout/hierarchy4"/>
    <dgm:cxn modelId="{FD9613DF-90DE-4BDE-9578-95ED2A2E2291}" type="presParOf" srcId="{512EDC74-BA7D-4EBC-807E-C012E9DCC3ED}" destId="{9810E41D-A049-4211-81AE-0FD0DAC75A24}" srcOrd="2" destOrd="0" presId="urn:microsoft.com/office/officeart/2005/8/layout/hierarchy4"/>
    <dgm:cxn modelId="{3685A46B-1A54-4C86-8278-29D9FE61C504}" type="presParOf" srcId="{9810E41D-A049-4211-81AE-0FD0DAC75A24}" destId="{17ED5A43-4553-4869-B8A6-F6FB6898CBC6}" srcOrd="0" destOrd="0" presId="urn:microsoft.com/office/officeart/2005/8/layout/hierarchy4"/>
    <dgm:cxn modelId="{8B120025-422C-4D78-87FE-A004462D2DC1}" type="presParOf" srcId="{17ED5A43-4553-4869-B8A6-F6FB6898CBC6}" destId="{72DE1DC7-3DAD-4F4B-9C5D-C8CD654434C6}" srcOrd="0" destOrd="0" presId="urn:microsoft.com/office/officeart/2005/8/layout/hierarchy4"/>
    <dgm:cxn modelId="{0763411D-0D64-4F83-A07D-9036193C100A}" type="presParOf" srcId="{17ED5A43-4553-4869-B8A6-F6FB6898CBC6}" destId="{ED8210F7-F16D-4B4C-92C1-D0A3D9B86665}" srcOrd="1" destOrd="0" presId="urn:microsoft.com/office/officeart/2005/8/layout/hierarchy4"/>
    <dgm:cxn modelId="{22E43CF0-EBB0-4A65-B8F5-40CF4C7EB47D}" type="presParOf" srcId="{99DC0427-AD0A-4A68-A99F-59D99D295425}" destId="{680E352D-B208-4892-B07E-0BB02F955344}" srcOrd="1" destOrd="0" presId="urn:microsoft.com/office/officeart/2005/8/layout/hierarchy4"/>
    <dgm:cxn modelId="{FD2AC18E-2855-4DC3-9A71-635CBC302CE2}" type="presParOf" srcId="{99DC0427-AD0A-4A68-A99F-59D99D295425}" destId="{CFF8F246-D524-4A40-8473-1F37C52E59C7}" srcOrd="2" destOrd="0" presId="urn:microsoft.com/office/officeart/2005/8/layout/hierarchy4"/>
    <dgm:cxn modelId="{76223C7B-6CA4-4ABD-8441-A818509D7647}" type="presParOf" srcId="{CFF8F246-D524-4A40-8473-1F37C52E59C7}" destId="{70CA0973-A7D4-456E-8C63-9B4D0A8DA06E}" srcOrd="0" destOrd="0" presId="urn:microsoft.com/office/officeart/2005/8/layout/hierarchy4"/>
    <dgm:cxn modelId="{D6E5E25E-E640-43C7-BD2A-1709C2E33836}" type="presParOf" srcId="{CFF8F246-D524-4A40-8473-1F37C52E59C7}" destId="{C542CB90-83D3-47D9-9AF4-188162263414}" srcOrd="1" destOrd="0" presId="urn:microsoft.com/office/officeart/2005/8/layout/hierarchy4"/>
    <dgm:cxn modelId="{FD4AA833-FF0C-4BFE-B067-D4A802A60F40}" type="presParOf" srcId="{CFF8F246-D524-4A40-8473-1F37C52E59C7}" destId="{B9C9C5CB-6381-450B-9FCE-400FED39809B}" srcOrd="2" destOrd="0" presId="urn:microsoft.com/office/officeart/2005/8/layout/hierarchy4"/>
    <dgm:cxn modelId="{26B559C4-FFB1-48E6-BB49-2F4844D2C0B4}" type="presParOf" srcId="{B9C9C5CB-6381-450B-9FCE-400FED39809B}" destId="{CC67DCBD-4C61-4541-90F1-D54F344E24FC}" srcOrd="0" destOrd="0" presId="urn:microsoft.com/office/officeart/2005/8/layout/hierarchy4"/>
    <dgm:cxn modelId="{D0AF819D-CA77-4452-9380-6B41C479C8B9}" type="presParOf" srcId="{CC67DCBD-4C61-4541-90F1-D54F344E24FC}" destId="{7D288221-A1DA-483E-8000-71D733259F1D}" srcOrd="0" destOrd="0" presId="urn:microsoft.com/office/officeart/2005/8/layout/hierarchy4"/>
    <dgm:cxn modelId="{0C0AFF39-34D8-4E85-BCD0-7F0717B961CF}" type="presParOf" srcId="{CC67DCBD-4C61-4541-90F1-D54F344E24FC}" destId="{BD5C42C7-E77E-41B8-B0A3-63C3BA52966F}" srcOrd="1" destOrd="0" presId="urn:microsoft.com/office/officeart/2005/8/layout/hierarchy4"/>
    <dgm:cxn modelId="{ACF2107B-E6F7-431E-B452-F7FE77A8B86E}" type="presParOf" srcId="{B9C9C5CB-6381-450B-9FCE-400FED39809B}" destId="{7CCB6621-2716-4D6E-9494-A50802DFA334}" srcOrd="1" destOrd="0" presId="urn:microsoft.com/office/officeart/2005/8/layout/hierarchy4"/>
    <dgm:cxn modelId="{4A1A5AE6-8404-4FDA-AD8C-2CD9B4DE3AD0}" type="presParOf" srcId="{B9C9C5CB-6381-450B-9FCE-400FED39809B}" destId="{645384CE-5280-4DA5-A4BA-F6A3975A6AC6}" srcOrd="2" destOrd="0" presId="urn:microsoft.com/office/officeart/2005/8/layout/hierarchy4"/>
    <dgm:cxn modelId="{91608F89-FF49-4A98-8A3C-44A1A23C73F6}" type="presParOf" srcId="{645384CE-5280-4DA5-A4BA-F6A3975A6AC6}" destId="{A23223DD-0D94-4139-A3D4-494A35C7686D}" srcOrd="0" destOrd="0" presId="urn:microsoft.com/office/officeart/2005/8/layout/hierarchy4"/>
    <dgm:cxn modelId="{27CDE0B4-1C04-4C8B-B509-1220C625B2A8}" type="presParOf" srcId="{645384CE-5280-4DA5-A4BA-F6A3975A6AC6}" destId="{7BDEA846-3B7C-41A4-8041-2194E77BA5C0}" srcOrd="1" destOrd="0" presId="urn:microsoft.com/office/officeart/2005/8/layout/hierarchy4"/>
    <dgm:cxn modelId="{CC33FB90-3473-4B9E-8A9B-9169B58FF81B}" type="presParOf" srcId="{74294023-CAF2-4D01-8AC7-D414AA2BCEEA}" destId="{14388AA4-5CA9-4BE3-A1BD-214F8C089C28}" srcOrd="1" destOrd="0" presId="urn:microsoft.com/office/officeart/2005/8/layout/hierarchy4"/>
    <dgm:cxn modelId="{24FA7B3C-534A-4130-9A76-9CF7D805767A}" type="presParOf" srcId="{74294023-CAF2-4D01-8AC7-D414AA2BCEEA}" destId="{5CB73265-2BBF-4DCF-9B16-A3E0984FFD55}" srcOrd="2" destOrd="0" presId="urn:microsoft.com/office/officeart/2005/8/layout/hierarchy4"/>
    <dgm:cxn modelId="{4DEFE98D-2099-46EF-83C3-C273CA7AED47}" type="presParOf" srcId="{5CB73265-2BBF-4DCF-9B16-A3E0984FFD55}" destId="{58988AB2-0E4F-4489-8C0B-B9FAA552EC56}" srcOrd="0" destOrd="0" presId="urn:microsoft.com/office/officeart/2005/8/layout/hierarchy4"/>
    <dgm:cxn modelId="{9FD08C01-5AF8-48D4-95E0-6A151D2BF7AA}" type="presParOf" srcId="{5CB73265-2BBF-4DCF-9B16-A3E0984FFD55}" destId="{72CD8D1F-2BAF-4BA7-9EE3-09B2CC92DE84}" srcOrd="1" destOrd="0" presId="urn:microsoft.com/office/officeart/2005/8/layout/hierarchy4"/>
    <dgm:cxn modelId="{CECE90D8-05AC-4FC7-9B2A-B56D7059F46B}" type="presParOf" srcId="{5CB73265-2BBF-4DCF-9B16-A3E0984FFD55}" destId="{42EEC286-39D9-4B50-8FAB-AE7F5D02E85F}" srcOrd="2" destOrd="0" presId="urn:microsoft.com/office/officeart/2005/8/layout/hierarchy4"/>
    <dgm:cxn modelId="{8A2E0CA1-59CE-4296-A124-7EFCCD18658E}" type="presParOf" srcId="{42EEC286-39D9-4B50-8FAB-AE7F5D02E85F}" destId="{5396C301-5CF9-43C5-B854-2A987AFC408F}" srcOrd="0" destOrd="0" presId="urn:microsoft.com/office/officeart/2005/8/layout/hierarchy4"/>
    <dgm:cxn modelId="{79C20AFB-AD55-4785-9B79-45344E855303}" type="presParOf" srcId="{5396C301-5CF9-43C5-B854-2A987AFC408F}" destId="{1AFE2C89-5CB3-497A-BCA9-E848579AE9D4}" srcOrd="0" destOrd="0" presId="urn:microsoft.com/office/officeart/2005/8/layout/hierarchy4"/>
    <dgm:cxn modelId="{B246A587-1095-47E2-A20B-FE789D676F2B}" type="presParOf" srcId="{5396C301-5CF9-43C5-B854-2A987AFC408F}" destId="{30B86E19-615F-474B-9F52-19E4261A9085}" srcOrd="1" destOrd="0" presId="urn:microsoft.com/office/officeart/2005/8/layout/hierarchy4"/>
    <dgm:cxn modelId="{2DDA629E-DDC0-487E-8F17-4023E14066F1}" type="presParOf" srcId="{5396C301-5CF9-43C5-B854-2A987AFC408F}" destId="{576BC9F5-BD46-4E1F-83E2-538CA27C00DA}" srcOrd="2" destOrd="0" presId="urn:microsoft.com/office/officeart/2005/8/layout/hierarchy4"/>
    <dgm:cxn modelId="{CC4936EF-DE33-4138-9EC1-D5FE04958848}" type="presParOf" srcId="{576BC9F5-BD46-4E1F-83E2-538CA27C00DA}" destId="{BABBB4B1-3D48-431E-9C3F-BF79DEF4564C}" srcOrd="0" destOrd="0" presId="urn:microsoft.com/office/officeart/2005/8/layout/hierarchy4"/>
    <dgm:cxn modelId="{E79BCF02-8106-4309-9C76-4A0176B9C83E}" type="presParOf" srcId="{BABBB4B1-3D48-431E-9C3F-BF79DEF4564C}" destId="{9E5FED55-C35C-4E6F-8AD6-1C6F6D4D604D}" srcOrd="0" destOrd="0" presId="urn:microsoft.com/office/officeart/2005/8/layout/hierarchy4"/>
    <dgm:cxn modelId="{D37A7B0D-36ED-439A-844A-3BF92F352AB8}" type="presParOf" srcId="{BABBB4B1-3D48-431E-9C3F-BF79DEF4564C}" destId="{943ECCE2-F1F1-410B-AE45-054163E0799B}" srcOrd="1" destOrd="0" presId="urn:microsoft.com/office/officeart/2005/8/layout/hierarchy4"/>
    <dgm:cxn modelId="{ADE758E6-5492-40B0-8B04-B42D28DB0FD5}" type="presParOf" srcId="{42EEC286-39D9-4B50-8FAB-AE7F5D02E85F}" destId="{C4CDAB49-6D0A-42FA-A468-1D3DDA195BC6}" srcOrd="1" destOrd="0" presId="urn:microsoft.com/office/officeart/2005/8/layout/hierarchy4"/>
    <dgm:cxn modelId="{2D02042D-2A68-43CE-A490-16FFEB4979E3}" type="presParOf" srcId="{42EEC286-39D9-4B50-8FAB-AE7F5D02E85F}" destId="{39D8DBDA-93BD-4E86-9D46-E409AFFC6363}" srcOrd="2" destOrd="0" presId="urn:microsoft.com/office/officeart/2005/8/layout/hierarchy4"/>
    <dgm:cxn modelId="{D7C2D776-832D-4A75-81A2-404ECC716E82}" type="presParOf" srcId="{39D8DBDA-93BD-4E86-9D46-E409AFFC6363}" destId="{D935497F-A470-4D2D-B89D-976C16E609E6}" srcOrd="0" destOrd="0" presId="urn:microsoft.com/office/officeart/2005/8/layout/hierarchy4"/>
    <dgm:cxn modelId="{AC11697E-0951-425D-8AC6-40838EAC6A7B}" type="presParOf" srcId="{39D8DBDA-93BD-4E86-9D46-E409AFFC6363}" destId="{87C3CB11-E1D5-4F61-B6F6-C1DC140A4AC3}" srcOrd="1" destOrd="0" presId="urn:microsoft.com/office/officeart/2005/8/layout/hierarchy4"/>
    <dgm:cxn modelId="{6A5749E2-F769-4A24-AFDF-ECC46ED573E5}" type="presParOf" srcId="{39D8DBDA-93BD-4E86-9D46-E409AFFC6363}" destId="{3E0A2A1B-06D0-4329-84AB-738908F17265}" srcOrd="2" destOrd="0" presId="urn:microsoft.com/office/officeart/2005/8/layout/hierarchy4"/>
    <dgm:cxn modelId="{60A636F4-1870-40D6-9569-3E5ABDE958D1}" type="presParOf" srcId="{3E0A2A1B-06D0-4329-84AB-738908F17265}" destId="{52D5D340-DCEA-40A6-BA34-071F0E4B5547}" srcOrd="0" destOrd="0" presId="urn:microsoft.com/office/officeart/2005/8/layout/hierarchy4"/>
    <dgm:cxn modelId="{F3AC1CA3-3293-4E76-A2D9-3E6D29A17FE0}" type="presParOf" srcId="{52D5D340-DCEA-40A6-BA34-071F0E4B5547}" destId="{A9858654-7778-4269-B02A-2ED1CE584247}" srcOrd="0" destOrd="0" presId="urn:microsoft.com/office/officeart/2005/8/layout/hierarchy4"/>
    <dgm:cxn modelId="{C4BBC0CD-92BD-466B-8DA1-9E353FD4976D}" type="presParOf" srcId="{52D5D340-DCEA-40A6-BA34-071F0E4B5547}" destId="{28CE795B-25E5-48FF-BCAD-878CAF8AD205}" srcOrd="1" destOrd="0" presId="urn:microsoft.com/office/officeart/2005/8/layout/hierarchy4"/>
    <dgm:cxn modelId="{9E880F10-91B4-44D4-A61F-DFD2A9C8B1E7}" type="presParOf" srcId="{3E0A2A1B-06D0-4329-84AB-738908F17265}" destId="{D58EA0E0-1D76-4997-B833-BB14E833834B}" srcOrd="1" destOrd="0" presId="urn:microsoft.com/office/officeart/2005/8/layout/hierarchy4"/>
    <dgm:cxn modelId="{163D7517-C246-4DA5-9268-6F5F63339851}" type="presParOf" srcId="{3E0A2A1B-06D0-4329-84AB-738908F17265}" destId="{9248950E-3CA6-4503-9E13-9E7407091BE5}" srcOrd="2" destOrd="0" presId="urn:microsoft.com/office/officeart/2005/8/layout/hierarchy4"/>
    <dgm:cxn modelId="{A43B5294-F8A7-4631-AD13-F4756FD1AD68}" type="presParOf" srcId="{9248950E-3CA6-4503-9E13-9E7407091BE5}" destId="{0AAE539D-8449-41BA-AD63-37FB3F4FD937}" srcOrd="0" destOrd="0" presId="urn:microsoft.com/office/officeart/2005/8/layout/hierarchy4"/>
    <dgm:cxn modelId="{96A35156-BF9D-4B1C-8CC1-C8A7B02887CE}" type="presParOf" srcId="{9248950E-3CA6-4503-9E13-9E7407091BE5}" destId="{7AF05D54-60F4-4B2E-8B8E-CAFBFCA20D7A}" srcOrd="1" destOrd="0" presId="urn:microsoft.com/office/officeart/2005/8/layout/hierarchy4"/>
    <dgm:cxn modelId="{FCA8CE1F-CDC2-41AF-9765-BD9FC6C3666C}" type="presParOf" srcId="{9248950E-3CA6-4503-9E13-9E7407091BE5}" destId="{5FD70D04-D06D-48C6-BCE0-FD251B2AEF64}" srcOrd="2" destOrd="0" presId="urn:microsoft.com/office/officeart/2005/8/layout/hierarchy4"/>
    <dgm:cxn modelId="{1DCB1AEB-DBC0-4337-9551-892CD431A488}" type="presParOf" srcId="{5FD70D04-D06D-48C6-BCE0-FD251B2AEF64}" destId="{A225E449-ED05-497E-B70A-8BFBEB449377}" srcOrd="0" destOrd="0" presId="urn:microsoft.com/office/officeart/2005/8/layout/hierarchy4"/>
    <dgm:cxn modelId="{CE1477DA-764B-4B17-86BD-982FE74F036C}" type="presParOf" srcId="{A225E449-ED05-497E-B70A-8BFBEB449377}" destId="{45EC5518-8E9E-42E6-ADF2-6BFF91C6827E}" srcOrd="0" destOrd="0" presId="urn:microsoft.com/office/officeart/2005/8/layout/hierarchy4"/>
    <dgm:cxn modelId="{3AF5C473-58D6-4530-BE3E-57615E902256}" type="presParOf" srcId="{A225E449-ED05-497E-B70A-8BFBEB449377}" destId="{C5E82A3B-A041-43F6-ACA1-7E18D025CAD4}" srcOrd="1" destOrd="0" presId="urn:microsoft.com/office/officeart/2005/8/layout/hierarchy4"/>
    <dgm:cxn modelId="{6E031F59-9312-4677-BA2A-3EF806A9A1F8}" type="presParOf" srcId="{5FD70D04-D06D-48C6-BCE0-FD251B2AEF64}" destId="{6D88348C-508C-41F3-B457-B9F252052767}" srcOrd="1" destOrd="0" presId="urn:microsoft.com/office/officeart/2005/8/layout/hierarchy4"/>
    <dgm:cxn modelId="{A5E53632-76BB-422F-BC2D-CE92FDC7280E}" type="presParOf" srcId="{5FD70D04-D06D-48C6-BCE0-FD251B2AEF64}" destId="{6474A9D8-5450-4816-9B2B-D4A6D8396DBF}" srcOrd="2" destOrd="0" presId="urn:microsoft.com/office/officeart/2005/8/layout/hierarchy4"/>
    <dgm:cxn modelId="{BF38EA00-8FB7-4253-BA05-A63122210CEF}" type="presParOf" srcId="{6474A9D8-5450-4816-9B2B-D4A6D8396DBF}" destId="{CA418A8C-21C8-4581-BE09-9F82D3D0D756}" srcOrd="0" destOrd="0" presId="urn:microsoft.com/office/officeart/2005/8/layout/hierarchy4"/>
    <dgm:cxn modelId="{7C93270E-D634-4ADA-BE01-9D4632626BB4}" type="presParOf" srcId="{6474A9D8-5450-4816-9B2B-D4A6D8396DBF}" destId="{0B159B38-9AD6-45A6-B9EF-703D0AC7CAB8}"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0F784C0-9BEE-4883-A003-1FEA3A53C573}" type="doc">
      <dgm:prSet loTypeId="urn:microsoft.com/office/officeart/2005/8/layout/process1" loCatId="process" qsTypeId="urn:microsoft.com/office/officeart/2005/8/quickstyle/simple1" qsCatId="simple" csTypeId="urn:microsoft.com/office/officeart/2005/8/colors/accent1_2" csCatId="accent1" phldr="1"/>
      <dgm:spPr/>
    </dgm:pt>
    <dgm:pt modelId="{95C9A41D-FAC2-4775-AD0B-174311C14066}">
      <dgm:prSet phldrT="[文字]"/>
      <dgm:spPr/>
      <dgm:t>
        <a:bodyPr/>
        <a:lstStyle/>
        <a:p>
          <a:r>
            <a:rPr lang="zh-TW" altLang="en-US" dirty="0"/>
            <a:t>創新模式</a:t>
          </a:r>
        </a:p>
      </dgm:t>
    </dgm:pt>
    <dgm:pt modelId="{7AC69E5F-A016-4E55-9037-2C77EA8964EE}" type="parTrans" cxnId="{B0E89261-A7DC-4AB2-9EE3-4BA74A0A8AD2}">
      <dgm:prSet/>
      <dgm:spPr/>
      <dgm:t>
        <a:bodyPr/>
        <a:lstStyle/>
        <a:p>
          <a:endParaRPr lang="zh-TW" altLang="en-US"/>
        </a:p>
      </dgm:t>
    </dgm:pt>
    <dgm:pt modelId="{E63CFEA0-C424-445B-AD0A-09B23A88E315}" type="sibTrans" cxnId="{B0E89261-A7DC-4AB2-9EE3-4BA74A0A8AD2}">
      <dgm:prSet/>
      <dgm:spPr/>
      <dgm:t>
        <a:bodyPr/>
        <a:lstStyle/>
        <a:p>
          <a:endParaRPr lang="zh-TW" altLang="en-US"/>
        </a:p>
      </dgm:t>
    </dgm:pt>
    <dgm:pt modelId="{E36DD3F9-B908-4E30-806E-4541B917B94D}">
      <dgm:prSet phldrT="[文字]"/>
      <dgm:spPr/>
      <dgm:t>
        <a:bodyPr/>
        <a:lstStyle/>
        <a:p>
          <a:r>
            <a:rPr lang="zh-TW" altLang="en-US" dirty="0" smtClean="0"/>
            <a:t>實體銀行服務創新</a:t>
          </a:r>
          <a:endParaRPr lang="zh-TW" altLang="en-US" dirty="0"/>
        </a:p>
      </dgm:t>
    </dgm:pt>
    <dgm:pt modelId="{DBE5BEBC-9370-42EC-BA41-CCC40657AE63}" type="parTrans" cxnId="{57CD7C43-DADC-4981-98DA-08AF0BF188A3}">
      <dgm:prSet/>
      <dgm:spPr/>
      <dgm:t>
        <a:bodyPr/>
        <a:lstStyle/>
        <a:p>
          <a:endParaRPr lang="zh-TW" altLang="en-US"/>
        </a:p>
      </dgm:t>
    </dgm:pt>
    <dgm:pt modelId="{E57493BD-3617-4A87-9EBC-C7D2959F1493}" type="sibTrans" cxnId="{57CD7C43-DADC-4981-98DA-08AF0BF188A3}">
      <dgm:prSet/>
      <dgm:spPr/>
      <dgm:t>
        <a:bodyPr/>
        <a:lstStyle/>
        <a:p>
          <a:endParaRPr lang="zh-TW" altLang="en-US"/>
        </a:p>
      </dgm:t>
    </dgm:pt>
    <dgm:pt modelId="{8DF4888C-F1BA-4896-BEB1-94DFF9D18DEB}" type="pres">
      <dgm:prSet presAssocID="{20F784C0-9BEE-4883-A003-1FEA3A53C573}" presName="Name0" presStyleCnt="0">
        <dgm:presLayoutVars>
          <dgm:dir/>
          <dgm:resizeHandles val="exact"/>
        </dgm:presLayoutVars>
      </dgm:prSet>
      <dgm:spPr/>
    </dgm:pt>
    <dgm:pt modelId="{145A2281-1FE0-4E36-B7FC-49C1793956AA}" type="pres">
      <dgm:prSet presAssocID="{95C9A41D-FAC2-4775-AD0B-174311C14066}" presName="node" presStyleLbl="node1" presStyleIdx="0" presStyleCnt="2" custScaleX="37324">
        <dgm:presLayoutVars>
          <dgm:bulletEnabled val="1"/>
        </dgm:presLayoutVars>
      </dgm:prSet>
      <dgm:spPr/>
      <dgm:t>
        <a:bodyPr/>
        <a:lstStyle/>
        <a:p>
          <a:endParaRPr lang="zh-TW" altLang="en-US"/>
        </a:p>
      </dgm:t>
    </dgm:pt>
    <dgm:pt modelId="{1BF9C948-1257-4234-8241-EC41251EA83B}" type="pres">
      <dgm:prSet presAssocID="{E63CFEA0-C424-445B-AD0A-09B23A88E315}" presName="sibTrans" presStyleLbl="sibTrans2D1" presStyleIdx="0" presStyleCnt="1" custScaleX="68314" custScaleY="61023"/>
      <dgm:spPr/>
      <dgm:t>
        <a:bodyPr/>
        <a:lstStyle/>
        <a:p>
          <a:endParaRPr lang="zh-TW" altLang="en-US"/>
        </a:p>
      </dgm:t>
    </dgm:pt>
    <dgm:pt modelId="{DCD0FAAE-8FB7-48DB-9856-D5A42493E1D2}" type="pres">
      <dgm:prSet presAssocID="{E63CFEA0-C424-445B-AD0A-09B23A88E315}" presName="connectorText" presStyleLbl="sibTrans2D1" presStyleIdx="0" presStyleCnt="1"/>
      <dgm:spPr/>
      <dgm:t>
        <a:bodyPr/>
        <a:lstStyle/>
        <a:p>
          <a:endParaRPr lang="zh-TW" altLang="en-US"/>
        </a:p>
      </dgm:t>
    </dgm:pt>
    <dgm:pt modelId="{BC1EE63B-2D58-4ECB-B2DC-168FA4BC9DD3}" type="pres">
      <dgm:prSet presAssocID="{E36DD3F9-B908-4E30-806E-4541B917B94D}" presName="node" presStyleLbl="node1" presStyleIdx="1" presStyleCnt="2" custScaleX="150359" custLinFactNeighborX="298" custLinFactNeighborY="14224">
        <dgm:presLayoutVars>
          <dgm:bulletEnabled val="1"/>
        </dgm:presLayoutVars>
      </dgm:prSet>
      <dgm:spPr/>
      <dgm:t>
        <a:bodyPr/>
        <a:lstStyle/>
        <a:p>
          <a:endParaRPr lang="zh-TW" altLang="en-US"/>
        </a:p>
      </dgm:t>
    </dgm:pt>
  </dgm:ptLst>
  <dgm:cxnLst>
    <dgm:cxn modelId="{11A458AB-7EAC-4E48-BDF0-BC67235BF03A}" type="presOf" srcId="{E63CFEA0-C424-445B-AD0A-09B23A88E315}" destId="{1BF9C948-1257-4234-8241-EC41251EA83B}" srcOrd="0" destOrd="0" presId="urn:microsoft.com/office/officeart/2005/8/layout/process1"/>
    <dgm:cxn modelId="{430907F4-1F66-4BEB-9A07-EB395FF57538}" type="presOf" srcId="{20F784C0-9BEE-4883-A003-1FEA3A53C573}" destId="{8DF4888C-F1BA-4896-BEB1-94DFF9D18DEB}" srcOrd="0" destOrd="0" presId="urn:microsoft.com/office/officeart/2005/8/layout/process1"/>
    <dgm:cxn modelId="{B8648DD8-FF25-4A0F-96E5-AC74536B352A}" type="presOf" srcId="{95C9A41D-FAC2-4775-AD0B-174311C14066}" destId="{145A2281-1FE0-4E36-B7FC-49C1793956AA}" srcOrd="0" destOrd="0" presId="urn:microsoft.com/office/officeart/2005/8/layout/process1"/>
    <dgm:cxn modelId="{57CD7C43-DADC-4981-98DA-08AF0BF188A3}" srcId="{20F784C0-9BEE-4883-A003-1FEA3A53C573}" destId="{E36DD3F9-B908-4E30-806E-4541B917B94D}" srcOrd="1" destOrd="0" parTransId="{DBE5BEBC-9370-42EC-BA41-CCC40657AE63}" sibTransId="{E57493BD-3617-4A87-9EBC-C7D2959F1493}"/>
    <dgm:cxn modelId="{D30CF01C-E5EA-4568-A5B1-BBBF981FD455}" type="presOf" srcId="{E63CFEA0-C424-445B-AD0A-09B23A88E315}" destId="{DCD0FAAE-8FB7-48DB-9856-D5A42493E1D2}" srcOrd="1" destOrd="0" presId="urn:microsoft.com/office/officeart/2005/8/layout/process1"/>
    <dgm:cxn modelId="{B0E89261-A7DC-4AB2-9EE3-4BA74A0A8AD2}" srcId="{20F784C0-9BEE-4883-A003-1FEA3A53C573}" destId="{95C9A41D-FAC2-4775-AD0B-174311C14066}" srcOrd="0" destOrd="0" parTransId="{7AC69E5F-A016-4E55-9037-2C77EA8964EE}" sibTransId="{E63CFEA0-C424-445B-AD0A-09B23A88E315}"/>
    <dgm:cxn modelId="{11EF3680-01BA-4E1C-8A9A-91977791C8DF}" type="presOf" srcId="{E36DD3F9-B908-4E30-806E-4541B917B94D}" destId="{BC1EE63B-2D58-4ECB-B2DC-168FA4BC9DD3}" srcOrd="0" destOrd="0" presId="urn:microsoft.com/office/officeart/2005/8/layout/process1"/>
    <dgm:cxn modelId="{867F839D-A402-4332-AD31-4AE4C43DCAF2}" type="presParOf" srcId="{8DF4888C-F1BA-4896-BEB1-94DFF9D18DEB}" destId="{145A2281-1FE0-4E36-B7FC-49C1793956AA}" srcOrd="0" destOrd="0" presId="urn:microsoft.com/office/officeart/2005/8/layout/process1"/>
    <dgm:cxn modelId="{901380CD-B733-4392-865B-EAEA69DC4872}" type="presParOf" srcId="{8DF4888C-F1BA-4896-BEB1-94DFF9D18DEB}" destId="{1BF9C948-1257-4234-8241-EC41251EA83B}" srcOrd="1" destOrd="0" presId="urn:microsoft.com/office/officeart/2005/8/layout/process1"/>
    <dgm:cxn modelId="{31F520D1-20FA-49D3-B8C0-4E13F2A056A2}" type="presParOf" srcId="{1BF9C948-1257-4234-8241-EC41251EA83B}" destId="{DCD0FAAE-8FB7-48DB-9856-D5A42493E1D2}" srcOrd="0" destOrd="0" presId="urn:microsoft.com/office/officeart/2005/8/layout/process1"/>
    <dgm:cxn modelId="{8A4B8A4B-5485-45D4-9F08-171ED68F91A6}" type="presParOf" srcId="{8DF4888C-F1BA-4896-BEB1-94DFF9D18DEB}" destId="{BC1EE63B-2D58-4ECB-B2DC-168FA4BC9DD3}"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0F784C0-9BEE-4883-A003-1FEA3A53C573}" type="doc">
      <dgm:prSet loTypeId="urn:microsoft.com/office/officeart/2005/8/layout/process1" loCatId="process" qsTypeId="urn:microsoft.com/office/officeart/2005/8/quickstyle/simple1" qsCatId="simple" csTypeId="urn:microsoft.com/office/officeart/2005/8/colors/accent1_2" csCatId="accent1" phldr="1"/>
      <dgm:spPr/>
    </dgm:pt>
    <dgm:pt modelId="{95C9A41D-FAC2-4775-AD0B-174311C14066}">
      <dgm:prSet phldrT="[文字]"/>
      <dgm:spPr/>
      <dgm:t>
        <a:bodyPr/>
        <a:lstStyle/>
        <a:p>
          <a:r>
            <a:rPr lang="zh-TW" altLang="en-US" dirty="0"/>
            <a:t>創新模式</a:t>
          </a:r>
        </a:p>
      </dgm:t>
    </dgm:pt>
    <dgm:pt modelId="{7AC69E5F-A016-4E55-9037-2C77EA8964EE}" type="parTrans" cxnId="{B0E89261-A7DC-4AB2-9EE3-4BA74A0A8AD2}">
      <dgm:prSet/>
      <dgm:spPr/>
      <dgm:t>
        <a:bodyPr/>
        <a:lstStyle/>
        <a:p>
          <a:endParaRPr lang="zh-TW" altLang="en-US"/>
        </a:p>
      </dgm:t>
    </dgm:pt>
    <dgm:pt modelId="{E63CFEA0-C424-445B-AD0A-09B23A88E315}" type="sibTrans" cxnId="{B0E89261-A7DC-4AB2-9EE3-4BA74A0A8AD2}">
      <dgm:prSet/>
      <dgm:spPr/>
      <dgm:t>
        <a:bodyPr/>
        <a:lstStyle/>
        <a:p>
          <a:endParaRPr lang="zh-TW" altLang="en-US"/>
        </a:p>
      </dgm:t>
    </dgm:pt>
    <dgm:pt modelId="{E36DD3F9-B908-4E30-806E-4541B917B94D}">
      <dgm:prSet phldrT="[文字]"/>
      <dgm:spPr/>
      <dgm:t>
        <a:bodyPr/>
        <a:lstStyle/>
        <a:p>
          <a:r>
            <a:rPr lang="zh-TW" altLang="en-US" dirty="0"/>
            <a:t>實體銀行服務創新</a:t>
          </a:r>
        </a:p>
      </dgm:t>
    </dgm:pt>
    <dgm:pt modelId="{DBE5BEBC-9370-42EC-BA41-CCC40657AE63}" type="parTrans" cxnId="{57CD7C43-DADC-4981-98DA-08AF0BF188A3}">
      <dgm:prSet/>
      <dgm:spPr/>
      <dgm:t>
        <a:bodyPr/>
        <a:lstStyle/>
        <a:p>
          <a:endParaRPr lang="zh-TW" altLang="en-US"/>
        </a:p>
      </dgm:t>
    </dgm:pt>
    <dgm:pt modelId="{E57493BD-3617-4A87-9EBC-C7D2959F1493}" type="sibTrans" cxnId="{57CD7C43-DADC-4981-98DA-08AF0BF188A3}">
      <dgm:prSet/>
      <dgm:spPr/>
      <dgm:t>
        <a:bodyPr/>
        <a:lstStyle/>
        <a:p>
          <a:endParaRPr lang="zh-TW" altLang="en-US"/>
        </a:p>
      </dgm:t>
    </dgm:pt>
    <dgm:pt modelId="{8DF4888C-F1BA-4896-BEB1-94DFF9D18DEB}" type="pres">
      <dgm:prSet presAssocID="{20F784C0-9BEE-4883-A003-1FEA3A53C573}" presName="Name0" presStyleCnt="0">
        <dgm:presLayoutVars>
          <dgm:dir/>
          <dgm:resizeHandles val="exact"/>
        </dgm:presLayoutVars>
      </dgm:prSet>
      <dgm:spPr/>
    </dgm:pt>
    <dgm:pt modelId="{145A2281-1FE0-4E36-B7FC-49C1793956AA}" type="pres">
      <dgm:prSet presAssocID="{95C9A41D-FAC2-4775-AD0B-174311C14066}" presName="node" presStyleLbl="node1" presStyleIdx="0" presStyleCnt="2" custScaleX="37324">
        <dgm:presLayoutVars>
          <dgm:bulletEnabled val="1"/>
        </dgm:presLayoutVars>
      </dgm:prSet>
      <dgm:spPr/>
      <dgm:t>
        <a:bodyPr/>
        <a:lstStyle/>
        <a:p>
          <a:endParaRPr lang="zh-TW" altLang="en-US"/>
        </a:p>
      </dgm:t>
    </dgm:pt>
    <dgm:pt modelId="{1BF9C948-1257-4234-8241-EC41251EA83B}" type="pres">
      <dgm:prSet presAssocID="{E63CFEA0-C424-445B-AD0A-09B23A88E315}" presName="sibTrans" presStyleLbl="sibTrans2D1" presStyleIdx="0" presStyleCnt="1" custScaleX="68314" custScaleY="61023"/>
      <dgm:spPr/>
      <dgm:t>
        <a:bodyPr/>
        <a:lstStyle/>
        <a:p>
          <a:endParaRPr lang="zh-TW" altLang="en-US"/>
        </a:p>
      </dgm:t>
    </dgm:pt>
    <dgm:pt modelId="{DCD0FAAE-8FB7-48DB-9856-D5A42493E1D2}" type="pres">
      <dgm:prSet presAssocID="{E63CFEA0-C424-445B-AD0A-09B23A88E315}" presName="connectorText" presStyleLbl="sibTrans2D1" presStyleIdx="0" presStyleCnt="1"/>
      <dgm:spPr/>
      <dgm:t>
        <a:bodyPr/>
        <a:lstStyle/>
        <a:p>
          <a:endParaRPr lang="zh-TW" altLang="en-US"/>
        </a:p>
      </dgm:t>
    </dgm:pt>
    <dgm:pt modelId="{BC1EE63B-2D58-4ECB-B2DC-168FA4BC9DD3}" type="pres">
      <dgm:prSet presAssocID="{E36DD3F9-B908-4E30-806E-4541B917B94D}" presName="node" presStyleLbl="node1" presStyleIdx="1" presStyleCnt="2" custScaleX="150359">
        <dgm:presLayoutVars>
          <dgm:bulletEnabled val="1"/>
        </dgm:presLayoutVars>
      </dgm:prSet>
      <dgm:spPr/>
      <dgm:t>
        <a:bodyPr/>
        <a:lstStyle/>
        <a:p>
          <a:endParaRPr lang="zh-TW" altLang="en-US"/>
        </a:p>
      </dgm:t>
    </dgm:pt>
  </dgm:ptLst>
  <dgm:cxnLst>
    <dgm:cxn modelId="{11A458AB-7EAC-4E48-BDF0-BC67235BF03A}" type="presOf" srcId="{E63CFEA0-C424-445B-AD0A-09B23A88E315}" destId="{1BF9C948-1257-4234-8241-EC41251EA83B}" srcOrd="0" destOrd="0" presId="urn:microsoft.com/office/officeart/2005/8/layout/process1"/>
    <dgm:cxn modelId="{430907F4-1F66-4BEB-9A07-EB395FF57538}" type="presOf" srcId="{20F784C0-9BEE-4883-A003-1FEA3A53C573}" destId="{8DF4888C-F1BA-4896-BEB1-94DFF9D18DEB}" srcOrd="0" destOrd="0" presId="urn:microsoft.com/office/officeart/2005/8/layout/process1"/>
    <dgm:cxn modelId="{B8648DD8-FF25-4A0F-96E5-AC74536B352A}" type="presOf" srcId="{95C9A41D-FAC2-4775-AD0B-174311C14066}" destId="{145A2281-1FE0-4E36-B7FC-49C1793956AA}" srcOrd="0" destOrd="0" presId="urn:microsoft.com/office/officeart/2005/8/layout/process1"/>
    <dgm:cxn modelId="{57CD7C43-DADC-4981-98DA-08AF0BF188A3}" srcId="{20F784C0-9BEE-4883-A003-1FEA3A53C573}" destId="{E36DD3F9-B908-4E30-806E-4541B917B94D}" srcOrd="1" destOrd="0" parTransId="{DBE5BEBC-9370-42EC-BA41-CCC40657AE63}" sibTransId="{E57493BD-3617-4A87-9EBC-C7D2959F1493}"/>
    <dgm:cxn modelId="{D30CF01C-E5EA-4568-A5B1-BBBF981FD455}" type="presOf" srcId="{E63CFEA0-C424-445B-AD0A-09B23A88E315}" destId="{DCD0FAAE-8FB7-48DB-9856-D5A42493E1D2}" srcOrd="1" destOrd="0" presId="urn:microsoft.com/office/officeart/2005/8/layout/process1"/>
    <dgm:cxn modelId="{B0E89261-A7DC-4AB2-9EE3-4BA74A0A8AD2}" srcId="{20F784C0-9BEE-4883-A003-1FEA3A53C573}" destId="{95C9A41D-FAC2-4775-AD0B-174311C14066}" srcOrd="0" destOrd="0" parTransId="{7AC69E5F-A016-4E55-9037-2C77EA8964EE}" sibTransId="{E63CFEA0-C424-445B-AD0A-09B23A88E315}"/>
    <dgm:cxn modelId="{11EF3680-01BA-4E1C-8A9A-91977791C8DF}" type="presOf" srcId="{E36DD3F9-B908-4E30-806E-4541B917B94D}" destId="{BC1EE63B-2D58-4ECB-B2DC-168FA4BC9DD3}" srcOrd="0" destOrd="0" presId="urn:microsoft.com/office/officeart/2005/8/layout/process1"/>
    <dgm:cxn modelId="{867F839D-A402-4332-AD31-4AE4C43DCAF2}" type="presParOf" srcId="{8DF4888C-F1BA-4896-BEB1-94DFF9D18DEB}" destId="{145A2281-1FE0-4E36-B7FC-49C1793956AA}" srcOrd="0" destOrd="0" presId="urn:microsoft.com/office/officeart/2005/8/layout/process1"/>
    <dgm:cxn modelId="{901380CD-B733-4392-865B-EAEA69DC4872}" type="presParOf" srcId="{8DF4888C-F1BA-4896-BEB1-94DFF9D18DEB}" destId="{1BF9C948-1257-4234-8241-EC41251EA83B}" srcOrd="1" destOrd="0" presId="urn:microsoft.com/office/officeart/2005/8/layout/process1"/>
    <dgm:cxn modelId="{31F520D1-20FA-49D3-B8C0-4E13F2A056A2}" type="presParOf" srcId="{1BF9C948-1257-4234-8241-EC41251EA83B}" destId="{DCD0FAAE-8FB7-48DB-9856-D5A42493E1D2}" srcOrd="0" destOrd="0" presId="urn:microsoft.com/office/officeart/2005/8/layout/process1"/>
    <dgm:cxn modelId="{8A4B8A4B-5485-45D4-9F08-171ED68F91A6}" type="presParOf" srcId="{8DF4888C-F1BA-4896-BEB1-94DFF9D18DEB}" destId="{BC1EE63B-2D58-4ECB-B2DC-168FA4BC9DD3}" srcOrd="2"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CFEA0BC-1852-8C43-8089-BF2B84F9F55E}" type="doc">
      <dgm:prSet loTypeId="urn:microsoft.com/office/officeart/2008/layout/HorizontalMultiLevelHierarchy" loCatId="" qsTypeId="urn:microsoft.com/office/officeart/2005/8/quickstyle/simple4" qsCatId="simple" csTypeId="urn:microsoft.com/office/officeart/2005/8/colors/colorful5" csCatId="colorful" phldr="1"/>
      <dgm:spPr/>
      <dgm:t>
        <a:bodyPr/>
        <a:lstStyle/>
        <a:p>
          <a:endParaRPr lang="zh-TW" altLang="en-US"/>
        </a:p>
      </dgm:t>
    </dgm:pt>
    <dgm:pt modelId="{6158DE94-E162-4C41-BD46-D1C8905F6342}">
      <dgm:prSet phldrT="[文字]" custT="1"/>
      <dgm:spPr/>
      <dgm:t>
        <a:bodyPr vert="horz"/>
        <a:lstStyle/>
        <a:p>
          <a:r>
            <a:rPr lang="en-US" altLang="zh-TW" sz="6000" dirty="0" smtClean="0"/>
            <a:t>Social Finance </a:t>
          </a:r>
          <a:endParaRPr lang="zh-TW" altLang="en-US" sz="6000" dirty="0"/>
        </a:p>
      </dgm:t>
    </dgm:pt>
    <dgm:pt modelId="{975AEF41-75CA-054A-9AEC-E8FBF8C1490F}" type="parTrans" cxnId="{99A4C38D-EC3C-E748-BE8F-DD7A4D5026C4}">
      <dgm:prSet/>
      <dgm:spPr/>
      <dgm:t>
        <a:bodyPr/>
        <a:lstStyle/>
        <a:p>
          <a:endParaRPr lang="zh-TW" altLang="en-US" sz="1600"/>
        </a:p>
      </dgm:t>
    </dgm:pt>
    <dgm:pt modelId="{E87D13C6-EC39-414F-B08B-7D10C999668C}" type="sibTrans" cxnId="{99A4C38D-EC3C-E748-BE8F-DD7A4D5026C4}">
      <dgm:prSet/>
      <dgm:spPr/>
      <dgm:t>
        <a:bodyPr/>
        <a:lstStyle/>
        <a:p>
          <a:endParaRPr lang="zh-TW" altLang="en-US" sz="1600"/>
        </a:p>
      </dgm:t>
    </dgm:pt>
    <dgm:pt modelId="{DAD4EB43-2B22-FF45-A585-73841A34DE9B}">
      <dgm:prSet phldrT="[文字]" custT="1"/>
      <dgm:spPr>
        <a:solidFill>
          <a:srgbClr val="C00000"/>
        </a:solidFill>
      </dgm:spPr>
      <dgm:t>
        <a:bodyPr/>
        <a:lstStyle/>
        <a:p>
          <a:r>
            <a:rPr lang="en-US" altLang="zh-TW" sz="3600" dirty="0" smtClean="0"/>
            <a:t>Crowdfunding</a:t>
          </a:r>
          <a:r>
            <a:rPr lang="en-US" altLang="zh-TW" sz="4000" dirty="0" smtClean="0"/>
            <a:t> </a:t>
          </a:r>
          <a:endParaRPr lang="zh-TW" altLang="en-US" sz="4000" dirty="0"/>
        </a:p>
      </dgm:t>
    </dgm:pt>
    <dgm:pt modelId="{03C2AEE3-41E7-394E-B977-A1B181946580}" type="parTrans" cxnId="{18BC58EF-A57E-024D-813C-CF0CBA3CBE18}">
      <dgm:prSet custT="1"/>
      <dgm:spPr/>
      <dgm:t>
        <a:bodyPr/>
        <a:lstStyle/>
        <a:p>
          <a:endParaRPr lang="zh-TW" altLang="en-US" sz="400"/>
        </a:p>
      </dgm:t>
    </dgm:pt>
    <dgm:pt modelId="{416A734D-EC66-E04B-B7A9-CE5951B843F0}" type="sibTrans" cxnId="{18BC58EF-A57E-024D-813C-CF0CBA3CBE18}">
      <dgm:prSet/>
      <dgm:spPr/>
      <dgm:t>
        <a:bodyPr/>
        <a:lstStyle/>
        <a:p>
          <a:endParaRPr lang="zh-TW" altLang="en-US" sz="1600"/>
        </a:p>
      </dgm:t>
    </dgm:pt>
    <dgm:pt modelId="{03EFB774-BE2F-C642-BAE2-F8DA49A7EE59}">
      <dgm:prSet phldrT="[文字]" custT="1"/>
      <dgm:spPr/>
      <dgm:t>
        <a:bodyPr/>
        <a:lstStyle/>
        <a:p>
          <a:r>
            <a:rPr lang="en-US" altLang="zh-TW" sz="3600" dirty="0" err="1" smtClean="0"/>
            <a:t>Crowdinvesting</a:t>
          </a:r>
          <a:endParaRPr lang="zh-TW" altLang="en-US" sz="3600" dirty="0"/>
        </a:p>
      </dgm:t>
    </dgm:pt>
    <dgm:pt modelId="{555CAD21-8A32-7E44-B4A3-4EB7A2965E78}" type="parTrans" cxnId="{9951217C-C938-C640-B0AD-B48CB7D42FA0}">
      <dgm:prSet custT="1"/>
      <dgm:spPr/>
      <dgm:t>
        <a:bodyPr/>
        <a:lstStyle/>
        <a:p>
          <a:endParaRPr lang="zh-TW" altLang="en-US" sz="400"/>
        </a:p>
      </dgm:t>
    </dgm:pt>
    <dgm:pt modelId="{1371F22C-EFA2-8F4B-8A51-159F11D52814}" type="sibTrans" cxnId="{9951217C-C938-C640-B0AD-B48CB7D42FA0}">
      <dgm:prSet/>
      <dgm:spPr/>
      <dgm:t>
        <a:bodyPr/>
        <a:lstStyle/>
        <a:p>
          <a:endParaRPr lang="zh-TW" altLang="en-US" sz="1600"/>
        </a:p>
      </dgm:t>
    </dgm:pt>
    <dgm:pt modelId="{99B17F2A-D591-BC4E-B424-AA6C11D0AFF6}">
      <dgm:prSet custT="1"/>
      <dgm:spPr/>
      <dgm:t>
        <a:bodyPr/>
        <a:lstStyle/>
        <a:p>
          <a:r>
            <a:rPr lang="en-US" altLang="zh-TW" sz="3200" dirty="0" smtClean="0"/>
            <a:t>Virtual Currency </a:t>
          </a:r>
          <a:endParaRPr lang="zh-TW" altLang="en-US" sz="3200" dirty="0"/>
        </a:p>
      </dgm:t>
    </dgm:pt>
    <dgm:pt modelId="{F6FCFF18-1809-A440-8FF7-BB998B2CF29F}" type="parTrans" cxnId="{8AD3F94A-CE92-B740-8E1E-A12DB34F8250}">
      <dgm:prSet custT="1"/>
      <dgm:spPr/>
      <dgm:t>
        <a:bodyPr/>
        <a:lstStyle/>
        <a:p>
          <a:endParaRPr lang="zh-TW" altLang="en-US" sz="400"/>
        </a:p>
      </dgm:t>
    </dgm:pt>
    <dgm:pt modelId="{8CE1550C-0440-4549-992F-4F5EF70F8776}" type="sibTrans" cxnId="{8AD3F94A-CE92-B740-8E1E-A12DB34F8250}">
      <dgm:prSet/>
      <dgm:spPr/>
      <dgm:t>
        <a:bodyPr/>
        <a:lstStyle/>
        <a:p>
          <a:endParaRPr lang="zh-TW" altLang="en-US" sz="1600"/>
        </a:p>
      </dgm:t>
    </dgm:pt>
    <dgm:pt modelId="{9AC8F41B-8429-0D42-803C-92AF0BB62230}">
      <dgm:prSet custT="1"/>
      <dgm:spPr/>
      <dgm:t>
        <a:bodyPr/>
        <a:lstStyle/>
        <a:p>
          <a:r>
            <a:rPr lang="en-US" altLang="zh-TW" sz="3200" dirty="0" smtClean="0"/>
            <a:t>Social Insurance </a:t>
          </a:r>
          <a:endParaRPr lang="zh-TW" altLang="en-US" sz="3200" dirty="0"/>
        </a:p>
      </dgm:t>
    </dgm:pt>
    <dgm:pt modelId="{1B6F8471-0B3D-254B-9136-FA4F8EB8AF63}" type="parTrans" cxnId="{36FA6361-4535-D64B-955C-0E4421F08A01}">
      <dgm:prSet custT="1"/>
      <dgm:spPr/>
      <dgm:t>
        <a:bodyPr/>
        <a:lstStyle/>
        <a:p>
          <a:endParaRPr lang="zh-TW" altLang="en-US" sz="700"/>
        </a:p>
      </dgm:t>
    </dgm:pt>
    <dgm:pt modelId="{C98C9DAD-21AC-2149-AC88-72202C3D3782}" type="sibTrans" cxnId="{36FA6361-4535-D64B-955C-0E4421F08A01}">
      <dgm:prSet/>
      <dgm:spPr/>
      <dgm:t>
        <a:bodyPr/>
        <a:lstStyle/>
        <a:p>
          <a:endParaRPr lang="zh-TW" altLang="en-US" sz="1600"/>
        </a:p>
      </dgm:t>
    </dgm:pt>
    <dgm:pt modelId="{9EF3A846-AD48-4CC5-A843-CFC8BA597E5E}">
      <dgm:prSet custT="1"/>
      <dgm:spPr/>
      <dgm:t>
        <a:bodyPr/>
        <a:lstStyle/>
        <a:p>
          <a:r>
            <a:rPr lang="en-US" altLang="zh-TW" sz="4400" dirty="0" smtClean="0"/>
            <a:t>P2P Lending </a:t>
          </a:r>
          <a:endParaRPr lang="zh-TW" altLang="en-US" sz="4400" dirty="0"/>
        </a:p>
      </dgm:t>
    </dgm:pt>
    <dgm:pt modelId="{9F28632F-C432-4198-B2DC-497B3821C701}" type="parTrans" cxnId="{D030C0CF-A5E9-4E40-8C8F-80414D7D599E}">
      <dgm:prSet/>
      <dgm:spPr/>
      <dgm:t>
        <a:bodyPr/>
        <a:lstStyle/>
        <a:p>
          <a:endParaRPr lang="zh-TW" altLang="en-US"/>
        </a:p>
      </dgm:t>
    </dgm:pt>
    <dgm:pt modelId="{B681A612-41BA-4083-B266-81C8D6BD606C}" type="sibTrans" cxnId="{D030C0CF-A5E9-4E40-8C8F-80414D7D599E}">
      <dgm:prSet/>
      <dgm:spPr/>
      <dgm:t>
        <a:bodyPr/>
        <a:lstStyle/>
        <a:p>
          <a:endParaRPr lang="zh-TW" altLang="en-US"/>
        </a:p>
      </dgm:t>
    </dgm:pt>
    <dgm:pt modelId="{7284A72C-A06A-3546-A1DE-6C80E73765AE}" type="pres">
      <dgm:prSet presAssocID="{FCFEA0BC-1852-8C43-8089-BF2B84F9F55E}" presName="Name0" presStyleCnt="0">
        <dgm:presLayoutVars>
          <dgm:chPref val="1"/>
          <dgm:dir/>
          <dgm:animOne val="branch"/>
          <dgm:animLvl val="lvl"/>
          <dgm:resizeHandles val="exact"/>
        </dgm:presLayoutVars>
      </dgm:prSet>
      <dgm:spPr/>
      <dgm:t>
        <a:bodyPr/>
        <a:lstStyle/>
        <a:p>
          <a:endParaRPr lang="zh-TW" altLang="en-US"/>
        </a:p>
      </dgm:t>
    </dgm:pt>
    <dgm:pt modelId="{9303E92E-2788-0942-839B-5D246E743CCA}" type="pres">
      <dgm:prSet presAssocID="{6158DE94-E162-4C41-BD46-D1C8905F6342}" presName="root1" presStyleCnt="0"/>
      <dgm:spPr/>
    </dgm:pt>
    <dgm:pt modelId="{EF40F68A-3927-6E4A-9137-E1C8E52492E5}" type="pres">
      <dgm:prSet presAssocID="{6158DE94-E162-4C41-BD46-D1C8905F6342}" presName="LevelOneTextNode" presStyleLbl="node0" presStyleIdx="0" presStyleCnt="1">
        <dgm:presLayoutVars>
          <dgm:chPref val="3"/>
        </dgm:presLayoutVars>
      </dgm:prSet>
      <dgm:spPr/>
      <dgm:t>
        <a:bodyPr/>
        <a:lstStyle/>
        <a:p>
          <a:endParaRPr lang="zh-TW" altLang="en-US"/>
        </a:p>
      </dgm:t>
    </dgm:pt>
    <dgm:pt modelId="{19F5D0D7-3EA2-424D-9567-0F56303B7EF1}" type="pres">
      <dgm:prSet presAssocID="{6158DE94-E162-4C41-BD46-D1C8905F6342}" presName="level2hierChild" presStyleCnt="0"/>
      <dgm:spPr/>
    </dgm:pt>
    <dgm:pt modelId="{D16B55C7-8D5C-4410-96A4-B34BC06211B3}" type="pres">
      <dgm:prSet presAssocID="{9F28632F-C432-4198-B2DC-497B3821C701}" presName="conn2-1" presStyleLbl="parChTrans1D2" presStyleIdx="0" presStyleCnt="5"/>
      <dgm:spPr/>
      <dgm:t>
        <a:bodyPr/>
        <a:lstStyle/>
        <a:p>
          <a:endParaRPr lang="zh-TW" altLang="en-US"/>
        </a:p>
      </dgm:t>
    </dgm:pt>
    <dgm:pt modelId="{92A40E89-6181-467A-9FF6-C4E9D1639074}" type="pres">
      <dgm:prSet presAssocID="{9F28632F-C432-4198-B2DC-497B3821C701}" presName="connTx" presStyleLbl="parChTrans1D2" presStyleIdx="0" presStyleCnt="5"/>
      <dgm:spPr/>
      <dgm:t>
        <a:bodyPr/>
        <a:lstStyle/>
        <a:p>
          <a:endParaRPr lang="zh-TW" altLang="en-US"/>
        </a:p>
      </dgm:t>
    </dgm:pt>
    <dgm:pt modelId="{6DAB211B-5359-477A-9C39-348F0F7EA1A8}" type="pres">
      <dgm:prSet presAssocID="{9EF3A846-AD48-4CC5-A843-CFC8BA597E5E}" presName="root2" presStyleCnt="0"/>
      <dgm:spPr/>
    </dgm:pt>
    <dgm:pt modelId="{18DD242D-03EB-4A14-A3B6-762749B1D06C}" type="pres">
      <dgm:prSet presAssocID="{9EF3A846-AD48-4CC5-A843-CFC8BA597E5E}" presName="LevelTwoTextNode" presStyleLbl="node2" presStyleIdx="0" presStyleCnt="5">
        <dgm:presLayoutVars>
          <dgm:chPref val="3"/>
        </dgm:presLayoutVars>
      </dgm:prSet>
      <dgm:spPr/>
      <dgm:t>
        <a:bodyPr/>
        <a:lstStyle/>
        <a:p>
          <a:endParaRPr lang="zh-TW" altLang="en-US"/>
        </a:p>
      </dgm:t>
    </dgm:pt>
    <dgm:pt modelId="{D7B4620A-122E-4BB5-A5F3-FAF4241849F8}" type="pres">
      <dgm:prSet presAssocID="{9EF3A846-AD48-4CC5-A843-CFC8BA597E5E}" presName="level3hierChild" presStyleCnt="0"/>
      <dgm:spPr/>
    </dgm:pt>
    <dgm:pt modelId="{0449B6F4-C8E7-C541-B4D6-5D88D6B5A196}" type="pres">
      <dgm:prSet presAssocID="{03C2AEE3-41E7-394E-B977-A1B181946580}" presName="conn2-1" presStyleLbl="parChTrans1D2" presStyleIdx="1" presStyleCnt="5"/>
      <dgm:spPr/>
      <dgm:t>
        <a:bodyPr/>
        <a:lstStyle/>
        <a:p>
          <a:endParaRPr lang="zh-TW" altLang="en-US"/>
        </a:p>
      </dgm:t>
    </dgm:pt>
    <dgm:pt modelId="{53102E75-8A48-364D-AB88-483F81DA2F0F}" type="pres">
      <dgm:prSet presAssocID="{03C2AEE3-41E7-394E-B977-A1B181946580}" presName="connTx" presStyleLbl="parChTrans1D2" presStyleIdx="1" presStyleCnt="5"/>
      <dgm:spPr/>
      <dgm:t>
        <a:bodyPr/>
        <a:lstStyle/>
        <a:p>
          <a:endParaRPr lang="zh-TW" altLang="en-US"/>
        </a:p>
      </dgm:t>
    </dgm:pt>
    <dgm:pt modelId="{95CC72A1-BA49-BB4F-8861-72E652406473}" type="pres">
      <dgm:prSet presAssocID="{DAD4EB43-2B22-FF45-A585-73841A34DE9B}" presName="root2" presStyleCnt="0"/>
      <dgm:spPr/>
    </dgm:pt>
    <dgm:pt modelId="{06EC4BCE-58BA-2C45-AFB0-116941CE27BB}" type="pres">
      <dgm:prSet presAssocID="{DAD4EB43-2B22-FF45-A585-73841A34DE9B}" presName="LevelTwoTextNode" presStyleLbl="node2" presStyleIdx="1" presStyleCnt="5">
        <dgm:presLayoutVars>
          <dgm:chPref val="3"/>
        </dgm:presLayoutVars>
      </dgm:prSet>
      <dgm:spPr/>
      <dgm:t>
        <a:bodyPr/>
        <a:lstStyle/>
        <a:p>
          <a:endParaRPr lang="zh-TW" altLang="en-US"/>
        </a:p>
      </dgm:t>
    </dgm:pt>
    <dgm:pt modelId="{4B52BF13-B27B-354B-AC91-99443C1CA2CC}" type="pres">
      <dgm:prSet presAssocID="{DAD4EB43-2B22-FF45-A585-73841A34DE9B}" presName="level3hierChild" presStyleCnt="0"/>
      <dgm:spPr/>
    </dgm:pt>
    <dgm:pt modelId="{81CAB378-A240-5F49-9E4E-55345AE7ACF3}" type="pres">
      <dgm:prSet presAssocID="{555CAD21-8A32-7E44-B4A3-4EB7A2965E78}" presName="conn2-1" presStyleLbl="parChTrans1D2" presStyleIdx="2" presStyleCnt="5"/>
      <dgm:spPr/>
      <dgm:t>
        <a:bodyPr/>
        <a:lstStyle/>
        <a:p>
          <a:endParaRPr lang="zh-TW" altLang="en-US"/>
        </a:p>
      </dgm:t>
    </dgm:pt>
    <dgm:pt modelId="{18585EE6-E4EB-8A45-83CB-CB5D284DDAE4}" type="pres">
      <dgm:prSet presAssocID="{555CAD21-8A32-7E44-B4A3-4EB7A2965E78}" presName="connTx" presStyleLbl="parChTrans1D2" presStyleIdx="2" presStyleCnt="5"/>
      <dgm:spPr/>
      <dgm:t>
        <a:bodyPr/>
        <a:lstStyle/>
        <a:p>
          <a:endParaRPr lang="zh-TW" altLang="en-US"/>
        </a:p>
      </dgm:t>
    </dgm:pt>
    <dgm:pt modelId="{3B08A5F8-6415-0B4C-9899-3C6ADAEBE97A}" type="pres">
      <dgm:prSet presAssocID="{03EFB774-BE2F-C642-BAE2-F8DA49A7EE59}" presName="root2" presStyleCnt="0"/>
      <dgm:spPr/>
    </dgm:pt>
    <dgm:pt modelId="{28B66FA9-E16F-E54A-8C59-FFC162E909C7}" type="pres">
      <dgm:prSet presAssocID="{03EFB774-BE2F-C642-BAE2-F8DA49A7EE59}" presName="LevelTwoTextNode" presStyleLbl="node2" presStyleIdx="2" presStyleCnt="5">
        <dgm:presLayoutVars>
          <dgm:chPref val="3"/>
        </dgm:presLayoutVars>
      </dgm:prSet>
      <dgm:spPr/>
      <dgm:t>
        <a:bodyPr/>
        <a:lstStyle/>
        <a:p>
          <a:endParaRPr lang="zh-TW" altLang="en-US"/>
        </a:p>
      </dgm:t>
    </dgm:pt>
    <dgm:pt modelId="{47BB5824-4DCB-B148-80BC-9379BA2A7FC9}" type="pres">
      <dgm:prSet presAssocID="{03EFB774-BE2F-C642-BAE2-F8DA49A7EE59}" presName="level3hierChild" presStyleCnt="0"/>
      <dgm:spPr/>
    </dgm:pt>
    <dgm:pt modelId="{16F8181C-3500-9040-97B9-880838ED1EBB}" type="pres">
      <dgm:prSet presAssocID="{F6FCFF18-1809-A440-8FF7-BB998B2CF29F}" presName="conn2-1" presStyleLbl="parChTrans1D2" presStyleIdx="3" presStyleCnt="5"/>
      <dgm:spPr/>
      <dgm:t>
        <a:bodyPr/>
        <a:lstStyle/>
        <a:p>
          <a:endParaRPr lang="zh-TW" altLang="en-US"/>
        </a:p>
      </dgm:t>
    </dgm:pt>
    <dgm:pt modelId="{60CE6179-E647-6549-B74A-138B2B4A809E}" type="pres">
      <dgm:prSet presAssocID="{F6FCFF18-1809-A440-8FF7-BB998B2CF29F}" presName="connTx" presStyleLbl="parChTrans1D2" presStyleIdx="3" presStyleCnt="5"/>
      <dgm:spPr/>
      <dgm:t>
        <a:bodyPr/>
        <a:lstStyle/>
        <a:p>
          <a:endParaRPr lang="zh-TW" altLang="en-US"/>
        </a:p>
      </dgm:t>
    </dgm:pt>
    <dgm:pt modelId="{44DE2B22-9AD5-514C-AD35-AD411CFEDB6F}" type="pres">
      <dgm:prSet presAssocID="{99B17F2A-D591-BC4E-B424-AA6C11D0AFF6}" presName="root2" presStyleCnt="0"/>
      <dgm:spPr/>
    </dgm:pt>
    <dgm:pt modelId="{D23B1F80-E6FF-8640-84DB-A80E95070184}" type="pres">
      <dgm:prSet presAssocID="{99B17F2A-D591-BC4E-B424-AA6C11D0AFF6}" presName="LevelTwoTextNode" presStyleLbl="node2" presStyleIdx="3" presStyleCnt="5">
        <dgm:presLayoutVars>
          <dgm:chPref val="3"/>
        </dgm:presLayoutVars>
      </dgm:prSet>
      <dgm:spPr/>
      <dgm:t>
        <a:bodyPr/>
        <a:lstStyle/>
        <a:p>
          <a:endParaRPr lang="zh-TW" altLang="en-US"/>
        </a:p>
      </dgm:t>
    </dgm:pt>
    <dgm:pt modelId="{75C05B60-FFFE-1349-9D5F-3C2A58B03A70}" type="pres">
      <dgm:prSet presAssocID="{99B17F2A-D591-BC4E-B424-AA6C11D0AFF6}" presName="level3hierChild" presStyleCnt="0"/>
      <dgm:spPr/>
    </dgm:pt>
    <dgm:pt modelId="{2B3A851B-DC82-184F-B1DD-EE5D63BBDC15}" type="pres">
      <dgm:prSet presAssocID="{1B6F8471-0B3D-254B-9136-FA4F8EB8AF63}" presName="conn2-1" presStyleLbl="parChTrans1D2" presStyleIdx="4" presStyleCnt="5"/>
      <dgm:spPr/>
      <dgm:t>
        <a:bodyPr/>
        <a:lstStyle/>
        <a:p>
          <a:endParaRPr lang="zh-TW" altLang="en-US"/>
        </a:p>
      </dgm:t>
    </dgm:pt>
    <dgm:pt modelId="{7096F86A-D1E7-8E4D-87B5-A7D891B79877}" type="pres">
      <dgm:prSet presAssocID="{1B6F8471-0B3D-254B-9136-FA4F8EB8AF63}" presName="connTx" presStyleLbl="parChTrans1D2" presStyleIdx="4" presStyleCnt="5"/>
      <dgm:spPr/>
      <dgm:t>
        <a:bodyPr/>
        <a:lstStyle/>
        <a:p>
          <a:endParaRPr lang="zh-TW" altLang="en-US"/>
        </a:p>
      </dgm:t>
    </dgm:pt>
    <dgm:pt modelId="{86878CD7-D669-9646-884B-A6965CE1395E}" type="pres">
      <dgm:prSet presAssocID="{9AC8F41B-8429-0D42-803C-92AF0BB62230}" presName="root2" presStyleCnt="0"/>
      <dgm:spPr/>
    </dgm:pt>
    <dgm:pt modelId="{A35B2BFD-01FA-2440-A580-31002AD88FA7}" type="pres">
      <dgm:prSet presAssocID="{9AC8F41B-8429-0D42-803C-92AF0BB62230}" presName="LevelTwoTextNode" presStyleLbl="node2" presStyleIdx="4" presStyleCnt="5">
        <dgm:presLayoutVars>
          <dgm:chPref val="3"/>
        </dgm:presLayoutVars>
      </dgm:prSet>
      <dgm:spPr/>
      <dgm:t>
        <a:bodyPr/>
        <a:lstStyle/>
        <a:p>
          <a:endParaRPr lang="zh-TW" altLang="en-US"/>
        </a:p>
      </dgm:t>
    </dgm:pt>
    <dgm:pt modelId="{E5323CB5-AB68-0E4A-8BE5-DB9C2561FE22}" type="pres">
      <dgm:prSet presAssocID="{9AC8F41B-8429-0D42-803C-92AF0BB62230}" presName="level3hierChild" presStyleCnt="0"/>
      <dgm:spPr/>
    </dgm:pt>
  </dgm:ptLst>
  <dgm:cxnLst>
    <dgm:cxn modelId="{99A4C38D-EC3C-E748-BE8F-DD7A4D5026C4}" srcId="{FCFEA0BC-1852-8C43-8089-BF2B84F9F55E}" destId="{6158DE94-E162-4C41-BD46-D1C8905F6342}" srcOrd="0" destOrd="0" parTransId="{975AEF41-75CA-054A-9AEC-E8FBF8C1490F}" sibTransId="{E87D13C6-EC39-414F-B08B-7D10C999668C}"/>
    <dgm:cxn modelId="{36FA6361-4535-D64B-955C-0E4421F08A01}" srcId="{6158DE94-E162-4C41-BD46-D1C8905F6342}" destId="{9AC8F41B-8429-0D42-803C-92AF0BB62230}" srcOrd="4" destOrd="0" parTransId="{1B6F8471-0B3D-254B-9136-FA4F8EB8AF63}" sibTransId="{C98C9DAD-21AC-2149-AC88-72202C3D3782}"/>
    <dgm:cxn modelId="{2CEAA5E6-DCA8-458F-BEA9-82C2A31BA752}" type="presOf" srcId="{9F28632F-C432-4198-B2DC-497B3821C701}" destId="{D16B55C7-8D5C-4410-96A4-B34BC06211B3}" srcOrd="0" destOrd="0" presId="urn:microsoft.com/office/officeart/2008/layout/HorizontalMultiLevelHierarchy"/>
    <dgm:cxn modelId="{992A31B8-F560-0E4A-B155-AF236A7822DA}" type="presOf" srcId="{6158DE94-E162-4C41-BD46-D1C8905F6342}" destId="{EF40F68A-3927-6E4A-9137-E1C8E52492E5}" srcOrd="0" destOrd="0" presId="urn:microsoft.com/office/officeart/2008/layout/HorizontalMultiLevelHierarchy"/>
    <dgm:cxn modelId="{507DF243-8F68-C343-A755-F28ED81ECC10}" type="presOf" srcId="{FCFEA0BC-1852-8C43-8089-BF2B84F9F55E}" destId="{7284A72C-A06A-3546-A1DE-6C80E73765AE}" srcOrd="0" destOrd="0" presId="urn:microsoft.com/office/officeart/2008/layout/HorizontalMultiLevelHierarchy"/>
    <dgm:cxn modelId="{D030C0CF-A5E9-4E40-8C8F-80414D7D599E}" srcId="{6158DE94-E162-4C41-BD46-D1C8905F6342}" destId="{9EF3A846-AD48-4CC5-A843-CFC8BA597E5E}" srcOrd="0" destOrd="0" parTransId="{9F28632F-C432-4198-B2DC-497B3821C701}" sibTransId="{B681A612-41BA-4083-B266-81C8D6BD606C}"/>
    <dgm:cxn modelId="{9951217C-C938-C640-B0AD-B48CB7D42FA0}" srcId="{6158DE94-E162-4C41-BD46-D1C8905F6342}" destId="{03EFB774-BE2F-C642-BAE2-F8DA49A7EE59}" srcOrd="2" destOrd="0" parTransId="{555CAD21-8A32-7E44-B4A3-4EB7A2965E78}" sibTransId="{1371F22C-EFA2-8F4B-8A51-159F11D52814}"/>
    <dgm:cxn modelId="{18BC58EF-A57E-024D-813C-CF0CBA3CBE18}" srcId="{6158DE94-E162-4C41-BD46-D1C8905F6342}" destId="{DAD4EB43-2B22-FF45-A585-73841A34DE9B}" srcOrd="1" destOrd="0" parTransId="{03C2AEE3-41E7-394E-B977-A1B181946580}" sibTransId="{416A734D-EC66-E04B-B7A9-CE5951B843F0}"/>
    <dgm:cxn modelId="{C0F4D123-3752-5243-95F6-3C2681F7B28F}" type="presOf" srcId="{03EFB774-BE2F-C642-BAE2-F8DA49A7EE59}" destId="{28B66FA9-E16F-E54A-8C59-FFC162E909C7}" srcOrd="0" destOrd="0" presId="urn:microsoft.com/office/officeart/2008/layout/HorizontalMultiLevelHierarchy"/>
    <dgm:cxn modelId="{2BC20585-A444-F84F-B854-851019DA6459}" type="presOf" srcId="{F6FCFF18-1809-A440-8FF7-BB998B2CF29F}" destId="{16F8181C-3500-9040-97B9-880838ED1EBB}" srcOrd="0" destOrd="0" presId="urn:microsoft.com/office/officeart/2008/layout/HorizontalMultiLevelHierarchy"/>
    <dgm:cxn modelId="{ABE612D5-153E-AA45-9091-1FABF77FA94D}" type="presOf" srcId="{9AC8F41B-8429-0D42-803C-92AF0BB62230}" destId="{A35B2BFD-01FA-2440-A580-31002AD88FA7}" srcOrd="0" destOrd="0" presId="urn:microsoft.com/office/officeart/2008/layout/HorizontalMultiLevelHierarchy"/>
    <dgm:cxn modelId="{F8301BAE-D12A-48EE-A307-58F27D00A6AC}" type="presOf" srcId="{9F28632F-C432-4198-B2DC-497B3821C701}" destId="{92A40E89-6181-467A-9FF6-C4E9D1639074}" srcOrd="1" destOrd="0" presId="urn:microsoft.com/office/officeart/2008/layout/HorizontalMultiLevelHierarchy"/>
    <dgm:cxn modelId="{04E5D56A-F67B-F84E-9729-5A7329EF728D}" type="presOf" srcId="{1B6F8471-0B3D-254B-9136-FA4F8EB8AF63}" destId="{7096F86A-D1E7-8E4D-87B5-A7D891B79877}" srcOrd="1" destOrd="0" presId="urn:microsoft.com/office/officeart/2008/layout/HorizontalMultiLevelHierarchy"/>
    <dgm:cxn modelId="{8AD3F94A-CE92-B740-8E1E-A12DB34F8250}" srcId="{6158DE94-E162-4C41-BD46-D1C8905F6342}" destId="{99B17F2A-D591-BC4E-B424-AA6C11D0AFF6}" srcOrd="3" destOrd="0" parTransId="{F6FCFF18-1809-A440-8FF7-BB998B2CF29F}" sibTransId="{8CE1550C-0440-4549-992F-4F5EF70F8776}"/>
    <dgm:cxn modelId="{3D964D7C-4E70-6544-A4A2-FC67A8D13090}" type="presOf" srcId="{555CAD21-8A32-7E44-B4A3-4EB7A2965E78}" destId="{18585EE6-E4EB-8A45-83CB-CB5D284DDAE4}" srcOrd="1" destOrd="0" presId="urn:microsoft.com/office/officeart/2008/layout/HorizontalMultiLevelHierarchy"/>
    <dgm:cxn modelId="{E71F9DB3-0D8A-4145-A6C8-5F821E1F88DC}" type="presOf" srcId="{1B6F8471-0B3D-254B-9136-FA4F8EB8AF63}" destId="{2B3A851B-DC82-184F-B1DD-EE5D63BBDC15}" srcOrd="0" destOrd="0" presId="urn:microsoft.com/office/officeart/2008/layout/HorizontalMultiLevelHierarchy"/>
    <dgm:cxn modelId="{D1C4A304-EA67-4547-AC67-9D0654C50FFC}" type="presOf" srcId="{555CAD21-8A32-7E44-B4A3-4EB7A2965E78}" destId="{81CAB378-A240-5F49-9E4E-55345AE7ACF3}" srcOrd="0" destOrd="0" presId="urn:microsoft.com/office/officeart/2008/layout/HorizontalMultiLevelHierarchy"/>
    <dgm:cxn modelId="{58B10565-9E0C-C140-A5E1-19869BD9E584}" type="presOf" srcId="{03C2AEE3-41E7-394E-B977-A1B181946580}" destId="{53102E75-8A48-364D-AB88-483F81DA2F0F}" srcOrd="1" destOrd="0" presId="urn:microsoft.com/office/officeart/2008/layout/HorizontalMultiLevelHierarchy"/>
    <dgm:cxn modelId="{3E259D2B-76A1-B740-91C4-54A7B90F263D}" type="presOf" srcId="{F6FCFF18-1809-A440-8FF7-BB998B2CF29F}" destId="{60CE6179-E647-6549-B74A-138B2B4A809E}" srcOrd="1" destOrd="0" presId="urn:microsoft.com/office/officeart/2008/layout/HorizontalMultiLevelHierarchy"/>
    <dgm:cxn modelId="{D701DE7E-C9EE-8243-BF29-061B9D18D31F}" type="presOf" srcId="{99B17F2A-D591-BC4E-B424-AA6C11D0AFF6}" destId="{D23B1F80-E6FF-8640-84DB-A80E95070184}" srcOrd="0" destOrd="0" presId="urn:microsoft.com/office/officeart/2008/layout/HorizontalMultiLevelHierarchy"/>
    <dgm:cxn modelId="{B1114302-A5F2-904D-B32C-CF7A462C505F}" type="presOf" srcId="{DAD4EB43-2B22-FF45-A585-73841A34DE9B}" destId="{06EC4BCE-58BA-2C45-AFB0-116941CE27BB}" srcOrd="0" destOrd="0" presId="urn:microsoft.com/office/officeart/2008/layout/HorizontalMultiLevelHierarchy"/>
    <dgm:cxn modelId="{41A41E7C-7334-7240-929A-4A809C20DB76}" type="presOf" srcId="{03C2AEE3-41E7-394E-B977-A1B181946580}" destId="{0449B6F4-C8E7-C541-B4D6-5D88D6B5A196}" srcOrd="0" destOrd="0" presId="urn:microsoft.com/office/officeart/2008/layout/HorizontalMultiLevelHierarchy"/>
    <dgm:cxn modelId="{C4E03323-BE32-49EE-B600-189F10384A06}" type="presOf" srcId="{9EF3A846-AD48-4CC5-A843-CFC8BA597E5E}" destId="{18DD242D-03EB-4A14-A3B6-762749B1D06C}" srcOrd="0" destOrd="0" presId="urn:microsoft.com/office/officeart/2008/layout/HorizontalMultiLevelHierarchy"/>
    <dgm:cxn modelId="{58360A1F-42BD-7541-9926-CE84E1A5C12E}" type="presParOf" srcId="{7284A72C-A06A-3546-A1DE-6C80E73765AE}" destId="{9303E92E-2788-0942-839B-5D246E743CCA}" srcOrd="0" destOrd="0" presId="urn:microsoft.com/office/officeart/2008/layout/HorizontalMultiLevelHierarchy"/>
    <dgm:cxn modelId="{16CDD686-5E05-BF42-A432-66DB2CF8A231}" type="presParOf" srcId="{9303E92E-2788-0942-839B-5D246E743CCA}" destId="{EF40F68A-3927-6E4A-9137-E1C8E52492E5}" srcOrd="0" destOrd="0" presId="urn:microsoft.com/office/officeart/2008/layout/HorizontalMultiLevelHierarchy"/>
    <dgm:cxn modelId="{85BACA29-86AA-724F-90C4-809A4C6DDF8B}" type="presParOf" srcId="{9303E92E-2788-0942-839B-5D246E743CCA}" destId="{19F5D0D7-3EA2-424D-9567-0F56303B7EF1}" srcOrd="1" destOrd="0" presId="urn:microsoft.com/office/officeart/2008/layout/HorizontalMultiLevelHierarchy"/>
    <dgm:cxn modelId="{FABC2104-E00E-4AEC-A07C-7B45E96B69C3}" type="presParOf" srcId="{19F5D0D7-3EA2-424D-9567-0F56303B7EF1}" destId="{D16B55C7-8D5C-4410-96A4-B34BC06211B3}" srcOrd="0" destOrd="0" presId="urn:microsoft.com/office/officeart/2008/layout/HorizontalMultiLevelHierarchy"/>
    <dgm:cxn modelId="{C9D5E0B0-9DDB-4FB0-9151-8FB922AE6019}" type="presParOf" srcId="{D16B55C7-8D5C-4410-96A4-B34BC06211B3}" destId="{92A40E89-6181-467A-9FF6-C4E9D1639074}" srcOrd="0" destOrd="0" presId="urn:microsoft.com/office/officeart/2008/layout/HorizontalMultiLevelHierarchy"/>
    <dgm:cxn modelId="{9711ED0F-1A6F-4CED-83AF-6E2A44A9D845}" type="presParOf" srcId="{19F5D0D7-3EA2-424D-9567-0F56303B7EF1}" destId="{6DAB211B-5359-477A-9C39-348F0F7EA1A8}" srcOrd="1" destOrd="0" presId="urn:microsoft.com/office/officeart/2008/layout/HorizontalMultiLevelHierarchy"/>
    <dgm:cxn modelId="{51850082-645E-417D-97D9-07BC9FB3F8CA}" type="presParOf" srcId="{6DAB211B-5359-477A-9C39-348F0F7EA1A8}" destId="{18DD242D-03EB-4A14-A3B6-762749B1D06C}" srcOrd="0" destOrd="0" presId="urn:microsoft.com/office/officeart/2008/layout/HorizontalMultiLevelHierarchy"/>
    <dgm:cxn modelId="{7686041A-0FD8-4976-B242-EBC679A12BC8}" type="presParOf" srcId="{6DAB211B-5359-477A-9C39-348F0F7EA1A8}" destId="{D7B4620A-122E-4BB5-A5F3-FAF4241849F8}" srcOrd="1" destOrd="0" presId="urn:microsoft.com/office/officeart/2008/layout/HorizontalMultiLevelHierarchy"/>
    <dgm:cxn modelId="{2F7C3B9F-51E5-584B-900E-DDAAF721F980}" type="presParOf" srcId="{19F5D0D7-3EA2-424D-9567-0F56303B7EF1}" destId="{0449B6F4-C8E7-C541-B4D6-5D88D6B5A196}" srcOrd="2" destOrd="0" presId="urn:microsoft.com/office/officeart/2008/layout/HorizontalMultiLevelHierarchy"/>
    <dgm:cxn modelId="{C4D6631E-CAA4-1140-8884-1F8C1A656188}" type="presParOf" srcId="{0449B6F4-C8E7-C541-B4D6-5D88D6B5A196}" destId="{53102E75-8A48-364D-AB88-483F81DA2F0F}" srcOrd="0" destOrd="0" presId="urn:microsoft.com/office/officeart/2008/layout/HorizontalMultiLevelHierarchy"/>
    <dgm:cxn modelId="{2D495FFF-A178-814B-B171-35CC9B47A459}" type="presParOf" srcId="{19F5D0D7-3EA2-424D-9567-0F56303B7EF1}" destId="{95CC72A1-BA49-BB4F-8861-72E652406473}" srcOrd="3" destOrd="0" presId="urn:microsoft.com/office/officeart/2008/layout/HorizontalMultiLevelHierarchy"/>
    <dgm:cxn modelId="{9497FC3B-E41D-8C40-B0BB-71721034B939}" type="presParOf" srcId="{95CC72A1-BA49-BB4F-8861-72E652406473}" destId="{06EC4BCE-58BA-2C45-AFB0-116941CE27BB}" srcOrd="0" destOrd="0" presId="urn:microsoft.com/office/officeart/2008/layout/HorizontalMultiLevelHierarchy"/>
    <dgm:cxn modelId="{C0C9DA29-4AFF-8347-B5B1-C1F2D2CF04F7}" type="presParOf" srcId="{95CC72A1-BA49-BB4F-8861-72E652406473}" destId="{4B52BF13-B27B-354B-AC91-99443C1CA2CC}" srcOrd="1" destOrd="0" presId="urn:microsoft.com/office/officeart/2008/layout/HorizontalMultiLevelHierarchy"/>
    <dgm:cxn modelId="{1018C90C-EF42-8844-9157-6C8EF3682C0E}" type="presParOf" srcId="{19F5D0D7-3EA2-424D-9567-0F56303B7EF1}" destId="{81CAB378-A240-5F49-9E4E-55345AE7ACF3}" srcOrd="4" destOrd="0" presId="urn:microsoft.com/office/officeart/2008/layout/HorizontalMultiLevelHierarchy"/>
    <dgm:cxn modelId="{9C826428-1D82-D344-B222-955CD6B0818F}" type="presParOf" srcId="{81CAB378-A240-5F49-9E4E-55345AE7ACF3}" destId="{18585EE6-E4EB-8A45-83CB-CB5D284DDAE4}" srcOrd="0" destOrd="0" presId="urn:microsoft.com/office/officeart/2008/layout/HorizontalMultiLevelHierarchy"/>
    <dgm:cxn modelId="{64DFE59C-91D6-074E-8192-12581E3CCDB2}" type="presParOf" srcId="{19F5D0D7-3EA2-424D-9567-0F56303B7EF1}" destId="{3B08A5F8-6415-0B4C-9899-3C6ADAEBE97A}" srcOrd="5" destOrd="0" presId="urn:microsoft.com/office/officeart/2008/layout/HorizontalMultiLevelHierarchy"/>
    <dgm:cxn modelId="{1FABB92D-40FB-734F-94BF-606785CC710D}" type="presParOf" srcId="{3B08A5F8-6415-0B4C-9899-3C6ADAEBE97A}" destId="{28B66FA9-E16F-E54A-8C59-FFC162E909C7}" srcOrd="0" destOrd="0" presId="urn:microsoft.com/office/officeart/2008/layout/HorizontalMultiLevelHierarchy"/>
    <dgm:cxn modelId="{1343AC05-A23D-D340-BCED-491335CBF56C}" type="presParOf" srcId="{3B08A5F8-6415-0B4C-9899-3C6ADAEBE97A}" destId="{47BB5824-4DCB-B148-80BC-9379BA2A7FC9}" srcOrd="1" destOrd="0" presId="urn:microsoft.com/office/officeart/2008/layout/HorizontalMultiLevelHierarchy"/>
    <dgm:cxn modelId="{703E099A-189A-714F-B515-0E96CE32315C}" type="presParOf" srcId="{19F5D0D7-3EA2-424D-9567-0F56303B7EF1}" destId="{16F8181C-3500-9040-97B9-880838ED1EBB}" srcOrd="6" destOrd="0" presId="urn:microsoft.com/office/officeart/2008/layout/HorizontalMultiLevelHierarchy"/>
    <dgm:cxn modelId="{BF2B995E-56FF-5947-9450-30CA04986021}" type="presParOf" srcId="{16F8181C-3500-9040-97B9-880838ED1EBB}" destId="{60CE6179-E647-6549-B74A-138B2B4A809E}" srcOrd="0" destOrd="0" presId="urn:microsoft.com/office/officeart/2008/layout/HorizontalMultiLevelHierarchy"/>
    <dgm:cxn modelId="{DB72A3E2-C5B3-4D4A-B545-4557F4DBF5C1}" type="presParOf" srcId="{19F5D0D7-3EA2-424D-9567-0F56303B7EF1}" destId="{44DE2B22-9AD5-514C-AD35-AD411CFEDB6F}" srcOrd="7" destOrd="0" presId="urn:microsoft.com/office/officeart/2008/layout/HorizontalMultiLevelHierarchy"/>
    <dgm:cxn modelId="{9D52D606-C714-FB48-BDA1-527142ED257A}" type="presParOf" srcId="{44DE2B22-9AD5-514C-AD35-AD411CFEDB6F}" destId="{D23B1F80-E6FF-8640-84DB-A80E95070184}" srcOrd="0" destOrd="0" presId="urn:microsoft.com/office/officeart/2008/layout/HorizontalMultiLevelHierarchy"/>
    <dgm:cxn modelId="{A96802E9-650B-454D-A073-1993EDC284A4}" type="presParOf" srcId="{44DE2B22-9AD5-514C-AD35-AD411CFEDB6F}" destId="{75C05B60-FFFE-1349-9D5F-3C2A58B03A70}" srcOrd="1" destOrd="0" presId="urn:microsoft.com/office/officeart/2008/layout/HorizontalMultiLevelHierarchy"/>
    <dgm:cxn modelId="{7F9CE222-8AA8-614F-8CA8-546A063AECBA}" type="presParOf" srcId="{19F5D0D7-3EA2-424D-9567-0F56303B7EF1}" destId="{2B3A851B-DC82-184F-B1DD-EE5D63BBDC15}" srcOrd="8" destOrd="0" presId="urn:microsoft.com/office/officeart/2008/layout/HorizontalMultiLevelHierarchy"/>
    <dgm:cxn modelId="{F6FEF2D7-8DE6-D347-9309-E5BE1E98D311}" type="presParOf" srcId="{2B3A851B-DC82-184F-B1DD-EE5D63BBDC15}" destId="{7096F86A-D1E7-8E4D-87B5-A7D891B79877}" srcOrd="0" destOrd="0" presId="urn:microsoft.com/office/officeart/2008/layout/HorizontalMultiLevelHierarchy"/>
    <dgm:cxn modelId="{62CA0400-C0C6-5F4B-8533-36B7949E00B2}" type="presParOf" srcId="{19F5D0D7-3EA2-424D-9567-0F56303B7EF1}" destId="{86878CD7-D669-9646-884B-A6965CE1395E}" srcOrd="9" destOrd="0" presId="urn:microsoft.com/office/officeart/2008/layout/HorizontalMultiLevelHierarchy"/>
    <dgm:cxn modelId="{7A8B9C6C-6C2B-6843-A273-1F1D90399B0D}" type="presParOf" srcId="{86878CD7-D669-9646-884B-A6965CE1395E}" destId="{A35B2BFD-01FA-2440-A580-31002AD88FA7}" srcOrd="0" destOrd="0" presId="urn:microsoft.com/office/officeart/2008/layout/HorizontalMultiLevelHierarchy"/>
    <dgm:cxn modelId="{D84ACD09-C56A-DA46-ABE6-994837EC187B}" type="presParOf" srcId="{86878CD7-D669-9646-884B-A6965CE1395E}" destId="{E5323CB5-AB68-0E4A-8BE5-DB9C2561FE22}"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BC9C09-5639-494B-B576-E51A67CDC856}"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zh-TW" altLang="en-US"/>
        </a:p>
      </dgm:t>
    </dgm:pt>
    <dgm:pt modelId="{CB2E2314-5AD7-4232-9923-8ACC33AAA716}">
      <dgm:prSet phldrT="[文字]"/>
      <dgm:spPr>
        <a:solidFill>
          <a:srgbClr val="7030A0"/>
        </a:solidFill>
        <a:ln>
          <a:solidFill>
            <a:schemeClr val="accent1"/>
          </a:solidFill>
        </a:ln>
      </dgm:spPr>
      <dgm:t>
        <a:bodyPr/>
        <a:lstStyle/>
        <a:p>
          <a:r>
            <a:rPr lang="en-US" altLang="zh-TW" dirty="0" smtClean="0"/>
            <a:t>Third party payment</a:t>
          </a:r>
          <a:endParaRPr lang="zh-TW" altLang="en-US" dirty="0"/>
        </a:p>
      </dgm:t>
    </dgm:pt>
    <dgm:pt modelId="{A885F2C6-75F6-420A-8A75-FCD450C76E0F}" type="parTrans" cxnId="{FFDC7A95-C8F5-4BEA-80B6-CFCC81E92F3F}">
      <dgm:prSet/>
      <dgm:spPr/>
      <dgm:t>
        <a:bodyPr/>
        <a:lstStyle/>
        <a:p>
          <a:endParaRPr lang="zh-TW" altLang="en-US"/>
        </a:p>
      </dgm:t>
    </dgm:pt>
    <dgm:pt modelId="{DAB7548A-5FCA-4977-8CF5-BA66ACB6B374}" type="sibTrans" cxnId="{FFDC7A95-C8F5-4BEA-80B6-CFCC81E92F3F}">
      <dgm:prSet/>
      <dgm:spPr>
        <a:noFill/>
        <a:ln>
          <a:noFill/>
        </a:ln>
      </dgm:spPr>
      <dgm:t>
        <a:bodyPr/>
        <a:lstStyle/>
        <a:p>
          <a:endParaRPr lang="zh-TW" altLang="en-US"/>
        </a:p>
      </dgm:t>
    </dgm:pt>
    <dgm:pt modelId="{CC403F3E-8CED-4062-B7DA-54D762FDF679}">
      <dgm:prSet phldrT="[文字]"/>
      <dgm:spPr>
        <a:solidFill>
          <a:srgbClr val="7030A0"/>
        </a:solidFill>
        <a:ln>
          <a:solidFill>
            <a:schemeClr val="accent1"/>
          </a:solidFill>
        </a:ln>
      </dgm:spPr>
      <dgm:t>
        <a:bodyPr/>
        <a:lstStyle/>
        <a:p>
          <a:r>
            <a:rPr lang="en-US" altLang="zh-TW" dirty="0" smtClean="0"/>
            <a:t>P2P</a:t>
          </a:r>
          <a:br>
            <a:rPr lang="en-US" altLang="zh-TW" dirty="0" smtClean="0"/>
          </a:br>
          <a:r>
            <a:rPr lang="en-US" altLang="zh-TW" dirty="0" smtClean="0"/>
            <a:t>lending</a:t>
          </a:r>
          <a:endParaRPr lang="zh-TW" altLang="en-US" dirty="0"/>
        </a:p>
      </dgm:t>
    </dgm:pt>
    <dgm:pt modelId="{B4BA5E69-B454-4A14-A476-A9F357BBA3CC}" type="parTrans" cxnId="{3C9F983D-091C-43AA-A5DD-BCF223321CC4}">
      <dgm:prSet/>
      <dgm:spPr/>
      <dgm:t>
        <a:bodyPr/>
        <a:lstStyle/>
        <a:p>
          <a:endParaRPr lang="zh-TW" altLang="en-US"/>
        </a:p>
      </dgm:t>
    </dgm:pt>
    <dgm:pt modelId="{E20EB2AA-8C9E-44ED-988F-D923F57B2B22}" type="sibTrans" cxnId="{3C9F983D-091C-43AA-A5DD-BCF223321CC4}">
      <dgm:prSet/>
      <dgm:spPr>
        <a:noFill/>
        <a:ln>
          <a:noFill/>
        </a:ln>
      </dgm:spPr>
      <dgm:t>
        <a:bodyPr/>
        <a:lstStyle/>
        <a:p>
          <a:endParaRPr lang="zh-TW" altLang="en-US"/>
        </a:p>
      </dgm:t>
    </dgm:pt>
    <dgm:pt modelId="{A9F9D033-CAEB-4D45-8FE0-00BCF58E6F76}">
      <dgm:prSet phldrT="[文字]"/>
      <dgm:spPr>
        <a:solidFill>
          <a:srgbClr val="7030A0"/>
        </a:solidFill>
        <a:ln>
          <a:solidFill>
            <a:schemeClr val="accent1"/>
          </a:solidFill>
        </a:ln>
      </dgm:spPr>
      <dgm:t>
        <a:bodyPr/>
        <a:lstStyle/>
        <a:p>
          <a:r>
            <a:rPr lang="en-US" altLang="zh-TW" dirty="0" smtClean="0"/>
            <a:t>Crowd</a:t>
          </a:r>
          <a:br>
            <a:rPr lang="en-US" altLang="zh-TW" dirty="0" smtClean="0"/>
          </a:br>
          <a:r>
            <a:rPr lang="en-US" altLang="zh-TW" dirty="0" smtClean="0"/>
            <a:t>funding </a:t>
          </a:r>
          <a:endParaRPr lang="zh-TW" altLang="en-US" dirty="0"/>
        </a:p>
      </dgm:t>
    </dgm:pt>
    <dgm:pt modelId="{9B79C2F2-B331-4BE1-8FEC-806A40339355}" type="parTrans" cxnId="{F2D276DD-7B79-4A76-A972-9973E5DDE80C}">
      <dgm:prSet/>
      <dgm:spPr/>
      <dgm:t>
        <a:bodyPr/>
        <a:lstStyle/>
        <a:p>
          <a:endParaRPr lang="zh-TW" altLang="en-US"/>
        </a:p>
      </dgm:t>
    </dgm:pt>
    <dgm:pt modelId="{7129EF1A-5288-40DB-A85D-0CBAE234571E}" type="sibTrans" cxnId="{F2D276DD-7B79-4A76-A972-9973E5DDE80C}">
      <dgm:prSet/>
      <dgm:spPr>
        <a:noFill/>
        <a:ln>
          <a:noFill/>
        </a:ln>
      </dgm:spPr>
      <dgm:t>
        <a:bodyPr/>
        <a:lstStyle/>
        <a:p>
          <a:endParaRPr lang="zh-TW" altLang="en-US"/>
        </a:p>
      </dgm:t>
    </dgm:pt>
    <dgm:pt modelId="{0A8A3952-1C4E-4F16-B03C-AE2D94DA0E1B}">
      <dgm:prSet phldrT="[文字]"/>
      <dgm:spPr>
        <a:solidFill>
          <a:srgbClr val="7030A0"/>
        </a:solidFill>
        <a:ln>
          <a:solidFill>
            <a:schemeClr val="accent1"/>
          </a:solidFill>
        </a:ln>
      </dgm:spPr>
      <dgm:t>
        <a:bodyPr/>
        <a:lstStyle/>
        <a:p>
          <a:r>
            <a:rPr lang="en-US" altLang="zh-TW" dirty="0" smtClean="0"/>
            <a:t>Virtual</a:t>
          </a:r>
          <a:br>
            <a:rPr lang="en-US" altLang="zh-TW" dirty="0" smtClean="0"/>
          </a:br>
          <a:r>
            <a:rPr lang="en-US" altLang="zh-TW" dirty="0" smtClean="0"/>
            <a:t>Currency</a:t>
          </a:r>
          <a:endParaRPr lang="zh-TW" altLang="en-US" dirty="0"/>
        </a:p>
      </dgm:t>
    </dgm:pt>
    <dgm:pt modelId="{DA9F6B56-2B4B-4228-96A3-3AAE1C8E3B93}" type="parTrans" cxnId="{677671AE-1AEC-4A17-82EB-FD330A53C7FA}">
      <dgm:prSet/>
      <dgm:spPr/>
      <dgm:t>
        <a:bodyPr/>
        <a:lstStyle/>
        <a:p>
          <a:endParaRPr lang="zh-TW" altLang="en-US"/>
        </a:p>
      </dgm:t>
    </dgm:pt>
    <dgm:pt modelId="{40403291-E1DD-4D66-84A7-BF32605710B8}" type="sibTrans" cxnId="{677671AE-1AEC-4A17-82EB-FD330A53C7FA}">
      <dgm:prSet/>
      <dgm:spPr>
        <a:noFill/>
        <a:ln>
          <a:noFill/>
        </a:ln>
      </dgm:spPr>
      <dgm:t>
        <a:bodyPr/>
        <a:lstStyle/>
        <a:p>
          <a:endParaRPr lang="zh-TW" altLang="en-US"/>
        </a:p>
      </dgm:t>
    </dgm:pt>
    <dgm:pt modelId="{5991726D-21A3-4200-AB68-0BE51FF88D5D}">
      <dgm:prSet phldrT="[文字]"/>
      <dgm:spPr>
        <a:solidFill>
          <a:srgbClr val="7030A0"/>
        </a:solidFill>
        <a:ln>
          <a:solidFill>
            <a:schemeClr val="accent1"/>
          </a:solidFill>
        </a:ln>
      </dgm:spPr>
      <dgm:t>
        <a:bodyPr/>
        <a:lstStyle/>
        <a:p>
          <a:r>
            <a:rPr lang="en-US" altLang="zh-TW" dirty="0" smtClean="0"/>
            <a:t>Insurance</a:t>
          </a:r>
          <a:br>
            <a:rPr lang="en-US" altLang="zh-TW" dirty="0" smtClean="0"/>
          </a:br>
          <a:r>
            <a:rPr lang="en-US" altLang="zh-TW" dirty="0" smtClean="0"/>
            <a:t>Tech</a:t>
          </a:r>
          <a:endParaRPr lang="zh-TW" altLang="en-US" dirty="0"/>
        </a:p>
      </dgm:t>
    </dgm:pt>
    <dgm:pt modelId="{608F3CA1-2F9B-4DA1-AF69-C4FDB79B7CC0}" type="parTrans" cxnId="{3567D2F8-21E3-4DC3-832F-0C8CBE9EC131}">
      <dgm:prSet/>
      <dgm:spPr/>
      <dgm:t>
        <a:bodyPr/>
        <a:lstStyle/>
        <a:p>
          <a:endParaRPr lang="zh-TW" altLang="en-US"/>
        </a:p>
      </dgm:t>
    </dgm:pt>
    <dgm:pt modelId="{7AFC892C-D17F-40FD-89F6-FD7ADCCF250F}" type="sibTrans" cxnId="{3567D2F8-21E3-4DC3-832F-0C8CBE9EC131}">
      <dgm:prSet/>
      <dgm:spPr>
        <a:noFill/>
        <a:ln>
          <a:noFill/>
        </a:ln>
      </dgm:spPr>
      <dgm:t>
        <a:bodyPr/>
        <a:lstStyle/>
        <a:p>
          <a:endParaRPr lang="zh-TW" altLang="en-US"/>
        </a:p>
      </dgm:t>
    </dgm:pt>
    <dgm:pt modelId="{6F291A16-201D-4BE5-B1FF-E13426D4F502}">
      <dgm:prSet/>
      <dgm:spPr>
        <a:solidFill>
          <a:srgbClr val="7030A0"/>
        </a:solidFill>
        <a:ln>
          <a:solidFill>
            <a:schemeClr val="accent1"/>
          </a:solidFill>
        </a:ln>
      </dgm:spPr>
      <dgm:t>
        <a:bodyPr/>
        <a:lstStyle/>
        <a:p>
          <a:r>
            <a:rPr lang="en-US" altLang="zh-TW" dirty="0" smtClean="0"/>
            <a:t>Smart</a:t>
          </a:r>
        </a:p>
        <a:p>
          <a:r>
            <a:rPr lang="en-US" altLang="zh-TW" dirty="0" smtClean="0"/>
            <a:t>Investment </a:t>
          </a:r>
          <a:endParaRPr lang="zh-TW" altLang="en-US" dirty="0"/>
        </a:p>
      </dgm:t>
    </dgm:pt>
    <dgm:pt modelId="{A6D93B9E-CE39-4A30-B29D-B2C81B3618F5}" type="parTrans" cxnId="{DB5480EF-7D71-4351-92CC-AB5BD7E69EDC}">
      <dgm:prSet/>
      <dgm:spPr/>
      <dgm:t>
        <a:bodyPr/>
        <a:lstStyle/>
        <a:p>
          <a:endParaRPr lang="zh-TW" altLang="en-US"/>
        </a:p>
      </dgm:t>
    </dgm:pt>
    <dgm:pt modelId="{EC2AF0E6-BC4F-4925-9B08-A4AEA950C0F5}" type="sibTrans" cxnId="{DB5480EF-7D71-4351-92CC-AB5BD7E69EDC}">
      <dgm:prSet/>
      <dgm:spPr>
        <a:noFill/>
        <a:ln>
          <a:noFill/>
        </a:ln>
      </dgm:spPr>
      <dgm:t>
        <a:bodyPr/>
        <a:lstStyle/>
        <a:p>
          <a:endParaRPr lang="zh-TW" altLang="en-US"/>
        </a:p>
      </dgm:t>
    </dgm:pt>
    <dgm:pt modelId="{E36E424D-3192-4C27-B61E-4FBE19859B30}">
      <dgm:prSet/>
      <dgm:spPr>
        <a:solidFill>
          <a:srgbClr val="7030A0"/>
        </a:solidFill>
        <a:ln>
          <a:solidFill>
            <a:schemeClr val="accent1"/>
          </a:solidFill>
        </a:ln>
      </dgm:spPr>
      <dgm:t>
        <a:bodyPr/>
        <a:lstStyle/>
        <a:p>
          <a:r>
            <a:rPr lang="en-US" altLang="zh-TW" dirty="0" smtClean="0"/>
            <a:t>Online </a:t>
          </a:r>
          <a:br>
            <a:rPr lang="en-US" altLang="zh-TW" dirty="0" smtClean="0"/>
          </a:br>
          <a:r>
            <a:rPr lang="en-US" altLang="zh-TW" dirty="0" smtClean="0"/>
            <a:t>Credit </a:t>
          </a:r>
          <a:endParaRPr lang="zh-TW" altLang="en-US" dirty="0"/>
        </a:p>
      </dgm:t>
    </dgm:pt>
    <dgm:pt modelId="{4EF2175F-7388-4774-B373-E8333838BE5F}" type="parTrans" cxnId="{E1939BE1-8F07-4578-B323-22596431D069}">
      <dgm:prSet/>
      <dgm:spPr/>
      <dgm:t>
        <a:bodyPr/>
        <a:lstStyle/>
        <a:p>
          <a:endParaRPr lang="zh-TW" altLang="en-US"/>
        </a:p>
      </dgm:t>
    </dgm:pt>
    <dgm:pt modelId="{B6A1E5CD-52CE-4A27-9E50-F169D6B209A5}" type="sibTrans" cxnId="{E1939BE1-8F07-4578-B323-22596431D069}">
      <dgm:prSet/>
      <dgm:spPr>
        <a:noFill/>
      </dgm:spPr>
      <dgm:t>
        <a:bodyPr/>
        <a:lstStyle/>
        <a:p>
          <a:endParaRPr lang="zh-TW" altLang="en-US"/>
        </a:p>
      </dgm:t>
    </dgm:pt>
    <dgm:pt modelId="{77BFAFEA-C6A0-4D6D-9C03-CA848E6CEA3A}">
      <dgm:prSet/>
      <dgm:spPr>
        <a:solidFill>
          <a:srgbClr val="7030A0"/>
        </a:solidFill>
        <a:ln>
          <a:solidFill>
            <a:schemeClr val="accent1"/>
          </a:solidFill>
        </a:ln>
      </dgm:spPr>
      <dgm:t>
        <a:bodyPr/>
        <a:lstStyle/>
        <a:p>
          <a:r>
            <a:rPr lang="en-US" altLang="zh-TW" dirty="0" smtClean="0"/>
            <a:t>Digital </a:t>
          </a:r>
          <a:br>
            <a:rPr lang="en-US" altLang="zh-TW" dirty="0" smtClean="0"/>
          </a:br>
          <a:r>
            <a:rPr lang="en-US" altLang="zh-TW" dirty="0" smtClean="0"/>
            <a:t>Bank</a:t>
          </a:r>
          <a:endParaRPr lang="zh-TW" altLang="en-US" dirty="0"/>
        </a:p>
      </dgm:t>
    </dgm:pt>
    <dgm:pt modelId="{B8A76F38-E9B1-4185-BD93-D3B9F3525F45}" type="parTrans" cxnId="{858CEAFA-37D1-40D8-80FE-634FF2A3BA66}">
      <dgm:prSet/>
      <dgm:spPr/>
      <dgm:t>
        <a:bodyPr/>
        <a:lstStyle/>
        <a:p>
          <a:endParaRPr lang="zh-TW" altLang="en-US"/>
        </a:p>
      </dgm:t>
    </dgm:pt>
    <dgm:pt modelId="{2D5DAFE5-0E2D-42B6-8BDB-32D2BBE67159}" type="sibTrans" cxnId="{858CEAFA-37D1-40D8-80FE-634FF2A3BA66}">
      <dgm:prSet/>
      <dgm:spPr>
        <a:noFill/>
      </dgm:spPr>
      <dgm:t>
        <a:bodyPr/>
        <a:lstStyle/>
        <a:p>
          <a:endParaRPr lang="zh-TW" altLang="en-US" dirty="0"/>
        </a:p>
      </dgm:t>
    </dgm:pt>
    <dgm:pt modelId="{B6207856-0484-4D8F-A609-3499B47A686A}">
      <dgm:prSet/>
      <dgm:spPr>
        <a:solidFill>
          <a:srgbClr val="7030A0"/>
        </a:solidFill>
        <a:ln>
          <a:solidFill>
            <a:schemeClr val="accent1"/>
          </a:solidFill>
        </a:ln>
      </dgm:spPr>
      <dgm:t>
        <a:bodyPr/>
        <a:lstStyle/>
        <a:p>
          <a:r>
            <a:rPr lang="en-US" altLang="zh-TW" dirty="0" smtClean="0"/>
            <a:t>EC</a:t>
          </a:r>
        </a:p>
        <a:p>
          <a:r>
            <a:rPr lang="en-US" altLang="zh-TW" dirty="0" smtClean="0"/>
            <a:t>Finance </a:t>
          </a:r>
          <a:endParaRPr lang="zh-TW" altLang="en-US" dirty="0"/>
        </a:p>
      </dgm:t>
    </dgm:pt>
    <dgm:pt modelId="{93796D96-992B-4350-B83A-A6D249E2D9FC}" type="parTrans" cxnId="{FA7DBD67-3D0A-4A92-B599-C3FB24A680E7}">
      <dgm:prSet/>
      <dgm:spPr/>
      <dgm:t>
        <a:bodyPr/>
        <a:lstStyle/>
        <a:p>
          <a:endParaRPr lang="zh-TW" altLang="en-US"/>
        </a:p>
      </dgm:t>
    </dgm:pt>
    <dgm:pt modelId="{27872232-2F72-49D6-B0D6-2DE62F7A9BE2}" type="sibTrans" cxnId="{FA7DBD67-3D0A-4A92-B599-C3FB24A680E7}">
      <dgm:prSet/>
      <dgm:spPr>
        <a:noFill/>
      </dgm:spPr>
      <dgm:t>
        <a:bodyPr/>
        <a:lstStyle/>
        <a:p>
          <a:endParaRPr lang="zh-TW" altLang="en-US"/>
        </a:p>
      </dgm:t>
    </dgm:pt>
    <dgm:pt modelId="{9737436C-5144-4947-A8E2-259BB054F06F}">
      <dgm:prSet/>
      <dgm:spPr>
        <a:solidFill>
          <a:srgbClr val="7030A0"/>
        </a:solidFill>
        <a:ln>
          <a:solidFill>
            <a:schemeClr val="accent1"/>
          </a:solidFill>
        </a:ln>
      </dgm:spPr>
      <dgm:t>
        <a:bodyPr/>
        <a:lstStyle/>
        <a:p>
          <a:r>
            <a:rPr lang="en-US" altLang="zh-TW" dirty="0" smtClean="0"/>
            <a:t>Mobile</a:t>
          </a:r>
          <a:r>
            <a:rPr lang="zh-TW" altLang="en-US" dirty="0" smtClean="0"/>
            <a:t/>
          </a:r>
          <a:br>
            <a:rPr lang="zh-TW" altLang="en-US" dirty="0" smtClean="0"/>
          </a:br>
          <a:r>
            <a:rPr lang="en-US" altLang="zh-TW" dirty="0" smtClean="0"/>
            <a:t>payment</a:t>
          </a:r>
          <a:endParaRPr lang="zh-TW" altLang="en-US" dirty="0"/>
        </a:p>
      </dgm:t>
    </dgm:pt>
    <dgm:pt modelId="{0D63D5C9-501E-434A-B67E-20FC778CAC4C}" type="parTrans" cxnId="{337189F4-31DD-C140-8A39-ABC3C738DCB4}">
      <dgm:prSet/>
      <dgm:spPr/>
      <dgm:t>
        <a:bodyPr/>
        <a:lstStyle/>
        <a:p>
          <a:endParaRPr lang="zh-TW" altLang="en-US"/>
        </a:p>
      </dgm:t>
    </dgm:pt>
    <dgm:pt modelId="{71513C4A-3440-A640-A21B-2613F0B323D7}" type="sibTrans" cxnId="{337189F4-31DD-C140-8A39-ABC3C738DCB4}">
      <dgm:prSet/>
      <dgm:spPr>
        <a:noFill/>
        <a:ln>
          <a:noFill/>
        </a:ln>
      </dgm:spPr>
      <dgm:t>
        <a:bodyPr/>
        <a:lstStyle/>
        <a:p>
          <a:endParaRPr lang="zh-TW" altLang="en-US"/>
        </a:p>
      </dgm:t>
    </dgm:pt>
    <dgm:pt modelId="{7EF56448-8FCC-4FF3-93B9-23381C72BB14}" type="pres">
      <dgm:prSet presAssocID="{99BC9C09-5639-494B-B576-E51A67CDC856}" presName="cycle" presStyleCnt="0">
        <dgm:presLayoutVars>
          <dgm:dir/>
          <dgm:resizeHandles val="exact"/>
        </dgm:presLayoutVars>
      </dgm:prSet>
      <dgm:spPr/>
      <dgm:t>
        <a:bodyPr/>
        <a:lstStyle/>
        <a:p>
          <a:endParaRPr lang="zh-TW" altLang="en-US"/>
        </a:p>
      </dgm:t>
    </dgm:pt>
    <dgm:pt modelId="{5AC038D1-10F2-4A79-B014-CE8A88E3F863}" type="pres">
      <dgm:prSet presAssocID="{CB2E2314-5AD7-4232-9923-8ACC33AAA716}" presName="node" presStyleLbl="node1" presStyleIdx="0" presStyleCnt="10" custScaleX="127839" custScaleY="132910">
        <dgm:presLayoutVars>
          <dgm:bulletEnabled val="1"/>
        </dgm:presLayoutVars>
      </dgm:prSet>
      <dgm:spPr/>
      <dgm:t>
        <a:bodyPr/>
        <a:lstStyle/>
        <a:p>
          <a:endParaRPr lang="zh-TW" altLang="en-US"/>
        </a:p>
      </dgm:t>
    </dgm:pt>
    <dgm:pt modelId="{D1B1E31A-B4EA-47B7-A368-CB29DED706B0}" type="pres">
      <dgm:prSet presAssocID="{DAB7548A-5FCA-4977-8CF5-BA66ACB6B374}" presName="sibTrans" presStyleLbl="sibTrans2D1" presStyleIdx="0" presStyleCnt="10"/>
      <dgm:spPr/>
      <dgm:t>
        <a:bodyPr/>
        <a:lstStyle/>
        <a:p>
          <a:endParaRPr lang="zh-TW" altLang="en-US"/>
        </a:p>
      </dgm:t>
    </dgm:pt>
    <dgm:pt modelId="{0645CF2F-3D6A-4512-B41A-DC0B00B6A9FE}" type="pres">
      <dgm:prSet presAssocID="{DAB7548A-5FCA-4977-8CF5-BA66ACB6B374}" presName="connectorText" presStyleLbl="sibTrans2D1" presStyleIdx="0" presStyleCnt="10"/>
      <dgm:spPr/>
      <dgm:t>
        <a:bodyPr/>
        <a:lstStyle/>
        <a:p>
          <a:endParaRPr lang="zh-TW" altLang="en-US"/>
        </a:p>
      </dgm:t>
    </dgm:pt>
    <dgm:pt modelId="{330C8809-52CE-BB4D-9A38-8EBADEBCA67A}" type="pres">
      <dgm:prSet presAssocID="{9737436C-5144-4947-A8E2-259BB054F06F}" presName="node" presStyleLbl="node1" presStyleIdx="1" presStyleCnt="10" custScaleX="127839" custScaleY="132910">
        <dgm:presLayoutVars>
          <dgm:bulletEnabled val="1"/>
        </dgm:presLayoutVars>
      </dgm:prSet>
      <dgm:spPr/>
      <dgm:t>
        <a:bodyPr/>
        <a:lstStyle/>
        <a:p>
          <a:endParaRPr lang="zh-TW" altLang="en-US"/>
        </a:p>
      </dgm:t>
    </dgm:pt>
    <dgm:pt modelId="{7F41E8BB-E593-4041-A7B6-E439DCFE423D}" type="pres">
      <dgm:prSet presAssocID="{71513C4A-3440-A640-A21B-2613F0B323D7}" presName="sibTrans" presStyleLbl="sibTrans2D1" presStyleIdx="1" presStyleCnt="10"/>
      <dgm:spPr/>
      <dgm:t>
        <a:bodyPr/>
        <a:lstStyle/>
        <a:p>
          <a:endParaRPr lang="zh-TW" altLang="en-US"/>
        </a:p>
      </dgm:t>
    </dgm:pt>
    <dgm:pt modelId="{2AB13AF5-5B91-F54B-BFA7-4B57B29E4AAD}" type="pres">
      <dgm:prSet presAssocID="{71513C4A-3440-A640-A21B-2613F0B323D7}" presName="connectorText" presStyleLbl="sibTrans2D1" presStyleIdx="1" presStyleCnt="10"/>
      <dgm:spPr/>
      <dgm:t>
        <a:bodyPr/>
        <a:lstStyle/>
        <a:p>
          <a:endParaRPr lang="zh-TW" altLang="en-US"/>
        </a:p>
      </dgm:t>
    </dgm:pt>
    <dgm:pt modelId="{83DDF826-A90E-4FFA-B523-871CCB526011}" type="pres">
      <dgm:prSet presAssocID="{CC403F3E-8CED-4062-B7DA-54D762FDF679}" presName="node" presStyleLbl="node1" presStyleIdx="2" presStyleCnt="10" custScaleX="127839" custScaleY="132910">
        <dgm:presLayoutVars>
          <dgm:bulletEnabled val="1"/>
        </dgm:presLayoutVars>
      </dgm:prSet>
      <dgm:spPr/>
      <dgm:t>
        <a:bodyPr/>
        <a:lstStyle/>
        <a:p>
          <a:endParaRPr lang="zh-TW" altLang="en-US"/>
        </a:p>
      </dgm:t>
    </dgm:pt>
    <dgm:pt modelId="{A2A61815-7D3B-4CA3-81DC-F0864ED9FFC0}" type="pres">
      <dgm:prSet presAssocID="{E20EB2AA-8C9E-44ED-988F-D923F57B2B22}" presName="sibTrans" presStyleLbl="sibTrans2D1" presStyleIdx="2" presStyleCnt="10"/>
      <dgm:spPr/>
      <dgm:t>
        <a:bodyPr/>
        <a:lstStyle/>
        <a:p>
          <a:endParaRPr lang="zh-TW" altLang="en-US"/>
        </a:p>
      </dgm:t>
    </dgm:pt>
    <dgm:pt modelId="{8EC1C126-653B-47E9-B3DE-82996599752E}" type="pres">
      <dgm:prSet presAssocID="{E20EB2AA-8C9E-44ED-988F-D923F57B2B22}" presName="connectorText" presStyleLbl="sibTrans2D1" presStyleIdx="2" presStyleCnt="10"/>
      <dgm:spPr/>
      <dgm:t>
        <a:bodyPr/>
        <a:lstStyle/>
        <a:p>
          <a:endParaRPr lang="zh-TW" altLang="en-US"/>
        </a:p>
      </dgm:t>
    </dgm:pt>
    <dgm:pt modelId="{6D8EAAE1-6433-4EB8-8E6B-6ED9F9AE8B6D}" type="pres">
      <dgm:prSet presAssocID="{A9F9D033-CAEB-4D45-8FE0-00BCF58E6F76}" presName="node" presStyleLbl="node1" presStyleIdx="3" presStyleCnt="10" custScaleX="127839" custScaleY="132910">
        <dgm:presLayoutVars>
          <dgm:bulletEnabled val="1"/>
        </dgm:presLayoutVars>
      </dgm:prSet>
      <dgm:spPr/>
      <dgm:t>
        <a:bodyPr/>
        <a:lstStyle/>
        <a:p>
          <a:endParaRPr lang="zh-TW" altLang="en-US"/>
        </a:p>
      </dgm:t>
    </dgm:pt>
    <dgm:pt modelId="{8EE22EF3-15D6-4E4D-821C-678AAD5A5843}" type="pres">
      <dgm:prSet presAssocID="{7129EF1A-5288-40DB-A85D-0CBAE234571E}" presName="sibTrans" presStyleLbl="sibTrans2D1" presStyleIdx="3" presStyleCnt="10"/>
      <dgm:spPr/>
      <dgm:t>
        <a:bodyPr/>
        <a:lstStyle/>
        <a:p>
          <a:endParaRPr lang="zh-TW" altLang="en-US"/>
        </a:p>
      </dgm:t>
    </dgm:pt>
    <dgm:pt modelId="{6AA016FA-C6BB-4D05-AEAD-0E14B8CCA568}" type="pres">
      <dgm:prSet presAssocID="{7129EF1A-5288-40DB-A85D-0CBAE234571E}" presName="connectorText" presStyleLbl="sibTrans2D1" presStyleIdx="3" presStyleCnt="10"/>
      <dgm:spPr/>
      <dgm:t>
        <a:bodyPr/>
        <a:lstStyle/>
        <a:p>
          <a:endParaRPr lang="zh-TW" altLang="en-US"/>
        </a:p>
      </dgm:t>
    </dgm:pt>
    <dgm:pt modelId="{FD10E9A9-BD77-493B-8092-CADFA27FA628}" type="pres">
      <dgm:prSet presAssocID="{0A8A3952-1C4E-4F16-B03C-AE2D94DA0E1B}" presName="node" presStyleLbl="node1" presStyleIdx="4" presStyleCnt="10" custScaleX="127839" custScaleY="132910">
        <dgm:presLayoutVars>
          <dgm:bulletEnabled val="1"/>
        </dgm:presLayoutVars>
      </dgm:prSet>
      <dgm:spPr/>
      <dgm:t>
        <a:bodyPr/>
        <a:lstStyle/>
        <a:p>
          <a:endParaRPr lang="zh-TW" altLang="en-US"/>
        </a:p>
      </dgm:t>
    </dgm:pt>
    <dgm:pt modelId="{A792CA86-ABE7-46CD-9149-E9D79BD6C012}" type="pres">
      <dgm:prSet presAssocID="{40403291-E1DD-4D66-84A7-BF32605710B8}" presName="sibTrans" presStyleLbl="sibTrans2D1" presStyleIdx="4" presStyleCnt="10"/>
      <dgm:spPr/>
      <dgm:t>
        <a:bodyPr/>
        <a:lstStyle/>
        <a:p>
          <a:endParaRPr lang="zh-TW" altLang="en-US"/>
        </a:p>
      </dgm:t>
    </dgm:pt>
    <dgm:pt modelId="{A9749C59-4BD9-461D-A94B-9B4AD44DE856}" type="pres">
      <dgm:prSet presAssocID="{40403291-E1DD-4D66-84A7-BF32605710B8}" presName="connectorText" presStyleLbl="sibTrans2D1" presStyleIdx="4" presStyleCnt="10"/>
      <dgm:spPr/>
      <dgm:t>
        <a:bodyPr/>
        <a:lstStyle/>
        <a:p>
          <a:endParaRPr lang="zh-TW" altLang="en-US"/>
        </a:p>
      </dgm:t>
    </dgm:pt>
    <dgm:pt modelId="{6B2BB0D2-C126-468D-A88F-33DCDE0B0ABC}" type="pres">
      <dgm:prSet presAssocID="{5991726D-21A3-4200-AB68-0BE51FF88D5D}" presName="node" presStyleLbl="node1" presStyleIdx="5" presStyleCnt="10" custScaleX="127839" custScaleY="132910">
        <dgm:presLayoutVars>
          <dgm:bulletEnabled val="1"/>
        </dgm:presLayoutVars>
      </dgm:prSet>
      <dgm:spPr/>
      <dgm:t>
        <a:bodyPr/>
        <a:lstStyle/>
        <a:p>
          <a:endParaRPr lang="zh-TW" altLang="en-US"/>
        </a:p>
      </dgm:t>
    </dgm:pt>
    <dgm:pt modelId="{0F817E7F-8D37-4CC6-A990-139D08E8E6ED}" type="pres">
      <dgm:prSet presAssocID="{7AFC892C-D17F-40FD-89F6-FD7ADCCF250F}" presName="sibTrans" presStyleLbl="sibTrans2D1" presStyleIdx="5" presStyleCnt="10"/>
      <dgm:spPr/>
      <dgm:t>
        <a:bodyPr/>
        <a:lstStyle/>
        <a:p>
          <a:endParaRPr lang="zh-TW" altLang="en-US"/>
        </a:p>
      </dgm:t>
    </dgm:pt>
    <dgm:pt modelId="{7E5DDE69-B702-4052-A9DE-0C10F6DA7868}" type="pres">
      <dgm:prSet presAssocID="{7AFC892C-D17F-40FD-89F6-FD7ADCCF250F}" presName="connectorText" presStyleLbl="sibTrans2D1" presStyleIdx="5" presStyleCnt="10"/>
      <dgm:spPr/>
      <dgm:t>
        <a:bodyPr/>
        <a:lstStyle/>
        <a:p>
          <a:endParaRPr lang="zh-TW" altLang="en-US"/>
        </a:p>
      </dgm:t>
    </dgm:pt>
    <dgm:pt modelId="{0EA30E45-768F-40BF-AE29-76C3FFCF493D}" type="pres">
      <dgm:prSet presAssocID="{6F291A16-201D-4BE5-B1FF-E13426D4F502}" presName="node" presStyleLbl="node1" presStyleIdx="6" presStyleCnt="10" custScaleX="127839" custScaleY="132910">
        <dgm:presLayoutVars>
          <dgm:bulletEnabled val="1"/>
        </dgm:presLayoutVars>
      </dgm:prSet>
      <dgm:spPr/>
      <dgm:t>
        <a:bodyPr/>
        <a:lstStyle/>
        <a:p>
          <a:endParaRPr lang="zh-TW" altLang="en-US"/>
        </a:p>
      </dgm:t>
    </dgm:pt>
    <dgm:pt modelId="{4016ABF0-D19D-4E86-88A9-E9D0116A5F74}" type="pres">
      <dgm:prSet presAssocID="{EC2AF0E6-BC4F-4925-9B08-A4AEA950C0F5}" presName="sibTrans" presStyleLbl="sibTrans2D1" presStyleIdx="6" presStyleCnt="10"/>
      <dgm:spPr/>
      <dgm:t>
        <a:bodyPr/>
        <a:lstStyle/>
        <a:p>
          <a:endParaRPr lang="zh-TW" altLang="en-US"/>
        </a:p>
      </dgm:t>
    </dgm:pt>
    <dgm:pt modelId="{64F61959-B705-4505-BA62-950FFF40E701}" type="pres">
      <dgm:prSet presAssocID="{EC2AF0E6-BC4F-4925-9B08-A4AEA950C0F5}" presName="connectorText" presStyleLbl="sibTrans2D1" presStyleIdx="6" presStyleCnt="10"/>
      <dgm:spPr/>
      <dgm:t>
        <a:bodyPr/>
        <a:lstStyle/>
        <a:p>
          <a:endParaRPr lang="zh-TW" altLang="en-US"/>
        </a:p>
      </dgm:t>
    </dgm:pt>
    <dgm:pt modelId="{E6EB4D13-3A58-4B63-9F32-30DC23E923A2}" type="pres">
      <dgm:prSet presAssocID="{E36E424D-3192-4C27-B61E-4FBE19859B30}" presName="node" presStyleLbl="node1" presStyleIdx="7" presStyleCnt="10" custScaleX="127839" custScaleY="132910">
        <dgm:presLayoutVars>
          <dgm:bulletEnabled val="1"/>
        </dgm:presLayoutVars>
      </dgm:prSet>
      <dgm:spPr/>
      <dgm:t>
        <a:bodyPr/>
        <a:lstStyle/>
        <a:p>
          <a:endParaRPr lang="zh-TW" altLang="en-US"/>
        </a:p>
      </dgm:t>
    </dgm:pt>
    <dgm:pt modelId="{9AC301B6-C0B7-4D86-BFD7-B9192A077313}" type="pres">
      <dgm:prSet presAssocID="{B6A1E5CD-52CE-4A27-9E50-F169D6B209A5}" presName="sibTrans" presStyleLbl="sibTrans2D1" presStyleIdx="7" presStyleCnt="10"/>
      <dgm:spPr/>
      <dgm:t>
        <a:bodyPr/>
        <a:lstStyle/>
        <a:p>
          <a:endParaRPr lang="zh-TW" altLang="en-US"/>
        </a:p>
      </dgm:t>
    </dgm:pt>
    <dgm:pt modelId="{33F4BA63-B56B-4883-90F6-3C643EFDC8E2}" type="pres">
      <dgm:prSet presAssocID="{B6A1E5CD-52CE-4A27-9E50-F169D6B209A5}" presName="connectorText" presStyleLbl="sibTrans2D1" presStyleIdx="7" presStyleCnt="10"/>
      <dgm:spPr/>
      <dgm:t>
        <a:bodyPr/>
        <a:lstStyle/>
        <a:p>
          <a:endParaRPr lang="zh-TW" altLang="en-US"/>
        </a:p>
      </dgm:t>
    </dgm:pt>
    <dgm:pt modelId="{F445C487-B43B-40DB-9971-27052D8B0140}" type="pres">
      <dgm:prSet presAssocID="{77BFAFEA-C6A0-4D6D-9C03-CA848E6CEA3A}" presName="node" presStyleLbl="node1" presStyleIdx="8" presStyleCnt="10" custScaleX="127839" custScaleY="132910">
        <dgm:presLayoutVars>
          <dgm:bulletEnabled val="1"/>
        </dgm:presLayoutVars>
      </dgm:prSet>
      <dgm:spPr/>
      <dgm:t>
        <a:bodyPr/>
        <a:lstStyle/>
        <a:p>
          <a:endParaRPr lang="zh-TW" altLang="en-US"/>
        </a:p>
      </dgm:t>
    </dgm:pt>
    <dgm:pt modelId="{6989CE8A-0CAF-4DB4-8FF4-E50E8F206837}" type="pres">
      <dgm:prSet presAssocID="{2D5DAFE5-0E2D-42B6-8BDB-32D2BBE67159}" presName="sibTrans" presStyleLbl="sibTrans2D1" presStyleIdx="8" presStyleCnt="10"/>
      <dgm:spPr/>
      <dgm:t>
        <a:bodyPr/>
        <a:lstStyle/>
        <a:p>
          <a:endParaRPr lang="zh-TW" altLang="en-US"/>
        </a:p>
      </dgm:t>
    </dgm:pt>
    <dgm:pt modelId="{ED7B0DB3-CD0A-466B-A818-E062E9A4F2B3}" type="pres">
      <dgm:prSet presAssocID="{2D5DAFE5-0E2D-42B6-8BDB-32D2BBE67159}" presName="connectorText" presStyleLbl="sibTrans2D1" presStyleIdx="8" presStyleCnt="10"/>
      <dgm:spPr/>
      <dgm:t>
        <a:bodyPr/>
        <a:lstStyle/>
        <a:p>
          <a:endParaRPr lang="zh-TW" altLang="en-US"/>
        </a:p>
      </dgm:t>
    </dgm:pt>
    <dgm:pt modelId="{4FC87059-68E8-49F5-8B25-7DF51757370F}" type="pres">
      <dgm:prSet presAssocID="{B6207856-0484-4D8F-A609-3499B47A686A}" presName="node" presStyleLbl="node1" presStyleIdx="9" presStyleCnt="10" custScaleX="127839" custScaleY="132910">
        <dgm:presLayoutVars>
          <dgm:bulletEnabled val="1"/>
        </dgm:presLayoutVars>
      </dgm:prSet>
      <dgm:spPr/>
      <dgm:t>
        <a:bodyPr/>
        <a:lstStyle/>
        <a:p>
          <a:endParaRPr lang="zh-TW" altLang="en-US"/>
        </a:p>
      </dgm:t>
    </dgm:pt>
    <dgm:pt modelId="{B6AEE679-2ED8-4E44-9D8E-A7A2EE407F9C}" type="pres">
      <dgm:prSet presAssocID="{27872232-2F72-49D6-B0D6-2DE62F7A9BE2}" presName="sibTrans" presStyleLbl="sibTrans2D1" presStyleIdx="9" presStyleCnt="10"/>
      <dgm:spPr/>
      <dgm:t>
        <a:bodyPr/>
        <a:lstStyle/>
        <a:p>
          <a:endParaRPr lang="zh-TW" altLang="en-US"/>
        </a:p>
      </dgm:t>
    </dgm:pt>
    <dgm:pt modelId="{86A793B2-81D3-4D03-A908-97A387B35DB1}" type="pres">
      <dgm:prSet presAssocID="{27872232-2F72-49D6-B0D6-2DE62F7A9BE2}" presName="connectorText" presStyleLbl="sibTrans2D1" presStyleIdx="9" presStyleCnt="10"/>
      <dgm:spPr/>
      <dgm:t>
        <a:bodyPr/>
        <a:lstStyle/>
        <a:p>
          <a:endParaRPr lang="zh-TW" altLang="en-US"/>
        </a:p>
      </dgm:t>
    </dgm:pt>
  </dgm:ptLst>
  <dgm:cxnLst>
    <dgm:cxn modelId="{DD2AC76E-E1BA-4EE3-95E2-9A3643FF996A}" type="presOf" srcId="{7129EF1A-5288-40DB-A85D-0CBAE234571E}" destId="{8EE22EF3-15D6-4E4D-821C-678AAD5A5843}" srcOrd="0" destOrd="0" presId="urn:microsoft.com/office/officeart/2005/8/layout/cycle2"/>
    <dgm:cxn modelId="{E0AA5928-E413-0E44-B835-EA875CE8DBA0}" type="presOf" srcId="{71513C4A-3440-A640-A21B-2613F0B323D7}" destId="{2AB13AF5-5B91-F54B-BFA7-4B57B29E4AAD}" srcOrd="1" destOrd="0" presId="urn:microsoft.com/office/officeart/2005/8/layout/cycle2"/>
    <dgm:cxn modelId="{AB824139-0FAE-472B-9CE0-54B544783490}" type="presOf" srcId="{40403291-E1DD-4D66-84A7-BF32605710B8}" destId="{A9749C59-4BD9-461D-A94B-9B4AD44DE856}" srcOrd="1" destOrd="0" presId="urn:microsoft.com/office/officeart/2005/8/layout/cycle2"/>
    <dgm:cxn modelId="{809AB52F-DC1A-486C-801B-04ABE1B188AA}" type="presOf" srcId="{CB2E2314-5AD7-4232-9923-8ACC33AAA716}" destId="{5AC038D1-10F2-4A79-B014-CE8A88E3F863}" srcOrd="0" destOrd="0" presId="urn:microsoft.com/office/officeart/2005/8/layout/cycle2"/>
    <dgm:cxn modelId="{6520AFDA-2589-42E5-B648-4420982A2F13}" type="presOf" srcId="{E20EB2AA-8C9E-44ED-988F-D923F57B2B22}" destId="{A2A61815-7D3B-4CA3-81DC-F0864ED9FFC0}" srcOrd="0" destOrd="0" presId="urn:microsoft.com/office/officeart/2005/8/layout/cycle2"/>
    <dgm:cxn modelId="{81205D72-DB39-5B46-BE09-2BA62CC9B5A6}" type="presOf" srcId="{9737436C-5144-4947-A8E2-259BB054F06F}" destId="{330C8809-52CE-BB4D-9A38-8EBADEBCA67A}" srcOrd="0" destOrd="0" presId="urn:microsoft.com/office/officeart/2005/8/layout/cycle2"/>
    <dgm:cxn modelId="{160E8D11-DE4A-49E5-B5FD-7ABA88FF1EB9}" type="presOf" srcId="{99BC9C09-5639-494B-B576-E51A67CDC856}" destId="{7EF56448-8FCC-4FF3-93B9-23381C72BB14}" srcOrd="0" destOrd="0" presId="urn:microsoft.com/office/officeart/2005/8/layout/cycle2"/>
    <dgm:cxn modelId="{705A648C-738C-4E36-96A1-C1100300DF22}" type="presOf" srcId="{2D5DAFE5-0E2D-42B6-8BDB-32D2BBE67159}" destId="{ED7B0DB3-CD0A-466B-A818-E062E9A4F2B3}" srcOrd="1" destOrd="0" presId="urn:microsoft.com/office/officeart/2005/8/layout/cycle2"/>
    <dgm:cxn modelId="{3C9F983D-091C-43AA-A5DD-BCF223321CC4}" srcId="{99BC9C09-5639-494B-B576-E51A67CDC856}" destId="{CC403F3E-8CED-4062-B7DA-54D762FDF679}" srcOrd="2" destOrd="0" parTransId="{B4BA5E69-B454-4A14-A476-A9F357BBA3CC}" sibTransId="{E20EB2AA-8C9E-44ED-988F-D923F57B2B22}"/>
    <dgm:cxn modelId="{3ED23771-3D88-4C7C-873E-34B1FDAC438B}" type="presOf" srcId="{6F291A16-201D-4BE5-B1FF-E13426D4F502}" destId="{0EA30E45-768F-40BF-AE29-76C3FFCF493D}" srcOrd="0" destOrd="0" presId="urn:microsoft.com/office/officeart/2005/8/layout/cycle2"/>
    <dgm:cxn modelId="{E011C724-D96E-4536-B62E-FC212741C654}" type="presOf" srcId="{5991726D-21A3-4200-AB68-0BE51FF88D5D}" destId="{6B2BB0D2-C126-468D-A88F-33DCDE0B0ABC}" srcOrd="0" destOrd="0" presId="urn:microsoft.com/office/officeart/2005/8/layout/cycle2"/>
    <dgm:cxn modelId="{D8C50383-6B8F-46EB-8ADD-1D64D6476BD0}" type="presOf" srcId="{A9F9D033-CAEB-4D45-8FE0-00BCF58E6F76}" destId="{6D8EAAE1-6433-4EB8-8E6B-6ED9F9AE8B6D}" srcOrd="0" destOrd="0" presId="urn:microsoft.com/office/officeart/2005/8/layout/cycle2"/>
    <dgm:cxn modelId="{65D5254F-7971-4494-9222-732D1E3166E3}" type="presOf" srcId="{B6207856-0484-4D8F-A609-3499B47A686A}" destId="{4FC87059-68E8-49F5-8B25-7DF51757370F}" srcOrd="0" destOrd="0" presId="urn:microsoft.com/office/officeart/2005/8/layout/cycle2"/>
    <dgm:cxn modelId="{FAC74D3D-5B9B-41A5-A6AA-1736A44F25DD}" type="presOf" srcId="{DAB7548A-5FCA-4977-8CF5-BA66ACB6B374}" destId="{0645CF2F-3D6A-4512-B41A-DC0B00B6A9FE}" srcOrd="1" destOrd="0" presId="urn:microsoft.com/office/officeart/2005/8/layout/cycle2"/>
    <dgm:cxn modelId="{677671AE-1AEC-4A17-82EB-FD330A53C7FA}" srcId="{99BC9C09-5639-494B-B576-E51A67CDC856}" destId="{0A8A3952-1C4E-4F16-B03C-AE2D94DA0E1B}" srcOrd="4" destOrd="0" parTransId="{DA9F6B56-2B4B-4228-96A3-3AAE1C8E3B93}" sibTransId="{40403291-E1DD-4D66-84A7-BF32605710B8}"/>
    <dgm:cxn modelId="{FFDC7A95-C8F5-4BEA-80B6-CFCC81E92F3F}" srcId="{99BC9C09-5639-494B-B576-E51A67CDC856}" destId="{CB2E2314-5AD7-4232-9923-8ACC33AAA716}" srcOrd="0" destOrd="0" parTransId="{A885F2C6-75F6-420A-8A75-FCD450C76E0F}" sibTransId="{DAB7548A-5FCA-4977-8CF5-BA66ACB6B374}"/>
    <dgm:cxn modelId="{337189F4-31DD-C140-8A39-ABC3C738DCB4}" srcId="{99BC9C09-5639-494B-B576-E51A67CDC856}" destId="{9737436C-5144-4947-A8E2-259BB054F06F}" srcOrd="1" destOrd="0" parTransId="{0D63D5C9-501E-434A-B67E-20FC778CAC4C}" sibTransId="{71513C4A-3440-A640-A21B-2613F0B323D7}"/>
    <dgm:cxn modelId="{5D5A3C5F-2E74-4B50-890A-F17F5F50AF4F}" type="presOf" srcId="{CC403F3E-8CED-4062-B7DA-54D762FDF679}" destId="{83DDF826-A90E-4FFA-B523-871CCB526011}" srcOrd="0" destOrd="0" presId="urn:microsoft.com/office/officeart/2005/8/layout/cycle2"/>
    <dgm:cxn modelId="{EF5D2E8D-E7CA-4BFA-9498-49C8B9CD9255}" type="presOf" srcId="{EC2AF0E6-BC4F-4925-9B08-A4AEA950C0F5}" destId="{4016ABF0-D19D-4E86-88A9-E9D0116A5F74}" srcOrd="0" destOrd="0" presId="urn:microsoft.com/office/officeart/2005/8/layout/cycle2"/>
    <dgm:cxn modelId="{5A5980E8-31FA-4D19-9399-F834A5FC85F4}" type="presOf" srcId="{B6A1E5CD-52CE-4A27-9E50-F169D6B209A5}" destId="{9AC301B6-C0B7-4D86-BFD7-B9192A077313}" srcOrd="0" destOrd="0" presId="urn:microsoft.com/office/officeart/2005/8/layout/cycle2"/>
    <dgm:cxn modelId="{221BF6EB-1CA8-4E01-8AC6-DDCC937E8D6C}" type="presOf" srcId="{EC2AF0E6-BC4F-4925-9B08-A4AEA950C0F5}" destId="{64F61959-B705-4505-BA62-950FFF40E701}" srcOrd="1" destOrd="0" presId="urn:microsoft.com/office/officeart/2005/8/layout/cycle2"/>
    <dgm:cxn modelId="{019D619D-1236-45F9-9B6D-725E7A3FDE65}" type="presOf" srcId="{7129EF1A-5288-40DB-A85D-0CBAE234571E}" destId="{6AA016FA-C6BB-4D05-AEAD-0E14B8CCA568}" srcOrd="1" destOrd="0" presId="urn:microsoft.com/office/officeart/2005/8/layout/cycle2"/>
    <dgm:cxn modelId="{858CEAFA-37D1-40D8-80FE-634FF2A3BA66}" srcId="{99BC9C09-5639-494B-B576-E51A67CDC856}" destId="{77BFAFEA-C6A0-4D6D-9C03-CA848E6CEA3A}" srcOrd="8" destOrd="0" parTransId="{B8A76F38-E9B1-4185-BD93-D3B9F3525F45}" sibTransId="{2D5DAFE5-0E2D-42B6-8BDB-32D2BBE67159}"/>
    <dgm:cxn modelId="{03B57FC7-CDC6-427E-A5A8-865212330776}" type="presOf" srcId="{40403291-E1DD-4D66-84A7-BF32605710B8}" destId="{A792CA86-ABE7-46CD-9149-E9D79BD6C012}" srcOrd="0" destOrd="0" presId="urn:microsoft.com/office/officeart/2005/8/layout/cycle2"/>
    <dgm:cxn modelId="{3C778261-5171-C245-B2C3-60C811FC4C28}" type="presOf" srcId="{71513C4A-3440-A640-A21B-2613F0B323D7}" destId="{7F41E8BB-E593-4041-A7B6-E439DCFE423D}" srcOrd="0" destOrd="0" presId="urn:microsoft.com/office/officeart/2005/8/layout/cycle2"/>
    <dgm:cxn modelId="{FA7DBD67-3D0A-4A92-B599-C3FB24A680E7}" srcId="{99BC9C09-5639-494B-B576-E51A67CDC856}" destId="{B6207856-0484-4D8F-A609-3499B47A686A}" srcOrd="9" destOrd="0" parTransId="{93796D96-992B-4350-B83A-A6D249E2D9FC}" sibTransId="{27872232-2F72-49D6-B0D6-2DE62F7A9BE2}"/>
    <dgm:cxn modelId="{701F8CAC-D174-4654-AFB5-D16B4DAB84B9}" type="presOf" srcId="{7AFC892C-D17F-40FD-89F6-FD7ADCCF250F}" destId="{7E5DDE69-B702-4052-A9DE-0C10F6DA7868}" srcOrd="1" destOrd="0" presId="urn:microsoft.com/office/officeart/2005/8/layout/cycle2"/>
    <dgm:cxn modelId="{F674BEC9-2373-40C0-8AF4-23141742C550}" type="presOf" srcId="{27872232-2F72-49D6-B0D6-2DE62F7A9BE2}" destId="{86A793B2-81D3-4D03-A908-97A387B35DB1}" srcOrd="1" destOrd="0" presId="urn:microsoft.com/office/officeart/2005/8/layout/cycle2"/>
    <dgm:cxn modelId="{3946AA55-3C34-4928-A05B-109A5140FB3E}" type="presOf" srcId="{77BFAFEA-C6A0-4D6D-9C03-CA848E6CEA3A}" destId="{F445C487-B43B-40DB-9971-27052D8B0140}" srcOrd="0" destOrd="0" presId="urn:microsoft.com/office/officeart/2005/8/layout/cycle2"/>
    <dgm:cxn modelId="{8636F279-B6EF-4F6C-BBC6-760B703DE1E8}" type="presOf" srcId="{E20EB2AA-8C9E-44ED-988F-D923F57B2B22}" destId="{8EC1C126-653B-47E9-B3DE-82996599752E}" srcOrd="1" destOrd="0" presId="urn:microsoft.com/office/officeart/2005/8/layout/cycle2"/>
    <dgm:cxn modelId="{A6E053CF-2F91-4E6F-995B-AE97FD672F67}" type="presOf" srcId="{DAB7548A-5FCA-4977-8CF5-BA66ACB6B374}" destId="{D1B1E31A-B4EA-47B7-A368-CB29DED706B0}" srcOrd="0" destOrd="0" presId="urn:microsoft.com/office/officeart/2005/8/layout/cycle2"/>
    <dgm:cxn modelId="{A89F1689-556F-4E37-9610-B0BC819AB3B4}" type="presOf" srcId="{E36E424D-3192-4C27-B61E-4FBE19859B30}" destId="{E6EB4D13-3A58-4B63-9F32-30DC23E923A2}" srcOrd="0" destOrd="0" presId="urn:microsoft.com/office/officeart/2005/8/layout/cycle2"/>
    <dgm:cxn modelId="{DB5480EF-7D71-4351-92CC-AB5BD7E69EDC}" srcId="{99BC9C09-5639-494B-B576-E51A67CDC856}" destId="{6F291A16-201D-4BE5-B1FF-E13426D4F502}" srcOrd="6" destOrd="0" parTransId="{A6D93B9E-CE39-4A30-B29D-B2C81B3618F5}" sibTransId="{EC2AF0E6-BC4F-4925-9B08-A4AEA950C0F5}"/>
    <dgm:cxn modelId="{CB60D4FC-7A32-40DC-BB78-54EEF7852369}" type="presOf" srcId="{7AFC892C-D17F-40FD-89F6-FD7ADCCF250F}" destId="{0F817E7F-8D37-4CC6-A990-139D08E8E6ED}" srcOrd="0" destOrd="0" presId="urn:microsoft.com/office/officeart/2005/8/layout/cycle2"/>
    <dgm:cxn modelId="{F187A7C9-3724-41D9-B02A-E14527CA72E5}" type="presOf" srcId="{B6A1E5CD-52CE-4A27-9E50-F169D6B209A5}" destId="{33F4BA63-B56B-4883-90F6-3C643EFDC8E2}" srcOrd="1" destOrd="0" presId="urn:microsoft.com/office/officeart/2005/8/layout/cycle2"/>
    <dgm:cxn modelId="{F2D276DD-7B79-4A76-A972-9973E5DDE80C}" srcId="{99BC9C09-5639-494B-B576-E51A67CDC856}" destId="{A9F9D033-CAEB-4D45-8FE0-00BCF58E6F76}" srcOrd="3" destOrd="0" parTransId="{9B79C2F2-B331-4BE1-8FEC-806A40339355}" sibTransId="{7129EF1A-5288-40DB-A85D-0CBAE234571E}"/>
    <dgm:cxn modelId="{56BD0E0A-585F-4909-BF1F-808943C45D2E}" type="presOf" srcId="{27872232-2F72-49D6-B0D6-2DE62F7A9BE2}" destId="{B6AEE679-2ED8-4E44-9D8E-A7A2EE407F9C}" srcOrd="0" destOrd="0" presId="urn:microsoft.com/office/officeart/2005/8/layout/cycle2"/>
    <dgm:cxn modelId="{94DD26A7-2263-4332-854F-181A037552F4}" type="presOf" srcId="{0A8A3952-1C4E-4F16-B03C-AE2D94DA0E1B}" destId="{FD10E9A9-BD77-493B-8092-CADFA27FA628}" srcOrd="0" destOrd="0" presId="urn:microsoft.com/office/officeart/2005/8/layout/cycle2"/>
    <dgm:cxn modelId="{3567D2F8-21E3-4DC3-832F-0C8CBE9EC131}" srcId="{99BC9C09-5639-494B-B576-E51A67CDC856}" destId="{5991726D-21A3-4200-AB68-0BE51FF88D5D}" srcOrd="5" destOrd="0" parTransId="{608F3CA1-2F9B-4DA1-AF69-C4FDB79B7CC0}" sibTransId="{7AFC892C-D17F-40FD-89F6-FD7ADCCF250F}"/>
    <dgm:cxn modelId="{8D78F2BE-0B0F-4C1D-BD82-3E3234A23820}" type="presOf" srcId="{2D5DAFE5-0E2D-42B6-8BDB-32D2BBE67159}" destId="{6989CE8A-0CAF-4DB4-8FF4-E50E8F206837}" srcOrd="0" destOrd="0" presId="urn:microsoft.com/office/officeart/2005/8/layout/cycle2"/>
    <dgm:cxn modelId="{E1939BE1-8F07-4578-B323-22596431D069}" srcId="{99BC9C09-5639-494B-B576-E51A67CDC856}" destId="{E36E424D-3192-4C27-B61E-4FBE19859B30}" srcOrd="7" destOrd="0" parTransId="{4EF2175F-7388-4774-B373-E8333838BE5F}" sibTransId="{B6A1E5CD-52CE-4A27-9E50-F169D6B209A5}"/>
    <dgm:cxn modelId="{2AF6CDA2-85CE-4AB9-82E0-340D243DF9DB}" type="presParOf" srcId="{7EF56448-8FCC-4FF3-93B9-23381C72BB14}" destId="{5AC038D1-10F2-4A79-B014-CE8A88E3F863}" srcOrd="0" destOrd="0" presId="urn:microsoft.com/office/officeart/2005/8/layout/cycle2"/>
    <dgm:cxn modelId="{3D0D3DA6-DEA6-491B-BDEE-EB5D0795640A}" type="presParOf" srcId="{7EF56448-8FCC-4FF3-93B9-23381C72BB14}" destId="{D1B1E31A-B4EA-47B7-A368-CB29DED706B0}" srcOrd="1" destOrd="0" presId="urn:microsoft.com/office/officeart/2005/8/layout/cycle2"/>
    <dgm:cxn modelId="{23A80A41-B414-4AEB-B756-2F9324E5B18C}" type="presParOf" srcId="{D1B1E31A-B4EA-47B7-A368-CB29DED706B0}" destId="{0645CF2F-3D6A-4512-B41A-DC0B00B6A9FE}" srcOrd="0" destOrd="0" presId="urn:microsoft.com/office/officeart/2005/8/layout/cycle2"/>
    <dgm:cxn modelId="{DA5D1FF1-AB70-DC49-B4A3-C72AAB0125B8}" type="presParOf" srcId="{7EF56448-8FCC-4FF3-93B9-23381C72BB14}" destId="{330C8809-52CE-BB4D-9A38-8EBADEBCA67A}" srcOrd="2" destOrd="0" presId="urn:microsoft.com/office/officeart/2005/8/layout/cycle2"/>
    <dgm:cxn modelId="{DF31B855-61CE-7441-8F96-F4493B535389}" type="presParOf" srcId="{7EF56448-8FCC-4FF3-93B9-23381C72BB14}" destId="{7F41E8BB-E593-4041-A7B6-E439DCFE423D}" srcOrd="3" destOrd="0" presId="urn:microsoft.com/office/officeart/2005/8/layout/cycle2"/>
    <dgm:cxn modelId="{4DDD6DC9-15FC-F64F-93C9-5FE805893F46}" type="presParOf" srcId="{7F41E8BB-E593-4041-A7B6-E439DCFE423D}" destId="{2AB13AF5-5B91-F54B-BFA7-4B57B29E4AAD}" srcOrd="0" destOrd="0" presId="urn:microsoft.com/office/officeart/2005/8/layout/cycle2"/>
    <dgm:cxn modelId="{6D6FAC9C-4801-4F05-87DA-64D57158E692}" type="presParOf" srcId="{7EF56448-8FCC-4FF3-93B9-23381C72BB14}" destId="{83DDF826-A90E-4FFA-B523-871CCB526011}" srcOrd="4" destOrd="0" presId="urn:microsoft.com/office/officeart/2005/8/layout/cycle2"/>
    <dgm:cxn modelId="{E705AFCE-4982-4F64-A5BF-EA17BE46A4D7}" type="presParOf" srcId="{7EF56448-8FCC-4FF3-93B9-23381C72BB14}" destId="{A2A61815-7D3B-4CA3-81DC-F0864ED9FFC0}" srcOrd="5" destOrd="0" presId="urn:microsoft.com/office/officeart/2005/8/layout/cycle2"/>
    <dgm:cxn modelId="{29EBFD46-285A-4405-AA30-B746480C1659}" type="presParOf" srcId="{A2A61815-7D3B-4CA3-81DC-F0864ED9FFC0}" destId="{8EC1C126-653B-47E9-B3DE-82996599752E}" srcOrd="0" destOrd="0" presId="urn:microsoft.com/office/officeart/2005/8/layout/cycle2"/>
    <dgm:cxn modelId="{3BFC3437-ABF3-4415-954D-447DE211B2A5}" type="presParOf" srcId="{7EF56448-8FCC-4FF3-93B9-23381C72BB14}" destId="{6D8EAAE1-6433-4EB8-8E6B-6ED9F9AE8B6D}" srcOrd="6" destOrd="0" presId="urn:microsoft.com/office/officeart/2005/8/layout/cycle2"/>
    <dgm:cxn modelId="{6DAB1BC4-335B-4B65-BABC-A2650BE7E2A2}" type="presParOf" srcId="{7EF56448-8FCC-4FF3-93B9-23381C72BB14}" destId="{8EE22EF3-15D6-4E4D-821C-678AAD5A5843}" srcOrd="7" destOrd="0" presId="urn:microsoft.com/office/officeart/2005/8/layout/cycle2"/>
    <dgm:cxn modelId="{78EDAA91-8307-468B-AD5E-9FC1F79BDD29}" type="presParOf" srcId="{8EE22EF3-15D6-4E4D-821C-678AAD5A5843}" destId="{6AA016FA-C6BB-4D05-AEAD-0E14B8CCA568}" srcOrd="0" destOrd="0" presId="urn:microsoft.com/office/officeart/2005/8/layout/cycle2"/>
    <dgm:cxn modelId="{9AE0E6B7-7CC0-49A6-93AC-06083C9240B8}" type="presParOf" srcId="{7EF56448-8FCC-4FF3-93B9-23381C72BB14}" destId="{FD10E9A9-BD77-493B-8092-CADFA27FA628}" srcOrd="8" destOrd="0" presId="urn:microsoft.com/office/officeart/2005/8/layout/cycle2"/>
    <dgm:cxn modelId="{1095AEF5-7ED0-4A3E-95F7-4CBD4F90BAB5}" type="presParOf" srcId="{7EF56448-8FCC-4FF3-93B9-23381C72BB14}" destId="{A792CA86-ABE7-46CD-9149-E9D79BD6C012}" srcOrd="9" destOrd="0" presId="urn:microsoft.com/office/officeart/2005/8/layout/cycle2"/>
    <dgm:cxn modelId="{2274F277-2190-4210-BC7E-517ACEC4BEAA}" type="presParOf" srcId="{A792CA86-ABE7-46CD-9149-E9D79BD6C012}" destId="{A9749C59-4BD9-461D-A94B-9B4AD44DE856}" srcOrd="0" destOrd="0" presId="urn:microsoft.com/office/officeart/2005/8/layout/cycle2"/>
    <dgm:cxn modelId="{6F2ED065-F0D8-4AC4-8E60-0773EDBF1745}" type="presParOf" srcId="{7EF56448-8FCC-4FF3-93B9-23381C72BB14}" destId="{6B2BB0D2-C126-468D-A88F-33DCDE0B0ABC}" srcOrd="10" destOrd="0" presId="urn:microsoft.com/office/officeart/2005/8/layout/cycle2"/>
    <dgm:cxn modelId="{86A59E3E-D95D-40DF-98C2-E3B23561FCA1}" type="presParOf" srcId="{7EF56448-8FCC-4FF3-93B9-23381C72BB14}" destId="{0F817E7F-8D37-4CC6-A990-139D08E8E6ED}" srcOrd="11" destOrd="0" presId="urn:microsoft.com/office/officeart/2005/8/layout/cycle2"/>
    <dgm:cxn modelId="{C24C9FA0-7CA3-47C8-AE78-E0342DF42765}" type="presParOf" srcId="{0F817E7F-8D37-4CC6-A990-139D08E8E6ED}" destId="{7E5DDE69-B702-4052-A9DE-0C10F6DA7868}" srcOrd="0" destOrd="0" presId="urn:microsoft.com/office/officeart/2005/8/layout/cycle2"/>
    <dgm:cxn modelId="{0EAE6248-BC21-4B0B-92B7-75135AB5FAED}" type="presParOf" srcId="{7EF56448-8FCC-4FF3-93B9-23381C72BB14}" destId="{0EA30E45-768F-40BF-AE29-76C3FFCF493D}" srcOrd="12" destOrd="0" presId="urn:microsoft.com/office/officeart/2005/8/layout/cycle2"/>
    <dgm:cxn modelId="{47FD9B31-77FA-4C5E-9992-7AB09F4C7D6A}" type="presParOf" srcId="{7EF56448-8FCC-4FF3-93B9-23381C72BB14}" destId="{4016ABF0-D19D-4E86-88A9-E9D0116A5F74}" srcOrd="13" destOrd="0" presId="urn:microsoft.com/office/officeart/2005/8/layout/cycle2"/>
    <dgm:cxn modelId="{5B2213C1-7F4F-467B-9533-7A07454DFD9B}" type="presParOf" srcId="{4016ABF0-D19D-4E86-88A9-E9D0116A5F74}" destId="{64F61959-B705-4505-BA62-950FFF40E701}" srcOrd="0" destOrd="0" presId="urn:microsoft.com/office/officeart/2005/8/layout/cycle2"/>
    <dgm:cxn modelId="{1D173543-2FA6-449C-ABBE-C1B92B9CA4AD}" type="presParOf" srcId="{7EF56448-8FCC-4FF3-93B9-23381C72BB14}" destId="{E6EB4D13-3A58-4B63-9F32-30DC23E923A2}" srcOrd="14" destOrd="0" presId="urn:microsoft.com/office/officeart/2005/8/layout/cycle2"/>
    <dgm:cxn modelId="{4F6EF55F-BD1E-419D-AEB5-BEA4B191CB80}" type="presParOf" srcId="{7EF56448-8FCC-4FF3-93B9-23381C72BB14}" destId="{9AC301B6-C0B7-4D86-BFD7-B9192A077313}" srcOrd="15" destOrd="0" presId="urn:microsoft.com/office/officeart/2005/8/layout/cycle2"/>
    <dgm:cxn modelId="{E946B9FB-B0B1-4C1F-8922-23310AEB8257}" type="presParOf" srcId="{9AC301B6-C0B7-4D86-BFD7-B9192A077313}" destId="{33F4BA63-B56B-4883-90F6-3C643EFDC8E2}" srcOrd="0" destOrd="0" presId="urn:microsoft.com/office/officeart/2005/8/layout/cycle2"/>
    <dgm:cxn modelId="{E3BC0C09-34AE-423E-8A13-370847033DE5}" type="presParOf" srcId="{7EF56448-8FCC-4FF3-93B9-23381C72BB14}" destId="{F445C487-B43B-40DB-9971-27052D8B0140}" srcOrd="16" destOrd="0" presId="urn:microsoft.com/office/officeart/2005/8/layout/cycle2"/>
    <dgm:cxn modelId="{8F1D5C95-7002-4198-805B-23C298A5E517}" type="presParOf" srcId="{7EF56448-8FCC-4FF3-93B9-23381C72BB14}" destId="{6989CE8A-0CAF-4DB4-8FF4-E50E8F206837}" srcOrd="17" destOrd="0" presId="urn:microsoft.com/office/officeart/2005/8/layout/cycle2"/>
    <dgm:cxn modelId="{AB807BBD-9A8D-45D2-9125-B47754FFF0A8}" type="presParOf" srcId="{6989CE8A-0CAF-4DB4-8FF4-E50E8F206837}" destId="{ED7B0DB3-CD0A-466B-A818-E062E9A4F2B3}" srcOrd="0" destOrd="0" presId="urn:microsoft.com/office/officeart/2005/8/layout/cycle2"/>
    <dgm:cxn modelId="{2BB7E7AA-4CD7-4498-8F4F-89ED4DECBCE0}" type="presParOf" srcId="{7EF56448-8FCC-4FF3-93B9-23381C72BB14}" destId="{4FC87059-68E8-49F5-8B25-7DF51757370F}" srcOrd="18" destOrd="0" presId="urn:microsoft.com/office/officeart/2005/8/layout/cycle2"/>
    <dgm:cxn modelId="{A4B52E8D-73C1-42DB-8207-70FFF55BA9F3}" type="presParOf" srcId="{7EF56448-8FCC-4FF3-93B9-23381C72BB14}" destId="{B6AEE679-2ED8-4E44-9D8E-A7A2EE407F9C}" srcOrd="19" destOrd="0" presId="urn:microsoft.com/office/officeart/2005/8/layout/cycle2"/>
    <dgm:cxn modelId="{F15C4601-BAC4-446D-8C5D-F00017B326FC}" type="presParOf" srcId="{B6AEE679-2ED8-4E44-9D8E-A7A2EE407F9C}" destId="{86A793B2-81D3-4D03-A908-97A387B35DB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90B3FF3-6304-BC41-87FB-7F5FBB607A27}" type="doc">
      <dgm:prSet loTypeId="urn:microsoft.com/office/officeart/2005/8/layout/venn2" loCatId="" qsTypeId="urn:microsoft.com/office/officeart/2005/8/quickstyle/simple4" qsCatId="simple" csTypeId="urn:microsoft.com/office/officeart/2005/8/colors/accent1_3" csCatId="accent1" phldr="1"/>
      <dgm:spPr>
        <a:scene3d>
          <a:camera prst="orthographicFront">
            <a:rot lat="0" lon="0" rev="16200000"/>
          </a:camera>
          <a:lightRig rig="threePt" dir="t"/>
        </a:scene3d>
      </dgm:spPr>
    </dgm:pt>
    <dgm:pt modelId="{BE954F52-9E95-5248-A020-10E6940BA2E4}">
      <dgm:prSet phldrT="[文字]" custT="1"/>
      <dgm:spPr>
        <a:solidFill>
          <a:srgbClr val="4C5760"/>
        </a:solidFill>
        <a:sp3d/>
      </dgm:spPr>
      <dgm:t>
        <a:bodyPr vert="horz">
          <a:flatTx/>
        </a:bodyPr>
        <a:lstStyle/>
        <a:p>
          <a:endParaRPr lang="zh-TW" altLang="en-US" sz="1600" b="1" dirty="0"/>
        </a:p>
      </dgm:t>
    </dgm:pt>
    <dgm:pt modelId="{5D386F26-651A-0D45-9642-C0C06ED2F3D4}" type="parTrans" cxnId="{16B8EAAC-B1C8-AC47-A989-A878310E839E}">
      <dgm:prSet/>
      <dgm:spPr/>
      <dgm:t>
        <a:bodyPr/>
        <a:lstStyle/>
        <a:p>
          <a:endParaRPr lang="zh-TW" altLang="en-US" b="1"/>
        </a:p>
      </dgm:t>
    </dgm:pt>
    <dgm:pt modelId="{039DD521-A3C6-834C-B0D1-AC437222DCB0}" type="sibTrans" cxnId="{16B8EAAC-B1C8-AC47-A989-A878310E839E}">
      <dgm:prSet/>
      <dgm:spPr/>
      <dgm:t>
        <a:bodyPr/>
        <a:lstStyle/>
        <a:p>
          <a:endParaRPr lang="zh-TW" altLang="en-US" b="1"/>
        </a:p>
      </dgm:t>
    </dgm:pt>
    <dgm:pt modelId="{5CC94092-A5AB-EC47-BCF7-FF112E5ED0CD}">
      <dgm:prSet phldrT="[文字]" custT="1"/>
      <dgm:spPr>
        <a:solidFill>
          <a:srgbClr val="93A8AC"/>
        </a:solidFill>
        <a:sp3d/>
      </dgm:spPr>
      <dgm:t>
        <a:bodyPr>
          <a:flatTx/>
        </a:bodyPr>
        <a:lstStyle/>
        <a:p>
          <a:endParaRPr lang="zh-TW" altLang="en-US" sz="1600" b="1" dirty="0"/>
        </a:p>
      </dgm:t>
    </dgm:pt>
    <dgm:pt modelId="{246D1EEC-3A1F-804E-A3C3-00AC9F1F4E08}" type="parTrans" cxnId="{60F7698D-81E7-2F46-BF9F-8A070C72D5FF}">
      <dgm:prSet/>
      <dgm:spPr/>
      <dgm:t>
        <a:bodyPr/>
        <a:lstStyle/>
        <a:p>
          <a:endParaRPr lang="zh-TW" altLang="en-US" b="1"/>
        </a:p>
      </dgm:t>
    </dgm:pt>
    <dgm:pt modelId="{641077FA-5B8C-764E-94EC-1A1F96F00390}" type="sibTrans" cxnId="{60F7698D-81E7-2F46-BF9F-8A070C72D5FF}">
      <dgm:prSet/>
      <dgm:spPr/>
      <dgm:t>
        <a:bodyPr/>
        <a:lstStyle/>
        <a:p>
          <a:endParaRPr lang="zh-TW" altLang="en-US" b="1"/>
        </a:p>
      </dgm:t>
    </dgm:pt>
    <dgm:pt modelId="{0BE6128E-85D7-B444-905E-7BBAB523497F}">
      <dgm:prSet phldrT="[文字]" custT="1"/>
      <dgm:spPr>
        <a:solidFill>
          <a:srgbClr val="A59E8C"/>
        </a:solidFill>
        <a:sp3d/>
      </dgm:spPr>
      <dgm:t>
        <a:bodyPr anchor="ctr" anchorCtr="0">
          <a:flatTx/>
        </a:bodyPr>
        <a:lstStyle/>
        <a:p>
          <a:endParaRPr lang="zh-TW" altLang="en-US" sz="1600" b="1" dirty="0"/>
        </a:p>
      </dgm:t>
    </dgm:pt>
    <dgm:pt modelId="{80D910DB-7227-3241-85E8-F2AFF657BCD7}" type="parTrans" cxnId="{6AECEF69-2765-8E45-97AF-08BEB0E39559}">
      <dgm:prSet/>
      <dgm:spPr/>
      <dgm:t>
        <a:bodyPr/>
        <a:lstStyle/>
        <a:p>
          <a:endParaRPr lang="zh-TW" altLang="en-US" b="1"/>
        </a:p>
      </dgm:t>
    </dgm:pt>
    <dgm:pt modelId="{87E517BC-BBCB-4D4E-A075-AB6375816E47}" type="sibTrans" cxnId="{6AECEF69-2765-8E45-97AF-08BEB0E39559}">
      <dgm:prSet/>
      <dgm:spPr/>
      <dgm:t>
        <a:bodyPr/>
        <a:lstStyle/>
        <a:p>
          <a:endParaRPr lang="zh-TW" altLang="en-US" b="1"/>
        </a:p>
      </dgm:t>
    </dgm:pt>
    <dgm:pt modelId="{AB78CB3E-240E-254E-98E6-F5374B26AFEC}">
      <dgm:prSet custT="1"/>
      <dgm:spPr>
        <a:solidFill>
          <a:srgbClr val="D7CEB2"/>
        </a:solidFill>
        <a:sp3d/>
      </dgm:spPr>
      <dgm:t>
        <a:bodyPr>
          <a:flatTx/>
        </a:bodyPr>
        <a:lstStyle/>
        <a:p>
          <a:endParaRPr lang="zh-TW" altLang="en-US" sz="1600" b="1" dirty="0"/>
        </a:p>
      </dgm:t>
    </dgm:pt>
    <dgm:pt modelId="{8E589949-55CD-6944-8D69-C7FDCC3B2C9B}" type="parTrans" cxnId="{DBAD143F-E0C3-704A-9C5A-3A6E40A26FA5}">
      <dgm:prSet/>
      <dgm:spPr/>
      <dgm:t>
        <a:bodyPr/>
        <a:lstStyle/>
        <a:p>
          <a:endParaRPr lang="zh-TW" altLang="en-US" b="1"/>
        </a:p>
      </dgm:t>
    </dgm:pt>
    <dgm:pt modelId="{76EEDA05-C18A-484A-A5A5-EEBFBE6A29FA}" type="sibTrans" cxnId="{DBAD143F-E0C3-704A-9C5A-3A6E40A26FA5}">
      <dgm:prSet/>
      <dgm:spPr/>
      <dgm:t>
        <a:bodyPr/>
        <a:lstStyle/>
        <a:p>
          <a:endParaRPr lang="zh-TW" altLang="en-US" b="1"/>
        </a:p>
      </dgm:t>
    </dgm:pt>
    <dgm:pt modelId="{250DD092-1502-6F40-9295-AB042E660C26}">
      <dgm:prSet custT="1"/>
      <dgm:spPr>
        <a:solidFill>
          <a:srgbClr val="66635B"/>
        </a:solidFill>
        <a:sp3d/>
      </dgm:spPr>
      <dgm:t>
        <a:bodyPr>
          <a:flatTx/>
        </a:bodyPr>
        <a:lstStyle/>
        <a:p>
          <a:endParaRPr lang="zh-TW" altLang="en-US" sz="1400" b="1" dirty="0"/>
        </a:p>
      </dgm:t>
    </dgm:pt>
    <dgm:pt modelId="{558029F9-2E80-ED48-906C-5068309BC744}" type="parTrans" cxnId="{4F3BE790-32F3-464A-8507-E101C76A595A}">
      <dgm:prSet/>
      <dgm:spPr/>
      <dgm:t>
        <a:bodyPr/>
        <a:lstStyle/>
        <a:p>
          <a:endParaRPr lang="zh-TW" altLang="en-US" b="1"/>
        </a:p>
      </dgm:t>
    </dgm:pt>
    <dgm:pt modelId="{BBAD8C5F-3C77-2A43-8599-C32D740483E5}" type="sibTrans" cxnId="{4F3BE790-32F3-464A-8507-E101C76A595A}">
      <dgm:prSet/>
      <dgm:spPr/>
      <dgm:t>
        <a:bodyPr/>
        <a:lstStyle/>
        <a:p>
          <a:endParaRPr lang="zh-TW" altLang="en-US" b="1"/>
        </a:p>
      </dgm:t>
    </dgm:pt>
    <dgm:pt modelId="{402F5204-0D1C-1641-BD69-EC62AE4D47D7}" type="pres">
      <dgm:prSet presAssocID="{C90B3FF3-6304-BC41-87FB-7F5FBB607A27}" presName="Name0" presStyleCnt="0">
        <dgm:presLayoutVars>
          <dgm:chMax val="7"/>
          <dgm:resizeHandles val="exact"/>
        </dgm:presLayoutVars>
      </dgm:prSet>
      <dgm:spPr/>
    </dgm:pt>
    <dgm:pt modelId="{3835B373-065D-4F42-984B-4B66E6B51060}" type="pres">
      <dgm:prSet presAssocID="{C90B3FF3-6304-BC41-87FB-7F5FBB607A27}" presName="comp1" presStyleCnt="0"/>
      <dgm:spPr>
        <a:sp3d/>
      </dgm:spPr>
    </dgm:pt>
    <dgm:pt modelId="{01A0F3F3-44EC-8446-920D-C7DBDF18E0BE}" type="pres">
      <dgm:prSet presAssocID="{C90B3FF3-6304-BC41-87FB-7F5FBB607A27}" presName="circle1" presStyleLbl="node1" presStyleIdx="0" presStyleCnt="5"/>
      <dgm:spPr/>
      <dgm:t>
        <a:bodyPr/>
        <a:lstStyle/>
        <a:p>
          <a:endParaRPr lang="zh-TW" altLang="en-US"/>
        </a:p>
      </dgm:t>
    </dgm:pt>
    <dgm:pt modelId="{304DB835-019A-7144-A7A1-55E4C158CB75}" type="pres">
      <dgm:prSet presAssocID="{C90B3FF3-6304-BC41-87FB-7F5FBB607A27}" presName="c1text" presStyleLbl="node1" presStyleIdx="0" presStyleCnt="5">
        <dgm:presLayoutVars>
          <dgm:bulletEnabled val="1"/>
        </dgm:presLayoutVars>
      </dgm:prSet>
      <dgm:spPr/>
      <dgm:t>
        <a:bodyPr/>
        <a:lstStyle/>
        <a:p>
          <a:endParaRPr lang="zh-TW" altLang="en-US"/>
        </a:p>
      </dgm:t>
    </dgm:pt>
    <dgm:pt modelId="{DA3F09B7-4932-B349-8682-EE98F462575E}" type="pres">
      <dgm:prSet presAssocID="{C90B3FF3-6304-BC41-87FB-7F5FBB607A27}" presName="comp2" presStyleCnt="0"/>
      <dgm:spPr>
        <a:sp3d/>
      </dgm:spPr>
    </dgm:pt>
    <dgm:pt modelId="{57CF9868-AF82-6248-A7F3-A69BA72D3F34}" type="pres">
      <dgm:prSet presAssocID="{C90B3FF3-6304-BC41-87FB-7F5FBB607A27}" presName="circle2" presStyleLbl="node1" presStyleIdx="1" presStyleCnt="5"/>
      <dgm:spPr/>
      <dgm:t>
        <a:bodyPr/>
        <a:lstStyle/>
        <a:p>
          <a:endParaRPr lang="zh-TW" altLang="en-US"/>
        </a:p>
      </dgm:t>
    </dgm:pt>
    <dgm:pt modelId="{963FD0B3-152A-9141-B807-00A73932FE43}" type="pres">
      <dgm:prSet presAssocID="{C90B3FF3-6304-BC41-87FB-7F5FBB607A27}" presName="c2text" presStyleLbl="node1" presStyleIdx="1" presStyleCnt="5">
        <dgm:presLayoutVars>
          <dgm:bulletEnabled val="1"/>
        </dgm:presLayoutVars>
      </dgm:prSet>
      <dgm:spPr/>
      <dgm:t>
        <a:bodyPr/>
        <a:lstStyle/>
        <a:p>
          <a:endParaRPr lang="zh-TW" altLang="en-US"/>
        </a:p>
      </dgm:t>
    </dgm:pt>
    <dgm:pt modelId="{E8883104-CD4C-EF48-A4B5-D1C64DE19ECD}" type="pres">
      <dgm:prSet presAssocID="{C90B3FF3-6304-BC41-87FB-7F5FBB607A27}" presName="comp3" presStyleCnt="0"/>
      <dgm:spPr>
        <a:sp3d/>
      </dgm:spPr>
    </dgm:pt>
    <dgm:pt modelId="{B23856BF-A03D-6A42-A90B-2385AAB5C614}" type="pres">
      <dgm:prSet presAssocID="{C90B3FF3-6304-BC41-87FB-7F5FBB607A27}" presName="circle3" presStyleLbl="node1" presStyleIdx="2" presStyleCnt="5"/>
      <dgm:spPr/>
      <dgm:t>
        <a:bodyPr/>
        <a:lstStyle/>
        <a:p>
          <a:endParaRPr lang="zh-TW" altLang="en-US"/>
        </a:p>
      </dgm:t>
    </dgm:pt>
    <dgm:pt modelId="{187F5FA2-5ED4-7443-8D74-6F38A5293104}" type="pres">
      <dgm:prSet presAssocID="{C90B3FF3-6304-BC41-87FB-7F5FBB607A27}" presName="c3text" presStyleLbl="node1" presStyleIdx="2" presStyleCnt="5">
        <dgm:presLayoutVars>
          <dgm:bulletEnabled val="1"/>
        </dgm:presLayoutVars>
      </dgm:prSet>
      <dgm:spPr/>
      <dgm:t>
        <a:bodyPr/>
        <a:lstStyle/>
        <a:p>
          <a:endParaRPr lang="zh-TW" altLang="en-US"/>
        </a:p>
      </dgm:t>
    </dgm:pt>
    <dgm:pt modelId="{91B7FE87-8CCB-1848-8C1D-C4188E4D2FC9}" type="pres">
      <dgm:prSet presAssocID="{C90B3FF3-6304-BC41-87FB-7F5FBB607A27}" presName="comp4" presStyleCnt="0"/>
      <dgm:spPr>
        <a:sp3d/>
      </dgm:spPr>
    </dgm:pt>
    <dgm:pt modelId="{6D6B090D-205B-1943-A808-8C79490994EB}" type="pres">
      <dgm:prSet presAssocID="{C90B3FF3-6304-BC41-87FB-7F5FBB607A27}" presName="circle4" presStyleLbl="node1" presStyleIdx="3" presStyleCnt="5"/>
      <dgm:spPr/>
      <dgm:t>
        <a:bodyPr/>
        <a:lstStyle/>
        <a:p>
          <a:endParaRPr lang="zh-TW" altLang="en-US"/>
        </a:p>
      </dgm:t>
    </dgm:pt>
    <dgm:pt modelId="{2BE3EB66-1AEE-8B44-B5C1-57FC4B8C885E}" type="pres">
      <dgm:prSet presAssocID="{C90B3FF3-6304-BC41-87FB-7F5FBB607A27}" presName="c4text" presStyleLbl="node1" presStyleIdx="3" presStyleCnt="5">
        <dgm:presLayoutVars>
          <dgm:bulletEnabled val="1"/>
        </dgm:presLayoutVars>
      </dgm:prSet>
      <dgm:spPr/>
      <dgm:t>
        <a:bodyPr/>
        <a:lstStyle/>
        <a:p>
          <a:endParaRPr lang="zh-TW" altLang="en-US"/>
        </a:p>
      </dgm:t>
    </dgm:pt>
    <dgm:pt modelId="{9D717C59-0965-DF48-A8D0-F66BA34A4FD7}" type="pres">
      <dgm:prSet presAssocID="{C90B3FF3-6304-BC41-87FB-7F5FBB607A27}" presName="comp5" presStyleCnt="0"/>
      <dgm:spPr>
        <a:sp3d/>
      </dgm:spPr>
    </dgm:pt>
    <dgm:pt modelId="{2F9FB83E-648C-F049-B059-28D7DAC6A431}" type="pres">
      <dgm:prSet presAssocID="{C90B3FF3-6304-BC41-87FB-7F5FBB607A27}" presName="circle5" presStyleLbl="node1" presStyleIdx="4" presStyleCnt="5"/>
      <dgm:spPr/>
      <dgm:t>
        <a:bodyPr/>
        <a:lstStyle/>
        <a:p>
          <a:endParaRPr lang="zh-TW" altLang="en-US"/>
        </a:p>
      </dgm:t>
    </dgm:pt>
    <dgm:pt modelId="{6B0C1A0A-7E05-CC45-B63A-1E874855BFDA}" type="pres">
      <dgm:prSet presAssocID="{C90B3FF3-6304-BC41-87FB-7F5FBB607A27}" presName="c5text" presStyleLbl="node1" presStyleIdx="4" presStyleCnt="5">
        <dgm:presLayoutVars>
          <dgm:bulletEnabled val="1"/>
        </dgm:presLayoutVars>
      </dgm:prSet>
      <dgm:spPr/>
      <dgm:t>
        <a:bodyPr/>
        <a:lstStyle/>
        <a:p>
          <a:endParaRPr lang="zh-TW" altLang="en-US"/>
        </a:p>
      </dgm:t>
    </dgm:pt>
  </dgm:ptLst>
  <dgm:cxnLst>
    <dgm:cxn modelId="{4FE122E6-8146-D142-B043-65326F7C028A}" type="presOf" srcId="{C90B3FF3-6304-BC41-87FB-7F5FBB607A27}" destId="{402F5204-0D1C-1641-BD69-EC62AE4D47D7}" srcOrd="0" destOrd="0" presId="urn:microsoft.com/office/officeart/2005/8/layout/venn2"/>
    <dgm:cxn modelId="{6AD3D7DD-5696-5145-8536-6A1D52D56AE4}" type="presOf" srcId="{AB78CB3E-240E-254E-98E6-F5374B26AFEC}" destId="{B23856BF-A03D-6A42-A90B-2385AAB5C614}" srcOrd="0" destOrd="0" presId="urn:microsoft.com/office/officeart/2005/8/layout/venn2"/>
    <dgm:cxn modelId="{16B8EAAC-B1C8-AC47-A989-A878310E839E}" srcId="{C90B3FF3-6304-BC41-87FB-7F5FBB607A27}" destId="{BE954F52-9E95-5248-A020-10E6940BA2E4}" srcOrd="0" destOrd="0" parTransId="{5D386F26-651A-0D45-9642-C0C06ED2F3D4}" sibTransId="{039DD521-A3C6-834C-B0D1-AC437222DCB0}"/>
    <dgm:cxn modelId="{58B29658-6DD5-114D-96AB-E344124CB99F}" type="presOf" srcId="{BE954F52-9E95-5248-A020-10E6940BA2E4}" destId="{01A0F3F3-44EC-8446-920D-C7DBDF18E0BE}" srcOrd="0" destOrd="0" presId="urn:microsoft.com/office/officeart/2005/8/layout/venn2"/>
    <dgm:cxn modelId="{A4CB3DA1-5F13-134D-A0B9-D0773E28E0C9}" type="presOf" srcId="{5CC94092-A5AB-EC47-BCF7-FF112E5ED0CD}" destId="{963FD0B3-152A-9141-B807-00A73932FE43}" srcOrd="1" destOrd="0" presId="urn:microsoft.com/office/officeart/2005/8/layout/venn2"/>
    <dgm:cxn modelId="{FAB7ECCE-76B7-1542-A579-D5FE8EDFCFF1}" type="presOf" srcId="{5CC94092-A5AB-EC47-BCF7-FF112E5ED0CD}" destId="{57CF9868-AF82-6248-A7F3-A69BA72D3F34}" srcOrd="0" destOrd="0" presId="urn:microsoft.com/office/officeart/2005/8/layout/venn2"/>
    <dgm:cxn modelId="{4F3BE790-32F3-464A-8507-E101C76A595A}" srcId="{C90B3FF3-6304-BC41-87FB-7F5FBB607A27}" destId="{250DD092-1502-6F40-9295-AB042E660C26}" srcOrd="4" destOrd="0" parTransId="{558029F9-2E80-ED48-906C-5068309BC744}" sibTransId="{BBAD8C5F-3C77-2A43-8599-C32D740483E5}"/>
    <dgm:cxn modelId="{60F7698D-81E7-2F46-BF9F-8A070C72D5FF}" srcId="{C90B3FF3-6304-BC41-87FB-7F5FBB607A27}" destId="{5CC94092-A5AB-EC47-BCF7-FF112E5ED0CD}" srcOrd="1" destOrd="0" parTransId="{246D1EEC-3A1F-804E-A3C3-00AC9F1F4E08}" sibTransId="{641077FA-5B8C-764E-94EC-1A1F96F00390}"/>
    <dgm:cxn modelId="{6AECEF69-2765-8E45-97AF-08BEB0E39559}" srcId="{C90B3FF3-6304-BC41-87FB-7F5FBB607A27}" destId="{0BE6128E-85D7-B444-905E-7BBAB523497F}" srcOrd="3" destOrd="0" parTransId="{80D910DB-7227-3241-85E8-F2AFF657BCD7}" sibTransId="{87E517BC-BBCB-4D4E-A075-AB6375816E47}"/>
    <dgm:cxn modelId="{9549047B-3746-D149-A5AA-981B2A3A517B}" type="presOf" srcId="{0BE6128E-85D7-B444-905E-7BBAB523497F}" destId="{6D6B090D-205B-1943-A808-8C79490994EB}" srcOrd="0" destOrd="0" presId="urn:microsoft.com/office/officeart/2005/8/layout/venn2"/>
    <dgm:cxn modelId="{927E6E92-1E18-234B-8841-1569A458FAAD}" type="presOf" srcId="{BE954F52-9E95-5248-A020-10E6940BA2E4}" destId="{304DB835-019A-7144-A7A1-55E4C158CB75}" srcOrd="1" destOrd="0" presId="urn:microsoft.com/office/officeart/2005/8/layout/venn2"/>
    <dgm:cxn modelId="{990A67DE-042D-C84E-ABBB-202FBC7F0D00}" type="presOf" srcId="{AB78CB3E-240E-254E-98E6-F5374B26AFEC}" destId="{187F5FA2-5ED4-7443-8D74-6F38A5293104}" srcOrd="1" destOrd="0" presId="urn:microsoft.com/office/officeart/2005/8/layout/venn2"/>
    <dgm:cxn modelId="{3A0671E7-8C1C-C14B-A0BC-27977AF5613C}" type="presOf" srcId="{0BE6128E-85D7-B444-905E-7BBAB523497F}" destId="{2BE3EB66-1AEE-8B44-B5C1-57FC4B8C885E}" srcOrd="1" destOrd="0" presId="urn:microsoft.com/office/officeart/2005/8/layout/venn2"/>
    <dgm:cxn modelId="{DBAD143F-E0C3-704A-9C5A-3A6E40A26FA5}" srcId="{C90B3FF3-6304-BC41-87FB-7F5FBB607A27}" destId="{AB78CB3E-240E-254E-98E6-F5374B26AFEC}" srcOrd="2" destOrd="0" parTransId="{8E589949-55CD-6944-8D69-C7FDCC3B2C9B}" sibTransId="{76EEDA05-C18A-484A-A5A5-EEBFBE6A29FA}"/>
    <dgm:cxn modelId="{0BFEA8B3-D735-114D-98AA-B16641C114E5}" type="presOf" srcId="{250DD092-1502-6F40-9295-AB042E660C26}" destId="{6B0C1A0A-7E05-CC45-B63A-1E874855BFDA}" srcOrd="1" destOrd="0" presId="urn:microsoft.com/office/officeart/2005/8/layout/venn2"/>
    <dgm:cxn modelId="{F2072BBB-7F15-7A44-B004-C800EFD9D669}" type="presOf" srcId="{250DD092-1502-6F40-9295-AB042E660C26}" destId="{2F9FB83E-648C-F049-B059-28D7DAC6A431}" srcOrd="0" destOrd="0" presId="urn:microsoft.com/office/officeart/2005/8/layout/venn2"/>
    <dgm:cxn modelId="{2825FB53-B344-7144-97A8-21B019FF11EA}" type="presParOf" srcId="{402F5204-0D1C-1641-BD69-EC62AE4D47D7}" destId="{3835B373-065D-4F42-984B-4B66E6B51060}" srcOrd="0" destOrd="0" presId="urn:microsoft.com/office/officeart/2005/8/layout/venn2"/>
    <dgm:cxn modelId="{77316F6F-2E09-774C-A42E-F075A4DA3FE4}" type="presParOf" srcId="{3835B373-065D-4F42-984B-4B66E6B51060}" destId="{01A0F3F3-44EC-8446-920D-C7DBDF18E0BE}" srcOrd="0" destOrd="0" presId="urn:microsoft.com/office/officeart/2005/8/layout/venn2"/>
    <dgm:cxn modelId="{EA377B3B-1DAC-3340-B2FC-7E0B6E010ABC}" type="presParOf" srcId="{3835B373-065D-4F42-984B-4B66E6B51060}" destId="{304DB835-019A-7144-A7A1-55E4C158CB75}" srcOrd="1" destOrd="0" presId="urn:microsoft.com/office/officeart/2005/8/layout/venn2"/>
    <dgm:cxn modelId="{3A49A785-B3E2-6A49-B8CC-7BF5EBB8E6FA}" type="presParOf" srcId="{402F5204-0D1C-1641-BD69-EC62AE4D47D7}" destId="{DA3F09B7-4932-B349-8682-EE98F462575E}" srcOrd="1" destOrd="0" presId="urn:microsoft.com/office/officeart/2005/8/layout/venn2"/>
    <dgm:cxn modelId="{E6483941-3A20-8B45-A3B6-FF3488F193C6}" type="presParOf" srcId="{DA3F09B7-4932-B349-8682-EE98F462575E}" destId="{57CF9868-AF82-6248-A7F3-A69BA72D3F34}" srcOrd="0" destOrd="0" presId="urn:microsoft.com/office/officeart/2005/8/layout/venn2"/>
    <dgm:cxn modelId="{1244EA10-C79B-5B4A-BBCE-F727E4E4DBF1}" type="presParOf" srcId="{DA3F09B7-4932-B349-8682-EE98F462575E}" destId="{963FD0B3-152A-9141-B807-00A73932FE43}" srcOrd="1" destOrd="0" presId="urn:microsoft.com/office/officeart/2005/8/layout/venn2"/>
    <dgm:cxn modelId="{E17D668B-95C6-5848-8AC2-A3091ADDE089}" type="presParOf" srcId="{402F5204-0D1C-1641-BD69-EC62AE4D47D7}" destId="{E8883104-CD4C-EF48-A4B5-D1C64DE19ECD}" srcOrd="2" destOrd="0" presId="urn:microsoft.com/office/officeart/2005/8/layout/venn2"/>
    <dgm:cxn modelId="{49E3D2B9-C811-B941-A9DC-623A70DEBE76}" type="presParOf" srcId="{E8883104-CD4C-EF48-A4B5-D1C64DE19ECD}" destId="{B23856BF-A03D-6A42-A90B-2385AAB5C614}" srcOrd="0" destOrd="0" presId="urn:microsoft.com/office/officeart/2005/8/layout/venn2"/>
    <dgm:cxn modelId="{FFCBD6FD-FD42-224A-BB37-871D445DA9C5}" type="presParOf" srcId="{E8883104-CD4C-EF48-A4B5-D1C64DE19ECD}" destId="{187F5FA2-5ED4-7443-8D74-6F38A5293104}" srcOrd="1" destOrd="0" presId="urn:microsoft.com/office/officeart/2005/8/layout/venn2"/>
    <dgm:cxn modelId="{5FBF543B-B80B-CE46-A6B4-DC625C0DE37B}" type="presParOf" srcId="{402F5204-0D1C-1641-BD69-EC62AE4D47D7}" destId="{91B7FE87-8CCB-1848-8C1D-C4188E4D2FC9}" srcOrd="3" destOrd="0" presId="urn:microsoft.com/office/officeart/2005/8/layout/venn2"/>
    <dgm:cxn modelId="{A6B82F5A-525E-E144-93F4-9457084B3436}" type="presParOf" srcId="{91B7FE87-8CCB-1848-8C1D-C4188E4D2FC9}" destId="{6D6B090D-205B-1943-A808-8C79490994EB}" srcOrd="0" destOrd="0" presId="urn:microsoft.com/office/officeart/2005/8/layout/venn2"/>
    <dgm:cxn modelId="{A286051F-59F3-3D4B-8D19-5D8465236700}" type="presParOf" srcId="{91B7FE87-8CCB-1848-8C1D-C4188E4D2FC9}" destId="{2BE3EB66-1AEE-8B44-B5C1-57FC4B8C885E}" srcOrd="1" destOrd="0" presId="urn:microsoft.com/office/officeart/2005/8/layout/venn2"/>
    <dgm:cxn modelId="{3A6F4A7D-B5B3-964D-A425-EC649FA7FD1B}" type="presParOf" srcId="{402F5204-0D1C-1641-BD69-EC62AE4D47D7}" destId="{9D717C59-0965-DF48-A8D0-F66BA34A4FD7}" srcOrd="4" destOrd="0" presId="urn:microsoft.com/office/officeart/2005/8/layout/venn2"/>
    <dgm:cxn modelId="{EF3B4D01-8473-FC41-A7F7-16D3334763EB}" type="presParOf" srcId="{9D717C59-0965-DF48-A8D0-F66BA34A4FD7}" destId="{2F9FB83E-648C-F049-B059-28D7DAC6A431}" srcOrd="0" destOrd="0" presId="urn:microsoft.com/office/officeart/2005/8/layout/venn2"/>
    <dgm:cxn modelId="{0B78C164-40AE-B640-AF8F-8FAFA0580FD6}" type="presParOf" srcId="{9D717C59-0965-DF48-A8D0-F66BA34A4FD7}" destId="{6B0C1A0A-7E05-CC45-B63A-1E874855BFDA}" srcOrd="1" destOrd="0" presId="urn:microsoft.com/office/officeart/2005/8/layout/venn2"/>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99BC9C09-5639-494B-B576-E51A67CDC856}"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zh-TW" altLang="en-US"/>
        </a:p>
      </dgm:t>
    </dgm:pt>
    <dgm:pt modelId="{CB2E2314-5AD7-4232-9923-8ACC33AAA716}">
      <dgm:prSet phldrT="[文字]"/>
      <dgm:spPr>
        <a:solidFill>
          <a:schemeClr val="accent2"/>
        </a:solidFill>
        <a:ln>
          <a:solidFill>
            <a:schemeClr val="accent1"/>
          </a:solidFill>
        </a:ln>
      </dgm:spPr>
      <dgm:t>
        <a:bodyPr/>
        <a:lstStyle/>
        <a:p>
          <a:r>
            <a:rPr lang="en-US" altLang="zh-TW" dirty="0" smtClean="0"/>
            <a:t>Third  party payment </a:t>
          </a:r>
          <a:endParaRPr lang="zh-TW" altLang="en-US" dirty="0"/>
        </a:p>
      </dgm:t>
    </dgm:pt>
    <dgm:pt modelId="{A885F2C6-75F6-420A-8A75-FCD450C76E0F}" type="parTrans" cxnId="{FFDC7A95-C8F5-4BEA-80B6-CFCC81E92F3F}">
      <dgm:prSet/>
      <dgm:spPr/>
      <dgm:t>
        <a:bodyPr/>
        <a:lstStyle/>
        <a:p>
          <a:endParaRPr lang="zh-TW" altLang="en-US"/>
        </a:p>
      </dgm:t>
    </dgm:pt>
    <dgm:pt modelId="{DAB7548A-5FCA-4977-8CF5-BA66ACB6B374}" type="sibTrans" cxnId="{FFDC7A95-C8F5-4BEA-80B6-CFCC81E92F3F}">
      <dgm:prSet/>
      <dgm:spPr>
        <a:noFill/>
        <a:ln>
          <a:noFill/>
        </a:ln>
      </dgm:spPr>
      <dgm:t>
        <a:bodyPr/>
        <a:lstStyle/>
        <a:p>
          <a:endParaRPr lang="zh-TW" altLang="en-US"/>
        </a:p>
      </dgm:t>
    </dgm:pt>
    <dgm:pt modelId="{CC403F3E-8CED-4062-B7DA-54D762FDF679}">
      <dgm:prSet phldrT="[文字]"/>
      <dgm:spPr>
        <a:solidFill>
          <a:schemeClr val="accent2"/>
        </a:solidFill>
        <a:ln>
          <a:solidFill>
            <a:schemeClr val="accent1"/>
          </a:solidFill>
        </a:ln>
      </dgm:spPr>
      <dgm:t>
        <a:bodyPr/>
        <a:lstStyle/>
        <a:p>
          <a:r>
            <a:rPr lang="en-US" altLang="zh-TW" dirty="0" smtClean="0"/>
            <a:t>P2P</a:t>
          </a:r>
          <a:br>
            <a:rPr lang="en-US" altLang="zh-TW" dirty="0" smtClean="0"/>
          </a:br>
          <a:r>
            <a:rPr lang="en-US" altLang="zh-TW" dirty="0" smtClean="0"/>
            <a:t>landing </a:t>
          </a:r>
          <a:endParaRPr lang="zh-TW" altLang="en-US" dirty="0"/>
        </a:p>
      </dgm:t>
    </dgm:pt>
    <dgm:pt modelId="{B4BA5E69-B454-4A14-A476-A9F357BBA3CC}" type="parTrans" cxnId="{3C9F983D-091C-43AA-A5DD-BCF223321CC4}">
      <dgm:prSet/>
      <dgm:spPr/>
      <dgm:t>
        <a:bodyPr/>
        <a:lstStyle/>
        <a:p>
          <a:endParaRPr lang="zh-TW" altLang="en-US"/>
        </a:p>
      </dgm:t>
    </dgm:pt>
    <dgm:pt modelId="{E20EB2AA-8C9E-44ED-988F-D923F57B2B22}" type="sibTrans" cxnId="{3C9F983D-091C-43AA-A5DD-BCF223321CC4}">
      <dgm:prSet/>
      <dgm:spPr>
        <a:noFill/>
        <a:ln>
          <a:noFill/>
        </a:ln>
      </dgm:spPr>
      <dgm:t>
        <a:bodyPr/>
        <a:lstStyle/>
        <a:p>
          <a:endParaRPr lang="zh-TW" altLang="en-US"/>
        </a:p>
      </dgm:t>
    </dgm:pt>
    <dgm:pt modelId="{A9F9D033-CAEB-4D45-8FE0-00BCF58E6F76}">
      <dgm:prSet phldrT="[文字]"/>
      <dgm:spPr>
        <a:solidFill>
          <a:schemeClr val="accent2"/>
        </a:solidFill>
        <a:ln>
          <a:solidFill>
            <a:schemeClr val="accent1"/>
          </a:solidFill>
        </a:ln>
      </dgm:spPr>
      <dgm:t>
        <a:bodyPr/>
        <a:lstStyle/>
        <a:p>
          <a:r>
            <a:rPr lang="en-US" altLang="zh-TW" dirty="0" smtClean="0"/>
            <a:t>Crowd</a:t>
          </a:r>
          <a:br>
            <a:rPr lang="en-US" altLang="zh-TW" dirty="0" smtClean="0"/>
          </a:br>
          <a:r>
            <a:rPr lang="en-US" altLang="zh-TW" dirty="0" err="1" smtClean="0"/>
            <a:t>fundung</a:t>
          </a:r>
          <a:r>
            <a:rPr lang="en-US" altLang="zh-TW" dirty="0" smtClean="0"/>
            <a:t> </a:t>
          </a:r>
          <a:endParaRPr lang="zh-TW" altLang="en-US" dirty="0"/>
        </a:p>
      </dgm:t>
    </dgm:pt>
    <dgm:pt modelId="{9B79C2F2-B331-4BE1-8FEC-806A40339355}" type="parTrans" cxnId="{F2D276DD-7B79-4A76-A972-9973E5DDE80C}">
      <dgm:prSet/>
      <dgm:spPr/>
      <dgm:t>
        <a:bodyPr/>
        <a:lstStyle/>
        <a:p>
          <a:endParaRPr lang="zh-TW" altLang="en-US"/>
        </a:p>
      </dgm:t>
    </dgm:pt>
    <dgm:pt modelId="{7129EF1A-5288-40DB-A85D-0CBAE234571E}" type="sibTrans" cxnId="{F2D276DD-7B79-4A76-A972-9973E5DDE80C}">
      <dgm:prSet/>
      <dgm:spPr>
        <a:noFill/>
        <a:ln>
          <a:noFill/>
        </a:ln>
      </dgm:spPr>
      <dgm:t>
        <a:bodyPr/>
        <a:lstStyle/>
        <a:p>
          <a:endParaRPr lang="zh-TW" altLang="en-US"/>
        </a:p>
      </dgm:t>
    </dgm:pt>
    <dgm:pt modelId="{0A8A3952-1C4E-4F16-B03C-AE2D94DA0E1B}">
      <dgm:prSet phldrT="[文字]"/>
      <dgm:spPr>
        <a:solidFill>
          <a:schemeClr val="accent2"/>
        </a:solidFill>
        <a:ln>
          <a:solidFill>
            <a:schemeClr val="accent1"/>
          </a:solidFill>
        </a:ln>
      </dgm:spPr>
      <dgm:t>
        <a:bodyPr/>
        <a:lstStyle/>
        <a:p>
          <a:r>
            <a:rPr lang="en-US" altLang="zh-TW" dirty="0" smtClean="0"/>
            <a:t>Virtual Currency</a:t>
          </a:r>
          <a:endParaRPr lang="zh-TW" altLang="en-US" dirty="0"/>
        </a:p>
      </dgm:t>
    </dgm:pt>
    <dgm:pt modelId="{DA9F6B56-2B4B-4228-96A3-3AAE1C8E3B93}" type="parTrans" cxnId="{677671AE-1AEC-4A17-82EB-FD330A53C7FA}">
      <dgm:prSet/>
      <dgm:spPr/>
      <dgm:t>
        <a:bodyPr/>
        <a:lstStyle/>
        <a:p>
          <a:endParaRPr lang="zh-TW" altLang="en-US"/>
        </a:p>
      </dgm:t>
    </dgm:pt>
    <dgm:pt modelId="{40403291-E1DD-4D66-84A7-BF32605710B8}" type="sibTrans" cxnId="{677671AE-1AEC-4A17-82EB-FD330A53C7FA}">
      <dgm:prSet/>
      <dgm:spPr>
        <a:noFill/>
        <a:ln>
          <a:noFill/>
        </a:ln>
      </dgm:spPr>
      <dgm:t>
        <a:bodyPr/>
        <a:lstStyle/>
        <a:p>
          <a:endParaRPr lang="zh-TW" altLang="en-US"/>
        </a:p>
      </dgm:t>
    </dgm:pt>
    <dgm:pt modelId="{6F291A16-201D-4BE5-B1FF-E13426D4F502}">
      <dgm:prSet/>
      <dgm:spPr>
        <a:solidFill>
          <a:schemeClr val="accent2"/>
        </a:solidFill>
        <a:ln>
          <a:solidFill>
            <a:schemeClr val="accent1"/>
          </a:solidFill>
        </a:ln>
      </dgm:spPr>
      <dgm:t>
        <a:bodyPr/>
        <a:lstStyle/>
        <a:p>
          <a:r>
            <a:rPr lang="en-US" altLang="zh-TW" dirty="0" smtClean="0"/>
            <a:t>Insurance </a:t>
          </a:r>
          <a:br>
            <a:rPr lang="en-US" altLang="zh-TW" dirty="0" smtClean="0"/>
          </a:br>
          <a:r>
            <a:rPr lang="en-US" altLang="zh-TW" dirty="0" smtClean="0"/>
            <a:t>Tech</a:t>
          </a:r>
          <a:endParaRPr lang="zh-TW" altLang="en-US" dirty="0"/>
        </a:p>
      </dgm:t>
    </dgm:pt>
    <dgm:pt modelId="{A6D93B9E-CE39-4A30-B29D-B2C81B3618F5}" type="parTrans" cxnId="{DB5480EF-7D71-4351-92CC-AB5BD7E69EDC}">
      <dgm:prSet/>
      <dgm:spPr/>
      <dgm:t>
        <a:bodyPr/>
        <a:lstStyle/>
        <a:p>
          <a:endParaRPr lang="zh-TW" altLang="en-US"/>
        </a:p>
      </dgm:t>
    </dgm:pt>
    <dgm:pt modelId="{EC2AF0E6-BC4F-4925-9B08-A4AEA950C0F5}" type="sibTrans" cxnId="{DB5480EF-7D71-4351-92CC-AB5BD7E69EDC}">
      <dgm:prSet/>
      <dgm:spPr>
        <a:noFill/>
        <a:ln>
          <a:noFill/>
        </a:ln>
      </dgm:spPr>
      <dgm:t>
        <a:bodyPr/>
        <a:lstStyle/>
        <a:p>
          <a:endParaRPr lang="zh-TW" altLang="en-US"/>
        </a:p>
      </dgm:t>
    </dgm:pt>
    <dgm:pt modelId="{E36E424D-3192-4C27-B61E-4FBE19859B30}">
      <dgm:prSet/>
      <dgm:spPr>
        <a:solidFill>
          <a:schemeClr val="accent2"/>
        </a:solidFill>
        <a:ln>
          <a:solidFill>
            <a:schemeClr val="accent1"/>
          </a:solidFill>
        </a:ln>
      </dgm:spPr>
      <dgm:t>
        <a:bodyPr/>
        <a:lstStyle/>
        <a:p>
          <a:r>
            <a:rPr lang="en-US" altLang="zh-TW" dirty="0" smtClean="0"/>
            <a:t>Smart</a:t>
          </a:r>
          <a:br>
            <a:rPr lang="en-US" altLang="zh-TW" dirty="0" smtClean="0"/>
          </a:br>
          <a:r>
            <a:rPr lang="en-US" altLang="zh-TW" dirty="0" smtClean="0"/>
            <a:t>Investment </a:t>
          </a:r>
          <a:endParaRPr lang="zh-TW" altLang="en-US" dirty="0"/>
        </a:p>
      </dgm:t>
    </dgm:pt>
    <dgm:pt modelId="{4EF2175F-7388-4774-B373-E8333838BE5F}" type="parTrans" cxnId="{E1939BE1-8F07-4578-B323-22596431D069}">
      <dgm:prSet/>
      <dgm:spPr/>
      <dgm:t>
        <a:bodyPr/>
        <a:lstStyle/>
        <a:p>
          <a:endParaRPr lang="zh-TW" altLang="en-US"/>
        </a:p>
      </dgm:t>
    </dgm:pt>
    <dgm:pt modelId="{B6A1E5CD-52CE-4A27-9E50-F169D6B209A5}" type="sibTrans" cxnId="{E1939BE1-8F07-4578-B323-22596431D069}">
      <dgm:prSet/>
      <dgm:spPr>
        <a:noFill/>
      </dgm:spPr>
      <dgm:t>
        <a:bodyPr/>
        <a:lstStyle/>
        <a:p>
          <a:endParaRPr lang="zh-TW" altLang="en-US"/>
        </a:p>
      </dgm:t>
    </dgm:pt>
    <dgm:pt modelId="{77BFAFEA-C6A0-4D6D-9C03-CA848E6CEA3A}">
      <dgm:prSet/>
      <dgm:spPr>
        <a:solidFill>
          <a:schemeClr val="accent2"/>
        </a:solidFill>
        <a:ln>
          <a:solidFill>
            <a:schemeClr val="accent1"/>
          </a:solidFill>
        </a:ln>
      </dgm:spPr>
      <dgm:t>
        <a:bodyPr/>
        <a:lstStyle/>
        <a:p>
          <a:r>
            <a:rPr lang="en-US" altLang="zh-TW" dirty="0" smtClean="0"/>
            <a:t>Online Credit </a:t>
          </a:r>
          <a:endParaRPr lang="zh-TW" altLang="en-US" dirty="0"/>
        </a:p>
      </dgm:t>
    </dgm:pt>
    <dgm:pt modelId="{B8A76F38-E9B1-4185-BD93-D3B9F3525F45}" type="parTrans" cxnId="{858CEAFA-37D1-40D8-80FE-634FF2A3BA66}">
      <dgm:prSet/>
      <dgm:spPr/>
      <dgm:t>
        <a:bodyPr/>
        <a:lstStyle/>
        <a:p>
          <a:endParaRPr lang="zh-TW" altLang="en-US"/>
        </a:p>
      </dgm:t>
    </dgm:pt>
    <dgm:pt modelId="{2D5DAFE5-0E2D-42B6-8BDB-32D2BBE67159}" type="sibTrans" cxnId="{858CEAFA-37D1-40D8-80FE-634FF2A3BA66}">
      <dgm:prSet/>
      <dgm:spPr>
        <a:noFill/>
      </dgm:spPr>
      <dgm:t>
        <a:bodyPr/>
        <a:lstStyle/>
        <a:p>
          <a:endParaRPr lang="zh-TW" altLang="en-US" dirty="0"/>
        </a:p>
      </dgm:t>
    </dgm:pt>
    <dgm:pt modelId="{9737436C-5144-4947-A8E2-259BB054F06F}">
      <dgm:prSet/>
      <dgm:spPr>
        <a:solidFill>
          <a:schemeClr val="accent2"/>
        </a:solidFill>
        <a:ln>
          <a:solidFill>
            <a:schemeClr val="accent1"/>
          </a:solidFill>
        </a:ln>
      </dgm:spPr>
      <dgm:t>
        <a:bodyPr/>
        <a:lstStyle/>
        <a:p>
          <a:r>
            <a:rPr lang="en-US" altLang="zh-TW" dirty="0" smtClean="0"/>
            <a:t>Mobile payment </a:t>
          </a:r>
          <a:endParaRPr lang="zh-TW" altLang="en-US" dirty="0"/>
        </a:p>
      </dgm:t>
    </dgm:pt>
    <dgm:pt modelId="{0D63D5C9-501E-434A-B67E-20FC778CAC4C}" type="parTrans" cxnId="{337189F4-31DD-C140-8A39-ABC3C738DCB4}">
      <dgm:prSet/>
      <dgm:spPr/>
      <dgm:t>
        <a:bodyPr/>
        <a:lstStyle/>
        <a:p>
          <a:endParaRPr lang="zh-TW" altLang="en-US"/>
        </a:p>
      </dgm:t>
    </dgm:pt>
    <dgm:pt modelId="{71513C4A-3440-A640-A21B-2613F0B323D7}" type="sibTrans" cxnId="{337189F4-31DD-C140-8A39-ABC3C738DCB4}">
      <dgm:prSet/>
      <dgm:spPr>
        <a:noFill/>
        <a:ln>
          <a:noFill/>
        </a:ln>
      </dgm:spPr>
      <dgm:t>
        <a:bodyPr/>
        <a:lstStyle/>
        <a:p>
          <a:endParaRPr lang="zh-TW" altLang="en-US"/>
        </a:p>
      </dgm:t>
    </dgm:pt>
    <dgm:pt modelId="{7EF56448-8FCC-4FF3-93B9-23381C72BB14}" type="pres">
      <dgm:prSet presAssocID="{99BC9C09-5639-494B-B576-E51A67CDC856}" presName="cycle" presStyleCnt="0">
        <dgm:presLayoutVars>
          <dgm:dir/>
          <dgm:resizeHandles val="exact"/>
        </dgm:presLayoutVars>
      </dgm:prSet>
      <dgm:spPr/>
      <dgm:t>
        <a:bodyPr/>
        <a:lstStyle/>
        <a:p>
          <a:endParaRPr lang="zh-TW" altLang="en-US"/>
        </a:p>
      </dgm:t>
    </dgm:pt>
    <dgm:pt modelId="{5AC038D1-10F2-4A79-B014-CE8A88E3F863}" type="pres">
      <dgm:prSet presAssocID="{CB2E2314-5AD7-4232-9923-8ACC33AAA716}" presName="node" presStyleLbl="node1" presStyleIdx="0" presStyleCnt="8" custScaleX="127839" custScaleY="132910">
        <dgm:presLayoutVars>
          <dgm:bulletEnabled val="1"/>
        </dgm:presLayoutVars>
      </dgm:prSet>
      <dgm:spPr/>
      <dgm:t>
        <a:bodyPr/>
        <a:lstStyle/>
        <a:p>
          <a:endParaRPr lang="zh-TW" altLang="en-US"/>
        </a:p>
      </dgm:t>
    </dgm:pt>
    <dgm:pt modelId="{D1B1E31A-B4EA-47B7-A368-CB29DED706B0}" type="pres">
      <dgm:prSet presAssocID="{DAB7548A-5FCA-4977-8CF5-BA66ACB6B374}" presName="sibTrans" presStyleLbl="sibTrans2D1" presStyleIdx="0" presStyleCnt="8"/>
      <dgm:spPr/>
      <dgm:t>
        <a:bodyPr/>
        <a:lstStyle/>
        <a:p>
          <a:endParaRPr lang="zh-TW" altLang="en-US"/>
        </a:p>
      </dgm:t>
    </dgm:pt>
    <dgm:pt modelId="{0645CF2F-3D6A-4512-B41A-DC0B00B6A9FE}" type="pres">
      <dgm:prSet presAssocID="{DAB7548A-5FCA-4977-8CF5-BA66ACB6B374}" presName="connectorText" presStyleLbl="sibTrans2D1" presStyleIdx="0" presStyleCnt="8"/>
      <dgm:spPr/>
      <dgm:t>
        <a:bodyPr/>
        <a:lstStyle/>
        <a:p>
          <a:endParaRPr lang="zh-TW" altLang="en-US"/>
        </a:p>
      </dgm:t>
    </dgm:pt>
    <dgm:pt modelId="{330C8809-52CE-BB4D-9A38-8EBADEBCA67A}" type="pres">
      <dgm:prSet presAssocID="{9737436C-5144-4947-A8E2-259BB054F06F}" presName="node" presStyleLbl="node1" presStyleIdx="1" presStyleCnt="8" custScaleX="127839" custScaleY="132910">
        <dgm:presLayoutVars>
          <dgm:bulletEnabled val="1"/>
        </dgm:presLayoutVars>
      </dgm:prSet>
      <dgm:spPr/>
      <dgm:t>
        <a:bodyPr/>
        <a:lstStyle/>
        <a:p>
          <a:endParaRPr lang="zh-TW" altLang="en-US"/>
        </a:p>
      </dgm:t>
    </dgm:pt>
    <dgm:pt modelId="{7F41E8BB-E593-4041-A7B6-E439DCFE423D}" type="pres">
      <dgm:prSet presAssocID="{71513C4A-3440-A640-A21B-2613F0B323D7}" presName="sibTrans" presStyleLbl="sibTrans2D1" presStyleIdx="1" presStyleCnt="8"/>
      <dgm:spPr/>
      <dgm:t>
        <a:bodyPr/>
        <a:lstStyle/>
        <a:p>
          <a:endParaRPr lang="zh-TW" altLang="en-US"/>
        </a:p>
      </dgm:t>
    </dgm:pt>
    <dgm:pt modelId="{2AB13AF5-5B91-F54B-BFA7-4B57B29E4AAD}" type="pres">
      <dgm:prSet presAssocID="{71513C4A-3440-A640-A21B-2613F0B323D7}" presName="connectorText" presStyleLbl="sibTrans2D1" presStyleIdx="1" presStyleCnt="8"/>
      <dgm:spPr/>
      <dgm:t>
        <a:bodyPr/>
        <a:lstStyle/>
        <a:p>
          <a:endParaRPr lang="zh-TW" altLang="en-US"/>
        </a:p>
      </dgm:t>
    </dgm:pt>
    <dgm:pt modelId="{83DDF826-A90E-4FFA-B523-871CCB526011}" type="pres">
      <dgm:prSet presAssocID="{CC403F3E-8CED-4062-B7DA-54D762FDF679}" presName="node" presStyleLbl="node1" presStyleIdx="2" presStyleCnt="8" custScaleX="127839" custScaleY="132910">
        <dgm:presLayoutVars>
          <dgm:bulletEnabled val="1"/>
        </dgm:presLayoutVars>
      </dgm:prSet>
      <dgm:spPr/>
      <dgm:t>
        <a:bodyPr/>
        <a:lstStyle/>
        <a:p>
          <a:endParaRPr lang="zh-TW" altLang="en-US"/>
        </a:p>
      </dgm:t>
    </dgm:pt>
    <dgm:pt modelId="{A2A61815-7D3B-4CA3-81DC-F0864ED9FFC0}" type="pres">
      <dgm:prSet presAssocID="{E20EB2AA-8C9E-44ED-988F-D923F57B2B22}" presName="sibTrans" presStyleLbl="sibTrans2D1" presStyleIdx="2" presStyleCnt="8"/>
      <dgm:spPr/>
      <dgm:t>
        <a:bodyPr/>
        <a:lstStyle/>
        <a:p>
          <a:endParaRPr lang="zh-TW" altLang="en-US"/>
        </a:p>
      </dgm:t>
    </dgm:pt>
    <dgm:pt modelId="{8EC1C126-653B-47E9-B3DE-82996599752E}" type="pres">
      <dgm:prSet presAssocID="{E20EB2AA-8C9E-44ED-988F-D923F57B2B22}" presName="connectorText" presStyleLbl="sibTrans2D1" presStyleIdx="2" presStyleCnt="8"/>
      <dgm:spPr/>
      <dgm:t>
        <a:bodyPr/>
        <a:lstStyle/>
        <a:p>
          <a:endParaRPr lang="zh-TW" altLang="en-US"/>
        </a:p>
      </dgm:t>
    </dgm:pt>
    <dgm:pt modelId="{6D8EAAE1-6433-4EB8-8E6B-6ED9F9AE8B6D}" type="pres">
      <dgm:prSet presAssocID="{A9F9D033-CAEB-4D45-8FE0-00BCF58E6F76}" presName="node" presStyleLbl="node1" presStyleIdx="3" presStyleCnt="8" custScaleX="127839" custScaleY="132910">
        <dgm:presLayoutVars>
          <dgm:bulletEnabled val="1"/>
        </dgm:presLayoutVars>
      </dgm:prSet>
      <dgm:spPr/>
      <dgm:t>
        <a:bodyPr/>
        <a:lstStyle/>
        <a:p>
          <a:endParaRPr lang="zh-TW" altLang="en-US"/>
        </a:p>
      </dgm:t>
    </dgm:pt>
    <dgm:pt modelId="{8EE22EF3-15D6-4E4D-821C-678AAD5A5843}" type="pres">
      <dgm:prSet presAssocID="{7129EF1A-5288-40DB-A85D-0CBAE234571E}" presName="sibTrans" presStyleLbl="sibTrans2D1" presStyleIdx="3" presStyleCnt="8"/>
      <dgm:spPr/>
      <dgm:t>
        <a:bodyPr/>
        <a:lstStyle/>
        <a:p>
          <a:endParaRPr lang="zh-TW" altLang="en-US"/>
        </a:p>
      </dgm:t>
    </dgm:pt>
    <dgm:pt modelId="{6AA016FA-C6BB-4D05-AEAD-0E14B8CCA568}" type="pres">
      <dgm:prSet presAssocID="{7129EF1A-5288-40DB-A85D-0CBAE234571E}" presName="connectorText" presStyleLbl="sibTrans2D1" presStyleIdx="3" presStyleCnt="8"/>
      <dgm:spPr/>
      <dgm:t>
        <a:bodyPr/>
        <a:lstStyle/>
        <a:p>
          <a:endParaRPr lang="zh-TW" altLang="en-US"/>
        </a:p>
      </dgm:t>
    </dgm:pt>
    <dgm:pt modelId="{FD10E9A9-BD77-493B-8092-CADFA27FA628}" type="pres">
      <dgm:prSet presAssocID="{0A8A3952-1C4E-4F16-B03C-AE2D94DA0E1B}" presName="node" presStyleLbl="node1" presStyleIdx="4" presStyleCnt="8" custScaleX="127839" custScaleY="132910">
        <dgm:presLayoutVars>
          <dgm:bulletEnabled val="1"/>
        </dgm:presLayoutVars>
      </dgm:prSet>
      <dgm:spPr/>
      <dgm:t>
        <a:bodyPr/>
        <a:lstStyle/>
        <a:p>
          <a:endParaRPr lang="zh-TW" altLang="en-US"/>
        </a:p>
      </dgm:t>
    </dgm:pt>
    <dgm:pt modelId="{A792CA86-ABE7-46CD-9149-E9D79BD6C012}" type="pres">
      <dgm:prSet presAssocID="{40403291-E1DD-4D66-84A7-BF32605710B8}" presName="sibTrans" presStyleLbl="sibTrans2D1" presStyleIdx="4" presStyleCnt="8"/>
      <dgm:spPr/>
      <dgm:t>
        <a:bodyPr/>
        <a:lstStyle/>
        <a:p>
          <a:endParaRPr lang="zh-TW" altLang="en-US"/>
        </a:p>
      </dgm:t>
    </dgm:pt>
    <dgm:pt modelId="{A9749C59-4BD9-461D-A94B-9B4AD44DE856}" type="pres">
      <dgm:prSet presAssocID="{40403291-E1DD-4D66-84A7-BF32605710B8}" presName="connectorText" presStyleLbl="sibTrans2D1" presStyleIdx="4" presStyleCnt="8"/>
      <dgm:spPr/>
      <dgm:t>
        <a:bodyPr/>
        <a:lstStyle/>
        <a:p>
          <a:endParaRPr lang="zh-TW" altLang="en-US"/>
        </a:p>
      </dgm:t>
    </dgm:pt>
    <dgm:pt modelId="{0EA30E45-768F-40BF-AE29-76C3FFCF493D}" type="pres">
      <dgm:prSet presAssocID="{6F291A16-201D-4BE5-B1FF-E13426D4F502}" presName="node" presStyleLbl="node1" presStyleIdx="5" presStyleCnt="8" custScaleX="127839" custScaleY="132910">
        <dgm:presLayoutVars>
          <dgm:bulletEnabled val="1"/>
        </dgm:presLayoutVars>
      </dgm:prSet>
      <dgm:spPr/>
      <dgm:t>
        <a:bodyPr/>
        <a:lstStyle/>
        <a:p>
          <a:endParaRPr lang="zh-TW" altLang="en-US"/>
        </a:p>
      </dgm:t>
    </dgm:pt>
    <dgm:pt modelId="{4016ABF0-D19D-4E86-88A9-E9D0116A5F74}" type="pres">
      <dgm:prSet presAssocID="{EC2AF0E6-BC4F-4925-9B08-A4AEA950C0F5}" presName="sibTrans" presStyleLbl="sibTrans2D1" presStyleIdx="5" presStyleCnt="8"/>
      <dgm:spPr/>
      <dgm:t>
        <a:bodyPr/>
        <a:lstStyle/>
        <a:p>
          <a:endParaRPr lang="zh-TW" altLang="en-US"/>
        </a:p>
      </dgm:t>
    </dgm:pt>
    <dgm:pt modelId="{64F61959-B705-4505-BA62-950FFF40E701}" type="pres">
      <dgm:prSet presAssocID="{EC2AF0E6-BC4F-4925-9B08-A4AEA950C0F5}" presName="connectorText" presStyleLbl="sibTrans2D1" presStyleIdx="5" presStyleCnt="8"/>
      <dgm:spPr/>
      <dgm:t>
        <a:bodyPr/>
        <a:lstStyle/>
        <a:p>
          <a:endParaRPr lang="zh-TW" altLang="en-US"/>
        </a:p>
      </dgm:t>
    </dgm:pt>
    <dgm:pt modelId="{E6EB4D13-3A58-4B63-9F32-30DC23E923A2}" type="pres">
      <dgm:prSet presAssocID="{E36E424D-3192-4C27-B61E-4FBE19859B30}" presName="node" presStyleLbl="node1" presStyleIdx="6" presStyleCnt="8" custScaleX="127839" custScaleY="132910">
        <dgm:presLayoutVars>
          <dgm:bulletEnabled val="1"/>
        </dgm:presLayoutVars>
      </dgm:prSet>
      <dgm:spPr/>
      <dgm:t>
        <a:bodyPr/>
        <a:lstStyle/>
        <a:p>
          <a:endParaRPr lang="zh-TW" altLang="en-US"/>
        </a:p>
      </dgm:t>
    </dgm:pt>
    <dgm:pt modelId="{9AC301B6-C0B7-4D86-BFD7-B9192A077313}" type="pres">
      <dgm:prSet presAssocID="{B6A1E5CD-52CE-4A27-9E50-F169D6B209A5}" presName="sibTrans" presStyleLbl="sibTrans2D1" presStyleIdx="6" presStyleCnt="8"/>
      <dgm:spPr/>
      <dgm:t>
        <a:bodyPr/>
        <a:lstStyle/>
        <a:p>
          <a:endParaRPr lang="zh-TW" altLang="en-US"/>
        </a:p>
      </dgm:t>
    </dgm:pt>
    <dgm:pt modelId="{33F4BA63-B56B-4883-90F6-3C643EFDC8E2}" type="pres">
      <dgm:prSet presAssocID="{B6A1E5CD-52CE-4A27-9E50-F169D6B209A5}" presName="connectorText" presStyleLbl="sibTrans2D1" presStyleIdx="6" presStyleCnt="8"/>
      <dgm:spPr/>
      <dgm:t>
        <a:bodyPr/>
        <a:lstStyle/>
        <a:p>
          <a:endParaRPr lang="zh-TW" altLang="en-US"/>
        </a:p>
      </dgm:t>
    </dgm:pt>
    <dgm:pt modelId="{F445C487-B43B-40DB-9971-27052D8B0140}" type="pres">
      <dgm:prSet presAssocID="{77BFAFEA-C6A0-4D6D-9C03-CA848E6CEA3A}" presName="node" presStyleLbl="node1" presStyleIdx="7" presStyleCnt="8" custScaleX="127839" custScaleY="132910">
        <dgm:presLayoutVars>
          <dgm:bulletEnabled val="1"/>
        </dgm:presLayoutVars>
      </dgm:prSet>
      <dgm:spPr/>
      <dgm:t>
        <a:bodyPr/>
        <a:lstStyle/>
        <a:p>
          <a:endParaRPr lang="zh-TW" altLang="en-US"/>
        </a:p>
      </dgm:t>
    </dgm:pt>
    <dgm:pt modelId="{6989CE8A-0CAF-4DB4-8FF4-E50E8F206837}" type="pres">
      <dgm:prSet presAssocID="{2D5DAFE5-0E2D-42B6-8BDB-32D2BBE67159}" presName="sibTrans" presStyleLbl="sibTrans2D1" presStyleIdx="7" presStyleCnt="8"/>
      <dgm:spPr/>
      <dgm:t>
        <a:bodyPr/>
        <a:lstStyle/>
        <a:p>
          <a:endParaRPr lang="zh-TW" altLang="en-US"/>
        </a:p>
      </dgm:t>
    </dgm:pt>
    <dgm:pt modelId="{ED7B0DB3-CD0A-466B-A818-E062E9A4F2B3}" type="pres">
      <dgm:prSet presAssocID="{2D5DAFE5-0E2D-42B6-8BDB-32D2BBE67159}" presName="connectorText" presStyleLbl="sibTrans2D1" presStyleIdx="7" presStyleCnt="8"/>
      <dgm:spPr/>
      <dgm:t>
        <a:bodyPr/>
        <a:lstStyle/>
        <a:p>
          <a:endParaRPr lang="zh-TW" altLang="en-US"/>
        </a:p>
      </dgm:t>
    </dgm:pt>
  </dgm:ptLst>
  <dgm:cxnLst>
    <dgm:cxn modelId="{677671AE-1AEC-4A17-82EB-FD330A53C7FA}" srcId="{99BC9C09-5639-494B-B576-E51A67CDC856}" destId="{0A8A3952-1C4E-4F16-B03C-AE2D94DA0E1B}" srcOrd="4" destOrd="0" parTransId="{DA9F6B56-2B4B-4228-96A3-3AAE1C8E3B93}" sibTransId="{40403291-E1DD-4D66-84A7-BF32605710B8}"/>
    <dgm:cxn modelId="{A246D725-EDB6-C248-9E5F-8C6F00417B1C}" type="presOf" srcId="{DAB7548A-5FCA-4977-8CF5-BA66ACB6B374}" destId="{0645CF2F-3D6A-4512-B41A-DC0B00B6A9FE}" srcOrd="1" destOrd="0" presId="urn:microsoft.com/office/officeart/2005/8/layout/cycle2"/>
    <dgm:cxn modelId="{E1939BE1-8F07-4578-B323-22596431D069}" srcId="{99BC9C09-5639-494B-B576-E51A67CDC856}" destId="{E36E424D-3192-4C27-B61E-4FBE19859B30}" srcOrd="6" destOrd="0" parTransId="{4EF2175F-7388-4774-B373-E8333838BE5F}" sibTransId="{B6A1E5CD-52CE-4A27-9E50-F169D6B209A5}"/>
    <dgm:cxn modelId="{F2D276DD-7B79-4A76-A972-9973E5DDE80C}" srcId="{99BC9C09-5639-494B-B576-E51A67CDC856}" destId="{A9F9D033-CAEB-4D45-8FE0-00BCF58E6F76}" srcOrd="3" destOrd="0" parTransId="{9B79C2F2-B331-4BE1-8FEC-806A40339355}" sibTransId="{7129EF1A-5288-40DB-A85D-0CBAE234571E}"/>
    <dgm:cxn modelId="{4BBCBECF-C3E7-DE44-9BF6-395D1781F792}" type="presOf" srcId="{99BC9C09-5639-494B-B576-E51A67CDC856}" destId="{7EF56448-8FCC-4FF3-93B9-23381C72BB14}" srcOrd="0" destOrd="0" presId="urn:microsoft.com/office/officeart/2005/8/layout/cycle2"/>
    <dgm:cxn modelId="{ADA259E0-16A0-B044-970A-7A179F61F552}" type="presOf" srcId="{2D5DAFE5-0E2D-42B6-8BDB-32D2BBE67159}" destId="{ED7B0DB3-CD0A-466B-A818-E062E9A4F2B3}" srcOrd="1" destOrd="0" presId="urn:microsoft.com/office/officeart/2005/8/layout/cycle2"/>
    <dgm:cxn modelId="{DD66A06A-A048-FC4F-A61D-3B4F9D2FF624}" type="presOf" srcId="{DAB7548A-5FCA-4977-8CF5-BA66ACB6B374}" destId="{D1B1E31A-B4EA-47B7-A368-CB29DED706B0}" srcOrd="0" destOrd="0" presId="urn:microsoft.com/office/officeart/2005/8/layout/cycle2"/>
    <dgm:cxn modelId="{EF5DF578-EB2B-B642-85AB-7C169194CE86}" type="presOf" srcId="{E20EB2AA-8C9E-44ED-988F-D923F57B2B22}" destId="{8EC1C126-653B-47E9-B3DE-82996599752E}" srcOrd="1" destOrd="0" presId="urn:microsoft.com/office/officeart/2005/8/layout/cycle2"/>
    <dgm:cxn modelId="{11BDE341-D5B5-7149-81FA-ED838F5E7101}" type="presOf" srcId="{7129EF1A-5288-40DB-A85D-0CBAE234571E}" destId="{8EE22EF3-15D6-4E4D-821C-678AAD5A5843}" srcOrd="0" destOrd="0" presId="urn:microsoft.com/office/officeart/2005/8/layout/cycle2"/>
    <dgm:cxn modelId="{5524B415-C07A-D948-A458-AE830CBECCE9}" type="presOf" srcId="{EC2AF0E6-BC4F-4925-9B08-A4AEA950C0F5}" destId="{4016ABF0-D19D-4E86-88A9-E9D0116A5F74}" srcOrd="0" destOrd="0" presId="urn:microsoft.com/office/officeart/2005/8/layout/cycle2"/>
    <dgm:cxn modelId="{29433086-31E2-9341-9F62-69FCAD063EB4}" type="presOf" srcId="{7129EF1A-5288-40DB-A85D-0CBAE234571E}" destId="{6AA016FA-C6BB-4D05-AEAD-0E14B8CCA568}" srcOrd="1" destOrd="0" presId="urn:microsoft.com/office/officeart/2005/8/layout/cycle2"/>
    <dgm:cxn modelId="{93820A2F-6A92-BD4E-953B-DE0332120E17}" type="presOf" srcId="{B6A1E5CD-52CE-4A27-9E50-F169D6B209A5}" destId="{9AC301B6-C0B7-4D86-BFD7-B9192A077313}" srcOrd="0" destOrd="0" presId="urn:microsoft.com/office/officeart/2005/8/layout/cycle2"/>
    <dgm:cxn modelId="{086CF9AA-60CA-AB48-B0C1-F2FF8FCA7969}" type="presOf" srcId="{CB2E2314-5AD7-4232-9923-8ACC33AAA716}" destId="{5AC038D1-10F2-4A79-B014-CE8A88E3F863}" srcOrd="0" destOrd="0" presId="urn:microsoft.com/office/officeart/2005/8/layout/cycle2"/>
    <dgm:cxn modelId="{DB5480EF-7D71-4351-92CC-AB5BD7E69EDC}" srcId="{99BC9C09-5639-494B-B576-E51A67CDC856}" destId="{6F291A16-201D-4BE5-B1FF-E13426D4F502}" srcOrd="5" destOrd="0" parTransId="{A6D93B9E-CE39-4A30-B29D-B2C81B3618F5}" sibTransId="{EC2AF0E6-BC4F-4925-9B08-A4AEA950C0F5}"/>
    <dgm:cxn modelId="{89EDF475-EA2E-2248-A48F-1921A2FDC8E1}" type="presOf" srcId="{6F291A16-201D-4BE5-B1FF-E13426D4F502}" destId="{0EA30E45-768F-40BF-AE29-76C3FFCF493D}" srcOrd="0" destOrd="0" presId="urn:microsoft.com/office/officeart/2005/8/layout/cycle2"/>
    <dgm:cxn modelId="{1FBA7D25-E25D-FE45-9437-DB59151F5F87}" type="presOf" srcId="{71513C4A-3440-A640-A21B-2613F0B323D7}" destId="{7F41E8BB-E593-4041-A7B6-E439DCFE423D}" srcOrd="0" destOrd="0" presId="urn:microsoft.com/office/officeart/2005/8/layout/cycle2"/>
    <dgm:cxn modelId="{C11A8AE1-055F-B24D-9054-527F961F4D10}" type="presOf" srcId="{9737436C-5144-4947-A8E2-259BB054F06F}" destId="{330C8809-52CE-BB4D-9A38-8EBADEBCA67A}" srcOrd="0" destOrd="0" presId="urn:microsoft.com/office/officeart/2005/8/layout/cycle2"/>
    <dgm:cxn modelId="{4AF59CA2-A201-4C4B-A146-DE6D2EC23293}" type="presOf" srcId="{E36E424D-3192-4C27-B61E-4FBE19859B30}" destId="{E6EB4D13-3A58-4B63-9F32-30DC23E923A2}" srcOrd="0" destOrd="0" presId="urn:microsoft.com/office/officeart/2005/8/layout/cycle2"/>
    <dgm:cxn modelId="{573110C4-1DFE-2F4E-ABA4-F8E531516E6D}" type="presOf" srcId="{77BFAFEA-C6A0-4D6D-9C03-CA848E6CEA3A}" destId="{F445C487-B43B-40DB-9971-27052D8B0140}" srcOrd="0" destOrd="0" presId="urn:microsoft.com/office/officeart/2005/8/layout/cycle2"/>
    <dgm:cxn modelId="{FFDC7A95-C8F5-4BEA-80B6-CFCC81E92F3F}" srcId="{99BC9C09-5639-494B-B576-E51A67CDC856}" destId="{CB2E2314-5AD7-4232-9923-8ACC33AAA716}" srcOrd="0" destOrd="0" parTransId="{A885F2C6-75F6-420A-8A75-FCD450C76E0F}" sibTransId="{DAB7548A-5FCA-4977-8CF5-BA66ACB6B374}"/>
    <dgm:cxn modelId="{4A3722E6-C492-0342-B188-17B7991FC97F}" type="presOf" srcId="{71513C4A-3440-A640-A21B-2613F0B323D7}" destId="{2AB13AF5-5B91-F54B-BFA7-4B57B29E4AAD}" srcOrd="1" destOrd="0" presId="urn:microsoft.com/office/officeart/2005/8/layout/cycle2"/>
    <dgm:cxn modelId="{3C9F983D-091C-43AA-A5DD-BCF223321CC4}" srcId="{99BC9C09-5639-494B-B576-E51A67CDC856}" destId="{CC403F3E-8CED-4062-B7DA-54D762FDF679}" srcOrd="2" destOrd="0" parTransId="{B4BA5E69-B454-4A14-A476-A9F357BBA3CC}" sibTransId="{E20EB2AA-8C9E-44ED-988F-D923F57B2B22}"/>
    <dgm:cxn modelId="{9E2BF8B7-371D-8F4F-8F7A-3B7411EEE10C}" type="presOf" srcId="{0A8A3952-1C4E-4F16-B03C-AE2D94DA0E1B}" destId="{FD10E9A9-BD77-493B-8092-CADFA27FA628}" srcOrd="0" destOrd="0" presId="urn:microsoft.com/office/officeart/2005/8/layout/cycle2"/>
    <dgm:cxn modelId="{398584FD-FDF1-D540-BBEF-36FD0E8DF240}" type="presOf" srcId="{E20EB2AA-8C9E-44ED-988F-D923F57B2B22}" destId="{A2A61815-7D3B-4CA3-81DC-F0864ED9FFC0}" srcOrd="0" destOrd="0" presId="urn:microsoft.com/office/officeart/2005/8/layout/cycle2"/>
    <dgm:cxn modelId="{858CEAFA-37D1-40D8-80FE-634FF2A3BA66}" srcId="{99BC9C09-5639-494B-B576-E51A67CDC856}" destId="{77BFAFEA-C6A0-4D6D-9C03-CA848E6CEA3A}" srcOrd="7" destOrd="0" parTransId="{B8A76F38-E9B1-4185-BD93-D3B9F3525F45}" sibTransId="{2D5DAFE5-0E2D-42B6-8BDB-32D2BBE67159}"/>
    <dgm:cxn modelId="{156EBAA8-B6D1-0A46-873A-F15422FA7213}" type="presOf" srcId="{A9F9D033-CAEB-4D45-8FE0-00BCF58E6F76}" destId="{6D8EAAE1-6433-4EB8-8E6B-6ED9F9AE8B6D}" srcOrd="0" destOrd="0" presId="urn:microsoft.com/office/officeart/2005/8/layout/cycle2"/>
    <dgm:cxn modelId="{9EA3C71A-4650-8147-83FC-DF46904DE913}" type="presOf" srcId="{40403291-E1DD-4D66-84A7-BF32605710B8}" destId="{A9749C59-4BD9-461D-A94B-9B4AD44DE856}" srcOrd="1" destOrd="0" presId="urn:microsoft.com/office/officeart/2005/8/layout/cycle2"/>
    <dgm:cxn modelId="{70715050-36C9-4444-9628-DD530442FD0B}" type="presOf" srcId="{CC403F3E-8CED-4062-B7DA-54D762FDF679}" destId="{83DDF826-A90E-4FFA-B523-871CCB526011}" srcOrd="0" destOrd="0" presId="urn:microsoft.com/office/officeart/2005/8/layout/cycle2"/>
    <dgm:cxn modelId="{34E886AB-AEA5-2B4D-A4EE-E0F3DD536498}" type="presOf" srcId="{EC2AF0E6-BC4F-4925-9B08-A4AEA950C0F5}" destId="{64F61959-B705-4505-BA62-950FFF40E701}" srcOrd="1" destOrd="0" presId="urn:microsoft.com/office/officeart/2005/8/layout/cycle2"/>
    <dgm:cxn modelId="{337189F4-31DD-C140-8A39-ABC3C738DCB4}" srcId="{99BC9C09-5639-494B-B576-E51A67CDC856}" destId="{9737436C-5144-4947-A8E2-259BB054F06F}" srcOrd="1" destOrd="0" parTransId="{0D63D5C9-501E-434A-B67E-20FC778CAC4C}" sibTransId="{71513C4A-3440-A640-A21B-2613F0B323D7}"/>
    <dgm:cxn modelId="{4F602BE6-F90D-0A46-817A-17A9561C687C}" type="presOf" srcId="{40403291-E1DD-4D66-84A7-BF32605710B8}" destId="{A792CA86-ABE7-46CD-9149-E9D79BD6C012}" srcOrd="0" destOrd="0" presId="urn:microsoft.com/office/officeart/2005/8/layout/cycle2"/>
    <dgm:cxn modelId="{C63E8D96-E626-7749-8B46-3A2E0A3A75B8}" type="presOf" srcId="{B6A1E5CD-52CE-4A27-9E50-F169D6B209A5}" destId="{33F4BA63-B56B-4883-90F6-3C643EFDC8E2}" srcOrd="1" destOrd="0" presId="urn:microsoft.com/office/officeart/2005/8/layout/cycle2"/>
    <dgm:cxn modelId="{400E2102-D852-5D45-827B-698B5E1C47BA}" type="presOf" srcId="{2D5DAFE5-0E2D-42B6-8BDB-32D2BBE67159}" destId="{6989CE8A-0CAF-4DB4-8FF4-E50E8F206837}" srcOrd="0" destOrd="0" presId="urn:microsoft.com/office/officeart/2005/8/layout/cycle2"/>
    <dgm:cxn modelId="{95087FF9-B7BC-FB4A-8A19-440069D2C3B1}" type="presParOf" srcId="{7EF56448-8FCC-4FF3-93B9-23381C72BB14}" destId="{5AC038D1-10F2-4A79-B014-CE8A88E3F863}" srcOrd="0" destOrd="0" presId="urn:microsoft.com/office/officeart/2005/8/layout/cycle2"/>
    <dgm:cxn modelId="{CB34D7E6-7205-C341-B645-CE008007FE6C}" type="presParOf" srcId="{7EF56448-8FCC-4FF3-93B9-23381C72BB14}" destId="{D1B1E31A-B4EA-47B7-A368-CB29DED706B0}" srcOrd="1" destOrd="0" presId="urn:microsoft.com/office/officeart/2005/8/layout/cycle2"/>
    <dgm:cxn modelId="{27CB5209-B817-1342-A48E-A8D6AB2FA31F}" type="presParOf" srcId="{D1B1E31A-B4EA-47B7-A368-CB29DED706B0}" destId="{0645CF2F-3D6A-4512-B41A-DC0B00B6A9FE}" srcOrd="0" destOrd="0" presId="urn:microsoft.com/office/officeart/2005/8/layout/cycle2"/>
    <dgm:cxn modelId="{ACE1CDCC-0093-BD45-80C7-43B7D7C791D6}" type="presParOf" srcId="{7EF56448-8FCC-4FF3-93B9-23381C72BB14}" destId="{330C8809-52CE-BB4D-9A38-8EBADEBCA67A}" srcOrd="2" destOrd="0" presId="urn:microsoft.com/office/officeart/2005/8/layout/cycle2"/>
    <dgm:cxn modelId="{EAB2BCD8-8CAF-E44B-B622-90E5DDD04EA7}" type="presParOf" srcId="{7EF56448-8FCC-4FF3-93B9-23381C72BB14}" destId="{7F41E8BB-E593-4041-A7B6-E439DCFE423D}" srcOrd="3" destOrd="0" presId="urn:microsoft.com/office/officeart/2005/8/layout/cycle2"/>
    <dgm:cxn modelId="{99FC1FB3-F521-5040-88D0-0E5E22543FE8}" type="presParOf" srcId="{7F41E8BB-E593-4041-A7B6-E439DCFE423D}" destId="{2AB13AF5-5B91-F54B-BFA7-4B57B29E4AAD}" srcOrd="0" destOrd="0" presId="urn:microsoft.com/office/officeart/2005/8/layout/cycle2"/>
    <dgm:cxn modelId="{8E23E894-09C2-3448-9228-6C62298F59AB}" type="presParOf" srcId="{7EF56448-8FCC-4FF3-93B9-23381C72BB14}" destId="{83DDF826-A90E-4FFA-B523-871CCB526011}" srcOrd="4" destOrd="0" presId="urn:microsoft.com/office/officeart/2005/8/layout/cycle2"/>
    <dgm:cxn modelId="{E103F126-B162-E34B-BB99-40FA1D2E9390}" type="presParOf" srcId="{7EF56448-8FCC-4FF3-93B9-23381C72BB14}" destId="{A2A61815-7D3B-4CA3-81DC-F0864ED9FFC0}" srcOrd="5" destOrd="0" presId="urn:microsoft.com/office/officeart/2005/8/layout/cycle2"/>
    <dgm:cxn modelId="{FFB9F72F-475B-D842-96B6-F13EB90FFEB9}" type="presParOf" srcId="{A2A61815-7D3B-4CA3-81DC-F0864ED9FFC0}" destId="{8EC1C126-653B-47E9-B3DE-82996599752E}" srcOrd="0" destOrd="0" presId="urn:microsoft.com/office/officeart/2005/8/layout/cycle2"/>
    <dgm:cxn modelId="{3888A867-4CCF-0140-9A52-397680F00B6E}" type="presParOf" srcId="{7EF56448-8FCC-4FF3-93B9-23381C72BB14}" destId="{6D8EAAE1-6433-4EB8-8E6B-6ED9F9AE8B6D}" srcOrd="6" destOrd="0" presId="urn:microsoft.com/office/officeart/2005/8/layout/cycle2"/>
    <dgm:cxn modelId="{73DE50BB-FF15-144F-958D-069BBCB797CA}" type="presParOf" srcId="{7EF56448-8FCC-4FF3-93B9-23381C72BB14}" destId="{8EE22EF3-15D6-4E4D-821C-678AAD5A5843}" srcOrd="7" destOrd="0" presId="urn:microsoft.com/office/officeart/2005/8/layout/cycle2"/>
    <dgm:cxn modelId="{78E70E8A-E407-7341-A608-3A32CCD15032}" type="presParOf" srcId="{8EE22EF3-15D6-4E4D-821C-678AAD5A5843}" destId="{6AA016FA-C6BB-4D05-AEAD-0E14B8CCA568}" srcOrd="0" destOrd="0" presId="urn:microsoft.com/office/officeart/2005/8/layout/cycle2"/>
    <dgm:cxn modelId="{B74862CF-11F3-C84C-8CC2-447EA2A694DB}" type="presParOf" srcId="{7EF56448-8FCC-4FF3-93B9-23381C72BB14}" destId="{FD10E9A9-BD77-493B-8092-CADFA27FA628}" srcOrd="8" destOrd="0" presId="urn:microsoft.com/office/officeart/2005/8/layout/cycle2"/>
    <dgm:cxn modelId="{CF83EC7F-8BFC-3D42-A61B-941CCEF096B8}" type="presParOf" srcId="{7EF56448-8FCC-4FF3-93B9-23381C72BB14}" destId="{A792CA86-ABE7-46CD-9149-E9D79BD6C012}" srcOrd="9" destOrd="0" presId="urn:microsoft.com/office/officeart/2005/8/layout/cycle2"/>
    <dgm:cxn modelId="{4819101B-41A7-9449-B1A1-A101AD525593}" type="presParOf" srcId="{A792CA86-ABE7-46CD-9149-E9D79BD6C012}" destId="{A9749C59-4BD9-461D-A94B-9B4AD44DE856}" srcOrd="0" destOrd="0" presId="urn:microsoft.com/office/officeart/2005/8/layout/cycle2"/>
    <dgm:cxn modelId="{6A460AC1-3D1C-AC4E-A3A2-8D63DE7D5171}" type="presParOf" srcId="{7EF56448-8FCC-4FF3-93B9-23381C72BB14}" destId="{0EA30E45-768F-40BF-AE29-76C3FFCF493D}" srcOrd="10" destOrd="0" presId="urn:microsoft.com/office/officeart/2005/8/layout/cycle2"/>
    <dgm:cxn modelId="{BEEA6BB3-3A9F-D540-8769-A549B35AF001}" type="presParOf" srcId="{7EF56448-8FCC-4FF3-93B9-23381C72BB14}" destId="{4016ABF0-D19D-4E86-88A9-E9D0116A5F74}" srcOrd="11" destOrd="0" presId="urn:microsoft.com/office/officeart/2005/8/layout/cycle2"/>
    <dgm:cxn modelId="{6F7B063B-6DAF-7A4D-82FC-52A50868E047}" type="presParOf" srcId="{4016ABF0-D19D-4E86-88A9-E9D0116A5F74}" destId="{64F61959-B705-4505-BA62-950FFF40E701}" srcOrd="0" destOrd="0" presId="urn:microsoft.com/office/officeart/2005/8/layout/cycle2"/>
    <dgm:cxn modelId="{9223C9DA-25F4-EA4D-A2FC-6F4367D96E43}" type="presParOf" srcId="{7EF56448-8FCC-4FF3-93B9-23381C72BB14}" destId="{E6EB4D13-3A58-4B63-9F32-30DC23E923A2}" srcOrd="12" destOrd="0" presId="urn:microsoft.com/office/officeart/2005/8/layout/cycle2"/>
    <dgm:cxn modelId="{7D08AEFB-666B-F54D-A39F-1731A4AE7253}" type="presParOf" srcId="{7EF56448-8FCC-4FF3-93B9-23381C72BB14}" destId="{9AC301B6-C0B7-4D86-BFD7-B9192A077313}" srcOrd="13" destOrd="0" presId="urn:microsoft.com/office/officeart/2005/8/layout/cycle2"/>
    <dgm:cxn modelId="{3023146A-2373-E447-AB80-B1FDC2959329}" type="presParOf" srcId="{9AC301B6-C0B7-4D86-BFD7-B9192A077313}" destId="{33F4BA63-B56B-4883-90F6-3C643EFDC8E2}" srcOrd="0" destOrd="0" presId="urn:microsoft.com/office/officeart/2005/8/layout/cycle2"/>
    <dgm:cxn modelId="{CA34CD84-043B-7C43-AD79-C7FAAF430DD2}" type="presParOf" srcId="{7EF56448-8FCC-4FF3-93B9-23381C72BB14}" destId="{F445C487-B43B-40DB-9971-27052D8B0140}" srcOrd="14" destOrd="0" presId="urn:microsoft.com/office/officeart/2005/8/layout/cycle2"/>
    <dgm:cxn modelId="{BD49138B-DA47-B04B-AC89-E9442AFAF0B3}" type="presParOf" srcId="{7EF56448-8FCC-4FF3-93B9-23381C72BB14}" destId="{6989CE8A-0CAF-4DB4-8FF4-E50E8F206837}" srcOrd="15" destOrd="0" presId="urn:microsoft.com/office/officeart/2005/8/layout/cycle2"/>
    <dgm:cxn modelId="{9AE7EF7F-A6E6-EF4F-A83E-D53434C5013A}" type="presParOf" srcId="{6989CE8A-0CAF-4DB4-8FF4-E50E8F206837}" destId="{ED7B0DB3-CD0A-466B-A818-E062E9A4F2B3}"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055BD04-52D6-4BB5-B9B2-0D7111FD9D49}" type="doc">
      <dgm:prSet loTypeId="urn:microsoft.com/office/officeart/2008/layout/VerticalCurvedList" loCatId="list" qsTypeId="urn:microsoft.com/office/officeart/2005/8/quickstyle/simple1" qsCatId="simple" csTypeId="urn:microsoft.com/office/officeart/2005/8/colors/colorful5" csCatId="colorful" phldr="1"/>
      <dgm:spPr/>
    </dgm:pt>
    <dgm:pt modelId="{DB6FF8E6-7D06-48B6-9716-2E52E2F76A8C}">
      <dgm:prSet phldrT="[文字]"/>
      <dgm:spPr>
        <a:ln>
          <a:solidFill>
            <a:srgbClr val="4DA07B"/>
          </a:solidFill>
        </a:ln>
      </dgm:spPr>
      <dgm:t>
        <a:bodyPr/>
        <a:lstStyle/>
        <a:p>
          <a:r>
            <a:rPr lang="zh-TW" altLang="en-US" b="1" i="0" dirty="0" smtClean="0"/>
            <a:t> </a:t>
          </a:r>
          <a:r>
            <a:rPr lang="en-US" altLang="zh-TW" b="1" i="0" dirty="0" smtClean="0"/>
            <a:t>AI +</a:t>
          </a:r>
          <a:r>
            <a:rPr lang="zh-TW" altLang="en-US" b="1" i="0" dirty="0" smtClean="0"/>
            <a:t>大數據：大量數據收集、整理及智 慧分析</a:t>
          </a:r>
          <a:endParaRPr lang="zh-TW" altLang="en-US" dirty="0"/>
        </a:p>
      </dgm:t>
    </dgm:pt>
    <dgm:pt modelId="{0F90076F-9CB6-4627-82BB-994AB44A43E9}" type="parTrans" cxnId="{808146C7-6573-4295-BE83-7F34ACC49765}">
      <dgm:prSet/>
      <dgm:spPr/>
      <dgm:t>
        <a:bodyPr/>
        <a:lstStyle/>
        <a:p>
          <a:endParaRPr lang="zh-TW" altLang="en-US"/>
        </a:p>
      </dgm:t>
    </dgm:pt>
    <dgm:pt modelId="{5EDD45C7-9053-48B7-B39B-5E5055C2CF6E}" type="sibTrans" cxnId="{808146C7-6573-4295-BE83-7F34ACC49765}">
      <dgm:prSet/>
      <dgm:spPr/>
      <dgm:t>
        <a:bodyPr/>
        <a:lstStyle/>
        <a:p>
          <a:endParaRPr lang="zh-TW" altLang="en-US"/>
        </a:p>
      </dgm:t>
    </dgm:pt>
    <dgm:pt modelId="{100B5687-F721-4668-97A8-283C269946C3}">
      <dgm:prSet phldrT="[文字]"/>
      <dgm:spPr>
        <a:ln>
          <a:solidFill>
            <a:srgbClr val="C19859"/>
          </a:solidFill>
        </a:ln>
      </dgm:spPr>
      <dgm:t>
        <a:bodyPr/>
        <a:lstStyle/>
        <a:p>
          <a:r>
            <a:rPr lang="zh-TW" altLang="en-US" b="1" dirty="0" smtClean="0"/>
            <a:t>雲端運算基礎建設：將不同位置的計算資源透過互網網整合起來</a:t>
          </a:r>
          <a:endParaRPr lang="zh-TW" altLang="en-US" b="1" dirty="0"/>
        </a:p>
      </dgm:t>
    </dgm:pt>
    <dgm:pt modelId="{DF6DA792-65F1-4F27-A48D-50EFD049D627}" type="parTrans" cxnId="{03078A7E-BFF2-4BCA-B1CF-B297B68FA3B0}">
      <dgm:prSet/>
      <dgm:spPr/>
      <dgm:t>
        <a:bodyPr/>
        <a:lstStyle/>
        <a:p>
          <a:endParaRPr lang="zh-TW" altLang="en-US"/>
        </a:p>
      </dgm:t>
    </dgm:pt>
    <dgm:pt modelId="{34D0EB28-373C-4D45-B16E-1AEF1D0749A5}" type="sibTrans" cxnId="{03078A7E-BFF2-4BCA-B1CF-B297B68FA3B0}">
      <dgm:prSet/>
      <dgm:spPr/>
      <dgm:t>
        <a:bodyPr/>
        <a:lstStyle/>
        <a:p>
          <a:endParaRPr lang="zh-TW" altLang="en-US"/>
        </a:p>
      </dgm:t>
    </dgm:pt>
    <dgm:pt modelId="{9B9C6C5B-D5B0-4BA6-B62D-FCE07FAFC6C7}">
      <dgm:prSet phldrT="[文字]"/>
      <dgm:spPr>
        <a:ln>
          <a:solidFill>
            <a:srgbClr val="604878"/>
          </a:solidFill>
        </a:ln>
      </dgm:spPr>
      <dgm:t>
        <a:bodyPr/>
        <a:lstStyle/>
        <a:p>
          <a:pPr algn="just"/>
          <a:r>
            <a:rPr lang="zh-TW" altLang="en-US" b="1" i="0" dirty="0" smtClean="0"/>
            <a:t>行動互聯網：透過行動通訊和互聯網結合，使人們能更方便地運用手機使用金融服務</a:t>
          </a:r>
          <a:endParaRPr lang="zh-TW" altLang="en-US" dirty="0"/>
        </a:p>
      </dgm:t>
    </dgm:pt>
    <dgm:pt modelId="{AB5CE9AB-9F1C-4875-983C-2EC067F03451}" type="sibTrans" cxnId="{8E6F1A06-9D70-4B8A-84A3-7B1039FC8C91}">
      <dgm:prSet/>
      <dgm:spPr/>
      <dgm:t>
        <a:bodyPr/>
        <a:lstStyle/>
        <a:p>
          <a:endParaRPr lang="zh-TW" altLang="en-US"/>
        </a:p>
      </dgm:t>
    </dgm:pt>
    <dgm:pt modelId="{4F8C388B-0F9B-466A-ACF3-99797D02A3E1}" type="parTrans" cxnId="{8E6F1A06-9D70-4B8A-84A3-7B1039FC8C91}">
      <dgm:prSet/>
      <dgm:spPr/>
      <dgm:t>
        <a:bodyPr/>
        <a:lstStyle/>
        <a:p>
          <a:endParaRPr lang="zh-TW" altLang="en-US"/>
        </a:p>
      </dgm:t>
    </dgm:pt>
    <dgm:pt modelId="{A7BF5405-68D8-4970-BA58-E205FDC2D1BD}" type="pres">
      <dgm:prSet presAssocID="{5055BD04-52D6-4BB5-B9B2-0D7111FD9D49}" presName="Name0" presStyleCnt="0">
        <dgm:presLayoutVars>
          <dgm:chMax val="7"/>
          <dgm:chPref val="7"/>
          <dgm:dir/>
        </dgm:presLayoutVars>
      </dgm:prSet>
      <dgm:spPr/>
    </dgm:pt>
    <dgm:pt modelId="{5EFE23BA-B4F9-4B09-9B5D-398F870C1470}" type="pres">
      <dgm:prSet presAssocID="{5055BD04-52D6-4BB5-B9B2-0D7111FD9D49}" presName="Name1" presStyleCnt="0"/>
      <dgm:spPr/>
    </dgm:pt>
    <dgm:pt modelId="{BA670EDD-1184-4D71-A8F7-BED9E99F70EF}" type="pres">
      <dgm:prSet presAssocID="{5055BD04-52D6-4BB5-B9B2-0D7111FD9D49}" presName="cycle" presStyleCnt="0"/>
      <dgm:spPr/>
    </dgm:pt>
    <dgm:pt modelId="{4655A59A-DC1F-4FB2-86F4-470BCC079E0A}" type="pres">
      <dgm:prSet presAssocID="{5055BD04-52D6-4BB5-B9B2-0D7111FD9D49}" presName="srcNode" presStyleLbl="node1" presStyleIdx="0" presStyleCnt="3"/>
      <dgm:spPr/>
    </dgm:pt>
    <dgm:pt modelId="{F749EF90-5ADE-4409-BD21-A4671AAE8E8D}" type="pres">
      <dgm:prSet presAssocID="{5055BD04-52D6-4BB5-B9B2-0D7111FD9D49}" presName="conn" presStyleLbl="parChTrans1D2" presStyleIdx="0" presStyleCnt="1"/>
      <dgm:spPr/>
      <dgm:t>
        <a:bodyPr/>
        <a:lstStyle/>
        <a:p>
          <a:endParaRPr lang="zh-TW" altLang="en-US"/>
        </a:p>
      </dgm:t>
    </dgm:pt>
    <dgm:pt modelId="{615B54B0-D60A-4FBF-8927-E0AE59406FDA}" type="pres">
      <dgm:prSet presAssocID="{5055BD04-52D6-4BB5-B9B2-0D7111FD9D49}" presName="extraNode" presStyleLbl="node1" presStyleIdx="0" presStyleCnt="3"/>
      <dgm:spPr/>
    </dgm:pt>
    <dgm:pt modelId="{967DCDD0-153B-43F4-BCA5-9229C1AEB828}" type="pres">
      <dgm:prSet presAssocID="{5055BD04-52D6-4BB5-B9B2-0D7111FD9D49}" presName="dstNode" presStyleLbl="node1" presStyleIdx="0" presStyleCnt="3"/>
      <dgm:spPr/>
    </dgm:pt>
    <dgm:pt modelId="{96C96C00-60B3-4F2B-A47E-0B739CDEDB87}" type="pres">
      <dgm:prSet presAssocID="{9B9C6C5B-D5B0-4BA6-B62D-FCE07FAFC6C7}" presName="text_1" presStyleLbl="node1" presStyleIdx="0" presStyleCnt="3">
        <dgm:presLayoutVars>
          <dgm:bulletEnabled val="1"/>
        </dgm:presLayoutVars>
      </dgm:prSet>
      <dgm:spPr/>
      <dgm:t>
        <a:bodyPr/>
        <a:lstStyle/>
        <a:p>
          <a:endParaRPr lang="zh-TW" altLang="en-US"/>
        </a:p>
      </dgm:t>
    </dgm:pt>
    <dgm:pt modelId="{9DE91465-4D81-44F1-9551-443AD0445153}" type="pres">
      <dgm:prSet presAssocID="{9B9C6C5B-D5B0-4BA6-B62D-FCE07FAFC6C7}" presName="accent_1" presStyleCnt="0"/>
      <dgm:spPr/>
    </dgm:pt>
    <dgm:pt modelId="{8CE46475-6650-47A6-900E-A958392A9204}" type="pres">
      <dgm:prSet presAssocID="{9B9C6C5B-D5B0-4BA6-B62D-FCE07FAFC6C7}" presName="accentRepeatNode" presStyleLbl="solidFgAcc1" presStyleIdx="0" presStyleCnt="3"/>
      <dgm:spPr/>
    </dgm:pt>
    <dgm:pt modelId="{26FC90B1-C8EB-474C-B945-5C113C86AE97}" type="pres">
      <dgm:prSet presAssocID="{DB6FF8E6-7D06-48B6-9716-2E52E2F76A8C}" presName="text_2" presStyleLbl="node1" presStyleIdx="1" presStyleCnt="3" custLinFactNeighborX="5346" custLinFactNeighborY="868">
        <dgm:presLayoutVars>
          <dgm:bulletEnabled val="1"/>
        </dgm:presLayoutVars>
      </dgm:prSet>
      <dgm:spPr/>
      <dgm:t>
        <a:bodyPr/>
        <a:lstStyle/>
        <a:p>
          <a:endParaRPr lang="zh-TW" altLang="en-US"/>
        </a:p>
      </dgm:t>
    </dgm:pt>
    <dgm:pt modelId="{B61A1CC8-F46A-4BE1-9D98-50DF5D44C1B3}" type="pres">
      <dgm:prSet presAssocID="{DB6FF8E6-7D06-48B6-9716-2E52E2F76A8C}" presName="accent_2" presStyleCnt="0"/>
      <dgm:spPr/>
    </dgm:pt>
    <dgm:pt modelId="{CA1222D1-C0D7-4320-BDD3-E3B81E7E50E2}" type="pres">
      <dgm:prSet presAssocID="{DB6FF8E6-7D06-48B6-9716-2E52E2F76A8C}" presName="accentRepeatNode" presStyleLbl="solidFgAcc1" presStyleIdx="1" presStyleCnt="3"/>
      <dgm:spPr/>
    </dgm:pt>
    <dgm:pt modelId="{58E57142-E37C-44E1-9EB1-BC70376B7B9E}" type="pres">
      <dgm:prSet presAssocID="{100B5687-F721-4668-97A8-283C269946C3}" presName="text_3" presStyleLbl="node1" presStyleIdx="2" presStyleCnt="3">
        <dgm:presLayoutVars>
          <dgm:bulletEnabled val="1"/>
        </dgm:presLayoutVars>
      </dgm:prSet>
      <dgm:spPr/>
      <dgm:t>
        <a:bodyPr/>
        <a:lstStyle/>
        <a:p>
          <a:endParaRPr lang="zh-TW" altLang="en-US"/>
        </a:p>
      </dgm:t>
    </dgm:pt>
    <dgm:pt modelId="{BE84FF51-E469-410C-9DC4-56D51B7B955D}" type="pres">
      <dgm:prSet presAssocID="{100B5687-F721-4668-97A8-283C269946C3}" presName="accent_3" presStyleCnt="0"/>
      <dgm:spPr/>
    </dgm:pt>
    <dgm:pt modelId="{C1B7E16D-F72F-4E72-86B8-BED5149B9912}" type="pres">
      <dgm:prSet presAssocID="{100B5687-F721-4668-97A8-283C269946C3}" presName="accentRepeatNode" presStyleLbl="solidFgAcc1" presStyleIdx="2" presStyleCnt="3"/>
      <dgm:spPr/>
    </dgm:pt>
  </dgm:ptLst>
  <dgm:cxnLst>
    <dgm:cxn modelId="{342BD120-59E2-EB4B-8EC3-0C030FA2EC9C}" type="presOf" srcId="{100B5687-F721-4668-97A8-283C269946C3}" destId="{58E57142-E37C-44E1-9EB1-BC70376B7B9E}" srcOrd="0" destOrd="0" presId="urn:microsoft.com/office/officeart/2008/layout/VerticalCurvedList"/>
    <dgm:cxn modelId="{9A682E1C-26F5-154C-B653-EFF70A8CBB88}" type="presOf" srcId="{AB5CE9AB-9F1C-4875-983C-2EC067F03451}" destId="{F749EF90-5ADE-4409-BD21-A4671AAE8E8D}" srcOrd="0" destOrd="0" presId="urn:microsoft.com/office/officeart/2008/layout/VerticalCurvedList"/>
    <dgm:cxn modelId="{808146C7-6573-4295-BE83-7F34ACC49765}" srcId="{5055BD04-52D6-4BB5-B9B2-0D7111FD9D49}" destId="{DB6FF8E6-7D06-48B6-9716-2E52E2F76A8C}" srcOrd="1" destOrd="0" parTransId="{0F90076F-9CB6-4627-82BB-994AB44A43E9}" sibTransId="{5EDD45C7-9053-48B7-B39B-5E5055C2CF6E}"/>
    <dgm:cxn modelId="{03078A7E-BFF2-4BCA-B1CF-B297B68FA3B0}" srcId="{5055BD04-52D6-4BB5-B9B2-0D7111FD9D49}" destId="{100B5687-F721-4668-97A8-283C269946C3}" srcOrd="2" destOrd="0" parTransId="{DF6DA792-65F1-4F27-A48D-50EFD049D627}" sibTransId="{34D0EB28-373C-4D45-B16E-1AEF1D0749A5}"/>
    <dgm:cxn modelId="{C5E91297-42C6-874C-9A9F-A8362ECD742B}" type="presOf" srcId="{5055BD04-52D6-4BB5-B9B2-0D7111FD9D49}" destId="{A7BF5405-68D8-4970-BA58-E205FDC2D1BD}" srcOrd="0" destOrd="0" presId="urn:microsoft.com/office/officeart/2008/layout/VerticalCurvedList"/>
    <dgm:cxn modelId="{8E6F1A06-9D70-4B8A-84A3-7B1039FC8C91}" srcId="{5055BD04-52D6-4BB5-B9B2-0D7111FD9D49}" destId="{9B9C6C5B-D5B0-4BA6-B62D-FCE07FAFC6C7}" srcOrd="0" destOrd="0" parTransId="{4F8C388B-0F9B-466A-ACF3-99797D02A3E1}" sibTransId="{AB5CE9AB-9F1C-4875-983C-2EC067F03451}"/>
    <dgm:cxn modelId="{D62F5563-89F7-5F49-A817-21007F9F91F0}" type="presOf" srcId="{DB6FF8E6-7D06-48B6-9716-2E52E2F76A8C}" destId="{26FC90B1-C8EB-474C-B945-5C113C86AE97}" srcOrd="0" destOrd="0" presId="urn:microsoft.com/office/officeart/2008/layout/VerticalCurvedList"/>
    <dgm:cxn modelId="{7E51F911-4A91-A24E-B381-9E47C07993CB}" type="presOf" srcId="{9B9C6C5B-D5B0-4BA6-B62D-FCE07FAFC6C7}" destId="{96C96C00-60B3-4F2B-A47E-0B739CDEDB87}" srcOrd="0" destOrd="0" presId="urn:microsoft.com/office/officeart/2008/layout/VerticalCurvedList"/>
    <dgm:cxn modelId="{CDE6E603-1F3A-4847-8F80-B90ED26E972E}" type="presParOf" srcId="{A7BF5405-68D8-4970-BA58-E205FDC2D1BD}" destId="{5EFE23BA-B4F9-4B09-9B5D-398F870C1470}" srcOrd="0" destOrd="0" presId="urn:microsoft.com/office/officeart/2008/layout/VerticalCurvedList"/>
    <dgm:cxn modelId="{2154C35A-7D8A-A64F-9F5E-759DACF240E0}" type="presParOf" srcId="{5EFE23BA-B4F9-4B09-9B5D-398F870C1470}" destId="{BA670EDD-1184-4D71-A8F7-BED9E99F70EF}" srcOrd="0" destOrd="0" presId="urn:microsoft.com/office/officeart/2008/layout/VerticalCurvedList"/>
    <dgm:cxn modelId="{28945B83-5F33-1441-B3C9-F3E67672F73D}" type="presParOf" srcId="{BA670EDD-1184-4D71-A8F7-BED9E99F70EF}" destId="{4655A59A-DC1F-4FB2-86F4-470BCC079E0A}" srcOrd="0" destOrd="0" presId="urn:microsoft.com/office/officeart/2008/layout/VerticalCurvedList"/>
    <dgm:cxn modelId="{615C61F6-1330-4E48-B7C9-86D51028FAEA}" type="presParOf" srcId="{BA670EDD-1184-4D71-A8F7-BED9E99F70EF}" destId="{F749EF90-5ADE-4409-BD21-A4671AAE8E8D}" srcOrd="1" destOrd="0" presId="urn:microsoft.com/office/officeart/2008/layout/VerticalCurvedList"/>
    <dgm:cxn modelId="{8C4682C6-2E3F-C347-977A-A7BA769CFECB}" type="presParOf" srcId="{BA670EDD-1184-4D71-A8F7-BED9E99F70EF}" destId="{615B54B0-D60A-4FBF-8927-E0AE59406FDA}" srcOrd="2" destOrd="0" presId="urn:microsoft.com/office/officeart/2008/layout/VerticalCurvedList"/>
    <dgm:cxn modelId="{E348A2C6-C859-5C45-B728-0A3B2728521D}" type="presParOf" srcId="{BA670EDD-1184-4D71-A8F7-BED9E99F70EF}" destId="{967DCDD0-153B-43F4-BCA5-9229C1AEB828}" srcOrd="3" destOrd="0" presId="urn:microsoft.com/office/officeart/2008/layout/VerticalCurvedList"/>
    <dgm:cxn modelId="{4595A75B-FD24-1A46-8C7A-7CE3E9DDBB06}" type="presParOf" srcId="{5EFE23BA-B4F9-4B09-9B5D-398F870C1470}" destId="{96C96C00-60B3-4F2B-A47E-0B739CDEDB87}" srcOrd="1" destOrd="0" presId="urn:microsoft.com/office/officeart/2008/layout/VerticalCurvedList"/>
    <dgm:cxn modelId="{69281190-4EB5-1B4E-8F1F-3B73D1787FD3}" type="presParOf" srcId="{5EFE23BA-B4F9-4B09-9B5D-398F870C1470}" destId="{9DE91465-4D81-44F1-9551-443AD0445153}" srcOrd="2" destOrd="0" presId="urn:microsoft.com/office/officeart/2008/layout/VerticalCurvedList"/>
    <dgm:cxn modelId="{D55F8526-DF95-1947-BE41-6D1182CCA1C6}" type="presParOf" srcId="{9DE91465-4D81-44F1-9551-443AD0445153}" destId="{8CE46475-6650-47A6-900E-A958392A9204}" srcOrd="0" destOrd="0" presId="urn:microsoft.com/office/officeart/2008/layout/VerticalCurvedList"/>
    <dgm:cxn modelId="{C39DBDF7-F105-BC4F-A835-45E4CF6F72CB}" type="presParOf" srcId="{5EFE23BA-B4F9-4B09-9B5D-398F870C1470}" destId="{26FC90B1-C8EB-474C-B945-5C113C86AE97}" srcOrd="3" destOrd="0" presId="urn:microsoft.com/office/officeart/2008/layout/VerticalCurvedList"/>
    <dgm:cxn modelId="{322FEFF2-E1B4-3242-9A06-87FB3BA84187}" type="presParOf" srcId="{5EFE23BA-B4F9-4B09-9B5D-398F870C1470}" destId="{B61A1CC8-F46A-4BE1-9D98-50DF5D44C1B3}" srcOrd="4" destOrd="0" presId="urn:microsoft.com/office/officeart/2008/layout/VerticalCurvedList"/>
    <dgm:cxn modelId="{03A9AA38-D034-AD46-8E35-6DD8689E9242}" type="presParOf" srcId="{B61A1CC8-F46A-4BE1-9D98-50DF5D44C1B3}" destId="{CA1222D1-C0D7-4320-BDD3-E3B81E7E50E2}" srcOrd="0" destOrd="0" presId="urn:microsoft.com/office/officeart/2008/layout/VerticalCurvedList"/>
    <dgm:cxn modelId="{1B481B7E-CA72-9844-9361-D617F7B023D9}" type="presParOf" srcId="{5EFE23BA-B4F9-4B09-9B5D-398F870C1470}" destId="{58E57142-E37C-44E1-9EB1-BC70376B7B9E}" srcOrd="5" destOrd="0" presId="urn:microsoft.com/office/officeart/2008/layout/VerticalCurvedList"/>
    <dgm:cxn modelId="{FC4AE461-A975-244C-95C4-3E3BD582FFD1}" type="presParOf" srcId="{5EFE23BA-B4F9-4B09-9B5D-398F870C1470}" destId="{BE84FF51-E469-410C-9DC4-56D51B7B955D}" srcOrd="6" destOrd="0" presId="urn:microsoft.com/office/officeart/2008/layout/VerticalCurvedList"/>
    <dgm:cxn modelId="{314C0E3A-B02E-0340-9BF6-0C66A116E2AB}" type="presParOf" srcId="{BE84FF51-E469-410C-9DC4-56D51B7B955D}" destId="{C1B7E16D-F72F-4E72-86B8-BED5149B991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793C5BB-3E1A-47E2-8BB4-303EB00E96F0}" type="doc">
      <dgm:prSet loTypeId="urn:microsoft.com/office/officeart/2005/8/layout/bProcess3" loCatId="process" qsTypeId="urn:microsoft.com/office/officeart/2005/8/quickstyle/simple1" qsCatId="simple" csTypeId="urn:microsoft.com/office/officeart/2005/8/colors/colorful3" csCatId="colorful" phldr="1"/>
      <dgm:spPr/>
      <dgm:t>
        <a:bodyPr/>
        <a:lstStyle/>
        <a:p>
          <a:endParaRPr lang="zh-TW" altLang="en-US"/>
        </a:p>
      </dgm:t>
    </dgm:pt>
    <dgm:pt modelId="{F714983B-E6D8-4382-9EDE-6425083CF7C5}">
      <dgm:prSet phldrT="[文字]" custT="1"/>
      <dgm:spPr/>
      <dgm:t>
        <a:bodyPr/>
        <a:lstStyle/>
        <a:p>
          <a:r>
            <a:rPr lang="en-US" altLang="zh-TW" sz="2000" dirty="0">
              <a:latin typeface="+mn-ea"/>
            </a:rPr>
            <a:t>1. </a:t>
          </a:r>
          <a:r>
            <a:rPr lang="zh-TW" altLang="en-US" sz="2000" dirty="0">
              <a:latin typeface="+mn-ea"/>
              <a:sym typeface="Helvetica"/>
            </a:rPr>
            <a:t>買方選購商品後，貨款支付至第三方平臺賬戶</a:t>
          </a:r>
          <a:endParaRPr lang="zh-TW" altLang="en-US" sz="2000" dirty="0"/>
        </a:p>
      </dgm:t>
    </dgm:pt>
    <dgm:pt modelId="{992C2AC2-5A50-40B8-8006-65911B1F9A44}" type="parTrans" cxnId="{121B963A-ADE6-42BE-8657-ABF731471D7B}">
      <dgm:prSet/>
      <dgm:spPr/>
      <dgm:t>
        <a:bodyPr/>
        <a:lstStyle/>
        <a:p>
          <a:endParaRPr lang="zh-TW" altLang="en-US"/>
        </a:p>
      </dgm:t>
    </dgm:pt>
    <dgm:pt modelId="{27B3CC5F-27EA-4F7B-8752-AEF27B24F646}" type="sibTrans" cxnId="{121B963A-ADE6-42BE-8657-ABF731471D7B}">
      <dgm:prSet/>
      <dgm:spPr/>
      <dgm:t>
        <a:bodyPr/>
        <a:lstStyle/>
        <a:p>
          <a:endParaRPr lang="zh-TW" altLang="en-US"/>
        </a:p>
      </dgm:t>
    </dgm:pt>
    <dgm:pt modelId="{4A2F5030-1421-445D-93B8-28D1F74CC1D6}">
      <dgm:prSet custT="1"/>
      <dgm:spPr/>
      <dgm:t>
        <a:bodyPr/>
        <a:lstStyle/>
        <a:p>
          <a:r>
            <a:rPr lang="en-US" altLang="zh-TW" sz="2000" dirty="0">
              <a:latin typeface="+mn-ea"/>
            </a:rPr>
            <a:t>2. </a:t>
          </a:r>
          <a:r>
            <a:rPr lang="zh-TW" altLang="en-US" sz="2000" dirty="0">
              <a:latin typeface="+mn-ea"/>
              <a:sym typeface="Helvetica"/>
            </a:rPr>
            <a:t>第三方通知賣家、要求發貨</a:t>
          </a:r>
        </a:p>
      </dgm:t>
    </dgm:pt>
    <dgm:pt modelId="{4C613ED2-47E6-4801-996F-C52AFF76BB69}" type="parTrans" cxnId="{7A131847-B77E-48EB-A081-6AE7978221CD}">
      <dgm:prSet/>
      <dgm:spPr/>
      <dgm:t>
        <a:bodyPr/>
        <a:lstStyle/>
        <a:p>
          <a:endParaRPr lang="zh-TW" altLang="en-US"/>
        </a:p>
      </dgm:t>
    </dgm:pt>
    <dgm:pt modelId="{6B94A135-32BF-4CA6-8632-452A011DC001}" type="sibTrans" cxnId="{7A131847-B77E-48EB-A081-6AE7978221CD}">
      <dgm:prSet/>
      <dgm:spPr/>
      <dgm:t>
        <a:bodyPr/>
        <a:lstStyle/>
        <a:p>
          <a:endParaRPr lang="zh-TW" altLang="en-US"/>
        </a:p>
      </dgm:t>
    </dgm:pt>
    <dgm:pt modelId="{65BAFAA2-3578-47EE-BCB8-4DF7F8D38A05}">
      <dgm:prSet custT="1"/>
      <dgm:spPr/>
      <dgm:t>
        <a:bodyPr/>
        <a:lstStyle/>
        <a:p>
          <a:r>
            <a:rPr lang="en-US" altLang="zh-TW" sz="2000" dirty="0">
              <a:latin typeface="+mn-ea"/>
            </a:rPr>
            <a:t>3. </a:t>
          </a:r>
          <a:r>
            <a:rPr lang="zh-TW" altLang="en-US" sz="2000" dirty="0">
              <a:latin typeface="+mn-ea"/>
            </a:rPr>
            <a:t>寄送商品 </a:t>
          </a:r>
        </a:p>
      </dgm:t>
    </dgm:pt>
    <dgm:pt modelId="{86647193-DBC5-4B69-99B3-83C4677A712B}" type="parTrans" cxnId="{1E3A7860-440E-4CE6-A274-C65B8B1F60B8}">
      <dgm:prSet/>
      <dgm:spPr/>
      <dgm:t>
        <a:bodyPr/>
        <a:lstStyle/>
        <a:p>
          <a:endParaRPr lang="zh-TW" altLang="en-US"/>
        </a:p>
      </dgm:t>
    </dgm:pt>
    <dgm:pt modelId="{C33C7AD2-4D12-4C7E-ACAA-7FF35ACFCD72}" type="sibTrans" cxnId="{1E3A7860-440E-4CE6-A274-C65B8B1F60B8}">
      <dgm:prSet/>
      <dgm:spPr/>
      <dgm:t>
        <a:bodyPr/>
        <a:lstStyle/>
        <a:p>
          <a:endParaRPr lang="zh-TW" altLang="en-US"/>
        </a:p>
      </dgm:t>
    </dgm:pt>
    <dgm:pt modelId="{35D9F277-BDD4-46F0-A546-B38B0863C9FB}">
      <dgm:prSet custT="1"/>
      <dgm:spPr/>
      <dgm:t>
        <a:bodyPr/>
        <a:lstStyle/>
        <a:p>
          <a:r>
            <a:rPr lang="en-US" altLang="zh-TW" sz="2000">
              <a:latin typeface="+mn-ea"/>
            </a:rPr>
            <a:t>4. </a:t>
          </a:r>
          <a:r>
            <a:rPr lang="zh-TW" altLang="en-US" sz="2000">
              <a:latin typeface="+mn-ea"/>
            </a:rPr>
            <a:t>買方進行商品評估</a:t>
          </a:r>
          <a:endParaRPr lang="zh-TW" altLang="en-US" sz="2000" dirty="0">
            <a:latin typeface="+mn-ea"/>
          </a:endParaRPr>
        </a:p>
      </dgm:t>
    </dgm:pt>
    <dgm:pt modelId="{E63225BB-8C84-4FE7-9314-F016B82A88E4}" type="parTrans" cxnId="{09D42E38-E3BC-449E-B181-9F6280FCBC80}">
      <dgm:prSet/>
      <dgm:spPr/>
      <dgm:t>
        <a:bodyPr/>
        <a:lstStyle/>
        <a:p>
          <a:endParaRPr lang="zh-TW" altLang="en-US"/>
        </a:p>
      </dgm:t>
    </dgm:pt>
    <dgm:pt modelId="{5C4A71B7-94A3-4499-98BD-90A708EC34FE}" type="sibTrans" cxnId="{09D42E38-E3BC-449E-B181-9F6280FCBC80}">
      <dgm:prSet/>
      <dgm:spPr/>
      <dgm:t>
        <a:bodyPr/>
        <a:lstStyle/>
        <a:p>
          <a:endParaRPr lang="zh-TW" altLang="en-US"/>
        </a:p>
      </dgm:t>
    </dgm:pt>
    <dgm:pt modelId="{C448D7BC-EEE6-4AF7-9BD4-BBFF3D8B42A5}">
      <dgm:prSet custT="1"/>
      <dgm:spPr/>
      <dgm:t>
        <a:bodyPr/>
        <a:lstStyle/>
        <a:p>
          <a:r>
            <a:rPr lang="en-US" altLang="zh-TW" sz="2000" dirty="0">
              <a:latin typeface="+mn-ea"/>
            </a:rPr>
            <a:t>5. </a:t>
          </a:r>
          <a:r>
            <a:rPr lang="zh-TW" altLang="en-US" sz="2000" dirty="0">
              <a:latin typeface="+mn-ea"/>
            </a:rPr>
            <a:t>待確認期結束後，第三方平台款項撥付</a:t>
          </a:r>
        </a:p>
      </dgm:t>
    </dgm:pt>
    <dgm:pt modelId="{D84DFC76-5FDD-495A-AA14-A2374842F97C}" type="parTrans" cxnId="{492F210F-B2DD-4E91-93AE-8C28502C6D6E}">
      <dgm:prSet/>
      <dgm:spPr/>
      <dgm:t>
        <a:bodyPr/>
        <a:lstStyle/>
        <a:p>
          <a:endParaRPr lang="zh-TW" altLang="en-US"/>
        </a:p>
      </dgm:t>
    </dgm:pt>
    <dgm:pt modelId="{EEB45D54-C904-41D1-B2C9-BC0A36D875E0}" type="sibTrans" cxnId="{492F210F-B2DD-4E91-93AE-8C28502C6D6E}">
      <dgm:prSet/>
      <dgm:spPr/>
      <dgm:t>
        <a:bodyPr/>
        <a:lstStyle/>
        <a:p>
          <a:endParaRPr lang="zh-TW" altLang="en-US"/>
        </a:p>
      </dgm:t>
    </dgm:pt>
    <dgm:pt modelId="{D284F3CD-8114-44CB-96C6-BEFD8A474AF3}" type="pres">
      <dgm:prSet presAssocID="{9793C5BB-3E1A-47E2-8BB4-303EB00E96F0}" presName="Name0" presStyleCnt="0">
        <dgm:presLayoutVars>
          <dgm:dir/>
          <dgm:resizeHandles val="exact"/>
        </dgm:presLayoutVars>
      </dgm:prSet>
      <dgm:spPr/>
      <dgm:t>
        <a:bodyPr/>
        <a:lstStyle/>
        <a:p>
          <a:endParaRPr lang="zh-TW" altLang="en-US"/>
        </a:p>
      </dgm:t>
    </dgm:pt>
    <dgm:pt modelId="{5E466FDA-BEC5-4AD2-A45D-F19B0C96C3BD}" type="pres">
      <dgm:prSet presAssocID="{F714983B-E6D8-4382-9EDE-6425083CF7C5}" presName="node" presStyleLbl="node1" presStyleIdx="0" presStyleCnt="5" custScaleX="143329">
        <dgm:presLayoutVars>
          <dgm:bulletEnabled val="1"/>
        </dgm:presLayoutVars>
      </dgm:prSet>
      <dgm:spPr/>
      <dgm:t>
        <a:bodyPr/>
        <a:lstStyle/>
        <a:p>
          <a:endParaRPr lang="zh-TW" altLang="en-US"/>
        </a:p>
      </dgm:t>
    </dgm:pt>
    <dgm:pt modelId="{288B7134-DD7C-4035-89D6-79219E4AEC33}" type="pres">
      <dgm:prSet presAssocID="{27B3CC5F-27EA-4F7B-8752-AEF27B24F646}" presName="sibTrans" presStyleLbl="sibTrans1D1" presStyleIdx="0" presStyleCnt="4"/>
      <dgm:spPr/>
      <dgm:t>
        <a:bodyPr/>
        <a:lstStyle/>
        <a:p>
          <a:endParaRPr lang="zh-TW" altLang="en-US"/>
        </a:p>
      </dgm:t>
    </dgm:pt>
    <dgm:pt modelId="{D45F09A6-7E26-48A5-B7BD-9E0A8F8376CD}" type="pres">
      <dgm:prSet presAssocID="{27B3CC5F-27EA-4F7B-8752-AEF27B24F646}" presName="connectorText" presStyleLbl="sibTrans1D1" presStyleIdx="0" presStyleCnt="4"/>
      <dgm:spPr/>
      <dgm:t>
        <a:bodyPr/>
        <a:lstStyle/>
        <a:p>
          <a:endParaRPr lang="zh-TW" altLang="en-US"/>
        </a:p>
      </dgm:t>
    </dgm:pt>
    <dgm:pt modelId="{DBA62174-B994-484C-B238-2D9E51CA071C}" type="pres">
      <dgm:prSet presAssocID="{4A2F5030-1421-445D-93B8-28D1F74CC1D6}" presName="node" presStyleLbl="node1" presStyleIdx="1" presStyleCnt="5">
        <dgm:presLayoutVars>
          <dgm:bulletEnabled val="1"/>
        </dgm:presLayoutVars>
      </dgm:prSet>
      <dgm:spPr/>
      <dgm:t>
        <a:bodyPr/>
        <a:lstStyle/>
        <a:p>
          <a:endParaRPr lang="zh-TW" altLang="en-US"/>
        </a:p>
      </dgm:t>
    </dgm:pt>
    <dgm:pt modelId="{22ED5038-DF07-4C3A-AA48-0A452D592B3E}" type="pres">
      <dgm:prSet presAssocID="{6B94A135-32BF-4CA6-8632-452A011DC001}" presName="sibTrans" presStyleLbl="sibTrans1D1" presStyleIdx="1" presStyleCnt="4"/>
      <dgm:spPr/>
      <dgm:t>
        <a:bodyPr/>
        <a:lstStyle/>
        <a:p>
          <a:endParaRPr lang="zh-TW" altLang="en-US"/>
        </a:p>
      </dgm:t>
    </dgm:pt>
    <dgm:pt modelId="{1ACBDB05-E149-4C84-B740-E016929F92A5}" type="pres">
      <dgm:prSet presAssocID="{6B94A135-32BF-4CA6-8632-452A011DC001}" presName="connectorText" presStyleLbl="sibTrans1D1" presStyleIdx="1" presStyleCnt="4"/>
      <dgm:spPr/>
      <dgm:t>
        <a:bodyPr/>
        <a:lstStyle/>
        <a:p>
          <a:endParaRPr lang="zh-TW" altLang="en-US"/>
        </a:p>
      </dgm:t>
    </dgm:pt>
    <dgm:pt modelId="{7DBFC500-F1BF-4B2C-A889-E96515799616}" type="pres">
      <dgm:prSet presAssocID="{65BAFAA2-3578-47EE-BCB8-4DF7F8D38A05}" presName="node" presStyleLbl="node1" presStyleIdx="2" presStyleCnt="5" custScaleX="55610" custLinFactNeighborX="-29">
        <dgm:presLayoutVars>
          <dgm:bulletEnabled val="1"/>
        </dgm:presLayoutVars>
      </dgm:prSet>
      <dgm:spPr/>
      <dgm:t>
        <a:bodyPr/>
        <a:lstStyle/>
        <a:p>
          <a:endParaRPr lang="zh-TW" altLang="en-US"/>
        </a:p>
      </dgm:t>
    </dgm:pt>
    <dgm:pt modelId="{DF0B3DD4-74E7-4349-A376-17AD4D61F416}" type="pres">
      <dgm:prSet presAssocID="{C33C7AD2-4D12-4C7E-ACAA-7FF35ACFCD72}" presName="sibTrans" presStyleLbl="sibTrans1D1" presStyleIdx="2" presStyleCnt="4"/>
      <dgm:spPr/>
      <dgm:t>
        <a:bodyPr/>
        <a:lstStyle/>
        <a:p>
          <a:endParaRPr lang="zh-TW" altLang="en-US"/>
        </a:p>
      </dgm:t>
    </dgm:pt>
    <dgm:pt modelId="{B679FACD-4E38-4187-AFB6-0DECC5268923}" type="pres">
      <dgm:prSet presAssocID="{C33C7AD2-4D12-4C7E-ACAA-7FF35ACFCD72}" presName="connectorText" presStyleLbl="sibTrans1D1" presStyleIdx="2" presStyleCnt="4"/>
      <dgm:spPr/>
      <dgm:t>
        <a:bodyPr/>
        <a:lstStyle/>
        <a:p>
          <a:endParaRPr lang="zh-TW" altLang="en-US"/>
        </a:p>
      </dgm:t>
    </dgm:pt>
    <dgm:pt modelId="{54EE7752-D373-4C4D-8E0A-99866E100237}" type="pres">
      <dgm:prSet presAssocID="{35D9F277-BDD4-46F0-A546-B38B0863C9FB}" presName="node" presStyleLbl="node1" presStyleIdx="3" presStyleCnt="5" custScaleX="79022" custLinFactNeighborX="2171" custLinFactNeighborY="374">
        <dgm:presLayoutVars>
          <dgm:bulletEnabled val="1"/>
        </dgm:presLayoutVars>
      </dgm:prSet>
      <dgm:spPr/>
      <dgm:t>
        <a:bodyPr/>
        <a:lstStyle/>
        <a:p>
          <a:endParaRPr lang="zh-TW" altLang="en-US"/>
        </a:p>
      </dgm:t>
    </dgm:pt>
    <dgm:pt modelId="{06BBEDFB-0494-464E-90BA-60E2E9B6AD4D}" type="pres">
      <dgm:prSet presAssocID="{5C4A71B7-94A3-4499-98BD-90A708EC34FE}" presName="sibTrans" presStyleLbl="sibTrans1D1" presStyleIdx="3" presStyleCnt="4"/>
      <dgm:spPr/>
      <dgm:t>
        <a:bodyPr/>
        <a:lstStyle/>
        <a:p>
          <a:endParaRPr lang="zh-TW" altLang="en-US"/>
        </a:p>
      </dgm:t>
    </dgm:pt>
    <dgm:pt modelId="{15829C5E-D1C0-45BD-9A0A-1044BFBF5225}" type="pres">
      <dgm:prSet presAssocID="{5C4A71B7-94A3-4499-98BD-90A708EC34FE}" presName="connectorText" presStyleLbl="sibTrans1D1" presStyleIdx="3" presStyleCnt="4"/>
      <dgm:spPr/>
      <dgm:t>
        <a:bodyPr/>
        <a:lstStyle/>
        <a:p>
          <a:endParaRPr lang="zh-TW" altLang="en-US"/>
        </a:p>
      </dgm:t>
    </dgm:pt>
    <dgm:pt modelId="{B041F2F7-E94C-422F-BFBF-539B4531B805}" type="pres">
      <dgm:prSet presAssocID="{C448D7BC-EEE6-4AF7-9BD4-BBFF3D8B42A5}" presName="node" presStyleLbl="node1" presStyleIdx="4" presStyleCnt="5">
        <dgm:presLayoutVars>
          <dgm:bulletEnabled val="1"/>
        </dgm:presLayoutVars>
      </dgm:prSet>
      <dgm:spPr/>
      <dgm:t>
        <a:bodyPr/>
        <a:lstStyle/>
        <a:p>
          <a:endParaRPr lang="zh-TW" altLang="en-US"/>
        </a:p>
      </dgm:t>
    </dgm:pt>
  </dgm:ptLst>
  <dgm:cxnLst>
    <dgm:cxn modelId="{1BEE5BA7-60C2-4735-8913-07BC01C58AD8}" type="presOf" srcId="{C33C7AD2-4D12-4C7E-ACAA-7FF35ACFCD72}" destId="{DF0B3DD4-74E7-4349-A376-17AD4D61F416}" srcOrd="0" destOrd="0" presId="urn:microsoft.com/office/officeart/2005/8/layout/bProcess3"/>
    <dgm:cxn modelId="{4AD90576-C72F-4A29-845F-D1951DA25F64}" type="presOf" srcId="{9793C5BB-3E1A-47E2-8BB4-303EB00E96F0}" destId="{D284F3CD-8114-44CB-96C6-BEFD8A474AF3}" srcOrd="0" destOrd="0" presId="urn:microsoft.com/office/officeart/2005/8/layout/bProcess3"/>
    <dgm:cxn modelId="{7A131847-B77E-48EB-A081-6AE7978221CD}" srcId="{9793C5BB-3E1A-47E2-8BB4-303EB00E96F0}" destId="{4A2F5030-1421-445D-93B8-28D1F74CC1D6}" srcOrd="1" destOrd="0" parTransId="{4C613ED2-47E6-4801-996F-C52AFF76BB69}" sibTransId="{6B94A135-32BF-4CA6-8632-452A011DC001}"/>
    <dgm:cxn modelId="{CF3A0CCF-C725-4D36-B535-6C3A056B1424}" type="presOf" srcId="{65BAFAA2-3578-47EE-BCB8-4DF7F8D38A05}" destId="{7DBFC500-F1BF-4B2C-A889-E96515799616}" srcOrd="0" destOrd="0" presId="urn:microsoft.com/office/officeart/2005/8/layout/bProcess3"/>
    <dgm:cxn modelId="{121B963A-ADE6-42BE-8657-ABF731471D7B}" srcId="{9793C5BB-3E1A-47E2-8BB4-303EB00E96F0}" destId="{F714983B-E6D8-4382-9EDE-6425083CF7C5}" srcOrd="0" destOrd="0" parTransId="{992C2AC2-5A50-40B8-8006-65911B1F9A44}" sibTransId="{27B3CC5F-27EA-4F7B-8752-AEF27B24F646}"/>
    <dgm:cxn modelId="{F21F9604-0059-4C67-B6E4-16BA32F516CA}" type="presOf" srcId="{6B94A135-32BF-4CA6-8632-452A011DC001}" destId="{1ACBDB05-E149-4C84-B740-E016929F92A5}" srcOrd="1" destOrd="0" presId="urn:microsoft.com/office/officeart/2005/8/layout/bProcess3"/>
    <dgm:cxn modelId="{F561010B-738E-4A5F-B0D5-C0905A3A7B53}" type="presOf" srcId="{35D9F277-BDD4-46F0-A546-B38B0863C9FB}" destId="{54EE7752-D373-4C4D-8E0A-99866E100237}" srcOrd="0" destOrd="0" presId="urn:microsoft.com/office/officeart/2005/8/layout/bProcess3"/>
    <dgm:cxn modelId="{492F210F-B2DD-4E91-93AE-8C28502C6D6E}" srcId="{9793C5BB-3E1A-47E2-8BB4-303EB00E96F0}" destId="{C448D7BC-EEE6-4AF7-9BD4-BBFF3D8B42A5}" srcOrd="4" destOrd="0" parTransId="{D84DFC76-5FDD-495A-AA14-A2374842F97C}" sibTransId="{EEB45D54-C904-41D1-B2C9-BC0A36D875E0}"/>
    <dgm:cxn modelId="{D58F8398-8B68-4284-9F53-23FD30185D36}" type="presOf" srcId="{6B94A135-32BF-4CA6-8632-452A011DC001}" destId="{22ED5038-DF07-4C3A-AA48-0A452D592B3E}" srcOrd="0" destOrd="0" presId="urn:microsoft.com/office/officeart/2005/8/layout/bProcess3"/>
    <dgm:cxn modelId="{1E3A7860-440E-4CE6-A274-C65B8B1F60B8}" srcId="{9793C5BB-3E1A-47E2-8BB4-303EB00E96F0}" destId="{65BAFAA2-3578-47EE-BCB8-4DF7F8D38A05}" srcOrd="2" destOrd="0" parTransId="{86647193-DBC5-4B69-99B3-83C4677A712B}" sibTransId="{C33C7AD2-4D12-4C7E-ACAA-7FF35ACFCD72}"/>
    <dgm:cxn modelId="{09D42E38-E3BC-449E-B181-9F6280FCBC80}" srcId="{9793C5BB-3E1A-47E2-8BB4-303EB00E96F0}" destId="{35D9F277-BDD4-46F0-A546-B38B0863C9FB}" srcOrd="3" destOrd="0" parTransId="{E63225BB-8C84-4FE7-9314-F016B82A88E4}" sibTransId="{5C4A71B7-94A3-4499-98BD-90A708EC34FE}"/>
    <dgm:cxn modelId="{58501D53-1E11-4348-A3A9-3633D51CB0CF}" type="presOf" srcId="{C448D7BC-EEE6-4AF7-9BD4-BBFF3D8B42A5}" destId="{B041F2F7-E94C-422F-BFBF-539B4531B805}" srcOrd="0" destOrd="0" presId="urn:microsoft.com/office/officeart/2005/8/layout/bProcess3"/>
    <dgm:cxn modelId="{E2448BFF-E45D-4155-B11E-F12A33ACAB61}" type="presOf" srcId="{27B3CC5F-27EA-4F7B-8752-AEF27B24F646}" destId="{D45F09A6-7E26-48A5-B7BD-9E0A8F8376CD}" srcOrd="1" destOrd="0" presId="urn:microsoft.com/office/officeart/2005/8/layout/bProcess3"/>
    <dgm:cxn modelId="{2F27E99F-F5B5-44D2-AF31-C0BD9692F64E}" type="presOf" srcId="{5C4A71B7-94A3-4499-98BD-90A708EC34FE}" destId="{15829C5E-D1C0-45BD-9A0A-1044BFBF5225}" srcOrd="1" destOrd="0" presId="urn:microsoft.com/office/officeart/2005/8/layout/bProcess3"/>
    <dgm:cxn modelId="{A6CA6A73-DE29-4DFA-957A-C6E8B9E3633C}" type="presOf" srcId="{5C4A71B7-94A3-4499-98BD-90A708EC34FE}" destId="{06BBEDFB-0494-464E-90BA-60E2E9B6AD4D}" srcOrd="0" destOrd="0" presId="urn:microsoft.com/office/officeart/2005/8/layout/bProcess3"/>
    <dgm:cxn modelId="{86A87D0D-1786-4654-90BA-6E6BDD4634C0}" type="presOf" srcId="{C33C7AD2-4D12-4C7E-ACAA-7FF35ACFCD72}" destId="{B679FACD-4E38-4187-AFB6-0DECC5268923}" srcOrd="1" destOrd="0" presId="urn:microsoft.com/office/officeart/2005/8/layout/bProcess3"/>
    <dgm:cxn modelId="{5E42ABFD-1D88-405B-AE18-6D41BD8EAFB9}" type="presOf" srcId="{27B3CC5F-27EA-4F7B-8752-AEF27B24F646}" destId="{288B7134-DD7C-4035-89D6-79219E4AEC33}" srcOrd="0" destOrd="0" presId="urn:microsoft.com/office/officeart/2005/8/layout/bProcess3"/>
    <dgm:cxn modelId="{F9A66996-8C41-411D-B804-A4DA5EDF9C09}" type="presOf" srcId="{4A2F5030-1421-445D-93B8-28D1F74CC1D6}" destId="{DBA62174-B994-484C-B238-2D9E51CA071C}" srcOrd="0" destOrd="0" presId="urn:microsoft.com/office/officeart/2005/8/layout/bProcess3"/>
    <dgm:cxn modelId="{2D166DFD-2E78-433D-BE89-1F87D9FCE7FE}" type="presOf" srcId="{F714983B-E6D8-4382-9EDE-6425083CF7C5}" destId="{5E466FDA-BEC5-4AD2-A45D-F19B0C96C3BD}" srcOrd="0" destOrd="0" presId="urn:microsoft.com/office/officeart/2005/8/layout/bProcess3"/>
    <dgm:cxn modelId="{C6D27A0C-29CC-4E5D-B291-99EBC9CA3262}" type="presParOf" srcId="{D284F3CD-8114-44CB-96C6-BEFD8A474AF3}" destId="{5E466FDA-BEC5-4AD2-A45D-F19B0C96C3BD}" srcOrd="0" destOrd="0" presId="urn:microsoft.com/office/officeart/2005/8/layout/bProcess3"/>
    <dgm:cxn modelId="{185D07A7-5821-444A-9C16-A9780090B7E0}" type="presParOf" srcId="{D284F3CD-8114-44CB-96C6-BEFD8A474AF3}" destId="{288B7134-DD7C-4035-89D6-79219E4AEC33}" srcOrd="1" destOrd="0" presId="urn:microsoft.com/office/officeart/2005/8/layout/bProcess3"/>
    <dgm:cxn modelId="{D7715904-5FB2-4AC8-A97D-7E1BBBAD8DF3}" type="presParOf" srcId="{288B7134-DD7C-4035-89D6-79219E4AEC33}" destId="{D45F09A6-7E26-48A5-B7BD-9E0A8F8376CD}" srcOrd="0" destOrd="0" presId="urn:microsoft.com/office/officeart/2005/8/layout/bProcess3"/>
    <dgm:cxn modelId="{AF59AC17-4739-4E38-9453-87FA82E87752}" type="presParOf" srcId="{D284F3CD-8114-44CB-96C6-BEFD8A474AF3}" destId="{DBA62174-B994-484C-B238-2D9E51CA071C}" srcOrd="2" destOrd="0" presId="urn:microsoft.com/office/officeart/2005/8/layout/bProcess3"/>
    <dgm:cxn modelId="{8D3AC83D-19F1-4DF6-9D64-279CC10BCD42}" type="presParOf" srcId="{D284F3CD-8114-44CB-96C6-BEFD8A474AF3}" destId="{22ED5038-DF07-4C3A-AA48-0A452D592B3E}" srcOrd="3" destOrd="0" presId="urn:microsoft.com/office/officeart/2005/8/layout/bProcess3"/>
    <dgm:cxn modelId="{FA3390B9-3D3C-49DC-93AB-E4799E487498}" type="presParOf" srcId="{22ED5038-DF07-4C3A-AA48-0A452D592B3E}" destId="{1ACBDB05-E149-4C84-B740-E016929F92A5}" srcOrd="0" destOrd="0" presId="urn:microsoft.com/office/officeart/2005/8/layout/bProcess3"/>
    <dgm:cxn modelId="{AA6220B4-2B4D-49F9-957C-341DB4F09405}" type="presParOf" srcId="{D284F3CD-8114-44CB-96C6-BEFD8A474AF3}" destId="{7DBFC500-F1BF-4B2C-A889-E96515799616}" srcOrd="4" destOrd="0" presId="urn:microsoft.com/office/officeart/2005/8/layout/bProcess3"/>
    <dgm:cxn modelId="{96EEA98A-A854-494D-B315-1D01637FB242}" type="presParOf" srcId="{D284F3CD-8114-44CB-96C6-BEFD8A474AF3}" destId="{DF0B3DD4-74E7-4349-A376-17AD4D61F416}" srcOrd="5" destOrd="0" presId="urn:microsoft.com/office/officeart/2005/8/layout/bProcess3"/>
    <dgm:cxn modelId="{F65CCC0C-B5B8-46AD-A845-18D7D04BAB6D}" type="presParOf" srcId="{DF0B3DD4-74E7-4349-A376-17AD4D61F416}" destId="{B679FACD-4E38-4187-AFB6-0DECC5268923}" srcOrd="0" destOrd="0" presId="urn:microsoft.com/office/officeart/2005/8/layout/bProcess3"/>
    <dgm:cxn modelId="{1F261F8A-E1A7-4621-9C84-EEDC5A95262C}" type="presParOf" srcId="{D284F3CD-8114-44CB-96C6-BEFD8A474AF3}" destId="{54EE7752-D373-4C4D-8E0A-99866E100237}" srcOrd="6" destOrd="0" presId="urn:microsoft.com/office/officeart/2005/8/layout/bProcess3"/>
    <dgm:cxn modelId="{8E4CAFC6-B002-4D01-958A-19D9FFA644C0}" type="presParOf" srcId="{D284F3CD-8114-44CB-96C6-BEFD8A474AF3}" destId="{06BBEDFB-0494-464E-90BA-60E2E9B6AD4D}" srcOrd="7" destOrd="0" presId="urn:microsoft.com/office/officeart/2005/8/layout/bProcess3"/>
    <dgm:cxn modelId="{22AB8D4E-95C9-4BE7-B240-D09E4A178965}" type="presParOf" srcId="{06BBEDFB-0494-464E-90BA-60E2E9B6AD4D}" destId="{15829C5E-D1C0-45BD-9A0A-1044BFBF5225}" srcOrd="0" destOrd="0" presId="urn:microsoft.com/office/officeart/2005/8/layout/bProcess3"/>
    <dgm:cxn modelId="{F9E51F1B-6294-4E03-8D1D-0E61611C56EA}" type="presParOf" srcId="{D284F3CD-8114-44CB-96C6-BEFD8A474AF3}" destId="{B041F2F7-E94C-422F-BFBF-539B4531B805}" srcOrd="8"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0318E50-678E-4BCD-85EE-819FDE20B2F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zh-TW" altLang="en-US"/>
        </a:p>
      </dgm:t>
    </dgm:pt>
    <dgm:pt modelId="{B8E9A680-C275-4AB1-9DEC-60CFF47A1458}">
      <dgm:prSet phldrT="[文字]"/>
      <dgm:spPr/>
      <dgm:t>
        <a:bodyPr/>
        <a:lstStyle/>
        <a:p>
          <a:r>
            <a:rPr lang="zh-TW" altLang="en-US" dirty="0" smtClean="0"/>
            <a:t>智慧信評</a:t>
          </a:r>
          <a:endParaRPr lang="zh-TW" altLang="en-US" dirty="0"/>
        </a:p>
      </dgm:t>
    </dgm:pt>
    <dgm:pt modelId="{87B7BB0B-F26F-434C-9EA3-2FD1C2CA401A}" type="parTrans" cxnId="{92C86EC8-9879-4130-86AF-F402EEAF2FD3}">
      <dgm:prSet/>
      <dgm:spPr/>
      <dgm:t>
        <a:bodyPr/>
        <a:lstStyle/>
        <a:p>
          <a:endParaRPr lang="zh-TW" altLang="en-US"/>
        </a:p>
      </dgm:t>
    </dgm:pt>
    <dgm:pt modelId="{82FA9DDF-AC4D-4632-B016-4FF3B0CEC172}" type="sibTrans" cxnId="{92C86EC8-9879-4130-86AF-F402EEAF2FD3}">
      <dgm:prSet/>
      <dgm:spPr/>
      <dgm:t>
        <a:bodyPr/>
        <a:lstStyle/>
        <a:p>
          <a:endParaRPr lang="zh-TW" altLang="en-US"/>
        </a:p>
      </dgm:t>
    </dgm:pt>
    <dgm:pt modelId="{B8230DFC-C0EC-4995-9279-016582C9FA55}">
      <dgm:prSet phldrT="[文字]"/>
      <dgm:spPr/>
      <dgm:t>
        <a:bodyPr/>
        <a:lstStyle/>
        <a:p>
          <a:r>
            <a:rPr lang="zh-TW" altLang="en-US" dirty="0" smtClean="0"/>
            <a:t>借貸</a:t>
          </a:r>
          <a:endParaRPr lang="zh-TW" altLang="en-US" dirty="0"/>
        </a:p>
      </dgm:t>
    </dgm:pt>
    <dgm:pt modelId="{12F43338-0969-43FB-B295-FFC36597954F}" type="parTrans" cxnId="{2005AD5E-4CC8-439F-81A7-F922A4C317ED}">
      <dgm:prSet/>
      <dgm:spPr/>
      <dgm:t>
        <a:bodyPr/>
        <a:lstStyle/>
        <a:p>
          <a:endParaRPr lang="zh-TW" altLang="en-US"/>
        </a:p>
      </dgm:t>
    </dgm:pt>
    <dgm:pt modelId="{8364F742-EC44-4A1A-A8E0-E47DC730ACBE}" type="sibTrans" cxnId="{2005AD5E-4CC8-439F-81A7-F922A4C317ED}">
      <dgm:prSet/>
      <dgm:spPr/>
      <dgm:t>
        <a:bodyPr/>
        <a:lstStyle/>
        <a:p>
          <a:endParaRPr lang="zh-TW" altLang="en-US"/>
        </a:p>
      </dgm:t>
    </dgm:pt>
    <dgm:pt modelId="{67B8FC7C-4FDB-43D6-A0B9-A1F9915D0D6E}">
      <dgm:prSet phldrT="[文字]"/>
      <dgm:spPr/>
      <dgm:t>
        <a:bodyPr/>
        <a:lstStyle/>
        <a:p>
          <a:r>
            <a:rPr lang="zh-TW" altLang="en-US" dirty="0" smtClean="0"/>
            <a:t>保險</a:t>
          </a:r>
          <a:endParaRPr lang="zh-TW" altLang="en-US" dirty="0"/>
        </a:p>
      </dgm:t>
    </dgm:pt>
    <dgm:pt modelId="{65461E9D-CD3C-4ACF-BAB7-193B16A2771D}" type="parTrans" cxnId="{00966D4C-698F-4145-8003-031B8076018D}">
      <dgm:prSet/>
      <dgm:spPr/>
      <dgm:t>
        <a:bodyPr/>
        <a:lstStyle/>
        <a:p>
          <a:endParaRPr lang="zh-TW" altLang="en-US"/>
        </a:p>
      </dgm:t>
    </dgm:pt>
    <dgm:pt modelId="{1A7F1A55-BA3F-4075-9547-AD227066F831}" type="sibTrans" cxnId="{00966D4C-698F-4145-8003-031B8076018D}">
      <dgm:prSet/>
      <dgm:spPr/>
      <dgm:t>
        <a:bodyPr/>
        <a:lstStyle/>
        <a:p>
          <a:endParaRPr lang="zh-TW" altLang="en-US"/>
        </a:p>
      </dgm:t>
    </dgm:pt>
    <dgm:pt modelId="{2929826F-BDFF-4525-9911-1061E668AAAF}">
      <dgm:prSet phldrT="[文字]"/>
      <dgm:spPr/>
      <dgm:t>
        <a:bodyPr/>
        <a:lstStyle/>
        <a:p>
          <a:r>
            <a:rPr lang="zh-TW" altLang="en-US" dirty="0" smtClean="0"/>
            <a:t>理財投資</a:t>
          </a:r>
          <a:endParaRPr lang="zh-TW" altLang="en-US" dirty="0"/>
        </a:p>
      </dgm:t>
    </dgm:pt>
    <dgm:pt modelId="{41B414B0-2F77-4A77-9D3B-1EC07F4DD015}" type="parTrans" cxnId="{16EB7033-CEE4-43E0-93CC-1D1A648DF373}">
      <dgm:prSet/>
      <dgm:spPr/>
      <dgm:t>
        <a:bodyPr/>
        <a:lstStyle/>
        <a:p>
          <a:endParaRPr lang="zh-TW" altLang="en-US"/>
        </a:p>
      </dgm:t>
    </dgm:pt>
    <dgm:pt modelId="{F4E95F50-81C4-41EC-960A-5494558E23B7}" type="sibTrans" cxnId="{16EB7033-CEE4-43E0-93CC-1D1A648DF373}">
      <dgm:prSet/>
      <dgm:spPr/>
      <dgm:t>
        <a:bodyPr/>
        <a:lstStyle/>
        <a:p>
          <a:endParaRPr lang="zh-TW" altLang="en-US"/>
        </a:p>
      </dgm:t>
    </dgm:pt>
    <dgm:pt modelId="{05CEB8D0-E8AC-4BBE-87CB-0AD9C929C4E9}">
      <dgm:prSet phldrT="[文字]"/>
      <dgm:spPr/>
      <dgm:t>
        <a:bodyPr/>
        <a:lstStyle/>
        <a:p>
          <a:r>
            <a:rPr lang="zh-TW" altLang="en-US" dirty="0" smtClean="0"/>
            <a:t>支付</a:t>
          </a:r>
          <a:endParaRPr lang="zh-TW" altLang="en-US" dirty="0"/>
        </a:p>
      </dgm:t>
    </dgm:pt>
    <dgm:pt modelId="{08018E54-F80A-481E-ABD1-928CFF47031D}" type="parTrans" cxnId="{19B51F4F-084B-4840-8E2A-ECD657747CCE}">
      <dgm:prSet/>
      <dgm:spPr/>
      <dgm:t>
        <a:bodyPr/>
        <a:lstStyle/>
        <a:p>
          <a:endParaRPr lang="zh-TW" altLang="en-US"/>
        </a:p>
      </dgm:t>
    </dgm:pt>
    <dgm:pt modelId="{71902615-1BD7-4F1A-ABD8-B0DD9EC44F0A}" type="sibTrans" cxnId="{19B51F4F-084B-4840-8E2A-ECD657747CCE}">
      <dgm:prSet/>
      <dgm:spPr/>
      <dgm:t>
        <a:bodyPr/>
        <a:lstStyle/>
        <a:p>
          <a:endParaRPr lang="zh-TW" altLang="en-US"/>
        </a:p>
      </dgm:t>
    </dgm:pt>
    <dgm:pt modelId="{9F93B347-428B-481B-A72A-2A5133BFD11D}" type="pres">
      <dgm:prSet presAssocID="{20318E50-678E-4BCD-85EE-819FDE20B2F4}" presName="Name0" presStyleCnt="0">
        <dgm:presLayoutVars>
          <dgm:chMax val="1"/>
          <dgm:dir/>
          <dgm:animLvl val="ctr"/>
          <dgm:resizeHandles val="exact"/>
        </dgm:presLayoutVars>
      </dgm:prSet>
      <dgm:spPr/>
      <dgm:t>
        <a:bodyPr/>
        <a:lstStyle/>
        <a:p>
          <a:endParaRPr lang="zh-TW" altLang="en-US"/>
        </a:p>
      </dgm:t>
    </dgm:pt>
    <dgm:pt modelId="{4797CE56-E90E-42C9-B428-D2FA3A2E8469}" type="pres">
      <dgm:prSet presAssocID="{B8E9A680-C275-4AB1-9DEC-60CFF47A1458}" presName="centerShape" presStyleLbl="node0" presStyleIdx="0" presStyleCnt="1"/>
      <dgm:spPr/>
      <dgm:t>
        <a:bodyPr/>
        <a:lstStyle/>
        <a:p>
          <a:endParaRPr lang="zh-TW" altLang="en-US"/>
        </a:p>
      </dgm:t>
    </dgm:pt>
    <dgm:pt modelId="{7456DBAC-A9C4-4E0A-A811-B8C186747F7F}" type="pres">
      <dgm:prSet presAssocID="{B8230DFC-C0EC-4995-9279-016582C9FA55}" presName="node" presStyleLbl="node1" presStyleIdx="0" presStyleCnt="4">
        <dgm:presLayoutVars>
          <dgm:bulletEnabled val="1"/>
        </dgm:presLayoutVars>
      </dgm:prSet>
      <dgm:spPr/>
      <dgm:t>
        <a:bodyPr/>
        <a:lstStyle/>
        <a:p>
          <a:endParaRPr lang="zh-TW" altLang="en-US"/>
        </a:p>
      </dgm:t>
    </dgm:pt>
    <dgm:pt modelId="{DAE615F4-593E-4D23-9C1B-6A03CCE4E701}" type="pres">
      <dgm:prSet presAssocID="{B8230DFC-C0EC-4995-9279-016582C9FA55}" presName="dummy" presStyleCnt="0"/>
      <dgm:spPr/>
    </dgm:pt>
    <dgm:pt modelId="{43EA6D84-8EF9-4C2C-A464-1D29EC4F2138}" type="pres">
      <dgm:prSet presAssocID="{8364F742-EC44-4A1A-A8E0-E47DC730ACBE}" presName="sibTrans" presStyleLbl="sibTrans2D1" presStyleIdx="0" presStyleCnt="4"/>
      <dgm:spPr/>
      <dgm:t>
        <a:bodyPr/>
        <a:lstStyle/>
        <a:p>
          <a:endParaRPr lang="zh-TW" altLang="en-US"/>
        </a:p>
      </dgm:t>
    </dgm:pt>
    <dgm:pt modelId="{E2F99307-22B3-4603-BDC0-A2AB71C78FAA}" type="pres">
      <dgm:prSet presAssocID="{67B8FC7C-4FDB-43D6-A0B9-A1F9915D0D6E}" presName="node" presStyleLbl="node1" presStyleIdx="1" presStyleCnt="4">
        <dgm:presLayoutVars>
          <dgm:bulletEnabled val="1"/>
        </dgm:presLayoutVars>
      </dgm:prSet>
      <dgm:spPr/>
      <dgm:t>
        <a:bodyPr/>
        <a:lstStyle/>
        <a:p>
          <a:endParaRPr lang="zh-TW" altLang="en-US"/>
        </a:p>
      </dgm:t>
    </dgm:pt>
    <dgm:pt modelId="{45362552-5B79-4FD1-88A3-7F0A69652849}" type="pres">
      <dgm:prSet presAssocID="{67B8FC7C-4FDB-43D6-A0B9-A1F9915D0D6E}" presName="dummy" presStyleCnt="0"/>
      <dgm:spPr/>
    </dgm:pt>
    <dgm:pt modelId="{440D9CDF-584D-4BD1-BF2A-FA9E8EB47ADB}" type="pres">
      <dgm:prSet presAssocID="{1A7F1A55-BA3F-4075-9547-AD227066F831}" presName="sibTrans" presStyleLbl="sibTrans2D1" presStyleIdx="1" presStyleCnt="4"/>
      <dgm:spPr/>
      <dgm:t>
        <a:bodyPr/>
        <a:lstStyle/>
        <a:p>
          <a:endParaRPr lang="zh-TW" altLang="en-US"/>
        </a:p>
      </dgm:t>
    </dgm:pt>
    <dgm:pt modelId="{26719678-0151-4832-BD4B-838F1E703725}" type="pres">
      <dgm:prSet presAssocID="{2929826F-BDFF-4525-9911-1061E668AAAF}" presName="node" presStyleLbl="node1" presStyleIdx="2" presStyleCnt="4">
        <dgm:presLayoutVars>
          <dgm:bulletEnabled val="1"/>
        </dgm:presLayoutVars>
      </dgm:prSet>
      <dgm:spPr/>
      <dgm:t>
        <a:bodyPr/>
        <a:lstStyle/>
        <a:p>
          <a:endParaRPr lang="zh-TW" altLang="en-US"/>
        </a:p>
      </dgm:t>
    </dgm:pt>
    <dgm:pt modelId="{D882410E-D51A-42EB-B3FD-350301A03358}" type="pres">
      <dgm:prSet presAssocID="{2929826F-BDFF-4525-9911-1061E668AAAF}" presName="dummy" presStyleCnt="0"/>
      <dgm:spPr/>
    </dgm:pt>
    <dgm:pt modelId="{B4C39BED-7802-4683-948D-FC611DEC721F}" type="pres">
      <dgm:prSet presAssocID="{F4E95F50-81C4-41EC-960A-5494558E23B7}" presName="sibTrans" presStyleLbl="sibTrans2D1" presStyleIdx="2" presStyleCnt="4"/>
      <dgm:spPr/>
      <dgm:t>
        <a:bodyPr/>
        <a:lstStyle/>
        <a:p>
          <a:endParaRPr lang="zh-TW" altLang="en-US"/>
        </a:p>
      </dgm:t>
    </dgm:pt>
    <dgm:pt modelId="{CDE267A7-0348-49E7-83F6-464257232572}" type="pres">
      <dgm:prSet presAssocID="{05CEB8D0-E8AC-4BBE-87CB-0AD9C929C4E9}" presName="node" presStyleLbl="node1" presStyleIdx="3" presStyleCnt="4">
        <dgm:presLayoutVars>
          <dgm:bulletEnabled val="1"/>
        </dgm:presLayoutVars>
      </dgm:prSet>
      <dgm:spPr/>
      <dgm:t>
        <a:bodyPr/>
        <a:lstStyle/>
        <a:p>
          <a:endParaRPr lang="zh-TW" altLang="en-US"/>
        </a:p>
      </dgm:t>
    </dgm:pt>
    <dgm:pt modelId="{458C52BD-C6A7-44F4-B079-6F3F6EB6D86E}" type="pres">
      <dgm:prSet presAssocID="{05CEB8D0-E8AC-4BBE-87CB-0AD9C929C4E9}" presName="dummy" presStyleCnt="0"/>
      <dgm:spPr/>
    </dgm:pt>
    <dgm:pt modelId="{7CDF9E32-A7FB-4D80-94DF-5635ACD59D9D}" type="pres">
      <dgm:prSet presAssocID="{71902615-1BD7-4F1A-ABD8-B0DD9EC44F0A}" presName="sibTrans" presStyleLbl="sibTrans2D1" presStyleIdx="3" presStyleCnt="4"/>
      <dgm:spPr/>
      <dgm:t>
        <a:bodyPr/>
        <a:lstStyle/>
        <a:p>
          <a:endParaRPr lang="zh-TW" altLang="en-US"/>
        </a:p>
      </dgm:t>
    </dgm:pt>
  </dgm:ptLst>
  <dgm:cxnLst>
    <dgm:cxn modelId="{8E5C875C-C5C0-4751-9710-5217B28074D6}" type="presOf" srcId="{F4E95F50-81C4-41EC-960A-5494558E23B7}" destId="{B4C39BED-7802-4683-948D-FC611DEC721F}" srcOrd="0" destOrd="0" presId="urn:microsoft.com/office/officeart/2005/8/layout/radial6"/>
    <dgm:cxn modelId="{624BFD85-2B13-489D-8C48-F2BADEE7297A}" type="presOf" srcId="{1A7F1A55-BA3F-4075-9547-AD227066F831}" destId="{440D9CDF-584D-4BD1-BF2A-FA9E8EB47ADB}" srcOrd="0" destOrd="0" presId="urn:microsoft.com/office/officeart/2005/8/layout/radial6"/>
    <dgm:cxn modelId="{EB7BFCB2-8C91-4181-8A06-08D573BF0FB5}" type="presOf" srcId="{B8E9A680-C275-4AB1-9DEC-60CFF47A1458}" destId="{4797CE56-E90E-42C9-B428-D2FA3A2E8469}" srcOrd="0" destOrd="0" presId="urn:microsoft.com/office/officeart/2005/8/layout/radial6"/>
    <dgm:cxn modelId="{2B384F21-98A8-4298-B332-CBDF1D053B26}" type="presOf" srcId="{B8230DFC-C0EC-4995-9279-016582C9FA55}" destId="{7456DBAC-A9C4-4E0A-A811-B8C186747F7F}" srcOrd="0" destOrd="0" presId="urn:microsoft.com/office/officeart/2005/8/layout/radial6"/>
    <dgm:cxn modelId="{AB7D0D5D-A139-4983-B9DB-626EC4ED6626}" type="presOf" srcId="{2929826F-BDFF-4525-9911-1061E668AAAF}" destId="{26719678-0151-4832-BD4B-838F1E703725}" srcOrd="0" destOrd="0" presId="urn:microsoft.com/office/officeart/2005/8/layout/radial6"/>
    <dgm:cxn modelId="{706D415B-7BDC-4AB9-B93F-E09F175EC116}" type="presOf" srcId="{8364F742-EC44-4A1A-A8E0-E47DC730ACBE}" destId="{43EA6D84-8EF9-4C2C-A464-1D29EC4F2138}" srcOrd="0" destOrd="0" presId="urn:microsoft.com/office/officeart/2005/8/layout/radial6"/>
    <dgm:cxn modelId="{19B51F4F-084B-4840-8E2A-ECD657747CCE}" srcId="{B8E9A680-C275-4AB1-9DEC-60CFF47A1458}" destId="{05CEB8D0-E8AC-4BBE-87CB-0AD9C929C4E9}" srcOrd="3" destOrd="0" parTransId="{08018E54-F80A-481E-ABD1-928CFF47031D}" sibTransId="{71902615-1BD7-4F1A-ABD8-B0DD9EC44F0A}"/>
    <dgm:cxn modelId="{00966D4C-698F-4145-8003-031B8076018D}" srcId="{B8E9A680-C275-4AB1-9DEC-60CFF47A1458}" destId="{67B8FC7C-4FDB-43D6-A0B9-A1F9915D0D6E}" srcOrd="1" destOrd="0" parTransId="{65461E9D-CD3C-4ACF-BAB7-193B16A2771D}" sibTransId="{1A7F1A55-BA3F-4075-9547-AD227066F831}"/>
    <dgm:cxn modelId="{2005AD5E-4CC8-439F-81A7-F922A4C317ED}" srcId="{B8E9A680-C275-4AB1-9DEC-60CFF47A1458}" destId="{B8230DFC-C0EC-4995-9279-016582C9FA55}" srcOrd="0" destOrd="0" parTransId="{12F43338-0969-43FB-B295-FFC36597954F}" sibTransId="{8364F742-EC44-4A1A-A8E0-E47DC730ACBE}"/>
    <dgm:cxn modelId="{83791D33-C781-41BD-A4EE-CB6302DD9414}" type="presOf" srcId="{71902615-1BD7-4F1A-ABD8-B0DD9EC44F0A}" destId="{7CDF9E32-A7FB-4D80-94DF-5635ACD59D9D}" srcOrd="0" destOrd="0" presId="urn:microsoft.com/office/officeart/2005/8/layout/radial6"/>
    <dgm:cxn modelId="{16EB7033-CEE4-43E0-93CC-1D1A648DF373}" srcId="{B8E9A680-C275-4AB1-9DEC-60CFF47A1458}" destId="{2929826F-BDFF-4525-9911-1061E668AAAF}" srcOrd="2" destOrd="0" parTransId="{41B414B0-2F77-4A77-9D3B-1EC07F4DD015}" sibTransId="{F4E95F50-81C4-41EC-960A-5494558E23B7}"/>
    <dgm:cxn modelId="{E6267414-37AC-40EA-AC02-937210D4822B}" type="presOf" srcId="{20318E50-678E-4BCD-85EE-819FDE20B2F4}" destId="{9F93B347-428B-481B-A72A-2A5133BFD11D}" srcOrd="0" destOrd="0" presId="urn:microsoft.com/office/officeart/2005/8/layout/radial6"/>
    <dgm:cxn modelId="{AF1F2995-0EE0-4FFA-BF66-DD8DBB0904BC}" type="presOf" srcId="{67B8FC7C-4FDB-43D6-A0B9-A1F9915D0D6E}" destId="{E2F99307-22B3-4603-BDC0-A2AB71C78FAA}" srcOrd="0" destOrd="0" presId="urn:microsoft.com/office/officeart/2005/8/layout/radial6"/>
    <dgm:cxn modelId="{12DECF8B-91D0-40CB-83E8-8C97D8E0B238}" type="presOf" srcId="{05CEB8D0-E8AC-4BBE-87CB-0AD9C929C4E9}" destId="{CDE267A7-0348-49E7-83F6-464257232572}" srcOrd="0" destOrd="0" presId="urn:microsoft.com/office/officeart/2005/8/layout/radial6"/>
    <dgm:cxn modelId="{92C86EC8-9879-4130-86AF-F402EEAF2FD3}" srcId="{20318E50-678E-4BCD-85EE-819FDE20B2F4}" destId="{B8E9A680-C275-4AB1-9DEC-60CFF47A1458}" srcOrd="0" destOrd="0" parTransId="{87B7BB0B-F26F-434C-9EA3-2FD1C2CA401A}" sibTransId="{82FA9DDF-AC4D-4632-B016-4FF3B0CEC172}"/>
    <dgm:cxn modelId="{92BD8024-0EB3-4609-A8E6-6C480EC5211D}" type="presParOf" srcId="{9F93B347-428B-481B-A72A-2A5133BFD11D}" destId="{4797CE56-E90E-42C9-B428-D2FA3A2E8469}" srcOrd="0" destOrd="0" presId="urn:microsoft.com/office/officeart/2005/8/layout/radial6"/>
    <dgm:cxn modelId="{E69DDA15-E0B9-4B77-9034-F19B5F981853}" type="presParOf" srcId="{9F93B347-428B-481B-A72A-2A5133BFD11D}" destId="{7456DBAC-A9C4-4E0A-A811-B8C186747F7F}" srcOrd="1" destOrd="0" presId="urn:microsoft.com/office/officeart/2005/8/layout/radial6"/>
    <dgm:cxn modelId="{015664EB-F9CC-4F16-813D-5C4BCD6306FE}" type="presParOf" srcId="{9F93B347-428B-481B-A72A-2A5133BFD11D}" destId="{DAE615F4-593E-4D23-9C1B-6A03CCE4E701}" srcOrd="2" destOrd="0" presId="urn:microsoft.com/office/officeart/2005/8/layout/radial6"/>
    <dgm:cxn modelId="{10F81BCD-EB5C-43AD-AB0A-843B4D8AAEB2}" type="presParOf" srcId="{9F93B347-428B-481B-A72A-2A5133BFD11D}" destId="{43EA6D84-8EF9-4C2C-A464-1D29EC4F2138}" srcOrd="3" destOrd="0" presId="urn:microsoft.com/office/officeart/2005/8/layout/radial6"/>
    <dgm:cxn modelId="{05AEE7EC-941B-411B-BE34-39CCEC0D040D}" type="presParOf" srcId="{9F93B347-428B-481B-A72A-2A5133BFD11D}" destId="{E2F99307-22B3-4603-BDC0-A2AB71C78FAA}" srcOrd="4" destOrd="0" presId="urn:microsoft.com/office/officeart/2005/8/layout/radial6"/>
    <dgm:cxn modelId="{86414DD9-EC23-4F76-8147-858546C87D40}" type="presParOf" srcId="{9F93B347-428B-481B-A72A-2A5133BFD11D}" destId="{45362552-5B79-4FD1-88A3-7F0A69652849}" srcOrd="5" destOrd="0" presId="urn:microsoft.com/office/officeart/2005/8/layout/radial6"/>
    <dgm:cxn modelId="{2E8A2345-18FB-4230-83AD-F150E8622023}" type="presParOf" srcId="{9F93B347-428B-481B-A72A-2A5133BFD11D}" destId="{440D9CDF-584D-4BD1-BF2A-FA9E8EB47ADB}" srcOrd="6" destOrd="0" presId="urn:microsoft.com/office/officeart/2005/8/layout/radial6"/>
    <dgm:cxn modelId="{D4E17A72-9123-4F24-9808-D35912B21F30}" type="presParOf" srcId="{9F93B347-428B-481B-A72A-2A5133BFD11D}" destId="{26719678-0151-4832-BD4B-838F1E703725}" srcOrd="7" destOrd="0" presId="urn:microsoft.com/office/officeart/2005/8/layout/radial6"/>
    <dgm:cxn modelId="{05356E1C-2B01-47F6-BD1A-DB9FFEC7E0A0}" type="presParOf" srcId="{9F93B347-428B-481B-A72A-2A5133BFD11D}" destId="{D882410E-D51A-42EB-B3FD-350301A03358}" srcOrd="8" destOrd="0" presId="urn:microsoft.com/office/officeart/2005/8/layout/radial6"/>
    <dgm:cxn modelId="{88A8C326-D24F-4686-8D0B-463E537485BF}" type="presParOf" srcId="{9F93B347-428B-481B-A72A-2A5133BFD11D}" destId="{B4C39BED-7802-4683-948D-FC611DEC721F}" srcOrd="9" destOrd="0" presId="urn:microsoft.com/office/officeart/2005/8/layout/radial6"/>
    <dgm:cxn modelId="{8BC8E94B-174E-422F-BB02-EAF33BF3EA94}" type="presParOf" srcId="{9F93B347-428B-481B-A72A-2A5133BFD11D}" destId="{CDE267A7-0348-49E7-83F6-464257232572}" srcOrd="10" destOrd="0" presId="urn:microsoft.com/office/officeart/2005/8/layout/radial6"/>
    <dgm:cxn modelId="{2ED99650-6748-4445-B91A-2C7663A3DB74}" type="presParOf" srcId="{9F93B347-428B-481B-A72A-2A5133BFD11D}" destId="{458C52BD-C6A7-44F4-B079-6F3F6EB6D86E}" srcOrd="11" destOrd="0" presId="urn:microsoft.com/office/officeart/2005/8/layout/radial6"/>
    <dgm:cxn modelId="{49D131F9-3042-4C7C-979D-26A2FAC58CD9}" type="presParOf" srcId="{9F93B347-428B-481B-A72A-2A5133BFD11D}" destId="{7CDF9E32-A7FB-4D80-94DF-5635ACD59D9D}" srcOrd="12" destOrd="0" presId="urn:microsoft.com/office/officeart/2005/8/layout/radial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3580C51-091C-41ED-92CA-ED990A74CCFE}" type="doc">
      <dgm:prSet loTypeId="urn:microsoft.com/office/officeart/2005/8/layout/hProcess9" loCatId="process" qsTypeId="urn:microsoft.com/office/officeart/2005/8/quickstyle/simple1" qsCatId="simple" csTypeId="urn:microsoft.com/office/officeart/2005/8/colors/accent3_1" csCatId="accent3" phldr="1"/>
      <dgm:spPr/>
    </dgm:pt>
    <dgm:pt modelId="{3D8B8CF5-519F-4E77-8EA5-6279AF69094A}">
      <dgm:prSet phldrT="[文字]"/>
      <dgm:spPr/>
      <dgm:t>
        <a:bodyPr/>
        <a:lstStyle/>
        <a:p>
          <a:r>
            <a:rPr lang="zh-TW" altLang="en-US" dirty="0"/>
            <a:t>平台蒐集顧客的</a:t>
          </a:r>
          <a:r>
            <a:rPr lang="zh-TW" altLang="en-US" dirty="0" smtClean="0"/>
            <a:t>資料以及</a:t>
          </a:r>
          <a:r>
            <a:rPr lang="zh-TW" altLang="en-US" dirty="0"/>
            <a:t>喜好風險程度</a:t>
          </a:r>
        </a:p>
      </dgm:t>
    </dgm:pt>
    <dgm:pt modelId="{5B331A00-B0EC-46A3-A0A6-3E72B609DFF5}" type="parTrans" cxnId="{D9F4A35B-F527-4943-BC0F-F603745B2561}">
      <dgm:prSet/>
      <dgm:spPr/>
      <dgm:t>
        <a:bodyPr/>
        <a:lstStyle/>
        <a:p>
          <a:endParaRPr lang="zh-TW" altLang="en-US"/>
        </a:p>
      </dgm:t>
    </dgm:pt>
    <dgm:pt modelId="{BE453236-38F5-4A55-8BD4-4A04BE28E614}" type="sibTrans" cxnId="{D9F4A35B-F527-4943-BC0F-F603745B2561}">
      <dgm:prSet/>
      <dgm:spPr/>
      <dgm:t>
        <a:bodyPr/>
        <a:lstStyle/>
        <a:p>
          <a:endParaRPr lang="zh-TW" altLang="en-US"/>
        </a:p>
      </dgm:t>
    </dgm:pt>
    <dgm:pt modelId="{B8C4B153-4E06-42C9-BE64-453DD5AA111B}">
      <dgm:prSet/>
      <dgm:spPr/>
      <dgm:t>
        <a:bodyPr/>
        <a:lstStyle/>
        <a:p>
          <a:r>
            <a:rPr lang="zh-TW" altLang="en-US" dirty="0"/>
            <a:t>將蒐集到的資料進行分析</a:t>
          </a:r>
          <a:endParaRPr lang="en-US" altLang="zh-TW" dirty="0"/>
        </a:p>
      </dgm:t>
    </dgm:pt>
    <dgm:pt modelId="{27F9CB2D-3DE4-4D79-B1EA-D638917E0B30}" type="parTrans" cxnId="{923F40AA-B770-4A5B-A2AF-85DE6FC146A3}">
      <dgm:prSet/>
      <dgm:spPr/>
      <dgm:t>
        <a:bodyPr/>
        <a:lstStyle/>
        <a:p>
          <a:endParaRPr lang="zh-TW" altLang="en-US"/>
        </a:p>
      </dgm:t>
    </dgm:pt>
    <dgm:pt modelId="{FDF6B0B7-F8EE-4B07-BB39-FB07AE69E512}" type="sibTrans" cxnId="{923F40AA-B770-4A5B-A2AF-85DE6FC146A3}">
      <dgm:prSet/>
      <dgm:spPr/>
      <dgm:t>
        <a:bodyPr/>
        <a:lstStyle/>
        <a:p>
          <a:endParaRPr lang="zh-TW" altLang="en-US"/>
        </a:p>
      </dgm:t>
    </dgm:pt>
    <dgm:pt modelId="{381341F6-C01B-4B05-A730-F3FFA6B7FF8F}">
      <dgm:prSet/>
      <dgm:spPr/>
      <dgm:t>
        <a:bodyPr/>
        <a:lstStyle/>
        <a:p>
          <a:r>
            <a:rPr lang="zh-TW" altLang="en-US" dirty="0"/>
            <a:t>搭配現有的理財產品分析</a:t>
          </a:r>
          <a:endParaRPr lang="en-US" altLang="zh-TW" dirty="0"/>
        </a:p>
      </dgm:t>
    </dgm:pt>
    <dgm:pt modelId="{7721F8D8-0FB6-4BCA-8BB7-8348A0431F9B}" type="parTrans" cxnId="{A4FDB081-0AAB-4F59-8C9F-C7B6EF322081}">
      <dgm:prSet/>
      <dgm:spPr/>
      <dgm:t>
        <a:bodyPr/>
        <a:lstStyle/>
        <a:p>
          <a:endParaRPr lang="zh-TW" altLang="en-US"/>
        </a:p>
      </dgm:t>
    </dgm:pt>
    <dgm:pt modelId="{5D0536AF-5C75-4964-9DD3-77AC69EC13E0}" type="sibTrans" cxnId="{A4FDB081-0AAB-4F59-8C9F-C7B6EF322081}">
      <dgm:prSet/>
      <dgm:spPr/>
      <dgm:t>
        <a:bodyPr/>
        <a:lstStyle/>
        <a:p>
          <a:endParaRPr lang="zh-TW" altLang="en-US"/>
        </a:p>
      </dgm:t>
    </dgm:pt>
    <dgm:pt modelId="{2E9D1C54-EA6B-482C-995B-EBF6F5F3B4AA}">
      <dgm:prSet/>
      <dgm:spPr/>
      <dgm:t>
        <a:bodyPr/>
        <a:lstStyle/>
        <a:p>
          <a:r>
            <a:rPr lang="zh-TW" altLang="en-US" dirty="0"/>
            <a:t>找出最適合每一位顧客的投資理財方式</a:t>
          </a:r>
        </a:p>
      </dgm:t>
    </dgm:pt>
    <dgm:pt modelId="{A69A6B45-171F-490C-BDEA-7BE1A4FC9815}" type="parTrans" cxnId="{615475AB-8106-46D1-A13F-53212D6741E6}">
      <dgm:prSet/>
      <dgm:spPr/>
      <dgm:t>
        <a:bodyPr/>
        <a:lstStyle/>
        <a:p>
          <a:endParaRPr lang="zh-TW" altLang="en-US"/>
        </a:p>
      </dgm:t>
    </dgm:pt>
    <dgm:pt modelId="{4DE37E6E-FB2E-48EB-87FA-DB099954DEDC}" type="sibTrans" cxnId="{615475AB-8106-46D1-A13F-53212D6741E6}">
      <dgm:prSet/>
      <dgm:spPr/>
      <dgm:t>
        <a:bodyPr/>
        <a:lstStyle/>
        <a:p>
          <a:endParaRPr lang="zh-TW" altLang="en-US"/>
        </a:p>
      </dgm:t>
    </dgm:pt>
    <dgm:pt modelId="{DAB68EB1-E982-45E3-8DA7-985B46472B1A}" type="pres">
      <dgm:prSet presAssocID="{D3580C51-091C-41ED-92CA-ED990A74CCFE}" presName="CompostProcess" presStyleCnt="0">
        <dgm:presLayoutVars>
          <dgm:dir/>
          <dgm:resizeHandles val="exact"/>
        </dgm:presLayoutVars>
      </dgm:prSet>
      <dgm:spPr/>
    </dgm:pt>
    <dgm:pt modelId="{37CD14A9-40D8-4D5C-A9C5-BC2743B9A2DD}" type="pres">
      <dgm:prSet presAssocID="{D3580C51-091C-41ED-92CA-ED990A74CCFE}" presName="arrow" presStyleLbl="bgShp" presStyleIdx="0" presStyleCnt="1"/>
      <dgm:spPr/>
      <dgm:t>
        <a:bodyPr/>
        <a:lstStyle/>
        <a:p>
          <a:endParaRPr lang="zh-TW" altLang="en-US"/>
        </a:p>
      </dgm:t>
    </dgm:pt>
    <dgm:pt modelId="{10DC706A-528C-49CE-9E90-62BA05D1B6B5}" type="pres">
      <dgm:prSet presAssocID="{D3580C51-091C-41ED-92CA-ED990A74CCFE}" presName="linearProcess" presStyleCnt="0"/>
      <dgm:spPr/>
    </dgm:pt>
    <dgm:pt modelId="{966DBF1F-730B-420E-B47C-B14659CDFA59}" type="pres">
      <dgm:prSet presAssocID="{3D8B8CF5-519F-4E77-8EA5-6279AF69094A}" presName="textNode" presStyleLbl="node1" presStyleIdx="0" presStyleCnt="4">
        <dgm:presLayoutVars>
          <dgm:bulletEnabled val="1"/>
        </dgm:presLayoutVars>
      </dgm:prSet>
      <dgm:spPr/>
      <dgm:t>
        <a:bodyPr/>
        <a:lstStyle/>
        <a:p>
          <a:endParaRPr lang="zh-TW" altLang="en-US"/>
        </a:p>
      </dgm:t>
    </dgm:pt>
    <dgm:pt modelId="{8F075FE9-036F-4D0C-9C25-4CF71F84A399}" type="pres">
      <dgm:prSet presAssocID="{BE453236-38F5-4A55-8BD4-4A04BE28E614}" presName="sibTrans" presStyleCnt="0"/>
      <dgm:spPr/>
    </dgm:pt>
    <dgm:pt modelId="{2081B97E-88C0-48E9-9FC1-82E8591A5930}" type="pres">
      <dgm:prSet presAssocID="{B8C4B153-4E06-42C9-BE64-453DD5AA111B}" presName="textNode" presStyleLbl="node1" presStyleIdx="1" presStyleCnt="4">
        <dgm:presLayoutVars>
          <dgm:bulletEnabled val="1"/>
        </dgm:presLayoutVars>
      </dgm:prSet>
      <dgm:spPr/>
      <dgm:t>
        <a:bodyPr/>
        <a:lstStyle/>
        <a:p>
          <a:endParaRPr lang="zh-TW" altLang="en-US"/>
        </a:p>
      </dgm:t>
    </dgm:pt>
    <dgm:pt modelId="{65126818-C9E8-45B0-8799-6EEFE7DF4BF8}" type="pres">
      <dgm:prSet presAssocID="{FDF6B0B7-F8EE-4B07-BB39-FB07AE69E512}" presName="sibTrans" presStyleCnt="0"/>
      <dgm:spPr/>
    </dgm:pt>
    <dgm:pt modelId="{07C889FC-7E07-4BFB-B54C-27E26FE7F73B}" type="pres">
      <dgm:prSet presAssocID="{381341F6-C01B-4B05-A730-F3FFA6B7FF8F}" presName="textNode" presStyleLbl="node1" presStyleIdx="2" presStyleCnt="4">
        <dgm:presLayoutVars>
          <dgm:bulletEnabled val="1"/>
        </dgm:presLayoutVars>
      </dgm:prSet>
      <dgm:spPr/>
      <dgm:t>
        <a:bodyPr/>
        <a:lstStyle/>
        <a:p>
          <a:endParaRPr lang="zh-TW" altLang="en-US"/>
        </a:p>
      </dgm:t>
    </dgm:pt>
    <dgm:pt modelId="{2C057E34-0520-4BD1-BC27-295EE467A728}" type="pres">
      <dgm:prSet presAssocID="{5D0536AF-5C75-4964-9DD3-77AC69EC13E0}" presName="sibTrans" presStyleCnt="0"/>
      <dgm:spPr/>
    </dgm:pt>
    <dgm:pt modelId="{FEF2378A-1BE5-4B10-BEDB-00CC3E182C9F}" type="pres">
      <dgm:prSet presAssocID="{2E9D1C54-EA6B-482C-995B-EBF6F5F3B4AA}" presName="textNode" presStyleLbl="node1" presStyleIdx="3" presStyleCnt="4">
        <dgm:presLayoutVars>
          <dgm:bulletEnabled val="1"/>
        </dgm:presLayoutVars>
      </dgm:prSet>
      <dgm:spPr/>
      <dgm:t>
        <a:bodyPr/>
        <a:lstStyle/>
        <a:p>
          <a:endParaRPr lang="zh-TW" altLang="en-US"/>
        </a:p>
      </dgm:t>
    </dgm:pt>
  </dgm:ptLst>
  <dgm:cxnLst>
    <dgm:cxn modelId="{42ED0FE1-AD39-488E-B7E1-A286223111BE}" type="presOf" srcId="{D3580C51-091C-41ED-92CA-ED990A74CCFE}" destId="{DAB68EB1-E982-45E3-8DA7-985B46472B1A}" srcOrd="0" destOrd="0" presId="urn:microsoft.com/office/officeart/2005/8/layout/hProcess9"/>
    <dgm:cxn modelId="{D9F4A35B-F527-4943-BC0F-F603745B2561}" srcId="{D3580C51-091C-41ED-92CA-ED990A74CCFE}" destId="{3D8B8CF5-519F-4E77-8EA5-6279AF69094A}" srcOrd="0" destOrd="0" parTransId="{5B331A00-B0EC-46A3-A0A6-3E72B609DFF5}" sibTransId="{BE453236-38F5-4A55-8BD4-4A04BE28E614}"/>
    <dgm:cxn modelId="{29BD4072-208C-43EC-A37A-A7EB0CBD9B45}" type="presOf" srcId="{381341F6-C01B-4B05-A730-F3FFA6B7FF8F}" destId="{07C889FC-7E07-4BFB-B54C-27E26FE7F73B}" srcOrd="0" destOrd="0" presId="urn:microsoft.com/office/officeart/2005/8/layout/hProcess9"/>
    <dgm:cxn modelId="{A4FDB081-0AAB-4F59-8C9F-C7B6EF322081}" srcId="{D3580C51-091C-41ED-92CA-ED990A74CCFE}" destId="{381341F6-C01B-4B05-A730-F3FFA6B7FF8F}" srcOrd="2" destOrd="0" parTransId="{7721F8D8-0FB6-4BCA-8BB7-8348A0431F9B}" sibTransId="{5D0536AF-5C75-4964-9DD3-77AC69EC13E0}"/>
    <dgm:cxn modelId="{923F40AA-B770-4A5B-A2AF-85DE6FC146A3}" srcId="{D3580C51-091C-41ED-92CA-ED990A74CCFE}" destId="{B8C4B153-4E06-42C9-BE64-453DD5AA111B}" srcOrd="1" destOrd="0" parTransId="{27F9CB2D-3DE4-4D79-B1EA-D638917E0B30}" sibTransId="{FDF6B0B7-F8EE-4B07-BB39-FB07AE69E512}"/>
    <dgm:cxn modelId="{615475AB-8106-46D1-A13F-53212D6741E6}" srcId="{D3580C51-091C-41ED-92CA-ED990A74CCFE}" destId="{2E9D1C54-EA6B-482C-995B-EBF6F5F3B4AA}" srcOrd="3" destOrd="0" parTransId="{A69A6B45-171F-490C-BDEA-7BE1A4FC9815}" sibTransId="{4DE37E6E-FB2E-48EB-87FA-DB099954DEDC}"/>
    <dgm:cxn modelId="{F93B5384-0612-44F3-9DE2-DF7E601ECF55}" type="presOf" srcId="{B8C4B153-4E06-42C9-BE64-453DD5AA111B}" destId="{2081B97E-88C0-48E9-9FC1-82E8591A5930}" srcOrd="0" destOrd="0" presId="urn:microsoft.com/office/officeart/2005/8/layout/hProcess9"/>
    <dgm:cxn modelId="{AD103E85-2E2E-4D50-BF13-B31A1A9CDD4C}" type="presOf" srcId="{2E9D1C54-EA6B-482C-995B-EBF6F5F3B4AA}" destId="{FEF2378A-1BE5-4B10-BEDB-00CC3E182C9F}" srcOrd="0" destOrd="0" presId="urn:microsoft.com/office/officeart/2005/8/layout/hProcess9"/>
    <dgm:cxn modelId="{0C3A8E4E-9C1A-48D5-A879-7EF312580DE1}" type="presOf" srcId="{3D8B8CF5-519F-4E77-8EA5-6279AF69094A}" destId="{966DBF1F-730B-420E-B47C-B14659CDFA59}" srcOrd="0" destOrd="0" presId="urn:microsoft.com/office/officeart/2005/8/layout/hProcess9"/>
    <dgm:cxn modelId="{DC00BBC0-E1C9-40A7-9F1C-5F914AE73C52}" type="presParOf" srcId="{DAB68EB1-E982-45E3-8DA7-985B46472B1A}" destId="{37CD14A9-40D8-4D5C-A9C5-BC2743B9A2DD}" srcOrd="0" destOrd="0" presId="urn:microsoft.com/office/officeart/2005/8/layout/hProcess9"/>
    <dgm:cxn modelId="{60881849-8F60-4271-A095-145D73D81517}" type="presParOf" srcId="{DAB68EB1-E982-45E3-8DA7-985B46472B1A}" destId="{10DC706A-528C-49CE-9E90-62BA05D1B6B5}" srcOrd="1" destOrd="0" presId="urn:microsoft.com/office/officeart/2005/8/layout/hProcess9"/>
    <dgm:cxn modelId="{5D8EFDB5-65D3-450C-B091-FB5A62C71FA4}" type="presParOf" srcId="{10DC706A-528C-49CE-9E90-62BA05D1B6B5}" destId="{966DBF1F-730B-420E-B47C-B14659CDFA59}" srcOrd="0" destOrd="0" presId="urn:microsoft.com/office/officeart/2005/8/layout/hProcess9"/>
    <dgm:cxn modelId="{ACCEEFF1-7D0E-42FC-8F90-F8AC4E7E1BA3}" type="presParOf" srcId="{10DC706A-528C-49CE-9E90-62BA05D1B6B5}" destId="{8F075FE9-036F-4D0C-9C25-4CF71F84A399}" srcOrd="1" destOrd="0" presId="urn:microsoft.com/office/officeart/2005/8/layout/hProcess9"/>
    <dgm:cxn modelId="{86848A90-7777-438E-9339-78C7B0124125}" type="presParOf" srcId="{10DC706A-528C-49CE-9E90-62BA05D1B6B5}" destId="{2081B97E-88C0-48E9-9FC1-82E8591A5930}" srcOrd="2" destOrd="0" presId="urn:microsoft.com/office/officeart/2005/8/layout/hProcess9"/>
    <dgm:cxn modelId="{453A6326-125D-4DF9-94FE-CEC1BBDDD06D}" type="presParOf" srcId="{10DC706A-528C-49CE-9E90-62BA05D1B6B5}" destId="{65126818-C9E8-45B0-8799-6EEFE7DF4BF8}" srcOrd="3" destOrd="0" presId="urn:microsoft.com/office/officeart/2005/8/layout/hProcess9"/>
    <dgm:cxn modelId="{C0DEE75E-FDBC-42B2-99E4-842CB417AD10}" type="presParOf" srcId="{10DC706A-528C-49CE-9E90-62BA05D1B6B5}" destId="{07C889FC-7E07-4BFB-B54C-27E26FE7F73B}" srcOrd="4" destOrd="0" presId="urn:microsoft.com/office/officeart/2005/8/layout/hProcess9"/>
    <dgm:cxn modelId="{A5CCEEDF-2D52-49DD-9FDC-151F5946CA25}" type="presParOf" srcId="{10DC706A-528C-49CE-9E90-62BA05D1B6B5}" destId="{2C057E34-0520-4BD1-BC27-295EE467A728}" srcOrd="5" destOrd="0" presId="urn:microsoft.com/office/officeart/2005/8/layout/hProcess9"/>
    <dgm:cxn modelId="{21BC3B7F-5E6F-47E8-ACA6-0A0CA86F4A5C}" type="presParOf" srcId="{10DC706A-528C-49CE-9E90-62BA05D1B6B5}" destId="{FEF2378A-1BE5-4B10-BEDB-00CC3E182C9F}" srcOrd="6" destOrd="0" presId="urn:microsoft.com/office/officeart/2005/8/layout/hProcess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64BCD47-8BEE-4E0B-A392-75C5321AA485}" type="doc">
      <dgm:prSet loTypeId="urn:microsoft.com/office/officeart/2005/8/layout/hProcess9" loCatId="process" qsTypeId="urn:microsoft.com/office/officeart/2005/8/quickstyle/simple1" qsCatId="simple" csTypeId="urn:microsoft.com/office/officeart/2005/8/colors/accent3_1" csCatId="accent3" phldr="1"/>
      <dgm:spPr/>
    </dgm:pt>
    <dgm:pt modelId="{0BDC8323-A791-486C-B3D3-2E9D66507DE7}">
      <dgm:prSet phldrT="[文字]"/>
      <dgm:spPr/>
      <dgm:t>
        <a:bodyPr/>
        <a:lstStyle/>
        <a:p>
          <a:r>
            <a:rPr lang="zh-TW" altLang="en-US" dirty="0"/>
            <a:t>顧客利用網路的方式，將錢交給平台管理</a:t>
          </a:r>
        </a:p>
      </dgm:t>
    </dgm:pt>
    <dgm:pt modelId="{9A2B95F9-566F-47DE-99B3-517476B82919}" type="parTrans" cxnId="{7D76DA54-6386-4EFE-8BFC-FC4CD86BC391}">
      <dgm:prSet/>
      <dgm:spPr/>
      <dgm:t>
        <a:bodyPr/>
        <a:lstStyle/>
        <a:p>
          <a:endParaRPr lang="zh-TW" altLang="en-US"/>
        </a:p>
      </dgm:t>
    </dgm:pt>
    <dgm:pt modelId="{CA7BBE1A-1582-43D4-9E26-AB1991BFDD08}" type="sibTrans" cxnId="{7D76DA54-6386-4EFE-8BFC-FC4CD86BC391}">
      <dgm:prSet/>
      <dgm:spPr/>
      <dgm:t>
        <a:bodyPr/>
        <a:lstStyle/>
        <a:p>
          <a:endParaRPr lang="zh-TW" altLang="en-US"/>
        </a:p>
      </dgm:t>
    </dgm:pt>
    <dgm:pt modelId="{616DAA51-B6FB-4E36-BB2B-61E83B94321F}">
      <dgm:prSet/>
      <dgm:spPr/>
      <dgm:t>
        <a:bodyPr/>
        <a:lstStyle/>
        <a:p>
          <a:r>
            <a:rPr lang="zh-TW" altLang="en-US" dirty="0"/>
            <a:t>平台蒐集顧客金錢後交由基金公司進行投資</a:t>
          </a:r>
          <a:endParaRPr lang="en-US" altLang="zh-TW" dirty="0"/>
        </a:p>
      </dgm:t>
    </dgm:pt>
    <dgm:pt modelId="{E97D0708-305D-4832-AC86-635D6B4E8520}" type="parTrans" cxnId="{1579F2AE-2217-4AD9-A1FD-8F9468F13205}">
      <dgm:prSet/>
      <dgm:spPr/>
      <dgm:t>
        <a:bodyPr/>
        <a:lstStyle/>
        <a:p>
          <a:endParaRPr lang="zh-TW" altLang="en-US"/>
        </a:p>
      </dgm:t>
    </dgm:pt>
    <dgm:pt modelId="{524471CC-D208-4A0D-B29F-4984101BE6F3}" type="sibTrans" cxnId="{1579F2AE-2217-4AD9-A1FD-8F9468F13205}">
      <dgm:prSet/>
      <dgm:spPr/>
      <dgm:t>
        <a:bodyPr/>
        <a:lstStyle/>
        <a:p>
          <a:endParaRPr lang="zh-TW" altLang="en-US"/>
        </a:p>
      </dgm:t>
    </dgm:pt>
    <dgm:pt modelId="{4361F516-74F5-4C27-953B-D7BC174688A7}">
      <dgm:prSet/>
      <dgm:spPr/>
      <dgm:t>
        <a:bodyPr/>
        <a:lstStyle/>
        <a:p>
          <a:r>
            <a:rPr lang="zh-TW" altLang="en-US" dirty="0"/>
            <a:t>基金公司將投資所賺得的錢給平台</a:t>
          </a:r>
          <a:endParaRPr lang="en-US" altLang="zh-TW" dirty="0"/>
        </a:p>
      </dgm:t>
    </dgm:pt>
    <dgm:pt modelId="{1350C512-DEC8-4E25-AA5D-30109317D31A}" type="parTrans" cxnId="{C53E613E-31D7-4DDE-80E3-0A8B763455A3}">
      <dgm:prSet/>
      <dgm:spPr/>
      <dgm:t>
        <a:bodyPr/>
        <a:lstStyle/>
        <a:p>
          <a:endParaRPr lang="zh-TW" altLang="en-US"/>
        </a:p>
      </dgm:t>
    </dgm:pt>
    <dgm:pt modelId="{88A4A9CF-2836-4637-AFD1-749B46A7E833}" type="sibTrans" cxnId="{C53E613E-31D7-4DDE-80E3-0A8B763455A3}">
      <dgm:prSet/>
      <dgm:spPr/>
      <dgm:t>
        <a:bodyPr/>
        <a:lstStyle/>
        <a:p>
          <a:endParaRPr lang="zh-TW" altLang="en-US"/>
        </a:p>
      </dgm:t>
    </dgm:pt>
    <dgm:pt modelId="{18DE1496-CD9A-4C8E-9A27-B2C5CA3CAC7F}">
      <dgm:prSet/>
      <dgm:spPr/>
      <dgm:t>
        <a:bodyPr/>
        <a:lstStyle/>
        <a:p>
          <a:r>
            <a:rPr lang="zh-TW" altLang="en-US" dirty="0"/>
            <a:t>顧客可以隨時在平台上進行財務管理</a:t>
          </a:r>
        </a:p>
      </dgm:t>
    </dgm:pt>
    <dgm:pt modelId="{4EE7466C-3158-4F14-B60C-0DEDB55FFBAE}" type="parTrans" cxnId="{7E450FDC-3274-4964-8824-702ACB06822A}">
      <dgm:prSet/>
      <dgm:spPr/>
      <dgm:t>
        <a:bodyPr/>
        <a:lstStyle/>
        <a:p>
          <a:endParaRPr lang="zh-TW" altLang="en-US"/>
        </a:p>
      </dgm:t>
    </dgm:pt>
    <dgm:pt modelId="{E82D5C56-51FC-4A6D-8E1D-21E8EEF7A5CF}" type="sibTrans" cxnId="{7E450FDC-3274-4964-8824-702ACB06822A}">
      <dgm:prSet/>
      <dgm:spPr/>
      <dgm:t>
        <a:bodyPr/>
        <a:lstStyle/>
        <a:p>
          <a:endParaRPr lang="zh-TW" altLang="en-US"/>
        </a:p>
      </dgm:t>
    </dgm:pt>
    <dgm:pt modelId="{0AC77653-5D64-466C-8D4C-B254E4C85E2D}" type="pres">
      <dgm:prSet presAssocID="{964BCD47-8BEE-4E0B-A392-75C5321AA485}" presName="CompostProcess" presStyleCnt="0">
        <dgm:presLayoutVars>
          <dgm:dir/>
          <dgm:resizeHandles val="exact"/>
        </dgm:presLayoutVars>
      </dgm:prSet>
      <dgm:spPr/>
    </dgm:pt>
    <dgm:pt modelId="{A78909D5-A5DC-4B53-AF9F-6B38D5E0BFD2}" type="pres">
      <dgm:prSet presAssocID="{964BCD47-8BEE-4E0B-A392-75C5321AA485}" presName="arrow" presStyleLbl="bgShp" presStyleIdx="0" presStyleCnt="1"/>
      <dgm:spPr/>
    </dgm:pt>
    <dgm:pt modelId="{B0A82B96-64AD-496B-8788-DA71D4B76400}" type="pres">
      <dgm:prSet presAssocID="{964BCD47-8BEE-4E0B-A392-75C5321AA485}" presName="linearProcess" presStyleCnt="0"/>
      <dgm:spPr/>
    </dgm:pt>
    <dgm:pt modelId="{D55027B7-7CAB-4C3B-B183-E65FB1D4AE59}" type="pres">
      <dgm:prSet presAssocID="{0BDC8323-A791-486C-B3D3-2E9D66507DE7}" presName="textNode" presStyleLbl="node1" presStyleIdx="0" presStyleCnt="4">
        <dgm:presLayoutVars>
          <dgm:bulletEnabled val="1"/>
        </dgm:presLayoutVars>
      </dgm:prSet>
      <dgm:spPr/>
      <dgm:t>
        <a:bodyPr/>
        <a:lstStyle/>
        <a:p>
          <a:endParaRPr lang="zh-TW" altLang="en-US"/>
        </a:p>
      </dgm:t>
    </dgm:pt>
    <dgm:pt modelId="{7DEFA808-5F35-4067-AD9B-CB428579FF77}" type="pres">
      <dgm:prSet presAssocID="{CA7BBE1A-1582-43D4-9E26-AB1991BFDD08}" presName="sibTrans" presStyleCnt="0"/>
      <dgm:spPr/>
    </dgm:pt>
    <dgm:pt modelId="{57D7DD7D-9461-412A-8BD8-DBB5BB7F0133}" type="pres">
      <dgm:prSet presAssocID="{616DAA51-B6FB-4E36-BB2B-61E83B94321F}" presName="textNode" presStyleLbl="node1" presStyleIdx="1" presStyleCnt="4">
        <dgm:presLayoutVars>
          <dgm:bulletEnabled val="1"/>
        </dgm:presLayoutVars>
      </dgm:prSet>
      <dgm:spPr/>
      <dgm:t>
        <a:bodyPr/>
        <a:lstStyle/>
        <a:p>
          <a:endParaRPr lang="zh-TW" altLang="en-US"/>
        </a:p>
      </dgm:t>
    </dgm:pt>
    <dgm:pt modelId="{3311058B-A483-496D-8B5E-0A076703D2C4}" type="pres">
      <dgm:prSet presAssocID="{524471CC-D208-4A0D-B29F-4984101BE6F3}" presName="sibTrans" presStyleCnt="0"/>
      <dgm:spPr/>
    </dgm:pt>
    <dgm:pt modelId="{BF09D5C5-FC18-4F28-96CB-080058E1E829}" type="pres">
      <dgm:prSet presAssocID="{4361F516-74F5-4C27-953B-D7BC174688A7}" presName="textNode" presStyleLbl="node1" presStyleIdx="2" presStyleCnt="4">
        <dgm:presLayoutVars>
          <dgm:bulletEnabled val="1"/>
        </dgm:presLayoutVars>
      </dgm:prSet>
      <dgm:spPr/>
      <dgm:t>
        <a:bodyPr/>
        <a:lstStyle/>
        <a:p>
          <a:endParaRPr lang="zh-TW" altLang="en-US"/>
        </a:p>
      </dgm:t>
    </dgm:pt>
    <dgm:pt modelId="{47F753D7-4F88-4BC6-90FB-E7E7B5AA0C34}" type="pres">
      <dgm:prSet presAssocID="{88A4A9CF-2836-4637-AFD1-749B46A7E833}" presName="sibTrans" presStyleCnt="0"/>
      <dgm:spPr/>
    </dgm:pt>
    <dgm:pt modelId="{DFFABD7F-A795-4E2A-996A-94E76C0B29BD}" type="pres">
      <dgm:prSet presAssocID="{18DE1496-CD9A-4C8E-9A27-B2C5CA3CAC7F}" presName="textNode" presStyleLbl="node1" presStyleIdx="3" presStyleCnt="4">
        <dgm:presLayoutVars>
          <dgm:bulletEnabled val="1"/>
        </dgm:presLayoutVars>
      </dgm:prSet>
      <dgm:spPr/>
      <dgm:t>
        <a:bodyPr/>
        <a:lstStyle/>
        <a:p>
          <a:endParaRPr lang="zh-TW" altLang="en-US"/>
        </a:p>
      </dgm:t>
    </dgm:pt>
  </dgm:ptLst>
  <dgm:cxnLst>
    <dgm:cxn modelId="{C53E613E-31D7-4DDE-80E3-0A8B763455A3}" srcId="{964BCD47-8BEE-4E0B-A392-75C5321AA485}" destId="{4361F516-74F5-4C27-953B-D7BC174688A7}" srcOrd="2" destOrd="0" parTransId="{1350C512-DEC8-4E25-AA5D-30109317D31A}" sibTransId="{88A4A9CF-2836-4637-AFD1-749B46A7E833}"/>
    <dgm:cxn modelId="{538AD773-B972-4814-875C-A8FD45AB6AD7}" type="presOf" srcId="{18DE1496-CD9A-4C8E-9A27-B2C5CA3CAC7F}" destId="{DFFABD7F-A795-4E2A-996A-94E76C0B29BD}" srcOrd="0" destOrd="0" presId="urn:microsoft.com/office/officeart/2005/8/layout/hProcess9"/>
    <dgm:cxn modelId="{1579F2AE-2217-4AD9-A1FD-8F9468F13205}" srcId="{964BCD47-8BEE-4E0B-A392-75C5321AA485}" destId="{616DAA51-B6FB-4E36-BB2B-61E83B94321F}" srcOrd="1" destOrd="0" parTransId="{E97D0708-305D-4832-AC86-635D6B4E8520}" sibTransId="{524471CC-D208-4A0D-B29F-4984101BE6F3}"/>
    <dgm:cxn modelId="{36F27C18-3003-4193-AEB2-EBFF6D9C881E}" type="presOf" srcId="{616DAA51-B6FB-4E36-BB2B-61E83B94321F}" destId="{57D7DD7D-9461-412A-8BD8-DBB5BB7F0133}" srcOrd="0" destOrd="0" presId="urn:microsoft.com/office/officeart/2005/8/layout/hProcess9"/>
    <dgm:cxn modelId="{D5A80D80-EA8B-43CE-8A4F-802E716495C0}" type="presOf" srcId="{964BCD47-8BEE-4E0B-A392-75C5321AA485}" destId="{0AC77653-5D64-466C-8D4C-B254E4C85E2D}" srcOrd="0" destOrd="0" presId="urn:microsoft.com/office/officeart/2005/8/layout/hProcess9"/>
    <dgm:cxn modelId="{7E450FDC-3274-4964-8824-702ACB06822A}" srcId="{964BCD47-8BEE-4E0B-A392-75C5321AA485}" destId="{18DE1496-CD9A-4C8E-9A27-B2C5CA3CAC7F}" srcOrd="3" destOrd="0" parTransId="{4EE7466C-3158-4F14-B60C-0DEDB55FFBAE}" sibTransId="{E82D5C56-51FC-4A6D-8E1D-21E8EEF7A5CF}"/>
    <dgm:cxn modelId="{7D76DA54-6386-4EFE-8BFC-FC4CD86BC391}" srcId="{964BCD47-8BEE-4E0B-A392-75C5321AA485}" destId="{0BDC8323-A791-486C-B3D3-2E9D66507DE7}" srcOrd="0" destOrd="0" parTransId="{9A2B95F9-566F-47DE-99B3-517476B82919}" sibTransId="{CA7BBE1A-1582-43D4-9E26-AB1991BFDD08}"/>
    <dgm:cxn modelId="{D38DA0DF-A024-4851-BAB3-F11BA6596DEA}" type="presOf" srcId="{4361F516-74F5-4C27-953B-D7BC174688A7}" destId="{BF09D5C5-FC18-4F28-96CB-080058E1E829}" srcOrd="0" destOrd="0" presId="urn:microsoft.com/office/officeart/2005/8/layout/hProcess9"/>
    <dgm:cxn modelId="{E04E5F45-1A26-4F37-BEC4-D975904CC213}" type="presOf" srcId="{0BDC8323-A791-486C-B3D3-2E9D66507DE7}" destId="{D55027B7-7CAB-4C3B-B183-E65FB1D4AE59}" srcOrd="0" destOrd="0" presId="urn:microsoft.com/office/officeart/2005/8/layout/hProcess9"/>
    <dgm:cxn modelId="{D8FBD853-E001-4869-8503-D2E25DABCAA8}" type="presParOf" srcId="{0AC77653-5D64-466C-8D4C-B254E4C85E2D}" destId="{A78909D5-A5DC-4B53-AF9F-6B38D5E0BFD2}" srcOrd="0" destOrd="0" presId="urn:microsoft.com/office/officeart/2005/8/layout/hProcess9"/>
    <dgm:cxn modelId="{599CD489-031A-447B-A2F7-D3171F48930D}" type="presParOf" srcId="{0AC77653-5D64-466C-8D4C-B254E4C85E2D}" destId="{B0A82B96-64AD-496B-8788-DA71D4B76400}" srcOrd="1" destOrd="0" presId="urn:microsoft.com/office/officeart/2005/8/layout/hProcess9"/>
    <dgm:cxn modelId="{1588A7AC-AE87-4ECF-A3ED-B1CD42A941E9}" type="presParOf" srcId="{B0A82B96-64AD-496B-8788-DA71D4B76400}" destId="{D55027B7-7CAB-4C3B-B183-E65FB1D4AE59}" srcOrd="0" destOrd="0" presId="urn:microsoft.com/office/officeart/2005/8/layout/hProcess9"/>
    <dgm:cxn modelId="{F5326156-474F-4A7F-A872-01070B41DEB5}" type="presParOf" srcId="{B0A82B96-64AD-496B-8788-DA71D4B76400}" destId="{7DEFA808-5F35-4067-AD9B-CB428579FF77}" srcOrd="1" destOrd="0" presId="urn:microsoft.com/office/officeart/2005/8/layout/hProcess9"/>
    <dgm:cxn modelId="{11E22EFC-654C-422B-A0E5-21CE263D0E68}" type="presParOf" srcId="{B0A82B96-64AD-496B-8788-DA71D4B76400}" destId="{57D7DD7D-9461-412A-8BD8-DBB5BB7F0133}" srcOrd="2" destOrd="0" presId="urn:microsoft.com/office/officeart/2005/8/layout/hProcess9"/>
    <dgm:cxn modelId="{E3A6782B-B108-4020-B7A8-7CF6B7E5DBB7}" type="presParOf" srcId="{B0A82B96-64AD-496B-8788-DA71D4B76400}" destId="{3311058B-A483-496D-8B5E-0A076703D2C4}" srcOrd="3" destOrd="0" presId="urn:microsoft.com/office/officeart/2005/8/layout/hProcess9"/>
    <dgm:cxn modelId="{307E7034-EB2D-48D7-9395-97BE2BFED026}" type="presParOf" srcId="{B0A82B96-64AD-496B-8788-DA71D4B76400}" destId="{BF09D5C5-FC18-4F28-96CB-080058E1E829}" srcOrd="4" destOrd="0" presId="urn:microsoft.com/office/officeart/2005/8/layout/hProcess9"/>
    <dgm:cxn modelId="{359351E2-06DF-44A3-93DC-8FCA4ECD9805}" type="presParOf" srcId="{B0A82B96-64AD-496B-8788-DA71D4B76400}" destId="{47F753D7-4F88-4BC6-90FB-E7E7B5AA0C34}" srcOrd="5" destOrd="0" presId="urn:microsoft.com/office/officeart/2005/8/layout/hProcess9"/>
    <dgm:cxn modelId="{EB92C30C-FFD5-4E7F-BEE5-EDF3C8C4B761}" type="presParOf" srcId="{B0A82B96-64AD-496B-8788-DA71D4B76400}" destId="{DFFABD7F-A795-4E2A-996A-94E76C0B29BD}" srcOrd="6" destOrd="0" presId="urn:microsoft.com/office/officeart/2005/8/layout/hProcess9"/>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8909D5-A5DC-4B53-AF9F-6B38D5E0BFD2}">
      <dsp:nvSpPr>
        <dsp:cNvPr id="0" name=""/>
        <dsp:cNvSpPr/>
      </dsp:nvSpPr>
      <dsp:spPr>
        <a:xfrm>
          <a:off x="669512" y="0"/>
          <a:ext cx="9051706" cy="3198430"/>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5027B7-7CAB-4C3B-B183-E65FB1D4AE59}">
      <dsp:nvSpPr>
        <dsp:cNvPr id="0" name=""/>
        <dsp:cNvSpPr/>
      </dsp:nvSpPr>
      <dsp:spPr>
        <a:xfrm>
          <a:off x="4224" y="959529"/>
          <a:ext cx="2534970" cy="127937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kern="1200" dirty="0"/>
            <a:t>顧客利用網路的</a:t>
          </a:r>
          <a:r>
            <a:rPr lang="zh-TW" altLang="en-US" sz="1900" kern="1200" dirty="0" smtClean="0"/>
            <a:t>方式</a:t>
          </a:r>
          <a:endParaRPr lang="en-US" altLang="zh-TW" sz="1900" kern="1200" dirty="0" smtClean="0"/>
        </a:p>
        <a:p>
          <a:pPr lvl="0" algn="ctr" defTabSz="844550">
            <a:lnSpc>
              <a:spcPct val="90000"/>
            </a:lnSpc>
            <a:spcBef>
              <a:spcPct val="0"/>
            </a:spcBef>
            <a:spcAft>
              <a:spcPct val="35000"/>
            </a:spcAft>
          </a:pPr>
          <a:r>
            <a:rPr lang="zh-TW" altLang="en-US" sz="1900" kern="1200" dirty="0" smtClean="0"/>
            <a:t>回答九個問題</a:t>
          </a:r>
          <a:endParaRPr lang="zh-TW" altLang="en-US" sz="1900" kern="1200" dirty="0"/>
        </a:p>
      </dsp:txBody>
      <dsp:txXfrm>
        <a:off x="66678" y="1021983"/>
        <a:ext cx="2410062" cy="1154464"/>
      </dsp:txXfrm>
    </dsp:sp>
    <dsp:sp modelId="{57D7DD7D-9461-412A-8BD8-DBB5BB7F0133}">
      <dsp:nvSpPr>
        <dsp:cNvPr id="0" name=""/>
        <dsp:cNvSpPr/>
      </dsp:nvSpPr>
      <dsp:spPr>
        <a:xfrm>
          <a:off x="2706106" y="959529"/>
          <a:ext cx="2534970" cy="127937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kern="1200" dirty="0" smtClean="0"/>
            <a:t>根據顧客風險偏好程度</a:t>
          </a:r>
          <a:endParaRPr lang="en-US" altLang="zh-TW" sz="1900" kern="1200" dirty="0" smtClean="0"/>
        </a:p>
        <a:p>
          <a:pPr lvl="0" algn="ctr" defTabSz="844550">
            <a:lnSpc>
              <a:spcPct val="90000"/>
            </a:lnSpc>
            <a:spcBef>
              <a:spcPct val="0"/>
            </a:spcBef>
            <a:spcAft>
              <a:spcPct val="35000"/>
            </a:spcAft>
          </a:pPr>
          <a:r>
            <a:rPr lang="zh-TW" altLang="en-US" sz="1900" kern="1200" dirty="0" smtClean="0"/>
            <a:t>建立投資組合</a:t>
          </a:r>
          <a:endParaRPr lang="en-US" altLang="zh-TW" sz="1900" kern="1200" dirty="0"/>
        </a:p>
      </dsp:txBody>
      <dsp:txXfrm>
        <a:off x="2768560" y="1021983"/>
        <a:ext cx="2410062" cy="1154464"/>
      </dsp:txXfrm>
    </dsp:sp>
    <dsp:sp modelId="{688FD552-FD44-4D8A-8151-FC774D3EE212}">
      <dsp:nvSpPr>
        <dsp:cNvPr id="0" name=""/>
        <dsp:cNvSpPr/>
      </dsp:nvSpPr>
      <dsp:spPr>
        <a:xfrm>
          <a:off x="5407988" y="959529"/>
          <a:ext cx="2534970" cy="127937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kern="1200" dirty="0" smtClean="0"/>
            <a:t>提供過去的報酬率及</a:t>
          </a:r>
          <a:endParaRPr lang="en-US" altLang="zh-TW" sz="1900" kern="1200" dirty="0" smtClean="0"/>
        </a:p>
        <a:p>
          <a:pPr lvl="0" algn="ctr" defTabSz="844550">
            <a:lnSpc>
              <a:spcPct val="90000"/>
            </a:lnSpc>
            <a:spcBef>
              <a:spcPct val="0"/>
            </a:spcBef>
            <a:spcAft>
              <a:spcPct val="35000"/>
            </a:spcAft>
          </a:pPr>
          <a:r>
            <a:rPr lang="zh-TW" altLang="en-US" sz="1900" kern="1200" dirty="0" smtClean="0"/>
            <a:t>未來預測的評估表現</a:t>
          </a:r>
          <a:endParaRPr lang="en-US" altLang="zh-TW" sz="1900" kern="1200" dirty="0"/>
        </a:p>
      </dsp:txBody>
      <dsp:txXfrm>
        <a:off x="5470442" y="1021983"/>
        <a:ext cx="2410062" cy="1154464"/>
      </dsp:txXfrm>
    </dsp:sp>
    <dsp:sp modelId="{DFFABD7F-A795-4E2A-996A-94E76C0B29BD}">
      <dsp:nvSpPr>
        <dsp:cNvPr id="0" name=""/>
        <dsp:cNvSpPr/>
      </dsp:nvSpPr>
      <dsp:spPr>
        <a:xfrm>
          <a:off x="8109870" y="959529"/>
          <a:ext cx="2534970" cy="127937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kern="1200" dirty="0" smtClean="0"/>
            <a:t>顧客可以隨時在平台上</a:t>
          </a:r>
          <a:endParaRPr lang="en-US" altLang="zh-TW" sz="1900" kern="1200" dirty="0" smtClean="0"/>
        </a:p>
        <a:p>
          <a:pPr lvl="0" algn="ctr" defTabSz="844550">
            <a:lnSpc>
              <a:spcPct val="90000"/>
            </a:lnSpc>
            <a:spcBef>
              <a:spcPct val="0"/>
            </a:spcBef>
            <a:spcAft>
              <a:spcPct val="35000"/>
            </a:spcAft>
          </a:pPr>
          <a:r>
            <a:rPr lang="zh-TW" altLang="en-US" sz="1900" kern="1200" dirty="0" smtClean="0"/>
            <a:t>查看投資表現</a:t>
          </a:r>
          <a:endParaRPr lang="zh-TW" altLang="en-US" sz="1900" kern="1200" dirty="0"/>
        </a:p>
      </dsp:txBody>
      <dsp:txXfrm>
        <a:off x="8172324" y="1021983"/>
        <a:ext cx="2410062" cy="115446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B9FAB-1BE6-40F9-8559-A0BFD77E3C03}">
      <dsp:nvSpPr>
        <dsp:cNvPr id="0" name=""/>
        <dsp:cNvSpPr/>
      </dsp:nvSpPr>
      <dsp:spPr>
        <a:xfrm>
          <a:off x="4964" y="1118198"/>
          <a:ext cx="2889799" cy="1155919"/>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zh-TW" altLang="en-US" sz="1600" kern="1200" dirty="0" smtClean="0"/>
            <a:t>社群網站蓬勃發展</a:t>
          </a:r>
          <a:endParaRPr lang="en-US" altLang="zh-TW" sz="1600" kern="1200" dirty="0" smtClean="0"/>
        </a:p>
        <a:p>
          <a:pPr lvl="0" algn="ctr" defTabSz="711200">
            <a:lnSpc>
              <a:spcPct val="90000"/>
            </a:lnSpc>
            <a:spcBef>
              <a:spcPct val="0"/>
            </a:spcBef>
            <a:spcAft>
              <a:spcPct val="35000"/>
            </a:spcAft>
          </a:pPr>
          <a:r>
            <a:rPr lang="zh-TW" altLang="en-US" sz="1600" kern="1200" dirty="0" smtClean="0"/>
            <a:t>人人理財時代興起</a:t>
          </a:r>
          <a:endParaRPr lang="zh-TW" altLang="en-US" sz="1600" kern="1200" dirty="0"/>
        </a:p>
      </dsp:txBody>
      <dsp:txXfrm>
        <a:off x="582924" y="1118198"/>
        <a:ext cx="1733880" cy="1155919"/>
      </dsp:txXfrm>
    </dsp:sp>
    <dsp:sp modelId="{0AD47E59-4783-4182-BB10-96018B992DF2}">
      <dsp:nvSpPr>
        <dsp:cNvPr id="0" name=""/>
        <dsp:cNvSpPr/>
      </dsp:nvSpPr>
      <dsp:spPr>
        <a:xfrm>
          <a:off x="2605784" y="1118198"/>
          <a:ext cx="2889799" cy="1155919"/>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zh-TW" altLang="en-US" sz="1600" kern="1200" dirty="0" smtClean="0"/>
            <a:t>許多人利用社群平台發表個人投資的決策與想法</a:t>
          </a:r>
          <a:endParaRPr lang="zh-TW" altLang="en-US" sz="1600" kern="1200" dirty="0"/>
        </a:p>
      </dsp:txBody>
      <dsp:txXfrm>
        <a:off x="3183744" y="1118198"/>
        <a:ext cx="1733880" cy="1155919"/>
      </dsp:txXfrm>
    </dsp:sp>
    <dsp:sp modelId="{5906C12B-EEAD-4DA8-9371-756BE8A58973}">
      <dsp:nvSpPr>
        <dsp:cNvPr id="0" name=""/>
        <dsp:cNvSpPr/>
      </dsp:nvSpPr>
      <dsp:spPr>
        <a:xfrm>
          <a:off x="5206604" y="1118198"/>
          <a:ext cx="2889799" cy="1155919"/>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zh-TW" altLang="en-US" sz="1600" kern="1200" dirty="0" smtClean="0"/>
            <a:t>平台統計過往投資收益率並進行排名</a:t>
          </a:r>
          <a:endParaRPr lang="zh-TW" altLang="en-US" sz="1600" kern="1200" dirty="0"/>
        </a:p>
      </dsp:txBody>
      <dsp:txXfrm>
        <a:off x="5784564" y="1118198"/>
        <a:ext cx="1733880" cy="1155919"/>
      </dsp:txXfrm>
    </dsp:sp>
    <dsp:sp modelId="{049D3807-20F6-4F71-A7A0-CF1C28D49BB3}">
      <dsp:nvSpPr>
        <dsp:cNvPr id="0" name=""/>
        <dsp:cNvSpPr/>
      </dsp:nvSpPr>
      <dsp:spPr>
        <a:xfrm>
          <a:off x="7807423" y="1118198"/>
          <a:ext cx="2889799" cy="1155919"/>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zh-TW" altLang="en-US" sz="1600" kern="1200" dirty="0" smtClean="0"/>
            <a:t>投資人參考平台上的</a:t>
          </a:r>
          <a:r>
            <a:rPr lang="zh-TW" altLang="en-US" sz="1600" b="1" kern="1200" dirty="0" smtClean="0"/>
            <a:t>高收益率專家</a:t>
          </a:r>
          <a:r>
            <a:rPr lang="zh-TW" altLang="en-US" sz="1600" kern="1200" dirty="0" smtClean="0"/>
            <a:t>來做投資決策</a:t>
          </a:r>
          <a:endParaRPr lang="zh-TW" altLang="en-US" sz="1600" kern="1200" dirty="0"/>
        </a:p>
      </dsp:txBody>
      <dsp:txXfrm>
        <a:off x="8385383" y="1118198"/>
        <a:ext cx="1733880" cy="115591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09B70B-A00B-4718-A8EA-F69B68ED772A}">
      <dsp:nvSpPr>
        <dsp:cNvPr id="0" name=""/>
        <dsp:cNvSpPr/>
      </dsp:nvSpPr>
      <dsp:spPr>
        <a:xfrm>
          <a:off x="4720" y="0"/>
          <a:ext cx="4540881" cy="376627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zh-TW" altLang="en-US" sz="4900" kern="1200" dirty="0"/>
            <a:t>籌資人動機</a:t>
          </a:r>
        </a:p>
      </dsp:txBody>
      <dsp:txXfrm>
        <a:off x="4720" y="0"/>
        <a:ext cx="4540881" cy="1129881"/>
      </dsp:txXfrm>
    </dsp:sp>
    <dsp:sp modelId="{37F92E71-EB75-41C9-B07C-3750086469DF}">
      <dsp:nvSpPr>
        <dsp:cNvPr id="0" name=""/>
        <dsp:cNvSpPr/>
      </dsp:nvSpPr>
      <dsp:spPr>
        <a:xfrm>
          <a:off x="458808" y="1129973"/>
          <a:ext cx="3632705" cy="548665"/>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5880" tIns="41910" rIns="55880" bIns="41910" numCol="1" spcCol="1270" anchor="ctr" anchorCtr="0">
          <a:noAutofit/>
        </a:bodyPr>
        <a:lstStyle/>
        <a:p>
          <a:pPr lvl="0" algn="ctr" defTabSz="977900">
            <a:lnSpc>
              <a:spcPct val="90000"/>
            </a:lnSpc>
            <a:spcBef>
              <a:spcPct val="0"/>
            </a:spcBef>
            <a:spcAft>
              <a:spcPct val="35000"/>
            </a:spcAft>
          </a:pPr>
          <a:r>
            <a:rPr lang="zh-TW" altLang="en-US" sz="2200" kern="1200" dirty="0"/>
            <a:t>籌募資金</a:t>
          </a:r>
        </a:p>
      </dsp:txBody>
      <dsp:txXfrm>
        <a:off x="474878" y="1146043"/>
        <a:ext cx="3600565" cy="516525"/>
      </dsp:txXfrm>
    </dsp:sp>
    <dsp:sp modelId="{F03978D5-7640-43B9-B4AD-04743B782130}">
      <dsp:nvSpPr>
        <dsp:cNvPr id="0" name=""/>
        <dsp:cNvSpPr/>
      </dsp:nvSpPr>
      <dsp:spPr>
        <a:xfrm>
          <a:off x="458808" y="1763049"/>
          <a:ext cx="3632705" cy="548665"/>
        </a:xfrm>
        <a:prstGeom prst="roundRect">
          <a:avLst>
            <a:gd name="adj" fmla="val 10000"/>
          </a:avLst>
        </a:prstGeom>
        <a:solidFill>
          <a:schemeClr val="accent5">
            <a:hueOff val="-1050478"/>
            <a:satOff val="-1461"/>
            <a:lumOff val="-56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5880" tIns="41910" rIns="55880" bIns="41910" numCol="1" spcCol="1270" anchor="ctr" anchorCtr="0">
          <a:noAutofit/>
        </a:bodyPr>
        <a:lstStyle/>
        <a:p>
          <a:pPr lvl="0" algn="ctr" defTabSz="977900">
            <a:lnSpc>
              <a:spcPct val="90000"/>
            </a:lnSpc>
            <a:spcBef>
              <a:spcPct val="0"/>
            </a:spcBef>
            <a:spcAft>
              <a:spcPct val="35000"/>
            </a:spcAft>
          </a:pPr>
          <a:r>
            <a:rPr lang="zh-TW" altLang="en-US" sz="2200" kern="1200" dirty="0"/>
            <a:t>接受投資人經營指導</a:t>
          </a:r>
        </a:p>
      </dsp:txBody>
      <dsp:txXfrm>
        <a:off x="474878" y="1779119"/>
        <a:ext cx="3600565" cy="516525"/>
      </dsp:txXfrm>
    </dsp:sp>
    <dsp:sp modelId="{CC630313-5286-4A7F-B3BB-121A7AE9F60E}">
      <dsp:nvSpPr>
        <dsp:cNvPr id="0" name=""/>
        <dsp:cNvSpPr/>
      </dsp:nvSpPr>
      <dsp:spPr>
        <a:xfrm>
          <a:off x="458808" y="2396125"/>
          <a:ext cx="3632705" cy="548665"/>
        </a:xfrm>
        <a:prstGeom prst="roundRect">
          <a:avLst>
            <a:gd name="adj" fmla="val 10000"/>
          </a:avLst>
        </a:prstGeom>
        <a:solidFill>
          <a:schemeClr val="accent5">
            <a:hueOff val="-2100956"/>
            <a:satOff val="-2922"/>
            <a:lumOff val="-112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5880" tIns="41910" rIns="55880" bIns="41910" numCol="1" spcCol="1270" anchor="ctr" anchorCtr="0">
          <a:noAutofit/>
        </a:bodyPr>
        <a:lstStyle/>
        <a:p>
          <a:pPr lvl="0" algn="ctr" defTabSz="977900">
            <a:lnSpc>
              <a:spcPct val="90000"/>
            </a:lnSpc>
            <a:spcBef>
              <a:spcPct val="0"/>
            </a:spcBef>
            <a:spcAft>
              <a:spcPct val="35000"/>
            </a:spcAft>
          </a:pPr>
          <a:r>
            <a:rPr lang="zh-TW" altLang="en-US" sz="2200" kern="1200" dirty="0"/>
            <a:t>達成行銷宣傳手法</a:t>
          </a:r>
        </a:p>
      </dsp:txBody>
      <dsp:txXfrm>
        <a:off x="474878" y="2412195"/>
        <a:ext cx="3600565" cy="516525"/>
      </dsp:txXfrm>
    </dsp:sp>
    <dsp:sp modelId="{4AAABF28-62FE-4E0D-A173-2632F60B7A42}">
      <dsp:nvSpPr>
        <dsp:cNvPr id="0" name=""/>
        <dsp:cNvSpPr/>
      </dsp:nvSpPr>
      <dsp:spPr>
        <a:xfrm>
          <a:off x="458808" y="3029200"/>
          <a:ext cx="3632705" cy="548665"/>
        </a:xfrm>
        <a:prstGeom prst="roundRect">
          <a:avLst>
            <a:gd name="adj" fmla="val 10000"/>
          </a:avLst>
        </a:prstGeom>
        <a:solidFill>
          <a:schemeClr val="accent5">
            <a:hueOff val="-3151433"/>
            <a:satOff val="-4383"/>
            <a:lumOff val="-168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5880" tIns="41910" rIns="55880" bIns="41910" numCol="1" spcCol="1270" anchor="ctr" anchorCtr="0">
          <a:noAutofit/>
        </a:bodyPr>
        <a:lstStyle/>
        <a:p>
          <a:pPr lvl="0" algn="ctr" defTabSz="977900">
            <a:lnSpc>
              <a:spcPct val="90000"/>
            </a:lnSpc>
            <a:spcBef>
              <a:spcPct val="0"/>
            </a:spcBef>
            <a:spcAft>
              <a:spcPct val="35000"/>
            </a:spcAft>
          </a:pPr>
          <a:r>
            <a:rPr lang="zh-TW" altLang="en-US" sz="2200" kern="1200" dirty="0"/>
            <a:t>測試創新專案的市場</a:t>
          </a:r>
        </a:p>
      </dsp:txBody>
      <dsp:txXfrm>
        <a:off x="474878" y="3045270"/>
        <a:ext cx="3600565" cy="516525"/>
      </dsp:txXfrm>
    </dsp:sp>
    <dsp:sp modelId="{20954731-0F6C-4435-A51E-F0493EF38410}">
      <dsp:nvSpPr>
        <dsp:cNvPr id="0" name=""/>
        <dsp:cNvSpPr/>
      </dsp:nvSpPr>
      <dsp:spPr>
        <a:xfrm>
          <a:off x="4886168" y="0"/>
          <a:ext cx="4540881" cy="376627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zh-TW" altLang="en-US" sz="4900" kern="1200" dirty="0"/>
            <a:t>投資者動機</a:t>
          </a:r>
        </a:p>
      </dsp:txBody>
      <dsp:txXfrm>
        <a:off x="4886168" y="0"/>
        <a:ext cx="4540881" cy="1129881"/>
      </dsp:txXfrm>
    </dsp:sp>
    <dsp:sp modelId="{67560602-22E0-4DA9-9C55-31B7CE34825A}">
      <dsp:nvSpPr>
        <dsp:cNvPr id="0" name=""/>
        <dsp:cNvSpPr/>
      </dsp:nvSpPr>
      <dsp:spPr>
        <a:xfrm>
          <a:off x="5340256" y="1129973"/>
          <a:ext cx="3632705" cy="548665"/>
        </a:xfrm>
        <a:prstGeom prst="roundRect">
          <a:avLst>
            <a:gd name="adj" fmla="val 10000"/>
          </a:avLst>
        </a:prstGeom>
        <a:solidFill>
          <a:schemeClr val="accent5">
            <a:hueOff val="-4201911"/>
            <a:satOff val="-5845"/>
            <a:lumOff val="-224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5880" tIns="41910" rIns="55880" bIns="41910" numCol="1" spcCol="1270" anchor="ctr" anchorCtr="0">
          <a:noAutofit/>
        </a:bodyPr>
        <a:lstStyle/>
        <a:p>
          <a:pPr lvl="0" algn="ctr" defTabSz="977900">
            <a:lnSpc>
              <a:spcPct val="90000"/>
            </a:lnSpc>
            <a:spcBef>
              <a:spcPct val="0"/>
            </a:spcBef>
            <a:spcAft>
              <a:spcPct val="35000"/>
            </a:spcAft>
          </a:pPr>
          <a:r>
            <a:rPr lang="zh-TW" altLang="en-US" sz="2200" kern="1200" dirty="0"/>
            <a:t>提前獲得投資機會</a:t>
          </a:r>
        </a:p>
      </dsp:txBody>
      <dsp:txXfrm>
        <a:off x="5356326" y="1146043"/>
        <a:ext cx="3600565" cy="516525"/>
      </dsp:txXfrm>
    </dsp:sp>
    <dsp:sp modelId="{4932B590-8F8F-49B3-9B91-E3EF090115F1}">
      <dsp:nvSpPr>
        <dsp:cNvPr id="0" name=""/>
        <dsp:cNvSpPr/>
      </dsp:nvSpPr>
      <dsp:spPr>
        <a:xfrm>
          <a:off x="5340256" y="1763049"/>
          <a:ext cx="3632705" cy="548665"/>
        </a:xfrm>
        <a:prstGeom prst="roundRect">
          <a:avLst>
            <a:gd name="adj" fmla="val 10000"/>
          </a:avLst>
        </a:prstGeom>
        <a:solidFill>
          <a:schemeClr val="accent5">
            <a:hueOff val="-5252389"/>
            <a:satOff val="-7306"/>
            <a:lumOff val="-280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5880" tIns="41910" rIns="55880" bIns="41910" numCol="1" spcCol="1270" anchor="ctr" anchorCtr="0">
          <a:noAutofit/>
        </a:bodyPr>
        <a:lstStyle/>
        <a:p>
          <a:pPr lvl="0" algn="ctr" defTabSz="977900">
            <a:lnSpc>
              <a:spcPct val="90000"/>
            </a:lnSpc>
            <a:spcBef>
              <a:spcPct val="0"/>
            </a:spcBef>
            <a:spcAft>
              <a:spcPct val="35000"/>
            </a:spcAft>
          </a:pPr>
          <a:r>
            <a:rPr lang="zh-TW" altLang="en-US" sz="2200" kern="1200" dirty="0"/>
            <a:t>透過優先購買獲得創新產品</a:t>
          </a:r>
        </a:p>
      </dsp:txBody>
      <dsp:txXfrm>
        <a:off x="5356326" y="1779119"/>
        <a:ext cx="3600565" cy="516525"/>
      </dsp:txXfrm>
    </dsp:sp>
    <dsp:sp modelId="{0D469519-3895-4152-9E92-A68A44A8D8B1}">
      <dsp:nvSpPr>
        <dsp:cNvPr id="0" name=""/>
        <dsp:cNvSpPr/>
      </dsp:nvSpPr>
      <dsp:spPr>
        <a:xfrm>
          <a:off x="5340256" y="2396125"/>
          <a:ext cx="3632705" cy="548665"/>
        </a:xfrm>
        <a:prstGeom prst="roundRect">
          <a:avLst>
            <a:gd name="adj" fmla="val 10000"/>
          </a:avLst>
        </a:prstGeom>
        <a:solidFill>
          <a:schemeClr val="accent5">
            <a:hueOff val="-6302867"/>
            <a:satOff val="-8767"/>
            <a:lumOff val="-336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5880" tIns="41910" rIns="55880" bIns="41910" numCol="1" spcCol="1270" anchor="ctr" anchorCtr="0">
          <a:noAutofit/>
        </a:bodyPr>
        <a:lstStyle/>
        <a:p>
          <a:pPr lvl="0" algn="ctr" defTabSz="977900">
            <a:lnSpc>
              <a:spcPct val="90000"/>
            </a:lnSpc>
            <a:spcBef>
              <a:spcPct val="0"/>
            </a:spcBef>
            <a:spcAft>
              <a:spcPct val="35000"/>
            </a:spcAft>
          </a:pPr>
          <a:r>
            <a:rPr lang="zh-TW" altLang="en-US" sz="2200" kern="1200" dirty="0"/>
            <a:t>成為潛在新公司股東</a:t>
          </a:r>
        </a:p>
      </dsp:txBody>
      <dsp:txXfrm>
        <a:off x="5356326" y="2412195"/>
        <a:ext cx="3600565" cy="516525"/>
      </dsp:txXfrm>
    </dsp:sp>
    <dsp:sp modelId="{F83042EC-9B21-4692-94C0-85E77E6002BB}">
      <dsp:nvSpPr>
        <dsp:cNvPr id="0" name=""/>
        <dsp:cNvSpPr/>
      </dsp:nvSpPr>
      <dsp:spPr>
        <a:xfrm>
          <a:off x="5340256" y="3029200"/>
          <a:ext cx="3632705" cy="548665"/>
        </a:xfrm>
        <a:prstGeom prst="roundRect">
          <a:avLst>
            <a:gd name="adj" fmla="val 10000"/>
          </a:avLst>
        </a:prstGeom>
        <a:solidFill>
          <a:schemeClr val="accent5">
            <a:hueOff val="-7353344"/>
            <a:satOff val="-10228"/>
            <a:lumOff val="-392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5880" tIns="41910" rIns="55880" bIns="41910" numCol="1" spcCol="1270" anchor="ctr" anchorCtr="0">
          <a:noAutofit/>
        </a:bodyPr>
        <a:lstStyle/>
        <a:p>
          <a:pPr lvl="0" algn="ctr" defTabSz="977900">
            <a:lnSpc>
              <a:spcPct val="90000"/>
            </a:lnSpc>
            <a:spcBef>
              <a:spcPct val="0"/>
            </a:spcBef>
            <a:spcAft>
              <a:spcPct val="35000"/>
            </a:spcAft>
          </a:pPr>
          <a:r>
            <a:rPr lang="zh-TW" altLang="en-US" sz="2200" kern="1200" dirty="0"/>
            <a:t>成為公司管理者</a:t>
          </a:r>
        </a:p>
      </dsp:txBody>
      <dsp:txXfrm>
        <a:off x="5356326" y="3045270"/>
        <a:ext cx="3600565" cy="51652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9777E-9575-4FB0-BBAB-3BC393B4D1E1}">
      <dsp:nvSpPr>
        <dsp:cNvPr id="0" name=""/>
        <dsp:cNvSpPr/>
      </dsp:nvSpPr>
      <dsp:spPr>
        <a:xfrm>
          <a:off x="5767" y="42304"/>
          <a:ext cx="1787857" cy="107271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altLang="zh-TW" sz="1700" kern="1200" dirty="0"/>
            <a:t>1.</a:t>
          </a:r>
          <a:r>
            <a:rPr lang="zh-TW" altLang="en-US" sz="1700" kern="1200" dirty="0"/>
            <a:t>挑選感興趣籌資項目</a:t>
          </a:r>
        </a:p>
      </dsp:txBody>
      <dsp:txXfrm>
        <a:off x="37186" y="73723"/>
        <a:ext cx="1725019" cy="1009876"/>
      </dsp:txXfrm>
    </dsp:sp>
    <dsp:sp modelId="{5C6EA8F5-A92D-4495-9F5E-DD0C9101F1E0}">
      <dsp:nvSpPr>
        <dsp:cNvPr id="0" name=""/>
        <dsp:cNvSpPr/>
      </dsp:nvSpPr>
      <dsp:spPr>
        <a:xfrm>
          <a:off x="1972410" y="356967"/>
          <a:ext cx="379025" cy="44338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TW" altLang="en-US" sz="1400" kern="1200"/>
        </a:p>
      </dsp:txBody>
      <dsp:txXfrm>
        <a:off x="1972410" y="445645"/>
        <a:ext cx="265318" cy="266032"/>
      </dsp:txXfrm>
    </dsp:sp>
    <dsp:sp modelId="{8BB29E31-0DD7-4335-B0A5-81200990FFCF}">
      <dsp:nvSpPr>
        <dsp:cNvPr id="0" name=""/>
        <dsp:cNvSpPr/>
      </dsp:nvSpPr>
      <dsp:spPr>
        <a:xfrm>
          <a:off x="2508767" y="42304"/>
          <a:ext cx="1787857" cy="1072714"/>
        </a:xfrm>
        <a:prstGeom prst="roundRect">
          <a:avLst>
            <a:gd name="adj" fmla="val 10000"/>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altLang="zh-TW" sz="1700" kern="1200" dirty="0"/>
            <a:t>2.</a:t>
          </a:r>
          <a:r>
            <a:rPr lang="zh-TW" altLang="en-US" sz="1700" kern="1200" dirty="0"/>
            <a:t>投入資金</a:t>
          </a:r>
        </a:p>
      </dsp:txBody>
      <dsp:txXfrm>
        <a:off x="2540186" y="73723"/>
        <a:ext cx="1725019" cy="1009876"/>
      </dsp:txXfrm>
    </dsp:sp>
    <dsp:sp modelId="{FFC17989-4C94-4175-9157-116FA1B26743}">
      <dsp:nvSpPr>
        <dsp:cNvPr id="0" name=""/>
        <dsp:cNvSpPr/>
      </dsp:nvSpPr>
      <dsp:spPr>
        <a:xfrm>
          <a:off x="4475410" y="356967"/>
          <a:ext cx="379025" cy="443388"/>
        </a:xfrm>
        <a:prstGeom prst="rightArrow">
          <a:avLst>
            <a:gd name="adj1" fmla="val 60000"/>
            <a:gd name="adj2" fmla="val 50000"/>
          </a:avLst>
        </a:prstGeom>
        <a:solidFill>
          <a:schemeClr val="accent2">
            <a:hueOff val="-485121"/>
            <a:satOff val="-27976"/>
            <a:lumOff val="287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TW" altLang="en-US" sz="1400" kern="1200"/>
        </a:p>
      </dsp:txBody>
      <dsp:txXfrm>
        <a:off x="4475410" y="445645"/>
        <a:ext cx="265318" cy="266032"/>
      </dsp:txXfrm>
    </dsp:sp>
    <dsp:sp modelId="{8F6043D5-A0B4-4793-841A-B2F26BB33F6F}">
      <dsp:nvSpPr>
        <dsp:cNvPr id="0" name=""/>
        <dsp:cNvSpPr/>
      </dsp:nvSpPr>
      <dsp:spPr>
        <a:xfrm>
          <a:off x="5011767" y="42304"/>
          <a:ext cx="1787857" cy="1072714"/>
        </a:xfrm>
        <a:prstGeom prst="roundRect">
          <a:avLst>
            <a:gd name="adj" fmla="val 1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altLang="zh-TW" sz="1700" kern="1200" dirty="0"/>
            <a:t>3.</a:t>
          </a:r>
          <a:r>
            <a:rPr lang="zh-TW" altLang="en-US" sz="1700" kern="1200" dirty="0"/>
            <a:t>募資網站協助管理資金、統計項目籌資金額</a:t>
          </a:r>
        </a:p>
      </dsp:txBody>
      <dsp:txXfrm>
        <a:off x="5043186" y="73723"/>
        <a:ext cx="1725019" cy="1009876"/>
      </dsp:txXfrm>
    </dsp:sp>
    <dsp:sp modelId="{A408DA97-43B7-447B-9B2D-C16E23B6B685}">
      <dsp:nvSpPr>
        <dsp:cNvPr id="0" name=""/>
        <dsp:cNvSpPr/>
      </dsp:nvSpPr>
      <dsp:spPr>
        <a:xfrm>
          <a:off x="6978410" y="356967"/>
          <a:ext cx="379025" cy="443388"/>
        </a:xfrm>
        <a:prstGeom prst="rightArrow">
          <a:avLst>
            <a:gd name="adj1" fmla="val 60000"/>
            <a:gd name="adj2" fmla="val 50000"/>
          </a:avLst>
        </a:prstGeom>
        <a:solidFill>
          <a:schemeClr val="accent2">
            <a:hueOff val="-970242"/>
            <a:satOff val="-55952"/>
            <a:lumOff val="575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TW" altLang="en-US" sz="1400" kern="1200"/>
        </a:p>
      </dsp:txBody>
      <dsp:txXfrm>
        <a:off x="6978410" y="445645"/>
        <a:ext cx="265318" cy="266032"/>
      </dsp:txXfrm>
    </dsp:sp>
    <dsp:sp modelId="{20F913E6-5894-47C5-B9C8-45A91A6475A4}">
      <dsp:nvSpPr>
        <dsp:cNvPr id="0" name=""/>
        <dsp:cNvSpPr/>
      </dsp:nvSpPr>
      <dsp:spPr>
        <a:xfrm>
          <a:off x="7514767" y="42304"/>
          <a:ext cx="1787857" cy="1072714"/>
        </a:xfrm>
        <a:prstGeom prst="roundRect">
          <a:avLst>
            <a:gd name="adj" fmla="val 10000"/>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altLang="zh-TW" sz="1700" kern="1200" dirty="0"/>
            <a:t>4.</a:t>
          </a:r>
          <a:r>
            <a:rPr lang="zh-TW" altLang="en-US" sz="1700" kern="1200" dirty="0"/>
            <a:t>達到預期資金，將資金轉給募資人</a:t>
          </a:r>
        </a:p>
      </dsp:txBody>
      <dsp:txXfrm>
        <a:off x="7546186" y="73723"/>
        <a:ext cx="1725019" cy="1009876"/>
      </dsp:txXfrm>
    </dsp:sp>
    <dsp:sp modelId="{7CCD855C-800E-42E7-8FCA-260390E66DF4}">
      <dsp:nvSpPr>
        <dsp:cNvPr id="0" name=""/>
        <dsp:cNvSpPr/>
      </dsp:nvSpPr>
      <dsp:spPr>
        <a:xfrm rot="21542035">
          <a:off x="9482825" y="335632"/>
          <a:ext cx="382136" cy="443388"/>
        </a:xfrm>
        <a:prstGeom prst="rightArrow">
          <a:avLst>
            <a:gd name="adj1" fmla="val 60000"/>
            <a:gd name="adj2" fmla="val 50000"/>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TW" altLang="en-US" sz="1400" kern="1200"/>
        </a:p>
      </dsp:txBody>
      <dsp:txXfrm>
        <a:off x="9482833" y="425276"/>
        <a:ext cx="267495" cy="266032"/>
      </dsp:txXfrm>
    </dsp:sp>
    <dsp:sp modelId="{001AB5D4-6D1D-4723-B782-DB4CA045ED1D}">
      <dsp:nvSpPr>
        <dsp:cNvPr id="0" name=""/>
        <dsp:cNvSpPr/>
      </dsp:nvSpPr>
      <dsp:spPr>
        <a:xfrm>
          <a:off x="10023534" y="0"/>
          <a:ext cx="1787857" cy="1072714"/>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altLang="zh-TW" sz="1700" kern="1200" dirty="0"/>
            <a:t>5.</a:t>
          </a:r>
          <a:r>
            <a:rPr lang="zh-TW" altLang="en-US" sz="1700" kern="1200" dirty="0"/>
            <a:t>達一定條件發放投資回報</a:t>
          </a:r>
        </a:p>
      </dsp:txBody>
      <dsp:txXfrm>
        <a:off x="10054953" y="31419"/>
        <a:ext cx="1725019" cy="100987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43CBB2-F7CE-4CC1-AEBA-BD13C37495C5}">
      <dsp:nvSpPr>
        <dsp:cNvPr id="0" name=""/>
        <dsp:cNvSpPr/>
      </dsp:nvSpPr>
      <dsp:spPr>
        <a:xfrm>
          <a:off x="6773" y="1663"/>
          <a:ext cx="4321870" cy="1052845"/>
        </a:xfrm>
        <a:prstGeom prst="roundRect">
          <a:avLst>
            <a:gd name="adj" fmla="val 10000"/>
          </a:avLst>
        </a:prstGeom>
        <a:solidFill>
          <a:schemeClr val="tx2">
            <a:alpha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zh-TW" altLang="en-US" sz="4300" b="1" kern="1200" dirty="0"/>
            <a:t>法定貨幣</a:t>
          </a:r>
        </a:p>
      </dsp:txBody>
      <dsp:txXfrm>
        <a:off x="37610" y="32500"/>
        <a:ext cx="4260196" cy="991171"/>
      </dsp:txXfrm>
    </dsp:sp>
    <dsp:sp modelId="{AA692163-4A4D-445D-86CE-135024C18DE3}">
      <dsp:nvSpPr>
        <dsp:cNvPr id="0" name=""/>
        <dsp:cNvSpPr/>
      </dsp:nvSpPr>
      <dsp:spPr>
        <a:xfrm>
          <a:off x="5749" y="1120593"/>
          <a:ext cx="1373825" cy="818372"/>
        </a:xfrm>
        <a:prstGeom prst="roundRect">
          <a:avLst>
            <a:gd name="adj" fmla="val 10000"/>
          </a:avLst>
        </a:prstGeom>
        <a:solidFill>
          <a:srgbClr val="006A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t>傳統</a:t>
          </a:r>
        </a:p>
      </dsp:txBody>
      <dsp:txXfrm>
        <a:off x="29718" y="1144562"/>
        <a:ext cx="1325887" cy="770434"/>
      </dsp:txXfrm>
    </dsp:sp>
    <dsp:sp modelId="{72DE1DC7-3DAD-4F4B-9C5D-C8CD654434C6}">
      <dsp:nvSpPr>
        <dsp:cNvPr id="0" name=""/>
        <dsp:cNvSpPr/>
      </dsp:nvSpPr>
      <dsp:spPr>
        <a:xfrm>
          <a:off x="18072" y="2055201"/>
          <a:ext cx="1373825" cy="1840156"/>
        </a:xfrm>
        <a:prstGeom prst="roundRect">
          <a:avLst>
            <a:gd name="adj" fmla="val 10000"/>
          </a:avLst>
        </a:prstGeom>
        <a:solidFill>
          <a:srgbClr val="008E8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zh-TW" altLang="en-US" sz="2100" kern="1200" dirty="0"/>
            <a:t>商品貨幣 金屬貨幣</a:t>
          </a:r>
          <a:endParaRPr lang="en-US" altLang="zh-TW" sz="2100" kern="1200" dirty="0"/>
        </a:p>
      </dsp:txBody>
      <dsp:txXfrm>
        <a:off x="58310" y="2095439"/>
        <a:ext cx="1293349" cy="1759680"/>
      </dsp:txXfrm>
    </dsp:sp>
    <dsp:sp modelId="{70CA0973-A7D4-456E-8C63-9B4D0A8DA06E}">
      <dsp:nvSpPr>
        <dsp:cNvPr id="0" name=""/>
        <dsp:cNvSpPr/>
      </dsp:nvSpPr>
      <dsp:spPr>
        <a:xfrm>
          <a:off x="1494849" y="1120593"/>
          <a:ext cx="2819994" cy="818372"/>
        </a:xfrm>
        <a:prstGeom prst="roundRect">
          <a:avLst>
            <a:gd name="adj" fmla="val 10000"/>
          </a:avLst>
        </a:prstGeom>
        <a:solidFill>
          <a:srgbClr val="00698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t>數位化 </a:t>
          </a:r>
          <a:r>
            <a:rPr lang="en-US" altLang="zh-TW" sz="2400" kern="1200" dirty="0"/>
            <a:t>(</a:t>
          </a:r>
          <a:r>
            <a:rPr lang="zh-TW" altLang="en-US" sz="2400" kern="1200" dirty="0"/>
            <a:t>電子貨幣</a:t>
          </a:r>
          <a:r>
            <a:rPr lang="en-US" altLang="zh-TW" sz="2400" kern="1200" dirty="0"/>
            <a:t>)</a:t>
          </a:r>
          <a:endParaRPr lang="zh-TW" altLang="en-US" sz="2400" kern="1200" dirty="0"/>
        </a:p>
      </dsp:txBody>
      <dsp:txXfrm>
        <a:off x="1518818" y="1144562"/>
        <a:ext cx="2772056" cy="770434"/>
      </dsp:txXfrm>
    </dsp:sp>
    <dsp:sp modelId="{7D288221-A1DA-483E-8000-71D733259F1D}">
      <dsp:nvSpPr>
        <dsp:cNvPr id="0" name=""/>
        <dsp:cNvSpPr/>
      </dsp:nvSpPr>
      <dsp:spPr>
        <a:xfrm>
          <a:off x="1512216" y="2055201"/>
          <a:ext cx="1373825" cy="1840156"/>
        </a:xfrm>
        <a:prstGeom prst="roundRect">
          <a:avLst>
            <a:gd name="adj" fmla="val 10000"/>
          </a:avLst>
        </a:prstGeom>
        <a:solidFill>
          <a:srgbClr val="008B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altLang="zh-TW" sz="2100" kern="1200" dirty="0"/>
            <a:t>【</a:t>
          </a:r>
          <a:r>
            <a:rPr lang="zh-TW" altLang="en-US" sz="2100" kern="1200" dirty="0"/>
            <a:t>卡片形式</a:t>
          </a:r>
          <a:r>
            <a:rPr lang="en-US" altLang="zh-TW" sz="2100" kern="1200" dirty="0"/>
            <a:t>】</a:t>
          </a:r>
          <a:br>
            <a:rPr lang="en-US" altLang="zh-TW" sz="2100" kern="1200" dirty="0"/>
          </a:br>
          <a:r>
            <a:rPr lang="en-US" altLang="zh-TW" sz="2100" kern="1200" dirty="0"/>
            <a:t>  </a:t>
          </a:r>
          <a:r>
            <a:rPr lang="zh-TW" altLang="en-US" sz="2100" kern="1200" dirty="0"/>
            <a:t>塑膠貨幣 信用貨幣</a:t>
          </a:r>
        </a:p>
      </dsp:txBody>
      <dsp:txXfrm>
        <a:off x="1552454" y="2095439"/>
        <a:ext cx="1293349" cy="1759680"/>
      </dsp:txXfrm>
    </dsp:sp>
    <dsp:sp modelId="{A23223DD-0D94-4139-A3D4-494A35C7686D}">
      <dsp:nvSpPr>
        <dsp:cNvPr id="0" name=""/>
        <dsp:cNvSpPr/>
      </dsp:nvSpPr>
      <dsp:spPr>
        <a:xfrm>
          <a:off x="2943517" y="2055201"/>
          <a:ext cx="1378633" cy="1840156"/>
        </a:xfrm>
        <a:prstGeom prst="roundRect">
          <a:avLst>
            <a:gd name="adj" fmla="val 10000"/>
          </a:avLst>
        </a:prstGeom>
        <a:solidFill>
          <a:srgbClr val="008B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altLang="zh-TW" sz="2100" kern="1200" dirty="0"/>
            <a:t>【</a:t>
          </a:r>
          <a:r>
            <a:rPr lang="zh-TW" altLang="en-US" sz="2100" kern="1200" dirty="0"/>
            <a:t>網路形式</a:t>
          </a:r>
          <a:r>
            <a:rPr lang="en-US" altLang="zh-TW" sz="2100" kern="1200" dirty="0"/>
            <a:t>】</a:t>
          </a:r>
          <a:br>
            <a:rPr lang="en-US" altLang="zh-TW" sz="2100" kern="1200" dirty="0"/>
          </a:br>
          <a:r>
            <a:rPr lang="zh-TW" altLang="en-US" sz="2100" kern="1200" dirty="0"/>
            <a:t>  第三方支付平台帳戶</a:t>
          </a:r>
        </a:p>
      </dsp:txBody>
      <dsp:txXfrm>
        <a:off x="2983896" y="2095580"/>
        <a:ext cx="1297875" cy="1759398"/>
      </dsp:txXfrm>
    </dsp:sp>
    <dsp:sp modelId="{58988AB2-0E4F-4489-8C0B-B9FAA552EC56}">
      <dsp:nvSpPr>
        <dsp:cNvPr id="0" name=""/>
        <dsp:cNvSpPr/>
      </dsp:nvSpPr>
      <dsp:spPr>
        <a:xfrm>
          <a:off x="4558995" y="1663"/>
          <a:ext cx="6435606" cy="1052845"/>
        </a:xfrm>
        <a:prstGeom prst="roundRect">
          <a:avLst>
            <a:gd name="adj" fmla="val 10000"/>
          </a:avLst>
        </a:prstGeom>
        <a:solidFill>
          <a:schemeClr val="tx2">
            <a:alpha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zh-TW" altLang="en-US" sz="4300" b="1" kern="1200" dirty="0"/>
            <a:t>非法定貨幣</a:t>
          </a:r>
        </a:p>
      </dsp:txBody>
      <dsp:txXfrm>
        <a:off x="4589832" y="32500"/>
        <a:ext cx="6373932" cy="991171"/>
      </dsp:txXfrm>
    </dsp:sp>
    <dsp:sp modelId="{1AFE2C89-5CB3-497A-BCA9-E848579AE9D4}">
      <dsp:nvSpPr>
        <dsp:cNvPr id="0" name=""/>
        <dsp:cNvSpPr/>
      </dsp:nvSpPr>
      <dsp:spPr>
        <a:xfrm>
          <a:off x="4548010" y="1140702"/>
          <a:ext cx="1833860" cy="818372"/>
        </a:xfrm>
        <a:prstGeom prst="roundRect">
          <a:avLst>
            <a:gd name="adj" fmla="val 10000"/>
          </a:avLst>
        </a:prstGeom>
        <a:solidFill>
          <a:srgbClr val="922633">
            <a:alpha val="8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TW" altLang="en-US" sz="2200" kern="1200" dirty="0"/>
            <a:t>傳統</a:t>
          </a:r>
        </a:p>
      </dsp:txBody>
      <dsp:txXfrm>
        <a:off x="4571979" y="1164671"/>
        <a:ext cx="1785922" cy="770434"/>
      </dsp:txXfrm>
    </dsp:sp>
    <dsp:sp modelId="{9E5FED55-C35C-4E6F-8AD6-1C6F6D4D604D}">
      <dsp:nvSpPr>
        <dsp:cNvPr id="0" name=""/>
        <dsp:cNvSpPr/>
      </dsp:nvSpPr>
      <dsp:spPr>
        <a:xfrm>
          <a:off x="4528301" y="2044546"/>
          <a:ext cx="1847290" cy="1840156"/>
        </a:xfrm>
        <a:prstGeom prst="roundRect">
          <a:avLst>
            <a:gd name="adj" fmla="val 10000"/>
          </a:avLst>
        </a:prstGeom>
        <a:solidFill>
          <a:srgbClr val="DA6C7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kern="1200" dirty="0"/>
            <a:t>EX. </a:t>
          </a:r>
          <a:r>
            <a:rPr lang="zh-TW" altLang="en-US" sz="2200" b="0" kern="1200" dirty="0">
              <a:solidFill>
                <a:prstClr val="white"/>
              </a:solidFill>
              <a:latin typeface="Corbel"/>
              <a:ea typeface="微軟正黑體"/>
              <a:cs typeface="+mn-cs"/>
            </a:rPr>
            <a:t>賭場代幣</a:t>
          </a:r>
        </a:p>
      </dsp:txBody>
      <dsp:txXfrm>
        <a:off x="4582197" y="2098442"/>
        <a:ext cx="1739498" cy="1732364"/>
      </dsp:txXfrm>
    </dsp:sp>
    <dsp:sp modelId="{D935497F-A470-4D2D-B89D-976C16E609E6}">
      <dsp:nvSpPr>
        <dsp:cNvPr id="0" name=""/>
        <dsp:cNvSpPr/>
      </dsp:nvSpPr>
      <dsp:spPr>
        <a:xfrm>
          <a:off x="6546713" y="1120593"/>
          <a:ext cx="4399367" cy="818372"/>
        </a:xfrm>
        <a:prstGeom prst="roundRect">
          <a:avLst>
            <a:gd name="adj" fmla="val 10000"/>
          </a:avLst>
        </a:prstGeom>
        <a:solidFill>
          <a:srgbClr val="00698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t>數位化 </a:t>
          </a:r>
          <a:r>
            <a:rPr lang="en-US" altLang="zh-TW" sz="2400" kern="1200" dirty="0"/>
            <a:t>(</a:t>
          </a:r>
          <a:r>
            <a:rPr lang="zh-TW" altLang="en-US" sz="2400" kern="1200" dirty="0"/>
            <a:t>虛擬貨幣</a:t>
          </a:r>
          <a:r>
            <a:rPr lang="en-US" altLang="zh-TW" sz="2400" kern="1200" dirty="0"/>
            <a:t>)</a:t>
          </a:r>
          <a:endParaRPr lang="zh-TW" altLang="en-US" sz="2400" kern="1200" dirty="0"/>
        </a:p>
      </dsp:txBody>
      <dsp:txXfrm>
        <a:off x="6570682" y="1144562"/>
        <a:ext cx="4351429" cy="770434"/>
      </dsp:txXfrm>
    </dsp:sp>
    <dsp:sp modelId="{A9858654-7778-4269-B02A-2ED1CE584247}">
      <dsp:nvSpPr>
        <dsp:cNvPr id="0" name=""/>
        <dsp:cNvSpPr/>
      </dsp:nvSpPr>
      <dsp:spPr>
        <a:xfrm>
          <a:off x="6536460" y="2043626"/>
          <a:ext cx="1469746" cy="1840156"/>
        </a:xfrm>
        <a:prstGeom prst="roundRect">
          <a:avLst>
            <a:gd name="adj" fmla="val 10000"/>
          </a:avLst>
        </a:prstGeom>
        <a:solidFill>
          <a:srgbClr val="008B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algn="ctr" defTabSz="977900">
            <a:lnSpc>
              <a:spcPct val="90000"/>
            </a:lnSpc>
            <a:spcBef>
              <a:spcPct val="0"/>
            </a:spcBef>
            <a:spcAft>
              <a:spcPct val="35000"/>
            </a:spcAft>
            <a:buNone/>
          </a:pPr>
          <a:r>
            <a:rPr lang="en-US" altLang="zh-TW" sz="2200" kern="1200" dirty="0"/>
            <a:t>【</a:t>
          </a:r>
          <a:r>
            <a:rPr lang="zh-TW" altLang="en-US" sz="2200" kern="1200" dirty="0"/>
            <a:t>封閉式</a:t>
          </a:r>
          <a:r>
            <a:rPr lang="en-US" altLang="zh-TW" sz="2200" kern="1200" dirty="0"/>
            <a:t>】</a:t>
          </a:r>
          <a:r>
            <a:rPr lang="en-US" altLang="zh-TW" sz="2000" kern="1200" dirty="0">
              <a:solidFill>
                <a:prstClr val="white"/>
              </a:solidFill>
              <a:latin typeface="Corbel"/>
              <a:ea typeface="微軟正黑體"/>
              <a:cs typeface="+mn-cs"/>
            </a:rPr>
            <a:t>EX. </a:t>
          </a:r>
          <a:r>
            <a:rPr lang="zh-TW" altLang="en-US" sz="2000" kern="1200" dirty="0">
              <a:solidFill>
                <a:prstClr val="white"/>
              </a:solidFill>
              <a:latin typeface="Corbel"/>
              <a:ea typeface="微軟正黑體"/>
              <a:cs typeface="+mn-cs"/>
            </a:rPr>
            <a:t>遊戲幣</a:t>
          </a:r>
        </a:p>
      </dsp:txBody>
      <dsp:txXfrm>
        <a:off x="6579507" y="2086673"/>
        <a:ext cx="1383652" cy="1754062"/>
      </dsp:txXfrm>
    </dsp:sp>
    <dsp:sp modelId="{0AAE539D-8449-41BA-AD63-37FB3F4FD937}">
      <dsp:nvSpPr>
        <dsp:cNvPr id="0" name=""/>
        <dsp:cNvSpPr/>
      </dsp:nvSpPr>
      <dsp:spPr>
        <a:xfrm>
          <a:off x="8068778" y="2050188"/>
          <a:ext cx="2879715" cy="626334"/>
        </a:xfrm>
        <a:prstGeom prst="roundRect">
          <a:avLst>
            <a:gd name="adj" fmla="val 10000"/>
          </a:avLst>
        </a:prstGeom>
        <a:solidFill>
          <a:srgbClr val="008B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altLang="zh-TW" sz="2100" kern="1200" dirty="0"/>
            <a:t>【</a:t>
          </a:r>
          <a:r>
            <a:rPr lang="zh-TW" altLang="en-US" sz="2100" kern="1200" dirty="0"/>
            <a:t>開放式</a:t>
          </a:r>
          <a:r>
            <a:rPr lang="en-US" altLang="zh-TW" sz="2100" kern="1200" dirty="0"/>
            <a:t>】</a:t>
          </a:r>
          <a:endParaRPr lang="zh-TW" altLang="en-US" sz="2100" kern="1200" dirty="0"/>
        </a:p>
      </dsp:txBody>
      <dsp:txXfrm>
        <a:off x="8087123" y="2068533"/>
        <a:ext cx="2843025" cy="589644"/>
      </dsp:txXfrm>
    </dsp:sp>
    <dsp:sp modelId="{45EC5518-8E9E-42E6-ADF2-6BFF91C6827E}">
      <dsp:nvSpPr>
        <dsp:cNvPr id="0" name=""/>
        <dsp:cNvSpPr/>
      </dsp:nvSpPr>
      <dsp:spPr>
        <a:xfrm>
          <a:off x="8101710" y="2724308"/>
          <a:ext cx="1378291" cy="1164579"/>
        </a:xfrm>
        <a:prstGeom prst="roundRect">
          <a:avLst>
            <a:gd name="adj" fmla="val 10000"/>
          </a:avLst>
        </a:prstGeom>
        <a:solidFill>
          <a:srgbClr val="008B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kern="1200" dirty="0"/>
            <a:t>【</a:t>
          </a:r>
          <a:r>
            <a:rPr lang="zh-TW" altLang="en-US" sz="1600" kern="1200" dirty="0"/>
            <a:t>有中介發行機構</a:t>
          </a:r>
          <a:r>
            <a:rPr lang="en-US" altLang="zh-TW" sz="1600" kern="1200" dirty="0"/>
            <a:t>】     EX. </a:t>
          </a:r>
          <a:r>
            <a:rPr lang="zh-TW" altLang="en-US" sz="1600" kern="1200" dirty="0"/>
            <a:t>亞馬遜幣</a:t>
          </a:r>
        </a:p>
      </dsp:txBody>
      <dsp:txXfrm>
        <a:off x="8135819" y="2758417"/>
        <a:ext cx="1310073" cy="1096361"/>
      </dsp:txXfrm>
    </dsp:sp>
    <dsp:sp modelId="{CA418A8C-21C8-4581-BE09-9F82D3D0D756}">
      <dsp:nvSpPr>
        <dsp:cNvPr id="0" name=""/>
        <dsp:cNvSpPr/>
      </dsp:nvSpPr>
      <dsp:spPr>
        <a:xfrm>
          <a:off x="9554008" y="2712715"/>
          <a:ext cx="1378291" cy="1164579"/>
        </a:xfrm>
        <a:prstGeom prst="roundRect">
          <a:avLst>
            <a:gd name="adj" fmla="val 10000"/>
          </a:avLst>
        </a:prstGeom>
        <a:solidFill>
          <a:srgbClr val="008B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kern="1200" dirty="0"/>
            <a:t>【</a:t>
          </a:r>
          <a:r>
            <a:rPr lang="zh-TW" altLang="en-US" sz="1600" kern="1200" dirty="0"/>
            <a:t>去中心化</a:t>
          </a:r>
          <a:r>
            <a:rPr lang="en-US" altLang="zh-TW" sz="1600" kern="1200" dirty="0"/>
            <a:t>】</a:t>
          </a:r>
          <a:r>
            <a:rPr lang="zh-TW" altLang="en-US" sz="1600" kern="1200" dirty="0"/>
            <a:t>加密貨幣     </a:t>
          </a:r>
          <a:r>
            <a:rPr lang="en-US" altLang="zh-TW" sz="1600" kern="1200" dirty="0"/>
            <a:t>EX. </a:t>
          </a:r>
          <a:r>
            <a:rPr lang="zh-TW" altLang="en-US" sz="1600" kern="1200" dirty="0"/>
            <a:t>比特幣</a:t>
          </a:r>
        </a:p>
      </dsp:txBody>
      <dsp:txXfrm>
        <a:off x="9588117" y="2746824"/>
        <a:ext cx="1310073" cy="109636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A2281-1FE0-4E36-B7FC-49C1793956AA}">
      <dsp:nvSpPr>
        <dsp:cNvPr id="0" name=""/>
        <dsp:cNvSpPr/>
      </dsp:nvSpPr>
      <dsp:spPr>
        <a:xfrm>
          <a:off x="7473" y="0"/>
          <a:ext cx="1601450"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t>創新模式</a:t>
          </a:r>
        </a:p>
      </dsp:txBody>
      <dsp:txXfrm>
        <a:off x="25024" y="17551"/>
        <a:ext cx="1566348" cy="564120"/>
      </dsp:txXfrm>
    </dsp:sp>
    <dsp:sp modelId="{1BF9C948-1257-4234-8241-EC41251EA83B}">
      <dsp:nvSpPr>
        <dsp:cNvPr id="0" name=""/>
        <dsp:cNvSpPr/>
      </dsp:nvSpPr>
      <dsp:spPr>
        <a:xfrm>
          <a:off x="2184599" y="116779"/>
          <a:ext cx="624105" cy="3656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TW" altLang="en-US" sz="1500" kern="1200"/>
        </a:p>
      </dsp:txBody>
      <dsp:txXfrm>
        <a:off x="2184599" y="189912"/>
        <a:ext cx="514406" cy="219397"/>
      </dsp:txXfrm>
    </dsp:sp>
    <dsp:sp modelId="{BC1EE63B-2D58-4ECB-B2DC-168FA4BC9DD3}">
      <dsp:nvSpPr>
        <dsp:cNvPr id="0" name=""/>
        <dsp:cNvSpPr/>
      </dsp:nvSpPr>
      <dsp:spPr>
        <a:xfrm>
          <a:off x="3332667" y="0"/>
          <a:ext cx="6451412"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smtClean="0"/>
            <a:t>實體銀行服務創新</a:t>
          </a:r>
          <a:endParaRPr lang="zh-TW" altLang="en-US" sz="2400" kern="1200" dirty="0"/>
        </a:p>
      </dsp:txBody>
      <dsp:txXfrm>
        <a:off x="3350218" y="17551"/>
        <a:ext cx="6416310" cy="56412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A2281-1FE0-4E36-B7FC-49C1793956AA}">
      <dsp:nvSpPr>
        <dsp:cNvPr id="0" name=""/>
        <dsp:cNvSpPr/>
      </dsp:nvSpPr>
      <dsp:spPr>
        <a:xfrm>
          <a:off x="7473" y="0"/>
          <a:ext cx="1601450"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t>創新模式</a:t>
          </a:r>
        </a:p>
      </dsp:txBody>
      <dsp:txXfrm>
        <a:off x="25024" y="17551"/>
        <a:ext cx="1566348" cy="564120"/>
      </dsp:txXfrm>
    </dsp:sp>
    <dsp:sp modelId="{1BF9C948-1257-4234-8241-EC41251EA83B}">
      <dsp:nvSpPr>
        <dsp:cNvPr id="0" name=""/>
        <dsp:cNvSpPr/>
      </dsp:nvSpPr>
      <dsp:spPr>
        <a:xfrm>
          <a:off x="2182103" y="116779"/>
          <a:ext cx="621399" cy="3656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TW" altLang="en-US" sz="1500" kern="1200"/>
        </a:p>
      </dsp:txBody>
      <dsp:txXfrm>
        <a:off x="2182103" y="189912"/>
        <a:ext cx="511700" cy="219397"/>
      </dsp:txXfrm>
    </dsp:sp>
    <dsp:sp modelId="{BC1EE63B-2D58-4ECB-B2DC-168FA4BC9DD3}">
      <dsp:nvSpPr>
        <dsp:cNvPr id="0" name=""/>
        <dsp:cNvSpPr/>
      </dsp:nvSpPr>
      <dsp:spPr>
        <a:xfrm>
          <a:off x="3325193" y="0"/>
          <a:ext cx="6451412"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t>實體銀行服務創新</a:t>
          </a:r>
        </a:p>
      </dsp:txBody>
      <dsp:txXfrm>
        <a:off x="3342744" y="17551"/>
        <a:ext cx="6416310" cy="56412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3A851B-DC82-184F-B1DD-EE5D63BBDC15}">
      <dsp:nvSpPr>
        <dsp:cNvPr id="0" name=""/>
        <dsp:cNvSpPr/>
      </dsp:nvSpPr>
      <dsp:spPr>
        <a:xfrm>
          <a:off x="2739889" y="2709333"/>
          <a:ext cx="591700" cy="2254956"/>
        </a:xfrm>
        <a:custGeom>
          <a:avLst/>
          <a:gdLst/>
          <a:ahLst/>
          <a:cxnLst/>
          <a:rect l="0" t="0" r="0" b="0"/>
          <a:pathLst>
            <a:path>
              <a:moveTo>
                <a:pt x="0" y="0"/>
              </a:moveTo>
              <a:lnTo>
                <a:pt x="295850" y="0"/>
              </a:lnTo>
              <a:lnTo>
                <a:pt x="295850" y="2254956"/>
              </a:lnTo>
              <a:lnTo>
                <a:pt x="591700" y="2254956"/>
              </a:lnTo>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zh-TW" altLang="en-US" sz="700" kern="1200"/>
        </a:p>
      </dsp:txBody>
      <dsp:txXfrm>
        <a:off x="2977457" y="3778529"/>
        <a:ext cx="116564" cy="116564"/>
      </dsp:txXfrm>
    </dsp:sp>
    <dsp:sp modelId="{16F8181C-3500-9040-97B9-880838ED1EBB}">
      <dsp:nvSpPr>
        <dsp:cNvPr id="0" name=""/>
        <dsp:cNvSpPr/>
      </dsp:nvSpPr>
      <dsp:spPr>
        <a:xfrm>
          <a:off x="2739889" y="2709333"/>
          <a:ext cx="591700" cy="1127478"/>
        </a:xfrm>
        <a:custGeom>
          <a:avLst/>
          <a:gdLst/>
          <a:ahLst/>
          <a:cxnLst/>
          <a:rect l="0" t="0" r="0" b="0"/>
          <a:pathLst>
            <a:path>
              <a:moveTo>
                <a:pt x="0" y="0"/>
              </a:moveTo>
              <a:lnTo>
                <a:pt x="295850" y="0"/>
              </a:lnTo>
              <a:lnTo>
                <a:pt x="295850" y="1127478"/>
              </a:lnTo>
              <a:lnTo>
                <a:pt x="591700" y="1127478"/>
              </a:lnTo>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zh-TW" altLang="en-US" sz="400" kern="1200"/>
        </a:p>
      </dsp:txBody>
      <dsp:txXfrm>
        <a:off x="3003907" y="3241239"/>
        <a:ext cx="63665" cy="63665"/>
      </dsp:txXfrm>
    </dsp:sp>
    <dsp:sp modelId="{81CAB378-A240-5F49-9E4E-55345AE7ACF3}">
      <dsp:nvSpPr>
        <dsp:cNvPr id="0" name=""/>
        <dsp:cNvSpPr/>
      </dsp:nvSpPr>
      <dsp:spPr>
        <a:xfrm>
          <a:off x="2739889" y="2663613"/>
          <a:ext cx="591700" cy="91440"/>
        </a:xfrm>
        <a:custGeom>
          <a:avLst/>
          <a:gdLst/>
          <a:ahLst/>
          <a:cxnLst/>
          <a:rect l="0" t="0" r="0" b="0"/>
          <a:pathLst>
            <a:path>
              <a:moveTo>
                <a:pt x="0" y="45720"/>
              </a:moveTo>
              <a:lnTo>
                <a:pt x="591700" y="45720"/>
              </a:lnTo>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zh-TW" altLang="en-US" sz="400" kern="1200"/>
        </a:p>
      </dsp:txBody>
      <dsp:txXfrm>
        <a:off x="3020947" y="2694540"/>
        <a:ext cx="29585" cy="29585"/>
      </dsp:txXfrm>
    </dsp:sp>
    <dsp:sp modelId="{0449B6F4-C8E7-C541-B4D6-5D88D6B5A196}">
      <dsp:nvSpPr>
        <dsp:cNvPr id="0" name=""/>
        <dsp:cNvSpPr/>
      </dsp:nvSpPr>
      <dsp:spPr>
        <a:xfrm>
          <a:off x="2739889" y="1581855"/>
          <a:ext cx="591700" cy="1127478"/>
        </a:xfrm>
        <a:custGeom>
          <a:avLst/>
          <a:gdLst/>
          <a:ahLst/>
          <a:cxnLst/>
          <a:rect l="0" t="0" r="0" b="0"/>
          <a:pathLst>
            <a:path>
              <a:moveTo>
                <a:pt x="0" y="1127478"/>
              </a:moveTo>
              <a:lnTo>
                <a:pt x="295850" y="1127478"/>
              </a:lnTo>
              <a:lnTo>
                <a:pt x="295850" y="0"/>
              </a:lnTo>
              <a:lnTo>
                <a:pt x="591700" y="0"/>
              </a:lnTo>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zh-TW" altLang="en-US" sz="400" kern="1200"/>
        </a:p>
      </dsp:txBody>
      <dsp:txXfrm>
        <a:off x="3003907" y="2113761"/>
        <a:ext cx="63665" cy="63665"/>
      </dsp:txXfrm>
    </dsp:sp>
    <dsp:sp modelId="{D16B55C7-8D5C-4410-96A4-B34BC06211B3}">
      <dsp:nvSpPr>
        <dsp:cNvPr id="0" name=""/>
        <dsp:cNvSpPr/>
      </dsp:nvSpPr>
      <dsp:spPr>
        <a:xfrm>
          <a:off x="2739889" y="454377"/>
          <a:ext cx="591700" cy="2254956"/>
        </a:xfrm>
        <a:custGeom>
          <a:avLst/>
          <a:gdLst/>
          <a:ahLst/>
          <a:cxnLst/>
          <a:rect l="0" t="0" r="0" b="0"/>
          <a:pathLst>
            <a:path>
              <a:moveTo>
                <a:pt x="0" y="2254956"/>
              </a:moveTo>
              <a:lnTo>
                <a:pt x="295850" y="2254956"/>
              </a:lnTo>
              <a:lnTo>
                <a:pt x="295850" y="0"/>
              </a:lnTo>
              <a:lnTo>
                <a:pt x="591700" y="0"/>
              </a:lnTo>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zh-TW" altLang="en-US" sz="800" kern="1200"/>
        </a:p>
      </dsp:txBody>
      <dsp:txXfrm>
        <a:off x="2977457" y="1523572"/>
        <a:ext cx="116564" cy="116564"/>
      </dsp:txXfrm>
    </dsp:sp>
    <dsp:sp modelId="{EF40F68A-3927-6E4A-9137-E1C8E52492E5}">
      <dsp:nvSpPr>
        <dsp:cNvPr id="0" name=""/>
        <dsp:cNvSpPr/>
      </dsp:nvSpPr>
      <dsp:spPr>
        <a:xfrm rot="16200000">
          <a:off x="-84739" y="2258342"/>
          <a:ext cx="4747276" cy="901982"/>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2667000">
            <a:lnSpc>
              <a:spcPct val="90000"/>
            </a:lnSpc>
            <a:spcBef>
              <a:spcPct val="0"/>
            </a:spcBef>
            <a:spcAft>
              <a:spcPct val="35000"/>
            </a:spcAft>
          </a:pPr>
          <a:r>
            <a:rPr lang="en-US" altLang="zh-TW" sz="6000" kern="1200" dirty="0" smtClean="0"/>
            <a:t>Social Finance </a:t>
          </a:r>
          <a:endParaRPr lang="zh-TW" altLang="en-US" sz="6000" kern="1200" dirty="0"/>
        </a:p>
      </dsp:txBody>
      <dsp:txXfrm>
        <a:off x="-84739" y="2258342"/>
        <a:ext cx="4747276" cy="901982"/>
      </dsp:txXfrm>
    </dsp:sp>
    <dsp:sp modelId="{18DD242D-03EB-4A14-A3B6-762749B1D06C}">
      <dsp:nvSpPr>
        <dsp:cNvPr id="0" name=""/>
        <dsp:cNvSpPr/>
      </dsp:nvSpPr>
      <dsp:spPr>
        <a:xfrm>
          <a:off x="3331590" y="3385"/>
          <a:ext cx="2958502" cy="901982"/>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1955800">
            <a:lnSpc>
              <a:spcPct val="90000"/>
            </a:lnSpc>
            <a:spcBef>
              <a:spcPct val="0"/>
            </a:spcBef>
            <a:spcAft>
              <a:spcPct val="35000"/>
            </a:spcAft>
          </a:pPr>
          <a:r>
            <a:rPr lang="en-US" altLang="zh-TW" sz="4400" kern="1200" dirty="0" smtClean="0"/>
            <a:t>P2P Lending </a:t>
          </a:r>
          <a:endParaRPr lang="zh-TW" altLang="en-US" sz="4400" kern="1200" dirty="0"/>
        </a:p>
      </dsp:txBody>
      <dsp:txXfrm>
        <a:off x="3331590" y="3385"/>
        <a:ext cx="2958502" cy="901982"/>
      </dsp:txXfrm>
    </dsp:sp>
    <dsp:sp modelId="{06EC4BCE-58BA-2C45-AFB0-116941CE27BB}">
      <dsp:nvSpPr>
        <dsp:cNvPr id="0" name=""/>
        <dsp:cNvSpPr/>
      </dsp:nvSpPr>
      <dsp:spPr>
        <a:xfrm>
          <a:off x="3331590" y="1130864"/>
          <a:ext cx="2958502" cy="901982"/>
        </a:xfrm>
        <a:prstGeom prst="rect">
          <a:avLst/>
        </a:prstGeom>
        <a:solidFill>
          <a:srgbClr val="C000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n-US" altLang="zh-TW" sz="3600" kern="1200" dirty="0" smtClean="0"/>
            <a:t>Crowdfunding</a:t>
          </a:r>
          <a:r>
            <a:rPr lang="en-US" altLang="zh-TW" sz="4000" kern="1200" dirty="0" smtClean="0"/>
            <a:t> </a:t>
          </a:r>
          <a:endParaRPr lang="zh-TW" altLang="en-US" sz="4000" kern="1200" dirty="0"/>
        </a:p>
      </dsp:txBody>
      <dsp:txXfrm>
        <a:off x="3331590" y="1130864"/>
        <a:ext cx="2958502" cy="901982"/>
      </dsp:txXfrm>
    </dsp:sp>
    <dsp:sp modelId="{28B66FA9-E16F-E54A-8C59-FFC162E909C7}">
      <dsp:nvSpPr>
        <dsp:cNvPr id="0" name=""/>
        <dsp:cNvSpPr/>
      </dsp:nvSpPr>
      <dsp:spPr>
        <a:xfrm>
          <a:off x="3331590" y="2258342"/>
          <a:ext cx="2958502" cy="901982"/>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n-US" altLang="zh-TW" sz="3600" kern="1200" dirty="0" err="1" smtClean="0"/>
            <a:t>Crowdinvesting</a:t>
          </a:r>
          <a:endParaRPr lang="zh-TW" altLang="en-US" sz="3600" kern="1200" dirty="0"/>
        </a:p>
      </dsp:txBody>
      <dsp:txXfrm>
        <a:off x="3331590" y="2258342"/>
        <a:ext cx="2958502" cy="901982"/>
      </dsp:txXfrm>
    </dsp:sp>
    <dsp:sp modelId="{D23B1F80-E6FF-8640-84DB-A80E95070184}">
      <dsp:nvSpPr>
        <dsp:cNvPr id="0" name=""/>
        <dsp:cNvSpPr/>
      </dsp:nvSpPr>
      <dsp:spPr>
        <a:xfrm>
          <a:off x="3331590" y="3385820"/>
          <a:ext cx="2958502" cy="901982"/>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altLang="zh-TW" sz="3200" kern="1200" dirty="0" smtClean="0"/>
            <a:t>Virtual Currency </a:t>
          </a:r>
          <a:endParaRPr lang="zh-TW" altLang="en-US" sz="3200" kern="1200" dirty="0"/>
        </a:p>
      </dsp:txBody>
      <dsp:txXfrm>
        <a:off x="3331590" y="3385820"/>
        <a:ext cx="2958502" cy="901982"/>
      </dsp:txXfrm>
    </dsp:sp>
    <dsp:sp modelId="{A35B2BFD-01FA-2440-A580-31002AD88FA7}">
      <dsp:nvSpPr>
        <dsp:cNvPr id="0" name=""/>
        <dsp:cNvSpPr/>
      </dsp:nvSpPr>
      <dsp:spPr>
        <a:xfrm>
          <a:off x="3331590" y="4513298"/>
          <a:ext cx="2958502" cy="901982"/>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altLang="zh-TW" sz="3200" kern="1200" dirty="0" smtClean="0"/>
            <a:t>Social Insurance </a:t>
          </a:r>
          <a:endParaRPr lang="zh-TW" altLang="en-US" sz="3200" kern="1200" dirty="0"/>
        </a:p>
      </dsp:txBody>
      <dsp:txXfrm>
        <a:off x="3331590" y="4513298"/>
        <a:ext cx="2958502" cy="9019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038D1-10F2-4A79-B014-CE8A88E3F863}">
      <dsp:nvSpPr>
        <dsp:cNvPr id="0" name=""/>
        <dsp:cNvSpPr/>
      </dsp:nvSpPr>
      <dsp:spPr>
        <a:xfrm>
          <a:off x="2736484" y="-15362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TW" sz="1400" kern="1200" dirty="0" smtClean="0"/>
            <a:t>Third party payment</a:t>
          </a:r>
          <a:endParaRPr lang="zh-TW" altLang="en-US" sz="1400" kern="1200" dirty="0"/>
        </a:p>
      </dsp:txBody>
      <dsp:txXfrm>
        <a:off x="2915511" y="32504"/>
        <a:ext cx="864416" cy="898706"/>
      </dsp:txXfrm>
    </dsp:sp>
    <dsp:sp modelId="{D1B1E31A-B4EA-47B7-A368-CB29DED706B0}">
      <dsp:nvSpPr>
        <dsp:cNvPr id="0" name=""/>
        <dsp:cNvSpPr/>
      </dsp:nvSpPr>
      <dsp:spPr>
        <a:xfrm rot="1080000">
          <a:off x="3972171" y="541391"/>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TW" altLang="en-US" sz="1100" kern="1200"/>
        </a:p>
      </dsp:txBody>
      <dsp:txXfrm>
        <a:off x="3972985" y="600801"/>
        <a:ext cx="77585" cy="193643"/>
      </dsp:txXfrm>
    </dsp:sp>
    <dsp:sp modelId="{330C8809-52CE-BB4D-9A38-8EBADEBCA67A}">
      <dsp:nvSpPr>
        <dsp:cNvPr id="0" name=""/>
        <dsp:cNvSpPr/>
      </dsp:nvSpPr>
      <dsp:spPr>
        <a:xfrm>
          <a:off x="4102189"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TW" sz="1400" kern="1200" dirty="0" smtClean="0"/>
            <a:t>Mobile</a:t>
          </a:r>
          <a:r>
            <a:rPr lang="zh-TW" altLang="en-US" sz="1400" kern="1200" dirty="0" smtClean="0"/>
            <a:t/>
          </a:r>
          <a:br>
            <a:rPr lang="zh-TW" altLang="en-US" sz="1400" kern="1200" dirty="0" smtClean="0"/>
          </a:br>
          <a:r>
            <a:rPr lang="en-US" altLang="zh-TW" sz="1400" kern="1200" dirty="0" smtClean="0"/>
            <a:t>payment</a:t>
          </a:r>
          <a:endParaRPr lang="zh-TW" altLang="en-US" sz="1400" kern="1200" dirty="0"/>
        </a:p>
      </dsp:txBody>
      <dsp:txXfrm>
        <a:off x="4281216" y="476247"/>
        <a:ext cx="864416" cy="898706"/>
      </dsp:txXfrm>
    </dsp:sp>
    <dsp:sp modelId="{7F41E8BB-E593-4041-A7B6-E439DCFE423D}">
      <dsp:nvSpPr>
        <dsp:cNvPr id="0" name=""/>
        <dsp:cNvSpPr/>
      </dsp:nvSpPr>
      <dsp:spPr>
        <a:xfrm rot="3240000">
          <a:off x="5085499" y="1342887"/>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TW" altLang="en-US" sz="1100" kern="1200"/>
        </a:p>
      </dsp:txBody>
      <dsp:txXfrm>
        <a:off x="5091477" y="1395701"/>
        <a:ext cx="67679" cy="193643"/>
      </dsp:txXfrm>
    </dsp:sp>
    <dsp:sp modelId="{83DDF826-A90E-4FFA-B523-871CCB526011}">
      <dsp:nvSpPr>
        <dsp:cNvPr id="0" name=""/>
        <dsp:cNvSpPr/>
      </dsp:nvSpPr>
      <dsp:spPr>
        <a:xfrm>
          <a:off x="4946240"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TW" sz="1400" kern="1200" dirty="0" smtClean="0"/>
            <a:t>P2P</a:t>
          </a:r>
          <a:br>
            <a:rPr lang="en-US" altLang="zh-TW" sz="1400" kern="1200" dirty="0" smtClean="0"/>
          </a:br>
          <a:r>
            <a:rPr lang="en-US" altLang="zh-TW" sz="1400" kern="1200" dirty="0" smtClean="0"/>
            <a:t>lending</a:t>
          </a:r>
          <a:endParaRPr lang="zh-TW" altLang="en-US" sz="1400" kern="1200" dirty="0"/>
        </a:p>
      </dsp:txBody>
      <dsp:txXfrm>
        <a:off x="5125267" y="1637985"/>
        <a:ext cx="864416" cy="898706"/>
      </dsp:txXfrm>
    </dsp:sp>
    <dsp:sp modelId="{A2A61815-7D3B-4CA3-81DC-F0864ED9FFC0}">
      <dsp:nvSpPr>
        <dsp:cNvPr id="0" name=""/>
        <dsp:cNvSpPr/>
      </dsp:nvSpPr>
      <dsp:spPr>
        <a:xfrm rot="5400000">
          <a:off x="5513744" y="264148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TW" altLang="en-US" sz="1100" kern="1200"/>
        </a:p>
      </dsp:txBody>
      <dsp:txXfrm>
        <a:off x="5526864" y="2692916"/>
        <a:ext cx="61223" cy="193643"/>
      </dsp:txXfrm>
    </dsp:sp>
    <dsp:sp modelId="{6D8EAAE1-6433-4EB8-8E6B-6ED9F9AE8B6D}">
      <dsp:nvSpPr>
        <dsp:cNvPr id="0" name=""/>
        <dsp:cNvSpPr/>
      </dsp:nvSpPr>
      <dsp:spPr>
        <a:xfrm>
          <a:off x="4946240"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TW" sz="1400" kern="1200" dirty="0" smtClean="0"/>
            <a:t>Crowd</a:t>
          </a:r>
          <a:br>
            <a:rPr lang="en-US" altLang="zh-TW" sz="1400" kern="1200" dirty="0" smtClean="0"/>
          </a:br>
          <a:r>
            <a:rPr lang="en-US" altLang="zh-TW" sz="1400" kern="1200" dirty="0" smtClean="0"/>
            <a:t>funding </a:t>
          </a:r>
          <a:endParaRPr lang="zh-TW" altLang="en-US" sz="1400" kern="1200" dirty="0"/>
        </a:p>
      </dsp:txBody>
      <dsp:txXfrm>
        <a:off x="5125267" y="3073972"/>
        <a:ext cx="864416" cy="898706"/>
      </dsp:txXfrm>
    </dsp:sp>
    <dsp:sp modelId="{8EE22EF3-15D6-4E4D-821C-678AAD5A5843}">
      <dsp:nvSpPr>
        <dsp:cNvPr id="0" name=""/>
        <dsp:cNvSpPr/>
      </dsp:nvSpPr>
      <dsp:spPr>
        <a:xfrm rot="7560000">
          <a:off x="5088716" y="3940611"/>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TW" altLang="en-US" sz="1100" kern="1200"/>
        </a:p>
      </dsp:txBody>
      <dsp:txXfrm rot="10800000">
        <a:off x="5111743" y="3993425"/>
        <a:ext cx="67679" cy="193643"/>
      </dsp:txXfrm>
    </dsp:sp>
    <dsp:sp modelId="{FD10E9A9-BD77-493B-8092-CADFA27FA628}">
      <dsp:nvSpPr>
        <dsp:cNvPr id="0" name=""/>
        <dsp:cNvSpPr/>
      </dsp:nvSpPr>
      <dsp:spPr>
        <a:xfrm>
          <a:off x="4102189"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TW" sz="1400" kern="1200" dirty="0" smtClean="0"/>
            <a:t>Virtual</a:t>
          </a:r>
          <a:br>
            <a:rPr lang="en-US" altLang="zh-TW" sz="1400" kern="1200" dirty="0" smtClean="0"/>
          </a:br>
          <a:r>
            <a:rPr lang="en-US" altLang="zh-TW" sz="1400" kern="1200" dirty="0" smtClean="0"/>
            <a:t>Currency</a:t>
          </a:r>
          <a:endParaRPr lang="zh-TW" altLang="en-US" sz="1400" kern="1200" dirty="0"/>
        </a:p>
      </dsp:txBody>
      <dsp:txXfrm>
        <a:off x="4281216" y="4235709"/>
        <a:ext cx="864416" cy="898706"/>
      </dsp:txXfrm>
    </dsp:sp>
    <dsp:sp modelId="{A792CA86-ABE7-46CD-9149-E9D79BD6C012}">
      <dsp:nvSpPr>
        <dsp:cNvPr id="0" name=""/>
        <dsp:cNvSpPr/>
      </dsp:nvSpPr>
      <dsp:spPr>
        <a:xfrm rot="9720000">
          <a:off x="3978137" y="4744597"/>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TW" altLang="en-US" sz="1100" kern="1200"/>
        </a:p>
      </dsp:txBody>
      <dsp:txXfrm rot="10800000">
        <a:off x="4010573" y="4804007"/>
        <a:ext cx="77585" cy="193643"/>
      </dsp:txXfrm>
    </dsp:sp>
    <dsp:sp modelId="{6B2BB0D2-C126-468D-A88F-33DCDE0B0ABC}">
      <dsp:nvSpPr>
        <dsp:cNvPr id="0" name=""/>
        <dsp:cNvSpPr/>
      </dsp:nvSpPr>
      <dsp:spPr>
        <a:xfrm>
          <a:off x="2736484" y="4493326"/>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TW" sz="1400" kern="1200" dirty="0" smtClean="0"/>
            <a:t>Insurance</a:t>
          </a:r>
          <a:br>
            <a:rPr lang="en-US" altLang="zh-TW" sz="1400" kern="1200" dirty="0" smtClean="0"/>
          </a:br>
          <a:r>
            <a:rPr lang="en-US" altLang="zh-TW" sz="1400" kern="1200" dirty="0" smtClean="0"/>
            <a:t>Tech</a:t>
          </a:r>
          <a:endParaRPr lang="zh-TW" altLang="en-US" sz="1400" kern="1200" dirty="0"/>
        </a:p>
      </dsp:txBody>
      <dsp:txXfrm>
        <a:off x="2915511" y="4679454"/>
        <a:ext cx="864416" cy="898706"/>
      </dsp:txXfrm>
    </dsp:sp>
    <dsp:sp modelId="{0F817E7F-8D37-4CC6-A990-139D08E8E6ED}">
      <dsp:nvSpPr>
        <dsp:cNvPr id="0" name=""/>
        <dsp:cNvSpPr/>
      </dsp:nvSpPr>
      <dsp:spPr>
        <a:xfrm rot="11880000">
          <a:off x="2612433" y="4746535"/>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TW" altLang="en-US" sz="1100" kern="1200"/>
        </a:p>
      </dsp:txBody>
      <dsp:txXfrm rot="10800000">
        <a:off x="2644869" y="4816219"/>
        <a:ext cx="77585" cy="193643"/>
      </dsp:txXfrm>
    </dsp:sp>
    <dsp:sp modelId="{0EA30E45-768F-40BF-AE29-76C3FFCF493D}">
      <dsp:nvSpPr>
        <dsp:cNvPr id="0" name=""/>
        <dsp:cNvSpPr/>
      </dsp:nvSpPr>
      <dsp:spPr>
        <a:xfrm>
          <a:off x="1370780"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TW" sz="1400" kern="1200" dirty="0" smtClean="0"/>
            <a:t>Smart</a:t>
          </a:r>
        </a:p>
        <a:p>
          <a:pPr lvl="0" algn="ctr" defTabSz="622300">
            <a:lnSpc>
              <a:spcPct val="90000"/>
            </a:lnSpc>
            <a:spcBef>
              <a:spcPct val="0"/>
            </a:spcBef>
            <a:spcAft>
              <a:spcPct val="35000"/>
            </a:spcAft>
          </a:pPr>
          <a:r>
            <a:rPr lang="en-US" altLang="zh-TW" sz="1400" kern="1200" dirty="0" smtClean="0"/>
            <a:t>Investment </a:t>
          </a:r>
          <a:endParaRPr lang="zh-TW" altLang="en-US" sz="1400" kern="1200" dirty="0"/>
        </a:p>
      </dsp:txBody>
      <dsp:txXfrm>
        <a:off x="1549807" y="4235709"/>
        <a:ext cx="864416" cy="898706"/>
      </dsp:txXfrm>
    </dsp:sp>
    <dsp:sp modelId="{4016ABF0-D19D-4E86-88A9-E9D0116A5F74}">
      <dsp:nvSpPr>
        <dsp:cNvPr id="0" name=""/>
        <dsp:cNvSpPr/>
      </dsp:nvSpPr>
      <dsp:spPr>
        <a:xfrm rot="14040000">
          <a:off x="1513255" y="3945039"/>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TW" altLang="en-US" sz="1100" kern="1200"/>
        </a:p>
      </dsp:txBody>
      <dsp:txXfrm rot="10800000">
        <a:off x="1536282" y="4021319"/>
        <a:ext cx="67679" cy="193643"/>
      </dsp:txXfrm>
    </dsp:sp>
    <dsp:sp modelId="{E6EB4D13-3A58-4B63-9F32-30DC23E923A2}">
      <dsp:nvSpPr>
        <dsp:cNvPr id="0" name=""/>
        <dsp:cNvSpPr/>
      </dsp:nvSpPr>
      <dsp:spPr>
        <a:xfrm>
          <a:off x="526728"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TW" sz="1400" kern="1200" dirty="0" smtClean="0"/>
            <a:t>Online </a:t>
          </a:r>
          <a:br>
            <a:rPr lang="en-US" altLang="zh-TW" sz="1400" kern="1200" dirty="0" smtClean="0"/>
          </a:br>
          <a:r>
            <a:rPr lang="en-US" altLang="zh-TW" sz="1400" kern="1200" dirty="0" smtClean="0"/>
            <a:t>Credit </a:t>
          </a:r>
          <a:endParaRPr lang="zh-TW" altLang="en-US" sz="1400" kern="1200" dirty="0"/>
        </a:p>
      </dsp:txBody>
      <dsp:txXfrm>
        <a:off x="705755" y="3073972"/>
        <a:ext cx="864416" cy="898706"/>
      </dsp:txXfrm>
    </dsp:sp>
    <dsp:sp modelId="{9AC301B6-C0B7-4D86-BFD7-B9192A077313}">
      <dsp:nvSpPr>
        <dsp:cNvPr id="0" name=""/>
        <dsp:cNvSpPr/>
      </dsp:nvSpPr>
      <dsp:spPr>
        <a:xfrm rot="16200000">
          <a:off x="1094232" y="264643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TW" altLang="en-US" sz="1100" kern="1200"/>
        </a:p>
      </dsp:txBody>
      <dsp:txXfrm>
        <a:off x="1107352" y="2724105"/>
        <a:ext cx="61223" cy="193643"/>
      </dsp:txXfrm>
    </dsp:sp>
    <dsp:sp modelId="{F445C487-B43B-40DB-9971-27052D8B0140}">
      <dsp:nvSpPr>
        <dsp:cNvPr id="0" name=""/>
        <dsp:cNvSpPr/>
      </dsp:nvSpPr>
      <dsp:spPr>
        <a:xfrm>
          <a:off x="526728"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TW" sz="1400" kern="1200" dirty="0" smtClean="0"/>
            <a:t>Digital </a:t>
          </a:r>
          <a:br>
            <a:rPr lang="en-US" altLang="zh-TW" sz="1400" kern="1200" dirty="0" smtClean="0"/>
          </a:br>
          <a:r>
            <a:rPr lang="en-US" altLang="zh-TW" sz="1400" kern="1200" dirty="0" smtClean="0"/>
            <a:t>Bank</a:t>
          </a:r>
          <a:endParaRPr lang="zh-TW" altLang="en-US" sz="1400" kern="1200" dirty="0"/>
        </a:p>
      </dsp:txBody>
      <dsp:txXfrm>
        <a:off x="705755" y="1637985"/>
        <a:ext cx="864416" cy="898706"/>
      </dsp:txXfrm>
    </dsp:sp>
    <dsp:sp modelId="{6989CE8A-0CAF-4DB4-8FF4-E50E8F206837}">
      <dsp:nvSpPr>
        <dsp:cNvPr id="0" name=""/>
        <dsp:cNvSpPr/>
      </dsp:nvSpPr>
      <dsp:spPr>
        <a:xfrm rot="18360000">
          <a:off x="1510038" y="1347315"/>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TW" altLang="en-US" sz="1100" kern="1200" dirty="0"/>
        </a:p>
      </dsp:txBody>
      <dsp:txXfrm>
        <a:off x="1516016" y="1423595"/>
        <a:ext cx="67679" cy="193643"/>
      </dsp:txXfrm>
    </dsp:sp>
    <dsp:sp modelId="{4FC87059-68E8-49F5-8B25-7DF51757370F}">
      <dsp:nvSpPr>
        <dsp:cNvPr id="0" name=""/>
        <dsp:cNvSpPr/>
      </dsp:nvSpPr>
      <dsp:spPr>
        <a:xfrm>
          <a:off x="1370780"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TW" sz="1400" kern="1200" dirty="0" smtClean="0"/>
            <a:t>EC</a:t>
          </a:r>
        </a:p>
        <a:p>
          <a:pPr lvl="0" algn="ctr" defTabSz="622300">
            <a:lnSpc>
              <a:spcPct val="90000"/>
            </a:lnSpc>
            <a:spcBef>
              <a:spcPct val="0"/>
            </a:spcBef>
            <a:spcAft>
              <a:spcPct val="35000"/>
            </a:spcAft>
          </a:pPr>
          <a:r>
            <a:rPr lang="en-US" altLang="zh-TW" sz="1400" kern="1200" dirty="0" smtClean="0"/>
            <a:t>Finance </a:t>
          </a:r>
          <a:endParaRPr lang="zh-TW" altLang="en-US" sz="1400" kern="1200" dirty="0"/>
        </a:p>
      </dsp:txBody>
      <dsp:txXfrm>
        <a:off x="1549807" y="476247"/>
        <a:ext cx="864416" cy="898706"/>
      </dsp:txXfrm>
    </dsp:sp>
    <dsp:sp modelId="{B6AEE679-2ED8-4E44-9D8E-A7A2EE407F9C}">
      <dsp:nvSpPr>
        <dsp:cNvPr id="0" name=""/>
        <dsp:cNvSpPr/>
      </dsp:nvSpPr>
      <dsp:spPr>
        <a:xfrm rot="20520000">
          <a:off x="2606466" y="543329"/>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TW" altLang="en-US" sz="1100" kern="1200"/>
        </a:p>
      </dsp:txBody>
      <dsp:txXfrm>
        <a:off x="2607280" y="613013"/>
        <a:ext cx="77585" cy="1936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0F3F3-44EC-8446-920D-C7DBDF18E0BE}">
      <dsp:nvSpPr>
        <dsp:cNvPr id="0" name=""/>
        <dsp:cNvSpPr/>
      </dsp:nvSpPr>
      <dsp:spPr>
        <a:xfrm>
          <a:off x="179763" y="0"/>
          <a:ext cx="3765595" cy="3765595"/>
        </a:xfrm>
        <a:prstGeom prst="ellipse">
          <a:avLst/>
        </a:prstGeom>
        <a:solidFill>
          <a:srgbClr val="4C5760"/>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lvl="0" algn="ctr" defTabSz="711200">
            <a:lnSpc>
              <a:spcPct val="90000"/>
            </a:lnSpc>
            <a:spcBef>
              <a:spcPct val="0"/>
            </a:spcBef>
            <a:spcAft>
              <a:spcPct val="35000"/>
            </a:spcAft>
          </a:pPr>
          <a:endParaRPr lang="zh-TW" altLang="en-US" sz="1600" b="1" kern="1200" dirty="0"/>
        </a:p>
      </dsp:txBody>
      <dsp:txXfrm>
        <a:off x="1356511" y="188279"/>
        <a:ext cx="1412098" cy="376559"/>
      </dsp:txXfrm>
    </dsp:sp>
    <dsp:sp modelId="{57CF9868-AF82-6248-A7F3-A69BA72D3F34}">
      <dsp:nvSpPr>
        <dsp:cNvPr id="0" name=""/>
        <dsp:cNvSpPr/>
      </dsp:nvSpPr>
      <dsp:spPr>
        <a:xfrm>
          <a:off x="462183" y="564839"/>
          <a:ext cx="3200755" cy="3200755"/>
        </a:xfrm>
        <a:prstGeom prst="ellipse">
          <a:avLst/>
        </a:prstGeom>
        <a:solidFill>
          <a:srgbClr val="93A8AC"/>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lvl="0" algn="ctr" defTabSz="711200">
            <a:lnSpc>
              <a:spcPct val="90000"/>
            </a:lnSpc>
            <a:spcBef>
              <a:spcPct val="0"/>
            </a:spcBef>
            <a:spcAft>
              <a:spcPct val="35000"/>
            </a:spcAft>
          </a:pPr>
          <a:endParaRPr lang="zh-TW" altLang="en-US" sz="1600" b="1" kern="1200" dirty="0"/>
        </a:p>
      </dsp:txBody>
      <dsp:txXfrm>
        <a:off x="1372398" y="748882"/>
        <a:ext cx="1380325" cy="368086"/>
      </dsp:txXfrm>
    </dsp:sp>
    <dsp:sp modelId="{B23856BF-A03D-6A42-A90B-2385AAB5C614}">
      <dsp:nvSpPr>
        <dsp:cNvPr id="0" name=""/>
        <dsp:cNvSpPr/>
      </dsp:nvSpPr>
      <dsp:spPr>
        <a:xfrm>
          <a:off x="744602" y="1129678"/>
          <a:ext cx="2635916" cy="2635916"/>
        </a:xfrm>
        <a:prstGeom prst="ellipse">
          <a:avLst/>
        </a:prstGeom>
        <a:solidFill>
          <a:srgbClr val="D7CEB2"/>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lvl="0" algn="ctr" defTabSz="711200">
            <a:lnSpc>
              <a:spcPct val="90000"/>
            </a:lnSpc>
            <a:spcBef>
              <a:spcPct val="0"/>
            </a:spcBef>
            <a:spcAft>
              <a:spcPct val="35000"/>
            </a:spcAft>
          </a:pPr>
          <a:endParaRPr lang="zh-TW" altLang="en-US" sz="1600" b="1" kern="1200" dirty="0"/>
        </a:p>
      </dsp:txBody>
      <dsp:txXfrm>
        <a:off x="1380517" y="1311556"/>
        <a:ext cx="1364086" cy="363756"/>
      </dsp:txXfrm>
    </dsp:sp>
    <dsp:sp modelId="{6D6B090D-205B-1943-A808-8C79490994EB}">
      <dsp:nvSpPr>
        <dsp:cNvPr id="0" name=""/>
        <dsp:cNvSpPr/>
      </dsp:nvSpPr>
      <dsp:spPr>
        <a:xfrm>
          <a:off x="1027022" y="1694517"/>
          <a:ext cx="2071077" cy="2071077"/>
        </a:xfrm>
        <a:prstGeom prst="ellipse">
          <a:avLst/>
        </a:prstGeom>
        <a:solidFill>
          <a:srgbClr val="A59E8C"/>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lvl="0" algn="ctr" defTabSz="711200">
            <a:lnSpc>
              <a:spcPct val="90000"/>
            </a:lnSpc>
            <a:spcBef>
              <a:spcPct val="0"/>
            </a:spcBef>
            <a:spcAft>
              <a:spcPct val="35000"/>
            </a:spcAft>
          </a:pPr>
          <a:endParaRPr lang="zh-TW" altLang="en-US" sz="1600" b="1" kern="1200" dirty="0"/>
        </a:p>
      </dsp:txBody>
      <dsp:txXfrm>
        <a:off x="1503370" y="1880914"/>
        <a:ext cx="1118381" cy="372793"/>
      </dsp:txXfrm>
    </dsp:sp>
    <dsp:sp modelId="{2F9FB83E-648C-F049-B059-28D7DAC6A431}">
      <dsp:nvSpPr>
        <dsp:cNvPr id="0" name=""/>
        <dsp:cNvSpPr/>
      </dsp:nvSpPr>
      <dsp:spPr>
        <a:xfrm>
          <a:off x="1309441" y="2259357"/>
          <a:ext cx="1506238" cy="1506238"/>
        </a:xfrm>
        <a:prstGeom prst="ellipse">
          <a:avLst/>
        </a:prstGeom>
        <a:solidFill>
          <a:srgbClr val="66635B"/>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flatTx/>
        </a:bodyPr>
        <a:lstStyle/>
        <a:p>
          <a:pPr lvl="0" algn="ctr" defTabSz="622300">
            <a:lnSpc>
              <a:spcPct val="90000"/>
            </a:lnSpc>
            <a:spcBef>
              <a:spcPct val="0"/>
            </a:spcBef>
            <a:spcAft>
              <a:spcPct val="35000"/>
            </a:spcAft>
          </a:pPr>
          <a:endParaRPr lang="zh-TW" altLang="en-US" sz="1400" b="1" kern="1200" dirty="0"/>
        </a:p>
      </dsp:txBody>
      <dsp:txXfrm>
        <a:off x="1530025" y="2635916"/>
        <a:ext cx="1065071" cy="7531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038D1-10F2-4A79-B014-CE8A88E3F863}">
      <dsp:nvSpPr>
        <dsp:cNvPr id="0" name=""/>
        <dsp:cNvSpPr/>
      </dsp:nvSpPr>
      <dsp:spPr>
        <a:xfrm>
          <a:off x="1156917" y="-101502"/>
          <a:ext cx="802391" cy="834220"/>
        </a:xfrm>
        <a:prstGeom prst="ellipse">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altLang="zh-TW" sz="900" kern="1200" dirty="0" smtClean="0"/>
            <a:t>Third  party payment </a:t>
          </a:r>
          <a:endParaRPr lang="zh-TW" altLang="en-US" sz="900" kern="1200" dirty="0"/>
        </a:p>
      </dsp:txBody>
      <dsp:txXfrm>
        <a:off x="1274424" y="20667"/>
        <a:ext cx="567377" cy="589882"/>
      </dsp:txXfrm>
    </dsp:sp>
    <dsp:sp modelId="{D1B1E31A-B4EA-47B7-A368-CB29DED706B0}">
      <dsp:nvSpPr>
        <dsp:cNvPr id="0" name=""/>
        <dsp:cNvSpPr/>
      </dsp:nvSpPr>
      <dsp:spPr>
        <a:xfrm rot="1350000">
          <a:off x="1955507" y="389098"/>
          <a:ext cx="71471" cy="211834"/>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zh-TW" altLang="en-US" sz="700" kern="1200"/>
        </a:p>
      </dsp:txBody>
      <dsp:txXfrm>
        <a:off x="1956323" y="427362"/>
        <a:ext cx="50030" cy="127100"/>
      </dsp:txXfrm>
    </dsp:sp>
    <dsp:sp modelId="{330C8809-52CE-BB4D-9A38-8EBADEBCA67A}">
      <dsp:nvSpPr>
        <dsp:cNvPr id="0" name=""/>
        <dsp:cNvSpPr/>
      </dsp:nvSpPr>
      <dsp:spPr>
        <a:xfrm>
          <a:off x="2026914" y="258862"/>
          <a:ext cx="802391" cy="834220"/>
        </a:xfrm>
        <a:prstGeom prst="ellipse">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altLang="zh-TW" sz="900" kern="1200" dirty="0" smtClean="0"/>
            <a:t>Mobile payment </a:t>
          </a:r>
          <a:endParaRPr lang="zh-TW" altLang="en-US" sz="900" kern="1200" dirty="0"/>
        </a:p>
      </dsp:txBody>
      <dsp:txXfrm>
        <a:off x="2144421" y="381031"/>
        <a:ext cx="567377" cy="589882"/>
      </dsp:txXfrm>
    </dsp:sp>
    <dsp:sp modelId="{7F41E8BB-E593-4041-A7B6-E439DCFE423D}">
      <dsp:nvSpPr>
        <dsp:cNvPr id="0" name=""/>
        <dsp:cNvSpPr/>
      </dsp:nvSpPr>
      <dsp:spPr>
        <a:xfrm rot="4050000">
          <a:off x="2577873" y="1003496"/>
          <a:ext cx="59548" cy="211834"/>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zh-TW" altLang="en-US" sz="700" kern="1200"/>
        </a:p>
      </dsp:txBody>
      <dsp:txXfrm>
        <a:off x="2583387" y="1037611"/>
        <a:ext cx="41684" cy="127100"/>
      </dsp:txXfrm>
    </dsp:sp>
    <dsp:sp modelId="{83DDF826-A90E-4FFA-B523-871CCB526011}">
      <dsp:nvSpPr>
        <dsp:cNvPr id="0" name=""/>
        <dsp:cNvSpPr/>
      </dsp:nvSpPr>
      <dsp:spPr>
        <a:xfrm>
          <a:off x="2387279" y="1128859"/>
          <a:ext cx="802391" cy="834220"/>
        </a:xfrm>
        <a:prstGeom prst="ellipse">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altLang="zh-TW" sz="900" kern="1200" dirty="0" smtClean="0"/>
            <a:t>P2P</a:t>
          </a:r>
          <a:br>
            <a:rPr lang="en-US" altLang="zh-TW" sz="900" kern="1200" dirty="0" smtClean="0"/>
          </a:br>
          <a:r>
            <a:rPr lang="en-US" altLang="zh-TW" sz="900" kern="1200" dirty="0" smtClean="0"/>
            <a:t>landing </a:t>
          </a:r>
          <a:endParaRPr lang="zh-TW" altLang="en-US" sz="900" kern="1200" dirty="0"/>
        </a:p>
      </dsp:txBody>
      <dsp:txXfrm>
        <a:off x="2504786" y="1251028"/>
        <a:ext cx="567377" cy="589882"/>
      </dsp:txXfrm>
    </dsp:sp>
    <dsp:sp modelId="{A2A61815-7D3B-4CA3-81DC-F0864ED9FFC0}">
      <dsp:nvSpPr>
        <dsp:cNvPr id="0" name=""/>
        <dsp:cNvSpPr/>
      </dsp:nvSpPr>
      <dsp:spPr>
        <a:xfrm rot="6750000">
          <a:off x="2579163" y="1873493"/>
          <a:ext cx="59548" cy="211834"/>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zh-TW" altLang="en-US" sz="700" kern="1200"/>
        </a:p>
      </dsp:txBody>
      <dsp:txXfrm rot="10800000">
        <a:off x="2591513" y="1907608"/>
        <a:ext cx="41684" cy="127100"/>
      </dsp:txXfrm>
    </dsp:sp>
    <dsp:sp modelId="{6D8EAAE1-6433-4EB8-8E6B-6ED9F9AE8B6D}">
      <dsp:nvSpPr>
        <dsp:cNvPr id="0" name=""/>
        <dsp:cNvSpPr/>
      </dsp:nvSpPr>
      <dsp:spPr>
        <a:xfrm>
          <a:off x="2026914" y="1998856"/>
          <a:ext cx="802391" cy="834220"/>
        </a:xfrm>
        <a:prstGeom prst="ellipse">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altLang="zh-TW" sz="900" kern="1200" dirty="0" smtClean="0"/>
            <a:t>Crowd</a:t>
          </a:r>
          <a:br>
            <a:rPr lang="en-US" altLang="zh-TW" sz="900" kern="1200" dirty="0" smtClean="0"/>
          </a:br>
          <a:r>
            <a:rPr lang="en-US" altLang="zh-TW" sz="900" kern="1200" dirty="0" err="1" smtClean="0"/>
            <a:t>fundung</a:t>
          </a:r>
          <a:r>
            <a:rPr lang="en-US" altLang="zh-TW" sz="900" kern="1200" dirty="0" smtClean="0"/>
            <a:t> </a:t>
          </a:r>
          <a:endParaRPr lang="zh-TW" altLang="en-US" sz="900" kern="1200" dirty="0"/>
        </a:p>
      </dsp:txBody>
      <dsp:txXfrm>
        <a:off x="2144421" y="2121025"/>
        <a:ext cx="567377" cy="589882"/>
      </dsp:txXfrm>
    </dsp:sp>
    <dsp:sp modelId="{8EE22EF3-15D6-4E4D-821C-678AAD5A5843}">
      <dsp:nvSpPr>
        <dsp:cNvPr id="0" name=""/>
        <dsp:cNvSpPr/>
      </dsp:nvSpPr>
      <dsp:spPr>
        <a:xfrm rot="9450000">
          <a:off x="1959245" y="2489457"/>
          <a:ext cx="71471" cy="211834"/>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zh-TW" altLang="en-US" sz="700" kern="1200"/>
        </a:p>
      </dsp:txBody>
      <dsp:txXfrm rot="10800000">
        <a:off x="1979870" y="2527721"/>
        <a:ext cx="50030" cy="127100"/>
      </dsp:txXfrm>
    </dsp:sp>
    <dsp:sp modelId="{FD10E9A9-BD77-493B-8092-CADFA27FA628}">
      <dsp:nvSpPr>
        <dsp:cNvPr id="0" name=""/>
        <dsp:cNvSpPr/>
      </dsp:nvSpPr>
      <dsp:spPr>
        <a:xfrm>
          <a:off x="1156917" y="2359220"/>
          <a:ext cx="802391" cy="834220"/>
        </a:xfrm>
        <a:prstGeom prst="ellipse">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altLang="zh-TW" sz="900" kern="1200" dirty="0" smtClean="0"/>
            <a:t>Virtual Currency</a:t>
          </a:r>
          <a:endParaRPr lang="zh-TW" altLang="en-US" sz="900" kern="1200" dirty="0"/>
        </a:p>
      </dsp:txBody>
      <dsp:txXfrm>
        <a:off x="1274424" y="2481389"/>
        <a:ext cx="567377" cy="589882"/>
      </dsp:txXfrm>
    </dsp:sp>
    <dsp:sp modelId="{A792CA86-ABE7-46CD-9149-E9D79BD6C012}">
      <dsp:nvSpPr>
        <dsp:cNvPr id="0" name=""/>
        <dsp:cNvSpPr/>
      </dsp:nvSpPr>
      <dsp:spPr>
        <a:xfrm rot="12150000">
          <a:off x="1089248" y="2491005"/>
          <a:ext cx="71471" cy="211834"/>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zh-TW" altLang="en-US" sz="700" kern="1200"/>
        </a:p>
      </dsp:txBody>
      <dsp:txXfrm rot="10800000">
        <a:off x="1109873" y="2537475"/>
        <a:ext cx="50030" cy="127100"/>
      </dsp:txXfrm>
    </dsp:sp>
    <dsp:sp modelId="{0EA30E45-768F-40BF-AE29-76C3FFCF493D}">
      <dsp:nvSpPr>
        <dsp:cNvPr id="0" name=""/>
        <dsp:cNvSpPr/>
      </dsp:nvSpPr>
      <dsp:spPr>
        <a:xfrm>
          <a:off x="286920" y="1998856"/>
          <a:ext cx="802391" cy="834220"/>
        </a:xfrm>
        <a:prstGeom prst="ellipse">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altLang="zh-TW" sz="900" kern="1200" dirty="0" smtClean="0"/>
            <a:t>Insurance </a:t>
          </a:r>
          <a:br>
            <a:rPr lang="en-US" altLang="zh-TW" sz="900" kern="1200" dirty="0" smtClean="0"/>
          </a:br>
          <a:r>
            <a:rPr lang="en-US" altLang="zh-TW" sz="900" kern="1200" dirty="0" smtClean="0"/>
            <a:t>Tech</a:t>
          </a:r>
          <a:endParaRPr lang="zh-TW" altLang="en-US" sz="900" kern="1200" dirty="0"/>
        </a:p>
      </dsp:txBody>
      <dsp:txXfrm>
        <a:off x="404427" y="2121025"/>
        <a:ext cx="567377" cy="589882"/>
      </dsp:txXfrm>
    </dsp:sp>
    <dsp:sp modelId="{4016ABF0-D19D-4E86-88A9-E9D0116A5F74}">
      <dsp:nvSpPr>
        <dsp:cNvPr id="0" name=""/>
        <dsp:cNvSpPr/>
      </dsp:nvSpPr>
      <dsp:spPr>
        <a:xfrm rot="14850000">
          <a:off x="478804" y="1876607"/>
          <a:ext cx="59548" cy="211834"/>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zh-TW" altLang="en-US" sz="700" kern="1200"/>
        </a:p>
      </dsp:txBody>
      <dsp:txXfrm rot="10800000">
        <a:off x="491154" y="1927226"/>
        <a:ext cx="41684" cy="127100"/>
      </dsp:txXfrm>
    </dsp:sp>
    <dsp:sp modelId="{E6EB4D13-3A58-4B63-9F32-30DC23E923A2}">
      <dsp:nvSpPr>
        <dsp:cNvPr id="0" name=""/>
        <dsp:cNvSpPr/>
      </dsp:nvSpPr>
      <dsp:spPr>
        <a:xfrm>
          <a:off x="-73443" y="1128859"/>
          <a:ext cx="802391" cy="834220"/>
        </a:xfrm>
        <a:prstGeom prst="ellipse">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altLang="zh-TW" sz="900" kern="1200" dirty="0" smtClean="0"/>
            <a:t>Smart</a:t>
          </a:r>
          <a:br>
            <a:rPr lang="en-US" altLang="zh-TW" sz="900" kern="1200" dirty="0" smtClean="0"/>
          </a:br>
          <a:r>
            <a:rPr lang="en-US" altLang="zh-TW" sz="900" kern="1200" dirty="0" smtClean="0"/>
            <a:t>Investment </a:t>
          </a:r>
          <a:endParaRPr lang="zh-TW" altLang="en-US" sz="900" kern="1200" dirty="0"/>
        </a:p>
      </dsp:txBody>
      <dsp:txXfrm>
        <a:off x="44064" y="1251028"/>
        <a:ext cx="567377" cy="589882"/>
      </dsp:txXfrm>
    </dsp:sp>
    <dsp:sp modelId="{9AC301B6-C0B7-4D86-BFD7-B9192A077313}">
      <dsp:nvSpPr>
        <dsp:cNvPr id="0" name=""/>
        <dsp:cNvSpPr/>
      </dsp:nvSpPr>
      <dsp:spPr>
        <a:xfrm rot="17550000">
          <a:off x="477514" y="1006610"/>
          <a:ext cx="59548" cy="211834"/>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zh-TW" altLang="en-US" sz="700" kern="1200"/>
        </a:p>
      </dsp:txBody>
      <dsp:txXfrm>
        <a:off x="483028" y="1057229"/>
        <a:ext cx="41684" cy="127100"/>
      </dsp:txXfrm>
    </dsp:sp>
    <dsp:sp modelId="{F445C487-B43B-40DB-9971-27052D8B0140}">
      <dsp:nvSpPr>
        <dsp:cNvPr id="0" name=""/>
        <dsp:cNvSpPr/>
      </dsp:nvSpPr>
      <dsp:spPr>
        <a:xfrm>
          <a:off x="286920" y="258862"/>
          <a:ext cx="802391" cy="834220"/>
        </a:xfrm>
        <a:prstGeom prst="ellipse">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altLang="zh-TW" sz="900" kern="1200" dirty="0" smtClean="0"/>
            <a:t>Online Credit </a:t>
          </a:r>
          <a:endParaRPr lang="zh-TW" altLang="en-US" sz="900" kern="1200" dirty="0"/>
        </a:p>
      </dsp:txBody>
      <dsp:txXfrm>
        <a:off x="404427" y="381031"/>
        <a:ext cx="567377" cy="589882"/>
      </dsp:txXfrm>
    </dsp:sp>
    <dsp:sp modelId="{6989CE8A-0CAF-4DB4-8FF4-E50E8F206837}">
      <dsp:nvSpPr>
        <dsp:cNvPr id="0" name=""/>
        <dsp:cNvSpPr/>
      </dsp:nvSpPr>
      <dsp:spPr>
        <a:xfrm rot="20250000">
          <a:off x="1085510" y="390647"/>
          <a:ext cx="71471" cy="211834"/>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zh-TW" altLang="en-US" sz="700" kern="1200" dirty="0"/>
        </a:p>
      </dsp:txBody>
      <dsp:txXfrm>
        <a:off x="1086326" y="437117"/>
        <a:ext cx="50030" cy="1271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9EF90-5ADE-4409-BD21-A4671AAE8E8D}">
      <dsp:nvSpPr>
        <dsp:cNvPr id="0" name=""/>
        <dsp:cNvSpPr/>
      </dsp:nvSpPr>
      <dsp:spPr>
        <a:xfrm>
          <a:off x="-5441786" y="-833333"/>
          <a:ext cx="6480236" cy="6480236"/>
        </a:xfrm>
        <a:prstGeom prst="blockArc">
          <a:avLst>
            <a:gd name="adj1" fmla="val 18900000"/>
            <a:gd name="adj2" fmla="val 2700000"/>
            <a:gd name="adj3" fmla="val 33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C96C00-60B3-4F2B-A47E-0B739CDEDB87}">
      <dsp:nvSpPr>
        <dsp:cNvPr id="0" name=""/>
        <dsp:cNvSpPr/>
      </dsp:nvSpPr>
      <dsp:spPr>
        <a:xfrm>
          <a:off x="668123" y="481356"/>
          <a:ext cx="6366839" cy="962713"/>
        </a:xfrm>
        <a:prstGeom prst="rect">
          <a:avLst/>
        </a:prstGeom>
        <a:solidFill>
          <a:schemeClr val="accent5">
            <a:hueOff val="0"/>
            <a:satOff val="0"/>
            <a:lumOff val="0"/>
            <a:alphaOff val="0"/>
          </a:schemeClr>
        </a:solidFill>
        <a:ln w="12700" cap="flat" cmpd="sng" algn="ctr">
          <a:solidFill>
            <a:srgbClr val="6048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lvl="0" algn="just" defTabSz="1066800">
            <a:lnSpc>
              <a:spcPct val="90000"/>
            </a:lnSpc>
            <a:spcBef>
              <a:spcPct val="0"/>
            </a:spcBef>
            <a:spcAft>
              <a:spcPct val="35000"/>
            </a:spcAft>
          </a:pPr>
          <a:r>
            <a:rPr lang="zh-TW" altLang="en-US" sz="2400" b="1" i="0" kern="1200" dirty="0" smtClean="0"/>
            <a:t>行動互聯網：透過行動通訊和互聯網結合，使人們能更方便地運用手機使用金融服務</a:t>
          </a:r>
          <a:endParaRPr lang="zh-TW" altLang="en-US" sz="2400" kern="1200" dirty="0"/>
        </a:p>
      </dsp:txBody>
      <dsp:txXfrm>
        <a:off x="668123" y="481356"/>
        <a:ext cx="6366839" cy="962713"/>
      </dsp:txXfrm>
    </dsp:sp>
    <dsp:sp modelId="{8CE46475-6650-47A6-900E-A958392A9204}">
      <dsp:nvSpPr>
        <dsp:cNvPr id="0" name=""/>
        <dsp:cNvSpPr/>
      </dsp:nvSpPr>
      <dsp:spPr>
        <a:xfrm>
          <a:off x="66427" y="361017"/>
          <a:ext cx="1203392" cy="1203392"/>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FC90B1-C8EB-474C-B945-5C113C86AE97}">
      <dsp:nvSpPr>
        <dsp:cNvPr id="0" name=""/>
        <dsp:cNvSpPr/>
      </dsp:nvSpPr>
      <dsp:spPr>
        <a:xfrm>
          <a:off x="1084497" y="1933783"/>
          <a:ext cx="6016892" cy="962713"/>
        </a:xfrm>
        <a:prstGeom prst="rect">
          <a:avLst/>
        </a:prstGeom>
        <a:solidFill>
          <a:schemeClr val="accent5">
            <a:hueOff val="-3676672"/>
            <a:satOff val="-5114"/>
            <a:lumOff val="-1961"/>
            <a:alphaOff val="0"/>
          </a:schemeClr>
        </a:solidFill>
        <a:ln w="12700" cap="flat" cmpd="sng" algn="ctr">
          <a:solidFill>
            <a:srgbClr val="4DA07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lvl="0" algn="l" defTabSz="1066800">
            <a:lnSpc>
              <a:spcPct val="90000"/>
            </a:lnSpc>
            <a:spcBef>
              <a:spcPct val="0"/>
            </a:spcBef>
            <a:spcAft>
              <a:spcPct val="35000"/>
            </a:spcAft>
          </a:pPr>
          <a:r>
            <a:rPr lang="zh-TW" altLang="en-US" sz="2400" b="1" i="0" kern="1200" dirty="0" smtClean="0"/>
            <a:t> </a:t>
          </a:r>
          <a:r>
            <a:rPr lang="en-US" altLang="zh-TW" sz="2400" b="1" i="0" kern="1200" dirty="0" smtClean="0"/>
            <a:t>AI +</a:t>
          </a:r>
          <a:r>
            <a:rPr lang="zh-TW" altLang="en-US" sz="2400" b="1" i="0" kern="1200" dirty="0" smtClean="0"/>
            <a:t>大數據：大量數據收集、整理及智 慧分析</a:t>
          </a:r>
          <a:endParaRPr lang="zh-TW" altLang="en-US" sz="2400" kern="1200" dirty="0"/>
        </a:p>
      </dsp:txBody>
      <dsp:txXfrm>
        <a:off x="1084497" y="1933783"/>
        <a:ext cx="6016892" cy="962713"/>
      </dsp:txXfrm>
    </dsp:sp>
    <dsp:sp modelId="{CA1222D1-C0D7-4320-BDD3-E3B81E7E50E2}">
      <dsp:nvSpPr>
        <dsp:cNvPr id="0" name=""/>
        <dsp:cNvSpPr/>
      </dsp:nvSpPr>
      <dsp:spPr>
        <a:xfrm>
          <a:off x="416373" y="1805088"/>
          <a:ext cx="1203392" cy="1203392"/>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E57142-E37C-44E1-9EB1-BC70376B7B9E}">
      <dsp:nvSpPr>
        <dsp:cNvPr id="0" name=""/>
        <dsp:cNvSpPr/>
      </dsp:nvSpPr>
      <dsp:spPr>
        <a:xfrm>
          <a:off x="668123" y="3369498"/>
          <a:ext cx="6366839" cy="962713"/>
        </a:xfrm>
        <a:prstGeom prst="rect">
          <a:avLst/>
        </a:prstGeom>
        <a:solidFill>
          <a:schemeClr val="accent5">
            <a:hueOff val="-7353344"/>
            <a:satOff val="-10228"/>
            <a:lumOff val="-3922"/>
            <a:alphaOff val="0"/>
          </a:schemeClr>
        </a:solidFill>
        <a:ln w="12700" cap="flat" cmpd="sng" algn="ctr">
          <a:solidFill>
            <a:srgbClr val="C1985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lvl="0" algn="l" defTabSz="1066800">
            <a:lnSpc>
              <a:spcPct val="90000"/>
            </a:lnSpc>
            <a:spcBef>
              <a:spcPct val="0"/>
            </a:spcBef>
            <a:spcAft>
              <a:spcPct val="35000"/>
            </a:spcAft>
          </a:pPr>
          <a:r>
            <a:rPr lang="zh-TW" altLang="en-US" sz="2400" b="1" kern="1200" dirty="0" smtClean="0"/>
            <a:t>雲端運算基礎建設：將不同位置的計算資源透過互網網整合起來</a:t>
          </a:r>
          <a:endParaRPr lang="zh-TW" altLang="en-US" sz="2400" b="1" kern="1200" dirty="0"/>
        </a:p>
      </dsp:txBody>
      <dsp:txXfrm>
        <a:off x="668123" y="3369498"/>
        <a:ext cx="6366839" cy="962713"/>
      </dsp:txXfrm>
    </dsp:sp>
    <dsp:sp modelId="{C1B7E16D-F72F-4E72-86B8-BED5149B9912}">
      <dsp:nvSpPr>
        <dsp:cNvPr id="0" name=""/>
        <dsp:cNvSpPr/>
      </dsp:nvSpPr>
      <dsp:spPr>
        <a:xfrm>
          <a:off x="66427" y="3249159"/>
          <a:ext cx="1203392" cy="1203392"/>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B7134-DD7C-4035-89D6-79219E4AEC33}">
      <dsp:nvSpPr>
        <dsp:cNvPr id="0" name=""/>
        <dsp:cNvSpPr/>
      </dsp:nvSpPr>
      <dsp:spPr>
        <a:xfrm>
          <a:off x="3966476" y="614743"/>
          <a:ext cx="474380" cy="91440"/>
        </a:xfrm>
        <a:custGeom>
          <a:avLst/>
          <a:gdLst/>
          <a:ahLst/>
          <a:cxnLst/>
          <a:rect l="0" t="0" r="0" b="0"/>
          <a:pathLst>
            <a:path>
              <a:moveTo>
                <a:pt x="0" y="45720"/>
              </a:moveTo>
              <a:lnTo>
                <a:pt x="474380"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4191042" y="657938"/>
        <a:ext cx="25249" cy="5049"/>
      </dsp:txXfrm>
    </dsp:sp>
    <dsp:sp modelId="{5E466FDA-BEC5-4AD2-A45D-F19B0C96C3BD}">
      <dsp:nvSpPr>
        <dsp:cNvPr id="0" name=""/>
        <dsp:cNvSpPr/>
      </dsp:nvSpPr>
      <dsp:spPr>
        <a:xfrm>
          <a:off x="821389" y="1793"/>
          <a:ext cx="3146887" cy="131734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dirty="0">
              <a:latin typeface="+mn-ea"/>
            </a:rPr>
            <a:t>1. </a:t>
          </a:r>
          <a:r>
            <a:rPr lang="zh-TW" altLang="en-US" sz="2000" kern="1200" dirty="0">
              <a:latin typeface="+mn-ea"/>
              <a:sym typeface="Helvetica"/>
            </a:rPr>
            <a:t>買方選購商品後，貨款支付至第三方平臺賬戶</a:t>
          </a:r>
          <a:endParaRPr lang="zh-TW" altLang="en-US" sz="2000" kern="1200" dirty="0"/>
        </a:p>
      </dsp:txBody>
      <dsp:txXfrm>
        <a:off x="821389" y="1793"/>
        <a:ext cx="3146887" cy="1317341"/>
      </dsp:txXfrm>
    </dsp:sp>
    <dsp:sp modelId="{22ED5038-DF07-4C3A-AA48-0A452D592B3E}">
      <dsp:nvSpPr>
        <dsp:cNvPr id="0" name=""/>
        <dsp:cNvSpPr/>
      </dsp:nvSpPr>
      <dsp:spPr>
        <a:xfrm>
          <a:off x="6667026" y="614743"/>
          <a:ext cx="473744" cy="91440"/>
        </a:xfrm>
        <a:custGeom>
          <a:avLst/>
          <a:gdLst/>
          <a:ahLst/>
          <a:cxnLst/>
          <a:rect l="0" t="0" r="0" b="0"/>
          <a:pathLst>
            <a:path>
              <a:moveTo>
                <a:pt x="0" y="45720"/>
              </a:moveTo>
              <a:lnTo>
                <a:pt x="473744" y="45720"/>
              </a:lnTo>
            </a:path>
          </a:pathLst>
        </a:custGeom>
        <a:noFill/>
        <a:ln w="6350" cap="flat" cmpd="sng" algn="ctr">
          <a:solidFill>
            <a:schemeClr val="accent3">
              <a:hueOff val="903533"/>
              <a:satOff val="33333"/>
              <a:lumOff val="-490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6891289" y="657938"/>
        <a:ext cx="25217" cy="5049"/>
      </dsp:txXfrm>
    </dsp:sp>
    <dsp:sp modelId="{DBA62174-B994-484C-B238-2D9E51CA071C}">
      <dsp:nvSpPr>
        <dsp:cNvPr id="0" name=""/>
        <dsp:cNvSpPr/>
      </dsp:nvSpPr>
      <dsp:spPr>
        <a:xfrm>
          <a:off x="4473257" y="1793"/>
          <a:ext cx="2195569" cy="1317341"/>
        </a:xfrm>
        <a:prstGeom prst="rect">
          <a:avLst/>
        </a:prstGeom>
        <a:solidFill>
          <a:schemeClr val="accent3">
            <a:hueOff val="677650"/>
            <a:satOff val="25000"/>
            <a:lumOff val="-36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dirty="0">
              <a:latin typeface="+mn-ea"/>
            </a:rPr>
            <a:t>2. </a:t>
          </a:r>
          <a:r>
            <a:rPr lang="zh-TW" altLang="en-US" sz="2000" kern="1200" dirty="0">
              <a:latin typeface="+mn-ea"/>
              <a:sym typeface="Helvetica"/>
            </a:rPr>
            <a:t>第三方通知賣家、要求發貨</a:t>
          </a:r>
        </a:p>
      </dsp:txBody>
      <dsp:txXfrm>
        <a:off x="4473257" y="1793"/>
        <a:ext cx="2195569" cy="1317341"/>
      </dsp:txXfrm>
    </dsp:sp>
    <dsp:sp modelId="{DF0B3DD4-74E7-4349-A376-17AD4D61F416}">
      <dsp:nvSpPr>
        <dsp:cNvPr id="0" name=""/>
        <dsp:cNvSpPr/>
      </dsp:nvSpPr>
      <dsp:spPr>
        <a:xfrm>
          <a:off x="8392326" y="614743"/>
          <a:ext cx="522683" cy="91440"/>
        </a:xfrm>
        <a:custGeom>
          <a:avLst/>
          <a:gdLst/>
          <a:ahLst/>
          <a:cxnLst/>
          <a:rect l="0" t="0" r="0" b="0"/>
          <a:pathLst>
            <a:path>
              <a:moveTo>
                <a:pt x="0" y="45720"/>
              </a:moveTo>
              <a:lnTo>
                <a:pt x="278441" y="45720"/>
              </a:lnTo>
              <a:lnTo>
                <a:pt x="278441" y="50646"/>
              </a:lnTo>
              <a:lnTo>
                <a:pt x="522683" y="50646"/>
              </a:lnTo>
            </a:path>
          </a:pathLst>
        </a:custGeom>
        <a:noFill/>
        <a:ln w="6350" cap="flat" cmpd="sng" algn="ctr">
          <a:solidFill>
            <a:schemeClr val="accent3">
              <a:hueOff val="1807066"/>
              <a:satOff val="66667"/>
              <a:lumOff val="-980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8639835" y="657938"/>
        <a:ext cx="27665" cy="5049"/>
      </dsp:txXfrm>
    </dsp:sp>
    <dsp:sp modelId="{7DBFC500-F1BF-4B2C-A889-E96515799616}">
      <dsp:nvSpPr>
        <dsp:cNvPr id="0" name=""/>
        <dsp:cNvSpPr/>
      </dsp:nvSpPr>
      <dsp:spPr>
        <a:xfrm>
          <a:off x="7173170" y="1793"/>
          <a:ext cx="1220955" cy="1317341"/>
        </a:xfrm>
        <a:prstGeom prst="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dirty="0">
              <a:latin typeface="+mn-ea"/>
            </a:rPr>
            <a:t>3. </a:t>
          </a:r>
          <a:r>
            <a:rPr lang="zh-TW" altLang="en-US" sz="2000" kern="1200" dirty="0">
              <a:latin typeface="+mn-ea"/>
            </a:rPr>
            <a:t>寄送商品 </a:t>
          </a:r>
        </a:p>
      </dsp:txBody>
      <dsp:txXfrm>
        <a:off x="7173170" y="1793"/>
        <a:ext cx="1220955" cy="1317341"/>
      </dsp:txXfrm>
    </dsp:sp>
    <dsp:sp modelId="{06BBEDFB-0494-464E-90BA-60E2E9B6AD4D}">
      <dsp:nvSpPr>
        <dsp:cNvPr id="0" name=""/>
        <dsp:cNvSpPr/>
      </dsp:nvSpPr>
      <dsp:spPr>
        <a:xfrm>
          <a:off x="1919173" y="1322261"/>
          <a:ext cx="7895727" cy="469454"/>
        </a:xfrm>
        <a:custGeom>
          <a:avLst/>
          <a:gdLst/>
          <a:ahLst/>
          <a:cxnLst/>
          <a:rect l="0" t="0" r="0" b="0"/>
          <a:pathLst>
            <a:path>
              <a:moveTo>
                <a:pt x="7895727" y="0"/>
              </a:moveTo>
              <a:lnTo>
                <a:pt x="7895727" y="251827"/>
              </a:lnTo>
              <a:lnTo>
                <a:pt x="0" y="251827"/>
              </a:lnTo>
              <a:lnTo>
                <a:pt x="0" y="469454"/>
              </a:lnTo>
            </a:path>
          </a:pathLst>
        </a:custGeom>
        <a:noFill/>
        <a:ln w="6350" cap="flat" cmpd="sng" algn="ctr">
          <a:solidFill>
            <a:schemeClr val="accent3">
              <a:hueOff val="2710599"/>
              <a:satOff val="100000"/>
              <a:lumOff val="-1470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5669248" y="1554463"/>
        <a:ext cx="395577" cy="5049"/>
      </dsp:txXfrm>
    </dsp:sp>
    <dsp:sp modelId="{54EE7752-D373-4C4D-8E0A-99866E100237}">
      <dsp:nvSpPr>
        <dsp:cNvPr id="0" name=""/>
        <dsp:cNvSpPr/>
      </dsp:nvSpPr>
      <dsp:spPr>
        <a:xfrm>
          <a:off x="8947410" y="6719"/>
          <a:ext cx="1734982" cy="1317341"/>
        </a:xfrm>
        <a:prstGeom prst="rect">
          <a:avLst/>
        </a:prstGeom>
        <a:solidFill>
          <a:schemeClr val="accent3">
            <a:hueOff val="2032949"/>
            <a:satOff val="75000"/>
            <a:lumOff val="-110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a:latin typeface="+mn-ea"/>
            </a:rPr>
            <a:t>4. </a:t>
          </a:r>
          <a:r>
            <a:rPr lang="zh-TW" altLang="en-US" sz="2000" kern="1200">
              <a:latin typeface="+mn-ea"/>
            </a:rPr>
            <a:t>買方進行商品評估</a:t>
          </a:r>
          <a:endParaRPr lang="zh-TW" altLang="en-US" sz="2000" kern="1200" dirty="0">
            <a:latin typeface="+mn-ea"/>
          </a:endParaRPr>
        </a:p>
      </dsp:txBody>
      <dsp:txXfrm>
        <a:off x="8947410" y="6719"/>
        <a:ext cx="1734982" cy="1317341"/>
      </dsp:txXfrm>
    </dsp:sp>
    <dsp:sp modelId="{B041F2F7-E94C-422F-BFBF-539B4531B805}">
      <dsp:nvSpPr>
        <dsp:cNvPr id="0" name=""/>
        <dsp:cNvSpPr/>
      </dsp:nvSpPr>
      <dsp:spPr>
        <a:xfrm>
          <a:off x="821389" y="1824115"/>
          <a:ext cx="2195569" cy="1317341"/>
        </a:xfrm>
        <a:prstGeom prst="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dirty="0">
              <a:latin typeface="+mn-ea"/>
            </a:rPr>
            <a:t>5. </a:t>
          </a:r>
          <a:r>
            <a:rPr lang="zh-TW" altLang="en-US" sz="2000" kern="1200" dirty="0">
              <a:latin typeface="+mn-ea"/>
            </a:rPr>
            <a:t>待確認期結束後，第三方平台款項撥付</a:t>
          </a:r>
        </a:p>
      </dsp:txBody>
      <dsp:txXfrm>
        <a:off x="821389" y="1824115"/>
        <a:ext cx="2195569" cy="131734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DF9E32-A7FB-4D80-94DF-5635ACD59D9D}">
      <dsp:nvSpPr>
        <dsp:cNvPr id="0" name=""/>
        <dsp:cNvSpPr/>
      </dsp:nvSpPr>
      <dsp:spPr>
        <a:xfrm>
          <a:off x="1352067" y="428783"/>
          <a:ext cx="2856203" cy="2856203"/>
        </a:xfrm>
        <a:prstGeom prst="blockArc">
          <a:avLst>
            <a:gd name="adj1" fmla="val 10800000"/>
            <a:gd name="adj2" fmla="val 1620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4C39BED-7802-4683-948D-FC611DEC721F}">
      <dsp:nvSpPr>
        <dsp:cNvPr id="0" name=""/>
        <dsp:cNvSpPr/>
      </dsp:nvSpPr>
      <dsp:spPr>
        <a:xfrm>
          <a:off x="1352067" y="428783"/>
          <a:ext cx="2856203" cy="2856203"/>
        </a:xfrm>
        <a:prstGeom prst="blockArc">
          <a:avLst>
            <a:gd name="adj1" fmla="val 5400000"/>
            <a:gd name="adj2" fmla="val 1080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40D9CDF-584D-4BD1-BF2A-FA9E8EB47ADB}">
      <dsp:nvSpPr>
        <dsp:cNvPr id="0" name=""/>
        <dsp:cNvSpPr/>
      </dsp:nvSpPr>
      <dsp:spPr>
        <a:xfrm>
          <a:off x="1352067" y="428783"/>
          <a:ext cx="2856203" cy="2856203"/>
        </a:xfrm>
        <a:prstGeom prst="blockArc">
          <a:avLst>
            <a:gd name="adj1" fmla="val 0"/>
            <a:gd name="adj2" fmla="val 540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3EA6D84-8EF9-4C2C-A464-1D29EC4F2138}">
      <dsp:nvSpPr>
        <dsp:cNvPr id="0" name=""/>
        <dsp:cNvSpPr/>
      </dsp:nvSpPr>
      <dsp:spPr>
        <a:xfrm>
          <a:off x="1352067" y="428783"/>
          <a:ext cx="2856203" cy="2856203"/>
        </a:xfrm>
        <a:prstGeom prst="blockArc">
          <a:avLst>
            <a:gd name="adj1" fmla="val 16200000"/>
            <a:gd name="adj2" fmla="val 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97CE56-E90E-42C9-B428-D2FA3A2E8469}">
      <dsp:nvSpPr>
        <dsp:cNvPr id="0" name=""/>
        <dsp:cNvSpPr/>
      </dsp:nvSpPr>
      <dsp:spPr>
        <a:xfrm>
          <a:off x="2122458" y="1199174"/>
          <a:ext cx="1315421" cy="131542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TW" altLang="en-US" sz="2800" kern="1200" dirty="0" smtClean="0"/>
            <a:t>智慧信評</a:t>
          </a:r>
          <a:endParaRPr lang="zh-TW" altLang="en-US" sz="2800" kern="1200" dirty="0"/>
        </a:p>
      </dsp:txBody>
      <dsp:txXfrm>
        <a:off x="2315097" y="1391813"/>
        <a:ext cx="930143" cy="930143"/>
      </dsp:txXfrm>
    </dsp:sp>
    <dsp:sp modelId="{7456DBAC-A9C4-4E0A-A811-B8C186747F7F}">
      <dsp:nvSpPr>
        <dsp:cNvPr id="0" name=""/>
        <dsp:cNvSpPr/>
      </dsp:nvSpPr>
      <dsp:spPr>
        <a:xfrm>
          <a:off x="2319771" y="1534"/>
          <a:ext cx="920795" cy="9207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zh-TW" altLang="en-US" sz="1900" kern="1200" dirty="0" smtClean="0"/>
            <a:t>借貸</a:t>
          </a:r>
          <a:endParaRPr lang="zh-TW" altLang="en-US" sz="1900" kern="1200" dirty="0"/>
        </a:p>
      </dsp:txBody>
      <dsp:txXfrm>
        <a:off x="2454618" y="136381"/>
        <a:ext cx="651101" cy="651101"/>
      </dsp:txXfrm>
    </dsp:sp>
    <dsp:sp modelId="{E2F99307-22B3-4603-BDC0-A2AB71C78FAA}">
      <dsp:nvSpPr>
        <dsp:cNvPr id="0" name=""/>
        <dsp:cNvSpPr/>
      </dsp:nvSpPr>
      <dsp:spPr>
        <a:xfrm>
          <a:off x="3714724" y="1396487"/>
          <a:ext cx="920795" cy="9207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zh-TW" altLang="en-US" sz="1900" kern="1200" dirty="0" smtClean="0"/>
            <a:t>保險</a:t>
          </a:r>
          <a:endParaRPr lang="zh-TW" altLang="en-US" sz="1900" kern="1200" dirty="0"/>
        </a:p>
      </dsp:txBody>
      <dsp:txXfrm>
        <a:off x="3849571" y="1531334"/>
        <a:ext cx="651101" cy="651101"/>
      </dsp:txXfrm>
    </dsp:sp>
    <dsp:sp modelId="{26719678-0151-4832-BD4B-838F1E703725}">
      <dsp:nvSpPr>
        <dsp:cNvPr id="0" name=""/>
        <dsp:cNvSpPr/>
      </dsp:nvSpPr>
      <dsp:spPr>
        <a:xfrm>
          <a:off x="2319771" y="2791440"/>
          <a:ext cx="920795" cy="9207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zh-TW" altLang="en-US" sz="1900" kern="1200" dirty="0" smtClean="0"/>
            <a:t>理財投資</a:t>
          </a:r>
          <a:endParaRPr lang="zh-TW" altLang="en-US" sz="1900" kern="1200" dirty="0"/>
        </a:p>
      </dsp:txBody>
      <dsp:txXfrm>
        <a:off x="2454618" y="2926287"/>
        <a:ext cx="651101" cy="651101"/>
      </dsp:txXfrm>
    </dsp:sp>
    <dsp:sp modelId="{CDE267A7-0348-49E7-83F6-464257232572}">
      <dsp:nvSpPr>
        <dsp:cNvPr id="0" name=""/>
        <dsp:cNvSpPr/>
      </dsp:nvSpPr>
      <dsp:spPr>
        <a:xfrm>
          <a:off x="924818" y="1396487"/>
          <a:ext cx="920795" cy="9207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zh-TW" altLang="en-US" sz="1900" kern="1200" dirty="0" smtClean="0"/>
            <a:t>支付</a:t>
          </a:r>
          <a:endParaRPr lang="zh-TW" altLang="en-US" sz="1900" kern="1200" dirty="0"/>
        </a:p>
      </dsp:txBody>
      <dsp:txXfrm>
        <a:off x="1059665" y="1531334"/>
        <a:ext cx="651101" cy="65110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CD14A9-40D8-4D5C-A9C5-BC2743B9A2DD}">
      <dsp:nvSpPr>
        <dsp:cNvPr id="0" name=""/>
        <dsp:cNvSpPr/>
      </dsp:nvSpPr>
      <dsp:spPr>
        <a:xfrm>
          <a:off x="805931" y="0"/>
          <a:ext cx="9133890" cy="2887641"/>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6DBF1F-730B-420E-B47C-B14659CDFA59}">
      <dsp:nvSpPr>
        <dsp:cNvPr id="0" name=""/>
        <dsp:cNvSpPr/>
      </dsp:nvSpPr>
      <dsp:spPr>
        <a:xfrm>
          <a:off x="5378" y="866292"/>
          <a:ext cx="2586746" cy="115505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平台蒐集顧客的</a:t>
          </a:r>
          <a:r>
            <a:rPr lang="zh-TW" altLang="en-US" sz="2000" kern="1200" dirty="0" smtClean="0"/>
            <a:t>資料以及</a:t>
          </a:r>
          <a:r>
            <a:rPr lang="zh-TW" altLang="en-US" sz="2000" kern="1200" dirty="0"/>
            <a:t>喜好風險程度</a:t>
          </a:r>
        </a:p>
      </dsp:txBody>
      <dsp:txXfrm>
        <a:off x="61763" y="922677"/>
        <a:ext cx="2473976" cy="1042286"/>
      </dsp:txXfrm>
    </dsp:sp>
    <dsp:sp modelId="{2081B97E-88C0-48E9-9FC1-82E8591A5930}">
      <dsp:nvSpPr>
        <dsp:cNvPr id="0" name=""/>
        <dsp:cNvSpPr/>
      </dsp:nvSpPr>
      <dsp:spPr>
        <a:xfrm>
          <a:off x="2721461" y="866292"/>
          <a:ext cx="2586746" cy="115505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將蒐集到的資料進行分析</a:t>
          </a:r>
          <a:endParaRPr lang="en-US" altLang="zh-TW" sz="2000" kern="1200" dirty="0"/>
        </a:p>
      </dsp:txBody>
      <dsp:txXfrm>
        <a:off x="2777846" y="922677"/>
        <a:ext cx="2473976" cy="1042286"/>
      </dsp:txXfrm>
    </dsp:sp>
    <dsp:sp modelId="{07C889FC-7E07-4BFB-B54C-27E26FE7F73B}">
      <dsp:nvSpPr>
        <dsp:cNvPr id="0" name=""/>
        <dsp:cNvSpPr/>
      </dsp:nvSpPr>
      <dsp:spPr>
        <a:xfrm>
          <a:off x="5437545" y="866292"/>
          <a:ext cx="2586746" cy="115505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搭配現有的理財產品分析</a:t>
          </a:r>
          <a:endParaRPr lang="en-US" altLang="zh-TW" sz="2000" kern="1200" dirty="0"/>
        </a:p>
      </dsp:txBody>
      <dsp:txXfrm>
        <a:off x="5493930" y="922677"/>
        <a:ext cx="2473976" cy="1042286"/>
      </dsp:txXfrm>
    </dsp:sp>
    <dsp:sp modelId="{FEF2378A-1BE5-4B10-BEDB-00CC3E182C9F}">
      <dsp:nvSpPr>
        <dsp:cNvPr id="0" name=""/>
        <dsp:cNvSpPr/>
      </dsp:nvSpPr>
      <dsp:spPr>
        <a:xfrm>
          <a:off x="8153629" y="866292"/>
          <a:ext cx="2586746" cy="115505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找出最適合每一位顧客的投資理財方式</a:t>
          </a:r>
        </a:p>
      </dsp:txBody>
      <dsp:txXfrm>
        <a:off x="8210014" y="922677"/>
        <a:ext cx="2473976" cy="10422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8909D5-A5DC-4B53-AF9F-6B38D5E0BFD2}">
      <dsp:nvSpPr>
        <dsp:cNvPr id="0" name=""/>
        <dsp:cNvSpPr/>
      </dsp:nvSpPr>
      <dsp:spPr>
        <a:xfrm>
          <a:off x="709071" y="0"/>
          <a:ext cx="8036139" cy="2202085"/>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5027B7-7CAB-4C3B-B183-E65FB1D4AE59}">
      <dsp:nvSpPr>
        <dsp:cNvPr id="0" name=""/>
        <dsp:cNvSpPr/>
      </dsp:nvSpPr>
      <dsp:spPr>
        <a:xfrm>
          <a:off x="4731" y="660625"/>
          <a:ext cx="2275859" cy="880834"/>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TW" altLang="en-US" sz="1600" kern="1200" dirty="0"/>
            <a:t>顧客利用網路的方式，將錢交給平台管理</a:t>
          </a:r>
        </a:p>
      </dsp:txBody>
      <dsp:txXfrm>
        <a:off x="47730" y="703624"/>
        <a:ext cx="2189861" cy="794836"/>
      </dsp:txXfrm>
    </dsp:sp>
    <dsp:sp modelId="{57D7DD7D-9461-412A-8BD8-DBB5BB7F0133}">
      <dsp:nvSpPr>
        <dsp:cNvPr id="0" name=""/>
        <dsp:cNvSpPr/>
      </dsp:nvSpPr>
      <dsp:spPr>
        <a:xfrm>
          <a:off x="2394384" y="660625"/>
          <a:ext cx="2275859" cy="880834"/>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TW" altLang="en-US" sz="1600" kern="1200" dirty="0"/>
            <a:t>平台蒐集顧客金錢後交由基金公司進行投資</a:t>
          </a:r>
          <a:endParaRPr lang="en-US" altLang="zh-TW" sz="1600" kern="1200" dirty="0"/>
        </a:p>
      </dsp:txBody>
      <dsp:txXfrm>
        <a:off x="2437383" y="703624"/>
        <a:ext cx="2189861" cy="794836"/>
      </dsp:txXfrm>
    </dsp:sp>
    <dsp:sp modelId="{BF09D5C5-FC18-4F28-96CB-080058E1E829}">
      <dsp:nvSpPr>
        <dsp:cNvPr id="0" name=""/>
        <dsp:cNvSpPr/>
      </dsp:nvSpPr>
      <dsp:spPr>
        <a:xfrm>
          <a:off x="4784037" y="660625"/>
          <a:ext cx="2275859" cy="880834"/>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TW" altLang="en-US" sz="1600" kern="1200" dirty="0"/>
            <a:t>基金公司將投資所賺得的錢給平台</a:t>
          </a:r>
          <a:endParaRPr lang="en-US" altLang="zh-TW" sz="1600" kern="1200" dirty="0"/>
        </a:p>
      </dsp:txBody>
      <dsp:txXfrm>
        <a:off x="4827036" y="703624"/>
        <a:ext cx="2189861" cy="794836"/>
      </dsp:txXfrm>
    </dsp:sp>
    <dsp:sp modelId="{DFFABD7F-A795-4E2A-996A-94E76C0B29BD}">
      <dsp:nvSpPr>
        <dsp:cNvPr id="0" name=""/>
        <dsp:cNvSpPr/>
      </dsp:nvSpPr>
      <dsp:spPr>
        <a:xfrm>
          <a:off x="7173690" y="660625"/>
          <a:ext cx="2275859" cy="880834"/>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TW" altLang="en-US" sz="1600" kern="1200" dirty="0"/>
            <a:t>顧客可以隨時在平台上進行財務管理</a:t>
          </a:r>
        </a:p>
      </dsp:txBody>
      <dsp:txXfrm>
        <a:off x="7216689" y="703624"/>
        <a:ext cx="2189861" cy="79483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F1F96B-CEEA-46B0-8937-BD819D974171}" type="datetimeFigureOut">
              <a:rPr lang="en-US" smtClean="0"/>
              <a:t>10/19/2019</a:t>
            </a:fld>
            <a:endParaRPr 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2FB1B-645A-40C2-9D3F-69B9DC873AF2}" type="slidenum">
              <a:rPr lang="en-US" smtClean="0"/>
              <a:t>‹#›</a:t>
            </a:fld>
            <a:endParaRPr lang="en-US"/>
          </a:p>
        </p:txBody>
      </p:sp>
    </p:spTree>
    <p:extLst>
      <p:ext uri="{BB962C8B-B14F-4D97-AF65-F5344CB8AC3E}">
        <p14:creationId xmlns:p14="http://schemas.microsoft.com/office/powerpoint/2010/main" val="1907564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read01.com/N5B05E.html" TargetMode="External"/><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read01.com/N5B05E.html" TargetMode="External"/><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iki.mbalib.com/zh-tw/%E5%8F%91%E8%B4%A7"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4</a:t>
            </a:fld>
            <a:endParaRPr lang="en-US"/>
          </a:p>
        </p:txBody>
      </p:sp>
    </p:spTree>
    <p:extLst>
      <p:ext uri="{BB962C8B-B14F-4D97-AF65-F5344CB8AC3E}">
        <p14:creationId xmlns:p14="http://schemas.microsoft.com/office/powerpoint/2010/main" val="3029725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g4295aac0ab_0_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8" name="Google Shape;668;g4295aac0ab_0_0: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0"/>
              </a:spcBef>
              <a:spcAft>
                <a:spcPts val="0"/>
              </a:spcAft>
              <a:buSzPts val="1100"/>
              <a:buNone/>
            </a:pPr>
            <a:endParaRPr sz="1800">
              <a:solidFill>
                <a:schemeClr val="dk1"/>
              </a:solidFill>
              <a:latin typeface="Times New Roman"/>
              <a:ea typeface="Times New Roman"/>
              <a:cs typeface="Times New Roman"/>
              <a:sym typeface="Times New Roman"/>
            </a:endParaRPr>
          </a:p>
          <a:p>
            <a:pPr marL="0" lvl="0" indent="0" algn="l" rtl="0">
              <a:lnSpc>
                <a:spcPct val="115000"/>
              </a:lnSpc>
              <a:spcBef>
                <a:spcPts val="1500"/>
              </a:spcBef>
              <a:spcAft>
                <a:spcPts val="0"/>
              </a:spcAft>
              <a:buSzPts val="1100"/>
              <a:buNone/>
            </a:pPr>
            <a:endParaRPr sz="1800">
              <a:solidFill>
                <a:schemeClr val="dk1"/>
              </a:solidFill>
              <a:latin typeface="Microsoft JhengHei"/>
              <a:ea typeface="Microsoft JhengHei"/>
              <a:cs typeface="Microsoft JhengHei"/>
              <a:sym typeface="Microsoft JhengHe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9" name="Google Shape;669;g4295aac0ab_0_0:notes"/>
          <p:cNvSpPr txBox="1">
            <a:spLocks noGrp="1"/>
          </p:cNvSpPr>
          <p:nvPr>
            <p:ph type="sldNum" idx="12"/>
          </p:nvPr>
        </p:nvSpPr>
        <p:spPr>
          <a:xfrm>
            <a:off x="5797247" y="6743104"/>
            <a:ext cx="4434900" cy="356100"/>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altLang="zh-TW" sz="1300" b="0" i="0" u="none" strike="noStrike" cap="none">
                <a:solidFill>
                  <a:schemeClr val="dk1"/>
                </a:solidFill>
                <a:latin typeface="Calibri"/>
                <a:ea typeface="Calibri"/>
                <a:cs typeface="Calibri"/>
                <a:sym typeface="Calibri"/>
              </a:rPr>
              <a:t>27</a:t>
            </a:fld>
            <a:endParaRPr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00849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4295aac0ab_0_20:notes"/>
          <p:cNvSpPr>
            <a:spLocks noGrp="1" noRot="1" noChangeAspect="1"/>
          </p:cNvSpPr>
          <p:nvPr>
            <p:ph type="sldImg" idx="2"/>
          </p:nvPr>
        </p:nvSpPr>
        <p:spPr>
          <a:xfrm>
            <a:off x="2751138" y="531813"/>
            <a:ext cx="4732337" cy="26622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7" name="Google Shape;677;g4295aac0ab_0_20:notes"/>
          <p:cNvSpPr txBox="1">
            <a:spLocks noGrp="1"/>
          </p:cNvSpPr>
          <p:nvPr>
            <p:ph type="body" idx="1"/>
          </p:nvPr>
        </p:nvSpPr>
        <p:spPr>
          <a:xfrm>
            <a:off x="1023460" y="3372168"/>
            <a:ext cx="8187600" cy="3194700"/>
          </a:xfrm>
          <a:prstGeom prst="rect">
            <a:avLst/>
          </a:prstGeom>
        </p:spPr>
        <p:txBody>
          <a:bodyPr spcFirstLastPara="1" wrap="square" lIns="99025" tIns="49500" rIns="99025" bIns="49500" anchor="t" anchorCtr="0">
            <a:noAutofit/>
          </a:bodyPr>
          <a:lstStyle/>
          <a:p>
            <a:pPr marL="0" marR="0" lvl="0" indent="0" algn="l" rtl="0">
              <a:lnSpc>
                <a:spcPct val="115000"/>
              </a:lnSpc>
              <a:spcBef>
                <a:spcPts val="0"/>
              </a:spcBef>
              <a:spcAft>
                <a:spcPts val="0"/>
              </a:spcAft>
              <a:buNone/>
            </a:pPr>
            <a:endParaRPr sz="1800">
              <a:solidFill>
                <a:schemeClr val="dk1"/>
              </a:solidFill>
              <a:latin typeface="Microsoft JhengHei"/>
              <a:ea typeface="Microsoft JhengHei"/>
              <a:cs typeface="Microsoft JhengHei"/>
              <a:sym typeface="Microsoft JhengHei"/>
            </a:endParaRPr>
          </a:p>
          <a:p>
            <a:pPr marL="0" lvl="0" indent="0" algn="l" rtl="0">
              <a:spcBef>
                <a:spcPts val="0"/>
              </a:spcBef>
              <a:spcAft>
                <a:spcPts val="0"/>
              </a:spcAft>
              <a:buNone/>
            </a:pPr>
            <a:endParaRPr sz="1800">
              <a:solidFill>
                <a:schemeClr val="dk1"/>
              </a:solidFill>
              <a:latin typeface="Microsoft JhengHei"/>
              <a:ea typeface="Microsoft JhengHei"/>
              <a:cs typeface="Microsoft JhengHei"/>
              <a:sym typeface="Microsoft JhengHei"/>
            </a:endParaRPr>
          </a:p>
        </p:txBody>
      </p:sp>
    </p:spTree>
    <p:extLst>
      <p:ext uri="{BB962C8B-B14F-4D97-AF65-F5344CB8AC3E}">
        <p14:creationId xmlns:p14="http://schemas.microsoft.com/office/powerpoint/2010/main" val="41129053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56a97d0ff7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56a97d0ff7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我們知道(I I)是最大利益，那我們要怎麼讓雙方達到奈許平衡(選擇 I,I)</a:t>
            </a:r>
            <a:endParaRPr/>
          </a:p>
        </p:txBody>
      </p:sp>
    </p:spTree>
    <p:extLst>
      <p:ext uri="{BB962C8B-B14F-4D97-AF65-F5344CB8AC3E}">
        <p14:creationId xmlns:p14="http://schemas.microsoft.com/office/powerpoint/2010/main" val="2313290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a:bodyPr>
          <a:lstStyle/>
          <a:p>
            <a:pPr>
              <a:defRPr/>
            </a:pPr>
            <a:r>
              <a:rPr lang="zh-TW" altLang="en-US" baseline="0" dirty="0" smtClean="0"/>
              <a:t>投資俱樂部的參與者都知道合作可以帶來更好的利益。</a:t>
            </a:r>
            <a:endParaRPr lang="en-US" altLang="zh-TW" baseline="0" dirty="0" smtClean="0"/>
          </a:p>
          <a:p>
            <a:pPr>
              <a:defRPr/>
            </a:pPr>
            <a:r>
              <a:rPr lang="zh-TW" altLang="en-US" baseline="0" dirty="0" smtClean="0"/>
              <a:t>採用合作策略可以獲得更好的回報率，降低擁有成本</a:t>
            </a:r>
            <a:r>
              <a:rPr lang="en-US" altLang="zh-TW" baseline="0" dirty="0" smtClean="0"/>
              <a:t>(X, X)</a:t>
            </a:r>
          </a:p>
          <a:p>
            <a:pPr>
              <a:defRPr/>
            </a:pPr>
            <a:r>
              <a:rPr lang="zh-TW" altLang="en-US" baseline="0" dirty="0" smtClean="0"/>
              <a:t>採取不合作</a:t>
            </a:r>
            <a:r>
              <a:rPr lang="en-US" altLang="zh-TW" baseline="0" dirty="0" smtClean="0"/>
              <a:t>(</a:t>
            </a:r>
            <a:r>
              <a:rPr lang="zh-TW" altLang="en-US" baseline="0" dirty="0" smtClean="0"/>
              <a:t>背叛</a:t>
            </a:r>
            <a:r>
              <a:rPr lang="en-US" altLang="zh-TW" baseline="0" dirty="0" smtClean="0"/>
              <a:t>)</a:t>
            </a:r>
            <a:r>
              <a:rPr lang="zh-TW" altLang="en-US" baseline="0" dirty="0" smtClean="0"/>
              <a:t>策略，代表有外在因素，影響你的行為，這個外在因素所帶給你的利益會大於合作。但另一方會因此受到損害</a:t>
            </a:r>
            <a:r>
              <a:rPr lang="en-US" altLang="zh-TW" baseline="0" dirty="0" smtClean="0"/>
              <a:t>(</a:t>
            </a:r>
            <a:r>
              <a:rPr lang="zh-TW" altLang="en-US" baseline="0" dirty="0" smtClean="0"/>
              <a:t>錢被卡在那邊</a:t>
            </a:r>
            <a:r>
              <a:rPr lang="en-US" altLang="zh-TW" baseline="0" dirty="0" smtClean="0"/>
              <a:t>or</a:t>
            </a:r>
            <a:r>
              <a:rPr lang="zh-TW" altLang="en-US" baseline="0" dirty="0" smtClean="0"/>
              <a:t>被詐騙走</a:t>
            </a:r>
            <a:r>
              <a:rPr lang="en-US" altLang="zh-TW" baseline="0" dirty="0" smtClean="0"/>
              <a:t>)</a:t>
            </a:r>
          </a:p>
          <a:p>
            <a:endParaRPr lang="en-US" altLang="zh-TW" dirty="0" smtClean="0"/>
          </a:p>
          <a:p>
            <a:r>
              <a:rPr lang="zh-TW" altLang="en-US" dirty="0" smtClean="0"/>
              <a:t>由於團體的活動缺乏紀律，在外在誘因的情況下，參與者非常有可能為了個人利益而捨棄長期的團體利益。</a:t>
            </a:r>
            <a:endParaRPr lang="en-US" altLang="zh-TW" dirty="0" smtClean="0"/>
          </a:p>
          <a:p>
            <a:r>
              <a:rPr lang="zh-TW" altLang="en-US" dirty="0" smtClean="0"/>
              <a:t>因此一個</a:t>
            </a:r>
            <a:r>
              <a:rPr lang="en-US" altLang="zh-TW" dirty="0" smtClean="0"/>
              <a:t>group-based</a:t>
            </a:r>
            <a:r>
              <a:rPr lang="zh-TW" altLang="en-US" dirty="0" smtClean="0"/>
              <a:t>的合約是非常最重要的，合約可以</a:t>
            </a:r>
            <a:r>
              <a:rPr lang="zh-TW" altLang="en-US" b="1" dirty="0" smtClean="0"/>
              <a:t>減少參與者的不確定性</a:t>
            </a:r>
            <a:r>
              <a:rPr lang="zh-TW" altLang="en-US" dirty="0" smtClean="0"/>
              <a:t>，成為團體之間信任的基礎，你不一定要相信其他人，但可以相信合約會保障你的權利</a:t>
            </a:r>
            <a:endParaRPr lang="en-US" altLang="zh-TW" dirty="0" smtClean="0"/>
          </a:p>
          <a:p>
            <a:r>
              <a:rPr lang="zh-TW" altLang="en-US" dirty="0" smtClean="0"/>
              <a:t>（</a:t>
            </a:r>
            <a:r>
              <a:rPr lang="en-US" altLang="zh-TW" dirty="0" smtClean="0"/>
              <a:t>1</a:t>
            </a:r>
            <a:r>
              <a:rPr lang="zh-TW" altLang="en-US" dirty="0" smtClean="0"/>
              <a:t>）合約的製作：簽署週期長，流程複雜，耗時，這些問題使得成本高昂且難以管理。</a:t>
            </a:r>
          </a:p>
          <a:p>
            <a:r>
              <a:rPr lang="zh-TW" altLang="en-US" dirty="0" smtClean="0"/>
              <a:t>（</a:t>
            </a:r>
            <a:r>
              <a:rPr lang="en-US" altLang="zh-TW" dirty="0" smtClean="0"/>
              <a:t>2</a:t>
            </a:r>
            <a:r>
              <a:rPr lang="zh-TW" altLang="en-US" dirty="0" smtClean="0"/>
              <a:t>）合約的驗證：需要第三方的協助，客觀性受人為因素和信息不對稱的影響。要驗證不同的參與者的權利義務使得核查成本高昂。</a:t>
            </a:r>
          </a:p>
          <a:p>
            <a:r>
              <a:rPr lang="zh-TW" altLang="en-US" dirty="0" smtClean="0"/>
              <a:t>（</a:t>
            </a:r>
            <a:r>
              <a:rPr lang="en-US" altLang="zh-TW" dirty="0" smtClean="0"/>
              <a:t>3</a:t>
            </a:r>
            <a:r>
              <a:rPr lang="zh-TW" altLang="en-US" dirty="0" smtClean="0"/>
              <a:t>）合同的處罰：依靠第三方執法行動，審查和處罰必須等到活動結束，這可能會導致一些投機和賠償問題。</a:t>
            </a:r>
            <a:endParaRPr lang="en-US" altLang="zh-TW" dirty="0" smtClean="0"/>
          </a:p>
          <a:p>
            <a:endParaRPr lang="en-US" altLang="zh-TW" dirty="0" smtClean="0"/>
          </a:p>
          <a:p>
            <a:r>
              <a:rPr lang="zh-TW" altLang="en-US" dirty="0" smtClean="0"/>
              <a:t>區塊鏈的特性讓他被經濟學人稱之為信任機器，主要是分散式對架構及不可竄改的分散式帳本，讓節點可以互相驗證、互相信任，加上智能合約的協助，可以彌補傳統紙本合約的缺點</a:t>
            </a:r>
            <a:r>
              <a:rPr lang="en-US" altLang="zh-TW" dirty="0" smtClean="0"/>
              <a:t>)</a:t>
            </a:r>
            <a:r>
              <a:rPr lang="zh-TW" altLang="en-US" dirty="0" smtClean="0"/>
              <a:t>，。</a:t>
            </a:r>
            <a:endParaRPr lang="en-US" altLang="zh-TW" dirty="0" smtClean="0"/>
          </a:p>
          <a:p>
            <a:r>
              <a:rPr lang="zh-TW" altLang="en-US" dirty="0" smtClean="0"/>
              <a:t>主要的動機就是，透過區塊鏈的特性，建立一個具信任的基礎環境，利用這些技術為群體合作建立共識</a:t>
            </a:r>
            <a:endParaRPr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30</a:t>
            </a:fld>
            <a:endParaRPr lang="zh-TW" altLang="en-US"/>
          </a:p>
        </p:txBody>
      </p:sp>
    </p:spTree>
    <p:extLst>
      <p:ext uri="{BB962C8B-B14F-4D97-AF65-F5344CB8AC3E}">
        <p14:creationId xmlns:p14="http://schemas.microsoft.com/office/powerpoint/2010/main" val="2168989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56a97d0ff7_0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56a97d0ff7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如果雙方選擇(I,I)，第三方不會介入，有人選N 會採取補救措施，如果不加以干預，可能會導致雙方都損失</a:t>
            </a:r>
            <a:endParaRPr/>
          </a:p>
          <a:p>
            <a:pPr marL="0" lvl="0" indent="0" algn="l" rtl="0">
              <a:spcBef>
                <a:spcPts val="0"/>
              </a:spcBef>
              <a:spcAft>
                <a:spcPts val="0"/>
              </a:spcAft>
              <a:buNone/>
            </a:pPr>
            <a:r>
              <a:rPr lang="zh-TW" sz="1400" b="1">
                <a:latin typeface="Roboto"/>
                <a:ea typeface="Roboto"/>
                <a:cs typeface="Roboto"/>
                <a:sym typeface="Roboto"/>
              </a:rPr>
              <a:t>external enforcement:是讓GAME從underlying轉為induced.</a:t>
            </a:r>
            <a:endParaRPr/>
          </a:p>
        </p:txBody>
      </p:sp>
    </p:spTree>
    <p:extLst>
      <p:ext uri="{BB962C8B-B14F-4D97-AF65-F5344CB8AC3E}">
        <p14:creationId xmlns:p14="http://schemas.microsoft.com/office/powerpoint/2010/main" val="2014072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dirty="0"/>
              <a:t>螞蟻花唄和螞蟻借唄的預支額度與貸款額度都是根據用戶的芝麻信用分數評級而定，信用越好，享受的服務也就更完善</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36</a:t>
            </a:fld>
            <a:endParaRPr lang="en-US"/>
          </a:p>
        </p:txBody>
      </p:sp>
    </p:spTree>
    <p:extLst>
      <p:ext uri="{BB962C8B-B14F-4D97-AF65-F5344CB8AC3E}">
        <p14:creationId xmlns:p14="http://schemas.microsoft.com/office/powerpoint/2010/main" val="3330049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37</a:t>
            </a:fld>
            <a:endParaRPr kumimoji="1" lang="zh-TW" altLang="en-US"/>
          </a:p>
        </p:txBody>
      </p:sp>
    </p:spTree>
    <p:extLst>
      <p:ext uri="{BB962C8B-B14F-4D97-AF65-F5344CB8AC3E}">
        <p14:creationId xmlns:p14="http://schemas.microsoft.com/office/powerpoint/2010/main" val="2991799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38</a:t>
            </a:fld>
            <a:endParaRPr kumimoji="1" lang="zh-TW" altLang="en-US"/>
          </a:p>
        </p:txBody>
      </p:sp>
    </p:spTree>
    <p:extLst>
      <p:ext uri="{BB962C8B-B14F-4D97-AF65-F5344CB8AC3E}">
        <p14:creationId xmlns:p14="http://schemas.microsoft.com/office/powerpoint/2010/main" val="7204779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39</a:t>
            </a:fld>
            <a:endParaRPr kumimoji="1" lang="zh-TW" altLang="en-US"/>
          </a:p>
        </p:txBody>
      </p:sp>
    </p:spTree>
    <p:extLst>
      <p:ext uri="{BB962C8B-B14F-4D97-AF65-F5344CB8AC3E}">
        <p14:creationId xmlns:p14="http://schemas.microsoft.com/office/powerpoint/2010/main" val="28884306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40</a:t>
            </a:fld>
            <a:endParaRPr kumimoji="1" lang="zh-TW" altLang="en-US"/>
          </a:p>
        </p:txBody>
      </p:sp>
    </p:spTree>
    <p:extLst>
      <p:ext uri="{BB962C8B-B14F-4D97-AF65-F5344CB8AC3E}">
        <p14:creationId xmlns:p14="http://schemas.microsoft.com/office/powerpoint/2010/main" val="1357767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5</a:t>
            </a:fld>
            <a:endParaRPr kumimoji="1" lang="zh-TW" altLang="en-US"/>
          </a:p>
        </p:txBody>
      </p:sp>
    </p:spTree>
    <p:extLst>
      <p:ext uri="{BB962C8B-B14F-4D97-AF65-F5344CB8AC3E}">
        <p14:creationId xmlns:p14="http://schemas.microsoft.com/office/powerpoint/2010/main" val="35722852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42</a:t>
            </a:fld>
            <a:endParaRPr lang="zh-TW" altLang="en-US"/>
          </a:p>
        </p:txBody>
      </p:sp>
    </p:spTree>
    <p:extLst>
      <p:ext uri="{BB962C8B-B14F-4D97-AF65-F5344CB8AC3E}">
        <p14:creationId xmlns:p14="http://schemas.microsoft.com/office/powerpoint/2010/main" val="2143807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44</a:t>
            </a:fld>
            <a:endParaRPr kumimoji="1" lang="zh-TW" altLang="en-US"/>
          </a:p>
        </p:txBody>
      </p:sp>
    </p:spTree>
    <p:extLst>
      <p:ext uri="{BB962C8B-B14F-4D97-AF65-F5344CB8AC3E}">
        <p14:creationId xmlns:p14="http://schemas.microsoft.com/office/powerpoint/2010/main" val="26274853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45</a:t>
            </a:fld>
            <a:endParaRPr kumimoji="1" lang="zh-TW" altLang="en-US"/>
          </a:p>
        </p:txBody>
      </p:sp>
    </p:spTree>
    <p:extLst>
      <p:ext uri="{BB962C8B-B14F-4D97-AF65-F5344CB8AC3E}">
        <p14:creationId xmlns:p14="http://schemas.microsoft.com/office/powerpoint/2010/main" val="22658973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46</a:t>
            </a:fld>
            <a:endParaRPr kumimoji="1" lang="zh-TW" altLang="en-US"/>
          </a:p>
        </p:txBody>
      </p:sp>
    </p:spTree>
    <p:extLst>
      <p:ext uri="{BB962C8B-B14F-4D97-AF65-F5344CB8AC3E}">
        <p14:creationId xmlns:p14="http://schemas.microsoft.com/office/powerpoint/2010/main" val="41529887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47</a:t>
            </a:fld>
            <a:endParaRPr kumimoji="1" lang="zh-TW" altLang="en-US"/>
          </a:p>
        </p:txBody>
      </p:sp>
    </p:spTree>
    <p:extLst>
      <p:ext uri="{BB962C8B-B14F-4D97-AF65-F5344CB8AC3E}">
        <p14:creationId xmlns:p14="http://schemas.microsoft.com/office/powerpoint/2010/main" val="22128576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dirty="0"/>
              <a:t>資料來源：完全圖解７天讀懂互聯網金融　Ｐ７０</a:t>
            </a:r>
          </a:p>
        </p:txBody>
      </p:sp>
    </p:spTree>
    <p:extLst>
      <p:ext uri="{BB962C8B-B14F-4D97-AF65-F5344CB8AC3E}">
        <p14:creationId xmlns:p14="http://schemas.microsoft.com/office/powerpoint/2010/main" val="40619595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b="1" kern="1200" dirty="0" smtClean="0">
                <a:solidFill>
                  <a:schemeClr val="tx1"/>
                </a:solidFill>
                <a:effectLst/>
                <a:latin typeface="+mn-lt"/>
                <a:ea typeface="+mn-ea"/>
                <a:cs typeface="+mn-cs"/>
              </a:rPr>
              <a:t>1. </a:t>
            </a:r>
            <a:r>
              <a:rPr lang="zh-TW" altLang="zh-TW" sz="1200" b="1" kern="1200" dirty="0" smtClean="0">
                <a:solidFill>
                  <a:schemeClr val="tx1"/>
                </a:solidFill>
                <a:effectLst/>
                <a:latin typeface="+mn-lt"/>
                <a:ea typeface="+mn-ea"/>
                <a:cs typeface="+mn-cs"/>
              </a:rPr>
              <a:t>哪些有借貸需求的族群、卻不易被銀行答應授款？</a:t>
            </a:r>
            <a:r>
              <a:rPr lang="en-US" altLang="zh-TW" sz="1200" b="1" kern="1200" dirty="0" smtClean="0">
                <a:solidFill>
                  <a:schemeClr val="tx1"/>
                </a:solidFill>
                <a:effectLst/>
                <a:latin typeface="+mn-lt"/>
                <a:ea typeface="+mn-ea"/>
                <a:cs typeface="+mn-cs"/>
              </a:rPr>
              <a:t>(</a:t>
            </a:r>
            <a:r>
              <a:rPr lang="zh-TW" altLang="zh-TW" sz="1200" kern="1200" dirty="0" smtClean="0">
                <a:solidFill>
                  <a:schemeClr val="tx1"/>
                </a:solidFill>
                <a:effectLst/>
                <a:latin typeface="+mn-lt"/>
                <a:ea typeface="+mn-ea"/>
                <a:cs typeface="+mn-cs"/>
              </a:rPr>
              <a:t>從</a:t>
            </a:r>
            <a:r>
              <a:rPr lang="en-US" altLang="zh-TW" sz="1200" b="1" kern="1200" dirty="0" smtClean="0">
                <a:solidFill>
                  <a:schemeClr val="tx1"/>
                </a:solidFill>
                <a:effectLst/>
                <a:latin typeface="+mn-lt"/>
                <a:ea typeface="+mn-ea"/>
                <a:cs typeface="+mn-cs"/>
              </a:rPr>
              <a:t>customer</a:t>
            </a:r>
            <a:r>
              <a:rPr lang="zh-TW" altLang="zh-TW" sz="1200" kern="1200" dirty="0" smtClean="0">
                <a:solidFill>
                  <a:schemeClr val="tx1"/>
                </a:solidFill>
                <a:effectLst/>
                <a:latin typeface="+mn-lt"/>
                <a:ea typeface="+mn-ea"/>
                <a:cs typeface="+mn-cs"/>
              </a:rPr>
              <a:t>的角度出發</a:t>
            </a:r>
            <a:r>
              <a:rPr lang="en-US" altLang="zh-TW" sz="1200" b="1" kern="1200" dirty="0" smtClean="0">
                <a:solidFill>
                  <a:schemeClr val="tx1"/>
                </a:solidFill>
                <a:effectLst/>
                <a:latin typeface="+mn-lt"/>
                <a:ea typeface="+mn-ea"/>
                <a:cs typeface="+mn-cs"/>
              </a:rPr>
              <a:t>)</a:t>
            </a:r>
            <a:endParaRPr lang="zh-TW" altLang="zh-TW" sz="1200" kern="1200" dirty="0" smtClean="0">
              <a:solidFill>
                <a:schemeClr val="tx1"/>
              </a:solidFill>
              <a:effectLst/>
              <a:latin typeface="+mn-lt"/>
              <a:ea typeface="+mn-ea"/>
              <a:cs typeface="+mn-cs"/>
            </a:endParaRPr>
          </a:p>
          <a:p>
            <a:r>
              <a:rPr lang="en-US" altLang="zh-TW" sz="1200" kern="1200" dirty="0" smtClean="0">
                <a:solidFill>
                  <a:schemeClr val="tx1"/>
                </a:solidFill>
                <a:effectLst/>
                <a:latin typeface="+mn-lt"/>
                <a:ea typeface="+mn-ea"/>
                <a:cs typeface="+mn-cs"/>
              </a:rPr>
              <a:t>(introduction</a:t>
            </a:r>
            <a:r>
              <a:rPr lang="zh-TW" altLang="zh-TW" sz="1200" kern="1200" dirty="0" smtClean="0">
                <a:solidFill>
                  <a:schemeClr val="tx1"/>
                </a:solidFill>
                <a:effectLst/>
                <a:latin typeface="+mn-lt"/>
                <a:ea typeface="+mn-ea"/>
                <a:cs typeface="+mn-cs"/>
              </a:rPr>
              <a:t>這群族群、為何要擁抱他們</a:t>
            </a:r>
            <a:r>
              <a:rPr lang="en-US" altLang="zh-TW" sz="1200" kern="1200" dirty="0" smtClean="0">
                <a:solidFill>
                  <a:schemeClr val="tx1"/>
                </a:solidFill>
                <a:effectLst/>
                <a:latin typeface="+mn-lt"/>
                <a:ea typeface="+mn-ea"/>
                <a:cs typeface="+mn-cs"/>
              </a:rPr>
              <a:t>)</a:t>
            </a:r>
            <a:r>
              <a:rPr lang="zh-TW" altLang="zh-TW" sz="1200" kern="1200" dirty="0" smtClean="0">
                <a:solidFill>
                  <a:schemeClr val="tx1"/>
                </a:solidFill>
                <a:effectLst/>
                <a:latin typeface="+mn-lt"/>
                <a:ea typeface="+mn-ea"/>
                <a:cs typeface="+mn-cs"/>
              </a:rPr>
              <a:t>分成兩種族群：</a:t>
            </a:r>
          </a:p>
          <a:p>
            <a:r>
              <a:rPr lang="zh-TW" altLang="zh-TW" sz="1200" kern="1200" dirty="0" smtClean="0">
                <a:solidFill>
                  <a:schemeClr val="tx1"/>
                </a:solidFill>
                <a:effectLst/>
                <a:latin typeface="+mn-lt"/>
                <a:ea typeface="+mn-ea"/>
                <a:cs typeface="+mn-cs"/>
              </a:rPr>
              <a:t>一為完全無法借貸、二為「</a:t>
            </a:r>
            <a:r>
              <a:rPr lang="zh-TW" altLang="zh-TW" sz="1200" b="1" kern="1200" dirty="0" smtClean="0">
                <a:solidFill>
                  <a:schemeClr val="tx1"/>
                </a:solidFill>
                <a:effectLst/>
                <a:latin typeface="+mn-lt"/>
                <a:ea typeface="+mn-ea"/>
                <a:cs typeface="+mn-cs"/>
              </a:rPr>
              <a:t>沙漠</a:t>
            </a:r>
            <a:r>
              <a:rPr lang="zh-TW" altLang="zh-TW" sz="1200" kern="1200" dirty="0" smtClean="0">
                <a:solidFill>
                  <a:schemeClr val="tx1"/>
                </a:solidFill>
                <a:effectLst/>
                <a:latin typeface="+mn-lt"/>
                <a:ea typeface="+mn-ea"/>
                <a:cs typeface="+mn-cs"/>
              </a:rPr>
              <a:t>」</a:t>
            </a:r>
            <a:r>
              <a:rPr lang="en-US" altLang="zh-TW" sz="1200" kern="1200" dirty="0" smtClean="0">
                <a:solidFill>
                  <a:schemeClr val="tx1"/>
                </a:solidFill>
                <a:effectLst/>
                <a:latin typeface="+mn-lt"/>
                <a:ea typeface="+mn-ea"/>
                <a:cs typeface="+mn-cs"/>
              </a:rPr>
              <a:t>(</a:t>
            </a:r>
            <a:r>
              <a:rPr lang="zh-TW" altLang="zh-TW" sz="1200" kern="1200" dirty="0" smtClean="0">
                <a:solidFill>
                  <a:schemeClr val="tx1"/>
                </a:solidFill>
                <a:effectLst/>
                <a:latin typeface="+mn-lt"/>
                <a:ea typeface="+mn-ea"/>
                <a:cs typeface="+mn-cs"/>
              </a:rPr>
              <a:t>無信用憑據可衡量</a:t>
            </a:r>
            <a:r>
              <a:rPr lang="en-US" altLang="zh-TW" sz="1200" kern="1200" dirty="0" smtClean="0">
                <a:solidFill>
                  <a:schemeClr val="tx1"/>
                </a:solidFill>
                <a:effectLst/>
                <a:latin typeface="+mn-lt"/>
                <a:ea typeface="+mn-ea"/>
                <a:cs typeface="+mn-cs"/>
              </a:rPr>
              <a:t>)</a:t>
            </a:r>
            <a:endParaRPr lang="en-US" altLang="zh-TW" dirty="0" smtClean="0">
              <a:solidFill>
                <a:srgbClr val="7C7C7C"/>
              </a:solidFill>
              <a:latin typeface="微軟正黑體" panose="020B0604030504040204" pitchFamily="34" charset="-120"/>
              <a:ea typeface="微軟正黑體" panose="020B0604030504040204" pitchFamily="34" charset="-120"/>
            </a:endParaRPr>
          </a:p>
          <a:p>
            <a:endParaRPr lang="zh-TW" altLang="en-US" dirty="0"/>
          </a:p>
        </p:txBody>
      </p:sp>
      <p:sp>
        <p:nvSpPr>
          <p:cNvPr id="4" name="投影片編號版面配置區 3"/>
          <p:cNvSpPr>
            <a:spLocks noGrp="1"/>
          </p:cNvSpPr>
          <p:nvPr>
            <p:ph type="sldNum" sz="quarter" idx="10"/>
          </p:nvPr>
        </p:nvSpPr>
        <p:spPr/>
        <p:txBody>
          <a:bodyPr/>
          <a:lstStyle/>
          <a:p>
            <a:fld id="{72BAAF1E-56E3-4AB1-85FD-930C73AC56E2}" type="slidenum">
              <a:rPr lang="zh-TW" altLang="en-US" smtClean="0"/>
              <a:t>50</a:t>
            </a:fld>
            <a:endParaRPr lang="zh-TW" altLang="en-US"/>
          </a:p>
        </p:txBody>
      </p:sp>
    </p:spTree>
    <p:extLst>
      <p:ext uri="{BB962C8B-B14F-4D97-AF65-F5344CB8AC3E}">
        <p14:creationId xmlns:p14="http://schemas.microsoft.com/office/powerpoint/2010/main" val="32998522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b="1" kern="1200" dirty="0" smtClean="0">
                <a:solidFill>
                  <a:schemeClr val="tx1"/>
                </a:solidFill>
                <a:effectLst/>
                <a:latin typeface="+mn-lt"/>
                <a:ea typeface="+mn-ea"/>
                <a:cs typeface="+mn-cs"/>
              </a:rPr>
              <a:t>2. (</a:t>
            </a:r>
            <a:r>
              <a:rPr lang="zh-TW" altLang="zh-TW" sz="1200" b="1" kern="1200" dirty="0" smtClean="0">
                <a:solidFill>
                  <a:schemeClr val="tx1"/>
                </a:solidFill>
                <a:effectLst/>
                <a:latin typeface="+mn-lt"/>
                <a:ea typeface="+mn-ea"/>
                <a:cs typeface="+mn-cs"/>
              </a:rPr>
              <a:t>承第一點</a:t>
            </a:r>
            <a:r>
              <a:rPr lang="en-US" altLang="zh-TW" sz="1200" b="1" kern="1200" dirty="0" smtClean="0">
                <a:solidFill>
                  <a:schemeClr val="tx1"/>
                </a:solidFill>
                <a:effectLst/>
                <a:latin typeface="+mn-lt"/>
                <a:ea typeface="+mn-ea"/>
                <a:cs typeface="+mn-cs"/>
              </a:rPr>
              <a:t>) </a:t>
            </a:r>
            <a:r>
              <a:rPr lang="zh-TW" altLang="zh-TW" sz="1200" b="1" kern="1200" dirty="0" smtClean="0">
                <a:solidFill>
                  <a:schemeClr val="tx1"/>
                </a:solidFill>
                <a:effectLst/>
                <a:latin typeface="+mn-lt"/>
                <a:ea typeface="+mn-ea"/>
                <a:cs typeface="+mn-cs"/>
              </a:rPr>
              <a:t>為何</a:t>
            </a:r>
            <a:r>
              <a:rPr lang="en-US" altLang="zh-TW" sz="1200" b="1" kern="1200" dirty="0" smtClean="0">
                <a:solidFill>
                  <a:schemeClr val="tx1"/>
                </a:solidFill>
                <a:effectLst/>
                <a:latin typeface="+mn-lt"/>
                <a:ea typeface="+mn-ea"/>
                <a:cs typeface="+mn-cs"/>
              </a:rPr>
              <a:t>p2p lending</a:t>
            </a:r>
            <a:r>
              <a:rPr lang="zh-TW" altLang="zh-TW" sz="1200" b="1" kern="1200" dirty="0" smtClean="0">
                <a:solidFill>
                  <a:schemeClr val="tx1"/>
                </a:solidFill>
                <a:effectLst/>
                <a:latin typeface="+mn-lt"/>
                <a:ea typeface="+mn-ea"/>
                <a:cs typeface="+mn-cs"/>
              </a:rPr>
              <a:t>經營者可以解決以上問題？</a:t>
            </a:r>
            <a:endParaRPr lang="zh-TW" altLang="zh-TW" sz="1200" kern="1200" dirty="0" smtClean="0">
              <a:solidFill>
                <a:schemeClr val="tx1"/>
              </a:solidFill>
              <a:effectLst/>
              <a:latin typeface="+mn-lt"/>
              <a:ea typeface="+mn-ea"/>
              <a:cs typeface="+mn-cs"/>
            </a:endParaRPr>
          </a:p>
          <a:p>
            <a:r>
              <a:rPr lang="en-US" altLang="zh-TW" sz="1200" kern="1200" dirty="0" smtClean="0">
                <a:solidFill>
                  <a:schemeClr val="tx1"/>
                </a:solidFill>
                <a:effectLst/>
                <a:latin typeface="+mn-lt"/>
                <a:ea typeface="+mn-ea"/>
                <a:cs typeface="+mn-cs"/>
                <a:sym typeface="Wingdings" panose="05000000000000000000" pitchFamily="2" charset="2"/>
              </a:rPr>
              <a:t></a:t>
            </a:r>
            <a:r>
              <a:rPr lang="zh-TW" altLang="zh-TW" sz="1200" kern="1200" dirty="0" smtClean="0">
                <a:solidFill>
                  <a:schemeClr val="tx1"/>
                </a:solidFill>
                <a:effectLst/>
                <a:latin typeface="+mn-lt"/>
                <a:ea typeface="+mn-ea"/>
                <a:cs typeface="+mn-cs"/>
              </a:rPr>
              <a:t>第二頁動機：如果農民這些族群沒問題的話，為何銀行要把他們割除？</a:t>
            </a:r>
          </a:p>
          <a:p>
            <a:r>
              <a:rPr lang="zh-TW" altLang="zh-TW" sz="1200" kern="1200" dirty="0" smtClean="0">
                <a:solidFill>
                  <a:schemeClr val="tx1"/>
                </a:solidFill>
                <a:effectLst/>
                <a:latin typeface="+mn-lt"/>
                <a:ea typeface="+mn-ea"/>
                <a:cs typeface="+mn-cs"/>
              </a:rPr>
              <a:t>原因：一是數量小、利潤太低</a:t>
            </a:r>
            <a:r>
              <a:rPr lang="en-US" altLang="zh-TW" sz="1200" kern="1200" dirty="0" smtClean="0">
                <a:solidFill>
                  <a:schemeClr val="tx1"/>
                </a:solidFill>
                <a:effectLst/>
                <a:latin typeface="+mn-lt"/>
                <a:ea typeface="+mn-ea"/>
                <a:cs typeface="+mn-cs"/>
              </a:rPr>
              <a:t>(</a:t>
            </a:r>
            <a:r>
              <a:rPr lang="zh-TW" altLang="zh-TW" sz="1200" kern="1200" dirty="0" smtClean="0">
                <a:solidFill>
                  <a:schemeClr val="tx1"/>
                </a:solidFill>
                <a:effectLst/>
                <a:latin typeface="+mn-lt"/>
                <a:ea typeface="+mn-ea"/>
                <a:cs typeface="+mn-cs"/>
              </a:rPr>
              <a:t>甚至無利可圖</a:t>
            </a:r>
            <a:r>
              <a:rPr lang="en-US" altLang="zh-TW" sz="1200" kern="1200" dirty="0" smtClean="0">
                <a:solidFill>
                  <a:schemeClr val="tx1"/>
                </a:solidFill>
                <a:effectLst/>
                <a:latin typeface="+mn-lt"/>
                <a:ea typeface="+mn-ea"/>
                <a:cs typeface="+mn-cs"/>
              </a:rPr>
              <a:t>)</a:t>
            </a:r>
            <a:r>
              <a:rPr lang="zh-TW" altLang="zh-TW" sz="1200" kern="1200" dirty="0" smtClean="0">
                <a:solidFill>
                  <a:schemeClr val="tx1"/>
                </a:solidFill>
                <a:effectLst/>
                <a:latin typeface="+mn-lt"/>
                <a:ea typeface="+mn-ea"/>
                <a:cs typeface="+mn-cs"/>
              </a:rPr>
              <a:t>；二是成本太高</a:t>
            </a:r>
            <a:r>
              <a:rPr lang="en-US" altLang="zh-TW" sz="1200" kern="1200" dirty="0" smtClean="0">
                <a:solidFill>
                  <a:schemeClr val="tx1"/>
                </a:solidFill>
                <a:effectLst/>
                <a:latin typeface="+mn-lt"/>
                <a:ea typeface="+mn-ea"/>
                <a:cs typeface="+mn-cs"/>
              </a:rPr>
              <a:t>(</a:t>
            </a:r>
            <a:r>
              <a:rPr lang="zh-TW" altLang="zh-TW" sz="1200" kern="1200" dirty="0" smtClean="0">
                <a:solidFill>
                  <a:schemeClr val="tx1"/>
                </a:solidFill>
                <a:effectLst/>
                <a:latin typeface="+mn-lt"/>
                <a:ea typeface="+mn-ea"/>
                <a:cs typeface="+mn-cs"/>
              </a:rPr>
              <a:t>銀行營運成本</a:t>
            </a:r>
            <a:r>
              <a:rPr lang="en-US" altLang="zh-TW" sz="1200" kern="1200" dirty="0" smtClean="0">
                <a:solidFill>
                  <a:schemeClr val="tx1"/>
                </a:solidFill>
                <a:effectLst/>
                <a:latin typeface="+mn-lt"/>
                <a:ea typeface="+mn-ea"/>
                <a:cs typeface="+mn-cs"/>
              </a:rPr>
              <a:t>/</a:t>
            </a:r>
            <a:r>
              <a:rPr lang="zh-TW" altLang="zh-TW" sz="1200" kern="1200" dirty="0" smtClean="0">
                <a:solidFill>
                  <a:schemeClr val="tx1"/>
                </a:solidFill>
                <a:effectLst/>
                <a:latin typeface="+mn-lt"/>
                <a:ea typeface="+mn-ea"/>
                <a:cs typeface="+mn-cs"/>
              </a:rPr>
              <a:t>違約風險成本，就算有營收也難以</a:t>
            </a:r>
            <a:r>
              <a:rPr lang="en-US" altLang="zh-TW" sz="1200" kern="1200" dirty="0" smtClean="0">
                <a:solidFill>
                  <a:schemeClr val="tx1"/>
                </a:solidFill>
                <a:effectLst/>
                <a:latin typeface="+mn-lt"/>
                <a:ea typeface="+mn-ea"/>
                <a:cs typeface="+mn-cs"/>
              </a:rPr>
              <a:t>cover</a:t>
            </a:r>
            <a:r>
              <a:rPr lang="zh-TW" altLang="zh-TW" sz="1200" kern="1200" dirty="0" smtClean="0">
                <a:solidFill>
                  <a:schemeClr val="tx1"/>
                </a:solidFill>
                <a:effectLst/>
                <a:latin typeface="+mn-lt"/>
                <a:ea typeface="+mn-ea"/>
                <a:cs typeface="+mn-cs"/>
              </a:rPr>
              <a:t>成本</a:t>
            </a:r>
            <a:r>
              <a:rPr lang="en-US" altLang="zh-TW" sz="1200" kern="1200" dirty="0" smtClean="0">
                <a:solidFill>
                  <a:schemeClr val="tx1"/>
                </a:solidFill>
                <a:effectLst/>
                <a:latin typeface="+mn-lt"/>
                <a:ea typeface="+mn-ea"/>
                <a:cs typeface="+mn-cs"/>
              </a:rPr>
              <a:t>)</a:t>
            </a:r>
            <a:endParaRPr lang="zh-TW" altLang="zh-TW" sz="1200" kern="1200" dirty="0" smtClean="0">
              <a:solidFill>
                <a:schemeClr val="tx1"/>
              </a:solidFill>
              <a:effectLst/>
              <a:latin typeface="+mn-lt"/>
              <a:ea typeface="+mn-ea"/>
              <a:cs typeface="+mn-cs"/>
            </a:endParaRPr>
          </a:p>
          <a:p>
            <a:r>
              <a:rPr lang="en-US" altLang="zh-TW" sz="1200" kern="1200" dirty="0" smtClean="0">
                <a:solidFill>
                  <a:schemeClr val="tx1"/>
                </a:solidFill>
                <a:effectLst/>
                <a:latin typeface="+mn-lt"/>
                <a:ea typeface="+mn-ea"/>
                <a:cs typeface="+mn-cs"/>
                <a:sym typeface="Wingdings" panose="05000000000000000000" pitchFamily="2" charset="2"/>
              </a:rPr>
              <a:t></a:t>
            </a:r>
            <a:r>
              <a:rPr lang="zh-TW" altLang="zh-TW" sz="1200" kern="1200" dirty="0" smtClean="0">
                <a:solidFill>
                  <a:schemeClr val="tx1"/>
                </a:solidFill>
                <a:effectLst/>
                <a:latin typeface="+mn-lt"/>
                <a:ea typeface="+mn-ea"/>
                <a:cs typeface="+mn-cs"/>
              </a:rPr>
              <a:t>因此我用一套銀行無法的解法</a:t>
            </a:r>
            <a:r>
              <a:rPr lang="en-US" altLang="zh-TW" sz="1200" kern="1200" dirty="0" smtClean="0">
                <a:solidFill>
                  <a:schemeClr val="tx1"/>
                </a:solidFill>
                <a:effectLst/>
                <a:latin typeface="+mn-lt"/>
                <a:ea typeface="+mn-ea"/>
                <a:cs typeface="+mn-cs"/>
              </a:rPr>
              <a:t>(Big Data) - </a:t>
            </a:r>
            <a:r>
              <a:rPr lang="zh-TW" altLang="zh-TW" sz="1200" b="1" kern="1200" dirty="0" smtClean="0">
                <a:solidFill>
                  <a:schemeClr val="tx1"/>
                </a:solidFill>
                <a:effectLst/>
                <a:latin typeface="+mn-lt"/>
                <a:ea typeface="+mn-ea"/>
                <a:cs typeface="+mn-cs"/>
              </a:rPr>
              <a:t>科技</a:t>
            </a:r>
            <a:endParaRPr lang="zh-TW" altLang="zh-TW" sz="1200" kern="1200" dirty="0" smtClean="0">
              <a:solidFill>
                <a:schemeClr val="tx1"/>
              </a:solidFill>
              <a:effectLst/>
              <a:latin typeface="+mn-lt"/>
              <a:ea typeface="+mn-ea"/>
              <a:cs typeface="+mn-cs"/>
            </a:endParaRPr>
          </a:p>
          <a:p>
            <a:r>
              <a:rPr lang="en-US" altLang="zh-TW" sz="1200" kern="1200" dirty="0" smtClean="0">
                <a:solidFill>
                  <a:schemeClr val="tx1"/>
                </a:solidFill>
                <a:effectLst/>
                <a:latin typeface="+mn-lt"/>
                <a:ea typeface="+mn-ea"/>
                <a:cs typeface="+mn-cs"/>
              </a:rPr>
              <a:t>Q</a:t>
            </a:r>
            <a:r>
              <a:rPr lang="zh-TW" altLang="zh-TW" sz="1200" kern="1200" dirty="0" smtClean="0">
                <a:solidFill>
                  <a:schemeClr val="tx1"/>
                </a:solidFill>
                <a:effectLst/>
                <a:latin typeface="+mn-lt"/>
                <a:ea typeface="+mn-ea"/>
                <a:cs typeface="+mn-cs"/>
              </a:rPr>
              <a:t>：市場在哪裡？為什麼可為？</a:t>
            </a:r>
            <a:r>
              <a:rPr lang="en-US" altLang="zh-TW" sz="1200" kern="1200" dirty="0" smtClean="0">
                <a:solidFill>
                  <a:schemeClr val="tx1"/>
                </a:solidFill>
                <a:effectLst/>
                <a:latin typeface="+mn-lt"/>
                <a:ea typeface="+mn-ea"/>
                <a:cs typeface="+mn-cs"/>
                <a:sym typeface="Wingdings" panose="05000000000000000000" pitchFamily="2" charset="2"/>
              </a:rPr>
              <a:t></a:t>
            </a:r>
            <a:r>
              <a:rPr lang="zh-TW" altLang="zh-TW" sz="1200" kern="1200" dirty="0" smtClean="0">
                <a:solidFill>
                  <a:schemeClr val="tx1"/>
                </a:solidFill>
                <a:effectLst/>
                <a:latin typeface="+mn-lt"/>
                <a:ea typeface="+mn-ea"/>
                <a:cs typeface="+mn-cs"/>
              </a:rPr>
              <a:t>市場驅動的可為</a:t>
            </a:r>
          </a:p>
          <a:p>
            <a:endParaRPr lang="en-US" altLang="zh-TW" dirty="0" smtClean="0"/>
          </a:p>
          <a:p>
            <a:r>
              <a:rPr lang="zh-TW" altLang="zh-TW" dirty="0" smtClean="0"/>
              <a:t>農民耕作還款週期反而較清楚、比較不會做高風險投資</a:t>
            </a:r>
          </a:p>
          <a:p>
            <a:endParaRPr lang="en-US" altLang="zh-TW" dirty="0" smtClean="0"/>
          </a:p>
          <a:p>
            <a:endParaRPr lang="en-US" altLang="zh-TW" dirty="0" smtClean="0"/>
          </a:p>
        </p:txBody>
      </p:sp>
      <p:sp>
        <p:nvSpPr>
          <p:cNvPr id="4" name="投影片編號版面配置區 3"/>
          <p:cNvSpPr>
            <a:spLocks noGrp="1"/>
          </p:cNvSpPr>
          <p:nvPr>
            <p:ph type="sldNum" sz="quarter" idx="10"/>
          </p:nvPr>
        </p:nvSpPr>
        <p:spPr/>
        <p:txBody>
          <a:bodyPr/>
          <a:lstStyle/>
          <a:p>
            <a:fld id="{72BAAF1E-56E3-4AB1-85FD-930C73AC56E2}" type="slidenum">
              <a:rPr lang="zh-TW" altLang="en-US" smtClean="0"/>
              <a:t>51</a:t>
            </a:fld>
            <a:endParaRPr lang="zh-TW" altLang="en-US"/>
          </a:p>
        </p:txBody>
      </p:sp>
    </p:spTree>
    <p:extLst>
      <p:ext uri="{BB962C8B-B14F-4D97-AF65-F5344CB8AC3E}">
        <p14:creationId xmlns:p14="http://schemas.microsoft.com/office/powerpoint/2010/main" val="40884548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b="1" kern="1200" dirty="0" smtClean="0">
                <a:solidFill>
                  <a:schemeClr val="tx1"/>
                </a:solidFill>
                <a:effectLst/>
                <a:latin typeface="+mn-lt"/>
                <a:ea typeface="+mn-ea"/>
                <a:cs typeface="+mn-cs"/>
              </a:rPr>
              <a:t>2. (</a:t>
            </a:r>
            <a:r>
              <a:rPr lang="zh-TW" altLang="zh-TW" sz="1200" b="1" kern="1200" dirty="0" smtClean="0">
                <a:solidFill>
                  <a:schemeClr val="tx1"/>
                </a:solidFill>
                <a:effectLst/>
                <a:latin typeface="+mn-lt"/>
                <a:ea typeface="+mn-ea"/>
                <a:cs typeface="+mn-cs"/>
              </a:rPr>
              <a:t>承第一點</a:t>
            </a:r>
            <a:r>
              <a:rPr lang="en-US" altLang="zh-TW" sz="1200" b="1" kern="1200" dirty="0" smtClean="0">
                <a:solidFill>
                  <a:schemeClr val="tx1"/>
                </a:solidFill>
                <a:effectLst/>
                <a:latin typeface="+mn-lt"/>
                <a:ea typeface="+mn-ea"/>
                <a:cs typeface="+mn-cs"/>
              </a:rPr>
              <a:t>) </a:t>
            </a:r>
            <a:r>
              <a:rPr lang="zh-TW" altLang="zh-TW" sz="1200" b="1" kern="1200" dirty="0" smtClean="0">
                <a:solidFill>
                  <a:schemeClr val="tx1"/>
                </a:solidFill>
                <a:effectLst/>
                <a:latin typeface="+mn-lt"/>
                <a:ea typeface="+mn-ea"/>
                <a:cs typeface="+mn-cs"/>
              </a:rPr>
              <a:t>為何</a:t>
            </a:r>
            <a:r>
              <a:rPr lang="en-US" altLang="zh-TW" sz="1200" b="1" kern="1200" dirty="0" smtClean="0">
                <a:solidFill>
                  <a:schemeClr val="tx1"/>
                </a:solidFill>
                <a:effectLst/>
                <a:latin typeface="+mn-lt"/>
                <a:ea typeface="+mn-ea"/>
                <a:cs typeface="+mn-cs"/>
              </a:rPr>
              <a:t>p2p lending</a:t>
            </a:r>
            <a:r>
              <a:rPr lang="zh-TW" altLang="zh-TW" sz="1200" b="1" kern="1200" dirty="0" smtClean="0">
                <a:solidFill>
                  <a:schemeClr val="tx1"/>
                </a:solidFill>
                <a:effectLst/>
                <a:latin typeface="+mn-lt"/>
                <a:ea typeface="+mn-ea"/>
                <a:cs typeface="+mn-cs"/>
              </a:rPr>
              <a:t>經營者可以解決以上問題？</a:t>
            </a:r>
            <a:endParaRPr lang="zh-TW" altLang="zh-TW" sz="1200" kern="1200" dirty="0" smtClean="0">
              <a:solidFill>
                <a:schemeClr val="tx1"/>
              </a:solidFill>
              <a:effectLst/>
              <a:latin typeface="+mn-lt"/>
              <a:ea typeface="+mn-ea"/>
              <a:cs typeface="+mn-cs"/>
            </a:endParaRPr>
          </a:p>
          <a:p>
            <a:r>
              <a:rPr lang="en-US" altLang="zh-TW" sz="1200" kern="1200" dirty="0" smtClean="0">
                <a:solidFill>
                  <a:schemeClr val="tx1"/>
                </a:solidFill>
                <a:effectLst/>
                <a:latin typeface="+mn-lt"/>
                <a:ea typeface="+mn-ea"/>
                <a:cs typeface="+mn-cs"/>
                <a:sym typeface="Wingdings" panose="05000000000000000000" pitchFamily="2" charset="2"/>
              </a:rPr>
              <a:t></a:t>
            </a:r>
            <a:r>
              <a:rPr lang="zh-TW" altLang="zh-TW" sz="1200" kern="1200" dirty="0" smtClean="0">
                <a:solidFill>
                  <a:schemeClr val="tx1"/>
                </a:solidFill>
                <a:effectLst/>
                <a:latin typeface="+mn-lt"/>
                <a:ea typeface="+mn-ea"/>
                <a:cs typeface="+mn-cs"/>
              </a:rPr>
              <a:t>第二頁動機：如果農民這些族群沒問題的話，為何銀行要把他們割除？</a:t>
            </a:r>
          </a:p>
          <a:p>
            <a:r>
              <a:rPr lang="zh-TW" altLang="zh-TW" sz="1200" kern="1200" dirty="0" smtClean="0">
                <a:solidFill>
                  <a:schemeClr val="tx1"/>
                </a:solidFill>
                <a:effectLst/>
                <a:latin typeface="+mn-lt"/>
                <a:ea typeface="+mn-ea"/>
                <a:cs typeface="+mn-cs"/>
              </a:rPr>
              <a:t>原因：一是數量小、利潤太低</a:t>
            </a:r>
            <a:r>
              <a:rPr lang="en-US" altLang="zh-TW" sz="1200" kern="1200" dirty="0" smtClean="0">
                <a:solidFill>
                  <a:schemeClr val="tx1"/>
                </a:solidFill>
                <a:effectLst/>
                <a:latin typeface="+mn-lt"/>
                <a:ea typeface="+mn-ea"/>
                <a:cs typeface="+mn-cs"/>
              </a:rPr>
              <a:t>(</a:t>
            </a:r>
            <a:r>
              <a:rPr lang="zh-TW" altLang="zh-TW" sz="1200" kern="1200" dirty="0" smtClean="0">
                <a:solidFill>
                  <a:schemeClr val="tx1"/>
                </a:solidFill>
                <a:effectLst/>
                <a:latin typeface="+mn-lt"/>
                <a:ea typeface="+mn-ea"/>
                <a:cs typeface="+mn-cs"/>
              </a:rPr>
              <a:t>甚至無利可圖</a:t>
            </a:r>
            <a:r>
              <a:rPr lang="en-US" altLang="zh-TW" sz="1200" kern="1200" dirty="0" smtClean="0">
                <a:solidFill>
                  <a:schemeClr val="tx1"/>
                </a:solidFill>
                <a:effectLst/>
                <a:latin typeface="+mn-lt"/>
                <a:ea typeface="+mn-ea"/>
                <a:cs typeface="+mn-cs"/>
              </a:rPr>
              <a:t>)</a:t>
            </a:r>
            <a:r>
              <a:rPr lang="zh-TW" altLang="zh-TW" sz="1200" kern="1200" dirty="0" smtClean="0">
                <a:solidFill>
                  <a:schemeClr val="tx1"/>
                </a:solidFill>
                <a:effectLst/>
                <a:latin typeface="+mn-lt"/>
                <a:ea typeface="+mn-ea"/>
                <a:cs typeface="+mn-cs"/>
              </a:rPr>
              <a:t>；二是成本太高</a:t>
            </a:r>
            <a:r>
              <a:rPr lang="en-US" altLang="zh-TW" sz="1200" kern="1200" dirty="0" smtClean="0">
                <a:solidFill>
                  <a:schemeClr val="tx1"/>
                </a:solidFill>
                <a:effectLst/>
                <a:latin typeface="+mn-lt"/>
                <a:ea typeface="+mn-ea"/>
                <a:cs typeface="+mn-cs"/>
              </a:rPr>
              <a:t>(</a:t>
            </a:r>
            <a:r>
              <a:rPr lang="zh-TW" altLang="zh-TW" sz="1200" kern="1200" dirty="0" smtClean="0">
                <a:solidFill>
                  <a:schemeClr val="tx1"/>
                </a:solidFill>
                <a:effectLst/>
                <a:latin typeface="+mn-lt"/>
                <a:ea typeface="+mn-ea"/>
                <a:cs typeface="+mn-cs"/>
              </a:rPr>
              <a:t>銀行營運成本</a:t>
            </a:r>
            <a:r>
              <a:rPr lang="en-US" altLang="zh-TW" sz="1200" kern="1200" dirty="0" smtClean="0">
                <a:solidFill>
                  <a:schemeClr val="tx1"/>
                </a:solidFill>
                <a:effectLst/>
                <a:latin typeface="+mn-lt"/>
                <a:ea typeface="+mn-ea"/>
                <a:cs typeface="+mn-cs"/>
              </a:rPr>
              <a:t>/</a:t>
            </a:r>
            <a:r>
              <a:rPr lang="zh-TW" altLang="zh-TW" sz="1200" kern="1200" dirty="0" smtClean="0">
                <a:solidFill>
                  <a:schemeClr val="tx1"/>
                </a:solidFill>
                <a:effectLst/>
                <a:latin typeface="+mn-lt"/>
                <a:ea typeface="+mn-ea"/>
                <a:cs typeface="+mn-cs"/>
              </a:rPr>
              <a:t>違約風險成本，就算有營收也難以</a:t>
            </a:r>
            <a:r>
              <a:rPr lang="en-US" altLang="zh-TW" sz="1200" kern="1200" dirty="0" smtClean="0">
                <a:solidFill>
                  <a:schemeClr val="tx1"/>
                </a:solidFill>
                <a:effectLst/>
                <a:latin typeface="+mn-lt"/>
                <a:ea typeface="+mn-ea"/>
                <a:cs typeface="+mn-cs"/>
              </a:rPr>
              <a:t>cover</a:t>
            </a:r>
            <a:r>
              <a:rPr lang="zh-TW" altLang="zh-TW" sz="1200" kern="1200" dirty="0" smtClean="0">
                <a:solidFill>
                  <a:schemeClr val="tx1"/>
                </a:solidFill>
                <a:effectLst/>
                <a:latin typeface="+mn-lt"/>
                <a:ea typeface="+mn-ea"/>
                <a:cs typeface="+mn-cs"/>
              </a:rPr>
              <a:t>成本</a:t>
            </a:r>
            <a:r>
              <a:rPr lang="en-US" altLang="zh-TW" sz="1200" kern="1200" dirty="0" smtClean="0">
                <a:solidFill>
                  <a:schemeClr val="tx1"/>
                </a:solidFill>
                <a:effectLst/>
                <a:latin typeface="+mn-lt"/>
                <a:ea typeface="+mn-ea"/>
                <a:cs typeface="+mn-cs"/>
              </a:rPr>
              <a:t>)</a:t>
            </a:r>
            <a:endParaRPr lang="zh-TW" altLang="zh-TW" sz="1200" kern="1200" dirty="0" smtClean="0">
              <a:solidFill>
                <a:schemeClr val="tx1"/>
              </a:solidFill>
              <a:effectLst/>
              <a:latin typeface="+mn-lt"/>
              <a:ea typeface="+mn-ea"/>
              <a:cs typeface="+mn-cs"/>
            </a:endParaRPr>
          </a:p>
          <a:p>
            <a:r>
              <a:rPr lang="en-US" altLang="zh-TW" sz="1200" kern="1200" dirty="0" smtClean="0">
                <a:solidFill>
                  <a:schemeClr val="tx1"/>
                </a:solidFill>
                <a:effectLst/>
                <a:latin typeface="+mn-lt"/>
                <a:ea typeface="+mn-ea"/>
                <a:cs typeface="+mn-cs"/>
                <a:sym typeface="Wingdings" panose="05000000000000000000" pitchFamily="2" charset="2"/>
              </a:rPr>
              <a:t></a:t>
            </a:r>
            <a:r>
              <a:rPr lang="zh-TW" altLang="zh-TW" sz="1200" kern="1200" dirty="0" smtClean="0">
                <a:solidFill>
                  <a:schemeClr val="tx1"/>
                </a:solidFill>
                <a:effectLst/>
                <a:latin typeface="+mn-lt"/>
                <a:ea typeface="+mn-ea"/>
                <a:cs typeface="+mn-cs"/>
              </a:rPr>
              <a:t>因此我用一套銀行無法的解法</a:t>
            </a:r>
            <a:r>
              <a:rPr lang="en-US" altLang="zh-TW" sz="1200" kern="1200" dirty="0" smtClean="0">
                <a:solidFill>
                  <a:schemeClr val="tx1"/>
                </a:solidFill>
                <a:effectLst/>
                <a:latin typeface="+mn-lt"/>
                <a:ea typeface="+mn-ea"/>
                <a:cs typeface="+mn-cs"/>
              </a:rPr>
              <a:t>(Big Data) - </a:t>
            </a:r>
            <a:r>
              <a:rPr lang="zh-TW" altLang="zh-TW" sz="1200" b="1" kern="1200" dirty="0" smtClean="0">
                <a:solidFill>
                  <a:schemeClr val="tx1"/>
                </a:solidFill>
                <a:effectLst/>
                <a:latin typeface="+mn-lt"/>
                <a:ea typeface="+mn-ea"/>
                <a:cs typeface="+mn-cs"/>
              </a:rPr>
              <a:t>科技</a:t>
            </a:r>
            <a:endParaRPr lang="zh-TW" altLang="zh-TW" sz="1200" kern="1200" dirty="0" smtClean="0">
              <a:solidFill>
                <a:schemeClr val="tx1"/>
              </a:solidFill>
              <a:effectLst/>
              <a:latin typeface="+mn-lt"/>
              <a:ea typeface="+mn-ea"/>
              <a:cs typeface="+mn-cs"/>
            </a:endParaRPr>
          </a:p>
          <a:p>
            <a:r>
              <a:rPr lang="en-US" altLang="zh-TW" sz="1200" kern="1200" dirty="0" smtClean="0">
                <a:solidFill>
                  <a:schemeClr val="tx1"/>
                </a:solidFill>
                <a:effectLst/>
                <a:latin typeface="+mn-lt"/>
                <a:ea typeface="+mn-ea"/>
                <a:cs typeface="+mn-cs"/>
              </a:rPr>
              <a:t>Q</a:t>
            </a:r>
            <a:r>
              <a:rPr lang="zh-TW" altLang="zh-TW" sz="1200" kern="1200" dirty="0" smtClean="0">
                <a:solidFill>
                  <a:schemeClr val="tx1"/>
                </a:solidFill>
                <a:effectLst/>
                <a:latin typeface="+mn-lt"/>
                <a:ea typeface="+mn-ea"/>
                <a:cs typeface="+mn-cs"/>
              </a:rPr>
              <a:t>：市場在哪裡？為什麼可為？</a:t>
            </a:r>
            <a:r>
              <a:rPr lang="en-US" altLang="zh-TW" sz="1200" kern="1200" dirty="0" smtClean="0">
                <a:solidFill>
                  <a:schemeClr val="tx1"/>
                </a:solidFill>
                <a:effectLst/>
                <a:latin typeface="+mn-lt"/>
                <a:ea typeface="+mn-ea"/>
                <a:cs typeface="+mn-cs"/>
                <a:sym typeface="Wingdings" panose="05000000000000000000" pitchFamily="2" charset="2"/>
              </a:rPr>
              <a:t></a:t>
            </a:r>
            <a:r>
              <a:rPr lang="zh-TW" altLang="zh-TW" sz="1200" kern="1200" dirty="0" smtClean="0">
                <a:solidFill>
                  <a:schemeClr val="tx1"/>
                </a:solidFill>
                <a:effectLst/>
                <a:latin typeface="+mn-lt"/>
                <a:ea typeface="+mn-ea"/>
                <a:cs typeface="+mn-cs"/>
              </a:rPr>
              <a:t>市場驅動的可為</a:t>
            </a:r>
          </a:p>
          <a:p>
            <a:endParaRPr lang="en-US" altLang="zh-TW" dirty="0" smtClean="0"/>
          </a:p>
          <a:p>
            <a:r>
              <a:rPr lang="zh-TW" altLang="zh-TW" dirty="0" smtClean="0"/>
              <a:t>農民耕作還款週期反而較清楚、比較不會做高風險投資</a:t>
            </a:r>
          </a:p>
          <a:p>
            <a:endParaRPr lang="en-US" altLang="zh-TW" dirty="0" smtClean="0"/>
          </a:p>
          <a:p>
            <a:endParaRPr lang="en-US" altLang="zh-TW" dirty="0" smtClean="0"/>
          </a:p>
        </p:txBody>
      </p:sp>
      <p:sp>
        <p:nvSpPr>
          <p:cNvPr id="4" name="投影片編號版面配置區 3"/>
          <p:cNvSpPr>
            <a:spLocks noGrp="1"/>
          </p:cNvSpPr>
          <p:nvPr>
            <p:ph type="sldNum" sz="quarter" idx="10"/>
          </p:nvPr>
        </p:nvSpPr>
        <p:spPr/>
        <p:txBody>
          <a:bodyPr/>
          <a:lstStyle/>
          <a:p>
            <a:fld id="{72BAAF1E-56E3-4AB1-85FD-930C73AC56E2}" type="slidenum">
              <a:rPr lang="zh-TW" altLang="en-US" smtClean="0"/>
              <a:t>52</a:t>
            </a:fld>
            <a:endParaRPr lang="zh-TW" altLang="en-US"/>
          </a:p>
        </p:txBody>
      </p:sp>
    </p:spTree>
    <p:extLst>
      <p:ext uri="{BB962C8B-B14F-4D97-AF65-F5344CB8AC3E}">
        <p14:creationId xmlns:p14="http://schemas.microsoft.com/office/powerpoint/2010/main" val="20805763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smtClean="0">
                <a:solidFill>
                  <a:schemeClr val="tx1"/>
                </a:solidFill>
                <a:effectLst/>
                <a:latin typeface="+mn-lt"/>
                <a:ea typeface="+mn-ea"/>
                <a:cs typeface="+mn-cs"/>
              </a:rPr>
              <a:t>三、</a:t>
            </a:r>
            <a:r>
              <a:rPr lang="zh-TW" altLang="zh-TW" sz="1200" b="1" kern="1200" dirty="0" smtClean="0">
                <a:solidFill>
                  <a:schemeClr val="tx1"/>
                </a:solidFill>
                <a:effectLst/>
                <a:latin typeface="+mn-lt"/>
                <a:ea typeface="+mn-ea"/>
                <a:cs typeface="+mn-cs"/>
              </a:rPr>
              <a:t>法律</a:t>
            </a:r>
            <a:r>
              <a:rPr lang="zh-TW" altLang="zh-TW" sz="1200" kern="1200" dirty="0" smtClean="0">
                <a:solidFill>
                  <a:schemeClr val="tx1"/>
                </a:solidFill>
                <a:effectLst/>
                <a:latin typeface="+mn-lt"/>
                <a:ea typeface="+mn-ea"/>
                <a:cs typeface="+mn-cs"/>
              </a:rPr>
              <a:t>層面</a:t>
            </a:r>
            <a:r>
              <a:rPr lang="en-US" altLang="zh-TW" sz="1200" kern="1200" dirty="0" smtClean="0">
                <a:solidFill>
                  <a:schemeClr val="tx1"/>
                </a:solidFill>
                <a:effectLst/>
                <a:latin typeface="+mn-lt"/>
                <a:ea typeface="+mn-ea"/>
                <a:cs typeface="+mn-cs"/>
              </a:rPr>
              <a:t>(</a:t>
            </a:r>
            <a:r>
              <a:rPr lang="zh-TW" altLang="zh-TW" sz="1200" kern="1200" dirty="0" smtClean="0">
                <a:solidFill>
                  <a:schemeClr val="tx1"/>
                </a:solidFill>
                <a:effectLst/>
                <a:latin typeface="+mn-lt"/>
                <a:ea typeface="+mn-ea"/>
                <a:cs typeface="+mn-cs"/>
              </a:rPr>
              <a:t>新議題，以</a:t>
            </a:r>
            <a:r>
              <a:rPr lang="zh-TW" altLang="zh-TW" sz="1200" b="1" kern="1200" dirty="0" smtClean="0">
                <a:solidFill>
                  <a:schemeClr val="tx1"/>
                </a:solidFill>
                <a:effectLst/>
                <a:latin typeface="+mn-lt"/>
                <a:ea typeface="+mn-ea"/>
                <a:cs typeface="+mn-cs"/>
              </a:rPr>
              <a:t>政府</a:t>
            </a:r>
            <a:r>
              <a:rPr lang="zh-TW" altLang="zh-TW" sz="1200" kern="1200" dirty="0" smtClean="0">
                <a:solidFill>
                  <a:schemeClr val="tx1"/>
                </a:solidFill>
                <a:effectLst/>
                <a:latin typeface="+mn-lt"/>
                <a:ea typeface="+mn-ea"/>
                <a:cs typeface="+mn-cs"/>
              </a:rPr>
              <a:t>角度出發</a:t>
            </a:r>
            <a:r>
              <a:rPr lang="en-US" altLang="zh-TW" sz="1200" kern="1200" dirty="0" smtClean="0">
                <a:solidFill>
                  <a:schemeClr val="tx1"/>
                </a:solidFill>
                <a:effectLst/>
                <a:latin typeface="+mn-lt"/>
                <a:ea typeface="+mn-ea"/>
                <a:cs typeface="+mn-cs"/>
              </a:rPr>
              <a:t>)</a:t>
            </a:r>
            <a:r>
              <a:rPr lang="zh-TW" altLang="zh-TW" sz="1200" kern="1200" dirty="0" smtClean="0">
                <a:solidFill>
                  <a:schemeClr val="tx1"/>
                </a:solidFill>
                <a:effectLst/>
                <a:latin typeface="+mn-lt"/>
                <a:ea typeface="+mn-ea"/>
                <a:cs typeface="+mn-cs"/>
              </a:rPr>
              <a:t>：</a:t>
            </a:r>
          </a:p>
          <a:p>
            <a:r>
              <a:rPr lang="en-US" altLang="zh-TW" sz="1200" kern="1200" dirty="0" smtClean="0">
                <a:solidFill>
                  <a:schemeClr val="tx1"/>
                </a:solidFill>
                <a:effectLst/>
                <a:latin typeface="+mn-lt"/>
                <a:ea typeface="+mn-ea"/>
                <a:cs typeface="+mn-cs"/>
              </a:rPr>
              <a:t>1</a:t>
            </a:r>
            <a:r>
              <a:rPr lang="zh-TW" altLang="zh-TW" sz="1200" kern="1200" dirty="0" smtClean="0">
                <a:solidFill>
                  <a:schemeClr val="tx1"/>
                </a:solidFill>
                <a:effectLst/>
                <a:latin typeface="+mn-lt"/>
                <a:ea typeface="+mn-ea"/>
                <a:cs typeface="+mn-cs"/>
              </a:rPr>
              <a:t>政府如何應對、能守住的是什麼？</a:t>
            </a:r>
          </a:p>
          <a:p>
            <a:r>
              <a:rPr lang="zh-TW" altLang="zh-TW" sz="1200" kern="1200" dirty="0" smtClean="0">
                <a:solidFill>
                  <a:schemeClr val="tx1"/>
                </a:solidFill>
                <a:effectLst/>
                <a:latin typeface="+mn-lt"/>
                <a:ea typeface="+mn-ea"/>
                <a:cs typeface="+mn-cs"/>
              </a:rPr>
              <a:t>如</a:t>
            </a:r>
            <a:r>
              <a:rPr lang="zh-TW" altLang="en-US" sz="1200" kern="1200" dirty="0" smtClean="0">
                <a:solidFill>
                  <a:schemeClr val="tx1"/>
                </a:solidFill>
                <a:effectLst/>
                <a:latin typeface="+mn-lt"/>
                <a:ea typeface="+mn-ea"/>
                <a:cs typeface="+mn-cs"/>
              </a:rPr>
              <a:t>：</a:t>
            </a:r>
            <a:r>
              <a:rPr lang="zh-TW" altLang="zh-TW" sz="1200" kern="1200" dirty="0" smtClean="0">
                <a:solidFill>
                  <a:schemeClr val="tx1"/>
                </a:solidFill>
                <a:effectLst/>
                <a:latin typeface="+mn-lt"/>
                <a:ea typeface="+mn-ea"/>
                <a:cs typeface="+mn-cs"/>
              </a:rPr>
              <a:t>現行推出監理沙盒</a:t>
            </a:r>
            <a:endParaRPr lang="en-US" altLang="zh-TW" sz="1200" kern="1200" dirty="0" smtClean="0">
              <a:solidFill>
                <a:schemeClr val="tx1"/>
              </a:solidFill>
              <a:effectLst/>
              <a:latin typeface="+mn-lt"/>
              <a:ea typeface="+mn-ea"/>
              <a:cs typeface="+mn-cs"/>
            </a:endParaRPr>
          </a:p>
          <a:p>
            <a:endParaRPr lang="en-US" altLang="zh-TW" sz="1200" kern="1200" dirty="0" smtClean="0">
              <a:solidFill>
                <a:schemeClr val="tx1"/>
              </a:solidFill>
              <a:effectLst/>
              <a:latin typeface="+mn-lt"/>
              <a:ea typeface="+mn-ea"/>
              <a:cs typeface="+mn-cs"/>
            </a:endParaRPr>
          </a:p>
          <a:p>
            <a:endParaRPr lang="zh-TW" altLang="zh-TW" sz="1200" kern="1200" dirty="0" smtClean="0">
              <a:solidFill>
                <a:schemeClr val="tx1"/>
              </a:solidFill>
              <a:effectLst/>
              <a:latin typeface="+mn-lt"/>
              <a:ea typeface="+mn-ea"/>
              <a:cs typeface="+mn-cs"/>
            </a:endParaRPr>
          </a:p>
          <a:p>
            <a:endParaRPr lang="zh-TW" altLang="en-US" dirty="0"/>
          </a:p>
        </p:txBody>
      </p:sp>
      <p:sp>
        <p:nvSpPr>
          <p:cNvPr id="4" name="投影片編號版面配置區 3"/>
          <p:cNvSpPr>
            <a:spLocks noGrp="1"/>
          </p:cNvSpPr>
          <p:nvPr>
            <p:ph type="sldNum" sz="quarter" idx="10"/>
          </p:nvPr>
        </p:nvSpPr>
        <p:spPr/>
        <p:txBody>
          <a:bodyPr/>
          <a:lstStyle/>
          <a:p>
            <a:fld id="{72BAAF1E-56E3-4AB1-85FD-930C73AC56E2}" type="slidenum">
              <a:rPr lang="zh-TW" altLang="en-US" smtClean="0"/>
              <a:t>53</a:t>
            </a:fld>
            <a:endParaRPr lang="zh-TW" altLang="en-US"/>
          </a:p>
        </p:txBody>
      </p:sp>
    </p:spTree>
    <p:extLst>
      <p:ext uri="{BB962C8B-B14F-4D97-AF65-F5344CB8AC3E}">
        <p14:creationId xmlns:p14="http://schemas.microsoft.com/office/powerpoint/2010/main" val="838659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7</a:t>
            </a:fld>
            <a:endParaRPr lang="zh-TW" altLang="en-US"/>
          </a:p>
        </p:txBody>
      </p:sp>
    </p:spTree>
    <p:extLst>
      <p:ext uri="{BB962C8B-B14F-4D97-AF65-F5344CB8AC3E}">
        <p14:creationId xmlns:p14="http://schemas.microsoft.com/office/powerpoint/2010/main" val="7613161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資料來源：完全圖解７天讀懂互聯網金融　Ｐ９５</a:t>
            </a:r>
            <a:endParaRPr lang="en-US" altLang="zh-TW" dirty="0"/>
          </a:p>
        </p:txBody>
      </p:sp>
    </p:spTree>
    <p:extLst>
      <p:ext uri="{BB962C8B-B14F-4D97-AF65-F5344CB8AC3E}">
        <p14:creationId xmlns:p14="http://schemas.microsoft.com/office/powerpoint/2010/main" val="30265687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資料來源：完全圖解７天讀懂互聯網金融　Ｐ９０</a:t>
            </a:r>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a:p>
        </p:txBody>
      </p:sp>
    </p:spTree>
    <p:extLst>
      <p:ext uri="{BB962C8B-B14F-4D97-AF65-F5344CB8AC3E}">
        <p14:creationId xmlns:p14="http://schemas.microsoft.com/office/powerpoint/2010/main" val="34165810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57</a:t>
            </a:fld>
            <a:endParaRPr kumimoji="1" lang="zh-TW" altLang="en-US"/>
          </a:p>
        </p:txBody>
      </p:sp>
    </p:spTree>
    <p:extLst>
      <p:ext uri="{BB962C8B-B14F-4D97-AF65-F5344CB8AC3E}">
        <p14:creationId xmlns:p14="http://schemas.microsoft.com/office/powerpoint/2010/main" val="7662594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58</a:t>
            </a:fld>
            <a:endParaRPr kumimoji="1" lang="zh-TW" altLang="en-US"/>
          </a:p>
        </p:txBody>
      </p:sp>
    </p:spTree>
    <p:extLst>
      <p:ext uri="{BB962C8B-B14F-4D97-AF65-F5344CB8AC3E}">
        <p14:creationId xmlns:p14="http://schemas.microsoft.com/office/powerpoint/2010/main" val="8715681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59</a:t>
            </a:fld>
            <a:endParaRPr lang="zh-TW" altLang="en-US"/>
          </a:p>
        </p:txBody>
      </p:sp>
    </p:spTree>
    <p:extLst>
      <p:ext uri="{BB962C8B-B14F-4D97-AF65-F5344CB8AC3E}">
        <p14:creationId xmlns:p14="http://schemas.microsoft.com/office/powerpoint/2010/main" val="38650167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60</a:t>
            </a:fld>
            <a:endParaRPr kumimoji="1" lang="zh-TW" altLang="en-US"/>
          </a:p>
        </p:txBody>
      </p:sp>
    </p:spTree>
    <p:extLst>
      <p:ext uri="{BB962C8B-B14F-4D97-AF65-F5344CB8AC3E}">
        <p14:creationId xmlns:p14="http://schemas.microsoft.com/office/powerpoint/2010/main" val="1228223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61</a:t>
            </a:fld>
            <a:endParaRPr kumimoji="1" lang="zh-TW" altLang="en-US"/>
          </a:p>
        </p:txBody>
      </p:sp>
    </p:spTree>
    <p:extLst>
      <p:ext uri="{BB962C8B-B14F-4D97-AF65-F5344CB8AC3E}">
        <p14:creationId xmlns:p14="http://schemas.microsoft.com/office/powerpoint/2010/main" val="31140185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62</a:t>
            </a:fld>
            <a:endParaRPr kumimoji="1" lang="zh-TW" altLang="en-US"/>
          </a:p>
        </p:txBody>
      </p:sp>
    </p:spTree>
    <p:extLst>
      <p:ext uri="{BB962C8B-B14F-4D97-AF65-F5344CB8AC3E}">
        <p14:creationId xmlns:p14="http://schemas.microsoft.com/office/powerpoint/2010/main" val="22727206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63</a:t>
            </a:fld>
            <a:endParaRPr lang="zh-TW" altLang="en-US"/>
          </a:p>
        </p:txBody>
      </p:sp>
    </p:spTree>
    <p:extLst>
      <p:ext uri="{BB962C8B-B14F-4D97-AF65-F5344CB8AC3E}">
        <p14:creationId xmlns:p14="http://schemas.microsoft.com/office/powerpoint/2010/main" val="34729457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422136ca7e_21_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422136ca7e_21_0:notes"/>
          <p:cNvSpPr txBox="1">
            <a:spLocks noGrp="1"/>
          </p:cNvSpPr>
          <p:nvPr>
            <p:ph type="body" idx="1"/>
          </p:nvPr>
        </p:nvSpPr>
        <p:spPr>
          <a:xfrm>
            <a:off x="1023462" y="3416538"/>
            <a:ext cx="8187600" cy="27954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354" name="Google Shape;354;g422136ca7e_21_0:notes"/>
          <p:cNvSpPr txBox="1">
            <a:spLocks noGrp="1"/>
          </p:cNvSpPr>
          <p:nvPr>
            <p:ph type="sldNum" idx="12"/>
          </p:nvPr>
        </p:nvSpPr>
        <p:spPr>
          <a:xfrm>
            <a:off x="5797247" y="6743104"/>
            <a:ext cx="4434900" cy="3561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66</a:t>
            </a:fld>
            <a:endParaRPr/>
          </a:p>
        </p:txBody>
      </p:sp>
    </p:spTree>
    <p:extLst>
      <p:ext uri="{BB962C8B-B14F-4D97-AF65-F5344CB8AC3E}">
        <p14:creationId xmlns:p14="http://schemas.microsoft.com/office/powerpoint/2010/main" val="1909841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11</a:t>
            </a:fld>
            <a:endParaRPr lang="zh-TW" altLang="en-US"/>
          </a:p>
        </p:txBody>
      </p:sp>
    </p:spTree>
    <p:extLst>
      <p:ext uri="{BB962C8B-B14F-4D97-AF65-F5344CB8AC3E}">
        <p14:creationId xmlns:p14="http://schemas.microsoft.com/office/powerpoint/2010/main" val="22556275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361" name="Google Shape;361;p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65276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4295aac0ab_13_1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4295aac0ab_13_11:notes"/>
          <p:cNvSpPr txBox="1">
            <a:spLocks noGrp="1"/>
          </p:cNvSpPr>
          <p:nvPr>
            <p:ph type="body" idx="1"/>
          </p:nvPr>
        </p:nvSpPr>
        <p:spPr>
          <a:xfrm>
            <a:off x="1023462" y="3416538"/>
            <a:ext cx="8187600" cy="2795400"/>
          </a:xfrm>
          <a:prstGeom prst="rect">
            <a:avLst/>
          </a:prstGeom>
        </p:spPr>
        <p:txBody>
          <a:bodyPr spcFirstLastPara="1" wrap="square" lIns="99025" tIns="49500" rIns="99025" bIns="49500" anchor="t" anchorCtr="0">
            <a:noAutofit/>
          </a:bodyPr>
          <a:lstStyle/>
          <a:p>
            <a:pPr marL="457200" lvl="0" indent="-393700" algn="l" rtl="0">
              <a:spcBef>
                <a:spcPts val="1000"/>
              </a:spcBef>
              <a:spcAft>
                <a:spcPts val="0"/>
              </a:spcAft>
              <a:buClr>
                <a:schemeClr val="dk1"/>
              </a:buClr>
              <a:buSzPts val="2600"/>
              <a:buFont typeface="Microsoft JhengHei"/>
              <a:buChar char="•"/>
            </a:pPr>
            <a:r>
              <a:rPr lang="zh-TW" sz="2600">
                <a:latin typeface="Microsoft JhengHei"/>
                <a:ea typeface="Microsoft JhengHei"/>
                <a:cs typeface="Microsoft JhengHei"/>
                <a:sym typeface="Microsoft JhengHei"/>
              </a:rPr>
              <a:t>資訊不對稱 保險公司對於被保人不夠了解</a:t>
            </a:r>
            <a:endParaRPr sz="2600">
              <a:latin typeface="Microsoft JhengHei"/>
              <a:ea typeface="Microsoft JhengHei"/>
              <a:cs typeface="Microsoft JhengHei"/>
              <a:sym typeface="Microsoft JhengHei"/>
            </a:endParaRPr>
          </a:p>
          <a:p>
            <a:pPr marL="457200" lvl="0" indent="-393700" algn="l" rtl="0">
              <a:spcBef>
                <a:spcPts val="0"/>
              </a:spcBef>
              <a:spcAft>
                <a:spcPts val="0"/>
              </a:spcAft>
              <a:buClr>
                <a:schemeClr val="dk1"/>
              </a:buClr>
              <a:buSzPts val="2600"/>
              <a:buFont typeface="Microsoft JhengHei"/>
              <a:buChar char="•"/>
            </a:pPr>
            <a:r>
              <a:rPr lang="zh-TW" sz="2600">
                <a:latin typeface="Microsoft JhengHei"/>
                <a:ea typeface="Microsoft JhengHei"/>
                <a:cs typeface="Microsoft JhengHei"/>
                <a:sym typeface="Microsoft JhengHei"/>
              </a:rPr>
              <a:t>只能推出單一商品，透過理專推薦給顧客</a:t>
            </a:r>
            <a:endParaRPr/>
          </a:p>
        </p:txBody>
      </p:sp>
      <p:sp>
        <p:nvSpPr>
          <p:cNvPr id="379" name="Google Shape;379;g4295aac0ab_13_11:notes"/>
          <p:cNvSpPr txBox="1">
            <a:spLocks noGrp="1"/>
          </p:cNvSpPr>
          <p:nvPr>
            <p:ph type="sldNum" idx="12"/>
          </p:nvPr>
        </p:nvSpPr>
        <p:spPr>
          <a:xfrm>
            <a:off x="5797247" y="6743104"/>
            <a:ext cx="4434900" cy="3561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68</a:t>
            </a:fld>
            <a:endParaRPr/>
          </a:p>
        </p:txBody>
      </p:sp>
    </p:spTree>
    <p:extLst>
      <p:ext uri="{BB962C8B-B14F-4D97-AF65-F5344CB8AC3E}">
        <p14:creationId xmlns:p14="http://schemas.microsoft.com/office/powerpoint/2010/main" val="22705855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1" name="Google Shape;431;p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Clr>
                <a:schemeClr val="dk1"/>
              </a:buClr>
              <a:buSzPts val="1200"/>
              <a:buFont typeface="Calibri"/>
              <a:buNone/>
            </a:pPr>
            <a:r>
              <a:rPr lang="zh-TW" sz="1200" b="0" i="0" u="none" strike="noStrike" cap="none">
                <a:solidFill>
                  <a:schemeClr val="dk1"/>
                </a:solidFill>
                <a:latin typeface="Calibri"/>
                <a:ea typeface="Calibri"/>
                <a:cs typeface="Calibri"/>
                <a:sym typeface="Calibri"/>
              </a:rPr>
              <a:t>對保險產業來說，物聯網透過行動感應裝置，即時偵測保險標的，將資料上傳至雲端分析系統，不但能有效控管風險，甚至達到預測、預防風險的功能，大幅降低保險公司的理賠成本，而個人化的風險評估，則讓消費者獲得更公平的保費。</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近年來，物聯網結合保險的創新商業模式，在國外逐漸興起。全球第一家推出物聯網車險概念的美國進步保險公司（Progressive），首開UBI（Usage Based Insurance）先河，根據駕駛人的行車習慣，例如緊急剎車、超速，或駕駛時間、里程長短等因素，來決定車險保費。駕駛習慣愈好，就能獲得愈多保費優惠。</a:t>
            </a:r>
            <a:endParaRPr/>
          </a:p>
        </p:txBody>
      </p:sp>
      <p:sp>
        <p:nvSpPr>
          <p:cNvPr id="432" name="Google Shape;432;p2: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altLang="zh-TW" sz="1300" b="0" i="0" u="none" strike="noStrike" cap="none">
                <a:solidFill>
                  <a:schemeClr val="dk1"/>
                </a:solidFill>
                <a:latin typeface="Calibri"/>
                <a:ea typeface="Calibri"/>
                <a:cs typeface="Calibri"/>
                <a:sym typeface="Calibri"/>
              </a:rPr>
              <a:t>69</a:t>
            </a:fld>
            <a:endParaRPr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435829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4295aac0ab_8_2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g4295aac0ab_8_24: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228600" lvl="0" indent="-228600" algn="l" rtl="0">
              <a:spcBef>
                <a:spcPts val="0"/>
              </a:spcBef>
              <a:spcAft>
                <a:spcPts val="0"/>
              </a:spcAft>
              <a:buClr>
                <a:schemeClr val="dk1"/>
              </a:buClr>
              <a:buSzPts val="2600"/>
              <a:buChar char="•"/>
            </a:pPr>
            <a:r>
              <a:rPr lang="zh-TW" sz="2600" b="1">
                <a:latin typeface="Corbel"/>
                <a:ea typeface="Corbel"/>
                <a:cs typeface="Corbel"/>
                <a:sym typeface="Corbel"/>
              </a:rPr>
              <a:t>公司：</a:t>
            </a:r>
            <a:endParaRPr sz="2600" b="1">
              <a:latin typeface="Corbel"/>
              <a:ea typeface="Corbel"/>
              <a:cs typeface="Corbel"/>
              <a:sym typeface="Corbel"/>
            </a:endParaRPr>
          </a:p>
          <a:p>
            <a:pPr marL="685800" lvl="1" indent="-254000" algn="l" rtl="0">
              <a:spcBef>
                <a:spcPts val="0"/>
              </a:spcBef>
              <a:spcAft>
                <a:spcPts val="0"/>
              </a:spcAft>
              <a:buClr>
                <a:schemeClr val="dk1"/>
              </a:buClr>
              <a:buSzPts val="2800"/>
              <a:buChar char="•"/>
            </a:pPr>
            <a:r>
              <a:rPr lang="zh-TW" sz="2800">
                <a:latin typeface="Corbel"/>
                <a:ea typeface="Corbel"/>
                <a:cs typeface="Corbel"/>
                <a:sym typeface="Corbel"/>
              </a:rPr>
              <a:t>透過人員推銷(電話、email)，依照銷售員之認知和被保人的需求來銷售保險，人力成本高也缺乏效率。</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傳統公司的應對策略3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互聯網貨幣的議題3</a:t>
            </a:r>
            <a:endParaRPr sz="1200" b="0" i="0" u="none" strike="noStrike" cap="none">
              <a:solidFill>
                <a:schemeClr val="dk1"/>
              </a:solidFill>
              <a:latin typeface="Calibri"/>
              <a:ea typeface="Calibri"/>
              <a:cs typeface="Calibri"/>
              <a:sym typeface="Calibri"/>
            </a:endParaRPr>
          </a:p>
        </p:txBody>
      </p:sp>
      <p:sp>
        <p:nvSpPr>
          <p:cNvPr id="471" name="Google Shape;471;g4295aac0ab_8_24:notes"/>
          <p:cNvSpPr txBox="1">
            <a:spLocks noGrp="1"/>
          </p:cNvSpPr>
          <p:nvPr>
            <p:ph type="sldNum" idx="12"/>
          </p:nvPr>
        </p:nvSpPr>
        <p:spPr>
          <a:xfrm>
            <a:off x="5797247" y="6743104"/>
            <a:ext cx="4434900" cy="356100"/>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altLang="zh-TW" sz="1300" b="0" i="0" u="none" strike="noStrike" cap="none">
                <a:solidFill>
                  <a:schemeClr val="dk1"/>
                </a:solidFill>
                <a:latin typeface="Calibri"/>
                <a:ea typeface="Calibri"/>
                <a:cs typeface="Calibri"/>
                <a:sym typeface="Calibri"/>
              </a:rPr>
              <a:t>70</a:t>
            </a:fld>
            <a:endParaRPr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301100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4295aac0ab_8_5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g4295aac0ab_8_54: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關於貨幣2</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傳統貨幣2</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(TECH)3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互聯網貨幣4</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互聯網貨幣的運作(流程)3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目前市場3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創新模式5</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挑戰</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傳統公司的應對策略3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互聯網貨幣的議題3</a:t>
            </a:r>
            <a:endParaRPr sz="1200" b="0" i="0" u="none" strike="noStrike" cap="none">
              <a:solidFill>
                <a:schemeClr val="dk1"/>
              </a:solidFill>
              <a:latin typeface="Calibri"/>
              <a:ea typeface="Calibri"/>
              <a:cs typeface="Calibri"/>
              <a:sym typeface="Calibri"/>
            </a:endParaRPr>
          </a:p>
        </p:txBody>
      </p:sp>
      <p:sp>
        <p:nvSpPr>
          <p:cNvPr id="499" name="Google Shape;499;g4295aac0ab_8_54:notes"/>
          <p:cNvSpPr txBox="1">
            <a:spLocks noGrp="1"/>
          </p:cNvSpPr>
          <p:nvPr>
            <p:ph type="sldNum" idx="12"/>
          </p:nvPr>
        </p:nvSpPr>
        <p:spPr>
          <a:xfrm>
            <a:off x="5797247" y="6743104"/>
            <a:ext cx="4434900" cy="356100"/>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altLang="zh-TW" sz="1300" b="0" i="0" u="none" strike="noStrike" cap="none">
                <a:solidFill>
                  <a:schemeClr val="dk1"/>
                </a:solidFill>
                <a:latin typeface="Calibri"/>
                <a:ea typeface="Calibri"/>
                <a:cs typeface="Calibri"/>
                <a:sym typeface="Calibri"/>
              </a:rPr>
              <a:t>71</a:t>
            </a:fld>
            <a:endParaRPr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578133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42a0d6076f_3_91:notes"/>
          <p:cNvSpPr txBox="1">
            <a:spLocks noGrp="1"/>
          </p:cNvSpPr>
          <p:nvPr>
            <p:ph type="body" idx="1"/>
          </p:nvPr>
        </p:nvSpPr>
        <p:spPr>
          <a:xfrm>
            <a:off x="1023460" y="3416538"/>
            <a:ext cx="818768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36" name="Google Shape;536;g42a0d6076f_3_9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37915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rtl="0">
              <a:spcBef>
                <a:spcPts val="0"/>
              </a:spcBef>
              <a:spcAft>
                <a:spcPts val="0"/>
              </a:spcAft>
              <a:buNone/>
            </a:pPr>
            <a:r>
              <a:rPr lang="en-US" altLang="zh-TW" sz="1200" b="0" i="0" u="none" strike="noStrike" cap="none" dirty="0" smtClean="0">
                <a:solidFill>
                  <a:schemeClr val="dk1"/>
                </a:solidFill>
                <a:latin typeface="+mn-lt"/>
                <a:ea typeface="Calibri"/>
                <a:cs typeface="Calibri"/>
                <a:sym typeface="Calibri"/>
              </a:rPr>
              <a:t>P2P</a:t>
            </a:r>
            <a:r>
              <a:rPr lang="zh-TW" altLang="en-US" sz="1200" b="0" i="0" u="none" strike="noStrike" cap="none" dirty="0" smtClean="0">
                <a:solidFill>
                  <a:schemeClr val="dk1"/>
                </a:solidFill>
                <a:latin typeface="+mn-lt"/>
                <a:ea typeface="Calibri"/>
                <a:cs typeface="Calibri"/>
                <a:sym typeface="Calibri"/>
              </a:rPr>
              <a:t>保險是一種將互助保險和傳統保險結合的模式，主要利用熟人間的互相了解，取代保險公司的部分風險管理工作</a:t>
            </a:r>
          </a:p>
          <a:p>
            <a:pPr marL="0" marR="0" lvl="0" indent="0" algn="l" rtl="0">
              <a:spcBef>
                <a:spcPts val="0"/>
              </a:spcBef>
              <a:spcAft>
                <a:spcPts val="0"/>
              </a:spcAft>
              <a:buNone/>
            </a:pPr>
            <a:r>
              <a:rPr lang="zh-TW" altLang="en-US" sz="1200" b="0" i="0" u="none" strike="noStrike" cap="none" dirty="0" smtClean="0">
                <a:solidFill>
                  <a:schemeClr val="dk1"/>
                </a:solidFill>
                <a:latin typeface="+mn-lt"/>
                <a:ea typeface="Calibri"/>
                <a:cs typeface="Calibri"/>
                <a:sym typeface="Calibri"/>
              </a:rPr>
              <a:t>用戶間通過自主選擇形成互助小組，建立風險共擔機制，共享保費資金池。小額出險將從資金池裡提取資金，大額出險則會由保險公司賠付</a:t>
            </a:r>
          </a:p>
          <a:p>
            <a:pPr marL="0" marR="0" lvl="0" indent="0" algn="l" rtl="0">
              <a:spcBef>
                <a:spcPts val="0"/>
              </a:spcBef>
              <a:spcAft>
                <a:spcPts val="0"/>
              </a:spcAft>
              <a:buNone/>
            </a:pPr>
            <a:r>
              <a:rPr lang="zh-TW" altLang="en-US" sz="1200" b="0" i="0" u="none" strike="noStrike" cap="none" dirty="0" smtClean="0">
                <a:solidFill>
                  <a:schemeClr val="dk1"/>
                </a:solidFill>
                <a:latin typeface="+mn-lt"/>
                <a:ea typeface="Calibri"/>
                <a:cs typeface="Calibri"/>
                <a:sym typeface="Calibri"/>
              </a:rPr>
              <a:t>如果保險期間內未出險，資金池的保費基金將返還給用戶，而保險公司也會降低運營成本。</a:t>
            </a:r>
            <a:endParaRPr lang="zh-TW" altLang="en-US" dirty="0" smtClean="0"/>
          </a:p>
          <a:p>
            <a:pPr marL="0" marR="0" lvl="0" indent="0" algn="l" rtl="0">
              <a:spcBef>
                <a:spcPts val="0"/>
              </a:spcBef>
              <a:spcAft>
                <a:spcPts val="0"/>
              </a:spcAft>
              <a:buNone/>
            </a:pPr>
            <a:endParaRPr lang="zh-TW" altLang="en-US" sz="1200" b="0" i="0" u="none" strike="noStrike" cap="none" dirty="0" smtClean="0">
              <a:solidFill>
                <a:schemeClr val="dk1"/>
              </a:solidFill>
              <a:latin typeface="+mn-lt"/>
              <a:ea typeface="Calibri"/>
              <a:cs typeface="Calibri"/>
              <a:sym typeface="Calibri"/>
            </a:endParaRPr>
          </a:p>
          <a:p>
            <a:endParaRPr lang="zh-TW" alt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73</a:t>
            </a:fld>
            <a:endParaRPr lang="en-US"/>
          </a:p>
        </p:txBody>
      </p:sp>
    </p:spTree>
    <p:extLst>
      <p:ext uri="{BB962C8B-B14F-4D97-AF65-F5344CB8AC3E}">
        <p14:creationId xmlns:p14="http://schemas.microsoft.com/office/powerpoint/2010/main" val="190198846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42a0d6076f_3_14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2" name="Google Shape;572;g42a0d6076f_3_148:notes"/>
          <p:cNvSpPr txBox="1">
            <a:spLocks noGrp="1"/>
          </p:cNvSpPr>
          <p:nvPr>
            <p:ph type="body" idx="1"/>
          </p:nvPr>
        </p:nvSpPr>
        <p:spPr>
          <a:xfrm>
            <a:off x="1023460" y="3416538"/>
            <a:ext cx="8187680" cy="2795349"/>
          </a:xfrm>
          <a:prstGeom prst="rect">
            <a:avLst/>
          </a:prstGeom>
          <a:noFill/>
          <a:ln>
            <a:noFill/>
          </a:ln>
        </p:spPr>
        <p:txBody>
          <a:bodyPr spcFirstLastPara="1" wrap="square" lIns="91425" tIns="45700" rIns="91425" bIns="45700" anchor="t" anchorCtr="0">
            <a:noAutofit/>
          </a:bodyPr>
          <a:lstStyle/>
          <a:p>
            <a:pPr marL="0" marR="0" lvl="1"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發展歷程：創立於德國柏林，friendsurance 作為保險中介，與傳統保險公司合作提供保險產品</a:t>
            </a:r>
            <a:endParaRPr/>
          </a:p>
          <a:p>
            <a:pPr marL="0" marR="0" lvl="1"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1"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在平台上購買產品後，擁有相同類型的客戶（可通過fb等社交網路邀請朋友組團）可以組成一個群組行程保險互助關係，他們保費中的一部分放入回報資金池，若年底該群組零索賠，組員就可以拿回一部分錢，如果發生索賠，現今返回發展歷程：創立於德國柏林，friendsurance 作為保險中介，與傳統保險公司合作提供保險產品</a:t>
            </a:r>
            <a:endParaRPr/>
          </a:p>
          <a:p>
            <a:pPr marL="0" marR="0" lvl="1"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與獎勵都將會降低。</a:t>
            </a:r>
            <a:endParaRPr/>
          </a:p>
          <a:p>
            <a:pPr marL="0" marR="0" lvl="1" indent="0" algn="l" rtl="0">
              <a:spcBef>
                <a:spcPts val="0"/>
              </a:spcBef>
              <a:spcAft>
                <a:spcPts val="0"/>
              </a:spcAft>
              <a:buNone/>
            </a:pPr>
            <a:r>
              <a:rPr lang="zh-TW" sz="1300" b="0" i="0" u="none" strike="noStrike" cap="none">
                <a:solidFill>
                  <a:schemeClr val="dk1"/>
                </a:solidFill>
                <a:latin typeface="Calibri"/>
                <a:ea typeface="Calibri"/>
                <a:cs typeface="Calibri"/>
                <a:sym typeface="Calibri"/>
              </a:rPr>
              <a:t>持有相同類型保險的客戶將通過網上自動匹配的方式分組，不過，他們的保險公司和保險服務內容可能不同。想要和認識的人分在一組也是可以的，用戶可以直接或者通過Facebook和LinkedIn邀請朋友、家人加入Friendsurance。同一社群成員的保費全部進入資金池，其中約 60%的資金用於支付保險費，另外的40%成為「收回資金」。</a:t>
            </a:r>
            <a:r>
              <a:rPr lang="zh-TW" sz="1200" b="0" i="0" u="none" strike="noStrike" cap="none">
                <a:solidFill>
                  <a:schemeClr val="dk1"/>
                </a:solidFill>
                <a:latin typeface="Calibri"/>
                <a:ea typeface="Calibri"/>
                <a:cs typeface="Calibri"/>
                <a:sym typeface="Calibri"/>
              </a:rPr>
              <a:t/>
            </a:r>
            <a:br>
              <a:rPr lang="zh-TW" sz="1200" b="0" i="0" u="none" strike="noStrike" cap="none">
                <a:solidFill>
                  <a:schemeClr val="dk1"/>
                </a:solidFill>
                <a:latin typeface="Calibri"/>
                <a:ea typeface="Calibri"/>
                <a:cs typeface="Calibri"/>
                <a:sym typeface="Calibri"/>
              </a:rPr>
            </a:br>
            <a:r>
              <a:rPr lang="zh-TW" sz="1200" b="0" i="0" u="none" strike="noStrike" cap="none">
                <a:solidFill>
                  <a:schemeClr val="dk1"/>
                </a:solidFill>
                <a:latin typeface="Calibri"/>
                <a:ea typeface="Calibri"/>
                <a:cs typeface="Calibri"/>
                <a:sym typeface="Calibri"/>
              </a:rPr>
              <a:t/>
            </a:r>
            <a:br>
              <a:rPr lang="zh-TW" sz="1200" b="0" i="0" u="none" strike="noStrike" cap="none">
                <a:solidFill>
                  <a:schemeClr val="dk1"/>
                </a:solidFill>
                <a:latin typeface="Calibri"/>
                <a:ea typeface="Calibri"/>
                <a:cs typeface="Calibri"/>
                <a:sym typeface="Calibri"/>
              </a:rPr>
            </a:br>
            <a:r>
              <a:rPr lang="zh-TW" sz="1300" b="0" i="0" u="none" strike="noStrike" cap="none">
                <a:solidFill>
                  <a:schemeClr val="dk1"/>
                </a:solidFill>
                <a:latin typeface="Calibri"/>
                <a:ea typeface="Calibri"/>
                <a:cs typeface="Calibri"/>
                <a:sym typeface="Calibri"/>
              </a:rPr>
              <a:t>原文連結：</a:t>
            </a:r>
            <a:r>
              <a:rPr lang="zh-TW" sz="1300" b="0" i="0" u="sng" strike="noStrike" cap="none">
                <a:solidFill>
                  <a:schemeClr val="hlink"/>
                </a:solidFill>
                <a:latin typeface="Calibri"/>
                <a:ea typeface="Calibri"/>
                <a:cs typeface="Calibri"/>
                <a:sym typeface="Calibri"/>
                <a:hlinkClick r:id="rId3"/>
              </a:rPr>
              <a:t>https://read01.com/N5B05E.html</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573" name="Google Shape;573;g42a0d6076f_3_148:notes"/>
          <p:cNvSpPr txBox="1">
            <a:spLocks noGrp="1"/>
          </p:cNvSpPr>
          <p:nvPr>
            <p:ph type="sldNum" idx="12"/>
          </p:nvPr>
        </p:nvSpPr>
        <p:spPr>
          <a:xfrm>
            <a:off x="5797238" y="6743103"/>
            <a:ext cx="4434993" cy="35619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altLang="zh-TW" sz="1200">
                <a:solidFill>
                  <a:schemeClr val="dk1"/>
                </a:solidFill>
                <a:latin typeface="Calibri"/>
                <a:ea typeface="Calibri"/>
                <a:cs typeface="Calibri"/>
                <a:sym typeface="Calibri"/>
              </a:rPr>
              <a:t>74</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211867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42a0d6076f_3_16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0" name="Google Shape;580;g42a0d6076f_3_167:notes"/>
          <p:cNvSpPr txBox="1">
            <a:spLocks noGrp="1"/>
          </p:cNvSpPr>
          <p:nvPr>
            <p:ph type="body" idx="1"/>
          </p:nvPr>
        </p:nvSpPr>
        <p:spPr>
          <a:xfrm>
            <a:off x="1023460" y="3416538"/>
            <a:ext cx="8187680" cy="279534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1300" b="0" i="0" u="none" strike="noStrike" cap="none">
                <a:solidFill>
                  <a:schemeClr val="dk1"/>
                </a:solidFill>
                <a:latin typeface="Calibri"/>
                <a:ea typeface="Calibri"/>
                <a:cs typeface="Calibri"/>
                <a:sym typeface="Calibri"/>
              </a:rPr>
              <a:t>Friendsurance 商業模式的創新是因為它將社群和基於社交的信任帶入了保險產業。由於與朋友共享保險池，人們騙保的可能性降低了，需要支付的保險費就降低了。Friendsurance 則成為了保險公司與客戶之間的中介方。</a:t>
            </a:r>
            <a:r>
              <a:rPr lang="zh-TW" sz="1200" b="0" i="0" u="none" strike="noStrike" cap="none">
                <a:solidFill>
                  <a:schemeClr val="dk1"/>
                </a:solidFill>
                <a:latin typeface="Calibri"/>
                <a:ea typeface="Calibri"/>
                <a:cs typeface="Calibri"/>
                <a:sym typeface="Calibri"/>
              </a:rPr>
              <a:t/>
            </a:r>
            <a:br>
              <a:rPr lang="zh-TW" sz="1200" b="0" i="0" u="none" strike="noStrike" cap="none">
                <a:solidFill>
                  <a:schemeClr val="dk1"/>
                </a:solidFill>
                <a:latin typeface="Calibri"/>
                <a:ea typeface="Calibri"/>
                <a:cs typeface="Calibri"/>
                <a:sym typeface="Calibri"/>
              </a:rPr>
            </a:br>
            <a:r>
              <a:rPr lang="zh-TW" sz="1200" b="0" i="0" u="none" strike="noStrike" cap="none">
                <a:solidFill>
                  <a:schemeClr val="dk1"/>
                </a:solidFill>
                <a:latin typeface="Calibri"/>
                <a:ea typeface="Calibri"/>
                <a:cs typeface="Calibri"/>
                <a:sym typeface="Calibri"/>
              </a:rPr>
              <a:t/>
            </a:r>
            <a:br>
              <a:rPr lang="zh-TW" sz="1200" b="0" i="0" u="none" strike="noStrike" cap="none">
                <a:solidFill>
                  <a:schemeClr val="dk1"/>
                </a:solidFill>
                <a:latin typeface="Calibri"/>
                <a:ea typeface="Calibri"/>
                <a:cs typeface="Calibri"/>
                <a:sym typeface="Calibri"/>
              </a:rPr>
            </a:br>
            <a:r>
              <a:rPr lang="zh-TW" sz="1300" b="0" i="0" u="none" strike="noStrike" cap="none">
                <a:solidFill>
                  <a:schemeClr val="dk1"/>
                </a:solidFill>
                <a:latin typeface="Calibri"/>
                <a:ea typeface="Calibri"/>
                <a:cs typeface="Calibri"/>
                <a:sym typeface="Calibri"/>
              </a:rPr>
              <a:t>原文連結：</a:t>
            </a:r>
            <a:r>
              <a:rPr lang="zh-TW" sz="1300" b="0" i="0" u="sng" strike="noStrike" cap="none">
                <a:solidFill>
                  <a:schemeClr val="hlink"/>
                </a:solidFill>
                <a:latin typeface="Calibri"/>
                <a:ea typeface="Calibri"/>
                <a:cs typeface="Calibri"/>
                <a:sym typeface="Calibri"/>
                <a:hlinkClick r:id="rId3"/>
              </a:rPr>
              <a:t>https://read01.com/N5B05E.html</a:t>
            </a:r>
            <a:endParaRPr sz="1200" b="0" i="0" u="none" strike="noStrike" cap="none">
              <a:solidFill>
                <a:schemeClr val="dk1"/>
              </a:solidFill>
              <a:latin typeface="Calibri"/>
              <a:ea typeface="Calibri"/>
              <a:cs typeface="Calibri"/>
              <a:sym typeface="Calibri"/>
            </a:endParaRPr>
          </a:p>
        </p:txBody>
      </p:sp>
      <p:sp>
        <p:nvSpPr>
          <p:cNvPr id="581" name="Google Shape;581;g42a0d6076f_3_167:notes"/>
          <p:cNvSpPr txBox="1">
            <a:spLocks noGrp="1"/>
          </p:cNvSpPr>
          <p:nvPr>
            <p:ph type="sldNum" idx="12"/>
          </p:nvPr>
        </p:nvSpPr>
        <p:spPr>
          <a:xfrm>
            <a:off x="5797238" y="6743103"/>
            <a:ext cx="4434993" cy="35619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altLang="zh-TW" sz="1200">
                <a:solidFill>
                  <a:schemeClr val="dk1"/>
                </a:solidFill>
                <a:latin typeface="Calibri"/>
                <a:ea typeface="Calibri"/>
                <a:cs typeface="Calibri"/>
                <a:sym typeface="Calibri"/>
              </a:rPr>
              <a:t>75</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887150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422136ca7e_0_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7" name="Google Shape;627;g422136ca7e_0_0:notes"/>
          <p:cNvSpPr txBox="1">
            <a:spLocks noGrp="1"/>
          </p:cNvSpPr>
          <p:nvPr>
            <p:ph type="body" idx="1"/>
          </p:nvPr>
        </p:nvSpPr>
        <p:spPr>
          <a:xfrm>
            <a:off x="1023462" y="3416538"/>
            <a:ext cx="8187600" cy="2795400"/>
          </a:xfrm>
          <a:prstGeom prst="rect">
            <a:avLst/>
          </a:prstGeom>
        </p:spPr>
        <p:txBody>
          <a:bodyPr spcFirstLastPara="1" wrap="square" lIns="99025" tIns="49500" rIns="99025" bIns="49500" anchor="t" anchorCtr="0">
            <a:noAutofit/>
          </a:bodyPr>
          <a:lstStyle/>
          <a:p>
            <a:pPr marL="0" lvl="0" indent="0" algn="l" rtl="0">
              <a:spcBef>
                <a:spcPts val="1100"/>
              </a:spcBef>
              <a:spcAft>
                <a:spcPts val="0"/>
              </a:spcAft>
              <a:buClr>
                <a:schemeClr val="dk1"/>
              </a:buClr>
              <a:buSzPts val="1100"/>
              <a:buFont typeface="Arial"/>
              <a:buNone/>
            </a:pPr>
            <a:r>
              <a:rPr lang="zh-TW">
                <a:latin typeface="Microsoft JhengHei"/>
                <a:ea typeface="Microsoft JhengHei"/>
                <a:cs typeface="Microsoft JhengHei"/>
                <a:sym typeface="Microsoft JhengHei"/>
              </a:rPr>
              <a:t>客戶：</a:t>
            </a:r>
            <a:br>
              <a:rPr lang="zh-TW">
                <a:latin typeface="Microsoft JhengHei"/>
                <a:ea typeface="Microsoft JhengHei"/>
                <a:cs typeface="Microsoft JhengHei"/>
                <a:sym typeface="Microsoft JhengHei"/>
              </a:rPr>
            </a:br>
            <a:r>
              <a:rPr lang="zh-TW">
                <a:latin typeface="Microsoft JhengHei"/>
                <a:ea typeface="Microsoft JhengHei"/>
                <a:cs typeface="Microsoft JhengHei"/>
                <a:sym typeface="Microsoft JhengHei"/>
              </a:rPr>
              <a:t>自然語言往往具有不確定性，也容易因人各自解讀</a:t>
            </a:r>
            <a:br>
              <a:rPr lang="zh-TW">
                <a:latin typeface="Microsoft JhengHei"/>
                <a:ea typeface="Microsoft JhengHei"/>
                <a:cs typeface="Microsoft JhengHei"/>
                <a:sym typeface="Microsoft JhengHei"/>
              </a:rPr>
            </a:br>
            <a:r>
              <a:rPr lang="zh-TW">
                <a:latin typeface="Microsoft JhengHei"/>
                <a:ea typeface="Microsoft JhengHei"/>
                <a:cs typeface="Microsoft JhengHei"/>
                <a:sym typeface="Microsoft JhengHei"/>
              </a:rPr>
              <a:t>理賠金額、隱私問題</a:t>
            </a:r>
            <a:br>
              <a:rPr lang="zh-TW">
                <a:latin typeface="Microsoft JhengHei"/>
                <a:ea typeface="Microsoft JhengHei"/>
                <a:cs typeface="Microsoft JhengHei"/>
                <a:sym typeface="Microsoft JhengHei"/>
              </a:rPr>
            </a:br>
            <a:r>
              <a:rPr lang="zh-TW">
                <a:latin typeface="Microsoft JhengHei"/>
                <a:ea typeface="Microsoft JhengHei"/>
                <a:cs typeface="Microsoft JhengHei"/>
                <a:sym typeface="Microsoft JhengHei"/>
              </a:rPr>
              <a:t>不同機構可能擁有保險人不同的保險資訊，資訊不共享，合約解讀不同</a:t>
            </a:r>
            <a:endParaRPr>
              <a:latin typeface="Microsoft JhengHei"/>
              <a:ea typeface="Microsoft JhengHei"/>
              <a:cs typeface="Microsoft JhengHei"/>
              <a:sym typeface="Microsoft JhengHei"/>
            </a:endParaRPr>
          </a:p>
          <a:p>
            <a:pPr marL="0" lvl="0" indent="0" algn="l" rtl="0">
              <a:spcBef>
                <a:spcPts val="1100"/>
              </a:spcBef>
              <a:spcAft>
                <a:spcPts val="0"/>
              </a:spcAft>
              <a:buClr>
                <a:schemeClr val="dk1"/>
              </a:buClr>
              <a:buSzPts val="1100"/>
              <a:buFont typeface="Arial"/>
              <a:buNone/>
            </a:pPr>
            <a:r>
              <a:rPr lang="zh-TW">
                <a:latin typeface="Microsoft JhengHei"/>
                <a:ea typeface="Microsoft JhengHei"/>
                <a:cs typeface="Microsoft JhengHei"/>
                <a:sym typeface="Microsoft JhengHei"/>
              </a:rPr>
              <a:t>公司：</a:t>
            </a:r>
            <a:br>
              <a:rPr lang="zh-TW">
                <a:latin typeface="Microsoft JhengHei"/>
                <a:ea typeface="Microsoft JhengHei"/>
                <a:cs typeface="Microsoft JhengHei"/>
                <a:sym typeface="Microsoft JhengHei"/>
              </a:rPr>
            </a:br>
            <a:r>
              <a:rPr lang="zh-TW">
                <a:latin typeface="Microsoft JhengHei"/>
                <a:ea typeface="Microsoft JhengHei"/>
                <a:cs typeface="Microsoft JhengHei"/>
                <a:sym typeface="Microsoft JhengHei"/>
              </a:rPr>
              <a:t>龐大的處理成本</a:t>
            </a:r>
            <a:br>
              <a:rPr lang="zh-TW">
                <a:latin typeface="Microsoft JhengHei"/>
                <a:ea typeface="Microsoft JhengHei"/>
                <a:cs typeface="Microsoft JhengHei"/>
                <a:sym typeface="Microsoft JhengHei"/>
              </a:rPr>
            </a:br>
            <a:r>
              <a:rPr lang="zh-TW">
                <a:latin typeface="Microsoft JhengHei"/>
                <a:ea typeface="Microsoft JhengHei"/>
                <a:cs typeface="Microsoft JhengHei"/>
                <a:sym typeface="Microsoft JhengHei"/>
              </a:rPr>
              <a:t>保戶遲繳保費</a:t>
            </a:r>
            <a:br>
              <a:rPr lang="zh-TW">
                <a:latin typeface="Microsoft JhengHei"/>
                <a:ea typeface="Microsoft JhengHei"/>
                <a:cs typeface="Microsoft JhengHei"/>
                <a:sym typeface="Microsoft JhengHei"/>
              </a:rPr>
            </a:br>
            <a:r>
              <a:rPr lang="zh-TW">
                <a:latin typeface="Microsoft JhengHei"/>
                <a:ea typeface="Microsoft JhengHei"/>
                <a:cs typeface="Microsoft JhengHei"/>
                <a:sym typeface="Microsoft JhengHei"/>
              </a:rPr>
              <a:t>使用虛假身分不斷向同一事件詐保</a:t>
            </a:r>
            <a:br>
              <a:rPr lang="zh-TW">
                <a:latin typeface="Microsoft JhengHei"/>
                <a:ea typeface="Microsoft JhengHei"/>
                <a:cs typeface="Microsoft JhengHei"/>
                <a:sym typeface="Microsoft JhengHei"/>
              </a:rPr>
            </a:br>
            <a:r>
              <a:rPr lang="zh-TW">
                <a:latin typeface="Microsoft JhengHei"/>
                <a:ea typeface="Microsoft JhengHei"/>
                <a:cs typeface="Microsoft JhengHei"/>
                <a:sym typeface="Microsoft JhengHei"/>
              </a:rPr>
              <a:t>不易驗證所有權、物品或文件的真偽</a:t>
            </a:r>
            <a:endParaRPr>
              <a:latin typeface="Microsoft JhengHei"/>
              <a:ea typeface="Microsoft JhengHei"/>
              <a:cs typeface="Microsoft JhengHei"/>
              <a:sym typeface="Microsoft JhengHei"/>
            </a:endParaRPr>
          </a:p>
          <a:p>
            <a:pPr marL="0" lvl="0" indent="0" algn="l" rtl="0">
              <a:spcBef>
                <a:spcPts val="1100"/>
              </a:spcBef>
              <a:spcAft>
                <a:spcPts val="0"/>
              </a:spcAft>
              <a:buClr>
                <a:schemeClr val="dk1"/>
              </a:buClr>
              <a:buSzPts val="1100"/>
              <a:buFont typeface="Arial"/>
              <a:buNone/>
            </a:pPr>
            <a:r>
              <a:rPr lang="zh-TW">
                <a:latin typeface="Microsoft JhengHei"/>
                <a:ea typeface="Microsoft JhengHei"/>
                <a:cs typeface="Microsoft JhengHei"/>
                <a:sym typeface="Microsoft JhengHei"/>
              </a:rPr>
              <a:t>共同問題 ：</a:t>
            </a:r>
            <a:br>
              <a:rPr lang="zh-TW">
                <a:latin typeface="Microsoft JhengHei"/>
                <a:ea typeface="Microsoft JhengHei"/>
                <a:cs typeface="Microsoft JhengHei"/>
                <a:sym typeface="Microsoft JhengHei"/>
              </a:rPr>
            </a:br>
            <a:r>
              <a:rPr lang="zh-TW">
                <a:latin typeface="Microsoft JhengHei"/>
                <a:ea typeface="Microsoft JhengHei"/>
                <a:cs typeface="Microsoft JhengHei"/>
                <a:sym typeface="Microsoft JhengHei"/>
              </a:rPr>
              <a:t>資訊不對稱，雙方是否隱藏資訊</a:t>
            </a:r>
            <a:br>
              <a:rPr lang="zh-TW">
                <a:latin typeface="Microsoft JhengHei"/>
                <a:ea typeface="Microsoft JhengHei"/>
                <a:cs typeface="Microsoft JhengHei"/>
                <a:sym typeface="Microsoft JhengHei"/>
              </a:rPr>
            </a:br>
            <a:r>
              <a:rPr lang="zh-TW">
                <a:latin typeface="Microsoft JhengHei"/>
                <a:ea typeface="Microsoft JhengHei"/>
                <a:cs typeface="Microsoft JhengHei"/>
                <a:sym typeface="Microsoft JhengHei"/>
              </a:rPr>
              <a:t>處理流程人力、等待、成本</a:t>
            </a:r>
            <a:endParaRPr>
              <a:latin typeface="Microsoft JhengHei"/>
              <a:ea typeface="Microsoft JhengHei"/>
              <a:cs typeface="Microsoft JhengHei"/>
              <a:sym typeface="Microsoft JhengHei"/>
            </a:endParaRPr>
          </a:p>
          <a:p>
            <a:pPr marL="0" lvl="0" indent="0" algn="l" rtl="0">
              <a:spcBef>
                <a:spcPts val="0"/>
              </a:spcBef>
              <a:spcAft>
                <a:spcPts val="0"/>
              </a:spcAft>
              <a:buNone/>
            </a:pPr>
            <a:endParaRPr>
              <a:latin typeface="Microsoft JhengHei"/>
              <a:ea typeface="Microsoft JhengHei"/>
              <a:cs typeface="Microsoft JhengHei"/>
              <a:sym typeface="Microsoft JhengHei"/>
            </a:endParaRPr>
          </a:p>
        </p:txBody>
      </p:sp>
      <p:sp>
        <p:nvSpPr>
          <p:cNvPr id="628" name="Google Shape;628;g422136ca7e_0_0:notes"/>
          <p:cNvSpPr txBox="1">
            <a:spLocks noGrp="1"/>
          </p:cNvSpPr>
          <p:nvPr>
            <p:ph type="sldNum" idx="12"/>
          </p:nvPr>
        </p:nvSpPr>
        <p:spPr>
          <a:xfrm>
            <a:off x="5797247" y="6743104"/>
            <a:ext cx="4434900" cy="3561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76</a:t>
            </a:fld>
            <a:endParaRPr/>
          </a:p>
        </p:txBody>
      </p:sp>
    </p:spTree>
    <p:extLst>
      <p:ext uri="{BB962C8B-B14F-4D97-AF65-F5344CB8AC3E}">
        <p14:creationId xmlns:p14="http://schemas.microsoft.com/office/powerpoint/2010/main" val="1663367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21</a:t>
            </a:fld>
            <a:endParaRPr kumimoji="1" lang="zh-TW" altLang="en-US"/>
          </a:p>
        </p:txBody>
      </p:sp>
    </p:spTree>
    <p:extLst>
      <p:ext uri="{BB962C8B-B14F-4D97-AF65-F5344CB8AC3E}">
        <p14:creationId xmlns:p14="http://schemas.microsoft.com/office/powerpoint/2010/main" val="6699796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g4295aac0ab_0_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8" name="Google Shape;668;g4295aac0ab_0_0: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0"/>
              </a:spcBef>
              <a:spcAft>
                <a:spcPts val="0"/>
              </a:spcAft>
              <a:buSzPts val="1100"/>
              <a:buNone/>
            </a:pPr>
            <a:endParaRPr sz="1800">
              <a:solidFill>
                <a:schemeClr val="dk1"/>
              </a:solidFill>
              <a:latin typeface="Times New Roman"/>
              <a:ea typeface="Times New Roman"/>
              <a:cs typeface="Times New Roman"/>
              <a:sym typeface="Times New Roman"/>
            </a:endParaRPr>
          </a:p>
          <a:p>
            <a:pPr marL="0" lvl="0" indent="0" algn="l" rtl="0">
              <a:lnSpc>
                <a:spcPct val="115000"/>
              </a:lnSpc>
              <a:spcBef>
                <a:spcPts val="1500"/>
              </a:spcBef>
              <a:spcAft>
                <a:spcPts val="0"/>
              </a:spcAft>
              <a:buSzPts val="1100"/>
              <a:buNone/>
            </a:pPr>
            <a:endParaRPr sz="1800">
              <a:solidFill>
                <a:schemeClr val="dk1"/>
              </a:solidFill>
              <a:latin typeface="Microsoft JhengHei"/>
              <a:ea typeface="Microsoft JhengHei"/>
              <a:cs typeface="Microsoft JhengHei"/>
              <a:sym typeface="Microsoft JhengHe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9" name="Google Shape;669;g4295aac0ab_0_0:notes"/>
          <p:cNvSpPr txBox="1">
            <a:spLocks noGrp="1"/>
          </p:cNvSpPr>
          <p:nvPr>
            <p:ph type="sldNum" idx="12"/>
          </p:nvPr>
        </p:nvSpPr>
        <p:spPr>
          <a:xfrm>
            <a:off x="5797247" y="6743104"/>
            <a:ext cx="4434900" cy="356100"/>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altLang="zh-TW" sz="1300" b="0" i="0" u="none" strike="noStrike" cap="none">
                <a:solidFill>
                  <a:schemeClr val="dk1"/>
                </a:solidFill>
                <a:latin typeface="Calibri"/>
                <a:ea typeface="Calibri"/>
                <a:cs typeface="Calibri"/>
                <a:sym typeface="Calibri"/>
              </a:rPr>
              <a:t>77</a:t>
            </a:fld>
            <a:endParaRPr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58480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電子貨幣 電子現金</a:t>
            </a:r>
            <a:endParaRPr lang="en-US" altLang="zh-TW" dirty="0"/>
          </a:p>
          <a:p>
            <a:r>
              <a:rPr lang="zh-TW" altLang="en-US" dirty="0"/>
              <a:t>虛擬貨幣</a:t>
            </a:r>
            <a:r>
              <a:rPr lang="en-US" altLang="zh-TW" dirty="0"/>
              <a:t>(</a:t>
            </a:r>
            <a:r>
              <a:rPr lang="zh-TW" altLang="en-US" dirty="0"/>
              <a:t>社群</a:t>
            </a:r>
            <a:r>
              <a:rPr lang="en-US" altLang="zh-TW" dirty="0"/>
              <a:t>)</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79</a:t>
            </a:fld>
            <a:endParaRPr lang="zh-TW" altLang="en-US"/>
          </a:p>
        </p:txBody>
      </p:sp>
    </p:spTree>
    <p:extLst>
      <p:ext uri="{BB962C8B-B14F-4D97-AF65-F5344CB8AC3E}">
        <p14:creationId xmlns:p14="http://schemas.microsoft.com/office/powerpoint/2010/main" val="26125483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電子貨幣 電子現金</a:t>
            </a:r>
            <a:endParaRPr lang="en-US" altLang="zh-TW" dirty="0"/>
          </a:p>
          <a:p>
            <a:r>
              <a:rPr lang="zh-TW" altLang="en-US" dirty="0"/>
              <a:t>虛擬貨幣</a:t>
            </a:r>
            <a:r>
              <a:rPr lang="en-US" altLang="zh-TW" dirty="0"/>
              <a:t>(</a:t>
            </a:r>
            <a:r>
              <a:rPr lang="zh-TW" altLang="en-US" dirty="0"/>
              <a:t>社群</a:t>
            </a:r>
            <a:r>
              <a:rPr lang="en-US" altLang="zh-TW" dirty="0"/>
              <a:t>)</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80</a:t>
            </a:fld>
            <a:endParaRPr lang="zh-TW" altLang="en-US"/>
          </a:p>
        </p:txBody>
      </p:sp>
    </p:spTree>
    <p:extLst>
      <p:ext uri="{BB962C8B-B14F-4D97-AF65-F5344CB8AC3E}">
        <p14:creationId xmlns:p14="http://schemas.microsoft.com/office/powerpoint/2010/main" val="1592691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81</a:t>
            </a:fld>
            <a:endParaRPr lang="zh-TW" altLang="en-US"/>
          </a:p>
        </p:txBody>
      </p:sp>
    </p:spTree>
    <p:extLst>
      <p:ext uri="{BB962C8B-B14F-4D97-AF65-F5344CB8AC3E}">
        <p14:creationId xmlns:p14="http://schemas.microsoft.com/office/powerpoint/2010/main" val="140237707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型態</a:t>
            </a:r>
            <a:r>
              <a:rPr lang="en-US" altLang="zh-TW" dirty="0"/>
              <a:t>1</a:t>
            </a:r>
            <a:r>
              <a:rPr lang="zh-TW" altLang="en-US" dirty="0"/>
              <a:t>－封閉性架構：由使用者在遊戲中賺取虛擬貨幣，並在遊戲中消費，與實體經濟幾乎無連結</a:t>
            </a:r>
          </a:p>
          <a:p>
            <a:r>
              <a:rPr lang="zh-TW" altLang="en-US" dirty="0"/>
              <a:t>型態</a:t>
            </a:r>
            <a:r>
              <a:rPr lang="en-US" altLang="zh-TW" dirty="0"/>
              <a:t>2</a:t>
            </a:r>
            <a:r>
              <a:rPr lang="zh-TW" altLang="en-US" dirty="0"/>
              <a:t>－單向貨幣流</a:t>
            </a:r>
            <a:r>
              <a:rPr lang="en-US" altLang="zh-TW" dirty="0"/>
              <a:t>(</a:t>
            </a:r>
            <a:r>
              <a:rPr lang="zh-TW" altLang="en-US" dirty="0"/>
              <a:t>通常是流入</a:t>
            </a:r>
            <a:r>
              <a:rPr lang="en-US" altLang="zh-TW" dirty="0"/>
              <a:t>)</a:t>
            </a:r>
            <a:r>
              <a:rPr lang="zh-TW" altLang="en-US" dirty="0"/>
              <a:t>架構：以現金依照特定匯率兌換虛擬貨幣，再用於購買虛擬商品或服務，少數例外可使用於購買實體商品或服務，如：臉書</a:t>
            </a:r>
            <a:r>
              <a:rPr lang="en-US" altLang="zh-TW" dirty="0"/>
              <a:t>FB</a:t>
            </a:r>
            <a:r>
              <a:rPr lang="zh-TW" altLang="en-US" dirty="0"/>
              <a:t>幣</a:t>
            </a:r>
            <a:r>
              <a:rPr lang="en-US" altLang="zh-TW" dirty="0"/>
              <a:t>(Facebook Credits)</a:t>
            </a:r>
            <a:r>
              <a:rPr lang="zh-TW" altLang="en-US" dirty="0"/>
              <a:t> ，惟該等虛擬貨幣無法換回現金。</a:t>
            </a:r>
          </a:p>
          <a:p>
            <a:r>
              <a:rPr lang="zh-TW" altLang="en-US" dirty="0"/>
              <a:t>型態</a:t>
            </a:r>
            <a:r>
              <a:rPr lang="en-US" altLang="zh-TW" dirty="0"/>
              <a:t>3</a:t>
            </a:r>
            <a:r>
              <a:rPr lang="zh-TW" altLang="en-US" dirty="0"/>
              <a:t>－雙向貨幣流架構：虛擬貨幣可買賣虛擬及實體之商品與 服務，並與實體貨幣具兌換比率，如：第二人生</a:t>
            </a:r>
            <a:r>
              <a:rPr lang="en-US" altLang="zh-TW" dirty="0"/>
              <a:t>(Second Life) </a:t>
            </a:r>
            <a:r>
              <a:rPr lang="zh-TW" altLang="en-US" dirty="0"/>
              <a:t>虛擬遊戲之林登幣</a:t>
            </a:r>
            <a:r>
              <a:rPr lang="en-US" altLang="zh-TW" dirty="0"/>
              <a:t>(Linden Dollars)</a:t>
            </a:r>
            <a:r>
              <a:rPr lang="zh-TW" altLang="en-US" dirty="0"/>
              <a:t>，以及比特幣</a:t>
            </a:r>
            <a:r>
              <a:rPr lang="en-US" altLang="zh-TW" dirty="0"/>
              <a:t>(Bitcoin)</a:t>
            </a:r>
            <a:r>
              <a:rPr lang="zh-TW" altLang="en-US" dirty="0"/>
              <a:t>等。</a:t>
            </a: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83</a:t>
            </a:fld>
            <a:endParaRPr lang="zh-TW" altLang="en-US"/>
          </a:p>
        </p:txBody>
      </p:sp>
    </p:spTree>
    <p:extLst>
      <p:ext uri="{BB962C8B-B14F-4D97-AF65-F5344CB8AC3E}">
        <p14:creationId xmlns:p14="http://schemas.microsoft.com/office/powerpoint/2010/main" val="29786218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目標：以最快的速度最少的費用將資金從一個地方轉移到另一個地方</a:t>
            </a:r>
          </a:p>
          <a:p>
            <a:r>
              <a:rPr lang="zh-TW" altLang="en-US" dirty="0"/>
              <a:t>解決：跨國匯兌的問題以及公平和透明的交易</a:t>
            </a:r>
          </a:p>
          <a:p>
            <a:r>
              <a:rPr lang="zh-TW" altLang="en-US" dirty="0"/>
              <a:t>起源：共同創辦人塔凡特．辛里庫斯是</a:t>
            </a:r>
            <a:r>
              <a:rPr lang="en-US" altLang="zh-TW" dirty="0"/>
              <a:t>Skype</a:t>
            </a:r>
            <a:r>
              <a:rPr lang="zh-TW" altLang="en-US" dirty="0"/>
              <a:t>員工，當時採用</a:t>
            </a:r>
            <a:r>
              <a:rPr lang="en-US" altLang="zh-TW" dirty="0"/>
              <a:t>P2P</a:t>
            </a:r>
            <a:r>
              <a:rPr lang="zh-TW" altLang="en-US" dirty="0"/>
              <a:t>通訊架構，不需透過電信業者</a:t>
            </a:r>
          </a:p>
          <a:p>
            <a:r>
              <a:rPr lang="zh-TW" altLang="en-US" dirty="0"/>
              <a:t>運用點對點（</a:t>
            </a:r>
            <a:r>
              <a:rPr lang="en-US" altLang="zh-TW" dirty="0"/>
              <a:t>Peer-to-peer</a:t>
            </a:r>
            <a:r>
              <a:rPr lang="zh-TW" altLang="en-US" dirty="0"/>
              <a:t>）轉帳技術，跳過銀行中介者，直接將錢轉入對方的戶頭，會收取少量手續費</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84</a:t>
            </a:fld>
            <a:endParaRPr lang="zh-TW" altLang="en-US"/>
          </a:p>
        </p:txBody>
      </p:sp>
    </p:spTree>
    <p:extLst>
      <p:ext uri="{BB962C8B-B14F-4D97-AF65-F5344CB8AC3E}">
        <p14:creationId xmlns:p14="http://schemas.microsoft.com/office/powerpoint/2010/main" val="377813637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電子貨幣 互聯網貨幣 加密貨幣 虛擬貨幣 </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85</a:t>
            </a:fld>
            <a:endParaRPr lang="zh-TW" altLang="en-US"/>
          </a:p>
        </p:txBody>
      </p:sp>
    </p:spTree>
    <p:extLst>
      <p:ext uri="{BB962C8B-B14F-4D97-AF65-F5344CB8AC3E}">
        <p14:creationId xmlns:p14="http://schemas.microsoft.com/office/powerpoint/2010/main" val="161531591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去中心化：第一種分布式的虛擬貨幣，整個網絡由用戶構成，沒有中央銀行</a:t>
            </a:r>
          </a:p>
          <a:p>
            <a:r>
              <a:rPr lang="zh-TW" altLang="en-US" dirty="0"/>
              <a:t>全世界流通：比特幣可以在任意一台接入互聯網的電腦上管理</a:t>
            </a:r>
          </a:p>
          <a:p>
            <a:r>
              <a:rPr lang="zh-TW" altLang="en-US" dirty="0"/>
              <a:t>專屬所有權：操控你的比特幣需要私鑰，它可以被隔離保存在任何存儲介質</a:t>
            </a:r>
          </a:p>
          <a:p>
            <a:r>
              <a:rPr lang="zh-TW" altLang="en-US" dirty="0"/>
              <a:t>低交易費用：目前可以免費匯出比特幣，但最終對每筆交易將收取約</a:t>
            </a:r>
            <a:r>
              <a:rPr lang="en-US" altLang="zh-TW" dirty="0"/>
              <a:t>1</a:t>
            </a:r>
            <a:r>
              <a:rPr lang="zh-TW" altLang="en-US" dirty="0"/>
              <a:t>比特分的交易費以確保交易更快執行</a:t>
            </a:r>
          </a:p>
          <a:p>
            <a:r>
              <a:rPr lang="zh-TW" altLang="en-US" dirty="0"/>
              <a:t>無隱藏成本：作為由</a:t>
            </a:r>
            <a:r>
              <a:rPr lang="en-US" altLang="zh-TW" dirty="0"/>
              <a:t>A</a:t>
            </a:r>
            <a:r>
              <a:rPr lang="zh-TW" altLang="en-US" dirty="0"/>
              <a:t>到</a:t>
            </a:r>
            <a:r>
              <a:rPr lang="en-US" altLang="zh-TW" dirty="0"/>
              <a:t>B</a:t>
            </a:r>
            <a:r>
              <a:rPr lang="zh-TW" altLang="en-US" dirty="0"/>
              <a:t>的支付手段，比特幣沒有繁瑣的額度與手續限制</a:t>
            </a:r>
          </a:p>
          <a:p>
            <a:r>
              <a:rPr lang="zh-TW" altLang="en-US" dirty="0"/>
              <a:t>知道對方比特幣地址就可以進行支付</a:t>
            </a:r>
          </a:p>
          <a:p>
            <a:r>
              <a:rPr lang="zh-TW" altLang="en-US" dirty="0"/>
              <a:t>跨平台挖掘：可以在眾多平台上發掘不同硬體的計算能力</a:t>
            </a:r>
          </a:p>
          <a:p>
            <a:r>
              <a:rPr lang="zh-TW" altLang="en-US" dirty="0"/>
              <a:t>匿名性</a:t>
            </a:r>
            <a:r>
              <a:rPr lang="en-US" altLang="zh-TW" dirty="0"/>
              <a:t>:</a:t>
            </a:r>
            <a:r>
              <a:rPr lang="zh-TW" altLang="en-US" dirty="0"/>
              <a:t>比特幣之所以匿名是因為它們是建立在一個分散化的系統之上的，比特幣是完全獨立存在的，外界無法通過某種核心基礎設施來關閉它</a:t>
            </a:r>
            <a:endParaRPr lang="en-US" altLang="zh-TW" dirty="0"/>
          </a:p>
          <a:p>
            <a:r>
              <a:rPr lang="zh-TW" altLang="en-US" sz="1200" kern="1200" dirty="0">
                <a:solidFill>
                  <a:schemeClr val="tx1"/>
                </a:solidFill>
                <a:latin typeface="+mj-ea"/>
                <a:ea typeface="+mn-ea"/>
                <a:cs typeface="+mn-cs"/>
              </a:rPr>
              <a:t>私人鑄幣：由「礦工」透過「</a:t>
            </a:r>
            <a:r>
              <a:rPr lang="zh-TW" altLang="en-US" sz="1200" b="1" kern="1200" dirty="0">
                <a:solidFill>
                  <a:schemeClr val="tx1"/>
                </a:solidFill>
                <a:latin typeface="+mj-ea"/>
                <a:ea typeface="+mn-ea"/>
                <a:cs typeface="+mn-cs"/>
              </a:rPr>
              <a:t>採礦</a:t>
            </a:r>
            <a:r>
              <a:rPr lang="zh-TW" altLang="en-US" sz="1200" kern="1200" dirty="0">
                <a:solidFill>
                  <a:schemeClr val="tx1"/>
                </a:solidFill>
                <a:latin typeface="+mj-ea"/>
                <a:ea typeface="+mn-ea"/>
                <a:cs typeface="+mn-cs"/>
              </a:rPr>
              <a:t>」過程所獲得之酬勞，即為私人鑄幣</a:t>
            </a:r>
            <a:endParaRPr lang="en-US" altLang="zh-TW" sz="1200" kern="1200" dirty="0">
              <a:solidFill>
                <a:schemeClr val="tx1"/>
              </a:solidFill>
              <a:latin typeface="+mj-ea"/>
              <a:ea typeface="+mn-ea"/>
              <a:cs typeface="+mn-cs"/>
            </a:endParaRPr>
          </a:p>
          <a:p>
            <a:r>
              <a:rPr lang="zh-TW" altLang="en-US" sz="1200" kern="1200" dirty="0">
                <a:solidFill>
                  <a:schemeClr val="tx1"/>
                </a:solidFill>
                <a:latin typeface="+mj-ea"/>
                <a:ea typeface="+mn-ea"/>
                <a:cs typeface="+mn-cs"/>
              </a:rPr>
              <a:t>總量限制：比特幣係依前項採礦活動產生，惟系統控制每隔</a:t>
            </a:r>
            <a:r>
              <a:rPr lang="en-US" altLang="zh-TW" sz="1200" kern="1200" dirty="0">
                <a:solidFill>
                  <a:schemeClr val="tx1"/>
                </a:solidFill>
                <a:latin typeface="+mj-ea"/>
                <a:ea typeface="+mn-ea"/>
                <a:cs typeface="+mn-cs"/>
              </a:rPr>
              <a:t>4</a:t>
            </a:r>
            <a:r>
              <a:rPr lang="zh-TW" altLang="en-US" sz="1200" kern="1200" dirty="0">
                <a:solidFill>
                  <a:schemeClr val="tx1"/>
                </a:solidFill>
                <a:latin typeface="+mj-ea"/>
                <a:ea typeface="+mn-ea"/>
                <a:cs typeface="+mn-cs"/>
              </a:rPr>
              <a:t>年貨幣發行數減半</a:t>
            </a:r>
            <a:r>
              <a:rPr lang="zh-TW" altLang="en-US" sz="1200" dirty="0">
                <a:latin typeface="+mj-ea"/>
              </a:rPr>
              <a:t>。</a:t>
            </a:r>
            <a:r>
              <a:rPr lang="zh-TW" altLang="en-US" sz="800" kern="1200" dirty="0">
                <a:solidFill>
                  <a:schemeClr val="tx1"/>
                </a:solidFill>
                <a:latin typeface="+mj-ea"/>
                <a:ea typeface="+mn-ea"/>
                <a:cs typeface="+mn-cs"/>
              </a:rPr>
              <a:t>最初</a:t>
            </a:r>
            <a:r>
              <a:rPr lang="en-US" altLang="zh-TW" sz="800" kern="1200" dirty="0">
                <a:solidFill>
                  <a:schemeClr val="tx1"/>
                </a:solidFill>
                <a:latin typeface="+mj-ea"/>
                <a:ea typeface="+mn-ea"/>
                <a:cs typeface="+mn-cs"/>
              </a:rPr>
              <a:t>4</a:t>
            </a:r>
            <a:r>
              <a:rPr lang="zh-TW" altLang="en-US" sz="800" kern="1200" dirty="0">
                <a:solidFill>
                  <a:schemeClr val="tx1"/>
                </a:solidFill>
                <a:latin typeface="+mj-ea"/>
                <a:ea typeface="+mn-ea"/>
                <a:cs typeface="+mn-cs"/>
              </a:rPr>
              <a:t>年生產</a:t>
            </a:r>
            <a:r>
              <a:rPr lang="en-US" altLang="zh-TW" sz="800" kern="1200" dirty="0">
                <a:solidFill>
                  <a:schemeClr val="tx1"/>
                </a:solidFill>
                <a:latin typeface="+mj-ea"/>
                <a:ea typeface="+mn-ea"/>
                <a:cs typeface="+mn-cs"/>
              </a:rPr>
              <a:t>1,050</a:t>
            </a:r>
            <a:r>
              <a:rPr lang="zh-TW" altLang="en-US" sz="800" kern="1200" dirty="0">
                <a:solidFill>
                  <a:schemeClr val="tx1"/>
                </a:solidFill>
                <a:latin typeface="+mj-ea"/>
                <a:ea typeface="+mn-ea"/>
                <a:cs typeface="+mn-cs"/>
              </a:rPr>
              <a:t>萬個，第</a:t>
            </a:r>
            <a:r>
              <a:rPr lang="en-US" altLang="zh-TW" sz="800" kern="1200" dirty="0">
                <a:solidFill>
                  <a:schemeClr val="tx1"/>
                </a:solidFill>
                <a:latin typeface="+mj-ea"/>
                <a:ea typeface="+mn-ea"/>
                <a:cs typeface="+mn-cs"/>
              </a:rPr>
              <a:t>2</a:t>
            </a:r>
            <a:r>
              <a:rPr lang="zh-TW" altLang="en-US" sz="800" kern="1200" dirty="0">
                <a:solidFill>
                  <a:schemeClr val="tx1"/>
                </a:solidFill>
                <a:latin typeface="+mj-ea"/>
                <a:ea typeface="+mn-ea"/>
                <a:cs typeface="+mn-cs"/>
              </a:rPr>
              <a:t>個</a:t>
            </a:r>
            <a:r>
              <a:rPr lang="en-US" altLang="zh-TW" sz="800" kern="1200" dirty="0">
                <a:solidFill>
                  <a:schemeClr val="tx1"/>
                </a:solidFill>
                <a:latin typeface="+mj-ea"/>
                <a:ea typeface="+mn-ea"/>
                <a:cs typeface="+mn-cs"/>
              </a:rPr>
              <a:t>4</a:t>
            </a:r>
            <a:r>
              <a:rPr lang="zh-TW" altLang="en-US" sz="800" kern="1200" dirty="0">
                <a:solidFill>
                  <a:schemeClr val="tx1"/>
                </a:solidFill>
                <a:latin typeface="+mj-ea"/>
                <a:ea typeface="+mn-ea"/>
                <a:cs typeface="+mn-cs"/>
              </a:rPr>
              <a:t>年生產</a:t>
            </a:r>
            <a:r>
              <a:rPr lang="en-US" altLang="zh-TW" sz="800" kern="1200" dirty="0">
                <a:solidFill>
                  <a:schemeClr val="tx1"/>
                </a:solidFill>
                <a:latin typeface="+mj-ea"/>
                <a:ea typeface="+mn-ea"/>
                <a:cs typeface="+mn-cs"/>
              </a:rPr>
              <a:t>525</a:t>
            </a:r>
            <a:r>
              <a:rPr lang="zh-TW" altLang="en-US" sz="800" kern="1200" dirty="0">
                <a:solidFill>
                  <a:schemeClr val="tx1"/>
                </a:solidFill>
                <a:latin typeface="+mj-ea"/>
                <a:ea typeface="+mn-ea"/>
                <a:cs typeface="+mn-cs"/>
              </a:rPr>
              <a:t>萬個，依次遞減，預計</a:t>
            </a:r>
            <a:r>
              <a:rPr lang="en-US" altLang="zh-TW" sz="800" b="1" kern="1200" dirty="0">
                <a:solidFill>
                  <a:schemeClr val="tx1"/>
                </a:solidFill>
                <a:latin typeface="+mj-ea"/>
                <a:ea typeface="+mn-ea"/>
                <a:cs typeface="+mn-cs"/>
              </a:rPr>
              <a:t>2140</a:t>
            </a:r>
            <a:r>
              <a:rPr lang="zh-TW" altLang="en-US" sz="800" kern="1200" dirty="0">
                <a:solidFill>
                  <a:schemeClr val="tx1"/>
                </a:solidFill>
                <a:latin typeface="+mj-ea"/>
                <a:ea typeface="+mn-ea"/>
                <a:cs typeface="+mn-cs"/>
              </a:rPr>
              <a:t>年總共生產</a:t>
            </a:r>
            <a:r>
              <a:rPr lang="en-US" altLang="zh-TW" sz="800" b="1" kern="1200" dirty="0">
                <a:solidFill>
                  <a:schemeClr val="tx1"/>
                </a:solidFill>
                <a:latin typeface="+mj-ea"/>
                <a:ea typeface="+mn-ea"/>
                <a:cs typeface="+mn-cs"/>
              </a:rPr>
              <a:t>2,100</a:t>
            </a:r>
            <a:r>
              <a:rPr lang="zh-TW" altLang="en-US" sz="800" b="1" kern="1200" dirty="0">
                <a:solidFill>
                  <a:schemeClr val="tx1"/>
                </a:solidFill>
                <a:latin typeface="+mj-ea"/>
                <a:ea typeface="+mn-ea"/>
                <a:cs typeface="+mn-cs"/>
              </a:rPr>
              <a:t>萬</a:t>
            </a:r>
            <a:r>
              <a:rPr lang="zh-TW" altLang="en-US" sz="800" kern="1200" dirty="0">
                <a:solidFill>
                  <a:schemeClr val="tx1"/>
                </a:solidFill>
                <a:latin typeface="+mj-ea"/>
                <a:ea typeface="+mn-ea"/>
                <a:cs typeface="+mn-cs"/>
              </a:rPr>
              <a:t>個</a:t>
            </a:r>
            <a:endParaRPr lang="en-US" altLang="zh-TW" sz="800" kern="1200" dirty="0">
              <a:solidFill>
                <a:schemeClr val="tx1"/>
              </a:solidFill>
              <a:latin typeface="+mj-ea"/>
              <a:ea typeface="+mn-ea"/>
              <a:cs typeface="+mn-cs"/>
            </a:endParaRPr>
          </a:p>
          <a:p>
            <a:r>
              <a:rPr lang="zh-TW" altLang="en-US" dirty="0"/>
              <a:t>去中心化與匿名設計：以分散式點對點計算的網路設計，毋需央行、票據交換所及其他金融機關監管，使用者可獨立運作；</a:t>
            </a:r>
            <a:r>
              <a:rPr lang="en-US" altLang="zh-TW" dirty="0"/>
              <a:t>P2P</a:t>
            </a:r>
            <a:r>
              <a:rPr lang="zh-TW" altLang="en-US" dirty="0"/>
              <a:t>的特性係交易記錄皆為公開，可以</a:t>
            </a:r>
            <a:r>
              <a:rPr lang="zh-TW" altLang="en-US" b="1" dirty="0"/>
              <a:t>查到每個帳戶金額及相關交易記錄，惟無法確認擁有者</a:t>
            </a:r>
            <a:r>
              <a:rPr lang="en-US" altLang="zh-TW" b="1" dirty="0"/>
              <a:t>(</a:t>
            </a:r>
            <a:r>
              <a:rPr lang="zh-TW" altLang="en-US" b="1" dirty="0"/>
              <a:t>無法追蹤</a:t>
            </a:r>
            <a:r>
              <a:rPr lang="en-US" altLang="zh-TW" b="1" dirty="0"/>
              <a:t>)</a:t>
            </a:r>
          </a:p>
          <a:p>
            <a:endParaRPr lang="zh-TW" altLang="en-US" sz="800" kern="1200" dirty="0">
              <a:solidFill>
                <a:schemeClr val="tx1"/>
              </a:solidFill>
              <a:latin typeface="+mj-ea"/>
              <a:ea typeface="+mn-ea"/>
              <a:cs typeface="+mn-cs"/>
            </a:endParaRP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87</a:t>
            </a:fld>
            <a:endParaRPr lang="zh-TW" altLang="en-US"/>
          </a:p>
        </p:txBody>
      </p:sp>
    </p:spTree>
    <p:extLst>
      <p:ext uri="{BB962C8B-B14F-4D97-AF65-F5344CB8AC3E}">
        <p14:creationId xmlns:p14="http://schemas.microsoft.com/office/powerpoint/2010/main" val="10662547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88</a:t>
            </a:fld>
            <a:endParaRPr lang="zh-TW" altLang="en-US"/>
          </a:p>
        </p:txBody>
      </p:sp>
    </p:spTree>
    <p:extLst>
      <p:ext uri="{BB962C8B-B14F-4D97-AF65-F5344CB8AC3E}">
        <p14:creationId xmlns:p14="http://schemas.microsoft.com/office/powerpoint/2010/main" val="293363471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比特幣的價格最初為</a:t>
            </a:r>
            <a:r>
              <a:rPr lang="en-US" altLang="zh-TW" sz="1200" b="0" i="0" kern="1200" dirty="0">
                <a:solidFill>
                  <a:schemeClr val="tx1"/>
                </a:solidFill>
                <a:effectLst/>
                <a:latin typeface="+mn-lt"/>
                <a:ea typeface="+mn-ea"/>
                <a:cs typeface="+mn-cs"/>
              </a:rPr>
              <a:t>13.36</a:t>
            </a:r>
            <a:r>
              <a:rPr lang="zh-TW" altLang="en-US" sz="1200" b="0" i="0" kern="1200" dirty="0">
                <a:solidFill>
                  <a:schemeClr val="tx1"/>
                </a:solidFill>
                <a:effectLst/>
                <a:latin typeface="+mn-lt"/>
                <a:ea typeface="+mn-ea"/>
                <a:cs typeface="+mn-cs"/>
              </a:rPr>
              <a:t>美元，隨後在</a:t>
            </a:r>
            <a:r>
              <a:rPr lang="en-US" altLang="zh-TW" sz="1200" b="0" i="0" kern="1200" dirty="0">
                <a:solidFill>
                  <a:schemeClr val="tx1"/>
                </a:solidFill>
                <a:effectLst/>
                <a:latin typeface="+mn-lt"/>
                <a:ea typeface="+mn-ea"/>
                <a:cs typeface="+mn-cs"/>
              </a:rPr>
              <a:t>2013</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11</a:t>
            </a:r>
            <a:r>
              <a:rPr lang="zh-TW" altLang="en-US" sz="1200" b="0" i="0" kern="1200" dirty="0">
                <a:solidFill>
                  <a:schemeClr val="tx1"/>
                </a:solidFill>
                <a:effectLst/>
                <a:latin typeface="+mn-lt"/>
                <a:ea typeface="+mn-ea"/>
                <a:cs typeface="+mn-cs"/>
              </a:rPr>
              <a:t>月</a:t>
            </a:r>
            <a:r>
              <a:rPr lang="en-US" altLang="zh-TW" sz="1200" b="0" i="0" kern="1200" dirty="0">
                <a:solidFill>
                  <a:schemeClr val="tx1"/>
                </a:solidFill>
                <a:effectLst/>
                <a:latin typeface="+mn-lt"/>
                <a:ea typeface="+mn-ea"/>
                <a:cs typeface="+mn-cs"/>
              </a:rPr>
              <a:t>29</a:t>
            </a:r>
            <a:r>
              <a:rPr lang="zh-TW" altLang="en-US" sz="1200" b="0" i="0" kern="1200" dirty="0">
                <a:solidFill>
                  <a:schemeClr val="tx1"/>
                </a:solidFill>
                <a:effectLst/>
                <a:latin typeface="+mn-lt"/>
                <a:ea typeface="+mn-ea"/>
                <a:cs typeface="+mn-cs"/>
              </a:rPr>
              <a:t>日來到歷史新高的</a:t>
            </a:r>
            <a:r>
              <a:rPr lang="en-US" altLang="zh-TW" sz="1200" b="0" i="0" kern="1200" dirty="0">
                <a:solidFill>
                  <a:schemeClr val="tx1"/>
                </a:solidFill>
                <a:effectLst/>
                <a:latin typeface="+mn-lt"/>
                <a:ea typeface="+mn-ea"/>
                <a:cs typeface="+mn-cs"/>
              </a:rPr>
              <a:t>1124.76</a:t>
            </a:r>
            <a:r>
              <a:rPr lang="zh-TW" altLang="en-US" sz="1200" b="0" i="0" kern="1200" dirty="0">
                <a:solidFill>
                  <a:schemeClr val="tx1"/>
                </a:solidFill>
                <a:effectLst/>
                <a:latin typeface="+mn-lt"/>
                <a:ea typeface="+mn-ea"/>
                <a:cs typeface="+mn-cs"/>
              </a:rPr>
              <a:t>美元；但之後逐漸下滑來到約</a:t>
            </a:r>
            <a:r>
              <a:rPr lang="en-US" altLang="zh-TW" sz="1200" b="0" i="0" kern="1200" dirty="0">
                <a:solidFill>
                  <a:schemeClr val="tx1"/>
                </a:solidFill>
                <a:effectLst/>
                <a:latin typeface="+mn-lt"/>
                <a:ea typeface="+mn-ea"/>
                <a:cs typeface="+mn-cs"/>
              </a:rPr>
              <a:t>700</a:t>
            </a:r>
            <a:r>
              <a:rPr lang="zh-TW" altLang="en-US" sz="1200" b="0" i="0" kern="1200" dirty="0">
                <a:solidFill>
                  <a:schemeClr val="tx1"/>
                </a:solidFill>
                <a:effectLst/>
                <a:latin typeface="+mn-lt"/>
                <a:ea typeface="+mn-ea"/>
                <a:cs typeface="+mn-cs"/>
              </a:rPr>
              <a:t>美元左右的範圍內</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89</a:t>
            </a:fld>
            <a:endParaRPr lang="zh-TW" altLang="en-US"/>
          </a:p>
        </p:txBody>
      </p:sp>
    </p:spTree>
    <p:extLst>
      <p:ext uri="{BB962C8B-B14F-4D97-AF65-F5344CB8AC3E}">
        <p14:creationId xmlns:p14="http://schemas.microsoft.com/office/powerpoint/2010/main" val="1058649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hape 179"/>
          <p:cNvSpPr>
            <a:spLocks noGrp="1" noRot="1" noChangeAspect="1"/>
          </p:cNvSpPr>
          <p:nvPr>
            <p:ph type="sldImg"/>
          </p:nvPr>
        </p:nvSpPr>
        <p:spPr>
          <a:prstGeom prst="rect">
            <a:avLst/>
          </a:prstGeom>
        </p:spPr>
        <p:txBody>
          <a:bodyPr/>
          <a:lstStyle/>
          <a:p>
            <a:endParaRPr/>
          </a:p>
        </p:txBody>
      </p:sp>
      <p:sp>
        <p:nvSpPr>
          <p:cNvPr id="180" name="Shape 180"/>
          <p:cNvSpPr>
            <a:spLocks noGrp="1"/>
          </p:cNvSpPr>
          <p:nvPr>
            <p:ph type="body" sz="quarter" idx="1"/>
          </p:nvPr>
        </p:nvSpPr>
        <p:spPr>
          <a:prstGeom prst="rect">
            <a:avLst/>
          </a:prstGeom>
        </p:spPr>
        <p:txBody>
          <a:bodyPr/>
          <a:lstStyle/>
          <a:p>
            <a:r>
              <a:rPr dirty="0" err="1">
                <a:latin typeface="+mj-lt"/>
                <a:ea typeface="+mj-ea"/>
                <a:cs typeface="+mj-cs"/>
                <a:sym typeface="Helvetica"/>
              </a:rPr>
              <a:t>在</a:t>
            </a:r>
            <a:r>
              <a:rPr dirty="0" err="1"/>
              <a:t>“</a:t>
            </a:r>
            <a:r>
              <a:rPr dirty="0" err="1">
                <a:latin typeface="+mj-lt"/>
                <a:ea typeface="+mj-ea"/>
                <a:cs typeface="+mj-cs"/>
                <a:sym typeface="Helvetica"/>
              </a:rPr>
              <a:t>第三方支付</a:t>
            </a:r>
            <a:r>
              <a:rPr dirty="0"/>
              <a:t>” </a:t>
            </a:r>
            <a:r>
              <a:rPr dirty="0" err="1">
                <a:latin typeface="+mj-lt"/>
                <a:ea typeface="+mj-ea"/>
                <a:cs typeface="+mj-cs"/>
                <a:sym typeface="Helvetica"/>
              </a:rPr>
              <a:t>模式中</a:t>
            </a:r>
            <a:r>
              <a:rPr lang="zh-TW" altLang="en-US" dirty="0">
                <a:latin typeface="+mj-lt"/>
                <a:ea typeface="+mj-ea"/>
                <a:cs typeface="+mj-cs"/>
                <a:sym typeface="Helvetica"/>
              </a:rPr>
              <a:t>，</a:t>
            </a:r>
            <a:r>
              <a:rPr dirty="0" err="1">
                <a:latin typeface="+mj-lt"/>
                <a:ea typeface="+mj-ea"/>
                <a:cs typeface="+mj-cs"/>
                <a:sym typeface="Helvetica"/>
              </a:rPr>
              <a:t>買方選購商品後</a:t>
            </a:r>
            <a:r>
              <a:rPr lang="zh-TW" altLang="en-US" dirty="0">
                <a:latin typeface="+mj-lt"/>
                <a:ea typeface="+mj-ea"/>
                <a:cs typeface="+mj-cs"/>
                <a:sym typeface="Helvetica"/>
              </a:rPr>
              <a:t>，</a:t>
            </a:r>
            <a:r>
              <a:rPr dirty="0" err="1">
                <a:latin typeface="+mj-lt"/>
                <a:ea typeface="+mj-ea"/>
                <a:cs typeface="+mj-cs"/>
                <a:sym typeface="Helvetica"/>
              </a:rPr>
              <a:t>使用第三方平臺提供的賬戶進行貨款支付</a:t>
            </a:r>
            <a:r>
              <a:rPr lang="zh-TW" altLang="en-US" dirty="0">
                <a:latin typeface="+mj-lt"/>
                <a:ea typeface="+mj-ea"/>
                <a:cs typeface="+mj-cs"/>
                <a:sym typeface="Helvetica"/>
              </a:rPr>
              <a:t>，</a:t>
            </a:r>
            <a:r>
              <a:rPr dirty="0" err="1">
                <a:latin typeface="+mj-lt"/>
                <a:ea typeface="+mj-ea"/>
                <a:cs typeface="+mj-cs"/>
                <a:sym typeface="Helvetica"/>
              </a:rPr>
              <a:t>並由第三方通知賣家貨款到賬、要求</a:t>
            </a:r>
            <a:r>
              <a:rPr u="sng" dirty="0" err="1">
                <a:solidFill>
                  <a:srgbClr val="8E58B6"/>
                </a:solidFill>
                <a:uFill>
                  <a:solidFill>
                    <a:srgbClr val="8E58B6"/>
                  </a:solidFill>
                </a:uFill>
                <a:latin typeface="+mj-lt"/>
                <a:ea typeface="+mj-ea"/>
                <a:cs typeface="+mj-cs"/>
                <a:sym typeface="Helvetica"/>
                <a:hlinkClick r:id="rId3"/>
              </a:rPr>
              <a:t>發貨</a:t>
            </a:r>
            <a:r>
              <a:rPr dirty="0" err="1">
                <a:latin typeface="+mj-lt"/>
                <a:ea typeface="+mj-ea"/>
                <a:cs typeface="+mj-cs"/>
                <a:sym typeface="Helvetica"/>
              </a:rPr>
              <a:t>；買方收到貨物</a:t>
            </a:r>
            <a:r>
              <a:rPr lang="zh-TW" altLang="en-US" dirty="0">
                <a:latin typeface="+mj-lt"/>
                <a:ea typeface="+mj-ea"/>
                <a:cs typeface="+mj-cs"/>
                <a:sym typeface="Helvetica"/>
              </a:rPr>
              <a:t>，</a:t>
            </a:r>
            <a:r>
              <a:rPr dirty="0" err="1">
                <a:latin typeface="+mj-lt"/>
                <a:ea typeface="+mj-ea"/>
                <a:cs typeface="+mj-cs"/>
                <a:sym typeface="Helvetica"/>
              </a:rPr>
              <a:t>並檢驗商品進行確認後</a:t>
            </a:r>
            <a:r>
              <a:rPr lang="zh-TW" altLang="en-US" dirty="0">
                <a:latin typeface="+mj-lt"/>
                <a:ea typeface="+mj-ea"/>
                <a:cs typeface="+mj-cs"/>
                <a:sym typeface="Helvetica"/>
              </a:rPr>
              <a:t>，</a:t>
            </a:r>
            <a:r>
              <a:rPr dirty="0" err="1">
                <a:latin typeface="+mj-lt"/>
                <a:ea typeface="+mj-ea"/>
                <a:cs typeface="+mj-cs"/>
                <a:sym typeface="Helvetica"/>
              </a:rPr>
              <a:t>就可以通知第三方付款給賣家</a:t>
            </a:r>
            <a:r>
              <a:rPr lang="zh-TW" altLang="en-US" dirty="0">
                <a:latin typeface="+mj-lt"/>
                <a:ea typeface="+mj-ea"/>
                <a:cs typeface="+mj-cs"/>
                <a:sym typeface="Helvetica"/>
              </a:rPr>
              <a:t>，</a:t>
            </a:r>
            <a:r>
              <a:rPr dirty="0" err="1">
                <a:latin typeface="+mj-lt"/>
                <a:ea typeface="+mj-ea"/>
                <a:cs typeface="+mj-cs"/>
                <a:sym typeface="Helvetica"/>
              </a:rPr>
              <a:t>第三方再將款項轉至賣家賬戶上</a:t>
            </a:r>
            <a:r>
              <a:rPr dirty="0">
                <a:latin typeface="+mj-lt"/>
                <a:ea typeface="+mj-ea"/>
                <a:cs typeface="+mj-cs"/>
                <a:sym typeface="Helvetica"/>
              </a:rPr>
              <a:t>。</a:t>
            </a:r>
          </a:p>
        </p:txBody>
      </p:sp>
    </p:spTree>
    <p:extLst>
      <p:ext uri="{BB962C8B-B14F-4D97-AF65-F5344CB8AC3E}">
        <p14:creationId xmlns:p14="http://schemas.microsoft.com/office/powerpoint/2010/main" val="423880862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比特幣商業模式</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90</a:t>
            </a:fld>
            <a:endParaRPr lang="zh-TW" altLang="en-US"/>
          </a:p>
        </p:txBody>
      </p:sp>
    </p:spTree>
    <p:extLst>
      <p:ext uri="{BB962C8B-B14F-4D97-AF65-F5344CB8AC3E}">
        <p14:creationId xmlns:p14="http://schemas.microsoft.com/office/powerpoint/2010/main" val="3452365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93</a:t>
            </a:fld>
            <a:endParaRPr lang="zh-TW" altLang="en-US"/>
          </a:p>
        </p:txBody>
      </p:sp>
    </p:spTree>
    <p:extLst>
      <p:ext uri="{BB962C8B-B14F-4D97-AF65-F5344CB8AC3E}">
        <p14:creationId xmlns:p14="http://schemas.microsoft.com/office/powerpoint/2010/main" val="347087808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1" name="Shape 251"/>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lang="en-US" altLang="zh-TW" sz="1200" b="0" i="0" u="none" strike="noStrike" cap="none" dirty="0">
              <a:solidFill>
                <a:schemeClr val="dk1"/>
              </a:solidFill>
              <a:latin typeface="Calibri"/>
              <a:ea typeface="Calibri"/>
              <a:cs typeface="Calibri"/>
              <a:sym typeface="Calibri"/>
            </a:endParaRPr>
          </a:p>
        </p:txBody>
      </p:sp>
      <p:sp>
        <p:nvSpPr>
          <p:cNvPr id="252" name="Shape 252"/>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94</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1479469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dirty="0"/>
          </a:p>
        </p:txBody>
      </p:sp>
      <p:sp>
        <p:nvSpPr>
          <p:cNvPr id="315" name="Shape 31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040571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96</a:t>
            </a:fld>
            <a:endParaRPr lang="zh-TW" altLang="en-US"/>
          </a:p>
        </p:txBody>
      </p:sp>
    </p:spTree>
    <p:extLst>
      <p:ext uri="{BB962C8B-B14F-4D97-AF65-F5344CB8AC3E}">
        <p14:creationId xmlns:p14="http://schemas.microsoft.com/office/powerpoint/2010/main" val="70001424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98</a:t>
            </a:fld>
            <a:endParaRPr lang="zh-TW" altLang="en-US"/>
          </a:p>
        </p:txBody>
      </p:sp>
    </p:spTree>
    <p:extLst>
      <p:ext uri="{BB962C8B-B14F-4D97-AF65-F5344CB8AC3E}">
        <p14:creationId xmlns:p14="http://schemas.microsoft.com/office/powerpoint/2010/main" val="66036041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1" name="Shape 251"/>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lang="en-US" altLang="zh-TW" sz="1200" b="0" i="0" u="none" strike="noStrike" cap="none" dirty="0">
              <a:solidFill>
                <a:schemeClr val="dk1"/>
              </a:solidFill>
              <a:latin typeface="Calibri"/>
              <a:ea typeface="Calibri"/>
              <a:cs typeface="Calibri"/>
              <a:sym typeface="Calibri"/>
            </a:endParaRPr>
          </a:p>
        </p:txBody>
      </p:sp>
      <p:sp>
        <p:nvSpPr>
          <p:cNvPr id="252" name="Shape 252"/>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99</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3703665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dirty="0"/>
          </a:p>
        </p:txBody>
      </p:sp>
      <p:sp>
        <p:nvSpPr>
          <p:cNvPr id="315" name="Shape 31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332116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101</a:t>
            </a:fld>
            <a:endParaRPr lang="zh-TW" altLang="en-US"/>
          </a:p>
        </p:txBody>
      </p:sp>
    </p:spTree>
    <p:extLst>
      <p:ext uri="{BB962C8B-B14F-4D97-AF65-F5344CB8AC3E}">
        <p14:creationId xmlns:p14="http://schemas.microsoft.com/office/powerpoint/2010/main" val="151884315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Shape 391"/>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2" name="Shape 392"/>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r>
              <a:rPr lang="zh-TW" altLang="en-US" sz="1200" b="0" i="0" u="none" strike="noStrike" cap="none" dirty="0">
                <a:solidFill>
                  <a:schemeClr val="dk1"/>
                </a:solidFill>
                <a:latin typeface="Calibri"/>
                <a:ea typeface="Calibri"/>
                <a:cs typeface="Calibri"/>
                <a:sym typeface="Calibri"/>
              </a:rPr>
              <a:t>西班牙 創新銀行首例</a:t>
            </a:r>
            <a:endParaRPr sz="1200" b="0" i="0" u="none" strike="noStrike" cap="none" dirty="0">
              <a:solidFill>
                <a:schemeClr val="dk1"/>
              </a:solidFill>
              <a:latin typeface="Calibri"/>
              <a:ea typeface="Calibri"/>
              <a:cs typeface="Calibri"/>
              <a:sym typeface="Calibri"/>
            </a:endParaRPr>
          </a:p>
        </p:txBody>
      </p:sp>
      <p:sp>
        <p:nvSpPr>
          <p:cNvPr id="393" name="Shape 393"/>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102</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05649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Shape 198"/>
          <p:cNvSpPr>
            <a:spLocks noGrp="1" noRot="1" noChangeAspect="1"/>
          </p:cNvSpPr>
          <p:nvPr>
            <p:ph type="sldImg"/>
          </p:nvPr>
        </p:nvSpPr>
        <p:spPr>
          <a:prstGeom prst="rect">
            <a:avLst/>
          </a:prstGeom>
        </p:spPr>
        <p:txBody>
          <a:bodyPr/>
          <a:lstStyle/>
          <a:p>
            <a:endParaRPr/>
          </a:p>
        </p:txBody>
      </p:sp>
      <p:sp>
        <p:nvSpPr>
          <p:cNvPr id="199" name="Shape 199"/>
          <p:cNvSpPr>
            <a:spLocks noGrp="1"/>
          </p:cNvSpPr>
          <p:nvPr>
            <p:ph type="body" sz="quarter" idx="1"/>
          </p:nvPr>
        </p:nvSpPr>
        <p:spPr>
          <a:prstGeom prst="rect">
            <a:avLst/>
          </a:prstGeom>
        </p:spPr>
        <p:txBody>
          <a:bodyPr/>
          <a:lstStyle/>
          <a:p>
            <a:r>
              <a:rPr dirty="0" err="1"/>
              <a:t>買家喜歡的付款方式</a:t>
            </a:r>
            <a:r>
              <a:rPr lang="zh-TW" altLang="en-US" dirty="0"/>
              <a:t>，</a:t>
            </a:r>
            <a:r>
              <a:rPr dirty="0" err="1"/>
              <a:t>目前</a:t>
            </a:r>
            <a:r>
              <a:rPr dirty="0"/>
              <a:t> 50% </a:t>
            </a:r>
            <a:r>
              <a:rPr dirty="0" err="1"/>
              <a:t>是快捷支付（透過綁定的信用卡、銀行卡或銀行帳戶直接付款</a:t>
            </a:r>
            <a:r>
              <a:rPr dirty="0"/>
              <a:t>）；</a:t>
            </a:r>
            <a:r>
              <a:rPr dirty="0" err="1"/>
              <a:t>利用餘額支付者約佔支付寶使用者的</a:t>
            </a:r>
            <a:r>
              <a:rPr dirty="0"/>
              <a:t> 30%。</a:t>
            </a:r>
          </a:p>
        </p:txBody>
      </p:sp>
    </p:spTree>
    <p:extLst>
      <p:ext uri="{BB962C8B-B14F-4D97-AF65-F5344CB8AC3E}">
        <p14:creationId xmlns:p14="http://schemas.microsoft.com/office/powerpoint/2010/main" val="173104537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Shape 391"/>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2" name="Shape 392"/>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393" name="Shape 393"/>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103</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6028705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社群金融</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109</a:t>
            </a:fld>
            <a:endParaRPr lang="zh-TW" altLang="en-US"/>
          </a:p>
        </p:txBody>
      </p:sp>
    </p:spTree>
    <p:extLst>
      <p:ext uri="{BB962C8B-B14F-4D97-AF65-F5344CB8AC3E}">
        <p14:creationId xmlns:p14="http://schemas.microsoft.com/office/powerpoint/2010/main" val="256587626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B9B82969-6598-4F33-9756-4285D22A2678}" type="slidenum">
              <a:rPr lang="en-US" smtClean="0"/>
              <a:t>113</a:t>
            </a:fld>
            <a:endParaRPr lang="en-US"/>
          </a:p>
        </p:txBody>
      </p:sp>
    </p:spTree>
    <p:extLst>
      <p:ext uri="{BB962C8B-B14F-4D97-AF65-F5344CB8AC3E}">
        <p14:creationId xmlns:p14="http://schemas.microsoft.com/office/powerpoint/2010/main" val="427482845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smtClean="0"/>
              <a:t>一個人拿手機，有折價券</a:t>
            </a:r>
            <a:endParaRPr kumimoji="1" lang="zh-TW" altLang="en-US" dirty="0"/>
          </a:p>
        </p:txBody>
      </p:sp>
      <p:sp>
        <p:nvSpPr>
          <p:cNvPr id="4" name="投影片編號版面配置區 3"/>
          <p:cNvSpPr>
            <a:spLocks noGrp="1"/>
          </p:cNvSpPr>
          <p:nvPr>
            <p:ph type="sldNum" sz="quarter" idx="10"/>
          </p:nvPr>
        </p:nvSpPr>
        <p:spPr/>
        <p:txBody>
          <a:bodyPr/>
          <a:lstStyle/>
          <a:p>
            <a:fld id="{B9B82969-6598-4F33-9756-4285D22A2678}" type="slidenum">
              <a:rPr lang="en-US" smtClean="0"/>
              <a:t>115</a:t>
            </a:fld>
            <a:endParaRPr lang="en-US"/>
          </a:p>
        </p:txBody>
      </p:sp>
    </p:spTree>
    <p:extLst>
      <p:ext uri="{BB962C8B-B14F-4D97-AF65-F5344CB8AC3E}">
        <p14:creationId xmlns:p14="http://schemas.microsoft.com/office/powerpoint/2010/main" val="217847155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smtClean="0"/>
              <a:t>首先是系統的流程</a:t>
            </a:r>
            <a:endParaRPr lang="en-US" altLang="zh-TW" dirty="0" smtClean="0"/>
          </a:p>
          <a:p>
            <a:r>
              <a:rPr lang="en-US" altLang="zh-TW" dirty="0" smtClean="0"/>
              <a:t>1.</a:t>
            </a:r>
            <a:r>
              <a:rPr lang="zh-TW" altLang="en-US" dirty="0" smtClean="0"/>
              <a:t> 蒐集兩部分的資料集分別為</a:t>
            </a:r>
            <a:endParaRPr lang="en-US" altLang="zh-TW" dirty="0" smtClean="0"/>
          </a:p>
          <a:p>
            <a:r>
              <a:rPr lang="zh-TW" altLang="en-US" dirty="0" smtClean="0"/>
              <a:t>社群股票討論區的資訊 以及歷史股價</a:t>
            </a:r>
            <a:endParaRPr lang="en-US" altLang="zh-TW" dirty="0" smtClean="0"/>
          </a:p>
          <a:p>
            <a:r>
              <a:rPr lang="en-US" altLang="zh-TW" dirty="0" smtClean="0"/>
              <a:t>2.</a:t>
            </a:r>
            <a:r>
              <a:rPr lang="zh-TW" altLang="en-US" dirty="0" smtClean="0"/>
              <a:t> 然後透過我們提出的混合式推薦系統</a:t>
            </a:r>
            <a:endParaRPr lang="en-US" altLang="zh-TW" dirty="0" smtClean="0"/>
          </a:p>
          <a:p>
            <a:r>
              <a:rPr lang="en-US" altLang="zh-TW" dirty="0" smtClean="0"/>
              <a:t>3.</a:t>
            </a:r>
            <a:r>
              <a:rPr lang="zh-TW" altLang="en-US" dirty="0" smtClean="0"/>
              <a:t> 依據風險大小將股票分別匹配到不同的風險組合 產生三種類型的投資組合</a:t>
            </a:r>
            <a:endParaRPr lang="en-US" altLang="zh-TW" dirty="0" smtClean="0"/>
          </a:p>
          <a:p>
            <a:r>
              <a:rPr lang="en-US" altLang="zh-TW" dirty="0" smtClean="0"/>
              <a:t>4.</a:t>
            </a:r>
            <a:r>
              <a:rPr lang="zh-TW" altLang="en-US" dirty="0" smtClean="0"/>
              <a:t> 最後再依照投資俱樂部偏好推薦他們最適合的投資組合</a:t>
            </a:r>
            <a:endParaRPr lang="en-US" altLang="zh-TW" dirty="0"/>
          </a:p>
        </p:txBody>
      </p:sp>
      <p:sp>
        <p:nvSpPr>
          <p:cNvPr id="2970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8462435-61E3-4E16-B99A-403E5C63E522}" type="slidenum">
              <a:rPr kumimoji="0" lang="zh-TW" altLang="en-US" smtClean="0">
                <a:latin typeface="Calibri" panose="020F0502020204030204" pitchFamily="34" charset="0"/>
              </a:rPr>
              <a:pPr/>
              <a:t>118</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42164753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接著</a:t>
            </a:r>
            <a:r>
              <a:rPr lang="zh-TW" altLang="en-US" sz="1200" kern="1200" dirty="0" smtClean="0">
                <a:solidFill>
                  <a:schemeClr val="tx1"/>
                </a:solidFill>
                <a:effectLst/>
                <a:latin typeface="+mn-lt"/>
                <a:ea typeface="+mn-ea"/>
                <a:cs typeface="+mn-cs"/>
              </a:rPr>
              <a:t>是股票趨勢分析</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119</a:t>
            </a:fld>
            <a:endParaRPr lang="zh-TW" altLang="en-US"/>
          </a:p>
        </p:txBody>
      </p:sp>
    </p:spTree>
    <p:extLst>
      <p:ext uri="{BB962C8B-B14F-4D97-AF65-F5344CB8AC3E}">
        <p14:creationId xmlns:p14="http://schemas.microsoft.com/office/powerpoint/2010/main" val="197360028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124</a:t>
            </a:fld>
            <a:endParaRPr lang="zh-TW" altLang="en-US"/>
          </a:p>
        </p:txBody>
      </p:sp>
    </p:spTree>
    <p:extLst>
      <p:ext uri="{BB962C8B-B14F-4D97-AF65-F5344CB8AC3E}">
        <p14:creationId xmlns:p14="http://schemas.microsoft.com/office/powerpoint/2010/main" val="214222963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smtClean="0"/>
              <a:t>首先是系統的流程</a:t>
            </a:r>
            <a:endParaRPr lang="en-US" altLang="zh-TW" dirty="0" smtClean="0"/>
          </a:p>
          <a:p>
            <a:r>
              <a:rPr lang="en-US" altLang="zh-TW" dirty="0" smtClean="0"/>
              <a:t>1.</a:t>
            </a:r>
            <a:r>
              <a:rPr lang="zh-TW" altLang="en-US" dirty="0" smtClean="0"/>
              <a:t> 蒐集兩部分的資料集分別為</a:t>
            </a:r>
            <a:endParaRPr lang="en-US" altLang="zh-TW" dirty="0" smtClean="0"/>
          </a:p>
          <a:p>
            <a:r>
              <a:rPr lang="zh-TW" altLang="en-US" dirty="0" smtClean="0"/>
              <a:t>社群股票討論區的資訊 以及歷史股價</a:t>
            </a:r>
            <a:endParaRPr lang="en-US" altLang="zh-TW" dirty="0" smtClean="0"/>
          </a:p>
          <a:p>
            <a:r>
              <a:rPr lang="en-US" altLang="zh-TW" dirty="0" smtClean="0"/>
              <a:t>2.</a:t>
            </a:r>
            <a:r>
              <a:rPr lang="zh-TW" altLang="en-US" dirty="0" smtClean="0"/>
              <a:t> 然後透過我們提出的混合式推薦系統</a:t>
            </a:r>
            <a:endParaRPr lang="en-US" altLang="zh-TW" dirty="0" smtClean="0"/>
          </a:p>
          <a:p>
            <a:r>
              <a:rPr lang="en-US" altLang="zh-TW" dirty="0" smtClean="0"/>
              <a:t>3.</a:t>
            </a:r>
            <a:r>
              <a:rPr lang="zh-TW" altLang="en-US" dirty="0" smtClean="0"/>
              <a:t> 依據風險大小將股票分別匹配到不同的風險組合 產生三種類型的投資組合</a:t>
            </a:r>
            <a:endParaRPr lang="en-US" altLang="zh-TW" dirty="0" smtClean="0"/>
          </a:p>
          <a:p>
            <a:r>
              <a:rPr lang="en-US" altLang="zh-TW" dirty="0" smtClean="0"/>
              <a:t>4.</a:t>
            </a:r>
            <a:r>
              <a:rPr lang="zh-TW" altLang="en-US" dirty="0" smtClean="0"/>
              <a:t> 最後再依照投資俱樂部偏好推薦他們最適合的投資組合</a:t>
            </a:r>
            <a:endParaRPr lang="en-US" altLang="zh-TW" dirty="0"/>
          </a:p>
        </p:txBody>
      </p:sp>
      <p:sp>
        <p:nvSpPr>
          <p:cNvPr id="2970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8462435-61E3-4E16-B99A-403E5C63E522}" type="slidenum">
              <a:rPr kumimoji="0" lang="zh-TW" altLang="en-US" smtClean="0">
                <a:latin typeface="Calibri" panose="020F0502020204030204" pitchFamily="34" charset="0"/>
              </a:rPr>
              <a:pPr/>
              <a:t>133</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28123183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接著</a:t>
            </a:r>
            <a:r>
              <a:rPr lang="zh-TW" altLang="en-US" sz="1200" kern="1200" dirty="0" smtClean="0">
                <a:solidFill>
                  <a:schemeClr val="tx1"/>
                </a:solidFill>
                <a:effectLst/>
                <a:latin typeface="+mn-lt"/>
                <a:ea typeface="+mn-ea"/>
                <a:cs typeface="+mn-cs"/>
              </a:rPr>
              <a:t>是股票趨勢分析</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134</a:t>
            </a:fld>
            <a:endParaRPr lang="zh-TW" altLang="en-US"/>
          </a:p>
        </p:txBody>
      </p:sp>
    </p:spTree>
    <p:extLst>
      <p:ext uri="{BB962C8B-B14F-4D97-AF65-F5344CB8AC3E}">
        <p14:creationId xmlns:p14="http://schemas.microsoft.com/office/powerpoint/2010/main" val="7957382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smtClean="0"/>
              <a:t>首先是系統的流程</a:t>
            </a:r>
            <a:endParaRPr lang="en-US" altLang="zh-TW" dirty="0" smtClean="0"/>
          </a:p>
          <a:p>
            <a:r>
              <a:rPr lang="en-US" altLang="zh-TW" dirty="0" smtClean="0"/>
              <a:t>1.</a:t>
            </a:r>
            <a:r>
              <a:rPr lang="zh-TW" altLang="en-US" dirty="0" smtClean="0"/>
              <a:t> 蒐集兩部分的資料集分別為</a:t>
            </a:r>
            <a:endParaRPr lang="en-US" altLang="zh-TW" dirty="0" smtClean="0"/>
          </a:p>
          <a:p>
            <a:r>
              <a:rPr lang="zh-TW" altLang="en-US" dirty="0" smtClean="0"/>
              <a:t>社群股票討論區的資訊 以及歷史股價</a:t>
            </a:r>
            <a:endParaRPr lang="en-US" altLang="zh-TW" dirty="0" smtClean="0"/>
          </a:p>
          <a:p>
            <a:r>
              <a:rPr lang="en-US" altLang="zh-TW" dirty="0" smtClean="0"/>
              <a:t>2.</a:t>
            </a:r>
            <a:r>
              <a:rPr lang="zh-TW" altLang="en-US" dirty="0" smtClean="0"/>
              <a:t> 然後透過我們提出的混合式推薦系統</a:t>
            </a:r>
            <a:endParaRPr lang="en-US" altLang="zh-TW" dirty="0" smtClean="0"/>
          </a:p>
          <a:p>
            <a:r>
              <a:rPr lang="en-US" altLang="zh-TW" dirty="0" smtClean="0"/>
              <a:t>3.</a:t>
            </a:r>
            <a:r>
              <a:rPr lang="zh-TW" altLang="en-US" dirty="0" smtClean="0"/>
              <a:t> 依據風險大小將股票分別匹配到不同的風險組合 產生三種類型的投資組合</a:t>
            </a:r>
            <a:endParaRPr lang="en-US" altLang="zh-TW" dirty="0" smtClean="0"/>
          </a:p>
          <a:p>
            <a:r>
              <a:rPr lang="en-US" altLang="zh-TW" dirty="0" smtClean="0"/>
              <a:t>4.</a:t>
            </a:r>
            <a:r>
              <a:rPr lang="zh-TW" altLang="en-US" dirty="0" smtClean="0"/>
              <a:t> 最後再依照投資俱樂部偏好推薦他們最適合的投資組合</a:t>
            </a:r>
            <a:endParaRPr lang="en-US" altLang="zh-TW" dirty="0"/>
          </a:p>
        </p:txBody>
      </p:sp>
      <p:sp>
        <p:nvSpPr>
          <p:cNvPr id="2970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8462435-61E3-4E16-B99A-403E5C63E522}" type="slidenum">
              <a:rPr kumimoji="0" lang="zh-TW" altLang="en-US" smtClean="0">
                <a:latin typeface="Calibri" panose="020F0502020204030204" pitchFamily="34" charset="0"/>
              </a:rPr>
              <a:pPr/>
              <a:t>136</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749953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a:spLocks noGrp="1" noRot="1" noChangeAspect="1"/>
          </p:cNvSpPr>
          <p:nvPr>
            <p:ph type="sldImg"/>
          </p:nvPr>
        </p:nvSpPr>
        <p:spPr>
          <a:prstGeom prst="rect">
            <a:avLst/>
          </a:prstGeom>
        </p:spPr>
        <p:txBody>
          <a:bodyPr/>
          <a:lstStyle/>
          <a:p>
            <a:endParaRPr/>
          </a:p>
        </p:txBody>
      </p:sp>
      <p:sp>
        <p:nvSpPr>
          <p:cNvPr id="218" name="Shape 218"/>
          <p:cNvSpPr>
            <a:spLocks noGrp="1"/>
          </p:cNvSpPr>
          <p:nvPr>
            <p:ph type="body" sz="quarter" idx="1"/>
          </p:nvPr>
        </p:nvSpPr>
        <p:spPr>
          <a:prstGeom prst="rect">
            <a:avLst/>
          </a:prstGeom>
        </p:spPr>
        <p:txBody>
          <a:bodyPr/>
          <a:lstStyle/>
          <a:p>
            <a:r>
              <a:rPr dirty="0" err="1"/>
              <a:t>以公司名義在銀行開立一個賬戶</a:t>
            </a:r>
            <a:r>
              <a:rPr lang="zh-TW" altLang="en-US" dirty="0"/>
              <a:t>，</a:t>
            </a:r>
            <a:r>
              <a:rPr dirty="0" err="1"/>
              <a:t>用戶把錢轉給支付寶的過程相當於支付寶從你的賬戶上扣款</a:t>
            </a:r>
            <a:r>
              <a:rPr lang="zh-TW" altLang="en-US" dirty="0"/>
              <a:t>，</a:t>
            </a:r>
            <a:r>
              <a:rPr dirty="0" err="1"/>
              <a:t>然後轉到支付寶公司賬戶上。支付寶公司賬戶屬於第三方支付平台性質</a:t>
            </a:r>
            <a:r>
              <a:rPr lang="zh-TW" altLang="en-US" dirty="0"/>
              <a:t>，</a:t>
            </a:r>
            <a:r>
              <a:rPr dirty="0" err="1"/>
              <a:t>需要向銀行保證一定數量的備付金。因為賬戶性質比較特殊</a:t>
            </a:r>
            <a:r>
              <a:rPr lang="zh-TW" altLang="en-US" dirty="0"/>
              <a:t>，</a:t>
            </a:r>
            <a:r>
              <a:rPr dirty="0" err="1"/>
              <a:t>所以具體的規定比較複雜</a:t>
            </a:r>
            <a:r>
              <a:rPr lang="zh-TW" altLang="en-US" dirty="0"/>
              <a:t>，</a:t>
            </a:r>
            <a:r>
              <a:rPr dirty="0" err="1"/>
              <a:t>但是總體來說是你把錢給了支付寶公司</a:t>
            </a:r>
            <a:r>
              <a:rPr lang="zh-TW" altLang="en-US" dirty="0"/>
              <a:t>，</a:t>
            </a:r>
            <a:r>
              <a:rPr dirty="0" err="1"/>
              <a:t>支付寶公司存在銀行</a:t>
            </a:r>
            <a:r>
              <a:rPr dirty="0"/>
              <a:t>。</a:t>
            </a:r>
          </a:p>
        </p:txBody>
      </p:sp>
    </p:spTree>
    <p:extLst>
      <p:ext uri="{BB962C8B-B14F-4D97-AF65-F5344CB8AC3E}">
        <p14:creationId xmlns:p14="http://schemas.microsoft.com/office/powerpoint/2010/main" val="28632178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接著</a:t>
            </a:r>
            <a:r>
              <a:rPr lang="zh-TW" altLang="en-US" sz="1200" kern="1200" dirty="0" smtClean="0">
                <a:solidFill>
                  <a:schemeClr val="tx1"/>
                </a:solidFill>
                <a:effectLst/>
                <a:latin typeface="+mn-lt"/>
                <a:ea typeface="+mn-ea"/>
                <a:cs typeface="+mn-cs"/>
              </a:rPr>
              <a:t>是股票趨勢分析</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137</a:t>
            </a:fld>
            <a:endParaRPr lang="zh-TW" altLang="en-US"/>
          </a:p>
        </p:txBody>
      </p:sp>
    </p:spTree>
    <p:extLst>
      <p:ext uri="{BB962C8B-B14F-4D97-AF65-F5344CB8AC3E}">
        <p14:creationId xmlns:p14="http://schemas.microsoft.com/office/powerpoint/2010/main" val="643401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422136ca7e_7_1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0" name="Google Shape;660;g422136ca7e_7_16:notes"/>
          <p:cNvSpPr txBox="1">
            <a:spLocks noGrp="1"/>
          </p:cNvSpPr>
          <p:nvPr>
            <p:ph type="body" idx="1"/>
          </p:nvPr>
        </p:nvSpPr>
        <p:spPr>
          <a:xfrm>
            <a:off x="1023462" y="3416538"/>
            <a:ext cx="8187600" cy="27954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61" name="Google Shape;661;g422136ca7e_7_16:notes"/>
          <p:cNvSpPr txBox="1">
            <a:spLocks noGrp="1"/>
          </p:cNvSpPr>
          <p:nvPr>
            <p:ph type="sldNum" idx="12"/>
          </p:nvPr>
        </p:nvSpPr>
        <p:spPr>
          <a:xfrm>
            <a:off x="5797247" y="6743104"/>
            <a:ext cx="4434900" cy="3561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26</a:t>
            </a:fld>
            <a:endParaRPr/>
          </a:p>
        </p:txBody>
      </p:sp>
    </p:spTree>
    <p:extLst>
      <p:ext uri="{BB962C8B-B14F-4D97-AF65-F5344CB8AC3E}">
        <p14:creationId xmlns:p14="http://schemas.microsoft.com/office/powerpoint/2010/main" val="33278241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55494"/>
            <a:ext cx="9144000" cy="2387600"/>
          </a:xfrm>
        </p:spPr>
        <p:txBody>
          <a:bodyPr anchor="b"/>
          <a:lstStyle>
            <a:lvl1pPr algn="ctr">
              <a:defRPr sz="6000"/>
            </a:lvl1pPr>
          </a:lstStyle>
          <a:p>
            <a:r>
              <a:rPr lang="zh-TW" altLang="en-US" smtClean="0"/>
              <a:t>按一下以編輯母片標題樣式</a:t>
            </a:r>
            <a:endParaRPr 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10/19/2019</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pic>
        <p:nvPicPr>
          <p:cNvPr id="7" name="圖片 6"/>
          <p:cNvPicPr>
            <a:picLocks noChangeAspect="1"/>
          </p:cNvPicPr>
          <p:nvPr userDrawn="1"/>
        </p:nvPicPr>
        <p:blipFill>
          <a:blip r:embed="rId2"/>
          <a:stretch>
            <a:fillRect/>
          </a:stretch>
        </p:blipFill>
        <p:spPr>
          <a:xfrm>
            <a:off x="0" y="1"/>
            <a:ext cx="12192000" cy="337930"/>
          </a:xfrm>
          <a:prstGeom prst="rect">
            <a:avLst/>
          </a:prstGeom>
        </p:spPr>
      </p:pic>
      <p:sp>
        <p:nvSpPr>
          <p:cNvPr id="8" name="日期版面配置區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7408D-91A5-47F8-9220-BE1915799689}" type="datetimeFigureOut">
              <a:rPr lang="en-US" smtClean="0"/>
              <a:pPr/>
              <a:t>10/19/2019</a:t>
            </a:fld>
            <a:endParaRPr lang="en-US"/>
          </a:p>
        </p:txBody>
      </p:sp>
      <p:sp>
        <p:nvSpPr>
          <p:cNvPr id="9" name="投影片編號版面配置區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D03ED1-8DD8-4C99-A3B7-0F3344DAF6D0}" type="slidenum">
              <a:rPr lang="en-US" smtClean="0"/>
              <a:pPr/>
              <a:t>‹#›</a:t>
            </a:fld>
            <a:endParaRPr lang="en-US"/>
          </a:p>
        </p:txBody>
      </p:sp>
      <p:sp>
        <p:nvSpPr>
          <p:cNvPr id="10"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2019/10/19</a:t>
            </a:fld>
            <a:endParaRPr kumimoji="1" lang="zh-TW" altLang="en-US" dirty="0"/>
          </a:p>
        </p:txBody>
      </p:sp>
      <p:sp>
        <p:nvSpPr>
          <p:cNvPr id="11"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2" name="群組 11"/>
          <p:cNvGrpSpPr/>
          <p:nvPr userDrawn="1"/>
        </p:nvGrpSpPr>
        <p:grpSpPr>
          <a:xfrm>
            <a:off x="0" y="6359522"/>
            <a:ext cx="12157008" cy="503999"/>
            <a:chOff x="27500" y="6373169"/>
            <a:chExt cx="9144000" cy="503999"/>
          </a:xfrm>
        </p:grpSpPr>
        <p:sp>
          <p:nvSpPr>
            <p:cNvPr id="13" name="矩形 12"/>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4" name="Picture 9" descr="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14"/>
            <p:cNvSpPr/>
            <p:nvPr/>
          </p:nvSpPr>
          <p:spPr>
            <a:xfrm>
              <a:off x="542584" y="6501128"/>
              <a:ext cx="3661838" cy="307777"/>
            </a:xfrm>
            <a:prstGeom prst="rect">
              <a:avLst/>
            </a:prstGeom>
          </p:spPr>
          <p:txBody>
            <a:bodyPr wrap="square">
              <a:spAutoFit/>
            </a:bodyPr>
            <a:lstStyle/>
            <a:p>
              <a:r>
                <a:rPr kumimoji="0" lang="en-US" altLang="zh-TW" sz="1400" i="1" dirty="0" smtClean="0">
                  <a:solidFill>
                    <a:srgbClr val="2907A5"/>
                  </a:solidFill>
                  <a:latin typeface="Arial" pitchFamily="34" charset="0"/>
                  <a:ea typeface="標楷體" panose="03000509000000000000" pitchFamily="65" charset="-120"/>
                  <a:cs typeface="Arial" pitchFamily="34" charset="0"/>
                </a:rPr>
                <a:t>Institute of Information Management, NCTU </a:t>
              </a:r>
              <a:endParaRPr lang="zh-TW" altLang="en-US" sz="1400" dirty="0">
                <a:ea typeface="標楷體" panose="03000509000000000000" pitchFamily="65" charset="-120"/>
              </a:endParaRPr>
            </a:p>
          </p:txBody>
        </p:sp>
      </p:grpSp>
      <p:grpSp>
        <p:nvGrpSpPr>
          <p:cNvPr id="16" name="群組 15"/>
          <p:cNvGrpSpPr>
            <a:grpSpLocks noChangeAspect="1"/>
          </p:cNvGrpSpPr>
          <p:nvPr userDrawn="1"/>
        </p:nvGrpSpPr>
        <p:grpSpPr>
          <a:xfrm>
            <a:off x="10349947" y="6409464"/>
            <a:ext cx="1598543" cy="380274"/>
            <a:chOff x="772185" y="1003371"/>
            <a:chExt cx="2277814" cy="541866"/>
          </a:xfrm>
        </p:grpSpPr>
        <p:sp>
          <p:nvSpPr>
            <p:cNvPr id="17" name="矩形 16"/>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8" name="矩形 17"/>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spTree>
    <p:extLst>
      <p:ext uri="{BB962C8B-B14F-4D97-AF65-F5344CB8AC3E}">
        <p14:creationId xmlns:p14="http://schemas.microsoft.com/office/powerpoint/2010/main" val="219348806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10/19/2019</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162554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10/19/2019</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465784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idx="1"/>
          </p:nvPr>
        </p:nvSpPr>
        <p:spPr/>
        <p:txBody>
          <a:bodyPr/>
          <a:lstStyle/>
          <a:p>
            <a:pPr lvl="0"/>
            <a:r>
              <a:rPr lang="zh-TW" altLang="en-US" dirty="0" smtClean="0"/>
              <a:t>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4" name="日期版面配置區 3"/>
          <p:cNvSpPr>
            <a:spLocks noGrp="1"/>
          </p:cNvSpPr>
          <p:nvPr>
            <p:ph type="dt" sz="half" idx="10"/>
          </p:nvPr>
        </p:nvSpPr>
        <p:spPr/>
        <p:txBody>
          <a:bodyPr/>
          <a:lstStyle/>
          <a:p>
            <a:fld id="{90D7408D-91A5-47F8-9220-BE1915799689}" type="datetimeFigureOut">
              <a:rPr lang="en-US" smtClean="0"/>
              <a:t>10/19/2019</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
        <p:nvSpPr>
          <p:cNvPr id="11"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2019/10/19</a:t>
            </a:fld>
            <a:endParaRPr kumimoji="1" lang="zh-TW" altLang="en-US" dirty="0"/>
          </a:p>
        </p:txBody>
      </p:sp>
      <p:sp>
        <p:nvSpPr>
          <p:cNvPr id="12"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3" name="群組 12"/>
          <p:cNvGrpSpPr/>
          <p:nvPr userDrawn="1"/>
        </p:nvGrpSpPr>
        <p:grpSpPr>
          <a:xfrm>
            <a:off x="0" y="6359522"/>
            <a:ext cx="12157008" cy="503999"/>
            <a:chOff x="27500" y="6373169"/>
            <a:chExt cx="9144000" cy="503999"/>
          </a:xfrm>
        </p:grpSpPr>
        <p:sp>
          <p:nvSpPr>
            <p:cNvPr id="14" name="矩形 13"/>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5" name="Picture 9" descr="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矩形 15"/>
            <p:cNvSpPr/>
            <p:nvPr/>
          </p:nvSpPr>
          <p:spPr>
            <a:xfrm>
              <a:off x="542584" y="6501128"/>
              <a:ext cx="3661838" cy="307777"/>
            </a:xfrm>
            <a:prstGeom prst="rect">
              <a:avLst/>
            </a:prstGeom>
          </p:spPr>
          <p:txBody>
            <a:bodyPr wrap="square">
              <a:spAutoFit/>
            </a:bodyPr>
            <a:lstStyle/>
            <a:p>
              <a:r>
                <a:rPr kumimoji="0" lang="en-US" altLang="zh-TW" sz="1400" i="1" dirty="0" smtClean="0">
                  <a:solidFill>
                    <a:srgbClr val="2907A5"/>
                  </a:solidFill>
                  <a:latin typeface="Arial" pitchFamily="34" charset="0"/>
                  <a:ea typeface="標楷體" panose="03000509000000000000" pitchFamily="65" charset="-120"/>
                  <a:cs typeface="Arial" pitchFamily="34" charset="0"/>
                </a:rPr>
                <a:t>Institute of Information Management, NCTU </a:t>
              </a:r>
              <a:endParaRPr lang="zh-TW" altLang="en-US" sz="1400" dirty="0">
                <a:ea typeface="標楷體" panose="03000509000000000000" pitchFamily="65" charset="-120"/>
              </a:endParaRPr>
            </a:p>
          </p:txBody>
        </p:sp>
      </p:grpSp>
      <p:grpSp>
        <p:nvGrpSpPr>
          <p:cNvPr id="17" name="群組 16"/>
          <p:cNvGrpSpPr>
            <a:grpSpLocks noChangeAspect="1"/>
          </p:cNvGrpSpPr>
          <p:nvPr userDrawn="1"/>
        </p:nvGrpSpPr>
        <p:grpSpPr>
          <a:xfrm>
            <a:off x="10349947" y="6409464"/>
            <a:ext cx="1598543" cy="380274"/>
            <a:chOff x="772185" y="1003371"/>
            <a:chExt cx="2277814" cy="541866"/>
          </a:xfrm>
        </p:grpSpPr>
        <p:sp>
          <p:nvSpPr>
            <p:cNvPr id="18" name="矩形 17"/>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1" name="矩形 20"/>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pic>
        <p:nvPicPr>
          <p:cNvPr id="22" name="圖片 21"/>
          <p:cNvPicPr>
            <a:picLocks noChangeAspect="1"/>
          </p:cNvPicPr>
          <p:nvPr userDrawn="1"/>
        </p:nvPicPr>
        <p:blipFill>
          <a:blip r:embed="rId3"/>
          <a:stretch>
            <a:fillRect/>
          </a:stretch>
        </p:blipFill>
        <p:spPr>
          <a:xfrm>
            <a:off x="0" y="0"/>
            <a:ext cx="12192000" cy="365125"/>
          </a:xfrm>
          <a:prstGeom prst="rect">
            <a:avLst/>
          </a:prstGeom>
        </p:spPr>
      </p:pic>
    </p:spTree>
    <p:extLst>
      <p:ext uri="{BB962C8B-B14F-4D97-AF65-F5344CB8AC3E}">
        <p14:creationId xmlns:p14="http://schemas.microsoft.com/office/powerpoint/2010/main" val="155342001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90D7408D-91A5-47F8-9220-BE1915799689}" type="datetimeFigureOut">
              <a:rPr lang="en-US" smtClean="0"/>
              <a:t>10/19/2019</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61884773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4"/>
          <p:cNvSpPr>
            <a:spLocks noGrp="1"/>
          </p:cNvSpPr>
          <p:nvPr>
            <p:ph type="dt" sz="half" idx="10"/>
          </p:nvPr>
        </p:nvSpPr>
        <p:spPr/>
        <p:txBody>
          <a:bodyPr/>
          <a:lstStyle/>
          <a:p>
            <a:fld id="{90D7408D-91A5-47F8-9220-BE1915799689}" type="datetimeFigureOut">
              <a:rPr lang="en-US" smtClean="0"/>
              <a:t>10/19/2019</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1887335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6"/>
          <p:cNvSpPr>
            <a:spLocks noGrp="1"/>
          </p:cNvSpPr>
          <p:nvPr>
            <p:ph type="dt" sz="half" idx="10"/>
          </p:nvPr>
        </p:nvSpPr>
        <p:spPr/>
        <p:txBody>
          <a:bodyPr/>
          <a:lstStyle/>
          <a:p>
            <a:fld id="{90D7408D-91A5-47F8-9220-BE1915799689}" type="datetimeFigureOut">
              <a:rPr lang="en-US" smtClean="0"/>
              <a:t>10/19/2019</a:t>
            </a:fld>
            <a:endParaRPr lang="en-US"/>
          </a:p>
        </p:txBody>
      </p:sp>
      <p:sp>
        <p:nvSpPr>
          <p:cNvPr id="8" name="頁尾版面配置區 7"/>
          <p:cNvSpPr>
            <a:spLocks noGrp="1"/>
          </p:cNvSpPr>
          <p:nvPr>
            <p:ph type="ftr" sz="quarter" idx="11"/>
          </p:nvPr>
        </p:nvSpPr>
        <p:spPr/>
        <p:txBody>
          <a:bodyPr/>
          <a:lstStyle/>
          <a:p>
            <a:endParaRPr lang="en-US"/>
          </a:p>
        </p:txBody>
      </p:sp>
      <p:sp>
        <p:nvSpPr>
          <p:cNvPr id="9" name="投影片編號版面配置區 8"/>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3659118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日期版面配置區 2"/>
          <p:cNvSpPr>
            <a:spLocks noGrp="1"/>
          </p:cNvSpPr>
          <p:nvPr>
            <p:ph type="dt" sz="half" idx="10"/>
          </p:nvPr>
        </p:nvSpPr>
        <p:spPr/>
        <p:txBody>
          <a:bodyPr/>
          <a:lstStyle/>
          <a:p>
            <a:fld id="{90D7408D-91A5-47F8-9220-BE1915799689}" type="datetimeFigureOut">
              <a:rPr lang="en-US" smtClean="0"/>
              <a:t>10/19/2019</a:t>
            </a:fld>
            <a:endParaRPr lang="en-US"/>
          </a:p>
        </p:txBody>
      </p:sp>
      <p:sp>
        <p:nvSpPr>
          <p:cNvPr id="4" name="頁尾版面配置區 3"/>
          <p:cNvSpPr>
            <a:spLocks noGrp="1"/>
          </p:cNvSpPr>
          <p:nvPr>
            <p:ph type="ftr" sz="quarter" idx="11"/>
          </p:nvPr>
        </p:nvSpPr>
        <p:spPr/>
        <p:txBody>
          <a:bodyPr/>
          <a:lstStyle/>
          <a:p>
            <a:endParaRPr lang="en-US"/>
          </a:p>
        </p:txBody>
      </p:sp>
      <p:sp>
        <p:nvSpPr>
          <p:cNvPr id="5" name="投影片編號版面配置區 4"/>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365649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0D7408D-91A5-47F8-9220-BE1915799689}" type="datetimeFigureOut">
              <a:rPr lang="en-US" smtClean="0"/>
              <a:t>10/19/2019</a:t>
            </a:fld>
            <a:endParaRPr lang="en-US"/>
          </a:p>
        </p:txBody>
      </p:sp>
      <p:sp>
        <p:nvSpPr>
          <p:cNvPr id="3" name="頁尾版面配置區 2"/>
          <p:cNvSpPr>
            <a:spLocks noGrp="1"/>
          </p:cNvSpPr>
          <p:nvPr>
            <p:ph type="ftr" sz="quarter" idx="11"/>
          </p:nvPr>
        </p:nvSpPr>
        <p:spPr/>
        <p:txBody>
          <a:bodyPr/>
          <a:lstStyle/>
          <a:p>
            <a:endParaRPr lang="en-US"/>
          </a:p>
        </p:txBody>
      </p:sp>
      <p:sp>
        <p:nvSpPr>
          <p:cNvPr id="4" name="投影片編號版面配置區 3"/>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9091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10/19/2019</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40361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10/19/2019</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766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7408D-91A5-47F8-9220-BE1915799689}" type="datetimeFigureOut">
              <a:rPr lang="en-US" smtClean="0"/>
              <a:t>10/19/2019</a:t>
            </a:fld>
            <a:endParaRPr 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D03ED1-8DD8-4C99-A3B7-0F3344DAF6D0}" type="slidenum">
              <a:rPr lang="en-US" smtClean="0"/>
              <a:t>‹#›</a:t>
            </a:fld>
            <a:endParaRPr lang="en-US"/>
          </a:p>
        </p:txBody>
      </p:sp>
    </p:spTree>
    <p:extLst>
      <p:ext uri="{BB962C8B-B14F-4D97-AF65-F5344CB8AC3E}">
        <p14:creationId xmlns:p14="http://schemas.microsoft.com/office/powerpoint/2010/main" val="822569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0.png"/><Relationship Id="rId5" Type="http://schemas.microsoft.com/office/2007/relationships/hdphoto" Target="../media/hdphoto6.wdp"/><Relationship Id="rId4" Type="http://schemas.openxmlformats.org/officeDocument/2006/relationships/image" Target="../media/image29.png"/><Relationship Id="rId9" Type="http://schemas.openxmlformats.org/officeDocument/2006/relationships/image" Target="../media/image33.png"/></Relationships>
</file>

<file path=ppt/slides/_rels/slide100.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8" Type="http://schemas.openxmlformats.org/officeDocument/2006/relationships/image" Target="../media/image182.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03.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image" Target="../media/image183.png"/><Relationship Id="rId7" Type="http://schemas.openxmlformats.org/officeDocument/2006/relationships/diagramColors" Target="../diagrams/colors16.xml"/><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85.gif"/><Relationship Id="rId7" Type="http://schemas.openxmlformats.org/officeDocument/2006/relationships/image" Target="../media/image189.png"/><Relationship Id="rId2" Type="http://schemas.openxmlformats.org/officeDocument/2006/relationships/image" Target="../media/image184.png"/><Relationship Id="rId1" Type="http://schemas.openxmlformats.org/officeDocument/2006/relationships/slideLayout" Target="../slideLayouts/slideLayout2.xml"/><Relationship Id="rId6" Type="http://schemas.openxmlformats.org/officeDocument/2006/relationships/image" Target="../media/image188.png"/><Relationship Id="rId5" Type="http://schemas.openxmlformats.org/officeDocument/2006/relationships/image" Target="../media/image187.png"/><Relationship Id="rId4" Type="http://schemas.openxmlformats.org/officeDocument/2006/relationships/image" Target="../media/image186.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8" Type="http://schemas.openxmlformats.org/officeDocument/2006/relationships/image" Target="../media/image191.jpe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 Id="rId9" Type="http://schemas.openxmlformats.org/officeDocument/2006/relationships/image" Target="../media/image192.jpe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microsoft.com/office/2007/relationships/hdphoto" Target="../media/hdphoto6.wdp"/><Relationship Id="rId5" Type="http://schemas.openxmlformats.org/officeDocument/2006/relationships/diagramQuickStyle" Target="../diagrams/quickStyle4.xml"/><Relationship Id="rId10" Type="http://schemas.openxmlformats.org/officeDocument/2006/relationships/image" Target="../media/image29.png"/><Relationship Id="rId4" Type="http://schemas.openxmlformats.org/officeDocument/2006/relationships/diagramLayout" Target="../diagrams/layout4.xml"/><Relationship Id="rId9" Type="http://schemas.openxmlformats.org/officeDocument/2006/relationships/image" Target="../media/image35.jpeg"/></Relationships>
</file>

<file path=ppt/slides/_rels/slide110.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3.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3.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8" Type="http://schemas.openxmlformats.org/officeDocument/2006/relationships/image" Target="../media/image202.png"/><Relationship Id="rId3" Type="http://schemas.openxmlformats.org/officeDocument/2006/relationships/image" Target="../media/image197.png"/><Relationship Id="rId7" Type="http://schemas.openxmlformats.org/officeDocument/2006/relationships/image" Target="../media/image201.png"/><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image" Target="../media/image200.png"/><Relationship Id="rId5" Type="http://schemas.openxmlformats.org/officeDocument/2006/relationships/image" Target="../media/image199.png"/><Relationship Id="rId4" Type="http://schemas.openxmlformats.org/officeDocument/2006/relationships/image" Target="../media/image198.png"/><Relationship Id="rId9" Type="http://schemas.openxmlformats.org/officeDocument/2006/relationships/image" Target="../media/image203.png"/></Relationships>
</file>

<file path=ppt/slides/_rels/slide114.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image" Target="../media/image204.png"/><Relationship Id="rId1" Type="http://schemas.openxmlformats.org/officeDocument/2006/relationships/slideLayout" Target="../slideLayouts/slideLayout2.xml"/><Relationship Id="rId4" Type="http://schemas.openxmlformats.org/officeDocument/2006/relationships/image" Target="../media/image206.jpeg"/></Relationships>
</file>

<file path=ppt/slides/_rels/slide115.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208.png"/></Relationships>
</file>

<file path=ppt/slides/_rels/slide1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09.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17.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image" Target="../media/image213.png"/><Relationship Id="rId5" Type="http://schemas.openxmlformats.org/officeDocument/2006/relationships/image" Target="../media/image212.emf"/><Relationship Id="rId4" Type="http://schemas.openxmlformats.org/officeDocument/2006/relationships/image" Target="../media/image211.jpeg"/></Relationships>
</file>

<file path=ppt/slides/_rels/slide119.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75.xml"/><Relationship Id="rId1" Type="http://schemas.openxmlformats.org/officeDocument/2006/relationships/slideLayout" Target="../slideLayouts/slideLayout2.xml"/><Relationship Id="rId5" Type="http://schemas.openxmlformats.org/officeDocument/2006/relationships/image" Target="../media/image216.emf"/><Relationship Id="rId4" Type="http://schemas.openxmlformats.org/officeDocument/2006/relationships/image" Target="../media/image215.emf"/></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218.png"/><Relationship Id="rId2" Type="http://schemas.openxmlformats.org/officeDocument/2006/relationships/image" Target="../media/image217.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219.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image" Target="../media/image221.png"/><Relationship Id="rId1" Type="http://schemas.openxmlformats.org/officeDocument/2006/relationships/slideLayout" Target="../slideLayouts/slideLayout2.xml"/><Relationship Id="rId4" Type="http://schemas.openxmlformats.org/officeDocument/2006/relationships/image" Target="../media/image223.png"/></Relationships>
</file>

<file path=ppt/slides/_rels/slide123.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image" Target="../media/image224.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227.png"/></Relationships>
</file>

<file path=ppt/slides/_rels/slide125.xml.rels><?xml version="1.0" encoding="UTF-8" standalone="yes"?>
<Relationships xmlns="http://schemas.openxmlformats.org/package/2006/relationships"><Relationship Id="rId3" Type="http://schemas.openxmlformats.org/officeDocument/2006/relationships/image" Target="../media/image229.emf"/><Relationship Id="rId2" Type="http://schemas.openxmlformats.org/officeDocument/2006/relationships/image" Target="../media/image228.png"/><Relationship Id="rId1" Type="http://schemas.openxmlformats.org/officeDocument/2006/relationships/slideLayout" Target="../slideLayouts/slideLayout2.xml"/><Relationship Id="rId4" Type="http://schemas.openxmlformats.org/officeDocument/2006/relationships/image" Target="../media/image230.emf"/></Relationships>
</file>

<file path=ppt/slides/_rels/slide126.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231.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232.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33.jpg"/><Relationship Id="rId1" Type="http://schemas.openxmlformats.org/officeDocument/2006/relationships/slideLayout" Target="../slideLayouts/slideLayout2.xml"/><Relationship Id="rId4" Type="http://schemas.openxmlformats.org/officeDocument/2006/relationships/image" Target="../media/image234.png"/></Relationships>
</file>

<file path=ppt/slides/_rels/slide129.xml.rels><?xml version="1.0" encoding="UTF-8" standalone="yes"?>
<Relationships xmlns="http://schemas.openxmlformats.org/package/2006/relationships"><Relationship Id="rId3" Type="http://schemas.openxmlformats.org/officeDocument/2006/relationships/image" Target="../media/image236.png"/><Relationship Id="rId2" Type="http://schemas.openxmlformats.org/officeDocument/2006/relationships/image" Target="../media/image235.png"/><Relationship Id="rId1" Type="http://schemas.openxmlformats.org/officeDocument/2006/relationships/slideLayout" Target="../slideLayouts/slideLayout2.xml"/><Relationship Id="rId5" Type="http://schemas.openxmlformats.org/officeDocument/2006/relationships/image" Target="../media/image238.png"/><Relationship Id="rId4" Type="http://schemas.openxmlformats.org/officeDocument/2006/relationships/image" Target="../media/image237.png"/></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diagramLayout" Target="../diagrams/layout5.xml"/><Relationship Id="rId7" Type="http://schemas.openxmlformats.org/officeDocument/2006/relationships/image" Target="../media/image38.jp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10" Type="http://schemas.openxmlformats.org/officeDocument/2006/relationships/image" Target="../media/image41.png"/><Relationship Id="rId4" Type="http://schemas.openxmlformats.org/officeDocument/2006/relationships/diagramQuickStyle" Target="../diagrams/quickStyle5.xml"/><Relationship Id="rId9" Type="http://schemas.openxmlformats.org/officeDocument/2006/relationships/image" Target="../media/image40.png"/></Relationships>
</file>

<file path=ppt/slides/_rels/slide130.xml.rels><?xml version="1.0" encoding="UTF-8" standalone="yes"?>
<Relationships xmlns="http://schemas.openxmlformats.org/package/2006/relationships"><Relationship Id="rId2" Type="http://schemas.openxmlformats.org/officeDocument/2006/relationships/image" Target="../media/image239.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image" Target="../media/image240.tiff"/><Relationship Id="rId1" Type="http://schemas.openxmlformats.org/officeDocument/2006/relationships/slideLayout" Target="../slideLayouts/slideLayout2.xml"/><Relationship Id="rId4" Type="http://schemas.openxmlformats.org/officeDocument/2006/relationships/image" Target="../media/image242.png"/></Relationships>
</file>

<file path=ppt/slides/_rels/slide132.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image" Target="../media/image243.png"/><Relationship Id="rId1" Type="http://schemas.openxmlformats.org/officeDocument/2006/relationships/slideLayout" Target="../slideLayouts/slideLayout2.xml"/><Relationship Id="rId5" Type="http://schemas.openxmlformats.org/officeDocument/2006/relationships/image" Target="../media/image246.png"/><Relationship Id="rId4" Type="http://schemas.openxmlformats.org/officeDocument/2006/relationships/image" Target="../media/image245.png"/></Relationships>
</file>

<file path=ppt/slides/_rels/slide133.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248.png"/><Relationship Id="rId2" Type="http://schemas.openxmlformats.org/officeDocument/2006/relationships/notesSlide" Target="../notesSlides/notesSlide78.xml"/><Relationship Id="rId1" Type="http://schemas.openxmlformats.org/officeDocument/2006/relationships/slideLayout" Target="../slideLayouts/slideLayout2.xml"/><Relationship Id="rId5" Type="http://schemas.openxmlformats.org/officeDocument/2006/relationships/image" Target="../media/image250.png"/><Relationship Id="rId4" Type="http://schemas.openxmlformats.org/officeDocument/2006/relationships/image" Target="../media/image249.png"/></Relationships>
</file>

<file path=ppt/slides/_rels/slide135.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image" Target="../media/image251.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253.jpg"/><Relationship Id="rId2" Type="http://schemas.openxmlformats.org/officeDocument/2006/relationships/notesSlide" Target="../notesSlides/notesSlide80.xml"/><Relationship Id="rId1" Type="http://schemas.openxmlformats.org/officeDocument/2006/relationships/slideLayout" Target="../slideLayouts/slideLayout2.xml"/><Relationship Id="rId5" Type="http://schemas.openxmlformats.org/officeDocument/2006/relationships/image" Target="../media/image255.png"/><Relationship Id="rId4" Type="http://schemas.openxmlformats.org/officeDocument/2006/relationships/image" Target="../media/image254.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50.jpeg"/><Relationship Id="rId3" Type="http://schemas.openxmlformats.org/officeDocument/2006/relationships/image" Target="../media/image43.png"/><Relationship Id="rId7" Type="http://schemas.openxmlformats.org/officeDocument/2006/relationships/image" Target="../media/image38.jpg"/><Relationship Id="rId12" Type="http://schemas.openxmlformats.org/officeDocument/2006/relationships/image" Target="../media/image49.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jpeg"/><Relationship Id="rId11" Type="http://schemas.openxmlformats.org/officeDocument/2006/relationships/image" Target="../media/image48.png"/><Relationship Id="rId5" Type="http://schemas.openxmlformats.org/officeDocument/2006/relationships/image" Target="../media/image45.png"/><Relationship Id="rId10" Type="http://schemas.openxmlformats.org/officeDocument/2006/relationships/image" Target="../media/image47.png"/><Relationship Id="rId4" Type="http://schemas.openxmlformats.org/officeDocument/2006/relationships/image" Target="../media/image44.jpg"/><Relationship Id="rId9" Type="http://schemas.openxmlformats.org/officeDocument/2006/relationships/image" Target="../media/image40.png"/><Relationship Id="rId14" Type="http://schemas.openxmlformats.org/officeDocument/2006/relationships/image" Target="../media/image51.jpeg"/></Relationships>
</file>

<file path=ppt/slides/_rels/slide15.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3" Type="http://schemas.openxmlformats.org/officeDocument/2006/relationships/image" Target="../media/image53.jpg"/><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image" Target="../media/image52.png"/><Relationship Id="rId16" Type="http://schemas.openxmlformats.org/officeDocument/2006/relationships/image" Target="../media/image65.jpeg"/><Relationship Id="rId1" Type="http://schemas.openxmlformats.org/officeDocument/2006/relationships/slideLayout" Target="../slideLayouts/slideLayout2.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5" Type="http://schemas.openxmlformats.org/officeDocument/2006/relationships/image" Target="../media/image64.jpeg"/><Relationship Id="rId10" Type="http://schemas.openxmlformats.org/officeDocument/2006/relationships/image" Target="../media/image59.png"/><Relationship Id="rId4" Type="http://schemas.openxmlformats.org/officeDocument/2006/relationships/image" Target="../media/image8.png"/><Relationship Id="rId9" Type="http://schemas.openxmlformats.org/officeDocument/2006/relationships/image" Target="../media/image58.png"/><Relationship Id="rId14" Type="http://schemas.openxmlformats.org/officeDocument/2006/relationships/image" Target="../media/image63.png"/></Relationships>
</file>

<file path=ppt/slides/_rels/slide1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72.png"/><Relationship Id="rId7" Type="http://schemas.openxmlformats.org/officeDocument/2006/relationships/diagramColors" Target="../diagrams/colors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microsoft.com/office/2007/relationships/hdphoto" Target="../media/hdphoto7.wdp"/><Relationship Id="rId4" Type="http://schemas.openxmlformats.org/officeDocument/2006/relationships/image" Target="../media/image74.png"/></Relationships>
</file>

<file path=ppt/slides/_rels/slide2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eg"/><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7.png"/><Relationship Id="rId4" Type="http://schemas.openxmlformats.org/officeDocument/2006/relationships/diagramQuickStyle" Target="../diagrams/quickStyle1.xml"/><Relationship Id="rId9"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83.jpeg"/><Relationship Id="rId7" Type="http://schemas.openxmlformats.org/officeDocument/2006/relationships/diagramQuickStyle" Target="../diagrams/quickStyle7.xml"/><Relationship Id="rId2" Type="http://schemas.openxmlformats.org/officeDocument/2006/relationships/image" Target="../media/image82.jpeg"/><Relationship Id="rId1" Type="http://schemas.openxmlformats.org/officeDocument/2006/relationships/slideLayout" Target="../slideLayouts/slideLayout2.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84.jpeg"/><Relationship Id="rId9" Type="http://schemas.microsoft.com/office/2007/relationships/diagramDrawing" Target="../diagrams/drawing7.xml"/></Relationships>
</file>

<file path=ppt/slides/_rels/slide3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88.jpeg"/><Relationship Id="rId5" Type="http://schemas.openxmlformats.org/officeDocument/2006/relationships/image" Target="../media/image87.png"/><Relationship Id="rId4" Type="http://schemas.openxmlformats.org/officeDocument/2006/relationships/image" Target="../media/image86.png"/></Relationships>
</file>

<file path=ppt/slides/_rels/slide37.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image" Target="../media/image89.png"/><Relationship Id="rId7" Type="http://schemas.openxmlformats.org/officeDocument/2006/relationships/diagramData" Target="../diagrams/data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92.jpeg"/><Relationship Id="rId11" Type="http://schemas.microsoft.com/office/2007/relationships/diagramDrawing" Target="../diagrams/drawing8.xml"/><Relationship Id="rId5" Type="http://schemas.openxmlformats.org/officeDocument/2006/relationships/image" Target="../media/image91.png"/><Relationship Id="rId10" Type="http://schemas.openxmlformats.org/officeDocument/2006/relationships/diagramColors" Target="../diagrams/colors8.xml"/><Relationship Id="rId4" Type="http://schemas.openxmlformats.org/officeDocument/2006/relationships/image" Target="../media/image90.png"/><Relationship Id="rId9" Type="http://schemas.openxmlformats.org/officeDocument/2006/relationships/diagramQuickStyle" Target="../diagrams/quickStyle8.xml"/></Relationships>
</file>

<file path=ppt/slides/_rels/slide38.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image" Target="../media/image89.png"/><Relationship Id="rId7" Type="http://schemas.openxmlformats.org/officeDocument/2006/relationships/diagramLayout" Target="../diagrams/layout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Data" Target="../diagrams/data9.xml"/><Relationship Id="rId11" Type="http://schemas.openxmlformats.org/officeDocument/2006/relationships/image" Target="../media/image94.png"/><Relationship Id="rId5" Type="http://schemas.openxmlformats.org/officeDocument/2006/relationships/image" Target="../media/image93.jpeg"/><Relationship Id="rId10" Type="http://schemas.microsoft.com/office/2007/relationships/diagramDrawing" Target="../diagrams/drawing9.xml"/><Relationship Id="rId4" Type="http://schemas.openxmlformats.org/officeDocument/2006/relationships/image" Target="../media/image91.png"/><Relationship Id="rId9" Type="http://schemas.openxmlformats.org/officeDocument/2006/relationships/diagramColors" Target="../diagrams/colors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jpeg"/><Relationship Id="rId7" Type="http://schemas.openxmlformats.org/officeDocument/2006/relationships/image" Target="../media/image10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jpeg"/><Relationship Id="rId10" Type="http://schemas.openxmlformats.org/officeDocument/2006/relationships/image" Target="../media/image103.jpeg"/><Relationship Id="rId4" Type="http://schemas.openxmlformats.org/officeDocument/2006/relationships/image" Target="../media/image97.png"/><Relationship Id="rId9" Type="http://schemas.openxmlformats.org/officeDocument/2006/relationships/image" Target="../media/image102.jpeg"/></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08.jpeg"/><Relationship Id="rId7" Type="http://schemas.openxmlformats.org/officeDocument/2006/relationships/image" Target="../media/image112.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11.png"/><Relationship Id="rId5" Type="http://schemas.openxmlformats.org/officeDocument/2006/relationships/image" Target="../media/image110.jpeg"/><Relationship Id="rId4" Type="http://schemas.openxmlformats.org/officeDocument/2006/relationships/image" Target="../media/image109.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115.png"/><Relationship Id="rId4" Type="http://schemas.openxmlformats.org/officeDocument/2006/relationships/image" Target="../media/image114.png"/></Relationships>
</file>

<file path=ppt/slides/_rels/slide5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17.png"/></Relationships>
</file>

<file path=ppt/slides/_rels/slide52.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117.png"/></Relationships>
</file>

<file path=ppt/slides/_rels/slide5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117.png"/><Relationship Id="rId4" Type="http://schemas.openxmlformats.org/officeDocument/2006/relationships/image" Target="../media/image11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diagramQuickStyle" Target="../diagrams/quickStyle13.xml"/><Relationship Id="rId3" Type="http://schemas.openxmlformats.org/officeDocument/2006/relationships/image" Target="../media/image123.png"/><Relationship Id="rId7" Type="http://schemas.openxmlformats.org/officeDocument/2006/relationships/diagramLayout" Target="../diagrams/layout13.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Data" Target="../diagrams/data13.xml"/><Relationship Id="rId5" Type="http://schemas.openxmlformats.org/officeDocument/2006/relationships/image" Target="../media/image125.png"/><Relationship Id="rId10" Type="http://schemas.microsoft.com/office/2007/relationships/diagramDrawing" Target="../diagrams/drawing13.xml"/><Relationship Id="rId4" Type="http://schemas.openxmlformats.org/officeDocument/2006/relationships/image" Target="../media/image124.png"/><Relationship Id="rId9" Type="http://schemas.openxmlformats.org/officeDocument/2006/relationships/diagramColors" Target="../diagrams/colors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8.png"/><Relationship Id="rId7" Type="http://schemas.openxmlformats.org/officeDocument/2006/relationships/diagramQuickStyle" Target="../diagrams/quickStyle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3.xml"/><Relationship Id="rId11" Type="http://schemas.microsoft.com/office/2007/relationships/hdphoto" Target="../media/hdphoto1.wdp"/><Relationship Id="rId5" Type="http://schemas.openxmlformats.org/officeDocument/2006/relationships/diagramData" Target="../diagrams/data3.xml"/><Relationship Id="rId10" Type="http://schemas.openxmlformats.org/officeDocument/2006/relationships/image" Target="../media/image10.png"/><Relationship Id="rId4" Type="http://schemas.openxmlformats.org/officeDocument/2006/relationships/image" Target="../media/image9.png"/><Relationship Id="rId9" Type="http://schemas.microsoft.com/office/2007/relationships/diagramDrawing" Target="../diagrams/drawing3.xml"/></Relationships>
</file>

<file path=ppt/slides/_rels/slide7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71.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4.png"/><Relationship Id="rId7" Type="http://schemas.openxmlformats.org/officeDocument/2006/relationships/image" Target="../media/image137.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36.png"/><Relationship Id="rId5" Type="http://schemas.openxmlformats.org/officeDocument/2006/relationships/image" Target="../media/image135.jpeg"/><Relationship Id="rId10" Type="http://schemas.openxmlformats.org/officeDocument/2006/relationships/image" Target="../media/image140.png"/><Relationship Id="rId4" Type="http://schemas.microsoft.com/office/2007/relationships/hdphoto" Target="../media/hdphoto8.wdp"/><Relationship Id="rId9" Type="http://schemas.openxmlformats.org/officeDocument/2006/relationships/image" Target="../media/image139.jpeg"/></Relationships>
</file>

<file path=ppt/slides/_rels/slide72.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142.png"/><Relationship Id="rId4" Type="http://schemas.openxmlformats.org/officeDocument/2006/relationships/image" Target="../media/image128.png"/></Relationships>
</file>

<file path=ppt/slides/_rels/slide73.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44.jp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145.png"/></Relationships>
</file>

<file path=ppt/slides/_rels/slide76.xml.rels><?xml version="1.0" encoding="UTF-8" standalone="yes"?>
<Relationships xmlns="http://schemas.openxmlformats.org/package/2006/relationships"><Relationship Id="rId8" Type="http://schemas.openxmlformats.org/officeDocument/2006/relationships/image" Target="../media/image150.png"/><Relationship Id="rId13" Type="http://schemas.openxmlformats.org/officeDocument/2006/relationships/image" Target="../media/image155.png"/><Relationship Id="rId3" Type="http://schemas.openxmlformats.org/officeDocument/2006/relationships/image" Target="../media/image141.png"/><Relationship Id="rId7" Type="http://schemas.openxmlformats.org/officeDocument/2006/relationships/image" Target="../media/image149.png"/><Relationship Id="rId12" Type="http://schemas.openxmlformats.org/officeDocument/2006/relationships/image" Target="../media/image154.png"/><Relationship Id="rId2" Type="http://schemas.openxmlformats.org/officeDocument/2006/relationships/notesSlide" Target="../notesSlides/notesSlide49.xml"/><Relationship Id="rId16" Type="http://schemas.openxmlformats.org/officeDocument/2006/relationships/image" Target="../media/image158.png"/><Relationship Id="rId1" Type="http://schemas.openxmlformats.org/officeDocument/2006/relationships/slideLayout" Target="../slideLayouts/slideLayout2.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5" Type="http://schemas.openxmlformats.org/officeDocument/2006/relationships/image" Target="../media/image15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 Id="rId14" Type="http://schemas.openxmlformats.org/officeDocument/2006/relationships/image" Target="../media/image156.png"/></Relationships>
</file>

<file path=ppt/slides/_rels/slide77.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59.png"/><Relationship Id="rId7" Type="http://schemas.openxmlformats.org/officeDocument/2006/relationships/image" Target="../media/image78.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134.png"/><Relationship Id="rId4" Type="http://schemas.microsoft.com/office/2007/relationships/hdphoto" Target="../media/hdphoto9.wdp"/></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microsoft.com/office/2007/relationships/hdphoto" Target="../media/hdphoto2.wdp"/><Relationship Id="rId7"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g"/><Relationship Id="rId4" Type="http://schemas.openxmlformats.org/officeDocument/2006/relationships/image" Target="../media/image12.png"/><Relationship Id="rId9" Type="http://schemas.microsoft.com/office/2007/relationships/hdphoto" Target="../media/hdphoto3.wdp"/></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62.jp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67.emf"/><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png"/><Relationship Id="rId3" Type="http://schemas.openxmlformats.org/officeDocument/2006/relationships/image" Target="../media/image18.png"/><Relationship Id="rId7" Type="http://schemas.openxmlformats.org/officeDocument/2006/relationships/image" Target="../media/image14.jpeg"/><Relationship Id="rId12" Type="http://schemas.openxmlformats.org/officeDocument/2006/relationships/image" Target="../media/image24.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3.jpeg"/><Relationship Id="rId5" Type="http://schemas.microsoft.com/office/2007/relationships/hdphoto" Target="../media/hdphoto4.wdp"/><Relationship Id="rId10" Type="http://schemas.microsoft.com/office/2007/relationships/hdphoto" Target="../media/hdphoto5.wdp"/><Relationship Id="rId4" Type="http://schemas.openxmlformats.org/officeDocument/2006/relationships/image" Target="../media/image19.png"/><Relationship Id="rId9" Type="http://schemas.openxmlformats.org/officeDocument/2006/relationships/image" Target="../media/image22.png"/><Relationship Id="rId14" Type="http://schemas.openxmlformats.org/officeDocument/2006/relationships/image" Target="../media/image26.png"/></Relationships>
</file>

<file path=ppt/slides/_rels/slide90.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169.png"/></Relationships>
</file>

<file path=ppt/slides/_rels/slide91.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72.png"/><Relationship Id="rId7" Type="http://schemas.openxmlformats.org/officeDocument/2006/relationships/image" Target="../media/image176.png"/><Relationship Id="rId12" Type="http://schemas.openxmlformats.org/officeDocument/2006/relationships/image" Target="../media/image180.png"/><Relationship Id="rId2" Type="http://schemas.openxmlformats.org/officeDocument/2006/relationships/image" Target="../media/image171.png"/><Relationship Id="rId1" Type="http://schemas.openxmlformats.org/officeDocument/2006/relationships/slideLayout" Target="../slideLayouts/slideLayout2.xml"/><Relationship Id="rId6" Type="http://schemas.openxmlformats.org/officeDocument/2006/relationships/image" Target="../media/image175.png"/><Relationship Id="rId11" Type="http://schemas.openxmlformats.org/officeDocument/2006/relationships/image" Target="../media/image179.png"/><Relationship Id="rId5" Type="http://schemas.openxmlformats.org/officeDocument/2006/relationships/image" Target="../media/image174.jpeg"/><Relationship Id="rId10" Type="http://schemas.openxmlformats.org/officeDocument/2006/relationships/image" Target="../media/image178.png"/><Relationship Id="rId4" Type="http://schemas.openxmlformats.org/officeDocument/2006/relationships/image" Target="../media/image173.png"/><Relationship Id="rId9" Type="http://schemas.openxmlformats.org/officeDocument/2006/relationships/image" Target="../media/image177.pn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72.png"/><Relationship Id="rId7" Type="http://schemas.openxmlformats.org/officeDocument/2006/relationships/image" Target="../media/image176.png"/><Relationship Id="rId12" Type="http://schemas.openxmlformats.org/officeDocument/2006/relationships/image" Target="../media/image180.png"/><Relationship Id="rId2" Type="http://schemas.openxmlformats.org/officeDocument/2006/relationships/image" Target="../media/image171.png"/><Relationship Id="rId1" Type="http://schemas.openxmlformats.org/officeDocument/2006/relationships/slideLayout" Target="../slideLayouts/slideLayout2.xml"/><Relationship Id="rId6" Type="http://schemas.openxmlformats.org/officeDocument/2006/relationships/image" Target="../media/image175.png"/><Relationship Id="rId11" Type="http://schemas.openxmlformats.org/officeDocument/2006/relationships/image" Target="../media/image179.png"/><Relationship Id="rId5" Type="http://schemas.openxmlformats.org/officeDocument/2006/relationships/image" Target="../media/image174.jpeg"/><Relationship Id="rId10" Type="http://schemas.openxmlformats.org/officeDocument/2006/relationships/image" Target="../media/image178.png"/><Relationship Id="rId4" Type="http://schemas.openxmlformats.org/officeDocument/2006/relationships/image" Target="../media/image173.png"/><Relationship Id="rId9" Type="http://schemas.openxmlformats.org/officeDocument/2006/relationships/image" Target="../media/image177.png"/></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416560" y="1061364"/>
            <a:ext cx="11623040" cy="2387600"/>
          </a:xfrm>
        </p:spPr>
        <p:txBody>
          <a:bodyPr>
            <a:normAutofit/>
          </a:bodyPr>
          <a:lstStyle/>
          <a:p>
            <a:r>
              <a:rPr lang="zh-TW" altLang="en-US" sz="5400" dirty="0" smtClean="0">
                <a:solidFill>
                  <a:srgbClr val="7030A0"/>
                </a:solidFill>
              </a:rPr>
              <a:t>金融科技</a:t>
            </a:r>
            <a:r>
              <a:rPr lang="zh-TW" altLang="en-US" sz="5400" dirty="0">
                <a:solidFill>
                  <a:srgbClr val="7030A0"/>
                </a:solidFill>
              </a:rPr>
              <a:t>之</a:t>
            </a:r>
            <a:r>
              <a:rPr lang="zh-TW" altLang="en-US" sz="5400" dirty="0" smtClean="0">
                <a:solidFill>
                  <a:srgbClr val="7030A0"/>
                </a:solidFill>
              </a:rPr>
              <a:t>研究</a:t>
            </a:r>
            <a:r>
              <a:rPr lang="zh-TW" altLang="en-US" sz="5400" dirty="0">
                <a:solidFill>
                  <a:srgbClr val="7030A0"/>
                </a:solidFill>
              </a:rPr>
              <a:t>與</a:t>
            </a:r>
            <a:r>
              <a:rPr lang="zh-TW" altLang="en-US" sz="5400" dirty="0" smtClean="0">
                <a:solidFill>
                  <a:srgbClr val="7030A0"/>
                </a:solidFill>
              </a:rPr>
              <a:t>實務議題</a:t>
            </a:r>
            <a:r>
              <a:rPr lang="en-US" altLang="zh-TW" sz="5400" dirty="0" smtClean="0">
                <a:solidFill>
                  <a:srgbClr val="7030A0"/>
                </a:solidFill>
              </a:rPr>
              <a:t/>
            </a:r>
            <a:br>
              <a:rPr lang="en-US" altLang="zh-TW" sz="5400" dirty="0" smtClean="0">
                <a:solidFill>
                  <a:srgbClr val="7030A0"/>
                </a:solidFill>
              </a:rPr>
            </a:br>
            <a:r>
              <a:rPr lang="en-US" sz="4400" dirty="0">
                <a:solidFill>
                  <a:srgbClr val="7030A0"/>
                </a:solidFill>
              </a:rPr>
              <a:t>Financial Technology: Practice &amp;  Research</a:t>
            </a:r>
          </a:p>
        </p:txBody>
      </p:sp>
      <p:sp>
        <p:nvSpPr>
          <p:cNvPr id="3" name="副標題 2"/>
          <p:cNvSpPr>
            <a:spLocks noGrp="1"/>
          </p:cNvSpPr>
          <p:nvPr>
            <p:ph type="subTitle" idx="1"/>
          </p:nvPr>
        </p:nvSpPr>
        <p:spPr>
          <a:xfrm>
            <a:off x="1554892" y="4136424"/>
            <a:ext cx="9144000" cy="1655762"/>
          </a:xfrm>
        </p:spPr>
        <p:txBody>
          <a:bodyPr>
            <a:normAutofit/>
          </a:bodyPr>
          <a:lstStyle/>
          <a:p>
            <a:r>
              <a:rPr lang="zh-TW" altLang="en-US" sz="3600" dirty="0" smtClean="0">
                <a:solidFill>
                  <a:srgbClr val="7030A0"/>
                </a:solidFill>
              </a:rPr>
              <a:t>李永銘 博士</a:t>
            </a:r>
            <a:endParaRPr lang="en-US" sz="3600" dirty="0" smtClean="0">
              <a:solidFill>
                <a:srgbClr val="7030A0"/>
              </a:solidFill>
            </a:endParaRPr>
          </a:p>
          <a:p>
            <a:r>
              <a:rPr lang="zh-TW" altLang="en-US" sz="2800" dirty="0" smtClean="0">
                <a:solidFill>
                  <a:srgbClr val="7030A0"/>
                </a:solidFill>
              </a:rPr>
              <a:t>交通大學 資訊管理研究所 特聘教授</a:t>
            </a:r>
            <a:r>
              <a:rPr lang="en-US" sz="2800" dirty="0" smtClean="0">
                <a:solidFill>
                  <a:srgbClr val="7030A0"/>
                </a:solidFill>
              </a:rPr>
              <a:t> </a:t>
            </a:r>
            <a:endParaRPr lang="en-US" sz="2800" dirty="0">
              <a:solidFill>
                <a:srgbClr val="7030A0"/>
              </a:solidFill>
            </a:endParaRPr>
          </a:p>
        </p:txBody>
      </p:sp>
    </p:spTree>
    <p:extLst>
      <p:ext uri="{BB962C8B-B14F-4D97-AF65-F5344CB8AC3E}">
        <p14:creationId xmlns:p14="http://schemas.microsoft.com/office/powerpoint/2010/main" val="38841484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圓角矩形 10"/>
          <p:cNvSpPr/>
          <p:nvPr/>
        </p:nvSpPr>
        <p:spPr>
          <a:xfrm>
            <a:off x="324584" y="1475985"/>
            <a:ext cx="5313588" cy="471964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圓角矩形 8"/>
          <p:cNvSpPr/>
          <p:nvPr/>
        </p:nvSpPr>
        <p:spPr>
          <a:xfrm>
            <a:off x="5990645" y="1491124"/>
            <a:ext cx="5982683" cy="476743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2" name="標題 1"/>
          <p:cNvSpPr>
            <a:spLocks noGrp="1"/>
          </p:cNvSpPr>
          <p:nvPr>
            <p:ph type="title"/>
          </p:nvPr>
        </p:nvSpPr>
        <p:spPr>
          <a:xfrm>
            <a:off x="105163" y="223892"/>
            <a:ext cx="12095629" cy="1325563"/>
          </a:xfrm>
        </p:spPr>
        <p:txBody>
          <a:bodyPr>
            <a:normAutofit/>
          </a:bodyPr>
          <a:lstStyle/>
          <a:p>
            <a:r>
              <a:rPr kumimoji="1" lang="en-US" altLang="zh-TW" sz="4000" dirty="0"/>
              <a:t>Characteristics of digital finance </a:t>
            </a:r>
            <a:r>
              <a:rPr kumimoji="1" lang="en-US" altLang="zh-TW" sz="4000" dirty="0" smtClean="0"/>
              <a:t>(3): </a:t>
            </a:r>
            <a:r>
              <a:rPr kumimoji="1" lang="en-US" altLang="zh-TW" sz="4000" b="1" dirty="0" smtClean="0"/>
              <a:t>Social business  model  </a:t>
            </a:r>
            <a:endParaRPr kumimoji="1" lang="zh-TW" altLang="en-US" sz="4000" b="1" dirty="0"/>
          </a:p>
        </p:txBody>
      </p:sp>
      <p:pic>
        <p:nvPicPr>
          <p:cNvPr id="13" name="內容版面配置區 1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77002" y="2750533"/>
            <a:ext cx="1936844" cy="1936844"/>
          </a:xfrm>
        </p:spPr>
      </p:pic>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數位金融</a:t>
            </a:r>
            <a:r>
              <a:rPr lang="en-US" altLang="zh-TW" dirty="0" smtClean="0"/>
              <a:t>》                                                                                                                                            </a:t>
            </a:r>
            <a:r>
              <a:rPr lang="zh-TW" altLang="en-US" dirty="0" smtClean="0"/>
              <a:t>	</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a:xfrm>
            <a:off x="3897121" y="4119203"/>
            <a:ext cx="2743200" cy="365125"/>
          </a:xfrm>
        </p:spPr>
        <p:txBody>
          <a:bodyPr/>
          <a:lstStyle/>
          <a:p>
            <a:fld id="{B7A223AD-9DE0-49EC-B40D-C8FE98D1D69B}" type="slidenum">
              <a:rPr lang="zh-TW" altLang="en-US" smtClean="0"/>
              <a:pPr/>
              <a:t>10</a:t>
            </a:fld>
            <a:endParaRPr lang="zh-TW" altLang="en-US" dirty="0"/>
          </a:p>
        </p:txBody>
      </p:sp>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14090" y="1114316"/>
            <a:ext cx="1080000" cy="1080000"/>
          </a:xfrm>
          <a:prstGeom prst="rect">
            <a:avLst/>
          </a:prstGeom>
        </p:spPr>
      </p:pic>
      <p:pic>
        <p:nvPicPr>
          <p:cNvPr id="14" name="圖片 13"/>
          <p:cNvPicPr>
            <a:picLocks noChangeAspect="1"/>
          </p:cNvPicPr>
          <p:nvPr/>
        </p:nvPicPr>
        <p:blipFill>
          <a:blip r:embed="rId4" cstate="print">
            <a:duotone>
              <a:schemeClr val="accent2">
                <a:shade val="45000"/>
                <a:satMod val="135000"/>
              </a:schemeClr>
              <a:prstClr val="white"/>
            </a:duotone>
            <a:extLst>
              <a:ext uri="{BEBA8EAE-BF5A-486C-A8C5-ECC9F3942E4B}">
                <a14:imgProps xmlns:a14="http://schemas.microsoft.com/office/drawing/2010/main">
                  <a14:imgLayer r:embed="rId5">
                    <a14:imgEffect>
                      <a14:backgroundRemoval t="10000" b="90000" l="10000" r="90000">
                        <a14:foregroundMark x1="31600" y1="26667" x2="31600" y2="26667"/>
                        <a14:foregroundMark x1="26300" y1="47593" x2="26300" y2="47593"/>
                        <a14:foregroundMark x1="50800" y1="42870" x2="50800" y2="42870"/>
                        <a14:foregroundMark x1="72300" y1="31852" x2="72300" y2="31852"/>
                        <a14:foregroundMark x1="72300" y1="44167" x2="72300" y2="44167"/>
                      </a14:backgroundRemoval>
                    </a14:imgEffect>
                  </a14:imgLayer>
                </a14:imgProps>
              </a:ext>
              <a:ext uri="{28A0092B-C50C-407E-A947-70E740481C1C}">
                <a14:useLocalDpi xmlns:a14="http://schemas.microsoft.com/office/drawing/2010/main" val="0"/>
              </a:ext>
            </a:extLst>
          </a:blip>
          <a:stretch>
            <a:fillRect/>
          </a:stretch>
        </p:blipFill>
        <p:spPr>
          <a:xfrm>
            <a:off x="2876774" y="1311431"/>
            <a:ext cx="1169948" cy="1263544"/>
          </a:xfrm>
          <a:prstGeom prst="rect">
            <a:avLst/>
          </a:prstGeom>
        </p:spPr>
      </p:pic>
      <p:pic>
        <p:nvPicPr>
          <p:cNvPr id="15" name="圖片 14"/>
          <p:cNvPicPr>
            <a:picLocks noChangeAspect="1"/>
          </p:cNvPicPr>
          <p:nvPr/>
        </p:nvPicPr>
        <p:blipFill>
          <a:blip r:embed="rId4" cstate="print">
            <a:duotone>
              <a:schemeClr val="accent1">
                <a:shade val="45000"/>
                <a:satMod val="135000"/>
              </a:schemeClr>
              <a:prstClr val="white"/>
            </a:duotone>
            <a:extLst>
              <a:ext uri="{BEBA8EAE-BF5A-486C-A8C5-ECC9F3942E4B}">
                <a14:imgProps xmlns:a14="http://schemas.microsoft.com/office/drawing/2010/main">
                  <a14:imgLayer r:embed="rId5">
                    <a14:imgEffect>
                      <a14:backgroundRemoval t="10000" b="90000" l="10000" r="90000">
                        <a14:foregroundMark x1="31600" y1="26667" x2="31600" y2="26667"/>
                        <a14:foregroundMark x1="26300" y1="47593" x2="26300" y2="47593"/>
                        <a14:foregroundMark x1="50800" y1="42870" x2="50800" y2="42870"/>
                        <a14:foregroundMark x1="72300" y1="31852" x2="72300" y2="31852"/>
                        <a14:foregroundMark x1="72300" y1="44167" x2="72300" y2="44167"/>
                      </a14:backgroundRemoval>
                    </a14:imgEffect>
                  </a14:imgLayer>
                </a14:imgProps>
              </a:ext>
              <a:ext uri="{28A0092B-C50C-407E-A947-70E740481C1C}">
                <a14:useLocalDpi xmlns:a14="http://schemas.microsoft.com/office/drawing/2010/main" val="0"/>
              </a:ext>
            </a:extLst>
          </a:blip>
          <a:stretch>
            <a:fillRect/>
          </a:stretch>
        </p:blipFill>
        <p:spPr>
          <a:xfrm>
            <a:off x="2283434" y="1654316"/>
            <a:ext cx="1169948" cy="1263544"/>
          </a:xfrm>
          <a:prstGeom prst="rect">
            <a:avLst/>
          </a:prstGeom>
        </p:spPr>
      </p:pic>
      <p:cxnSp>
        <p:nvCxnSpPr>
          <p:cNvPr id="18" name="直線接點 17"/>
          <p:cNvCxnSpPr/>
          <p:nvPr/>
        </p:nvCxnSpPr>
        <p:spPr>
          <a:xfrm flipH="1">
            <a:off x="3445424" y="2490677"/>
            <a:ext cx="8620" cy="390226"/>
          </a:xfrm>
          <a:prstGeom prst="line">
            <a:avLst/>
          </a:prstGeom>
          <a:ln w="28575">
            <a:solidFill>
              <a:srgbClr val="4C5760"/>
            </a:solidFill>
          </a:ln>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flipH="1">
            <a:off x="3662362" y="2630864"/>
            <a:ext cx="201635" cy="254612"/>
          </a:xfrm>
          <a:prstGeom prst="line">
            <a:avLst/>
          </a:prstGeom>
          <a:ln w="28575">
            <a:solidFill>
              <a:srgbClr val="4C5760"/>
            </a:solidFill>
          </a:ln>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3105969" y="2630864"/>
            <a:ext cx="197932" cy="251775"/>
          </a:xfrm>
          <a:prstGeom prst="line">
            <a:avLst/>
          </a:prstGeom>
          <a:ln w="28575">
            <a:solidFill>
              <a:srgbClr val="4C5760"/>
            </a:solidFill>
          </a:ln>
        </p:spPr>
        <p:style>
          <a:lnRef idx="1">
            <a:schemeClr val="accent1"/>
          </a:lnRef>
          <a:fillRef idx="0">
            <a:schemeClr val="accent1"/>
          </a:fillRef>
          <a:effectRef idx="0">
            <a:schemeClr val="accent1"/>
          </a:effectRef>
          <a:fontRef idx="minor">
            <a:schemeClr val="tx1"/>
          </a:fontRef>
        </p:style>
      </p:cxnSp>
      <p:sp>
        <p:nvSpPr>
          <p:cNvPr id="29" name="文字方塊 28"/>
          <p:cNvSpPr txBox="1"/>
          <p:nvPr/>
        </p:nvSpPr>
        <p:spPr>
          <a:xfrm>
            <a:off x="2186908" y="2814262"/>
            <a:ext cx="755412" cy="369332"/>
          </a:xfrm>
          <a:prstGeom prst="rect">
            <a:avLst/>
          </a:prstGeom>
          <a:noFill/>
        </p:spPr>
        <p:txBody>
          <a:bodyPr wrap="square" rtlCol="0">
            <a:spAutoFit/>
          </a:bodyPr>
          <a:lstStyle/>
          <a:p>
            <a:r>
              <a:rPr kumimoji="1" lang="en-US" altLang="zh-TW" dirty="0" smtClean="0"/>
              <a:t>Loan</a:t>
            </a:r>
            <a:endParaRPr kumimoji="1" lang="zh-TW" altLang="en-US" dirty="0"/>
          </a:p>
        </p:txBody>
      </p:sp>
      <p:sp>
        <p:nvSpPr>
          <p:cNvPr id="30" name="文字方塊 29"/>
          <p:cNvSpPr txBox="1"/>
          <p:nvPr/>
        </p:nvSpPr>
        <p:spPr>
          <a:xfrm>
            <a:off x="1986714" y="4788652"/>
            <a:ext cx="1169094" cy="369332"/>
          </a:xfrm>
          <a:prstGeom prst="rect">
            <a:avLst/>
          </a:prstGeom>
          <a:noFill/>
        </p:spPr>
        <p:txBody>
          <a:bodyPr wrap="square" rtlCol="0">
            <a:spAutoFit/>
          </a:bodyPr>
          <a:lstStyle/>
          <a:p>
            <a:r>
              <a:rPr kumimoji="1" lang="en-US" altLang="zh-TW" dirty="0" smtClean="0"/>
              <a:t>    Saving </a:t>
            </a:r>
            <a:endParaRPr kumimoji="1" lang="zh-TW" altLang="en-US" dirty="0"/>
          </a:p>
        </p:txBody>
      </p:sp>
      <p:pic>
        <p:nvPicPr>
          <p:cNvPr id="16" name="圖片 15"/>
          <p:cNvPicPr>
            <a:picLocks noChangeAspect="1"/>
          </p:cNvPicPr>
          <p:nvPr/>
        </p:nvPicPr>
        <p:blipFill>
          <a:blip r:embed="rId4" cstate="print">
            <a:duotone>
              <a:schemeClr val="accent4">
                <a:shade val="45000"/>
                <a:satMod val="135000"/>
              </a:schemeClr>
              <a:prstClr val="white"/>
            </a:duotone>
            <a:extLst>
              <a:ext uri="{BEBA8EAE-BF5A-486C-A8C5-ECC9F3942E4B}">
                <a14:imgProps xmlns:a14="http://schemas.microsoft.com/office/drawing/2010/main">
                  <a14:imgLayer r:embed="rId5">
                    <a14:imgEffect>
                      <a14:backgroundRemoval t="10000" b="90000" l="10000" r="90000">
                        <a14:foregroundMark x1="31600" y1="26667" x2="31600" y2="26667"/>
                        <a14:foregroundMark x1="26300" y1="47593" x2="26300" y2="47593"/>
                        <a14:foregroundMark x1="50800" y1="42870" x2="50800" y2="42870"/>
                        <a14:foregroundMark x1="72300" y1="31852" x2="72300" y2="31852"/>
                        <a14:foregroundMark x1="72300" y1="44167" x2="72300" y2="44167"/>
                      </a14:backgroundRemoval>
                    </a14:imgEffect>
                  </a14:imgLayer>
                </a14:imgProps>
              </a:ext>
              <a:ext uri="{28A0092B-C50C-407E-A947-70E740481C1C}">
                <a14:useLocalDpi xmlns:a14="http://schemas.microsoft.com/office/drawing/2010/main" val="0"/>
              </a:ext>
            </a:extLst>
          </a:blip>
          <a:stretch>
            <a:fillRect/>
          </a:stretch>
        </p:blipFill>
        <p:spPr>
          <a:xfrm>
            <a:off x="3488506" y="1697393"/>
            <a:ext cx="1169948" cy="1263544"/>
          </a:xfrm>
          <a:prstGeom prst="rect">
            <a:avLst/>
          </a:prstGeom>
        </p:spPr>
      </p:pic>
      <p:cxnSp>
        <p:nvCxnSpPr>
          <p:cNvPr id="36" name="直線接點 35"/>
          <p:cNvCxnSpPr>
            <a:endCxn id="30" idx="3"/>
          </p:cNvCxnSpPr>
          <p:nvPr/>
        </p:nvCxnSpPr>
        <p:spPr>
          <a:xfrm flipH="1">
            <a:off x="3155808" y="4593539"/>
            <a:ext cx="11614" cy="379779"/>
          </a:xfrm>
          <a:prstGeom prst="line">
            <a:avLst/>
          </a:prstGeom>
          <a:ln w="28575">
            <a:solidFill>
              <a:srgbClr val="4C5760"/>
            </a:solidFill>
          </a:ln>
        </p:spPr>
        <p:style>
          <a:lnRef idx="1">
            <a:schemeClr val="accent1"/>
          </a:lnRef>
          <a:fillRef idx="0">
            <a:schemeClr val="accent1"/>
          </a:fillRef>
          <a:effectRef idx="0">
            <a:schemeClr val="accent1"/>
          </a:effectRef>
          <a:fontRef idx="minor">
            <a:schemeClr val="tx1"/>
          </a:fontRef>
        </p:style>
      </p:cxnSp>
      <p:sp>
        <p:nvSpPr>
          <p:cNvPr id="37" name="文字方塊 36"/>
          <p:cNvSpPr txBox="1"/>
          <p:nvPr/>
        </p:nvSpPr>
        <p:spPr>
          <a:xfrm>
            <a:off x="504323" y="3303263"/>
            <a:ext cx="2406947" cy="584775"/>
          </a:xfrm>
          <a:prstGeom prst="rect">
            <a:avLst/>
          </a:prstGeom>
          <a:noFill/>
        </p:spPr>
        <p:txBody>
          <a:bodyPr wrap="square" rtlCol="0">
            <a:spAutoFit/>
          </a:bodyPr>
          <a:lstStyle/>
          <a:p>
            <a:r>
              <a:rPr kumimoji="1" lang="en-US" altLang="zh-TW" sz="1600" dirty="0" smtClean="0"/>
              <a:t>Information and power </a:t>
            </a:r>
          </a:p>
          <a:p>
            <a:r>
              <a:rPr kumimoji="1" lang="en-US" altLang="zh-TW" sz="1600" dirty="0" err="1" smtClean="0"/>
              <a:t>Intransparency</a:t>
            </a:r>
            <a:endParaRPr kumimoji="1" lang="zh-TW" altLang="en-US" sz="1600" dirty="0"/>
          </a:p>
        </p:txBody>
      </p:sp>
      <p:cxnSp>
        <p:nvCxnSpPr>
          <p:cNvPr id="39" name="直線接點 38"/>
          <p:cNvCxnSpPr/>
          <p:nvPr/>
        </p:nvCxnSpPr>
        <p:spPr>
          <a:xfrm>
            <a:off x="3389660" y="4567454"/>
            <a:ext cx="412923" cy="359774"/>
          </a:xfrm>
          <a:prstGeom prst="line">
            <a:avLst/>
          </a:prstGeom>
          <a:ln w="28575">
            <a:solidFill>
              <a:srgbClr val="4C5760"/>
            </a:solidFill>
          </a:ln>
        </p:spPr>
        <p:style>
          <a:lnRef idx="1">
            <a:schemeClr val="accent1"/>
          </a:lnRef>
          <a:fillRef idx="0">
            <a:schemeClr val="accent1"/>
          </a:fillRef>
          <a:effectRef idx="0">
            <a:schemeClr val="accent1"/>
          </a:effectRef>
          <a:fontRef idx="minor">
            <a:schemeClr val="tx1"/>
          </a:fontRef>
        </p:style>
      </p:cxnSp>
      <p:pic>
        <p:nvPicPr>
          <p:cNvPr id="43" name="圖片 42"/>
          <p:cNvPicPr>
            <a:picLocks noChangeAspect="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4818578" y="1787906"/>
            <a:ext cx="759042" cy="759042"/>
          </a:xfrm>
          <a:prstGeom prst="rect">
            <a:avLst/>
          </a:prstGeom>
        </p:spPr>
      </p:pic>
      <p:cxnSp>
        <p:nvCxnSpPr>
          <p:cNvPr id="44" name="直線接點 43"/>
          <p:cNvCxnSpPr/>
          <p:nvPr/>
        </p:nvCxnSpPr>
        <p:spPr>
          <a:xfrm flipH="1">
            <a:off x="4208307" y="2568009"/>
            <a:ext cx="844800" cy="572178"/>
          </a:xfrm>
          <a:prstGeom prst="line">
            <a:avLst/>
          </a:prstGeom>
          <a:ln w="28575">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46" name="文字方塊 45"/>
          <p:cNvSpPr txBox="1"/>
          <p:nvPr/>
        </p:nvSpPr>
        <p:spPr>
          <a:xfrm>
            <a:off x="4386642" y="3030337"/>
            <a:ext cx="1752004" cy="369332"/>
          </a:xfrm>
          <a:prstGeom prst="rect">
            <a:avLst/>
          </a:prstGeom>
          <a:noFill/>
        </p:spPr>
        <p:txBody>
          <a:bodyPr wrap="square" rtlCol="0">
            <a:spAutoFit/>
          </a:bodyPr>
          <a:lstStyle/>
          <a:p>
            <a:r>
              <a:rPr kumimoji="1" lang="en-US" altLang="zh-TW" dirty="0" smtClean="0"/>
              <a:t>credit </a:t>
            </a:r>
            <a:r>
              <a:rPr kumimoji="1" lang="en-US" altLang="zh-TW" dirty="0"/>
              <a:t>b</a:t>
            </a:r>
            <a:r>
              <a:rPr kumimoji="1" lang="en-US" altLang="zh-TW" dirty="0" smtClean="0"/>
              <a:t>arrier </a:t>
            </a:r>
            <a:endParaRPr kumimoji="1" lang="zh-TW" altLang="en-US" dirty="0"/>
          </a:p>
        </p:txBody>
      </p:sp>
      <p:sp>
        <p:nvSpPr>
          <p:cNvPr id="47" name="文字方塊 46"/>
          <p:cNvSpPr txBox="1"/>
          <p:nvPr/>
        </p:nvSpPr>
        <p:spPr>
          <a:xfrm>
            <a:off x="4462066" y="2749794"/>
            <a:ext cx="474134" cy="369332"/>
          </a:xfrm>
          <a:prstGeom prst="rect">
            <a:avLst/>
          </a:prstGeom>
          <a:noFill/>
        </p:spPr>
        <p:txBody>
          <a:bodyPr wrap="square" rtlCol="0">
            <a:spAutoFit/>
          </a:bodyPr>
          <a:lstStyle/>
          <a:p>
            <a:r>
              <a:rPr kumimoji="1" lang="zh-TW" altLang="en-US" dirty="0" smtClean="0">
                <a:solidFill>
                  <a:srgbClr val="FF0000"/>
                </a:solidFill>
              </a:rPr>
              <a:t>Ｘ</a:t>
            </a:r>
            <a:endParaRPr kumimoji="1" lang="zh-TW" altLang="en-US" dirty="0">
              <a:solidFill>
                <a:srgbClr val="FF0000"/>
              </a:solidFill>
            </a:endParaRPr>
          </a:p>
        </p:txBody>
      </p:sp>
      <p:sp>
        <p:nvSpPr>
          <p:cNvPr id="106" name="橢圓 105"/>
          <p:cNvSpPr/>
          <p:nvPr/>
        </p:nvSpPr>
        <p:spPr>
          <a:xfrm>
            <a:off x="8175526" y="4276537"/>
            <a:ext cx="1467573" cy="131151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7" name="圓角矩形 106"/>
          <p:cNvSpPr/>
          <p:nvPr/>
        </p:nvSpPr>
        <p:spPr>
          <a:xfrm>
            <a:off x="10163394" y="2132020"/>
            <a:ext cx="1300099" cy="118684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8" name="圓角矩形 107"/>
          <p:cNvSpPr/>
          <p:nvPr/>
        </p:nvSpPr>
        <p:spPr>
          <a:xfrm>
            <a:off x="6380169" y="2101079"/>
            <a:ext cx="1300099" cy="1186848"/>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9" name="圖片 108"/>
          <p:cNvPicPr>
            <a:picLocks noChangeAspect="1"/>
          </p:cNvPicPr>
          <p:nvPr/>
        </p:nvPicPr>
        <p:blipFill>
          <a:blip r:embed="rId7"/>
          <a:stretch>
            <a:fillRect/>
          </a:stretch>
        </p:blipFill>
        <p:spPr>
          <a:xfrm>
            <a:off x="10513467" y="2169295"/>
            <a:ext cx="700146" cy="906624"/>
          </a:xfrm>
          <a:prstGeom prst="rect">
            <a:avLst/>
          </a:prstGeom>
        </p:spPr>
      </p:pic>
      <p:sp>
        <p:nvSpPr>
          <p:cNvPr id="110" name="文字方塊 109"/>
          <p:cNvSpPr txBox="1"/>
          <p:nvPr/>
        </p:nvSpPr>
        <p:spPr>
          <a:xfrm>
            <a:off x="10196981" y="3029449"/>
            <a:ext cx="1574277" cy="369332"/>
          </a:xfrm>
          <a:prstGeom prst="rect">
            <a:avLst/>
          </a:prstGeom>
          <a:noFill/>
        </p:spPr>
        <p:txBody>
          <a:bodyPr wrap="none" rtlCol="0">
            <a:spAutoFit/>
          </a:bodyPr>
          <a:lstStyle/>
          <a:p>
            <a:r>
              <a:rPr lang="en-US" altLang="zh-TW" b="1" dirty="0" smtClean="0">
                <a:solidFill>
                  <a:srgbClr val="C00000"/>
                </a:solidFill>
              </a:rPr>
              <a:t>Fund </a:t>
            </a:r>
            <a:r>
              <a:rPr lang="en-US" altLang="zh-TW" b="1" dirty="0" err="1" smtClean="0">
                <a:solidFill>
                  <a:srgbClr val="C00000"/>
                </a:solidFill>
              </a:rPr>
              <a:t>Requstor</a:t>
            </a:r>
            <a:endParaRPr lang="zh-TW" altLang="en-US" b="1" dirty="0">
              <a:solidFill>
                <a:srgbClr val="C00000"/>
              </a:solidFill>
            </a:endParaRPr>
          </a:p>
        </p:txBody>
      </p:sp>
      <p:pic>
        <p:nvPicPr>
          <p:cNvPr id="111" name="圖片 110"/>
          <p:cNvPicPr>
            <a:picLocks noChangeAspect="1"/>
          </p:cNvPicPr>
          <p:nvPr/>
        </p:nvPicPr>
        <p:blipFill>
          <a:blip r:embed="rId8">
            <a:duotone>
              <a:schemeClr val="accent5">
                <a:shade val="45000"/>
                <a:satMod val="135000"/>
              </a:schemeClr>
              <a:prstClr val="white"/>
            </a:duotone>
          </a:blip>
          <a:stretch>
            <a:fillRect/>
          </a:stretch>
        </p:blipFill>
        <p:spPr>
          <a:xfrm>
            <a:off x="8535974" y="4391751"/>
            <a:ext cx="716638" cy="708262"/>
          </a:xfrm>
          <a:prstGeom prst="rect">
            <a:avLst/>
          </a:prstGeom>
        </p:spPr>
      </p:pic>
      <p:sp>
        <p:nvSpPr>
          <p:cNvPr id="112" name="文字方塊 111"/>
          <p:cNvSpPr txBox="1"/>
          <p:nvPr/>
        </p:nvSpPr>
        <p:spPr>
          <a:xfrm>
            <a:off x="7746915" y="5164810"/>
            <a:ext cx="2743200" cy="400110"/>
          </a:xfrm>
          <a:prstGeom prst="rect">
            <a:avLst/>
          </a:prstGeom>
          <a:noFill/>
        </p:spPr>
        <p:txBody>
          <a:bodyPr wrap="square" rtlCol="0">
            <a:spAutoFit/>
          </a:bodyPr>
          <a:lstStyle/>
          <a:p>
            <a:r>
              <a:rPr lang="en-US" altLang="zh-TW" sz="2000" b="1" dirty="0" smtClean="0">
                <a:solidFill>
                  <a:schemeClr val="accent5">
                    <a:lumMod val="75000"/>
                  </a:schemeClr>
                </a:solidFill>
              </a:rPr>
              <a:t>P2P</a:t>
            </a:r>
            <a:r>
              <a:rPr lang="zh-TW" altLang="en-US" sz="2000" b="1" dirty="0">
                <a:solidFill>
                  <a:schemeClr val="accent5">
                    <a:lumMod val="75000"/>
                  </a:schemeClr>
                </a:solidFill>
              </a:rPr>
              <a:t> </a:t>
            </a:r>
            <a:r>
              <a:rPr lang="en-US" altLang="zh-TW" sz="2000" b="1" dirty="0" smtClean="0">
                <a:solidFill>
                  <a:schemeClr val="accent5">
                    <a:lumMod val="75000"/>
                  </a:schemeClr>
                </a:solidFill>
              </a:rPr>
              <a:t>&amp;</a:t>
            </a:r>
            <a:r>
              <a:rPr lang="en-US" altLang="zh-TW" sz="2000" b="1" dirty="0">
                <a:solidFill>
                  <a:schemeClr val="accent5">
                    <a:lumMod val="75000"/>
                  </a:schemeClr>
                </a:solidFill>
              </a:rPr>
              <a:t> </a:t>
            </a:r>
            <a:r>
              <a:rPr lang="en-US" altLang="zh-TW" sz="2000" b="1" dirty="0" smtClean="0">
                <a:solidFill>
                  <a:schemeClr val="accent5">
                    <a:lumMod val="75000"/>
                  </a:schemeClr>
                </a:solidFill>
              </a:rPr>
              <a:t>crowd platform </a:t>
            </a:r>
            <a:endParaRPr lang="zh-TW" altLang="en-US" sz="2000" b="1" dirty="0">
              <a:solidFill>
                <a:schemeClr val="accent5">
                  <a:lumMod val="75000"/>
                </a:schemeClr>
              </a:solidFill>
            </a:endParaRPr>
          </a:p>
        </p:txBody>
      </p:sp>
      <p:pic>
        <p:nvPicPr>
          <p:cNvPr id="113" name="圖片 112"/>
          <p:cNvPicPr>
            <a:picLocks noChangeAspect="1"/>
          </p:cNvPicPr>
          <p:nvPr/>
        </p:nvPicPr>
        <p:blipFill>
          <a:blip r:embed="rId7">
            <a:duotone>
              <a:schemeClr val="accent3">
                <a:shade val="45000"/>
                <a:satMod val="135000"/>
              </a:schemeClr>
              <a:prstClr val="white"/>
            </a:duotone>
          </a:blip>
          <a:stretch>
            <a:fillRect/>
          </a:stretch>
        </p:blipFill>
        <p:spPr>
          <a:xfrm>
            <a:off x="6716988" y="2134928"/>
            <a:ext cx="700146" cy="906624"/>
          </a:xfrm>
          <a:prstGeom prst="rect">
            <a:avLst/>
          </a:prstGeom>
        </p:spPr>
      </p:pic>
      <p:sp>
        <p:nvSpPr>
          <p:cNvPr id="114" name="文字方塊 113"/>
          <p:cNvSpPr txBox="1"/>
          <p:nvPr/>
        </p:nvSpPr>
        <p:spPr>
          <a:xfrm>
            <a:off x="6326391" y="3012038"/>
            <a:ext cx="1577355" cy="369332"/>
          </a:xfrm>
          <a:prstGeom prst="rect">
            <a:avLst/>
          </a:prstGeom>
          <a:noFill/>
        </p:spPr>
        <p:txBody>
          <a:bodyPr wrap="none" rtlCol="0">
            <a:spAutoFit/>
          </a:bodyPr>
          <a:lstStyle/>
          <a:p>
            <a:r>
              <a:rPr lang="en-US" altLang="zh-TW" b="1" dirty="0" smtClean="0">
                <a:solidFill>
                  <a:schemeClr val="accent3">
                    <a:lumMod val="75000"/>
                  </a:schemeClr>
                </a:solidFill>
              </a:rPr>
              <a:t>Fund Provider </a:t>
            </a:r>
            <a:endParaRPr lang="zh-TW" altLang="en-US" b="1" dirty="0">
              <a:solidFill>
                <a:schemeClr val="accent3">
                  <a:lumMod val="75000"/>
                </a:schemeClr>
              </a:solidFill>
            </a:endParaRPr>
          </a:p>
        </p:txBody>
      </p:sp>
      <p:pic>
        <p:nvPicPr>
          <p:cNvPr id="115" name="圖片 114"/>
          <p:cNvPicPr>
            <a:picLocks noChangeAspect="1"/>
          </p:cNvPicPr>
          <p:nvPr/>
        </p:nvPicPr>
        <p:blipFill>
          <a:blip r:embed="rId7">
            <a:duotone>
              <a:schemeClr val="accent3">
                <a:shade val="45000"/>
                <a:satMod val="135000"/>
              </a:schemeClr>
              <a:prstClr val="white"/>
            </a:duotone>
          </a:blip>
          <a:stretch>
            <a:fillRect/>
          </a:stretch>
        </p:blipFill>
        <p:spPr>
          <a:xfrm>
            <a:off x="7060568" y="2141758"/>
            <a:ext cx="700146" cy="906624"/>
          </a:xfrm>
          <a:prstGeom prst="rect">
            <a:avLst/>
          </a:prstGeom>
        </p:spPr>
      </p:pic>
      <p:pic>
        <p:nvPicPr>
          <p:cNvPr id="116" name="圖片 115"/>
          <p:cNvPicPr>
            <a:picLocks noChangeAspect="1"/>
          </p:cNvPicPr>
          <p:nvPr/>
        </p:nvPicPr>
        <p:blipFill>
          <a:blip r:embed="rId7">
            <a:duotone>
              <a:schemeClr val="accent3">
                <a:shade val="45000"/>
                <a:satMod val="135000"/>
              </a:schemeClr>
              <a:prstClr val="white"/>
            </a:duotone>
          </a:blip>
          <a:stretch>
            <a:fillRect/>
          </a:stretch>
        </p:blipFill>
        <p:spPr>
          <a:xfrm>
            <a:off x="6366915" y="2148587"/>
            <a:ext cx="700146" cy="906624"/>
          </a:xfrm>
          <a:prstGeom prst="rect">
            <a:avLst/>
          </a:prstGeom>
        </p:spPr>
      </p:pic>
      <p:pic>
        <p:nvPicPr>
          <p:cNvPr id="117" name="圖片 116"/>
          <p:cNvPicPr>
            <a:picLocks noChangeAspect="1"/>
          </p:cNvPicPr>
          <p:nvPr/>
        </p:nvPicPr>
        <p:blipFill>
          <a:blip r:embed="rId7"/>
          <a:stretch>
            <a:fillRect/>
          </a:stretch>
        </p:blipFill>
        <p:spPr>
          <a:xfrm>
            <a:off x="10163394" y="2172973"/>
            <a:ext cx="700146" cy="906624"/>
          </a:xfrm>
          <a:prstGeom prst="rect">
            <a:avLst/>
          </a:prstGeom>
        </p:spPr>
      </p:pic>
      <p:pic>
        <p:nvPicPr>
          <p:cNvPr id="118" name="圖片 117"/>
          <p:cNvPicPr>
            <a:picLocks noChangeAspect="1"/>
          </p:cNvPicPr>
          <p:nvPr/>
        </p:nvPicPr>
        <p:blipFill>
          <a:blip r:embed="rId7"/>
          <a:stretch>
            <a:fillRect/>
          </a:stretch>
        </p:blipFill>
        <p:spPr>
          <a:xfrm>
            <a:off x="10845343" y="2172973"/>
            <a:ext cx="700146" cy="906624"/>
          </a:xfrm>
          <a:prstGeom prst="rect">
            <a:avLst/>
          </a:prstGeom>
        </p:spPr>
      </p:pic>
      <p:cxnSp>
        <p:nvCxnSpPr>
          <p:cNvPr id="119" name="直線單箭頭接點 45"/>
          <p:cNvCxnSpPr/>
          <p:nvPr/>
        </p:nvCxnSpPr>
        <p:spPr>
          <a:xfrm>
            <a:off x="8002237" y="2581709"/>
            <a:ext cx="1816958" cy="11085"/>
          </a:xfrm>
          <a:prstGeom prst="straightConnector1">
            <a:avLst/>
          </a:prstGeom>
          <a:ln w="76200">
            <a:headEnd type="triangle"/>
            <a:tailEnd type="arrow"/>
          </a:ln>
        </p:spPr>
        <p:style>
          <a:lnRef idx="1">
            <a:schemeClr val="accent1"/>
          </a:lnRef>
          <a:fillRef idx="0">
            <a:schemeClr val="accent1"/>
          </a:fillRef>
          <a:effectRef idx="0">
            <a:schemeClr val="accent1"/>
          </a:effectRef>
          <a:fontRef idx="minor">
            <a:schemeClr val="tx1"/>
          </a:fontRef>
        </p:style>
      </p:cxnSp>
      <p:cxnSp>
        <p:nvCxnSpPr>
          <p:cNvPr id="120" name="直線單箭頭接點 46"/>
          <p:cNvCxnSpPr/>
          <p:nvPr/>
        </p:nvCxnSpPr>
        <p:spPr>
          <a:xfrm flipH="1">
            <a:off x="9553783" y="3496571"/>
            <a:ext cx="1088789" cy="981901"/>
          </a:xfrm>
          <a:prstGeom prst="straightConnector1">
            <a:avLst/>
          </a:prstGeom>
          <a:ln w="762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26" name="直線單箭頭接點 70"/>
          <p:cNvCxnSpPr/>
          <p:nvPr/>
        </p:nvCxnSpPr>
        <p:spPr>
          <a:xfrm flipH="1" flipV="1">
            <a:off x="7202079" y="3455709"/>
            <a:ext cx="1172738" cy="1094755"/>
          </a:xfrm>
          <a:prstGeom prst="straightConnector1">
            <a:avLst/>
          </a:prstGeom>
          <a:ln w="76200">
            <a:headEnd type="arrow"/>
            <a:tailEnd type="arrow"/>
          </a:ln>
        </p:spPr>
        <p:style>
          <a:lnRef idx="1">
            <a:schemeClr val="accent1"/>
          </a:lnRef>
          <a:fillRef idx="0">
            <a:schemeClr val="accent1"/>
          </a:fillRef>
          <a:effectRef idx="0">
            <a:schemeClr val="accent1"/>
          </a:effectRef>
          <a:fontRef idx="minor">
            <a:schemeClr val="tx1"/>
          </a:fontRef>
        </p:style>
      </p:cxnSp>
      <p:sp>
        <p:nvSpPr>
          <p:cNvPr id="48" name="文字方塊 47"/>
          <p:cNvSpPr txBox="1"/>
          <p:nvPr/>
        </p:nvSpPr>
        <p:spPr>
          <a:xfrm>
            <a:off x="10113638" y="4048265"/>
            <a:ext cx="1537600" cy="369332"/>
          </a:xfrm>
          <a:prstGeom prst="rect">
            <a:avLst/>
          </a:prstGeom>
          <a:noFill/>
        </p:spPr>
        <p:txBody>
          <a:bodyPr wrap="none" rtlCol="0">
            <a:spAutoFit/>
          </a:bodyPr>
          <a:lstStyle/>
          <a:p>
            <a:r>
              <a:rPr lang="en-US" altLang="zh-TW" dirty="0" smtClean="0"/>
              <a:t>Fund demand </a:t>
            </a:r>
            <a:endParaRPr lang="zh-TW" altLang="en-US" dirty="0"/>
          </a:p>
        </p:txBody>
      </p:sp>
      <p:sp>
        <p:nvSpPr>
          <p:cNvPr id="49" name="文字方塊 48"/>
          <p:cNvSpPr txBox="1"/>
          <p:nvPr/>
        </p:nvSpPr>
        <p:spPr>
          <a:xfrm>
            <a:off x="6238465" y="4076861"/>
            <a:ext cx="1803186" cy="369332"/>
          </a:xfrm>
          <a:prstGeom prst="rect">
            <a:avLst/>
          </a:prstGeom>
          <a:noFill/>
        </p:spPr>
        <p:txBody>
          <a:bodyPr wrap="none" rtlCol="0">
            <a:spAutoFit/>
          </a:bodyPr>
          <a:lstStyle/>
          <a:p>
            <a:r>
              <a:rPr lang="en-US" altLang="zh-TW" dirty="0" smtClean="0"/>
              <a:t>Financial product</a:t>
            </a:r>
            <a:endParaRPr lang="zh-TW" altLang="en-US" dirty="0"/>
          </a:p>
        </p:txBody>
      </p:sp>
      <p:sp>
        <p:nvSpPr>
          <p:cNvPr id="50" name="文字方塊 49"/>
          <p:cNvSpPr txBox="1"/>
          <p:nvPr/>
        </p:nvSpPr>
        <p:spPr>
          <a:xfrm>
            <a:off x="8188553" y="2678269"/>
            <a:ext cx="1107996" cy="369332"/>
          </a:xfrm>
          <a:prstGeom prst="rect">
            <a:avLst/>
          </a:prstGeom>
          <a:noFill/>
        </p:spPr>
        <p:txBody>
          <a:bodyPr wrap="square" rtlCol="0">
            <a:spAutoFit/>
          </a:bodyPr>
          <a:lstStyle/>
          <a:p>
            <a:r>
              <a:rPr lang="en-US" altLang="zh-TW" dirty="0" smtClean="0"/>
              <a:t>Loans</a:t>
            </a:r>
            <a:endParaRPr lang="zh-TW" altLang="en-US" dirty="0"/>
          </a:p>
        </p:txBody>
      </p:sp>
      <p:sp>
        <p:nvSpPr>
          <p:cNvPr id="51" name="文字方塊 50"/>
          <p:cNvSpPr txBox="1"/>
          <p:nvPr/>
        </p:nvSpPr>
        <p:spPr>
          <a:xfrm>
            <a:off x="8775158" y="2131541"/>
            <a:ext cx="910377" cy="646331"/>
          </a:xfrm>
          <a:prstGeom prst="rect">
            <a:avLst/>
          </a:prstGeom>
          <a:noFill/>
        </p:spPr>
        <p:txBody>
          <a:bodyPr wrap="none" rtlCol="0">
            <a:spAutoFit/>
          </a:bodyPr>
          <a:lstStyle/>
          <a:p>
            <a:r>
              <a:rPr lang="en-US" altLang="zh-TW" dirty="0" smtClean="0"/>
              <a:t>Returns</a:t>
            </a:r>
          </a:p>
          <a:p>
            <a:endParaRPr lang="zh-TW" altLang="en-US" dirty="0"/>
          </a:p>
        </p:txBody>
      </p:sp>
      <p:sp>
        <p:nvSpPr>
          <p:cNvPr id="7" name="圓形箭號 6"/>
          <p:cNvSpPr/>
          <p:nvPr/>
        </p:nvSpPr>
        <p:spPr>
          <a:xfrm rot="16200000">
            <a:off x="-521736" y="2092830"/>
            <a:ext cx="3883669" cy="2629869"/>
          </a:xfrm>
          <a:prstGeom prst="circularArrow">
            <a:avLst>
              <a:gd name="adj1" fmla="val 3022"/>
              <a:gd name="adj2" fmla="val 346051"/>
              <a:gd name="adj3" fmla="val 405952"/>
              <a:gd name="adj4" fmla="val 10136256"/>
              <a:gd name="adj5" fmla="val 1513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schemeClr val="tx1"/>
              </a:solidFill>
            </a:endParaRPr>
          </a:p>
        </p:txBody>
      </p:sp>
      <p:sp>
        <p:nvSpPr>
          <p:cNvPr id="52" name="文字方塊 51"/>
          <p:cNvSpPr txBox="1"/>
          <p:nvPr/>
        </p:nvSpPr>
        <p:spPr>
          <a:xfrm>
            <a:off x="6727029" y="5558956"/>
            <a:ext cx="4793238" cy="369332"/>
          </a:xfrm>
          <a:prstGeom prst="rect">
            <a:avLst/>
          </a:prstGeom>
          <a:noFill/>
        </p:spPr>
        <p:txBody>
          <a:bodyPr wrap="square" rtlCol="0">
            <a:spAutoFit/>
          </a:bodyPr>
          <a:lstStyle/>
          <a:p>
            <a:pPr algn="ctr"/>
            <a:r>
              <a:rPr kumimoji="1" lang="en-US" altLang="zh-TW" dirty="0" smtClean="0"/>
              <a:t>Information sharing and market matching </a:t>
            </a:r>
            <a:endParaRPr kumimoji="1" lang="zh-TW" altLang="en-US" dirty="0"/>
          </a:p>
        </p:txBody>
      </p:sp>
      <p:pic>
        <p:nvPicPr>
          <p:cNvPr id="54" name="圖片 53"/>
          <p:cNvPicPr>
            <a:picLocks noChangeAspect="1"/>
          </p:cNvPicPr>
          <p:nvPr/>
        </p:nvPicPr>
        <p:blipFill>
          <a:blip r:embed="rId4" cstate="print">
            <a:duotone>
              <a:schemeClr val="accent2">
                <a:shade val="45000"/>
                <a:satMod val="135000"/>
              </a:schemeClr>
              <a:prstClr val="white"/>
            </a:duotone>
            <a:extLst>
              <a:ext uri="{BEBA8EAE-BF5A-486C-A8C5-ECC9F3942E4B}">
                <a14:imgProps xmlns:a14="http://schemas.microsoft.com/office/drawing/2010/main">
                  <a14:imgLayer r:embed="rId5">
                    <a14:imgEffect>
                      <a14:backgroundRemoval t="10000" b="90000" l="10000" r="90000">
                        <a14:foregroundMark x1="31600" y1="26667" x2="31600" y2="26667"/>
                        <a14:foregroundMark x1="26300" y1="47593" x2="26300" y2="47593"/>
                        <a14:foregroundMark x1="50800" y1="42870" x2="50800" y2="42870"/>
                        <a14:foregroundMark x1="72300" y1="31852" x2="72300" y2="31852"/>
                        <a14:foregroundMark x1="72300" y1="44167" x2="72300" y2="44167"/>
                      </a14:backgroundRemoval>
                    </a14:imgEffect>
                  </a14:imgLayer>
                </a14:imgProps>
              </a:ext>
              <a:ext uri="{28A0092B-C50C-407E-A947-70E740481C1C}">
                <a14:useLocalDpi xmlns:a14="http://schemas.microsoft.com/office/drawing/2010/main" val="0"/>
              </a:ext>
            </a:extLst>
          </a:blip>
          <a:stretch>
            <a:fillRect/>
          </a:stretch>
        </p:blipFill>
        <p:spPr>
          <a:xfrm>
            <a:off x="2129896" y="4952122"/>
            <a:ext cx="1169948" cy="1233939"/>
          </a:xfrm>
          <a:prstGeom prst="rect">
            <a:avLst/>
          </a:prstGeom>
        </p:spPr>
      </p:pic>
      <p:pic>
        <p:nvPicPr>
          <p:cNvPr id="55" name="圖片 54"/>
          <p:cNvPicPr>
            <a:picLocks noChangeAspect="1"/>
          </p:cNvPicPr>
          <p:nvPr/>
        </p:nvPicPr>
        <p:blipFill>
          <a:blip r:embed="rId4" cstate="print">
            <a:duotone>
              <a:schemeClr val="accent1">
                <a:shade val="45000"/>
                <a:satMod val="135000"/>
              </a:schemeClr>
              <a:prstClr val="white"/>
            </a:duotone>
            <a:extLst>
              <a:ext uri="{BEBA8EAE-BF5A-486C-A8C5-ECC9F3942E4B}">
                <a14:imgProps xmlns:a14="http://schemas.microsoft.com/office/drawing/2010/main">
                  <a14:imgLayer r:embed="rId5">
                    <a14:imgEffect>
                      <a14:backgroundRemoval t="10000" b="90000" l="10000" r="90000">
                        <a14:foregroundMark x1="31600" y1="26667" x2="31600" y2="26667"/>
                        <a14:foregroundMark x1="26300" y1="47593" x2="26300" y2="47593"/>
                        <a14:foregroundMark x1="50800" y1="42870" x2="50800" y2="42870"/>
                        <a14:foregroundMark x1="72300" y1="31852" x2="72300" y2="31852"/>
                        <a14:foregroundMark x1="72300" y1="44167" x2="72300" y2="44167"/>
                      </a14:backgroundRemoval>
                    </a14:imgEffect>
                  </a14:imgLayer>
                </a14:imgProps>
              </a:ext>
              <a:ext uri="{28A0092B-C50C-407E-A947-70E740481C1C}">
                <a14:useLocalDpi xmlns:a14="http://schemas.microsoft.com/office/drawing/2010/main" val="0"/>
              </a:ext>
            </a:extLst>
          </a:blip>
          <a:stretch>
            <a:fillRect/>
          </a:stretch>
        </p:blipFill>
        <p:spPr>
          <a:xfrm>
            <a:off x="1376798" y="5305234"/>
            <a:ext cx="1169948" cy="1263544"/>
          </a:xfrm>
          <a:prstGeom prst="rect">
            <a:avLst/>
          </a:prstGeom>
        </p:spPr>
      </p:pic>
      <p:pic>
        <p:nvPicPr>
          <p:cNvPr id="56" name="圖片 55"/>
          <p:cNvPicPr>
            <a:picLocks noChangeAspect="1"/>
          </p:cNvPicPr>
          <p:nvPr/>
        </p:nvPicPr>
        <p:blipFill>
          <a:blip r:embed="rId4" cstate="print">
            <a:duotone>
              <a:schemeClr val="accent4">
                <a:shade val="45000"/>
                <a:satMod val="135000"/>
              </a:schemeClr>
              <a:prstClr val="white"/>
            </a:duotone>
            <a:extLst>
              <a:ext uri="{BEBA8EAE-BF5A-486C-A8C5-ECC9F3942E4B}">
                <a14:imgProps xmlns:a14="http://schemas.microsoft.com/office/drawing/2010/main">
                  <a14:imgLayer r:embed="rId5">
                    <a14:imgEffect>
                      <a14:backgroundRemoval t="10000" b="90000" l="10000" r="90000">
                        <a14:foregroundMark x1="31600" y1="26667" x2="31600" y2="26667"/>
                        <a14:foregroundMark x1="26300" y1="47593" x2="26300" y2="47593"/>
                        <a14:foregroundMark x1="50800" y1="42870" x2="50800" y2="42870"/>
                        <a14:foregroundMark x1="72300" y1="31852" x2="72300" y2="31852"/>
                        <a14:foregroundMark x1="72300" y1="44167" x2="72300" y2="44167"/>
                      </a14:backgroundRemoval>
                    </a14:imgEffect>
                  </a14:imgLayer>
                </a14:imgProps>
              </a:ext>
              <a:ext uri="{28A0092B-C50C-407E-A947-70E740481C1C}">
                <a14:useLocalDpi xmlns:a14="http://schemas.microsoft.com/office/drawing/2010/main" val="0"/>
              </a:ext>
            </a:extLst>
          </a:blip>
          <a:stretch>
            <a:fillRect/>
          </a:stretch>
        </p:blipFill>
        <p:spPr>
          <a:xfrm>
            <a:off x="2518916" y="5215091"/>
            <a:ext cx="1169948" cy="1263544"/>
          </a:xfrm>
          <a:prstGeom prst="rect">
            <a:avLst/>
          </a:prstGeom>
        </p:spPr>
      </p:pic>
      <p:pic>
        <p:nvPicPr>
          <p:cNvPr id="58" name="圖片 5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78031" y="4836651"/>
            <a:ext cx="1291636" cy="1291636"/>
          </a:xfrm>
          <a:prstGeom prst="rect">
            <a:avLst/>
          </a:prstGeom>
        </p:spPr>
      </p:pic>
      <p:sp>
        <p:nvSpPr>
          <p:cNvPr id="53" name="圓形箭號 52"/>
          <p:cNvSpPr/>
          <p:nvPr/>
        </p:nvSpPr>
        <p:spPr>
          <a:xfrm rot="16200000" flipH="1">
            <a:off x="-512946" y="2075675"/>
            <a:ext cx="3829247" cy="2629869"/>
          </a:xfrm>
          <a:prstGeom prst="circularArrow">
            <a:avLst>
              <a:gd name="adj1" fmla="val 3022"/>
              <a:gd name="adj2" fmla="val 346051"/>
              <a:gd name="adj3" fmla="val 405952"/>
              <a:gd name="adj4" fmla="val 10136256"/>
              <a:gd name="adj5" fmla="val 1513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schemeClr val="tx1"/>
              </a:solidFill>
            </a:endParaRPr>
          </a:p>
        </p:txBody>
      </p:sp>
      <p:sp>
        <p:nvSpPr>
          <p:cNvPr id="10" name="文字方塊 9"/>
          <p:cNvSpPr txBox="1"/>
          <p:nvPr/>
        </p:nvSpPr>
        <p:spPr>
          <a:xfrm>
            <a:off x="233069" y="2807197"/>
            <a:ext cx="1636555" cy="369332"/>
          </a:xfrm>
          <a:prstGeom prst="rect">
            <a:avLst/>
          </a:prstGeom>
          <a:noFill/>
        </p:spPr>
        <p:txBody>
          <a:bodyPr wrap="square" rtlCol="0">
            <a:spAutoFit/>
          </a:bodyPr>
          <a:lstStyle/>
          <a:p>
            <a:r>
              <a:rPr kumimoji="1" lang="en-US" altLang="zh-TW" dirty="0" smtClean="0"/>
              <a:t>Unconnected </a:t>
            </a:r>
            <a:endParaRPr kumimoji="1" lang="zh-TW" altLang="en-US" dirty="0"/>
          </a:p>
        </p:txBody>
      </p:sp>
    </p:spTree>
    <p:extLst>
      <p:ext uri="{BB962C8B-B14F-4D97-AF65-F5344CB8AC3E}">
        <p14:creationId xmlns:p14="http://schemas.microsoft.com/office/powerpoint/2010/main" val="100792366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zh-TW" altLang="en-US" b="1" dirty="0">
                <a:solidFill>
                  <a:schemeClr val="accent2"/>
                </a:solidFill>
                <a:latin typeface="Calibri"/>
                <a:ea typeface="Calibri"/>
                <a:cs typeface="Calibri"/>
                <a:sym typeface="Calibri"/>
              </a:rPr>
              <a:t>數位銀行</a:t>
            </a:r>
            <a:r>
              <a:rPr lang="en-US" altLang="zh-TW" b="1" dirty="0">
                <a:solidFill>
                  <a:schemeClr val="accent2"/>
                </a:solidFill>
                <a:latin typeface="Calibri"/>
                <a:ea typeface="Calibri"/>
                <a:cs typeface="Calibri"/>
                <a:sym typeface="Calibri"/>
              </a:rPr>
              <a:t>:</a:t>
            </a:r>
            <a:r>
              <a:rPr lang="zh-TW" altLang="en-US" b="1" dirty="0">
                <a:solidFill>
                  <a:schemeClr val="accent2"/>
                </a:solidFill>
                <a:latin typeface="Calibri"/>
                <a:ea typeface="Calibri"/>
                <a:cs typeface="Calibri"/>
                <a:sym typeface="Calibri"/>
              </a:rPr>
              <a:t> </a:t>
            </a:r>
            <a:r>
              <a:rPr lang="en-US" b="1" dirty="0" smtClean="0">
                <a:solidFill>
                  <a:schemeClr val="accent2"/>
                </a:solidFill>
                <a:latin typeface="Calibri"/>
                <a:ea typeface="Calibri"/>
                <a:cs typeface="Calibri"/>
                <a:sym typeface="Calibri"/>
              </a:rPr>
              <a:t> Bank3.0 </a:t>
            </a:r>
            <a:r>
              <a:rPr lang="zh-TW" altLang="en-US" b="1" dirty="0" smtClean="0">
                <a:solidFill>
                  <a:schemeClr val="accent2"/>
                </a:solidFill>
                <a:latin typeface="Calibri"/>
                <a:ea typeface="Calibri"/>
                <a:cs typeface="Calibri"/>
                <a:sym typeface="Calibri"/>
              </a:rPr>
              <a:t>到 </a:t>
            </a:r>
            <a:r>
              <a:rPr lang="en-US" altLang="zh-TW" b="1" dirty="0" smtClean="0">
                <a:solidFill>
                  <a:schemeClr val="accent2"/>
                </a:solidFill>
                <a:latin typeface="Calibri"/>
                <a:ea typeface="Calibri"/>
                <a:cs typeface="Calibri"/>
                <a:sym typeface="Calibri"/>
              </a:rPr>
              <a:t>Bank 4.0 </a:t>
            </a:r>
            <a:endParaRPr lang="en-US" sz="4200" b="1" i="0" u="none" strike="noStrike" cap="none" dirty="0">
              <a:solidFill>
                <a:schemeClr val="accent2"/>
              </a:solidFill>
              <a:latin typeface="Calibri"/>
              <a:ea typeface="Calibri"/>
              <a:cs typeface="Calibri"/>
              <a:sym typeface="Calibri"/>
            </a:endParaRPr>
          </a:p>
        </p:txBody>
      </p:sp>
      <p:sp>
        <p:nvSpPr>
          <p:cNvPr id="331" name="Shape 331"/>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100</a:t>
            </a:fld>
            <a:endParaRPr lang="en-US" sz="2000">
              <a:solidFill>
                <a:schemeClr val="lt1"/>
              </a:solidFill>
              <a:latin typeface="Calibri"/>
              <a:ea typeface="Calibri"/>
              <a:cs typeface="Calibri"/>
              <a:sym typeface="Calibri"/>
            </a:endParaRPr>
          </a:p>
        </p:txBody>
      </p:sp>
      <p:pic>
        <p:nvPicPr>
          <p:cNvPr id="17" name="Picture 2" descr="http://journal.eyeprophet.com/wp-content/uploads/2015/11/bank3.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1503" y="1462694"/>
            <a:ext cx="9194096" cy="4741419"/>
          </a:xfrm>
          <a:prstGeom prst="rect">
            <a:avLst/>
          </a:prstGeom>
          <a:noFill/>
          <a:extLst>
            <a:ext uri="{909E8E84-426E-40DD-AFC4-6F175D3DCCD1}">
              <a14:hiddenFill xmlns:a14="http://schemas.microsoft.com/office/drawing/2010/main">
                <a:solidFill>
                  <a:srgbClr val="FFFFFF"/>
                </a:solidFill>
              </a14:hiddenFill>
            </a:ext>
          </a:extLst>
        </p:spPr>
      </p:pic>
      <p:sp>
        <p:nvSpPr>
          <p:cNvPr id="2" name="箭號: 向右 1"/>
          <p:cNvSpPr/>
          <p:nvPr/>
        </p:nvSpPr>
        <p:spPr>
          <a:xfrm>
            <a:off x="1541721" y="5411972"/>
            <a:ext cx="6477814" cy="5069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Bank3.0</a:t>
            </a:r>
            <a:endParaRPr lang="zh-TW" altLang="en-US" dirty="0"/>
          </a:p>
        </p:txBody>
      </p:sp>
      <p:sp>
        <p:nvSpPr>
          <p:cNvPr id="29" name="箭號: 向右 28"/>
          <p:cNvSpPr/>
          <p:nvPr/>
        </p:nvSpPr>
        <p:spPr>
          <a:xfrm>
            <a:off x="8279697" y="5411970"/>
            <a:ext cx="2384184" cy="506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Bank4.0</a:t>
            </a:r>
            <a:endParaRPr lang="zh-TW" altLang="en-US" dirty="0"/>
          </a:p>
        </p:txBody>
      </p:sp>
      <p:sp>
        <p:nvSpPr>
          <p:cNvPr id="31"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10265096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橢圓 16"/>
          <p:cNvSpPr/>
          <p:nvPr/>
        </p:nvSpPr>
        <p:spPr>
          <a:xfrm rot="20502527">
            <a:off x="1428311" y="421076"/>
            <a:ext cx="7977727" cy="579980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101</a:t>
            </a:fld>
            <a:endParaRPr lang="zh-TW" altLang="en-US" dirty="0"/>
          </a:p>
        </p:txBody>
      </p:sp>
      <p:grpSp>
        <p:nvGrpSpPr>
          <p:cNvPr id="36" name="群組 35"/>
          <p:cNvGrpSpPr/>
          <p:nvPr/>
        </p:nvGrpSpPr>
        <p:grpSpPr>
          <a:xfrm>
            <a:off x="1152939" y="1449238"/>
            <a:ext cx="8295201" cy="5108113"/>
            <a:chOff x="1982920" y="1274520"/>
            <a:chExt cx="8061341" cy="4727979"/>
          </a:xfrm>
        </p:grpSpPr>
        <p:sp>
          <p:nvSpPr>
            <p:cNvPr id="27" name="文字方塊 26"/>
            <p:cNvSpPr txBox="1"/>
            <p:nvPr/>
          </p:nvSpPr>
          <p:spPr>
            <a:xfrm rot="16200000">
              <a:off x="9188520" y="5286784"/>
              <a:ext cx="615553" cy="815877"/>
            </a:xfrm>
            <a:prstGeom prst="rect">
              <a:avLst/>
            </a:prstGeom>
            <a:noFill/>
          </p:spPr>
          <p:txBody>
            <a:bodyPr vert="eaVert" wrap="square" rtlCol="0">
              <a:spAutoFit/>
            </a:bodyPr>
            <a:lstStyle/>
            <a:p>
              <a:r>
                <a:rPr lang="zh-TW" altLang="en-US" sz="2800" dirty="0"/>
                <a:t>虛擬</a:t>
              </a:r>
              <a:endParaRPr lang="en-US" altLang="zh-TW" sz="2800" dirty="0"/>
            </a:p>
          </p:txBody>
        </p:sp>
        <p:sp>
          <p:nvSpPr>
            <p:cNvPr id="19" name="向右箭號 18"/>
            <p:cNvSpPr/>
            <p:nvPr/>
          </p:nvSpPr>
          <p:spPr>
            <a:xfrm>
              <a:off x="2810692" y="5260047"/>
              <a:ext cx="7233569" cy="194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向下箭號 19"/>
            <p:cNvSpPr/>
            <p:nvPr/>
          </p:nvSpPr>
          <p:spPr>
            <a:xfrm rot="10800000">
              <a:off x="2564122" y="1394977"/>
              <a:ext cx="192607" cy="3863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文字方塊 25"/>
            <p:cNvSpPr txBox="1"/>
            <p:nvPr/>
          </p:nvSpPr>
          <p:spPr>
            <a:xfrm>
              <a:off x="1982920" y="1274520"/>
              <a:ext cx="615553" cy="1332137"/>
            </a:xfrm>
            <a:prstGeom prst="rect">
              <a:avLst/>
            </a:prstGeom>
            <a:noFill/>
          </p:spPr>
          <p:txBody>
            <a:bodyPr vert="eaVert" wrap="square" rtlCol="0">
              <a:spAutoFit/>
            </a:bodyPr>
            <a:lstStyle/>
            <a:p>
              <a:r>
                <a:rPr lang="zh-TW" altLang="en-US" sz="2800" dirty="0"/>
                <a:t>客戶端</a:t>
              </a:r>
              <a:endParaRPr lang="en-US" altLang="zh-TW" sz="2800" dirty="0"/>
            </a:p>
          </p:txBody>
        </p:sp>
        <p:sp>
          <p:nvSpPr>
            <p:cNvPr id="28" name="文字方塊 27"/>
            <p:cNvSpPr txBox="1"/>
            <p:nvPr/>
          </p:nvSpPr>
          <p:spPr>
            <a:xfrm>
              <a:off x="2075725" y="4428302"/>
              <a:ext cx="562918" cy="1332137"/>
            </a:xfrm>
            <a:prstGeom prst="rect">
              <a:avLst/>
            </a:prstGeom>
            <a:noFill/>
          </p:spPr>
          <p:txBody>
            <a:bodyPr vert="eaVert" wrap="square" rtlCol="0">
              <a:spAutoFit/>
            </a:bodyPr>
            <a:lstStyle/>
            <a:p>
              <a:r>
                <a:rPr lang="zh-TW" altLang="en-US" sz="2800" dirty="0"/>
                <a:t>銀行端</a:t>
              </a:r>
              <a:endParaRPr lang="en-US" altLang="zh-TW" sz="2800" dirty="0"/>
            </a:p>
          </p:txBody>
        </p:sp>
        <p:sp>
          <p:nvSpPr>
            <p:cNvPr id="29" name="文字方塊 28"/>
            <p:cNvSpPr txBox="1"/>
            <p:nvPr/>
          </p:nvSpPr>
          <p:spPr>
            <a:xfrm rot="16200000">
              <a:off x="3094850" y="5227309"/>
              <a:ext cx="534188" cy="845803"/>
            </a:xfrm>
            <a:prstGeom prst="rect">
              <a:avLst/>
            </a:prstGeom>
            <a:noFill/>
          </p:spPr>
          <p:txBody>
            <a:bodyPr vert="eaVert" wrap="square" rtlCol="0">
              <a:spAutoFit/>
            </a:bodyPr>
            <a:lstStyle/>
            <a:p>
              <a:r>
                <a:rPr lang="zh-TW" altLang="en-US" sz="2800" dirty="0"/>
                <a:t>實體</a:t>
              </a:r>
              <a:endParaRPr lang="en-US" altLang="zh-TW" sz="2800" dirty="0"/>
            </a:p>
          </p:txBody>
        </p:sp>
      </p:grpSp>
      <p:sp>
        <p:nvSpPr>
          <p:cNvPr id="18" name="文字方塊 17"/>
          <p:cNvSpPr txBox="1"/>
          <p:nvPr/>
        </p:nvSpPr>
        <p:spPr>
          <a:xfrm>
            <a:off x="4833717" y="714016"/>
            <a:ext cx="3506090" cy="523220"/>
          </a:xfrm>
          <a:prstGeom prst="rect">
            <a:avLst/>
          </a:prstGeom>
          <a:noFill/>
        </p:spPr>
        <p:txBody>
          <a:bodyPr wrap="square" rtlCol="0">
            <a:spAutoFit/>
          </a:bodyPr>
          <a:lstStyle/>
          <a:p>
            <a:r>
              <a:rPr lang="en-US" altLang="zh-TW" sz="2800" dirty="0"/>
              <a:t>Internet Of Everything</a:t>
            </a:r>
            <a:endParaRPr lang="zh-TW" altLang="en-US" sz="2800" dirty="0"/>
          </a:p>
        </p:txBody>
      </p:sp>
      <p:sp>
        <p:nvSpPr>
          <p:cNvPr id="30" name="文字方塊 29"/>
          <p:cNvSpPr txBox="1"/>
          <p:nvPr/>
        </p:nvSpPr>
        <p:spPr>
          <a:xfrm>
            <a:off x="11286879" y="547607"/>
            <a:ext cx="615553" cy="1841657"/>
          </a:xfrm>
          <a:prstGeom prst="rect">
            <a:avLst/>
          </a:prstGeom>
          <a:noFill/>
        </p:spPr>
        <p:txBody>
          <a:bodyPr vert="eaVert" wrap="square" rtlCol="0">
            <a:spAutoFit/>
          </a:bodyPr>
          <a:lstStyle/>
          <a:p>
            <a:r>
              <a:rPr lang="zh-TW" altLang="en-US" sz="2800" dirty="0">
                <a:solidFill>
                  <a:schemeClr val="bg1">
                    <a:lumMod val="65000"/>
                  </a:schemeClr>
                </a:solidFill>
              </a:rPr>
              <a:t>非銀行端</a:t>
            </a:r>
          </a:p>
        </p:txBody>
      </p:sp>
      <p:sp>
        <p:nvSpPr>
          <p:cNvPr id="22" name="橢圓 21"/>
          <p:cNvSpPr/>
          <p:nvPr/>
        </p:nvSpPr>
        <p:spPr>
          <a:xfrm>
            <a:off x="8698759" y="577118"/>
            <a:ext cx="2477386" cy="175864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tx1"/>
                </a:solidFill>
              </a:rPr>
              <a:t>人人是銀行</a:t>
            </a:r>
          </a:p>
        </p:txBody>
      </p:sp>
      <p:sp>
        <p:nvSpPr>
          <p:cNvPr id="32" name="橢圓 31"/>
          <p:cNvSpPr/>
          <p:nvPr/>
        </p:nvSpPr>
        <p:spPr>
          <a:xfrm>
            <a:off x="2223780" y="4123133"/>
            <a:ext cx="2202418" cy="16268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實體銀行服務創新</a:t>
            </a:r>
          </a:p>
        </p:txBody>
      </p:sp>
      <p:sp>
        <p:nvSpPr>
          <p:cNvPr id="35" name="橢圓 34"/>
          <p:cNvSpPr/>
          <p:nvPr/>
        </p:nvSpPr>
        <p:spPr>
          <a:xfrm>
            <a:off x="5726432" y="1539804"/>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數據</a:t>
            </a:r>
            <a:r>
              <a:rPr lang="zh-TW" altLang="en-US" sz="2400" dirty="0" smtClean="0">
                <a:solidFill>
                  <a:schemeClr val="bg1"/>
                </a:solidFill>
              </a:rPr>
              <a:t>銀行創新</a:t>
            </a:r>
            <a:endParaRPr lang="zh-TW" altLang="en-US" sz="2400" dirty="0">
              <a:solidFill>
                <a:schemeClr val="bg1"/>
              </a:solidFill>
            </a:endParaRPr>
          </a:p>
        </p:txBody>
      </p:sp>
      <p:sp>
        <p:nvSpPr>
          <p:cNvPr id="37" name="橢圓 36"/>
          <p:cNvSpPr/>
          <p:nvPr/>
        </p:nvSpPr>
        <p:spPr>
          <a:xfrm>
            <a:off x="5847561" y="3273674"/>
            <a:ext cx="2238163" cy="1698918"/>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行動銀行創新</a:t>
            </a:r>
          </a:p>
        </p:txBody>
      </p:sp>
      <p:sp>
        <p:nvSpPr>
          <p:cNvPr id="38" name="橢圓 37"/>
          <p:cNvSpPr/>
          <p:nvPr/>
        </p:nvSpPr>
        <p:spPr>
          <a:xfrm>
            <a:off x="3393311" y="1319399"/>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社</a:t>
            </a:r>
            <a:r>
              <a:rPr lang="zh-TW" altLang="en-US" sz="2400" dirty="0" smtClean="0">
                <a:solidFill>
                  <a:schemeClr val="bg1"/>
                </a:solidFill>
              </a:rPr>
              <a:t>群銀行創新</a:t>
            </a:r>
            <a:endParaRPr lang="zh-TW" altLang="en-US" sz="2400" dirty="0">
              <a:solidFill>
                <a:schemeClr val="bg1"/>
              </a:solidFill>
            </a:endParaRPr>
          </a:p>
        </p:txBody>
      </p:sp>
      <p:sp>
        <p:nvSpPr>
          <p:cNvPr id="34" name="橢圓 33"/>
          <p:cNvSpPr/>
          <p:nvPr/>
        </p:nvSpPr>
        <p:spPr>
          <a:xfrm rot="2294838">
            <a:off x="2566808" y="3563064"/>
            <a:ext cx="3934721" cy="96882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solidFill>
                  <a:schemeClr val="bg1"/>
                </a:solidFill>
              </a:rPr>
              <a:t>聯網銀行創新</a:t>
            </a:r>
          </a:p>
        </p:txBody>
      </p:sp>
      <p:sp>
        <p:nvSpPr>
          <p:cNvPr id="39"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
        <p:nvSpPr>
          <p:cNvPr id="3" name="矩形 2"/>
          <p:cNvSpPr/>
          <p:nvPr/>
        </p:nvSpPr>
        <p:spPr>
          <a:xfrm>
            <a:off x="68665" y="335163"/>
            <a:ext cx="5558108" cy="830997"/>
          </a:xfrm>
          <a:prstGeom prst="rect">
            <a:avLst/>
          </a:prstGeom>
        </p:spPr>
        <p:txBody>
          <a:bodyPr wrap="square">
            <a:spAutoFit/>
          </a:bodyPr>
          <a:lstStyle/>
          <a:p>
            <a:r>
              <a:rPr lang="zh-TW" altLang="en-US" sz="4800" b="1" dirty="0">
                <a:solidFill>
                  <a:schemeClr val="accent2"/>
                </a:solidFill>
                <a:ea typeface="Calibri"/>
                <a:cs typeface="Calibri"/>
                <a:sym typeface="Calibri"/>
              </a:rPr>
              <a:t>數位</a:t>
            </a:r>
            <a:r>
              <a:rPr lang="zh-TW" altLang="en-US" sz="4800" b="1" dirty="0" smtClean="0">
                <a:solidFill>
                  <a:schemeClr val="accent2"/>
                </a:solidFill>
                <a:ea typeface="Calibri"/>
                <a:cs typeface="Calibri"/>
                <a:sym typeface="Calibri"/>
              </a:rPr>
              <a:t>銀行創新地圖</a:t>
            </a:r>
            <a:endParaRPr lang="en-US" sz="4800" dirty="0">
              <a:solidFill>
                <a:srgbClr val="7030A0"/>
              </a:solidFill>
            </a:endParaRPr>
          </a:p>
        </p:txBody>
      </p:sp>
      <p:sp>
        <p:nvSpPr>
          <p:cNvPr id="4" name="標題 3"/>
          <p:cNvSpPr>
            <a:spLocks noGrp="1"/>
          </p:cNvSpPr>
          <p:nvPr>
            <p:ph type="title"/>
          </p:nvPr>
        </p:nvSpPr>
        <p:spPr/>
        <p:txBody>
          <a:bodyPr/>
          <a:lstStyle/>
          <a:p>
            <a:endParaRPr lang="en-US"/>
          </a:p>
        </p:txBody>
      </p:sp>
    </p:spTree>
    <p:extLst>
      <p:ext uri="{BB962C8B-B14F-4D97-AF65-F5344CB8AC3E}">
        <p14:creationId xmlns:p14="http://schemas.microsoft.com/office/powerpoint/2010/main" val="2828044987"/>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Shape 395"/>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en-US" sz="4200" b="1" i="0" u="none" strike="noStrike" cap="none" dirty="0" err="1">
                <a:solidFill>
                  <a:schemeClr val="accent2"/>
                </a:solidFill>
                <a:latin typeface="+mn-ea"/>
                <a:ea typeface="+mn-ea"/>
                <a:cs typeface="Calibri"/>
                <a:sym typeface="Calibri"/>
              </a:rPr>
              <a:t>目前發展-</a:t>
            </a:r>
            <a:r>
              <a:rPr lang="en-US" sz="4200" b="1" i="0" u="none" strike="noStrike" cap="none" dirty="0" err="1" smtClean="0">
                <a:solidFill>
                  <a:schemeClr val="accent2"/>
                </a:solidFill>
                <a:latin typeface="+mn-ea"/>
                <a:ea typeface="+mn-ea"/>
                <a:cs typeface="Calibri"/>
                <a:sym typeface="Calibri"/>
              </a:rPr>
              <a:t>國際</a:t>
            </a:r>
            <a:r>
              <a:rPr lang="zh-TW" altLang="en-US" dirty="0">
                <a:latin typeface="+mn-ea"/>
                <a:ea typeface="+mn-ea"/>
                <a:cs typeface="Calibri"/>
                <a:sym typeface="Calibri"/>
              </a:rPr>
              <a:t>案例</a:t>
            </a:r>
            <a:endParaRPr lang="en-US" sz="4200" b="1" i="0" u="none" strike="noStrike" cap="none" dirty="0">
              <a:solidFill>
                <a:schemeClr val="accent2"/>
              </a:solidFill>
              <a:latin typeface="+mn-ea"/>
              <a:ea typeface="+mn-ea"/>
              <a:cs typeface="Calibri"/>
              <a:sym typeface="Calibri"/>
            </a:endParaRPr>
          </a:p>
        </p:txBody>
      </p:sp>
      <p:sp>
        <p:nvSpPr>
          <p:cNvPr id="396" name="Shape 396"/>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457200" lvl="1" indent="0">
              <a:buClr>
                <a:schemeClr val="dk1"/>
              </a:buClr>
              <a:buSzPct val="100000"/>
              <a:buNone/>
            </a:pPr>
            <a:endParaRPr sz="26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1000"/>
              </a:spcBef>
              <a:buClr>
                <a:schemeClr val="dk1"/>
              </a:buClr>
              <a:buSzPct val="100000"/>
              <a:buFont typeface="Arial"/>
              <a:buNone/>
            </a:pPr>
            <a:endParaRPr sz="2600" b="0" i="0" u="none" strike="noStrike" cap="none" dirty="0">
              <a:solidFill>
                <a:schemeClr val="dk1"/>
              </a:solidFill>
              <a:latin typeface="Calibri"/>
              <a:ea typeface="Calibri"/>
              <a:cs typeface="Calibri"/>
              <a:sym typeface="Calibri"/>
            </a:endParaRPr>
          </a:p>
        </p:txBody>
      </p:sp>
      <p:sp>
        <p:nvSpPr>
          <p:cNvPr id="410" name="Shape 410"/>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102</a:t>
            </a:fld>
            <a:endParaRPr lang="en-US" sz="2000">
              <a:solidFill>
                <a:schemeClr val="lt1"/>
              </a:solidFill>
              <a:latin typeface="Calibri"/>
              <a:ea typeface="Calibri"/>
              <a:cs typeface="Calibri"/>
              <a:sym typeface="Calibri"/>
            </a:endParaRPr>
          </a:p>
        </p:txBody>
      </p:sp>
      <p:graphicFrame>
        <p:nvGraphicFramePr>
          <p:cNvPr id="20" name="資料庫圖表 19"/>
          <p:cNvGraphicFramePr/>
          <p:nvPr>
            <p:extLst/>
          </p:nvPr>
        </p:nvGraphicFramePr>
        <p:xfrm>
          <a:off x="955357" y="5662670"/>
          <a:ext cx="9784080" cy="5992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 name="圖片 29"/>
          <p:cNvPicPr>
            <a:picLocks noChangeAspect="1"/>
          </p:cNvPicPr>
          <p:nvPr/>
        </p:nvPicPr>
        <p:blipFill>
          <a:blip r:embed="rId8"/>
          <a:stretch>
            <a:fillRect/>
          </a:stretch>
        </p:blipFill>
        <p:spPr>
          <a:xfrm>
            <a:off x="219875" y="2556865"/>
            <a:ext cx="12000230" cy="3191040"/>
          </a:xfrm>
          <a:prstGeom prst="rect">
            <a:avLst/>
          </a:prstGeom>
        </p:spPr>
      </p:pic>
      <p:sp>
        <p:nvSpPr>
          <p:cNvPr id="2" name="矩形 1"/>
          <p:cNvSpPr/>
          <p:nvPr/>
        </p:nvSpPr>
        <p:spPr>
          <a:xfrm>
            <a:off x="404131" y="1604219"/>
            <a:ext cx="6954148" cy="584775"/>
          </a:xfrm>
          <a:prstGeom prst="rect">
            <a:avLst/>
          </a:prstGeom>
        </p:spPr>
        <p:txBody>
          <a:bodyPr wrap="none">
            <a:spAutoFit/>
          </a:bodyPr>
          <a:lstStyle/>
          <a:p>
            <a:pPr marL="228600" lvl="0" indent="-228600">
              <a:buClr>
                <a:schemeClr val="dk1"/>
              </a:buClr>
              <a:buSzPct val="25000"/>
            </a:pPr>
            <a:r>
              <a:rPr lang="en-US" altLang="zh-TW" sz="3200" dirty="0" err="1">
                <a:solidFill>
                  <a:schemeClr val="dk1"/>
                </a:solidFill>
                <a:latin typeface="+mn-ea"/>
                <a:cs typeface="Calibri"/>
                <a:sym typeface="Calibri"/>
              </a:rPr>
              <a:t>案例:德意志銀行</a:t>
            </a:r>
            <a:r>
              <a:rPr lang="en-US" altLang="zh-TW" sz="3200" dirty="0">
                <a:solidFill>
                  <a:schemeClr val="dk1"/>
                </a:solidFill>
                <a:latin typeface="+mn-ea"/>
                <a:cs typeface="Calibri"/>
                <a:sym typeface="Calibri"/>
              </a:rPr>
              <a:t> </a:t>
            </a:r>
            <a:r>
              <a:rPr lang="en-US" altLang="zh-TW" sz="3200" dirty="0" err="1">
                <a:solidFill>
                  <a:schemeClr val="dk1"/>
                </a:solidFill>
                <a:latin typeface="+mn-ea"/>
                <a:cs typeface="Calibri"/>
                <a:sym typeface="Calibri"/>
              </a:rPr>
              <a:t>旗艦分行就像俱樂部</a:t>
            </a:r>
            <a:endParaRPr lang="en-US" altLang="zh-TW" sz="3200" dirty="0">
              <a:solidFill>
                <a:schemeClr val="dk1"/>
              </a:solidFill>
              <a:latin typeface="+mn-ea"/>
              <a:cs typeface="Calibri"/>
              <a:sym typeface="Calibri"/>
            </a:endParaRPr>
          </a:p>
        </p:txBody>
      </p:sp>
      <p:sp>
        <p:nvSpPr>
          <p:cNvPr id="31"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065392896"/>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Shape 395"/>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en-US" sz="4200" b="1" i="0" u="none" strike="noStrike" cap="none" dirty="0" err="1">
                <a:solidFill>
                  <a:schemeClr val="accent2"/>
                </a:solidFill>
                <a:latin typeface="+mn-ea"/>
                <a:ea typeface="+mn-ea"/>
                <a:cs typeface="Calibri"/>
                <a:sym typeface="Calibri"/>
              </a:rPr>
              <a:t>目前發展-</a:t>
            </a:r>
            <a:r>
              <a:rPr lang="en-US" sz="4200" b="1" i="0" u="none" strike="noStrike" cap="none" dirty="0" err="1" smtClean="0">
                <a:solidFill>
                  <a:schemeClr val="accent2"/>
                </a:solidFill>
                <a:latin typeface="+mn-ea"/>
                <a:ea typeface="+mn-ea"/>
                <a:cs typeface="Calibri"/>
                <a:sym typeface="Calibri"/>
              </a:rPr>
              <a:t>國際</a:t>
            </a:r>
            <a:r>
              <a:rPr lang="zh-TW" altLang="en-US" sz="4200" b="1" i="0" u="none" strike="noStrike" cap="none" dirty="0" smtClean="0">
                <a:solidFill>
                  <a:schemeClr val="accent2"/>
                </a:solidFill>
                <a:latin typeface="+mn-ea"/>
                <a:ea typeface="+mn-ea"/>
                <a:cs typeface="Calibri"/>
                <a:sym typeface="Calibri"/>
              </a:rPr>
              <a:t>案例</a:t>
            </a:r>
            <a:endParaRPr lang="en-US" sz="4200" b="1" i="0" u="none" strike="noStrike" cap="none" dirty="0">
              <a:solidFill>
                <a:schemeClr val="accent2"/>
              </a:solidFill>
              <a:latin typeface="+mn-ea"/>
              <a:ea typeface="+mn-ea"/>
              <a:cs typeface="Calibri"/>
              <a:sym typeface="Calibri"/>
            </a:endParaRPr>
          </a:p>
        </p:txBody>
      </p:sp>
      <p:sp>
        <p:nvSpPr>
          <p:cNvPr id="396" name="Shape 396"/>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228600" marR="0" lvl="0" indent="-228600" algn="l" rtl="0">
              <a:lnSpc>
                <a:spcPct val="100000"/>
              </a:lnSpc>
              <a:spcBef>
                <a:spcPts val="0"/>
              </a:spcBef>
              <a:spcAft>
                <a:spcPts val="0"/>
              </a:spcAft>
              <a:buClr>
                <a:schemeClr val="dk1"/>
              </a:buClr>
              <a:buSzPct val="25000"/>
              <a:buFont typeface="Arial"/>
              <a:buNone/>
            </a:pPr>
            <a:r>
              <a:rPr lang="en-US" sz="2800" b="0" i="0" u="none" strike="noStrike" cap="none" dirty="0" err="1">
                <a:solidFill>
                  <a:schemeClr val="dk1"/>
                </a:solidFill>
                <a:latin typeface="+mn-ea"/>
                <a:cs typeface="Calibri"/>
                <a:sym typeface="Calibri"/>
              </a:rPr>
              <a:t>案例</a:t>
            </a:r>
            <a:r>
              <a:rPr lang="en-US" sz="2800" b="0" i="0" u="none" strike="noStrike" cap="none" dirty="0" smtClean="0">
                <a:solidFill>
                  <a:schemeClr val="dk1"/>
                </a:solidFill>
                <a:latin typeface="+mn-ea"/>
                <a:cs typeface="Calibri"/>
                <a:sym typeface="Calibri"/>
              </a:rPr>
              <a:t>: </a:t>
            </a:r>
            <a:r>
              <a:rPr lang="en-US" sz="2800" b="0" i="0" u="none" strike="noStrike" cap="none" dirty="0" err="1" smtClean="0">
                <a:solidFill>
                  <a:schemeClr val="dk1"/>
                </a:solidFill>
                <a:latin typeface="+mn-ea"/>
                <a:cs typeface="Calibri"/>
                <a:sym typeface="Calibri"/>
              </a:rPr>
              <a:t>捷克</a:t>
            </a:r>
            <a:r>
              <a:rPr lang="en-US" sz="2800" b="0" i="0" u="none" strike="noStrike" cap="none" dirty="0" err="1">
                <a:solidFill>
                  <a:schemeClr val="dk1"/>
                </a:solidFill>
                <a:latin typeface="+mn-ea"/>
                <a:cs typeface="Calibri"/>
                <a:sym typeface="Calibri"/>
              </a:rPr>
              <a:t>Air</a:t>
            </a:r>
            <a:r>
              <a:rPr lang="en-US" sz="2800" b="0" i="0" u="none" strike="noStrike" cap="none" dirty="0">
                <a:solidFill>
                  <a:schemeClr val="dk1"/>
                </a:solidFill>
                <a:latin typeface="+mn-ea"/>
                <a:cs typeface="Calibri"/>
                <a:sym typeface="Calibri"/>
              </a:rPr>
              <a:t> Bank </a:t>
            </a:r>
            <a:r>
              <a:rPr lang="en-US" sz="2800" b="0" i="0" u="none" strike="noStrike" cap="none" dirty="0" err="1">
                <a:solidFill>
                  <a:schemeClr val="dk1"/>
                </a:solidFill>
                <a:latin typeface="+mn-ea"/>
                <a:cs typeface="Calibri"/>
                <a:sym typeface="Calibri"/>
              </a:rPr>
              <a:t>無櫃台</a:t>
            </a:r>
            <a:r>
              <a:rPr lang="zh-TW" altLang="en-US" sz="2800" b="0" i="0" u="none" strike="noStrike" cap="none" dirty="0">
                <a:solidFill>
                  <a:schemeClr val="dk1"/>
                </a:solidFill>
                <a:latin typeface="+mn-ea"/>
                <a:cs typeface="Calibri"/>
                <a:sym typeface="Calibri"/>
              </a:rPr>
              <a:t>分行</a:t>
            </a:r>
            <a:endParaRPr lang="en-US" sz="2800" b="0" i="0" u="none" strike="noStrike" cap="none" dirty="0">
              <a:solidFill>
                <a:schemeClr val="dk1"/>
              </a:solidFill>
              <a:latin typeface="+mn-ea"/>
              <a:cs typeface="Calibri"/>
              <a:sym typeface="Calibri"/>
            </a:endParaRPr>
          </a:p>
          <a:p>
            <a:pPr marL="228600" marR="0" lvl="0" indent="-228600" algn="l" rtl="0">
              <a:lnSpc>
                <a:spcPct val="100000"/>
              </a:lnSpc>
              <a:spcBef>
                <a:spcPts val="0"/>
              </a:spcBef>
              <a:spcAft>
                <a:spcPts val="0"/>
              </a:spcAft>
              <a:buClr>
                <a:schemeClr val="dk1"/>
              </a:buClr>
              <a:buSzPct val="25000"/>
              <a:buFont typeface="Arial"/>
              <a:buNone/>
            </a:pPr>
            <a:endParaRPr lang="en-US" dirty="0">
              <a:solidFill>
                <a:schemeClr val="dk1"/>
              </a:solidFill>
              <a:latin typeface="+mn-ea"/>
              <a:cs typeface="Calibri"/>
              <a:sym typeface="Calibri"/>
            </a:endParaRPr>
          </a:p>
          <a:p>
            <a:pPr marL="228600" marR="0" lvl="0" indent="-228600" algn="l" rtl="0">
              <a:lnSpc>
                <a:spcPct val="100000"/>
              </a:lnSpc>
              <a:spcBef>
                <a:spcPts val="0"/>
              </a:spcBef>
              <a:spcAft>
                <a:spcPts val="0"/>
              </a:spcAft>
              <a:buClr>
                <a:schemeClr val="dk1"/>
              </a:buClr>
              <a:buSzPct val="25000"/>
              <a:buFont typeface="Arial"/>
              <a:buNone/>
            </a:pPr>
            <a:r>
              <a:rPr lang="en-US" sz="2600" b="0" i="0" u="none" strike="noStrike" cap="none" dirty="0" err="1">
                <a:solidFill>
                  <a:schemeClr val="dk1"/>
                </a:solidFill>
                <a:latin typeface="+mn-ea"/>
                <a:cs typeface="Calibri"/>
                <a:sym typeface="Calibri"/>
              </a:rPr>
              <a:t>創新無櫃台服務</a:t>
            </a:r>
            <a:r>
              <a:rPr lang="en-US" sz="2600" b="0" i="0" u="none" strike="noStrike" cap="none" dirty="0">
                <a:solidFill>
                  <a:schemeClr val="dk1"/>
                </a:solidFill>
                <a:latin typeface="+mn-ea"/>
                <a:cs typeface="Calibri"/>
                <a:sym typeface="Calibri"/>
              </a:rPr>
              <a:t>:</a:t>
            </a:r>
          </a:p>
          <a:p>
            <a:pPr marL="685800" marR="0" lvl="1" indent="-228600" algn="l" rtl="0">
              <a:lnSpc>
                <a:spcPct val="100000"/>
              </a:lnSpc>
              <a:spcBef>
                <a:spcPts val="500"/>
              </a:spcBef>
              <a:spcAft>
                <a:spcPts val="0"/>
              </a:spcAft>
              <a:buClr>
                <a:schemeClr val="dk1"/>
              </a:buClr>
              <a:buSzPct val="100000"/>
              <a:buFont typeface="Arial"/>
              <a:buChar char="•"/>
            </a:pPr>
            <a:r>
              <a:rPr lang="en-US" sz="2400" b="0" i="0" u="none" strike="noStrike" cap="none" dirty="0" err="1">
                <a:solidFill>
                  <a:schemeClr val="dk1"/>
                </a:solidFill>
                <a:latin typeface="+mn-ea"/>
                <a:cs typeface="Calibri"/>
                <a:sym typeface="Calibri"/>
              </a:rPr>
              <a:t>行員的主要工作，是幫助前來</a:t>
            </a:r>
            <a:endParaRPr lang="en-US" sz="2400" b="0" i="0" u="none" strike="noStrike" cap="none" dirty="0">
              <a:solidFill>
                <a:schemeClr val="dk1"/>
              </a:solidFill>
              <a:latin typeface="+mn-ea"/>
              <a:cs typeface="Calibri"/>
              <a:sym typeface="Calibri"/>
            </a:endParaRPr>
          </a:p>
          <a:p>
            <a:pPr marL="457200" marR="0" lvl="1" indent="0" algn="l" rtl="0">
              <a:lnSpc>
                <a:spcPct val="100000"/>
              </a:lnSpc>
              <a:spcBef>
                <a:spcPts val="500"/>
              </a:spcBef>
              <a:spcAft>
                <a:spcPts val="0"/>
              </a:spcAft>
              <a:buClr>
                <a:schemeClr val="dk1"/>
              </a:buClr>
              <a:buSzPct val="100000"/>
              <a:buNone/>
            </a:pPr>
            <a:r>
              <a:rPr lang="zh-TW" altLang="en-US" dirty="0">
                <a:solidFill>
                  <a:schemeClr val="dk1"/>
                </a:solidFill>
                <a:latin typeface="+mn-ea"/>
                <a:cs typeface="Calibri"/>
                <a:sym typeface="Calibri"/>
              </a:rPr>
              <a:t>     </a:t>
            </a:r>
            <a:r>
              <a:rPr lang="en-US" sz="2400" b="0" i="0" u="none" strike="noStrike" cap="none" dirty="0" err="1">
                <a:solidFill>
                  <a:schemeClr val="dk1"/>
                </a:solidFill>
                <a:latin typeface="+mn-ea"/>
                <a:cs typeface="Calibri"/>
                <a:sym typeface="Calibri"/>
              </a:rPr>
              <a:t>的客戶操作網頁、解答疑惑</a:t>
            </a:r>
            <a:endParaRPr lang="en-US" sz="2400" b="0" i="0" u="none" strike="noStrike" cap="none" dirty="0">
              <a:solidFill>
                <a:schemeClr val="dk1"/>
              </a:solidFill>
              <a:latin typeface="+mn-ea"/>
              <a:cs typeface="Calibri"/>
              <a:sym typeface="Calibri"/>
            </a:endParaRPr>
          </a:p>
          <a:p>
            <a:pPr marL="685800" marR="0" lvl="1" indent="-228600" algn="l" rtl="0">
              <a:lnSpc>
                <a:spcPct val="100000"/>
              </a:lnSpc>
              <a:spcBef>
                <a:spcPts val="500"/>
              </a:spcBef>
              <a:spcAft>
                <a:spcPts val="0"/>
              </a:spcAft>
              <a:buClr>
                <a:schemeClr val="dk1"/>
              </a:buClr>
              <a:buSzPct val="100000"/>
              <a:buFont typeface="Arial"/>
              <a:buChar char="•"/>
            </a:pPr>
            <a:r>
              <a:rPr lang="en-US" sz="2400" b="0" i="0" u="none" strike="noStrike" cap="none" dirty="0" err="1">
                <a:solidFill>
                  <a:schemeClr val="dk1"/>
                </a:solidFill>
                <a:latin typeface="+mn-ea"/>
                <a:cs typeface="Calibri"/>
                <a:sym typeface="Calibri"/>
              </a:rPr>
              <a:t>讓營運成本大幅降低</a:t>
            </a:r>
            <a:endParaRPr lang="en-US" sz="2400" b="0" i="0" u="none" strike="noStrike" cap="none" dirty="0">
              <a:solidFill>
                <a:schemeClr val="dk1"/>
              </a:solidFill>
              <a:latin typeface="+mn-ea"/>
              <a:cs typeface="Calibri"/>
              <a:sym typeface="Calibri"/>
            </a:endParaRPr>
          </a:p>
          <a:p>
            <a:pPr marL="228600" marR="0" lvl="0" indent="-228600" algn="l" rtl="0">
              <a:lnSpc>
                <a:spcPct val="100000"/>
              </a:lnSpc>
              <a:spcBef>
                <a:spcPts val="1000"/>
              </a:spcBef>
              <a:spcAft>
                <a:spcPts val="0"/>
              </a:spcAft>
              <a:buClr>
                <a:schemeClr val="dk1"/>
              </a:buClr>
              <a:buSzPct val="100000"/>
              <a:buFont typeface="Arial"/>
              <a:buChar char="•"/>
            </a:pPr>
            <a:r>
              <a:rPr lang="en-US" sz="2600" b="0" i="0" u="none" strike="noStrike" cap="none" dirty="0" smtClean="0">
                <a:solidFill>
                  <a:schemeClr val="dk1"/>
                </a:solidFill>
                <a:latin typeface="+mn-ea"/>
                <a:cs typeface="Calibri"/>
                <a:sym typeface="Calibri"/>
              </a:rPr>
              <a:t>成</a:t>
            </a:r>
            <a:r>
              <a:rPr lang="zh-TW" altLang="en-US" sz="2600" b="0" i="0" u="none" strike="noStrike" cap="none" dirty="0" smtClean="0">
                <a:solidFill>
                  <a:schemeClr val="dk1"/>
                </a:solidFill>
                <a:latin typeface="+mn-ea"/>
                <a:cs typeface="Calibri"/>
                <a:sym typeface="Calibri"/>
              </a:rPr>
              <a:t>效</a:t>
            </a:r>
            <a:r>
              <a:rPr lang="en-US" sz="2600" b="0" i="0" u="none" strike="noStrike" cap="none" dirty="0" smtClean="0">
                <a:solidFill>
                  <a:schemeClr val="dk1"/>
                </a:solidFill>
                <a:latin typeface="+mn-ea"/>
                <a:cs typeface="Calibri"/>
                <a:sym typeface="Calibri"/>
              </a:rPr>
              <a:t>:</a:t>
            </a:r>
            <a:endParaRPr lang="en-US" sz="2600" b="0" i="0" u="none" strike="noStrike" cap="none" dirty="0">
              <a:solidFill>
                <a:schemeClr val="dk1"/>
              </a:solidFill>
              <a:latin typeface="+mn-ea"/>
              <a:cs typeface="Calibri"/>
              <a:sym typeface="Calibri"/>
            </a:endParaRPr>
          </a:p>
          <a:p>
            <a:pPr marL="685800" marR="0" lvl="1" indent="-228600" algn="l" rtl="0">
              <a:lnSpc>
                <a:spcPct val="100000"/>
              </a:lnSpc>
              <a:spcBef>
                <a:spcPts val="500"/>
              </a:spcBef>
              <a:spcAft>
                <a:spcPts val="0"/>
              </a:spcAft>
              <a:buClr>
                <a:schemeClr val="dk1"/>
              </a:buClr>
              <a:buSzPct val="100000"/>
              <a:buFont typeface="Arial"/>
              <a:buChar char="•"/>
            </a:pPr>
            <a:r>
              <a:rPr lang="en-US" sz="2400" b="0" i="0" u="none" strike="noStrike" cap="none" dirty="0" err="1">
                <a:solidFill>
                  <a:schemeClr val="dk1"/>
                </a:solidFill>
                <a:latin typeface="+mn-ea"/>
                <a:cs typeface="Calibri"/>
                <a:sym typeface="Calibri"/>
              </a:rPr>
              <a:t>營運成本是傳統銀行的十五分之一</a:t>
            </a:r>
            <a:endParaRPr lang="en-US" sz="2400" b="0" i="0" u="none" strike="noStrike" cap="none" dirty="0">
              <a:solidFill>
                <a:schemeClr val="dk1"/>
              </a:solidFill>
              <a:latin typeface="+mn-ea"/>
              <a:cs typeface="Calibri"/>
              <a:sym typeface="Calibri"/>
            </a:endParaRPr>
          </a:p>
          <a:p>
            <a:pPr lvl="1">
              <a:buClr>
                <a:schemeClr val="dk1"/>
              </a:buClr>
              <a:buSzPct val="100000"/>
              <a:buFont typeface="Arial"/>
              <a:buChar char="•"/>
            </a:pPr>
            <a:r>
              <a:rPr lang="en-US" altLang="zh-TW" dirty="0" err="1">
                <a:solidFill>
                  <a:schemeClr val="dk1"/>
                </a:solidFill>
                <a:latin typeface="+mn-ea"/>
                <a:cs typeface="Calibri"/>
                <a:sym typeface="Calibri"/>
              </a:rPr>
              <a:t>晚間與周末都可以照常開放</a:t>
            </a:r>
            <a:endParaRPr lang="en-US" altLang="zh-TW" dirty="0">
              <a:solidFill>
                <a:schemeClr val="dk1"/>
              </a:solidFill>
              <a:latin typeface="+mn-ea"/>
              <a:cs typeface="Calibri"/>
              <a:sym typeface="Calibri"/>
            </a:endParaRPr>
          </a:p>
          <a:p>
            <a:pPr marL="685800" marR="0" lvl="1" indent="-228600" algn="l" rtl="0">
              <a:lnSpc>
                <a:spcPct val="100000"/>
              </a:lnSpc>
              <a:spcBef>
                <a:spcPts val="500"/>
              </a:spcBef>
              <a:spcAft>
                <a:spcPts val="0"/>
              </a:spcAft>
              <a:buClr>
                <a:schemeClr val="dk1"/>
              </a:buClr>
              <a:buSzPct val="100000"/>
              <a:buFont typeface="Arial"/>
              <a:buChar char="•"/>
            </a:pPr>
            <a:endParaRPr lang="en-US" sz="24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0"/>
              </a:spcBef>
              <a:spcAft>
                <a:spcPts val="0"/>
              </a:spcAft>
              <a:buClr>
                <a:schemeClr val="dk1"/>
              </a:buClr>
              <a:buSzPct val="25000"/>
              <a:buFont typeface="Arial"/>
              <a:buNone/>
            </a:pPr>
            <a:endParaRPr sz="26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0"/>
              </a:spcBef>
              <a:spcAft>
                <a:spcPts val="0"/>
              </a:spcAft>
              <a:buClr>
                <a:schemeClr val="dk1"/>
              </a:buClr>
              <a:buSzPct val="25000"/>
              <a:buFont typeface="Arial"/>
              <a:buNone/>
            </a:pPr>
            <a:endParaRPr sz="26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1000"/>
              </a:spcBef>
              <a:buClr>
                <a:schemeClr val="dk1"/>
              </a:buClr>
              <a:buSzPct val="100000"/>
              <a:buFont typeface="Arial"/>
              <a:buNone/>
            </a:pPr>
            <a:endParaRPr sz="2600" b="0" i="0" u="none" strike="noStrike" cap="none" dirty="0">
              <a:solidFill>
                <a:schemeClr val="dk1"/>
              </a:solidFill>
              <a:latin typeface="Calibri"/>
              <a:ea typeface="Calibri"/>
              <a:cs typeface="Calibri"/>
              <a:sym typeface="Calibri"/>
            </a:endParaRPr>
          </a:p>
        </p:txBody>
      </p:sp>
      <p:sp>
        <p:nvSpPr>
          <p:cNvPr id="410" name="Shape 410"/>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103</a:t>
            </a:fld>
            <a:endParaRPr lang="en-US" sz="2000">
              <a:solidFill>
                <a:schemeClr val="lt1"/>
              </a:solidFill>
              <a:latin typeface="Calibri"/>
              <a:ea typeface="Calibri"/>
              <a:cs typeface="Calibri"/>
              <a:sym typeface="Calibri"/>
            </a:endParaRPr>
          </a:p>
        </p:txBody>
      </p:sp>
      <p:pic>
        <p:nvPicPr>
          <p:cNvPr id="18" name="Shape 250"/>
          <p:cNvPicPr preferRelativeResize="0"/>
          <p:nvPr/>
        </p:nvPicPr>
        <p:blipFill rotWithShape="1">
          <a:blip r:embed="rId3">
            <a:alphaModFix/>
          </a:blip>
          <a:srcRect/>
          <a:stretch/>
        </p:blipFill>
        <p:spPr>
          <a:xfrm>
            <a:off x="5933438" y="1474838"/>
            <a:ext cx="5348465" cy="29840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19" name="資料庫圖表 18"/>
          <p:cNvGraphicFramePr/>
          <p:nvPr>
            <p:extLst/>
          </p:nvPr>
        </p:nvGraphicFramePr>
        <p:xfrm>
          <a:off x="955357" y="5662670"/>
          <a:ext cx="9784080" cy="5992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0"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14005192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8113" y="795820"/>
            <a:ext cx="10515600" cy="1325563"/>
          </a:xfrm>
        </p:spPr>
        <p:txBody>
          <a:bodyPr>
            <a:normAutofit/>
          </a:bodyPr>
          <a:lstStyle/>
          <a:p>
            <a:r>
              <a:rPr lang="zh-TW" altLang="en-US" b="1" dirty="0"/>
              <a:t>何謂電商金融</a:t>
            </a:r>
          </a:p>
        </p:txBody>
      </p:sp>
      <p:sp>
        <p:nvSpPr>
          <p:cNvPr id="3" name="內容版面配置區 2"/>
          <p:cNvSpPr>
            <a:spLocks noGrp="1"/>
          </p:cNvSpPr>
          <p:nvPr>
            <p:ph idx="1"/>
          </p:nvPr>
        </p:nvSpPr>
        <p:spPr>
          <a:xfrm>
            <a:off x="785853" y="1812648"/>
            <a:ext cx="11025051" cy="4798423"/>
          </a:xfrm>
        </p:spPr>
        <p:txBody>
          <a:bodyPr>
            <a:noAutofit/>
          </a:bodyPr>
          <a:lstStyle/>
          <a:p>
            <a:pPr lvl="0">
              <a:spcAft>
                <a:spcPts val="600"/>
              </a:spcAft>
              <a:buSzPct val="145000"/>
            </a:pPr>
            <a:r>
              <a:rPr lang="zh-TW" altLang="en-US" sz="2800" dirty="0"/>
              <a:t>電子商務與金融業由於各自發展需要而結合</a:t>
            </a:r>
            <a:endParaRPr lang="en-US" altLang="zh-TW" sz="2800" dirty="0"/>
          </a:p>
          <a:p>
            <a:pPr>
              <a:spcAft>
                <a:spcPts val="600"/>
              </a:spcAft>
              <a:buSzPct val="145000"/>
            </a:pPr>
            <a:r>
              <a:rPr lang="zh-TW" altLang="en-US" sz="2400" dirty="0"/>
              <a:t>狹義：</a:t>
            </a:r>
            <a:endParaRPr lang="en-US" altLang="zh-TW" sz="2400" dirty="0"/>
          </a:p>
          <a:p>
            <a:pPr lvl="1">
              <a:spcAft>
                <a:spcPts val="600"/>
              </a:spcAft>
              <a:buSzPct val="145000"/>
            </a:pPr>
            <a:r>
              <a:rPr lang="zh-TW" altLang="en-US" dirty="0"/>
              <a:t>可稱為「電商融資」</a:t>
            </a:r>
            <a:endParaRPr lang="en-US" altLang="zh-TW" dirty="0"/>
          </a:p>
          <a:p>
            <a:pPr marL="685800" lvl="2">
              <a:spcBef>
                <a:spcPts val="1000"/>
              </a:spcBef>
              <a:spcAft>
                <a:spcPts val="600"/>
              </a:spcAft>
              <a:buSzPct val="145000"/>
            </a:pPr>
            <a:r>
              <a:rPr lang="zh-TW" altLang="en-US" sz="2400" dirty="0"/>
              <a:t>銀行與電商企業合作提供的金融增值服務</a:t>
            </a:r>
            <a:endParaRPr lang="en-US" altLang="zh-TW" sz="2400" dirty="0"/>
          </a:p>
          <a:p>
            <a:pPr lvl="0">
              <a:spcAft>
                <a:spcPts val="600"/>
              </a:spcAft>
              <a:buSzPct val="145000"/>
            </a:pPr>
            <a:r>
              <a:rPr lang="zh-TW" altLang="en-US" sz="2400" dirty="0"/>
              <a:t>廣義：</a:t>
            </a:r>
            <a:endParaRPr lang="en-US" altLang="zh-TW" sz="2400" dirty="0"/>
          </a:p>
          <a:p>
            <a:pPr marL="685800" lvl="2">
              <a:spcBef>
                <a:spcPts val="1000"/>
              </a:spcBef>
              <a:spcAft>
                <a:spcPts val="600"/>
              </a:spcAft>
              <a:buSzPct val="145000"/>
            </a:pPr>
            <a:r>
              <a:rPr lang="zh-TW" altLang="en-US" sz="2400" dirty="0"/>
              <a:t>金融產品基於電子商務而展開的金融服務</a:t>
            </a:r>
            <a:endParaRPr lang="en-US" altLang="zh-TW" sz="2400" dirty="0"/>
          </a:p>
          <a:p>
            <a:pPr marL="685800" lvl="2">
              <a:spcBef>
                <a:spcPts val="1000"/>
              </a:spcBef>
              <a:spcAft>
                <a:spcPts val="600"/>
              </a:spcAft>
              <a:buSzPct val="145000"/>
            </a:pPr>
            <a:r>
              <a:rPr lang="zh-TW" altLang="en-US" sz="2400" dirty="0"/>
              <a:t>有效組織貨幣資金，達到物流、資訊流、資金流的統一，提高資金運行效率</a:t>
            </a:r>
            <a:endParaRPr lang="en-US" altLang="zh-TW" sz="2400" dirty="0"/>
          </a:p>
          <a:p>
            <a:pPr marL="685800" lvl="2">
              <a:spcBef>
                <a:spcPts val="1000"/>
              </a:spcBef>
              <a:spcAft>
                <a:spcPts val="600"/>
              </a:spcAft>
              <a:buSzPct val="145000"/>
            </a:pPr>
            <a:r>
              <a:rPr lang="zh-TW" altLang="en-US" sz="2400" dirty="0"/>
              <a:t>提供支付、結算、融資、保險等金融服務</a:t>
            </a:r>
            <a:endParaRPr lang="en-US" altLang="zh-TW" sz="2400" dirty="0">
              <a:solidFill>
                <a:prstClr val="black"/>
              </a:solidFill>
              <a:latin typeface="微軟正黑體" panose="020B0604030504040204" pitchFamily="34" charset="-120"/>
              <a:ea typeface="微軟正黑體" panose="020B0604030504040204" pitchFamily="34" charset="-120"/>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104</a:t>
            </a:fld>
            <a:endParaRPr lang="zh-TW" altLang="en-US" dirty="0"/>
          </a:p>
        </p:txBody>
      </p:sp>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
        <p:nvSpPr>
          <p:cNvPr id="4" name="矩形 3"/>
          <p:cNvSpPr/>
          <p:nvPr/>
        </p:nvSpPr>
        <p:spPr>
          <a:xfrm>
            <a:off x="133864" y="380897"/>
            <a:ext cx="2236510" cy="707886"/>
          </a:xfrm>
          <a:prstGeom prst="rect">
            <a:avLst/>
          </a:prstGeom>
        </p:spPr>
        <p:txBody>
          <a:bodyPr wrap="none">
            <a:spAutoFit/>
          </a:bodyPr>
          <a:lstStyle/>
          <a:p>
            <a:r>
              <a:rPr lang="zh-TW" altLang="en-US" sz="4000" b="1" dirty="0">
                <a:solidFill>
                  <a:srgbClr val="7030A0"/>
                </a:solidFill>
                <a:ea typeface="Calibri"/>
                <a:cs typeface="Calibri"/>
                <a:sym typeface="Calibri"/>
              </a:rPr>
              <a:t>電商</a:t>
            </a:r>
            <a:r>
              <a:rPr lang="zh-TW" altLang="en-US" sz="4000" b="1" dirty="0" smtClean="0">
                <a:solidFill>
                  <a:srgbClr val="7030A0"/>
                </a:solidFill>
                <a:ea typeface="Calibri"/>
                <a:cs typeface="Calibri"/>
                <a:sym typeface="Calibri"/>
              </a:rPr>
              <a:t>金融</a:t>
            </a:r>
            <a:endParaRPr lang="en-US" sz="4000" dirty="0">
              <a:solidFill>
                <a:srgbClr val="7030A0"/>
              </a:solidFill>
            </a:endParaRPr>
          </a:p>
        </p:txBody>
      </p:sp>
    </p:spTree>
    <p:extLst>
      <p:ext uri="{BB962C8B-B14F-4D97-AF65-F5344CB8AC3E}">
        <p14:creationId xmlns:p14="http://schemas.microsoft.com/office/powerpoint/2010/main" val="2021971495"/>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pPr/>
              <a:t>105</a:t>
            </a:fld>
            <a:endParaRPr lang="zh-TW" altLang="en-US" dirty="0"/>
          </a:p>
        </p:txBody>
      </p:sp>
      <p:sp>
        <p:nvSpPr>
          <p:cNvPr id="6" name="標題 1"/>
          <p:cNvSpPr>
            <a:spLocks noGrp="1"/>
          </p:cNvSpPr>
          <p:nvPr>
            <p:ph type="title"/>
          </p:nvPr>
        </p:nvSpPr>
        <p:spPr/>
        <p:txBody>
          <a:bodyPr>
            <a:normAutofit/>
          </a:bodyPr>
          <a:lstStyle/>
          <a:p>
            <a:r>
              <a:rPr kumimoji="1" lang="zh-TW" altLang="en-US" dirty="0"/>
              <a:t>電商金融發展歷程三部曲</a:t>
            </a:r>
          </a:p>
        </p:txBody>
      </p:sp>
      <p:grpSp>
        <p:nvGrpSpPr>
          <p:cNvPr id="28" name="群組 27"/>
          <p:cNvGrpSpPr/>
          <p:nvPr/>
        </p:nvGrpSpPr>
        <p:grpSpPr>
          <a:xfrm>
            <a:off x="1608860" y="1854093"/>
            <a:ext cx="10379249" cy="4250355"/>
            <a:chOff x="2026355" y="1709761"/>
            <a:chExt cx="9770904" cy="4250355"/>
          </a:xfrm>
        </p:grpSpPr>
        <p:sp>
          <p:nvSpPr>
            <p:cNvPr id="39" name="矩形 38"/>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9" name="文字方塊 28"/>
            <p:cNvSpPr txBox="1"/>
            <p:nvPr/>
          </p:nvSpPr>
          <p:spPr>
            <a:xfrm>
              <a:off x="5048294" y="1709761"/>
              <a:ext cx="2636412" cy="1477328"/>
            </a:xfrm>
            <a:prstGeom prst="rect">
              <a:avLst/>
            </a:prstGeom>
            <a:noFill/>
          </p:spPr>
          <p:txBody>
            <a:bodyPr wrap="square" rtlCol="0">
              <a:spAutoFit/>
            </a:bodyPr>
            <a:lstStyle/>
            <a:p>
              <a:pPr>
                <a:lnSpc>
                  <a:spcPct val="150000"/>
                </a:lnSpc>
              </a:pPr>
              <a:r>
                <a:rPr kumimoji="1" lang="zh-TW" altLang="en-US" sz="2000" dirty="0"/>
                <a:t>第二部分：</a:t>
              </a:r>
              <a:endParaRPr kumimoji="1" lang="en-US" altLang="zh-TW" sz="2000" dirty="0"/>
            </a:p>
            <a:p>
              <a:pPr>
                <a:lnSpc>
                  <a:spcPct val="150000"/>
                </a:lnSpc>
              </a:pPr>
              <a:r>
                <a:rPr kumimoji="1" lang="zh-TW" altLang="en-US" sz="2000" dirty="0"/>
                <a:t>開始提供各種</a:t>
              </a:r>
              <a:r>
                <a:rPr kumimoji="1" lang="zh-TW" altLang="en-US" sz="2000" b="1" dirty="0"/>
                <a:t>借貸</a:t>
              </a:r>
              <a:r>
                <a:rPr kumimoji="1" lang="zh-TW" altLang="en-US" sz="2000" dirty="0"/>
                <a:t>業務與</a:t>
              </a:r>
              <a:r>
                <a:rPr kumimoji="1" lang="zh-TW" altLang="en-US" sz="2000" b="1" dirty="0"/>
                <a:t>投資</a:t>
              </a:r>
              <a:r>
                <a:rPr kumimoji="1" lang="zh-TW" altLang="en-US" sz="2000" dirty="0"/>
                <a:t>業務</a:t>
              </a:r>
            </a:p>
          </p:txBody>
        </p:sp>
        <p:sp>
          <p:nvSpPr>
            <p:cNvPr id="30" name="向下箭號 29"/>
            <p:cNvSpPr/>
            <p:nvPr/>
          </p:nvSpPr>
          <p:spPr>
            <a:xfrm rot="16200000">
              <a:off x="6533532" y="-1202418"/>
              <a:ext cx="791287" cy="97361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dirty="0"/>
            </a:p>
          </p:txBody>
        </p:sp>
        <p:pic>
          <p:nvPicPr>
            <p:cNvPr id="34" name="圖片 33"/>
            <p:cNvPicPr>
              <a:picLocks noChangeAspect="1"/>
            </p:cNvPicPr>
            <p:nvPr/>
          </p:nvPicPr>
          <p:blipFill rotWithShape="1">
            <a:blip r:embed="rId2" cstate="print">
              <a:extLst>
                <a:ext uri="{28A0092B-C50C-407E-A947-70E740481C1C}">
                  <a14:useLocalDpi xmlns:a14="http://schemas.microsoft.com/office/drawing/2010/main" val="0"/>
                </a:ext>
              </a:extLst>
            </a:blip>
            <a:srcRect l="-384" t="27268" r="384" b="9550"/>
            <a:stretch/>
          </p:blipFill>
          <p:spPr>
            <a:xfrm>
              <a:off x="8496515" y="4343037"/>
              <a:ext cx="1746218" cy="1002277"/>
            </a:xfrm>
            <a:prstGeom prst="rect">
              <a:avLst/>
            </a:prstGeom>
          </p:spPr>
        </p:pic>
        <p:sp>
          <p:nvSpPr>
            <p:cNvPr id="35" name="文字方塊 34"/>
            <p:cNvSpPr txBox="1"/>
            <p:nvPr/>
          </p:nvSpPr>
          <p:spPr>
            <a:xfrm>
              <a:off x="2026355" y="1730536"/>
              <a:ext cx="2378896" cy="1477328"/>
            </a:xfrm>
            <a:prstGeom prst="rect">
              <a:avLst/>
            </a:prstGeom>
            <a:noFill/>
          </p:spPr>
          <p:txBody>
            <a:bodyPr wrap="square" rtlCol="0">
              <a:spAutoFit/>
            </a:bodyPr>
            <a:lstStyle/>
            <a:p>
              <a:pPr>
                <a:lnSpc>
                  <a:spcPct val="150000"/>
                </a:lnSpc>
              </a:pPr>
              <a:r>
                <a:rPr kumimoji="1" lang="zh-TW" altLang="en-US" sz="2000" dirty="0"/>
                <a:t>第一部分：</a:t>
              </a:r>
              <a:endParaRPr kumimoji="1" lang="en-US" altLang="zh-TW" sz="2000" dirty="0"/>
            </a:p>
            <a:p>
              <a:pPr>
                <a:lnSpc>
                  <a:spcPct val="150000"/>
                </a:lnSpc>
              </a:pPr>
              <a:r>
                <a:rPr kumimoji="1" lang="zh-TW" altLang="en-US" sz="2000" dirty="0"/>
                <a:t>電商進行</a:t>
              </a:r>
              <a:r>
                <a:rPr kumimoji="1" lang="zh-TW" altLang="en-US" sz="2000" b="1" dirty="0"/>
                <a:t>金流的整合</a:t>
              </a:r>
              <a:r>
                <a:rPr kumimoji="1" lang="zh-TW" altLang="en-US" sz="2000" dirty="0"/>
                <a:t>，使交易更流暢</a:t>
              </a:r>
              <a:endParaRPr kumimoji="1" lang="en-US" altLang="zh-TW" sz="2000" dirty="0"/>
            </a:p>
          </p:txBody>
        </p:sp>
        <p:grpSp>
          <p:nvGrpSpPr>
            <p:cNvPr id="36" name="群組 35"/>
            <p:cNvGrpSpPr/>
            <p:nvPr/>
          </p:nvGrpSpPr>
          <p:grpSpPr>
            <a:xfrm>
              <a:off x="2164473" y="4343627"/>
              <a:ext cx="1574739" cy="1005229"/>
              <a:chOff x="1422810" y="2994237"/>
              <a:chExt cx="1619075" cy="1033531"/>
            </a:xfrm>
          </p:grpSpPr>
          <p:pic>
            <p:nvPicPr>
              <p:cNvPr id="43" name="圖片 42"/>
              <p:cNvPicPr>
                <a:picLocks noChangeAspect="1"/>
              </p:cNvPicPr>
              <p:nvPr/>
            </p:nvPicPr>
            <p:blipFill rotWithShape="1">
              <a:blip r:embed="rId3" cstate="print">
                <a:extLst>
                  <a:ext uri="{28A0092B-C50C-407E-A947-70E740481C1C}">
                    <a14:useLocalDpi xmlns:a14="http://schemas.microsoft.com/office/drawing/2010/main" val="0"/>
                  </a:ext>
                </a:extLst>
              </a:blip>
              <a:srcRect l="9817" t="7771" r="6893" b="54552"/>
              <a:stretch/>
            </p:blipFill>
            <p:spPr>
              <a:xfrm>
                <a:off x="1424783" y="3614671"/>
                <a:ext cx="1099210" cy="413097"/>
              </a:xfrm>
              <a:prstGeom prst="rect">
                <a:avLst/>
              </a:prstGeom>
            </p:spPr>
          </p:pic>
          <p:pic>
            <p:nvPicPr>
              <p:cNvPr id="44" name="圖片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2810" y="2994237"/>
                <a:ext cx="1619075" cy="430674"/>
              </a:xfrm>
              <a:prstGeom prst="rect">
                <a:avLst/>
              </a:prstGeom>
            </p:spPr>
          </p:pic>
        </p:grpSp>
        <p:sp>
          <p:nvSpPr>
            <p:cNvPr id="37" name="文字方塊 36"/>
            <p:cNvSpPr txBox="1"/>
            <p:nvPr/>
          </p:nvSpPr>
          <p:spPr>
            <a:xfrm>
              <a:off x="7843682" y="1709761"/>
              <a:ext cx="3148088" cy="1938992"/>
            </a:xfrm>
            <a:prstGeom prst="rect">
              <a:avLst/>
            </a:prstGeom>
            <a:noFill/>
          </p:spPr>
          <p:txBody>
            <a:bodyPr wrap="square" rtlCol="0">
              <a:spAutoFit/>
            </a:bodyPr>
            <a:lstStyle/>
            <a:p>
              <a:pPr>
                <a:lnSpc>
                  <a:spcPct val="150000"/>
                </a:lnSpc>
              </a:pPr>
              <a:r>
                <a:rPr kumimoji="1" lang="zh-TW" altLang="en-US" sz="2000" dirty="0"/>
                <a:t>第三部分：</a:t>
              </a:r>
              <a:endParaRPr kumimoji="1" lang="en-US" altLang="zh-TW" sz="2000" dirty="0"/>
            </a:p>
            <a:p>
              <a:pPr>
                <a:lnSpc>
                  <a:spcPct val="150000"/>
                </a:lnSpc>
              </a:pPr>
              <a:r>
                <a:rPr kumimoji="1" lang="zh-TW" altLang="en-US" sz="2000" dirty="0"/>
                <a:t>交易記錄產生有價值的訊息，形成</a:t>
              </a:r>
              <a:r>
                <a:rPr kumimoji="1" lang="zh-TW" altLang="en-US" sz="2000" b="1" dirty="0"/>
                <a:t>信用評價</a:t>
              </a:r>
              <a:endParaRPr kumimoji="1" lang="zh-TW" altLang="en-US" sz="2000" dirty="0"/>
            </a:p>
            <a:p>
              <a:pPr>
                <a:lnSpc>
                  <a:spcPct val="150000"/>
                </a:lnSpc>
              </a:pPr>
              <a:endParaRPr kumimoji="1" lang="en-US" altLang="zh-TW" sz="2000" dirty="0"/>
            </a:p>
          </p:txBody>
        </p:sp>
        <p:sp>
          <p:nvSpPr>
            <p:cNvPr id="38" name="矩形 37"/>
            <p:cNvSpPr/>
            <p:nvPr/>
          </p:nvSpPr>
          <p:spPr>
            <a:xfrm>
              <a:off x="3028011" y="3183594"/>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0" name="矩形 39"/>
            <p:cNvSpPr/>
            <p:nvPr/>
          </p:nvSpPr>
          <p:spPr>
            <a:xfrm>
              <a:off x="9047727" y="3186101"/>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41" name="圖片 40"/>
            <p:cNvPicPr>
              <a:picLocks noChangeAspect="1"/>
            </p:cNvPicPr>
            <p:nvPr/>
          </p:nvPicPr>
          <p:blipFill rotWithShape="1">
            <a:blip r:embed="rId5">
              <a:alphaModFix/>
              <a:extLst>
                <a:ext uri="{28A0092B-C50C-407E-A947-70E740481C1C}">
                  <a14:useLocalDpi xmlns:a14="http://schemas.microsoft.com/office/drawing/2010/main" val="0"/>
                </a:ext>
              </a:extLst>
            </a:blip>
            <a:srcRect l="43717" t="74445" r="29605" b="2321"/>
            <a:stretch/>
          </p:blipFill>
          <p:spPr>
            <a:xfrm>
              <a:off x="5037666" y="4269235"/>
              <a:ext cx="2017656" cy="458596"/>
            </a:xfrm>
            <a:prstGeom prst="rect">
              <a:avLst/>
            </a:prstGeom>
          </p:spPr>
        </p:pic>
        <p:pic>
          <p:nvPicPr>
            <p:cNvPr id="42" name="圖片 41"/>
            <p:cNvPicPr>
              <a:picLocks noChangeAspect="1"/>
            </p:cNvPicPr>
            <p:nvPr/>
          </p:nvPicPr>
          <p:blipFill rotWithShape="1">
            <a:blip r:embed="rId5">
              <a:alphaModFix/>
              <a:extLst>
                <a:ext uri="{28A0092B-C50C-407E-A947-70E740481C1C}">
                  <a14:useLocalDpi xmlns:a14="http://schemas.microsoft.com/office/drawing/2010/main" val="0"/>
                </a:ext>
              </a:extLst>
            </a:blip>
            <a:srcRect l="71156" t="72592" r="2285" b="4765"/>
            <a:stretch/>
          </p:blipFill>
          <p:spPr>
            <a:xfrm>
              <a:off x="8321919" y="5511180"/>
              <a:ext cx="2095411" cy="448936"/>
            </a:xfrm>
            <a:prstGeom prst="rect">
              <a:avLst/>
            </a:prstGeom>
          </p:spPr>
        </p:pic>
      </p:grpSp>
      <p:pic>
        <p:nvPicPr>
          <p:cNvPr id="2" name="圖片 1"/>
          <p:cNvPicPr>
            <a:picLocks noChangeAspect="1"/>
          </p:cNvPicPr>
          <p:nvPr/>
        </p:nvPicPr>
        <p:blipFill>
          <a:blip r:embed="rId6"/>
          <a:stretch>
            <a:fillRect/>
          </a:stretch>
        </p:blipFill>
        <p:spPr>
          <a:xfrm>
            <a:off x="4818948" y="4921207"/>
            <a:ext cx="2143277" cy="1301474"/>
          </a:xfrm>
          <a:prstGeom prst="rect">
            <a:avLst/>
          </a:prstGeom>
        </p:spPr>
      </p:pic>
      <p:pic>
        <p:nvPicPr>
          <p:cNvPr id="3" name="圖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865" y="3370084"/>
            <a:ext cx="1713297" cy="934345"/>
          </a:xfrm>
          <a:prstGeom prst="rect">
            <a:avLst/>
          </a:prstGeom>
        </p:spPr>
      </p:pic>
      <p:sp>
        <p:nvSpPr>
          <p:cNvPr id="7" name="文字方塊 6"/>
          <p:cNvSpPr txBox="1"/>
          <p:nvPr/>
        </p:nvSpPr>
        <p:spPr>
          <a:xfrm>
            <a:off x="10784274" y="3308370"/>
            <a:ext cx="1110872" cy="1077218"/>
          </a:xfrm>
          <a:prstGeom prst="rect">
            <a:avLst/>
          </a:prstGeom>
          <a:noFill/>
        </p:spPr>
        <p:txBody>
          <a:bodyPr wrap="square" rtlCol="0">
            <a:spAutoFit/>
          </a:bodyPr>
          <a:lstStyle/>
          <a:p>
            <a:r>
              <a:rPr lang="zh-TW" altLang="en-US" sz="3200" b="1" dirty="0"/>
              <a:t>電商</a:t>
            </a:r>
            <a:endParaRPr lang="en-US" altLang="zh-TW" sz="3200" b="1" dirty="0"/>
          </a:p>
          <a:p>
            <a:r>
              <a:rPr lang="zh-TW" altLang="en-US" sz="3200" b="1" dirty="0"/>
              <a:t>銀行</a:t>
            </a:r>
          </a:p>
        </p:txBody>
      </p:sp>
      <p:sp>
        <p:nvSpPr>
          <p:cNvPr id="8" name="矩形 7"/>
          <p:cNvSpPr/>
          <p:nvPr/>
        </p:nvSpPr>
        <p:spPr>
          <a:xfrm>
            <a:off x="5079726" y="359598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2013</a:t>
            </a:r>
            <a:endParaRPr lang="zh-TW" altLang="en-US" dirty="0">
              <a:solidFill>
                <a:schemeClr val="tx1"/>
              </a:solidFill>
            </a:endParaRPr>
          </a:p>
        </p:txBody>
      </p:sp>
      <p:sp>
        <p:nvSpPr>
          <p:cNvPr id="26" name="矩形 25"/>
          <p:cNvSpPr/>
          <p:nvPr/>
        </p:nvSpPr>
        <p:spPr>
          <a:xfrm>
            <a:off x="8497570" y="355402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2015</a:t>
            </a:r>
            <a:endParaRPr lang="zh-TW" altLang="en-US" dirty="0">
              <a:solidFill>
                <a:schemeClr val="tx1"/>
              </a:solidFill>
            </a:endParaRPr>
          </a:p>
        </p:txBody>
      </p:sp>
      <p:sp>
        <p:nvSpPr>
          <p:cNvPr id="27" name="矩形 26"/>
          <p:cNvSpPr/>
          <p:nvPr/>
        </p:nvSpPr>
        <p:spPr>
          <a:xfrm>
            <a:off x="2103061" y="3576575"/>
            <a:ext cx="1480457" cy="3436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2005</a:t>
            </a:r>
            <a:endParaRPr lang="zh-TW" altLang="en-US" dirty="0">
              <a:solidFill>
                <a:schemeClr val="tx1"/>
              </a:solidFill>
            </a:endParaRPr>
          </a:p>
        </p:txBody>
      </p:sp>
      <p:sp>
        <p:nvSpPr>
          <p:cNvPr id="31"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131924276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橢圓 11"/>
          <p:cNvSpPr/>
          <p:nvPr/>
        </p:nvSpPr>
        <p:spPr>
          <a:xfrm>
            <a:off x="2430006" y="548029"/>
            <a:ext cx="7658989" cy="5795317"/>
          </a:xfrm>
          <a:prstGeom prst="ellipse">
            <a:avLst/>
          </a:prstGeom>
          <a:solidFill>
            <a:srgbClr val="EE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直線單箭頭接點 12"/>
          <p:cNvCxnSpPr/>
          <p:nvPr/>
        </p:nvCxnSpPr>
        <p:spPr>
          <a:xfrm flipV="1">
            <a:off x="3215257" y="548029"/>
            <a:ext cx="7840792" cy="5291816"/>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106</a:t>
            </a:fld>
            <a:endParaRPr lang="zh-TW" altLang="en-US" dirty="0"/>
          </a:p>
        </p:txBody>
      </p:sp>
      <p:cxnSp>
        <p:nvCxnSpPr>
          <p:cNvPr id="9" name="直線接點 8"/>
          <p:cNvCxnSpPr/>
          <p:nvPr/>
        </p:nvCxnSpPr>
        <p:spPr>
          <a:xfrm>
            <a:off x="3177157" y="1319982"/>
            <a:ext cx="0" cy="452287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3139057" y="5842861"/>
            <a:ext cx="587794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8160264" y="5893535"/>
            <a:ext cx="996436" cy="584775"/>
          </a:xfrm>
          <a:prstGeom prst="rect">
            <a:avLst/>
          </a:prstGeom>
          <a:noFill/>
        </p:spPr>
        <p:txBody>
          <a:bodyPr wrap="square" rtlCol="0">
            <a:spAutoFit/>
          </a:bodyPr>
          <a:lstStyle/>
          <a:p>
            <a:r>
              <a:rPr lang="zh-TW" altLang="en-US" sz="3200" b="1" dirty="0"/>
              <a:t>融資</a:t>
            </a:r>
          </a:p>
        </p:txBody>
      </p:sp>
      <p:sp>
        <p:nvSpPr>
          <p:cNvPr id="16" name="文字方塊 15"/>
          <p:cNvSpPr txBox="1"/>
          <p:nvPr/>
        </p:nvSpPr>
        <p:spPr>
          <a:xfrm>
            <a:off x="2078360" y="1293763"/>
            <a:ext cx="1098797" cy="584775"/>
          </a:xfrm>
          <a:prstGeom prst="rect">
            <a:avLst/>
          </a:prstGeom>
          <a:noFill/>
        </p:spPr>
        <p:txBody>
          <a:bodyPr wrap="square" rtlCol="0">
            <a:spAutoFit/>
          </a:bodyPr>
          <a:lstStyle/>
          <a:p>
            <a:r>
              <a:rPr lang="zh-TW" altLang="en-US" sz="3200" b="1" dirty="0"/>
              <a:t>投資</a:t>
            </a:r>
          </a:p>
        </p:txBody>
      </p:sp>
      <p:sp>
        <p:nvSpPr>
          <p:cNvPr id="18" name="流程圖: 接點 17"/>
          <p:cNvSpPr/>
          <p:nvPr/>
        </p:nvSpPr>
        <p:spPr>
          <a:xfrm>
            <a:off x="3229941" y="5212982"/>
            <a:ext cx="580232" cy="573958"/>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sz="2400" b="1" dirty="0">
              <a:solidFill>
                <a:schemeClr val="tx1"/>
              </a:solidFill>
            </a:endParaRPr>
          </a:p>
        </p:txBody>
      </p:sp>
      <p:cxnSp>
        <p:nvCxnSpPr>
          <p:cNvPr id="20" name="接點: 弧形 19"/>
          <p:cNvCxnSpPr/>
          <p:nvPr/>
        </p:nvCxnSpPr>
        <p:spPr>
          <a:xfrm>
            <a:off x="3645159" y="5587451"/>
            <a:ext cx="520444" cy="508552"/>
          </a:xfrm>
          <a:prstGeom prst="curved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4109213" y="5932457"/>
            <a:ext cx="1520336" cy="738664"/>
          </a:xfrm>
          <a:prstGeom prst="rect">
            <a:avLst/>
          </a:prstGeom>
          <a:noFill/>
        </p:spPr>
        <p:txBody>
          <a:bodyPr wrap="square" rtlCol="0">
            <a:spAutoFit/>
          </a:bodyPr>
          <a:lstStyle/>
          <a:p>
            <a:r>
              <a:rPr lang="zh-TW" altLang="en-US" sz="2400" b="1" dirty="0"/>
              <a:t>通路平台</a:t>
            </a:r>
          </a:p>
          <a:p>
            <a:endParaRPr lang="zh-TW" altLang="en-US" dirty="0"/>
          </a:p>
        </p:txBody>
      </p:sp>
      <p:sp>
        <p:nvSpPr>
          <p:cNvPr id="23" name="流程圖: 接點 22"/>
          <p:cNvSpPr/>
          <p:nvPr/>
        </p:nvSpPr>
        <p:spPr>
          <a:xfrm>
            <a:off x="2078360" y="5470791"/>
            <a:ext cx="995944" cy="897926"/>
          </a:xfrm>
          <a:prstGeom prst="flowChartConnector">
            <a:avLst/>
          </a:prstGeom>
          <a:solidFill>
            <a:schemeClr val="accent3">
              <a:lumMod val="60000"/>
              <a:lumOff val="40000"/>
            </a:schemeClr>
          </a:solidFill>
          <a:ln>
            <a:solidFill>
              <a:schemeClr val="accent3">
                <a:lumMod val="60000"/>
                <a:lumOff val="4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sz="2400" b="1" dirty="0">
                <a:solidFill>
                  <a:schemeClr val="tx1"/>
                </a:solidFill>
              </a:rPr>
              <a:t>EC</a:t>
            </a:r>
            <a:endParaRPr lang="zh-TW" altLang="en-US" sz="2400" b="1" dirty="0">
              <a:solidFill>
                <a:schemeClr val="tx1"/>
              </a:solidFill>
            </a:endParaRPr>
          </a:p>
        </p:txBody>
      </p:sp>
      <p:sp>
        <p:nvSpPr>
          <p:cNvPr id="24" name="橢圓 23"/>
          <p:cNvSpPr/>
          <p:nvPr/>
        </p:nvSpPr>
        <p:spPr>
          <a:xfrm rot="20449330">
            <a:off x="1731771" y="5227017"/>
            <a:ext cx="2646040" cy="10414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p:cNvGrpSpPr/>
          <p:nvPr/>
        </p:nvGrpSpPr>
        <p:grpSpPr>
          <a:xfrm>
            <a:off x="4056918" y="3678146"/>
            <a:ext cx="2307323" cy="1774118"/>
            <a:chOff x="3812719" y="3471647"/>
            <a:chExt cx="2074896" cy="1548633"/>
          </a:xfrm>
        </p:grpSpPr>
        <p:sp>
          <p:nvSpPr>
            <p:cNvPr id="3" name="橢圓 2"/>
            <p:cNvSpPr/>
            <p:nvPr/>
          </p:nvSpPr>
          <p:spPr>
            <a:xfrm>
              <a:off x="3812719" y="3471647"/>
              <a:ext cx="2074896" cy="154863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文字方塊 26"/>
            <p:cNvSpPr txBox="1"/>
            <p:nvPr/>
          </p:nvSpPr>
          <p:spPr>
            <a:xfrm>
              <a:off x="4343313" y="3939844"/>
              <a:ext cx="1098797" cy="564184"/>
            </a:xfrm>
            <a:prstGeom prst="rect">
              <a:avLst/>
            </a:prstGeom>
            <a:noFill/>
          </p:spPr>
          <p:txBody>
            <a:bodyPr wrap="square" rtlCol="0">
              <a:spAutoFit/>
            </a:bodyPr>
            <a:lstStyle/>
            <a:p>
              <a:r>
                <a:rPr lang="zh-TW" altLang="en-US" sz="3600" b="1" dirty="0">
                  <a:solidFill>
                    <a:srgbClr val="0070C0"/>
                  </a:solidFill>
                </a:rPr>
                <a:t>支付</a:t>
              </a:r>
            </a:p>
          </p:txBody>
        </p:sp>
      </p:grpSp>
      <p:grpSp>
        <p:nvGrpSpPr>
          <p:cNvPr id="7" name="群組 6"/>
          <p:cNvGrpSpPr/>
          <p:nvPr/>
        </p:nvGrpSpPr>
        <p:grpSpPr>
          <a:xfrm>
            <a:off x="4586534" y="1842374"/>
            <a:ext cx="1999756" cy="1809198"/>
            <a:chOff x="4055497" y="1774698"/>
            <a:chExt cx="2295042" cy="1913037"/>
          </a:xfrm>
        </p:grpSpPr>
        <p:sp>
          <p:nvSpPr>
            <p:cNvPr id="32" name="橢圓 31"/>
            <p:cNvSpPr/>
            <p:nvPr/>
          </p:nvSpPr>
          <p:spPr>
            <a:xfrm>
              <a:off x="4055497" y="1774698"/>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p:cNvSpPr txBox="1"/>
            <p:nvPr/>
          </p:nvSpPr>
          <p:spPr>
            <a:xfrm>
              <a:off x="4278458" y="2408051"/>
              <a:ext cx="1849331" cy="646331"/>
            </a:xfrm>
            <a:prstGeom prst="rect">
              <a:avLst/>
            </a:prstGeom>
            <a:noFill/>
          </p:spPr>
          <p:txBody>
            <a:bodyPr wrap="square" rtlCol="0">
              <a:spAutoFit/>
            </a:bodyPr>
            <a:lstStyle/>
            <a:p>
              <a:r>
                <a:rPr lang="zh-TW" altLang="en-US" sz="3600" b="1" dirty="0">
                  <a:solidFill>
                    <a:srgbClr val="0070C0"/>
                  </a:solidFill>
                </a:rPr>
                <a:t>微投資</a:t>
              </a:r>
            </a:p>
          </p:txBody>
        </p:sp>
      </p:grpSp>
      <p:grpSp>
        <p:nvGrpSpPr>
          <p:cNvPr id="10" name="群組 9"/>
          <p:cNvGrpSpPr/>
          <p:nvPr/>
        </p:nvGrpSpPr>
        <p:grpSpPr>
          <a:xfrm>
            <a:off x="7103973" y="376602"/>
            <a:ext cx="1277683" cy="4303906"/>
            <a:chOff x="6992490" y="149919"/>
            <a:chExt cx="1277683" cy="4303906"/>
          </a:xfrm>
        </p:grpSpPr>
        <p:sp>
          <p:nvSpPr>
            <p:cNvPr id="34" name="橢圓 33"/>
            <p:cNvSpPr/>
            <p:nvPr/>
          </p:nvSpPr>
          <p:spPr>
            <a:xfrm rot="19115899">
              <a:off x="6992490" y="149919"/>
              <a:ext cx="1277683" cy="4303906"/>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文字方塊 28"/>
            <p:cNvSpPr txBox="1"/>
            <p:nvPr/>
          </p:nvSpPr>
          <p:spPr>
            <a:xfrm rot="2841336">
              <a:off x="6398486" y="2359573"/>
              <a:ext cx="2948692" cy="523220"/>
            </a:xfrm>
            <a:prstGeom prst="rect">
              <a:avLst/>
            </a:prstGeom>
            <a:noFill/>
          </p:spPr>
          <p:txBody>
            <a:bodyPr wrap="square" rtlCol="0">
              <a:spAutoFit/>
            </a:bodyPr>
            <a:lstStyle/>
            <a:p>
              <a:r>
                <a:rPr lang="zh-TW" altLang="en-US" sz="2800" b="1" dirty="0">
                  <a:solidFill>
                    <a:srgbClr val="0070C0"/>
                  </a:solidFill>
                </a:rPr>
                <a:t>信用評價理財</a:t>
              </a:r>
            </a:p>
          </p:txBody>
        </p:sp>
      </p:grpSp>
      <p:grpSp>
        <p:nvGrpSpPr>
          <p:cNvPr id="8" name="群組 7"/>
          <p:cNvGrpSpPr/>
          <p:nvPr/>
        </p:nvGrpSpPr>
        <p:grpSpPr>
          <a:xfrm>
            <a:off x="6386194" y="3642987"/>
            <a:ext cx="1930855" cy="1701920"/>
            <a:chOff x="6215884" y="3698975"/>
            <a:chExt cx="2295042" cy="1913037"/>
          </a:xfrm>
        </p:grpSpPr>
        <p:sp>
          <p:nvSpPr>
            <p:cNvPr id="33" name="橢圓 32"/>
            <p:cNvSpPr/>
            <p:nvPr/>
          </p:nvSpPr>
          <p:spPr>
            <a:xfrm>
              <a:off x="6215884" y="3698975"/>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p:cNvSpPr txBox="1"/>
            <p:nvPr/>
          </p:nvSpPr>
          <p:spPr>
            <a:xfrm>
              <a:off x="6524254" y="4357144"/>
              <a:ext cx="1877430" cy="646331"/>
            </a:xfrm>
            <a:prstGeom prst="rect">
              <a:avLst/>
            </a:prstGeom>
            <a:noFill/>
          </p:spPr>
          <p:txBody>
            <a:bodyPr wrap="square" rtlCol="0">
              <a:spAutoFit/>
            </a:bodyPr>
            <a:lstStyle/>
            <a:p>
              <a:r>
                <a:rPr lang="zh-TW" altLang="en-US" sz="3600" b="1" dirty="0">
                  <a:solidFill>
                    <a:srgbClr val="0070C0"/>
                  </a:solidFill>
                </a:rPr>
                <a:t>微借貸</a:t>
              </a:r>
            </a:p>
          </p:txBody>
        </p:sp>
      </p:grpSp>
      <p:sp>
        <p:nvSpPr>
          <p:cNvPr id="31" name="橢圓 30"/>
          <p:cNvSpPr/>
          <p:nvPr/>
        </p:nvSpPr>
        <p:spPr>
          <a:xfrm rot="20449330">
            <a:off x="8882969" y="606769"/>
            <a:ext cx="2018620" cy="1779570"/>
          </a:xfrm>
          <a:prstGeom prst="ellipse">
            <a:avLst/>
          </a:prstGeom>
          <a:solidFill>
            <a:schemeClr val="accent4">
              <a:lumMod val="20000"/>
              <a:lumOff val="8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600" dirty="0">
                <a:solidFill>
                  <a:schemeClr val="tx1"/>
                </a:solidFill>
              </a:rPr>
              <a:t>互聯網銀行</a:t>
            </a:r>
          </a:p>
        </p:txBody>
      </p:sp>
      <p:sp>
        <p:nvSpPr>
          <p:cNvPr id="14" name="文字方塊 13"/>
          <p:cNvSpPr txBox="1"/>
          <p:nvPr/>
        </p:nvSpPr>
        <p:spPr>
          <a:xfrm>
            <a:off x="9645164" y="3561812"/>
            <a:ext cx="1919307" cy="584775"/>
          </a:xfrm>
          <a:prstGeom prst="rect">
            <a:avLst/>
          </a:prstGeom>
          <a:noFill/>
        </p:spPr>
        <p:txBody>
          <a:bodyPr wrap="square" rtlCol="0">
            <a:spAutoFit/>
          </a:bodyPr>
          <a:lstStyle/>
          <a:p>
            <a:r>
              <a:rPr lang="zh-TW" altLang="en-US" sz="3200" dirty="0">
                <a:solidFill>
                  <a:schemeClr val="accent3">
                    <a:lumMod val="60000"/>
                    <a:lumOff val="40000"/>
                  </a:schemeClr>
                </a:solidFill>
              </a:rPr>
              <a:t>電商金融</a:t>
            </a:r>
          </a:p>
        </p:txBody>
      </p:sp>
      <p:sp>
        <p:nvSpPr>
          <p:cNvPr id="35"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
        <p:nvSpPr>
          <p:cNvPr id="6" name="矩形 5"/>
          <p:cNvSpPr/>
          <p:nvPr/>
        </p:nvSpPr>
        <p:spPr>
          <a:xfrm>
            <a:off x="321278" y="462538"/>
            <a:ext cx="4723284" cy="707886"/>
          </a:xfrm>
          <a:prstGeom prst="rect">
            <a:avLst/>
          </a:prstGeom>
        </p:spPr>
        <p:txBody>
          <a:bodyPr wrap="square">
            <a:spAutoFit/>
          </a:bodyPr>
          <a:lstStyle/>
          <a:p>
            <a:r>
              <a:rPr lang="zh-TW" altLang="en-US" sz="4000" b="1" dirty="0" smtClean="0">
                <a:solidFill>
                  <a:schemeClr val="accent2"/>
                </a:solidFill>
                <a:ea typeface="Calibri"/>
                <a:cs typeface="Calibri"/>
                <a:sym typeface="Calibri"/>
              </a:rPr>
              <a:t>電商金融創新</a:t>
            </a:r>
            <a:r>
              <a:rPr lang="zh-TW" altLang="en-US" sz="4000" b="1" dirty="0">
                <a:solidFill>
                  <a:schemeClr val="accent2"/>
                </a:solidFill>
                <a:ea typeface="Calibri"/>
                <a:cs typeface="Calibri"/>
                <a:sym typeface="Calibri"/>
              </a:rPr>
              <a:t>地圖</a:t>
            </a:r>
            <a:endParaRPr lang="en-US" sz="4000" dirty="0"/>
          </a:p>
        </p:txBody>
      </p:sp>
    </p:spTree>
    <p:extLst>
      <p:ext uri="{BB962C8B-B14F-4D97-AF65-F5344CB8AC3E}">
        <p14:creationId xmlns:p14="http://schemas.microsoft.com/office/powerpoint/2010/main" val="1835348231"/>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內容版面配置區 5"/>
          <p:cNvPicPr>
            <a:picLocks noGrp="1" noChangeAspect="1"/>
          </p:cNvPicPr>
          <p:nvPr>
            <p:ph idx="1"/>
          </p:nvPr>
        </p:nvPicPr>
        <p:blipFill>
          <a:blip r:embed="rId2"/>
          <a:stretch>
            <a:fillRect/>
          </a:stretch>
        </p:blipFill>
        <p:spPr>
          <a:xfrm>
            <a:off x="1613837" y="865455"/>
            <a:ext cx="8192771" cy="5354370"/>
          </a:xfrm>
          <a:prstGeom prst="rect">
            <a:avLst/>
          </a:prstGeom>
        </p:spPr>
      </p:pic>
      <p:sp>
        <p:nvSpPr>
          <p:cNvPr id="5" name="投影片編號版面配置區 4"/>
          <p:cNvSpPr>
            <a:spLocks noGrp="1"/>
          </p:cNvSpPr>
          <p:nvPr>
            <p:ph type="sldNum" sz="quarter" idx="12"/>
          </p:nvPr>
        </p:nvSpPr>
        <p:spPr/>
        <p:txBody>
          <a:bodyPr/>
          <a:lstStyle/>
          <a:p>
            <a:fld id="{B7A223AD-9DE0-49EC-B40D-C8FE98D1D69B}" type="slidenum">
              <a:rPr lang="zh-TW" altLang="en-US" smtClean="0"/>
              <a:pPr/>
              <a:t>107</a:t>
            </a:fld>
            <a:endParaRPr lang="zh-TW" altLang="en-US" dirty="0"/>
          </a:p>
        </p:txBody>
      </p:sp>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
        <p:nvSpPr>
          <p:cNvPr id="2" name="矩形 1"/>
          <p:cNvSpPr/>
          <p:nvPr/>
        </p:nvSpPr>
        <p:spPr>
          <a:xfrm>
            <a:off x="133864" y="496123"/>
            <a:ext cx="2582832" cy="646331"/>
          </a:xfrm>
          <a:prstGeom prst="rect">
            <a:avLst/>
          </a:prstGeom>
        </p:spPr>
        <p:txBody>
          <a:bodyPr wrap="square">
            <a:spAutoFit/>
          </a:bodyPr>
          <a:lstStyle/>
          <a:p>
            <a:r>
              <a:rPr lang="zh-TW" altLang="en-US" sz="3600" b="1" dirty="0" smtClean="0">
                <a:solidFill>
                  <a:schemeClr val="accent2"/>
                </a:solidFill>
                <a:ea typeface="Calibri"/>
                <a:cs typeface="Calibri"/>
                <a:sym typeface="Calibri"/>
              </a:rPr>
              <a:t>螞蟻金服</a:t>
            </a:r>
            <a:endParaRPr lang="en-US" sz="3600" dirty="0"/>
          </a:p>
        </p:txBody>
      </p:sp>
    </p:spTree>
    <p:extLst>
      <p:ext uri="{BB962C8B-B14F-4D97-AF65-F5344CB8AC3E}">
        <p14:creationId xmlns:p14="http://schemas.microsoft.com/office/powerpoint/2010/main" val="355588323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471258"/>
            <a:ext cx="9144000" cy="2387600"/>
          </a:xfrm>
        </p:spPr>
        <p:txBody>
          <a:bodyPr>
            <a:normAutofit fontScale="90000"/>
          </a:bodyPr>
          <a:lstStyle/>
          <a:p>
            <a:r>
              <a:rPr lang="zh-TW" altLang="en-US" b="1" dirty="0" smtClean="0">
                <a:solidFill>
                  <a:srgbClr val="7030A0"/>
                </a:solidFill>
                <a:ea typeface="Calibri"/>
                <a:cs typeface="Calibri"/>
                <a:sym typeface="Calibri"/>
              </a:rPr>
              <a:t>社群金融計算研究分享</a:t>
            </a:r>
            <a:r>
              <a:rPr lang="en-US" altLang="zh-TW" b="1" dirty="0" smtClean="0">
                <a:solidFill>
                  <a:srgbClr val="7030A0"/>
                </a:solidFill>
                <a:ea typeface="Calibri"/>
                <a:cs typeface="Calibri"/>
                <a:sym typeface="Calibri"/>
              </a:rPr>
              <a:t/>
            </a:r>
            <a:br>
              <a:rPr lang="en-US" altLang="zh-TW" b="1" dirty="0" smtClean="0">
                <a:solidFill>
                  <a:srgbClr val="7030A0"/>
                </a:solidFill>
                <a:ea typeface="Calibri"/>
                <a:cs typeface="Calibri"/>
                <a:sym typeface="Calibri"/>
              </a:rPr>
            </a:br>
            <a:r>
              <a:rPr lang="en-US" altLang="zh-TW" b="1" dirty="0" smtClean="0">
                <a:solidFill>
                  <a:srgbClr val="7030A0"/>
                </a:solidFill>
                <a:ea typeface="Calibri"/>
                <a:cs typeface="Calibri"/>
                <a:sym typeface="Calibri"/>
              </a:rPr>
              <a:t>Social Finance Computing </a:t>
            </a:r>
            <a:r>
              <a:rPr lang="en-US" dirty="0">
                <a:solidFill>
                  <a:srgbClr val="7030A0"/>
                </a:solidFill>
              </a:rPr>
              <a:t/>
            </a:r>
            <a:br>
              <a:rPr lang="en-US" dirty="0">
                <a:solidFill>
                  <a:srgbClr val="7030A0"/>
                </a:solidFill>
              </a:rPr>
            </a:br>
            <a:endParaRPr lang="zh-TW" altLang="en-US" dirty="0"/>
          </a:p>
        </p:txBody>
      </p:sp>
      <p:sp>
        <p:nvSpPr>
          <p:cNvPr id="5" name="副標題 2"/>
          <p:cNvSpPr>
            <a:spLocks noGrp="1"/>
          </p:cNvSpPr>
          <p:nvPr>
            <p:ph type="subTitle" idx="1"/>
          </p:nvPr>
        </p:nvSpPr>
        <p:spPr/>
        <p:txBody>
          <a:bodyPr>
            <a:normAutofit/>
          </a:bodyPr>
          <a:lstStyle/>
          <a:p>
            <a:r>
              <a:rPr lang="en-US" sz="3200" dirty="0" smtClean="0">
                <a:solidFill>
                  <a:srgbClr val="7030A0"/>
                </a:solidFill>
              </a:rPr>
              <a:t>Yung-Ming Li, Ph.D.</a:t>
            </a:r>
          </a:p>
          <a:p>
            <a:r>
              <a:rPr lang="en-US" dirty="0" smtClean="0">
                <a:solidFill>
                  <a:srgbClr val="7030A0"/>
                </a:solidFill>
              </a:rPr>
              <a:t>Institute of Information Management</a:t>
            </a:r>
          </a:p>
          <a:p>
            <a:r>
              <a:rPr lang="en-US" dirty="0" smtClean="0">
                <a:solidFill>
                  <a:srgbClr val="7030A0"/>
                </a:solidFill>
              </a:rPr>
              <a:t>National </a:t>
            </a:r>
            <a:r>
              <a:rPr lang="en-US" dirty="0" err="1" smtClean="0">
                <a:solidFill>
                  <a:srgbClr val="7030A0"/>
                </a:solidFill>
              </a:rPr>
              <a:t>Chiao</a:t>
            </a:r>
            <a:r>
              <a:rPr lang="en-US" dirty="0" smtClean="0">
                <a:solidFill>
                  <a:srgbClr val="7030A0"/>
                </a:solidFill>
              </a:rPr>
              <a:t> Tung University </a:t>
            </a:r>
            <a:endParaRPr lang="en-US" dirty="0">
              <a:solidFill>
                <a:srgbClr val="7030A0"/>
              </a:solidFill>
            </a:endParaRPr>
          </a:p>
        </p:txBody>
      </p:sp>
    </p:spTree>
    <p:extLst>
      <p:ext uri="{BB962C8B-B14F-4D97-AF65-F5344CB8AC3E}">
        <p14:creationId xmlns:p14="http://schemas.microsoft.com/office/powerpoint/2010/main" val="385766545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資料圖表 1"/>
          <p:cNvGraphicFramePr/>
          <p:nvPr>
            <p:extLst>
              <p:ext uri="{D42A27DB-BD31-4B8C-83A1-F6EECF244321}">
                <p14:modId xmlns:p14="http://schemas.microsoft.com/office/powerpoint/2010/main" val="2117332403"/>
              </p:ext>
            </p:extLst>
          </p:nvPr>
        </p:nvGraphicFramePr>
        <p:xfrm>
          <a:off x="-1119716" y="739699"/>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4" descr="socialnetwork"/>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37229" y="729691"/>
            <a:ext cx="3063362" cy="2952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network"/>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35531" y="4104208"/>
            <a:ext cx="3596365" cy="2054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80274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圓角矩形 6"/>
          <p:cNvSpPr/>
          <p:nvPr/>
        </p:nvSpPr>
        <p:spPr>
          <a:xfrm>
            <a:off x="426720" y="1468917"/>
            <a:ext cx="5537200" cy="468649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圓角矩形 5"/>
          <p:cNvSpPr/>
          <p:nvPr/>
        </p:nvSpPr>
        <p:spPr>
          <a:xfrm>
            <a:off x="6146800" y="1468917"/>
            <a:ext cx="5811520" cy="475916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2" name="標題 1"/>
          <p:cNvSpPr>
            <a:spLocks noGrp="1"/>
          </p:cNvSpPr>
          <p:nvPr>
            <p:ph type="title"/>
          </p:nvPr>
        </p:nvSpPr>
        <p:spPr>
          <a:xfrm>
            <a:off x="121023" y="365125"/>
            <a:ext cx="12404911" cy="1325563"/>
          </a:xfrm>
        </p:spPr>
        <p:txBody>
          <a:bodyPr>
            <a:normAutofit/>
          </a:bodyPr>
          <a:lstStyle/>
          <a:p>
            <a:r>
              <a:rPr kumimoji="1" lang="en-US" altLang="zh-TW" sz="4000" dirty="0"/>
              <a:t>Characteristics of digital finance </a:t>
            </a:r>
            <a:r>
              <a:rPr kumimoji="1" lang="en-US" altLang="zh-TW" sz="4000" dirty="0" smtClean="0"/>
              <a:t>(4):</a:t>
            </a:r>
            <a:r>
              <a:rPr kumimoji="1" lang="en-US" altLang="zh-TW" sz="4000" b="1" dirty="0" smtClean="0"/>
              <a:t>Service Un-bundling </a:t>
            </a:r>
            <a:endParaRPr kumimoji="1" lang="zh-TW" altLang="en-US" sz="4000" b="1"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數位金融</a:t>
            </a:r>
            <a:r>
              <a:rPr lang="en-US" altLang="zh-TW" dirty="0" smtClean="0"/>
              <a:t>》                                                                                                                                            </a:t>
            </a:r>
            <a:r>
              <a:rPr lang="zh-TW" altLang="en-US" dirty="0" smtClean="0"/>
              <a:t>	</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11</a:t>
            </a:fld>
            <a:endParaRPr lang="zh-TW" altLang="en-US" dirty="0"/>
          </a:p>
        </p:txBody>
      </p:sp>
      <p:graphicFrame>
        <p:nvGraphicFramePr>
          <p:cNvPr id="13" name="資料庫圖表 6"/>
          <p:cNvGraphicFramePr/>
          <p:nvPr>
            <p:extLst>
              <p:ext uri="{D42A27DB-BD31-4B8C-83A1-F6EECF244321}">
                <p14:modId xmlns:p14="http://schemas.microsoft.com/office/powerpoint/2010/main" val="3225041857"/>
              </p:ext>
            </p:extLst>
          </p:nvPr>
        </p:nvGraphicFramePr>
        <p:xfrm>
          <a:off x="8066333" y="2028110"/>
          <a:ext cx="3116227" cy="30919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文字方塊 13"/>
          <p:cNvSpPr txBox="1"/>
          <p:nvPr/>
        </p:nvSpPr>
        <p:spPr>
          <a:xfrm>
            <a:off x="8659563" y="2633470"/>
            <a:ext cx="1940585" cy="1446550"/>
          </a:xfrm>
          <a:prstGeom prst="rect">
            <a:avLst/>
          </a:prstGeom>
          <a:noFill/>
        </p:spPr>
        <p:txBody>
          <a:bodyPr wrap="square" rtlCol="0">
            <a:spAutoFit/>
          </a:bodyPr>
          <a:lstStyle/>
          <a:p>
            <a:pPr algn="ctr"/>
            <a:r>
              <a:rPr kumimoji="1" lang="zh-TW" altLang="en-US" sz="3200" dirty="0" smtClean="0">
                <a:latin typeface="Heiti TC Light" charset="-120"/>
                <a:ea typeface="Heiti TC Light" charset="-120"/>
                <a:cs typeface="Heiti TC Light" charset="-120"/>
              </a:rPr>
              <a:t/>
            </a:r>
            <a:br>
              <a:rPr kumimoji="1" lang="zh-TW" altLang="en-US" sz="3200" dirty="0" smtClean="0">
                <a:latin typeface="Heiti TC Light" charset="-120"/>
                <a:ea typeface="Heiti TC Light" charset="-120"/>
                <a:cs typeface="Heiti TC Light" charset="-120"/>
              </a:rPr>
            </a:br>
            <a:r>
              <a:rPr kumimoji="1" lang="en-US" altLang="zh-TW" sz="2800" dirty="0" smtClean="0">
                <a:latin typeface="Heiti TC Light" charset="-120"/>
                <a:ea typeface="Heiti TC Light" charset="-120"/>
                <a:cs typeface="Heiti TC Light" charset="-120"/>
              </a:rPr>
              <a:t>Digital </a:t>
            </a:r>
            <a:r>
              <a:rPr lang="en-US" altLang="zh-TW" sz="2800" dirty="0" smtClean="0">
                <a:latin typeface="Heiti TC Light" charset="-120"/>
                <a:ea typeface="Heiti TC Light" charset="-120"/>
                <a:cs typeface="Heiti TC Light" charset="-120"/>
              </a:rPr>
              <a:t>Finance </a:t>
            </a:r>
            <a:endParaRPr kumimoji="1" lang="en-US" altLang="zh-TW" sz="3200" dirty="0" smtClean="0">
              <a:latin typeface="Heiti TC Light" charset="-120"/>
              <a:ea typeface="Heiti TC Light" charset="-120"/>
              <a:cs typeface="Heiti TC Light" charset="-120"/>
            </a:endParaRPr>
          </a:p>
        </p:txBody>
      </p:sp>
      <p:pic>
        <p:nvPicPr>
          <p:cNvPr id="15" name="圖片 14"/>
          <p:cNvPicPr>
            <a:picLocks noChangeAspect="1"/>
          </p:cNvPicPr>
          <p:nvPr/>
        </p:nvPicPr>
        <p:blipFill>
          <a:blip r:embed="rId8"/>
          <a:stretch>
            <a:fillRect/>
          </a:stretch>
        </p:blipFill>
        <p:spPr>
          <a:xfrm>
            <a:off x="1976228" y="2739190"/>
            <a:ext cx="1843056" cy="1843056"/>
          </a:xfrm>
          <a:prstGeom prst="rect">
            <a:avLst/>
          </a:prstGeom>
        </p:spPr>
      </p:pic>
      <p:sp>
        <p:nvSpPr>
          <p:cNvPr id="16" name="文字方塊 15"/>
          <p:cNvSpPr txBox="1"/>
          <p:nvPr/>
        </p:nvSpPr>
        <p:spPr>
          <a:xfrm>
            <a:off x="1845191" y="1640059"/>
            <a:ext cx="2105130" cy="400110"/>
          </a:xfrm>
          <a:prstGeom prst="rect">
            <a:avLst/>
          </a:prstGeom>
          <a:noFill/>
        </p:spPr>
        <p:txBody>
          <a:bodyPr vert="horz" wrap="square" rtlCol="0">
            <a:spAutoFit/>
          </a:bodyPr>
          <a:lstStyle/>
          <a:p>
            <a:r>
              <a:rPr kumimoji="1" lang="en-US" altLang="zh-TW" sz="2000" dirty="0" smtClean="0"/>
              <a:t>Traditional finance </a:t>
            </a:r>
          </a:p>
        </p:txBody>
      </p:sp>
      <p:sp>
        <p:nvSpPr>
          <p:cNvPr id="18" name="文字方塊 17"/>
          <p:cNvSpPr txBox="1"/>
          <p:nvPr/>
        </p:nvSpPr>
        <p:spPr>
          <a:xfrm>
            <a:off x="1027870" y="3684515"/>
            <a:ext cx="1427383" cy="1200329"/>
          </a:xfrm>
          <a:prstGeom prst="rect">
            <a:avLst/>
          </a:prstGeom>
          <a:noFill/>
        </p:spPr>
        <p:txBody>
          <a:bodyPr wrap="square" rtlCol="0">
            <a:spAutoFit/>
          </a:bodyPr>
          <a:lstStyle/>
          <a:p>
            <a:pPr marL="285750" indent="-285750">
              <a:buFont typeface="Arial" charset="0"/>
              <a:buChar char="•"/>
            </a:pPr>
            <a:r>
              <a:rPr kumimoji="1" lang="en-US" altLang="zh-TW" dirty="0" smtClean="0"/>
              <a:t>Saving </a:t>
            </a:r>
          </a:p>
          <a:p>
            <a:pPr marL="285750" indent="-285750">
              <a:buFont typeface="Arial" charset="0"/>
              <a:buChar char="•"/>
            </a:pPr>
            <a:r>
              <a:rPr kumimoji="1" lang="en-US" altLang="zh-TW" dirty="0" smtClean="0"/>
              <a:t>Loan</a:t>
            </a:r>
          </a:p>
          <a:p>
            <a:pPr marL="285750" indent="-285750">
              <a:buFont typeface="Arial" charset="0"/>
              <a:buChar char="•"/>
            </a:pPr>
            <a:r>
              <a:rPr kumimoji="1" lang="en-US" altLang="zh-TW" dirty="0"/>
              <a:t>P</a:t>
            </a:r>
            <a:r>
              <a:rPr kumimoji="1" lang="en-US" altLang="zh-TW" dirty="0" smtClean="0"/>
              <a:t>ayment</a:t>
            </a:r>
            <a:endParaRPr kumimoji="1" lang="en-US" altLang="zh-TW" dirty="0"/>
          </a:p>
          <a:p>
            <a:pPr marL="285750" indent="-285750">
              <a:buFont typeface="Arial" charset="0"/>
              <a:buChar char="•"/>
            </a:pPr>
            <a:r>
              <a:rPr kumimoji="1" lang="en-US" altLang="zh-TW" dirty="0" smtClean="0"/>
              <a:t>Exchange </a:t>
            </a:r>
            <a:endParaRPr kumimoji="1" lang="zh-TW" altLang="en-US" dirty="0"/>
          </a:p>
        </p:txBody>
      </p:sp>
      <p:sp>
        <p:nvSpPr>
          <p:cNvPr id="27" name="文字方塊 26"/>
          <p:cNvSpPr txBox="1"/>
          <p:nvPr/>
        </p:nvSpPr>
        <p:spPr>
          <a:xfrm>
            <a:off x="8194864" y="5355191"/>
            <a:ext cx="2859161" cy="800219"/>
          </a:xfrm>
          <a:prstGeom prst="rect">
            <a:avLst/>
          </a:prstGeom>
          <a:noFill/>
        </p:spPr>
        <p:txBody>
          <a:bodyPr wrap="square" rtlCol="0">
            <a:spAutoFit/>
          </a:bodyPr>
          <a:lstStyle/>
          <a:p>
            <a:pPr marL="0" lvl="1" algn="ctr">
              <a:lnSpc>
                <a:spcPts val="1800"/>
              </a:lnSpc>
            </a:pPr>
            <a:r>
              <a:rPr kumimoji="1" lang="en-US" altLang="zh-TW" dirty="0" smtClean="0"/>
              <a:t>Financial Service </a:t>
            </a:r>
            <a:r>
              <a:rPr kumimoji="1" lang="en-US" altLang="zh-TW" b="1" dirty="0" smtClean="0"/>
              <a:t>un-</a:t>
            </a:r>
            <a:r>
              <a:rPr kumimoji="1" lang="en-US" altLang="zh-TW" b="1" dirty="0" err="1" smtClean="0"/>
              <a:t>bunding</a:t>
            </a:r>
            <a:endParaRPr kumimoji="1" lang="en-US" altLang="zh-TW" b="1" dirty="0"/>
          </a:p>
          <a:p>
            <a:endParaRPr kumimoji="1" lang="en-US" altLang="zh-TW" sz="1600" dirty="0" smtClean="0">
              <a:latin typeface="+mn-ea"/>
            </a:endParaRPr>
          </a:p>
        </p:txBody>
      </p:sp>
      <p:pic>
        <p:nvPicPr>
          <p:cNvPr id="28" name="圖片 27"/>
          <p:cNvPicPr>
            <a:picLocks noChangeAspect="1"/>
          </p:cNvPicPr>
          <p:nvPr/>
        </p:nvPicPr>
        <p:blipFill>
          <a:blip r:embed="rId9" cstate="print">
            <a:clrChange>
              <a:clrFrom>
                <a:srgbClr val="76D8E3"/>
              </a:clrFrom>
              <a:clrTo>
                <a:srgbClr val="76D8E3">
                  <a:alpha val="0"/>
                </a:srgbClr>
              </a:clrTo>
            </a:clrChange>
            <a:extLst>
              <a:ext uri="{28A0092B-C50C-407E-A947-70E740481C1C}">
                <a14:useLocalDpi xmlns:a14="http://schemas.microsoft.com/office/drawing/2010/main" val="0"/>
              </a:ext>
            </a:extLst>
          </a:blip>
          <a:stretch>
            <a:fillRect/>
          </a:stretch>
        </p:blipFill>
        <p:spPr>
          <a:xfrm>
            <a:off x="6052858" y="2880691"/>
            <a:ext cx="1483937" cy="1483937"/>
          </a:xfrm>
          <a:prstGeom prst="rect">
            <a:avLst/>
          </a:prstGeom>
        </p:spPr>
      </p:pic>
      <p:sp>
        <p:nvSpPr>
          <p:cNvPr id="29" name="文字方塊 28"/>
          <p:cNvSpPr txBox="1"/>
          <p:nvPr/>
        </p:nvSpPr>
        <p:spPr>
          <a:xfrm>
            <a:off x="8610600" y="1510429"/>
            <a:ext cx="1753434" cy="400110"/>
          </a:xfrm>
          <a:prstGeom prst="rect">
            <a:avLst/>
          </a:prstGeom>
          <a:noFill/>
        </p:spPr>
        <p:txBody>
          <a:bodyPr vert="horz" wrap="square" rtlCol="0">
            <a:spAutoFit/>
          </a:bodyPr>
          <a:lstStyle/>
          <a:p>
            <a:r>
              <a:rPr kumimoji="1" lang="en-US" altLang="zh-TW" sz="2000" dirty="0" smtClean="0"/>
              <a:t>Digital Finance </a:t>
            </a:r>
          </a:p>
        </p:txBody>
      </p:sp>
      <p:sp>
        <p:nvSpPr>
          <p:cNvPr id="9" name="文字方塊 8"/>
          <p:cNvSpPr txBox="1"/>
          <p:nvPr/>
        </p:nvSpPr>
        <p:spPr>
          <a:xfrm>
            <a:off x="1270747" y="5400566"/>
            <a:ext cx="2884393" cy="646331"/>
          </a:xfrm>
          <a:prstGeom prst="rect">
            <a:avLst/>
          </a:prstGeom>
          <a:noFill/>
        </p:spPr>
        <p:txBody>
          <a:bodyPr wrap="square" rtlCol="0">
            <a:spAutoFit/>
          </a:bodyPr>
          <a:lstStyle/>
          <a:p>
            <a:pPr algn="ctr"/>
            <a:r>
              <a:rPr kumimoji="1" lang="en-US" altLang="zh-TW" dirty="0"/>
              <a:t>All </a:t>
            </a:r>
            <a:r>
              <a:rPr kumimoji="1" lang="en-US" altLang="zh-TW" dirty="0" smtClean="0"/>
              <a:t>financial </a:t>
            </a:r>
            <a:r>
              <a:rPr kumimoji="1" lang="en-US" altLang="zh-TW" dirty="0"/>
              <a:t>service </a:t>
            </a:r>
            <a:endParaRPr kumimoji="1" lang="zh-TW" altLang="en-US" dirty="0"/>
          </a:p>
          <a:p>
            <a:pPr algn="ctr"/>
            <a:r>
              <a:rPr kumimoji="1" lang="en-US" altLang="zh-TW" dirty="0" smtClean="0"/>
              <a:t> in one bank</a:t>
            </a:r>
            <a:endParaRPr kumimoji="1" lang="zh-TW" altLang="en-US" dirty="0"/>
          </a:p>
        </p:txBody>
      </p:sp>
      <p:cxnSp>
        <p:nvCxnSpPr>
          <p:cNvPr id="36" name="直線箭頭接點 35"/>
          <p:cNvCxnSpPr/>
          <p:nvPr/>
        </p:nvCxnSpPr>
        <p:spPr>
          <a:xfrm>
            <a:off x="7356426" y="4094152"/>
            <a:ext cx="711128" cy="14861"/>
          </a:xfrm>
          <a:prstGeom prst="straightConnector1">
            <a:avLst/>
          </a:prstGeom>
          <a:ln w="28575">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直線箭頭接點 39"/>
          <p:cNvCxnSpPr/>
          <p:nvPr/>
        </p:nvCxnSpPr>
        <p:spPr>
          <a:xfrm>
            <a:off x="3734741" y="4109013"/>
            <a:ext cx="692194" cy="1941"/>
          </a:xfrm>
          <a:prstGeom prst="straightConnector1">
            <a:avLst/>
          </a:prstGeom>
          <a:ln w="28575">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44" name="圖片 43"/>
          <p:cNvPicPr>
            <a:picLocks noChangeAspect="1"/>
          </p:cNvPicPr>
          <p:nvPr/>
        </p:nvPicPr>
        <p:blipFill>
          <a:blip r:embed="rId10" cstate="print">
            <a:duotone>
              <a:schemeClr val="accent1">
                <a:shade val="45000"/>
                <a:satMod val="135000"/>
              </a:schemeClr>
              <a:prstClr val="white"/>
            </a:duotone>
            <a:extLst>
              <a:ext uri="{BEBA8EAE-BF5A-486C-A8C5-ECC9F3942E4B}">
                <a14:imgProps xmlns:a14="http://schemas.microsoft.com/office/drawing/2010/main">
                  <a14:imgLayer r:embed="rId11">
                    <a14:imgEffect>
                      <a14:backgroundRemoval t="10000" b="90000" l="10000" r="90000">
                        <a14:foregroundMark x1="31600" y1="26667" x2="31600" y2="26667"/>
                        <a14:foregroundMark x1="26300" y1="47593" x2="26300" y2="47593"/>
                        <a14:foregroundMark x1="50800" y1="42870" x2="50800" y2="42870"/>
                        <a14:foregroundMark x1="72300" y1="31852" x2="72300" y2="31852"/>
                        <a14:foregroundMark x1="72300" y1="44167" x2="72300" y2="44167"/>
                      </a14:backgroundRemoval>
                    </a14:imgEffect>
                  </a14:imgLayer>
                </a14:imgProps>
              </a:ext>
              <a:ext uri="{28A0092B-C50C-407E-A947-70E740481C1C}">
                <a14:useLocalDpi xmlns:a14="http://schemas.microsoft.com/office/drawing/2010/main" val="0"/>
              </a:ext>
            </a:extLst>
          </a:blip>
          <a:stretch>
            <a:fillRect/>
          </a:stretch>
        </p:blipFill>
        <p:spPr>
          <a:xfrm>
            <a:off x="4379224" y="3352796"/>
            <a:ext cx="1268433" cy="1369908"/>
          </a:xfrm>
          <a:prstGeom prst="rect">
            <a:avLst/>
          </a:prstGeom>
        </p:spPr>
      </p:pic>
      <p:sp>
        <p:nvSpPr>
          <p:cNvPr id="45" name="橢圓 44"/>
          <p:cNvSpPr/>
          <p:nvPr/>
        </p:nvSpPr>
        <p:spPr>
          <a:xfrm>
            <a:off x="1210750" y="2349508"/>
            <a:ext cx="2869801" cy="2883173"/>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2374467029"/>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smtClean="0"/>
              <a:t>Social Finance Computing </a:t>
            </a:r>
            <a:endParaRPr lang="en-US" dirty="0"/>
          </a:p>
        </p:txBody>
      </p:sp>
      <p:sp>
        <p:nvSpPr>
          <p:cNvPr id="3" name="內容版面配置區 2"/>
          <p:cNvSpPr>
            <a:spLocks noGrp="1"/>
          </p:cNvSpPr>
          <p:nvPr>
            <p:ph idx="1"/>
          </p:nvPr>
        </p:nvSpPr>
        <p:spPr/>
        <p:txBody>
          <a:bodyPr/>
          <a:lstStyle/>
          <a:p>
            <a:endParaRPr lang="en-US" dirty="0"/>
          </a:p>
        </p:txBody>
      </p:sp>
      <p:pic>
        <p:nvPicPr>
          <p:cNvPr id="6" name="圖片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65035" y="781844"/>
            <a:ext cx="4088765" cy="5351145"/>
          </a:xfrm>
          <a:prstGeom prst="rect">
            <a:avLst/>
          </a:prstGeom>
          <a:noFill/>
        </p:spPr>
      </p:pic>
      <p:pic>
        <p:nvPicPr>
          <p:cNvPr id="7" name="圖片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0425" y="2094230"/>
            <a:ext cx="5235575" cy="3502660"/>
          </a:xfrm>
          <a:prstGeom prst="rect">
            <a:avLst/>
          </a:prstGeom>
          <a:noFill/>
        </p:spPr>
      </p:pic>
    </p:spTree>
    <p:extLst>
      <p:ext uri="{BB962C8B-B14F-4D97-AF65-F5344CB8AC3E}">
        <p14:creationId xmlns:p14="http://schemas.microsoft.com/office/powerpoint/2010/main" val="962658270"/>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smtClean="0"/>
              <a:t>Social Finance Computing </a:t>
            </a:r>
            <a:endParaRPr lang="en-US" dirty="0"/>
          </a:p>
        </p:txBody>
      </p:sp>
      <p:sp>
        <p:nvSpPr>
          <p:cNvPr id="3" name="內容版面配置區 2"/>
          <p:cNvSpPr>
            <a:spLocks noGrp="1"/>
          </p:cNvSpPr>
          <p:nvPr>
            <p:ph idx="1"/>
          </p:nvPr>
        </p:nvSpPr>
        <p:spPr/>
        <p:txBody>
          <a:bodyPr/>
          <a:lstStyle/>
          <a:p>
            <a:endParaRPr lang="en-US" dirty="0"/>
          </a:p>
        </p:txBody>
      </p:sp>
      <p:pic>
        <p:nvPicPr>
          <p:cNvPr id="6" name="圖片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65035" y="781844"/>
            <a:ext cx="4088765" cy="5351145"/>
          </a:xfrm>
          <a:prstGeom prst="rect">
            <a:avLst/>
          </a:prstGeom>
          <a:noFill/>
        </p:spPr>
      </p:pic>
      <p:pic>
        <p:nvPicPr>
          <p:cNvPr id="8" name="圖片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3607" y="2239206"/>
            <a:ext cx="5443670" cy="3306400"/>
          </a:xfrm>
          <a:prstGeom prst="rect">
            <a:avLst/>
          </a:prstGeom>
          <a:noFill/>
        </p:spPr>
      </p:pic>
    </p:spTree>
    <p:extLst>
      <p:ext uri="{BB962C8B-B14F-4D97-AF65-F5344CB8AC3E}">
        <p14:creationId xmlns:p14="http://schemas.microsoft.com/office/powerpoint/2010/main" val="420053713"/>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smtClean="0"/>
              <a:t>Social Finance Computing </a:t>
            </a:r>
            <a:endParaRPr lang="en-US" dirty="0"/>
          </a:p>
        </p:txBody>
      </p:sp>
      <p:sp>
        <p:nvSpPr>
          <p:cNvPr id="3" name="內容版面配置區 2"/>
          <p:cNvSpPr>
            <a:spLocks noGrp="1"/>
          </p:cNvSpPr>
          <p:nvPr>
            <p:ph idx="1"/>
          </p:nvPr>
        </p:nvSpPr>
        <p:spPr/>
        <p:txBody>
          <a:bodyPr/>
          <a:lstStyle/>
          <a:p>
            <a:endParaRPr lang="en-US" dirty="0"/>
          </a:p>
        </p:txBody>
      </p:sp>
      <p:pic>
        <p:nvPicPr>
          <p:cNvPr id="6" name="圖片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86054" y="825818"/>
            <a:ext cx="4088765" cy="5351145"/>
          </a:xfrm>
          <a:prstGeom prst="rect">
            <a:avLst/>
          </a:prstGeom>
          <a:noFill/>
        </p:spPr>
      </p:pic>
      <p:pic>
        <p:nvPicPr>
          <p:cNvPr id="4" name="圖片 3"/>
          <p:cNvPicPr>
            <a:picLocks noChangeAspect="1"/>
          </p:cNvPicPr>
          <p:nvPr/>
        </p:nvPicPr>
        <p:blipFill>
          <a:blip r:embed="rId3"/>
          <a:stretch>
            <a:fillRect/>
          </a:stretch>
        </p:blipFill>
        <p:spPr>
          <a:xfrm>
            <a:off x="1199311" y="2291346"/>
            <a:ext cx="5214646" cy="3439447"/>
          </a:xfrm>
          <a:prstGeom prst="rect">
            <a:avLst/>
          </a:prstGeom>
        </p:spPr>
      </p:pic>
    </p:spTree>
    <p:extLst>
      <p:ext uri="{BB962C8B-B14F-4D97-AF65-F5344CB8AC3E}">
        <p14:creationId xmlns:p14="http://schemas.microsoft.com/office/powerpoint/2010/main" val="1674411962"/>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833651" y="1359787"/>
            <a:ext cx="10515600" cy="4351338"/>
          </a:xfrm>
        </p:spPr>
        <p:txBody>
          <a:bodyPr/>
          <a:lstStyle/>
          <a:p>
            <a:endParaRPr lang="en-US" dirty="0"/>
          </a:p>
        </p:txBody>
      </p:sp>
      <p:sp>
        <p:nvSpPr>
          <p:cNvPr id="35" name="雲朵形 34"/>
          <p:cNvSpPr/>
          <p:nvPr/>
        </p:nvSpPr>
        <p:spPr>
          <a:xfrm>
            <a:off x="2805053" y="2018518"/>
            <a:ext cx="1991922" cy="1029769"/>
          </a:xfrm>
          <a:prstGeom prst="cloud">
            <a:avLst/>
          </a:prstGeom>
          <a:solidFill>
            <a:srgbClr val="EFEFEF"/>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4" name="群組 13"/>
          <p:cNvGrpSpPr/>
          <p:nvPr/>
        </p:nvGrpSpPr>
        <p:grpSpPr>
          <a:xfrm>
            <a:off x="2708116" y="2736097"/>
            <a:ext cx="6160695" cy="1774889"/>
            <a:chOff x="8396811" y="4166426"/>
            <a:chExt cx="6840542" cy="1672945"/>
          </a:xfrm>
        </p:grpSpPr>
        <p:pic>
          <p:nvPicPr>
            <p:cNvPr id="12" name="圖片 11"/>
            <p:cNvPicPr>
              <a:picLocks noChangeAspect="1"/>
            </p:cNvPicPr>
            <p:nvPr/>
          </p:nvPicPr>
          <p:blipFill rotWithShape="1">
            <a:blip r:embed="rId3" cstate="print">
              <a:extLst>
                <a:ext uri="{28A0092B-C50C-407E-A947-70E740481C1C}">
                  <a14:useLocalDpi xmlns:a14="http://schemas.microsoft.com/office/drawing/2010/main" val="0"/>
                </a:ext>
              </a:extLst>
            </a:blip>
            <a:srcRect r="25491"/>
            <a:stretch/>
          </p:blipFill>
          <p:spPr>
            <a:xfrm>
              <a:off x="11618567" y="4166426"/>
              <a:ext cx="3618786" cy="1672945"/>
            </a:xfrm>
            <a:prstGeom prst="rect">
              <a:avLst/>
            </a:prstGeom>
          </p:spPr>
        </p:pic>
        <p:pic>
          <p:nvPicPr>
            <p:cNvPr id="13" name="圖片 12"/>
            <p:cNvPicPr>
              <a:picLocks noChangeAspect="1"/>
            </p:cNvPicPr>
            <p:nvPr/>
          </p:nvPicPr>
          <p:blipFill rotWithShape="1">
            <a:blip r:embed="rId3" cstate="print">
              <a:extLst>
                <a:ext uri="{28A0092B-C50C-407E-A947-70E740481C1C}">
                  <a14:useLocalDpi xmlns:a14="http://schemas.microsoft.com/office/drawing/2010/main" val="0"/>
                </a:ext>
              </a:extLst>
            </a:blip>
            <a:srcRect l="25158"/>
            <a:stretch/>
          </p:blipFill>
          <p:spPr>
            <a:xfrm>
              <a:off x="8396811" y="4166426"/>
              <a:ext cx="3634966" cy="1672945"/>
            </a:xfrm>
            <a:prstGeom prst="rect">
              <a:avLst/>
            </a:prstGeom>
          </p:spPr>
        </p:pic>
      </p:grpSp>
      <p:pic>
        <p:nvPicPr>
          <p:cNvPr id="8" name="圖片 7"/>
          <p:cNvPicPr>
            <a:picLocks noChangeAspect="1"/>
          </p:cNvPicPr>
          <p:nvPr/>
        </p:nvPicPr>
        <p:blipFill rotWithShape="1">
          <a:blip r:embed="rId4"/>
          <a:srcRect t="59336" b="4978"/>
          <a:stretch/>
        </p:blipFill>
        <p:spPr>
          <a:xfrm>
            <a:off x="3041135" y="2236380"/>
            <a:ext cx="1572733" cy="554527"/>
          </a:xfrm>
          <a:prstGeom prst="rect">
            <a:avLst/>
          </a:prstGeom>
        </p:spPr>
      </p:pic>
      <p:sp>
        <p:nvSpPr>
          <p:cNvPr id="2" name="標題 1"/>
          <p:cNvSpPr>
            <a:spLocks noGrp="1"/>
          </p:cNvSpPr>
          <p:nvPr>
            <p:ph type="title"/>
          </p:nvPr>
        </p:nvSpPr>
        <p:spPr>
          <a:xfrm>
            <a:off x="694754" y="190014"/>
            <a:ext cx="11333640" cy="1325563"/>
          </a:xfrm>
        </p:spPr>
        <p:txBody>
          <a:bodyPr/>
          <a:lstStyle/>
          <a:p>
            <a:r>
              <a:rPr lang="en-US" dirty="0" smtClean="0"/>
              <a:t>Evolution: From E-Commerce to Digital Finance </a:t>
            </a:r>
            <a:endParaRPr lang="en-US" dirty="0"/>
          </a:p>
        </p:txBody>
      </p:sp>
      <p:pic>
        <p:nvPicPr>
          <p:cNvPr id="5" name="圖片 4"/>
          <p:cNvPicPr>
            <a:picLocks noChangeAspect="1"/>
          </p:cNvPicPr>
          <p:nvPr/>
        </p:nvPicPr>
        <p:blipFill>
          <a:blip r:embed="rId5"/>
          <a:stretch>
            <a:fillRect/>
          </a:stretch>
        </p:blipFill>
        <p:spPr>
          <a:xfrm>
            <a:off x="694753" y="3408675"/>
            <a:ext cx="1037572" cy="920781"/>
          </a:xfrm>
          <a:prstGeom prst="rect">
            <a:avLst/>
          </a:prstGeom>
        </p:spPr>
      </p:pic>
      <p:pic>
        <p:nvPicPr>
          <p:cNvPr id="7" name="圖片 6"/>
          <p:cNvPicPr>
            <a:picLocks noChangeAspect="1"/>
          </p:cNvPicPr>
          <p:nvPr/>
        </p:nvPicPr>
        <p:blipFill>
          <a:blip r:embed="rId6"/>
          <a:stretch>
            <a:fillRect/>
          </a:stretch>
        </p:blipFill>
        <p:spPr>
          <a:xfrm>
            <a:off x="10056148" y="3554156"/>
            <a:ext cx="1213306" cy="736593"/>
          </a:xfrm>
          <a:prstGeom prst="rect">
            <a:avLst/>
          </a:prstGeom>
        </p:spPr>
      </p:pic>
      <p:pic>
        <p:nvPicPr>
          <p:cNvPr id="10" name="圖片 9"/>
          <p:cNvPicPr>
            <a:picLocks noChangeAspect="1"/>
          </p:cNvPicPr>
          <p:nvPr/>
        </p:nvPicPr>
        <p:blipFill>
          <a:blip r:embed="rId7"/>
          <a:stretch>
            <a:fillRect/>
          </a:stretch>
        </p:blipFill>
        <p:spPr>
          <a:xfrm>
            <a:off x="5050839" y="2128175"/>
            <a:ext cx="1640014" cy="675300"/>
          </a:xfrm>
          <a:prstGeom prst="rect">
            <a:avLst/>
          </a:prstGeom>
        </p:spPr>
      </p:pic>
      <p:sp>
        <p:nvSpPr>
          <p:cNvPr id="4" name="向右箭號 3"/>
          <p:cNvSpPr/>
          <p:nvPr/>
        </p:nvSpPr>
        <p:spPr>
          <a:xfrm>
            <a:off x="8722080" y="3922453"/>
            <a:ext cx="767655" cy="9099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19" name="向右箭號 18"/>
          <p:cNvSpPr/>
          <p:nvPr/>
        </p:nvSpPr>
        <p:spPr>
          <a:xfrm rot="10800000">
            <a:off x="1955032" y="3912926"/>
            <a:ext cx="767655" cy="11352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grpSp>
        <p:nvGrpSpPr>
          <p:cNvPr id="26" name="群組 25"/>
          <p:cNvGrpSpPr/>
          <p:nvPr/>
        </p:nvGrpSpPr>
        <p:grpSpPr>
          <a:xfrm>
            <a:off x="2058912" y="4043363"/>
            <a:ext cx="7499698" cy="743990"/>
            <a:chOff x="2275856" y="5421707"/>
            <a:chExt cx="7499698" cy="743990"/>
          </a:xfrm>
        </p:grpSpPr>
        <p:pic>
          <p:nvPicPr>
            <p:cNvPr id="11" name="圖片 10"/>
            <p:cNvPicPr>
              <a:picLocks noChangeAspect="1"/>
            </p:cNvPicPr>
            <p:nvPr/>
          </p:nvPicPr>
          <p:blipFill rotWithShape="1">
            <a:blip r:embed="rId8">
              <a:extLst>
                <a:ext uri="{28A0092B-C50C-407E-A947-70E740481C1C}">
                  <a14:useLocalDpi xmlns:a14="http://schemas.microsoft.com/office/drawing/2010/main" val="0"/>
                </a:ext>
              </a:extLst>
            </a:blip>
            <a:srcRect t="53693"/>
            <a:stretch/>
          </p:blipFill>
          <p:spPr>
            <a:xfrm>
              <a:off x="2275856" y="5421707"/>
              <a:ext cx="1545802" cy="715812"/>
            </a:xfrm>
            <a:prstGeom prst="rect">
              <a:avLst/>
            </a:prstGeom>
          </p:spPr>
        </p:pic>
        <p:pic>
          <p:nvPicPr>
            <p:cNvPr id="20" name="圖片 19"/>
            <p:cNvPicPr>
              <a:picLocks noChangeAspect="1"/>
            </p:cNvPicPr>
            <p:nvPr/>
          </p:nvPicPr>
          <p:blipFill rotWithShape="1">
            <a:blip r:embed="rId8">
              <a:extLst>
                <a:ext uri="{28A0092B-C50C-407E-A947-70E740481C1C}">
                  <a14:useLocalDpi xmlns:a14="http://schemas.microsoft.com/office/drawing/2010/main" val="0"/>
                </a:ext>
              </a:extLst>
            </a:blip>
            <a:srcRect t="53693"/>
            <a:stretch/>
          </p:blipFill>
          <p:spPr>
            <a:xfrm>
              <a:off x="3719351" y="5449885"/>
              <a:ext cx="1545802" cy="715812"/>
            </a:xfrm>
            <a:prstGeom prst="rect">
              <a:avLst/>
            </a:prstGeom>
          </p:spPr>
        </p:pic>
        <p:pic>
          <p:nvPicPr>
            <p:cNvPr id="21" name="圖片 20"/>
            <p:cNvPicPr>
              <a:picLocks noChangeAspect="1"/>
            </p:cNvPicPr>
            <p:nvPr/>
          </p:nvPicPr>
          <p:blipFill rotWithShape="1">
            <a:blip r:embed="rId8">
              <a:extLst>
                <a:ext uri="{28A0092B-C50C-407E-A947-70E740481C1C}">
                  <a14:useLocalDpi xmlns:a14="http://schemas.microsoft.com/office/drawing/2010/main" val="0"/>
                </a:ext>
              </a:extLst>
            </a:blip>
            <a:srcRect t="53693"/>
            <a:stretch/>
          </p:blipFill>
          <p:spPr>
            <a:xfrm>
              <a:off x="5225883" y="5438618"/>
              <a:ext cx="1545802" cy="715812"/>
            </a:xfrm>
            <a:prstGeom prst="rect">
              <a:avLst/>
            </a:prstGeom>
          </p:spPr>
        </p:pic>
        <p:pic>
          <p:nvPicPr>
            <p:cNvPr id="22" name="圖片 21"/>
            <p:cNvPicPr>
              <a:picLocks noChangeAspect="1"/>
            </p:cNvPicPr>
            <p:nvPr/>
          </p:nvPicPr>
          <p:blipFill rotWithShape="1">
            <a:blip r:embed="rId8">
              <a:extLst>
                <a:ext uri="{28A0092B-C50C-407E-A947-70E740481C1C}">
                  <a14:useLocalDpi xmlns:a14="http://schemas.microsoft.com/office/drawing/2010/main" val="0"/>
                </a:ext>
              </a:extLst>
            </a:blip>
            <a:srcRect t="53693"/>
            <a:stretch/>
          </p:blipFill>
          <p:spPr>
            <a:xfrm>
              <a:off x="8229752" y="5421707"/>
              <a:ext cx="1545802" cy="715812"/>
            </a:xfrm>
            <a:prstGeom prst="rect">
              <a:avLst/>
            </a:prstGeom>
          </p:spPr>
        </p:pic>
        <p:pic>
          <p:nvPicPr>
            <p:cNvPr id="23" name="圖片 22"/>
            <p:cNvPicPr>
              <a:picLocks noChangeAspect="1"/>
            </p:cNvPicPr>
            <p:nvPr/>
          </p:nvPicPr>
          <p:blipFill rotWithShape="1">
            <a:blip r:embed="rId8">
              <a:extLst>
                <a:ext uri="{28A0092B-C50C-407E-A947-70E740481C1C}">
                  <a14:useLocalDpi xmlns:a14="http://schemas.microsoft.com/office/drawing/2010/main" val="0"/>
                </a:ext>
              </a:extLst>
            </a:blip>
            <a:srcRect t="53693"/>
            <a:stretch/>
          </p:blipFill>
          <p:spPr>
            <a:xfrm>
              <a:off x="6738561" y="5438618"/>
              <a:ext cx="1545802" cy="715812"/>
            </a:xfrm>
            <a:prstGeom prst="rect">
              <a:avLst/>
            </a:prstGeom>
          </p:spPr>
        </p:pic>
      </p:grpSp>
      <p:pic>
        <p:nvPicPr>
          <p:cNvPr id="24" name="圖片 23"/>
          <p:cNvPicPr>
            <a:picLocks noChangeAspect="1"/>
          </p:cNvPicPr>
          <p:nvPr/>
        </p:nvPicPr>
        <p:blipFill rotWithShape="1">
          <a:blip r:embed="rId9"/>
          <a:srcRect l="3198" t="9760" r="2599" b="9828"/>
          <a:stretch/>
        </p:blipFill>
        <p:spPr>
          <a:xfrm>
            <a:off x="7136381" y="2198625"/>
            <a:ext cx="1365250" cy="568037"/>
          </a:xfrm>
          <a:prstGeom prst="rect">
            <a:avLst/>
          </a:prstGeom>
        </p:spPr>
      </p:pic>
      <p:sp>
        <p:nvSpPr>
          <p:cNvPr id="27" name="橢圓 26"/>
          <p:cNvSpPr/>
          <p:nvPr/>
        </p:nvSpPr>
        <p:spPr>
          <a:xfrm>
            <a:off x="6939354" y="4798620"/>
            <a:ext cx="2040004" cy="720481"/>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橢圓 29"/>
          <p:cNvSpPr/>
          <p:nvPr/>
        </p:nvSpPr>
        <p:spPr>
          <a:xfrm>
            <a:off x="4823735" y="4798620"/>
            <a:ext cx="2040004" cy="720481"/>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文字方塊 31"/>
          <p:cNvSpPr txBox="1"/>
          <p:nvPr/>
        </p:nvSpPr>
        <p:spPr>
          <a:xfrm>
            <a:off x="2232600" y="4874401"/>
            <a:ext cx="3076575" cy="519351"/>
          </a:xfrm>
          <a:prstGeom prst="ellipse">
            <a:avLst/>
          </a:prstGeom>
          <a:noFill/>
        </p:spPr>
        <p:txBody>
          <a:bodyPr wrap="square" rtlCol="0">
            <a:spAutoFit/>
          </a:bodyPr>
          <a:lstStyle/>
          <a:p>
            <a:r>
              <a:rPr lang="en-US" altLang="zh-TW" dirty="0" smtClean="0">
                <a:solidFill>
                  <a:schemeClr val="accent5">
                    <a:lumMod val="50000"/>
                  </a:schemeClr>
                </a:solidFill>
                <a:latin typeface="Bahnschrift Light" panose="020B0502040204020203" pitchFamily="34" charset="0"/>
              </a:rPr>
              <a:t>Social Networking</a:t>
            </a:r>
            <a:endParaRPr lang="zh-TW" altLang="en-US" dirty="0">
              <a:solidFill>
                <a:schemeClr val="accent5">
                  <a:lumMod val="50000"/>
                </a:schemeClr>
              </a:solidFill>
              <a:latin typeface="Bahnschrift Light" panose="020B0502040204020203" pitchFamily="34" charset="0"/>
            </a:endParaRPr>
          </a:p>
        </p:txBody>
      </p:sp>
      <p:sp>
        <p:nvSpPr>
          <p:cNvPr id="33" name="文字方塊 32"/>
          <p:cNvSpPr txBox="1"/>
          <p:nvPr/>
        </p:nvSpPr>
        <p:spPr>
          <a:xfrm>
            <a:off x="7123138" y="4933569"/>
            <a:ext cx="1736373" cy="369332"/>
          </a:xfrm>
          <a:prstGeom prst="rect">
            <a:avLst/>
          </a:prstGeom>
          <a:noFill/>
        </p:spPr>
        <p:txBody>
          <a:bodyPr wrap="none" rtlCol="0">
            <a:spAutoFit/>
          </a:bodyPr>
          <a:lstStyle/>
          <a:p>
            <a:r>
              <a:rPr lang="en-US" altLang="zh-TW" dirty="0" smtClean="0">
                <a:solidFill>
                  <a:schemeClr val="accent5">
                    <a:lumMod val="50000"/>
                  </a:schemeClr>
                </a:solidFill>
                <a:latin typeface="Bahnschrift Light" panose="020B0502040204020203" pitchFamily="34" charset="0"/>
              </a:rPr>
              <a:t>P2P Computing</a:t>
            </a:r>
            <a:endParaRPr lang="zh-TW" altLang="en-US" dirty="0">
              <a:solidFill>
                <a:schemeClr val="accent5">
                  <a:lumMod val="50000"/>
                </a:schemeClr>
              </a:solidFill>
              <a:latin typeface="Bahnschrift Light" panose="020B0502040204020203" pitchFamily="34" charset="0"/>
            </a:endParaRPr>
          </a:p>
        </p:txBody>
      </p:sp>
      <p:sp>
        <p:nvSpPr>
          <p:cNvPr id="34" name="文字方塊 33"/>
          <p:cNvSpPr txBox="1"/>
          <p:nvPr/>
        </p:nvSpPr>
        <p:spPr>
          <a:xfrm>
            <a:off x="5010674" y="4974194"/>
            <a:ext cx="1813317" cy="369332"/>
          </a:xfrm>
          <a:prstGeom prst="rect">
            <a:avLst/>
          </a:prstGeom>
          <a:noFill/>
        </p:spPr>
        <p:txBody>
          <a:bodyPr wrap="none" rtlCol="0">
            <a:spAutoFit/>
          </a:bodyPr>
          <a:lstStyle/>
          <a:p>
            <a:r>
              <a:rPr lang="en-US" altLang="zh-TW" dirty="0" smtClean="0">
                <a:solidFill>
                  <a:schemeClr val="accent5">
                    <a:lumMod val="50000"/>
                  </a:schemeClr>
                </a:solidFill>
                <a:latin typeface="Bahnschrift Light" panose="020B0502040204020203" pitchFamily="34" charset="0"/>
              </a:rPr>
              <a:t>Crowd Sourcing</a:t>
            </a:r>
            <a:endParaRPr lang="zh-TW" altLang="en-US" dirty="0">
              <a:solidFill>
                <a:schemeClr val="accent5">
                  <a:lumMod val="50000"/>
                </a:schemeClr>
              </a:solidFill>
              <a:latin typeface="Bahnschrift Light" panose="020B0502040204020203" pitchFamily="34" charset="0"/>
            </a:endParaRPr>
          </a:p>
        </p:txBody>
      </p:sp>
      <p:sp>
        <p:nvSpPr>
          <p:cNvPr id="36" name="雲朵形 35"/>
          <p:cNvSpPr/>
          <p:nvPr/>
        </p:nvSpPr>
        <p:spPr>
          <a:xfrm>
            <a:off x="4914346" y="2012084"/>
            <a:ext cx="1872344" cy="1015914"/>
          </a:xfrm>
          <a:prstGeom prst="cloud">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雲朵形 36"/>
          <p:cNvSpPr/>
          <p:nvPr/>
        </p:nvSpPr>
        <p:spPr>
          <a:xfrm>
            <a:off x="6904061" y="2032371"/>
            <a:ext cx="1828320" cy="995627"/>
          </a:xfrm>
          <a:prstGeom prst="cloud">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橢圓 40"/>
          <p:cNvSpPr/>
          <p:nvPr/>
        </p:nvSpPr>
        <p:spPr>
          <a:xfrm>
            <a:off x="2690262" y="4790104"/>
            <a:ext cx="2040004" cy="720481"/>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937860020"/>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smtClean="0"/>
              <a:t>Social Coupon Endorsing </a:t>
            </a:r>
            <a:endParaRPr lang="en-US" dirty="0"/>
          </a:p>
        </p:txBody>
      </p:sp>
      <p:sp>
        <p:nvSpPr>
          <p:cNvPr id="3" name="內容版面配置區 2"/>
          <p:cNvSpPr>
            <a:spLocks noGrp="1"/>
          </p:cNvSpPr>
          <p:nvPr>
            <p:ph idx="1"/>
          </p:nvPr>
        </p:nvSpPr>
        <p:spPr/>
        <p:txBody>
          <a:bodyPr/>
          <a:lstStyle/>
          <a:p>
            <a:r>
              <a:rPr lang="en-US" dirty="0" smtClean="0"/>
              <a:t>Diffusion by social endorser </a:t>
            </a:r>
          </a:p>
          <a:p>
            <a:r>
              <a:rPr lang="en-US" dirty="0" smtClean="0"/>
              <a:t>Factors:</a:t>
            </a:r>
          </a:p>
          <a:p>
            <a:pPr lvl="1"/>
            <a:r>
              <a:rPr lang="en-US" dirty="0" smtClean="0"/>
              <a:t>Preference</a:t>
            </a:r>
          </a:p>
          <a:p>
            <a:pPr lvl="1"/>
            <a:r>
              <a:rPr lang="en-US" dirty="0" smtClean="0"/>
              <a:t>Location</a:t>
            </a:r>
          </a:p>
          <a:p>
            <a:pPr lvl="1"/>
            <a:r>
              <a:rPr lang="en-US" dirty="0" smtClean="0"/>
              <a:t>Proneness</a:t>
            </a:r>
          </a:p>
          <a:p>
            <a:pPr lvl="1"/>
            <a:r>
              <a:rPr lang="en-US" dirty="0" smtClean="0"/>
              <a:t>Influence</a:t>
            </a:r>
          </a:p>
          <a:p>
            <a:endParaRPr lang="en-US" dirty="0" smtClean="0"/>
          </a:p>
          <a:p>
            <a:endParaRPr lang="en-US" dirty="0"/>
          </a:p>
        </p:txBody>
      </p:sp>
      <p:pic>
        <p:nvPicPr>
          <p:cNvPr id="5" name="圖片 4"/>
          <p:cNvPicPr>
            <a:picLocks noChangeAspect="1"/>
          </p:cNvPicPr>
          <p:nvPr/>
        </p:nvPicPr>
        <p:blipFill>
          <a:blip r:embed="rId2"/>
          <a:stretch>
            <a:fillRect/>
          </a:stretch>
        </p:blipFill>
        <p:spPr>
          <a:xfrm>
            <a:off x="7280962" y="673983"/>
            <a:ext cx="4447212" cy="4058701"/>
          </a:xfrm>
          <a:prstGeom prst="rect">
            <a:avLst/>
          </a:prstGeom>
        </p:spPr>
      </p:pic>
      <p:pic>
        <p:nvPicPr>
          <p:cNvPr id="6" name="圖片 5"/>
          <p:cNvPicPr>
            <a:picLocks noChangeAspect="1"/>
          </p:cNvPicPr>
          <p:nvPr/>
        </p:nvPicPr>
        <p:blipFill>
          <a:blip r:embed="rId3"/>
          <a:stretch>
            <a:fillRect/>
          </a:stretch>
        </p:blipFill>
        <p:spPr>
          <a:xfrm>
            <a:off x="8989039" y="4548188"/>
            <a:ext cx="2809875" cy="1628775"/>
          </a:xfrm>
          <a:prstGeom prst="rect">
            <a:avLst/>
          </a:prstGeom>
        </p:spPr>
      </p:pic>
      <p:pic>
        <p:nvPicPr>
          <p:cNvPr id="1028" name="Picture 4" descr="ãsocial networkãçåçæå°çµæ"/>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99171" y="4286943"/>
            <a:ext cx="2179716" cy="1509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2205010"/>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441540"/>
            <a:ext cx="10515600" cy="1325563"/>
          </a:xfrm>
        </p:spPr>
        <p:txBody>
          <a:bodyPr/>
          <a:lstStyle/>
          <a:p>
            <a:r>
              <a:rPr lang="en-US" dirty="0" smtClean="0"/>
              <a:t>Social Coupon Endorsing : Processes </a:t>
            </a:r>
            <a:endParaRPr lang="en-US" dirty="0"/>
          </a:p>
        </p:txBody>
      </p:sp>
      <p:pic>
        <p:nvPicPr>
          <p:cNvPr id="5" name="圖片 4"/>
          <p:cNvPicPr/>
          <p:nvPr/>
        </p:nvPicPr>
        <p:blipFill>
          <a:blip r:embed="rId3" cstate="print">
            <a:extLst>
              <a:ext uri="{28A0092B-C50C-407E-A947-70E740481C1C}">
                <a14:useLocalDpi xmlns:a14="http://schemas.microsoft.com/office/drawing/2010/main" val="0"/>
              </a:ext>
            </a:extLst>
          </a:blip>
          <a:stretch>
            <a:fillRect/>
          </a:stretch>
        </p:blipFill>
        <p:spPr>
          <a:xfrm>
            <a:off x="6356910" y="2318918"/>
            <a:ext cx="4630520" cy="3799523"/>
          </a:xfrm>
          <a:prstGeom prst="rect">
            <a:avLst/>
          </a:prstGeom>
        </p:spPr>
      </p:pic>
      <p:pic>
        <p:nvPicPr>
          <p:cNvPr id="7" name="圖片 6"/>
          <p:cNvPicPr>
            <a:picLocks noChangeAspect="1"/>
          </p:cNvPicPr>
          <p:nvPr/>
        </p:nvPicPr>
        <p:blipFill>
          <a:blip r:embed="rId4"/>
          <a:stretch>
            <a:fillRect/>
          </a:stretch>
        </p:blipFill>
        <p:spPr>
          <a:xfrm>
            <a:off x="311300" y="2503075"/>
            <a:ext cx="6045610" cy="3431207"/>
          </a:xfrm>
          <a:prstGeom prst="rect">
            <a:avLst/>
          </a:prstGeom>
        </p:spPr>
      </p:pic>
    </p:spTree>
    <p:extLst>
      <p:ext uri="{BB962C8B-B14F-4D97-AF65-F5344CB8AC3E}">
        <p14:creationId xmlns:p14="http://schemas.microsoft.com/office/powerpoint/2010/main" val="1027161245"/>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smtClean="0"/>
              <a:t>Social </a:t>
            </a:r>
            <a:r>
              <a:rPr lang="en-US" dirty="0"/>
              <a:t>C</a:t>
            </a:r>
            <a:r>
              <a:rPr lang="en-US" dirty="0" smtClean="0"/>
              <a:t>oupon Endorsing: Results</a:t>
            </a:r>
            <a:endParaRPr lang="en-US" dirty="0"/>
          </a:p>
        </p:txBody>
      </p:sp>
      <p:sp>
        <p:nvSpPr>
          <p:cNvPr id="3" name="內容版面配置區 2"/>
          <p:cNvSpPr>
            <a:spLocks noGrp="1"/>
          </p:cNvSpPr>
          <p:nvPr>
            <p:ph idx="1"/>
          </p:nvPr>
        </p:nvSpPr>
        <p:spPr/>
        <p:txBody>
          <a:bodyPr/>
          <a:lstStyle/>
          <a:p>
            <a:pPr marL="0" indent="0">
              <a:buNone/>
            </a:pPr>
            <a:r>
              <a:rPr lang="en-US" dirty="0" smtClean="0"/>
              <a:t> </a:t>
            </a:r>
            <a:endParaRPr lang="en-US" dirty="0"/>
          </a:p>
        </p:txBody>
      </p:sp>
      <p:pic>
        <p:nvPicPr>
          <p:cNvPr id="4" name="image5.png"/>
          <p:cNvPicPr/>
          <p:nvPr/>
        </p:nvPicPr>
        <p:blipFill>
          <a:blip r:embed="rId2"/>
          <a:srcRect/>
          <a:stretch>
            <a:fillRect/>
          </a:stretch>
        </p:blipFill>
        <p:spPr>
          <a:xfrm>
            <a:off x="6907696" y="1366010"/>
            <a:ext cx="4320208" cy="4757530"/>
          </a:xfrm>
          <a:prstGeom prst="rect">
            <a:avLst/>
          </a:prstGeom>
          <a:ln/>
        </p:spPr>
      </p:pic>
      <p:graphicFrame>
        <p:nvGraphicFramePr>
          <p:cNvPr id="5" name="Chart 16"/>
          <p:cNvGraphicFramePr/>
          <p:nvPr>
            <p:extLst>
              <p:ext uri="{D42A27DB-BD31-4B8C-83A1-F6EECF244321}">
                <p14:modId xmlns:p14="http://schemas.microsoft.com/office/powerpoint/2010/main" val="3075342209"/>
              </p:ext>
            </p:extLst>
          </p:nvPr>
        </p:nvGraphicFramePr>
        <p:xfrm>
          <a:off x="1269019" y="1425645"/>
          <a:ext cx="4137867" cy="247712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21"/>
          <p:cNvGraphicFramePr/>
          <p:nvPr>
            <p:extLst>
              <p:ext uri="{D42A27DB-BD31-4B8C-83A1-F6EECF244321}">
                <p14:modId xmlns:p14="http://schemas.microsoft.com/office/powerpoint/2010/main" val="3830776765"/>
              </p:ext>
            </p:extLst>
          </p:nvPr>
        </p:nvGraphicFramePr>
        <p:xfrm>
          <a:off x="1269018" y="3945144"/>
          <a:ext cx="4137867" cy="236675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11042317"/>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en-US" dirty="0" smtClean="0"/>
              <a:t>P2P Currency Exchange </a:t>
            </a:r>
            <a:endParaRPr lang="en-US" dirty="0"/>
          </a:p>
        </p:txBody>
      </p:sp>
      <p:sp>
        <p:nvSpPr>
          <p:cNvPr id="3" name="內容版面配置區 2"/>
          <p:cNvSpPr>
            <a:spLocks noGrp="1"/>
          </p:cNvSpPr>
          <p:nvPr>
            <p:ph idx="1"/>
          </p:nvPr>
        </p:nvSpPr>
        <p:spPr>
          <a:xfrm>
            <a:off x="838200" y="1067321"/>
            <a:ext cx="10515600" cy="4351338"/>
          </a:xfrm>
        </p:spPr>
        <p:txBody>
          <a:bodyPr/>
          <a:lstStyle/>
          <a:p>
            <a:r>
              <a:rPr lang="en-US" dirty="0" smtClean="0"/>
              <a:t>Concepts</a:t>
            </a:r>
            <a:r>
              <a:rPr lang="en-US" dirty="0"/>
              <a:t>: </a:t>
            </a:r>
            <a:endParaRPr lang="en-US" dirty="0" smtClean="0"/>
          </a:p>
          <a:p>
            <a:pPr lvl="1"/>
            <a:r>
              <a:rPr lang="en-US" sz="2800" dirty="0" smtClean="0"/>
              <a:t>Location based P2P support &amp; economy   </a:t>
            </a:r>
          </a:p>
          <a:p>
            <a:pPr lvl="1"/>
            <a:r>
              <a:rPr lang="en-US" sz="2800" dirty="0" smtClean="0"/>
              <a:t>Currency </a:t>
            </a:r>
            <a:r>
              <a:rPr lang="en-US" sz="2800" dirty="0"/>
              <a:t>exchange cutting out the middleman, </a:t>
            </a:r>
            <a:r>
              <a:rPr lang="en-US" sz="2800" dirty="0" smtClean="0"/>
              <a:t>banks, </a:t>
            </a:r>
            <a:r>
              <a:rPr lang="en-US" sz="2800" dirty="0"/>
              <a:t>and </a:t>
            </a:r>
            <a:r>
              <a:rPr lang="en-US" sz="2800" dirty="0" smtClean="0"/>
              <a:t>brokers</a:t>
            </a:r>
            <a:endParaRPr lang="en-US" sz="2800" dirty="0"/>
          </a:p>
          <a:p>
            <a:pPr lvl="1"/>
            <a:r>
              <a:rPr lang="en-US" sz="2800" dirty="0"/>
              <a:t>T</a:t>
            </a:r>
            <a:r>
              <a:rPr lang="en-US" sz="2800" dirty="0" smtClean="0"/>
              <a:t>wo </a:t>
            </a:r>
            <a:r>
              <a:rPr lang="en-US" sz="2800" dirty="0"/>
              <a:t>parties or individual to exchange directly </a:t>
            </a:r>
            <a:endParaRPr lang="en-US" sz="2800" dirty="0" smtClean="0"/>
          </a:p>
          <a:p>
            <a:r>
              <a:rPr lang="en-US" dirty="0" smtClean="0"/>
              <a:t>Techniques: </a:t>
            </a:r>
            <a:endParaRPr lang="en-US" dirty="0"/>
          </a:p>
          <a:p>
            <a:pPr lvl="1"/>
            <a:r>
              <a:rPr lang="en-US" sz="2800" dirty="0" smtClean="0"/>
              <a:t>Online to offline exchange model </a:t>
            </a:r>
          </a:p>
          <a:p>
            <a:pPr lvl="1"/>
            <a:r>
              <a:rPr lang="en-US" sz="2800" dirty="0" smtClean="0"/>
              <a:t>Matching based location and social intelligence </a:t>
            </a:r>
            <a:endParaRPr lang="en-US" sz="2800"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3"/>
          <p:cNvSpPr>
            <a:spLocks noChangeArrowheads="1"/>
          </p:cNvSpPr>
          <p:nvPr/>
        </p:nvSpPr>
        <p:spPr bwMode="auto">
          <a:xfrm>
            <a:off x="0" y="2686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07134" y="2716213"/>
            <a:ext cx="2240913" cy="3449057"/>
          </a:xfrm>
          <a:prstGeom prst="rect">
            <a:avLst/>
          </a:prstGeom>
        </p:spPr>
      </p:pic>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6551" y="4288629"/>
            <a:ext cx="4877121" cy="2125392"/>
          </a:xfrm>
          <a:prstGeom prst="rect">
            <a:avLst/>
          </a:prstGeom>
        </p:spPr>
      </p:pic>
    </p:spTree>
    <p:extLst>
      <p:ext uri="{BB962C8B-B14F-4D97-AF65-F5344CB8AC3E}">
        <p14:creationId xmlns:p14="http://schemas.microsoft.com/office/powerpoint/2010/main" val="1880891451"/>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p:cNvPicPr>
            <a:picLocks noChangeAspect="1"/>
          </p:cNvPicPr>
          <p:nvPr/>
        </p:nvPicPr>
        <p:blipFill>
          <a:blip r:embed="rId3"/>
          <a:stretch>
            <a:fillRect/>
          </a:stretch>
        </p:blipFill>
        <p:spPr>
          <a:xfrm>
            <a:off x="7797742" y="2394641"/>
            <a:ext cx="2764938" cy="1578472"/>
          </a:xfrm>
          <a:prstGeom prst="rect">
            <a:avLst/>
          </a:prstGeom>
        </p:spPr>
      </p:pic>
      <p:pic>
        <p:nvPicPr>
          <p:cNvPr id="9" name="Picture 4" descr="ãsocial networkãçåçæå°çµæ"/>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8431" y="1286438"/>
            <a:ext cx="2520848" cy="1718979"/>
          </a:xfrm>
          <a:prstGeom prst="rect">
            <a:avLst/>
          </a:prstGeom>
          <a:noFill/>
          <a:extLst>
            <a:ext uri="{909E8E84-426E-40DD-AFC4-6F175D3DCCD1}">
              <a14:hiddenFill xmlns:a14="http://schemas.microsoft.com/office/drawing/2010/main">
                <a:solidFill>
                  <a:srgbClr val="FFFFFF"/>
                </a:solidFill>
              </a14:hiddenFill>
            </a:ext>
          </a:extLst>
        </p:spPr>
      </p:pic>
      <p:sp>
        <p:nvSpPr>
          <p:cNvPr id="28674" name="標題 1"/>
          <p:cNvSpPr>
            <a:spLocks noGrp="1"/>
          </p:cNvSpPr>
          <p:nvPr>
            <p:ph type="title"/>
          </p:nvPr>
        </p:nvSpPr>
        <p:spPr>
          <a:xfrm>
            <a:off x="404191" y="318742"/>
            <a:ext cx="11787809" cy="1325563"/>
          </a:xfrm>
        </p:spPr>
        <p:txBody>
          <a:bodyPr/>
          <a:lstStyle/>
          <a:p>
            <a:r>
              <a:rPr lang="en-US" dirty="0" smtClean="0"/>
              <a:t> P2P Currency Exchange  </a:t>
            </a:r>
            <a:endParaRPr lang="zh-TW" altLang="en-US" dirty="0"/>
          </a:p>
        </p:txBody>
      </p:sp>
      <p:pic>
        <p:nvPicPr>
          <p:cNvPr id="6" name="圖片 5"/>
          <p:cNvPicPr>
            <a:picLocks noChangeAspect="1"/>
          </p:cNvPicPr>
          <p:nvPr/>
        </p:nvPicPr>
        <p:blipFill>
          <a:blip r:embed="rId5"/>
          <a:stretch>
            <a:fillRect/>
          </a:stretch>
        </p:blipFill>
        <p:spPr>
          <a:xfrm>
            <a:off x="1447276" y="2273288"/>
            <a:ext cx="7252713" cy="3795003"/>
          </a:xfrm>
          <a:prstGeom prst="rect">
            <a:avLst/>
          </a:prstGeom>
        </p:spPr>
      </p:pic>
      <p:pic>
        <p:nvPicPr>
          <p:cNvPr id="2" name="圖片 1"/>
          <p:cNvPicPr>
            <a:picLocks noChangeAspect="1"/>
          </p:cNvPicPr>
          <p:nvPr/>
        </p:nvPicPr>
        <p:blipFill>
          <a:blip r:embed="rId6"/>
          <a:stretch>
            <a:fillRect/>
          </a:stretch>
        </p:blipFill>
        <p:spPr>
          <a:xfrm>
            <a:off x="941750" y="3339073"/>
            <a:ext cx="1011051" cy="1011051"/>
          </a:xfrm>
          <a:prstGeom prst="rect">
            <a:avLst/>
          </a:prstGeom>
        </p:spPr>
      </p:pic>
    </p:spTree>
    <p:extLst>
      <p:ext uri="{BB962C8B-B14F-4D97-AF65-F5344CB8AC3E}">
        <p14:creationId xmlns:p14="http://schemas.microsoft.com/office/powerpoint/2010/main" val="1917479724"/>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119</a:t>
            </a:fld>
            <a:endParaRPr lang="en-US" altLang="zh-TW" dirty="0"/>
          </a:p>
        </p:txBody>
      </p:sp>
      <p:pic>
        <p:nvPicPr>
          <p:cNvPr id="8" name="圖片 7" descr="structure18"/>
          <p:cNvPicPr/>
          <p:nvPr/>
        </p:nvPicPr>
        <p:blipFill>
          <a:blip r:embed="rId3">
            <a:extLst>
              <a:ext uri="{28A0092B-C50C-407E-A947-70E740481C1C}">
                <a14:useLocalDpi xmlns:a14="http://schemas.microsoft.com/office/drawing/2010/main" val="0"/>
              </a:ext>
            </a:extLst>
          </a:blip>
          <a:srcRect/>
          <a:stretch>
            <a:fillRect/>
          </a:stretch>
        </p:blipFill>
        <p:spPr bwMode="auto">
          <a:xfrm>
            <a:off x="6641097" y="696109"/>
            <a:ext cx="4806833" cy="5655082"/>
          </a:xfrm>
          <a:prstGeom prst="rect">
            <a:avLst/>
          </a:prstGeom>
          <a:noFill/>
          <a:ln>
            <a:noFill/>
          </a:ln>
        </p:spPr>
      </p:pic>
      <p:sp>
        <p:nvSpPr>
          <p:cNvPr id="5"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3"/>
          <p:cNvSpPr>
            <a:spLocks noChangeArrowheads="1"/>
          </p:cNvSpPr>
          <p:nvPr/>
        </p:nvSpPr>
        <p:spPr bwMode="auto">
          <a:xfrm>
            <a:off x="0" y="31765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1" name="圖片 10"/>
          <p:cNvPicPr>
            <a:picLocks noChangeAspect="1"/>
          </p:cNvPicPr>
          <p:nvPr/>
        </p:nvPicPr>
        <p:blipFill>
          <a:blip r:embed="rId4"/>
          <a:stretch>
            <a:fillRect/>
          </a:stretch>
        </p:blipFill>
        <p:spPr>
          <a:xfrm>
            <a:off x="744070" y="783285"/>
            <a:ext cx="4943657" cy="2582705"/>
          </a:xfrm>
          <a:prstGeom prst="rect">
            <a:avLst/>
          </a:prstGeom>
        </p:spPr>
      </p:pic>
      <p:pic>
        <p:nvPicPr>
          <p:cNvPr id="15" name="圖片 14"/>
          <p:cNvPicPr>
            <a:picLocks noChangeAspect="1"/>
          </p:cNvPicPr>
          <p:nvPr/>
        </p:nvPicPr>
        <p:blipFill>
          <a:blip r:embed="rId5"/>
          <a:stretch>
            <a:fillRect/>
          </a:stretch>
        </p:blipFill>
        <p:spPr>
          <a:xfrm>
            <a:off x="838200" y="3675594"/>
            <a:ext cx="4641476" cy="2645117"/>
          </a:xfrm>
          <a:prstGeom prst="rect">
            <a:avLst/>
          </a:prstGeom>
        </p:spPr>
      </p:pic>
      <p:sp>
        <p:nvSpPr>
          <p:cNvPr id="16" name="文字方塊 15"/>
          <p:cNvSpPr txBox="1"/>
          <p:nvPr/>
        </p:nvSpPr>
        <p:spPr>
          <a:xfrm>
            <a:off x="1865528" y="750820"/>
            <a:ext cx="2855568" cy="369332"/>
          </a:xfrm>
          <a:prstGeom prst="rect">
            <a:avLst/>
          </a:prstGeom>
          <a:noFill/>
        </p:spPr>
        <p:txBody>
          <a:bodyPr wrap="square" rtlCol="0">
            <a:spAutoFit/>
          </a:bodyPr>
          <a:lstStyle/>
          <a:p>
            <a:r>
              <a:rPr lang="en-US" dirty="0" smtClean="0"/>
              <a:t>Recommendation Accuracy </a:t>
            </a:r>
            <a:endParaRPr lang="en-US" dirty="0"/>
          </a:p>
        </p:txBody>
      </p:sp>
      <p:sp>
        <p:nvSpPr>
          <p:cNvPr id="17" name="文字方塊 16"/>
          <p:cNvSpPr txBox="1"/>
          <p:nvPr/>
        </p:nvSpPr>
        <p:spPr>
          <a:xfrm>
            <a:off x="1697440" y="3360805"/>
            <a:ext cx="3385548" cy="369332"/>
          </a:xfrm>
          <a:prstGeom prst="rect">
            <a:avLst/>
          </a:prstGeom>
          <a:noFill/>
        </p:spPr>
        <p:txBody>
          <a:bodyPr wrap="square" rtlCol="0">
            <a:spAutoFit/>
          </a:bodyPr>
          <a:lstStyle/>
          <a:p>
            <a:r>
              <a:rPr lang="en-US" dirty="0" smtClean="0"/>
              <a:t>Recommendation feedback </a:t>
            </a:r>
            <a:endParaRPr lang="en-US" dirty="0"/>
          </a:p>
        </p:txBody>
      </p:sp>
    </p:spTree>
    <p:extLst>
      <p:ext uri="{BB962C8B-B14F-4D97-AF65-F5344CB8AC3E}">
        <p14:creationId xmlns:p14="http://schemas.microsoft.com/office/powerpoint/2010/main" val="26963395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圓角矩形 7"/>
          <p:cNvSpPr/>
          <p:nvPr/>
        </p:nvSpPr>
        <p:spPr>
          <a:xfrm>
            <a:off x="694665" y="1520359"/>
            <a:ext cx="5323840" cy="47040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圓角矩形 6"/>
          <p:cNvSpPr/>
          <p:nvPr/>
        </p:nvSpPr>
        <p:spPr>
          <a:xfrm>
            <a:off x="6339840" y="1524000"/>
            <a:ext cx="5689600" cy="470408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2" name="標題 1"/>
          <p:cNvSpPr>
            <a:spLocks noGrp="1"/>
          </p:cNvSpPr>
          <p:nvPr>
            <p:ph type="title"/>
          </p:nvPr>
        </p:nvSpPr>
        <p:spPr>
          <a:xfrm>
            <a:off x="168087" y="365125"/>
            <a:ext cx="12109077" cy="1325563"/>
          </a:xfrm>
        </p:spPr>
        <p:txBody>
          <a:bodyPr>
            <a:normAutofit/>
          </a:bodyPr>
          <a:lstStyle/>
          <a:p>
            <a:r>
              <a:rPr kumimoji="1" lang="en-US" altLang="zh-TW" sz="4000" dirty="0"/>
              <a:t>C</a:t>
            </a:r>
            <a:r>
              <a:rPr kumimoji="1" lang="en-US" altLang="zh-TW" sz="4000" dirty="0" smtClean="0"/>
              <a:t>haracteristics </a:t>
            </a:r>
            <a:r>
              <a:rPr kumimoji="1" lang="en-US" altLang="zh-TW" sz="4000" dirty="0"/>
              <a:t>of digital finance </a:t>
            </a:r>
            <a:r>
              <a:rPr kumimoji="1" lang="en-US" altLang="zh-TW" sz="4000" dirty="0" smtClean="0"/>
              <a:t>(5):</a:t>
            </a:r>
            <a:r>
              <a:rPr kumimoji="1" lang="en-US" altLang="zh-TW" sz="4000" b="1" dirty="0" smtClean="0"/>
              <a:t>Micro-financial market </a:t>
            </a:r>
            <a:endParaRPr kumimoji="1" lang="zh-TW" altLang="en-US" sz="4000" b="1" dirty="0"/>
          </a:p>
        </p:txBody>
      </p:sp>
      <p:sp>
        <p:nvSpPr>
          <p:cNvPr id="4" name="頁尾版面配置區 3"/>
          <p:cNvSpPr>
            <a:spLocks noGrp="1"/>
          </p:cNvSpPr>
          <p:nvPr>
            <p:ph type="ftr" sz="quarter" idx="11"/>
          </p:nvPr>
        </p:nvSpPr>
        <p:spPr/>
        <p:txBody>
          <a:bodyPr/>
          <a:lstStyle/>
          <a:p>
            <a:r>
              <a:rPr lang="en-US" altLang="zh-TW" smtClean="0"/>
              <a:t>《2017</a:t>
            </a:r>
            <a:r>
              <a:rPr lang="zh-TW" altLang="en-US" smtClean="0"/>
              <a:t>數位金融</a:t>
            </a:r>
            <a:r>
              <a:rPr lang="en-US" altLang="zh-TW" smtClean="0"/>
              <a:t>》                                                                                                                                            </a:t>
            </a:r>
            <a:r>
              <a:rPr lang="zh-TW" altLang="en-US" smtClean="0"/>
              <a:t>	</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12</a:t>
            </a:fld>
            <a:endParaRPr lang="zh-TW" altLang="en-US" dirty="0"/>
          </a:p>
        </p:txBody>
      </p:sp>
      <p:sp>
        <p:nvSpPr>
          <p:cNvPr id="47" name="文字方塊 46"/>
          <p:cNvSpPr txBox="1"/>
          <p:nvPr/>
        </p:nvSpPr>
        <p:spPr>
          <a:xfrm>
            <a:off x="1001806" y="1631119"/>
            <a:ext cx="5016699" cy="923330"/>
          </a:xfrm>
          <a:prstGeom prst="rect">
            <a:avLst/>
          </a:prstGeom>
          <a:noFill/>
        </p:spPr>
        <p:txBody>
          <a:bodyPr wrap="square" rtlCol="0">
            <a:spAutoFit/>
          </a:bodyPr>
          <a:lstStyle/>
          <a:p>
            <a:r>
              <a:rPr kumimoji="1" lang="en-US" altLang="zh-TW" dirty="0" smtClean="0"/>
              <a:t>Traditional finance services focus on </a:t>
            </a:r>
            <a:r>
              <a:rPr kumimoji="1" lang="en-US" altLang="zh-TW" b="1" dirty="0" smtClean="0"/>
              <a:t>secured customers, big, reputational </a:t>
            </a:r>
            <a:r>
              <a:rPr kumimoji="1" lang="en-US" altLang="zh-TW" dirty="0" smtClean="0"/>
              <a:t>customers or companies </a:t>
            </a:r>
            <a:endParaRPr kumimoji="1" lang="zh-TW" altLang="en-US" dirty="0"/>
          </a:p>
        </p:txBody>
      </p:sp>
      <p:sp>
        <p:nvSpPr>
          <p:cNvPr id="80" name="文字方塊 79"/>
          <p:cNvSpPr txBox="1"/>
          <p:nvPr/>
        </p:nvSpPr>
        <p:spPr>
          <a:xfrm>
            <a:off x="7368988" y="1743294"/>
            <a:ext cx="4188759" cy="646331"/>
          </a:xfrm>
          <a:prstGeom prst="rect">
            <a:avLst/>
          </a:prstGeom>
          <a:noFill/>
        </p:spPr>
        <p:txBody>
          <a:bodyPr wrap="square" rtlCol="0">
            <a:spAutoFit/>
          </a:bodyPr>
          <a:lstStyle/>
          <a:p>
            <a:r>
              <a:rPr kumimoji="1" lang="en-US" altLang="zh-TW" dirty="0" smtClean="0"/>
              <a:t>New Finance services focus on </a:t>
            </a:r>
            <a:r>
              <a:rPr kumimoji="1" lang="en-US" altLang="zh-TW" b="1" dirty="0" smtClean="0"/>
              <a:t>small </a:t>
            </a:r>
            <a:r>
              <a:rPr kumimoji="1" lang="en-US" altLang="zh-TW" dirty="0" smtClean="0"/>
              <a:t>business or </a:t>
            </a:r>
            <a:r>
              <a:rPr kumimoji="1" lang="en-US" altLang="zh-TW" dirty="0"/>
              <a:t>customers </a:t>
            </a:r>
            <a:r>
              <a:rPr kumimoji="1" lang="en-US" altLang="zh-TW" dirty="0" smtClean="0"/>
              <a:t>without </a:t>
            </a:r>
            <a:r>
              <a:rPr kumimoji="1" lang="en-US" altLang="zh-TW" dirty="0"/>
              <a:t>credit </a:t>
            </a:r>
            <a:endParaRPr kumimoji="1" lang="zh-TW" altLang="en-US"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4087" y="2654976"/>
            <a:ext cx="4636081" cy="2594504"/>
          </a:xfrm>
          <a:prstGeom prst="rect">
            <a:avLst/>
          </a:prstGeom>
        </p:spPr>
      </p:pic>
      <p:pic>
        <p:nvPicPr>
          <p:cNvPr id="9" name="內容版面配置區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70783" y="2240974"/>
            <a:ext cx="3929728" cy="3422508"/>
          </a:xfrm>
        </p:spPr>
      </p:pic>
      <p:sp>
        <p:nvSpPr>
          <p:cNvPr id="43" name="文字方塊 42"/>
          <p:cNvSpPr txBox="1"/>
          <p:nvPr/>
        </p:nvSpPr>
        <p:spPr>
          <a:xfrm>
            <a:off x="3830320" y="5743089"/>
            <a:ext cx="1950720" cy="369332"/>
          </a:xfrm>
          <a:prstGeom prst="rect">
            <a:avLst/>
          </a:prstGeom>
          <a:noFill/>
        </p:spPr>
        <p:txBody>
          <a:bodyPr wrap="square" rtlCol="0">
            <a:spAutoFit/>
          </a:bodyPr>
          <a:lstStyle/>
          <a:p>
            <a:r>
              <a:rPr kumimoji="1" lang="en-US" altLang="zh-TW" dirty="0" smtClean="0"/>
              <a:t>Micro-customers</a:t>
            </a:r>
            <a:endParaRPr kumimoji="1" lang="zh-TW" altLang="en-US" dirty="0"/>
          </a:p>
        </p:txBody>
      </p:sp>
      <p:sp>
        <p:nvSpPr>
          <p:cNvPr id="44" name="文字方塊 43"/>
          <p:cNvSpPr txBox="1"/>
          <p:nvPr/>
        </p:nvSpPr>
        <p:spPr>
          <a:xfrm>
            <a:off x="7368988" y="5295295"/>
            <a:ext cx="4296336" cy="369332"/>
          </a:xfrm>
          <a:prstGeom prst="rect">
            <a:avLst/>
          </a:prstGeom>
          <a:noFill/>
        </p:spPr>
        <p:txBody>
          <a:bodyPr wrap="square" rtlCol="0">
            <a:spAutoFit/>
          </a:bodyPr>
          <a:lstStyle/>
          <a:p>
            <a:r>
              <a:rPr kumimoji="1" lang="en-US" altLang="zh-TW" dirty="0" smtClean="0"/>
              <a:t>Long tail market: “</a:t>
            </a:r>
            <a:r>
              <a:rPr kumimoji="1" lang="en-US" altLang="zh-TW" b="1" dirty="0" smtClean="0"/>
              <a:t>Micro</a:t>
            </a:r>
            <a:r>
              <a:rPr kumimoji="1" lang="en-US" altLang="zh-TW" dirty="0" smtClean="0"/>
              <a:t>” &amp; “</a:t>
            </a:r>
            <a:r>
              <a:rPr kumimoji="1" lang="en-US" altLang="zh-TW" b="1" dirty="0" smtClean="0"/>
              <a:t>Mass</a:t>
            </a:r>
            <a:r>
              <a:rPr kumimoji="1" lang="en-US" altLang="zh-TW" dirty="0" smtClean="0"/>
              <a:t>” market</a:t>
            </a:r>
            <a:endParaRPr kumimoji="1" lang="zh-TW" altLang="en-US" dirty="0"/>
          </a:p>
        </p:txBody>
      </p:sp>
    </p:spTree>
    <p:extLst>
      <p:ext uri="{BB962C8B-B14F-4D97-AF65-F5344CB8AC3E}">
        <p14:creationId xmlns:p14="http://schemas.microsoft.com/office/powerpoint/2010/main" val="3017605797"/>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smtClean="0"/>
              <a:t>P2P Lending </a:t>
            </a:r>
            <a:endParaRPr lang="en-US" dirty="0"/>
          </a:p>
        </p:txBody>
      </p:sp>
      <p:sp>
        <p:nvSpPr>
          <p:cNvPr id="3" name="內容版面配置區 2"/>
          <p:cNvSpPr>
            <a:spLocks noGrp="1"/>
          </p:cNvSpPr>
          <p:nvPr>
            <p:ph idx="1"/>
          </p:nvPr>
        </p:nvSpPr>
        <p:spPr>
          <a:xfrm>
            <a:off x="784411" y="1435660"/>
            <a:ext cx="10515600" cy="4351338"/>
          </a:xfrm>
        </p:spPr>
        <p:txBody>
          <a:bodyPr/>
          <a:lstStyle/>
          <a:p>
            <a:pPr marL="228600" lvl="1">
              <a:spcBef>
                <a:spcPts val="1000"/>
              </a:spcBef>
            </a:pPr>
            <a:r>
              <a:rPr lang="en-US" sz="2800" dirty="0" smtClean="0"/>
              <a:t>Concepts:</a:t>
            </a:r>
            <a:r>
              <a:rPr lang="zh-TW" altLang="en-US" sz="2800" dirty="0" smtClean="0"/>
              <a:t> </a:t>
            </a:r>
            <a:endParaRPr lang="en-US" altLang="zh-TW" sz="2800" dirty="0" smtClean="0"/>
          </a:p>
          <a:p>
            <a:pPr marL="685800" lvl="2">
              <a:spcBef>
                <a:spcPts val="1000"/>
              </a:spcBef>
            </a:pPr>
            <a:r>
              <a:rPr lang="en-US" sz="2400" dirty="0" smtClean="0"/>
              <a:t>Soliciting loan from peers (strangers) instead of institutes  (banks).</a:t>
            </a:r>
          </a:p>
          <a:p>
            <a:pPr marL="685800" lvl="2">
              <a:spcBef>
                <a:spcPts val="1000"/>
              </a:spcBef>
            </a:pPr>
            <a:r>
              <a:rPr lang="en-US" sz="2400" dirty="0" smtClean="0"/>
              <a:t>Higher return (lenders) , lower rate (borrowers)</a:t>
            </a:r>
            <a:endParaRPr lang="en-US" sz="1400" dirty="0" smtClean="0"/>
          </a:p>
          <a:p>
            <a:r>
              <a:rPr lang="en-US" dirty="0" smtClean="0"/>
              <a:t>Business problem: Successful matching between borrowers and lenders</a:t>
            </a:r>
          </a:p>
          <a:p>
            <a:r>
              <a:rPr lang="en-US" dirty="0" smtClean="0"/>
              <a:t>Lending factors: loan, interest rate, risk, </a:t>
            </a:r>
            <a:r>
              <a:rPr lang="en-US" dirty="0"/>
              <a:t>preference </a:t>
            </a:r>
            <a:endParaRPr lang="en-US" dirty="0" smtClean="0"/>
          </a:p>
        </p:txBody>
      </p:sp>
      <p:pic>
        <p:nvPicPr>
          <p:cNvPr id="6" name="圖片 5"/>
          <p:cNvPicPr>
            <a:picLocks noChangeAspect="1"/>
          </p:cNvPicPr>
          <p:nvPr/>
        </p:nvPicPr>
        <p:blipFill>
          <a:blip r:embed="rId2"/>
          <a:stretch>
            <a:fillRect/>
          </a:stretch>
        </p:blipFill>
        <p:spPr>
          <a:xfrm>
            <a:off x="7520715" y="4220171"/>
            <a:ext cx="3018201" cy="1909170"/>
          </a:xfrm>
          <a:prstGeom prst="rect">
            <a:avLst/>
          </a:prstGeom>
        </p:spPr>
      </p:pic>
      <p:pic>
        <p:nvPicPr>
          <p:cNvPr id="1026" name="Picture 2" descr="ãp2p LOANãçåçæå°çµæ"/>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7066" y="4162177"/>
            <a:ext cx="4118502" cy="2025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924820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smtClean="0"/>
              <a:t>P2P  Student Lending </a:t>
            </a:r>
            <a:endParaRPr lang="en-US" dirty="0"/>
          </a:p>
        </p:txBody>
      </p:sp>
      <p:sp>
        <p:nvSpPr>
          <p:cNvPr id="3" name="內容版面配置區 2"/>
          <p:cNvSpPr>
            <a:spLocks noGrp="1"/>
          </p:cNvSpPr>
          <p:nvPr>
            <p:ph idx="1"/>
          </p:nvPr>
        </p:nvSpPr>
        <p:spPr/>
        <p:txBody>
          <a:bodyPr/>
          <a:lstStyle/>
          <a:p>
            <a:r>
              <a:rPr lang="en-US" dirty="0" smtClean="0"/>
              <a:t>Processes</a:t>
            </a:r>
            <a:endParaRPr lang="en-US" dirty="0"/>
          </a:p>
        </p:txBody>
      </p:sp>
      <p:sp>
        <p:nvSpPr>
          <p:cNvPr id="5" name="Rectangle 2"/>
          <p:cNvSpPr>
            <a:spLocks noChangeArrowheads="1"/>
          </p:cNvSpPr>
          <p:nvPr/>
        </p:nvSpPr>
        <p:spPr bwMode="auto">
          <a:xfrm>
            <a:off x="1284194" y="227565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49" name="圖片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1062" y="1924866"/>
            <a:ext cx="6497553" cy="3487838"/>
          </a:xfrm>
          <a:prstGeom prst="rect">
            <a:avLst/>
          </a:prstGeom>
          <a:noFill/>
          <a:extLst>
            <a:ext uri="{909E8E84-426E-40DD-AFC4-6F175D3DCCD1}">
              <a14:hiddenFill xmlns:a14="http://schemas.microsoft.com/office/drawing/2010/main">
                <a:solidFill>
                  <a:srgbClr val="FFFFFF"/>
                </a:solidFill>
              </a14:hiddenFill>
            </a:ext>
          </a:extLst>
        </p:spPr>
      </p:pic>
      <p:pic>
        <p:nvPicPr>
          <p:cNvPr id="6" name="圖片 5"/>
          <p:cNvPicPr>
            <a:picLocks noChangeAspect="1"/>
          </p:cNvPicPr>
          <p:nvPr/>
        </p:nvPicPr>
        <p:blipFill>
          <a:blip r:embed="rId3"/>
          <a:stretch>
            <a:fillRect/>
          </a:stretch>
        </p:blipFill>
        <p:spPr>
          <a:xfrm>
            <a:off x="692012" y="2671842"/>
            <a:ext cx="3508034" cy="2849194"/>
          </a:xfrm>
          <a:prstGeom prst="rect">
            <a:avLst/>
          </a:prstGeom>
        </p:spPr>
      </p:pic>
    </p:spTree>
    <p:extLst>
      <p:ext uri="{BB962C8B-B14F-4D97-AF65-F5344CB8AC3E}">
        <p14:creationId xmlns:p14="http://schemas.microsoft.com/office/powerpoint/2010/main" val="590326457"/>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smtClean="0"/>
              <a:t>P2P Lending </a:t>
            </a:r>
            <a:endParaRPr lang="en-US" dirty="0"/>
          </a:p>
        </p:txBody>
      </p:sp>
      <p:sp>
        <p:nvSpPr>
          <p:cNvPr id="3" name="內容版面配置區 2"/>
          <p:cNvSpPr>
            <a:spLocks noGrp="1"/>
          </p:cNvSpPr>
          <p:nvPr>
            <p:ph idx="1"/>
          </p:nvPr>
        </p:nvSpPr>
        <p:spPr/>
        <p:txBody>
          <a:bodyPr/>
          <a:lstStyle/>
          <a:p>
            <a:endParaRPr lang="en-US" dirty="0"/>
          </a:p>
        </p:txBody>
      </p:sp>
      <p:pic>
        <p:nvPicPr>
          <p:cNvPr id="5" name="圖片 4"/>
          <p:cNvPicPr/>
          <p:nvPr/>
        </p:nvPicPr>
        <p:blipFill>
          <a:blip r:embed="rId2">
            <a:extLst>
              <a:ext uri="{28A0092B-C50C-407E-A947-70E740481C1C}">
                <a14:useLocalDpi xmlns:a14="http://schemas.microsoft.com/office/drawing/2010/main" val="0"/>
              </a:ext>
            </a:extLst>
          </a:blip>
          <a:srcRect/>
          <a:stretch>
            <a:fillRect/>
          </a:stretch>
        </p:blipFill>
        <p:spPr bwMode="auto">
          <a:xfrm>
            <a:off x="5572835" y="2075049"/>
            <a:ext cx="5255260" cy="3743325"/>
          </a:xfrm>
          <a:prstGeom prst="rect">
            <a:avLst/>
          </a:prstGeom>
          <a:noFill/>
        </p:spPr>
      </p:pic>
      <p:pic>
        <p:nvPicPr>
          <p:cNvPr id="14" name="圖片 13"/>
          <p:cNvPicPr>
            <a:picLocks noChangeAspect="1"/>
          </p:cNvPicPr>
          <p:nvPr/>
        </p:nvPicPr>
        <p:blipFill>
          <a:blip r:embed="rId3"/>
          <a:stretch>
            <a:fillRect/>
          </a:stretch>
        </p:blipFill>
        <p:spPr>
          <a:xfrm>
            <a:off x="976981" y="4135306"/>
            <a:ext cx="4297568" cy="2152408"/>
          </a:xfrm>
          <a:prstGeom prst="rect">
            <a:avLst/>
          </a:prstGeom>
        </p:spPr>
      </p:pic>
      <p:pic>
        <p:nvPicPr>
          <p:cNvPr id="16" name="圖片 15"/>
          <p:cNvPicPr>
            <a:picLocks noChangeAspect="1"/>
          </p:cNvPicPr>
          <p:nvPr/>
        </p:nvPicPr>
        <p:blipFill>
          <a:blip r:embed="rId4"/>
          <a:stretch>
            <a:fillRect/>
          </a:stretch>
        </p:blipFill>
        <p:spPr>
          <a:xfrm>
            <a:off x="918881" y="1825625"/>
            <a:ext cx="4355667" cy="2181506"/>
          </a:xfrm>
          <a:prstGeom prst="rect">
            <a:avLst/>
          </a:prstGeom>
        </p:spPr>
      </p:pic>
    </p:spTree>
    <p:extLst>
      <p:ext uri="{BB962C8B-B14F-4D97-AF65-F5344CB8AC3E}">
        <p14:creationId xmlns:p14="http://schemas.microsoft.com/office/powerpoint/2010/main" val="3579231823"/>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77689" y="324533"/>
            <a:ext cx="10515600" cy="1325563"/>
          </a:xfrm>
        </p:spPr>
        <p:txBody>
          <a:bodyPr/>
          <a:lstStyle/>
          <a:p>
            <a:r>
              <a:rPr lang="en-US" dirty="0" smtClean="0"/>
              <a:t>Social Insurance Formation  </a:t>
            </a:r>
            <a:endParaRPr lang="en-US" dirty="0"/>
          </a:p>
        </p:txBody>
      </p:sp>
      <p:sp>
        <p:nvSpPr>
          <p:cNvPr id="3" name="內容版面配置區 2"/>
          <p:cNvSpPr>
            <a:spLocks noGrp="1"/>
          </p:cNvSpPr>
          <p:nvPr>
            <p:ph idx="1"/>
          </p:nvPr>
        </p:nvSpPr>
        <p:spPr>
          <a:xfrm>
            <a:off x="838200" y="1435729"/>
            <a:ext cx="10515600" cy="4351338"/>
          </a:xfrm>
        </p:spPr>
        <p:txBody>
          <a:bodyPr/>
          <a:lstStyle/>
          <a:p>
            <a:r>
              <a:rPr lang="en-US" dirty="0" smtClean="0"/>
              <a:t>Concept: </a:t>
            </a:r>
          </a:p>
          <a:p>
            <a:pPr lvl="1"/>
            <a:r>
              <a:rPr lang="en-US" dirty="0" smtClean="0"/>
              <a:t>A </a:t>
            </a:r>
            <a:r>
              <a:rPr lang="en-US" dirty="0"/>
              <a:t>group </a:t>
            </a:r>
            <a:r>
              <a:rPr lang="en-US" dirty="0" smtClean="0"/>
              <a:t>o </a:t>
            </a:r>
            <a:r>
              <a:rPr lang="en-US" dirty="0"/>
              <a:t>people who share similar risk profiles </a:t>
            </a:r>
            <a:r>
              <a:rPr lang="en-US" dirty="0" smtClean="0"/>
              <a:t>forms </a:t>
            </a:r>
            <a:r>
              <a:rPr lang="en-US" dirty="0"/>
              <a:t>an risk protection </a:t>
            </a:r>
            <a:r>
              <a:rPr lang="en-US" dirty="0" smtClean="0"/>
              <a:t>agreement of mutual </a:t>
            </a:r>
            <a:r>
              <a:rPr lang="en-US" dirty="0"/>
              <a:t>assistance </a:t>
            </a:r>
            <a:endParaRPr lang="en-US" dirty="0" smtClean="0"/>
          </a:p>
          <a:p>
            <a:pPr lvl="1"/>
            <a:r>
              <a:rPr lang="en-US" dirty="0" smtClean="0"/>
              <a:t>Group reinsurance </a:t>
            </a:r>
          </a:p>
          <a:p>
            <a:r>
              <a:rPr lang="en-US" dirty="0" smtClean="0"/>
              <a:t>Success </a:t>
            </a:r>
            <a:r>
              <a:rPr lang="en-US" dirty="0"/>
              <a:t>factor: </a:t>
            </a:r>
            <a:r>
              <a:rPr lang="en-US" dirty="0" smtClean="0"/>
              <a:t>inclination, similarity, trustiness </a:t>
            </a:r>
          </a:p>
        </p:txBody>
      </p:sp>
      <p:grpSp>
        <p:nvGrpSpPr>
          <p:cNvPr id="6" name="群組 5"/>
          <p:cNvGrpSpPr/>
          <p:nvPr/>
        </p:nvGrpSpPr>
        <p:grpSpPr>
          <a:xfrm>
            <a:off x="1759949" y="3611398"/>
            <a:ext cx="4336051" cy="2565565"/>
            <a:chOff x="1090289" y="4009594"/>
            <a:chExt cx="4753417" cy="2585507"/>
          </a:xfrm>
        </p:grpSpPr>
        <p:pic>
          <p:nvPicPr>
            <p:cNvPr id="7" name="圖片 6"/>
            <p:cNvPicPr>
              <a:picLocks noChangeAspect="1"/>
            </p:cNvPicPr>
            <p:nvPr/>
          </p:nvPicPr>
          <p:blipFill>
            <a:blip r:embed="rId2"/>
            <a:stretch>
              <a:fillRect/>
            </a:stretch>
          </p:blipFill>
          <p:spPr>
            <a:xfrm>
              <a:off x="1199529" y="4363381"/>
              <a:ext cx="4396622" cy="2114354"/>
            </a:xfrm>
            <a:prstGeom prst="rect">
              <a:avLst/>
            </a:prstGeom>
          </p:spPr>
        </p:pic>
        <p:sp>
          <p:nvSpPr>
            <p:cNvPr id="8" name="矩形 7"/>
            <p:cNvSpPr/>
            <p:nvPr/>
          </p:nvSpPr>
          <p:spPr>
            <a:xfrm>
              <a:off x="1090289" y="4009594"/>
              <a:ext cx="4753417" cy="2585507"/>
            </a:xfrm>
            <a:prstGeom prst="rect">
              <a:avLst/>
            </a:prstGeom>
            <a:no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defPPr>
                <a:defRPr lang="zh-TW"/>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endParaRPr lang="zh-TW" altLang="en-US"/>
            </a:p>
          </p:txBody>
        </p:sp>
      </p:grpSp>
      <p:pic>
        <p:nvPicPr>
          <p:cNvPr id="9" name="Picture 2" descr="ãP2P INSURANCE MODELãçåçæå°çµæ"/>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7748" y="3731559"/>
            <a:ext cx="3888927" cy="2225488"/>
          </a:xfrm>
          <a:prstGeom prst="rect">
            <a:avLst/>
          </a:prstGeom>
          <a:noFill/>
          <a:extLst>
            <a:ext uri="{909E8E84-426E-40DD-AFC4-6F175D3DCCD1}">
              <a14:hiddenFill xmlns:a14="http://schemas.microsoft.com/office/drawing/2010/main">
                <a:solidFill>
                  <a:srgbClr val="FFFFFF"/>
                </a:solidFill>
              </a14:hiddenFill>
            </a:ext>
          </a:extLst>
        </p:spPr>
      </p:pic>
      <p:sp>
        <p:nvSpPr>
          <p:cNvPr id="10" name="橢圓 9"/>
          <p:cNvSpPr/>
          <p:nvPr/>
        </p:nvSpPr>
        <p:spPr>
          <a:xfrm>
            <a:off x="6923316" y="4681492"/>
            <a:ext cx="828913" cy="7578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927352555"/>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7461" y="386828"/>
            <a:ext cx="9811778" cy="1143001"/>
          </a:xfrm>
        </p:spPr>
        <p:txBody>
          <a:bodyPr/>
          <a:lstStyle/>
          <a:p>
            <a:r>
              <a:rPr lang="en-US" altLang="zh-TW" sz="3600" dirty="0"/>
              <a:t> </a:t>
            </a:r>
            <a:r>
              <a:rPr lang="en-US" altLang="zh-TW" sz="3600" dirty="0" smtClean="0"/>
              <a:t>P2P Insurance Formation Process</a:t>
            </a:r>
            <a:endParaRPr lang="zh-TW" altLang="en-US" sz="3600" dirty="0"/>
          </a:p>
        </p:txBody>
      </p:sp>
      <p:sp>
        <p:nvSpPr>
          <p:cNvPr id="4" name="投影片編號版面配置區 3"/>
          <p:cNvSpPr>
            <a:spLocks noGrp="1"/>
          </p:cNvSpPr>
          <p:nvPr>
            <p:ph type="sldNum" sz="quarter" idx="12"/>
          </p:nvPr>
        </p:nvSpPr>
        <p:spPr>
          <a:xfrm>
            <a:off x="4114800" y="6524626"/>
            <a:ext cx="2197100" cy="333375"/>
          </a:xfrm>
        </p:spPr>
        <p:txBody>
          <a:bodyPr/>
          <a:lstStyle/>
          <a:p>
            <a:pPr>
              <a:defRPr/>
            </a:pPr>
            <a:r>
              <a:rPr lang="en-US" altLang="zh-TW"/>
              <a:t>   </a:t>
            </a:r>
            <a:fld id="{66C53FE0-DFDF-4122-A850-A5399E395ABE}" type="slidenum">
              <a:rPr lang="en-US" altLang="zh-TW" smtClean="0"/>
              <a:pPr>
                <a:defRPr/>
              </a:pPr>
              <a:t>124</a:t>
            </a:fld>
            <a:endParaRPr lang="en-US" altLang="zh-TW"/>
          </a:p>
        </p:txBody>
      </p:sp>
      <p:grpSp>
        <p:nvGrpSpPr>
          <p:cNvPr id="134" name="群組 133"/>
          <p:cNvGrpSpPr/>
          <p:nvPr/>
        </p:nvGrpSpPr>
        <p:grpSpPr>
          <a:xfrm>
            <a:off x="1828975" y="5035104"/>
            <a:ext cx="8064896" cy="1224136"/>
            <a:chOff x="179512" y="1228110"/>
            <a:chExt cx="8748464" cy="1332343"/>
          </a:xfrm>
        </p:grpSpPr>
        <p:pic>
          <p:nvPicPr>
            <p:cNvPr id="127" name="圖片 126"/>
            <p:cNvPicPr>
              <a:picLocks noChangeAspect="1"/>
            </p:cNvPicPr>
            <p:nvPr/>
          </p:nvPicPr>
          <p:blipFill>
            <a:blip r:embed="rId3"/>
            <a:stretch>
              <a:fillRect/>
            </a:stretch>
          </p:blipFill>
          <p:spPr>
            <a:xfrm>
              <a:off x="179512" y="1228110"/>
              <a:ext cx="8748464" cy="1332343"/>
            </a:xfrm>
            <a:prstGeom prst="rect">
              <a:avLst/>
            </a:prstGeom>
          </p:spPr>
        </p:pic>
        <p:sp>
          <p:nvSpPr>
            <p:cNvPr id="130" name="文字方塊 129"/>
            <p:cNvSpPr txBox="1"/>
            <p:nvPr/>
          </p:nvSpPr>
          <p:spPr>
            <a:xfrm>
              <a:off x="683568" y="1421227"/>
              <a:ext cx="483755" cy="401979"/>
            </a:xfrm>
            <a:prstGeom prst="rect">
              <a:avLst/>
            </a:prstGeom>
            <a:noFill/>
          </p:spPr>
          <p:txBody>
            <a:bodyPr wrap="none" rtlCol="0">
              <a:spAutoFit/>
            </a:bodyPr>
            <a:lstStyle/>
            <a:p>
              <a:r>
                <a:rPr lang="en-US" altLang="zh-TW" b="1" dirty="0">
                  <a:solidFill>
                    <a:schemeClr val="accent5">
                      <a:lumMod val="75000"/>
                    </a:schemeClr>
                  </a:solidFill>
                </a:rPr>
                <a:t>(1)</a:t>
              </a:r>
              <a:endParaRPr lang="zh-TW" altLang="en-US" b="1" dirty="0">
                <a:solidFill>
                  <a:schemeClr val="accent5">
                    <a:lumMod val="75000"/>
                  </a:schemeClr>
                </a:solidFill>
              </a:endParaRPr>
            </a:p>
          </p:txBody>
        </p:sp>
        <p:sp>
          <p:nvSpPr>
            <p:cNvPr id="131" name="文字方塊 130"/>
            <p:cNvSpPr txBox="1"/>
            <p:nvPr/>
          </p:nvSpPr>
          <p:spPr>
            <a:xfrm>
              <a:off x="4524997" y="1412776"/>
              <a:ext cx="483755" cy="401979"/>
            </a:xfrm>
            <a:prstGeom prst="rect">
              <a:avLst/>
            </a:prstGeom>
            <a:noFill/>
          </p:spPr>
          <p:txBody>
            <a:bodyPr wrap="none" rtlCol="0">
              <a:spAutoFit/>
            </a:bodyPr>
            <a:lstStyle/>
            <a:p>
              <a:r>
                <a:rPr lang="en-US" altLang="zh-TW" b="1" dirty="0">
                  <a:solidFill>
                    <a:schemeClr val="accent5">
                      <a:lumMod val="75000"/>
                    </a:schemeClr>
                  </a:solidFill>
                </a:rPr>
                <a:t>(2)</a:t>
              </a:r>
              <a:endParaRPr lang="zh-TW" altLang="en-US" b="1" dirty="0">
                <a:solidFill>
                  <a:schemeClr val="accent5">
                    <a:lumMod val="75000"/>
                  </a:schemeClr>
                </a:solidFill>
              </a:endParaRPr>
            </a:p>
          </p:txBody>
        </p:sp>
        <p:sp>
          <p:nvSpPr>
            <p:cNvPr id="132" name="文字方塊 131"/>
            <p:cNvSpPr txBox="1"/>
            <p:nvPr/>
          </p:nvSpPr>
          <p:spPr>
            <a:xfrm>
              <a:off x="6060216" y="1412776"/>
              <a:ext cx="483755" cy="401979"/>
            </a:xfrm>
            <a:prstGeom prst="rect">
              <a:avLst/>
            </a:prstGeom>
            <a:noFill/>
          </p:spPr>
          <p:txBody>
            <a:bodyPr wrap="none" rtlCol="0">
              <a:spAutoFit/>
            </a:bodyPr>
            <a:lstStyle/>
            <a:p>
              <a:r>
                <a:rPr lang="en-US" altLang="zh-TW" b="1" dirty="0">
                  <a:solidFill>
                    <a:schemeClr val="accent5">
                      <a:lumMod val="75000"/>
                    </a:schemeClr>
                  </a:solidFill>
                </a:rPr>
                <a:t>(3)</a:t>
              </a:r>
              <a:endParaRPr lang="zh-TW" altLang="en-US" b="1" dirty="0">
                <a:solidFill>
                  <a:schemeClr val="accent5">
                    <a:lumMod val="75000"/>
                  </a:schemeClr>
                </a:solidFill>
              </a:endParaRPr>
            </a:p>
          </p:txBody>
        </p:sp>
        <p:sp>
          <p:nvSpPr>
            <p:cNvPr id="133" name="文字方塊 132"/>
            <p:cNvSpPr txBox="1"/>
            <p:nvPr/>
          </p:nvSpPr>
          <p:spPr>
            <a:xfrm>
              <a:off x="7494096" y="1412776"/>
              <a:ext cx="483755" cy="401979"/>
            </a:xfrm>
            <a:prstGeom prst="rect">
              <a:avLst/>
            </a:prstGeom>
            <a:noFill/>
          </p:spPr>
          <p:txBody>
            <a:bodyPr wrap="none" rtlCol="0">
              <a:spAutoFit/>
            </a:bodyPr>
            <a:lstStyle/>
            <a:p>
              <a:r>
                <a:rPr lang="en-US" altLang="zh-TW" b="1" dirty="0">
                  <a:solidFill>
                    <a:schemeClr val="accent5">
                      <a:lumMod val="75000"/>
                    </a:schemeClr>
                  </a:solidFill>
                </a:rPr>
                <a:t>(4)</a:t>
              </a:r>
              <a:endParaRPr lang="zh-TW" altLang="en-US" b="1" dirty="0">
                <a:solidFill>
                  <a:schemeClr val="accent5">
                    <a:lumMod val="75000"/>
                  </a:schemeClr>
                </a:solidFill>
              </a:endParaRPr>
            </a:p>
          </p:txBody>
        </p:sp>
      </p:grpSp>
      <p:pic>
        <p:nvPicPr>
          <p:cNvPr id="136" name="圖片 135"/>
          <p:cNvPicPr>
            <a:picLocks noChangeAspect="1"/>
          </p:cNvPicPr>
          <p:nvPr/>
        </p:nvPicPr>
        <p:blipFill>
          <a:blip r:embed="rId4"/>
          <a:stretch>
            <a:fillRect/>
          </a:stretch>
        </p:blipFill>
        <p:spPr>
          <a:xfrm>
            <a:off x="2631299" y="958328"/>
            <a:ext cx="6102012" cy="4355062"/>
          </a:xfrm>
          <a:prstGeom prst="rect">
            <a:avLst/>
          </a:prstGeom>
        </p:spPr>
      </p:pic>
    </p:spTree>
    <p:extLst>
      <p:ext uri="{BB962C8B-B14F-4D97-AF65-F5344CB8AC3E}">
        <p14:creationId xmlns:p14="http://schemas.microsoft.com/office/powerpoint/2010/main" val="216912240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144152"/>
            <a:ext cx="10515600" cy="1325563"/>
          </a:xfrm>
        </p:spPr>
        <p:txBody>
          <a:bodyPr/>
          <a:lstStyle/>
          <a:p>
            <a:endParaRPr lang="en-US" dirty="0"/>
          </a:p>
        </p:txBody>
      </p:sp>
      <p:sp>
        <p:nvSpPr>
          <p:cNvPr id="3" name="內容版面配置區 2"/>
          <p:cNvSpPr>
            <a:spLocks noGrp="1"/>
          </p:cNvSpPr>
          <p:nvPr>
            <p:ph idx="1"/>
          </p:nvPr>
        </p:nvSpPr>
        <p:spPr/>
        <p:txBody>
          <a:bodyPr/>
          <a:lstStyle/>
          <a:p>
            <a:endParaRPr lang="en-US" dirty="0"/>
          </a:p>
        </p:txBody>
      </p:sp>
      <p:pic>
        <p:nvPicPr>
          <p:cNvPr id="7" name="圖片 6"/>
          <p:cNvPicPr>
            <a:picLocks noChangeAspect="1"/>
          </p:cNvPicPr>
          <p:nvPr/>
        </p:nvPicPr>
        <p:blipFill>
          <a:blip r:embed="rId2"/>
          <a:stretch>
            <a:fillRect/>
          </a:stretch>
        </p:blipFill>
        <p:spPr>
          <a:xfrm>
            <a:off x="5470285" y="1617633"/>
            <a:ext cx="5994066" cy="4204944"/>
          </a:xfrm>
          <a:prstGeom prst="rect">
            <a:avLst/>
          </a:prstGeom>
        </p:spPr>
      </p:pic>
      <p:pic>
        <p:nvPicPr>
          <p:cNvPr id="11" name="圖片 10"/>
          <p:cNvPicPr>
            <a:picLocks noChangeAspect="1"/>
          </p:cNvPicPr>
          <p:nvPr/>
        </p:nvPicPr>
        <p:blipFill>
          <a:blip r:embed="rId3"/>
          <a:stretch>
            <a:fillRect/>
          </a:stretch>
        </p:blipFill>
        <p:spPr>
          <a:xfrm>
            <a:off x="394729" y="1677707"/>
            <a:ext cx="4767425" cy="1919614"/>
          </a:xfrm>
          <a:prstGeom prst="rect">
            <a:avLst/>
          </a:prstGeom>
        </p:spPr>
      </p:pic>
      <p:pic>
        <p:nvPicPr>
          <p:cNvPr id="12" name="圖片 11"/>
          <p:cNvPicPr>
            <a:picLocks noChangeAspect="1"/>
          </p:cNvPicPr>
          <p:nvPr/>
        </p:nvPicPr>
        <p:blipFill>
          <a:blip r:embed="rId4"/>
          <a:stretch>
            <a:fillRect/>
          </a:stretch>
        </p:blipFill>
        <p:spPr>
          <a:xfrm>
            <a:off x="394728" y="4014741"/>
            <a:ext cx="4767425" cy="1943577"/>
          </a:xfrm>
          <a:prstGeom prst="rect">
            <a:avLst/>
          </a:prstGeom>
        </p:spPr>
      </p:pic>
    </p:spTree>
    <p:extLst>
      <p:ext uri="{BB962C8B-B14F-4D97-AF65-F5344CB8AC3E}">
        <p14:creationId xmlns:p14="http://schemas.microsoft.com/office/powerpoint/2010/main" val="3324035549"/>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smtClean="0"/>
              <a:t>Crowdfunding (1): Reward </a:t>
            </a:r>
            <a:r>
              <a:rPr lang="en-US" dirty="0"/>
              <a:t>based </a:t>
            </a:r>
            <a:r>
              <a:rPr lang="en-US" dirty="0" smtClean="0"/>
              <a:t>Campaigns</a:t>
            </a:r>
            <a:br>
              <a:rPr lang="en-US" dirty="0" smtClean="0"/>
            </a:br>
            <a:r>
              <a:rPr lang="en-US" sz="3600" dirty="0" smtClean="0">
                <a:solidFill>
                  <a:srgbClr val="FF0000"/>
                </a:solidFill>
              </a:rPr>
              <a:t>All-or-nothing</a:t>
            </a:r>
            <a:r>
              <a:rPr lang="en-US" dirty="0" smtClean="0">
                <a:solidFill>
                  <a:srgbClr val="FF0000"/>
                </a:solidFill>
              </a:rPr>
              <a:t> </a:t>
            </a:r>
            <a:endParaRPr lang="en-US" dirty="0">
              <a:solidFill>
                <a:srgbClr val="FF0000"/>
              </a:solidFill>
            </a:endParaRPr>
          </a:p>
        </p:txBody>
      </p:sp>
      <p:sp>
        <p:nvSpPr>
          <p:cNvPr id="3" name="內容版面配置區 2"/>
          <p:cNvSpPr>
            <a:spLocks noGrp="1"/>
          </p:cNvSpPr>
          <p:nvPr>
            <p:ph idx="1"/>
          </p:nvPr>
        </p:nvSpPr>
        <p:spPr/>
        <p:txBody>
          <a:bodyPr/>
          <a:lstStyle/>
          <a:p>
            <a:r>
              <a:rPr lang="en-US" dirty="0" smtClean="0"/>
              <a:t>Business problem: </a:t>
            </a:r>
            <a:r>
              <a:rPr lang="en-US" dirty="0"/>
              <a:t>S</a:t>
            </a:r>
            <a:r>
              <a:rPr lang="en-US" dirty="0" smtClean="0"/>
              <a:t>uccess </a:t>
            </a:r>
            <a:r>
              <a:rPr lang="en-US" dirty="0"/>
              <a:t>rate of projects has never exceeded 50%</a:t>
            </a:r>
            <a:r>
              <a:rPr lang="en-US" dirty="0" smtClean="0"/>
              <a:t> </a:t>
            </a:r>
          </a:p>
          <a:p>
            <a:r>
              <a:rPr lang="en-US" dirty="0"/>
              <a:t>Success factor: relationship, network, preference </a:t>
            </a:r>
            <a:endParaRPr lang="en-US" dirty="0" smtClean="0"/>
          </a:p>
          <a:p>
            <a:r>
              <a:rPr lang="en-US" dirty="0" smtClean="0"/>
              <a:t>Life cycle: Early, middle, late phases  </a:t>
            </a:r>
          </a:p>
          <a:p>
            <a:r>
              <a:rPr lang="en-US" dirty="0" smtClean="0"/>
              <a:t>Investors: family, friend, the crowd</a:t>
            </a:r>
          </a:p>
        </p:txBody>
      </p:sp>
      <p:pic>
        <p:nvPicPr>
          <p:cNvPr id="4" name="圖片 3"/>
          <p:cNvPicPr>
            <a:picLocks noChangeAspect="1"/>
          </p:cNvPicPr>
          <p:nvPr/>
        </p:nvPicPr>
        <p:blipFill>
          <a:blip r:embed="rId2"/>
          <a:stretch>
            <a:fillRect/>
          </a:stretch>
        </p:blipFill>
        <p:spPr>
          <a:xfrm>
            <a:off x="8784507" y="3844233"/>
            <a:ext cx="2897623" cy="2165628"/>
          </a:xfrm>
          <a:prstGeom prst="rect">
            <a:avLst/>
          </a:prstGeom>
        </p:spPr>
      </p:pic>
      <p:pic>
        <p:nvPicPr>
          <p:cNvPr id="5" name="Picture 2" descr="http://www.seinsights.asia/sites/default/files/upload/12378.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062856" y="4072159"/>
            <a:ext cx="4212049" cy="223974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9431453"/>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452" y="306628"/>
            <a:ext cx="12013095" cy="1325563"/>
          </a:xfrm>
        </p:spPr>
        <p:txBody>
          <a:bodyPr/>
          <a:lstStyle/>
          <a:p>
            <a:r>
              <a:rPr lang="en-US" dirty="0" smtClean="0"/>
              <a:t>Phased-based crowdfunding recommendation </a:t>
            </a:r>
            <a:endParaRPr lang="en-US" dirty="0"/>
          </a:p>
        </p:txBody>
      </p:sp>
      <p:sp>
        <p:nvSpPr>
          <p:cNvPr id="3" name="內容版面配置區 2"/>
          <p:cNvSpPr>
            <a:spLocks noGrp="1"/>
          </p:cNvSpPr>
          <p:nvPr>
            <p:ph idx="1"/>
          </p:nvPr>
        </p:nvSpPr>
        <p:spPr/>
        <p:txBody>
          <a:bodyPr/>
          <a:lstStyle/>
          <a:p>
            <a:r>
              <a:rPr lang="en-US" dirty="0" smtClean="0"/>
              <a:t>Process </a:t>
            </a:r>
            <a:endParaRPr lang="en-US" dirty="0"/>
          </a:p>
        </p:txBody>
      </p:sp>
      <p:pic>
        <p:nvPicPr>
          <p:cNvPr id="4" name="圖片 3"/>
          <p:cNvPicPr>
            <a:picLocks noChangeAspect="1"/>
          </p:cNvPicPr>
          <p:nvPr/>
        </p:nvPicPr>
        <p:blipFill>
          <a:blip r:embed="rId2"/>
          <a:stretch>
            <a:fillRect/>
          </a:stretch>
        </p:blipFill>
        <p:spPr>
          <a:xfrm>
            <a:off x="3459250" y="1825625"/>
            <a:ext cx="5273497" cy="3877392"/>
          </a:xfrm>
          <a:prstGeom prst="rect">
            <a:avLst/>
          </a:prstGeom>
        </p:spPr>
      </p:pic>
    </p:spTree>
    <p:extLst>
      <p:ext uri="{BB962C8B-B14F-4D97-AF65-F5344CB8AC3E}">
        <p14:creationId xmlns:p14="http://schemas.microsoft.com/office/powerpoint/2010/main" val="726070309"/>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144152"/>
            <a:ext cx="10515600" cy="1325563"/>
          </a:xfrm>
        </p:spPr>
        <p:txBody>
          <a:bodyPr/>
          <a:lstStyle/>
          <a:p>
            <a:endParaRPr lang="en-US" dirty="0"/>
          </a:p>
        </p:txBody>
      </p:sp>
      <p:sp>
        <p:nvSpPr>
          <p:cNvPr id="3" name="內容版面配置區 2"/>
          <p:cNvSpPr>
            <a:spLocks noGrp="1"/>
          </p:cNvSpPr>
          <p:nvPr>
            <p:ph idx="1"/>
          </p:nvPr>
        </p:nvSpPr>
        <p:spPr/>
        <p:txBody>
          <a:bodyPr/>
          <a:lstStyle/>
          <a:p>
            <a:endParaRPr lang="en-US" dirty="0"/>
          </a:p>
        </p:txBody>
      </p:sp>
      <p:pic>
        <p:nvPicPr>
          <p:cNvPr id="4" name="image5.png"/>
          <p:cNvPicPr/>
          <p:nvPr/>
        </p:nvPicPr>
        <p:blipFill>
          <a:blip r:embed="rId2">
            <a:extLst>
              <a:ext uri="{28A0092B-C50C-407E-A947-70E740481C1C}">
                <a14:useLocalDpi xmlns:a14="http://schemas.microsoft.com/office/drawing/2010/main" val="0"/>
              </a:ext>
            </a:extLst>
          </a:blip>
          <a:stretch>
            <a:fillRect/>
          </a:stretch>
        </p:blipFill>
        <p:spPr>
          <a:xfrm>
            <a:off x="6778487" y="988736"/>
            <a:ext cx="5055704" cy="5188227"/>
          </a:xfrm>
          <a:prstGeom prst="rect">
            <a:avLst/>
          </a:prstGeom>
          <a:ln/>
        </p:spPr>
      </p:pic>
      <p:graphicFrame>
        <p:nvGraphicFramePr>
          <p:cNvPr id="5" name="圖表 4"/>
          <p:cNvGraphicFramePr/>
          <p:nvPr>
            <p:extLst>
              <p:ext uri="{D42A27DB-BD31-4B8C-83A1-F6EECF244321}">
                <p14:modId xmlns:p14="http://schemas.microsoft.com/office/powerpoint/2010/main" val="1619359253"/>
              </p:ext>
            </p:extLst>
          </p:nvPr>
        </p:nvGraphicFramePr>
        <p:xfrm>
          <a:off x="1013167" y="595886"/>
          <a:ext cx="4698520" cy="2716076"/>
        </p:xfrm>
        <a:graphic>
          <a:graphicData uri="http://schemas.openxmlformats.org/drawingml/2006/chart">
            <c:chart xmlns:c="http://schemas.openxmlformats.org/drawingml/2006/chart" xmlns:r="http://schemas.openxmlformats.org/officeDocument/2006/relationships" r:id="rId3"/>
          </a:graphicData>
        </a:graphic>
      </p:graphicFrame>
      <p:pic>
        <p:nvPicPr>
          <p:cNvPr id="6" name="圖片 5"/>
          <p:cNvPicPr>
            <a:picLocks noChangeAspect="1"/>
          </p:cNvPicPr>
          <p:nvPr/>
        </p:nvPicPr>
        <p:blipFill>
          <a:blip r:embed="rId4"/>
          <a:stretch>
            <a:fillRect/>
          </a:stretch>
        </p:blipFill>
        <p:spPr>
          <a:xfrm>
            <a:off x="980038" y="3437077"/>
            <a:ext cx="4731649" cy="2865001"/>
          </a:xfrm>
          <a:prstGeom prst="rect">
            <a:avLst/>
          </a:prstGeom>
        </p:spPr>
      </p:pic>
    </p:spTree>
    <p:extLst>
      <p:ext uri="{BB962C8B-B14F-4D97-AF65-F5344CB8AC3E}">
        <p14:creationId xmlns:p14="http://schemas.microsoft.com/office/powerpoint/2010/main" val="2443929381"/>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dirty="0" smtClean="0"/>
              <a:t>Crowdfunding (2): Donation-based Campaigns</a:t>
            </a:r>
            <a:br>
              <a:rPr lang="en-US" dirty="0" smtClean="0"/>
            </a:br>
            <a:r>
              <a:rPr lang="en-US" dirty="0" smtClean="0">
                <a:solidFill>
                  <a:srgbClr val="FF0000"/>
                </a:solidFill>
              </a:rPr>
              <a:t>Keep-in-all</a:t>
            </a:r>
            <a:endParaRPr lang="en-US" dirty="0"/>
          </a:p>
        </p:txBody>
      </p:sp>
      <p:sp>
        <p:nvSpPr>
          <p:cNvPr id="3" name="內容版面配置區 2"/>
          <p:cNvSpPr>
            <a:spLocks noGrp="1"/>
          </p:cNvSpPr>
          <p:nvPr>
            <p:ph idx="1"/>
          </p:nvPr>
        </p:nvSpPr>
        <p:spPr/>
        <p:txBody>
          <a:bodyPr/>
          <a:lstStyle/>
          <a:p>
            <a:r>
              <a:rPr lang="en-US" dirty="0" smtClean="0"/>
              <a:t>Non-profit crowdfunding </a:t>
            </a:r>
          </a:p>
          <a:p>
            <a:r>
              <a:rPr lang="en-US" dirty="0" smtClean="0"/>
              <a:t>The trust in the charity campaign</a:t>
            </a:r>
          </a:p>
          <a:p>
            <a:r>
              <a:rPr lang="en-US" dirty="0" smtClean="0"/>
              <a:t>The willingness to donate </a:t>
            </a:r>
          </a:p>
          <a:p>
            <a:r>
              <a:rPr lang="en-US" dirty="0" smtClean="0"/>
              <a:t>Social influence (direct and indirect influence )</a:t>
            </a:r>
          </a:p>
        </p:txBody>
      </p:sp>
      <p:pic>
        <p:nvPicPr>
          <p:cNvPr id="5" name="圖片 4"/>
          <p:cNvPicPr>
            <a:picLocks noChangeAspect="1"/>
          </p:cNvPicPr>
          <p:nvPr/>
        </p:nvPicPr>
        <p:blipFill>
          <a:blip r:embed="rId2"/>
          <a:stretch>
            <a:fillRect/>
          </a:stretch>
        </p:blipFill>
        <p:spPr>
          <a:xfrm>
            <a:off x="1294323" y="3835142"/>
            <a:ext cx="2706820" cy="2214672"/>
          </a:xfrm>
          <a:prstGeom prst="rect">
            <a:avLst/>
          </a:prstGeom>
        </p:spPr>
      </p:pic>
      <p:pic>
        <p:nvPicPr>
          <p:cNvPr id="6" name="圖片 5"/>
          <p:cNvPicPr>
            <a:picLocks noChangeAspect="1"/>
          </p:cNvPicPr>
          <p:nvPr/>
        </p:nvPicPr>
        <p:blipFill>
          <a:blip r:embed="rId3"/>
          <a:stretch>
            <a:fillRect/>
          </a:stretch>
        </p:blipFill>
        <p:spPr>
          <a:xfrm>
            <a:off x="8558470" y="2717691"/>
            <a:ext cx="2143125" cy="2143125"/>
          </a:xfrm>
          <a:prstGeom prst="rect">
            <a:avLst/>
          </a:prstGeom>
        </p:spPr>
      </p:pic>
      <p:pic>
        <p:nvPicPr>
          <p:cNvPr id="7" name="圖片 6"/>
          <p:cNvPicPr>
            <a:picLocks noChangeAspect="1"/>
          </p:cNvPicPr>
          <p:nvPr/>
        </p:nvPicPr>
        <p:blipFill>
          <a:blip r:embed="rId4"/>
          <a:stretch>
            <a:fillRect/>
          </a:stretch>
        </p:blipFill>
        <p:spPr>
          <a:xfrm>
            <a:off x="8513347" y="4107995"/>
            <a:ext cx="2358130" cy="827523"/>
          </a:xfrm>
          <a:prstGeom prst="rect">
            <a:avLst/>
          </a:prstGeom>
        </p:spPr>
      </p:pic>
      <p:pic>
        <p:nvPicPr>
          <p:cNvPr id="8" name="圖片 7"/>
          <p:cNvPicPr>
            <a:picLocks noChangeAspect="1"/>
          </p:cNvPicPr>
          <p:nvPr/>
        </p:nvPicPr>
        <p:blipFill>
          <a:blip r:embed="rId5"/>
          <a:stretch>
            <a:fillRect/>
          </a:stretch>
        </p:blipFill>
        <p:spPr>
          <a:xfrm>
            <a:off x="8558470" y="5009675"/>
            <a:ext cx="2482890" cy="1241445"/>
          </a:xfrm>
          <a:prstGeom prst="rect">
            <a:avLst/>
          </a:prstGeom>
        </p:spPr>
      </p:pic>
    </p:spTree>
    <p:extLst>
      <p:ext uri="{BB962C8B-B14F-4D97-AF65-F5344CB8AC3E}">
        <p14:creationId xmlns:p14="http://schemas.microsoft.com/office/powerpoint/2010/main" val="581828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19695" y="365125"/>
            <a:ext cx="11262249" cy="1030441"/>
          </a:xfrm>
        </p:spPr>
        <p:txBody>
          <a:bodyPr anchor="ctr">
            <a:normAutofit/>
          </a:bodyPr>
          <a:lstStyle/>
          <a:p>
            <a:r>
              <a:rPr kumimoji="1" lang="zh-TW" altLang="en-US" sz="3600" dirty="0" smtClean="0"/>
              <a:t>互聯網金融運作平台組合</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13</a:t>
            </a:fld>
            <a:endParaRPr lang="zh-TW" altLang="en-US" dirty="0"/>
          </a:p>
        </p:txBody>
      </p:sp>
      <p:graphicFrame>
        <p:nvGraphicFramePr>
          <p:cNvPr id="7" name="內容版面配置區 2"/>
          <p:cNvGraphicFramePr>
            <a:graphicFrameLocks/>
          </p:cNvGraphicFramePr>
          <p:nvPr>
            <p:extLst>
              <p:ext uri="{D42A27DB-BD31-4B8C-83A1-F6EECF244321}">
                <p14:modId xmlns:p14="http://schemas.microsoft.com/office/powerpoint/2010/main" val="311582774"/>
              </p:ext>
            </p:extLst>
          </p:nvPr>
        </p:nvGraphicFramePr>
        <p:xfrm>
          <a:off x="3537582" y="1553029"/>
          <a:ext cx="7101390" cy="48135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圖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06197" y="1288237"/>
            <a:ext cx="1545933" cy="1545933"/>
          </a:xfrm>
          <a:prstGeom prst="rect">
            <a:avLst/>
          </a:prstGeom>
        </p:spPr>
      </p:pic>
      <p:pic>
        <p:nvPicPr>
          <p:cNvPr id="9"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3517343" y="1817962"/>
            <a:ext cx="1438604" cy="1438604"/>
          </a:xfrm>
        </p:spPr>
      </p:pic>
      <p:pic>
        <p:nvPicPr>
          <p:cNvPr id="10" name="圖片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1502" y="3300383"/>
            <a:ext cx="1410282" cy="1410282"/>
          </a:xfrm>
          <a:prstGeom prst="rect">
            <a:avLst/>
          </a:prstGeom>
        </p:spPr>
      </p:pic>
      <p:pic>
        <p:nvPicPr>
          <p:cNvPr id="11" name="圖片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61998" y="4764802"/>
            <a:ext cx="1340136" cy="1340136"/>
          </a:xfrm>
          <a:prstGeom prst="rect">
            <a:avLst/>
          </a:prstGeom>
        </p:spPr>
      </p:pic>
    </p:spTree>
    <p:extLst>
      <p:ext uri="{BB962C8B-B14F-4D97-AF65-F5344CB8AC3E}">
        <p14:creationId xmlns:p14="http://schemas.microsoft.com/office/powerpoint/2010/main" val="1096260607"/>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452" y="306628"/>
            <a:ext cx="12013095" cy="1325563"/>
          </a:xfrm>
        </p:spPr>
        <p:txBody>
          <a:bodyPr/>
          <a:lstStyle/>
          <a:p>
            <a:r>
              <a:rPr lang="en-US" dirty="0" smtClean="0"/>
              <a:t>Social fundraising recommendation </a:t>
            </a:r>
            <a:endParaRPr lang="en-US" dirty="0"/>
          </a:p>
        </p:txBody>
      </p:sp>
      <p:sp>
        <p:nvSpPr>
          <p:cNvPr id="3" name="內容版面配置區 2"/>
          <p:cNvSpPr>
            <a:spLocks noGrp="1"/>
          </p:cNvSpPr>
          <p:nvPr>
            <p:ph idx="1"/>
          </p:nvPr>
        </p:nvSpPr>
        <p:spPr/>
        <p:txBody>
          <a:bodyPr/>
          <a:lstStyle/>
          <a:p>
            <a:r>
              <a:rPr lang="en-US" dirty="0" smtClean="0"/>
              <a:t>Process </a:t>
            </a:r>
            <a:endParaRPr lang="en-US" dirty="0"/>
          </a:p>
        </p:txBody>
      </p:sp>
      <p:pic>
        <p:nvPicPr>
          <p:cNvPr id="5" name="圖片 4" descr="process_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72239" y="2098515"/>
            <a:ext cx="7755876" cy="3729963"/>
          </a:xfrm>
          <a:prstGeom prst="rect">
            <a:avLst/>
          </a:prstGeom>
          <a:noFill/>
          <a:ln>
            <a:noFill/>
          </a:ln>
        </p:spPr>
      </p:pic>
    </p:spTree>
    <p:extLst>
      <p:ext uri="{BB962C8B-B14F-4D97-AF65-F5344CB8AC3E}">
        <p14:creationId xmlns:p14="http://schemas.microsoft.com/office/powerpoint/2010/main" val="1454420950"/>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144152"/>
            <a:ext cx="10515600" cy="1325563"/>
          </a:xfrm>
        </p:spPr>
        <p:txBody>
          <a:bodyPr/>
          <a:lstStyle/>
          <a:p>
            <a:endParaRPr lang="en-US" dirty="0"/>
          </a:p>
        </p:txBody>
      </p:sp>
      <p:pic>
        <p:nvPicPr>
          <p:cNvPr id="7" name="內容版面配置區 6" descr="G:\tools\nctu\nctu\iebi\dss\t\aaaaa.tif"/>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821265" y="546009"/>
            <a:ext cx="4578584" cy="5631125"/>
          </a:xfrm>
          <a:prstGeom prst="rect">
            <a:avLst/>
          </a:prstGeom>
          <a:noFill/>
          <a:ln>
            <a:noFill/>
          </a:ln>
        </p:spPr>
      </p:pic>
      <p:pic>
        <p:nvPicPr>
          <p:cNvPr id="9" name="圖片 8"/>
          <p:cNvPicPr>
            <a:picLocks noChangeAspect="1"/>
          </p:cNvPicPr>
          <p:nvPr/>
        </p:nvPicPr>
        <p:blipFill>
          <a:blip r:embed="rId3"/>
          <a:stretch>
            <a:fillRect/>
          </a:stretch>
        </p:blipFill>
        <p:spPr>
          <a:xfrm>
            <a:off x="1132980" y="3723384"/>
            <a:ext cx="4461816" cy="2506377"/>
          </a:xfrm>
          <a:prstGeom prst="rect">
            <a:avLst/>
          </a:prstGeom>
        </p:spPr>
      </p:pic>
      <p:pic>
        <p:nvPicPr>
          <p:cNvPr id="10" name="圖片 9"/>
          <p:cNvPicPr>
            <a:picLocks noChangeAspect="1"/>
          </p:cNvPicPr>
          <p:nvPr/>
        </p:nvPicPr>
        <p:blipFill>
          <a:blip r:embed="rId4"/>
          <a:stretch>
            <a:fillRect/>
          </a:stretch>
        </p:blipFill>
        <p:spPr>
          <a:xfrm>
            <a:off x="1128594" y="728479"/>
            <a:ext cx="4466202" cy="2894403"/>
          </a:xfrm>
          <a:prstGeom prst="rect">
            <a:avLst/>
          </a:prstGeom>
        </p:spPr>
      </p:pic>
    </p:spTree>
    <p:extLst>
      <p:ext uri="{BB962C8B-B14F-4D97-AF65-F5344CB8AC3E}">
        <p14:creationId xmlns:p14="http://schemas.microsoft.com/office/powerpoint/2010/main" val="3230872837"/>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a:blip r:embed="rId2"/>
          <a:stretch>
            <a:fillRect/>
          </a:stretch>
        </p:blipFill>
        <p:spPr>
          <a:xfrm>
            <a:off x="1619653" y="4750675"/>
            <a:ext cx="1659191" cy="1104116"/>
          </a:xfrm>
          <a:prstGeom prst="rect">
            <a:avLst/>
          </a:prstGeom>
        </p:spPr>
      </p:pic>
      <p:sp>
        <p:nvSpPr>
          <p:cNvPr id="2" name="標題 1"/>
          <p:cNvSpPr>
            <a:spLocks noGrp="1"/>
          </p:cNvSpPr>
          <p:nvPr>
            <p:ph type="title"/>
          </p:nvPr>
        </p:nvSpPr>
        <p:spPr/>
        <p:txBody>
          <a:bodyPr/>
          <a:lstStyle/>
          <a:p>
            <a:pPr algn="ctr"/>
            <a:r>
              <a:rPr lang="en-US" dirty="0"/>
              <a:t>Smart </a:t>
            </a:r>
            <a:r>
              <a:rPr lang="en-US" dirty="0" smtClean="0"/>
              <a:t>Portfolios (1): Personalized Investment</a:t>
            </a:r>
            <a:endParaRPr lang="en-US" dirty="0"/>
          </a:p>
        </p:txBody>
      </p:sp>
      <p:sp>
        <p:nvSpPr>
          <p:cNvPr id="3" name="內容版面配置區 2"/>
          <p:cNvSpPr>
            <a:spLocks noGrp="1"/>
          </p:cNvSpPr>
          <p:nvPr>
            <p:ph idx="1"/>
          </p:nvPr>
        </p:nvSpPr>
        <p:spPr/>
        <p:txBody>
          <a:bodyPr/>
          <a:lstStyle/>
          <a:p>
            <a:r>
              <a:rPr lang="en-US" dirty="0" smtClean="0"/>
              <a:t>Concepts</a:t>
            </a:r>
            <a:r>
              <a:rPr lang="en-US" dirty="0"/>
              <a:t>:  </a:t>
            </a:r>
            <a:r>
              <a:rPr lang="en-US" dirty="0" smtClean="0"/>
              <a:t>Aggregation of crowd intelligence and market information </a:t>
            </a:r>
          </a:p>
          <a:p>
            <a:r>
              <a:rPr lang="en-US" dirty="0" smtClean="0"/>
              <a:t>Techniques: Collective intelligence (Social computing) PLUS Deep learning (LSTM algorithm) PLUS GA (Optimization algorithm) </a:t>
            </a:r>
          </a:p>
          <a:p>
            <a:endParaRPr lang="en-US" dirty="0"/>
          </a:p>
        </p:txBody>
      </p:sp>
      <p:pic>
        <p:nvPicPr>
          <p:cNvPr id="2050" name="Picture 2" descr="ãinvestmentãçåçæå°çµæ"/>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8679" y="3896077"/>
            <a:ext cx="3541495" cy="2041661"/>
          </a:xfrm>
          <a:prstGeom prst="rect">
            <a:avLst/>
          </a:prstGeom>
          <a:noFill/>
          <a:extLst>
            <a:ext uri="{909E8E84-426E-40DD-AFC4-6F175D3DCCD1}">
              <a14:hiddenFill xmlns:a14="http://schemas.microsoft.com/office/drawing/2010/main">
                <a:solidFill>
                  <a:srgbClr val="FFFFFF"/>
                </a:solidFill>
              </a14:hiddenFill>
            </a:ext>
          </a:extLst>
        </p:spPr>
      </p:pic>
      <p:pic>
        <p:nvPicPr>
          <p:cNvPr id="9" name="圖片 8"/>
          <p:cNvPicPr>
            <a:picLocks noChangeAspect="1"/>
          </p:cNvPicPr>
          <p:nvPr/>
        </p:nvPicPr>
        <p:blipFill>
          <a:blip r:embed="rId4"/>
          <a:stretch>
            <a:fillRect/>
          </a:stretch>
        </p:blipFill>
        <p:spPr>
          <a:xfrm>
            <a:off x="2820140" y="3763218"/>
            <a:ext cx="1850536" cy="1234333"/>
          </a:xfrm>
          <a:prstGeom prst="rect">
            <a:avLst/>
          </a:prstGeom>
        </p:spPr>
      </p:pic>
      <p:pic>
        <p:nvPicPr>
          <p:cNvPr id="11" name="圖片 10"/>
          <p:cNvPicPr>
            <a:picLocks noChangeAspect="1"/>
          </p:cNvPicPr>
          <p:nvPr/>
        </p:nvPicPr>
        <p:blipFill>
          <a:blip r:embed="rId5"/>
          <a:stretch>
            <a:fillRect/>
          </a:stretch>
        </p:blipFill>
        <p:spPr>
          <a:xfrm>
            <a:off x="5643913" y="4486325"/>
            <a:ext cx="1301140" cy="1301140"/>
          </a:xfrm>
          <a:prstGeom prst="rect">
            <a:avLst/>
          </a:prstGeom>
        </p:spPr>
      </p:pic>
    </p:spTree>
    <p:extLst>
      <p:ext uri="{BB962C8B-B14F-4D97-AF65-F5344CB8AC3E}">
        <p14:creationId xmlns:p14="http://schemas.microsoft.com/office/powerpoint/2010/main" val="1066272757"/>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p:cNvSpPr>
            <a:spLocks noGrp="1"/>
          </p:cNvSpPr>
          <p:nvPr>
            <p:ph type="title"/>
          </p:nvPr>
        </p:nvSpPr>
        <p:spPr>
          <a:xfrm>
            <a:off x="404191" y="318742"/>
            <a:ext cx="11787809" cy="1325563"/>
          </a:xfrm>
        </p:spPr>
        <p:txBody>
          <a:bodyPr/>
          <a:lstStyle/>
          <a:p>
            <a:r>
              <a:rPr lang="en-US" dirty="0" smtClean="0"/>
              <a:t>Smart </a:t>
            </a:r>
            <a:r>
              <a:rPr lang="en-US" dirty="0"/>
              <a:t>Portfolios for Personalized Investment </a:t>
            </a:r>
            <a:endParaRPr lang="zh-TW" altLang="en-US" dirty="0"/>
          </a:p>
        </p:txBody>
      </p:sp>
      <p:sp>
        <p:nvSpPr>
          <p:cNvPr id="28675"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F401C5B4-FFC1-4FDE-84AC-AC2351692A65}" type="slidenum">
              <a:rPr kumimoji="0" lang="en-US" altLang="zh-TW" sz="1400">
                <a:ea typeface="新細明體" panose="02020500000000000000" pitchFamily="18" charset="-120"/>
              </a:rPr>
              <a:pPr>
                <a:spcBef>
                  <a:spcPct val="0"/>
                </a:spcBef>
                <a:buFontTx/>
                <a:buNone/>
              </a:pPr>
              <a:t>133</a:t>
            </a:fld>
            <a:endParaRPr kumimoji="0" lang="en-US" altLang="zh-TW" sz="1400">
              <a:ea typeface="新細明體" panose="02020500000000000000" pitchFamily="18" charset="-120"/>
            </a:endParaRPr>
          </a:p>
        </p:txBody>
      </p:sp>
      <p:pic>
        <p:nvPicPr>
          <p:cNvPr id="7" name="圖片 6"/>
          <p:cNvPicPr/>
          <p:nvPr/>
        </p:nvPicPr>
        <p:blipFill>
          <a:blip r:embed="rId3">
            <a:extLst>
              <a:ext uri="{28A0092B-C50C-407E-A947-70E740481C1C}">
                <a14:useLocalDpi xmlns:a14="http://schemas.microsoft.com/office/drawing/2010/main" val="0"/>
              </a:ext>
            </a:extLst>
          </a:blip>
          <a:srcRect/>
          <a:stretch>
            <a:fillRect/>
          </a:stretch>
        </p:blipFill>
        <p:spPr bwMode="auto">
          <a:xfrm>
            <a:off x="2095360" y="1552508"/>
            <a:ext cx="7851207" cy="4453588"/>
          </a:xfrm>
          <a:prstGeom prst="rect">
            <a:avLst/>
          </a:prstGeom>
          <a:noFill/>
        </p:spPr>
      </p:pic>
    </p:spTree>
    <p:extLst>
      <p:ext uri="{BB962C8B-B14F-4D97-AF65-F5344CB8AC3E}">
        <p14:creationId xmlns:p14="http://schemas.microsoft.com/office/powerpoint/2010/main" val="2006965439"/>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134</a:t>
            </a:fld>
            <a:endParaRPr lang="en-US" altLang="zh-TW" dirty="0"/>
          </a:p>
        </p:txBody>
      </p:sp>
      <p:pic>
        <p:nvPicPr>
          <p:cNvPr id="8" name="圖片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73203" y="1247559"/>
            <a:ext cx="5308783" cy="4284890"/>
          </a:xfrm>
          <a:prstGeom prst="rect">
            <a:avLst/>
          </a:prstGeom>
          <a:noFill/>
        </p:spPr>
      </p:pic>
      <p:sp>
        <p:nvSpPr>
          <p:cNvPr id="9" name="Rectangle 2"/>
          <p:cNvSpPr>
            <a:spLocks noChangeArrowheads="1"/>
          </p:cNvSpPr>
          <p:nvPr/>
        </p:nvSpPr>
        <p:spPr bwMode="auto">
          <a:xfrm>
            <a:off x="5482562" y="959068"/>
            <a:ext cx="5549388" cy="119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1" name="圖片 10"/>
          <p:cNvPicPr>
            <a:picLocks noChangeAspect="1"/>
          </p:cNvPicPr>
          <p:nvPr/>
        </p:nvPicPr>
        <p:blipFill>
          <a:blip r:embed="rId4"/>
          <a:stretch>
            <a:fillRect/>
          </a:stretch>
        </p:blipFill>
        <p:spPr>
          <a:xfrm>
            <a:off x="515157" y="713508"/>
            <a:ext cx="4480943" cy="2952012"/>
          </a:xfrm>
          <a:prstGeom prst="rect">
            <a:avLst/>
          </a:prstGeom>
        </p:spPr>
      </p:pic>
      <p:pic>
        <p:nvPicPr>
          <p:cNvPr id="12" name="圖片 11"/>
          <p:cNvPicPr>
            <a:picLocks noChangeAspect="1"/>
          </p:cNvPicPr>
          <p:nvPr/>
        </p:nvPicPr>
        <p:blipFill>
          <a:blip r:embed="rId5"/>
          <a:stretch>
            <a:fillRect/>
          </a:stretch>
        </p:blipFill>
        <p:spPr>
          <a:xfrm>
            <a:off x="515157" y="3793160"/>
            <a:ext cx="4563997" cy="2416527"/>
          </a:xfrm>
          <a:prstGeom prst="rect">
            <a:avLst/>
          </a:prstGeom>
        </p:spPr>
      </p:pic>
    </p:spTree>
    <p:extLst>
      <p:ext uri="{BB962C8B-B14F-4D97-AF65-F5344CB8AC3E}">
        <p14:creationId xmlns:p14="http://schemas.microsoft.com/office/powerpoint/2010/main" val="3014942239"/>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en-US" dirty="0"/>
              <a:t>Smart </a:t>
            </a:r>
            <a:r>
              <a:rPr lang="en-US" dirty="0" smtClean="0"/>
              <a:t>Portfolios (2): Investment Clubs </a:t>
            </a:r>
            <a:endParaRPr lang="en-US" dirty="0"/>
          </a:p>
        </p:txBody>
      </p:sp>
      <p:sp>
        <p:nvSpPr>
          <p:cNvPr id="3" name="內容版面配置區 2"/>
          <p:cNvSpPr>
            <a:spLocks noGrp="1"/>
          </p:cNvSpPr>
          <p:nvPr>
            <p:ph idx="1"/>
          </p:nvPr>
        </p:nvSpPr>
        <p:spPr/>
        <p:txBody>
          <a:bodyPr/>
          <a:lstStyle/>
          <a:p>
            <a:r>
              <a:rPr lang="en-US" dirty="0" smtClean="0"/>
              <a:t>Concepts</a:t>
            </a:r>
            <a:r>
              <a:rPr lang="en-US" dirty="0"/>
              <a:t>: P</a:t>
            </a:r>
            <a:r>
              <a:rPr lang="en-US" dirty="0" smtClean="0"/>
              <a:t>ower </a:t>
            </a:r>
            <a:r>
              <a:rPr lang="en-US" dirty="0"/>
              <a:t>of </a:t>
            </a:r>
            <a:r>
              <a:rPr lang="en-US" dirty="0" smtClean="0"/>
              <a:t>crowd-  Aggregation of information and funds</a:t>
            </a:r>
          </a:p>
          <a:p>
            <a:r>
              <a:rPr lang="en-US" dirty="0" smtClean="0"/>
              <a:t>Techniques: Collective intelligence (Social computing) PLUS Deep learning (LSTM algorithm)</a:t>
            </a:r>
          </a:p>
          <a:p>
            <a:endParaRPr lang="en-US" dirty="0"/>
          </a:p>
        </p:txBody>
      </p:sp>
      <p:pic>
        <p:nvPicPr>
          <p:cNvPr id="6" name="圖片 5"/>
          <p:cNvPicPr>
            <a:picLocks noChangeAspect="1"/>
          </p:cNvPicPr>
          <p:nvPr/>
        </p:nvPicPr>
        <p:blipFill>
          <a:blip r:embed="rId2"/>
          <a:stretch>
            <a:fillRect/>
          </a:stretch>
        </p:blipFill>
        <p:spPr>
          <a:xfrm>
            <a:off x="2770970" y="3742598"/>
            <a:ext cx="6061604" cy="1869698"/>
          </a:xfrm>
          <a:prstGeom prst="rect">
            <a:avLst/>
          </a:prstGeom>
        </p:spPr>
      </p:pic>
      <p:pic>
        <p:nvPicPr>
          <p:cNvPr id="7" name="圖片 6"/>
          <p:cNvPicPr>
            <a:picLocks noChangeAspect="1"/>
          </p:cNvPicPr>
          <p:nvPr/>
        </p:nvPicPr>
        <p:blipFill rotWithShape="1">
          <a:blip r:embed="rId3"/>
          <a:srcRect l="3248" t="5619" r="2549" b="4490"/>
          <a:stretch/>
        </p:blipFill>
        <p:spPr>
          <a:xfrm>
            <a:off x="5801772" y="5082209"/>
            <a:ext cx="1253754" cy="530087"/>
          </a:xfrm>
          <a:prstGeom prst="rect">
            <a:avLst/>
          </a:prstGeom>
        </p:spPr>
      </p:pic>
      <p:sp>
        <p:nvSpPr>
          <p:cNvPr id="8" name="圓角矩形 7"/>
          <p:cNvSpPr/>
          <p:nvPr/>
        </p:nvSpPr>
        <p:spPr>
          <a:xfrm>
            <a:off x="3170265" y="3876261"/>
            <a:ext cx="2567926" cy="1736035"/>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471870114"/>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p:cNvSpPr>
            <a:spLocks noGrp="1"/>
          </p:cNvSpPr>
          <p:nvPr>
            <p:ph type="title"/>
          </p:nvPr>
        </p:nvSpPr>
        <p:spPr>
          <a:xfrm>
            <a:off x="404191" y="318742"/>
            <a:ext cx="11787809" cy="1325563"/>
          </a:xfrm>
        </p:spPr>
        <p:txBody>
          <a:bodyPr/>
          <a:lstStyle/>
          <a:p>
            <a:r>
              <a:rPr lang="en-US" dirty="0" smtClean="0"/>
              <a:t>Smart </a:t>
            </a:r>
            <a:r>
              <a:rPr lang="en-US" dirty="0"/>
              <a:t>Portfolios for </a:t>
            </a:r>
            <a:r>
              <a:rPr lang="en-US" dirty="0" smtClean="0"/>
              <a:t>Investment Clubs </a:t>
            </a:r>
            <a:endParaRPr lang="zh-TW" altLang="en-US" dirty="0"/>
          </a:p>
        </p:txBody>
      </p:sp>
      <p:sp>
        <p:nvSpPr>
          <p:cNvPr id="28675"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F401C5B4-FFC1-4FDE-84AC-AC2351692A65}" type="slidenum">
              <a:rPr kumimoji="0" lang="en-US" altLang="zh-TW" sz="1400">
                <a:ea typeface="新細明體" panose="02020500000000000000" pitchFamily="18" charset="-120"/>
              </a:rPr>
              <a:pPr>
                <a:spcBef>
                  <a:spcPct val="0"/>
                </a:spcBef>
                <a:buFontTx/>
                <a:buNone/>
              </a:pPr>
              <a:t>136</a:t>
            </a:fld>
            <a:endParaRPr kumimoji="0" lang="en-US" altLang="zh-TW" sz="1400">
              <a:ea typeface="新細明體" panose="02020500000000000000" pitchFamily="18" charset="-120"/>
            </a:endParaRP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2881" y="1821336"/>
            <a:ext cx="8748464" cy="3928696"/>
          </a:xfrm>
          <a:prstGeom prst="rect">
            <a:avLst/>
          </a:prstGeom>
        </p:spPr>
      </p:pic>
      <p:sp>
        <p:nvSpPr>
          <p:cNvPr id="3" name="文字方塊 2"/>
          <p:cNvSpPr txBox="1"/>
          <p:nvPr/>
        </p:nvSpPr>
        <p:spPr>
          <a:xfrm>
            <a:off x="5185283" y="1560706"/>
            <a:ext cx="3909853" cy="400110"/>
          </a:xfrm>
          <a:prstGeom prst="rect">
            <a:avLst/>
          </a:prstGeom>
          <a:noFill/>
        </p:spPr>
        <p:txBody>
          <a:bodyPr wrap="none" rtlCol="0">
            <a:spAutoFit/>
          </a:bodyPr>
          <a:lstStyle/>
          <a:p>
            <a:r>
              <a:rPr lang="en-US" sz="2000" b="1" dirty="0">
                <a:solidFill>
                  <a:srgbClr val="FF0000"/>
                </a:solidFill>
              </a:rPr>
              <a:t>Club</a:t>
            </a:r>
            <a:r>
              <a:rPr lang="en-US" sz="2000" dirty="0">
                <a:solidFill>
                  <a:srgbClr val="FF0000"/>
                </a:solidFill>
              </a:rPr>
              <a:t> Preference Analysis</a:t>
            </a:r>
            <a:r>
              <a:rPr lang="zh-TW" altLang="en-US" sz="2000" dirty="0">
                <a:solidFill>
                  <a:srgbClr val="FF0000"/>
                </a:solidFill>
              </a:rPr>
              <a:t> </a:t>
            </a:r>
            <a:r>
              <a:rPr lang="en-US" altLang="zh-TW" sz="2000" dirty="0">
                <a:solidFill>
                  <a:srgbClr val="FF0000"/>
                </a:solidFill>
              </a:rPr>
              <a:t>(risk type)</a:t>
            </a:r>
            <a:r>
              <a:rPr lang="en-US" sz="2000" dirty="0">
                <a:solidFill>
                  <a:srgbClr val="FF0000"/>
                </a:solidFill>
              </a:rPr>
              <a:t> </a:t>
            </a:r>
          </a:p>
        </p:txBody>
      </p:sp>
      <p:sp>
        <p:nvSpPr>
          <p:cNvPr id="6" name="文字方塊 5"/>
          <p:cNvSpPr txBox="1"/>
          <p:nvPr/>
        </p:nvSpPr>
        <p:spPr>
          <a:xfrm>
            <a:off x="4871864" y="5801051"/>
            <a:ext cx="4223272" cy="400110"/>
          </a:xfrm>
          <a:prstGeom prst="rect">
            <a:avLst/>
          </a:prstGeom>
          <a:noFill/>
        </p:spPr>
        <p:txBody>
          <a:bodyPr wrap="none" rtlCol="0">
            <a:spAutoFit/>
          </a:bodyPr>
          <a:lstStyle/>
          <a:p>
            <a:r>
              <a:rPr lang="en-US" sz="2000" b="1" dirty="0">
                <a:solidFill>
                  <a:srgbClr val="FF0000"/>
                </a:solidFill>
              </a:rPr>
              <a:t>Stock</a:t>
            </a:r>
            <a:r>
              <a:rPr lang="en-US" sz="2000" dirty="0">
                <a:solidFill>
                  <a:srgbClr val="FF0000"/>
                </a:solidFill>
              </a:rPr>
              <a:t> Performance Analysis </a:t>
            </a:r>
            <a:r>
              <a:rPr lang="en-US" altLang="zh-TW" sz="2000" dirty="0">
                <a:solidFill>
                  <a:srgbClr val="FF0000"/>
                </a:solidFill>
              </a:rPr>
              <a:t>(risk type)</a:t>
            </a:r>
            <a:r>
              <a:rPr lang="en-US" sz="2000" dirty="0">
                <a:solidFill>
                  <a:srgbClr val="FF0000"/>
                </a:solidFill>
              </a:rPr>
              <a:t> </a:t>
            </a:r>
          </a:p>
        </p:txBody>
      </p:sp>
    </p:spTree>
    <p:extLst>
      <p:ext uri="{BB962C8B-B14F-4D97-AF65-F5344CB8AC3E}">
        <p14:creationId xmlns:p14="http://schemas.microsoft.com/office/powerpoint/2010/main" val="1264920942"/>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137</a:t>
            </a:fld>
            <a:endParaRPr lang="en-US" altLang="zh-TW" dirty="0"/>
          </a:p>
        </p:txBody>
      </p:sp>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3027" y="1881809"/>
            <a:ext cx="6997147" cy="3935895"/>
          </a:xfrm>
          <a:prstGeom prst="rect">
            <a:avLst/>
          </a:prstGeom>
        </p:spPr>
      </p:pic>
      <p:pic>
        <p:nvPicPr>
          <p:cNvPr id="6" name="圖片 5"/>
          <p:cNvPicPr/>
          <p:nvPr/>
        </p:nvPicPr>
        <p:blipFill>
          <a:blip r:embed="rId4">
            <a:extLst>
              <a:ext uri="{28A0092B-C50C-407E-A947-70E740481C1C}">
                <a14:useLocalDpi xmlns:a14="http://schemas.microsoft.com/office/drawing/2010/main" val="0"/>
              </a:ext>
            </a:extLst>
          </a:blip>
          <a:srcRect/>
          <a:stretch>
            <a:fillRect/>
          </a:stretch>
        </p:blipFill>
        <p:spPr bwMode="auto">
          <a:xfrm>
            <a:off x="838200" y="993913"/>
            <a:ext cx="4509052" cy="2617304"/>
          </a:xfrm>
          <a:prstGeom prst="rect">
            <a:avLst/>
          </a:prstGeom>
          <a:noFill/>
        </p:spPr>
      </p:pic>
      <p:pic>
        <p:nvPicPr>
          <p:cNvPr id="3" name="圖片 2"/>
          <p:cNvPicPr>
            <a:picLocks noChangeAspect="1"/>
          </p:cNvPicPr>
          <p:nvPr/>
        </p:nvPicPr>
        <p:blipFill>
          <a:blip r:embed="rId5"/>
          <a:stretch>
            <a:fillRect/>
          </a:stretch>
        </p:blipFill>
        <p:spPr>
          <a:xfrm>
            <a:off x="838200" y="3681956"/>
            <a:ext cx="4509052" cy="2614369"/>
          </a:xfrm>
          <a:prstGeom prst="rect">
            <a:avLst/>
          </a:prstGeom>
        </p:spPr>
      </p:pic>
    </p:spTree>
    <p:extLst>
      <p:ext uri="{BB962C8B-B14F-4D97-AF65-F5344CB8AC3E}">
        <p14:creationId xmlns:p14="http://schemas.microsoft.com/office/powerpoint/2010/main" val="42040761"/>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en-US" dirty="0" smtClean="0"/>
              <a:t>Thank you ! Q&amp;A</a:t>
            </a:r>
            <a:endParaRPr lang="en-US" dirty="0"/>
          </a:p>
        </p:txBody>
      </p:sp>
      <p:sp>
        <p:nvSpPr>
          <p:cNvPr id="3" name="副標題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2217033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15117" y="298977"/>
            <a:ext cx="10515600" cy="1325563"/>
          </a:xfrm>
        </p:spPr>
        <p:txBody>
          <a:bodyPr anchor="ctr">
            <a:normAutofit/>
          </a:bodyPr>
          <a:lstStyle/>
          <a:p>
            <a:r>
              <a:rPr kumimoji="1" lang="zh-TW" altLang="en-US" sz="3600" dirty="0" smtClean="0"/>
              <a:t>數</a:t>
            </a:r>
            <a:r>
              <a:rPr kumimoji="1" lang="zh-TW" altLang="en-US" sz="3600" dirty="0"/>
              <a:t>位</a:t>
            </a:r>
            <a:r>
              <a:rPr kumimoji="1" lang="zh-TW" altLang="en-US" sz="3600" dirty="0" smtClean="0"/>
              <a:t>金融平台組合</a:t>
            </a:r>
            <a:r>
              <a:rPr kumimoji="1" lang="en-US" altLang="zh-TW" sz="3600" dirty="0" smtClean="0"/>
              <a:t>:</a:t>
            </a:r>
            <a:r>
              <a:rPr kumimoji="1" lang="zh-TW" altLang="en-US" sz="3600" dirty="0" smtClean="0"/>
              <a:t>效率提升</a:t>
            </a:r>
            <a:r>
              <a:rPr kumimoji="1" lang="en-US" altLang="zh-TW" sz="3600" dirty="0" smtClean="0"/>
              <a:t>+</a:t>
            </a:r>
            <a:r>
              <a:rPr kumimoji="1" lang="zh-TW" altLang="en-US" sz="3600" dirty="0" smtClean="0"/>
              <a:t>價值創造</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14</a:t>
            </a:fld>
            <a:endParaRPr lang="zh-TW" altLang="en-US" dirty="0"/>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09500" y="2082512"/>
            <a:ext cx="1149150" cy="1149150"/>
          </a:xfrm>
          <a:prstGeom prst="ellipse">
            <a:avLst/>
          </a:prstGeom>
          <a:effectLst>
            <a:softEdge rad="12700"/>
          </a:effectLst>
        </p:spPr>
      </p:pic>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983" y="2341315"/>
            <a:ext cx="2388235" cy="661530"/>
          </a:xfrm>
          <a:prstGeom prst="rect">
            <a:avLst/>
          </a:prstGeom>
          <a:ln w="28575">
            <a:solidFill>
              <a:schemeClr val="accent3"/>
            </a:solidFill>
          </a:ln>
        </p:spPr>
      </p:pic>
      <p:pic>
        <p:nvPicPr>
          <p:cNvPr id="9" name="圖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398" y="3605705"/>
            <a:ext cx="2038350" cy="1141476"/>
          </a:xfrm>
          <a:prstGeom prst="rect">
            <a:avLst/>
          </a:prstGeom>
          <a:ln w="28575">
            <a:solidFill>
              <a:schemeClr val="accent3"/>
            </a:solidFill>
          </a:ln>
        </p:spPr>
      </p:pic>
      <p:pic>
        <p:nvPicPr>
          <p:cNvPr id="10" name="圖片 9"/>
          <p:cNvPicPr>
            <a:picLocks noChangeAspect="1"/>
          </p:cNvPicPr>
          <p:nvPr/>
        </p:nvPicPr>
        <p:blipFill rotWithShape="1">
          <a:blip r:embed="rId5" cstate="print">
            <a:extLst>
              <a:ext uri="{28A0092B-C50C-407E-A947-70E740481C1C}">
                <a14:useLocalDpi xmlns:a14="http://schemas.microsoft.com/office/drawing/2010/main" val="0"/>
              </a:ext>
            </a:extLst>
          </a:blip>
          <a:srcRect l="-8928" t="-9166" r="-5458" b="-12250"/>
          <a:stretch/>
        </p:blipFill>
        <p:spPr>
          <a:xfrm>
            <a:off x="3084560" y="1434119"/>
            <a:ext cx="818148" cy="1078029"/>
          </a:xfrm>
          <a:prstGeom prst="ellipse">
            <a:avLst/>
          </a:prstGeom>
          <a:ln w="19050" cap="rnd">
            <a:solidFill>
              <a:schemeClr val="accent3"/>
            </a:solidFill>
          </a:ln>
          <a:effectLst/>
        </p:spPr>
      </p:pic>
      <p:pic>
        <p:nvPicPr>
          <p:cNvPr id="11" name="圖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14277" y="960229"/>
            <a:ext cx="1197241" cy="1197241"/>
          </a:xfrm>
          <a:prstGeom prst="ellipse">
            <a:avLst/>
          </a:prstGeom>
          <a:effectLst>
            <a:softEdge rad="31750"/>
          </a:effectLst>
        </p:spPr>
      </p:pic>
      <p:pic>
        <p:nvPicPr>
          <p:cNvPr id="12" name="圖片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57381" y="3134717"/>
            <a:ext cx="1497987" cy="1497987"/>
          </a:xfrm>
          <a:prstGeom prst="rect">
            <a:avLst/>
          </a:prstGeom>
        </p:spPr>
      </p:pic>
      <p:pic>
        <p:nvPicPr>
          <p:cNvPr id="13"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4206374" y="2364410"/>
            <a:ext cx="1466543" cy="1466543"/>
          </a:xfrm>
        </p:spPr>
      </p:pic>
      <p:pic>
        <p:nvPicPr>
          <p:cNvPr id="14" name="圖片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63668" y="1348229"/>
            <a:ext cx="2115493" cy="2115493"/>
          </a:xfrm>
          <a:prstGeom prst="rect">
            <a:avLst/>
          </a:prstGeom>
        </p:spPr>
      </p:pic>
      <p:pic>
        <p:nvPicPr>
          <p:cNvPr id="15" name="圖片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03866" y="3653300"/>
            <a:ext cx="1777955" cy="1777955"/>
          </a:xfrm>
          <a:prstGeom prst="rect">
            <a:avLst/>
          </a:prstGeom>
        </p:spPr>
      </p:pic>
      <p:pic>
        <p:nvPicPr>
          <p:cNvPr id="16" name="圖片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16215" y="3533661"/>
            <a:ext cx="1128809" cy="1128809"/>
          </a:xfrm>
          <a:prstGeom prst="rect">
            <a:avLst/>
          </a:prstGeom>
        </p:spPr>
      </p:pic>
      <p:pic>
        <p:nvPicPr>
          <p:cNvPr id="18" name="圖片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772513" y="4456095"/>
            <a:ext cx="1317491" cy="1317491"/>
          </a:xfrm>
          <a:prstGeom prst="rect">
            <a:avLst/>
          </a:prstGeom>
        </p:spPr>
      </p:pic>
      <p:cxnSp>
        <p:nvCxnSpPr>
          <p:cNvPr id="19" name="直線接點 18"/>
          <p:cNvCxnSpPr>
            <a:stCxn id="12" idx="0"/>
            <a:endCxn id="9" idx="3"/>
          </p:cNvCxnSpPr>
          <p:nvPr/>
        </p:nvCxnSpPr>
        <p:spPr>
          <a:xfrm flipH="1">
            <a:off x="2525748" y="3134717"/>
            <a:ext cx="1680627" cy="104172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0" name="直線接點 19"/>
          <p:cNvCxnSpPr>
            <a:stCxn id="12" idx="0"/>
            <a:endCxn id="8" idx="3"/>
          </p:cNvCxnSpPr>
          <p:nvPr/>
        </p:nvCxnSpPr>
        <p:spPr>
          <a:xfrm flipH="1" flipV="1">
            <a:off x="2692218" y="2672080"/>
            <a:ext cx="1514157" cy="462637"/>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1" name="直線接點 20"/>
          <p:cNvCxnSpPr>
            <a:stCxn id="12" idx="0"/>
            <a:endCxn id="10" idx="4"/>
          </p:cNvCxnSpPr>
          <p:nvPr/>
        </p:nvCxnSpPr>
        <p:spPr>
          <a:xfrm flipH="1" flipV="1">
            <a:off x="3493634" y="2512148"/>
            <a:ext cx="712741" cy="622569"/>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2" name="直線接點 21"/>
          <p:cNvCxnSpPr/>
          <p:nvPr/>
        </p:nvCxnSpPr>
        <p:spPr>
          <a:xfrm flipV="1">
            <a:off x="7915661" y="1714500"/>
            <a:ext cx="2355464" cy="69147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3" name="直線接點 22"/>
          <p:cNvCxnSpPr>
            <a:endCxn id="7" idx="2"/>
          </p:cNvCxnSpPr>
          <p:nvPr/>
        </p:nvCxnSpPr>
        <p:spPr>
          <a:xfrm>
            <a:off x="7915661" y="2405976"/>
            <a:ext cx="1693839" cy="251111"/>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4" name="直線接點 23"/>
          <p:cNvCxnSpPr>
            <a:stCxn id="15" idx="3"/>
            <a:endCxn id="16" idx="1"/>
          </p:cNvCxnSpPr>
          <p:nvPr/>
        </p:nvCxnSpPr>
        <p:spPr>
          <a:xfrm flipV="1">
            <a:off x="7181821" y="4098066"/>
            <a:ext cx="1034394" cy="444212"/>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5" name="直線接點 24"/>
          <p:cNvCxnSpPr>
            <a:stCxn id="15" idx="3"/>
            <a:endCxn id="18" idx="1"/>
          </p:cNvCxnSpPr>
          <p:nvPr/>
        </p:nvCxnSpPr>
        <p:spPr>
          <a:xfrm>
            <a:off x="7181821" y="4542278"/>
            <a:ext cx="2590692" cy="572563"/>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6" name="直線接點 25"/>
          <p:cNvCxnSpPr>
            <a:stCxn id="15" idx="3"/>
          </p:cNvCxnSpPr>
          <p:nvPr/>
        </p:nvCxnSpPr>
        <p:spPr>
          <a:xfrm>
            <a:off x="7181821" y="4542278"/>
            <a:ext cx="485804" cy="553597"/>
          </a:xfrm>
          <a:prstGeom prst="line">
            <a:avLst/>
          </a:prstGeom>
          <a:ln w="38100"/>
        </p:spPr>
        <p:style>
          <a:lnRef idx="1">
            <a:schemeClr val="accent3"/>
          </a:lnRef>
          <a:fillRef idx="0">
            <a:schemeClr val="accent3"/>
          </a:fillRef>
          <a:effectRef idx="0">
            <a:schemeClr val="accent3"/>
          </a:effectRef>
          <a:fontRef idx="minor">
            <a:schemeClr val="tx1"/>
          </a:fontRef>
        </p:style>
      </p:cxnSp>
      <p:sp>
        <p:nvSpPr>
          <p:cNvPr id="27" name="文字方塊 26"/>
          <p:cNvSpPr txBox="1"/>
          <p:nvPr/>
        </p:nvSpPr>
        <p:spPr>
          <a:xfrm>
            <a:off x="944102" y="1963498"/>
            <a:ext cx="1107996" cy="369332"/>
          </a:xfrm>
          <a:prstGeom prst="rect">
            <a:avLst/>
          </a:prstGeom>
          <a:noFill/>
        </p:spPr>
        <p:txBody>
          <a:bodyPr wrap="none" rtlCol="0">
            <a:spAutoFit/>
          </a:bodyPr>
          <a:lstStyle/>
          <a:p>
            <a:r>
              <a:rPr lang="zh-TW" altLang="en-US" b="1" dirty="0" smtClean="0">
                <a:solidFill>
                  <a:srgbClr val="FF9933"/>
                </a:solidFill>
              </a:rPr>
              <a:t>行動支付</a:t>
            </a:r>
            <a:endParaRPr lang="zh-TW" altLang="en-US" b="1" dirty="0">
              <a:solidFill>
                <a:srgbClr val="FF9933"/>
              </a:solidFill>
            </a:endParaRPr>
          </a:p>
        </p:txBody>
      </p:sp>
      <p:sp>
        <p:nvSpPr>
          <p:cNvPr id="28" name="文字方塊 27"/>
          <p:cNvSpPr txBox="1"/>
          <p:nvPr/>
        </p:nvSpPr>
        <p:spPr>
          <a:xfrm>
            <a:off x="952575" y="3236853"/>
            <a:ext cx="1107996" cy="369332"/>
          </a:xfrm>
          <a:prstGeom prst="rect">
            <a:avLst/>
          </a:prstGeom>
          <a:noFill/>
        </p:spPr>
        <p:txBody>
          <a:bodyPr wrap="none" rtlCol="0">
            <a:spAutoFit/>
          </a:bodyPr>
          <a:lstStyle/>
          <a:p>
            <a:r>
              <a:rPr lang="zh-TW" altLang="en-US" b="1" dirty="0" smtClean="0">
                <a:solidFill>
                  <a:srgbClr val="FF9933"/>
                </a:solidFill>
              </a:rPr>
              <a:t>行動理財</a:t>
            </a:r>
            <a:endParaRPr lang="zh-TW" altLang="en-US" b="1" dirty="0">
              <a:solidFill>
                <a:srgbClr val="FF9933"/>
              </a:solidFill>
            </a:endParaRPr>
          </a:p>
        </p:txBody>
      </p:sp>
      <p:sp>
        <p:nvSpPr>
          <p:cNvPr id="29" name="文字方塊 28"/>
          <p:cNvSpPr txBox="1"/>
          <p:nvPr/>
        </p:nvSpPr>
        <p:spPr>
          <a:xfrm>
            <a:off x="2024852" y="1416148"/>
            <a:ext cx="1107996" cy="369332"/>
          </a:xfrm>
          <a:prstGeom prst="rect">
            <a:avLst/>
          </a:prstGeom>
          <a:noFill/>
        </p:spPr>
        <p:txBody>
          <a:bodyPr wrap="none" rtlCol="0">
            <a:spAutoFit/>
          </a:bodyPr>
          <a:lstStyle/>
          <a:p>
            <a:pPr algn="ctr"/>
            <a:r>
              <a:rPr lang="zh-TW" altLang="en-US" b="1" dirty="0" smtClean="0">
                <a:solidFill>
                  <a:srgbClr val="FF9933"/>
                </a:solidFill>
              </a:rPr>
              <a:t>行動交易</a:t>
            </a:r>
            <a:endParaRPr lang="zh-TW" altLang="en-US" b="1" dirty="0">
              <a:solidFill>
                <a:srgbClr val="FF9933"/>
              </a:solidFill>
            </a:endParaRPr>
          </a:p>
        </p:txBody>
      </p:sp>
      <p:sp>
        <p:nvSpPr>
          <p:cNvPr id="30" name="文字方塊 29"/>
          <p:cNvSpPr txBox="1"/>
          <p:nvPr/>
        </p:nvSpPr>
        <p:spPr>
          <a:xfrm>
            <a:off x="10258899" y="662868"/>
            <a:ext cx="1569660" cy="369332"/>
          </a:xfrm>
          <a:prstGeom prst="rect">
            <a:avLst/>
          </a:prstGeom>
          <a:noFill/>
        </p:spPr>
        <p:txBody>
          <a:bodyPr wrap="none" rtlCol="0">
            <a:spAutoFit/>
          </a:bodyPr>
          <a:lstStyle/>
          <a:p>
            <a:r>
              <a:rPr lang="zh-TW" altLang="en-US" b="1" dirty="0" smtClean="0">
                <a:solidFill>
                  <a:schemeClr val="accent4"/>
                </a:solidFill>
              </a:rPr>
              <a:t>顧客產品分析</a:t>
            </a:r>
            <a:endParaRPr lang="zh-TW" altLang="en-US" b="1" dirty="0">
              <a:solidFill>
                <a:schemeClr val="accent4"/>
              </a:solidFill>
            </a:endParaRPr>
          </a:p>
        </p:txBody>
      </p:sp>
      <p:sp>
        <p:nvSpPr>
          <p:cNvPr id="31" name="文字方塊 30"/>
          <p:cNvSpPr txBox="1"/>
          <p:nvPr/>
        </p:nvSpPr>
        <p:spPr>
          <a:xfrm>
            <a:off x="9699580" y="3232088"/>
            <a:ext cx="1569660" cy="369332"/>
          </a:xfrm>
          <a:prstGeom prst="rect">
            <a:avLst/>
          </a:prstGeom>
          <a:noFill/>
        </p:spPr>
        <p:txBody>
          <a:bodyPr wrap="none" rtlCol="0">
            <a:spAutoFit/>
          </a:bodyPr>
          <a:lstStyle/>
          <a:p>
            <a:r>
              <a:rPr lang="zh-TW" altLang="en-US" b="1" dirty="0" smtClean="0">
                <a:solidFill>
                  <a:schemeClr val="accent4"/>
                </a:solidFill>
              </a:rPr>
              <a:t>智慧建模預測</a:t>
            </a:r>
            <a:endParaRPr lang="zh-TW" altLang="en-US" b="1" dirty="0">
              <a:solidFill>
                <a:schemeClr val="accent4"/>
              </a:solidFill>
            </a:endParaRPr>
          </a:p>
        </p:txBody>
      </p:sp>
      <p:sp>
        <p:nvSpPr>
          <p:cNvPr id="32" name="文字方塊 31"/>
          <p:cNvSpPr txBox="1"/>
          <p:nvPr/>
        </p:nvSpPr>
        <p:spPr>
          <a:xfrm>
            <a:off x="9290246" y="3939170"/>
            <a:ext cx="1107996" cy="369332"/>
          </a:xfrm>
          <a:prstGeom prst="rect">
            <a:avLst/>
          </a:prstGeom>
          <a:noFill/>
        </p:spPr>
        <p:txBody>
          <a:bodyPr wrap="none" rtlCol="0">
            <a:spAutoFit/>
          </a:bodyPr>
          <a:lstStyle/>
          <a:p>
            <a:r>
              <a:rPr lang="zh-TW" altLang="en-US" b="1" dirty="0" smtClean="0">
                <a:solidFill>
                  <a:schemeClr val="accent3"/>
                </a:solidFill>
              </a:rPr>
              <a:t>數據共享</a:t>
            </a:r>
            <a:endParaRPr lang="zh-TW" altLang="en-US" b="1" dirty="0">
              <a:solidFill>
                <a:schemeClr val="accent3"/>
              </a:solidFill>
            </a:endParaRPr>
          </a:p>
        </p:txBody>
      </p:sp>
      <p:sp>
        <p:nvSpPr>
          <p:cNvPr id="33" name="文字方塊 32"/>
          <p:cNvSpPr txBox="1"/>
          <p:nvPr/>
        </p:nvSpPr>
        <p:spPr>
          <a:xfrm>
            <a:off x="9300179" y="5717355"/>
            <a:ext cx="2262158" cy="369332"/>
          </a:xfrm>
          <a:prstGeom prst="rect">
            <a:avLst/>
          </a:prstGeom>
          <a:noFill/>
        </p:spPr>
        <p:txBody>
          <a:bodyPr wrap="none" rtlCol="0">
            <a:spAutoFit/>
          </a:bodyPr>
          <a:lstStyle/>
          <a:p>
            <a:r>
              <a:rPr lang="zh-TW" altLang="en-US" b="1" dirty="0" smtClean="0">
                <a:solidFill>
                  <a:schemeClr val="accent3"/>
                </a:solidFill>
              </a:rPr>
              <a:t>提升效能、降低成本</a:t>
            </a:r>
            <a:endParaRPr lang="zh-TW" altLang="en-US" b="1" dirty="0">
              <a:solidFill>
                <a:schemeClr val="accent3"/>
              </a:solidFill>
            </a:endParaRPr>
          </a:p>
        </p:txBody>
      </p:sp>
      <p:sp>
        <p:nvSpPr>
          <p:cNvPr id="34" name="文字方塊 33"/>
          <p:cNvSpPr txBox="1"/>
          <p:nvPr/>
        </p:nvSpPr>
        <p:spPr>
          <a:xfrm>
            <a:off x="7515027" y="6081145"/>
            <a:ext cx="1107996" cy="369332"/>
          </a:xfrm>
          <a:prstGeom prst="rect">
            <a:avLst/>
          </a:prstGeom>
          <a:noFill/>
        </p:spPr>
        <p:txBody>
          <a:bodyPr wrap="none" rtlCol="0">
            <a:spAutoFit/>
          </a:bodyPr>
          <a:lstStyle/>
          <a:p>
            <a:r>
              <a:rPr lang="zh-TW" altLang="en-US" b="1" dirty="0" smtClean="0">
                <a:solidFill>
                  <a:schemeClr val="accent3"/>
                </a:solidFill>
              </a:rPr>
              <a:t>業務拓展</a:t>
            </a:r>
            <a:endParaRPr lang="zh-TW" altLang="en-US" b="1" dirty="0">
              <a:solidFill>
                <a:schemeClr val="accent3"/>
              </a:solidFill>
            </a:endParaRPr>
          </a:p>
        </p:txBody>
      </p:sp>
      <p:cxnSp>
        <p:nvCxnSpPr>
          <p:cNvPr id="37" name="直線接點 36"/>
          <p:cNvCxnSpPr/>
          <p:nvPr/>
        </p:nvCxnSpPr>
        <p:spPr>
          <a:xfrm flipV="1">
            <a:off x="7915661" y="1492250"/>
            <a:ext cx="1117214" cy="913726"/>
          </a:xfrm>
          <a:prstGeom prst="line">
            <a:avLst/>
          </a:prstGeom>
          <a:ln w="38100"/>
        </p:spPr>
        <p:style>
          <a:lnRef idx="1">
            <a:schemeClr val="accent3"/>
          </a:lnRef>
          <a:fillRef idx="0">
            <a:schemeClr val="accent3"/>
          </a:fillRef>
          <a:effectRef idx="0">
            <a:schemeClr val="accent3"/>
          </a:effectRef>
          <a:fontRef idx="minor">
            <a:schemeClr val="tx1"/>
          </a:fontRef>
        </p:style>
      </p:cxnSp>
      <p:pic>
        <p:nvPicPr>
          <p:cNvPr id="53" name="圖片 52" descr="Unknown"/>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480425" y="552449"/>
            <a:ext cx="1335137" cy="1260000"/>
          </a:xfrm>
          <a:prstGeom prst="ellipse">
            <a:avLst/>
          </a:prstGeom>
        </p:spPr>
      </p:pic>
      <p:sp>
        <p:nvSpPr>
          <p:cNvPr id="54" name="文字方塊 53"/>
          <p:cNvSpPr txBox="1"/>
          <p:nvPr/>
        </p:nvSpPr>
        <p:spPr>
          <a:xfrm>
            <a:off x="7522049" y="1101018"/>
            <a:ext cx="1107996" cy="369332"/>
          </a:xfrm>
          <a:prstGeom prst="rect">
            <a:avLst/>
          </a:prstGeom>
          <a:noFill/>
        </p:spPr>
        <p:txBody>
          <a:bodyPr wrap="none" rtlCol="0">
            <a:spAutoFit/>
          </a:bodyPr>
          <a:lstStyle/>
          <a:p>
            <a:r>
              <a:rPr lang="zh-TW" altLang="en-US" b="1" dirty="0" smtClean="0">
                <a:solidFill>
                  <a:schemeClr val="accent4"/>
                </a:solidFill>
              </a:rPr>
              <a:t>資料收集</a:t>
            </a:r>
            <a:endParaRPr lang="zh-TW" altLang="en-US" b="1" dirty="0">
              <a:solidFill>
                <a:schemeClr val="accent4"/>
              </a:solidFill>
            </a:endParaRPr>
          </a:p>
        </p:txBody>
      </p:sp>
      <p:pic>
        <p:nvPicPr>
          <p:cNvPr id="55" name="圖片 54" descr="業務"/>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39025" y="4930775"/>
            <a:ext cx="1260000" cy="1260000"/>
          </a:xfrm>
          <a:prstGeom prst="ellipse">
            <a:avLst/>
          </a:prstGeom>
        </p:spPr>
      </p:pic>
    </p:spTree>
    <p:extLst>
      <p:ext uri="{BB962C8B-B14F-4D97-AF65-F5344CB8AC3E}">
        <p14:creationId xmlns:p14="http://schemas.microsoft.com/office/powerpoint/2010/main" val="4522325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437696"/>
            <a:ext cx="11002297" cy="954856"/>
          </a:xfrm>
        </p:spPr>
        <p:txBody>
          <a:bodyPr anchor="ctr">
            <a:normAutofit/>
          </a:bodyPr>
          <a:lstStyle/>
          <a:p>
            <a:r>
              <a:rPr kumimoji="1" lang="en-US" altLang="zh-TW" sz="3600" dirty="0" smtClean="0"/>
              <a:t>Social  </a:t>
            </a:r>
            <a:r>
              <a:rPr kumimoji="1" lang="en-US" altLang="zh-TW" sz="3600" dirty="0"/>
              <a:t>b</a:t>
            </a:r>
            <a:r>
              <a:rPr kumimoji="1" lang="en-US" altLang="zh-TW" sz="3600" dirty="0" smtClean="0"/>
              <a:t>usiness model: P2P, Crowd, Social Networking</a:t>
            </a:r>
            <a:endParaRPr kumimoji="1" lang="zh-TW" altLang="en-US" sz="3600" dirty="0"/>
          </a:p>
        </p:txBody>
      </p:sp>
      <p:grpSp>
        <p:nvGrpSpPr>
          <p:cNvPr id="9" name="群組 8"/>
          <p:cNvGrpSpPr/>
          <p:nvPr/>
        </p:nvGrpSpPr>
        <p:grpSpPr>
          <a:xfrm>
            <a:off x="304800" y="1684205"/>
            <a:ext cx="3744686" cy="3706202"/>
            <a:chOff x="304800" y="1684205"/>
            <a:chExt cx="3744686" cy="3706202"/>
          </a:xfrm>
        </p:grpSpPr>
        <p:sp>
          <p:nvSpPr>
            <p:cNvPr id="3" name="圓角矩形 2"/>
            <p:cNvSpPr/>
            <p:nvPr/>
          </p:nvSpPr>
          <p:spPr>
            <a:xfrm>
              <a:off x="977362" y="2480455"/>
              <a:ext cx="3072124" cy="2909952"/>
            </a:xfrm>
            <a:prstGeom prst="roundRect">
              <a:avLst>
                <a:gd name="adj" fmla="val 10756"/>
              </a:avLst>
            </a:prstGeom>
            <a:blipFill dpi="0" rotWithShape="1">
              <a:blip r:embed="rId2">
                <a:extLst>
                  <a:ext uri="{28A0092B-C50C-407E-A947-70E740481C1C}">
                    <a14:useLocalDpi xmlns:a14="http://schemas.microsoft.com/office/drawing/2010/main" val="0"/>
                  </a:ext>
                </a:extLst>
              </a:blip>
              <a:srcRect/>
              <a:stretch>
                <a:fillRect b="28798"/>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1" name="圓角矩形 10"/>
            <p:cNvSpPr/>
            <p:nvPr/>
          </p:nvSpPr>
          <p:spPr>
            <a:xfrm>
              <a:off x="977362" y="4453090"/>
              <a:ext cx="3072124" cy="937317"/>
            </a:xfrm>
            <a:prstGeom prst="roundRect">
              <a:avLst>
                <a:gd name="adj" fmla="val 18394"/>
              </a:avLst>
            </a:prstGeom>
            <a:solidFill>
              <a:srgbClr val="604878"/>
            </a:solidFill>
            <a:ln w="57150">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b="1" dirty="0" smtClean="0"/>
                <a:t>Person to Person</a:t>
              </a:r>
              <a:r>
                <a:rPr lang="en-US" altLang="zh-TW" sz="2000" b="1" dirty="0"/>
                <a:t>,</a:t>
              </a:r>
              <a:endParaRPr lang="en-US" altLang="zh-TW" sz="2000" b="1" dirty="0" smtClean="0"/>
            </a:p>
            <a:p>
              <a:r>
                <a:rPr lang="en-US" altLang="zh-TW" sz="2000" b="1" dirty="0" err="1" smtClean="0"/>
                <a:t>disintermediary</a:t>
              </a:r>
              <a:r>
                <a:rPr lang="en-US" altLang="zh-TW" sz="2000" b="1" dirty="0" smtClean="0"/>
                <a:t> </a:t>
              </a:r>
              <a:endParaRPr kumimoji="1" lang="zh-TW" altLang="en-US" sz="2000" dirty="0"/>
            </a:p>
          </p:txBody>
        </p:sp>
        <p:sp>
          <p:nvSpPr>
            <p:cNvPr id="8" name="橢圓 7"/>
            <p:cNvSpPr/>
            <p:nvPr/>
          </p:nvSpPr>
          <p:spPr>
            <a:xfrm>
              <a:off x="304800" y="1684205"/>
              <a:ext cx="1238616" cy="1238616"/>
            </a:xfrm>
            <a:prstGeom prst="ellipse">
              <a:avLst/>
            </a:prstGeom>
            <a:solidFill>
              <a:srgbClr val="604878"/>
            </a:solidFill>
            <a:ln>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3200" dirty="0" smtClean="0"/>
                <a:t>P2P</a:t>
              </a:r>
              <a:endParaRPr kumimoji="1" lang="zh-TW" altLang="en-US" sz="3200" dirty="0"/>
            </a:p>
          </p:txBody>
        </p:sp>
      </p:grpSp>
      <p:grpSp>
        <p:nvGrpSpPr>
          <p:cNvPr id="10" name="群組 9"/>
          <p:cNvGrpSpPr/>
          <p:nvPr/>
        </p:nvGrpSpPr>
        <p:grpSpPr>
          <a:xfrm>
            <a:off x="4239880" y="1713539"/>
            <a:ext cx="3628570" cy="3676320"/>
            <a:chOff x="4049486" y="1714087"/>
            <a:chExt cx="3628570" cy="3676320"/>
          </a:xfrm>
        </p:grpSpPr>
        <p:sp>
          <p:nvSpPr>
            <p:cNvPr id="17" name="圓角矩形 16"/>
            <p:cNvSpPr/>
            <p:nvPr/>
          </p:nvSpPr>
          <p:spPr>
            <a:xfrm>
              <a:off x="4605932" y="2480455"/>
              <a:ext cx="3072124" cy="2909952"/>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4938" r="945" b="22637"/>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8" name="圓角矩形 17"/>
            <p:cNvSpPr/>
            <p:nvPr/>
          </p:nvSpPr>
          <p:spPr>
            <a:xfrm>
              <a:off x="4605932" y="4453090"/>
              <a:ext cx="3072124" cy="937317"/>
            </a:xfrm>
            <a:prstGeom prst="roundRect">
              <a:avLst>
                <a:gd name="adj" fmla="val 18394"/>
              </a:avLst>
            </a:prstGeom>
            <a:solidFill>
              <a:srgbClr val="4DA07B"/>
            </a:solidFill>
            <a:ln w="57150">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1900" b="1" dirty="0" smtClean="0"/>
                <a:t>Long tail market ,</a:t>
              </a:r>
            </a:p>
            <a:p>
              <a:r>
                <a:rPr lang="en-US" altLang="zh-TW" sz="1900" b="1" dirty="0" smtClean="0"/>
                <a:t> </a:t>
              </a:r>
              <a:r>
                <a:rPr lang="en-US" altLang="zh-TW" sz="1900" b="1" dirty="0"/>
                <a:t>M</a:t>
              </a:r>
              <a:r>
                <a:rPr lang="en-US" altLang="zh-TW" sz="1900" b="1" dirty="0" smtClean="0"/>
                <a:t>icro customer aggregation </a:t>
              </a:r>
              <a:endParaRPr kumimoji="1" lang="zh-TW" altLang="en-US" sz="1900" dirty="0"/>
            </a:p>
          </p:txBody>
        </p:sp>
        <p:sp>
          <p:nvSpPr>
            <p:cNvPr id="21" name="橢圓 20"/>
            <p:cNvSpPr/>
            <p:nvPr/>
          </p:nvSpPr>
          <p:spPr>
            <a:xfrm>
              <a:off x="4049486" y="1714087"/>
              <a:ext cx="1238616" cy="1209282"/>
            </a:xfrm>
            <a:prstGeom prst="ellipse">
              <a:avLst/>
            </a:prstGeom>
            <a:solidFill>
              <a:srgbClr val="4DA07B"/>
            </a:solidFill>
            <a:ln>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en-US" altLang="zh-TW" sz="2000" b="1" dirty="0" smtClean="0"/>
                <a:t>Crowd</a:t>
              </a:r>
              <a:endParaRPr kumimoji="1" lang="zh-TW" altLang="en-US" sz="2000" b="1" dirty="0"/>
            </a:p>
          </p:txBody>
        </p:sp>
      </p:grpSp>
      <p:grpSp>
        <p:nvGrpSpPr>
          <p:cNvPr id="12" name="群組 11"/>
          <p:cNvGrpSpPr/>
          <p:nvPr/>
        </p:nvGrpSpPr>
        <p:grpSpPr>
          <a:xfrm>
            <a:off x="8058845" y="1684205"/>
            <a:ext cx="3628570" cy="3706202"/>
            <a:chOff x="7678056" y="1684205"/>
            <a:chExt cx="3628570" cy="3706202"/>
          </a:xfrm>
        </p:grpSpPr>
        <p:sp>
          <p:nvSpPr>
            <p:cNvPr id="19" name="圓角矩形 18"/>
            <p:cNvSpPr/>
            <p:nvPr/>
          </p:nvSpPr>
          <p:spPr>
            <a:xfrm>
              <a:off x="8234502" y="2480455"/>
              <a:ext cx="3072124" cy="2909952"/>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2991" r="19637" b="34609"/>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20" name="圓角矩形 19"/>
            <p:cNvSpPr/>
            <p:nvPr/>
          </p:nvSpPr>
          <p:spPr>
            <a:xfrm>
              <a:off x="8234502" y="4453090"/>
              <a:ext cx="3072124" cy="937317"/>
            </a:xfrm>
            <a:prstGeom prst="roundRect">
              <a:avLst>
                <a:gd name="adj" fmla="val 18394"/>
              </a:avLst>
            </a:prstGeom>
            <a:solidFill>
              <a:srgbClr val="C19859"/>
            </a:solidFill>
            <a:ln w="57150">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b="1" dirty="0" smtClean="0"/>
                <a:t>Mutual interest, trust, reciprocal </a:t>
              </a:r>
              <a:r>
                <a:rPr lang="en-US" altLang="zh-TW" b="1" dirty="0" smtClean="0"/>
                <a:t>resource sharing </a:t>
              </a:r>
              <a:endParaRPr kumimoji="1" lang="zh-TW" altLang="en-US" sz="1900" dirty="0"/>
            </a:p>
          </p:txBody>
        </p:sp>
        <p:sp>
          <p:nvSpPr>
            <p:cNvPr id="22" name="橢圓 21"/>
            <p:cNvSpPr/>
            <p:nvPr/>
          </p:nvSpPr>
          <p:spPr>
            <a:xfrm>
              <a:off x="7678056" y="1684205"/>
              <a:ext cx="1238616" cy="1238616"/>
            </a:xfrm>
            <a:prstGeom prst="ellipse">
              <a:avLst/>
            </a:prstGeom>
            <a:solidFill>
              <a:srgbClr val="C19859"/>
            </a:solidFill>
            <a:ln>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en-US" altLang="zh-TW" sz="1500" b="1" dirty="0" smtClean="0"/>
                <a:t>Social network</a:t>
              </a:r>
              <a:endParaRPr kumimoji="1" lang="zh-TW" altLang="en-US" sz="1500" b="1" dirty="0"/>
            </a:p>
          </p:txBody>
        </p:sp>
      </p:grpSp>
    </p:spTree>
    <p:extLst>
      <p:ext uri="{BB962C8B-B14F-4D97-AF65-F5344CB8AC3E}">
        <p14:creationId xmlns:p14="http://schemas.microsoft.com/office/powerpoint/2010/main" val="33133381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圓角矩形 38"/>
          <p:cNvSpPr/>
          <p:nvPr/>
        </p:nvSpPr>
        <p:spPr>
          <a:xfrm>
            <a:off x="845236" y="1259688"/>
            <a:ext cx="2390770" cy="1695441"/>
          </a:xfrm>
          <a:prstGeom prst="roundRect">
            <a:avLst>
              <a:gd name="adj" fmla="val 10756"/>
            </a:avLst>
          </a:prstGeom>
          <a:blipFill dpi="0" rotWithShape="1">
            <a:blip r:embed="rId2">
              <a:extLst>
                <a:ext uri="{28A0092B-C50C-407E-A947-70E740481C1C}">
                  <a14:useLocalDpi xmlns:a14="http://schemas.microsoft.com/office/drawing/2010/main" val="0"/>
                </a:ext>
              </a:extLst>
            </a:blip>
            <a:srcRect/>
            <a:stretch>
              <a:fillRect/>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47" name="圓角矩形 46"/>
          <p:cNvSpPr/>
          <p:nvPr/>
        </p:nvSpPr>
        <p:spPr>
          <a:xfrm>
            <a:off x="4586990" y="4090304"/>
            <a:ext cx="2892429" cy="2051714"/>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7601" r="945" b="-11323"/>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51" name="圓角矩形 50"/>
          <p:cNvSpPr/>
          <p:nvPr/>
        </p:nvSpPr>
        <p:spPr>
          <a:xfrm>
            <a:off x="8610740" y="1067116"/>
            <a:ext cx="2883814" cy="2045089"/>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4323" r="19637" b="4665"/>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grpSp>
        <p:nvGrpSpPr>
          <p:cNvPr id="73" name="群組 72"/>
          <p:cNvGrpSpPr/>
          <p:nvPr/>
        </p:nvGrpSpPr>
        <p:grpSpPr>
          <a:xfrm>
            <a:off x="392427" y="2756349"/>
            <a:ext cx="3543369" cy="3367779"/>
            <a:chOff x="392427" y="2955129"/>
            <a:chExt cx="3543369" cy="3367779"/>
          </a:xfrm>
        </p:grpSpPr>
        <p:pic>
          <p:nvPicPr>
            <p:cNvPr id="12" name="圖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4646" y="5501306"/>
              <a:ext cx="874800" cy="821602"/>
            </a:xfrm>
            <a:prstGeom prst="rect">
              <a:avLst/>
            </a:prstGeom>
          </p:spPr>
        </p:pic>
        <p:pic>
          <p:nvPicPr>
            <p:cNvPr id="3" name="圖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6826" y="3285904"/>
              <a:ext cx="876407" cy="876407"/>
            </a:xfrm>
            <a:prstGeom prst="rect">
              <a:avLst/>
            </a:prstGeom>
          </p:spPr>
        </p:pic>
        <p:pic>
          <p:nvPicPr>
            <p:cNvPr id="8" name="圖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7641" y="4541081"/>
              <a:ext cx="1174776" cy="1233515"/>
            </a:xfrm>
            <a:prstGeom prst="rect">
              <a:avLst/>
            </a:prstGeom>
          </p:spPr>
        </p:pic>
        <p:cxnSp>
          <p:nvCxnSpPr>
            <p:cNvPr id="14" name="直線接點 13"/>
            <p:cNvCxnSpPr>
              <a:stCxn id="39" idx="2"/>
            </p:cNvCxnSpPr>
            <p:nvPr/>
          </p:nvCxnSpPr>
          <p:spPr>
            <a:xfrm>
              <a:off x="2040621" y="2955129"/>
              <a:ext cx="0" cy="3222803"/>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a:stCxn id="3" idx="3"/>
            </p:cNvCxnSpPr>
            <p:nvPr/>
          </p:nvCxnSpPr>
          <p:spPr>
            <a:xfrm>
              <a:off x="1903233" y="3724108"/>
              <a:ext cx="262939"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1" name="直線接點 60"/>
            <p:cNvCxnSpPr>
              <a:endCxn id="6" idx="1"/>
            </p:cNvCxnSpPr>
            <p:nvPr/>
          </p:nvCxnSpPr>
          <p:spPr>
            <a:xfrm flipV="1">
              <a:off x="1881706" y="4470006"/>
              <a:ext cx="266400" cy="802"/>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4" name="直線接點 63"/>
            <p:cNvCxnSpPr/>
            <p:nvPr/>
          </p:nvCxnSpPr>
          <p:spPr>
            <a:xfrm>
              <a:off x="1903233" y="5191457"/>
              <a:ext cx="266400"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7" name="直線接點 66"/>
            <p:cNvCxnSpPr>
              <a:endCxn id="12" idx="1"/>
            </p:cNvCxnSpPr>
            <p:nvPr/>
          </p:nvCxnSpPr>
          <p:spPr>
            <a:xfrm flipV="1">
              <a:off x="1881789" y="5912107"/>
              <a:ext cx="262857"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pic>
          <p:nvPicPr>
            <p:cNvPr id="6" name="圖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15618" y="4032606"/>
              <a:ext cx="874800" cy="874800"/>
            </a:xfrm>
            <a:prstGeom prst="rect">
              <a:avLst/>
            </a:prstGeom>
          </p:spPr>
        </p:pic>
        <p:sp>
          <p:nvSpPr>
            <p:cNvPr id="69" name="文字方塊 68"/>
            <p:cNvSpPr txBox="1"/>
            <p:nvPr/>
          </p:nvSpPr>
          <p:spPr>
            <a:xfrm>
              <a:off x="2115618" y="3563741"/>
              <a:ext cx="1820178" cy="400110"/>
            </a:xfrm>
            <a:prstGeom prst="rect">
              <a:avLst/>
            </a:prstGeom>
            <a:noFill/>
          </p:spPr>
          <p:txBody>
            <a:bodyPr wrap="none" rtlCol="0">
              <a:spAutoFit/>
            </a:bodyPr>
            <a:lstStyle/>
            <a:p>
              <a:r>
                <a:rPr kumimoji="1" lang="en-US" altLang="zh-TW" sz="2000" b="1" dirty="0">
                  <a:solidFill>
                    <a:srgbClr val="604878"/>
                  </a:solidFill>
                </a:rPr>
                <a:t>Transparency   </a:t>
              </a:r>
              <a:endParaRPr kumimoji="1" lang="zh-TW" altLang="en-US" sz="2000" b="1" dirty="0">
                <a:solidFill>
                  <a:srgbClr val="604878"/>
                </a:solidFill>
              </a:endParaRPr>
            </a:p>
          </p:txBody>
        </p:sp>
        <p:sp>
          <p:nvSpPr>
            <p:cNvPr id="70" name="文字方塊 69"/>
            <p:cNvSpPr txBox="1"/>
            <p:nvPr/>
          </p:nvSpPr>
          <p:spPr>
            <a:xfrm>
              <a:off x="392427" y="4293969"/>
              <a:ext cx="1195712" cy="400110"/>
            </a:xfrm>
            <a:prstGeom prst="rect">
              <a:avLst/>
            </a:prstGeom>
            <a:noFill/>
          </p:spPr>
          <p:txBody>
            <a:bodyPr wrap="none" rtlCol="0">
              <a:spAutoFit/>
            </a:bodyPr>
            <a:lstStyle/>
            <a:p>
              <a:r>
                <a:rPr kumimoji="1" lang="en-US" altLang="zh-TW" sz="2000" b="1" dirty="0" smtClean="0">
                  <a:solidFill>
                    <a:srgbClr val="604878"/>
                  </a:solidFill>
                </a:rPr>
                <a:t>Efficiency</a:t>
              </a:r>
              <a:endParaRPr kumimoji="1" lang="zh-TW" altLang="en-US" sz="2000" b="1" dirty="0">
                <a:solidFill>
                  <a:srgbClr val="604878"/>
                </a:solidFill>
              </a:endParaRPr>
            </a:p>
          </p:txBody>
        </p:sp>
        <p:sp>
          <p:nvSpPr>
            <p:cNvPr id="71" name="文字方塊 70"/>
            <p:cNvSpPr txBox="1"/>
            <p:nvPr/>
          </p:nvSpPr>
          <p:spPr>
            <a:xfrm>
              <a:off x="2161260" y="5017199"/>
              <a:ext cx="1111330" cy="400110"/>
            </a:xfrm>
            <a:prstGeom prst="rect">
              <a:avLst/>
            </a:prstGeom>
            <a:noFill/>
          </p:spPr>
          <p:txBody>
            <a:bodyPr wrap="none" rtlCol="0">
              <a:spAutoFit/>
            </a:bodyPr>
            <a:lstStyle/>
            <a:p>
              <a:r>
                <a:rPr kumimoji="1" lang="en-US" altLang="zh-TW" sz="2000" b="1" dirty="0" smtClean="0">
                  <a:solidFill>
                    <a:srgbClr val="604878"/>
                  </a:solidFill>
                </a:rPr>
                <a:t>Low cost</a:t>
              </a:r>
              <a:endParaRPr kumimoji="1" lang="zh-TW" altLang="en-US" sz="2000" b="1" dirty="0">
                <a:solidFill>
                  <a:srgbClr val="604878"/>
                </a:solidFill>
              </a:endParaRPr>
            </a:p>
          </p:txBody>
        </p:sp>
        <p:sp>
          <p:nvSpPr>
            <p:cNvPr id="72" name="文字方塊 71"/>
            <p:cNvSpPr txBox="1"/>
            <p:nvPr/>
          </p:nvSpPr>
          <p:spPr>
            <a:xfrm>
              <a:off x="410912" y="5724333"/>
              <a:ext cx="1520866" cy="400110"/>
            </a:xfrm>
            <a:prstGeom prst="rect">
              <a:avLst/>
            </a:prstGeom>
            <a:noFill/>
          </p:spPr>
          <p:txBody>
            <a:bodyPr wrap="none" rtlCol="0">
              <a:spAutoFit/>
            </a:bodyPr>
            <a:lstStyle/>
            <a:p>
              <a:r>
                <a:rPr kumimoji="1" lang="en-US" altLang="zh-TW" sz="2000" b="1" dirty="0" smtClean="0">
                  <a:solidFill>
                    <a:srgbClr val="604878"/>
                  </a:solidFill>
                </a:rPr>
                <a:t>High variety </a:t>
              </a:r>
              <a:endParaRPr kumimoji="1" lang="zh-TW" altLang="en-US" sz="2000" b="1" dirty="0">
                <a:solidFill>
                  <a:srgbClr val="604878"/>
                </a:solidFill>
              </a:endParaRPr>
            </a:p>
          </p:txBody>
        </p:sp>
      </p:grpSp>
      <p:grpSp>
        <p:nvGrpSpPr>
          <p:cNvPr id="2485" name="群組 2484"/>
          <p:cNvGrpSpPr/>
          <p:nvPr/>
        </p:nvGrpSpPr>
        <p:grpSpPr>
          <a:xfrm>
            <a:off x="4345472" y="945123"/>
            <a:ext cx="4145031" cy="3131568"/>
            <a:chOff x="4345472" y="1143903"/>
            <a:chExt cx="4145031" cy="3131568"/>
          </a:xfrm>
        </p:grpSpPr>
        <p:pic>
          <p:nvPicPr>
            <p:cNvPr id="76" name="圖片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32839" y="1146465"/>
              <a:ext cx="876407" cy="876407"/>
            </a:xfrm>
            <a:prstGeom prst="rect">
              <a:avLst/>
            </a:prstGeom>
          </p:spPr>
        </p:pic>
        <p:pic>
          <p:nvPicPr>
            <p:cNvPr id="77" name="圖片 7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32839" y="2614618"/>
              <a:ext cx="874800" cy="874800"/>
            </a:xfrm>
            <a:prstGeom prst="rect">
              <a:avLst/>
            </a:prstGeom>
          </p:spPr>
        </p:pic>
        <p:cxnSp>
          <p:nvCxnSpPr>
            <p:cNvPr id="79" name="直線接點 78"/>
            <p:cNvCxnSpPr/>
            <p:nvPr/>
          </p:nvCxnSpPr>
          <p:spPr>
            <a:xfrm>
              <a:off x="5909246" y="1584669"/>
              <a:ext cx="262939"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0" name="直線接點 79"/>
            <p:cNvCxnSpPr>
              <a:endCxn id="83" idx="1"/>
            </p:cNvCxnSpPr>
            <p:nvPr/>
          </p:nvCxnSpPr>
          <p:spPr>
            <a:xfrm flipV="1">
              <a:off x="5887719" y="233056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1" name="直線接點 80"/>
            <p:cNvCxnSpPr/>
            <p:nvPr/>
          </p:nvCxnSpPr>
          <p:spPr>
            <a:xfrm>
              <a:off x="5909246" y="3052018"/>
              <a:ext cx="266400"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pic>
          <p:nvPicPr>
            <p:cNvPr id="83" name="圖片 8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21631" y="1893167"/>
              <a:ext cx="874800" cy="874800"/>
            </a:xfrm>
            <a:prstGeom prst="rect">
              <a:avLst/>
            </a:prstGeom>
          </p:spPr>
        </p:pic>
        <p:sp>
          <p:nvSpPr>
            <p:cNvPr id="84" name="文字方塊 83"/>
            <p:cNvSpPr txBox="1"/>
            <p:nvPr/>
          </p:nvSpPr>
          <p:spPr>
            <a:xfrm>
              <a:off x="6126944" y="1143903"/>
              <a:ext cx="2363559" cy="707886"/>
            </a:xfrm>
            <a:prstGeom prst="rect">
              <a:avLst/>
            </a:prstGeom>
            <a:noFill/>
            <a:ln>
              <a:noFill/>
            </a:ln>
          </p:spPr>
          <p:txBody>
            <a:bodyPr wrap="square" rtlCol="0">
              <a:spAutoFit/>
            </a:bodyPr>
            <a:lstStyle/>
            <a:p>
              <a:r>
                <a:rPr kumimoji="1" lang="en-US" altLang="zh-TW" sz="2000" b="1" dirty="0" smtClean="0">
                  <a:solidFill>
                    <a:srgbClr val="4DA07B"/>
                  </a:solidFill>
                </a:rPr>
                <a:t>Openness, low entry barrier </a:t>
              </a:r>
              <a:endParaRPr kumimoji="1" lang="zh-TW" altLang="en-US" sz="2000" b="1" dirty="0">
                <a:solidFill>
                  <a:srgbClr val="4DA07B"/>
                </a:solidFill>
              </a:endParaRPr>
            </a:p>
          </p:txBody>
        </p:sp>
        <p:sp>
          <p:nvSpPr>
            <p:cNvPr id="85" name="文字方塊 84"/>
            <p:cNvSpPr txBox="1"/>
            <p:nvPr/>
          </p:nvSpPr>
          <p:spPr>
            <a:xfrm>
              <a:off x="4345472" y="2153052"/>
              <a:ext cx="1557734" cy="400110"/>
            </a:xfrm>
            <a:prstGeom prst="rect">
              <a:avLst/>
            </a:prstGeom>
            <a:noFill/>
            <a:ln>
              <a:noFill/>
            </a:ln>
          </p:spPr>
          <p:txBody>
            <a:bodyPr wrap="none" rtlCol="0">
              <a:spAutoFit/>
            </a:bodyPr>
            <a:lstStyle/>
            <a:p>
              <a:r>
                <a:rPr kumimoji="1" lang="en-US" altLang="zh-TW" sz="2000" b="1" dirty="0" smtClean="0">
                  <a:solidFill>
                    <a:srgbClr val="4DA07B"/>
                  </a:solidFill>
                </a:rPr>
                <a:t>Mass market</a:t>
              </a:r>
              <a:endParaRPr kumimoji="1" lang="zh-TW" altLang="en-US" sz="2000" b="1" dirty="0">
                <a:solidFill>
                  <a:srgbClr val="4DA07B"/>
                </a:solidFill>
              </a:endParaRPr>
            </a:p>
          </p:txBody>
        </p:sp>
        <p:sp>
          <p:nvSpPr>
            <p:cNvPr id="86" name="文字方塊 85"/>
            <p:cNvSpPr txBox="1"/>
            <p:nvPr/>
          </p:nvSpPr>
          <p:spPr>
            <a:xfrm>
              <a:off x="6341657" y="2710968"/>
              <a:ext cx="1986127" cy="707886"/>
            </a:xfrm>
            <a:prstGeom prst="rect">
              <a:avLst/>
            </a:prstGeom>
            <a:noFill/>
            <a:ln>
              <a:noFill/>
            </a:ln>
          </p:spPr>
          <p:txBody>
            <a:bodyPr wrap="square" rtlCol="0">
              <a:spAutoFit/>
            </a:bodyPr>
            <a:lstStyle/>
            <a:p>
              <a:r>
                <a:rPr kumimoji="1" lang="en-US" altLang="zh-TW" sz="2000" b="1" dirty="0" smtClean="0">
                  <a:solidFill>
                    <a:srgbClr val="4DA07B"/>
                  </a:solidFill>
                </a:rPr>
                <a:t>Trend prediction (Crowd wisdom)</a:t>
              </a:r>
            </a:p>
          </p:txBody>
        </p:sp>
        <p:cxnSp>
          <p:nvCxnSpPr>
            <p:cNvPr id="78" name="直線接點 77"/>
            <p:cNvCxnSpPr/>
            <p:nvPr/>
          </p:nvCxnSpPr>
          <p:spPr>
            <a:xfrm>
              <a:off x="6046634" y="1146465"/>
              <a:ext cx="0" cy="3129006"/>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grpSp>
      <p:pic>
        <p:nvPicPr>
          <p:cNvPr id="2487" name="圖片 2486"/>
          <p:cNvPicPr>
            <a:picLocks noChangeAspect="1"/>
          </p:cNvPicPr>
          <p:nvPr/>
        </p:nvPicPr>
        <p:blipFill rotWithShape="1">
          <a:blip r:embed="rId12" cstate="print">
            <a:extLst>
              <a:ext uri="{28A0092B-C50C-407E-A947-70E740481C1C}">
                <a14:useLocalDpi xmlns:a14="http://schemas.microsoft.com/office/drawing/2010/main" val="0"/>
              </a:ext>
            </a:extLst>
          </a:blip>
          <a:srcRect l="-1449" t="10144" r="1449" b="-10144"/>
          <a:stretch/>
        </p:blipFill>
        <p:spPr>
          <a:xfrm>
            <a:off x="9131555" y="3244199"/>
            <a:ext cx="876407" cy="876407"/>
          </a:xfrm>
          <a:prstGeom prst="ellipse">
            <a:avLst/>
          </a:prstGeom>
          <a:ln w="28575">
            <a:solidFill>
              <a:srgbClr val="C19859"/>
            </a:solidFill>
          </a:ln>
        </p:spPr>
      </p:pic>
      <p:pic>
        <p:nvPicPr>
          <p:cNvPr id="2488" name="圖片 248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1555" y="4712352"/>
            <a:ext cx="874800" cy="874800"/>
          </a:xfrm>
          <a:prstGeom prst="rect">
            <a:avLst/>
          </a:prstGeom>
        </p:spPr>
      </p:pic>
      <p:cxnSp>
        <p:nvCxnSpPr>
          <p:cNvPr id="2489" name="直線接點 2488"/>
          <p:cNvCxnSpPr/>
          <p:nvPr/>
        </p:nvCxnSpPr>
        <p:spPr>
          <a:xfrm>
            <a:off x="10007962" y="3682403"/>
            <a:ext cx="262939"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0" name="直線接點 2489"/>
          <p:cNvCxnSpPr/>
          <p:nvPr/>
        </p:nvCxnSpPr>
        <p:spPr>
          <a:xfrm flipV="1">
            <a:off x="9986435" y="4428301"/>
            <a:ext cx="233912" cy="803"/>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1" name="直線接點 2490"/>
          <p:cNvCxnSpPr/>
          <p:nvPr/>
        </p:nvCxnSpPr>
        <p:spPr>
          <a:xfrm>
            <a:off x="10007962" y="5149752"/>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pic>
        <p:nvPicPr>
          <p:cNvPr id="2492" name="圖片 249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194220" y="3985526"/>
            <a:ext cx="874800" cy="874800"/>
          </a:xfrm>
          <a:prstGeom prst="rect">
            <a:avLst/>
          </a:prstGeom>
        </p:spPr>
      </p:pic>
      <p:sp>
        <p:nvSpPr>
          <p:cNvPr id="2493" name="文字方塊 2492"/>
          <p:cNvSpPr txBox="1"/>
          <p:nvPr/>
        </p:nvSpPr>
        <p:spPr>
          <a:xfrm>
            <a:off x="10220347" y="3522036"/>
            <a:ext cx="1505284" cy="400110"/>
          </a:xfrm>
          <a:prstGeom prst="rect">
            <a:avLst/>
          </a:prstGeom>
          <a:noFill/>
          <a:ln>
            <a:noFill/>
          </a:ln>
        </p:spPr>
        <p:txBody>
          <a:bodyPr wrap="none" rtlCol="0">
            <a:spAutoFit/>
          </a:bodyPr>
          <a:lstStyle/>
          <a:p>
            <a:r>
              <a:rPr kumimoji="1" lang="en-US" altLang="zh-TW" sz="2000" b="1" dirty="0" smtClean="0">
                <a:solidFill>
                  <a:srgbClr val="C19859"/>
                </a:solidFill>
              </a:rPr>
              <a:t>Recognition </a:t>
            </a:r>
            <a:endParaRPr kumimoji="1" lang="zh-TW" altLang="en-US" sz="2000" b="1" dirty="0">
              <a:solidFill>
                <a:srgbClr val="C19859"/>
              </a:solidFill>
            </a:endParaRPr>
          </a:p>
        </p:txBody>
      </p:sp>
      <p:sp>
        <p:nvSpPr>
          <p:cNvPr id="2494" name="文字方塊 2493"/>
          <p:cNvSpPr txBox="1"/>
          <p:nvPr/>
        </p:nvSpPr>
        <p:spPr>
          <a:xfrm>
            <a:off x="8606120" y="4228246"/>
            <a:ext cx="1308371" cy="400110"/>
          </a:xfrm>
          <a:prstGeom prst="rect">
            <a:avLst/>
          </a:prstGeom>
          <a:noFill/>
          <a:ln>
            <a:noFill/>
          </a:ln>
        </p:spPr>
        <p:txBody>
          <a:bodyPr wrap="none" rtlCol="0">
            <a:spAutoFit/>
          </a:bodyPr>
          <a:lstStyle/>
          <a:p>
            <a:r>
              <a:rPr kumimoji="1" lang="en-US" altLang="zh-TW" sz="2000" b="1" dirty="0" smtClean="0">
                <a:solidFill>
                  <a:srgbClr val="C19859"/>
                </a:solidFill>
              </a:rPr>
              <a:t>Trustiness </a:t>
            </a:r>
            <a:endParaRPr kumimoji="1" lang="zh-TW" altLang="en-US" sz="2000" b="1" dirty="0">
              <a:solidFill>
                <a:srgbClr val="C19859"/>
              </a:solidFill>
            </a:endParaRPr>
          </a:p>
        </p:txBody>
      </p:sp>
      <p:sp>
        <p:nvSpPr>
          <p:cNvPr id="2495" name="文字方塊 2494"/>
          <p:cNvSpPr txBox="1"/>
          <p:nvPr/>
        </p:nvSpPr>
        <p:spPr>
          <a:xfrm>
            <a:off x="10265989" y="4975494"/>
            <a:ext cx="1351717" cy="400110"/>
          </a:xfrm>
          <a:prstGeom prst="rect">
            <a:avLst/>
          </a:prstGeom>
          <a:noFill/>
          <a:ln>
            <a:noFill/>
          </a:ln>
        </p:spPr>
        <p:txBody>
          <a:bodyPr wrap="none" rtlCol="0">
            <a:spAutoFit/>
          </a:bodyPr>
          <a:lstStyle/>
          <a:p>
            <a:r>
              <a:rPr kumimoji="1" lang="zh-TW" altLang="en-US" sz="2000" b="1" dirty="0" smtClean="0">
                <a:solidFill>
                  <a:srgbClr val="C19859"/>
                </a:solidFill>
              </a:rPr>
              <a:t> </a:t>
            </a:r>
            <a:r>
              <a:rPr kumimoji="1" lang="en-US" altLang="zh-TW" sz="2000" b="1" dirty="0" smtClean="0">
                <a:solidFill>
                  <a:srgbClr val="C19859"/>
                </a:solidFill>
              </a:rPr>
              <a:t>Endorsing </a:t>
            </a:r>
            <a:endParaRPr kumimoji="1" lang="zh-TW" altLang="en-US" sz="2000" b="1" dirty="0">
              <a:solidFill>
                <a:srgbClr val="C19859"/>
              </a:solidFill>
            </a:endParaRPr>
          </a:p>
        </p:txBody>
      </p:sp>
      <p:cxnSp>
        <p:nvCxnSpPr>
          <p:cNvPr id="2496" name="直線接點 2495"/>
          <p:cNvCxnSpPr/>
          <p:nvPr/>
        </p:nvCxnSpPr>
        <p:spPr>
          <a:xfrm>
            <a:off x="10145350" y="3112205"/>
            <a:ext cx="0" cy="3059685"/>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p:nvPr/>
        </p:nvCxnSpPr>
        <p:spPr>
          <a:xfrm flipV="1">
            <a:off x="5887719" y="361133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sp>
        <p:nvSpPr>
          <p:cNvPr id="57" name="文字方塊 56"/>
          <p:cNvSpPr txBox="1"/>
          <p:nvPr/>
        </p:nvSpPr>
        <p:spPr>
          <a:xfrm>
            <a:off x="4152535" y="3407242"/>
            <a:ext cx="1943609" cy="707886"/>
          </a:xfrm>
          <a:prstGeom prst="rect">
            <a:avLst/>
          </a:prstGeom>
          <a:noFill/>
          <a:ln>
            <a:noFill/>
          </a:ln>
        </p:spPr>
        <p:txBody>
          <a:bodyPr wrap="none" rtlCol="0">
            <a:spAutoFit/>
          </a:bodyPr>
          <a:lstStyle/>
          <a:p>
            <a:r>
              <a:rPr kumimoji="1" lang="en-US" altLang="zh-TW" sz="2000" b="1" dirty="0" smtClean="0">
                <a:solidFill>
                  <a:srgbClr val="4DA07B"/>
                </a:solidFill>
              </a:rPr>
              <a:t>User generation </a:t>
            </a:r>
            <a:br>
              <a:rPr kumimoji="1" lang="en-US" altLang="zh-TW" sz="2000" b="1" dirty="0" smtClean="0">
                <a:solidFill>
                  <a:srgbClr val="4DA07B"/>
                </a:solidFill>
              </a:rPr>
            </a:br>
            <a:r>
              <a:rPr kumimoji="1" lang="en-US" altLang="zh-TW" sz="2000" b="1" dirty="0" smtClean="0">
                <a:solidFill>
                  <a:srgbClr val="4DA07B"/>
                </a:solidFill>
              </a:rPr>
              <a:t>(Crowdsourcing)</a:t>
            </a:r>
            <a:endParaRPr kumimoji="1" lang="zh-TW" altLang="en-US" sz="2000" b="1" dirty="0">
              <a:solidFill>
                <a:srgbClr val="4DA07B"/>
              </a:solidFill>
            </a:endParaRPr>
          </a:p>
        </p:txBody>
      </p:sp>
      <p:pic>
        <p:nvPicPr>
          <p:cNvPr id="58" name="圖片 5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43541" y="3135389"/>
            <a:ext cx="832586" cy="876407"/>
          </a:xfrm>
          <a:prstGeom prst="ellipse">
            <a:avLst/>
          </a:prstGeom>
          <a:ln w="28575">
            <a:solidFill>
              <a:srgbClr val="4DA07B"/>
            </a:solidFill>
          </a:ln>
        </p:spPr>
      </p:pic>
      <p:cxnSp>
        <p:nvCxnSpPr>
          <p:cNvPr id="48" name="直線接點 47"/>
          <p:cNvCxnSpPr/>
          <p:nvPr/>
        </p:nvCxnSpPr>
        <p:spPr>
          <a:xfrm>
            <a:off x="9986435" y="5805328"/>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sp>
        <p:nvSpPr>
          <p:cNvPr id="50" name="文字方塊 49"/>
          <p:cNvSpPr txBox="1"/>
          <p:nvPr/>
        </p:nvSpPr>
        <p:spPr>
          <a:xfrm>
            <a:off x="7605293" y="5573460"/>
            <a:ext cx="2675349" cy="400110"/>
          </a:xfrm>
          <a:prstGeom prst="rect">
            <a:avLst/>
          </a:prstGeom>
          <a:noFill/>
          <a:ln>
            <a:noFill/>
          </a:ln>
        </p:spPr>
        <p:txBody>
          <a:bodyPr wrap="square" rtlCol="0">
            <a:spAutoFit/>
          </a:bodyPr>
          <a:lstStyle/>
          <a:p>
            <a:r>
              <a:rPr kumimoji="1" lang="en-US" altLang="zh-TW" sz="2000" b="1" dirty="0" smtClean="0">
                <a:solidFill>
                  <a:srgbClr val="C19859"/>
                </a:solidFill>
              </a:rPr>
              <a:t>Collaborative sharing </a:t>
            </a:r>
            <a:endParaRPr kumimoji="1" lang="zh-TW" altLang="en-US" sz="2000" b="1" dirty="0">
              <a:solidFill>
                <a:srgbClr val="C19859"/>
              </a:solidFill>
            </a:endParaRPr>
          </a:p>
        </p:txBody>
      </p:sp>
      <p:pic>
        <p:nvPicPr>
          <p:cNvPr id="53" name="圖片 5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252835" y="5389459"/>
            <a:ext cx="809492" cy="804204"/>
          </a:xfrm>
          <a:prstGeom prst="ellipse">
            <a:avLst/>
          </a:prstGeom>
          <a:ln w="28575">
            <a:solidFill>
              <a:srgbClr val="C19859"/>
            </a:solidFill>
          </a:ln>
        </p:spPr>
      </p:pic>
      <p:sp>
        <p:nvSpPr>
          <p:cNvPr id="49" name="橢圓 48"/>
          <p:cNvSpPr/>
          <p:nvPr/>
        </p:nvSpPr>
        <p:spPr>
          <a:xfrm>
            <a:off x="100183" y="373943"/>
            <a:ext cx="1238616" cy="1238616"/>
          </a:xfrm>
          <a:prstGeom prst="ellipse">
            <a:avLst/>
          </a:prstGeom>
          <a:solidFill>
            <a:srgbClr val="604878"/>
          </a:solidFill>
          <a:ln>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3200" dirty="0" smtClean="0"/>
              <a:t>P2P</a:t>
            </a:r>
            <a:endParaRPr kumimoji="1" lang="zh-TW" altLang="en-US" sz="3200" dirty="0"/>
          </a:p>
        </p:txBody>
      </p:sp>
      <p:sp>
        <p:nvSpPr>
          <p:cNvPr id="52" name="橢圓 51"/>
          <p:cNvSpPr/>
          <p:nvPr/>
        </p:nvSpPr>
        <p:spPr>
          <a:xfrm>
            <a:off x="3820535" y="403459"/>
            <a:ext cx="1238616" cy="1209282"/>
          </a:xfrm>
          <a:prstGeom prst="ellipse">
            <a:avLst/>
          </a:prstGeom>
          <a:solidFill>
            <a:srgbClr val="4DA07B"/>
          </a:solidFill>
          <a:ln>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en-US" altLang="zh-TW" sz="2000" b="1" dirty="0"/>
              <a:t>C</a:t>
            </a:r>
            <a:r>
              <a:rPr kumimoji="1" lang="en-US" altLang="zh-TW" sz="2000" b="1" dirty="0" smtClean="0"/>
              <a:t>rowd</a:t>
            </a:r>
            <a:endParaRPr kumimoji="1" lang="zh-TW" altLang="en-US" sz="2000" b="1" dirty="0"/>
          </a:p>
        </p:txBody>
      </p:sp>
      <p:sp>
        <p:nvSpPr>
          <p:cNvPr id="55" name="橢圓 54"/>
          <p:cNvSpPr/>
          <p:nvPr/>
        </p:nvSpPr>
        <p:spPr>
          <a:xfrm>
            <a:off x="10834780" y="355808"/>
            <a:ext cx="1238616" cy="1238616"/>
          </a:xfrm>
          <a:prstGeom prst="ellipse">
            <a:avLst/>
          </a:prstGeom>
          <a:solidFill>
            <a:srgbClr val="C19859"/>
          </a:solidFill>
          <a:ln>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en-US" altLang="zh-TW" sz="1400" b="1" dirty="0" smtClean="0"/>
              <a:t>Social network</a:t>
            </a:r>
            <a:endParaRPr kumimoji="1" lang="zh-TW" altLang="en-US" sz="1400" b="1" dirty="0"/>
          </a:p>
        </p:txBody>
      </p:sp>
    </p:spTree>
    <p:extLst>
      <p:ext uri="{BB962C8B-B14F-4D97-AF65-F5344CB8AC3E}">
        <p14:creationId xmlns:p14="http://schemas.microsoft.com/office/powerpoint/2010/main" val="39744654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471258"/>
            <a:ext cx="9144000" cy="2387600"/>
          </a:xfrm>
        </p:spPr>
        <p:txBody>
          <a:bodyPr>
            <a:normAutofit/>
          </a:bodyPr>
          <a:lstStyle/>
          <a:p>
            <a:r>
              <a:rPr lang="en-US" altLang="zh-TW" b="1" dirty="0" smtClean="0">
                <a:solidFill>
                  <a:srgbClr val="7030A0"/>
                </a:solidFill>
                <a:latin typeface="+mn-lt"/>
                <a:ea typeface="Calibri"/>
                <a:cs typeface="Calibri"/>
                <a:sym typeface="Calibri"/>
              </a:rPr>
              <a:t>(</a:t>
            </a:r>
            <a:r>
              <a:rPr lang="zh-TW" altLang="en-US" b="1" dirty="0" smtClean="0">
                <a:solidFill>
                  <a:srgbClr val="7030A0"/>
                </a:solidFill>
                <a:latin typeface="+mn-lt"/>
                <a:ea typeface="Calibri"/>
                <a:cs typeface="Calibri"/>
                <a:sym typeface="Calibri"/>
              </a:rPr>
              <a:t>一</a:t>
            </a:r>
            <a:r>
              <a:rPr lang="en-US" altLang="zh-TW" b="1" dirty="0" smtClean="0">
                <a:solidFill>
                  <a:srgbClr val="7030A0"/>
                </a:solidFill>
                <a:latin typeface="+mn-lt"/>
                <a:ea typeface="Calibri"/>
                <a:cs typeface="Calibri"/>
                <a:sym typeface="Calibri"/>
              </a:rPr>
              <a:t>) </a:t>
            </a:r>
            <a:r>
              <a:rPr lang="zh-TW" altLang="en-US" b="1" dirty="0" smtClean="0">
                <a:solidFill>
                  <a:srgbClr val="7030A0"/>
                </a:solidFill>
                <a:latin typeface="+mn-lt"/>
                <a:ea typeface="Calibri"/>
                <a:cs typeface="Calibri"/>
                <a:sym typeface="Calibri"/>
              </a:rPr>
              <a:t>信任機制</a:t>
            </a:r>
            <a:r>
              <a:rPr lang="en-US" dirty="0">
                <a:solidFill>
                  <a:srgbClr val="7030A0"/>
                </a:solidFill>
                <a:latin typeface="+mn-lt"/>
              </a:rPr>
              <a:t/>
            </a:r>
            <a:br>
              <a:rPr lang="en-US" dirty="0">
                <a:solidFill>
                  <a:srgbClr val="7030A0"/>
                </a:solidFill>
                <a:latin typeface="+mn-lt"/>
              </a:rPr>
            </a:br>
            <a:endParaRPr lang="zh-TW" altLang="en-US" dirty="0">
              <a:latin typeface="+mn-lt"/>
            </a:endParaRPr>
          </a:p>
        </p:txBody>
      </p:sp>
      <p:sp>
        <p:nvSpPr>
          <p:cNvPr id="4" name="內容版面配置區 2"/>
          <p:cNvSpPr>
            <a:spLocks noGrp="1"/>
          </p:cNvSpPr>
          <p:nvPr>
            <p:ph type="subTitle" idx="1"/>
          </p:nvPr>
        </p:nvSpPr>
        <p:spPr/>
        <p:txBody>
          <a:bodyPr>
            <a:normAutofit/>
          </a:bodyPr>
          <a:lstStyle/>
          <a:p>
            <a:r>
              <a:rPr lang="en-US" altLang="zh-TW" sz="2800" dirty="0" smtClean="0">
                <a:solidFill>
                  <a:srgbClr val="7030A0"/>
                </a:solidFill>
                <a:sym typeface="Wingdings" panose="05000000000000000000" pitchFamily="2" charset="2"/>
              </a:rPr>
              <a:t>(1) </a:t>
            </a:r>
            <a:r>
              <a:rPr lang="zh-TW" altLang="en-US" sz="2800" dirty="0" smtClean="0">
                <a:solidFill>
                  <a:srgbClr val="7030A0"/>
                </a:solidFill>
                <a:sym typeface="Wingdings" panose="05000000000000000000" pitchFamily="2" charset="2"/>
              </a:rPr>
              <a:t>第三方信任機制</a:t>
            </a:r>
            <a:endParaRPr lang="en-US" altLang="zh-TW" sz="2800" dirty="0">
              <a:solidFill>
                <a:srgbClr val="7030A0"/>
              </a:solidFill>
              <a:sym typeface="Wingdings" panose="05000000000000000000" pitchFamily="2" charset="2"/>
            </a:endParaRPr>
          </a:p>
          <a:p>
            <a:r>
              <a:rPr lang="en-US" altLang="zh-TW" sz="2800" dirty="0" smtClean="0">
                <a:solidFill>
                  <a:srgbClr val="7030A0"/>
                </a:solidFill>
                <a:sym typeface="Wingdings" panose="05000000000000000000" pitchFamily="2" charset="2"/>
              </a:rPr>
              <a:t>(2) </a:t>
            </a:r>
            <a:r>
              <a:rPr lang="zh-TW" altLang="en-US" sz="2800" dirty="0" smtClean="0">
                <a:solidFill>
                  <a:srgbClr val="7030A0"/>
                </a:solidFill>
                <a:sym typeface="Wingdings" panose="05000000000000000000" pitchFamily="2" charset="2"/>
              </a:rPr>
              <a:t>區塊鏈合約機制</a:t>
            </a:r>
          </a:p>
          <a:p>
            <a:endParaRPr lang="en-US" altLang="zh-TW" sz="2800" dirty="0">
              <a:solidFill>
                <a:srgbClr val="7030A0"/>
              </a:solidFill>
              <a:sym typeface="Wingdings" panose="05000000000000000000" pitchFamily="2" charset="2"/>
            </a:endParaRPr>
          </a:p>
        </p:txBody>
      </p:sp>
      <p:pic>
        <p:nvPicPr>
          <p:cNvPr id="10" name="圖片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78636" y="2808984"/>
            <a:ext cx="4012332" cy="3151062"/>
          </a:xfrm>
          <a:prstGeom prst="rect">
            <a:avLst/>
          </a:prstGeom>
        </p:spPr>
      </p:pic>
    </p:spTree>
    <p:extLst>
      <p:ext uri="{BB962C8B-B14F-4D97-AF65-F5344CB8AC3E}">
        <p14:creationId xmlns:p14="http://schemas.microsoft.com/office/powerpoint/2010/main" val="19276958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橢圓 24"/>
          <p:cNvSpPr/>
          <p:nvPr/>
        </p:nvSpPr>
        <p:spPr>
          <a:xfrm>
            <a:off x="3953629" y="4243079"/>
            <a:ext cx="924362" cy="3289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橢圓 23"/>
          <p:cNvSpPr/>
          <p:nvPr/>
        </p:nvSpPr>
        <p:spPr>
          <a:xfrm>
            <a:off x="2795827" y="3749698"/>
            <a:ext cx="847019" cy="414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標題 1"/>
          <p:cNvSpPr>
            <a:spLocks noGrp="1"/>
          </p:cNvSpPr>
          <p:nvPr>
            <p:ph type="title"/>
          </p:nvPr>
        </p:nvSpPr>
        <p:spPr/>
        <p:txBody>
          <a:bodyPr/>
          <a:lstStyle/>
          <a:p>
            <a:r>
              <a:rPr lang="zh-TW" altLang="en-US" dirty="0" smtClean="0"/>
              <a:t>信任的賽局</a:t>
            </a:r>
            <a:r>
              <a:rPr lang="en-US" altLang="zh-TW" dirty="0" smtClean="0"/>
              <a:t>(1): </a:t>
            </a:r>
            <a:r>
              <a:rPr lang="zh-TW" altLang="en-US" dirty="0" smtClean="0"/>
              <a:t>陌生人如何合作</a:t>
            </a:r>
            <a:r>
              <a:rPr lang="en-US" altLang="zh-TW" dirty="0" smtClean="0"/>
              <a:t>? </a:t>
            </a:r>
            <a:endParaRPr lang="en-US" dirty="0"/>
          </a:p>
        </p:txBody>
      </p:sp>
      <p:sp>
        <p:nvSpPr>
          <p:cNvPr id="3" name="內容版面配置區 2"/>
          <p:cNvSpPr>
            <a:spLocks noGrp="1"/>
          </p:cNvSpPr>
          <p:nvPr>
            <p:ph idx="1"/>
          </p:nvPr>
        </p:nvSpPr>
        <p:spPr/>
        <p:txBody>
          <a:bodyPr/>
          <a:lstStyle/>
          <a:p>
            <a:r>
              <a:rPr lang="zh-TW" altLang="en-US" dirty="0" smtClean="0"/>
              <a:t>囚犯困境賽局 </a:t>
            </a:r>
            <a:r>
              <a:rPr lang="en-US" altLang="zh-TW" dirty="0" smtClean="0"/>
              <a:t>(</a:t>
            </a:r>
            <a:r>
              <a:rPr lang="en-US" dirty="0" smtClean="0"/>
              <a:t>The Prisoner’s Dilemma) </a:t>
            </a:r>
            <a:endParaRPr lang="en-US" dirty="0"/>
          </a:p>
        </p:txBody>
      </p:sp>
      <p:pic>
        <p:nvPicPr>
          <p:cNvPr id="5" name="圖片 4"/>
          <p:cNvPicPr>
            <a:picLocks noChangeAspect="1"/>
          </p:cNvPicPr>
          <p:nvPr/>
        </p:nvPicPr>
        <p:blipFill>
          <a:blip r:embed="rId2"/>
          <a:stretch>
            <a:fillRect/>
          </a:stretch>
        </p:blipFill>
        <p:spPr>
          <a:xfrm>
            <a:off x="7223743" y="2548143"/>
            <a:ext cx="4130057" cy="2381666"/>
          </a:xfrm>
          <a:prstGeom prst="rect">
            <a:avLst/>
          </a:prstGeom>
        </p:spPr>
      </p:pic>
      <p:graphicFrame>
        <p:nvGraphicFramePr>
          <p:cNvPr id="19" name="表格 18"/>
          <p:cNvGraphicFramePr>
            <a:graphicFrameLocks noGrp="1"/>
          </p:cNvGraphicFramePr>
          <p:nvPr>
            <p:extLst/>
          </p:nvPr>
        </p:nvGraphicFramePr>
        <p:xfrm>
          <a:off x="1534023" y="3251355"/>
          <a:ext cx="3372339" cy="1371600"/>
        </p:xfrm>
        <a:graphic>
          <a:graphicData uri="http://schemas.openxmlformats.org/drawingml/2006/table">
            <a:tbl>
              <a:tblPr firstRow="1" bandRow="1">
                <a:tableStyleId>{5940675A-B579-460E-94D1-54222C63F5DA}</a:tableStyleId>
              </a:tblPr>
              <a:tblGrid>
                <a:gridCol w="1124113">
                  <a:extLst>
                    <a:ext uri="{9D8B030D-6E8A-4147-A177-3AD203B41FA5}">
                      <a16:colId xmlns:a16="http://schemas.microsoft.com/office/drawing/2014/main" val="3589435539"/>
                    </a:ext>
                  </a:extLst>
                </a:gridCol>
                <a:gridCol w="1124113">
                  <a:extLst>
                    <a:ext uri="{9D8B030D-6E8A-4147-A177-3AD203B41FA5}">
                      <a16:colId xmlns:a16="http://schemas.microsoft.com/office/drawing/2014/main" val="4103240874"/>
                    </a:ext>
                  </a:extLst>
                </a:gridCol>
                <a:gridCol w="1124113">
                  <a:extLst>
                    <a:ext uri="{9D8B030D-6E8A-4147-A177-3AD203B41FA5}">
                      <a16:colId xmlns:a16="http://schemas.microsoft.com/office/drawing/2014/main" val="332491679"/>
                    </a:ext>
                  </a:extLst>
                </a:gridCol>
              </a:tblGrid>
              <a:tr h="367876">
                <a:tc>
                  <a:txBody>
                    <a:bodyPr/>
                    <a:lstStyle/>
                    <a:p>
                      <a:pPr algn="ctr"/>
                      <a:endParaRPr lang="zh-TW" altLang="en-US" sz="2400" dirty="0">
                        <a:latin typeface="+mj-ea"/>
                        <a:ea typeface="+mj-ea"/>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i="0" kern="1200" dirty="0" smtClean="0">
                          <a:solidFill>
                            <a:schemeClr val="tx1"/>
                          </a:solidFill>
                          <a:latin typeface="+mj-ea"/>
                          <a:ea typeface="+mn-ea"/>
                          <a:cs typeface="+mn-cs"/>
                        </a:rPr>
                        <a:t>不招認</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i="0" kern="1200" dirty="0" smtClean="0">
                          <a:solidFill>
                            <a:schemeClr val="tx1"/>
                          </a:solidFill>
                          <a:latin typeface="+mj-ea"/>
                          <a:ea typeface="+mn-ea"/>
                          <a:cs typeface="+mn-cs"/>
                        </a:rPr>
                        <a:t>招認</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4984415"/>
                  </a:ext>
                </a:extLst>
              </a:tr>
              <a:tr h="36787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i="0" kern="1200" dirty="0" smtClean="0">
                          <a:solidFill>
                            <a:schemeClr val="tx1"/>
                          </a:solidFill>
                          <a:latin typeface="+mj-ea"/>
                          <a:ea typeface="+mn-ea"/>
                          <a:cs typeface="+mn-cs"/>
                        </a:rPr>
                        <a:t>不招認</a:t>
                      </a: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sz="2400" b="0" dirty="0" smtClean="0">
                          <a:solidFill>
                            <a:srgbClr val="7030A0"/>
                          </a:solidFill>
                          <a:latin typeface="標楷體" panose="03000509000000000000" pitchFamily="65" charset="-120"/>
                          <a:ea typeface="標楷體" panose="03000509000000000000" pitchFamily="65" charset="-120"/>
                        </a:rPr>
                        <a:t>-1,-1</a:t>
                      </a:r>
                      <a:endParaRPr lang="zh-TW" altLang="en-US" sz="2400" b="0" dirty="0">
                        <a:solidFill>
                          <a:srgbClr val="7030A0"/>
                        </a:solidFill>
                        <a:latin typeface="標楷體" panose="03000509000000000000" pitchFamily="65" charset="-120"/>
                        <a:ea typeface="標楷體" panose="03000509000000000000" pitchFamily="65" charset="-120"/>
                      </a:endParaRPr>
                    </a:p>
                  </a:txBody>
                  <a:tcPr>
                    <a:lnT w="12700" cap="flat" cmpd="sng" algn="ctr">
                      <a:solidFill>
                        <a:schemeClr val="tx1"/>
                      </a:solidFill>
                      <a:prstDash val="solid"/>
                      <a:round/>
                      <a:headEnd type="none" w="med" len="med"/>
                      <a:tailEnd type="none" w="med" len="med"/>
                    </a:lnT>
                  </a:tcPr>
                </a:tc>
                <a:tc>
                  <a:txBody>
                    <a:bodyPr/>
                    <a:lstStyle/>
                    <a:p>
                      <a:pPr algn="ctr"/>
                      <a:r>
                        <a:rPr lang="en-US" altLang="zh-TW" sz="2400" b="0" dirty="0" smtClean="0">
                          <a:latin typeface="標楷體" panose="03000509000000000000" pitchFamily="65" charset="-120"/>
                          <a:ea typeface="標楷體" panose="03000509000000000000" pitchFamily="65" charset="-120"/>
                        </a:rPr>
                        <a:t>-10,0</a:t>
                      </a:r>
                      <a:endParaRPr lang="zh-TW" altLang="en-US" sz="2400" b="0" dirty="0">
                        <a:latin typeface="標楷體" panose="03000509000000000000" pitchFamily="65" charset="-120"/>
                        <a:ea typeface="標楷體" panose="03000509000000000000" pitchFamily="65" charset="-120"/>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216021688"/>
                  </a:ext>
                </a:extLst>
              </a:tr>
              <a:tr h="36787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i="0" kern="1200" dirty="0" smtClean="0">
                          <a:solidFill>
                            <a:schemeClr val="tx1"/>
                          </a:solidFill>
                          <a:latin typeface="+mj-ea"/>
                          <a:ea typeface="+mn-ea"/>
                          <a:cs typeface="+mn-cs"/>
                        </a:rPr>
                        <a:t>招認</a:t>
                      </a: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sz="2400" b="0" dirty="0" smtClean="0">
                          <a:latin typeface="標楷體" panose="03000509000000000000" pitchFamily="65" charset="-120"/>
                          <a:ea typeface="標楷體" panose="03000509000000000000" pitchFamily="65" charset="-120"/>
                        </a:rPr>
                        <a:t>0,-10</a:t>
                      </a:r>
                      <a:endParaRPr lang="zh-TW" altLang="en-US" sz="2400" b="0" dirty="0">
                        <a:latin typeface="標楷體" panose="03000509000000000000" pitchFamily="65" charset="-120"/>
                        <a:ea typeface="標楷體" panose="03000509000000000000" pitchFamily="65" charset="-120"/>
                      </a:endParaRPr>
                    </a:p>
                  </a:txBody>
                  <a:tcPr/>
                </a:tc>
                <a:tc>
                  <a:txBody>
                    <a:bodyPr/>
                    <a:lstStyle/>
                    <a:p>
                      <a:pPr algn="ctr"/>
                      <a:r>
                        <a:rPr lang="en-US" altLang="zh-TW" sz="2400" b="0" dirty="0" smtClean="0">
                          <a:solidFill>
                            <a:srgbClr val="FF0000"/>
                          </a:solidFill>
                          <a:latin typeface="標楷體" panose="03000509000000000000" pitchFamily="65" charset="-120"/>
                          <a:ea typeface="標楷體" panose="03000509000000000000" pitchFamily="65" charset="-120"/>
                        </a:rPr>
                        <a:t>-4,-4</a:t>
                      </a:r>
                      <a:endParaRPr lang="zh-TW" altLang="en-US" sz="2400" b="0" dirty="0">
                        <a:solidFill>
                          <a:srgbClr val="FF0000"/>
                        </a:solidFill>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4057387478"/>
                  </a:ext>
                </a:extLst>
              </a:tr>
            </a:tbl>
          </a:graphicData>
        </a:graphic>
      </p:graphicFrame>
      <p:sp>
        <p:nvSpPr>
          <p:cNvPr id="20" name="矩形 19"/>
          <p:cNvSpPr/>
          <p:nvPr/>
        </p:nvSpPr>
        <p:spPr>
          <a:xfrm>
            <a:off x="3312277" y="2713669"/>
            <a:ext cx="1024639" cy="461665"/>
          </a:xfrm>
          <a:prstGeom prst="rect">
            <a:avLst/>
          </a:prstGeom>
        </p:spPr>
        <p:txBody>
          <a:bodyPr wrap="none">
            <a:spAutoFit/>
          </a:bodyPr>
          <a:lstStyle/>
          <a:p>
            <a:r>
              <a:rPr lang="zh-TW" altLang="en-US" sz="2400" dirty="0" smtClean="0"/>
              <a:t>嫌犯 </a:t>
            </a:r>
            <a:r>
              <a:rPr lang="en-US" altLang="zh-TW" sz="2400" dirty="0" smtClean="0"/>
              <a:t>1</a:t>
            </a:r>
            <a:endParaRPr lang="en-US" sz="2400" dirty="0"/>
          </a:p>
        </p:txBody>
      </p:sp>
      <p:sp>
        <p:nvSpPr>
          <p:cNvPr id="21" name="矩形 20"/>
          <p:cNvSpPr/>
          <p:nvPr/>
        </p:nvSpPr>
        <p:spPr>
          <a:xfrm>
            <a:off x="673792" y="3937155"/>
            <a:ext cx="1024639" cy="461665"/>
          </a:xfrm>
          <a:prstGeom prst="rect">
            <a:avLst/>
          </a:prstGeom>
        </p:spPr>
        <p:txBody>
          <a:bodyPr wrap="none">
            <a:spAutoFit/>
          </a:bodyPr>
          <a:lstStyle/>
          <a:p>
            <a:r>
              <a:rPr lang="zh-TW" altLang="en-US" sz="2400" dirty="0" smtClean="0"/>
              <a:t>嫌犯 </a:t>
            </a:r>
            <a:r>
              <a:rPr lang="en-US" altLang="zh-TW" sz="2400" dirty="0"/>
              <a:t>2</a:t>
            </a:r>
            <a:endParaRPr lang="en-US" sz="2400" dirty="0"/>
          </a:p>
        </p:txBody>
      </p:sp>
      <p:cxnSp>
        <p:nvCxnSpPr>
          <p:cNvPr id="22" name="直線單箭頭接點 21"/>
          <p:cNvCxnSpPr/>
          <p:nvPr/>
        </p:nvCxnSpPr>
        <p:spPr>
          <a:xfrm flipH="1" flipV="1">
            <a:off x="3642846" y="4063378"/>
            <a:ext cx="388126" cy="243402"/>
          </a:xfrm>
          <a:prstGeom prst="straightConnector1">
            <a:avLst/>
          </a:prstGeom>
          <a:ln>
            <a:headEnd type="triangle" w="med" len="med"/>
            <a:tailEnd type="none" w="med" len="med"/>
          </a:ln>
        </p:spPr>
        <p:style>
          <a:lnRef idx="3">
            <a:schemeClr val="accent5"/>
          </a:lnRef>
          <a:fillRef idx="0">
            <a:schemeClr val="accent5"/>
          </a:fillRef>
          <a:effectRef idx="2">
            <a:schemeClr val="accent5"/>
          </a:effectRef>
          <a:fontRef idx="minor">
            <a:schemeClr val="tx1"/>
          </a:fontRef>
        </p:style>
      </p:cxnSp>
      <p:sp>
        <p:nvSpPr>
          <p:cNvPr id="23" name="矩形 22"/>
          <p:cNvSpPr/>
          <p:nvPr/>
        </p:nvSpPr>
        <p:spPr>
          <a:xfrm>
            <a:off x="1186111" y="5281194"/>
            <a:ext cx="6260657" cy="461665"/>
          </a:xfrm>
          <a:prstGeom prst="rect">
            <a:avLst/>
          </a:prstGeom>
        </p:spPr>
        <p:txBody>
          <a:bodyPr wrap="square">
            <a:spAutoFit/>
          </a:bodyPr>
          <a:lstStyle/>
          <a:p>
            <a:r>
              <a:rPr lang="zh-TW" altLang="en-US" sz="2400" dirty="0" smtClean="0"/>
              <a:t>合作到不合作的過程</a:t>
            </a:r>
            <a:r>
              <a:rPr lang="en-US" altLang="zh-TW" sz="2400" dirty="0" smtClean="0"/>
              <a:t>:</a:t>
            </a:r>
            <a:r>
              <a:rPr lang="zh-TW" altLang="en-US" sz="2400" dirty="0" smtClean="0"/>
              <a:t>訊息中斷</a:t>
            </a:r>
            <a:r>
              <a:rPr lang="zh-TW" altLang="en-US" sz="2400" dirty="0">
                <a:solidFill>
                  <a:schemeClr val="dk1"/>
                </a:solidFill>
                <a:latin typeface="Microsoft JhengHei"/>
                <a:ea typeface="Microsoft JhengHei"/>
                <a:cs typeface="Microsoft JhengHei"/>
                <a:sym typeface="Microsoft JhengHei"/>
              </a:rPr>
              <a:t>，</a:t>
            </a:r>
            <a:r>
              <a:rPr lang="zh-TW" altLang="en-US" sz="2400" dirty="0" smtClean="0"/>
              <a:t>信任的瓦解</a:t>
            </a:r>
            <a:r>
              <a:rPr lang="en-US" altLang="zh-TW" sz="2400" dirty="0" smtClean="0"/>
              <a:t> </a:t>
            </a:r>
          </a:p>
        </p:txBody>
      </p:sp>
    </p:spTree>
    <p:extLst>
      <p:ext uri="{BB962C8B-B14F-4D97-AF65-F5344CB8AC3E}">
        <p14:creationId xmlns:p14="http://schemas.microsoft.com/office/powerpoint/2010/main" val="31799208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橢圓 4"/>
          <p:cNvSpPr/>
          <p:nvPr/>
        </p:nvSpPr>
        <p:spPr>
          <a:xfrm>
            <a:off x="3872816" y="3532610"/>
            <a:ext cx="692606" cy="5196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橢圓 3"/>
          <p:cNvSpPr/>
          <p:nvPr/>
        </p:nvSpPr>
        <p:spPr>
          <a:xfrm>
            <a:off x="5059914" y="3986522"/>
            <a:ext cx="643574" cy="4929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標題 1"/>
          <p:cNvSpPr>
            <a:spLocks noGrp="1"/>
          </p:cNvSpPr>
          <p:nvPr>
            <p:ph type="title"/>
          </p:nvPr>
        </p:nvSpPr>
        <p:spPr/>
        <p:txBody>
          <a:bodyPr/>
          <a:lstStyle/>
          <a:p>
            <a:r>
              <a:rPr lang="zh-TW" altLang="en-US" dirty="0" smtClean="0"/>
              <a:t>信任的賽局</a:t>
            </a:r>
            <a:r>
              <a:rPr lang="en-US" altLang="zh-TW" dirty="0" smtClean="0"/>
              <a:t>(2):</a:t>
            </a:r>
            <a:r>
              <a:rPr lang="zh-TW" altLang="en-US" dirty="0"/>
              <a:t>陌生人如何合作</a:t>
            </a:r>
            <a:r>
              <a:rPr lang="en-US" altLang="zh-TW" dirty="0"/>
              <a:t>? </a:t>
            </a:r>
            <a:endParaRPr lang="en-US" dirty="0"/>
          </a:p>
        </p:txBody>
      </p:sp>
      <p:sp>
        <p:nvSpPr>
          <p:cNvPr id="3" name="內容版面配置區 2"/>
          <p:cNvSpPr>
            <a:spLocks noGrp="1"/>
          </p:cNvSpPr>
          <p:nvPr>
            <p:ph idx="1"/>
          </p:nvPr>
        </p:nvSpPr>
        <p:spPr/>
        <p:txBody>
          <a:bodyPr/>
          <a:lstStyle/>
          <a:p>
            <a:r>
              <a:rPr lang="zh-TW" altLang="en-US" dirty="0" smtClean="0"/>
              <a:t>信任的賽局 </a:t>
            </a:r>
            <a:r>
              <a:rPr lang="en-US" altLang="zh-TW" dirty="0" smtClean="0"/>
              <a:t>(Trust Game</a:t>
            </a:r>
            <a:r>
              <a:rPr lang="en-US" dirty="0" smtClean="0"/>
              <a:t>) </a:t>
            </a:r>
            <a:endParaRPr lang="en-US" dirty="0"/>
          </a:p>
        </p:txBody>
      </p:sp>
      <p:graphicFrame>
        <p:nvGraphicFramePr>
          <p:cNvPr id="7" name="表格 6"/>
          <p:cNvGraphicFramePr>
            <a:graphicFrameLocks noGrp="1"/>
          </p:cNvGraphicFramePr>
          <p:nvPr>
            <p:extLst/>
          </p:nvPr>
        </p:nvGraphicFramePr>
        <p:xfrm>
          <a:off x="2520786" y="3107865"/>
          <a:ext cx="3372339" cy="1371600"/>
        </p:xfrm>
        <a:graphic>
          <a:graphicData uri="http://schemas.openxmlformats.org/drawingml/2006/table">
            <a:tbl>
              <a:tblPr firstRow="1" bandRow="1">
                <a:tableStyleId>{5940675A-B579-460E-94D1-54222C63F5DA}</a:tableStyleId>
              </a:tblPr>
              <a:tblGrid>
                <a:gridCol w="1124113">
                  <a:extLst>
                    <a:ext uri="{9D8B030D-6E8A-4147-A177-3AD203B41FA5}">
                      <a16:colId xmlns:a16="http://schemas.microsoft.com/office/drawing/2014/main" val="3589435539"/>
                    </a:ext>
                  </a:extLst>
                </a:gridCol>
                <a:gridCol w="1124113">
                  <a:extLst>
                    <a:ext uri="{9D8B030D-6E8A-4147-A177-3AD203B41FA5}">
                      <a16:colId xmlns:a16="http://schemas.microsoft.com/office/drawing/2014/main" val="4103240874"/>
                    </a:ext>
                  </a:extLst>
                </a:gridCol>
                <a:gridCol w="1124113">
                  <a:extLst>
                    <a:ext uri="{9D8B030D-6E8A-4147-A177-3AD203B41FA5}">
                      <a16:colId xmlns:a16="http://schemas.microsoft.com/office/drawing/2014/main" val="332491679"/>
                    </a:ext>
                  </a:extLst>
                </a:gridCol>
              </a:tblGrid>
              <a:tr h="367876">
                <a:tc>
                  <a:txBody>
                    <a:bodyPr/>
                    <a:lstStyle/>
                    <a:p>
                      <a:pPr algn="ctr"/>
                      <a:endParaRPr lang="zh-TW" altLang="en-US" sz="2400" dirty="0">
                        <a:latin typeface="+mj-ea"/>
                        <a:ea typeface="+mj-ea"/>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i="0" kern="1200" dirty="0" smtClean="0">
                          <a:solidFill>
                            <a:schemeClr val="tx1"/>
                          </a:solidFill>
                          <a:latin typeface="+mj-ea"/>
                          <a:ea typeface="+mn-ea"/>
                          <a:cs typeface="+mn-cs"/>
                        </a:rPr>
                        <a:t>付錢</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400" b="1" i="0" dirty="0" smtClean="0">
                          <a:latin typeface="+mj-ea"/>
                          <a:ea typeface="+mj-ea"/>
                        </a:rPr>
                        <a:t>不付錢</a:t>
                      </a:r>
                      <a:endParaRPr lang="zh-TW" altLang="en-US" sz="2400" b="1" i="0" dirty="0">
                        <a:latin typeface="+mj-ea"/>
                        <a:ea typeface="+mj-ea"/>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4984415"/>
                  </a:ext>
                </a:extLst>
              </a:tr>
              <a:tr h="367876">
                <a:tc>
                  <a:txBody>
                    <a:bodyPr/>
                    <a:lstStyle/>
                    <a:p>
                      <a:pPr algn="ctr"/>
                      <a:r>
                        <a:rPr lang="zh-TW" altLang="en-US" sz="2400" b="1" i="0" dirty="0" smtClean="0">
                          <a:latin typeface="+mj-ea"/>
                          <a:ea typeface="+mj-ea"/>
                        </a:rPr>
                        <a:t>出貨</a:t>
                      </a:r>
                      <a:endParaRPr lang="zh-TW" altLang="en-US" sz="2400" b="1" i="0" dirty="0">
                        <a:latin typeface="+mj-ea"/>
                        <a:ea typeface="+mj-ea"/>
                      </a:endParaRP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sz="2400" b="0" dirty="0" smtClean="0">
                          <a:solidFill>
                            <a:srgbClr val="7030A0"/>
                          </a:solidFill>
                          <a:latin typeface="標楷體" panose="03000509000000000000" pitchFamily="65" charset="-120"/>
                          <a:ea typeface="標楷體" panose="03000509000000000000" pitchFamily="65" charset="-120"/>
                        </a:rPr>
                        <a:t>3,3</a:t>
                      </a:r>
                      <a:endParaRPr lang="zh-TW" altLang="en-US" sz="2400" b="0" dirty="0">
                        <a:solidFill>
                          <a:srgbClr val="7030A0"/>
                        </a:solidFill>
                        <a:latin typeface="標楷體" panose="03000509000000000000" pitchFamily="65" charset="-120"/>
                        <a:ea typeface="標楷體" panose="03000509000000000000" pitchFamily="65" charset="-120"/>
                      </a:endParaRPr>
                    </a:p>
                  </a:txBody>
                  <a:tcPr>
                    <a:lnT w="12700" cap="flat" cmpd="sng" algn="ctr">
                      <a:solidFill>
                        <a:schemeClr val="tx1"/>
                      </a:solidFill>
                      <a:prstDash val="solid"/>
                      <a:round/>
                      <a:headEnd type="none" w="med" len="med"/>
                      <a:tailEnd type="none" w="med" len="med"/>
                    </a:lnT>
                  </a:tcPr>
                </a:tc>
                <a:tc>
                  <a:txBody>
                    <a:bodyPr/>
                    <a:lstStyle/>
                    <a:p>
                      <a:pPr algn="ctr"/>
                      <a:r>
                        <a:rPr lang="en-US" altLang="zh-TW" sz="2400" b="0" dirty="0" smtClean="0">
                          <a:latin typeface="標楷體" panose="03000509000000000000" pitchFamily="65" charset="-120"/>
                          <a:ea typeface="標楷體" panose="03000509000000000000" pitchFamily="65" charset="-120"/>
                        </a:rPr>
                        <a:t>-2,5</a:t>
                      </a:r>
                      <a:endParaRPr lang="zh-TW" altLang="en-US" sz="2400" b="0" dirty="0">
                        <a:latin typeface="標楷體" panose="03000509000000000000" pitchFamily="65" charset="-120"/>
                        <a:ea typeface="標楷體" panose="03000509000000000000" pitchFamily="65" charset="-120"/>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216021688"/>
                  </a:ext>
                </a:extLst>
              </a:tr>
              <a:tr h="36787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i="0" kern="1200" dirty="0" smtClean="0">
                          <a:solidFill>
                            <a:schemeClr val="tx1"/>
                          </a:solidFill>
                          <a:latin typeface="+mj-ea"/>
                          <a:ea typeface="+mn-ea"/>
                          <a:cs typeface="+mn-cs"/>
                        </a:rPr>
                        <a:t>不出貨</a:t>
                      </a: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sz="2400" b="0" dirty="0" smtClean="0">
                          <a:latin typeface="標楷體" panose="03000509000000000000" pitchFamily="65" charset="-120"/>
                          <a:ea typeface="標楷體" panose="03000509000000000000" pitchFamily="65" charset="-120"/>
                        </a:rPr>
                        <a:t>5,-2</a:t>
                      </a:r>
                      <a:endParaRPr lang="zh-TW" altLang="en-US" sz="2400" b="0" dirty="0">
                        <a:latin typeface="標楷體" panose="03000509000000000000" pitchFamily="65" charset="-120"/>
                        <a:ea typeface="標楷體" panose="03000509000000000000" pitchFamily="65" charset="-120"/>
                      </a:endParaRPr>
                    </a:p>
                  </a:txBody>
                  <a:tcPr/>
                </a:tc>
                <a:tc>
                  <a:txBody>
                    <a:bodyPr/>
                    <a:lstStyle/>
                    <a:p>
                      <a:pPr algn="ctr"/>
                      <a:r>
                        <a:rPr lang="en-US" altLang="zh-TW" sz="2400" b="0" dirty="0" smtClean="0">
                          <a:solidFill>
                            <a:srgbClr val="FF0000"/>
                          </a:solidFill>
                          <a:latin typeface="標楷體" panose="03000509000000000000" pitchFamily="65" charset="-120"/>
                          <a:ea typeface="標楷體" panose="03000509000000000000" pitchFamily="65" charset="-120"/>
                        </a:rPr>
                        <a:t>0,0</a:t>
                      </a:r>
                      <a:endParaRPr lang="zh-TW" altLang="en-US" sz="2400" b="0" dirty="0">
                        <a:solidFill>
                          <a:srgbClr val="FF0000"/>
                        </a:solidFill>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4057387478"/>
                  </a:ext>
                </a:extLst>
              </a:tr>
            </a:tbl>
          </a:graphicData>
        </a:graphic>
      </p:graphicFrame>
      <p:sp>
        <p:nvSpPr>
          <p:cNvPr id="8" name="文字方塊 7"/>
          <p:cNvSpPr txBox="1"/>
          <p:nvPr/>
        </p:nvSpPr>
        <p:spPr>
          <a:xfrm>
            <a:off x="3588729" y="2605036"/>
            <a:ext cx="800219" cy="461665"/>
          </a:xfrm>
          <a:prstGeom prst="rect">
            <a:avLst/>
          </a:prstGeom>
          <a:noFill/>
        </p:spPr>
        <p:txBody>
          <a:bodyPr wrap="none" rtlCol="0">
            <a:spAutoFit/>
          </a:bodyPr>
          <a:lstStyle/>
          <a:p>
            <a:r>
              <a:rPr lang="zh-TW" altLang="en-US" sz="2400" b="1" dirty="0" smtClean="0">
                <a:latin typeface="+mn-ea"/>
              </a:rPr>
              <a:t>買家</a:t>
            </a:r>
            <a:endParaRPr lang="zh-TW" altLang="en-US" sz="2400" b="1" dirty="0">
              <a:latin typeface="+mn-ea"/>
            </a:endParaRPr>
          </a:p>
        </p:txBody>
      </p:sp>
      <p:sp>
        <p:nvSpPr>
          <p:cNvPr id="9" name="文字方塊 8"/>
          <p:cNvSpPr txBox="1"/>
          <p:nvPr/>
        </p:nvSpPr>
        <p:spPr>
          <a:xfrm>
            <a:off x="1595210" y="3590640"/>
            <a:ext cx="800219" cy="461665"/>
          </a:xfrm>
          <a:prstGeom prst="rect">
            <a:avLst/>
          </a:prstGeom>
          <a:noFill/>
        </p:spPr>
        <p:txBody>
          <a:bodyPr wrap="none" rtlCol="0">
            <a:spAutoFit/>
          </a:bodyPr>
          <a:lstStyle/>
          <a:p>
            <a:r>
              <a:rPr lang="zh-TW" altLang="en-US" sz="2400" b="1" dirty="0" smtClean="0">
                <a:latin typeface="+mn-ea"/>
              </a:rPr>
              <a:t>賣家</a:t>
            </a:r>
            <a:endParaRPr lang="zh-TW" altLang="en-US" sz="2400" b="1" dirty="0">
              <a:latin typeface="+mn-ea"/>
            </a:endParaRPr>
          </a:p>
        </p:txBody>
      </p:sp>
      <p:pic>
        <p:nvPicPr>
          <p:cNvPr id="1028" name="Picture 4" descr="ãtransactionãçåçæå°çµæ"/>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4080" y="626546"/>
            <a:ext cx="1124181" cy="888466"/>
          </a:xfrm>
          <a:prstGeom prst="rect">
            <a:avLst/>
          </a:prstGeom>
          <a:noFill/>
          <a:extLst>
            <a:ext uri="{909E8E84-426E-40DD-AFC4-6F175D3DCCD1}">
              <a14:hiddenFill xmlns:a14="http://schemas.microsoft.com/office/drawing/2010/main">
                <a:solidFill>
                  <a:srgbClr val="FFFFFF"/>
                </a:solidFill>
              </a14:hiddenFill>
            </a:ext>
          </a:extLst>
        </p:spPr>
      </p:pic>
      <p:pic>
        <p:nvPicPr>
          <p:cNvPr id="6" name="圖片 5"/>
          <p:cNvPicPr>
            <a:picLocks noChangeAspect="1"/>
          </p:cNvPicPr>
          <p:nvPr/>
        </p:nvPicPr>
        <p:blipFill>
          <a:blip r:embed="rId3"/>
          <a:stretch>
            <a:fillRect/>
          </a:stretch>
        </p:blipFill>
        <p:spPr>
          <a:xfrm flipH="1">
            <a:off x="4565422" y="2569345"/>
            <a:ext cx="939572" cy="502829"/>
          </a:xfrm>
          <a:prstGeom prst="rect">
            <a:avLst/>
          </a:prstGeom>
        </p:spPr>
      </p:pic>
      <p:pic>
        <p:nvPicPr>
          <p:cNvPr id="10" name="圖片 9"/>
          <p:cNvPicPr>
            <a:picLocks noChangeAspect="1"/>
          </p:cNvPicPr>
          <p:nvPr/>
        </p:nvPicPr>
        <p:blipFill>
          <a:blip r:embed="rId4"/>
          <a:stretch>
            <a:fillRect/>
          </a:stretch>
        </p:blipFill>
        <p:spPr>
          <a:xfrm>
            <a:off x="1522680" y="4127848"/>
            <a:ext cx="976584" cy="901462"/>
          </a:xfrm>
          <a:prstGeom prst="rect">
            <a:avLst/>
          </a:prstGeom>
        </p:spPr>
      </p:pic>
      <p:cxnSp>
        <p:nvCxnSpPr>
          <p:cNvPr id="12" name="直線單箭頭接點 11"/>
          <p:cNvCxnSpPr/>
          <p:nvPr/>
        </p:nvCxnSpPr>
        <p:spPr>
          <a:xfrm flipH="1" flipV="1">
            <a:off x="4565422" y="3881266"/>
            <a:ext cx="388126" cy="243402"/>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19" name="矩形 18"/>
          <p:cNvSpPr/>
          <p:nvPr/>
        </p:nvSpPr>
        <p:spPr>
          <a:xfrm>
            <a:off x="3264929" y="5252866"/>
            <a:ext cx="6530334" cy="1200329"/>
          </a:xfrm>
          <a:prstGeom prst="rect">
            <a:avLst/>
          </a:prstGeom>
        </p:spPr>
        <p:txBody>
          <a:bodyPr wrap="square">
            <a:spAutoFit/>
          </a:bodyPr>
          <a:lstStyle/>
          <a:p>
            <a:r>
              <a:rPr lang="zh-TW" altLang="en-US" sz="2400" dirty="0" smtClean="0"/>
              <a:t>合作機制</a:t>
            </a:r>
            <a:r>
              <a:rPr lang="en-US" altLang="zh-TW" sz="2400" dirty="0" smtClean="0"/>
              <a:t>: (1) </a:t>
            </a:r>
            <a:r>
              <a:rPr lang="zh-TW" altLang="en-US" sz="2400" dirty="0" smtClean="0"/>
              <a:t>第三方擔保 </a:t>
            </a:r>
            <a:r>
              <a:rPr lang="en-US" altLang="zh-TW" sz="2400" dirty="0" smtClean="0"/>
              <a:t>(</a:t>
            </a:r>
            <a:r>
              <a:rPr lang="zh-TW" altLang="en-US" sz="2400" dirty="0" smtClean="0"/>
              <a:t>第三方信任機制</a:t>
            </a:r>
            <a:r>
              <a:rPr lang="en-US" altLang="zh-TW" sz="2400" dirty="0" smtClean="0"/>
              <a:t>)</a:t>
            </a:r>
          </a:p>
          <a:p>
            <a:r>
              <a:rPr lang="zh-TW" altLang="en-US" sz="2400" dirty="0" smtClean="0"/>
              <a:t>                    </a:t>
            </a:r>
            <a:r>
              <a:rPr lang="en-US" altLang="zh-TW" sz="2400" dirty="0" smtClean="0"/>
              <a:t>(2) </a:t>
            </a:r>
            <a:r>
              <a:rPr lang="zh-TW" altLang="en-US" sz="2400" dirty="0" smtClean="0"/>
              <a:t>法律契約 </a:t>
            </a:r>
            <a:r>
              <a:rPr lang="en-US" altLang="zh-TW" sz="2400" dirty="0" smtClean="0"/>
              <a:t>(</a:t>
            </a:r>
            <a:r>
              <a:rPr lang="zh-TW" altLang="en-US" sz="2400" dirty="0" smtClean="0"/>
              <a:t>區塊鏈合約機制</a:t>
            </a:r>
            <a:r>
              <a:rPr lang="en-US" altLang="zh-TW" sz="2400" dirty="0" smtClean="0"/>
              <a:t>)</a:t>
            </a:r>
          </a:p>
          <a:p>
            <a:r>
              <a:rPr lang="en-US" altLang="zh-TW" sz="2400" dirty="0"/>
              <a:t> </a:t>
            </a:r>
            <a:r>
              <a:rPr lang="en-US" altLang="zh-TW" sz="2400" dirty="0" smtClean="0"/>
              <a:t>                   (3)</a:t>
            </a:r>
            <a:r>
              <a:rPr lang="zh-TW" altLang="en-US" sz="2400" dirty="0" smtClean="0"/>
              <a:t> 長期互動 </a:t>
            </a:r>
            <a:r>
              <a:rPr lang="en-US" altLang="zh-TW" sz="2400" dirty="0" smtClean="0"/>
              <a:t>(</a:t>
            </a:r>
            <a:r>
              <a:rPr lang="zh-TW" altLang="en-US" sz="2400" dirty="0" smtClean="0"/>
              <a:t>群眾信評機制</a:t>
            </a:r>
            <a:r>
              <a:rPr lang="en-US" altLang="zh-TW" sz="2400" dirty="0" smtClean="0"/>
              <a:t>)</a:t>
            </a:r>
            <a:endParaRPr lang="en-US" sz="2400" dirty="0"/>
          </a:p>
        </p:txBody>
      </p:sp>
      <p:pic>
        <p:nvPicPr>
          <p:cNvPr id="18" name="圖片 17"/>
          <p:cNvPicPr>
            <a:picLocks noChangeAspect="1"/>
          </p:cNvPicPr>
          <p:nvPr/>
        </p:nvPicPr>
        <p:blipFill>
          <a:blip r:embed="rId5"/>
          <a:stretch>
            <a:fillRect/>
          </a:stretch>
        </p:blipFill>
        <p:spPr>
          <a:xfrm>
            <a:off x="7442119" y="2366585"/>
            <a:ext cx="4006499" cy="2851744"/>
          </a:xfrm>
          <a:prstGeom prst="rect">
            <a:avLst/>
          </a:prstGeom>
        </p:spPr>
      </p:pic>
    </p:spTree>
    <p:extLst>
      <p:ext uri="{BB962C8B-B14F-4D97-AF65-F5344CB8AC3E}">
        <p14:creationId xmlns:p14="http://schemas.microsoft.com/office/powerpoint/2010/main" val="3726691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57705" y="1474364"/>
            <a:ext cx="5592795" cy="4431718"/>
          </a:xfrm>
          <a:prstGeom prst="rect">
            <a:avLst/>
          </a:prstGeom>
        </p:spPr>
      </p:pic>
      <p:sp>
        <p:nvSpPr>
          <p:cNvPr id="2" name="標題 1"/>
          <p:cNvSpPr>
            <a:spLocks noGrp="1"/>
          </p:cNvSpPr>
          <p:nvPr>
            <p:ph type="ctrTitle"/>
          </p:nvPr>
        </p:nvSpPr>
        <p:spPr>
          <a:xfrm>
            <a:off x="491188" y="280564"/>
            <a:ext cx="9144000" cy="2387600"/>
          </a:xfrm>
        </p:spPr>
        <p:txBody>
          <a:bodyPr>
            <a:normAutofit/>
          </a:bodyPr>
          <a:lstStyle/>
          <a:p>
            <a:pPr algn="l"/>
            <a:r>
              <a:rPr lang="zh-TW" altLang="en-US" sz="4800" b="1" dirty="0" smtClean="0">
                <a:solidFill>
                  <a:srgbClr val="7030A0"/>
                </a:solidFill>
                <a:ea typeface="Calibri"/>
                <a:cs typeface="Calibri"/>
                <a:sym typeface="Calibri"/>
              </a:rPr>
              <a:t>數位金融之道</a:t>
            </a:r>
            <a:r>
              <a:rPr lang="en-US" sz="4800" dirty="0">
                <a:solidFill>
                  <a:srgbClr val="7030A0"/>
                </a:solidFill>
              </a:rPr>
              <a:t/>
            </a:r>
            <a:br>
              <a:rPr lang="en-US" sz="4800" dirty="0">
                <a:solidFill>
                  <a:srgbClr val="7030A0"/>
                </a:solidFill>
              </a:rPr>
            </a:br>
            <a:endParaRPr lang="zh-TW" altLang="en-US" sz="4800" dirty="0"/>
          </a:p>
        </p:txBody>
      </p:sp>
      <p:sp>
        <p:nvSpPr>
          <p:cNvPr id="3" name="副標題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9709518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410544" y="593561"/>
            <a:ext cx="4900701" cy="769441"/>
          </a:xfrm>
          <a:prstGeom prst="rect">
            <a:avLst/>
          </a:prstGeom>
        </p:spPr>
        <p:txBody>
          <a:bodyPr wrap="none">
            <a:spAutoFit/>
          </a:bodyPr>
          <a:lstStyle/>
          <a:p>
            <a:r>
              <a:rPr lang="en-US" altLang="zh-TW" sz="4400" b="1" dirty="0" smtClean="0">
                <a:solidFill>
                  <a:srgbClr val="7030A0"/>
                </a:solidFill>
                <a:ea typeface="Calibri"/>
                <a:cs typeface="Calibri"/>
                <a:sym typeface="Calibri"/>
              </a:rPr>
              <a:t>(1) </a:t>
            </a:r>
            <a:r>
              <a:rPr lang="zh-TW" altLang="en-US" sz="4400" b="1" dirty="0" smtClean="0">
                <a:solidFill>
                  <a:srgbClr val="7030A0"/>
                </a:solidFill>
                <a:ea typeface="Calibri"/>
                <a:cs typeface="Calibri"/>
                <a:sym typeface="Calibri"/>
              </a:rPr>
              <a:t>第三方信任機制</a:t>
            </a:r>
            <a:endParaRPr lang="en-US" sz="4400" dirty="0">
              <a:solidFill>
                <a:srgbClr val="7030A0"/>
              </a:solidFill>
            </a:endParaRPr>
          </a:p>
        </p:txBody>
      </p:sp>
      <p:sp>
        <p:nvSpPr>
          <p:cNvPr id="5" name="內容版面配置區 4"/>
          <p:cNvSpPr>
            <a:spLocks noGrp="1"/>
          </p:cNvSpPr>
          <p:nvPr>
            <p:ph idx="1"/>
          </p:nvPr>
        </p:nvSpPr>
        <p:spPr/>
        <p:txBody>
          <a:bodyPr/>
          <a:lstStyle/>
          <a:p>
            <a:r>
              <a:rPr lang="zh-TW" altLang="en-US" dirty="0" smtClean="0"/>
              <a:t>權威第三方擔任擔保</a:t>
            </a:r>
            <a:endParaRPr lang="en-US" altLang="zh-TW" dirty="0" smtClean="0"/>
          </a:p>
          <a:p>
            <a:r>
              <a:rPr lang="zh-TW" altLang="en-US" dirty="0" smtClean="0"/>
              <a:t>金融機構</a:t>
            </a:r>
            <a:r>
              <a:rPr lang="en-US" altLang="zh-TW" dirty="0" smtClean="0"/>
              <a:t>: </a:t>
            </a:r>
            <a:r>
              <a:rPr lang="zh-TW" altLang="en-US" dirty="0" smtClean="0"/>
              <a:t>法定貨幣、銀行支票</a:t>
            </a:r>
            <a:r>
              <a:rPr lang="en-US" altLang="zh-TW" dirty="0" smtClean="0"/>
              <a:t>…</a:t>
            </a:r>
          </a:p>
          <a:p>
            <a:r>
              <a:rPr lang="zh-TW" altLang="en-US" dirty="0" smtClean="0"/>
              <a:t>電商平台</a:t>
            </a:r>
            <a:r>
              <a:rPr lang="en-US" altLang="zh-TW" dirty="0" smtClean="0"/>
              <a:t>: </a:t>
            </a:r>
            <a:r>
              <a:rPr lang="zh-TW" altLang="en-US" dirty="0" smtClean="0"/>
              <a:t>第三方支付、共享經濟平台</a:t>
            </a:r>
            <a:r>
              <a:rPr lang="en-US" altLang="zh-TW" dirty="0" smtClean="0"/>
              <a:t>…</a:t>
            </a:r>
            <a:endParaRPr lang="en-US" dirty="0"/>
          </a:p>
        </p:txBody>
      </p:sp>
    </p:spTree>
    <p:extLst>
      <p:ext uri="{BB962C8B-B14F-4D97-AF65-F5344CB8AC3E}">
        <p14:creationId xmlns:p14="http://schemas.microsoft.com/office/powerpoint/2010/main" val="12418577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612057" y="525515"/>
            <a:ext cx="11002297" cy="954856"/>
          </a:xfrm>
        </p:spPr>
        <p:txBody>
          <a:bodyPr anchor="ctr">
            <a:noAutofit/>
          </a:bodyPr>
          <a:lstStyle/>
          <a:p>
            <a:r>
              <a:rPr kumimoji="1" lang="zh-TW" altLang="en-US" sz="3600" b="1" dirty="0">
                <a:solidFill>
                  <a:srgbClr val="7030A0"/>
                </a:solidFill>
                <a:latin typeface="+mn-ea"/>
                <a:ea typeface="+mn-ea"/>
              </a:rPr>
              <a:t>支付  </a:t>
            </a:r>
            <a:r>
              <a:rPr kumimoji="1" lang="en-US" altLang="zh-TW" sz="3600" b="1" dirty="0" smtClean="0">
                <a:solidFill>
                  <a:srgbClr val="7030A0"/>
                </a:solidFill>
                <a:latin typeface="+mn-ea"/>
                <a:ea typeface="+mn-ea"/>
              </a:rPr>
              <a:t>Payment (</a:t>
            </a:r>
            <a:r>
              <a:rPr kumimoji="1" lang="zh-TW" altLang="en-US" sz="3600" b="1" dirty="0" smtClean="0">
                <a:solidFill>
                  <a:srgbClr val="7030A0"/>
                </a:solidFill>
                <a:latin typeface="+mn-ea"/>
                <a:ea typeface="+mn-ea"/>
              </a:rPr>
              <a:t>第三方信任</a:t>
            </a:r>
            <a:r>
              <a:rPr lang="zh-TW" altLang="en-US" sz="3600" b="1" dirty="0" smtClean="0">
                <a:solidFill>
                  <a:srgbClr val="7030A0"/>
                </a:solidFill>
                <a:sym typeface="Wingdings"/>
              </a:rPr>
              <a:t>虛擬化、帳本化</a:t>
            </a:r>
            <a:r>
              <a:rPr kumimoji="1" lang="en-US" altLang="zh-TW" sz="3600" b="1" dirty="0" smtClean="0">
                <a:solidFill>
                  <a:srgbClr val="7030A0"/>
                </a:solidFill>
                <a:latin typeface="+mn-ea"/>
                <a:ea typeface="+mn-ea"/>
              </a:rPr>
              <a:t>)</a:t>
            </a:r>
            <a:endParaRPr kumimoji="1" lang="zh-TW" altLang="en-US" sz="3600" b="1" dirty="0">
              <a:solidFill>
                <a:srgbClr val="7030A0"/>
              </a:solidFill>
              <a:latin typeface="+mn-ea"/>
              <a:ea typeface="+mn-ea"/>
            </a:endParaRPr>
          </a:p>
        </p:txBody>
      </p:sp>
      <p:sp>
        <p:nvSpPr>
          <p:cNvPr id="5" name="文字版面配置區 4"/>
          <p:cNvSpPr>
            <a:spLocks noGrp="1"/>
          </p:cNvSpPr>
          <p:nvPr>
            <p:ph idx="1"/>
          </p:nvPr>
        </p:nvSpPr>
        <p:spPr>
          <a:xfrm>
            <a:off x="572589" y="1480371"/>
            <a:ext cx="11002297" cy="4696591"/>
          </a:xfrm>
        </p:spPr>
        <p:txBody>
          <a:bodyPr>
            <a:normAutofit/>
          </a:bodyPr>
          <a:lstStyle/>
          <a:p>
            <a:pPr>
              <a:lnSpc>
                <a:spcPct val="120000"/>
              </a:lnSpc>
            </a:pPr>
            <a:r>
              <a:rPr kumimoji="1" lang="zh-TW" altLang="en-US" dirty="0" smtClean="0">
                <a:latin typeface="+mn-ea"/>
              </a:rPr>
              <a:t>支付貨幣</a:t>
            </a:r>
            <a:r>
              <a:rPr kumimoji="1" lang="en-US" altLang="zh-TW" dirty="0" smtClean="0">
                <a:latin typeface="+mn-ea"/>
              </a:rPr>
              <a:t>: </a:t>
            </a:r>
          </a:p>
          <a:p>
            <a:pPr lvl="1">
              <a:lnSpc>
                <a:spcPct val="120000"/>
              </a:lnSpc>
            </a:pPr>
            <a:r>
              <a:rPr lang="zh-TW" altLang="en-US" dirty="0" smtClean="0"/>
              <a:t>商品</a:t>
            </a:r>
            <a:r>
              <a:rPr lang="zh-TW" altLang="en-US" dirty="0"/>
              <a:t>貨幣</a:t>
            </a:r>
            <a:r>
              <a:rPr lang="zh-TW" altLang="en-US" dirty="0">
                <a:sym typeface="Wingdings"/>
              </a:rPr>
              <a:t>信用貨幣塑膠貨幣電子貨幣</a:t>
            </a:r>
            <a:r>
              <a:rPr lang="zh-TW" altLang="en-US" dirty="0" smtClean="0">
                <a:sym typeface="Wingdings"/>
              </a:rPr>
              <a:t>虛擬貨幣</a:t>
            </a:r>
            <a:endParaRPr lang="en-US" altLang="zh-TW" dirty="0"/>
          </a:p>
          <a:p>
            <a:pPr>
              <a:lnSpc>
                <a:spcPct val="120000"/>
              </a:lnSpc>
            </a:pPr>
            <a:r>
              <a:rPr lang="zh-TW" altLang="en-US" sz="2800" dirty="0" smtClean="0"/>
              <a:t>電商支付</a:t>
            </a:r>
            <a:r>
              <a:rPr lang="en-US" altLang="zh-TW" sz="2800" dirty="0" smtClean="0"/>
              <a:t>: </a:t>
            </a:r>
          </a:p>
          <a:p>
            <a:pPr lvl="1">
              <a:lnSpc>
                <a:spcPct val="120000"/>
              </a:lnSpc>
            </a:pPr>
            <a:r>
              <a:rPr lang="zh-TW" altLang="en-US" dirty="0" smtClean="0"/>
              <a:t>遠距支付、物流金流</a:t>
            </a:r>
            <a:r>
              <a:rPr lang="zh-TW" altLang="en-US" dirty="0"/>
              <a:t>不</a:t>
            </a:r>
            <a:r>
              <a:rPr lang="zh-TW" altLang="en-US" dirty="0" smtClean="0"/>
              <a:t>同步</a:t>
            </a:r>
            <a:endParaRPr lang="en-US" altLang="zh-TW" dirty="0" smtClean="0"/>
          </a:p>
          <a:p>
            <a:pPr lvl="1">
              <a:lnSpc>
                <a:spcPct val="120000"/>
              </a:lnSpc>
            </a:pPr>
            <a:r>
              <a:rPr lang="zh-TW" altLang="en-US" dirty="0" smtClean="0"/>
              <a:t>解決問題</a:t>
            </a:r>
            <a:r>
              <a:rPr lang="en-US" altLang="zh-TW" dirty="0" smtClean="0"/>
              <a:t>: </a:t>
            </a:r>
            <a:r>
              <a:rPr lang="zh-TW" altLang="en-US" dirty="0" smtClean="0"/>
              <a:t>第三方</a:t>
            </a:r>
            <a:r>
              <a:rPr lang="zh-TW" altLang="en-US" dirty="0"/>
              <a:t>物</a:t>
            </a:r>
            <a:r>
              <a:rPr lang="zh-TW" altLang="en-US" dirty="0" smtClean="0"/>
              <a:t>流、支付保證</a:t>
            </a:r>
            <a:endParaRPr lang="en-US" altLang="zh-TW" dirty="0" smtClean="0"/>
          </a:p>
          <a:p>
            <a:pPr>
              <a:lnSpc>
                <a:spcPct val="120000"/>
              </a:lnSpc>
            </a:pPr>
            <a:r>
              <a:rPr lang="zh-TW" altLang="en-US" dirty="0" smtClean="0"/>
              <a:t>行動支付</a:t>
            </a:r>
            <a:r>
              <a:rPr lang="en-US" altLang="zh-TW" dirty="0" smtClean="0"/>
              <a:t>:</a:t>
            </a:r>
          </a:p>
          <a:p>
            <a:pPr lvl="1">
              <a:lnSpc>
                <a:spcPct val="120000"/>
              </a:lnSpc>
            </a:pPr>
            <a:r>
              <a:rPr lang="zh-TW" altLang="en-US" dirty="0" smtClean="0"/>
              <a:t>近</a:t>
            </a:r>
            <a:r>
              <a:rPr lang="zh-TW" altLang="en-US" dirty="0"/>
              <a:t>距</a:t>
            </a:r>
            <a:r>
              <a:rPr lang="zh-TW" altLang="en-US" dirty="0" smtClean="0"/>
              <a:t>支付</a:t>
            </a:r>
            <a:r>
              <a:rPr lang="zh-TW" altLang="en-US" dirty="0"/>
              <a:t>、物流金</a:t>
            </a:r>
            <a:r>
              <a:rPr lang="zh-TW" altLang="en-US" dirty="0" smtClean="0"/>
              <a:t>流無不同步</a:t>
            </a:r>
            <a:endParaRPr lang="en-US" altLang="zh-TW" dirty="0" smtClean="0"/>
          </a:p>
          <a:p>
            <a:pPr lvl="1">
              <a:lnSpc>
                <a:spcPct val="120000"/>
              </a:lnSpc>
            </a:pPr>
            <a:r>
              <a:rPr lang="zh-TW" altLang="en-US" dirty="0"/>
              <a:t>解決問題</a:t>
            </a:r>
            <a:r>
              <a:rPr lang="en-US" altLang="zh-TW" dirty="0"/>
              <a:t>:</a:t>
            </a:r>
            <a:r>
              <a:rPr lang="zh-TW" altLang="en-US" dirty="0" smtClean="0"/>
              <a:t>無現金支付、小額付款</a:t>
            </a:r>
            <a:endParaRPr lang="en-US" altLang="zh-TW" dirty="0"/>
          </a:p>
          <a:p>
            <a:pPr lvl="1">
              <a:lnSpc>
                <a:spcPct val="120000"/>
              </a:lnSpc>
            </a:pPr>
            <a:endParaRPr lang="en-US" altLang="zh-TW" dirty="0" smtClean="0"/>
          </a:p>
          <a:p>
            <a:pPr>
              <a:lnSpc>
                <a:spcPct val="120000"/>
              </a:lnSpc>
            </a:pPr>
            <a:endParaRPr lang="zh-TW" altLang="en-US" sz="2800" dirty="0"/>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21</a:t>
            </a:fld>
            <a:endParaRPr lang="en-US" altLang="zh-TW"/>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2018</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2791896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p:cNvSpPr>
          <p:nvPr>
            <p:ph type="title"/>
          </p:nvPr>
        </p:nvSpPr>
        <p:spPr>
          <a:prstGeom prst="rect">
            <a:avLst/>
          </a:prstGeom>
        </p:spPr>
        <p:txBody>
          <a:bodyPr>
            <a:normAutofit/>
          </a:bodyPr>
          <a:lstStyle/>
          <a:p>
            <a:r>
              <a:rPr dirty="0" err="1" smtClean="0">
                <a:latin typeface="+mn-ea"/>
                <a:ea typeface="+mn-ea"/>
                <a:sym typeface="Helvetica"/>
              </a:rPr>
              <a:t>第三方支付</a:t>
            </a:r>
            <a:r>
              <a:rPr lang="zh-TW" altLang="en-US" dirty="0">
                <a:latin typeface="+mn-ea"/>
                <a:ea typeface="+mn-ea"/>
                <a:sym typeface="Helvetica"/>
              </a:rPr>
              <a:t>如何</a:t>
            </a:r>
            <a:r>
              <a:rPr dirty="0" err="1">
                <a:latin typeface="+mn-ea"/>
                <a:ea typeface="+mn-ea"/>
                <a:sym typeface="Helvetica"/>
              </a:rPr>
              <a:t>運作</a:t>
            </a:r>
            <a:endParaRPr dirty="0">
              <a:latin typeface="+mn-ea"/>
              <a:ea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22</a:t>
            </a:fld>
            <a:endParaRPr lang="en-US" altLang="zh-TW"/>
          </a:p>
        </p:txBody>
      </p:sp>
      <p:pic>
        <p:nvPicPr>
          <p:cNvPr id="177" name="pasted-image.png"/>
          <p:cNvPicPr>
            <a:picLocks noChangeAspect="1"/>
          </p:cNvPicPr>
          <p:nvPr/>
        </p:nvPicPr>
        <p:blipFill>
          <a:blip r:embed="rId3">
            <a:extLst/>
          </a:blip>
          <a:stretch>
            <a:fillRect/>
          </a:stretch>
        </p:blipFill>
        <p:spPr>
          <a:xfrm>
            <a:off x="3959509" y="3216048"/>
            <a:ext cx="6032216" cy="3016109"/>
          </a:xfrm>
          <a:prstGeom prst="rect">
            <a:avLst/>
          </a:prstGeom>
          <a:ln w="12700">
            <a:miter lim="400000"/>
          </a:ln>
        </p:spPr>
      </p:pic>
      <p:sp>
        <p:nvSpPr>
          <p:cNvPr id="178" name="Shape 178"/>
          <p:cNvSpPr/>
          <p:nvPr/>
        </p:nvSpPr>
        <p:spPr>
          <a:xfrm>
            <a:off x="9804927" y="6330735"/>
            <a:ext cx="1755141" cy="251588"/>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1300"/>
            </a:lvl1pPr>
          </a:lstStyle>
          <a:p>
            <a:r>
              <a:t>資料來源：遇見雜誌網</a:t>
            </a:r>
          </a:p>
        </p:txBody>
      </p:sp>
      <p:graphicFrame>
        <p:nvGraphicFramePr>
          <p:cNvPr id="8" name="資料庫圖表 7"/>
          <p:cNvGraphicFramePr/>
          <p:nvPr>
            <p:extLst/>
          </p:nvPr>
        </p:nvGraphicFramePr>
        <p:xfrm>
          <a:off x="253642" y="1627552"/>
          <a:ext cx="11456116" cy="31432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2018</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416734362"/>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Shape 182"/>
          <p:cNvSpPr>
            <a:spLocks noGrp="1"/>
          </p:cNvSpPr>
          <p:nvPr>
            <p:ph type="title"/>
          </p:nvPr>
        </p:nvSpPr>
        <p:spPr>
          <a:xfrm>
            <a:off x="592793" y="369542"/>
            <a:ext cx="11002297" cy="954856"/>
          </a:xfrm>
          <a:prstGeom prst="rect">
            <a:avLst/>
          </a:prstGeom>
        </p:spPr>
        <p:txBody>
          <a:bodyPr>
            <a:normAutofit/>
          </a:bodyPr>
          <a:lstStyle/>
          <a:p>
            <a:r>
              <a:rPr lang="zh-TW" altLang="en-US" dirty="0">
                <a:latin typeface="+mn-ea"/>
                <a:ea typeface="+mn-ea"/>
              </a:rPr>
              <a:t>付款方式</a:t>
            </a:r>
            <a:endParaRPr dirty="0">
              <a:latin typeface="+mn-ea"/>
              <a:ea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23</a:t>
            </a:fld>
            <a:endParaRPr lang="en-US" altLang="zh-TW"/>
          </a:p>
        </p:txBody>
      </p:sp>
      <p:sp>
        <p:nvSpPr>
          <p:cNvPr id="196" name="Shape 196"/>
          <p:cNvSpPr/>
          <p:nvPr/>
        </p:nvSpPr>
        <p:spPr>
          <a:xfrm>
            <a:off x="7727299" y="3129104"/>
            <a:ext cx="3958545" cy="1686359"/>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marL="180473" indent="-180473">
              <a:lnSpc>
                <a:spcPct val="150000"/>
              </a:lnSpc>
              <a:buSzPct val="100000"/>
              <a:buChar char="•"/>
            </a:pPr>
            <a:r>
              <a:rPr sz="2400" dirty="0" err="1">
                <a:latin typeface="+mn-ea"/>
              </a:rPr>
              <a:t>目前第三方支付服務方式</a:t>
            </a:r>
            <a:r>
              <a:rPr lang="zh-TW" altLang="en-US" sz="2400" dirty="0">
                <a:latin typeface="+mn-ea"/>
              </a:rPr>
              <a:t>：</a:t>
            </a:r>
            <a:r>
              <a:rPr sz="2400" dirty="0" err="1">
                <a:latin typeface="+mn-ea"/>
              </a:rPr>
              <a:t>有ATM付款、</a:t>
            </a:r>
            <a:r>
              <a:rPr sz="2400" dirty="0" err="1" smtClean="0">
                <a:latin typeface="+mn-ea"/>
              </a:rPr>
              <a:t>信用卡付款及儲值付款</a:t>
            </a:r>
            <a:endParaRPr sz="2400" dirty="0">
              <a:latin typeface="+mn-ea"/>
            </a:endParaRPr>
          </a:p>
        </p:txBody>
      </p:sp>
      <p:grpSp>
        <p:nvGrpSpPr>
          <p:cNvPr id="5" name="群組 4"/>
          <p:cNvGrpSpPr/>
          <p:nvPr/>
        </p:nvGrpSpPr>
        <p:grpSpPr>
          <a:xfrm>
            <a:off x="592793" y="1562617"/>
            <a:ext cx="6909010" cy="4695318"/>
            <a:chOff x="592793" y="1562617"/>
            <a:chExt cx="6909010" cy="4695318"/>
          </a:xfrm>
        </p:grpSpPr>
        <p:grpSp>
          <p:nvGrpSpPr>
            <p:cNvPr id="4" name="群組 3"/>
            <p:cNvGrpSpPr/>
            <p:nvPr/>
          </p:nvGrpSpPr>
          <p:grpSpPr>
            <a:xfrm>
              <a:off x="931102" y="2322426"/>
              <a:ext cx="6570701" cy="3935509"/>
              <a:chOff x="5828876" y="2213076"/>
              <a:chExt cx="6570701" cy="3935509"/>
            </a:xfrm>
          </p:grpSpPr>
          <p:sp>
            <p:nvSpPr>
              <p:cNvPr id="183" name="Shape 183"/>
              <p:cNvSpPr/>
              <p:nvPr/>
            </p:nvSpPr>
            <p:spPr>
              <a:xfrm>
                <a:off x="7172082" y="5279391"/>
                <a:ext cx="2027498" cy="643127"/>
              </a:xfrm>
              <a:prstGeom prst="rect">
                <a:avLst/>
              </a:prstGeom>
              <a:solidFill>
                <a:schemeClr val="accent4">
                  <a:lumMod val="60000"/>
                  <a:lumOff val="40000"/>
                </a:schemeClr>
              </a:solidFill>
              <a:ln w="38100">
                <a:solidFill>
                  <a:srgbClr val="B3D6AC"/>
                </a:solidFill>
                <a:miter/>
              </a:ln>
              <a:extLst>
                <a:ext uri="{C572A759-6A51-4108-AA02-DFA0A04FC94B}">
                  <ma14:wrappingTextBoxFlag xmlns:ma14="http://schemas.microsoft.com/office/mac/drawingml/2011/main" xmlns="" val="1"/>
                </a:ext>
              </a:extLst>
            </p:spPr>
            <p:txBody>
              <a:bodyPr lIns="45719" rIns="45719" anchor="ctr"/>
              <a:lstStyle>
                <a:lvl1pPr algn="ctr">
                  <a:defRPr sz="1700" b="1">
                    <a:solidFill>
                      <a:srgbClr val="FFFFFF"/>
                    </a:solidFill>
                  </a:defRPr>
                </a:lvl1pPr>
              </a:lstStyle>
              <a:p>
                <a:r>
                  <a:rPr sz="2000" dirty="0" err="1"/>
                  <a:t>透過支付寶付款</a:t>
                </a:r>
                <a:endParaRPr sz="2000" dirty="0"/>
              </a:p>
            </p:txBody>
          </p:sp>
          <p:sp>
            <p:nvSpPr>
              <p:cNvPr id="184" name="Shape 184"/>
              <p:cNvSpPr/>
              <p:nvPr/>
            </p:nvSpPr>
            <p:spPr>
              <a:xfrm>
                <a:off x="8972722" y="2628297"/>
                <a:ext cx="2929811" cy="821167"/>
              </a:xfrm>
              <a:prstGeom prst="rect">
                <a:avLst/>
              </a:prstGeom>
              <a:solidFill>
                <a:schemeClr val="accent4">
                  <a:lumMod val="60000"/>
                  <a:lumOff val="40000"/>
                </a:schemeClr>
              </a:solidFill>
              <a:ln w="38100">
                <a:solidFill>
                  <a:schemeClr val="accent4">
                    <a:lumMod val="40000"/>
                    <a:lumOff val="60000"/>
                  </a:schemeClr>
                </a:solidFill>
                <a:miter/>
              </a:ln>
              <a:extLst>
                <a:ext uri="{C572A759-6A51-4108-AA02-DFA0A04FC94B}">
                  <ma14:wrappingTextBoxFlag xmlns:ma14="http://schemas.microsoft.com/office/mac/drawingml/2011/main" xmlns="" val="1"/>
                </a:ext>
              </a:extLst>
            </p:spPr>
            <p:txBody>
              <a:bodyPr lIns="45719" rIns="45719" anchor="ctr"/>
              <a:lstStyle>
                <a:lvl1pPr algn="ctr">
                  <a:defRPr sz="1700" b="1">
                    <a:solidFill>
                      <a:srgbClr val="FFFFFF"/>
                    </a:solidFill>
                  </a:defRPr>
                </a:lvl1pPr>
              </a:lstStyle>
              <a:p>
                <a:r>
                  <a:rPr sz="2000" dirty="0" err="1"/>
                  <a:t>儲值個人的支付寶帳戶</a:t>
                </a:r>
                <a:endParaRPr sz="2000" dirty="0"/>
              </a:p>
            </p:txBody>
          </p:sp>
          <p:sp>
            <p:nvSpPr>
              <p:cNvPr id="185" name="Shape 185"/>
              <p:cNvSpPr/>
              <p:nvPr/>
            </p:nvSpPr>
            <p:spPr>
              <a:xfrm>
                <a:off x="9897935" y="5541220"/>
                <a:ext cx="1293940" cy="607365"/>
              </a:xfrm>
              <a:prstGeom prst="rect">
                <a:avLst/>
              </a:prstGeom>
              <a:solidFill>
                <a:schemeClr val="accent4">
                  <a:lumMod val="60000"/>
                  <a:lumOff val="40000"/>
                </a:schemeClr>
              </a:solidFill>
              <a:ln w="38100">
                <a:solidFill>
                  <a:srgbClr val="B3D6AC"/>
                </a:solidFill>
                <a:miter/>
              </a:ln>
              <a:extLst>
                <a:ext uri="{C572A759-6A51-4108-AA02-DFA0A04FC94B}">
                  <ma14:wrappingTextBoxFlag xmlns:ma14="http://schemas.microsoft.com/office/mac/drawingml/2011/main" xmlns="" val="1"/>
                </a:ext>
              </a:extLst>
            </p:spPr>
            <p:txBody>
              <a:bodyPr lIns="45719" rIns="45719" anchor="ctr"/>
              <a:lstStyle>
                <a:lvl1pPr algn="ctr">
                  <a:defRPr sz="1700" b="1">
                    <a:solidFill>
                      <a:srgbClr val="FFFFFF"/>
                    </a:solidFill>
                  </a:defRPr>
                </a:lvl1pPr>
              </a:lstStyle>
              <a:p>
                <a:r>
                  <a:rPr sz="2000"/>
                  <a:t>餘額寶</a:t>
                </a:r>
              </a:p>
            </p:txBody>
          </p:sp>
          <p:sp>
            <p:nvSpPr>
              <p:cNvPr id="186" name="Shape 186"/>
              <p:cNvSpPr/>
              <p:nvPr/>
            </p:nvSpPr>
            <p:spPr>
              <a:xfrm>
                <a:off x="6819900" y="2213076"/>
                <a:ext cx="1402359" cy="672441"/>
              </a:xfrm>
              <a:prstGeom prst="rect">
                <a:avLst/>
              </a:prstGeom>
              <a:solidFill>
                <a:schemeClr val="accent4">
                  <a:lumMod val="60000"/>
                  <a:lumOff val="40000"/>
                </a:schemeClr>
              </a:solidFill>
              <a:ln w="38100">
                <a:solidFill>
                  <a:schemeClr val="accent4">
                    <a:lumMod val="40000"/>
                    <a:lumOff val="60000"/>
                  </a:schemeClr>
                </a:solidFill>
                <a:miter/>
              </a:ln>
              <a:extLst>
                <a:ext uri="{C572A759-6A51-4108-AA02-DFA0A04FC94B}">
                  <ma14:wrappingTextBoxFlag xmlns:ma14="http://schemas.microsoft.com/office/mac/drawingml/2011/main" xmlns="" val="1"/>
                </a:ext>
              </a:extLst>
            </p:spPr>
            <p:txBody>
              <a:bodyPr lIns="45719" rIns="45719" anchor="ctr"/>
              <a:lstStyle>
                <a:lvl1pPr algn="ctr">
                  <a:defRPr sz="1700" b="1">
                    <a:solidFill>
                      <a:srgbClr val="FFFFFF"/>
                    </a:solidFill>
                  </a:defRPr>
                </a:lvl1pPr>
              </a:lstStyle>
              <a:p>
                <a:r>
                  <a:rPr sz="2000" dirty="0"/>
                  <a:t>網銀帳戶</a:t>
                </a:r>
              </a:p>
            </p:txBody>
          </p:sp>
          <p:sp>
            <p:nvSpPr>
              <p:cNvPr id="187" name="Shape 187"/>
              <p:cNvSpPr/>
              <p:nvPr/>
            </p:nvSpPr>
            <p:spPr>
              <a:xfrm>
                <a:off x="7831981" y="2938727"/>
                <a:ext cx="1" cy="2287456"/>
              </a:xfrm>
              <a:prstGeom prst="line">
                <a:avLst/>
              </a:prstGeom>
              <a:ln w="38100">
                <a:solidFill>
                  <a:schemeClr val="accent4">
                    <a:lumMod val="40000"/>
                    <a:lumOff val="60000"/>
                  </a:schemeClr>
                </a:solidFill>
                <a:custDash>
                  <a:ds d="200000" sp="200000"/>
                </a:custDash>
                <a:miter lim="400000"/>
                <a:tailEnd type="triangle"/>
              </a:ln>
            </p:spPr>
            <p:txBody>
              <a:bodyPr lIns="45719" rIns="45719"/>
              <a:lstStyle/>
              <a:p>
                <a:endParaRPr sz="2000"/>
              </a:p>
            </p:txBody>
          </p:sp>
          <p:sp>
            <p:nvSpPr>
              <p:cNvPr id="188" name="Shape 188"/>
              <p:cNvSpPr/>
              <p:nvPr/>
            </p:nvSpPr>
            <p:spPr>
              <a:xfrm>
                <a:off x="10466030" y="3503178"/>
                <a:ext cx="1" cy="1984328"/>
              </a:xfrm>
              <a:prstGeom prst="line">
                <a:avLst/>
              </a:prstGeom>
              <a:ln w="38100">
                <a:solidFill>
                  <a:schemeClr val="accent4">
                    <a:lumMod val="40000"/>
                    <a:lumOff val="60000"/>
                  </a:schemeClr>
                </a:solidFill>
                <a:custDash>
                  <a:ds d="200000" sp="200000"/>
                </a:custDash>
                <a:miter lim="400000"/>
                <a:tailEnd type="triangle"/>
              </a:ln>
            </p:spPr>
            <p:txBody>
              <a:bodyPr lIns="45719" rIns="45719"/>
              <a:lstStyle/>
              <a:p>
                <a:endParaRPr sz="2000"/>
              </a:p>
            </p:txBody>
          </p:sp>
          <p:sp>
            <p:nvSpPr>
              <p:cNvPr id="189" name="Shape 189"/>
              <p:cNvSpPr/>
              <p:nvPr/>
            </p:nvSpPr>
            <p:spPr>
              <a:xfrm flipH="1">
                <a:off x="8787210" y="3513813"/>
                <a:ext cx="956280" cy="1603725"/>
              </a:xfrm>
              <a:prstGeom prst="line">
                <a:avLst/>
              </a:prstGeom>
              <a:ln w="38100">
                <a:solidFill>
                  <a:schemeClr val="accent4">
                    <a:lumMod val="40000"/>
                    <a:lumOff val="60000"/>
                  </a:schemeClr>
                </a:solidFill>
                <a:miter lim="400000"/>
                <a:tailEnd type="triangle"/>
              </a:ln>
            </p:spPr>
            <p:txBody>
              <a:bodyPr lIns="45719" rIns="45719"/>
              <a:lstStyle/>
              <a:p>
                <a:endParaRPr sz="2000"/>
              </a:p>
            </p:txBody>
          </p:sp>
          <p:sp>
            <p:nvSpPr>
              <p:cNvPr id="192" name="Shape 192"/>
              <p:cNvSpPr/>
              <p:nvPr/>
            </p:nvSpPr>
            <p:spPr>
              <a:xfrm>
                <a:off x="6388830" y="3164798"/>
                <a:ext cx="1374733" cy="707886"/>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300"/>
                </a:pPr>
                <a:r>
                  <a:rPr sz="2000" b="1" dirty="0"/>
                  <a:t>支持轉帳卡</a:t>
                </a:r>
              </a:p>
              <a:p>
                <a:pPr>
                  <a:defRPr sz="1300"/>
                </a:pPr>
                <a:r>
                  <a:rPr sz="2000" b="1" dirty="0"/>
                  <a:t>和信用卡</a:t>
                </a:r>
              </a:p>
            </p:txBody>
          </p:sp>
          <p:sp>
            <p:nvSpPr>
              <p:cNvPr id="193" name="Shape 193"/>
              <p:cNvSpPr/>
              <p:nvPr/>
            </p:nvSpPr>
            <p:spPr>
              <a:xfrm>
                <a:off x="5828876" y="4090156"/>
                <a:ext cx="2144175" cy="1015663"/>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300"/>
                </a:pPr>
                <a:r>
                  <a:rPr sz="2000" b="1" dirty="0" err="1"/>
                  <a:t>完成帳戶綁定後</a:t>
                </a:r>
                <a:r>
                  <a:rPr lang="zh-TW" altLang="en-US" sz="2000" b="1" dirty="0"/>
                  <a:t>，</a:t>
                </a:r>
                <a:endParaRPr sz="2000" b="1" dirty="0"/>
              </a:p>
              <a:p>
                <a:pPr>
                  <a:defRPr sz="1300"/>
                </a:pPr>
                <a:r>
                  <a:rPr sz="2000" b="1" dirty="0" err="1"/>
                  <a:t>網銀用戶可直接</a:t>
                </a:r>
                <a:endParaRPr sz="2000" b="1" dirty="0"/>
              </a:p>
              <a:p>
                <a:pPr>
                  <a:defRPr sz="1300"/>
                </a:pPr>
                <a:r>
                  <a:rPr sz="2000" b="1" dirty="0" err="1"/>
                  <a:t>進行付款</a:t>
                </a:r>
                <a:endParaRPr sz="2000" b="1" dirty="0"/>
              </a:p>
            </p:txBody>
          </p:sp>
          <p:sp>
            <p:nvSpPr>
              <p:cNvPr id="194" name="Shape 194"/>
              <p:cNvSpPr/>
              <p:nvPr/>
            </p:nvSpPr>
            <p:spPr>
              <a:xfrm>
                <a:off x="8203873" y="3870646"/>
                <a:ext cx="1631214" cy="707886"/>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300"/>
                </a:pPr>
                <a:r>
                  <a:rPr sz="2000" b="1" dirty="0" err="1"/>
                  <a:t>用支付寶帳戶</a:t>
                </a:r>
                <a:endParaRPr sz="2000" b="1" dirty="0"/>
              </a:p>
              <a:p>
                <a:pPr>
                  <a:defRPr sz="1300"/>
                </a:pPr>
                <a:r>
                  <a:rPr sz="2000" b="1" dirty="0" err="1"/>
                  <a:t>中的資金付款</a:t>
                </a:r>
                <a:endParaRPr sz="2000" b="1" dirty="0"/>
              </a:p>
            </p:txBody>
          </p:sp>
          <p:sp>
            <p:nvSpPr>
              <p:cNvPr id="195" name="Shape 195"/>
              <p:cNvSpPr/>
              <p:nvPr/>
            </p:nvSpPr>
            <p:spPr>
              <a:xfrm>
                <a:off x="10511883" y="3957882"/>
                <a:ext cx="1887694" cy="1015663"/>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300"/>
                </a:pPr>
                <a:r>
                  <a:rPr sz="2000" b="1" dirty="0" err="1"/>
                  <a:t>支付寶帳戶中的</a:t>
                </a:r>
                <a:endParaRPr sz="2000" b="1" dirty="0"/>
              </a:p>
              <a:p>
                <a:pPr>
                  <a:defRPr sz="1300"/>
                </a:pPr>
                <a:r>
                  <a:rPr sz="2000" b="1" dirty="0" err="1"/>
                  <a:t>多餘資金可以</a:t>
                </a:r>
                <a:endParaRPr sz="2000" b="1" dirty="0"/>
              </a:p>
              <a:p>
                <a:pPr>
                  <a:defRPr sz="1300"/>
                </a:pPr>
                <a:r>
                  <a:rPr sz="2000" b="1" dirty="0" err="1"/>
                  <a:t>投資餘額寶</a:t>
                </a:r>
                <a:endParaRPr sz="2000" b="1" dirty="0"/>
              </a:p>
            </p:txBody>
          </p:sp>
        </p:grpSp>
        <p:sp>
          <p:nvSpPr>
            <p:cNvPr id="197" name="Shape 197"/>
            <p:cNvSpPr/>
            <p:nvPr/>
          </p:nvSpPr>
          <p:spPr>
            <a:xfrm>
              <a:off x="592793" y="1562617"/>
              <a:ext cx="2246767" cy="461665"/>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100" b="1"/>
              </a:lvl1pPr>
            </a:lstStyle>
            <a:p>
              <a:r>
                <a:rPr sz="2400" dirty="0" err="1"/>
                <a:t>以支付寶為例</a:t>
              </a:r>
              <a:r>
                <a:rPr sz="2400" dirty="0"/>
                <a:t>：</a:t>
              </a:r>
            </a:p>
          </p:txBody>
        </p:sp>
      </p:grpSp>
      <p:sp>
        <p:nvSpPr>
          <p:cNvPr id="21" name="頁尾版面配置區 3"/>
          <p:cNvSpPr>
            <a:spLocks noGrp="1"/>
          </p:cNvSpPr>
          <p:nvPr>
            <p:ph type="ftr" sz="quarter" idx="11"/>
          </p:nvPr>
        </p:nvSpPr>
        <p:spPr>
          <a:xfrm>
            <a:off x="133865" y="6478310"/>
            <a:ext cx="11553550" cy="379690"/>
          </a:xfrm>
        </p:spPr>
        <p:txBody>
          <a:bodyPr/>
          <a:lstStyle/>
          <a:p>
            <a:r>
              <a:rPr lang="en-US" altLang="zh-TW" dirty="0" smtClean="0"/>
              <a:t>《 2018</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922086645"/>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Shape 201"/>
          <p:cNvSpPr>
            <a:spLocks noGrp="1"/>
          </p:cNvSpPr>
          <p:nvPr>
            <p:ph type="title"/>
          </p:nvPr>
        </p:nvSpPr>
        <p:spPr>
          <a:prstGeom prst="rect">
            <a:avLst/>
          </a:prstGeom>
        </p:spPr>
        <p:txBody>
          <a:bodyPr>
            <a:normAutofit/>
          </a:bodyPr>
          <a:lstStyle/>
          <a:p>
            <a:r>
              <a:rPr dirty="0" err="1" smtClean="0">
                <a:latin typeface="+mn-ea"/>
                <a:ea typeface="+mn-ea"/>
                <a:sym typeface="Helvetica"/>
              </a:rPr>
              <a:t>第三方支付</a:t>
            </a:r>
            <a:r>
              <a:rPr lang="zh-TW" altLang="en-US" dirty="0" smtClean="0">
                <a:latin typeface="+mn-ea"/>
                <a:ea typeface="+mn-ea"/>
                <a:sym typeface="Helvetica"/>
              </a:rPr>
              <a:t>後端</a:t>
            </a:r>
            <a:r>
              <a:rPr lang="en-US" altLang="zh-TW" dirty="0" smtClean="0">
                <a:latin typeface="+mn-ea"/>
                <a:ea typeface="+mn-ea"/>
                <a:sym typeface="Helvetica"/>
              </a:rPr>
              <a:t>: </a:t>
            </a:r>
            <a:r>
              <a:rPr dirty="0" err="1" smtClean="0">
                <a:latin typeface="+mn-ea"/>
                <a:ea typeface="+mn-ea"/>
                <a:sym typeface="Helvetica"/>
              </a:rPr>
              <a:t>錢存在哪裡</a:t>
            </a:r>
            <a:r>
              <a:rPr dirty="0" smtClean="0">
                <a:latin typeface="+mn-ea"/>
                <a:ea typeface="+mn-ea"/>
                <a:sym typeface="Helvetica"/>
              </a:rPr>
              <a:t>？</a:t>
            </a:r>
            <a:endParaRPr dirty="0">
              <a:latin typeface="+mn-ea"/>
              <a:ea typeface="+mn-ea"/>
              <a:sym typeface="Helvetic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24</a:t>
            </a:fld>
            <a:endParaRPr lang="en-US" altLang="zh-TW"/>
          </a:p>
        </p:txBody>
      </p:sp>
      <p:sp>
        <p:nvSpPr>
          <p:cNvPr id="215" name="Shape 215"/>
          <p:cNvSpPr/>
          <p:nvPr/>
        </p:nvSpPr>
        <p:spPr>
          <a:xfrm>
            <a:off x="703803" y="1404357"/>
            <a:ext cx="10970767" cy="1200329"/>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marL="180473" indent="-180473">
              <a:lnSpc>
                <a:spcPct val="150000"/>
              </a:lnSpc>
              <a:buSzPct val="100000"/>
              <a:buChar char="•"/>
              <a:defRPr sz="2400"/>
            </a:pPr>
            <a:r>
              <a:rPr dirty="0" err="1">
                <a:latin typeface="+mn-ea"/>
              </a:rPr>
              <a:t>第三方帳戶中的錢獨立存在</a:t>
            </a:r>
            <a:r>
              <a:rPr lang="zh-TW" altLang="en-US" dirty="0">
                <a:latin typeface="+mn-ea"/>
              </a:rPr>
              <a:t>，</a:t>
            </a:r>
            <a:r>
              <a:rPr dirty="0" err="1">
                <a:latin typeface="+mn-ea"/>
              </a:rPr>
              <a:t>以第三方公司作為擔保暫時保存</a:t>
            </a:r>
            <a:endParaRPr dirty="0">
              <a:latin typeface="+mn-ea"/>
            </a:endParaRPr>
          </a:p>
          <a:p>
            <a:pPr marL="180473" indent="-180473">
              <a:lnSpc>
                <a:spcPct val="150000"/>
              </a:lnSpc>
              <a:buSzPct val="100000"/>
              <a:buChar char="•"/>
              <a:defRPr sz="2400"/>
            </a:pPr>
            <a:r>
              <a:rPr dirty="0" err="1">
                <a:latin typeface="+mn-ea"/>
              </a:rPr>
              <a:t>以支付寶為例</a:t>
            </a:r>
            <a:r>
              <a:rPr lang="zh-TW" altLang="en-US" dirty="0">
                <a:latin typeface="+mn-ea"/>
              </a:rPr>
              <a:t>，</a:t>
            </a:r>
            <a:r>
              <a:rPr dirty="0" err="1">
                <a:latin typeface="+mn-ea"/>
              </a:rPr>
              <a:t>阿里巴巴集團</a:t>
            </a:r>
            <a:r>
              <a:rPr lang="zh-TW" altLang="en-US" dirty="0">
                <a:latin typeface="+mn-ea"/>
              </a:rPr>
              <a:t>擁有雄厚的資本</a:t>
            </a:r>
            <a:r>
              <a:rPr dirty="0" err="1">
                <a:latin typeface="+mn-ea"/>
              </a:rPr>
              <a:t>可作為後盾</a:t>
            </a:r>
            <a:endParaRPr dirty="0">
              <a:latin typeface="+mn-ea"/>
            </a:endParaRPr>
          </a:p>
        </p:txBody>
      </p:sp>
      <p:grpSp>
        <p:nvGrpSpPr>
          <p:cNvPr id="5" name="群組 4"/>
          <p:cNvGrpSpPr/>
          <p:nvPr/>
        </p:nvGrpSpPr>
        <p:grpSpPr>
          <a:xfrm>
            <a:off x="1029509" y="3181783"/>
            <a:ext cx="10361258" cy="2906647"/>
            <a:chOff x="3625525" y="2206312"/>
            <a:chExt cx="10361258" cy="2906647"/>
          </a:xfrm>
        </p:grpSpPr>
        <p:sp>
          <p:nvSpPr>
            <p:cNvPr id="213" name="Shape 213"/>
            <p:cNvSpPr/>
            <p:nvPr/>
          </p:nvSpPr>
          <p:spPr>
            <a:xfrm>
              <a:off x="3625525" y="4439077"/>
              <a:ext cx="1052454" cy="427164"/>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defRPr sz="1500"/>
              </a:lvl1pPr>
            </a:lstStyle>
            <a:p>
              <a:r>
                <a:rPr sz="2400" dirty="0" err="1"/>
                <a:t>買家</a:t>
              </a:r>
              <a:endParaRPr sz="2400" dirty="0"/>
            </a:p>
          </p:txBody>
        </p:sp>
        <p:sp>
          <p:nvSpPr>
            <p:cNvPr id="214" name="Shape 214"/>
            <p:cNvSpPr/>
            <p:nvPr/>
          </p:nvSpPr>
          <p:spPr>
            <a:xfrm>
              <a:off x="12890723" y="4439077"/>
              <a:ext cx="914367" cy="673882"/>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defRPr sz="1500"/>
              </a:lvl1pPr>
            </a:lstStyle>
            <a:p>
              <a:r>
                <a:rPr sz="2400" dirty="0" err="1"/>
                <a:t>賣家</a:t>
              </a:r>
              <a:endParaRPr sz="2400" dirty="0"/>
            </a:p>
          </p:txBody>
        </p:sp>
        <p:grpSp>
          <p:nvGrpSpPr>
            <p:cNvPr id="4" name="群組 3"/>
            <p:cNvGrpSpPr/>
            <p:nvPr/>
          </p:nvGrpSpPr>
          <p:grpSpPr>
            <a:xfrm>
              <a:off x="3625525" y="2206312"/>
              <a:ext cx="10361258" cy="2146756"/>
              <a:chOff x="3159820" y="2496800"/>
              <a:chExt cx="10361258" cy="2146756"/>
            </a:xfrm>
          </p:grpSpPr>
          <p:sp>
            <p:nvSpPr>
              <p:cNvPr id="202" name="Shape 202"/>
              <p:cNvSpPr/>
              <p:nvPr/>
            </p:nvSpPr>
            <p:spPr>
              <a:xfrm>
                <a:off x="4683716" y="3876096"/>
                <a:ext cx="1583696" cy="749501"/>
              </a:xfrm>
              <a:prstGeom prst="rect">
                <a:avLst/>
              </a:prstGeom>
              <a:solidFill>
                <a:schemeClr val="accent1">
                  <a:satOff val="-7853"/>
                  <a:lumOff val="-12823"/>
                </a:schemeClr>
              </a:solidFill>
              <a:ln w="38100">
                <a:solidFill>
                  <a:schemeClr val="accent1"/>
                </a:solidFill>
                <a:miter/>
              </a:ln>
              <a:extLst>
                <a:ext uri="{C572A759-6A51-4108-AA02-DFA0A04FC94B}">
                  <ma14:wrappingTextBoxFlag xmlns:ma14="http://schemas.microsoft.com/office/mac/drawingml/2011/main" xmlns="" val="1"/>
                </a:ext>
              </a:extLst>
            </p:spPr>
            <p:txBody>
              <a:bodyPr lIns="45719" rIns="45719" anchor="ctr"/>
              <a:lstStyle>
                <a:lvl1pPr algn="ctr">
                  <a:defRPr sz="1600" b="1">
                    <a:solidFill>
                      <a:srgbClr val="FFFFFF"/>
                    </a:solidFill>
                  </a:defRPr>
                </a:lvl1pPr>
              </a:lstStyle>
              <a:p>
                <a:r>
                  <a:rPr sz="2400" dirty="0" err="1"/>
                  <a:t>銀行帳戶</a:t>
                </a:r>
                <a:endParaRPr sz="2400" dirty="0"/>
              </a:p>
            </p:txBody>
          </p:sp>
          <p:sp>
            <p:nvSpPr>
              <p:cNvPr id="203" name="Shape 203"/>
              <p:cNvSpPr/>
              <p:nvPr/>
            </p:nvSpPr>
            <p:spPr>
              <a:xfrm>
                <a:off x="7569113" y="3878496"/>
                <a:ext cx="1321920" cy="749500"/>
              </a:xfrm>
              <a:prstGeom prst="rect">
                <a:avLst/>
              </a:prstGeom>
              <a:solidFill>
                <a:schemeClr val="accent1">
                  <a:satOff val="-7853"/>
                  <a:lumOff val="-12823"/>
                </a:schemeClr>
              </a:solidFill>
              <a:ln w="38100">
                <a:solidFill>
                  <a:schemeClr val="accent1"/>
                </a:solidFill>
                <a:miter/>
              </a:ln>
              <a:extLst>
                <a:ext uri="{C572A759-6A51-4108-AA02-DFA0A04FC94B}">
                  <ma14:wrappingTextBoxFlag xmlns:ma14="http://schemas.microsoft.com/office/mac/drawingml/2011/main" xmlns="" val="1"/>
                </a:ext>
              </a:extLst>
            </p:spPr>
            <p:txBody>
              <a:bodyPr lIns="45719" rIns="45719" anchor="ctr"/>
              <a:lstStyle>
                <a:lvl1pPr algn="ctr">
                  <a:defRPr sz="1600" b="1">
                    <a:solidFill>
                      <a:srgbClr val="FFFFFF"/>
                    </a:solidFill>
                  </a:defRPr>
                </a:lvl1pPr>
              </a:lstStyle>
              <a:p>
                <a:r>
                  <a:rPr sz="2400" dirty="0" err="1"/>
                  <a:t>支付寶</a:t>
                </a:r>
                <a:endParaRPr sz="2400" dirty="0"/>
              </a:p>
            </p:txBody>
          </p:sp>
          <p:sp>
            <p:nvSpPr>
              <p:cNvPr id="204" name="Shape 204"/>
              <p:cNvSpPr/>
              <p:nvPr/>
            </p:nvSpPr>
            <p:spPr>
              <a:xfrm>
                <a:off x="9927293" y="3876096"/>
                <a:ext cx="1487688" cy="705591"/>
              </a:xfrm>
              <a:prstGeom prst="rect">
                <a:avLst/>
              </a:prstGeom>
              <a:solidFill>
                <a:schemeClr val="accent1">
                  <a:satOff val="-7853"/>
                  <a:lumOff val="-12823"/>
                </a:schemeClr>
              </a:solidFill>
              <a:ln w="38100">
                <a:solidFill>
                  <a:schemeClr val="accent1"/>
                </a:solidFill>
                <a:miter/>
              </a:ln>
              <a:extLst>
                <a:ext uri="{C572A759-6A51-4108-AA02-DFA0A04FC94B}">
                  <ma14:wrappingTextBoxFlag xmlns:ma14="http://schemas.microsoft.com/office/mac/drawingml/2011/main" xmlns="" val="1"/>
                </a:ext>
              </a:extLst>
            </p:spPr>
            <p:txBody>
              <a:bodyPr lIns="45719" rIns="45719" anchor="ctr"/>
              <a:lstStyle>
                <a:lvl1pPr algn="ctr">
                  <a:defRPr sz="1600" b="1">
                    <a:solidFill>
                      <a:srgbClr val="FFFFFF"/>
                    </a:solidFill>
                  </a:defRPr>
                </a:lvl1pPr>
              </a:lstStyle>
              <a:p>
                <a:r>
                  <a:rPr sz="2400" dirty="0" err="1"/>
                  <a:t>銀行帳戶</a:t>
                </a:r>
                <a:endParaRPr sz="2400" dirty="0"/>
              </a:p>
            </p:txBody>
          </p:sp>
          <p:sp>
            <p:nvSpPr>
              <p:cNvPr id="205" name="Shape 205"/>
              <p:cNvSpPr/>
              <p:nvPr/>
            </p:nvSpPr>
            <p:spPr>
              <a:xfrm>
                <a:off x="7065593" y="2496800"/>
                <a:ext cx="2693656" cy="836975"/>
              </a:xfrm>
              <a:prstGeom prst="rect">
                <a:avLst/>
              </a:prstGeom>
              <a:solidFill>
                <a:schemeClr val="accent1">
                  <a:satOff val="-7853"/>
                  <a:lumOff val="-12823"/>
                </a:schemeClr>
              </a:solidFill>
              <a:ln w="38100">
                <a:solidFill>
                  <a:schemeClr val="accent1"/>
                </a:solidFill>
                <a:miter/>
              </a:ln>
              <a:extLst>
                <a:ext uri="{C572A759-6A51-4108-AA02-DFA0A04FC94B}">
                  <ma14:wrappingTextBoxFlag xmlns:ma14="http://schemas.microsoft.com/office/mac/drawingml/2011/main" xmlns="" val="1"/>
                </a:ext>
              </a:extLst>
            </p:spPr>
            <p:txBody>
              <a:bodyPr lIns="45719" rIns="45719" anchor="ctr"/>
              <a:lstStyle/>
              <a:p>
                <a:pPr algn="ctr">
                  <a:defRPr sz="1600" b="1">
                    <a:solidFill>
                      <a:srgbClr val="FFFFFF"/>
                    </a:solidFill>
                  </a:defRPr>
                </a:pPr>
                <a:r>
                  <a:rPr sz="2400" dirty="0" err="1"/>
                  <a:t>阿里巴巴集團</a:t>
                </a:r>
                <a:endParaRPr sz="2400" dirty="0"/>
              </a:p>
            </p:txBody>
          </p:sp>
          <p:sp>
            <p:nvSpPr>
              <p:cNvPr id="206" name="Shape 206"/>
              <p:cNvSpPr/>
              <p:nvPr/>
            </p:nvSpPr>
            <p:spPr>
              <a:xfrm flipV="1">
                <a:off x="3935771" y="4350162"/>
                <a:ext cx="725275" cy="0"/>
              </a:xfrm>
              <a:prstGeom prst="line">
                <a:avLst/>
              </a:prstGeom>
              <a:ln w="38100">
                <a:solidFill>
                  <a:schemeClr val="accent1"/>
                </a:solidFill>
                <a:custDash>
                  <a:ds d="200000" sp="200000"/>
                </a:custDash>
                <a:miter lim="400000"/>
                <a:tailEnd type="triangle"/>
              </a:ln>
            </p:spPr>
            <p:txBody>
              <a:bodyPr lIns="45719" rIns="45719"/>
              <a:lstStyle/>
              <a:p>
                <a:endParaRPr sz="2400"/>
              </a:p>
            </p:txBody>
          </p:sp>
          <p:sp>
            <p:nvSpPr>
              <p:cNvPr id="207" name="Shape 207"/>
              <p:cNvSpPr/>
              <p:nvPr/>
            </p:nvSpPr>
            <p:spPr>
              <a:xfrm flipH="1">
                <a:off x="8926967" y="4263745"/>
                <a:ext cx="939028" cy="1"/>
              </a:xfrm>
              <a:prstGeom prst="line">
                <a:avLst/>
              </a:prstGeom>
              <a:ln w="38100">
                <a:solidFill>
                  <a:schemeClr val="accent1"/>
                </a:solidFill>
                <a:custDash>
                  <a:ds d="200000" sp="200000"/>
                </a:custDash>
                <a:miter lim="400000"/>
                <a:tailEnd type="triangle"/>
              </a:ln>
            </p:spPr>
            <p:txBody>
              <a:bodyPr lIns="45719" rIns="45719"/>
              <a:lstStyle/>
              <a:p>
                <a:endParaRPr sz="2400"/>
              </a:p>
            </p:txBody>
          </p:sp>
          <p:sp>
            <p:nvSpPr>
              <p:cNvPr id="208" name="Shape 208"/>
              <p:cNvSpPr/>
              <p:nvPr/>
            </p:nvSpPr>
            <p:spPr>
              <a:xfrm>
                <a:off x="6358888" y="4263746"/>
                <a:ext cx="1174291" cy="1"/>
              </a:xfrm>
              <a:prstGeom prst="line">
                <a:avLst/>
              </a:prstGeom>
              <a:ln w="38100">
                <a:solidFill>
                  <a:schemeClr val="accent1"/>
                </a:solidFill>
                <a:custDash>
                  <a:ds d="200000" sp="200000"/>
                </a:custDash>
                <a:miter lim="400000"/>
                <a:tailEnd type="triangle"/>
              </a:ln>
            </p:spPr>
            <p:txBody>
              <a:bodyPr lIns="45719" rIns="45719"/>
              <a:lstStyle/>
              <a:p>
                <a:endParaRPr sz="2400"/>
              </a:p>
            </p:txBody>
          </p:sp>
          <p:sp>
            <p:nvSpPr>
              <p:cNvPr id="209" name="Shape 209"/>
              <p:cNvSpPr/>
              <p:nvPr/>
            </p:nvSpPr>
            <p:spPr>
              <a:xfrm flipH="1" flipV="1">
                <a:off x="11426537" y="4228891"/>
                <a:ext cx="832367" cy="0"/>
              </a:xfrm>
              <a:prstGeom prst="line">
                <a:avLst/>
              </a:prstGeom>
              <a:ln w="38100">
                <a:solidFill>
                  <a:schemeClr val="accent1"/>
                </a:solidFill>
                <a:custDash>
                  <a:ds d="200000" sp="200000"/>
                </a:custDash>
                <a:miter lim="400000"/>
                <a:tailEnd type="triangle"/>
              </a:ln>
            </p:spPr>
            <p:txBody>
              <a:bodyPr lIns="45719" rIns="45719"/>
              <a:lstStyle/>
              <a:p>
                <a:endParaRPr sz="2400"/>
              </a:p>
            </p:txBody>
          </p:sp>
          <p:sp>
            <p:nvSpPr>
              <p:cNvPr id="210" name="Shape 210"/>
              <p:cNvSpPr/>
              <p:nvPr/>
            </p:nvSpPr>
            <p:spPr>
              <a:xfrm flipV="1">
                <a:off x="8324917" y="3360862"/>
                <a:ext cx="1" cy="508246"/>
              </a:xfrm>
              <a:prstGeom prst="line">
                <a:avLst/>
              </a:prstGeom>
              <a:ln w="38100">
                <a:solidFill>
                  <a:schemeClr val="accent1"/>
                </a:solidFill>
                <a:custDash>
                  <a:ds d="200000" sp="200000"/>
                </a:custDash>
                <a:miter lim="400000"/>
                <a:tailEnd type="triangle"/>
              </a:ln>
            </p:spPr>
            <p:txBody>
              <a:bodyPr lIns="45719" rIns="45719"/>
              <a:lstStyle/>
              <a:p>
                <a:endParaRPr sz="2400"/>
              </a:p>
            </p:txBody>
          </p:sp>
          <p:pic>
            <p:nvPicPr>
              <p:cNvPr id="211" name="pasted-image.png"/>
              <p:cNvPicPr>
                <a:picLocks noChangeAspect="1"/>
              </p:cNvPicPr>
              <p:nvPr/>
            </p:nvPicPr>
            <p:blipFill>
              <a:blip r:embed="rId3" cstate="print">
                <a:alphaModFix amt="61587"/>
                <a:extLst/>
              </a:blip>
              <a:srcRect l="9055" t="4" r="9046" b="3"/>
              <a:stretch>
                <a:fillRect/>
              </a:stretch>
            </p:blipFill>
            <p:spPr>
              <a:xfrm>
                <a:off x="3159820" y="3390934"/>
                <a:ext cx="975271" cy="1190753"/>
              </a:xfrm>
              <a:custGeom>
                <a:avLst/>
                <a:gdLst/>
                <a:ahLst/>
                <a:cxnLst>
                  <a:cxn ang="0">
                    <a:pos x="wd2" y="hd2"/>
                  </a:cxn>
                  <a:cxn ang="5400000">
                    <a:pos x="wd2" y="hd2"/>
                  </a:cxn>
                  <a:cxn ang="10800000">
                    <a:pos x="wd2" y="hd2"/>
                  </a:cxn>
                  <a:cxn ang="16200000">
                    <a:pos x="wd2" y="hd2"/>
                  </a:cxn>
                </a:cxnLst>
                <a:rect l="0" t="0" r="r" b="b"/>
                <a:pathLst>
                  <a:path w="21467" h="21600" extrusionOk="0">
                    <a:moveTo>
                      <a:pt x="7345" y="0"/>
                    </a:moveTo>
                    <a:cubicBezTo>
                      <a:pt x="7100" y="0"/>
                      <a:pt x="6861" y="8"/>
                      <a:pt x="6828" y="33"/>
                    </a:cubicBezTo>
                    <a:cubicBezTo>
                      <a:pt x="6801" y="54"/>
                      <a:pt x="6679" y="102"/>
                      <a:pt x="6563" y="132"/>
                    </a:cubicBezTo>
                    <a:cubicBezTo>
                      <a:pt x="6021" y="270"/>
                      <a:pt x="5421" y="688"/>
                      <a:pt x="5171" y="1093"/>
                    </a:cubicBezTo>
                    <a:cubicBezTo>
                      <a:pt x="5008" y="1356"/>
                      <a:pt x="4853" y="1808"/>
                      <a:pt x="4853" y="2033"/>
                    </a:cubicBezTo>
                    <a:cubicBezTo>
                      <a:pt x="4853" y="3163"/>
                      <a:pt x="5925" y="4386"/>
                      <a:pt x="7040" y="4524"/>
                    </a:cubicBezTo>
                    <a:cubicBezTo>
                      <a:pt x="7604" y="4593"/>
                      <a:pt x="8198" y="4455"/>
                      <a:pt x="8684" y="4141"/>
                    </a:cubicBezTo>
                    <a:cubicBezTo>
                      <a:pt x="9035" y="3915"/>
                      <a:pt x="9271" y="3647"/>
                      <a:pt x="9519" y="3223"/>
                    </a:cubicBezTo>
                    <a:cubicBezTo>
                      <a:pt x="10258" y="1963"/>
                      <a:pt x="9730" y="625"/>
                      <a:pt x="8300" y="175"/>
                    </a:cubicBezTo>
                    <a:cubicBezTo>
                      <a:pt x="8133" y="123"/>
                      <a:pt x="7952" y="66"/>
                      <a:pt x="7902" y="44"/>
                    </a:cubicBezTo>
                    <a:cubicBezTo>
                      <a:pt x="7844" y="19"/>
                      <a:pt x="7590" y="1"/>
                      <a:pt x="7345" y="0"/>
                    </a:cubicBezTo>
                    <a:close/>
                    <a:moveTo>
                      <a:pt x="7557" y="4753"/>
                    </a:moveTo>
                    <a:cubicBezTo>
                      <a:pt x="7265" y="4747"/>
                      <a:pt x="6983" y="4755"/>
                      <a:pt x="6722" y="4775"/>
                    </a:cubicBezTo>
                    <a:cubicBezTo>
                      <a:pt x="5351" y="4881"/>
                      <a:pt x="3754" y="5340"/>
                      <a:pt x="3381" y="5736"/>
                    </a:cubicBezTo>
                    <a:cubicBezTo>
                      <a:pt x="3326" y="5795"/>
                      <a:pt x="2958" y="6448"/>
                      <a:pt x="2559" y="7189"/>
                    </a:cubicBezTo>
                    <a:cubicBezTo>
                      <a:pt x="2160" y="7930"/>
                      <a:pt x="1501" y="9147"/>
                      <a:pt x="1101" y="9888"/>
                    </a:cubicBezTo>
                    <a:cubicBezTo>
                      <a:pt x="-42" y="12002"/>
                      <a:pt x="-1" y="11922"/>
                      <a:pt x="1" y="12128"/>
                    </a:cubicBezTo>
                    <a:cubicBezTo>
                      <a:pt x="4" y="12681"/>
                      <a:pt x="538" y="13027"/>
                      <a:pt x="1207" y="12903"/>
                    </a:cubicBezTo>
                    <a:cubicBezTo>
                      <a:pt x="1725" y="12808"/>
                      <a:pt x="1632" y="12958"/>
                      <a:pt x="3315" y="9822"/>
                    </a:cubicBezTo>
                    <a:cubicBezTo>
                      <a:pt x="3834" y="8854"/>
                      <a:pt x="4314" y="7971"/>
                      <a:pt x="4375" y="7856"/>
                    </a:cubicBezTo>
                    <a:cubicBezTo>
                      <a:pt x="4437" y="7739"/>
                      <a:pt x="4505" y="7655"/>
                      <a:pt x="4535" y="7670"/>
                    </a:cubicBezTo>
                    <a:cubicBezTo>
                      <a:pt x="4570" y="7688"/>
                      <a:pt x="4588" y="8511"/>
                      <a:pt x="4588" y="10106"/>
                    </a:cubicBezTo>
                    <a:cubicBezTo>
                      <a:pt x="4588" y="12132"/>
                      <a:pt x="4568" y="12671"/>
                      <a:pt x="4482" y="13504"/>
                    </a:cubicBezTo>
                    <a:cubicBezTo>
                      <a:pt x="4425" y="14049"/>
                      <a:pt x="4328" y="14982"/>
                      <a:pt x="4269" y="15580"/>
                    </a:cubicBezTo>
                    <a:cubicBezTo>
                      <a:pt x="3760" y="20741"/>
                      <a:pt x="3779" y="20575"/>
                      <a:pt x="3819" y="20792"/>
                    </a:cubicBezTo>
                    <a:cubicBezTo>
                      <a:pt x="3867" y="21060"/>
                      <a:pt x="4087" y="21304"/>
                      <a:pt x="4402" y="21458"/>
                    </a:cubicBezTo>
                    <a:lnTo>
                      <a:pt x="4641" y="21578"/>
                    </a:lnTo>
                    <a:cubicBezTo>
                      <a:pt x="5376" y="21554"/>
                      <a:pt x="5485" y="21499"/>
                      <a:pt x="5728" y="21349"/>
                    </a:cubicBezTo>
                    <a:cubicBezTo>
                      <a:pt x="6117" y="21108"/>
                      <a:pt x="6077" y="21376"/>
                      <a:pt x="6669" y="15230"/>
                    </a:cubicBezTo>
                    <a:cubicBezTo>
                      <a:pt x="6743" y="14466"/>
                      <a:pt x="6821" y="13733"/>
                      <a:pt x="6841" y="13603"/>
                    </a:cubicBezTo>
                    <a:lnTo>
                      <a:pt x="6881" y="13373"/>
                    </a:lnTo>
                    <a:lnTo>
                      <a:pt x="7358" y="13373"/>
                    </a:lnTo>
                    <a:cubicBezTo>
                      <a:pt x="7769" y="13376"/>
                      <a:pt x="7828" y="13390"/>
                      <a:pt x="7862" y="13461"/>
                    </a:cubicBezTo>
                    <a:cubicBezTo>
                      <a:pt x="7884" y="13505"/>
                      <a:pt x="7948" y="13953"/>
                      <a:pt x="7995" y="14455"/>
                    </a:cubicBezTo>
                    <a:cubicBezTo>
                      <a:pt x="8041" y="14957"/>
                      <a:pt x="8161" y="16192"/>
                      <a:pt x="8260" y="17208"/>
                    </a:cubicBezTo>
                    <a:cubicBezTo>
                      <a:pt x="8359" y="18224"/>
                      <a:pt x="8469" y="19440"/>
                      <a:pt x="8512" y="19907"/>
                    </a:cubicBezTo>
                    <a:cubicBezTo>
                      <a:pt x="8558" y="20405"/>
                      <a:pt x="8622" y="20830"/>
                      <a:pt x="8671" y="20944"/>
                    </a:cubicBezTo>
                    <a:cubicBezTo>
                      <a:pt x="8777" y="21192"/>
                      <a:pt x="8977" y="21358"/>
                      <a:pt x="9307" y="21491"/>
                    </a:cubicBezTo>
                    <a:lnTo>
                      <a:pt x="9559" y="21600"/>
                    </a:lnTo>
                    <a:lnTo>
                      <a:pt x="10010" y="21600"/>
                    </a:lnTo>
                    <a:lnTo>
                      <a:pt x="10288" y="21480"/>
                    </a:lnTo>
                    <a:cubicBezTo>
                      <a:pt x="10608" y="21343"/>
                      <a:pt x="10796" y="21159"/>
                      <a:pt x="10898" y="20879"/>
                    </a:cubicBezTo>
                    <a:cubicBezTo>
                      <a:pt x="10963" y="20703"/>
                      <a:pt x="10950" y="20554"/>
                      <a:pt x="10858" y="19633"/>
                    </a:cubicBezTo>
                    <a:cubicBezTo>
                      <a:pt x="10801" y="19056"/>
                      <a:pt x="10717" y="18100"/>
                      <a:pt x="10660" y="17514"/>
                    </a:cubicBezTo>
                    <a:cubicBezTo>
                      <a:pt x="10602" y="16928"/>
                      <a:pt x="10495" y="15840"/>
                      <a:pt x="10421" y="15099"/>
                    </a:cubicBezTo>
                    <a:cubicBezTo>
                      <a:pt x="10347" y="14358"/>
                      <a:pt x="10251" y="13399"/>
                      <a:pt x="10209" y="12969"/>
                    </a:cubicBezTo>
                    <a:cubicBezTo>
                      <a:pt x="10112" y="11994"/>
                      <a:pt x="10089" y="6844"/>
                      <a:pt x="10182" y="6796"/>
                    </a:cubicBezTo>
                    <a:cubicBezTo>
                      <a:pt x="10245" y="6764"/>
                      <a:pt x="14239" y="7844"/>
                      <a:pt x="14385" y="7932"/>
                    </a:cubicBezTo>
                    <a:cubicBezTo>
                      <a:pt x="14466" y="7981"/>
                      <a:pt x="14447" y="8001"/>
                      <a:pt x="14252" y="8194"/>
                    </a:cubicBezTo>
                    <a:cubicBezTo>
                      <a:pt x="14134" y="8311"/>
                      <a:pt x="13992" y="8492"/>
                      <a:pt x="13934" y="8588"/>
                    </a:cubicBezTo>
                    <a:cubicBezTo>
                      <a:pt x="13785" y="8834"/>
                      <a:pt x="13603" y="9327"/>
                      <a:pt x="13603" y="9495"/>
                    </a:cubicBezTo>
                    <a:cubicBezTo>
                      <a:pt x="13603" y="9573"/>
                      <a:pt x="13574" y="9655"/>
                      <a:pt x="13536" y="9680"/>
                    </a:cubicBezTo>
                    <a:cubicBezTo>
                      <a:pt x="13494" y="9709"/>
                      <a:pt x="13031" y="9738"/>
                      <a:pt x="12303" y="9746"/>
                    </a:cubicBezTo>
                    <a:lnTo>
                      <a:pt x="11137" y="9757"/>
                    </a:lnTo>
                    <a:lnTo>
                      <a:pt x="10991" y="9866"/>
                    </a:lnTo>
                    <a:cubicBezTo>
                      <a:pt x="10884" y="9955"/>
                      <a:pt x="10858" y="10029"/>
                      <a:pt x="10858" y="10183"/>
                    </a:cubicBezTo>
                    <a:cubicBezTo>
                      <a:pt x="10858" y="10404"/>
                      <a:pt x="10940" y="10548"/>
                      <a:pt x="11097" y="10587"/>
                    </a:cubicBezTo>
                    <a:cubicBezTo>
                      <a:pt x="11384" y="10659"/>
                      <a:pt x="11558" y="10888"/>
                      <a:pt x="11654" y="11341"/>
                    </a:cubicBezTo>
                    <a:cubicBezTo>
                      <a:pt x="11687" y="11496"/>
                      <a:pt x="11756" y="11813"/>
                      <a:pt x="11813" y="12040"/>
                    </a:cubicBezTo>
                    <a:cubicBezTo>
                      <a:pt x="11870" y="12267"/>
                      <a:pt x="12018" y="12831"/>
                      <a:pt x="12131" y="13297"/>
                    </a:cubicBezTo>
                    <a:cubicBezTo>
                      <a:pt x="12371" y="14282"/>
                      <a:pt x="12388" y="14350"/>
                      <a:pt x="12582" y="14455"/>
                    </a:cubicBezTo>
                    <a:cubicBezTo>
                      <a:pt x="12717" y="14528"/>
                      <a:pt x="12953" y="14541"/>
                      <a:pt x="15976" y="14553"/>
                    </a:cubicBezTo>
                    <a:cubicBezTo>
                      <a:pt x="17761" y="14560"/>
                      <a:pt x="19329" y="14557"/>
                      <a:pt x="19449" y="14542"/>
                    </a:cubicBezTo>
                    <a:cubicBezTo>
                      <a:pt x="19770" y="14504"/>
                      <a:pt x="19905" y="14360"/>
                      <a:pt x="20006" y="13985"/>
                    </a:cubicBezTo>
                    <a:cubicBezTo>
                      <a:pt x="20052" y="13813"/>
                      <a:pt x="20243" y="13081"/>
                      <a:pt x="20417" y="12357"/>
                    </a:cubicBezTo>
                    <a:cubicBezTo>
                      <a:pt x="20592" y="11633"/>
                      <a:pt x="20759" y="10980"/>
                      <a:pt x="20788" y="10915"/>
                    </a:cubicBezTo>
                    <a:cubicBezTo>
                      <a:pt x="20861" y="10757"/>
                      <a:pt x="21046" y="10609"/>
                      <a:pt x="21159" y="10609"/>
                    </a:cubicBezTo>
                    <a:cubicBezTo>
                      <a:pt x="21395" y="10609"/>
                      <a:pt x="21558" y="10179"/>
                      <a:pt x="21411" y="9953"/>
                    </a:cubicBezTo>
                    <a:cubicBezTo>
                      <a:pt x="21299" y="9780"/>
                      <a:pt x="21166" y="9757"/>
                      <a:pt x="19940" y="9735"/>
                    </a:cubicBezTo>
                    <a:lnTo>
                      <a:pt x="18747" y="9713"/>
                    </a:lnTo>
                    <a:lnTo>
                      <a:pt x="18707" y="9516"/>
                    </a:lnTo>
                    <a:cubicBezTo>
                      <a:pt x="18515" y="8640"/>
                      <a:pt x="18107" y="8067"/>
                      <a:pt x="17381" y="7670"/>
                    </a:cubicBezTo>
                    <a:cubicBezTo>
                      <a:pt x="17169" y="7554"/>
                      <a:pt x="17089" y="7482"/>
                      <a:pt x="17089" y="7408"/>
                    </a:cubicBezTo>
                    <a:cubicBezTo>
                      <a:pt x="17089" y="7164"/>
                      <a:pt x="16895" y="6934"/>
                      <a:pt x="16586" y="6807"/>
                    </a:cubicBezTo>
                    <a:cubicBezTo>
                      <a:pt x="16377" y="6721"/>
                      <a:pt x="11138" y="5292"/>
                      <a:pt x="10500" y="5146"/>
                    </a:cubicBezTo>
                    <a:cubicBezTo>
                      <a:pt x="9435" y="4903"/>
                      <a:pt x="8433" y="4770"/>
                      <a:pt x="7557" y="4753"/>
                    </a:cubicBezTo>
                    <a:close/>
                    <a:moveTo>
                      <a:pt x="17089" y="7899"/>
                    </a:moveTo>
                    <a:lnTo>
                      <a:pt x="17235" y="7976"/>
                    </a:lnTo>
                    <a:cubicBezTo>
                      <a:pt x="17503" y="8120"/>
                      <a:pt x="17866" y="8478"/>
                      <a:pt x="18031" y="8752"/>
                    </a:cubicBezTo>
                    <a:cubicBezTo>
                      <a:pt x="18221" y="9067"/>
                      <a:pt x="18384" y="9554"/>
                      <a:pt x="18336" y="9658"/>
                    </a:cubicBezTo>
                    <a:cubicBezTo>
                      <a:pt x="18305" y="9724"/>
                      <a:pt x="18113" y="9735"/>
                      <a:pt x="16175" y="9735"/>
                    </a:cubicBezTo>
                    <a:cubicBezTo>
                      <a:pt x="14714" y="9735"/>
                      <a:pt x="14024" y="9723"/>
                      <a:pt x="14000" y="9691"/>
                    </a:cubicBezTo>
                    <a:cubicBezTo>
                      <a:pt x="13910" y="9571"/>
                      <a:pt x="14135" y="8919"/>
                      <a:pt x="14372" y="8610"/>
                    </a:cubicBezTo>
                    <a:cubicBezTo>
                      <a:pt x="14556" y="8369"/>
                      <a:pt x="14873" y="8085"/>
                      <a:pt x="14955" y="8085"/>
                    </a:cubicBezTo>
                    <a:cubicBezTo>
                      <a:pt x="14991" y="8085"/>
                      <a:pt x="15234" y="8145"/>
                      <a:pt x="15499" y="8216"/>
                    </a:cubicBezTo>
                    <a:cubicBezTo>
                      <a:pt x="16226" y="8414"/>
                      <a:pt x="16516" y="8381"/>
                      <a:pt x="16891" y="8063"/>
                    </a:cubicBezTo>
                    <a:lnTo>
                      <a:pt x="17089" y="7899"/>
                    </a:lnTo>
                    <a:close/>
                  </a:path>
                </a:pathLst>
              </a:custGeom>
              <a:ln w="12700">
                <a:miter lim="400000"/>
              </a:ln>
            </p:spPr>
          </p:pic>
          <p:pic>
            <p:nvPicPr>
              <p:cNvPr id="212" name="pasted-image.pn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40000" contrast="-40000"/>
                        </a14:imgEffect>
                      </a14:imgLayer>
                    </a14:imgProps>
                  </a:ext>
                </a:extLst>
              </a:blip>
              <a:srcRect l="5616" t="3429" r="5597" b="3407"/>
              <a:stretch>
                <a:fillRect/>
              </a:stretch>
            </p:blipFill>
            <p:spPr>
              <a:xfrm>
                <a:off x="12425018" y="3493474"/>
                <a:ext cx="1096060" cy="1150082"/>
              </a:xfrm>
              <a:custGeom>
                <a:avLst/>
                <a:gdLst/>
                <a:ahLst/>
                <a:cxnLst>
                  <a:cxn ang="0">
                    <a:pos x="wd2" y="hd2"/>
                  </a:cxn>
                  <a:cxn ang="5400000">
                    <a:pos x="wd2" y="hd2"/>
                  </a:cxn>
                  <a:cxn ang="10800000">
                    <a:pos x="wd2" y="hd2"/>
                  </a:cxn>
                  <a:cxn ang="16200000">
                    <a:pos x="wd2" y="hd2"/>
                  </a:cxn>
                </a:cxnLst>
                <a:rect l="0" t="0" r="r" b="b"/>
                <a:pathLst>
                  <a:path w="21394" h="21420" extrusionOk="0">
                    <a:moveTo>
                      <a:pt x="4854" y="18"/>
                    </a:moveTo>
                    <a:cubicBezTo>
                      <a:pt x="3752" y="167"/>
                      <a:pt x="2928" y="1264"/>
                      <a:pt x="3446" y="2413"/>
                    </a:cubicBezTo>
                    <a:cubicBezTo>
                      <a:pt x="3706" y="2990"/>
                      <a:pt x="3906" y="3176"/>
                      <a:pt x="4434" y="3355"/>
                    </a:cubicBezTo>
                    <a:cubicBezTo>
                      <a:pt x="5194" y="3614"/>
                      <a:pt x="5942" y="3450"/>
                      <a:pt x="6478" y="2900"/>
                    </a:cubicBezTo>
                    <a:cubicBezTo>
                      <a:pt x="7235" y="2124"/>
                      <a:pt x="6989" y="698"/>
                      <a:pt x="6013" y="213"/>
                    </a:cubicBezTo>
                    <a:cubicBezTo>
                      <a:pt x="5620" y="18"/>
                      <a:pt x="5221" y="-32"/>
                      <a:pt x="4854" y="18"/>
                    </a:cubicBezTo>
                    <a:close/>
                    <a:moveTo>
                      <a:pt x="4706" y="3800"/>
                    </a:moveTo>
                    <a:cubicBezTo>
                      <a:pt x="3530" y="3819"/>
                      <a:pt x="2405" y="3878"/>
                      <a:pt x="2299" y="3962"/>
                    </a:cubicBezTo>
                    <a:cubicBezTo>
                      <a:pt x="2100" y="4120"/>
                      <a:pt x="101" y="7487"/>
                      <a:pt x="16" y="7809"/>
                    </a:cubicBezTo>
                    <a:cubicBezTo>
                      <a:pt x="-18" y="7938"/>
                      <a:pt x="5" y="8394"/>
                      <a:pt x="61" y="8817"/>
                    </a:cubicBezTo>
                    <a:cubicBezTo>
                      <a:pt x="118" y="9241"/>
                      <a:pt x="228" y="10109"/>
                      <a:pt x="300" y="10746"/>
                    </a:cubicBezTo>
                    <a:cubicBezTo>
                      <a:pt x="459" y="12153"/>
                      <a:pt x="578" y="12361"/>
                      <a:pt x="1254" y="12361"/>
                    </a:cubicBezTo>
                    <a:cubicBezTo>
                      <a:pt x="1621" y="12361"/>
                      <a:pt x="1741" y="12322"/>
                      <a:pt x="1878" y="12123"/>
                    </a:cubicBezTo>
                    <a:cubicBezTo>
                      <a:pt x="2052" y="11869"/>
                      <a:pt x="2041" y="11688"/>
                      <a:pt x="1731" y="9197"/>
                    </a:cubicBezTo>
                    <a:cubicBezTo>
                      <a:pt x="1662" y="8646"/>
                      <a:pt x="1671" y="8578"/>
                      <a:pt x="2015" y="7994"/>
                    </a:cubicBezTo>
                    <a:cubicBezTo>
                      <a:pt x="2215" y="7653"/>
                      <a:pt x="2427" y="7381"/>
                      <a:pt x="2480" y="7387"/>
                    </a:cubicBezTo>
                    <a:cubicBezTo>
                      <a:pt x="2540" y="7394"/>
                      <a:pt x="2597" y="9958"/>
                      <a:pt x="2628" y="14041"/>
                    </a:cubicBezTo>
                    <a:cubicBezTo>
                      <a:pt x="2675" y="20157"/>
                      <a:pt x="2692" y="20713"/>
                      <a:pt x="2855" y="20933"/>
                    </a:cubicBezTo>
                    <a:cubicBezTo>
                      <a:pt x="2953" y="21065"/>
                      <a:pt x="3137" y="21223"/>
                      <a:pt x="3264" y="21291"/>
                    </a:cubicBezTo>
                    <a:cubicBezTo>
                      <a:pt x="3787" y="21568"/>
                      <a:pt x="4585" y="21380"/>
                      <a:pt x="4922" y="20890"/>
                    </a:cubicBezTo>
                    <a:lnTo>
                      <a:pt x="5093" y="20630"/>
                    </a:lnTo>
                    <a:lnTo>
                      <a:pt x="5422" y="20987"/>
                    </a:lnTo>
                    <a:cubicBezTo>
                      <a:pt x="5699" y="21293"/>
                      <a:pt x="5821" y="21360"/>
                      <a:pt x="6251" y="21399"/>
                    </a:cubicBezTo>
                    <a:cubicBezTo>
                      <a:pt x="6670" y="21437"/>
                      <a:pt x="6816" y="21408"/>
                      <a:pt x="7057" y="21226"/>
                    </a:cubicBezTo>
                    <a:cubicBezTo>
                      <a:pt x="7644" y="20784"/>
                      <a:pt x="7637" y="20933"/>
                      <a:pt x="7637" y="13835"/>
                    </a:cubicBezTo>
                    <a:cubicBezTo>
                      <a:pt x="7637" y="9655"/>
                      <a:pt x="7663" y="7284"/>
                      <a:pt x="7728" y="7246"/>
                    </a:cubicBezTo>
                    <a:cubicBezTo>
                      <a:pt x="7783" y="7213"/>
                      <a:pt x="7987" y="7393"/>
                      <a:pt x="8170" y="7647"/>
                    </a:cubicBezTo>
                    <a:cubicBezTo>
                      <a:pt x="8842" y="8577"/>
                      <a:pt x="8925" y="8632"/>
                      <a:pt x="10385" y="9099"/>
                    </a:cubicBezTo>
                    <a:cubicBezTo>
                      <a:pt x="11139" y="9340"/>
                      <a:pt x="11789" y="9509"/>
                      <a:pt x="11828" y="9467"/>
                    </a:cubicBezTo>
                    <a:cubicBezTo>
                      <a:pt x="11908" y="9381"/>
                      <a:pt x="12342" y="8148"/>
                      <a:pt x="12305" y="8113"/>
                    </a:cubicBezTo>
                    <a:cubicBezTo>
                      <a:pt x="12291" y="8100"/>
                      <a:pt x="11867" y="7953"/>
                      <a:pt x="11362" y="7788"/>
                    </a:cubicBezTo>
                    <a:cubicBezTo>
                      <a:pt x="10817" y="7610"/>
                      <a:pt x="10361" y="7398"/>
                      <a:pt x="10249" y="7268"/>
                    </a:cubicBezTo>
                    <a:cubicBezTo>
                      <a:pt x="10067" y="7055"/>
                      <a:pt x="9839" y="6751"/>
                      <a:pt x="8466" y="4873"/>
                    </a:cubicBezTo>
                    <a:cubicBezTo>
                      <a:pt x="7901" y="4101"/>
                      <a:pt x="7767" y="3978"/>
                      <a:pt x="7410" y="3886"/>
                    </a:cubicBezTo>
                    <a:cubicBezTo>
                      <a:pt x="7107" y="3809"/>
                      <a:pt x="5883" y="3780"/>
                      <a:pt x="4706" y="3800"/>
                    </a:cubicBezTo>
                    <a:close/>
                    <a:moveTo>
                      <a:pt x="14565" y="4678"/>
                    </a:moveTo>
                    <a:cubicBezTo>
                      <a:pt x="14451" y="4712"/>
                      <a:pt x="14375" y="4788"/>
                      <a:pt x="14292" y="4883"/>
                    </a:cubicBezTo>
                    <a:cubicBezTo>
                      <a:pt x="14227" y="4959"/>
                      <a:pt x="13935" y="5719"/>
                      <a:pt x="13645" y="6574"/>
                    </a:cubicBezTo>
                    <a:cubicBezTo>
                      <a:pt x="13355" y="7429"/>
                      <a:pt x="12741" y="9248"/>
                      <a:pt x="12271" y="10616"/>
                    </a:cubicBezTo>
                    <a:cubicBezTo>
                      <a:pt x="11800" y="11984"/>
                      <a:pt x="11407" y="13258"/>
                      <a:pt x="11407" y="13455"/>
                    </a:cubicBezTo>
                    <a:cubicBezTo>
                      <a:pt x="11407" y="13731"/>
                      <a:pt x="11465" y="13855"/>
                      <a:pt x="11657" y="13976"/>
                    </a:cubicBezTo>
                    <a:cubicBezTo>
                      <a:pt x="11796" y="14062"/>
                      <a:pt x="13215" y="14547"/>
                      <a:pt x="14803" y="15049"/>
                    </a:cubicBezTo>
                    <a:cubicBezTo>
                      <a:pt x="17664" y="15952"/>
                      <a:pt x="18073" y="16035"/>
                      <a:pt x="18415" y="15764"/>
                    </a:cubicBezTo>
                    <a:cubicBezTo>
                      <a:pt x="18490" y="15704"/>
                      <a:pt x="19154" y="13910"/>
                      <a:pt x="19880" y="11787"/>
                    </a:cubicBezTo>
                    <a:cubicBezTo>
                      <a:pt x="21582" y="6808"/>
                      <a:pt x="21468" y="7175"/>
                      <a:pt x="21311" y="6812"/>
                    </a:cubicBezTo>
                    <a:cubicBezTo>
                      <a:pt x="21186" y="6525"/>
                      <a:pt x="21079" y="6485"/>
                      <a:pt x="18052" y="5545"/>
                    </a:cubicBezTo>
                    <a:cubicBezTo>
                      <a:pt x="15615" y="4787"/>
                      <a:pt x="14905" y="4573"/>
                      <a:pt x="14565" y="4678"/>
                    </a:cubicBezTo>
                    <a:close/>
                  </a:path>
                </a:pathLst>
              </a:custGeom>
              <a:ln w="12700">
                <a:miter lim="400000"/>
              </a:ln>
            </p:spPr>
          </p:pic>
          <p:sp>
            <p:nvSpPr>
              <p:cNvPr id="216" name="Shape 216"/>
              <p:cNvSpPr/>
              <p:nvPr/>
            </p:nvSpPr>
            <p:spPr>
              <a:xfrm>
                <a:off x="9995054" y="2713654"/>
                <a:ext cx="1169437" cy="609376"/>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defRPr sz="1500"/>
                </a:lvl1pPr>
              </a:lstStyle>
              <a:p>
                <a:r>
                  <a:rPr sz="2400" dirty="0" err="1"/>
                  <a:t>後盾</a:t>
                </a:r>
                <a:endParaRPr sz="2400" dirty="0"/>
              </a:p>
            </p:txBody>
          </p:sp>
        </p:grpSp>
      </p:grpSp>
      <p:sp>
        <p:nvSpPr>
          <p:cNvPr id="23" name="頁尾版面配置區 3"/>
          <p:cNvSpPr>
            <a:spLocks noGrp="1"/>
          </p:cNvSpPr>
          <p:nvPr>
            <p:ph type="ftr" sz="quarter" idx="11"/>
          </p:nvPr>
        </p:nvSpPr>
        <p:spPr>
          <a:xfrm>
            <a:off x="133865" y="6478310"/>
            <a:ext cx="11553550" cy="379690"/>
          </a:xfrm>
        </p:spPr>
        <p:txBody>
          <a:bodyPr/>
          <a:lstStyle/>
          <a:p>
            <a:r>
              <a:rPr lang="en-US" altLang="zh-TW" dirty="0" smtClean="0"/>
              <a:t>《 2018</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248183142"/>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199" y="1004688"/>
            <a:ext cx="10515600" cy="1325563"/>
          </a:xfrm>
        </p:spPr>
        <p:txBody>
          <a:bodyPr/>
          <a:lstStyle/>
          <a:p>
            <a:r>
              <a:rPr lang="zh-TW" altLang="zh-TW" dirty="0">
                <a:solidFill>
                  <a:srgbClr val="9F2936"/>
                </a:solidFill>
              </a:rPr>
              <a:t>區塊</a:t>
            </a:r>
            <a:r>
              <a:rPr lang="zh-TW" altLang="zh-TW" dirty="0" smtClean="0">
                <a:solidFill>
                  <a:srgbClr val="9F2936"/>
                </a:solidFill>
              </a:rPr>
              <a:t>鏈</a:t>
            </a:r>
            <a:r>
              <a:rPr lang="zh-TW" altLang="en-US" dirty="0" smtClean="0">
                <a:solidFill>
                  <a:srgbClr val="9F2936"/>
                </a:solidFill>
              </a:rPr>
              <a:t> </a:t>
            </a:r>
            <a:r>
              <a:rPr lang="en-US" altLang="zh-TW" dirty="0" smtClean="0">
                <a:solidFill>
                  <a:srgbClr val="9F2936"/>
                </a:solidFill>
              </a:rPr>
              <a:t>(</a:t>
            </a:r>
            <a:r>
              <a:rPr lang="en-US" altLang="zh-TW" dirty="0" err="1" smtClean="0">
                <a:solidFill>
                  <a:srgbClr val="9F2936"/>
                </a:solidFill>
              </a:rPr>
              <a:t>Blockchain</a:t>
            </a:r>
            <a:r>
              <a:rPr lang="en-US" altLang="zh-TW" dirty="0" smtClean="0">
                <a:solidFill>
                  <a:srgbClr val="9F2936"/>
                </a:solidFill>
              </a:rPr>
              <a:t>)</a:t>
            </a:r>
            <a:endParaRPr lang="zh-TW" altLang="en-US" dirty="0"/>
          </a:p>
        </p:txBody>
      </p:sp>
      <p:pic>
        <p:nvPicPr>
          <p:cNvPr id="2050" name="Picture 2" descr="ãpeople iconãçåçæå°çµæ"/>
          <p:cNvPicPr>
            <a:picLocks noChangeAspect="1" noChangeArrowheads="1"/>
          </p:cNvPicPr>
          <p:nvPr/>
        </p:nvPicPr>
        <p:blipFill rotWithShape="1">
          <a:blip r:embed="rId2">
            <a:extLst>
              <a:ext uri="{28A0092B-C50C-407E-A947-70E740481C1C}">
                <a14:useLocalDpi xmlns:a14="http://schemas.microsoft.com/office/drawing/2010/main" val="0"/>
              </a:ext>
            </a:extLst>
          </a:blip>
          <a:srcRect l="50546" t="9186" r="27696" b="49558"/>
          <a:stretch/>
        </p:blipFill>
        <p:spPr bwMode="auto">
          <a:xfrm>
            <a:off x="2304846" y="3357069"/>
            <a:ext cx="1450731" cy="192551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ãpeople iconãçåçæå°çµæ"/>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0519" t="51598" r="27840" b="8596"/>
          <a:stretch/>
        </p:blipFill>
        <p:spPr bwMode="auto">
          <a:xfrm>
            <a:off x="8204485" y="3453784"/>
            <a:ext cx="1345224" cy="1732086"/>
          </a:xfrm>
          <a:prstGeom prst="rect">
            <a:avLst/>
          </a:prstGeom>
          <a:noFill/>
          <a:extLst>
            <a:ext uri="{909E8E84-426E-40DD-AFC4-6F175D3DCCD1}">
              <a14:hiddenFill xmlns:a14="http://schemas.microsoft.com/office/drawing/2010/main">
                <a:solidFill>
                  <a:srgbClr val="FFFFFF"/>
                </a:solidFill>
              </a14:hiddenFill>
            </a:ext>
          </a:extLst>
        </p:spPr>
      </p:pic>
      <p:sp>
        <p:nvSpPr>
          <p:cNvPr id="15" name="左-右雙向箭號 14"/>
          <p:cNvSpPr/>
          <p:nvPr/>
        </p:nvSpPr>
        <p:spPr>
          <a:xfrm>
            <a:off x="4166500" y="4053799"/>
            <a:ext cx="3683977" cy="668936"/>
          </a:xfrm>
          <a:prstGeom prst="leftRightArrow">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altLang="zh-TW" b="1" dirty="0" smtClean="0">
                <a:latin typeface="標楷體" panose="03000509000000000000" pitchFamily="65" charset="-120"/>
                <a:ea typeface="標楷體" panose="03000509000000000000" pitchFamily="65" charset="-120"/>
              </a:rPr>
              <a:t>A</a:t>
            </a:r>
            <a:r>
              <a:rPr lang="zh-TW" altLang="en-US" b="1" dirty="0" smtClean="0">
                <a:latin typeface="標楷體" panose="03000509000000000000" pitchFamily="65" charset="-120"/>
                <a:ea typeface="標楷體" panose="03000509000000000000" pitchFamily="65" charset="-120"/>
              </a:rPr>
              <a:t>匯款</a:t>
            </a:r>
            <a:r>
              <a:rPr lang="en-US" altLang="zh-TW" b="1" dirty="0" smtClean="0">
                <a:latin typeface="標楷體" panose="03000509000000000000" pitchFamily="65" charset="-120"/>
                <a:ea typeface="標楷體" panose="03000509000000000000" pitchFamily="65" charset="-120"/>
              </a:rPr>
              <a:t>$100</a:t>
            </a:r>
            <a:r>
              <a:rPr lang="zh-TW" altLang="en-US" b="1" dirty="0" smtClean="0">
                <a:latin typeface="標楷體" panose="03000509000000000000" pitchFamily="65" charset="-120"/>
                <a:ea typeface="標楷體" panose="03000509000000000000" pitchFamily="65" charset="-120"/>
              </a:rPr>
              <a:t>給</a:t>
            </a:r>
            <a:r>
              <a:rPr lang="en-US" altLang="zh-TW" b="1" dirty="0" smtClean="0">
                <a:latin typeface="標楷體" panose="03000509000000000000" pitchFamily="65" charset="-120"/>
                <a:ea typeface="標楷體" panose="03000509000000000000" pitchFamily="65" charset="-120"/>
              </a:rPr>
              <a:t>B</a:t>
            </a:r>
            <a:endParaRPr lang="zh-TW" altLang="en-US" b="1" dirty="0">
              <a:latin typeface="標楷體" panose="03000509000000000000" pitchFamily="65" charset="-120"/>
              <a:ea typeface="標楷體" panose="03000509000000000000" pitchFamily="65" charset="-120"/>
            </a:endParaRPr>
          </a:p>
        </p:txBody>
      </p:sp>
      <p:sp>
        <p:nvSpPr>
          <p:cNvPr id="26" name="文字方塊 25"/>
          <p:cNvSpPr txBox="1"/>
          <p:nvPr/>
        </p:nvSpPr>
        <p:spPr>
          <a:xfrm>
            <a:off x="2844904" y="5185870"/>
            <a:ext cx="370614" cy="461665"/>
          </a:xfrm>
          <a:prstGeom prst="rect">
            <a:avLst/>
          </a:prstGeom>
          <a:noFill/>
        </p:spPr>
        <p:txBody>
          <a:bodyPr wrap="none" rtlCol="0">
            <a:spAutoFit/>
          </a:bodyPr>
          <a:lstStyle/>
          <a:p>
            <a:r>
              <a:rPr lang="en-US" altLang="zh-TW" sz="2400" b="1" dirty="0" smtClean="0"/>
              <a:t>A</a:t>
            </a:r>
            <a:endParaRPr lang="zh-TW" altLang="en-US" sz="2400" b="1" dirty="0"/>
          </a:p>
        </p:txBody>
      </p:sp>
      <p:sp>
        <p:nvSpPr>
          <p:cNvPr id="27" name="文字方塊 26"/>
          <p:cNvSpPr txBox="1"/>
          <p:nvPr/>
        </p:nvSpPr>
        <p:spPr>
          <a:xfrm>
            <a:off x="8718239" y="5185870"/>
            <a:ext cx="357790" cy="461665"/>
          </a:xfrm>
          <a:prstGeom prst="rect">
            <a:avLst/>
          </a:prstGeom>
          <a:noFill/>
        </p:spPr>
        <p:txBody>
          <a:bodyPr wrap="none" rtlCol="0">
            <a:spAutoFit/>
          </a:bodyPr>
          <a:lstStyle/>
          <a:p>
            <a:r>
              <a:rPr lang="en-US" altLang="zh-TW" sz="2400" b="1" dirty="0" smtClean="0"/>
              <a:t>B</a:t>
            </a:r>
            <a:endParaRPr lang="zh-TW" altLang="en-US" sz="2400" b="1" dirty="0"/>
          </a:p>
        </p:txBody>
      </p:sp>
      <p:pic>
        <p:nvPicPr>
          <p:cNvPr id="30" name="Picture 2" descr="https://lh6.googleusercontent.com/7zo8kw1cYYsWNXBJyfWX9mXD0tPCI_vkUCTQxqCBMdUAJXwO4oizdWci-9-xaf-OqXkzBJmvntuy4MLAI9S9YLHwD9eJvt5NwaDUCOyG127xrIyhwG-XevOhKEBO4f6Y9A-yZHPjJZU"/>
          <p:cNvPicPr>
            <a:picLocks noChangeAspect="1" noChangeArrowheads="1"/>
          </p:cNvPicPr>
          <p:nvPr/>
        </p:nvPicPr>
        <p:blipFill rotWithShape="1">
          <a:blip r:embed="rId3">
            <a:extLst>
              <a:ext uri="{28A0092B-C50C-407E-A947-70E740481C1C}">
                <a14:useLocalDpi xmlns:a14="http://schemas.microsoft.com/office/drawing/2010/main" val="0"/>
              </a:ext>
            </a:extLst>
          </a:blip>
          <a:srcRect l="13423" t="69379" r="62728" b="2130"/>
          <a:stretch/>
        </p:blipFill>
        <p:spPr bwMode="auto">
          <a:xfrm>
            <a:off x="5182012" y="2935038"/>
            <a:ext cx="1652954" cy="1239716"/>
          </a:xfrm>
          <a:prstGeom prst="rect">
            <a:avLst/>
          </a:prstGeom>
          <a:noFill/>
          <a:extLst>
            <a:ext uri="{909E8E84-426E-40DD-AFC4-6F175D3DCCD1}">
              <a14:hiddenFill xmlns:a14="http://schemas.microsoft.com/office/drawing/2010/main">
                <a:solidFill>
                  <a:srgbClr val="FFFFFF"/>
                </a:solidFill>
              </a14:hiddenFill>
            </a:ext>
          </a:extLst>
        </p:spPr>
      </p:pic>
      <p:sp>
        <p:nvSpPr>
          <p:cNvPr id="32" name="文字方塊 31"/>
          <p:cNvSpPr txBox="1"/>
          <p:nvPr/>
        </p:nvSpPr>
        <p:spPr>
          <a:xfrm>
            <a:off x="4080063" y="2382560"/>
            <a:ext cx="4121641" cy="461665"/>
          </a:xfrm>
          <a:prstGeom prst="rect">
            <a:avLst/>
          </a:prstGeom>
          <a:noFill/>
        </p:spPr>
        <p:txBody>
          <a:bodyPr wrap="none" rtlCol="0">
            <a:spAutoFit/>
          </a:bodyPr>
          <a:lstStyle/>
          <a:p>
            <a:r>
              <a:rPr lang="zh-TW" altLang="en-US" sz="2400" dirty="0" smtClean="0">
                <a:solidFill>
                  <a:srgbClr val="7030A0"/>
                </a:solidFill>
                <a:latin typeface="+mn-ea"/>
              </a:rPr>
              <a:t>密碼學技術</a:t>
            </a:r>
            <a:r>
              <a:rPr lang="en-US" altLang="zh-TW" sz="2400" dirty="0" smtClean="0">
                <a:solidFill>
                  <a:srgbClr val="7030A0"/>
                </a:solidFill>
                <a:latin typeface="+mn-ea"/>
              </a:rPr>
              <a:t>+</a:t>
            </a:r>
            <a:r>
              <a:rPr lang="zh-TW" altLang="en-US" sz="2400" dirty="0" smtClean="0">
                <a:solidFill>
                  <a:srgbClr val="7030A0"/>
                </a:solidFill>
                <a:latin typeface="+mn-ea"/>
              </a:rPr>
              <a:t>分散式社群驗證 </a:t>
            </a:r>
            <a:endParaRPr lang="zh-TW" altLang="en-US" sz="2400" dirty="0">
              <a:solidFill>
                <a:srgbClr val="7030A0"/>
              </a:solidFill>
              <a:latin typeface="+mn-ea"/>
            </a:endParaRPr>
          </a:p>
        </p:txBody>
      </p:sp>
      <p:sp>
        <p:nvSpPr>
          <p:cNvPr id="17" name="文字方塊 16"/>
          <p:cNvSpPr txBox="1"/>
          <p:nvPr/>
        </p:nvSpPr>
        <p:spPr>
          <a:xfrm>
            <a:off x="4933563" y="3311361"/>
            <a:ext cx="725416" cy="162357"/>
          </a:xfrm>
          <a:prstGeom prst="rect">
            <a:avLst/>
          </a:prstGeom>
          <a:solidFill>
            <a:schemeClr val="bg1"/>
          </a:solidFill>
          <a:ln>
            <a:solidFill>
              <a:schemeClr val="bg1"/>
            </a:solidFill>
          </a:ln>
        </p:spPr>
        <p:txBody>
          <a:bodyPr wrap="square" rtlCol="0">
            <a:spAutoFit/>
          </a:bodyPr>
          <a:lstStyle/>
          <a:p>
            <a:endParaRPr lang="zh-TW" altLang="en-US" dirty="0"/>
          </a:p>
        </p:txBody>
      </p:sp>
      <p:sp>
        <p:nvSpPr>
          <p:cNvPr id="34" name="文字方塊 33"/>
          <p:cNvSpPr txBox="1"/>
          <p:nvPr/>
        </p:nvSpPr>
        <p:spPr>
          <a:xfrm>
            <a:off x="6303082" y="3328945"/>
            <a:ext cx="725416" cy="162357"/>
          </a:xfrm>
          <a:prstGeom prst="rect">
            <a:avLst/>
          </a:prstGeom>
          <a:solidFill>
            <a:schemeClr val="bg1"/>
          </a:solidFill>
          <a:ln>
            <a:solidFill>
              <a:schemeClr val="bg1"/>
            </a:solidFill>
          </a:ln>
        </p:spPr>
        <p:txBody>
          <a:bodyPr wrap="square" rtlCol="0">
            <a:spAutoFit/>
          </a:bodyPr>
          <a:lstStyle/>
          <a:p>
            <a:endParaRPr lang="zh-TW" altLang="en-US" dirty="0"/>
          </a:p>
        </p:txBody>
      </p:sp>
      <p:sp>
        <p:nvSpPr>
          <p:cNvPr id="25" name="文字方塊 24"/>
          <p:cNvSpPr txBox="1"/>
          <p:nvPr/>
        </p:nvSpPr>
        <p:spPr>
          <a:xfrm>
            <a:off x="5011391" y="5290005"/>
            <a:ext cx="1016625" cy="646331"/>
          </a:xfrm>
          <a:prstGeom prst="rect">
            <a:avLst/>
          </a:prstGeom>
          <a:noFill/>
        </p:spPr>
        <p:txBody>
          <a:bodyPr wrap="none" rtlCol="0">
            <a:spAutoFit/>
          </a:bodyPr>
          <a:lstStyle/>
          <a:p>
            <a:pPr algn="ctr"/>
            <a:r>
              <a:rPr lang="en-US" altLang="zh-TW" b="1" dirty="0" smtClean="0">
                <a:solidFill>
                  <a:srgbClr val="FF0000"/>
                </a:solidFill>
              </a:rPr>
              <a:t>A</a:t>
            </a:r>
            <a:r>
              <a:rPr lang="zh-TW" altLang="en-US" b="1" dirty="0" smtClean="0">
                <a:solidFill>
                  <a:srgbClr val="FF0000"/>
                </a:solidFill>
              </a:rPr>
              <a:t>的帳本</a:t>
            </a:r>
            <a:endParaRPr lang="en-US" altLang="zh-TW" b="1" dirty="0" smtClean="0">
              <a:solidFill>
                <a:srgbClr val="FF0000"/>
              </a:solidFill>
            </a:endParaRPr>
          </a:p>
          <a:p>
            <a:pPr algn="ctr"/>
            <a:r>
              <a:rPr lang="en-US" altLang="zh-TW" b="1" dirty="0" smtClean="0">
                <a:solidFill>
                  <a:srgbClr val="FF0000"/>
                </a:solidFill>
              </a:rPr>
              <a:t>-$100</a:t>
            </a:r>
            <a:endParaRPr lang="zh-TW" altLang="en-US" b="1" dirty="0">
              <a:solidFill>
                <a:srgbClr val="FF0000"/>
              </a:solidFill>
            </a:endParaRPr>
          </a:p>
        </p:txBody>
      </p:sp>
      <p:sp>
        <p:nvSpPr>
          <p:cNvPr id="33" name="文字方塊 32"/>
          <p:cNvSpPr txBox="1"/>
          <p:nvPr/>
        </p:nvSpPr>
        <p:spPr>
          <a:xfrm>
            <a:off x="5989318" y="5269716"/>
            <a:ext cx="1007007" cy="646331"/>
          </a:xfrm>
          <a:prstGeom prst="rect">
            <a:avLst/>
          </a:prstGeom>
          <a:noFill/>
        </p:spPr>
        <p:txBody>
          <a:bodyPr wrap="none" rtlCol="0">
            <a:spAutoFit/>
          </a:bodyPr>
          <a:lstStyle/>
          <a:p>
            <a:pPr algn="ctr"/>
            <a:r>
              <a:rPr lang="en-US" altLang="zh-TW" b="1" dirty="0">
                <a:solidFill>
                  <a:srgbClr val="FF0000"/>
                </a:solidFill>
              </a:rPr>
              <a:t>B</a:t>
            </a:r>
            <a:r>
              <a:rPr lang="zh-TW" altLang="en-US" b="1" dirty="0" smtClean="0">
                <a:solidFill>
                  <a:srgbClr val="FF0000"/>
                </a:solidFill>
              </a:rPr>
              <a:t>的帳本</a:t>
            </a:r>
            <a:endParaRPr lang="en-US" altLang="zh-TW" b="1" dirty="0" smtClean="0">
              <a:solidFill>
                <a:srgbClr val="FF0000"/>
              </a:solidFill>
            </a:endParaRPr>
          </a:p>
          <a:p>
            <a:pPr algn="ctr"/>
            <a:r>
              <a:rPr lang="en-US" altLang="zh-TW" b="1" dirty="0" smtClean="0">
                <a:solidFill>
                  <a:srgbClr val="FF0000"/>
                </a:solidFill>
              </a:rPr>
              <a:t>+$100</a:t>
            </a:r>
            <a:endParaRPr lang="zh-TW" altLang="en-US" b="1" dirty="0">
              <a:solidFill>
                <a:srgbClr val="FF0000"/>
              </a:solidFill>
            </a:endParaRPr>
          </a:p>
        </p:txBody>
      </p:sp>
      <p:pic>
        <p:nvPicPr>
          <p:cNvPr id="2054" name="Picture 6" descr="ãå¸³æ¬ icon åå¡éãçåçæå°çµæ"/>
          <p:cNvPicPr>
            <a:picLocks noChangeAspect="1" noChangeArrowheads="1"/>
          </p:cNvPicPr>
          <p:nvPr/>
        </p:nvPicPr>
        <p:blipFill rotWithShape="1">
          <a:blip r:embed="rId4">
            <a:duotone>
              <a:schemeClr val="accent2">
                <a:shade val="45000"/>
                <a:satMod val="135000"/>
              </a:schemeClr>
              <a:prstClr val="white"/>
            </a:duotone>
            <a:extLst>
              <a:ext uri="{28A0092B-C50C-407E-A947-70E740481C1C}">
                <a14:useLocalDpi xmlns:a14="http://schemas.microsoft.com/office/drawing/2010/main" val="0"/>
              </a:ext>
            </a:extLst>
          </a:blip>
          <a:srcRect l="36672" t="22482" r="53782" b="51897"/>
          <a:stretch/>
        </p:blipFill>
        <p:spPr bwMode="auto">
          <a:xfrm>
            <a:off x="5269649" y="4621069"/>
            <a:ext cx="581891" cy="72967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ãå¸³æ¬ icon åå¡éãçåçæå°çµæ"/>
          <p:cNvPicPr>
            <a:picLocks noChangeAspect="1" noChangeArrowheads="1"/>
          </p:cNvPicPr>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l="36672" t="22482" r="53782" b="51897"/>
          <a:stretch/>
        </p:blipFill>
        <p:spPr bwMode="auto">
          <a:xfrm>
            <a:off x="6201877" y="4600780"/>
            <a:ext cx="581891" cy="729673"/>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903815" y="1824308"/>
            <a:ext cx="10798534" cy="584775"/>
          </a:xfrm>
          <a:prstGeom prst="rect">
            <a:avLst/>
          </a:prstGeom>
        </p:spPr>
        <p:txBody>
          <a:bodyPr wrap="none">
            <a:spAutoFit/>
          </a:bodyPr>
          <a:lstStyle/>
          <a:p>
            <a:r>
              <a:rPr lang="en-US" altLang="zh-TW" sz="3200" dirty="0" err="1" smtClean="0">
                <a:solidFill>
                  <a:srgbClr val="9F2936"/>
                </a:solidFill>
              </a:rPr>
              <a:t>Blockchain</a:t>
            </a:r>
            <a:r>
              <a:rPr lang="en-US" altLang="zh-TW" sz="3200" dirty="0" smtClean="0">
                <a:solidFill>
                  <a:srgbClr val="9F2936"/>
                </a:solidFill>
              </a:rPr>
              <a:t> Revolution : disruptive </a:t>
            </a:r>
            <a:r>
              <a:rPr lang="en-US" altLang="zh-TW" sz="3200" b="1" dirty="0" smtClean="0">
                <a:solidFill>
                  <a:srgbClr val="9F2936"/>
                </a:solidFill>
              </a:rPr>
              <a:t>P2P transactions </a:t>
            </a:r>
            <a:r>
              <a:rPr lang="en-US" altLang="zh-TW" sz="3200" dirty="0" smtClean="0">
                <a:solidFill>
                  <a:srgbClr val="9F2936"/>
                </a:solidFill>
              </a:rPr>
              <a:t>technology  </a:t>
            </a:r>
            <a:endParaRPr lang="en-US" sz="3200" dirty="0"/>
          </a:p>
        </p:txBody>
      </p:sp>
      <p:sp>
        <p:nvSpPr>
          <p:cNvPr id="18" name="矩形 17"/>
          <p:cNvSpPr/>
          <p:nvPr/>
        </p:nvSpPr>
        <p:spPr>
          <a:xfrm>
            <a:off x="410544" y="593561"/>
            <a:ext cx="4900701" cy="769441"/>
          </a:xfrm>
          <a:prstGeom prst="rect">
            <a:avLst/>
          </a:prstGeom>
        </p:spPr>
        <p:txBody>
          <a:bodyPr wrap="none">
            <a:spAutoFit/>
          </a:bodyPr>
          <a:lstStyle/>
          <a:p>
            <a:r>
              <a:rPr lang="en-US" altLang="zh-TW" sz="4400" b="1" dirty="0" smtClean="0">
                <a:solidFill>
                  <a:srgbClr val="7030A0"/>
                </a:solidFill>
                <a:ea typeface="Calibri"/>
                <a:cs typeface="Calibri"/>
                <a:sym typeface="Calibri"/>
              </a:rPr>
              <a:t>(2) </a:t>
            </a:r>
            <a:r>
              <a:rPr lang="zh-TW" altLang="en-US" sz="4400" b="1" dirty="0" smtClean="0">
                <a:solidFill>
                  <a:srgbClr val="7030A0"/>
                </a:solidFill>
                <a:ea typeface="Calibri"/>
                <a:cs typeface="Calibri"/>
                <a:sym typeface="Calibri"/>
              </a:rPr>
              <a:t>區塊鏈合約機制</a:t>
            </a:r>
            <a:endParaRPr lang="en-US" sz="4400" dirty="0">
              <a:solidFill>
                <a:srgbClr val="7030A0"/>
              </a:solidFill>
            </a:endParaRPr>
          </a:p>
        </p:txBody>
      </p:sp>
    </p:spTree>
    <p:extLst>
      <p:ext uri="{BB962C8B-B14F-4D97-AF65-F5344CB8AC3E}">
        <p14:creationId xmlns:p14="http://schemas.microsoft.com/office/powerpoint/2010/main" val="9044111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75"/>
          <p:cNvSpPr txBox="1">
            <a:spLocks noGrp="1"/>
          </p:cNvSpPr>
          <p:nvPr>
            <p:ph type="title"/>
          </p:nvPr>
        </p:nvSpPr>
        <p:spPr>
          <a:xfrm>
            <a:off x="612057" y="365126"/>
            <a:ext cx="11002500" cy="954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zh-TW" sz="4200" dirty="0">
                <a:solidFill>
                  <a:srgbClr val="9F2936"/>
                </a:solidFill>
              </a:rPr>
              <a:t>區塊鏈四大構成要素</a:t>
            </a:r>
            <a:endParaRPr sz="4200" dirty="0"/>
          </a:p>
        </p:txBody>
      </p:sp>
      <p:sp>
        <p:nvSpPr>
          <p:cNvPr id="664" name="Google Shape;664;p75"/>
          <p:cNvSpPr txBox="1">
            <a:spLocks noGrp="1"/>
          </p:cNvSpPr>
          <p:nvPr>
            <p:ph type="body" idx="1"/>
          </p:nvPr>
        </p:nvSpPr>
        <p:spPr>
          <a:xfrm>
            <a:off x="612057" y="1501343"/>
            <a:ext cx="11513682" cy="4701900"/>
          </a:xfrm>
          <a:prstGeom prst="rect">
            <a:avLst/>
          </a:prstGeom>
        </p:spPr>
        <p:txBody>
          <a:bodyPr spcFirstLastPara="1" wrap="square" lIns="91425" tIns="45700" rIns="91425" bIns="45700" anchor="t" anchorCtr="0">
            <a:noAutofit/>
          </a:bodyPr>
          <a:lstStyle/>
          <a:p>
            <a:pPr marL="0" lvl="0" indent="0" algn="l" rtl="0">
              <a:lnSpc>
                <a:spcPct val="120000"/>
              </a:lnSpc>
              <a:spcBef>
                <a:spcPts val="1000"/>
              </a:spcBef>
              <a:spcAft>
                <a:spcPts val="0"/>
              </a:spcAft>
              <a:buNone/>
            </a:pPr>
            <a:r>
              <a:rPr lang="zh-TW" sz="2400" dirty="0"/>
              <a:t>•區塊鏈技術(Blockchain)的最大特性之一就是</a:t>
            </a:r>
            <a:r>
              <a:rPr lang="zh-TW" sz="2400" b="1" dirty="0"/>
              <a:t>不可變更</a:t>
            </a:r>
            <a:r>
              <a:rPr lang="zh-TW" sz="2400" dirty="0"/>
              <a:t>，任何記錄都會永遠留存，而且擁有四大構成要素：</a:t>
            </a:r>
            <a:br>
              <a:rPr lang="zh-TW" sz="2400" dirty="0"/>
            </a:br>
            <a:r>
              <a:rPr lang="zh-TW" sz="2400" b="1" dirty="0"/>
              <a:t>１）共享帳簿</a:t>
            </a:r>
            <a:r>
              <a:rPr lang="zh-TW" sz="2400" dirty="0"/>
              <a:t/>
            </a:r>
            <a:br>
              <a:rPr lang="zh-TW" sz="2400" dirty="0"/>
            </a:br>
            <a:r>
              <a:rPr lang="zh-TW" sz="2400" dirty="0"/>
              <a:t>	•在舊有紀錄上，而區塊鏈成員能夠同步所有的紀錄</a:t>
            </a:r>
            <a:br>
              <a:rPr lang="zh-TW" sz="2400" dirty="0"/>
            </a:br>
            <a:r>
              <a:rPr lang="zh-TW" sz="2400" b="1" dirty="0"/>
              <a:t>２）安全隱私</a:t>
            </a:r>
            <a:r>
              <a:rPr lang="zh-TW" sz="2400" dirty="0"/>
              <a:t/>
            </a:r>
            <a:br>
              <a:rPr lang="zh-TW" sz="2400" dirty="0"/>
            </a:br>
            <a:r>
              <a:rPr lang="zh-TW" sz="2400" dirty="0"/>
              <a:t>	•每一筆記錄都可由成員確認查核，紀錄難以竄改</a:t>
            </a:r>
            <a:br>
              <a:rPr lang="zh-TW" sz="2400" dirty="0"/>
            </a:br>
            <a:r>
              <a:rPr lang="zh-TW" sz="2400" b="1" dirty="0"/>
              <a:t>３</a:t>
            </a:r>
            <a:r>
              <a:rPr lang="zh-TW" sz="2400" b="1" dirty="0" smtClean="0"/>
              <a:t>）</a:t>
            </a:r>
            <a:r>
              <a:rPr lang="zh-TW" altLang="en-US" sz="2400" b="1" dirty="0" smtClean="0"/>
              <a:t>社群</a:t>
            </a:r>
            <a:r>
              <a:rPr lang="zh-TW" sz="2400" b="1" dirty="0" smtClean="0"/>
              <a:t>共識</a:t>
            </a:r>
            <a:r>
              <a:rPr lang="zh-TW" sz="2400" dirty="0"/>
              <a:t/>
            </a:r>
            <a:br>
              <a:rPr lang="zh-TW" sz="2400" dirty="0"/>
            </a:br>
            <a:r>
              <a:rPr lang="zh-TW" sz="2400" dirty="0"/>
              <a:t>	•記錄要經所有參與者同意、認證</a:t>
            </a:r>
            <a:br>
              <a:rPr lang="zh-TW" sz="2400" dirty="0"/>
            </a:br>
            <a:r>
              <a:rPr lang="zh-TW" sz="2400" b="1" dirty="0"/>
              <a:t>４）智慧合約</a:t>
            </a:r>
            <a:r>
              <a:rPr lang="zh-TW" sz="2400" dirty="0"/>
              <a:t/>
            </a:r>
            <a:br>
              <a:rPr lang="zh-TW" sz="2400" dirty="0"/>
            </a:br>
            <a:r>
              <a:rPr lang="zh-TW" sz="2400" dirty="0"/>
              <a:t>	•搭配物聯網等技術，可以自動履行基本業務邏輯，不必人工撰寫，重複審查</a:t>
            </a:r>
            <a:endParaRPr sz="2400" dirty="0"/>
          </a:p>
        </p:txBody>
      </p:sp>
      <p:sp>
        <p:nvSpPr>
          <p:cNvPr id="665" name="Google Shape;665;p75"/>
          <p:cNvSpPr txBox="1">
            <a:spLocks noGrp="1"/>
          </p:cNvSpPr>
          <p:nvPr>
            <p:ph type="sldNum" idx="12"/>
          </p:nvPr>
        </p:nvSpPr>
        <p:spPr>
          <a:xfrm>
            <a:off x="9325232" y="647831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26</a:t>
            </a:fld>
            <a:endParaRPr/>
          </a:p>
        </p:txBody>
      </p:sp>
    </p:spTree>
    <p:extLst>
      <p:ext uri="{BB962C8B-B14F-4D97-AF65-F5344CB8AC3E}">
        <p14:creationId xmlns:p14="http://schemas.microsoft.com/office/powerpoint/2010/main" val="42008068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76"/>
          <p:cNvSpPr txBox="1">
            <a:spLocks noGrp="1"/>
          </p:cNvSpPr>
          <p:nvPr>
            <p:ph type="title"/>
          </p:nvPr>
        </p:nvSpPr>
        <p:spPr>
          <a:xfrm>
            <a:off x="612057" y="365126"/>
            <a:ext cx="11002500" cy="954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300"/>
              <a:buFont typeface="Corbel"/>
              <a:buNone/>
            </a:pPr>
            <a:r>
              <a:rPr lang="zh-TW" altLang="en-US" sz="4200" dirty="0" smtClean="0"/>
              <a:t>合作契約</a:t>
            </a:r>
            <a:r>
              <a:rPr lang="zh-TW" altLang="en-US" sz="4200" dirty="0"/>
              <a:t>製</a:t>
            </a:r>
            <a:r>
              <a:rPr lang="zh-TW" altLang="en-US" sz="4200" dirty="0" smtClean="0"/>
              <a:t>作</a:t>
            </a:r>
            <a:r>
              <a:rPr lang="en-US" altLang="zh-TW" sz="4200" dirty="0" smtClean="0"/>
              <a:t>- </a:t>
            </a:r>
            <a:r>
              <a:rPr lang="zh-TW" sz="4200" dirty="0" smtClean="0"/>
              <a:t>智慧</a:t>
            </a:r>
            <a:r>
              <a:rPr lang="zh-TW" sz="4200" dirty="0"/>
              <a:t>合約 Smart Contract</a:t>
            </a:r>
            <a:endParaRPr sz="4200" i="0" u="none" strike="noStrike" cap="none" dirty="0">
              <a:solidFill>
                <a:schemeClr val="accent2"/>
              </a:solidFill>
            </a:endParaRPr>
          </a:p>
        </p:txBody>
      </p:sp>
      <p:sp>
        <p:nvSpPr>
          <p:cNvPr id="672" name="Google Shape;672;p76"/>
          <p:cNvSpPr txBox="1">
            <a:spLocks noGrp="1"/>
          </p:cNvSpPr>
          <p:nvPr>
            <p:ph type="body" idx="1"/>
          </p:nvPr>
        </p:nvSpPr>
        <p:spPr>
          <a:xfrm>
            <a:off x="612058" y="1426372"/>
            <a:ext cx="11219700" cy="4701900"/>
          </a:xfrm>
          <a:prstGeom prst="rect">
            <a:avLst/>
          </a:prstGeom>
          <a:noFill/>
          <a:ln>
            <a:noFill/>
          </a:ln>
        </p:spPr>
        <p:txBody>
          <a:bodyPr spcFirstLastPara="1" wrap="square" lIns="91425" tIns="45700" rIns="91425" bIns="45700" anchor="t" anchorCtr="0">
            <a:noAutofit/>
          </a:bodyPr>
          <a:lstStyle/>
          <a:p>
            <a:pPr marL="241300" marR="0" lvl="0" indent="-241300" algn="l" rtl="0">
              <a:lnSpc>
                <a:spcPct val="100000"/>
              </a:lnSpc>
              <a:spcBef>
                <a:spcPts val="0"/>
              </a:spcBef>
              <a:spcAft>
                <a:spcPts val="0"/>
              </a:spcAft>
              <a:buClr>
                <a:schemeClr val="dk1"/>
              </a:buClr>
              <a:buSzPts val="2400"/>
              <a:buFont typeface="Microsoft JhengHei"/>
              <a:buChar char="•"/>
            </a:pPr>
            <a:r>
              <a:rPr lang="zh-TW" sz="2400" dirty="0"/>
              <a:t>1994年由學者Nick Szabo提出，倡議可將</a:t>
            </a:r>
            <a:r>
              <a:rPr lang="zh-TW" sz="2400" b="1" dirty="0"/>
              <a:t>交易</a:t>
            </a:r>
            <a:r>
              <a:rPr lang="zh-TW" sz="2400" dirty="0"/>
              <a:t>的條款透過電腦化來落實</a:t>
            </a:r>
            <a:endParaRPr sz="2400" dirty="0"/>
          </a:p>
          <a:p>
            <a:pPr marL="0" lvl="0" indent="0" algn="l" rtl="0">
              <a:spcBef>
                <a:spcPts val="0"/>
              </a:spcBef>
              <a:spcAft>
                <a:spcPts val="0"/>
              </a:spcAft>
              <a:buNone/>
            </a:pPr>
            <a:endParaRPr sz="2400" dirty="0"/>
          </a:p>
          <a:p>
            <a:pPr marL="241300" lvl="0" indent="0" algn="l" rtl="0">
              <a:spcBef>
                <a:spcPts val="0"/>
              </a:spcBef>
              <a:spcAft>
                <a:spcPts val="0"/>
              </a:spcAft>
              <a:buNone/>
            </a:pPr>
            <a:endParaRPr dirty="0"/>
          </a:p>
          <a:p>
            <a:pPr marL="0" lvl="0" indent="0" algn="l" rtl="0">
              <a:spcBef>
                <a:spcPts val="0"/>
              </a:spcBef>
              <a:spcAft>
                <a:spcPts val="0"/>
              </a:spcAft>
              <a:buNone/>
            </a:pPr>
            <a:endParaRPr sz="2400" dirty="0"/>
          </a:p>
        </p:txBody>
      </p:sp>
      <p:sp>
        <p:nvSpPr>
          <p:cNvPr id="673" name="Google Shape;673;p76"/>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27</a:t>
            </a:fld>
            <a:endParaRPr sz="1200" b="0" i="0" u="none" strike="noStrike" cap="none">
              <a:solidFill>
                <a:schemeClr val="lt1"/>
              </a:solidFill>
              <a:latin typeface="Corbel"/>
              <a:ea typeface="Corbel"/>
              <a:cs typeface="Corbel"/>
              <a:sym typeface="Corbel"/>
            </a:endParaRPr>
          </a:p>
        </p:txBody>
      </p:sp>
      <p:pic>
        <p:nvPicPr>
          <p:cNvPr id="674" name="Google Shape;674;p76"/>
          <p:cNvPicPr preferRelativeResize="0"/>
          <p:nvPr/>
        </p:nvPicPr>
        <p:blipFill rotWithShape="1">
          <a:blip r:embed="rId3">
            <a:alphaModFix/>
          </a:blip>
          <a:srcRect l="3435" t="6197" r="1930" b="4755"/>
          <a:stretch/>
        </p:blipFill>
        <p:spPr>
          <a:xfrm>
            <a:off x="1384852" y="2084805"/>
            <a:ext cx="8083826" cy="4149813"/>
          </a:xfrm>
          <a:prstGeom prst="rect">
            <a:avLst/>
          </a:prstGeom>
          <a:noFill/>
          <a:ln>
            <a:noFill/>
          </a:ln>
        </p:spPr>
      </p:pic>
    </p:spTree>
    <p:extLst>
      <p:ext uri="{BB962C8B-B14F-4D97-AF65-F5344CB8AC3E}">
        <p14:creationId xmlns:p14="http://schemas.microsoft.com/office/powerpoint/2010/main" val="18582328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p77"/>
          <p:cNvSpPr txBox="1">
            <a:spLocks noGrp="1"/>
          </p:cNvSpPr>
          <p:nvPr>
            <p:ph type="title"/>
          </p:nvPr>
        </p:nvSpPr>
        <p:spPr>
          <a:xfrm>
            <a:off x="612057" y="365126"/>
            <a:ext cx="11002500" cy="954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zh-TW" sz="4200"/>
              <a:t>智慧合約的特徵 </a:t>
            </a:r>
            <a:r>
              <a:rPr lang="zh-TW" sz="4200">
                <a:solidFill>
                  <a:schemeClr val="accent1"/>
                </a:solidFill>
              </a:rPr>
              <a:t>— 雙方受益</a:t>
            </a:r>
            <a:endParaRPr sz="4200"/>
          </a:p>
        </p:txBody>
      </p:sp>
      <p:graphicFrame>
        <p:nvGraphicFramePr>
          <p:cNvPr id="680" name="Google Shape;680;p77"/>
          <p:cNvGraphicFramePr/>
          <p:nvPr>
            <p:extLst>
              <p:ext uri="{D42A27DB-BD31-4B8C-83A1-F6EECF244321}">
                <p14:modId xmlns:p14="http://schemas.microsoft.com/office/powerpoint/2010/main" val="3675038657"/>
              </p:ext>
            </p:extLst>
          </p:nvPr>
        </p:nvGraphicFramePr>
        <p:xfrm>
          <a:off x="894414" y="1610192"/>
          <a:ext cx="10036950" cy="3177825"/>
        </p:xfrm>
        <a:graphic>
          <a:graphicData uri="http://schemas.openxmlformats.org/drawingml/2006/table">
            <a:tbl>
              <a:tblPr firstRow="1" bandRow="1">
                <a:noFill/>
              </a:tblPr>
              <a:tblGrid>
                <a:gridCol w="1799325">
                  <a:extLst>
                    <a:ext uri="{9D8B030D-6E8A-4147-A177-3AD203B41FA5}">
                      <a16:colId xmlns:a16="http://schemas.microsoft.com/office/drawing/2014/main" val="20000"/>
                    </a:ext>
                  </a:extLst>
                </a:gridCol>
                <a:gridCol w="8237625">
                  <a:extLst>
                    <a:ext uri="{9D8B030D-6E8A-4147-A177-3AD203B41FA5}">
                      <a16:colId xmlns:a16="http://schemas.microsoft.com/office/drawing/2014/main" val="20001"/>
                    </a:ext>
                  </a:extLst>
                </a:gridCol>
              </a:tblGrid>
              <a:tr h="453975">
                <a:tc>
                  <a:txBody>
                    <a:bodyPr/>
                    <a:lstStyle/>
                    <a:p>
                      <a:pPr marL="0" marR="0" lvl="0" indent="0" algn="ctr" rtl="0">
                        <a:spcBef>
                          <a:spcPts val="0"/>
                        </a:spcBef>
                        <a:spcAft>
                          <a:spcPts val="0"/>
                        </a:spcAft>
                        <a:buNone/>
                      </a:pPr>
                      <a:r>
                        <a:rPr lang="zh-TW" sz="1800" b="1" u="none" strike="noStrike" cap="none">
                          <a:latin typeface="Microsoft JhengHei"/>
                          <a:ea typeface="Microsoft JhengHei"/>
                          <a:cs typeface="Microsoft JhengHei"/>
                          <a:sym typeface="Microsoft JhengHei"/>
                        </a:rPr>
                        <a:t>特徵</a:t>
                      </a:r>
                      <a:endParaRPr sz="1800" b="1" u="none" strike="noStrike" cap="none">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E6B8AF"/>
                    </a:solidFill>
                  </a:tcPr>
                </a:tc>
                <a:tc>
                  <a:txBody>
                    <a:bodyPr/>
                    <a:lstStyle/>
                    <a:p>
                      <a:pPr marL="0" marR="0" lvl="0" indent="0" algn="ctr" rtl="0">
                        <a:spcBef>
                          <a:spcPts val="0"/>
                        </a:spcBef>
                        <a:spcAft>
                          <a:spcPts val="0"/>
                        </a:spcAft>
                        <a:buNone/>
                      </a:pPr>
                      <a:r>
                        <a:rPr lang="zh-TW" sz="1800" b="1" u="none" strike="noStrike" cap="none">
                          <a:latin typeface="Microsoft JhengHei"/>
                          <a:ea typeface="Microsoft JhengHei"/>
                          <a:cs typeface="Microsoft JhengHei"/>
                          <a:sym typeface="Microsoft JhengHei"/>
                        </a:rPr>
                        <a:t>敘述</a:t>
                      </a:r>
                      <a:endParaRPr sz="1800" b="1">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E6B8AF"/>
                    </a:solidFill>
                  </a:tcPr>
                </a:tc>
                <a:extLst>
                  <a:ext uri="{0D108BD9-81ED-4DB2-BD59-A6C34878D82A}">
                    <a16:rowId xmlns:a16="http://schemas.microsoft.com/office/drawing/2014/main" val="10000"/>
                  </a:ext>
                </a:extLst>
              </a:tr>
              <a:tr h="453975">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真實性</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因區塊練特性更能驗證物品、文件、身分與所有權的真偽</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extLst>
                  <a:ext uri="{0D108BD9-81ED-4DB2-BD59-A6C34878D82A}">
                    <a16:rowId xmlns:a16="http://schemas.microsoft.com/office/drawing/2014/main" val="10001"/>
                  </a:ext>
                </a:extLst>
              </a:tr>
              <a:tr h="453975">
                <a:tc>
                  <a:txBody>
                    <a:bodyPr/>
                    <a:lstStyle/>
                    <a:p>
                      <a:pPr marL="0" marR="0" lvl="0" indent="0" algn="ctr" rtl="0">
                        <a:spcBef>
                          <a:spcPts val="0"/>
                        </a:spcBef>
                        <a:spcAft>
                          <a:spcPts val="0"/>
                        </a:spcAft>
                        <a:buNone/>
                      </a:pPr>
                      <a:r>
                        <a:rPr lang="zh-TW" sz="1800" dirty="0">
                          <a:latin typeface="Microsoft JhengHei"/>
                          <a:ea typeface="Microsoft JhengHei"/>
                          <a:cs typeface="Microsoft JhengHei"/>
                          <a:sym typeface="Microsoft JhengHei"/>
                        </a:rPr>
                        <a:t>透明化</a:t>
                      </a:r>
                      <a:endParaRPr sz="1800" dirty="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r>
                        <a:rPr lang="zh-TW" sz="1800" dirty="0" smtClean="0">
                          <a:latin typeface="Microsoft JhengHei"/>
                          <a:ea typeface="Microsoft JhengHei"/>
                          <a:cs typeface="Microsoft JhengHei"/>
                          <a:sym typeface="Microsoft JhengHei"/>
                        </a:rPr>
                        <a:t>共享</a:t>
                      </a:r>
                      <a:r>
                        <a:rPr lang="zh-TW" altLang="en-US" sz="1800" dirty="0" smtClean="0">
                          <a:latin typeface="Microsoft JhengHei"/>
                          <a:ea typeface="Microsoft JhengHei"/>
                          <a:cs typeface="Microsoft JhengHei"/>
                          <a:sym typeface="Microsoft JhengHei"/>
                        </a:rPr>
                        <a:t>合約</a:t>
                      </a:r>
                      <a:r>
                        <a:rPr lang="zh-TW" sz="1800" dirty="0" smtClean="0">
                          <a:latin typeface="Microsoft JhengHei"/>
                          <a:ea typeface="Microsoft JhengHei"/>
                          <a:cs typeface="Microsoft JhengHei"/>
                          <a:sym typeface="Microsoft JhengHei"/>
                        </a:rPr>
                        <a:t>帳本</a:t>
                      </a:r>
                      <a:r>
                        <a:rPr lang="zh-TW" sz="1800" dirty="0">
                          <a:latin typeface="Microsoft JhengHei"/>
                          <a:ea typeface="Microsoft JhengHei"/>
                          <a:cs typeface="Microsoft JhengHei"/>
                          <a:sym typeface="Microsoft JhengHei"/>
                        </a:rPr>
                        <a:t>使得資訊透明，解決雙方資訊不對稱的問題</a:t>
                      </a:r>
                      <a:endParaRPr sz="1800" dirty="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2CC"/>
                    </a:solidFill>
                  </a:tcPr>
                </a:tc>
                <a:extLst>
                  <a:ext uri="{0D108BD9-81ED-4DB2-BD59-A6C34878D82A}">
                    <a16:rowId xmlns:a16="http://schemas.microsoft.com/office/drawing/2014/main" val="10002"/>
                  </a:ext>
                </a:extLst>
              </a:tr>
              <a:tr h="453975">
                <a:tc>
                  <a:txBody>
                    <a:bodyPr/>
                    <a:lstStyle/>
                    <a:p>
                      <a:pPr marL="0" marR="0" lvl="0" indent="0" algn="ctr" rtl="0">
                        <a:spcBef>
                          <a:spcPts val="0"/>
                        </a:spcBef>
                        <a:spcAft>
                          <a:spcPts val="0"/>
                        </a:spcAft>
                        <a:buNone/>
                      </a:pPr>
                      <a:r>
                        <a:rPr lang="zh-TW" sz="1800" dirty="0">
                          <a:latin typeface="Microsoft JhengHei"/>
                          <a:ea typeface="Microsoft JhengHei"/>
                          <a:cs typeface="Microsoft JhengHei"/>
                          <a:sym typeface="Microsoft JhengHei"/>
                        </a:rPr>
                        <a:t>有隱私</a:t>
                      </a:r>
                      <a:endParaRPr sz="1800" dirty="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tc>
                  <a:txBody>
                    <a:bodyPr/>
                    <a:lstStyle/>
                    <a:p>
                      <a:pPr marL="0" marR="0" lvl="0" indent="0" algn="ctr" rtl="0">
                        <a:spcBef>
                          <a:spcPts val="0"/>
                        </a:spcBef>
                        <a:spcAft>
                          <a:spcPts val="0"/>
                        </a:spcAft>
                        <a:buNone/>
                      </a:pPr>
                      <a:r>
                        <a:rPr lang="zh-TW" sz="1800" dirty="0">
                          <a:latin typeface="Microsoft JhengHei"/>
                          <a:ea typeface="Microsoft JhengHei"/>
                          <a:cs typeface="Microsoft JhengHei"/>
                          <a:sym typeface="Microsoft JhengHei"/>
                        </a:rPr>
                        <a:t>利用數位簽章的技術讓投保人更有隱私</a:t>
                      </a:r>
                      <a:endParaRPr sz="1800" dirty="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extLst>
                  <a:ext uri="{0D108BD9-81ED-4DB2-BD59-A6C34878D82A}">
                    <a16:rowId xmlns:a16="http://schemas.microsoft.com/office/drawing/2014/main" val="10003"/>
                  </a:ext>
                </a:extLst>
              </a:tr>
              <a:tr h="453975">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個人化</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CE5CD"/>
                    </a:solidFill>
                  </a:tcPr>
                </a:tc>
                <a:tc>
                  <a:txBody>
                    <a:bodyPr/>
                    <a:lstStyle/>
                    <a:p>
                      <a:pPr marL="0" marR="0" lvl="0" indent="0" algn="ctr" rtl="0">
                        <a:spcBef>
                          <a:spcPts val="0"/>
                        </a:spcBef>
                        <a:spcAft>
                          <a:spcPts val="0"/>
                        </a:spcAft>
                        <a:buNone/>
                      </a:pPr>
                      <a:r>
                        <a:rPr lang="zh-TW" sz="1800" dirty="0">
                          <a:latin typeface="Microsoft JhengHei"/>
                          <a:ea typeface="Microsoft JhengHei"/>
                          <a:cs typeface="Microsoft JhengHei"/>
                          <a:sym typeface="Microsoft JhengHei"/>
                        </a:rPr>
                        <a:t>可以根據協商內容訂定個人化的契約</a:t>
                      </a:r>
                      <a:endParaRPr sz="1800" dirty="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CE5CD"/>
                    </a:solidFill>
                  </a:tcPr>
                </a:tc>
                <a:extLst>
                  <a:ext uri="{0D108BD9-81ED-4DB2-BD59-A6C34878D82A}">
                    <a16:rowId xmlns:a16="http://schemas.microsoft.com/office/drawing/2014/main" val="10004"/>
                  </a:ext>
                </a:extLst>
              </a:tr>
              <a:tr h="453975">
                <a:tc>
                  <a:txBody>
                    <a:bodyPr/>
                    <a:lstStyle/>
                    <a:p>
                      <a:pPr marL="0" marR="0" lvl="0" indent="0" algn="ctr" rtl="0">
                        <a:spcBef>
                          <a:spcPts val="0"/>
                        </a:spcBef>
                        <a:spcAft>
                          <a:spcPts val="0"/>
                        </a:spcAft>
                        <a:buNone/>
                      </a:pPr>
                      <a:r>
                        <a:rPr lang="zh-TW" sz="1800" dirty="0">
                          <a:latin typeface="Microsoft JhengHei"/>
                          <a:ea typeface="Microsoft JhengHei"/>
                          <a:cs typeface="Microsoft JhengHei"/>
                          <a:sym typeface="Microsoft JhengHei"/>
                        </a:rPr>
                        <a:t>高效率</a:t>
                      </a:r>
                      <a:endParaRPr sz="1800" dirty="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tc>
                  <a:txBody>
                    <a:bodyPr/>
                    <a:lstStyle/>
                    <a:p>
                      <a:pPr marL="0" marR="0" lvl="0" indent="0" algn="ctr" rtl="0">
                        <a:lnSpc>
                          <a:spcPct val="100000"/>
                        </a:lnSpc>
                        <a:spcBef>
                          <a:spcPts val="0"/>
                        </a:spcBef>
                        <a:spcAft>
                          <a:spcPts val="0"/>
                        </a:spcAft>
                        <a:buNone/>
                      </a:pPr>
                      <a:r>
                        <a:rPr lang="zh-TW" sz="1800" dirty="0">
                          <a:latin typeface="Microsoft JhengHei"/>
                          <a:ea typeface="Microsoft JhengHei"/>
                          <a:cs typeface="Microsoft JhengHei"/>
                          <a:sym typeface="Microsoft JhengHei"/>
                        </a:rPr>
                        <a:t>流程自動化免去許多繁複的手續與等待時間</a:t>
                      </a:r>
                      <a:endParaRPr sz="1800" dirty="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extLst>
                  <a:ext uri="{0D108BD9-81ED-4DB2-BD59-A6C34878D82A}">
                    <a16:rowId xmlns:a16="http://schemas.microsoft.com/office/drawing/2014/main" val="10005"/>
                  </a:ext>
                </a:extLst>
              </a:tr>
              <a:tr h="453975">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低成本</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r>
                        <a:rPr lang="zh-TW" sz="1800" dirty="0">
                          <a:latin typeface="Microsoft JhengHei"/>
                          <a:ea typeface="Microsoft JhengHei"/>
                          <a:cs typeface="Microsoft JhengHei"/>
                          <a:sym typeface="Microsoft JhengHei"/>
                        </a:rPr>
                        <a:t>程式取代大量紙張與人力</a:t>
                      </a:r>
                      <a:endParaRPr sz="1800" dirty="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2CC"/>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4685254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9"/>
          <p:cNvSpPr txBox="1">
            <a:spLocks noGrp="1"/>
          </p:cNvSpPr>
          <p:nvPr>
            <p:ph type="title"/>
          </p:nvPr>
        </p:nvSpPr>
        <p:spPr>
          <a:xfrm>
            <a:off x="348000" y="483704"/>
            <a:ext cx="11360800" cy="831600"/>
          </a:xfrm>
          <a:prstGeom prst="rect">
            <a:avLst/>
          </a:prstGeom>
        </p:spPr>
        <p:txBody>
          <a:bodyPr spcFirstLastPara="1" vert="horz" wrap="square" lIns="121900" tIns="121900" rIns="121900" bIns="121900" rtlCol="0" anchor="t" anchorCtr="0">
            <a:noAutofit/>
          </a:bodyPr>
          <a:lstStyle/>
          <a:p>
            <a:pPr>
              <a:spcBef>
                <a:spcPts val="0"/>
              </a:spcBef>
            </a:pPr>
            <a:r>
              <a:rPr lang="zh-TW" altLang="en-US" dirty="0" smtClean="0">
                <a:solidFill>
                  <a:srgbClr val="7030A0"/>
                </a:solidFill>
              </a:rPr>
              <a:t>契約設計理論 </a:t>
            </a:r>
            <a:r>
              <a:rPr lang="en-US" altLang="zh-TW" dirty="0" smtClean="0">
                <a:solidFill>
                  <a:srgbClr val="7030A0"/>
                </a:solidFill>
              </a:rPr>
              <a:t>(1)</a:t>
            </a:r>
            <a:r>
              <a:rPr lang="zh-TW" altLang="en-US" dirty="0" smtClean="0">
                <a:solidFill>
                  <a:srgbClr val="7030A0"/>
                </a:solidFill>
              </a:rPr>
              <a:t> </a:t>
            </a:r>
            <a:r>
              <a:rPr lang="en-US" altLang="zh-TW" dirty="0" smtClean="0">
                <a:solidFill>
                  <a:srgbClr val="7030A0"/>
                </a:solidFill>
              </a:rPr>
              <a:t>– </a:t>
            </a:r>
            <a:r>
              <a:rPr lang="zh-TW" altLang="en-US" dirty="0" smtClean="0">
                <a:solidFill>
                  <a:srgbClr val="7030A0"/>
                </a:solidFill>
              </a:rPr>
              <a:t>自我約制賽局</a:t>
            </a:r>
            <a:r>
              <a:rPr lang="en-US" altLang="zh-TW" dirty="0" smtClean="0"/>
              <a:t/>
            </a:r>
            <a:br>
              <a:rPr lang="en-US" altLang="zh-TW" dirty="0" smtClean="0"/>
            </a:br>
            <a:r>
              <a:rPr lang="en-US" altLang="zh-TW" dirty="0"/>
              <a:t>I</a:t>
            </a:r>
            <a:r>
              <a:rPr lang="en-US" altLang="zh-TW" dirty="0" smtClean="0"/>
              <a:t>nvesting </a:t>
            </a:r>
            <a:r>
              <a:rPr lang="en-US" altLang="zh-TW" dirty="0"/>
              <a:t>g</a:t>
            </a:r>
            <a:r>
              <a:rPr lang="zh-TW" dirty="0" smtClean="0"/>
              <a:t>ame</a:t>
            </a:r>
            <a:endParaRPr dirty="0"/>
          </a:p>
        </p:txBody>
      </p:sp>
      <p:graphicFrame>
        <p:nvGraphicFramePr>
          <p:cNvPr id="101" name="Google Shape;101;p19"/>
          <p:cNvGraphicFramePr/>
          <p:nvPr/>
        </p:nvGraphicFramePr>
        <p:xfrm>
          <a:off x="2594133" y="2800333"/>
          <a:ext cx="5170599" cy="3450999"/>
        </p:xfrm>
        <a:graphic>
          <a:graphicData uri="http://schemas.openxmlformats.org/drawingml/2006/table">
            <a:tbl>
              <a:tblPr>
                <a:noFill/>
              </a:tblPr>
              <a:tblGrid>
                <a:gridCol w="1723533">
                  <a:extLst>
                    <a:ext uri="{9D8B030D-6E8A-4147-A177-3AD203B41FA5}">
                      <a16:colId xmlns:a16="http://schemas.microsoft.com/office/drawing/2014/main" val="20000"/>
                    </a:ext>
                  </a:extLst>
                </a:gridCol>
                <a:gridCol w="1723533">
                  <a:extLst>
                    <a:ext uri="{9D8B030D-6E8A-4147-A177-3AD203B41FA5}">
                      <a16:colId xmlns:a16="http://schemas.microsoft.com/office/drawing/2014/main" val="20001"/>
                    </a:ext>
                  </a:extLst>
                </a:gridCol>
                <a:gridCol w="1723533">
                  <a:extLst>
                    <a:ext uri="{9D8B030D-6E8A-4147-A177-3AD203B41FA5}">
                      <a16:colId xmlns:a16="http://schemas.microsoft.com/office/drawing/2014/main" val="20002"/>
                    </a:ext>
                  </a:extLst>
                </a:gridCol>
              </a:tblGrid>
              <a:tr h="1150333">
                <a:tc>
                  <a:txBody>
                    <a:bodyPr/>
                    <a:lstStyle/>
                    <a:p>
                      <a:pPr marL="0" lvl="0" indent="0" algn="ctr" rtl="0">
                        <a:spcBef>
                          <a:spcPts val="0"/>
                        </a:spcBef>
                        <a:spcAft>
                          <a:spcPts val="0"/>
                        </a:spcAft>
                        <a:buNone/>
                      </a:pPr>
                      <a:endParaRPr sz="2400"/>
                    </a:p>
                  </a:txBody>
                  <a:tcPr marL="121900" marR="121900" marT="121900" marB="121900" anchor="ctr"/>
                </a:tc>
                <a:tc>
                  <a:txBody>
                    <a:bodyPr/>
                    <a:lstStyle/>
                    <a:p>
                      <a:pPr marL="0" lvl="0" indent="0" algn="ctr" rtl="0">
                        <a:spcBef>
                          <a:spcPts val="0"/>
                        </a:spcBef>
                        <a:spcAft>
                          <a:spcPts val="0"/>
                        </a:spcAft>
                        <a:buNone/>
                      </a:pPr>
                      <a:r>
                        <a:rPr lang="zh-TW" sz="4000"/>
                        <a:t>Invest</a:t>
                      </a:r>
                      <a:endParaRPr sz="2400"/>
                    </a:p>
                  </a:txBody>
                  <a:tcPr marL="121900" marR="121900" marT="121900" marB="121900" anchor="ctr"/>
                </a:tc>
                <a:tc>
                  <a:txBody>
                    <a:bodyPr/>
                    <a:lstStyle/>
                    <a:p>
                      <a:pPr marL="0" lvl="0" indent="0" algn="ctr" rtl="0">
                        <a:spcBef>
                          <a:spcPts val="0"/>
                        </a:spcBef>
                        <a:spcAft>
                          <a:spcPts val="0"/>
                        </a:spcAft>
                        <a:buNone/>
                      </a:pPr>
                      <a:r>
                        <a:rPr lang="zh-TW" sz="4000"/>
                        <a:t>Not</a:t>
                      </a:r>
                      <a:endParaRPr sz="2400"/>
                    </a:p>
                  </a:txBody>
                  <a:tcPr marL="121900" marR="121900" marT="121900" marB="121900" anchor="ctr"/>
                </a:tc>
                <a:extLst>
                  <a:ext uri="{0D108BD9-81ED-4DB2-BD59-A6C34878D82A}">
                    <a16:rowId xmlns:a16="http://schemas.microsoft.com/office/drawing/2014/main" val="10000"/>
                  </a:ext>
                </a:extLst>
              </a:tr>
              <a:tr h="1150333">
                <a:tc>
                  <a:txBody>
                    <a:bodyPr/>
                    <a:lstStyle/>
                    <a:p>
                      <a:pPr marL="0" lvl="0" indent="0" algn="ctr" rtl="0">
                        <a:spcBef>
                          <a:spcPts val="0"/>
                        </a:spcBef>
                        <a:spcAft>
                          <a:spcPts val="0"/>
                        </a:spcAft>
                        <a:buNone/>
                      </a:pPr>
                      <a:r>
                        <a:rPr lang="zh-TW" sz="4000"/>
                        <a:t>Invest</a:t>
                      </a:r>
                      <a:endParaRPr sz="4000"/>
                    </a:p>
                  </a:txBody>
                  <a:tcPr marL="121900" marR="121900" marT="121900" marB="121900" anchor="ctr"/>
                </a:tc>
                <a:tc>
                  <a:txBody>
                    <a:bodyPr/>
                    <a:lstStyle/>
                    <a:p>
                      <a:pPr marL="0" lvl="0" indent="0" algn="ctr" rtl="0">
                        <a:spcBef>
                          <a:spcPts val="0"/>
                        </a:spcBef>
                        <a:spcAft>
                          <a:spcPts val="0"/>
                        </a:spcAft>
                        <a:buNone/>
                      </a:pPr>
                      <a:r>
                        <a:rPr lang="zh-TW" sz="3200">
                          <a:highlight>
                            <a:srgbClr val="FF9900"/>
                          </a:highlight>
                        </a:rPr>
                        <a:t>(z1, z2)</a:t>
                      </a:r>
                      <a:endParaRPr sz="3200">
                        <a:highlight>
                          <a:srgbClr val="FF9900"/>
                        </a:highlight>
                      </a:endParaRPr>
                    </a:p>
                  </a:txBody>
                  <a:tcPr marL="121900" marR="121900" marT="121900" marB="121900" anchor="ctr"/>
                </a:tc>
                <a:tc>
                  <a:txBody>
                    <a:bodyPr/>
                    <a:lstStyle/>
                    <a:p>
                      <a:pPr marL="0" lvl="0" indent="0" algn="ctr" rtl="0">
                        <a:spcBef>
                          <a:spcPts val="0"/>
                        </a:spcBef>
                        <a:spcAft>
                          <a:spcPts val="0"/>
                        </a:spcAft>
                        <a:buNone/>
                      </a:pPr>
                      <a:r>
                        <a:rPr lang="zh-TW" sz="3200"/>
                        <a:t>(y1, x2)</a:t>
                      </a:r>
                      <a:endParaRPr sz="3200"/>
                    </a:p>
                  </a:txBody>
                  <a:tcPr marL="121900" marR="121900" marT="121900" marB="121900" anchor="ctr"/>
                </a:tc>
                <a:extLst>
                  <a:ext uri="{0D108BD9-81ED-4DB2-BD59-A6C34878D82A}">
                    <a16:rowId xmlns:a16="http://schemas.microsoft.com/office/drawing/2014/main" val="10001"/>
                  </a:ext>
                </a:extLst>
              </a:tr>
              <a:tr h="1150333">
                <a:tc>
                  <a:txBody>
                    <a:bodyPr/>
                    <a:lstStyle/>
                    <a:p>
                      <a:pPr marL="0" lvl="0" indent="0" algn="ctr" rtl="0">
                        <a:spcBef>
                          <a:spcPts val="0"/>
                        </a:spcBef>
                        <a:spcAft>
                          <a:spcPts val="0"/>
                        </a:spcAft>
                        <a:buNone/>
                      </a:pPr>
                      <a:r>
                        <a:rPr lang="zh-TW" sz="4000"/>
                        <a:t>Not</a:t>
                      </a:r>
                      <a:endParaRPr sz="2400"/>
                    </a:p>
                  </a:txBody>
                  <a:tcPr marL="121900" marR="121900" marT="121900" marB="121900" anchor="ctr"/>
                </a:tc>
                <a:tc>
                  <a:txBody>
                    <a:bodyPr/>
                    <a:lstStyle/>
                    <a:p>
                      <a:pPr marL="0" lvl="0" indent="0" algn="ctr" rtl="0">
                        <a:spcBef>
                          <a:spcPts val="0"/>
                        </a:spcBef>
                        <a:spcAft>
                          <a:spcPts val="0"/>
                        </a:spcAft>
                        <a:buNone/>
                      </a:pPr>
                      <a:r>
                        <a:rPr lang="zh-TW" sz="3200"/>
                        <a:t>(x1, y2)</a:t>
                      </a:r>
                      <a:endParaRPr sz="3200"/>
                    </a:p>
                  </a:txBody>
                  <a:tcPr marL="121900" marR="121900" marT="121900" marB="121900" anchor="ctr"/>
                </a:tc>
                <a:tc>
                  <a:txBody>
                    <a:bodyPr/>
                    <a:lstStyle/>
                    <a:p>
                      <a:pPr marL="0" lvl="0" indent="0" algn="ctr" rtl="0">
                        <a:spcBef>
                          <a:spcPts val="0"/>
                        </a:spcBef>
                        <a:spcAft>
                          <a:spcPts val="0"/>
                        </a:spcAft>
                        <a:buNone/>
                      </a:pPr>
                      <a:r>
                        <a:rPr lang="zh-TW" sz="3200"/>
                        <a:t>(0, 0)</a:t>
                      </a:r>
                      <a:endParaRPr sz="3200"/>
                    </a:p>
                  </a:txBody>
                  <a:tcPr marL="121900" marR="121900" marT="121900" marB="121900" anchor="ctr"/>
                </a:tc>
                <a:extLst>
                  <a:ext uri="{0D108BD9-81ED-4DB2-BD59-A6C34878D82A}">
                    <a16:rowId xmlns:a16="http://schemas.microsoft.com/office/drawing/2014/main" val="10002"/>
                  </a:ext>
                </a:extLst>
              </a:tr>
            </a:tbl>
          </a:graphicData>
        </a:graphic>
      </p:graphicFrame>
      <p:sp>
        <p:nvSpPr>
          <p:cNvPr id="102" name="Google Shape;102;p19"/>
          <p:cNvSpPr txBox="1"/>
          <p:nvPr/>
        </p:nvSpPr>
        <p:spPr>
          <a:xfrm>
            <a:off x="1077100" y="4634567"/>
            <a:ext cx="1788400" cy="664000"/>
          </a:xfrm>
          <a:prstGeom prst="rect">
            <a:avLst/>
          </a:prstGeom>
          <a:noFill/>
          <a:ln>
            <a:noFill/>
          </a:ln>
        </p:spPr>
        <p:txBody>
          <a:bodyPr spcFirstLastPara="1" wrap="square" lIns="121900" tIns="121900" rIns="121900" bIns="121900" anchor="t" anchorCtr="0">
            <a:noAutofit/>
          </a:bodyPr>
          <a:lstStyle/>
          <a:p>
            <a:r>
              <a:rPr lang="en-US" altLang="zh-TW" sz="4000">
                <a:latin typeface="Roboto"/>
                <a:ea typeface="Roboto"/>
                <a:cs typeface="Roboto"/>
                <a:sym typeface="Roboto"/>
              </a:rPr>
              <a:t>Mark</a:t>
            </a:r>
            <a:endParaRPr sz="4000">
              <a:latin typeface="Roboto"/>
              <a:ea typeface="Roboto"/>
              <a:cs typeface="Roboto"/>
              <a:sym typeface="Roboto"/>
            </a:endParaRPr>
          </a:p>
        </p:txBody>
      </p:sp>
      <p:sp>
        <p:nvSpPr>
          <p:cNvPr id="103" name="Google Shape;103;p19"/>
          <p:cNvSpPr txBox="1"/>
          <p:nvPr/>
        </p:nvSpPr>
        <p:spPr>
          <a:xfrm>
            <a:off x="5134200" y="2041200"/>
            <a:ext cx="1788400" cy="664000"/>
          </a:xfrm>
          <a:prstGeom prst="rect">
            <a:avLst/>
          </a:prstGeom>
          <a:noFill/>
          <a:ln>
            <a:noFill/>
          </a:ln>
        </p:spPr>
        <p:txBody>
          <a:bodyPr spcFirstLastPara="1" wrap="square" lIns="121900" tIns="121900" rIns="121900" bIns="121900" anchor="t" anchorCtr="0">
            <a:noAutofit/>
          </a:bodyPr>
          <a:lstStyle/>
          <a:p>
            <a:r>
              <a:rPr lang="en-US" altLang="zh-TW" sz="4000">
                <a:latin typeface="Roboto"/>
                <a:ea typeface="Roboto"/>
                <a:cs typeface="Roboto"/>
                <a:sym typeface="Roboto"/>
              </a:rPr>
              <a:t>Denny</a:t>
            </a:r>
            <a:endParaRPr sz="4000">
              <a:latin typeface="Roboto"/>
              <a:ea typeface="Roboto"/>
              <a:cs typeface="Roboto"/>
              <a:sym typeface="Roboto"/>
            </a:endParaRPr>
          </a:p>
        </p:txBody>
      </p:sp>
      <p:sp>
        <p:nvSpPr>
          <p:cNvPr id="104" name="Google Shape;104;p19"/>
          <p:cNvSpPr txBox="1"/>
          <p:nvPr/>
        </p:nvSpPr>
        <p:spPr>
          <a:xfrm>
            <a:off x="7984500" y="2800333"/>
            <a:ext cx="4288800" cy="1492400"/>
          </a:xfrm>
          <a:prstGeom prst="rect">
            <a:avLst/>
          </a:prstGeom>
          <a:noFill/>
          <a:ln>
            <a:noFill/>
          </a:ln>
        </p:spPr>
        <p:txBody>
          <a:bodyPr spcFirstLastPara="1" wrap="square" lIns="121900" tIns="121900" rIns="121900" bIns="121900" anchor="t" anchorCtr="0">
            <a:noAutofit/>
          </a:bodyPr>
          <a:lstStyle/>
          <a:p>
            <a:r>
              <a:rPr lang="en-US" altLang="zh-TW" sz="2400">
                <a:latin typeface="Roboto"/>
                <a:ea typeface="Roboto"/>
                <a:cs typeface="Roboto"/>
                <a:sym typeface="Roboto"/>
              </a:rPr>
              <a:t>z1 + z2 &gt; x1 + y2, </a:t>
            </a:r>
            <a:endParaRPr sz="2400">
              <a:latin typeface="Roboto"/>
              <a:ea typeface="Roboto"/>
              <a:cs typeface="Roboto"/>
              <a:sym typeface="Roboto"/>
            </a:endParaRPr>
          </a:p>
          <a:p>
            <a:r>
              <a:rPr lang="en-US" altLang="zh-TW" sz="2400">
                <a:latin typeface="Roboto"/>
                <a:ea typeface="Roboto"/>
                <a:cs typeface="Roboto"/>
                <a:sym typeface="Roboto"/>
              </a:rPr>
              <a:t>z1 + z2 &gt; x2 + y1,</a:t>
            </a:r>
            <a:endParaRPr sz="2400">
              <a:latin typeface="Roboto"/>
              <a:ea typeface="Roboto"/>
              <a:cs typeface="Roboto"/>
              <a:sym typeface="Roboto"/>
            </a:endParaRPr>
          </a:p>
          <a:p>
            <a:r>
              <a:rPr lang="en-US" altLang="zh-TW" sz="2400">
                <a:latin typeface="Roboto"/>
                <a:ea typeface="Roboto"/>
                <a:cs typeface="Roboto"/>
                <a:sym typeface="Roboto"/>
              </a:rPr>
              <a:t>z1 + z2 &gt;0</a:t>
            </a:r>
            <a:endParaRPr sz="2400">
              <a:latin typeface="Roboto"/>
              <a:ea typeface="Roboto"/>
              <a:cs typeface="Roboto"/>
              <a:sym typeface="Roboto"/>
            </a:endParaRPr>
          </a:p>
        </p:txBody>
      </p:sp>
      <p:sp>
        <p:nvSpPr>
          <p:cNvPr id="105" name="Google Shape;105;p19"/>
          <p:cNvSpPr txBox="1"/>
          <p:nvPr/>
        </p:nvSpPr>
        <p:spPr>
          <a:xfrm>
            <a:off x="7984500" y="4377700"/>
            <a:ext cx="4071200" cy="2375600"/>
          </a:xfrm>
          <a:prstGeom prst="rect">
            <a:avLst/>
          </a:prstGeom>
          <a:noFill/>
          <a:ln>
            <a:noFill/>
          </a:ln>
        </p:spPr>
        <p:txBody>
          <a:bodyPr spcFirstLastPara="1" wrap="square" lIns="121900" tIns="121900" rIns="121900" bIns="121900" anchor="t" anchorCtr="0">
            <a:noAutofit/>
          </a:bodyPr>
          <a:lstStyle/>
          <a:p>
            <a:r>
              <a:rPr lang="en-US" altLang="zh-TW" sz="2400">
                <a:highlight>
                  <a:srgbClr val="FF9900"/>
                </a:highlight>
                <a:latin typeface="Roboto"/>
                <a:ea typeface="Roboto"/>
                <a:cs typeface="Roboto"/>
                <a:sym typeface="Roboto"/>
              </a:rPr>
              <a:t>Nash equilibrium</a:t>
            </a:r>
            <a:r>
              <a:rPr lang="en-US" altLang="zh-TW" sz="2400">
                <a:latin typeface="Roboto"/>
                <a:ea typeface="Roboto"/>
                <a:cs typeface="Roboto"/>
                <a:sym typeface="Roboto"/>
              </a:rPr>
              <a:t>:</a:t>
            </a:r>
            <a:endParaRPr sz="2400">
              <a:latin typeface="Roboto"/>
              <a:ea typeface="Roboto"/>
              <a:cs typeface="Roboto"/>
              <a:sym typeface="Roboto"/>
            </a:endParaRPr>
          </a:p>
          <a:p>
            <a:r>
              <a:rPr lang="en-US" altLang="zh-TW" sz="2400">
                <a:latin typeface="Roboto"/>
                <a:ea typeface="Roboto"/>
                <a:cs typeface="Roboto"/>
                <a:sym typeface="Roboto"/>
              </a:rPr>
              <a:t>base on self-enforced</a:t>
            </a:r>
            <a:endParaRPr sz="2400">
              <a:latin typeface="Roboto"/>
              <a:ea typeface="Roboto"/>
              <a:cs typeface="Roboto"/>
              <a:sym typeface="Roboto"/>
            </a:endParaRPr>
          </a:p>
          <a:p>
            <a:endParaRPr sz="2400">
              <a:latin typeface="Roboto"/>
              <a:ea typeface="Roboto"/>
              <a:cs typeface="Roboto"/>
              <a:sym typeface="Roboto"/>
            </a:endParaRPr>
          </a:p>
          <a:p>
            <a:r>
              <a:rPr lang="en-US" altLang="zh-TW" sz="2400">
                <a:latin typeface="Roboto"/>
                <a:ea typeface="Roboto"/>
                <a:cs typeface="Roboto"/>
                <a:sym typeface="Roboto"/>
              </a:rPr>
              <a:t>where </a:t>
            </a:r>
            <a:r>
              <a:rPr lang="en-US" altLang="zh-TW" sz="2133" b="1">
                <a:latin typeface="Roboto"/>
                <a:ea typeface="Roboto"/>
                <a:cs typeface="Roboto"/>
                <a:sym typeface="Roboto"/>
              </a:rPr>
              <a:t>z1 &gt;= x1 and z2 &gt;= x2</a:t>
            </a:r>
            <a:endParaRPr sz="2133" b="1">
              <a:latin typeface="Roboto"/>
              <a:ea typeface="Roboto"/>
              <a:cs typeface="Roboto"/>
              <a:sym typeface="Roboto"/>
            </a:endParaRPr>
          </a:p>
          <a:p>
            <a:endParaRPr sz="2400">
              <a:latin typeface="Roboto"/>
              <a:ea typeface="Roboto"/>
              <a:cs typeface="Roboto"/>
              <a:sym typeface="Roboto"/>
            </a:endParaRPr>
          </a:p>
        </p:txBody>
      </p:sp>
    </p:spTree>
    <p:extLst>
      <p:ext uri="{BB962C8B-B14F-4D97-AF65-F5344CB8AC3E}">
        <p14:creationId xmlns:p14="http://schemas.microsoft.com/office/powerpoint/2010/main" val="19637051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1814" y="365126"/>
            <a:ext cx="11002297" cy="954856"/>
          </a:xfrm>
        </p:spPr>
        <p:txBody>
          <a:bodyPr>
            <a:normAutofit/>
          </a:bodyPr>
          <a:lstStyle/>
          <a:p>
            <a:r>
              <a:rPr kumimoji="1" lang="en-US" altLang="zh-TW" sz="4800" dirty="0" smtClean="0"/>
              <a:t>Traditional Financial Industry </a:t>
            </a:r>
            <a:endParaRPr kumimoji="1" lang="zh-TW" altLang="en-US" sz="4800" dirty="0"/>
          </a:p>
        </p:txBody>
      </p:sp>
      <p:sp>
        <p:nvSpPr>
          <p:cNvPr id="3" name="內容版面配置區 2"/>
          <p:cNvSpPr>
            <a:spLocks noGrp="1"/>
          </p:cNvSpPr>
          <p:nvPr>
            <p:ph idx="1"/>
          </p:nvPr>
        </p:nvSpPr>
        <p:spPr>
          <a:xfrm>
            <a:off x="612058" y="1474839"/>
            <a:ext cx="4323062" cy="4475485"/>
          </a:xfrm>
        </p:spPr>
        <p:txBody>
          <a:bodyPr/>
          <a:lstStyle/>
          <a:p>
            <a:pPr>
              <a:lnSpc>
                <a:spcPct val="120000"/>
              </a:lnSpc>
            </a:pPr>
            <a:r>
              <a:rPr kumimoji="1" lang="en-US" altLang="zh-TW" sz="2400" dirty="0" smtClean="0"/>
              <a:t>Through </a:t>
            </a:r>
            <a:r>
              <a:rPr kumimoji="1" lang="en-US" altLang="zh-TW" sz="2400" b="1" dirty="0" smtClean="0"/>
              <a:t>financial institute</a:t>
            </a:r>
            <a:r>
              <a:rPr kumimoji="1" lang="zh-TW" altLang="en-US" sz="2400" b="1" dirty="0" smtClean="0"/>
              <a:t> </a:t>
            </a:r>
            <a:r>
              <a:rPr kumimoji="1" lang="en-US" altLang="zh-TW" sz="2400" b="1" dirty="0" smtClean="0"/>
              <a:t>(intermediary) </a:t>
            </a:r>
            <a:r>
              <a:rPr kumimoji="1" lang="en-US" altLang="zh-TW" sz="2400" dirty="0" smtClean="0"/>
              <a:t>, transferring funds from supplier to demander or  investing in the stock market </a:t>
            </a:r>
          </a:p>
          <a:p>
            <a:pPr lvl="1">
              <a:lnSpc>
                <a:spcPct val="120000"/>
              </a:lnSpc>
            </a:pPr>
            <a:r>
              <a:rPr kumimoji="1" lang="en-US" altLang="zh-TW" sz="2200" b="1" dirty="0" smtClean="0">
                <a:solidFill>
                  <a:schemeClr val="accent6"/>
                </a:solidFill>
              </a:rPr>
              <a:t>Direct financial market </a:t>
            </a:r>
            <a:r>
              <a:rPr kumimoji="1" lang="en-US" altLang="zh-TW" sz="2200" dirty="0" smtClean="0">
                <a:solidFill>
                  <a:schemeClr val="accent6"/>
                </a:solidFill>
              </a:rPr>
              <a:t>(stock, bond)</a:t>
            </a:r>
          </a:p>
          <a:p>
            <a:pPr lvl="1">
              <a:lnSpc>
                <a:spcPct val="120000"/>
              </a:lnSpc>
            </a:pPr>
            <a:r>
              <a:rPr kumimoji="1" lang="en-US" altLang="zh-TW" sz="2200" b="1" dirty="0" smtClean="0">
                <a:solidFill>
                  <a:schemeClr val="accent6"/>
                </a:solidFill>
              </a:rPr>
              <a:t>Indirect financial market </a:t>
            </a:r>
            <a:r>
              <a:rPr kumimoji="1" lang="en-US" altLang="zh-TW" sz="2200" dirty="0" smtClean="0">
                <a:solidFill>
                  <a:schemeClr val="accent6"/>
                </a:solidFill>
              </a:rPr>
              <a:t>(fund, </a:t>
            </a:r>
            <a:r>
              <a:rPr kumimoji="1" lang="en-US" altLang="zh-TW" sz="2200" dirty="0" smtClean="0">
                <a:solidFill>
                  <a:schemeClr val="accent6"/>
                </a:solidFill>
                <a:ea typeface="新細明體"/>
              </a:rPr>
              <a:t>insurance)</a:t>
            </a:r>
            <a:endParaRPr kumimoji="1" lang="en-US" altLang="zh-TW" sz="2200" dirty="0" smtClean="0">
              <a:solidFill>
                <a:schemeClr val="accent6"/>
              </a:solidFill>
            </a:endParaRPr>
          </a:p>
          <a:p>
            <a:pPr marL="457200" lvl="1" indent="0">
              <a:lnSpc>
                <a:spcPct val="120000"/>
              </a:lnSpc>
              <a:buNone/>
            </a:pPr>
            <a:endParaRPr kumimoji="1" lang="zh-TW" altLang="en-US" sz="2200" dirty="0">
              <a:solidFill>
                <a:schemeClr val="accent6"/>
              </a:solidFill>
            </a:endParaRPr>
          </a:p>
          <a:p>
            <a:pPr>
              <a:lnSpc>
                <a:spcPct val="120000"/>
              </a:lnSpc>
            </a:pPr>
            <a:endParaRPr kumimoji="1"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a:t>
            </a:fld>
            <a:endParaRPr lang="zh-TW" altLang="en-US" dirty="0"/>
          </a:p>
        </p:txBody>
      </p:sp>
      <p:graphicFrame>
        <p:nvGraphicFramePr>
          <p:cNvPr id="6"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群組 7"/>
          <p:cNvGrpSpPr/>
          <p:nvPr/>
        </p:nvGrpSpPr>
        <p:grpSpPr>
          <a:xfrm>
            <a:off x="4961948" y="1901349"/>
            <a:ext cx="7013039" cy="3878905"/>
            <a:chOff x="841678" y="477629"/>
            <a:chExt cx="10041140" cy="5696637"/>
          </a:xfrm>
        </p:grpSpPr>
        <p:pic>
          <p:nvPicPr>
            <p:cNvPr id="9" name="圖片 8"/>
            <p:cNvPicPr>
              <a:picLocks noChangeAspect="1"/>
            </p:cNvPicPr>
            <p:nvPr/>
          </p:nvPicPr>
          <p:blipFill rotWithShape="1">
            <a:blip r:embed="rId7"/>
            <a:srcRect l="69757" t="24859"/>
            <a:stretch/>
          </p:blipFill>
          <p:spPr>
            <a:xfrm>
              <a:off x="841678" y="2105077"/>
              <a:ext cx="2012267" cy="1831645"/>
            </a:xfrm>
            <a:prstGeom prst="rect">
              <a:avLst/>
            </a:prstGeom>
          </p:spPr>
        </p:pic>
        <p:pic>
          <p:nvPicPr>
            <p:cNvPr id="10" name="圖片 9"/>
            <p:cNvPicPr>
              <a:picLocks noChangeAspect="1"/>
            </p:cNvPicPr>
            <p:nvPr/>
          </p:nvPicPr>
          <p:blipFill rotWithShape="1">
            <a:blip r:embed="rId7"/>
            <a:srcRect t="14327" r="71139" b="37429"/>
            <a:stretch/>
          </p:blipFill>
          <p:spPr>
            <a:xfrm>
              <a:off x="7426921" y="477629"/>
              <a:ext cx="1787877" cy="1094886"/>
            </a:xfrm>
            <a:prstGeom prst="rect">
              <a:avLst/>
            </a:prstGeom>
          </p:spPr>
        </p:pic>
        <p:pic>
          <p:nvPicPr>
            <p:cNvPr id="11" name="圖片 10"/>
            <p:cNvPicPr>
              <a:picLocks noChangeAspect="1"/>
            </p:cNvPicPr>
            <p:nvPr/>
          </p:nvPicPr>
          <p:blipFill rotWithShape="1">
            <a:blip r:embed="rId8" cstate="print">
              <a:extLst>
                <a:ext uri="{28A0092B-C50C-407E-A947-70E740481C1C}">
                  <a14:useLocalDpi xmlns:a14="http://schemas.microsoft.com/office/drawing/2010/main" val="0"/>
                </a:ext>
              </a:extLst>
            </a:blip>
            <a:srcRect l="66389" t="63938" r="2499" b="10350"/>
            <a:stretch/>
          </p:blipFill>
          <p:spPr>
            <a:xfrm>
              <a:off x="8203123" y="4725803"/>
              <a:ext cx="1643076" cy="1448463"/>
            </a:xfrm>
            <a:prstGeom prst="rect">
              <a:avLst/>
            </a:prstGeom>
          </p:spPr>
        </p:pic>
        <p:pic>
          <p:nvPicPr>
            <p:cNvPr id="12" name="圖片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44618" y="2432349"/>
              <a:ext cx="1458913" cy="1375546"/>
            </a:xfrm>
            <a:prstGeom prst="rect">
              <a:avLst/>
            </a:prstGeom>
          </p:spPr>
        </p:pic>
        <p:pic>
          <p:nvPicPr>
            <p:cNvPr id="13" name="圖片 12"/>
            <p:cNvPicPr>
              <a:picLocks noChangeAspect="1"/>
            </p:cNvPicPr>
            <p:nvPr/>
          </p:nvPicPr>
          <p:blipFill rotWithShape="1">
            <a:blip r:embed="rId7"/>
            <a:srcRect t="61656" r="71139"/>
            <a:stretch/>
          </p:blipFill>
          <p:spPr>
            <a:xfrm>
              <a:off x="8447054" y="1355855"/>
              <a:ext cx="1756356" cy="854856"/>
            </a:xfrm>
            <a:prstGeom prst="rect">
              <a:avLst/>
            </a:prstGeom>
          </p:spPr>
        </p:pic>
        <p:pic>
          <p:nvPicPr>
            <p:cNvPr id="14" name="圖片 13"/>
            <p:cNvPicPr>
              <a:picLocks noChangeAspect="1"/>
            </p:cNvPicPr>
            <p:nvPr/>
          </p:nvPicPr>
          <p:blipFill rotWithShape="1">
            <a:blip r:embed="rId10" cstate="print">
              <a:extLst>
                <a:ext uri="{28A0092B-C50C-407E-A947-70E740481C1C}">
                  <a14:useLocalDpi xmlns:a14="http://schemas.microsoft.com/office/drawing/2010/main" val="0"/>
                </a:ext>
              </a:extLst>
            </a:blip>
            <a:srcRect l="-1" t="8710" r="-117" b="11968"/>
            <a:stretch/>
          </p:blipFill>
          <p:spPr>
            <a:xfrm>
              <a:off x="8635962" y="2965022"/>
              <a:ext cx="1453906" cy="1151909"/>
            </a:xfrm>
            <a:prstGeom prst="rect">
              <a:avLst/>
            </a:prstGeom>
          </p:spPr>
        </p:pic>
        <p:sp>
          <p:nvSpPr>
            <p:cNvPr id="15" name="左-右雙向箭號 14"/>
            <p:cNvSpPr/>
            <p:nvPr/>
          </p:nvSpPr>
          <p:spPr>
            <a:xfrm>
              <a:off x="3075212" y="3031588"/>
              <a:ext cx="1629860" cy="39102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6" name="左-右雙向箭號 15"/>
            <p:cNvSpPr/>
            <p:nvPr/>
          </p:nvSpPr>
          <p:spPr>
            <a:xfrm rot="20902015">
              <a:off x="6672128" y="1738586"/>
              <a:ext cx="1549609" cy="42514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7" name="左-右雙向箭號 16"/>
            <p:cNvSpPr/>
            <p:nvPr/>
          </p:nvSpPr>
          <p:spPr>
            <a:xfrm>
              <a:off x="6537103" y="3120123"/>
              <a:ext cx="1917369" cy="44513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8" name="左-右雙向箭號 17"/>
            <p:cNvSpPr/>
            <p:nvPr/>
          </p:nvSpPr>
          <p:spPr>
            <a:xfrm rot="1527751">
              <a:off x="6430077" y="4486650"/>
              <a:ext cx="2131419" cy="53135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9" name="文字方塊 18"/>
            <p:cNvSpPr txBox="1"/>
            <p:nvPr/>
          </p:nvSpPr>
          <p:spPr>
            <a:xfrm rot="21598502">
              <a:off x="3503264" y="2689031"/>
              <a:ext cx="833599" cy="497207"/>
            </a:xfrm>
            <a:prstGeom prst="rect">
              <a:avLst/>
            </a:prstGeom>
            <a:noFill/>
          </p:spPr>
          <p:txBody>
            <a:bodyPr wrap="none" rtlCol="0">
              <a:spAutoFit/>
            </a:bodyPr>
            <a:lstStyle/>
            <a:p>
              <a:r>
                <a:rPr kumimoji="1" lang="en-US" altLang="zh-TW" sz="1600" b="1" dirty="0" smtClean="0"/>
                <a:t>fund</a:t>
              </a:r>
              <a:endParaRPr kumimoji="1" lang="zh-TW" altLang="en-US" sz="1600" b="1" dirty="0"/>
            </a:p>
          </p:txBody>
        </p:sp>
        <p:sp>
          <p:nvSpPr>
            <p:cNvPr id="20" name="文字方塊 19"/>
            <p:cNvSpPr txBox="1"/>
            <p:nvPr/>
          </p:nvSpPr>
          <p:spPr>
            <a:xfrm rot="20880000">
              <a:off x="6969624" y="1455811"/>
              <a:ext cx="796877" cy="497207"/>
            </a:xfrm>
            <a:prstGeom prst="rect">
              <a:avLst/>
            </a:prstGeom>
            <a:noFill/>
          </p:spPr>
          <p:txBody>
            <a:bodyPr wrap="none" rtlCol="0">
              <a:spAutoFit/>
            </a:bodyPr>
            <a:lstStyle/>
            <a:p>
              <a:r>
                <a:rPr kumimoji="1" lang="en-US" altLang="zh-TW" sz="1600" b="1" dirty="0" smtClean="0"/>
                <a:t>loan</a:t>
              </a:r>
              <a:endParaRPr kumimoji="1" lang="zh-TW" altLang="en-US" sz="1600" b="1" dirty="0"/>
            </a:p>
          </p:txBody>
        </p:sp>
        <p:sp>
          <p:nvSpPr>
            <p:cNvPr id="21" name="文字方塊 20"/>
            <p:cNvSpPr txBox="1"/>
            <p:nvPr/>
          </p:nvSpPr>
          <p:spPr>
            <a:xfrm rot="20880000">
              <a:off x="6838323" y="1961661"/>
              <a:ext cx="1314938" cy="542408"/>
            </a:xfrm>
            <a:prstGeom prst="rect">
              <a:avLst/>
            </a:prstGeom>
            <a:noFill/>
          </p:spPr>
          <p:txBody>
            <a:bodyPr wrap="none" rtlCol="0">
              <a:spAutoFit/>
            </a:bodyPr>
            <a:lstStyle/>
            <a:p>
              <a:r>
                <a:rPr kumimoji="1" lang="en-US" altLang="zh-TW" b="1" dirty="0" smtClean="0"/>
                <a:t>interest</a:t>
              </a:r>
              <a:endParaRPr kumimoji="1" lang="zh-TW" altLang="en-US" b="1" dirty="0"/>
            </a:p>
          </p:txBody>
        </p:sp>
        <p:sp>
          <p:nvSpPr>
            <p:cNvPr id="22" name="文字方塊 21"/>
            <p:cNvSpPr txBox="1"/>
            <p:nvPr/>
          </p:nvSpPr>
          <p:spPr>
            <a:xfrm rot="21598502">
              <a:off x="3452824" y="3318383"/>
              <a:ext cx="1034837" cy="497207"/>
            </a:xfrm>
            <a:prstGeom prst="rect">
              <a:avLst/>
            </a:prstGeom>
            <a:noFill/>
          </p:spPr>
          <p:txBody>
            <a:bodyPr wrap="none" rtlCol="0">
              <a:spAutoFit/>
            </a:bodyPr>
            <a:lstStyle/>
            <a:p>
              <a:r>
                <a:rPr kumimoji="1" lang="en-US" altLang="zh-TW" sz="1600" b="1" dirty="0" smtClean="0"/>
                <a:t>return</a:t>
              </a:r>
              <a:endParaRPr kumimoji="1" lang="zh-TW" altLang="en-US" sz="1600" b="1" dirty="0"/>
            </a:p>
          </p:txBody>
        </p:sp>
        <p:sp>
          <p:nvSpPr>
            <p:cNvPr id="23" name="文字方塊 22"/>
            <p:cNvSpPr txBox="1"/>
            <p:nvPr/>
          </p:nvSpPr>
          <p:spPr>
            <a:xfrm rot="1742">
              <a:off x="6782652" y="2814111"/>
              <a:ext cx="1637728" cy="497207"/>
            </a:xfrm>
            <a:prstGeom prst="rect">
              <a:avLst/>
            </a:prstGeom>
            <a:noFill/>
          </p:spPr>
          <p:txBody>
            <a:bodyPr wrap="none" rtlCol="0">
              <a:spAutoFit/>
            </a:bodyPr>
            <a:lstStyle/>
            <a:p>
              <a:r>
                <a:rPr kumimoji="1" lang="en-US" altLang="zh-TW" sz="1600" b="1" dirty="0" smtClean="0"/>
                <a:t>Investment</a:t>
              </a:r>
              <a:endParaRPr kumimoji="1" lang="zh-TW" altLang="en-US" sz="1600" b="1" dirty="0"/>
            </a:p>
          </p:txBody>
        </p:sp>
        <p:sp>
          <p:nvSpPr>
            <p:cNvPr id="24" name="文字方塊 23"/>
            <p:cNvSpPr txBox="1"/>
            <p:nvPr/>
          </p:nvSpPr>
          <p:spPr>
            <a:xfrm rot="1742">
              <a:off x="6866904" y="3438919"/>
              <a:ext cx="1160061" cy="497207"/>
            </a:xfrm>
            <a:prstGeom prst="rect">
              <a:avLst/>
            </a:prstGeom>
            <a:noFill/>
          </p:spPr>
          <p:txBody>
            <a:bodyPr wrap="none" rtlCol="0">
              <a:spAutoFit/>
            </a:bodyPr>
            <a:lstStyle/>
            <a:p>
              <a:r>
                <a:rPr kumimoji="1" lang="en-US" altLang="zh-TW" sz="1600" b="1" dirty="0" smtClean="0"/>
                <a:t>Return </a:t>
              </a:r>
              <a:endParaRPr kumimoji="1" lang="zh-TW" altLang="en-US" sz="1600" b="1" dirty="0"/>
            </a:p>
          </p:txBody>
        </p:sp>
        <p:pic>
          <p:nvPicPr>
            <p:cNvPr id="25" name="圖片 24"/>
            <p:cNvPicPr>
              <a:picLocks noChangeAspect="1"/>
            </p:cNvPicPr>
            <p:nvPr/>
          </p:nvPicPr>
          <p:blipFill rotWithShape="1">
            <a:blip r:embed="rId7"/>
            <a:srcRect t="14327" r="71139" b="37429"/>
            <a:stretch/>
          </p:blipFill>
          <p:spPr>
            <a:xfrm flipH="1">
              <a:off x="9094941" y="4293632"/>
              <a:ext cx="1787877" cy="1094885"/>
            </a:xfrm>
            <a:prstGeom prst="rect">
              <a:avLst/>
            </a:prstGeom>
          </p:spPr>
        </p:pic>
        <p:sp>
          <p:nvSpPr>
            <p:cNvPr id="26" name="文字方塊 25"/>
            <p:cNvSpPr txBox="1"/>
            <p:nvPr/>
          </p:nvSpPr>
          <p:spPr>
            <a:xfrm rot="1511547">
              <a:off x="7117278" y="4242517"/>
              <a:ext cx="991414" cy="497207"/>
            </a:xfrm>
            <a:prstGeom prst="rect">
              <a:avLst/>
            </a:prstGeom>
            <a:noFill/>
          </p:spPr>
          <p:txBody>
            <a:bodyPr wrap="none" rtlCol="0">
              <a:spAutoFit/>
            </a:bodyPr>
            <a:lstStyle/>
            <a:p>
              <a:r>
                <a:rPr kumimoji="1" lang="en-US" altLang="zh-TW" sz="1600" b="1" dirty="0" smtClean="0"/>
                <a:t>Stock </a:t>
              </a:r>
              <a:endParaRPr kumimoji="1" lang="zh-TW" altLang="en-US" sz="1600" b="1" dirty="0"/>
            </a:p>
          </p:txBody>
        </p:sp>
        <p:sp>
          <p:nvSpPr>
            <p:cNvPr id="27" name="文字方塊 26"/>
            <p:cNvSpPr txBox="1"/>
            <p:nvPr/>
          </p:nvSpPr>
          <p:spPr>
            <a:xfrm rot="1511547">
              <a:off x="6788558" y="4829524"/>
              <a:ext cx="1081475" cy="497207"/>
            </a:xfrm>
            <a:prstGeom prst="rect">
              <a:avLst/>
            </a:prstGeom>
            <a:noFill/>
          </p:spPr>
          <p:txBody>
            <a:bodyPr wrap="none" rtlCol="0">
              <a:spAutoFit/>
            </a:bodyPr>
            <a:lstStyle/>
            <a:p>
              <a:r>
                <a:rPr kumimoji="1" lang="en-US" altLang="zh-TW" sz="1600" b="1" dirty="0" smtClean="0"/>
                <a:t>Bonus </a:t>
              </a:r>
              <a:endParaRPr kumimoji="1" lang="zh-TW" altLang="en-US" sz="1600" b="1" dirty="0"/>
            </a:p>
          </p:txBody>
        </p:sp>
        <p:sp>
          <p:nvSpPr>
            <p:cNvPr id="28" name="文字方塊 27"/>
            <p:cNvSpPr txBox="1"/>
            <p:nvPr/>
          </p:nvSpPr>
          <p:spPr>
            <a:xfrm>
              <a:off x="4857824" y="3813595"/>
              <a:ext cx="1497790" cy="858812"/>
            </a:xfrm>
            <a:prstGeom prst="rect">
              <a:avLst/>
            </a:prstGeom>
            <a:noFill/>
          </p:spPr>
          <p:txBody>
            <a:bodyPr wrap="square" rtlCol="0">
              <a:spAutoFit/>
            </a:bodyPr>
            <a:lstStyle/>
            <a:p>
              <a:pPr lvl="0" eaLnBrk="0" fontAlgn="base" hangingPunct="0">
                <a:spcBef>
                  <a:spcPct val="0"/>
                </a:spcBef>
                <a:spcAft>
                  <a:spcPct val="0"/>
                </a:spcAft>
              </a:pPr>
              <a:r>
                <a:rPr lang="en-US" altLang="en-US" sz="1600" dirty="0" smtClean="0">
                  <a:solidFill>
                    <a:srgbClr val="212121"/>
                  </a:solidFill>
                  <a:latin typeface="Arial Unicode MS"/>
                  <a:ea typeface="inherit"/>
                </a:rPr>
                <a:t>Financial </a:t>
              </a:r>
              <a:r>
                <a:rPr lang="en-US" altLang="en-US" sz="1600" dirty="0">
                  <a:solidFill>
                    <a:srgbClr val="212121"/>
                  </a:solidFill>
                  <a:latin typeface="Arial Unicode MS"/>
                  <a:ea typeface="inherit"/>
                </a:rPr>
                <a:t>institution</a:t>
              </a:r>
              <a:r>
                <a:rPr lang="en-US" altLang="en-US" sz="300" dirty="0"/>
                <a:t> </a:t>
              </a:r>
              <a:endParaRPr lang="en-US" altLang="en-US" sz="1200" dirty="0">
                <a:latin typeface="Arial" panose="020B0604020202020204" pitchFamily="34" charset="0"/>
              </a:endParaRPr>
            </a:p>
          </p:txBody>
        </p:sp>
        <p:sp>
          <p:nvSpPr>
            <p:cNvPr id="29" name="文字方塊 28"/>
            <p:cNvSpPr txBox="1"/>
            <p:nvPr/>
          </p:nvSpPr>
          <p:spPr>
            <a:xfrm>
              <a:off x="925721" y="4011537"/>
              <a:ext cx="2401639" cy="542408"/>
            </a:xfrm>
            <a:prstGeom prst="rect">
              <a:avLst/>
            </a:prstGeom>
            <a:noFill/>
          </p:spPr>
          <p:txBody>
            <a:bodyPr wrap="square" rtlCol="0">
              <a:spAutoFit/>
            </a:bodyPr>
            <a:lstStyle/>
            <a:p>
              <a:r>
                <a:rPr kumimoji="1" lang="en-US" altLang="zh-TW" b="1" dirty="0" smtClean="0"/>
                <a:t>Fund provider </a:t>
              </a:r>
              <a:endParaRPr kumimoji="1" lang="zh-TW" altLang="en-US" b="1" dirty="0"/>
            </a:p>
          </p:txBody>
        </p:sp>
      </p:grpSp>
      <p:sp>
        <p:nvSpPr>
          <p:cNvPr id="7" name="Rectangle 1"/>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30" name="Rectangle 2"/>
          <p:cNvSpPr>
            <a:spLocks noChangeArrowheads="1"/>
          </p:cNvSpPr>
          <p:nvPr/>
        </p:nvSpPr>
        <p:spPr bwMode="auto">
          <a:xfrm>
            <a:off x="152400" y="2425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916326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80224" y="365125"/>
            <a:ext cx="10873576" cy="1325563"/>
          </a:xfrm>
        </p:spPr>
        <p:txBody>
          <a:bodyPr/>
          <a:lstStyle/>
          <a:p>
            <a:r>
              <a:rPr lang="zh-TW" altLang="en-US" dirty="0" smtClean="0">
                <a:solidFill>
                  <a:srgbClr val="7030A0"/>
                </a:solidFill>
              </a:rPr>
              <a:t>賽局與契約</a:t>
            </a:r>
            <a:r>
              <a:rPr lang="en-US" altLang="zh-TW" dirty="0" smtClean="0">
                <a:solidFill>
                  <a:srgbClr val="7030A0"/>
                </a:solidFill>
              </a:rPr>
              <a:t> </a:t>
            </a:r>
            <a:endParaRPr lang="zh-TW" altLang="en-US" dirty="0">
              <a:solidFill>
                <a:srgbClr val="7030A0"/>
              </a:solidFill>
            </a:endParaRPr>
          </a:p>
        </p:txBody>
      </p:sp>
      <p:sp>
        <p:nvSpPr>
          <p:cNvPr id="3" name="內容版面配置區 2"/>
          <p:cNvSpPr>
            <a:spLocks noGrp="1"/>
          </p:cNvSpPr>
          <p:nvPr>
            <p:ph idx="1"/>
          </p:nvPr>
        </p:nvSpPr>
        <p:spPr>
          <a:xfrm>
            <a:off x="526273" y="1611193"/>
            <a:ext cx="9327898" cy="4824413"/>
          </a:xfrm>
        </p:spPr>
        <p:txBody>
          <a:bodyPr>
            <a:normAutofit/>
          </a:bodyPr>
          <a:lstStyle/>
          <a:p>
            <a:r>
              <a:rPr lang="en-US" altLang="zh-TW" dirty="0" smtClean="0"/>
              <a:t>Disadvantage </a:t>
            </a:r>
            <a:r>
              <a:rPr lang="en-US" altLang="zh-TW" dirty="0"/>
              <a:t>of traditional </a:t>
            </a:r>
            <a:r>
              <a:rPr lang="en-US" altLang="zh-TW" dirty="0" smtClean="0"/>
              <a:t>contracts </a:t>
            </a:r>
            <a:r>
              <a:rPr lang="en-US" altLang="zh-TW" dirty="0"/>
              <a:t>(paper contracts</a:t>
            </a:r>
            <a:r>
              <a:rPr lang="en-US" altLang="zh-TW" dirty="0" smtClean="0"/>
              <a:t>)</a:t>
            </a:r>
          </a:p>
          <a:p>
            <a:pPr lvl="1"/>
            <a:r>
              <a:rPr lang="en-US" altLang="zh-TW" dirty="0" smtClean="0"/>
              <a:t>Production: high cost</a:t>
            </a:r>
          </a:p>
          <a:p>
            <a:pPr lvl="1"/>
            <a:r>
              <a:rPr lang="en-US" altLang="zh-TW" dirty="0" smtClean="0"/>
              <a:t>Verification: third party</a:t>
            </a:r>
          </a:p>
          <a:p>
            <a:pPr lvl="1"/>
            <a:r>
              <a:rPr lang="en-US" altLang="zh-TW" dirty="0" smtClean="0"/>
              <a:t>Enforcement: end of activity</a:t>
            </a:r>
          </a:p>
          <a:p>
            <a:r>
              <a:rPr lang="en-US" altLang="zh-TW" dirty="0" smtClean="0"/>
              <a:t>Blockchain and Smart contracts</a:t>
            </a:r>
          </a:p>
          <a:p>
            <a:pPr lvl="1"/>
            <a:r>
              <a:rPr lang="en-US" altLang="zh-TW" dirty="0" smtClean="0"/>
              <a:t>P2P </a:t>
            </a:r>
            <a:r>
              <a:rPr lang="en-US" altLang="zh-TW" dirty="0"/>
              <a:t>architecture can be used for </a:t>
            </a:r>
            <a:r>
              <a:rPr lang="en-US" altLang="zh-TW" dirty="0" smtClean="0"/>
              <a:t>two </a:t>
            </a:r>
            <a:r>
              <a:rPr lang="en-US" altLang="zh-TW" dirty="0" err="1" smtClean="0"/>
              <a:t>stangers</a:t>
            </a:r>
            <a:endParaRPr lang="en-US" altLang="zh-TW" dirty="0" smtClean="0"/>
          </a:p>
          <a:p>
            <a:pPr lvl="1"/>
            <a:r>
              <a:rPr lang="en-US" altLang="zh-TW" dirty="0" smtClean="0"/>
              <a:t>Smart contracts </a:t>
            </a:r>
            <a:r>
              <a:rPr lang="en-US" altLang="zh-TW" dirty="0"/>
              <a:t>can replace traditional contracts</a:t>
            </a:r>
            <a:endParaRPr lang="en-US" altLang="zh-TW" dirty="0" smtClean="0"/>
          </a:p>
        </p:txBody>
      </p:sp>
      <p:sp>
        <p:nvSpPr>
          <p:cNvPr id="4" name="投影片編號版面配置區 3"/>
          <p:cNvSpPr>
            <a:spLocks noGrp="1"/>
          </p:cNvSpPr>
          <p:nvPr>
            <p:ph type="sldNum" sz="quarter" idx="12"/>
          </p:nvPr>
        </p:nvSpPr>
        <p:spPr/>
        <p:txBody>
          <a:bodyPr/>
          <a:lstStyle/>
          <a:p>
            <a:pPr>
              <a:defRPr/>
            </a:pPr>
            <a:r>
              <a:rPr lang="en-US" altLang="zh-TW" smtClean="0"/>
              <a:t>   </a:t>
            </a:r>
            <a:fld id="{66C53FE0-DFDF-4122-A850-A5399E395ABE}" type="slidenum">
              <a:rPr lang="en-US" altLang="zh-TW" smtClean="0"/>
              <a:pPr>
                <a:defRPr/>
              </a:pPr>
              <a:t>30</a:t>
            </a:fld>
            <a:endParaRPr lang="en-US" altLang="zh-TW"/>
          </a:p>
        </p:txBody>
      </p:sp>
      <p:pic>
        <p:nvPicPr>
          <p:cNvPr id="5" name="圖片 4"/>
          <p:cNvPicPr/>
          <p:nvPr/>
        </p:nvPicPr>
        <p:blipFill>
          <a:blip r:embed="rId3"/>
          <a:stretch>
            <a:fillRect/>
          </a:stretch>
        </p:blipFill>
        <p:spPr>
          <a:xfrm>
            <a:off x="7757858" y="2396216"/>
            <a:ext cx="4067944" cy="2459721"/>
          </a:xfrm>
          <a:prstGeom prst="rect">
            <a:avLst/>
          </a:prstGeom>
        </p:spPr>
      </p:pic>
    </p:spTree>
    <p:extLst>
      <p:ext uri="{BB962C8B-B14F-4D97-AF65-F5344CB8AC3E}">
        <p14:creationId xmlns:p14="http://schemas.microsoft.com/office/powerpoint/2010/main" val="9231678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0"/>
          <p:cNvSpPr txBox="1">
            <a:spLocks noGrp="1"/>
          </p:cNvSpPr>
          <p:nvPr>
            <p:ph type="title"/>
          </p:nvPr>
        </p:nvSpPr>
        <p:spPr>
          <a:xfrm>
            <a:off x="415600" y="342267"/>
            <a:ext cx="11360800" cy="1286000"/>
          </a:xfrm>
          <a:prstGeom prst="rect">
            <a:avLst/>
          </a:prstGeom>
        </p:spPr>
        <p:txBody>
          <a:bodyPr spcFirstLastPara="1" vert="horz" wrap="square" lIns="121900" tIns="121900" rIns="121900" bIns="121900" rtlCol="0" anchor="t" anchorCtr="0">
            <a:noAutofit/>
          </a:bodyPr>
          <a:lstStyle/>
          <a:p>
            <a:pPr>
              <a:spcBef>
                <a:spcPts val="0"/>
              </a:spcBef>
            </a:pPr>
            <a:r>
              <a:rPr lang="zh-TW" altLang="en-US" dirty="0">
                <a:solidFill>
                  <a:srgbClr val="7030A0"/>
                </a:solidFill>
              </a:rPr>
              <a:t>契約設計</a:t>
            </a:r>
            <a:r>
              <a:rPr lang="zh-TW" altLang="en-US" dirty="0" smtClean="0">
                <a:solidFill>
                  <a:srgbClr val="7030A0"/>
                </a:solidFill>
              </a:rPr>
              <a:t>理論 </a:t>
            </a:r>
            <a:r>
              <a:rPr lang="en-US" altLang="zh-TW" dirty="0" smtClean="0">
                <a:solidFill>
                  <a:srgbClr val="7030A0"/>
                </a:solidFill>
              </a:rPr>
              <a:t>(2)</a:t>
            </a:r>
            <a:r>
              <a:rPr lang="zh-TW" altLang="en-US" dirty="0" smtClean="0">
                <a:solidFill>
                  <a:srgbClr val="7030A0"/>
                </a:solidFill>
              </a:rPr>
              <a:t> </a:t>
            </a:r>
            <a:r>
              <a:rPr lang="en-US" altLang="zh-TW" dirty="0" smtClean="0">
                <a:solidFill>
                  <a:srgbClr val="7030A0"/>
                </a:solidFill>
              </a:rPr>
              <a:t>– </a:t>
            </a:r>
            <a:r>
              <a:rPr lang="zh-TW" altLang="en-US" dirty="0" smtClean="0">
                <a:solidFill>
                  <a:srgbClr val="7030A0"/>
                </a:solidFill>
              </a:rPr>
              <a:t>契約約</a:t>
            </a:r>
            <a:r>
              <a:rPr lang="zh-TW" altLang="en-US" dirty="0">
                <a:solidFill>
                  <a:srgbClr val="7030A0"/>
                </a:solidFill>
              </a:rPr>
              <a:t>制賽</a:t>
            </a:r>
            <a:r>
              <a:rPr lang="zh-TW" altLang="en-US" dirty="0" smtClean="0">
                <a:solidFill>
                  <a:srgbClr val="7030A0"/>
                </a:solidFill>
              </a:rPr>
              <a:t>局</a:t>
            </a:r>
            <a:endParaRPr dirty="0"/>
          </a:p>
          <a:p>
            <a:pPr marL="609585" indent="-457189">
              <a:spcBef>
                <a:spcPts val="0"/>
              </a:spcBef>
              <a:buSzPts val="1800"/>
              <a:buChar char="-"/>
            </a:pPr>
            <a:r>
              <a:rPr lang="en-US" altLang="zh-TW" sz="2400" dirty="0"/>
              <a:t>If one of conditions above is not met, third party will involve</a:t>
            </a:r>
            <a:endParaRPr sz="2400" dirty="0"/>
          </a:p>
        </p:txBody>
      </p:sp>
      <p:graphicFrame>
        <p:nvGraphicFramePr>
          <p:cNvPr id="111" name="Google Shape;111;p20"/>
          <p:cNvGraphicFramePr/>
          <p:nvPr>
            <p:extLst>
              <p:ext uri="{D42A27DB-BD31-4B8C-83A1-F6EECF244321}">
                <p14:modId xmlns:p14="http://schemas.microsoft.com/office/powerpoint/2010/main" val="157476656"/>
              </p:ext>
            </p:extLst>
          </p:nvPr>
        </p:nvGraphicFramePr>
        <p:xfrm>
          <a:off x="1240367" y="2721334"/>
          <a:ext cx="6119301" cy="3349899"/>
        </p:xfrm>
        <a:graphic>
          <a:graphicData uri="http://schemas.openxmlformats.org/drawingml/2006/table">
            <a:tbl>
              <a:tblPr>
                <a:noFill/>
              </a:tblPr>
              <a:tblGrid>
                <a:gridCol w="2039767">
                  <a:extLst>
                    <a:ext uri="{9D8B030D-6E8A-4147-A177-3AD203B41FA5}">
                      <a16:colId xmlns:a16="http://schemas.microsoft.com/office/drawing/2014/main" val="20000"/>
                    </a:ext>
                  </a:extLst>
                </a:gridCol>
                <a:gridCol w="2039767">
                  <a:extLst>
                    <a:ext uri="{9D8B030D-6E8A-4147-A177-3AD203B41FA5}">
                      <a16:colId xmlns:a16="http://schemas.microsoft.com/office/drawing/2014/main" val="20001"/>
                    </a:ext>
                  </a:extLst>
                </a:gridCol>
                <a:gridCol w="2039767">
                  <a:extLst>
                    <a:ext uri="{9D8B030D-6E8A-4147-A177-3AD203B41FA5}">
                      <a16:colId xmlns:a16="http://schemas.microsoft.com/office/drawing/2014/main" val="20002"/>
                    </a:ext>
                  </a:extLst>
                </a:gridCol>
              </a:tblGrid>
              <a:tr h="1116633">
                <a:tc>
                  <a:txBody>
                    <a:bodyPr/>
                    <a:lstStyle/>
                    <a:p>
                      <a:pPr marL="0" lvl="0" indent="0" algn="ctr" rtl="0">
                        <a:spcBef>
                          <a:spcPts val="0"/>
                        </a:spcBef>
                        <a:spcAft>
                          <a:spcPts val="0"/>
                        </a:spcAft>
                        <a:buNone/>
                      </a:pPr>
                      <a:endParaRPr sz="2400"/>
                    </a:p>
                  </a:txBody>
                  <a:tcPr marL="121900" marR="121900" marT="121900" marB="121900" anchor="ctr"/>
                </a:tc>
                <a:tc>
                  <a:txBody>
                    <a:bodyPr/>
                    <a:lstStyle/>
                    <a:p>
                      <a:pPr marL="0" lvl="0" indent="0" algn="ctr" rtl="0">
                        <a:spcBef>
                          <a:spcPts val="0"/>
                        </a:spcBef>
                        <a:spcAft>
                          <a:spcPts val="0"/>
                        </a:spcAft>
                        <a:buNone/>
                      </a:pPr>
                      <a:r>
                        <a:rPr lang="zh-TW" sz="4000"/>
                        <a:t>Invest</a:t>
                      </a:r>
                      <a:endParaRPr sz="2400"/>
                    </a:p>
                  </a:txBody>
                  <a:tcPr marL="121900" marR="121900" marT="121900" marB="121900" anchor="ctr"/>
                </a:tc>
                <a:tc>
                  <a:txBody>
                    <a:bodyPr/>
                    <a:lstStyle/>
                    <a:p>
                      <a:pPr marL="0" lvl="0" indent="0" algn="ctr" rtl="0">
                        <a:spcBef>
                          <a:spcPts val="0"/>
                        </a:spcBef>
                        <a:spcAft>
                          <a:spcPts val="0"/>
                        </a:spcAft>
                        <a:buNone/>
                      </a:pPr>
                      <a:r>
                        <a:rPr lang="zh-TW" sz="4000"/>
                        <a:t>Not</a:t>
                      </a:r>
                      <a:endParaRPr sz="2400"/>
                    </a:p>
                  </a:txBody>
                  <a:tcPr marL="121900" marR="121900" marT="121900" marB="121900" anchor="ctr"/>
                </a:tc>
                <a:extLst>
                  <a:ext uri="{0D108BD9-81ED-4DB2-BD59-A6C34878D82A}">
                    <a16:rowId xmlns:a16="http://schemas.microsoft.com/office/drawing/2014/main" val="10000"/>
                  </a:ext>
                </a:extLst>
              </a:tr>
              <a:tr h="1116633">
                <a:tc>
                  <a:txBody>
                    <a:bodyPr/>
                    <a:lstStyle/>
                    <a:p>
                      <a:pPr marL="0" lvl="0" indent="0" algn="ctr" rtl="0">
                        <a:spcBef>
                          <a:spcPts val="0"/>
                        </a:spcBef>
                        <a:spcAft>
                          <a:spcPts val="0"/>
                        </a:spcAft>
                        <a:buNone/>
                      </a:pPr>
                      <a:r>
                        <a:rPr lang="zh-TW" sz="4000"/>
                        <a:t>Invest</a:t>
                      </a:r>
                      <a:endParaRPr sz="4000"/>
                    </a:p>
                  </a:txBody>
                  <a:tcPr marL="121900" marR="121900" marT="121900" marB="121900" anchor="ctr"/>
                </a:tc>
                <a:tc>
                  <a:txBody>
                    <a:bodyPr/>
                    <a:lstStyle/>
                    <a:p>
                      <a:pPr marL="0" lvl="0" indent="0" algn="ctr" rtl="0">
                        <a:spcBef>
                          <a:spcPts val="0"/>
                        </a:spcBef>
                        <a:spcAft>
                          <a:spcPts val="0"/>
                        </a:spcAft>
                        <a:buNone/>
                      </a:pPr>
                      <a:r>
                        <a:rPr lang="zh-TW" sz="2400" dirty="0"/>
                        <a:t>(z1, z2)</a:t>
                      </a:r>
                      <a:endParaRPr sz="2400" dirty="0"/>
                    </a:p>
                  </a:txBody>
                  <a:tcPr marL="121900" marR="121900" marT="121900" marB="121900" anchor="ctr"/>
                </a:tc>
                <a:tc>
                  <a:txBody>
                    <a:bodyPr/>
                    <a:lstStyle/>
                    <a:p>
                      <a:pPr marL="0" lvl="0" indent="0" algn="ctr" rtl="0">
                        <a:spcBef>
                          <a:spcPts val="0"/>
                        </a:spcBef>
                        <a:spcAft>
                          <a:spcPts val="0"/>
                        </a:spcAft>
                        <a:buNone/>
                      </a:pPr>
                      <a:r>
                        <a:rPr lang="zh-TW" sz="2400" dirty="0">
                          <a:solidFill>
                            <a:srgbClr val="C00000"/>
                          </a:solidFill>
                        </a:rPr>
                        <a:t>(y1+β, x2-β)</a:t>
                      </a:r>
                      <a:endParaRPr sz="2400" dirty="0">
                        <a:solidFill>
                          <a:srgbClr val="C00000"/>
                        </a:solidFill>
                      </a:endParaRPr>
                    </a:p>
                  </a:txBody>
                  <a:tcPr marL="121900" marR="121900" marT="121900" marB="121900" anchor="ctr"/>
                </a:tc>
                <a:extLst>
                  <a:ext uri="{0D108BD9-81ED-4DB2-BD59-A6C34878D82A}">
                    <a16:rowId xmlns:a16="http://schemas.microsoft.com/office/drawing/2014/main" val="10001"/>
                  </a:ext>
                </a:extLst>
              </a:tr>
              <a:tr h="1116633">
                <a:tc>
                  <a:txBody>
                    <a:bodyPr/>
                    <a:lstStyle/>
                    <a:p>
                      <a:pPr marL="0" lvl="0" indent="0" algn="ctr" rtl="0">
                        <a:spcBef>
                          <a:spcPts val="0"/>
                        </a:spcBef>
                        <a:spcAft>
                          <a:spcPts val="0"/>
                        </a:spcAft>
                        <a:buNone/>
                      </a:pPr>
                      <a:r>
                        <a:rPr lang="zh-TW" sz="4000" dirty="0"/>
                        <a:t>Not</a:t>
                      </a:r>
                      <a:endParaRPr sz="2400" dirty="0"/>
                    </a:p>
                  </a:txBody>
                  <a:tcPr marL="121900" marR="121900" marT="121900" marB="121900" anchor="ctr"/>
                </a:tc>
                <a:tc>
                  <a:txBody>
                    <a:bodyPr/>
                    <a:lstStyle/>
                    <a:p>
                      <a:pPr marL="0" lvl="0" indent="0" algn="ctr" rtl="0">
                        <a:spcBef>
                          <a:spcPts val="0"/>
                        </a:spcBef>
                        <a:spcAft>
                          <a:spcPts val="0"/>
                        </a:spcAft>
                        <a:buNone/>
                      </a:pPr>
                      <a:r>
                        <a:rPr lang="zh-TW" sz="2400" dirty="0">
                          <a:solidFill>
                            <a:srgbClr val="C00000"/>
                          </a:solidFill>
                        </a:rPr>
                        <a:t>(x1+α, y2-α)</a:t>
                      </a:r>
                      <a:endParaRPr sz="2400" dirty="0">
                        <a:solidFill>
                          <a:srgbClr val="C00000"/>
                        </a:solidFill>
                      </a:endParaRPr>
                    </a:p>
                  </a:txBody>
                  <a:tcPr marL="121900" marR="121900" marT="121900" marB="121900" anchor="ctr"/>
                </a:tc>
                <a:tc>
                  <a:txBody>
                    <a:bodyPr/>
                    <a:lstStyle/>
                    <a:p>
                      <a:pPr marL="0" lvl="0" indent="0" algn="ctr" rtl="0">
                        <a:spcBef>
                          <a:spcPts val="0"/>
                        </a:spcBef>
                        <a:spcAft>
                          <a:spcPts val="0"/>
                        </a:spcAft>
                        <a:buNone/>
                      </a:pPr>
                      <a:r>
                        <a:rPr lang="zh-TW" sz="2400" dirty="0">
                          <a:solidFill>
                            <a:srgbClr val="C00000"/>
                          </a:solidFill>
                        </a:rPr>
                        <a:t>(ጉ, -ጉ)</a:t>
                      </a:r>
                      <a:endParaRPr sz="2400" dirty="0">
                        <a:solidFill>
                          <a:srgbClr val="C00000"/>
                        </a:solidFill>
                      </a:endParaRPr>
                    </a:p>
                  </a:txBody>
                  <a:tcPr marL="121900" marR="121900" marT="121900" marB="121900" anchor="ctr"/>
                </a:tc>
                <a:extLst>
                  <a:ext uri="{0D108BD9-81ED-4DB2-BD59-A6C34878D82A}">
                    <a16:rowId xmlns:a16="http://schemas.microsoft.com/office/drawing/2014/main" val="10002"/>
                  </a:ext>
                </a:extLst>
              </a:tr>
            </a:tbl>
          </a:graphicData>
        </a:graphic>
      </p:graphicFrame>
      <p:sp>
        <p:nvSpPr>
          <p:cNvPr id="112" name="Google Shape;112;p20"/>
          <p:cNvSpPr txBox="1"/>
          <p:nvPr/>
        </p:nvSpPr>
        <p:spPr>
          <a:xfrm>
            <a:off x="-49367" y="4417233"/>
            <a:ext cx="1788400" cy="664000"/>
          </a:xfrm>
          <a:prstGeom prst="rect">
            <a:avLst/>
          </a:prstGeom>
          <a:noFill/>
          <a:ln>
            <a:noFill/>
          </a:ln>
        </p:spPr>
        <p:txBody>
          <a:bodyPr spcFirstLastPara="1" wrap="square" lIns="121900" tIns="121900" rIns="121900" bIns="121900" anchor="t" anchorCtr="0">
            <a:noAutofit/>
          </a:bodyPr>
          <a:lstStyle/>
          <a:p>
            <a:r>
              <a:rPr lang="en-US" altLang="zh-TW" sz="4000">
                <a:latin typeface="Roboto"/>
                <a:ea typeface="Roboto"/>
                <a:cs typeface="Roboto"/>
                <a:sym typeface="Roboto"/>
              </a:rPr>
              <a:t>Mark</a:t>
            </a:r>
            <a:endParaRPr sz="4000">
              <a:latin typeface="Roboto"/>
              <a:ea typeface="Roboto"/>
              <a:cs typeface="Roboto"/>
              <a:sym typeface="Roboto"/>
            </a:endParaRPr>
          </a:p>
        </p:txBody>
      </p:sp>
      <p:sp>
        <p:nvSpPr>
          <p:cNvPr id="113" name="Google Shape;113;p20"/>
          <p:cNvSpPr txBox="1"/>
          <p:nvPr/>
        </p:nvSpPr>
        <p:spPr>
          <a:xfrm>
            <a:off x="4571000" y="1972067"/>
            <a:ext cx="1788400" cy="664000"/>
          </a:xfrm>
          <a:prstGeom prst="rect">
            <a:avLst/>
          </a:prstGeom>
          <a:noFill/>
          <a:ln>
            <a:noFill/>
          </a:ln>
        </p:spPr>
        <p:txBody>
          <a:bodyPr spcFirstLastPara="1" wrap="square" lIns="121900" tIns="121900" rIns="121900" bIns="121900" anchor="t" anchorCtr="0">
            <a:noAutofit/>
          </a:bodyPr>
          <a:lstStyle/>
          <a:p>
            <a:r>
              <a:rPr lang="en-US" altLang="zh-TW" sz="4000">
                <a:latin typeface="Roboto"/>
                <a:ea typeface="Roboto"/>
                <a:cs typeface="Roboto"/>
                <a:sym typeface="Roboto"/>
              </a:rPr>
              <a:t>Denny</a:t>
            </a:r>
            <a:endParaRPr sz="4000">
              <a:latin typeface="Roboto"/>
              <a:ea typeface="Roboto"/>
              <a:cs typeface="Roboto"/>
              <a:sym typeface="Roboto"/>
            </a:endParaRPr>
          </a:p>
        </p:txBody>
      </p:sp>
      <p:sp>
        <p:nvSpPr>
          <p:cNvPr id="114" name="Google Shape;114;p20"/>
          <p:cNvSpPr txBox="1"/>
          <p:nvPr/>
        </p:nvSpPr>
        <p:spPr>
          <a:xfrm>
            <a:off x="7428800" y="2170005"/>
            <a:ext cx="4763200" cy="664000"/>
          </a:xfrm>
          <a:prstGeom prst="rect">
            <a:avLst/>
          </a:prstGeom>
          <a:noFill/>
          <a:ln>
            <a:noFill/>
          </a:ln>
        </p:spPr>
        <p:txBody>
          <a:bodyPr spcFirstLastPara="1" wrap="square" lIns="121900" tIns="121900" rIns="121900" bIns="121900" anchor="t" anchorCtr="0">
            <a:noAutofit/>
          </a:bodyPr>
          <a:lstStyle/>
          <a:p>
            <a:r>
              <a:rPr lang="en-US" altLang="zh-TW" sz="2400" dirty="0">
                <a:latin typeface="Roboto"/>
                <a:ea typeface="Roboto"/>
                <a:cs typeface="Roboto"/>
                <a:sym typeface="Roboto"/>
              </a:rPr>
              <a:t>Concept:</a:t>
            </a:r>
            <a:endParaRPr sz="2400" dirty="0">
              <a:latin typeface="Roboto"/>
              <a:ea typeface="Roboto"/>
              <a:cs typeface="Roboto"/>
              <a:sym typeface="Roboto"/>
            </a:endParaRPr>
          </a:p>
          <a:p>
            <a:r>
              <a:rPr lang="en-US" altLang="zh-TW" sz="2400" b="1" dirty="0">
                <a:latin typeface="Roboto"/>
                <a:ea typeface="Roboto"/>
                <a:cs typeface="Roboto"/>
                <a:sym typeface="Roboto"/>
              </a:rPr>
              <a:t>self-enforcement + </a:t>
            </a:r>
            <a:r>
              <a:rPr lang="en-US" altLang="zh-TW" sz="2400" b="1" dirty="0">
                <a:highlight>
                  <a:srgbClr val="FF9900"/>
                </a:highlight>
                <a:latin typeface="Roboto"/>
                <a:ea typeface="Roboto"/>
                <a:cs typeface="Roboto"/>
                <a:sym typeface="Roboto"/>
              </a:rPr>
              <a:t>external </a:t>
            </a:r>
            <a:r>
              <a:rPr lang="en-US" altLang="zh-TW" sz="2400" b="1" dirty="0" smtClean="0">
                <a:highlight>
                  <a:srgbClr val="FF9900"/>
                </a:highlight>
                <a:latin typeface="Roboto"/>
                <a:ea typeface="Roboto"/>
                <a:cs typeface="Roboto"/>
                <a:sym typeface="Roboto"/>
              </a:rPr>
              <a:t>verification &amp; enforcement</a:t>
            </a:r>
            <a:endParaRPr sz="2400" b="1" dirty="0">
              <a:highlight>
                <a:srgbClr val="FF9900"/>
              </a:highlight>
              <a:latin typeface="Roboto"/>
              <a:ea typeface="Roboto"/>
              <a:cs typeface="Roboto"/>
              <a:sym typeface="Roboto"/>
            </a:endParaRPr>
          </a:p>
        </p:txBody>
      </p:sp>
      <p:sp>
        <p:nvSpPr>
          <p:cNvPr id="115" name="Google Shape;115;p20"/>
          <p:cNvSpPr txBox="1"/>
          <p:nvPr/>
        </p:nvSpPr>
        <p:spPr>
          <a:xfrm>
            <a:off x="341550" y="1065629"/>
            <a:ext cx="11658600" cy="1210544"/>
          </a:xfrm>
          <a:prstGeom prst="rect">
            <a:avLst/>
          </a:prstGeom>
          <a:noFill/>
          <a:ln>
            <a:noFill/>
          </a:ln>
        </p:spPr>
        <p:txBody>
          <a:bodyPr spcFirstLastPara="1" wrap="square" lIns="121900" tIns="121900" rIns="121900" bIns="121900" anchor="t" anchorCtr="0">
            <a:noAutofit/>
          </a:bodyPr>
          <a:lstStyle/>
          <a:p>
            <a:endParaRPr lang="en-US" altLang="zh-TW" sz="2800" dirty="0">
              <a:latin typeface="Roboto"/>
              <a:ea typeface="Roboto"/>
              <a:cs typeface="Roboto"/>
              <a:sym typeface="Roboto"/>
            </a:endParaRPr>
          </a:p>
          <a:p>
            <a:r>
              <a:rPr lang="en-US" altLang="zh-TW" sz="2400" dirty="0" smtClean="0">
                <a:latin typeface="Roboto"/>
                <a:ea typeface="Roboto"/>
                <a:cs typeface="Roboto"/>
                <a:sym typeface="Roboto"/>
              </a:rPr>
              <a:t>Players </a:t>
            </a:r>
            <a:r>
              <a:rPr lang="en-US" altLang="zh-TW" sz="2400" dirty="0">
                <a:latin typeface="Roboto"/>
                <a:ea typeface="Roboto"/>
                <a:cs typeface="Roboto"/>
                <a:sym typeface="Roboto"/>
              </a:rPr>
              <a:t>will select best Nash equilibrium in the induced </a:t>
            </a:r>
            <a:r>
              <a:rPr lang="en-US" altLang="zh-TW" sz="2400" dirty="0" smtClean="0">
                <a:latin typeface="Roboto"/>
                <a:ea typeface="Roboto"/>
                <a:cs typeface="Roboto"/>
                <a:sym typeface="Roboto"/>
              </a:rPr>
              <a:t>game</a:t>
            </a:r>
            <a:r>
              <a:rPr lang="zh-TW" altLang="en-US" sz="2400" dirty="0" smtClean="0">
                <a:latin typeface="Roboto"/>
                <a:ea typeface="Roboto"/>
                <a:cs typeface="Roboto"/>
                <a:sym typeface="Roboto"/>
              </a:rPr>
              <a:t> </a:t>
            </a:r>
            <a:r>
              <a:rPr lang="en-US" altLang="zh-TW" sz="2400" dirty="0" smtClean="0">
                <a:latin typeface="Roboto"/>
                <a:ea typeface="Roboto"/>
                <a:cs typeface="Roboto"/>
                <a:sym typeface="Roboto"/>
              </a:rPr>
              <a:t>(based </a:t>
            </a:r>
            <a:r>
              <a:rPr lang="en-US" altLang="zh-TW" sz="2400" dirty="0">
                <a:latin typeface="Roboto"/>
                <a:ea typeface="Roboto"/>
                <a:cs typeface="Roboto"/>
                <a:sym typeface="Roboto"/>
              </a:rPr>
              <a:t>on self-enforcement)</a:t>
            </a:r>
            <a:endParaRPr sz="2400" dirty="0">
              <a:latin typeface="Roboto"/>
              <a:ea typeface="Roboto"/>
              <a:cs typeface="Roboto"/>
              <a:sym typeface="Roboto"/>
            </a:endParaRPr>
          </a:p>
        </p:txBody>
      </p:sp>
      <p:sp>
        <p:nvSpPr>
          <p:cNvPr id="116" name="Google Shape;116;p20"/>
          <p:cNvSpPr txBox="1"/>
          <p:nvPr/>
        </p:nvSpPr>
        <p:spPr>
          <a:xfrm>
            <a:off x="7514788" y="3505683"/>
            <a:ext cx="4986800" cy="1781200"/>
          </a:xfrm>
          <a:prstGeom prst="rect">
            <a:avLst/>
          </a:prstGeom>
          <a:noFill/>
          <a:ln>
            <a:noFill/>
          </a:ln>
        </p:spPr>
        <p:txBody>
          <a:bodyPr spcFirstLastPara="1" wrap="square" lIns="121900" tIns="121900" rIns="121900" bIns="121900" anchor="t" anchorCtr="0">
            <a:noAutofit/>
          </a:bodyPr>
          <a:lstStyle/>
          <a:p>
            <a:r>
              <a:rPr lang="en-US" altLang="zh-TW" sz="2400" dirty="0">
                <a:latin typeface="Roboto"/>
                <a:ea typeface="Roboto"/>
                <a:cs typeface="Roboto"/>
                <a:sym typeface="Roboto"/>
              </a:rPr>
              <a:t>Question:</a:t>
            </a:r>
            <a:endParaRPr sz="2400" dirty="0">
              <a:latin typeface="Roboto"/>
              <a:ea typeface="Roboto"/>
              <a:cs typeface="Roboto"/>
              <a:sym typeface="Roboto"/>
            </a:endParaRPr>
          </a:p>
          <a:p>
            <a:r>
              <a:rPr lang="en-US" altLang="zh-TW" sz="2400" dirty="0">
                <a:latin typeface="Roboto"/>
                <a:ea typeface="Roboto"/>
                <a:cs typeface="Roboto"/>
                <a:sym typeface="Roboto"/>
              </a:rPr>
              <a:t>1. How to decide α, β and ጉ ?</a:t>
            </a:r>
            <a:endParaRPr sz="2400" dirty="0">
              <a:latin typeface="Roboto"/>
              <a:ea typeface="Roboto"/>
              <a:cs typeface="Roboto"/>
              <a:sym typeface="Roboto"/>
            </a:endParaRPr>
          </a:p>
          <a:p>
            <a:r>
              <a:rPr lang="en-US" altLang="zh-TW" sz="2400" dirty="0">
                <a:latin typeface="Roboto"/>
                <a:ea typeface="Roboto"/>
                <a:cs typeface="Roboto"/>
                <a:sym typeface="Roboto"/>
              </a:rPr>
              <a:t>2. Can players select it before game playing?</a:t>
            </a:r>
            <a:endParaRPr sz="2400" dirty="0">
              <a:latin typeface="Roboto"/>
              <a:ea typeface="Roboto"/>
              <a:cs typeface="Roboto"/>
              <a:sym typeface="Roboto"/>
            </a:endParaRPr>
          </a:p>
          <a:p>
            <a:r>
              <a:rPr lang="en-US" altLang="zh-TW" sz="2400" dirty="0">
                <a:latin typeface="Roboto"/>
                <a:ea typeface="Roboto"/>
                <a:cs typeface="Roboto"/>
                <a:sym typeface="Roboto"/>
              </a:rPr>
              <a:t>3. How to constrain by these?</a:t>
            </a:r>
            <a:endParaRPr sz="2400" dirty="0">
              <a:latin typeface="Roboto"/>
              <a:ea typeface="Roboto"/>
              <a:cs typeface="Roboto"/>
              <a:sym typeface="Roboto"/>
            </a:endParaRPr>
          </a:p>
        </p:txBody>
      </p:sp>
    </p:spTree>
    <p:extLst>
      <p:ext uri="{BB962C8B-B14F-4D97-AF65-F5344CB8AC3E}">
        <p14:creationId xmlns:p14="http://schemas.microsoft.com/office/powerpoint/2010/main" val="33854339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471258"/>
            <a:ext cx="9144000" cy="2387600"/>
          </a:xfrm>
        </p:spPr>
        <p:txBody>
          <a:bodyPr>
            <a:normAutofit/>
          </a:bodyPr>
          <a:lstStyle/>
          <a:p>
            <a:r>
              <a:rPr lang="en-US" altLang="zh-TW" b="1" dirty="0" smtClean="0">
                <a:solidFill>
                  <a:srgbClr val="7030A0"/>
                </a:solidFill>
                <a:ea typeface="Calibri"/>
                <a:cs typeface="Calibri"/>
                <a:sym typeface="Calibri"/>
              </a:rPr>
              <a:t>(</a:t>
            </a:r>
            <a:r>
              <a:rPr lang="zh-TW" altLang="en-US" b="1" dirty="0" smtClean="0">
                <a:solidFill>
                  <a:srgbClr val="7030A0"/>
                </a:solidFill>
                <a:ea typeface="Calibri"/>
                <a:cs typeface="Calibri"/>
                <a:sym typeface="Calibri"/>
              </a:rPr>
              <a:t>二</a:t>
            </a:r>
            <a:r>
              <a:rPr lang="en-US" altLang="zh-TW" b="1" dirty="0" smtClean="0">
                <a:solidFill>
                  <a:srgbClr val="7030A0"/>
                </a:solidFill>
                <a:ea typeface="Calibri"/>
                <a:cs typeface="Calibri"/>
                <a:sym typeface="Calibri"/>
              </a:rPr>
              <a:t>)</a:t>
            </a:r>
            <a:r>
              <a:rPr lang="zh-TW" altLang="en-US" b="1" dirty="0" smtClean="0">
                <a:solidFill>
                  <a:srgbClr val="7030A0"/>
                </a:solidFill>
                <a:ea typeface="Calibri"/>
                <a:cs typeface="Calibri"/>
                <a:sym typeface="Calibri"/>
              </a:rPr>
              <a:t>智慧計算</a:t>
            </a:r>
            <a:r>
              <a:rPr lang="en-US" dirty="0">
                <a:solidFill>
                  <a:srgbClr val="7030A0"/>
                </a:solidFill>
              </a:rPr>
              <a:t/>
            </a:r>
            <a:br>
              <a:rPr lang="en-US" dirty="0">
                <a:solidFill>
                  <a:srgbClr val="7030A0"/>
                </a:solidFill>
              </a:rPr>
            </a:br>
            <a:endParaRPr lang="zh-TW" altLang="en-US" dirty="0"/>
          </a:p>
        </p:txBody>
      </p:sp>
      <p:sp>
        <p:nvSpPr>
          <p:cNvPr id="4" name="內容版面配置區 2"/>
          <p:cNvSpPr>
            <a:spLocks noGrp="1"/>
          </p:cNvSpPr>
          <p:nvPr>
            <p:ph type="subTitle" idx="1"/>
          </p:nvPr>
        </p:nvSpPr>
        <p:spPr/>
        <p:txBody>
          <a:bodyPr>
            <a:normAutofit/>
          </a:bodyPr>
          <a:lstStyle/>
          <a:p>
            <a:r>
              <a:rPr lang="en-US" altLang="zh-TW" sz="2800" dirty="0" smtClean="0">
                <a:solidFill>
                  <a:srgbClr val="7030A0"/>
                </a:solidFill>
                <a:sym typeface="Wingdings" panose="05000000000000000000" pitchFamily="2" charset="2"/>
              </a:rPr>
              <a:t>(3) </a:t>
            </a:r>
            <a:r>
              <a:rPr lang="zh-TW" altLang="en-US" sz="2800" dirty="0" smtClean="0">
                <a:solidFill>
                  <a:srgbClr val="7030A0"/>
                </a:solidFill>
                <a:sym typeface="Wingdings" panose="05000000000000000000" pitchFamily="2" charset="2"/>
              </a:rPr>
              <a:t>智慧信評</a:t>
            </a:r>
            <a:endParaRPr lang="en-US" altLang="zh-TW" sz="2800" dirty="0">
              <a:solidFill>
                <a:srgbClr val="7030A0"/>
              </a:solidFill>
              <a:sym typeface="Wingdings" panose="05000000000000000000" pitchFamily="2" charset="2"/>
            </a:endParaRPr>
          </a:p>
          <a:p>
            <a:r>
              <a:rPr lang="en-US" altLang="zh-TW" sz="2800" dirty="0" smtClean="0">
                <a:solidFill>
                  <a:srgbClr val="7030A0"/>
                </a:solidFill>
                <a:sym typeface="Wingdings" panose="05000000000000000000" pitchFamily="2" charset="2"/>
              </a:rPr>
              <a:t>(4) </a:t>
            </a:r>
            <a:r>
              <a:rPr lang="zh-TW" altLang="en-US" sz="2800" dirty="0" smtClean="0">
                <a:solidFill>
                  <a:srgbClr val="7030A0"/>
                </a:solidFill>
                <a:sym typeface="Wingdings" panose="05000000000000000000" pitchFamily="2" charset="2"/>
              </a:rPr>
              <a:t>智慧</a:t>
            </a:r>
            <a:r>
              <a:rPr lang="zh-TW" altLang="en-US" sz="2800" dirty="0">
                <a:solidFill>
                  <a:srgbClr val="7030A0"/>
                </a:solidFill>
                <a:sym typeface="Wingdings" panose="05000000000000000000" pitchFamily="2" charset="2"/>
              </a:rPr>
              <a:t>理財</a:t>
            </a:r>
            <a:endParaRPr lang="en-US" altLang="zh-TW" sz="2800" dirty="0">
              <a:solidFill>
                <a:srgbClr val="7030A0"/>
              </a:solidFill>
              <a:sym typeface="Wingdings" panose="05000000000000000000" pitchFamily="2" charset="2"/>
            </a:endParaRPr>
          </a:p>
          <a:p>
            <a:endParaRPr lang="en-US" altLang="zh-TW" sz="2800" dirty="0">
              <a:solidFill>
                <a:srgbClr val="7030A0"/>
              </a:solidFill>
              <a:sym typeface="Wingdings" panose="05000000000000000000" pitchFamily="2" charset="2"/>
            </a:endParaRPr>
          </a:p>
        </p:txBody>
      </p: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49343" y="2960287"/>
            <a:ext cx="4024694" cy="3072122"/>
          </a:xfrm>
          <a:prstGeom prst="rect">
            <a:avLst/>
          </a:prstGeom>
        </p:spPr>
      </p:pic>
    </p:spTree>
    <p:extLst>
      <p:ext uri="{BB962C8B-B14F-4D97-AF65-F5344CB8AC3E}">
        <p14:creationId xmlns:p14="http://schemas.microsoft.com/office/powerpoint/2010/main" val="31977841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98403" y="1223188"/>
            <a:ext cx="11002297" cy="954856"/>
          </a:xfrm>
        </p:spPr>
        <p:txBody>
          <a:bodyPr/>
          <a:lstStyle/>
          <a:p>
            <a:r>
              <a:rPr lang="zh-TW" altLang="en-US" dirty="0" smtClean="0"/>
              <a:t>信用評價</a:t>
            </a:r>
            <a:endParaRPr lang="zh-TW" altLang="en-US" dirty="0"/>
          </a:p>
        </p:txBody>
      </p:sp>
      <p:sp>
        <p:nvSpPr>
          <p:cNvPr id="3" name="內容版面配置區 2"/>
          <p:cNvSpPr>
            <a:spLocks noGrp="1"/>
          </p:cNvSpPr>
          <p:nvPr>
            <p:ph idx="1"/>
          </p:nvPr>
        </p:nvSpPr>
        <p:spPr>
          <a:xfrm>
            <a:off x="683912" y="2422950"/>
            <a:ext cx="10490338" cy="3880773"/>
          </a:xfrm>
        </p:spPr>
        <p:txBody>
          <a:bodyPr>
            <a:normAutofit/>
          </a:bodyPr>
          <a:lstStyle/>
          <a:p>
            <a:r>
              <a:rPr lang="zh-TW" altLang="en-US" sz="2800" dirty="0" smtClean="0"/>
              <a:t>透過公正的評估</a:t>
            </a:r>
            <a:r>
              <a:rPr lang="zh-TW" altLang="en-US" sz="2800" dirty="0"/>
              <a:t>機構，對受評對象金融</a:t>
            </a:r>
            <a:r>
              <a:rPr lang="zh-TW" altLang="en-US" sz="2800" dirty="0" smtClean="0"/>
              <a:t>狀況相關的歷史數據</a:t>
            </a:r>
            <a:r>
              <a:rPr lang="zh-TW" altLang="en-US" sz="2800" dirty="0"/>
              <a:t>進行調查、</a:t>
            </a:r>
            <a:r>
              <a:rPr lang="zh-TW" altLang="en-US" sz="2800" dirty="0" smtClean="0"/>
              <a:t>分析</a:t>
            </a:r>
            <a:endParaRPr lang="en-US" altLang="zh-TW" sz="2800" dirty="0" smtClean="0"/>
          </a:p>
          <a:p>
            <a:r>
              <a:rPr lang="zh-TW" altLang="en-US" sz="2800" dirty="0" smtClean="0"/>
              <a:t>對</a:t>
            </a:r>
            <a:r>
              <a:rPr lang="zh-TW" altLang="en-US" sz="2800" dirty="0"/>
              <a:t>受評對象的金融信用狀況給出一個總體的</a:t>
            </a:r>
            <a:r>
              <a:rPr lang="zh-TW" altLang="en-US" sz="2800" dirty="0" smtClean="0"/>
              <a:t>評價</a:t>
            </a:r>
            <a:endParaRPr lang="en-US" altLang="zh-TW" sz="2800" dirty="0" smtClean="0"/>
          </a:p>
          <a:p>
            <a:r>
              <a:rPr lang="zh-TW" altLang="en-US" sz="2800" dirty="0" smtClean="0"/>
              <a:t>顯示</a:t>
            </a:r>
            <a:r>
              <a:rPr lang="zh-TW" altLang="en-US" sz="2800" dirty="0"/>
              <a:t>受評對象</a:t>
            </a:r>
            <a:r>
              <a:rPr lang="zh-TW" altLang="en-US" sz="2800" b="1" dirty="0"/>
              <a:t>信貸違約風險</a:t>
            </a:r>
            <a:r>
              <a:rPr lang="zh-TW" altLang="en-US" sz="2800" dirty="0"/>
              <a:t>的</a:t>
            </a:r>
            <a:r>
              <a:rPr lang="zh-TW" altLang="en-US" sz="2800" dirty="0" smtClean="0"/>
              <a:t>大小</a:t>
            </a:r>
            <a:endParaRPr lang="en-US" altLang="zh-TW" sz="2800" dirty="0" smtClean="0"/>
          </a:p>
          <a:p>
            <a:endParaRPr lang="zh-TW" altLang="en-US" sz="2400" dirty="0"/>
          </a:p>
        </p:txBody>
      </p:sp>
      <p:sp>
        <p:nvSpPr>
          <p:cNvPr id="4" name="投影片編號版面配置區 3"/>
          <p:cNvSpPr>
            <a:spLocks noGrp="1"/>
          </p:cNvSpPr>
          <p:nvPr>
            <p:ph type="sldNum" sz="quarter" idx="12"/>
          </p:nvPr>
        </p:nvSpPr>
        <p:spPr/>
        <p:txBody>
          <a:bodyPr/>
          <a:lstStyle/>
          <a:p>
            <a:fld id="{9FA2A5A4-1BD3-49CB-9F14-57A997E9B19A}" type="slidenum">
              <a:rPr lang="zh-TW" altLang="en-US" smtClean="0"/>
              <a:t>33</a:t>
            </a:fld>
            <a:endParaRPr lang="zh-TW" altLang="en-US"/>
          </a:p>
        </p:txBody>
      </p:sp>
      <p:pic>
        <p:nvPicPr>
          <p:cNvPr id="5" name="圖片 4"/>
          <p:cNvPicPr>
            <a:picLocks noChangeAspect="1"/>
          </p:cNvPicPr>
          <p:nvPr/>
        </p:nvPicPr>
        <p:blipFill>
          <a:blip r:embed="rId2"/>
          <a:stretch>
            <a:fillRect/>
          </a:stretch>
        </p:blipFill>
        <p:spPr>
          <a:xfrm>
            <a:off x="8020572" y="3643426"/>
            <a:ext cx="2971963" cy="2660297"/>
          </a:xfrm>
          <a:prstGeom prst="rect">
            <a:avLst/>
          </a:prstGeom>
        </p:spPr>
      </p:pic>
      <p:sp>
        <p:nvSpPr>
          <p:cNvPr id="6" name="矩形 5"/>
          <p:cNvSpPr/>
          <p:nvPr/>
        </p:nvSpPr>
        <p:spPr>
          <a:xfrm>
            <a:off x="410544" y="593561"/>
            <a:ext cx="3207929" cy="769441"/>
          </a:xfrm>
          <a:prstGeom prst="rect">
            <a:avLst/>
          </a:prstGeom>
        </p:spPr>
        <p:txBody>
          <a:bodyPr wrap="none">
            <a:spAutoFit/>
          </a:bodyPr>
          <a:lstStyle/>
          <a:p>
            <a:r>
              <a:rPr lang="en-US" altLang="zh-TW" sz="4400" b="1" dirty="0" smtClean="0">
                <a:solidFill>
                  <a:srgbClr val="7030A0"/>
                </a:solidFill>
                <a:ea typeface="Calibri"/>
                <a:cs typeface="Calibri"/>
                <a:sym typeface="Calibri"/>
              </a:rPr>
              <a:t>(3) </a:t>
            </a:r>
            <a:r>
              <a:rPr lang="zh-TW" altLang="en-US" sz="4400" b="1" dirty="0" smtClean="0">
                <a:solidFill>
                  <a:srgbClr val="7030A0"/>
                </a:solidFill>
                <a:ea typeface="Calibri"/>
                <a:cs typeface="Calibri"/>
                <a:sym typeface="Calibri"/>
              </a:rPr>
              <a:t>智慧信評</a:t>
            </a:r>
            <a:endParaRPr lang="en-US" sz="4400" dirty="0">
              <a:solidFill>
                <a:srgbClr val="7030A0"/>
              </a:solidFill>
            </a:endParaRPr>
          </a:p>
        </p:txBody>
      </p:sp>
    </p:spTree>
    <p:extLst>
      <p:ext uri="{BB962C8B-B14F-4D97-AF65-F5344CB8AC3E}">
        <p14:creationId xmlns:p14="http://schemas.microsoft.com/office/powerpoint/2010/main" val="34857364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b="1" dirty="0" smtClean="0">
                <a:latin typeface="+mn-ea"/>
                <a:ea typeface="+mn-ea"/>
              </a:rPr>
              <a:t>智慧信評運作流程</a:t>
            </a:r>
            <a:endParaRPr lang="en-US" sz="4000" dirty="0">
              <a:latin typeface="+mn-ea"/>
              <a:ea typeface="+mn-ea"/>
            </a:endParaRPr>
          </a:p>
        </p:txBody>
      </p:sp>
      <p:grpSp>
        <p:nvGrpSpPr>
          <p:cNvPr id="11" name="群組 10"/>
          <p:cNvGrpSpPr/>
          <p:nvPr/>
        </p:nvGrpSpPr>
        <p:grpSpPr>
          <a:xfrm>
            <a:off x="1108805" y="2259928"/>
            <a:ext cx="10008800" cy="906216"/>
            <a:chOff x="717631" y="2919685"/>
            <a:chExt cx="10008800" cy="906216"/>
          </a:xfrm>
        </p:grpSpPr>
        <p:sp>
          <p:nvSpPr>
            <p:cNvPr id="4" name="圓角矩形 3"/>
            <p:cNvSpPr/>
            <p:nvPr/>
          </p:nvSpPr>
          <p:spPr>
            <a:xfrm>
              <a:off x="717631" y="2923076"/>
              <a:ext cx="2013994"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t>資訊收集</a:t>
              </a:r>
              <a:endParaRPr lang="en-US" sz="2800" b="1" dirty="0"/>
            </a:p>
          </p:txBody>
        </p:sp>
        <p:sp>
          <p:nvSpPr>
            <p:cNvPr id="5" name="圓角矩形 4"/>
            <p:cNvSpPr/>
            <p:nvPr/>
          </p:nvSpPr>
          <p:spPr>
            <a:xfrm>
              <a:off x="3441197" y="2919685"/>
              <a:ext cx="1977341"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t>數據清洗</a:t>
              </a:r>
              <a:endParaRPr lang="en-US" sz="2800" b="1" dirty="0"/>
            </a:p>
          </p:txBody>
        </p:sp>
        <p:sp>
          <p:nvSpPr>
            <p:cNvPr id="6" name="圓角矩形 5"/>
            <p:cNvSpPr/>
            <p:nvPr/>
          </p:nvSpPr>
          <p:spPr>
            <a:xfrm>
              <a:off x="8732414" y="2919685"/>
              <a:ext cx="1994017"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t>信用評級</a:t>
              </a:r>
              <a:endParaRPr lang="en-US" sz="2800" b="1" dirty="0"/>
            </a:p>
          </p:txBody>
        </p:sp>
        <p:sp>
          <p:nvSpPr>
            <p:cNvPr id="7" name="圓角矩形 6"/>
            <p:cNvSpPr/>
            <p:nvPr/>
          </p:nvSpPr>
          <p:spPr>
            <a:xfrm>
              <a:off x="6128110" y="2919685"/>
              <a:ext cx="1954350"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智慧</a:t>
              </a:r>
              <a:r>
                <a:rPr lang="zh-CN" altLang="en-US" sz="2800" b="1" dirty="0" smtClean="0"/>
                <a:t>勘探</a:t>
              </a:r>
              <a:endParaRPr lang="en-US" sz="2800" b="1" dirty="0"/>
            </a:p>
          </p:txBody>
        </p:sp>
        <p:sp>
          <p:nvSpPr>
            <p:cNvPr id="8" name="向右箭號 7"/>
            <p:cNvSpPr/>
            <p:nvPr/>
          </p:nvSpPr>
          <p:spPr>
            <a:xfrm>
              <a:off x="2789498" y="3274144"/>
              <a:ext cx="593825" cy="193906"/>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p>
          </p:txBody>
        </p:sp>
        <p:sp>
          <p:nvSpPr>
            <p:cNvPr id="9" name="向右箭號 8"/>
            <p:cNvSpPr/>
            <p:nvPr/>
          </p:nvSpPr>
          <p:spPr>
            <a:xfrm>
              <a:off x="8138589" y="3299223"/>
              <a:ext cx="593825" cy="193906"/>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p>
          </p:txBody>
        </p:sp>
        <p:sp>
          <p:nvSpPr>
            <p:cNvPr id="10" name="向右箭號 9"/>
            <p:cNvSpPr/>
            <p:nvPr/>
          </p:nvSpPr>
          <p:spPr>
            <a:xfrm>
              <a:off x="5465208" y="3299223"/>
              <a:ext cx="593825" cy="193906"/>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p>
          </p:txBody>
        </p:sp>
      </p:grpSp>
      <p:cxnSp>
        <p:nvCxnSpPr>
          <p:cNvPr id="13" name="直線單箭頭接點 12"/>
          <p:cNvCxnSpPr/>
          <p:nvPr/>
        </p:nvCxnSpPr>
        <p:spPr>
          <a:xfrm flipV="1">
            <a:off x="2115802" y="3333509"/>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645817" y="4460549"/>
            <a:ext cx="2939970" cy="830997"/>
          </a:xfrm>
          <a:prstGeom prst="rect">
            <a:avLst/>
          </a:prstGeom>
          <a:noFill/>
        </p:spPr>
        <p:txBody>
          <a:bodyPr wrap="square" rtlCol="0">
            <a:spAutoFit/>
          </a:bodyPr>
          <a:lstStyle/>
          <a:p>
            <a:pPr algn="ctr"/>
            <a:r>
              <a:rPr lang="zh-CN" altLang="en-US" sz="2400" dirty="0"/>
              <a:t>網路中結構化與</a:t>
            </a:r>
            <a:endParaRPr lang="en-US" altLang="zh-CN" sz="2400" dirty="0"/>
          </a:p>
          <a:p>
            <a:pPr algn="ctr"/>
            <a:r>
              <a:rPr lang="zh-CN" altLang="en-US" sz="2400" dirty="0"/>
              <a:t>非結構化數據</a:t>
            </a:r>
            <a:endParaRPr lang="en-US" sz="2400" dirty="0"/>
          </a:p>
        </p:txBody>
      </p:sp>
      <p:cxnSp>
        <p:nvCxnSpPr>
          <p:cNvPr id="16" name="直線單箭頭接點 15"/>
          <p:cNvCxnSpPr/>
          <p:nvPr/>
        </p:nvCxnSpPr>
        <p:spPr>
          <a:xfrm flipV="1">
            <a:off x="4884081" y="3330118"/>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文字方塊 16"/>
          <p:cNvSpPr txBox="1"/>
          <p:nvPr/>
        </p:nvSpPr>
        <p:spPr>
          <a:xfrm>
            <a:off x="3414096" y="4457158"/>
            <a:ext cx="2939970" cy="830997"/>
          </a:xfrm>
          <a:prstGeom prst="rect">
            <a:avLst/>
          </a:prstGeom>
          <a:noFill/>
        </p:spPr>
        <p:txBody>
          <a:bodyPr wrap="square" rtlCol="0">
            <a:spAutoFit/>
          </a:bodyPr>
          <a:lstStyle/>
          <a:p>
            <a:pPr algn="ctr"/>
            <a:r>
              <a:rPr lang="zh-CN" altLang="en-US" sz="2400" dirty="0"/>
              <a:t>過濾</a:t>
            </a:r>
            <a:endParaRPr lang="en-US" altLang="zh-CN" sz="2400" dirty="0"/>
          </a:p>
          <a:p>
            <a:pPr algn="ctr"/>
            <a:r>
              <a:rPr lang="zh-CN" altLang="en-US" sz="2400" dirty="0"/>
              <a:t>不相關信息</a:t>
            </a:r>
            <a:endParaRPr lang="en-US" sz="2400" dirty="0"/>
          </a:p>
        </p:txBody>
      </p:sp>
      <p:cxnSp>
        <p:nvCxnSpPr>
          <p:cNvPr id="18" name="直線單箭頭接點 17"/>
          <p:cNvCxnSpPr/>
          <p:nvPr/>
        </p:nvCxnSpPr>
        <p:spPr>
          <a:xfrm flipV="1">
            <a:off x="7557833" y="3333509"/>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文字方塊 18"/>
          <p:cNvSpPr txBox="1"/>
          <p:nvPr/>
        </p:nvSpPr>
        <p:spPr>
          <a:xfrm>
            <a:off x="6087848" y="4460549"/>
            <a:ext cx="2939970" cy="830997"/>
          </a:xfrm>
          <a:prstGeom prst="rect">
            <a:avLst/>
          </a:prstGeom>
          <a:noFill/>
        </p:spPr>
        <p:txBody>
          <a:bodyPr wrap="square" rtlCol="0">
            <a:spAutoFit/>
          </a:bodyPr>
          <a:lstStyle/>
          <a:p>
            <a:pPr algn="ctr"/>
            <a:r>
              <a:rPr lang="zh-CN" altLang="en-US" sz="2400" dirty="0" smtClean="0"/>
              <a:t>運用</a:t>
            </a:r>
            <a:r>
              <a:rPr lang="en-US" altLang="zh-CN" sz="2400" dirty="0" smtClean="0"/>
              <a:t>AI </a:t>
            </a:r>
            <a:r>
              <a:rPr lang="zh-CN" altLang="en-US" sz="2400" dirty="0" smtClean="0"/>
              <a:t>模型</a:t>
            </a:r>
            <a:endParaRPr lang="en-US" altLang="zh-CN" sz="2400" dirty="0"/>
          </a:p>
          <a:p>
            <a:pPr algn="ctr"/>
            <a:r>
              <a:rPr lang="zh-CN" altLang="en-US" sz="2400" dirty="0"/>
              <a:t>進行數據分析</a:t>
            </a:r>
            <a:endParaRPr lang="en-US" sz="2400" dirty="0"/>
          </a:p>
        </p:txBody>
      </p:sp>
      <p:cxnSp>
        <p:nvCxnSpPr>
          <p:cNvPr id="20" name="直線單箭頭接點 19"/>
          <p:cNvCxnSpPr/>
          <p:nvPr/>
        </p:nvCxnSpPr>
        <p:spPr>
          <a:xfrm flipV="1">
            <a:off x="10144369" y="3308947"/>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8674384" y="4435987"/>
            <a:ext cx="2939970" cy="830997"/>
          </a:xfrm>
          <a:prstGeom prst="rect">
            <a:avLst/>
          </a:prstGeom>
          <a:noFill/>
        </p:spPr>
        <p:txBody>
          <a:bodyPr wrap="square" rtlCol="0">
            <a:spAutoFit/>
          </a:bodyPr>
          <a:lstStyle/>
          <a:p>
            <a:pPr algn="ctr"/>
            <a:r>
              <a:rPr lang="zh-CN" altLang="en-US" sz="2400" dirty="0"/>
              <a:t>進行信用</a:t>
            </a:r>
            <a:endParaRPr lang="en-US" altLang="zh-CN" sz="2400" dirty="0"/>
          </a:p>
          <a:p>
            <a:pPr algn="ctr"/>
            <a:r>
              <a:rPr lang="zh-CN" altLang="en-US" sz="2400" dirty="0"/>
              <a:t>風險預測</a:t>
            </a:r>
            <a:endParaRPr lang="en-US" sz="2400" dirty="0"/>
          </a:p>
        </p:txBody>
      </p:sp>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16013027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83921" y="1181052"/>
            <a:ext cx="11002297" cy="954856"/>
          </a:xfrm>
        </p:spPr>
        <p:txBody>
          <a:bodyPr>
            <a:normAutofit fontScale="90000"/>
          </a:bodyPr>
          <a:lstStyle/>
          <a:p>
            <a:r>
              <a:rPr lang="zh-TW" altLang="en-US" dirty="0"/>
              <a:t>智慧信評的應用</a:t>
            </a:r>
            <a:r>
              <a:rPr lang="en-US" altLang="zh-TW" dirty="0"/>
              <a:t/>
            </a:r>
            <a:br>
              <a:rPr lang="en-US" altLang="zh-TW" dirty="0"/>
            </a:br>
            <a:endParaRPr lang="zh-TW" altLang="en-US" dirty="0"/>
          </a:p>
        </p:txBody>
      </p:sp>
      <p:sp>
        <p:nvSpPr>
          <p:cNvPr id="3" name="內容版面配置區 2"/>
          <p:cNvSpPr>
            <a:spLocks noGrp="1"/>
          </p:cNvSpPr>
          <p:nvPr>
            <p:ph idx="1"/>
          </p:nvPr>
        </p:nvSpPr>
        <p:spPr>
          <a:xfrm>
            <a:off x="578860" y="1768116"/>
            <a:ext cx="8596668" cy="4237713"/>
          </a:xfrm>
        </p:spPr>
        <p:txBody>
          <a:bodyPr>
            <a:normAutofit lnSpcReduction="10000"/>
          </a:bodyPr>
          <a:lstStyle/>
          <a:p>
            <a:r>
              <a:rPr lang="zh-TW" altLang="en-US" sz="1900" dirty="0" smtClean="0"/>
              <a:t>借貸方面的應用</a:t>
            </a:r>
            <a:endParaRPr lang="en-US" altLang="zh-TW" sz="1900" dirty="0" smtClean="0"/>
          </a:p>
          <a:p>
            <a:pPr lvl="1"/>
            <a:r>
              <a:rPr lang="zh-TW" altLang="en-US" sz="1900" dirty="0"/>
              <a:t>為</a:t>
            </a:r>
            <a:r>
              <a:rPr lang="en-US" altLang="zh-TW" sz="1900" dirty="0"/>
              <a:t>P2P</a:t>
            </a:r>
            <a:r>
              <a:rPr lang="zh-TW" altLang="en-US" sz="1900" dirty="0"/>
              <a:t>借貸平台提供貸款人信用評等狀況，以協助借款人釐清對方的</a:t>
            </a:r>
            <a:r>
              <a:rPr lang="zh-TW" altLang="en-US" sz="1900" b="1" dirty="0"/>
              <a:t>還款能力</a:t>
            </a:r>
            <a:endParaRPr lang="en-US" altLang="zh-TW" sz="1900" b="1" dirty="0"/>
          </a:p>
          <a:p>
            <a:pPr lvl="1"/>
            <a:r>
              <a:rPr lang="zh-TW" altLang="en-US" sz="1900" dirty="0"/>
              <a:t>作為銀行信用貸款的衡量</a:t>
            </a:r>
            <a:r>
              <a:rPr lang="zh-TW" altLang="en-US" sz="1900" dirty="0" smtClean="0"/>
              <a:t>依據</a:t>
            </a:r>
            <a:endParaRPr lang="en-US" altLang="zh-TW" sz="1900" dirty="0" smtClean="0"/>
          </a:p>
          <a:p>
            <a:r>
              <a:rPr lang="zh-TW" altLang="en-US" sz="1900" dirty="0"/>
              <a:t>支付方面的應用</a:t>
            </a:r>
            <a:endParaRPr lang="en-US" altLang="zh-TW" sz="1900" dirty="0"/>
          </a:p>
          <a:p>
            <a:pPr lvl="1"/>
            <a:r>
              <a:rPr lang="zh-TW" altLang="en-US" sz="1900" dirty="0"/>
              <a:t>將個人的信用評等狀態作為</a:t>
            </a:r>
            <a:r>
              <a:rPr lang="zh-TW" altLang="en-US" sz="1900" b="1" dirty="0"/>
              <a:t>預支帳款</a:t>
            </a:r>
            <a:r>
              <a:rPr lang="zh-TW" altLang="en-US" sz="1900" dirty="0"/>
              <a:t>的額度</a:t>
            </a:r>
            <a:endParaRPr lang="en-US" altLang="zh-TW" sz="1900" dirty="0"/>
          </a:p>
          <a:p>
            <a:pPr lvl="1"/>
            <a:r>
              <a:rPr lang="zh-TW" altLang="en-US" sz="1900" dirty="0"/>
              <a:t>提供買賣雙方評斷交易誠信的</a:t>
            </a:r>
            <a:r>
              <a:rPr lang="zh-TW" altLang="en-US" sz="1900" dirty="0" smtClean="0"/>
              <a:t>依據</a:t>
            </a:r>
            <a:endParaRPr lang="en-US" altLang="zh-TW" sz="1900" dirty="0"/>
          </a:p>
          <a:p>
            <a:r>
              <a:rPr lang="zh-TW" altLang="en-US" sz="1900" dirty="0"/>
              <a:t>保險方面的應用</a:t>
            </a:r>
            <a:endParaRPr lang="en-US" altLang="zh-TW" sz="1900" dirty="0"/>
          </a:p>
          <a:p>
            <a:pPr lvl="1"/>
            <a:r>
              <a:rPr lang="zh-TW" altLang="en-US" sz="1900" dirty="0"/>
              <a:t>利用保險公司的信用評價作為</a:t>
            </a:r>
            <a:r>
              <a:rPr lang="zh-TW" altLang="en-US" sz="1900" b="1" dirty="0"/>
              <a:t>公司財務</a:t>
            </a:r>
            <a:r>
              <a:rPr lang="zh-TW" altLang="en-US" sz="1900" dirty="0"/>
              <a:t>狀況的衡量指標</a:t>
            </a:r>
            <a:endParaRPr lang="en-US" altLang="zh-TW" sz="1900" dirty="0"/>
          </a:p>
          <a:p>
            <a:pPr lvl="1"/>
            <a:r>
              <a:rPr lang="zh-TW" altLang="en-US" sz="1900" dirty="0"/>
              <a:t>作為客戶經濟能力的衡量標準，以幫助其選擇適合的保險</a:t>
            </a:r>
            <a:r>
              <a:rPr lang="zh-TW" altLang="en-US" sz="1900" dirty="0" smtClean="0"/>
              <a:t>方案</a:t>
            </a:r>
            <a:endParaRPr lang="en-US" altLang="zh-TW" sz="1900" dirty="0" smtClean="0"/>
          </a:p>
          <a:p>
            <a:r>
              <a:rPr lang="zh-TW" altLang="en-US" sz="1900" dirty="0"/>
              <a:t>理財投資方面的應用</a:t>
            </a:r>
            <a:endParaRPr lang="en-US" altLang="zh-TW" sz="1900" dirty="0"/>
          </a:p>
          <a:p>
            <a:pPr lvl="1"/>
            <a:r>
              <a:rPr lang="zh-TW" altLang="en-US" sz="1900" dirty="0"/>
              <a:t>以信用評等作為債券發行公司的</a:t>
            </a:r>
            <a:r>
              <a:rPr lang="zh-TW" altLang="en-US" sz="1900" b="1" dirty="0"/>
              <a:t>投資風險</a:t>
            </a:r>
            <a:r>
              <a:rPr lang="zh-TW" altLang="en-US" sz="1900" dirty="0"/>
              <a:t>考量依據</a:t>
            </a:r>
            <a:endParaRPr lang="en-US" altLang="zh-TW" sz="1900" dirty="0"/>
          </a:p>
          <a:p>
            <a:pPr lvl="1"/>
            <a:r>
              <a:rPr lang="zh-TW" altLang="en-US" sz="1900" dirty="0"/>
              <a:t>作為散戶投資者的經濟狀況衡量指標</a:t>
            </a:r>
            <a:endParaRPr lang="en-US" altLang="zh-TW" sz="1900" dirty="0"/>
          </a:p>
          <a:p>
            <a:endParaRPr lang="en-US" altLang="zh-TW" sz="2200" dirty="0"/>
          </a:p>
          <a:p>
            <a:endParaRPr lang="en-US" altLang="zh-TW" sz="2500" dirty="0" smtClean="0"/>
          </a:p>
          <a:p>
            <a:endParaRPr lang="en-US" altLang="zh-TW" sz="2500" dirty="0"/>
          </a:p>
          <a:p>
            <a:endParaRPr lang="en-US" altLang="zh-TW" sz="3600" dirty="0"/>
          </a:p>
          <a:p>
            <a:endParaRPr lang="en-US" altLang="zh-TW" sz="2900" dirty="0" smtClean="0"/>
          </a:p>
          <a:p>
            <a:pPr lvl="1"/>
            <a:endParaRPr lang="zh-TW" altLang="en-US" dirty="0"/>
          </a:p>
        </p:txBody>
      </p:sp>
      <p:pic>
        <p:nvPicPr>
          <p:cNvPr id="6146" name="Picture 2" descr="「借貸」的圖片搜尋結果"/>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2249" y="2421472"/>
            <a:ext cx="943826" cy="603000"/>
          </a:xfrm>
          <a:prstGeom prst="rect">
            <a:avLst/>
          </a:prstGeom>
          <a:noFill/>
          <a:extLst>
            <a:ext uri="{909E8E84-426E-40DD-AFC4-6F175D3DCCD1}">
              <a14:hiddenFill xmlns:a14="http://schemas.microsoft.com/office/drawing/2010/main">
                <a:solidFill>
                  <a:srgbClr val="FFFFFF"/>
                </a:solidFill>
              </a14:hiddenFill>
            </a:ext>
          </a:extLst>
        </p:spPr>
      </p:pic>
      <p:sp>
        <p:nvSpPr>
          <p:cNvPr id="4" name="投影片編號版面配置區 3"/>
          <p:cNvSpPr>
            <a:spLocks noGrp="1"/>
          </p:cNvSpPr>
          <p:nvPr>
            <p:ph type="sldNum" sz="quarter" idx="12"/>
          </p:nvPr>
        </p:nvSpPr>
        <p:spPr/>
        <p:txBody>
          <a:bodyPr/>
          <a:lstStyle/>
          <a:p>
            <a:fld id="{9FA2A5A4-1BD3-49CB-9F14-57A997E9B19A}" type="slidenum">
              <a:rPr lang="zh-TW" altLang="en-US" smtClean="0"/>
              <a:t>35</a:t>
            </a:fld>
            <a:endParaRPr lang="zh-TW" altLang="en-US"/>
          </a:p>
        </p:txBody>
      </p:sp>
      <p:pic>
        <p:nvPicPr>
          <p:cNvPr id="6" name="Picture 2" descr="「支付」的圖片搜尋結果"/>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3460" y="3231132"/>
            <a:ext cx="814143" cy="75474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保險」的圖片搜尋結果"/>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32568" y="4940785"/>
            <a:ext cx="1153755" cy="83909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資料庫圖表 7"/>
          <p:cNvGraphicFramePr/>
          <p:nvPr>
            <p:extLst>
              <p:ext uri="{D42A27DB-BD31-4B8C-83A1-F6EECF244321}">
                <p14:modId xmlns:p14="http://schemas.microsoft.com/office/powerpoint/2010/main" val="2715800777"/>
              </p:ext>
            </p:extLst>
          </p:nvPr>
        </p:nvGraphicFramePr>
        <p:xfrm>
          <a:off x="7052593" y="1938391"/>
          <a:ext cx="5560339" cy="371377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5737087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21245" y="399176"/>
            <a:ext cx="10515600" cy="1325563"/>
          </a:xfrm>
        </p:spPr>
        <p:txBody>
          <a:bodyPr/>
          <a:lstStyle/>
          <a:p>
            <a:r>
              <a:rPr lang="zh-TW" altLang="en-US" dirty="0" smtClean="0">
                <a:latin typeface="+mn-lt"/>
              </a:rPr>
              <a:t>信用引擎</a:t>
            </a:r>
            <a:r>
              <a:rPr lang="en-US" altLang="zh-TW" dirty="0" smtClean="0">
                <a:latin typeface="+mn-lt"/>
              </a:rPr>
              <a:t>:</a:t>
            </a:r>
            <a:r>
              <a:rPr lang="zh-TW" altLang="en-US" dirty="0" smtClean="0">
                <a:latin typeface="+mn-lt"/>
              </a:rPr>
              <a:t> </a:t>
            </a:r>
            <a:r>
              <a:rPr lang="zh-CN" altLang="en-US" dirty="0" smtClean="0">
                <a:latin typeface="+mn-lt"/>
              </a:rPr>
              <a:t>芝麻信用</a:t>
            </a:r>
            <a:endParaRPr lang="en-US" dirty="0">
              <a:latin typeface="+mn-lt"/>
            </a:endParaRPr>
          </a:p>
        </p:txBody>
      </p:sp>
      <p:grpSp>
        <p:nvGrpSpPr>
          <p:cNvPr id="20" name="群組 19"/>
          <p:cNvGrpSpPr/>
          <p:nvPr/>
        </p:nvGrpSpPr>
        <p:grpSpPr>
          <a:xfrm>
            <a:off x="6356501" y="1345499"/>
            <a:ext cx="5370652" cy="4104201"/>
            <a:chOff x="4317358" y="2120337"/>
            <a:chExt cx="5370652" cy="4104201"/>
          </a:xfrm>
        </p:grpSpPr>
        <p:cxnSp>
          <p:nvCxnSpPr>
            <p:cNvPr id="7" name="直線單箭頭接點 6"/>
            <p:cNvCxnSpPr/>
            <p:nvPr/>
          </p:nvCxnSpPr>
          <p:spPr>
            <a:xfrm flipV="1">
              <a:off x="4317358" y="2763333"/>
              <a:ext cx="729205" cy="9437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直線單箭頭接點 8"/>
            <p:cNvCxnSpPr/>
            <p:nvPr/>
          </p:nvCxnSpPr>
          <p:spPr>
            <a:xfrm>
              <a:off x="4317358" y="3707126"/>
              <a:ext cx="729205" cy="9437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4" name="圖片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3891" y="2120337"/>
              <a:ext cx="898485" cy="898485"/>
            </a:xfrm>
            <a:prstGeom prst="rect">
              <a:avLst/>
            </a:prstGeom>
          </p:spPr>
        </p:pic>
        <p:pic>
          <p:nvPicPr>
            <p:cNvPr id="15" name="圖片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2543" y="4386326"/>
              <a:ext cx="914882" cy="914882"/>
            </a:xfrm>
            <a:prstGeom prst="rect">
              <a:avLst/>
            </a:prstGeom>
          </p:spPr>
        </p:pic>
        <p:sp>
          <p:nvSpPr>
            <p:cNvPr id="16" name="文字方塊 15"/>
            <p:cNvSpPr txBox="1"/>
            <p:nvPr/>
          </p:nvSpPr>
          <p:spPr>
            <a:xfrm>
              <a:off x="6748041" y="2294396"/>
              <a:ext cx="2349661" cy="523220"/>
            </a:xfrm>
            <a:prstGeom prst="rect">
              <a:avLst/>
            </a:prstGeom>
            <a:noFill/>
          </p:spPr>
          <p:txBody>
            <a:bodyPr wrap="square" rtlCol="0">
              <a:spAutoFit/>
            </a:bodyPr>
            <a:lstStyle/>
            <a:p>
              <a:r>
                <a:rPr lang="zh-CN" altLang="en-US" sz="2800" b="1" dirty="0"/>
                <a:t>螞蟻花唄</a:t>
              </a:r>
              <a:endParaRPr lang="en-US" sz="2800" b="1" dirty="0"/>
            </a:p>
          </p:txBody>
        </p:sp>
        <p:sp>
          <p:nvSpPr>
            <p:cNvPr id="17" name="文字方塊 16"/>
            <p:cNvSpPr txBox="1"/>
            <p:nvPr/>
          </p:nvSpPr>
          <p:spPr>
            <a:xfrm>
              <a:off x="6748041" y="4650919"/>
              <a:ext cx="2349661" cy="523220"/>
            </a:xfrm>
            <a:prstGeom prst="rect">
              <a:avLst/>
            </a:prstGeom>
            <a:noFill/>
          </p:spPr>
          <p:txBody>
            <a:bodyPr wrap="square" rtlCol="0">
              <a:spAutoFit/>
            </a:bodyPr>
            <a:lstStyle/>
            <a:p>
              <a:r>
                <a:rPr lang="zh-CN" altLang="en-US" sz="2800" b="1" dirty="0"/>
                <a:t>螞蟻借唄</a:t>
              </a:r>
              <a:endParaRPr lang="en-US" sz="2800" b="1" dirty="0"/>
            </a:p>
          </p:txBody>
        </p:sp>
        <p:sp>
          <p:nvSpPr>
            <p:cNvPr id="18" name="文字方塊 17"/>
            <p:cNvSpPr txBox="1"/>
            <p:nvPr/>
          </p:nvSpPr>
          <p:spPr>
            <a:xfrm>
              <a:off x="6748041" y="2868700"/>
              <a:ext cx="2939969" cy="923330"/>
            </a:xfrm>
            <a:prstGeom prst="rect">
              <a:avLst/>
            </a:prstGeom>
            <a:noFill/>
          </p:spPr>
          <p:txBody>
            <a:bodyPr wrap="square" rtlCol="0">
              <a:spAutoFit/>
            </a:bodyPr>
            <a:lstStyle/>
            <a:p>
              <a:r>
                <a:rPr lang="zh-CN" altLang="en-US" b="1" dirty="0">
                  <a:solidFill>
                    <a:schemeClr val="tx1">
                      <a:lumMod val="65000"/>
                      <a:lumOff val="35000"/>
                    </a:schemeClr>
                  </a:solidFill>
                </a:rPr>
                <a:t>用戶在消費時，可以預支螞蟻花唄的額度，享受“先消費，後付款”的購物體驗</a:t>
              </a:r>
              <a:endParaRPr lang="en-US" b="1" dirty="0">
                <a:solidFill>
                  <a:schemeClr val="tx1">
                    <a:lumMod val="65000"/>
                    <a:lumOff val="35000"/>
                  </a:schemeClr>
                </a:solidFill>
              </a:endParaRPr>
            </a:p>
          </p:txBody>
        </p:sp>
        <p:sp>
          <p:nvSpPr>
            <p:cNvPr id="19" name="文字方塊 18"/>
            <p:cNvSpPr txBox="1"/>
            <p:nvPr/>
          </p:nvSpPr>
          <p:spPr>
            <a:xfrm>
              <a:off x="6748041" y="5301208"/>
              <a:ext cx="2939969" cy="923330"/>
            </a:xfrm>
            <a:prstGeom prst="rect">
              <a:avLst/>
            </a:prstGeom>
            <a:noFill/>
          </p:spPr>
          <p:txBody>
            <a:bodyPr wrap="square" rtlCol="0">
              <a:spAutoFit/>
            </a:bodyPr>
            <a:lstStyle/>
            <a:p>
              <a:r>
                <a:rPr lang="zh-CN" altLang="en-US" b="1" dirty="0">
                  <a:solidFill>
                    <a:schemeClr val="tx1">
                      <a:lumMod val="65000"/>
                      <a:lumOff val="35000"/>
                    </a:schemeClr>
                  </a:solidFill>
                </a:rPr>
                <a:t>用戶可以享受一定額度的小額貸款，利率較低，且按天計算</a:t>
              </a:r>
              <a:endParaRPr lang="en-US" b="1" dirty="0">
                <a:solidFill>
                  <a:schemeClr val="tx1">
                    <a:lumMod val="65000"/>
                    <a:lumOff val="35000"/>
                  </a:schemeClr>
                </a:solidFill>
              </a:endParaRPr>
            </a:p>
          </p:txBody>
        </p:sp>
      </p:grpSp>
      <p:pic>
        <p:nvPicPr>
          <p:cNvPr id="3" name="圖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03520" y="1824967"/>
            <a:ext cx="3187788" cy="1089842"/>
          </a:xfrm>
          <a:prstGeom prst="rect">
            <a:avLst/>
          </a:prstGeom>
        </p:spPr>
      </p:pic>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pic>
        <p:nvPicPr>
          <p:cNvPr id="21" name="Picture 2" descr="http://www.antspw.com/cht/wp-content/uploads/2015/06/%E8%8A%9D%E9%BA%BB%E4%BF%A1%E7%94%A82015060500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12610" y="3540010"/>
            <a:ext cx="2393275" cy="2203564"/>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群組 21"/>
          <p:cNvGrpSpPr/>
          <p:nvPr/>
        </p:nvGrpSpPr>
        <p:grpSpPr>
          <a:xfrm>
            <a:off x="71971" y="3540010"/>
            <a:ext cx="3596484" cy="1718581"/>
            <a:chOff x="6689201" y="2037612"/>
            <a:chExt cx="5373549" cy="2780308"/>
          </a:xfrm>
        </p:grpSpPr>
        <p:sp>
          <p:nvSpPr>
            <p:cNvPr id="23" name="一般五邊形 22"/>
            <p:cNvSpPr/>
            <p:nvPr/>
          </p:nvSpPr>
          <p:spPr>
            <a:xfrm>
              <a:off x="8206450" y="2627454"/>
              <a:ext cx="1759351" cy="1678329"/>
            </a:xfrm>
            <a:prstGeom prst="pentag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4" name="文字方塊 23"/>
            <p:cNvSpPr txBox="1"/>
            <p:nvPr/>
          </p:nvSpPr>
          <p:spPr>
            <a:xfrm>
              <a:off x="8437945" y="2037612"/>
              <a:ext cx="1875098" cy="497919"/>
            </a:xfrm>
            <a:prstGeom prst="rect">
              <a:avLst/>
            </a:prstGeom>
            <a:noFill/>
          </p:spPr>
          <p:txBody>
            <a:bodyPr wrap="square" rtlCol="0">
              <a:spAutoFit/>
            </a:bodyPr>
            <a:lstStyle/>
            <a:p>
              <a:r>
                <a:rPr lang="zh-CN" altLang="en-US" sz="1400" b="1" dirty="0">
                  <a:solidFill>
                    <a:schemeClr val="tx1">
                      <a:lumMod val="50000"/>
                      <a:lumOff val="50000"/>
                    </a:schemeClr>
                  </a:solidFill>
                </a:rPr>
                <a:t>身份特質</a:t>
              </a:r>
              <a:endParaRPr lang="en-US" sz="1400" b="1" dirty="0">
                <a:solidFill>
                  <a:schemeClr val="tx1">
                    <a:lumMod val="50000"/>
                    <a:lumOff val="50000"/>
                  </a:schemeClr>
                </a:solidFill>
              </a:endParaRPr>
            </a:p>
          </p:txBody>
        </p:sp>
        <p:sp>
          <p:nvSpPr>
            <p:cNvPr id="25" name="文字方塊 24"/>
            <p:cNvSpPr txBox="1"/>
            <p:nvPr/>
          </p:nvSpPr>
          <p:spPr>
            <a:xfrm>
              <a:off x="10187652" y="2947973"/>
              <a:ext cx="1875098" cy="497919"/>
            </a:xfrm>
            <a:prstGeom prst="rect">
              <a:avLst/>
            </a:prstGeom>
            <a:noFill/>
          </p:spPr>
          <p:txBody>
            <a:bodyPr wrap="square" rtlCol="0">
              <a:spAutoFit/>
            </a:bodyPr>
            <a:lstStyle/>
            <a:p>
              <a:r>
                <a:rPr lang="zh-CN" altLang="en-US" sz="1400" b="1" dirty="0">
                  <a:solidFill>
                    <a:schemeClr val="tx1">
                      <a:lumMod val="50000"/>
                      <a:lumOff val="50000"/>
                    </a:schemeClr>
                  </a:solidFill>
                </a:rPr>
                <a:t>履約能力</a:t>
              </a:r>
              <a:endParaRPr lang="en-US" sz="1400" b="1" dirty="0">
                <a:solidFill>
                  <a:schemeClr val="tx1">
                    <a:lumMod val="50000"/>
                    <a:lumOff val="50000"/>
                  </a:schemeClr>
                </a:solidFill>
              </a:endParaRPr>
            </a:p>
          </p:txBody>
        </p:sp>
        <p:sp>
          <p:nvSpPr>
            <p:cNvPr id="26" name="文字方塊 25"/>
            <p:cNvSpPr txBox="1"/>
            <p:nvPr/>
          </p:nvSpPr>
          <p:spPr>
            <a:xfrm>
              <a:off x="7047050" y="4305784"/>
              <a:ext cx="1875098" cy="497919"/>
            </a:xfrm>
            <a:prstGeom prst="rect">
              <a:avLst/>
            </a:prstGeom>
            <a:noFill/>
          </p:spPr>
          <p:txBody>
            <a:bodyPr wrap="square" rtlCol="0">
              <a:spAutoFit/>
            </a:bodyPr>
            <a:lstStyle/>
            <a:p>
              <a:r>
                <a:rPr lang="zh-CN" altLang="en-US" sz="1400" b="1" dirty="0">
                  <a:solidFill>
                    <a:schemeClr val="tx1">
                      <a:lumMod val="50000"/>
                      <a:lumOff val="50000"/>
                    </a:schemeClr>
                  </a:solidFill>
                </a:rPr>
                <a:t>人脈關係</a:t>
              </a:r>
              <a:endParaRPr lang="en-US" sz="1400" b="1" dirty="0">
                <a:solidFill>
                  <a:schemeClr val="tx1">
                    <a:lumMod val="50000"/>
                    <a:lumOff val="50000"/>
                  </a:schemeClr>
                </a:solidFill>
              </a:endParaRPr>
            </a:p>
          </p:txBody>
        </p:sp>
        <p:sp>
          <p:nvSpPr>
            <p:cNvPr id="27" name="文字方塊 26"/>
            <p:cNvSpPr txBox="1"/>
            <p:nvPr/>
          </p:nvSpPr>
          <p:spPr>
            <a:xfrm>
              <a:off x="9645570" y="4320001"/>
              <a:ext cx="1875098" cy="497919"/>
            </a:xfrm>
            <a:prstGeom prst="rect">
              <a:avLst/>
            </a:prstGeom>
            <a:noFill/>
          </p:spPr>
          <p:txBody>
            <a:bodyPr wrap="square" rtlCol="0">
              <a:spAutoFit/>
            </a:bodyPr>
            <a:lstStyle/>
            <a:p>
              <a:r>
                <a:rPr lang="zh-TW" altLang="en-US" sz="1400" b="1" dirty="0" smtClean="0">
                  <a:solidFill>
                    <a:schemeClr val="tx1">
                      <a:lumMod val="50000"/>
                      <a:lumOff val="50000"/>
                    </a:schemeClr>
                  </a:solidFill>
                </a:rPr>
                <a:t>信用歷史</a:t>
              </a:r>
              <a:endParaRPr lang="en-US" sz="1400" b="1" dirty="0">
                <a:solidFill>
                  <a:schemeClr val="tx1">
                    <a:lumMod val="50000"/>
                    <a:lumOff val="50000"/>
                  </a:schemeClr>
                </a:solidFill>
              </a:endParaRPr>
            </a:p>
          </p:txBody>
        </p:sp>
        <p:sp>
          <p:nvSpPr>
            <p:cNvPr id="28" name="文字方塊 27"/>
            <p:cNvSpPr txBox="1"/>
            <p:nvPr/>
          </p:nvSpPr>
          <p:spPr>
            <a:xfrm>
              <a:off x="6689201" y="2947973"/>
              <a:ext cx="1875098" cy="497919"/>
            </a:xfrm>
            <a:prstGeom prst="rect">
              <a:avLst/>
            </a:prstGeom>
            <a:noFill/>
          </p:spPr>
          <p:txBody>
            <a:bodyPr wrap="square" rtlCol="0">
              <a:spAutoFit/>
            </a:bodyPr>
            <a:lstStyle/>
            <a:p>
              <a:r>
                <a:rPr lang="zh-CN" altLang="en-US" sz="1400" b="1" dirty="0">
                  <a:solidFill>
                    <a:schemeClr val="tx1">
                      <a:lumMod val="50000"/>
                      <a:lumOff val="50000"/>
                    </a:schemeClr>
                  </a:solidFill>
                </a:rPr>
                <a:t>行爲偏好</a:t>
              </a:r>
              <a:endParaRPr lang="en-US" sz="1400" b="1" dirty="0">
                <a:solidFill>
                  <a:schemeClr val="tx1">
                    <a:lumMod val="50000"/>
                    <a:lumOff val="50000"/>
                  </a:schemeClr>
                </a:solidFill>
              </a:endParaRPr>
            </a:p>
          </p:txBody>
        </p:sp>
        <p:sp>
          <p:nvSpPr>
            <p:cNvPr id="29" name="文字方塊 28"/>
            <p:cNvSpPr txBox="1"/>
            <p:nvPr/>
          </p:nvSpPr>
          <p:spPr>
            <a:xfrm>
              <a:off x="8739814" y="3388937"/>
              <a:ext cx="1875098" cy="497919"/>
            </a:xfrm>
            <a:prstGeom prst="rect">
              <a:avLst/>
            </a:prstGeom>
            <a:noFill/>
          </p:spPr>
          <p:txBody>
            <a:bodyPr wrap="square" rtlCol="0">
              <a:spAutoFit/>
            </a:bodyPr>
            <a:lstStyle/>
            <a:p>
              <a:r>
                <a:rPr lang="zh-CN" altLang="en-US" sz="1400" b="1" dirty="0">
                  <a:solidFill>
                    <a:schemeClr val="bg1"/>
                  </a:solidFill>
                </a:rPr>
                <a:t>評分</a:t>
              </a:r>
              <a:endParaRPr lang="en-US" sz="1400" b="1" dirty="0">
                <a:solidFill>
                  <a:schemeClr val="bg1"/>
                </a:solidFill>
              </a:endParaRPr>
            </a:p>
          </p:txBody>
        </p:sp>
      </p:grpSp>
    </p:spTree>
    <p:extLst>
      <p:ext uri="{BB962C8B-B14F-4D97-AF65-F5344CB8AC3E}">
        <p14:creationId xmlns:p14="http://schemas.microsoft.com/office/powerpoint/2010/main" val="26873653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b="1" dirty="0" smtClean="0">
                <a:solidFill>
                  <a:srgbClr val="7030A0"/>
                </a:solidFill>
                <a:ea typeface="Calibri"/>
                <a:cs typeface="Calibri"/>
                <a:sym typeface="Calibri"/>
              </a:rPr>
              <a:t>(4) </a:t>
            </a:r>
            <a:r>
              <a:rPr lang="zh-TW" altLang="en-US" b="1" dirty="0">
                <a:solidFill>
                  <a:srgbClr val="7030A0"/>
                </a:solidFill>
                <a:ea typeface="Calibri"/>
                <a:cs typeface="Calibri"/>
                <a:sym typeface="Calibri"/>
              </a:rPr>
              <a:t>智慧</a:t>
            </a:r>
            <a:r>
              <a:rPr lang="zh-TW" altLang="en-US" b="1" dirty="0" smtClean="0">
                <a:solidFill>
                  <a:srgbClr val="7030A0"/>
                </a:solidFill>
                <a:ea typeface="Calibri"/>
                <a:cs typeface="Calibri"/>
                <a:sym typeface="Calibri"/>
              </a:rPr>
              <a:t>理財</a:t>
            </a:r>
            <a:r>
              <a:rPr kumimoji="1" lang="en-US" altLang="zh-TW" dirty="0" smtClean="0"/>
              <a:t/>
            </a:r>
            <a:br>
              <a:rPr kumimoji="1" lang="en-US" altLang="zh-TW" dirty="0" smtClean="0"/>
            </a:br>
            <a:r>
              <a:rPr kumimoji="1" lang="zh-TW" altLang="en-US" dirty="0" smtClean="0"/>
              <a:t>智慧理財運作</a:t>
            </a:r>
            <a:r>
              <a:rPr kumimoji="1" lang="zh-TW" altLang="en-US" dirty="0"/>
              <a:t>流程</a:t>
            </a:r>
            <a:r>
              <a:rPr kumimoji="1" lang="en-US" altLang="zh-TW" dirty="0"/>
              <a:t>-</a:t>
            </a:r>
            <a:r>
              <a:rPr kumimoji="1" lang="zh-TW" altLang="en-US" dirty="0"/>
              <a:t>技術面</a:t>
            </a:r>
          </a:p>
        </p:txBody>
      </p:sp>
      <p:pic>
        <p:nvPicPr>
          <p:cNvPr id="6" name="內容版面配置區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314698" y="3443807"/>
            <a:ext cx="733408" cy="733408"/>
          </a:xfrm>
        </p:spPr>
      </p:pic>
      <p:sp>
        <p:nvSpPr>
          <p:cNvPr id="5" name="投影片編號版面配置區 4"/>
          <p:cNvSpPr>
            <a:spLocks noGrp="1"/>
          </p:cNvSpPr>
          <p:nvPr>
            <p:ph type="sldNum" sz="quarter" idx="12"/>
          </p:nvPr>
        </p:nvSpPr>
        <p:spPr/>
        <p:txBody>
          <a:bodyPr/>
          <a:lstStyle/>
          <a:p>
            <a:fld id="{B7A223AD-9DE0-49EC-B40D-C8FE98D1D69B}" type="slidenum">
              <a:rPr lang="zh-TW" altLang="en-US" smtClean="0"/>
              <a:t>37</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pic>
        <p:nvPicPr>
          <p:cNvPr id="8" name="內容版面配置區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4698" y="4221276"/>
            <a:ext cx="733408" cy="733408"/>
          </a:xfrm>
          <a:prstGeom prst="rect">
            <a:avLst/>
          </a:prstGeom>
        </p:spPr>
      </p:pic>
      <p:pic>
        <p:nvPicPr>
          <p:cNvPr id="10" name="內容版面配置區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4698" y="5018594"/>
            <a:ext cx="733408" cy="733408"/>
          </a:xfrm>
          <a:prstGeom prst="rect">
            <a:avLst/>
          </a:prstGeom>
        </p:spPr>
      </p:pic>
      <p:pic>
        <p:nvPicPr>
          <p:cNvPr id="3" name="圖片 2"/>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268228" y="3722136"/>
            <a:ext cx="2576362" cy="1718413"/>
          </a:xfrm>
          <a:prstGeom prst="rect">
            <a:avLst/>
          </a:prstGeom>
        </p:spPr>
      </p:pic>
      <p:pic>
        <p:nvPicPr>
          <p:cNvPr id="32" name="圖片 31"/>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102179" y="3777387"/>
            <a:ext cx="1607911" cy="1607911"/>
          </a:xfrm>
          <a:prstGeom prst="rect">
            <a:avLst/>
          </a:prstGeom>
        </p:spPr>
      </p:pic>
      <p:pic>
        <p:nvPicPr>
          <p:cNvPr id="49" name="圖片 48"/>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8659758" y="3959072"/>
            <a:ext cx="1871239" cy="1244540"/>
          </a:xfrm>
          <a:prstGeom prst="rect">
            <a:avLst/>
          </a:prstGeom>
        </p:spPr>
      </p:pic>
      <p:cxnSp>
        <p:nvCxnSpPr>
          <p:cNvPr id="55" name="肘形接點 54"/>
          <p:cNvCxnSpPr>
            <a:stCxn id="49" idx="2"/>
            <a:endCxn id="32" idx="2"/>
          </p:cNvCxnSpPr>
          <p:nvPr/>
        </p:nvCxnSpPr>
        <p:spPr>
          <a:xfrm rot="5400000">
            <a:off x="6659914" y="2449834"/>
            <a:ext cx="181686" cy="5689243"/>
          </a:xfrm>
          <a:prstGeom prst="bentConnector3">
            <a:avLst>
              <a:gd name="adj1" fmla="val 453624"/>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1" name="直線單箭頭接點 60"/>
          <p:cNvCxnSpPr>
            <a:stCxn id="32" idx="3"/>
            <a:endCxn id="3" idx="1"/>
          </p:cNvCxnSpPr>
          <p:nvPr/>
        </p:nvCxnSpPr>
        <p:spPr>
          <a:xfrm>
            <a:off x="4710090" y="4581343"/>
            <a:ext cx="558138"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3" name="直線單箭頭接點 62"/>
          <p:cNvCxnSpPr>
            <a:stCxn id="3" idx="3"/>
            <a:endCxn id="49" idx="1"/>
          </p:cNvCxnSpPr>
          <p:nvPr/>
        </p:nvCxnSpPr>
        <p:spPr>
          <a:xfrm flipV="1">
            <a:off x="7844590" y="4581342"/>
            <a:ext cx="815168" cy="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5" name="直線單箭頭接點 64"/>
          <p:cNvCxnSpPr>
            <a:stCxn id="6" idx="3"/>
            <a:endCxn id="32" idx="1"/>
          </p:cNvCxnSpPr>
          <p:nvPr/>
        </p:nvCxnSpPr>
        <p:spPr>
          <a:xfrm>
            <a:off x="2048106" y="3810511"/>
            <a:ext cx="1054073" cy="770832"/>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7" name="直線單箭頭接點 66"/>
          <p:cNvCxnSpPr>
            <a:stCxn id="8" idx="3"/>
            <a:endCxn id="32" idx="1"/>
          </p:cNvCxnSpPr>
          <p:nvPr/>
        </p:nvCxnSpPr>
        <p:spPr>
          <a:xfrm flipV="1">
            <a:off x="2048106" y="4581343"/>
            <a:ext cx="1054073" cy="663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9" name="直線單箭頭接點 68"/>
          <p:cNvCxnSpPr>
            <a:stCxn id="10" idx="3"/>
            <a:endCxn id="32" idx="1"/>
          </p:cNvCxnSpPr>
          <p:nvPr/>
        </p:nvCxnSpPr>
        <p:spPr>
          <a:xfrm flipV="1">
            <a:off x="2048106" y="4581343"/>
            <a:ext cx="1054073" cy="80395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7" name="資料庫圖表 6"/>
          <p:cNvGraphicFramePr/>
          <p:nvPr>
            <p:extLst/>
          </p:nvPr>
        </p:nvGraphicFramePr>
        <p:xfrm>
          <a:off x="663651" y="1036686"/>
          <a:ext cx="10745754" cy="288764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629893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27008" y="976075"/>
            <a:ext cx="10515600" cy="1325563"/>
          </a:xfrm>
        </p:spPr>
        <p:txBody>
          <a:bodyPr>
            <a:normAutofit/>
          </a:bodyPr>
          <a:lstStyle/>
          <a:p>
            <a:r>
              <a:rPr kumimoji="1" lang="zh-TW" altLang="en-US" dirty="0"/>
              <a:t>智慧理財運作流程</a:t>
            </a:r>
            <a:r>
              <a:rPr kumimoji="1" lang="en-US" altLang="zh-TW" dirty="0"/>
              <a:t>-</a:t>
            </a:r>
            <a:r>
              <a:rPr kumimoji="1" lang="zh-TW" altLang="en-US" dirty="0"/>
              <a:t>社群面</a:t>
            </a:r>
          </a:p>
        </p:txBody>
      </p:sp>
      <p:pic>
        <p:nvPicPr>
          <p:cNvPr id="6" name="內容版面配置區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865213" y="3670364"/>
            <a:ext cx="733408" cy="733408"/>
          </a:xfrm>
        </p:spPr>
      </p:pic>
      <p:sp>
        <p:nvSpPr>
          <p:cNvPr id="4" name="投影片編號版面配置區 3"/>
          <p:cNvSpPr>
            <a:spLocks noGrp="1"/>
          </p:cNvSpPr>
          <p:nvPr>
            <p:ph type="sldNum" sz="quarter" idx="12"/>
          </p:nvPr>
        </p:nvSpPr>
        <p:spPr>
          <a:xfrm>
            <a:off x="927008" y="6148272"/>
            <a:ext cx="2743200" cy="365125"/>
          </a:xfrm>
        </p:spPr>
        <p:txBody>
          <a:bodyPr/>
          <a:lstStyle/>
          <a:p>
            <a:fld id="{B7A223AD-9DE0-49EC-B40D-C8FE98D1D69B}" type="slidenum">
              <a:rPr lang="zh-TW" altLang="en-US" smtClean="0"/>
              <a:t>38</a:t>
            </a:fld>
            <a:endParaRPr lang="zh-TW" altLang="en-US"/>
          </a:p>
        </p:txBody>
      </p:sp>
      <p:sp>
        <p:nvSpPr>
          <p:cNvPr id="3" name="頁尾版面配置區 2"/>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pic>
        <p:nvPicPr>
          <p:cNvPr id="8" name="內容版面配置區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5213" y="4550881"/>
            <a:ext cx="733408" cy="733408"/>
          </a:xfrm>
          <a:prstGeom prst="rect">
            <a:avLst/>
          </a:prstGeom>
        </p:spPr>
      </p:pic>
      <p:pic>
        <p:nvPicPr>
          <p:cNvPr id="10" name="內容版面配置區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5213" y="5440858"/>
            <a:ext cx="733408" cy="733408"/>
          </a:xfrm>
          <a:prstGeom prst="rect">
            <a:avLst/>
          </a:prstGeom>
        </p:spPr>
      </p:pic>
      <p:pic>
        <p:nvPicPr>
          <p:cNvPr id="7" name="圖片 6"/>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292044" y="4199651"/>
            <a:ext cx="1607911" cy="1607911"/>
          </a:xfrm>
          <a:prstGeom prst="rect">
            <a:avLst/>
          </a:prstGeom>
        </p:spPr>
      </p:pic>
      <p:pic>
        <p:nvPicPr>
          <p:cNvPr id="27" name="圖片 26"/>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598621" y="4617068"/>
            <a:ext cx="475210" cy="519075"/>
          </a:xfrm>
          <a:prstGeom prst="rect">
            <a:avLst/>
          </a:prstGeom>
        </p:spPr>
      </p:pic>
      <p:pic>
        <p:nvPicPr>
          <p:cNvPr id="28" name="圖片 27"/>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598621" y="5467642"/>
            <a:ext cx="475210" cy="519075"/>
          </a:xfrm>
          <a:prstGeom prst="rect">
            <a:avLst/>
          </a:prstGeom>
        </p:spPr>
      </p:pic>
      <p:pic>
        <p:nvPicPr>
          <p:cNvPr id="45" name="圖片 44"/>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598621" y="3765867"/>
            <a:ext cx="475210" cy="519075"/>
          </a:xfrm>
          <a:prstGeom prst="rect">
            <a:avLst/>
          </a:prstGeom>
        </p:spPr>
      </p:pic>
      <p:graphicFrame>
        <p:nvGraphicFramePr>
          <p:cNvPr id="5" name="資料庫圖表 4"/>
          <p:cNvGraphicFramePr/>
          <p:nvPr>
            <p:extLst/>
          </p:nvPr>
        </p:nvGraphicFramePr>
        <p:xfrm>
          <a:off x="1150128" y="1777709"/>
          <a:ext cx="9454282" cy="220208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cxnSp>
        <p:nvCxnSpPr>
          <p:cNvPr id="22" name="直線單箭頭接點 21"/>
          <p:cNvCxnSpPr/>
          <p:nvPr/>
        </p:nvCxnSpPr>
        <p:spPr>
          <a:xfrm>
            <a:off x="4179806" y="4055790"/>
            <a:ext cx="985799" cy="81342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直線單箭頭接點 22"/>
          <p:cNvCxnSpPr/>
          <p:nvPr/>
        </p:nvCxnSpPr>
        <p:spPr>
          <a:xfrm>
            <a:off x="4179806" y="4876605"/>
            <a:ext cx="990592" cy="33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直線單箭頭接點 28"/>
          <p:cNvCxnSpPr/>
          <p:nvPr/>
        </p:nvCxnSpPr>
        <p:spPr>
          <a:xfrm flipH="1">
            <a:off x="4179807" y="4878293"/>
            <a:ext cx="985798" cy="87183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直線單箭頭接點 29"/>
          <p:cNvCxnSpPr/>
          <p:nvPr/>
        </p:nvCxnSpPr>
        <p:spPr>
          <a:xfrm>
            <a:off x="6972236" y="4874919"/>
            <a:ext cx="990592" cy="33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9" name="圖片 18"/>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7901061" y="4000123"/>
            <a:ext cx="1834873" cy="1834873"/>
          </a:xfrm>
          <a:prstGeom prst="rect">
            <a:avLst/>
          </a:prstGeom>
        </p:spPr>
      </p:pic>
    </p:spTree>
    <p:extLst>
      <p:ext uri="{BB962C8B-B14F-4D97-AF65-F5344CB8AC3E}">
        <p14:creationId xmlns:p14="http://schemas.microsoft.com/office/powerpoint/2010/main" val="28446774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智慧理財服務創新模式</a:t>
            </a:r>
          </a:p>
        </p:txBody>
      </p:sp>
      <p:sp>
        <p:nvSpPr>
          <p:cNvPr id="5" name="內容版面配置區 4"/>
          <p:cNvSpPr>
            <a:spLocks noGrp="1"/>
          </p:cNvSpPr>
          <p:nvPr>
            <p:ph idx="1"/>
          </p:nvPr>
        </p:nvSpPr>
        <p:spPr/>
        <p:txBody>
          <a:bodyPr/>
          <a:lstStyle/>
          <a:p>
            <a:pPr marL="0" indent="0">
              <a:buNone/>
            </a:pPr>
            <a:r>
              <a:rPr lang="en-US" altLang="zh-TW" sz="2800" dirty="0" smtClean="0">
                <a:solidFill>
                  <a:srgbClr val="FF0000"/>
                </a:solidFill>
                <a:latin typeface="+mn-ea"/>
              </a:rPr>
              <a:t>A1 </a:t>
            </a:r>
            <a:r>
              <a:rPr lang="zh-TW" altLang="en-US" sz="2800" dirty="0" smtClean="0">
                <a:solidFill>
                  <a:srgbClr val="FF0000"/>
                </a:solidFill>
                <a:latin typeface="+mn-ea"/>
              </a:rPr>
              <a:t>行動</a:t>
            </a:r>
            <a:r>
              <a:rPr lang="zh-TW" altLang="en-US" sz="2800" dirty="0">
                <a:solidFill>
                  <a:srgbClr val="FF0000"/>
                </a:solidFill>
                <a:latin typeface="+mn-ea"/>
              </a:rPr>
              <a:t>記帳理財模式</a:t>
            </a:r>
            <a:endParaRPr lang="en-US" altLang="zh-TW" sz="2800" dirty="0">
              <a:solidFill>
                <a:srgbClr val="FF0000"/>
              </a:solidFill>
              <a:latin typeface="+mn-ea"/>
            </a:endParaRPr>
          </a:p>
          <a:p>
            <a:pPr marL="0" indent="0">
              <a:buNone/>
            </a:pPr>
            <a:r>
              <a:rPr lang="en-US" altLang="zh-TW" sz="2800" dirty="0" smtClean="0">
                <a:solidFill>
                  <a:srgbClr val="FF0000"/>
                </a:solidFill>
                <a:latin typeface="+mn-ea"/>
              </a:rPr>
              <a:t>A2 </a:t>
            </a:r>
            <a:r>
              <a:rPr lang="zh-TW" altLang="en-US" sz="2800" dirty="0" smtClean="0">
                <a:solidFill>
                  <a:srgbClr val="FF0000"/>
                </a:solidFill>
                <a:latin typeface="+mn-ea"/>
              </a:rPr>
              <a:t>行動</a:t>
            </a:r>
            <a:r>
              <a:rPr lang="zh-TW" altLang="en-US" sz="2800" dirty="0">
                <a:solidFill>
                  <a:srgbClr val="FF0000"/>
                </a:solidFill>
                <a:latin typeface="+mn-ea"/>
              </a:rPr>
              <a:t>基金理財</a:t>
            </a:r>
            <a:r>
              <a:rPr lang="zh-TW" altLang="en-US" sz="2800" dirty="0" smtClean="0">
                <a:solidFill>
                  <a:srgbClr val="FF0000"/>
                </a:solidFill>
                <a:latin typeface="+mn-ea"/>
              </a:rPr>
              <a:t>模式</a:t>
            </a:r>
            <a:endParaRPr lang="en-US" altLang="zh-TW" sz="2800" dirty="0" smtClean="0">
              <a:solidFill>
                <a:srgbClr val="FF0000"/>
              </a:solidFill>
              <a:latin typeface="+mn-ea"/>
            </a:endParaRPr>
          </a:p>
          <a:p>
            <a:pPr marL="0" indent="0">
              <a:buNone/>
            </a:pPr>
            <a:r>
              <a:rPr lang="en-US" altLang="zh-TW" sz="2800" dirty="0" smtClean="0">
                <a:solidFill>
                  <a:schemeClr val="accent6">
                    <a:lumMod val="50000"/>
                  </a:schemeClr>
                </a:solidFill>
                <a:latin typeface="+mn-ea"/>
              </a:rPr>
              <a:t>B1 </a:t>
            </a:r>
            <a:r>
              <a:rPr lang="zh-TW" altLang="en-US" sz="2800" dirty="0" smtClean="0">
                <a:solidFill>
                  <a:schemeClr val="accent6">
                    <a:lumMod val="50000"/>
                  </a:schemeClr>
                </a:solidFill>
                <a:latin typeface="+mn-ea"/>
              </a:rPr>
              <a:t>理財機器人模式</a:t>
            </a:r>
            <a:endParaRPr lang="en-US" altLang="zh-TW" sz="2800" dirty="0">
              <a:solidFill>
                <a:schemeClr val="accent6">
                  <a:lumMod val="50000"/>
                </a:schemeClr>
              </a:solidFill>
              <a:latin typeface="+mn-ea"/>
            </a:endParaRPr>
          </a:p>
          <a:p>
            <a:pPr marL="0" indent="0">
              <a:buNone/>
            </a:pPr>
            <a:r>
              <a:rPr lang="en-US" altLang="zh-TW" sz="2800" dirty="0" smtClean="0">
                <a:solidFill>
                  <a:schemeClr val="accent6">
                    <a:lumMod val="50000"/>
                  </a:schemeClr>
                </a:solidFill>
                <a:latin typeface="+mn-ea"/>
              </a:rPr>
              <a:t>B2 </a:t>
            </a:r>
            <a:r>
              <a:rPr lang="zh-TW" altLang="en-US" sz="2800" dirty="0" smtClean="0">
                <a:solidFill>
                  <a:schemeClr val="accent6">
                    <a:lumMod val="50000"/>
                  </a:schemeClr>
                </a:solidFill>
                <a:latin typeface="+mn-ea"/>
              </a:rPr>
              <a:t>大數據理財模式</a:t>
            </a:r>
            <a:endParaRPr lang="en-US" altLang="zh-TW" sz="2800" dirty="0" smtClean="0">
              <a:solidFill>
                <a:schemeClr val="accent6">
                  <a:lumMod val="50000"/>
                </a:schemeClr>
              </a:solidFill>
              <a:latin typeface="+mn-ea"/>
            </a:endParaRPr>
          </a:p>
          <a:p>
            <a:pPr marL="0" indent="0">
              <a:buNone/>
            </a:pPr>
            <a:r>
              <a:rPr lang="en-US" altLang="zh-TW" sz="2800" dirty="0" smtClean="0">
                <a:solidFill>
                  <a:srgbClr val="002060"/>
                </a:solidFill>
                <a:latin typeface="+mn-ea"/>
              </a:rPr>
              <a:t>C1 </a:t>
            </a:r>
            <a:r>
              <a:rPr lang="zh-TW" altLang="en-US" sz="2800" dirty="0" smtClean="0">
                <a:solidFill>
                  <a:srgbClr val="002060"/>
                </a:solidFill>
                <a:latin typeface="+mn-ea"/>
              </a:rPr>
              <a:t>群眾智慧社群理財模式</a:t>
            </a:r>
            <a:endParaRPr lang="en-US" altLang="zh-TW" sz="2800" dirty="0" smtClean="0">
              <a:solidFill>
                <a:srgbClr val="002060"/>
              </a:solidFill>
              <a:latin typeface="+mn-ea"/>
            </a:endParaRPr>
          </a:p>
          <a:p>
            <a:pPr marL="0" indent="0">
              <a:buNone/>
            </a:pPr>
            <a:r>
              <a:rPr lang="en-US" altLang="zh-TW" sz="2800" dirty="0" smtClean="0">
                <a:solidFill>
                  <a:srgbClr val="002060"/>
                </a:solidFill>
                <a:latin typeface="+mn-ea"/>
              </a:rPr>
              <a:t>C2 </a:t>
            </a:r>
            <a:r>
              <a:rPr lang="zh-TW" altLang="en-US" sz="2800" dirty="0" smtClean="0">
                <a:solidFill>
                  <a:srgbClr val="002060"/>
                </a:solidFill>
                <a:latin typeface="+mn-ea"/>
              </a:rPr>
              <a:t>群眾投資</a:t>
            </a:r>
            <a:r>
              <a:rPr lang="zh-TW" altLang="en-US" sz="2800" dirty="0">
                <a:solidFill>
                  <a:srgbClr val="002060"/>
                </a:solidFill>
                <a:latin typeface="+mn-ea"/>
              </a:rPr>
              <a:t>社</a:t>
            </a:r>
            <a:r>
              <a:rPr lang="zh-TW" altLang="en-US" sz="2800" dirty="0" smtClean="0">
                <a:solidFill>
                  <a:srgbClr val="002060"/>
                </a:solidFill>
                <a:latin typeface="+mn-ea"/>
              </a:rPr>
              <a:t>群理財模式</a:t>
            </a:r>
            <a:endParaRPr lang="en-US" altLang="zh-TW" sz="2800" dirty="0">
              <a:solidFill>
                <a:srgbClr val="002060"/>
              </a:solidFill>
              <a:latin typeface="+mn-ea"/>
            </a:endParaRPr>
          </a:p>
          <a:p>
            <a:endParaRPr lang="zh-TW" altLang="en-US" dirty="0"/>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39</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dirty="0"/>
              <a:t>《105-1</a:t>
            </a:r>
            <a:r>
              <a:rPr lang="zh-TW" altLang="en-US" dirty="0"/>
              <a:t>網路經濟與數位金融</a:t>
            </a:r>
            <a:r>
              <a:rPr lang="en-US" altLang="zh-TW" dirty="0"/>
              <a:t>》                                                                                                                                             NCTU.IIM.IEBI Lab</a:t>
            </a:r>
            <a:endParaRPr lang="zh-TW" altLang="en-US" dirty="0"/>
          </a:p>
        </p:txBody>
      </p:sp>
      <p:sp>
        <p:nvSpPr>
          <p:cNvPr id="3" name="橢圓 2"/>
          <p:cNvSpPr/>
          <p:nvPr/>
        </p:nvSpPr>
        <p:spPr>
          <a:xfrm>
            <a:off x="7621297" y="933571"/>
            <a:ext cx="2839997" cy="2665837"/>
          </a:xfrm>
          <a:prstGeom prst="ellipse">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TW" sz="2800" dirty="0" smtClean="0">
                <a:solidFill>
                  <a:srgbClr val="C00000"/>
                </a:solidFill>
              </a:rPr>
              <a:t>A.</a:t>
            </a:r>
            <a:r>
              <a:rPr lang="zh-TW" altLang="en-US" sz="2800" dirty="0" smtClean="0">
                <a:solidFill>
                  <a:srgbClr val="C00000"/>
                </a:solidFill>
              </a:rPr>
              <a:t>行動理財</a:t>
            </a:r>
            <a:endParaRPr lang="zh-TW" altLang="en-US" sz="2800" dirty="0">
              <a:solidFill>
                <a:srgbClr val="C00000"/>
              </a:solidFill>
            </a:endParaRPr>
          </a:p>
        </p:txBody>
      </p:sp>
      <p:sp>
        <p:nvSpPr>
          <p:cNvPr id="10" name="橢圓 9"/>
          <p:cNvSpPr/>
          <p:nvPr/>
        </p:nvSpPr>
        <p:spPr>
          <a:xfrm>
            <a:off x="6452044" y="2724017"/>
            <a:ext cx="2839997" cy="2665837"/>
          </a:xfrm>
          <a:prstGeom prst="ellipse">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altLang="zh-TW" sz="2800" dirty="0" smtClean="0"/>
              <a:t>B.</a:t>
            </a:r>
            <a:r>
              <a:rPr lang="zh-TW" altLang="en-US" sz="2800" dirty="0" smtClean="0"/>
              <a:t>大數據</a:t>
            </a:r>
            <a:r>
              <a:rPr lang="en-US" altLang="zh-TW" sz="2800" dirty="0" smtClean="0"/>
              <a:t>/</a:t>
            </a:r>
            <a:r>
              <a:rPr lang="zh-TW" altLang="en-US" sz="2800" dirty="0" smtClean="0"/>
              <a:t>人工智慧</a:t>
            </a:r>
            <a:endParaRPr lang="en-US" altLang="zh-TW" sz="2800" dirty="0"/>
          </a:p>
          <a:p>
            <a:pPr algn="ctr"/>
            <a:r>
              <a:rPr lang="zh-TW" altLang="en-US" sz="2800" dirty="0" smtClean="0"/>
              <a:t>理財</a:t>
            </a:r>
            <a:endParaRPr lang="zh-TW" altLang="en-US" sz="2800" dirty="0"/>
          </a:p>
        </p:txBody>
      </p:sp>
      <p:sp>
        <p:nvSpPr>
          <p:cNvPr id="11" name="橢圓 10"/>
          <p:cNvSpPr/>
          <p:nvPr/>
        </p:nvSpPr>
        <p:spPr>
          <a:xfrm>
            <a:off x="8774357" y="2724017"/>
            <a:ext cx="2839997" cy="2665837"/>
          </a:xfrm>
          <a:prstGeom prst="ellipse">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TW" sz="2800" dirty="0" smtClean="0"/>
              <a:t>C.</a:t>
            </a:r>
            <a:r>
              <a:rPr lang="zh-TW" altLang="en-US" sz="2800" dirty="0" smtClean="0"/>
              <a:t>社群理財</a:t>
            </a:r>
            <a:endParaRPr lang="zh-TW" altLang="en-US" sz="2800" dirty="0"/>
          </a:p>
        </p:txBody>
      </p:sp>
    </p:spTree>
    <p:extLst>
      <p:ext uri="{BB962C8B-B14F-4D97-AF65-F5344CB8AC3E}">
        <p14:creationId xmlns:p14="http://schemas.microsoft.com/office/powerpoint/2010/main" val="33535447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en-US" altLang="zh-TW" sz="4800" dirty="0" smtClean="0"/>
              <a:t>Internet Financial Model </a:t>
            </a:r>
            <a:endParaRPr kumimoji="1" lang="zh-TW" altLang="en-US" sz="4800" dirty="0"/>
          </a:p>
        </p:txBody>
      </p:sp>
      <p:sp>
        <p:nvSpPr>
          <p:cNvPr id="3" name="內容版面配置區 2"/>
          <p:cNvSpPr>
            <a:spLocks noGrp="1"/>
          </p:cNvSpPr>
          <p:nvPr>
            <p:ph idx="1"/>
          </p:nvPr>
        </p:nvSpPr>
        <p:spPr>
          <a:xfrm>
            <a:off x="612057" y="1474839"/>
            <a:ext cx="11002297" cy="4702124"/>
          </a:xfrm>
        </p:spPr>
        <p:txBody>
          <a:bodyPr/>
          <a:lstStyle/>
          <a:p>
            <a:pPr>
              <a:lnSpc>
                <a:spcPct val="120000"/>
              </a:lnSpc>
            </a:pPr>
            <a:r>
              <a:rPr lang="en-US" dirty="0"/>
              <a:t>A</a:t>
            </a:r>
            <a:r>
              <a:rPr lang="en-US" dirty="0" smtClean="0"/>
              <a:t>ccommodation </a:t>
            </a:r>
            <a:r>
              <a:rPr lang="en-US" dirty="0"/>
              <a:t>of </a:t>
            </a:r>
            <a:r>
              <a:rPr lang="en-US" dirty="0" smtClean="0"/>
              <a:t>funds and financing </a:t>
            </a:r>
            <a:r>
              <a:rPr lang="en-US" dirty="0"/>
              <a:t>through </a:t>
            </a:r>
            <a:r>
              <a:rPr lang="en-US" dirty="0" smtClean="0"/>
              <a:t>Internet platform </a:t>
            </a:r>
            <a:r>
              <a:rPr lang="en-US" dirty="0"/>
              <a:t/>
            </a:r>
            <a:br>
              <a:rPr lang="en-US" dirty="0"/>
            </a:br>
            <a:endParaRPr kumimoji="1" lang="zh-TW" altLang="en-US"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a:t>
            </a:fld>
            <a:endParaRPr lang="zh-TW" altLang="en-US" dirty="0"/>
          </a:p>
        </p:txBody>
      </p:sp>
      <p:pic>
        <p:nvPicPr>
          <p:cNvPr id="7" name="圖片 6"/>
          <p:cNvPicPr>
            <a:picLocks noChangeAspect="1"/>
          </p:cNvPicPr>
          <p:nvPr/>
        </p:nvPicPr>
        <p:blipFill>
          <a:blip r:embed="rId3"/>
          <a:stretch>
            <a:fillRect/>
          </a:stretch>
        </p:blipFill>
        <p:spPr>
          <a:xfrm>
            <a:off x="1175599" y="2247065"/>
            <a:ext cx="9875212" cy="3617819"/>
          </a:xfrm>
          <a:prstGeom prst="rect">
            <a:avLst/>
          </a:prstGeom>
        </p:spPr>
      </p:pic>
    </p:spTree>
    <p:extLst>
      <p:ext uri="{BB962C8B-B14F-4D97-AF65-F5344CB8AC3E}">
        <p14:creationId xmlns:p14="http://schemas.microsoft.com/office/powerpoint/2010/main" val="239045484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行動</a:t>
            </a:r>
            <a:r>
              <a:rPr lang="zh-TW" altLang="en-US" dirty="0"/>
              <a:t>基金理財模式</a:t>
            </a:r>
            <a:endParaRPr kumimoji="1" lang="zh-TW" altLang="en-US" dirty="0"/>
          </a:p>
        </p:txBody>
      </p:sp>
      <p:sp>
        <p:nvSpPr>
          <p:cNvPr id="5" name="內容版面配置區 4"/>
          <p:cNvSpPr>
            <a:spLocks noGrp="1"/>
          </p:cNvSpPr>
          <p:nvPr>
            <p:ph idx="1"/>
          </p:nvPr>
        </p:nvSpPr>
        <p:spPr>
          <a:xfrm>
            <a:off x="612057" y="1502975"/>
            <a:ext cx="11002297" cy="4702124"/>
          </a:xfrm>
        </p:spPr>
        <p:txBody>
          <a:bodyPr/>
          <a:lstStyle/>
          <a:p>
            <a:r>
              <a:rPr lang="zh-TW" altLang="en-US" dirty="0"/>
              <a:t>碎片</a:t>
            </a:r>
            <a:r>
              <a:rPr lang="zh-TW" altLang="en-US" dirty="0" smtClean="0"/>
              <a:t>化</a:t>
            </a:r>
            <a:r>
              <a:rPr lang="en-US" altLang="zh-TW" dirty="0" smtClean="0"/>
              <a:t>(Fragmentation)</a:t>
            </a:r>
            <a:r>
              <a:rPr lang="zh-TW" altLang="en-US" dirty="0" smtClean="0"/>
              <a:t>是</a:t>
            </a:r>
            <a:r>
              <a:rPr lang="zh-TW" altLang="en-US" dirty="0"/>
              <a:t>理財行為的新趨勢，既包括時間和</a:t>
            </a:r>
            <a:r>
              <a:rPr lang="zh-TW" altLang="en-US" dirty="0" smtClean="0"/>
              <a:t>空間上的</a:t>
            </a:r>
            <a:r>
              <a:rPr lang="zh-TW" altLang="en-US" dirty="0"/>
              <a:t>碎片化，也包括金額上的碎片化，移動理財模式便是對這一新趨勢的回應</a:t>
            </a:r>
            <a:endParaRPr lang="en-US" altLang="zh-TW" dirty="0"/>
          </a:p>
          <a:p>
            <a:r>
              <a:rPr lang="zh-TW" altLang="en-US" dirty="0"/>
              <a:t>特點</a:t>
            </a:r>
            <a:r>
              <a:rPr lang="en-US" altLang="zh-TW" dirty="0"/>
              <a:t>:</a:t>
            </a:r>
          </a:p>
          <a:p>
            <a:pPr lvl="1"/>
            <a:r>
              <a:rPr lang="zh-TW" altLang="en-US" dirty="0"/>
              <a:t>使用智慧型手機或行動裝置軟體</a:t>
            </a:r>
            <a:endParaRPr lang="en-US" altLang="zh-TW" dirty="0"/>
          </a:p>
          <a:p>
            <a:pPr lvl="1"/>
            <a:r>
              <a:rPr lang="zh-TW" altLang="en-US" dirty="0"/>
              <a:t>隨時隨地進行投資的行為</a:t>
            </a:r>
            <a:endParaRPr lang="en-US" altLang="zh-TW" dirty="0"/>
          </a:p>
          <a:p>
            <a:pPr lvl="1"/>
            <a:r>
              <a:rPr lang="zh-TW" altLang="en-US" dirty="0"/>
              <a:t>隨時關注投資產品的情況</a:t>
            </a:r>
            <a:endParaRPr lang="en-US" altLang="zh-TW" dirty="0"/>
          </a:p>
          <a:p>
            <a:pPr lvl="1"/>
            <a:r>
              <a:rPr lang="zh-TW" altLang="en-US" dirty="0"/>
              <a:t>根據漲跌投資情形調整策略</a:t>
            </a:r>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40</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dirty="0"/>
              <a:t>《105-1</a:t>
            </a:r>
            <a:r>
              <a:rPr lang="zh-TW" altLang="en-US" dirty="0"/>
              <a:t>網路經濟與數位金融</a:t>
            </a:r>
            <a:r>
              <a:rPr lang="en-US" altLang="zh-TW" dirty="0"/>
              <a:t>》                                                                                                                                             NCTU.IIM.IEBI Lab</a:t>
            </a:r>
            <a:endParaRPr lang="zh-TW" altLang="en-US" dirty="0"/>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9935" y="2944453"/>
            <a:ext cx="4787900" cy="2806700"/>
          </a:xfrm>
          <a:prstGeom prst="rect">
            <a:avLst/>
          </a:prstGeom>
        </p:spPr>
      </p:pic>
    </p:spTree>
    <p:extLst>
      <p:ext uri="{BB962C8B-B14F-4D97-AF65-F5344CB8AC3E}">
        <p14:creationId xmlns:p14="http://schemas.microsoft.com/office/powerpoint/2010/main" val="3993174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理財</a:t>
            </a:r>
            <a:r>
              <a:rPr lang="zh-TW" altLang="en-US" dirty="0"/>
              <a:t>機器人模式</a:t>
            </a:r>
          </a:p>
        </p:txBody>
      </p:sp>
      <p:sp>
        <p:nvSpPr>
          <p:cNvPr id="3" name="內容版面配置區 2"/>
          <p:cNvSpPr>
            <a:spLocks noGrp="1"/>
          </p:cNvSpPr>
          <p:nvPr>
            <p:ph idx="1"/>
          </p:nvPr>
        </p:nvSpPr>
        <p:spPr>
          <a:xfrm>
            <a:off x="838200" y="1384871"/>
            <a:ext cx="10515600" cy="4351338"/>
          </a:xfrm>
        </p:spPr>
        <p:txBody>
          <a:bodyPr>
            <a:normAutofit/>
          </a:bodyPr>
          <a:lstStyle/>
          <a:p>
            <a:r>
              <a:rPr lang="zh-TW" altLang="en-US" dirty="0" smtClean="0"/>
              <a:t>機器人</a:t>
            </a:r>
            <a:r>
              <a:rPr lang="zh-TW" altLang="en-US" dirty="0"/>
              <a:t>理財</a:t>
            </a:r>
            <a:endParaRPr lang="en-US" altLang="zh-TW" dirty="0" smtClean="0"/>
          </a:p>
          <a:p>
            <a:pPr lvl="1"/>
            <a:r>
              <a:rPr lang="zh-TW" altLang="en-US" dirty="0" smtClean="0"/>
              <a:t>理財</a:t>
            </a:r>
            <a:r>
              <a:rPr lang="zh-TW" altLang="en-US" dirty="0"/>
              <a:t>機器人透過演算法在線上提供自動化的投資組合及理財建議，因其高精密的程式技術及低成本，讓財富管理不再是僅屬於有錢人的</a:t>
            </a:r>
            <a:r>
              <a:rPr lang="zh-TW" altLang="en-US" dirty="0" smtClean="0"/>
              <a:t>遊戲</a:t>
            </a:r>
            <a:endParaRPr lang="en-US" altLang="zh-TW" dirty="0" smtClean="0"/>
          </a:p>
          <a:p>
            <a:r>
              <a:rPr lang="zh-TW" altLang="en-US" dirty="0" smtClean="0"/>
              <a:t>理財機器人的技術</a:t>
            </a:r>
            <a:endParaRPr lang="en-US" altLang="zh-TW" dirty="0" smtClean="0"/>
          </a:p>
          <a:p>
            <a:pPr lvl="1"/>
            <a:r>
              <a:rPr lang="zh-TW" altLang="en-US" dirty="0" smtClean="0"/>
              <a:t>人工智慧</a:t>
            </a:r>
            <a:r>
              <a:rPr lang="en-US" altLang="zh-TW" dirty="0" smtClean="0"/>
              <a:t>(</a:t>
            </a:r>
            <a:r>
              <a:rPr lang="zh-TW" altLang="en-US" dirty="0" smtClean="0"/>
              <a:t>演繹</a:t>
            </a:r>
            <a:r>
              <a:rPr lang="en-US" altLang="zh-TW" dirty="0" smtClean="0"/>
              <a:t>):</a:t>
            </a:r>
            <a:r>
              <a:rPr lang="zh-TW" altLang="en-US" dirty="0" smtClean="0"/>
              <a:t>運用</a:t>
            </a:r>
            <a:r>
              <a:rPr lang="zh-TW" altLang="en-US" b="1" dirty="0" smtClean="0"/>
              <a:t>機器學習</a:t>
            </a:r>
            <a:r>
              <a:rPr lang="zh-TW" altLang="en-US" dirty="0" smtClean="0"/>
              <a:t>演算，從</a:t>
            </a:r>
            <a:r>
              <a:rPr lang="zh-TW" altLang="en-US" dirty="0"/>
              <a:t>資料中自動分析獲得規律，並利用規律對未知資料進行預測的</a:t>
            </a:r>
            <a:r>
              <a:rPr lang="zh-TW" altLang="en-US" dirty="0" smtClean="0"/>
              <a:t>演算法</a:t>
            </a:r>
            <a:endParaRPr lang="en-US" altLang="zh-TW" dirty="0" smtClean="0"/>
          </a:p>
          <a:p>
            <a:pPr lvl="1"/>
            <a:r>
              <a:rPr lang="zh-TW" altLang="en-US" dirty="0" smtClean="0"/>
              <a:t>大數據分析</a:t>
            </a:r>
            <a:r>
              <a:rPr lang="en-US" altLang="zh-TW" dirty="0" smtClean="0"/>
              <a:t>(</a:t>
            </a:r>
            <a:r>
              <a:rPr lang="zh-TW" altLang="en-US" dirty="0" smtClean="0"/>
              <a:t>歸納</a:t>
            </a:r>
            <a:r>
              <a:rPr lang="en-US" altLang="zh-TW" dirty="0" smtClean="0"/>
              <a:t>):</a:t>
            </a:r>
            <a:r>
              <a:rPr lang="zh-TW" altLang="en-US" dirty="0" smtClean="0"/>
              <a:t>運用</a:t>
            </a:r>
            <a:r>
              <a:rPr lang="zh-TW" altLang="en-US" b="1" dirty="0" smtClean="0"/>
              <a:t>資料</a:t>
            </a:r>
            <a:r>
              <a:rPr lang="zh-TW" altLang="en-US" b="1" dirty="0"/>
              <a:t>探勘</a:t>
            </a:r>
            <a:r>
              <a:rPr lang="zh-TW" altLang="en-US" dirty="0" smtClean="0"/>
              <a:t>的技術對</a:t>
            </a:r>
            <a:r>
              <a:rPr lang="zh-TW" altLang="en-US" dirty="0"/>
              <a:t>大規模資料進行自動或半自動的分析，以提取過去未知的有價值的潛在</a:t>
            </a:r>
            <a:r>
              <a:rPr lang="zh-TW" altLang="en-US" dirty="0" smtClean="0"/>
              <a:t>資訊</a:t>
            </a:r>
            <a:endParaRPr lang="en-US" altLang="zh-TW" dirty="0"/>
          </a:p>
        </p:txBody>
      </p:sp>
      <p:sp>
        <p:nvSpPr>
          <p:cNvPr id="4" name="頁尾版面配置區 3"/>
          <p:cNvSpPr>
            <a:spLocks noGrp="1"/>
          </p:cNvSpPr>
          <p:nvPr>
            <p:ph type="ftr" sz="quarter" idx="11"/>
          </p:nvPr>
        </p:nvSpPr>
        <p:spPr/>
        <p:txBody>
          <a:bodyPr/>
          <a:lstStyle/>
          <a:p>
            <a:r>
              <a:rPr lang="en-US" altLang="zh-TW" smtClean="0">
                <a:solidFill>
                  <a:prstClr val="white"/>
                </a:solidFill>
              </a:rPr>
              <a:t>《105-1</a:t>
            </a:r>
            <a:r>
              <a:rPr lang="zh-TW" altLang="en-US" smtClean="0">
                <a:solidFill>
                  <a:prstClr val="white"/>
                </a:solidFill>
              </a:rPr>
              <a:t>網路經濟與數位金融</a:t>
            </a:r>
            <a:r>
              <a:rPr lang="en-US" altLang="zh-TW" smtClean="0">
                <a:solidFill>
                  <a:prstClr val="white"/>
                </a:solidFill>
              </a:rPr>
              <a:t>》                                                                                                                                             NCTU.IIM.IEBI Lab</a:t>
            </a:r>
            <a:endParaRPr lang="zh-TW" altLang="en-US" dirty="0">
              <a:solidFill>
                <a:prstClr val="white"/>
              </a:solidFill>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solidFill>
                  <a:prstClr val="white"/>
                </a:solidFill>
              </a:rPr>
              <a:pPr/>
              <a:t>41</a:t>
            </a:fld>
            <a:endParaRPr lang="zh-TW" altLang="en-US" dirty="0">
              <a:solidFill>
                <a:prstClr val="white"/>
              </a:solidFill>
            </a:endParaRPr>
          </a:p>
        </p:txBody>
      </p:sp>
    </p:spTree>
    <p:extLst>
      <p:ext uri="{BB962C8B-B14F-4D97-AF65-F5344CB8AC3E}">
        <p14:creationId xmlns:p14="http://schemas.microsoft.com/office/powerpoint/2010/main" val="7282105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mtClean="0"/>
              <a:t>理財</a:t>
            </a:r>
            <a:r>
              <a:rPr lang="zh-TW" altLang="en-US" dirty="0"/>
              <a:t>機器人的運作</a:t>
            </a:r>
          </a:p>
        </p:txBody>
      </p:sp>
      <p:sp>
        <p:nvSpPr>
          <p:cNvPr id="4" name="頁尾版面配置區 3"/>
          <p:cNvSpPr>
            <a:spLocks noGrp="1"/>
          </p:cNvSpPr>
          <p:nvPr>
            <p:ph type="ftr" sz="quarter" idx="11"/>
          </p:nvPr>
        </p:nvSpPr>
        <p:spPr/>
        <p:txBody>
          <a:bodyPr/>
          <a:lstStyle/>
          <a:p>
            <a:r>
              <a:rPr lang="en-US" altLang="zh-TW">
                <a:solidFill>
                  <a:prstClr val="white"/>
                </a:solidFill>
              </a:rPr>
              <a:t>《105-1</a:t>
            </a:r>
            <a:r>
              <a:rPr lang="zh-TW" altLang="en-US">
                <a:solidFill>
                  <a:prstClr val="white"/>
                </a:solidFill>
              </a:rPr>
              <a:t>網路經濟與數位金融</a:t>
            </a:r>
            <a:r>
              <a:rPr lang="en-US" altLang="zh-TW">
                <a:solidFill>
                  <a:prstClr val="white"/>
                </a:solidFill>
              </a:rPr>
              <a:t>》                                                                                                                                             NCTU.IIM.IEBI Lab</a:t>
            </a:r>
            <a:endParaRPr lang="zh-TW" altLang="en-US" dirty="0">
              <a:solidFill>
                <a:prstClr val="white"/>
              </a:solidFill>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solidFill>
                  <a:prstClr val="white"/>
                </a:solidFill>
              </a:rPr>
              <a:pPr/>
              <a:t>42</a:t>
            </a:fld>
            <a:endParaRPr lang="zh-TW" altLang="en-US" dirty="0">
              <a:solidFill>
                <a:prstClr val="white"/>
              </a:solidFill>
            </a:endParaRPr>
          </a:p>
        </p:txBody>
      </p:sp>
      <p:pic>
        <p:nvPicPr>
          <p:cNvPr id="17" name="圖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8161" y="3565628"/>
            <a:ext cx="2432963" cy="1285995"/>
          </a:xfrm>
          <a:prstGeom prst="rect">
            <a:avLst/>
          </a:prstGeom>
        </p:spPr>
      </p:pic>
      <p:sp>
        <p:nvSpPr>
          <p:cNvPr id="20" name="箭號: 向右 19"/>
          <p:cNvSpPr/>
          <p:nvPr/>
        </p:nvSpPr>
        <p:spPr>
          <a:xfrm>
            <a:off x="5952680" y="1992355"/>
            <a:ext cx="797116" cy="272408"/>
          </a:xfrm>
          <a:prstGeom prst="righ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sp>
        <p:nvSpPr>
          <p:cNvPr id="22" name="箭號: 彎曲 21"/>
          <p:cNvSpPr/>
          <p:nvPr/>
        </p:nvSpPr>
        <p:spPr>
          <a:xfrm rot="5400000">
            <a:off x="10773911" y="2281950"/>
            <a:ext cx="991904"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sp>
        <p:nvSpPr>
          <p:cNvPr id="23" name="箭號: 彎曲 22"/>
          <p:cNvSpPr/>
          <p:nvPr/>
        </p:nvSpPr>
        <p:spPr>
          <a:xfrm rot="10800000">
            <a:off x="7938772" y="5445012"/>
            <a:ext cx="3608490"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grpSp>
        <p:nvGrpSpPr>
          <p:cNvPr id="53" name="群組 52"/>
          <p:cNvGrpSpPr/>
          <p:nvPr/>
        </p:nvGrpSpPr>
        <p:grpSpPr>
          <a:xfrm>
            <a:off x="1665516" y="1588369"/>
            <a:ext cx="1842828" cy="1077486"/>
            <a:chOff x="2569942" y="1520407"/>
            <a:chExt cx="1842828" cy="1077486"/>
          </a:xfrm>
        </p:grpSpPr>
        <p:sp>
          <p:nvSpPr>
            <p:cNvPr id="8" name="文字方塊 7"/>
            <p:cNvSpPr txBox="1"/>
            <p:nvPr/>
          </p:nvSpPr>
          <p:spPr>
            <a:xfrm>
              <a:off x="2762587" y="1766896"/>
              <a:ext cx="1650183" cy="830997"/>
            </a:xfrm>
            <a:prstGeom prst="rect">
              <a:avLst/>
            </a:prstGeom>
            <a:noFill/>
          </p:spPr>
          <p:txBody>
            <a:bodyPr wrap="square" rtlCol="0">
              <a:spAutoFit/>
            </a:bodyPr>
            <a:lstStyle/>
            <a:p>
              <a:pPr lvl="0"/>
              <a:r>
                <a:rPr lang="zh-TW" altLang="en-US" sz="2400" dirty="0"/>
                <a:t>社群平台蒐集資料</a:t>
              </a:r>
            </a:p>
          </p:txBody>
        </p:sp>
        <p:sp>
          <p:nvSpPr>
            <p:cNvPr id="26" name="文字方塊 25"/>
            <p:cNvSpPr txBox="1"/>
            <p:nvPr/>
          </p:nvSpPr>
          <p:spPr>
            <a:xfrm>
              <a:off x="2569942" y="1520407"/>
              <a:ext cx="447261" cy="461665"/>
            </a:xfrm>
            <a:prstGeom prst="rect">
              <a:avLst/>
            </a:prstGeom>
            <a:noFill/>
          </p:spPr>
          <p:txBody>
            <a:bodyPr wrap="square" rtlCol="0">
              <a:spAutoFit/>
            </a:bodyPr>
            <a:lstStyle/>
            <a:p>
              <a:r>
                <a:rPr lang="en-US" altLang="zh-TW" sz="2400" dirty="0"/>
                <a:t>1</a:t>
              </a:r>
              <a:endParaRPr lang="zh-TW" altLang="en-US" sz="2400" dirty="0"/>
            </a:p>
          </p:txBody>
        </p:sp>
      </p:grpSp>
      <p:grpSp>
        <p:nvGrpSpPr>
          <p:cNvPr id="55" name="群組 54"/>
          <p:cNvGrpSpPr/>
          <p:nvPr/>
        </p:nvGrpSpPr>
        <p:grpSpPr>
          <a:xfrm>
            <a:off x="6853967" y="1495266"/>
            <a:ext cx="1619711" cy="1097095"/>
            <a:chOff x="7076530" y="1436899"/>
            <a:chExt cx="1619711" cy="1097095"/>
          </a:xfrm>
        </p:grpSpPr>
        <p:sp>
          <p:nvSpPr>
            <p:cNvPr id="9" name="文字方塊 8"/>
            <p:cNvSpPr txBox="1"/>
            <p:nvPr/>
          </p:nvSpPr>
          <p:spPr>
            <a:xfrm>
              <a:off x="7201642" y="1702997"/>
              <a:ext cx="1494599" cy="830997"/>
            </a:xfrm>
            <a:prstGeom prst="rect">
              <a:avLst/>
            </a:prstGeom>
            <a:noFill/>
          </p:spPr>
          <p:txBody>
            <a:bodyPr wrap="square" rtlCol="0">
              <a:spAutoFit/>
            </a:bodyPr>
            <a:lstStyle/>
            <a:p>
              <a:pPr lvl="0"/>
              <a:r>
                <a:rPr lang="zh-TW" altLang="en-US" sz="2400" dirty="0"/>
                <a:t>機器學習資料探勘</a:t>
              </a:r>
            </a:p>
          </p:txBody>
        </p:sp>
        <p:sp>
          <p:nvSpPr>
            <p:cNvPr id="27" name="文字方塊 26"/>
            <p:cNvSpPr txBox="1"/>
            <p:nvPr/>
          </p:nvSpPr>
          <p:spPr>
            <a:xfrm>
              <a:off x="7076530" y="1436899"/>
              <a:ext cx="447261" cy="461665"/>
            </a:xfrm>
            <a:prstGeom prst="rect">
              <a:avLst/>
            </a:prstGeom>
            <a:noFill/>
          </p:spPr>
          <p:txBody>
            <a:bodyPr wrap="square" rtlCol="0">
              <a:spAutoFit/>
            </a:bodyPr>
            <a:lstStyle/>
            <a:p>
              <a:r>
                <a:rPr lang="en-US" altLang="zh-TW" sz="2400" dirty="0"/>
                <a:t>2</a:t>
              </a:r>
              <a:endParaRPr lang="zh-TW" altLang="en-US" sz="2400" dirty="0"/>
            </a:p>
          </p:txBody>
        </p:sp>
      </p:grpSp>
      <p:grpSp>
        <p:nvGrpSpPr>
          <p:cNvPr id="56" name="群組 55"/>
          <p:cNvGrpSpPr/>
          <p:nvPr/>
        </p:nvGrpSpPr>
        <p:grpSpPr>
          <a:xfrm>
            <a:off x="8462365" y="3623055"/>
            <a:ext cx="1599922" cy="1108652"/>
            <a:chOff x="7725310" y="3271770"/>
            <a:chExt cx="1599922" cy="1108652"/>
          </a:xfrm>
        </p:grpSpPr>
        <p:sp>
          <p:nvSpPr>
            <p:cNvPr id="10" name="文字方塊 9"/>
            <p:cNvSpPr txBox="1"/>
            <p:nvPr/>
          </p:nvSpPr>
          <p:spPr>
            <a:xfrm>
              <a:off x="7818294" y="3549425"/>
              <a:ext cx="1506938" cy="830997"/>
            </a:xfrm>
            <a:prstGeom prst="rect">
              <a:avLst/>
            </a:prstGeom>
            <a:noFill/>
          </p:spPr>
          <p:txBody>
            <a:bodyPr wrap="square" rtlCol="0">
              <a:spAutoFit/>
            </a:bodyPr>
            <a:lstStyle/>
            <a:p>
              <a:pPr lvl="0"/>
              <a:r>
                <a:rPr lang="zh-TW" altLang="en-US" sz="2400" dirty="0"/>
                <a:t>依據需求客製化</a:t>
              </a:r>
            </a:p>
          </p:txBody>
        </p:sp>
        <p:sp>
          <p:nvSpPr>
            <p:cNvPr id="28" name="文字方塊 27"/>
            <p:cNvSpPr txBox="1"/>
            <p:nvPr/>
          </p:nvSpPr>
          <p:spPr>
            <a:xfrm>
              <a:off x="7725310" y="3271770"/>
              <a:ext cx="447261" cy="461665"/>
            </a:xfrm>
            <a:prstGeom prst="rect">
              <a:avLst/>
            </a:prstGeom>
            <a:noFill/>
          </p:spPr>
          <p:txBody>
            <a:bodyPr wrap="square" rtlCol="0">
              <a:spAutoFit/>
            </a:bodyPr>
            <a:lstStyle/>
            <a:p>
              <a:r>
                <a:rPr lang="en-US" altLang="zh-TW" sz="2400" dirty="0"/>
                <a:t>3</a:t>
              </a:r>
              <a:endParaRPr lang="zh-TW" altLang="en-US" sz="2400" dirty="0"/>
            </a:p>
          </p:txBody>
        </p:sp>
      </p:grpSp>
      <p:grpSp>
        <p:nvGrpSpPr>
          <p:cNvPr id="57" name="群組 56"/>
          <p:cNvGrpSpPr/>
          <p:nvPr/>
        </p:nvGrpSpPr>
        <p:grpSpPr>
          <a:xfrm>
            <a:off x="3804273" y="4961339"/>
            <a:ext cx="1667901" cy="1115041"/>
            <a:chOff x="4537607" y="4803523"/>
            <a:chExt cx="1667901" cy="1115041"/>
          </a:xfrm>
        </p:grpSpPr>
        <p:sp>
          <p:nvSpPr>
            <p:cNvPr id="11" name="文字方塊 10"/>
            <p:cNvSpPr txBox="1"/>
            <p:nvPr/>
          </p:nvSpPr>
          <p:spPr>
            <a:xfrm>
              <a:off x="4678011" y="5087567"/>
              <a:ext cx="1527497" cy="830997"/>
            </a:xfrm>
            <a:prstGeom prst="rect">
              <a:avLst/>
            </a:prstGeom>
            <a:noFill/>
          </p:spPr>
          <p:txBody>
            <a:bodyPr wrap="square" rtlCol="0">
              <a:spAutoFit/>
            </a:bodyPr>
            <a:lstStyle/>
            <a:p>
              <a:pPr lvl="0"/>
              <a:r>
                <a:rPr lang="zh-TW" altLang="en-US" sz="2400" dirty="0"/>
                <a:t>推薦投資理財組合</a:t>
              </a:r>
            </a:p>
          </p:txBody>
        </p:sp>
        <p:sp>
          <p:nvSpPr>
            <p:cNvPr id="29" name="文字方塊 28"/>
            <p:cNvSpPr txBox="1"/>
            <p:nvPr/>
          </p:nvSpPr>
          <p:spPr>
            <a:xfrm>
              <a:off x="4537607" y="4803523"/>
              <a:ext cx="447261" cy="461665"/>
            </a:xfrm>
            <a:prstGeom prst="rect">
              <a:avLst/>
            </a:prstGeom>
            <a:noFill/>
          </p:spPr>
          <p:txBody>
            <a:bodyPr wrap="square" rtlCol="0">
              <a:spAutoFit/>
            </a:bodyPr>
            <a:lstStyle/>
            <a:p>
              <a:r>
                <a:rPr lang="en-US" altLang="zh-TW" sz="2400" dirty="0"/>
                <a:t>4</a:t>
              </a:r>
              <a:endParaRPr lang="zh-TW" altLang="en-US" sz="2400" dirty="0"/>
            </a:p>
          </p:txBody>
        </p:sp>
      </p:grpSp>
      <p:grpSp>
        <p:nvGrpSpPr>
          <p:cNvPr id="54" name="群組 53"/>
          <p:cNvGrpSpPr/>
          <p:nvPr/>
        </p:nvGrpSpPr>
        <p:grpSpPr>
          <a:xfrm>
            <a:off x="323373" y="3584974"/>
            <a:ext cx="1598064" cy="1145170"/>
            <a:chOff x="679998" y="3237813"/>
            <a:chExt cx="1598064" cy="1145170"/>
          </a:xfrm>
        </p:grpSpPr>
        <p:sp>
          <p:nvSpPr>
            <p:cNvPr id="12" name="文字方塊 11"/>
            <p:cNvSpPr txBox="1"/>
            <p:nvPr/>
          </p:nvSpPr>
          <p:spPr>
            <a:xfrm>
              <a:off x="784414" y="3551986"/>
              <a:ext cx="1493648" cy="830997"/>
            </a:xfrm>
            <a:prstGeom prst="rect">
              <a:avLst/>
            </a:prstGeom>
            <a:noFill/>
          </p:spPr>
          <p:txBody>
            <a:bodyPr wrap="square" rtlCol="0">
              <a:spAutoFit/>
            </a:bodyPr>
            <a:lstStyle/>
            <a:p>
              <a:pPr lvl="0"/>
              <a:r>
                <a:rPr lang="zh-TW" altLang="en-US" sz="2400" dirty="0"/>
                <a:t>關注投資更新資料</a:t>
              </a:r>
            </a:p>
          </p:txBody>
        </p:sp>
        <p:sp>
          <p:nvSpPr>
            <p:cNvPr id="30" name="文字方塊 29"/>
            <p:cNvSpPr txBox="1"/>
            <p:nvPr/>
          </p:nvSpPr>
          <p:spPr>
            <a:xfrm>
              <a:off x="679998" y="3237813"/>
              <a:ext cx="447261" cy="461665"/>
            </a:xfrm>
            <a:prstGeom prst="rect">
              <a:avLst/>
            </a:prstGeom>
            <a:noFill/>
          </p:spPr>
          <p:txBody>
            <a:bodyPr wrap="square" rtlCol="0">
              <a:spAutoFit/>
            </a:bodyPr>
            <a:lstStyle/>
            <a:p>
              <a:r>
                <a:rPr lang="en-US" altLang="zh-TW" sz="2400" dirty="0"/>
                <a:t>5</a:t>
              </a:r>
              <a:endParaRPr lang="zh-TW" altLang="en-US" sz="2400" dirty="0"/>
            </a:p>
          </p:txBody>
        </p:sp>
      </p:grpSp>
      <p:grpSp>
        <p:nvGrpSpPr>
          <p:cNvPr id="39" name="群組 38"/>
          <p:cNvGrpSpPr/>
          <p:nvPr/>
        </p:nvGrpSpPr>
        <p:grpSpPr>
          <a:xfrm>
            <a:off x="596653" y="1992355"/>
            <a:ext cx="973387" cy="1613268"/>
            <a:chOff x="1728117" y="1971577"/>
            <a:chExt cx="973387" cy="1613268"/>
          </a:xfrm>
        </p:grpSpPr>
        <p:sp>
          <p:nvSpPr>
            <p:cNvPr id="32" name="箭號: 彎曲 31"/>
            <p:cNvSpPr/>
            <p:nvPr/>
          </p:nvSpPr>
          <p:spPr>
            <a:xfrm>
              <a:off x="1728117" y="1971577"/>
              <a:ext cx="973387"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sp>
          <p:nvSpPr>
            <p:cNvPr id="34" name="矩形 33"/>
            <p:cNvSpPr/>
            <p:nvPr/>
          </p:nvSpPr>
          <p:spPr>
            <a:xfrm rot="5400000">
              <a:off x="1266419" y="2987455"/>
              <a:ext cx="1059088" cy="135692"/>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grpSp>
      <p:grpSp>
        <p:nvGrpSpPr>
          <p:cNvPr id="75" name="群組 74"/>
          <p:cNvGrpSpPr/>
          <p:nvPr/>
        </p:nvGrpSpPr>
        <p:grpSpPr>
          <a:xfrm>
            <a:off x="551990" y="4981278"/>
            <a:ext cx="2674311" cy="976440"/>
            <a:chOff x="545583" y="4794821"/>
            <a:chExt cx="2674311" cy="976440"/>
          </a:xfrm>
        </p:grpSpPr>
        <p:grpSp>
          <p:nvGrpSpPr>
            <p:cNvPr id="46" name="群組 45"/>
            <p:cNvGrpSpPr/>
            <p:nvPr/>
          </p:nvGrpSpPr>
          <p:grpSpPr>
            <a:xfrm rot="16200000">
              <a:off x="865523" y="4474881"/>
              <a:ext cx="973387" cy="1613268"/>
              <a:chOff x="1728117" y="1971577"/>
              <a:chExt cx="973387" cy="1613268"/>
            </a:xfrm>
          </p:grpSpPr>
          <p:sp>
            <p:nvSpPr>
              <p:cNvPr id="47" name="箭號: 彎曲 46"/>
              <p:cNvSpPr/>
              <p:nvPr/>
            </p:nvSpPr>
            <p:spPr>
              <a:xfrm>
                <a:off x="1728117" y="1971577"/>
                <a:ext cx="973387"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sp>
            <p:nvSpPr>
              <p:cNvPr id="48" name="矩形 47"/>
              <p:cNvSpPr/>
              <p:nvPr/>
            </p:nvSpPr>
            <p:spPr>
              <a:xfrm rot="5400000">
                <a:off x="1266419" y="2987455"/>
                <a:ext cx="1059088" cy="135692"/>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grpSp>
        <p:sp>
          <p:nvSpPr>
            <p:cNvPr id="49" name="矩形 48"/>
            <p:cNvSpPr/>
            <p:nvPr/>
          </p:nvSpPr>
          <p:spPr>
            <a:xfrm>
              <a:off x="2160806" y="5635569"/>
              <a:ext cx="1059088" cy="135692"/>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grpSp>
      <p:pic>
        <p:nvPicPr>
          <p:cNvPr id="50" name="圖片 4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12003" y="3331914"/>
            <a:ext cx="1777484" cy="1777484"/>
          </a:xfrm>
          <a:prstGeom prst="rect">
            <a:avLst/>
          </a:prstGeom>
        </p:spPr>
      </p:pic>
      <p:pic>
        <p:nvPicPr>
          <p:cNvPr id="52" name="圖片 5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62365" y="1150165"/>
            <a:ext cx="2087648" cy="2087648"/>
          </a:xfrm>
          <a:prstGeom prst="rect">
            <a:avLst/>
          </a:prstGeom>
        </p:spPr>
      </p:pic>
      <p:pic>
        <p:nvPicPr>
          <p:cNvPr id="58" name="圖片 5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09525" y="1202647"/>
            <a:ext cx="573875" cy="689540"/>
          </a:xfrm>
          <a:prstGeom prst="rect">
            <a:avLst/>
          </a:prstGeom>
        </p:spPr>
      </p:pic>
      <p:pic>
        <p:nvPicPr>
          <p:cNvPr id="59" name="圖片 5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20840" y="1909212"/>
            <a:ext cx="591820" cy="711102"/>
          </a:xfrm>
          <a:prstGeom prst="rect">
            <a:avLst/>
          </a:prstGeom>
        </p:spPr>
      </p:pic>
      <p:pic>
        <p:nvPicPr>
          <p:cNvPr id="60" name="圖片 5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09525" y="2596361"/>
            <a:ext cx="614448" cy="738291"/>
          </a:xfrm>
          <a:prstGeom prst="rect">
            <a:avLst/>
          </a:prstGeom>
        </p:spPr>
      </p:pic>
      <p:pic>
        <p:nvPicPr>
          <p:cNvPr id="61" name="圖片 6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76681" y="1503798"/>
            <a:ext cx="1521930" cy="1521930"/>
          </a:xfrm>
          <a:prstGeom prst="rect">
            <a:avLst/>
          </a:prstGeom>
        </p:spPr>
      </p:pic>
      <p:cxnSp>
        <p:nvCxnSpPr>
          <p:cNvPr id="63" name="直線接點 62"/>
          <p:cNvCxnSpPr>
            <a:stCxn id="61" idx="3"/>
            <a:endCxn id="58" idx="1"/>
          </p:cNvCxnSpPr>
          <p:nvPr/>
        </p:nvCxnSpPr>
        <p:spPr>
          <a:xfrm flipV="1">
            <a:off x="4698611" y="1547417"/>
            <a:ext cx="510914" cy="717346"/>
          </a:xfrm>
          <a:prstGeom prst="line">
            <a:avLst/>
          </a:prstGeom>
          <a:ln w="2857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4" name="直線接點 63"/>
          <p:cNvCxnSpPr>
            <a:stCxn id="61" idx="3"/>
            <a:endCxn id="59" idx="1"/>
          </p:cNvCxnSpPr>
          <p:nvPr/>
        </p:nvCxnSpPr>
        <p:spPr>
          <a:xfrm>
            <a:off x="4698611" y="2264763"/>
            <a:ext cx="522229" cy="0"/>
          </a:xfrm>
          <a:prstGeom prst="line">
            <a:avLst/>
          </a:prstGeom>
          <a:ln w="2857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7" name="直線接點 66"/>
          <p:cNvCxnSpPr>
            <a:stCxn id="61" idx="3"/>
            <a:endCxn id="60" idx="1"/>
          </p:cNvCxnSpPr>
          <p:nvPr/>
        </p:nvCxnSpPr>
        <p:spPr>
          <a:xfrm>
            <a:off x="4698611" y="2264763"/>
            <a:ext cx="510914" cy="700744"/>
          </a:xfrm>
          <a:prstGeom prst="line">
            <a:avLst/>
          </a:prstGeom>
          <a:ln w="2857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76" name="圖片 7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663674" y="4141165"/>
            <a:ext cx="1719450" cy="2272401"/>
          </a:xfrm>
          <a:prstGeom prst="rect">
            <a:avLst/>
          </a:prstGeom>
        </p:spPr>
      </p:pic>
    </p:spTree>
    <p:extLst>
      <p:ext uri="{BB962C8B-B14F-4D97-AF65-F5344CB8AC3E}">
        <p14:creationId xmlns:p14="http://schemas.microsoft.com/office/powerpoint/2010/main" val="15113781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理財機器人模式</a:t>
            </a:r>
            <a:r>
              <a:rPr lang="en-US" altLang="zh-TW" dirty="0" smtClean="0"/>
              <a:t>-THEO</a:t>
            </a:r>
            <a:endParaRPr lang="zh-TW" altLang="en-US" dirty="0"/>
          </a:p>
        </p:txBody>
      </p:sp>
      <p:sp>
        <p:nvSpPr>
          <p:cNvPr id="3" name="內容版面配置區 2"/>
          <p:cNvSpPr>
            <a:spLocks noGrp="1"/>
          </p:cNvSpPr>
          <p:nvPr>
            <p:ph idx="1"/>
          </p:nvPr>
        </p:nvSpPr>
        <p:spPr>
          <a:xfrm>
            <a:off x="612057" y="1474839"/>
            <a:ext cx="7180221" cy="4702124"/>
          </a:xfrm>
        </p:spPr>
        <p:txBody>
          <a:bodyPr>
            <a:normAutofit/>
          </a:bodyPr>
          <a:lstStyle/>
          <a:p>
            <a:r>
              <a:rPr lang="zh-TW" altLang="en-US" dirty="0" smtClean="0"/>
              <a:t>日本三</a:t>
            </a:r>
            <a:r>
              <a:rPr lang="zh-TW" altLang="en-US" dirty="0"/>
              <a:t>大</a:t>
            </a:r>
            <a:r>
              <a:rPr lang="zh-TW" altLang="en-US" dirty="0" smtClean="0"/>
              <a:t>理財</a:t>
            </a:r>
            <a:r>
              <a:rPr lang="zh-TW" altLang="en-US" dirty="0"/>
              <a:t>機器人</a:t>
            </a:r>
            <a:r>
              <a:rPr lang="zh-TW" altLang="en-US" dirty="0" smtClean="0"/>
              <a:t>服務之一</a:t>
            </a:r>
            <a:endParaRPr lang="en-US" altLang="zh-TW" dirty="0"/>
          </a:p>
          <a:p>
            <a:r>
              <a:rPr lang="zh-TW" altLang="en-US" dirty="0" smtClean="0"/>
              <a:t>以</a:t>
            </a:r>
            <a:r>
              <a:rPr lang="zh-TW" altLang="en-US" dirty="0"/>
              <a:t>顧客的需求為第一優先</a:t>
            </a:r>
            <a:endParaRPr lang="en-US" altLang="zh-TW" dirty="0"/>
          </a:p>
          <a:p>
            <a:r>
              <a:rPr lang="zh-TW" altLang="en-US" dirty="0" smtClean="0"/>
              <a:t>從</a:t>
            </a:r>
            <a:r>
              <a:rPr lang="en-US" altLang="zh-TW" dirty="0" smtClean="0"/>
              <a:t>6,000</a:t>
            </a:r>
            <a:r>
              <a:rPr lang="zh-TW" altLang="en-US" dirty="0"/>
              <a:t>種的</a:t>
            </a:r>
            <a:r>
              <a:rPr lang="en-US" altLang="zh-TW" dirty="0"/>
              <a:t>ETF</a:t>
            </a:r>
            <a:r>
              <a:rPr lang="zh-TW" altLang="en-US" dirty="0"/>
              <a:t>基金中，挑選出</a:t>
            </a:r>
            <a:r>
              <a:rPr lang="en-US" altLang="zh-TW" dirty="0"/>
              <a:t>35-45</a:t>
            </a:r>
            <a:r>
              <a:rPr lang="zh-TW" altLang="en-US" dirty="0"/>
              <a:t>項標</a:t>
            </a:r>
            <a:r>
              <a:rPr lang="zh-TW" altLang="en-US" dirty="0" smtClean="0"/>
              <a:t>的</a:t>
            </a:r>
            <a:endParaRPr lang="en-US" altLang="zh-TW" dirty="0" smtClean="0"/>
          </a:p>
          <a:p>
            <a:r>
              <a:rPr lang="zh-TW" altLang="en-US" dirty="0" smtClean="0"/>
              <a:t>運作流程</a:t>
            </a:r>
            <a:r>
              <a:rPr lang="en-US" altLang="zh-TW" dirty="0" smtClean="0"/>
              <a:t>:</a:t>
            </a:r>
          </a:p>
        </p:txBody>
      </p:sp>
      <p:sp>
        <p:nvSpPr>
          <p:cNvPr id="4" name="頁尾版面配置區 3"/>
          <p:cNvSpPr>
            <a:spLocks noGrp="1"/>
          </p:cNvSpPr>
          <p:nvPr>
            <p:ph type="ftr" sz="quarter" idx="11"/>
          </p:nvPr>
        </p:nvSpPr>
        <p:spPr/>
        <p:txBody>
          <a:bodyPr/>
          <a:lstStyle/>
          <a:p>
            <a:r>
              <a:rPr lang="en-US" altLang="zh-TW" smtClean="0">
                <a:solidFill>
                  <a:prstClr val="white"/>
                </a:solidFill>
              </a:rPr>
              <a:t>《105-1</a:t>
            </a:r>
            <a:r>
              <a:rPr lang="zh-TW" altLang="en-US" smtClean="0">
                <a:solidFill>
                  <a:prstClr val="white"/>
                </a:solidFill>
              </a:rPr>
              <a:t>網路經濟與數位金融</a:t>
            </a:r>
            <a:r>
              <a:rPr lang="en-US" altLang="zh-TW" smtClean="0">
                <a:solidFill>
                  <a:prstClr val="white"/>
                </a:solidFill>
              </a:rPr>
              <a:t>》                                                                                                                                             NCTU.IIM.IEBI Lab</a:t>
            </a:r>
            <a:endParaRPr lang="zh-TW" altLang="en-US" dirty="0">
              <a:solidFill>
                <a:prstClr val="white"/>
              </a:solidFill>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solidFill>
                  <a:prstClr val="white"/>
                </a:solidFill>
              </a:rPr>
              <a:pPr/>
              <a:t>43</a:t>
            </a:fld>
            <a:endParaRPr lang="zh-TW" altLang="en-US" dirty="0">
              <a:solidFill>
                <a:prstClr val="white"/>
              </a:solidFill>
            </a:endParaRPr>
          </a:p>
        </p:txBody>
      </p:sp>
      <p:graphicFrame>
        <p:nvGraphicFramePr>
          <p:cNvPr id="7" name="資料庫圖表 6"/>
          <p:cNvGraphicFramePr/>
          <p:nvPr>
            <p:extLst/>
          </p:nvPr>
        </p:nvGraphicFramePr>
        <p:xfrm>
          <a:off x="788672" y="2996139"/>
          <a:ext cx="10649066" cy="31984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785678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smtClean="0"/>
              <a:t>大數據理財模式</a:t>
            </a:r>
            <a:r>
              <a:rPr kumimoji="1" lang="en-US" altLang="zh-TW" dirty="0" smtClean="0"/>
              <a:t>-</a:t>
            </a:r>
            <a:r>
              <a:rPr kumimoji="1" lang="en-US" altLang="zh-TW" dirty="0" err="1"/>
              <a:t>Kuchi</a:t>
            </a:r>
            <a:endParaRPr kumimoji="1" lang="zh-TW" altLang="en-US" dirty="0"/>
          </a:p>
        </p:txBody>
      </p:sp>
      <p:sp>
        <p:nvSpPr>
          <p:cNvPr id="78" name="內容版面配置區 77"/>
          <p:cNvSpPr>
            <a:spLocks noGrp="1"/>
          </p:cNvSpPr>
          <p:nvPr>
            <p:ph idx="1"/>
          </p:nvPr>
        </p:nvSpPr>
        <p:spPr>
          <a:xfrm>
            <a:off x="838200" y="1615115"/>
            <a:ext cx="10515600" cy="4351338"/>
          </a:xfrm>
        </p:spPr>
        <p:txBody>
          <a:bodyPr>
            <a:normAutofit/>
          </a:bodyPr>
          <a:lstStyle/>
          <a:p>
            <a:r>
              <a:rPr lang="zh-TW" altLang="en-US" dirty="0"/>
              <a:t>平台模式主要運用數據分析的技術作為理財推薦依據</a:t>
            </a:r>
            <a:endParaRPr lang="en-US" altLang="zh-TW" dirty="0"/>
          </a:p>
          <a:p>
            <a:r>
              <a:rPr lang="en-US" altLang="zh-TW" dirty="0" err="1" smtClean="0"/>
              <a:t>Kuchi</a:t>
            </a:r>
            <a:r>
              <a:rPr lang="zh-TW" altLang="en-US" dirty="0"/>
              <a:t>的</a:t>
            </a:r>
            <a:r>
              <a:rPr lang="en-US" altLang="zh-TW" dirty="0"/>
              <a:t>Whisker</a:t>
            </a:r>
            <a:r>
              <a:rPr lang="zh-TW" altLang="en-US" dirty="0"/>
              <a:t>是一個</a:t>
            </a:r>
            <a:r>
              <a:rPr lang="zh-TW" altLang="en-US" b="1" dirty="0"/>
              <a:t>股市策略分析</a:t>
            </a:r>
            <a:r>
              <a:rPr lang="zh-TW" altLang="en-US" dirty="0"/>
              <a:t>平台</a:t>
            </a:r>
            <a:endParaRPr lang="en-US" altLang="zh-TW" dirty="0"/>
          </a:p>
          <a:p>
            <a:r>
              <a:rPr lang="en-US" altLang="zh-TW" dirty="0"/>
              <a:t>Whisker</a:t>
            </a:r>
            <a:r>
              <a:rPr lang="zh-TW" altLang="en-US" dirty="0"/>
              <a:t>運作方式</a:t>
            </a:r>
            <a:endParaRPr lang="en-US" altLang="zh-TW" dirty="0"/>
          </a:p>
          <a:p>
            <a:pPr marL="914400" lvl="1" indent="-457200">
              <a:buFont typeface="+mj-lt"/>
              <a:buAutoNum type="arabicPeriod"/>
            </a:pPr>
            <a:r>
              <a:rPr lang="zh-TW" altLang="en-US" dirty="0"/>
              <a:t>利用歷史回測系統與技術指標</a:t>
            </a:r>
            <a:endParaRPr lang="en-US" altLang="zh-TW" dirty="0"/>
          </a:p>
          <a:p>
            <a:pPr marL="914400" lvl="1" indent="-457200">
              <a:buFont typeface="+mj-lt"/>
              <a:buAutoNum type="arabicPeriod"/>
            </a:pPr>
            <a:r>
              <a:rPr lang="zh-TW" altLang="en-US" dirty="0"/>
              <a:t>當線圖指出某種策略訊號出現時，針對個股分析過去</a:t>
            </a:r>
            <a:r>
              <a:rPr lang="en-US" altLang="zh-TW" dirty="0"/>
              <a:t>10-20</a:t>
            </a:r>
            <a:r>
              <a:rPr lang="zh-TW" altLang="en-US" dirty="0"/>
              <a:t>年的歷史數據</a:t>
            </a:r>
            <a:endParaRPr lang="en-US" altLang="zh-TW" dirty="0"/>
          </a:p>
          <a:p>
            <a:pPr marL="914400" lvl="1" indent="-457200">
              <a:buFont typeface="+mj-lt"/>
              <a:buAutoNum type="arabicPeriod"/>
            </a:pPr>
            <a:r>
              <a:rPr lang="zh-TW" altLang="en-US" dirty="0"/>
              <a:t>從數據中統計漲幅次數，並算出</a:t>
            </a:r>
            <a:r>
              <a:rPr lang="en-US" altLang="zh-TW" dirty="0"/>
              <a:t>30</a:t>
            </a:r>
            <a:r>
              <a:rPr lang="zh-TW" altLang="en-US" dirty="0"/>
              <a:t>天後的漲幅期望值</a:t>
            </a:r>
            <a:endParaRPr lang="en-US" altLang="zh-TW" dirty="0"/>
          </a:p>
          <a:p>
            <a:pPr marL="914400" lvl="1" indent="-457200">
              <a:buFont typeface="+mj-lt"/>
              <a:buAutoNum type="arabicPeriod"/>
            </a:pPr>
            <a:r>
              <a:rPr lang="zh-TW" altLang="en-US" dirty="0"/>
              <a:t>使用者則依風險偏好程度，選擇</a:t>
            </a:r>
            <a:r>
              <a:rPr lang="zh-TW" altLang="en-US" b="1" dirty="0"/>
              <a:t>投資組合</a:t>
            </a:r>
            <a:endParaRPr lang="en-US" altLang="zh-TW" b="1"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44</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pic>
        <p:nvPicPr>
          <p:cNvPr id="3" name="圖片 2"/>
          <p:cNvPicPr>
            <a:picLocks noChangeAspect="1"/>
          </p:cNvPicPr>
          <p:nvPr/>
        </p:nvPicPr>
        <p:blipFill rotWithShape="1">
          <a:blip r:embed="rId3">
            <a:extLst>
              <a:ext uri="{28A0092B-C50C-407E-A947-70E740481C1C}">
                <a14:useLocalDpi xmlns:a14="http://schemas.microsoft.com/office/drawing/2010/main" val="0"/>
              </a:ext>
            </a:extLst>
          </a:blip>
          <a:srcRect t="17479" b="19608"/>
          <a:stretch/>
        </p:blipFill>
        <p:spPr>
          <a:xfrm>
            <a:off x="8735602" y="4080199"/>
            <a:ext cx="3332830" cy="2096764"/>
          </a:xfrm>
          <a:prstGeom prst="rect">
            <a:avLst/>
          </a:prstGeom>
        </p:spPr>
      </p:pic>
    </p:spTree>
    <p:extLst>
      <p:ext uri="{BB962C8B-B14F-4D97-AF65-F5344CB8AC3E}">
        <p14:creationId xmlns:p14="http://schemas.microsoft.com/office/powerpoint/2010/main" val="375628583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群眾智慧社群理財</a:t>
            </a:r>
            <a:r>
              <a:rPr lang="zh-TW" altLang="en-US" dirty="0"/>
              <a:t>模式</a:t>
            </a:r>
            <a:endParaRPr kumimoji="1" lang="zh-TW" altLang="en-US" dirty="0"/>
          </a:p>
        </p:txBody>
      </p:sp>
      <p:sp>
        <p:nvSpPr>
          <p:cNvPr id="5" name="內容版面配置區 4"/>
          <p:cNvSpPr>
            <a:spLocks noGrp="1"/>
          </p:cNvSpPr>
          <p:nvPr>
            <p:ph idx="1"/>
          </p:nvPr>
        </p:nvSpPr>
        <p:spPr/>
        <p:txBody>
          <a:bodyPr/>
          <a:lstStyle/>
          <a:p>
            <a:endParaRPr lang="en-US" altLang="zh-TW" dirty="0" smtClean="0"/>
          </a:p>
          <a:p>
            <a:endParaRPr lang="en-US" altLang="zh-TW" dirty="0"/>
          </a:p>
          <a:p>
            <a:endParaRPr lang="en-US" altLang="zh-TW" dirty="0" smtClean="0"/>
          </a:p>
          <a:p>
            <a:endParaRPr lang="en-US" altLang="zh-TW" dirty="0"/>
          </a:p>
          <a:p>
            <a:r>
              <a:rPr lang="zh-TW" altLang="en-US" dirty="0" smtClean="0"/>
              <a:t>特點</a:t>
            </a:r>
            <a:r>
              <a:rPr lang="en-US" altLang="zh-TW" dirty="0"/>
              <a:t>:</a:t>
            </a:r>
          </a:p>
          <a:p>
            <a:pPr lvl="1"/>
            <a:r>
              <a:rPr lang="zh-TW" altLang="en-US" dirty="0" smtClean="0"/>
              <a:t>可以參考公開透明的投資決策</a:t>
            </a:r>
            <a:endParaRPr lang="en-US" altLang="zh-TW" dirty="0"/>
          </a:p>
          <a:p>
            <a:pPr lvl="1"/>
            <a:r>
              <a:rPr lang="zh-TW" altLang="en-US" dirty="0" smtClean="0"/>
              <a:t>可與他人討論並學習投資理財</a:t>
            </a:r>
            <a:endParaRPr lang="en-US" altLang="zh-TW" dirty="0"/>
          </a:p>
          <a:p>
            <a:pPr lvl="1"/>
            <a:r>
              <a:rPr lang="zh-TW" altLang="en-US" dirty="0" smtClean="0"/>
              <a:t>可獲得投資</a:t>
            </a:r>
            <a:r>
              <a:rPr lang="zh-TW" altLang="en-US" dirty="0"/>
              <a:t>產品</a:t>
            </a:r>
            <a:r>
              <a:rPr lang="zh-TW" altLang="en-US" dirty="0" smtClean="0"/>
              <a:t>的最新情況</a:t>
            </a:r>
            <a:endParaRPr lang="en-US" altLang="zh-TW"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45</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graphicFrame>
        <p:nvGraphicFramePr>
          <p:cNvPr id="6" name="資料庫圖表 5"/>
          <p:cNvGraphicFramePr/>
          <p:nvPr>
            <p:extLst/>
          </p:nvPr>
        </p:nvGraphicFramePr>
        <p:xfrm>
          <a:off x="762111" y="834887"/>
          <a:ext cx="10702188" cy="33923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158571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群眾智慧</a:t>
            </a:r>
            <a:r>
              <a:rPr lang="en-US" altLang="zh-TW" dirty="0" smtClean="0"/>
              <a:t>-</a:t>
            </a:r>
            <a:r>
              <a:rPr lang="zh-TW" altLang="en-US" dirty="0" smtClean="0"/>
              <a:t>社</a:t>
            </a:r>
            <a:r>
              <a:rPr lang="zh-TW" altLang="en-US" dirty="0"/>
              <a:t>群投資理財模式</a:t>
            </a:r>
            <a:r>
              <a:rPr kumimoji="1" lang="en-US" altLang="zh-TW" dirty="0" smtClean="0"/>
              <a:t>-</a:t>
            </a:r>
            <a:r>
              <a:rPr kumimoji="1" lang="en-US" altLang="zh-TW" dirty="0" err="1" smtClean="0"/>
              <a:t>eToro</a:t>
            </a:r>
            <a:endParaRPr kumimoji="1" lang="zh-TW" altLang="en-US" dirty="0"/>
          </a:p>
        </p:txBody>
      </p:sp>
      <p:sp>
        <p:nvSpPr>
          <p:cNvPr id="78" name="內容版面配置區 77"/>
          <p:cNvSpPr>
            <a:spLocks noGrp="1"/>
          </p:cNvSpPr>
          <p:nvPr>
            <p:ph idx="1"/>
          </p:nvPr>
        </p:nvSpPr>
        <p:spPr/>
        <p:txBody>
          <a:bodyPr>
            <a:normAutofit/>
          </a:bodyPr>
          <a:lstStyle/>
          <a:p>
            <a:r>
              <a:rPr lang="en-US" altLang="zh-TW" dirty="0" err="1"/>
              <a:t>eToro</a:t>
            </a:r>
            <a:r>
              <a:rPr lang="en-US" altLang="zh-TW" dirty="0"/>
              <a:t> </a:t>
            </a:r>
            <a:r>
              <a:rPr lang="zh-TW" altLang="en-US" dirty="0"/>
              <a:t>是一家來自以色列的創業公司，通過實時數據讓用戶模仿其他成功交易者進行金融</a:t>
            </a:r>
            <a:r>
              <a:rPr lang="zh-TW" altLang="en-US"/>
              <a:t>投資</a:t>
            </a:r>
            <a:r>
              <a:rPr lang="zh-TW" altLang="en-US" smtClean="0"/>
              <a:t>的社群網</a:t>
            </a:r>
            <a:r>
              <a:rPr lang="zh-TW" altLang="en-US" dirty="0" smtClean="0"/>
              <a:t>絡</a:t>
            </a:r>
            <a:endParaRPr lang="en-US" altLang="zh-TW" dirty="0" smtClean="0"/>
          </a:p>
          <a:p>
            <a:r>
              <a:rPr lang="zh-TW" altLang="en-US" dirty="0"/>
              <a:t>它為用戶提供類似</a:t>
            </a:r>
            <a:r>
              <a:rPr lang="en-US" altLang="zh-TW" dirty="0"/>
              <a:t>Twitter</a:t>
            </a:r>
            <a:r>
              <a:rPr lang="zh-TW" altLang="en-US" dirty="0"/>
              <a:t>信息流的數據圖表，包括所有用戶之前在做什麼、正在做什麼等。用戶根據這些投資</a:t>
            </a:r>
            <a:r>
              <a:rPr lang="zh-TW" altLang="en-US" dirty="0" smtClean="0"/>
              <a:t>信息選擇</a:t>
            </a:r>
            <a:r>
              <a:rPr lang="zh-TW" altLang="en-US" dirty="0"/>
              <a:t>「</a:t>
            </a:r>
            <a:r>
              <a:rPr lang="en-US" altLang="zh-TW" dirty="0" err="1"/>
              <a:t>CopyTrader</a:t>
            </a:r>
            <a:r>
              <a:rPr lang="zh-TW" altLang="en-US" dirty="0"/>
              <a:t>」（複製交易</a:t>
            </a:r>
            <a:r>
              <a:rPr lang="zh-TW" altLang="en-US" dirty="0" smtClean="0"/>
              <a:t>）</a:t>
            </a:r>
            <a:endParaRPr lang="en-US" altLang="zh-TW" dirty="0" smtClean="0"/>
          </a:p>
          <a:p>
            <a:r>
              <a:rPr lang="zh-TW" altLang="en-US" dirty="0"/>
              <a:t>為什麼頂尖的外匯操作員願意幫別人賺錢</a:t>
            </a:r>
            <a:r>
              <a:rPr lang="zh-TW" altLang="en-US" dirty="0" smtClean="0"/>
              <a:t>？</a:t>
            </a:r>
            <a:endParaRPr lang="zh-TW" altLang="en-US" dirty="0"/>
          </a:p>
          <a:p>
            <a:pPr lvl="1"/>
            <a:r>
              <a:rPr lang="zh-TW" altLang="en-US" dirty="0" smtClean="0"/>
              <a:t>被</a:t>
            </a:r>
            <a:r>
              <a:rPr lang="en-US" altLang="zh-TW" dirty="0"/>
              <a:t>COPY</a:t>
            </a:r>
            <a:r>
              <a:rPr lang="zh-TW" altLang="en-US" dirty="0"/>
              <a:t>的用戶如果投資成功，將會得到雙份的回報：一份是自己的交易，另一部分則是來自</a:t>
            </a:r>
            <a:r>
              <a:rPr lang="en-US" altLang="zh-TW" dirty="0"/>
              <a:t>COPY</a:t>
            </a:r>
            <a:r>
              <a:rPr lang="zh-TW" altLang="en-US" dirty="0"/>
              <a:t>者的利潤</a:t>
            </a:r>
            <a:r>
              <a:rPr lang="zh-TW" altLang="en-US" dirty="0" smtClean="0"/>
              <a:t>分成</a:t>
            </a:r>
            <a:endParaRPr lang="en-US" altLang="zh-TW" dirty="0" smtClean="0"/>
          </a:p>
          <a:p>
            <a:pPr lvl="1"/>
            <a:r>
              <a:rPr lang="en-US" altLang="zh-TW" dirty="0" err="1"/>
              <a:t>eToro</a:t>
            </a:r>
            <a:r>
              <a:rPr lang="zh-TW" altLang="en-US" dirty="0"/>
              <a:t>的數據統計</a:t>
            </a:r>
            <a:r>
              <a:rPr lang="zh-TW" altLang="en-US" dirty="0" smtClean="0"/>
              <a:t>，</a:t>
            </a:r>
            <a:r>
              <a:rPr lang="en-US" altLang="zh-TW" dirty="0" smtClean="0"/>
              <a:t>COPY</a:t>
            </a:r>
            <a:r>
              <a:rPr lang="zh-TW" altLang="en-US" dirty="0"/>
              <a:t>者的投資成功比約為</a:t>
            </a:r>
            <a:r>
              <a:rPr lang="en-US" altLang="zh-TW" dirty="0"/>
              <a:t>80</a:t>
            </a:r>
            <a:r>
              <a:rPr lang="en-US" altLang="zh-TW" dirty="0" smtClean="0"/>
              <a:t>%</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46</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5298" y="4474804"/>
            <a:ext cx="4126702" cy="1857016"/>
          </a:xfrm>
          <a:prstGeom prst="rect">
            <a:avLst/>
          </a:prstGeom>
        </p:spPr>
      </p:pic>
    </p:spTree>
    <p:extLst>
      <p:ext uri="{BB962C8B-B14F-4D97-AF65-F5344CB8AC3E}">
        <p14:creationId xmlns:p14="http://schemas.microsoft.com/office/powerpoint/2010/main" val="77720688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群眾投資</a:t>
            </a:r>
            <a:r>
              <a:rPr lang="en-US" altLang="zh-TW" dirty="0" smtClean="0"/>
              <a:t>:</a:t>
            </a:r>
            <a:r>
              <a:rPr lang="zh-TW" altLang="en-US" dirty="0" smtClean="0"/>
              <a:t>社群理財模式 </a:t>
            </a:r>
            <a:r>
              <a:rPr lang="en-US" altLang="zh-TW" dirty="0" err="1" smtClean="0"/>
              <a:t>Crowdcube</a:t>
            </a:r>
            <a:endParaRPr kumimoji="1" lang="zh-TW" altLang="en-US" dirty="0"/>
          </a:p>
        </p:txBody>
      </p:sp>
      <p:sp>
        <p:nvSpPr>
          <p:cNvPr id="5" name="內容版面配置區 4"/>
          <p:cNvSpPr>
            <a:spLocks noGrp="1"/>
          </p:cNvSpPr>
          <p:nvPr>
            <p:ph idx="1"/>
          </p:nvPr>
        </p:nvSpPr>
        <p:spPr>
          <a:xfrm>
            <a:off x="612057" y="1474839"/>
            <a:ext cx="6025566" cy="4531256"/>
          </a:xfrm>
        </p:spPr>
        <p:txBody>
          <a:bodyPr>
            <a:normAutofit fontScale="92500"/>
          </a:bodyPr>
          <a:lstStyle/>
          <a:p>
            <a:r>
              <a:rPr lang="zh-TW" altLang="en-US" dirty="0" smtClean="0"/>
              <a:t>透過社群平台集結大量資金投資新創公司，對於投資人來說，只需要花費少量金額，就可以獲得相對應比例的收益</a:t>
            </a:r>
            <a:endParaRPr lang="en-US" altLang="zh-TW" dirty="0" smtClean="0"/>
          </a:p>
          <a:p>
            <a:r>
              <a:rPr lang="zh-TW" altLang="en-US" dirty="0" smtClean="0"/>
              <a:t>公司</a:t>
            </a:r>
            <a:r>
              <a:rPr lang="zh-TW" altLang="en-US" dirty="0"/>
              <a:t>成立於</a:t>
            </a:r>
            <a:r>
              <a:rPr lang="en-US" altLang="zh-TW" dirty="0"/>
              <a:t>2011</a:t>
            </a:r>
            <a:r>
              <a:rPr lang="zh-TW" altLang="en-US" dirty="0"/>
              <a:t>年，是目前英國最大的股權眾籌</a:t>
            </a:r>
            <a:r>
              <a:rPr lang="zh-TW" altLang="en-US" dirty="0" smtClean="0"/>
              <a:t>平台</a:t>
            </a:r>
            <a:endParaRPr lang="en-US" altLang="zh-TW" dirty="0" smtClean="0"/>
          </a:p>
          <a:p>
            <a:r>
              <a:rPr lang="zh-TW" altLang="en-US" dirty="0" smtClean="0"/>
              <a:t>投資者</a:t>
            </a:r>
            <a:r>
              <a:rPr lang="zh-TW" altLang="en-US" dirty="0"/>
              <a:t>出資金額最少為</a:t>
            </a:r>
            <a:r>
              <a:rPr lang="en-US" altLang="zh-TW" dirty="0"/>
              <a:t>10</a:t>
            </a:r>
            <a:r>
              <a:rPr lang="zh-TW" altLang="en-US" dirty="0"/>
              <a:t>英鎊，低門檻的投資金額能夠廣泛募集大眾資金</a:t>
            </a:r>
            <a:endParaRPr lang="en-US" altLang="zh-TW" dirty="0"/>
          </a:p>
          <a:p>
            <a:r>
              <a:rPr lang="zh-TW" altLang="en-US" dirty="0"/>
              <a:t>如果目標金額為</a:t>
            </a:r>
            <a:r>
              <a:rPr lang="en-US" altLang="zh-TW" dirty="0"/>
              <a:t>1</a:t>
            </a:r>
            <a:r>
              <a:rPr lang="zh-TW" altLang="en-US" dirty="0"/>
              <a:t>萬英鎊，股權占比</a:t>
            </a:r>
            <a:r>
              <a:rPr lang="en-US" altLang="zh-TW" dirty="0"/>
              <a:t>10%</a:t>
            </a:r>
            <a:r>
              <a:rPr lang="zh-TW" altLang="en-US" dirty="0"/>
              <a:t>，則投資</a:t>
            </a:r>
            <a:r>
              <a:rPr lang="en-US" altLang="zh-TW" dirty="0"/>
              <a:t>1000</a:t>
            </a:r>
            <a:r>
              <a:rPr lang="zh-TW" altLang="en-US" dirty="0"/>
              <a:t>英鎊就擁有該公司</a:t>
            </a:r>
            <a:r>
              <a:rPr lang="en-US" altLang="zh-TW" dirty="0"/>
              <a:t>1%</a:t>
            </a:r>
            <a:r>
              <a:rPr lang="zh-TW" altLang="en-US" dirty="0"/>
              <a:t>股權</a:t>
            </a:r>
            <a:endParaRPr lang="en-US" altLang="zh-TW" dirty="0"/>
          </a:p>
          <a:p>
            <a:endParaRPr lang="en-US" altLang="zh-TW"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47</a:t>
            </a:fld>
            <a:endParaRPr lang="zh-TW" altLang="en-US"/>
          </a:p>
        </p:txBody>
      </p:sp>
      <p:pic>
        <p:nvPicPr>
          <p:cNvPr id="1026" name="Picture 2" descr="「Crowdcube」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6362" y="2152357"/>
            <a:ext cx="4258285" cy="3404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7505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471258"/>
            <a:ext cx="9144000" cy="2387600"/>
          </a:xfrm>
        </p:spPr>
        <p:txBody>
          <a:bodyPr>
            <a:normAutofit/>
          </a:bodyPr>
          <a:lstStyle/>
          <a:p>
            <a:r>
              <a:rPr lang="en-US" altLang="zh-TW" b="1" dirty="0" smtClean="0">
                <a:solidFill>
                  <a:srgbClr val="7030A0"/>
                </a:solidFill>
                <a:ea typeface="Calibri"/>
                <a:cs typeface="Calibri"/>
                <a:sym typeface="Calibri"/>
              </a:rPr>
              <a:t>(</a:t>
            </a:r>
            <a:r>
              <a:rPr lang="zh-TW" altLang="en-US" b="1" dirty="0" smtClean="0">
                <a:solidFill>
                  <a:srgbClr val="7030A0"/>
                </a:solidFill>
                <a:ea typeface="Calibri"/>
                <a:cs typeface="Calibri"/>
                <a:sym typeface="Calibri"/>
              </a:rPr>
              <a:t>三</a:t>
            </a:r>
            <a:r>
              <a:rPr lang="en-US" altLang="zh-TW" b="1" dirty="0" smtClean="0">
                <a:solidFill>
                  <a:srgbClr val="7030A0"/>
                </a:solidFill>
                <a:ea typeface="Calibri"/>
                <a:cs typeface="Calibri"/>
                <a:sym typeface="Calibri"/>
              </a:rPr>
              <a:t>) </a:t>
            </a:r>
            <a:r>
              <a:rPr lang="zh-TW" altLang="en-US" b="1" dirty="0" smtClean="0">
                <a:solidFill>
                  <a:srgbClr val="7030A0"/>
                </a:solidFill>
                <a:ea typeface="Calibri"/>
                <a:cs typeface="Calibri"/>
                <a:sym typeface="Calibri"/>
              </a:rPr>
              <a:t>社群創新</a:t>
            </a:r>
            <a:r>
              <a:rPr lang="en-US" dirty="0">
                <a:solidFill>
                  <a:srgbClr val="7030A0"/>
                </a:solidFill>
              </a:rPr>
              <a:t/>
            </a:r>
            <a:br>
              <a:rPr lang="en-US" dirty="0">
                <a:solidFill>
                  <a:srgbClr val="7030A0"/>
                </a:solidFill>
              </a:rPr>
            </a:br>
            <a:endParaRPr lang="zh-TW" altLang="en-US" dirty="0"/>
          </a:p>
        </p:txBody>
      </p:sp>
      <p:sp>
        <p:nvSpPr>
          <p:cNvPr id="4" name="內容版面配置區 2"/>
          <p:cNvSpPr>
            <a:spLocks noGrp="1"/>
          </p:cNvSpPr>
          <p:nvPr>
            <p:ph type="subTitle" idx="1"/>
          </p:nvPr>
        </p:nvSpPr>
        <p:spPr/>
        <p:txBody>
          <a:bodyPr>
            <a:normAutofit fontScale="92500" lnSpcReduction="20000"/>
          </a:bodyPr>
          <a:lstStyle/>
          <a:p>
            <a:pPr marL="514350" indent="-514350">
              <a:buAutoNum type="arabicParenBoth" startAt="5"/>
            </a:pPr>
            <a:r>
              <a:rPr lang="en-US" altLang="zh-TW" sz="2800" dirty="0" smtClean="0">
                <a:solidFill>
                  <a:srgbClr val="7030A0"/>
                </a:solidFill>
                <a:sym typeface="Wingdings" panose="05000000000000000000" pitchFamily="2" charset="2"/>
              </a:rPr>
              <a:t>P2P </a:t>
            </a:r>
            <a:r>
              <a:rPr lang="zh-TW" altLang="en-US" sz="2800" dirty="0" smtClean="0">
                <a:solidFill>
                  <a:srgbClr val="7030A0"/>
                </a:solidFill>
                <a:sym typeface="Wingdings" panose="05000000000000000000" pitchFamily="2" charset="2"/>
              </a:rPr>
              <a:t>借貸</a:t>
            </a:r>
            <a:r>
              <a:rPr lang="en-US" altLang="zh-TW" sz="2800" dirty="0" smtClean="0">
                <a:solidFill>
                  <a:srgbClr val="7030A0"/>
                </a:solidFill>
                <a:sym typeface="Wingdings" panose="05000000000000000000" pitchFamily="2" charset="2"/>
              </a:rPr>
              <a:t> </a:t>
            </a:r>
          </a:p>
          <a:p>
            <a:r>
              <a:rPr lang="en-US" altLang="zh-TW" sz="2800" dirty="0" smtClean="0">
                <a:solidFill>
                  <a:srgbClr val="7030A0"/>
                </a:solidFill>
                <a:sym typeface="Wingdings" panose="05000000000000000000" pitchFamily="2" charset="2"/>
              </a:rPr>
              <a:t>(6) </a:t>
            </a:r>
            <a:r>
              <a:rPr lang="zh-TW" altLang="en-US" sz="2800" dirty="0" smtClean="0">
                <a:solidFill>
                  <a:srgbClr val="7030A0"/>
                </a:solidFill>
                <a:sym typeface="Wingdings" panose="05000000000000000000" pitchFamily="2" charset="2"/>
              </a:rPr>
              <a:t>群眾募資</a:t>
            </a:r>
            <a:endParaRPr lang="en-US" altLang="zh-TW" sz="2800" dirty="0" smtClean="0">
              <a:solidFill>
                <a:srgbClr val="7030A0"/>
              </a:solidFill>
              <a:sym typeface="Wingdings" panose="05000000000000000000" pitchFamily="2" charset="2"/>
            </a:endParaRPr>
          </a:p>
          <a:p>
            <a:r>
              <a:rPr lang="en-US" altLang="zh-TW" sz="2800" dirty="0" smtClean="0">
                <a:solidFill>
                  <a:srgbClr val="7030A0"/>
                </a:solidFill>
                <a:sym typeface="Wingdings" panose="05000000000000000000" pitchFamily="2" charset="2"/>
              </a:rPr>
              <a:t>(7) </a:t>
            </a:r>
            <a:r>
              <a:rPr lang="zh-TW" altLang="en-US" sz="2800" dirty="0" smtClean="0">
                <a:solidFill>
                  <a:srgbClr val="7030A0"/>
                </a:solidFill>
                <a:sym typeface="Wingdings" panose="05000000000000000000" pitchFamily="2" charset="2"/>
              </a:rPr>
              <a:t>社群保險</a:t>
            </a:r>
            <a:endParaRPr lang="en-US" altLang="zh-TW" sz="2800" dirty="0" smtClean="0">
              <a:solidFill>
                <a:srgbClr val="7030A0"/>
              </a:solidFill>
              <a:sym typeface="Wingdings" panose="05000000000000000000" pitchFamily="2" charset="2"/>
            </a:endParaRPr>
          </a:p>
          <a:p>
            <a:r>
              <a:rPr lang="en-US" altLang="zh-TW" sz="2800" dirty="0" smtClean="0">
                <a:solidFill>
                  <a:srgbClr val="7030A0"/>
                </a:solidFill>
                <a:sym typeface="Wingdings" panose="05000000000000000000" pitchFamily="2" charset="2"/>
              </a:rPr>
              <a:t>(8) </a:t>
            </a:r>
            <a:r>
              <a:rPr lang="zh-TW" altLang="en-US" sz="2800" dirty="0" smtClean="0">
                <a:solidFill>
                  <a:srgbClr val="7030A0"/>
                </a:solidFill>
                <a:sym typeface="Wingdings" panose="05000000000000000000" pitchFamily="2" charset="2"/>
              </a:rPr>
              <a:t>虛擬貨幣</a:t>
            </a:r>
            <a:endParaRPr lang="en-US" altLang="zh-TW" sz="2800" dirty="0" smtClean="0">
              <a:solidFill>
                <a:srgbClr val="7030A0"/>
              </a:solidFill>
              <a:sym typeface="Wingdings" panose="05000000000000000000" pitchFamily="2" charset="2"/>
            </a:endParaRPr>
          </a:p>
          <a:p>
            <a:pPr marL="514350" indent="-514350">
              <a:buAutoNum type="arabicParenBoth" startAt="5"/>
            </a:pPr>
            <a:endParaRPr lang="en-US" altLang="zh-TW" sz="2800" dirty="0">
              <a:solidFill>
                <a:srgbClr val="7030A0"/>
              </a:solidFill>
              <a:sym typeface="Wingdings" panose="05000000000000000000" pitchFamily="2" charset="2"/>
            </a:endParaRPr>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03847" y="2987733"/>
            <a:ext cx="3957079" cy="3105595"/>
          </a:xfrm>
          <a:prstGeom prst="rect">
            <a:avLst/>
          </a:prstGeom>
        </p:spPr>
      </p:pic>
    </p:spTree>
    <p:extLst>
      <p:ext uri="{BB962C8B-B14F-4D97-AF65-F5344CB8AC3E}">
        <p14:creationId xmlns:p14="http://schemas.microsoft.com/office/powerpoint/2010/main" val="147981023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34679" y="137205"/>
            <a:ext cx="11219121" cy="1325563"/>
          </a:xfrm>
        </p:spPr>
        <p:txBody>
          <a:bodyPr>
            <a:noAutofit/>
          </a:bodyPr>
          <a:lstStyle/>
          <a:p>
            <a:r>
              <a:rPr lang="en-US" altLang="zh-TW" b="1" dirty="0" smtClean="0">
                <a:solidFill>
                  <a:srgbClr val="7030A0"/>
                </a:solidFill>
                <a:ea typeface="Calibri"/>
                <a:cs typeface="Calibri"/>
                <a:sym typeface="Calibri"/>
              </a:rPr>
              <a:t>(5) P2P </a:t>
            </a:r>
            <a:r>
              <a:rPr lang="zh-TW" altLang="en-US" b="1" dirty="0" smtClean="0">
                <a:solidFill>
                  <a:srgbClr val="7030A0"/>
                </a:solidFill>
                <a:ea typeface="Calibri"/>
                <a:cs typeface="Calibri"/>
                <a:sym typeface="Calibri"/>
              </a:rPr>
              <a:t>借貸 </a:t>
            </a:r>
            <a:r>
              <a:rPr lang="en-US" altLang="zh-TW" b="1" dirty="0" smtClean="0">
                <a:solidFill>
                  <a:srgbClr val="7030A0"/>
                </a:solidFill>
                <a:ea typeface="Calibri"/>
                <a:cs typeface="Calibri"/>
                <a:sym typeface="Calibri"/>
              </a:rPr>
              <a:t>(Peer to Peer Lending )</a:t>
            </a:r>
            <a:endParaRPr kumimoji="1" lang="zh-TW" altLang="en-US" sz="3000" b="1" dirty="0">
              <a:solidFill>
                <a:schemeClr val="accent1">
                  <a:lumMod val="50000"/>
                </a:schemeClr>
              </a:solidFill>
              <a:latin typeface="Microsoft JhengHei" charset="0"/>
              <a:ea typeface="Microsoft JhengHei" charset="0"/>
              <a:cs typeface="Microsoft JhengHei" charset="0"/>
            </a:endParaRPr>
          </a:p>
        </p:txBody>
      </p:sp>
      <p:sp>
        <p:nvSpPr>
          <p:cNvPr id="5" name="文字版面配置區 4"/>
          <p:cNvSpPr>
            <a:spLocks noGrp="1"/>
          </p:cNvSpPr>
          <p:nvPr>
            <p:ph idx="1"/>
          </p:nvPr>
        </p:nvSpPr>
        <p:spPr>
          <a:xfrm>
            <a:off x="563413" y="1033136"/>
            <a:ext cx="10515600" cy="4351338"/>
          </a:xfrm>
        </p:spPr>
        <p:txBody>
          <a:bodyPr>
            <a:normAutofit/>
          </a:bodyPr>
          <a:lstStyle/>
          <a:p>
            <a:pPr marL="0" indent="0">
              <a:lnSpc>
                <a:spcPct val="150000"/>
              </a:lnSpc>
              <a:spcBef>
                <a:spcPts val="500"/>
              </a:spcBef>
              <a:buNone/>
            </a:pPr>
            <a:endParaRPr lang="en-US" altLang="zh-TW" sz="2800" b="1" dirty="0">
              <a:solidFill>
                <a:schemeClr val="bg1">
                  <a:lumMod val="50000"/>
                </a:schemeClr>
              </a:solidFill>
              <a:latin typeface="Microsoft JhengHei" charset="0"/>
              <a:ea typeface="Microsoft JhengHei" charset="0"/>
              <a:cs typeface="Microsoft JhengHei" charset="0"/>
            </a:endParaRPr>
          </a:p>
          <a:p>
            <a:pPr marL="228600" lvl="1">
              <a:lnSpc>
                <a:spcPct val="150000"/>
              </a:lnSpc>
            </a:pPr>
            <a:r>
              <a:rPr lang="en-US" altLang="zh-TW" sz="2800" dirty="0">
                <a:solidFill>
                  <a:schemeClr val="bg1">
                    <a:lumMod val="50000"/>
                  </a:schemeClr>
                </a:solidFill>
                <a:latin typeface="Microsoft JhengHei" charset="0"/>
                <a:ea typeface="Microsoft JhengHei" charset="0"/>
                <a:cs typeface="Microsoft JhengHei" charset="0"/>
              </a:rPr>
              <a:t>P2P</a:t>
            </a:r>
            <a:r>
              <a:rPr lang="zh-TW" altLang="en-US" sz="2800" dirty="0">
                <a:solidFill>
                  <a:schemeClr val="bg1">
                    <a:lumMod val="50000"/>
                  </a:schemeClr>
                </a:solidFill>
                <a:latin typeface="Microsoft JhengHei" charset="0"/>
                <a:ea typeface="Microsoft JhengHei" charset="0"/>
                <a:cs typeface="Microsoft JhengHei" charset="0"/>
              </a:rPr>
              <a:t>網貸是指由網路信貸公司提供平台，借貸雙方在此平台上自由</a:t>
            </a:r>
            <a:r>
              <a:rPr lang="zh-TW" altLang="en-US" sz="2800" b="1" dirty="0">
                <a:solidFill>
                  <a:schemeClr val="bg1">
                    <a:lumMod val="50000"/>
                  </a:schemeClr>
                </a:solidFill>
                <a:latin typeface="Microsoft JhengHei" charset="0"/>
                <a:ea typeface="Microsoft JhengHei" charset="0"/>
                <a:cs typeface="Microsoft JhengHei" charset="0"/>
              </a:rPr>
              <a:t>競價</a:t>
            </a:r>
            <a:r>
              <a:rPr lang="zh-TW" altLang="en-US" sz="2800" dirty="0">
                <a:solidFill>
                  <a:schemeClr val="bg1">
                    <a:lumMod val="50000"/>
                  </a:schemeClr>
                </a:solidFill>
                <a:latin typeface="Microsoft JhengHei" charset="0"/>
                <a:ea typeface="Microsoft JhengHei" charset="0"/>
                <a:cs typeface="Microsoft JhengHei" charset="0"/>
              </a:rPr>
              <a:t>、</a:t>
            </a:r>
            <a:r>
              <a:rPr lang="zh-TW" altLang="en-US" sz="2800" b="1" dirty="0">
                <a:solidFill>
                  <a:schemeClr val="bg1">
                    <a:lumMod val="50000"/>
                  </a:schemeClr>
                </a:solidFill>
                <a:latin typeface="Microsoft JhengHei" charset="0"/>
                <a:ea typeface="Microsoft JhengHei" charset="0"/>
                <a:cs typeface="Microsoft JhengHei" charset="0"/>
              </a:rPr>
              <a:t>撮合</a:t>
            </a:r>
            <a:r>
              <a:rPr lang="zh-TW" altLang="en-US" sz="2800" dirty="0">
                <a:solidFill>
                  <a:schemeClr val="bg1">
                    <a:lumMod val="50000"/>
                  </a:schemeClr>
                </a:solidFill>
                <a:latin typeface="Microsoft JhengHei" charset="0"/>
                <a:ea typeface="Microsoft JhengHei" charset="0"/>
                <a:cs typeface="Microsoft JhengHei" charset="0"/>
              </a:rPr>
              <a:t>成交的一種資金借貸方式</a:t>
            </a:r>
            <a:endParaRPr lang="en-US" altLang="zh-TW" sz="2800" dirty="0">
              <a:solidFill>
                <a:schemeClr val="bg1">
                  <a:lumMod val="50000"/>
                </a:schemeClr>
              </a:solidFill>
              <a:latin typeface="Microsoft JhengHei" charset="0"/>
              <a:ea typeface="Microsoft JhengHei" charset="0"/>
              <a:cs typeface="Microsoft JhengHei" charset="0"/>
            </a:endParaRPr>
          </a:p>
          <a:p>
            <a:pPr marL="228600" lvl="1">
              <a:lnSpc>
                <a:spcPct val="150000"/>
              </a:lnSpc>
            </a:pPr>
            <a:r>
              <a:rPr lang="zh-TW" altLang="en-US" sz="2800" dirty="0">
                <a:solidFill>
                  <a:schemeClr val="bg1">
                    <a:lumMod val="50000"/>
                  </a:schemeClr>
                </a:solidFill>
                <a:latin typeface="Microsoft JhengHei" charset="0"/>
                <a:ea typeface="Microsoft JhengHei" charset="0"/>
                <a:cs typeface="Microsoft JhengHei" charset="0"/>
              </a:rPr>
              <a:t>這種方式最早起源於英國，之後在世界各國快速發展起來</a:t>
            </a:r>
          </a:p>
          <a:p>
            <a:pPr>
              <a:lnSpc>
                <a:spcPct val="150000"/>
              </a:lnSpc>
            </a:pPr>
            <a:endParaRPr kumimoji="1" lang="zh-TW" altLang="en-US" sz="2400" dirty="0">
              <a:solidFill>
                <a:schemeClr val="bg1">
                  <a:lumMod val="50000"/>
                </a:schemeClr>
              </a:solidFill>
              <a:latin typeface="Microsoft JhengHei" charset="0"/>
              <a:ea typeface="Microsoft JhengHei" charset="0"/>
              <a:cs typeface="Microsoft JhengHei" charset="0"/>
            </a:endParaRPr>
          </a:p>
        </p:txBody>
      </p:sp>
      <p:pic>
        <p:nvPicPr>
          <p:cNvPr id="2" name="圖片 1"/>
          <p:cNvPicPr>
            <a:picLocks noChangeAspect="1"/>
          </p:cNvPicPr>
          <p:nvPr/>
        </p:nvPicPr>
        <p:blipFill rotWithShape="1">
          <a:blip r:embed="rId3" cstate="print">
            <a:extLst>
              <a:ext uri="{28A0092B-C50C-407E-A947-70E740481C1C}">
                <a14:useLocalDpi xmlns:a14="http://schemas.microsoft.com/office/drawing/2010/main" val="0"/>
              </a:ext>
            </a:extLst>
          </a:blip>
          <a:srcRect l="5740" t="28276" r="76037" b="31088"/>
          <a:stretch/>
        </p:blipFill>
        <p:spPr>
          <a:xfrm>
            <a:off x="1963055" y="4156883"/>
            <a:ext cx="898588" cy="1402673"/>
          </a:xfrm>
          <a:prstGeom prst="rect">
            <a:avLst/>
          </a:prstGeom>
        </p:spPr>
      </p:pic>
      <p:pic>
        <p:nvPicPr>
          <p:cNvPr id="6" name="圖片 5"/>
          <p:cNvPicPr>
            <a:picLocks noChangeAspect="1"/>
          </p:cNvPicPr>
          <p:nvPr/>
        </p:nvPicPr>
        <p:blipFill rotWithShape="1">
          <a:blip r:embed="rId4" cstate="print">
            <a:extLst>
              <a:ext uri="{28A0092B-C50C-407E-A947-70E740481C1C}">
                <a14:useLocalDpi xmlns:a14="http://schemas.microsoft.com/office/drawing/2010/main" val="0"/>
              </a:ext>
            </a:extLst>
          </a:blip>
          <a:srcRect l="76645" t="27081" r="5132" b="32283"/>
          <a:stretch/>
        </p:blipFill>
        <p:spPr>
          <a:xfrm>
            <a:off x="8983382" y="4087259"/>
            <a:ext cx="938468" cy="1464925"/>
          </a:xfrm>
          <a:prstGeom prst="rect">
            <a:avLst/>
          </a:prstGeom>
        </p:spPr>
      </p:pic>
      <p:pic>
        <p:nvPicPr>
          <p:cNvPr id="8" name="圖片 7"/>
          <p:cNvPicPr>
            <a:picLocks noChangeAspect="1"/>
          </p:cNvPicPr>
          <p:nvPr/>
        </p:nvPicPr>
        <p:blipFill rotWithShape="1">
          <a:blip r:embed="rId5" cstate="print">
            <a:extLst>
              <a:ext uri="{28A0092B-C50C-407E-A947-70E740481C1C}">
                <a14:useLocalDpi xmlns:a14="http://schemas.microsoft.com/office/drawing/2010/main" val="0"/>
              </a:ext>
            </a:extLst>
          </a:blip>
          <a:srcRect l="42711" t="106" r="42439" b="80771"/>
          <a:stretch/>
        </p:blipFill>
        <p:spPr>
          <a:xfrm>
            <a:off x="5683718" y="3311054"/>
            <a:ext cx="821349" cy="740371"/>
          </a:xfrm>
          <a:prstGeom prst="rect">
            <a:avLst/>
          </a:prstGeom>
        </p:spPr>
      </p:pic>
      <p:pic>
        <p:nvPicPr>
          <p:cNvPr id="3" name="圖片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58971" y="4239688"/>
            <a:ext cx="1156249" cy="1156249"/>
          </a:xfrm>
          <a:prstGeom prst="rect">
            <a:avLst/>
          </a:prstGeom>
        </p:spPr>
      </p:pic>
      <p:sp>
        <p:nvSpPr>
          <p:cNvPr id="14" name="弧形向右鍵 13"/>
          <p:cNvSpPr/>
          <p:nvPr/>
        </p:nvSpPr>
        <p:spPr>
          <a:xfrm rot="5400000">
            <a:off x="5842447" y="2259037"/>
            <a:ext cx="507101" cy="4468408"/>
          </a:xfrm>
          <a:prstGeom prst="curv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solidFill>
                <a:schemeClr val="tx1"/>
              </a:solidFill>
            </a:endParaRPr>
          </a:p>
        </p:txBody>
      </p:sp>
      <p:pic>
        <p:nvPicPr>
          <p:cNvPr id="15" name="圖片 14"/>
          <p:cNvPicPr>
            <a:picLocks noChangeAspect="1"/>
          </p:cNvPicPr>
          <p:nvPr/>
        </p:nvPicPr>
        <p:blipFill rotWithShape="1">
          <a:blip r:embed="rId7" cstate="print">
            <a:extLst>
              <a:ext uri="{28A0092B-C50C-407E-A947-70E740481C1C}">
                <a14:useLocalDpi xmlns:a14="http://schemas.microsoft.com/office/drawing/2010/main" val="0"/>
              </a:ext>
            </a:extLst>
          </a:blip>
          <a:srcRect l="39156" t="71517" r="38976" b="2734"/>
          <a:stretch/>
        </p:blipFill>
        <p:spPr>
          <a:xfrm>
            <a:off x="5821213" y="5640899"/>
            <a:ext cx="810045" cy="667635"/>
          </a:xfrm>
          <a:prstGeom prst="rect">
            <a:avLst/>
          </a:prstGeom>
        </p:spPr>
      </p:pic>
      <p:sp>
        <p:nvSpPr>
          <p:cNvPr id="16" name="弧形向右鍵 15"/>
          <p:cNvSpPr/>
          <p:nvPr/>
        </p:nvSpPr>
        <p:spPr>
          <a:xfrm rot="5400000" flipH="1" flipV="1">
            <a:off x="5835498" y="3389904"/>
            <a:ext cx="517788" cy="4257265"/>
          </a:xfrm>
          <a:prstGeom prst="curv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solidFill>
                <a:schemeClr val="tx1"/>
              </a:solidFill>
            </a:endParaRPr>
          </a:p>
        </p:txBody>
      </p:sp>
      <p:cxnSp>
        <p:nvCxnSpPr>
          <p:cNvPr id="22" name="直線箭頭接點 21"/>
          <p:cNvCxnSpPr/>
          <p:nvPr/>
        </p:nvCxnSpPr>
        <p:spPr>
          <a:xfrm>
            <a:off x="3410857" y="5062355"/>
            <a:ext cx="1843314" cy="0"/>
          </a:xfrm>
          <a:prstGeom prst="straightConnector1">
            <a:avLst/>
          </a:prstGeom>
          <a:ln>
            <a:solidFill>
              <a:schemeClr val="accent6">
                <a:lumMod val="75000"/>
              </a:schemeClr>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直線箭頭接點 22"/>
          <p:cNvCxnSpPr/>
          <p:nvPr/>
        </p:nvCxnSpPr>
        <p:spPr>
          <a:xfrm>
            <a:off x="7119627" y="5062355"/>
            <a:ext cx="1843314" cy="0"/>
          </a:xfrm>
          <a:prstGeom prst="straightConnector1">
            <a:avLst/>
          </a:prstGeom>
          <a:ln>
            <a:solidFill>
              <a:schemeClr val="accent6">
                <a:lumMod val="75000"/>
              </a:schemeClr>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61825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橢圓 5"/>
          <p:cNvSpPr/>
          <p:nvPr/>
        </p:nvSpPr>
        <p:spPr>
          <a:xfrm>
            <a:off x="6165822" y="1029447"/>
            <a:ext cx="4779270" cy="4806732"/>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 name="標題 3"/>
          <p:cNvSpPr>
            <a:spLocks noGrp="1"/>
          </p:cNvSpPr>
          <p:nvPr>
            <p:ph type="title"/>
          </p:nvPr>
        </p:nvSpPr>
        <p:spPr>
          <a:xfrm>
            <a:off x="612057" y="552019"/>
            <a:ext cx="11002297" cy="954856"/>
          </a:xfrm>
        </p:spPr>
        <p:txBody>
          <a:bodyPr anchor="ctr">
            <a:noAutofit/>
          </a:bodyPr>
          <a:lstStyle/>
          <a:p>
            <a:r>
              <a:rPr lang="en-US" altLang="zh-TW" sz="4800" dirty="0" smtClean="0"/>
              <a:t>The Internet Finance  </a:t>
            </a:r>
            <a:endParaRPr kumimoji="1" lang="zh-TW" altLang="en-US" sz="3200" dirty="0">
              <a:latin typeface="+mn-ea"/>
              <a:ea typeface="+mn-ea"/>
            </a:endParaRPr>
          </a:p>
        </p:txBody>
      </p:sp>
      <p:sp>
        <p:nvSpPr>
          <p:cNvPr id="5" name="文字版面配置區 4"/>
          <p:cNvSpPr>
            <a:spLocks noGrp="1"/>
          </p:cNvSpPr>
          <p:nvPr>
            <p:ph idx="1"/>
          </p:nvPr>
        </p:nvSpPr>
        <p:spPr>
          <a:xfrm>
            <a:off x="612057" y="1480371"/>
            <a:ext cx="4884503" cy="4696591"/>
          </a:xfrm>
        </p:spPr>
        <p:txBody>
          <a:bodyPr>
            <a:normAutofit fontScale="77500" lnSpcReduction="20000"/>
          </a:bodyPr>
          <a:lstStyle/>
          <a:p>
            <a:pPr>
              <a:lnSpc>
                <a:spcPct val="120000"/>
              </a:lnSpc>
            </a:pPr>
            <a:r>
              <a:rPr lang="en-US" altLang="zh-TW" dirty="0"/>
              <a:t>T</a:t>
            </a:r>
            <a:r>
              <a:rPr lang="en-US" altLang="zh-TW" dirty="0" smtClean="0"/>
              <a:t>hird party 	Payment </a:t>
            </a:r>
          </a:p>
          <a:p>
            <a:pPr>
              <a:lnSpc>
                <a:spcPct val="120000"/>
              </a:lnSpc>
            </a:pPr>
            <a:r>
              <a:rPr lang="en-US" altLang="zh-TW" dirty="0" smtClean="0"/>
              <a:t>Mobile Payment </a:t>
            </a:r>
          </a:p>
          <a:p>
            <a:pPr>
              <a:lnSpc>
                <a:spcPct val="120000"/>
              </a:lnSpc>
            </a:pPr>
            <a:r>
              <a:rPr lang="en-US" altLang="zh-TW" dirty="0" smtClean="0"/>
              <a:t>P2P lending </a:t>
            </a:r>
          </a:p>
          <a:p>
            <a:pPr>
              <a:lnSpc>
                <a:spcPct val="120000"/>
              </a:lnSpc>
            </a:pPr>
            <a:r>
              <a:rPr lang="en-US" altLang="zh-TW" dirty="0" smtClean="0"/>
              <a:t>Crowdfunding </a:t>
            </a:r>
          </a:p>
          <a:p>
            <a:pPr>
              <a:lnSpc>
                <a:spcPct val="120000"/>
              </a:lnSpc>
            </a:pPr>
            <a:r>
              <a:rPr lang="en-US" altLang="zh-TW" dirty="0" smtClean="0"/>
              <a:t>Crypt Currency </a:t>
            </a:r>
          </a:p>
          <a:p>
            <a:pPr>
              <a:lnSpc>
                <a:spcPct val="120000"/>
              </a:lnSpc>
            </a:pPr>
            <a:r>
              <a:rPr lang="en-US" altLang="zh-TW" dirty="0" smtClean="0"/>
              <a:t>Insurance Tech</a:t>
            </a:r>
          </a:p>
          <a:p>
            <a:pPr>
              <a:lnSpc>
                <a:spcPct val="120000"/>
              </a:lnSpc>
            </a:pPr>
            <a:r>
              <a:rPr lang="en-US" altLang="zh-TW" dirty="0" smtClean="0"/>
              <a:t>Smart Investment</a:t>
            </a:r>
          </a:p>
          <a:p>
            <a:pPr>
              <a:lnSpc>
                <a:spcPct val="120000"/>
              </a:lnSpc>
            </a:pPr>
            <a:r>
              <a:rPr lang="en-US" altLang="zh-TW" dirty="0" smtClean="0"/>
              <a:t>Online Credit </a:t>
            </a:r>
          </a:p>
          <a:p>
            <a:pPr>
              <a:lnSpc>
                <a:spcPct val="120000"/>
              </a:lnSpc>
            </a:pPr>
            <a:r>
              <a:rPr lang="en-US" altLang="zh-TW" dirty="0" smtClean="0"/>
              <a:t>Digital bank</a:t>
            </a:r>
          </a:p>
          <a:p>
            <a:pPr>
              <a:lnSpc>
                <a:spcPct val="120000"/>
              </a:lnSpc>
            </a:pPr>
            <a:r>
              <a:rPr lang="en-US" altLang="zh-TW" dirty="0" smtClean="0"/>
              <a:t>EC Finance   </a:t>
            </a:r>
          </a:p>
          <a:p>
            <a:pPr>
              <a:lnSpc>
                <a:spcPct val="120000"/>
              </a:lnSpc>
            </a:pPr>
            <a:endParaRPr lang="zh-TW" altLang="en-US" sz="2800" dirty="0"/>
          </a:p>
        </p:txBody>
      </p:sp>
      <p:sp>
        <p:nvSpPr>
          <p:cNvPr id="2" name="投影片編號版面配置區 1"/>
          <p:cNvSpPr>
            <a:spLocks noGrp="1"/>
          </p:cNvSpPr>
          <p:nvPr>
            <p:ph type="sldNum" sz="quarter" idx="12"/>
          </p:nvPr>
        </p:nvSpPr>
        <p:spPr>
          <a:xfrm>
            <a:off x="9158977" y="6448834"/>
            <a:ext cx="2909455" cy="394602"/>
          </a:xfrm>
        </p:spPr>
        <p:txBody>
          <a:bodyPr/>
          <a:lstStyle/>
          <a:p>
            <a:fld id="{86CB4B4D-7CA3-9044-876B-883B54F8677D}" type="slidenum">
              <a:rPr lang="en-US" altLang="zh-TW" smtClean="0"/>
              <a:pPr/>
              <a:t>5</a:t>
            </a:fld>
            <a:endParaRPr lang="en-US" altLang="zh-TW" dirty="0"/>
          </a:p>
        </p:txBody>
      </p:sp>
      <p:graphicFrame>
        <p:nvGraphicFramePr>
          <p:cNvPr id="7" name="資料庫圖表 6"/>
          <p:cNvGraphicFramePr/>
          <p:nvPr>
            <p:extLst>
              <p:ext uri="{D42A27DB-BD31-4B8C-83A1-F6EECF244321}">
                <p14:modId xmlns:p14="http://schemas.microsoft.com/office/powerpoint/2010/main" val="337585937"/>
              </p:ext>
            </p:extLst>
          </p:nvPr>
        </p:nvGraphicFramePr>
        <p:xfrm>
          <a:off x="5253545" y="601648"/>
          <a:ext cx="6695440" cy="5610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文字方塊 9"/>
          <p:cNvSpPr txBox="1"/>
          <p:nvPr/>
        </p:nvSpPr>
        <p:spPr>
          <a:xfrm>
            <a:off x="6937513" y="2724947"/>
            <a:ext cx="3346174" cy="1569660"/>
          </a:xfrm>
          <a:prstGeom prst="rect">
            <a:avLst/>
          </a:prstGeom>
          <a:noFill/>
        </p:spPr>
        <p:txBody>
          <a:bodyPr wrap="square" rtlCol="0">
            <a:spAutoFit/>
          </a:bodyPr>
          <a:lstStyle/>
          <a:p>
            <a:pPr algn="ctr"/>
            <a:r>
              <a:rPr lang="en-US" altLang="zh-TW" sz="4800" b="1" dirty="0" smtClean="0"/>
              <a:t>Internet </a:t>
            </a:r>
          </a:p>
          <a:p>
            <a:pPr algn="ctr"/>
            <a:r>
              <a:rPr lang="en-US" altLang="zh-TW" sz="4800" b="1" dirty="0" smtClean="0"/>
              <a:t>Finance</a:t>
            </a:r>
            <a:endParaRPr lang="zh-TW" altLang="en-US" sz="4800" b="1" dirty="0"/>
          </a:p>
        </p:txBody>
      </p:sp>
      <p:sp>
        <p:nvSpPr>
          <p:cNvPr id="12"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8985940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77829" y="1270385"/>
            <a:ext cx="8392041" cy="707886"/>
          </a:xfrm>
          <a:prstGeom prst="rect">
            <a:avLst/>
          </a:prstGeom>
        </p:spPr>
        <p:txBody>
          <a:bodyPr wrap="none">
            <a:spAutoFit/>
          </a:bodyPr>
          <a:lstStyle/>
          <a:p>
            <a:r>
              <a:rPr lang="zh-TW" altLang="en-US" sz="4000" b="1" dirty="0" smtClean="0">
                <a:solidFill>
                  <a:srgbClr val="7C7C7C"/>
                </a:solidFill>
                <a:latin typeface="微軟正黑體" panose="020B0604030504040204" pitchFamily="34" charset="-120"/>
                <a:ea typeface="微軟正黑體" panose="020B0604030504040204" pitchFamily="34" charset="-120"/>
                <a:cs typeface="Calibri" panose="020F0502020204030204" pitchFamily="34" charset="0"/>
              </a:rPr>
              <a:t>「</a:t>
            </a:r>
            <a:r>
              <a:rPr lang="zh-TW" altLang="zh-TW" sz="4000" b="1" dirty="0" smtClean="0">
                <a:solidFill>
                  <a:srgbClr val="7C7C7C"/>
                </a:solidFill>
                <a:latin typeface="微軟正黑體" panose="020B0604030504040204" pitchFamily="34" charset="-120"/>
                <a:ea typeface="微軟正黑體" panose="020B0604030504040204" pitchFamily="34" charset="-120"/>
                <a:cs typeface="Calibri" panose="020F0502020204030204" pitchFamily="34" charset="0"/>
              </a:rPr>
              <a:t>有</a:t>
            </a:r>
            <a:r>
              <a:rPr lang="zh-TW" altLang="zh-TW" sz="4000" b="1" dirty="0">
                <a:solidFill>
                  <a:srgbClr val="7C7C7C"/>
                </a:solidFill>
                <a:latin typeface="微軟正黑體" panose="020B0604030504040204" pitchFamily="34" charset="-120"/>
                <a:ea typeface="微軟正黑體" panose="020B0604030504040204" pitchFamily="34" charset="-120"/>
                <a:cs typeface="Calibri" panose="020F0502020204030204" pitchFamily="34" charset="0"/>
              </a:rPr>
              <a:t>借</a:t>
            </a:r>
            <a:r>
              <a:rPr lang="zh-TW" altLang="zh-TW" sz="4000" b="1" dirty="0">
                <a:solidFill>
                  <a:srgbClr val="7C7C7C"/>
                </a:solidFill>
                <a:latin typeface="Microsoft JhengHei" charset="0"/>
                <a:ea typeface="Microsoft JhengHei" charset="0"/>
                <a:cs typeface="Microsoft JhengHei" charset="0"/>
              </a:rPr>
              <a:t>貸</a:t>
            </a:r>
            <a:r>
              <a:rPr lang="zh-TW" altLang="zh-TW" sz="4000" b="1" dirty="0" smtClean="0">
                <a:solidFill>
                  <a:srgbClr val="7C7C7C"/>
                </a:solidFill>
                <a:latin typeface="Microsoft JhengHei" charset="0"/>
                <a:ea typeface="Microsoft JhengHei" charset="0"/>
                <a:cs typeface="Microsoft JhengHei" charset="0"/>
              </a:rPr>
              <a:t>需求</a:t>
            </a:r>
            <a:r>
              <a:rPr lang="zh-TW" altLang="en-US" sz="4000" b="1" dirty="0" smtClean="0">
                <a:solidFill>
                  <a:srgbClr val="7C7C7C"/>
                </a:solidFill>
                <a:latin typeface="微軟正黑體" panose="020B0604030504040204" pitchFamily="34" charset="-120"/>
                <a:ea typeface="微軟正黑體" panose="020B0604030504040204" pitchFamily="34" charset="-120"/>
                <a:cs typeface="Calibri" panose="020F0502020204030204" pitchFamily="34" charset="0"/>
              </a:rPr>
              <a:t>、</a:t>
            </a:r>
            <a:r>
              <a:rPr lang="zh-TW" altLang="zh-TW" sz="4000" b="1" dirty="0" smtClean="0">
                <a:solidFill>
                  <a:srgbClr val="7C7C7C"/>
                </a:solidFill>
                <a:latin typeface="微軟正黑體" panose="020B0604030504040204" pitchFamily="34" charset="-120"/>
                <a:ea typeface="微軟正黑體" panose="020B0604030504040204" pitchFamily="34" charset="-120"/>
                <a:cs typeface="Calibri" panose="020F0502020204030204" pitchFamily="34" charset="0"/>
              </a:rPr>
              <a:t>銀行</a:t>
            </a:r>
            <a:r>
              <a:rPr lang="zh-TW" altLang="en-US" sz="4000" b="1" dirty="0" smtClean="0">
                <a:solidFill>
                  <a:srgbClr val="7C7C7C"/>
                </a:solidFill>
                <a:latin typeface="微軟正黑體" panose="020B0604030504040204" pitchFamily="34" charset="-120"/>
                <a:ea typeface="微軟正黑體" panose="020B0604030504040204" pitchFamily="34" charset="-120"/>
                <a:cs typeface="Calibri" panose="020F0502020204030204" pitchFamily="34" charset="0"/>
              </a:rPr>
              <a:t>無法放</a:t>
            </a:r>
            <a:r>
              <a:rPr lang="zh-TW" altLang="zh-TW" sz="4000" b="1" dirty="0" smtClean="0">
                <a:solidFill>
                  <a:srgbClr val="7C7C7C"/>
                </a:solidFill>
                <a:latin typeface="微軟正黑體" panose="020B0604030504040204" pitchFamily="34" charset="-120"/>
                <a:ea typeface="微軟正黑體" panose="020B0604030504040204" pitchFamily="34" charset="-120"/>
                <a:cs typeface="Calibri" panose="020F0502020204030204" pitchFamily="34" charset="0"/>
              </a:rPr>
              <a:t>款</a:t>
            </a:r>
            <a:r>
              <a:rPr lang="zh-TW" altLang="en-US" sz="4000" b="1" dirty="0" smtClean="0">
                <a:solidFill>
                  <a:srgbClr val="7C7C7C"/>
                </a:solidFill>
                <a:latin typeface="微軟正黑體" panose="020B0604030504040204" pitchFamily="34" charset="-120"/>
                <a:ea typeface="微軟正黑體" panose="020B0604030504040204" pitchFamily="34" charset="-120"/>
                <a:cs typeface="Calibri" panose="020F0502020204030204" pitchFamily="34" charset="0"/>
              </a:rPr>
              <a:t>」族群</a:t>
            </a:r>
            <a:endParaRPr lang="zh-TW" altLang="en-US" sz="4000" dirty="0">
              <a:solidFill>
                <a:srgbClr val="7C7C7C"/>
              </a:solidFill>
              <a:latin typeface="微軟正黑體" panose="020B0604030504040204" pitchFamily="34" charset="-120"/>
              <a:ea typeface="微軟正黑體" panose="020B0604030504040204" pitchFamily="34" charset="-120"/>
            </a:endParaRPr>
          </a:p>
        </p:txBody>
      </p:sp>
      <p:pic>
        <p:nvPicPr>
          <p:cNvPr id="11" name="圖片 10"/>
          <p:cNvPicPr>
            <a:picLocks noChangeAspect="1"/>
          </p:cNvPicPr>
          <p:nvPr/>
        </p:nvPicPr>
        <p:blipFill>
          <a:blip r:embed="rId3"/>
          <a:stretch>
            <a:fillRect/>
          </a:stretch>
        </p:blipFill>
        <p:spPr>
          <a:xfrm>
            <a:off x="5973850" y="2132699"/>
            <a:ext cx="3689838" cy="2428902"/>
          </a:xfrm>
          <a:prstGeom prst="rect">
            <a:avLst/>
          </a:prstGeom>
        </p:spPr>
      </p:pic>
      <p:sp>
        <p:nvSpPr>
          <p:cNvPr id="12" name="矩形 11"/>
          <p:cNvSpPr/>
          <p:nvPr/>
        </p:nvSpPr>
        <p:spPr>
          <a:xfrm>
            <a:off x="6657736" y="5254890"/>
            <a:ext cx="2749471" cy="707886"/>
          </a:xfrm>
          <a:prstGeom prst="rect">
            <a:avLst/>
          </a:prstGeom>
        </p:spPr>
        <p:txBody>
          <a:bodyPr wrap="none">
            <a:spAutoFit/>
          </a:bodyPr>
          <a:lstStyle/>
          <a:p>
            <a:pPr algn="ctr"/>
            <a:r>
              <a:rPr lang="zh-TW" altLang="en-US" sz="2000" dirty="0">
                <a:solidFill>
                  <a:srgbClr val="7C7C7C"/>
                </a:solidFill>
                <a:latin typeface="微軟正黑體" panose="020B0604030504040204" pitchFamily="34" charset="-120"/>
                <a:ea typeface="微軟正黑體" panose="020B0604030504040204" pitchFamily="34" charset="-120"/>
                <a:cs typeface="Calibri" panose="020F0502020204030204" pitchFamily="34" charset="0"/>
              </a:rPr>
              <a:t>無信用</a:t>
            </a:r>
            <a:r>
              <a:rPr lang="zh-TW" altLang="en-US" sz="2000" dirty="0" smtClean="0">
                <a:solidFill>
                  <a:srgbClr val="7C7C7C"/>
                </a:solidFill>
                <a:latin typeface="微軟正黑體" panose="020B0604030504040204" pitchFamily="34" charset="-120"/>
                <a:ea typeface="微軟正黑體" panose="020B0604030504040204" pitchFamily="34" charset="-120"/>
                <a:cs typeface="Calibri" panose="020F0502020204030204" pitchFamily="34" charset="0"/>
              </a:rPr>
              <a:t>憑據</a:t>
            </a:r>
            <a:endParaRPr lang="en-US" altLang="zh-TW" sz="2000" dirty="0" smtClean="0">
              <a:solidFill>
                <a:srgbClr val="7C7C7C"/>
              </a:solidFill>
              <a:latin typeface="微軟正黑體" panose="020B0604030504040204" pitchFamily="34" charset="-120"/>
              <a:ea typeface="微軟正黑體" panose="020B0604030504040204" pitchFamily="34" charset="-120"/>
              <a:cs typeface="Calibri" panose="020F0502020204030204" pitchFamily="34" charset="0"/>
            </a:endParaRPr>
          </a:p>
          <a:p>
            <a:pPr algn="ctr"/>
            <a:r>
              <a:rPr lang="zh-TW" altLang="en-US" sz="2000" dirty="0" smtClean="0">
                <a:solidFill>
                  <a:srgbClr val="7C7C7C"/>
                </a:solidFill>
                <a:latin typeface="微軟正黑體" panose="020B0604030504040204" pitchFamily="34" charset="-120"/>
                <a:ea typeface="微軟正黑體" panose="020B0604030504040204" pitchFamily="34" charset="-120"/>
                <a:cs typeface="Calibri" panose="020F0502020204030204" pitchFamily="34" charset="0"/>
              </a:rPr>
              <a:t>偏遠</a:t>
            </a:r>
            <a:r>
              <a:rPr lang="zh-TW" altLang="en-US" sz="2000" dirty="0">
                <a:solidFill>
                  <a:srgbClr val="7C7C7C"/>
                </a:solidFill>
                <a:latin typeface="微軟正黑體" panose="020B0604030504040204" pitchFamily="34" charset="-120"/>
                <a:ea typeface="微軟正黑體" panose="020B0604030504040204" pitchFamily="34" charset="-120"/>
                <a:cs typeface="Calibri" panose="020F0502020204030204" pitchFamily="34" charset="0"/>
              </a:rPr>
              <a:t>地區</a:t>
            </a:r>
            <a:r>
              <a:rPr lang="zh-TW" altLang="en-US" sz="2000" dirty="0" smtClean="0">
                <a:solidFill>
                  <a:srgbClr val="7C7C7C"/>
                </a:solidFill>
                <a:latin typeface="微軟正黑體" panose="020B0604030504040204" pitchFamily="34" charset="-120"/>
                <a:ea typeface="微軟正黑體" panose="020B0604030504040204" pitchFamily="34" charset="-120"/>
                <a:cs typeface="Calibri" panose="020F0502020204030204" pitchFamily="34" charset="0"/>
              </a:rPr>
              <a:t>國家、農民等</a:t>
            </a:r>
            <a:endParaRPr lang="zh-TW" altLang="en-US" sz="2000" dirty="0">
              <a:solidFill>
                <a:srgbClr val="7C7C7C"/>
              </a:solidFill>
              <a:latin typeface="微軟正黑體" panose="020B0604030504040204" pitchFamily="34" charset="-120"/>
              <a:ea typeface="微軟正黑體" panose="020B0604030504040204" pitchFamily="34" charset="-120"/>
            </a:endParaRPr>
          </a:p>
        </p:txBody>
      </p:sp>
      <p:pic>
        <p:nvPicPr>
          <p:cNvPr id="13" name="圖片 12"/>
          <p:cNvPicPr>
            <a:picLocks noChangeAspect="1"/>
          </p:cNvPicPr>
          <p:nvPr/>
        </p:nvPicPr>
        <p:blipFill>
          <a:blip r:embed="rId4"/>
          <a:stretch>
            <a:fillRect/>
          </a:stretch>
        </p:blipFill>
        <p:spPr>
          <a:xfrm flipV="1">
            <a:off x="12993194" y="957243"/>
            <a:ext cx="2210308" cy="203247"/>
          </a:xfrm>
          <a:prstGeom prst="rect">
            <a:avLst/>
          </a:prstGeom>
        </p:spPr>
      </p:pic>
      <p:sp>
        <p:nvSpPr>
          <p:cNvPr id="14" name="矩形 13"/>
          <p:cNvSpPr/>
          <p:nvPr/>
        </p:nvSpPr>
        <p:spPr>
          <a:xfrm>
            <a:off x="9818405" y="2132699"/>
            <a:ext cx="1121144" cy="584775"/>
          </a:xfrm>
          <a:prstGeom prst="rect">
            <a:avLst/>
          </a:prstGeom>
        </p:spPr>
        <p:txBody>
          <a:bodyPr wrap="square">
            <a:spAutoFit/>
          </a:bodyPr>
          <a:lstStyle/>
          <a:p>
            <a:r>
              <a:rPr lang="zh-TW" altLang="en-US" sz="1600" dirty="0">
                <a:solidFill>
                  <a:srgbClr val="7C7C7C"/>
                </a:solidFill>
                <a:latin typeface="微軟正黑體" panose="020B0604030504040204" pitchFamily="34" charset="-120"/>
                <a:ea typeface="微軟正黑體" panose="020B0604030504040204" pitchFamily="34" charset="-120"/>
              </a:rPr>
              <a:t>信用評分覆蓋區域</a:t>
            </a:r>
          </a:p>
        </p:txBody>
      </p:sp>
      <p:pic>
        <p:nvPicPr>
          <p:cNvPr id="10" name="圖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41650" y="2600226"/>
            <a:ext cx="1194166" cy="1194166"/>
          </a:xfrm>
          <a:prstGeom prst="rect">
            <a:avLst/>
          </a:prstGeom>
        </p:spPr>
      </p:pic>
      <p:sp>
        <p:nvSpPr>
          <p:cNvPr id="15" name="矩形 14"/>
          <p:cNvSpPr/>
          <p:nvPr/>
        </p:nvSpPr>
        <p:spPr>
          <a:xfrm>
            <a:off x="2434218" y="4450438"/>
            <a:ext cx="1723549" cy="830997"/>
          </a:xfrm>
          <a:prstGeom prst="rect">
            <a:avLst/>
          </a:prstGeom>
        </p:spPr>
        <p:txBody>
          <a:bodyPr wrap="none">
            <a:spAutoFit/>
          </a:bodyPr>
          <a:lstStyle/>
          <a:p>
            <a:pPr algn="ctr"/>
            <a:r>
              <a:rPr lang="zh-TW" altLang="en-US" sz="2400" b="1" dirty="0" smtClean="0">
                <a:solidFill>
                  <a:srgbClr val="7F9ED7"/>
                </a:solidFill>
                <a:latin typeface="微軟正黑體" panose="020B0604030504040204" pitchFamily="34" charset="-120"/>
                <a:ea typeface="微軟正黑體" panose="020B0604030504040204" pitchFamily="34" charset="-120"/>
                <a:cs typeface="Calibri" panose="020F0502020204030204" pitchFamily="34" charset="0"/>
              </a:rPr>
              <a:t>第一類</a:t>
            </a:r>
            <a:endParaRPr lang="en-US" altLang="zh-TW" sz="2400" b="1" dirty="0" smtClean="0">
              <a:solidFill>
                <a:srgbClr val="7F9ED7"/>
              </a:solidFill>
              <a:latin typeface="微軟正黑體" panose="020B0604030504040204" pitchFamily="34" charset="-120"/>
              <a:ea typeface="微軟正黑體" panose="020B0604030504040204" pitchFamily="34" charset="-120"/>
              <a:cs typeface="Calibri" panose="020F0502020204030204" pitchFamily="34" charset="0"/>
            </a:endParaRPr>
          </a:p>
          <a:p>
            <a:pPr algn="ctr"/>
            <a:r>
              <a:rPr lang="zh-TW" altLang="en-US" sz="2400" b="1" dirty="0" smtClean="0">
                <a:solidFill>
                  <a:srgbClr val="7F9ED7"/>
                </a:solidFill>
                <a:latin typeface="微軟正黑體" panose="020B0604030504040204" pitchFamily="34" charset="-120"/>
                <a:ea typeface="微軟正黑體" panose="020B0604030504040204" pitchFamily="34" charset="-120"/>
                <a:cs typeface="Calibri" panose="020F0502020204030204" pitchFamily="34" charset="0"/>
              </a:rPr>
              <a:t>風險高市場</a:t>
            </a:r>
            <a:endParaRPr lang="zh-TW" altLang="en-US" sz="2400" dirty="0">
              <a:solidFill>
                <a:srgbClr val="7F9ED7"/>
              </a:solidFill>
            </a:endParaRPr>
          </a:p>
        </p:txBody>
      </p:sp>
      <p:sp>
        <p:nvSpPr>
          <p:cNvPr id="16" name="矩形 15"/>
          <p:cNvSpPr/>
          <p:nvPr/>
        </p:nvSpPr>
        <p:spPr>
          <a:xfrm>
            <a:off x="2434208" y="5254890"/>
            <a:ext cx="1723559" cy="707886"/>
          </a:xfrm>
          <a:prstGeom prst="rect">
            <a:avLst/>
          </a:prstGeom>
        </p:spPr>
        <p:txBody>
          <a:bodyPr wrap="square">
            <a:spAutoFit/>
          </a:bodyPr>
          <a:lstStyle/>
          <a:p>
            <a:pPr algn="ctr"/>
            <a:r>
              <a:rPr lang="zh-TW" altLang="en-US" sz="2000" dirty="0">
                <a:solidFill>
                  <a:srgbClr val="7C7C7C"/>
                </a:solidFill>
                <a:latin typeface="微軟正黑體" panose="020B0604030504040204" pitchFamily="34" charset="-120"/>
                <a:ea typeface="微軟正黑體" panose="020B0604030504040204" pitchFamily="34" charset="-120"/>
                <a:cs typeface="Calibri" panose="020F0502020204030204" pitchFamily="34" charset="0"/>
              </a:rPr>
              <a:t>信用評分過</a:t>
            </a:r>
            <a:r>
              <a:rPr lang="zh-TW" altLang="en-US" sz="2000" dirty="0" smtClean="0">
                <a:solidFill>
                  <a:srgbClr val="7C7C7C"/>
                </a:solidFill>
                <a:latin typeface="微軟正黑體" panose="020B0604030504040204" pitchFamily="34" charset="-120"/>
                <a:ea typeface="微軟正黑體" panose="020B0604030504040204" pitchFamily="34" charset="-120"/>
                <a:cs typeface="Calibri" panose="020F0502020204030204" pitchFamily="34" charset="0"/>
              </a:rPr>
              <a:t>低信用破產</a:t>
            </a:r>
            <a:endParaRPr lang="zh-TW" altLang="en-US" sz="2000" dirty="0">
              <a:solidFill>
                <a:srgbClr val="7C7C7C"/>
              </a:solidFill>
              <a:latin typeface="微軟正黑體" panose="020B0604030504040204" pitchFamily="34" charset="-120"/>
              <a:ea typeface="微軟正黑體" panose="020B0604030504040204" pitchFamily="34" charset="-120"/>
            </a:endParaRPr>
          </a:p>
        </p:txBody>
      </p:sp>
      <p:sp>
        <p:nvSpPr>
          <p:cNvPr id="17" name="矩形 16"/>
          <p:cNvSpPr/>
          <p:nvPr/>
        </p:nvSpPr>
        <p:spPr>
          <a:xfrm>
            <a:off x="7016811" y="4450439"/>
            <a:ext cx="2031325" cy="830997"/>
          </a:xfrm>
          <a:prstGeom prst="rect">
            <a:avLst/>
          </a:prstGeom>
        </p:spPr>
        <p:txBody>
          <a:bodyPr wrap="none">
            <a:spAutoFit/>
          </a:bodyPr>
          <a:lstStyle/>
          <a:p>
            <a:pPr algn="ctr"/>
            <a:r>
              <a:rPr lang="zh-TW" altLang="en-US" sz="2400" b="1" dirty="0" smtClean="0">
                <a:solidFill>
                  <a:srgbClr val="7F9ED7"/>
                </a:solidFill>
                <a:latin typeface="微軟正黑體" panose="020B0604030504040204" pitchFamily="34" charset="-120"/>
                <a:ea typeface="微軟正黑體" panose="020B0604030504040204" pitchFamily="34" charset="-120"/>
              </a:rPr>
              <a:t>第二</a:t>
            </a:r>
            <a:r>
              <a:rPr lang="zh-TW" altLang="en-US" sz="2400" b="1" dirty="0">
                <a:solidFill>
                  <a:srgbClr val="7F9ED7"/>
                </a:solidFill>
                <a:latin typeface="微軟正黑體" panose="020B0604030504040204" pitchFamily="34" charset="-120"/>
                <a:ea typeface="微軟正黑體" panose="020B0604030504040204" pitchFamily="34" charset="-120"/>
              </a:rPr>
              <a:t>類</a:t>
            </a:r>
            <a:endParaRPr lang="en-US" altLang="zh-TW" sz="2400" b="1" dirty="0" smtClean="0">
              <a:solidFill>
                <a:srgbClr val="7F9ED7"/>
              </a:solidFill>
              <a:latin typeface="微軟正黑體" panose="020B0604030504040204" pitchFamily="34" charset="-120"/>
              <a:ea typeface="微軟正黑體" panose="020B0604030504040204" pitchFamily="34" charset="-120"/>
            </a:endParaRPr>
          </a:p>
          <a:p>
            <a:pPr algn="ctr"/>
            <a:r>
              <a:rPr lang="zh-TW" altLang="en-US" sz="2400" b="1" dirty="0" smtClean="0">
                <a:solidFill>
                  <a:srgbClr val="7F9ED7"/>
                </a:solidFill>
                <a:latin typeface="微軟正黑體" panose="020B0604030504040204" pitchFamily="34" charset="-120"/>
                <a:ea typeface="微軟正黑體" panose="020B0604030504040204" pitchFamily="34" charset="-120"/>
              </a:rPr>
              <a:t>「沙漠」市場</a:t>
            </a:r>
            <a:endParaRPr lang="zh-TW" altLang="en-US" sz="2400" b="1" dirty="0">
              <a:solidFill>
                <a:srgbClr val="7F9ED7"/>
              </a:solidFill>
              <a:latin typeface="微軟正黑體" panose="020B0604030504040204" pitchFamily="34" charset="-120"/>
              <a:ea typeface="微軟正黑體" panose="020B0604030504040204" pitchFamily="34" charset="-120"/>
            </a:endParaRPr>
          </a:p>
        </p:txBody>
      </p:sp>
      <p:sp>
        <p:nvSpPr>
          <p:cNvPr id="3" name="矩形 2"/>
          <p:cNvSpPr/>
          <p:nvPr/>
        </p:nvSpPr>
        <p:spPr>
          <a:xfrm>
            <a:off x="179277" y="346483"/>
            <a:ext cx="4924746" cy="923330"/>
          </a:xfrm>
          <a:prstGeom prst="rect">
            <a:avLst/>
          </a:prstGeom>
          <a:noFill/>
        </p:spPr>
        <p:txBody>
          <a:bodyPr wrap="none" lIns="91440" tIns="45720" rIns="91440" bIns="45720">
            <a:spAutoFit/>
          </a:bodyPr>
          <a:lstStyle/>
          <a:p>
            <a:pPr algn="ctr"/>
            <a:r>
              <a:rPr lang="en-US" altLang="zh-TW" sz="5400" b="1" dirty="0" smtClean="0">
                <a:ln w="12700">
                  <a:noFill/>
                  <a:prstDash val="solid"/>
                </a:ln>
                <a:solidFill>
                  <a:schemeClr val="accent1">
                    <a:lumMod val="75000"/>
                  </a:schemeClr>
                </a:solidFill>
                <a:latin typeface="Microsoft JhengHei" charset="0"/>
                <a:ea typeface="Microsoft JhengHei" charset="0"/>
                <a:cs typeface="Microsoft JhengHei" charset="0"/>
              </a:rPr>
              <a:t>P2P</a:t>
            </a:r>
            <a:r>
              <a:rPr lang="zh-TW" altLang="en-US" sz="5400" b="1" dirty="0" smtClean="0">
                <a:ln w="12700">
                  <a:noFill/>
                  <a:prstDash val="solid"/>
                </a:ln>
                <a:solidFill>
                  <a:schemeClr val="accent1">
                    <a:lumMod val="75000"/>
                  </a:schemeClr>
                </a:solidFill>
                <a:latin typeface="Microsoft JhengHei" charset="0"/>
                <a:ea typeface="Microsoft JhengHei" charset="0"/>
                <a:cs typeface="Microsoft JhengHei" charset="0"/>
              </a:rPr>
              <a:t>借貸：客戶</a:t>
            </a:r>
            <a:endParaRPr lang="zh-TW" altLang="en-US" sz="5400" b="1" dirty="0">
              <a:ln w="12700">
                <a:noFill/>
                <a:prstDash val="solid"/>
              </a:ln>
              <a:solidFill>
                <a:schemeClr val="accent1">
                  <a:lumMod val="75000"/>
                </a:schemeClr>
              </a:solidFill>
              <a:latin typeface="Microsoft JhengHei" charset="0"/>
              <a:ea typeface="Microsoft JhengHei" charset="0"/>
              <a:cs typeface="Microsoft JhengHei" charset="0"/>
            </a:endParaRPr>
          </a:p>
        </p:txBody>
      </p:sp>
    </p:spTree>
    <p:extLst>
      <p:ext uri="{BB962C8B-B14F-4D97-AF65-F5344CB8AC3E}">
        <p14:creationId xmlns:p14="http://schemas.microsoft.com/office/powerpoint/2010/main" val="387584702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80374" y="1159887"/>
            <a:ext cx="8441735" cy="707886"/>
          </a:xfrm>
          <a:prstGeom prst="rect">
            <a:avLst/>
          </a:prstGeom>
        </p:spPr>
        <p:txBody>
          <a:bodyPr wrap="none">
            <a:spAutoFit/>
          </a:bodyPr>
          <a:lstStyle/>
          <a:p>
            <a:r>
              <a:rPr lang="zh-TW" altLang="en-US" sz="4000" b="1" dirty="0" smtClean="0">
                <a:solidFill>
                  <a:srgbClr val="7C7C7C"/>
                </a:solidFill>
                <a:latin typeface="微軟正黑體" panose="020B0604030504040204" pitchFamily="34" charset="-120"/>
                <a:ea typeface="微軟正黑體" panose="020B0604030504040204" pitchFamily="34" charset="-120"/>
              </a:rPr>
              <a:t>為何</a:t>
            </a:r>
            <a:r>
              <a:rPr lang="en-US" altLang="zh-TW" sz="4000" b="1" dirty="0" smtClean="0">
                <a:solidFill>
                  <a:srgbClr val="7C7C7C"/>
                </a:solidFill>
                <a:latin typeface="微軟正黑體" panose="020B0604030504040204" pitchFamily="34" charset="-120"/>
                <a:ea typeface="微軟正黑體" panose="020B0604030504040204" pitchFamily="34" charset="-120"/>
              </a:rPr>
              <a:t>P2P </a:t>
            </a:r>
            <a:r>
              <a:rPr lang="zh-TW" altLang="en-US" sz="4000" b="1" dirty="0" smtClean="0">
                <a:solidFill>
                  <a:srgbClr val="7C7C7C"/>
                </a:solidFill>
                <a:latin typeface="微軟正黑體" panose="020B0604030504040204" pitchFamily="34" charset="-120"/>
                <a:ea typeface="微軟正黑體" panose="020B0604030504040204" pitchFamily="34" charset="-120"/>
              </a:rPr>
              <a:t>借貸平台能</a:t>
            </a:r>
            <a:r>
              <a:rPr lang="zh-TW" altLang="zh-TW" sz="4000" b="1" dirty="0" smtClean="0">
                <a:solidFill>
                  <a:srgbClr val="7C7C7C"/>
                </a:solidFill>
                <a:latin typeface="微軟正黑體" panose="020B0604030504040204" pitchFamily="34" charset="-120"/>
                <a:ea typeface="微軟正黑體" panose="020B0604030504040204" pitchFamily="34" charset="-120"/>
              </a:rPr>
              <a:t>解決</a:t>
            </a:r>
            <a:r>
              <a:rPr lang="zh-TW" altLang="en-US" sz="4000" b="1" dirty="0" smtClean="0">
                <a:solidFill>
                  <a:srgbClr val="7C7C7C"/>
                </a:solidFill>
                <a:latin typeface="微軟正黑體" panose="020B0604030504040204" pitchFamily="34" charset="-120"/>
                <a:ea typeface="微軟正黑體" panose="020B0604030504040204" pitchFamily="34" charset="-120"/>
              </a:rPr>
              <a:t>借貸問題？</a:t>
            </a:r>
            <a:endParaRPr lang="zh-TW" altLang="en-US" sz="4000" b="1" dirty="0">
              <a:solidFill>
                <a:srgbClr val="7C7C7C"/>
              </a:solidFill>
              <a:latin typeface="微軟正黑體" panose="020B0604030504040204" pitchFamily="34" charset="-120"/>
              <a:ea typeface="微軟正黑體" panose="020B0604030504040204" pitchFamily="34" charset="-120"/>
            </a:endParaRPr>
          </a:p>
        </p:txBody>
      </p:sp>
      <p:sp>
        <p:nvSpPr>
          <p:cNvPr id="6" name="內容版面配置區 2"/>
          <p:cNvSpPr txBox="1">
            <a:spLocks/>
          </p:cNvSpPr>
          <p:nvPr/>
        </p:nvSpPr>
        <p:spPr>
          <a:xfrm>
            <a:off x="1504973" y="2506663"/>
            <a:ext cx="10515600" cy="83606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zh-TW" altLang="zh-TW" dirty="0" smtClean="0">
              <a:solidFill>
                <a:srgbClr val="7C7C7C"/>
              </a:solidFill>
              <a:latin typeface="微軟正黑體" panose="020B0604030504040204" pitchFamily="34" charset="-120"/>
              <a:ea typeface="微軟正黑體" panose="020B0604030504040204" pitchFamily="34" charset="-120"/>
            </a:endParaRPr>
          </a:p>
        </p:txBody>
      </p:sp>
      <p:sp>
        <p:nvSpPr>
          <p:cNvPr id="7" name="文字方塊 6"/>
          <p:cNvSpPr txBox="1"/>
          <p:nvPr/>
        </p:nvSpPr>
        <p:spPr>
          <a:xfrm>
            <a:off x="5231800" y="3105327"/>
            <a:ext cx="2789078" cy="2392963"/>
          </a:xfrm>
          <a:prstGeom prst="rect">
            <a:avLst/>
          </a:prstGeom>
          <a:noFill/>
        </p:spPr>
        <p:txBody>
          <a:bodyPr wrap="square" rtlCol="0">
            <a:spAutoFit/>
          </a:bodyPr>
          <a:lstStyle/>
          <a:p>
            <a:pPr>
              <a:spcBef>
                <a:spcPts val="1500"/>
              </a:spcBef>
            </a:pPr>
            <a:r>
              <a:rPr lang="zh-TW" altLang="en-US" sz="2800" b="1" dirty="0" smtClean="0">
                <a:solidFill>
                  <a:srgbClr val="7C7C7C"/>
                </a:solidFill>
                <a:latin typeface="微軟正黑體" panose="020B0604030504040204" pitchFamily="34" charset="-120"/>
                <a:ea typeface="微軟正黑體" panose="020B0604030504040204" pitchFamily="34" charset="-120"/>
              </a:rPr>
              <a:t>一、市場小</a:t>
            </a:r>
            <a:endParaRPr lang="zh-TW" altLang="en-US" sz="2800" b="1" dirty="0">
              <a:solidFill>
                <a:srgbClr val="7C7C7C"/>
              </a:solidFill>
              <a:latin typeface="微軟正黑體" panose="020B0604030504040204" pitchFamily="34" charset="-120"/>
              <a:ea typeface="微軟正黑體" panose="020B0604030504040204" pitchFamily="34" charset="-120"/>
            </a:endParaRPr>
          </a:p>
          <a:p>
            <a:pPr>
              <a:spcBef>
                <a:spcPts val="1500"/>
              </a:spcBef>
            </a:pPr>
            <a:r>
              <a:rPr lang="zh-TW" altLang="en-US" sz="2800" b="1" dirty="0" smtClean="0">
                <a:solidFill>
                  <a:srgbClr val="7C7C7C"/>
                </a:solidFill>
                <a:latin typeface="微軟正黑體" panose="020B0604030504040204" pitchFamily="34" charset="-120"/>
                <a:ea typeface="微軟正黑體" panose="020B0604030504040204" pitchFamily="34" charset="-120"/>
              </a:rPr>
              <a:t>二、借</a:t>
            </a:r>
            <a:r>
              <a:rPr lang="zh-TW" altLang="en-US" sz="2800" b="1" dirty="0" smtClean="0">
                <a:solidFill>
                  <a:srgbClr val="7C7C7C"/>
                </a:solidFill>
                <a:latin typeface="Microsoft JhengHei" charset="0"/>
                <a:ea typeface="Microsoft JhengHei" charset="0"/>
                <a:cs typeface="Microsoft JhengHei" charset="0"/>
              </a:rPr>
              <a:t>貸金額</a:t>
            </a:r>
            <a:r>
              <a:rPr lang="zh-TW" altLang="en-US" sz="2800" b="1" dirty="0" smtClean="0">
                <a:solidFill>
                  <a:srgbClr val="7C7C7C"/>
                </a:solidFill>
                <a:latin typeface="微軟正黑體" panose="020B0604030504040204" pitchFamily="34" charset="-120"/>
                <a:ea typeface="微軟正黑體" panose="020B0604030504040204" pitchFamily="34" charset="-120"/>
              </a:rPr>
              <a:t>低</a:t>
            </a:r>
          </a:p>
          <a:p>
            <a:pPr>
              <a:spcBef>
                <a:spcPts val="1500"/>
              </a:spcBef>
            </a:pPr>
            <a:r>
              <a:rPr lang="zh-TW" altLang="en-US" sz="2800" b="1" dirty="0" smtClean="0">
                <a:solidFill>
                  <a:srgbClr val="7C7C7C"/>
                </a:solidFill>
                <a:latin typeface="微軟正黑體" panose="020B0604030504040204" pitchFamily="34" charset="-120"/>
                <a:ea typeface="微軟正黑體" panose="020B0604030504040204" pitchFamily="34" charset="-120"/>
              </a:rPr>
              <a:t>三、營運成本高</a:t>
            </a:r>
          </a:p>
          <a:p>
            <a:pPr>
              <a:spcBef>
                <a:spcPts val="1500"/>
              </a:spcBef>
            </a:pPr>
            <a:r>
              <a:rPr lang="zh-TW" altLang="en-US" sz="2800" b="1" dirty="0" smtClean="0">
                <a:solidFill>
                  <a:srgbClr val="7C7C7C"/>
                </a:solidFill>
                <a:latin typeface="微軟正黑體" panose="020B0604030504040204" pitchFamily="34" charset="-120"/>
                <a:ea typeface="微軟正黑體" panose="020B0604030504040204" pitchFamily="34" charset="-120"/>
              </a:rPr>
              <a:t>四、風險高</a:t>
            </a:r>
            <a:endParaRPr lang="en-US" altLang="zh-TW" sz="2800" b="1" dirty="0">
              <a:solidFill>
                <a:srgbClr val="7C7C7C"/>
              </a:solidFill>
              <a:latin typeface="微軟正黑體" panose="020B0604030504040204" pitchFamily="34" charset="-120"/>
              <a:ea typeface="微軟正黑體" panose="020B0604030504040204" pitchFamily="34" charset="-120"/>
            </a:endParaRPr>
          </a:p>
        </p:txBody>
      </p:sp>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4734" y="3304006"/>
            <a:ext cx="1129411" cy="1129411"/>
          </a:xfrm>
          <a:prstGeom prst="rect">
            <a:avLst/>
          </a:prstGeom>
        </p:spPr>
      </p:pic>
      <p:grpSp>
        <p:nvGrpSpPr>
          <p:cNvPr id="13" name="群組 12"/>
          <p:cNvGrpSpPr/>
          <p:nvPr/>
        </p:nvGrpSpPr>
        <p:grpSpPr>
          <a:xfrm>
            <a:off x="2040159" y="1962844"/>
            <a:ext cx="7922163" cy="1404543"/>
            <a:chOff x="3047443" y="1725141"/>
            <a:chExt cx="7922163" cy="1404543"/>
          </a:xfrm>
        </p:grpSpPr>
        <p:sp>
          <p:nvSpPr>
            <p:cNvPr id="14" name="文字方塊 13"/>
            <p:cNvSpPr txBox="1"/>
            <p:nvPr/>
          </p:nvSpPr>
          <p:spPr>
            <a:xfrm>
              <a:off x="3940526" y="2135934"/>
              <a:ext cx="6381709" cy="707886"/>
            </a:xfrm>
            <a:prstGeom prst="rect">
              <a:avLst/>
            </a:prstGeom>
            <a:noFill/>
          </p:spPr>
          <p:txBody>
            <a:bodyPr wrap="square" rtlCol="0">
              <a:spAutoFit/>
            </a:bodyPr>
            <a:lstStyle/>
            <a:p>
              <a:r>
                <a:rPr lang="zh-TW" altLang="en-US" sz="4000" b="1" dirty="0" smtClean="0">
                  <a:solidFill>
                    <a:srgbClr val="C00000"/>
                  </a:solidFill>
                  <a:latin typeface="微軟正黑體" panose="020B0604030504040204" pitchFamily="34" charset="-120"/>
                  <a:ea typeface="微軟正黑體" panose="020B0604030504040204" pitchFamily="34" charset="-120"/>
                </a:rPr>
                <a:t>銀行將上述族群排除之因素</a:t>
              </a:r>
              <a:endParaRPr lang="zh-TW" altLang="en-US" sz="4000" b="1" dirty="0">
                <a:solidFill>
                  <a:srgbClr val="C00000"/>
                </a:solidFill>
                <a:latin typeface="微軟正黑體" panose="020B0604030504040204" pitchFamily="34" charset="-120"/>
                <a:ea typeface="微軟正黑體" panose="020B0604030504040204" pitchFamily="34" charset="-120"/>
              </a:endParaRPr>
            </a:p>
          </p:txBody>
        </p:sp>
        <p:pic>
          <p:nvPicPr>
            <p:cNvPr id="15" name="圖片 14"/>
            <p:cNvPicPr>
              <a:picLocks noChangeAspect="1"/>
            </p:cNvPicPr>
            <p:nvPr/>
          </p:nvPicPr>
          <p:blipFill rotWithShape="1">
            <a:blip r:embed="rId4">
              <a:duotone>
                <a:schemeClr val="accent3">
                  <a:shade val="45000"/>
                  <a:satMod val="135000"/>
                </a:schemeClr>
                <a:prstClr val="white"/>
              </a:duotone>
            </a:blip>
            <a:srcRect r="40071" b="47074"/>
            <a:stretch/>
          </p:blipFill>
          <p:spPr>
            <a:xfrm>
              <a:off x="3047443" y="1725141"/>
              <a:ext cx="647371" cy="571729"/>
            </a:xfrm>
            <a:prstGeom prst="rect">
              <a:avLst/>
            </a:prstGeom>
          </p:spPr>
        </p:pic>
        <p:pic>
          <p:nvPicPr>
            <p:cNvPr id="16" name="圖片 15"/>
            <p:cNvPicPr>
              <a:picLocks noChangeAspect="1"/>
            </p:cNvPicPr>
            <p:nvPr/>
          </p:nvPicPr>
          <p:blipFill rotWithShape="1">
            <a:blip r:embed="rId4">
              <a:duotone>
                <a:schemeClr val="accent3">
                  <a:shade val="45000"/>
                  <a:satMod val="135000"/>
                </a:schemeClr>
                <a:prstClr val="white"/>
              </a:duotone>
            </a:blip>
            <a:srcRect l="41292" t="47485" r="-1221" b="-411"/>
            <a:stretch/>
          </p:blipFill>
          <p:spPr>
            <a:xfrm>
              <a:off x="10322235" y="2557955"/>
              <a:ext cx="647371" cy="571729"/>
            </a:xfrm>
            <a:prstGeom prst="rect">
              <a:avLst/>
            </a:prstGeom>
          </p:spPr>
        </p:pic>
      </p:grpSp>
      <p:sp>
        <p:nvSpPr>
          <p:cNvPr id="17" name="矩形 16"/>
          <p:cNvSpPr/>
          <p:nvPr/>
        </p:nvSpPr>
        <p:spPr>
          <a:xfrm>
            <a:off x="0" y="286205"/>
            <a:ext cx="4924745" cy="923330"/>
          </a:xfrm>
          <a:prstGeom prst="rect">
            <a:avLst/>
          </a:prstGeom>
          <a:noFill/>
        </p:spPr>
        <p:txBody>
          <a:bodyPr wrap="none" lIns="91440" tIns="45720" rIns="91440" bIns="45720">
            <a:spAutoFit/>
          </a:bodyPr>
          <a:lstStyle/>
          <a:p>
            <a:pPr algn="ctr"/>
            <a:r>
              <a:rPr lang="en-US" altLang="zh-TW" sz="5400" b="1" dirty="0" smtClean="0">
                <a:ln w="12700">
                  <a:noFill/>
                  <a:prstDash val="solid"/>
                </a:ln>
                <a:solidFill>
                  <a:schemeClr val="accent1">
                    <a:lumMod val="75000"/>
                  </a:schemeClr>
                </a:solidFill>
                <a:latin typeface="Microsoft JhengHei" charset="0"/>
                <a:ea typeface="Microsoft JhengHei" charset="0"/>
                <a:cs typeface="Microsoft JhengHei" charset="0"/>
              </a:rPr>
              <a:t>P2P</a:t>
            </a:r>
            <a:r>
              <a:rPr lang="zh-TW" altLang="en-US" sz="5400" b="1" dirty="0" smtClean="0">
                <a:ln w="12700">
                  <a:noFill/>
                  <a:prstDash val="solid"/>
                </a:ln>
                <a:solidFill>
                  <a:schemeClr val="accent1">
                    <a:lumMod val="75000"/>
                  </a:schemeClr>
                </a:solidFill>
                <a:latin typeface="Microsoft JhengHei" charset="0"/>
                <a:ea typeface="Microsoft JhengHei" charset="0"/>
                <a:cs typeface="Microsoft JhengHei" charset="0"/>
              </a:rPr>
              <a:t>借貸：平台</a:t>
            </a:r>
            <a:endParaRPr lang="zh-TW" altLang="en-US" sz="5400" b="1" dirty="0">
              <a:ln w="12700">
                <a:noFill/>
                <a:prstDash val="solid"/>
              </a:ln>
              <a:solidFill>
                <a:schemeClr val="accent1">
                  <a:lumMod val="75000"/>
                </a:schemeClr>
              </a:solidFill>
              <a:latin typeface="Microsoft JhengHei" charset="0"/>
              <a:ea typeface="Microsoft JhengHei" charset="0"/>
              <a:cs typeface="Microsoft JhengHei" charset="0"/>
            </a:endParaRPr>
          </a:p>
        </p:txBody>
      </p:sp>
    </p:spTree>
    <p:extLst>
      <p:ext uri="{BB962C8B-B14F-4D97-AF65-F5344CB8AC3E}">
        <p14:creationId xmlns:p14="http://schemas.microsoft.com/office/powerpoint/2010/main" val="334370364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內容版面配置區 2"/>
          <p:cNvSpPr txBox="1">
            <a:spLocks/>
          </p:cNvSpPr>
          <p:nvPr/>
        </p:nvSpPr>
        <p:spPr>
          <a:xfrm>
            <a:off x="1504973" y="2506663"/>
            <a:ext cx="10515600" cy="83606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zh-TW" altLang="zh-TW" dirty="0" smtClean="0">
              <a:solidFill>
                <a:srgbClr val="7C7C7C"/>
              </a:solidFill>
              <a:latin typeface="微軟正黑體" panose="020B0604030504040204" pitchFamily="34" charset="-120"/>
              <a:ea typeface="微軟正黑體" panose="020B0604030504040204" pitchFamily="34" charset="-120"/>
            </a:endParaRPr>
          </a:p>
        </p:txBody>
      </p:sp>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4734" y="3274186"/>
            <a:ext cx="1129411" cy="1129411"/>
          </a:xfrm>
          <a:prstGeom prst="rect">
            <a:avLst/>
          </a:prstGeom>
        </p:spPr>
      </p:pic>
      <p:grpSp>
        <p:nvGrpSpPr>
          <p:cNvPr id="13" name="群組 12"/>
          <p:cNvGrpSpPr/>
          <p:nvPr/>
        </p:nvGrpSpPr>
        <p:grpSpPr>
          <a:xfrm>
            <a:off x="2100343" y="1434676"/>
            <a:ext cx="7029080" cy="1527266"/>
            <a:chOff x="3047443" y="1725141"/>
            <a:chExt cx="7029080" cy="1527266"/>
          </a:xfrm>
        </p:grpSpPr>
        <p:sp>
          <p:nvSpPr>
            <p:cNvPr id="14" name="文字方塊 13"/>
            <p:cNvSpPr txBox="1"/>
            <p:nvPr/>
          </p:nvSpPr>
          <p:spPr>
            <a:xfrm>
              <a:off x="3694814" y="2141110"/>
              <a:ext cx="6381709" cy="769441"/>
            </a:xfrm>
            <a:prstGeom prst="rect">
              <a:avLst/>
            </a:prstGeom>
            <a:noFill/>
          </p:spPr>
          <p:txBody>
            <a:bodyPr wrap="square" rtlCol="0">
              <a:spAutoFit/>
            </a:bodyPr>
            <a:lstStyle/>
            <a:p>
              <a:r>
                <a:rPr lang="en-US" altLang="zh-TW" sz="4400" b="1" dirty="0" smtClean="0">
                  <a:solidFill>
                    <a:srgbClr val="C00000"/>
                  </a:solidFill>
                  <a:latin typeface="微軟正黑體" panose="020B0604030504040204" pitchFamily="34" charset="-120"/>
                  <a:ea typeface="微軟正黑體" panose="020B0604030504040204" pitchFamily="34" charset="-120"/>
                </a:rPr>
                <a:t>P2P</a:t>
              </a:r>
              <a:r>
                <a:rPr lang="zh-TW" altLang="en-US" sz="4400" b="1" dirty="0" smtClean="0">
                  <a:solidFill>
                    <a:srgbClr val="C00000"/>
                  </a:solidFill>
                  <a:latin typeface="微軟正黑體" panose="020B0604030504040204" pitchFamily="34" charset="-120"/>
                  <a:ea typeface="微軟正黑體" panose="020B0604030504040204" pitchFamily="34" charset="-120"/>
                </a:rPr>
                <a:t>借貸平台的優勢</a:t>
              </a:r>
              <a:endParaRPr lang="zh-TW" altLang="en-US" sz="4400" b="1" dirty="0">
                <a:solidFill>
                  <a:srgbClr val="C00000"/>
                </a:solidFill>
                <a:latin typeface="微軟正黑體" panose="020B0604030504040204" pitchFamily="34" charset="-120"/>
                <a:ea typeface="微軟正黑體" panose="020B0604030504040204" pitchFamily="34" charset="-120"/>
              </a:endParaRPr>
            </a:p>
          </p:txBody>
        </p:sp>
        <p:pic>
          <p:nvPicPr>
            <p:cNvPr id="15" name="圖片 14"/>
            <p:cNvPicPr>
              <a:picLocks noChangeAspect="1"/>
            </p:cNvPicPr>
            <p:nvPr/>
          </p:nvPicPr>
          <p:blipFill rotWithShape="1">
            <a:blip r:embed="rId4">
              <a:duotone>
                <a:schemeClr val="accent3">
                  <a:shade val="45000"/>
                  <a:satMod val="135000"/>
                </a:schemeClr>
                <a:prstClr val="white"/>
              </a:duotone>
            </a:blip>
            <a:srcRect r="40071" b="47074"/>
            <a:stretch/>
          </p:blipFill>
          <p:spPr>
            <a:xfrm>
              <a:off x="3047443" y="1725141"/>
              <a:ext cx="647371" cy="571729"/>
            </a:xfrm>
            <a:prstGeom prst="rect">
              <a:avLst/>
            </a:prstGeom>
          </p:spPr>
        </p:pic>
        <p:pic>
          <p:nvPicPr>
            <p:cNvPr id="16" name="圖片 15"/>
            <p:cNvPicPr>
              <a:picLocks noChangeAspect="1"/>
            </p:cNvPicPr>
            <p:nvPr/>
          </p:nvPicPr>
          <p:blipFill rotWithShape="1">
            <a:blip r:embed="rId4">
              <a:duotone>
                <a:schemeClr val="accent3">
                  <a:shade val="45000"/>
                  <a:satMod val="135000"/>
                </a:schemeClr>
                <a:prstClr val="white"/>
              </a:duotone>
            </a:blip>
            <a:srcRect l="41292" t="47485" r="-1221" b="-411"/>
            <a:stretch/>
          </p:blipFill>
          <p:spPr>
            <a:xfrm>
              <a:off x="8821397" y="2680678"/>
              <a:ext cx="647371" cy="571729"/>
            </a:xfrm>
            <a:prstGeom prst="rect">
              <a:avLst/>
            </a:prstGeom>
          </p:spPr>
        </p:pic>
      </p:grpSp>
      <p:grpSp>
        <p:nvGrpSpPr>
          <p:cNvPr id="2" name="群組 1"/>
          <p:cNvGrpSpPr/>
          <p:nvPr/>
        </p:nvGrpSpPr>
        <p:grpSpPr>
          <a:xfrm>
            <a:off x="5231799" y="3075507"/>
            <a:ext cx="6506313" cy="2392963"/>
            <a:chOff x="5231799" y="3075507"/>
            <a:chExt cx="6506313" cy="2392963"/>
          </a:xfrm>
        </p:grpSpPr>
        <p:sp>
          <p:nvSpPr>
            <p:cNvPr id="7" name="文字方塊 6"/>
            <p:cNvSpPr txBox="1"/>
            <p:nvPr/>
          </p:nvSpPr>
          <p:spPr>
            <a:xfrm>
              <a:off x="5231799" y="3075507"/>
              <a:ext cx="6506313" cy="2392963"/>
            </a:xfrm>
            <a:prstGeom prst="rect">
              <a:avLst/>
            </a:prstGeom>
            <a:noFill/>
          </p:spPr>
          <p:txBody>
            <a:bodyPr wrap="square" rtlCol="0">
              <a:spAutoFit/>
            </a:bodyPr>
            <a:lstStyle/>
            <a:p>
              <a:pPr>
                <a:spcBef>
                  <a:spcPts val="1500"/>
                </a:spcBef>
              </a:pPr>
              <a:r>
                <a:rPr lang="zh-TW" altLang="en-US" sz="2800" b="1" dirty="0" smtClean="0">
                  <a:solidFill>
                    <a:srgbClr val="7C7C7C"/>
                  </a:solidFill>
                  <a:latin typeface="微軟正黑體" panose="020B0604030504040204" pitchFamily="34" charset="-120"/>
                  <a:ea typeface="微軟正黑體" panose="020B0604030504040204" pitchFamily="34" charset="-120"/>
                </a:rPr>
                <a:t>一、市場小：網路平台擴大市場</a:t>
              </a:r>
            </a:p>
            <a:p>
              <a:pPr>
                <a:spcBef>
                  <a:spcPts val="1500"/>
                </a:spcBef>
              </a:pPr>
              <a:r>
                <a:rPr lang="zh-TW" altLang="en-US" sz="2800" b="1" dirty="0" smtClean="0">
                  <a:solidFill>
                    <a:srgbClr val="7C7C7C"/>
                  </a:solidFill>
                  <a:latin typeface="微軟正黑體" panose="020B0604030504040204" pitchFamily="34" charset="-120"/>
                  <a:ea typeface="微軟正黑體" panose="020B0604030504040204" pitchFamily="34" charset="-120"/>
                </a:rPr>
                <a:t>二、借貸金額低：「長尾」市場集聚</a:t>
              </a:r>
            </a:p>
            <a:p>
              <a:pPr>
                <a:spcBef>
                  <a:spcPts val="1500"/>
                </a:spcBef>
              </a:pPr>
              <a:r>
                <a:rPr lang="zh-TW" altLang="en-US" sz="2800" b="1" dirty="0" smtClean="0">
                  <a:solidFill>
                    <a:srgbClr val="7C7C7C"/>
                  </a:solidFill>
                  <a:latin typeface="微軟正黑體" panose="020B0604030504040204" pitchFamily="34" charset="-120"/>
                  <a:ea typeface="微軟正黑體" panose="020B0604030504040204" pitchFamily="34" charset="-120"/>
                </a:rPr>
                <a:t>三、營運成本高：</a:t>
              </a:r>
              <a:r>
                <a:rPr lang="en-US" altLang="zh-TW" sz="2800" b="1" dirty="0" smtClean="0">
                  <a:solidFill>
                    <a:srgbClr val="7C7C7C"/>
                  </a:solidFill>
                  <a:latin typeface="微軟正黑體" panose="020B0604030504040204" pitchFamily="34" charset="-120"/>
                  <a:ea typeface="微軟正黑體" panose="020B0604030504040204" pitchFamily="34" charset="-120"/>
                </a:rPr>
                <a:t>IT</a:t>
              </a:r>
              <a:r>
                <a:rPr lang="zh-TW" altLang="en-US" sz="2800" b="1" dirty="0" smtClean="0">
                  <a:solidFill>
                    <a:srgbClr val="7C7C7C"/>
                  </a:solidFill>
                  <a:latin typeface="微軟正黑體" panose="020B0604030504040204" pitchFamily="34" charset="-120"/>
                  <a:ea typeface="微軟正黑體" panose="020B0604030504040204" pitchFamily="34" charset="-120"/>
                </a:rPr>
                <a:t>新技術（如雲端）</a:t>
              </a:r>
            </a:p>
            <a:p>
              <a:pPr>
                <a:spcBef>
                  <a:spcPts val="1500"/>
                </a:spcBef>
              </a:pPr>
              <a:r>
                <a:rPr lang="zh-TW" altLang="en-US" sz="2800" b="1" dirty="0" smtClean="0">
                  <a:solidFill>
                    <a:srgbClr val="7C7C7C"/>
                  </a:solidFill>
                  <a:latin typeface="微軟正黑體" panose="020B0604030504040204" pitchFamily="34" charset="-120"/>
                  <a:ea typeface="微軟正黑體" panose="020B0604030504040204" pitchFamily="34" charset="-120"/>
                </a:rPr>
                <a:t>四、風險高：大數據分析網路信評</a:t>
              </a:r>
              <a:endParaRPr lang="en-US" altLang="zh-TW" sz="2800" b="1" dirty="0">
                <a:solidFill>
                  <a:srgbClr val="7C7C7C"/>
                </a:solidFill>
                <a:latin typeface="微軟正黑體" panose="020B0604030504040204" pitchFamily="34" charset="-120"/>
                <a:ea typeface="微軟正黑體" panose="020B0604030504040204" pitchFamily="34" charset="-120"/>
              </a:endParaRPr>
            </a:p>
          </p:txBody>
        </p:sp>
        <p:cxnSp>
          <p:nvCxnSpPr>
            <p:cNvPr id="5" name="直線接點 4"/>
            <p:cNvCxnSpPr/>
            <p:nvPr/>
          </p:nvCxnSpPr>
          <p:spPr>
            <a:xfrm>
              <a:off x="5993296" y="3342727"/>
              <a:ext cx="112312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flipV="1">
              <a:off x="5993296" y="3937726"/>
              <a:ext cx="1821795" cy="1460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直線接點 18"/>
            <p:cNvCxnSpPr/>
            <p:nvPr/>
          </p:nvCxnSpPr>
          <p:spPr>
            <a:xfrm>
              <a:off x="5993296" y="4569036"/>
              <a:ext cx="182179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a:xfrm>
              <a:off x="5993296" y="5199130"/>
              <a:ext cx="119269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1" name="矩形 20"/>
          <p:cNvSpPr/>
          <p:nvPr/>
        </p:nvSpPr>
        <p:spPr>
          <a:xfrm>
            <a:off x="84886" y="407425"/>
            <a:ext cx="4924745" cy="923330"/>
          </a:xfrm>
          <a:prstGeom prst="rect">
            <a:avLst/>
          </a:prstGeom>
          <a:noFill/>
        </p:spPr>
        <p:txBody>
          <a:bodyPr wrap="none" lIns="91440" tIns="45720" rIns="91440" bIns="45720">
            <a:spAutoFit/>
          </a:bodyPr>
          <a:lstStyle/>
          <a:p>
            <a:pPr algn="ctr"/>
            <a:r>
              <a:rPr lang="en-US" altLang="zh-TW" sz="5400" b="1" dirty="0" smtClean="0">
                <a:ln w="12700">
                  <a:noFill/>
                  <a:prstDash val="solid"/>
                </a:ln>
                <a:solidFill>
                  <a:schemeClr val="accent1">
                    <a:lumMod val="75000"/>
                  </a:schemeClr>
                </a:solidFill>
                <a:latin typeface="Microsoft JhengHei" charset="0"/>
                <a:ea typeface="Microsoft JhengHei" charset="0"/>
                <a:cs typeface="Microsoft JhengHei" charset="0"/>
              </a:rPr>
              <a:t>P2P</a:t>
            </a:r>
            <a:r>
              <a:rPr lang="zh-TW" altLang="en-US" sz="5400" b="1" dirty="0" smtClean="0">
                <a:ln w="12700">
                  <a:noFill/>
                  <a:prstDash val="solid"/>
                </a:ln>
                <a:solidFill>
                  <a:schemeClr val="accent1">
                    <a:lumMod val="75000"/>
                  </a:schemeClr>
                </a:solidFill>
                <a:latin typeface="Microsoft JhengHei" charset="0"/>
                <a:ea typeface="Microsoft JhengHei" charset="0"/>
                <a:cs typeface="Microsoft JhengHei" charset="0"/>
              </a:rPr>
              <a:t>借貸：平台</a:t>
            </a:r>
            <a:endParaRPr lang="zh-TW" altLang="en-US" sz="5400" b="1" dirty="0">
              <a:ln w="12700">
                <a:noFill/>
                <a:prstDash val="solid"/>
              </a:ln>
              <a:solidFill>
                <a:schemeClr val="accent1">
                  <a:lumMod val="75000"/>
                </a:schemeClr>
              </a:solidFill>
              <a:latin typeface="Microsoft JhengHei" charset="0"/>
              <a:ea typeface="Microsoft JhengHei" charset="0"/>
              <a:cs typeface="Microsoft JhengHei" charset="0"/>
            </a:endParaRPr>
          </a:p>
        </p:txBody>
      </p:sp>
    </p:spTree>
    <p:extLst>
      <p:ext uri="{BB962C8B-B14F-4D97-AF65-F5344CB8AC3E}">
        <p14:creationId xmlns:p14="http://schemas.microsoft.com/office/powerpoint/2010/main" val="292683663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線接點 9"/>
          <p:cNvCxnSpPr/>
          <p:nvPr/>
        </p:nvCxnSpPr>
        <p:spPr>
          <a:xfrm>
            <a:off x="3294090" y="2627409"/>
            <a:ext cx="0" cy="3889735"/>
          </a:xfrm>
          <a:prstGeom prst="line">
            <a:avLst/>
          </a:prstGeom>
          <a:ln w="38100">
            <a:solidFill>
              <a:schemeClr val="accent1"/>
            </a:solidFill>
            <a:prstDash val="sysDot"/>
          </a:ln>
        </p:spPr>
        <p:style>
          <a:lnRef idx="1">
            <a:schemeClr val="accent1"/>
          </a:lnRef>
          <a:fillRef idx="0">
            <a:schemeClr val="accent1"/>
          </a:fillRef>
          <a:effectRef idx="0">
            <a:schemeClr val="accent1"/>
          </a:effectRef>
          <a:fontRef idx="minor">
            <a:schemeClr val="tx1"/>
          </a:fontRef>
        </p:style>
      </p:cxnSp>
      <p:grpSp>
        <p:nvGrpSpPr>
          <p:cNvPr id="23" name="群組 22"/>
          <p:cNvGrpSpPr/>
          <p:nvPr/>
        </p:nvGrpSpPr>
        <p:grpSpPr>
          <a:xfrm>
            <a:off x="1290203" y="3114509"/>
            <a:ext cx="1737015" cy="2291276"/>
            <a:chOff x="1551707" y="2218589"/>
            <a:chExt cx="1737015" cy="2291276"/>
          </a:xfrm>
        </p:grpSpPr>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572490" y="2218589"/>
              <a:ext cx="1530929" cy="1530929"/>
            </a:xfrm>
            <a:prstGeom prst="rect">
              <a:avLst/>
            </a:prstGeom>
          </p:spPr>
        </p:pic>
        <p:sp>
          <p:nvSpPr>
            <p:cNvPr id="19" name="文字方塊 18"/>
            <p:cNvSpPr txBox="1"/>
            <p:nvPr/>
          </p:nvSpPr>
          <p:spPr>
            <a:xfrm>
              <a:off x="1551707" y="3986645"/>
              <a:ext cx="1737015" cy="523220"/>
            </a:xfrm>
            <a:prstGeom prst="rect">
              <a:avLst/>
            </a:prstGeom>
            <a:noFill/>
          </p:spPr>
          <p:txBody>
            <a:bodyPr wrap="square" rtlCol="0">
              <a:spAutoFit/>
            </a:bodyPr>
            <a:lstStyle/>
            <a:p>
              <a:r>
                <a:rPr lang="zh-TW" altLang="en-US" sz="2800" b="1" dirty="0" smtClean="0">
                  <a:solidFill>
                    <a:srgbClr val="C00000"/>
                  </a:solidFill>
                  <a:latin typeface="微軟正黑體" panose="020B0604030504040204" pitchFamily="34" charset="-120"/>
                  <a:ea typeface="微軟正黑體" panose="020B0604030504040204" pitchFamily="34" charset="-120"/>
                </a:rPr>
                <a:t>政府機</a:t>
              </a:r>
              <a:r>
                <a:rPr lang="zh-TW" altLang="en-US" sz="2800" b="1" dirty="0">
                  <a:solidFill>
                    <a:srgbClr val="C00000"/>
                  </a:solidFill>
                  <a:latin typeface="微軟正黑體" panose="020B0604030504040204" pitchFamily="34" charset="-120"/>
                  <a:ea typeface="微軟正黑體" panose="020B0604030504040204" pitchFamily="34" charset="-120"/>
                </a:rPr>
                <a:t>關</a:t>
              </a:r>
              <a:endParaRPr lang="en-US" altLang="zh-TW" sz="2800" b="1" dirty="0" smtClean="0">
                <a:solidFill>
                  <a:srgbClr val="C00000"/>
                </a:solidFill>
                <a:latin typeface="微軟正黑體" panose="020B0604030504040204" pitchFamily="34" charset="-120"/>
                <a:ea typeface="微軟正黑體" panose="020B0604030504040204" pitchFamily="34" charset="-120"/>
              </a:endParaRPr>
            </a:p>
          </p:txBody>
        </p:sp>
      </p:grpSp>
      <p:sp>
        <p:nvSpPr>
          <p:cNvPr id="13" name="文字方塊 12"/>
          <p:cNvSpPr txBox="1"/>
          <p:nvPr/>
        </p:nvSpPr>
        <p:spPr>
          <a:xfrm>
            <a:off x="1601879" y="1062312"/>
            <a:ext cx="9415721" cy="707886"/>
          </a:xfrm>
          <a:prstGeom prst="rect">
            <a:avLst/>
          </a:prstGeom>
          <a:noFill/>
        </p:spPr>
        <p:txBody>
          <a:bodyPr wrap="square" rtlCol="0">
            <a:spAutoFit/>
          </a:bodyPr>
          <a:lstStyle/>
          <a:p>
            <a:r>
              <a:rPr lang="zh-TW" altLang="en-US" sz="4000" b="1" dirty="0" smtClean="0">
                <a:solidFill>
                  <a:schemeClr val="tx1">
                    <a:lumMod val="50000"/>
                    <a:lumOff val="50000"/>
                  </a:schemeClr>
                </a:solidFill>
                <a:latin typeface="微軟正黑體" panose="020B0604030504040204" pitchFamily="34" charset="-120"/>
                <a:ea typeface="微軟正黑體" panose="020B0604030504040204" pitchFamily="34" charset="-120"/>
              </a:rPr>
              <a:t>政府</a:t>
            </a:r>
            <a:r>
              <a:rPr lang="zh-TW" altLang="en-US" sz="4000" b="1" dirty="0">
                <a:solidFill>
                  <a:schemeClr val="tx1">
                    <a:lumMod val="50000"/>
                    <a:lumOff val="50000"/>
                  </a:schemeClr>
                </a:solidFill>
                <a:latin typeface="微軟正黑體" panose="020B0604030504040204" pitchFamily="34" charset="-120"/>
                <a:ea typeface="微軟正黑體" panose="020B0604030504040204" pitchFamily="34" charset="-120"/>
              </a:rPr>
              <a:t>觀點：如何降低放款人的投資風險？</a:t>
            </a:r>
          </a:p>
        </p:txBody>
      </p:sp>
      <p:grpSp>
        <p:nvGrpSpPr>
          <p:cNvPr id="11" name="群組 10"/>
          <p:cNvGrpSpPr/>
          <p:nvPr/>
        </p:nvGrpSpPr>
        <p:grpSpPr>
          <a:xfrm>
            <a:off x="3560962" y="3315170"/>
            <a:ext cx="8476549" cy="3323987"/>
            <a:chOff x="3427504" y="3182733"/>
            <a:chExt cx="6809316" cy="3323987"/>
          </a:xfrm>
        </p:grpSpPr>
        <p:pic>
          <p:nvPicPr>
            <p:cNvPr id="6" name="圖片 5"/>
            <p:cNvPicPr>
              <a:picLocks noChangeAspect="1"/>
            </p:cNvPicPr>
            <p:nvPr/>
          </p:nvPicPr>
          <p:blipFill rotWithShape="1">
            <a:blip r:embed="rId4">
              <a:extLst>
                <a:ext uri="{28A0092B-C50C-407E-A947-70E740481C1C}">
                  <a14:useLocalDpi xmlns:a14="http://schemas.microsoft.com/office/drawing/2010/main" val="0"/>
                </a:ext>
              </a:extLst>
            </a:blip>
            <a:srcRect l="23970" t="47493" r="52757" b="26143"/>
            <a:stretch/>
          </p:blipFill>
          <p:spPr>
            <a:xfrm>
              <a:off x="3427504" y="3747536"/>
              <a:ext cx="1910761" cy="1731627"/>
            </a:xfrm>
            <a:prstGeom prst="rect">
              <a:avLst/>
            </a:prstGeom>
          </p:spPr>
        </p:pic>
        <p:sp>
          <p:nvSpPr>
            <p:cNvPr id="17" name="文字方塊 16"/>
            <p:cNvSpPr txBox="1"/>
            <p:nvPr/>
          </p:nvSpPr>
          <p:spPr>
            <a:xfrm>
              <a:off x="5392374" y="3182733"/>
              <a:ext cx="4844446" cy="3323987"/>
            </a:xfrm>
            <a:prstGeom prst="rect">
              <a:avLst/>
            </a:prstGeom>
            <a:noFill/>
          </p:spPr>
          <p:txBody>
            <a:bodyPr wrap="square" rtlCol="0">
              <a:spAutoFit/>
            </a:bodyPr>
            <a:lstStyle/>
            <a:p>
              <a:pPr>
                <a:lnSpc>
                  <a:spcPct val="150000"/>
                </a:lnSpc>
              </a:pPr>
              <a:r>
                <a:rPr lang="zh-TW" altLang="en-US" sz="2800" b="1" dirty="0" smtClean="0">
                  <a:solidFill>
                    <a:schemeClr val="tx1">
                      <a:lumMod val="50000"/>
                      <a:lumOff val="50000"/>
                    </a:schemeClr>
                  </a:solidFill>
                  <a:latin typeface="微軟正黑體" panose="020B0604030504040204" pitchFamily="34" charset="-120"/>
                  <a:ea typeface="微軟正黑體" panose="020B0604030504040204" pitchFamily="34" charset="-120"/>
                </a:rPr>
                <a:t>一、借款人信用風險</a:t>
              </a:r>
              <a:br>
                <a:rPr lang="zh-TW" altLang="en-US" sz="2800" b="1" dirty="0" smtClean="0">
                  <a:solidFill>
                    <a:schemeClr val="tx1">
                      <a:lumMod val="50000"/>
                      <a:lumOff val="50000"/>
                    </a:schemeClr>
                  </a:solidFill>
                  <a:latin typeface="微軟正黑體" panose="020B0604030504040204" pitchFamily="34" charset="-120"/>
                  <a:ea typeface="微軟正黑體" panose="020B0604030504040204" pitchFamily="34" charset="-120"/>
                </a:rPr>
              </a:br>
              <a:r>
                <a:rPr lang="zh-TW" altLang="en-US" sz="2800" dirty="0" smtClean="0">
                  <a:solidFill>
                    <a:schemeClr val="tx1">
                      <a:lumMod val="50000"/>
                      <a:lumOff val="50000"/>
                    </a:schemeClr>
                  </a:solidFill>
                  <a:latin typeface="微軟正黑體" panose="020B0604030504040204" pitchFamily="34" charset="-120"/>
                  <a:ea typeface="微軟正黑體" panose="020B0604030504040204" pitchFamily="34" charset="-120"/>
                </a:rPr>
                <a:t>        </a:t>
              </a:r>
              <a:r>
                <a:rPr lang="zh-TW" altLang="en-US" sz="2800" dirty="0">
                  <a:solidFill>
                    <a:schemeClr val="tx1">
                      <a:lumMod val="50000"/>
                      <a:lumOff val="50000"/>
                    </a:schemeClr>
                  </a:solidFill>
                  <a:latin typeface="微軟正黑體" panose="020B0604030504040204" pitchFamily="34" charset="-120"/>
                  <a:ea typeface="微軟正黑體" panose="020B0604030504040204" pitchFamily="34" charset="-120"/>
                </a:rPr>
                <a:t> ．</a:t>
              </a:r>
              <a:r>
                <a:rPr lang="zh-TW" altLang="en-US" sz="2800" dirty="0" smtClean="0">
                  <a:solidFill>
                    <a:schemeClr val="tx1">
                      <a:lumMod val="50000"/>
                      <a:lumOff val="50000"/>
                    </a:schemeClr>
                  </a:solidFill>
                  <a:latin typeface="微軟正黑體" panose="020B0604030504040204" pitchFamily="34" charset="-120"/>
                  <a:ea typeface="微軟正黑體" panose="020B0604030504040204" pitchFamily="34" charset="-120"/>
                </a:rPr>
                <a:t>無法履約還款</a:t>
              </a:r>
            </a:p>
            <a:p>
              <a:pPr>
                <a:lnSpc>
                  <a:spcPct val="150000"/>
                </a:lnSpc>
              </a:pPr>
              <a:r>
                <a:rPr lang="zh-TW" altLang="en-US" sz="2800" b="1" dirty="0" smtClean="0">
                  <a:solidFill>
                    <a:schemeClr val="tx1">
                      <a:lumMod val="50000"/>
                      <a:lumOff val="50000"/>
                    </a:schemeClr>
                  </a:solidFill>
                  <a:latin typeface="微軟正黑體" panose="020B0604030504040204" pitchFamily="34" charset="-120"/>
                  <a:ea typeface="微軟正黑體" panose="020B0604030504040204" pitchFamily="34" charset="-120"/>
                </a:rPr>
                <a:t>二、 </a:t>
              </a:r>
              <a:r>
                <a:rPr lang="en-US" altLang="zh-TW" sz="2800" b="1" dirty="0" smtClean="0">
                  <a:solidFill>
                    <a:schemeClr val="tx1">
                      <a:lumMod val="50000"/>
                      <a:lumOff val="50000"/>
                    </a:schemeClr>
                  </a:solidFill>
                  <a:latin typeface="微軟正黑體" panose="020B0604030504040204" pitchFamily="34" charset="-120"/>
                  <a:ea typeface="微軟正黑體" panose="020B0604030504040204" pitchFamily="34" charset="-120"/>
                </a:rPr>
                <a:t>P2P</a:t>
              </a:r>
              <a:r>
                <a:rPr lang="zh-TW" altLang="en-US" sz="2800" b="1" dirty="0" smtClean="0">
                  <a:solidFill>
                    <a:schemeClr val="tx1">
                      <a:lumMod val="50000"/>
                      <a:lumOff val="50000"/>
                    </a:schemeClr>
                  </a:solidFill>
                  <a:latin typeface="微軟正黑體" panose="020B0604030504040204" pitchFamily="34" charset="-120"/>
                  <a:ea typeface="微軟正黑體" panose="020B0604030504040204" pitchFamily="34" charset="-120"/>
                </a:rPr>
                <a:t>平台信用風險</a:t>
              </a:r>
              <a:br>
                <a:rPr lang="zh-TW" altLang="en-US" sz="2800" b="1" dirty="0" smtClean="0">
                  <a:solidFill>
                    <a:schemeClr val="tx1">
                      <a:lumMod val="50000"/>
                      <a:lumOff val="50000"/>
                    </a:schemeClr>
                  </a:solidFill>
                  <a:latin typeface="微軟正黑體" panose="020B0604030504040204" pitchFamily="34" charset="-120"/>
                  <a:ea typeface="微軟正黑體" panose="020B0604030504040204" pitchFamily="34" charset="-120"/>
                </a:rPr>
              </a:br>
              <a:r>
                <a:rPr lang="zh-TW" altLang="en-US" sz="2800" dirty="0" smtClean="0">
                  <a:solidFill>
                    <a:schemeClr val="tx1">
                      <a:lumMod val="50000"/>
                      <a:lumOff val="50000"/>
                    </a:schemeClr>
                  </a:solidFill>
                  <a:latin typeface="微軟正黑體" panose="020B0604030504040204" pitchFamily="34" charset="-120"/>
                  <a:ea typeface="微軟正黑體" panose="020B0604030504040204" pitchFamily="34" charset="-120"/>
                </a:rPr>
                <a:t>         ．資金非法挪移</a:t>
              </a:r>
              <a:r>
                <a:rPr lang="zh-TW" altLang="en-US" sz="2800" dirty="0">
                  <a:solidFill>
                    <a:schemeClr val="tx1">
                      <a:lumMod val="50000"/>
                      <a:lumOff val="50000"/>
                    </a:schemeClr>
                  </a:solidFill>
                  <a:latin typeface="微軟正黑體" panose="020B0604030504040204" pitchFamily="34" charset="-120"/>
                  <a:ea typeface="微軟正黑體" panose="020B0604030504040204" pitchFamily="34" charset="-120"/>
                </a:rPr>
                <a:t/>
              </a:r>
              <a:br>
                <a:rPr lang="zh-TW" altLang="en-US" sz="2800" dirty="0">
                  <a:solidFill>
                    <a:schemeClr val="tx1">
                      <a:lumMod val="50000"/>
                      <a:lumOff val="50000"/>
                    </a:schemeClr>
                  </a:solidFill>
                  <a:latin typeface="微軟正黑體" panose="020B0604030504040204" pitchFamily="34" charset="-120"/>
                  <a:ea typeface="微軟正黑體" panose="020B0604030504040204" pitchFamily="34" charset="-120"/>
                </a:rPr>
              </a:br>
              <a:r>
                <a:rPr lang="zh-TW" altLang="en-US" sz="2800" dirty="0" smtClean="0">
                  <a:solidFill>
                    <a:schemeClr val="tx1">
                      <a:lumMod val="50000"/>
                      <a:lumOff val="50000"/>
                    </a:schemeClr>
                  </a:solidFill>
                  <a:latin typeface="微軟正黑體" panose="020B0604030504040204" pitchFamily="34" charset="-120"/>
                  <a:ea typeface="微軟正黑體" panose="020B0604030504040204" pitchFamily="34" charset="-120"/>
                </a:rPr>
                <a:t>         ．無法履行擔保</a:t>
              </a:r>
            </a:p>
          </p:txBody>
        </p:sp>
      </p:grpSp>
      <p:grpSp>
        <p:nvGrpSpPr>
          <p:cNvPr id="9" name="群組 8"/>
          <p:cNvGrpSpPr/>
          <p:nvPr/>
        </p:nvGrpSpPr>
        <p:grpSpPr>
          <a:xfrm>
            <a:off x="3560963" y="1877898"/>
            <a:ext cx="7006778" cy="1244132"/>
            <a:chOff x="3536176" y="1725141"/>
            <a:chExt cx="7006778" cy="1244132"/>
          </a:xfrm>
        </p:grpSpPr>
        <p:sp>
          <p:nvSpPr>
            <p:cNvPr id="14" name="文字方塊 13"/>
            <p:cNvSpPr txBox="1"/>
            <p:nvPr/>
          </p:nvSpPr>
          <p:spPr>
            <a:xfrm>
              <a:off x="4161245" y="2135934"/>
              <a:ext cx="6381709" cy="523220"/>
            </a:xfrm>
            <a:prstGeom prst="rect">
              <a:avLst/>
            </a:prstGeom>
            <a:noFill/>
          </p:spPr>
          <p:txBody>
            <a:bodyPr wrap="square" rtlCol="0">
              <a:spAutoFit/>
            </a:bodyPr>
            <a:lstStyle/>
            <a:p>
              <a:endParaRPr lang="zh-TW" altLang="en-US" sz="2800" b="1" dirty="0">
                <a:solidFill>
                  <a:schemeClr val="tx1">
                    <a:lumMod val="50000"/>
                    <a:lumOff val="50000"/>
                  </a:schemeClr>
                </a:solidFill>
                <a:latin typeface="微軟正黑體" panose="020B0604030504040204" pitchFamily="34" charset="-120"/>
                <a:ea typeface="微軟正黑體" panose="020B0604030504040204" pitchFamily="34" charset="-120"/>
              </a:endParaRPr>
            </a:p>
          </p:txBody>
        </p:sp>
        <p:pic>
          <p:nvPicPr>
            <p:cNvPr id="8" name="圖片 7"/>
            <p:cNvPicPr>
              <a:picLocks noChangeAspect="1"/>
            </p:cNvPicPr>
            <p:nvPr/>
          </p:nvPicPr>
          <p:blipFill rotWithShape="1">
            <a:blip r:embed="rId5">
              <a:duotone>
                <a:schemeClr val="accent3">
                  <a:shade val="45000"/>
                  <a:satMod val="135000"/>
                </a:schemeClr>
                <a:prstClr val="white"/>
              </a:duotone>
            </a:blip>
            <a:srcRect r="40071" b="47074"/>
            <a:stretch/>
          </p:blipFill>
          <p:spPr>
            <a:xfrm>
              <a:off x="3536176" y="1725141"/>
              <a:ext cx="647371" cy="571729"/>
            </a:xfrm>
            <a:prstGeom prst="rect">
              <a:avLst/>
            </a:prstGeom>
          </p:spPr>
        </p:pic>
        <p:pic>
          <p:nvPicPr>
            <p:cNvPr id="25" name="圖片 24"/>
            <p:cNvPicPr>
              <a:picLocks noChangeAspect="1"/>
            </p:cNvPicPr>
            <p:nvPr/>
          </p:nvPicPr>
          <p:blipFill rotWithShape="1">
            <a:blip r:embed="rId5">
              <a:duotone>
                <a:schemeClr val="accent3">
                  <a:shade val="45000"/>
                  <a:satMod val="135000"/>
                </a:schemeClr>
                <a:prstClr val="white"/>
              </a:duotone>
            </a:blip>
            <a:srcRect l="41292" t="47485" r="-1221" b="-411"/>
            <a:stretch/>
          </p:blipFill>
          <p:spPr>
            <a:xfrm>
              <a:off x="8430482" y="2397544"/>
              <a:ext cx="647371" cy="571729"/>
            </a:xfrm>
            <a:prstGeom prst="rect">
              <a:avLst/>
            </a:prstGeom>
          </p:spPr>
        </p:pic>
      </p:grpSp>
      <p:sp>
        <p:nvSpPr>
          <p:cNvPr id="18" name="矩形 17"/>
          <p:cNvSpPr/>
          <p:nvPr/>
        </p:nvSpPr>
        <p:spPr>
          <a:xfrm>
            <a:off x="52628" y="282413"/>
            <a:ext cx="6309740" cy="923330"/>
          </a:xfrm>
          <a:prstGeom prst="rect">
            <a:avLst/>
          </a:prstGeom>
          <a:noFill/>
        </p:spPr>
        <p:txBody>
          <a:bodyPr wrap="none" lIns="91440" tIns="45720" rIns="91440" bIns="45720">
            <a:spAutoFit/>
          </a:bodyPr>
          <a:lstStyle/>
          <a:p>
            <a:pPr algn="ctr"/>
            <a:r>
              <a:rPr lang="en-US" altLang="zh-TW" sz="5400" b="1" dirty="0" smtClean="0">
                <a:ln w="12700">
                  <a:noFill/>
                  <a:prstDash val="solid"/>
                </a:ln>
                <a:solidFill>
                  <a:schemeClr val="accent1">
                    <a:lumMod val="75000"/>
                  </a:schemeClr>
                </a:solidFill>
                <a:latin typeface="Microsoft JhengHei" charset="0"/>
                <a:ea typeface="Microsoft JhengHei" charset="0"/>
                <a:cs typeface="Microsoft JhengHei" charset="0"/>
              </a:rPr>
              <a:t>P2P</a:t>
            </a:r>
            <a:r>
              <a:rPr lang="zh-TW" altLang="en-US" sz="5400" b="1" dirty="0" smtClean="0">
                <a:ln w="12700">
                  <a:noFill/>
                  <a:prstDash val="solid"/>
                </a:ln>
                <a:solidFill>
                  <a:schemeClr val="accent1">
                    <a:lumMod val="75000"/>
                  </a:schemeClr>
                </a:solidFill>
                <a:latin typeface="Microsoft JhengHei" charset="0"/>
                <a:ea typeface="Microsoft JhengHei" charset="0"/>
                <a:cs typeface="Microsoft JhengHei" charset="0"/>
              </a:rPr>
              <a:t>借貸：政府法規</a:t>
            </a:r>
            <a:endParaRPr lang="zh-TW" altLang="en-US" sz="5400" b="1" dirty="0">
              <a:ln w="12700">
                <a:noFill/>
                <a:prstDash val="solid"/>
              </a:ln>
              <a:solidFill>
                <a:schemeClr val="accent1">
                  <a:lumMod val="75000"/>
                </a:schemeClr>
              </a:solidFill>
              <a:latin typeface="Microsoft JhengHei" charset="0"/>
              <a:ea typeface="Microsoft JhengHei" charset="0"/>
              <a:cs typeface="Microsoft JhengHei" charset="0"/>
            </a:endParaRPr>
          </a:p>
        </p:txBody>
      </p:sp>
      <p:sp>
        <p:nvSpPr>
          <p:cNvPr id="20" name="文字方塊 19"/>
          <p:cNvSpPr txBox="1"/>
          <p:nvPr/>
        </p:nvSpPr>
        <p:spPr>
          <a:xfrm>
            <a:off x="4186032" y="2241548"/>
            <a:ext cx="4481714" cy="707886"/>
          </a:xfrm>
          <a:prstGeom prst="rect">
            <a:avLst/>
          </a:prstGeom>
          <a:noFill/>
        </p:spPr>
        <p:txBody>
          <a:bodyPr wrap="square" rtlCol="0">
            <a:spAutoFit/>
          </a:bodyPr>
          <a:lstStyle/>
          <a:p>
            <a:r>
              <a:rPr lang="en-US" altLang="zh-TW" sz="4000" b="1" dirty="0" smtClean="0">
                <a:solidFill>
                  <a:srgbClr val="C00000"/>
                </a:solidFill>
                <a:latin typeface="微軟正黑體" panose="020B0604030504040204" pitchFamily="34" charset="-120"/>
                <a:ea typeface="微軟正黑體" panose="020B0604030504040204" pitchFamily="34" charset="-120"/>
              </a:rPr>
              <a:t>P2P</a:t>
            </a:r>
            <a:r>
              <a:rPr lang="zh-TW" altLang="en-US" sz="4000" b="1" dirty="0" smtClean="0">
                <a:solidFill>
                  <a:srgbClr val="C00000"/>
                </a:solidFill>
                <a:latin typeface="微軟正黑體" panose="020B0604030504040204" pitchFamily="34" charset="-120"/>
                <a:ea typeface="微軟正黑體" panose="020B0604030504040204" pitchFamily="34" charset="-120"/>
              </a:rPr>
              <a:t>借貸主要風險</a:t>
            </a:r>
            <a:endParaRPr lang="zh-TW" altLang="en-US" sz="4000" b="1" dirty="0">
              <a:solidFill>
                <a:srgbClr val="C0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82894120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ln w="12700">
                  <a:noFill/>
                  <a:prstDash val="solid"/>
                </a:ln>
                <a:solidFill>
                  <a:schemeClr val="accent1">
                    <a:lumMod val="75000"/>
                  </a:schemeClr>
                </a:solidFill>
                <a:latin typeface="Microsoft JhengHei" charset="0"/>
                <a:ea typeface="Microsoft JhengHei" charset="0"/>
                <a:cs typeface="Microsoft JhengHei" charset="0"/>
              </a:rPr>
              <a:t>P2P</a:t>
            </a:r>
            <a:r>
              <a:rPr lang="zh-TW" altLang="en-US" b="1" dirty="0" smtClean="0">
                <a:ln w="12700">
                  <a:noFill/>
                  <a:prstDash val="solid"/>
                </a:ln>
                <a:solidFill>
                  <a:schemeClr val="accent1">
                    <a:lumMod val="75000"/>
                  </a:schemeClr>
                </a:solidFill>
                <a:latin typeface="Microsoft JhengHei" charset="0"/>
                <a:ea typeface="Microsoft JhengHei" charset="0"/>
                <a:cs typeface="Microsoft JhengHei" charset="0"/>
              </a:rPr>
              <a:t>借貸平台營運科技與經濟</a:t>
            </a:r>
            <a:r>
              <a:rPr lang="zh-TW" altLang="en-US" b="1" dirty="0">
                <a:ln w="12700">
                  <a:noFill/>
                  <a:prstDash val="solid"/>
                </a:ln>
                <a:solidFill>
                  <a:schemeClr val="accent1">
                    <a:lumMod val="75000"/>
                  </a:schemeClr>
                </a:solidFill>
                <a:latin typeface="Microsoft JhengHei" charset="0"/>
                <a:ea typeface="Microsoft JhengHei" charset="0"/>
                <a:cs typeface="Microsoft JhengHei" charset="0"/>
              </a:rPr>
              <a:t>力</a:t>
            </a:r>
            <a:endParaRPr lang="en-US" dirty="0"/>
          </a:p>
        </p:txBody>
      </p:sp>
      <p:sp>
        <p:nvSpPr>
          <p:cNvPr id="3" name="內容版面配置區 2"/>
          <p:cNvSpPr>
            <a:spLocks noGrp="1"/>
          </p:cNvSpPr>
          <p:nvPr>
            <p:ph idx="1"/>
          </p:nvPr>
        </p:nvSpPr>
        <p:spPr>
          <a:xfrm>
            <a:off x="831112" y="1825625"/>
            <a:ext cx="10515600" cy="4351338"/>
          </a:xfrm>
        </p:spPr>
        <p:txBody>
          <a:bodyPr/>
          <a:lstStyle/>
          <a:p>
            <a:r>
              <a:rPr lang="en-US" altLang="zh-TW" dirty="0" smtClean="0"/>
              <a:t>Economics Insights (</a:t>
            </a:r>
            <a:r>
              <a:rPr lang="zh-TW" altLang="en-US" dirty="0" smtClean="0"/>
              <a:t>參與</a:t>
            </a:r>
            <a:r>
              <a:rPr lang="en-US" altLang="zh-TW" dirty="0" smtClean="0"/>
              <a:t>): </a:t>
            </a:r>
            <a:r>
              <a:rPr lang="zh-TW" altLang="en-US" dirty="0" smtClean="0"/>
              <a:t>借款人與投資人較優與公平利率 </a:t>
            </a:r>
            <a:endParaRPr lang="en-US" altLang="zh-TW" dirty="0" smtClean="0"/>
          </a:p>
          <a:p>
            <a:r>
              <a:rPr lang="en-US" altLang="zh-TW" dirty="0" smtClean="0"/>
              <a:t>IT Insights (</a:t>
            </a:r>
            <a:r>
              <a:rPr lang="zh-TW" altLang="en-US" dirty="0" smtClean="0"/>
              <a:t>質量</a:t>
            </a:r>
            <a:r>
              <a:rPr lang="en-US" altLang="zh-TW" dirty="0" smtClean="0"/>
              <a:t>): </a:t>
            </a:r>
            <a:r>
              <a:rPr lang="zh-TW" altLang="en-US" dirty="0" smtClean="0"/>
              <a:t>大量精細市場配對機</a:t>
            </a:r>
            <a:r>
              <a:rPr lang="zh-TW" altLang="en-US" dirty="0"/>
              <a:t>制</a:t>
            </a:r>
            <a:r>
              <a:rPr lang="zh-TW" altLang="en-US" dirty="0" smtClean="0"/>
              <a:t> </a:t>
            </a:r>
            <a:r>
              <a:rPr lang="en-US" altLang="zh-TW" dirty="0" smtClean="0"/>
              <a:t>(</a:t>
            </a:r>
            <a:r>
              <a:rPr lang="zh-TW" altLang="en-US" dirty="0" smtClean="0"/>
              <a:t>風險與利率對稱</a:t>
            </a:r>
            <a:r>
              <a:rPr lang="en-US" altLang="zh-TW" dirty="0" smtClean="0"/>
              <a:t>)</a:t>
            </a:r>
            <a:endParaRPr lang="en-US" dirty="0"/>
          </a:p>
        </p:txBody>
      </p:sp>
    </p:spTree>
    <p:extLst>
      <p:ext uri="{BB962C8B-B14F-4D97-AF65-F5344CB8AC3E}">
        <p14:creationId xmlns:p14="http://schemas.microsoft.com/office/powerpoint/2010/main" val="59552473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55</a:t>
            </a:fld>
            <a:endParaRPr lang="en-US" altLang="zh-TW"/>
          </a:p>
        </p:txBody>
      </p:sp>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6" name="標題 1"/>
          <p:cNvSpPr>
            <a:spLocks noGrp="1"/>
          </p:cNvSpPr>
          <p:nvPr>
            <p:ph type="title"/>
          </p:nvPr>
        </p:nvSpPr>
        <p:spPr>
          <a:xfrm>
            <a:off x="612057" y="365126"/>
            <a:ext cx="11002297" cy="954856"/>
          </a:xfrm>
        </p:spPr>
        <p:txBody>
          <a:bodyPr>
            <a:normAutofit/>
          </a:bodyPr>
          <a:lstStyle/>
          <a:p>
            <a:r>
              <a:rPr lang="en-US" altLang="zh-TW" b="1" dirty="0">
                <a:ln w="12700">
                  <a:noFill/>
                  <a:prstDash val="solid"/>
                </a:ln>
                <a:solidFill>
                  <a:schemeClr val="accent1">
                    <a:lumMod val="75000"/>
                  </a:schemeClr>
                </a:solidFill>
                <a:latin typeface="Microsoft JhengHei" charset="0"/>
                <a:ea typeface="Microsoft JhengHei" charset="0"/>
                <a:cs typeface="Microsoft JhengHei" charset="0"/>
              </a:rPr>
              <a:t>P2P</a:t>
            </a:r>
            <a:r>
              <a:rPr lang="zh-TW" altLang="en-US" b="1" dirty="0">
                <a:ln w="12700">
                  <a:noFill/>
                  <a:prstDash val="solid"/>
                </a:ln>
                <a:solidFill>
                  <a:schemeClr val="accent1">
                    <a:lumMod val="75000"/>
                  </a:schemeClr>
                </a:solidFill>
                <a:latin typeface="Microsoft JhengHei" charset="0"/>
                <a:ea typeface="Microsoft JhengHei" charset="0"/>
                <a:cs typeface="Microsoft JhengHei" charset="0"/>
              </a:rPr>
              <a:t>借貸</a:t>
            </a:r>
            <a:r>
              <a:rPr lang="zh-TW" altLang="en-US" b="1" dirty="0" smtClean="0">
                <a:ln w="12700">
                  <a:noFill/>
                  <a:prstDash val="solid"/>
                </a:ln>
                <a:solidFill>
                  <a:schemeClr val="accent1">
                    <a:lumMod val="75000"/>
                  </a:schemeClr>
                </a:solidFill>
                <a:latin typeface="Microsoft JhengHei" charset="0"/>
                <a:ea typeface="Microsoft JhengHei" charset="0"/>
                <a:cs typeface="Microsoft JhengHei" charset="0"/>
              </a:rPr>
              <a:t>：風險管控</a:t>
            </a:r>
            <a:endParaRPr lang="zh-TW" altLang="en-US" dirty="0"/>
          </a:p>
        </p:txBody>
      </p:sp>
      <p:sp>
        <p:nvSpPr>
          <p:cNvPr id="10" name="內容版面配置區 2"/>
          <p:cNvSpPr>
            <a:spLocks noGrp="1"/>
          </p:cNvSpPr>
          <p:nvPr>
            <p:ph idx="1"/>
          </p:nvPr>
        </p:nvSpPr>
        <p:spPr>
          <a:xfrm>
            <a:off x="580525" y="1569435"/>
            <a:ext cx="11002297" cy="4702124"/>
          </a:xfrm>
        </p:spPr>
        <p:txBody>
          <a:bodyPr/>
          <a:lstStyle/>
          <a:p>
            <a:r>
              <a:rPr lang="zh-TW" altLang="en-US" sz="3600" dirty="0" smtClean="0"/>
              <a:t>借款人</a:t>
            </a:r>
            <a:r>
              <a:rPr lang="zh-TW" altLang="en-US" sz="3600" b="1" dirty="0" smtClean="0"/>
              <a:t>信用評</a:t>
            </a:r>
            <a:r>
              <a:rPr lang="zh-TW" altLang="en-US" sz="3600" b="1" dirty="0"/>
              <a:t>級</a:t>
            </a:r>
            <a:endParaRPr lang="en-US" altLang="zh-TW" sz="3600" b="1" dirty="0" smtClean="0"/>
          </a:p>
          <a:p>
            <a:r>
              <a:rPr lang="zh-TW" altLang="en-US" sz="3600" dirty="0" smtClean="0"/>
              <a:t>第三方</a:t>
            </a:r>
            <a:r>
              <a:rPr lang="zh-TW" altLang="en-US" sz="3600" b="1" dirty="0" smtClean="0"/>
              <a:t>資金托管</a:t>
            </a:r>
            <a:r>
              <a:rPr lang="zh-TW" altLang="en-US" sz="3600" dirty="0" smtClean="0"/>
              <a:t>單位</a:t>
            </a:r>
            <a:r>
              <a:rPr lang="en-US" altLang="zh-TW" sz="3600" dirty="0" smtClean="0"/>
              <a:t> </a:t>
            </a:r>
          </a:p>
          <a:p>
            <a:r>
              <a:rPr lang="zh-TW" altLang="en-US" sz="3600" dirty="0"/>
              <a:t>借款</a:t>
            </a:r>
            <a:r>
              <a:rPr lang="zh-TW" altLang="en-US" sz="3600" dirty="0" smtClean="0"/>
              <a:t>人或</a:t>
            </a:r>
            <a:r>
              <a:rPr lang="zh-TW" altLang="en-US" sz="3600" dirty="0"/>
              <a:t>第三方</a:t>
            </a:r>
            <a:r>
              <a:rPr lang="zh-TW" altLang="en-US" sz="3600" b="1" dirty="0" smtClean="0"/>
              <a:t>擔保機制</a:t>
            </a:r>
            <a:endParaRPr lang="en-US" altLang="zh-TW" sz="3600" b="1" dirty="0" smtClean="0"/>
          </a:p>
          <a:p>
            <a:r>
              <a:rPr lang="zh-TW" altLang="en-US" sz="3600" dirty="0" smtClean="0"/>
              <a:t>第三</a:t>
            </a:r>
            <a:r>
              <a:rPr lang="zh-TW" altLang="en-US" sz="3600" dirty="0"/>
              <a:t>方</a:t>
            </a:r>
            <a:r>
              <a:rPr lang="zh-TW" altLang="en-US" sz="3600" dirty="0" smtClean="0">
                <a:latin typeface="+mj-ea"/>
                <a:ea typeface="+mj-ea"/>
              </a:rPr>
              <a:t>平台</a:t>
            </a:r>
            <a:r>
              <a:rPr lang="zh-TW" altLang="en-US" sz="3600" b="1" dirty="0">
                <a:latin typeface="+mj-ea"/>
                <a:ea typeface="+mj-ea"/>
              </a:rPr>
              <a:t>風險</a:t>
            </a:r>
            <a:r>
              <a:rPr lang="zh-TW" altLang="en-US" sz="3600" b="1" dirty="0" smtClean="0">
                <a:latin typeface="+mj-ea"/>
                <a:ea typeface="+mj-ea"/>
              </a:rPr>
              <a:t>準備金</a:t>
            </a:r>
            <a:endParaRPr lang="en-US" altLang="zh-TW" sz="3600" b="1" dirty="0">
              <a:latin typeface="+mj-ea"/>
              <a:ea typeface="+mj-ea"/>
            </a:endParaRPr>
          </a:p>
          <a:p>
            <a:r>
              <a:rPr lang="zh-TW" altLang="en-US" sz="3600" dirty="0" smtClean="0"/>
              <a:t>出借人</a:t>
            </a:r>
            <a:r>
              <a:rPr lang="zh-TW" altLang="en-US" sz="3600" b="1" dirty="0" smtClean="0"/>
              <a:t>債權轉讓</a:t>
            </a:r>
            <a:r>
              <a:rPr lang="zh-TW" altLang="en-US" sz="3600" dirty="0" smtClean="0"/>
              <a:t>機制</a:t>
            </a:r>
            <a:endParaRPr lang="en-US" altLang="zh-TW" sz="3600" dirty="0" smtClean="0"/>
          </a:p>
          <a:p>
            <a:endParaRPr lang="en-US" altLang="zh-TW" sz="3600" dirty="0" smtClean="0"/>
          </a:p>
          <a:p>
            <a:endParaRPr lang="en-US" altLang="zh-TW" sz="3600" dirty="0" smtClean="0"/>
          </a:p>
          <a:p>
            <a:endParaRPr lang="en-US" altLang="zh-TW" sz="3600" dirty="0"/>
          </a:p>
          <a:p>
            <a:endParaRPr lang="en-US" altLang="zh-TW" sz="3600" dirty="0" smtClean="0"/>
          </a:p>
          <a:p>
            <a:endParaRPr lang="zh-TW" altLang="en-US" sz="3600" dirty="0"/>
          </a:p>
        </p:txBody>
      </p:sp>
    </p:spTree>
    <p:extLst>
      <p:ext uri="{BB962C8B-B14F-4D97-AF65-F5344CB8AC3E}">
        <p14:creationId xmlns:p14="http://schemas.microsoft.com/office/powerpoint/2010/main" val="6834369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56</a:t>
            </a:fld>
            <a:endParaRPr lang="en-US" altLang="zh-TW"/>
          </a:p>
        </p:txBody>
      </p:sp>
      <p:sp>
        <p:nvSpPr>
          <p:cNvPr id="11" name="標題 1"/>
          <p:cNvSpPr>
            <a:spLocks noGrp="1"/>
          </p:cNvSpPr>
          <p:nvPr>
            <p:ph type="title"/>
          </p:nvPr>
        </p:nvSpPr>
        <p:spPr>
          <a:xfrm>
            <a:off x="307181" y="365126"/>
            <a:ext cx="11307173" cy="854897"/>
          </a:xfrm>
        </p:spPr>
        <p:txBody>
          <a:bodyPr/>
          <a:lstStyle/>
          <a:p>
            <a:r>
              <a:rPr lang="en-US" altLang="zh-TW" b="1" dirty="0">
                <a:ln w="12700">
                  <a:noFill/>
                  <a:prstDash val="solid"/>
                </a:ln>
                <a:solidFill>
                  <a:schemeClr val="accent1">
                    <a:lumMod val="75000"/>
                  </a:schemeClr>
                </a:solidFill>
                <a:latin typeface="Microsoft JhengHei" charset="0"/>
                <a:ea typeface="Microsoft JhengHei" charset="0"/>
                <a:cs typeface="Microsoft JhengHei" charset="0"/>
              </a:rPr>
              <a:t>P2P</a:t>
            </a:r>
            <a:r>
              <a:rPr lang="zh-TW" altLang="en-US" b="1" dirty="0" smtClean="0">
                <a:ln w="12700">
                  <a:noFill/>
                  <a:prstDash val="solid"/>
                </a:ln>
                <a:solidFill>
                  <a:schemeClr val="accent1">
                    <a:lumMod val="75000"/>
                  </a:schemeClr>
                </a:solidFill>
                <a:latin typeface="Microsoft JhengHei" charset="0"/>
                <a:ea typeface="Microsoft JhengHei" charset="0"/>
                <a:cs typeface="Microsoft JhengHei" charset="0"/>
              </a:rPr>
              <a:t>借貸平台比較</a:t>
            </a:r>
            <a:endParaRPr lang="zh-TW" altLang="en-US" dirty="0"/>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2018</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graphicFrame>
        <p:nvGraphicFramePr>
          <p:cNvPr id="4" name="內容版面配置區 3"/>
          <p:cNvGraphicFramePr>
            <a:graphicFrameLocks noGrp="1"/>
          </p:cNvGraphicFramePr>
          <p:nvPr>
            <p:ph idx="1"/>
            <p:extLst/>
          </p:nvPr>
        </p:nvGraphicFramePr>
        <p:xfrm>
          <a:off x="225147" y="1205458"/>
          <a:ext cx="11741706" cy="4193912"/>
        </p:xfrm>
        <a:graphic>
          <a:graphicData uri="http://schemas.openxmlformats.org/drawingml/2006/table">
            <a:tbl>
              <a:tblPr firstRow="1" bandRow="1">
                <a:tableStyleId>{5C22544A-7EE6-4342-B048-85BDC9FD1C3A}</a:tableStyleId>
              </a:tblPr>
              <a:tblGrid>
                <a:gridCol w="2210684">
                  <a:extLst>
                    <a:ext uri="{9D8B030D-6E8A-4147-A177-3AD203B41FA5}">
                      <a16:colId xmlns:a16="http://schemas.microsoft.com/office/drawing/2014/main" val="4081942175"/>
                    </a:ext>
                  </a:extLst>
                </a:gridCol>
                <a:gridCol w="2403171">
                  <a:extLst>
                    <a:ext uri="{9D8B030D-6E8A-4147-A177-3AD203B41FA5}">
                      <a16:colId xmlns:a16="http://schemas.microsoft.com/office/drawing/2014/main" val="3778888717"/>
                    </a:ext>
                  </a:extLst>
                </a:gridCol>
                <a:gridCol w="2636489">
                  <a:extLst>
                    <a:ext uri="{9D8B030D-6E8A-4147-A177-3AD203B41FA5}">
                      <a16:colId xmlns:a16="http://schemas.microsoft.com/office/drawing/2014/main" val="141930555"/>
                    </a:ext>
                  </a:extLst>
                </a:gridCol>
                <a:gridCol w="2064861">
                  <a:extLst>
                    <a:ext uri="{9D8B030D-6E8A-4147-A177-3AD203B41FA5}">
                      <a16:colId xmlns:a16="http://schemas.microsoft.com/office/drawing/2014/main" val="159163172"/>
                    </a:ext>
                  </a:extLst>
                </a:gridCol>
                <a:gridCol w="2426501">
                  <a:extLst>
                    <a:ext uri="{9D8B030D-6E8A-4147-A177-3AD203B41FA5}">
                      <a16:colId xmlns:a16="http://schemas.microsoft.com/office/drawing/2014/main" val="490772724"/>
                    </a:ext>
                  </a:extLst>
                </a:gridCol>
              </a:tblGrid>
              <a:tr h="405316">
                <a:tc>
                  <a:txBody>
                    <a:bodyPr/>
                    <a:lstStyle/>
                    <a:p>
                      <a:pPr algn="ctr"/>
                      <a:r>
                        <a:rPr lang="zh-TW" altLang="en-US" sz="1600" dirty="0" smtClean="0"/>
                        <a:t>特徵</a:t>
                      </a:r>
                      <a:r>
                        <a:rPr lang="en-US" altLang="zh-TW" sz="1600" dirty="0" smtClean="0"/>
                        <a:t>/</a:t>
                      </a:r>
                      <a:r>
                        <a:rPr lang="zh-TW" altLang="en-US" sz="1600" dirty="0" smtClean="0"/>
                        <a:t>平台</a:t>
                      </a:r>
                      <a:endParaRPr lang="zh-TW" altLang="en-US" sz="1600" dirty="0"/>
                    </a:p>
                  </a:txBody>
                  <a:tcPr/>
                </a:tc>
                <a:tc>
                  <a:txBody>
                    <a:bodyPr/>
                    <a:lstStyle/>
                    <a:p>
                      <a:pPr algn="ctr"/>
                      <a:r>
                        <a:rPr lang="zh-TW" altLang="en-US" sz="1600" dirty="0" smtClean="0"/>
                        <a:t>債權轉讓</a:t>
                      </a:r>
                      <a:endParaRPr lang="zh-TW" altLang="en-US" sz="1600" dirty="0"/>
                    </a:p>
                  </a:txBody>
                  <a:tcPr/>
                </a:tc>
                <a:tc>
                  <a:txBody>
                    <a:bodyPr/>
                    <a:lstStyle/>
                    <a:p>
                      <a:pPr algn="ctr"/>
                      <a:r>
                        <a:rPr lang="zh-TW" altLang="en-US" sz="1600" dirty="0" smtClean="0"/>
                        <a:t>平台介入金流</a:t>
                      </a:r>
                      <a:endParaRPr lang="zh-TW" altLang="en-US" sz="1600" dirty="0"/>
                    </a:p>
                  </a:txBody>
                  <a:tcPr/>
                </a:tc>
                <a:tc>
                  <a:txBody>
                    <a:bodyPr/>
                    <a:lstStyle/>
                    <a:p>
                      <a:pPr algn="ctr"/>
                      <a:r>
                        <a:rPr lang="zh-TW" altLang="en-US" sz="1600" dirty="0" smtClean="0"/>
                        <a:t>負責擔保</a:t>
                      </a:r>
                      <a:endParaRPr lang="zh-TW" altLang="en-US" sz="1600" dirty="0"/>
                    </a:p>
                  </a:txBody>
                  <a:tcPr/>
                </a:tc>
                <a:tc>
                  <a:txBody>
                    <a:bodyPr/>
                    <a:lstStyle/>
                    <a:p>
                      <a:pPr algn="ctr"/>
                      <a:r>
                        <a:rPr lang="zh-TW" altLang="en-US" sz="1600" dirty="0" smtClean="0"/>
                        <a:t>提供保險</a:t>
                      </a:r>
                      <a:endParaRPr lang="zh-TW" altLang="en-US" sz="1600" dirty="0"/>
                    </a:p>
                  </a:txBody>
                  <a:tcPr/>
                </a:tc>
                <a:extLst>
                  <a:ext uri="{0D108BD9-81ED-4DB2-BD59-A6C34878D82A}">
                    <a16:rowId xmlns:a16="http://schemas.microsoft.com/office/drawing/2014/main" val="744995360"/>
                  </a:ext>
                </a:extLst>
              </a:tr>
              <a:tr h="405316">
                <a:tc>
                  <a:txBody>
                    <a:bodyPr/>
                    <a:lstStyle/>
                    <a:p>
                      <a:pPr algn="ctr"/>
                      <a:r>
                        <a:rPr lang="en-US" altLang="zh-TW" sz="1600" dirty="0" err="1" smtClean="0"/>
                        <a:t>Zopa</a:t>
                      </a:r>
                      <a:endParaRPr lang="zh-TW" altLang="en-US" sz="1600" dirty="0"/>
                    </a:p>
                  </a:txBody>
                  <a:tcPr anchor="ctr"/>
                </a:tc>
                <a:tc>
                  <a:txBody>
                    <a:bodyPr/>
                    <a:lstStyle/>
                    <a:p>
                      <a:pPr algn="ctr"/>
                      <a:r>
                        <a:rPr lang="zh-TW" altLang="en-US" sz="1600" dirty="0" smtClean="0"/>
                        <a:t>有</a:t>
                      </a:r>
                      <a:r>
                        <a:rPr lang="en-US" altLang="zh-TW" sz="1600" baseline="30000" dirty="0" smtClean="0"/>
                        <a:t>3</a:t>
                      </a:r>
                      <a:endParaRPr lang="zh-TW" altLang="en-US" sz="1600" dirty="0"/>
                    </a:p>
                  </a:txBody>
                  <a:tcPr anchor="ctr"/>
                </a:tc>
                <a:tc>
                  <a:txBody>
                    <a:bodyPr/>
                    <a:lstStyle/>
                    <a:p>
                      <a:pPr algn="ctr"/>
                      <a:r>
                        <a:rPr lang="zh-TW" altLang="en-US" sz="1600" dirty="0" smtClean="0"/>
                        <a:t>無</a:t>
                      </a:r>
                      <a:endParaRPr lang="zh-TW" altLang="en-U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smtClean="0"/>
                        <a:t>無</a:t>
                      </a:r>
                    </a:p>
                  </a:txBody>
                  <a:tcPr anchor="ctr"/>
                </a:tc>
                <a:tc>
                  <a:txBody>
                    <a:bodyPr/>
                    <a:lstStyle/>
                    <a:p>
                      <a:pPr algn="ctr"/>
                      <a:r>
                        <a:rPr lang="zh-TW" altLang="en-US" sz="1600" dirty="0" smtClean="0"/>
                        <a:t>有</a:t>
                      </a:r>
                      <a:r>
                        <a:rPr lang="en-US" altLang="zh-TW" sz="1600" dirty="0" smtClean="0"/>
                        <a:t/>
                      </a:r>
                      <a:br>
                        <a:rPr lang="en-US" altLang="zh-TW" sz="1600" dirty="0" smtClean="0"/>
                      </a:br>
                      <a:r>
                        <a:rPr lang="en-US" altLang="zh-TW" sz="1600" dirty="0" smtClean="0"/>
                        <a:t>(</a:t>
                      </a:r>
                      <a:r>
                        <a:rPr lang="zh-TW" altLang="en-US" sz="1600" dirty="0" smtClean="0"/>
                        <a:t>預備金補償</a:t>
                      </a:r>
                      <a:r>
                        <a:rPr lang="en-US" altLang="zh-TW" sz="1600" dirty="0" smtClean="0"/>
                        <a:t>)</a:t>
                      </a:r>
                      <a:endParaRPr lang="zh-TW" altLang="en-US" sz="1600" dirty="0"/>
                    </a:p>
                  </a:txBody>
                  <a:tcPr anchor="ctr"/>
                </a:tc>
                <a:extLst>
                  <a:ext uri="{0D108BD9-81ED-4DB2-BD59-A6C34878D82A}">
                    <a16:rowId xmlns:a16="http://schemas.microsoft.com/office/drawing/2014/main" val="3406777198"/>
                  </a:ext>
                </a:extLst>
              </a:tr>
              <a:tr h="405316">
                <a:tc>
                  <a:txBody>
                    <a:bodyPr/>
                    <a:lstStyle/>
                    <a:p>
                      <a:pPr algn="ctr"/>
                      <a:r>
                        <a:rPr lang="en-US" altLang="zh-TW" sz="1600" dirty="0" smtClean="0"/>
                        <a:t>Lending</a:t>
                      </a:r>
                      <a:r>
                        <a:rPr lang="en-US" altLang="zh-TW" sz="1600" baseline="0" dirty="0" smtClean="0"/>
                        <a:t> Club</a:t>
                      </a:r>
                      <a:endParaRPr lang="zh-TW" altLang="en-U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smtClean="0"/>
                        <a:t>有</a:t>
                      </a:r>
                    </a:p>
                  </a:txBody>
                  <a:tcPr anchor="ctr"/>
                </a:tc>
                <a:tc>
                  <a:txBody>
                    <a:bodyPr/>
                    <a:lstStyle/>
                    <a:p>
                      <a:pPr algn="ctr"/>
                      <a:r>
                        <a:rPr lang="en-US" altLang="zh-TW" sz="1600" dirty="0" smtClean="0"/>
                        <a:t>rent-a-charter</a:t>
                      </a:r>
                      <a:r>
                        <a:rPr lang="en-US" altLang="zh-TW" sz="1600" baseline="30000" dirty="0" smtClean="0"/>
                        <a:t>1</a:t>
                      </a:r>
                      <a:endParaRPr lang="zh-TW" altLang="en-US" sz="1600" dirty="0"/>
                    </a:p>
                  </a:txBody>
                  <a:tcPr anchor="ctr"/>
                </a:tc>
                <a:tc>
                  <a:txBody>
                    <a:bodyPr/>
                    <a:lstStyle/>
                    <a:p>
                      <a:pPr algn="ctr"/>
                      <a:r>
                        <a:rPr lang="zh-TW" altLang="en-US" sz="1600" dirty="0" smtClean="0"/>
                        <a:t>無</a:t>
                      </a:r>
                      <a:endParaRPr lang="zh-TW" altLang="en-US" sz="1600" dirty="0"/>
                    </a:p>
                  </a:txBody>
                  <a:tcPr anchor="ctr"/>
                </a:tc>
                <a:tc>
                  <a:txBody>
                    <a:bodyPr/>
                    <a:lstStyle/>
                    <a:p>
                      <a:pPr algn="ctr"/>
                      <a:r>
                        <a:rPr lang="zh-TW" altLang="en-US" sz="1600" dirty="0" smtClean="0"/>
                        <a:t>無</a:t>
                      </a:r>
                      <a:endParaRPr lang="zh-TW" altLang="en-US" sz="1600" dirty="0"/>
                    </a:p>
                  </a:txBody>
                  <a:tcPr anchor="ctr"/>
                </a:tc>
                <a:extLst>
                  <a:ext uri="{0D108BD9-81ED-4DB2-BD59-A6C34878D82A}">
                    <a16:rowId xmlns:a16="http://schemas.microsoft.com/office/drawing/2014/main" val="330596194"/>
                  </a:ext>
                </a:extLst>
              </a:tr>
              <a:tr h="699586">
                <a:tc>
                  <a:txBody>
                    <a:bodyPr/>
                    <a:lstStyle/>
                    <a:p>
                      <a:pPr algn="ctr"/>
                      <a:r>
                        <a:rPr lang="en-US" altLang="zh-TW" sz="1600" dirty="0" err="1" smtClean="0"/>
                        <a:t>Lend&amp;Borrow</a:t>
                      </a:r>
                      <a:r>
                        <a:rPr lang="en-US" altLang="zh-TW" sz="1600" dirty="0" smtClean="0"/>
                        <a:t/>
                      </a:r>
                      <a:br>
                        <a:rPr lang="en-US" altLang="zh-TW" sz="1600" dirty="0" smtClean="0"/>
                      </a:br>
                      <a:r>
                        <a:rPr lang="en-US" altLang="zh-TW" sz="1600" dirty="0" smtClean="0"/>
                        <a:t>(</a:t>
                      </a:r>
                      <a:r>
                        <a:rPr lang="en-US" altLang="zh-TW" sz="1600" dirty="0" err="1" smtClean="0"/>
                        <a:t>LnB</a:t>
                      </a:r>
                      <a:r>
                        <a:rPr lang="en-US" altLang="zh-TW" sz="1600" dirty="0" smtClean="0"/>
                        <a:t>)</a:t>
                      </a:r>
                    </a:p>
                  </a:txBody>
                  <a:tcPr anchor="ctr"/>
                </a:tc>
                <a:tc>
                  <a:txBody>
                    <a:bodyPr/>
                    <a:lstStyle/>
                    <a:p>
                      <a:pPr algn="ctr"/>
                      <a:r>
                        <a:rPr lang="zh-TW" altLang="en-US" sz="1600" dirty="0" smtClean="0"/>
                        <a:t>無</a:t>
                      </a:r>
                      <a:r>
                        <a:rPr lang="en-US" altLang="zh-TW" sz="1600" dirty="0" smtClean="0"/>
                        <a:t/>
                      </a:r>
                      <a:br>
                        <a:rPr lang="en-US" altLang="zh-TW" sz="1600" dirty="0" smtClean="0"/>
                      </a:br>
                      <a:r>
                        <a:rPr lang="en-US" altLang="zh-TW" sz="1600" dirty="0" smtClean="0"/>
                        <a:t>(</a:t>
                      </a:r>
                      <a:r>
                        <a:rPr lang="zh-TW" altLang="en-US" sz="1600" dirty="0" smtClean="0"/>
                        <a:t>僅能轉讓回平台</a:t>
                      </a:r>
                      <a:r>
                        <a:rPr lang="en-US" altLang="zh-TW" sz="1600" baseline="30000" dirty="0" smtClean="0"/>
                        <a:t>2</a:t>
                      </a:r>
                      <a:r>
                        <a:rPr lang="en-US" altLang="zh-TW" sz="1600" dirty="0" smtClean="0"/>
                        <a:t>)</a:t>
                      </a:r>
                      <a:endParaRPr lang="zh-TW" altLang="en-US" sz="1600" dirty="0"/>
                    </a:p>
                  </a:txBody>
                  <a:tcPr anchor="ctr"/>
                </a:tc>
                <a:tc>
                  <a:txBody>
                    <a:bodyPr/>
                    <a:lstStyle/>
                    <a:p>
                      <a:pPr algn="ctr"/>
                      <a:r>
                        <a:rPr lang="zh-TW" altLang="en-US" sz="1600" dirty="0" smtClean="0"/>
                        <a:t>無</a:t>
                      </a:r>
                      <a:r>
                        <a:rPr lang="en-US" altLang="zh-TW" sz="1600" dirty="0" smtClean="0"/>
                        <a:t/>
                      </a:r>
                      <a:br>
                        <a:rPr lang="en-US" altLang="zh-TW" sz="1600" dirty="0" smtClean="0"/>
                      </a:br>
                      <a:r>
                        <a:rPr lang="zh-TW" altLang="en-US" sz="1600" dirty="0" smtClean="0"/>
                        <a:t>借出與借入直接交付</a:t>
                      </a:r>
                    </a:p>
                  </a:txBody>
                  <a:tcPr anchor="ctr"/>
                </a:tc>
                <a:tc>
                  <a:txBody>
                    <a:bodyPr/>
                    <a:lstStyle/>
                    <a:p>
                      <a:pPr algn="ctr"/>
                      <a:r>
                        <a:rPr lang="zh-TW" altLang="en-US" sz="1600" dirty="0" smtClean="0"/>
                        <a:t>有</a:t>
                      </a:r>
                      <a:endParaRPr lang="zh-TW" altLang="en-US" sz="1600" dirty="0"/>
                    </a:p>
                  </a:txBody>
                  <a:tcPr anchor="ctr"/>
                </a:tc>
                <a:tc>
                  <a:txBody>
                    <a:bodyPr/>
                    <a:lstStyle/>
                    <a:p>
                      <a:pPr algn="ctr"/>
                      <a:r>
                        <a:rPr lang="zh-TW" altLang="en-US" sz="1600" dirty="0" smtClean="0"/>
                        <a:t>有</a:t>
                      </a:r>
                      <a:r>
                        <a:rPr lang="en-US" altLang="zh-TW" sz="1600" dirty="0" smtClean="0"/>
                        <a:t/>
                      </a:r>
                      <a:br>
                        <a:rPr lang="en-US" altLang="zh-TW" sz="1600" dirty="0" smtClean="0"/>
                      </a:br>
                      <a:r>
                        <a:rPr lang="en-US" altLang="zh-TW" sz="1600" dirty="0" smtClean="0"/>
                        <a:t>(</a:t>
                      </a:r>
                      <a:r>
                        <a:rPr lang="zh-TW" altLang="en-US" sz="1600" dirty="0" smtClean="0"/>
                        <a:t>比例依每月的動態評估做調整</a:t>
                      </a:r>
                      <a:r>
                        <a:rPr lang="en-US" altLang="zh-TW" sz="1600" dirty="0" smtClean="0"/>
                        <a:t>)</a:t>
                      </a:r>
                      <a:endParaRPr lang="zh-TW" altLang="en-US" sz="1600" dirty="0"/>
                    </a:p>
                  </a:txBody>
                  <a:tcPr anchor="ctr"/>
                </a:tc>
                <a:extLst>
                  <a:ext uri="{0D108BD9-81ED-4DB2-BD59-A6C34878D82A}">
                    <a16:rowId xmlns:a16="http://schemas.microsoft.com/office/drawing/2014/main" val="3461361615"/>
                  </a:ext>
                </a:extLst>
              </a:tr>
              <a:tr h="405316">
                <a:tc>
                  <a:txBody>
                    <a:bodyPr/>
                    <a:lstStyle/>
                    <a:p>
                      <a:pPr algn="ctr"/>
                      <a:r>
                        <a:rPr lang="zh-TW" altLang="en-US" sz="1600" dirty="0" smtClean="0"/>
                        <a:t>鄉民貸</a:t>
                      </a:r>
                      <a:endParaRPr lang="zh-TW" altLang="en-US" sz="1600" dirty="0"/>
                    </a:p>
                  </a:txBody>
                  <a:tcPr anchor="ctr"/>
                </a:tc>
                <a:tc>
                  <a:txBody>
                    <a:bodyPr/>
                    <a:lstStyle/>
                    <a:p>
                      <a:pPr algn="ctr"/>
                      <a:r>
                        <a:rPr lang="zh-TW" altLang="en-US" sz="1600" dirty="0" smtClean="0"/>
                        <a:t>有</a:t>
                      </a:r>
                      <a:endParaRPr lang="zh-TW" altLang="en-US" sz="1600" dirty="0"/>
                    </a:p>
                  </a:txBody>
                  <a:tcPr anchor="ctr"/>
                </a:tc>
                <a:tc>
                  <a:txBody>
                    <a:bodyPr/>
                    <a:lstStyle/>
                    <a:p>
                      <a:pPr algn="ctr"/>
                      <a:r>
                        <a:rPr lang="zh-TW" altLang="en-US" sz="1600" dirty="0" smtClean="0"/>
                        <a:t>無</a:t>
                      </a:r>
                      <a:r>
                        <a:rPr lang="en-US" altLang="zh-TW" sz="1600" dirty="0" smtClean="0"/>
                        <a:t/>
                      </a:r>
                      <a:br>
                        <a:rPr lang="en-US" altLang="zh-TW" sz="1600" dirty="0" smtClean="0"/>
                      </a:br>
                      <a:r>
                        <a:rPr lang="zh-TW" altLang="en-US" sz="1600" dirty="0" smtClean="0"/>
                        <a:t>凱因銀行代收付</a:t>
                      </a:r>
                      <a:r>
                        <a:rPr lang="en-US" altLang="zh-TW" sz="1600" dirty="0" smtClean="0"/>
                        <a:t/>
                      </a:r>
                      <a:br>
                        <a:rPr lang="en-US" altLang="zh-TW" sz="1600" dirty="0" smtClean="0"/>
                      </a:br>
                      <a:r>
                        <a:rPr lang="en-US" altLang="zh-TW" sz="1600" dirty="0" smtClean="0"/>
                        <a:t>(</a:t>
                      </a:r>
                      <a:r>
                        <a:rPr lang="zh-TW" altLang="en-US" sz="1600" dirty="0" smtClean="0"/>
                        <a:t>平台帳戶</a:t>
                      </a:r>
                      <a:r>
                        <a:rPr lang="en-US" altLang="zh-TW" sz="1600" dirty="0" smtClean="0"/>
                        <a:t>)</a:t>
                      </a:r>
                    </a:p>
                  </a:txBody>
                  <a:tcPr anchor="ctr"/>
                </a:tc>
                <a:tc>
                  <a:txBody>
                    <a:bodyPr/>
                    <a:lstStyle/>
                    <a:p>
                      <a:pPr algn="ctr"/>
                      <a:r>
                        <a:rPr lang="zh-TW" altLang="en-US" sz="1600" dirty="0" smtClean="0"/>
                        <a:t>無</a:t>
                      </a:r>
                      <a:endParaRPr lang="zh-TW" altLang="en-US" sz="1600" dirty="0"/>
                    </a:p>
                  </a:txBody>
                  <a:tcPr anchor="ctr"/>
                </a:tc>
                <a:tc>
                  <a:txBody>
                    <a:bodyPr/>
                    <a:lstStyle/>
                    <a:p>
                      <a:pPr algn="ctr"/>
                      <a:r>
                        <a:rPr lang="zh-TW" altLang="en-US" sz="1600" dirty="0" smtClean="0"/>
                        <a:t>無</a:t>
                      </a:r>
                      <a:endParaRPr lang="zh-TW" altLang="en-US" sz="1600" dirty="0"/>
                    </a:p>
                  </a:txBody>
                  <a:tcPr anchor="ctr"/>
                </a:tc>
                <a:extLst>
                  <a:ext uri="{0D108BD9-81ED-4DB2-BD59-A6C34878D82A}">
                    <a16:rowId xmlns:a16="http://schemas.microsoft.com/office/drawing/2014/main" val="1735109048"/>
                  </a:ext>
                </a:extLst>
              </a:tr>
              <a:tr h="405316">
                <a:tc>
                  <a:txBody>
                    <a:bodyPr/>
                    <a:lstStyle/>
                    <a:p>
                      <a:pPr algn="ctr"/>
                      <a:r>
                        <a:rPr lang="zh-TW" altLang="en-US" sz="1600" dirty="0" smtClean="0"/>
                        <a:t>拍拍貸</a:t>
                      </a:r>
                      <a:endParaRPr lang="zh-TW" altLang="en-US" sz="1600" dirty="0"/>
                    </a:p>
                  </a:txBody>
                  <a:tcPr anchor="ctr"/>
                </a:tc>
                <a:tc>
                  <a:txBody>
                    <a:bodyPr/>
                    <a:lstStyle/>
                    <a:p>
                      <a:pPr algn="ctr"/>
                      <a:r>
                        <a:rPr lang="zh-TW" altLang="en-US" sz="1600" dirty="0" smtClean="0"/>
                        <a:t>有</a:t>
                      </a:r>
                      <a:endParaRPr lang="zh-TW" altLang="en-US" sz="1600" dirty="0"/>
                    </a:p>
                  </a:txBody>
                  <a:tcPr anchor="ctr"/>
                </a:tc>
                <a:tc>
                  <a:txBody>
                    <a:bodyPr/>
                    <a:lstStyle/>
                    <a:p>
                      <a:pPr algn="ctr"/>
                      <a:r>
                        <a:rPr lang="zh-TW" altLang="en-US" sz="1600" dirty="0" smtClean="0"/>
                        <a:t>無</a:t>
                      </a:r>
                      <a:r>
                        <a:rPr lang="en-US" altLang="zh-TW" sz="1600" dirty="0" smtClean="0"/>
                        <a:t/>
                      </a:r>
                      <a:br>
                        <a:rPr lang="en-US" altLang="zh-TW" sz="1600" dirty="0" smtClean="0"/>
                      </a:br>
                      <a:r>
                        <a:rPr lang="en-US" altLang="zh-TW" sz="1600" dirty="0" smtClean="0"/>
                        <a:t>(</a:t>
                      </a:r>
                      <a:r>
                        <a:rPr lang="zh-TW" altLang="en-US" sz="1600" dirty="0" smtClean="0"/>
                        <a:t>第三方支付平台</a:t>
                      </a:r>
                      <a:r>
                        <a:rPr lang="en-US" altLang="zh-TW" sz="1600" dirty="0" smtClean="0"/>
                        <a:t>)</a:t>
                      </a:r>
                      <a:endParaRPr lang="zh-TW" altLang="en-U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smtClean="0"/>
                        <a:t>無</a:t>
                      </a:r>
                    </a:p>
                  </a:txBody>
                  <a:tcPr anchor="ctr"/>
                </a:tc>
                <a:tc>
                  <a:txBody>
                    <a:bodyPr/>
                    <a:lstStyle/>
                    <a:p>
                      <a:pPr algn="ctr"/>
                      <a:r>
                        <a:rPr lang="zh-TW" altLang="en-US" sz="1600" dirty="0" smtClean="0"/>
                        <a:t>無</a:t>
                      </a:r>
                      <a:r>
                        <a:rPr lang="en-US" altLang="zh-TW" sz="1600" baseline="30000" dirty="0" smtClean="0"/>
                        <a:t>5</a:t>
                      </a:r>
                      <a:endParaRPr lang="zh-TW" altLang="en-US" sz="1600" dirty="0"/>
                    </a:p>
                  </a:txBody>
                  <a:tcPr anchor="ctr"/>
                </a:tc>
                <a:extLst>
                  <a:ext uri="{0D108BD9-81ED-4DB2-BD59-A6C34878D82A}">
                    <a16:rowId xmlns:a16="http://schemas.microsoft.com/office/drawing/2014/main" val="3861277716"/>
                  </a:ext>
                </a:extLst>
              </a:tr>
              <a:tr h="405316">
                <a:tc>
                  <a:txBody>
                    <a:bodyPr/>
                    <a:lstStyle/>
                    <a:p>
                      <a:pPr algn="ctr"/>
                      <a:r>
                        <a:rPr lang="zh-TW" altLang="en-US" sz="1600" dirty="0" smtClean="0"/>
                        <a:t>人人貸</a:t>
                      </a:r>
                      <a:endParaRPr lang="zh-TW" altLang="en-US" sz="1600" dirty="0"/>
                    </a:p>
                  </a:txBody>
                  <a:tcPr anchor="ctr"/>
                </a:tc>
                <a:tc>
                  <a:txBody>
                    <a:bodyPr/>
                    <a:lstStyle/>
                    <a:p>
                      <a:pPr algn="ctr"/>
                      <a:r>
                        <a:rPr lang="zh-TW" altLang="en-US" sz="1600" dirty="0" smtClean="0"/>
                        <a:t>有</a:t>
                      </a:r>
                      <a:endParaRPr lang="zh-TW" altLang="en-US" sz="1600" dirty="0"/>
                    </a:p>
                  </a:txBody>
                  <a:tcPr anchor="ctr"/>
                </a:tc>
                <a:tc>
                  <a:txBody>
                    <a:bodyPr/>
                    <a:lstStyle/>
                    <a:p>
                      <a:pPr algn="ctr"/>
                      <a:r>
                        <a:rPr lang="zh-TW" altLang="en-US" sz="1600" dirty="0" smtClean="0"/>
                        <a:t>無</a:t>
                      </a:r>
                      <a:r>
                        <a:rPr lang="en-US" altLang="zh-TW" sz="1600" dirty="0" smtClean="0"/>
                        <a:t/>
                      </a:r>
                      <a:br>
                        <a:rPr lang="en-US" altLang="zh-TW" sz="1600" dirty="0" smtClean="0"/>
                      </a:br>
                      <a:r>
                        <a:rPr lang="zh-TW" altLang="en-US" sz="1600" dirty="0" smtClean="0"/>
                        <a:t>中國民生銀行</a:t>
                      </a:r>
                      <a:endParaRPr lang="zh-TW" altLang="en-U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smtClean="0"/>
                        <a:t>無</a:t>
                      </a:r>
                    </a:p>
                  </a:txBody>
                  <a:tcPr anchor="ctr"/>
                </a:tc>
                <a:tc>
                  <a:txBody>
                    <a:bodyPr/>
                    <a:lstStyle/>
                    <a:p>
                      <a:pPr algn="ctr"/>
                      <a:r>
                        <a:rPr lang="zh-TW" altLang="en-US" sz="1600" dirty="0" smtClean="0"/>
                        <a:t>有</a:t>
                      </a:r>
                      <a:r>
                        <a:rPr lang="en-US" altLang="zh-TW" sz="1600" dirty="0" smtClean="0"/>
                        <a:t/>
                      </a:r>
                      <a:br>
                        <a:rPr lang="en-US" altLang="zh-TW" sz="1600" dirty="0" smtClean="0"/>
                      </a:br>
                      <a:r>
                        <a:rPr lang="en-US" altLang="zh-TW" sz="1600" dirty="0" smtClean="0"/>
                        <a:t>(</a:t>
                      </a:r>
                      <a:r>
                        <a:rPr lang="zh-CN" altLang="en-US" sz="1600" dirty="0" smtClean="0"/>
                        <a:t>風險備付金墊付模式</a:t>
                      </a:r>
                      <a:r>
                        <a:rPr lang="en-US" altLang="zh-TW" sz="1600" baseline="30000" dirty="0" smtClean="0"/>
                        <a:t>4</a:t>
                      </a:r>
                      <a:r>
                        <a:rPr lang="en-US" altLang="zh-TW" sz="1600" dirty="0" smtClean="0"/>
                        <a:t>)</a:t>
                      </a:r>
                      <a:endParaRPr lang="zh-TW" altLang="en-US" sz="1600" dirty="0"/>
                    </a:p>
                  </a:txBody>
                  <a:tcPr anchor="ctr"/>
                </a:tc>
                <a:extLst>
                  <a:ext uri="{0D108BD9-81ED-4DB2-BD59-A6C34878D82A}">
                    <a16:rowId xmlns:a16="http://schemas.microsoft.com/office/drawing/2014/main" val="3466781821"/>
                  </a:ext>
                </a:extLst>
              </a:tr>
            </a:tbl>
          </a:graphicData>
        </a:graphic>
      </p:graphicFrame>
      <p:sp>
        <p:nvSpPr>
          <p:cNvPr id="3" name="文字方塊 2"/>
          <p:cNvSpPr txBox="1"/>
          <p:nvPr/>
        </p:nvSpPr>
        <p:spPr>
          <a:xfrm>
            <a:off x="307181" y="5431008"/>
            <a:ext cx="11484770" cy="1015663"/>
          </a:xfrm>
          <a:prstGeom prst="rect">
            <a:avLst/>
          </a:prstGeom>
          <a:noFill/>
        </p:spPr>
        <p:txBody>
          <a:bodyPr wrap="square" rtlCol="0">
            <a:spAutoFit/>
          </a:bodyPr>
          <a:lstStyle/>
          <a:p>
            <a:pPr marL="342900" indent="-342900">
              <a:buAutoNum type="arabicPeriod"/>
            </a:pPr>
            <a:r>
              <a:rPr lang="zh-TW" altLang="en-US" sz="1200" dirty="0" smtClean="0"/>
              <a:t>銀行</a:t>
            </a:r>
            <a:r>
              <a:rPr lang="zh-TW" altLang="en-US" sz="1200" dirty="0"/>
              <a:t>先把資金放貸給借款人，之後再將債權賣給平臺，由平臺將債權進行證券化分銷給</a:t>
            </a:r>
            <a:r>
              <a:rPr lang="zh-TW" altLang="en-US" sz="1200" dirty="0" smtClean="0"/>
              <a:t>投資人</a:t>
            </a:r>
            <a:endParaRPr lang="en-US" altLang="zh-TW" sz="1200" dirty="0" smtClean="0"/>
          </a:p>
          <a:p>
            <a:pPr marL="342900" indent="-342900">
              <a:buAutoNum type="arabicPeriod"/>
            </a:pPr>
            <a:r>
              <a:rPr lang="zh-TW" altLang="en-US" sz="1200" dirty="0"/>
              <a:t>若當期還款超過</a:t>
            </a:r>
            <a:r>
              <a:rPr lang="en-US" altLang="zh-TW" sz="1200" dirty="0"/>
              <a:t>180</a:t>
            </a:r>
            <a:r>
              <a:rPr lang="zh-TW" altLang="en-US" sz="1200" dirty="0"/>
              <a:t>天未被繳納時，只要投資人提出申請，並轉讓債權給</a:t>
            </a:r>
            <a:r>
              <a:rPr lang="en-US" altLang="zh-TW" sz="1200" dirty="0" err="1"/>
              <a:t>LnB</a:t>
            </a:r>
            <a:r>
              <a:rPr lang="zh-TW" altLang="en-US" sz="1200" dirty="0"/>
              <a:t>信用</a:t>
            </a:r>
            <a:r>
              <a:rPr lang="zh-TW" altLang="en-US" sz="1200" dirty="0" smtClean="0"/>
              <a:t>市集</a:t>
            </a:r>
            <a:endParaRPr lang="en-US" altLang="zh-TW" sz="1200" dirty="0" smtClean="0"/>
          </a:p>
          <a:p>
            <a:pPr marL="342900" indent="-342900">
              <a:buAutoNum type="arabicPeriod"/>
            </a:pPr>
            <a:r>
              <a:rPr lang="zh-TW" altLang="en-US" sz="1200" dirty="0"/>
              <a:t>投資人出借的利率低於最近的</a:t>
            </a:r>
            <a:r>
              <a:rPr lang="en-US" altLang="zh-TW" sz="1200" dirty="0"/>
              <a:t>tracker rates</a:t>
            </a:r>
            <a:r>
              <a:rPr lang="zh-TW" altLang="en-US" sz="1200" dirty="0"/>
              <a:t>，投資人還要另外付給債權受讓人一筆錢。所謂</a:t>
            </a:r>
            <a:r>
              <a:rPr lang="en-US" altLang="zh-TW" sz="1200" dirty="0"/>
              <a:t>tracker rate</a:t>
            </a:r>
            <a:r>
              <a:rPr lang="zh-TW" altLang="en-US" sz="1200" dirty="0"/>
              <a:t>是</a:t>
            </a:r>
            <a:r>
              <a:rPr lang="en-US" altLang="zh-TW" sz="1200" dirty="0" err="1"/>
              <a:t>Zopa</a:t>
            </a:r>
            <a:r>
              <a:rPr lang="zh-TW" altLang="en-US" sz="1200" dirty="0"/>
              <a:t>所統計，在市場上銀行提供貸款的最佳利率</a:t>
            </a:r>
            <a:r>
              <a:rPr lang="zh-TW" altLang="en-US" sz="1200" dirty="0" smtClean="0"/>
              <a:t>。</a:t>
            </a:r>
            <a:endParaRPr lang="en-US" altLang="zh-TW" sz="1200" dirty="0" smtClean="0"/>
          </a:p>
          <a:p>
            <a:pPr marL="342900" indent="-342900">
              <a:buAutoNum type="arabicPeriod"/>
            </a:pPr>
            <a:r>
              <a:rPr lang="zh-CN" altLang="en-US" sz="1200" dirty="0" smtClean="0"/>
              <a:t>風險準備金是從借款人的借款額中提取，根據使用者的信用等級，抽取</a:t>
            </a:r>
            <a:r>
              <a:rPr lang="en-US" altLang="zh-CN" sz="1200" dirty="0" smtClean="0"/>
              <a:t>0-5</a:t>
            </a:r>
            <a:r>
              <a:rPr lang="en-US" altLang="zh-CN" sz="1200" dirty="0"/>
              <a:t>%</a:t>
            </a:r>
            <a:r>
              <a:rPr lang="zh-CN" altLang="en-US" sz="1200" dirty="0"/>
              <a:t>不等</a:t>
            </a:r>
            <a:r>
              <a:rPr lang="zh-CN" altLang="en-US" sz="1200" dirty="0" smtClean="0"/>
              <a:t>。</a:t>
            </a:r>
            <a:endParaRPr lang="en-US" altLang="zh-CN" sz="1200" dirty="0" smtClean="0"/>
          </a:p>
          <a:p>
            <a:pPr marL="342900" indent="-342900">
              <a:buAutoNum type="arabicPeriod"/>
            </a:pPr>
            <a:r>
              <a:rPr lang="zh-TW" altLang="en-US" sz="1200" dirty="0"/>
              <a:t>會將借款人所有相關資料信息進行全面曝光，出借人可以進行法律訴訟程序或者找催收公司進行催收</a:t>
            </a:r>
            <a:r>
              <a:rPr lang="zh-TW" altLang="en-US" sz="1200" dirty="0" smtClean="0"/>
              <a:t>。</a:t>
            </a:r>
            <a:endParaRPr lang="zh-TW" altLang="en-US" sz="1200" dirty="0"/>
          </a:p>
        </p:txBody>
      </p:sp>
    </p:spTree>
    <p:extLst>
      <p:ext uri="{BB962C8B-B14F-4D97-AF65-F5344CB8AC3E}">
        <p14:creationId xmlns:p14="http://schemas.microsoft.com/office/powerpoint/2010/main" val="104221695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91554" y="908113"/>
            <a:ext cx="11002297" cy="954856"/>
          </a:xfrm>
        </p:spPr>
        <p:txBody>
          <a:bodyPr>
            <a:normAutofit/>
          </a:bodyPr>
          <a:lstStyle/>
          <a:p>
            <a:r>
              <a:rPr kumimoji="1" lang="zh-TW" altLang="en-US" sz="4000" dirty="0"/>
              <a:t>甚麼是群眾募資</a:t>
            </a:r>
            <a:r>
              <a:rPr kumimoji="1" lang="en-US" altLang="zh-TW" sz="4000" dirty="0"/>
              <a:t>?</a:t>
            </a:r>
            <a:endParaRPr kumimoji="1" lang="zh-TW" altLang="en-US" sz="4000" dirty="0"/>
          </a:p>
        </p:txBody>
      </p:sp>
      <p:sp>
        <p:nvSpPr>
          <p:cNvPr id="3" name="內容版面配置區 2"/>
          <p:cNvSpPr>
            <a:spLocks noGrp="1"/>
          </p:cNvSpPr>
          <p:nvPr>
            <p:ph idx="1"/>
          </p:nvPr>
        </p:nvSpPr>
        <p:spPr/>
        <p:txBody>
          <a:bodyPr>
            <a:normAutofit/>
          </a:bodyPr>
          <a:lstStyle/>
          <a:p>
            <a:r>
              <a:rPr lang="zh-TW" altLang="en-US" dirty="0"/>
              <a:t>透過網際網路展示、宣傳</a:t>
            </a:r>
            <a:r>
              <a:rPr lang="zh-TW" altLang="en-US" b="1" dirty="0"/>
              <a:t>計畫內容、原生設計與創意作品</a:t>
            </a:r>
            <a:r>
              <a:rPr lang="zh-TW" altLang="en-US" dirty="0"/>
              <a:t>，並與大眾解釋讓此作品量產或實現的計畫</a:t>
            </a:r>
          </a:p>
          <a:p>
            <a:r>
              <a:rPr lang="zh-TW" altLang="en-US" dirty="0"/>
              <a:t>群眾募資起源於</a:t>
            </a:r>
            <a:r>
              <a:rPr lang="en-US" altLang="zh-TW" dirty="0"/>
              <a:t>1997</a:t>
            </a:r>
            <a:r>
              <a:rPr lang="zh-TW" altLang="en-US" dirty="0"/>
              <a:t>年的英國樂團</a:t>
            </a:r>
            <a:r>
              <a:rPr lang="en-US" altLang="zh-TW" dirty="0" err="1"/>
              <a:t>Marillion</a:t>
            </a:r>
            <a:r>
              <a:rPr lang="zh-TW" altLang="en-US" dirty="0"/>
              <a:t>。他們透過從廣大的群眾中募集款項，成功的募集了</a:t>
            </a:r>
            <a:r>
              <a:rPr lang="en-US" altLang="zh-TW" dirty="0"/>
              <a:t>6</a:t>
            </a:r>
            <a:r>
              <a:rPr lang="zh-TW" altLang="en-US" dirty="0"/>
              <a:t>萬美金，成功地完成了美國的</a:t>
            </a:r>
            <a:r>
              <a:rPr lang="zh-TW" altLang="en-US" b="1" dirty="0"/>
              <a:t>巡迴演出</a:t>
            </a:r>
            <a:endParaRPr lang="en-US" altLang="zh-TW" b="1" dirty="0"/>
          </a:p>
          <a:p>
            <a:r>
              <a:rPr lang="zh-TW" altLang="en-US" dirty="0"/>
              <a:t>募資發展的契機</a:t>
            </a:r>
            <a:endParaRPr lang="en-US" altLang="zh-TW" dirty="0"/>
          </a:p>
          <a:p>
            <a:pPr lvl="1"/>
            <a:r>
              <a:rPr lang="zh-TW" altLang="en-US" dirty="0"/>
              <a:t>有創意點子，但沒有足夠的資金去實作</a:t>
            </a:r>
          </a:p>
          <a:p>
            <a:pPr lvl="1"/>
            <a:r>
              <a:rPr lang="zh-TW" altLang="en-US" dirty="0"/>
              <a:t>透過網路平台連結贊助者與提案者</a:t>
            </a:r>
          </a:p>
          <a:p>
            <a:pPr lvl="1"/>
            <a:r>
              <a:rPr lang="zh-TW" altLang="en-US" dirty="0"/>
              <a:t>希望增加點子的知名度</a:t>
            </a:r>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57</a:t>
            </a:fld>
            <a:endParaRPr lang="zh-TW" altLang="en-US" dirty="0"/>
          </a:p>
        </p:txBody>
      </p:sp>
      <p:pic>
        <p:nvPicPr>
          <p:cNvPr id="6" name="Picture 2" descr="http://www.seinsights.asia/sites/default/files/upload/12378.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80629" y="3594696"/>
            <a:ext cx="5096242" cy="270990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
        <p:nvSpPr>
          <p:cNvPr id="5" name="矩形 4"/>
          <p:cNvSpPr/>
          <p:nvPr/>
        </p:nvSpPr>
        <p:spPr>
          <a:xfrm>
            <a:off x="133865" y="379075"/>
            <a:ext cx="11837581" cy="769441"/>
          </a:xfrm>
          <a:prstGeom prst="rect">
            <a:avLst/>
          </a:prstGeom>
        </p:spPr>
        <p:txBody>
          <a:bodyPr wrap="square">
            <a:spAutoFit/>
          </a:bodyPr>
          <a:lstStyle/>
          <a:p>
            <a:r>
              <a:rPr lang="en-US" altLang="zh-TW" sz="4400" b="1" dirty="0">
                <a:solidFill>
                  <a:srgbClr val="7030A0"/>
                </a:solidFill>
                <a:ea typeface="Calibri"/>
                <a:cs typeface="Calibri"/>
                <a:sym typeface="Calibri"/>
              </a:rPr>
              <a:t>(6) </a:t>
            </a:r>
            <a:r>
              <a:rPr lang="zh-TW" altLang="en-US" sz="4400" b="1" dirty="0">
                <a:solidFill>
                  <a:srgbClr val="7030A0"/>
                </a:solidFill>
                <a:ea typeface="Calibri"/>
                <a:cs typeface="Calibri"/>
                <a:sym typeface="Calibri"/>
              </a:rPr>
              <a:t>群眾募資 </a:t>
            </a:r>
            <a:r>
              <a:rPr lang="en-US" altLang="zh-TW" sz="4400" b="1" dirty="0">
                <a:solidFill>
                  <a:srgbClr val="7030A0"/>
                </a:solidFill>
                <a:ea typeface="Calibri"/>
                <a:cs typeface="Calibri"/>
                <a:sym typeface="Calibri"/>
              </a:rPr>
              <a:t>(Crowdfunding </a:t>
            </a:r>
            <a:r>
              <a:rPr lang="en-US" altLang="zh-TW" sz="4400" b="1" dirty="0" smtClean="0">
                <a:solidFill>
                  <a:srgbClr val="7030A0"/>
                </a:solidFill>
                <a:ea typeface="Calibri"/>
                <a:cs typeface="Calibri"/>
                <a:sym typeface="Calibri"/>
              </a:rPr>
              <a:t>)</a:t>
            </a:r>
            <a:endParaRPr lang="en-US" sz="4400" dirty="0"/>
          </a:p>
        </p:txBody>
      </p:sp>
    </p:spTree>
    <p:extLst>
      <p:ext uri="{BB962C8B-B14F-4D97-AF65-F5344CB8AC3E}">
        <p14:creationId xmlns:p14="http://schemas.microsoft.com/office/powerpoint/2010/main" val="9490635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為什麼需要群眾募資</a:t>
            </a:r>
            <a:r>
              <a:rPr kumimoji="1" lang="en-US" altLang="zh-TW" dirty="0"/>
              <a:t>?</a:t>
            </a:r>
            <a:endParaRPr kumimoji="1" lang="zh-TW" altLang="en-US"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58</a:t>
            </a:fld>
            <a:endParaRPr lang="zh-TW" altLang="en-US" dirty="0"/>
          </a:p>
        </p:txBody>
      </p:sp>
      <p:graphicFrame>
        <p:nvGraphicFramePr>
          <p:cNvPr id="9" name="內容版面配置區 8"/>
          <p:cNvGraphicFramePr>
            <a:graphicFrameLocks noGrp="1"/>
          </p:cNvGraphicFramePr>
          <p:nvPr>
            <p:ph idx="1"/>
            <p:extLst/>
          </p:nvPr>
        </p:nvGraphicFramePr>
        <p:xfrm>
          <a:off x="1265062" y="1525698"/>
          <a:ext cx="9431770" cy="3766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243269426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a:t>
            </a:r>
            <a:r>
              <a:rPr kumimoji="1" lang="zh-TW" altLang="en-US" dirty="0"/>
              <a:t>創業</a:t>
            </a:r>
            <a:r>
              <a:rPr lang="zh-TW" altLang="en-US" dirty="0"/>
              <a:t>募資與群眾募資比較</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59</a:t>
            </a:fld>
            <a:endParaRPr lang="zh-TW" altLang="en-US" dirty="0"/>
          </a:p>
        </p:txBody>
      </p:sp>
      <p:graphicFrame>
        <p:nvGraphicFramePr>
          <p:cNvPr id="6" name="內容版面配置區 5"/>
          <p:cNvGraphicFramePr>
            <a:graphicFrameLocks/>
          </p:cNvGraphicFramePr>
          <p:nvPr>
            <p:extLst>
              <p:ext uri="{D42A27DB-BD31-4B8C-83A1-F6EECF244321}">
                <p14:modId xmlns:p14="http://schemas.microsoft.com/office/powerpoint/2010/main" val="286061881"/>
              </p:ext>
            </p:extLst>
          </p:nvPr>
        </p:nvGraphicFramePr>
        <p:xfrm>
          <a:off x="1424857" y="1608157"/>
          <a:ext cx="8801837" cy="4394852"/>
        </p:xfrm>
        <a:graphic>
          <a:graphicData uri="http://schemas.openxmlformats.org/drawingml/2006/table">
            <a:tbl>
              <a:tblPr firstRow="1" bandRow="1">
                <a:tableStyleId>{68D230F3-CF80-4859-8CE7-A43EE81993B5}</a:tableStyleId>
              </a:tblPr>
              <a:tblGrid>
                <a:gridCol w="1604686">
                  <a:extLst>
                    <a:ext uri="{9D8B030D-6E8A-4147-A177-3AD203B41FA5}">
                      <a16:colId xmlns:a16="http://schemas.microsoft.com/office/drawing/2014/main" val="20000"/>
                    </a:ext>
                  </a:extLst>
                </a:gridCol>
                <a:gridCol w="2796233">
                  <a:extLst>
                    <a:ext uri="{9D8B030D-6E8A-4147-A177-3AD203B41FA5}">
                      <a16:colId xmlns:a16="http://schemas.microsoft.com/office/drawing/2014/main" val="20001"/>
                    </a:ext>
                  </a:extLst>
                </a:gridCol>
                <a:gridCol w="2200459">
                  <a:extLst>
                    <a:ext uri="{9D8B030D-6E8A-4147-A177-3AD203B41FA5}">
                      <a16:colId xmlns:a16="http://schemas.microsoft.com/office/drawing/2014/main" val="2274599884"/>
                    </a:ext>
                  </a:extLst>
                </a:gridCol>
                <a:gridCol w="2200459">
                  <a:extLst>
                    <a:ext uri="{9D8B030D-6E8A-4147-A177-3AD203B41FA5}">
                      <a16:colId xmlns:a16="http://schemas.microsoft.com/office/drawing/2014/main" val="3050190871"/>
                    </a:ext>
                  </a:extLst>
                </a:gridCol>
              </a:tblGrid>
              <a:tr h="551506">
                <a:tc>
                  <a:txBody>
                    <a:bodyPr/>
                    <a:lstStyle/>
                    <a:p>
                      <a:pPr algn="ctr"/>
                      <a:r>
                        <a:rPr lang="zh-TW" altLang="en-US" sz="2400" dirty="0"/>
                        <a:t>項目</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銀行創業貸款</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天使投資人</a:t>
                      </a:r>
                    </a:p>
                  </a:txBody>
                  <a:tcPr anchor="ctr"/>
                </a:tc>
                <a:tc>
                  <a:txBody>
                    <a:bodyPr/>
                    <a:lstStyle/>
                    <a:p>
                      <a:pPr algn="ctr"/>
                      <a:r>
                        <a:rPr lang="zh-TW" altLang="en-US" sz="2400" dirty="0"/>
                        <a:t>群眾募資</a:t>
                      </a:r>
                    </a:p>
                  </a:txBody>
                  <a:tcPr anchor="ctr"/>
                </a:tc>
                <a:extLst>
                  <a:ext uri="{0D108BD9-81ED-4DB2-BD59-A6C34878D82A}">
                    <a16:rowId xmlns:a16="http://schemas.microsoft.com/office/drawing/2014/main" val="10000"/>
                  </a:ext>
                </a:extLst>
              </a:tr>
              <a:tr h="551506">
                <a:tc>
                  <a:txBody>
                    <a:bodyPr/>
                    <a:lstStyle/>
                    <a:p>
                      <a:pPr algn="ctr"/>
                      <a:r>
                        <a:rPr lang="zh-TW" altLang="en-US" sz="2400" dirty="0"/>
                        <a:t>系統核心</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以銀行為中心</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天使投資人</a:t>
                      </a:r>
                    </a:p>
                  </a:txBody>
                  <a:tcPr anchor="ctr"/>
                </a:tc>
                <a:tc>
                  <a:txBody>
                    <a:bodyPr/>
                    <a:lstStyle/>
                    <a:p>
                      <a:pPr algn="ctr"/>
                      <a:r>
                        <a:rPr lang="zh-TW" altLang="en-US" sz="2400" dirty="0"/>
                        <a:t>去中心化</a:t>
                      </a:r>
                    </a:p>
                  </a:txBody>
                  <a:tcPr anchor="ctr"/>
                </a:tc>
                <a:extLst>
                  <a:ext uri="{0D108BD9-81ED-4DB2-BD59-A6C34878D82A}">
                    <a16:rowId xmlns:a16="http://schemas.microsoft.com/office/drawing/2014/main" val="10001"/>
                  </a:ext>
                </a:extLst>
              </a:tr>
              <a:tr h="551506">
                <a:tc>
                  <a:txBody>
                    <a:bodyPr/>
                    <a:lstStyle/>
                    <a:p>
                      <a:pPr algn="ctr"/>
                      <a:r>
                        <a:rPr lang="zh-TW" altLang="en-US" sz="2400" dirty="0"/>
                        <a:t>籌資門檻</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創業提案與募資人信用額度</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需要與投資人協商</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0" dirty="0">
                          <a:latin typeface="+mj-ea"/>
                          <a:ea typeface="+mj-ea"/>
                        </a:rPr>
                        <a:t>較低，</a:t>
                      </a:r>
                      <a:r>
                        <a:rPr lang="zh-TW" altLang="en-US" sz="2400" b="0" kern="1200" dirty="0">
                          <a:solidFill>
                            <a:schemeClr val="tx1"/>
                          </a:solidFill>
                          <a:latin typeface="+mj-ea"/>
                          <a:ea typeface="+mn-ea"/>
                          <a:cs typeface="+mn-cs"/>
                        </a:rPr>
                        <a:t>自由，</a:t>
                      </a:r>
                    </a:p>
                    <a:p>
                      <a:pPr algn="ctr"/>
                      <a:r>
                        <a:rPr lang="zh-TW" altLang="en-US" sz="2400" b="0" dirty="0">
                          <a:latin typeface="+mj-ea"/>
                          <a:ea typeface="+mj-ea"/>
                        </a:rPr>
                        <a:t>根據籌資計劃</a:t>
                      </a:r>
                    </a:p>
                  </a:txBody>
                  <a:tcPr anchor="ctr"/>
                </a:tc>
                <a:extLst>
                  <a:ext uri="{0D108BD9-81ED-4DB2-BD59-A6C34878D82A}">
                    <a16:rowId xmlns:a16="http://schemas.microsoft.com/office/drawing/2014/main" val="10006"/>
                  </a:ext>
                </a:extLst>
              </a:tr>
              <a:tr h="551506">
                <a:tc>
                  <a:txBody>
                    <a:bodyPr/>
                    <a:lstStyle/>
                    <a:p>
                      <a:pPr algn="ctr"/>
                      <a:r>
                        <a:rPr lang="zh-TW" altLang="en-US" sz="2400" dirty="0"/>
                        <a:t>交易額度</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b="1" dirty="0">
                          <a:solidFill>
                            <a:schemeClr val="tx1"/>
                          </a:solidFill>
                        </a:rPr>
                        <a:t>由募資人還款能力決定</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b="1" dirty="0"/>
                        <a:t>由投資人決定</a:t>
                      </a:r>
                    </a:p>
                  </a:txBody>
                  <a:tcPr anchor="ctr"/>
                </a:tc>
                <a:tc>
                  <a:txBody>
                    <a:bodyPr/>
                    <a:lstStyle/>
                    <a:p>
                      <a:pPr algn="ctr"/>
                      <a:r>
                        <a:rPr lang="zh-TW" altLang="en-US" sz="2400" b="1" dirty="0"/>
                        <a:t>由募資人決定</a:t>
                      </a:r>
                    </a:p>
                  </a:txBody>
                  <a:tcPr anchor="ctr"/>
                </a:tc>
                <a:extLst>
                  <a:ext uri="{0D108BD9-81ED-4DB2-BD59-A6C34878D82A}">
                    <a16:rowId xmlns:a16="http://schemas.microsoft.com/office/drawing/2014/main" val="10007"/>
                  </a:ext>
                </a:extLst>
              </a:tr>
              <a:tr h="551506">
                <a:tc>
                  <a:txBody>
                    <a:bodyPr/>
                    <a:lstStyle/>
                    <a:p>
                      <a:pPr algn="ctr"/>
                      <a:r>
                        <a:rPr lang="zh-TW" altLang="en-US" sz="2400" dirty="0"/>
                        <a:t>控制權</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自由</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投資人可能參與經營</a:t>
                      </a:r>
                    </a:p>
                  </a:txBody>
                  <a:tcPr anchor="ctr"/>
                </a:tc>
                <a:tc>
                  <a:txBody>
                    <a:bodyPr/>
                    <a:lstStyle/>
                    <a:p>
                      <a:pPr algn="ctr"/>
                      <a:r>
                        <a:rPr lang="zh-TW" altLang="en-US" sz="2400" dirty="0"/>
                        <a:t>依募資種類有所不同</a:t>
                      </a:r>
                    </a:p>
                  </a:txBody>
                  <a:tcPr anchor="ctr"/>
                </a:tc>
                <a:extLst>
                  <a:ext uri="{0D108BD9-81ED-4DB2-BD59-A6C34878D82A}">
                    <a16:rowId xmlns:a16="http://schemas.microsoft.com/office/drawing/2014/main" val="10008"/>
                  </a:ext>
                </a:extLst>
              </a:tr>
              <a:tr h="551506">
                <a:tc>
                  <a:txBody>
                    <a:bodyPr/>
                    <a:lstStyle/>
                    <a:p>
                      <a:pPr algn="ctr"/>
                      <a:r>
                        <a:rPr lang="zh-TW" altLang="en-US" sz="2400" dirty="0"/>
                        <a:t>困難挑戰</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還款能力不足</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說服成本高</a:t>
                      </a:r>
                    </a:p>
                  </a:txBody>
                  <a:tcPr anchor="ctr"/>
                </a:tc>
                <a:tc>
                  <a:txBody>
                    <a:bodyPr/>
                    <a:lstStyle/>
                    <a:p>
                      <a:pPr algn="ctr"/>
                      <a:r>
                        <a:rPr lang="zh-TW" altLang="en-US" sz="2400" dirty="0"/>
                        <a:t>無法達到募資金額</a:t>
                      </a:r>
                    </a:p>
                  </a:txBody>
                  <a:tcPr anchor="ctr"/>
                </a:tc>
                <a:extLst>
                  <a:ext uri="{0D108BD9-81ED-4DB2-BD59-A6C34878D82A}">
                    <a16:rowId xmlns:a16="http://schemas.microsoft.com/office/drawing/2014/main" val="4254702487"/>
                  </a:ext>
                </a:extLst>
              </a:tr>
            </a:tbl>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12641067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橢圓 20"/>
          <p:cNvSpPr/>
          <p:nvPr/>
        </p:nvSpPr>
        <p:spPr>
          <a:xfrm>
            <a:off x="6519882" y="3904623"/>
            <a:ext cx="2338983" cy="208243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smtClean="0"/>
              <a:t> </a:t>
            </a:r>
            <a:r>
              <a:rPr kumimoji="1" lang="en-US" altLang="zh-TW" sz="2400" b="1" dirty="0" smtClean="0"/>
              <a:t>Crypt Fin</a:t>
            </a:r>
            <a:endParaRPr kumimoji="1" lang="zh-TW" altLang="en-US" sz="2400" dirty="0"/>
          </a:p>
        </p:txBody>
      </p:sp>
      <p:sp>
        <p:nvSpPr>
          <p:cNvPr id="2" name="標題 1"/>
          <p:cNvSpPr>
            <a:spLocks noGrp="1"/>
          </p:cNvSpPr>
          <p:nvPr>
            <p:ph type="title"/>
          </p:nvPr>
        </p:nvSpPr>
        <p:spPr>
          <a:xfrm>
            <a:off x="336176" y="365125"/>
            <a:ext cx="11017624" cy="1325563"/>
          </a:xfrm>
        </p:spPr>
        <p:txBody>
          <a:bodyPr>
            <a:normAutofit/>
          </a:bodyPr>
          <a:lstStyle/>
          <a:p>
            <a:r>
              <a:rPr kumimoji="1" lang="en-US" altLang="zh-TW" sz="5400" dirty="0" err="1" smtClean="0"/>
              <a:t>FinTech</a:t>
            </a:r>
            <a:r>
              <a:rPr kumimoji="1" lang="en-US" altLang="zh-TW" sz="5400" dirty="0" smtClean="0"/>
              <a:t> DNAs</a:t>
            </a:r>
            <a:endParaRPr kumimoji="1" lang="zh-TW" altLang="en-US" sz="5400" dirty="0"/>
          </a:p>
        </p:txBody>
      </p:sp>
      <p:sp>
        <p:nvSpPr>
          <p:cNvPr id="8" name="投影片編號版面配置區 1"/>
          <p:cNvSpPr txBox="1">
            <a:spLocks/>
          </p:cNvSpPr>
          <p:nvPr/>
        </p:nvSpPr>
        <p:spPr>
          <a:xfrm>
            <a:off x="9325232" y="647831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altLang="zh-TW" smtClean="0"/>
              <a:pPr/>
              <a:t>6</a:t>
            </a:fld>
            <a:endParaRPr lang="en-US" altLang="zh-TW" dirty="0"/>
          </a:p>
        </p:txBody>
      </p:sp>
      <p:sp>
        <p:nvSpPr>
          <p:cNvPr id="13" name="內容版面配置區 12"/>
          <p:cNvSpPr>
            <a:spLocks noGrp="1"/>
          </p:cNvSpPr>
          <p:nvPr>
            <p:ph idx="1"/>
          </p:nvPr>
        </p:nvSpPr>
        <p:spPr>
          <a:xfrm>
            <a:off x="407894" y="1543258"/>
            <a:ext cx="10515600" cy="4351338"/>
          </a:xfrm>
        </p:spPr>
        <p:txBody>
          <a:bodyPr>
            <a:normAutofit/>
          </a:bodyPr>
          <a:lstStyle/>
          <a:p>
            <a:pPr>
              <a:lnSpc>
                <a:spcPct val="120000"/>
              </a:lnSpc>
            </a:pPr>
            <a:r>
              <a:rPr kumimoji="1" lang="en-US" altLang="zh-TW" sz="3600" dirty="0" smtClean="0"/>
              <a:t>Online (Cloud &amp; </a:t>
            </a:r>
            <a:r>
              <a:rPr kumimoji="1" lang="en-US" altLang="zh-TW" sz="3600" dirty="0" err="1" smtClean="0"/>
              <a:t>IoT</a:t>
            </a:r>
            <a:r>
              <a:rPr kumimoji="1" lang="en-US" altLang="zh-TW" sz="3600" dirty="0" smtClean="0"/>
              <a:t>) finance </a:t>
            </a:r>
          </a:p>
          <a:p>
            <a:pPr>
              <a:lnSpc>
                <a:spcPct val="120000"/>
              </a:lnSpc>
            </a:pPr>
            <a:r>
              <a:rPr kumimoji="1" lang="en-US" altLang="zh-TW" sz="3600" dirty="0" smtClean="0"/>
              <a:t>Mobile finance </a:t>
            </a:r>
          </a:p>
          <a:p>
            <a:pPr>
              <a:lnSpc>
                <a:spcPct val="120000"/>
              </a:lnSpc>
            </a:pPr>
            <a:r>
              <a:rPr kumimoji="1" lang="en-US" altLang="zh-TW" sz="3600" dirty="0" smtClean="0"/>
              <a:t>Social finance  </a:t>
            </a:r>
          </a:p>
          <a:p>
            <a:pPr>
              <a:lnSpc>
                <a:spcPct val="120000"/>
              </a:lnSpc>
            </a:pPr>
            <a:r>
              <a:rPr kumimoji="1" lang="en-US" altLang="zh-TW" sz="3600" dirty="0" smtClean="0"/>
              <a:t>Smart (AI &amp; big data) finance  </a:t>
            </a:r>
          </a:p>
          <a:p>
            <a:pPr>
              <a:lnSpc>
                <a:spcPct val="120000"/>
              </a:lnSpc>
            </a:pPr>
            <a:r>
              <a:rPr kumimoji="1" lang="en-US" altLang="zh-TW" sz="3600" dirty="0"/>
              <a:t>Crypt </a:t>
            </a:r>
            <a:r>
              <a:rPr kumimoji="1" lang="en-US" altLang="zh-TW" sz="3600" dirty="0" smtClean="0"/>
              <a:t>(</a:t>
            </a:r>
            <a:r>
              <a:rPr kumimoji="1" lang="en-US" altLang="zh-TW" sz="3600" dirty="0" err="1" smtClean="0"/>
              <a:t>blockchain</a:t>
            </a:r>
            <a:r>
              <a:rPr kumimoji="1" lang="en-US" altLang="zh-TW" sz="3600" dirty="0" smtClean="0"/>
              <a:t>) finance </a:t>
            </a:r>
            <a:endParaRPr kumimoji="1" lang="zh-TW" altLang="en-US" sz="3600" dirty="0"/>
          </a:p>
        </p:txBody>
      </p:sp>
      <p:sp>
        <p:nvSpPr>
          <p:cNvPr id="16" name="橢圓 15"/>
          <p:cNvSpPr/>
          <p:nvPr/>
        </p:nvSpPr>
        <p:spPr>
          <a:xfrm>
            <a:off x="5777376" y="1912948"/>
            <a:ext cx="2288292" cy="222574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en-US" altLang="zh-TW" sz="2400" b="1" dirty="0" smtClean="0"/>
              <a:t>Online Fin </a:t>
            </a:r>
            <a:endParaRPr kumimoji="1" lang="en-US" altLang="zh-TW" sz="2400" dirty="0"/>
          </a:p>
        </p:txBody>
      </p:sp>
      <p:sp>
        <p:nvSpPr>
          <p:cNvPr id="17" name="橢圓 16"/>
          <p:cNvSpPr/>
          <p:nvPr/>
        </p:nvSpPr>
        <p:spPr>
          <a:xfrm>
            <a:off x="8768034" y="3904623"/>
            <a:ext cx="2324327" cy="2082437"/>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en-US" altLang="zh-TW" sz="2400" b="1" dirty="0" smtClean="0"/>
              <a:t>     </a:t>
            </a:r>
          </a:p>
          <a:p>
            <a:pPr>
              <a:lnSpc>
                <a:spcPct val="120000"/>
              </a:lnSpc>
            </a:pPr>
            <a:r>
              <a:rPr kumimoji="1" lang="en-US" altLang="zh-TW" sz="2400" b="1" dirty="0" smtClean="0"/>
              <a:t>Smart Fin</a:t>
            </a:r>
            <a:endParaRPr kumimoji="1" lang="zh-TW" altLang="en-US" sz="2400" dirty="0"/>
          </a:p>
        </p:txBody>
      </p:sp>
      <p:sp>
        <p:nvSpPr>
          <p:cNvPr id="18" name="橢圓 17"/>
          <p:cNvSpPr/>
          <p:nvPr/>
        </p:nvSpPr>
        <p:spPr>
          <a:xfrm>
            <a:off x="9486505" y="1876384"/>
            <a:ext cx="2308222" cy="2277790"/>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  </a:t>
            </a:r>
            <a:r>
              <a:rPr kumimoji="1" lang="en-US" altLang="zh-TW" sz="2400" b="1" dirty="0" smtClean="0"/>
              <a:t>Social Fin</a:t>
            </a:r>
            <a:endParaRPr kumimoji="1" lang="en-US" altLang="zh-TW" sz="2400" dirty="0"/>
          </a:p>
        </p:txBody>
      </p:sp>
      <p:sp>
        <p:nvSpPr>
          <p:cNvPr id="19" name="橢圓 18"/>
          <p:cNvSpPr/>
          <p:nvPr/>
        </p:nvSpPr>
        <p:spPr>
          <a:xfrm>
            <a:off x="7419603" y="792207"/>
            <a:ext cx="2477989" cy="2168354"/>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   </a:t>
            </a:r>
            <a:r>
              <a:rPr kumimoji="1" lang="en-US" altLang="zh-TW" sz="2400" b="1" dirty="0" smtClean="0"/>
              <a:t>Mobile Fin</a:t>
            </a:r>
            <a:endParaRPr kumimoji="1" lang="en-US" altLang="zh-TW" sz="2400" dirty="0"/>
          </a:p>
        </p:txBody>
      </p:sp>
      <p:sp>
        <p:nvSpPr>
          <p:cNvPr id="20" name="橢圓 19"/>
          <p:cNvSpPr/>
          <p:nvPr/>
        </p:nvSpPr>
        <p:spPr>
          <a:xfrm>
            <a:off x="7419603" y="2177978"/>
            <a:ext cx="2696864" cy="2670706"/>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TW" sz="4400" dirty="0" err="1" smtClean="0"/>
              <a:t>FinTech</a:t>
            </a:r>
            <a:endParaRPr lang="en-US" altLang="zh-TW" sz="4400" dirty="0" smtClean="0"/>
          </a:p>
          <a:p>
            <a:pPr algn="ctr"/>
            <a:r>
              <a:rPr lang="en-US" altLang="zh-TW" sz="4400" dirty="0" smtClean="0"/>
              <a:t>DNAs</a:t>
            </a:r>
            <a:endParaRPr lang="zh-TW" altLang="en-US" sz="4400" dirty="0"/>
          </a:p>
        </p:txBody>
      </p:sp>
      <p:sp>
        <p:nvSpPr>
          <p:cNvPr id="15"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13981703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61507" y="779721"/>
            <a:ext cx="10992293" cy="5999754"/>
          </a:xfrm>
        </p:spPr>
        <p:txBody>
          <a:bodyPr>
            <a:normAutofit/>
          </a:bodyPr>
          <a:lstStyle/>
          <a:p>
            <a:pPr marL="0" indent="0">
              <a:buNone/>
            </a:pPr>
            <a:r>
              <a:rPr kumimoji="1" lang="zh-TW" altLang="en-US" sz="4400" dirty="0"/>
              <a:t>群眾募資平台功能</a:t>
            </a:r>
            <a:endParaRPr lang="en-US" altLang="zh-TW" sz="4400" dirty="0" smtClean="0"/>
          </a:p>
          <a:p>
            <a:r>
              <a:rPr lang="zh-TW" altLang="en-US" sz="2800" dirty="0" smtClean="0"/>
              <a:t>商品</a:t>
            </a:r>
            <a:r>
              <a:rPr lang="zh-TW" altLang="en-US" sz="2800" dirty="0"/>
              <a:t>團購</a:t>
            </a:r>
            <a:endParaRPr lang="en-US" altLang="zh-TW" sz="2800" dirty="0"/>
          </a:p>
          <a:p>
            <a:r>
              <a:rPr lang="zh-TW" altLang="en-US" sz="2800" dirty="0"/>
              <a:t>公益捐助</a:t>
            </a:r>
            <a:endParaRPr lang="en-US" altLang="zh-TW" sz="2800" dirty="0"/>
          </a:p>
          <a:p>
            <a:r>
              <a:rPr lang="zh-TW" altLang="en-US" sz="2800" dirty="0"/>
              <a:t>社群借貸</a:t>
            </a:r>
            <a:endParaRPr lang="en-US" altLang="zh-TW" sz="2800" dirty="0"/>
          </a:p>
          <a:p>
            <a:r>
              <a:rPr lang="zh-TW" altLang="en-US" sz="2800" dirty="0"/>
              <a:t>投資經營</a:t>
            </a:r>
            <a:endParaRPr lang="en-US" altLang="zh-TW" sz="2800" dirty="0"/>
          </a:p>
          <a:p>
            <a:r>
              <a:rPr lang="zh-TW" altLang="en-US" sz="2800" dirty="0"/>
              <a:t>群眾資源</a:t>
            </a:r>
            <a:endParaRPr lang="en-US" altLang="zh-TW" sz="2800" dirty="0"/>
          </a:p>
          <a:p>
            <a:r>
              <a:rPr lang="zh-TW" altLang="en-US" sz="2800" dirty="0"/>
              <a:t>群眾行銷</a:t>
            </a:r>
            <a:endParaRPr lang="en-US" altLang="zh-TW" sz="2800" dirty="0"/>
          </a:p>
          <a:p>
            <a:r>
              <a:rPr lang="en-US" altLang="zh-TW" sz="2800" dirty="0"/>
              <a:t>…</a:t>
            </a:r>
          </a:p>
          <a:p>
            <a:endParaRPr lang="en-US" altLang="zh-TW" sz="2800" dirty="0"/>
          </a:p>
          <a:p>
            <a:endParaRPr lang="en-US" altLang="zh-TW" sz="2800"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60</a:t>
            </a:fld>
            <a:endParaRPr lang="zh-TW" altLang="en-US" dirty="0"/>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pic>
        <p:nvPicPr>
          <p:cNvPr id="7" name="Picture 4" descr="http://www.sparkraise.com/img/about-crowdfunding2.pn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t="19162"/>
          <a:stretch/>
        </p:blipFill>
        <p:spPr bwMode="auto">
          <a:xfrm>
            <a:off x="5234289" y="2089464"/>
            <a:ext cx="5286602" cy="3205199"/>
          </a:xfrm>
          <a:prstGeom prst="rect">
            <a:avLst/>
          </a:prstGeom>
          <a:noFill/>
          <a:extLst>
            <a:ext uri="{909E8E84-426E-40DD-AFC4-6F175D3DCCD1}">
              <a14:hiddenFill xmlns:a14="http://schemas.microsoft.com/office/drawing/2010/main">
                <a:solidFill>
                  <a:srgbClr val="FFFFFF"/>
                </a:solidFill>
              </a14:hiddenFill>
            </a:ext>
          </a:extLst>
        </p:spPr>
      </p:pic>
      <p:sp>
        <p:nvSpPr>
          <p:cNvPr id="5" name="標題 4"/>
          <p:cNvSpPr>
            <a:spLocks noGrp="1"/>
          </p:cNvSpPr>
          <p:nvPr>
            <p:ph type="title"/>
          </p:nvPr>
        </p:nvSpPr>
        <p:spPr/>
        <p:txBody>
          <a:bodyPr/>
          <a:lstStyle/>
          <a:p>
            <a:r>
              <a:rPr lang="en-US" dirty="0" smtClean="0"/>
              <a:t/>
            </a:r>
            <a:br>
              <a:rPr lang="en-US" dirty="0" smtClean="0"/>
            </a:br>
            <a:endParaRPr lang="en-US" dirty="0"/>
          </a:p>
        </p:txBody>
      </p:sp>
    </p:spTree>
    <p:extLst>
      <p:ext uri="{BB962C8B-B14F-4D97-AF65-F5344CB8AC3E}">
        <p14:creationId xmlns:p14="http://schemas.microsoft.com/office/powerpoint/2010/main" val="194595495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群眾募資類型</a:t>
            </a: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61</a:t>
            </a:fld>
            <a:endParaRPr lang="zh-TW" altLang="en-US" dirty="0"/>
          </a:p>
        </p:txBody>
      </p:sp>
      <p:sp>
        <p:nvSpPr>
          <p:cNvPr id="7" name="圓角矩形 6"/>
          <p:cNvSpPr/>
          <p:nvPr/>
        </p:nvSpPr>
        <p:spPr>
          <a:xfrm>
            <a:off x="768038" y="3868381"/>
            <a:ext cx="3594412" cy="964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t>回報型群眾募資（</a:t>
            </a:r>
            <a:r>
              <a:rPr lang="en-US" altLang="zh-TW" sz="2400" dirty="0"/>
              <a:t>Rewards Crowdfunding</a:t>
            </a:r>
            <a:r>
              <a:rPr lang="zh-TW" altLang="en-US" sz="2400" dirty="0"/>
              <a:t>）</a:t>
            </a:r>
          </a:p>
        </p:txBody>
      </p:sp>
      <p:sp>
        <p:nvSpPr>
          <p:cNvPr id="16" name="圓角矩形 15"/>
          <p:cNvSpPr/>
          <p:nvPr/>
        </p:nvSpPr>
        <p:spPr>
          <a:xfrm>
            <a:off x="768038" y="1597793"/>
            <a:ext cx="3594412" cy="8951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t>股權型群眾募資</a:t>
            </a:r>
            <a:endParaRPr lang="en-US" altLang="zh-TW" sz="2400" dirty="0"/>
          </a:p>
          <a:p>
            <a:pPr algn="ctr"/>
            <a:r>
              <a:rPr lang="en-US" altLang="zh-TW" sz="2400" dirty="0"/>
              <a:t>(Equity Crowdfunding)</a:t>
            </a:r>
            <a:endParaRPr lang="zh-TW" altLang="en-US" sz="2400" dirty="0"/>
          </a:p>
        </p:txBody>
      </p:sp>
      <p:sp>
        <p:nvSpPr>
          <p:cNvPr id="17" name="圓角矩形 16"/>
          <p:cNvSpPr/>
          <p:nvPr/>
        </p:nvSpPr>
        <p:spPr>
          <a:xfrm>
            <a:off x="768038" y="2675720"/>
            <a:ext cx="3594412" cy="10059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a:t>債權型群眾募資（</a:t>
            </a:r>
            <a:r>
              <a:rPr lang="en-US" altLang="zh-TW" sz="2000" dirty="0"/>
              <a:t>Lending/Debt Crowdfunding</a:t>
            </a:r>
            <a:r>
              <a:rPr lang="zh-TW" altLang="en-US" sz="2000" dirty="0"/>
              <a:t>）</a:t>
            </a:r>
          </a:p>
        </p:txBody>
      </p:sp>
      <p:sp>
        <p:nvSpPr>
          <p:cNvPr id="18" name="圓角矩形 17"/>
          <p:cNvSpPr/>
          <p:nvPr/>
        </p:nvSpPr>
        <p:spPr>
          <a:xfrm>
            <a:off x="4446871" y="1597792"/>
            <a:ext cx="6992653" cy="89514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dirty="0">
                <a:solidFill>
                  <a:schemeClr val="accent2"/>
                </a:solidFill>
              </a:rPr>
              <a:t>投資者在網路上對有潛力的新創公司進行投資，投資後就會變成該間公司的股東，並根據投資的比例獲得相當的股份。</a:t>
            </a:r>
            <a:endParaRPr lang="en-US" altLang="zh-TW" sz="2000" dirty="0">
              <a:solidFill>
                <a:schemeClr val="accent2"/>
              </a:solidFill>
            </a:endParaRPr>
          </a:p>
        </p:txBody>
      </p:sp>
      <p:sp>
        <p:nvSpPr>
          <p:cNvPr id="19" name="圓角矩形 18"/>
          <p:cNvSpPr/>
          <p:nvPr/>
        </p:nvSpPr>
        <p:spPr>
          <a:xfrm>
            <a:off x="4446872" y="2675720"/>
            <a:ext cx="6992652" cy="9821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dirty="0">
                <a:solidFill>
                  <a:schemeClr val="accent2"/>
                </a:solidFill>
              </a:rPr>
              <a:t>類似借貸關係的群眾募資，投資者透過網路借款給籌資公司，而籌資公司則需要按照約定給出利息、歸還本金。</a:t>
            </a:r>
            <a:endParaRPr lang="en-US" altLang="zh-TW" sz="2000" dirty="0">
              <a:solidFill>
                <a:schemeClr val="accent2"/>
              </a:solidFill>
            </a:endParaRPr>
          </a:p>
        </p:txBody>
      </p:sp>
      <p:sp>
        <p:nvSpPr>
          <p:cNvPr id="20"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
        <p:nvSpPr>
          <p:cNvPr id="14" name="圓角矩形 13"/>
          <p:cNvSpPr/>
          <p:nvPr/>
        </p:nvSpPr>
        <p:spPr>
          <a:xfrm>
            <a:off x="768038" y="5019354"/>
            <a:ext cx="3594412" cy="964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100" dirty="0"/>
              <a:t>捐贈型群眾募資</a:t>
            </a:r>
            <a:r>
              <a:rPr lang="en-US" altLang="zh-TW" sz="2100" dirty="0"/>
              <a:t/>
            </a:r>
            <a:br>
              <a:rPr lang="en-US" altLang="zh-TW" sz="2100" dirty="0"/>
            </a:br>
            <a:r>
              <a:rPr lang="zh-TW" altLang="en-US" sz="2100" dirty="0"/>
              <a:t>（</a:t>
            </a:r>
            <a:r>
              <a:rPr lang="en-US" altLang="zh-TW" sz="2100" dirty="0"/>
              <a:t>Donation Crowdfunding</a:t>
            </a:r>
            <a:r>
              <a:rPr lang="zh-TW" altLang="en-US" sz="2100" dirty="0"/>
              <a:t>）</a:t>
            </a:r>
          </a:p>
        </p:txBody>
      </p:sp>
      <p:sp>
        <p:nvSpPr>
          <p:cNvPr id="21" name="圓角矩形 20"/>
          <p:cNvSpPr/>
          <p:nvPr/>
        </p:nvSpPr>
        <p:spPr>
          <a:xfrm>
            <a:off x="4446872" y="3868381"/>
            <a:ext cx="6992652" cy="9821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dirty="0">
                <a:solidFill>
                  <a:schemeClr val="accent2"/>
                </a:solidFill>
              </a:rPr>
              <a:t>目前最常見的募資方式，發起人需要集資製造物品時，以預售的方式跟其他人索取金錢，而出資者則可以用較便宜的價格預購物品，或是得到某些限量紀念性商品。</a:t>
            </a:r>
            <a:endParaRPr lang="en-US" altLang="zh-TW" sz="2000" dirty="0">
              <a:solidFill>
                <a:schemeClr val="accent2"/>
              </a:solidFill>
            </a:endParaRPr>
          </a:p>
        </p:txBody>
      </p:sp>
      <p:sp>
        <p:nvSpPr>
          <p:cNvPr id="22" name="圓角矩形 21"/>
          <p:cNvSpPr/>
          <p:nvPr/>
        </p:nvSpPr>
        <p:spPr>
          <a:xfrm>
            <a:off x="4446872" y="5012085"/>
            <a:ext cx="6992652" cy="9821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dirty="0">
                <a:solidFill>
                  <a:schemeClr val="accent2"/>
                </a:solidFill>
              </a:rPr>
              <a:t>捐款人不求回報、公益式的捐款。而這些捐贈型募資案幾乎是帶有公益性質。</a:t>
            </a:r>
            <a:endParaRPr lang="en-US" altLang="zh-TW" sz="2000" dirty="0">
              <a:solidFill>
                <a:schemeClr val="accent2"/>
              </a:solidFill>
            </a:endParaRPr>
          </a:p>
        </p:txBody>
      </p:sp>
    </p:spTree>
    <p:extLst>
      <p:ext uri="{BB962C8B-B14F-4D97-AF65-F5344CB8AC3E}">
        <p14:creationId xmlns:p14="http://schemas.microsoft.com/office/powerpoint/2010/main" val="65149456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運作流程</a:t>
            </a: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62</a:t>
            </a:fld>
            <a:endParaRPr lang="zh-TW" altLang="en-US" dirty="0"/>
          </a:p>
        </p:txBody>
      </p:sp>
      <p:pic>
        <p:nvPicPr>
          <p:cNvPr id="4" name="圖片 3"/>
          <p:cNvPicPr>
            <a:picLocks noChangeAspect="1"/>
          </p:cNvPicPr>
          <p:nvPr/>
        </p:nvPicPr>
        <p:blipFill>
          <a:blip r:embed="rId3"/>
          <a:stretch>
            <a:fillRect/>
          </a:stretch>
        </p:blipFill>
        <p:spPr>
          <a:xfrm>
            <a:off x="612057" y="1834768"/>
            <a:ext cx="11183236" cy="3666635"/>
          </a:xfrm>
          <a:prstGeom prst="rect">
            <a:avLst/>
          </a:prstGeom>
        </p:spPr>
      </p:pic>
      <p:sp>
        <p:nvSpPr>
          <p:cNvPr id="7"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357061963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1793" y="346852"/>
            <a:ext cx="11002297" cy="954856"/>
          </a:xfrm>
        </p:spPr>
        <p:txBody>
          <a:bodyPr/>
          <a:lstStyle/>
          <a:p>
            <a:r>
              <a:rPr lang="zh-TW" altLang="en-US" dirty="0"/>
              <a:t>資金流程</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63</a:t>
            </a:fld>
            <a:endParaRPr lang="zh-TW" altLang="en-US" dirty="0"/>
          </a:p>
        </p:txBody>
      </p:sp>
      <p:grpSp>
        <p:nvGrpSpPr>
          <p:cNvPr id="16" name="群組 15"/>
          <p:cNvGrpSpPr/>
          <p:nvPr/>
        </p:nvGrpSpPr>
        <p:grpSpPr>
          <a:xfrm>
            <a:off x="1345045" y="2846559"/>
            <a:ext cx="8957194" cy="3513543"/>
            <a:chOff x="1304991" y="2827057"/>
            <a:chExt cx="8957194" cy="3513543"/>
          </a:xfrm>
        </p:grpSpPr>
        <p:sp>
          <p:nvSpPr>
            <p:cNvPr id="11" name="箭號: 弧形上彎 10"/>
            <p:cNvSpPr/>
            <p:nvPr/>
          </p:nvSpPr>
          <p:spPr>
            <a:xfrm flipH="1">
              <a:off x="2217113" y="5384597"/>
              <a:ext cx="7666892" cy="956003"/>
            </a:xfrm>
            <a:prstGeom prst="curved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a:solidFill>
                  <a:schemeClr val="tx1"/>
                </a:solidFill>
              </a:endParaRPr>
            </a:p>
          </p:txBody>
        </p:sp>
        <p:grpSp>
          <p:nvGrpSpPr>
            <p:cNvPr id="15" name="群組 14"/>
            <p:cNvGrpSpPr/>
            <p:nvPr/>
          </p:nvGrpSpPr>
          <p:grpSpPr>
            <a:xfrm>
              <a:off x="1304991" y="2827057"/>
              <a:ext cx="8957194" cy="3497685"/>
              <a:chOff x="1304991" y="2827057"/>
              <a:chExt cx="8957194" cy="3497685"/>
            </a:xfrm>
          </p:grpSpPr>
          <p:sp>
            <p:nvSpPr>
              <p:cNvPr id="31" name="箭號: 弧形下彎 30"/>
              <p:cNvSpPr/>
              <p:nvPr/>
            </p:nvSpPr>
            <p:spPr>
              <a:xfrm>
                <a:off x="2456263" y="2827057"/>
                <a:ext cx="7427742" cy="791504"/>
              </a:xfrm>
              <a:prstGeom prst="curved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dirty="0">
                  <a:solidFill>
                    <a:schemeClr val="tx1"/>
                  </a:solidFill>
                </a:endParaRPr>
              </a:p>
            </p:txBody>
          </p:sp>
          <p:grpSp>
            <p:nvGrpSpPr>
              <p:cNvPr id="14" name="群組 13"/>
              <p:cNvGrpSpPr/>
              <p:nvPr/>
            </p:nvGrpSpPr>
            <p:grpSpPr>
              <a:xfrm>
                <a:off x="1304991" y="2938484"/>
                <a:ext cx="8957194" cy="3386258"/>
                <a:chOff x="1304991" y="2938484"/>
                <a:chExt cx="8957194" cy="3386258"/>
              </a:xfrm>
            </p:grpSpPr>
            <p:pic>
              <p:nvPicPr>
                <p:cNvPr id="27" name="圖片 26"/>
                <p:cNvPicPr>
                  <a:picLocks noChangeAspect="1"/>
                </p:cNvPicPr>
                <p:nvPr/>
              </p:nvPicPr>
              <p:blipFill>
                <a:blip r:embed="rId3"/>
                <a:stretch>
                  <a:fillRect/>
                </a:stretch>
              </p:blipFill>
              <p:spPr>
                <a:xfrm>
                  <a:off x="1736829" y="3609699"/>
                  <a:ext cx="1151272" cy="1744028"/>
                </a:xfrm>
                <a:prstGeom prst="rect">
                  <a:avLst/>
                </a:prstGeom>
              </p:spPr>
            </p:pic>
            <p:pic>
              <p:nvPicPr>
                <p:cNvPr id="28" name="圖片 27"/>
                <p:cNvPicPr>
                  <a:picLocks noChangeAspect="1"/>
                </p:cNvPicPr>
                <p:nvPr/>
              </p:nvPicPr>
              <p:blipFill>
                <a:blip r:embed="rId4"/>
                <a:stretch>
                  <a:fillRect/>
                </a:stretch>
              </p:blipFill>
              <p:spPr>
                <a:xfrm>
                  <a:off x="9245240" y="3631993"/>
                  <a:ext cx="1016945" cy="1699440"/>
                </a:xfrm>
                <a:prstGeom prst="rect">
                  <a:avLst/>
                </a:prstGeom>
              </p:spPr>
            </p:pic>
            <p:pic>
              <p:nvPicPr>
                <p:cNvPr id="29" name="圖片 28"/>
                <p:cNvPicPr>
                  <a:picLocks noChangeAspect="1"/>
                </p:cNvPicPr>
                <p:nvPr/>
              </p:nvPicPr>
              <p:blipFill>
                <a:blip r:embed="rId5"/>
                <a:stretch>
                  <a:fillRect/>
                </a:stretch>
              </p:blipFill>
              <p:spPr>
                <a:xfrm>
                  <a:off x="4618482" y="3911925"/>
                  <a:ext cx="3061453" cy="1517299"/>
                </a:xfrm>
                <a:prstGeom prst="rect">
                  <a:avLst/>
                </a:prstGeom>
              </p:spPr>
            </p:pic>
            <p:sp>
              <p:nvSpPr>
                <p:cNvPr id="34" name="文字方塊 33"/>
                <p:cNvSpPr txBox="1"/>
                <p:nvPr/>
              </p:nvSpPr>
              <p:spPr>
                <a:xfrm>
                  <a:off x="4974079" y="5863077"/>
                  <a:ext cx="2251433" cy="461665"/>
                </a:xfrm>
                <a:prstGeom prst="rect">
                  <a:avLst/>
                </a:prstGeom>
                <a:noFill/>
              </p:spPr>
              <p:txBody>
                <a:bodyPr wrap="square" rtlCol="0">
                  <a:spAutoFit/>
                </a:bodyPr>
                <a:lstStyle/>
                <a:p>
                  <a:r>
                    <a:rPr lang="en-US" altLang="zh-TW" sz="2400" dirty="0"/>
                    <a:t>5.</a:t>
                  </a:r>
                  <a:r>
                    <a:rPr lang="zh-TW" altLang="en-US" sz="2400" dirty="0"/>
                    <a:t>回饋投資報酬</a:t>
                  </a:r>
                </a:p>
              </p:txBody>
            </p:sp>
            <p:sp>
              <p:nvSpPr>
                <p:cNvPr id="35" name="文字方塊 34"/>
                <p:cNvSpPr txBox="1"/>
                <p:nvPr/>
              </p:nvSpPr>
              <p:spPr>
                <a:xfrm>
                  <a:off x="2946150" y="3784173"/>
                  <a:ext cx="1708794" cy="461665"/>
                </a:xfrm>
                <a:prstGeom prst="rect">
                  <a:avLst/>
                </a:prstGeom>
                <a:noFill/>
              </p:spPr>
              <p:txBody>
                <a:bodyPr wrap="square" rtlCol="0">
                  <a:spAutoFit/>
                </a:bodyPr>
                <a:lstStyle/>
                <a:p>
                  <a:r>
                    <a:rPr lang="en-US" altLang="zh-TW" sz="2400" dirty="0">
                      <a:solidFill>
                        <a:srgbClr val="FF0000"/>
                      </a:solidFill>
                    </a:rPr>
                    <a:t>2.</a:t>
                  </a:r>
                  <a:r>
                    <a:rPr lang="zh-TW" altLang="en-US" sz="2400" dirty="0">
                      <a:solidFill>
                        <a:srgbClr val="FF0000"/>
                      </a:solidFill>
                    </a:rPr>
                    <a:t>投資資金</a:t>
                  </a:r>
                </a:p>
              </p:txBody>
            </p:sp>
            <p:sp>
              <p:nvSpPr>
                <p:cNvPr id="36" name="文字方塊 35"/>
                <p:cNvSpPr txBox="1"/>
                <p:nvPr/>
              </p:nvSpPr>
              <p:spPr>
                <a:xfrm>
                  <a:off x="5245399" y="3498951"/>
                  <a:ext cx="1708794" cy="461665"/>
                </a:xfrm>
                <a:prstGeom prst="rect">
                  <a:avLst/>
                </a:prstGeom>
                <a:noFill/>
              </p:spPr>
              <p:txBody>
                <a:bodyPr wrap="square" rtlCol="0">
                  <a:spAutoFit/>
                </a:bodyPr>
                <a:lstStyle/>
                <a:p>
                  <a:r>
                    <a:rPr lang="en-US" altLang="zh-TW" sz="2400" dirty="0">
                      <a:solidFill>
                        <a:srgbClr val="FF0000"/>
                      </a:solidFill>
                    </a:rPr>
                    <a:t>3.</a:t>
                  </a:r>
                  <a:r>
                    <a:rPr lang="zh-TW" altLang="en-US" sz="2400" dirty="0">
                      <a:solidFill>
                        <a:srgbClr val="FF0000"/>
                      </a:solidFill>
                    </a:rPr>
                    <a:t>統計金額</a:t>
                  </a:r>
                </a:p>
              </p:txBody>
            </p:sp>
            <p:sp>
              <p:nvSpPr>
                <p:cNvPr id="37" name="文字方塊 36"/>
                <p:cNvSpPr txBox="1"/>
                <p:nvPr/>
              </p:nvSpPr>
              <p:spPr>
                <a:xfrm>
                  <a:off x="7679935" y="3852821"/>
                  <a:ext cx="1708794" cy="461665"/>
                </a:xfrm>
                <a:prstGeom prst="rect">
                  <a:avLst/>
                </a:prstGeom>
                <a:noFill/>
              </p:spPr>
              <p:txBody>
                <a:bodyPr wrap="square" rtlCol="0">
                  <a:spAutoFit/>
                </a:bodyPr>
                <a:lstStyle/>
                <a:p>
                  <a:r>
                    <a:rPr lang="en-US" altLang="zh-TW" sz="2400" dirty="0">
                      <a:solidFill>
                        <a:srgbClr val="FF0000"/>
                      </a:solidFill>
                    </a:rPr>
                    <a:t>4.</a:t>
                  </a:r>
                  <a:r>
                    <a:rPr lang="zh-TW" altLang="en-US" sz="2400" dirty="0">
                      <a:solidFill>
                        <a:srgbClr val="FF0000"/>
                      </a:solidFill>
                    </a:rPr>
                    <a:t>轉送資金</a:t>
                  </a:r>
                </a:p>
              </p:txBody>
            </p:sp>
            <p:sp>
              <p:nvSpPr>
                <p:cNvPr id="38" name="文字方塊 37"/>
                <p:cNvSpPr txBox="1"/>
                <p:nvPr/>
              </p:nvSpPr>
              <p:spPr>
                <a:xfrm>
                  <a:off x="1304991" y="5406891"/>
                  <a:ext cx="1151272" cy="461665"/>
                </a:xfrm>
                <a:prstGeom prst="rect">
                  <a:avLst/>
                </a:prstGeom>
                <a:noFill/>
              </p:spPr>
              <p:txBody>
                <a:bodyPr wrap="square" rtlCol="0">
                  <a:spAutoFit/>
                </a:bodyPr>
                <a:lstStyle/>
                <a:p>
                  <a:r>
                    <a:rPr lang="zh-TW" altLang="en-US" sz="2400" dirty="0"/>
                    <a:t>投資人</a:t>
                  </a:r>
                </a:p>
              </p:txBody>
            </p:sp>
            <p:sp>
              <p:nvSpPr>
                <p:cNvPr id="39" name="文字方塊 38"/>
                <p:cNvSpPr txBox="1"/>
                <p:nvPr/>
              </p:nvSpPr>
              <p:spPr>
                <a:xfrm>
                  <a:off x="8486210" y="5357292"/>
                  <a:ext cx="1151272" cy="461665"/>
                </a:xfrm>
                <a:prstGeom prst="rect">
                  <a:avLst/>
                </a:prstGeom>
                <a:noFill/>
              </p:spPr>
              <p:txBody>
                <a:bodyPr wrap="square" rtlCol="0">
                  <a:spAutoFit/>
                </a:bodyPr>
                <a:lstStyle/>
                <a:p>
                  <a:r>
                    <a:rPr lang="zh-TW" altLang="en-US" sz="2400" dirty="0"/>
                    <a:t>募資人</a:t>
                  </a:r>
                </a:p>
              </p:txBody>
            </p:sp>
            <p:sp>
              <p:nvSpPr>
                <p:cNvPr id="12" name="箭號: 向右 11"/>
                <p:cNvSpPr/>
                <p:nvPr/>
              </p:nvSpPr>
              <p:spPr>
                <a:xfrm>
                  <a:off x="3004903" y="4204635"/>
                  <a:ext cx="1538068" cy="388557"/>
                </a:xfrm>
                <a:prstGeom prst="rightArrow">
                  <a:avLst/>
                </a:prstGeom>
                <a:solidFill>
                  <a:srgbClr val="C00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dirty="0">
                    <a:solidFill>
                      <a:srgbClr val="FF0000"/>
                    </a:solidFill>
                  </a:endParaRPr>
                </a:p>
              </p:txBody>
            </p:sp>
            <p:sp>
              <p:nvSpPr>
                <p:cNvPr id="41" name="箭號: 向右 40"/>
                <p:cNvSpPr/>
                <p:nvPr/>
              </p:nvSpPr>
              <p:spPr>
                <a:xfrm>
                  <a:off x="7755446" y="4312456"/>
                  <a:ext cx="1538068" cy="388557"/>
                </a:xfrm>
                <a:prstGeom prst="rightArrow">
                  <a:avLst/>
                </a:prstGeom>
                <a:solidFill>
                  <a:srgbClr val="C00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dirty="0"/>
                </a:p>
              </p:txBody>
            </p:sp>
            <p:sp>
              <p:nvSpPr>
                <p:cNvPr id="42" name="文字方塊 41"/>
                <p:cNvSpPr txBox="1"/>
                <p:nvPr/>
              </p:nvSpPr>
              <p:spPr>
                <a:xfrm>
                  <a:off x="4924842" y="2938484"/>
                  <a:ext cx="2251433" cy="461665"/>
                </a:xfrm>
                <a:prstGeom prst="rect">
                  <a:avLst/>
                </a:prstGeom>
                <a:noFill/>
              </p:spPr>
              <p:txBody>
                <a:bodyPr wrap="square" rtlCol="0">
                  <a:spAutoFit/>
                </a:bodyPr>
                <a:lstStyle/>
                <a:p>
                  <a:r>
                    <a:rPr lang="en-US" altLang="zh-TW" sz="2400" dirty="0"/>
                    <a:t>1.</a:t>
                  </a:r>
                  <a:r>
                    <a:rPr lang="zh-TW" altLang="en-US" sz="2400" dirty="0"/>
                    <a:t>挑選籌資項目</a:t>
                  </a:r>
                </a:p>
              </p:txBody>
            </p:sp>
          </p:grpSp>
        </p:grpSp>
      </p:grpSp>
      <p:graphicFrame>
        <p:nvGraphicFramePr>
          <p:cNvPr id="13" name="資料庫圖表 12"/>
          <p:cNvGraphicFramePr/>
          <p:nvPr>
            <p:extLst/>
          </p:nvPr>
        </p:nvGraphicFramePr>
        <p:xfrm>
          <a:off x="133865" y="1602051"/>
          <a:ext cx="11811392" cy="115732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5" name="箭號: 向右 24"/>
          <p:cNvSpPr/>
          <p:nvPr/>
        </p:nvSpPr>
        <p:spPr>
          <a:xfrm flipH="1">
            <a:off x="3000570" y="4642854"/>
            <a:ext cx="389744" cy="388557"/>
          </a:xfrm>
          <a:prstGeom prst="rightArrow">
            <a:avLst/>
          </a:prstGeom>
          <a:solidFill>
            <a:srgbClr val="C00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dirty="0">
              <a:solidFill>
                <a:srgbClr val="FF0000"/>
              </a:solidFill>
            </a:endParaRPr>
          </a:p>
        </p:txBody>
      </p:sp>
      <p:sp>
        <p:nvSpPr>
          <p:cNvPr id="6" name="矩形 5"/>
          <p:cNvSpPr/>
          <p:nvPr/>
        </p:nvSpPr>
        <p:spPr>
          <a:xfrm>
            <a:off x="3451070" y="4741355"/>
            <a:ext cx="161293" cy="1970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0" name="矩形 29"/>
          <p:cNvSpPr/>
          <p:nvPr/>
        </p:nvSpPr>
        <p:spPr>
          <a:xfrm>
            <a:off x="3690968" y="4741355"/>
            <a:ext cx="161293" cy="1970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2" name="矩形 31"/>
          <p:cNvSpPr/>
          <p:nvPr/>
        </p:nvSpPr>
        <p:spPr>
          <a:xfrm>
            <a:off x="3917160" y="4743169"/>
            <a:ext cx="161293" cy="1970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3" name="矩形 32"/>
          <p:cNvSpPr/>
          <p:nvPr/>
        </p:nvSpPr>
        <p:spPr>
          <a:xfrm>
            <a:off x="4139209" y="4736463"/>
            <a:ext cx="161293" cy="1970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0" name="矩形 39"/>
          <p:cNvSpPr/>
          <p:nvPr/>
        </p:nvSpPr>
        <p:spPr>
          <a:xfrm>
            <a:off x="4367328" y="4743169"/>
            <a:ext cx="161293" cy="1970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3" name="文字方塊 42"/>
          <p:cNvSpPr txBox="1"/>
          <p:nvPr/>
        </p:nvSpPr>
        <p:spPr>
          <a:xfrm>
            <a:off x="2959594" y="5093367"/>
            <a:ext cx="1827770" cy="461665"/>
          </a:xfrm>
          <a:prstGeom prst="rect">
            <a:avLst/>
          </a:prstGeom>
          <a:noFill/>
        </p:spPr>
        <p:txBody>
          <a:bodyPr wrap="square" rtlCol="0">
            <a:spAutoFit/>
          </a:bodyPr>
          <a:lstStyle/>
          <a:p>
            <a:r>
              <a:rPr lang="en-US" altLang="zh-TW" sz="2400" dirty="0">
                <a:solidFill>
                  <a:srgbClr val="FF0000"/>
                </a:solidFill>
              </a:rPr>
              <a:t>(4.</a:t>
            </a:r>
            <a:r>
              <a:rPr lang="zh-TW" altLang="en-US" sz="2400" dirty="0">
                <a:solidFill>
                  <a:srgbClr val="FF0000"/>
                </a:solidFill>
              </a:rPr>
              <a:t>退回資金</a:t>
            </a:r>
            <a:r>
              <a:rPr lang="en-US" altLang="zh-TW" sz="2400" dirty="0">
                <a:solidFill>
                  <a:srgbClr val="FF0000"/>
                </a:solidFill>
              </a:rPr>
              <a:t>)</a:t>
            </a:r>
            <a:endParaRPr lang="zh-TW" altLang="en-US" sz="2400" dirty="0">
              <a:solidFill>
                <a:srgbClr val="FF0000"/>
              </a:solidFill>
            </a:endParaRPr>
          </a:p>
        </p:txBody>
      </p:sp>
      <p:sp>
        <p:nvSpPr>
          <p:cNvPr id="7" name="箭號: 彎曲 6"/>
          <p:cNvSpPr/>
          <p:nvPr/>
        </p:nvSpPr>
        <p:spPr>
          <a:xfrm>
            <a:off x="5902956" y="815544"/>
            <a:ext cx="1575582" cy="654881"/>
          </a:xfrm>
          <a:prstGeom prst="bentArrow">
            <a:avLst>
              <a:gd name="adj1" fmla="val 35819"/>
              <a:gd name="adj2" fmla="val 26027"/>
              <a:gd name="adj3" fmla="val 25000"/>
              <a:gd name="adj4" fmla="val 4375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TW" altLang="en-US">
              <a:solidFill>
                <a:schemeClr val="tx1"/>
              </a:solidFill>
            </a:endParaRPr>
          </a:p>
        </p:txBody>
      </p:sp>
      <p:sp>
        <p:nvSpPr>
          <p:cNvPr id="8" name="矩形: 圓角 7"/>
          <p:cNvSpPr/>
          <p:nvPr/>
        </p:nvSpPr>
        <p:spPr>
          <a:xfrm>
            <a:off x="7635686" y="410701"/>
            <a:ext cx="1770512" cy="11450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a:t>4.</a:t>
            </a:r>
            <a:r>
              <a:rPr lang="zh-TW" altLang="en-US" sz="1600" dirty="0"/>
              <a:t>未達預期資金，宣告募資失敗，將款項退還投資人</a:t>
            </a:r>
          </a:p>
        </p:txBody>
      </p:sp>
      <p:sp>
        <p:nvSpPr>
          <p:cNvPr id="44" name="頁尾版面配置區 3"/>
          <p:cNvSpPr>
            <a:spLocks noGrp="1"/>
          </p:cNvSpPr>
          <p:nvPr>
            <p:ph type="ftr" sz="quarter" idx="11"/>
          </p:nvPr>
        </p:nvSpPr>
        <p:spPr>
          <a:xfrm>
            <a:off x="133865" y="6478310"/>
            <a:ext cx="11553550"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232452249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16182" y="181024"/>
            <a:ext cx="3333843" cy="864106"/>
          </a:xfrm>
        </p:spPr>
        <p:txBody>
          <a:bodyPr>
            <a:normAutofit/>
          </a:bodyPr>
          <a:lstStyle/>
          <a:p>
            <a:r>
              <a:rPr lang="zh-TW" altLang="en-US" sz="4000" dirty="0">
                <a:solidFill>
                  <a:srgbClr val="7030A0"/>
                </a:solidFill>
                <a:latin typeface="+mn-lt"/>
              </a:rPr>
              <a:t>募資平台比較</a:t>
            </a:r>
          </a:p>
        </p:txBody>
      </p:sp>
      <p:sp>
        <p:nvSpPr>
          <p:cNvPr id="4" name="頁尾版面配置區 3"/>
          <p:cNvSpPr>
            <a:spLocks noGrp="1"/>
          </p:cNvSpPr>
          <p:nvPr>
            <p:ph type="ftr" sz="quarter" idx="11"/>
          </p:nvPr>
        </p:nvSpPr>
        <p:spPr/>
        <p:txBody>
          <a:bodyPr/>
          <a:lstStyle/>
          <a:p>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64</a:t>
            </a:fld>
            <a:endParaRPr lang="zh-TW" altLang="en-US" dirty="0"/>
          </a:p>
        </p:txBody>
      </p:sp>
      <p:graphicFrame>
        <p:nvGraphicFramePr>
          <p:cNvPr id="6" name="內容版面配置區 3"/>
          <p:cNvGraphicFramePr>
            <a:graphicFrameLocks noGrp="1"/>
          </p:cNvGraphicFramePr>
          <p:nvPr>
            <p:ph idx="1"/>
            <p:extLst>
              <p:ext uri="{D42A27DB-BD31-4B8C-83A1-F6EECF244321}">
                <p14:modId xmlns:p14="http://schemas.microsoft.com/office/powerpoint/2010/main" val="3824952617"/>
              </p:ext>
            </p:extLst>
          </p:nvPr>
        </p:nvGraphicFramePr>
        <p:xfrm>
          <a:off x="216182" y="830879"/>
          <a:ext cx="11465456" cy="5249827"/>
        </p:xfrm>
        <a:graphic>
          <a:graphicData uri="http://schemas.openxmlformats.org/drawingml/2006/table">
            <a:tbl>
              <a:tblPr firstRow="1" bandRow="1">
                <a:tableStyleId>{5C22544A-7EE6-4342-B048-85BDC9FD1C3A}</a:tableStyleId>
              </a:tblPr>
              <a:tblGrid>
                <a:gridCol w="1791921">
                  <a:extLst>
                    <a:ext uri="{9D8B030D-6E8A-4147-A177-3AD203B41FA5}">
                      <a16:colId xmlns:a16="http://schemas.microsoft.com/office/drawing/2014/main" val="4081942175"/>
                    </a:ext>
                  </a:extLst>
                </a:gridCol>
                <a:gridCol w="1131934">
                  <a:extLst>
                    <a:ext uri="{9D8B030D-6E8A-4147-A177-3AD203B41FA5}">
                      <a16:colId xmlns:a16="http://schemas.microsoft.com/office/drawing/2014/main" val="535766299"/>
                    </a:ext>
                  </a:extLst>
                </a:gridCol>
                <a:gridCol w="1813676">
                  <a:extLst>
                    <a:ext uri="{9D8B030D-6E8A-4147-A177-3AD203B41FA5}">
                      <a16:colId xmlns:a16="http://schemas.microsoft.com/office/drawing/2014/main" val="3778888717"/>
                    </a:ext>
                  </a:extLst>
                </a:gridCol>
                <a:gridCol w="1776472">
                  <a:extLst>
                    <a:ext uri="{9D8B030D-6E8A-4147-A177-3AD203B41FA5}">
                      <a16:colId xmlns:a16="http://schemas.microsoft.com/office/drawing/2014/main" val="141930555"/>
                    </a:ext>
                  </a:extLst>
                </a:gridCol>
                <a:gridCol w="2984597">
                  <a:extLst>
                    <a:ext uri="{9D8B030D-6E8A-4147-A177-3AD203B41FA5}">
                      <a16:colId xmlns:a16="http://schemas.microsoft.com/office/drawing/2014/main" val="159163172"/>
                    </a:ext>
                  </a:extLst>
                </a:gridCol>
                <a:gridCol w="1966856">
                  <a:extLst>
                    <a:ext uri="{9D8B030D-6E8A-4147-A177-3AD203B41FA5}">
                      <a16:colId xmlns:a16="http://schemas.microsoft.com/office/drawing/2014/main" val="490772724"/>
                    </a:ext>
                  </a:extLst>
                </a:gridCol>
              </a:tblGrid>
              <a:tr h="373027">
                <a:tc>
                  <a:txBody>
                    <a:bodyPr/>
                    <a:lstStyle/>
                    <a:p>
                      <a:pPr algn="ctr"/>
                      <a:r>
                        <a:rPr lang="zh-TW" altLang="en-US" sz="1600" dirty="0"/>
                        <a:t>特徵</a:t>
                      </a:r>
                      <a:r>
                        <a:rPr lang="en-US" altLang="zh-TW" sz="1600" dirty="0"/>
                        <a:t>/</a:t>
                      </a:r>
                      <a:r>
                        <a:rPr lang="zh-TW" altLang="en-US" sz="1600" dirty="0"/>
                        <a:t>平台</a:t>
                      </a:r>
                    </a:p>
                  </a:txBody>
                  <a:tcPr/>
                </a:tc>
                <a:tc>
                  <a:txBody>
                    <a:bodyPr/>
                    <a:lstStyle/>
                    <a:p>
                      <a:pPr algn="ctr"/>
                      <a:r>
                        <a:rPr lang="zh-TW" altLang="en-US" sz="1600" dirty="0"/>
                        <a:t>所屬國家</a:t>
                      </a:r>
                    </a:p>
                  </a:txBody>
                  <a:tcPr/>
                </a:tc>
                <a:tc>
                  <a:txBody>
                    <a:bodyPr/>
                    <a:lstStyle/>
                    <a:p>
                      <a:pPr algn="ctr"/>
                      <a:r>
                        <a:rPr lang="zh-TW" altLang="en-US" sz="1600" dirty="0"/>
                        <a:t>募款方式</a:t>
                      </a:r>
                    </a:p>
                  </a:txBody>
                  <a:tcPr/>
                </a:tc>
                <a:tc>
                  <a:txBody>
                    <a:bodyPr/>
                    <a:lstStyle/>
                    <a:p>
                      <a:pPr algn="ctr"/>
                      <a:r>
                        <a:rPr lang="zh-TW" altLang="en-US" sz="1600" dirty="0"/>
                        <a:t>金流模式</a:t>
                      </a:r>
                    </a:p>
                  </a:txBody>
                  <a:tcPr/>
                </a:tc>
                <a:tc>
                  <a:txBody>
                    <a:bodyPr/>
                    <a:lstStyle/>
                    <a:p>
                      <a:pPr algn="ctr"/>
                      <a:r>
                        <a:rPr lang="zh-TW" altLang="en-US" sz="1600" dirty="0"/>
                        <a:t>收費方式</a:t>
                      </a:r>
                    </a:p>
                  </a:txBody>
                  <a:tcPr/>
                </a:tc>
                <a:tc>
                  <a:txBody>
                    <a:bodyPr/>
                    <a:lstStyle/>
                    <a:p>
                      <a:pPr algn="ctr"/>
                      <a:r>
                        <a:rPr lang="zh-TW" altLang="en-US" sz="1600" dirty="0"/>
                        <a:t>區域限制</a:t>
                      </a:r>
                    </a:p>
                  </a:txBody>
                  <a:tcPr/>
                </a:tc>
                <a:extLst>
                  <a:ext uri="{0D108BD9-81ED-4DB2-BD59-A6C34878D82A}">
                    <a16:rowId xmlns:a16="http://schemas.microsoft.com/office/drawing/2014/main" val="744995360"/>
                  </a:ext>
                </a:extLst>
              </a:tr>
              <a:tr h="532986">
                <a:tc>
                  <a:txBody>
                    <a:bodyPr/>
                    <a:lstStyle/>
                    <a:p>
                      <a:pPr algn="ctr"/>
                      <a:r>
                        <a:rPr lang="en-US" altLang="zh-TW" sz="1600" dirty="0"/>
                        <a:t>Kickstarter</a:t>
                      </a:r>
                      <a:br>
                        <a:rPr lang="en-US" altLang="zh-TW" sz="1600" dirty="0"/>
                      </a:br>
                      <a:r>
                        <a:rPr lang="en-US" altLang="zh-TW" sz="1600" dirty="0"/>
                        <a:t>(</a:t>
                      </a:r>
                      <a:r>
                        <a:rPr lang="zh-TW" altLang="en-US" sz="1600" dirty="0"/>
                        <a:t>回報型</a:t>
                      </a:r>
                      <a:r>
                        <a:rPr lang="en-US" altLang="zh-TW" sz="1600" dirty="0"/>
                        <a:t>)</a:t>
                      </a:r>
                      <a:endParaRPr lang="zh-TW" altLang="en-US" sz="1600" dirty="0"/>
                    </a:p>
                  </a:txBody>
                  <a:tcPr anchor="ctr"/>
                </a:tc>
                <a:tc>
                  <a:txBody>
                    <a:bodyPr/>
                    <a:lstStyle/>
                    <a:p>
                      <a:pPr algn="ctr"/>
                      <a:r>
                        <a:rPr lang="zh-TW" altLang="en-US" sz="1600" dirty="0"/>
                        <a:t>美國</a:t>
                      </a:r>
                    </a:p>
                  </a:txBody>
                  <a:tcPr anchor="ctr"/>
                </a:tc>
                <a:tc>
                  <a:txBody>
                    <a:bodyPr/>
                    <a:lstStyle/>
                    <a:p>
                      <a:pPr algn="ctr"/>
                      <a:r>
                        <a:rPr lang="zh-TW" altLang="en-US" sz="1600" dirty="0"/>
                        <a:t>全有全無</a:t>
                      </a:r>
                      <a:r>
                        <a:rPr lang="en-US" altLang="zh-TW" sz="1600" baseline="30000" dirty="0"/>
                        <a:t>1</a:t>
                      </a:r>
                      <a:r>
                        <a:rPr lang="en-US" altLang="zh-TW" sz="1600" dirty="0"/>
                        <a:t/>
                      </a:r>
                      <a:br>
                        <a:rPr lang="en-US" altLang="zh-TW" sz="1600" dirty="0"/>
                      </a:br>
                      <a:r>
                        <a:rPr lang="en-US" altLang="zh-TW" sz="1600" dirty="0"/>
                        <a:t>(all-or-nothing)</a:t>
                      </a:r>
                      <a:endParaRPr lang="zh-TW" altLang="en-US" sz="1600" dirty="0"/>
                    </a:p>
                  </a:txBody>
                  <a:tcPr anchor="ctr"/>
                </a:tc>
                <a:tc>
                  <a:txBody>
                    <a:bodyPr/>
                    <a:lstStyle/>
                    <a:p>
                      <a:pPr algn="ctr"/>
                      <a:r>
                        <a:rPr lang="en-US" altLang="zh-TW" sz="1600" dirty="0"/>
                        <a:t>Amazon Payments</a:t>
                      </a:r>
                      <a:endParaRPr lang="zh-TW" altLang="en-U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a:t>眾籌成功：項目籌集總額 </a:t>
                      </a:r>
                      <a:r>
                        <a:rPr lang="en-US" altLang="zh-TW" sz="1600" dirty="0"/>
                        <a:t>X (5%+3%) + </a:t>
                      </a:r>
                      <a:r>
                        <a:rPr lang="zh-TW" altLang="en-US" sz="1600" dirty="0"/>
                        <a:t>獲得支持份數 </a:t>
                      </a:r>
                      <a:r>
                        <a:rPr lang="en-US" altLang="zh-TW" sz="1600" dirty="0"/>
                        <a:t>X $ 0.2</a:t>
                      </a:r>
                      <a:endParaRPr lang="zh-TW" altLang="en-US" sz="1600" dirty="0"/>
                    </a:p>
                  </a:txBody>
                  <a:tcPr anchor="ctr"/>
                </a:tc>
                <a:tc>
                  <a:txBody>
                    <a:bodyPr/>
                    <a:lstStyle/>
                    <a:p>
                      <a:pPr algn="ctr"/>
                      <a:r>
                        <a:rPr lang="zh-TW" altLang="en-US" sz="1600" dirty="0"/>
                        <a:t>發起人須有英美帳戶</a:t>
                      </a:r>
                    </a:p>
                  </a:txBody>
                  <a:tcPr anchor="ctr"/>
                </a:tc>
                <a:extLst>
                  <a:ext uri="{0D108BD9-81ED-4DB2-BD59-A6C34878D82A}">
                    <a16:rowId xmlns:a16="http://schemas.microsoft.com/office/drawing/2014/main" val="3406777198"/>
                  </a:ext>
                </a:extLst>
              </a:tr>
              <a:tr h="532986">
                <a:tc>
                  <a:txBody>
                    <a:bodyPr/>
                    <a:lstStyle/>
                    <a:p>
                      <a:pPr algn="ctr"/>
                      <a:r>
                        <a:rPr lang="en-US" altLang="zh-TW" sz="1600" dirty="0" err="1"/>
                        <a:t>Indiegogo</a:t>
                      </a:r>
                      <a:r>
                        <a:rPr lang="en-US" altLang="zh-TW" sz="1600" dirty="0"/>
                        <a:t/>
                      </a:r>
                      <a:br>
                        <a:rPr lang="en-US" altLang="zh-TW" sz="1600" dirty="0"/>
                      </a:br>
                      <a:r>
                        <a:rPr lang="en-US" altLang="zh-TW" sz="1600" dirty="0"/>
                        <a:t>(</a:t>
                      </a:r>
                      <a:r>
                        <a:rPr lang="zh-TW" altLang="en-US" sz="1600" dirty="0"/>
                        <a:t>回報型</a:t>
                      </a:r>
                      <a:r>
                        <a:rPr lang="en-US" altLang="zh-TW" sz="1600" dirty="0"/>
                        <a:t>)</a:t>
                      </a:r>
                      <a:endParaRPr lang="zh-TW" altLang="en-U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a:t>美國</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a:t>全有全無</a:t>
                      </a:r>
                      <a:r>
                        <a:rPr lang="en-US" altLang="zh-TW" sz="1600" dirty="0"/>
                        <a:t>+</a:t>
                      </a:r>
                      <a:r>
                        <a:rPr lang="zh-TW" altLang="en-US" sz="1600" dirty="0"/>
                        <a:t>彈性制</a:t>
                      </a:r>
                      <a:r>
                        <a:rPr lang="en-US" altLang="zh-TW" sz="1600" baseline="30000" dirty="0"/>
                        <a:t>2</a:t>
                      </a:r>
                      <a:endParaRPr lang="en-US" altLang="zh-TW" sz="1600" dirty="0"/>
                    </a:p>
                  </a:txBody>
                  <a:tcPr anchor="ctr"/>
                </a:tc>
                <a:tc>
                  <a:txBody>
                    <a:bodyPr/>
                    <a:lstStyle/>
                    <a:p>
                      <a:pPr algn="ctr"/>
                      <a:r>
                        <a:rPr lang="en-US" altLang="zh-TW" sz="1600" dirty="0"/>
                        <a:t>PayPal</a:t>
                      </a:r>
                      <a:endParaRPr lang="zh-TW" altLang="en-US" sz="1600" dirty="0"/>
                    </a:p>
                  </a:txBody>
                  <a:tcPr anchor="ctr"/>
                </a:tc>
                <a:tc>
                  <a:txBody>
                    <a:bodyPr/>
                    <a:lstStyle/>
                    <a:p>
                      <a:pPr algn="ctr"/>
                      <a:r>
                        <a:rPr lang="zh-TW" altLang="en-US" sz="1600" b="0" i="0" kern="1200" dirty="0">
                          <a:solidFill>
                            <a:schemeClr val="dk1"/>
                          </a:solidFill>
                          <a:effectLst/>
                          <a:latin typeface="+mn-lt"/>
                          <a:ea typeface="+mn-ea"/>
                          <a:cs typeface="+mn-cs"/>
                        </a:rPr>
                        <a:t>靈活模式：總金額的 </a:t>
                      </a:r>
                      <a:r>
                        <a:rPr lang="en-US" altLang="zh-TW" sz="1600" b="0" i="0" kern="1200" dirty="0">
                          <a:solidFill>
                            <a:schemeClr val="dk1"/>
                          </a:solidFill>
                          <a:effectLst/>
                          <a:latin typeface="+mn-lt"/>
                          <a:ea typeface="+mn-ea"/>
                          <a:cs typeface="+mn-cs"/>
                        </a:rPr>
                        <a:t>5%(</a:t>
                      </a:r>
                      <a:r>
                        <a:rPr lang="zh-TW" altLang="en-US" sz="1600" b="0" i="0" kern="1200" dirty="0">
                          <a:solidFill>
                            <a:schemeClr val="dk1"/>
                          </a:solidFill>
                          <a:effectLst/>
                          <a:latin typeface="+mn-lt"/>
                          <a:ea typeface="+mn-ea"/>
                          <a:cs typeface="+mn-cs"/>
                        </a:rPr>
                        <a:t>有支持</a:t>
                      </a:r>
                      <a:r>
                        <a:rPr lang="en-US" altLang="zh-TW" sz="1600" b="0" i="0" kern="1200" dirty="0">
                          <a:solidFill>
                            <a:schemeClr val="dk1"/>
                          </a:solidFill>
                          <a:effectLst/>
                          <a:latin typeface="+mn-lt"/>
                          <a:ea typeface="+mn-ea"/>
                          <a:cs typeface="+mn-cs"/>
                        </a:rPr>
                        <a:t>)</a:t>
                      </a:r>
                      <a:br>
                        <a:rPr lang="en-US" altLang="zh-TW" sz="1600" b="0" i="0" kern="1200" dirty="0">
                          <a:solidFill>
                            <a:schemeClr val="dk1"/>
                          </a:solidFill>
                          <a:effectLst/>
                          <a:latin typeface="+mn-lt"/>
                          <a:ea typeface="+mn-ea"/>
                          <a:cs typeface="+mn-cs"/>
                        </a:rPr>
                      </a:br>
                      <a:r>
                        <a:rPr lang="zh-TW" altLang="en-US" sz="1600" b="0" i="0" kern="1200" dirty="0">
                          <a:solidFill>
                            <a:schemeClr val="dk1"/>
                          </a:solidFill>
                          <a:effectLst/>
                          <a:latin typeface="+mn-lt"/>
                          <a:ea typeface="+mn-ea"/>
                          <a:cs typeface="+mn-cs"/>
                        </a:rPr>
                        <a:t>固定模式：總金額的 </a:t>
                      </a:r>
                      <a:r>
                        <a:rPr lang="en-US" altLang="zh-TW" sz="1600" b="0" i="0" kern="1200" dirty="0">
                          <a:solidFill>
                            <a:schemeClr val="dk1"/>
                          </a:solidFill>
                          <a:effectLst/>
                          <a:latin typeface="+mn-lt"/>
                          <a:ea typeface="+mn-ea"/>
                          <a:cs typeface="+mn-cs"/>
                        </a:rPr>
                        <a:t>5%(</a:t>
                      </a:r>
                      <a:r>
                        <a:rPr lang="zh-TW" altLang="en-US" sz="1600" b="0" i="0" kern="1200" dirty="0">
                          <a:solidFill>
                            <a:schemeClr val="dk1"/>
                          </a:solidFill>
                          <a:effectLst/>
                          <a:latin typeface="+mn-lt"/>
                          <a:ea typeface="+mn-ea"/>
                          <a:cs typeface="+mn-cs"/>
                        </a:rPr>
                        <a:t>達標</a:t>
                      </a:r>
                      <a:r>
                        <a:rPr lang="en-US" altLang="zh-TW" sz="1600" b="0" i="0" kern="1200" dirty="0">
                          <a:solidFill>
                            <a:schemeClr val="dk1"/>
                          </a:solidFill>
                          <a:effectLst/>
                          <a:latin typeface="+mn-lt"/>
                          <a:ea typeface="+mn-ea"/>
                          <a:cs typeface="+mn-cs"/>
                        </a:rPr>
                        <a:t>)</a:t>
                      </a:r>
                      <a:endParaRPr lang="zh-TW" altLang="en-US" sz="1600" dirty="0"/>
                    </a:p>
                  </a:txBody>
                  <a:tcPr anchor="ctr"/>
                </a:tc>
                <a:tc>
                  <a:txBody>
                    <a:bodyPr/>
                    <a:lstStyle/>
                    <a:p>
                      <a:pPr algn="ctr"/>
                      <a:r>
                        <a:rPr lang="zh-TW" altLang="en-US" sz="1600" dirty="0"/>
                        <a:t>無</a:t>
                      </a:r>
                    </a:p>
                  </a:txBody>
                  <a:tcPr anchor="ctr"/>
                </a:tc>
                <a:extLst>
                  <a:ext uri="{0D108BD9-81ED-4DB2-BD59-A6C34878D82A}">
                    <a16:rowId xmlns:a16="http://schemas.microsoft.com/office/drawing/2014/main" val="330596194"/>
                  </a:ext>
                </a:extLst>
              </a:tr>
              <a:tr h="532986">
                <a:tc>
                  <a:txBody>
                    <a:bodyPr/>
                    <a:lstStyle/>
                    <a:p>
                      <a:pPr algn="ctr"/>
                      <a:r>
                        <a:rPr lang="en-US" altLang="zh-TW" sz="1600" dirty="0" err="1"/>
                        <a:t>FlyingV</a:t>
                      </a:r>
                      <a:r>
                        <a:rPr lang="en-US" altLang="zh-TW" sz="1600" dirty="0"/>
                        <a:t/>
                      </a:r>
                      <a:br>
                        <a:rPr lang="en-US" altLang="zh-TW" sz="1600" dirty="0"/>
                      </a:br>
                      <a:r>
                        <a:rPr lang="en-US" altLang="zh-TW" sz="1600" dirty="0"/>
                        <a:t>(</a:t>
                      </a:r>
                      <a:r>
                        <a:rPr lang="zh-TW" altLang="en-US" sz="1600" dirty="0"/>
                        <a:t>回報型</a:t>
                      </a:r>
                      <a:r>
                        <a:rPr lang="en-US" altLang="zh-TW" sz="1600" dirty="0"/>
                        <a:t>)</a:t>
                      </a:r>
                    </a:p>
                  </a:txBody>
                  <a:tcPr anchor="ctr"/>
                </a:tc>
                <a:tc>
                  <a:txBody>
                    <a:bodyPr/>
                    <a:lstStyle/>
                    <a:p>
                      <a:pPr algn="ctr"/>
                      <a:r>
                        <a:rPr lang="zh-TW" altLang="en-US" sz="1600" dirty="0"/>
                        <a:t>台灣</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a:t>全有全無</a:t>
                      </a:r>
                      <a:r>
                        <a:rPr lang="en-US" altLang="zh-TW" sz="1600" dirty="0"/>
                        <a:t/>
                      </a:r>
                      <a:br>
                        <a:rPr lang="en-US" altLang="zh-TW" sz="1600" dirty="0"/>
                      </a:br>
                      <a:r>
                        <a:rPr lang="en-US" altLang="zh-TW" sz="1600" dirty="0"/>
                        <a:t>(all-or-nothing)</a:t>
                      </a:r>
                    </a:p>
                  </a:txBody>
                  <a:tcPr anchor="ctr"/>
                </a:tc>
                <a:tc>
                  <a:txBody>
                    <a:bodyPr/>
                    <a:lstStyle/>
                    <a:p>
                      <a:pPr algn="ctr"/>
                      <a:r>
                        <a:rPr lang="en-US" altLang="zh-TW" sz="1600" dirty="0"/>
                        <a:t> </a:t>
                      </a:r>
                      <a:r>
                        <a:rPr lang="en-US" altLang="zh-TW" sz="1600" dirty="0" err="1"/>
                        <a:t>AliPay</a:t>
                      </a:r>
                      <a:r>
                        <a:rPr lang="zh-TW" altLang="en-US" sz="1600" dirty="0"/>
                        <a:t>、</a:t>
                      </a:r>
                      <a:r>
                        <a:rPr lang="en-US" altLang="zh-TW" sz="1600" dirty="0"/>
                        <a:t>PayPal</a:t>
                      </a:r>
                      <a:br>
                        <a:rPr lang="en-US" altLang="zh-TW" sz="1600" dirty="0"/>
                      </a:br>
                      <a:r>
                        <a:rPr lang="zh-TW" altLang="en-US" sz="1600" dirty="0"/>
                        <a:t>信用卡</a:t>
                      </a:r>
                    </a:p>
                  </a:txBody>
                  <a:tcPr anchor="ctr"/>
                </a:tc>
                <a:tc>
                  <a:txBody>
                    <a:bodyPr/>
                    <a:lstStyle/>
                    <a:p>
                      <a:pPr algn="ctr"/>
                      <a:r>
                        <a:rPr lang="zh-TW" altLang="en-US" sz="1600" dirty="0"/>
                        <a:t>眾籌成功：取募資金額的 </a:t>
                      </a:r>
                      <a:r>
                        <a:rPr lang="en-US" altLang="zh-TW" sz="1600" dirty="0"/>
                        <a:t>8%</a:t>
                      </a:r>
                      <a:endParaRPr lang="zh-TW" altLang="en-US" sz="1600" dirty="0"/>
                    </a:p>
                  </a:txBody>
                  <a:tcPr anchor="ctr"/>
                </a:tc>
                <a:tc>
                  <a:txBody>
                    <a:bodyPr/>
                    <a:lstStyle/>
                    <a:p>
                      <a:pPr algn="ctr"/>
                      <a:r>
                        <a:rPr lang="zh-TW" altLang="en-US" sz="1600" dirty="0"/>
                        <a:t>無</a:t>
                      </a:r>
                    </a:p>
                  </a:txBody>
                  <a:tcPr anchor="ctr"/>
                </a:tc>
                <a:extLst>
                  <a:ext uri="{0D108BD9-81ED-4DB2-BD59-A6C34878D82A}">
                    <a16:rowId xmlns:a16="http://schemas.microsoft.com/office/drawing/2014/main" val="3461361615"/>
                  </a:ext>
                </a:extLst>
              </a:tr>
              <a:tr h="532986">
                <a:tc>
                  <a:txBody>
                    <a:bodyPr/>
                    <a:lstStyle/>
                    <a:p>
                      <a:pPr algn="ctr"/>
                      <a:r>
                        <a:rPr lang="en-US" altLang="zh-TW" sz="1600" dirty="0" err="1"/>
                        <a:t>AngelList</a:t>
                      </a:r>
                      <a:r>
                        <a:rPr lang="en-US" altLang="zh-TW" sz="1600" dirty="0"/>
                        <a:t/>
                      </a:r>
                      <a:br>
                        <a:rPr lang="en-US" altLang="zh-TW" sz="1600" dirty="0"/>
                      </a:br>
                      <a:r>
                        <a:rPr lang="en-US" altLang="zh-TW" sz="1600" dirty="0"/>
                        <a:t>(</a:t>
                      </a:r>
                      <a:r>
                        <a:rPr lang="zh-TW" altLang="en-US" sz="1600" dirty="0"/>
                        <a:t>股權型</a:t>
                      </a:r>
                      <a:r>
                        <a:rPr lang="en-US" altLang="zh-TW" sz="1600" dirty="0"/>
                        <a:t>)</a:t>
                      </a:r>
                      <a:endParaRPr lang="zh-TW" altLang="en-US" sz="1600" dirty="0"/>
                    </a:p>
                  </a:txBody>
                  <a:tcPr anchor="ctr"/>
                </a:tc>
                <a:tc>
                  <a:txBody>
                    <a:bodyPr/>
                    <a:lstStyle/>
                    <a:p>
                      <a:pPr algn="ctr"/>
                      <a:r>
                        <a:rPr lang="zh-TW" altLang="en-US" sz="1600" dirty="0"/>
                        <a:t>美國</a:t>
                      </a:r>
                    </a:p>
                  </a:txBody>
                  <a:tcPr anchor="ctr"/>
                </a:tc>
                <a:tc>
                  <a:txBody>
                    <a:bodyPr/>
                    <a:lstStyle/>
                    <a:p>
                      <a:pPr algn="ctr"/>
                      <a:r>
                        <a:rPr lang="zh-TW" altLang="en-US" sz="1600" dirty="0"/>
                        <a:t>長期並穩定投資</a:t>
                      </a:r>
                      <a:r>
                        <a:rPr lang="en-US" altLang="zh-TW" sz="1600" baseline="30000" dirty="0"/>
                        <a:t>3</a:t>
                      </a:r>
                      <a:endParaRPr lang="zh-TW" altLang="en-US" sz="1600" dirty="0"/>
                    </a:p>
                  </a:txBody>
                  <a:tcPr anchor="ctr"/>
                </a:tc>
                <a:tc>
                  <a:txBody>
                    <a:bodyPr/>
                    <a:lstStyle/>
                    <a:p>
                      <a:pPr algn="ctr"/>
                      <a:r>
                        <a:rPr lang="zh-TW" altLang="en-US" sz="1600" dirty="0"/>
                        <a:t>合作銀行</a:t>
                      </a:r>
                      <a:endParaRPr lang="en-US" altLang="zh-TW" sz="1600" dirty="0"/>
                    </a:p>
                  </a:txBody>
                  <a:tcPr anchor="ctr"/>
                </a:tc>
                <a:tc>
                  <a:txBody>
                    <a:bodyPr/>
                    <a:lstStyle/>
                    <a:p>
                      <a:pPr algn="ctr"/>
                      <a:r>
                        <a:rPr lang="en-US" altLang="zh-TW" sz="1600" dirty="0"/>
                        <a:t>5%</a:t>
                      </a:r>
                      <a:r>
                        <a:rPr lang="zh-TW" altLang="en-US" sz="1600" dirty="0"/>
                        <a:t>的投資收益</a:t>
                      </a:r>
                    </a:p>
                  </a:txBody>
                  <a:tcPr anchor="ctr"/>
                </a:tc>
                <a:tc>
                  <a:txBody>
                    <a:bodyPr/>
                    <a:lstStyle/>
                    <a:p>
                      <a:pPr algn="ctr"/>
                      <a:r>
                        <a:rPr lang="zh-TW" altLang="en-US" sz="1600" dirty="0"/>
                        <a:t>投資人嚴格限制</a:t>
                      </a:r>
                    </a:p>
                  </a:txBody>
                  <a:tcPr anchor="ctr"/>
                </a:tc>
                <a:extLst>
                  <a:ext uri="{0D108BD9-81ED-4DB2-BD59-A6C34878D82A}">
                    <a16:rowId xmlns:a16="http://schemas.microsoft.com/office/drawing/2014/main" val="1735109048"/>
                  </a:ext>
                </a:extLst>
              </a:tr>
              <a:tr h="757401">
                <a:tc>
                  <a:txBody>
                    <a:bodyPr/>
                    <a:lstStyle/>
                    <a:p>
                      <a:pPr algn="ctr"/>
                      <a:r>
                        <a:rPr lang="zh-TW" altLang="en-US" sz="1600" dirty="0"/>
                        <a:t>天使匯</a:t>
                      </a:r>
                      <a:r>
                        <a:rPr lang="en-US" altLang="zh-TW" sz="1600" dirty="0"/>
                        <a:t/>
                      </a:r>
                      <a:br>
                        <a:rPr lang="en-US" altLang="zh-TW" sz="1600" dirty="0"/>
                      </a:br>
                      <a:r>
                        <a:rPr lang="en-US" altLang="zh-TW" sz="1600" dirty="0"/>
                        <a:t>(</a:t>
                      </a:r>
                      <a:r>
                        <a:rPr lang="zh-TW" altLang="en-US" sz="1600" dirty="0"/>
                        <a:t>股權型</a:t>
                      </a:r>
                      <a:r>
                        <a:rPr lang="en-US" altLang="zh-TW" sz="1600" dirty="0"/>
                        <a:t>)</a:t>
                      </a:r>
                      <a:endParaRPr lang="zh-TW" altLang="en-US" sz="1600" dirty="0"/>
                    </a:p>
                  </a:txBody>
                  <a:tcPr anchor="ctr"/>
                </a:tc>
                <a:tc>
                  <a:txBody>
                    <a:bodyPr/>
                    <a:lstStyle/>
                    <a:p>
                      <a:pPr algn="ctr"/>
                      <a:r>
                        <a:rPr lang="zh-TW" altLang="en-US" sz="1600" dirty="0"/>
                        <a:t>大陸</a:t>
                      </a:r>
                    </a:p>
                  </a:txBody>
                  <a:tcPr anchor="ctr"/>
                </a:tc>
                <a:tc>
                  <a:txBody>
                    <a:bodyPr/>
                    <a:lstStyle/>
                    <a:p>
                      <a:pPr marL="0" algn="ctr" defTabSz="914400" rtl="0" eaLnBrk="1" latinLnBrk="0" hangingPunct="1"/>
                      <a:r>
                        <a:rPr lang="zh-TW" altLang="en-US" sz="1600" kern="1200" dirty="0">
                          <a:solidFill>
                            <a:schemeClr val="dk1"/>
                          </a:solidFill>
                          <a:latin typeface="+mn-lt"/>
                          <a:ea typeface="+mn-ea"/>
                          <a:cs typeface="+mn-cs"/>
                        </a:rPr>
                        <a:t>長期並穩定投資</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a:t>合作銀行</a:t>
                      </a:r>
                      <a:endParaRPr lang="en-US" altLang="zh-TW"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600" dirty="0"/>
                        <a:t>融资成功前不收费</a:t>
                      </a:r>
                    </a:p>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600" dirty="0"/>
                        <a:t>收取佣金</a:t>
                      </a:r>
                      <a:r>
                        <a:rPr lang="en-US" altLang="zh-CN" sz="1600" dirty="0"/>
                        <a:t>:</a:t>
                      </a:r>
                      <a:r>
                        <a:rPr lang="zh-CN" altLang="en-US" sz="1600" dirty="0"/>
                        <a:t>融资额的</a:t>
                      </a:r>
                      <a:r>
                        <a:rPr lang="en-US" altLang="zh-CN" sz="1600" dirty="0"/>
                        <a:t>2%</a:t>
                      </a:r>
                    </a:p>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600" dirty="0"/>
                        <a:t>超募</a:t>
                      </a:r>
                      <a:r>
                        <a:rPr lang="en-US" altLang="zh-CN" sz="1600" dirty="0"/>
                        <a:t>200%</a:t>
                      </a:r>
                      <a:r>
                        <a:rPr lang="zh-CN" altLang="en-US" sz="1600" dirty="0"/>
                        <a:t>，佣金全免</a:t>
                      </a:r>
                      <a:endParaRPr lang="zh-TW" altLang="en-US" sz="1600" dirty="0"/>
                    </a:p>
                  </a:txBody>
                  <a:tcPr anchor="ctr"/>
                </a:tc>
                <a:tc>
                  <a:txBody>
                    <a:bodyPr/>
                    <a:lstStyle/>
                    <a:p>
                      <a:pPr algn="ctr"/>
                      <a:r>
                        <a:rPr lang="zh-TW" altLang="en-US" sz="1600" dirty="0"/>
                        <a:t>無</a:t>
                      </a:r>
                    </a:p>
                  </a:txBody>
                  <a:tcPr anchor="ctr"/>
                </a:tc>
                <a:extLst>
                  <a:ext uri="{0D108BD9-81ED-4DB2-BD59-A6C34878D82A}">
                    <a16:rowId xmlns:a16="http://schemas.microsoft.com/office/drawing/2014/main" val="3861277716"/>
                  </a:ext>
                </a:extLst>
              </a:tr>
              <a:tr h="532986">
                <a:tc>
                  <a:txBody>
                    <a:bodyPr/>
                    <a:lstStyle/>
                    <a:p>
                      <a:pPr algn="ctr"/>
                      <a:r>
                        <a:rPr lang="en-US" altLang="zh-TW" sz="1600" dirty="0" err="1"/>
                        <a:t>OurCrowd</a:t>
                      </a:r>
                      <a:r>
                        <a:rPr lang="en-US" altLang="zh-TW" sz="1600" dirty="0"/>
                        <a:t/>
                      </a:r>
                      <a:br>
                        <a:rPr lang="en-US" altLang="zh-TW" sz="1600" dirty="0"/>
                      </a:br>
                      <a:r>
                        <a:rPr lang="en-US" altLang="zh-TW" sz="1600" dirty="0"/>
                        <a:t>(</a:t>
                      </a:r>
                      <a:r>
                        <a:rPr lang="zh-TW" altLang="en-US" sz="1600" dirty="0"/>
                        <a:t>股權型</a:t>
                      </a:r>
                      <a:r>
                        <a:rPr lang="en-US" altLang="zh-TW" sz="1600" dirty="0"/>
                        <a:t>)</a:t>
                      </a:r>
                      <a:endParaRPr lang="zh-TW" altLang="en-US" sz="1600" dirty="0"/>
                    </a:p>
                  </a:txBody>
                  <a:tcPr anchor="ctr"/>
                </a:tc>
                <a:tc>
                  <a:txBody>
                    <a:bodyPr/>
                    <a:lstStyle/>
                    <a:p>
                      <a:pPr algn="ctr"/>
                      <a:r>
                        <a:rPr lang="zh-TW" altLang="en-US" sz="1600" dirty="0"/>
                        <a:t>以色列</a:t>
                      </a:r>
                    </a:p>
                  </a:txBody>
                  <a:tcPr anchor="ctr"/>
                </a:tc>
                <a:tc>
                  <a:txBody>
                    <a:bodyPr/>
                    <a:lstStyle/>
                    <a:p>
                      <a:pPr marL="0" algn="ctr" defTabSz="914400" rtl="0" eaLnBrk="1" latinLnBrk="0" hangingPunct="1"/>
                      <a:r>
                        <a:rPr lang="zh-TW" altLang="en-US" sz="1600" kern="1200" dirty="0">
                          <a:solidFill>
                            <a:schemeClr val="dk1"/>
                          </a:solidFill>
                          <a:latin typeface="+mn-lt"/>
                          <a:ea typeface="+mn-ea"/>
                          <a:cs typeface="+mn-cs"/>
                        </a:rPr>
                        <a:t>長期並穩定投資</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a:t>合作銀行</a:t>
                      </a:r>
                      <a:r>
                        <a:rPr lang="en-US" altLang="zh-TW" sz="1600" baseline="30000" dirty="0"/>
                        <a:t>4</a:t>
                      </a:r>
                      <a:endParaRPr lang="en-US" altLang="zh-TW"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600" dirty="0"/>
                        <a:t>2%</a:t>
                      </a:r>
                      <a:r>
                        <a:rPr lang="zh-CN" altLang="en-US" sz="1600" dirty="0"/>
                        <a:t>管理费</a:t>
                      </a:r>
                      <a:r>
                        <a:rPr lang="en-US" altLang="zh-TW" sz="1600" dirty="0"/>
                        <a:t>+</a:t>
                      </a:r>
                      <a:r>
                        <a:rPr lang="zh-CN" altLang="en-US" sz="1600" dirty="0"/>
                        <a:t>退出收益的</a:t>
                      </a:r>
                      <a:r>
                        <a:rPr lang="en-US" altLang="zh-CN" sz="1600" dirty="0"/>
                        <a:t>20%-25%</a:t>
                      </a:r>
                      <a:endParaRPr lang="zh-TW" altLang="en-US" sz="1600" dirty="0"/>
                    </a:p>
                  </a:txBody>
                  <a:tcPr anchor="ctr"/>
                </a:tc>
                <a:tc>
                  <a:txBody>
                    <a:bodyPr/>
                    <a:lstStyle/>
                    <a:p>
                      <a:pPr algn="ctr"/>
                      <a:r>
                        <a:rPr lang="zh-TW" altLang="en-US" sz="1600" dirty="0"/>
                        <a:t>以色列、美國及歐洲</a:t>
                      </a:r>
                    </a:p>
                  </a:txBody>
                  <a:tcPr anchor="ctr"/>
                </a:tc>
                <a:extLst>
                  <a:ext uri="{0D108BD9-81ED-4DB2-BD59-A6C34878D82A}">
                    <a16:rowId xmlns:a16="http://schemas.microsoft.com/office/drawing/2014/main" val="3466781821"/>
                  </a:ext>
                </a:extLst>
              </a:tr>
              <a:tr h="532986">
                <a:tc>
                  <a:txBody>
                    <a:bodyPr/>
                    <a:lstStyle/>
                    <a:p>
                      <a:pPr algn="ctr"/>
                      <a:r>
                        <a:rPr lang="zh-TW" altLang="en-US" sz="1600" dirty="0"/>
                        <a:t>創夢市集</a:t>
                      </a:r>
                      <a:r>
                        <a:rPr lang="en-US" altLang="zh-TW" sz="1600" dirty="0"/>
                        <a:t/>
                      </a:r>
                      <a:br>
                        <a:rPr lang="en-US" altLang="zh-TW" sz="1600" dirty="0"/>
                      </a:br>
                      <a:r>
                        <a:rPr lang="en-US" altLang="zh-TW" sz="1600" dirty="0"/>
                        <a:t>(</a:t>
                      </a:r>
                      <a:r>
                        <a:rPr lang="zh-TW" altLang="en-US" sz="1600" dirty="0"/>
                        <a:t>股權型</a:t>
                      </a:r>
                      <a:r>
                        <a:rPr lang="en-US" altLang="zh-TW" sz="1600" dirty="0"/>
                        <a:t>)</a:t>
                      </a:r>
                      <a:endParaRPr lang="zh-TW" altLang="en-US" sz="1600" dirty="0"/>
                    </a:p>
                  </a:txBody>
                  <a:tcPr anchor="ctr"/>
                </a:tc>
                <a:tc>
                  <a:txBody>
                    <a:bodyPr/>
                    <a:lstStyle/>
                    <a:p>
                      <a:pPr algn="ctr"/>
                      <a:r>
                        <a:rPr lang="zh-TW" altLang="en-US" sz="1600" dirty="0"/>
                        <a:t>台灣</a:t>
                      </a:r>
                    </a:p>
                  </a:txBody>
                  <a:tcPr anchor="ctr"/>
                </a:tc>
                <a:tc>
                  <a:txBody>
                    <a:bodyPr/>
                    <a:lstStyle/>
                    <a:p>
                      <a:pPr marL="0" algn="ctr" defTabSz="914400" rtl="0" eaLnBrk="1" latinLnBrk="0" hangingPunct="1"/>
                      <a:r>
                        <a:rPr lang="zh-TW" altLang="en-US" sz="1600" kern="1200" dirty="0">
                          <a:solidFill>
                            <a:schemeClr val="dk1"/>
                          </a:solidFill>
                          <a:latin typeface="+mn-lt"/>
                          <a:ea typeface="+mn-ea"/>
                          <a:cs typeface="+mn-cs"/>
                        </a:rPr>
                        <a:t>長期並穩定投資</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a:t>合作銀行</a:t>
                      </a:r>
                      <a:endParaRPr lang="en-US" altLang="zh-TW"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a:t>總金額中收取 </a:t>
                      </a:r>
                      <a:r>
                        <a:rPr lang="en-US" altLang="zh-TW" sz="1600" dirty="0"/>
                        <a:t>8 % </a:t>
                      </a:r>
                      <a:r>
                        <a:rPr lang="zh-TW" altLang="en-US" sz="1600" dirty="0"/>
                        <a:t>作為服務費</a:t>
                      </a:r>
                    </a:p>
                  </a:txBody>
                  <a:tcPr anchor="ctr"/>
                </a:tc>
                <a:tc>
                  <a:txBody>
                    <a:bodyPr/>
                    <a:lstStyle/>
                    <a:p>
                      <a:pPr algn="ctr"/>
                      <a:r>
                        <a:rPr lang="zh-TW" altLang="en-US" sz="1600" dirty="0"/>
                        <a:t>無</a:t>
                      </a:r>
                    </a:p>
                  </a:txBody>
                  <a:tcPr anchor="ctr"/>
                </a:tc>
                <a:extLst>
                  <a:ext uri="{0D108BD9-81ED-4DB2-BD59-A6C34878D82A}">
                    <a16:rowId xmlns:a16="http://schemas.microsoft.com/office/drawing/2014/main" val="2042098216"/>
                  </a:ext>
                </a:extLst>
              </a:tr>
              <a:tr h="532986">
                <a:tc>
                  <a:txBody>
                    <a:bodyPr/>
                    <a:lstStyle/>
                    <a:p>
                      <a:pPr algn="ctr"/>
                      <a:r>
                        <a:rPr lang="en-US" altLang="zh-TW" sz="1600" dirty="0" err="1"/>
                        <a:t>Lending</a:t>
                      </a:r>
                      <a:r>
                        <a:rPr lang="en-US" altLang="zh-TW" sz="1600" baseline="0" dirty="0" err="1"/>
                        <a:t>Club</a:t>
                      </a:r>
                      <a:r>
                        <a:rPr lang="en-US" altLang="zh-TW" sz="1600" baseline="0" dirty="0"/>
                        <a:t/>
                      </a:r>
                      <a:br>
                        <a:rPr lang="en-US" altLang="zh-TW" sz="1600" baseline="0" dirty="0"/>
                      </a:br>
                      <a:r>
                        <a:rPr lang="en-US" altLang="zh-TW" sz="1600" dirty="0"/>
                        <a:t>(</a:t>
                      </a:r>
                      <a:r>
                        <a:rPr lang="zh-TW" altLang="en-US" sz="1600" dirty="0"/>
                        <a:t>債權型</a:t>
                      </a:r>
                      <a:r>
                        <a:rPr lang="en-US" altLang="zh-TW" sz="1600" dirty="0"/>
                        <a:t>)</a:t>
                      </a:r>
                      <a:endParaRPr lang="zh-TW" altLang="en-US" sz="1600" dirty="0"/>
                    </a:p>
                  </a:txBody>
                  <a:tcPr anchor="ctr"/>
                </a:tc>
                <a:tc>
                  <a:txBody>
                    <a:bodyPr/>
                    <a:lstStyle/>
                    <a:p>
                      <a:pPr algn="ctr"/>
                      <a:r>
                        <a:rPr lang="zh-TW" altLang="en-US" sz="1600" dirty="0"/>
                        <a:t>美國</a:t>
                      </a:r>
                    </a:p>
                  </a:txBody>
                  <a:tcPr anchor="ctr"/>
                </a:tc>
                <a:tc>
                  <a:txBody>
                    <a:bodyPr/>
                    <a:lstStyle/>
                    <a:p>
                      <a:pPr algn="ctr"/>
                      <a:r>
                        <a:rPr lang="zh-TW" altLang="en-US" sz="1600" dirty="0"/>
                        <a:t>借貸關係</a:t>
                      </a:r>
                    </a:p>
                  </a:txBody>
                  <a:tcPr anchor="ctr"/>
                </a:tc>
                <a:tc>
                  <a:txBody>
                    <a:bodyPr/>
                    <a:lstStyle/>
                    <a:p>
                      <a:pPr algn="ctr"/>
                      <a:r>
                        <a:rPr lang="en-US" altLang="zh-TW" sz="1600" dirty="0"/>
                        <a:t>rent-a-charter</a:t>
                      </a:r>
                      <a:endParaRPr lang="zh-TW" altLang="en-U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a:t>分期還款金額繳納</a:t>
                      </a:r>
                      <a:r>
                        <a:rPr lang="en-US" altLang="zh-TW" sz="1600" dirty="0"/>
                        <a:t>1%</a:t>
                      </a:r>
                      <a:r>
                        <a:rPr lang="zh-TW" altLang="en-US" sz="1600" dirty="0"/>
                        <a:t>的服務費</a:t>
                      </a:r>
                    </a:p>
                  </a:txBody>
                  <a:tcPr anchor="ctr"/>
                </a:tc>
                <a:tc>
                  <a:txBody>
                    <a:bodyPr/>
                    <a:lstStyle/>
                    <a:p>
                      <a:pPr algn="ctr"/>
                      <a:r>
                        <a:rPr lang="zh-TW" altLang="en-US" sz="1600" dirty="0"/>
                        <a:t>信評分數</a:t>
                      </a:r>
                    </a:p>
                  </a:txBody>
                  <a:tcPr anchor="ctr"/>
                </a:tc>
                <a:extLst>
                  <a:ext uri="{0D108BD9-81ED-4DB2-BD59-A6C34878D82A}">
                    <a16:rowId xmlns:a16="http://schemas.microsoft.com/office/drawing/2014/main" val="1765864782"/>
                  </a:ext>
                </a:extLst>
              </a:tr>
            </a:tbl>
          </a:graphicData>
        </a:graphic>
      </p:graphicFrame>
      <p:sp>
        <p:nvSpPr>
          <p:cNvPr id="7" name="文字方塊 6"/>
          <p:cNvSpPr txBox="1"/>
          <p:nvPr/>
        </p:nvSpPr>
        <p:spPr>
          <a:xfrm>
            <a:off x="260209" y="6047423"/>
            <a:ext cx="11671579" cy="430887"/>
          </a:xfrm>
          <a:prstGeom prst="rect">
            <a:avLst/>
          </a:prstGeom>
          <a:noFill/>
        </p:spPr>
        <p:txBody>
          <a:bodyPr wrap="square" rtlCol="0">
            <a:spAutoFit/>
          </a:bodyPr>
          <a:lstStyle/>
          <a:p>
            <a:r>
              <a:rPr lang="en-US" altLang="zh-TW" sz="1100" dirty="0"/>
              <a:t>1.</a:t>
            </a:r>
            <a:r>
              <a:rPr lang="zh-TW" altLang="en-US" sz="1100" dirty="0"/>
              <a:t>達標或超標才能拿到款項，未達目標將退還給每位贊助者。</a:t>
            </a:r>
            <a:r>
              <a:rPr lang="en-US" altLang="zh-TW" sz="1100" dirty="0"/>
              <a:t>2.</a:t>
            </a:r>
            <a:r>
              <a:rPr lang="zh-TW" altLang="en-US" sz="1100" dirty="0"/>
              <a:t>募資達標或超標，抽總額的</a:t>
            </a:r>
            <a:r>
              <a:rPr lang="en-US" altLang="zh-TW" sz="1100" dirty="0"/>
              <a:t>4%</a:t>
            </a:r>
            <a:r>
              <a:rPr lang="zh-TW" altLang="en-US" sz="1100" dirty="0"/>
              <a:t>；若否，提案者仍可拿到資金，但抽</a:t>
            </a:r>
            <a:r>
              <a:rPr lang="en-US" altLang="zh-TW" sz="1100" dirty="0"/>
              <a:t>9%</a:t>
            </a:r>
            <a:r>
              <a:rPr lang="zh-TW" altLang="en-US" sz="1100" dirty="0"/>
              <a:t>。</a:t>
            </a:r>
            <a:endParaRPr lang="en-US" altLang="zh-TW" sz="1100" dirty="0"/>
          </a:p>
          <a:p>
            <a:r>
              <a:rPr lang="en-US" altLang="zh-TW" sz="1100" dirty="0"/>
              <a:t>3.</a:t>
            </a:r>
            <a:r>
              <a:rPr lang="zh-TW" altLang="en-US" sz="1100" dirty="0"/>
              <a:t>投資人經由募資程序之後成為公司的股東，未來將參與或監督公司的營運。</a:t>
            </a:r>
            <a:r>
              <a:rPr lang="en-US" altLang="zh-TW" sz="1100" dirty="0"/>
              <a:t>4.</a:t>
            </a:r>
            <a:r>
              <a:rPr lang="zh-TW" altLang="en-US" sz="1100" dirty="0"/>
              <a:t>上海商業儲蓄銀行</a:t>
            </a:r>
            <a:r>
              <a:rPr lang="en-US" altLang="zh-TW" sz="1100" dirty="0"/>
              <a:t>(SCSB)</a:t>
            </a:r>
            <a:endParaRPr lang="zh-TW" altLang="en-US" sz="1100" dirty="0"/>
          </a:p>
        </p:txBody>
      </p:sp>
    </p:spTree>
    <p:extLst>
      <p:ext uri="{BB962C8B-B14F-4D97-AF65-F5344CB8AC3E}">
        <p14:creationId xmlns:p14="http://schemas.microsoft.com/office/powerpoint/2010/main" val="30292066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32391" y="365125"/>
            <a:ext cx="10921409" cy="1325563"/>
          </a:xfrm>
        </p:spPr>
        <p:txBody>
          <a:bodyPr>
            <a:normAutofit/>
          </a:bodyPr>
          <a:lstStyle/>
          <a:p>
            <a:r>
              <a:rPr lang="en-US" altLang="zh-TW" dirty="0">
                <a:solidFill>
                  <a:srgbClr val="7030A0"/>
                </a:solidFill>
                <a:ea typeface="Calibri"/>
                <a:cs typeface="Calibri"/>
                <a:sym typeface="Calibri"/>
              </a:rPr>
              <a:t>(7) </a:t>
            </a:r>
            <a:r>
              <a:rPr lang="zh-TW" altLang="en-US" dirty="0">
                <a:solidFill>
                  <a:srgbClr val="7030A0"/>
                </a:solidFill>
                <a:ea typeface="Calibri"/>
                <a:cs typeface="Calibri"/>
                <a:sym typeface="Calibri"/>
              </a:rPr>
              <a:t>社群</a:t>
            </a:r>
            <a:r>
              <a:rPr lang="zh-TW" altLang="en-US" dirty="0" smtClean="0">
                <a:solidFill>
                  <a:srgbClr val="7030A0"/>
                </a:solidFill>
                <a:ea typeface="Calibri"/>
                <a:cs typeface="Calibri"/>
                <a:sym typeface="Calibri"/>
              </a:rPr>
              <a:t>保險</a:t>
            </a:r>
            <a:r>
              <a:rPr lang="en-US" altLang="zh-TW" dirty="0" smtClean="0"/>
              <a:t/>
            </a:r>
            <a:br>
              <a:rPr lang="en-US" altLang="zh-TW" dirty="0" smtClean="0"/>
            </a:br>
            <a:r>
              <a:rPr lang="zh-TW" altLang="en-US" dirty="0" smtClean="0"/>
              <a:t>傳統</a:t>
            </a:r>
            <a:r>
              <a:rPr lang="zh-TW" altLang="en-US" dirty="0"/>
              <a:t>保險營利模式</a:t>
            </a:r>
          </a:p>
        </p:txBody>
      </p:sp>
      <p:pic>
        <p:nvPicPr>
          <p:cNvPr id="4" name="內容版面配置區 3"/>
          <p:cNvPicPr>
            <a:picLocks noGrp="1" noChangeAspect="1"/>
          </p:cNvPicPr>
          <p:nvPr>
            <p:ph idx="1"/>
          </p:nvPr>
        </p:nvPicPr>
        <p:blipFill rotWithShape="1">
          <a:blip r:embed="rId2"/>
          <a:srcRect l="2547" t="10945" r="3173" b="19416"/>
          <a:stretch/>
        </p:blipFill>
        <p:spPr>
          <a:xfrm>
            <a:off x="5224830" y="1486335"/>
            <a:ext cx="6462585" cy="4566893"/>
          </a:xfrm>
          <a:prstGeom prst="rect">
            <a:avLst/>
          </a:prstGeom>
        </p:spPr>
      </p:pic>
      <p:sp>
        <p:nvSpPr>
          <p:cNvPr id="5" name="投影片編號版面配置區 4"/>
          <p:cNvSpPr>
            <a:spLocks noGrp="1"/>
          </p:cNvSpPr>
          <p:nvPr>
            <p:ph type="sldNum" sz="quarter" idx="12"/>
          </p:nvPr>
        </p:nvSpPr>
        <p:spPr/>
        <p:txBody>
          <a:bodyPr/>
          <a:lstStyle/>
          <a:p>
            <a:fld id="{B7A223AD-9DE0-49EC-B40D-C8FE98D1D69B}" type="slidenum">
              <a:rPr lang="zh-TW" altLang="en-US" smtClean="0"/>
              <a:t>65</a:t>
            </a:fld>
            <a:endParaRPr lang="zh-TW" altLang="en-US"/>
          </a:p>
        </p:txBody>
      </p:sp>
      <p:sp>
        <p:nvSpPr>
          <p:cNvPr id="10"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
        <p:nvSpPr>
          <p:cNvPr id="3" name="矩形 2"/>
          <p:cNvSpPr/>
          <p:nvPr/>
        </p:nvSpPr>
        <p:spPr>
          <a:xfrm>
            <a:off x="432391" y="1812647"/>
            <a:ext cx="4281376" cy="2677656"/>
          </a:xfrm>
          <a:prstGeom prst="rect">
            <a:avLst/>
          </a:prstGeom>
        </p:spPr>
        <p:txBody>
          <a:bodyPr wrap="square">
            <a:spAutoFit/>
          </a:bodyPr>
          <a:lstStyle/>
          <a:p>
            <a:r>
              <a:rPr lang="zh-TW" altLang="en-US" sz="2800" dirty="0"/>
              <a:t>保險的</a:t>
            </a:r>
            <a:r>
              <a:rPr lang="zh-TW" altLang="en-US" sz="2800" dirty="0" smtClean="0"/>
              <a:t>作用</a:t>
            </a:r>
            <a:endParaRPr lang="en-US" altLang="zh-TW" sz="2800" dirty="0" smtClean="0"/>
          </a:p>
          <a:p>
            <a:pPr marL="457200" indent="-457200">
              <a:buFont typeface="Arial" panose="020B0604020202020204" pitchFamily="34" charset="0"/>
              <a:buChar char="•"/>
            </a:pPr>
            <a:r>
              <a:rPr lang="zh-TW" altLang="en-US" sz="2800" dirty="0" smtClean="0"/>
              <a:t>轉移風險</a:t>
            </a:r>
            <a:endParaRPr lang="en-US" altLang="zh-TW" sz="2800" dirty="0" smtClean="0"/>
          </a:p>
          <a:p>
            <a:pPr marL="457200" indent="-457200">
              <a:buFont typeface="Arial" panose="020B0604020202020204" pitchFamily="34" charset="0"/>
              <a:buChar char="•"/>
            </a:pPr>
            <a:r>
              <a:rPr lang="zh-TW" altLang="en-US" sz="2800" dirty="0" smtClean="0"/>
              <a:t>均攤損失</a:t>
            </a:r>
            <a:endParaRPr lang="en-US" altLang="zh-TW" sz="2800" dirty="0" smtClean="0"/>
          </a:p>
          <a:p>
            <a:pPr marL="457200" indent="-457200">
              <a:buFont typeface="Arial" panose="020B0604020202020204" pitchFamily="34" charset="0"/>
              <a:buChar char="•"/>
            </a:pPr>
            <a:r>
              <a:rPr lang="zh-TW" altLang="en-US" sz="2800" dirty="0" smtClean="0"/>
              <a:t>實施補償</a:t>
            </a:r>
            <a:endParaRPr lang="en-US" altLang="zh-TW" sz="2800" dirty="0" smtClean="0"/>
          </a:p>
          <a:p>
            <a:pPr marL="457200" indent="-457200">
              <a:buFont typeface="Arial" panose="020B0604020202020204" pitchFamily="34" charset="0"/>
              <a:buChar char="•"/>
            </a:pPr>
            <a:r>
              <a:rPr lang="zh-TW" altLang="en-US" sz="2800" dirty="0" smtClean="0"/>
              <a:t>抵押貸款</a:t>
            </a:r>
            <a:endParaRPr lang="en-US" altLang="zh-TW" sz="2800" dirty="0" smtClean="0"/>
          </a:p>
          <a:p>
            <a:pPr marL="457200" indent="-457200">
              <a:buFont typeface="Arial" panose="020B0604020202020204" pitchFamily="34" charset="0"/>
              <a:buChar char="•"/>
            </a:pPr>
            <a:r>
              <a:rPr lang="zh-TW" altLang="en-US" sz="2800" dirty="0" smtClean="0"/>
              <a:t>投資</a:t>
            </a:r>
            <a:r>
              <a:rPr lang="zh-TW" altLang="en-US" sz="2800" dirty="0"/>
              <a:t>收益</a:t>
            </a:r>
          </a:p>
        </p:txBody>
      </p:sp>
    </p:spTree>
    <p:extLst>
      <p:ext uri="{BB962C8B-B14F-4D97-AF65-F5344CB8AC3E}">
        <p14:creationId xmlns:p14="http://schemas.microsoft.com/office/powerpoint/2010/main" val="131534871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50"/>
          <p:cNvSpPr txBox="1">
            <a:spLocks noGrp="1"/>
          </p:cNvSpPr>
          <p:nvPr>
            <p:ph type="title"/>
          </p:nvPr>
        </p:nvSpPr>
        <p:spPr>
          <a:xfrm>
            <a:off x="612057" y="365126"/>
            <a:ext cx="11002200" cy="954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zh-TW" dirty="0"/>
              <a:t>傳統保險</a:t>
            </a:r>
            <a:r>
              <a:rPr lang="zh-TW" dirty="0" smtClean="0"/>
              <a:t>面臨</a:t>
            </a:r>
            <a:r>
              <a:rPr lang="zh-TW" altLang="en-US" dirty="0" smtClean="0"/>
              <a:t>四大</a:t>
            </a:r>
            <a:r>
              <a:rPr lang="zh-TW" dirty="0" smtClean="0"/>
              <a:t>問題</a:t>
            </a:r>
            <a:endParaRPr dirty="0"/>
          </a:p>
        </p:txBody>
      </p:sp>
      <p:sp>
        <p:nvSpPr>
          <p:cNvPr id="357" name="Google Shape;357;p50"/>
          <p:cNvSpPr txBox="1">
            <a:spLocks noGrp="1"/>
          </p:cNvSpPr>
          <p:nvPr>
            <p:ph type="body" idx="1"/>
          </p:nvPr>
        </p:nvSpPr>
        <p:spPr>
          <a:xfrm>
            <a:off x="328767" y="1569948"/>
            <a:ext cx="11346292" cy="3536062"/>
          </a:xfrm>
          <a:prstGeom prst="rect">
            <a:avLst/>
          </a:prstGeom>
        </p:spPr>
        <p:txBody>
          <a:bodyPr spcFirstLastPara="1" wrap="square" lIns="91425" tIns="45700" rIns="91425" bIns="45700" anchor="t" anchorCtr="0">
            <a:noAutofit/>
          </a:bodyPr>
          <a:lstStyle/>
          <a:p>
            <a:pPr marL="876300" indent="-342900">
              <a:lnSpc>
                <a:spcPct val="115000"/>
              </a:lnSpc>
              <a:buSzPts val="2400"/>
            </a:pPr>
            <a:r>
              <a:rPr lang="zh-TW" altLang="en-US" dirty="0" smtClean="0">
                <a:solidFill>
                  <a:srgbClr val="FF0000"/>
                </a:solidFill>
              </a:rPr>
              <a:t>保單設計</a:t>
            </a:r>
            <a:r>
              <a:rPr lang="en-US" altLang="zh-TW" dirty="0" smtClean="0"/>
              <a:t>: </a:t>
            </a:r>
            <a:r>
              <a:rPr lang="zh-TW" dirty="0" smtClean="0"/>
              <a:t>保險公司</a:t>
            </a:r>
            <a:r>
              <a:rPr lang="zh-TW" dirty="0"/>
              <a:t>不瞭解客戶真實</a:t>
            </a:r>
            <a:r>
              <a:rPr lang="zh-TW" dirty="0" smtClean="0"/>
              <a:t>情形</a:t>
            </a:r>
            <a:r>
              <a:rPr lang="zh-TW" altLang="en-US" dirty="0" smtClean="0"/>
              <a:t> </a:t>
            </a:r>
            <a:r>
              <a:rPr lang="en-US" altLang="zh-TW" dirty="0" smtClean="0">
                <a:solidFill>
                  <a:srgbClr val="7030A0"/>
                </a:solidFill>
              </a:rPr>
              <a:t>(</a:t>
            </a:r>
            <a:r>
              <a:rPr lang="zh-TW" altLang="en-US" dirty="0">
                <a:solidFill>
                  <a:srgbClr val="7030A0"/>
                </a:solidFill>
              </a:rPr>
              <a:t>資訊不</a:t>
            </a:r>
            <a:r>
              <a:rPr lang="zh-TW" altLang="en-US" dirty="0" smtClean="0">
                <a:solidFill>
                  <a:srgbClr val="7030A0"/>
                </a:solidFill>
              </a:rPr>
              <a:t>對稱</a:t>
            </a:r>
            <a:r>
              <a:rPr lang="en-US" altLang="zh-TW" dirty="0" smtClean="0">
                <a:solidFill>
                  <a:srgbClr val="7030A0"/>
                </a:solidFill>
              </a:rPr>
              <a:t>)</a:t>
            </a:r>
            <a:endParaRPr dirty="0">
              <a:solidFill>
                <a:srgbClr val="7030A0"/>
              </a:solidFill>
            </a:endParaRPr>
          </a:p>
          <a:p>
            <a:pPr marL="876300" indent="-342900">
              <a:lnSpc>
                <a:spcPct val="115000"/>
              </a:lnSpc>
              <a:spcBef>
                <a:spcPts val="0"/>
              </a:spcBef>
              <a:buSzPts val="2400"/>
            </a:pPr>
            <a:r>
              <a:rPr lang="zh-TW" altLang="en-US" dirty="0" smtClean="0">
                <a:solidFill>
                  <a:srgbClr val="FF0000"/>
                </a:solidFill>
              </a:rPr>
              <a:t>保單選擇</a:t>
            </a:r>
            <a:r>
              <a:rPr lang="en-US" altLang="zh-TW" dirty="0" smtClean="0"/>
              <a:t>: </a:t>
            </a:r>
            <a:r>
              <a:rPr lang="zh-TW" altLang="en-US" dirty="0" smtClean="0"/>
              <a:t>保</a:t>
            </a:r>
            <a:r>
              <a:rPr lang="zh-TW" dirty="0" smtClean="0"/>
              <a:t>投保</a:t>
            </a:r>
            <a:r>
              <a:rPr lang="zh-TW" dirty="0"/>
              <a:t>商品複雜</a:t>
            </a:r>
            <a:r>
              <a:rPr lang="zh-TW" dirty="0" smtClean="0"/>
              <a:t>，</a:t>
            </a:r>
            <a:r>
              <a:rPr lang="zh-TW" altLang="en-US" dirty="0"/>
              <a:t>投</a:t>
            </a:r>
            <a:r>
              <a:rPr lang="zh-TW" dirty="0" smtClean="0"/>
              <a:t>保險人</a:t>
            </a:r>
            <a:r>
              <a:rPr lang="zh-TW" dirty="0" smtClean="0"/>
              <a:t>選擇性</a:t>
            </a:r>
            <a:r>
              <a:rPr lang="zh-TW" altLang="en-US" dirty="0" smtClean="0"/>
              <a:t>少</a:t>
            </a:r>
            <a:r>
              <a:rPr lang="en-US" altLang="zh-TW" dirty="0" smtClean="0">
                <a:solidFill>
                  <a:srgbClr val="7030A0"/>
                </a:solidFill>
              </a:rPr>
              <a:t>(</a:t>
            </a:r>
            <a:r>
              <a:rPr lang="zh-TW" altLang="en-US" dirty="0" smtClean="0">
                <a:solidFill>
                  <a:srgbClr val="7030A0"/>
                </a:solidFill>
              </a:rPr>
              <a:t>資訊超載</a:t>
            </a:r>
            <a:r>
              <a:rPr lang="en-US" altLang="zh-TW" dirty="0" smtClean="0">
                <a:solidFill>
                  <a:srgbClr val="7030A0"/>
                </a:solidFill>
              </a:rPr>
              <a:t>)</a:t>
            </a:r>
          </a:p>
          <a:p>
            <a:pPr marL="876300" indent="-342900">
              <a:lnSpc>
                <a:spcPct val="115000"/>
              </a:lnSpc>
              <a:spcBef>
                <a:spcPts val="0"/>
              </a:spcBef>
              <a:buSzPts val="2400"/>
            </a:pPr>
            <a:r>
              <a:rPr lang="zh-TW" altLang="en-US" dirty="0" smtClean="0">
                <a:solidFill>
                  <a:srgbClr val="FF0000"/>
                </a:solidFill>
              </a:rPr>
              <a:t>保險組織</a:t>
            </a:r>
            <a:r>
              <a:rPr lang="en-US" altLang="zh-TW" dirty="0" smtClean="0"/>
              <a:t>: </a:t>
            </a:r>
            <a:r>
              <a:rPr lang="zh-TW" dirty="0" smtClean="0"/>
              <a:t>保險</a:t>
            </a:r>
            <a:r>
              <a:rPr lang="zh-TW" dirty="0"/>
              <a:t>費率高，</a:t>
            </a:r>
            <a:r>
              <a:rPr lang="zh-TW" dirty="0" smtClean="0"/>
              <a:t>缺乏</a:t>
            </a:r>
            <a:r>
              <a:rPr lang="zh-TW" altLang="en-US" dirty="0" smtClean="0"/>
              <a:t>保單樣式、</a:t>
            </a:r>
            <a:r>
              <a:rPr lang="zh-TW" dirty="0" smtClean="0"/>
              <a:t>價格彈性</a:t>
            </a:r>
            <a:r>
              <a:rPr lang="zh-TW" altLang="en-US" dirty="0" smtClean="0"/>
              <a:t> </a:t>
            </a:r>
            <a:r>
              <a:rPr lang="en-US" altLang="zh-TW" dirty="0" smtClean="0">
                <a:solidFill>
                  <a:srgbClr val="7030A0"/>
                </a:solidFill>
              </a:rPr>
              <a:t>(</a:t>
            </a:r>
            <a:r>
              <a:rPr lang="zh-TW" altLang="en-US" dirty="0">
                <a:solidFill>
                  <a:srgbClr val="7030A0"/>
                </a:solidFill>
              </a:rPr>
              <a:t>互保社群</a:t>
            </a:r>
            <a:r>
              <a:rPr lang="en-US" altLang="zh-TW" dirty="0" smtClean="0">
                <a:solidFill>
                  <a:srgbClr val="7030A0"/>
                </a:solidFill>
              </a:rPr>
              <a:t>)</a:t>
            </a:r>
            <a:endParaRPr dirty="0"/>
          </a:p>
          <a:p>
            <a:pPr marL="876300" indent="-342900">
              <a:lnSpc>
                <a:spcPct val="115000"/>
              </a:lnSpc>
              <a:spcBef>
                <a:spcPts val="0"/>
              </a:spcBef>
              <a:buSzPts val="2400"/>
            </a:pPr>
            <a:r>
              <a:rPr lang="zh-TW" altLang="en-US" dirty="0" smtClean="0">
                <a:solidFill>
                  <a:srgbClr val="FF0000"/>
                </a:solidFill>
              </a:rPr>
              <a:t>保險契約</a:t>
            </a:r>
            <a:r>
              <a:rPr lang="en-US" altLang="zh-TW" dirty="0" smtClean="0"/>
              <a:t>: </a:t>
            </a:r>
            <a:r>
              <a:rPr lang="zh-TW" dirty="0" smtClean="0"/>
              <a:t>履約</a:t>
            </a:r>
            <a:r>
              <a:rPr lang="zh-TW" dirty="0"/>
              <a:t>判定上，保險公司</a:t>
            </a:r>
            <a:r>
              <a:rPr lang="zh-TW" dirty="0" smtClean="0"/>
              <a:t>和</a:t>
            </a:r>
            <a:r>
              <a:rPr lang="zh-TW" altLang="en-US" dirty="0" smtClean="0"/>
              <a:t>被</a:t>
            </a:r>
            <a:r>
              <a:rPr lang="zh-TW" dirty="0" smtClean="0"/>
              <a:t>保險人</a:t>
            </a:r>
            <a:r>
              <a:rPr lang="zh-TW" dirty="0"/>
              <a:t>認知</a:t>
            </a:r>
            <a:r>
              <a:rPr lang="zh-TW" dirty="0" smtClean="0"/>
              <a:t>不同</a:t>
            </a:r>
            <a:r>
              <a:rPr lang="en-US" altLang="zh-TW" dirty="0" smtClean="0">
                <a:solidFill>
                  <a:srgbClr val="7030A0"/>
                </a:solidFill>
              </a:rPr>
              <a:t>(</a:t>
            </a:r>
            <a:r>
              <a:rPr lang="zh-TW" altLang="en-US" dirty="0" smtClean="0">
                <a:solidFill>
                  <a:srgbClr val="7030A0"/>
                </a:solidFill>
              </a:rPr>
              <a:t>信任機制</a:t>
            </a:r>
            <a:r>
              <a:rPr lang="en-US" altLang="zh-TW" dirty="0" smtClean="0">
                <a:solidFill>
                  <a:srgbClr val="7030A0"/>
                </a:solidFill>
              </a:rPr>
              <a:t>)</a:t>
            </a:r>
            <a:endParaRPr dirty="0"/>
          </a:p>
        </p:txBody>
      </p:sp>
      <p:sp>
        <p:nvSpPr>
          <p:cNvPr id="358" name="Google Shape;358;p50"/>
          <p:cNvSpPr txBox="1">
            <a:spLocks noGrp="1"/>
          </p:cNvSpPr>
          <p:nvPr>
            <p:ph type="sldNum" idx="12"/>
          </p:nvPr>
        </p:nvSpPr>
        <p:spPr>
          <a:xfrm>
            <a:off x="9325232" y="647831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66</a:t>
            </a:fld>
            <a:endParaRPr/>
          </a:p>
        </p:txBody>
      </p:sp>
    </p:spTree>
    <p:extLst>
      <p:ext uri="{BB962C8B-B14F-4D97-AF65-F5344CB8AC3E}">
        <p14:creationId xmlns:p14="http://schemas.microsoft.com/office/powerpoint/2010/main" val="55970176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005" y="1647138"/>
            <a:ext cx="10058400" cy="4745318"/>
          </a:xfrm>
          <a:prstGeom prst="rect">
            <a:avLst/>
          </a:prstGeom>
        </p:spPr>
      </p:pic>
      <p:sp>
        <p:nvSpPr>
          <p:cNvPr id="364" name="Google Shape;364;p5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200"/>
              <a:buFont typeface="Corbel"/>
              <a:buNone/>
            </a:pPr>
            <a:r>
              <a:rPr lang="zh-TW" altLang="en-US" dirty="0" smtClean="0"/>
              <a:t>四大</a:t>
            </a:r>
            <a:r>
              <a:rPr lang="zh-TW" dirty="0" smtClean="0"/>
              <a:t>保險</a:t>
            </a:r>
            <a:r>
              <a:rPr lang="zh-TW" dirty="0"/>
              <a:t>科技解決方案</a:t>
            </a:r>
            <a:endParaRPr sz="4200" i="0" u="none" strike="noStrike" cap="none" dirty="0">
              <a:solidFill>
                <a:schemeClr val="accent2"/>
              </a:solidFill>
            </a:endParaRPr>
          </a:p>
        </p:txBody>
      </p:sp>
      <p:sp>
        <p:nvSpPr>
          <p:cNvPr id="365" name="Google Shape;365;p5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67</a:t>
            </a:fld>
            <a:endParaRPr sz="1200" b="0" i="0" u="none" strike="noStrike" cap="none">
              <a:solidFill>
                <a:schemeClr val="lt1"/>
              </a:solidFill>
              <a:latin typeface="Corbel"/>
              <a:ea typeface="Corbel"/>
              <a:cs typeface="Corbel"/>
              <a:sym typeface="Corbel"/>
            </a:endParaRPr>
          </a:p>
        </p:txBody>
      </p:sp>
      <p:sp>
        <p:nvSpPr>
          <p:cNvPr id="370" name="Google Shape;370;p51"/>
          <p:cNvSpPr/>
          <p:nvPr/>
        </p:nvSpPr>
        <p:spPr>
          <a:xfrm>
            <a:off x="9138244" y="1979570"/>
            <a:ext cx="2930188" cy="728457"/>
          </a:xfrm>
          <a:prstGeom prst="cloudCallout">
            <a:avLst>
              <a:gd name="adj1" fmla="val -6140"/>
              <a:gd name="adj2" fmla="val 91396"/>
            </a:avLst>
          </a:prstGeom>
          <a:solidFill>
            <a:srgbClr val="D9D2E9"/>
          </a:solidFill>
          <a:ln w="19050" cap="flat" cmpd="sng">
            <a:solidFill>
              <a:srgbClr val="674EA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zh-TW" sz="1600" b="1" dirty="0"/>
              <a:t>1. 如何更了解</a:t>
            </a:r>
            <a:r>
              <a:rPr lang="zh-TW" sz="1600" b="1" dirty="0" smtClean="0"/>
              <a:t>客戶</a:t>
            </a:r>
            <a:r>
              <a:rPr lang="en-US" altLang="zh-TW" sz="1600" b="1" dirty="0" smtClean="0"/>
              <a:t> </a:t>
            </a:r>
            <a:r>
              <a:rPr lang="zh-TW" sz="1600" b="1" dirty="0" smtClean="0"/>
              <a:t> </a:t>
            </a:r>
            <a:r>
              <a:rPr lang="zh-TW" sz="1600" b="1" dirty="0"/>
              <a:t>？</a:t>
            </a:r>
            <a:endParaRPr sz="1600" b="1" dirty="0"/>
          </a:p>
        </p:txBody>
      </p:sp>
      <p:sp>
        <p:nvSpPr>
          <p:cNvPr id="371" name="Google Shape;371;p51"/>
          <p:cNvSpPr/>
          <p:nvPr/>
        </p:nvSpPr>
        <p:spPr>
          <a:xfrm>
            <a:off x="277241" y="2089356"/>
            <a:ext cx="3098700" cy="618671"/>
          </a:xfrm>
          <a:prstGeom prst="cloudCallout">
            <a:avLst>
              <a:gd name="adj1" fmla="val 2587"/>
              <a:gd name="adj2" fmla="val 124913"/>
            </a:avLst>
          </a:prstGeom>
          <a:solidFill>
            <a:srgbClr val="D9EAD3"/>
          </a:solidFill>
          <a:ln w="19050"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zh-TW" sz="1600" b="1" dirty="0"/>
              <a:t>2. 如何選擇</a:t>
            </a:r>
            <a:r>
              <a:rPr lang="zh-TW" sz="1600" b="1" dirty="0" smtClean="0"/>
              <a:t>合適</a:t>
            </a:r>
            <a:r>
              <a:rPr lang="zh-TW" altLang="en-US" sz="1600" b="1" dirty="0" smtClean="0"/>
              <a:t>保單</a:t>
            </a:r>
            <a:r>
              <a:rPr lang="zh-TW" sz="1600" b="1" dirty="0" smtClean="0"/>
              <a:t>？</a:t>
            </a:r>
            <a:endParaRPr sz="1600" b="1" dirty="0"/>
          </a:p>
        </p:txBody>
      </p:sp>
      <p:sp>
        <p:nvSpPr>
          <p:cNvPr id="373" name="Google Shape;373;p51"/>
          <p:cNvSpPr/>
          <p:nvPr/>
        </p:nvSpPr>
        <p:spPr>
          <a:xfrm>
            <a:off x="6401105" y="1247775"/>
            <a:ext cx="2814406" cy="701406"/>
          </a:xfrm>
          <a:prstGeom prst="roundRect">
            <a:avLst>
              <a:gd name="adj" fmla="val 16667"/>
            </a:avLst>
          </a:prstGeom>
          <a:solidFill>
            <a:srgbClr val="F4CCCC"/>
          </a:solidFill>
          <a:ln w="19050" cap="flat" cmpd="sng">
            <a:solidFill>
              <a:srgbClr val="9F293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zh-TW" sz="1600" b="1" dirty="0"/>
              <a:t>4. 如何避免詐保？減少成本</a:t>
            </a:r>
            <a:r>
              <a:rPr lang="zh-TW" sz="1600" b="1" dirty="0" smtClean="0"/>
              <a:t>？</a:t>
            </a:r>
            <a:r>
              <a:rPr lang="en-US" altLang="zh-TW" sz="1600" b="1" dirty="0"/>
              <a:t> </a:t>
            </a:r>
            <a:r>
              <a:rPr lang="en-US" altLang="zh-TW" sz="1600" b="1" dirty="0" smtClean="0"/>
              <a:t>        </a:t>
            </a:r>
            <a:r>
              <a:rPr lang="zh-TW" altLang="en-US" sz="1600" b="1" dirty="0" smtClean="0"/>
              <a:t>如何</a:t>
            </a:r>
            <a:r>
              <a:rPr lang="zh-TW" altLang="en-US" sz="1600" b="1" dirty="0"/>
              <a:t>減少理賠</a:t>
            </a:r>
            <a:r>
              <a:rPr lang="zh-TW" altLang="en-US" sz="1600" b="1" dirty="0" smtClean="0"/>
              <a:t>爭議</a:t>
            </a:r>
            <a:endParaRPr lang="zh-TW" altLang="en-US" sz="1600" b="1" dirty="0"/>
          </a:p>
        </p:txBody>
      </p:sp>
      <p:sp>
        <p:nvSpPr>
          <p:cNvPr id="374" name="Google Shape;374;p51"/>
          <p:cNvSpPr/>
          <p:nvPr/>
        </p:nvSpPr>
        <p:spPr>
          <a:xfrm>
            <a:off x="7011303" y="5190208"/>
            <a:ext cx="2026500" cy="729760"/>
          </a:xfrm>
          <a:prstGeom prst="roundRect">
            <a:avLst>
              <a:gd name="adj" fmla="val 16667"/>
            </a:avLst>
          </a:prstGeom>
          <a:solidFill>
            <a:srgbClr val="C9DAF8"/>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lvl="0"/>
            <a:r>
              <a:rPr lang="en-US" altLang="zh-TW" sz="1600" b="1" dirty="0" smtClean="0"/>
              <a:t>3.</a:t>
            </a:r>
            <a:r>
              <a:rPr lang="zh-TW" altLang="en-US" sz="1600" b="1" dirty="0" smtClean="0"/>
              <a:t> 如何</a:t>
            </a:r>
            <a:r>
              <a:rPr lang="zh-TW" altLang="en-US" sz="1600" b="1" dirty="0"/>
              <a:t>節省保費？</a:t>
            </a:r>
            <a:endParaRPr lang="en-US" altLang="zh-TW" sz="1600" b="1" dirty="0"/>
          </a:p>
          <a:p>
            <a:pPr marL="0" lvl="0" indent="0" algn="l" rtl="0">
              <a:spcBef>
                <a:spcPts val="0"/>
              </a:spcBef>
              <a:spcAft>
                <a:spcPts val="0"/>
              </a:spcAft>
              <a:buNone/>
            </a:pPr>
            <a:r>
              <a:rPr lang="en-US" altLang="zh-TW" sz="1600" b="1" dirty="0"/>
              <a:t> </a:t>
            </a:r>
            <a:r>
              <a:rPr lang="zh-TW" sz="1600" b="1" dirty="0" smtClean="0"/>
              <a:t>如何增加</a:t>
            </a:r>
            <a:r>
              <a:rPr lang="zh-TW" altLang="en-US" sz="1600" b="1" dirty="0" smtClean="0"/>
              <a:t>保險項目</a:t>
            </a:r>
            <a:r>
              <a:rPr lang="zh-TW" sz="1600" b="1" dirty="0" smtClean="0"/>
              <a:t>？</a:t>
            </a:r>
            <a:endParaRPr sz="1600" b="1" dirty="0"/>
          </a:p>
        </p:txBody>
      </p:sp>
      <p:sp>
        <p:nvSpPr>
          <p:cNvPr id="15" name="Google Shape;366;p51"/>
          <p:cNvSpPr/>
          <p:nvPr/>
        </p:nvSpPr>
        <p:spPr>
          <a:xfrm>
            <a:off x="6745111" y="4396602"/>
            <a:ext cx="371700" cy="365100"/>
          </a:xfrm>
          <a:prstGeom prst="ellipse">
            <a:avLst/>
          </a:prstGeom>
          <a:solidFill>
            <a:srgbClr val="FFFFFF"/>
          </a:solidFill>
          <a:ln w="19050" cap="flat" cmpd="sng">
            <a:solidFill>
              <a:schemeClr val="accent3"/>
            </a:solidFill>
            <a:prstDash val="solid"/>
            <a:round/>
            <a:headEnd type="none" w="sm" len="sm"/>
            <a:tailEnd type="none" w="sm" len="sm"/>
          </a:ln>
        </p:spPr>
        <p:txBody>
          <a:bodyPr spcFirstLastPara="1" wrap="square" lIns="36000" tIns="36000" rIns="36000" bIns="36000" anchor="ctr" anchorCtr="1">
            <a:noAutofit/>
          </a:bodyPr>
          <a:lstStyle/>
          <a:p>
            <a:pPr marL="0" lvl="0" indent="0" algn="l" rtl="0">
              <a:spcBef>
                <a:spcPts val="0"/>
              </a:spcBef>
              <a:spcAft>
                <a:spcPts val="0"/>
              </a:spcAft>
              <a:buNone/>
            </a:pPr>
            <a:r>
              <a:rPr lang="zh-TW">
                <a:latin typeface="Microsoft JhengHei"/>
                <a:ea typeface="Microsoft JhengHei"/>
                <a:cs typeface="Microsoft JhengHei"/>
                <a:sym typeface="Microsoft JhengHei"/>
              </a:rPr>
              <a:t>1</a:t>
            </a:r>
            <a:endParaRPr>
              <a:latin typeface="Microsoft JhengHei"/>
              <a:ea typeface="Microsoft JhengHei"/>
              <a:cs typeface="Microsoft JhengHei"/>
              <a:sym typeface="Microsoft JhengHei"/>
            </a:endParaRPr>
          </a:p>
        </p:txBody>
      </p:sp>
      <p:sp>
        <p:nvSpPr>
          <p:cNvPr id="16" name="Google Shape;367;p51"/>
          <p:cNvSpPr/>
          <p:nvPr/>
        </p:nvSpPr>
        <p:spPr>
          <a:xfrm>
            <a:off x="4332530" y="4019797"/>
            <a:ext cx="371700" cy="365100"/>
          </a:xfrm>
          <a:prstGeom prst="ellipse">
            <a:avLst/>
          </a:prstGeom>
          <a:solidFill>
            <a:srgbClr val="FFFFFF"/>
          </a:solidFill>
          <a:ln w="19050" cap="flat" cmpd="sng">
            <a:solidFill>
              <a:schemeClr val="accent3"/>
            </a:solidFill>
            <a:prstDash val="solid"/>
            <a:round/>
            <a:headEnd type="none" w="sm" len="sm"/>
            <a:tailEnd type="none" w="sm" len="sm"/>
          </a:ln>
        </p:spPr>
        <p:txBody>
          <a:bodyPr spcFirstLastPara="1" wrap="square" lIns="36000" tIns="36000" rIns="36000" bIns="36000" anchor="ctr" anchorCtr="1">
            <a:noAutofit/>
          </a:bodyPr>
          <a:lstStyle/>
          <a:p>
            <a:pPr marL="0" lvl="0" indent="0" algn="l" rtl="0">
              <a:spcBef>
                <a:spcPts val="0"/>
              </a:spcBef>
              <a:spcAft>
                <a:spcPts val="0"/>
              </a:spcAft>
              <a:buNone/>
            </a:pPr>
            <a:r>
              <a:rPr lang="zh-TW" dirty="0">
                <a:latin typeface="Microsoft JhengHei"/>
                <a:ea typeface="Microsoft JhengHei"/>
                <a:cs typeface="Microsoft JhengHei"/>
                <a:sym typeface="Microsoft JhengHei"/>
              </a:rPr>
              <a:t>2</a:t>
            </a:r>
            <a:endParaRPr dirty="0">
              <a:latin typeface="Microsoft JhengHei"/>
              <a:ea typeface="Microsoft JhengHei"/>
              <a:cs typeface="Microsoft JhengHei"/>
              <a:sym typeface="Microsoft JhengHei"/>
            </a:endParaRPr>
          </a:p>
        </p:txBody>
      </p:sp>
      <p:sp>
        <p:nvSpPr>
          <p:cNvPr id="17" name="Google Shape;368;p51"/>
          <p:cNvSpPr/>
          <p:nvPr/>
        </p:nvSpPr>
        <p:spPr>
          <a:xfrm>
            <a:off x="4888523" y="5962400"/>
            <a:ext cx="371700" cy="365100"/>
          </a:xfrm>
          <a:prstGeom prst="ellipse">
            <a:avLst/>
          </a:prstGeom>
          <a:solidFill>
            <a:srgbClr val="FFFFFF"/>
          </a:solidFill>
          <a:ln w="19050" cap="flat" cmpd="sng">
            <a:solidFill>
              <a:schemeClr val="accent3"/>
            </a:solidFill>
            <a:prstDash val="solid"/>
            <a:round/>
            <a:headEnd type="none" w="sm" len="sm"/>
            <a:tailEnd type="none" w="sm" len="sm"/>
          </a:ln>
        </p:spPr>
        <p:txBody>
          <a:bodyPr spcFirstLastPara="1" wrap="square" lIns="36000" tIns="36000" rIns="36000" bIns="36000" anchor="ctr" anchorCtr="1">
            <a:noAutofit/>
          </a:bodyPr>
          <a:lstStyle/>
          <a:p>
            <a:pPr marL="0" lvl="0" indent="0" algn="l" rtl="0">
              <a:spcBef>
                <a:spcPts val="0"/>
              </a:spcBef>
              <a:spcAft>
                <a:spcPts val="0"/>
              </a:spcAft>
              <a:buNone/>
            </a:pPr>
            <a:r>
              <a:rPr lang="zh-TW">
                <a:latin typeface="Microsoft JhengHei"/>
                <a:ea typeface="Microsoft JhengHei"/>
                <a:cs typeface="Microsoft JhengHei"/>
                <a:sym typeface="Microsoft JhengHei"/>
              </a:rPr>
              <a:t>3</a:t>
            </a:r>
            <a:endParaRPr>
              <a:latin typeface="Microsoft JhengHei"/>
              <a:ea typeface="Microsoft JhengHei"/>
              <a:cs typeface="Microsoft JhengHei"/>
              <a:sym typeface="Microsoft JhengHei"/>
            </a:endParaRPr>
          </a:p>
        </p:txBody>
      </p:sp>
      <p:sp>
        <p:nvSpPr>
          <p:cNvPr id="18" name="Google Shape;369;p51"/>
          <p:cNvSpPr/>
          <p:nvPr/>
        </p:nvSpPr>
        <p:spPr>
          <a:xfrm>
            <a:off x="4702673" y="1818163"/>
            <a:ext cx="371700" cy="365100"/>
          </a:xfrm>
          <a:prstGeom prst="ellipse">
            <a:avLst/>
          </a:prstGeom>
          <a:solidFill>
            <a:srgbClr val="FFFFFF"/>
          </a:solidFill>
          <a:ln w="19050" cap="flat" cmpd="sng">
            <a:solidFill>
              <a:schemeClr val="accent3"/>
            </a:solidFill>
            <a:prstDash val="solid"/>
            <a:round/>
            <a:headEnd type="none" w="sm" len="sm"/>
            <a:tailEnd type="none" w="sm" len="sm"/>
          </a:ln>
        </p:spPr>
        <p:txBody>
          <a:bodyPr spcFirstLastPara="1" wrap="square" lIns="36000" tIns="36000" rIns="36000" bIns="36000" anchor="ctr" anchorCtr="1">
            <a:noAutofit/>
          </a:bodyPr>
          <a:lstStyle/>
          <a:p>
            <a:pPr marL="0" lvl="0" indent="0" algn="l" rtl="0">
              <a:spcBef>
                <a:spcPts val="0"/>
              </a:spcBef>
              <a:spcAft>
                <a:spcPts val="0"/>
              </a:spcAft>
              <a:buNone/>
            </a:pPr>
            <a:r>
              <a:rPr lang="zh-TW" dirty="0">
                <a:latin typeface="Microsoft JhengHei"/>
                <a:ea typeface="Microsoft JhengHei"/>
                <a:cs typeface="Microsoft JhengHei"/>
                <a:sym typeface="Microsoft JhengHei"/>
              </a:rPr>
              <a:t>4</a:t>
            </a:r>
            <a:endParaRPr dirty="0">
              <a:latin typeface="Microsoft JhengHei"/>
              <a:ea typeface="Microsoft JhengHei"/>
              <a:cs typeface="Microsoft JhengHei"/>
              <a:sym typeface="Microsoft JhengHei"/>
            </a:endParaRPr>
          </a:p>
        </p:txBody>
      </p:sp>
      <p:sp>
        <p:nvSpPr>
          <p:cNvPr id="14" name="文字方塊 13"/>
          <p:cNvSpPr txBox="1"/>
          <p:nvPr/>
        </p:nvSpPr>
        <p:spPr>
          <a:xfrm>
            <a:off x="3956078" y="2766882"/>
            <a:ext cx="1236143" cy="400110"/>
          </a:xfrm>
          <a:prstGeom prst="rect">
            <a:avLst/>
          </a:prstGeom>
          <a:no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智慧合約</a:t>
            </a:r>
            <a:endParaRPr lang="zh-TW" altLang="en-US" sz="2000" dirty="0">
              <a:latin typeface="微軟正黑體" panose="020B0604030504040204" pitchFamily="34" charset="-120"/>
              <a:ea typeface="微軟正黑體" panose="020B0604030504040204" pitchFamily="34" charset="-120"/>
            </a:endParaRPr>
          </a:p>
        </p:txBody>
      </p:sp>
      <p:sp>
        <p:nvSpPr>
          <p:cNvPr id="19" name="文字方塊 18"/>
          <p:cNvSpPr txBox="1"/>
          <p:nvPr/>
        </p:nvSpPr>
        <p:spPr>
          <a:xfrm>
            <a:off x="7079285" y="4424998"/>
            <a:ext cx="1458046" cy="400110"/>
          </a:xfrm>
          <a:prstGeom prst="rect">
            <a:avLst/>
          </a:prstGeom>
          <a:no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物</a:t>
            </a:r>
            <a:r>
              <a:rPr lang="zh-TW" altLang="en-US" sz="2000" dirty="0">
                <a:latin typeface="微軟正黑體" panose="020B0604030504040204" pitchFamily="34" charset="-120"/>
                <a:ea typeface="微軟正黑體" panose="020B0604030504040204" pitchFamily="34" charset="-120"/>
              </a:rPr>
              <a:t>聯</a:t>
            </a:r>
            <a:r>
              <a:rPr lang="zh-TW" altLang="en-US" sz="2000" dirty="0" smtClean="0">
                <a:latin typeface="微軟正黑體" panose="020B0604030504040204" pitchFamily="34" charset="-120"/>
                <a:ea typeface="微軟正黑體" panose="020B0604030504040204" pitchFamily="34" charset="-120"/>
              </a:rPr>
              <a:t>網保險</a:t>
            </a:r>
            <a:endParaRPr lang="zh-TW" altLang="en-US" sz="2000" dirty="0">
              <a:latin typeface="微軟正黑體" panose="020B0604030504040204" pitchFamily="34" charset="-120"/>
              <a:ea typeface="微軟正黑體" panose="020B0604030504040204" pitchFamily="34" charset="-120"/>
            </a:endParaRPr>
          </a:p>
        </p:txBody>
      </p:sp>
      <p:sp>
        <p:nvSpPr>
          <p:cNvPr id="20" name="文字方塊 19"/>
          <p:cNvSpPr txBox="1"/>
          <p:nvPr/>
        </p:nvSpPr>
        <p:spPr>
          <a:xfrm>
            <a:off x="5232998" y="5974841"/>
            <a:ext cx="1252729" cy="400110"/>
          </a:xfrm>
          <a:prstGeom prst="rect">
            <a:avLst/>
          </a:prstGeom>
          <a:no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社群保險</a:t>
            </a:r>
            <a:endParaRPr lang="zh-TW" altLang="en-US" sz="2000" dirty="0">
              <a:latin typeface="微軟正黑體" panose="020B0604030504040204" pitchFamily="34" charset="-120"/>
              <a:ea typeface="微軟正黑體" panose="020B0604030504040204" pitchFamily="34" charset="-120"/>
            </a:endParaRPr>
          </a:p>
        </p:txBody>
      </p:sp>
      <p:sp>
        <p:nvSpPr>
          <p:cNvPr id="21" name="文字方塊 20"/>
          <p:cNvSpPr txBox="1"/>
          <p:nvPr/>
        </p:nvSpPr>
        <p:spPr>
          <a:xfrm>
            <a:off x="3660106" y="4424998"/>
            <a:ext cx="1228417" cy="400110"/>
          </a:xfrm>
          <a:prstGeom prst="rect">
            <a:avLst/>
          </a:prstGeom>
          <a:no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智慧推薦</a:t>
            </a:r>
            <a:endParaRPr lang="zh-TW" altLang="en-US"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99556648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52"/>
          <p:cNvSpPr txBox="1">
            <a:spLocks noGrp="1"/>
          </p:cNvSpPr>
          <p:nvPr>
            <p:ph type="title"/>
          </p:nvPr>
        </p:nvSpPr>
        <p:spPr>
          <a:xfrm>
            <a:off x="509644" y="841672"/>
            <a:ext cx="11002200" cy="954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zh-TW" sz="4000" dirty="0"/>
              <a:t>傳統保險：資訊不對稱，保險公司不了解保戶</a:t>
            </a:r>
            <a:endParaRPr sz="4000" dirty="0"/>
          </a:p>
        </p:txBody>
      </p:sp>
      <p:sp>
        <p:nvSpPr>
          <p:cNvPr id="382" name="Google Shape;382;p52"/>
          <p:cNvSpPr txBox="1">
            <a:spLocks noGrp="1"/>
          </p:cNvSpPr>
          <p:nvPr>
            <p:ph type="sldNum" idx="12"/>
          </p:nvPr>
        </p:nvSpPr>
        <p:spPr>
          <a:xfrm>
            <a:off x="9325232" y="647831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68</a:t>
            </a:fld>
            <a:endParaRPr/>
          </a:p>
        </p:txBody>
      </p:sp>
      <p:sp>
        <p:nvSpPr>
          <p:cNvPr id="383" name="Google Shape;383;p52"/>
          <p:cNvSpPr txBox="1"/>
          <p:nvPr/>
        </p:nvSpPr>
        <p:spPr>
          <a:xfrm>
            <a:off x="4899900" y="5658375"/>
            <a:ext cx="6827100" cy="448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zh-TW" sz="2000" b="1" dirty="0">
                <a:solidFill>
                  <a:schemeClr val="dk1"/>
                </a:solidFill>
                <a:latin typeface="Microsoft JhengHei"/>
                <a:ea typeface="Microsoft JhengHei"/>
                <a:cs typeface="Microsoft JhengHei"/>
                <a:sym typeface="Microsoft JhengHei"/>
              </a:rPr>
              <a:t>問題：保險公司無法即時獲取顧客資訊，僅能推出單一產品</a:t>
            </a:r>
            <a:endParaRPr sz="2000" b="1" dirty="0">
              <a:solidFill>
                <a:schemeClr val="dk1"/>
              </a:solidFill>
              <a:latin typeface="Microsoft JhengHei"/>
              <a:ea typeface="Microsoft JhengHei"/>
              <a:cs typeface="Microsoft JhengHei"/>
              <a:sym typeface="Microsoft JhengHei"/>
            </a:endParaRPr>
          </a:p>
          <a:p>
            <a:pPr marL="0" lvl="0" indent="0" algn="l" rtl="0">
              <a:spcBef>
                <a:spcPts val="0"/>
              </a:spcBef>
              <a:spcAft>
                <a:spcPts val="0"/>
              </a:spcAft>
              <a:buNone/>
            </a:pPr>
            <a:endParaRPr sz="2000" dirty="0"/>
          </a:p>
        </p:txBody>
      </p:sp>
      <p:pic>
        <p:nvPicPr>
          <p:cNvPr id="384" name="Google Shape;384;p52"/>
          <p:cNvPicPr preferRelativeResize="0"/>
          <p:nvPr/>
        </p:nvPicPr>
        <p:blipFill>
          <a:blip r:embed="rId3">
            <a:alphaModFix/>
          </a:blip>
          <a:stretch>
            <a:fillRect/>
          </a:stretch>
        </p:blipFill>
        <p:spPr>
          <a:xfrm>
            <a:off x="300025" y="1854576"/>
            <a:ext cx="11591925" cy="3552825"/>
          </a:xfrm>
          <a:prstGeom prst="rect">
            <a:avLst/>
          </a:prstGeom>
          <a:noFill/>
          <a:ln>
            <a:noFill/>
          </a:ln>
        </p:spPr>
      </p:pic>
      <p:sp>
        <p:nvSpPr>
          <p:cNvPr id="385" name="Google Shape;385;p52"/>
          <p:cNvSpPr txBox="1"/>
          <p:nvPr/>
        </p:nvSpPr>
        <p:spPr>
          <a:xfrm>
            <a:off x="3228975" y="5318877"/>
            <a:ext cx="685800" cy="44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dirty="0">
                <a:latin typeface="微軟正黑體" panose="020B0604030504040204" pitchFamily="34" charset="-120"/>
                <a:ea typeface="微軟正黑體" panose="020B0604030504040204" pitchFamily="34" charset="-120"/>
              </a:rPr>
              <a:t>顧客</a:t>
            </a:r>
            <a:endParaRPr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05869493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3993" y="1967345"/>
            <a:ext cx="6049551" cy="3486101"/>
          </a:xfrm>
          <a:prstGeom prst="rect">
            <a:avLst/>
          </a:prstGeom>
        </p:spPr>
      </p:pic>
      <p:sp>
        <p:nvSpPr>
          <p:cNvPr id="434" name="Google Shape;434;p56"/>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200"/>
              <a:buFont typeface="Corbel"/>
              <a:buNone/>
            </a:pPr>
            <a:r>
              <a:rPr lang="zh-TW"/>
              <a:t>物聯網保險解決方案</a:t>
            </a:r>
            <a:endParaRPr/>
          </a:p>
        </p:txBody>
      </p:sp>
      <p:sp>
        <p:nvSpPr>
          <p:cNvPr id="435" name="Google Shape;435;p5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69</a:t>
            </a:fld>
            <a:endParaRPr sz="1200" b="0" i="0" u="none" strike="noStrike" cap="none">
              <a:solidFill>
                <a:schemeClr val="lt1"/>
              </a:solidFill>
              <a:latin typeface="Corbel"/>
              <a:ea typeface="Corbel"/>
              <a:cs typeface="Corbel"/>
              <a:sym typeface="Corbel"/>
            </a:endParaRPr>
          </a:p>
        </p:txBody>
      </p:sp>
      <p:sp>
        <p:nvSpPr>
          <p:cNvPr id="9" name="內容版面配置區 2"/>
          <p:cNvSpPr txBox="1">
            <a:spLocks/>
          </p:cNvSpPr>
          <p:nvPr/>
        </p:nvSpPr>
        <p:spPr>
          <a:xfrm>
            <a:off x="612057" y="1967345"/>
            <a:ext cx="4962448" cy="41696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TW" altLang="en-US" sz="2200" b="1" dirty="0">
                <a:latin typeface="微軟正黑體" panose="020B0604030504040204" pitchFamily="34" charset="-120"/>
                <a:ea typeface="微軟正黑體" panose="020B0604030504040204" pitchFamily="34" charset="-120"/>
              </a:rPr>
              <a:t>概念</a:t>
            </a:r>
            <a:r>
              <a:rPr lang="zh-TW" altLang="en-US" sz="2200" b="1" dirty="0" smtClean="0">
                <a:latin typeface="微軟正黑體" panose="020B0604030504040204" pitchFamily="34" charset="-120"/>
                <a:ea typeface="微軟正黑體" panose="020B0604030504040204" pitchFamily="34" charset="-120"/>
              </a:rPr>
              <a:t>｜</a:t>
            </a:r>
            <a:r>
              <a:rPr lang="zh-TW" altLang="en-US" sz="2200" dirty="0" smtClean="0">
                <a:latin typeface="微軟正黑體" panose="020B0604030504040204" pitchFamily="34" charset="-120"/>
                <a:ea typeface="微軟正黑體" panose="020B0604030504040204" pitchFamily="34" charset="-120"/>
              </a:rPr>
              <a:t>透過物聯網感測器，即時偵測資料，降低保險公司與客戶間的資訊不對稱。進一步隨時評估風險，提供客製化（</a:t>
            </a:r>
            <a:r>
              <a:rPr lang="en-US" altLang="zh-TW" sz="2200" dirty="0" smtClean="0">
                <a:latin typeface="微軟正黑體" panose="020B0604030504040204" pitchFamily="34" charset="-120"/>
                <a:ea typeface="微軟正黑體" panose="020B0604030504040204" pitchFamily="34" charset="-120"/>
              </a:rPr>
              <a:t>Taylor-made</a:t>
            </a:r>
            <a:r>
              <a:rPr lang="zh-TW" altLang="en-US" sz="2200" dirty="0" smtClean="0">
                <a:latin typeface="微軟正黑體" panose="020B0604030504040204" pitchFamily="34" charset="-120"/>
                <a:ea typeface="微軟正黑體" panose="020B0604030504040204" pitchFamily="34" charset="-120"/>
              </a:rPr>
              <a:t>）定價、動態保費</a:t>
            </a:r>
            <a:endParaRPr lang="en-US" altLang="zh-TW" sz="2200" dirty="0" smtClean="0">
              <a:latin typeface="微軟正黑體" panose="020B0604030504040204" pitchFamily="34" charset="-120"/>
              <a:ea typeface="微軟正黑體" panose="020B0604030504040204" pitchFamily="34" charset="-120"/>
            </a:endParaRPr>
          </a:p>
          <a:p>
            <a:r>
              <a:rPr lang="zh-TW" altLang="en-US" sz="2200" b="1" dirty="0" smtClean="0">
                <a:latin typeface="微軟正黑體" panose="020B0604030504040204" pitchFamily="34" charset="-120"/>
                <a:ea typeface="微軟正黑體" panose="020B0604030504040204" pitchFamily="34" charset="-120"/>
              </a:rPr>
              <a:t>應</a:t>
            </a:r>
            <a:r>
              <a:rPr lang="zh-TW" altLang="en-US" sz="2200" b="1" dirty="0">
                <a:latin typeface="微軟正黑體" panose="020B0604030504040204" pitchFamily="34" charset="-120"/>
                <a:ea typeface="微軟正黑體" panose="020B0604030504040204" pitchFamily="34" charset="-120"/>
              </a:rPr>
              <a:t>用</a:t>
            </a:r>
            <a:r>
              <a:rPr lang="zh-TW" altLang="en-US" sz="2200" b="1" dirty="0" smtClean="0">
                <a:latin typeface="微軟正黑體" panose="020B0604030504040204" pitchFamily="34" charset="-120"/>
                <a:ea typeface="微軟正黑體" panose="020B0604030504040204" pitchFamily="34" charset="-120"/>
              </a:rPr>
              <a:t>｜</a:t>
            </a:r>
            <a:r>
              <a:rPr lang="zh-TW" altLang="en-US" sz="2200" dirty="0" smtClean="0">
                <a:latin typeface="微軟正黑體" panose="020B0604030504040204" pitchFamily="34" charset="-120"/>
                <a:ea typeface="微軟正黑體" panose="020B0604030504040204" pitchFamily="34" charset="-120"/>
              </a:rPr>
              <a:t>移動式保險－車聯網</a:t>
            </a:r>
            <a:endParaRPr lang="en-US" altLang="zh-TW" sz="2200" dirty="0" smtClean="0">
              <a:latin typeface="微軟正黑體" panose="020B0604030504040204" pitchFamily="34" charset="-120"/>
              <a:ea typeface="微軟正黑體" panose="020B0604030504040204" pitchFamily="34" charset="-120"/>
            </a:endParaRPr>
          </a:p>
          <a:p>
            <a:pPr marL="914400" lvl="2" indent="0">
              <a:buNone/>
            </a:pPr>
            <a:r>
              <a:rPr lang="zh-TW" altLang="en-US" sz="2200" dirty="0" smtClean="0">
                <a:latin typeface="微軟正黑體" panose="020B0604030504040204" pitchFamily="34" charset="-120"/>
                <a:ea typeface="微軟正黑體" panose="020B0604030504040204" pitchFamily="34" charset="-120"/>
              </a:rPr>
              <a:t>  醫療保險</a:t>
            </a:r>
            <a:endParaRPr lang="en-US" altLang="zh-TW" sz="2200" dirty="0">
              <a:latin typeface="微軟正黑體" panose="020B0604030504040204" pitchFamily="34" charset="-120"/>
              <a:ea typeface="微軟正黑體" panose="020B0604030504040204" pitchFamily="34" charset="-120"/>
            </a:endParaRPr>
          </a:p>
          <a:p>
            <a:pPr marL="228600" lvl="1">
              <a:spcBef>
                <a:spcPts val="1000"/>
              </a:spcBef>
            </a:pPr>
            <a:r>
              <a:rPr lang="zh-TW" altLang="en-US" sz="2200" b="1" dirty="0" smtClean="0">
                <a:latin typeface="微軟正黑體" panose="020B0604030504040204" pitchFamily="34" charset="-120"/>
                <a:ea typeface="微軟正黑體" panose="020B0604030504040204" pitchFamily="34" charset="-120"/>
              </a:rPr>
              <a:t>案例｜</a:t>
            </a:r>
            <a:r>
              <a:rPr lang="zh-TW" altLang="en-US" sz="2200" dirty="0" smtClean="0">
                <a:solidFill>
                  <a:schemeClr val="dk1"/>
                </a:solidFill>
                <a:latin typeface="Microsoft JhengHei"/>
                <a:ea typeface="Microsoft JhengHei"/>
                <a:cs typeface="Microsoft JhengHei"/>
                <a:sym typeface="Microsoft JhengHei"/>
              </a:rPr>
              <a:t>美國</a:t>
            </a:r>
            <a:r>
              <a:rPr lang="en-US" altLang="zh-TW" sz="2200" dirty="0" smtClean="0">
                <a:solidFill>
                  <a:schemeClr val="dk1"/>
                </a:solidFill>
                <a:latin typeface="Microsoft JhengHei"/>
                <a:ea typeface="Microsoft JhengHei"/>
                <a:cs typeface="Microsoft JhengHei"/>
                <a:sym typeface="Microsoft JhengHei"/>
              </a:rPr>
              <a:t>Progressive</a:t>
            </a:r>
            <a:r>
              <a:rPr lang="zh-TW" altLang="en-US" sz="2200" dirty="0" smtClean="0">
                <a:solidFill>
                  <a:schemeClr val="dk1"/>
                </a:solidFill>
                <a:latin typeface="Microsoft JhengHei"/>
                <a:ea typeface="Microsoft JhengHei"/>
                <a:cs typeface="Microsoft JhengHei"/>
                <a:sym typeface="Microsoft JhengHei"/>
              </a:rPr>
              <a:t>保險公司</a:t>
            </a:r>
            <a:endParaRPr lang="en-US" altLang="zh-TW" sz="1600" b="1" dirty="0">
              <a:latin typeface="微軟正黑體" panose="020B0604030504040204" pitchFamily="34" charset="-120"/>
              <a:ea typeface="微軟正黑體" panose="020B0604030504040204" pitchFamily="34" charset="-120"/>
              <a:sym typeface="Microsoft JhengHei"/>
            </a:endParaRPr>
          </a:p>
          <a:p>
            <a:pPr marL="914400" lvl="3" indent="0">
              <a:spcBef>
                <a:spcPts val="1000"/>
              </a:spcBef>
              <a:buNone/>
            </a:pPr>
            <a:r>
              <a:rPr lang="zh-TW" altLang="en-US" sz="2200" dirty="0" smtClean="0">
                <a:solidFill>
                  <a:schemeClr val="dk1"/>
                </a:solidFill>
                <a:latin typeface="Microsoft JhengHei"/>
                <a:ea typeface="Microsoft JhengHei"/>
                <a:cs typeface="Microsoft JhengHei"/>
                <a:sym typeface="Microsoft JhengHei"/>
              </a:rPr>
              <a:t>  美國</a:t>
            </a:r>
            <a:r>
              <a:rPr lang="en-US" altLang="zh-TW" sz="2200" dirty="0">
                <a:solidFill>
                  <a:schemeClr val="dk1"/>
                </a:solidFill>
                <a:latin typeface="Microsoft JhengHei"/>
                <a:ea typeface="Microsoft JhengHei"/>
                <a:cs typeface="Microsoft JhengHei"/>
                <a:sym typeface="Microsoft JhengHei"/>
              </a:rPr>
              <a:t>Oscar</a:t>
            </a:r>
            <a:r>
              <a:rPr lang="zh-TW" altLang="en-US" sz="2200" dirty="0">
                <a:solidFill>
                  <a:schemeClr val="dk1"/>
                </a:solidFill>
                <a:latin typeface="Microsoft JhengHei"/>
                <a:ea typeface="Microsoft JhengHei"/>
                <a:cs typeface="Microsoft JhengHei"/>
                <a:sym typeface="Microsoft JhengHei"/>
              </a:rPr>
              <a:t>保險公司</a:t>
            </a:r>
            <a:endParaRPr lang="en-US" altLang="zh-TW" sz="2200" dirty="0">
              <a:solidFill>
                <a:schemeClr val="dk1"/>
              </a:solidFill>
              <a:latin typeface="Microsoft JhengHei"/>
              <a:ea typeface="Microsoft JhengHei"/>
              <a:cs typeface="Microsoft JhengHei"/>
              <a:sym typeface="Microsoft JhengHei"/>
            </a:endParaRPr>
          </a:p>
        </p:txBody>
      </p:sp>
      <p:sp>
        <p:nvSpPr>
          <p:cNvPr id="23" name="文字方塊 22"/>
          <p:cNvSpPr txBox="1"/>
          <p:nvPr/>
        </p:nvSpPr>
        <p:spPr>
          <a:xfrm>
            <a:off x="6008987" y="5490277"/>
            <a:ext cx="1468138" cy="400110"/>
          </a:xfrm>
          <a:prstGeom prst="rect">
            <a:avLst/>
          </a:prstGeom>
          <a:no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使用者</a:t>
            </a:r>
            <a:r>
              <a:rPr lang="zh-TW" altLang="en-US" sz="2000" dirty="0">
                <a:latin typeface="微軟正黑體" panose="020B0604030504040204" pitchFamily="34" charset="-120"/>
                <a:ea typeface="微軟正黑體" panose="020B0604030504040204" pitchFamily="34" charset="-120"/>
              </a:rPr>
              <a:t>行為</a:t>
            </a:r>
          </a:p>
        </p:txBody>
      </p:sp>
      <p:sp>
        <p:nvSpPr>
          <p:cNvPr id="24" name="文字方塊 23"/>
          <p:cNvSpPr txBox="1"/>
          <p:nvPr/>
        </p:nvSpPr>
        <p:spPr>
          <a:xfrm>
            <a:off x="8258175" y="2139899"/>
            <a:ext cx="1800225" cy="400110"/>
          </a:xfrm>
          <a:prstGeom prst="rect">
            <a:avLst/>
          </a:prstGeom>
          <a:no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資料即時傳</a:t>
            </a:r>
            <a:r>
              <a:rPr lang="zh-TW" altLang="en-US" sz="2000" dirty="0">
                <a:latin typeface="微軟正黑體" panose="020B0604030504040204" pitchFamily="34" charset="-120"/>
                <a:ea typeface="微軟正黑體" panose="020B0604030504040204" pitchFamily="34" charset="-120"/>
              </a:rPr>
              <a:t>輸</a:t>
            </a:r>
          </a:p>
        </p:txBody>
      </p:sp>
      <p:sp>
        <p:nvSpPr>
          <p:cNvPr id="25" name="文字方塊 24"/>
          <p:cNvSpPr txBox="1"/>
          <p:nvPr/>
        </p:nvSpPr>
        <p:spPr>
          <a:xfrm>
            <a:off x="8490417" y="4934415"/>
            <a:ext cx="1815633" cy="400110"/>
          </a:xfrm>
          <a:prstGeom prst="rect">
            <a:avLst/>
          </a:prstGeom>
          <a:no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保費動態訂價</a:t>
            </a:r>
            <a:endParaRPr lang="zh-TW" altLang="en-US"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1480926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3865" y="359909"/>
            <a:ext cx="11002297" cy="954856"/>
          </a:xfrm>
        </p:spPr>
        <p:txBody>
          <a:bodyPr/>
          <a:lstStyle/>
          <a:p>
            <a:r>
              <a:rPr kumimoji="1" lang="en-US" altLang="zh-TW" dirty="0" smtClean="0"/>
              <a:t>Five characteristics of digital </a:t>
            </a:r>
            <a:r>
              <a:rPr kumimoji="1" lang="en-US" altLang="zh-TW" dirty="0"/>
              <a:t>f</a:t>
            </a:r>
            <a:r>
              <a:rPr kumimoji="1" lang="en-US" altLang="zh-TW" dirty="0" smtClean="0"/>
              <a:t>inance </a:t>
            </a:r>
            <a:endParaRPr kumimoji="1" lang="zh-TW" altLang="en-US" dirty="0"/>
          </a:p>
        </p:txBody>
      </p:sp>
      <p:sp>
        <p:nvSpPr>
          <p:cNvPr id="9" name="Shape 26"/>
          <p:cNvSpPr/>
          <p:nvPr/>
        </p:nvSpPr>
        <p:spPr>
          <a:xfrm>
            <a:off x="0" y="6423852"/>
            <a:ext cx="12192000" cy="434148"/>
          </a:xfrm>
          <a:prstGeom prst="rect">
            <a:avLst/>
          </a:prstGeom>
          <a:solidFill>
            <a:srgbClr val="1B587C"/>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10" name="頁尾版面配置區 4"/>
          <p:cNvSpPr>
            <a:spLocks noGrp="1"/>
          </p:cNvSpPr>
          <p:nvPr>
            <p:ph type="ftr" sz="quarter" idx="11"/>
          </p:nvPr>
        </p:nvSpPr>
        <p:spPr>
          <a:xfrm>
            <a:off x="133865" y="6478310"/>
            <a:ext cx="11553550" cy="379690"/>
          </a:xfrm>
          <a:prstGeom prst="rect">
            <a:avLst/>
          </a:prstGeom>
        </p:spPr>
        <p:txBody>
          <a:bodyPr/>
          <a:lstStyle>
            <a:lvl1pPr>
              <a:defRPr>
                <a:solidFill>
                  <a:schemeClr val="bg1"/>
                </a:solidFill>
              </a:defRPr>
            </a:lvl1p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 </a:t>
            </a:r>
            <a:r>
              <a:rPr lang="en-US" altLang="zh-TW" dirty="0"/>
              <a:t>NCTU.IIM.IEBI Lab</a:t>
            </a:r>
            <a:endParaRPr lang="zh-TW" altLang="en-US" dirty="0"/>
          </a:p>
        </p:txBody>
      </p:sp>
      <p:sp>
        <p:nvSpPr>
          <p:cNvPr id="11" name="圓角矩形 10"/>
          <p:cNvSpPr>
            <a:spLocks noChangeAspect="1"/>
          </p:cNvSpPr>
          <p:nvPr/>
        </p:nvSpPr>
        <p:spPr>
          <a:xfrm>
            <a:off x="9850535" y="3253584"/>
            <a:ext cx="1771361" cy="1236429"/>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7953" t="4323" r="19637" b="4665"/>
            </a:stretch>
          </a:blipFill>
          <a:ln w="5715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759" y="3369811"/>
            <a:ext cx="2005271" cy="16794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p:nvPr/>
        </p:nvSpPr>
        <p:spPr>
          <a:xfrm>
            <a:off x="9896137" y="2911448"/>
            <a:ext cx="2222793" cy="646331"/>
          </a:xfrm>
          <a:prstGeom prst="rect">
            <a:avLst/>
          </a:prstGeom>
          <a:noFill/>
        </p:spPr>
        <p:txBody>
          <a:bodyPr wrap="square" rtlCol="0">
            <a:spAutoFit/>
          </a:bodyPr>
          <a:lstStyle/>
          <a:p>
            <a:r>
              <a:rPr kumimoji="1" lang="en-US" altLang="zh-TW" sz="3600" dirty="0" smtClean="0"/>
              <a:t>Customers</a:t>
            </a:r>
            <a:endParaRPr kumimoji="1" lang="zh-TW" altLang="en-US" sz="3600" dirty="0"/>
          </a:p>
        </p:txBody>
      </p:sp>
      <p:sp>
        <p:nvSpPr>
          <p:cNvPr id="13" name="文字方塊 12"/>
          <p:cNvSpPr txBox="1"/>
          <p:nvPr/>
        </p:nvSpPr>
        <p:spPr>
          <a:xfrm>
            <a:off x="109031" y="2697002"/>
            <a:ext cx="3357447" cy="646331"/>
          </a:xfrm>
          <a:prstGeom prst="rect">
            <a:avLst/>
          </a:prstGeom>
          <a:noFill/>
        </p:spPr>
        <p:txBody>
          <a:bodyPr wrap="square" rtlCol="0">
            <a:spAutoFit/>
          </a:bodyPr>
          <a:lstStyle/>
          <a:p>
            <a:r>
              <a:rPr kumimoji="1" lang="en-US" altLang="zh-TW" sz="3600" dirty="0" smtClean="0"/>
              <a:t>Financial sector</a:t>
            </a:r>
            <a:endParaRPr kumimoji="1" lang="zh-TW" altLang="en-US" sz="3600" dirty="0"/>
          </a:p>
        </p:txBody>
      </p:sp>
      <p:cxnSp>
        <p:nvCxnSpPr>
          <p:cNvPr id="17" name="直線箭頭接點 16"/>
          <p:cNvCxnSpPr/>
          <p:nvPr/>
        </p:nvCxnSpPr>
        <p:spPr>
          <a:xfrm>
            <a:off x="2959009" y="4050015"/>
            <a:ext cx="399998" cy="10887"/>
          </a:xfrm>
          <a:prstGeom prst="straightConnector1">
            <a:avLst/>
          </a:prstGeom>
          <a:ln w="34925">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4" name="內容版面配置區 3"/>
          <p:cNvGraphicFramePr>
            <a:graphicFrameLocks noGrp="1"/>
          </p:cNvGraphicFramePr>
          <p:nvPr>
            <p:ph idx="1"/>
            <p:extLst/>
          </p:nvPr>
        </p:nvGraphicFramePr>
        <p:xfrm>
          <a:off x="3275650" y="2178104"/>
          <a:ext cx="4125122" cy="376559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62" name="直線箭頭接點 61"/>
          <p:cNvCxnSpPr/>
          <p:nvPr/>
        </p:nvCxnSpPr>
        <p:spPr>
          <a:xfrm flipV="1">
            <a:off x="7531172" y="4326741"/>
            <a:ext cx="1654984" cy="5248"/>
          </a:xfrm>
          <a:prstGeom prst="straightConnector1">
            <a:avLst/>
          </a:prstGeom>
          <a:ln w="34925">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70" name="圖片 69"/>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36857" r="61714">
                        <a14:backgroundMark x1="38857" y1="43897" x2="20571" y2="63383"/>
                        <a14:backgroundMark x1="19143" y1="31692" x2="79000" y2="10278"/>
                        <a14:backgroundMark x1="58000" y1="28051" x2="74571" y2="75589"/>
                        <a14:backgroundMark x1="61571" y1="54176" x2="59571" y2="94861"/>
                      </a14:backgroundRemoval>
                    </a14:imgEffect>
                  </a14:imgLayer>
                </a14:imgProps>
              </a:ext>
              <a:ext uri="{28A0092B-C50C-407E-A947-70E740481C1C}">
                <a14:useLocalDpi xmlns:a14="http://schemas.microsoft.com/office/drawing/2010/main" val="0"/>
              </a:ext>
            </a:extLst>
          </a:blip>
          <a:stretch>
            <a:fillRect/>
          </a:stretch>
        </p:blipFill>
        <p:spPr>
          <a:xfrm>
            <a:off x="7048161" y="2495519"/>
            <a:ext cx="2621006" cy="1748585"/>
          </a:xfrm>
          <a:prstGeom prst="rect">
            <a:avLst/>
          </a:prstGeom>
        </p:spPr>
      </p:pic>
      <p:sp>
        <p:nvSpPr>
          <p:cNvPr id="7" name="文字方塊 6"/>
          <p:cNvSpPr txBox="1"/>
          <p:nvPr/>
        </p:nvSpPr>
        <p:spPr>
          <a:xfrm>
            <a:off x="6574658" y="1774275"/>
            <a:ext cx="3321479" cy="471924"/>
          </a:xfrm>
          <a:prstGeom prst="rect">
            <a:avLst/>
          </a:prstGeom>
          <a:noFill/>
          <a:ln w="28575">
            <a:solidFill>
              <a:srgbClr val="4C5760"/>
            </a:solidFill>
          </a:ln>
        </p:spPr>
        <p:txBody>
          <a:bodyPr wrap="square" rtlCol="0">
            <a:spAutoFit/>
          </a:bodyPr>
          <a:lstStyle/>
          <a:p>
            <a:pPr lvl="0" algn="ctr"/>
            <a:r>
              <a:rPr lang="en-US" altLang="zh-TW" sz="2400" b="1" dirty="0" smtClean="0">
                <a:solidFill>
                  <a:srgbClr val="4C5760"/>
                </a:solidFill>
              </a:rPr>
              <a:t>AI &amp; data driven analysis </a:t>
            </a:r>
            <a:endParaRPr lang="zh-TW" altLang="en-US" sz="2400" b="1" dirty="0">
              <a:solidFill>
                <a:srgbClr val="4C5760"/>
              </a:solidFill>
            </a:endParaRPr>
          </a:p>
        </p:txBody>
      </p:sp>
      <p:sp>
        <p:nvSpPr>
          <p:cNvPr id="8" name="文字方塊 7"/>
          <p:cNvSpPr txBox="1"/>
          <p:nvPr/>
        </p:nvSpPr>
        <p:spPr>
          <a:xfrm>
            <a:off x="5856253" y="1116037"/>
            <a:ext cx="3555741" cy="461665"/>
          </a:xfrm>
          <a:prstGeom prst="rect">
            <a:avLst/>
          </a:prstGeom>
          <a:noFill/>
          <a:ln w="28575">
            <a:solidFill>
              <a:srgbClr val="4C5760"/>
            </a:solidFill>
          </a:ln>
        </p:spPr>
        <p:txBody>
          <a:bodyPr wrap="square" rtlCol="0">
            <a:spAutoFit/>
          </a:bodyPr>
          <a:lstStyle/>
          <a:p>
            <a:pPr algn="ctr"/>
            <a:r>
              <a:rPr lang="en-US" altLang="zh-TW" sz="2400" b="1" dirty="0" smtClean="0">
                <a:solidFill>
                  <a:srgbClr val="4C5760"/>
                </a:solidFill>
              </a:rPr>
              <a:t>Online operating  platform </a:t>
            </a:r>
            <a:endParaRPr lang="zh-TW" altLang="en-US" sz="2400" b="1" dirty="0">
              <a:solidFill>
                <a:srgbClr val="4C5760"/>
              </a:solidFill>
            </a:endParaRPr>
          </a:p>
        </p:txBody>
      </p:sp>
      <p:sp>
        <p:nvSpPr>
          <p:cNvPr id="14" name="文字方塊 13"/>
          <p:cNvSpPr txBox="1"/>
          <p:nvPr/>
        </p:nvSpPr>
        <p:spPr>
          <a:xfrm>
            <a:off x="6679057" y="5716213"/>
            <a:ext cx="3217080" cy="458319"/>
          </a:xfrm>
          <a:prstGeom prst="rect">
            <a:avLst/>
          </a:prstGeom>
          <a:noFill/>
          <a:ln w="28575">
            <a:solidFill>
              <a:srgbClr val="4C5760"/>
            </a:solidFill>
          </a:ln>
        </p:spPr>
        <p:txBody>
          <a:bodyPr wrap="square" rtlCol="0">
            <a:spAutoFit/>
          </a:bodyPr>
          <a:lstStyle/>
          <a:p>
            <a:pPr lvl="0" algn="ctr"/>
            <a:r>
              <a:rPr lang="en-US" altLang="zh-TW" sz="2400" b="1" dirty="0" smtClean="0">
                <a:solidFill>
                  <a:srgbClr val="4C5760"/>
                </a:solidFill>
              </a:rPr>
              <a:t>Micro-financial market </a:t>
            </a:r>
            <a:endParaRPr lang="zh-TW" altLang="en-US" sz="2400" b="1" dirty="0">
              <a:solidFill>
                <a:srgbClr val="4C5760"/>
              </a:solidFill>
            </a:endParaRPr>
          </a:p>
        </p:txBody>
      </p:sp>
      <p:sp>
        <p:nvSpPr>
          <p:cNvPr id="15" name="文字方塊 14"/>
          <p:cNvSpPr txBox="1"/>
          <p:nvPr/>
        </p:nvSpPr>
        <p:spPr>
          <a:xfrm>
            <a:off x="7849384" y="4812142"/>
            <a:ext cx="3838031" cy="461665"/>
          </a:xfrm>
          <a:prstGeom prst="rect">
            <a:avLst/>
          </a:prstGeom>
          <a:noFill/>
          <a:ln w="28575">
            <a:solidFill>
              <a:srgbClr val="4C5760"/>
            </a:solidFill>
          </a:ln>
        </p:spPr>
        <p:txBody>
          <a:bodyPr wrap="square" rtlCol="0">
            <a:spAutoFit/>
          </a:bodyPr>
          <a:lstStyle/>
          <a:p>
            <a:pPr lvl="0" algn="ctr"/>
            <a:r>
              <a:rPr lang="en-US" altLang="zh-TW" sz="2400" b="1" dirty="0" smtClean="0">
                <a:solidFill>
                  <a:srgbClr val="4C5760"/>
                </a:solidFill>
              </a:rPr>
              <a:t>De-bundled financial </a:t>
            </a:r>
            <a:r>
              <a:rPr lang="en-US" altLang="zh-TW" sz="2400" b="1" dirty="0">
                <a:solidFill>
                  <a:srgbClr val="4C5760"/>
                </a:solidFill>
              </a:rPr>
              <a:t>service</a:t>
            </a:r>
            <a:endParaRPr lang="zh-TW" altLang="en-US" sz="2400" b="1" dirty="0">
              <a:solidFill>
                <a:srgbClr val="4C5760"/>
              </a:solidFill>
            </a:endParaRPr>
          </a:p>
        </p:txBody>
      </p:sp>
      <p:cxnSp>
        <p:nvCxnSpPr>
          <p:cNvPr id="26" name="直線接點 25"/>
          <p:cNvCxnSpPr>
            <a:stCxn id="7" idx="1"/>
          </p:cNvCxnSpPr>
          <p:nvPr/>
        </p:nvCxnSpPr>
        <p:spPr>
          <a:xfrm flipH="1">
            <a:off x="5006701" y="2005108"/>
            <a:ext cx="1567958" cy="1346173"/>
          </a:xfrm>
          <a:prstGeom prst="line">
            <a:avLst/>
          </a:prstGeom>
          <a:ln w="57150">
            <a:solidFill>
              <a:srgbClr val="4C5760"/>
            </a:solidFill>
            <a:tailEnd type="oval"/>
          </a:ln>
        </p:spPr>
        <p:style>
          <a:lnRef idx="1">
            <a:schemeClr val="accent1"/>
          </a:lnRef>
          <a:fillRef idx="0">
            <a:schemeClr val="accent1"/>
          </a:fillRef>
          <a:effectRef idx="0">
            <a:schemeClr val="accent1"/>
          </a:effectRef>
          <a:fontRef idx="minor">
            <a:schemeClr val="tx1"/>
          </a:fontRef>
        </p:style>
      </p:cxnSp>
      <p:cxnSp>
        <p:nvCxnSpPr>
          <p:cNvPr id="37" name="直線接點 36"/>
          <p:cNvCxnSpPr>
            <a:stCxn id="8" idx="1"/>
          </p:cNvCxnSpPr>
          <p:nvPr/>
        </p:nvCxnSpPr>
        <p:spPr>
          <a:xfrm flipH="1">
            <a:off x="4037300" y="1346870"/>
            <a:ext cx="1818954" cy="2413882"/>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a:xfrm flipH="1" flipV="1">
            <a:off x="6109252" y="5526157"/>
            <a:ext cx="507588" cy="276233"/>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5" name="直線接點 44"/>
          <p:cNvCxnSpPr>
            <a:stCxn id="15" idx="1"/>
          </p:cNvCxnSpPr>
          <p:nvPr/>
        </p:nvCxnSpPr>
        <p:spPr>
          <a:xfrm flipH="1" flipV="1">
            <a:off x="6299041" y="4428555"/>
            <a:ext cx="1550344" cy="614420"/>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64" name="文字方塊 63"/>
          <p:cNvSpPr txBox="1"/>
          <p:nvPr/>
        </p:nvSpPr>
        <p:spPr>
          <a:xfrm>
            <a:off x="7170498" y="2586531"/>
            <a:ext cx="3093315" cy="461665"/>
          </a:xfrm>
          <a:prstGeom prst="rect">
            <a:avLst/>
          </a:prstGeom>
          <a:noFill/>
          <a:ln w="28575">
            <a:solidFill>
              <a:srgbClr val="4C5760"/>
            </a:solidFill>
          </a:ln>
        </p:spPr>
        <p:txBody>
          <a:bodyPr wrap="square" rtlCol="0">
            <a:spAutoFit/>
          </a:bodyPr>
          <a:lstStyle/>
          <a:p>
            <a:pPr algn="ctr"/>
            <a:r>
              <a:rPr lang="en-US" altLang="zh-TW" sz="2400" b="1" dirty="0" smtClean="0">
                <a:solidFill>
                  <a:srgbClr val="4C5760"/>
                </a:solidFill>
              </a:rPr>
              <a:t>Social business model </a:t>
            </a:r>
            <a:endParaRPr lang="zh-TW" altLang="en-US" sz="2400" b="1" dirty="0">
              <a:solidFill>
                <a:srgbClr val="4C5760"/>
              </a:solidFill>
            </a:endParaRPr>
          </a:p>
        </p:txBody>
      </p:sp>
      <p:cxnSp>
        <p:nvCxnSpPr>
          <p:cNvPr id="65" name="直線接點 64"/>
          <p:cNvCxnSpPr>
            <a:stCxn id="64" idx="1"/>
          </p:cNvCxnSpPr>
          <p:nvPr/>
        </p:nvCxnSpPr>
        <p:spPr>
          <a:xfrm flipH="1">
            <a:off x="5754728" y="2817364"/>
            <a:ext cx="1415770" cy="715177"/>
          </a:xfrm>
          <a:prstGeom prst="line">
            <a:avLst/>
          </a:prstGeom>
          <a:ln w="57150">
            <a:solidFill>
              <a:srgbClr val="4C576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79363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60"/>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200"/>
              <a:buFont typeface="Corbel"/>
              <a:buNone/>
            </a:pPr>
            <a:r>
              <a:rPr lang="zh-TW"/>
              <a:t>傳統保險：客戶不了解產品</a:t>
            </a:r>
            <a:endParaRPr/>
          </a:p>
        </p:txBody>
      </p:sp>
      <p:sp>
        <p:nvSpPr>
          <p:cNvPr id="474" name="Google Shape;474;p60"/>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70</a:t>
            </a:fld>
            <a:endParaRPr sz="1200" b="0" i="0" u="none" strike="noStrike" cap="none">
              <a:solidFill>
                <a:schemeClr val="lt1"/>
              </a:solidFill>
              <a:latin typeface="Corbel"/>
              <a:ea typeface="Corbel"/>
              <a:cs typeface="Corbel"/>
              <a:sym typeface="Corbel"/>
            </a:endParaRPr>
          </a:p>
        </p:txBody>
      </p:sp>
      <p:sp>
        <p:nvSpPr>
          <p:cNvPr id="475" name="Google Shape;475;p60"/>
          <p:cNvSpPr txBox="1">
            <a:spLocks noGrp="1"/>
          </p:cNvSpPr>
          <p:nvPr>
            <p:ph type="body" idx="1"/>
          </p:nvPr>
        </p:nvSpPr>
        <p:spPr>
          <a:xfrm>
            <a:off x="612050" y="1474842"/>
            <a:ext cx="11002200" cy="1057200"/>
          </a:xfrm>
          <a:prstGeom prst="rect">
            <a:avLst/>
          </a:prstGeom>
          <a:noFill/>
          <a:ln>
            <a:noFill/>
          </a:ln>
        </p:spPr>
        <p:txBody>
          <a:bodyPr spcFirstLastPara="1" wrap="square" lIns="91425" tIns="45700" rIns="91425" bIns="45700" anchor="t" anchorCtr="0">
            <a:noAutofit/>
          </a:bodyPr>
          <a:lstStyle/>
          <a:p>
            <a:pPr marL="228600" marR="0" lvl="0" indent="-215900" algn="l" rtl="0">
              <a:lnSpc>
                <a:spcPct val="100000"/>
              </a:lnSpc>
              <a:spcBef>
                <a:spcPts val="0"/>
              </a:spcBef>
              <a:spcAft>
                <a:spcPts val="0"/>
              </a:spcAft>
              <a:buClr>
                <a:schemeClr val="dk1"/>
              </a:buClr>
              <a:buSzPts val="2400"/>
              <a:buFont typeface="Microsoft JhengHei"/>
              <a:buChar char="•"/>
            </a:pPr>
            <a:r>
              <a:rPr lang="zh-TW" sz="2400" dirty="0">
                <a:latin typeface="Microsoft JhengHei"/>
                <a:ea typeface="Microsoft JhengHei"/>
                <a:cs typeface="Microsoft JhengHei"/>
                <a:sym typeface="Microsoft JhengHei"/>
              </a:rPr>
              <a:t>產品種類多樣，客戶選擇商品困難</a:t>
            </a:r>
            <a:endParaRPr sz="2400" dirty="0">
              <a:latin typeface="Microsoft JhengHei"/>
              <a:ea typeface="Microsoft JhengHei"/>
              <a:cs typeface="Microsoft JhengHei"/>
              <a:sym typeface="Microsoft JhengHei"/>
            </a:endParaRPr>
          </a:p>
          <a:p>
            <a:pPr marL="228600" marR="0" lvl="0" indent="-215900" algn="l" rtl="0">
              <a:lnSpc>
                <a:spcPct val="100000"/>
              </a:lnSpc>
              <a:spcBef>
                <a:spcPts val="0"/>
              </a:spcBef>
              <a:spcAft>
                <a:spcPts val="0"/>
              </a:spcAft>
              <a:buClr>
                <a:schemeClr val="dk1"/>
              </a:buClr>
              <a:buSzPts val="2400"/>
              <a:buFont typeface="Microsoft JhengHei"/>
              <a:buChar char="•"/>
            </a:pPr>
            <a:r>
              <a:rPr lang="zh-TW" sz="2400" dirty="0">
                <a:latin typeface="Microsoft JhengHei"/>
                <a:ea typeface="Microsoft JhengHei"/>
                <a:cs typeface="Microsoft JhengHei"/>
                <a:sym typeface="Microsoft JhengHei"/>
              </a:rPr>
              <a:t>僅能透過保險理專來了解商品，資訊獲取管道有限</a:t>
            </a:r>
            <a:endParaRPr sz="2400" dirty="0">
              <a:latin typeface="Microsoft JhengHei"/>
              <a:ea typeface="Microsoft JhengHei"/>
              <a:cs typeface="Microsoft JhengHei"/>
              <a:sym typeface="Microsoft JhengHei"/>
            </a:endParaRPr>
          </a:p>
          <a:p>
            <a:pPr marL="228600" marR="0" lvl="0" indent="0" algn="l" rtl="0">
              <a:lnSpc>
                <a:spcPct val="100000"/>
              </a:lnSpc>
              <a:spcBef>
                <a:spcPts val="0"/>
              </a:spcBef>
              <a:spcAft>
                <a:spcPts val="0"/>
              </a:spcAft>
              <a:buNone/>
            </a:pPr>
            <a:endParaRPr sz="2400" i="0" u="none" strike="noStrike" cap="none" dirty="0">
              <a:solidFill>
                <a:schemeClr val="dk1"/>
              </a:solidFill>
              <a:latin typeface="Microsoft JhengHei"/>
              <a:ea typeface="Microsoft JhengHei"/>
              <a:cs typeface="Microsoft JhengHei"/>
              <a:sym typeface="Microsoft JhengHei"/>
            </a:endParaRPr>
          </a:p>
        </p:txBody>
      </p:sp>
      <p:pic>
        <p:nvPicPr>
          <p:cNvPr id="476" name="Google Shape;476;p60"/>
          <p:cNvPicPr preferRelativeResize="0"/>
          <p:nvPr/>
        </p:nvPicPr>
        <p:blipFill>
          <a:blip r:embed="rId3">
            <a:alphaModFix/>
          </a:blip>
          <a:stretch>
            <a:fillRect/>
          </a:stretch>
        </p:blipFill>
        <p:spPr>
          <a:xfrm>
            <a:off x="3639500" y="3345875"/>
            <a:ext cx="1179450" cy="2358875"/>
          </a:xfrm>
          <a:prstGeom prst="rect">
            <a:avLst/>
          </a:prstGeom>
          <a:noFill/>
          <a:ln>
            <a:noFill/>
          </a:ln>
        </p:spPr>
      </p:pic>
      <p:pic>
        <p:nvPicPr>
          <p:cNvPr id="477" name="Google Shape;477;p60"/>
          <p:cNvPicPr preferRelativeResize="0"/>
          <p:nvPr/>
        </p:nvPicPr>
        <p:blipFill>
          <a:blip r:embed="rId4">
            <a:alphaModFix/>
          </a:blip>
          <a:stretch>
            <a:fillRect/>
          </a:stretch>
        </p:blipFill>
        <p:spPr>
          <a:xfrm>
            <a:off x="5445275" y="3479350"/>
            <a:ext cx="1120250" cy="2240500"/>
          </a:xfrm>
          <a:prstGeom prst="rect">
            <a:avLst/>
          </a:prstGeom>
          <a:noFill/>
          <a:ln>
            <a:noFill/>
          </a:ln>
        </p:spPr>
      </p:pic>
      <p:pic>
        <p:nvPicPr>
          <p:cNvPr id="478" name="Google Shape;478;p60"/>
          <p:cNvPicPr preferRelativeResize="0"/>
          <p:nvPr/>
        </p:nvPicPr>
        <p:blipFill>
          <a:blip r:embed="rId5">
            <a:alphaModFix/>
          </a:blip>
          <a:stretch>
            <a:fillRect/>
          </a:stretch>
        </p:blipFill>
        <p:spPr>
          <a:xfrm rot="-330062">
            <a:off x="2517474" y="3107425"/>
            <a:ext cx="1025899" cy="1025899"/>
          </a:xfrm>
          <a:prstGeom prst="rect">
            <a:avLst/>
          </a:prstGeom>
          <a:noFill/>
          <a:ln>
            <a:noFill/>
          </a:ln>
        </p:spPr>
      </p:pic>
      <p:pic>
        <p:nvPicPr>
          <p:cNvPr id="479" name="Google Shape;479;p60"/>
          <p:cNvPicPr preferRelativeResize="0"/>
          <p:nvPr/>
        </p:nvPicPr>
        <p:blipFill>
          <a:blip r:embed="rId5">
            <a:alphaModFix/>
          </a:blip>
          <a:stretch>
            <a:fillRect/>
          </a:stretch>
        </p:blipFill>
        <p:spPr>
          <a:xfrm rot="-330062">
            <a:off x="2615249" y="3819875"/>
            <a:ext cx="1025899" cy="1025899"/>
          </a:xfrm>
          <a:prstGeom prst="rect">
            <a:avLst/>
          </a:prstGeom>
          <a:noFill/>
          <a:ln>
            <a:noFill/>
          </a:ln>
        </p:spPr>
      </p:pic>
      <p:pic>
        <p:nvPicPr>
          <p:cNvPr id="480" name="Google Shape;480;p60"/>
          <p:cNvPicPr preferRelativeResize="0"/>
          <p:nvPr/>
        </p:nvPicPr>
        <p:blipFill>
          <a:blip r:embed="rId5">
            <a:alphaModFix/>
          </a:blip>
          <a:stretch>
            <a:fillRect/>
          </a:stretch>
        </p:blipFill>
        <p:spPr>
          <a:xfrm rot="-330062">
            <a:off x="2615249" y="4524825"/>
            <a:ext cx="1025899" cy="1025899"/>
          </a:xfrm>
          <a:prstGeom prst="rect">
            <a:avLst/>
          </a:prstGeom>
          <a:noFill/>
          <a:ln>
            <a:noFill/>
          </a:ln>
        </p:spPr>
      </p:pic>
      <p:pic>
        <p:nvPicPr>
          <p:cNvPr id="481" name="Google Shape;481;p60"/>
          <p:cNvPicPr preferRelativeResize="0"/>
          <p:nvPr/>
        </p:nvPicPr>
        <p:blipFill>
          <a:blip r:embed="rId5">
            <a:alphaModFix/>
          </a:blip>
          <a:stretch>
            <a:fillRect/>
          </a:stretch>
        </p:blipFill>
        <p:spPr>
          <a:xfrm rot="-330062">
            <a:off x="1988124" y="3907550"/>
            <a:ext cx="1025899" cy="1025899"/>
          </a:xfrm>
          <a:prstGeom prst="rect">
            <a:avLst/>
          </a:prstGeom>
          <a:noFill/>
          <a:ln>
            <a:noFill/>
          </a:ln>
        </p:spPr>
      </p:pic>
      <p:pic>
        <p:nvPicPr>
          <p:cNvPr id="482" name="Google Shape;482;p60"/>
          <p:cNvPicPr preferRelativeResize="0"/>
          <p:nvPr/>
        </p:nvPicPr>
        <p:blipFill>
          <a:blip r:embed="rId5">
            <a:alphaModFix/>
          </a:blip>
          <a:stretch>
            <a:fillRect/>
          </a:stretch>
        </p:blipFill>
        <p:spPr>
          <a:xfrm rot="-330062">
            <a:off x="1988124" y="4638525"/>
            <a:ext cx="1025899" cy="1025899"/>
          </a:xfrm>
          <a:prstGeom prst="rect">
            <a:avLst/>
          </a:prstGeom>
          <a:noFill/>
          <a:ln>
            <a:noFill/>
          </a:ln>
        </p:spPr>
      </p:pic>
      <p:pic>
        <p:nvPicPr>
          <p:cNvPr id="483" name="Google Shape;483;p60"/>
          <p:cNvPicPr preferRelativeResize="0"/>
          <p:nvPr/>
        </p:nvPicPr>
        <p:blipFill>
          <a:blip r:embed="rId5">
            <a:alphaModFix/>
          </a:blip>
          <a:stretch>
            <a:fillRect/>
          </a:stretch>
        </p:blipFill>
        <p:spPr>
          <a:xfrm rot="-330062">
            <a:off x="1799524" y="3156500"/>
            <a:ext cx="1025899" cy="1025899"/>
          </a:xfrm>
          <a:prstGeom prst="rect">
            <a:avLst/>
          </a:prstGeom>
          <a:noFill/>
          <a:ln>
            <a:noFill/>
          </a:ln>
        </p:spPr>
      </p:pic>
      <p:pic>
        <p:nvPicPr>
          <p:cNvPr id="484" name="Google Shape;484;p60"/>
          <p:cNvPicPr preferRelativeResize="0"/>
          <p:nvPr/>
        </p:nvPicPr>
        <p:blipFill>
          <a:blip r:embed="rId5">
            <a:alphaModFix/>
          </a:blip>
          <a:stretch>
            <a:fillRect/>
          </a:stretch>
        </p:blipFill>
        <p:spPr>
          <a:xfrm rot="-330062">
            <a:off x="1229324" y="4012363"/>
            <a:ext cx="1025899" cy="1025899"/>
          </a:xfrm>
          <a:prstGeom prst="rect">
            <a:avLst/>
          </a:prstGeom>
          <a:noFill/>
          <a:ln>
            <a:noFill/>
          </a:ln>
        </p:spPr>
      </p:pic>
      <p:pic>
        <p:nvPicPr>
          <p:cNvPr id="485" name="Google Shape;485;p60"/>
          <p:cNvPicPr preferRelativeResize="0"/>
          <p:nvPr/>
        </p:nvPicPr>
        <p:blipFill>
          <a:blip r:embed="rId5">
            <a:alphaModFix/>
          </a:blip>
          <a:stretch>
            <a:fillRect/>
          </a:stretch>
        </p:blipFill>
        <p:spPr>
          <a:xfrm rot="-330062">
            <a:off x="1318124" y="4714475"/>
            <a:ext cx="1025899" cy="1025899"/>
          </a:xfrm>
          <a:prstGeom prst="rect">
            <a:avLst/>
          </a:prstGeom>
          <a:noFill/>
          <a:ln>
            <a:noFill/>
          </a:ln>
        </p:spPr>
      </p:pic>
      <p:pic>
        <p:nvPicPr>
          <p:cNvPr id="486" name="Google Shape;486;p60"/>
          <p:cNvPicPr preferRelativeResize="0"/>
          <p:nvPr/>
        </p:nvPicPr>
        <p:blipFill>
          <a:blip r:embed="rId5">
            <a:alphaModFix/>
          </a:blip>
          <a:stretch>
            <a:fillRect/>
          </a:stretch>
        </p:blipFill>
        <p:spPr>
          <a:xfrm rot="-330062">
            <a:off x="1157024" y="3209150"/>
            <a:ext cx="1025899" cy="1025899"/>
          </a:xfrm>
          <a:prstGeom prst="rect">
            <a:avLst/>
          </a:prstGeom>
          <a:noFill/>
          <a:ln>
            <a:noFill/>
          </a:ln>
        </p:spPr>
      </p:pic>
      <p:pic>
        <p:nvPicPr>
          <p:cNvPr id="487" name="Google Shape;487;p60"/>
          <p:cNvPicPr preferRelativeResize="0"/>
          <p:nvPr/>
        </p:nvPicPr>
        <p:blipFill>
          <a:blip r:embed="rId6">
            <a:alphaModFix/>
          </a:blip>
          <a:stretch>
            <a:fillRect/>
          </a:stretch>
        </p:blipFill>
        <p:spPr>
          <a:xfrm>
            <a:off x="6228713" y="2594463"/>
            <a:ext cx="2657475" cy="1057275"/>
          </a:xfrm>
          <a:prstGeom prst="rect">
            <a:avLst/>
          </a:prstGeom>
          <a:noFill/>
          <a:ln>
            <a:noFill/>
          </a:ln>
        </p:spPr>
      </p:pic>
    </p:spTree>
    <p:extLst>
      <p:ext uri="{BB962C8B-B14F-4D97-AF65-F5344CB8AC3E}">
        <p14:creationId xmlns:p14="http://schemas.microsoft.com/office/powerpoint/2010/main" val="151963921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62"/>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Autofit/>
          </a:bodyPr>
          <a:lstStyle/>
          <a:p>
            <a:pPr lvl="0">
              <a:spcBef>
                <a:spcPts val="0"/>
              </a:spcBef>
              <a:buClr>
                <a:schemeClr val="accent2"/>
              </a:buClr>
              <a:buSzPts val="4200"/>
            </a:pPr>
            <a:r>
              <a:rPr lang="zh-TW" altLang="en-US" dirty="0">
                <a:solidFill>
                  <a:schemeClr val="accent2"/>
                </a:solidFill>
              </a:rPr>
              <a:t>保險推薦解決方案</a:t>
            </a:r>
            <a:endParaRPr dirty="0"/>
          </a:p>
        </p:txBody>
      </p:sp>
      <p:sp>
        <p:nvSpPr>
          <p:cNvPr id="502" name="Google Shape;502;p62"/>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71</a:t>
            </a:fld>
            <a:endParaRPr sz="1200" b="0" i="0" u="none" strike="noStrike" cap="none">
              <a:solidFill>
                <a:schemeClr val="lt1"/>
              </a:solidFill>
              <a:latin typeface="Corbel"/>
              <a:ea typeface="Corbel"/>
              <a:cs typeface="Corbel"/>
              <a:sym typeface="Corbel"/>
            </a:endParaRPr>
          </a:p>
        </p:txBody>
      </p:sp>
      <p:sp>
        <p:nvSpPr>
          <p:cNvPr id="503" name="Google Shape;503;p62"/>
          <p:cNvSpPr txBox="1">
            <a:spLocks noGrp="1"/>
          </p:cNvSpPr>
          <p:nvPr>
            <p:ph type="body" idx="1"/>
          </p:nvPr>
        </p:nvSpPr>
        <p:spPr>
          <a:xfrm>
            <a:off x="612057" y="1474839"/>
            <a:ext cx="11002200" cy="4702200"/>
          </a:xfrm>
          <a:prstGeom prst="rect">
            <a:avLst/>
          </a:prstGeom>
          <a:noFill/>
          <a:ln>
            <a:noFill/>
          </a:ln>
        </p:spPr>
        <p:txBody>
          <a:bodyPr spcFirstLastPara="1" wrap="square" lIns="91425" tIns="45700" rIns="91425" bIns="45700" anchor="t" anchorCtr="0">
            <a:noAutofit/>
          </a:bodyPr>
          <a:lstStyle/>
          <a:p>
            <a:pPr marL="355600" indent="-342900">
              <a:lnSpc>
                <a:spcPct val="100000"/>
              </a:lnSpc>
              <a:spcBef>
                <a:spcPts val="0"/>
              </a:spcBef>
              <a:buClr>
                <a:schemeClr val="dk1"/>
              </a:buClr>
              <a:buSzPts val="2400"/>
            </a:pPr>
            <a:r>
              <a:rPr lang="zh-TW" altLang="en-US" sz="2400" b="1" dirty="0" smtClean="0">
                <a:latin typeface="Microsoft JhengHei"/>
                <a:ea typeface="Microsoft JhengHei"/>
                <a:cs typeface="Microsoft JhengHei"/>
                <a:sym typeface="Microsoft JhengHei"/>
              </a:rPr>
              <a:t>概念 </a:t>
            </a:r>
            <a:r>
              <a:rPr lang="en-US" altLang="zh-TW" sz="2400" b="1" dirty="0" smtClean="0">
                <a:latin typeface="Microsoft JhengHei"/>
                <a:ea typeface="Microsoft JhengHei"/>
                <a:cs typeface="Microsoft JhengHei"/>
                <a:sym typeface="Microsoft JhengHei"/>
              </a:rPr>
              <a:t>| </a:t>
            </a:r>
            <a:r>
              <a:rPr lang="zh-TW" altLang="en-US" sz="2400" dirty="0" smtClean="0">
                <a:latin typeface="Microsoft JhengHei"/>
                <a:ea typeface="Microsoft JhengHei"/>
                <a:cs typeface="Microsoft JhengHei"/>
                <a:sym typeface="Microsoft JhengHei"/>
              </a:rPr>
              <a:t>讓</a:t>
            </a:r>
            <a:r>
              <a:rPr lang="zh-TW" altLang="zh-TW" sz="2400" dirty="0" smtClean="0">
                <a:latin typeface="Microsoft JhengHei"/>
                <a:ea typeface="Microsoft JhengHei"/>
                <a:cs typeface="Microsoft JhengHei"/>
                <a:sym typeface="Microsoft JhengHei"/>
              </a:rPr>
              <a:t>保險公司商品</a:t>
            </a:r>
            <a:r>
              <a:rPr lang="zh-TW" altLang="en-US" sz="2400" dirty="0" smtClean="0">
                <a:latin typeface="Microsoft JhengHei"/>
                <a:ea typeface="Microsoft JhengHei"/>
                <a:cs typeface="Microsoft JhengHei"/>
                <a:sym typeface="Microsoft JhengHei"/>
              </a:rPr>
              <a:t>的</a:t>
            </a:r>
            <a:r>
              <a:rPr lang="zh-TW" sz="2400" dirty="0" smtClean="0">
                <a:latin typeface="Microsoft JhengHei"/>
                <a:ea typeface="Microsoft JhengHei"/>
                <a:cs typeface="Microsoft JhengHei"/>
                <a:sym typeface="Microsoft JhengHei"/>
              </a:rPr>
              <a:t>資訊</a:t>
            </a:r>
            <a:r>
              <a:rPr lang="zh-TW" sz="2400" dirty="0">
                <a:latin typeface="Microsoft JhengHei"/>
                <a:ea typeface="Microsoft JhengHei"/>
                <a:cs typeface="Microsoft JhengHei"/>
                <a:sym typeface="Microsoft JhengHei"/>
              </a:rPr>
              <a:t>透明化</a:t>
            </a:r>
            <a:r>
              <a:rPr lang="zh-TW" sz="2400" dirty="0" smtClean="0">
                <a:latin typeface="Microsoft JhengHei"/>
                <a:ea typeface="Microsoft JhengHei"/>
                <a:cs typeface="Microsoft JhengHei"/>
                <a:sym typeface="Microsoft JhengHei"/>
              </a:rPr>
              <a:t>，更</a:t>
            </a:r>
            <a:r>
              <a:rPr lang="zh-TW" sz="2400" dirty="0">
                <a:latin typeface="Microsoft JhengHei"/>
                <a:ea typeface="Microsoft JhengHei"/>
                <a:cs typeface="Microsoft JhengHei"/>
                <a:sym typeface="Microsoft JhengHei"/>
              </a:rPr>
              <a:t>能被客戶</a:t>
            </a:r>
            <a:r>
              <a:rPr lang="zh-TW" sz="2400" dirty="0" smtClean="0">
                <a:latin typeface="Microsoft JhengHei"/>
                <a:ea typeface="Microsoft JhengHei"/>
                <a:cs typeface="Microsoft JhengHei"/>
                <a:sym typeface="Microsoft JhengHei"/>
              </a:rPr>
              <a:t>了解</a:t>
            </a:r>
            <a:r>
              <a:rPr lang="zh-TW" altLang="en-US" sz="2400" dirty="0" smtClean="0">
                <a:latin typeface="Microsoft JhengHei"/>
                <a:ea typeface="Microsoft JhengHei"/>
                <a:cs typeface="Microsoft JhengHei"/>
                <a:sym typeface="Microsoft JhengHei"/>
              </a:rPr>
              <a:t>；同時</a:t>
            </a:r>
            <a:r>
              <a:rPr lang="zh-TW" altLang="zh-TW" sz="2400" dirty="0" smtClean="0">
                <a:solidFill>
                  <a:schemeClr val="dk1"/>
                </a:solidFill>
                <a:latin typeface="Microsoft JhengHei"/>
                <a:ea typeface="Microsoft JhengHei"/>
                <a:cs typeface="Microsoft JhengHei"/>
                <a:sym typeface="Microsoft JhengHei"/>
              </a:rPr>
              <a:t>保險人</a:t>
            </a:r>
            <a:r>
              <a:rPr lang="zh-TW" altLang="en-US" sz="2400" dirty="0" smtClean="0">
                <a:solidFill>
                  <a:schemeClr val="dk1"/>
                </a:solidFill>
                <a:latin typeface="Microsoft JhengHei"/>
                <a:ea typeface="Microsoft JhengHei"/>
                <a:cs typeface="Microsoft JhengHei"/>
                <a:sym typeface="Microsoft JhengHei"/>
              </a:rPr>
              <a:t>透過</a:t>
            </a:r>
            <a:r>
              <a:rPr lang="zh-TW" altLang="zh-TW" sz="2400" dirty="0" smtClean="0">
                <a:latin typeface="Microsoft JhengHei"/>
                <a:ea typeface="Microsoft JhengHei"/>
                <a:cs typeface="Microsoft JhengHei"/>
                <a:sym typeface="Microsoft JhengHei"/>
              </a:rPr>
              <a:t>填寫</a:t>
            </a:r>
            <a:r>
              <a:rPr lang="zh-TW" altLang="zh-TW" sz="2400" dirty="0">
                <a:solidFill>
                  <a:schemeClr val="dk1"/>
                </a:solidFill>
                <a:latin typeface="Microsoft JhengHei"/>
                <a:ea typeface="Microsoft JhengHei"/>
                <a:cs typeface="Microsoft JhengHei"/>
                <a:sym typeface="Microsoft JhengHei"/>
              </a:rPr>
              <a:t>資料</a:t>
            </a:r>
            <a:r>
              <a:rPr lang="zh-TW" altLang="zh-TW" sz="2400" dirty="0" smtClean="0">
                <a:latin typeface="Microsoft JhengHei"/>
                <a:ea typeface="Microsoft JhengHei"/>
                <a:cs typeface="Microsoft JhengHei"/>
                <a:sym typeface="Microsoft JhengHei"/>
              </a:rPr>
              <a:t>，</a:t>
            </a:r>
            <a:r>
              <a:rPr lang="zh-TW" altLang="en-US" sz="2400" dirty="0" smtClean="0">
                <a:latin typeface="Microsoft JhengHei"/>
                <a:ea typeface="Microsoft JhengHei"/>
                <a:cs typeface="Microsoft JhengHei"/>
                <a:sym typeface="Microsoft JhengHei"/>
              </a:rPr>
              <a:t>包</a:t>
            </a:r>
            <a:r>
              <a:rPr lang="zh-TW" altLang="zh-TW" sz="2400" dirty="0" smtClean="0">
                <a:solidFill>
                  <a:schemeClr val="dk1"/>
                </a:solidFill>
                <a:latin typeface="Microsoft JhengHei"/>
                <a:ea typeface="Microsoft JhengHei"/>
                <a:cs typeface="Microsoft JhengHei"/>
                <a:sym typeface="Microsoft JhengHei"/>
              </a:rPr>
              <a:t>含</a:t>
            </a:r>
            <a:r>
              <a:rPr lang="zh-TW" altLang="zh-TW" sz="2400" dirty="0">
                <a:solidFill>
                  <a:schemeClr val="dk1"/>
                </a:solidFill>
                <a:latin typeface="Microsoft JhengHei"/>
                <a:ea typeface="Microsoft JhengHei"/>
                <a:cs typeface="Microsoft JhengHei"/>
                <a:sym typeface="Microsoft JhengHei"/>
              </a:rPr>
              <a:t>身分資料、外顯特徵</a:t>
            </a:r>
            <a:r>
              <a:rPr lang="zh-TW" altLang="zh-TW" sz="2400" dirty="0">
                <a:latin typeface="Microsoft JhengHei"/>
                <a:ea typeface="Microsoft JhengHei"/>
                <a:cs typeface="Microsoft JhengHei"/>
                <a:sym typeface="Microsoft JhengHei"/>
              </a:rPr>
              <a:t>等</a:t>
            </a:r>
            <a:r>
              <a:rPr lang="zh-TW" altLang="zh-TW" sz="2400" dirty="0">
                <a:solidFill>
                  <a:schemeClr val="dk1"/>
                </a:solidFill>
                <a:latin typeface="Microsoft JhengHei"/>
                <a:ea typeface="Microsoft JhengHei"/>
                <a:cs typeface="Microsoft JhengHei"/>
                <a:sym typeface="Microsoft JhengHei"/>
              </a:rPr>
              <a:t>，並依照隱私開放的程度獲得信用紀錄、社群活動紀錄</a:t>
            </a:r>
            <a:r>
              <a:rPr lang="zh-TW" altLang="en-US" sz="2400" dirty="0" smtClean="0">
                <a:solidFill>
                  <a:schemeClr val="dk1"/>
                </a:solidFill>
                <a:latin typeface="Microsoft JhengHei"/>
                <a:ea typeface="Microsoft JhengHei"/>
                <a:cs typeface="Microsoft JhengHei"/>
                <a:sym typeface="Microsoft JhengHei"/>
              </a:rPr>
              <a:t>，</a:t>
            </a:r>
            <a:r>
              <a:rPr lang="zh-TW" altLang="en-US" sz="2400" dirty="0">
                <a:solidFill>
                  <a:schemeClr val="dk1"/>
                </a:solidFill>
                <a:latin typeface="Microsoft JhengHei"/>
                <a:ea typeface="Microsoft JhengHei"/>
                <a:cs typeface="Microsoft JhengHei"/>
                <a:sym typeface="Microsoft JhengHei"/>
              </a:rPr>
              <a:t>讓</a:t>
            </a:r>
            <a:r>
              <a:rPr lang="zh-TW" altLang="en-US" sz="2400" dirty="0" smtClean="0">
                <a:solidFill>
                  <a:schemeClr val="dk1"/>
                </a:solidFill>
                <a:latin typeface="Microsoft JhengHei"/>
                <a:ea typeface="Microsoft JhengHei"/>
                <a:cs typeface="Microsoft JhengHei"/>
                <a:sym typeface="Microsoft JhengHei"/>
              </a:rPr>
              <a:t>推薦準確率能上升。</a:t>
            </a:r>
            <a:endParaRPr lang="en-US" altLang="zh-TW" sz="2400" dirty="0" smtClean="0">
              <a:solidFill>
                <a:schemeClr val="dk1"/>
              </a:solidFill>
              <a:latin typeface="Microsoft JhengHei"/>
              <a:ea typeface="Microsoft JhengHei"/>
              <a:cs typeface="Microsoft JhengHei"/>
              <a:sym typeface="Microsoft JhengHei"/>
            </a:endParaRPr>
          </a:p>
          <a:p>
            <a:pPr marL="355600" indent="-342900">
              <a:lnSpc>
                <a:spcPct val="100000"/>
              </a:lnSpc>
              <a:spcBef>
                <a:spcPts val="0"/>
              </a:spcBef>
              <a:buClr>
                <a:schemeClr val="dk1"/>
              </a:buClr>
              <a:buSzPts val="2400"/>
            </a:pPr>
            <a:r>
              <a:rPr lang="zh-TW" altLang="en-US" sz="2400" b="1" dirty="0" smtClean="0">
                <a:solidFill>
                  <a:schemeClr val="dk1"/>
                </a:solidFill>
                <a:latin typeface="Microsoft JhengHei"/>
                <a:ea typeface="Microsoft JhengHei"/>
                <a:cs typeface="Microsoft JhengHei"/>
                <a:sym typeface="Microsoft JhengHei"/>
              </a:rPr>
              <a:t>應用 </a:t>
            </a:r>
            <a:r>
              <a:rPr lang="en-US" altLang="zh-TW" sz="2400" b="1" dirty="0" smtClean="0">
                <a:solidFill>
                  <a:schemeClr val="dk1"/>
                </a:solidFill>
                <a:latin typeface="Microsoft JhengHei"/>
                <a:ea typeface="Microsoft JhengHei"/>
                <a:cs typeface="Microsoft JhengHei"/>
                <a:sym typeface="Microsoft JhengHei"/>
              </a:rPr>
              <a:t>| </a:t>
            </a:r>
            <a:r>
              <a:rPr lang="zh-TW" sz="2400" dirty="0" smtClean="0">
                <a:latin typeface="Microsoft JhengHei"/>
                <a:ea typeface="Microsoft JhengHei"/>
                <a:cs typeface="Microsoft JhengHei"/>
                <a:sym typeface="Microsoft JhengHei"/>
              </a:rPr>
              <a:t>比價機制</a:t>
            </a:r>
            <a:r>
              <a:rPr lang="zh-TW" altLang="en-US" sz="2400" dirty="0" smtClean="0">
                <a:latin typeface="Microsoft JhengHei"/>
                <a:ea typeface="Microsoft JhengHei"/>
                <a:cs typeface="Microsoft JhengHei"/>
                <a:sym typeface="Microsoft JhengHei"/>
              </a:rPr>
              <a:t>、個人化報價</a:t>
            </a:r>
            <a:endParaRPr lang="en-US" altLang="zh-TW" sz="2400" dirty="0" smtClean="0">
              <a:latin typeface="Microsoft JhengHei"/>
              <a:ea typeface="Microsoft JhengHei"/>
              <a:cs typeface="Microsoft JhengHei"/>
              <a:sym typeface="Microsoft JhengHei"/>
            </a:endParaRPr>
          </a:p>
          <a:p>
            <a:pPr marL="355600" indent="-342900">
              <a:lnSpc>
                <a:spcPct val="100000"/>
              </a:lnSpc>
              <a:spcBef>
                <a:spcPts val="0"/>
              </a:spcBef>
              <a:buClr>
                <a:schemeClr val="dk1"/>
              </a:buClr>
              <a:buSzPts val="2400"/>
            </a:pPr>
            <a:r>
              <a:rPr lang="zh-TW" altLang="en-US" sz="2400" b="1" dirty="0" smtClean="0">
                <a:latin typeface="Microsoft JhengHei"/>
                <a:ea typeface="Microsoft JhengHei"/>
                <a:cs typeface="Microsoft JhengHei"/>
                <a:sym typeface="Microsoft JhengHei"/>
              </a:rPr>
              <a:t>案例 </a:t>
            </a:r>
            <a:r>
              <a:rPr lang="en-US" altLang="zh-TW" sz="2400" b="1" smtClean="0">
                <a:latin typeface="Microsoft JhengHei"/>
                <a:ea typeface="Microsoft JhengHei"/>
                <a:cs typeface="Microsoft JhengHei"/>
                <a:sym typeface="Microsoft JhengHei"/>
              </a:rPr>
              <a:t>| </a:t>
            </a:r>
            <a:r>
              <a:rPr lang="zh-TW" altLang="en-US" sz="2400" smtClean="0">
                <a:latin typeface="Microsoft JhengHei"/>
                <a:ea typeface="Microsoft JhengHei"/>
                <a:cs typeface="Microsoft JhengHei"/>
                <a:sym typeface="Microsoft JhengHei"/>
              </a:rPr>
              <a:t>英國 </a:t>
            </a:r>
            <a:r>
              <a:rPr lang="en-US" altLang="zh-TW" sz="2400" dirty="0" err="1" smtClean="0">
                <a:latin typeface="Microsoft JhengHei"/>
                <a:ea typeface="Microsoft JhengHei"/>
                <a:cs typeface="Microsoft JhengHei"/>
                <a:sym typeface="Microsoft JhengHei"/>
              </a:rPr>
              <a:t>GoCompare</a:t>
            </a:r>
            <a:r>
              <a:rPr lang="zh-TW" altLang="en-US" sz="2400" dirty="0" smtClean="0">
                <a:latin typeface="Microsoft JhengHei"/>
                <a:ea typeface="Microsoft JhengHei"/>
                <a:cs typeface="Microsoft JhengHei"/>
                <a:sym typeface="Microsoft JhengHei"/>
              </a:rPr>
              <a:t>、印度</a:t>
            </a:r>
            <a:r>
              <a:rPr lang="en-US" altLang="zh-TW" sz="2400" dirty="0" err="1" smtClean="0">
                <a:latin typeface="Microsoft JhengHei"/>
                <a:ea typeface="Microsoft JhengHei"/>
                <a:cs typeface="Microsoft JhengHei"/>
                <a:sym typeface="Microsoft JhengHei"/>
              </a:rPr>
              <a:t>CoverFox</a:t>
            </a:r>
            <a:r>
              <a:rPr lang="zh-TW" altLang="en-US" sz="2400" dirty="0" smtClean="0">
                <a:latin typeface="Microsoft JhengHei"/>
                <a:ea typeface="Microsoft JhengHei"/>
                <a:cs typeface="Microsoft JhengHei"/>
                <a:sym typeface="Microsoft JhengHei"/>
              </a:rPr>
              <a:t>、德國</a:t>
            </a:r>
            <a:r>
              <a:rPr lang="en-US" altLang="zh-TW" sz="2400" dirty="0" smtClean="0">
                <a:latin typeface="Microsoft JhengHei"/>
                <a:ea typeface="Microsoft JhengHei"/>
                <a:cs typeface="Microsoft JhengHei"/>
                <a:sym typeface="Microsoft JhengHei"/>
              </a:rPr>
              <a:t>Clark</a:t>
            </a:r>
            <a:endParaRPr sz="2400" dirty="0">
              <a:latin typeface="Microsoft JhengHei"/>
              <a:ea typeface="Microsoft JhengHei"/>
              <a:cs typeface="Microsoft JhengHei"/>
              <a:sym typeface="Microsoft JhengHei"/>
            </a:endParaRPr>
          </a:p>
          <a:p>
            <a:pPr marL="228600" lvl="0" indent="0" algn="l" rtl="0">
              <a:spcBef>
                <a:spcPts val="1000"/>
              </a:spcBef>
              <a:spcAft>
                <a:spcPts val="0"/>
              </a:spcAft>
              <a:buNone/>
            </a:pPr>
            <a:endParaRPr sz="2400" dirty="0">
              <a:latin typeface="Microsoft JhengHei"/>
              <a:ea typeface="Microsoft JhengHei"/>
              <a:cs typeface="Microsoft JhengHei"/>
              <a:sym typeface="Microsoft JhengHei"/>
            </a:endParaRPr>
          </a:p>
          <a:p>
            <a:pPr marL="228600" marR="0" lvl="0" indent="0" algn="l" rtl="0">
              <a:lnSpc>
                <a:spcPct val="100000"/>
              </a:lnSpc>
              <a:spcBef>
                <a:spcPts val="1000"/>
              </a:spcBef>
              <a:spcAft>
                <a:spcPts val="0"/>
              </a:spcAft>
              <a:buNone/>
            </a:pPr>
            <a:endParaRPr sz="2400" dirty="0">
              <a:latin typeface="Microsoft JhengHei"/>
              <a:ea typeface="Microsoft JhengHei"/>
              <a:cs typeface="Microsoft JhengHei"/>
              <a:sym typeface="Microsoft JhengHei"/>
            </a:endParaRPr>
          </a:p>
        </p:txBody>
      </p:sp>
      <p:pic>
        <p:nvPicPr>
          <p:cNvPr id="5" name="Picture 4" descr="People Icon Vecto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3878" b="92245" l="50286" r="71429"/>
                    </a14:imgEffect>
                  </a14:imgLayer>
                </a14:imgProps>
              </a:ext>
              <a:ext uri="{28A0092B-C50C-407E-A947-70E740481C1C}">
                <a14:useLocalDpi xmlns:a14="http://schemas.microsoft.com/office/drawing/2010/main" val="0"/>
              </a:ext>
            </a:extLst>
          </a:blip>
          <a:srcRect l="49886" t="52138" r="27696" b="8705"/>
          <a:stretch/>
        </p:blipFill>
        <p:spPr bwMode="auto">
          <a:xfrm>
            <a:off x="1312475" y="4135380"/>
            <a:ext cx="1231941" cy="1506286"/>
          </a:xfrm>
          <a:prstGeom prst="rect">
            <a:avLst/>
          </a:prstGeom>
          <a:noFill/>
          <a:extLst>
            <a:ext uri="{909E8E84-426E-40DD-AFC4-6F175D3DCCD1}">
              <a14:hiddenFill xmlns:a14="http://schemas.microsoft.com/office/drawing/2010/main">
                <a:solidFill>
                  <a:srgbClr val="FFFFFF"/>
                </a:solidFill>
              </a14:hiddenFill>
            </a:ext>
          </a:extLst>
        </p:spPr>
      </p:pic>
      <p:sp>
        <p:nvSpPr>
          <p:cNvPr id="7" name="向左箭號 6"/>
          <p:cNvSpPr/>
          <p:nvPr/>
        </p:nvSpPr>
        <p:spPr>
          <a:xfrm rot="10800000">
            <a:off x="2723363" y="4474830"/>
            <a:ext cx="946130" cy="40885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向左箭號 7"/>
          <p:cNvSpPr/>
          <p:nvPr/>
        </p:nvSpPr>
        <p:spPr>
          <a:xfrm>
            <a:off x="2711877" y="5121508"/>
            <a:ext cx="946130" cy="40885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6423492" y="4350369"/>
            <a:ext cx="2660196" cy="1000119"/>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smtClean="0">
                <a:solidFill>
                  <a:schemeClr val="tx1"/>
                </a:solidFill>
                <a:latin typeface="Arial Black" panose="020B0A04020102020204" pitchFamily="34" charset="0"/>
              </a:rPr>
              <a:t>保險推薦系統</a:t>
            </a:r>
            <a:endParaRPr lang="zh-TW" altLang="en-US" sz="3200" b="1" dirty="0">
              <a:solidFill>
                <a:schemeClr val="tx1"/>
              </a:solidFill>
              <a:latin typeface="Arial Black" panose="020B0A04020102020204" pitchFamily="34" charset="0"/>
            </a:endParaRPr>
          </a:p>
        </p:txBody>
      </p:sp>
      <p:cxnSp>
        <p:nvCxnSpPr>
          <p:cNvPr id="10" name="直線單箭頭接點 9"/>
          <p:cNvCxnSpPr/>
          <p:nvPr/>
        </p:nvCxnSpPr>
        <p:spPr>
          <a:xfrm>
            <a:off x="5706208" y="4883683"/>
            <a:ext cx="738554" cy="0"/>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文字方塊 12"/>
          <p:cNvSpPr txBox="1"/>
          <p:nvPr/>
        </p:nvSpPr>
        <p:spPr>
          <a:xfrm>
            <a:off x="2424974" y="3565453"/>
            <a:ext cx="1772945" cy="369332"/>
          </a:xfrm>
          <a:prstGeom prst="rect">
            <a:avLst/>
          </a:prstGeom>
          <a:noFill/>
        </p:spPr>
        <p:txBody>
          <a:bodyPr wrap="square" rtlCol="0">
            <a:spAutoFit/>
          </a:bodyPr>
          <a:lstStyle/>
          <a:p>
            <a:r>
              <a:rPr lang="zh-TW" altLang="en-US" dirty="0" smtClean="0"/>
              <a:t>提</a:t>
            </a:r>
            <a:r>
              <a:rPr lang="zh-TW" altLang="en-US" dirty="0"/>
              <a:t>出</a:t>
            </a:r>
            <a:r>
              <a:rPr lang="zh-TW" altLang="en-US" dirty="0" smtClean="0"/>
              <a:t>保單需</a:t>
            </a:r>
            <a:r>
              <a:rPr lang="zh-TW" altLang="en-US" dirty="0"/>
              <a:t>求</a:t>
            </a:r>
          </a:p>
        </p:txBody>
      </p:sp>
      <p:sp>
        <p:nvSpPr>
          <p:cNvPr id="14" name="文字方塊 13"/>
          <p:cNvSpPr txBox="1"/>
          <p:nvPr/>
        </p:nvSpPr>
        <p:spPr>
          <a:xfrm>
            <a:off x="2424975" y="5575913"/>
            <a:ext cx="1772945" cy="369332"/>
          </a:xfrm>
          <a:prstGeom prst="rect">
            <a:avLst/>
          </a:prstGeom>
          <a:noFill/>
        </p:spPr>
        <p:txBody>
          <a:bodyPr wrap="square" rtlCol="0">
            <a:spAutoFit/>
          </a:bodyPr>
          <a:lstStyle/>
          <a:p>
            <a:r>
              <a:rPr lang="zh-TW" altLang="en-US" dirty="0" smtClean="0"/>
              <a:t>推</a:t>
            </a:r>
            <a:r>
              <a:rPr lang="zh-TW" altLang="en-US" dirty="0"/>
              <a:t>薦</a:t>
            </a:r>
            <a:r>
              <a:rPr lang="zh-TW" altLang="en-US" dirty="0" smtClean="0"/>
              <a:t>保單</a:t>
            </a:r>
            <a:endParaRPr lang="zh-TW" altLang="en-US" dirty="0"/>
          </a:p>
        </p:txBody>
      </p:sp>
      <p:sp>
        <p:nvSpPr>
          <p:cNvPr id="18" name="文字方塊 17"/>
          <p:cNvSpPr txBox="1"/>
          <p:nvPr/>
        </p:nvSpPr>
        <p:spPr>
          <a:xfrm>
            <a:off x="4203532" y="3843078"/>
            <a:ext cx="1772945" cy="369332"/>
          </a:xfrm>
          <a:prstGeom prst="rect">
            <a:avLst/>
          </a:prstGeom>
          <a:noFill/>
        </p:spPr>
        <p:txBody>
          <a:bodyPr wrap="square" rtlCol="0">
            <a:spAutoFit/>
          </a:bodyPr>
          <a:lstStyle/>
          <a:p>
            <a:r>
              <a:rPr lang="zh-TW" altLang="en-US" dirty="0" smtClean="0"/>
              <a:t>使用介面</a:t>
            </a:r>
            <a:endParaRPr lang="en-US" altLang="zh-TW" dirty="0" smtClean="0"/>
          </a:p>
        </p:txBody>
      </p:sp>
      <p:pic>
        <p:nvPicPr>
          <p:cNvPr id="19" name="圖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40690" y="4206371"/>
            <a:ext cx="2058026" cy="1440618"/>
          </a:xfrm>
          <a:prstGeom prst="rect">
            <a:avLst/>
          </a:prstGeom>
        </p:spPr>
      </p:pic>
      <p:pic>
        <p:nvPicPr>
          <p:cNvPr id="2" name="圖片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241866">
            <a:off x="2527115" y="3792959"/>
            <a:ext cx="819029" cy="819029"/>
          </a:xfrm>
          <a:prstGeom prst="rect">
            <a:avLst/>
          </a:prstGeom>
        </p:spPr>
      </p:pic>
      <p:pic>
        <p:nvPicPr>
          <p:cNvPr id="21" name="圖片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493509">
            <a:off x="2997676" y="3763095"/>
            <a:ext cx="819029" cy="819029"/>
          </a:xfrm>
          <a:prstGeom prst="rect">
            <a:avLst/>
          </a:prstGeom>
        </p:spPr>
      </p:pic>
      <p:pic>
        <p:nvPicPr>
          <p:cNvPr id="3" name="圖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41330" y="3260729"/>
            <a:ext cx="2000336" cy="1333557"/>
          </a:xfrm>
          <a:prstGeom prst="rect">
            <a:avLst/>
          </a:prstGeom>
        </p:spPr>
      </p:pic>
      <p:pic>
        <p:nvPicPr>
          <p:cNvPr id="11" name="圖片 10"/>
          <p:cNvPicPr>
            <a:picLocks noChangeAspect="1"/>
          </p:cNvPicPr>
          <p:nvPr/>
        </p:nvPicPr>
        <p:blipFill>
          <a:blip r:embed="rId8"/>
          <a:stretch>
            <a:fillRect/>
          </a:stretch>
        </p:blipFill>
        <p:spPr>
          <a:xfrm>
            <a:off x="9266616" y="4522002"/>
            <a:ext cx="2015945" cy="1299641"/>
          </a:xfrm>
          <a:prstGeom prst="rect">
            <a:avLst/>
          </a:prstGeom>
        </p:spPr>
      </p:pic>
      <p:sp>
        <p:nvSpPr>
          <p:cNvPr id="17" name="文字方塊 16"/>
          <p:cNvSpPr txBox="1"/>
          <p:nvPr/>
        </p:nvSpPr>
        <p:spPr>
          <a:xfrm>
            <a:off x="9384561" y="5787772"/>
            <a:ext cx="1772945" cy="369332"/>
          </a:xfrm>
          <a:prstGeom prst="rect">
            <a:avLst/>
          </a:prstGeom>
          <a:noFill/>
        </p:spPr>
        <p:txBody>
          <a:bodyPr wrap="square" rtlCol="0">
            <a:spAutoFit/>
          </a:bodyPr>
          <a:lstStyle/>
          <a:p>
            <a:r>
              <a:rPr lang="zh-TW" altLang="en-US" dirty="0" smtClean="0"/>
              <a:t>大數據分析</a:t>
            </a:r>
            <a:endParaRPr lang="zh-TW" altLang="en-US" dirty="0"/>
          </a:p>
        </p:txBody>
      </p:sp>
      <p:cxnSp>
        <p:nvCxnSpPr>
          <p:cNvPr id="12" name="直線單箭頭接點 11"/>
          <p:cNvCxnSpPr/>
          <p:nvPr/>
        </p:nvCxnSpPr>
        <p:spPr>
          <a:xfrm>
            <a:off x="9083688" y="4870873"/>
            <a:ext cx="738554" cy="0"/>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文字方塊 22"/>
          <p:cNvSpPr txBox="1"/>
          <p:nvPr/>
        </p:nvSpPr>
        <p:spPr>
          <a:xfrm>
            <a:off x="10803042" y="4481096"/>
            <a:ext cx="1772945" cy="369332"/>
          </a:xfrm>
          <a:prstGeom prst="rect">
            <a:avLst/>
          </a:prstGeom>
          <a:noFill/>
        </p:spPr>
        <p:txBody>
          <a:bodyPr wrap="square" rtlCol="0">
            <a:spAutoFit/>
          </a:bodyPr>
          <a:lstStyle/>
          <a:p>
            <a:r>
              <a:rPr lang="zh-TW" altLang="en-US" dirty="0" smtClean="0"/>
              <a:t>雲端運算</a:t>
            </a:r>
            <a:endParaRPr lang="zh-TW" altLang="en-US" dirty="0"/>
          </a:p>
        </p:txBody>
      </p:sp>
      <p:pic>
        <p:nvPicPr>
          <p:cNvPr id="4" name="圖片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95772" y="3099006"/>
            <a:ext cx="1377577" cy="918844"/>
          </a:xfrm>
          <a:prstGeom prst="rect">
            <a:avLst/>
          </a:prstGeom>
        </p:spPr>
      </p:pic>
      <p:sp>
        <p:nvSpPr>
          <p:cNvPr id="15" name="文字方塊 14"/>
          <p:cNvSpPr txBox="1"/>
          <p:nvPr/>
        </p:nvSpPr>
        <p:spPr>
          <a:xfrm>
            <a:off x="8838836" y="3981037"/>
            <a:ext cx="1772945" cy="369332"/>
          </a:xfrm>
          <a:prstGeom prst="rect">
            <a:avLst/>
          </a:prstGeom>
          <a:noFill/>
        </p:spPr>
        <p:txBody>
          <a:bodyPr wrap="square" rtlCol="0">
            <a:spAutoFit/>
          </a:bodyPr>
          <a:lstStyle/>
          <a:p>
            <a:r>
              <a:rPr lang="zh-TW" altLang="en-US" dirty="0" smtClean="0"/>
              <a:t>人工智慧</a:t>
            </a:r>
            <a:endParaRPr lang="en-US" altLang="zh-TW" dirty="0" smtClean="0"/>
          </a:p>
        </p:txBody>
      </p:sp>
      <p:pic>
        <p:nvPicPr>
          <p:cNvPr id="16" name="圖片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1373520">
            <a:off x="2814168" y="3882923"/>
            <a:ext cx="768365" cy="581272"/>
          </a:xfrm>
          <a:prstGeom prst="rect">
            <a:avLst/>
          </a:prstGeom>
        </p:spPr>
      </p:pic>
    </p:spTree>
    <p:extLst>
      <p:ext uri="{BB962C8B-B14F-4D97-AF65-F5344CB8AC3E}">
        <p14:creationId xmlns:p14="http://schemas.microsoft.com/office/powerpoint/2010/main" val="391491051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pic>
        <p:nvPicPr>
          <p:cNvPr id="538" name="Google Shape;538;p66"/>
          <p:cNvPicPr preferRelativeResize="0"/>
          <p:nvPr/>
        </p:nvPicPr>
        <p:blipFill>
          <a:blip r:embed="rId3">
            <a:alphaModFix/>
          </a:blip>
          <a:stretch>
            <a:fillRect/>
          </a:stretch>
        </p:blipFill>
        <p:spPr>
          <a:xfrm flipH="1">
            <a:off x="8143275" y="1021771"/>
            <a:ext cx="3837900" cy="3001579"/>
          </a:xfrm>
          <a:prstGeom prst="rect">
            <a:avLst/>
          </a:prstGeom>
          <a:noFill/>
          <a:ln>
            <a:noFill/>
          </a:ln>
        </p:spPr>
      </p:pic>
      <p:pic>
        <p:nvPicPr>
          <p:cNvPr id="539" name="Google Shape;539;p66"/>
          <p:cNvPicPr preferRelativeResize="0"/>
          <p:nvPr/>
        </p:nvPicPr>
        <p:blipFill rotWithShape="1">
          <a:blip r:embed="rId4">
            <a:alphaModFix/>
          </a:blip>
          <a:srcRect l="78286" t="24402" r="4335"/>
          <a:stretch/>
        </p:blipFill>
        <p:spPr>
          <a:xfrm>
            <a:off x="7298925" y="3257275"/>
            <a:ext cx="2014424" cy="2685825"/>
          </a:xfrm>
          <a:prstGeom prst="rect">
            <a:avLst/>
          </a:prstGeom>
          <a:noFill/>
          <a:ln>
            <a:noFill/>
          </a:ln>
        </p:spPr>
      </p:pic>
      <p:pic>
        <p:nvPicPr>
          <p:cNvPr id="540" name="Google Shape;540;p66"/>
          <p:cNvPicPr preferRelativeResize="0"/>
          <p:nvPr/>
        </p:nvPicPr>
        <p:blipFill>
          <a:blip r:embed="rId3">
            <a:alphaModFix/>
          </a:blip>
          <a:stretch>
            <a:fillRect/>
          </a:stretch>
        </p:blipFill>
        <p:spPr>
          <a:xfrm>
            <a:off x="427875" y="1828800"/>
            <a:ext cx="4042550" cy="3260700"/>
          </a:xfrm>
          <a:prstGeom prst="rect">
            <a:avLst/>
          </a:prstGeom>
          <a:noFill/>
          <a:ln>
            <a:noFill/>
          </a:ln>
        </p:spPr>
      </p:pic>
      <p:sp>
        <p:nvSpPr>
          <p:cNvPr id="541" name="Google Shape;541;p66"/>
          <p:cNvSpPr txBox="1">
            <a:spLocks noGrp="1"/>
          </p:cNvSpPr>
          <p:nvPr>
            <p:ph type="body" idx="1"/>
          </p:nvPr>
        </p:nvSpPr>
        <p:spPr>
          <a:xfrm>
            <a:off x="865784" y="2196338"/>
            <a:ext cx="3837900" cy="1827000"/>
          </a:xfrm>
          <a:prstGeom prst="rect">
            <a:avLst/>
          </a:prstGeom>
          <a:noFill/>
          <a:ln>
            <a:noFill/>
          </a:ln>
        </p:spPr>
        <p:txBody>
          <a:bodyPr spcFirstLastPara="1" wrap="square" lIns="91425" tIns="45700" rIns="91425" bIns="45700" anchor="t" anchorCtr="0">
            <a:noAutofit/>
          </a:bodyPr>
          <a:lstStyle/>
          <a:p>
            <a:pPr marL="685800" marR="0" lvl="1" indent="-228600" algn="l" rtl="0">
              <a:lnSpc>
                <a:spcPct val="115000"/>
              </a:lnSpc>
              <a:spcBef>
                <a:spcPts val="500"/>
              </a:spcBef>
              <a:spcAft>
                <a:spcPts val="0"/>
              </a:spcAft>
              <a:buClr>
                <a:schemeClr val="dk1"/>
              </a:buClr>
              <a:buSzPts val="2400"/>
              <a:buFont typeface="Microsoft JhengHei"/>
              <a:buChar char="•"/>
            </a:pPr>
            <a:r>
              <a:rPr lang="zh-TW" b="1" dirty="0">
                <a:latin typeface="Microsoft JhengHei"/>
                <a:ea typeface="Microsoft JhengHei"/>
                <a:cs typeface="Microsoft JhengHei"/>
                <a:sym typeface="Microsoft JhengHei"/>
              </a:rPr>
              <a:t>保費好貴</a:t>
            </a:r>
            <a:endParaRPr b="1" dirty="0">
              <a:latin typeface="Microsoft JhengHei"/>
              <a:ea typeface="Microsoft JhengHei"/>
              <a:cs typeface="Microsoft JhengHei"/>
              <a:sym typeface="Microsoft JhengHei"/>
            </a:endParaRPr>
          </a:p>
          <a:p>
            <a:pPr marL="685800" marR="0" lvl="1" indent="-228600" algn="l" rtl="0">
              <a:lnSpc>
                <a:spcPct val="115000"/>
              </a:lnSpc>
              <a:spcBef>
                <a:spcPts val="500"/>
              </a:spcBef>
              <a:spcAft>
                <a:spcPts val="0"/>
              </a:spcAft>
              <a:buClr>
                <a:schemeClr val="dk1"/>
              </a:buClr>
              <a:buSzPts val="2400"/>
              <a:buFont typeface="Microsoft JhengHei"/>
              <a:buChar char="•"/>
            </a:pPr>
            <a:r>
              <a:rPr lang="zh-TW" b="1" dirty="0">
                <a:latin typeface="Microsoft JhengHei"/>
                <a:ea typeface="Microsoft JhengHei"/>
                <a:cs typeface="Microsoft JhengHei"/>
                <a:sym typeface="Microsoft JhengHei"/>
              </a:rPr>
              <a:t>想自己決定保單</a:t>
            </a:r>
            <a:endParaRPr b="1" dirty="0">
              <a:latin typeface="Microsoft JhengHei"/>
              <a:ea typeface="Microsoft JhengHei"/>
              <a:cs typeface="Microsoft JhengHei"/>
              <a:sym typeface="Microsoft JhengHei"/>
            </a:endParaRPr>
          </a:p>
          <a:p>
            <a:pPr marL="685800" marR="0" lvl="1" indent="-228600" algn="l" rtl="0">
              <a:lnSpc>
                <a:spcPct val="115000"/>
              </a:lnSpc>
              <a:spcBef>
                <a:spcPts val="500"/>
              </a:spcBef>
              <a:spcAft>
                <a:spcPts val="0"/>
              </a:spcAft>
              <a:buClr>
                <a:schemeClr val="dk1"/>
              </a:buClr>
              <a:buSzPts val="2400"/>
              <a:buFont typeface="Microsoft JhengHei"/>
              <a:buChar char="•"/>
            </a:pPr>
            <a:r>
              <a:rPr lang="zh-TW" b="1">
                <a:latin typeface="Microsoft JhengHei"/>
                <a:ea typeface="Microsoft JhengHei"/>
                <a:cs typeface="Microsoft JhengHei"/>
                <a:sym typeface="Microsoft JhengHei"/>
              </a:rPr>
              <a:t>怎麼</a:t>
            </a:r>
            <a:r>
              <a:rPr lang="zh-TW" b="1" smtClean="0">
                <a:latin typeface="Microsoft JhengHei"/>
                <a:ea typeface="Microsoft JhengHei"/>
                <a:cs typeface="Microsoft JhengHei"/>
                <a:sym typeface="Microsoft JhengHei"/>
              </a:rPr>
              <a:t>選</a:t>
            </a:r>
            <a:r>
              <a:rPr lang="zh-TW" altLang="en-US" b="1" smtClean="0">
                <a:latin typeface="Microsoft JhengHei"/>
                <a:ea typeface="Microsoft JhengHei"/>
                <a:cs typeface="Microsoft JhengHei"/>
                <a:sym typeface="Microsoft JhengHei"/>
              </a:rPr>
              <a:t>協同</a:t>
            </a:r>
            <a:r>
              <a:rPr lang="zh-TW" b="1" smtClean="0">
                <a:latin typeface="Microsoft JhengHei"/>
                <a:ea typeface="Microsoft JhengHei"/>
                <a:cs typeface="Microsoft JhengHei"/>
                <a:sym typeface="Microsoft JhengHei"/>
              </a:rPr>
              <a:t>保</a:t>
            </a:r>
            <a:r>
              <a:rPr lang="zh-TW" altLang="en-US" b="1" smtClean="0">
                <a:latin typeface="Microsoft JhengHei"/>
                <a:ea typeface="Microsoft JhengHei"/>
                <a:cs typeface="Microsoft JhengHei"/>
                <a:sym typeface="Microsoft JhengHei"/>
              </a:rPr>
              <a:t>險</a:t>
            </a:r>
            <a:r>
              <a:rPr lang="zh-TW" b="1" smtClean="0">
                <a:latin typeface="Microsoft JhengHei"/>
                <a:ea typeface="Microsoft JhengHei"/>
                <a:cs typeface="Microsoft JhengHei"/>
                <a:sym typeface="Microsoft JhengHei"/>
              </a:rPr>
              <a:t>人</a:t>
            </a:r>
            <a:endParaRPr b="1" i="0" u="none" strike="noStrike" cap="none" dirty="0">
              <a:solidFill>
                <a:schemeClr val="dk1"/>
              </a:solidFill>
              <a:latin typeface="Microsoft JhengHei"/>
              <a:ea typeface="Microsoft JhengHei"/>
              <a:cs typeface="Microsoft JhengHei"/>
              <a:sym typeface="Microsoft JhengHei"/>
            </a:endParaRPr>
          </a:p>
          <a:p>
            <a:pPr marL="228600" marR="0" lvl="0" indent="-63500" algn="l" rtl="0">
              <a:lnSpc>
                <a:spcPct val="100000"/>
              </a:lnSpc>
              <a:spcBef>
                <a:spcPts val="1000"/>
              </a:spcBef>
              <a:spcAft>
                <a:spcPts val="0"/>
              </a:spcAft>
              <a:buClr>
                <a:schemeClr val="dk1"/>
              </a:buClr>
              <a:buSzPts val="2600"/>
              <a:buFont typeface="Arial"/>
              <a:buNone/>
            </a:pPr>
            <a:endParaRPr sz="2400" b="1" i="0" u="none" strike="noStrike" cap="none" dirty="0">
              <a:solidFill>
                <a:schemeClr val="dk1"/>
              </a:solidFill>
              <a:latin typeface="Microsoft JhengHei"/>
              <a:ea typeface="Microsoft JhengHei"/>
              <a:cs typeface="Microsoft JhengHei"/>
              <a:sym typeface="Microsoft JhengHei"/>
            </a:endParaRPr>
          </a:p>
        </p:txBody>
      </p:sp>
      <p:sp>
        <p:nvSpPr>
          <p:cNvPr id="542" name="Google Shape;542;p6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200"/>
              <a:buFont typeface="Corbel"/>
              <a:buNone/>
            </a:pPr>
            <a:fld id="{00000000-1234-1234-1234-123412341234}" type="slidenum">
              <a:rPr lang="en-US" altLang="zh-TW" sz="1200" b="0" i="0" u="none" strike="noStrike" cap="none">
                <a:solidFill>
                  <a:srgbClr val="FFFFFF"/>
                </a:solidFill>
                <a:latin typeface="Corbel"/>
                <a:ea typeface="Corbel"/>
                <a:cs typeface="Corbel"/>
                <a:sym typeface="Corbel"/>
              </a:rPr>
              <a:t>72</a:t>
            </a:fld>
            <a:endParaRPr sz="1200" b="0" i="0" u="none" strike="noStrike" cap="none">
              <a:solidFill>
                <a:srgbClr val="FFFFFF"/>
              </a:solidFill>
              <a:latin typeface="Corbel"/>
              <a:ea typeface="Corbel"/>
              <a:cs typeface="Corbel"/>
              <a:sym typeface="Corbel"/>
            </a:endParaRPr>
          </a:p>
        </p:txBody>
      </p:sp>
      <p:sp>
        <p:nvSpPr>
          <p:cNvPr id="543" name="Google Shape;543;p66"/>
          <p:cNvSpPr txBox="1"/>
          <p:nvPr/>
        </p:nvSpPr>
        <p:spPr>
          <a:xfrm>
            <a:off x="8463300" y="1612775"/>
            <a:ext cx="3728700" cy="954900"/>
          </a:xfrm>
          <a:prstGeom prst="rect">
            <a:avLst/>
          </a:prstGeom>
          <a:noFill/>
          <a:ln>
            <a:noFill/>
          </a:ln>
        </p:spPr>
        <p:txBody>
          <a:bodyPr spcFirstLastPara="1" wrap="square" lIns="91425" tIns="91425" rIns="91425" bIns="91425" anchor="ctr" anchorCtr="0">
            <a:noAutofit/>
          </a:bodyPr>
          <a:lstStyle/>
          <a:p>
            <a:pPr marL="457200" lvl="0" indent="-317500" algn="l" rtl="0">
              <a:lnSpc>
                <a:spcPct val="115000"/>
              </a:lnSpc>
              <a:spcBef>
                <a:spcPts val="0"/>
              </a:spcBef>
              <a:spcAft>
                <a:spcPts val="0"/>
              </a:spcAft>
              <a:buSzPts val="1400"/>
              <a:buFont typeface="Microsoft JhengHei"/>
              <a:buChar char="●"/>
            </a:pPr>
            <a:r>
              <a:rPr lang="zh-TW" sz="2400" b="1">
                <a:latin typeface="Microsoft JhengHei"/>
                <a:ea typeface="Microsoft JhengHei"/>
                <a:cs typeface="Microsoft JhengHei"/>
                <a:sym typeface="Microsoft JhengHei"/>
              </a:rPr>
              <a:t>拉客戶人力成本高</a:t>
            </a:r>
            <a:endParaRPr sz="2400" b="1">
              <a:latin typeface="Microsoft JhengHei"/>
              <a:ea typeface="Microsoft JhengHei"/>
              <a:cs typeface="Microsoft JhengHei"/>
              <a:sym typeface="Microsoft JhengHei"/>
            </a:endParaRPr>
          </a:p>
          <a:p>
            <a:pPr marL="457200" lvl="0" indent="-317500" algn="l" rtl="0">
              <a:lnSpc>
                <a:spcPct val="115000"/>
              </a:lnSpc>
              <a:spcBef>
                <a:spcPts val="0"/>
              </a:spcBef>
              <a:spcAft>
                <a:spcPts val="0"/>
              </a:spcAft>
              <a:buSzPts val="1400"/>
              <a:buFont typeface="Microsoft JhengHei"/>
              <a:buChar char="●"/>
            </a:pPr>
            <a:r>
              <a:rPr lang="zh-TW" sz="2400" b="1">
                <a:latin typeface="Microsoft JhengHei"/>
                <a:ea typeface="Microsoft JhengHei"/>
                <a:cs typeface="Microsoft JhengHei"/>
                <a:sym typeface="Microsoft JhengHei"/>
              </a:rPr>
              <a:t>客戶詐保風險</a:t>
            </a:r>
            <a:endParaRPr sz="2400" b="1">
              <a:latin typeface="Microsoft JhengHei"/>
              <a:ea typeface="Microsoft JhengHei"/>
              <a:cs typeface="Microsoft JhengHei"/>
              <a:sym typeface="Microsoft JhengHei"/>
            </a:endParaRPr>
          </a:p>
        </p:txBody>
      </p:sp>
      <p:pic>
        <p:nvPicPr>
          <p:cNvPr id="544" name="Google Shape;544;p66"/>
          <p:cNvPicPr preferRelativeResize="0"/>
          <p:nvPr/>
        </p:nvPicPr>
        <p:blipFill>
          <a:blip r:embed="rId5">
            <a:alphaModFix/>
          </a:blip>
          <a:stretch>
            <a:fillRect/>
          </a:stretch>
        </p:blipFill>
        <p:spPr>
          <a:xfrm>
            <a:off x="3429925" y="4437036"/>
            <a:ext cx="1518025" cy="1506075"/>
          </a:xfrm>
          <a:prstGeom prst="rect">
            <a:avLst/>
          </a:prstGeom>
          <a:noFill/>
          <a:ln>
            <a:noFill/>
          </a:ln>
        </p:spPr>
      </p:pic>
      <p:sp>
        <p:nvSpPr>
          <p:cNvPr id="545" name="Google Shape;545;p66"/>
          <p:cNvSpPr txBox="1">
            <a:spLocks noGrp="1"/>
          </p:cNvSpPr>
          <p:nvPr>
            <p:ph type="title"/>
          </p:nvPr>
        </p:nvSpPr>
        <p:spPr>
          <a:xfrm>
            <a:off x="329184" y="353675"/>
            <a:ext cx="11651991" cy="1259100"/>
          </a:xfrm>
          <a:prstGeom prst="rect">
            <a:avLst/>
          </a:prstGeom>
        </p:spPr>
        <p:txBody>
          <a:bodyPr spcFirstLastPara="1" wrap="square" lIns="91425" tIns="45700" rIns="91425" bIns="45700" anchor="b" anchorCtr="0">
            <a:noAutofit/>
          </a:bodyPr>
          <a:lstStyle/>
          <a:p>
            <a:pPr lvl="0">
              <a:spcBef>
                <a:spcPts val="0"/>
              </a:spcBef>
            </a:pPr>
            <a:r>
              <a:rPr lang="en-US" altLang="zh-TW" dirty="0">
                <a:solidFill>
                  <a:schemeClr val="accent2"/>
                </a:solidFill>
                <a:latin typeface="Microsoft JhengHei"/>
                <a:ea typeface="Microsoft JhengHei"/>
                <a:cs typeface="Microsoft JhengHei"/>
                <a:sym typeface="Microsoft JhengHei"/>
              </a:rPr>
              <a:t>P2P</a:t>
            </a:r>
            <a:r>
              <a:rPr lang="zh-TW" altLang="en-US" dirty="0">
                <a:solidFill>
                  <a:schemeClr val="accent2"/>
                </a:solidFill>
                <a:latin typeface="Microsoft JhengHei"/>
                <a:ea typeface="Microsoft JhengHei"/>
                <a:cs typeface="Microsoft JhengHei"/>
                <a:sym typeface="Microsoft JhengHei"/>
              </a:rPr>
              <a:t>保險</a:t>
            </a:r>
            <a:r>
              <a:rPr lang="en-US" altLang="zh-TW" dirty="0" smtClean="0">
                <a:latin typeface="Microsoft JhengHei"/>
                <a:ea typeface="Microsoft JhengHei"/>
                <a:cs typeface="Microsoft JhengHei"/>
                <a:sym typeface="Microsoft JhengHei"/>
              </a:rPr>
              <a:t/>
            </a:r>
            <a:br>
              <a:rPr lang="en-US" altLang="zh-TW" dirty="0" smtClean="0">
                <a:latin typeface="Microsoft JhengHei"/>
                <a:ea typeface="Microsoft JhengHei"/>
                <a:cs typeface="Microsoft JhengHei"/>
                <a:sym typeface="Microsoft JhengHei"/>
              </a:rPr>
            </a:br>
            <a:r>
              <a:rPr lang="zh-TW" sz="2800" dirty="0" smtClean="0">
                <a:latin typeface="Microsoft JhengHei"/>
                <a:ea typeface="Microsoft JhengHei"/>
                <a:cs typeface="Microsoft JhengHei"/>
                <a:sym typeface="Microsoft JhengHei"/>
              </a:rPr>
              <a:t>傳統</a:t>
            </a:r>
            <a:r>
              <a:rPr lang="zh-TW" sz="2800" dirty="0">
                <a:latin typeface="Microsoft JhengHei"/>
                <a:ea typeface="Microsoft JhengHei"/>
                <a:cs typeface="Microsoft JhengHei"/>
                <a:sym typeface="Microsoft JhengHei"/>
              </a:rPr>
              <a:t>保險：成本  </a:t>
            </a:r>
            <a:r>
              <a:rPr lang="zh-TW" sz="2800" dirty="0" smtClean="0">
                <a:latin typeface="Microsoft JhengHei"/>
                <a:ea typeface="Microsoft JhengHei"/>
                <a:cs typeface="Microsoft JhengHei"/>
                <a:sym typeface="Microsoft JhengHei"/>
              </a:rPr>
              <a:t>互助</a:t>
            </a:r>
            <a:r>
              <a:rPr lang="zh-TW" sz="2800" dirty="0">
                <a:latin typeface="Microsoft JhengHei"/>
                <a:ea typeface="Microsoft JhengHei"/>
                <a:cs typeface="Microsoft JhengHei"/>
                <a:sym typeface="Microsoft JhengHei"/>
              </a:rPr>
              <a:t>保險：信用</a:t>
            </a:r>
            <a:endParaRPr sz="2800" dirty="0">
              <a:latin typeface="Microsoft JhengHei"/>
              <a:ea typeface="Microsoft JhengHei"/>
              <a:cs typeface="Microsoft JhengHei"/>
              <a:sym typeface="Microsoft JhengHei"/>
            </a:endParaRPr>
          </a:p>
        </p:txBody>
      </p:sp>
    </p:spTree>
    <p:extLst>
      <p:ext uri="{BB962C8B-B14F-4D97-AF65-F5344CB8AC3E}">
        <p14:creationId xmlns:p14="http://schemas.microsoft.com/office/powerpoint/2010/main" val="219782115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solidFill>
                  <a:schemeClr val="accent2"/>
                </a:solidFill>
                <a:latin typeface="Microsoft JhengHei"/>
                <a:ea typeface="Microsoft JhengHei"/>
                <a:cs typeface="Microsoft JhengHei"/>
                <a:sym typeface="Microsoft JhengHei"/>
              </a:rPr>
              <a:t>P2P</a:t>
            </a:r>
            <a:r>
              <a:rPr lang="zh-TW" altLang="zh-TW" dirty="0" smtClean="0">
                <a:solidFill>
                  <a:schemeClr val="accent2"/>
                </a:solidFill>
                <a:latin typeface="Microsoft JhengHei"/>
                <a:ea typeface="Microsoft JhengHei"/>
                <a:cs typeface="Microsoft JhengHei"/>
                <a:sym typeface="Microsoft JhengHei"/>
              </a:rPr>
              <a:t>保險</a:t>
            </a:r>
            <a:r>
              <a:rPr lang="zh-TW" altLang="en-US" dirty="0" smtClean="0">
                <a:solidFill>
                  <a:schemeClr val="accent2"/>
                </a:solidFill>
                <a:latin typeface="Microsoft JhengHei"/>
                <a:ea typeface="Microsoft JhengHei"/>
                <a:cs typeface="Microsoft JhengHei"/>
                <a:sym typeface="Microsoft JhengHei"/>
              </a:rPr>
              <a:t>解決方案</a:t>
            </a:r>
            <a:endParaRPr lang="zh-TW" altLang="en-US" dirty="0"/>
          </a:p>
        </p:txBody>
      </p:sp>
      <p:pic>
        <p:nvPicPr>
          <p:cNvPr id="4" name="內容版面配置區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555137" y="1690687"/>
            <a:ext cx="7636863" cy="3645241"/>
          </a:xfrm>
        </p:spPr>
      </p:pic>
      <p:sp>
        <p:nvSpPr>
          <p:cNvPr id="5" name="文字方塊 4"/>
          <p:cNvSpPr txBox="1"/>
          <p:nvPr/>
        </p:nvSpPr>
        <p:spPr>
          <a:xfrm>
            <a:off x="544008" y="1980840"/>
            <a:ext cx="3970119" cy="3677930"/>
          </a:xfrm>
          <a:prstGeom prst="rect">
            <a:avLst/>
          </a:prstGeom>
          <a:noFill/>
        </p:spPr>
        <p:txBody>
          <a:bodyPr wrap="square" rtlCol="0">
            <a:spAutoFit/>
          </a:bodyPr>
          <a:lstStyle/>
          <a:p>
            <a:pPr marL="285750" indent="-285750">
              <a:buFont typeface="Arial" panose="020B0604020202020204" pitchFamily="34" charset="0"/>
              <a:buChar char="•"/>
            </a:pPr>
            <a:r>
              <a:rPr lang="zh-TW" altLang="en-US" sz="2000" b="1" dirty="0">
                <a:latin typeface="微軟正黑體" panose="020B0604030504040204" pitchFamily="34" charset="-120"/>
                <a:ea typeface="微軟正黑體" panose="020B0604030504040204" pitchFamily="34" charset="-120"/>
              </a:rPr>
              <a:t>概念｜</a:t>
            </a:r>
            <a:r>
              <a:rPr lang="zh-TW" altLang="en-US" sz="2000" dirty="0">
                <a:latin typeface="微軟正黑體" panose="020B0604030504040204" pitchFamily="34" charset="-120"/>
                <a:ea typeface="微軟正黑體" panose="020B0604030504040204" pitchFamily="34" charset="-120"/>
              </a:rPr>
              <a:t> </a:t>
            </a:r>
            <a:r>
              <a:rPr lang="en-US" altLang="zh-TW" sz="2000" dirty="0">
                <a:latin typeface="微軟正黑體" panose="020B0604030504040204" pitchFamily="34" charset="-120"/>
                <a:ea typeface="微軟正黑體" panose="020B0604030504040204" pitchFamily="34" charset="-120"/>
              </a:rPr>
              <a:t>P2P</a:t>
            </a:r>
            <a:r>
              <a:rPr lang="zh-TW" altLang="en-US" sz="2000" dirty="0">
                <a:latin typeface="微軟正黑體" panose="020B0604030504040204" pitchFamily="34" charset="-120"/>
                <a:ea typeface="微軟正黑體" panose="020B0604030504040204" pitchFamily="34" charset="-120"/>
              </a:rPr>
              <a:t>保險是一種將互助保險和傳統保險結合的</a:t>
            </a:r>
            <a:r>
              <a:rPr lang="zh-TW" altLang="en-US" sz="2000" dirty="0" smtClean="0">
                <a:latin typeface="微軟正黑體" panose="020B0604030504040204" pitchFamily="34" charset="-120"/>
                <a:ea typeface="微軟正黑體" panose="020B0604030504040204" pitchFamily="34" charset="-120"/>
              </a:rPr>
              <a:t>模式，用戶間形成</a:t>
            </a:r>
            <a:r>
              <a:rPr lang="zh-TW" altLang="en-US" sz="2000" dirty="0">
                <a:latin typeface="微軟正黑體" panose="020B0604030504040204" pitchFamily="34" charset="-120"/>
                <a:ea typeface="微軟正黑體" panose="020B0604030504040204" pitchFamily="34" charset="-120"/>
              </a:rPr>
              <a:t>互助</a:t>
            </a:r>
            <a:r>
              <a:rPr lang="zh-TW" altLang="en-US" sz="2000" dirty="0" smtClean="0">
                <a:latin typeface="微軟正黑體" panose="020B0604030504040204" pitchFamily="34" charset="-120"/>
                <a:ea typeface="微軟正黑體" panose="020B0604030504040204" pitchFamily="34" charset="-120"/>
              </a:rPr>
              <a:t>小組，</a:t>
            </a:r>
            <a:r>
              <a:rPr lang="zh-TW" altLang="en-US" sz="2000" dirty="0">
                <a:latin typeface="微軟正黑體" panose="020B0604030504040204" pitchFamily="34" charset="-120"/>
                <a:ea typeface="微軟正黑體" panose="020B0604030504040204" pitchFamily="34" charset="-120"/>
              </a:rPr>
              <a:t>共享保費資金池。小額出險將從資金池裡提取資金，大額出險則會由保險公司賠</a:t>
            </a:r>
            <a:r>
              <a:rPr lang="zh-TW" altLang="en-US" sz="2000" dirty="0" smtClean="0">
                <a:latin typeface="微軟正黑體" panose="020B0604030504040204" pitchFamily="34" charset="-120"/>
                <a:ea typeface="微軟正黑體" panose="020B0604030504040204" pitchFamily="34" charset="-120"/>
              </a:rPr>
              <a:t>付</a:t>
            </a:r>
            <a:r>
              <a:rPr lang="zh-TW" altLang="en-US" sz="2000" dirty="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如果</a:t>
            </a:r>
            <a:r>
              <a:rPr lang="zh-TW" altLang="en-US" sz="2000" dirty="0">
                <a:latin typeface="微軟正黑體" panose="020B0604030504040204" pitchFamily="34" charset="-120"/>
                <a:ea typeface="微軟正黑體" panose="020B0604030504040204" pitchFamily="34" charset="-120"/>
              </a:rPr>
              <a:t>保險期間內未出險，資金池的保費基金將返還給用戶，而保險公司也會降低運營成本。</a:t>
            </a:r>
          </a:p>
          <a:p>
            <a:pPr marL="285750" indent="-285750">
              <a:lnSpc>
                <a:spcPct val="120000"/>
              </a:lnSpc>
              <a:spcBef>
                <a:spcPts val="600"/>
              </a:spcBef>
              <a:spcAft>
                <a:spcPts val="600"/>
              </a:spcAft>
              <a:buFont typeface="Arial" panose="020B0604020202020204" pitchFamily="34" charset="0"/>
              <a:buChar char="•"/>
            </a:pPr>
            <a:r>
              <a:rPr lang="zh-TW" altLang="en-US" sz="2000" b="1" dirty="0" smtClean="0">
                <a:latin typeface="微軟正黑體" panose="020B0604030504040204" pitchFamily="34" charset="-120"/>
                <a:ea typeface="微軟正黑體" panose="020B0604030504040204" pitchFamily="34" charset="-120"/>
              </a:rPr>
              <a:t>案例｜</a:t>
            </a:r>
            <a:r>
              <a:rPr lang="en-US" altLang="zh-TW" sz="2000" dirty="0" err="1" smtClean="0">
                <a:latin typeface="微軟正黑體" panose="020B0604030504040204" pitchFamily="34" charset="-120"/>
                <a:ea typeface="微軟正黑體" panose="020B0604030504040204" pitchFamily="34" charset="-120"/>
              </a:rPr>
              <a:t>Friendsurance</a:t>
            </a:r>
            <a:r>
              <a:rPr lang="zh-TW" altLang="en-US" sz="2000" dirty="0" smtClean="0">
                <a:latin typeface="微軟正黑體" panose="020B0604030504040204" pitchFamily="34" charset="-120"/>
                <a:ea typeface="微軟正黑體" panose="020B0604030504040204" pitchFamily="34" charset="-120"/>
              </a:rPr>
              <a:t>、</a:t>
            </a:r>
            <a:r>
              <a:rPr lang="en-US" altLang="zh-TW" sz="2000" dirty="0" smtClean="0">
                <a:latin typeface="微軟正黑體" panose="020B0604030504040204" pitchFamily="34" charset="-120"/>
                <a:ea typeface="微軟正黑體" panose="020B0604030504040204" pitchFamily="34" charset="-120"/>
              </a:rPr>
              <a:t>Lemonade, </a:t>
            </a:r>
            <a:r>
              <a:rPr lang="en-US" sz="2000" dirty="0"/>
              <a:t>Guevara</a:t>
            </a:r>
            <a:endParaRPr lang="en-US" altLang="zh-TW"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82892345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6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200"/>
              <a:buFont typeface="Corbel"/>
              <a:buNone/>
            </a:pPr>
            <a:r>
              <a:rPr lang="zh-TW" sz="4200" i="0" u="none" strike="noStrike" cap="none" dirty="0">
                <a:solidFill>
                  <a:schemeClr val="accent2"/>
                </a:solidFill>
                <a:latin typeface="Microsoft JhengHei"/>
                <a:ea typeface="Microsoft JhengHei"/>
                <a:cs typeface="Microsoft JhengHei"/>
                <a:sym typeface="Microsoft JhengHei"/>
              </a:rPr>
              <a:t>社群網路創新： Friendsurance</a:t>
            </a:r>
            <a:endParaRPr sz="4200" i="0" u="none" strike="noStrike" cap="none" dirty="0">
              <a:solidFill>
                <a:schemeClr val="accent2"/>
              </a:solidFill>
              <a:latin typeface="Microsoft JhengHei"/>
              <a:ea typeface="Microsoft JhengHei"/>
              <a:cs typeface="Microsoft JhengHei"/>
              <a:sym typeface="Microsoft JhengHei"/>
            </a:endParaRPr>
          </a:p>
        </p:txBody>
      </p:sp>
      <p:sp>
        <p:nvSpPr>
          <p:cNvPr id="576" name="Google Shape;576;p69"/>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Autofit/>
          </a:bodyPr>
          <a:lstStyle/>
          <a:p>
            <a:pPr marL="228600" marR="0" lvl="0" indent="-215900" algn="l" rtl="0">
              <a:lnSpc>
                <a:spcPct val="100000"/>
              </a:lnSpc>
              <a:spcBef>
                <a:spcPts val="0"/>
              </a:spcBef>
              <a:spcAft>
                <a:spcPts val="0"/>
              </a:spcAft>
              <a:buClr>
                <a:schemeClr val="dk1"/>
              </a:buClr>
              <a:buSzPts val="2400"/>
              <a:buFont typeface="Microsoft JhengHei"/>
              <a:buChar char="•"/>
            </a:pPr>
            <a:r>
              <a:rPr lang="zh-TW" sz="2400" i="0" u="none" strike="noStrike" cap="none">
                <a:solidFill>
                  <a:schemeClr val="dk1"/>
                </a:solidFill>
                <a:latin typeface="Microsoft JhengHei"/>
                <a:ea typeface="Microsoft JhengHei"/>
                <a:cs typeface="Microsoft JhengHei"/>
                <a:sym typeface="Microsoft JhengHei"/>
              </a:rPr>
              <a:t>創立於德國柏林，作為保險中介，與傳統保險公司合作提供保險產品</a:t>
            </a:r>
            <a:endParaRPr sz="2400">
              <a:latin typeface="Microsoft JhengHei"/>
              <a:ea typeface="Microsoft JhengHei"/>
              <a:cs typeface="Microsoft JhengHei"/>
              <a:sym typeface="Microsoft JhengHei"/>
            </a:endParaRPr>
          </a:p>
          <a:p>
            <a:pPr marL="228600" marR="0" lvl="0" indent="-215900" algn="l" rtl="0">
              <a:lnSpc>
                <a:spcPct val="100000"/>
              </a:lnSpc>
              <a:spcBef>
                <a:spcPts val="1000"/>
              </a:spcBef>
              <a:spcAft>
                <a:spcPts val="0"/>
              </a:spcAft>
              <a:buClr>
                <a:schemeClr val="dk1"/>
              </a:buClr>
              <a:buSzPts val="2400"/>
              <a:buFont typeface="Microsoft JhengHei"/>
              <a:buChar char="•"/>
            </a:pPr>
            <a:r>
              <a:rPr lang="zh-TW" sz="2400" i="0" u="none" strike="noStrike" cap="none">
                <a:solidFill>
                  <a:schemeClr val="dk1"/>
                </a:solidFill>
                <a:latin typeface="Microsoft JhengHei"/>
                <a:ea typeface="Microsoft JhengHei"/>
                <a:cs typeface="Microsoft JhengHei"/>
                <a:sym typeface="Microsoft JhengHei"/>
              </a:rPr>
              <a:t>商業模式</a:t>
            </a:r>
            <a:endParaRPr sz="2400">
              <a:latin typeface="Microsoft JhengHei"/>
              <a:ea typeface="Microsoft JhengHei"/>
              <a:cs typeface="Microsoft JhengHei"/>
              <a:sym typeface="Microsoft JhengHei"/>
            </a:endParaRPr>
          </a:p>
          <a:p>
            <a:pPr marL="685800" marR="0" lvl="1" indent="-228600" algn="l" rtl="0">
              <a:lnSpc>
                <a:spcPct val="100000"/>
              </a:lnSpc>
              <a:spcBef>
                <a:spcPts val="500"/>
              </a:spcBef>
              <a:spcAft>
                <a:spcPts val="0"/>
              </a:spcAft>
              <a:buClr>
                <a:schemeClr val="dk1"/>
              </a:buClr>
              <a:buSzPts val="2400"/>
              <a:buFont typeface="Microsoft JhengHei"/>
              <a:buChar char="•"/>
            </a:pPr>
            <a:r>
              <a:rPr lang="zh-TW" i="0" u="none" strike="noStrike" cap="none">
                <a:solidFill>
                  <a:schemeClr val="dk1"/>
                </a:solidFill>
                <a:latin typeface="Microsoft JhengHei"/>
                <a:ea typeface="Microsoft JhengHei"/>
                <a:cs typeface="Microsoft JhengHei"/>
                <a:sym typeface="Microsoft JhengHei"/>
              </a:rPr>
              <a:t>根據客戶需要的保險類型將他們分為不同的小組(財產、個人責任、可保產物和訴訟保險小組)</a:t>
            </a:r>
            <a:endParaRPr i="0" u="none" strike="noStrike" cap="none">
              <a:solidFill>
                <a:schemeClr val="dk1"/>
              </a:solidFill>
              <a:latin typeface="Microsoft JhengHei"/>
              <a:ea typeface="Microsoft JhengHei"/>
              <a:cs typeface="Microsoft JhengHei"/>
              <a:sym typeface="Microsoft JhengHei"/>
            </a:endParaRPr>
          </a:p>
          <a:p>
            <a:pPr marL="685800" marR="0" lvl="1" indent="-228600" algn="l" rtl="0">
              <a:lnSpc>
                <a:spcPct val="100000"/>
              </a:lnSpc>
              <a:spcBef>
                <a:spcPts val="500"/>
              </a:spcBef>
              <a:spcAft>
                <a:spcPts val="0"/>
              </a:spcAft>
              <a:buClr>
                <a:schemeClr val="dk1"/>
              </a:buClr>
              <a:buSzPts val="2400"/>
              <a:buFont typeface="Microsoft JhengHei"/>
              <a:buChar char="•"/>
            </a:pPr>
            <a:r>
              <a:rPr lang="zh-TW" i="0" u="none" strike="noStrike" cap="none">
                <a:solidFill>
                  <a:schemeClr val="dk1"/>
                </a:solidFill>
                <a:latin typeface="Microsoft JhengHei"/>
                <a:ea typeface="Microsoft JhengHei"/>
                <a:cs typeface="Microsoft JhengHei"/>
                <a:sym typeface="Microsoft JhengHei"/>
              </a:rPr>
              <a:t>Friendsurance 的保險產品採用了基於 P2P 的社區形式</a:t>
            </a:r>
            <a:endParaRPr>
              <a:latin typeface="Microsoft JhengHei"/>
              <a:ea typeface="Microsoft JhengHei"/>
              <a:cs typeface="Microsoft JhengHei"/>
              <a:sym typeface="Microsoft JhengHei"/>
            </a:endParaRPr>
          </a:p>
          <a:p>
            <a:pPr marL="1143000" marR="0" lvl="2" indent="-228600" algn="l" rtl="0">
              <a:lnSpc>
                <a:spcPct val="100000"/>
              </a:lnSpc>
              <a:spcBef>
                <a:spcPts val="500"/>
              </a:spcBef>
              <a:spcAft>
                <a:spcPts val="0"/>
              </a:spcAft>
              <a:buClr>
                <a:schemeClr val="dk1"/>
              </a:buClr>
              <a:buSzPts val="2400"/>
              <a:buFont typeface="Microsoft JhengHei"/>
              <a:buChar char="•"/>
            </a:pPr>
            <a:r>
              <a:rPr lang="zh-TW" sz="2400" i="0" u="none" strike="noStrike" cap="none">
                <a:solidFill>
                  <a:schemeClr val="dk1"/>
                </a:solidFill>
                <a:latin typeface="Microsoft JhengHei"/>
                <a:ea typeface="Microsoft JhengHei"/>
                <a:cs typeface="Microsoft JhengHei"/>
                <a:sym typeface="Microsoft JhengHei"/>
              </a:rPr>
              <a:t>持有相同類型保險的客戶將通過自動匹配的方式分組</a:t>
            </a:r>
            <a:endParaRPr sz="2400">
              <a:latin typeface="Microsoft JhengHei"/>
              <a:ea typeface="Microsoft JhengHei"/>
              <a:cs typeface="Microsoft JhengHei"/>
              <a:sym typeface="Microsoft JhengHei"/>
            </a:endParaRPr>
          </a:p>
          <a:p>
            <a:pPr marL="1143000" marR="0" lvl="2" indent="-228600" algn="l" rtl="0">
              <a:lnSpc>
                <a:spcPct val="100000"/>
              </a:lnSpc>
              <a:spcBef>
                <a:spcPts val="500"/>
              </a:spcBef>
              <a:spcAft>
                <a:spcPts val="0"/>
              </a:spcAft>
              <a:buClr>
                <a:schemeClr val="dk1"/>
              </a:buClr>
              <a:buSzPts val="2400"/>
              <a:buFont typeface="Microsoft JhengHei"/>
              <a:buChar char="•"/>
            </a:pPr>
            <a:r>
              <a:rPr lang="zh-TW" sz="2400" i="0" u="none" strike="noStrike" cap="none">
                <a:solidFill>
                  <a:schemeClr val="dk1"/>
                </a:solidFill>
                <a:latin typeface="Microsoft JhengHei"/>
                <a:ea typeface="Microsoft JhengHei"/>
                <a:cs typeface="Microsoft JhengHei"/>
                <a:sym typeface="Microsoft JhengHei"/>
              </a:rPr>
              <a:t>用戶可以直接或者通過Facebook和LinkedIn邀請朋友、家人加入Friendsurance</a:t>
            </a:r>
            <a:endParaRPr sz="2400" i="0" u="none" strike="noStrike" cap="none">
              <a:solidFill>
                <a:schemeClr val="dk1"/>
              </a:solidFill>
              <a:latin typeface="Microsoft JhengHei"/>
              <a:ea typeface="Microsoft JhengHei"/>
              <a:cs typeface="Microsoft JhengHei"/>
              <a:sym typeface="Microsoft JhengHei"/>
            </a:endParaRPr>
          </a:p>
          <a:p>
            <a:pPr marL="685800" marR="0" lvl="1" indent="-215900" algn="l" rtl="0">
              <a:lnSpc>
                <a:spcPct val="100000"/>
              </a:lnSpc>
              <a:spcBef>
                <a:spcPts val="500"/>
              </a:spcBef>
              <a:spcAft>
                <a:spcPts val="0"/>
              </a:spcAft>
              <a:buClr>
                <a:schemeClr val="dk1"/>
              </a:buClr>
              <a:buSzPts val="2400"/>
              <a:buFont typeface="Microsoft JhengHei"/>
              <a:buChar char="•"/>
            </a:pPr>
            <a:r>
              <a:rPr lang="zh-TW" i="0" u="none" strike="noStrike" cap="none">
                <a:solidFill>
                  <a:schemeClr val="dk1"/>
                </a:solidFill>
                <a:latin typeface="Microsoft JhengHei"/>
                <a:ea typeface="Microsoft JhengHei"/>
                <a:cs typeface="Microsoft JhengHei"/>
                <a:sym typeface="Microsoft JhengHei"/>
              </a:rPr>
              <a:t>機制：同一社群成員的保費全部進入資金池若小組零索賠，組員就可以拿回收回資金</a:t>
            </a:r>
            <a:endParaRPr>
              <a:latin typeface="Microsoft JhengHei"/>
              <a:ea typeface="Microsoft JhengHei"/>
              <a:cs typeface="Microsoft JhengHei"/>
              <a:sym typeface="Microsoft JhengHei"/>
            </a:endParaRPr>
          </a:p>
        </p:txBody>
      </p:sp>
      <p:sp>
        <p:nvSpPr>
          <p:cNvPr id="577" name="Google Shape;577;p6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a:solidFill>
                  <a:schemeClr val="lt1"/>
                </a:solidFill>
                <a:latin typeface="Corbel"/>
                <a:ea typeface="Corbel"/>
                <a:cs typeface="Corbel"/>
                <a:sym typeface="Corbel"/>
              </a:rPr>
              <a:t>74</a:t>
            </a:fld>
            <a:endParaRPr sz="1200">
              <a:solidFill>
                <a:schemeClr val="lt1"/>
              </a:solidFill>
              <a:latin typeface="Corbel"/>
              <a:ea typeface="Corbel"/>
              <a:cs typeface="Corbel"/>
              <a:sym typeface="Corbel"/>
            </a:endParaRPr>
          </a:p>
        </p:txBody>
      </p:sp>
    </p:spTree>
    <p:extLst>
      <p:ext uri="{BB962C8B-B14F-4D97-AF65-F5344CB8AC3E}">
        <p14:creationId xmlns:p14="http://schemas.microsoft.com/office/powerpoint/2010/main" val="341368828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70"/>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200"/>
              <a:buFont typeface="Corbel"/>
              <a:buNone/>
            </a:pPr>
            <a:r>
              <a:rPr lang="zh-TW" sz="4200" i="0" u="none" strike="noStrike" cap="none">
                <a:solidFill>
                  <a:schemeClr val="accent2"/>
                </a:solidFill>
                <a:latin typeface="Microsoft JhengHei"/>
                <a:ea typeface="Microsoft JhengHei"/>
                <a:cs typeface="Microsoft JhengHei"/>
                <a:sym typeface="Microsoft JhengHei"/>
              </a:rPr>
              <a:t>Friendsurance：共享經濟保險模式</a:t>
            </a:r>
            <a:endParaRPr sz="4200" i="0" u="none" strike="noStrike" cap="none">
              <a:solidFill>
                <a:schemeClr val="accent2"/>
              </a:solidFill>
              <a:latin typeface="Microsoft JhengHei"/>
              <a:ea typeface="Microsoft JhengHei"/>
              <a:cs typeface="Microsoft JhengHei"/>
              <a:sym typeface="Microsoft JhengHei"/>
            </a:endParaRPr>
          </a:p>
        </p:txBody>
      </p:sp>
      <p:sp>
        <p:nvSpPr>
          <p:cNvPr id="584" name="Google Shape;584;p70"/>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Autofit/>
          </a:bodyPr>
          <a:lstStyle/>
          <a:p>
            <a:pPr marL="228600" marR="0" lvl="0" indent="-215900" algn="l" rtl="0">
              <a:lnSpc>
                <a:spcPct val="100000"/>
              </a:lnSpc>
              <a:spcBef>
                <a:spcPts val="0"/>
              </a:spcBef>
              <a:spcAft>
                <a:spcPts val="0"/>
              </a:spcAft>
              <a:buClr>
                <a:schemeClr val="dk1"/>
              </a:buClr>
              <a:buSzPts val="2400"/>
              <a:buFont typeface="Microsoft JhengHei"/>
              <a:buChar char="•"/>
            </a:pPr>
            <a:r>
              <a:rPr lang="zh-TW" sz="2400" i="0" u="none" strike="noStrike" cap="none" dirty="0">
                <a:solidFill>
                  <a:schemeClr val="dk1"/>
                </a:solidFill>
                <a:latin typeface="Microsoft JhengHei"/>
                <a:ea typeface="Microsoft JhengHei"/>
                <a:cs typeface="Microsoft JhengHei"/>
                <a:sym typeface="Microsoft JhengHei"/>
              </a:rPr>
              <a:t>特色</a:t>
            </a:r>
            <a:endParaRPr sz="2400" dirty="0">
              <a:latin typeface="Microsoft JhengHei"/>
              <a:ea typeface="Microsoft JhengHei"/>
              <a:cs typeface="Microsoft JhengHei"/>
              <a:sym typeface="Microsoft JhengHei"/>
            </a:endParaRPr>
          </a:p>
          <a:p>
            <a:pPr marL="685800" marR="0" lvl="1" indent="-228600" algn="l" rtl="0">
              <a:lnSpc>
                <a:spcPct val="100000"/>
              </a:lnSpc>
              <a:spcBef>
                <a:spcPts val="500"/>
              </a:spcBef>
              <a:spcAft>
                <a:spcPts val="0"/>
              </a:spcAft>
              <a:buClr>
                <a:schemeClr val="dk1"/>
              </a:buClr>
              <a:buSzPts val="2400"/>
              <a:buFont typeface="Microsoft JhengHei"/>
              <a:buChar char="•"/>
            </a:pPr>
            <a:r>
              <a:rPr lang="zh-TW" i="0" u="none" strike="noStrike" cap="none" dirty="0">
                <a:solidFill>
                  <a:schemeClr val="dk1"/>
                </a:solidFill>
                <a:latin typeface="Microsoft JhengHei"/>
                <a:ea typeface="Microsoft JhengHei"/>
                <a:cs typeface="Microsoft JhengHei"/>
                <a:sym typeface="Microsoft JhengHei"/>
              </a:rPr>
              <a:t>社群和社交信任帶入了保險產業：由於與朋友共享保險池，人們騙保的可能性降低了，需要支付的保險費就降低了</a:t>
            </a:r>
            <a:endParaRPr dirty="0">
              <a:latin typeface="Microsoft JhengHei"/>
              <a:ea typeface="Microsoft JhengHei"/>
              <a:cs typeface="Microsoft JhengHei"/>
              <a:sym typeface="Microsoft JhengHei"/>
            </a:endParaRPr>
          </a:p>
          <a:p>
            <a:pPr marL="685800" marR="0" lvl="1" indent="-228600" algn="l" rtl="0">
              <a:lnSpc>
                <a:spcPct val="100000"/>
              </a:lnSpc>
              <a:spcBef>
                <a:spcPts val="500"/>
              </a:spcBef>
              <a:spcAft>
                <a:spcPts val="0"/>
              </a:spcAft>
              <a:buClr>
                <a:schemeClr val="dk1"/>
              </a:buClr>
              <a:buSzPts val="2400"/>
              <a:buFont typeface="Microsoft JhengHei"/>
              <a:buChar char="•"/>
            </a:pPr>
            <a:r>
              <a:rPr lang="zh-TW" i="0" u="none" strike="noStrike" cap="none" dirty="0">
                <a:solidFill>
                  <a:schemeClr val="dk1"/>
                </a:solidFill>
                <a:latin typeface="Microsoft JhengHei"/>
                <a:ea typeface="Microsoft JhengHei"/>
                <a:cs typeface="Microsoft JhengHei"/>
                <a:sym typeface="Microsoft JhengHei"/>
              </a:rPr>
              <a:t>新的技術核心驅動傳統的保險機制，通過保險業與共享經濟的結合，完成對傳統行業的顛覆</a:t>
            </a:r>
            <a:endParaRPr i="0" u="none" strike="noStrike" cap="none" dirty="0">
              <a:solidFill>
                <a:schemeClr val="dk1"/>
              </a:solidFill>
              <a:latin typeface="Microsoft JhengHei"/>
              <a:ea typeface="Microsoft JhengHei"/>
              <a:cs typeface="Microsoft JhengHei"/>
              <a:sym typeface="Microsoft JhengHei"/>
            </a:endParaRPr>
          </a:p>
        </p:txBody>
      </p:sp>
      <p:grpSp>
        <p:nvGrpSpPr>
          <p:cNvPr id="585" name="Google Shape;585;p70"/>
          <p:cNvGrpSpPr/>
          <p:nvPr/>
        </p:nvGrpSpPr>
        <p:grpSpPr>
          <a:xfrm>
            <a:off x="7662176" y="3235568"/>
            <a:ext cx="3242360" cy="3072353"/>
            <a:chOff x="6797842" y="3390459"/>
            <a:chExt cx="3242360" cy="3072353"/>
          </a:xfrm>
        </p:grpSpPr>
        <p:sp>
          <p:nvSpPr>
            <p:cNvPr id="586" name="Google Shape;586;p70"/>
            <p:cNvSpPr/>
            <p:nvPr/>
          </p:nvSpPr>
          <p:spPr>
            <a:xfrm rot="-2722804">
              <a:off x="7248627" y="3821777"/>
              <a:ext cx="1312238" cy="1295026"/>
            </a:xfrm>
            <a:prstGeom prst="wedgeEllipseCallout">
              <a:avLst>
                <a:gd name="adj1" fmla="val -9296"/>
                <a:gd name="adj2" fmla="val 68241"/>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587" name="Google Shape;587;p70"/>
            <p:cNvSpPr/>
            <p:nvPr/>
          </p:nvSpPr>
          <p:spPr>
            <a:xfrm>
              <a:off x="6982999" y="3390459"/>
              <a:ext cx="921748" cy="808421"/>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b="1">
                  <a:solidFill>
                    <a:schemeClr val="lt1"/>
                  </a:solidFill>
                  <a:latin typeface="Microsoft JhengHei"/>
                  <a:ea typeface="Microsoft JhengHei"/>
                  <a:cs typeface="Microsoft JhengHei"/>
                  <a:sym typeface="Microsoft JhengHei"/>
                </a:rPr>
                <a:t>通點</a:t>
              </a:r>
              <a:endParaRPr b="1">
                <a:latin typeface="Microsoft JhengHei"/>
                <a:ea typeface="Microsoft JhengHei"/>
                <a:cs typeface="Microsoft JhengHei"/>
                <a:sym typeface="Microsoft JhengHei"/>
              </a:endParaRPr>
            </a:p>
          </p:txBody>
        </p:sp>
        <p:sp>
          <p:nvSpPr>
            <p:cNvPr id="588" name="Google Shape;588;p70"/>
            <p:cNvSpPr/>
            <p:nvPr/>
          </p:nvSpPr>
          <p:spPr>
            <a:xfrm>
              <a:off x="6797842" y="3561347"/>
              <a:ext cx="3031958" cy="2887579"/>
            </a:xfrm>
            <a:prstGeom prst="ellipse">
              <a:avLst/>
            </a:prstGeom>
            <a:noFill/>
            <a:ln w="12700" cap="flat" cmpd="sng">
              <a:solidFill>
                <a:schemeClr val="accent1"/>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589" name="Google Shape;589;p70"/>
            <p:cNvSpPr txBox="1"/>
            <p:nvPr/>
          </p:nvSpPr>
          <p:spPr>
            <a:xfrm>
              <a:off x="7297816" y="4176304"/>
              <a:ext cx="1353554"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1600" b="1">
                  <a:solidFill>
                    <a:schemeClr val="dk1"/>
                  </a:solidFill>
                  <a:latin typeface="Microsoft JhengHei"/>
                  <a:ea typeface="Microsoft JhengHei"/>
                  <a:cs typeface="Microsoft JhengHei"/>
                  <a:sym typeface="Microsoft JhengHei"/>
                </a:rPr>
                <a:t>高保險欺詐風險：高銷售成本</a:t>
              </a:r>
              <a:endParaRPr b="1">
                <a:latin typeface="Microsoft JhengHei"/>
                <a:ea typeface="Microsoft JhengHei"/>
                <a:cs typeface="Microsoft JhengHei"/>
                <a:sym typeface="Microsoft JhengHei"/>
              </a:endParaRPr>
            </a:p>
          </p:txBody>
        </p:sp>
        <p:sp>
          <p:nvSpPr>
            <p:cNvPr id="590" name="Google Shape;590;p70"/>
            <p:cNvSpPr/>
            <p:nvPr/>
          </p:nvSpPr>
          <p:spPr>
            <a:xfrm rot="8074140">
              <a:off x="8309400" y="4893472"/>
              <a:ext cx="1312238" cy="1295026"/>
            </a:xfrm>
            <a:prstGeom prst="wedgeEllipseCallout">
              <a:avLst>
                <a:gd name="adj1" fmla="val -9296"/>
                <a:gd name="adj2" fmla="val 68241"/>
              </a:avLst>
            </a:prstGeom>
            <a:solidFill>
              <a:srgbClr val="9F293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591" name="Google Shape;591;p70"/>
            <p:cNvSpPr txBox="1"/>
            <p:nvPr/>
          </p:nvSpPr>
          <p:spPr>
            <a:xfrm>
              <a:off x="8365216" y="5209374"/>
              <a:ext cx="1353554"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1600" b="1">
                  <a:solidFill>
                    <a:schemeClr val="lt1"/>
                  </a:solidFill>
                  <a:latin typeface="Microsoft JhengHei"/>
                  <a:ea typeface="Microsoft JhengHei"/>
                  <a:cs typeface="Microsoft JhengHei"/>
                  <a:sym typeface="Microsoft JhengHei"/>
                </a:rPr>
                <a:t>社群和基於社交的信任</a:t>
              </a:r>
              <a:endParaRPr b="1">
                <a:latin typeface="Microsoft JhengHei"/>
                <a:ea typeface="Microsoft JhengHei"/>
                <a:cs typeface="Microsoft JhengHei"/>
                <a:sym typeface="Microsoft JhengHei"/>
              </a:endParaRPr>
            </a:p>
          </p:txBody>
        </p:sp>
        <p:sp>
          <p:nvSpPr>
            <p:cNvPr id="592" name="Google Shape;592;p70"/>
            <p:cNvSpPr/>
            <p:nvPr/>
          </p:nvSpPr>
          <p:spPr>
            <a:xfrm>
              <a:off x="9196811" y="5649391"/>
              <a:ext cx="843391" cy="81342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600" b="1">
                  <a:solidFill>
                    <a:schemeClr val="dk1"/>
                  </a:solidFill>
                  <a:latin typeface="Microsoft JhengHei"/>
                  <a:ea typeface="Microsoft JhengHei"/>
                  <a:cs typeface="Microsoft JhengHei"/>
                  <a:sym typeface="Microsoft JhengHei"/>
                </a:rPr>
                <a:t>解決方案</a:t>
              </a:r>
              <a:endParaRPr sz="1600" b="1">
                <a:latin typeface="Microsoft JhengHei"/>
                <a:ea typeface="Microsoft JhengHei"/>
                <a:cs typeface="Microsoft JhengHei"/>
                <a:sym typeface="Microsoft JhengHei"/>
              </a:endParaRPr>
            </a:p>
          </p:txBody>
        </p:sp>
      </p:grpSp>
      <p:grpSp>
        <p:nvGrpSpPr>
          <p:cNvPr id="593" name="Google Shape;593;p70"/>
          <p:cNvGrpSpPr/>
          <p:nvPr/>
        </p:nvGrpSpPr>
        <p:grpSpPr>
          <a:xfrm>
            <a:off x="913272" y="3318635"/>
            <a:ext cx="6039087" cy="3016267"/>
            <a:chOff x="600756" y="3569574"/>
            <a:chExt cx="6039087" cy="3016267"/>
          </a:xfrm>
        </p:grpSpPr>
        <p:pic>
          <p:nvPicPr>
            <p:cNvPr id="594" name="Google Shape;594;p70"/>
            <p:cNvPicPr preferRelativeResize="0"/>
            <p:nvPr/>
          </p:nvPicPr>
          <p:blipFill rotWithShape="1">
            <a:blip r:embed="rId3">
              <a:alphaModFix/>
            </a:blip>
            <a:srcRect t="6177" b="7126"/>
            <a:stretch/>
          </p:blipFill>
          <p:spPr>
            <a:xfrm>
              <a:off x="3391839" y="5535332"/>
              <a:ext cx="1102014" cy="889850"/>
            </a:xfrm>
            <a:prstGeom prst="rect">
              <a:avLst/>
            </a:prstGeom>
            <a:noFill/>
            <a:ln>
              <a:noFill/>
            </a:ln>
          </p:spPr>
        </p:pic>
        <p:sp>
          <p:nvSpPr>
            <p:cNvPr id="595" name="Google Shape;595;p70"/>
            <p:cNvSpPr/>
            <p:nvPr/>
          </p:nvSpPr>
          <p:spPr>
            <a:xfrm>
              <a:off x="3318832" y="5390164"/>
              <a:ext cx="1234009" cy="1195677"/>
            </a:xfrm>
            <a:prstGeom prst="ellipse">
              <a:avLst/>
            </a:prstGeom>
            <a:noFill/>
            <a:ln w="57150" cap="flat" cmpd="sng">
              <a:solidFill>
                <a:srgbClr val="741D2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596" name="Google Shape;596;p70"/>
            <p:cNvSpPr/>
            <p:nvPr/>
          </p:nvSpPr>
          <p:spPr>
            <a:xfrm rot="3234564">
              <a:off x="3208580" y="4816021"/>
              <a:ext cx="969600" cy="624808"/>
            </a:xfrm>
            <a:prstGeom prst="rightArrow">
              <a:avLst>
                <a:gd name="adj1" fmla="val 50000"/>
                <a:gd name="adj2" fmla="val 50000"/>
              </a:avLst>
            </a:prstGeom>
            <a:solidFill>
              <a:srgbClr val="86C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orbel"/>
                <a:ea typeface="Corbel"/>
                <a:cs typeface="Corbel"/>
                <a:sym typeface="Corbel"/>
              </a:endParaRPr>
            </a:p>
          </p:txBody>
        </p:sp>
        <p:sp>
          <p:nvSpPr>
            <p:cNvPr id="597" name="Google Shape;597;p70"/>
            <p:cNvSpPr/>
            <p:nvPr/>
          </p:nvSpPr>
          <p:spPr>
            <a:xfrm rot="-3373186">
              <a:off x="3253766" y="4095918"/>
              <a:ext cx="969600" cy="624808"/>
            </a:xfrm>
            <a:prstGeom prst="rightArrow">
              <a:avLst>
                <a:gd name="adj1" fmla="val 50000"/>
                <a:gd name="adj2" fmla="val 50000"/>
              </a:avLst>
            </a:prstGeom>
            <a:solidFill>
              <a:srgbClr val="86C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orbel"/>
                <a:ea typeface="Corbel"/>
                <a:cs typeface="Corbel"/>
                <a:sym typeface="Corbel"/>
              </a:endParaRPr>
            </a:p>
          </p:txBody>
        </p:sp>
        <p:pic>
          <p:nvPicPr>
            <p:cNvPr id="598" name="Google Shape;598;p70"/>
            <p:cNvPicPr preferRelativeResize="0"/>
            <p:nvPr/>
          </p:nvPicPr>
          <p:blipFill rotWithShape="1">
            <a:blip r:embed="rId4">
              <a:alphaModFix/>
            </a:blip>
            <a:srcRect/>
            <a:stretch/>
          </p:blipFill>
          <p:spPr>
            <a:xfrm>
              <a:off x="600756" y="4101192"/>
              <a:ext cx="1248410" cy="1248410"/>
            </a:xfrm>
            <a:prstGeom prst="rect">
              <a:avLst/>
            </a:prstGeom>
            <a:noFill/>
            <a:ln>
              <a:noFill/>
            </a:ln>
          </p:spPr>
        </p:pic>
        <p:sp>
          <p:nvSpPr>
            <p:cNvPr id="599" name="Google Shape;599;p70"/>
            <p:cNvSpPr/>
            <p:nvPr/>
          </p:nvSpPr>
          <p:spPr>
            <a:xfrm>
              <a:off x="1685799" y="4483343"/>
              <a:ext cx="969600" cy="624808"/>
            </a:xfrm>
            <a:prstGeom prst="rightArrow">
              <a:avLst>
                <a:gd name="adj1" fmla="val 50000"/>
                <a:gd name="adj2" fmla="val 50000"/>
              </a:avLst>
            </a:prstGeom>
            <a:solidFill>
              <a:srgbClr val="86C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b="1">
                  <a:solidFill>
                    <a:schemeClr val="lt1"/>
                  </a:solidFill>
                  <a:latin typeface="Microsoft JhengHei"/>
                  <a:ea typeface="Microsoft JhengHei"/>
                  <a:cs typeface="Microsoft JhengHei"/>
                  <a:sym typeface="Microsoft JhengHei"/>
                </a:rPr>
                <a:t>100</a:t>
              </a:r>
              <a:r>
                <a:rPr lang="zh-TW" sz="1600" b="1">
                  <a:solidFill>
                    <a:schemeClr val="lt1"/>
                  </a:solidFill>
                  <a:latin typeface="Microsoft JhengHei"/>
                  <a:ea typeface="Microsoft JhengHei"/>
                  <a:cs typeface="Microsoft JhengHei"/>
                  <a:sym typeface="Microsoft JhengHei"/>
                </a:rPr>
                <a:t>元</a:t>
              </a:r>
              <a:endParaRPr b="1">
                <a:latin typeface="Microsoft JhengHei"/>
                <a:ea typeface="Microsoft JhengHei"/>
                <a:cs typeface="Microsoft JhengHei"/>
                <a:sym typeface="Microsoft JhengHei"/>
              </a:endParaRPr>
            </a:p>
          </p:txBody>
        </p:sp>
        <p:sp>
          <p:nvSpPr>
            <p:cNvPr id="600" name="Google Shape;600;p70"/>
            <p:cNvSpPr/>
            <p:nvPr/>
          </p:nvSpPr>
          <p:spPr>
            <a:xfrm>
              <a:off x="2714278" y="4568811"/>
              <a:ext cx="2222339" cy="453872"/>
            </a:xfrm>
            <a:prstGeom prst="roundRect">
              <a:avLst>
                <a:gd name="adj" fmla="val 16667"/>
              </a:avLst>
            </a:prstGeom>
            <a:solidFill>
              <a:srgbClr val="86C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b="1">
                  <a:solidFill>
                    <a:schemeClr val="lt1"/>
                  </a:solidFill>
                  <a:latin typeface="Corbel"/>
                  <a:ea typeface="Corbel"/>
                  <a:cs typeface="Corbel"/>
                  <a:sym typeface="Corbel"/>
                </a:rPr>
                <a:t>FRIENDSURANCE</a:t>
              </a:r>
              <a:endParaRPr sz="1800" b="1">
                <a:solidFill>
                  <a:schemeClr val="lt1"/>
                </a:solidFill>
                <a:latin typeface="Corbel"/>
                <a:ea typeface="Corbel"/>
                <a:cs typeface="Corbel"/>
                <a:sym typeface="Corbel"/>
              </a:endParaRPr>
            </a:p>
          </p:txBody>
        </p:sp>
        <p:sp>
          <p:nvSpPr>
            <p:cNvPr id="601" name="Google Shape;601;p70"/>
            <p:cNvSpPr txBox="1"/>
            <p:nvPr/>
          </p:nvSpPr>
          <p:spPr>
            <a:xfrm>
              <a:off x="3318832" y="4241746"/>
              <a:ext cx="659757"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1800" b="1">
                  <a:solidFill>
                    <a:schemeClr val="dk1"/>
                  </a:solidFill>
                  <a:latin typeface="Microsoft JhengHei"/>
                  <a:ea typeface="Microsoft JhengHei"/>
                  <a:cs typeface="Microsoft JhengHei"/>
                  <a:sym typeface="Microsoft JhengHei"/>
                </a:rPr>
                <a:t>40元</a:t>
              </a:r>
              <a:endParaRPr sz="1800" b="1">
                <a:solidFill>
                  <a:schemeClr val="dk1"/>
                </a:solidFill>
                <a:latin typeface="Microsoft JhengHei"/>
                <a:ea typeface="Microsoft JhengHei"/>
                <a:cs typeface="Microsoft JhengHei"/>
                <a:sym typeface="Microsoft JhengHei"/>
              </a:endParaRPr>
            </a:p>
          </p:txBody>
        </p:sp>
        <p:sp>
          <p:nvSpPr>
            <p:cNvPr id="602" name="Google Shape;602;p70"/>
            <p:cNvSpPr txBox="1"/>
            <p:nvPr/>
          </p:nvSpPr>
          <p:spPr>
            <a:xfrm>
              <a:off x="3386304" y="4936292"/>
              <a:ext cx="659757"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1800" b="1">
                  <a:solidFill>
                    <a:schemeClr val="dk1"/>
                  </a:solidFill>
                  <a:latin typeface="Microsoft JhengHei"/>
                  <a:ea typeface="Microsoft JhengHei"/>
                  <a:cs typeface="Microsoft JhengHei"/>
                  <a:sym typeface="Microsoft JhengHei"/>
                </a:rPr>
                <a:t>60元</a:t>
              </a:r>
              <a:endParaRPr b="1">
                <a:latin typeface="Microsoft JhengHei"/>
                <a:ea typeface="Microsoft JhengHei"/>
                <a:cs typeface="Microsoft JhengHei"/>
                <a:sym typeface="Microsoft JhengHei"/>
              </a:endParaRPr>
            </a:p>
          </p:txBody>
        </p:sp>
        <p:sp>
          <p:nvSpPr>
            <p:cNvPr id="603" name="Google Shape;603;p70"/>
            <p:cNvSpPr txBox="1"/>
            <p:nvPr/>
          </p:nvSpPr>
          <p:spPr>
            <a:xfrm>
              <a:off x="3572816" y="3569574"/>
              <a:ext cx="2595935"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1800" b="1" dirty="0">
                  <a:solidFill>
                    <a:schemeClr val="dk1"/>
                  </a:solidFill>
                  <a:latin typeface="Microsoft JhengHei"/>
                  <a:ea typeface="Microsoft JhengHei"/>
                  <a:cs typeface="Microsoft JhengHei"/>
                  <a:sym typeface="Microsoft JhengHei"/>
                </a:rPr>
                <a:t>收回保費</a:t>
              </a:r>
              <a:r>
                <a:rPr lang="zh-TW" sz="1800" b="1" dirty="0" smtClean="0">
                  <a:solidFill>
                    <a:schemeClr val="dk1"/>
                  </a:solidFill>
                  <a:latin typeface="Microsoft JhengHei"/>
                  <a:ea typeface="Microsoft JhengHei"/>
                  <a:cs typeface="Microsoft JhengHei"/>
                  <a:sym typeface="Microsoft JhengHei"/>
                </a:rPr>
                <a:t>(</a:t>
              </a:r>
              <a:r>
                <a:rPr lang="zh-TW" altLang="en-US" sz="1800" b="1" dirty="0" smtClean="0">
                  <a:solidFill>
                    <a:schemeClr val="dk1"/>
                  </a:solidFill>
                  <a:latin typeface="Microsoft JhengHei"/>
                  <a:ea typeface="Microsoft JhengHei"/>
                  <a:cs typeface="Microsoft JhengHei"/>
                  <a:sym typeface="Microsoft JhengHei"/>
                </a:rPr>
                <a:t>團體</a:t>
              </a:r>
              <a:r>
                <a:rPr lang="zh-TW" sz="1800" b="1" dirty="0" smtClean="0">
                  <a:solidFill>
                    <a:schemeClr val="dk1"/>
                  </a:solidFill>
                  <a:latin typeface="Microsoft JhengHei"/>
                  <a:ea typeface="Microsoft JhengHei"/>
                  <a:cs typeface="Microsoft JhengHei"/>
                  <a:sym typeface="Microsoft JhengHei"/>
                </a:rPr>
                <a:t>再</a:t>
              </a:r>
              <a:r>
                <a:rPr lang="zh-TW" sz="1800" b="1" dirty="0">
                  <a:solidFill>
                    <a:schemeClr val="dk1"/>
                  </a:solidFill>
                  <a:latin typeface="Microsoft JhengHei"/>
                  <a:ea typeface="Microsoft JhengHei"/>
                  <a:cs typeface="Microsoft JhengHei"/>
                  <a:sym typeface="Microsoft JhengHei"/>
                </a:rPr>
                <a:t>投保)</a:t>
              </a:r>
              <a:endParaRPr sz="1800" b="1" dirty="0">
                <a:solidFill>
                  <a:schemeClr val="dk1"/>
                </a:solidFill>
                <a:latin typeface="Microsoft JhengHei"/>
                <a:ea typeface="Microsoft JhengHei"/>
                <a:cs typeface="Microsoft JhengHei"/>
                <a:sym typeface="Microsoft JhengHei"/>
              </a:endParaRPr>
            </a:p>
          </p:txBody>
        </p:sp>
        <p:sp>
          <p:nvSpPr>
            <p:cNvPr id="604" name="Google Shape;604;p70"/>
            <p:cNvSpPr/>
            <p:nvPr/>
          </p:nvSpPr>
          <p:spPr>
            <a:xfrm rot="-5400000">
              <a:off x="1055236" y="5419349"/>
              <a:ext cx="969600" cy="624808"/>
            </a:xfrm>
            <a:prstGeom prst="rightArrow">
              <a:avLst>
                <a:gd name="adj1" fmla="val 50000"/>
                <a:gd name="adj2" fmla="val 50000"/>
              </a:avLst>
            </a:prstGeom>
            <a:solidFill>
              <a:srgbClr val="86C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orbel"/>
                <a:ea typeface="Corbel"/>
                <a:cs typeface="Corbel"/>
                <a:sym typeface="Corbel"/>
              </a:endParaRPr>
            </a:p>
          </p:txBody>
        </p:sp>
        <p:sp>
          <p:nvSpPr>
            <p:cNvPr id="605" name="Google Shape;605;p70"/>
            <p:cNvSpPr/>
            <p:nvPr/>
          </p:nvSpPr>
          <p:spPr>
            <a:xfrm>
              <a:off x="1426613" y="5940663"/>
              <a:ext cx="1811197" cy="280206"/>
            </a:xfrm>
            <a:prstGeom prst="rect">
              <a:avLst/>
            </a:prstGeom>
            <a:solidFill>
              <a:srgbClr val="86C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600" b="1">
                  <a:solidFill>
                    <a:schemeClr val="lt1"/>
                  </a:solidFill>
                  <a:latin typeface="Corbel"/>
                  <a:ea typeface="Corbel"/>
                  <a:cs typeface="Corbel"/>
                  <a:sym typeface="Corbel"/>
                </a:rPr>
                <a:t>claims-free bonus</a:t>
              </a:r>
              <a:endParaRPr sz="1600" b="1">
                <a:solidFill>
                  <a:schemeClr val="lt1"/>
                </a:solidFill>
                <a:latin typeface="Corbel"/>
                <a:ea typeface="Corbel"/>
                <a:cs typeface="Corbel"/>
                <a:sym typeface="Corbel"/>
              </a:endParaRPr>
            </a:p>
          </p:txBody>
        </p:sp>
        <p:sp>
          <p:nvSpPr>
            <p:cNvPr id="606" name="Google Shape;606;p70"/>
            <p:cNvSpPr txBox="1"/>
            <p:nvPr/>
          </p:nvSpPr>
          <p:spPr>
            <a:xfrm>
              <a:off x="4625848" y="5642146"/>
              <a:ext cx="201399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1800" b="1">
                  <a:solidFill>
                    <a:schemeClr val="dk1"/>
                  </a:solidFill>
                  <a:latin typeface="Microsoft JhengHei"/>
                  <a:ea typeface="Microsoft JhengHei"/>
                  <a:cs typeface="Microsoft JhengHei"/>
                  <a:sym typeface="Microsoft JhengHei"/>
                </a:rPr>
                <a:t>共享保險池，降低騙保的可能性</a:t>
              </a:r>
              <a:endParaRPr b="1">
                <a:latin typeface="Microsoft JhengHei"/>
                <a:ea typeface="Microsoft JhengHei"/>
                <a:cs typeface="Microsoft JhengHei"/>
                <a:sym typeface="Microsoft JhengHei"/>
              </a:endParaRPr>
            </a:p>
          </p:txBody>
        </p:sp>
      </p:grpSp>
      <p:sp>
        <p:nvSpPr>
          <p:cNvPr id="607" name="Google Shape;607;p7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a:solidFill>
                  <a:schemeClr val="lt1"/>
                </a:solidFill>
                <a:latin typeface="Corbel"/>
                <a:ea typeface="Corbel"/>
                <a:cs typeface="Corbel"/>
                <a:sym typeface="Corbel"/>
              </a:rPr>
              <a:t>75</a:t>
            </a:fld>
            <a:endParaRPr sz="1200">
              <a:solidFill>
                <a:schemeClr val="lt1"/>
              </a:solidFill>
              <a:latin typeface="Corbel"/>
              <a:ea typeface="Corbel"/>
              <a:cs typeface="Corbel"/>
              <a:sym typeface="Corbel"/>
            </a:endParaRPr>
          </a:p>
        </p:txBody>
      </p:sp>
    </p:spTree>
    <p:extLst>
      <p:ext uri="{BB962C8B-B14F-4D97-AF65-F5344CB8AC3E}">
        <p14:creationId xmlns:p14="http://schemas.microsoft.com/office/powerpoint/2010/main" val="95643630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pic>
        <p:nvPicPr>
          <p:cNvPr id="630" name="Google Shape;630;p73"/>
          <p:cNvPicPr preferRelativeResize="0"/>
          <p:nvPr/>
        </p:nvPicPr>
        <p:blipFill>
          <a:blip r:embed="rId3">
            <a:alphaModFix/>
          </a:blip>
          <a:stretch>
            <a:fillRect/>
          </a:stretch>
        </p:blipFill>
        <p:spPr>
          <a:xfrm>
            <a:off x="985850" y="1942450"/>
            <a:ext cx="3201800" cy="2973100"/>
          </a:xfrm>
          <a:prstGeom prst="rect">
            <a:avLst/>
          </a:prstGeom>
          <a:noFill/>
          <a:ln>
            <a:noFill/>
          </a:ln>
        </p:spPr>
      </p:pic>
      <p:sp>
        <p:nvSpPr>
          <p:cNvPr id="631" name="Google Shape;631;p73"/>
          <p:cNvSpPr txBox="1">
            <a:spLocks noGrp="1"/>
          </p:cNvSpPr>
          <p:nvPr>
            <p:ph type="title"/>
          </p:nvPr>
        </p:nvSpPr>
        <p:spPr>
          <a:xfrm>
            <a:off x="612057" y="365126"/>
            <a:ext cx="11002500" cy="954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zh-TW" sz="4200" dirty="0"/>
              <a:t>傳統保險的問題：理賠爭議</a:t>
            </a:r>
            <a:endParaRPr sz="4200" dirty="0"/>
          </a:p>
        </p:txBody>
      </p:sp>
      <p:sp>
        <p:nvSpPr>
          <p:cNvPr id="632" name="Google Shape;632;p73"/>
          <p:cNvSpPr txBox="1">
            <a:spLocks noGrp="1"/>
          </p:cNvSpPr>
          <p:nvPr>
            <p:ph type="sldNum" idx="12"/>
          </p:nvPr>
        </p:nvSpPr>
        <p:spPr>
          <a:xfrm>
            <a:off x="9325232" y="647831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76</a:t>
            </a:fld>
            <a:endParaRPr/>
          </a:p>
        </p:txBody>
      </p:sp>
      <p:pic>
        <p:nvPicPr>
          <p:cNvPr id="633" name="Google Shape;633;p73"/>
          <p:cNvPicPr preferRelativeResize="0"/>
          <p:nvPr/>
        </p:nvPicPr>
        <p:blipFill>
          <a:blip r:embed="rId4">
            <a:alphaModFix/>
          </a:blip>
          <a:stretch>
            <a:fillRect/>
          </a:stretch>
        </p:blipFill>
        <p:spPr>
          <a:xfrm>
            <a:off x="4325125" y="2776389"/>
            <a:ext cx="3686175" cy="247650"/>
          </a:xfrm>
          <a:prstGeom prst="rect">
            <a:avLst/>
          </a:prstGeom>
          <a:noFill/>
          <a:ln>
            <a:noFill/>
          </a:ln>
        </p:spPr>
      </p:pic>
      <p:pic>
        <p:nvPicPr>
          <p:cNvPr id="634" name="Google Shape;634;p73"/>
          <p:cNvPicPr preferRelativeResize="0"/>
          <p:nvPr/>
        </p:nvPicPr>
        <p:blipFill>
          <a:blip r:embed="rId5">
            <a:alphaModFix/>
          </a:blip>
          <a:stretch>
            <a:fillRect/>
          </a:stretch>
        </p:blipFill>
        <p:spPr>
          <a:xfrm>
            <a:off x="4392647" y="3248563"/>
            <a:ext cx="3667125" cy="247650"/>
          </a:xfrm>
          <a:prstGeom prst="rect">
            <a:avLst/>
          </a:prstGeom>
          <a:noFill/>
          <a:ln>
            <a:noFill/>
          </a:ln>
        </p:spPr>
      </p:pic>
      <p:pic>
        <p:nvPicPr>
          <p:cNvPr id="635" name="Google Shape;635;p73"/>
          <p:cNvPicPr preferRelativeResize="0"/>
          <p:nvPr/>
        </p:nvPicPr>
        <p:blipFill>
          <a:blip r:embed="rId3">
            <a:alphaModFix/>
          </a:blip>
          <a:stretch>
            <a:fillRect/>
          </a:stretch>
        </p:blipFill>
        <p:spPr>
          <a:xfrm flipH="1">
            <a:off x="8121175" y="1735225"/>
            <a:ext cx="3201800" cy="2973100"/>
          </a:xfrm>
          <a:prstGeom prst="rect">
            <a:avLst/>
          </a:prstGeom>
          <a:noFill/>
          <a:ln>
            <a:noFill/>
          </a:ln>
        </p:spPr>
      </p:pic>
      <p:pic>
        <p:nvPicPr>
          <p:cNvPr id="636" name="Google Shape;636;p73"/>
          <p:cNvPicPr preferRelativeResize="0"/>
          <p:nvPr/>
        </p:nvPicPr>
        <p:blipFill rotWithShape="1">
          <a:blip r:embed="rId6">
            <a:alphaModFix/>
          </a:blip>
          <a:srcRect l="7323" r="13499"/>
          <a:stretch/>
        </p:blipFill>
        <p:spPr>
          <a:xfrm>
            <a:off x="7709400" y="3810375"/>
            <a:ext cx="1340075" cy="1726975"/>
          </a:xfrm>
          <a:prstGeom prst="rect">
            <a:avLst/>
          </a:prstGeom>
          <a:noFill/>
          <a:ln>
            <a:noFill/>
          </a:ln>
        </p:spPr>
      </p:pic>
      <p:pic>
        <p:nvPicPr>
          <p:cNvPr id="637" name="Google Shape;637;p73"/>
          <p:cNvPicPr preferRelativeResize="0"/>
          <p:nvPr/>
        </p:nvPicPr>
        <p:blipFill>
          <a:blip r:embed="rId7">
            <a:alphaModFix/>
          </a:blip>
          <a:stretch>
            <a:fillRect/>
          </a:stretch>
        </p:blipFill>
        <p:spPr>
          <a:xfrm>
            <a:off x="3318775" y="4185100"/>
            <a:ext cx="1209675" cy="1209675"/>
          </a:xfrm>
          <a:prstGeom prst="rect">
            <a:avLst/>
          </a:prstGeom>
          <a:noFill/>
          <a:ln>
            <a:noFill/>
          </a:ln>
        </p:spPr>
      </p:pic>
      <p:pic>
        <p:nvPicPr>
          <p:cNvPr id="638" name="Google Shape;638;p73"/>
          <p:cNvPicPr preferRelativeResize="0"/>
          <p:nvPr/>
        </p:nvPicPr>
        <p:blipFill>
          <a:blip r:embed="rId8">
            <a:alphaModFix/>
          </a:blip>
          <a:stretch>
            <a:fillRect/>
          </a:stretch>
        </p:blipFill>
        <p:spPr>
          <a:xfrm>
            <a:off x="1486900" y="2172700"/>
            <a:ext cx="794525" cy="794525"/>
          </a:xfrm>
          <a:prstGeom prst="rect">
            <a:avLst/>
          </a:prstGeom>
          <a:noFill/>
          <a:ln>
            <a:noFill/>
          </a:ln>
        </p:spPr>
      </p:pic>
      <p:pic>
        <p:nvPicPr>
          <p:cNvPr id="639" name="Google Shape;639;p73"/>
          <p:cNvPicPr preferRelativeResize="0"/>
          <p:nvPr/>
        </p:nvPicPr>
        <p:blipFill>
          <a:blip r:embed="rId9">
            <a:alphaModFix/>
          </a:blip>
          <a:stretch>
            <a:fillRect/>
          </a:stretch>
        </p:blipFill>
        <p:spPr>
          <a:xfrm>
            <a:off x="2061325" y="2824513"/>
            <a:ext cx="794525" cy="794525"/>
          </a:xfrm>
          <a:prstGeom prst="rect">
            <a:avLst/>
          </a:prstGeom>
          <a:noFill/>
          <a:ln>
            <a:noFill/>
          </a:ln>
        </p:spPr>
      </p:pic>
      <p:pic>
        <p:nvPicPr>
          <p:cNvPr id="640" name="Google Shape;640;p73"/>
          <p:cNvPicPr preferRelativeResize="0"/>
          <p:nvPr/>
        </p:nvPicPr>
        <p:blipFill>
          <a:blip r:embed="rId10">
            <a:alphaModFix/>
          </a:blip>
          <a:stretch>
            <a:fillRect/>
          </a:stretch>
        </p:blipFill>
        <p:spPr>
          <a:xfrm>
            <a:off x="2334768" y="3097950"/>
            <a:ext cx="247650" cy="247650"/>
          </a:xfrm>
          <a:prstGeom prst="rect">
            <a:avLst/>
          </a:prstGeom>
          <a:noFill/>
          <a:ln>
            <a:noFill/>
          </a:ln>
        </p:spPr>
      </p:pic>
      <p:pic>
        <p:nvPicPr>
          <p:cNvPr id="641" name="Google Shape;641;p73"/>
          <p:cNvPicPr preferRelativeResize="0"/>
          <p:nvPr/>
        </p:nvPicPr>
        <p:blipFill>
          <a:blip r:embed="rId11">
            <a:alphaModFix/>
          </a:blip>
          <a:stretch>
            <a:fillRect/>
          </a:stretch>
        </p:blipFill>
        <p:spPr>
          <a:xfrm>
            <a:off x="2855851" y="2300800"/>
            <a:ext cx="890562" cy="932176"/>
          </a:xfrm>
          <a:prstGeom prst="rect">
            <a:avLst/>
          </a:prstGeom>
          <a:noFill/>
          <a:ln>
            <a:noFill/>
          </a:ln>
        </p:spPr>
      </p:pic>
      <p:pic>
        <p:nvPicPr>
          <p:cNvPr id="642" name="Google Shape;642;p73"/>
          <p:cNvPicPr preferRelativeResize="0"/>
          <p:nvPr/>
        </p:nvPicPr>
        <p:blipFill>
          <a:blip r:embed="rId12">
            <a:alphaModFix/>
          </a:blip>
          <a:stretch>
            <a:fillRect/>
          </a:stretch>
        </p:blipFill>
        <p:spPr>
          <a:xfrm>
            <a:off x="8525670" y="2289436"/>
            <a:ext cx="954900" cy="954900"/>
          </a:xfrm>
          <a:prstGeom prst="rect">
            <a:avLst/>
          </a:prstGeom>
          <a:noFill/>
          <a:ln>
            <a:noFill/>
          </a:ln>
        </p:spPr>
      </p:pic>
      <p:pic>
        <p:nvPicPr>
          <p:cNvPr id="643" name="Google Shape;643;p73"/>
          <p:cNvPicPr preferRelativeResize="0"/>
          <p:nvPr/>
        </p:nvPicPr>
        <p:blipFill>
          <a:blip r:embed="rId13">
            <a:alphaModFix/>
          </a:blip>
          <a:stretch>
            <a:fillRect/>
          </a:stretch>
        </p:blipFill>
        <p:spPr>
          <a:xfrm>
            <a:off x="9480577" y="2092275"/>
            <a:ext cx="732250" cy="732250"/>
          </a:xfrm>
          <a:prstGeom prst="rect">
            <a:avLst/>
          </a:prstGeom>
          <a:noFill/>
          <a:ln>
            <a:noFill/>
          </a:ln>
        </p:spPr>
      </p:pic>
      <p:pic>
        <p:nvPicPr>
          <p:cNvPr id="644" name="Google Shape;644;p73"/>
          <p:cNvPicPr preferRelativeResize="0"/>
          <p:nvPr/>
        </p:nvPicPr>
        <p:blipFill>
          <a:blip r:embed="rId14">
            <a:alphaModFix/>
          </a:blip>
          <a:stretch>
            <a:fillRect/>
          </a:stretch>
        </p:blipFill>
        <p:spPr>
          <a:xfrm>
            <a:off x="9584333" y="2824525"/>
            <a:ext cx="732250" cy="732250"/>
          </a:xfrm>
          <a:prstGeom prst="rect">
            <a:avLst/>
          </a:prstGeom>
          <a:noFill/>
          <a:ln>
            <a:noFill/>
          </a:ln>
        </p:spPr>
      </p:pic>
      <p:pic>
        <p:nvPicPr>
          <p:cNvPr id="645" name="Google Shape;645;p73"/>
          <p:cNvPicPr preferRelativeResize="0"/>
          <p:nvPr/>
        </p:nvPicPr>
        <p:blipFill>
          <a:blip r:embed="rId15">
            <a:alphaModFix/>
          </a:blip>
          <a:stretch>
            <a:fillRect/>
          </a:stretch>
        </p:blipFill>
        <p:spPr>
          <a:xfrm>
            <a:off x="10251537" y="2210446"/>
            <a:ext cx="890574" cy="719034"/>
          </a:xfrm>
          <a:prstGeom prst="rect">
            <a:avLst/>
          </a:prstGeom>
          <a:noFill/>
          <a:ln>
            <a:noFill/>
          </a:ln>
        </p:spPr>
      </p:pic>
      <p:pic>
        <p:nvPicPr>
          <p:cNvPr id="646" name="Google Shape;646;p73"/>
          <p:cNvPicPr preferRelativeResize="0"/>
          <p:nvPr/>
        </p:nvPicPr>
        <p:blipFill>
          <a:blip r:embed="rId16">
            <a:alphaModFix/>
          </a:blip>
          <a:stretch>
            <a:fillRect/>
          </a:stretch>
        </p:blipFill>
        <p:spPr>
          <a:xfrm>
            <a:off x="9049475" y="3097942"/>
            <a:ext cx="489850" cy="489850"/>
          </a:xfrm>
          <a:prstGeom prst="rect">
            <a:avLst/>
          </a:prstGeom>
          <a:noFill/>
          <a:ln>
            <a:noFill/>
          </a:ln>
        </p:spPr>
      </p:pic>
      <p:sp>
        <p:nvSpPr>
          <p:cNvPr id="647" name="Google Shape;647;p73"/>
          <p:cNvSpPr txBox="1">
            <a:spLocks noGrp="1"/>
          </p:cNvSpPr>
          <p:nvPr>
            <p:ph type="body" idx="1"/>
          </p:nvPr>
        </p:nvSpPr>
        <p:spPr>
          <a:xfrm>
            <a:off x="3619801" y="3412149"/>
            <a:ext cx="4501374" cy="839949"/>
          </a:xfrm>
          <a:prstGeom prst="rect">
            <a:avLst/>
          </a:prstGeom>
          <a:noFill/>
          <a:ln>
            <a:noFill/>
          </a:ln>
        </p:spPr>
        <p:txBody>
          <a:bodyPr spcFirstLastPara="1" wrap="square" lIns="91425" tIns="45700" rIns="91425" bIns="45700" anchor="t" anchorCtr="0">
            <a:noAutofit/>
          </a:bodyPr>
          <a:lstStyle/>
          <a:p>
            <a:pPr marL="685800" marR="0" lvl="0" indent="0" algn="ctr" rtl="0">
              <a:lnSpc>
                <a:spcPct val="115000"/>
              </a:lnSpc>
              <a:spcBef>
                <a:spcPts val="500"/>
              </a:spcBef>
              <a:spcAft>
                <a:spcPts val="0"/>
              </a:spcAft>
              <a:buNone/>
            </a:pPr>
            <a:r>
              <a:rPr lang="zh-TW" sz="1800" b="1" dirty="0"/>
              <a:t>合約解讀</a:t>
            </a:r>
            <a:r>
              <a:rPr lang="zh-TW" sz="1800" b="1" dirty="0" smtClean="0"/>
              <a:t>不同</a:t>
            </a:r>
            <a:r>
              <a:rPr lang="zh-TW" altLang="en-US" sz="1800" b="1" dirty="0"/>
              <a:t>導致</a:t>
            </a:r>
            <a:r>
              <a:rPr lang="zh-TW" altLang="en-US" sz="1800" b="1" dirty="0" smtClean="0"/>
              <a:t>理賠標準不一致</a:t>
            </a:r>
            <a:endParaRPr sz="1800" b="1" dirty="0"/>
          </a:p>
          <a:p>
            <a:pPr marL="685800" marR="0" lvl="0" indent="0" algn="ctr" rtl="0">
              <a:lnSpc>
                <a:spcPct val="115000"/>
              </a:lnSpc>
              <a:spcBef>
                <a:spcPts val="500"/>
              </a:spcBef>
              <a:spcAft>
                <a:spcPts val="0"/>
              </a:spcAft>
              <a:buNone/>
            </a:pPr>
            <a:r>
              <a:rPr lang="zh-TW" altLang="en-US" sz="1800" b="1" dirty="0" smtClean="0"/>
              <a:t>投保人有</a:t>
            </a:r>
            <a:r>
              <a:rPr lang="zh-TW" sz="1800" b="1" dirty="0" smtClean="0"/>
              <a:t>隱私</a:t>
            </a:r>
            <a:r>
              <a:rPr lang="zh-TW" altLang="en-US" sz="1800" b="1" dirty="0" smtClean="0"/>
              <a:t>需求</a:t>
            </a:r>
          </a:p>
        </p:txBody>
      </p:sp>
      <p:sp>
        <p:nvSpPr>
          <p:cNvPr id="648" name="Google Shape;648;p73"/>
          <p:cNvSpPr txBox="1">
            <a:spLocks noGrp="1"/>
          </p:cNvSpPr>
          <p:nvPr>
            <p:ph type="body" idx="1"/>
          </p:nvPr>
        </p:nvSpPr>
        <p:spPr>
          <a:xfrm>
            <a:off x="3746413" y="1646627"/>
            <a:ext cx="4398571" cy="1174624"/>
          </a:xfrm>
          <a:prstGeom prst="rect">
            <a:avLst/>
          </a:prstGeom>
          <a:noFill/>
          <a:ln>
            <a:noFill/>
          </a:ln>
        </p:spPr>
        <p:txBody>
          <a:bodyPr spcFirstLastPara="1" wrap="square" lIns="91425" tIns="45700" rIns="91425" bIns="45700" anchor="t" anchorCtr="0">
            <a:noAutofit/>
          </a:bodyPr>
          <a:lstStyle/>
          <a:p>
            <a:pPr marL="685800" marR="0" lvl="0" indent="0" algn="ctr" rtl="0">
              <a:lnSpc>
                <a:spcPct val="115000"/>
              </a:lnSpc>
              <a:spcBef>
                <a:spcPts val="500"/>
              </a:spcBef>
              <a:spcAft>
                <a:spcPts val="0"/>
              </a:spcAft>
              <a:buNone/>
            </a:pPr>
            <a:r>
              <a:rPr lang="zh-TW" sz="1800" b="1" dirty="0" smtClean="0"/>
              <a:t>遲</a:t>
            </a:r>
            <a:r>
              <a:rPr lang="zh-TW" sz="1800" b="1" dirty="0"/>
              <a:t>繳保費</a:t>
            </a:r>
            <a:endParaRPr sz="1800" b="1" dirty="0"/>
          </a:p>
          <a:p>
            <a:pPr marL="685800" marR="0" lvl="0" indent="0" algn="ctr" rtl="0">
              <a:lnSpc>
                <a:spcPct val="115000"/>
              </a:lnSpc>
              <a:spcBef>
                <a:spcPts val="500"/>
              </a:spcBef>
              <a:spcAft>
                <a:spcPts val="0"/>
              </a:spcAft>
              <a:buNone/>
            </a:pPr>
            <a:r>
              <a:rPr lang="zh-TW" altLang="en-US" sz="1800" b="1" dirty="0" smtClean="0"/>
              <a:t>用假資訊詐保</a:t>
            </a:r>
            <a:endParaRPr sz="1800" b="1" dirty="0"/>
          </a:p>
          <a:p>
            <a:pPr marL="685800" marR="0" lvl="0" indent="0" algn="ctr" rtl="0">
              <a:lnSpc>
                <a:spcPct val="115000"/>
              </a:lnSpc>
              <a:spcBef>
                <a:spcPts val="500"/>
              </a:spcBef>
              <a:spcAft>
                <a:spcPts val="0"/>
              </a:spcAft>
              <a:buNone/>
            </a:pPr>
            <a:r>
              <a:rPr lang="zh-TW" altLang="en-US" sz="1800" b="1" dirty="0" smtClean="0"/>
              <a:t>無法即時追蹤投保標的狀況</a:t>
            </a:r>
          </a:p>
        </p:txBody>
      </p:sp>
      <p:sp>
        <p:nvSpPr>
          <p:cNvPr id="21" name="Google Shape;648;p73"/>
          <p:cNvSpPr txBox="1">
            <a:spLocks/>
          </p:cNvSpPr>
          <p:nvPr/>
        </p:nvSpPr>
        <p:spPr>
          <a:xfrm>
            <a:off x="3672943" y="2909864"/>
            <a:ext cx="4398571" cy="497736"/>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indent="0" algn="ctr">
              <a:lnSpc>
                <a:spcPct val="115000"/>
              </a:lnSpc>
              <a:spcBef>
                <a:spcPts val="500"/>
              </a:spcBef>
              <a:buFont typeface="Arial" panose="020B0604020202020204" pitchFamily="34" charset="0"/>
              <a:buNone/>
            </a:pPr>
            <a:r>
              <a:rPr lang="zh-TW" altLang="en-US" sz="1800" b="1" dirty="0" smtClean="0"/>
              <a:t>因資訊不共享造成理賠流程繁複</a:t>
            </a:r>
            <a:endParaRPr lang="zh-TW" altLang="en-US" sz="1800" b="1" dirty="0"/>
          </a:p>
        </p:txBody>
      </p:sp>
    </p:spTree>
    <p:extLst>
      <p:ext uri="{BB962C8B-B14F-4D97-AF65-F5344CB8AC3E}">
        <p14:creationId xmlns:p14="http://schemas.microsoft.com/office/powerpoint/2010/main" val="197593877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46" name="橢圓 45"/>
          <p:cNvSpPr/>
          <p:nvPr/>
        </p:nvSpPr>
        <p:spPr>
          <a:xfrm>
            <a:off x="7053495" y="1842274"/>
            <a:ext cx="3372402" cy="2154514"/>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72" name="流程圖: 結束點 71"/>
          <p:cNvSpPr/>
          <p:nvPr/>
        </p:nvSpPr>
        <p:spPr>
          <a:xfrm>
            <a:off x="7405005" y="2989986"/>
            <a:ext cx="2699133" cy="717725"/>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zh-TW" altLang="en-US"/>
          </a:p>
        </p:txBody>
      </p:sp>
      <p:sp>
        <p:nvSpPr>
          <p:cNvPr id="45" name="流程圖: 結束點 44"/>
          <p:cNvSpPr/>
          <p:nvPr/>
        </p:nvSpPr>
        <p:spPr>
          <a:xfrm>
            <a:off x="7366398" y="2140178"/>
            <a:ext cx="2699133" cy="717725"/>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zh-TW" altLang="en-US"/>
          </a:p>
        </p:txBody>
      </p:sp>
      <p:sp>
        <p:nvSpPr>
          <p:cNvPr id="671" name="Google Shape;671;p76"/>
          <p:cNvSpPr txBox="1">
            <a:spLocks noGrp="1"/>
          </p:cNvSpPr>
          <p:nvPr>
            <p:ph type="title"/>
          </p:nvPr>
        </p:nvSpPr>
        <p:spPr>
          <a:xfrm>
            <a:off x="612057" y="365126"/>
            <a:ext cx="11002500" cy="954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300"/>
              <a:buFont typeface="Corbel"/>
              <a:buNone/>
            </a:pPr>
            <a:r>
              <a:rPr lang="zh-TW" altLang="en-US" sz="4200" dirty="0" smtClean="0"/>
              <a:t>保險</a:t>
            </a:r>
            <a:r>
              <a:rPr lang="zh-TW" sz="4200" dirty="0" smtClean="0"/>
              <a:t>智慧</a:t>
            </a:r>
            <a:r>
              <a:rPr lang="zh-TW" sz="4200" dirty="0"/>
              <a:t>合約 Smart Contract</a:t>
            </a:r>
            <a:endParaRPr sz="4200" i="0" u="none" strike="noStrike" cap="none" dirty="0">
              <a:solidFill>
                <a:schemeClr val="accent2"/>
              </a:solidFill>
            </a:endParaRPr>
          </a:p>
        </p:txBody>
      </p:sp>
      <p:sp>
        <p:nvSpPr>
          <p:cNvPr id="672" name="Google Shape;672;p76"/>
          <p:cNvSpPr txBox="1">
            <a:spLocks noGrp="1"/>
          </p:cNvSpPr>
          <p:nvPr>
            <p:ph type="body" idx="1"/>
          </p:nvPr>
        </p:nvSpPr>
        <p:spPr>
          <a:xfrm>
            <a:off x="612059" y="1426372"/>
            <a:ext cx="4685948" cy="4701900"/>
          </a:xfrm>
          <a:prstGeom prst="rect">
            <a:avLst/>
          </a:prstGeom>
          <a:noFill/>
          <a:ln>
            <a:noFill/>
          </a:ln>
        </p:spPr>
        <p:txBody>
          <a:bodyPr spcFirstLastPara="1" wrap="square" lIns="91425" tIns="45700" rIns="91425" bIns="45700" anchor="t" anchorCtr="0">
            <a:noAutofit/>
          </a:bodyPr>
          <a:lstStyle/>
          <a:p>
            <a:pPr>
              <a:lnSpc>
                <a:spcPct val="100000"/>
              </a:lnSpc>
            </a:pPr>
            <a:r>
              <a:rPr lang="zh-TW" altLang="en-US" sz="2200" b="1" dirty="0" smtClean="0">
                <a:latin typeface="微軟正黑體" panose="020B0604030504040204" pitchFamily="34" charset="-120"/>
                <a:ea typeface="微軟正黑體" panose="020B0604030504040204" pitchFamily="34" charset="-120"/>
              </a:rPr>
              <a:t>概念｜</a:t>
            </a:r>
            <a:r>
              <a:rPr lang="zh-TW" altLang="en-US" sz="2200" dirty="0" smtClean="0">
                <a:latin typeface="微軟正黑體" panose="020B0604030504040204" pitchFamily="34" charset="-120"/>
                <a:ea typeface="微軟正黑體" panose="020B0604030504040204" pitchFamily="34" charset="-120"/>
              </a:rPr>
              <a:t>智慧合約是種程式碼，依條件與條款</a:t>
            </a:r>
            <a:r>
              <a:rPr lang="en-US" altLang="zh-TW" sz="2200" dirty="0" smtClean="0">
                <a:latin typeface="微軟正黑體" panose="020B0604030504040204" pitchFamily="34" charset="-120"/>
                <a:ea typeface="微軟正黑體" panose="020B0604030504040204" pitchFamily="34" charset="-120"/>
              </a:rPr>
              <a:t>(terms and conditions)</a:t>
            </a:r>
            <a:r>
              <a:rPr lang="zh-TW" altLang="en-US" sz="2200" dirty="0" smtClean="0">
                <a:latin typeface="微軟正黑體" panose="020B0604030504040204" pitchFamily="34" charset="-120"/>
                <a:ea typeface="微軟正黑體" panose="020B0604030504040204" pitchFamily="34" charset="-120"/>
              </a:rPr>
              <a:t>，滿足某種條件就會自動執行，</a:t>
            </a:r>
            <a:r>
              <a:rPr lang="zh-TW" altLang="en-US" sz="2200" dirty="0">
                <a:latin typeface="微軟正黑體" panose="020B0604030504040204" pitchFamily="34" charset="-120"/>
                <a:ea typeface="微軟正黑體" panose="020B0604030504040204" pitchFamily="34" charset="-120"/>
              </a:rPr>
              <a:t>將運作規則透明</a:t>
            </a:r>
            <a:r>
              <a:rPr lang="zh-TW" altLang="en-US" sz="2200" dirty="0" smtClean="0">
                <a:latin typeface="微軟正黑體" panose="020B0604030504040204" pitchFamily="34" charset="-120"/>
                <a:ea typeface="微軟正黑體" panose="020B0604030504040204" pitchFamily="34" charset="-120"/>
              </a:rPr>
              <a:t>化的一</a:t>
            </a:r>
            <a:r>
              <a:rPr lang="zh-TW" altLang="en-US" sz="2200" dirty="0">
                <a:latin typeface="微軟正黑體" panose="020B0604030504040204" pitchFamily="34" charset="-120"/>
                <a:ea typeface="微軟正黑體" panose="020B0604030504040204" pitchFamily="34" charset="-120"/>
              </a:rPr>
              <a:t>種</a:t>
            </a:r>
            <a:r>
              <a:rPr lang="zh-TW" altLang="en-US" sz="2200" dirty="0" smtClean="0">
                <a:latin typeface="微軟正黑體" panose="020B0604030504040204" pitchFamily="34" charset="-120"/>
                <a:ea typeface="微軟正黑體" panose="020B0604030504040204" pitchFamily="34" charset="-120"/>
              </a:rPr>
              <a:t>信任機制，大家皆得以放心地參與。</a:t>
            </a:r>
            <a:endParaRPr lang="en-US" altLang="zh-TW" sz="2200" dirty="0">
              <a:latin typeface="微軟正黑體" panose="020B0604030504040204" pitchFamily="34" charset="-120"/>
              <a:ea typeface="微軟正黑體" panose="020B0604030504040204" pitchFamily="34" charset="-120"/>
            </a:endParaRPr>
          </a:p>
          <a:p>
            <a:r>
              <a:rPr lang="zh-TW" altLang="en-US" sz="2200" b="1" dirty="0">
                <a:latin typeface="微軟正黑體" panose="020B0604030504040204" pitchFamily="34" charset="-120"/>
                <a:ea typeface="微軟正黑體" panose="020B0604030504040204" pitchFamily="34" charset="-120"/>
              </a:rPr>
              <a:t>應用</a:t>
            </a:r>
            <a:r>
              <a:rPr lang="zh-TW" altLang="en-US" sz="2200" b="1" dirty="0" smtClean="0">
                <a:latin typeface="微軟正黑體" panose="020B0604030504040204" pitchFamily="34" charset="-120"/>
                <a:ea typeface="微軟正黑體" panose="020B0604030504040204" pitchFamily="34" charset="-120"/>
              </a:rPr>
              <a:t>｜</a:t>
            </a:r>
            <a:r>
              <a:rPr lang="zh-TW" altLang="en-US" sz="2200" dirty="0" smtClean="0">
                <a:latin typeface="微軟正黑體" panose="020B0604030504040204" pitchFamily="34" charset="-120"/>
                <a:ea typeface="微軟正黑體" panose="020B0604030504040204" pitchFamily="34" charset="-120"/>
              </a:rPr>
              <a:t>醫療保險</a:t>
            </a:r>
            <a:endParaRPr lang="en-US" altLang="zh-TW" sz="2200" dirty="0" smtClean="0">
              <a:latin typeface="微軟正黑體" panose="020B0604030504040204" pitchFamily="34" charset="-120"/>
              <a:ea typeface="微軟正黑體" panose="020B0604030504040204" pitchFamily="34" charset="-120"/>
            </a:endParaRPr>
          </a:p>
          <a:p>
            <a:r>
              <a:rPr lang="zh-TW" altLang="en-US" sz="2200" b="1" dirty="0" smtClean="0">
                <a:latin typeface="微軟正黑體" panose="020B0604030504040204" pitchFamily="34" charset="-120"/>
                <a:ea typeface="微軟正黑體" panose="020B0604030504040204" pitchFamily="34" charset="-120"/>
              </a:rPr>
              <a:t>案例</a:t>
            </a:r>
            <a:r>
              <a:rPr lang="zh-TW" altLang="en-US" sz="2200" b="1" dirty="0">
                <a:latin typeface="微軟正黑體" panose="020B0604030504040204" pitchFamily="34" charset="-120"/>
                <a:ea typeface="微軟正黑體" panose="020B0604030504040204" pitchFamily="34" charset="-120"/>
              </a:rPr>
              <a:t>｜</a:t>
            </a:r>
            <a:r>
              <a:rPr lang="zh-TW" altLang="en-US" sz="2200" dirty="0" smtClean="0">
                <a:solidFill>
                  <a:schemeClr val="dk1"/>
                </a:solidFill>
                <a:latin typeface="Microsoft JhengHei"/>
                <a:ea typeface="Microsoft JhengHei"/>
                <a:cs typeface="Microsoft JhengHei"/>
                <a:sym typeface="Microsoft JhengHei"/>
              </a:rPr>
              <a:t>美國</a:t>
            </a:r>
            <a:r>
              <a:rPr lang="en-US" altLang="zh-TW" sz="2200" dirty="0" smtClean="0">
                <a:solidFill>
                  <a:schemeClr val="dk1"/>
                </a:solidFill>
                <a:latin typeface="Microsoft JhengHei"/>
                <a:ea typeface="Microsoft JhengHei"/>
                <a:cs typeface="Microsoft JhengHei"/>
                <a:sym typeface="Microsoft JhengHei"/>
              </a:rPr>
              <a:t>AIG</a:t>
            </a:r>
            <a:r>
              <a:rPr lang="zh-TW" altLang="en-US" sz="2200" dirty="0" smtClean="0">
                <a:solidFill>
                  <a:schemeClr val="dk1"/>
                </a:solidFill>
                <a:latin typeface="Microsoft JhengHei"/>
                <a:ea typeface="Microsoft JhengHei"/>
                <a:cs typeface="Microsoft JhengHei"/>
                <a:sym typeface="Microsoft JhengHei"/>
              </a:rPr>
              <a:t>、</a:t>
            </a:r>
            <a:r>
              <a:rPr lang="en-US" altLang="zh-TW" sz="2200" dirty="0" smtClean="0">
                <a:solidFill>
                  <a:schemeClr val="dk1"/>
                </a:solidFill>
                <a:latin typeface="Microsoft JhengHei"/>
                <a:ea typeface="Microsoft JhengHei"/>
                <a:cs typeface="Microsoft JhengHei"/>
                <a:sym typeface="Microsoft JhengHei"/>
              </a:rPr>
              <a:t>IBM</a:t>
            </a:r>
            <a:r>
              <a:rPr lang="zh-TW" altLang="en-US" sz="2200" dirty="0" smtClean="0">
                <a:solidFill>
                  <a:schemeClr val="dk1"/>
                </a:solidFill>
                <a:latin typeface="Microsoft JhengHei"/>
                <a:ea typeface="Microsoft JhengHei"/>
                <a:cs typeface="Microsoft JhengHei"/>
                <a:sym typeface="Microsoft JhengHei"/>
              </a:rPr>
              <a:t>與英國渣打銀行的跨國核保，中國大特保公司，</a:t>
            </a:r>
            <a:r>
              <a:rPr lang="zh-TW" altLang="en-US" sz="2200" dirty="0">
                <a:solidFill>
                  <a:schemeClr val="dk1"/>
                </a:solidFill>
                <a:latin typeface="Microsoft JhengHei"/>
                <a:ea typeface="Microsoft JhengHei"/>
                <a:cs typeface="Microsoft JhengHei"/>
              </a:rPr>
              <a:t>美國</a:t>
            </a:r>
            <a:r>
              <a:rPr lang="zh-TW" altLang="zh-TW" sz="2200" dirty="0">
                <a:solidFill>
                  <a:schemeClr val="dk1"/>
                </a:solidFill>
                <a:latin typeface="Microsoft JhengHei"/>
                <a:ea typeface="Microsoft JhengHei"/>
                <a:cs typeface="Microsoft JhengHei"/>
              </a:rPr>
              <a:t>MetLif</a:t>
            </a:r>
            <a:r>
              <a:rPr lang="zh-TW" altLang="zh-TW" sz="2200" dirty="0" smtClean="0">
                <a:solidFill>
                  <a:schemeClr val="dk1"/>
                </a:solidFill>
                <a:latin typeface="Microsoft JhengHei"/>
                <a:ea typeface="Microsoft JhengHei"/>
                <a:cs typeface="Microsoft JhengHei"/>
              </a:rPr>
              <a:t>e</a:t>
            </a:r>
            <a:r>
              <a:rPr lang="zh-TW" altLang="en-US" sz="2200" dirty="0" smtClean="0">
                <a:solidFill>
                  <a:schemeClr val="dk1"/>
                </a:solidFill>
                <a:latin typeface="Microsoft JhengHei"/>
                <a:ea typeface="Microsoft JhengHei"/>
                <a:cs typeface="Microsoft JhengHei"/>
              </a:rPr>
              <a:t>公司</a:t>
            </a:r>
            <a:endParaRPr lang="en-US" altLang="zh-TW" sz="2200" dirty="0">
              <a:solidFill>
                <a:schemeClr val="dk1"/>
              </a:solidFill>
              <a:latin typeface="Microsoft JhengHei"/>
              <a:ea typeface="Microsoft JhengHei"/>
              <a:cs typeface="Microsoft JhengHei"/>
            </a:endParaRPr>
          </a:p>
          <a:p>
            <a:pPr marL="241300" lvl="0" indent="0" rtl="0">
              <a:spcBef>
                <a:spcPts val="0"/>
              </a:spcBef>
              <a:spcAft>
                <a:spcPts val="0"/>
              </a:spcAft>
              <a:buNone/>
            </a:pPr>
            <a:endParaRPr dirty="0"/>
          </a:p>
          <a:p>
            <a:pPr marL="0" lvl="0" indent="0" rtl="0">
              <a:spcBef>
                <a:spcPts val="0"/>
              </a:spcBef>
              <a:spcAft>
                <a:spcPts val="0"/>
              </a:spcAft>
              <a:buNone/>
            </a:pPr>
            <a:endParaRPr sz="2400" dirty="0"/>
          </a:p>
        </p:txBody>
      </p:sp>
      <p:sp>
        <p:nvSpPr>
          <p:cNvPr id="673" name="Google Shape;673;p76"/>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77</a:t>
            </a:fld>
            <a:endParaRPr sz="1200" b="0" i="0" u="none" strike="noStrike" cap="none">
              <a:solidFill>
                <a:schemeClr val="lt1"/>
              </a:solidFill>
              <a:latin typeface="Corbel"/>
              <a:ea typeface="Corbel"/>
              <a:cs typeface="Corbel"/>
              <a:sym typeface="Corbel"/>
            </a:endParaRPr>
          </a:p>
        </p:txBody>
      </p:sp>
      <p:sp>
        <p:nvSpPr>
          <p:cNvPr id="28" name="文字方塊 27"/>
          <p:cNvSpPr txBox="1"/>
          <p:nvPr/>
        </p:nvSpPr>
        <p:spPr>
          <a:xfrm>
            <a:off x="5482859" y="3036333"/>
            <a:ext cx="877163" cy="369332"/>
          </a:xfrm>
          <a:prstGeom prst="rect">
            <a:avLst/>
          </a:prstGeom>
          <a:noFill/>
        </p:spPr>
        <p:txBody>
          <a:bodyPr wrap="none" rtlCol="0">
            <a:spAutoFit/>
          </a:bodyPr>
          <a:lstStyle/>
          <a:p>
            <a:r>
              <a:rPr lang="zh-TW" altLang="en-US" b="1" dirty="0" smtClean="0"/>
              <a:t>投保人</a:t>
            </a:r>
            <a:endParaRPr lang="zh-TW" altLang="en-US" b="1" dirty="0"/>
          </a:p>
        </p:txBody>
      </p:sp>
      <p:pic>
        <p:nvPicPr>
          <p:cNvPr id="32" name="Google Shape;636;p73"/>
          <p:cNvPicPr preferRelativeResize="0"/>
          <p:nvPr/>
        </p:nvPicPr>
        <p:blipFill rotWithShape="1">
          <a:blip r:embed="rId3">
            <a:alphaModFix/>
            <a:extLst>
              <a:ext uri="{BEBA8EAE-BF5A-486C-A8C5-ECC9F3942E4B}">
                <a14:imgProps xmlns:a14="http://schemas.microsoft.com/office/drawing/2010/main">
                  <a14:imgLayer r:embed="rId4">
                    <a14:imgEffect>
                      <a14:backgroundRemoval t="0" b="100000" l="0" r="100000"/>
                    </a14:imgEffect>
                  </a14:imgLayer>
                </a14:imgProps>
              </a:ext>
            </a:extLst>
          </a:blip>
          <a:srcRect l="7323" r="13499"/>
          <a:stretch/>
        </p:blipFill>
        <p:spPr>
          <a:xfrm>
            <a:off x="11031352" y="1735356"/>
            <a:ext cx="982190" cy="1417694"/>
          </a:xfrm>
          <a:prstGeom prst="rect">
            <a:avLst/>
          </a:prstGeom>
          <a:noFill/>
          <a:ln>
            <a:noFill/>
          </a:ln>
        </p:spPr>
      </p:pic>
      <p:pic>
        <p:nvPicPr>
          <p:cNvPr id="3076" name="Picture 4" descr="People Icon Vecto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53878" b="92245" l="50286" r="71429"/>
                    </a14:imgEffect>
                  </a14:imgLayer>
                </a14:imgProps>
              </a:ext>
              <a:ext uri="{28A0092B-C50C-407E-A947-70E740481C1C}">
                <a14:useLocalDpi xmlns:a14="http://schemas.microsoft.com/office/drawing/2010/main" val="0"/>
              </a:ext>
            </a:extLst>
          </a:blip>
          <a:srcRect l="49886" t="52138" r="27696" b="8705"/>
          <a:stretch/>
        </p:blipFill>
        <p:spPr bwMode="auto">
          <a:xfrm>
            <a:off x="5269803" y="1646764"/>
            <a:ext cx="1231941" cy="1506286"/>
          </a:xfrm>
          <a:prstGeom prst="rect">
            <a:avLst/>
          </a:prstGeom>
          <a:noFill/>
          <a:extLst>
            <a:ext uri="{909E8E84-426E-40DD-AFC4-6F175D3DCCD1}">
              <a14:hiddenFill xmlns:a14="http://schemas.microsoft.com/office/drawing/2010/main">
                <a:solidFill>
                  <a:srgbClr val="FFFFFF"/>
                </a:solidFill>
              </a14:hiddenFill>
            </a:ext>
          </a:extLst>
        </p:spPr>
      </p:pic>
      <p:sp>
        <p:nvSpPr>
          <p:cNvPr id="36" name="文字方塊 35"/>
          <p:cNvSpPr txBox="1"/>
          <p:nvPr/>
        </p:nvSpPr>
        <p:spPr>
          <a:xfrm>
            <a:off x="10977648" y="3142664"/>
            <a:ext cx="1107996" cy="369332"/>
          </a:xfrm>
          <a:prstGeom prst="rect">
            <a:avLst/>
          </a:prstGeom>
          <a:noFill/>
        </p:spPr>
        <p:txBody>
          <a:bodyPr wrap="none" rtlCol="0">
            <a:spAutoFit/>
          </a:bodyPr>
          <a:lstStyle/>
          <a:p>
            <a:r>
              <a:rPr lang="zh-TW" altLang="en-US" b="1" dirty="0" smtClean="0"/>
              <a:t>保險公司</a:t>
            </a:r>
            <a:endParaRPr lang="zh-TW" altLang="en-US" b="1" dirty="0"/>
          </a:p>
        </p:txBody>
      </p:sp>
      <p:sp>
        <p:nvSpPr>
          <p:cNvPr id="42" name="文字方塊 41"/>
          <p:cNvSpPr txBox="1"/>
          <p:nvPr/>
        </p:nvSpPr>
        <p:spPr>
          <a:xfrm>
            <a:off x="7931134" y="4101674"/>
            <a:ext cx="1569660" cy="369332"/>
          </a:xfrm>
          <a:prstGeom prst="rect">
            <a:avLst/>
          </a:prstGeom>
          <a:noFill/>
        </p:spPr>
        <p:txBody>
          <a:bodyPr wrap="none" rtlCol="0">
            <a:spAutoFit/>
          </a:bodyPr>
          <a:lstStyle/>
          <a:p>
            <a:r>
              <a:rPr lang="zh-TW" altLang="en-US" b="1" dirty="0" smtClean="0">
                <a:solidFill>
                  <a:schemeClr val="accent2">
                    <a:lumMod val="75000"/>
                  </a:schemeClr>
                </a:solidFill>
                <a:latin typeface="新細明體-ExtB" panose="02020500000000000000" pitchFamily="18" charset="-120"/>
                <a:ea typeface="新細明體-ExtB" panose="02020500000000000000" pitchFamily="18" charset="-120"/>
              </a:rPr>
              <a:t>執行智慧合約</a:t>
            </a:r>
            <a:endParaRPr lang="zh-TW" altLang="en-US" b="1" dirty="0">
              <a:solidFill>
                <a:schemeClr val="accent2">
                  <a:lumMod val="75000"/>
                </a:schemeClr>
              </a:solidFill>
              <a:latin typeface="新細明體-ExtB" panose="02020500000000000000" pitchFamily="18" charset="-120"/>
              <a:ea typeface="新細明體-ExtB" panose="02020500000000000000" pitchFamily="18" charset="-120"/>
            </a:endParaRPr>
          </a:p>
        </p:txBody>
      </p:sp>
      <p:sp>
        <p:nvSpPr>
          <p:cNvPr id="43" name="文字方塊 42"/>
          <p:cNvSpPr txBox="1"/>
          <p:nvPr/>
        </p:nvSpPr>
        <p:spPr>
          <a:xfrm>
            <a:off x="10047744" y="2438234"/>
            <a:ext cx="902811" cy="307777"/>
          </a:xfrm>
          <a:prstGeom prst="rect">
            <a:avLst/>
          </a:prstGeom>
          <a:noFill/>
        </p:spPr>
        <p:txBody>
          <a:bodyPr wrap="none" rtlCol="0">
            <a:spAutoFit/>
          </a:bodyPr>
          <a:lstStyle/>
          <a:p>
            <a:r>
              <a:rPr lang="zh-TW" altLang="en-US" sz="1400" b="1" dirty="0" smtClean="0">
                <a:solidFill>
                  <a:srgbClr val="002060"/>
                </a:solidFill>
                <a:latin typeface="新細明體-ExtB" panose="02020500000000000000" pitchFamily="18" charset="-120"/>
                <a:ea typeface="新細明體-ExtB" panose="02020500000000000000" pitchFamily="18" charset="-120"/>
              </a:rPr>
              <a:t>給予賠償</a:t>
            </a:r>
            <a:endParaRPr lang="zh-TW" altLang="en-US" sz="1400" b="1" dirty="0">
              <a:solidFill>
                <a:srgbClr val="002060"/>
              </a:solidFill>
              <a:latin typeface="新細明體-ExtB" panose="02020500000000000000" pitchFamily="18" charset="-120"/>
              <a:ea typeface="新細明體-ExtB" panose="02020500000000000000" pitchFamily="18" charset="-120"/>
            </a:endParaRPr>
          </a:p>
        </p:txBody>
      </p:sp>
      <p:sp>
        <p:nvSpPr>
          <p:cNvPr id="49" name="向右箭號 48"/>
          <p:cNvSpPr/>
          <p:nvPr/>
        </p:nvSpPr>
        <p:spPr>
          <a:xfrm rot="16200000">
            <a:off x="8545070" y="3843596"/>
            <a:ext cx="341788" cy="20480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p>
        </p:txBody>
      </p:sp>
      <p:sp>
        <p:nvSpPr>
          <p:cNvPr id="40" name="＞形箭號 39"/>
          <p:cNvSpPr/>
          <p:nvPr/>
        </p:nvSpPr>
        <p:spPr>
          <a:xfrm>
            <a:off x="6576942" y="2727554"/>
            <a:ext cx="216006" cy="285767"/>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57" name="＞形箭號 56"/>
          <p:cNvSpPr/>
          <p:nvPr/>
        </p:nvSpPr>
        <p:spPr>
          <a:xfrm>
            <a:off x="6771052" y="2727554"/>
            <a:ext cx="216006" cy="285767"/>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58" name="＞形箭號 57"/>
          <p:cNvSpPr/>
          <p:nvPr/>
        </p:nvSpPr>
        <p:spPr>
          <a:xfrm>
            <a:off x="6960572" y="2727101"/>
            <a:ext cx="216006" cy="285767"/>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59" name="＞形箭號 58"/>
          <p:cNvSpPr/>
          <p:nvPr/>
        </p:nvSpPr>
        <p:spPr>
          <a:xfrm>
            <a:off x="7137228" y="2724015"/>
            <a:ext cx="216006" cy="285767"/>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6" name="文字方塊 25"/>
          <p:cNvSpPr txBox="1"/>
          <p:nvPr/>
        </p:nvSpPr>
        <p:spPr>
          <a:xfrm>
            <a:off x="6484251" y="2428527"/>
            <a:ext cx="1152812" cy="307777"/>
          </a:xfrm>
          <a:prstGeom prst="rect">
            <a:avLst/>
          </a:prstGeom>
          <a:noFill/>
        </p:spPr>
        <p:txBody>
          <a:bodyPr wrap="square" rtlCol="0">
            <a:spAutoFit/>
          </a:bodyPr>
          <a:lstStyle/>
          <a:p>
            <a:r>
              <a:rPr lang="zh-TW" altLang="en-US" sz="1400" b="1" dirty="0" smtClean="0">
                <a:solidFill>
                  <a:srgbClr val="002060"/>
                </a:solidFill>
                <a:latin typeface="新細明體-ExtB" panose="02020500000000000000" pitchFamily="18" charset="-120"/>
                <a:ea typeface="新細明體-ExtB" panose="02020500000000000000" pitchFamily="18" charset="-120"/>
              </a:rPr>
              <a:t>事件發生</a:t>
            </a:r>
            <a:endParaRPr lang="zh-TW" altLang="en-US" sz="1400" b="1" dirty="0">
              <a:solidFill>
                <a:srgbClr val="002060"/>
              </a:solidFill>
              <a:latin typeface="新細明體-ExtB" panose="02020500000000000000" pitchFamily="18" charset="-120"/>
              <a:ea typeface="新細明體-ExtB" panose="02020500000000000000" pitchFamily="18" charset="-120"/>
            </a:endParaRPr>
          </a:p>
        </p:txBody>
      </p:sp>
      <p:sp>
        <p:nvSpPr>
          <p:cNvPr id="64" name="＞形箭號 63"/>
          <p:cNvSpPr/>
          <p:nvPr/>
        </p:nvSpPr>
        <p:spPr>
          <a:xfrm flipH="1">
            <a:off x="10085227" y="2746012"/>
            <a:ext cx="218356" cy="285767"/>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68" name="＞形箭號 67"/>
          <p:cNvSpPr/>
          <p:nvPr/>
        </p:nvSpPr>
        <p:spPr>
          <a:xfrm flipH="1">
            <a:off x="10280794" y="2746012"/>
            <a:ext cx="218356" cy="285767"/>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69" name="＞形箭號 68"/>
          <p:cNvSpPr/>
          <p:nvPr/>
        </p:nvSpPr>
        <p:spPr>
          <a:xfrm flipH="1">
            <a:off x="10482467" y="2736304"/>
            <a:ext cx="218356" cy="285767"/>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47" name="流程圖: 結束點 46"/>
          <p:cNvSpPr/>
          <p:nvPr/>
        </p:nvSpPr>
        <p:spPr>
          <a:xfrm>
            <a:off x="7585315" y="2267912"/>
            <a:ext cx="1058622" cy="471676"/>
          </a:xfrm>
          <a:prstGeom prst="flowChartTerminator">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1200" b="1" dirty="0">
                <a:solidFill>
                  <a:schemeClr val="accent6">
                    <a:lumMod val="50000"/>
                  </a:schemeClr>
                </a:solidFill>
              </a:rPr>
              <a:t>理賠條件</a:t>
            </a:r>
            <a:r>
              <a:rPr lang="en-US" altLang="zh-TW" sz="1200" b="1" dirty="0">
                <a:solidFill>
                  <a:schemeClr val="accent6">
                    <a:lumMod val="50000"/>
                  </a:schemeClr>
                </a:solidFill>
              </a:rPr>
              <a:t>A</a:t>
            </a:r>
            <a:r>
              <a:rPr lang="zh-TW" altLang="en-US" sz="1200" b="1" dirty="0" smtClean="0">
                <a:solidFill>
                  <a:schemeClr val="accent6">
                    <a:lumMod val="50000"/>
                  </a:schemeClr>
                </a:solidFill>
              </a:rPr>
              <a:t>達成</a:t>
            </a:r>
            <a:endParaRPr lang="zh-TW" altLang="en-US" sz="1200" b="1" dirty="0">
              <a:solidFill>
                <a:schemeClr val="accent6">
                  <a:lumMod val="50000"/>
                </a:schemeClr>
              </a:solidFill>
            </a:endParaRPr>
          </a:p>
        </p:txBody>
      </p:sp>
      <p:sp>
        <p:nvSpPr>
          <p:cNvPr id="70" name="＞形箭號 69"/>
          <p:cNvSpPr/>
          <p:nvPr/>
        </p:nvSpPr>
        <p:spPr>
          <a:xfrm flipH="1">
            <a:off x="10669724" y="2739588"/>
            <a:ext cx="218356" cy="285767"/>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75" name="流程圖: 結束點 74"/>
          <p:cNvSpPr/>
          <p:nvPr/>
        </p:nvSpPr>
        <p:spPr>
          <a:xfrm>
            <a:off x="8834470" y="2253447"/>
            <a:ext cx="1058622" cy="471676"/>
          </a:xfrm>
          <a:prstGeom prst="flowChartTerminator">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1200" b="1" dirty="0" smtClean="0">
                <a:solidFill>
                  <a:schemeClr val="accent6">
                    <a:lumMod val="50000"/>
                  </a:schemeClr>
                </a:solidFill>
              </a:rPr>
              <a:t>保險賠償</a:t>
            </a:r>
            <a:r>
              <a:rPr lang="en-US" altLang="zh-TW" sz="1200" b="1" dirty="0" smtClean="0">
                <a:solidFill>
                  <a:schemeClr val="accent6">
                    <a:lumMod val="50000"/>
                  </a:schemeClr>
                </a:solidFill>
              </a:rPr>
              <a:t>a</a:t>
            </a:r>
            <a:r>
              <a:rPr lang="zh-TW" altLang="en-US" sz="1200" b="1" dirty="0" smtClean="0">
                <a:solidFill>
                  <a:schemeClr val="accent6">
                    <a:lumMod val="50000"/>
                  </a:schemeClr>
                </a:solidFill>
              </a:rPr>
              <a:t>執行</a:t>
            </a:r>
            <a:endParaRPr lang="zh-TW" altLang="en-US" sz="1200" b="1" dirty="0">
              <a:solidFill>
                <a:schemeClr val="accent6">
                  <a:lumMod val="50000"/>
                </a:schemeClr>
              </a:solidFill>
            </a:endParaRPr>
          </a:p>
        </p:txBody>
      </p:sp>
      <p:sp>
        <p:nvSpPr>
          <p:cNvPr id="44" name="左-右雙向箭號 43"/>
          <p:cNvSpPr/>
          <p:nvPr/>
        </p:nvSpPr>
        <p:spPr>
          <a:xfrm>
            <a:off x="8536871" y="2470606"/>
            <a:ext cx="383915" cy="92036"/>
          </a:xfrm>
          <a:prstGeom prst="lef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76" name="流程圖: 結束點 75"/>
          <p:cNvSpPr/>
          <p:nvPr/>
        </p:nvSpPr>
        <p:spPr>
          <a:xfrm>
            <a:off x="7571783" y="3113010"/>
            <a:ext cx="1058622" cy="471676"/>
          </a:xfrm>
          <a:prstGeom prst="flowChartTerminator">
            <a:avLst/>
          </a:prstGeom>
          <a:solidFill>
            <a:srgbClr val="F3D9E8"/>
          </a:solidFill>
          <a:ln>
            <a:solidFill>
              <a:srgbClr val="F86E95"/>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1200" b="1" dirty="0">
                <a:solidFill>
                  <a:srgbClr val="C00000"/>
                </a:solidFill>
              </a:rPr>
              <a:t>理賠</a:t>
            </a:r>
            <a:r>
              <a:rPr lang="zh-TW" altLang="en-US" sz="1200" b="1" dirty="0" smtClean="0">
                <a:solidFill>
                  <a:srgbClr val="C00000"/>
                </a:solidFill>
              </a:rPr>
              <a:t>條件</a:t>
            </a:r>
            <a:r>
              <a:rPr lang="en-US" altLang="zh-TW" sz="1200" b="1" dirty="0" smtClean="0">
                <a:solidFill>
                  <a:srgbClr val="C00000"/>
                </a:solidFill>
              </a:rPr>
              <a:t>B</a:t>
            </a:r>
            <a:r>
              <a:rPr lang="zh-TW" altLang="en-US" sz="1200" b="1" dirty="0" smtClean="0">
                <a:solidFill>
                  <a:srgbClr val="C00000"/>
                </a:solidFill>
              </a:rPr>
              <a:t>達成</a:t>
            </a:r>
            <a:endParaRPr lang="zh-TW" altLang="en-US" sz="1200" b="1" dirty="0">
              <a:solidFill>
                <a:srgbClr val="C00000"/>
              </a:solidFill>
            </a:endParaRPr>
          </a:p>
        </p:txBody>
      </p:sp>
      <p:sp>
        <p:nvSpPr>
          <p:cNvPr id="78" name="流程圖: 結束點 77"/>
          <p:cNvSpPr/>
          <p:nvPr/>
        </p:nvSpPr>
        <p:spPr>
          <a:xfrm>
            <a:off x="8831891" y="3101878"/>
            <a:ext cx="1058622" cy="471676"/>
          </a:xfrm>
          <a:prstGeom prst="flowChartTerminator">
            <a:avLst/>
          </a:prstGeom>
          <a:solidFill>
            <a:srgbClr val="F3D9E8"/>
          </a:solidFill>
          <a:ln>
            <a:solidFill>
              <a:srgbClr val="F86E95"/>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1200" b="1" dirty="0" smtClean="0">
                <a:solidFill>
                  <a:srgbClr val="C00000"/>
                </a:solidFill>
              </a:rPr>
              <a:t>保險賠償</a:t>
            </a:r>
            <a:r>
              <a:rPr lang="en-US" altLang="zh-TW" sz="1200" b="1" dirty="0">
                <a:solidFill>
                  <a:srgbClr val="C00000"/>
                </a:solidFill>
              </a:rPr>
              <a:t>b</a:t>
            </a:r>
            <a:r>
              <a:rPr lang="zh-TW" altLang="en-US" sz="1200" b="1" dirty="0" smtClean="0">
                <a:solidFill>
                  <a:srgbClr val="C00000"/>
                </a:solidFill>
              </a:rPr>
              <a:t>執行</a:t>
            </a:r>
            <a:endParaRPr lang="zh-TW" altLang="en-US" sz="1200" b="1" dirty="0">
              <a:solidFill>
                <a:srgbClr val="C00000"/>
              </a:solidFill>
            </a:endParaRPr>
          </a:p>
        </p:txBody>
      </p:sp>
      <p:sp>
        <p:nvSpPr>
          <p:cNvPr id="63" name="左-右雙向箭號 62"/>
          <p:cNvSpPr/>
          <p:nvPr/>
        </p:nvSpPr>
        <p:spPr>
          <a:xfrm>
            <a:off x="8536871" y="3316614"/>
            <a:ext cx="383915" cy="92036"/>
          </a:xfrm>
          <a:prstGeom prst="leftRightArrow">
            <a:avLst/>
          </a:prstGeom>
          <a:solidFill>
            <a:srgbClr val="F86E95"/>
          </a:solidFill>
          <a:ln>
            <a:solidFill>
              <a:srgbClr val="D20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4" name="Google Shape;718;p76"/>
          <p:cNvPicPr preferRelativeResize="0"/>
          <p:nvPr/>
        </p:nvPicPr>
        <p:blipFill rotWithShape="1">
          <a:blip r:embed="rId7">
            <a:alphaModFix/>
            <a:duotone>
              <a:schemeClr val="accent1">
                <a:shade val="45000"/>
                <a:satMod val="135000"/>
              </a:schemeClr>
              <a:prstClr val="white"/>
            </a:duotone>
          </a:blip>
          <a:srcRect l="46956" t="84993" r="4212" b="4699"/>
          <a:stretch/>
        </p:blipFill>
        <p:spPr>
          <a:xfrm>
            <a:off x="7807617" y="5560236"/>
            <a:ext cx="1893908" cy="294524"/>
          </a:xfrm>
          <a:prstGeom prst="rect">
            <a:avLst/>
          </a:prstGeom>
          <a:noFill/>
          <a:ln>
            <a:noFill/>
          </a:ln>
        </p:spPr>
      </p:pic>
      <p:pic>
        <p:nvPicPr>
          <p:cNvPr id="4" name="圖片 3"/>
          <p:cNvPicPr>
            <a:picLocks noChangeAspect="1"/>
          </p:cNvPicPr>
          <p:nvPr/>
        </p:nvPicPr>
        <p:blipFill>
          <a:blip r:embed="rId8"/>
          <a:stretch>
            <a:fillRect/>
          </a:stretch>
        </p:blipFill>
        <p:spPr>
          <a:xfrm>
            <a:off x="7807617" y="4489446"/>
            <a:ext cx="1893908" cy="1036289"/>
          </a:xfrm>
          <a:prstGeom prst="rect">
            <a:avLst/>
          </a:prstGeom>
        </p:spPr>
      </p:pic>
    </p:spTree>
    <p:extLst>
      <p:ext uri="{BB962C8B-B14F-4D97-AF65-F5344CB8AC3E}">
        <p14:creationId xmlns:p14="http://schemas.microsoft.com/office/powerpoint/2010/main" val="124846734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13381" y="885224"/>
            <a:ext cx="10515600" cy="1325563"/>
          </a:xfrm>
        </p:spPr>
        <p:txBody>
          <a:bodyPr>
            <a:normAutofit/>
          </a:bodyPr>
          <a:lstStyle/>
          <a:p>
            <a:r>
              <a:rPr lang="zh-TW" altLang="en-US" sz="4000" dirty="0">
                <a:solidFill>
                  <a:schemeClr val="accent1"/>
                </a:solidFill>
              </a:rPr>
              <a:t>貨幣是甚麼？</a:t>
            </a:r>
            <a:endParaRPr kumimoji="1" lang="zh-TW" altLang="en-US" sz="4000" dirty="0"/>
          </a:p>
        </p:txBody>
      </p:sp>
      <p:sp>
        <p:nvSpPr>
          <p:cNvPr id="3" name="內容版面配置區 2"/>
          <p:cNvSpPr>
            <a:spLocks noGrp="1"/>
          </p:cNvSpPr>
          <p:nvPr>
            <p:ph idx="1"/>
          </p:nvPr>
        </p:nvSpPr>
        <p:spPr>
          <a:xfrm>
            <a:off x="513381" y="1993309"/>
            <a:ext cx="11002297" cy="4702124"/>
          </a:xfrm>
        </p:spPr>
        <p:txBody>
          <a:bodyPr>
            <a:normAutofit lnSpcReduction="10000"/>
          </a:bodyPr>
          <a:lstStyle/>
          <a:p>
            <a:pPr>
              <a:lnSpc>
                <a:spcPct val="100000"/>
              </a:lnSpc>
              <a:spcBef>
                <a:spcPts val="0"/>
              </a:spcBef>
              <a:defRPr/>
            </a:pPr>
            <a:r>
              <a:rPr lang="zh-TW" altLang="en-US" dirty="0"/>
              <a:t>貨幣</a:t>
            </a:r>
            <a:r>
              <a:rPr lang="en-US" altLang="zh-TW" dirty="0"/>
              <a:t>(Currency)</a:t>
            </a:r>
            <a:r>
              <a:rPr lang="zh-TW" altLang="en-US" dirty="0"/>
              <a:t>是一種支付系統，為了使不同性質的商品與服務，有共同的衡量基礎，使人們能在公平的衡量單位下，更快速便利的進行交易</a:t>
            </a:r>
          </a:p>
          <a:p>
            <a:r>
              <a:rPr lang="zh-TW" altLang="en-US" sz="2800" dirty="0"/>
              <a:t>貨幣的功能</a:t>
            </a:r>
          </a:p>
          <a:p>
            <a:pPr lvl="1"/>
            <a:r>
              <a:rPr lang="zh-TW" altLang="en-US" sz="2600" dirty="0"/>
              <a:t>交換媒介（</a:t>
            </a:r>
            <a:r>
              <a:rPr lang="en-US" altLang="zh-TW" sz="2600" dirty="0"/>
              <a:t>medium of exchange</a:t>
            </a:r>
            <a:r>
              <a:rPr lang="zh-TW" altLang="en-US" sz="2600" dirty="0"/>
              <a:t>）</a:t>
            </a:r>
            <a:endParaRPr lang="en-US" altLang="zh-TW" sz="2600" dirty="0"/>
          </a:p>
          <a:p>
            <a:pPr lvl="2"/>
            <a:r>
              <a:rPr lang="zh-TW" altLang="en-US" sz="2600" dirty="0"/>
              <a:t>某項物品或資產可供買方向賣方交換商品或服務</a:t>
            </a:r>
          </a:p>
          <a:p>
            <a:pPr lvl="1"/>
            <a:r>
              <a:rPr lang="zh-TW" altLang="en-US" sz="2600" dirty="0"/>
              <a:t>價值標準 （ </a:t>
            </a:r>
            <a:r>
              <a:rPr lang="en-US" altLang="zh-TW" sz="2600" dirty="0"/>
              <a:t>standard of value</a:t>
            </a:r>
            <a:r>
              <a:rPr lang="zh-TW" altLang="en-US" sz="2600" dirty="0"/>
              <a:t>）</a:t>
            </a:r>
            <a:endParaRPr lang="en-US" altLang="zh-TW" sz="2600" dirty="0"/>
          </a:p>
          <a:p>
            <a:pPr lvl="2"/>
            <a:r>
              <a:rPr lang="zh-TW" altLang="en-US" sz="2600" dirty="0"/>
              <a:t>衡量商品與服務價值的共同單位</a:t>
            </a:r>
          </a:p>
          <a:p>
            <a:pPr lvl="1"/>
            <a:r>
              <a:rPr lang="zh-TW" altLang="en-US" sz="2600" dirty="0"/>
              <a:t>延期支付（</a:t>
            </a:r>
            <a:r>
              <a:rPr lang="en-US" altLang="zh-TW" sz="2600" dirty="0"/>
              <a:t>deferred payment</a:t>
            </a:r>
            <a:r>
              <a:rPr lang="zh-TW" altLang="en-US" sz="2600" dirty="0"/>
              <a:t>）</a:t>
            </a:r>
          </a:p>
          <a:p>
            <a:pPr lvl="1"/>
            <a:r>
              <a:rPr lang="zh-TW" altLang="en-US" sz="2600" dirty="0"/>
              <a:t>價值貯存（</a:t>
            </a:r>
            <a:r>
              <a:rPr lang="en-US" altLang="zh-TW" sz="2600" dirty="0"/>
              <a:t>store of value</a:t>
            </a:r>
            <a:r>
              <a:rPr lang="zh-TW" altLang="en-US" sz="2600" dirty="0"/>
              <a:t>）</a:t>
            </a:r>
            <a:endParaRPr lang="en-US" altLang="zh-TW" sz="2600" dirty="0"/>
          </a:p>
          <a:p>
            <a:pPr lvl="2"/>
            <a:r>
              <a:rPr lang="zh-TW" altLang="en-US" sz="2600" dirty="0"/>
              <a:t>資產的購買力能夠從一段期間轉移到將來的另一段期間</a:t>
            </a:r>
          </a:p>
          <a:p>
            <a:pPr lvl="1"/>
            <a:endParaRPr kumimoji="1" lang="zh-TW" altLang="en-US" dirty="0"/>
          </a:p>
          <a:p>
            <a:pPr marL="0" indent="0">
              <a:buNone/>
            </a:pPr>
            <a:endParaRPr kumimoji="1" lang="zh-TW" altLang="en-US" dirty="0"/>
          </a:p>
        </p:txBody>
      </p:sp>
      <p:sp>
        <p:nvSpPr>
          <p:cNvPr id="5" name="文字方塊 4"/>
          <p:cNvSpPr txBox="1"/>
          <p:nvPr/>
        </p:nvSpPr>
        <p:spPr>
          <a:xfrm>
            <a:off x="6145967" y="5006715"/>
            <a:ext cx="184731" cy="369332"/>
          </a:xfrm>
          <a:prstGeom prst="rect">
            <a:avLst/>
          </a:prstGeom>
          <a:noFill/>
        </p:spPr>
        <p:txBody>
          <a:bodyPr wrap="none" rtlCol="0">
            <a:spAutoFit/>
          </a:bodyPr>
          <a:lstStyle/>
          <a:p>
            <a:endParaRPr kumimoji="1" lang="zh-TW" altLang="en-US"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78</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2018</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4" name="矩形 3"/>
          <p:cNvSpPr/>
          <p:nvPr/>
        </p:nvSpPr>
        <p:spPr>
          <a:xfrm>
            <a:off x="133865" y="339083"/>
            <a:ext cx="3326552" cy="769441"/>
          </a:xfrm>
          <a:prstGeom prst="rect">
            <a:avLst/>
          </a:prstGeom>
        </p:spPr>
        <p:txBody>
          <a:bodyPr wrap="none">
            <a:spAutoFit/>
          </a:bodyPr>
          <a:lstStyle/>
          <a:p>
            <a:r>
              <a:rPr lang="en-US" altLang="zh-TW" sz="4400" dirty="0" smtClean="0">
                <a:solidFill>
                  <a:srgbClr val="7030A0"/>
                </a:solidFill>
                <a:ea typeface="Calibri"/>
                <a:cs typeface="Calibri"/>
                <a:sym typeface="Calibri"/>
              </a:rPr>
              <a:t>(8) </a:t>
            </a:r>
            <a:r>
              <a:rPr lang="zh-TW" altLang="en-US" sz="4400" dirty="0" smtClean="0">
                <a:solidFill>
                  <a:srgbClr val="7030A0"/>
                </a:solidFill>
                <a:ea typeface="Calibri"/>
                <a:cs typeface="Calibri"/>
                <a:sym typeface="Calibri"/>
              </a:rPr>
              <a:t> 虛擬貨幣</a:t>
            </a:r>
            <a:endParaRPr lang="en-US" sz="4400" dirty="0"/>
          </a:p>
        </p:txBody>
      </p:sp>
    </p:spTree>
    <p:extLst>
      <p:ext uri="{BB962C8B-B14F-4D97-AF65-F5344CB8AC3E}">
        <p14:creationId xmlns:p14="http://schemas.microsoft.com/office/powerpoint/2010/main" val="157818754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solidFill>
                  <a:schemeClr val="accent1"/>
                </a:solidFill>
              </a:rPr>
              <a:t>貨幣是甚麼？</a:t>
            </a:r>
            <a:endParaRPr lang="zh-TW" altLang="en-US" dirty="0"/>
          </a:p>
        </p:txBody>
      </p:sp>
      <p:sp>
        <p:nvSpPr>
          <p:cNvPr id="3" name="內容版面配置區 2"/>
          <p:cNvSpPr>
            <a:spLocks noGrp="1"/>
          </p:cNvSpPr>
          <p:nvPr>
            <p:ph idx="1"/>
          </p:nvPr>
        </p:nvSpPr>
        <p:spPr>
          <a:xfrm>
            <a:off x="739524" y="1384871"/>
            <a:ext cx="10515600" cy="4351338"/>
          </a:xfrm>
        </p:spPr>
        <p:txBody>
          <a:bodyPr>
            <a:normAutofit/>
          </a:bodyPr>
          <a:lstStyle/>
          <a:p>
            <a:r>
              <a:rPr kumimoji="1" lang="zh-TW" altLang="en-US" dirty="0"/>
              <a:t>理想貨幣特性</a:t>
            </a:r>
          </a:p>
          <a:p>
            <a:pPr lvl="1"/>
            <a:r>
              <a:rPr kumimoji="1" lang="zh-TW" altLang="en-US" sz="2600" dirty="0"/>
              <a:t>可儲存性</a:t>
            </a:r>
            <a:r>
              <a:rPr kumimoji="1" lang="en-US" altLang="zh-TW" sz="2600" dirty="0"/>
              <a:t>(storability)</a:t>
            </a:r>
            <a:r>
              <a:rPr kumimoji="1" lang="zh-TW" altLang="en-US" sz="2600" dirty="0"/>
              <a:t>：可長期使用而不易毀損</a:t>
            </a:r>
          </a:p>
          <a:p>
            <a:pPr lvl="1"/>
            <a:r>
              <a:rPr kumimoji="1" lang="zh-TW" altLang="en-US" sz="2600" dirty="0"/>
              <a:t>可攜帶性</a:t>
            </a:r>
            <a:r>
              <a:rPr kumimoji="1" lang="en-US" altLang="zh-TW" sz="2600" dirty="0"/>
              <a:t>(portability)</a:t>
            </a:r>
            <a:r>
              <a:rPr kumimoji="1" lang="zh-TW" altLang="en-US" sz="2600" dirty="0"/>
              <a:t>：體積與重量是中，易於攜帶</a:t>
            </a:r>
          </a:p>
          <a:p>
            <a:pPr lvl="1"/>
            <a:r>
              <a:rPr kumimoji="1" lang="zh-TW" altLang="en-US" sz="2600" dirty="0"/>
              <a:t>可辨識性</a:t>
            </a:r>
            <a:r>
              <a:rPr kumimoji="1" lang="en-US" altLang="zh-TW" sz="2600" dirty="0"/>
              <a:t>(</a:t>
            </a:r>
            <a:r>
              <a:rPr kumimoji="1" lang="en-US" altLang="zh-TW" sz="2600" dirty="0" err="1"/>
              <a:t>recognizability</a:t>
            </a:r>
            <a:r>
              <a:rPr kumimoji="1" lang="en-US" altLang="zh-TW" sz="2600" dirty="0"/>
              <a:t>)</a:t>
            </a:r>
            <a:r>
              <a:rPr kumimoji="1" lang="zh-TW" altLang="en-US" sz="2600" dirty="0"/>
              <a:t>：品質一致且易於辨識</a:t>
            </a:r>
          </a:p>
          <a:p>
            <a:pPr lvl="1"/>
            <a:r>
              <a:rPr kumimoji="1" lang="zh-TW" altLang="en-US" sz="2600" dirty="0"/>
              <a:t>可分割性</a:t>
            </a:r>
            <a:r>
              <a:rPr kumimoji="1" lang="en-US" altLang="zh-TW" sz="2600" dirty="0"/>
              <a:t>(divisibility)</a:t>
            </a:r>
            <a:r>
              <a:rPr kumimoji="1" lang="zh-TW" altLang="en-US" sz="2600" dirty="0"/>
              <a:t>：價值適中且易於分割</a:t>
            </a:r>
            <a:endParaRPr kumimoji="1" lang="en-US" altLang="zh-TW" sz="2600" dirty="0"/>
          </a:p>
          <a:p>
            <a:r>
              <a:rPr lang="zh-TW" altLang="en-US" dirty="0"/>
              <a:t>貨幣的演進</a:t>
            </a:r>
          </a:p>
          <a:p>
            <a:pPr marL="971550" lvl="1" indent="-514350">
              <a:buFont typeface="Wingdings" panose="05000000000000000000" pitchFamily="2" charset="2"/>
              <a:buAutoNum type="circleNumWdWhitePlain"/>
            </a:pPr>
            <a:r>
              <a:rPr lang="zh-TW" altLang="en-US" sz="2600" dirty="0"/>
              <a:t>商品貨幣（</a:t>
            </a:r>
            <a:r>
              <a:rPr lang="en-US" altLang="zh-TW" sz="2600" dirty="0"/>
              <a:t>commodity money</a:t>
            </a:r>
            <a:r>
              <a:rPr lang="zh-TW" altLang="en-US" sz="2600" dirty="0"/>
              <a:t>）</a:t>
            </a:r>
          </a:p>
          <a:p>
            <a:pPr marL="971550" lvl="1" indent="-514350">
              <a:buFont typeface="Wingdings" panose="05000000000000000000" pitchFamily="2" charset="2"/>
              <a:buAutoNum type="circleNumWdWhitePlain"/>
            </a:pPr>
            <a:r>
              <a:rPr lang="zh-TW" altLang="en-US" sz="2600" dirty="0"/>
              <a:t>信用貨幣（</a:t>
            </a:r>
            <a:r>
              <a:rPr lang="en-US" altLang="zh-TW" sz="2600" dirty="0"/>
              <a:t>credit money</a:t>
            </a:r>
            <a:r>
              <a:rPr lang="zh-TW" altLang="en-US" sz="2600" dirty="0"/>
              <a:t>）</a:t>
            </a:r>
            <a:r>
              <a:rPr lang="en-US" altLang="zh-TW" sz="2600" dirty="0"/>
              <a:t>: </a:t>
            </a:r>
            <a:r>
              <a:rPr lang="zh-TW" altLang="en-US" sz="2600" dirty="0"/>
              <a:t>可兌換紙幣→不可兌換紙幣→支票</a:t>
            </a:r>
          </a:p>
          <a:p>
            <a:pPr marL="971550" lvl="1" indent="-514350">
              <a:buFont typeface="Wingdings" panose="05000000000000000000" pitchFamily="2" charset="2"/>
              <a:buAutoNum type="circleNumWdWhitePlain"/>
            </a:pPr>
            <a:r>
              <a:rPr lang="zh-TW" altLang="en-US" sz="2600" dirty="0"/>
              <a:t>塑膠貨幣（</a:t>
            </a:r>
            <a:r>
              <a:rPr lang="en-US" altLang="zh-TW" sz="2600" dirty="0"/>
              <a:t>plastic money</a:t>
            </a:r>
            <a:r>
              <a:rPr lang="zh-TW" altLang="en-US" sz="2600" dirty="0"/>
              <a:t>）</a:t>
            </a:r>
            <a:r>
              <a:rPr lang="en-US" altLang="zh-TW" sz="2600" dirty="0"/>
              <a:t>: </a:t>
            </a:r>
            <a:r>
              <a:rPr lang="zh-TW" altLang="en-US" sz="2600" dirty="0"/>
              <a:t>簽帳卡、信用卡、轉帳卡</a:t>
            </a:r>
          </a:p>
          <a:p>
            <a:pPr marL="971550" lvl="1" indent="-514350">
              <a:buFont typeface="Wingdings" panose="05000000000000000000" pitchFamily="2" charset="2"/>
              <a:buAutoNum type="circleNumWdWhitePlain"/>
            </a:pPr>
            <a:r>
              <a:rPr lang="zh-TW" altLang="en-US" sz="2600" dirty="0"/>
              <a:t>電子貨幣（</a:t>
            </a:r>
            <a:r>
              <a:rPr lang="en-US" altLang="zh-TW" sz="2600" dirty="0"/>
              <a:t>electronic money</a:t>
            </a:r>
            <a:r>
              <a:rPr lang="zh-TW" altLang="en-US" sz="2600" dirty="0"/>
              <a:t>）</a:t>
            </a:r>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79</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2018</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1144457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圓角矩形 9"/>
          <p:cNvSpPr/>
          <p:nvPr/>
        </p:nvSpPr>
        <p:spPr>
          <a:xfrm>
            <a:off x="851648" y="3641925"/>
            <a:ext cx="10327640" cy="25326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圓角矩形 7"/>
          <p:cNvSpPr/>
          <p:nvPr/>
        </p:nvSpPr>
        <p:spPr>
          <a:xfrm>
            <a:off x="838200" y="1429508"/>
            <a:ext cx="10327640" cy="203054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9" name="左-右雙向箭號 8"/>
          <p:cNvSpPr/>
          <p:nvPr/>
        </p:nvSpPr>
        <p:spPr>
          <a:xfrm>
            <a:off x="3048341" y="2075162"/>
            <a:ext cx="6187467" cy="29054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6" name="圖片 35"/>
          <p:cNvPicPr>
            <a:picLocks noChangeAspect="1"/>
          </p:cNvPicPr>
          <p:nvPr/>
        </p:nvPicPr>
        <p:blipFill rotWithShape="1">
          <a:blip r:embed="rId2">
            <a:extLst>
              <a:ext uri="{BEBA8EAE-BF5A-486C-A8C5-ECC9F3942E4B}">
                <a14:imgProps xmlns:a14="http://schemas.microsoft.com/office/drawing/2010/main">
                  <a14:imgLayer r:embed="rId3">
                    <a14:imgEffect>
                      <a14:backgroundRemoval t="855" b="93590" l="3241" r="99074">
                        <a14:foregroundMark x1="3241" y1="32051" x2="49074" y2="1709"/>
                        <a14:foregroundMark x1="30093" y1="20940" x2="78241" y2="23504"/>
                        <a14:foregroundMark x1="28704" y1="29060" x2="69907" y2="30342"/>
                        <a14:foregroundMark x1="72685" y1="20513" x2="26852" y2="18803"/>
                        <a14:foregroundMark x1="7870" y1="35043" x2="85185" y2="34188"/>
                        <a14:foregroundMark x1="37500" y1="40171" x2="40278" y2="80769"/>
                        <a14:foregroundMark x1="61111" y1="43590" x2="63889" y2="81197"/>
                        <a14:foregroundMark x1="85648" y1="44872" x2="85648" y2="85470"/>
                        <a14:foregroundMark x1="14352" y1="41026" x2="14815" y2="82051"/>
                        <a14:foregroundMark x1="10648" y1="88462" x2="85185" y2="89316"/>
                        <a14:foregroundMark x1="6019" y1="92308" x2="99537" y2="90598"/>
                        <a14:foregroundMark x1="9259" y1="91880" x2="96759" y2="93590"/>
                      </a14:backgroundRemoval>
                    </a14:imgEffect>
                  </a14:imgLayer>
                </a14:imgProps>
              </a:ext>
              <a:ext uri="{28A0092B-C50C-407E-A947-70E740481C1C}">
                <a14:useLocalDpi xmlns:a14="http://schemas.microsoft.com/office/drawing/2010/main" val="0"/>
              </a:ext>
            </a:extLst>
          </a:blip>
          <a:srcRect b="7805"/>
          <a:stretch/>
        </p:blipFill>
        <p:spPr>
          <a:xfrm>
            <a:off x="1863845" y="4299460"/>
            <a:ext cx="957782" cy="956613"/>
          </a:xfrm>
          <a:prstGeom prst="rect">
            <a:avLst/>
          </a:prstGeom>
        </p:spPr>
      </p:pic>
      <p:sp>
        <p:nvSpPr>
          <p:cNvPr id="2" name="標題 1"/>
          <p:cNvSpPr>
            <a:spLocks noGrp="1"/>
          </p:cNvSpPr>
          <p:nvPr>
            <p:ph type="title"/>
          </p:nvPr>
        </p:nvSpPr>
        <p:spPr>
          <a:xfrm>
            <a:off x="0" y="150055"/>
            <a:ext cx="11858065" cy="1325563"/>
          </a:xfrm>
        </p:spPr>
        <p:txBody>
          <a:bodyPr>
            <a:normAutofit/>
          </a:bodyPr>
          <a:lstStyle/>
          <a:p>
            <a:r>
              <a:rPr kumimoji="1" lang="en-US" altLang="zh-TW" sz="3600" dirty="0"/>
              <a:t>Characteristics of digital finance </a:t>
            </a:r>
            <a:r>
              <a:rPr kumimoji="1" lang="en-US" altLang="zh-TW" sz="3600" dirty="0" smtClean="0"/>
              <a:t>(1</a:t>
            </a:r>
            <a:r>
              <a:rPr kumimoji="1" lang="en-US" altLang="zh-TW" sz="3600" b="1" dirty="0" smtClean="0"/>
              <a:t>): Online operating platform  </a:t>
            </a:r>
            <a:endParaRPr kumimoji="1" lang="zh-TW" altLang="en-US" sz="3600" b="1"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8</a:t>
            </a:fld>
            <a:endParaRPr lang="zh-TW" altLang="en-US" dirty="0"/>
          </a:p>
        </p:txBody>
      </p:sp>
      <p:pic>
        <p:nvPicPr>
          <p:cNvPr id="15" name="圖片 14"/>
          <p:cNvPicPr>
            <a:picLocks noChangeAspect="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417400" y="4353489"/>
            <a:ext cx="1499046" cy="1499046"/>
          </a:xfrm>
          <a:prstGeom prst="rect">
            <a:avLst/>
          </a:prstGeom>
        </p:spPr>
      </p:pic>
      <p:pic>
        <p:nvPicPr>
          <p:cNvPr id="13" name="內容版面配置區 12"/>
          <p:cNvPicPr>
            <a:picLocks noGrp="1" noChangeAspect="1"/>
          </p:cNvPicPr>
          <p:nvPr>
            <p:ph idx="1"/>
          </p:nvPr>
        </p:nvPicPr>
        <p:blipFill rotWithShape="1">
          <a:blip r:embed="rId5">
            <a:extLst>
              <a:ext uri="{28A0092B-C50C-407E-A947-70E740481C1C}">
                <a14:useLocalDpi xmlns:a14="http://schemas.microsoft.com/office/drawing/2010/main" val="0"/>
              </a:ext>
            </a:extLst>
          </a:blip>
          <a:srcRect l="2809" t="74364" r="74349" b="2794"/>
          <a:stretch/>
        </p:blipFill>
        <p:spPr>
          <a:xfrm>
            <a:off x="1043725" y="5002111"/>
            <a:ext cx="489528" cy="489528"/>
          </a:xfrm>
        </p:spPr>
      </p:pic>
      <p:pic>
        <p:nvPicPr>
          <p:cNvPr id="19"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r="73916" b="73678"/>
          <a:stretch/>
        </p:blipFill>
        <p:spPr>
          <a:xfrm>
            <a:off x="1121705" y="3921720"/>
            <a:ext cx="559016" cy="564109"/>
          </a:xfrm>
          <a:prstGeom prst="rect">
            <a:avLst/>
          </a:prstGeom>
        </p:spPr>
      </p:pic>
      <p:pic>
        <p:nvPicPr>
          <p:cNvPr id="20"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26299" r="49566" b="74461"/>
          <a:stretch/>
        </p:blipFill>
        <p:spPr>
          <a:xfrm rot="21396352">
            <a:off x="1638445" y="3650033"/>
            <a:ext cx="517237" cy="547333"/>
          </a:xfrm>
          <a:prstGeom prst="rect">
            <a:avLst/>
          </a:prstGeom>
        </p:spPr>
      </p:pic>
      <p:pic>
        <p:nvPicPr>
          <p:cNvPr id="21"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50562" r="27458" b="73924"/>
          <a:stretch/>
        </p:blipFill>
        <p:spPr>
          <a:xfrm>
            <a:off x="2127512" y="3556702"/>
            <a:ext cx="471056" cy="558848"/>
          </a:xfrm>
          <a:prstGeom prst="rect">
            <a:avLst/>
          </a:prstGeom>
        </p:spPr>
      </p:pic>
      <p:pic>
        <p:nvPicPr>
          <p:cNvPr id="22"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73873" b="74859"/>
          <a:stretch/>
        </p:blipFill>
        <p:spPr>
          <a:xfrm>
            <a:off x="2614398" y="3708210"/>
            <a:ext cx="559929" cy="538806"/>
          </a:xfrm>
          <a:prstGeom prst="rect">
            <a:avLst/>
          </a:prstGeom>
        </p:spPr>
      </p:pic>
      <p:pic>
        <p:nvPicPr>
          <p:cNvPr id="23"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3050" t="25846" r="73776" b="51313"/>
          <a:stretch/>
        </p:blipFill>
        <p:spPr>
          <a:xfrm>
            <a:off x="3048341" y="4045287"/>
            <a:ext cx="496636" cy="489527"/>
          </a:xfrm>
          <a:prstGeom prst="rect">
            <a:avLst/>
          </a:prstGeom>
        </p:spPr>
      </p:pic>
      <p:pic>
        <p:nvPicPr>
          <p:cNvPr id="24"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26762" t="26965" r="50396" b="51056"/>
          <a:stretch/>
        </p:blipFill>
        <p:spPr>
          <a:xfrm>
            <a:off x="3209641" y="4958084"/>
            <a:ext cx="489527" cy="471054"/>
          </a:xfrm>
          <a:prstGeom prst="rect">
            <a:avLst/>
          </a:prstGeom>
        </p:spPr>
      </p:pic>
      <p:pic>
        <p:nvPicPr>
          <p:cNvPr id="25"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51286" t="25303" r="25872" b="50993"/>
          <a:stretch/>
        </p:blipFill>
        <p:spPr>
          <a:xfrm>
            <a:off x="3016537" y="5316265"/>
            <a:ext cx="489527" cy="508000"/>
          </a:xfrm>
          <a:prstGeom prst="rect">
            <a:avLst/>
          </a:prstGeom>
        </p:spPr>
      </p:pic>
      <p:pic>
        <p:nvPicPr>
          <p:cNvPr id="26"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73855" t="27018" r="3734" b="51433"/>
          <a:stretch/>
        </p:blipFill>
        <p:spPr>
          <a:xfrm>
            <a:off x="3241333" y="4485829"/>
            <a:ext cx="480291" cy="461818"/>
          </a:xfrm>
          <a:prstGeom prst="rect">
            <a:avLst/>
          </a:prstGeom>
        </p:spPr>
      </p:pic>
      <p:pic>
        <p:nvPicPr>
          <p:cNvPr id="27"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3108" t="50107" r="73619" b="27913"/>
          <a:stretch/>
        </p:blipFill>
        <p:spPr>
          <a:xfrm>
            <a:off x="1065323" y="4473542"/>
            <a:ext cx="498764" cy="471054"/>
          </a:xfrm>
          <a:prstGeom prst="rect">
            <a:avLst/>
          </a:prstGeom>
        </p:spPr>
      </p:pic>
      <p:pic>
        <p:nvPicPr>
          <p:cNvPr id="28"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27231" t="50395" r="49496" b="26332"/>
          <a:stretch/>
        </p:blipFill>
        <p:spPr>
          <a:xfrm rot="21444771">
            <a:off x="1325708" y="5414367"/>
            <a:ext cx="498764" cy="498763"/>
          </a:xfrm>
          <a:prstGeom prst="rect">
            <a:avLst/>
          </a:prstGeom>
        </p:spPr>
      </p:pic>
      <p:pic>
        <p:nvPicPr>
          <p:cNvPr id="29"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51224" t="49829" r="26365" b="26898"/>
          <a:stretch/>
        </p:blipFill>
        <p:spPr>
          <a:xfrm>
            <a:off x="2174697" y="5669122"/>
            <a:ext cx="480291" cy="498763"/>
          </a:xfrm>
          <a:prstGeom prst="rect">
            <a:avLst/>
          </a:prstGeom>
        </p:spPr>
      </p:pic>
      <p:pic>
        <p:nvPicPr>
          <p:cNvPr id="30"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26908" t="74623" r="50250" b="3397"/>
          <a:stretch/>
        </p:blipFill>
        <p:spPr>
          <a:xfrm>
            <a:off x="2616321" y="5551255"/>
            <a:ext cx="557857" cy="536807"/>
          </a:xfrm>
          <a:prstGeom prst="rect">
            <a:avLst/>
          </a:prstGeom>
        </p:spPr>
      </p:pic>
      <p:pic>
        <p:nvPicPr>
          <p:cNvPr id="31" name="內容版面配置區 12"/>
          <p:cNvPicPr>
            <a:picLocks noChangeAspect="1"/>
          </p:cNvPicPr>
          <p:nvPr/>
        </p:nvPicPr>
        <p:blipFill rotWithShape="1">
          <a:blip r:embed="rId5">
            <a:extLst>
              <a:ext uri="{28A0092B-C50C-407E-A947-70E740481C1C}">
                <a14:useLocalDpi xmlns:a14="http://schemas.microsoft.com/office/drawing/2010/main" val="0"/>
              </a:ext>
            </a:extLst>
          </a:blip>
          <a:srcRect l="74138" t="50232" r="3020" b="27357"/>
          <a:stretch/>
        </p:blipFill>
        <p:spPr>
          <a:xfrm>
            <a:off x="1720512" y="5600331"/>
            <a:ext cx="489527" cy="480291"/>
          </a:xfrm>
          <a:prstGeom prst="rect">
            <a:avLst/>
          </a:prstGeom>
        </p:spPr>
      </p:pic>
      <p:sp>
        <p:nvSpPr>
          <p:cNvPr id="32" name="文字方塊 31"/>
          <p:cNvSpPr txBox="1"/>
          <p:nvPr/>
        </p:nvSpPr>
        <p:spPr>
          <a:xfrm>
            <a:off x="4503209" y="5200221"/>
            <a:ext cx="4132606" cy="400110"/>
          </a:xfrm>
          <a:prstGeom prst="rect">
            <a:avLst/>
          </a:prstGeom>
          <a:noFill/>
        </p:spPr>
        <p:txBody>
          <a:bodyPr wrap="none" rtlCol="0">
            <a:spAutoFit/>
          </a:bodyPr>
          <a:lstStyle/>
          <a:p>
            <a:r>
              <a:rPr lang="en-US" altLang="zh-TW" sz="2000" dirty="0" smtClean="0"/>
              <a:t>Limited temporal &amp; space </a:t>
            </a:r>
            <a:r>
              <a:rPr lang="zh-TW" altLang="en-US" sz="2000" dirty="0" smtClean="0"/>
              <a:t> </a:t>
            </a:r>
            <a:r>
              <a:rPr lang="en-US" altLang="zh-TW" sz="2000" dirty="0" smtClean="0"/>
              <a:t>(huge cost</a:t>
            </a:r>
            <a:r>
              <a:rPr lang="en-US" altLang="zh-TW" sz="2000" dirty="0"/>
              <a:t>)</a:t>
            </a:r>
            <a:endParaRPr lang="en-US" altLang="zh-TW" sz="2000" dirty="0" smtClean="0"/>
          </a:p>
        </p:txBody>
      </p:sp>
      <p:sp>
        <p:nvSpPr>
          <p:cNvPr id="35" name="文字方塊 34"/>
          <p:cNvSpPr txBox="1"/>
          <p:nvPr/>
        </p:nvSpPr>
        <p:spPr>
          <a:xfrm>
            <a:off x="4337729" y="4137060"/>
            <a:ext cx="4726568" cy="400110"/>
          </a:xfrm>
          <a:prstGeom prst="rect">
            <a:avLst/>
          </a:prstGeom>
          <a:noFill/>
        </p:spPr>
        <p:txBody>
          <a:bodyPr wrap="square" rtlCol="0">
            <a:spAutoFit/>
          </a:bodyPr>
          <a:lstStyle/>
          <a:p>
            <a:r>
              <a:rPr lang="en-US" altLang="zh-TW" sz="2000" dirty="0"/>
              <a:t>F</a:t>
            </a:r>
            <a:r>
              <a:rPr lang="en-US" altLang="zh-TW" sz="2000" dirty="0" smtClean="0"/>
              <a:t>ace-face service, limited  market scalability </a:t>
            </a:r>
            <a:endParaRPr lang="zh-TW" altLang="en-US" sz="2000" dirty="0"/>
          </a:p>
        </p:txBody>
      </p:sp>
      <p:pic>
        <p:nvPicPr>
          <p:cNvPr id="37" name="圖片 36"/>
          <p:cNvPicPr>
            <a:picLocks noChangeAspect="1"/>
          </p:cNvPicPr>
          <p:nvPr/>
        </p:nvPicPr>
        <p:blipFill>
          <a:blip r:embed="rId6" cstate="print">
            <a:clrChange>
              <a:clrFrom>
                <a:srgbClr val="76D8E3"/>
              </a:clrFrom>
              <a:clrTo>
                <a:srgbClr val="76D8E3">
                  <a:alpha val="0"/>
                </a:srgbClr>
              </a:clrTo>
            </a:clrChange>
            <a:extLst>
              <a:ext uri="{28A0092B-C50C-407E-A947-70E740481C1C}">
                <a14:useLocalDpi xmlns:a14="http://schemas.microsoft.com/office/drawing/2010/main" val="0"/>
              </a:ext>
            </a:extLst>
          </a:blip>
          <a:stretch>
            <a:fillRect/>
          </a:stretch>
        </p:blipFill>
        <p:spPr>
          <a:xfrm>
            <a:off x="9317002" y="1429508"/>
            <a:ext cx="1691326" cy="1691326"/>
          </a:xfrm>
          <a:prstGeom prst="rect">
            <a:avLst/>
          </a:prstGeom>
        </p:spPr>
      </p:pic>
      <p:pic>
        <p:nvPicPr>
          <p:cNvPr id="3" name="圖片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04827" y="1568760"/>
            <a:ext cx="1180883" cy="1180883"/>
          </a:xfrm>
          <a:prstGeom prst="rect">
            <a:avLst/>
          </a:prstGeom>
        </p:spPr>
      </p:pic>
      <p:sp>
        <p:nvSpPr>
          <p:cNvPr id="6" name="文字方塊 5"/>
          <p:cNvSpPr txBox="1"/>
          <p:nvPr/>
        </p:nvSpPr>
        <p:spPr>
          <a:xfrm>
            <a:off x="3174178" y="5744283"/>
            <a:ext cx="2330649" cy="400110"/>
          </a:xfrm>
          <a:prstGeom prst="rect">
            <a:avLst/>
          </a:prstGeom>
          <a:noFill/>
        </p:spPr>
        <p:txBody>
          <a:bodyPr wrap="square" rtlCol="0">
            <a:spAutoFit/>
          </a:bodyPr>
          <a:lstStyle/>
          <a:p>
            <a:r>
              <a:rPr kumimoji="1" lang="en-US" altLang="zh-TW" sz="2000" b="1" smtClean="0"/>
              <a:t>Traditional Finance</a:t>
            </a:r>
            <a:endParaRPr kumimoji="1" lang="zh-TW" altLang="en-US" sz="2000" b="1" dirty="0"/>
          </a:p>
        </p:txBody>
      </p:sp>
      <p:sp>
        <p:nvSpPr>
          <p:cNvPr id="7" name="文字方塊 6"/>
          <p:cNvSpPr txBox="1"/>
          <p:nvPr/>
        </p:nvSpPr>
        <p:spPr>
          <a:xfrm>
            <a:off x="6648762" y="1563531"/>
            <a:ext cx="2383971" cy="646331"/>
          </a:xfrm>
          <a:prstGeom prst="rect">
            <a:avLst/>
          </a:prstGeom>
          <a:noFill/>
        </p:spPr>
        <p:txBody>
          <a:bodyPr wrap="square" rtlCol="0">
            <a:spAutoFit/>
          </a:bodyPr>
          <a:lstStyle/>
          <a:p>
            <a:r>
              <a:rPr kumimoji="1" lang="en-US" altLang="zh-TW" dirty="0" smtClean="0"/>
              <a:t>Real time &amp; personalized  services </a:t>
            </a:r>
            <a:endParaRPr kumimoji="1" lang="zh-TW" altLang="en-US" dirty="0"/>
          </a:p>
        </p:txBody>
      </p:sp>
      <p:sp>
        <p:nvSpPr>
          <p:cNvPr id="33" name="文字方塊 32"/>
          <p:cNvSpPr txBox="1"/>
          <p:nvPr/>
        </p:nvSpPr>
        <p:spPr>
          <a:xfrm>
            <a:off x="2912868" y="2472685"/>
            <a:ext cx="2727432" cy="646331"/>
          </a:xfrm>
          <a:prstGeom prst="rect">
            <a:avLst/>
          </a:prstGeom>
          <a:noFill/>
        </p:spPr>
        <p:txBody>
          <a:bodyPr wrap="square" rtlCol="0">
            <a:spAutoFit/>
          </a:bodyPr>
          <a:lstStyle/>
          <a:p>
            <a:r>
              <a:rPr kumimoji="1" lang="en-US" altLang="zh-TW" dirty="0" smtClean="0"/>
              <a:t>Cloud computing platform  (low cost for mass market)</a:t>
            </a:r>
            <a:endParaRPr kumimoji="1" lang="zh-TW" altLang="en-US" dirty="0"/>
          </a:p>
        </p:txBody>
      </p:sp>
      <p:pic>
        <p:nvPicPr>
          <p:cNvPr id="1028" name="Picture 4" descr="ãonline bank iconãçåçæå°çµæ"/>
          <p:cNvPicPr>
            <a:picLocks noChangeAspect="1" noChangeArrowheads="1"/>
          </p:cNvPicPr>
          <p:nvPr/>
        </p:nvPicPr>
        <p:blipFill>
          <a:blip r:embed="rId8">
            <a:duotone>
              <a:schemeClr val="accent1">
                <a:shade val="45000"/>
                <a:satMod val="135000"/>
              </a:schemeClr>
              <a:prstClr val="white"/>
            </a:duotone>
            <a:extLst>
              <a:ext uri="{BEBA8EAE-BF5A-486C-A8C5-ECC9F3942E4B}">
                <a14:imgProps xmlns:a14="http://schemas.microsoft.com/office/drawing/2010/main">
                  <a14:imgLayer r:embed="rId9">
                    <a14:imgEffect>
                      <a14:backgroundRemoval t="4000" b="93778" l="0" r="100000">
                        <a14:foregroundMark x1="57778" y1="36444" x2="57778" y2="36444"/>
                        <a14:foregroundMark x1="54222" y1="49333" x2="54222" y2="49333"/>
                        <a14:foregroundMark x1="64444" y1="48444" x2="64444" y2="48444"/>
                        <a14:foregroundMark x1="46222" y1="51556" x2="46222" y2="51556"/>
                        <a14:foregroundMark x1="38222" y1="50667" x2="38222" y2="50667"/>
                        <a14:foregroundMark x1="45333" y1="63556" x2="45333" y2="63556"/>
                        <a14:foregroundMark x1="53333" y1="65778" x2="53333" y2="65778"/>
                        <a14:foregroundMark x1="73778" y1="83556" x2="73778" y2="83556"/>
                        <a14:foregroundMark x1="51111" y1="34222" x2="51111" y2="34222"/>
                        <a14:foregroundMark x1="40444" y1="41333" x2="40444" y2="41333"/>
                      </a14:backgroundRemoval>
                    </a14:imgEffect>
                  </a14:imgLayer>
                </a14:imgProps>
              </a:ext>
              <a:ext uri="{28A0092B-C50C-407E-A947-70E740481C1C}">
                <a14:useLocalDpi xmlns:a14="http://schemas.microsoft.com/office/drawing/2010/main" val="0"/>
              </a:ext>
            </a:extLst>
          </a:blip>
          <a:srcRect/>
          <a:stretch>
            <a:fillRect/>
          </a:stretch>
        </p:blipFill>
        <p:spPr bwMode="auto">
          <a:xfrm>
            <a:off x="1396955" y="1615791"/>
            <a:ext cx="1249153" cy="1249153"/>
          </a:xfrm>
          <a:prstGeom prst="rect">
            <a:avLst/>
          </a:prstGeom>
          <a:noFill/>
          <a:extLst>
            <a:ext uri="{909E8E84-426E-40DD-AFC4-6F175D3DCCD1}">
              <a14:hiddenFill xmlns:a14="http://schemas.microsoft.com/office/drawing/2010/main">
                <a:solidFill>
                  <a:srgbClr val="FFFFFF"/>
                </a:solidFill>
              </a14:hiddenFill>
            </a:ext>
          </a:extLst>
        </p:spPr>
      </p:pic>
      <p:sp>
        <p:nvSpPr>
          <p:cNvPr id="34" name="左-右雙向箭號 33"/>
          <p:cNvSpPr/>
          <p:nvPr/>
        </p:nvSpPr>
        <p:spPr>
          <a:xfrm>
            <a:off x="4095878" y="4872342"/>
            <a:ext cx="4995315" cy="290545"/>
          </a:xfrm>
          <a:prstGeom prst="leftRightArrow">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文字方塊 37"/>
          <p:cNvSpPr txBox="1"/>
          <p:nvPr/>
        </p:nvSpPr>
        <p:spPr>
          <a:xfrm>
            <a:off x="856206" y="2933735"/>
            <a:ext cx="2330649" cy="400110"/>
          </a:xfrm>
          <a:prstGeom prst="rect">
            <a:avLst/>
          </a:prstGeom>
          <a:noFill/>
        </p:spPr>
        <p:txBody>
          <a:bodyPr wrap="square" rtlCol="0">
            <a:spAutoFit/>
          </a:bodyPr>
          <a:lstStyle/>
          <a:p>
            <a:r>
              <a:rPr kumimoji="1" lang="en-US" altLang="zh-TW" sz="2000" b="1" dirty="0" smtClean="0"/>
              <a:t> Digital Finance</a:t>
            </a:r>
            <a:endParaRPr kumimoji="1" lang="zh-TW" altLang="en-US" sz="2000" b="1" dirty="0"/>
          </a:p>
        </p:txBody>
      </p:sp>
    </p:spTree>
    <p:extLst>
      <p:ext uri="{BB962C8B-B14F-4D97-AF65-F5344CB8AC3E}">
        <p14:creationId xmlns:p14="http://schemas.microsoft.com/office/powerpoint/2010/main" val="77692356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solidFill>
                  <a:schemeClr val="accent1"/>
                </a:solidFill>
              </a:rPr>
              <a:t>貨幣分類</a:t>
            </a:r>
            <a:endParaRPr lang="zh-TW" altLang="en-US" dirty="0"/>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80</a:t>
            </a:fld>
            <a:endParaRPr lang="zh-TW" altLang="en-US"/>
          </a:p>
        </p:txBody>
      </p:sp>
      <p:graphicFrame>
        <p:nvGraphicFramePr>
          <p:cNvPr id="13" name="內容版面配置區 7"/>
          <p:cNvGraphicFramePr>
            <a:graphicFrameLocks/>
          </p:cNvGraphicFramePr>
          <p:nvPr>
            <p:extLst/>
          </p:nvPr>
        </p:nvGraphicFramePr>
        <p:xfrm>
          <a:off x="612979" y="1682787"/>
          <a:ext cx="11001375" cy="44327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2018</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83152670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數位貨幣</a:t>
            </a:r>
          </a:p>
        </p:txBody>
      </p:sp>
      <p:sp>
        <p:nvSpPr>
          <p:cNvPr id="3" name="內容版面配置區 2"/>
          <p:cNvSpPr>
            <a:spLocks noGrp="1"/>
          </p:cNvSpPr>
          <p:nvPr>
            <p:ph idx="1"/>
          </p:nvPr>
        </p:nvSpPr>
        <p:spPr>
          <a:xfrm>
            <a:off x="574986" y="1474839"/>
            <a:ext cx="11002297" cy="4702124"/>
          </a:xfrm>
        </p:spPr>
        <p:txBody>
          <a:bodyPr>
            <a:normAutofit/>
          </a:bodyPr>
          <a:lstStyle/>
          <a:p>
            <a:r>
              <a:rPr lang="zh-TW" altLang="en-US" sz="2800" b="1" dirty="0">
                <a:solidFill>
                  <a:schemeClr val="accent1"/>
                </a:solidFill>
              </a:rPr>
              <a:t>電子貨幣</a:t>
            </a:r>
            <a:r>
              <a:rPr lang="en-US" altLang="zh-TW" sz="2800" b="1" dirty="0">
                <a:solidFill>
                  <a:schemeClr val="accent1"/>
                </a:solidFill>
              </a:rPr>
              <a:t>:</a:t>
            </a:r>
            <a:r>
              <a:rPr lang="zh-TW" altLang="en-US" sz="2800" b="1" dirty="0">
                <a:solidFill>
                  <a:schemeClr val="accent1"/>
                </a:solidFill>
              </a:rPr>
              <a:t> 傳統法定貨幣數位化</a:t>
            </a:r>
            <a:endParaRPr lang="en-US" altLang="zh-TW" sz="2800" b="1" dirty="0">
              <a:solidFill>
                <a:schemeClr val="accent1"/>
              </a:solidFill>
            </a:endParaRPr>
          </a:p>
          <a:p>
            <a:pPr lvl="1"/>
            <a:r>
              <a:rPr lang="zh-TW" altLang="en-US" dirty="0"/>
              <a:t>以數碼記帳的方式代替使用現金交易的貨幣系統</a:t>
            </a:r>
          </a:p>
          <a:p>
            <a:pPr lvl="1"/>
            <a:r>
              <a:rPr lang="zh-TW" altLang="en-US" dirty="0"/>
              <a:t>狹義：只能用於實體場所的磁條卡片或</a:t>
            </a:r>
            <a:r>
              <a:rPr lang="en-US" altLang="zh-TW" dirty="0"/>
              <a:t>IC</a:t>
            </a:r>
            <a:r>
              <a:rPr lang="zh-TW" altLang="en-US" dirty="0"/>
              <a:t>感應元件</a:t>
            </a:r>
          </a:p>
          <a:p>
            <a:pPr lvl="2"/>
            <a:r>
              <a:rPr lang="zh-TW" altLang="en-US" sz="2000" dirty="0"/>
              <a:t>主要指具有網上銀行功能的銀行卡、用於小額消費的電子卡片（車卡）</a:t>
            </a:r>
            <a:endParaRPr lang="en-US" altLang="zh-TW" sz="2000" dirty="0"/>
          </a:p>
          <a:p>
            <a:pPr lvl="1"/>
            <a:r>
              <a:rPr lang="zh-TW" altLang="en-US" dirty="0"/>
              <a:t>廣義：</a:t>
            </a:r>
          </a:p>
          <a:p>
            <a:pPr lvl="2"/>
            <a:r>
              <a:rPr lang="zh-TW" altLang="en-US" sz="2000" dirty="0"/>
              <a:t>擴指網路消費用的虛擬錢包，包括網上銀行、第三方支付平台（支付寶、</a:t>
            </a:r>
            <a:r>
              <a:rPr lang="en-US" altLang="zh-TW" sz="2000" dirty="0" err="1"/>
              <a:t>Paypal</a:t>
            </a:r>
            <a:r>
              <a:rPr lang="zh-TW" altLang="en-US" sz="2000" dirty="0"/>
              <a:t>等）</a:t>
            </a:r>
            <a:endParaRPr lang="en-US" altLang="zh-TW" sz="2000" dirty="0"/>
          </a:p>
          <a:p>
            <a:r>
              <a:rPr lang="zh-TW" altLang="en-US" sz="2800" b="1" dirty="0">
                <a:solidFill>
                  <a:schemeClr val="accent1"/>
                </a:solidFill>
              </a:rPr>
              <a:t>虛擬貨幣</a:t>
            </a:r>
            <a:endParaRPr lang="en-US" altLang="zh-TW" sz="2800" b="1" dirty="0">
              <a:solidFill>
                <a:schemeClr val="accent1"/>
              </a:solidFill>
            </a:endParaRPr>
          </a:p>
          <a:p>
            <a:pPr lvl="1"/>
            <a:r>
              <a:rPr lang="zh-TW" altLang="en-US" dirty="0"/>
              <a:t>特定虛擬社群成員價值記帳與交換媒介</a:t>
            </a:r>
            <a:endParaRPr lang="en-US" altLang="zh-TW" dirty="0"/>
          </a:p>
          <a:p>
            <a:pPr lvl="1"/>
            <a:r>
              <a:rPr lang="zh-TW" altLang="en-US" dirty="0"/>
              <a:t>各類商業機構自行發行，如航空公司里程積分、亞馬遜幣、臉書幣</a:t>
            </a:r>
            <a:endParaRPr lang="en-US" altLang="zh-TW" dirty="0"/>
          </a:p>
          <a:p>
            <a:pPr lvl="1"/>
            <a:r>
              <a:rPr lang="zh-TW" altLang="en-US" dirty="0"/>
              <a:t>虛擬貨幣數字貨幣（如比特幣、萊特幣、瑞波幣等）</a:t>
            </a:r>
          </a:p>
          <a:p>
            <a:pPr marL="457200" lvl="1" indent="0">
              <a:buNone/>
            </a:pPr>
            <a:endParaRPr lang="zh-TW" altLang="en-US" dirty="0"/>
          </a:p>
          <a:p>
            <a:pPr lvl="1"/>
            <a:endParaRPr lang="zh-TW" altLang="en-US" dirty="0"/>
          </a:p>
          <a:p>
            <a:endParaRPr lang="zh-TW" altLang="en-US" dirty="0"/>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81</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2018</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03009429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電子貨幣與虛擬貨幣之比較</a:t>
            </a:r>
          </a:p>
        </p:txBody>
      </p:sp>
      <p:graphicFrame>
        <p:nvGraphicFramePr>
          <p:cNvPr id="7" name="內容版面配置區 6"/>
          <p:cNvGraphicFramePr>
            <a:graphicFrameLocks noGrp="1"/>
          </p:cNvGraphicFramePr>
          <p:nvPr>
            <p:ph idx="1"/>
            <p:extLst>
              <p:ext uri="{D42A27DB-BD31-4B8C-83A1-F6EECF244321}">
                <p14:modId xmlns:p14="http://schemas.microsoft.com/office/powerpoint/2010/main" val="203560170"/>
              </p:ext>
            </p:extLst>
          </p:nvPr>
        </p:nvGraphicFramePr>
        <p:xfrm>
          <a:off x="732419" y="1423513"/>
          <a:ext cx="11173254" cy="4820269"/>
        </p:xfrm>
        <a:graphic>
          <a:graphicData uri="http://schemas.openxmlformats.org/drawingml/2006/table">
            <a:tbl>
              <a:tblPr firstRow="1" bandRow="1">
                <a:tableStyleId>{5C22544A-7EE6-4342-B048-85BDC9FD1C3A}</a:tableStyleId>
              </a:tblPr>
              <a:tblGrid>
                <a:gridCol w="2536920">
                  <a:extLst>
                    <a:ext uri="{9D8B030D-6E8A-4147-A177-3AD203B41FA5}">
                      <a16:colId xmlns:a16="http://schemas.microsoft.com/office/drawing/2014/main" val="2201512322"/>
                    </a:ext>
                  </a:extLst>
                </a:gridCol>
                <a:gridCol w="3682304">
                  <a:extLst>
                    <a:ext uri="{9D8B030D-6E8A-4147-A177-3AD203B41FA5}">
                      <a16:colId xmlns:a16="http://schemas.microsoft.com/office/drawing/2014/main" val="2665723009"/>
                    </a:ext>
                  </a:extLst>
                </a:gridCol>
                <a:gridCol w="4954030">
                  <a:extLst>
                    <a:ext uri="{9D8B030D-6E8A-4147-A177-3AD203B41FA5}">
                      <a16:colId xmlns:a16="http://schemas.microsoft.com/office/drawing/2014/main" val="1266645347"/>
                    </a:ext>
                  </a:extLst>
                </a:gridCol>
              </a:tblGrid>
              <a:tr h="544532">
                <a:tc>
                  <a:txBody>
                    <a:bodyPr/>
                    <a:lstStyle/>
                    <a:p>
                      <a:pPr algn="ctr">
                        <a:spcAft>
                          <a:spcPts val="0"/>
                        </a:spcAft>
                      </a:pPr>
                      <a:r>
                        <a:rPr lang="en-US" sz="2200" dirty="0">
                          <a:effectLst/>
                          <a:latin typeface="+mn-ea"/>
                          <a:ea typeface="+mn-ea"/>
                        </a:rPr>
                        <a:t> </a:t>
                      </a:r>
                      <a:endParaRPr lang="zh-TW" sz="2200" dirty="0">
                        <a:effectLst/>
                        <a:latin typeface="+mn-ea"/>
                        <a:ea typeface="+mn-ea"/>
                        <a:cs typeface="Times New Roman" panose="02020603050405020304" pitchFamily="18" charset="0"/>
                      </a:endParaRPr>
                    </a:p>
                  </a:txBody>
                  <a:tcPr marL="0" marR="0" marT="0" marB="0" anchor="ctr"/>
                </a:tc>
                <a:tc>
                  <a:txBody>
                    <a:bodyPr/>
                    <a:lstStyle/>
                    <a:p>
                      <a:pPr marL="0" indent="0" algn="ctr">
                        <a:spcBef>
                          <a:spcPts val="35"/>
                        </a:spcBef>
                        <a:spcAft>
                          <a:spcPts val="0"/>
                        </a:spcAft>
                      </a:pPr>
                      <a:r>
                        <a:rPr lang="en-US" sz="2200" dirty="0" err="1">
                          <a:effectLst/>
                          <a:latin typeface="+mn-ea"/>
                          <a:ea typeface="+mn-ea"/>
                        </a:rPr>
                        <a:t>電子貨幣</a:t>
                      </a:r>
                      <a:endParaRPr lang="zh-TW" sz="2200" dirty="0">
                        <a:effectLst/>
                        <a:latin typeface="+mn-ea"/>
                        <a:ea typeface="+mn-ea"/>
                        <a:cs typeface="Times New Roman" panose="02020603050405020304" pitchFamily="18" charset="0"/>
                      </a:endParaRPr>
                    </a:p>
                  </a:txBody>
                  <a:tcPr marL="0" marR="0" marT="0" marB="0" anchor="ctr"/>
                </a:tc>
                <a:tc>
                  <a:txBody>
                    <a:bodyPr/>
                    <a:lstStyle/>
                    <a:p>
                      <a:pPr marL="0" indent="0" algn="ctr">
                        <a:spcBef>
                          <a:spcPts val="35"/>
                        </a:spcBef>
                        <a:spcAft>
                          <a:spcPts val="0"/>
                        </a:spcAft>
                      </a:pPr>
                      <a:r>
                        <a:rPr lang="en-US" sz="2200" dirty="0" err="1">
                          <a:effectLst/>
                          <a:latin typeface="+mn-ea"/>
                          <a:ea typeface="+mn-ea"/>
                        </a:rPr>
                        <a:t>虛擬貨幣</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val="2680292681"/>
                  </a:ext>
                </a:extLst>
              </a:tr>
              <a:tr h="350457">
                <a:tc>
                  <a:txBody>
                    <a:bodyPr/>
                    <a:lstStyle/>
                    <a:p>
                      <a:pPr marL="123190" algn="ctr">
                        <a:spcBef>
                          <a:spcPts val="30"/>
                        </a:spcBef>
                        <a:spcAft>
                          <a:spcPts val="0"/>
                        </a:spcAft>
                      </a:pPr>
                      <a:r>
                        <a:rPr lang="en-US" sz="2200" dirty="0" err="1">
                          <a:effectLst/>
                          <a:latin typeface="+mn-ea"/>
                          <a:ea typeface="+mn-ea"/>
                        </a:rPr>
                        <a:t>貨幣形式</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0"/>
                        </a:spcBef>
                        <a:spcAft>
                          <a:spcPts val="0"/>
                        </a:spcAft>
                      </a:pPr>
                      <a:r>
                        <a:rPr lang="en-US" sz="2200" dirty="0" err="1">
                          <a:effectLst/>
                          <a:latin typeface="+mn-ea"/>
                          <a:ea typeface="+mn-ea"/>
                        </a:rPr>
                        <a:t>數位</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a:spcBef>
                          <a:spcPts val="30"/>
                        </a:spcBef>
                        <a:spcAft>
                          <a:spcPts val="0"/>
                        </a:spcAft>
                      </a:pPr>
                      <a:r>
                        <a:rPr lang="en-US" sz="2200" dirty="0" err="1" smtClean="0">
                          <a:effectLst/>
                          <a:latin typeface="+mn-ea"/>
                          <a:ea typeface="+mn-ea"/>
                        </a:rPr>
                        <a:t>數位</a:t>
                      </a:r>
                      <a:r>
                        <a:rPr lang="zh-TW" altLang="en-US" sz="2200" dirty="0" smtClean="0">
                          <a:effectLst/>
                          <a:latin typeface="+mn-ea"/>
                          <a:ea typeface="+mn-ea"/>
                        </a:rPr>
                        <a:t>或非數位</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val="2012445367"/>
                  </a:ext>
                </a:extLst>
              </a:tr>
              <a:tr h="767989">
                <a:tc>
                  <a:txBody>
                    <a:bodyPr/>
                    <a:lstStyle/>
                    <a:p>
                      <a:pPr marL="123190" algn="ctr">
                        <a:spcBef>
                          <a:spcPts val="880"/>
                        </a:spcBef>
                        <a:spcAft>
                          <a:spcPts val="0"/>
                        </a:spcAft>
                      </a:pPr>
                      <a:r>
                        <a:rPr lang="en-US" sz="2200" dirty="0" err="1">
                          <a:effectLst/>
                          <a:latin typeface="+mn-ea"/>
                          <a:ea typeface="+mn-ea"/>
                        </a:rPr>
                        <a:t>帳戶單位</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marR="64770">
                        <a:lnSpc>
                          <a:spcPct val="107000"/>
                        </a:lnSpc>
                        <a:spcBef>
                          <a:spcPts val="30"/>
                        </a:spcBef>
                        <a:spcAft>
                          <a:spcPts val="0"/>
                        </a:spcAft>
                      </a:pPr>
                      <a:r>
                        <a:rPr lang="zh-TW" sz="2200" spc="-45" dirty="0">
                          <a:effectLst/>
                          <a:latin typeface="+mn-ea"/>
                          <a:ea typeface="+mn-ea"/>
                        </a:rPr>
                        <a:t>如美元、歐元、英鎊等傳統貨</a:t>
                      </a:r>
                      <a:r>
                        <a:rPr lang="zh-TW" sz="2200" spc="-575" dirty="0">
                          <a:effectLst/>
                          <a:latin typeface="+mn-ea"/>
                          <a:ea typeface="+mn-ea"/>
                        </a:rPr>
                        <a:t> </a:t>
                      </a:r>
                      <a:r>
                        <a:rPr lang="zh-TW" sz="2200" dirty="0">
                          <a:effectLst/>
                          <a:latin typeface="+mn-ea"/>
                          <a:ea typeface="+mn-ea"/>
                        </a:rPr>
                        <a:t>幣</a:t>
                      </a:r>
                      <a:r>
                        <a:rPr lang="zh-TW" altLang="en-US" sz="2200" dirty="0">
                          <a:effectLst/>
                          <a:latin typeface="+mn-ea"/>
                          <a:ea typeface="+mn-ea"/>
                        </a:rPr>
                        <a:t>，</a:t>
                      </a:r>
                      <a:r>
                        <a:rPr lang="zh-TW" sz="2200" dirty="0">
                          <a:effectLst/>
                          <a:latin typeface="+mn-ea"/>
                          <a:ea typeface="+mn-ea"/>
                        </a:rPr>
                        <a:t>具法定貨幣地位</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marR="67945">
                        <a:lnSpc>
                          <a:spcPct val="106000"/>
                        </a:lnSpc>
                        <a:spcBef>
                          <a:spcPts val="30"/>
                        </a:spcBef>
                        <a:spcAft>
                          <a:spcPts val="0"/>
                        </a:spcAft>
                      </a:pPr>
                      <a:r>
                        <a:rPr lang="en-US" sz="2200" dirty="0" err="1">
                          <a:effectLst/>
                          <a:latin typeface="+mn-ea"/>
                          <a:ea typeface="+mn-ea"/>
                        </a:rPr>
                        <a:t>如林登幣</a:t>
                      </a:r>
                      <a:r>
                        <a:rPr lang="en-US" sz="2200" dirty="0">
                          <a:effectLst/>
                          <a:latin typeface="+mn-ea"/>
                          <a:ea typeface="+mn-ea"/>
                        </a:rPr>
                        <a:t>(Linden</a:t>
                      </a:r>
                      <a:r>
                        <a:rPr lang="en-US" sz="2200" spc="5" dirty="0">
                          <a:effectLst/>
                          <a:latin typeface="+mn-ea"/>
                          <a:ea typeface="+mn-ea"/>
                        </a:rPr>
                        <a:t> </a:t>
                      </a:r>
                      <a:r>
                        <a:rPr lang="en-US" sz="2200" spc="-40" dirty="0">
                          <a:effectLst/>
                          <a:latin typeface="+mn-ea"/>
                          <a:ea typeface="+mn-ea"/>
                        </a:rPr>
                        <a:t>Dollars)、</a:t>
                      </a:r>
                      <a:r>
                        <a:rPr lang="en-US" sz="2200" spc="-40" dirty="0" err="1">
                          <a:effectLst/>
                          <a:latin typeface="+mn-ea"/>
                          <a:ea typeface="+mn-ea"/>
                        </a:rPr>
                        <a:t>比特幣</a:t>
                      </a:r>
                      <a:r>
                        <a:rPr lang="en-US" sz="2200" dirty="0" err="1">
                          <a:effectLst/>
                          <a:latin typeface="+mn-ea"/>
                          <a:ea typeface="+mn-ea"/>
                        </a:rPr>
                        <a:t>等被創造之貨幣，未具合法位階</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val="418886488"/>
                  </a:ext>
                </a:extLst>
              </a:tr>
              <a:tr h="389457">
                <a:tc>
                  <a:txBody>
                    <a:bodyPr/>
                    <a:lstStyle/>
                    <a:p>
                      <a:pPr marL="123190" algn="ctr">
                        <a:spcBef>
                          <a:spcPts val="30"/>
                        </a:spcBef>
                        <a:spcAft>
                          <a:spcPts val="0"/>
                        </a:spcAft>
                      </a:pPr>
                      <a:r>
                        <a:rPr lang="en-US" sz="2200" dirty="0" err="1">
                          <a:effectLst/>
                          <a:latin typeface="+mn-ea"/>
                          <a:ea typeface="+mn-ea"/>
                        </a:rPr>
                        <a:t>承兌</a:t>
                      </a:r>
                      <a:r>
                        <a:rPr lang="en-US" sz="2200" dirty="0">
                          <a:effectLst/>
                          <a:latin typeface="+mn-ea"/>
                          <a:ea typeface="+mn-ea"/>
                        </a:rPr>
                        <a:t>(Acceptance)</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0"/>
                        </a:spcBef>
                        <a:spcAft>
                          <a:spcPts val="0"/>
                        </a:spcAft>
                      </a:pPr>
                      <a:r>
                        <a:rPr lang="zh-TW" sz="2200" dirty="0">
                          <a:effectLst/>
                          <a:latin typeface="+mn-ea"/>
                          <a:ea typeface="+mn-ea"/>
                        </a:rPr>
                        <a:t>由發行人以外的其他事業</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a:spcBef>
                          <a:spcPts val="30"/>
                        </a:spcBef>
                        <a:spcAft>
                          <a:spcPts val="0"/>
                        </a:spcAft>
                      </a:pPr>
                      <a:r>
                        <a:rPr lang="en-US" sz="2200" dirty="0" err="1">
                          <a:effectLst/>
                          <a:latin typeface="+mn-ea"/>
                          <a:ea typeface="+mn-ea"/>
                        </a:rPr>
                        <a:t>特定虛擬社群</a:t>
                      </a:r>
                      <a:r>
                        <a:rPr lang="en-US" altLang="zh-TW" sz="2200" dirty="0">
                          <a:effectLst/>
                          <a:latin typeface="+mn-ea"/>
                          <a:ea typeface="+mn-ea"/>
                        </a:rPr>
                        <a:t>(</a:t>
                      </a:r>
                      <a:r>
                        <a:rPr lang="zh-TW" altLang="en-US" sz="2200" dirty="0">
                          <a:effectLst/>
                          <a:latin typeface="+mn-ea"/>
                          <a:ea typeface="+mn-ea"/>
                        </a:rPr>
                        <a:t>社群貨幣</a:t>
                      </a:r>
                      <a:r>
                        <a:rPr lang="en-US" altLang="zh-TW" sz="2200" dirty="0">
                          <a:effectLst/>
                          <a:latin typeface="+mn-ea"/>
                          <a:ea typeface="+mn-ea"/>
                        </a:rPr>
                        <a:t>)</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val="3528137970"/>
                  </a:ext>
                </a:extLst>
              </a:tr>
              <a:tr h="437309">
                <a:tc>
                  <a:txBody>
                    <a:bodyPr/>
                    <a:lstStyle/>
                    <a:p>
                      <a:pPr marL="123190" algn="ctr">
                        <a:spcBef>
                          <a:spcPts val="35"/>
                        </a:spcBef>
                        <a:spcAft>
                          <a:spcPts val="0"/>
                        </a:spcAft>
                      </a:pPr>
                      <a:r>
                        <a:rPr lang="en-US" sz="2200" dirty="0" err="1">
                          <a:effectLst/>
                          <a:latin typeface="+mn-ea"/>
                          <a:ea typeface="+mn-ea"/>
                        </a:rPr>
                        <a:t>法律地位</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5"/>
                        </a:spcBef>
                        <a:spcAft>
                          <a:spcPts val="0"/>
                        </a:spcAft>
                      </a:pPr>
                      <a:r>
                        <a:rPr lang="en-US" sz="2200" dirty="0" err="1">
                          <a:effectLst/>
                          <a:latin typeface="+mn-ea"/>
                          <a:ea typeface="+mn-ea"/>
                        </a:rPr>
                        <a:t>具管理規範</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indent="0" algn="l">
                        <a:spcBef>
                          <a:spcPts val="35"/>
                        </a:spcBef>
                        <a:spcAft>
                          <a:spcPts val="0"/>
                        </a:spcAft>
                      </a:pPr>
                      <a:r>
                        <a:rPr lang="en-US" sz="2200" dirty="0" err="1">
                          <a:effectLst/>
                          <a:latin typeface="+mn-ea"/>
                          <a:ea typeface="+mn-ea"/>
                        </a:rPr>
                        <a:t>未具管理規範</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val="2741864699"/>
                  </a:ext>
                </a:extLst>
              </a:tr>
              <a:tr h="449756">
                <a:tc>
                  <a:txBody>
                    <a:bodyPr/>
                    <a:lstStyle/>
                    <a:p>
                      <a:pPr marL="123190" algn="ctr">
                        <a:spcBef>
                          <a:spcPts val="30"/>
                        </a:spcBef>
                        <a:spcAft>
                          <a:spcPts val="0"/>
                        </a:spcAft>
                      </a:pPr>
                      <a:r>
                        <a:rPr lang="en-US" sz="2200" dirty="0" err="1">
                          <a:effectLst/>
                          <a:latin typeface="+mn-ea"/>
                          <a:ea typeface="+mn-ea"/>
                        </a:rPr>
                        <a:t>發行</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0"/>
                        </a:spcBef>
                        <a:spcAft>
                          <a:spcPts val="0"/>
                        </a:spcAft>
                      </a:pPr>
                      <a:r>
                        <a:rPr lang="zh-TW" sz="2200" dirty="0">
                          <a:effectLst/>
                          <a:latin typeface="+mn-ea"/>
                          <a:ea typeface="+mn-ea"/>
                        </a:rPr>
                        <a:t>依法設立的電子貨幣機構</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a:spcBef>
                          <a:spcPts val="30"/>
                        </a:spcBef>
                        <a:spcAft>
                          <a:spcPts val="0"/>
                        </a:spcAft>
                      </a:pPr>
                      <a:r>
                        <a:rPr lang="en-US" sz="2200" dirty="0" err="1" smtClean="0">
                          <a:effectLst/>
                          <a:latin typeface="+mn-ea"/>
                          <a:ea typeface="+mn-ea"/>
                        </a:rPr>
                        <a:t>非金融性私人公司</a:t>
                      </a:r>
                      <a:r>
                        <a:rPr lang="zh-TW" altLang="en-US" sz="2200" dirty="0" smtClean="0">
                          <a:effectLst/>
                          <a:latin typeface="+mn-ea"/>
                          <a:ea typeface="+mn-ea"/>
                        </a:rPr>
                        <a:t>或社群</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val="2997197584"/>
                  </a:ext>
                </a:extLst>
              </a:tr>
              <a:tr h="350457">
                <a:tc>
                  <a:txBody>
                    <a:bodyPr/>
                    <a:lstStyle/>
                    <a:p>
                      <a:pPr marL="123190" algn="ctr">
                        <a:spcBef>
                          <a:spcPts val="30"/>
                        </a:spcBef>
                        <a:spcAft>
                          <a:spcPts val="0"/>
                        </a:spcAft>
                      </a:pPr>
                      <a:r>
                        <a:rPr lang="en-US" sz="2200" dirty="0" err="1">
                          <a:effectLst/>
                          <a:latin typeface="+mn-ea"/>
                          <a:ea typeface="+mn-ea"/>
                        </a:rPr>
                        <a:t>貨幣供給</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0"/>
                        </a:spcBef>
                        <a:spcAft>
                          <a:spcPts val="0"/>
                        </a:spcAft>
                      </a:pPr>
                      <a:r>
                        <a:rPr lang="en-US" sz="2200" dirty="0" err="1">
                          <a:effectLst/>
                          <a:latin typeface="+mn-ea"/>
                          <a:ea typeface="+mn-ea"/>
                        </a:rPr>
                        <a:t>固定</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a:spcBef>
                          <a:spcPts val="30"/>
                        </a:spcBef>
                        <a:spcAft>
                          <a:spcPts val="0"/>
                        </a:spcAft>
                      </a:pPr>
                      <a:r>
                        <a:rPr lang="en-US" sz="2200" dirty="0" err="1">
                          <a:effectLst/>
                          <a:latin typeface="+mn-ea"/>
                          <a:ea typeface="+mn-ea"/>
                        </a:rPr>
                        <a:t>非固定</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val="3851697505"/>
                  </a:ext>
                </a:extLst>
              </a:tr>
              <a:tr h="426523">
                <a:tc>
                  <a:txBody>
                    <a:bodyPr/>
                    <a:lstStyle/>
                    <a:p>
                      <a:pPr marL="123190" algn="ctr">
                        <a:spcBef>
                          <a:spcPts val="35"/>
                        </a:spcBef>
                        <a:spcAft>
                          <a:spcPts val="0"/>
                        </a:spcAft>
                      </a:pPr>
                      <a:r>
                        <a:rPr lang="en-US" sz="2200" dirty="0" err="1">
                          <a:effectLst/>
                          <a:latin typeface="+mn-ea"/>
                          <a:ea typeface="+mn-ea"/>
                        </a:rPr>
                        <a:t>資金贖回可能性</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5"/>
                        </a:spcBef>
                        <a:spcAft>
                          <a:spcPts val="0"/>
                        </a:spcAft>
                      </a:pPr>
                      <a:r>
                        <a:rPr lang="en-US" sz="2200" dirty="0" err="1">
                          <a:effectLst/>
                          <a:latin typeface="+mn-ea"/>
                          <a:ea typeface="+mn-ea"/>
                        </a:rPr>
                        <a:t>保證</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a:spcBef>
                          <a:spcPts val="35"/>
                        </a:spcBef>
                        <a:spcAft>
                          <a:spcPts val="0"/>
                        </a:spcAft>
                      </a:pPr>
                      <a:r>
                        <a:rPr lang="en-US" sz="2200" dirty="0" err="1">
                          <a:effectLst/>
                          <a:latin typeface="+mn-ea"/>
                          <a:ea typeface="+mn-ea"/>
                        </a:rPr>
                        <a:t>不保證</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val="1473228501"/>
                  </a:ext>
                </a:extLst>
              </a:tr>
              <a:tr h="416011">
                <a:tc>
                  <a:txBody>
                    <a:bodyPr/>
                    <a:lstStyle/>
                    <a:p>
                      <a:pPr marL="123190" algn="ctr">
                        <a:spcBef>
                          <a:spcPts val="30"/>
                        </a:spcBef>
                        <a:spcAft>
                          <a:spcPts val="0"/>
                        </a:spcAft>
                      </a:pPr>
                      <a:r>
                        <a:rPr lang="en-US" sz="2200" dirty="0" err="1">
                          <a:effectLst/>
                          <a:latin typeface="+mn-ea"/>
                          <a:ea typeface="+mn-ea"/>
                        </a:rPr>
                        <a:t>監管</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0"/>
                        </a:spcBef>
                        <a:spcAft>
                          <a:spcPts val="0"/>
                        </a:spcAft>
                      </a:pPr>
                      <a:r>
                        <a:rPr lang="en-US" sz="2200" dirty="0">
                          <a:effectLst/>
                          <a:latin typeface="+mn-ea"/>
                          <a:ea typeface="+mn-ea"/>
                        </a:rPr>
                        <a:t>有</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a:spcBef>
                          <a:spcPts val="30"/>
                        </a:spcBef>
                        <a:spcAft>
                          <a:spcPts val="0"/>
                        </a:spcAft>
                      </a:pPr>
                      <a:r>
                        <a:rPr lang="en-US" sz="2200" dirty="0">
                          <a:effectLst/>
                          <a:latin typeface="+mn-ea"/>
                          <a:ea typeface="+mn-ea"/>
                        </a:rPr>
                        <a:t>無</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val="268032586"/>
                  </a:ext>
                </a:extLst>
              </a:tr>
              <a:tr h="687778">
                <a:tc>
                  <a:txBody>
                    <a:bodyPr/>
                    <a:lstStyle/>
                    <a:p>
                      <a:pPr marL="123190" algn="ctr">
                        <a:spcBef>
                          <a:spcPts val="880"/>
                        </a:spcBef>
                        <a:spcAft>
                          <a:spcPts val="0"/>
                        </a:spcAft>
                      </a:pPr>
                      <a:r>
                        <a:rPr lang="en-US" sz="2200" dirty="0" err="1">
                          <a:effectLst/>
                          <a:latin typeface="+mn-ea"/>
                          <a:ea typeface="+mn-ea"/>
                        </a:rPr>
                        <a:t>風險形式</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880"/>
                        </a:spcBef>
                        <a:spcAft>
                          <a:spcPts val="0"/>
                        </a:spcAft>
                      </a:pPr>
                      <a:r>
                        <a:rPr lang="en-US" sz="2200" dirty="0" err="1">
                          <a:effectLst/>
                          <a:latin typeface="+mn-ea"/>
                          <a:ea typeface="+mn-ea"/>
                        </a:rPr>
                        <a:t>主要為操作風險</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marR="62865">
                        <a:lnSpc>
                          <a:spcPct val="107000"/>
                        </a:lnSpc>
                        <a:spcBef>
                          <a:spcPts val="30"/>
                        </a:spcBef>
                        <a:spcAft>
                          <a:spcPts val="0"/>
                        </a:spcAft>
                      </a:pPr>
                      <a:r>
                        <a:rPr lang="zh-TW" sz="2200" spc="25" dirty="0">
                          <a:effectLst/>
                          <a:latin typeface="+mn-ea"/>
                          <a:ea typeface="+mn-ea"/>
                        </a:rPr>
                        <a:t>具法律、信用、流動性及操作等</a:t>
                      </a:r>
                      <a:r>
                        <a:rPr lang="zh-TW" sz="2200" dirty="0">
                          <a:effectLst/>
                          <a:latin typeface="+mn-ea"/>
                          <a:ea typeface="+mn-ea"/>
                        </a:rPr>
                        <a:t>風險</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a16="http://schemas.microsoft.com/office/drawing/2014/main" val="878925525"/>
                  </a:ext>
                </a:extLst>
              </a:tr>
            </a:tbl>
          </a:graphicData>
        </a:graphic>
      </p:graphicFrame>
      <p:sp>
        <p:nvSpPr>
          <p:cNvPr id="4" name="投影片編號版面配置區 3"/>
          <p:cNvSpPr>
            <a:spLocks noGrp="1"/>
          </p:cNvSpPr>
          <p:nvPr>
            <p:ph type="sldNum" sz="quarter" idx="12"/>
          </p:nvPr>
        </p:nvSpPr>
        <p:spPr/>
        <p:txBody>
          <a:bodyPr/>
          <a:lstStyle/>
          <a:p>
            <a:fld id="{B7A223AD-9DE0-49EC-B40D-C8FE98D1D69B}" type="slidenum">
              <a:rPr lang="zh-TW" altLang="en-US" smtClean="0"/>
              <a:t>82</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2018</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00929345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虛擬貨幣</a:t>
            </a:r>
          </a:p>
        </p:txBody>
      </p:sp>
      <p:pic>
        <p:nvPicPr>
          <p:cNvPr id="4" name="內容版面配置區 3"/>
          <p:cNvPicPr>
            <a:picLocks noGrp="1" noChangeAspect="1"/>
          </p:cNvPicPr>
          <p:nvPr>
            <p:ph idx="1"/>
          </p:nvPr>
        </p:nvPicPr>
        <p:blipFill rotWithShape="1">
          <a:blip r:embed="rId3"/>
          <a:srcRect t="13708" r="-111"/>
          <a:stretch/>
        </p:blipFill>
        <p:spPr>
          <a:xfrm>
            <a:off x="1124977" y="1911673"/>
            <a:ext cx="9526548" cy="4427344"/>
          </a:xfrm>
          <a:prstGeom prst="rect">
            <a:avLst/>
          </a:prstGeom>
        </p:spPr>
      </p:pic>
      <p:sp>
        <p:nvSpPr>
          <p:cNvPr id="5" name="投影片編號版面配置區 4"/>
          <p:cNvSpPr>
            <a:spLocks noGrp="1"/>
          </p:cNvSpPr>
          <p:nvPr>
            <p:ph type="sldNum" sz="quarter" idx="12"/>
          </p:nvPr>
        </p:nvSpPr>
        <p:spPr/>
        <p:txBody>
          <a:bodyPr/>
          <a:lstStyle/>
          <a:p>
            <a:fld id="{B7A223AD-9DE0-49EC-B40D-C8FE98D1D69B}" type="slidenum">
              <a:rPr lang="zh-TW" altLang="en-US" smtClean="0"/>
              <a:t>83</a:t>
            </a:fld>
            <a:endParaRPr lang="zh-TW" altLang="en-US"/>
          </a:p>
        </p:txBody>
      </p:sp>
      <p:sp>
        <p:nvSpPr>
          <p:cNvPr id="6" name="矩形 5"/>
          <p:cNvSpPr/>
          <p:nvPr/>
        </p:nvSpPr>
        <p:spPr>
          <a:xfrm>
            <a:off x="8868542" y="719424"/>
            <a:ext cx="1555234" cy="923330"/>
          </a:xfrm>
          <a:prstGeom prst="rect">
            <a:avLst/>
          </a:prstGeom>
        </p:spPr>
        <p:txBody>
          <a:bodyPr wrap="none">
            <a:spAutoFit/>
          </a:bodyPr>
          <a:lstStyle/>
          <a:p>
            <a:r>
              <a:rPr lang="en-US" altLang="zh-TW" dirty="0"/>
              <a:t>Second Life</a:t>
            </a:r>
          </a:p>
          <a:p>
            <a:r>
              <a:rPr lang="en-US" altLang="zh-TW" dirty="0"/>
              <a:t>Linden Dollars</a:t>
            </a:r>
          </a:p>
          <a:p>
            <a:r>
              <a:rPr lang="en-US" altLang="zh-TW" dirty="0"/>
              <a:t>Bitcoin</a:t>
            </a:r>
            <a:endParaRPr lang="zh-TW" altLang="en-US" dirty="0"/>
          </a:p>
        </p:txBody>
      </p:sp>
      <p:sp>
        <p:nvSpPr>
          <p:cNvPr id="7" name="矩形 6"/>
          <p:cNvSpPr/>
          <p:nvPr/>
        </p:nvSpPr>
        <p:spPr>
          <a:xfrm>
            <a:off x="4867567" y="1171903"/>
            <a:ext cx="2960041" cy="369332"/>
          </a:xfrm>
          <a:prstGeom prst="rect">
            <a:avLst/>
          </a:prstGeom>
        </p:spPr>
        <p:txBody>
          <a:bodyPr wrap="none">
            <a:spAutoFit/>
          </a:bodyPr>
          <a:lstStyle/>
          <a:p>
            <a:r>
              <a:rPr lang="zh-TW" altLang="en-US" dirty="0"/>
              <a:t>臉書</a:t>
            </a:r>
            <a:r>
              <a:rPr lang="en-US" altLang="zh-TW" dirty="0"/>
              <a:t>FB</a:t>
            </a:r>
            <a:r>
              <a:rPr lang="zh-TW" altLang="en-US" dirty="0"/>
              <a:t>幣</a:t>
            </a:r>
            <a:r>
              <a:rPr lang="en-US" altLang="zh-TW" dirty="0"/>
              <a:t>(Facebook Credits)</a:t>
            </a:r>
            <a:r>
              <a:rPr lang="zh-TW" altLang="en-US" dirty="0"/>
              <a:t> </a:t>
            </a:r>
          </a:p>
        </p:txBody>
      </p:sp>
      <p:sp>
        <p:nvSpPr>
          <p:cNvPr id="9" name="矩形 8"/>
          <p:cNvSpPr/>
          <p:nvPr/>
        </p:nvSpPr>
        <p:spPr>
          <a:xfrm>
            <a:off x="2440698" y="1201776"/>
            <a:ext cx="1569660" cy="369332"/>
          </a:xfrm>
          <a:prstGeom prst="rect">
            <a:avLst/>
          </a:prstGeom>
        </p:spPr>
        <p:txBody>
          <a:bodyPr wrap="none">
            <a:spAutoFit/>
          </a:bodyPr>
          <a:lstStyle/>
          <a:p>
            <a:r>
              <a:rPr lang="zh-TW" altLang="en-US" dirty="0"/>
              <a:t>遊戲虛擬貨幣</a:t>
            </a:r>
          </a:p>
        </p:txBody>
      </p:sp>
      <p:sp>
        <p:nvSpPr>
          <p:cNvPr id="10" name="矩形 9"/>
          <p:cNvSpPr/>
          <p:nvPr/>
        </p:nvSpPr>
        <p:spPr>
          <a:xfrm>
            <a:off x="2556114" y="1570413"/>
            <a:ext cx="1338828" cy="369332"/>
          </a:xfrm>
          <a:prstGeom prst="rect">
            <a:avLst/>
          </a:prstGeom>
        </p:spPr>
        <p:txBody>
          <a:bodyPr wrap="none">
            <a:spAutoFit/>
          </a:bodyPr>
          <a:lstStyle/>
          <a:p>
            <a:r>
              <a:rPr lang="zh-TW" altLang="en-US" b="1" dirty="0">
                <a:solidFill>
                  <a:srgbClr val="FF0000"/>
                </a:solidFill>
              </a:rPr>
              <a:t>封閉性架構</a:t>
            </a:r>
          </a:p>
        </p:txBody>
      </p:sp>
      <p:sp>
        <p:nvSpPr>
          <p:cNvPr id="11" name="矩形 10"/>
          <p:cNvSpPr/>
          <p:nvPr/>
        </p:nvSpPr>
        <p:spPr>
          <a:xfrm>
            <a:off x="8524429" y="1571108"/>
            <a:ext cx="1800493" cy="369332"/>
          </a:xfrm>
          <a:prstGeom prst="rect">
            <a:avLst/>
          </a:prstGeom>
        </p:spPr>
        <p:txBody>
          <a:bodyPr wrap="none">
            <a:spAutoFit/>
          </a:bodyPr>
          <a:lstStyle/>
          <a:p>
            <a:r>
              <a:rPr lang="zh-TW" altLang="en-US" b="1" dirty="0">
                <a:solidFill>
                  <a:srgbClr val="FF0000"/>
                </a:solidFill>
              </a:rPr>
              <a:t>雙向貨幣流架構</a:t>
            </a:r>
          </a:p>
        </p:txBody>
      </p:sp>
      <p:sp>
        <p:nvSpPr>
          <p:cNvPr id="12" name="矩形 11"/>
          <p:cNvSpPr/>
          <p:nvPr/>
        </p:nvSpPr>
        <p:spPr>
          <a:xfrm>
            <a:off x="5412875" y="1542340"/>
            <a:ext cx="1869423" cy="369332"/>
          </a:xfrm>
          <a:prstGeom prst="rect">
            <a:avLst/>
          </a:prstGeom>
        </p:spPr>
        <p:txBody>
          <a:bodyPr wrap="none">
            <a:spAutoFit/>
          </a:bodyPr>
          <a:lstStyle/>
          <a:p>
            <a:r>
              <a:rPr lang="zh-TW" altLang="en-US" b="1" dirty="0">
                <a:solidFill>
                  <a:srgbClr val="FF0000"/>
                </a:solidFill>
              </a:rPr>
              <a:t>單向貨幣流架構</a:t>
            </a:r>
          </a:p>
        </p:txBody>
      </p:sp>
      <p:sp>
        <p:nvSpPr>
          <p:cNvPr id="13" name="頁尾版面配置區 3"/>
          <p:cNvSpPr>
            <a:spLocks noGrp="1"/>
          </p:cNvSpPr>
          <p:nvPr>
            <p:ph type="ftr" sz="quarter" idx="11"/>
          </p:nvPr>
        </p:nvSpPr>
        <p:spPr>
          <a:xfrm>
            <a:off x="133865" y="6478310"/>
            <a:ext cx="11553550" cy="379690"/>
          </a:xfrm>
        </p:spPr>
        <p:txBody>
          <a:bodyPr/>
          <a:lstStyle/>
          <a:p>
            <a:r>
              <a:rPr lang="en-US" altLang="zh-TW" dirty="0" smtClean="0"/>
              <a:t>《 2018</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54776199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78990"/>
          </a:xfrm>
        </p:spPr>
        <p:txBody>
          <a:bodyPr>
            <a:normAutofit/>
          </a:bodyPr>
          <a:lstStyle/>
          <a:p>
            <a:r>
              <a:rPr lang="en-US" altLang="zh-TW" dirty="0"/>
              <a:t>(1) P2P</a:t>
            </a:r>
            <a:r>
              <a:rPr lang="zh-TW" altLang="en-US" dirty="0"/>
              <a:t>匯款創新</a:t>
            </a:r>
            <a:r>
              <a:rPr lang="zh-TW" altLang="en-US" dirty="0" smtClean="0"/>
              <a:t>模式</a:t>
            </a:r>
            <a:r>
              <a:rPr lang="en-US" altLang="zh-TW" dirty="0" smtClean="0"/>
              <a:t>:</a:t>
            </a:r>
            <a:r>
              <a:rPr lang="zh-TW" altLang="en-US" dirty="0" smtClean="0"/>
              <a:t>  跨境交換</a:t>
            </a:r>
            <a:endParaRPr lang="zh-TW" altLang="en-US" dirty="0"/>
          </a:p>
        </p:txBody>
      </p:sp>
      <p:sp>
        <p:nvSpPr>
          <p:cNvPr id="3" name="內容版面配置區 2"/>
          <p:cNvSpPr>
            <a:spLocks noGrp="1"/>
          </p:cNvSpPr>
          <p:nvPr>
            <p:ph idx="1"/>
          </p:nvPr>
        </p:nvSpPr>
        <p:spPr>
          <a:xfrm>
            <a:off x="612057" y="1474839"/>
            <a:ext cx="3270626" cy="4620126"/>
          </a:xfrm>
        </p:spPr>
        <p:txBody>
          <a:bodyPr/>
          <a:lstStyle/>
          <a:p>
            <a:r>
              <a:rPr lang="zh-TW" altLang="en-US" sz="2800" b="1" dirty="0"/>
              <a:t>英國</a:t>
            </a:r>
            <a:r>
              <a:rPr lang="zh-TW" altLang="zh-TW" sz="2800" b="1" dirty="0"/>
              <a:t>TransferWise</a:t>
            </a:r>
            <a:r>
              <a:rPr lang="zh-TW" altLang="en-US" sz="2800" b="1" dirty="0"/>
              <a:t> </a:t>
            </a:r>
            <a:endParaRPr lang="en-US" altLang="zh-TW" sz="2800" b="1" dirty="0"/>
          </a:p>
          <a:p>
            <a:r>
              <a:rPr lang="zh-TW" altLang="en-US" dirty="0"/>
              <a:t>目標</a:t>
            </a:r>
            <a:endParaRPr lang="en-US" altLang="zh-TW" dirty="0"/>
          </a:p>
          <a:p>
            <a:pPr marL="0" indent="0">
              <a:buNone/>
            </a:pPr>
            <a:r>
              <a:rPr lang="zh-TW" altLang="en-US" dirty="0"/>
              <a:t>以最快的速度最少的費用將資金從一個地方轉移到另一個地方</a:t>
            </a:r>
          </a:p>
          <a:p>
            <a:r>
              <a:rPr lang="zh-TW" altLang="en-US" dirty="0"/>
              <a:t>解決</a:t>
            </a:r>
            <a:endParaRPr lang="en-US" altLang="zh-TW" dirty="0"/>
          </a:p>
          <a:p>
            <a:pPr marL="0" indent="0">
              <a:buNone/>
            </a:pPr>
            <a:r>
              <a:rPr lang="zh-TW" altLang="en-US" dirty="0"/>
              <a:t>跨國匯兌的問題以及公平和透明的交易</a:t>
            </a:r>
          </a:p>
          <a:p>
            <a:endParaRPr lang="zh-TW" altLang="en-US" dirty="0"/>
          </a:p>
        </p:txBody>
      </p:sp>
      <p:pic>
        <p:nvPicPr>
          <p:cNvPr id="4" name="Shape 239"/>
          <p:cNvPicPr preferRelativeResize="0"/>
          <p:nvPr/>
        </p:nvPicPr>
        <p:blipFill rotWithShape="1">
          <a:blip r:embed="rId3">
            <a:alphaModFix/>
          </a:blip>
          <a:srcRect l="2681" t="7311" r="3129" b="4955"/>
          <a:stretch/>
        </p:blipFill>
        <p:spPr>
          <a:xfrm>
            <a:off x="3990063" y="1409477"/>
            <a:ext cx="8201937" cy="4750850"/>
          </a:xfrm>
          <a:prstGeom prst="rect">
            <a:avLst/>
          </a:prstGeom>
          <a:noFill/>
          <a:ln>
            <a:noFill/>
          </a:ln>
        </p:spPr>
      </p:pic>
      <p:sp>
        <p:nvSpPr>
          <p:cNvPr id="7" name="投影片編號版面配置區 6"/>
          <p:cNvSpPr>
            <a:spLocks noGrp="1"/>
          </p:cNvSpPr>
          <p:nvPr>
            <p:ph type="sldNum" sz="quarter" idx="12"/>
          </p:nvPr>
        </p:nvSpPr>
        <p:spPr/>
        <p:txBody>
          <a:bodyPr/>
          <a:lstStyle/>
          <a:p>
            <a:fld id="{B7A223AD-9DE0-49EC-B40D-C8FE98D1D69B}" type="slidenum">
              <a:rPr lang="zh-TW" altLang="en-US" smtClean="0"/>
              <a:t>84</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2018</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61462850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a:t>(2) P2P</a:t>
            </a:r>
            <a:r>
              <a:rPr lang="zh-TW" altLang="en-US" dirty="0"/>
              <a:t>匯兌創新模式</a:t>
            </a:r>
            <a:r>
              <a:rPr lang="zh-TW" altLang="en-US" dirty="0" smtClean="0"/>
              <a:t>：適地交換</a:t>
            </a:r>
            <a:endParaRPr lang="zh-TW" altLang="en-US" dirty="0"/>
          </a:p>
        </p:txBody>
      </p:sp>
      <p:sp>
        <p:nvSpPr>
          <p:cNvPr id="3" name="內容版面配置區 2"/>
          <p:cNvSpPr>
            <a:spLocks noGrp="1"/>
          </p:cNvSpPr>
          <p:nvPr>
            <p:ph idx="1"/>
          </p:nvPr>
        </p:nvSpPr>
        <p:spPr>
          <a:xfrm>
            <a:off x="612057" y="1474839"/>
            <a:ext cx="7378261" cy="4702124"/>
          </a:xfrm>
        </p:spPr>
        <p:txBody>
          <a:bodyPr/>
          <a:lstStyle/>
          <a:p>
            <a:r>
              <a:rPr lang="zh-TW" altLang="en-US" sz="2800" b="1" dirty="0"/>
              <a:t>法國 </a:t>
            </a:r>
            <a:r>
              <a:rPr lang="zh-TW" altLang="zh-TW" sz="2800" b="1" dirty="0"/>
              <a:t>Weeleo</a:t>
            </a:r>
            <a:r>
              <a:rPr lang="zh-TW" altLang="en-US" sz="2800" b="1" dirty="0"/>
              <a:t>  </a:t>
            </a:r>
            <a:endParaRPr lang="en-US" altLang="zh-TW" sz="2800" b="1" dirty="0"/>
          </a:p>
          <a:p>
            <a:r>
              <a:rPr lang="zh-TW" altLang="en-US" dirty="0"/>
              <a:t>第一個透過線下交換的</a:t>
            </a:r>
            <a:r>
              <a:rPr lang="en-US" altLang="zh-TW" dirty="0"/>
              <a:t>p2p</a:t>
            </a:r>
            <a:r>
              <a:rPr lang="zh-TW" altLang="en-US" dirty="0"/>
              <a:t>匯兌平台</a:t>
            </a:r>
          </a:p>
          <a:p>
            <a:r>
              <a:rPr lang="zh-TW" altLang="en-US" dirty="0"/>
              <a:t>通過貨幣兌換的方式切入做社交產品</a:t>
            </a:r>
          </a:p>
          <a:p>
            <a:r>
              <a:rPr lang="zh-TW" altLang="en-US" dirty="0"/>
              <a:t>功能</a:t>
            </a:r>
          </a:p>
          <a:p>
            <a:pPr lvl="1"/>
            <a:r>
              <a:rPr lang="zh-TW" altLang="en-US" dirty="0"/>
              <a:t>透過</a:t>
            </a:r>
            <a:r>
              <a:rPr lang="en-US" altLang="zh-TW" dirty="0" err="1"/>
              <a:t>Weeleo</a:t>
            </a:r>
            <a:r>
              <a:rPr lang="zh-TW" altLang="en-US" dirty="0"/>
              <a:t>設置你想要兌換的</a:t>
            </a:r>
            <a:r>
              <a:rPr lang="zh-TW" altLang="en-US" b="1" dirty="0"/>
              <a:t>貨幣種類、數量，兌換的地點和時間</a:t>
            </a:r>
            <a:r>
              <a:rPr lang="zh-TW" altLang="en-US" dirty="0"/>
              <a:t>，配最有可能和你達成交易的用戶</a:t>
            </a:r>
          </a:p>
          <a:p>
            <a:r>
              <a:rPr lang="zh-TW" altLang="en-US" dirty="0"/>
              <a:t>具有聊天功能，可與對方協商，達成面對面的現金交易，兌換成功後給予評價</a:t>
            </a:r>
          </a:p>
          <a:p>
            <a:r>
              <a:rPr lang="zh-TW" altLang="en-US" dirty="0"/>
              <a:t>安全問題：出現假幣、法律問題</a:t>
            </a:r>
          </a:p>
          <a:p>
            <a:endParaRPr lang="zh-TW" altLang="en-US" dirty="0"/>
          </a:p>
          <a:p>
            <a:endParaRPr lang="zh-TW" altLang="en-US" dirty="0"/>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5253" y="1047378"/>
            <a:ext cx="3332781" cy="5129585"/>
          </a:xfrm>
          <a:prstGeom prst="rect">
            <a:avLst/>
          </a:prstGeom>
        </p:spPr>
      </p:pic>
      <p:sp>
        <p:nvSpPr>
          <p:cNvPr id="7" name="投影片編號版面配置區 6"/>
          <p:cNvSpPr>
            <a:spLocks noGrp="1"/>
          </p:cNvSpPr>
          <p:nvPr>
            <p:ph type="sldNum" sz="quarter" idx="12"/>
          </p:nvPr>
        </p:nvSpPr>
        <p:spPr/>
        <p:txBody>
          <a:bodyPr/>
          <a:lstStyle/>
          <a:p>
            <a:fld id="{B7A223AD-9DE0-49EC-B40D-C8FE98D1D69B}" type="slidenum">
              <a:rPr lang="zh-TW" altLang="en-US" smtClean="0"/>
              <a:t>85</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2018</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60694475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71703"/>
            <a:ext cx="10515600" cy="1325563"/>
          </a:xfrm>
        </p:spPr>
        <p:txBody>
          <a:bodyPr>
            <a:normAutofit/>
          </a:bodyPr>
          <a:lstStyle/>
          <a:p>
            <a:r>
              <a:rPr lang="en-US" altLang="zh-TW" dirty="0" smtClean="0"/>
              <a:t>(3) </a:t>
            </a:r>
            <a:r>
              <a:rPr lang="zh-TW" altLang="en-US" dirty="0"/>
              <a:t>微匯兌創新模式</a:t>
            </a:r>
          </a:p>
        </p:txBody>
      </p:sp>
      <p:sp>
        <p:nvSpPr>
          <p:cNvPr id="3" name="內容版面配置區 2"/>
          <p:cNvSpPr>
            <a:spLocks noGrp="1"/>
          </p:cNvSpPr>
          <p:nvPr>
            <p:ph idx="1"/>
          </p:nvPr>
        </p:nvSpPr>
        <p:spPr>
          <a:xfrm>
            <a:off x="652840" y="1325666"/>
            <a:ext cx="10515600" cy="4351338"/>
          </a:xfrm>
        </p:spPr>
        <p:txBody>
          <a:bodyPr/>
          <a:lstStyle/>
          <a:p>
            <a:pPr marL="265113" lvl="1" indent="-265113">
              <a:spcBef>
                <a:spcPts val="1000"/>
              </a:spcBef>
            </a:pPr>
            <a:r>
              <a:rPr lang="zh-TW" altLang="en-US" sz="2800" b="1" dirty="0"/>
              <a:t>以色列 </a:t>
            </a:r>
            <a:r>
              <a:rPr lang="en-US" altLang="zh-TW" sz="2800" b="1" dirty="0"/>
              <a:t>TravelersBox</a:t>
            </a:r>
            <a:r>
              <a:rPr lang="zh-TW" altLang="en-US" sz="2800" b="1" dirty="0"/>
              <a:t> </a:t>
            </a:r>
            <a:endParaRPr lang="en-US" altLang="zh-TW" sz="2800" b="1" dirty="0"/>
          </a:p>
          <a:p>
            <a:pPr marL="265113" lvl="1" indent="-265113">
              <a:spcBef>
                <a:spcPts val="1000"/>
              </a:spcBef>
            </a:pPr>
            <a:r>
              <a:rPr lang="zh-TW" altLang="en-US" sz="2800" dirty="0"/>
              <a:t>新平台經濟：</a:t>
            </a:r>
            <a:r>
              <a:rPr lang="zh-TW" altLang="en-US" sz="2600" dirty="0"/>
              <a:t>解決旅遊外幣零錢痛點</a:t>
            </a:r>
            <a:endParaRPr lang="en-US" altLang="zh-TW" sz="2600" dirty="0"/>
          </a:p>
          <a:p>
            <a:pPr marL="685800" lvl="2">
              <a:spcBef>
                <a:spcPts val="1000"/>
              </a:spcBef>
            </a:pPr>
            <a:r>
              <a:rPr lang="zh-TW" altLang="en-US" sz="2400" dirty="0"/>
              <a:t>每年</a:t>
            </a:r>
            <a:r>
              <a:rPr lang="en-US" altLang="zh-TW" sz="2400" dirty="0"/>
              <a:t>30</a:t>
            </a:r>
            <a:r>
              <a:rPr lang="zh-TW" altLang="en-US" sz="2400" dirty="0"/>
              <a:t>億的跨國遊客處理尚未用完的國外貨幣</a:t>
            </a:r>
          </a:p>
          <a:p>
            <a:pPr marL="228600" lvl="2">
              <a:spcBef>
                <a:spcPts val="1000"/>
              </a:spcBef>
            </a:pPr>
            <a:r>
              <a:rPr lang="zh-TW" altLang="en-US" sz="2600" dirty="0"/>
              <a:t>獲利來源依據歸國旅客所兌換的外國貨幣多寡，收取</a:t>
            </a:r>
            <a:r>
              <a:rPr lang="en-US" altLang="zh-TW" sz="2600" dirty="0"/>
              <a:t>3~10%</a:t>
            </a:r>
            <a:r>
              <a:rPr lang="zh-TW" altLang="en-US" sz="2600" dirty="0"/>
              <a:t>的手續費</a:t>
            </a:r>
          </a:p>
          <a:p>
            <a:pPr marL="228600" lvl="2">
              <a:spcBef>
                <a:spcPts val="1000"/>
              </a:spcBef>
            </a:pPr>
            <a:r>
              <a:rPr lang="zh-TW" altLang="en-US" sz="2600" dirty="0"/>
              <a:t>同時也幫助合作夥伴販售其商品，讓剩餘外幣有另一種價值與選擇</a:t>
            </a:r>
          </a:p>
          <a:p>
            <a:endParaRPr lang="zh-TW" altLang="en-US" dirty="0"/>
          </a:p>
        </p:txBody>
      </p:sp>
      <p:pic>
        <p:nvPicPr>
          <p:cNvPr id="4" name="Shape 116"/>
          <p:cNvPicPr preferRelativeResize="0"/>
          <p:nvPr/>
        </p:nvPicPr>
        <p:blipFill rotWithShape="1">
          <a:blip r:embed="rId2">
            <a:alphaModFix/>
          </a:blip>
          <a:srcRect l="16191"/>
          <a:stretch/>
        </p:blipFill>
        <p:spPr>
          <a:xfrm>
            <a:off x="612057" y="4055790"/>
            <a:ext cx="3397998" cy="1945826"/>
          </a:xfrm>
          <a:prstGeom prst="rect">
            <a:avLst/>
          </a:prstGeom>
          <a:noFill/>
          <a:ln>
            <a:noFill/>
          </a:ln>
        </p:spPr>
      </p:pic>
      <p:pic>
        <p:nvPicPr>
          <p:cNvPr id="5" name="圖片 4"/>
          <p:cNvPicPr>
            <a:picLocks noChangeAspect="1"/>
          </p:cNvPicPr>
          <p:nvPr/>
        </p:nvPicPr>
        <p:blipFill>
          <a:blip r:embed="rId3"/>
          <a:stretch>
            <a:fillRect/>
          </a:stretch>
        </p:blipFill>
        <p:spPr>
          <a:xfrm>
            <a:off x="4010055" y="4054577"/>
            <a:ext cx="7579832" cy="1947039"/>
          </a:xfrm>
          <a:prstGeom prst="rect">
            <a:avLst/>
          </a:prstGeom>
        </p:spPr>
      </p:pic>
      <p:sp>
        <p:nvSpPr>
          <p:cNvPr id="8" name="投影片編號版面配置區 7"/>
          <p:cNvSpPr>
            <a:spLocks noGrp="1"/>
          </p:cNvSpPr>
          <p:nvPr>
            <p:ph type="sldNum" sz="quarter" idx="12"/>
          </p:nvPr>
        </p:nvSpPr>
        <p:spPr/>
        <p:txBody>
          <a:bodyPr/>
          <a:lstStyle/>
          <a:p>
            <a:fld id="{B7A223AD-9DE0-49EC-B40D-C8FE98D1D69B}" type="slidenum">
              <a:rPr lang="zh-TW" altLang="en-US" smtClean="0"/>
              <a:t>86</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2018</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58315858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比特幣 </a:t>
            </a:r>
            <a:r>
              <a:rPr lang="en-US" altLang="zh-TW" dirty="0"/>
              <a:t>(</a:t>
            </a:r>
            <a:r>
              <a:rPr lang="zh-TW" altLang="en-US" dirty="0"/>
              <a:t>一</a:t>
            </a:r>
            <a:r>
              <a:rPr lang="en-US" altLang="zh-TW" dirty="0"/>
              <a:t>)</a:t>
            </a:r>
            <a:endParaRPr lang="zh-TW" altLang="en-US" dirty="0"/>
          </a:p>
        </p:txBody>
      </p:sp>
      <p:sp>
        <p:nvSpPr>
          <p:cNvPr id="3" name="內容版面配置區 2"/>
          <p:cNvSpPr>
            <a:spLocks noGrp="1"/>
          </p:cNvSpPr>
          <p:nvPr>
            <p:ph idx="1"/>
          </p:nvPr>
        </p:nvSpPr>
        <p:spPr>
          <a:xfrm>
            <a:off x="612055" y="1185223"/>
            <a:ext cx="11002297" cy="4792958"/>
          </a:xfrm>
        </p:spPr>
        <p:txBody>
          <a:bodyPr>
            <a:noAutofit/>
          </a:bodyPr>
          <a:lstStyle/>
          <a:p>
            <a:pPr lvl="1"/>
            <a:r>
              <a:rPr lang="zh-TW" altLang="en-US" dirty="0"/>
              <a:t>比特幣是世界上第一種</a:t>
            </a:r>
            <a:r>
              <a:rPr lang="zh-TW" altLang="en-US" dirty="0" smtClean="0"/>
              <a:t>基於</a:t>
            </a:r>
            <a:r>
              <a:rPr lang="en-US" altLang="zh-TW" dirty="0" smtClean="0"/>
              <a:t>P2P</a:t>
            </a:r>
            <a:r>
              <a:rPr lang="zh-TW" altLang="en-US" dirty="0" smtClean="0"/>
              <a:t>分佈</a:t>
            </a:r>
            <a:r>
              <a:rPr lang="zh-TW" altLang="en-US" dirty="0"/>
              <a:t>技術在網路發行和交易的虛擬貨幣</a:t>
            </a:r>
          </a:p>
          <a:p>
            <a:pPr lvl="1"/>
            <a:r>
              <a:rPr lang="zh-TW" altLang="en-US" dirty="0"/>
              <a:t>由中本聰</a:t>
            </a:r>
            <a:r>
              <a:rPr lang="en-US" altLang="zh-TW" dirty="0"/>
              <a:t>(</a:t>
            </a:r>
            <a:r>
              <a:rPr lang="zh-TW" altLang="en-US" dirty="0"/>
              <a:t>澳洲企業家</a:t>
            </a:r>
            <a:r>
              <a:rPr lang="en-US" altLang="zh-TW" dirty="0"/>
              <a:t>Craig Steven Wright </a:t>
            </a:r>
            <a:r>
              <a:rPr lang="en-US" altLang="zh-TW" dirty="0" smtClean="0"/>
              <a:t>)</a:t>
            </a:r>
            <a:r>
              <a:rPr lang="zh-TW" altLang="en-US" dirty="0"/>
              <a:t>在</a:t>
            </a:r>
            <a:r>
              <a:rPr lang="en-US" altLang="zh-TW" dirty="0"/>
              <a:t>2008</a:t>
            </a:r>
            <a:r>
              <a:rPr lang="zh-TW" altLang="en-US" dirty="0"/>
              <a:t>年發明</a:t>
            </a:r>
            <a:endParaRPr lang="en-US" altLang="zh-TW" dirty="0"/>
          </a:p>
          <a:p>
            <a:pPr lvl="1"/>
            <a:endParaRPr lang="en-US" altLang="zh-TW" dirty="0"/>
          </a:p>
          <a:p>
            <a:pPr lvl="1"/>
            <a:endParaRPr lang="en-US" altLang="zh-TW" dirty="0"/>
          </a:p>
          <a:p>
            <a:pPr lvl="1"/>
            <a:endParaRPr lang="en-US" altLang="zh-TW" dirty="0"/>
          </a:p>
          <a:p>
            <a:pPr marL="457200" lvl="1" indent="0">
              <a:buNone/>
            </a:pPr>
            <a:endParaRPr lang="zh-TW" altLang="en-US" dirty="0"/>
          </a:p>
        </p:txBody>
      </p:sp>
      <p:sp>
        <p:nvSpPr>
          <p:cNvPr id="8" name="投影片編號版面配置區 7"/>
          <p:cNvSpPr>
            <a:spLocks noGrp="1"/>
          </p:cNvSpPr>
          <p:nvPr>
            <p:ph type="sldNum" sz="quarter" idx="12"/>
          </p:nvPr>
        </p:nvSpPr>
        <p:spPr/>
        <p:txBody>
          <a:bodyPr/>
          <a:lstStyle/>
          <a:p>
            <a:fld id="{B7A223AD-9DE0-49EC-B40D-C8FE98D1D69B}" type="slidenum">
              <a:rPr lang="zh-TW" altLang="en-US" smtClean="0"/>
              <a:t>87</a:t>
            </a:fld>
            <a:endParaRPr lang="zh-TW" altLang="en-US"/>
          </a:p>
        </p:txBody>
      </p:sp>
      <p:sp>
        <p:nvSpPr>
          <p:cNvPr id="10" name="文字方塊 9"/>
          <p:cNvSpPr txBox="1"/>
          <p:nvPr/>
        </p:nvSpPr>
        <p:spPr>
          <a:xfrm>
            <a:off x="536424" y="2154173"/>
            <a:ext cx="11301046" cy="4524315"/>
          </a:xfrm>
          <a:prstGeom prst="rect">
            <a:avLst/>
          </a:prstGeom>
          <a:solidFill>
            <a:srgbClr val="F2E3CE">
              <a:alpha val="38824"/>
            </a:srgbClr>
          </a:solidFill>
        </p:spPr>
        <p:txBody>
          <a:bodyPr wrap="square" rtlCol="0">
            <a:spAutoFit/>
          </a:bodyPr>
          <a:lstStyle/>
          <a:p>
            <a:pPr marL="800100" lvl="1" indent="-342900">
              <a:buFont typeface="Wingdings" panose="05000000000000000000" pitchFamily="2" charset="2"/>
              <a:buChar char="ü"/>
            </a:pPr>
            <a:r>
              <a:rPr lang="zh-TW" altLang="en-US" sz="2400" dirty="0"/>
              <a:t>專屬所有權</a:t>
            </a:r>
          </a:p>
          <a:p>
            <a:pPr marL="1257300" lvl="2" indent="-342900">
              <a:buFont typeface="Arial" panose="020B0604020202020204" pitchFamily="34" charset="0"/>
              <a:buChar char="•"/>
            </a:pPr>
            <a:r>
              <a:rPr lang="zh-TW" altLang="en-US" sz="2400" dirty="0"/>
              <a:t>操控你的比特幣需要私鑰，它可以被隔離保存在任何存儲介質</a:t>
            </a:r>
          </a:p>
          <a:p>
            <a:pPr marL="800100" lvl="1" indent="-342900">
              <a:buFont typeface="Wingdings" panose="05000000000000000000" pitchFamily="2" charset="2"/>
              <a:buChar char="ü"/>
            </a:pPr>
            <a:r>
              <a:rPr lang="zh-TW" altLang="en-US" sz="2400" dirty="0"/>
              <a:t>低交易費用且無隱藏成本</a:t>
            </a:r>
          </a:p>
          <a:p>
            <a:pPr marL="1257300" lvl="2" indent="-342900">
              <a:buFont typeface="Arial" panose="020B0604020202020204" pitchFamily="34" charset="0"/>
              <a:buChar char="•"/>
            </a:pPr>
            <a:r>
              <a:rPr lang="zh-TW" altLang="en-US" sz="2400" dirty="0"/>
              <a:t>目前可以免費匯出比特幣，且沒有繁瑣的額度與手續限制，支付時只需知道對方比特幣地址</a:t>
            </a:r>
          </a:p>
          <a:p>
            <a:pPr marL="800100" lvl="1" indent="-342900">
              <a:buFont typeface="Wingdings" panose="05000000000000000000" pitchFamily="2" charset="2"/>
              <a:buChar char="ü"/>
            </a:pPr>
            <a:r>
              <a:rPr lang="zh-TW" altLang="en-US" sz="2400" dirty="0">
                <a:latin typeface="+mj-ea"/>
              </a:rPr>
              <a:t>去中心化</a:t>
            </a:r>
            <a:endParaRPr lang="en-US" altLang="zh-TW" sz="2400" dirty="0">
              <a:latin typeface="+mj-ea"/>
            </a:endParaRPr>
          </a:p>
          <a:p>
            <a:pPr marL="1257300" lvl="2" indent="-342900">
              <a:buFont typeface="Arial" panose="020B0604020202020204" pitchFamily="34" charset="0"/>
              <a:buChar char="•"/>
            </a:pPr>
            <a:r>
              <a:rPr lang="zh-TW" altLang="en-US" sz="2400" dirty="0" smtClean="0">
                <a:latin typeface="+mj-ea"/>
              </a:rPr>
              <a:t>以</a:t>
            </a:r>
            <a:r>
              <a:rPr lang="zh-TW" altLang="en-US" sz="2400" dirty="0">
                <a:latin typeface="+mj-ea"/>
              </a:rPr>
              <a:t>分散式點對點計算的網路設計，毋需央行、票據交換所及其他金融機關監管，使用者可獨立</a:t>
            </a:r>
            <a:r>
              <a:rPr lang="zh-TW" altLang="en-US" sz="2400" dirty="0" smtClean="0">
                <a:latin typeface="+mj-ea"/>
              </a:rPr>
              <a:t>運作</a:t>
            </a:r>
            <a:endParaRPr lang="en-US" altLang="zh-TW" sz="2400" dirty="0" smtClean="0"/>
          </a:p>
          <a:p>
            <a:pPr marL="800100" lvl="1" indent="-342900">
              <a:buFont typeface="Wingdings" panose="05000000000000000000" pitchFamily="2" charset="2"/>
              <a:buChar char="ü"/>
            </a:pPr>
            <a:r>
              <a:rPr lang="zh-TW" altLang="en-US" sz="2400" dirty="0" smtClean="0">
                <a:latin typeface="+mj-ea"/>
              </a:rPr>
              <a:t>匿名設計</a:t>
            </a:r>
            <a:endParaRPr lang="zh-TW" altLang="en-US" sz="2400" dirty="0"/>
          </a:p>
          <a:p>
            <a:pPr marL="1257300" lvl="2" indent="-342900">
              <a:buFont typeface="Arial" panose="020B0604020202020204" pitchFamily="34" charset="0"/>
              <a:buChar char="•"/>
            </a:pPr>
            <a:r>
              <a:rPr lang="en-US" altLang="zh-TW" sz="2400" dirty="0" smtClean="0">
                <a:latin typeface="+mj-ea"/>
              </a:rPr>
              <a:t>P2P</a:t>
            </a:r>
            <a:r>
              <a:rPr lang="zh-TW" altLang="en-US" sz="2400" dirty="0">
                <a:latin typeface="+mj-ea"/>
              </a:rPr>
              <a:t>的特性係交易記錄皆為公開，可以查到每個帳戶金額及相關交易記錄，惟無法確認擁有者</a:t>
            </a:r>
            <a:r>
              <a:rPr lang="en-US" altLang="zh-TW" sz="2400" dirty="0">
                <a:latin typeface="+mj-ea"/>
              </a:rPr>
              <a:t>(</a:t>
            </a:r>
            <a:r>
              <a:rPr lang="zh-TW" altLang="en-US" sz="2400" dirty="0">
                <a:latin typeface="+mj-ea"/>
              </a:rPr>
              <a:t>無法追蹤實際</a:t>
            </a:r>
            <a:r>
              <a:rPr lang="zh-TW" altLang="en-US" sz="2400" dirty="0" smtClean="0">
                <a:latin typeface="+mj-ea"/>
              </a:rPr>
              <a:t>擁有者</a:t>
            </a:r>
            <a:r>
              <a:rPr lang="en-US" altLang="zh-TW" sz="2400" dirty="0" smtClean="0">
                <a:latin typeface="+mj-ea"/>
              </a:rPr>
              <a:t>)</a:t>
            </a:r>
          </a:p>
          <a:p>
            <a:pPr lvl="2"/>
            <a:endParaRPr lang="en-US" altLang="zh-TW" sz="2400" dirty="0"/>
          </a:p>
        </p:txBody>
      </p:sp>
      <p:sp>
        <p:nvSpPr>
          <p:cNvPr id="11" name="頁尾版面配置區 3"/>
          <p:cNvSpPr>
            <a:spLocks noGrp="1"/>
          </p:cNvSpPr>
          <p:nvPr>
            <p:ph type="ftr" sz="quarter" idx="11"/>
          </p:nvPr>
        </p:nvSpPr>
        <p:spPr>
          <a:xfrm>
            <a:off x="133865" y="6478310"/>
            <a:ext cx="11553550" cy="379690"/>
          </a:xfrm>
        </p:spPr>
        <p:txBody>
          <a:bodyPr/>
          <a:lstStyle/>
          <a:p>
            <a:r>
              <a:rPr lang="en-US" altLang="zh-TW" dirty="0" smtClean="0"/>
              <a:t>《 2018</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90801466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660196" y="1405440"/>
            <a:ext cx="11031415" cy="4526438"/>
          </a:xfrm>
          <a:prstGeom prst="rect">
            <a:avLst/>
          </a:prstGeom>
          <a:solidFill>
            <a:srgbClr val="F2E3CE">
              <a:alpha val="3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標題 1"/>
          <p:cNvSpPr>
            <a:spLocks noGrp="1"/>
          </p:cNvSpPr>
          <p:nvPr>
            <p:ph type="title"/>
          </p:nvPr>
        </p:nvSpPr>
        <p:spPr/>
        <p:txBody>
          <a:bodyPr/>
          <a:lstStyle/>
          <a:p>
            <a:r>
              <a:rPr lang="zh-TW" altLang="en-US" dirty="0"/>
              <a:t>比特幣 </a:t>
            </a:r>
            <a:r>
              <a:rPr lang="en-US" altLang="zh-TW" dirty="0"/>
              <a:t>(</a:t>
            </a:r>
            <a:r>
              <a:rPr lang="zh-TW" altLang="en-US" dirty="0"/>
              <a:t>二</a:t>
            </a:r>
            <a:r>
              <a:rPr lang="en-US" altLang="zh-TW" dirty="0"/>
              <a:t>)</a:t>
            </a:r>
            <a:endParaRPr lang="zh-TW" altLang="en-US" dirty="0"/>
          </a:p>
        </p:txBody>
      </p:sp>
      <p:sp>
        <p:nvSpPr>
          <p:cNvPr id="8" name="投影片編號版面配置區 7"/>
          <p:cNvSpPr>
            <a:spLocks noGrp="1"/>
          </p:cNvSpPr>
          <p:nvPr>
            <p:ph type="sldNum" sz="quarter" idx="12"/>
          </p:nvPr>
        </p:nvSpPr>
        <p:spPr/>
        <p:txBody>
          <a:bodyPr/>
          <a:lstStyle/>
          <a:p>
            <a:fld id="{B7A223AD-9DE0-49EC-B40D-C8FE98D1D69B}" type="slidenum">
              <a:rPr lang="zh-TW" altLang="en-US" smtClean="0"/>
              <a:t>88</a:t>
            </a:fld>
            <a:endParaRPr lang="zh-TW" altLang="en-US"/>
          </a:p>
        </p:txBody>
      </p:sp>
      <p:sp>
        <p:nvSpPr>
          <p:cNvPr id="10" name="文字方塊 9"/>
          <p:cNvSpPr txBox="1"/>
          <p:nvPr/>
        </p:nvSpPr>
        <p:spPr>
          <a:xfrm>
            <a:off x="732313" y="1498114"/>
            <a:ext cx="5753874" cy="3416320"/>
          </a:xfrm>
          <a:prstGeom prst="rect">
            <a:avLst/>
          </a:prstGeom>
          <a:noFill/>
        </p:spPr>
        <p:txBody>
          <a:bodyPr wrap="square" rtlCol="0">
            <a:spAutoFit/>
          </a:bodyPr>
          <a:lstStyle/>
          <a:p>
            <a:pPr marL="342900" lvl="0" indent="-342900">
              <a:buFont typeface="Wingdings" panose="05000000000000000000" pitchFamily="2" charset="2"/>
              <a:buChar char="ü"/>
            </a:pPr>
            <a:r>
              <a:rPr lang="zh-TW" altLang="en-US" sz="2400" dirty="0">
                <a:latin typeface="+mj-ea"/>
              </a:rPr>
              <a:t>私人鑄幣</a:t>
            </a:r>
            <a:endParaRPr lang="zh-TW" altLang="en-US" sz="2400" dirty="0"/>
          </a:p>
          <a:p>
            <a:pPr marL="800100" lvl="1" indent="-342900">
              <a:buFont typeface="Arial" panose="020B0604020202020204" pitchFamily="34" charset="0"/>
              <a:buChar char="•"/>
            </a:pPr>
            <a:r>
              <a:rPr lang="zh-TW" altLang="en-US" sz="2400" dirty="0">
                <a:latin typeface="+mj-ea"/>
              </a:rPr>
              <a:t>由「礦工」透過「</a:t>
            </a:r>
            <a:r>
              <a:rPr lang="zh-TW" altLang="en-US" sz="2400" b="1" dirty="0">
                <a:latin typeface="+mj-ea"/>
              </a:rPr>
              <a:t>採礦</a:t>
            </a:r>
            <a:r>
              <a:rPr lang="zh-TW" altLang="en-US" sz="2400" dirty="0">
                <a:latin typeface="+mj-ea"/>
              </a:rPr>
              <a:t>」過程所獲得之酬勞，即為私人鑄幣</a:t>
            </a:r>
            <a:endParaRPr lang="zh-TW" altLang="en-US" sz="2400" dirty="0"/>
          </a:p>
          <a:p>
            <a:pPr marL="342900" indent="-342900">
              <a:buFont typeface="Wingdings" panose="05000000000000000000" pitchFamily="2" charset="2"/>
              <a:buChar char="ü"/>
            </a:pPr>
            <a:r>
              <a:rPr lang="zh-TW" altLang="en-US" sz="2400" dirty="0">
                <a:latin typeface="+mj-ea"/>
              </a:rPr>
              <a:t>總量限制</a:t>
            </a:r>
          </a:p>
          <a:p>
            <a:pPr marL="800100" lvl="1" indent="-342900">
              <a:buFont typeface="Arial" panose="020B0604020202020204" pitchFamily="34" charset="0"/>
              <a:buChar char="•"/>
            </a:pPr>
            <a:r>
              <a:rPr lang="zh-TW" altLang="en-US" sz="2400" dirty="0">
                <a:latin typeface="+mj-ea"/>
              </a:rPr>
              <a:t>比特幣係依前項採礦活動產生，惟系統控制每隔</a:t>
            </a:r>
            <a:r>
              <a:rPr lang="en-US" altLang="zh-TW" sz="2400" dirty="0">
                <a:latin typeface="+mj-ea"/>
              </a:rPr>
              <a:t>4</a:t>
            </a:r>
            <a:r>
              <a:rPr lang="zh-TW" altLang="en-US" sz="2400" dirty="0">
                <a:latin typeface="+mj-ea"/>
              </a:rPr>
              <a:t>年貨幣發行數減半。最初</a:t>
            </a:r>
            <a:r>
              <a:rPr lang="en-US" altLang="zh-TW" sz="2400" dirty="0">
                <a:latin typeface="+mj-ea"/>
              </a:rPr>
              <a:t>4</a:t>
            </a:r>
            <a:r>
              <a:rPr lang="zh-TW" altLang="en-US" sz="2400" dirty="0">
                <a:latin typeface="+mj-ea"/>
              </a:rPr>
              <a:t>年生產</a:t>
            </a:r>
            <a:r>
              <a:rPr lang="en-US" altLang="zh-TW" sz="2400" dirty="0">
                <a:latin typeface="+mj-ea"/>
              </a:rPr>
              <a:t>1,050</a:t>
            </a:r>
            <a:r>
              <a:rPr lang="zh-TW" altLang="en-US" sz="2400" dirty="0">
                <a:latin typeface="+mj-ea"/>
              </a:rPr>
              <a:t>萬個，第</a:t>
            </a:r>
            <a:r>
              <a:rPr lang="en-US" altLang="zh-TW" sz="2400" dirty="0">
                <a:latin typeface="+mj-ea"/>
              </a:rPr>
              <a:t>2</a:t>
            </a:r>
            <a:r>
              <a:rPr lang="zh-TW" altLang="en-US" sz="2400" dirty="0">
                <a:latin typeface="+mj-ea"/>
              </a:rPr>
              <a:t>個</a:t>
            </a:r>
            <a:r>
              <a:rPr lang="en-US" altLang="zh-TW" sz="2400" dirty="0">
                <a:latin typeface="+mj-ea"/>
              </a:rPr>
              <a:t>4</a:t>
            </a:r>
            <a:r>
              <a:rPr lang="zh-TW" altLang="en-US" sz="2400" dirty="0">
                <a:latin typeface="+mj-ea"/>
              </a:rPr>
              <a:t>年生產</a:t>
            </a:r>
            <a:r>
              <a:rPr lang="en-US" altLang="zh-TW" sz="2400" dirty="0">
                <a:latin typeface="+mj-ea"/>
              </a:rPr>
              <a:t>525</a:t>
            </a:r>
            <a:r>
              <a:rPr lang="zh-TW" altLang="en-US" sz="2400" dirty="0">
                <a:latin typeface="+mj-ea"/>
              </a:rPr>
              <a:t>萬個，依次遞減，預計</a:t>
            </a:r>
            <a:r>
              <a:rPr lang="en-US" altLang="zh-TW" sz="2400" dirty="0">
                <a:latin typeface="+mj-ea"/>
              </a:rPr>
              <a:t>2133</a:t>
            </a:r>
            <a:r>
              <a:rPr lang="zh-TW" altLang="en-US" sz="2400" dirty="0">
                <a:latin typeface="+mj-ea"/>
              </a:rPr>
              <a:t>年總共生產</a:t>
            </a:r>
            <a:r>
              <a:rPr lang="en-US" altLang="zh-TW" sz="2400" dirty="0">
                <a:latin typeface="+mj-ea"/>
              </a:rPr>
              <a:t>2,100</a:t>
            </a:r>
            <a:r>
              <a:rPr lang="zh-TW" altLang="en-US" sz="2400" dirty="0">
                <a:latin typeface="+mj-ea"/>
              </a:rPr>
              <a:t>萬個</a:t>
            </a:r>
            <a:endParaRPr lang="en-US" altLang="zh-TW" sz="2400" dirty="0">
              <a:latin typeface="+mj-ea"/>
            </a:endParaRPr>
          </a:p>
        </p:txBody>
      </p:sp>
      <p:pic>
        <p:nvPicPr>
          <p:cNvPr id="1026" name="Picture 2" descr="http://i.stack.imgur.com/JLm1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6985" y="1758462"/>
            <a:ext cx="4883827" cy="3956147"/>
          </a:xfrm>
          <a:prstGeom prst="rect">
            <a:avLst/>
          </a:prstGeom>
          <a:noFill/>
          <a:extLst>
            <a:ext uri="{909E8E84-426E-40DD-AFC4-6F175D3DCCD1}">
              <a14:hiddenFill xmlns:a14="http://schemas.microsoft.com/office/drawing/2010/main">
                <a:solidFill>
                  <a:srgbClr val="FFFFFF"/>
                </a:solidFill>
              </a14:hiddenFill>
            </a:ext>
          </a:extLst>
        </p:spPr>
      </p:pic>
      <p:sp>
        <p:nvSpPr>
          <p:cNvPr id="11" name="頁尾版面配置區 3"/>
          <p:cNvSpPr>
            <a:spLocks noGrp="1"/>
          </p:cNvSpPr>
          <p:nvPr>
            <p:ph type="ftr" sz="quarter" idx="11"/>
          </p:nvPr>
        </p:nvSpPr>
        <p:spPr>
          <a:xfrm>
            <a:off x="133865" y="6478310"/>
            <a:ext cx="11553550" cy="379690"/>
          </a:xfrm>
        </p:spPr>
        <p:txBody>
          <a:bodyPr/>
          <a:lstStyle/>
          <a:p>
            <a:r>
              <a:rPr lang="en-US" altLang="zh-TW" dirty="0" smtClean="0"/>
              <a:t>《 2018</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7188252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869776" y="1171062"/>
            <a:ext cx="11470935" cy="4917963"/>
          </a:xfrm>
          <a:prstGeom prst="rect">
            <a:avLst/>
          </a:prstGeom>
          <a:solidFill>
            <a:srgbClr val="F2E3CE">
              <a:alpha val="3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標題 1"/>
          <p:cNvSpPr>
            <a:spLocks noGrp="1"/>
          </p:cNvSpPr>
          <p:nvPr>
            <p:ph type="title"/>
          </p:nvPr>
        </p:nvSpPr>
        <p:spPr/>
        <p:txBody>
          <a:bodyPr/>
          <a:lstStyle/>
          <a:p>
            <a:r>
              <a:rPr lang="zh-TW" altLang="en-US" dirty="0"/>
              <a:t>比特幣 </a:t>
            </a:r>
            <a:r>
              <a:rPr lang="en-US" altLang="zh-TW" dirty="0"/>
              <a:t>(</a:t>
            </a:r>
            <a:r>
              <a:rPr lang="zh-TW" altLang="en-US" dirty="0"/>
              <a:t>三</a:t>
            </a:r>
            <a:r>
              <a:rPr lang="en-US" altLang="zh-TW" dirty="0"/>
              <a:t>)</a:t>
            </a:r>
            <a:endParaRPr lang="zh-TW" altLang="en-US" dirty="0"/>
          </a:p>
        </p:txBody>
      </p:sp>
      <p:sp>
        <p:nvSpPr>
          <p:cNvPr id="8" name="投影片編號版面配置區 7"/>
          <p:cNvSpPr>
            <a:spLocks noGrp="1"/>
          </p:cNvSpPr>
          <p:nvPr>
            <p:ph type="sldNum" sz="quarter" idx="12"/>
          </p:nvPr>
        </p:nvSpPr>
        <p:spPr/>
        <p:txBody>
          <a:bodyPr/>
          <a:lstStyle/>
          <a:p>
            <a:fld id="{B7A223AD-9DE0-49EC-B40D-C8FE98D1D69B}" type="slidenum">
              <a:rPr lang="zh-TW" altLang="en-US" smtClean="0"/>
              <a:t>89</a:t>
            </a:fld>
            <a:endParaRPr lang="zh-TW" altLang="en-US"/>
          </a:p>
        </p:txBody>
      </p:sp>
      <p:sp>
        <p:nvSpPr>
          <p:cNvPr id="10" name="文字方塊 9"/>
          <p:cNvSpPr txBox="1"/>
          <p:nvPr/>
        </p:nvSpPr>
        <p:spPr>
          <a:xfrm>
            <a:off x="732312" y="1517369"/>
            <a:ext cx="10959299" cy="830997"/>
          </a:xfrm>
          <a:prstGeom prst="rect">
            <a:avLst/>
          </a:prstGeom>
          <a:noFill/>
        </p:spPr>
        <p:txBody>
          <a:bodyPr wrap="square" rtlCol="0">
            <a:spAutoFit/>
          </a:bodyPr>
          <a:lstStyle/>
          <a:p>
            <a:pPr marL="342900" lvl="0" indent="-342900">
              <a:buFont typeface="Wingdings" panose="05000000000000000000" pitchFamily="2" charset="2"/>
              <a:buChar char="ü"/>
            </a:pPr>
            <a:r>
              <a:rPr lang="zh-TW" altLang="en-US" sz="2400" dirty="0">
                <a:latin typeface="+mj-ea"/>
              </a:rPr>
              <a:t>全世界流通</a:t>
            </a:r>
          </a:p>
          <a:p>
            <a:pPr marL="800100" lvl="1" indent="-342900">
              <a:buFont typeface="Arial" panose="020B0604020202020204" pitchFamily="34" charset="0"/>
              <a:buChar char="•"/>
            </a:pPr>
            <a:r>
              <a:rPr lang="zh-TW" altLang="en-US" sz="2400" dirty="0">
                <a:latin typeface="+mj-ea"/>
              </a:rPr>
              <a:t>比特幣可以在任意一台接入互聯網的電腦上</a:t>
            </a:r>
            <a:r>
              <a:rPr lang="zh-TW" altLang="en-US" sz="2400" dirty="0" smtClean="0">
                <a:latin typeface="+mj-ea"/>
              </a:rPr>
              <a:t>管理</a:t>
            </a:r>
            <a:endParaRPr lang="en-US" altLang="zh-TW" sz="2400" dirty="0">
              <a:latin typeface="+mj-ea"/>
            </a:endParaRPr>
          </a:p>
        </p:txBody>
      </p:sp>
      <p:sp>
        <p:nvSpPr>
          <p:cNvPr id="11" name="文字方塊 10"/>
          <p:cNvSpPr txBox="1"/>
          <p:nvPr/>
        </p:nvSpPr>
        <p:spPr>
          <a:xfrm>
            <a:off x="869776" y="2725346"/>
            <a:ext cx="5268634" cy="2677656"/>
          </a:xfrm>
          <a:prstGeom prst="rect">
            <a:avLst/>
          </a:prstGeom>
          <a:noFill/>
        </p:spPr>
        <p:txBody>
          <a:bodyPr wrap="square" rtlCol="0">
            <a:spAutoFit/>
          </a:bodyPr>
          <a:lstStyle/>
          <a:p>
            <a:pPr marL="342900" indent="-342900">
              <a:buFont typeface="Wingdings" panose="05000000000000000000" pitchFamily="2" charset="2"/>
              <a:buChar char="ü"/>
            </a:pPr>
            <a:r>
              <a:rPr lang="zh-TW" altLang="en-US" sz="2400" dirty="0" smtClean="0">
                <a:latin typeface="+mj-ea"/>
              </a:rPr>
              <a:t>有</a:t>
            </a:r>
            <a:r>
              <a:rPr lang="zh-TW" altLang="en-US" sz="2400" dirty="0">
                <a:latin typeface="+mj-ea"/>
              </a:rPr>
              <a:t>匯率波動的問題</a:t>
            </a:r>
          </a:p>
          <a:p>
            <a:pPr marL="628650" lvl="1" indent="-171450">
              <a:buFont typeface="Arial" panose="020B0604020202020204" pitchFamily="34" charset="0"/>
              <a:buChar char="•"/>
            </a:pPr>
            <a:r>
              <a:rPr lang="zh-TW" altLang="en-US" sz="2400" dirty="0">
                <a:latin typeface="+mj-ea"/>
                <a:ea typeface="+mj-ea"/>
              </a:rPr>
              <a:t>比特幣的價格最初為</a:t>
            </a:r>
            <a:r>
              <a:rPr lang="en-US" altLang="zh-TW" sz="2400" dirty="0">
                <a:latin typeface="+mj-ea"/>
                <a:ea typeface="+mj-ea"/>
              </a:rPr>
              <a:t>13.36</a:t>
            </a:r>
            <a:r>
              <a:rPr lang="zh-TW" altLang="en-US" sz="2400" dirty="0" smtClean="0">
                <a:latin typeface="+mj-ea"/>
                <a:ea typeface="+mj-ea"/>
              </a:rPr>
              <a:t>美元</a:t>
            </a:r>
            <a:endParaRPr lang="en-US" altLang="zh-TW" sz="2400" dirty="0" smtClean="0">
              <a:latin typeface="+mj-ea"/>
              <a:ea typeface="+mj-ea"/>
            </a:endParaRPr>
          </a:p>
          <a:p>
            <a:pPr marL="628650" lvl="1" indent="-171450">
              <a:buFont typeface="Arial" panose="020B0604020202020204" pitchFamily="34" charset="0"/>
              <a:buChar char="•"/>
            </a:pPr>
            <a:r>
              <a:rPr lang="zh-TW" altLang="en-US" sz="2400" dirty="0" smtClean="0">
                <a:latin typeface="+mj-ea"/>
                <a:ea typeface="+mj-ea"/>
              </a:rPr>
              <a:t>隨後</a:t>
            </a:r>
            <a:r>
              <a:rPr lang="zh-TW" altLang="en-US" sz="2400" dirty="0">
                <a:latin typeface="+mj-ea"/>
                <a:ea typeface="+mj-ea"/>
              </a:rPr>
              <a:t>在</a:t>
            </a:r>
            <a:r>
              <a:rPr lang="en-US" altLang="zh-TW" sz="2400" dirty="0">
                <a:latin typeface="+mj-ea"/>
                <a:ea typeface="+mj-ea"/>
              </a:rPr>
              <a:t>2013</a:t>
            </a:r>
            <a:r>
              <a:rPr lang="zh-TW" altLang="en-US" sz="2400" dirty="0">
                <a:latin typeface="+mj-ea"/>
                <a:ea typeface="+mj-ea"/>
              </a:rPr>
              <a:t>年</a:t>
            </a:r>
            <a:r>
              <a:rPr lang="en-US" altLang="zh-TW" sz="2400" dirty="0">
                <a:latin typeface="+mj-ea"/>
                <a:ea typeface="+mj-ea"/>
              </a:rPr>
              <a:t>11</a:t>
            </a:r>
            <a:r>
              <a:rPr lang="zh-TW" altLang="en-US" sz="2400" dirty="0">
                <a:latin typeface="+mj-ea"/>
                <a:ea typeface="+mj-ea"/>
              </a:rPr>
              <a:t>月</a:t>
            </a:r>
            <a:r>
              <a:rPr lang="en-US" altLang="zh-TW" sz="2400" dirty="0">
                <a:latin typeface="+mj-ea"/>
                <a:ea typeface="+mj-ea"/>
              </a:rPr>
              <a:t>29</a:t>
            </a:r>
            <a:r>
              <a:rPr lang="zh-TW" altLang="en-US" sz="2400" dirty="0">
                <a:latin typeface="+mj-ea"/>
                <a:ea typeface="+mj-ea"/>
              </a:rPr>
              <a:t>日來到歷史新高的</a:t>
            </a:r>
            <a:r>
              <a:rPr lang="en-US" altLang="zh-TW" sz="2400" dirty="0">
                <a:latin typeface="+mj-ea"/>
                <a:ea typeface="+mj-ea"/>
              </a:rPr>
              <a:t>1124.76</a:t>
            </a:r>
            <a:r>
              <a:rPr lang="zh-TW" altLang="en-US" sz="2400" dirty="0">
                <a:latin typeface="+mj-ea"/>
                <a:ea typeface="+mj-ea"/>
              </a:rPr>
              <a:t>美元</a:t>
            </a:r>
            <a:r>
              <a:rPr lang="zh-TW" altLang="en-US" sz="2400" dirty="0" smtClean="0">
                <a:latin typeface="+mj-ea"/>
                <a:ea typeface="+mj-ea"/>
              </a:rPr>
              <a:t>；</a:t>
            </a:r>
            <a:endParaRPr lang="en-US" altLang="zh-TW" sz="2400" dirty="0" smtClean="0">
              <a:latin typeface="+mj-ea"/>
              <a:ea typeface="+mj-ea"/>
            </a:endParaRPr>
          </a:p>
          <a:p>
            <a:pPr marL="628650" lvl="1" indent="-171450">
              <a:buFont typeface="Arial" panose="020B0604020202020204" pitchFamily="34" charset="0"/>
              <a:buChar char="•"/>
            </a:pPr>
            <a:r>
              <a:rPr lang="zh-TW" altLang="en-US" sz="2400" dirty="0" smtClean="0">
                <a:latin typeface="+mj-ea"/>
                <a:ea typeface="+mj-ea"/>
              </a:rPr>
              <a:t>但</a:t>
            </a:r>
            <a:r>
              <a:rPr lang="zh-TW" altLang="en-US" sz="2400" dirty="0">
                <a:latin typeface="+mj-ea"/>
                <a:ea typeface="+mj-ea"/>
              </a:rPr>
              <a:t>之後逐漸下滑來到約</a:t>
            </a:r>
            <a:r>
              <a:rPr lang="en-US" altLang="zh-TW" sz="2400" dirty="0">
                <a:latin typeface="+mj-ea"/>
                <a:ea typeface="+mj-ea"/>
              </a:rPr>
              <a:t>700</a:t>
            </a:r>
            <a:r>
              <a:rPr lang="zh-TW" altLang="en-US" sz="2400" dirty="0">
                <a:latin typeface="+mj-ea"/>
                <a:ea typeface="+mj-ea"/>
              </a:rPr>
              <a:t>美元左右的範圍內</a:t>
            </a:r>
            <a:endParaRPr lang="zh-TW" altLang="en-US" sz="3600" dirty="0">
              <a:latin typeface="+mj-ea"/>
              <a:ea typeface="+mj-ea"/>
            </a:endParaRPr>
          </a:p>
          <a:p>
            <a:pPr lvl="1"/>
            <a:endParaRPr lang="zh-TW" altLang="en-US" sz="2400" dirty="0">
              <a:latin typeface="+mj-ea"/>
            </a:endParaRPr>
          </a:p>
        </p:txBody>
      </p:sp>
      <p:pic>
        <p:nvPicPr>
          <p:cNvPr id="3" name="圖片 2"/>
          <p:cNvPicPr>
            <a:picLocks noChangeAspect="1"/>
          </p:cNvPicPr>
          <p:nvPr/>
        </p:nvPicPr>
        <p:blipFill>
          <a:blip r:embed="rId3"/>
          <a:stretch>
            <a:fillRect/>
          </a:stretch>
        </p:blipFill>
        <p:spPr>
          <a:xfrm>
            <a:off x="6022286" y="2725346"/>
            <a:ext cx="6011871" cy="2908011"/>
          </a:xfrm>
          <a:prstGeom prst="rect">
            <a:avLst/>
          </a:prstGeom>
        </p:spPr>
      </p:pic>
      <p:sp>
        <p:nvSpPr>
          <p:cNvPr id="12" name="頁尾版面配置區 3"/>
          <p:cNvSpPr>
            <a:spLocks noGrp="1"/>
          </p:cNvSpPr>
          <p:nvPr>
            <p:ph type="ftr" sz="quarter" idx="11"/>
          </p:nvPr>
        </p:nvSpPr>
        <p:spPr>
          <a:xfrm>
            <a:off x="133865" y="6478310"/>
            <a:ext cx="11553550" cy="379690"/>
          </a:xfrm>
        </p:spPr>
        <p:txBody>
          <a:bodyPr/>
          <a:lstStyle/>
          <a:p>
            <a:r>
              <a:rPr lang="en-US" altLang="zh-TW" dirty="0" smtClean="0"/>
              <a:t>《 2018</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7673449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圓角矩形 7"/>
          <p:cNvSpPr/>
          <p:nvPr/>
        </p:nvSpPr>
        <p:spPr>
          <a:xfrm>
            <a:off x="460375" y="4104640"/>
            <a:ext cx="10893425" cy="217424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圓角矩形 6"/>
          <p:cNvSpPr/>
          <p:nvPr/>
        </p:nvSpPr>
        <p:spPr>
          <a:xfrm>
            <a:off x="466501" y="1572211"/>
            <a:ext cx="10887299" cy="240814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2" name="標題 1"/>
          <p:cNvSpPr>
            <a:spLocks noGrp="1"/>
          </p:cNvSpPr>
          <p:nvPr>
            <p:ph type="title"/>
          </p:nvPr>
        </p:nvSpPr>
        <p:spPr>
          <a:xfrm>
            <a:off x="1" y="366368"/>
            <a:ext cx="12240490" cy="1325563"/>
          </a:xfrm>
        </p:spPr>
        <p:txBody>
          <a:bodyPr>
            <a:normAutofit/>
          </a:bodyPr>
          <a:lstStyle/>
          <a:p>
            <a:r>
              <a:rPr kumimoji="1" lang="en-US" altLang="zh-TW" sz="4000" dirty="0"/>
              <a:t>Characteristics of digital finance </a:t>
            </a:r>
            <a:r>
              <a:rPr kumimoji="1" lang="en-US" altLang="zh-TW" sz="4000" dirty="0" smtClean="0"/>
              <a:t>(2):</a:t>
            </a:r>
            <a:r>
              <a:rPr kumimoji="1" lang="en-US" altLang="zh-TW" sz="4000" b="1" dirty="0" smtClean="0"/>
              <a:t>AI-Data driven analysis    </a:t>
            </a:r>
            <a:endParaRPr kumimoji="1" lang="zh-TW" altLang="en-US" sz="4000" b="1"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數位金融</a:t>
            </a:r>
            <a:r>
              <a:rPr lang="en-US" altLang="zh-TW" dirty="0" smtClean="0"/>
              <a:t>》                                                                                                                                            </a:t>
            </a:r>
            <a:r>
              <a:rPr lang="zh-TW" altLang="en-US" dirty="0" smtClean="0"/>
              <a:t>	</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a:t>
            </a:fld>
            <a:endParaRPr lang="zh-TW" altLang="en-US" dirty="0"/>
          </a:p>
        </p:txBody>
      </p:sp>
      <p:cxnSp>
        <p:nvCxnSpPr>
          <p:cNvPr id="32" name="直線箭頭接點 31"/>
          <p:cNvCxnSpPr/>
          <p:nvPr/>
        </p:nvCxnSpPr>
        <p:spPr>
          <a:xfrm flipV="1">
            <a:off x="2178602" y="5131027"/>
            <a:ext cx="906458" cy="672"/>
          </a:xfrm>
          <a:prstGeom prst="straightConnector1">
            <a:avLst/>
          </a:prstGeom>
          <a:ln w="28575">
            <a:solidFill>
              <a:srgbClr val="4C5760"/>
            </a:solidFill>
            <a:tailEnd type="triangle"/>
          </a:ln>
        </p:spPr>
        <p:style>
          <a:lnRef idx="1">
            <a:schemeClr val="accent1"/>
          </a:lnRef>
          <a:fillRef idx="0">
            <a:schemeClr val="accent1"/>
          </a:fillRef>
          <a:effectRef idx="0">
            <a:schemeClr val="accent1"/>
          </a:effectRef>
          <a:fontRef idx="minor">
            <a:schemeClr val="tx1"/>
          </a:fontRef>
        </p:style>
      </p:cxnSp>
      <p:pic>
        <p:nvPicPr>
          <p:cNvPr id="35" name="圖片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164527" y="1782943"/>
            <a:ext cx="1314350" cy="1314350"/>
          </a:xfrm>
          <a:prstGeom prst="rect">
            <a:avLst/>
          </a:prstGeom>
        </p:spPr>
      </p:pic>
      <p:cxnSp>
        <p:nvCxnSpPr>
          <p:cNvPr id="46" name="直線箭頭接點 45"/>
          <p:cNvCxnSpPr/>
          <p:nvPr/>
        </p:nvCxnSpPr>
        <p:spPr>
          <a:xfrm>
            <a:off x="4591638" y="2930083"/>
            <a:ext cx="676900" cy="0"/>
          </a:xfrm>
          <a:prstGeom prst="straightConnector1">
            <a:avLst/>
          </a:prstGeom>
          <a:ln w="28575">
            <a:solidFill>
              <a:srgbClr val="4C5760"/>
            </a:solidFill>
            <a:tailEnd type="triangle"/>
          </a:ln>
        </p:spPr>
        <p:style>
          <a:lnRef idx="1">
            <a:schemeClr val="accent1"/>
          </a:lnRef>
          <a:fillRef idx="0">
            <a:schemeClr val="accent1"/>
          </a:fillRef>
          <a:effectRef idx="0">
            <a:schemeClr val="accent1"/>
          </a:effectRef>
          <a:fontRef idx="minor">
            <a:schemeClr val="tx1"/>
          </a:fontRef>
        </p:style>
      </p:cxnSp>
      <p:pic>
        <p:nvPicPr>
          <p:cNvPr id="48" name="圖片 4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21884" y="3229075"/>
            <a:ext cx="449390" cy="524289"/>
          </a:xfrm>
          <a:prstGeom prst="rect">
            <a:avLst/>
          </a:prstGeom>
        </p:spPr>
      </p:pic>
      <p:sp>
        <p:nvSpPr>
          <p:cNvPr id="51" name="向下箭號 50"/>
          <p:cNvSpPr/>
          <p:nvPr/>
        </p:nvSpPr>
        <p:spPr>
          <a:xfrm rot="5400000">
            <a:off x="8141030" y="2399053"/>
            <a:ext cx="384539" cy="904962"/>
          </a:xfrm>
          <a:prstGeom prst="downArrow">
            <a:avLst>
              <a:gd name="adj1" fmla="val 50000"/>
              <a:gd name="adj2" fmla="val 75202"/>
            </a:avLst>
          </a:prstGeom>
          <a:noFill/>
          <a:ln w="28575">
            <a:solidFill>
              <a:srgbClr val="4C57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53" name="文字方塊 52"/>
          <p:cNvSpPr txBox="1"/>
          <p:nvPr/>
        </p:nvSpPr>
        <p:spPr>
          <a:xfrm>
            <a:off x="3269367" y="3188305"/>
            <a:ext cx="1209510" cy="400110"/>
          </a:xfrm>
          <a:prstGeom prst="rect">
            <a:avLst/>
          </a:prstGeom>
          <a:noFill/>
        </p:spPr>
        <p:txBody>
          <a:bodyPr wrap="square" rtlCol="0">
            <a:spAutoFit/>
          </a:bodyPr>
          <a:lstStyle/>
          <a:p>
            <a:r>
              <a:rPr kumimoji="1" lang="en-US" altLang="zh-TW" sz="2000" b="1" dirty="0" smtClean="0">
                <a:solidFill>
                  <a:srgbClr val="4C5760"/>
                </a:solidFill>
              </a:rPr>
              <a:t>Data + AI</a:t>
            </a:r>
            <a:endParaRPr kumimoji="1" lang="zh-TW" altLang="en-US" sz="2000" b="1" dirty="0">
              <a:solidFill>
                <a:srgbClr val="4C5760"/>
              </a:solidFill>
            </a:endParaRPr>
          </a:p>
        </p:txBody>
      </p:sp>
      <p:sp>
        <p:nvSpPr>
          <p:cNvPr id="54" name="文字方塊 53"/>
          <p:cNvSpPr txBox="1"/>
          <p:nvPr/>
        </p:nvSpPr>
        <p:spPr>
          <a:xfrm>
            <a:off x="697098" y="5719390"/>
            <a:ext cx="2096331" cy="369332"/>
          </a:xfrm>
          <a:prstGeom prst="rect">
            <a:avLst/>
          </a:prstGeom>
          <a:noFill/>
        </p:spPr>
        <p:txBody>
          <a:bodyPr wrap="square" rtlCol="0">
            <a:spAutoFit/>
          </a:bodyPr>
          <a:lstStyle/>
          <a:p>
            <a:r>
              <a:rPr kumimoji="1" lang="en-US" altLang="zh-TW" b="1" dirty="0" smtClean="0"/>
              <a:t>Traditional  Finance</a:t>
            </a:r>
            <a:endParaRPr kumimoji="1" lang="zh-TW" altLang="en-US" b="1" dirty="0"/>
          </a:p>
        </p:txBody>
      </p:sp>
      <p:sp>
        <p:nvSpPr>
          <p:cNvPr id="55" name="文字方塊 54"/>
          <p:cNvSpPr txBox="1"/>
          <p:nvPr/>
        </p:nvSpPr>
        <p:spPr>
          <a:xfrm>
            <a:off x="605630" y="3199927"/>
            <a:ext cx="1996490" cy="400110"/>
          </a:xfrm>
          <a:prstGeom prst="rect">
            <a:avLst/>
          </a:prstGeom>
          <a:noFill/>
        </p:spPr>
        <p:txBody>
          <a:bodyPr wrap="square" rtlCol="0">
            <a:spAutoFit/>
          </a:bodyPr>
          <a:lstStyle/>
          <a:p>
            <a:r>
              <a:rPr kumimoji="1" lang="en-US" altLang="zh-TW" sz="2000" b="1" dirty="0" smtClean="0"/>
              <a:t>Digital Finance </a:t>
            </a:r>
            <a:endParaRPr kumimoji="1" lang="zh-TW" altLang="en-US" sz="2000" b="1" dirty="0"/>
          </a:p>
        </p:txBody>
      </p:sp>
      <p:sp>
        <p:nvSpPr>
          <p:cNvPr id="61" name="文字方塊 60"/>
          <p:cNvSpPr txBox="1"/>
          <p:nvPr/>
        </p:nvSpPr>
        <p:spPr>
          <a:xfrm>
            <a:off x="7412986" y="2013143"/>
            <a:ext cx="2298826" cy="523220"/>
          </a:xfrm>
          <a:prstGeom prst="rect">
            <a:avLst/>
          </a:prstGeom>
          <a:noFill/>
        </p:spPr>
        <p:txBody>
          <a:bodyPr wrap="square" rtlCol="0">
            <a:spAutoFit/>
          </a:bodyPr>
          <a:lstStyle/>
          <a:p>
            <a:r>
              <a:rPr kumimoji="1" lang="en-US" altLang="zh-TW" sz="1400" dirty="0" smtClean="0"/>
              <a:t>Risk management </a:t>
            </a:r>
          </a:p>
          <a:p>
            <a:r>
              <a:rPr kumimoji="1" lang="en-US" altLang="zh-TW" sz="1400" dirty="0" smtClean="0"/>
              <a:t> Personal recommendation </a:t>
            </a:r>
          </a:p>
        </p:txBody>
      </p:sp>
      <p:cxnSp>
        <p:nvCxnSpPr>
          <p:cNvPr id="34" name="直線箭頭接點 33"/>
          <p:cNvCxnSpPr/>
          <p:nvPr/>
        </p:nvCxnSpPr>
        <p:spPr>
          <a:xfrm flipV="1">
            <a:off x="4855774" y="5131700"/>
            <a:ext cx="377661" cy="1285"/>
          </a:xfrm>
          <a:prstGeom prst="straightConnector1">
            <a:avLst/>
          </a:prstGeom>
          <a:ln w="28575">
            <a:solidFill>
              <a:srgbClr val="4C5760"/>
            </a:solidFill>
            <a:tailEnd type="triangle"/>
          </a:ln>
        </p:spPr>
        <p:style>
          <a:lnRef idx="1">
            <a:schemeClr val="accent1"/>
          </a:lnRef>
          <a:fillRef idx="0">
            <a:schemeClr val="accent1"/>
          </a:fillRef>
          <a:effectRef idx="0">
            <a:schemeClr val="accent1"/>
          </a:effectRef>
          <a:fontRef idx="minor">
            <a:schemeClr val="tx1"/>
          </a:fontRef>
        </p:style>
      </p:cxnSp>
      <p:pic>
        <p:nvPicPr>
          <p:cNvPr id="38" name="圖片 37"/>
          <p:cNvPicPr>
            <a:picLocks noChangeAspect="1"/>
          </p:cNvPicPr>
          <p:nvPr/>
        </p:nvPicPr>
        <p:blipFill>
          <a:blip r:embed="rId4" cstate="print">
            <a:alphaModFix amt="70000"/>
            <a:duotone>
              <a:schemeClr val="accent5">
                <a:shade val="45000"/>
                <a:satMod val="135000"/>
              </a:schemeClr>
              <a:prstClr val="white"/>
            </a:duotone>
            <a:extLst>
              <a:ext uri="{BEBA8EAE-BF5A-486C-A8C5-ECC9F3942E4B}">
                <a14:imgProps xmlns:a14="http://schemas.microsoft.com/office/drawing/2010/main">
                  <a14:imgLayer r:embed="rId5">
                    <a14:imgEffect>
                      <a14:backgroundRemoval t="10000" b="90000" l="10000" r="90000">
                        <a14:foregroundMark x1="31600" y1="26667" x2="31600" y2="26667"/>
                        <a14:foregroundMark x1="26300" y1="47593" x2="26300" y2="47593"/>
                        <a14:foregroundMark x1="50800" y1="42870" x2="50800" y2="42870"/>
                        <a14:foregroundMark x1="72300" y1="31852" x2="72300" y2="31852"/>
                        <a14:foregroundMark x1="72300" y1="44167" x2="72300" y2="44167"/>
                      </a14:backgroundRemoval>
                    </a14:imgEffect>
                  </a14:imgLayer>
                </a14:imgProps>
              </a:ext>
              <a:ext uri="{28A0092B-C50C-407E-A947-70E740481C1C}">
                <a14:useLocalDpi xmlns:a14="http://schemas.microsoft.com/office/drawing/2010/main" val="0"/>
              </a:ext>
            </a:extLst>
          </a:blip>
          <a:stretch>
            <a:fillRect/>
          </a:stretch>
        </p:blipFill>
        <p:spPr>
          <a:xfrm>
            <a:off x="9565132" y="4279796"/>
            <a:ext cx="1391006" cy="1502287"/>
          </a:xfrm>
          <a:prstGeom prst="rect">
            <a:avLst/>
          </a:prstGeom>
        </p:spPr>
      </p:pic>
      <p:pic>
        <p:nvPicPr>
          <p:cNvPr id="39" name="圖片 38"/>
          <p:cNvPicPr>
            <a:picLocks noChangeAspect="1"/>
          </p:cNvPicPr>
          <p:nvPr/>
        </p:nvPicPr>
        <p:blipFill>
          <a:blip r:embed="rId6">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5382275" y="4455677"/>
            <a:ext cx="895031" cy="895031"/>
          </a:xfrm>
          <a:prstGeom prst="rect">
            <a:avLst/>
          </a:prstGeom>
        </p:spPr>
      </p:pic>
      <p:sp>
        <p:nvSpPr>
          <p:cNvPr id="40" name="向下箭號 39"/>
          <p:cNvSpPr/>
          <p:nvPr/>
        </p:nvSpPr>
        <p:spPr>
          <a:xfrm rot="16200000">
            <a:off x="8732993" y="4685769"/>
            <a:ext cx="333483" cy="774656"/>
          </a:xfrm>
          <a:prstGeom prst="downArrow">
            <a:avLst>
              <a:gd name="adj1" fmla="val 50000"/>
              <a:gd name="adj2" fmla="val 75202"/>
            </a:avLst>
          </a:prstGeom>
          <a:noFill/>
          <a:ln w="28575">
            <a:solidFill>
              <a:srgbClr val="B398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43" name="圖片 42"/>
          <p:cNvPicPr>
            <a:picLocks noChangeAspect="1"/>
          </p:cNvPicPr>
          <p:nvPr/>
        </p:nvPicPr>
        <p:blipFill>
          <a:blip r:embed="rId6">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6322705" y="4455677"/>
            <a:ext cx="889586" cy="889586"/>
          </a:xfrm>
          <a:prstGeom prst="rect">
            <a:avLst/>
          </a:prstGeom>
        </p:spPr>
      </p:pic>
      <p:pic>
        <p:nvPicPr>
          <p:cNvPr id="44" name="圖片 43"/>
          <p:cNvPicPr>
            <a:picLocks noChangeAspect="1"/>
          </p:cNvPicPr>
          <p:nvPr/>
        </p:nvPicPr>
        <p:blipFill>
          <a:blip r:embed="rId6">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257691" y="4455677"/>
            <a:ext cx="909377" cy="909377"/>
          </a:xfrm>
          <a:prstGeom prst="rect">
            <a:avLst/>
          </a:prstGeom>
        </p:spPr>
      </p:pic>
      <p:sp>
        <p:nvSpPr>
          <p:cNvPr id="45" name="文字方塊 44"/>
          <p:cNvSpPr txBox="1"/>
          <p:nvPr/>
        </p:nvSpPr>
        <p:spPr>
          <a:xfrm>
            <a:off x="5126483" y="5359956"/>
            <a:ext cx="3154903" cy="400110"/>
          </a:xfrm>
          <a:prstGeom prst="rect">
            <a:avLst/>
          </a:prstGeom>
          <a:noFill/>
        </p:spPr>
        <p:txBody>
          <a:bodyPr wrap="square" rtlCol="0">
            <a:spAutoFit/>
          </a:bodyPr>
          <a:lstStyle/>
          <a:p>
            <a:r>
              <a:rPr kumimoji="1" lang="en-US" altLang="zh-TW" sz="2000" dirty="0" smtClean="0"/>
              <a:t>Product A</a:t>
            </a:r>
            <a:r>
              <a:rPr kumimoji="1" lang="zh-TW" altLang="en-US" sz="2000" dirty="0" smtClean="0"/>
              <a:t>         </a:t>
            </a:r>
            <a:r>
              <a:rPr kumimoji="1" lang="en-US" altLang="zh-TW" sz="2000" dirty="0" smtClean="0"/>
              <a:t>B</a:t>
            </a:r>
            <a:r>
              <a:rPr kumimoji="1" lang="zh-TW" altLang="en-US" sz="2000" dirty="0" smtClean="0"/>
              <a:t>              </a:t>
            </a:r>
            <a:r>
              <a:rPr kumimoji="1" lang="en-US" altLang="zh-TW" sz="2000" dirty="0" smtClean="0"/>
              <a:t>C</a:t>
            </a:r>
            <a:endParaRPr kumimoji="1" lang="zh-TW" altLang="en-US" sz="2000" dirty="0"/>
          </a:p>
        </p:txBody>
      </p:sp>
      <p:pic>
        <p:nvPicPr>
          <p:cNvPr id="29" name="圖片 28"/>
          <p:cNvPicPr>
            <a:picLocks noChangeAspect="1"/>
          </p:cNvPicPr>
          <p:nvPr/>
        </p:nvPicPr>
        <p:blipFill>
          <a:blip r:embed="rId7" cstate="print">
            <a:clrChange>
              <a:clrFrom>
                <a:srgbClr val="76D8E3"/>
              </a:clrFrom>
              <a:clrTo>
                <a:srgbClr val="76D8E3">
                  <a:alpha val="0"/>
                </a:srgbClr>
              </a:clrTo>
            </a:clrChange>
            <a:extLst>
              <a:ext uri="{28A0092B-C50C-407E-A947-70E740481C1C}">
                <a14:useLocalDpi xmlns:a14="http://schemas.microsoft.com/office/drawing/2010/main" val="0"/>
              </a:ext>
            </a:extLst>
          </a:blip>
          <a:stretch>
            <a:fillRect/>
          </a:stretch>
        </p:blipFill>
        <p:spPr>
          <a:xfrm>
            <a:off x="9195264" y="1771523"/>
            <a:ext cx="1928066" cy="1928066"/>
          </a:xfrm>
          <a:prstGeom prst="rect">
            <a:avLst/>
          </a:prstGeom>
        </p:spPr>
      </p:pic>
      <p:sp>
        <p:nvSpPr>
          <p:cNvPr id="6" name="AutoShape 6" descr="ãè¡ç¥¨ iconãçåçæå°çµæ"/>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47" name="圖片 4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8126" y="4698702"/>
            <a:ext cx="830531" cy="830531"/>
          </a:xfrm>
          <a:prstGeom prst="rect">
            <a:avLst/>
          </a:prstGeom>
        </p:spPr>
      </p:pic>
      <p:pic>
        <p:nvPicPr>
          <p:cNvPr id="2060" name="Picture 12" descr="ãbrain iconãçåçæå°çµæ"/>
          <p:cNvPicPr>
            <a:picLocks noChangeAspect="1" noChangeArrowheads="1"/>
          </p:cNvPicPr>
          <p:nvPr/>
        </p:nvPicPr>
        <p:blipFill>
          <a:blip r:embed="rId9">
            <a:duotone>
              <a:schemeClr val="accent3">
                <a:shade val="45000"/>
                <a:satMod val="135000"/>
              </a:schemeClr>
              <a:prstClr val="white"/>
            </a:duotone>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flipH="1">
            <a:off x="3393118" y="4243573"/>
            <a:ext cx="1046732" cy="1381069"/>
          </a:xfrm>
          <a:prstGeom prst="rect">
            <a:avLst/>
          </a:prstGeom>
          <a:noFill/>
          <a:extLst>
            <a:ext uri="{909E8E84-426E-40DD-AFC4-6F175D3DCCD1}">
              <a14:hiddenFill xmlns:a14="http://schemas.microsoft.com/office/drawing/2010/main">
                <a:solidFill>
                  <a:srgbClr val="FFFFFF"/>
                </a:solidFill>
              </a14:hiddenFill>
            </a:ext>
          </a:extLst>
        </p:spPr>
      </p:pic>
      <p:sp>
        <p:nvSpPr>
          <p:cNvPr id="28" name="文字方塊 27"/>
          <p:cNvSpPr txBox="1"/>
          <p:nvPr/>
        </p:nvSpPr>
        <p:spPr>
          <a:xfrm>
            <a:off x="3260759" y="5640336"/>
            <a:ext cx="1209510" cy="369332"/>
          </a:xfrm>
          <a:prstGeom prst="rect">
            <a:avLst/>
          </a:prstGeom>
          <a:noFill/>
        </p:spPr>
        <p:txBody>
          <a:bodyPr wrap="square" rtlCol="0">
            <a:spAutoFit/>
          </a:bodyPr>
          <a:lstStyle/>
          <a:p>
            <a:r>
              <a:rPr kumimoji="1" lang="zh-TW" altLang="en-US" b="1" dirty="0" smtClean="0">
                <a:solidFill>
                  <a:srgbClr val="4C5760"/>
                </a:solidFill>
              </a:rPr>
              <a:t>理財專員</a:t>
            </a:r>
            <a:endParaRPr kumimoji="1" lang="zh-TW" altLang="en-US" b="1" dirty="0">
              <a:solidFill>
                <a:srgbClr val="4C5760"/>
              </a:solidFill>
            </a:endParaRPr>
          </a:p>
        </p:txBody>
      </p:sp>
      <p:pic>
        <p:nvPicPr>
          <p:cNvPr id="10" name="圖片 9"/>
          <p:cNvPicPr>
            <a:picLocks noChangeAspect="1"/>
          </p:cNvPicPr>
          <p:nvPr/>
        </p:nvPicPr>
        <p:blipFill rotWithShape="1">
          <a:blip r:embed="rId11" cstate="print">
            <a:extLst>
              <a:ext uri="{28A0092B-C50C-407E-A947-70E740481C1C}">
                <a14:useLocalDpi xmlns:a14="http://schemas.microsoft.com/office/drawing/2010/main" val="0"/>
              </a:ext>
            </a:extLst>
          </a:blip>
          <a:srcRect t="1" b="43833"/>
          <a:stretch/>
        </p:blipFill>
        <p:spPr>
          <a:xfrm>
            <a:off x="605630" y="1957318"/>
            <a:ext cx="1791100" cy="1086484"/>
          </a:xfrm>
          <a:prstGeom prst="rect">
            <a:avLst/>
          </a:prstGeom>
        </p:spPr>
      </p:pic>
      <p:cxnSp>
        <p:nvCxnSpPr>
          <p:cNvPr id="33" name="直線箭頭接點 32"/>
          <p:cNvCxnSpPr/>
          <p:nvPr/>
        </p:nvCxnSpPr>
        <p:spPr>
          <a:xfrm flipV="1">
            <a:off x="2347274" y="2917971"/>
            <a:ext cx="817158" cy="4338"/>
          </a:xfrm>
          <a:prstGeom prst="straightConnector1">
            <a:avLst/>
          </a:prstGeom>
          <a:ln w="28575">
            <a:solidFill>
              <a:srgbClr val="4C5760"/>
            </a:solidFill>
            <a:tailEnd type="triangle"/>
          </a:ln>
        </p:spPr>
        <p:style>
          <a:lnRef idx="1">
            <a:schemeClr val="accent1"/>
          </a:lnRef>
          <a:fillRef idx="0">
            <a:schemeClr val="accent1"/>
          </a:fillRef>
          <a:effectRef idx="0">
            <a:schemeClr val="accent1"/>
          </a:effectRef>
          <a:fontRef idx="minor">
            <a:schemeClr val="tx1"/>
          </a:fontRef>
        </p:style>
      </p:cxnSp>
      <p:pic>
        <p:nvPicPr>
          <p:cNvPr id="30" name="圖片 29"/>
          <p:cNvPicPr>
            <a:picLocks noChangeAspect="1"/>
          </p:cNvPicPr>
          <p:nvPr/>
        </p:nvPicPr>
        <p:blipFill>
          <a:blip r:embed="rId1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5971634" y="2299886"/>
            <a:ext cx="389621" cy="389621"/>
          </a:xfrm>
          <a:prstGeom prst="rect">
            <a:avLst/>
          </a:prstGeom>
        </p:spPr>
      </p:pic>
      <p:pic>
        <p:nvPicPr>
          <p:cNvPr id="31" name="圖片 30"/>
          <p:cNvPicPr>
            <a:picLocks noChangeAspect="1"/>
          </p:cNvPicPr>
          <p:nvPr/>
        </p:nvPicPr>
        <p:blipFill>
          <a:blip r:embed="rId1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456608" y="2282466"/>
            <a:ext cx="387250" cy="387250"/>
          </a:xfrm>
          <a:prstGeom prst="rect">
            <a:avLst/>
          </a:prstGeom>
        </p:spPr>
      </p:pic>
      <p:pic>
        <p:nvPicPr>
          <p:cNvPr id="36" name="圖片 35"/>
          <p:cNvPicPr>
            <a:picLocks noChangeAspect="1"/>
          </p:cNvPicPr>
          <p:nvPr/>
        </p:nvPicPr>
        <p:blipFill>
          <a:blip r:embed="rId14"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930592" y="2296763"/>
            <a:ext cx="395866" cy="395866"/>
          </a:xfrm>
          <a:prstGeom prst="rect">
            <a:avLst/>
          </a:prstGeom>
        </p:spPr>
      </p:pic>
      <p:pic>
        <p:nvPicPr>
          <p:cNvPr id="37" name="圖片 36"/>
          <p:cNvPicPr>
            <a:picLocks noChangeAspect="1"/>
          </p:cNvPicPr>
          <p:nvPr/>
        </p:nvPicPr>
        <p:blipFill>
          <a:blip r:embed="rId1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97046" y="2679759"/>
            <a:ext cx="389621" cy="389621"/>
          </a:xfrm>
          <a:prstGeom prst="rect">
            <a:avLst/>
          </a:prstGeom>
        </p:spPr>
      </p:pic>
      <p:pic>
        <p:nvPicPr>
          <p:cNvPr id="41" name="圖片 40"/>
          <p:cNvPicPr>
            <a:picLocks noChangeAspect="1"/>
          </p:cNvPicPr>
          <p:nvPr/>
        </p:nvPicPr>
        <p:blipFill>
          <a:blip r:embed="rId13" cstate="print">
            <a:duotone>
              <a:prstClr val="black"/>
              <a:srgbClr val="7030A0">
                <a:tint val="45000"/>
                <a:satMod val="400000"/>
              </a:srgbClr>
            </a:duotone>
            <a:extLst>
              <a:ext uri="{28A0092B-C50C-407E-A947-70E740481C1C}">
                <a14:useLocalDpi xmlns:a14="http://schemas.microsoft.com/office/drawing/2010/main" val="0"/>
              </a:ext>
            </a:extLst>
          </a:blip>
          <a:stretch>
            <a:fillRect/>
          </a:stretch>
        </p:blipFill>
        <p:spPr>
          <a:xfrm>
            <a:off x="6246880" y="2674073"/>
            <a:ext cx="387250" cy="387250"/>
          </a:xfrm>
          <a:prstGeom prst="rect">
            <a:avLst/>
          </a:prstGeom>
        </p:spPr>
      </p:pic>
      <p:pic>
        <p:nvPicPr>
          <p:cNvPr id="42" name="圖片 41"/>
          <p:cNvPicPr>
            <a:picLocks noChangeAspect="1"/>
          </p:cNvPicPr>
          <p:nvPr/>
        </p:nvPicPr>
        <p:blipFill>
          <a:blip r:embed="rId14"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736009" y="2690276"/>
            <a:ext cx="395866" cy="395866"/>
          </a:xfrm>
          <a:prstGeom prst="rect">
            <a:avLst/>
          </a:prstGeom>
        </p:spPr>
      </p:pic>
      <p:pic>
        <p:nvPicPr>
          <p:cNvPr id="49" name="圖片 48"/>
          <p:cNvPicPr>
            <a:picLocks noChangeAspect="1"/>
          </p:cNvPicPr>
          <p:nvPr/>
        </p:nvPicPr>
        <p:blipFill>
          <a:blip r:embed="rId1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5971634" y="3090318"/>
            <a:ext cx="389621" cy="389621"/>
          </a:xfrm>
          <a:prstGeom prst="rect">
            <a:avLst/>
          </a:prstGeom>
        </p:spPr>
      </p:pic>
      <p:pic>
        <p:nvPicPr>
          <p:cNvPr id="50" name="圖片 49"/>
          <p:cNvPicPr>
            <a:picLocks noChangeAspect="1"/>
          </p:cNvPicPr>
          <p:nvPr/>
        </p:nvPicPr>
        <p:blipFill>
          <a:blip r:embed="rId1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483543" y="3049150"/>
            <a:ext cx="387250" cy="387250"/>
          </a:xfrm>
          <a:prstGeom prst="rect">
            <a:avLst/>
          </a:prstGeom>
        </p:spPr>
      </p:pic>
      <p:pic>
        <p:nvPicPr>
          <p:cNvPr id="52" name="圖片 51"/>
          <p:cNvPicPr>
            <a:picLocks noChangeAspect="1"/>
          </p:cNvPicPr>
          <p:nvPr/>
        </p:nvPicPr>
        <p:blipFill>
          <a:blip r:embed="rId1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211750" y="2669765"/>
            <a:ext cx="395866" cy="395866"/>
          </a:xfrm>
          <a:prstGeom prst="rect">
            <a:avLst/>
          </a:prstGeom>
        </p:spPr>
      </p:pic>
      <p:pic>
        <p:nvPicPr>
          <p:cNvPr id="56" name="圖片 55"/>
          <p:cNvPicPr>
            <a:picLocks noChangeAspect="1"/>
          </p:cNvPicPr>
          <p:nvPr/>
        </p:nvPicPr>
        <p:blipFill>
          <a:blip r:embed="rId13" cstate="print">
            <a:duotone>
              <a:prstClr val="black"/>
              <a:srgbClr val="00B0F0">
                <a:tint val="45000"/>
                <a:satMod val="400000"/>
              </a:srgbClr>
            </a:duotone>
            <a:extLst>
              <a:ext uri="{28A0092B-C50C-407E-A947-70E740481C1C}">
                <a14:useLocalDpi xmlns:a14="http://schemas.microsoft.com/office/drawing/2010/main" val="0"/>
              </a:ext>
            </a:extLst>
          </a:blip>
          <a:stretch>
            <a:fillRect/>
          </a:stretch>
        </p:blipFill>
        <p:spPr>
          <a:xfrm>
            <a:off x="7005125" y="3062785"/>
            <a:ext cx="387250" cy="387250"/>
          </a:xfrm>
          <a:prstGeom prst="rect">
            <a:avLst/>
          </a:prstGeom>
        </p:spPr>
      </p:pic>
      <p:sp>
        <p:nvSpPr>
          <p:cNvPr id="3" name="文字方塊 2"/>
          <p:cNvSpPr txBox="1"/>
          <p:nvPr/>
        </p:nvSpPr>
        <p:spPr>
          <a:xfrm>
            <a:off x="4975412" y="1671182"/>
            <a:ext cx="3008094" cy="369332"/>
          </a:xfrm>
          <a:prstGeom prst="rect">
            <a:avLst/>
          </a:prstGeom>
          <a:noFill/>
        </p:spPr>
        <p:txBody>
          <a:bodyPr wrap="square" rtlCol="0">
            <a:spAutoFit/>
          </a:bodyPr>
          <a:lstStyle/>
          <a:p>
            <a:r>
              <a:rPr kumimoji="1" lang="en-US" altLang="zh-TW" dirty="0" smtClean="0"/>
              <a:t>Precise prediction &amp; matching </a:t>
            </a:r>
            <a:endParaRPr kumimoji="1" lang="zh-TW" altLang="en-US" dirty="0"/>
          </a:p>
        </p:txBody>
      </p:sp>
    </p:spTree>
    <p:extLst>
      <p:ext uri="{BB962C8B-B14F-4D97-AF65-F5344CB8AC3E}">
        <p14:creationId xmlns:p14="http://schemas.microsoft.com/office/powerpoint/2010/main" val="167412156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46142" y="285427"/>
            <a:ext cx="10515600" cy="1325563"/>
          </a:xfrm>
        </p:spPr>
        <p:txBody>
          <a:bodyPr>
            <a:normAutofit/>
          </a:bodyPr>
          <a:lstStyle/>
          <a:p>
            <a:r>
              <a:rPr lang="zh-TW" altLang="en-US" dirty="0" smtClean="0"/>
              <a:t> </a:t>
            </a:r>
            <a:r>
              <a:rPr lang="zh-TW" altLang="en-US" dirty="0"/>
              <a:t>比特幣商業模式</a:t>
            </a:r>
          </a:p>
        </p:txBody>
      </p:sp>
      <p:sp>
        <p:nvSpPr>
          <p:cNvPr id="3" name="內容版面配置區 2"/>
          <p:cNvSpPr>
            <a:spLocks noGrp="1"/>
          </p:cNvSpPr>
          <p:nvPr>
            <p:ph idx="1"/>
          </p:nvPr>
        </p:nvSpPr>
        <p:spPr>
          <a:xfrm>
            <a:off x="563070" y="1319983"/>
            <a:ext cx="11236722" cy="2773702"/>
          </a:xfrm>
        </p:spPr>
        <p:txBody>
          <a:bodyPr>
            <a:noAutofit/>
          </a:bodyPr>
          <a:lstStyle/>
          <a:p>
            <a:pPr marL="265113" lvl="1" indent="-265113">
              <a:spcBef>
                <a:spcPts val="1000"/>
              </a:spcBef>
            </a:pPr>
            <a:r>
              <a:rPr lang="zh-TW" altLang="en-US" sz="2600" b="1" dirty="0" smtClean="0">
                <a:latin typeface="+mj-ea"/>
                <a:ea typeface="+mj-ea"/>
              </a:rPr>
              <a:t>比</a:t>
            </a:r>
            <a:r>
              <a:rPr lang="zh-TW" altLang="en-US" sz="2600" b="1" dirty="0">
                <a:latin typeface="+mj-ea"/>
                <a:ea typeface="+mj-ea"/>
              </a:rPr>
              <a:t>特幣</a:t>
            </a:r>
            <a:r>
              <a:rPr lang="zh-TW" altLang="en-US" sz="2600" b="1" dirty="0" smtClean="0">
                <a:latin typeface="+mj-ea"/>
                <a:ea typeface="+mj-ea"/>
              </a:rPr>
              <a:t>匯兌</a:t>
            </a:r>
            <a:r>
              <a:rPr lang="zh-TW" altLang="en-US" sz="2600" dirty="0" smtClean="0"/>
              <a:t>：</a:t>
            </a:r>
            <a:r>
              <a:rPr lang="en-US" altLang="zh-TW" sz="2600" b="1" dirty="0">
                <a:latin typeface="+mj-ea"/>
              </a:rPr>
              <a:t> </a:t>
            </a:r>
            <a:r>
              <a:rPr lang="zh-TW" altLang="en-US" sz="2600" dirty="0" smtClean="0">
                <a:latin typeface="+mj-ea"/>
              </a:rPr>
              <a:t>設立法幣與比</a:t>
            </a:r>
            <a:r>
              <a:rPr lang="zh-TW" altLang="en-US" sz="2600" dirty="0">
                <a:latin typeface="+mj-ea"/>
              </a:rPr>
              <a:t>特幣</a:t>
            </a:r>
            <a:r>
              <a:rPr lang="zh-TW" altLang="en-US" sz="2600" dirty="0" smtClean="0">
                <a:latin typeface="+mj-ea"/>
              </a:rPr>
              <a:t>匯兌中介</a:t>
            </a:r>
            <a:r>
              <a:rPr lang="zh-TW" altLang="en-US" sz="2600" dirty="0" smtClean="0"/>
              <a:t>，</a:t>
            </a:r>
            <a:r>
              <a:rPr lang="zh-TW" altLang="en-US" sz="2600" dirty="0" smtClean="0">
                <a:latin typeface="+mj-ea"/>
              </a:rPr>
              <a:t>跨國界</a:t>
            </a:r>
            <a:r>
              <a:rPr lang="en-US" altLang="zh-TW" sz="2600" dirty="0" smtClean="0">
                <a:latin typeface="+mj-ea"/>
              </a:rPr>
              <a:t>P2P</a:t>
            </a:r>
            <a:r>
              <a:rPr lang="zh-TW" altLang="en-US" sz="2600" dirty="0" smtClean="0">
                <a:latin typeface="+mj-ea"/>
              </a:rPr>
              <a:t>比特幣直接資金轉移</a:t>
            </a:r>
            <a:endParaRPr lang="en-US" altLang="zh-TW" sz="2600" dirty="0">
              <a:latin typeface="+mj-ea"/>
              <a:ea typeface="+mj-ea"/>
            </a:endParaRPr>
          </a:p>
          <a:p>
            <a:pPr marL="265113" lvl="1" indent="-265113">
              <a:spcBef>
                <a:spcPts val="1000"/>
              </a:spcBef>
            </a:pPr>
            <a:r>
              <a:rPr lang="zh-TW" altLang="en-US" sz="2600" b="1" dirty="0"/>
              <a:t>比特幣支付</a:t>
            </a:r>
            <a:r>
              <a:rPr lang="zh-TW" altLang="en-US" sz="2600" dirty="0"/>
              <a:t>：顧客使用比特幣付款，但商家可以選擇接受美元或當地貨幣，由比特幣支付業者吸收比特幣，並靠數位貨幣交易所積極交易來管理風險</a:t>
            </a:r>
            <a:endParaRPr lang="en-US" altLang="zh-TW" sz="2600" dirty="0"/>
          </a:p>
          <a:p>
            <a:pPr marL="722313" lvl="2" indent="-265113">
              <a:spcBef>
                <a:spcPts val="1000"/>
              </a:spcBef>
            </a:pPr>
            <a:r>
              <a:rPr lang="zh-TW" altLang="en-US" sz="2600" dirty="0"/>
              <a:t>打破商家以銀行為中心的支付系統的依賴，向商家收取佔交易成本比例的月費，遠低於信用卡交易收取的費用</a:t>
            </a:r>
            <a:endParaRPr lang="en-US" altLang="zh-TW" sz="2600" dirty="0"/>
          </a:p>
          <a:p>
            <a:pPr marL="722313" lvl="2" indent="-265113">
              <a:spcBef>
                <a:spcPts val="1000"/>
              </a:spcBef>
            </a:pPr>
            <a:r>
              <a:rPr lang="en-US" altLang="zh-TW" sz="2600" dirty="0"/>
              <a:t>EX. </a:t>
            </a:r>
            <a:r>
              <a:rPr lang="en-US" altLang="zh-TW" sz="2600" dirty="0" err="1"/>
              <a:t>Bitpay</a:t>
            </a:r>
            <a:r>
              <a:rPr lang="en-US" altLang="zh-TW" sz="2600" dirty="0"/>
              <a:t>, </a:t>
            </a:r>
            <a:r>
              <a:rPr lang="en-US" altLang="zh-TW" sz="2600" dirty="0" err="1"/>
              <a:t>Coinbase</a:t>
            </a:r>
            <a:r>
              <a:rPr lang="en-US" altLang="zh-TW" sz="2600" dirty="0"/>
              <a:t>, </a:t>
            </a:r>
            <a:r>
              <a:rPr lang="en-US" altLang="zh-TW" sz="2600" dirty="0" err="1"/>
              <a:t>GoCoin</a:t>
            </a:r>
            <a:endParaRPr lang="en-US" altLang="zh-TW" sz="2600" dirty="0"/>
          </a:p>
          <a:p>
            <a:pPr marL="265113" lvl="1" indent="-265113">
              <a:spcBef>
                <a:spcPts val="1000"/>
              </a:spcBef>
            </a:pPr>
            <a:endParaRPr lang="zh-TW" altLang="en-US" sz="2600" dirty="0"/>
          </a:p>
        </p:txBody>
      </p:sp>
      <p:sp>
        <p:nvSpPr>
          <p:cNvPr id="8" name="投影片編號版面配置區 7"/>
          <p:cNvSpPr>
            <a:spLocks noGrp="1"/>
          </p:cNvSpPr>
          <p:nvPr>
            <p:ph type="sldNum" sz="quarter" idx="12"/>
          </p:nvPr>
        </p:nvSpPr>
        <p:spPr/>
        <p:txBody>
          <a:bodyPr/>
          <a:lstStyle/>
          <a:p>
            <a:fld id="{B7A223AD-9DE0-49EC-B40D-C8FE98D1D69B}" type="slidenum">
              <a:rPr lang="zh-TW" altLang="en-US" smtClean="0"/>
              <a:t>90</a:t>
            </a:fld>
            <a:endParaRPr lang="zh-TW" altLang="en-US"/>
          </a:p>
        </p:txBody>
      </p:sp>
      <p:pic>
        <p:nvPicPr>
          <p:cNvPr id="10" name="圖片 9"/>
          <p:cNvPicPr>
            <a:picLocks noChangeAspect="1"/>
          </p:cNvPicPr>
          <p:nvPr/>
        </p:nvPicPr>
        <p:blipFill>
          <a:blip r:embed="rId3"/>
          <a:stretch>
            <a:fillRect/>
          </a:stretch>
        </p:blipFill>
        <p:spPr>
          <a:xfrm>
            <a:off x="6629399" y="3988357"/>
            <a:ext cx="3703131" cy="2172579"/>
          </a:xfrm>
          <a:prstGeom prst="rect">
            <a:avLst/>
          </a:prstGeom>
        </p:spPr>
      </p:pic>
      <p:sp>
        <p:nvSpPr>
          <p:cNvPr id="11" name="內容版面配置區 2"/>
          <p:cNvSpPr txBox="1">
            <a:spLocks/>
          </p:cNvSpPr>
          <p:nvPr/>
        </p:nvSpPr>
        <p:spPr>
          <a:xfrm>
            <a:off x="514085" y="3727211"/>
            <a:ext cx="5903042" cy="2694870"/>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lvl="1" indent="0">
              <a:spcBef>
                <a:spcPts val="1000"/>
              </a:spcBef>
              <a:buNone/>
            </a:pPr>
            <a:endParaRPr lang="en-US" altLang="zh-TW" sz="2600" b="1" dirty="0" smtClean="0"/>
          </a:p>
          <a:p>
            <a:pPr marL="723900" lvl="1" indent="-457200">
              <a:spcBef>
                <a:spcPts val="1000"/>
              </a:spcBef>
            </a:pPr>
            <a:r>
              <a:rPr lang="zh-TW" altLang="en-US" sz="2600" b="1" dirty="0" smtClean="0"/>
              <a:t>比</a:t>
            </a:r>
            <a:r>
              <a:rPr lang="zh-TW" altLang="en-US" sz="2600" b="1" dirty="0"/>
              <a:t>特幣</a:t>
            </a:r>
            <a:r>
              <a:rPr lang="en-US" altLang="zh-TW" sz="2600" b="1" dirty="0"/>
              <a:t>ATM</a:t>
            </a:r>
            <a:r>
              <a:rPr lang="zh-TW" altLang="en-US" sz="2600" b="1" dirty="0"/>
              <a:t> 、比特幣儲值</a:t>
            </a:r>
            <a:r>
              <a:rPr lang="zh-TW" altLang="en-US" sz="2600" b="1" dirty="0" smtClean="0"/>
              <a:t>卡</a:t>
            </a:r>
            <a:endParaRPr lang="en-US" altLang="zh-TW" sz="2600" dirty="0" smtClean="0"/>
          </a:p>
          <a:p>
            <a:pPr marL="266700" lvl="1" indent="0">
              <a:spcBef>
                <a:spcPts val="1000"/>
              </a:spcBef>
              <a:buNone/>
            </a:pPr>
            <a:r>
              <a:rPr lang="zh-TW" altLang="en-US" sz="2600" dirty="0" smtClean="0"/>
              <a:t>比特幣</a:t>
            </a:r>
            <a:r>
              <a:rPr lang="en-US" altLang="zh-TW" sz="2600" dirty="0" smtClean="0"/>
              <a:t>ATM </a:t>
            </a:r>
            <a:r>
              <a:rPr lang="zh-TW" altLang="en-US" sz="2600" dirty="0" smtClean="0"/>
              <a:t>方便一般人用當地的貨幣兌換；禮物儲值卡供比特幣持有人向不接受加密貨幣的大型商家購買商品</a:t>
            </a:r>
            <a:endParaRPr lang="en-US" altLang="zh-TW" sz="2600" b="1" dirty="0" smtClean="0"/>
          </a:p>
          <a:p>
            <a:pPr marL="265113" lvl="1" indent="-265113">
              <a:spcBef>
                <a:spcPts val="1000"/>
              </a:spcBef>
            </a:pPr>
            <a:endParaRPr lang="zh-TW" altLang="en-US" sz="2600" dirty="0"/>
          </a:p>
        </p:txBody>
      </p:sp>
      <p:pic>
        <p:nvPicPr>
          <p:cNvPr id="1026" name="Picture 2" descr="http://3.bp.blogspot.com/-P5Wv8mUUZz0/U-TXulTY2NI/AAAAAAAAFmc/9WNcjiwp1F0/s1600/20140324111625367.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297" t="5324"/>
          <a:stretch/>
        </p:blipFill>
        <p:spPr bwMode="auto">
          <a:xfrm>
            <a:off x="10479488" y="3607958"/>
            <a:ext cx="1381697" cy="2724755"/>
          </a:xfrm>
          <a:prstGeom prst="rect">
            <a:avLst/>
          </a:prstGeom>
          <a:noFill/>
          <a:extLst>
            <a:ext uri="{909E8E84-426E-40DD-AFC4-6F175D3DCCD1}">
              <a14:hiddenFill xmlns:a14="http://schemas.microsoft.com/office/drawing/2010/main">
                <a:solidFill>
                  <a:srgbClr val="FFFFFF"/>
                </a:solidFill>
              </a14:hiddenFill>
            </a:ext>
          </a:extLst>
        </p:spPr>
      </p:pic>
      <p:sp>
        <p:nvSpPr>
          <p:cNvPr id="12" name="頁尾版面配置區 3"/>
          <p:cNvSpPr>
            <a:spLocks noGrp="1"/>
          </p:cNvSpPr>
          <p:nvPr>
            <p:ph type="ftr" sz="quarter" idx="11"/>
          </p:nvPr>
        </p:nvSpPr>
        <p:spPr>
          <a:xfrm>
            <a:off x="133865" y="6478310"/>
            <a:ext cx="11553550" cy="379690"/>
          </a:xfrm>
        </p:spPr>
        <p:txBody>
          <a:bodyPr/>
          <a:lstStyle/>
          <a:p>
            <a:r>
              <a:rPr lang="en-US" altLang="zh-TW" dirty="0" smtClean="0"/>
              <a:t>《 2018</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91635224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471258"/>
            <a:ext cx="9144000" cy="2387600"/>
          </a:xfrm>
        </p:spPr>
        <p:txBody>
          <a:bodyPr>
            <a:normAutofit/>
          </a:bodyPr>
          <a:lstStyle/>
          <a:p>
            <a:r>
              <a:rPr lang="en-US" altLang="zh-TW" b="1" dirty="0" smtClean="0">
                <a:solidFill>
                  <a:srgbClr val="7030A0"/>
                </a:solidFill>
                <a:ea typeface="Calibri"/>
                <a:cs typeface="Calibri"/>
                <a:sym typeface="Calibri"/>
              </a:rPr>
              <a:t>(</a:t>
            </a:r>
            <a:r>
              <a:rPr lang="zh-TW" altLang="en-US" b="1" dirty="0" smtClean="0">
                <a:solidFill>
                  <a:srgbClr val="7030A0"/>
                </a:solidFill>
                <a:ea typeface="Calibri"/>
                <a:cs typeface="Calibri"/>
                <a:sym typeface="Calibri"/>
              </a:rPr>
              <a:t>四</a:t>
            </a:r>
            <a:r>
              <a:rPr lang="en-US" altLang="zh-TW" b="1" dirty="0" smtClean="0">
                <a:solidFill>
                  <a:srgbClr val="7030A0"/>
                </a:solidFill>
                <a:ea typeface="Calibri"/>
                <a:cs typeface="Calibri"/>
                <a:sym typeface="Calibri"/>
              </a:rPr>
              <a:t>) </a:t>
            </a:r>
            <a:r>
              <a:rPr lang="zh-TW" altLang="en-US" b="1" dirty="0" smtClean="0">
                <a:solidFill>
                  <a:srgbClr val="7030A0"/>
                </a:solidFill>
                <a:ea typeface="Calibri"/>
                <a:cs typeface="Calibri"/>
                <a:sym typeface="Calibri"/>
              </a:rPr>
              <a:t>金融策略</a:t>
            </a:r>
            <a:r>
              <a:rPr lang="en-US" dirty="0">
                <a:solidFill>
                  <a:srgbClr val="7030A0"/>
                </a:solidFill>
              </a:rPr>
              <a:t/>
            </a:r>
            <a:br>
              <a:rPr lang="en-US" dirty="0">
                <a:solidFill>
                  <a:srgbClr val="7030A0"/>
                </a:solidFill>
              </a:rPr>
            </a:br>
            <a:endParaRPr lang="zh-TW" altLang="en-US" dirty="0"/>
          </a:p>
        </p:txBody>
      </p:sp>
      <p:sp>
        <p:nvSpPr>
          <p:cNvPr id="4" name="內容版面配置區 2"/>
          <p:cNvSpPr>
            <a:spLocks noGrp="1"/>
          </p:cNvSpPr>
          <p:nvPr>
            <p:ph type="subTitle" idx="1"/>
          </p:nvPr>
        </p:nvSpPr>
        <p:spPr/>
        <p:txBody>
          <a:bodyPr>
            <a:normAutofit/>
          </a:bodyPr>
          <a:lstStyle/>
          <a:p>
            <a:r>
              <a:rPr lang="en-US" altLang="zh-TW" sz="2800" dirty="0" smtClean="0">
                <a:solidFill>
                  <a:srgbClr val="7030A0"/>
                </a:solidFill>
                <a:sym typeface="Wingdings" panose="05000000000000000000" pitchFamily="2" charset="2"/>
              </a:rPr>
              <a:t>(9)  </a:t>
            </a:r>
            <a:r>
              <a:rPr lang="zh-TW" altLang="en-US" sz="2800" dirty="0" smtClean="0">
                <a:solidFill>
                  <a:srgbClr val="7030A0"/>
                </a:solidFill>
                <a:sym typeface="Wingdings" panose="05000000000000000000" pitchFamily="2" charset="2"/>
              </a:rPr>
              <a:t>數位銀行</a:t>
            </a:r>
            <a:endParaRPr lang="en-US" altLang="zh-TW" sz="2800" dirty="0">
              <a:solidFill>
                <a:srgbClr val="7030A0"/>
              </a:solidFill>
              <a:sym typeface="Wingdings" panose="05000000000000000000" pitchFamily="2" charset="2"/>
            </a:endParaRPr>
          </a:p>
          <a:p>
            <a:r>
              <a:rPr lang="en-US" altLang="zh-TW" sz="2800" dirty="0" smtClean="0">
                <a:solidFill>
                  <a:srgbClr val="7030A0"/>
                </a:solidFill>
                <a:sym typeface="Wingdings" panose="05000000000000000000" pitchFamily="2" charset="2"/>
              </a:rPr>
              <a:t>(10)</a:t>
            </a:r>
            <a:r>
              <a:rPr lang="zh-TW" altLang="en-US" sz="2800" dirty="0" smtClean="0">
                <a:solidFill>
                  <a:srgbClr val="7030A0"/>
                </a:solidFill>
                <a:sym typeface="Wingdings" panose="05000000000000000000" pitchFamily="2" charset="2"/>
              </a:rPr>
              <a:t>電商金融</a:t>
            </a:r>
            <a:endParaRPr lang="en-US" altLang="zh-TW" sz="2800" dirty="0">
              <a:solidFill>
                <a:srgbClr val="7030A0"/>
              </a:solidFill>
              <a:sym typeface="Wingdings" panose="05000000000000000000" pitchFamily="2" charset="2"/>
            </a:endParaRPr>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5448" y="3006338"/>
            <a:ext cx="3465886" cy="3032650"/>
          </a:xfrm>
          <a:prstGeom prst="rect">
            <a:avLst/>
          </a:prstGeom>
        </p:spPr>
      </p:pic>
    </p:spTree>
    <p:extLst>
      <p:ext uri="{BB962C8B-B14F-4D97-AF65-F5344CB8AC3E}">
        <p14:creationId xmlns:p14="http://schemas.microsoft.com/office/powerpoint/2010/main" val="420566761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互聯網金融之創新模式</a:t>
            </a:r>
            <a:endParaRPr kumimoji="1" lang="zh-TW" altLang="en-US" sz="3600" dirty="0"/>
          </a:p>
        </p:txBody>
      </p:sp>
      <p:sp>
        <p:nvSpPr>
          <p:cNvPr id="4" name="頁尾版面配置區 3"/>
          <p:cNvSpPr>
            <a:spLocks noGrp="1"/>
          </p:cNvSpPr>
          <p:nvPr>
            <p:ph type="ftr" sz="quarter" idx="11"/>
          </p:nvPr>
        </p:nvSpPr>
        <p:spPr>
          <a:xfrm>
            <a:off x="6125802" y="6137174"/>
            <a:ext cx="4114800" cy="365125"/>
          </a:xfrm>
        </p:spPr>
        <p:txBody>
          <a:bodyPr/>
          <a:lstStyle/>
          <a:p>
            <a:r>
              <a:rPr lang="zh-TW" altLang="en-US" sz="1800" b="1" dirty="0" smtClean="0">
                <a:solidFill>
                  <a:srgbClr val="0070C0"/>
                </a:solidFill>
                <a:ea typeface="Calibri"/>
                <a:cs typeface="Calibri"/>
                <a:sym typeface="Calibri"/>
              </a:rPr>
              <a:t>     數位金融</a:t>
            </a:r>
            <a:r>
              <a:rPr lang="en-US" altLang="zh-TW" sz="1800" b="1" dirty="0" smtClean="0">
                <a:solidFill>
                  <a:srgbClr val="0070C0"/>
                </a:solidFill>
                <a:ea typeface="Calibri"/>
                <a:cs typeface="Calibri"/>
                <a:sym typeface="Calibri"/>
              </a:rPr>
              <a:t>= </a:t>
            </a:r>
            <a:r>
              <a:rPr lang="zh-TW" altLang="en-US" sz="1800" b="1" dirty="0" smtClean="0">
                <a:solidFill>
                  <a:schemeClr val="accent2"/>
                </a:solidFill>
                <a:ea typeface="Calibri"/>
                <a:cs typeface="Calibri"/>
                <a:sym typeface="Calibri"/>
              </a:rPr>
              <a:t>數位銀行 </a:t>
            </a:r>
            <a:r>
              <a:rPr lang="en-US" altLang="zh-TW" sz="1800" b="1" dirty="0" smtClean="0">
                <a:solidFill>
                  <a:srgbClr val="0070C0"/>
                </a:solidFill>
                <a:ea typeface="Calibri"/>
                <a:cs typeface="Calibri"/>
                <a:sym typeface="Calibri"/>
              </a:rPr>
              <a:t>+ </a:t>
            </a:r>
            <a:r>
              <a:rPr lang="zh-TW" altLang="en-US" sz="1800" b="1" dirty="0" smtClean="0">
                <a:solidFill>
                  <a:srgbClr val="7030A0"/>
                </a:solidFill>
                <a:ea typeface="Calibri"/>
                <a:cs typeface="Calibri"/>
                <a:sym typeface="Calibri"/>
              </a:rPr>
              <a:t>電</a:t>
            </a:r>
            <a:r>
              <a:rPr lang="zh-TW" altLang="en-US" sz="1800" b="1" dirty="0">
                <a:solidFill>
                  <a:srgbClr val="7030A0"/>
                </a:solidFill>
                <a:ea typeface="Calibri"/>
                <a:cs typeface="Calibri"/>
                <a:sym typeface="Calibri"/>
              </a:rPr>
              <a:t>商金融</a:t>
            </a:r>
            <a:endParaRPr lang="en-US" sz="1800" dirty="0">
              <a:solidFill>
                <a:srgbClr val="7030A0"/>
              </a:solidFill>
            </a:endParaRPr>
          </a:p>
          <a:p>
            <a:r>
              <a:rPr lang="en-US" altLang="zh-TW" b="1" dirty="0" smtClean="0">
                <a:solidFill>
                  <a:schemeClr val="accent2"/>
                </a:solidFill>
                <a:ea typeface="Calibri"/>
                <a:cs typeface="Calibri"/>
                <a:sym typeface="Calibri"/>
              </a:rPr>
              <a:t> </a:t>
            </a:r>
            <a:endParaRPr 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92</a:t>
            </a:fld>
            <a:endParaRPr lang="zh-TW" altLang="en-US" dirty="0"/>
          </a:p>
        </p:txBody>
      </p:sp>
      <p:sp>
        <p:nvSpPr>
          <p:cNvPr id="7" name="圓角矩形 6"/>
          <p:cNvSpPr/>
          <p:nvPr/>
        </p:nvSpPr>
        <p:spPr>
          <a:xfrm>
            <a:off x="5638453" y="2062960"/>
            <a:ext cx="6226184" cy="3960440"/>
          </a:xfrm>
          <a:prstGeom prst="roundRect">
            <a:avLst/>
          </a:prstGeom>
          <a:noFill/>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grpSp>
        <p:nvGrpSpPr>
          <p:cNvPr id="48" name="群組 47"/>
          <p:cNvGrpSpPr/>
          <p:nvPr/>
        </p:nvGrpSpPr>
        <p:grpSpPr>
          <a:xfrm>
            <a:off x="426820" y="1616284"/>
            <a:ext cx="2627368" cy="4407115"/>
            <a:chOff x="426820" y="1616284"/>
            <a:chExt cx="2627368" cy="4407115"/>
          </a:xfrm>
        </p:grpSpPr>
        <p:sp>
          <p:nvSpPr>
            <p:cNvPr id="8" name="圓角矩形 7"/>
            <p:cNvSpPr/>
            <p:nvPr/>
          </p:nvSpPr>
          <p:spPr>
            <a:xfrm>
              <a:off x="790987" y="2062959"/>
              <a:ext cx="1800200" cy="3960440"/>
            </a:xfrm>
            <a:prstGeom prst="roundRect">
              <a:avLst/>
            </a:prstGeom>
            <a:ln w="5715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9" name="文字方塊 8"/>
            <p:cNvSpPr txBox="1"/>
            <p:nvPr/>
          </p:nvSpPr>
          <p:spPr>
            <a:xfrm>
              <a:off x="426820" y="1616284"/>
              <a:ext cx="2627368" cy="430887"/>
            </a:xfrm>
            <a:prstGeom prst="rect">
              <a:avLst/>
            </a:prstGeom>
            <a:noFill/>
          </p:spPr>
          <p:txBody>
            <a:bodyPr wrap="square" rtlCol="0">
              <a:spAutoFit/>
            </a:bodyPr>
            <a:lstStyle/>
            <a:p>
              <a:r>
                <a:rPr lang="zh-TW" altLang="en-US" sz="2200" b="1" dirty="0" smtClean="0">
                  <a:solidFill>
                    <a:schemeClr val="accent1">
                      <a:lumMod val="60000"/>
                      <a:lumOff val="40000"/>
                    </a:schemeClr>
                  </a:solidFill>
                </a:rPr>
                <a:t>傳統金融線上服務</a:t>
              </a:r>
              <a:endParaRPr lang="zh-TW" altLang="en-US" sz="2200" b="1" dirty="0">
                <a:solidFill>
                  <a:schemeClr val="accent1">
                    <a:lumMod val="60000"/>
                    <a:lumOff val="40000"/>
                  </a:schemeClr>
                </a:solidFill>
              </a:endParaRPr>
            </a:p>
          </p:txBody>
        </p:sp>
        <p:sp>
          <p:nvSpPr>
            <p:cNvPr id="11" name="文字方塊 10"/>
            <p:cNvSpPr txBox="1"/>
            <p:nvPr/>
          </p:nvSpPr>
          <p:spPr>
            <a:xfrm>
              <a:off x="1321869" y="3215087"/>
              <a:ext cx="837270" cy="369332"/>
            </a:xfrm>
            <a:prstGeom prst="rect">
              <a:avLst/>
            </a:prstGeom>
            <a:noFill/>
          </p:spPr>
          <p:txBody>
            <a:bodyPr wrap="square" rtlCol="0">
              <a:spAutoFit/>
            </a:bodyPr>
            <a:lstStyle/>
            <a:p>
              <a:r>
                <a:rPr lang="zh-TW" altLang="en-US" b="1" dirty="0" smtClean="0">
                  <a:solidFill>
                    <a:schemeClr val="accent1">
                      <a:lumMod val="60000"/>
                      <a:lumOff val="40000"/>
                    </a:schemeClr>
                  </a:solidFill>
                </a:rPr>
                <a:t>借貸</a:t>
              </a:r>
              <a:endParaRPr lang="zh-TW" altLang="en-US" b="1" dirty="0">
                <a:solidFill>
                  <a:schemeClr val="accent1">
                    <a:lumMod val="60000"/>
                    <a:lumOff val="40000"/>
                  </a:schemeClr>
                </a:solidFill>
              </a:endParaRPr>
            </a:p>
          </p:txBody>
        </p:sp>
        <p:sp>
          <p:nvSpPr>
            <p:cNvPr id="12" name="文字方塊 11"/>
            <p:cNvSpPr txBox="1"/>
            <p:nvPr/>
          </p:nvSpPr>
          <p:spPr>
            <a:xfrm>
              <a:off x="1079019" y="4223199"/>
              <a:ext cx="1296144" cy="369332"/>
            </a:xfrm>
            <a:prstGeom prst="rect">
              <a:avLst/>
            </a:prstGeom>
            <a:noFill/>
          </p:spPr>
          <p:txBody>
            <a:bodyPr wrap="square" rtlCol="0">
              <a:spAutoFit/>
            </a:bodyPr>
            <a:lstStyle/>
            <a:p>
              <a:r>
                <a:rPr lang="zh-TW" altLang="en-US" b="1" dirty="0" smtClean="0">
                  <a:solidFill>
                    <a:schemeClr val="accent1">
                      <a:lumMod val="60000"/>
                      <a:lumOff val="40000"/>
                    </a:schemeClr>
                  </a:solidFill>
                </a:rPr>
                <a:t>證卷交易</a:t>
              </a:r>
              <a:endParaRPr lang="zh-TW" altLang="en-US" b="1" dirty="0">
                <a:solidFill>
                  <a:schemeClr val="accent1">
                    <a:lumMod val="60000"/>
                    <a:lumOff val="40000"/>
                  </a:schemeClr>
                </a:solidFill>
              </a:endParaRPr>
            </a:p>
          </p:txBody>
        </p:sp>
        <p:sp>
          <p:nvSpPr>
            <p:cNvPr id="13" name="文字方塊 12"/>
            <p:cNvSpPr txBox="1"/>
            <p:nvPr/>
          </p:nvSpPr>
          <p:spPr>
            <a:xfrm>
              <a:off x="1295043" y="5510051"/>
              <a:ext cx="727813" cy="369332"/>
            </a:xfrm>
            <a:prstGeom prst="rect">
              <a:avLst/>
            </a:prstGeom>
            <a:noFill/>
          </p:spPr>
          <p:txBody>
            <a:bodyPr wrap="square" rtlCol="0">
              <a:spAutoFit/>
            </a:bodyPr>
            <a:lstStyle/>
            <a:p>
              <a:r>
                <a:rPr lang="zh-TW" altLang="en-US" b="1" dirty="0" smtClean="0">
                  <a:solidFill>
                    <a:schemeClr val="accent1">
                      <a:lumMod val="60000"/>
                      <a:lumOff val="40000"/>
                    </a:schemeClr>
                  </a:solidFill>
                </a:rPr>
                <a:t>保險</a:t>
              </a:r>
              <a:endParaRPr lang="zh-TW" altLang="en-US" b="1" dirty="0">
                <a:solidFill>
                  <a:schemeClr val="accent1">
                    <a:lumMod val="60000"/>
                    <a:lumOff val="40000"/>
                  </a:schemeClr>
                </a:solidFill>
              </a:endParaRPr>
            </a:p>
          </p:txBody>
        </p:sp>
        <p:pic>
          <p:nvPicPr>
            <p:cNvPr id="18" name="Picture 2" descr="D:\sally\Pictures\借貸.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0987" y="2146459"/>
              <a:ext cx="1767858" cy="9944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D:\sally\Pictures\證卷.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8703" y="3494351"/>
              <a:ext cx="880492" cy="88049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035" y="4700204"/>
              <a:ext cx="867962" cy="81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7" name="群組 46"/>
          <p:cNvGrpSpPr/>
          <p:nvPr/>
        </p:nvGrpSpPr>
        <p:grpSpPr>
          <a:xfrm>
            <a:off x="2911313" y="1616284"/>
            <a:ext cx="2708437" cy="4407115"/>
            <a:chOff x="2911313" y="1616284"/>
            <a:chExt cx="2708437" cy="4407115"/>
          </a:xfrm>
        </p:grpSpPr>
        <p:sp>
          <p:nvSpPr>
            <p:cNvPr id="10" name="文字方塊 9"/>
            <p:cNvSpPr txBox="1"/>
            <p:nvPr/>
          </p:nvSpPr>
          <p:spPr>
            <a:xfrm>
              <a:off x="2911313" y="1616284"/>
              <a:ext cx="2708437" cy="430887"/>
            </a:xfrm>
            <a:prstGeom prst="rect">
              <a:avLst/>
            </a:prstGeom>
            <a:noFill/>
          </p:spPr>
          <p:txBody>
            <a:bodyPr wrap="square" rtlCol="0">
              <a:spAutoFit/>
            </a:bodyPr>
            <a:lstStyle/>
            <a:p>
              <a:r>
                <a:rPr lang="zh-TW" altLang="en-US" sz="2200" b="1" dirty="0" smtClean="0">
                  <a:solidFill>
                    <a:schemeClr val="accent6"/>
                  </a:solidFill>
                </a:rPr>
                <a:t>互聯網公司金融服務</a:t>
              </a:r>
              <a:endParaRPr lang="zh-TW" altLang="en-US" sz="2200" b="1" dirty="0">
                <a:solidFill>
                  <a:schemeClr val="accent6"/>
                </a:solidFill>
              </a:endParaRPr>
            </a:p>
          </p:txBody>
        </p:sp>
        <p:sp>
          <p:nvSpPr>
            <p:cNvPr id="14" name="圓角矩形 13"/>
            <p:cNvSpPr/>
            <p:nvPr/>
          </p:nvSpPr>
          <p:spPr>
            <a:xfrm>
              <a:off x="3366220" y="2067605"/>
              <a:ext cx="1800200" cy="3955794"/>
            </a:xfrm>
            <a:prstGeom prst="roundRect">
              <a:avLst/>
            </a:prstGeom>
            <a:ln w="57150">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5" name="文字方塊 14"/>
            <p:cNvSpPr txBox="1"/>
            <p:nvPr/>
          </p:nvSpPr>
          <p:spPr>
            <a:xfrm>
              <a:off x="3987534" y="3110641"/>
              <a:ext cx="936104" cy="369332"/>
            </a:xfrm>
            <a:prstGeom prst="rect">
              <a:avLst/>
            </a:prstGeom>
            <a:noFill/>
          </p:spPr>
          <p:txBody>
            <a:bodyPr wrap="square" rtlCol="0">
              <a:spAutoFit/>
            </a:bodyPr>
            <a:lstStyle/>
            <a:p>
              <a:r>
                <a:rPr lang="zh-TW" altLang="en-US" b="1" dirty="0" smtClean="0">
                  <a:solidFill>
                    <a:schemeClr val="accent6"/>
                  </a:solidFill>
                </a:rPr>
                <a:t>支付</a:t>
              </a:r>
              <a:endParaRPr lang="zh-TW" altLang="en-US" b="1" dirty="0">
                <a:solidFill>
                  <a:schemeClr val="accent6"/>
                </a:solidFill>
              </a:endParaRPr>
            </a:p>
          </p:txBody>
        </p:sp>
        <p:sp>
          <p:nvSpPr>
            <p:cNvPr id="16" name="文字方塊 15"/>
            <p:cNvSpPr txBox="1"/>
            <p:nvPr/>
          </p:nvSpPr>
          <p:spPr>
            <a:xfrm>
              <a:off x="3777109" y="4193127"/>
              <a:ext cx="1152390" cy="369332"/>
            </a:xfrm>
            <a:prstGeom prst="rect">
              <a:avLst/>
            </a:prstGeom>
            <a:noFill/>
          </p:spPr>
          <p:txBody>
            <a:bodyPr wrap="square" rtlCol="0">
              <a:spAutoFit/>
            </a:bodyPr>
            <a:lstStyle/>
            <a:p>
              <a:r>
                <a:rPr lang="zh-TW" altLang="en-US" b="1" smtClean="0">
                  <a:solidFill>
                    <a:schemeClr val="accent6"/>
                  </a:solidFill>
                </a:rPr>
                <a:t>電商借貸</a:t>
              </a:r>
              <a:endParaRPr lang="zh-TW" altLang="en-US" b="1" dirty="0">
                <a:solidFill>
                  <a:schemeClr val="accent6"/>
                </a:solidFill>
              </a:endParaRPr>
            </a:p>
          </p:txBody>
        </p:sp>
        <p:sp>
          <p:nvSpPr>
            <p:cNvPr id="17" name="文字方塊 16"/>
            <p:cNvSpPr txBox="1"/>
            <p:nvPr/>
          </p:nvSpPr>
          <p:spPr>
            <a:xfrm>
              <a:off x="3947283" y="5488535"/>
              <a:ext cx="643483" cy="369332"/>
            </a:xfrm>
            <a:prstGeom prst="rect">
              <a:avLst/>
            </a:prstGeom>
            <a:noFill/>
          </p:spPr>
          <p:txBody>
            <a:bodyPr wrap="square" rtlCol="0">
              <a:spAutoFit/>
            </a:bodyPr>
            <a:lstStyle/>
            <a:p>
              <a:r>
                <a:rPr lang="zh-TW" altLang="en-US" b="1" dirty="0" smtClean="0">
                  <a:solidFill>
                    <a:schemeClr val="accent6"/>
                  </a:solidFill>
                </a:rPr>
                <a:t>理財</a:t>
              </a:r>
              <a:endParaRPr lang="zh-TW" altLang="en-US" b="1" dirty="0">
                <a:solidFill>
                  <a:schemeClr val="accent6"/>
                </a:solidFill>
              </a:endParaRPr>
            </a:p>
          </p:txBody>
        </p:sp>
        <p:pic>
          <p:nvPicPr>
            <p:cNvPr id="19" name="Picture 4" descr="「支付寶 icon」的圖片搜尋結果"/>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22883" y="2392191"/>
              <a:ext cx="1499931" cy="6418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1528" y="3585749"/>
              <a:ext cx="1130424" cy="565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9527" y="4880513"/>
              <a:ext cx="1615591" cy="536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向右箭號 23"/>
          <p:cNvSpPr/>
          <p:nvPr/>
        </p:nvSpPr>
        <p:spPr>
          <a:xfrm rot="20137715">
            <a:off x="6957607" y="2883363"/>
            <a:ext cx="792088" cy="342408"/>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47027" y="3267042"/>
            <a:ext cx="1524000" cy="127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向右箭號 25"/>
          <p:cNvSpPr/>
          <p:nvPr/>
        </p:nvSpPr>
        <p:spPr>
          <a:xfrm>
            <a:off x="9461823" y="2554059"/>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7" name="Picture 3"/>
          <p:cNvPicPr>
            <a:picLocks noGrp="1" noChangeAspect="1" noChangeArrowheads="1"/>
          </p:cNvPicPr>
          <p:nvPr>
            <p:ph idx="1"/>
          </p:nvPr>
        </p:nvPicPr>
        <p:blipFill>
          <a:blip r:embed="rId9">
            <a:extLst>
              <a:ext uri="{28A0092B-C50C-407E-A947-70E740481C1C}">
                <a14:useLocalDpi xmlns:a14="http://schemas.microsoft.com/office/drawing/2010/main" val="0"/>
              </a:ext>
            </a:extLst>
          </a:blip>
          <a:stretch>
            <a:fillRect/>
          </a:stretch>
        </p:blipFill>
        <p:spPr bwMode="auto">
          <a:xfrm>
            <a:off x="10407698" y="2178801"/>
            <a:ext cx="1019874" cy="913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文字方塊 27"/>
          <p:cNvSpPr txBox="1"/>
          <p:nvPr/>
        </p:nvSpPr>
        <p:spPr>
          <a:xfrm>
            <a:off x="5789709" y="4493195"/>
            <a:ext cx="877163" cy="369332"/>
          </a:xfrm>
          <a:prstGeom prst="rect">
            <a:avLst/>
          </a:prstGeom>
          <a:noFill/>
        </p:spPr>
        <p:txBody>
          <a:bodyPr wrap="none" rtlCol="0">
            <a:spAutoFit/>
          </a:bodyPr>
          <a:lstStyle/>
          <a:p>
            <a:r>
              <a:rPr lang="zh-TW" altLang="en-US" b="1" dirty="0" smtClean="0">
                <a:solidFill>
                  <a:srgbClr val="FF9933"/>
                </a:solidFill>
              </a:rPr>
              <a:t>投資者</a:t>
            </a:r>
            <a:endParaRPr lang="zh-TW" altLang="en-US" b="1" dirty="0">
              <a:solidFill>
                <a:srgbClr val="FF9933"/>
              </a:solidFill>
            </a:endParaRPr>
          </a:p>
        </p:txBody>
      </p:sp>
      <p:sp>
        <p:nvSpPr>
          <p:cNvPr id="29" name="文字方塊 28"/>
          <p:cNvSpPr txBox="1"/>
          <p:nvPr/>
        </p:nvSpPr>
        <p:spPr>
          <a:xfrm>
            <a:off x="8385861" y="4576737"/>
            <a:ext cx="646331" cy="369332"/>
          </a:xfrm>
          <a:prstGeom prst="rect">
            <a:avLst/>
          </a:prstGeom>
          <a:noFill/>
        </p:spPr>
        <p:txBody>
          <a:bodyPr wrap="none" rtlCol="0">
            <a:spAutoFit/>
          </a:bodyPr>
          <a:lstStyle/>
          <a:p>
            <a:r>
              <a:rPr lang="zh-TW" altLang="en-US" b="1" dirty="0" smtClean="0">
                <a:solidFill>
                  <a:srgbClr val="FF9933"/>
                </a:solidFill>
              </a:rPr>
              <a:t>公司</a:t>
            </a:r>
            <a:endParaRPr lang="zh-TW" altLang="en-US" b="1" dirty="0">
              <a:solidFill>
                <a:srgbClr val="FF9933"/>
              </a:solidFill>
            </a:endParaRPr>
          </a:p>
        </p:txBody>
      </p:sp>
      <p:sp>
        <p:nvSpPr>
          <p:cNvPr id="30" name="文字方塊 29"/>
          <p:cNvSpPr txBox="1"/>
          <p:nvPr/>
        </p:nvSpPr>
        <p:spPr>
          <a:xfrm>
            <a:off x="10640251" y="3122203"/>
            <a:ext cx="872855" cy="369332"/>
          </a:xfrm>
          <a:prstGeom prst="rect">
            <a:avLst/>
          </a:prstGeom>
          <a:noFill/>
        </p:spPr>
        <p:txBody>
          <a:bodyPr wrap="square" rtlCol="0">
            <a:spAutoFit/>
          </a:bodyPr>
          <a:lstStyle/>
          <a:p>
            <a:r>
              <a:rPr lang="zh-TW" altLang="en-US" b="1" dirty="0" smtClean="0">
                <a:solidFill>
                  <a:srgbClr val="FF9933"/>
                </a:solidFill>
              </a:rPr>
              <a:t>股權</a:t>
            </a:r>
            <a:endParaRPr lang="zh-TW" altLang="en-US" b="1" dirty="0">
              <a:solidFill>
                <a:srgbClr val="FF9933"/>
              </a:solidFill>
            </a:endParaRPr>
          </a:p>
        </p:txBody>
      </p:sp>
      <p:pic>
        <p:nvPicPr>
          <p:cNvPr id="31" name="Picture 2"/>
          <p:cNvPicPr>
            <a:picLocks noChangeAspect="1" noChangeArrowheads="1"/>
          </p:cNvPicPr>
          <p:nvPr/>
        </p:nvPicPr>
        <p:blipFill rotWithShape="1">
          <a:blip r:embed="rId10">
            <a:duotone>
              <a:schemeClr val="accent1">
                <a:shade val="45000"/>
                <a:satMod val="135000"/>
              </a:schemeClr>
              <a:prstClr val="white"/>
            </a:duotone>
            <a:extLst>
              <a:ext uri="{28A0092B-C50C-407E-A947-70E740481C1C}">
                <a14:useLocalDpi xmlns:a14="http://schemas.microsoft.com/office/drawing/2010/main" val="0"/>
              </a:ext>
            </a:extLst>
          </a:blip>
          <a:srcRect l="10040"/>
          <a:stretch/>
        </p:blipFill>
        <p:spPr bwMode="auto">
          <a:xfrm>
            <a:off x="5772482" y="3329525"/>
            <a:ext cx="1062522"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向右箭號 31"/>
          <p:cNvSpPr/>
          <p:nvPr/>
        </p:nvSpPr>
        <p:spPr>
          <a:xfrm>
            <a:off x="6953173" y="3710468"/>
            <a:ext cx="792088" cy="361486"/>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33" name="向右箭號 32"/>
          <p:cNvSpPr/>
          <p:nvPr/>
        </p:nvSpPr>
        <p:spPr>
          <a:xfrm rot="1052512">
            <a:off x="6861277" y="4693425"/>
            <a:ext cx="984833" cy="416300"/>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34" name="Picture 3"/>
          <p:cNvPicPr>
            <a:picLocks noChangeAspect="1" noChangeArrowheads="1"/>
          </p:cNvPicPr>
          <p:nvPr/>
        </p:nvPicPr>
        <p:blipFill>
          <a:blip r:embed="rId11"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3431101"/>
            <a:ext cx="940773" cy="940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文字方塊 34"/>
          <p:cNvSpPr txBox="1"/>
          <p:nvPr/>
        </p:nvSpPr>
        <p:spPr>
          <a:xfrm>
            <a:off x="10291025" y="4313822"/>
            <a:ext cx="1338752" cy="369332"/>
          </a:xfrm>
          <a:prstGeom prst="rect">
            <a:avLst/>
          </a:prstGeom>
          <a:noFill/>
        </p:spPr>
        <p:txBody>
          <a:bodyPr wrap="square" rtlCol="0">
            <a:spAutoFit/>
          </a:bodyPr>
          <a:lstStyle/>
          <a:p>
            <a:r>
              <a:rPr lang="zh-TW" altLang="en-US" b="1" dirty="0" smtClean="0">
                <a:solidFill>
                  <a:srgbClr val="FF9933"/>
                </a:solidFill>
              </a:rPr>
              <a:t>本金和利息</a:t>
            </a:r>
            <a:endParaRPr lang="zh-TW" altLang="en-US" b="1" dirty="0">
              <a:solidFill>
                <a:srgbClr val="FF9933"/>
              </a:solidFill>
            </a:endParaRPr>
          </a:p>
        </p:txBody>
      </p:sp>
      <p:pic>
        <p:nvPicPr>
          <p:cNvPr id="36" name="Picture 3"/>
          <p:cNvPicPr>
            <a:picLocks noChangeAspect="1" noChangeArrowheads="1"/>
          </p:cNvPicPr>
          <p:nvPr/>
        </p:nvPicPr>
        <p:blipFill>
          <a:blip r:embed="rId12"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4732680"/>
            <a:ext cx="990262" cy="99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文字方塊 36"/>
          <p:cNvSpPr txBox="1"/>
          <p:nvPr/>
        </p:nvSpPr>
        <p:spPr>
          <a:xfrm>
            <a:off x="10298948" y="5658558"/>
            <a:ext cx="1337415" cy="369332"/>
          </a:xfrm>
          <a:prstGeom prst="rect">
            <a:avLst/>
          </a:prstGeom>
          <a:noFill/>
        </p:spPr>
        <p:txBody>
          <a:bodyPr wrap="square" rtlCol="0">
            <a:spAutoFit/>
          </a:bodyPr>
          <a:lstStyle/>
          <a:p>
            <a:r>
              <a:rPr lang="zh-TW" altLang="en-US" b="1" dirty="0" smtClean="0">
                <a:solidFill>
                  <a:srgbClr val="FF9933"/>
                </a:solidFill>
              </a:rPr>
              <a:t>產品或服務</a:t>
            </a:r>
            <a:endParaRPr lang="zh-TW" altLang="en-US" b="1" dirty="0">
              <a:solidFill>
                <a:srgbClr val="FF9933"/>
              </a:solidFill>
            </a:endParaRPr>
          </a:p>
        </p:txBody>
      </p:sp>
      <p:sp>
        <p:nvSpPr>
          <p:cNvPr id="38" name="矩形 37"/>
          <p:cNvSpPr/>
          <p:nvPr/>
        </p:nvSpPr>
        <p:spPr>
          <a:xfrm>
            <a:off x="6810717" y="3289116"/>
            <a:ext cx="1107996" cy="369332"/>
          </a:xfrm>
          <a:prstGeom prst="rect">
            <a:avLst/>
          </a:prstGeom>
        </p:spPr>
        <p:txBody>
          <a:bodyPr wrap="none">
            <a:spAutoFit/>
          </a:bodyPr>
          <a:lstStyle/>
          <a:p>
            <a:pPr lvl="0"/>
            <a:r>
              <a:rPr lang="zh-TW" altLang="en-US" b="1" dirty="0">
                <a:solidFill>
                  <a:srgbClr val="FF9933"/>
                </a:solidFill>
              </a:rPr>
              <a:t>股權投資</a:t>
            </a:r>
          </a:p>
        </p:txBody>
      </p:sp>
      <p:sp>
        <p:nvSpPr>
          <p:cNvPr id="39" name="矩形 38"/>
          <p:cNvSpPr/>
          <p:nvPr/>
        </p:nvSpPr>
        <p:spPr>
          <a:xfrm>
            <a:off x="6778320" y="4117643"/>
            <a:ext cx="1107996" cy="369332"/>
          </a:xfrm>
          <a:prstGeom prst="rect">
            <a:avLst/>
          </a:prstGeom>
        </p:spPr>
        <p:txBody>
          <a:bodyPr wrap="none">
            <a:spAutoFit/>
          </a:bodyPr>
          <a:lstStyle/>
          <a:p>
            <a:pPr lvl="0"/>
            <a:r>
              <a:rPr lang="zh-TW" altLang="en-US" b="1" dirty="0" smtClean="0">
                <a:solidFill>
                  <a:srgbClr val="FF9933"/>
                </a:solidFill>
              </a:rPr>
              <a:t>債券投資</a:t>
            </a:r>
            <a:endParaRPr lang="zh-TW" altLang="en-US" dirty="0">
              <a:solidFill>
                <a:srgbClr val="FF9933"/>
              </a:solidFill>
            </a:endParaRPr>
          </a:p>
        </p:txBody>
      </p:sp>
      <p:sp>
        <p:nvSpPr>
          <p:cNvPr id="40" name="矩形 39"/>
          <p:cNvSpPr/>
          <p:nvPr/>
        </p:nvSpPr>
        <p:spPr>
          <a:xfrm rot="802825">
            <a:off x="6640513" y="5132394"/>
            <a:ext cx="1107996" cy="369332"/>
          </a:xfrm>
          <a:prstGeom prst="rect">
            <a:avLst/>
          </a:prstGeom>
        </p:spPr>
        <p:txBody>
          <a:bodyPr wrap="none">
            <a:spAutoFit/>
          </a:bodyPr>
          <a:lstStyle/>
          <a:p>
            <a:pPr lvl="0"/>
            <a:r>
              <a:rPr lang="zh-TW" altLang="en-US" b="1" dirty="0" smtClean="0">
                <a:solidFill>
                  <a:srgbClr val="FF9933"/>
                </a:solidFill>
              </a:rPr>
              <a:t>回報投資</a:t>
            </a:r>
            <a:endParaRPr lang="zh-TW" altLang="en-US" dirty="0">
              <a:solidFill>
                <a:srgbClr val="FF9933"/>
              </a:solidFill>
            </a:endParaRPr>
          </a:p>
        </p:txBody>
      </p:sp>
      <p:sp>
        <p:nvSpPr>
          <p:cNvPr id="41" name="文字方塊 40"/>
          <p:cNvSpPr txBox="1"/>
          <p:nvPr/>
        </p:nvSpPr>
        <p:spPr>
          <a:xfrm>
            <a:off x="9462693" y="2668070"/>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2" name="向右箭號 41"/>
          <p:cNvSpPr/>
          <p:nvPr/>
        </p:nvSpPr>
        <p:spPr>
          <a:xfrm>
            <a:off x="9448514" y="3795425"/>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3" name="文字方塊 42"/>
          <p:cNvSpPr txBox="1"/>
          <p:nvPr/>
        </p:nvSpPr>
        <p:spPr>
          <a:xfrm>
            <a:off x="9448514" y="3909199"/>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4" name="向右箭號 43"/>
          <p:cNvSpPr/>
          <p:nvPr/>
        </p:nvSpPr>
        <p:spPr>
          <a:xfrm>
            <a:off x="9467949" y="4871962"/>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5" name="文字方塊 44"/>
          <p:cNvSpPr txBox="1"/>
          <p:nvPr/>
        </p:nvSpPr>
        <p:spPr>
          <a:xfrm>
            <a:off x="9468507" y="4986052"/>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6" name="文字方塊 45"/>
          <p:cNvSpPr txBox="1"/>
          <p:nvPr/>
        </p:nvSpPr>
        <p:spPr>
          <a:xfrm>
            <a:off x="7364715" y="1600813"/>
            <a:ext cx="3236469" cy="461665"/>
          </a:xfrm>
          <a:prstGeom prst="rect">
            <a:avLst/>
          </a:prstGeom>
          <a:noFill/>
        </p:spPr>
        <p:txBody>
          <a:bodyPr wrap="square" rtlCol="0">
            <a:spAutoFit/>
          </a:bodyPr>
          <a:lstStyle/>
          <a:p>
            <a:r>
              <a:rPr lang="en-US" altLang="zh-TW" sz="2400" b="1" dirty="0" smtClean="0">
                <a:solidFill>
                  <a:srgbClr val="FFC000"/>
                </a:solidFill>
              </a:rPr>
              <a:t>P2P</a:t>
            </a:r>
            <a:r>
              <a:rPr lang="en-US" altLang="zh-TW" sz="2400" b="1" dirty="0">
                <a:solidFill>
                  <a:srgbClr val="FFC000"/>
                </a:solidFill>
              </a:rPr>
              <a:t>/</a:t>
            </a:r>
            <a:r>
              <a:rPr lang="zh-TW" altLang="en-US" sz="2400" b="1" dirty="0" smtClean="0">
                <a:solidFill>
                  <a:srgbClr val="FFC000"/>
                </a:solidFill>
              </a:rPr>
              <a:t>群眾金融服務</a:t>
            </a:r>
            <a:endParaRPr lang="zh-TW" altLang="en-US" sz="2400" b="1" dirty="0">
              <a:solidFill>
                <a:srgbClr val="FFC000"/>
              </a:solidFill>
            </a:endParaRPr>
          </a:p>
        </p:txBody>
      </p:sp>
      <p:sp>
        <p:nvSpPr>
          <p:cNvPr id="3" name="矩形 2"/>
          <p:cNvSpPr/>
          <p:nvPr/>
        </p:nvSpPr>
        <p:spPr>
          <a:xfrm>
            <a:off x="983001" y="6292847"/>
            <a:ext cx="1620957" cy="523220"/>
          </a:xfrm>
          <a:prstGeom prst="rect">
            <a:avLst/>
          </a:prstGeom>
        </p:spPr>
        <p:txBody>
          <a:bodyPr wrap="none">
            <a:spAutoFit/>
          </a:bodyPr>
          <a:lstStyle/>
          <a:p>
            <a:r>
              <a:rPr lang="zh-TW" altLang="en-US" sz="2800" b="1" dirty="0">
                <a:solidFill>
                  <a:schemeClr val="accent2"/>
                </a:solidFill>
                <a:ea typeface="Calibri"/>
                <a:cs typeface="Calibri"/>
                <a:sym typeface="Calibri"/>
              </a:rPr>
              <a:t>數位銀行</a:t>
            </a:r>
            <a:endParaRPr lang="en-US" sz="2800" dirty="0"/>
          </a:p>
        </p:txBody>
      </p:sp>
      <p:sp>
        <p:nvSpPr>
          <p:cNvPr id="6" name="矩形 5"/>
          <p:cNvSpPr/>
          <p:nvPr/>
        </p:nvSpPr>
        <p:spPr>
          <a:xfrm>
            <a:off x="3494161" y="6292847"/>
            <a:ext cx="1620957" cy="523220"/>
          </a:xfrm>
          <a:prstGeom prst="rect">
            <a:avLst/>
          </a:prstGeom>
        </p:spPr>
        <p:txBody>
          <a:bodyPr wrap="none">
            <a:spAutoFit/>
          </a:bodyPr>
          <a:lstStyle/>
          <a:p>
            <a:r>
              <a:rPr lang="zh-TW" altLang="en-US" sz="2800" b="1" dirty="0">
                <a:solidFill>
                  <a:srgbClr val="7030A0"/>
                </a:solidFill>
                <a:ea typeface="Calibri"/>
                <a:cs typeface="Calibri"/>
                <a:sym typeface="Calibri"/>
              </a:rPr>
              <a:t>電商金融</a:t>
            </a:r>
            <a:endParaRPr lang="en-US" sz="2800" dirty="0">
              <a:solidFill>
                <a:srgbClr val="7030A0"/>
              </a:solidFill>
            </a:endParaRPr>
          </a:p>
        </p:txBody>
      </p:sp>
    </p:spTree>
    <p:extLst>
      <p:ext uri="{BB962C8B-B14F-4D97-AF65-F5344CB8AC3E}">
        <p14:creationId xmlns:p14="http://schemas.microsoft.com/office/powerpoint/2010/main" val="94682320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59904" y="208761"/>
            <a:ext cx="11035748" cy="1325563"/>
          </a:xfrm>
        </p:spPr>
        <p:txBody>
          <a:bodyPr/>
          <a:lstStyle/>
          <a:p>
            <a:r>
              <a:rPr lang="zh-TW" altLang="en-US" b="1" dirty="0">
                <a:solidFill>
                  <a:schemeClr val="accent2"/>
                </a:solidFill>
                <a:latin typeface="Calibri"/>
                <a:ea typeface="Calibri"/>
                <a:cs typeface="Calibri"/>
                <a:sym typeface="Calibri"/>
              </a:rPr>
              <a:t>數位</a:t>
            </a:r>
            <a:r>
              <a:rPr lang="zh-TW" altLang="en-US" b="1" dirty="0" smtClean="0">
                <a:solidFill>
                  <a:schemeClr val="accent2"/>
                </a:solidFill>
                <a:latin typeface="Calibri"/>
                <a:ea typeface="Calibri"/>
                <a:cs typeface="Calibri"/>
                <a:sym typeface="Calibri"/>
              </a:rPr>
              <a:t>銀行</a:t>
            </a:r>
            <a:r>
              <a:rPr lang="en-US" altLang="zh-TW" b="1" dirty="0" smtClean="0">
                <a:solidFill>
                  <a:schemeClr val="accent2"/>
                </a:solidFill>
                <a:latin typeface="Calibri"/>
                <a:ea typeface="Calibri"/>
                <a:cs typeface="Calibri"/>
                <a:sym typeface="Calibri"/>
              </a:rPr>
              <a:t>: Bank 1.0 </a:t>
            </a:r>
            <a:r>
              <a:rPr lang="zh-TW" altLang="en-US" b="1" dirty="0" smtClean="0">
                <a:solidFill>
                  <a:schemeClr val="accent2"/>
                </a:solidFill>
                <a:latin typeface="Calibri"/>
                <a:ea typeface="Calibri"/>
                <a:cs typeface="Calibri"/>
                <a:sym typeface="Calibri"/>
              </a:rPr>
              <a:t>到 </a:t>
            </a:r>
            <a:r>
              <a:rPr lang="en-US" altLang="zh-TW" b="1" dirty="0" smtClean="0">
                <a:solidFill>
                  <a:schemeClr val="accent2"/>
                </a:solidFill>
                <a:latin typeface="Calibri"/>
                <a:ea typeface="Calibri"/>
                <a:cs typeface="Calibri"/>
                <a:sym typeface="Calibri"/>
              </a:rPr>
              <a:t>Bank 3.0 </a:t>
            </a:r>
            <a:r>
              <a:rPr lang="zh-TW" altLang="en-US" b="1" dirty="0" smtClean="0">
                <a:solidFill>
                  <a:schemeClr val="accent2"/>
                </a:solidFill>
                <a:latin typeface="Calibri"/>
                <a:ea typeface="Calibri"/>
                <a:cs typeface="Calibri"/>
                <a:sym typeface="Calibri"/>
              </a:rPr>
              <a:t>銀行轉型</a:t>
            </a:r>
            <a:endParaRPr lang="zh-TW" altLang="en-US" dirty="0"/>
          </a:p>
        </p:txBody>
      </p:sp>
      <p:sp>
        <p:nvSpPr>
          <p:cNvPr id="3" name="內容版面配置區 2"/>
          <p:cNvSpPr>
            <a:spLocks noGrp="1"/>
          </p:cNvSpPr>
          <p:nvPr>
            <p:ph idx="1"/>
          </p:nvPr>
        </p:nvSpPr>
        <p:spPr>
          <a:xfrm>
            <a:off x="612058" y="1474839"/>
            <a:ext cx="5525272" cy="4702124"/>
          </a:xfrm>
        </p:spPr>
        <p:txBody>
          <a:bodyPr/>
          <a:lstStyle/>
          <a:p>
            <a:r>
              <a:rPr lang="en-US" altLang="zh-TW" dirty="0"/>
              <a:t>Bank1.0</a:t>
            </a:r>
          </a:p>
          <a:p>
            <a:pPr marL="0" indent="0">
              <a:buNone/>
            </a:pPr>
            <a:r>
              <a:rPr lang="zh-TW" altLang="en-US" dirty="0"/>
              <a:t>以</a:t>
            </a:r>
            <a:r>
              <a:rPr lang="zh-TW" altLang="en-US" b="1" dirty="0"/>
              <a:t>實體分行</a:t>
            </a:r>
            <a:r>
              <a:rPr lang="zh-TW" altLang="en-US" dirty="0"/>
              <a:t>為主</a:t>
            </a:r>
            <a:r>
              <a:rPr lang="en-US" altLang="zh-TW" dirty="0"/>
              <a:t>,</a:t>
            </a:r>
            <a:r>
              <a:rPr lang="zh-TW" altLang="en-US" dirty="0"/>
              <a:t>因此各家銀行積極拓展分行</a:t>
            </a:r>
            <a:endParaRPr lang="en-US" altLang="zh-TW" dirty="0"/>
          </a:p>
          <a:p>
            <a:r>
              <a:rPr lang="en-US" altLang="zh-TW" dirty="0"/>
              <a:t>Bank2.0</a:t>
            </a:r>
          </a:p>
          <a:p>
            <a:pPr marL="0" indent="0">
              <a:buNone/>
            </a:pPr>
            <a:r>
              <a:rPr lang="zh-TW" altLang="en-US" dirty="0" smtClean="0"/>
              <a:t>銀行</a:t>
            </a:r>
            <a:r>
              <a:rPr lang="zh-TW" altLang="en-US" dirty="0"/>
              <a:t>從實體分行轉型到</a:t>
            </a:r>
            <a:r>
              <a:rPr lang="zh-TW" altLang="en-US" b="1" dirty="0"/>
              <a:t>網路分行</a:t>
            </a:r>
            <a:r>
              <a:rPr lang="en-US" altLang="zh-TW" dirty="0"/>
              <a:t>,</a:t>
            </a:r>
            <a:r>
              <a:rPr lang="zh-TW" altLang="en-US" dirty="0"/>
              <a:t>且交易逐漸電子</a:t>
            </a:r>
            <a:r>
              <a:rPr lang="zh-TW" altLang="en-US" dirty="0" smtClean="0"/>
              <a:t>化</a:t>
            </a:r>
            <a:r>
              <a:rPr lang="en-US" altLang="zh-TW" dirty="0" smtClean="0">
                <a:solidFill>
                  <a:schemeClr val="dk1"/>
                </a:solidFill>
                <a:ea typeface="Calibri"/>
                <a:cs typeface="Calibri"/>
                <a:sym typeface="Calibri"/>
              </a:rPr>
              <a:t>(</a:t>
            </a:r>
            <a:r>
              <a:rPr lang="zh-TW" altLang="en-US" b="1" dirty="0">
                <a:solidFill>
                  <a:schemeClr val="dk1"/>
                </a:solidFill>
                <a:ea typeface="Calibri"/>
                <a:cs typeface="Calibri"/>
                <a:sym typeface="Calibri"/>
              </a:rPr>
              <a:t>多</a:t>
            </a:r>
            <a:r>
              <a:rPr lang="en-US" altLang="zh-TW" b="1" dirty="0" err="1" smtClean="0">
                <a:solidFill>
                  <a:schemeClr val="dk1"/>
                </a:solidFill>
                <a:ea typeface="Calibri"/>
                <a:cs typeface="Calibri"/>
                <a:sym typeface="Calibri"/>
              </a:rPr>
              <a:t>通路</a:t>
            </a:r>
            <a:r>
              <a:rPr lang="en-US" altLang="zh-TW" dirty="0" err="1" smtClean="0">
                <a:solidFill>
                  <a:schemeClr val="dk1"/>
                </a:solidFill>
                <a:ea typeface="Calibri"/>
                <a:cs typeface="Calibri"/>
                <a:sym typeface="Calibri"/>
              </a:rPr>
              <a:t>管理</a:t>
            </a:r>
            <a:r>
              <a:rPr lang="en-US" altLang="zh-TW" dirty="0" smtClean="0">
                <a:solidFill>
                  <a:schemeClr val="dk1"/>
                </a:solidFill>
                <a:ea typeface="Calibri"/>
                <a:cs typeface="Calibri"/>
                <a:sym typeface="Calibri"/>
              </a:rPr>
              <a:t>)</a:t>
            </a:r>
            <a:endParaRPr lang="en-US" altLang="zh-TW" dirty="0"/>
          </a:p>
          <a:p>
            <a:r>
              <a:rPr lang="en-US" altLang="zh-TW" dirty="0"/>
              <a:t>Bank3.0</a:t>
            </a:r>
          </a:p>
          <a:p>
            <a:pPr marL="0" indent="0">
              <a:buNone/>
            </a:pPr>
            <a:r>
              <a:rPr lang="zh-TW" altLang="en-US" dirty="0"/>
              <a:t>虛擬銀行或電子銀行</a:t>
            </a:r>
            <a:r>
              <a:rPr lang="en-US" altLang="zh-TW" dirty="0"/>
              <a:t>,</a:t>
            </a:r>
            <a:r>
              <a:rPr lang="zh-TW" altLang="en-US" dirty="0"/>
              <a:t>不依賴實體設施的虛擬服務</a:t>
            </a:r>
            <a:r>
              <a:rPr lang="en-US" altLang="zh-TW" sz="2400" dirty="0">
                <a:solidFill>
                  <a:schemeClr val="dk1"/>
                </a:solidFill>
                <a:latin typeface="Calibri"/>
                <a:ea typeface="Calibri"/>
                <a:cs typeface="Calibri"/>
                <a:sym typeface="Calibri"/>
              </a:rPr>
              <a:t>(</a:t>
            </a:r>
            <a:r>
              <a:rPr lang="en-US" altLang="zh-TW" sz="2400" b="1" dirty="0" err="1">
                <a:solidFill>
                  <a:schemeClr val="dk1"/>
                </a:solidFill>
                <a:latin typeface="Calibri"/>
                <a:ea typeface="Calibri"/>
                <a:cs typeface="Calibri"/>
                <a:sym typeface="Calibri"/>
              </a:rPr>
              <a:t>全通路</a:t>
            </a:r>
            <a:r>
              <a:rPr lang="en-US" altLang="zh-TW" sz="2400" dirty="0" err="1">
                <a:solidFill>
                  <a:schemeClr val="dk1"/>
                </a:solidFill>
                <a:latin typeface="Calibri"/>
                <a:ea typeface="Calibri"/>
                <a:cs typeface="Calibri"/>
                <a:sym typeface="Calibri"/>
              </a:rPr>
              <a:t>管理</a:t>
            </a:r>
            <a:r>
              <a:rPr lang="en-US" altLang="zh-TW" sz="2400" dirty="0">
                <a:solidFill>
                  <a:schemeClr val="dk1"/>
                </a:solidFill>
                <a:latin typeface="Calibri"/>
                <a:ea typeface="Calibri"/>
                <a:cs typeface="Calibri"/>
                <a:sym typeface="Calibri"/>
              </a:rPr>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93</a:t>
            </a:fld>
            <a:endParaRPr lang="zh-TW" altLang="en-US" dirty="0"/>
          </a:p>
        </p:txBody>
      </p:sp>
      <p:sp>
        <p:nvSpPr>
          <p:cNvPr id="6" name="橢圓 5"/>
          <p:cNvSpPr/>
          <p:nvPr/>
        </p:nvSpPr>
        <p:spPr>
          <a:xfrm>
            <a:off x="6850251" y="3223647"/>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7" name="橢圓 6"/>
          <p:cNvSpPr/>
          <p:nvPr/>
        </p:nvSpPr>
        <p:spPr>
          <a:xfrm>
            <a:off x="6586781" y="2309248"/>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6354305" y="1367286"/>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7056021" y="3621152"/>
            <a:ext cx="1627323" cy="646331"/>
          </a:xfrm>
          <a:prstGeom prst="rect">
            <a:avLst/>
          </a:prstGeom>
          <a:noFill/>
        </p:spPr>
        <p:txBody>
          <a:bodyPr wrap="square" rtlCol="0">
            <a:spAutoFit/>
          </a:bodyPr>
          <a:lstStyle/>
          <a:p>
            <a:r>
              <a:rPr lang="en-US" altLang="zh-TW" b="1" dirty="0"/>
              <a:t>Bank1.0</a:t>
            </a:r>
          </a:p>
          <a:p>
            <a:r>
              <a:rPr lang="zh-TW" altLang="en-US" dirty="0"/>
              <a:t>銀行物理網點</a:t>
            </a:r>
          </a:p>
        </p:txBody>
      </p:sp>
      <p:sp>
        <p:nvSpPr>
          <p:cNvPr id="11" name="文字方塊 10"/>
          <p:cNvSpPr txBox="1"/>
          <p:nvPr/>
        </p:nvSpPr>
        <p:spPr>
          <a:xfrm>
            <a:off x="8730922" y="2795792"/>
            <a:ext cx="1286359" cy="1200329"/>
          </a:xfrm>
          <a:prstGeom prst="rect">
            <a:avLst/>
          </a:prstGeom>
          <a:noFill/>
        </p:spPr>
        <p:txBody>
          <a:bodyPr wrap="square" rtlCol="0">
            <a:spAutoFit/>
          </a:bodyPr>
          <a:lstStyle/>
          <a:p>
            <a:r>
              <a:rPr lang="en-US" altLang="zh-TW" b="1" dirty="0"/>
              <a:t>Bank2.0</a:t>
            </a:r>
          </a:p>
          <a:p>
            <a:r>
              <a:rPr lang="zh-TW" altLang="en-US" dirty="0"/>
              <a:t>自助銀行</a:t>
            </a:r>
            <a:endParaRPr lang="en-US" altLang="zh-TW" dirty="0"/>
          </a:p>
          <a:p>
            <a:r>
              <a:rPr lang="zh-TW" altLang="en-US" dirty="0"/>
              <a:t>電話銀行</a:t>
            </a:r>
            <a:endParaRPr lang="en-US" altLang="zh-TW" dirty="0"/>
          </a:p>
          <a:p>
            <a:r>
              <a:rPr lang="zh-TW" altLang="en-US" dirty="0"/>
              <a:t>網上銀行</a:t>
            </a:r>
          </a:p>
        </p:txBody>
      </p:sp>
      <p:sp>
        <p:nvSpPr>
          <p:cNvPr id="12" name="文字方塊 11"/>
          <p:cNvSpPr txBox="1"/>
          <p:nvPr/>
        </p:nvSpPr>
        <p:spPr>
          <a:xfrm>
            <a:off x="10053652" y="2346484"/>
            <a:ext cx="1286359" cy="1754326"/>
          </a:xfrm>
          <a:prstGeom prst="rect">
            <a:avLst/>
          </a:prstGeom>
          <a:noFill/>
        </p:spPr>
        <p:txBody>
          <a:bodyPr wrap="square" rtlCol="0">
            <a:spAutoFit/>
          </a:bodyPr>
          <a:lstStyle/>
          <a:p>
            <a:r>
              <a:rPr lang="en-US" altLang="zh-TW" b="1" dirty="0"/>
              <a:t>Bank3.0</a:t>
            </a:r>
          </a:p>
          <a:p>
            <a:r>
              <a:rPr lang="zh-TW" altLang="en-US" dirty="0"/>
              <a:t>社交網絡</a:t>
            </a:r>
            <a:endParaRPr lang="en-US" altLang="zh-TW" dirty="0"/>
          </a:p>
          <a:p>
            <a:r>
              <a:rPr lang="zh-TW" altLang="en-US" dirty="0"/>
              <a:t>移動支付</a:t>
            </a:r>
            <a:endParaRPr lang="en-US" altLang="zh-TW" dirty="0"/>
          </a:p>
          <a:p>
            <a:r>
              <a:rPr lang="zh-TW" altLang="en-US" dirty="0"/>
              <a:t>大數據</a:t>
            </a:r>
            <a:endParaRPr lang="en-US" altLang="zh-TW" dirty="0"/>
          </a:p>
          <a:p>
            <a:r>
              <a:rPr lang="zh-TW" altLang="en-US" dirty="0"/>
              <a:t>雲計算</a:t>
            </a:r>
            <a:endParaRPr lang="en-US" altLang="zh-TW" dirty="0"/>
          </a:p>
          <a:p>
            <a:r>
              <a:rPr lang="en-US" altLang="zh-TW" dirty="0"/>
              <a:t>……</a:t>
            </a:r>
            <a:endParaRPr lang="zh-TW" altLang="en-US" dirty="0"/>
          </a:p>
        </p:txBody>
      </p:sp>
      <p:sp>
        <p:nvSpPr>
          <p:cNvPr id="10" name="文字方塊 9"/>
          <p:cNvSpPr txBox="1"/>
          <p:nvPr/>
        </p:nvSpPr>
        <p:spPr>
          <a:xfrm>
            <a:off x="7457059" y="5169109"/>
            <a:ext cx="5047701" cy="369332"/>
          </a:xfrm>
          <a:prstGeom prst="rect">
            <a:avLst/>
          </a:prstGeom>
          <a:noFill/>
        </p:spPr>
        <p:txBody>
          <a:bodyPr wrap="square" rtlCol="0">
            <a:spAutoFit/>
          </a:bodyPr>
          <a:lstStyle/>
          <a:p>
            <a:r>
              <a:rPr lang="zh-TW" altLang="en-US" dirty="0"/>
              <a:t>銀行零售渠道的各階段之間的關係</a:t>
            </a:r>
          </a:p>
        </p:txBody>
      </p:sp>
      <p:sp>
        <p:nvSpPr>
          <p:cNvPr id="2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24194478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zh-TW" altLang="en-US" sz="4200" b="1" i="0" u="none" strike="noStrike" cap="none" dirty="0">
                <a:solidFill>
                  <a:schemeClr val="accent2"/>
                </a:solidFill>
                <a:latin typeface="Calibri"/>
                <a:ea typeface="Calibri"/>
                <a:cs typeface="Calibri"/>
                <a:sym typeface="Calibri"/>
              </a:rPr>
              <a:t>數位銀行</a:t>
            </a:r>
            <a:r>
              <a:rPr lang="en-US" altLang="zh-TW" sz="4200" b="1" i="0" u="none" strike="noStrike" cap="none" dirty="0">
                <a:solidFill>
                  <a:schemeClr val="accent2"/>
                </a:solidFill>
                <a:latin typeface="Calibri"/>
                <a:ea typeface="Calibri"/>
                <a:cs typeface="Calibri"/>
                <a:sym typeface="Calibri"/>
              </a:rPr>
              <a:t>:</a:t>
            </a:r>
            <a:r>
              <a:rPr lang="zh-TW" altLang="en-US" sz="4200" b="1" i="0" u="none" strike="noStrike" cap="none" dirty="0">
                <a:solidFill>
                  <a:schemeClr val="accent2"/>
                </a:solidFill>
                <a:latin typeface="Calibri"/>
                <a:ea typeface="Calibri"/>
                <a:cs typeface="Calibri"/>
                <a:sym typeface="Calibri"/>
              </a:rPr>
              <a:t> </a:t>
            </a:r>
            <a:r>
              <a:rPr lang="en-US" sz="4200" b="1" i="0" u="none" strike="noStrike" cap="none" dirty="0">
                <a:solidFill>
                  <a:schemeClr val="accent2"/>
                </a:solidFill>
                <a:latin typeface="Calibri"/>
                <a:ea typeface="Calibri"/>
                <a:cs typeface="Calibri"/>
                <a:sym typeface="Calibri"/>
              </a:rPr>
              <a:t>Fintech &amp; Bank3.0</a:t>
            </a:r>
          </a:p>
        </p:txBody>
      </p:sp>
      <p:sp>
        <p:nvSpPr>
          <p:cNvPr id="255" name="Shape 255"/>
          <p:cNvSpPr txBox="1">
            <a:spLocks noGrp="1"/>
          </p:cNvSpPr>
          <p:nvPr>
            <p:ph type="body" idx="1"/>
          </p:nvPr>
        </p:nvSpPr>
        <p:spPr>
          <a:xfrm>
            <a:off x="594851" y="1444358"/>
            <a:ext cx="11002296" cy="4702124"/>
          </a:xfrm>
          <a:prstGeom prst="rect">
            <a:avLst/>
          </a:prstGeom>
          <a:noFill/>
          <a:ln>
            <a:noFill/>
          </a:ln>
        </p:spPr>
        <p:txBody>
          <a:bodyPr lIns="91425" tIns="45700" rIns="91425" bIns="45700" anchor="t" anchorCtr="0">
            <a:noAutofit/>
          </a:bodyPr>
          <a:lstStyle/>
          <a:p>
            <a:pPr marL="685800" marR="0" lvl="1" indent="-228600" algn="l" rtl="0">
              <a:lnSpc>
                <a:spcPct val="100000"/>
              </a:lnSpc>
              <a:spcBef>
                <a:spcPts val="0"/>
              </a:spcBef>
              <a:buClr>
                <a:schemeClr val="dk1"/>
              </a:buClr>
              <a:buSzPct val="100000"/>
              <a:buFont typeface="Arial"/>
              <a:buNone/>
            </a:pPr>
            <a:endParaRPr sz="2400" b="0" i="0" u="none" strike="noStrike" cap="none" dirty="0">
              <a:solidFill>
                <a:schemeClr val="dk1"/>
              </a:solidFill>
              <a:latin typeface="Calibri"/>
              <a:ea typeface="Calibri"/>
              <a:cs typeface="Calibri"/>
              <a:sym typeface="Calibri"/>
            </a:endParaRPr>
          </a:p>
        </p:txBody>
      </p:sp>
      <p:sp>
        <p:nvSpPr>
          <p:cNvPr id="256" name="Shape 256"/>
          <p:cNvSpPr/>
          <p:nvPr/>
        </p:nvSpPr>
        <p:spPr>
          <a:xfrm>
            <a:off x="2038701" y="2672392"/>
            <a:ext cx="6379016" cy="3257608"/>
          </a:xfrm>
          <a:prstGeom prst="ellipse">
            <a:avLst/>
          </a:prstGeom>
          <a:solidFill>
            <a:schemeClr val="bg1">
              <a:lumMod val="85000"/>
            </a:schemeClr>
          </a:solidFill>
          <a:ln w="9525" cap="flat" cmpd="sng">
            <a:solidFill>
              <a:schemeClr val="tx2">
                <a:lumMod val="10000"/>
                <a:lumOff val="90000"/>
              </a:schemeClr>
            </a:solidFill>
            <a:prstDash val="solid"/>
            <a:round/>
            <a:headEnd type="none" w="med" len="med"/>
            <a:tailEnd type="none" w="med" len="med"/>
          </a:ln>
        </p:spPr>
        <p:txBody>
          <a:bodyPr lIns="68575" tIns="34275" rIns="68575" bIns="34275" anchor="ctr" anchorCtr="0">
            <a:noAutofit/>
          </a:bodyPr>
          <a:lstStyle/>
          <a:p>
            <a:pPr marL="0" marR="0" lvl="0" indent="0" algn="r" rtl="0">
              <a:spcBef>
                <a:spcPts val="0"/>
              </a:spcBef>
              <a:buClr>
                <a:schemeClr val="dk1"/>
              </a:buClr>
              <a:buSzPct val="25000"/>
              <a:buFont typeface="Arial"/>
              <a:buNone/>
            </a:pPr>
            <a:r>
              <a:rPr lang="en-US" sz="1800" dirty="0">
                <a:solidFill>
                  <a:schemeClr val="dk1"/>
                </a:solidFill>
                <a:latin typeface="Arial"/>
                <a:ea typeface="Arial"/>
                <a:cs typeface="Arial"/>
                <a:sym typeface="Arial"/>
              </a:rPr>
              <a:t>                                                                                      </a:t>
            </a:r>
            <a:endParaRPr lang="en-US" sz="3200" dirty="0">
              <a:solidFill>
                <a:schemeClr val="dk1"/>
              </a:solidFill>
              <a:latin typeface="Arial"/>
              <a:ea typeface="Arial"/>
              <a:cs typeface="Arial"/>
              <a:sym typeface="Arial"/>
            </a:endParaRPr>
          </a:p>
        </p:txBody>
      </p:sp>
      <p:sp>
        <p:nvSpPr>
          <p:cNvPr id="257" name="Shape 257"/>
          <p:cNvSpPr/>
          <p:nvPr/>
        </p:nvSpPr>
        <p:spPr>
          <a:xfrm>
            <a:off x="2666011" y="3320926"/>
            <a:ext cx="2638164" cy="1872711"/>
          </a:xfrm>
          <a:prstGeom prst="ellipse">
            <a:avLst/>
          </a:prstGeom>
          <a:solidFill>
            <a:schemeClr val="accent1">
              <a:lumMod val="20000"/>
              <a:lumOff val="80000"/>
            </a:schemeClr>
          </a:solidFill>
          <a:ln w="9525" cap="flat" cmpd="sng">
            <a:solidFill>
              <a:schemeClr val="accent1">
                <a:lumMod val="20000"/>
                <a:lumOff val="80000"/>
              </a:schemeClr>
            </a:solidFill>
            <a:prstDash val="solid"/>
            <a:round/>
            <a:headEnd type="none" w="med" len="med"/>
            <a:tailEnd type="none" w="med" len="med"/>
          </a:ln>
        </p:spPr>
        <p:txBody>
          <a:bodyPr lIns="68575" tIns="34275" rIns="68575" bIns="34275" anchor="ctr" anchorCtr="0">
            <a:noAutofit/>
          </a:bodyPr>
          <a:lstStyle/>
          <a:p>
            <a:pPr marL="0" marR="0" lvl="0" indent="0" algn="ctr" rtl="0">
              <a:spcBef>
                <a:spcPts val="0"/>
              </a:spcBef>
              <a:buClr>
                <a:schemeClr val="dk1"/>
              </a:buClr>
              <a:buSzPct val="25000"/>
              <a:buFont typeface="Arial"/>
              <a:buNone/>
            </a:pPr>
            <a:r>
              <a:rPr lang="en-US" sz="3000" dirty="0">
                <a:solidFill>
                  <a:schemeClr val="dk1"/>
                </a:solidFill>
                <a:latin typeface="Arial"/>
                <a:ea typeface="Arial"/>
                <a:cs typeface="Arial"/>
                <a:sym typeface="Arial"/>
              </a:rPr>
              <a:t>Bank 3.0</a:t>
            </a:r>
          </a:p>
        </p:txBody>
      </p:sp>
      <p:cxnSp>
        <p:nvCxnSpPr>
          <p:cNvPr id="258" name="Shape 258"/>
          <p:cNvCxnSpPr/>
          <p:nvPr/>
        </p:nvCxnSpPr>
        <p:spPr>
          <a:xfrm>
            <a:off x="2364068" y="2340600"/>
            <a:ext cx="5407608" cy="15879"/>
          </a:xfrm>
          <a:prstGeom prst="straightConnector1">
            <a:avLst/>
          </a:prstGeom>
          <a:ln w="57150">
            <a:headEnd type="triangle" w="lg" len="lg"/>
            <a:tailEnd type="triangle" w="lg" len="lg"/>
          </a:ln>
        </p:spPr>
        <p:style>
          <a:lnRef idx="3">
            <a:schemeClr val="accent2"/>
          </a:lnRef>
          <a:fillRef idx="0">
            <a:schemeClr val="accent2"/>
          </a:fillRef>
          <a:effectRef idx="2">
            <a:schemeClr val="accent2"/>
          </a:effectRef>
          <a:fontRef idx="minor">
            <a:schemeClr val="tx1"/>
          </a:fontRef>
        </p:style>
      </p:cxnSp>
      <p:sp>
        <p:nvSpPr>
          <p:cNvPr id="259" name="Shape 259"/>
          <p:cNvSpPr/>
          <p:nvPr/>
        </p:nvSpPr>
        <p:spPr>
          <a:xfrm>
            <a:off x="7771677"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消費者</a:t>
            </a:r>
          </a:p>
        </p:txBody>
      </p:sp>
      <p:sp>
        <p:nvSpPr>
          <p:cNvPr id="260" name="Shape 260"/>
          <p:cNvSpPr/>
          <p:nvPr/>
        </p:nvSpPr>
        <p:spPr>
          <a:xfrm>
            <a:off x="955719"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銀行端</a:t>
            </a:r>
          </a:p>
        </p:txBody>
      </p:sp>
      <p:sp>
        <p:nvSpPr>
          <p:cNvPr id="273" name="Shape 27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94</a:t>
            </a:fld>
            <a:endParaRPr lang="en-US" sz="2000">
              <a:solidFill>
                <a:schemeClr val="lt1"/>
              </a:solidFill>
              <a:latin typeface="Calibri"/>
              <a:ea typeface="Calibri"/>
              <a:cs typeface="Calibri"/>
              <a:sym typeface="Calibri"/>
            </a:endParaRPr>
          </a:p>
        </p:txBody>
      </p:sp>
      <p:sp>
        <p:nvSpPr>
          <p:cNvPr id="2" name="矩形 1"/>
          <p:cNvSpPr/>
          <p:nvPr/>
        </p:nvSpPr>
        <p:spPr>
          <a:xfrm>
            <a:off x="5010173" y="4570771"/>
            <a:ext cx="1956470" cy="523220"/>
          </a:xfrm>
          <a:prstGeom prst="rect">
            <a:avLst/>
          </a:prstGeom>
        </p:spPr>
        <p:txBody>
          <a:bodyPr wrap="square">
            <a:spAutoFit/>
          </a:bodyPr>
          <a:lstStyle/>
          <a:p>
            <a:pPr lvl="0" algn="ctr">
              <a:buClr>
                <a:schemeClr val="dk1"/>
              </a:buClr>
              <a:buSzPct val="25000"/>
            </a:pPr>
            <a:r>
              <a:rPr lang="en-US" altLang="zh-TW" sz="2800" dirty="0">
                <a:solidFill>
                  <a:schemeClr val="bg1">
                    <a:lumMod val="50000"/>
                  </a:schemeClr>
                </a:solidFill>
                <a:latin typeface="Arial"/>
                <a:ea typeface="Arial"/>
                <a:cs typeface="Arial"/>
                <a:sym typeface="Arial"/>
              </a:rPr>
              <a:t>Bank 4.0</a:t>
            </a:r>
          </a:p>
        </p:txBody>
      </p:sp>
      <p:sp>
        <p:nvSpPr>
          <p:cNvPr id="35" name="矩形 34"/>
          <p:cNvSpPr/>
          <p:nvPr/>
        </p:nvSpPr>
        <p:spPr>
          <a:xfrm>
            <a:off x="6678653" y="3985996"/>
            <a:ext cx="1956470" cy="584775"/>
          </a:xfrm>
          <a:prstGeom prst="rect">
            <a:avLst/>
          </a:prstGeom>
        </p:spPr>
        <p:txBody>
          <a:bodyPr wrap="square">
            <a:spAutoFit/>
          </a:bodyPr>
          <a:lstStyle/>
          <a:p>
            <a:pPr lvl="0" algn="ctr">
              <a:buClr>
                <a:schemeClr val="dk1"/>
              </a:buClr>
              <a:buSzPct val="25000"/>
            </a:pPr>
            <a:r>
              <a:rPr lang="en-US" altLang="zh-TW" sz="3200" dirty="0" err="1">
                <a:latin typeface="Arial"/>
                <a:ea typeface="Arial"/>
                <a:cs typeface="Arial"/>
                <a:sym typeface="Arial"/>
              </a:rPr>
              <a:t>FinTech</a:t>
            </a:r>
            <a:endParaRPr lang="en-US" altLang="zh-TW" sz="3200" dirty="0">
              <a:latin typeface="Arial"/>
              <a:ea typeface="Arial"/>
              <a:cs typeface="Arial"/>
              <a:sym typeface="Arial"/>
            </a:endParaRPr>
          </a:p>
        </p:txBody>
      </p:sp>
      <p:sp>
        <p:nvSpPr>
          <p:cNvPr id="3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06008032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zh-TW" altLang="en-US" b="1" dirty="0">
                <a:solidFill>
                  <a:schemeClr val="accent2"/>
                </a:solidFill>
                <a:latin typeface="Calibri"/>
                <a:ea typeface="Calibri"/>
                <a:cs typeface="Calibri"/>
                <a:sym typeface="Calibri"/>
              </a:rPr>
              <a:t>數位銀行</a:t>
            </a:r>
            <a:r>
              <a:rPr lang="en-US" altLang="zh-TW" b="1" dirty="0">
                <a:solidFill>
                  <a:schemeClr val="accent2"/>
                </a:solidFill>
                <a:latin typeface="Calibri"/>
                <a:ea typeface="Calibri"/>
                <a:cs typeface="Calibri"/>
                <a:sym typeface="Calibri"/>
              </a:rPr>
              <a:t>:</a:t>
            </a:r>
            <a:r>
              <a:rPr lang="zh-TW" altLang="en-US" b="1" dirty="0">
                <a:solidFill>
                  <a:schemeClr val="accent2"/>
                </a:solidFill>
                <a:latin typeface="Calibri"/>
                <a:ea typeface="Calibri"/>
                <a:cs typeface="Calibri"/>
                <a:sym typeface="Calibri"/>
              </a:rPr>
              <a:t> </a:t>
            </a:r>
            <a:r>
              <a:rPr lang="en-US" b="1" dirty="0" smtClean="0">
                <a:solidFill>
                  <a:schemeClr val="accent2"/>
                </a:solidFill>
                <a:latin typeface="Calibri"/>
                <a:ea typeface="Calibri"/>
                <a:cs typeface="Calibri"/>
                <a:sym typeface="Calibri"/>
              </a:rPr>
              <a:t> Bank3.0 </a:t>
            </a:r>
            <a:r>
              <a:rPr lang="zh-TW" altLang="en-US" b="1" dirty="0" smtClean="0">
                <a:solidFill>
                  <a:schemeClr val="accent2"/>
                </a:solidFill>
                <a:latin typeface="Calibri"/>
                <a:ea typeface="Calibri"/>
                <a:cs typeface="Calibri"/>
                <a:sym typeface="Calibri"/>
              </a:rPr>
              <a:t>到 </a:t>
            </a:r>
            <a:r>
              <a:rPr lang="en-US" altLang="zh-TW" b="1" dirty="0" smtClean="0">
                <a:solidFill>
                  <a:schemeClr val="accent2"/>
                </a:solidFill>
                <a:latin typeface="Calibri"/>
                <a:ea typeface="Calibri"/>
                <a:cs typeface="Calibri"/>
                <a:sym typeface="Calibri"/>
              </a:rPr>
              <a:t>Bank 4.0 </a:t>
            </a:r>
            <a:endParaRPr lang="en-US" sz="4200" b="1" i="0" u="none" strike="noStrike" cap="none" dirty="0">
              <a:solidFill>
                <a:schemeClr val="accent2"/>
              </a:solidFill>
              <a:latin typeface="Calibri"/>
              <a:ea typeface="Calibri"/>
              <a:cs typeface="Calibri"/>
              <a:sym typeface="Calibri"/>
            </a:endParaRPr>
          </a:p>
        </p:txBody>
      </p:sp>
      <p:sp>
        <p:nvSpPr>
          <p:cNvPr id="331" name="Shape 331"/>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95</a:t>
            </a:fld>
            <a:endParaRPr lang="en-US" sz="2000">
              <a:solidFill>
                <a:schemeClr val="lt1"/>
              </a:solidFill>
              <a:latin typeface="Calibri"/>
              <a:ea typeface="Calibri"/>
              <a:cs typeface="Calibri"/>
              <a:sym typeface="Calibri"/>
            </a:endParaRPr>
          </a:p>
        </p:txBody>
      </p:sp>
      <p:pic>
        <p:nvPicPr>
          <p:cNvPr id="17" name="Picture 2" descr="http://journal.eyeprophet.com/wp-content/uploads/2015/11/bank3.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3592" y="1319982"/>
            <a:ext cx="9194096" cy="4741419"/>
          </a:xfrm>
          <a:prstGeom prst="rect">
            <a:avLst/>
          </a:prstGeom>
          <a:noFill/>
          <a:extLst>
            <a:ext uri="{909E8E84-426E-40DD-AFC4-6F175D3DCCD1}">
              <a14:hiddenFill xmlns:a14="http://schemas.microsoft.com/office/drawing/2010/main">
                <a:solidFill>
                  <a:srgbClr val="FFFFFF"/>
                </a:solidFill>
              </a14:hiddenFill>
            </a:ext>
          </a:extLst>
        </p:spPr>
      </p:pic>
      <p:sp>
        <p:nvSpPr>
          <p:cNvPr id="2" name="箭號: 向右 1"/>
          <p:cNvSpPr/>
          <p:nvPr/>
        </p:nvSpPr>
        <p:spPr>
          <a:xfrm>
            <a:off x="1541721" y="5411972"/>
            <a:ext cx="6477814" cy="5069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Bank3.0</a:t>
            </a:r>
            <a:endParaRPr lang="zh-TW" altLang="en-US" dirty="0"/>
          </a:p>
        </p:txBody>
      </p:sp>
      <p:sp>
        <p:nvSpPr>
          <p:cNvPr id="29" name="箭號: 向右 28"/>
          <p:cNvSpPr/>
          <p:nvPr/>
        </p:nvSpPr>
        <p:spPr>
          <a:xfrm>
            <a:off x="8279697" y="5411970"/>
            <a:ext cx="2384184" cy="506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Bank4.0</a:t>
            </a:r>
            <a:endParaRPr lang="zh-TW" altLang="en-US" dirty="0"/>
          </a:p>
        </p:txBody>
      </p:sp>
      <p:sp>
        <p:nvSpPr>
          <p:cNvPr id="31"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00072995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橢圓 16"/>
          <p:cNvSpPr/>
          <p:nvPr/>
        </p:nvSpPr>
        <p:spPr>
          <a:xfrm rot="20502527">
            <a:off x="1428311" y="421076"/>
            <a:ext cx="7977727" cy="579980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96</a:t>
            </a:fld>
            <a:endParaRPr lang="zh-TW" altLang="en-US" dirty="0"/>
          </a:p>
        </p:txBody>
      </p:sp>
      <p:grpSp>
        <p:nvGrpSpPr>
          <p:cNvPr id="36" name="群組 35"/>
          <p:cNvGrpSpPr/>
          <p:nvPr/>
        </p:nvGrpSpPr>
        <p:grpSpPr>
          <a:xfrm>
            <a:off x="1152939" y="1449238"/>
            <a:ext cx="8295201" cy="5108113"/>
            <a:chOff x="1982920" y="1274520"/>
            <a:chExt cx="8061341" cy="4727979"/>
          </a:xfrm>
        </p:grpSpPr>
        <p:sp>
          <p:nvSpPr>
            <p:cNvPr id="27" name="文字方塊 26"/>
            <p:cNvSpPr txBox="1"/>
            <p:nvPr/>
          </p:nvSpPr>
          <p:spPr>
            <a:xfrm rot="16200000">
              <a:off x="9188520" y="5286784"/>
              <a:ext cx="615553" cy="815877"/>
            </a:xfrm>
            <a:prstGeom prst="rect">
              <a:avLst/>
            </a:prstGeom>
            <a:noFill/>
          </p:spPr>
          <p:txBody>
            <a:bodyPr vert="eaVert" wrap="square" rtlCol="0">
              <a:spAutoFit/>
            </a:bodyPr>
            <a:lstStyle/>
            <a:p>
              <a:r>
                <a:rPr lang="zh-TW" altLang="en-US" sz="2800" dirty="0"/>
                <a:t>虛擬</a:t>
              </a:r>
              <a:endParaRPr lang="en-US" altLang="zh-TW" sz="2800" dirty="0"/>
            </a:p>
          </p:txBody>
        </p:sp>
        <p:sp>
          <p:nvSpPr>
            <p:cNvPr id="19" name="向右箭號 18"/>
            <p:cNvSpPr/>
            <p:nvPr/>
          </p:nvSpPr>
          <p:spPr>
            <a:xfrm>
              <a:off x="2810692" y="5260047"/>
              <a:ext cx="7233569" cy="194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向下箭號 19"/>
            <p:cNvSpPr/>
            <p:nvPr/>
          </p:nvSpPr>
          <p:spPr>
            <a:xfrm rot="10800000">
              <a:off x="2564122" y="1394977"/>
              <a:ext cx="192607" cy="3863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文字方塊 25"/>
            <p:cNvSpPr txBox="1"/>
            <p:nvPr/>
          </p:nvSpPr>
          <p:spPr>
            <a:xfrm>
              <a:off x="1982920" y="1274520"/>
              <a:ext cx="615553" cy="1332137"/>
            </a:xfrm>
            <a:prstGeom prst="rect">
              <a:avLst/>
            </a:prstGeom>
            <a:noFill/>
          </p:spPr>
          <p:txBody>
            <a:bodyPr vert="eaVert" wrap="square" rtlCol="0">
              <a:spAutoFit/>
            </a:bodyPr>
            <a:lstStyle/>
            <a:p>
              <a:r>
                <a:rPr lang="zh-TW" altLang="en-US" sz="2800" dirty="0"/>
                <a:t>客戶端</a:t>
              </a:r>
              <a:endParaRPr lang="en-US" altLang="zh-TW" sz="2800" dirty="0"/>
            </a:p>
          </p:txBody>
        </p:sp>
        <p:sp>
          <p:nvSpPr>
            <p:cNvPr id="28" name="文字方塊 27"/>
            <p:cNvSpPr txBox="1"/>
            <p:nvPr/>
          </p:nvSpPr>
          <p:spPr>
            <a:xfrm>
              <a:off x="2075725" y="4428302"/>
              <a:ext cx="562918" cy="1332137"/>
            </a:xfrm>
            <a:prstGeom prst="rect">
              <a:avLst/>
            </a:prstGeom>
            <a:noFill/>
          </p:spPr>
          <p:txBody>
            <a:bodyPr vert="eaVert" wrap="square" rtlCol="0">
              <a:spAutoFit/>
            </a:bodyPr>
            <a:lstStyle/>
            <a:p>
              <a:r>
                <a:rPr lang="zh-TW" altLang="en-US" sz="2800" dirty="0"/>
                <a:t>銀行端</a:t>
              </a:r>
              <a:endParaRPr lang="en-US" altLang="zh-TW" sz="2800" dirty="0"/>
            </a:p>
          </p:txBody>
        </p:sp>
        <p:sp>
          <p:nvSpPr>
            <p:cNvPr id="29" name="文字方塊 28"/>
            <p:cNvSpPr txBox="1"/>
            <p:nvPr/>
          </p:nvSpPr>
          <p:spPr>
            <a:xfrm rot="16200000">
              <a:off x="3094850" y="5227309"/>
              <a:ext cx="534188" cy="845803"/>
            </a:xfrm>
            <a:prstGeom prst="rect">
              <a:avLst/>
            </a:prstGeom>
            <a:noFill/>
          </p:spPr>
          <p:txBody>
            <a:bodyPr vert="eaVert" wrap="square" rtlCol="0">
              <a:spAutoFit/>
            </a:bodyPr>
            <a:lstStyle/>
            <a:p>
              <a:r>
                <a:rPr lang="zh-TW" altLang="en-US" sz="2800" dirty="0"/>
                <a:t>實體</a:t>
              </a:r>
              <a:endParaRPr lang="en-US" altLang="zh-TW" sz="2800" dirty="0"/>
            </a:p>
          </p:txBody>
        </p:sp>
      </p:grpSp>
      <p:sp>
        <p:nvSpPr>
          <p:cNvPr id="18" name="文字方塊 17"/>
          <p:cNvSpPr txBox="1"/>
          <p:nvPr/>
        </p:nvSpPr>
        <p:spPr>
          <a:xfrm>
            <a:off x="4833717" y="714016"/>
            <a:ext cx="3506090" cy="523220"/>
          </a:xfrm>
          <a:prstGeom prst="rect">
            <a:avLst/>
          </a:prstGeom>
          <a:noFill/>
        </p:spPr>
        <p:txBody>
          <a:bodyPr wrap="square" rtlCol="0">
            <a:spAutoFit/>
          </a:bodyPr>
          <a:lstStyle/>
          <a:p>
            <a:r>
              <a:rPr lang="en-US" altLang="zh-TW" sz="2800" dirty="0"/>
              <a:t>Internet Of Everything</a:t>
            </a:r>
            <a:endParaRPr lang="zh-TW" altLang="en-US" sz="2800" dirty="0"/>
          </a:p>
        </p:txBody>
      </p:sp>
      <p:sp>
        <p:nvSpPr>
          <p:cNvPr id="30" name="文字方塊 29"/>
          <p:cNvSpPr txBox="1"/>
          <p:nvPr/>
        </p:nvSpPr>
        <p:spPr>
          <a:xfrm>
            <a:off x="11286879" y="547607"/>
            <a:ext cx="615553" cy="1841657"/>
          </a:xfrm>
          <a:prstGeom prst="rect">
            <a:avLst/>
          </a:prstGeom>
          <a:noFill/>
        </p:spPr>
        <p:txBody>
          <a:bodyPr vert="eaVert" wrap="square" rtlCol="0">
            <a:spAutoFit/>
          </a:bodyPr>
          <a:lstStyle/>
          <a:p>
            <a:r>
              <a:rPr lang="zh-TW" altLang="en-US" sz="2800" dirty="0">
                <a:solidFill>
                  <a:schemeClr val="bg1">
                    <a:lumMod val="65000"/>
                  </a:schemeClr>
                </a:solidFill>
              </a:rPr>
              <a:t>非銀行端</a:t>
            </a:r>
          </a:p>
        </p:txBody>
      </p:sp>
      <p:sp>
        <p:nvSpPr>
          <p:cNvPr id="22" name="橢圓 21"/>
          <p:cNvSpPr/>
          <p:nvPr/>
        </p:nvSpPr>
        <p:spPr>
          <a:xfrm>
            <a:off x="8698759" y="577118"/>
            <a:ext cx="2477386" cy="175864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tx1"/>
                </a:solidFill>
              </a:rPr>
              <a:t>人人是銀行</a:t>
            </a:r>
          </a:p>
        </p:txBody>
      </p:sp>
      <p:sp>
        <p:nvSpPr>
          <p:cNvPr id="32" name="橢圓 31"/>
          <p:cNvSpPr/>
          <p:nvPr/>
        </p:nvSpPr>
        <p:spPr>
          <a:xfrm>
            <a:off x="2223780" y="4123133"/>
            <a:ext cx="2202418" cy="16268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實體銀行服務創新</a:t>
            </a:r>
          </a:p>
        </p:txBody>
      </p:sp>
      <p:sp>
        <p:nvSpPr>
          <p:cNvPr id="35" name="橢圓 34"/>
          <p:cNvSpPr/>
          <p:nvPr/>
        </p:nvSpPr>
        <p:spPr>
          <a:xfrm>
            <a:off x="5726432" y="1539804"/>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數據</a:t>
            </a:r>
            <a:r>
              <a:rPr lang="zh-TW" altLang="en-US" sz="2400" dirty="0" smtClean="0">
                <a:solidFill>
                  <a:schemeClr val="bg1"/>
                </a:solidFill>
              </a:rPr>
              <a:t>銀行創新</a:t>
            </a:r>
            <a:endParaRPr lang="zh-TW" altLang="en-US" sz="2400" dirty="0">
              <a:solidFill>
                <a:schemeClr val="bg1"/>
              </a:solidFill>
            </a:endParaRPr>
          </a:p>
        </p:txBody>
      </p:sp>
      <p:sp>
        <p:nvSpPr>
          <p:cNvPr id="37" name="橢圓 36"/>
          <p:cNvSpPr/>
          <p:nvPr/>
        </p:nvSpPr>
        <p:spPr>
          <a:xfrm>
            <a:off x="5847561" y="3273674"/>
            <a:ext cx="2238163" cy="1698918"/>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行動銀行創新</a:t>
            </a:r>
          </a:p>
        </p:txBody>
      </p:sp>
      <p:sp>
        <p:nvSpPr>
          <p:cNvPr id="38" name="橢圓 37"/>
          <p:cNvSpPr/>
          <p:nvPr/>
        </p:nvSpPr>
        <p:spPr>
          <a:xfrm>
            <a:off x="3393311" y="1319399"/>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社</a:t>
            </a:r>
            <a:r>
              <a:rPr lang="zh-TW" altLang="en-US" sz="2400" dirty="0" smtClean="0">
                <a:solidFill>
                  <a:schemeClr val="bg1"/>
                </a:solidFill>
              </a:rPr>
              <a:t>群銀行創新</a:t>
            </a:r>
            <a:endParaRPr lang="zh-TW" altLang="en-US" sz="2400" dirty="0">
              <a:solidFill>
                <a:schemeClr val="bg1"/>
              </a:solidFill>
            </a:endParaRPr>
          </a:p>
        </p:txBody>
      </p:sp>
      <p:sp>
        <p:nvSpPr>
          <p:cNvPr id="34" name="橢圓 33"/>
          <p:cNvSpPr/>
          <p:nvPr/>
        </p:nvSpPr>
        <p:spPr>
          <a:xfrm rot="2294838">
            <a:off x="2566808" y="3563064"/>
            <a:ext cx="3934721" cy="96882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solidFill>
                  <a:schemeClr val="bg1"/>
                </a:solidFill>
              </a:rPr>
              <a:t>聯網銀行創新</a:t>
            </a:r>
          </a:p>
        </p:txBody>
      </p:sp>
      <p:sp>
        <p:nvSpPr>
          <p:cNvPr id="39"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
        <p:nvSpPr>
          <p:cNvPr id="3" name="矩形 2"/>
          <p:cNvSpPr/>
          <p:nvPr/>
        </p:nvSpPr>
        <p:spPr>
          <a:xfrm>
            <a:off x="68665" y="335163"/>
            <a:ext cx="5558108" cy="830997"/>
          </a:xfrm>
          <a:prstGeom prst="rect">
            <a:avLst/>
          </a:prstGeom>
        </p:spPr>
        <p:txBody>
          <a:bodyPr wrap="square">
            <a:spAutoFit/>
          </a:bodyPr>
          <a:lstStyle/>
          <a:p>
            <a:r>
              <a:rPr lang="zh-TW" altLang="en-US" sz="4800" b="1" dirty="0">
                <a:solidFill>
                  <a:schemeClr val="accent2"/>
                </a:solidFill>
                <a:ea typeface="Calibri"/>
                <a:cs typeface="Calibri"/>
                <a:sym typeface="Calibri"/>
              </a:rPr>
              <a:t>數位</a:t>
            </a:r>
            <a:r>
              <a:rPr lang="zh-TW" altLang="en-US" sz="4800" b="1" dirty="0" smtClean="0">
                <a:solidFill>
                  <a:schemeClr val="accent2"/>
                </a:solidFill>
                <a:ea typeface="Calibri"/>
                <a:cs typeface="Calibri"/>
                <a:sym typeface="Calibri"/>
              </a:rPr>
              <a:t>銀行創新地圖</a:t>
            </a:r>
            <a:endParaRPr lang="en-US" sz="4800" dirty="0">
              <a:solidFill>
                <a:srgbClr val="7030A0"/>
              </a:solidFill>
            </a:endParaRPr>
          </a:p>
        </p:txBody>
      </p:sp>
      <p:sp>
        <p:nvSpPr>
          <p:cNvPr id="4" name="標題 3"/>
          <p:cNvSpPr>
            <a:spLocks noGrp="1"/>
          </p:cNvSpPr>
          <p:nvPr>
            <p:ph type="title"/>
          </p:nvPr>
        </p:nvSpPr>
        <p:spPr/>
        <p:txBody>
          <a:bodyPr/>
          <a:lstStyle/>
          <a:p>
            <a:endParaRPr lang="en-US"/>
          </a:p>
        </p:txBody>
      </p:sp>
    </p:spTree>
    <p:extLst>
      <p:ext uri="{BB962C8B-B14F-4D97-AF65-F5344CB8AC3E}">
        <p14:creationId xmlns:p14="http://schemas.microsoft.com/office/powerpoint/2010/main" val="177018892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互聯網金融之創新模式</a:t>
            </a:r>
            <a:endParaRPr kumimoji="1" lang="zh-TW" altLang="en-US" sz="3600" dirty="0"/>
          </a:p>
        </p:txBody>
      </p:sp>
      <p:sp>
        <p:nvSpPr>
          <p:cNvPr id="4" name="頁尾版面配置區 3"/>
          <p:cNvSpPr>
            <a:spLocks noGrp="1"/>
          </p:cNvSpPr>
          <p:nvPr>
            <p:ph type="ftr" sz="quarter" idx="11"/>
          </p:nvPr>
        </p:nvSpPr>
        <p:spPr>
          <a:xfrm>
            <a:off x="6125802" y="6137174"/>
            <a:ext cx="4114800" cy="365125"/>
          </a:xfrm>
        </p:spPr>
        <p:txBody>
          <a:bodyPr/>
          <a:lstStyle/>
          <a:p>
            <a:r>
              <a:rPr lang="zh-TW" altLang="en-US" sz="1800" b="1" dirty="0" smtClean="0">
                <a:solidFill>
                  <a:srgbClr val="0070C0"/>
                </a:solidFill>
                <a:ea typeface="Calibri"/>
                <a:cs typeface="Calibri"/>
                <a:sym typeface="Calibri"/>
              </a:rPr>
              <a:t>     數位金融</a:t>
            </a:r>
            <a:r>
              <a:rPr lang="en-US" altLang="zh-TW" sz="1800" b="1" dirty="0" smtClean="0">
                <a:solidFill>
                  <a:srgbClr val="0070C0"/>
                </a:solidFill>
                <a:ea typeface="Calibri"/>
                <a:cs typeface="Calibri"/>
                <a:sym typeface="Calibri"/>
              </a:rPr>
              <a:t>= </a:t>
            </a:r>
            <a:r>
              <a:rPr lang="zh-TW" altLang="en-US" sz="1800" b="1" dirty="0" smtClean="0">
                <a:solidFill>
                  <a:schemeClr val="accent2"/>
                </a:solidFill>
                <a:ea typeface="Calibri"/>
                <a:cs typeface="Calibri"/>
                <a:sym typeface="Calibri"/>
              </a:rPr>
              <a:t>數位銀行 </a:t>
            </a:r>
            <a:r>
              <a:rPr lang="en-US" altLang="zh-TW" sz="1800" b="1" dirty="0" smtClean="0">
                <a:solidFill>
                  <a:srgbClr val="0070C0"/>
                </a:solidFill>
                <a:ea typeface="Calibri"/>
                <a:cs typeface="Calibri"/>
                <a:sym typeface="Calibri"/>
              </a:rPr>
              <a:t>+ </a:t>
            </a:r>
            <a:r>
              <a:rPr lang="zh-TW" altLang="en-US" sz="1800" b="1" dirty="0" smtClean="0">
                <a:solidFill>
                  <a:srgbClr val="7030A0"/>
                </a:solidFill>
                <a:ea typeface="Calibri"/>
                <a:cs typeface="Calibri"/>
                <a:sym typeface="Calibri"/>
              </a:rPr>
              <a:t>電</a:t>
            </a:r>
            <a:r>
              <a:rPr lang="zh-TW" altLang="en-US" sz="1800" b="1" dirty="0">
                <a:solidFill>
                  <a:srgbClr val="7030A0"/>
                </a:solidFill>
                <a:ea typeface="Calibri"/>
                <a:cs typeface="Calibri"/>
                <a:sym typeface="Calibri"/>
              </a:rPr>
              <a:t>商金融</a:t>
            </a:r>
            <a:endParaRPr lang="en-US" sz="1800" dirty="0">
              <a:solidFill>
                <a:srgbClr val="7030A0"/>
              </a:solidFill>
            </a:endParaRPr>
          </a:p>
          <a:p>
            <a:r>
              <a:rPr lang="en-US" altLang="zh-TW" b="1" dirty="0" smtClean="0">
                <a:solidFill>
                  <a:schemeClr val="accent2"/>
                </a:solidFill>
                <a:ea typeface="Calibri"/>
                <a:cs typeface="Calibri"/>
                <a:sym typeface="Calibri"/>
              </a:rPr>
              <a:t> </a:t>
            </a:r>
            <a:endParaRPr 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97</a:t>
            </a:fld>
            <a:endParaRPr lang="zh-TW" altLang="en-US" dirty="0"/>
          </a:p>
        </p:txBody>
      </p:sp>
      <p:sp>
        <p:nvSpPr>
          <p:cNvPr id="7" name="圓角矩形 6"/>
          <p:cNvSpPr/>
          <p:nvPr/>
        </p:nvSpPr>
        <p:spPr>
          <a:xfrm>
            <a:off x="5638453" y="2062960"/>
            <a:ext cx="6226184" cy="3960440"/>
          </a:xfrm>
          <a:prstGeom prst="roundRect">
            <a:avLst/>
          </a:prstGeom>
          <a:noFill/>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grpSp>
        <p:nvGrpSpPr>
          <p:cNvPr id="48" name="群組 47"/>
          <p:cNvGrpSpPr/>
          <p:nvPr/>
        </p:nvGrpSpPr>
        <p:grpSpPr>
          <a:xfrm>
            <a:off x="426820" y="1616284"/>
            <a:ext cx="2627368" cy="4407115"/>
            <a:chOff x="426820" y="1616284"/>
            <a:chExt cx="2627368" cy="4407115"/>
          </a:xfrm>
        </p:grpSpPr>
        <p:sp>
          <p:nvSpPr>
            <p:cNvPr id="8" name="圓角矩形 7"/>
            <p:cNvSpPr/>
            <p:nvPr/>
          </p:nvSpPr>
          <p:spPr>
            <a:xfrm>
              <a:off x="790987" y="2062959"/>
              <a:ext cx="1800200" cy="3960440"/>
            </a:xfrm>
            <a:prstGeom prst="roundRect">
              <a:avLst/>
            </a:prstGeom>
            <a:ln w="5715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9" name="文字方塊 8"/>
            <p:cNvSpPr txBox="1"/>
            <p:nvPr/>
          </p:nvSpPr>
          <p:spPr>
            <a:xfrm>
              <a:off x="426820" y="1616284"/>
              <a:ext cx="2627368" cy="430887"/>
            </a:xfrm>
            <a:prstGeom prst="rect">
              <a:avLst/>
            </a:prstGeom>
            <a:noFill/>
          </p:spPr>
          <p:txBody>
            <a:bodyPr wrap="square" rtlCol="0">
              <a:spAutoFit/>
            </a:bodyPr>
            <a:lstStyle/>
            <a:p>
              <a:r>
                <a:rPr lang="zh-TW" altLang="en-US" sz="2200" b="1" dirty="0" smtClean="0">
                  <a:solidFill>
                    <a:schemeClr val="accent1">
                      <a:lumMod val="60000"/>
                      <a:lumOff val="40000"/>
                    </a:schemeClr>
                  </a:solidFill>
                </a:rPr>
                <a:t>傳統金融線上服務</a:t>
              </a:r>
              <a:endParaRPr lang="zh-TW" altLang="en-US" sz="2200" b="1" dirty="0">
                <a:solidFill>
                  <a:schemeClr val="accent1">
                    <a:lumMod val="60000"/>
                    <a:lumOff val="40000"/>
                  </a:schemeClr>
                </a:solidFill>
              </a:endParaRPr>
            </a:p>
          </p:txBody>
        </p:sp>
        <p:sp>
          <p:nvSpPr>
            <p:cNvPr id="11" name="文字方塊 10"/>
            <p:cNvSpPr txBox="1"/>
            <p:nvPr/>
          </p:nvSpPr>
          <p:spPr>
            <a:xfrm>
              <a:off x="1321869" y="3215087"/>
              <a:ext cx="837270" cy="369332"/>
            </a:xfrm>
            <a:prstGeom prst="rect">
              <a:avLst/>
            </a:prstGeom>
            <a:noFill/>
          </p:spPr>
          <p:txBody>
            <a:bodyPr wrap="square" rtlCol="0">
              <a:spAutoFit/>
            </a:bodyPr>
            <a:lstStyle/>
            <a:p>
              <a:r>
                <a:rPr lang="zh-TW" altLang="en-US" b="1" dirty="0" smtClean="0">
                  <a:solidFill>
                    <a:schemeClr val="accent1">
                      <a:lumMod val="60000"/>
                      <a:lumOff val="40000"/>
                    </a:schemeClr>
                  </a:solidFill>
                </a:rPr>
                <a:t>借貸</a:t>
              </a:r>
              <a:endParaRPr lang="zh-TW" altLang="en-US" b="1" dirty="0">
                <a:solidFill>
                  <a:schemeClr val="accent1">
                    <a:lumMod val="60000"/>
                    <a:lumOff val="40000"/>
                  </a:schemeClr>
                </a:solidFill>
              </a:endParaRPr>
            </a:p>
          </p:txBody>
        </p:sp>
        <p:sp>
          <p:nvSpPr>
            <p:cNvPr id="12" name="文字方塊 11"/>
            <p:cNvSpPr txBox="1"/>
            <p:nvPr/>
          </p:nvSpPr>
          <p:spPr>
            <a:xfrm>
              <a:off x="1079019" y="4223199"/>
              <a:ext cx="1296144" cy="369332"/>
            </a:xfrm>
            <a:prstGeom prst="rect">
              <a:avLst/>
            </a:prstGeom>
            <a:noFill/>
          </p:spPr>
          <p:txBody>
            <a:bodyPr wrap="square" rtlCol="0">
              <a:spAutoFit/>
            </a:bodyPr>
            <a:lstStyle/>
            <a:p>
              <a:r>
                <a:rPr lang="zh-TW" altLang="en-US" b="1" dirty="0" smtClean="0">
                  <a:solidFill>
                    <a:schemeClr val="accent1">
                      <a:lumMod val="60000"/>
                      <a:lumOff val="40000"/>
                    </a:schemeClr>
                  </a:solidFill>
                </a:rPr>
                <a:t>證卷交易</a:t>
              </a:r>
              <a:endParaRPr lang="zh-TW" altLang="en-US" b="1" dirty="0">
                <a:solidFill>
                  <a:schemeClr val="accent1">
                    <a:lumMod val="60000"/>
                    <a:lumOff val="40000"/>
                  </a:schemeClr>
                </a:solidFill>
              </a:endParaRPr>
            </a:p>
          </p:txBody>
        </p:sp>
        <p:sp>
          <p:nvSpPr>
            <p:cNvPr id="13" name="文字方塊 12"/>
            <p:cNvSpPr txBox="1"/>
            <p:nvPr/>
          </p:nvSpPr>
          <p:spPr>
            <a:xfrm>
              <a:off x="1295043" y="5510051"/>
              <a:ext cx="727813" cy="369332"/>
            </a:xfrm>
            <a:prstGeom prst="rect">
              <a:avLst/>
            </a:prstGeom>
            <a:noFill/>
          </p:spPr>
          <p:txBody>
            <a:bodyPr wrap="square" rtlCol="0">
              <a:spAutoFit/>
            </a:bodyPr>
            <a:lstStyle/>
            <a:p>
              <a:r>
                <a:rPr lang="zh-TW" altLang="en-US" b="1" dirty="0" smtClean="0">
                  <a:solidFill>
                    <a:schemeClr val="accent1">
                      <a:lumMod val="60000"/>
                      <a:lumOff val="40000"/>
                    </a:schemeClr>
                  </a:solidFill>
                </a:rPr>
                <a:t>保險</a:t>
              </a:r>
              <a:endParaRPr lang="zh-TW" altLang="en-US" b="1" dirty="0">
                <a:solidFill>
                  <a:schemeClr val="accent1">
                    <a:lumMod val="60000"/>
                    <a:lumOff val="40000"/>
                  </a:schemeClr>
                </a:solidFill>
              </a:endParaRPr>
            </a:p>
          </p:txBody>
        </p:sp>
        <p:pic>
          <p:nvPicPr>
            <p:cNvPr id="18" name="Picture 2" descr="D:\sally\Pictures\借貸.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0987" y="2146459"/>
              <a:ext cx="1767858" cy="9944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D:\sally\Pictures\證卷.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8703" y="3494351"/>
              <a:ext cx="880492" cy="88049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035" y="4700204"/>
              <a:ext cx="867962" cy="81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7" name="群組 46"/>
          <p:cNvGrpSpPr/>
          <p:nvPr/>
        </p:nvGrpSpPr>
        <p:grpSpPr>
          <a:xfrm>
            <a:off x="2911313" y="1616284"/>
            <a:ext cx="2708437" cy="4407115"/>
            <a:chOff x="2911313" y="1616284"/>
            <a:chExt cx="2708437" cy="4407115"/>
          </a:xfrm>
        </p:grpSpPr>
        <p:sp>
          <p:nvSpPr>
            <p:cNvPr id="10" name="文字方塊 9"/>
            <p:cNvSpPr txBox="1"/>
            <p:nvPr/>
          </p:nvSpPr>
          <p:spPr>
            <a:xfrm>
              <a:off x="2911313" y="1616284"/>
              <a:ext cx="2708437" cy="430887"/>
            </a:xfrm>
            <a:prstGeom prst="rect">
              <a:avLst/>
            </a:prstGeom>
            <a:noFill/>
          </p:spPr>
          <p:txBody>
            <a:bodyPr wrap="square" rtlCol="0">
              <a:spAutoFit/>
            </a:bodyPr>
            <a:lstStyle/>
            <a:p>
              <a:r>
                <a:rPr lang="zh-TW" altLang="en-US" sz="2200" b="1" dirty="0" smtClean="0">
                  <a:solidFill>
                    <a:schemeClr val="accent6"/>
                  </a:solidFill>
                </a:rPr>
                <a:t>互聯網公司金融服務</a:t>
              </a:r>
              <a:endParaRPr lang="zh-TW" altLang="en-US" sz="2200" b="1" dirty="0">
                <a:solidFill>
                  <a:schemeClr val="accent6"/>
                </a:solidFill>
              </a:endParaRPr>
            </a:p>
          </p:txBody>
        </p:sp>
        <p:sp>
          <p:nvSpPr>
            <p:cNvPr id="14" name="圓角矩形 13"/>
            <p:cNvSpPr/>
            <p:nvPr/>
          </p:nvSpPr>
          <p:spPr>
            <a:xfrm>
              <a:off x="3366220" y="2067605"/>
              <a:ext cx="1800200" cy="3955794"/>
            </a:xfrm>
            <a:prstGeom prst="roundRect">
              <a:avLst/>
            </a:prstGeom>
            <a:ln w="57150">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5" name="文字方塊 14"/>
            <p:cNvSpPr txBox="1"/>
            <p:nvPr/>
          </p:nvSpPr>
          <p:spPr>
            <a:xfrm>
              <a:off x="3987534" y="3110641"/>
              <a:ext cx="936104" cy="369332"/>
            </a:xfrm>
            <a:prstGeom prst="rect">
              <a:avLst/>
            </a:prstGeom>
            <a:noFill/>
          </p:spPr>
          <p:txBody>
            <a:bodyPr wrap="square" rtlCol="0">
              <a:spAutoFit/>
            </a:bodyPr>
            <a:lstStyle/>
            <a:p>
              <a:r>
                <a:rPr lang="zh-TW" altLang="en-US" b="1" dirty="0" smtClean="0">
                  <a:solidFill>
                    <a:schemeClr val="accent6"/>
                  </a:solidFill>
                </a:rPr>
                <a:t>支付</a:t>
              </a:r>
              <a:endParaRPr lang="zh-TW" altLang="en-US" b="1" dirty="0">
                <a:solidFill>
                  <a:schemeClr val="accent6"/>
                </a:solidFill>
              </a:endParaRPr>
            </a:p>
          </p:txBody>
        </p:sp>
        <p:sp>
          <p:nvSpPr>
            <p:cNvPr id="16" name="文字方塊 15"/>
            <p:cNvSpPr txBox="1"/>
            <p:nvPr/>
          </p:nvSpPr>
          <p:spPr>
            <a:xfrm>
              <a:off x="3777109" y="4193127"/>
              <a:ext cx="1152390" cy="369332"/>
            </a:xfrm>
            <a:prstGeom prst="rect">
              <a:avLst/>
            </a:prstGeom>
            <a:noFill/>
          </p:spPr>
          <p:txBody>
            <a:bodyPr wrap="square" rtlCol="0">
              <a:spAutoFit/>
            </a:bodyPr>
            <a:lstStyle/>
            <a:p>
              <a:r>
                <a:rPr lang="zh-TW" altLang="en-US" b="1" smtClean="0">
                  <a:solidFill>
                    <a:schemeClr val="accent6"/>
                  </a:solidFill>
                </a:rPr>
                <a:t>電商借貸</a:t>
              </a:r>
              <a:endParaRPr lang="zh-TW" altLang="en-US" b="1" dirty="0">
                <a:solidFill>
                  <a:schemeClr val="accent6"/>
                </a:solidFill>
              </a:endParaRPr>
            </a:p>
          </p:txBody>
        </p:sp>
        <p:sp>
          <p:nvSpPr>
            <p:cNvPr id="17" name="文字方塊 16"/>
            <p:cNvSpPr txBox="1"/>
            <p:nvPr/>
          </p:nvSpPr>
          <p:spPr>
            <a:xfrm>
              <a:off x="3947283" y="5488535"/>
              <a:ext cx="643483" cy="369332"/>
            </a:xfrm>
            <a:prstGeom prst="rect">
              <a:avLst/>
            </a:prstGeom>
            <a:noFill/>
          </p:spPr>
          <p:txBody>
            <a:bodyPr wrap="square" rtlCol="0">
              <a:spAutoFit/>
            </a:bodyPr>
            <a:lstStyle/>
            <a:p>
              <a:r>
                <a:rPr lang="zh-TW" altLang="en-US" b="1" dirty="0" smtClean="0">
                  <a:solidFill>
                    <a:schemeClr val="accent6"/>
                  </a:solidFill>
                </a:rPr>
                <a:t>理財</a:t>
              </a:r>
              <a:endParaRPr lang="zh-TW" altLang="en-US" b="1" dirty="0">
                <a:solidFill>
                  <a:schemeClr val="accent6"/>
                </a:solidFill>
              </a:endParaRPr>
            </a:p>
          </p:txBody>
        </p:sp>
        <p:pic>
          <p:nvPicPr>
            <p:cNvPr id="19" name="Picture 4" descr="「支付寶 icon」的圖片搜尋結果"/>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22883" y="2392191"/>
              <a:ext cx="1499931" cy="6418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1528" y="3585749"/>
              <a:ext cx="1130424" cy="565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9527" y="4880513"/>
              <a:ext cx="1615591" cy="536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向右箭號 23"/>
          <p:cNvSpPr/>
          <p:nvPr/>
        </p:nvSpPr>
        <p:spPr>
          <a:xfrm rot="20137715">
            <a:off x="6957607" y="2883363"/>
            <a:ext cx="792088" cy="342408"/>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47027" y="3267042"/>
            <a:ext cx="1524000" cy="127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向右箭號 25"/>
          <p:cNvSpPr/>
          <p:nvPr/>
        </p:nvSpPr>
        <p:spPr>
          <a:xfrm>
            <a:off x="9461823" y="2554059"/>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7" name="Picture 3"/>
          <p:cNvPicPr>
            <a:picLocks noGrp="1" noChangeAspect="1" noChangeArrowheads="1"/>
          </p:cNvPicPr>
          <p:nvPr>
            <p:ph idx="1"/>
          </p:nvPr>
        </p:nvPicPr>
        <p:blipFill>
          <a:blip r:embed="rId9">
            <a:extLst>
              <a:ext uri="{28A0092B-C50C-407E-A947-70E740481C1C}">
                <a14:useLocalDpi xmlns:a14="http://schemas.microsoft.com/office/drawing/2010/main" val="0"/>
              </a:ext>
            </a:extLst>
          </a:blip>
          <a:stretch>
            <a:fillRect/>
          </a:stretch>
        </p:blipFill>
        <p:spPr bwMode="auto">
          <a:xfrm>
            <a:off x="10407698" y="2178801"/>
            <a:ext cx="1019874" cy="913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文字方塊 27"/>
          <p:cNvSpPr txBox="1"/>
          <p:nvPr/>
        </p:nvSpPr>
        <p:spPr>
          <a:xfrm>
            <a:off x="5789709" y="4493195"/>
            <a:ext cx="877163" cy="369332"/>
          </a:xfrm>
          <a:prstGeom prst="rect">
            <a:avLst/>
          </a:prstGeom>
          <a:noFill/>
        </p:spPr>
        <p:txBody>
          <a:bodyPr wrap="none" rtlCol="0">
            <a:spAutoFit/>
          </a:bodyPr>
          <a:lstStyle/>
          <a:p>
            <a:r>
              <a:rPr lang="zh-TW" altLang="en-US" b="1" dirty="0" smtClean="0">
                <a:solidFill>
                  <a:srgbClr val="FF9933"/>
                </a:solidFill>
              </a:rPr>
              <a:t>投資者</a:t>
            </a:r>
            <a:endParaRPr lang="zh-TW" altLang="en-US" b="1" dirty="0">
              <a:solidFill>
                <a:srgbClr val="FF9933"/>
              </a:solidFill>
            </a:endParaRPr>
          </a:p>
        </p:txBody>
      </p:sp>
      <p:sp>
        <p:nvSpPr>
          <p:cNvPr id="29" name="文字方塊 28"/>
          <p:cNvSpPr txBox="1"/>
          <p:nvPr/>
        </p:nvSpPr>
        <p:spPr>
          <a:xfrm>
            <a:off x="8385861" y="4576737"/>
            <a:ext cx="646331" cy="369332"/>
          </a:xfrm>
          <a:prstGeom prst="rect">
            <a:avLst/>
          </a:prstGeom>
          <a:noFill/>
        </p:spPr>
        <p:txBody>
          <a:bodyPr wrap="none" rtlCol="0">
            <a:spAutoFit/>
          </a:bodyPr>
          <a:lstStyle/>
          <a:p>
            <a:r>
              <a:rPr lang="zh-TW" altLang="en-US" b="1" dirty="0" smtClean="0">
                <a:solidFill>
                  <a:srgbClr val="FF9933"/>
                </a:solidFill>
              </a:rPr>
              <a:t>公司</a:t>
            </a:r>
            <a:endParaRPr lang="zh-TW" altLang="en-US" b="1" dirty="0">
              <a:solidFill>
                <a:srgbClr val="FF9933"/>
              </a:solidFill>
            </a:endParaRPr>
          </a:p>
        </p:txBody>
      </p:sp>
      <p:sp>
        <p:nvSpPr>
          <p:cNvPr id="30" name="文字方塊 29"/>
          <p:cNvSpPr txBox="1"/>
          <p:nvPr/>
        </p:nvSpPr>
        <p:spPr>
          <a:xfrm>
            <a:off x="10640251" y="3122203"/>
            <a:ext cx="872855" cy="369332"/>
          </a:xfrm>
          <a:prstGeom prst="rect">
            <a:avLst/>
          </a:prstGeom>
          <a:noFill/>
        </p:spPr>
        <p:txBody>
          <a:bodyPr wrap="square" rtlCol="0">
            <a:spAutoFit/>
          </a:bodyPr>
          <a:lstStyle/>
          <a:p>
            <a:r>
              <a:rPr lang="zh-TW" altLang="en-US" b="1" dirty="0" smtClean="0">
                <a:solidFill>
                  <a:srgbClr val="FF9933"/>
                </a:solidFill>
              </a:rPr>
              <a:t>股權</a:t>
            </a:r>
            <a:endParaRPr lang="zh-TW" altLang="en-US" b="1" dirty="0">
              <a:solidFill>
                <a:srgbClr val="FF9933"/>
              </a:solidFill>
            </a:endParaRPr>
          </a:p>
        </p:txBody>
      </p:sp>
      <p:pic>
        <p:nvPicPr>
          <p:cNvPr id="31" name="Picture 2"/>
          <p:cNvPicPr>
            <a:picLocks noChangeAspect="1" noChangeArrowheads="1"/>
          </p:cNvPicPr>
          <p:nvPr/>
        </p:nvPicPr>
        <p:blipFill rotWithShape="1">
          <a:blip r:embed="rId10">
            <a:duotone>
              <a:schemeClr val="accent1">
                <a:shade val="45000"/>
                <a:satMod val="135000"/>
              </a:schemeClr>
              <a:prstClr val="white"/>
            </a:duotone>
            <a:extLst>
              <a:ext uri="{28A0092B-C50C-407E-A947-70E740481C1C}">
                <a14:useLocalDpi xmlns:a14="http://schemas.microsoft.com/office/drawing/2010/main" val="0"/>
              </a:ext>
            </a:extLst>
          </a:blip>
          <a:srcRect l="10040"/>
          <a:stretch/>
        </p:blipFill>
        <p:spPr bwMode="auto">
          <a:xfrm>
            <a:off x="5772482" y="3329525"/>
            <a:ext cx="1062522"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向右箭號 31"/>
          <p:cNvSpPr/>
          <p:nvPr/>
        </p:nvSpPr>
        <p:spPr>
          <a:xfrm>
            <a:off x="6953173" y="3710468"/>
            <a:ext cx="792088" cy="361486"/>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33" name="向右箭號 32"/>
          <p:cNvSpPr/>
          <p:nvPr/>
        </p:nvSpPr>
        <p:spPr>
          <a:xfrm rot="1052512">
            <a:off x="6861277" y="4693425"/>
            <a:ext cx="984833" cy="416300"/>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34" name="Picture 3"/>
          <p:cNvPicPr>
            <a:picLocks noChangeAspect="1" noChangeArrowheads="1"/>
          </p:cNvPicPr>
          <p:nvPr/>
        </p:nvPicPr>
        <p:blipFill>
          <a:blip r:embed="rId11"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3431101"/>
            <a:ext cx="940773" cy="940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文字方塊 34"/>
          <p:cNvSpPr txBox="1"/>
          <p:nvPr/>
        </p:nvSpPr>
        <p:spPr>
          <a:xfrm>
            <a:off x="10291025" y="4313822"/>
            <a:ext cx="1338752" cy="369332"/>
          </a:xfrm>
          <a:prstGeom prst="rect">
            <a:avLst/>
          </a:prstGeom>
          <a:noFill/>
        </p:spPr>
        <p:txBody>
          <a:bodyPr wrap="square" rtlCol="0">
            <a:spAutoFit/>
          </a:bodyPr>
          <a:lstStyle/>
          <a:p>
            <a:r>
              <a:rPr lang="zh-TW" altLang="en-US" b="1" dirty="0" smtClean="0">
                <a:solidFill>
                  <a:srgbClr val="FF9933"/>
                </a:solidFill>
              </a:rPr>
              <a:t>本金和利息</a:t>
            </a:r>
            <a:endParaRPr lang="zh-TW" altLang="en-US" b="1" dirty="0">
              <a:solidFill>
                <a:srgbClr val="FF9933"/>
              </a:solidFill>
            </a:endParaRPr>
          </a:p>
        </p:txBody>
      </p:sp>
      <p:pic>
        <p:nvPicPr>
          <p:cNvPr id="36" name="Picture 3"/>
          <p:cNvPicPr>
            <a:picLocks noChangeAspect="1" noChangeArrowheads="1"/>
          </p:cNvPicPr>
          <p:nvPr/>
        </p:nvPicPr>
        <p:blipFill>
          <a:blip r:embed="rId12"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4732680"/>
            <a:ext cx="990262" cy="99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文字方塊 36"/>
          <p:cNvSpPr txBox="1"/>
          <p:nvPr/>
        </p:nvSpPr>
        <p:spPr>
          <a:xfrm>
            <a:off x="10298948" y="5658558"/>
            <a:ext cx="1337415" cy="369332"/>
          </a:xfrm>
          <a:prstGeom prst="rect">
            <a:avLst/>
          </a:prstGeom>
          <a:noFill/>
        </p:spPr>
        <p:txBody>
          <a:bodyPr wrap="square" rtlCol="0">
            <a:spAutoFit/>
          </a:bodyPr>
          <a:lstStyle/>
          <a:p>
            <a:r>
              <a:rPr lang="zh-TW" altLang="en-US" b="1" dirty="0" smtClean="0">
                <a:solidFill>
                  <a:srgbClr val="FF9933"/>
                </a:solidFill>
              </a:rPr>
              <a:t>產品或服務</a:t>
            </a:r>
            <a:endParaRPr lang="zh-TW" altLang="en-US" b="1" dirty="0">
              <a:solidFill>
                <a:srgbClr val="FF9933"/>
              </a:solidFill>
            </a:endParaRPr>
          </a:p>
        </p:txBody>
      </p:sp>
      <p:sp>
        <p:nvSpPr>
          <p:cNvPr id="38" name="矩形 37"/>
          <p:cNvSpPr/>
          <p:nvPr/>
        </p:nvSpPr>
        <p:spPr>
          <a:xfrm>
            <a:off x="6810717" y="3289116"/>
            <a:ext cx="1107996" cy="369332"/>
          </a:xfrm>
          <a:prstGeom prst="rect">
            <a:avLst/>
          </a:prstGeom>
        </p:spPr>
        <p:txBody>
          <a:bodyPr wrap="none">
            <a:spAutoFit/>
          </a:bodyPr>
          <a:lstStyle/>
          <a:p>
            <a:pPr lvl="0"/>
            <a:r>
              <a:rPr lang="zh-TW" altLang="en-US" b="1" dirty="0">
                <a:solidFill>
                  <a:srgbClr val="FF9933"/>
                </a:solidFill>
              </a:rPr>
              <a:t>股權投資</a:t>
            </a:r>
          </a:p>
        </p:txBody>
      </p:sp>
      <p:sp>
        <p:nvSpPr>
          <p:cNvPr id="39" name="矩形 38"/>
          <p:cNvSpPr/>
          <p:nvPr/>
        </p:nvSpPr>
        <p:spPr>
          <a:xfrm>
            <a:off x="6778320" y="4117643"/>
            <a:ext cx="1107996" cy="369332"/>
          </a:xfrm>
          <a:prstGeom prst="rect">
            <a:avLst/>
          </a:prstGeom>
        </p:spPr>
        <p:txBody>
          <a:bodyPr wrap="none">
            <a:spAutoFit/>
          </a:bodyPr>
          <a:lstStyle/>
          <a:p>
            <a:pPr lvl="0"/>
            <a:r>
              <a:rPr lang="zh-TW" altLang="en-US" b="1" dirty="0" smtClean="0">
                <a:solidFill>
                  <a:srgbClr val="FF9933"/>
                </a:solidFill>
              </a:rPr>
              <a:t>債券投資</a:t>
            </a:r>
            <a:endParaRPr lang="zh-TW" altLang="en-US" dirty="0">
              <a:solidFill>
                <a:srgbClr val="FF9933"/>
              </a:solidFill>
            </a:endParaRPr>
          </a:p>
        </p:txBody>
      </p:sp>
      <p:sp>
        <p:nvSpPr>
          <p:cNvPr id="40" name="矩形 39"/>
          <p:cNvSpPr/>
          <p:nvPr/>
        </p:nvSpPr>
        <p:spPr>
          <a:xfrm rot="802825">
            <a:off x="6640513" y="5132394"/>
            <a:ext cx="1107996" cy="369332"/>
          </a:xfrm>
          <a:prstGeom prst="rect">
            <a:avLst/>
          </a:prstGeom>
        </p:spPr>
        <p:txBody>
          <a:bodyPr wrap="none">
            <a:spAutoFit/>
          </a:bodyPr>
          <a:lstStyle/>
          <a:p>
            <a:pPr lvl="0"/>
            <a:r>
              <a:rPr lang="zh-TW" altLang="en-US" b="1" dirty="0" smtClean="0">
                <a:solidFill>
                  <a:srgbClr val="FF9933"/>
                </a:solidFill>
              </a:rPr>
              <a:t>回報投資</a:t>
            </a:r>
            <a:endParaRPr lang="zh-TW" altLang="en-US" dirty="0">
              <a:solidFill>
                <a:srgbClr val="FF9933"/>
              </a:solidFill>
            </a:endParaRPr>
          </a:p>
        </p:txBody>
      </p:sp>
      <p:sp>
        <p:nvSpPr>
          <p:cNvPr id="41" name="文字方塊 40"/>
          <p:cNvSpPr txBox="1"/>
          <p:nvPr/>
        </p:nvSpPr>
        <p:spPr>
          <a:xfrm>
            <a:off x="9462693" y="2668070"/>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2" name="向右箭號 41"/>
          <p:cNvSpPr/>
          <p:nvPr/>
        </p:nvSpPr>
        <p:spPr>
          <a:xfrm>
            <a:off x="9448514" y="3795425"/>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3" name="文字方塊 42"/>
          <p:cNvSpPr txBox="1"/>
          <p:nvPr/>
        </p:nvSpPr>
        <p:spPr>
          <a:xfrm>
            <a:off x="9448514" y="3909199"/>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4" name="向右箭號 43"/>
          <p:cNvSpPr/>
          <p:nvPr/>
        </p:nvSpPr>
        <p:spPr>
          <a:xfrm>
            <a:off x="9467949" y="4871962"/>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5" name="文字方塊 44"/>
          <p:cNvSpPr txBox="1"/>
          <p:nvPr/>
        </p:nvSpPr>
        <p:spPr>
          <a:xfrm>
            <a:off x="9468507" y="4986052"/>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6" name="文字方塊 45"/>
          <p:cNvSpPr txBox="1"/>
          <p:nvPr/>
        </p:nvSpPr>
        <p:spPr>
          <a:xfrm>
            <a:off x="7364715" y="1600813"/>
            <a:ext cx="3236469" cy="461665"/>
          </a:xfrm>
          <a:prstGeom prst="rect">
            <a:avLst/>
          </a:prstGeom>
          <a:noFill/>
        </p:spPr>
        <p:txBody>
          <a:bodyPr wrap="square" rtlCol="0">
            <a:spAutoFit/>
          </a:bodyPr>
          <a:lstStyle/>
          <a:p>
            <a:r>
              <a:rPr lang="en-US" altLang="zh-TW" sz="2400" b="1" dirty="0" smtClean="0">
                <a:solidFill>
                  <a:srgbClr val="FFC000"/>
                </a:solidFill>
              </a:rPr>
              <a:t>P2P</a:t>
            </a:r>
            <a:r>
              <a:rPr lang="en-US" altLang="zh-TW" sz="2400" b="1" dirty="0">
                <a:solidFill>
                  <a:srgbClr val="FFC000"/>
                </a:solidFill>
              </a:rPr>
              <a:t>/</a:t>
            </a:r>
            <a:r>
              <a:rPr lang="zh-TW" altLang="en-US" sz="2400" b="1" dirty="0" smtClean="0">
                <a:solidFill>
                  <a:srgbClr val="FFC000"/>
                </a:solidFill>
              </a:rPr>
              <a:t>群眾金融服務</a:t>
            </a:r>
            <a:endParaRPr lang="zh-TW" altLang="en-US" sz="2400" b="1" dirty="0">
              <a:solidFill>
                <a:srgbClr val="FFC000"/>
              </a:solidFill>
            </a:endParaRPr>
          </a:p>
        </p:txBody>
      </p:sp>
      <p:sp>
        <p:nvSpPr>
          <p:cNvPr id="3" name="矩形 2"/>
          <p:cNvSpPr/>
          <p:nvPr/>
        </p:nvSpPr>
        <p:spPr>
          <a:xfrm>
            <a:off x="983001" y="6292847"/>
            <a:ext cx="1620957" cy="523220"/>
          </a:xfrm>
          <a:prstGeom prst="rect">
            <a:avLst/>
          </a:prstGeom>
        </p:spPr>
        <p:txBody>
          <a:bodyPr wrap="none">
            <a:spAutoFit/>
          </a:bodyPr>
          <a:lstStyle/>
          <a:p>
            <a:r>
              <a:rPr lang="zh-TW" altLang="en-US" sz="2800" b="1" dirty="0">
                <a:solidFill>
                  <a:schemeClr val="accent2"/>
                </a:solidFill>
                <a:ea typeface="Calibri"/>
                <a:cs typeface="Calibri"/>
                <a:sym typeface="Calibri"/>
              </a:rPr>
              <a:t>數位銀行</a:t>
            </a:r>
            <a:endParaRPr lang="en-US" sz="2800" dirty="0"/>
          </a:p>
        </p:txBody>
      </p:sp>
      <p:sp>
        <p:nvSpPr>
          <p:cNvPr id="6" name="矩形 5"/>
          <p:cNvSpPr/>
          <p:nvPr/>
        </p:nvSpPr>
        <p:spPr>
          <a:xfrm>
            <a:off x="3494161" y="6292847"/>
            <a:ext cx="1620957" cy="523220"/>
          </a:xfrm>
          <a:prstGeom prst="rect">
            <a:avLst/>
          </a:prstGeom>
        </p:spPr>
        <p:txBody>
          <a:bodyPr wrap="none">
            <a:spAutoFit/>
          </a:bodyPr>
          <a:lstStyle/>
          <a:p>
            <a:r>
              <a:rPr lang="zh-TW" altLang="en-US" sz="2800" b="1" dirty="0">
                <a:solidFill>
                  <a:srgbClr val="7030A0"/>
                </a:solidFill>
                <a:ea typeface="Calibri"/>
                <a:cs typeface="Calibri"/>
                <a:sym typeface="Calibri"/>
              </a:rPr>
              <a:t>電商金融</a:t>
            </a:r>
            <a:endParaRPr lang="en-US" sz="2800" dirty="0">
              <a:solidFill>
                <a:srgbClr val="7030A0"/>
              </a:solidFill>
            </a:endParaRPr>
          </a:p>
        </p:txBody>
      </p:sp>
    </p:spTree>
    <p:extLst>
      <p:ext uri="{BB962C8B-B14F-4D97-AF65-F5344CB8AC3E}">
        <p14:creationId xmlns:p14="http://schemas.microsoft.com/office/powerpoint/2010/main" val="97845894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59904" y="208761"/>
            <a:ext cx="11035748" cy="1325563"/>
          </a:xfrm>
        </p:spPr>
        <p:txBody>
          <a:bodyPr/>
          <a:lstStyle/>
          <a:p>
            <a:r>
              <a:rPr lang="zh-TW" altLang="en-US" b="1" dirty="0">
                <a:solidFill>
                  <a:schemeClr val="accent2"/>
                </a:solidFill>
                <a:latin typeface="Calibri"/>
                <a:ea typeface="Calibri"/>
                <a:cs typeface="Calibri"/>
                <a:sym typeface="Calibri"/>
              </a:rPr>
              <a:t>數位</a:t>
            </a:r>
            <a:r>
              <a:rPr lang="zh-TW" altLang="en-US" b="1" dirty="0" smtClean="0">
                <a:solidFill>
                  <a:schemeClr val="accent2"/>
                </a:solidFill>
                <a:latin typeface="Calibri"/>
                <a:ea typeface="Calibri"/>
                <a:cs typeface="Calibri"/>
                <a:sym typeface="Calibri"/>
              </a:rPr>
              <a:t>銀行</a:t>
            </a:r>
            <a:r>
              <a:rPr lang="en-US" altLang="zh-TW" b="1" dirty="0" smtClean="0">
                <a:solidFill>
                  <a:schemeClr val="accent2"/>
                </a:solidFill>
                <a:latin typeface="Calibri"/>
                <a:ea typeface="Calibri"/>
                <a:cs typeface="Calibri"/>
                <a:sym typeface="Calibri"/>
              </a:rPr>
              <a:t>: Bank 1.0 </a:t>
            </a:r>
            <a:r>
              <a:rPr lang="zh-TW" altLang="en-US" b="1" dirty="0" smtClean="0">
                <a:solidFill>
                  <a:schemeClr val="accent2"/>
                </a:solidFill>
                <a:latin typeface="Calibri"/>
                <a:ea typeface="Calibri"/>
                <a:cs typeface="Calibri"/>
                <a:sym typeface="Calibri"/>
              </a:rPr>
              <a:t>到 </a:t>
            </a:r>
            <a:r>
              <a:rPr lang="en-US" altLang="zh-TW" b="1" dirty="0" smtClean="0">
                <a:solidFill>
                  <a:schemeClr val="accent2"/>
                </a:solidFill>
                <a:latin typeface="Calibri"/>
                <a:ea typeface="Calibri"/>
                <a:cs typeface="Calibri"/>
                <a:sym typeface="Calibri"/>
              </a:rPr>
              <a:t>Bank 3.0 </a:t>
            </a:r>
            <a:r>
              <a:rPr lang="zh-TW" altLang="en-US" b="1" dirty="0" smtClean="0">
                <a:solidFill>
                  <a:schemeClr val="accent2"/>
                </a:solidFill>
                <a:latin typeface="Calibri"/>
                <a:ea typeface="Calibri"/>
                <a:cs typeface="Calibri"/>
                <a:sym typeface="Calibri"/>
              </a:rPr>
              <a:t>銀行轉型</a:t>
            </a:r>
            <a:endParaRPr lang="zh-TW" altLang="en-US" dirty="0"/>
          </a:p>
        </p:txBody>
      </p:sp>
      <p:sp>
        <p:nvSpPr>
          <p:cNvPr id="3" name="內容版面配置區 2"/>
          <p:cNvSpPr>
            <a:spLocks noGrp="1"/>
          </p:cNvSpPr>
          <p:nvPr>
            <p:ph idx="1"/>
          </p:nvPr>
        </p:nvSpPr>
        <p:spPr>
          <a:xfrm>
            <a:off x="612058" y="1474839"/>
            <a:ext cx="5525272" cy="4702124"/>
          </a:xfrm>
        </p:spPr>
        <p:txBody>
          <a:bodyPr/>
          <a:lstStyle/>
          <a:p>
            <a:r>
              <a:rPr lang="en-US" altLang="zh-TW" dirty="0"/>
              <a:t>Bank1.0</a:t>
            </a:r>
          </a:p>
          <a:p>
            <a:pPr marL="0" indent="0">
              <a:buNone/>
            </a:pPr>
            <a:r>
              <a:rPr lang="zh-TW" altLang="en-US" dirty="0"/>
              <a:t>以</a:t>
            </a:r>
            <a:r>
              <a:rPr lang="zh-TW" altLang="en-US" b="1" dirty="0"/>
              <a:t>實體分行</a:t>
            </a:r>
            <a:r>
              <a:rPr lang="zh-TW" altLang="en-US" dirty="0"/>
              <a:t>為主</a:t>
            </a:r>
            <a:r>
              <a:rPr lang="en-US" altLang="zh-TW" dirty="0"/>
              <a:t>,</a:t>
            </a:r>
            <a:r>
              <a:rPr lang="zh-TW" altLang="en-US" dirty="0"/>
              <a:t>因此各家銀行積極拓展分行</a:t>
            </a:r>
            <a:endParaRPr lang="en-US" altLang="zh-TW" dirty="0"/>
          </a:p>
          <a:p>
            <a:r>
              <a:rPr lang="en-US" altLang="zh-TW" dirty="0"/>
              <a:t>Bank2.0</a:t>
            </a:r>
          </a:p>
          <a:p>
            <a:pPr marL="0" indent="0">
              <a:buNone/>
            </a:pPr>
            <a:r>
              <a:rPr lang="zh-TW" altLang="en-US" dirty="0" smtClean="0"/>
              <a:t>銀行</a:t>
            </a:r>
            <a:r>
              <a:rPr lang="zh-TW" altLang="en-US" dirty="0"/>
              <a:t>從實體分行轉型到</a:t>
            </a:r>
            <a:r>
              <a:rPr lang="zh-TW" altLang="en-US" b="1" dirty="0"/>
              <a:t>網路分行</a:t>
            </a:r>
            <a:r>
              <a:rPr lang="en-US" altLang="zh-TW" dirty="0"/>
              <a:t>,</a:t>
            </a:r>
            <a:r>
              <a:rPr lang="zh-TW" altLang="en-US" dirty="0"/>
              <a:t>且交易逐漸電子</a:t>
            </a:r>
            <a:r>
              <a:rPr lang="zh-TW" altLang="en-US" dirty="0" smtClean="0"/>
              <a:t>化</a:t>
            </a:r>
            <a:r>
              <a:rPr lang="en-US" altLang="zh-TW" dirty="0" smtClean="0">
                <a:solidFill>
                  <a:schemeClr val="dk1"/>
                </a:solidFill>
                <a:ea typeface="Calibri"/>
                <a:cs typeface="Calibri"/>
                <a:sym typeface="Calibri"/>
              </a:rPr>
              <a:t>(</a:t>
            </a:r>
            <a:r>
              <a:rPr lang="zh-TW" altLang="en-US" b="1" dirty="0">
                <a:solidFill>
                  <a:schemeClr val="dk1"/>
                </a:solidFill>
                <a:ea typeface="Calibri"/>
                <a:cs typeface="Calibri"/>
                <a:sym typeface="Calibri"/>
              </a:rPr>
              <a:t>多</a:t>
            </a:r>
            <a:r>
              <a:rPr lang="en-US" altLang="zh-TW" b="1" dirty="0" err="1" smtClean="0">
                <a:solidFill>
                  <a:schemeClr val="dk1"/>
                </a:solidFill>
                <a:ea typeface="Calibri"/>
                <a:cs typeface="Calibri"/>
                <a:sym typeface="Calibri"/>
              </a:rPr>
              <a:t>通路</a:t>
            </a:r>
            <a:r>
              <a:rPr lang="en-US" altLang="zh-TW" dirty="0" err="1" smtClean="0">
                <a:solidFill>
                  <a:schemeClr val="dk1"/>
                </a:solidFill>
                <a:ea typeface="Calibri"/>
                <a:cs typeface="Calibri"/>
                <a:sym typeface="Calibri"/>
              </a:rPr>
              <a:t>管理</a:t>
            </a:r>
            <a:r>
              <a:rPr lang="en-US" altLang="zh-TW" dirty="0" smtClean="0">
                <a:solidFill>
                  <a:schemeClr val="dk1"/>
                </a:solidFill>
                <a:ea typeface="Calibri"/>
                <a:cs typeface="Calibri"/>
                <a:sym typeface="Calibri"/>
              </a:rPr>
              <a:t>)</a:t>
            </a:r>
            <a:endParaRPr lang="en-US" altLang="zh-TW" dirty="0"/>
          </a:p>
          <a:p>
            <a:r>
              <a:rPr lang="en-US" altLang="zh-TW" dirty="0"/>
              <a:t>Bank3.0</a:t>
            </a:r>
          </a:p>
          <a:p>
            <a:pPr marL="0" indent="0">
              <a:buNone/>
            </a:pPr>
            <a:r>
              <a:rPr lang="zh-TW" altLang="en-US" dirty="0"/>
              <a:t>虛擬銀行或電子銀行</a:t>
            </a:r>
            <a:r>
              <a:rPr lang="en-US" altLang="zh-TW" dirty="0"/>
              <a:t>,</a:t>
            </a:r>
            <a:r>
              <a:rPr lang="zh-TW" altLang="en-US" dirty="0"/>
              <a:t>不依賴實體設施的虛擬服務</a:t>
            </a:r>
            <a:r>
              <a:rPr lang="en-US" altLang="zh-TW" sz="2400" dirty="0">
                <a:solidFill>
                  <a:schemeClr val="dk1"/>
                </a:solidFill>
                <a:latin typeface="Calibri"/>
                <a:ea typeface="Calibri"/>
                <a:cs typeface="Calibri"/>
                <a:sym typeface="Calibri"/>
              </a:rPr>
              <a:t>(</a:t>
            </a:r>
            <a:r>
              <a:rPr lang="en-US" altLang="zh-TW" sz="2400" b="1" dirty="0" err="1">
                <a:solidFill>
                  <a:schemeClr val="dk1"/>
                </a:solidFill>
                <a:latin typeface="Calibri"/>
                <a:ea typeface="Calibri"/>
                <a:cs typeface="Calibri"/>
                <a:sym typeface="Calibri"/>
              </a:rPr>
              <a:t>全通路</a:t>
            </a:r>
            <a:r>
              <a:rPr lang="en-US" altLang="zh-TW" sz="2400" dirty="0" err="1">
                <a:solidFill>
                  <a:schemeClr val="dk1"/>
                </a:solidFill>
                <a:latin typeface="Calibri"/>
                <a:ea typeface="Calibri"/>
                <a:cs typeface="Calibri"/>
                <a:sym typeface="Calibri"/>
              </a:rPr>
              <a:t>管理</a:t>
            </a:r>
            <a:r>
              <a:rPr lang="en-US" altLang="zh-TW" sz="2400" dirty="0">
                <a:solidFill>
                  <a:schemeClr val="dk1"/>
                </a:solidFill>
                <a:latin typeface="Calibri"/>
                <a:ea typeface="Calibri"/>
                <a:cs typeface="Calibri"/>
                <a:sym typeface="Calibri"/>
              </a:rPr>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98</a:t>
            </a:fld>
            <a:endParaRPr lang="zh-TW" altLang="en-US" dirty="0"/>
          </a:p>
        </p:txBody>
      </p:sp>
      <p:sp>
        <p:nvSpPr>
          <p:cNvPr id="6" name="橢圓 5"/>
          <p:cNvSpPr/>
          <p:nvPr/>
        </p:nvSpPr>
        <p:spPr>
          <a:xfrm>
            <a:off x="6850251" y="3223647"/>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7" name="橢圓 6"/>
          <p:cNvSpPr/>
          <p:nvPr/>
        </p:nvSpPr>
        <p:spPr>
          <a:xfrm>
            <a:off x="6586781" y="2309248"/>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6354305" y="1367286"/>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7056021" y="3621152"/>
            <a:ext cx="1627323" cy="646331"/>
          </a:xfrm>
          <a:prstGeom prst="rect">
            <a:avLst/>
          </a:prstGeom>
          <a:noFill/>
        </p:spPr>
        <p:txBody>
          <a:bodyPr wrap="square" rtlCol="0">
            <a:spAutoFit/>
          </a:bodyPr>
          <a:lstStyle/>
          <a:p>
            <a:r>
              <a:rPr lang="en-US" altLang="zh-TW" b="1" dirty="0"/>
              <a:t>Bank1.0</a:t>
            </a:r>
          </a:p>
          <a:p>
            <a:r>
              <a:rPr lang="zh-TW" altLang="en-US" dirty="0"/>
              <a:t>銀行物理網點</a:t>
            </a:r>
          </a:p>
        </p:txBody>
      </p:sp>
      <p:sp>
        <p:nvSpPr>
          <p:cNvPr id="11" name="文字方塊 10"/>
          <p:cNvSpPr txBox="1"/>
          <p:nvPr/>
        </p:nvSpPr>
        <p:spPr>
          <a:xfrm>
            <a:off x="8730922" y="2795792"/>
            <a:ext cx="1286359" cy="1200329"/>
          </a:xfrm>
          <a:prstGeom prst="rect">
            <a:avLst/>
          </a:prstGeom>
          <a:noFill/>
        </p:spPr>
        <p:txBody>
          <a:bodyPr wrap="square" rtlCol="0">
            <a:spAutoFit/>
          </a:bodyPr>
          <a:lstStyle/>
          <a:p>
            <a:r>
              <a:rPr lang="en-US" altLang="zh-TW" b="1" dirty="0"/>
              <a:t>Bank2.0</a:t>
            </a:r>
          </a:p>
          <a:p>
            <a:r>
              <a:rPr lang="zh-TW" altLang="en-US" dirty="0"/>
              <a:t>自助銀行</a:t>
            </a:r>
            <a:endParaRPr lang="en-US" altLang="zh-TW" dirty="0"/>
          </a:p>
          <a:p>
            <a:r>
              <a:rPr lang="zh-TW" altLang="en-US" dirty="0"/>
              <a:t>電話銀行</a:t>
            </a:r>
            <a:endParaRPr lang="en-US" altLang="zh-TW" dirty="0"/>
          </a:p>
          <a:p>
            <a:r>
              <a:rPr lang="zh-TW" altLang="en-US" dirty="0"/>
              <a:t>網上銀行</a:t>
            </a:r>
          </a:p>
        </p:txBody>
      </p:sp>
      <p:sp>
        <p:nvSpPr>
          <p:cNvPr id="12" name="文字方塊 11"/>
          <p:cNvSpPr txBox="1"/>
          <p:nvPr/>
        </p:nvSpPr>
        <p:spPr>
          <a:xfrm>
            <a:off x="10053652" y="2346484"/>
            <a:ext cx="1286359" cy="1754326"/>
          </a:xfrm>
          <a:prstGeom prst="rect">
            <a:avLst/>
          </a:prstGeom>
          <a:noFill/>
        </p:spPr>
        <p:txBody>
          <a:bodyPr wrap="square" rtlCol="0">
            <a:spAutoFit/>
          </a:bodyPr>
          <a:lstStyle/>
          <a:p>
            <a:r>
              <a:rPr lang="en-US" altLang="zh-TW" b="1" dirty="0"/>
              <a:t>Bank3.0</a:t>
            </a:r>
          </a:p>
          <a:p>
            <a:r>
              <a:rPr lang="zh-TW" altLang="en-US" dirty="0"/>
              <a:t>社交網絡</a:t>
            </a:r>
            <a:endParaRPr lang="en-US" altLang="zh-TW" dirty="0"/>
          </a:p>
          <a:p>
            <a:r>
              <a:rPr lang="zh-TW" altLang="en-US" dirty="0"/>
              <a:t>移動支付</a:t>
            </a:r>
            <a:endParaRPr lang="en-US" altLang="zh-TW" dirty="0"/>
          </a:p>
          <a:p>
            <a:r>
              <a:rPr lang="zh-TW" altLang="en-US" dirty="0"/>
              <a:t>大數據</a:t>
            </a:r>
            <a:endParaRPr lang="en-US" altLang="zh-TW" dirty="0"/>
          </a:p>
          <a:p>
            <a:r>
              <a:rPr lang="zh-TW" altLang="en-US" dirty="0"/>
              <a:t>雲計算</a:t>
            </a:r>
            <a:endParaRPr lang="en-US" altLang="zh-TW" dirty="0"/>
          </a:p>
          <a:p>
            <a:r>
              <a:rPr lang="en-US" altLang="zh-TW" dirty="0"/>
              <a:t>……</a:t>
            </a:r>
            <a:endParaRPr lang="zh-TW" altLang="en-US" dirty="0"/>
          </a:p>
        </p:txBody>
      </p:sp>
      <p:sp>
        <p:nvSpPr>
          <p:cNvPr id="10" name="文字方塊 9"/>
          <p:cNvSpPr txBox="1"/>
          <p:nvPr/>
        </p:nvSpPr>
        <p:spPr>
          <a:xfrm>
            <a:off x="7457059" y="5169109"/>
            <a:ext cx="5047701" cy="369332"/>
          </a:xfrm>
          <a:prstGeom prst="rect">
            <a:avLst/>
          </a:prstGeom>
          <a:noFill/>
        </p:spPr>
        <p:txBody>
          <a:bodyPr wrap="square" rtlCol="0">
            <a:spAutoFit/>
          </a:bodyPr>
          <a:lstStyle/>
          <a:p>
            <a:r>
              <a:rPr lang="zh-TW" altLang="en-US" dirty="0"/>
              <a:t>銀行零售渠道的各階段之間的關係</a:t>
            </a:r>
          </a:p>
        </p:txBody>
      </p:sp>
      <p:sp>
        <p:nvSpPr>
          <p:cNvPr id="2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30183074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zh-TW" altLang="en-US" sz="4200" b="1" i="0" u="none" strike="noStrike" cap="none" dirty="0">
                <a:solidFill>
                  <a:schemeClr val="accent2"/>
                </a:solidFill>
                <a:latin typeface="Calibri"/>
                <a:ea typeface="Calibri"/>
                <a:cs typeface="Calibri"/>
                <a:sym typeface="Calibri"/>
              </a:rPr>
              <a:t>數位銀行</a:t>
            </a:r>
            <a:r>
              <a:rPr lang="en-US" altLang="zh-TW" sz="4200" b="1" i="0" u="none" strike="noStrike" cap="none" dirty="0">
                <a:solidFill>
                  <a:schemeClr val="accent2"/>
                </a:solidFill>
                <a:latin typeface="Calibri"/>
                <a:ea typeface="Calibri"/>
                <a:cs typeface="Calibri"/>
                <a:sym typeface="Calibri"/>
              </a:rPr>
              <a:t>:</a:t>
            </a:r>
            <a:r>
              <a:rPr lang="zh-TW" altLang="en-US" sz="4200" b="1" i="0" u="none" strike="noStrike" cap="none" dirty="0">
                <a:solidFill>
                  <a:schemeClr val="accent2"/>
                </a:solidFill>
                <a:latin typeface="Calibri"/>
                <a:ea typeface="Calibri"/>
                <a:cs typeface="Calibri"/>
                <a:sym typeface="Calibri"/>
              </a:rPr>
              <a:t> </a:t>
            </a:r>
            <a:r>
              <a:rPr lang="en-US" sz="4200" b="1" i="0" u="none" strike="noStrike" cap="none" dirty="0">
                <a:solidFill>
                  <a:schemeClr val="accent2"/>
                </a:solidFill>
                <a:latin typeface="Calibri"/>
                <a:ea typeface="Calibri"/>
                <a:cs typeface="Calibri"/>
                <a:sym typeface="Calibri"/>
              </a:rPr>
              <a:t>Fintech &amp; Bank3.0</a:t>
            </a:r>
          </a:p>
        </p:txBody>
      </p:sp>
      <p:sp>
        <p:nvSpPr>
          <p:cNvPr id="255" name="Shape 255"/>
          <p:cNvSpPr txBox="1">
            <a:spLocks noGrp="1"/>
          </p:cNvSpPr>
          <p:nvPr>
            <p:ph type="body" idx="1"/>
          </p:nvPr>
        </p:nvSpPr>
        <p:spPr>
          <a:xfrm>
            <a:off x="594851" y="1444358"/>
            <a:ext cx="11002296" cy="4702124"/>
          </a:xfrm>
          <a:prstGeom prst="rect">
            <a:avLst/>
          </a:prstGeom>
          <a:noFill/>
          <a:ln>
            <a:noFill/>
          </a:ln>
        </p:spPr>
        <p:txBody>
          <a:bodyPr lIns="91425" tIns="45700" rIns="91425" bIns="45700" anchor="t" anchorCtr="0">
            <a:noAutofit/>
          </a:bodyPr>
          <a:lstStyle/>
          <a:p>
            <a:pPr marL="685800" marR="0" lvl="1" indent="-228600" algn="l" rtl="0">
              <a:lnSpc>
                <a:spcPct val="100000"/>
              </a:lnSpc>
              <a:spcBef>
                <a:spcPts val="0"/>
              </a:spcBef>
              <a:buClr>
                <a:schemeClr val="dk1"/>
              </a:buClr>
              <a:buSzPct val="100000"/>
              <a:buFont typeface="Arial"/>
              <a:buNone/>
            </a:pPr>
            <a:endParaRPr sz="2400" b="0" i="0" u="none" strike="noStrike" cap="none" dirty="0">
              <a:solidFill>
                <a:schemeClr val="dk1"/>
              </a:solidFill>
              <a:latin typeface="Calibri"/>
              <a:ea typeface="Calibri"/>
              <a:cs typeface="Calibri"/>
              <a:sym typeface="Calibri"/>
            </a:endParaRPr>
          </a:p>
        </p:txBody>
      </p:sp>
      <p:sp>
        <p:nvSpPr>
          <p:cNvPr id="256" name="Shape 256"/>
          <p:cNvSpPr/>
          <p:nvPr/>
        </p:nvSpPr>
        <p:spPr>
          <a:xfrm>
            <a:off x="2038701" y="2672392"/>
            <a:ext cx="6379016" cy="3257608"/>
          </a:xfrm>
          <a:prstGeom prst="ellipse">
            <a:avLst/>
          </a:prstGeom>
          <a:solidFill>
            <a:schemeClr val="bg1">
              <a:lumMod val="85000"/>
            </a:schemeClr>
          </a:solidFill>
          <a:ln w="9525" cap="flat" cmpd="sng">
            <a:solidFill>
              <a:schemeClr val="tx2">
                <a:lumMod val="10000"/>
                <a:lumOff val="90000"/>
              </a:schemeClr>
            </a:solidFill>
            <a:prstDash val="solid"/>
            <a:round/>
            <a:headEnd type="none" w="med" len="med"/>
            <a:tailEnd type="none" w="med" len="med"/>
          </a:ln>
        </p:spPr>
        <p:txBody>
          <a:bodyPr lIns="68575" tIns="34275" rIns="68575" bIns="34275" anchor="ctr" anchorCtr="0">
            <a:noAutofit/>
          </a:bodyPr>
          <a:lstStyle/>
          <a:p>
            <a:pPr marL="0" marR="0" lvl="0" indent="0" algn="r" rtl="0">
              <a:spcBef>
                <a:spcPts val="0"/>
              </a:spcBef>
              <a:buClr>
                <a:schemeClr val="dk1"/>
              </a:buClr>
              <a:buSzPct val="25000"/>
              <a:buFont typeface="Arial"/>
              <a:buNone/>
            </a:pPr>
            <a:r>
              <a:rPr lang="en-US" sz="1800" dirty="0">
                <a:solidFill>
                  <a:schemeClr val="dk1"/>
                </a:solidFill>
                <a:latin typeface="Arial"/>
                <a:ea typeface="Arial"/>
                <a:cs typeface="Arial"/>
                <a:sym typeface="Arial"/>
              </a:rPr>
              <a:t>                                                                                      </a:t>
            </a:r>
            <a:endParaRPr lang="en-US" sz="3200" dirty="0">
              <a:solidFill>
                <a:schemeClr val="dk1"/>
              </a:solidFill>
              <a:latin typeface="Arial"/>
              <a:ea typeface="Arial"/>
              <a:cs typeface="Arial"/>
              <a:sym typeface="Arial"/>
            </a:endParaRPr>
          </a:p>
        </p:txBody>
      </p:sp>
      <p:sp>
        <p:nvSpPr>
          <p:cNvPr id="257" name="Shape 257"/>
          <p:cNvSpPr/>
          <p:nvPr/>
        </p:nvSpPr>
        <p:spPr>
          <a:xfrm>
            <a:off x="2666011" y="3320926"/>
            <a:ext cx="2638164" cy="1872711"/>
          </a:xfrm>
          <a:prstGeom prst="ellipse">
            <a:avLst/>
          </a:prstGeom>
          <a:solidFill>
            <a:schemeClr val="accent1">
              <a:lumMod val="20000"/>
              <a:lumOff val="80000"/>
            </a:schemeClr>
          </a:solidFill>
          <a:ln w="9525" cap="flat" cmpd="sng">
            <a:solidFill>
              <a:schemeClr val="accent1">
                <a:lumMod val="20000"/>
                <a:lumOff val="80000"/>
              </a:schemeClr>
            </a:solidFill>
            <a:prstDash val="solid"/>
            <a:round/>
            <a:headEnd type="none" w="med" len="med"/>
            <a:tailEnd type="none" w="med" len="med"/>
          </a:ln>
        </p:spPr>
        <p:txBody>
          <a:bodyPr lIns="68575" tIns="34275" rIns="68575" bIns="34275" anchor="ctr" anchorCtr="0">
            <a:noAutofit/>
          </a:bodyPr>
          <a:lstStyle/>
          <a:p>
            <a:pPr marL="0" marR="0" lvl="0" indent="0" algn="ctr" rtl="0">
              <a:spcBef>
                <a:spcPts val="0"/>
              </a:spcBef>
              <a:buClr>
                <a:schemeClr val="dk1"/>
              </a:buClr>
              <a:buSzPct val="25000"/>
              <a:buFont typeface="Arial"/>
              <a:buNone/>
            </a:pPr>
            <a:r>
              <a:rPr lang="en-US" sz="3000" dirty="0">
                <a:solidFill>
                  <a:schemeClr val="dk1"/>
                </a:solidFill>
                <a:latin typeface="Arial"/>
                <a:ea typeface="Arial"/>
                <a:cs typeface="Arial"/>
                <a:sym typeface="Arial"/>
              </a:rPr>
              <a:t>Bank 3.0</a:t>
            </a:r>
          </a:p>
        </p:txBody>
      </p:sp>
      <p:cxnSp>
        <p:nvCxnSpPr>
          <p:cNvPr id="258" name="Shape 258"/>
          <p:cNvCxnSpPr/>
          <p:nvPr/>
        </p:nvCxnSpPr>
        <p:spPr>
          <a:xfrm>
            <a:off x="2364068" y="2340600"/>
            <a:ext cx="5407608" cy="15879"/>
          </a:xfrm>
          <a:prstGeom prst="straightConnector1">
            <a:avLst/>
          </a:prstGeom>
          <a:ln w="57150">
            <a:headEnd type="triangle" w="lg" len="lg"/>
            <a:tailEnd type="triangle" w="lg" len="lg"/>
          </a:ln>
        </p:spPr>
        <p:style>
          <a:lnRef idx="3">
            <a:schemeClr val="accent2"/>
          </a:lnRef>
          <a:fillRef idx="0">
            <a:schemeClr val="accent2"/>
          </a:fillRef>
          <a:effectRef idx="2">
            <a:schemeClr val="accent2"/>
          </a:effectRef>
          <a:fontRef idx="minor">
            <a:schemeClr val="tx1"/>
          </a:fontRef>
        </p:style>
      </p:cxnSp>
      <p:sp>
        <p:nvSpPr>
          <p:cNvPr id="259" name="Shape 259"/>
          <p:cNvSpPr/>
          <p:nvPr/>
        </p:nvSpPr>
        <p:spPr>
          <a:xfrm>
            <a:off x="7771677"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消費者</a:t>
            </a:r>
          </a:p>
        </p:txBody>
      </p:sp>
      <p:sp>
        <p:nvSpPr>
          <p:cNvPr id="260" name="Shape 260"/>
          <p:cNvSpPr/>
          <p:nvPr/>
        </p:nvSpPr>
        <p:spPr>
          <a:xfrm>
            <a:off x="955719"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銀行端</a:t>
            </a:r>
          </a:p>
        </p:txBody>
      </p:sp>
      <p:sp>
        <p:nvSpPr>
          <p:cNvPr id="273" name="Shape 27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99</a:t>
            </a:fld>
            <a:endParaRPr lang="en-US" sz="2000">
              <a:solidFill>
                <a:schemeClr val="lt1"/>
              </a:solidFill>
              <a:latin typeface="Calibri"/>
              <a:ea typeface="Calibri"/>
              <a:cs typeface="Calibri"/>
              <a:sym typeface="Calibri"/>
            </a:endParaRPr>
          </a:p>
        </p:txBody>
      </p:sp>
      <p:sp>
        <p:nvSpPr>
          <p:cNvPr id="2" name="矩形 1"/>
          <p:cNvSpPr/>
          <p:nvPr/>
        </p:nvSpPr>
        <p:spPr>
          <a:xfrm>
            <a:off x="5010173" y="4570771"/>
            <a:ext cx="1956470" cy="523220"/>
          </a:xfrm>
          <a:prstGeom prst="rect">
            <a:avLst/>
          </a:prstGeom>
        </p:spPr>
        <p:txBody>
          <a:bodyPr wrap="square">
            <a:spAutoFit/>
          </a:bodyPr>
          <a:lstStyle/>
          <a:p>
            <a:pPr lvl="0" algn="ctr">
              <a:buClr>
                <a:schemeClr val="dk1"/>
              </a:buClr>
              <a:buSzPct val="25000"/>
            </a:pPr>
            <a:r>
              <a:rPr lang="en-US" altLang="zh-TW" sz="2800" dirty="0">
                <a:solidFill>
                  <a:schemeClr val="bg1">
                    <a:lumMod val="50000"/>
                  </a:schemeClr>
                </a:solidFill>
                <a:latin typeface="Arial"/>
                <a:ea typeface="Arial"/>
                <a:cs typeface="Arial"/>
                <a:sym typeface="Arial"/>
              </a:rPr>
              <a:t>Bank 4.0</a:t>
            </a:r>
          </a:p>
        </p:txBody>
      </p:sp>
      <p:sp>
        <p:nvSpPr>
          <p:cNvPr id="35" name="矩形 34"/>
          <p:cNvSpPr/>
          <p:nvPr/>
        </p:nvSpPr>
        <p:spPr>
          <a:xfrm>
            <a:off x="6678653" y="3985996"/>
            <a:ext cx="1956470" cy="584775"/>
          </a:xfrm>
          <a:prstGeom prst="rect">
            <a:avLst/>
          </a:prstGeom>
        </p:spPr>
        <p:txBody>
          <a:bodyPr wrap="square">
            <a:spAutoFit/>
          </a:bodyPr>
          <a:lstStyle/>
          <a:p>
            <a:pPr lvl="0" algn="ctr">
              <a:buClr>
                <a:schemeClr val="dk1"/>
              </a:buClr>
              <a:buSzPct val="25000"/>
            </a:pPr>
            <a:r>
              <a:rPr lang="en-US" altLang="zh-TW" sz="3200" dirty="0" err="1">
                <a:latin typeface="Arial"/>
                <a:ea typeface="Arial"/>
                <a:cs typeface="Arial"/>
                <a:sym typeface="Arial"/>
              </a:rPr>
              <a:t>FinTech</a:t>
            </a:r>
            <a:endParaRPr lang="en-US" altLang="zh-TW" sz="3200" dirty="0">
              <a:latin typeface="Arial"/>
              <a:ea typeface="Arial"/>
              <a:cs typeface="Arial"/>
              <a:sym typeface="Arial"/>
            </a:endParaRPr>
          </a:p>
        </p:txBody>
      </p:sp>
      <p:sp>
        <p:nvSpPr>
          <p:cNvPr id="3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5840207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4815</TotalTime>
  <Words>9901</Words>
  <Application>Microsoft Office PowerPoint</Application>
  <PresentationFormat>寬螢幕</PresentationFormat>
  <Paragraphs>1561</Paragraphs>
  <Slides>138</Slides>
  <Notes>80</Notes>
  <HiddenSlides>0</HiddenSlides>
  <MMClips>0</MMClips>
  <ScaleCrop>false</ScaleCrop>
  <HeadingPairs>
    <vt:vector size="6" baseType="variant">
      <vt:variant>
        <vt:lpstr>使用字型</vt:lpstr>
      </vt:variant>
      <vt:variant>
        <vt:i4>21</vt:i4>
      </vt:variant>
      <vt:variant>
        <vt:lpstr>佈景主題</vt:lpstr>
      </vt:variant>
      <vt:variant>
        <vt:i4>1</vt:i4>
      </vt:variant>
      <vt:variant>
        <vt:lpstr>投影片標題</vt:lpstr>
      </vt:variant>
      <vt:variant>
        <vt:i4>138</vt:i4>
      </vt:variant>
    </vt:vector>
  </HeadingPairs>
  <TitlesOfParts>
    <vt:vector size="160" baseType="lpstr">
      <vt:lpstr>Arial Unicode MS</vt:lpstr>
      <vt:lpstr>等线</vt:lpstr>
      <vt:lpstr>等线 Light</vt:lpstr>
      <vt:lpstr>標楷體</vt:lpstr>
      <vt:lpstr>Heiti TC Light</vt:lpstr>
      <vt:lpstr>inherit</vt:lpstr>
      <vt:lpstr>微軟正黑體</vt:lpstr>
      <vt:lpstr>微軟正黑體</vt:lpstr>
      <vt:lpstr>新細明體</vt:lpstr>
      <vt:lpstr>新細明體-ExtB</vt:lpstr>
      <vt:lpstr>Roboto</vt:lpstr>
      <vt:lpstr>Arial</vt:lpstr>
      <vt:lpstr>Arial Black</vt:lpstr>
      <vt:lpstr>Bahnschrift Light</vt:lpstr>
      <vt:lpstr>Calibri</vt:lpstr>
      <vt:lpstr>Calibri Light</vt:lpstr>
      <vt:lpstr>Corbel</vt:lpstr>
      <vt:lpstr>Helvetica</vt:lpstr>
      <vt:lpstr>Tahoma</vt:lpstr>
      <vt:lpstr>Times New Roman</vt:lpstr>
      <vt:lpstr>Wingdings</vt:lpstr>
      <vt:lpstr>Office 佈景主題</vt:lpstr>
      <vt:lpstr>金融科技之研究與實務議題 Financial Technology: Practice &amp;  Research</vt:lpstr>
      <vt:lpstr>數位金融之道 </vt:lpstr>
      <vt:lpstr>Traditional Financial Industry </vt:lpstr>
      <vt:lpstr>Internet Financial Model </vt:lpstr>
      <vt:lpstr>The Internet Finance  </vt:lpstr>
      <vt:lpstr>FinTech DNAs</vt:lpstr>
      <vt:lpstr>Five characteristics of digital finance </vt:lpstr>
      <vt:lpstr>Characteristics of digital finance (1): Online operating platform  </vt:lpstr>
      <vt:lpstr>Characteristics of digital finance (2):AI-Data driven analysis    </vt:lpstr>
      <vt:lpstr>Characteristics of digital finance (3): Social business  model  </vt:lpstr>
      <vt:lpstr>Characteristics of digital finance (4):Service Un-bundling </vt:lpstr>
      <vt:lpstr>Characteristics of digital finance (5):Micro-financial market </vt:lpstr>
      <vt:lpstr>互聯網金融運作平台組合</vt:lpstr>
      <vt:lpstr>數位金融平台組合:效率提升+價值創造</vt:lpstr>
      <vt:lpstr>Social  business model: P2P, Crowd, Social Networking</vt:lpstr>
      <vt:lpstr>PowerPoint 簡報</vt:lpstr>
      <vt:lpstr>(一) 信任機制 </vt:lpstr>
      <vt:lpstr>信任的賽局(1): 陌生人如何合作? </vt:lpstr>
      <vt:lpstr>信任的賽局(2):陌生人如何合作? </vt:lpstr>
      <vt:lpstr>PowerPoint 簡報</vt:lpstr>
      <vt:lpstr>支付  Payment (第三方信任虛擬化、帳本化)</vt:lpstr>
      <vt:lpstr>第三方支付如何運作</vt:lpstr>
      <vt:lpstr>付款方式</vt:lpstr>
      <vt:lpstr>第三方支付後端: 錢存在哪裡？</vt:lpstr>
      <vt:lpstr>區塊鏈 (Blockchain)</vt:lpstr>
      <vt:lpstr>區塊鏈四大構成要素</vt:lpstr>
      <vt:lpstr>合作契約製作- 智慧合約 Smart Contract</vt:lpstr>
      <vt:lpstr>智慧合約的特徵 — 雙方受益</vt:lpstr>
      <vt:lpstr>契約設計理論 (1) – 自我約制賽局 Investing game</vt:lpstr>
      <vt:lpstr>賽局與契約 </vt:lpstr>
      <vt:lpstr>契約設計理論 (2) – 契約約制賽局 If one of conditions above is not met, third party will involve</vt:lpstr>
      <vt:lpstr>(二)智慧計算 </vt:lpstr>
      <vt:lpstr>信用評價</vt:lpstr>
      <vt:lpstr>智慧信評運作流程</vt:lpstr>
      <vt:lpstr>智慧信評的應用 </vt:lpstr>
      <vt:lpstr>信用引擎: 芝麻信用</vt:lpstr>
      <vt:lpstr>(4) 智慧理財 智慧理財運作流程-技術面</vt:lpstr>
      <vt:lpstr>智慧理財運作流程-社群面</vt:lpstr>
      <vt:lpstr>智慧理財服務創新模式</vt:lpstr>
      <vt:lpstr>行動基金理財模式</vt:lpstr>
      <vt:lpstr>理財機器人模式</vt:lpstr>
      <vt:lpstr>理財機器人的運作</vt:lpstr>
      <vt:lpstr>理財機器人模式-THEO</vt:lpstr>
      <vt:lpstr>大數據理財模式-Kuchi</vt:lpstr>
      <vt:lpstr>群眾智慧社群理財模式</vt:lpstr>
      <vt:lpstr>群眾智慧-社群投資理財模式-eToro</vt:lpstr>
      <vt:lpstr>群眾投資:社群理財模式 Crowdcube</vt:lpstr>
      <vt:lpstr>(三) 社群創新 </vt:lpstr>
      <vt:lpstr>(5) P2P 借貸 (Peer to Peer Lending )</vt:lpstr>
      <vt:lpstr>PowerPoint 簡報</vt:lpstr>
      <vt:lpstr>PowerPoint 簡報</vt:lpstr>
      <vt:lpstr>PowerPoint 簡報</vt:lpstr>
      <vt:lpstr>PowerPoint 簡報</vt:lpstr>
      <vt:lpstr>P2P借貸平台營運科技與經濟力</vt:lpstr>
      <vt:lpstr>P2P借貸：風險管控</vt:lpstr>
      <vt:lpstr>P2P借貸平台比較</vt:lpstr>
      <vt:lpstr>甚麼是群眾募資?</vt:lpstr>
      <vt:lpstr>為什麼需要群眾募資?</vt:lpstr>
      <vt:lpstr>傳統創業募資與群眾募資比較</vt:lpstr>
      <vt:lpstr> </vt:lpstr>
      <vt:lpstr>群眾募資類型</vt:lpstr>
      <vt:lpstr>運作流程</vt:lpstr>
      <vt:lpstr>資金流程</vt:lpstr>
      <vt:lpstr>募資平台比較</vt:lpstr>
      <vt:lpstr>(7) 社群保險 傳統保險營利模式</vt:lpstr>
      <vt:lpstr>傳統保險面臨四大問題</vt:lpstr>
      <vt:lpstr>四大保險科技解決方案</vt:lpstr>
      <vt:lpstr>傳統保險：資訊不對稱，保險公司不了解保戶</vt:lpstr>
      <vt:lpstr>物聯網保險解決方案</vt:lpstr>
      <vt:lpstr>傳統保險：客戶不了解產品</vt:lpstr>
      <vt:lpstr>保險推薦解決方案</vt:lpstr>
      <vt:lpstr>P2P保險 傳統保險：成本  互助保險：信用</vt:lpstr>
      <vt:lpstr>P2P保險解決方案</vt:lpstr>
      <vt:lpstr>社群網路創新： Friendsurance</vt:lpstr>
      <vt:lpstr>Friendsurance：共享經濟保險模式</vt:lpstr>
      <vt:lpstr>傳統保險的問題：理賠爭議</vt:lpstr>
      <vt:lpstr>保險智慧合約 Smart Contract</vt:lpstr>
      <vt:lpstr>貨幣是甚麼？</vt:lpstr>
      <vt:lpstr>貨幣是甚麼？</vt:lpstr>
      <vt:lpstr>貨幣分類</vt:lpstr>
      <vt:lpstr>數位貨幣</vt:lpstr>
      <vt:lpstr>電子貨幣與虛擬貨幣之比較</vt:lpstr>
      <vt:lpstr>虛擬貨幣</vt:lpstr>
      <vt:lpstr>(1) P2P匯款創新模式:  跨境交換</vt:lpstr>
      <vt:lpstr>(2) P2P匯兌創新模式：適地交換</vt:lpstr>
      <vt:lpstr>(3) 微匯兌創新模式</vt:lpstr>
      <vt:lpstr>比特幣 (一)</vt:lpstr>
      <vt:lpstr>比特幣 (二)</vt:lpstr>
      <vt:lpstr>比特幣 (三)</vt:lpstr>
      <vt:lpstr> 比特幣商業模式</vt:lpstr>
      <vt:lpstr>(四) 金融策略 </vt:lpstr>
      <vt:lpstr>互聯網金融之創新模式</vt:lpstr>
      <vt:lpstr>數位銀行: Bank 1.0 到 Bank 3.0 銀行轉型</vt:lpstr>
      <vt:lpstr>數位銀行: Fintech &amp; Bank3.0</vt:lpstr>
      <vt:lpstr>數位銀行:  Bank3.0 到 Bank 4.0 </vt:lpstr>
      <vt:lpstr>PowerPoint 簡報</vt:lpstr>
      <vt:lpstr>互聯網金融之創新模式</vt:lpstr>
      <vt:lpstr>數位銀行: Bank 1.0 到 Bank 3.0 銀行轉型</vt:lpstr>
      <vt:lpstr>數位銀行: Fintech &amp; Bank3.0</vt:lpstr>
      <vt:lpstr>數位銀行:  Bank3.0 到 Bank 4.0 </vt:lpstr>
      <vt:lpstr>PowerPoint 簡報</vt:lpstr>
      <vt:lpstr>目前發展-國際案例</vt:lpstr>
      <vt:lpstr>目前發展-國際案例</vt:lpstr>
      <vt:lpstr>何謂電商金融</vt:lpstr>
      <vt:lpstr>電商金融發展歷程三部曲</vt:lpstr>
      <vt:lpstr>PowerPoint 簡報</vt:lpstr>
      <vt:lpstr>PowerPoint 簡報</vt:lpstr>
      <vt:lpstr>社群金融計算研究分享 Social Finance Computing  </vt:lpstr>
      <vt:lpstr>PowerPoint 簡報</vt:lpstr>
      <vt:lpstr>Social Finance Computing </vt:lpstr>
      <vt:lpstr>Social Finance Computing </vt:lpstr>
      <vt:lpstr>Social Finance Computing </vt:lpstr>
      <vt:lpstr>Evolution: From E-Commerce to Digital Finance </vt:lpstr>
      <vt:lpstr>Social Coupon Endorsing </vt:lpstr>
      <vt:lpstr>Social Coupon Endorsing : Processes </vt:lpstr>
      <vt:lpstr>Social Coupon Endorsing: Results</vt:lpstr>
      <vt:lpstr>P2P Currency Exchange </vt:lpstr>
      <vt:lpstr> P2P Currency Exchange  </vt:lpstr>
      <vt:lpstr>PowerPoint 簡報</vt:lpstr>
      <vt:lpstr>P2P Lending </vt:lpstr>
      <vt:lpstr>P2P  Student Lending </vt:lpstr>
      <vt:lpstr>P2P Lending </vt:lpstr>
      <vt:lpstr>Social Insurance Formation  </vt:lpstr>
      <vt:lpstr> P2P Insurance Formation Process</vt:lpstr>
      <vt:lpstr>PowerPoint 簡報</vt:lpstr>
      <vt:lpstr>Crowdfunding (1): Reward based Campaigns All-or-nothing </vt:lpstr>
      <vt:lpstr>Phased-based crowdfunding recommendation </vt:lpstr>
      <vt:lpstr>PowerPoint 簡報</vt:lpstr>
      <vt:lpstr>Crowdfunding (2): Donation-based Campaigns Keep-in-all</vt:lpstr>
      <vt:lpstr>Social fundraising recommendation </vt:lpstr>
      <vt:lpstr>PowerPoint 簡報</vt:lpstr>
      <vt:lpstr>Smart Portfolios (1): Personalized Investment</vt:lpstr>
      <vt:lpstr>Smart Portfolios for Personalized Investment </vt:lpstr>
      <vt:lpstr>PowerPoint 簡報</vt:lpstr>
      <vt:lpstr>Smart Portfolios (2): Investment Clubs </vt:lpstr>
      <vt:lpstr>Smart Portfolios for Investment Clubs </vt:lpstr>
      <vt:lpstr>PowerPoint 簡報</vt:lpstr>
      <vt:lpstr>Thank you ! Q&amp;A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數位經濟模式:創新與競爭</dc:title>
  <dc:creator>ymli</dc:creator>
  <cp:lastModifiedBy>ymli</cp:lastModifiedBy>
  <cp:revision>426</cp:revision>
  <dcterms:created xsi:type="dcterms:W3CDTF">2018-05-30T15:18:40Z</dcterms:created>
  <dcterms:modified xsi:type="dcterms:W3CDTF">2019-10-19T00:41:26Z</dcterms:modified>
</cp:coreProperties>
</file>