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6" r:id="rId2"/>
    <p:sldId id="271" r:id="rId3"/>
    <p:sldId id="272" r:id="rId4"/>
    <p:sldId id="267" r:id="rId5"/>
    <p:sldId id="264" r:id="rId6"/>
    <p:sldId id="265" r:id="rId7"/>
    <p:sldId id="268" r:id="rId8"/>
    <p:sldId id="256" r:id="rId9"/>
    <p:sldId id="263" r:id="rId10"/>
    <p:sldId id="269" r:id="rId11"/>
    <p:sldId id="257" r:id="rId12"/>
    <p:sldId id="262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9ED7"/>
    <a:srgbClr val="00CC99"/>
    <a:srgbClr val="009999"/>
    <a:srgbClr val="00FF99"/>
    <a:srgbClr val="FFE05D"/>
    <a:srgbClr val="FFCC00"/>
    <a:srgbClr val="FFD833"/>
    <a:srgbClr val="7C7C9C"/>
    <a:srgbClr val="7C7CA5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80093" autoAdjust="0"/>
  </p:normalViewPr>
  <p:slideViewPr>
    <p:cSldViewPr snapToGrid="0">
      <p:cViewPr varScale="1">
        <p:scale>
          <a:sx n="57" d="100"/>
          <a:sy n="57" d="100"/>
        </p:scale>
        <p:origin x="-122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vert"/>
        <a:lstStyle/>
        <a:p>
          <a:r>
            <a:rPr lang="zh-TW" altLang="en-US" sz="6000" dirty="0" smtClean="0"/>
            <a:t>社群金融</a:t>
          </a:r>
          <a:endParaRPr lang="zh-TW" altLang="en-US" sz="60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F49E324D-0622-E345-B04E-C2ED4B7CE933}">
      <dgm:prSet phldrT="[文字]" custT="1"/>
      <dgm:spPr/>
      <dgm:t>
        <a:bodyPr/>
        <a:lstStyle/>
        <a:p>
          <a:r>
            <a:rPr lang="zh-TW" altLang="en-US" sz="4400" dirty="0" smtClean="0"/>
            <a:t>第三方支付</a:t>
          </a:r>
          <a:endParaRPr lang="zh-TW" altLang="en-US" sz="4400" dirty="0"/>
        </a:p>
      </dgm:t>
    </dgm:pt>
    <dgm:pt modelId="{98AD5ADB-28AA-1F43-9890-4F2739481C2D}" type="parTrans" cxnId="{EFDD19A4-7146-7940-A98D-DF8CC1368A5D}">
      <dgm:prSet custT="1"/>
      <dgm:spPr/>
      <dgm:t>
        <a:bodyPr/>
        <a:lstStyle/>
        <a:p>
          <a:endParaRPr lang="zh-TW" altLang="en-US" sz="700"/>
        </a:p>
      </dgm:t>
    </dgm:pt>
    <dgm:pt modelId="{EFFA135B-9CDB-2742-B19D-69F96B2DFC87}" type="sibTrans" cxnId="{EFDD19A4-7146-7940-A98D-DF8CC1368A5D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4400" dirty="0" smtClean="0"/>
            <a:t>P2P</a:t>
          </a:r>
          <a:r>
            <a:rPr lang="zh-TW" altLang="en-US" sz="4400" dirty="0" smtClean="0"/>
            <a:t>借貸</a:t>
          </a:r>
          <a:endParaRPr lang="zh-TW" altLang="en-US" sz="44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zh-TW" altLang="en-US" sz="4400" dirty="0" smtClean="0"/>
            <a:t>群眾募資</a:t>
          </a:r>
          <a:endParaRPr lang="zh-TW" altLang="en-US" sz="44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/>
      <dgm:spPr/>
      <dgm:t>
        <a:bodyPr/>
        <a:lstStyle/>
        <a:p>
          <a:r>
            <a:rPr lang="zh-TW" altLang="en-US" sz="4400" dirty="0" smtClean="0"/>
            <a:t>虛擬貨幣</a:t>
          </a:r>
          <a:endParaRPr lang="zh-TW" altLang="en-US" sz="44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/>
      <dgm:spPr/>
      <dgm:t>
        <a:bodyPr/>
        <a:lstStyle/>
        <a:p>
          <a:r>
            <a:rPr lang="zh-TW" altLang="en-US" sz="4400" dirty="0" smtClean="0"/>
            <a:t>社群保險</a:t>
          </a:r>
          <a:endParaRPr lang="zh-TW" altLang="en-US" sz="44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508C52DC-0BC2-9443-A400-B98257257C03}" type="pres">
      <dgm:prSet presAssocID="{98AD5ADB-28AA-1F43-9890-4F2739481C2D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77E291-0CB4-C442-B2F0-8D7EAD151947}" type="pres">
      <dgm:prSet presAssocID="{98AD5ADB-28AA-1F43-9890-4F2739481C2D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C1D0B4B9-5491-6E49-9E3E-7B11E94C2767}" type="pres">
      <dgm:prSet presAssocID="{F49E324D-0622-E345-B04E-C2ED4B7CE933}" presName="root2" presStyleCnt="0"/>
      <dgm:spPr/>
    </dgm:pt>
    <dgm:pt modelId="{E9D36B56-E119-2D46-9FC6-82D3CD7E39E1}" type="pres">
      <dgm:prSet presAssocID="{F49E324D-0622-E345-B04E-C2ED4B7CE933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B0F59E1-5171-1C45-A8C3-8B9FA81C6E50}" type="pres">
      <dgm:prSet presAssocID="{F49E324D-0622-E345-B04E-C2ED4B7CE933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507DF243-8F68-C343-A755-F28ED81ECC10}" type="presOf" srcId="{FCFEA0BC-1852-8C43-8089-BF2B84F9F55E}" destId="{7284A72C-A06A-3546-A1DE-6C80E73765AE}" srcOrd="0" destOrd="0" presId="urn:microsoft.com/office/officeart/2008/layout/HorizontalMultiLevelHierarchy"/>
    <dgm:cxn modelId="{112A33F2-332F-8F4D-8A6D-338F9F9509ED}" type="presOf" srcId="{98AD5ADB-28AA-1F43-9890-4F2739481C2D}" destId="{9277E291-0CB4-C442-B2F0-8D7EAD151947}" srcOrd="1" destOrd="0" presId="urn:microsoft.com/office/officeart/2008/layout/HorizontalMultiLevelHierarchy"/>
    <dgm:cxn modelId="{04E5D56A-F67B-F84E-9729-5A7329EF728D}" type="presOf" srcId="{1B6F8471-0B3D-254B-9136-FA4F8EB8AF63}" destId="{7096F86A-D1E7-8E4D-87B5-A7D891B79877}" srcOrd="1" destOrd="0" presId="urn:microsoft.com/office/officeart/2008/layout/HorizontalMultiLevelHierarchy"/>
    <dgm:cxn modelId="{3E259D2B-76A1-B740-91C4-54A7B90F263D}" type="presOf" srcId="{F6FCFF18-1809-A440-8FF7-BB998B2CF29F}" destId="{60CE6179-E647-6549-B74A-138B2B4A809E}" srcOrd="1" destOrd="0" presId="urn:microsoft.com/office/officeart/2008/layout/HorizontalMultiLevelHierarchy"/>
    <dgm:cxn modelId="{B1114302-A5F2-904D-B32C-CF7A462C505F}" type="presOf" srcId="{DAD4EB43-2B22-FF45-A585-73841A34DE9B}" destId="{06EC4BCE-58BA-2C45-AFB0-116941CE27BB}" srcOrd="0" destOrd="0" presId="urn:microsoft.com/office/officeart/2008/layout/HorizontalMultiLevelHierarchy"/>
    <dgm:cxn modelId="{D701DE7E-C9EE-8243-BF29-061B9D18D31F}" type="presOf" srcId="{99B17F2A-D591-BC4E-B424-AA6C11D0AFF6}" destId="{D23B1F80-E6FF-8640-84DB-A80E95070184}" srcOrd="0" destOrd="0" presId="urn:microsoft.com/office/officeart/2008/layout/HorizontalMultiLevelHierarchy"/>
    <dgm:cxn modelId="{074841F3-2CAA-3E4C-ABED-5B15764C2C8E}" type="presOf" srcId="{98AD5ADB-28AA-1F43-9890-4F2739481C2D}" destId="{508C52DC-0BC2-9443-A400-B98257257C03}" srcOrd="0" destOrd="0" presId="urn:microsoft.com/office/officeart/2008/layout/HorizontalMultiLevelHierarchy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EFDD19A4-7146-7940-A98D-DF8CC1368A5D}" srcId="{6158DE94-E162-4C41-BD46-D1C8905F6342}" destId="{F49E324D-0622-E345-B04E-C2ED4B7CE933}" srcOrd="0" destOrd="0" parTransId="{98AD5ADB-28AA-1F43-9890-4F2739481C2D}" sibTransId="{EFFA135B-9CDB-2742-B19D-69F96B2DFC87}"/>
    <dgm:cxn modelId="{C0F4D123-3752-5243-95F6-3C2681F7B28F}" type="presOf" srcId="{03EFB774-BE2F-C642-BAE2-F8DA49A7EE59}" destId="{28B66FA9-E16F-E54A-8C59-FFC162E909C7}" srcOrd="0" destOrd="0" presId="urn:microsoft.com/office/officeart/2008/layout/HorizontalMultiLevelHierarchy"/>
    <dgm:cxn modelId="{41A41E7C-7334-7240-929A-4A809C20DB76}" type="presOf" srcId="{03C2AEE3-41E7-394E-B977-A1B181946580}" destId="{0449B6F4-C8E7-C541-B4D6-5D88D6B5A196}" srcOrd="0" destOrd="0" presId="urn:microsoft.com/office/officeart/2008/layout/HorizontalMultiLevelHierarchy"/>
    <dgm:cxn modelId="{58B10565-9E0C-C140-A5E1-19869BD9E584}" type="presOf" srcId="{03C2AEE3-41E7-394E-B977-A1B181946580}" destId="{53102E75-8A48-364D-AB88-483F81DA2F0F}" srcOrd="1" destOrd="0" presId="urn:microsoft.com/office/officeart/2008/layout/HorizontalMultiLevelHierarchy"/>
    <dgm:cxn modelId="{3D964D7C-4E70-6544-A4A2-FC67A8D13090}" type="presOf" srcId="{555CAD21-8A32-7E44-B4A3-4EB7A2965E78}" destId="{18585EE6-E4EB-8A45-83CB-CB5D284DDAE4}" srcOrd="1" destOrd="0" presId="urn:microsoft.com/office/officeart/2008/layout/HorizontalMultiLevelHierarchy"/>
    <dgm:cxn modelId="{ABE612D5-153E-AA45-9091-1FABF77FA94D}" type="presOf" srcId="{9AC8F41B-8429-0D42-803C-92AF0BB62230}" destId="{A35B2BFD-01FA-2440-A580-31002AD88FA7}" srcOrd="0" destOrd="0" presId="urn:microsoft.com/office/officeart/2008/layout/HorizontalMultiLevelHierarchy"/>
    <dgm:cxn modelId="{E71F9DB3-0D8A-4145-A6C8-5F821E1F88DC}" type="presOf" srcId="{1B6F8471-0B3D-254B-9136-FA4F8EB8AF63}" destId="{2B3A851B-DC82-184F-B1DD-EE5D63BBDC15}" srcOrd="0" destOrd="0" presId="urn:microsoft.com/office/officeart/2008/layout/HorizontalMultiLevelHierarchy"/>
    <dgm:cxn modelId="{2BC20585-A444-F84F-B854-851019DA6459}" type="presOf" srcId="{F6FCFF18-1809-A440-8FF7-BB998B2CF29F}" destId="{16F8181C-3500-9040-97B9-880838ED1EBB}" srcOrd="0" destOrd="0" presId="urn:microsoft.com/office/officeart/2008/layout/HorizontalMultiLevelHierarchy"/>
    <dgm:cxn modelId="{EE534068-98BC-0F4E-A952-FDD7C2E1343E}" type="presOf" srcId="{F49E324D-0622-E345-B04E-C2ED4B7CE933}" destId="{E9D36B56-E119-2D46-9FC6-82D3CD7E39E1}" srcOrd="0" destOrd="0" presId="urn:microsoft.com/office/officeart/2008/layout/HorizontalMultiLevelHierarchy"/>
    <dgm:cxn modelId="{D1C4A304-EA67-4547-AC67-9D0654C50FFC}" type="presOf" srcId="{555CAD21-8A32-7E44-B4A3-4EB7A2965E78}" destId="{81CAB378-A240-5F49-9E4E-55345AE7ACF3}" srcOrd="0" destOrd="0" presId="urn:microsoft.com/office/officeart/2008/layout/HorizontalMultiLevelHierarchy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992A31B8-F560-0E4A-B155-AF236A7822DA}" type="presOf" srcId="{6158DE94-E162-4C41-BD46-D1C8905F6342}" destId="{EF40F68A-3927-6E4A-9137-E1C8E52492E5}" srcOrd="0" destOrd="0" presId="urn:microsoft.com/office/officeart/2008/layout/HorizontalMultiLevelHierarchy"/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58360A1F-42BD-7541-9926-CE84E1A5C12E}" type="presParOf" srcId="{7284A72C-A06A-3546-A1DE-6C80E73765AE}" destId="{9303E92E-2788-0942-839B-5D246E743CCA}" srcOrd="0" destOrd="0" presId="urn:microsoft.com/office/officeart/2008/layout/HorizontalMultiLevelHierarchy"/>
    <dgm:cxn modelId="{16CDD686-5E05-BF42-A432-66DB2CF8A231}" type="presParOf" srcId="{9303E92E-2788-0942-839B-5D246E743CCA}" destId="{EF40F68A-3927-6E4A-9137-E1C8E52492E5}" srcOrd="0" destOrd="0" presId="urn:microsoft.com/office/officeart/2008/layout/HorizontalMultiLevelHierarchy"/>
    <dgm:cxn modelId="{85BACA29-86AA-724F-90C4-809A4C6DDF8B}" type="presParOf" srcId="{9303E92E-2788-0942-839B-5D246E743CCA}" destId="{19F5D0D7-3EA2-424D-9567-0F56303B7EF1}" srcOrd="1" destOrd="0" presId="urn:microsoft.com/office/officeart/2008/layout/HorizontalMultiLevelHierarchy"/>
    <dgm:cxn modelId="{74CD8F37-5758-0F48-BAA5-550765B25149}" type="presParOf" srcId="{19F5D0D7-3EA2-424D-9567-0F56303B7EF1}" destId="{508C52DC-0BC2-9443-A400-B98257257C03}" srcOrd="0" destOrd="0" presId="urn:microsoft.com/office/officeart/2008/layout/HorizontalMultiLevelHierarchy"/>
    <dgm:cxn modelId="{41A75554-94EE-C14E-8E15-E6718A6A880B}" type="presParOf" srcId="{508C52DC-0BC2-9443-A400-B98257257C03}" destId="{9277E291-0CB4-C442-B2F0-8D7EAD151947}" srcOrd="0" destOrd="0" presId="urn:microsoft.com/office/officeart/2008/layout/HorizontalMultiLevelHierarchy"/>
    <dgm:cxn modelId="{4B913A4B-A61B-0A4B-9BEE-0C417E92268D}" type="presParOf" srcId="{19F5D0D7-3EA2-424D-9567-0F56303B7EF1}" destId="{C1D0B4B9-5491-6E49-9E3E-7B11E94C2767}" srcOrd="1" destOrd="0" presId="urn:microsoft.com/office/officeart/2008/layout/HorizontalMultiLevelHierarchy"/>
    <dgm:cxn modelId="{F6B2EE30-9B67-BE49-BB34-64290AFB458E}" type="presParOf" srcId="{C1D0B4B9-5491-6E49-9E3E-7B11E94C2767}" destId="{E9D36B56-E119-2D46-9FC6-82D3CD7E39E1}" srcOrd="0" destOrd="0" presId="urn:microsoft.com/office/officeart/2008/layout/HorizontalMultiLevelHierarchy"/>
    <dgm:cxn modelId="{62666B82-87AC-2E42-A4EF-745F5E894C1E}" type="presParOf" srcId="{C1D0B4B9-5491-6E49-9E3E-7B11E94C2767}" destId="{6B0F59E1-5171-1C45-A8C3-8B9FA81C6E50}" srcOrd="1" destOrd="0" presId="urn:microsoft.com/office/officeart/2008/layout/HorizontalMultiLevelHierarchy"/>
    <dgm:cxn modelId="{2F7C3B9F-51E5-584B-900E-DDAAF721F980}" type="presParOf" srcId="{19F5D0D7-3EA2-424D-9567-0F56303B7EF1}" destId="{0449B6F4-C8E7-C541-B4D6-5D88D6B5A196}" srcOrd="2" destOrd="0" presId="urn:microsoft.com/office/officeart/2008/layout/HorizontalMultiLevelHierarchy"/>
    <dgm:cxn modelId="{C4D6631E-CAA4-1140-8884-1F8C1A656188}" type="presParOf" srcId="{0449B6F4-C8E7-C541-B4D6-5D88D6B5A196}" destId="{53102E75-8A48-364D-AB88-483F81DA2F0F}" srcOrd="0" destOrd="0" presId="urn:microsoft.com/office/officeart/2008/layout/HorizontalMultiLevelHierarchy"/>
    <dgm:cxn modelId="{2D495FFF-A178-814B-B171-35CC9B47A459}" type="presParOf" srcId="{19F5D0D7-3EA2-424D-9567-0F56303B7EF1}" destId="{95CC72A1-BA49-BB4F-8861-72E652406473}" srcOrd="3" destOrd="0" presId="urn:microsoft.com/office/officeart/2008/layout/HorizontalMultiLevelHierarchy"/>
    <dgm:cxn modelId="{9497FC3B-E41D-8C40-B0BB-71721034B939}" type="presParOf" srcId="{95CC72A1-BA49-BB4F-8861-72E652406473}" destId="{06EC4BCE-58BA-2C45-AFB0-116941CE27BB}" srcOrd="0" destOrd="0" presId="urn:microsoft.com/office/officeart/2008/layout/HorizontalMultiLevelHierarchy"/>
    <dgm:cxn modelId="{C0C9DA29-4AFF-8347-B5B1-C1F2D2CF04F7}" type="presParOf" srcId="{95CC72A1-BA49-BB4F-8861-72E652406473}" destId="{4B52BF13-B27B-354B-AC91-99443C1CA2CC}" srcOrd="1" destOrd="0" presId="urn:microsoft.com/office/officeart/2008/layout/HorizontalMultiLevelHierarchy"/>
    <dgm:cxn modelId="{1018C90C-EF42-8844-9157-6C8EF3682C0E}" type="presParOf" srcId="{19F5D0D7-3EA2-424D-9567-0F56303B7EF1}" destId="{81CAB378-A240-5F49-9E4E-55345AE7ACF3}" srcOrd="4" destOrd="0" presId="urn:microsoft.com/office/officeart/2008/layout/HorizontalMultiLevelHierarchy"/>
    <dgm:cxn modelId="{9C826428-1D82-D344-B222-955CD6B0818F}" type="presParOf" srcId="{81CAB378-A240-5F49-9E4E-55345AE7ACF3}" destId="{18585EE6-E4EB-8A45-83CB-CB5D284DDAE4}" srcOrd="0" destOrd="0" presId="urn:microsoft.com/office/officeart/2008/layout/HorizontalMultiLevelHierarchy"/>
    <dgm:cxn modelId="{64DFE59C-91D6-074E-8192-12581E3CCDB2}" type="presParOf" srcId="{19F5D0D7-3EA2-424D-9567-0F56303B7EF1}" destId="{3B08A5F8-6415-0B4C-9899-3C6ADAEBE97A}" srcOrd="5" destOrd="0" presId="urn:microsoft.com/office/officeart/2008/layout/HorizontalMultiLevelHierarchy"/>
    <dgm:cxn modelId="{1FABB92D-40FB-734F-94BF-606785CC710D}" type="presParOf" srcId="{3B08A5F8-6415-0B4C-9899-3C6ADAEBE97A}" destId="{28B66FA9-E16F-E54A-8C59-FFC162E909C7}" srcOrd="0" destOrd="0" presId="urn:microsoft.com/office/officeart/2008/layout/HorizontalMultiLevelHierarchy"/>
    <dgm:cxn modelId="{1343AC05-A23D-D340-BCED-491335CBF56C}" type="presParOf" srcId="{3B08A5F8-6415-0B4C-9899-3C6ADAEBE97A}" destId="{47BB5824-4DCB-B148-80BC-9379BA2A7FC9}" srcOrd="1" destOrd="0" presId="urn:microsoft.com/office/officeart/2008/layout/HorizontalMultiLevelHierarchy"/>
    <dgm:cxn modelId="{703E099A-189A-714F-B515-0E96CE32315C}" type="presParOf" srcId="{19F5D0D7-3EA2-424D-9567-0F56303B7EF1}" destId="{16F8181C-3500-9040-97B9-880838ED1EBB}" srcOrd="6" destOrd="0" presId="urn:microsoft.com/office/officeart/2008/layout/HorizontalMultiLevelHierarchy"/>
    <dgm:cxn modelId="{BF2B995E-56FF-5947-9450-30CA04986021}" type="presParOf" srcId="{16F8181C-3500-9040-97B9-880838ED1EBB}" destId="{60CE6179-E647-6549-B74A-138B2B4A809E}" srcOrd="0" destOrd="0" presId="urn:microsoft.com/office/officeart/2008/layout/HorizontalMultiLevelHierarchy"/>
    <dgm:cxn modelId="{DB72A3E2-C5B3-4D4A-B545-4557F4DBF5C1}" type="presParOf" srcId="{19F5D0D7-3EA2-424D-9567-0F56303B7EF1}" destId="{44DE2B22-9AD5-514C-AD35-AD411CFEDB6F}" srcOrd="7" destOrd="0" presId="urn:microsoft.com/office/officeart/2008/layout/HorizontalMultiLevelHierarchy"/>
    <dgm:cxn modelId="{9D52D606-C714-FB48-BDA1-527142ED257A}" type="presParOf" srcId="{44DE2B22-9AD5-514C-AD35-AD411CFEDB6F}" destId="{D23B1F80-E6FF-8640-84DB-A80E95070184}" srcOrd="0" destOrd="0" presId="urn:microsoft.com/office/officeart/2008/layout/HorizontalMultiLevelHierarchy"/>
    <dgm:cxn modelId="{A96802E9-650B-454D-A073-1993EDC284A4}" type="presParOf" srcId="{44DE2B22-9AD5-514C-AD35-AD411CFEDB6F}" destId="{75C05B60-FFFE-1349-9D5F-3C2A58B03A70}" srcOrd="1" destOrd="0" presId="urn:microsoft.com/office/officeart/2008/layout/HorizontalMultiLevelHierarchy"/>
    <dgm:cxn modelId="{7F9CE222-8AA8-614F-8CA8-546A063AECBA}" type="presParOf" srcId="{19F5D0D7-3EA2-424D-9567-0F56303B7EF1}" destId="{2B3A851B-DC82-184F-B1DD-EE5D63BBDC15}" srcOrd="8" destOrd="0" presId="urn:microsoft.com/office/officeart/2008/layout/HorizontalMultiLevelHierarchy"/>
    <dgm:cxn modelId="{F6FEF2D7-8DE6-D347-9309-E5BE1E98D311}" type="presParOf" srcId="{2B3A851B-DC82-184F-B1DD-EE5D63BBDC15}" destId="{7096F86A-D1E7-8E4D-87B5-A7D891B79877}" srcOrd="0" destOrd="0" presId="urn:microsoft.com/office/officeart/2008/layout/HorizontalMultiLevelHierarchy"/>
    <dgm:cxn modelId="{62CA0400-C0C6-5F4B-8533-36B7949E00B2}" type="presParOf" srcId="{19F5D0D7-3EA2-424D-9567-0F56303B7EF1}" destId="{86878CD7-D669-9646-884B-A6965CE1395E}" srcOrd="9" destOrd="0" presId="urn:microsoft.com/office/officeart/2008/layout/HorizontalMultiLevelHierarchy"/>
    <dgm:cxn modelId="{7A8B9C6C-6C2B-6843-A273-1F1D90399B0D}" type="presParOf" srcId="{86878CD7-D669-9646-884B-A6965CE1395E}" destId="{A35B2BFD-01FA-2440-A580-31002AD88FA7}" srcOrd="0" destOrd="0" presId="urn:microsoft.com/office/officeart/2008/layout/HorizontalMultiLevelHierarchy"/>
    <dgm:cxn modelId="{D84ACD09-C56A-DA46-ABE6-994837EC187B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738595" y="2709333"/>
          <a:ext cx="592278" cy="2257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39" y="0"/>
              </a:lnTo>
              <a:lnTo>
                <a:pt x="296139" y="2257160"/>
              </a:lnTo>
              <a:lnTo>
                <a:pt x="592278" y="225716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6395" y="3779574"/>
        <a:ext cx="116678" cy="116678"/>
      </dsp:txXfrm>
    </dsp:sp>
    <dsp:sp modelId="{16F8181C-3500-9040-97B9-880838ED1EBB}">
      <dsp:nvSpPr>
        <dsp:cNvPr id="0" name=""/>
        <dsp:cNvSpPr/>
      </dsp:nvSpPr>
      <dsp:spPr>
        <a:xfrm>
          <a:off x="2738595" y="2709333"/>
          <a:ext cx="592278" cy="1128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39" y="0"/>
              </a:lnTo>
              <a:lnTo>
                <a:pt x="296139" y="1128580"/>
              </a:lnTo>
              <a:lnTo>
                <a:pt x="592278" y="112858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2870" y="3241759"/>
        <a:ext cx="63727" cy="63727"/>
      </dsp:txXfrm>
    </dsp:sp>
    <dsp:sp modelId="{81CAB378-A240-5F49-9E4E-55345AE7ACF3}">
      <dsp:nvSpPr>
        <dsp:cNvPr id="0" name=""/>
        <dsp:cNvSpPr/>
      </dsp:nvSpPr>
      <dsp:spPr>
        <a:xfrm>
          <a:off x="2738595" y="2663613"/>
          <a:ext cx="5922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2278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19927" y="2694526"/>
        <a:ext cx="29613" cy="29613"/>
      </dsp:txXfrm>
    </dsp:sp>
    <dsp:sp modelId="{0449B6F4-C8E7-C541-B4D6-5D88D6B5A196}">
      <dsp:nvSpPr>
        <dsp:cNvPr id="0" name=""/>
        <dsp:cNvSpPr/>
      </dsp:nvSpPr>
      <dsp:spPr>
        <a:xfrm>
          <a:off x="2738595" y="1580753"/>
          <a:ext cx="592278" cy="1128580"/>
        </a:xfrm>
        <a:custGeom>
          <a:avLst/>
          <a:gdLst/>
          <a:ahLst/>
          <a:cxnLst/>
          <a:rect l="0" t="0" r="0" b="0"/>
          <a:pathLst>
            <a:path>
              <a:moveTo>
                <a:pt x="0" y="1128580"/>
              </a:moveTo>
              <a:lnTo>
                <a:pt x="296139" y="1128580"/>
              </a:lnTo>
              <a:lnTo>
                <a:pt x="296139" y="0"/>
              </a:lnTo>
              <a:lnTo>
                <a:pt x="592278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2870" y="2113179"/>
        <a:ext cx="63727" cy="63727"/>
      </dsp:txXfrm>
    </dsp:sp>
    <dsp:sp modelId="{508C52DC-0BC2-9443-A400-B98257257C03}">
      <dsp:nvSpPr>
        <dsp:cNvPr id="0" name=""/>
        <dsp:cNvSpPr/>
      </dsp:nvSpPr>
      <dsp:spPr>
        <a:xfrm>
          <a:off x="2738595" y="452172"/>
          <a:ext cx="592278" cy="2257160"/>
        </a:xfrm>
        <a:custGeom>
          <a:avLst/>
          <a:gdLst/>
          <a:ahLst/>
          <a:cxnLst/>
          <a:rect l="0" t="0" r="0" b="0"/>
          <a:pathLst>
            <a:path>
              <a:moveTo>
                <a:pt x="0" y="2257160"/>
              </a:moveTo>
              <a:lnTo>
                <a:pt x="296139" y="2257160"/>
              </a:lnTo>
              <a:lnTo>
                <a:pt x="296139" y="0"/>
              </a:lnTo>
              <a:lnTo>
                <a:pt x="592278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6395" y="1522413"/>
        <a:ext cx="116678" cy="116678"/>
      </dsp:txXfrm>
    </dsp:sp>
    <dsp:sp modelId="{EF40F68A-3927-6E4A-9137-E1C8E52492E5}">
      <dsp:nvSpPr>
        <dsp:cNvPr id="0" name=""/>
        <dsp:cNvSpPr/>
      </dsp:nvSpPr>
      <dsp:spPr>
        <a:xfrm rot="16200000">
          <a:off x="-88795" y="2257901"/>
          <a:ext cx="4751916" cy="90286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000" kern="1200" dirty="0" smtClean="0"/>
            <a:t>社群金融</a:t>
          </a:r>
          <a:endParaRPr lang="zh-TW" altLang="en-US" sz="6000" kern="1200" dirty="0"/>
        </a:p>
      </dsp:txBody>
      <dsp:txXfrm>
        <a:off x="-88795" y="2257901"/>
        <a:ext cx="4751916" cy="902864"/>
      </dsp:txXfrm>
    </dsp:sp>
    <dsp:sp modelId="{E9D36B56-E119-2D46-9FC6-82D3CD7E39E1}">
      <dsp:nvSpPr>
        <dsp:cNvPr id="0" name=""/>
        <dsp:cNvSpPr/>
      </dsp:nvSpPr>
      <dsp:spPr>
        <a:xfrm>
          <a:off x="3330874" y="740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第三方支付</a:t>
          </a:r>
          <a:endParaRPr lang="zh-TW" altLang="en-US" sz="4400" kern="1200" dirty="0"/>
        </a:p>
      </dsp:txBody>
      <dsp:txXfrm>
        <a:off x="3330874" y="740"/>
        <a:ext cx="2961394" cy="902864"/>
      </dsp:txXfrm>
    </dsp:sp>
    <dsp:sp modelId="{06EC4BCE-58BA-2C45-AFB0-116941CE27BB}">
      <dsp:nvSpPr>
        <dsp:cNvPr id="0" name=""/>
        <dsp:cNvSpPr/>
      </dsp:nvSpPr>
      <dsp:spPr>
        <a:xfrm>
          <a:off x="3330874" y="1129321"/>
          <a:ext cx="2961394" cy="902864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P2P</a:t>
          </a:r>
          <a:r>
            <a:rPr lang="zh-TW" altLang="en-US" sz="4400" kern="1200" dirty="0" smtClean="0"/>
            <a:t>借貸</a:t>
          </a:r>
          <a:endParaRPr lang="zh-TW" altLang="en-US" sz="4400" kern="1200" dirty="0"/>
        </a:p>
      </dsp:txBody>
      <dsp:txXfrm>
        <a:off x="3330874" y="1129321"/>
        <a:ext cx="2961394" cy="902864"/>
      </dsp:txXfrm>
    </dsp:sp>
    <dsp:sp modelId="{28B66FA9-E16F-E54A-8C59-FFC162E909C7}">
      <dsp:nvSpPr>
        <dsp:cNvPr id="0" name=""/>
        <dsp:cNvSpPr/>
      </dsp:nvSpPr>
      <dsp:spPr>
        <a:xfrm>
          <a:off x="3330874" y="225790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群眾募資</a:t>
          </a:r>
          <a:endParaRPr lang="zh-TW" altLang="en-US" sz="4400" kern="1200" dirty="0"/>
        </a:p>
      </dsp:txBody>
      <dsp:txXfrm>
        <a:off x="3330874" y="2257901"/>
        <a:ext cx="2961394" cy="902864"/>
      </dsp:txXfrm>
    </dsp:sp>
    <dsp:sp modelId="{D23B1F80-E6FF-8640-84DB-A80E95070184}">
      <dsp:nvSpPr>
        <dsp:cNvPr id="0" name=""/>
        <dsp:cNvSpPr/>
      </dsp:nvSpPr>
      <dsp:spPr>
        <a:xfrm>
          <a:off x="3330874" y="338648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虛擬貨幣</a:t>
          </a:r>
          <a:endParaRPr lang="zh-TW" altLang="en-US" sz="4400" kern="1200" dirty="0"/>
        </a:p>
      </dsp:txBody>
      <dsp:txXfrm>
        <a:off x="3330874" y="3386481"/>
        <a:ext cx="2961394" cy="902864"/>
      </dsp:txXfrm>
    </dsp:sp>
    <dsp:sp modelId="{A35B2BFD-01FA-2440-A580-31002AD88FA7}">
      <dsp:nvSpPr>
        <dsp:cNvPr id="0" name=""/>
        <dsp:cNvSpPr/>
      </dsp:nvSpPr>
      <dsp:spPr>
        <a:xfrm>
          <a:off x="3330874" y="451506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社群保險</a:t>
          </a:r>
          <a:endParaRPr lang="zh-TW" altLang="en-US" sz="4400" kern="1200" dirty="0"/>
        </a:p>
      </dsp:txBody>
      <dsp:txXfrm>
        <a:off x="3330874" y="4515061"/>
        <a:ext cx="2961394" cy="902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820A0-1DF5-4FA6-86C1-EF38E2401C7A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BAAF1E-56E3-4AB1-85FD-930C73AC56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661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社群金融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6567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四、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現有銀行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角度出發：</a:t>
            </a:r>
            <a:r>
              <a:rPr lang="zh-TW" altLang="zh-TW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銀行關心什麼？該怎麼應對？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如：網路書店與舊有實體書店</a:t>
            </a:r>
          </a:p>
          <a:p>
            <a:r>
              <a:rPr lang="en-US" altLang="zh-TW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Solution</a:t>
            </a:r>
            <a:r>
              <a:rPr lang="zh-TW" altLang="zh-TW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en-US" altLang="zh-TW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zh-TW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銀行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數位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網路銀行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讓原本被排除的族群納入一些進來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AF1E-56E3-4AB1-85FD-930C73AC56E2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1740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zh-TW" altLang="zh-TW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有壓力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即使新市場風險較高，但對手步步逼近，只好也盡量地做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如何用重兵防圍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鞏固原有優勢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也涉略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p2p lending(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但又和他不一樣，銀行優勢在於若遇上違約，有能力應對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處理；但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p2p lending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一般業者只能降低違約風險，但不像銀行那麼有能力處理違約客戶管理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AF1E-56E3-4AB1-85FD-930C73AC56E2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7835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資料來源：完全圖解７天讀懂互聯網金融　Ｐ７０</a:t>
            </a:r>
          </a:p>
        </p:txBody>
      </p:sp>
    </p:spTree>
    <p:extLst>
      <p:ext uri="{BB962C8B-B14F-4D97-AF65-F5344CB8AC3E}">
        <p14:creationId xmlns:p14="http://schemas.microsoft.com/office/powerpoint/2010/main" val="560605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AF1E-56E3-4AB1-85FD-930C73AC56E2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1275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哪些有借貸需求的族群、卻不易被銀行答應授款？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從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customer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的角度出發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(introduction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這群族群、為何要擁抱他們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分成兩種族群：</a:t>
            </a: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一為完全無法借貸、二為「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沙漠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無信用憑據可衡量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altLang="zh-TW" dirty="0" smtClean="0">
              <a:solidFill>
                <a:srgbClr val="7C7C7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AF1E-56E3-4AB1-85FD-930C73AC56E2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8968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(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承第一點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為何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p2p lending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經營者可以解決以上問題？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第二頁動機：如果農民這些族群沒問題的話，為何銀行要把他們割除？</a:t>
            </a: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原因：一是數量小、利潤太低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甚至無利可圖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；二是成本太高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銀行營運成本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違約風險成本，就算有營收也難以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cover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成本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因此我用一套銀行無法的解法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(Big Data) - 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科技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：市場在哪裡？為什麼可為？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市場驅動的可為</a:t>
            </a:r>
          </a:p>
          <a:p>
            <a:endParaRPr lang="en-US" altLang="zh-TW" dirty="0" smtClean="0"/>
          </a:p>
          <a:p>
            <a:r>
              <a:rPr lang="zh-TW" altLang="zh-TW" dirty="0" smtClean="0"/>
              <a:t>農民耕作還款週期反而較清楚、比較不會做高風險投資</a:t>
            </a:r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AF1E-56E3-4AB1-85FD-930C73AC56E2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5241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(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承第一點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為何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p2p lending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經營者可以解決以上問題？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第二頁動機：如果農民這些族群沒問題的話，為何銀行要把他們割除？</a:t>
            </a: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原因：一是數量小、利潤太低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甚至無利可圖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；二是成本太高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銀行營運成本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違約風險成本，就算有營收也難以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cover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成本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因此我用一套銀行無法的解法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(Big Data) - 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科技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：市場在哪裡？為什麼可為？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市場驅動的可為</a:t>
            </a:r>
          </a:p>
          <a:p>
            <a:endParaRPr lang="en-US" altLang="zh-TW" dirty="0" smtClean="0"/>
          </a:p>
          <a:p>
            <a:r>
              <a:rPr lang="zh-TW" altLang="zh-TW" dirty="0" smtClean="0"/>
              <a:t>農民耕作還款週期反而較清楚、比較不會做高風險投資</a:t>
            </a:r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AF1E-56E3-4AB1-85FD-930C73AC56E2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0468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三、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法律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層面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新議題，以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政府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角度出發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政府如何應對、能守住的是什麼？</a:t>
            </a: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如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現行推出監理沙盒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AF1E-56E3-4AB1-85FD-930C73AC56E2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7885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如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Zopa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：利率太低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若呆帳，利率能否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handle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此風險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；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利率太高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引誘犯罪</a:t>
            </a:r>
          </a:p>
          <a:p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因此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風險是必然存在的，政府應思考如何避免、以及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發生風險時是可以承擔的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AF1E-56E3-4AB1-85FD-930C73AC56E2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689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如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Zopa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：利率太低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若呆帳，利率能否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handle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此風險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；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利率太高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引誘犯罪</a:t>
            </a:r>
          </a:p>
          <a:p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因此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風險是必然存在的，政府應思考如何避免、以及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發生風險時是可以承擔的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AF1E-56E3-4AB1-85FD-930C73AC56E2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720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25" name="Shape 10"/>
          <p:cNvCxnSpPr/>
          <p:nvPr userDrawn="1"/>
        </p:nvCxnSpPr>
        <p:spPr>
          <a:xfrm>
            <a:off x="9343647" y="4235849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Shape 11"/>
          <p:cNvCxnSpPr/>
          <p:nvPr userDrawn="1"/>
        </p:nvCxnSpPr>
        <p:spPr>
          <a:xfrm>
            <a:off x="2100045" y="4211001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" name="Shape 12"/>
          <p:cNvGrpSpPr/>
          <p:nvPr userDrawn="1"/>
        </p:nvGrpSpPr>
        <p:grpSpPr>
          <a:xfrm>
            <a:off x="1338859" y="1362700"/>
            <a:ext cx="9515556" cy="203200"/>
            <a:chOff x="1346428" y="1011300"/>
            <a:chExt cx="6452100" cy="152400"/>
          </a:xfrm>
        </p:grpSpPr>
        <p:cxnSp>
          <p:nvCxnSpPr>
            <p:cNvPr id="28" name="Shape 13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Shape 14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" name="Shape 15"/>
          <p:cNvGrpSpPr/>
          <p:nvPr userDrawn="1"/>
        </p:nvGrpSpPr>
        <p:grpSpPr>
          <a:xfrm>
            <a:off x="1338869" y="5292133"/>
            <a:ext cx="9515556" cy="203200"/>
            <a:chOff x="1346435" y="3969087"/>
            <a:chExt cx="6452100" cy="152400"/>
          </a:xfrm>
        </p:grpSpPr>
        <p:cxnSp>
          <p:nvCxnSpPr>
            <p:cNvPr id="31" name="Shape 16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Shape 17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Shape 18"/>
          <p:cNvSpPr txBox="1">
            <a:spLocks noGrp="1"/>
          </p:cNvSpPr>
          <p:nvPr>
            <p:ph type="ctrTitle" hasCustomPrompt="1"/>
          </p:nvPr>
        </p:nvSpPr>
        <p:spPr>
          <a:xfrm>
            <a:off x="1338867" y="2335685"/>
            <a:ext cx="9515600" cy="136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7200"/>
            </a:lvl1pPr>
            <a:lvl2pPr lvl="1" algn="ctr">
              <a:spcBef>
                <a:spcPts val="0"/>
              </a:spcBef>
              <a:buSzPct val="100000"/>
              <a:defRPr sz="7200"/>
            </a:lvl2pPr>
            <a:lvl3pPr lvl="2" algn="ctr">
              <a:spcBef>
                <a:spcPts val="0"/>
              </a:spcBef>
              <a:buSzPct val="100000"/>
              <a:defRPr sz="7200"/>
            </a:lvl3pPr>
            <a:lvl4pPr lvl="3" algn="ctr">
              <a:spcBef>
                <a:spcPts val="0"/>
              </a:spcBef>
              <a:buSzPct val="100000"/>
              <a:defRPr sz="7200"/>
            </a:lvl4pPr>
            <a:lvl5pPr lvl="4" algn="ctr">
              <a:spcBef>
                <a:spcPts val="0"/>
              </a:spcBef>
              <a:buSzPct val="100000"/>
              <a:defRPr sz="7200"/>
            </a:lvl5pPr>
            <a:lvl6pPr lvl="5" algn="ctr">
              <a:spcBef>
                <a:spcPts val="0"/>
              </a:spcBef>
              <a:buSzPct val="100000"/>
              <a:defRPr sz="7200"/>
            </a:lvl6pPr>
            <a:lvl7pPr lvl="6" algn="ctr">
              <a:spcBef>
                <a:spcPts val="0"/>
              </a:spcBef>
              <a:buSzPct val="100000"/>
              <a:defRPr sz="7200"/>
            </a:lvl7pPr>
            <a:lvl8pPr lvl="7" algn="ctr">
              <a:spcBef>
                <a:spcPts val="0"/>
              </a:spcBef>
              <a:buSzPct val="100000"/>
              <a:defRPr sz="7200"/>
            </a:lvl8pPr>
            <a:lvl9pPr lvl="8" algn="ctr">
              <a:spcBef>
                <a:spcPts val="0"/>
              </a:spcBef>
              <a:buSzPct val="100000"/>
              <a:defRPr sz="7200"/>
            </a:lvl9pPr>
          </a:lstStyle>
          <a:p>
            <a:r>
              <a:rPr lang="zh-TW" altLang="en-US" dirty="0" smtClean="0"/>
              <a:t>社群金融</a:t>
            </a:r>
            <a:endParaRPr dirty="0"/>
          </a:p>
        </p:txBody>
      </p:sp>
      <p:sp>
        <p:nvSpPr>
          <p:cNvPr id="34" name="Shape 19"/>
          <p:cNvSpPr txBox="1">
            <a:spLocks noGrp="1"/>
          </p:cNvSpPr>
          <p:nvPr>
            <p:ph type="subTitle" idx="1" hasCustomPrompt="1"/>
          </p:nvPr>
        </p:nvSpPr>
        <p:spPr>
          <a:xfrm>
            <a:off x="2849633" y="3800052"/>
            <a:ext cx="6494000" cy="1056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9pPr>
          </a:lstStyle>
          <a:p>
            <a:r>
              <a:rPr lang="en-US" altLang="zh-TW" dirty="0" smtClean="0"/>
              <a:t>Social</a:t>
            </a:r>
            <a:r>
              <a:rPr lang="zh-TW" altLang="en-US" dirty="0" smtClean="0"/>
              <a:t> </a:t>
            </a:r>
            <a:r>
              <a:rPr lang="en-US" altLang="zh-TW" dirty="0" smtClean="0"/>
              <a:t>Finance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6144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0468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7805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2670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0101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960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124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9971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1415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7877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7652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9535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DD189-F8C1-4524-96C3-EEBDFA469532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4CEBA-3E4E-4718-B9AD-673D87B8B7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312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1678745" y="2044865"/>
            <a:ext cx="9144000" cy="355791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82500" lnSpcReduction="20000"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>
              <a:spcBef>
                <a:spcPts val="0"/>
              </a:spcBef>
              <a:buSzPct val="100000"/>
              <a:defRPr sz="7200"/>
            </a:lvl2pPr>
            <a:lvl3pPr lvl="2" algn="ctr">
              <a:spcBef>
                <a:spcPts val="0"/>
              </a:spcBef>
              <a:buSzPct val="100000"/>
              <a:defRPr sz="7200"/>
            </a:lvl3pPr>
            <a:lvl4pPr lvl="3" algn="ctr">
              <a:spcBef>
                <a:spcPts val="0"/>
              </a:spcBef>
              <a:buSzPct val="100000"/>
              <a:defRPr sz="7200"/>
            </a:lvl4pPr>
            <a:lvl5pPr lvl="4" algn="ctr">
              <a:spcBef>
                <a:spcPts val="0"/>
              </a:spcBef>
              <a:buSzPct val="100000"/>
              <a:defRPr sz="7200"/>
            </a:lvl5pPr>
            <a:lvl6pPr lvl="5" algn="ctr">
              <a:spcBef>
                <a:spcPts val="0"/>
              </a:spcBef>
              <a:buSzPct val="100000"/>
              <a:defRPr sz="7200"/>
            </a:lvl6pPr>
            <a:lvl7pPr lvl="6" algn="ctr">
              <a:spcBef>
                <a:spcPts val="0"/>
              </a:spcBef>
              <a:buSzPct val="100000"/>
              <a:defRPr sz="7200"/>
            </a:lvl7pPr>
            <a:lvl8pPr lvl="7" algn="ctr">
              <a:spcBef>
                <a:spcPts val="0"/>
              </a:spcBef>
              <a:buSzPct val="100000"/>
              <a:defRPr sz="7200"/>
            </a:lvl8pPr>
            <a:lvl9pPr lvl="8" algn="ctr">
              <a:spcBef>
                <a:spcPts val="0"/>
              </a:spcBef>
              <a:buSzPct val="100000"/>
              <a:defRPr sz="7200"/>
            </a:lvl9pPr>
          </a:lstStyle>
          <a:p>
            <a:pPr>
              <a:lnSpc>
                <a:spcPct val="150000"/>
              </a:lnSpc>
            </a:pPr>
            <a:r>
              <a:rPr lang="zh-TW" altLang="en-US" sz="66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社群金融與</a:t>
            </a:r>
            <a:r>
              <a:rPr lang="en-US" altLang="zh-TW" sz="66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66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</a:t>
            </a:r>
            <a:r>
              <a:rPr lang="en-US" altLang="zh-TW" sz="60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/>
            </a:r>
            <a:br>
              <a:rPr lang="en-US" altLang="zh-TW" sz="60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</a:br>
            <a:r>
              <a:rPr lang="en-US" altLang="zh-TW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Social</a:t>
            </a:r>
            <a:r>
              <a:rPr lang="zh-TW" altLang="en-US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 </a:t>
            </a:r>
            <a:r>
              <a:rPr lang="en-US" altLang="zh-TW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Finance &amp;</a:t>
            </a:r>
            <a:r>
              <a:rPr lang="zh-TW" altLang="en-US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 </a:t>
            </a:r>
            <a:r>
              <a:rPr lang="en-US" altLang="zh-TW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 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L</a:t>
            </a:r>
            <a:r>
              <a:rPr lang="en-US" altLang="zh-TW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ending</a:t>
            </a:r>
            <a:br>
              <a:rPr lang="en-US" altLang="zh-TW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</a:br>
            <a:r>
              <a:rPr lang="en-US" altLang="zh-TW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/>
            </a:r>
            <a:br>
              <a:rPr lang="en-US" altLang="zh-TW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</a:br>
            <a:r>
              <a:rPr lang="zh-TW" altLang="en-US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李永銘 博士</a:t>
            </a:r>
            <a:r>
              <a:rPr lang="en-US" altLang="zh-TW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/>
            </a:r>
            <a:br>
              <a:rPr lang="en-US" altLang="zh-TW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</a:br>
            <a:r>
              <a:rPr lang="zh-TW" altLang="en-US" sz="2800" b="1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國立交通大學 資訊管理與財務金融系教授</a:t>
            </a:r>
            <a:r>
              <a:rPr lang="en-US" altLang="zh-TW" sz="2800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/>
            </a:r>
            <a:br>
              <a:rPr lang="en-US" altLang="zh-TW" sz="2800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</a:br>
            <a:r>
              <a:rPr lang="en-US" altLang="zh-TW" sz="2800" dirty="0" smtClean="0">
                <a:solidFill>
                  <a:srgbClr val="C0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 </a:t>
            </a:r>
            <a:endParaRPr lang="en-US" altLang="zh-TW" sz="2800" dirty="0">
              <a:solidFill>
                <a:srgbClr val="C00000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5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線接點 9"/>
          <p:cNvCxnSpPr/>
          <p:nvPr/>
        </p:nvCxnSpPr>
        <p:spPr>
          <a:xfrm>
            <a:off x="3294090" y="2074723"/>
            <a:ext cx="0" cy="3889735"/>
          </a:xfrm>
          <a:prstGeom prst="line">
            <a:avLst/>
          </a:prstGeom>
          <a:ln w="381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群組 22"/>
          <p:cNvGrpSpPr/>
          <p:nvPr/>
        </p:nvGrpSpPr>
        <p:grpSpPr>
          <a:xfrm>
            <a:off x="1290203" y="2575891"/>
            <a:ext cx="1737015" cy="2291276"/>
            <a:chOff x="1551707" y="2218589"/>
            <a:chExt cx="1737015" cy="2291276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72490" y="2218589"/>
              <a:ext cx="1530929" cy="1530929"/>
            </a:xfrm>
            <a:prstGeom prst="rect">
              <a:avLst/>
            </a:prstGeom>
          </p:spPr>
        </p:pic>
        <p:sp>
          <p:nvSpPr>
            <p:cNvPr id="19" name="文字方塊 18"/>
            <p:cNvSpPr txBox="1"/>
            <p:nvPr/>
          </p:nvSpPr>
          <p:spPr>
            <a:xfrm>
              <a:off x="1551707" y="3986645"/>
              <a:ext cx="17370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政府機</a:t>
              </a:r>
              <a:r>
                <a:rPr lang="zh-TW" altLang="en-US" sz="28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關</a:t>
              </a:r>
              <a:endParaRPr lang="en-US" altLang="zh-TW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2937712" y="1119946"/>
            <a:ext cx="109017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如何降低</a:t>
            </a:r>
            <a:r>
              <a:rPr lang="en-US" altLang="zh-TW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P2P</a:t>
            </a:r>
            <a:r>
              <a:rPr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平台信用風險？</a:t>
            </a:r>
            <a:endParaRPr lang="en-US" altLang="zh-TW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2228569" y="974812"/>
            <a:ext cx="7953725" cy="1601079"/>
            <a:chOff x="3536176" y="1725141"/>
            <a:chExt cx="7260892" cy="1394265"/>
          </a:xfrm>
        </p:grpSpPr>
        <p:sp>
          <p:nvSpPr>
            <p:cNvPr id="25" name="文字方塊 24"/>
            <p:cNvSpPr txBox="1"/>
            <p:nvPr/>
          </p:nvSpPr>
          <p:spPr>
            <a:xfrm>
              <a:off x="4415360" y="2083200"/>
              <a:ext cx="6381708" cy="643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altLang="zh-TW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6" name="圖片 25"/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r="40071" b="47074"/>
            <a:stretch/>
          </p:blipFill>
          <p:spPr>
            <a:xfrm>
              <a:off x="3536176" y="1725141"/>
              <a:ext cx="647371" cy="571729"/>
            </a:xfrm>
            <a:prstGeom prst="rect">
              <a:avLst/>
            </a:prstGeom>
          </p:spPr>
        </p:pic>
        <p:pic>
          <p:nvPicPr>
            <p:cNvPr id="27" name="圖片 26"/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41292" t="47485" r="-1221" b="-411"/>
            <a:stretch/>
          </p:blipFill>
          <p:spPr>
            <a:xfrm>
              <a:off x="10117779" y="2547677"/>
              <a:ext cx="647371" cy="571729"/>
            </a:xfrm>
            <a:prstGeom prst="rect">
              <a:avLst/>
            </a:prstGeom>
          </p:spPr>
        </p:pic>
      </p:grpSp>
      <p:sp>
        <p:nvSpPr>
          <p:cNvPr id="35" name="矩形 34"/>
          <p:cNvSpPr/>
          <p:nvPr/>
        </p:nvSpPr>
        <p:spPr>
          <a:xfrm>
            <a:off x="0" y="31282"/>
            <a:ext cx="6309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借貸：政府法規</a:t>
            </a:r>
            <a:endParaRPr lang="zh-TW" altLang="en-US" sz="5400" b="1" dirty="0">
              <a:ln w="12700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4822420" y="3062748"/>
            <a:ext cx="6226779" cy="2975715"/>
            <a:chOff x="4822420" y="3062748"/>
            <a:chExt cx="6226779" cy="2975715"/>
          </a:xfrm>
        </p:grpSpPr>
        <p:grpSp>
          <p:nvGrpSpPr>
            <p:cNvPr id="40" name="群組 39"/>
            <p:cNvGrpSpPr/>
            <p:nvPr/>
          </p:nvGrpSpPr>
          <p:grpSpPr>
            <a:xfrm>
              <a:off x="4822420" y="3062748"/>
              <a:ext cx="6105075" cy="1526096"/>
              <a:chOff x="5482944" y="3611835"/>
              <a:chExt cx="5241815" cy="1526096"/>
            </a:xfrm>
          </p:grpSpPr>
          <p:sp>
            <p:nvSpPr>
              <p:cNvPr id="37" name="文字方塊 36"/>
              <p:cNvSpPr txBox="1"/>
              <p:nvPr/>
            </p:nvSpPr>
            <p:spPr>
              <a:xfrm>
                <a:off x="5482944" y="3611835"/>
                <a:ext cx="52418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資金非法</a:t>
                </a:r>
                <a:r>
                  <a:rPr lang="zh-TW" altLang="en-US" sz="24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挪移</a:t>
                </a:r>
                <a:r>
                  <a:rPr lang="zh-TW" altLang="en-US" sz="2400" dirty="0" smtClean="0">
                    <a:solidFill>
                      <a:schemeClr val="bg1">
                        <a:lumMod val="50000"/>
                      </a:schemeClr>
                    </a:solidFill>
                    <a:latin typeface="Microsoft JhengHei" charset="0"/>
                    <a:ea typeface="Microsoft JhengHei" charset="0"/>
                    <a:cs typeface="Microsoft JhengHei" charset="0"/>
                  </a:rPr>
                  <a:t>：</a:t>
                </a:r>
                <a:r>
                  <a:rPr lang="zh-TW" altLang="en-US" sz="24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銀行信託，安全資金停泊</a:t>
                </a:r>
                <a:endParaRPr lang="en-US" altLang="zh-TW" sz="24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文字方塊 37"/>
              <p:cNvSpPr txBox="1"/>
              <p:nvPr/>
            </p:nvSpPr>
            <p:spPr>
              <a:xfrm>
                <a:off x="6036369" y="4491600"/>
                <a:ext cx="45924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en-US" altLang="zh-TW" sz="24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9" name="群組 28"/>
            <p:cNvGrpSpPr/>
            <p:nvPr/>
          </p:nvGrpSpPr>
          <p:grpSpPr>
            <a:xfrm>
              <a:off x="4822420" y="4509031"/>
              <a:ext cx="6226779" cy="1529432"/>
              <a:chOff x="5578578" y="3608499"/>
              <a:chExt cx="5867024" cy="1529432"/>
            </a:xfrm>
          </p:grpSpPr>
          <p:sp>
            <p:nvSpPr>
              <p:cNvPr id="33" name="文字方塊 32"/>
              <p:cNvSpPr txBox="1"/>
              <p:nvPr/>
            </p:nvSpPr>
            <p:spPr>
              <a:xfrm>
                <a:off x="5578578" y="3608499"/>
                <a:ext cx="58670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無法履行</a:t>
                </a:r>
                <a:r>
                  <a:rPr lang="zh-TW" altLang="en-US" sz="24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擔保：公司資本額設基本水準</a:t>
                </a:r>
                <a:endParaRPr lang="en-US" altLang="zh-TW" sz="24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4" name="文字方塊 33"/>
              <p:cNvSpPr txBox="1"/>
              <p:nvPr/>
            </p:nvSpPr>
            <p:spPr>
              <a:xfrm>
                <a:off x="6036369" y="4491600"/>
                <a:ext cx="45924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en-US" altLang="zh-TW" sz="24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28" name="直線接點 27"/>
            <p:cNvCxnSpPr/>
            <p:nvPr/>
          </p:nvCxnSpPr>
          <p:spPr>
            <a:xfrm flipV="1">
              <a:off x="4919305" y="3366917"/>
              <a:ext cx="1821795" cy="18997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/>
            <p:cNvCxnSpPr/>
            <p:nvPr/>
          </p:nvCxnSpPr>
          <p:spPr>
            <a:xfrm flipV="1">
              <a:off x="4894198" y="4822278"/>
              <a:ext cx="1846902" cy="28916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561" y="4343947"/>
            <a:ext cx="1592545" cy="88474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393" y="2839965"/>
            <a:ext cx="862086" cy="86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2006154" y="2820829"/>
            <a:ext cx="1713866" cy="2492539"/>
            <a:chOff x="2063304" y="2274786"/>
            <a:chExt cx="1713866" cy="2492539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3304" y="2274786"/>
              <a:ext cx="1713866" cy="1713866"/>
            </a:xfrm>
            <a:prstGeom prst="rect">
              <a:avLst/>
            </a:prstGeom>
          </p:spPr>
        </p:pic>
        <p:sp>
          <p:nvSpPr>
            <p:cNvPr id="7" name="文字方塊 6"/>
            <p:cNvSpPr txBox="1"/>
            <p:nvPr/>
          </p:nvSpPr>
          <p:spPr>
            <a:xfrm>
              <a:off x="2114940" y="4244105"/>
              <a:ext cx="16105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金融機</a:t>
              </a:r>
              <a:r>
                <a:rPr lang="zh-TW" altLang="en-US" sz="28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構</a:t>
              </a:r>
              <a:endParaRPr lang="en-US" altLang="zh-TW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2726550" y="1360564"/>
            <a:ext cx="6672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銀行該如何利用</a:t>
            </a:r>
            <a:r>
              <a:rPr lang="en-US" altLang="zh-TW" sz="36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Fintech</a:t>
            </a:r>
            <a:r>
              <a:rPr lang="zh-TW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應對？</a:t>
            </a:r>
            <a:endParaRPr lang="zh-TW" altLang="en-US" sz="3600" b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3985671" y="3050515"/>
            <a:ext cx="7788750" cy="3704050"/>
            <a:chOff x="3985671" y="3108880"/>
            <a:chExt cx="7788750" cy="3704050"/>
          </a:xfrm>
        </p:grpSpPr>
        <p:cxnSp>
          <p:nvCxnSpPr>
            <p:cNvPr id="11" name="直線接點 10"/>
            <p:cNvCxnSpPr/>
            <p:nvPr/>
          </p:nvCxnSpPr>
          <p:spPr>
            <a:xfrm>
              <a:off x="3985671" y="3795223"/>
              <a:ext cx="4815685" cy="544"/>
            </a:xfrm>
            <a:prstGeom prst="line">
              <a:avLst/>
            </a:prstGeom>
            <a:ln w="57150">
              <a:prstDash val="sysDot"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群組 27"/>
            <p:cNvGrpSpPr/>
            <p:nvPr/>
          </p:nvGrpSpPr>
          <p:grpSpPr>
            <a:xfrm>
              <a:off x="4499866" y="4300588"/>
              <a:ext cx="3301776" cy="2512342"/>
              <a:chOff x="4499866" y="3905730"/>
              <a:chExt cx="3301776" cy="2512342"/>
            </a:xfrm>
          </p:grpSpPr>
          <p:sp>
            <p:nvSpPr>
              <p:cNvPr id="18" name="文字方塊 17"/>
              <p:cNvSpPr txBox="1"/>
              <p:nvPr/>
            </p:nvSpPr>
            <p:spPr>
              <a:xfrm>
                <a:off x="4499866" y="5402409"/>
                <a:ext cx="330177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b="1" dirty="0" smtClean="0">
                    <a:solidFill>
                      <a:srgbClr val="7F9ED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轉型</a:t>
                </a:r>
                <a:endParaRPr lang="en-US" altLang="zh-TW" sz="2000" b="1" dirty="0" smtClean="0">
                  <a:solidFill>
                    <a:srgbClr val="7F9ED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sz="2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實體</a:t>
                </a:r>
                <a:r>
                  <a:rPr lang="zh-TW" altLang="en-US" sz="2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銀行</a:t>
                </a:r>
                <a:r>
                  <a:rPr lang="en-US" altLang="zh-TW" sz="2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sym typeface="Wingdings" panose="05000000000000000000" pitchFamily="2" charset="2"/>
                  </a:rPr>
                  <a:t></a:t>
                </a:r>
                <a:r>
                  <a:rPr lang="zh-TW" altLang="en-US" sz="2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數位銀行</a:t>
                </a:r>
                <a:endParaRPr lang="zh-TW" altLang="en-US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endParaRPr lang="zh-TW" altLang="en-US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22" name="群組 21"/>
              <p:cNvGrpSpPr/>
              <p:nvPr/>
            </p:nvGrpSpPr>
            <p:grpSpPr>
              <a:xfrm>
                <a:off x="5756790" y="3905730"/>
                <a:ext cx="1316642" cy="1399969"/>
                <a:chOff x="7286094" y="6087990"/>
                <a:chExt cx="3005850" cy="3196085"/>
              </a:xfrm>
            </p:grpSpPr>
            <p:sp>
              <p:nvSpPr>
                <p:cNvPr id="21" name="圓角矩形 20"/>
                <p:cNvSpPr/>
                <p:nvPr/>
              </p:nvSpPr>
              <p:spPr>
                <a:xfrm>
                  <a:off x="7326299" y="6087990"/>
                  <a:ext cx="1867791" cy="3196085"/>
                </a:xfrm>
                <a:prstGeom prst="roundRect">
                  <a:avLst/>
                </a:prstGeom>
                <a:solidFill>
                  <a:srgbClr val="FFD8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20" name="圖片 19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286094" y="6163926"/>
                  <a:ext cx="3005850" cy="3005850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9" name="群組 28"/>
            <p:cNvGrpSpPr/>
            <p:nvPr/>
          </p:nvGrpSpPr>
          <p:grpSpPr>
            <a:xfrm>
              <a:off x="8801356" y="3108880"/>
              <a:ext cx="2973065" cy="1717563"/>
              <a:chOff x="8801356" y="2714022"/>
              <a:chExt cx="2973065" cy="1717563"/>
            </a:xfrm>
          </p:grpSpPr>
          <p:pic>
            <p:nvPicPr>
              <p:cNvPr id="25" name="圖片 2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99048" y="2714022"/>
                <a:ext cx="1224970" cy="1224970"/>
              </a:xfrm>
              <a:prstGeom prst="rect">
                <a:avLst/>
              </a:prstGeom>
            </p:spPr>
          </p:pic>
          <p:sp>
            <p:nvSpPr>
              <p:cNvPr id="26" name="文字方塊 25"/>
              <p:cNvSpPr txBox="1"/>
              <p:nvPr/>
            </p:nvSpPr>
            <p:spPr>
              <a:xfrm>
                <a:off x="8801356" y="4031475"/>
                <a:ext cx="297306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納入「被排除」客群</a:t>
                </a:r>
                <a:endParaRPr lang="zh-TW" altLang="en-US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23" name="文字方塊 22"/>
          <p:cNvSpPr txBox="1"/>
          <p:nvPr/>
        </p:nvSpPr>
        <p:spPr>
          <a:xfrm>
            <a:off x="2426935" y="744971"/>
            <a:ext cx="665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4000" b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0725" y="2085"/>
            <a:ext cx="6309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借貸：銀行對策</a:t>
            </a:r>
            <a:endParaRPr lang="zh-TW" altLang="en-US" sz="5400" b="1" dirty="0">
              <a:ln w="12700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r="40071" b="47074"/>
          <a:stretch/>
        </p:blipFill>
        <p:spPr>
          <a:xfrm>
            <a:off x="1823595" y="986675"/>
            <a:ext cx="709143" cy="656534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41292" t="47485" r="-1221" b="-411"/>
          <a:stretch/>
        </p:blipFill>
        <p:spPr>
          <a:xfrm>
            <a:off x="8801356" y="1901388"/>
            <a:ext cx="709143" cy="656534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5107891" y="2358017"/>
            <a:ext cx="24251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kumimoji="1" lang="zh-TW" altLang="en-US" sz="2800" dirty="0" smtClean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網路信評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kumimoji="1" lang="zh-TW" altLang="en-US" sz="2800" dirty="0" smtClean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虛擬銀行</a:t>
            </a:r>
            <a:endParaRPr kumimoji="1" lang="zh-TW" altLang="en-US" sz="2800" dirty="0">
              <a:solidFill>
                <a:schemeClr val="bg1">
                  <a:lumMod val="50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9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/>
          <p:cNvGrpSpPr/>
          <p:nvPr/>
        </p:nvGrpSpPr>
        <p:grpSpPr>
          <a:xfrm>
            <a:off x="2006154" y="2801374"/>
            <a:ext cx="1713866" cy="2492539"/>
            <a:chOff x="2063304" y="2274786"/>
            <a:chExt cx="1713866" cy="2492539"/>
          </a:xfrm>
        </p:grpSpPr>
        <p:pic>
          <p:nvPicPr>
            <p:cNvPr id="22" name="圖片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3304" y="2274786"/>
              <a:ext cx="1713866" cy="1713866"/>
            </a:xfrm>
            <a:prstGeom prst="rect">
              <a:avLst/>
            </a:prstGeom>
          </p:spPr>
        </p:pic>
        <p:sp>
          <p:nvSpPr>
            <p:cNvPr id="23" name="文字方塊 22"/>
            <p:cNvSpPr txBox="1"/>
            <p:nvPr/>
          </p:nvSpPr>
          <p:spPr>
            <a:xfrm>
              <a:off x="2114940" y="4244105"/>
              <a:ext cx="16105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金融機</a:t>
              </a:r>
              <a:r>
                <a:rPr lang="zh-TW" altLang="en-US" sz="28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構</a:t>
              </a:r>
              <a:endParaRPr lang="en-US" altLang="zh-TW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3821331" y="3244961"/>
            <a:ext cx="7563057" cy="2551390"/>
            <a:chOff x="3821331" y="3322781"/>
            <a:chExt cx="7563057" cy="2551390"/>
          </a:xfrm>
        </p:grpSpPr>
        <p:grpSp>
          <p:nvGrpSpPr>
            <p:cNvPr id="5" name="群組 4"/>
            <p:cNvGrpSpPr/>
            <p:nvPr/>
          </p:nvGrpSpPr>
          <p:grpSpPr>
            <a:xfrm>
              <a:off x="5467274" y="3322781"/>
              <a:ext cx="5313504" cy="2551390"/>
              <a:chOff x="5467274" y="3108774"/>
              <a:chExt cx="5313504" cy="2551390"/>
            </a:xfrm>
          </p:grpSpPr>
          <p:sp>
            <p:nvSpPr>
              <p:cNvPr id="18" name="文字方塊 17"/>
              <p:cNvSpPr txBox="1"/>
              <p:nvPr/>
            </p:nvSpPr>
            <p:spPr>
              <a:xfrm>
                <a:off x="5467274" y="5260054"/>
                <a:ext cx="1809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b="1" dirty="0" smtClean="0">
                    <a:solidFill>
                      <a:srgbClr val="7F9ED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應用自身優勢</a:t>
                </a:r>
                <a:endParaRPr lang="zh-TW" altLang="en-US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2" name="圖片 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10499" y="3108774"/>
                <a:ext cx="1270279" cy="1270279"/>
              </a:xfrm>
              <a:prstGeom prst="rect">
                <a:avLst/>
              </a:prstGeom>
            </p:spPr>
          </p:pic>
        </p:grpSp>
        <p:grpSp>
          <p:nvGrpSpPr>
            <p:cNvPr id="10" name="群組 9"/>
            <p:cNvGrpSpPr/>
            <p:nvPr/>
          </p:nvGrpSpPr>
          <p:grpSpPr>
            <a:xfrm>
              <a:off x="5684624" y="4156845"/>
              <a:ext cx="5699764" cy="1374956"/>
              <a:chOff x="5781899" y="3981750"/>
              <a:chExt cx="5699764" cy="1374956"/>
            </a:xfrm>
          </p:grpSpPr>
          <p:sp>
            <p:nvSpPr>
              <p:cNvPr id="26" name="文字方塊 25"/>
              <p:cNvSpPr txBox="1"/>
              <p:nvPr/>
            </p:nvSpPr>
            <p:spPr>
              <a:xfrm>
                <a:off x="9121459" y="4414618"/>
                <a:ext cx="23602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000" b="1" dirty="0" smtClean="0">
                    <a:solidFill>
                      <a:srgbClr val="7F9ED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投資</a:t>
                </a:r>
                <a:r>
                  <a:rPr lang="en-US" altLang="zh-TW" sz="2000" b="1" dirty="0" smtClean="0">
                    <a:solidFill>
                      <a:srgbClr val="7F9ED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P2P</a:t>
                </a:r>
                <a:r>
                  <a:rPr lang="zh-TW" altLang="en-US" sz="2000" b="1" dirty="0" smtClean="0">
                    <a:solidFill>
                      <a:srgbClr val="7F9ED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借貸</a:t>
                </a:r>
                <a:endParaRPr lang="en-US" altLang="zh-TW" sz="2000" b="1" dirty="0" smtClean="0">
                  <a:solidFill>
                    <a:srgbClr val="7F9ED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81899" y="3981750"/>
                <a:ext cx="1374956" cy="1374956"/>
              </a:xfrm>
              <a:prstGeom prst="rect">
                <a:avLst/>
              </a:prstGeom>
            </p:spPr>
          </p:pic>
        </p:grpSp>
        <p:cxnSp>
          <p:nvCxnSpPr>
            <p:cNvPr id="25" name="直線接點 24"/>
            <p:cNvCxnSpPr>
              <a:endCxn id="2" idx="1"/>
            </p:cNvCxnSpPr>
            <p:nvPr/>
          </p:nvCxnSpPr>
          <p:spPr>
            <a:xfrm>
              <a:off x="3821331" y="3954573"/>
              <a:ext cx="5689168" cy="3348"/>
            </a:xfrm>
            <a:prstGeom prst="line">
              <a:avLst/>
            </a:prstGeom>
            <a:ln w="57150"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矩形 29"/>
          <p:cNvSpPr/>
          <p:nvPr/>
        </p:nvSpPr>
        <p:spPr>
          <a:xfrm>
            <a:off x="10725" y="2085"/>
            <a:ext cx="6309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借貸：銀行對策</a:t>
            </a:r>
            <a:endParaRPr lang="zh-TW" altLang="en-US" sz="5400" b="1" dirty="0">
              <a:ln w="12700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959609" y="1473448"/>
            <a:ext cx="6672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銀行該如何介入</a:t>
            </a:r>
            <a:r>
              <a:rPr lang="en-US" altLang="zh-TW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業務？</a:t>
            </a:r>
            <a:endParaRPr lang="zh-TW" altLang="en-US" sz="3600" b="1" dirty="0">
              <a:solidFill>
                <a:schemeClr val="tx1">
                  <a:lumMod val="50000"/>
                  <a:lumOff val="50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pic>
        <p:nvPicPr>
          <p:cNvPr id="32" name="圖片 31"/>
          <p:cNvPicPr>
            <a:picLocks noChangeAspect="1"/>
          </p:cNvPicPr>
          <p:nvPr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r="40071" b="47074"/>
          <a:stretch/>
        </p:blipFill>
        <p:spPr>
          <a:xfrm>
            <a:off x="1823595" y="986675"/>
            <a:ext cx="709143" cy="656534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41292" t="47485" r="-1221" b="-411"/>
          <a:stretch/>
        </p:blipFill>
        <p:spPr>
          <a:xfrm>
            <a:off x="8801356" y="1901388"/>
            <a:ext cx="709143" cy="656534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5048113" y="2454327"/>
            <a:ext cx="41078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kumimoji="1" lang="zh-TW" altLang="en-US" sz="2800" dirty="0" smtClean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實體通路媒合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kumimoji="1" lang="zh-TW" altLang="en-US" sz="2800" dirty="0" smtClean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借貸業務專業</a:t>
            </a:r>
            <a:endParaRPr kumimoji="1" lang="zh-TW" altLang="en-US" sz="2800" dirty="0">
              <a:solidFill>
                <a:schemeClr val="bg1">
                  <a:lumMod val="50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1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圖表 1"/>
          <p:cNvGraphicFramePr/>
          <p:nvPr>
            <p:extLst>
              <p:ext uri="{D42A27DB-BD31-4B8C-83A1-F6EECF244321}">
                <p14:modId xmlns:p14="http://schemas.microsoft.com/office/powerpoint/2010/main" val="625872017"/>
              </p:ext>
            </p:extLst>
          </p:nvPr>
        </p:nvGraphicFramePr>
        <p:xfrm>
          <a:off x="-1119716" y="7396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 descr="social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29" y="282725"/>
            <a:ext cx="3527036" cy="339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networ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644" y="4139643"/>
            <a:ext cx="4334385" cy="2475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030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200" y="137205"/>
            <a:ext cx="10515600" cy="1325563"/>
          </a:xfrm>
        </p:spPr>
        <p:txBody>
          <a:bodyPr>
            <a:noAutofit/>
          </a:bodyPr>
          <a:lstStyle/>
          <a:p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 </a:t>
            </a:r>
            <a:r>
              <a:rPr lang="en-US" altLang="zh-TW" b="1" dirty="0">
                <a:solidFill>
                  <a:schemeClr val="accent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(Peer to Peer Lending)</a:t>
            </a:r>
            <a:endParaRPr kumimoji="1" lang="zh-TW" altLang="en-US" sz="3000" b="1" dirty="0">
              <a:solidFill>
                <a:schemeClr val="accent1">
                  <a:lumMod val="50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idx="1"/>
          </p:nvPr>
        </p:nvSpPr>
        <p:spPr>
          <a:xfrm>
            <a:off x="838200" y="513730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500"/>
              </a:spcBef>
              <a:buNone/>
            </a:pPr>
            <a:endParaRPr lang="en-US" altLang="zh-TW" sz="2800" b="1" dirty="0">
              <a:solidFill>
                <a:schemeClr val="bg1">
                  <a:lumMod val="50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  <a:p>
            <a:pPr marL="228600" lvl="1">
              <a:lnSpc>
                <a:spcPct val="150000"/>
              </a:lnSpc>
            </a:pPr>
            <a:r>
              <a:rPr lang="en-US" altLang="zh-TW" sz="2800" dirty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2800" dirty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網貸是指由網路信貸公司提供平台，借貸雙方在此平台上自由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競價</a:t>
            </a:r>
            <a:r>
              <a:rPr lang="zh-TW" altLang="en-US" sz="2800" dirty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、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撮合</a:t>
            </a:r>
            <a:r>
              <a:rPr lang="zh-TW" altLang="en-US" sz="2800" dirty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成交的一種資金借貸方式</a:t>
            </a:r>
            <a:endParaRPr lang="en-US" altLang="zh-TW" sz="2800" dirty="0">
              <a:solidFill>
                <a:schemeClr val="bg1">
                  <a:lumMod val="50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  <a:p>
            <a:pPr marL="228600" lvl="1">
              <a:lnSpc>
                <a:spcPct val="150000"/>
              </a:lnSpc>
            </a:pPr>
            <a:r>
              <a:rPr lang="zh-TW" altLang="en-US" sz="2800" dirty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這種方式最早起源於英國，之後在世界各國快速發展起來</a:t>
            </a:r>
          </a:p>
          <a:p>
            <a:pPr>
              <a:lnSpc>
                <a:spcPct val="150000"/>
              </a:lnSpc>
            </a:pPr>
            <a:endParaRPr kumimoji="1" lang="zh-TW" altLang="en-US" sz="2400" dirty="0">
              <a:solidFill>
                <a:schemeClr val="bg1">
                  <a:lumMod val="50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0" t="28276" r="76037" b="31088"/>
          <a:stretch/>
        </p:blipFill>
        <p:spPr>
          <a:xfrm>
            <a:off x="1963055" y="4156883"/>
            <a:ext cx="1264558" cy="197394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45" t="27081" r="5132" b="32283"/>
          <a:stretch/>
        </p:blipFill>
        <p:spPr>
          <a:xfrm>
            <a:off x="8983382" y="4087259"/>
            <a:ext cx="1264558" cy="197394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1" t="106" r="42439" b="80771"/>
          <a:stretch/>
        </p:blipFill>
        <p:spPr>
          <a:xfrm>
            <a:off x="5684706" y="3153071"/>
            <a:ext cx="1030514" cy="92891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971" y="4239688"/>
            <a:ext cx="1426097" cy="1426097"/>
          </a:xfrm>
          <a:prstGeom prst="rect">
            <a:avLst/>
          </a:prstGeom>
        </p:spPr>
      </p:pic>
      <p:sp>
        <p:nvSpPr>
          <p:cNvPr id="14" name="弧形向右鍵 13"/>
          <p:cNvSpPr/>
          <p:nvPr/>
        </p:nvSpPr>
        <p:spPr>
          <a:xfrm rot="5400000">
            <a:off x="5771475" y="2188064"/>
            <a:ext cx="649045" cy="4468408"/>
          </a:xfrm>
          <a:prstGeom prst="curv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6" t="71517" r="38976" b="2734"/>
          <a:stretch/>
        </p:blipFill>
        <p:spPr>
          <a:xfrm>
            <a:off x="5709380" y="6049327"/>
            <a:ext cx="981167" cy="808673"/>
          </a:xfrm>
          <a:prstGeom prst="rect">
            <a:avLst/>
          </a:prstGeom>
        </p:spPr>
      </p:pic>
      <p:sp>
        <p:nvSpPr>
          <p:cNvPr id="16" name="弧形向右鍵 15"/>
          <p:cNvSpPr/>
          <p:nvPr/>
        </p:nvSpPr>
        <p:spPr>
          <a:xfrm rot="5400000" flipH="1" flipV="1">
            <a:off x="5875441" y="3435604"/>
            <a:ext cx="649045" cy="4468408"/>
          </a:xfrm>
          <a:prstGeom prst="curv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cxnSp>
        <p:nvCxnSpPr>
          <p:cNvPr id="22" name="直線箭頭接點 21"/>
          <p:cNvCxnSpPr/>
          <p:nvPr/>
        </p:nvCxnSpPr>
        <p:spPr>
          <a:xfrm>
            <a:off x="3410857" y="5062355"/>
            <a:ext cx="1843314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箭頭接點 22"/>
          <p:cNvCxnSpPr/>
          <p:nvPr/>
        </p:nvCxnSpPr>
        <p:spPr>
          <a:xfrm>
            <a:off x="7119627" y="5062355"/>
            <a:ext cx="1843314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45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套索 32"/>
          <p:cNvSpPr/>
          <p:nvPr/>
        </p:nvSpPr>
        <p:spPr>
          <a:xfrm rot="20242763" flipH="1">
            <a:off x="-1856083" y="-167021"/>
            <a:ext cx="7547744" cy="7258898"/>
          </a:xfrm>
          <a:prstGeom prst="chord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0" name="套索 19"/>
          <p:cNvSpPr/>
          <p:nvPr/>
        </p:nvSpPr>
        <p:spPr>
          <a:xfrm rot="20242763" flipH="1">
            <a:off x="-2320996" y="6713"/>
            <a:ext cx="7332160" cy="7022346"/>
          </a:xfrm>
          <a:prstGeom prst="chor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2" name="群組 1"/>
          <p:cNvGrpSpPr/>
          <p:nvPr/>
        </p:nvGrpSpPr>
        <p:grpSpPr>
          <a:xfrm>
            <a:off x="6369616" y="40234"/>
            <a:ext cx="5344895" cy="6654029"/>
            <a:chOff x="1765623" y="130245"/>
            <a:chExt cx="5344895" cy="6654029"/>
          </a:xfrm>
        </p:grpSpPr>
        <p:grpSp>
          <p:nvGrpSpPr>
            <p:cNvPr id="10" name="群組 9"/>
            <p:cNvGrpSpPr/>
            <p:nvPr/>
          </p:nvGrpSpPr>
          <p:grpSpPr>
            <a:xfrm>
              <a:off x="4154939" y="748061"/>
              <a:ext cx="1508487" cy="556592"/>
              <a:chOff x="5660122" y="1285467"/>
              <a:chExt cx="1103854" cy="556592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5660122" y="1285467"/>
                <a:ext cx="1103854" cy="556592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2" name="矩形 11"/>
              <p:cNvSpPr/>
              <p:nvPr/>
            </p:nvSpPr>
            <p:spPr>
              <a:xfrm>
                <a:off x="5660122" y="1285467"/>
                <a:ext cx="1103854" cy="55659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400" kern="1200" dirty="0" smtClean="0">
                    <a:solidFill>
                      <a:schemeClr val="bg1">
                        <a:lumMod val="50000"/>
                      </a:schemeClr>
                    </a:solidFill>
                    <a:latin typeface="Microsoft JhengHei" charset="0"/>
                    <a:ea typeface="Microsoft JhengHei" charset="0"/>
                    <a:cs typeface="Microsoft JhengHei" charset="0"/>
                  </a:rPr>
                  <a:t>客戶需求</a:t>
                </a:r>
                <a:endParaRPr lang="zh-TW" altLang="en-US" sz="2400" kern="1200" dirty="0">
                  <a:solidFill>
                    <a:schemeClr val="bg1">
                      <a:lumMod val="50000"/>
                    </a:schemeClr>
                  </a:solidFill>
                  <a:latin typeface="Microsoft JhengHei" charset="0"/>
                  <a:ea typeface="Microsoft JhengHei" charset="0"/>
                  <a:cs typeface="Microsoft JhengHei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>
            <a:xfrm>
              <a:off x="2710218" y="1883917"/>
              <a:ext cx="19623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TW" sz="2400" dirty="0" smtClean="0">
                  <a:solidFill>
                    <a:schemeClr val="bg1">
                      <a:lumMod val="50000"/>
                    </a:schemeClr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P2P</a:t>
              </a:r>
              <a:r>
                <a:rPr lang="zh-TW" altLang="en-US" sz="2400" dirty="0" smtClean="0">
                  <a:solidFill>
                    <a:schemeClr val="bg1">
                      <a:lumMod val="50000"/>
                    </a:schemeClr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借貸平台</a:t>
              </a:r>
              <a:endParaRPr lang="zh-TW" altLang="en-US" sz="2400" dirty="0">
                <a:solidFill>
                  <a:schemeClr val="bg1">
                    <a:lumMod val="50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765623" y="3505462"/>
              <a:ext cx="11079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400" dirty="0">
                  <a:solidFill>
                    <a:schemeClr val="bg1">
                      <a:lumMod val="50000"/>
                    </a:schemeClr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新科技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3347955" y="5006641"/>
              <a:ext cx="80021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400" dirty="0">
                  <a:solidFill>
                    <a:schemeClr val="bg1">
                      <a:lumMod val="50000"/>
                    </a:schemeClr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銀行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4052703" y="6322609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400" dirty="0">
                  <a:solidFill>
                    <a:schemeClr val="bg1">
                      <a:lumMod val="50000"/>
                    </a:schemeClr>
                  </a:solidFill>
                  <a:latin typeface="Microsoft JhengHei" charset="0"/>
                  <a:ea typeface="Microsoft JhengHei" charset="0"/>
                  <a:cs typeface="Microsoft JhengHei" charset="0"/>
                </a:rPr>
                <a:t>政府法規</a:t>
              </a:r>
            </a:p>
          </p:txBody>
        </p:sp>
        <p:pic>
          <p:nvPicPr>
            <p:cNvPr id="21" name="圖片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54227" y="5772700"/>
              <a:ext cx="1011574" cy="1011574"/>
            </a:xfrm>
            <a:prstGeom prst="rect">
              <a:avLst/>
            </a:prstGeom>
          </p:spPr>
        </p:pic>
        <p:pic>
          <p:nvPicPr>
            <p:cNvPr id="22" name="圖片 2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70" t="47493" r="52757" b="26143"/>
            <a:stretch/>
          </p:blipFill>
          <p:spPr>
            <a:xfrm>
              <a:off x="4659904" y="1203301"/>
              <a:ext cx="1708796" cy="1244006"/>
            </a:xfrm>
            <a:prstGeom prst="rect">
              <a:avLst/>
            </a:prstGeom>
          </p:spPr>
        </p:pic>
        <p:pic>
          <p:nvPicPr>
            <p:cNvPr id="23" name="圖片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4869" y="4354396"/>
              <a:ext cx="1018082" cy="1018082"/>
            </a:xfrm>
            <a:prstGeom prst="rect">
              <a:avLst/>
            </a:prstGeom>
          </p:spPr>
        </p:pic>
        <p:grpSp>
          <p:nvGrpSpPr>
            <p:cNvPr id="27" name="群組 26"/>
            <p:cNvGrpSpPr/>
            <p:nvPr/>
          </p:nvGrpSpPr>
          <p:grpSpPr>
            <a:xfrm>
              <a:off x="3953330" y="2814799"/>
              <a:ext cx="1103336" cy="1173163"/>
              <a:chOff x="710290" y="3076554"/>
              <a:chExt cx="1316642" cy="1399969"/>
            </a:xfrm>
          </p:grpSpPr>
          <p:sp>
            <p:nvSpPr>
              <p:cNvPr id="24" name="圓角矩形 23"/>
              <p:cNvSpPr/>
              <p:nvPr/>
            </p:nvSpPr>
            <p:spPr>
              <a:xfrm>
                <a:off x="727901" y="3076554"/>
                <a:ext cx="818142" cy="1399969"/>
              </a:xfrm>
              <a:prstGeom prst="roundRect">
                <a:avLst/>
              </a:prstGeom>
              <a:solidFill>
                <a:srgbClr val="FFD8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5" name="圖片 2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0290" y="3109816"/>
                <a:ext cx="1316642" cy="1316641"/>
              </a:xfrm>
              <a:prstGeom prst="rect">
                <a:avLst/>
              </a:prstGeom>
            </p:spPr>
          </p:pic>
        </p:grpSp>
        <p:pic>
          <p:nvPicPr>
            <p:cNvPr id="26" name="圖片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886" y="130245"/>
              <a:ext cx="1235632" cy="1235632"/>
            </a:xfrm>
            <a:prstGeom prst="rect">
              <a:avLst/>
            </a:prstGeom>
          </p:spPr>
        </p:pic>
        <p:cxnSp>
          <p:nvCxnSpPr>
            <p:cNvPr id="3" name="直線接點 2"/>
            <p:cNvCxnSpPr/>
            <p:nvPr/>
          </p:nvCxnSpPr>
          <p:spPr>
            <a:xfrm>
              <a:off x="4313935" y="1304653"/>
              <a:ext cx="2772000" cy="0"/>
            </a:xfrm>
            <a:prstGeom prst="line">
              <a:avLst/>
            </a:prstGeom>
            <a:ln w="571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/>
            <p:cNvCxnSpPr/>
            <p:nvPr/>
          </p:nvCxnSpPr>
          <p:spPr>
            <a:xfrm flipV="1">
              <a:off x="2813308" y="2374619"/>
              <a:ext cx="3297056" cy="49167"/>
            </a:xfrm>
            <a:prstGeom prst="line">
              <a:avLst/>
            </a:prstGeom>
            <a:ln w="571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/>
            <p:nvPr/>
          </p:nvCxnSpPr>
          <p:spPr>
            <a:xfrm>
              <a:off x="1881685" y="3987962"/>
              <a:ext cx="2772000" cy="0"/>
            </a:xfrm>
            <a:prstGeom prst="line">
              <a:avLst/>
            </a:prstGeom>
            <a:ln w="571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/>
            <p:cNvCxnSpPr/>
            <p:nvPr/>
          </p:nvCxnSpPr>
          <p:spPr>
            <a:xfrm>
              <a:off x="3374589" y="5492264"/>
              <a:ext cx="2772000" cy="0"/>
            </a:xfrm>
            <a:prstGeom prst="line">
              <a:avLst/>
            </a:prstGeom>
            <a:ln w="571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/>
            <p:cNvCxnSpPr/>
            <p:nvPr/>
          </p:nvCxnSpPr>
          <p:spPr>
            <a:xfrm>
              <a:off x="4256351" y="6784274"/>
              <a:ext cx="2772000" cy="0"/>
            </a:xfrm>
            <a:prstGeom prst="line">
              <a:avLst/>
            </a:prstGeom>
            <a:ln w="5715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字方塊 4"/>
          <p:cNvSpPr txBox="1"/>
          <p:nvPr/>
        </p:nvSpPr>
        <p:spPr>
          <a:xfrm flipH="1">
            <a:off x="466191" y="2492453"/>
            <a:ext cx="43282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7200" dirty="0" smtClean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kumimoji="1" lang="zh-TW" altLang="en-US" sz="7200" dirty="0" smtClean="0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</a:t>
            </a:r>
            <a:endParaRPr kumimoji="1" lang="en-US" altLang="zh-TW" sz="7200" dirty="0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  <a:p>
            <a:r>
              <a:rPr kumimoji="1" lang="zh-TW" altLang="en-US" sz="4800" dirty="0" smtClean="0">
                <a:solidFill>
                  <a:schemeClr val="bg1">
                    <a:lumMod val="8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機會與挑戰</a:t>
            </a:r>
          </a:p>
          <a:p>
            <a:endParaRPr kumimoji="1" lang="zh-TW" altLang="en-US" sz="7200" dirty="0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21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857448" y="880345"/>
            <a:ext cx="83920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「</a:t>
            </a:r>
            <a:r>
              <a:rPr lang="zh-TW" altLang="zh-TW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有</a:t>
            </a:r>
            <a:r>
              <a:rPr lang="zh-TW" altLang="zh-TW" sz="4000" b="1" dirty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借</a:t>
            </a:r>
            <a:r>
              <a:rPr lang="zh-TW" altLang="zh-TW" sz="4000" b="1" dirty="0">
                <a:solidFill>
                  <a:srgbClr val="7C7C7C"/>
                </a:solidFill>
                <a:latin typeface="Microsoft JhengHei" charset="0"/>
                <a:ea typeface="Microsoft JhengHei" charset="0"/>
                <a:cs typeface="Microsoft JhengHei" charset="0"/>
              </a:rPr>
              <a:t>貸</a:t>
            </a:r>
            <a:r>
              <a:rPr lang="zh-TW" altLang="zh-TW" sz="4000" b="1" dirty="0" smtClean="0">
                <a:solidFill>
                  <a:srgbClr val="7C7C7C"/>
                </a:solidFill>
                <a:latin typeface="Microsoft JhengHei" charset="0"/>
                <a:ea typeface="Microsoft JhengHei" charset="0"/>
                <a:cs typeface="Microsoft JhengHei" charset="0"/>
              </a:rPr>
              <a:t>需求</a:t>
            </a:r>
            <a:r>
              <a:rPr lang="zh-TW" altLang="en-US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、</a:t>
            </a:r>
            <a:r>
              <a:rPr lang="zh-TW" altLang="zh-TW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銀行</a:t>
            </a:r>
            <a:r>
              <a:rPr lang="zh-TW" altLang="en-US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無法放</a:t>
            </a:r>
            <a:r>
              <a:rPr lang="zh-TW" altLang="zh-TW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款</a:t>
            </a:r>
            <a:r>
              <a:rPr lang="zh-TW" altLang="en-US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」族群</a:t>
            </a:r>
            <a:endParaRPr lang="zh-TW" altLang="en-US" sz="4000" dirty="0">
              <a:solidFill>
                <a:srgbClr val="7C7C7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850" y="2132699"/>
            <a:ext cx="3689838" cy="2428902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657736" y="5254890"/>
            <a:ext cx="274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dirty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無信用</a:t>
            </a:r>
            <a:r>
              <a:rPr lang="zh-TW" altLang="en-US" sz="2000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憑據</a:t>
            </a:r>
            <a:endParaRPr lang="en-US" altLang="zh-TW" sz="2000" dirty="0" smtClean="0">
              <a:solidFill>
                <a:srgbClr val="7C7C7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ctr"/>
            <a:r>
              <a:rPr lang="zh-TW" altLang="en-US" sz="2000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偏遠</a:t>
            </a:r>
            <a:r>
              <a:rPr lang="zh-TW" altLang="en-US" sz="2000" dirty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地區</a:t>
            </a:r>
            <a:r>
              <a:rPr lang="zh-TW" altLang="en-US" sz="2000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國家、農民等</a:t>
            </a:r>
            <a:endParaRPr lang="zh-TW" altLang="en-US" sz="2000" dirty="0">
              <a:solidFill>
                <a:srgbClr val="7C7C7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12993194" y="957243"/>
            <a:ext cx="2210308" cy="203247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818405" y="2132699"/>
            <a:ext cx="11211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信用評分覆蓋區域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50" y="2600226"/>
            <a:ext cx="1194166" cy="1194166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2434218" y="4450438"/>
            <a:ext cx="17235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rgbClr val="7F9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第一類</a:t>
            </a:r>
            <a:endParaRPr lang="en-US" altLang="zh-TW" sz="2400" b="1" dirty="0" smtClean="0">
              <a:solidFill>
                <a:srgbClr val="7F9ED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ctr"/>
            <a:r>
              <a:rPr lang="zh-TW" altLang="en-US" sz="2400" b="1" dirty="0" smtClean="0">
                <a:solidFill>
                  <a:srgbClr val="7F9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風險高市場</a:t>
            </a:r>
            <a:endParaRPr lang="zh-TW" altLang="en-US" sz="2400" dirty="0">
              <a:solidFill>
                <a:srgbClr val="7F9ED7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434208" y="5254890"/>
            <a:ext cx="17235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dirty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信用評分過</a:t>
            </a:r>
            <a:r>
              <a:rPr lang="zh-TW" altLang="en-US" sz="2000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低信用破產</a:t>
            </a:r>
            <a:endParaRPr lang="zh-TW" altLang="en-US" sz="2000" dirty="0">
              <a:solidFill>
                <a:srgbClr val="7C7C7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016811" y="4450439"/>
            <a:ext cx="20313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rgbClr val="7F9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</a:t>
            </a:r>
            <a:r>
              <a:rPr lang="zh-TW" altLang="en-US" sz="2400" b="1" dirty="0">
                <a:solidFill>
                  <a:srgbClr val="7F9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endParaRPr lang="en-US" altLang="zh-TW" sz="2400" b="1" dirty="0" smtClean="0">
              <a:solidFill>
                <a:srgbClr val="7F9ED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rgbClr val="7F9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「沙漠」市場</a:t>
            </a:r>
            <a:endParaRPr lang="zh-TW" altLang="en-US" sz="2400" b="1" dirty="0">
              <a:solidFill>
                <a:srgbClr val="7F9ED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28165" y="33913"/>
            <a:ext cx="49247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借貸：客戶</a:t>
            </a:r>
            <a:endParaRPr lang="zh-TW" altLang="en-US" sz="5400" b="1" dirty="0">
              <a:ln w="12700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01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80374" y="881054"/>
            <a:ext cx="84417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為何</a:t>
            </a:r>
            <a:r>
              <a:rPr lang="en-US" altLang="zh-TW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P2P </a:t>
            </a:r>
            <a:r>
              <a:rPr lang="zh-TW" altLang="en-US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借貸平台能</a:t>
            </a:r>
            <a:r>
              <a:rPr lang="zh-TW" altLang="zh-TW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解決</a:t>
            </a:r>
            <a:r>
              <a:rPr lang="zh-TW" altLang="en-US" sz="40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借貸問題？</a:t>
            </a:r>
            <a:endParaRPr lang="zh-TW" altLang="en-US" sz="4000" b="1" dirty="0">
              <a:solidFill>
                <a:srgbClr val="7C7C7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504973" y="2506663"/>
            <a:ext cx="10515600" cy="83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zh-TW" dirty="0" smtClean="0">
              <a:solidFill>
                <a:srgbClr val="7C7C7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231800" y="3105327"/>
            <a:ext cx="2789078" cy="2392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500"/>
              </a:spcBef>
            </a:pPr>
            <a:r>
              <a:rPr lang="zh-TW" altLang="en-US" sz="28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一、市場小</a:t>
            </a:r>
            <a:endParaRPr lang="zh-TW" altLang="en-US" sz="2800" b="1" dirty="0">
              <a:solidFill>
                <a:srgbClr val="7C7C7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500"/>
              </a:spcBef>
            </a:pPr>
            <a:r>
              <a:rPr lang="zh-TW" altLang="en-US" sz="28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二、借</a:t>
            </a:r>
            <a:r>
              <a:rPr lang="zh-TW" altLang="en-US" sz="2800" b="1" dirty="0" smtClean="0">
                <a:solidFill>
                  <a:srgbClr val="7C7C7C"/>
                </a:solidFill>
                <a:latin typeface="Microsoft JhengHei" charset="0"/>
                <a:ea typeface="Microsoft JhengHei" charset="0"/>
                <a:cs typeface="Microsoft JhengHei" charset="0"/>
              </a:rPr>
              <a:t>貸金額</a:t>
            </a:r>
            <a:r>
              <a:rPr lang="zh-TW" altLang="en-US" sz="28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低</a:t>
            </a:r>
          </a:p>
          <a:p>
            <a:pPr>
              <a:spcBef>
                <a:spcPts val="1500"/>
              </a:spcBef>
            </a:pPr>
            <a:r>
              <a:rPr lang="zh-TW" altLang="en-US" sz="28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三、營運成本高</a:t>
            </a:r>
          </a:p>
          <a:p>
            <a:pPr>
              <a:spcBef>
                <a:spcPts val="1500"/>
              </a:spcBef>
            </a:pPr>
            <a:r>
              <a:rPr lang="zh-TW" altLang="en-US" sz="2800" b="1" dirty="0" smtClean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四、風險高</a:t>
            </a:r>
            <a:endParaRPr lang="en-US" altLang="zh-TW" sz="2800" b="1" dirty="0">
              <a:solidFill>
                <a:srgbClr val="7C7C7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734" y="3304006"/>
            <a:ext cx="1129411" cy="1129411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2041137" y="1818954"/>
            <a:ext cx="7922163" cy="1404543"/>
            <a:chOff x="3047443" y="1725141"/>
            <a:chExt cx="7922163" cy="1404543"/>
          </a:xfrm>
        </p:grpSpPr>
        <p:sp>
          <p:nvSpPr>
            <p:cNvPr id="14" name="文字方塊 13"/>
            <p:cNvSpPr txBox="1"/>
            <p:nvPr/>
          </p:nvSpPr>
          <p:spPr>
            <a:xfrm>
              <a:off x="3940526" y="2135934"/>
              <a:ext cx="63817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0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銀行將上述族群排除之因素</a:t>
              </a:r>
              <a:endPara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r="40071" b="47074"/>
            <a:stretch/>
          </p:blipFill>
          <p:spPr>
            <a:xfrm>
              <a:off x="3047443" y="1725141"/>
              <a:ext cx="647371" cy="571729"/>
            </a:xfrm>
            <a:prstGeom prst="rect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41292" t="47485" r="-1221" b="-411"/>
            <a:stretch/>
          </p:blipFill>
          <p:spPr>
            <a:xfrm>
              <a:off x="10322235" y="2557955"/>
              <a:ext cx="647371" cy="571729"/>
            </a:xfrm>
            <a:prstGeom prst="rect">
              <a:avLst/>
            </a:prstGeom>
          </p:spPr>
        </p:pic>
      </p:grpSp>
      <p:sp>
        <p:nvSpPr>
          <p:cNvPr id="17" name="矩形 16"/>
          <p:cNvSpPr/>
          <p:nvPr/>
        </p:nvSpPr>
        <p:spPr>
          <a:xfrm>
            <a:off x="-20369" y="45155"/>
            <a:ext cx="49247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借貸：平台</a:t>
            </a:r>
            <a:endParaRPr lang="zh-TW" altLang="en-US" sz="5400" b="1" dirty="0">
              <a:ln w="12700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68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2"/>
          <p:cNvSpPr txBox="1">
            <a:spLocks/>
          </p:cNvSpPr>
          <p:nvPr/>
        </p:nvSpPr>
        <p:spPr>
          <a:xfrm>
            <a:off x="1504973" y="2506663"/>
            <a:ext cx="10515600" cy="83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zh-TW" dirty="0" smtClean="0">
              <a:solidFill>
                <a:srgbClr val="7C7C7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734" y="3274186"/>
            <a:ext cx="1129411" cy="1129411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2041137" y="1059100"/>
            <a:ext cx="7029080" cy="1527266"/>
            <a:chOff x="3047443" y="1725141"/>
            <a:chExt cx="7029080" cy="1527266"/>
          </a:xfrm>
        </p:grpSpPr>
        <p:sp>
          <p:nvSpPr>
            <p:cNvPr id="14" name="文字方塊 13"/>
            <p:cNvSpPr txBox="1"/>
            <p:nvPr/>
          </p:nvSpPr>
          <p:spPr>
            <a:xfrm>
              <a:off x="3694814" y="2141110"/>
              <a:ext cx="63817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44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P2P</a:t>
              </a:r>
              <a:r>
                <a:rPr lang="zh-TW" altLang="en-US" sz="44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借貸平台的優勢</a:t>
              </a:r>
              <a:endParaRPr lang="zh-TW" altLang="en-US" sz="4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r="40071" b="47074"/>
            <a:stretch/>
          </p:blipFill>
          <p:spPr>
            <a:xfrm>
              <a:off x="3047443" y="1725141"/>
              <a:ext cx="647371" cy="571729"/>
            </a:xfrm>
            <a:prstGeom prst="rect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41292" t="47485" r="-1221" b="-411"/>
            <a:stretch/>
          </p:blipFill>
          <p:spPr>
            <a:xfrm>
              <a:off x="8821397" y="2680678"/>
              <a:ext cx="647371" cy="571729"/>
            </a:xfrm>
            <a:prstGeom prst="rect">
              <a:avLst/>
            </a:prstGeom>
          </p:spPr>
        </p:pic>
      </p:grpSp>
      <p:grpSp>
        <p:nvGrpSpPr>
          <p:cNvPr id="2" name="群組 1"/>
          <p:cNvGrpSpPr/>
          <p:nvPr/>
        </p:nvGrpSpPr>
        <p:grpSpPr>
          <a:xfrm>
            <a:off x="5231799" y="3075507"/>
            <a:ext cx="6506313" cy="2392963"/>
            <a:chOff x="5231799" y="3075507"/>
            <a:chExt cx="6506313" cy="2392963"/>
          </a:xfrm>
        </p:grpSpPr>
        <p:sp>
          <p:nvSpPr>
            <p:cNvPr id="7" name="文字方塊 6"/>
            <p:cNvSpPr txBox="1"/>
            <p:nvPr/>
          </p:nvSpPr>
          <p:spPr>
            <a:xfrm>
              <a:off x="5231799" y="3075507"/>
              <a:ext cx="6506313" cy="2392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500"/>
                </a:spcBef>
              </a:pPr>
              <a:r>
                <a:rPr lang="zh-TW" altLang="en-US" sz="2800" b="1" dirty="0" smtClean="0">
                  <a:solidFill>
                    <a:srgbClr val="7C7C7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一、市場小：網路平台擴大市場</a:t>
              </a:r>
            </a:p>
            <a:p>
              <a:pPr>
                <a:spcBef>
                  <a:spcPts val="1500"/>
                </a:spcBef>
              </a:pPr>
              <a:r>
                <a:rPr lang="zh-TW" altLang="en-US" sz="2800" b="1" dirty="0" smtClean="0">
                  <a:solidFill>
                    <a:srgbClr val="7C7C7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二、借貸金額低：「長尾」市場集聚</a:t>
              </a:r>
            </a:p>
            <a:p>
              <a:pPr>
                <a:spcBef>
                  <a:spcPts val="1500"/>
                </a:spcBef>
              </a:pPr>
              <a:r>
                <a:rPr lang="zh-TW" altLang="en-US" sz="2800" b="1" dirty="0" smtClean="0">
                  <a:solidFill>
                    <a:srgbClr val="7C7C7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三、營運成本高：</a:t>
              </a:r>
              <a:r>
                <a:rPr lang="en-US" altLang="zh-TW" sz="2800" b="1" dirty="0" smtClean="0">
                  <a:solidFill>
                    <a:srgbClr val="7C7C7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IT</a:t>
              </a:r>
              <a:r>
                <a:rPr lang="zh-TW" altLang="en-US" sz="2800" b="1" dirty="0" smtClean="0">
                  <a:solidFill>
                    <a:srgbClr val="7C7C7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新技術（如雲端）</a:t>
              </a:r>
            </a:p>
            <a:p>
              <a:pPr>
                <a:spcBef>
                  <a:spcPts val="1500"/>
                </a:spcBef>
              </a:pPr>
              <a:r>
                <a:rPr lang="zh-TW" altLang="en-US" sz="2800" b="1" dirty="0" smtClean="0">
                  <a:solidFill>
                    <a:srgbClr val="7C7C7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四、風險高：大數據分析網路信評</a:t>
              </a:r>
              <a:endParaRPr lang="en-US" altLang="zh-TW" sz="2800" b="1" dirty="0">
                <a:solidFill>
                  <a:srgbClr val="7C7C7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5" name="直線接點 4"/>
            <p:cNvCxnSpPr/>
            <p:nvPr/>
          </p:nvCxnSpPr>
          <p:spPr>
            <a:xfrm>
              <a:off x="5993296" y="3342727"/>
              <a:ext cx="1123121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 flipV="1">
              <a:off x="5993296" y="3937726"/>
              <a:ext cx="1821795" cy="14601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/>
            <p:cNvCxnSpPr/>
            <p:nvPr/>
          </p:nvCxnSpPr>
          <p:spPr>
            <a:xfrm>
              <a:off x="5993296" y="4569036"/>
              <a:ext cx="1821795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/>
            <p:cNvCxnSpPr/>
            <p:nvPr/>
          </p:nvCxnSpPr>
          <p:spPr>
            <a:xfrm>
              <a:off x="5993296" y="5199130"/>
              <a:ext cx="1192695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矩形 20"/>
          <p:cNvSpPr/>
          <p:nvPr/>
        </p:nvSpPr>
        <p:spPr>
          <a:xfrm>
            <a:off x="-20369" y="45155"/>
            <a:ext cx="49247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借貸：平台</a:t>
            </a:r>
            <a:endParaRPr lang="zh-TW" altLang="en-US" sz="5400" b="1" dirty="0">
              <a:ln w="12700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2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線接點 9"/>
          <p:cNvCxnSpPr/>
          <p:nvPr/>
        </p:nvCxnSpPr>
        <p:spPr>
          <a:xfrm>
            <a:off x="3294090" y="2627409"/>
            <a:ext cx="0" cy="3889735"/>
          </a:xfrm>
          <a:prstGeom prst="line">
            <a:avLst/>
          </a:prstGeom>
          <a:ln w="381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群組 22"/>
          <p:cNvGrpSpPr/>
          <p:nvPr/>
        </p:nvGrpSpPr>
        <p:grpSpPr>
          <a:xfrm>
            <a:off x="1290203" y="3114509"/>
            <a:ext cx="1737015" cy="2291276"/>
            <a:chOff x="1551707" y="2218589"/>
            <a:chExt cx="1737015" cy="2291276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72490" y="2218589"/>
              <a:ext cx="1530929" cy="1530929"/>
            </a:xfrm>
            <a:prstGeom prst="rect">
              <a:avLst/>
            </a:prstGeom>
          </p:spPr>
        </p:pic>
        <p:sp>
          <p:nvSpPr>
            <p:cNvPr id="19" name="文字方塊 18"/>
            <p:cNvSpPr txBox="1"/>
            <p:nvPr/>
          </p:nvSpPr>
          <p:spPr>
            <a:xfrm>
              <a:off x="1551707" y="3986645"/>
              <a:ext cx="17370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政府機</a:t>
              </a:r>
              <a:r>
                <a:rPr lang="zh-TW" altLang="en-US" sz="28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關</a:t>
              </a:r>
              <a:endParaRPr lang="en-US" altLang="zh-TW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1601879" y="1062312"/>
            <a:ext cx="9415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政府</a:t>
            </a:r>
            <a:r>
              <a:rPr lang="zh-TW" altLang="en-US" sz="4000" b="1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觀點：如何降低放款人的投資風險？</a:t>
            </a:r>
            <a:endParaRPr lang="zh-TW" altLang="en-US" sz="4000" b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3560962" y="3315170"/>
            <a:ext cx="8476549" cy="3323987"/>
            <a:chOff x="3427504" y="3182733"/>
            <a:chExt cx="6809316" cy="3323987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70" t="47493" r="52757" b="26143"/>
            <a:stretch/>
          </p:blipFill>
          <p:spPr>
            <a:xfrm>
              <a:off x="3427504" y="3747536"/>
              <a:ext cx="1910761" cy="1731627"/>
            </a:xfrm>
            <a:prstGeom prst="rect">
              <a:avLst/>
            </a:prstGeom>
          </p:spPr>
        </p:pic>
        <p:sp>
          <p:nvSpPr>
            <p:cNvPr id="17" name="文字方塊 16"/>
            <p:cNvSpPr txBox="1"/>
            <p:nvPr/>
          </p:nvSpPr>
          <p:spPr>
            <a:xfrm>
              <a:off x="5392374" y="3182733"/>
              <a:ext cx="4844446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一、借款人信用風險</a:t>
              </a:r>
              <a:br>
                <a:rPr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</a:t>
              </a:r>
              <a:r>
                <a:rPr lang="zh-TW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．</a:t>
              </a:r>
              <a:r>
                <a:rPr lang="zh-TW" altLang="en-US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無法履約還款</a:t>
              </a:r>
            </a:p>
            <a:p>
              <a:pPr>
                <a:lnSpc>
                  <a:spcPct val="150000"/>
                </a:lnSpc>
              </a:pPr>
              <a:r>
                <a:rPr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二、 </a:t>
              </a:r>
              <a:r>
                <a:rPr lang="en-US" altLang="zh-TW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P2P</a:t>
              </a:r>
              <a:r>
                <a:rPr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平台信用風險</a:t>
              </a:r>
              <a:br>
                <a:rPr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．資金非法挪移</a:t>
              </a:r>
              <a:r>
                <a:rPr lang="zh-TW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zh-TW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．無法履行擔保</a:t>
              </a: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3560963" y="1877898"/>
            <a:ext cx="7006778" cy="1244132"/>
            <a:chOff x="3536176" y="1725141"/>
            <a:chExt cx="7006778" cy="1244132"/>
          </a:xfrm>
        </p:grpSpPr>
        <p:sp>
          <p:nvSpPr>
            <p:cNvPr id="14" name="文字方塊 13"/>
            <p:cNvSpPr txBox="1"/>
            <p:nvPr/>
          </p:nvSpPr>
          <p:spPr>
            <a:xfrm>
              <a:off x="4161245" y="2135934"/>
              <a:ext cx="63817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TW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r="40071" b="47074"/>
            <a:stretch/>
          </p:blipFill>
          <p:spPr>
            <a:xfrm>
              <a:off x="3536176" y="1725141"/>
              <a:ext cx="647371" cy="571729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41292" t="47485" r="-1221" b="-411"/>
            <a:stretch/>
          </p:blipFill>
          <p:spPr>
            <a:xfrm>
              <a:off x="8430482" y="2397544"/>
              <a:ext cx="647371" cy="571729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0" y="31282"/>
            <a:ext cx="6309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借貸：政府法規</a:t>
            </a:r>
            <a:endParaRPr lang="zh-TW" altLang="en-US" sz="5400" b="1" dirty="0">
              <a:ln w="12700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186032" y="2241548"/>
            <a:ext cx="4481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P2P</a:t>
            </a:r>
            <a:r>
              <a:rPr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借貸主要風險</a:t>
            </a:r>
            <a:endParaRPr lang="zh-TW" altLang="en-US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664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線接點 9"/>
          <p:cNvCxnSpPr/>
          <p:nvPr/>
        </p:nvCxnSpPr>
        <p:spPr>
          <a:xfrm>
            <a:off x="3294090" y="2074723"/>
            <a:ext cx="0" cy="3889735"/>
          </a:xfrm>
          <a:prstGeom prst="line">
            <a:avLst/>
          </a:prstGeom>
          <a:ln w="381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群組 22"/>
          <p:cNvGrpSpPr/>
          <p:nvPr/>
        </p:nvGrpSpPr>
        <p:grpSpPr>
          <a:xfrm>
            <a:off x="1290203" y="2575891"/>
            <a:ext cx="1737015" cy="2291276"/>
            <a:chOff x="1551707" y="2218589"/>
            <a:chExt cx="1737015" cy="2291276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72490" y="2218589"/>
              <a:ext cx="1530929" cy="1530929"/>
            </a:xfrm>
            <a:prstGeom prst="rect">
              <a:avLst/>
            </a:prstGeom>
          </p:spPr>
        </p:pic>
        <p:sp>
          <p:nvSpPr>
            <p:cNvPr id="19" name="文字方塊 18"/>
            <p:cNvSpPr txBox="1"/>
            <p:nvPr/>
          </p:nvSpPr>
          <p:spPr>
            <a:xfrm>
              <a:off x="1551707" y="3986645"/>
              <a:ext cx="17370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政府機</a:t>
              </a:r>
              <a:r>
                <a:rPr lang="zh-TW" altLang="en-US" sz="28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關</a:t>
              </a:r>
              <a:endParaRPr lang="en-US" altLang="zh-TW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1750523" y="1098865"/>
            <a:ext cx="109017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降低風險、提高放款人承擔之能力？</a:t>
            </a:r>
            <a:endParaRPr lang="en-US" altLang="zh-TW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041380" y="944834"/>
            <a:ext cx="10516214" cy="1584902"/>
            <a:chOff x="3935404" y="1725141"/>
            <a:chExt cx="9600166" cy="1380178"/>
          </a:xfrm>
        </p:grpSpPr>
        <p:sp>
          <p:nvSpPr>
            <p:cNvPr id="25" name="文字方塊 24"/>
            <p:cNvSpPr txBox="1"/>
            <p:nvPr/>
          </p:nvSpPr>
          <p:spPr>
            <a:xfrm>
              <a:off x="4198096" y="2083200"/>
              <a:ext cx="6381709" cy="643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altLang="zh-TW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6" name="圖片 25"/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r="40071" b="47074"/>
            <a:stretch/>
          </p:blipFill>
          <p:spPr>
            <a:xfrm>
              <a:off x="3935404" y="1725141"/>
              <a:ext cx="647371" cy="571729"/>
            </a:xfrm>
            <a:prstGeom prst="rect">
              <a:avLst/>
            </a:prstGeom>
          </p:spPr>
        </p:pic>
        <p:pic>
          <p:nvPicPr>
            <p:cNvPr id="27" name="圖片 26"/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41292" t="47485" r="-1221" b="-411"/>
            <a:stretch/>
          </p:blipFill>
          <p:spPr>
            <a:xfrm>
              <a:off x="12888199" y="2533590"/>
              <a:ext cx="647371" cy="571729"/>
            </a:xfrm>
            <a:prstGeom prst="rect">
              <a:avLst/>
            </a:prstGeom>
          </p:spPr>
        </p:pic>
      </p:grpSp>
      <p:grpSp>
        <p:nvGrpSpPr>
          <p:cNvPr id="41" name="群組 40"/>
          <p:cNvGrpSpPr/>
          <p:nvPr/>
        </p:nvGrpSpPr>
        <p:grpSpPr>
          <a:xfrm>
            <a:off x="3651917" y="2777685"/>
            <a:ext cx="7359710" cy="1811159"/>
            <a:chOff x="4384167" y="3420556"/>
            <a:chExt cx="6319044" cy="1811159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4167" y="3420556"/>
              <a:ext cx="831163" cy="831163"/>
            </a:xfrm>
            <a:prstGeom prst="rect">
              <a:avLst/>
            </a:prstGeom>
          </p:spPr>
        </p:pic>
        <p:grpSp>
          <p:nvGrpSpPr>
            <p:cNvPr id="40" name="群組 39"/>
            <p:cNvGrpSpPr/>
            <p:nvPr/>
          </p:nvGrpSpPr>
          <p:grpSpPr>
            <a:xfrm>
              <a:off x="5461396" y="3705619"/>
              <a:ext cx="5241815" cy="1526096"/>
              <a:chOff x="5555180" y="3611835"/>
              <a:chExt cx="5241815" cy="1526096"/>
            </a:xfrm>
          </p:grpSpPr>
          <p:sp>
            <p:nvSpPr>
              <p:cNvPr id="37" name="文字方塊 36"/>
              <p:cNvSpPr txBox="1"/>
              <p:nvPr/>
            </p:nvSpPr>
            <p:spPr>
              <a:xfrm>
                <a:off x="5555180" y="3611835"/>
                <a:ext cx="524181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24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利率太高</a:t>
                </a:r>
                <a:r>
                  <a:rPr lang="en-US" altLang="zh-TW" sz="24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24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，風險過高</a:t>
                </a:r>
                <a:r>
                  <a:rPr lang="is-IS" altLang="zh-TW" sz="2400" dirty="0">
                    <a:solidFill>
                      <a:schemeClr val="bg1">
                        <a:lumMod val="50000"/>
                      </a:schemeClr>
                    </a:solidFill>
                    <a:latin typeface="Microsoft JhengHei" charset="0"/>
                    <a:ea typeface="Microsoft JhengHei" charset="0"/>
                    <a:cs typeface="Microsoft JhengHei" charset="0"/>
                  </a:rPr>
                  <a:t>→</a:t>
                </a:r>
                <a:r>
                  <a:rPr lang="zh-TW" altLang="en-US" sz="24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設定放款利率上限</a:t>
                </a:r>
              </a:p>
              <a:p>
                <a:pPr>
                  <a:lnSpc>
                    <a:spcPct val="150000"/>
                  </a:lnSpc>
                </a:pPr>
                <a:endParaRPr lang="en-US" altLang="zh-TW" sz="24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文字方塊 37"/>
              <p:cNvSpPr txBox="1"/>
              <p:nvPr/>
            </p:nvSpPr>
            <p:spPr>
              <a:xfrm>
                <a:off x="6036369" y="4491600"/>
                <a:ext cx="45924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en-US" altLang="zh-TW" sz="24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39" name="文字方塊 38"/>
            <p:cNvSpPr txBox="1"/>
            <p:nvPr/>
          </p:nvSpPr>
          <p:spPr>
            <a:xfrm>
              <a:off x="4481945" y="4305784"/>
              <a:ext cx="63560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1400" b="1" dirty="0" smtClean="0">
                  <a:solidFill>
                    <a:srgbClr val="7F9ED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利率</a:t>
              </a:r>
              <a:endParaRPr lang="en-US" altLang="zh-TW" sz="1400" b="1" dirty="0">
                <a:solidFill>
                  <a:srgbClr val="7F9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3587206" y="4509031"/>
            <a:ext cx="7461993" cy="1529432"/>
            <a:chOff x="4320945" y="3702283"/>
            <a:chExt cx="7030873" cy="1529432"/>
          </a:xfrm>
        </p:grpSpPr>
        <p:grpSp>
          <p:nvGrpSpPr>
            <p:cNvPr id="29" name="群組 28"/>
            <p:cNvGrpSpPr/>
            <p:nvPr/>
          </p:nvGrpSpPr>
          <p:grpSpPr>
            <a:xfrm>
              <a:off x="5484794" y="3702283"/>
              <a:ext cx="5867024" cy="1529432"/>
              <a:chOff x="5578578" y="3608499"/>
              <a:chExt cx="5867024" cy="1529432"/>
            </a:xfrm>
          </p:grpSpPr>
          <p:sp>
            <p:nvSpPr>
              <p:cNvPr id="33" name="文字方塊 32"/>
              <p:cNvSpPr txBox="1"/>
              <p:nvPr/>
            </p:nvSpPr>
            <p:spPr>
              <a:xfrm>
                <a:off x="5578578" y="3608499"/>
                <a:ext cx="586702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24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確保放款人承受風險能力、借款人還款能力</a:t>
                </a:r>
                <a:endParaRPr lang="en-US" altLang="zh-TW" sz="24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4" name="文字方塊 33"/>
              <p:cNvSpPr txBox="1"/>
              <p:nvPr/>
            </p:nvSpPr>
            <p:spPr>
              <a:xfrm>
                <a:off x="6036369" y="4491600"/>
                <a:ext cx="45924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en-US" altLang="zh-TW" sz="24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30" name="文字方塊 29"/>
            <p:cNvSpPr txBox="1"/>
            <p:nvPr/>
          </p:nvSpPr>
          <p:spPr>
            <a:xfrm>
              <a:off x="4320945" y="4302447"/>
              <a:ext cx="90901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1400" b="1" dirty="0" smtClean="0">
                  <a:solidFill>
                    <a:srgbClr val="7F9ED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財務能力</a:t>
              </a:r>
              <a:endParaRPr lang="en-US" altLang="zh-TW" sz="1400" b="1" dirty="0">
                <a:solidFill>
                  <a:srgbClr val="7F9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106" y="4343947"/>
            <a:ext cx="840520" cy="840520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0" y="31282"/>
            <a:ext cx="6309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P2P</a:t>
            </a:r>
            <a:r>
              <a:rPr lang="zh-TW" altLang="en-US" sz="5400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Microsoft JhengHei" charset="0"/>
                <a:ea typeface="Microsoft JhengHei" charset="0"/>
                <a:cs typeface="Microsoft JhengHei" charset="0"/>
              </a:rPr>
              <a:t>借貸：政府法規</a:t>
            </a:r>
            <a:endParaRPr lang="zh-TW" altLang="en-US" sz="5400" b="1" dirty="0">
              <a:ln w="12700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2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863</Words>
  <Application>Microsoft Office PowerPoint</Application>
  <PresentationFormat>自訂</PresentationFormat>
  <Paragraphs>122</Paragraphs>
  <Slides>12</Slides>
  <Notes>11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PowerPoint 簡報</vt:lpstr>
      <vt:lpstr>PowerPoint 簡報</vt:lpstr>
      <vt:lpstr>P2P借貸 (Peer to Peer Lending)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Kasey</dc:creator>
  <cp:lastModifiedBy>yml</cp:lastModifiedBy>
  <cp:revision>57</cp:revision>
  <dcterms:created xsi:type="dcterms:W3CDTF">2017-02-16T02:23:40Z</dcterms:created>
  <dcterms:modified xsi:type="dcterms:W3CDTF">2017-02-16T14:28:52Z</dcterms:modified>
</cp:coreProperties>
</file>