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6"/>
  </p:notesMasterIdLst>
  <p:sldIdLst>
    <p:sldId id="256" r:id="rId2"/>
    <p:sldId id="451" r:id="rId3"/>
    <p:sldId id="258" r:id="rId4"/>
    <p:sldId id="259" r:id="rId5"/>
    <p:sldId id="260" r:id="rId6"/>
    <p:sldId id="263" r:id="rId7"/>
    <p:sldId id="262" r:id="rId8"/>
    <p:sldId id="315" r:id="rId9"/>
    <p:sldId id="319" r:id="rId10"/>
    <p:sldId id="266" r:id="rId11"/>
    <p:sldId id="265" r:id="rId12"/>
    <p:sldId id="447" r:id="rId13"/>
    <p:sldId id="269" r:id="rId14"/>
    <p:sldId id="272" r:id="rId15"/>
    <p:sldId id="270" r:id="rId16"/>
    <p:sldId id="271" r:id="rId17"/>
    <p:sldId id="273" r:id="rId18"/>
    <p:sldId id="274" r:id="rId19"/>
    <p:sldId id="277" r:id="rId20"/>
    <p:sldId id="275" r:id="rId21"/>
    <p:sldId id="276" r:id="rId22"/>
    <p:sldId id="278" r:id="rId23"/>
    <p:sldId id="279" r:id="rId24"/>
    <p:sldId id="282" r:id="rId25"/>
    <p:sldId id="280" r:id="rId26"/>
    <p:sldId id="281" r:id="rId27"/>
    <p:sldId id="283" r:id="rId28"/>
    <p:sldId id="284" r:id="rId29"/>
    <p:sldId id="285" r:id="rId30"/>
    <p:sldId id="286" r:id="rId31"/>
    <p:sldId id="287" r:id="rId32"/>
    <p:sldId id="288" r:id="rId33"/>
    <p:sldId id="290" r:id="rId34"/>
    <p:sldId id="289" r:id="rId35"/>
    <p:sldId id="418" r:id="rId36"/>
    <p:sldId id="292" r:id="rId37"/>
    <p:sldId id="293" r:id="rId38"/>
    <p:sldId id="295" r:id="rId39"/>
    <p:sldId id="314" r:id="rId40"/>
    <p:sldId id="296" r:id="rId41"/>
    <p:sldId id="297" r:id="rId42"/>
    <p:sldId id="300" r:id="rId43"/>
    <p:sldId id="298" r:id="rId44"/>
    <p:sldId id="299" r:id="rId45"/>
    <p:sldId id="301" r:id="rId46"/>
    <p:sldId id="302" r:id="rId47"/>
    <p:sldId id="303" r:id="rId48"/>
    <p:sldId id="304" r:id="rId49"/>
    <p:sldId id="305" r:id="rId50"/>
    <p:sldId id="428" r:id="rId51"/>
    <p:sldId id="430" r:id="rId52"/>
    <p:sldId id="439" r:id="rId53"/>
    <p:sldId id="440" r:id="rId54"/>
    <p:sldId id="435" r:id="rId55"/>
    <p:sldId id="432" r:id="rId56"/>
    <p:sldId id="433" r:id="rId57"/>
    <p:sldId id="434" r:id="rId58"/>
    <p:sldId id="444" r:id="rId59"/>
    <p:sldId id="450" r:id="rId60"/>
    <p:sldId id="458" r:id="rId61"/>
    <p:sldId id="464" r:id="rId62"/>
    <p:sldId id="455" r:id="rId63"/>
    <p:sldId id="465" r:id="rId64"/>
    <p:sldId id="312" r:id="rId65"/>
  </p:sldIdLst>
  <p:sldSz cx="9144000" cy="6858000" type="screen4x3"/>
  <p:notesSz cx="7099300" cy="10234613"/>
  <p:embeddedFontLst>
    <p:embeddedFont>
      <p:font typeface="Calibri" panose="020F0502020204030204" pitchFamily="34" charset="0"/>
      <p:regular r:id="rId67"/>
      <p:bold r:id="rId68"/>
      <p:italic r:id="rId69"/>
      <p:boldItalic r:id="rId70"/>
    </p:embeddedFont>
    <p:embeddedFont>
      <p:font typeface="Georgia" panose="02040502050405020303" pitchFamily="18" charset="0"/>
      <p:regular r:id="rId71"/>
      <p:bold r:id="rId72"/>
      <p:italic r:id="rId73"/>
      <p:boldItalic r:id="rId74"/>
    </p:embeddedFont>
    <p:embeddedFont>
      <p:font typeface="Tahoma" panose="020B0604030504040204" pitchFamily="34" charset="0"/>
      <p:regular r:id="rId75"/>
      <p:bold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9" roundtripDataSignature="AMtx7mjac3G2PZEWWpUuPIkv9VjJo+Sa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EF4"/>
    <a:srgbClr val="D9EAD3"/>
    <a:srgbClr val="FCE5CD"/>
    <a:srgbClr val="FDE7E7"/>
    <a:srgbClr val="798486"/>
    <a:srgbClr val="F9B778"/>
    <a:srgbClr val="96EBF8"/>
    <a:srgbClr val="E0FFA5"/>
    <a:srgbClr val="F89B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5333" autoAdjust="0"/>
  </p:normalViewPr>
  <p:slideViewPr>
    <p:cSldViewPr snapToGrid="0">
      <p:cViewPr varScale="1">
        <p:scale>
          <a:sx n="99" d="100"/>
          <a:sy n="99" d="100"/>
        </p:scale>
        <p:origin x="1060" y="5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89"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slide" Target="slides/slide60.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font" Target="fonts/font5.fntdata"/><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6363" cy="511731"/>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1294" y="0"/>
            <a:ext cx="3076363" cy="511731"/>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6"/>
            <a:ext cx="3076363" cy="511731"/>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rojects.fivethirtyeight.com/2024-election-forecas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709930" y="4861441"/>
            <a:ext cx="5679440" cy="4605576"/>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04" name="Google Shape;104;p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e7c8e0e559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 2024 年美國總統選舉</a:t>
            </a:r>
            <a:endParaRPr/>
          </a:p>
          <a:p>
            <a:pPr marL="0" lvl="0" indent="0" algn="l" rtl="0">
              <a:spcBef>
                <a:spcPts val="0"/>
              </a:spcBef>
              <a:spcAft>
                <a:spcPts val="0"/>
              </a:spcAft>
              <a:buNone/>
            </a:pPr>
            <a:r>
              <a:rPr lang="en-US" u="sng">
                <a:solidFill>
                  <a:schemeClr val="hlink"/>
                </a:solidFill>
                <a:hlinkClick r:id="rId3"/>
              </a:rPr>
              <a:t>https://projects.fivethirtyeight.com/2024-election-forecast/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a:t>
            </a:r>
            <a:endParaRPr/>
          </a:p>
          <a:p>
            <a:pPr marL="0" lvl="0" indent="0" algn="l" rtl="0">
              <a:spcBef>
                <a:spcPts val="0"/>
              </a:spcBef>
              <a:spcAft>
                <a:spcPts val="0"/>
              </a:spcAft>
              <a:buNone/>
            </a:pPr>
            <a:r>
              <a:rPr lang="en-US"/>
              <a:t>以2008 年美國總統選舉為例</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US"/>
              <a:t>選民對於民主黨或共和黨候選人贏得選舉的可能性 進行投注，投注金額為 1 美元，隨時間的變化，總累計投注金額也跟著變畫價格。</a:t>
            </a:r>
            <a:endParaRPr/>
          </a:p>
          <a:p>
            <a:pPr marL="0" lvl="0" indent="0" algn="l" rtl="0">
              <a:spcBef>
                <a:spcPts val="0"/>
              </a:spcBef>
              <a:spcAft>
                <a:spcPts val="0"/>
              </a:spcAft>
              <a:buNone/>
            </a:pPr>
            <a:endParaRPr/>
          </a:p>
          <a:p>
            <a:pPr marL="0" lvl="0" indent="0" algn="l" rtl="0">
              <a:spcBef>
                <a:spcPts val="0"/>
              </a:spcBef>
              <a:spcAft>
                <a:spcPts val="0"/>
              </a:spcAft>
              <a:buNone/>
            </a:pPr>
            <a:r>
              <a:rPr lang="en-US"/>
              <a:t>we bet what we believe &gt;&gt; market price=average belief (market believes)=future event</a:t>
            </a:r>
            <a:endParaRPr/>
          </a:p>
        </p:txBody>
      </p:sp>
      <p:sp>
        <p:nvSpPr>
          <p:cNvPr id="227" name="Google Shape;227;g2e7c8e0e559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103d83ba6_1_739: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342900" lvl="0" indent="0" algn="l" rtl="0">
              <a:spcBef>
                <a:spcPts val="0"/>
              </a:spcBef>
              <a:spcAft>
                <a:spcPts val="0"/>
              </a:spcAft>
              <a:buClr>
                <a:schemeClr val="dk1"/>
              </a:buClr>
              <a:buSzPts val="1100"/>
              <a:buFont typeface="Arial"/>
              <a:buNone/>
            </a:pPr>
            <a:r>
              <a:rPr lang="en-US"/>
              <a:t>?三頁</a:t>
            </a:r>
            <a:endParaRPr/>
          </a:p>
          <a:p>
            <a:pPr marL="342900" lvl="0" indent="0" algn="l" rtl="0">
              <a:spcBef>
                <a:spcPts val="0"/>
              </a:spcBef>
              <a:spcAft>
                <a:spcPts val="0"/>
              </a:spcAft>
              <a:buClr>
                <a:schemeClr val="dk1"/>
              </a:buClr>
              <a:buSzPts val="1100"/>
              <a:buFont typeface="Arial"/>
              <a:buNone/>
            </a:pPr>
            <a:r>
              <a:rPr lang="en-US"/>
              <a:t>future event &gt;&gt; uncertainty&gt;&gt;每一個人都有belif (都會update)&gt;&gt;未來會不會發生是一種機率</a:t>
            </a:r>
            <a:endParaRPr/>
          </a:p>
          <a:p>
            <a:pPr marL="342900" lvl="0" indent="0" algn="l" rtl="0">
              <a:spcBef>
                <a:spcPts val="0"/>
              </a:spcBef>
              <a:spcAft>
                <a:spcPts val="0"/>
              </a:spcAft>
              <a:buClr>
                <a:schemeClr val="dk1"/>
              </a:buClr>
              <a:buSzPts val="1100"/>
              <a:buFont typeface="Arial"/>
              <a:buNone/>
            </a:pPr>
            <a:r>
              <a:rPr lang="en-US"/>
              <a:t>對未來事件發生與否</a:t>
            </a:r>
            <a:endParaRPr/>
          </a:p>
          <a:p>
            <a:pPr marL="342900" lvl="0" indent="0" algn="l" rtl="0">
              <a:spcBef>
                <a:spcPts val="0"/>
              </a:spcBef>
              <a:spcAft>
                <a:spcPts val="0"/>
              </a:spcAft>
              <a:buClr>
                <a:schemeClr val="dk1"/>
              </a:buClr>
              <a:buSzPts val="1100"/>
              <a:buFont typeface="Arial"/>
              <a:buNone/>
            </a:pPr>
            <a:r>
              <a:rPr lang="en-US"/>
              <a:t>future event (uncertainty)&gt;&gt;signal update&gt;&gt; individual belif&gt;&gt;</a:t>
            </a:r>
            <a:endParaRPr sz="2100">
              <a:solidFill>
                <a:srgbClr val="202124"/>
              </a:solidFill>
              <a:highlight>
                <a:srgbClr val="F8F9FA"/>
              </a:highlight>
              <a:latin typeface="Arial"/>
              <a:ea typeface="Arial"/>
              <a:cs typeface="Arial"/>
              <a:sym typeface="Arial"/>
            </a:endParaRPr>
          </a:p>
        </p:txBody>
      </p:sp>
      <p:sp>
        <p:nvSpPr>
          <p:cNvPr id="220" name="Google Shape;220;g2e103d83ba6_1_739: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a:extLst>
            <a:ext uri="{FF2B5EF4-FFF2-40B4-BE49-F238E27FC236}">
              <a16:creationId xmlns:a16="http://schemas.microsoft.com/office/drawing/2014/main" id="{40999990-A998-061A-CCFE-23772382CC6E}"/>
            </a:ext>
          </a:extLst>
        </p:cNvPr>
        <p:cNvGrpSpPr/>
        <p:nvPr/>
      </p:nvGrpSpPr>
      <p:grpSpPr>
        <a:xfrm>
          <a:off x="0" y="0"/>
          <a:ext cx="0" cy="0"/>
          <a:chOff x="0" y="0"/>
          <a:chExt cx="0" cy="0"/>
        </a:xfrm>
      </p:grpSpPr>
      <p:sp>
        <p:nvSpPr>
          <p:cNvPr id="247" name="Google Shape;247;g274ef3efce4_0_16:notes">
            <a:extLst>
              <a:ext uri="{FF2B5EF4-FFF2-40B4-BE49-F238E27FC236}">
                <a16:creationId xmlns:a16="http://schemas.microsoft.com/office/drawing/2014/main" id="{C7192F30-36E2-9226-C711-F5938BC7CAC7}"/>
              </a:ext>
            </a:extLst>
          </p:cNvPr>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title</a:t>
            </a:r>
            <a:endParaRPr>
              <a:solidFill>
                <a:srgbClr val="FF0000"/>
              </a:solidFill>
            </a:endParaRPr>
          </a:p>
        </p:txBody>
      </p:sp>
      <p:sp>
        <p:nvSpPr>
          <p:cNvPr id="248" name="Google Shape;248;g274ef3efce4_0_16:notes">
            <a:extLst>
              <a:ext uri="{FF2B5EF4-FFF2-40B4-BE49-F238E27FC236}">
                <a16:creationId xmlns:a16="http://schemas.microsoft.com/office/drawing/2014/main" id="{1F5A35BF-698E-C879-D9D9-D45A172F32DF}"/>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6514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e103d83ba6_0_2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出現拼圖 底色 其</a:t>
            </a:r>
            <a:endParaRPr>
              <a:solidFill>
                <a:srgbClr val="FF0000"/>
              </a:solidFill>
            </a:endParaRPr>
          </a:p>
          <a:p>
            <a:pPr marL="0" lvl="0" indent="0" algn="l" rtl="0">
              <a:spcBef>
                <a:spcPts val="0"/>
              </a:spcBef>
              <a:spcAft>
                <a:spcPts val="0"/>
              </a:spcAft>
              <a:buNone/>
            </a:pPr>
            <a:endParaRPr/>
          </a:p>
          <a:p>
            <a:pPr marL="0" lvl="0" indent="0" algn="l" rtl="0">
              <a:spcBef>
                <a:spcPts val="0"/>
              </a:spcBef>
              <a:spcAft>
                <a:spcPts val="0"/>
              </a:spcAft>
              <a:buNone/>
            </a:pPr>
            <a:r>
              <a:rPr lang="en-US"/>
              <a:t>前面再加一頁 (類似agenda 介紹後面四個拼圖)</a:t>
            </a:r>
            <a:endParaRPr/>
          </a:p>
          <a:p>
            <a:pPr marL="0" lvl="0" indent="0" algn="l" rtl="0">
              <a:lnSpc>
                <a:spcPct val="115000"/>
              </a:lnSpc>
              <a:spcBef>
                <a:spcPts val="1200"/>
              </a:spcBef>
              <a:spcAft>
                <a:spcPts val="1200"/>
              </a:spcAft>
              <a:buClr>
                <a:schemeClr val="dk1"/>
              </a:buClr>
              <a:buSzPts val="1100"/>
              <a:buFont typeface="Arial"/>
              <a:buNone/>
            </a:pPr>
            <a:r>
              <a:rPr lang="en-US" sz="1300" b="1">
                <a:solidFill>
                  <a:srgbClr val="FF0000"/>
                </a:solidFill>
                <a:latin typeface="Arial"/>
                <a:ea typeface="Arial"/>
                <a:cs typeface="Arial"/>
                <a:sym typeface="Arial"/>
              </a:rPr>
              <a:t>collective intelligence = crowd intelligence + expert intelligence</a:t>
            </a:r>
            <a:endParaRPr/>
          </a:p>
        </p:txBody>
      </p:sp>
      <p:sp>
        <p:nvSpPr>
          <p:cNvPr id="266" name="Google Shape;266;g2e103d83ba6_0_2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740f063c46_10_2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2740f063c46_10_22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b="1">
                <a:solidFill>
                  <a:srgbClr val="FF0000"/>
                </a:solidFill>
              </a:rPr>
              <a:t>OK</a:t>
            </a:r>
            <a:endParaRPr b="1">
              <a:solidFill>
                <a:srgbClr val="FF0000"/>
              </a:solidFill>
            </a:endParaRPr>
          </a:p>
          <a:p>
            <a:pPr marL="0" lvl="0" indent="0" algn="l" rtl="0">
              <a:spcBef>
                <a:spcPts val="0"/>
              </a:spcBef>
              <a:spcAft>
                <a:spcPts val="0"/>
              </a:spcAft>
              <a:buNone/>
            </a:pPr>
            <a:endParaRPr b="1">
              <a:solidFill>
                <a:srgbClr val="FF0000"/>
              </a:solidFill>
            </a:endParaRPr>
          </a:p>
        </p:txBody>
      </p:sp>
      <p:sp>
        <p:nvSpPr>
          <p:cNvPr id="319" name="Google Shape;319;g2740f063c46_10_22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e782ec4a57_0_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sz="1100" b="1" dirty="0">
                <a:solidFill>
                  <a:srgbClr val="FF0000"/>
                </a:solidFill>
                <a:latin typeface="Arial"/>
                <a:ea typeface="Arial"/>
                <a:cs typeface="Arial"/>
                <a:sym typeface="Arial"/>
              </a:rPr>
              <a:t>ok</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solidFill>
                  <a:srgbClr val="FF0000"/>
                </a:solidFill>
                <a:latin typeface="Arial"/>
                <a:ea typeface="Arial"/>
                <a:cs typeface="Arial"/>
                <a:sym typeface="Arial"/>
              </a:rPr>
              <a:t>美編</a:t>
            </a:r>
            <a:r>
              <a:rPr lang="en-US" sz="1100" b="1" dirty="0">
                <a:solidFill>
                  <a:srgbClr val="FF0000"/>
                </a:solidFill>
                <a:latin typeface="Arial"/>
                <a:ea typeface="Arial"/>
                <a:cs typeface="Arial"/>
                <a:sym typeface="Arial"/>
              </a:rPr>
              <a:t>!</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1.運彩的background </a:t>
            </a:r>
            <a:r>
              <a:rPr lang="en-US" sz="1100" b="1" dirty="0" err="1">
                <a:latin typeface="Arial"/>
                <a:ea typeface="Arial"/>
                <a:cs typeface="Arial"/>
                <a:sym typeface="Arial"/>
              </a:rPr>
              <a:t>開場</a:t>
            </a:r>
            <a:r>
              <a:rPr lang="en-US" sz="1100" b="1" dirty="0">
                <a:latin typeface="Arial"/>
                <a:ea typeface="Arial"/>
                <a:cs typeface="Arial"/>
                <a:sym typeface="Arial"/>
              </a:rPr>
              <a:t> </a:t>
            </a:r>
            <a:r>
              <a:rPr lang="en-US" sz="1100" b="1" dirty="0" err="1">
                <a:latin typeface="Arial"/>
                <a:ea typeface="Arial"/>
                <a:cs typeface="Arial"/>
                <a:sym typeface="Arial"/>
              </a:rPr>
              <a:t>為何需要研究</a:t>
            </a:r>
            <a:r>
              <a:rPr lang="en-US" sz="1100" b="1" dirty="0">
                <a:latin typeface="Arial"/>
                <a:ea typeface="Arial"/>
                <a:cs typeface="Arial"/>
                <a:sym typeface="Arial"/>
              </a:rPr>
              <a:t> </a:t>
            </a:r>
            <a:r>
              <a:rPr lang="en-US" sz="1100" b="1" dirty="0" err="1">
                <a:latin typeface="Arial"/>
                <a:ea typeface="Arial"/>
                <a:cs typeface="Arial"/>
                <a:sym typeface="Arial"/>
              </a:rPr>
              <a:t>越來越多人</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先了解一下運彩的背景與現況。運彩產業在全球範圍內迅速增長，並且日益普及。隨著科技的進步，運彩變得更加方便且具有吸引力，許多平台和應用程式使得投注變得更加簡單和即時。運彩不僅對經濟產生影響，未來在運動博彩產業中亦有龐大的商機。然而，運彩同時也對社會帶來了一定的影響，可能引發相關的監管問題和賭博問題。</a:t>
            </a: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288" name="Google Shape;288;g2e782ec4a57_0_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7cd5ced85_0_3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sz="1300" b="1" dirty="0">
                <a:solidFill>
                  <a:srgbClr val="FF0000"/>
                </a:solidFill>
                <a:latin typeface="Arial"/>
                <a:ea typeface="Arial"/>
                <a:cs typeface="Arial"/>
                <a:sym typeface="Arial"/>
              </a:rPr>
              <a:t>collective intelligence = crowd intelligence + expert intelligence</a:t>
            </a:r>
            <a:endParaRPr sz="13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solidFill>
                  <a:srgbClr val="FF0000"/>
                </a:solidFill>
                <a:latin typeface="Arial"/>
                <a:ea typeface="Arial"/>
                <a:cs typeface="Arial"/>
                <a:sym typeface="Arial"/>
              </a:rPr>
              <a:t>美編</a:t>
            </a:r>
            <a:r>
              <a:rPr lang="en-US" sz="1100" b="1" dirty="0">
                <a:solidFill>
                  <a:srgbClr val="FF0000"/>
                </a:solidFill>
                <a:latin typeface="Arial"/>
                <a:ea typeface="Arial"/>
                <a:cs typeface="Arial"/>
                <a:sym typeface="Arial"/>
              </a:rPr>
              <a:t>!</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1.運彩是future event </a:t>
            </a:r>
            <a:r>
              <a:rPr lang="en-US" sz="1100" b="1" dirty="0" err="1">
                <a:latin typeface="Arial"/>
                <a:ea typeface="Arial"/>
                <a:cs typeface="Arial"/>
                <a:sym typeface="Arial"/>
              </a:rPr>
              <a:t>投資</a:t>
            </a:r>
            <a:r>
              <a:rPr lang="en-US" sz="1100" b="1" dirty="0">
                <a:latin typeface="Arial"/>
                <a:ea typeface="Arial"/>
                <a:cs typeface="Arial"/>
                <a:sym typeface="Arial"/>
              </a:rPr>
              <a:t> (CI+AI)</a:t>
            </a:r>
            <a:endParaRPr sz="1100" b="1" dirty="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ai!!!</a:t>
            </a:r>
            <a:endParaRPr sz="1100" b="1" dirty="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latin typeface="Arial"/>
                <a:ea typeface="Arial"/>
                <a:cs typeface="Arial"/>
                <a:sym typeface="Arial"/>
              </a:rPr>
              <a:t>運財的圖跟future</a:t>
            </a:r>
            <a:r>
              <a:rPr lang="en-US" sz="1100" b="1" dirty="0">
                <a:latin typeface="Arial"/>
                <a:ea typeface="Arial"/>
                <a:cs typeface="Arial"/>
                <a:sym typeface="Arial"/>
              </a:rPr>
              <a:t> event </a:t>
            </a:r>
            <a:r>
              <a:rPr lang="en-US" sz="1100" b="1" dirty="0" err="1">
                <a:latin typeface="Arial"/>
                <a:ea typeface="Arial"/>
                <a:cs typeface="Arial"/>
                <a:sym typeface="Arial"/>
              </a:rPr>
              <a:t>投資</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先了解一下運彩的背景與現況。運彩產業在全球範圍內迅速增長，並且日益普及。隨著科技的進步，運彩變得更加方便且具有吸引力，許多平台和應用程式使得投注變得更加簡單和即時。運彩不僅對經濟產生影響，未來在運動博彩產業中亦有龐大的商機。然而，運彩同時也對社會帶來了一定的影響，可能引發相關的監管問題和賭博問題。</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在方法論方面，我們將採用AI+CI+量化的研究方法，並收集來自不同利害關係人的數據，包括投注者、監管機構和行業專家等，最終提供一個個人化的運彩投注推薦系統。</a:t>
            </a: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309" name="Google Shape;309;g2e7cd5ced85_0_3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e6c7897d3c_7_16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OK</a:t>
            </a:r>
            <a:endParaRPr b="1">
              <a:solidFill>
                <a:srgbClr val="FF0000"/>
              </a:solidFill>
            </a:endParaRPr>
          </a:p>
          <a:p>
            <a:pPr marL="0" lvl="0" indent="0" algn="l" rtl="0">
              <a:lnSpc>
                <a:spcPct val="100000"/>
              </a:lnSpc>
              <a:spcBef>
                <a:spcPts val="1200"/>
              </a:spcBef>
              <a:spcAft>
                <a:spcPts val="0"/>
              </a:spcAft>
              <a:buSzPts val="1400"/>
              <a:buNone/>
            </a:pPr>
            <a:r>
              <a:rPr lang="en-US"/>
              <a:t>首先是系統的流程的部分在系統流程，我們的系統主要可以分為5個步驟第一個步驟，使用者可以設定他們的投注預算及偏好的球隊在第二個步驟的部分，系統將從社群體育博弈平台收集所有信息，即投注評論，專家選擇和團隊歷史表現，進行基於群眾智慧的博弈趨勢分析。另外我們也會利用歷史博弈數據與球隊戰力指數來訓練機器學習模型。第三個部分我們會根據機器學習，專家分析和社群評論的模組建立投注選擇第四步驟，我們會針對我們提出的投注選擇做投資報酬率的評估最後一個步驟，我們的投注選擇推薦機制會推薦出一個合適的投注選擇給使用者</a:t>
            </a:r>
            <a:endParaRPr/>
          </a:p>
        </p:txBody>
      </p:sp>
      <p:sp>
        <p:nvSpPr>
          <p:cNvPr id="339" name="Google Shape;339;g2e6c7897d3c_7_1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e6c7897d3c_0_108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1200"/>
              </a:spcBef>
              <a:spcAft>
                <a:spcPts val="0"/>
              </a:spcAft>
              <a:buClr>
                <a:schemeClr val="dk1"/>
              </a:buClr>
              <a:buSzPts val="1400"/>
              <a:buFont typeface="Arial"/>
              <a:buNone/>
            </a:pPr>
            <a:r>
              <a:rPr lang="en-US">
                <a:solidFill>
                  <a:srgbClr val="FF0000"/>
                </a:solidFill>
              </a:rPr>
              <a:t>OK</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該機制的目的是根據社交博弈平台的投注經驗和評論趨勢，建立基於集體智慧的運彩選擇機制，幫助投注者規劃投注，圖片為系統框架。</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所提出系統包含的主要模組如下：</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AutoNum type="arabicPeriod"/>
            </a:pPr>
            <a:r>
              <a:rPr lang="en-US" sz="1100" b="1">
                <a:latin typeface="Arial"/>
                <a:ea typeface="Arial"/>
                <a:cs typeface="Arial"/>
                <a:sym typeface="Arial"/>
              </a:rPr>
              <a:t>用戶偏好設置模組</a:t>
            </a:r>
            <a:r>
              <a:rPr lang="en-US" sz="1100">
                <a:latin typeface="Arial"/>
                <a:ea typeface="Arial"/>
                <a:cs typeface="Arial"/>
                <a:sym typeface="Arial"/>
              </a:rPr>
              <a:t>： 首先，用戶偏好設置模組將讓用戶設置個人的風險偏好（例如，勝率和回報率）和投注預算。根據這些設置，我們將用戶分類為不同的群組，並相應地提供最佳的投注選擇推薦。</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專家分析模組</a:t>
            </a:r>
            <a:r>
              <a:rPr lang="en-US" sz="1100">
                <a:latin typeface="Arial"/>
                <a:ea typeface="Arial"/>
                <a:cs typeface="Arial"/>
                <a:sym typeface="Arial"/>
              </a:rPr>
              <a:t>：評估專家在特定體育項目的領域知識、專家在社交博弈平台的影響力及專家投注選擇時的勝率來分析社交博弈平台上專家的能力。</a:t>
            </a:r>
            <a:endParaRPr sz="1100">
              <a:latin typeface="Arial"/>
              <a:ea typeface="Arial"/>
              <a:cs typeface="Arial"/>
              <a:sym typeface="Arial"/>
            </a:endParaRPr>
          </a:p>
          <a:p>
            <a:pPr marL="0" lvl="0" indent="457200" algn="l" rtl="0">
              <a:lnSpc>
                <a:spcPct val="115000"/>
              </a:lnSpc>
              <a:spcBef>
                <a:spcPts val="0"/>
              </a:spcBef>
              <a:spcAft>
                <a:spcPts val="0"/>
              </a:spcAft>
              <a:buNone/>
            </a:pPr>
            <a:r>
              <a:rPr lang="en-US" sz="1100">
                <a:latin typeface="Arial"/>
                <a:ea typeface="Arial"/>
                <a:cs typeface="Arial"/>
                <a:sym typeface="Arial"/>
              </a:rPr>
              <a:t>領域知識:收集所有歷史運彩選擇和評論記錄來推測用戶的專業領域。若用戶專注於某一博彩運動，則代表在此類運彩領域中的專業知識是高的。</a:t>
            </a:r>
            <a:endParaRPr sz="1100">
              <a:latin typeface="Arial"/>
              <a:ea typeface="Arial"/>
              <a:cs typeface="Arial"/>
              <a:sym typeface="Arial"/>
            </a:endParaRPr>
          </a:p>
          <a:p>
            <a:pPr marL="457200" lvl="0" indent="0" algn="l" rtl="0">
              <a:lnSpc>
                <a:spcPct val="115000"/>
              </a:lnSpc>
              <a:spcBef>
                <a:spcPts val="0"/>
              </a:spcBef>
              <a:spcAft>
                <a:spcPts val="0"/>
              </a:spcAft>
              <a:buNone/>
            </a:pPr>
            <a:r>
              <a:rPr lang="en-US" sz="1100">
                <a:latin typeface="Arial"/>
                <a:ea typeface="Arial"/>
                <a:cs typeface="Arial"/>
                <a:sym typeface="Arial"/>
              </a:rPr>
              <a:t>社會影響力: 社交博弈平台上，有影響力的專家會顯示出活躍行為，如預測、點讚、關注。根據平台上的預測數量、點讚數和粉絲數來評估專家用戶的活動行為。影響力高的專家將有更高的曝光率，使他們在社交博弈平台上具有更大的社會影響力</a:t>
            </a:r>
            <a:endParaRPr sz="1100">
              <a:latin typeface="Arial"/>
              <a:ea typeface="Arial"/>
              <a:cs typeface="Arial"/>
              <a:sym typeface="Arial"/>
            </a:endParaRPr>
          </a:p>
          <a:p>
            <a:pPr marL="457200" lvl="0" indent="0" algn="l" rtl="0">
              <a:lnSpc>
                <a:spcPct val="115000"/>
              </a:lnSpc>
              <a:spcBef>
                <a:spcPts val="0"/>
              </a:spcBef>
              <a:spcAft>
                <a:spcPts val="0"/>
              </a:spcAft>
              <a:buNone/>
            </a:pPr>
            <a:r>
              <a:rPr lang="en-US" sz="1100">
                <a:latin typeface="Arial"/>
                <a:ea typeface="Arial"/>
                <a:cs typeface="Arial"/>
                <a:sym typeface="Arial"/>
              </a:rPr>
              <a:t>勝率:從獲取NFL「專家」在整個NFL賽季中的選擇和預測、通過其勝率來比較專家，即正確預測的次數佔總預測次數的百分比</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社會意見分析模組</a:t>
            </a:r>
            <a:r>
              <a:rPr lang="en-US" sz="1100">
                <a:latin typeface="Arial"/>
                <a:ea typeface="Arial"/>
                <a:cs typeface="Arial"/>
                <a:sym typeface="Arial"/>
              </a:rPr>
              <a:t>： 此模組使用基於詞彙的方法，分析投注者在社交平台 SBRforum 上發布的所有評論。所有評論都從投注者的角度構建（例如，好的、壞的、看漲、看跌），並進一步通過情感分析來理解這些公眾評論對比賽的樂觀或悲觀情緒。最終，計算每場比賽的社會意見分數。情感分析網絡包括兩部分：詞語數據的向量空間和評論情感分析網絡。我們使用 Word2Vec 將詞語數據嵌入到向量空間，而評論情感分析網絡則使用混合 CNN 和 LSTM 多分支模型，對投注評論進行詞級分類。</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體育博彩學習模組</a:t>
            </a:r>
            <a:r>
              <a:rPr lang="en-US" sz="1100">
                <a:latin typeface="Arial"/>
                <a:ea typeface="Arial"/>
                <a:cs typeface="Arial"/>
                <a:sym typeface="Arial"/>
              </a:rPr>
              <a:t>： 此模組中，我們將歷史博彩賠率、來自 Kaggle 的歷史比賽統計數據及來自 FiveThirtyEight 的每支球隊實力評分作為機器學習模型的輸入，以預測每場比賽的比分差，並進而預測每支球隊的勝率。生成一個最有可能贏得比分差投注的預測列表。而在機器學習模型的選擇上，我們使用邏輯回歸及隨機森林算法。邏輯回歸被認為是一個良好的分類器，特別適用於二元分類問題；而隨機森林算法則具有很高的預測準確性，對異常值和噪音有很好的容忍度。因此，我們使用這兩種模型來訓練我們的機器學習模型。在訓練完預測模型後，我們使用布里爾分數來評估預測的有效性。</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投注選擇構建模組</a:t>
            </a:r>
            <a:r>
              <a:rPr lang="en-US" sz="1100">
                <a:latin typeface="Arial"/>
                <a:ea typeface="Arial"/>
                <a:cs typeface="Arial"/>
                <a:sym typeface="Arial"/>
              </a:rPr>
              <a:t>： 這個模組整合了上述分析模組的結果，包括博彩賠率學習、專家意見和社會意見，來建立投注趨勢的集體智慧，並構建體育博彩選擇的推薦列表。</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回報評估模組</a:t>
            </a:r>
            <a:r>
              <a:rPr lang="en-US" sz="1100">
                <a:latin typeface="Arial"/>
                <a:ea typeface="Arial"/>
                <a:cs typeface="Arial"/>
                <a:sym typeface="Arial"/>
              </a:rPr>
              <a:t>：最後，在生成投注選擇推薦列表後，我們使用比賽結果數據來評估推薦的預測準確性。回報的評估則根據投注者的個人偏好和預算進行。因此，投注者不僅可以了解預測的準確性，還可以知道如果他們遵循推薦的投注選擇將獲得的回報。</a:t>
            </a:r>
            <a:endParaRPr sz="1100">
              <a:latin typeface="Arial"/>
              <a:ea typeface="Arial"/>
              <a:cs typeface="Arial"/>
              <a:sym typeface="Arial"/>
            </a:endParaRPr>
          </a:p>
          <a:p>
            <a:pPr marL="0" lvl="0" indent="0" algn="l" rtl="0">
              <a:lnSpc>
                <a:spcPct val="100000"/>
              </a:lnSpc>
              <a:spcBef>
                <a:spcPts val="1200"/>
              </a:spcBef>
              <a:spcAft>
                <a:spcPts val="0"/>
              </a:spcAft>
              <a:buSzPts val="1400"/>
              <a:buNone/>
            </a:pPr>
            <a:endParaRPr/>
          </a:p>
        </p:txBody>
      </p:sp>
      <p:sp>
        <p:nvSpPr>
          <p:cNvPr id="346" name="Google Shape;346;g2e6c7897d3c_0_108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e7cd5ced85_0_7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r>
              <a:rPr lang="en-US" sz="1100" b="1">
                <a:solidFill>
                  <a:srgbClr val="FF0000"/>
                </a:solidFill>
                <a:latin typeface="Arial"/>
                <a:ea typeface="Arial"/>
                <a:cs typeface="Arial"/>
                <a:sym typeface="Arial"/>
              </a:rPr>
              <a:t>補左邊的話 ka 泊 table 改字體</a:t>
            </a:r>
            <a:endParaRPr>
              <a:solidFill>
                <a:srgbClr val="FF0000"/>
              </a:solidFill>
            </a:endParaRPr>
          </a:p>
        </p:txBody>
      </p:sp>
      <p:sp>
        <p:nvSpPr>
          <p:cNvPr id="376" name="Google Shape;376;g2e7cd5ced85_0_7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a:extLst>
            <a:ext uri="{FF2B5EF4-FFF2-40B4-BE49-F238E27FC236}">
              <a16:creationId xmlns:a16="http://schemas.microsoft.com/office/drawing/2014/main" id="{B60A46F1-1909-5726-5F59-D6742DBD016F}"/>
            </a:ext>
          </a:extLst>
        </p:cNvPr>
        <p:cNvGrpSpPr/>
        <p:nvPr/>
      </p:nvGrpSpPr>
      <p:grpSpPr>
        <a:xfrm>
          <a:off x="0" y="0"/>
          <a:ext cx="0" cy="0"/>
          <a:chOff x="0" y="0"/>
          <a:chExt cx="0" cy="0"/>
        </a:xfrm>
      </p:grpSpPr>
      <p:sp>
        <p:nvSpPr>
          <p:cNvPr id="109" name="Google Shape;109;p2:notes">
            <a:extLst>
              <a:ext uri="{FF2B5EF4-FFF2-40B4-BE49-F238E27FC236}">
                <a16:creationId xmlns:a16="http://schemas.microsoft.com/office/drawing/2014/main" id="{702448EA-BEAC-3AE5-C160-6ADF2C1299F7}"/>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2:notes">
            <a:extLst>
              <a:ext uri="{FF2B5EF4-FFF2-40B4-BE49-F238E27FC236}">
                <a16:creationId xmlns:a16="http://schemas.microsoft.com/office/drawing/2014/main" id="{1053A79A-EE39-41D2-F7AE-AABD89C5E1D9}"/>
              </a:ext>
            </a:extLst>
          </p:cNvPr>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dirty="0"/>
              <a:t>part 1 a :prediction market</a:t>
            </a:r>
            <a:endParaRPr dirty="0"/>
          </a:p>
          <a:p>
            <a:pPr marL="0" lvl="0" indent="0" algn="l" rtl="0">
              <a:spcBef>
                <a:spcPts val="0"/>
              </a:spcBef>
              <a:spcAft>
                <a:spcPts val="0"/>
              </a:spcAft>
              <a:buNone/>
            </a:pPr>
            <a:r>
              <a:rPr lang="en-US" dirty="0"/>
              <a:t>part 1 b: crowd intelligence and machine intelligence</a:t>
            </a:r>
            <a:endParaRPr dirty="0"/>
          </a:p>
          <a:p>
            <a:pPr marL="0" lvl="0" indent="0" algn="l" rtl="0">
              <a:spcBef>
                <a:spcPts val="0"/>
              </a:spcBef>
              <a:spcAft>
                <a:spcPts val="0"/>
              </a:spcAft>
              <a:buNone/>
            </a:pPr>
            <a:r>
              <a:rPr lang="en-US" dirty="0"/>
              <a:t>part 1 c: social investment strategy</a:t>
            </a:r>
            <a:endParaRPr dirty="0"/>
          </a:p>
          <a:p>
            <a:pPr marL="0" lvl="0" indent="0" algn="l" rtl="0">
              <a:spcBef>
                <a:spcPts val="0"/>
              </a:spcBef>
              <a:spcAft>
                <a:spcPts val="0"/>
              </a:spcAft>
              <a:buNone/>
            </a:pPr>
            <a:r>
              <a:rPr lang="en-US" dirty="0"/>
              <a:t>part 2 a: stock market</a:t>
            </a:r>
            <a:endParaRPr dirty="0"/>
          </a:p>
          <a:p>
            <a:pPr marL="0" lvl="0" indent="0" algn="l" rtl="0">
              <a:spcBef>
                <a:spcPts val="0"/>
              </a:spcBef>
              <a:spcAft>
                <a:spcPts val="0"/>
              </a:spcAft>
              <a:buNone/>
            </a:pPr>
            <a:r>
              <a:rPr lang="en-US" dirty="0"/>
              <a:t>part 2 b: sport betting</a:t>
            </a:r>
            <a:endParaRPr dirty="0"/>
          </a:p>
          <a:p>
            <a:pPr marL="0" lvl="0" indent="0" algn="l" rtl="0">
              <a:spcBef>
                <a:spcPts val="0"/>
              </a:spcBef>
              <a:spcAft>
                <a:spcPts val="0"/>
              </a:spcAft>
              <a:buNone/>
            </a:pPr>
            <a:r>
              <a:rPr lang="en-US" dirty="0"/>
              <a:t>part 3 a: investment club</a:t>
            </a:r>
            <a:endParaRPr dirty="0"/>
          </a:p>
          <a:p>
            <a:pPr marL="0" lvl="0" indent="0" algn="l" rtl="0">
              <a:spcBef>
                <a:spcPts val="0"/>
              </a:spcBef>
              <a:spcAft>
                <a:spcPts val="0"/>
              </a:spcAft>
              <a:buNone/>
            </a:pPr>
            <a:r>
              <a:rPr lang="en-US" dirty="0"/>
              <a:t>part 3 b: information credibility</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1" name="Google Shape;111;p2:notes">
            <a:extLst>
              <a:ext uri="{FF2B5EF4-FFF2-40B4-BE49-F238E27FC236}">
                <a16:creationId xmlns:a16="http://schemas.microsoft.com/office/drawing/2014/main" id="{DE2038EA-0C1F-6C9F-0E71-CD6212E421F1}"/>
              </a:ext>
            </a:extLst>
          </p:cNvPr>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extLst>
      <p:ext uri="{BB962C8B-B14F-4D97-AF65-F5344CB8AC3E}">
        <p14:creationId xmlns:p14="http://schemas.microsoft.com/office/powerpoint/2010/main" val="4196514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e782ec4a57_0_44: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1200"/>
              </a:spcBef>
              <a:spcAft>
                <a:spcPts val="0"/>
              </a:spcAft>
              <a:buClr>
                <a:schemeClr val="dk1"/>
              </a:buClr>
              <a:buSzPts val="1400"/>
              <a:buFont typeface="Arial"/>
              <a:buNone/>
            </a:pPr>
            <a:r>
              <a:rPr lang="en-US" dirty="0">
                <a:solidFill>
                  <a:srgbClr val="FF0000"/>
                </a:solidFill>
              </a:rPr>
              <a:t>ok</a:t>
            </a:r>
            <a:endParaRPr dirty="0">
              <a:solidFill>
                <a:srgbClr val="FF0000"/>
              </a:solidFill>
            </a:endParaRPr>
          </a:p>
          <a:p>
            <a:pPr marL="0" lvl="0" indent="0" algn="l" rtl="0">
              <a:spcBef>
                <a:spcPts val="1200"/>
              </a:spcBef>
              <a:spcAft>
                <a:spcPts val="0"/>
              </a:spcAft>
              <a:buClr>
                <a:schemeClr val="dk1"/>
              </a:buClr>
              <a:buSzPts val="1400"/>
              <a:buFont typeface="Arial"/>
              <a:buNone/>
            </a:pPr>
            <a:r>
              <a:rPr lang="en-US" dirty="0" err="1">
                <a:solidFill>
                  <a:srgbClr val="FF0000"/>
                </a:solidFill>
              </a:rPr>
              <a:t>幫找更清楚的圖</a:t>
            </a:r>
            <a:r>
              <a:rPr lang="en-US" dirty="0">
                <a:solidFill>
                  <a:srgbClr val="FF0000"/>
                </a:solidFill>
              </a:rPr>
              <a:t> </a:t>
            </a:r>
            <a:r>
              <a:rPr lang="en-US" dirty="0" err="1">
                <a:solidFill>
                  <a:srgbClr val="FF0000"/>
                </a:solidFill>
              </a:rPr>
              <a:t>紅線圈起來</a:t>
            </a:r>
            <a:r>
              <a:rPr lang="en-US" sz="1100" b="1" dirty="0">
                <a:solidFill>
                  <a:srgbClr val="FF0000"/>
                </a:solidFill>
                <a:latin typeface="Arial"/>
                <a:ea typeface="Arial"/>
                <a:cs typeface="Arial"/>
                <a:sym typeface="Arial"/>
              </a:rPr>
              <a:t>!! 泊</a:t>
            </a:r>
            <a:endParaRPr sz="1100" b="1" dirty="0">
              <a:solidFill>
                <a:srgbClr val="FF0000"/>
              </a:solidFill>
              <a:latin typeface="Arial"/>
              <a:ea typeface="Arial"/>
              <a:cs typeface="Arial"/>
              <a:sym typeface="Arial"/>
            </a:endParaRPr>
          </a:p>
          <a:p>
            <a:pPr marL="0" lvl="0" indent="0" algn="l" rtl="0">
              <a:spcBef>
                <a:spcPts val="1200"/>
              </a:spcBef>
              <a:spcAft>
                <a:spcPts val="0"/>
              </a:spcAft>
              <a:buClr>
                <a:schemeClr val="dk1"/>
              </a:buClr>
              <a:buSzPts val="1400"/>
              <a:buFont typeface="Arial"/>
              <a:buNone/>
            </a:pPr>
            <a:r>
              <a:rPr lang="en-US" sz="1100" b="1" dirty="0">
                <a:latin typeface="Arial"/>
                <a:ea typeface="Arial"/>
                <a:cs typeface="Arial"/>
                <a:sym typeface="Arial"/>
              </a:rPr>
              <a:t>4.</a:t>
            </a:r>
            <a:r>
              <a:rPr lang="en-US" sz="1100" dirty="0">
                <a:latin typeface="Arial"/>
                <a:ea typeface="Arial"/>
                <a:cs typeface="Arial"/>
                <a:sym typeface="Arial"/>
              </a:rPr>
              <a:t>我們通過比較不同基準方法的投注選擇準確率和回報率，來評估所提出的投注選擇機制的有效性：(1) </a:t>
            </a:r>
            <a:r>
              <a:rPr lang="en-US" sz="1100" dirty="0" err="1">
                <a:latin typeface="Arial"/>
                <a:ea typeface="Arial"/>
                <a:cs typeface="Arial"/>
                <a:sym typeface="Arial"/>
              </a:rPr>
              <a:t>基於專家的方法</a:t>
            </a:r>
            <a:r>
              <a:rPr lang="en-US" sz="1100" dirty="0">
                <a:latin typeface="Arial"/>
                <a:ea typeface="Arial"/>
                <a:cs typeface="Arial"/>
                <a:sym typeface="Arial"/>
              </a:rPr>
              <a:t>，(2) </a:t>
            </a:r>
            <a:r>
              <a:rPr lang="en-US" sz="1100" dirty="0" err="1">
                <a:latin typeface="Arial"/>
                <a:ea typeface="Arial"/>
                <a:cs typeface="Arial"/>
                <a:sym typeface="Arial"/>
              </a:rPr>
              <a:t>基於社會意見的推薦方法</a:t>
            </a:r>
            <a:r>
              <a:rPr lang="en-US" sz="1100" dirty="0">
                <a:latin typeface="Arial"/>
                <a:ea typeface="Arial"/>
                <a:cs typeface="Arial"/>
                <a:sym typeface="Arial"/>
              </a:rPr>
              <a:t>，(3) </a:t>
            </a:r>
            <a:r>
              <a:rPr lang="en-US" sz="1100" dirty="0" err="1">
                <a:latin typeface="Arial"/>
                <a:ea typeface="Arial"/>
                <a:cs typeface="Arial"/>
                <a:sym typeface="Arial"/>
              </a:rPr>
              <a:t>基於機器學習的推薦方法</a:t>
            </a:r>
            <a:r>
              <a:rPr lang="en-US" sz="1100" dirty="0">
                <a:latin typeface="Arial"/>
                <a:ea typeface="Arial"/>
                <a:cs typeface="Arial"/>
                <a:sym typeface="Arial"/>
              </a:rPr>
              <a:t>，(4) </a:t>
            </a:r>
            <a:r>
              <a:rPr lang="en-US" sz="1100" dirty="0" err="1">
                <a:latin typeface="Arial"/>
                <a:ea typeface="Arial"/>
                <a:cs typeface="Arial"/>
                <a:sym typeface="Arial"/>
              </a:rPr>
              <a:t>基於投注趨勢的推薦方法</a:t>
            </a:r>
            <a:r>
              <a:rPr lang="en-US" sz="1100" dirty="0">
                <a:latin typeface="Arial"/>
                <a:ea typeface="Arial"/>
                <a:cs typeface="Arial"/>
                <a:sym typeface="Arial"/>
              </a:rPr>
              <a:t>，(5) </a:t>
            </a:r>
            <a:r>
              <a:rPr lang="en-US" sz="1100" dirty="0" err="1">
                <a:latin typeface="Arial"/>
                <a:ea typeface="Arial"/>
                <a:cs typeface="Arial"/>
                <a:sym typeface="Arial"/>
              </a:rPr>
              <a:t>基於混合智能的推薦方法（我們提出的方法</a:t>
            </a:r>
            <a:r>
              <a:rPr lang="en-US" sz="1100" dirty="0">
                <a:latin typeface="Arial"/>
                <a:ea typeface="Arial"/>
                <a:cs typeface="Arial"/>
                <a:sym typeface="Arial"/>
              </a:rPr>
              <a:t>）。</a:t>
            </a:r>
            <a:r>
              <a:rPr lang="en-US" sz="1100" dirty="0" err="1">
                <a:latin typeface="Arial"/>
                <a:ea typeface="Arial"/>
                <a:cs typeface="Arial"/>
                <a:sym typeface="Arial"/>
              </a:rPr>
              <a:t>在獲利能力的部分，我們所提出的混和智慧推薦機制相對於投注獲利門檻有很好的獲利能力</a:t>
            </a:r>
            <a:r>
              <a:rPr lang="en-US" sz="1100" dirty="0">
                <a:latin typeface="Arial"/>
                <a:ea typeface="Arial"/>
                <a:cs typeface="Arial"/>
                <a:sym typeface="Arial"/>
              </a:rPr>
              <a:t>。</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dirty="0"/>
          </a:p>
          <a:p>
            <a:pPr marL="0" lvl="0" indent="0" algn="l" rtl="0">
              <a:lnSpc>
                <a:spcPct val="100000"/>
              </a:lnSpc>
              <a:spcBef>
                <a:spcPts val="1200"/>
              </a:spcBef>
              <a:spcAft>
                <a:spcPts val="0"/>
              </a:spcAft>
              <a:buSzPts val="1400"/>
              <a:buNone/>
            </a:pPr>
            <a:endParaRPr dirty="0"/>
          </a:p>
        </p:txBody>
      </p:sp>
      <p:sp>
        <p:nvSpPr>
          <p:cNvPr id="353" name="Google Shape;353;g2e782ec4a57_0_4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e6c7897d3c_0_128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補紅線 框框 泊 修正字</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大家可能會問，在平均情況下表現最佳，但是否存在標準差過大、最佳與最差表現有顯著差異的問題。</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為了確保我們的機制能提供更好的投注選擇推薦，我們將評估每週的最佳和最差表現，以及每種方法的整體性能和平均表現，如圖所示。</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我們發現，我們的混合智能方法相對穩定且具有較低的標準差，相對穩定。</a:t>
            </a:r>
            <a:endParaRPr sz="1100" b="1">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0000"/>
              </a:lnSpc>
              <a:spcBef>
                <a:spcPts val="1200"/>
              </a:spcBef>
              <a:spcAft>
                <a:spcPts val="0"/>
              </a:spcAft>
              <a:buSzPts val="1400"/>
              <a:buNone/>
            </a:pPr>
            <a:endParaRPr sz="1100">
              <a:latin typeface="Arial"/>
              <a:ea typeface="Arial"/>
              <a:cs typeface="Arial"/>
              <a:sym typeface="Arial"/>
            </a:endParaRPr>
          </a:p>
        </p:txBody>
      </p:sp>
      <p:sp>
        <p:nvSpPr>
          <p:cNvPr id="365" name="Google Shape;365;g2e6c7897d3c_0_128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e7bf35fa59_1_2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400"/>
              </a:spcBef>
              <a:spcAft>
                <a:spcPts val="0"/>
              </a:spcAft>
              <a:buClr>
                <a:schemeClr val="dk1"/>
              </a:buClr>
              <a:buSzPts val="1100"/>
              <a:buFont typeface="Arial"/>
              <a:buNone/>
            </a:pPr>
            <a:r>
              <a:rPr lang="en-US" dirty="0">
                <a:solidFill>
                  <a:srgbClr val="FF0000"/>
                </a:solidFill>
              </a:rPr>
              <a:t>改!!</a:t>
            </a:r>
            <a:endParaRPr dirty="0">
              <a:solidFill>
                <a:srgbClr val="FF0000"/>
              </a:solidFill>
            </a:endParaRPr>
          </a:p>
          <a:p>
            <a:pPr marL="0" lvl="0" indent="0" algn="l" rtl="0">
              <a:lnSpc>
                <a:spcPct val="115000"/>
              </a:lnSpc>
              <a:spcBef>
                <a:spcPts val="400"/>
              </a:spcBef>
              <a:spcAft>
                <a:spcPts val="0"/>
              </a:spcAft>
              <a:buClr>
                <a:schemeClr val="dk1"/>
              </a:buClr>
              <a:buSzPts val="1100"/>
              <a:buFont typeface="Arial"/>
              <a:buNone/>
            </a:pPr>
            <a:r>
              <a:rPr lang="en-US" dirty="0" err="1">
                <a:solidFill>
                  <a:srgbClr val="FF0000"/>
                </a:solidFill>
              </a:rPr>
              <a:t>美編</a:t>
            </a:r>
            <a:r>
              <a:rPr lang="en-US" dirty="0">
                <a:solidFill>
                  <a:srgbClr val="FF0000"/>
                </a:solidFill>
              </a:rPr>
              <a:t>! </a:t>
            </a:r>
            <a:r>
              <a:rPr lang="en-US" dirty="0" err="1">
                <a:solidFill>
                  <a:srgbClr val="FF0000"/>
                </a:solidFill>
              </a:rPr>
              <a:t>字太多</a:t>
            </a:r>
            <a:r>
              <a:rPr lang="en-US" dirty="0">
                <a:solidFill>
                  <a:srgbClr val="FF0000"/>
                </a:solidFill>
              </a:rPr>
              <a:t> K</a:t>
            </a:r>
            <a:endParaRPr dirty="0">
              <a:solidFill>
                <a:srgbClr val="FF0000"/>
              </a:solidFill>
            </a:endParaRPr>
          </a:p>
          <a:p>
            <a:pPr marL="0" lvl="0" indent="0" algn="l" rtl="0">
              <a:lnSpc>
                <a:spcPct val="115000"/>
              </a:lnSpc>
              <a:spcBef>
                <a:spcPts val="400"/>
              </a:spcBef>
              <a:spcAft>
                <a:spcPts val="0"/>
              </a:spcAft>
              <a:buClr>
                <a:schemeClr val="dk1"/>
              </a:buClr>
              <a:buSzPts val="1100"/>
              <a:buFont typeface="Arial"/>
              <a:buNone/>
            </a:pPr>
            <a:r>
              <a:rPr lang="en-US" dirty="0" err="1">
                <a:latin typeface="Arial"/>
                <a:ea typeface="Arial"/>
                <a:cs typeface="Arial"/>
                <a:sym typeface="Arial"/>
              </a:rPr>
              <a:t>我們的貢獻主要可以從以下四個角度來看</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1.從系統開發的角度來看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1.我們設計了一個結合人工和群眾智慧的投注選擇推薦機制。</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2.從方法學的角度來看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1.我們使用機器學習預測，專家領域分數，影響力分數，博弈勝率，社群意見分數，投注量分數和投注趨勢評估作為我們的分析方法。</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3.從實際的角度來看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1.我們幫助用戶避免信息混淆和過載，以節省時間並構建可獲利的投注選擇。</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4.從投資標的物的角度來看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5.我們機制的實驗結果表明，運動博弈可以成為投資目標。 </a:t>
            </a:r>
            <a:r>
              <a:rPr lang="en-US" dirty="0" err="1">
                <a:latin typeface="Arial"/>
                <a:ea typeface="Arial"/>
                <a:cs typeface="Arial"/>
                <a:sym typeface="Arial"/>
              </a:rPr>
              <a:t>並且可以幫助投注者獲利</a:t>
            </a:r>
            <a:r>
              <a:rPr lang="en-US" dirty="0">
                <a:latin typeface="Arial"/>
                <a:ea typeface="Arial"/>
                <a:cs typeface="Arial"/>
                <a:sym typeface="Arial"/>
              </a:rPr>
              <a:t>。</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386" name="Google Shape;386;g2e7bf35fa59_1_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e6c7897d3c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a:t>
            </a:r>
            <a:endParaRPr/>
          </a:p>
          <a:p>
            <a:pPr marL="0" lvl="0" indent="0" algn="l" rtl="0">
              <a:spcBef>
                <a:spcPts val="0"/>
              </a:spcBef>
              <a:spcAft>
                <a:spcPts val="0"/>
              </a:spcAft>
              <a:buNone/>
            </a:pPr>
            <a:r>
              <a:rPr lang="en-US"/>
              <a:t>非常多future event 一個單純 一個複雜</a:t>
            </a:r>
            <a:endParaRPr/>
          </a:p>
          <a:p>
            <a:pPr marL="0" lvl="0" indent="0" algn="l" rtl="0">
              <a:spcBef>
                <a:spcPts val="0"/>
              </a:spcBef>
              <a:spcAft>
                <a:spcPts val="0"/>
              </a:spcAft>
              <a:buNone/>
            </a:pPr>
            <a:endParaRPr/>
          </a:p>
          <a:p>
            <a:pPr marL="0" lvl="0" indent="0" algn="l" rtl="0">
              <a:spcBef>
                <a:spcPts val="0"/>
              </a:spcBef>
              <a:spcAft>
                <a:spcPts val="0"/>
              </a:spcAft>
              <a:buNone/>
            </a:pPr>
            <a:r>
              <a:rPr lang="en-US"/>
              <a:t>Prediction market的一種</a:t>
            </a:r>
            <a:endParaRPr/>
          </a:p>
        </p:txBody>
      </p:sp>
      <p:sp>
        <p:nvSpPr>
          <p:cNvPr id="395" name="Google Shape;395;g2e6c7897d3c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2740f063c46_10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2740f063c46_10_1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b="1" dirty="0">
                <a:solidFill>
                  <a:srgbClr val="FF0000"/>
                </a:solidFill>
              </a:rPr>
              <a:t>ok</a:t>
            </a:r>
            <a:endParaRPr b="1" dirty="0">
              <a:solidFill>
                <a:srgbClr val="FF0000"/>
              </a:solidFill>
            </a:endParaRPr>
          </a:p>
          <a:p>
            <a:pPr marL="0" lvl="0" indent="0" algn="l" rtl="0">
              <a:spcBef>
                <a:spcPts val="0"/>
              </a:spcBef>
              <a:spcAft>
                <a:spcPts val="0"/>
              </a:spcAft>
              <a:buNone/>
            </a:pPr>
            <a:r>
              <a:rPr lang="en-US" b="1" dirty="0" err="1">
                <a:solidFill>
                  <a:srgbClr val="FF0000"/>
                </a:solidFill>
              </a:rPr>
              <a:t>幫想符合的這張圖</a:t>
            </a:r>
            <a:r>
              <a:rPr lang="en-US" b="1" dirty="0">
                <a:solidFill>
                  <a:srgbClr val="FF0000"/>
                </a:solidFill>
              </a:rPr>
              <a:t>-&gt;徐!!</a:t>
            </a:r>
            <a:endParaRPr b="1" dirty="0">
              <a:solidFill>
                <a:srgbClr val="FF0000"/>
              </a:solidFill>
            </a:endParaRPr>
          </a:p>
          <a:p>
            <a:pPr marL="0" lvl="0" indent="0" algn="l" rtl="0">
              <a:spcBef>
                <a:spcPts val="0"/>
              </a:spcBef>
              <a:spcAft>
                <a:spcPts val="0"/>
              </a:spcAft>
              <a:buNone/>
            </a:pPr>
            <a:r>
              <a:rPr lang="en-US" b="1" dirty="0">
                <a:solidFill>
                  <a:srgbClr val="FF0000"/>
                </a:solidFill>
              </a:rPr>
              <a:t>1.sport betting </a:t>
            </a:r>
            <a:r>
              <a:rPr lang="en-US" b="1" dirty="0" err="1">
                <a:solidFill>
                  <a:srgbClr val="FF0000"/>
                </a:solidFill>
              </a:rPr>
              <a:t>的ci</a:t>
            </a:r>
            <a:r>
              <a:rPr lang="en-US" b="1" dirty="0">
                <a:solidFill>
                  <a:srgbClr val="FF0000"/>
                </a:solidFill>
              </a:rPr>
              <a:t> </a:t>
            </a:r>
            <a:r>
              <a:rPr lang="en-US" b="1" dirty="0" err="1">
                <a:solidFill>
                  <a:srgbClr val="FF0000"/>
                </a:solidFill>
              </a:rPr>
              <a:t>才是expert</a:t>
            </a:r>
            <a:r>
              <a:rPr lang="en-US" b="1" dirty="0">
                <a:solidFill>
                  <a:srgbClr val="FF0000"/>
                </a:solidFill>
              </a:rPr>
              <a:t> public opinion(</a:t>
            </a:r>
            <a:r>
              <a:rPr lang="en-US" b="1" dirty="0" err="1">
                <a:solidFill>
                  <a:srgbClr val="FF0000"/>
                </a:solidFill>
              </a:rPr>
              <a:t>後面就可以縮小</a:t>
            </a:r>
            <a:r>
              <a:rPr lang="en-US" b="1" dirty="0">
                <a:solidFill>
                  <a:srgbClr val="FF0000"/>
                </a:solidFill>
              </a:rPr>
              <a:t>) </a:t>
            </a:r>
            <a:endParaRPr b="1" dirty="0">
              <a:solidFill>
                <a:srgbClr val="FF0000"/>
              </a:solidFill>
            </a:endParaRPr>
          </a:p>
          <a:p>
            <a:pPr marL="0" lvl="0" indent="0" algn="l" rtl="0">
              <a:spcBef>
                <a:spcPts val="0"/>
              </a:spcBef>
              <a:spcAft>
                <a:spcPts val="0"/>
              </a:spcAft>
              <a:buNone/>
            </a:pPr>
            <a:r>
              <a:rPr lang="en-US" b="1" dirty="0">
                <a:solidFill>
                  <a:srgbClr val="FF0000"/>
                </a:solidFill>
              </a:rPr>
              <a:t>2.portfolio forming(individual)</a:t>
            </a:r>
            <a:endParaRPr b="1" dirty="0">
              <a:solidFill>
                <a:srgbClr val="FF0000"/>
              </a:solidFill>
            </a:endParaRPr>
          </a:p>
          <a:p>
            <a:pPr marL="0" lvl="0" indent="0" algn="l" rtl="0">
              <a:spcBef>
                <a:spcPts val="0"/>
              </a:spcBef>
              <a:spcAft>
                <a:spcPts val="0"/>
              </a:spcAft>
              <a:buNone/>
            </a:pPr>
            <a:r>
              <a:rPr lang="en-US" b="1" dirty="0">
                <a:solidFill>
                  <a:srgbClr val="FF0000"/>
                </a:solidFill>
              </a:rPr>
              <a:t>3. investment club group decision()</a:t>
            </a:r>
            <a:endParaRPr b="1" dirty="0">
              <a:solidFill>
                <a:srgbClr val="FF0000"/>
              </a:solidFill>
            </a:endParaRPr>
          </a:p>
          <a:p>
            <a:pPr marL="0" lvl="0" indent="0" algn="l" rtl="0">
              <a:spcBef>
                <a:spcPts val="0"/>
              </a:spcBef>
              <a:spcAft>
                <a:spcPts val="0"/>
              </a:spcAft>
              <a:buNone/>
            </a:pPr>
            <a:r>
              <a:rPr lang="en-US" b="1" dirty="0">
                <a:solidFill>
                  <a:srgbClr val="FF0000"/>
                </a:solidFill>
              </a:rPr>
              <a:t>4.Information Credibility  (</a:t>
            </a:r>
            <a:r>
              <a:rPr lang="en-US" b="1" dirty="0" err="1">
                <a:solidFill>
                  <a:srgbClr val="FF0000"/>
                </a:solidFill>
              </a:rPr>
              <a:t>真的有改CI跟</a:t>
            </a:r>
            <a:r>
              <a:rPr lang="en-US" b="1" dirty="0">
                <a:solidFill>
                  <a:srgbClr val="FF0000"/>
                </a:solidFill>
              </a:rPr>
              <a:t> </a:t>
            </a:r>
            <a:r>
              <a:rPr lang="en-US" b="1" dirty="0" err="1">
                <a:solidFill>
                  <a:srgbClr val="FF0000"/>
                </a:solidFill>
              </a:rPr>
              <a:t>Portflio</a:t>
            </a:r>
            <a:r>
              <a:rPr lang="en-US" b="1" dirty="0">
                <a:solidFill>
                  <a:srgbClr val="FF0000"/>
                </a:solidFill>
              </a:rPr>
              <a:t> forming)</a:t>
            </a:r>
            <a:endParaRPr b="1" dirty="0">
              <a:solidFill>
                <a:srgbClr val="FF0000"/>
              </a:solidFill>
            </a:endParaRPr>
          </a:p>
          <a:p>
            <a:pPr marL="0" lvl="0" indent="0" algn="l" rtl="0">
              <a:spcBef>
                <a:spcPts val="0"/>
              </a:spcBef>
              <a:spcAft>
                <a:spcPts val="0"/>
              </a:spcAft>
              <a:buNone/>
            </a:pPr>
            <a:endParaRPr b="1" dirty="0">
              <a:solidFill>
                <a:srgbClr val="FF0000"/>
              </a:solidFill>
            </a:endParaRPr>
          </a:p>
        </p:txBody>
      </p:sp>
      <p:sp>
        <p:nvSpPr>
          <p:cNvPr id="454" name="Google Shape;454;g2740f063c46_10_1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e782ec4a57_0_163: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latin typeface="Arial"/>
                <a:ea typeface="Arial"/>
                <a:cs typeface="Arial"/>
                <a:sym typeface="Arial"/>
              </a:rPr>
              <a:t>股票投資是對未來市場的預測。投資者購買股票是基於對公司未來盈利能力、成長潛力和市場狀況的看法。這包括：公司財務狀況：預測收入、利潤等。行業趨勢：預測行業增長和競爭態勢。經濟狀況：預測宏觀經濟指標如GDP增長率、利率等。市場情緒：預測投資者行為和市場反應。技術走勢：通過歷史數據和技術指標預測價格走勢。</a:t>
            </a:r>
            <a:endParaRPr sz="1100" b="1">
              <a:latin typeface="Arial"/>
              <a:ea typeface="Arial"/>
              <a:cs typeface="Arial"/>
              <a:sym typeface="Arial"/>
            </a:endParaRPr>
          </a:p>
        </p:txBody>
      </p:sp>
      <p:sp>
        <p:nvSpPr>
          <p:cNvPr id="417" name="Google Shape;417;g2e782ec4a57_0_16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e7cd5ced85_0_4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portfolio (跟老師討論 標題是否叫stock market!)</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相較於體育博彩，股票市場的未來事件更加複雜。投資者不僅僅需要預測買賣，還要考慮投資組合的持股比例。更多需要考慮的因素包括公司財務狀況、風險、市場情緒等等。隨著科技的進步，投資者可以通過網路和手機快速進行投資，複製交易比以前更容易。社交媒體的興起使得利用平台意見獲取集體智慧成為可能，來自公眾意見的集體智慧在投資規劃中日益重要。投資者還可以借助人工智慧技術進行分析。</a:t>
            </a:r>
            <a:endParaRPr sz="11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b="1"/>
              <a:t>背景 科技進步 論壇興起 跟單模式 群眾智慧 配合AI  反映未來 (factor 財報、公眾意見、個股本身風險、新聞、國際政治、市場情緒)</a:t>
            </a:r>
            <a:endParaRPr b="1"/>
          </a:p>
          <a:p>
            <a:pPr marL="0" lvl="0" indent="0" algn="l" rtl="0">
              <a:lnSpc>
                <a:spcPct val="115000"/>
              </a:lnSpc>
              <a:spcBef>
                <a:spcPts val="1200"/>
              </a:spcBef>
              <a:spcAft>
                <a:spcPts val="0"/>
              </a:spcAft>
              <a:buClr>
                <a:schemeClr val="dk1"/>
              </a:buClr>
              <a:buSzPts val="1100"/>
              <a:buFont typeface="Arial"/>
              <a:buNone/>
            </a:pPr>
            <a:r>
              <a:rPr lang="en-US"/>
              <a:t>科技的盛行使得現在越來越多的人能夠通過網路和手機快速進行投資，例如使用Etoro這樣的平台。這些平台不僅提供了跟蹤專業投資人士的投資組合，還幫助用戶節省了不斷關注股市動向的時間和精力。因此，股票市場投資變得越來越受歡迎。</a:t>
            </a:r>
            <a:endParaRPr/>
          </a:p>
          <a:p>
            <a:pPr marL="0" lvl="0" indent="0" algn="l" rtl="0">
              <a:lnSpc>
                <a:spcPct val="115000"/>
              </a:lnSpc>
              <a:spcBef>
                <a:spcPts val="1200"/>
              </a:spcBef>
              <a:spcAft>
                <a:spcPts val="0"/>
              </a:spcAft>
              <a:buClr>
                <a:schemeClr val="dk1"/>
              </a:buClr>
              <a:buSzPts val="1100"/>
              <a:buFont typeface="Arial"/>
              <a:buNone/>
            </a:pPr>
            <a:r>
              <a:rPr lang="en-US"/>
              <a:t>隨著科技進步和資訊的迅速傳播，投資者能夠即時掌握全球各地的經濟動態和市場趨勢，這使得投資決策更加靈活和多樣化。</a:t>
            </a:r>
            <a:endParaRPr/>
          </a:p>
          <a:p>
            <a:pPr marL="0" lvl="0" indent="0" algn="l" rtl="0">
              <a:lnSpc>
                <a:spcPct val="115000"/>
              </a:lnSpc>
              <a:spcBef>
                <a:spcPts val="1200"/>
              </a:spcBef>
              <a:spcAft>
                <a:spcPts val="0"/>
              </a:spcAft>
              <a:buClr>
                <a:schemeClr val="dk1"/>
              </a:buClr>
              <a:buSzPts val="1100"/>
              <a:buFont typeface="Arial"/>
              <a:buNone/>
            </a:pPr>
            <a:r>
              <a:rPr lang="en-US"/>
              <a:t>此外，社交媒體的興起已將金融投資與社交網絡結合在一起。許多機構投資者現在使用社交媒體作為其投資策略的參考，並認為這些信息直接影響他們的決策。這一轉變表明，來自公眾意見的集體智慧在投資規劃中日益重要。</a:t>
            </a:r>
            <a:endParaRPr/>
          </a:p>
          <a:p>
            <a:pPr marL="0" lvl="0" indent="0" algn="l" rtl="0">
              <a:lnSpc>
                <a:spcPct val="115000"/>
              </a:lnSpc>
              <a:spcBef>
                <a:spcPts val="1200"/>
              </a:spcBef>
              <a:spcAft>
                <a:spcPts val="1200"/>
              </a:spcAft>
              <a:buSzPts val="1100"/>
              <a:buNone/>
            </a:pPr>
            <a:r>
              <a:rPr lang="en-US"/>
              <a:t>透過目標發現、投資評估和組合優化，投資者能夠更有效地制定和調整他們的投資策略，從而在全球化的金融市場中實現更高的回報。</a:t>
            </a:r>
            <a:endParaRPr sz="1100" b="1">
              <a:latin typeface="Arial"/>
              <a:ea typeface="Arial"/>
              <a:cs typeface="Arial"/>
              <a:sym typeface="Arial"/>
            </a:endParaRPr>
          </a:p>
        </p:txBody>
      </p:sp>
      <p:sp>
        <p:nvSpPr>
          <p:cNvPr id="439" name="Google Shape;439;g2e7cd5ced85_0_4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e6c7897d3c_0_156: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a:solidFill>
                  <a:srgbClr val="FF0000"/>
                </a:solidFill>
              </a:rPr>
              <a:t>ok</a:t>
            </a:r>
            <a:endParaRPr>
              <a:solidFill>
                <a:srgbClr val="FF0000"/>
              </a:solidFill>
            </a:endParaRPr>
          </a:p>
          <a:p>
            <a:pPr marL="0" lvl="0" indent="0" algn="l" rtl="0">
              <a:lnSpc>
                <a:spcPct val="115000"/>
              </a:lnSpc>
              <a:spcBef>
                <a:spcPts val="1200"/>
              </a:spcBef>
              <a:spcAft>
                <a:spcPts val="0"/>
              </a:spcAft>
              <a:buSzPts val="1100"/>
              <a:buNone/>
            </a:pPr>
            <a:r>
              <a:rPr lang="en-US"/>
              <a:t>此研究中，我們提出了一種三階段的投資組合建構方法，該方法基於從社交投資平台上投資者的投資經驗和知識中提取集體智慧，幫助投資者制定投資策略。</a:t>
            </a:r>
            <a:endParaRPr/>
          </a:p>
          <a:p>
            <a:pPr marL="0" lvl="0" indent="0" algn="l" rtl="0">
              <a:lnSpc>
                <a:spcPct val="115000"/>
              </a:lnSpc>
              <a:spcBef>
                <a:spcPts val="1200"/>
              </a:spcBef>
              <a:spcAft>
                <a:spcPts val="0"/>
              </a:spcAft>
              <a:buClr>
                <a:schemeClr val="dk1"/>
              </a:buClr>
              <a:buSzPts val="1100"/>
              <a:buFont typeface="Arial"/>
              <a:buNone/>
            </a:pPr>
            <a:r>
              <a:rPr lang="en-US"/>
              <a:t>社交投資評估方法的三個階段詳細：</a:t>
            </a:r>
            <a:endParaRPr/>
          </a:p>
          <a:p>
            <a:pPr marL="0" lvl="0" indent="0" algn="l" rtl="0">
              <a:lnSpc>
                <a:spcPct val="115000"/>
              </a:lnSpc>
              <a:spcBef>
                <a:spcPts val="1200"/>
              </a:spcBef>
              <a:spcAft>
                <a:spcPts val="0"/>
              </a:spcAft>
              <a:buClr>
                <a:schemeClr val="dk1"/>
              </a:buClr>
              <a:buSzPts val="1100"/>
              <a:buFont typeface="Arial"/>
              <a:buNone/>
            </a:pPr>
            <a:r>
              <a:rPr lang="en-US"/>
              <a:t>(1) 目標發現：我們提取社交投資平台上投資者的貼文、社交互動和投資活動等信息。通過評估這些投資者的專業知識和影響力，識別出權威投資者，並複製其投資組合作為候選投資目標。</a:t>
            </a:r>
            <a:endParaRPr/>
          </a:p>
          <a:p>
            <a:pPr marL="0" lvl="0" indent="0" algn="l" rtl="0">
              <a:lnSpc>
                <a:spcPct val="115000"/>
              </a:lnSpc>
              <a:spcBef>
                <a:spcPts val="1200"/>
              </a:spcBef>
              <a:spcAft>
                <a:spcPts val="0"/>
              </a:spcAft>
              <a:buClr>
                <a:schemeClr val="dk1"/>
              </a:buClr>
              <a:buSzPts val="1100"/>
              <a:buFont typeface="Arial"/>
              <a:buNone/>
            </a:pPr>
            <a:r>
              <a:rPr lang="en-US"/>
              <a:t>(2) 投資評估：在獲得候選投資目標後，我們通過分析其公眾輿論趨勢、財務報表和投資風險來評估候選投資目標的質量。</a:t>
            </a:r>
            <a:endParaRPr/>
          </a:p>
          <a:p>
            <a:pPr marL="0" lvl="0" indent="0" algn="l" rtl="0">
              <a:lnSpc>
                <a:spcPct val="115000"/>
              </a:lnSpc>
              <a:spcBef>
                <a:spcPts val="1200"/>
              </a:spcBef>
              <a:spcAft>
                <a:spcPts val="0"/>
              </a:spcAft>
              <a:buClr>
                <a:schemeClr val="dk1"/>
              </a:buClr>
              <a:buSzPts val="1100"/>
              <a:buFont typeface="Arial"/>
              <a:buNone/>
            </a:pPr>
            <a:r>
              <a:rPr lang="en-US"/>
              <a:t>(3) 組合優化：通過結合投資者的偏好（預算和股票數量）與遺傳優化算法，該機制將建立最適合投資者需求的最佳投資組合。這構建的投資組合可供投資者用於做出投資決策。</a:t>
            </a:r>
            <a:endParaRPr/>
          </a:p>
          <a:p>
            <a:pPr marL="0" lvl="0" indent="0" algn="l" rtl="0">
              <a:lnSpc>
                <a:spcPct val="100000"/>
              </a:lnSpc>
              <a:spcBef>
                <a:spcPts val="1200"/>
              </a:spcBef>
              <a:spcAft>
                <a:spcPts val="0"/>
              </a:spcAft>
              <a:buSzPts val="1400"/>
              <a:buNone/>
            </a:pPr>
            <a:endParaRPr/>
          </a:p>
        </p:txBody>
      </p:sp>
      <p:sp>
        <p:nvSpPr>
          <p:cNvPr id="474" name="Google Shape;474;g2e6c7897d3c_0_156: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e6c7897d3c_0_2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Clr>
                <a:schemeClr val="dk1"/>
              </a:buClr>
              <a:buSzPts val="1100"/>
              <a:buFont typeface="Arial"/>
              <a:buNone/>
            </a:pPr>
            <a:r>
              <a:rPr lang="en-US" sz="1100">
                <a:solidFill>
                  <a:srgbClr val="FF0000"/>
                </a:solidFill>
              </a:rPr>
              <a:t>OK</a:t>
            </a:r>
            <a:endParaRPr sz="1100">
              <a:solidFill>
                <a:srgbClr val="FF0000"/>
              </a:solidFill>
            </a:endParaRPr>
          </a:p>
          <a:p>
            <a:pPr marL="0" lvl="0" indent="0" algn="l" rtl="0">
              <a:lnSpc>
                <a:spcPct val="100000"/>
              </a:lnSpc>
              <a:spcBef>
                <a:spcPts val="1200"/>
              </a:spcBef>
              <a:spcAft>
                <a:spcPts val="0"/>
              </a:spcAft>
              <a:buClr>
                <a:schemeClr val="dk1"/>
              </a:buClr>
              <a:buSzPts val="1100"/>
              <a:buFont typeface="Arial"/>
              <a:buNone/>
            </a:pPr>
            <a:r>
              <a:rPr lang="en-US" sz="1100"/>
              <a:t>那這張是此機制的系統框架圖，主要包括以下三個模組：</a:t>
            </a:r>
            <a:endParaRPr sz="1100"/>
          </a:p>
          <a:p>
            <a:pPr marL="0" lvl="0" indent="0" algn="l" rtl="0">
              <a:lnSpc>
                <a:spcPct val="100000"/>
              </a:lnSpc>
              <a:spcBef>
                <a:spcPts val="1200"/>
              </a:spcBef>
              <a:spcAft>
                <a:spcPts val="0"/>
              </a:spcAft>
              <a:buSzPts val="1100"/>
              <a:buNone/>
            </a:pPr>
            <a:r>
              <a:rPr lang="en-US" sz="1100"/>
              <a:t>(1) 目標發現模組：該模組用於從 eToro 中找到權威的專家投資者並提取投資目標。為了確保識別出來的投資者的權威性，我們通過分析他們在社交平台中的觀點和社交互動來分析每個投資者的</a:t>
            </a:r>
            <a:endParaRPr sz="1100"/>
          </a:p>
          <a:p>
            <a:pPr marL="0" lvl="0" indent="0" algn="l" rtl="0">
              <a:lnSpc>
                <a:spcPct val="100000"/>
              </a:lnSpc>
              <a:spcBef>
                <a:spcPts val="1200"/>
              </a:spcBef>
              <a:spcAft>
                <a:spcPts val="0"/>
              </a:spcAft>
              <a:buSzPts val="1100"/>
              <a:buNone/>
            </a:pPr>
            <a:r>
              <a:rPr lang="en-US" sz="1100"/>
              <a:t>專業知識和影響力。</a:t>
            </a:r>
            <a:endParaRPr sz="1100"/>
          </a:p>
          <a:p>
            <a:pPr marL="0" lvl="0" indent="0" algn="l" rtl="0">
              <a:lnSpc>
                <a:spcPct val="100000"/>
              </a:lnSpc>
              <a:spcBef>
                <a:spcPts val="1200"/>
              </a:spcBef>
              <a:spcAft>
                <a:spcPts val="0"/>
              </a:spcAft>
              <a:buSzPts val="1100"/>
              <a:buNone/>
            </a:pPr>
            <a:r>
              <a:rPr lang="en-US" sz="1100"/>
              <a:t>*權威性分析中，會從投資平台的討論區中尋找投資專家，計算他們的專業及影響力分數，專業分數是用來評估投資者專業程度的指標。</a:t>
            </a:r>
            <a:endParaRPr sz="1100"/>
          </a:p>
          <a:p>
            <a:pPr marL="0" lvl="0" indent="0" algn="l" rtl="0">
              <a:lnSpc>
                <a:spcPct val="100000"/>
              </a:lnSpc>
              <a:spcBef>
                <a:spcPts val="1200"/>
              </a:spcBef>
              <a:spcAft>
                <a:spcPts val="0"/>
              </a:spcAft>
              <a:buSzPts val="1100"/>
              <a:buNone/>
            </a:pPr>
            <a:r>
              <a:rPr lang="en-US" sz="1100"/>
              <a:t>*為了計算專業分數，我們分析了投資者的貼文，包括點讚數、貼文長度複雜度和財務術語數量。若投資者的專業分數較高，則表示該投資者在投資標的上擁有更高的專業程度。</a:t>
            </a:r>
            <a:endParaRPr sz="1100"/>
          </a:p>
          <a:p>
            <a:pPr marL="0" lvl="0" indent="0" algn="l" rtl="0">
              <a:lnSpc>
                <a:spcPct val="100000"/>
              </a:lnSpc>
              <a:spcBef>
                <a:spcPts val="1200"/>
              </a:spcBef>
              <a:spcAft>
                <a:spcPts val="0"/>
              </a:spcAft>
              <a:buSzPts val="1100"/>
              <a:buNone/>
            </a:pPr>
            <a:r>
              <a:rPr lang="en-US" sz="1100"/>
              <a:t>*影響力分數：結合投資者的社會關係和專業分數，通過PageRank算法計算投資者的影響力分數。這個分數顯示了每個投資者在eToro平台上的影響程度。如果投資者的影響力分數較高，則表示該投資者的影響力較大。</a:t>
            </a:r>
            <a:endParaRPr sz="1100"/>
          </a:p>
          <a:p>
            <a:pPr marL="0" lvl="0" indent="0" algn="l" rtl="0">
              <a:lnSpc>
                <a:spcPct val="100000"/>
              </a:lnSpc>
              <a:spcBef>
                <a:spcPts val="1200"/>
              </a:spcBef>
              <a:spcAft>
                <a:spcPts val="0"/>
              </a:spcAft>
              <a:buClr>
                <a:schemeClr val="dk1"/>
              </a:buClr>
              <a:buSzPts val="1100"/>
              <a:buFont typeface="Arial"/>
              <a:buNone/>
            </a:pPr>
            <a:r>
              <a:rPr lang="en-US" sz="1100"/>
              <a:t>投資標的提取分析中，我們使用Kmean找出影響力高的專家群組，並提取可信任的投資組合。</a:t>
            </a:r>
            <a:endParaRPr sz="1100"/>
          </a:p>
          <a:p>
            <a:pPr marL="0" lvl="0" indent="0" algn="l" rtl="0">
              <a:lnSpc>
                <a:spcPct val="100000"/>
              </a:lnSpc>
              <a:spcBef>
                <a:spcPts val="1200"/>
              </a:spcBef>
              <a:spcAft>
                <a:spcPts val="0"/>
              </a:spcAft>
              <a:buSzPts val="1100"/>
              <a:buNone/>
            </a:pPr>
            <a:r>
              <a:rPr lang="en-US" sz="1100"/>
              <a:t>(2) 投資評估模組：為了避免投資目標的投資風險，我們使用三個指標來評估每個候選投資目標的質量：</a:t>
            </a:r>
            <a:endParaRPr sz="1100"/>
          </a:p>
          <a:p>
            <a:pPr marL="0" lvl="0" indent="0" algn="l" rtl="0">
              <a:lnSpc>
                <a:spcPct val="100000"/>
              </a:lnSpc>
              <a:spcBef>
                <a:spcPts val="1200"/>
              </a:spcBef>
              <a:spcAft>
                <a:spcPts val="0"/>
              </a:spcAft>
              <a:buSzPts val="1100"/>
              <a:buNone/>
            </a:pPr>
            <a:r>
              <a:rPr lang="en-US" sz="1100"/>
              <a:t>(a) 公眾輿論分析: 為了解股市趨勢，我們提出了一個金融情緒分析網絡分析投資標的的每條評論，並分析其在eToro論壇上的意見變化。三個部分的分析，即網絡訓練、詞嵌入和金融情緒分析。最後，我們將計算每條評論的情感極性，識別出每條評論的情感極性後，使用正面和負面評論的比例來計算股票的公共意見分數</a:t>
            </a:r>
            <a:endParaRPr sz="1100"/>
          </a:p>
          <a:p>
            <a:pPr marL="0" lvl="0" indent="0" algn="l" rtl="0">
              <a:lnSpc>
                <a:spcPct val="100000"/>
              </a:lnSpc>
              <a:spcBef>
                <a:spcPts val="1200"/>
              </a:spcBef>
              <a:spcAft>
                <a:spcPts val="0"/>
              </a:spcAft>
              <a:buSzPts val="1100"/>
              <a:buNone/>
            </a:pPr>
            <a:r>
              <a:rPr lang="en-US" sz="1100"/>
              <a:t>(b) 投資風險分析:使用貝塔係數來評估每個候選投資標的的投資風險，為了避免投資風險，我們篩選出貝塔係數超過1的股票</a:t>
            </a:r>
            <a:endParaRPr sz="1100"/>
          </a:p>
          <a:p>
            <a:pPr marL="0" lvl="0" indent="0" algn="l" rtl="0">
              <a:spcBef>
                <a:spcPts val="1200"/>
              </a:spcBef>
              <a:spcAft>
                <a:spcPts val="0"/>
              </a:spcAft>
              <a:buClr>
                <a:schemeClr val="dk1"/>
              </a:buClr>
              <a:buSzPts val="1100"/>
              <a:buFont typeface="Arial"/>
              <a:buNone/>
            </a:pPr>
            <a:r>
              <a:rPr lang="en-US" sz="1100"/>
              <a:t>(c) 財務報表分析:評估作為候選投資標的的公司之財務完整性。使用財務指標來評估公司的表現，例如盈利能力、營運績效能力、資本結構、現金流和流動性分析。</a:t>
            </a:r>
            <a:endParaRPr sz="1100"/>
          </a:p>
          <a:p>
            <a:pPr marL="0" lvl="0" indent="0" algn="l" rtl="0">
              <a:lnSpc>
                <a:spcPct val="100000"/>
              </a:lnSpc>
              <a:spcBef>
                <a:spcPts val="1200"/>
              </a:spcBef>
              <a:spcAft>
                <a:spcPts val="0"/>
              </a:spcAft>
              <a:buClr>
                <a:schemeClr val="dk1"/>
              </a:buClr>
              <a:buSzPts val="1100"/>
              <a:buFont typeface="Arial"/>
              <a:buNone/>
            </a:pPr>
            <a:r>
              <a:rPr lang="en-US" sz="1100"/>
              <a:t>(3) 組合優化模組：最後，在通過三個不同指標評估每個候選投資目標的質量後，我們將設計一個遺傳算法，構建符合投資者偏好的最佳投資組合推薦。</a:t>
            </a:r>
            <a:endParaRPr sz="1100"/>
          </a:p>
          <a:p>
            <a:pPr marL="0" lvl="0" indent="0" algn="l" rtl="0">
              <a:lnSpc>
                <a:spcPct val="100000"/>
              </a:lnSpc>
              <a:spcBef>
                <a:spcPts val="1200"/>
              </a:spcBef>
              <a:spcAft>
                <a:spcPts val="0"/>
              </a:spcAft>
              <a:buSzPts val="1400"/>
              <a:buNone/>
            </a:pPr>
            <a:endParaRPr sz="1100"/>
          </a:p>
        </p:txBody>
      </p:sp>
      <p:sp>
        <p:nvSpPr>
          <p:cNvPr id="481" name="Google Shape;481;g2e6c7897d3c_0_2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2e6c7897d3c_0_354: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solidFill>
                  <a:srgbClr val="FF0000"/>
                </a:solidFill>
              </a:rPr>
              <a:t>ok</a:t>
            </a:r>
            <a:endParaRPr sz="1100">
              <a:solidFill>
                <a:srgbClr val="FF0000"/>
              </a:solidFill>
            </a:endParaRPr>
          </a:p>
          <a:p>
            <a:pPr marL="0" lvl="0" indent="0" algn="l" rtl="0">
              <a:lnSpc>
                <a:spcPct val="115000"/>
              </a:lnSpc>
              <a:spcBef>
                <a:spcPts val="1200"/>
              </a:spcBef>
              <a:spcAft>
                <a:spcPts val="0"/>
              </a:spcAft>
              <a:buClr>
                <a:schemeClr val="dk1"/>
              </a:buClr>
              <a:buSzPts val="1100"/>
              <a:buFont typeface="Arial"/>
              <a:buNone/>
            </a:pPr>
            <a:r>
              <a:rPr lang="en-US" sz="1100"/>
              <a:t>(1) Financial statement approach</a:t>
            </a:r>
            <a:br>
              <a:rPr lang="en-US" sz="1100"/>
            </a:br>
            <a:r>
              <a:rPr lang="en-US" sz="1100"/>
              <a:t>(2) Public opinion trends approach</a:t>
            </a:r>
            <a:br>
              <a:rPr lang="en-US" sz="1100"/>
            </a:br>
            <a:r>
              <a:rPr lang="en-US" sz="1100"/>
              <a:t>(3) Stock historical risk approach</a:t>
            </a:r>
            <a:br>
              <a:rPr lang="en-US" sz="1100"/>
            </a:br>
            <a:r>
              <a:rPr lang="en-US" sz="1100"/>
              <a:t>(4) Collective Intelligence Recommendation approach</a:t>
            </a:r>
            <a:endParaRPr sz="1100"/>
          </a:p>
          <a:p>
            <a:pPr marL="0" lvl="0" indent="0" algn="l" rtl="0">
              <a:lnSpc>
                <a:spcPct val="115000"/>
              </a:lnSpc>
              <a:spcBef>
                <a:spcPts val="1200"/>
              </a:spcBef>
              <a:spcAft>
                <a:spcPts val="0"/>
              </a:spcAft>
              <a:buClr>
                <a:schemeClr val="dk1"/>
              </a:buClr>
              <a:buSzPts val="1100"/>
              <a:buFont typeface="Arial"/>
              <a:buNone/>
            </a:pPr>
            <a:r>
              <a:rPr lang="en-US" sz="1100"/>
              <a:t>CIR: 圖 7 顯示了我們的機制（同時考慮財務報表和公眾輿論）生成的投資組合報酬結果。在交易期間，它明顯表現出比市場指數更好的報酬。最終，其最佳報酬率達到18.15%，最差報酬率為-2.44%，平均報酬率為7.06%。總體而言，其整體報酬表現優於市場指數。就系統風險而言，在低於市場股市波動的情況下，我們提出的機制表現出更好的獲利能力和風險承受能力。</a:t>
            </a:r>
            <a:endParaRPr sz="1100"/>
          </a:p>
          <a:p>
            <a:pPr marL="0" lvl="0" indent="0" algn="l" rtl="0">
              <a:spcBef>
                <a:spcPts val="1200"/>
              </a:spcBef>
              <a:spcAft>
                <a:spcPts val="0"/>
              </a:spcAft>
              <a:buClr>
                <a:schemeClr val="dk1"/>
              </a:buClr>
              <a:buSzPts val="1400"/>
              <a:buFont typeface="Arial"/>
              <a:buNone/>
            </a:pPr>
            <a:endParaRPr sz="1100"/>
          </a:p>
        </p:txBody>
      </p:sp>
      <p:sp>
        <p:nvSpPr>
          <p:cNvPr id="488" name="Google Shape;488;g2e6c7897d3c_0_35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709930" y="4861441"/>
            <a:ext cx="5679440" cy="4605576"/>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17" name="Google Shape;117;p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e6c7897d3c_0_4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solidFill>
                  <a:srgbClr val="FF0000"/>
                </a:solidFill>
                <a:latin typeface="Times New Roman"/>
                <a:ea typeface="Times New Roman"/>
                <a:cs typeface="Times New Roman"/>
                <a:sym typeface="Times New Roman"/>
              </a:rPr>
              <a:t>ok</a:t>
            </a:r>
            <a:endParaRPr sz="1100">
              <a:solidFill>
                <a:srgbClr val="FF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100">
                <a:latin typeface="Times New Roman"/>
                <a:ea typeface="Times New Roman"/>
                <a:cs typeface="Times New Roman"/>
                <a:sym typeface="Times New Roman"/>
              </a:rPr>
              <a:t>可以觀察到，在特雷諾指數、詹森指數和夏普指數上，相對於其他投資組合，我們推薦的最佳投資組合顯示出顯著的表現優勢。這表示，這種方法在面對各種投資風險時仍能實現良好的回報。此外，在獲利能力方面，優化後的投資組合相對於市場指標和其他方法也表現出更好的獲利能力。</a:t>
            </a:r>
            <a:endParaRPr sz="1100">
              <a:latin typeface="Times New Roman"/>
              <a:ea typeface="Times New Roman"/>
              <a:cs typeface="Times New Roman"/>
              <a:sym typeface="Times New Roman"/>
            </a:endParaRPr>
          </a:p>
          <a:p>
            <a:pPr marL="0" lvl="0" indent="0" algn="l" rtl="0">
              <a:lnSpc>
                <a:spcPct val="100000"/>
              </a:lnSpc>
              <a:spcBef>
                <a:spcPts val="1200"/>
              </a:spcBef>
              <a:spcAft>
                <a:spcPts val="0"/>
              </a:spcAft>
              <a:buSzPts val="1400"/>
              <a:buNone/>
            </a:pPr>
            <a:endParaRPr sz="1100">
              <a:latin typeface="Times New Roman"/>
              <a:ea typeface="Times New Roman"/>
              <a:cs typeface="Times New Roman"/>
              <a:sym typeface="Times New Roman"/>
            </a:endParaRPr>
          </a:p>
        </p:txBody>
      </p:sp>
      <p:sp>
        <p:nvSpPr>
          <p:cNvPr id="498" name="Google Shape;498;g2e6c7897d3c_0_4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e7bf35fa59_1_3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改!!</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博彩領域：</a:t>
            </a:r>
            <a:r>
              <a:rPr lang="en-US" sz="1100">
                <a:latin typeface="Arial"/>
                <a:ea typeface="Arial"/>
                <a:cs typeface="Arial"/>
                <a:sym typeface="Arial"/>
              </a:rPr>
              <a:t> 我們採用了機器學習預測、專家領域分數、影響力評分、博弈勝率、社群意見分數、投注量評分和投注趨勢評估作為我們的分析方法。利用集體智慧識別具有影響力的專業投資者，並從他們的投資組合中提取表現良好的投資目標。</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股票市場：</a:t>
            </a:r>
            <a:r>
              <a:rPr lang="en-US" sz="1100">
                <a:latin typeface="Arial"/>
                <a:ea typeface="Arial"/>
                <a:cs typeface="Arial"/>
                <a:sym typeface="Arial"/>
              </a:rPr>
              <a:t> 我們採用了深度學習和遺傳算法技術，分析財務績效的各個方面，例如公眾輿論趨勢、財務報表和投資風險，以評估候選投資目標並構建投資組合。同樣地，我們利用集體智慧來識別具有影響力的投資者，並從他們的投資組合中提取具有良好財務表現的投資目標。</a:t>
            </a:r>
            <a:endParaRPr sz="1100">
              <a:latin typeface="Arial"/>
              <a:ea typeface="Arial"/>
              <a:cs typeface="Arial"/>
              <a:sym typeface="Arial"/>
            </a:endParaRPr>
          </a:p>
          <a:p>
            <a:pPr marL="0" lvl="0" indent="0" algn="l" rtl="0">
              <a:spcBef>
                <a:spcPts val="1200"/>
              </a:spcBef>
              <a:spcAft>
                <a:spcPts val="0"/>
              </a:spcAft>
              <a:buClr>
                <a:schemeClr val="dk1"/>
              </a:buClr>
              <a:buSzPts val="1100"/>
              <a:buFont typeface="Arial"/>
              <a:buNone/>
            </a:pPr>
            <a:r>
              <a:rPr lang="en-US" sz="1100">
                <a:latin typeface="Arial"/>
                <a:ea typeface="Arial"/>
                <a:cs typeface="Arial"/>
                <a:sym typeface="Arial"/>
              </a:rPr>
              <a:t>這些方法不僅強調了集體智慧在識別專業投資者和優秀投資目標中的作用，還運用了先進的技術來分析和預測市場，以幫助投資者做出更明智的投資決策。</a:t>
            </a:r>
            <a:r>
              <a:rPr lang="en-US"/>
              <a:t>這項研究的貢獻如下:</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首先,從系統開發的角度來看,我們設計了一種基於集體智慧的投資組合構建機制。據我們所知,很少有研究使用社交投資平台上投資者的意見來構建投資組合。我們提出的機制不僅考慮了投資者的意見,也考慮了其他財務績效因素。它保留了複製交易的特點,同時降低了投資風險。</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其次,從方法論的角度來看,我們整合了深度學習和遺傳算法的技術,分析財務績效的各個方面,例如公眾輿論趨勢、財務報表和投資風險,以評估候選投資目標並生成投資組合。</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從實踐的角度來看,雖然eToro為用戶提供了複製交易策略,但要找到合適的交易員去追隨其投資策略仍然是件困難的事情。我們利用集體智慧來識別有影響力的投資者,並使用他們的投資組合來提取具有良好財務績效的投資目標。</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最後,從金融的角度來看,投資組合的選擇是基於值得信賴的專家投資者的集體智慧。它可以避免非理性決策行為,也可以有效降低投資風險。實驗表明,我們提出的機制推薦的投資組合實際上可以幫助投資者賺取利潤並適當吸收風險。</a:t>
            </a:r>
            <a:endParaRPr/>
          </a:p>
          <a:p>
            <a:pPr marL="0" lvl="0" indent="0" algn="l" rtl="0">
              <a:lnSpc>
                <a:spcPct val="100000"/>
              </a:lnSpc>
              <a:spcBef>
                <a:spcPts val="0"/>
              </a:spcBef>
              <a:spcAft>
                <a:spcPts val="0"/>
              </a:spcAft>
              <a:buSzPts val="1400"/>
              <a:buNone/>
            </a:pPr>
            <a:endParaRPr/>
          </a:p>
        </p:txBody>
      </p:sp>
      <p:sp>
        <p:nvSpPr>
          <p:cNvPr id="508" name="Google Shape;508;g2e7bf35fa59_1_3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27519aec1b9_0_30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p>
        </p:txBody>
      </p:sp>
      <p:sp>
        <p:nvSpPr>
          <p:cNvPr id="520" name="Google Shape;520;g27519aec1b9_0_30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2e103d83ba6_0_5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g2e103d83ba6_0_5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77" name="Google Shape;577;g2e103d83ba6_0_5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273cda50951_11_1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273cda50951_11_1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43" name="Google Shape;543;g273cda50951_11_1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首先是系統的流程</a:t>
            </a:r>
            <a:endParaRPr lang="en-US" altLang="zh-TW" dirty="0"/>
          </a:p>
          <a:p>
            <a:r>
              <a:rPr lang="en-US" altLang="zh-TW" dirty="0"/>
              <a:t>1.</a:t>
            </a:r>
            <a:r>
              <a:rPr lang="zh-TW" altLang="en-US" dirty="0"/>
              <a:t> 蒐集兩部分的資料集分別為</a:t>
            </a:r>
            <a:endParaRPr lang="en-US" altLang="zh-TW" dirty="0"/>
          </a:p>
          <a:p>
            <a:r>
              <a:rPr lang="zh-TW" altLang="en-US" dirty="0"/>
              <a:t>社群股票討論區的資訊 以及歷史股價</a:t>
            </a:r>
            <a:endParaRPr lang="en-US" altLang="zh-TW" dirty="0"/>
          </a:p>
          <a:p>
            <a:r>
              <a:rPr lang="en-US" altLang="zh-TW" dirty="0"/>
              <a:t>2.</a:t>
            </a:r>
            <a:r>
              <a:rPr lang="zh-TW" altLang="en-US" dirty="0"/>
              <a:t> 然後透過我們提出的混合式推薦系統</a:t>
            </a:r>
            <a:endParaRPr lang="en-US" altLang="zh-TW" dirty="0"/>
          </a:p>
          <a:p>
            <a:r>
              <a:rPr lang="en-US" altLang="zh-TW" dirty="0"/>
              <a:t>3.</a:t>
            </a:r>
            <a:r>
              <a:rPr lang="zh-TW" altLang="en-US" dirty="0"/>
              <a:t> 依據風險大小將股票分別匹配到不同的風險組合 產生三種類型的投資組合</a:t>
            </a:r>
            <a:endParaRPr lang="en-US" altLang="zh-TW" dirty="0"/>
          </a:p>
          <a:p>
            <a:r>
              <a:rPr lang="en-US" altLang="zh-TW" dirty="0"/>
              <a:t>4.</a:t>
            </a:r>
            <a:r>
              <a:rPr lang="zh-TW" altLang="en-US" dirty="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35</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49953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73cda50951_9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273cda50951_9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16" name="Google Shape;616;g273cda50951_9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2e6c7897d3c_11_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2e6c7897d3c_11_6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群體決策怎麼形成</a:t>
            </a:r>
            <a:endParaRPr/>
          </a:p>
        </p:txBody>
      </p:sp>
      <p:sp>
        <p:nvSpPr>
          <p:cNvPr id="624" name="Google Shape;624;g2e6c7897d3c_11_6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273cda50951_8_5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273cda50951_8_5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80" name="Google Shape;680;g273cda50951_8_5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3372434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4:notes"/>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rmAutofit/>
          </a:bodyPr>
          <a:lstStyle/>
          <a:p>
            <a:pPr marL="0" lvl="0" indent="0" algn="l" rtl="0">
              <a:spcBef>
                <a:spcPts val="0"/>
              </a:spcBef>
              <a:spcAft>
                <a:spcPts val="0"/>
              </a:spcAft>
              <a:buNone/>
            </a:pPr>
            <a:r>
              <a:rPr lang="en-US">
                <a:solidFill>
                  <a:srgbClr val="FF0000"/>
                </a:solidFill>
              </a:rPr>
              <a:t>title!</a:t>
            </a:r>
            <a:endParaRPr>
              <a:solidFill>
                <a:srgbClr val="FF0000"/>
              </a:solidFill>
            </a:endParaRPr>
          </a:p>
        </p:txBody>
      </p:sp>
      <p:sp>
        <p:nvSpPr>
          <p:cNvPr id="131" name="Google Shape;131;p4:notes"/>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2e6c7897d3c_11_47: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2e6c7897d3c_11_47: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93" name="Google Shape;693;g2e6c7897d3c_11_47: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2e103d83ba6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07" name="Google Shape;707;g2e103d83ba6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e103d83ba6_0_68: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g2e103d83ba6_0_68: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下方變大(著重的點)</a:t>
            </a:r>
            <a:endParaRPr/>
          </a:p>
        </p:txBody>
      </p:sp>
      <p:sp>
        <p:nvSpPr>
          <p:cNvPr id="791" name="Google Shape;791;g2e103d83ba6_0_68: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2e103d83ba6_1_54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dirty="0">
                <a:solidFill>
                  <a:srgbClr val="FF0000"/>
                </a:solidFill>
              </a:rPr>
              <a:t>ok</a:t>
            </a:r>
            <a:endParaRPr dirty="0">
              <a:solidFill>
                <a:srgbClr val="FF0000"/>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fake(</a:t>
            </a:r>
            <a:r>
              <a:rPr lang="en-US" dirty="0" err="1"/>
              <a:t>科普的一頁</a:t>
            </a:r>
            <a:r>
              <a:rPr lang="en-US" dirty="0"/>
              <a:t>)</a:t>
            </a:r>
            <a:r>
              <a:rPr lang="en-US" b="1" dirty="0" err="1"/>
              <a:t>強調</a:t>
            </a:r>
            <a:endParaRPr b="1" dirty="0"/>
          </a:p>
          <a:p>
            <a:pPr marL="0" lvl="0" indent="0" algn="l" rtl="0">
              <a:spcBef>
                <a:spcPts val="0"/>
              </a:spcBef>
              <a:spcAft>
                <a:spcPts val="0"/>
              </a:spcAft>
              <a:buNone/>
            </a:pPr>
            <a:r>
              <a:rPr lang="en-US" dirty="0" err="1"/>
              <a:t>太工程</a:t>
            </a:r>
            <a:endParaRPr dirty="0"/>
          </a:p>
          <a:p>
            <a:pPr marL="0" lvl="0" indent="0" algn="l" rtl="0">
              <a:spcBef>
                <a:spcPts val="0"/>
              </a:spcBef>
              <a:spcAft>
                <a:spcPts val="0"/>
              </a:spcAft>
              <a:buNone/>
            </a:pPr>
            <a:r>
              <a:rPr lang="en-US" dirty="0" err="1"/>
              <a:t>可能要放在第二or第三</a:t>
            </a:r>
            <a:r>
              <a:rPr lang="en-US" dirty="0"/>
              <a:t>(?)</a:t>
            </a:r>
            <a:endParaRPr dirty="0"/>
          </a:p>
        </p:txBody>
      </p:sp>
      <p:sp>
        <p:nvSpPr>
          <p:cNvPr id="729" name="Google Shape;729;g2e103d83ba6_1_54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2e6c7897d3c_13_53: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fake(科普的一頁)</a:t>
            </a:r>
            <a:r>
              <a:rPr lang="en-US" b="1"/>
              <a:t>強調</a:t>
            </a:r>
            <a:endParaRPr b="1"/>
          </a:p>
          <a:p>
            <a:pPr marL="0" lvl="0" indent="0" algn="l" rtl="0">
              <a:spcBef>
                <a:spcPts val="0"/>
              </a:spcBef>
              <a:spcAft>
                <a:spcPts val="0"/>
              </a:spcAft>
              <a:buNone/>
            </a:pPr>
            <a:r>
              <a:rPr lang="en-US"/>
              <a:t>太工程</a:t>
            </a:r>
            <a:endParaRPr/>
          </a:p>
          <a:p>
            <a:pPr marL="0" lvl="0" indent="0" algn="l" rtl="0">
              <a:spcBef>
                <a:spcPts val="0"/>
              </a:spcBef>
              <a:spcAft>
                <a:spcPts val="0"/>
              </a:spcAft>
              <a:buNone/>
            </a:pPr>
            <a:r>
              <a:rPr lang="en-US"/>
              <a:t>可能要放在第二or第三(?)</a:t>
            </a:r>
            <a:endParaRPr/>
          </a:p>
        </p:txBody>
      </p:sp>
      <p:sp>
        <p:nvSpPr>
          <p:cNvPr id="754" name="Google Shape;754;g2e6c7897d3c_13_5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273cda50951_7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15" name="Google Shape;815;g273cda50951_7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2e6c7897d3c_1_1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22" name="Google Shape;822;g2e6c7897d3c_1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73cda50951_7_1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39" name="Google Shape;839;g273cda50951_7_1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2e6c7897d3c_20_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2e6c7897d3c_20_2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66" name="Google Shape;866;g2e6c7897d3c_20_22: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73cb8bc22b_0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dirty="0"/>
              <a:t>(重 畫)</a:t>
            </a:r>
            <a:endParaRPr dirty="0"/>
          </a:p>
          <a:p>
            <a:pPr marL="0" lvl="0" indent="0" algn="l" rtl="0">
              <a:spcBef>
                <a:spcPts val="0"/>
              </a:spcBef>
              <a:spcAft>
                <a:spcPts val="0"/>
              </a:spcAft>
              <a:buNone/>
            </a:pPr>
            <a:r>
              <a:rPr lang="en-US" dirty="0" err="1"/>
              <a:t>當我們具備充分完整資訊時，理所當然我們可以做出最聰明的決策</a:t>
            </a:r>
            <a:r>
              <a:rPr lang="en-US" dirty="0"/>
              <a:t>。</a:t>
            </a:r>
            <a:endParaRPr dirty="0"/>
          </a:p>
          <a:p>
            <a:pPr marL="0" lvl="0" indent="0" algn="l" rtl="0">
              <a:spcBef>
                <a:spcPts val="0"/>
              </a:spcBef>
              <a:spcAft>
                <a:spcPts val="0"/>
              </a:spcAft>
              <a:buNone/>
            </a:pPr>
            <a:r>
              <a:rPr lang="en-US" dirty="0" err="1"/>
              <a:t>但現實生活中，我們所擁有的資訊是片段的</a:t>
            </a:r>
            <a:r>
              <a:rPr lang="en-US" dirty="0"/>
              <a:t>/</a:t>
            </a:r>
            <a:r>
              <a:rPr lang="en-US" dirty="0" err="1"/>
              <a:t>碎片化的，面對不確定性，我們如何做出最適決策</a:t>
            </a:r>
            <a:r>
              <a:rPr lang="en-US" dirty="0"/>
              <a:t>?</a:t>
            </a:r>
            <a:endParaRPr dirty="0"/>
          </a:p>
          <a:p>
            <a:pPr marL="0" lvl="0" indent="0" algn="l" rtl="0">
              <a:spcBef>
                <a:spcPts val="0"/>
              </a:spcBef>
              <a:spcAft>
                <a:spcPts val="0"/>
              </a:spcAft>
              <a:buNone/>
            </a:pPr>
            <a:r>
              <a:rPr lang="en-US" dirty="0" err="1"/>
              <a:t>這時，我們就會觀察</a:t>
            </a:r>
            <a:r>
              <a:rPr lang="en-US" dirty="0"/>
              <a:t>/</a:t>
            </a:r>
            <a:r>
              <a:rPr lang="en-US" dirty="0" err="1"/>
              <a:t>收集crowd的訊息，整理收斂後去做出最是決策</a:t>
            </a:r>
            <a:r>
              <a:rPr lang="en-US"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err="1"/>
              <a:t>就如同:盲人摸象的故事</a:t>
            </a:r>
            <a:r>
              <a:rPr lang="en-US" dirty="0"/>
              <a:t>...</a:t>
            </a:r>
            <a:endParaRPr dirty="0"/>
          </a:p>
          <a:p>
            <a:pPr marL="0" lvl="0" indent="0" algn="l" rtl="0">
              <a:spcBef>
                <a:spcPts val="0"/>
              </a:spcBef>
              <a:spcAft>
                <a:spcPts val="0"/>
              </a:spcAft>
              <a:buNone/>
            </a:pPr>
            <a:r>
              <a:rPr lang="en-US" dirty="0"/>
              <a:t>「</a:t>
            </a:r>
            <a:r>
              <a:rPr lang="en-US" dirty="0" err="1"/>
              <a:t>盲人摸象」是個很典型的案例，讓一群盲人分別接觸大</a:t>
            </a:r>
            <a:r>
              <a:rPr lang="en-US" dirty="0"/>
              <a:t> </a:t>
            </a:r>
            <a:r>
              <a:rPr lang="en-US" dirty="0" err="1"/>
              <a:t>象的一個部位，大家將自己感受到的局部資訊提供給團隊中的成員，例如：尖硬</a:t>
            </a:r>
            <a:r>
              <a:rPr lang="en-US" dirty="0"/>
              <a:t> </a:t>
            </a:r>
            <a:r>
              <a:rPr lang="en-US" dirty="0" err="1"/>
              <a:t>如石頭、細長如麻繩、粗糙如磨砂紙，藉由歸納整理後，推敲他們接觸的標的（大</a:t>
            </a:r>
            <a:r>
              <a:rPr lang="en-US" dirty="0"/>
              <a:t> 象）。</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50" name="Google Shape;150;g273cb8bc22b_0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e103d83ba6_0_2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266" name="Google Shape;266;g2e103d83ba6_0_2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25656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e103d83ba6_0_68: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g2e103d83ba6_0_68: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791" name="Google Shape;791;g2e103d83ba6_0_68: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1645244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e782ec4a57_0_163: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latin typeface="Arial"/>
                <a:ea typeface="Arial"/>
                <a:cs typeface="Arial"/>
                <a:sym typeface="Arial"/>
              </a:rPr>
              <a:t>股票投資是對未來市場的預測。投資者購買股票是基於對公司未來盈利能力、成長潛力和市場狀況的看法。這包括：公司財務狀況：預測收入、利潤等。行業趨勢：預測行業增長和競爭態勢。經濟狀況：預測宏觀經濟指標如GDP增長率、利率等。市場情緒：預測投資者行為和市場反應。技術走勢：通過歷史數據和技術指標預測價格走勢。</a:t>
            </a:r>
            <a:endParaRPr sz="1100" b="1">
              <a:latin typeface="Arial"/>
              <a:ea typeface="Arial"/>
              <a:cs typeface="Arial"/>
              <a:sym typeface="Arial"/>
            </a:endParaRPr>
          </a:p>
        </p:txBody>
      </p:sp>
      <p:sp>
        <p:nvSpPr>
          <p:cNvPr id="417" name="Google Shape;417;g2e782ec4a57_0_16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01518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273cda50951_11_1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273cda50951_11_1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43" name="Google Shape;543;g273cda50951_11_1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extLst>
      <p:ext uri="{BB962C8B-B14F-4D97-AF65-F5344CB8AC3E}">
        <p14:creationId xmlns:p14="http://schemas.microsoft.com/office/powerpoint/2010/main" val="33031971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e6c7897d3c_7_16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OK</a:t>
            </a:r>
            <a:endParaRPr b="1">
              <a:solidFill>
                <a:srgbClr val="FF0000"/>
              </a:solidFill>
            </a:endParaRPr>
          </a:p>
          <a:p>
            <a:pPr marL="0" lvl="0" indent="0" algn="l" rtl="0">
              <a:lnSpc>
                <a:spcPct val="100000"/>
              </a:lnSpc>
              <a:spcBef>
                <a:spcPts val="1200"/>
              </a:spcBef>
              <a:spcAft>
                <a:spcPts val="0"/>
              </a:spcAft>
              <a:buSzPts val="1400"/>
              <a:buNone/>
            </a:pPr>
            <a:r>
              <a:rPr lang="en-US"/>
              <a:t>首先是系統的流程的部分在系統流程，我們的系統主要可以分為5個步驟第一個步驟，使用者可以設定他們的投注預算及偏好的球隊在第二個步驟的部分，系統將從社群體育博弈平台收集所有信息，即投注評論，專家選擇和團隊歷史表現，進行基於群眾智慧的博弈趨勢分析。另外我們也會利用歷史博弈數據與球隊戰力指數來訓練機器學習模型。第三個部分我們會根據機器學習，專家分析和社群評論的模組建立投注選擇第四步驟，我們會針對我們提出的投注選擇做投資報酬率的評估最後一個步驟，我們的投注選擇推薦機制會推薦出一個合適的投注選擇給使用者</a:t>
            </a:r>
            <a:endParaRPr/>
          </a:p>
        </p:txBody>
      </p:sp>
      <p:sp>
        <p:nvSpPr>
          <p:cNvPr id="339" name="Google Shape;339;g2e6c7897d3c_7_1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23545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73cda50951_9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273cda50951_9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16" name="Google Shape;616;g273cda50951_9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extLst>
      <p:ext uri="{BB962C8B-B14F-4D97-AF65-F5344CB8AC3E}">
        <p14:creationId xmlns:p14="http://schemas.microsoft.com/office/powerpoint/2010/main" val="30920357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73cda50951_7_1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39" name="Google Shape;839;g273cda50951_7_1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41720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extLst>
      <p:ext uri="{BB962C8B-B14F-4D97-AF65-F5344CB8AC3E}">
        <p14:creationId xmlns:p14="http://schemas.microsoft.com/office/powerpoint/2010/main" val="27840640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a:extLst>
            <a:ext uri="{FF2B5EF4-FFF2-40B4-BE49-F238E27FC236}">
              <a16:creationId xmlns:a16="http://schemas.microsoft.com/office/drawing/2014/main" id="{EBC8CCEE-3182-23D7-F7E6-C3E2A22602A9}"/>
            </a:ext>
          </a:extLst>
        </p:cNvPr>
        <p:cNvGrpSpPr/>
        <p:nvPr/>
      </p:nvGrpSpPr>
      <p:grpSpPr>
        <a:xfrm>
          <a:off x="0" y="0"/>
          <a:ext cx="0" cy="0"/>
          <a:chOff x="0" y="0"/>
          <a:chExt cx="0" cy="0"/>
        </a:xfrm>
      </p:grpSpPr>
      <p:sp>
        <p:nvSpPr>
          <p:cNvPr id="864" name="Google Shape;864;g2e6c7897d3c_20_22:notes">
            <a:extLst>
              <a:ext uri="{FF2B5EF4-FFF2-40B4-BE49-F238E27FC236}">
                <a16:creationId xmlns:a16="http://schemas.microsoft.com/office/drawing/2014/main" id="{3F717FE7-29F7-A5CC-09D1-AA9CDD71D41F}"/>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2e6c7897d3c_20_22:notes">
            <a:extLst>
              <a:ext uri="{FF2B5EF4-FFF2-40B4-BE49-F238E27FC236}">
                <a16:creationId xmlns:a16="http://schemas.microsoft.com/office/drawing/2014/main" id="{3248FA81-D1D1-E2E2-525D-DC9EE63F1529}"/>
              </a:ext>
            </a:extLst>
          </p:cNvPr>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66" name="Google Shape;866;g2e6c7897d3c_20_22:notes">
            <a:extLst>
              <a:ext uri="{FF2B5EF4-FFF2-40B4-BE49-F238E27FC236}">
                <a16:creationId xmlns:a16="http://schemas.microsoft.com/office/drawing/2014/main" id="{0CE72571-9C2E-4974-A572-CE2915CBFB72}"/>
              </a:ext>
            </a:extLst>
          </p:cNvPr>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extLst>
      <p:ext uri="{BB962C8B-B14F-4D97-AF65-F5344CB8AC3E}">
        <p14:creationId xmlns:p14="http://schemas.microsoft.com/office/powerpoint/2010/main" val="912579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a:extLst>
            <a:ext uri="{FF2B5EF4-FFF2-40B4-BE49-F238E27FC236}">
              <a16:creationId xmlns:a16="http://schemas.microsoft.com/office/drawing/2014/main" id="{0F858959-A4DA-6207-08E8-2892F647143B}"/>
            </a:ext>
          </a:extLst>
        </p:cNvPr>
        <p:cNvGrpSpPr/>
        <p:nvPr/>
      </p:nvGrpSpPr>
      <p:grpSpPr>
        <a:xfrm>
          <a:off x="0" y="0"/>
          <a:ext cx="0" cy="0"/>
          <a:chOff x="0" y="0"/>
          <a:chExt cx="0" cy="0"/>
        </a:xfrm>
      </p:grpSpPr>
      <p:sp>
        <p:nvSpPr>
          <p:cNvPr id="881" name="Google Shape;881;g2750c566377_19_64:notes">
            <a:extLst>
              <a:ext uri="{FF2B5EF4-FFF2-40B4-BE49-F238E27FC236}">
                <a16:creationId xmlns:a16="http://schemas.microsoft.com/office/drawing/2014/main" id="{E1A0DF50-5B48-63C8-B40D-B87E4CD1ED36}"/>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 name="Google Shape;882;g2750c566377_19_64:notes">
            <a:extLst>
              <a:ext uri="{FF2B5EF4-FFF2-40B4-BE49-F238E27FC236}">
                <a16:creationId xmlns:a16="http://schemas.microsoft.com/office/drawing/2014/main" id="{88BBBA50-6A0A-4BF0-4FAE-FA29E32E3D53}"/>
              </a:ext>
            </a:extLst>
          </p:cNvPr>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zh-TW" altLang="en-US" dirty="0"/>
              <a:t>色系</a:t>
            </a:r>
            <a:r>
              <a:rPr lang="en-US" altLang="zh-TW" dirty="0"/>
              <a:t>!!</a:t>
            </a:r>
          </a:p>
          <a:p>
            <a:pPr marL="0" lvl="0" indent="0" algn="l" rtl="0">
              <a:spcBef>
                <a:spcPts val="0"/>
              </a:spcBef>
              <a:spcAft>
                <a:spcPts val="0"/>
              </a:spcAft>
              <a:buClr>
                <a:schemeClr val="dk1"/>
              </a:buClr>
              <a:buSzPts val="1100"/>
              <a:buFont typeface="Arial"/>
              <a:buNone/>
            </a:pPr>
            <a:endParaRPr lang="en-US" altLang="zh-TW" dirty="0"/>
          </a:p>
          <a:p>
            <a:pPr marL="0" lvl="0" indent="0" algn="l" rtl="0">
              <a:spcBef>
                <a:spcPts val="0"/>
              </a:spcBef>
              <a:spcAft>
                <a:spcPts val="0"/>
              </a:spcAft>
              <a:buClr>
                <a:schemeClr val="dk1"/>
              </a:buClr>
              <a:buSzPts val="1100"/>
              <a:buFont typeface="Arial"/>
              <a:buNone/>
            </a:pPr>
            <a:r>
              <a:rPr lang="en-US" dirty="0" err="1"/>
              <a:t>加上icon</a:t>
            </a:r>
            <a:endParaRPr dirty="0"/>
          </a:p>
          <a:p>
            <a:pPr marL="0" lvl="0" indent="0" algn="l" rtl="0">
              <a:spcBef>
                <a:spcPts val="0"/>
              </a:spcBef>
              <a:spcAft>
                <a:spcPts val="0"/>
              </a:spcAft>
              <a:buNone/>
            </a:pPr>
            <a:endParaRPr dirty="0">
              <a:solidFill>
                <a:srgbClr val="FF0000"/>
              </a:solidFill>
            </a:endParaRPr>
          </a:p>
          <a:p>
            <a:pPr marL="0" lvl="0" indent="0" algn="l" rtl="0">
              <a:spcBef>
                <a:spcPts val="0"/>
              </a:spcBef>
              <a:spcAft>
                <a:spcPts val="0"/>
              </a:spcAft>
              <a:buNone/>
            </a:pPr>
            <a:r>
              <a:rPr lang="en-US" dirty="0">
                <a:solidFill>
                  <a:srgbClr val="FF0000"/>
                </a:solidFill>
              </a:rPr>
              <a:t>ok</a:t>
            </a:r>
            <a:endParaRPr dirty="0">
              <a:solidFill>
                <a:srgbClr val="FF0000"/>
              </a:solidFill>
            </a:endParaRPr>
          </a:p>
          <a:p>
            <a:pPr marL="0" lvl="0" indent="0" algn="l" rtl="0">
              <a:spcBef>
                <a:spcPts val="0"/>
              </a:spcBef>
              <a:spcAft>
                <a:spcPts val="0"/>
              </a:spcAft>
              <a:buNone/>
            </a:pPr>
            <a:r>
              <a:rPr lang="en-US" dirty="0" err="1">
                <a:solidFill>
                  <a:srgbClr val="FF0000"/>
                </a:solidFill>
              </a:rPr>
              <a:t>改成四篇論文的conclusion</a:t>
            </a:r>
            <a:r>
              <a:rPr lang="en-US" dirty="0">
                <a:solidFill>
                  <a:srgbClr val="FF0000"/>
                </a:solidFill>
              </a:rPr>
              <a:t> </a:t>
            </a:r>
            <a:r>
              <a:rPr lang="en-US" dirty="0" err="1">
                <a:solidFill>
                  <a:srgbClr val="FF0000"/>
                </a:solidFill>
              </a:rPr>
              <a:t>cre</a:t>
            </a:r>
            <a:r>
              <a:rPr lang="en-US" dirty="0">
                <a:solidFill>
                  <a:srgbClr val="FF0000"/>
                </a:solidFill>
              </a:rPr>
              <a:t> </a:t>
            </a:r>
            <a:endParaRPr dirty="0">
              <a:solidFill>
                <a:srgbClr val="FF0000"/>
              </a:solidFill>
            </a:endParaRPr>
          </a:p>
          <a:p>
            <a:pPr marL="0" lvl="0" indent="0" algn="l" rtl="0">
              <a:spcBef>
                <a:spcPts val="0"/>
              </a:spcBef>
              <a:spcAft>
                <a:spcPts val="0"/>
              </a:spcAft>
              <a:buNone/>
            </a:pPr>
            <a:r>
              <a:rPr lang="en-US" dirty="0" err="1"/>
              <a:t>這裡只有information</a:t>
            </a:r>
            <a:r>
              <a:rPr lang="en-US" dirty="0"/>
              <a:t> 的 insight</a:t>
            </a:r>
            <a:endParaRPr dirty="0"/>
          </a:p>
          <a:p>
            <a:pPr marL="0" lvl="0" indent="0" algn="l" rtl="0">
              <a:spcBef>
                <a:spcPts val="0"/>
              </a:spcBef>
              <a:spcAft>
                <a:spcPts val="0"/>
              </a:spcAft>
              <a:buNone/>
            </a:pPr>
            <a:r>
              <a:rPr lang="en-US" dirty="0" err="1"/>
              <a:t>最後應該要有一個全部的conclusion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err="1"/>
              <a:t>每篇的conclusion框架應一致</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83" name="Google Shape;883;g2750c566377_19_64:notes">
            <a:extLst>
              <a:ext uri="{FF2B5EF4-FFF2-40B4-BE49-F238E27FC236}">
                <a16:creationId xmlns:a16="http://schemas.microsoft.com/office/drawing/2014/main" id="{E2592502-08F9-C445-275A-44B356AF9F6E}"/>
              </a:ext>
            </a:extLst>
          </p:cNvPr>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Tree>
    <p:extLst>
      <p:ext uri="{BB962C8B-B14F-4D97-AF65-F5344CB8AC3E}">
        <p14:creationId xmlns:p14="http://schemas.microsoft.com/office/powerpoint/2010/main" val="2135101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e7bf35fa59_0_1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a:latin typeface="Times New Roman"/>
                <a:ea typeface="Times New Roman"/>
                <a:cs typeface="Times New Roman"/>
                <a:sym typeface="Times New Roman"/>
              </a:rPr>
              <a:t>現實生活中我們如何實踐群眾智慧...</a:t>
            </a:r>
            <a:endParaRPr>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US">
                <a:latin typeface="Times New Roman"/>
                <a:ea typeface="Times New Roman"/>
                <a:cs typeface="Times New Roman"/>
                <a:sym typeface="Times New Roman"/>
              </a:rPr>
              <a:t>我們觀察user在社交媒體上的activities，從中擷取跟crowd opinion有關的feature，我們概分為三種</a:t>
            </a:r>
            <a:endParaRPr>
              <a:latin typeface="Times New Roman"/>
              <a:ea typeface="Times New Roman"/>
              <a:cs typeface="Times New Roman"/>
              <a:sym typeface="Times New Roman"/>
            </a:endParaRPr>
          </a:p>
          <a:p>
            <a:pPr marL="0" lvl="0" indent="0" algn="l" rtl="0">
              <a:spcBef>
                <a:spcPts val="0"/>
              </a:spcBef>
              <a:spcAft>
                <a:spcPts val="0"/>
              </a:spcAft>
              <a:buNone/>
            </a:pPr>
            <a:r>
              <a:rPr lang="en-US"/>
              <a:t>target item competence (e.g., stock profile, company profile…)</a:t>
            </a:r>
            <a:endParaRPr/>
          </a:p>
          <a:p>
            <a:pPr marL="0" lvl="0" indent="0" algn="l" rtl="0">
              <a:spcBef>
                <a:spcPts val="0"/>
              </a:spcBef>
              <a:spcAft>
                <a:spcPts val="0"/>
              </a:spcAft>
              <a:buNone/>
            </a:pPr>
            <a:r>
              <a:rPr lang="en-US"/>
              <a:t>content-based information  (e.g., posts, reviews, comments)</a:t>
            </a:r>
            <a:endParaRPr/>
          </a:p>
          <a:p>
            <a:pPr marL="0" lvl="0" indent="0" algn="l" rtl="0">
              <a:spcBef>
                <a:spcPts val="0"/>
              </a:spcBef>
              <a:spcAft>
                <a:spcPts val="0"/>
              </a:spcAft>
              <a:buNone/>
            </a:pPr>
            <a:r>
              <a:rPr lang="en-US"/>
              <a:t>context-based information (e.g., rating, voting, following….)</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群眾智慧的挑戰</a:t>
            </a:r>
            <a:br>
              <a:rPr lang="en-US"/>
            </a:br>
            <a:r>
              <a:rPr lang="en-US"/>
              <a:t>1. 認知問題</a:t>
            </a:r>
            <a:endParaRPr/>
          </a:p>
          <a:p>
            <a:pPr marL="0" lvl="0" indent="0" algn="l" rtl="0">
              <a:spcBef>
                <a:spcPts val="0"/>
              </a:spcBef>
              <a:spcAft>
                <a:spcPts val="0"/>
              </a:spcAft>
              <a:buClr>
                <a:schemeClr val="dk1"/>
              </a:buClr>
              <a:buSzPts val="1100"/>
              <a:buFont typeface="Arial"/>
              <a:buNone/>
            </a:pPr>
            <a:r>
              <a:rPr lang="en-US"/>
              <a:t>2.統合問題</a:t>
            </a:r>
            <a:endParaRPr/>
          </a:p>
          <a:p>
            <a:pPr marL="0" lvl="0" indent="0" algn="l" rtl="0">
              <a:spcBef>
                <a:spcPts val="0"/>
              </a:spcBef>
              <a:spcAft>
                <a:spcPts val="0"/>
              </a:spcAft>
              <a:buClr>
                <a:schemeClr val="dk1"/>
              </a:buClr>
              <a:buSzPts val="1100"/>
              <a:buFont typeface="Arial"/>
              <a:buNone/>
            </a:pPr>
            <a:r>
              <a:rPr lang="en-US"/>
              <a:t>3.合作問題</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640"/>
              </a:spcBef>
              <a:spcAft>
                <a:spcPts val="0"/>
              </a:spcAft>
              <a:buClr>
                <a:schemeClr val="dk1"/>
              </a:buClr>
              <a:buSzPts val="3200"/>
              <a:buFont typeface="Arial"/>
              <a:buNone/>
            </a:pPr>
            <a:r>
              <a:rPr lang="en-US" sz="2633">
                <a:latin typeface="Times New Roman"/>
                <a:ea typeface="Times New Roman"/>
                <a:cs typeface="Times New Roman"/>
                <a:sym typeface="Times New Roman"/>
              </a:rPr>
              <a:t>&gt;&gt;CI information 來from review</a:t>
            </a:r>
            <a:br>
              <a:rPr lang="en-US" sz="2633">
                <a:latin typeface="Times New Roman"/>
                <a:ea typeface="Times New Roman"/>
                <a:cs typeface="Times New Roman"/>
                <a:sym typeface="Times New Roman"/>
              </a:rPr>
            </a:br>
            <a:r>
              <a:rPr lang="en-US" sz="2633">
                <a:latin typeface="Times New Roman"/>
                <a:ea typeface="Times New Roman"/>
                <a:cs typeface="Times New Roman"/>
                <a:sym typeface="Times New Roman"/>
              </a:rPr>
              <a:t>&gt;&gt;假資訊(帶風向)</a:t>
            </a:r>
            <a:endParaRPr/>
          </a:p>
          <a:p>
            <a:pPr marL="0" lvl="0" indent="0" algn="l" rtl="0">
              <a:spcBef>
                <a:spcPts val="0"/>
              </a:spcBef>
              <a:spcAft>
                <a:spcPts val="0"/>
              </a:spcAft>
              <a:buClr>
                <a:schemeClr val="dk1"/>
              </a:buClr>
              <a:buSzPts val="1100"/>
              <a:buFont typeface="Arial"/>
              <a:buNone/>
            </a:pPr>
            <a:endParaRPr sz="2633">
              <a:latin typeface="Times New Roman"/>
              <a:ea typeface="Times New Roman"/>
              <a:cs typeface="Times New Roman"/>
              <a:sym typeface="Times New Roman"/>
            </a:endParaRPr>
          </a:p>
        </p:txBody>
      </p:sp>
      <p:sp>
        <p:nvSpPr>
          <p:cNvPr id="179" name="Google Shape;179;g2e7bf35fa59_0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e103d83ba6_0_2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266" name="Google Shape;266;g2e103d83ba6_0_2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41505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2728212600d_0_1:notes"/>
          <p:cNvSpPr>
            <a:spLocks noGrp="1" noRot="1" noChangeAspect="1"/>
          </p:cNvSpPr>
          <p:nvPr>
            <p:ph type="sldImg" idx="2"/>
          </p:nvPr>
        </p:nvSpPr>
        <p:spPr>
          <a:xfrm>
            <a:off x="993775" y="768350"/>
            <a:ext cx="5113338"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2728212600d_0_1:notes"/>
          <p:cNvSpPr txBox="1">
            <a:spLocks noGrp="1"/>
          </p:cNvSpPr>
          <p:nvPr>
            <p:ph type="body" idx="1"/>
          </p:nvPr>
        </p:nvSpPr>
        <p:spPr>
          <a:xfrm>
            <a:off x="709930" y="4861435"/>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part 1 a :prediction market</a:t>
            </a:r>
            <a:endParaRPr/>
          </a:p>
          <a:p>
            <a:pPr marL="0" lvl="0" indent="0" algn="l" rtl="0">
              <a:spcBef>
                <a:spcPts val="0"/>
              </a:spcBef>
              <a:spcAft>
                <a:spcPts val="0"/>
              </a:spcAft>
              <a:buNone/>
            </a:pPr>
            <a:r>
              <a:rPr lang="en-US"/>
              <a:t>part 1 b: crowd intelligence and machine intelligence</a:t>
            </a:r>
            <a:endParaRPr/>
          </a:p>
          <a:p>
            <a:pPr marL="0" lvl="0" indent="0" algn="l" rtl="0">
              <a:spcBef>
                <a:spcPts val="0"/>
              </a:spcBef>
              <a:spcAft>
                <a:spcPts val="0"/>
              </a:spcAft>
              <a:buNone/>
            </a:pPr>
            <a:r>
              <a:rPr lang="en-US"/>
              <a:t>part 1 c: social investment strategy</a:t>
            </a:r>
            <a:endParaRPr/>
          </a:p>
          <a:p>
            <a:pPr marL="0" lvl="0" indent="0" algn="l" rtl="0">
              <a:spcBef>
                <a:spcPts val="0"/>
              </a:spcBef>
              <a:spcAft>
                <a:spcPts val="0"/>
              </a:spcAft>
              <a:buNone/>
            </a:pPr>
            <a:r>
              <a:rPr lang="en-US"/>
              <a:t>part 2 a: stock market</a:t>
            </a:r>
            <a:endParaRPr/>
          </a:p>
          <a:p>
            <a:pPr marL="0" lvl="0" indent="0" algn="l" rtl="0">
              <a:spcBef>
                <a:spcPts val="0"/>
              </a:spcBef>
              <a:spcAft>
                <a:spcPts val="0"/>
              </a:spcAft>
              <a:buNone/>
            </a:pPr>
            <a:r>
              <a:rPr lang="en-US"/>
              <a:t>part 2 b: sport betting</a:t>
            </a:r>
            <a:endParaRPr/>
          </a:p>
          <a:p>
            <a:pPr marL="0" lvl="0" indent="0" algn="l" rtl="0">
              <a:spcBef>
                <a:spcPts val="0"/>
              </a:spcBef>
              <a:spcAft>
                <a:spcPts val="0"/>
              </a:spcAft>
              <a:buNone/>
            </a:pPr>
            <a:r>
              <a:rPr lang="en-US"/>
              <a:t>part 3 a: investment club</a:t>
            </a:r>
            <a:endParaRPr/>
          </a:p>
          <a:p>
            <a:pPr marL="0" lvl="0" indent="0" algn="l" rtl="0">
              <a:spcBef>
                <a:spcPts val="0"/>
              </a:spcBef>
              <a:spcAft>
                <a:spcPts val="0"/>
              </a:spcAft>
              <a:buNone/>
            </a:pPr>
            <a:r>
              <a:rPr lang="en-US"/>
              <a:t>part 3 b: information credibility</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750c566377_11_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然而群眾智慧有兩個議題：</a:t>
            </a:r>
            <a:endParaRPr/>
          </a:p>
          <a:p>
            <a:pPr marL="0" lvl="0" indent="0" algn="l" rtl="0">
              <a:spcBef>
                <a:spcPts val="0"/>
              </a:spcBef>
              <a:spcAft>
                <a:spcPts val="0"/>
              </a:spcAft>
              <a:buNone/>
            </a:pPr>
            <a:endParaRPr/>
          </a:p>
          <a:p>
            <a:pPr marL="0" lvl="0" indent="0" algn="l" rtl="0">
              <a:spcBef>
                <a:spcPts val="0"/>
              </a:spcBef>
              <a:spcAft>
                <a:spcPts val="0"/>
              </a:spcAft>
              <a:buNone/>
            </a:pPr>
            <a:r>
              <a:rPr lang="en-US"/>
              <a:t>1. 如何全面的收集具有代表性的個體資訊</a:t>
            </a:r>
            <a:endParaRPr/>
          </a:p>
          <a:p>
            <a:pPr marL="0" lvl="0" indent="0" algn="l" rtl="0">
              <a:spcBef>
                <a:spcPts val="0"/>
              </a:spcBef>
              <a:spcAft>
                <a:spcPts val="0"/>
              </a:spcAft>
              <a:buNone/>
            </a:pPr>
            <a:r>
              <a:rPr lang="en-US"/>
              <a:t>- 資訊的質與量就很重要</a:t>
            </a:r>
            <a:endParaRPr/>
          </a:p>
          <a:p>
            <a:pPr marL="0" lvl="0" indent="0" algn="l" rtl="0">
              <a:spcBef>
                <a:spcPts val="0"/>
              </a:spcBef>
              <a:spcAft>
                <a:spcPts val="0"/>
              </a:spcAft>
              <a:buNone/>
            </a:pPr>
            <a:endParaRPr/>
          </a:p>
          <a:p>
            <a:pPr marL="0" lvl="0" indent="0" algn="l" rtl="0">
              <a:spcBef>
                <a:spcPts val="0"/>
              </a:spcBef>
              <a:spcAft>
                <a:spcPts val="0"/>
              </a:spcAft>
              <a:buNone/>
            </a:pPr>
            <a:r>
              <a:rPr lang="en-US"/>
              <a:t>2.如何彙整大量且碎片化的資訊</a:t>
            </a:r>
            <a:endParaRPr/>
          </a:p>
          <a:p>
            <a:pPr marL="0" lvl="0" indent="0" algn="l" rtl="0">
              <a:spcBef>
                <a:spcPts val="0"/>
              </a:spcBef>
              <a:spcAft>
                <a:spcPts val="0"/>
              </a:spcAft>
              <a:buClr>
                <a:schemeClr val="dk1"/>
              </a:buClr>
              <a:buSzPts val="1100"/>
              <a:buFont typeface="Arial"/>
              <a:buNone/>
            </a:pPr>
            <a:r>
              <a:rPr lang="en-US"/>
              <a:t>-我們用權重來調整每一則訊息被採納的程度</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68" name="Google Shape;168;g2750c566377_11_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a:latin typeface="Times New Roman"/>
                <a:ea typeface="Times New Roman"/>
                <a:cs typeface="Times New Roman"/>
                <a:sym typeface="Times New Roman"/>
              </a:rPr>
              <a:t>動畫</a:t>
            </a:r>
            <a:endParaRPr lang="en-US">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latin typeface="Times New Roman"/>
                <a:ea typeface="Times New Roman"/>
                <a:cs typeface="Times New Roman"/>
                <a:sym typeface="Times New Roman"/>
              </a:rPr>
              <a:t>色系</a:t>
            </a:r>
            <a:endParaRPr lang="en-US" altLang="zh-TW"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Ai computer power</a:t>
            </a:r>
          </a:p>
          <a:p>
            <a:pPr marL="0" lvl="0" indent="0" algn="l" rtl="0">
              <a:spcBef>
                <a:spcPts val="0"/>
              </a:spcBef>
              <a:spcAft>
                <a:spcPts val="0"/>
              </a:spcAft>
              <a:buNone/>
            </a:pPr>
            <a:endParaRPr lang="en-US"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993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29"/>
        <p:cNvGrpSpPr/>
        <p:nvPr/>
      </p:nvGrpSpPr>
      <p:grpSpPr>
        <a:xfrm>
          <a:off x="0" y="0"/>
          <a:ext cx="0" cy="0"/>
          <a:chOff x="0" y="0"/>
          <a:chExt cx="0" cy="0"/>
        </a:xfrm>
      </p:grpSpPr>
      <p:sp>
        <p:nvSpPr>
          <p:cNvPr id="30" name="Google Shape;30;p6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2" name="Google Shape;32;p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86"/>
        <p:cNvGrpSpPr/>
        <p:nvPr/>
      </p:nvGrpSpPr>
      <p:grpSpPr>
        <a:xfrm>
          <a:off x="0" y="0"/>
          <a:ext cx="0" cy="0"/>
          <a:chOff x="0" y="0"/>
          <a:chExt cx="0" cy="0"/>
        </a:xfrm>
      </p:grpSpPr>
      <p:sp>
        <p:nvSpPr>
          <p:cNvPr id="87" name="Google Shape;87;p7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7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7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7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7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92"/>
        <p:cNvGrpSpPr/>
        <p:nvPr/>
      </p:nvGrpSpPr>
      <p:grpSpPr>
        <a:xfrm>
          <a:off x="0" y="0"/>
          <a:ext cx="0" cy="0"/>
          <a:chOff x="0" y="0"/>
          <a:chExt cx="0" cy="0"/>
        </a:xfrm>
      </p:grpSpPr>
      <p:sp>
        <p:nvSpPr>
          <p:cNvPr id="93" name="Google Shape;93;p7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7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5" name="Google Shape;95;p7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7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7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8"/>
        <p:cNvGrpSpPr/>
        <p:nvPr/>
      </p:nvGrpSpPr>
      <p:grpSpPr>
        <a:xfrm>
          <a:off x="0" y="0"/>
          <a:ext cx="0" cy="0"/>
          <a:chOff x="0" y="0"/>
          <a:chExt cx="0" cy="0"/>
        </a:xfrm>
      </p:grpSpPr>
      <p:sp>
        <p:nvSpPr>
          <p:cNvPr id="99" name="Google Shape;99;g2728212600d_0_106"/>
          <p:cNvSpPr txBox="1">
            <a:spLocks noGrp="1"/>
          </p:cNvSpPr>
          <p:nvPr>
            <p:ph type="title"/>
          </p:nvPr>
        </p:nvSpPr>
        <p:spPr>
          <a:xfrm>
            <a:off x="311700" y="593367"/>
            <a:ext cx="85206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 name="Google Shape;100;g2728212600d_0_106"/>
          <p:cNvSpPr txBox="1">
            <a:spLocks noGrp="1"/>
          </p:cNvSpPr>
          <p:nvPr>
            <p:ph type="body" idx="1"/>
          </p:nvPr>
        </p:nvSpPr>
        <p:spPr>
          <a:xfrm>
            <a:off x="311700" y="1536633"/>
            <a:ext cx="8520600" cy="4555200"/>
          </a:xfrm>
          <a:prstGeom prst="rect">
            <a:avLst/>
          </a:prstGeom>
        </p:spPr>
        <p:txBody>
          <a:bodyPr spcFirstLastPara="1" wrap="square" lIns="91425" tIns="45700" rIns="91425" bIns="45700" anchor="t" anchorCtr="0">
            <a:normAutofit/>
          </a:bodyPr>
          <a:lstStyle>
            <a:lvl1pPr marL="457200" lvl="0" indent="-431800" rtl="0">
              <a:spcBef>
                <a:spcPts val="640"/>
              </a:spcBef>
              <a:spcAft>
                <a:spcPts val="0"/>
              </a:spcAft>
              <a:buSzPts val="3200"/>
              <a:buChar char="•"/>
              <a:defRPr/>
            </a:lvl1pPr>
            <a:lvl2pPr marL="914400" lvl="1" indent="-406400" rtl="0">
              <a:spcBef>
                <a:spcPts val="560"/>
              </a:spcBef>
              <a:spcAft>
                <a:spcPts val="0"/>
              </a:spcAft>
              <a:buSzPts val="2800"/>
              <a:buChar char="–"/>
              <a:defRPr/>
            </a:lvl2pPr>
            <a:lvl3pPr marL="1371600" lvl="2" indent="-381000" rtl="0">
              <a:spcBef>
                <a:spcPts val="480"/>
              </a:spcBef>
              <a:spcAft>
                <a:spcPts val="0"/>
              </a:spcAft>
              <a:buSzPts val="2400"/>
              <a:buChar char="•"/>
              <a:defRPr/>
            </a:lvl3pPr>
            <a:lvl4pPr marL="1828800" lvl="3" indent="-355600" rtl="0">
              <a:spcBef>
                <a:spcPts val="400"/>
              </a:spcBef>
              <a:spcAft>
                <a:spcPts val="0"/>
              </a:spcAft>
              <a:buSzPts val="2000"/>
              <a:buChar char="–"/>
              <a:defRPr/>
            </a:lvl4pPr>
            <a:lvl5pPr marL="2286000" lvl="4" indent="-355600" rtl="0">
              <a:spcBef>
                <a:spcPts val="400"/>
              </a:spcBef>
              <a:spcAft>
                <a:spcPts val="0"/>
              </a:spcAft>
              <a:buSzPts val="20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101" name="Google Shape;101;g2728212600d_0_106"/>
          <p:cNvSpPr txBox="1">
            <a:spLocks noGrp="1"/>
          </p:cNvSpPr>
          <p:nvPr>
            <p:ph type="sldNum" idx="12"/>
          </p:nvPr>
        </p:nvSpPr>
        <p:spPr>
          <a:xfrm>
            <a:off x="8472458" y="6217622"/>
            <a:ext cx="548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35"/>
        <p:cNvGrpSpPr/>
        <p:nvPr/>
      </p:nvGrpSpPr>
      <p:grpSpPr>
        <a:xfrm>
          <a:off x="0" y="0"/>
          <a:ext cx="0" cy="0"/>
          <a:chOff x="0" y="0"/>
          <a:chExt cx="0" cy="0"/>
        </a:xfrm>
      </p:grpSpPr>
      <p:sp>
        <p:nvSpPr>
          <p:cNvPr id="36" name="Google Shape;36;p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6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 name="Google Shape;38;p6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區段標頭" type="secHead">
  <p:cSld name="SECTION_HEADER">
    <p:spTree>
      <p:nvGrpSpPr>
        <p:cNvPr id="1" name="Shape 41"/>
        <p:cNvGrpSpPr/>
        <p:nvPr/>
      </p:nvGrpSpPr>
      <p:grpSpPr>
        <a:xfrm>
          <a:off x="0" y="0"/>
          <a:ext cx="0" cy="0"/>
          <a:chOff x="0" y="0"/>
          <a:chExt cx="0" cy="0"/>
        </a:xfrm>
      </p:grpSpPr>
      <p:sp>
        <p:nvSpPr>
          <p:cNvPr id="42" name="Google Shape;42;p6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6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44" name="Google Shape;44;p6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6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47"/>
        <p:cNvGrpSpPr/>
        <p:nvPr/>
      </p:nvGrpSpPr>
      <p:grpSpPr>
        <a:xfrm>
          <a:off x="0" y="0"/>
          <a:ext cx="0" cy="0"/>
          <a:chOff x="0" y="0"/>
          <a:chExt cx="0" cy="0"/>
        </a:xfrm>
      </p:grpSpPr>
      <p:sp>
        <p:nvSpPr>
          <p:cNvPr id="48" name="Google Shape;48;p6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6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0" name="Google Shape;50;p6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1" name="Google Shape;51;p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54"/>
        <p:cNvGrpSpPr/>
        <p:nvPr/>
      </p:nvGrpSpPr>
      <p:grpSpPr>
        <a:xfrm>
          <a:off x="0" y="0"/>
          <a:ext cx="0" cy="0"/>
          <a:chOff x="0" y="0"/>
          <a:chExt cx="0" cy="0"/>
        </a:xfrm>
      </p:grpSpPr>
      <p:sp>
        <p:nvSpPr>
          <p:cNvPr id="55" name="Google Shape;55;p6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7" name="Google Shape;57;p6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8" name="Google Shape;58;p6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9" name="Google Shape;59;p6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0" name="Google Shape;60;p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63"/>
        <p:cNvGrpSpPr/>
        <p:nvPr/>
      </p:nvGrpSpPr>
      <p:grpSpPr>
        <a:xfrm>
          <a:off x="0" y="0"/>
          <a:ext cx="0" cy="0"/>
          <a:chOff x="0" y="0"/>
          <a:chExt cx="0" cy="0"/>
        </a:xfrm>
      </p:grpSpPr>
      <p:sp>
        <p:nvSpPr>
          <p:cNvPr id="64" name="Google Shape;64;p7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8"/>
        <p:cNvGrpSpPr/>
        <p:nvPr/>
      </p:nvGrpSpPr>
      <p:grpSpPr>
        <a:xfrm>
          <a:off x="0" y="0"/>
          <a:ext cx="0" cy="0"/>
          <a:chOff x="0" y="0"/>
          <a:chExt cx="0" cy="0"/>
        </a:xfrm>
      </p:grpSpPr>
      <p:sp>
        <p:nvSpPr>
          <p:cNvPr id="69" name="Google Shape;69;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72"/>
        <p:cNvGrpSpPr/>
        <p:nvPr/>
      </p:nvGrpSpPr>
      <p:grpSpPr>
        <a:xfrm>
          <a:off x="0" y="0"/>
          <a:ext cx="0" cy="0"/>
          <a:chOff x="0" y="0"/>
          <a:chExt cx="0" cy="0"/>
        </a:xfrm>
      </p:grpSpPr>
      <p:sp>
        <p:nvSpPr>
          <p:cNvPr id="73" name="Google Shape;73;p7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5" name="Google Shape;75;p7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6" name="Google Shape;76;p7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9"/>
        <p:cNvGrpSpPr/>
        <p:nvPr/>
      </p:nvGrpSpPr>
      <p:grpSpPr>
        <a:xfrm>
          <a:off x="0" y="0"/>
          <a:ext cx="0" cy="0"/>
          <a:chOff x="0" y="0"/>
          <a:chExt cx="0" cy="0"/>
        </a:xfrm>
      </p:grpSpPr>
      <p:sp>
        <p:nvSpPr>
          <p:cNvPr id="80" name="Google Shape;80;p7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3"/>
          <p:cNvSpPr>
            <a:spLocks noGrp="1"/>
          </p:cNvSpPr>
          <p:nvPr>
            <p:ph type="pic" idx="2"/>
          </p:nvPr>
        </p:nvSpPr>
        <p:spPr>
          <a:xfrm>
            <a:off x="1792288" y="612775"/>
            <a:ext cx="5486400" cy="4114800"/>
          </a:xfrm>
          <a:prstGeom prst="rect">
            <a:avLst/>
          </a:prstGeom>
          <a:noFill/>
          <a:ln>
            <a:noFill/>
          </a:ln>
        </p:spPr>
      </p:sp>
      <p:sp>
        <p:nvSpPr>
          <p:cNvPr id="82" name="Google Shape;82;p7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83" name="Google Shape;83;p7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7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5" name="Google Shape;15;p64"/>
          <p:cNvGrpSpPr/>
          <p:nvPr/>
        </p:nvGrpSpPr>
        <p:grpSpPr>
          <a:xfrm>
            <a:off x="0" y="6368291"/>
            <a:ext cx="9144000" cy="503999"/>
            <a:chOff x="0" y="6368291"/>
            <a:chExt cx="9144000" cy="503999"/>
          </a:xfrm>
        </p:grpSpPr>
        <p:sp>
          <p:nvSpPr>
            <p:cNvPr id="16" name="Google Shape;16;p64"/>
            <p:cNvSpPr/>
            <p:nvPr/>
          </p:nvSpPr>
          <p:spPr>
            <a:xfrm>
              <a:off x="0" y="6368291"/>
              <a:ext cx="9144000" cy="503999"/>
            </a:xfrm>
            <a:prstGeom prst="rect">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64" descr="logo"/>
            <p:cNvPicPr preferRelativeResize="0"/>
            <p:nvPr/>
          </p:nvPicPr>
          <p:blipFill rotWithShape="1">
            <a:blip r:embed="rId14">
              <a:alphaModFix/>
            </a:blip>
            <a:srcRect/>
            <a:stretch/>
          </p:blipFill>
          <p:spPr>
            <a:xfrm>
              <a:off x="36513" y="6443663"/>
              <a:ext cx="376237" cy="377825"/>
            </a:xfrm>
            <a:prstGeom prst="rect">
              <a:avLst/>
            </a:prstGeom>
            <a:noFill/>
            <a:ln>
              <a:noFill/>
            </a:ln>
          </p:spPr>
        </p:pic>
        <p:sp>
          <p:nvSpPr>
            <p:cNvPr id="18" name="Google Shape;18;p64"/>
            <p:cNvSpPr/>
            <p:nvPr/>
          </p:nvSpPr>
          <p:spPr>
            <a:xfrm>
              <a:off x="376762" y="6469063"/>
              <a:ext cx="366183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rgbClr val="2907A5"/>
                  </a:solidFill>
                  <a:latin typeface="Arial"/>
                  <a:ea typeface="Arial"/>
                  <a:cs typeface="Arial"/>
                  <a:sym typeface="Arial"/>
                </a:rPr>
                <a:t>Institute of Information Management, N</a:t>
              </a:r>
              <a:r>
                <a:rPr lang="en-US" i="1">
                  <a:solidFill>
                    <a:srgbClr val="2907A5"/>
                  </a:solidFill>
                </a:rPr>
                <a:t>YC</a:t>
              </a:r>
              <a:r>
                <a:rPr lang="en-US" sz="1400" b="0" i="1" u="none" strike="noStrike" cap="none">
                  <a:solidFill>
                    <a:srgbClr val="2907A5"/>
                  </a:solidFill>
                  <a:latin typeface="Arial"/>
                  <a:ea typeface="Arial"/>
                  <a:cs typeface="Arial"/>
                  <a:sym typeface="Arial"/>
                </a:rPr>
                <a:t>U </a:t>
              </a:r>
              <a:endParaRPr sz="1400">
                <a:solidFill>
                  <a:schemeClr val="dk1"/>
                </a:solidFill>
                <a:latin typeface="Calibri"/>
                <a:ea typeface="Calibri"/>
                <a:cs typeface="Calibri"/>
                <a:sym typeface="Calibri"/>
              </a:endParaRPr>
            </a:p>
          </p:txBody>
        </p:sp>
      </p:grpSp>
      <p:grpSp>
        <p:nvGrpSpPr>
          <p:cNvPr id="19" name="Google Shape;19;p64"/>
          <p:cNvGrpSpPr/>
          <p:nvPr/>
        </p:nvGrpSpPr>
        <p:grpSpPr>
          <a:xfrm>
            <a:off x="7505939" y="6430432"/>
            <a:ext cx="1576923" cy="380274"/>
            <a:chOff x="802992" y="1003371"/>
            <a:chExt cx="2247007" cy="541866"/>
          </a:xfrm>
        </p:grpSpPr>
        <p:sp>
          <p:nvSpPr>
            <p:cNvPr id="20" name="Google Shape;20;p64"/>
            <p:cNvSpPr/>
            <p:nvPr/>
          </p:nvSpPr>
          <p:spPr>
            <a:xfrm>
              <a:off x="802992" y="1005522"/>
              <a:ext cx="537600" cy="539715"/>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sp>
          <p:nvSpPr>
            <p:cNvPr id="21" name="Google Shape;21;p64"/>
            <p:cNvSpPr/>
            <p:nvPr/>
          </p:nvSpPr>
          <p:spPr>
            <a:xfrm>
              <a:off x="1369467" y="1003371"/>
              <a:ext cx="537600" cy="539715"/>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E</a:t>
              </a:r>
              <a:endParaRPr sz="2400" b="1">
                <a:solidFill>
                  <a:schemeClr val="lt1"/>
                </a:solidFill>
                <a:latin typeface="Tahoma"/>
                <a:ea typeface="Tahoma"/>
                <a:cs typeface="Tahoma"/>
                <a:sym typeface="Tahoma"/>
              </a:endParaRPr>
            </a:p>
          </p:txBody>
        </p:sp>
        <p:sp>
          <p:nvSpPr>
            <p:cNvPr id="22" name="Google Shape;22;p64"/>
            <p:cNvSpPr/>
            <p:nvPr/>
          </p:nvSpPr>
          <p:spPr>
            <a:xfrm>
              <a:off x="1940933" y="1005522"/>
              <a:ext cx="537600" cy="539715"/>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B</a:t>
              </a:r>
              <a:endParaRPr sz="2400" b="1">
                <a:solidFill>
                  <a:schemeClr val="lt1"/>
                </a:solidFill>
                <a:latin typeface="Tahoma"/>
                <a:ea typeface="Tahoma"/>
                <a:cs typeface="Tahoma"/>
                <a:sym typeface="Tahoma"/>
              </a:endParaRPr>
            </a:p>
          </p:txBody>
        </p:sp>
        <p:sp>
          <p:nvSpPr>
            <p:cNvPr id="23" name="Google Shape;23;p64"/>
            <p:cNvSpPr/>
            <p:nvPr/>
          </p:nvSpPr>
          <p:spPr>
            <a:xfrm>
              <a:off x="2512399" y="1003371"/>
              <a:ext cx="537600" cy="539715"/>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grpSp>
      <p:grpSp>
        <p:nvGrpSpPr>
          <p:cNvPr id="24" name="Google Shape;24;p64"/>
          <p:cNvGrpSpPr/>
          <p:nvPr/>
        </p:nvGrpSpPr>
        <p:grpSpPr>
          <a:xfrm>
            <a:off x="1" y="-8467"/>
            <a:ext cx="9171499" cy="359997"/>
            <a:chOff x="1" y="-8468"/>
            <a:chExt cx="9171499" cy="503999"/>
          </a:xfrm>
        </p:grpSpPr>
        <p:sp>
          <p:nvSpPr>
            <p:cNvPr id="25" name="Google Shape;25;p64"/>
            <p:cNvSpPr/>
            <p:nvPr/>
          </p:nvSpPr>
          <p:spPr>
            <a:xfrm>
              <a:off x="243457" y="-1"/>
              <a:ext cx="179997" cy="491068"/>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Google Shape;26;p64"/>
            <p:cNvSpPr/>
            <p:nvPr/>
          </p:nvSpPr>
          <p:spPr>
            <a:xfrm>
              <a:off x="1" y="-1"/>
              <a:ext cx="179998" cy="491068"/>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4"/>
            <p:cNvSpPr/>
            <p:nvPr/>
          </p:nvSpPr>
          <p:spPr>
            <a:xfrm>
              <a:off x="486912" y="-1"/>
              <a:ext cx="179997" cy="491068"/>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 name="Google Shape;28;p64"/>
            <p:cNvSpPr/>
            <p:nvPr/>
          </p:nvSpPr>
          <p:spPr>
            <a:xfrm>
              <a:off x="749300" y="-8468"/>
              <a:ext cx="8422200" cy="503999"/>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3.png"/><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3.png"/><Relationship Id="rId7" Type="http://schemas.openxmlformats.org/officeDocument/2006/relationships/image" Target="../media/image8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65.png"/><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89.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hyperlink" Target="https://www.politico.com/news/2024/01/09/gensler-sec-bitcoin-etfs-x-00134620" TargetMode="External"/><Relationship Id="rId4" Type="http://schemas.openxmlformats.org/officeDocument/2006/relationships/image" Target="../media/image91.png"/><Relationship Id="rId9" Type="http://schemas.openxmlformats.org/officeDocument/2006/relationships/image" Target="../media/image96.png"/></Relationships>
</file>

<file path=ppt/slides/_rels/slide44.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67.png"/><Relationship Id="rId7" Type="http://schemas.openxmlformats.org/officeDocument/2006/relationships/image" Target="../media/image99.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69.png"/><Relationship Id="rId9"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4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3.png"/><Relationship Id="rId7"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88.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09.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1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1.png"/><Relationship Id="rId7" Type="http://schemas.microsoft.com/office/2007/relationships/hdphoto" Target="../media/hdphoto7.wdp"/><Relationship Id="rId12" Type="http://schemas.openxmlformats.org/officeDocument/2006/relationships/image" Target="../media/image117.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4.png"/><Relationship Id="rId11" Type="http://schemas.microsoft.com/office/2007/relationships/hdphoto" Target="../media/hdphoto9.wdp"/><Relationship Id="rId5" Type="http://schemas.openxmlformats.org/officeDocument/2006/relationships/image" Target="../media/image113.png"/><Relationship Id="rId10" Type="http://schemas.openxmlformats.org/officeDocument/2006/relationships/image" Target="../media/image116.png"/><Relationship Id="rId4" Type="http://schemas.openxmlformats.org/officeDocument/2006/relationships/image" Target="../media/image112.png"/><Relationship Id="rId9" Type="http://schemas.microsoft.com/office/2007/relationships/hdphoto" Target="../media/hdphoto8.wdp"/></Relationships>
</file>

<file path=ppt/slides/_rels/slide53.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5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3.png"/><Relationship Id="rId7" Type="http://schemas.openxmlformats.org/officeDocument/2006/relationships/image" Target="../media/image65.png"/><Relationship Id="rId12" Type="http://schemas.microsoft.com/office/2007/relationships/hdphoto" Target="../media/hdphoto6.wdp"/><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128.png"/><Relationship Id="rId5" Type="http://schemas.openxmlformats.org/officeDocument/2006/relationships/image" Target="../media/image88.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09.png"/></Relationships>
</file>

<file path=ppt/slides/_rels/slide5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5.png"/><Relationship Id="rId18" Type="http://schemas.microsoft.com/office/2007/relationships/hdphoto" Target="../media/hdphoto2.wdp"/><Relationship Id="rId3" Type="http://schemas.openxmlformats.org/officeDocument/2006/relationships/image" Target="../media/image129.png"/><Relationship Id="rId7" Type="http://schemas.openxmlformats.org/officeDocument/2006/relationships/image" Target="../media/image23.png"/><Relationship Id="rId12" Type="http://schemas.microsoft.com/office/2007/relationships/hdphoto" Target="../media/hdphoto5.wdp"/><Relationship Id="rId17" Type="http://schemas.openxmlformats.org/officeDocument/2006/relationships/image" Target="../media/image43.png"/><Relationship Id="rId2" Type="http://schemas.openxmlformats.org/officeDocument/2006/relationships/notesSlide" Target="../notesSlides/notesSlide59.xml"/><Relationship Id="rId16" Type="http://schemas.microsoft.com/office/2007/relationships/hdphoto" Target="../media/hdphoto3.wdp"/><Relationship Id="rId20" Type="http://schemas.microsoft.com/office/2007/relationships/hdphoto" Target="../media/hdphoto6.wdp"/><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33.png"/><Relationship Id="rId5" Type="http://schemas.openxmlformats.org/officeDocument/2006/relationships/image" Target="../media/image131.png"/><Relationship Id="rId15" Type="http://schemas.openxmlformats.org/officeDocument/2006/relationships/image" Target="../media/image65.png"/><Relationship Id="rId10" Type="http://schemas.microsoft.com/office/2007/relationships/hdphoto" Target="../media/hdphoto4.wdp"/><Relationship Id="rId19" Type="http://schemas.openxmlformats.org/officeDocument/2006/relationships/image" Target="../media/image128.png"/><Relationship Id="rId4" Type="http://schemas.openxmlformats.org/officeDocument/2006/relationships/image" Target="../media/image130.png"/><Relationship Id="rId9" Type="http://schemas.openxmlformats.org/officeDocument/2006/relationships/image" Target="../media/image132.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
          <p:cNvSpPr txBox="1">
            <a:spLocks noGrp="1"/>
          </p:cNvSpPr>
          <p:nvPr>
            <p:ph type="ctrTitle"/>
          </p:nvPr>
        </p:nvSpPr>
        <p:spPr>
          <a:xfrm>
            <a:off x="277472" y="1695692"/>
            <a:ext cx="8633197" cy="1470025"/>
          </a:xfrm>
          <a:prstGeom prst="rect">
            <a:avLst/>
          </a:prstGeom>
          <a:noFill/>
          <a:ln>
            <a:noFill/>
          </a:ln>
        </p:spPr>
        <p:txBody>
          <a:bodyPr spcFirstLastPara="1" wrap="square" lIns="91425" tIns="45700" rIns="91425" bIns="45700" anchor="ctr" anchorCtr="0">
            <a:noAutofit/>
          </a:bodyPr>
          <a:lstStyle/>
          <a:p>
            <a:pPr lvl="0">
              <a:buClr>
                <a:srgbClr val="7030A0"/>
              </a:buClr>
              <a:buSzPct val="100000"/>
            </a:pPr>
            <a:r>
              <a:rPr lang="zh-TW" altLang="en-US" sz="4000" b="1" dirty="0">
                <a:solidFill>
                  <a:srgbClr val="7030A0"/>
                </a:solidFill>
              </a:rPr>
              <a:t>社群與智慧金融研究專題</a:t>
            </a:r>
            <a:br>
              <a:rPr lang="en-US" altLang="zh-TW" sz="4000" b="1" dirty="0">
                <a:solidFill>
                  <a:srgbClr val="7030A0"/>
                </a:solidFill>
              </a:rPr>
            </a:br>
            <a:r>
              <a:rPr lang="en-US" altLang="zh-TW" sz="4000" b="1" dirty="0">
                <a:solidFill>
                  <a:srgbClr val="7030A0"/>
                </a:solidFill>
              </a:rPr>
              <a:t>Collaborating Collective Human and Machine Intelligence in Prediction Markets</a:t>
            </a:r>
            <a:br>
              <a:rPr lang="en-US" sz="4000" b="1" dirty="0">
                <a:solidFill>
                  <a:srgbClr val="7030A0"/>
                </a:solidFill>
              </a:rPr>
            </a:br>
            <a:endParaRPr sz="4000" b="1" dirty="0">
              <a:solidFill>
                <a:srgbClr val="7030A0"/>
              </a:solidFill>
            </a:endParaRPr>
          </a:p>
        </p:txBody>
      </p:sp>
      <p:sp>
        <p:nvSpPr>
          <p:cNvPr id="107" name="Google Shape;107;p1"/>
          <p:cNvSpPr txBox="1">
            <a:spLocks noGrp="1"/>
          </p:cNvSpPr>
          <p:nvPr>
            <p:ph type="subTitle" idx="1"/>
          </p:nvPr>
        </p:nvSpPr>
        <p:spPr>
          <a:xfrm>
            <a:off x="586827" y="4070350"/>
            <a:ext cx="8014488" cy="203835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2060"/>
              </a:buClr>
              <a:buSzPts val="3200"/>
              <a:buNone/>
            </a:pPr>
            <a:r>
              <a:rPr lang="en-US" dirty="0">
                <a:solidFill>
                  <a:srgbClr val="002060"/>
                </a:solidFill>
              </a:rPr>
              <a:t> Yung-Ming Li Ph.D.</a:t>
            </a:r>
            <a:endParaRPr dirty="0"/>
          </a:p>
          <a:p>
            <a:pPr marL="0" lvl="0" indent="0" algn="ctr" rtl="0">
              <a:spcBef>
                <a:spcPts val="480"/>
              </a:spcBef>
              <a:spcAft>
                <a:spcPts val="0"/>
              </a:spcAft>
              <a:buClr>
                <a:srgbClr val="002060"/>
              </a:buClr>
              <a:buSzPts val="2400"/>
              <a:buNone/>
            </a:pPr>
            <a:r>
              <a:rPr lang="en-US" sz="2400" dirty="0">
                <a:solidFill>
                  <a:srgbClr val="002060"/>
                </a:solidFill>
              </a:rPr>
              <a:t>Distinguished Professor, Institute of Information Management</a:t>
            </a:r>
            <a:endParaRPr dirty="0"/>
          </a:p>
          <a:p>
            <a:pPr marL="0" lvl="0" indent="0" algn="ctr" rtl="0">
              <a:spcBef>
                <a:spcPts val="480"/>
              </a:spcBef>
              <a:spcAft>
                <a:spcPts val="0"/>
              </a:spcAft>
              <a:buClr>
                <a:srgbClr val="002060"/>
              </a:buClr>
              <a:buSzPts val="2400"/>
              <a:buNone/>
            </a:pPr>
            <a:r>
              <a:rPr lang="en-US" sz="2400" dirty="0">
                <a:solidFill>
                  <a:srgbClr val="002060"/>
                </a:solidFill>
              </a:rPr>
              <a:t>National Yang Ming Chiao Tung University, Taiwan</a:t>
            </a:r>
            <a:endParaRPr dirty="0"/>
          </a:p>
          <a:p>
            <a:pPr marL="0" lvl="0" indent="0" algn="ctr" rtl="0">
              <a:spcBef>
                <a:spcPts val="640"/>
              </a:spcBef>
              <a:spcAft>
                <a:spcPts val="0"/>
              </a:spcAft>
              <a:buClr>
                <a:srgbClr val="888888"/>
              </a:buClr>
              <a:buSzPts val="3200"/>
              <a:buNone/>
            </a:pPr>
            <a:endParaRPr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2e7c8e0e559_0_0"/>
          <p:cNvSpPr txBox="1">
            <a:spLocks noGrp="1"/>
          </p:cNvSpPr>
          <p:nvPr>
            <p:ph type="body" idx="1"/>
          </p:nvPr>
        </p:nvSpPr>
        <p:spPr>
          <a:xfrm>
            <a:off x="552200" y="1553230"/>
            <a:ext cx="8472000" cy="4803620"/>
          </a:xfrm>
          <a:prstGeom prst="rect">
            <a:avLst/>
          </a:prstGeom>
          <a:noFill/>
          <a:ln>
            <a:noFill/>
          </a:ln>
        </p:spPr>
        <p:txBody>
          <a:bodyPr spcFirstLastPara="1" wrap="square" lIns="91425" tIns="45700" rIns="91425" bIns="45700" anchor="t" anchorCtr="0">
            <a:normAutofit fontScale="77500" lnSpcReduction="20000"/>
          </a:bodyPr>
          <a:lstStyle/>
          <a:p>
            <a:pPr marL="342900" lvl="0" indent="-252095" algn="l" rtl="0">
              <a:spcBef>
                <a:spcPts val="0"/>
              </a:spcBef>
              <a:spcAft>
                <a:spcPts val="0"/>
              </a:spcAft>
              <a:buSzPct val="100000"/>
              <a:buFont typeface="Calibri"/>
              <a:buChar char="•"/>
            </a:pPr>
            <a:r>
              <a:rPr lang="en-US" sz="2800" dirty="0"/>
              <a:t>Individuals </a:t>
            </a:r>
            <a:r>
              <a:rPr lang="en-US" sz="2800" dirty="0">
                <a:solidFill>
                  <a:srgbClr val="FF0000"/>
                </a:solidFill>
              </a:rPr>
              <a:t>bet </a:t>
            </a:r>
            <a:r>
              <a:rPr lang="en-US" sz="2800" dirty="0"/>
              <a:t>on the outcome of some event by </a:t>
            </a:r>
            <a:r>
              <a:rPr lang="en-US" sz="2800" dirty="0">
                <a:solidFill>
                  <a:srgbClr val="FF0000"/>
                </a:solidFill>
              </a:rPr>
              <a:t>trading</a:t>
            </a:r>
            <a:r>
              <a:rPr lang="en-US" sz="2800" dirty="0"/>
              <a:t> claims to monetary amounts that are conditional on the outcome of the event. </a:t>
            </a:r>
            <a:endParaRPr sz="2800"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0" lvl="0" indent="0" algn="l" rtl="0">
              <a:spcBef>
                <a:spcPts val="640"/>
              </a:spcBef>
              <a:spcAft>
                <a:spcPts val="0"/>
              </a:spcAft>
              <a:buNone/>
            </a:pPr>
            <a:endParaRPr dirty="0"/>
          </a:p>
          <a:p>
            <a:pPr marL="0" lvl="0" indent="0" algn="l" rtl="0">
              <a:spcBef>
                <a:spcPts val="640"/>
              </a:spcBef>
              <a:spcAft>
                <a:spcPts val="0"/>
              </a:spcAft>
              <a:buNone/>
            </a:pPr>
            <a:endParaRPr dirty="0"/>
          </a:p>
          <a:p>
            <a:pPr marL="0" lvl="0" indent="0" algn="l" rtl="0">
              <a:spcBef>
                <a:spcPts val="640"/>
              </a:spcBef>
              <a:spcAft>
                <a:spcPts val="0"/>
              </a:spcAft>
              <a:buNone/>
            </a:pPr>
            <a:endParaRPr sz="3200" dirty="0"/>
          </a:p>
          <a:p>
            <a:pPr marL="0" lvl="0" indent="0" algn="l" rtl="0">
              <a:spcBef>
                <a:spcPts val="640"/>
              </a:spcBef>
              <a:spcAft>
                <a:spcPts val="0"/>
              </a:spcAft>
              <a:buNone/>
            </a:pPr>
            <a:endParaRPr sz="2800" dirty="0"/>
          </a:p>
          <a:p>
            <a:pPr marL="0" lvl="0" indent="0" algn="l" rtl="0">
              <a:spcBef>
                <a:spcPts val="640"/>
              </a:spcBef>
              <a:spcAft>
                <a:spcPts val="0"/>
              </a:spcAft>
              <a:buNone/>
            </a:pPr>
            <a:endParaRPr sz="2800" dirty="0"/>
          </a:p>
          <a:p>
            <a:pPr marL="0" lvl="0" indent="0" rtl="0">
              <a:spcBef>
                <a:spcPts val="640"/>
              </a:spcBef>
              <a:spcAft>
                <a:spcPts val="0"/>
              </a:spcAft>
              <a:buNone/>
            </a:pPr>
            <a:endParaRPr sz="2800" dirty="0"/>
          </a:p>
          <a:p>
            <a:pPr marL="0" lvl="0" indent="0" rtl="0">
              <a:spcBef>
                <a:spcPts val="640"/>
              </a:spcBef>
              <a:spcAft>
                <a:spcPts val="0"/>
              </a:spcAft>
              <a:buNone/>
            </a:pPr>
            <a:r>
              <a:rPr lang="en-US" sz="2800" b="1" dirty="0">
                <a:solidFill>
                  <a:srgbClr val="7030A0"/>
                </a:solidFill>
              </a:rPr>
              <a:t>Market price</a:t>
            </a:r>
            <a:r>
              <a:rPr lang="en-US" sz="2800" dirty="0"/>
              <a:t>=Average belief (market beliefs)on </a:t>
            </a:r>
            <a:r>
              <a:rPr lang="en-US" sz="2800" dirty="0">
                <a:solidFill>
                  <a:srgbClr val="FF0000"/>
                </a:solidFill>
              </a:rPr>
              <a:t>the </a:t>
            </a:r>
            <a:r>
              <a:rPr lang="en-US" altLang="zh-TW" sz="2800" dirty="0">
                <a:solidFill>
                  <a:srgbClr val="FF0000"/>
                </a:solidFill>
              </a:rPr>
              <a:t>probabilities of</a:t>
            </a:r>
            <a:r>
              <a:rPr lang="en-US" sz="2800" dirty="0">
                <a:solidFill>
                  <a:srgbClr val="FF0000"/>
                </a:solidFill>
              </a:rPr>
              <a:t> future events</a:t>
            </a:r>
            <a:endParaRPr sz="2800" dirty="0">
              <a:solidFill>
                <a:srgbClr val="FF0000"/>
              </a:solidFill>
            </a:endParaRPr>
          </a:p>
        </p:txBody>
      </p:sp>
      <p:sp>
        <p:nvSpPr>
          <p:cNvPr id="230" name="Google Shape;230;g2e7c8e0e559_0_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Prediction Market</a:t>
            </a:r>
            <a:endParaRPr sz="4400" b="1">
              <a:solidFill>
                <a:srgbClr val="003399"/>
              </a:solidFill>
              <a:latin typeface="Calibri"/>
              <a:ea typeface="Calibri"/>
              <a:cs typeface="Calibri"/>
              <a:sym typeface="Calibri"/>
            </a:endParaRPr>
          </a:p>
        </p:txBody>
      </p:sp>
      <p:cxnSp>
        <p:nvCxnSpPr>
          <p:cNvPr id="231" name="Google Shape;231;g2e7c8e0e559_0_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232" name="Google Shape;232;g2e7c8e0e559_0_0"/>
          <p:cNvPicPr preferRelativeResize="0"/>
          <p:nvPr/>
        </p:nvPicPr>
        <p:blipFill>
          <a:blip r:embed="rId3">
            <a:alphaModFix/>
          </a:blip>
          <a:stretch>
            <a:fillRect/>
          </a:stretch>
        </p:blipFill>
        <p:spPr>
          <a:xfrm>
            <a:off x="552200" y="2481019"/>
            <a:ext cx="5206313" cy="2948041"/>
          </a:xfrm>
          <a:prstGeom prst="rect">
            <a:avLst/>
          </a:prstGeom>
          <a:noFill/>
          <a:ln>
            <a:noFill/>
          </a:ln>
        </p:spPr>
      </p:pic>
      <p:pic>
        <p:nvPicPr>
          <p:cNvPr id="233" name="Google Shape;233;g2e7c8e0e559_0_0"/>
          <p:cNvPicPr preferRelativeResize="0"/>
          <p:nvPr/>
        </p:nvPicPr>
        <p:blipFill>
          <a:blip r:embed="rId4">
            <a:alphaModFix/>
          </a:blip>
          <a:stretch>
            <a:fillRect/>
          </a:stretch>
        </p:blipFill>
        <p:spPr>
          <a:xfrm>
            <a:off x="5688931" y="4595450"/>
            <a:ext cx="3214144" cy="932122"/>
          </a:xfrm>
          <a:prstGeom prst="rect">
            <a:avLst/>
          </a:prstGeom>
          <a:noFill/>
          <a:ln>
            <a:noFill/>
          </a:ln>
        </p:spPr>
      </p:pic>
      <p:pic>
        <p:nvPicPr>
          <p:cNvPr id="234" name="Google Shape;234;g2e7c8e0e559_0_0"/>
          <p:cNvPicPr preferRelativeResize="0"/>
          <p:nvPr/>
        </p:nvPicPr>
        <p:blipFill>
          <a:blip r:embed="rId5">
            <a:alphaModFix/>
          </a:blip>
          <a:stretch>
            <a:fillRect/>
          </a:stretch>
        </p:blipFill>
        <p:spPr>
          <a:xfrm>
            <a:off x="5926385" y="2603810"/>
            <a:ext cx="2910956" cy="18731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103d83ba6_1_739"/>
          <p:cNvSpPr txBox="1">
            <a:spLocks noGrp="1"/>
          </p:cNvSpPr>
          <p:nvPr>
            <p:ph type="body" idx="1"/>
          </p:nvPr>
        </p:nvSpPr>
        <p:spPr>
          <a:xfrm>
            <a:off x="552200" y="1702650"/>
            <a:ext cx="8229600" cy="4654200"/>
          </a:xfrm>
          <a:prstGeom prst="rect">
            <a:avLst/>
          </a:prstGeom>
          <a:noFill/>
          <a:ln>
            <a:noFill/>
          </a:ln>
        </p:spPr>
        <p:txBody>
          <a:bodyPr spcFirstLastPara="1" wrap="square" lIns="91425" tIns="45700" rIns="91425" bIns="45700" anchor="t" anchorCtr="0">
            <a:normAutofit/>
          </a:bodyPr>
          <a:lstStyle/>
          <a:p>
            <a:pPr marL="342900" lvl="0" indent="-292100" algn="l" rtl="0">
              <a:lnSpc>
                <a:spcPct val="115000"/>
              </a:lnSpc>
              <a:spcBef>
                <a:spcPts val="0"/>
              </a:spcBef>
              <a:spcAft>
                <a:spcPts val="0"/>
              </a:spcAft>
              <a:buSzPts val="2800"/>
              <a:buFont typeface="Calibri"/>
              <a:buChar char="•"/>
            </a:pPr>
            <a:r>
              <a:rPr lang="en-US" sz="2800" dirty="0"/>
              <a:t>Prediction market or betting market</a:t>
            </a:r>
            <a:endParaRPr sz="2800" dirty="0"/>
          </a:p>
          <a:p>
            <a:pPr marL="742950" lvl="1" indent="-323850" algn="l" rtl="0">
              <a:lnSpc>
                <a:spcPct val="115000"/>
              </a:lnSpc>
              <a:spcBef>
                <a:spcPts val="0"/>
              </a:spcBef>
              <a:spcAft>
                <a:spcPts val="0"/>
              </a:spcAft>
              <a:buSzPts val="2400"/>
              <a:buFont typeface="Calibri"/>
              <a:buChar char="–"/>
            </a:pPr>
            <a:r>
              <a:rPr lang="en-US" sz="2400" dirty="0">
                <a:solidFill>
                  <a:srgbClr val="1155CC"/>
                </a:solidFill>
              </a:rPr>
              <a:t>Markets</a:t>
            </a:r>
            <a:r>
              <a:rPr lang="en-US" sz="2400" dirty="0"/>
              <a:t> used to forecast </a:t>
            </a:r>
            <a:r>
              <a:rPr lang="en-US" sz="2400" dirty="0">
                <a:solidFill>
                  <a:srgbClr val="1155CC"/>
                </a:solidFill>
              </a:rPr>
              <a:t>future events</a:t>
            </a:r>
          </a:p>
          <a:p>
            <a:pPr marL="742950" lvl="1" indent="-323850" algn="l" rtl="0">
              <a:lnSpc>
                <a:spcPct val="115000"/>
              </a:lnSpc>
              <a:spcBef>
                <a:spcPts val="0"/>
              </a:spcBef>
              <a:spcAft>
                <a:spcPts val="0"/>
              </a:spcAft>
              <a:buSzPts val="2400"/>
              <a:buFont typeface="Calibri"/>
              <a:buChar char="–"/>
            </a:pPr>
            <a:r>
              <a:rPr lang="en-US" altLang="zh-TW" sz="2400" dirty="0"/>
              <a:t>Individuals’</a:t>
            </a:r>
            <a:r>
              <a:rPr lang="en-US" altLang="zh-TW" sz="2400" dirty="0">
                <a:solidFill>
                  <a:srgbClr val="1155CC"/>
                </a:solidFill>
              </a:rPr>
              <a:t> beliefs/expectations </a:t>
            </a:r>
            <a:r>
              <a:rPr lang="en-US" altLang="zh-TW" sz="2400" dirty="0"/>
              <a:t>on </a:t>
            </a:r>
            <a:r>
              <a:rPr lang="en-US" altLang="zh-TW" sz="2400" dirty="0">
                <a:solidFill>
                  <a:schemeClr val="tx1"/>
                </a:solidFill>
              </a:rPr>
              <a:t>the outcomes (the occurrence of events)  affect their behavior (bet on the event</a:t>
            </a:r>
            <a:endParaRPr lang="en-US" sz="2400" dirty="0">
              <a:solidFill>
                <a:srgbClr val="1155CC"/>
              </a:solidFill>
            </a:endParaRPr>
          </a:p>
          <a:p>
            <a:pPr marL="742950" lvl="1" indent="-323850">
              <a:lnSpc>
                <a:spcPct val="115000"/>
              </a:lnSpc>
              <a:spcBef>
                <a:spcPts val="0"/>
              </a:spcBef>
              <a:buSzPts val="2400"/>
              <a:buFont typeface="Calibri"/>
              <a:buChar char="–"/>
            </a:pPr>
            <a:r>
              <a:rPr lang="en-US" altLang="zh-TW" sz="2400" dirty="0"/>
              <a:t>Markets aggregate opinions about events: </a:t>
            </a:r>
            <a:r>
              <a:rPr lang="en-US" altLang="zh-TW" sz="2400" dirty="0">
                <a:solidFill>
                  <a:srgbClr val="1155CC"/>
                </a:solidFill>
              </a:rPr>
              <a:t>crowd wisdom </a:t>
            </a:r>
            <a:r>
              <a:rPr lang="en-US" altLang="zh-TW" sz="2400" dirty="0">
                <a:solidFill>
                  <a:schemeClr val="tx1"/>
                </a:solidFill>
              </a:rPr>
              <a:t>reflected</a:t>
            </a:r>
            <a:r>
              <a:rPr lang="en-US" altLang="zh-TW" sz="2400" dirty="0"/>
              <a:t> in prediction market </a:t>
            </a:r>
            <a:endParaRPr sz="2500" dirty="0">
              <a:latin typeface="Times New Roman"/>
              <a:ea typeface="Times New Roman"/>
              <a:cs typeface="Times New Roman"/>
              <a:sym typeface="Times New Roman"/>
            </a:endParaRPr>
          </a:p>
        </p:txBody>
      </p:sp>
      <p:sp>
        <p:nvSpPr>
          <p:cNvPr id="223" name="Google Shape;223;g2e103d83ba6_1_739"/>
          <p:cNvSpPr txBox="1"/>
          <p:nvPr/>
        </p:nvSpPr>
        <p:spPr>
          <a:xfrm>
            <a:off x="199402" y="501150"/>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Prediction Market</a:t>
            </a:r>
            <a:endParaRPr sz="4400" b="1">
              <a:solidFill>
                <a:srgbClr val="003399"/>
              </a:solidFill>
              <a:latin typeface="Calibri"/>
              <a:ea typeface="Calibri"/>
              <a:cs typeface="Calibri"/>
              <a:sym typeface="Calibri"/>
            </a:endParaRPr>
          </a:p>
        </p:txBody>
      </p:sp>
      <p:cxnSp>
        <p:nvCxnSpPr>
          <p:cNvPr id="224" name="Google Shape;224;g2e103d83ba6_1_739"/>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a:extLst>
            <a:ext uri="{FF2B5EF4-FFF2-40B4-BE49-F238E27FC236}">
              <a16:creationId xmlns:a16="http://schemas.microsoft.com/office/drawing/2014/main" id="{0598F66B-4141-F4C5-0BD2-64E4EDE83165}"/>
            </a:ext>
          </a:extLst>
        </p:cNvPr>
        <p:cNvGrpSpPr/>
        <p:nvPr/>
      </p:nvGrpSpPr>
      <p:grpSpPr>
        <a:xfrm>
          <a:off x="0" y="0"/>
          <a:ext cx="0" cy="0"/>
          <a:chOff x="0" y="0"/>
          <a:chExt cx="0" cy="0"/>
        </a:xfrm>
      </p:grpSpPr>
      <p:sp>
        <p:nvSpPr>
          <p:cNvPr id="250" name="Google Shape;250;g274ef3efce4_0_16">
            <a:extLst>
              <a:ext uri="{FF2B5EF4-FFF2-40B4-BE49-F238E27FC236}">
                <a16:creationId xmlns:a16="http://schemas.microsoft.com/office/drawing/2014/main" id="{DDC88197-3489-D640-10A3-AB58CFCE030E}"/>
              </a:ext>
            </a:extLst>
          </p:cNvPr>
          <p:cNvSpPr txBox="1"/>
          <p:nvPr/>
        </p:nvSpPr>
        <p:spPr>
          <a:xfrm>
            <a:off x="714816" y="617714"/>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Researches on Prediction Markets</a:t>
            </a:r>
            <a:endParaRPr sz="4400" b="1" dirty="0">
              <a:solidFill>
                <a:srgbClr val="003399"/>
              </a:solidFill>
              <a:latin typeface="Calibri"/>
              <a:ea typeface="Calibri"/>
              <a:cs typeface="Calibri"/>
              <a:sym typeface="Calibri"/>
            </a:endParaRPr>
          </a:p>
        </p:txBody>
      </p:sp>
      <p:pic>
        <p:nvPicPr>
          <p:cNvPr id="11" name="圖片 10" descr="一張含有 圓形, 美工圖案, 符號, 圖畫 的圖片&#10;&#10;AI 產生的內容可能不正確。">
            <a:extLst>
              <a:ext uri="{FF2B5EF4-FFF2-40B4-BE49-F238E27FC236}">
                <a16:creationId xmlns:a16="http://schemas.microsoft.com/office/drawing/2014/main" id="{38F7BE5C-E83A-ABC2-5256-FA6B155AD76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1" b="92773" l="9961" r="91504">
                        <a14:foregroundMark x1="45703" y1="90039" x2="55664" y2="88770"/>
                        <a14:foregroundMark x1="55664" y1="88770" x2="56152" y2="88477"/>
                        <a14:foregroundMark x1="89453" y1="52930" x2="89844" y2="60840"/>
                        <a14:foregroundMark x1="89844" y1="60840" x2="90527" y2="56250"/>
                        <a14:foregroundMark x1="90723" y1="50879" x2="91504" y2="59082"/>
                        <a14:foregroundMark x1="62207" y1="87988" x2="43750" y2="92773"/>
                      </a14:backgroundRemoval>
                    </a14:imgEffect>
                  </a14:imgLayer>
                </a14:imgProps>
              </a:ext>
            </a:extLst>
          </a:blip>
          <a:stretch>
            <a:fillRect/>
          </a:stretch>
        </p:blipFill>
        <p:spPr>
          <a:xfrm>
            <a:off x="1718129" y="847217"/>
            <a:ext cx="5550234" cy="5550234"/>
          </a:xfrm>
          <a:prstGeom prst="rect">
            <a:avLst/>
          </a:prstGeom>
        </p:spPr>
      </p:pic>
      <p:cxnSp>
        <p:nvCxnSpPr>
          <p:cNvPr id="17" name="Google Shape;231;g2e7c8e0e559_0_0">
            <a:extLst>
              <a:ext uri="{FF2B5EF4-FFF2-40B4-BE49-F238E27FC236}">
                <a16:creationId xmlns:a16="http://schemas.microsoft.com/office/drawing/2014/main" id="{3E6B836D-35DC-4311-DA94-75F372DFCEAE}"/>
              </a:ext>
            </a:extLst>
          </p:cNvPr>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grpSp>
        <p:nvGrpSpPr>
          <p:cNvPr id="13" name="群組 12">
            <a:extLst>
              <a:ext uri="{FF2B5EF4-FFF2-40B4-BE49-F238E27FC236}">
                <a16:creationId xmlns:a16="http://schemas.microsoft.com/office/drawing/2014/main" id="{2A6DC830-E5A0-3DEC-4119-DCBAFB47BA10}"/>
              </a:ext>
            </a:extLst>
          </p:cNvPr>
          <p:cNvGrpSpPr/>
          <p:nvPr/>
        </p:nvGrpSpPr>
        <p:grpSpPr>
          <a:xfrm>
            <a:off x="638312" y="1469722"/>
            <a:ext cx="7437622" cy="3926435"/>
            <a:chOff x="638312" y="1469722"/>
            <a:chExt cx="7437622" cy="3926435"/>
          </a:xfrm>
        </p:grpSpPr>
        <p:grpSp>
          <p:nvGrpSpPr>
            <p:cNvPr id="2" name="群組 1">
              <a:extLst>
                <a:ext uri="{FF2B5EF4-FFF2-40B4-BE49-F238E27FC236}">
                  <a16:creationId xmlns:a16="http://schemas.microsoft.com/office/drawing/2014/main" id="{9533F3FE-C0E6-83F7-F29C-CF888AC0CAA9}"/>
                </a:ext>
              </a:extLst>
            </p:cNvPr>
            <p:cNvGrpSpPr/>
            <p:nvPr/>
          </p:nvGrpSpPr>
          <p:grpSpPr>
            <a:xfrm>
              <a:off x="638312" y="1469722"/>
              <a:ext cx="7437622" cy="3667727"/>
              <a:chOff x="638312" y="1469722"/>
              <a:chExt cx="7437622" cy="3667727"/>
            </a:xfrm>
          </p:grpSpPr>
          <p:sp>
            <p:nvSpPr>
              <p:cNvPr id="255" name="Google Shape;255;g274ef3efce4_0_16">
                <a:extLst>
                  <a:ext uri="{FF2B5EF4-FFF2-40B4-BE49-F238E27FC236}">
                    <a16:creationId xmlns:a16="http://schemas.microsoft.com/office/drawing/2014/main" id="{2E5C112C-527C-466E-B7B6-5B8D17018DCD}"/>
                  </a:ext>
                </a:extLst>
              </p:cNvPr>
              <p:cNvSpPr txBox="1"/>
              <p:nvPr/>
            </p:nvSpPr>
            <p:spPr>
              <a:xfrm>
                <a:off x="3049225" y="2166496"/>
                <a:ext cx="1238400" cy="49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solidFill>
                      <a:schemeClr val="dk1"/>
                    </a:solidFill>
                    <a:latin typeface="Calibri"/>
                    <a:ea typeface="Calibri"/>
                    <a:cs typeface="Calibri"/>
                    <a:sym typeface="Calibri"/>
                  </a:rPr>
                  <a:t>Betting</a:t>
                </a:r>
                <a:endParaRPr sz="2400" b="1" dirty="0">
                  <a:solidFill>
                    <a:schemeClr val="dk1"/>
                  </a:solidFill>
                  <a:latin typeface="Calibri"/>
                  <a:ea typeface="Calibri"/>
                  <a:cs typeface="Calibri"/>
                  <a:sym typeface="Calibri"/>
                </a:endParaRPr>
              </a:p>
            </p:txBody>
          </p:sp>
          <p:sp>
            <p:nvSpPr>
              <p:cNvPr id="256" name="Google Shape;256;g274ef3efce4_0_16">
                <a:extLst>
                  <a:ext uri="{FF2B5EF4-FFF2-40B4-BE49-F238E27FC236}">
                    <a16:creationId xmlns:a16="http://schemas.microsoft.com/office/drawing/2014/main" id="{2B91C230-EA02-CC6A-E878-32C38005A12B}"/>
                  </a:ext>
                </a:extLst>
              </p:cNvPr>
              <p:cNvSpPr txBox="1"/>
              <p:nvPr/>
            </p:nvSpPr>
            <p:spPr>
              <a:xfrm>
                <a:off x="4493246" y="2281303"/>
                <a:ext cx="2117700" cy="82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solidFill>
                      <a:schemeClr val="dk1"/>
                    </a:solidFill>
                    <a:latin typeface="Calibri"/>
                    <a:ea typeface="Calibri"/>
                    <a:cs typeface="Calibri"/>
                    <a:sym typeface="Calibri"/>
                  </a:rPr>
                  <a:t>Stock</a:t>
                </a:r>
                <a:endParaRPr sz="2400" b="1" dirty="0">
                  <a:solidFill>
                    <a:schemeClr val="dk1"/>
                  </a:solidFill>
                  <a:latin typeface="Calibri"/>
                  <a:ea typeface="Calibri"/>
                  <a:cs typeface="Calibri"/>
                  <a:sym typeface="Calibri"/>
                </a:endParaRPr>
              </a:p>
            </p:txBody>
          </p:sp>
          <p:sp>
            <p:nvSpPr>
              <p:cNvPr id="257" name="Google Shape;257;g274ef3efce4_0_16">
                <a:extLst>
                  <a:ext uri="{FF2B5EF4-FFF2-40B4-BE49-F238E27FC236}">
                    <a16:creationId xmlns:a16="http://schemas.microsoft.com/office/drawing/2014/main" id="{A34CB808-3203-06AF-3EDD-430942BD6F5E}"/>
                  </a:ext>
                </a:extLst>
              </p:cNvPr>
              <p:cNvSpPr txBox="1"/>
              <p:nvPr/>
            </p:nvSpPr>
            <p:spPr>
              <a:xfrm>
                <a:off x="2537377" y="3666990"/>
                <a:ext cx="1712700" cy="82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sp>
            <p:nvSpPr>
              <p:cNvPr id="259" name="Google Shape;259;g274ef3efce4_0_16">
                <a:extLst>
                  <a:ext uri="{FF2B5EF4-FFF2-40B4-BE49-F238E27FC236}">
                    <a16:creationId xmlns:a16="http://schemas.microsoft.com/office/drawing/2014/main" id="{131141C2-8A36-84E2-8A35-2853F0136681}"/>
                  </a:ext>
                </a:extLst>
              </p:cNvPr>
              <p:cNvSpPr txBox="1"/>
              <p:nvPr/>
            </p:nvSpPr>
            <p:spPr>
              <a:xfrm>
                <a:off x="4893924" y="3879895"/>
                <a:ext cx="1878300" cy="56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Information </a:t>
                </a:r>
                <a:endParaRPr sz="2400" b="1" dirty="0">
                  <a:solidFill>
                    <a:schemeClr val="dk1"/>
                  </a:solidFill>
                  <a:latin typeface="Calibri"/>
                  <a:ea typeface="Calibri"/>
                  <a:cs typeface="Calibri"/>
                  <a:sym typeface="Calibri"/>
                </a:endParaRPr>
              </a:p>
            </p:txBody>
          </p:sp>
          <p:pic>
            <p:nvPicPr>
              <p:cNvPr id="260" name="Google Shape;260;g274ef3efce4_0_16">
                <a:extLst>
                  <a:ext uri="{FF2B5EF4-FFF2-40B4-BE49-F238E27FC236}">
                    <a16:creationId xmlns:a16="http://schemas.microsoft.com/office/drawing/2014/main" id="{78668442-83E9-2A71-383B-CB7D676B828A}"/>
                  </a:ext>
                </a:extLst>
              </p:cNvPr>
              <p:cNvPicPr preferRelativeResize="0"/>
              <p:nvPr/>
            </p:nvPicPr>
            <p:blipFill>
              <a:blip r:embed="rId5">
                <a:alphaModFix/>
              </a:blip>
              <a:stretch>
                <a:fillRect/>
              </a:stretch>
            </p:blipFill>
            <p:spPr>
              <a:xfrm>
                <a:off x="910533" y="1536757"/>
                <a:ext cx="1041653" cy="977726"/>
              </a:xfrm>
              <a:prstGeom prst="rect">
                <a:avLst/>
              </a:prstGeom>
              <a:noFill/>
              <a:ln>
                <a:noFill/>
              </a:ln>
            </p:spPr>
          </p:pic>
          <p:pic>
            <p:nvPicPr>
              <p:cNvPr id="261" name="Google Shape;261;g274ef3efce4_0_16">
                <a:extLst>
                  <a:ext uri="{FF2B5EF4-FFF2-40B4-BE49-F238E27FC236}">
                    <a16:creationId xmlns:a16="http://schemas.microsoft.com/office/drawing/2014/main" id="{591DCBF2-98D0-D5DC-2224-328F5AAB9E17}"/>
                  </a:ext>
                </a:extLst>
              </p:cNvPr>
              <p:cNvPicPr preferRelativeResize="0"/>
              <p:nvPr/>
            </p:nvPicPr>
            <p:blipFill>
              <a:blip r:embed="rId6">
                <a:alphaModFix/>
              </a:blip>
              <a:stretch>
                <a:fillRect/>
              </a:stretch>
            </p:blipFill>
            <p:spPr>
              <a:xfrm>
                <a:off x="6905044" y="1469722"/>
                <a:ext cx="1041653" cy="1044761"/>
              </a:xfrm>
              <a:prstGeom prst="rect">
                <a:avLst/>
              </a:prstGeom>
              <a:noFill/>
              <a:ln>
                <a:noFill/>
              </a:ln>
            </p:spPr>
          </p:pic>
          <p:pic>
            <p:nvPicPr>
              <p:cNvPr id="262" name="Google Shape;262;g274ef3efce4_0_16">
                <a:extLst>
                  <a:ext uri="{FF2B5EF4-FFF2-40B4-BE49-F238E27FC236}">
                    <a16:creationId xmlns:a16="http://schemas.microsoft.com/office/drawing/2014/main" id="{465766EA-D799-35A1-0382-BE73B484E285}"/>
                  </a:ext>
                </a:extLst>
              </p:cNvPr>
              <p:cNvPicPr preferRelativeResize="0"/>
              <p:nvPr/>
            </p:nvPicPr>
            <p:blipFill>
              <a:blip r:embed="rId7">
                <a:alphaModFix/>
              </a:blip>
              <a:stretch>
                <a:fillRect/>
              </a:stretch>
            </p:blipFill>
            <p:spPr>
              <a:xfrm>
                <a:off x="638312" y="3513113"/>
                <a:ext cx="1079818" cy="1084287"/>
              </a:xfrm>
              <a:prstGeom prst="rect">
                <a:avLst/>
              </a:prstGeom>
              <a:noFill/>
              <a:ln>
                <a:noFill/>
              </a:ln>
            </p:spPr>
          </p:pic>
          <p:pic>
            <p:nvPicPr>
              <p:cNvPr id="263" name="Google Shape;263;g274ef3efce4_0_16">
                <a:extLst>
                  <a:ext uri="{FF2B5EF4-FFF2-40B4-BE49-F238E27FC236}">
                    <a16:creationId xmlns:a16="http://schemas.microsoft.com/office/drawing/2014/main" id="{1B3EAA93-0E20-CE41-044E-A14F551D7E97}"/>
                  </a:ext>
                </a:extLst>
              </p:cNvPr>
              <p:cNvPicPr preferRelativeResize="0"/>
              <p:nvPr/>
            </p:nvPicPr>
            <p:blipFill>
              <a:blip r:embed="rId8">
                <a:alphaModFix/>
              </a:blip>
              <a:stretch>
                <a:fillRect/>
              </a:stretch>
            </p:blipFill>
            <p:spPr>
              <a:xfrm>
                <a:off x="6996116" y="4092688"/>
                <a:ext cx="1079818" cy="1044761"/>
              </a:xfrm>
              <a:prstGeom prst="rect">
                <a:avLst/>
              </a:prstGeom>
              <a:noFill/>
              <a:ln>
                <a:noFill/>
              </a:ln>
            </p:spPr>
          </p:pic>
        </p:grpSp>
        <p:sp>
          <p:nvSpPr>
            <p:cNvPr id="12" name="Google Shape;255;g274ef3efce4_0_16">
              <a:extLst>
                <a:ext uri="{FF2B5EF4-FFF2-40B4-BE49-F238E27FC236}">
                  <a16:creationId xmlns:a16="http://schemas.microsoft.com/office/drawing/2014/main" id="{2A713795-6DBE-7B7A-7016-334AAC620311}"/>
                </a:ext>
              </a:extLst>
            </p:cNvPr>
            <p:cNvSpPr txBox="1"/>
            <p:nvPr/>
          </p:nvSpPr>
          <p:spPr>
            <a:xfrm>
              <a:off x="4047875" y="4896957"/>
              <a:ext cx="1238400" cy="499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2400" b="1" dirty="0">
                  <a:solidFill>
                    <a:schemeClr val="dk1"/>
                  </a:solidFill>
                  <a:latin typeface="Calibri"/>
                  <a:ea typeface="Calibri"/>
                  <a:cs typeface="Calibri"/>
                  <a:sym typeface="Calibri"/>
                </a:rPr>
                <a:t>LLM</a:t>
              </a:r>
              <a:endParaRPr sz="2400" b="1" dirty="0">
                <a:solidFill>
                  <a:schemeClr val="dk1"/>
                </a:solidFill>
                <a:latin typeface="Calibri"/>
                <a:ea typeface="Calibri"/>
                <a:cs typeface="Calibri"/>
                <a:sym typeface="Calibri"/>
              </a:endParaRPr>
            </a:p>
          </p:txBody>
        </p:sp>
      </p:grpSp>
      <p:pic>
        <p:nvPicPr>
          <p:cNvPr id="15" name="圖片 14">
            <a:extLst>
              <a:ext uri="{FF2B5EF4-FFF2-40B4-BE49-F238E27FC236}">
                <a16:creationId xmlns:a16="http://schemas.microsoft.com/office/drawing/2014/main" id="{904083C1-4E4E-6D52-9012-5FCA75DCE37B}"/>
              </a:ext>
            </a:extLst>
          </p:cNvPr>
          <p:cNvPicPr>
            <a:picLocks noChangeAspect="1"/>
          </p:cNvPicPr>
          <p:nvPr/>
        </p:nvPicPr>
        <p:blipFill>
          <a:blip r:embed="rId9"/>
          <a:stretch>
            <a:fillRect/>
          </a:stretch>
        </p:blipFill>
        <p:spPr>
          <a:xfrm>
            <a:off x="1952186" y="5262091"/>
            <a:ext cx="977725" cy="977725"/>
          </a:xfrm>
          <a:prstGeom prst="rect">
            <a:avLst/>
          </a:prstGeom>
        </p:spPr>
      </p:pic>
    </p:spTree>
    <p:extLst>
      <p:ext uri="{BB962C8B-B14F-4D97-AF65-F5344CB8AC3E}">
        <p14:creationId xmlns:p14="http://schemas.microsoft.com/office/powerpoint/2010/main" val="18802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7"/>
        <p:cNvGrpSpPr/>
        <p:nvPr/>
      </p:nvGrpSpPr>
      <p:grpSpPr>
        <a:xfrm>
          <a:off x="0" y="0"/>
          <a:ext cx="0" cy="0"/>
          <a:chOff x="0" y="0"/>
          <a:chExt cx="0" cy="0"/>
        </a:xfrm>
      </p:grpSpPr>
      <p:sp>
        <p:nvSpPr>
          <p:cNvPr id="271" name="Google Shape;271;g2e103d83ba6_0_24"/>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2" name="Google Shape;272;g2e103d83ba6_0_24"/>
          <p:cNvGrpSpPr/>
          <p:nvPr/>
        </p:nvGrpSpPr>
        <p:grpSpPr>
          <a:xfrm>
            <a:off x="180001" y="2481449"/>
            <a:ext cx="11580813" cy="939372"/>
            <a:chOff x="133955" y="707952"/>
            <a:chExt cx="7899600" cy="839700"/>
          </a:xfrm>
        </p:grpSpPr>
        <p:sp>
          <p:nvSpPr>
            <p:cNvPr id="273" name="Google Shape;273;g2e103d83ba6_0_24"/>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g2e103d83ba6_0_24"/>
            <p:cNvSpPr txBox="1"/>
            <p:nvPr/>
          </p:nvSpPr>
          <p:spPr>
            <a:xfrm>
              <a:off x="800555" y="905042"/>
              <a:ext cx="72330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Betting Market Prediction: Sports betting</a:t>
              </a:r>
              <a:endParaRPr sz="3200" b="1" dirty="0">
                <a:solidFill>
                  <a:srgbClr val="FFFFFF"/>
                </a:solidFill>
                <a:latin typeface="Calibri"/>
                <a:ea typeface="Calibri"/>
                <a:cs typeface="Calibri"/>
                <a:sym typeface="Calibri"/>
              </a:endParaRPr>
            </a:p>
          </p:txBody>
        </p:sp>
      </p:grpSp>
      <p:grpSp>
        <p:nvGrpSpPr>
          <p:cNvPr id="275" name="Google Shape;275;g2e103d83ba6_0_24"/>
          <p:cNvGrpSpPr/>
          <p:nvPr/>
        </p:nvGrpSpPr>
        <p:grpSpPr>
          <a:xfrm>
            <a:off x="1" y="-8467"/>
            <a:ext cx="9171499" cy="360007"/>
            <a:chOff x="1" y="-8468"/>
            <a:chExt cx="9171499" cy="504000"/>
          </a:xfrm>
        </p:grpSpPr>
        <p:sp>
          <p:nvSpPr>
            <p:cNvPr id="276" name="Google Shape;276;g2e103d83ba6_0_24"/>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2e103d83ba6_0_24"/>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2e103d83ba6_0_24"/>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g2e103d83ba6_0_24"/>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6" name="群組 15">
            <a:extLst>
              <a:ext uri="{FF2B5EF4-FFF2-40B4-BE49-F238E27FC236}">
                <a16:creationId xmlns:a16="http://schemas.microsoft.com/office/drawing/2014/main" id="{B9B7F428-C4AC-EF2D-0879-DC55773A55CB}"/>
              </a:ext>
            </a:extLst>
          </p:cNvPr>
          <p:cNvGrpSpPr/>
          <p:nvPr/>
        </p:nvGrpSpPr>
        <p:grpSpPr>
          <a:xfrm>
            <a:off x="6445130" y="3940124"/>
            <a:ext cx="2108692" cy="2121029"/>
            <a:chOff x="6445130" y="3940124"/>
            <a:chExt cx="2108692" cy="2121029"/>
          </a:xfrm>
        </p:grpSpPr>
        <p:pic>
          <p:nvPicPr>
            <p:cNvPr id="12" name="圖片 11">
              <a:extLst>
                <a:ext uri="{FF2B5EF4-FFF2-40B4-BE49-F238E27FC236}">
                  <a16:creationId xmlns:a16="http://schemas.microsoft.com/office/drawing/2014/main" id="{A0F6746D-8B37-908D-A938-31DE716DE690}"/>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8" name="圖片 7">
              <a:extLst>
                <a:ext uri="{FF2B5EF4-FFF2-40B4-BE49-F238E27FC236}">
                  <a16:creationId xmlns:a16="http://schemas.microsoft.com/office/drawing/2014/main" id="{3AF85124-37D9-D1BE-15FB-8309E90B99D4}"/>
                </a:ext>
              </a:extLst>
            </p:cNvPr>
            <p:cNvPicPr>
              <a:picLocks noChangeAspect="1"/>
            </p:cNvPicPr>
            <p:nvPr/>
          </p:nvPicPr>
          <p:blipFill>
            <a:blip r:embed="rId4">
              <a:duotone>
                <a:prstClr val="black"/>
                <a:srgbClr val="DBEEF4">
                  <a:tint val="45000"/>
                  <a:satMod val="400000"/>
                </a:srgbClr>
              </a:duotone>
              <a:extLst>
                <a:ext uri="{BEBA8EAE-BF5A-486C-A8C5-ECC9F3942E4B}">
                  <a14:imgProps xmlns:a14="http://schemas.microsoft.com/office/drawing/2010/main">
                    <a14:imgLayer r:embed="rId5">
                      <a14:imgEffect>
                        <a14:backgroundRemoval t="9658" b="95976" l="9031" r="93268">
                          <a14:foregroundMark x1="47455" y1="43058" x2="61248" y2="63179"/>
                          <a14:foregroundMark x1="76609" y1="66277" x2="71921" y2="73642"/>
                          <a14:foregroundMark x1="75862" y1="86720" x2="53530" y2="43662"/>
                          <a14:foregroundMark x1="66338" y1="77264" x2="52874" y2="35211"/>
                          <a14:foregroundMark x1="52874" y1="35211" x2="29064" y2="55533"/>
                          <a14:foregroundMark x1="29064" y1="55533" x2="63711" y2="42656"/>
                          <a14:foregroundMark x1="76623" y1="46134" x2="61905" y2="19517"/>
                          <a14:foregroundMark x1="82266" y1="56338" x2="77536" y2="47785"/>
                          <a14:foregroundMark x1="61905" y1="19517" x2="37110" y2="33400"/>
                          <a14:foregroundMark x1="37110" y1="33400" x2="64204" y2="33602"/>
                          <a14:foregroundMark x1="65846" y1="71630" x2="33662" y2="40040"/>
                          <a14:foregroundMark x1="33662" y1="40040" x2="50411" y2="57948"/>
                          <a14:foregroundMark x1="34154" y1="65191" x2="27258" y2="68410"/>
                          <a14:foregroundMark x1="68966" y1="89336" x2="65025" y2="87928"/>
                          <a14:foregroundMark x1="72742" y1="96177" x2="62069" y2="88934"/>
                          <a14:foregroundMark x1="90312" y1="57948" x2="81773" y2="57344"/>
                          <a14:foregroundMark x1="89491" y1="46076" x2="93103" y2="57545"/>
                          <a14:foregroundMark x1="29885" y1="47686" x2="31691" y2="41851"/>
                          <a14:foregroundMark x1="23481" y1="47887" x2="28243" y2="42455"/>
                          <a14:foregroundMark x1="32841" y1="70423" x2="29228" y2="65795"/>
                          <a14:foregroundMark x1="88670" y1="45674" x2="93268" y2="54326"/>
                          <a14:foregroundMark x1="9852" y1="68410" x2="9031" y2="69618"/>
                          <a14:foregroundMark x1="35468" y1="27565" x2="44828" y2="21328"/>
                          <a14:foregroundMark x1="91626" y1="48089" x2="92447" y2="56338"/>
                          <a14:backgroundMark x1="77668" y1="64588" x2="77668" y2="64588"/>
                          <a14:backgroundMark x1="77668" y1="64588" x2="77504" y2="66398"/>
                          <a14:backgroundMark x1="77504" y1="47686" x2="77011" y2="46881"/>
                          <a14:backgroundMark x1="77833" y1="64990" x2="78161" y2="64588"/>
                          <a14:backgroundMark x1="77833" y1="64588" x2="78654" y2="64386"/>
                          <a14:backgroundMark x1="77176" y1="46479" x2="77833" y2="47686"/>
                          <a14:backgroundMark x1="76683" y1="46076" x2="77176" y2="46680"/>
                        </a14:backgroundRemoval>
                      </a14:imgEffect>
                    </a14:imgLayer>
                  </a14:imgProps>
                </a:ext>
              </a:extLst>
            </a:blip>
            <a:stretch>
              <a:fillRect/>
            </a:stretch>
          </p:blipFill>
          <p:spPr>
            <a:xfrm>
              <a:off x="6445130" y="3940124"/>
              <a:ext cx="1414975" cy="1154750"/>
            </a:xfrm>
            <a:prstGeom prst="rect">
              <a:avLst/>
            </a:prstGeom>
          </p:spPr>
        </p:pic>
        <p:sp>
          <p:nvSpPr>
            <p:cNvPr id="15" name="Google Shape;255;g274ef3efce4_0_16">
              <a:extLst>
                <a:ext uri="{FF2B5EF4-FFF2-40B4-BE49-F238E27FC236}">
                  <a16:creationId xmlns:a16="http://schemas.microsoft.com/office/drawing/2014/main" id="{8D58A70E-6743-5381-5656-6A74DD6CBF16}"/>
                </a:ext>
              </a:extLst>
            </p:cNvPr>
            <p:cNvSpPr txBox="1"/>
            <p:nvPr/>
          </p:nvSpPr>
          <p:spPr>
            <a:xfrm>
              <a:off x="6533417" y="4325496"/>
              <a:ext cx="1238400" cy="49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dirty="0">
                  <a:solidFill>
                    <a:schemeClr val="dk1"/>
                  </a:solidFill>
                  <a:latin typeface="Calibri"/>
                  <a:ea typeface="Calibri"/>
                  <a:cs typeface="Calibri"/>
                  <a:sym typeface="Calibri"/>
                </a:rPr>
                <a:t>Betting</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cxnSp>
        <p:nvCxnSpPr>
          <p:cNvPr id="321" name="Google Shape;321;g2740f063c46_10_22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322" name="Google Shape;322;g2740f063c46_10_222"/>
          <p:cNvSpPr/>
          <p:nvPr/>
        </p:nvSpPr>
        <p:spPr>
          <a:xfrm>
            <a:off x="2246772" y="2060854"/>
            <a:ext cx="1057200" cy="1054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g2740f063c46_10_222"/>
          <p:cNvSpPr txBox="1"/>
          <p:nvPr/>
        </p:nvSpPr>
        <p:spPr>
          <a:xfrm>
            <a:off x="2386921" y="2464084"/>
            <a:ext cx="777000" cy="248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324" name="Google Shape;324;g2740f063c46_10_22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g2740f063c46_10_22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326" name="Google Shape;326;g2740f063c46_10_22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g2740f063c46_10_222"/>
          <p:cNvSpPr txBox="1"/>
          <p:nvPr/>
        </p:nvSpPr>
        <p:spPr>
          <a:xfrm>
            <a:off x="7257181" y="1887138"/>
            <a:ext cx="1512000" cy="14019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328" name="Google Shape;328;g2740f063c46_10_22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g2740f063c46_10_22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g2740f063c46_10_22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Sport</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Betting</a:t>
            </a:r>
            <a:endParaRPr sz="1600" b="1">
              <a:solidFill>
                <a:schemeClr val="lt1"/>
              </a:solidFill>
              <a:latin typeface="Tahoma"/>
              <a:ea typeface="Tahoma"/>
              <a:cs typeface="Tahoma"/>
              <a:sym typeface="Tahoma"/>
            </a:endParaRPr>
          </a:p>
        </p:txBody>
      </p:sp>
      <p:sp>
        <p:nvSpPr>
          <p:cNvPr id="331" name="Google Shape;331;g2740f063c46_10_222"/>
          <p:cNvSpPr txBox="1"/>
          <p:nvPr/>
        </p:nvSpPr>
        <p:spPr>
          <a:xfrm>
            <a:off x="1764000" y="3741538"/>
            <a:ext cx="4923699" cy="24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A</a:t>
            </a:r>
            <a:r>
              <a:rPr lang="en-US" sz="1800" b="1" dirty="0">
                <a:solidFill>
                  <a:schemeClr val="dk1"/>
                </a:solidFill>
                <a:latin typeface="Times New Roman"/>
                <a:ea typeface="Times New Roman"/>
                <a:cs typeface="Times New Roman"/>
                <a:sym typeface="Times New Roman"/>
              </a:rPr>
              <a:t> Sport Betting</a:t>
            </a:r>
            <a:r>
              <a:rPr lang="en-US" sz="1800" dirty="0">
                <a:solidFill>
                  <a:schemeClr val="dk1"/>
                </a:solidFill>
                <a:latin typeface="Times New Roman"/>
                <a:ea typeface="Times New Roman"/>
                <a:cs typeface="Times New Roman"/>
                <a:sym typeface="Times New Roman"/>
              </a:rPr>
              <a:t> involves predicting outcomes of </a:t>
            </a:r>
            <a:r>
              <a:rPr lang="en-US" sz="1800" b="1" dirty="0">
                <a:solidFill>
                  <a:schemeClr val="dk1"/>
                </a:solidFill>
                <a:latin typeface="Times New Roman"/>
                <a:ea typeface="Times New Roman"/>
                <a:cs typeface="Times New Roman"/>
                <a:sym typeface="Times New Roman"/>
              </a:rPr>
              <a:t>future sports events</a:t>
            </a:r>
            <a:r>
              <a:rPr lang="en-US" sz="1800" dirty="0">
                <a:solidFill>
                  <a:schemeClr val="dk1"/>
                </a:solidFill>
                <a:latin typeface="Times New Roman"/>
                <a:ea typeface="Times New Roman"/>
                <a:cs typeface="Times New Roman"/>
                <a:sym typeface="Times New Roman"/>
              </a:rPr>
              <a:t> to earn rewards.</a:t>
            </a:r>
          </a:p>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It combines individual knowledge and experience with </a:t>
            </a:r>
            <a:r>
              <a:rPr lang="en-US" sz="1800" b="1" dirty="0">
                <a:solidFill>
                  <a:schemeClr val="dk1"/>
                </a:solidFill>
                <a:latin typeface="Times New Roman"/>
                <a:ea typeface="Times New Roman"/>
                <a:cs typeface="Times New Roman"/>
                <a:sym typeface="Times New Roman"/>
              </a:rPr>
              <a:t>CI and AI</a:t>
            </a:r>
            <a:r>
              <a:rPr lang="en-US" sz="1800" dirty="0">
                <a:solidFill>
                  <a:schemeClr val="dk1"/>
                </a:solidFill>
                <a:latin typeface="Times New Roman"/>
                <a:ea typeface="Times New Roman"/>
                <a:cs typeface="Times New Roman"/>
                <a:sym typeface="Times New Roman"/>
              </a:rPr>
              <a:t> for precise event analysis.</a:t>
            </a: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endParaRPr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332" name="Google Shape;332;g2740f063c46_10_22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g2740f063c46_10_22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334" name="Google Shape;334;g2740f063c46_10_222"/>
          <p:cNvCxnSpPr/>
          <p:nvPr/>
        </p:nvCxnSpPr>
        <p:spPr>
          <a:xfrm rot="10800000">
            <a:off x="6728150" y="4558625"/>
            <a:ext cx="482700" cy="156600"/>
          </a:xfrm>
          <a:prstGeom prst="straightConnector1">
            <a:avLst/>
          </a:prstGeom>
          <a:noFill/>
          <a:ln w="9525" cap="flat" cmpd="sng">
            <a:solidFill>
              <a:schemeClr val="dk2"/>
            </a:solidFill>
            <a:prstDash val="solid"/>
            <a:round/>
            <a:headEnd type="none" w="med" len="med"/>
            <a:tailEnd type="none" w="med" len="med"/>
          </a:ln>
        </p:spPr>
      </p:cxnSp>
      <p:sp>
        <p:nvSpPr>
          <p:cNvPr id="335" name="Google Shape;335;g2740f063c46_10_22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6" name="Google Shape;336;g2740f063c46_10_2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Sport Betting Prediction Market</a:t>
            </a:r>
            <a:endParaRPr sz="4400" b="1" dirty="0">
              <a:solidFill>
                <a:srgbClr val="00339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2e782ec4a57_0_55"/>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4400" b="1">
                <a:solidFill>
                  <a:srgbClr val="003399"/>
                </a:solidFill>
                <a:latin typeface="Calibri"/>
                <a:ea typeface="Calibri"/>
                <a:cs typeface="Calibri"/>
                <a:sym typeface="Calibri"/>
              </a:rPr>
              <a:t>Sport Betting</a:t>
            </a:r>
            <a:endParaRPr sz="4400" b="1">
              <a:solidFill>
                <a:srgbClr val="003399"/>
              </a:solidFill>
              <a:latin typeface="Calibri"/>
              <a:ea typeface="Calibri"/>
              <a:cs typeface="Calibri"/>
              <a:sym typeface="Calibri"/>
            </a:endParaRPr>
          </a:p>
        </p:txBody>
      </p:sp>
      <p:cxnSp>
        <p:nvCxnSpPr>
          <p:cNvPr id="291" name="Google Shape;291;g2e782ec4a57_0_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292" name="Google Shape;292;g2e782ec4a57_0_55"/>
          <p:cNvPicPr preferRelativeResize="0"/>
          <p:nvPr/>
        </p:nvPicPr>
        <p:blipFill>
          <a:blip r:embed="rId3">
            <a:alphaModFix/>
          </a:blip>
          <a:stretch>
            <a:fillRect/>
          </a:stretch>
        </p:blipFill>
        <p:spPr>
          <a:xfrm>
            <a:off x="502925" y="4431699"/>
            <a:ext cx="4155471" cy="1866101"/>
          </a:xfrm>
          <a:prstGeom prst="rect">
            <a:avLst/>
          </a:prstGeom>
          <a:noFill/>
          <a:ln>
            <a:noFill/>
          </a:ln>
        </p:spPr>
      </p:pic>
      <p:pic>
        <p:nvPicPr>
          <p:cNvPr id="293" name="Google Shape;293;g2e782ec4a57_0_55"/>
          <p:cNvPicPr preferRelativeResize="0"/>
          <p:nvPr/>
        </p:nvPicPr>
        <p:blipFill>
          <a:blip r:embed="rId4">
            <a:alphaModFix/>
          </a:blip>
          <a:stretch>
            <a:fillRect/>
          </a:stretch>
        </p:blipFill>
        <p:spPr>
          <a:xfrm>
            <a:off x="4658399" y="4417950"/>
            <a:ext cx="3982676" cy="1857397"/>
          </a:xfrm>
          <a:prstGeom prst="rect">
            <a:avLst/>
          </a:prstGeom>
          <a:noFill/>
          <a:ln>
            <a:noFill/>
          </a:ln>
        </p:spPr>
      </p:pic>
      <p:sp>
        <p:nvSpPr>
          <p:cNvPr id="294" name="Google Shape;294;g2e782ec4a57_0_55"/>
          <p:cNvSpPr/>
          <p:nvPr/>
        </p:nvSpPr>
        <p:spPr>
          <a:xfrm>
            <a:off x="608301" y="1428200"/>
            <a:ext cx="7902600" cy="28983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5" name="Google Shape;295;g2e782ec4a57_0_55"/>
          <p:cNvSpPr/>
          <p:nvPr/>
        </p:nvSpPr>
        <p:spPr>
          <a:xfrm>
            <a:off x="3779971" y="1638852"/>
            <a:ext cx="1559400" cy="1559400"/>
          </a:xfrm>
          <a:prstGeom prst="ellipse">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6" name="Google Shape;296;g2e782ec4a57_0_55"/>
          <p:cNvSpPr txBox="1"/>
          <p:nvPr/>
        </p:nvSpPr>
        <p:spPr>
          <a:xfrm>
            <a:off x="3825195" y="2442499"/>
            <a:ext cx="1559400" cy="69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a:solidFill>
                  <a:schemeClr val="dk1"/>
                </a:solidFill>
                <a:latin typeface="Calibri"/>
                <a:ea typeface="Calibri"/>
                <a:cs typeface="Calibri"/>
                <a:sym typeface="Calibri"/>
              </a:rPr>
              <a:t>Betting </a:t>
            </a:r>
            <a:endParaRPr sz="1600">
              <a:solidFill>
                <a:schemeClr val="dk1"/>
              </a:solidFill>
              <a:latin typeface="Calibri"/>
              <a:ea typeface="Calibri"/>
              <a:cs typeface="Calibri"/>
              <a:sym typeface="Calibri"/>
            </a:endParaRPr>
          </a:p>
          <a:p>
            <a:pPr marL="0" lvl="0" indent="0" algn="ctr" rtl="0">
              <a:spcBef>
                <a:spcPts val="0"/>
              </a:spcBef>
              <a:spcAft>
                <a:spcPts val="0"/>
              </a:spcAft>
              <a:buNone/>
            </a:pPr>
            <a:r>
              <a:rPr lang="en-US" sz="1600">
                <a:solidFill>
                  <a:schemeClr val="dk1"/>
                </a:solidFill>
                <a:latin typeface="Calibri"/>
                <a:ea typeface="Calibri"/>
                <a:cs typeface="Calibri"/>
                <a:sym typeface="Calibri"/>
              </a:rPr>
              <a:t>Methods</a:t>
            </a:r>
            <a:endParaRPr sz="1600">
              <a:solidFill>
                <a:schemeClr val="dk1"/>
              </a:solidFill>
              <a:latin typeface="Calibri"/>
              <a:ea typeface="Calibri"/>
              <a:cs typeface="Calibri"/>
              <a:sym typeface="Calibri"/>
            </a:endParaRPr>
          </a:p>
        </p:txBody>
      </p:sp>
      <p:sp>
        <p:nvSpPr>
          <p:cNvPr id="297" name="Google Shape;297;g2e782ec4a57_0_55"/>
          <p:cNvSpPr/>
          <p:nvPr/>
        </p:nvSpPr>
        <p:spPr>
          <a:xfrm>
            <a:off x="3151815" y="2181958"/>
            <a:ext cx="503700" cy="4347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8" name="Google Shape;298;g2e782ec4a57_0_55"/>
          <p:cNvSpPr/>
          <p:nvPr/>
        </p:nvSpPr>
        <p:spPr>
          <a:xfrm>
            <a:off x="5463794" y="2181958"/>
            <a:ext cx="503700" cy="4347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99" name="Google Shape;299;g2e782ec4a57_0_55"/>
          <p:cNvPicPr preferRelativeResize="0"/>
          <p:nvPr/>
        </p:nvPicPr>
        <p:blipFill>
          <a:blip r:embed="rId5">
            <a:alphaModFix/>
          </a:blip>
          <a:stretch>
            <a:fillRect/>
          </a:stretch>
        </p:blipFill>
        <p:spPr>
          <a:xfrm>
            <a:off x="4103821" y="1697632"/>
            <a:ext cx="911706" cy="911727"/>
          </a:xfrm>
          <a:prstGeom prst="rect">
            <a:avLst/>
          </a:prstGeom>
          <a:noFill/>
          <a:ln>
            <a:noFill/>
          </a:ln>
        </p:spPr>
      </p:pic>
      <p:sp>
        <p:nvSpPr>
          <p:cNvPr id="300" name="Google Shape;300;g2e782ec4a57_0_55"/>
          <p:cNvSpPr txBox="1"/>
          <p:nvPr/>
        </p:nvSpPr>
        <p:spPr>
          <a:xfrm>
            <a:off x="946363" y="3333585"/>
            <a:ext cx="7327200" cy="69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dk1"/>
                </a:solidFill>
                <a:latin typeface="Times New Roman"/>
                <a:ea typeface="Times New Roman"/>
                <a:cs typeface="Times New Roman"/>
                <a:sym typeface="Times New Roman"/>
              </a:rPr>
              <a:t>An activity where people earn rewards by predicting future event outcomes.</a:t>
            </a:r>
            <a:endParaRPr sz="1800" dirty="0">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r>
              <a:rPr lang="en-US" sz="1800" dirty="0">
                <a:solidFill>
                  <a:schemeClr val="dk1"/>
                </a:solidFill>
                <a:latin typeface="Times New Roman"/>
                <a:ea typeface="Times New Roman"/>
                <a:cs typeface="Times New Roman"/>
                <a:sym typeface="Times New Roman"/>
              </a:rPr>
              <a:t>Common Types of Bets: Single Bet, Spread Betting, Over/Under Betting</a:t>
            </a:r>
            <a:endParaRPr sz="1800" dirty="0">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dirty="0">
              <a:solidFill>
                <a:schemeClr val="dk1"/>
              </a:solidFill>
              <a:latin typeface="Times New Roman"/>
              <a:ea typeface="Times New Roman"/>
              <a:cs typeface="Times New Roman"/>
              <a:sym typeface="Times New Roman"/>
            </a:endParaRPr>
          </a:p>
        </p:txBody>
      </p:sp>
      <p:sp>
        <p:nvSpPr>
          <p:cNvPr id="301" name="Google Shape;301;g2e782ec4a57_0_55"/>
          <p:cNvSpPr/>
          <p:nvPr/>
        </p:nvSpPr>
        <p:spPr>
          <a:xfrm>
            <a:off x="1467967" y="1678575"/>
            <a:ext cx="1559400" cy="1559400"/>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02" name="Google Shape;302;g2e782ec4a57_0_55"/>
          <p:cNvPicPr preferRelativeResize="0"/>
          <p:nvPr/>
        </p:nvPicPr>
        <p:blipFill>
          <a:blip r:embed="rId6">
            <a:alphaModFix/>
          </a:blip>
          <a:stretch>
            <a:fillRect/>
          </a:stretch>
        </p:blipFill>
        <p:spPr>
          <a:xfrm>
            <a:off x="1817865" y="1838702"/>
            <a:ext cx="859546" cy="859546"/>
          </a:xfrm>
          <a:prstGeom prst="rect">
            <a:avLst/>
          </a:prstGeom>
          <a:noFill/>
          <a:ln>
            <a:noFill/>
          </a:ln>
        </p:spPr>
      </p:pic>
      <p:sp>
        <p:nvSpPr>
          <p:cNvPr id="303" name="Google Shape;303;g2e782ec4a57_0_55"/>
          <p:cNvSpPr txBox="1"/>
          <p:nvPr/>
        </p:nvSpPr>
        <p:spPr>
          <a:xfrm>
            <a:off x="1526829" y="2638824"/>
            <a:ext cx="1441800" cy="46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a:solidFill>
                  <a:schemeClr val="dk1"/>
                </a:solidFill>
                <a:latin typeface="Calibri"/>
                <a:ea typeface="Calibri"/>
                <a:cs typeface="Calibri"/>
                <a:sym typeface="Calibri"/>
              </a:rPr>
              <a:t>Sports</a:t>
            </a:r>
            <a:endParaRPr sz="1600">
              <a:solidFill>
                <a:schemeClr val="dk1"/>
              </a:solidFill>
              <a:latin typeface="Calibri"/>
              <a:ea typeface="Calibri"/>
              <a:cs typeface="Calibri"/>
              <a:sym typeface="Calibri"/>
            </a:endParaRPr>
          </a:p>
        </p:txBody>
      </p:sp>
      <p:sp>
        <p:nvSpPr>
          <p:cNvPr id="304" name="Google Shape;304;g2e782ec4a57_0_55"/>
          <p:cNvSpPr/>
          <p:nvPr/>
        </p:nvSpPr>
        <p:spPr>
          <a:xfrm>
            <a:off x="6182431" y="1619758"/>
            <a:ext cx="1559400" cy="1559400"/>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05" name="Google Shape;305;g2e782ec4a57_0_55"/>
          <p:cNvPicPr preferRelativeResize="0"/>
          <p:nvPr/>
        </p:nvPicPr>
        <p:blipFill>
          <a:blip r:embed="rId7">
            <a:alphaModFix/>
          </a:blip>
          <a:stretch>
            <a:fillRect/>
          </a:stretch>
        </p:blipFill>
        <p:spPr>
          <a:xfrm>
            <a:off x="6622757" y="1838702"/>
            <a:ext cx="699567" cy="699567"/>
          </a:xfrm>
          <a:prstGeom prst="rect">
            <a:avLst/>
          </a:prstGeom>
          <a:noFill/>
          <a:ln>
            <a:noFill/>
          </a:ln>
        </p:spPr>
      </p:pic>
      <p:sp>
        <p:nvSpPr>
          <p:cNvPr id="306" name="Google Shape;306;g2e782ec4a57_0_55"/>
          <p:cNvSpPr txBox="1"/>
          <p:nvPr/>
        </p:nvSpPr>
        <p:spPr>
          <a:xfrm>
            <a:off x="6270862" y="2469706"/>
            <a:ext cx="1441800" cy="46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Technological Boost</a:t>
            </a:r>
            <a:endParaRPr sz="1600"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2e7cd5ced85_0_3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Social Investing in Sport Betting</a:t>
            </a:r>
            <a:endParaRPr sz="4200" b="1" dirty="0">
              <a:solidFill>
                <a:srgbClr val="003399"/>
              </a:solidFill>
              <a:latin typeface="Calibri"/>
              <a:ea typeface="Calibri"/>
              <a:cs typeface="Calibri"/>
              <a:sym typeface="Calibri"/>
            </a:endParaRPr>
          </a:p>
        </p:txBody>
      </p:sp>
      <p:cxnSp>
        <p:nvCxnSpPr>
          <p:cNvPr id="312" name="Google Shape;312;g2e7cd5ced85_0_3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313" name="Google Shape;313;g2e7cd5ced85_0_32"/>
          <p:cNvSpPr txBox="1">
            <a:spLocks noGrp="1"/>
          </p:cNvSpPr>
          <p:nvPr>
            <p:ph type="body" idx="1"/>
          </p:nvPr>
        </p:nvSpPr>
        <p:spPr>
          <a:xfrm>
            <a:off x="704600" y="1397850"/>
            <a:ext cx="8472000" cy="2533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000" b="1"/>
              <a:t>Sport betting is a type of prediction market</a:t>
            </a:r>
            <a:endParaRPr sz="2000" b="1"/>
          </a:p>
          <a:p>
            <a:pPr marL="742950" lvl="1" indent="-298450" algn="l" rtl="0">
              <a:lnSpc>
                <a:spcPct val="115000"/>
              </a:lnSpc>
              <a:spcBef>
                <a:spcPts val="0"/>
              </a:spcBef>
              <a:spcAft>
                <a:spcPts val="0"/>
              </a:spcAft>
              <a:buSzPts val="2000"/>
              <a:buChar char="–"/>
            </a:pPr>
            <a:r>
              <a:rPr lang="en-US" sz="2000"/>
              <a:t>predict the future event through collective intelligence</a:t>
            </a:r>
            <a:endParaRPr sz="2000"/>
          </a:p>
          <a:p>
            <a:pPr marL="742950" lvl="1" indent="-298450" algn="l" rtl="0">
              <a:lnSpc>
                <a:spcPct val="115000"/>
              </a:lnSpc>
              <a:spcBef>
                <a:spcPts val="0"/>
              </a:spcBef>
              <a:spcAft>
                <a:spcPts val="0"/>
              </a:spcAft>
              <a:buSzPts val="2000"/>
              <a:buChar char="–"/>
            </a:pPr>
            <a:r>
              <a:rPr lang="en-US" sz="2000"/>
              <a:t>Analyzing data with artificial intelligence</a:t>
            </a:r>
            <a:endParaRPr sz="2000"/>
          </a:p>
          <a:p>
            <a:pPr marL="457200" lvl="0" indent="-355600" algn="l" rtl="0">
              <a:lnSpc>
                <a:spcPct val="115000"/>
              </a:lnSpc>
              <a:spcBef>
                <a:spcPts val="0"/>
              </a:spcBef>
              <a:spcAft>
                <a:spcPts val="0"/>
              </a:spcAft>
              <a:buSzPts val="2000"/>
              <a:buFont typeface="Calibri"/>
              <a:buChar char="•"/>
            </a:pPr>
            <a:r>
              <a:rPr lang="en-US" sz="2000" b="1"/>
              <a:t>Basic Prediction Market</a:t>
            </a:r>
            <a:endParaRPr sz="2000" b="1"/>
          </a:p>
          <a:p>
            <a:pPr marL="742950" lvl="1" indent="-298450" algn="l" rtl="0">
              <a:lnSpc>
                <a:spcPct val="115000"/>
              </a:lnSpc>
              <a:spcBef>
                <a:spcPts val="0"/>
              </a:spcBef>
              <a:spcAft>
                <a:spcPts val="0"/>
              </a:spcAft>
              <a:buSzPts val="2000"/>
              <a:buFont typeface="Calibri"/>
              <a:buChar char="–"/>
            </a:pPr>
            <a:r>
              <a:rPr lang="en-US" sz="2000"/>
              <a:t>only need to predict win or lose/ winning points </a:t>
            </a:r>
            <a:endParaRPr sz="2000" b="1"/>
          </a:p>
          <a:p>
            <a:pPr marL="457200" lvl="0" indent="-355600" algn="l" rtl="0">
              <a:lnSpc>
                <a:spcPct val="115000"/>
              </a:lnSpc>
              <a:spcBef>
                <a:spcPts val="0"/>
              </a:spcBef>
              <a:spcAft>
                <a:spcPts val="0"/>
              </a:spcAft>
              <a:buSzPts val="2000"/>
              <a:buFont typeface="Calibri"/>
              <a:buChar char="•"/>
            </a:pPr>
            <a:r>
              <a:rPr lang="en-US" sz="2000" b="1"/>
              <a:t>Sport betting as an Investment</a:t>
            </a:r>
            <a:endParaRPr sz="2000" b="1"/>
          </a:p>
          <a:p>
            <a:pPr marL="742950" lvl="1" indent="-298450" algn="l" rtl="0">
              <a:lnSpc>
                <a:spcPct val="115000"/>
              </a:lnSpc>
              <a:spcBef>
                <a:spcPts val="0"/>
              </a:spcBef>
              <a:spcAft>
                <a:spcPts val="0"/>
              </a:spcAft>
              <a:buSzPts val="2000"/>
              <a:buChar char="–"/>
            </a:pPr>
            <a:r>
              <a:rPr lang="en-US" sz="2000"/>
              <a:t>People can earn returns through accurate predictions</a:t>
            </a:r>
            <a:endParaRPr sz="2000"/>
          </a:p>
        </p:txBody>
      </p:sp>
      <p:pic>
        <p:nvPicPr>
          <p:cNvPr id="314" name="Google Shape;314;g2e7cd5ced85_0_32"/>
          <p:cNvPicPr preferRelativeResize="0"/>
          <p:nvPr/>
        </p:nvPicPr>
        <p:blipFill>
          <a:blip r:embed="rId3">
            <a:alphaModFix/>
          </a:blip>
          <a:stretch>
            <a:fillRect/>
          </a:stretch>
        </p:blipFill>
        <p:spPr>
          <a:xfrm>
            <a:off x="4979000" y="4022553"/>
            <a:ext cx="3628552" cy="2241922"/>
          </a:xfrm>
          <a:prstGeom prst="rect">
            <a:avLst/>
          </a:prstGeom>
          <a:noFill/>
          <a:ln>
            <a:noFill/>
          </a:ln>
        </p:spPr>
      </p:pic>
      <p:pic>
        <p:nvPicPr>
          <p:cNvPr id="315" name="Google Shape;315;g2e7cd5ced85_0_32"/>
          <p:cNvPicPr preferRelativeResize="0"/>
          <p:nvPr/>
        </p:nvPicPr>
        <p:blipFill rotWithShape="1">
          <a:blip r:embed="rId4">
            <a:alphaModFix/>
          </a:blip>
          <a:srcRect l="10010" r="8536"/>
          <a:stretch/>
        </p:blipFill>
        <p:spPr>
          <a:xfrm>
            <a:off x="943452" y="4022548"/>
            <a:ext cx="3628549" cy="22273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2e6c7897d3c_7_16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i="0" u="none" strike="noStrike" cap="none">
              <a:solidFill>
                <a:srgbClr val="003399"/>
              </a:solidFill>
              <a:latin typeface="Calibri"/>
              <a:ea typeface="Calibri"/>
              <a:cs typeface="Calibri"/>
              <a:sym typeface="Calibri"/>
            </a:endParaRPr>
          </a:p>
        </p:txBody>
      </p:sp>
      <p:cxnSp>
        <p:nvCxnSpPr>
          <p:cNvPr id="342" name="Google Shape;342;g2e6c7897d3c_7_16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43" name="Google Shape;343;g2e6c7897d3c_7_160"/>
          <p:cNvPicPr preferRelativeResize="0"/>
          <p:nvPr/>
        </p:nvPicPr>
        <p:blipFill>
          <a:blip r:embed="rId3">
            <a:alphaModFix/>
          </a:blip>
          <a:stretch>
            <a:fillRect/>
          </a:stretch>
        </p:blipFill>
        <p:spPr>
          <a:xfrm>
            <a:off x="797975" y="1382550"/>
            <a:ext cx="7548050" cy="49530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2e6c7897d3c_0_108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100000"/>
              </a:lnSpc>
              <a:spcBef>
                <a:spcPts val="0"/>
              </a:spcBef>
              <a:spcAft>
                <a:spcPts val="0"/>
              </a:spcAft>
              <a:buClr>
                <a:srgbClr val="003399"/>
              </a:buClr>
              <a:buSzPts val="4400"/>
              <a:buFont typeface="Calibri"/>
              <a:buNone/>
            </a:pPr>
            <a:r>
              <a:rPr lang="en-US" sz="4400" b="1" i="0" u="none" strike="noStrike" cap="none">
                <a:solidFill>
                  <a:srgbClr val="003399"/>
                </a:solidFill>
                <a:latin typeface="Calibri"/>
                <a:ea typeface="Calibri"/>
                <a:cs typeface="Calibri"/>
                <a:sym typeface="Calibri"/>
              </a:rPr>
              <a:t>System Framework</a:t>
            </a:r>
            <a:endParaRPr sz="4400" b="1" i="0" u="none" strike="noStrike" cap="none">
              <a:solidFill>
                <a:srgbClr val="003399"/>
              </a:solidFill>
              <a:latin typeface="Calibri"/>
              <a:ea typeface="Calibri"/>
              <a:cs typeface="Calibri"/>
              <a:sym typeface="Calibri"/>
            </a:endParaRPr>
          </a:p>
        </p:txBody>
      </p:sp>
      <p:cxnSp>
        <p:nvCxnSpPr>
          <p:cNvPr id="349" name="Google Shape;349;g2e6c7897d3c_0_108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50" name="Google Shape;350;g2e6c7897d3c_0_1080"/>
          <p:cNvPicPr preferRelativeResize="0"/>
          <p:nvPr/>
        </p:nvPicPr>
        <p:blipFill>
          <a:blip r:embed="rId3">
            <a:alphaModFix/>
          </a:blip>
          <a:stretch>
            <a:fillRect/>
          </a:stretch>
        </p:blipFill>
        <p:spPr>
          <a:xfrm>
            <a:off x="739525" y="1360925"/>
            <a:ext cx="7664950" cy="4955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cxnSp>
        <p:nvCxnSpPr>
          <p:cNvPr id="378" name="Google Shape;378;g2e7cd5ced85_0_7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379" name="Google Shape;379;g2e7cd5ced85_0_75"/>
          <p:cNvSpPr txBox="1">
            <a:spLocks noGrp="1"/>
          </p:cNvSpPr>
          <p:nvPr>
            <p:ph type="body" idx="1"/>
          </p:nvPr>
        </p:nvSpPr>
        <p:spPr>
          <a:xfrm>
            <a:off x="87975" y="1512850"/>
            <a:ext cx="4740000" cy="3153900"/>
          </a:xfrm>
          <a:prstGeom prst="rect">
            <a:avLst/>
          </a:prstGeom>
        </p:spPr>
        <p:txBody>
          <a:bodyPr spcFirstLastPara="1" wrap="square" lIns="91425" tIns="45700" rIns="91425" bIns="45700" anchor="t" anchorCtr="0">
            <a:normAutofit lnSpcReduction="10000"/>
          </a:bodyPr>
          <a:lstStyle/>
          <a:p>
            <a:pPr marL="457200" lvl="0" indent="-381000" algn="l" rtl="0">
              <a:lnSpc>
                <a:spcPct val="90000"/>
              </a:lnSpc>
              <a:spcBef>
                <a:spcPts val="360"/>
              </a:spcBef>
              <a:spcAft>
                <a:spcPts val="0"/>
              </a:spcAft>
              <a:buSzPts val="2400"/>
              <a:buChar char="•"/>
            </a:pPr>
            <a:r>
              <a:rPr lang="en-US" sz="2400" dirty="0"/>
              <a:t>After constructing the final recommendation list, we can compute the return rate of each game.</a:t>
            </a:r>
            <a:endParaRPr sz="2400" dirty="0"/>
          </a:p>
          <a:p>
            <a:pPr marL="914400" lvl="1" indent="-381000" algn="l" rtl="0">
              <a:lnSpc>
                <a:spcPct val="100000"/>
              </a:lnSpc>
              <a:spcBef>
                <a:spcPts val="1000"/>
              </a:spcBef>
              <a:spcAft>
                <a:spcPts val="0"/>
              </a:spcAft>
              <a:buSzPts val="2400"/>
              <a:buChar char="–"/>
            </a:pPr>
            <a:r>
              <a:rPr lang="en-US" sz="2400" dirty="0"/>
              <a:t>Risk advert bettors:  winning probability</a:t>
            </a:r>
            <a:endParaRPr sz="2400" dirty="0"/>
          </a:p>
          <a:p>
            <a:pPr marL="914400" lvl="1" indent="-381000" algn="l" rtl="0">
              <a:lnSpc>
                <a:spcPct val="100000"/>
              </a:lnSpc>
              <a:spcBef>
                <a:spcPts val="1000"/>
              </a:spcBef>
              <a:spcAft>
                <a:spcPts val="0"/>
              </a:spcAft>
              <a:buSzPts val="2400"/>
              <a:buChar char="–"/>
            </a:pPr>
            <a:r>
              <a:rPr lang="en-US" sz="2400" dirty="0"/>
              <a:t>Risk seeking bettors: expected return</a:t>
            </a:r>
            <a:endParaRPr sz="2800" dirty="0"/>
          </a:p>
        </p:txBody>
      </p:sp>
      <p:pic>
        <p:nvPicPr>
          <p:cNvPr id="380" name="Google Shape;380;g2e7cd5ced85_0_75"/>
          <p:cNvPicPr preferRelativeResize="0"/>
          <p:nvPr/>
        </p:nvPicPr>
        <p:blipFill>
          <a:blip r:embed="rId3">
            <a:alphaModFix/>
          </a:blip>
          <a:stretch>
            <a:fillRect/>
          </a:stretch>
        </p:blipFill>
        <p:spPr>
          <a:xfrm>
            <a:off x="4727950" y="1578418"/>
            <a:ext cx="4011225" cy="3881131"/>
          </a:xfrm>
          <a:prstGeom prst="rect">
            <a:avLst/>
          </a:prstGeom>
          <a:noFill/>
          <a:ln>
            <a:noFill/>
          </a:ln>
        </p:spPr>
      </p:pic>
      <p:sp>
        <p:nvSpPr>
          <p:cNvPr id="381" name="Google Shape;381;g2e7cd5ced85_0_75"/>
          <p:cNvSpPr/>
          <p:nvPr/>
        </p:nvSpPr>
        <p:spPr>
          <a:xfrm>
            <a:off x="7245650" y="1704300"/>
            <a:ext cx="779100" cy="17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2" name="Google Shape;382;g2e7cd5ced85_0_75"/>
          <p:cNvSpPr/>
          <p:nvPr/>
        </p:nvSpPr>
        <p:spPr>
          <a:xfrm>
            <a:off x="7245650" y="3748525"/>
            <a:ext cx="714600" cy="17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3" name="Google Shape;383;g2e7cd5ced85_0_75"/>
          <p:cNvSpPr txBox="1"/>
          <p:nvPr/>
        </p:nvSpPr>
        <p:spPr>
          <a:xfrm>
            <a:off x="151175" y="559575"/>
            <a:ext cx="90318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i="0" u="none" strike="noStrike" cap="none">
              <a:solidFill>
                <a:srgbClr val="00339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9CB48179-9FC9-456E-E787-D03CCC791AAD}"/>
            </a:ext>
          </a:extLst>
        </p:cNvPr>
        <p:cNvGrpSpPr/>
        <p:nvPr/>
      </p:nvGrpSpPr>
      <p:grpSpPr>
        <a:xfrm>
          <a:off x="0" y="0"/>
          <a:ext cx="0" cy="0"/>
          <a:chOff x="0" y="0"/>
          <a:chExt cx="0" cy="0"/>
        </a:xfrm>
      </p:grpSpPr>
      <p:sp>
        <p:nvSpPr>
          <p:cNvPr id="113" name="Google Shape;113;p2">
            <a:extLst>
              <a:ext uri="{FF2B5EF4-FFF2-40B4-BE49-F238E27FC236}">
                <a16:creationId xmlns:a16="http://schemas.microsoft.com/office/drawing/2014/main" id="{482B27BE-E2B3-AD4C-F9C6-FCDB5DF5688A}"/>
              </a:ext>
            </a:extLst>
          </p:cNvPr>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dirty="0"/>
              <a:t>Agenda</a:t>
            </a:r>
            <a:endParaRPr dirty="0"/>
          </a:p>
        </p:txBody>
      </p:sp>
      <p:sp>
        <p:nvSpPr>
          <p:cNvPr id="114" name="Google Shape;114;p2">
            <a:extLst>
              <a:ext uri="{FF2B5EF4-FFF2-40B4-BE49-F238E27FC236}">
                <a16:creationId xmlns:a16="http://schemas.microsoft.com/office/drawing/2014/main" id="{B84784D4-B02A-AC15-9470-CCA642B10C48}"/>
              </a:ext>
            </a:extLst>
          </p:cNvPr>
          <p:cNvSpPr txBox="1">
            <a:spLocks noGrp="1"/>
          </p:cNvSpPr>
          <p:nvPr>
            <p:ph type="body" idx="1"/>
          </p:nvPr>
        </p:nvSpPr>
        <p:spPr>
          <a:xfrm>
            <a:off x="241200" y="1519200"/>
            <a:ext cx="7826707" cy="4003776"/>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Prediction Mechanisms</a:t>
            </a:r>
            <a:r>
              <a:rPr lang="en-US" sz="3300" dirty="0">
                <a:solidFill>
                  <a:schemeClr val="tx1"/>
                </a:solidFill>
              </a:rPr>
              <a:t>: Collective Intelligence, AI, and Prediction Market </a:t>
            </a:r>
          </a:p>
          <a:p>
            <a:pPr marL="342900">
              <a:lnSpc>
                <a:spcPct val="150000"/>
              </a:lnSpc>
              <a:spcBef>
                <a:spcPts val="0"/>
              </a:spcBef>
              <a:buSzPts val="3200"/>
            </a:pPr>
            <a:r>
              <a:rPr lang="en-US" sz="3300" dirty="0">
                <a:solidFill>
                  <a:srgbClr val="7030A0"/>
                </a:solidFill>
              </a:rPr>
              <a:t>Betting Market Prediction</a:t>
            </a:r>
            <a:r>
              <a:rPr lang="en-US" sz="3300" dirty="0">
                <a:solidFill>
                  <a:schemeClr val="tx1"/>
                </a:solidFill>
              </a:rPr>
              <a:t>: Sports Betting</a:t>
            </a:r>
          </a:p>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Stock Market Prediction</a:t>
            </a:r>
            <a:r>
              <a:rPr lang="en-US" sz="3300" dirty="0">
                <a:solidFill>
                  <a:schemeClr val="tx1"/>
                </a:solidFill>
              </a:rPr>
              <a:t>: Stock Portfolio</a:t>
            </a:r>
          </a:p>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Investment Clubs</a:t>
            </a:r>
            <a:r>
              <a:rPr lang="en-US" sz="3300" dirty="0">
                <a:solidFill>
                  <a:schemeClr val="tx1"/>
                </a:solidFill>
              </a:rPr>
              <a:t>: Group Investing </a:t>
            </a:r>
          </a:p>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Information Credibility</a:t>
            </a:r>
            <a:r>
              <a:rPr lang="en-US" sz="3300" dirty="0">
                <a:solidFill>
                  <a:schemeClr val="tx1"/>
                </a:solidFill>
              </a:rPr>
              <a:t>:  </a:t>
            </a:r>
            <a:r>
              <a:rPr lang="en-US" altLang="zh-TW" sz="3300" dirty="0">
                <a:solidFill>
                  <a:schemeClr val="tx1"/>
                </a:solidFill>
              </a:rPr>
              <a:t>P</a:t>
            </a:r>
            <a:r>
              <a:rPr lang="en-US" sz="3300" dirty="0">
                <a:solidFill>
                  <a:schemeClr val="tx1"/>
                </a:solidFill>
              </a:rPr>
              <a:t>rediction improvement</a:t>
            </a:r>
          </a:p>
          <a:p>
            <a:pPr marL="342900">
              <a:lnSpc>
                <a:spcPct val="150000"/>
              </a:lnSpc>
              <a:spcBef>
                <a:spcPts val="0"/>
              </a:spcBef>
              <a:buSzPts val="3200"/>
            </a:pPr>
            <a:r>
              <a:rPr lang="en-US" altLang="zh-TW" sz="3300" dirty="0">
                <a:solidFill>
                  <a:srgbClr val="7030A0"/>
                </a:solidFill>
              </a:rPr>
              <a:t>LLM Interpretation:</a:t>
            </a:r>
            <a:r>
              <a:rPr lang="zh-TW" altLang="en-US" sz="3300" dirty="0">
                <a:solidFill>
                  <a:srgbClr val="7030A0"/>
                </a:solidFill>
              </a:rPr>
              <a:t> </a:t>
            </a:r>
            <a:r>
              <a:rPr lang="en-US" altLang="zh-TW" sz="3300" dirty="0"/>
              <a:t>Signal Enhancement</a:t>
            </a:r>
          </a:p>
        </p:txBody>
      </p:sp>
    </p:spTree>
    <p:extLst>
      <p:ext uri="{BB962C8B-B14F-4D97-AF65-F5344CB8AC3E}">
        <p14:creationId xmlns:p14="http://schemas.microsoft.com/office/powerpoint/2010/main" val="1390835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e782ec4a57_0_44"/>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i="0" u="none" strike="noStrike" cap="none">
              <a:solidFill>
                <a:srgbClr val="003399"/>
              </a:solidFill>
              <a:latin typeface="Calibri"/>
              <a:ea typeface="Calibri"/>
              <a:cs typeface="Calibri"/>
              <a:sym typeface="Calibri"/>
            </a:endParaRPr>
          </a:p>
        </p:txBody>
      </p:sp>
      <p:cxnSp>
        <p:nvCxnSpPr>
          <p:cNvPr id="356" name="Google Shape;356;g2e782ec4a57_0_4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57" name="Google Shape;357;g2e782ec4a57_0_44"/>
          <p:cNvPicPr preferRelativeResize="0"/>
          <p:nvPr/>
        </p:nvPicPr>
        <p:blipFill>
          <a:blip r:embed="rId3">
            <a:alphaModFix/>
          </a:blip>
          <a:stretch>
            <a:fillRect/>
          </a:stretch>
        </p:blipFill>
        <p:spPr>
          <a:xfrm>
            <a:off x="226850" y="1474984"/>
            <a:ext cx="5988680" cy="2569965"/>
          </a:xfrm>
          <a:prstGeom prst="rect">
            <a:avLst/>
          </a:prstGeom>
          <a:noFill/>
          <a:ln>
            <a:noFill/>
          </a:ln>
        </p:spPr>
      </p:pic>
      <p:pic>
        <p:nvPicPr>
          <p:cNvPr id="358" name="Google Shape;358;g2e782ec4a57_0_44"/>
          <p:cNvPicPr preferRelativeResize="0"/>
          <p:nvPr/>
        </p:nvPicPr>
        <p:blipFill>
          <a:blip r:embed="rId4">
            <a:alphaModFix/>
          </a:blip>
          <a:stretch>
            <a:fillRect/>
          </a:stretch>
        </p:blipFill>
        <p:spPr>
          <a:xfrm>
            <a:off x="6215530" y="1474975"/>
            <a:ext cx="2765470" cy="2386481"/>
          </a:xfrm>
          <a:prstGeom prst="rect">
            <a:avLst/>
          </a:prstGeom>
          <a:noFill/>
          <a:ln>
            <a:noFill/>
          </a:ln>
        </p:spPr>
      </p:pic>
      <p:sp>
        <p:nvSpPr>
          <p:cNvPr id="359" name="Google Shape;359;g2e782ec4a57_0_44"/>
          <p:cNvSpPr txBox="1">
            <a:spLocks noGrp="1"/>
          </p:cNvSpPr>
          <p:nvPr>
            <p:ph type="body" idx="1"/>
          </p:nvPr>
        </p:nvSpPr>
        <p:spPr>
          <a:xfrm>
            <a:off x="518150" y="4004525"/>
            <a:ext cx="8297700" cy="2034300"/>
          </a:xfrm>
          <a:prstGeom prst="rect">
            <a:avLst/>
          </a:prstGeom>
          <a:noFill/>
          <a:ln>
            <a:noFill/>
          </a:ln>
        </p:spPr>
        <p:txBody>
          <a:bodyPr spcFirstLastPara="1" wrap="square" lIns="91425" tIns="45700" rIns="91425" bIns="45700" anchor="t" anchorCtr="0">
            <a:noAutofit/>
          </a:bodyPr>
          <a:lstStyle/>
          <a:p>
            <a:pPr marL="342900" lvl="0" indent="-355600" algn="l" rtl="0">
              <a:lnSpc>
                <a:spcPct val="115000"/>
              </a:lnSpc>
              <a:spcBef>
                <a:spcPts val="0"/>
              </a:spcBef>
              <a:spcAft>
                <a:spcPts val="0"/>
              </a:spcAft>
              <a:buSzPts val="2000"/>
              <a:buFont typeface="Calibri"/>
              <a:buChar char="•"/>
            </a:pPr>
            <a:r>
              <a:rPr lang="en-US" sz="2000" b="1" dirty="0">
                <a:latin typeface="Arial"/>
                <a:ea typeface="Arial"/>
                <a:cs typeface="Arial"/>
                <a:sym typeface="Arial"/>
              </a:rPr>
              <a:t>The accuracy evaluation</a:t>
            </a:r>
            <a:r>
              <a:rPr lang="en-US" sz="2000" dirty="0">
                <a:latin typeface="Arial"/>
                <a:ea typeface="Arial"/>
                <a:cs typeface="Arial"/>
                <a:sym typeface="Arial"/>
              </a:rPr>
              <a:t>: In terms of the comparison of the accuracy, our mechanism has greater performance than profit threshold and other approaches.</a:t>
            </a:r>
            <a:endParaRPr sz="2000" dirty="0">
              <a:latin typeface="Arial"/>
              <a:ea typeface="Arial"/>
              <a:cs typeface="Arial"/>
              <a:sym typeface="Arial"/>
            </a:endParaRPr>
          </a:p>
          <a:p>
            <a:pPr marL="342900" lvl="0" indent="-355600" algn="l" rtl="0">
              <a:lnSpc>
                <a:spcPct val="115000"/>
              </a:lnSpc>
              <a:spcBef>
                <a:spcPts val="0"/>
              </a:spcBef>
              <a:spcAft>
                <a:spcPts val="0"/>
              </a:spcAft>
              <a:buSzPts val="2000"/>
              <a:buFont typeface="Calibri"/>
              <a:buChar char="•"/>
            </a:pPr>
            <a:r>
              <a:rPr lang="en-US" sz="2000" b="1" dirty="0">
                <a:latin typeface="Arial"/>
                <a:ea typeface="Arial"/>
                <a:cs typeface="Arial"/>
                <a:sym typeface="Arial"/>
              </a:rPr>
              <a:t>The profitability</a:t>
            </a:r>
            <a:r>
              <a:rPr lang="en-US" sz="2000" dirty="0">
                <a:latin typeface="Arial"/>
                <a:ea typeface="Arial"/>
                <a:cs typeface="Arial"/>
                <a:sym typeface="Arial"/>
              </a:rPr>
              <a:t>: In terms of the comparison of the returns, our mechanism has greater returns than the profit threshold</a:t>
            </a:r>
            <a:endParaRPr sz="2000" b="1" dirty="0"/>
          </a:p>
        </p:txBody>
      </p:sp>
      <p:sp>
        <p:nvSpPr>
          <p:cNvPr id="360" name="Google Shape;360;g2e782ec4a57_0_44"/>
          <p:cNvSpPr/>
          <p:nvPr/>
        </p:nvSpPr>
        <p:spPr>
          <a:xfrm>
            <a:off x="5227550" y="1826550"/>
            <a:ext cx="987900" cy="2115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1" name="Google Shape;361;g2e782ec4a57_0_44"/>
          <p:cNvSpPr/>
          <p:nvPr/>
        </p:nvSpPr>
        <p:spPr>
          <a:xfrm>
            <a:off x="8197100" y="1843275"/>
            <a:ext cx="705900" cy="2098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2e6c7897d3c_0_1280"/>
          <p:cNvSpPr txBox="1"/>
          <p:nvPr/>
        </p:nvSpPr>
        <p:spPr>
          <a:xfrm>
            <a:off x="151175" y="559575"/>
            <a:ext cx="90318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i="0" u="none" strike="noStrike" cap="none">
              <a:solidFill>
                <a:srgbClr val="003399"/>
              </a:solidFill>
              <a:latin typeface="Calibri"/>
              <a:ea typeface="Calibri"/>
              <a:cs typeface="Calibri"/>
              <a:sym typeface="Calibri"/>
            </a:endParaRPr>
          </a:p>
        </p:txBody>
      </p:sp>
      <p:cxnSp>
        <p:nvCxnSpPr>
          <p:cNvPr id="368" name="Google Shape;368;g2e6c7897d3c_0_128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69" name="Google Shape;369;g2e6c7897d3c_0_1280"/>
          <p:cNvPicPr preferRelativeResize="0"/>
          <p:nvPr/>
        </p:nvPicPr>
        <p:blipFill rotWithShape="1">
          <a:blip r:embed="rId3">
            <a:alphaModFix/>
          </a:blip>
          <a:srcRect l="1124" t="2388" r="1133" b="2063"/>
          <a:stretch/>
        </p:blipFill>
        <p:spPr>
          <a:xfrm>
            <a:off x="3916125" y="3237500"/>
            <a:ext cx="5133050" cy="2525001"/>
          </a:xfrm>
          <a:prstGeom prst="rect">
            <a:avLst/>
          </a:prstGeom>
          <a:noFill/>
          <a:ln>
            <a:noFill/>
          </a:ln>
        </p:spPr>
      </p:pic>
      <p:sp>
        <p:nvSpPr>
          <p:cNvPr id="370" name="Google Shape;370;g2e6c7897d3c_0_1280"/>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 </a:t>
            </a:r>
            <a:endParaRPr/>
          </a:p>
        </p:txBody>
      </p:sp>
      <p:pic>
        <p:nvPicPr>
          <p:cNvPr id="371" name="Google Shape;371;g2e6c7897d3c_0_1280"/>
          <p:cNvPicPr preferRelativeResize="0"/>
          <p:nvPr/>
        </p:nvPicPr>
        <p:blipFill>
          <a:blip r:embed="rId4">
            <a:alphaModFix/>
          </a:blip>
          <a:stretch>
            <a:fillRect/>
          </a:stretch>
        </p:blipFill>
        <p:spPr>
          <a:xfrm>
            <a:off x="3988831" y="1569363"/>
            <a:ext cx="5056287" cy="1484775"/>
          </a:xfrm>
          <a:prstGeom prst="rect">
            <a:avLst/>
          </a:prstGeom>
          <a:noFill/>
          <a:ln>
            <a:noFill/>
          </a:ln>
        </p:spPr>
      </p:pic>
      <p:sp>
        <p:nvSpPr>
          <p:cNvPr id="372" name="Google Shape;372;g2e6c7897d3c_0_1280"/>
          <p:cNvSpPr txBox="1">
            <a:spLocks noGrp="1"/>
          </p:cNvSpPr>
          <p:nvPr>
            <p:ph type="body" idx="1"/>
          </p:nvPr>
        </p:nvSpPr>
        <p:spPr>
          <a:xfrm>
            <a:off x="87975" y="1512850"/>
            <a:ext cx="3828000" cy="3695100"/>
          </a:xfrm>
          <a:prstGeom prst="rect">
            <a:avLst/>
          </a:prstGeom>
        </p:spPr>
        <p:txBody>
          <a:bodyPr spcFirstLastPara="1" wrap="square" lIns="91425" tIns="45700" rIns="91425" bIns="45700" anchor="t" anchorCtr="0">
            <a:noAutofit/>
          </a:bodyPr>
          <a:lstStyle/>
          <a:p>
            <a:pPr marL="457200" lvl="0" indent="-381000" algn="l" rtl="0">
              <a:lnSpc>
                <a:spcPct val="90000"/>
              </a:lnSpc>
              <a:spcBef>
                <a:spcPts val="360"/>
              </a:spcBef>
              <a:spcAft>
                <a:spcPts val="0"/>
              </a:spcAft>
              <a:buSzPts val="2400"/>
              <a:buChar char="•"/>
            </a:pPr>
            <a:r>
              <a:rPr lang="en-US" sz="2400"/>
              <a:t>To ensure that our mechanism is robust. </a:t>
            </a:r>
            <a:endParaRPr sz="2400"/>
          </a:p>
          <a:p>
            <a:pPr marL="457200" lvl="0" indent="0" algn="l" rtl="0">
              <a:lnSpc>
                <a:spcPct val="90000"/>
              </a:lnSpc>
              <a:spcBef>
                <a:spcPts val="360"/>
              </a:spcBef>
              <a:spcAft>
                <a:spcPts val="0"/>
              </a:spcAft>
              <a:buNone/>
            </a:pPr>
            <a:r>
              <a:rPr lang="en-US" sz="2400"/>
              <a:t>We evaluate the weekly performance of the proposed method.</a:t>
            </a:r>
            <a:endParaRPr sz="2400"/>
          </a:p>
          <a:p>
            <a:pPr marL="457200" lvl="0" indent="-381000" algn="l" rtl="0">
              <a:lnSpc>
                <a:spcPct val="90000"/>
              </a:lnSpc>
              <a:spcBef>
                <a:spcPts val="1000"/>
              </a:spcBef>
              <a:spcAft>
                <a:spcPts val="0"/>
              </a:spcAft>
              <a:buSzPts val="2400"/>
              <a:buChar char="•"/>
            </a:pPr>
            <a:r>
              <a:rPr lang="en-US" sz="2400"/>
              <a:t>Our mechanism is best weekly, worst weekly, and average performance is better than other approaches.</a:t>
            </a:r>
            <a:endParaRPr sz="2400"/>
          </a:p>
        </p:txBody>
      </p:sp>
      <p:sp>
        <p:nvSpPr>
          <p:cNvPr id="373" name="Google Shape;373;g2e6c7897d3c_0_1280"/>
          <p:cNvSpPr/>
          <p:nvPr/>
        </p:nvSpPr>
        <p:spPr>
          <a:xfrm>
            <a:off x="3989300" y="2846050"/>
            <a:ext cx="5043300" cy="208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2e7bf35fa59_1_22"/>
          <p:cNvSpPr txBox="1">
            <a:spLocks noGrp="1"/>
          </p:cNvSpPr>
          <p:nvPr>
            <p:ph type="body" idx="1"/>
          </p:nvPr>
        </p:nvSpPr>
        <p:spPr>
          <a:xfrm>
            <a:off x="2665800" y="1550250"/>
            <a:ext cx="6184200" cy="4518600"/>
          </a:xfrm>
          <a:prstGeom prst="rect">
            <a:avLst/>
          </a:prstGeom>
          <a:noFill/>
          <a:ln>
            <a:noFill/>
          </a:ln>
        </p:spPr>
        <p:txBody>
          <a:bodyPr spcFirstLastPara="1" wrap="square" lIns="91425" tIns="45700" rIns="91425" bIns="45700" anchor="t" anchorCtr="0">
            <a:noAutofit/>
          </a:bodyPr>
          <a:lstStyle/>
          <a:p>
            <a:pPr indent="-406400">
              <a:lnSpc>
                <a:spcPct val="115000"/>
              </a:lnSpc>
              <a:spcBef>
                <a:spcPts val="500"/>
              </a:spcBef>
              <a:buSzPts val="2800"/>
              <a:buFont typeface="Calibri"/>
              <a:buChar char="•"/>
            </a:pPr>
            <a:r>
              <a:rPr lang="en-US" altLang="zh-TW" sz="2800" dirty="0"/>
              <a:t>CI + AI makes sports betting a rational investment target</a:t>
            </a:r>
            <a:endParaRPr sz="2800" dirty="0"/>
          </a:p>
          <a:p>
            <a:pPr marL="457200" lvl="0" indent="-406400" algn="l" rtl="0">
              <a:lnSpc>
                <a:spcPct val="115000"/>
              </a:lnSpc>
              <a:spcBef>
                <a:spcPts val="0"/>
              </a:spcBef>
              <a:spcAft>
                <a:spcPts val="0"/>
              </a:spcAft>
              <a:buSzPts val="2800"/>
              <a:buFont typeface="Calibri"/>
              <a:buChar char="•"/>
            </a:pPr>
            <a:r>
              <a:rPr lang="en-US" sz="2800" dirty="0"/>
              <a:t>AI-assisted CI boosts betting accuracy by integrating predictions and expert analysis</a:t>
            </a:r>
          </a:p>
          <a:p>
            <a:pPr indent="-406400">
              <a:lnSpc>
                <a:spcPct val="115000"/>
              </a:lnSpc>
              <a:spcBef>
                <a:spcPts val="0"/>
              </a:spcBef>
              <a:buSzPts val="2800"/>
              <a:buFont typeface="Calibri"/>
              <a:buChar char="•"/>
            </a:pPr>
            <a:r>
              <a:rPr lang="en-US" altLang="zh-TW" sz="2800" dirty="0"/>
              <a:t>Optimize betting selection and reduce costs</a:t>
            </a:r>
          </a:p>
          <a:p>
            <a:pPr marL="50800" lvl="0" indent="0" algn="l" rtl="0">
              <a:lnSpc>
                <a:spcPct val="115000"/>
              </a:lnSpc>
              <a:spcBef>
                <a:spcPts val="0"/>
              </a:spcBef>
              <a:spcAft>
                <a:spcPts val="0"/>
              </a:spcAft>
              <a:buSzPts val="2800"/>
              <a:buNone/>
            </a:pPr>
            <a:endParaRPr sz="2800" dirty="0"/>
          </a:p>
        </p:txBody>
      </p:sp>
      <p:sp>
        <p:nvSpPr>
          <p:cNvPr id="389" name="Google Shape;389;g2e7bf35fa59_1_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Insights of Sport Betting</a:t>
            </a:r>
            <a:endParaRPr sz="4400" b="1" dirty="0">
              <a:solidFill>
                <a:srgbClr val="003399"/>
              </a:solidFill>
              <a:latin typeface="Calibri"/>
              <a:ea typeface="Calibri"/>
              <a:cs typeface="Calibri"/>
              <a:sym typeface="Calibri"/>
            </a:endParaRPr>
          </a:p>
        </p:txBody>
      </p:sp>
      <p:cxnSp>
        <p:nvCxnSpPr>
          <p:cNvPr id="390" name="Google Shape;390;g2e7bf35fa59_1_2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grpSp>
        <p:nvGrpSpPr>
          <p:cNvPr id="4" name="群組 3">
            <a:extLst>
              <a:ext uri="{FF2B5EF4-FFF2-40B4-BE49-F238E27FC236}">
                <a16:creationId xmlns:a16="http://schemas.microsoft.com/office/drawing/2014/main" id="{E536365E-DFCF-80CD-F7BD-B49788612903}"/>
              </a:ext>
            </a:extLst>
          </p:cNvPr>
          <p:cNvGrpSpPr/>
          <p:nvPr/>
        </p:nvGrpSpPr>
        <p:grpSpPr>
          <a:xfrm>
            <a:off x="171330" y="1366514"/>
            <a:ext cx="2234275" cy="1823374"/>
            <a:chOff x="171330" y="1366514"/>
            <a:chExt cx="2234275" cy="1823374"/>
          </a:xfrm>
        </p:grpSpPr>
        <p:pic>
          <p:nvPicPr>
            <p:cNvPr id="2" name="圖片 1">
              <a:extLst>
                <a:ext uri="{FF2B5EF4-FFF2-40B4-BE49-F238E27FC236}">
                  <a16:creationId xmlns:a16="http://schemas.microsoft.com/office/drawing/2014/main" id="{400FACA0-7657-C891-96F7-8385697527C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3" name="Google Shape;255;g274ef3efce4_0_16">
              <a:extLst>
                <a:ext uri="{FF2B5EF4-FFF2-40B4-BE49-F238E27FC236}">
                  <a16:creationId xmlns:a16="http://schemas.microsoft.com/office/drawing/2014/main" id="{CADE9876-C347-759C-FAB4-99598F12C725}"/>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9" name="Google Shape;399;g2e6c7897d3c_0_0"/>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0" name="Google Shape;400;g2e6c7897d3c_0_0"/>
          <p:cNvGrpSpPr/>
          <p:nvPr/>
        </p:nvGrpSpPr>
        <p:grpSpPr>
          <a:xfrm>
            <a:off x="157387" y="2493976"/>
            <a:ext cx="9073097" cy="939372"/>
            <a:chOff x="133955" y="707952"/>
            <a:chExt cx="6189016" cy="839700"/>
          </a:xfrm>
        </p:grpSpPr>
        <p:sp>
          <p:nvSpPr>
            <p:cNvPr id="401" name="Google Shape;401;g2e6c7897d3c_0_0"/>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g2e6c7897d3c_0_0"/>
            <p:cNvSpPr txBox="1"/>
            <p:nvPr/>
          </p:nvSpPr>
          <p:spPr>
            <a:xfrm>
              <a:off x="718071" y="899389"/>
              <a:ext cx="56049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Stock Market Prediction:</a:t>
              </a:r>
              <a:r>
                <a:rPr lang="zh-TW" altLang="en-US" sz="3200" b="1" dirty="0">
                  <a:solidFill>
                    <a:srgbClr val="FFFFFF"/>
                  </a:solidFill>
                  <a:latin typeface="Calibri"/>
                  <a:ea typeface="Calibri"/>
                  <a:cs typeface="Calibri"/>
                  <a:sym typeface="Calibri"/>
                </a:rPr>
                <a:t> </a:t>
              </a:r>
              <a:r>
                <a:rPr lang="en-US" sz="3200" b="1" dirty="0">
                  <a:solidFill>
                    <a:srgbClr val="FFFFFF"/>
                  </a:solidFill>
                  <a:latin typeface="Calibri"/>
                  <a:ea typeface="Calibri"/>
                  <a:cs typeface="Calibri"/>
                  <a:sym typeface="Calibri"/>
                </a:rPr>
                <a:t>Stock Portfolio </a:t>
              </a:r>
              <a:endParaRPr sz="3200" b="1" dirty="0">
                <a:solidFill>
                  <a:srgbClr val="FFFFFF"/>
                </a:solidFill>
                <a:latin typeface="Calibri"/>
                <a:ea typeface="Calibri"/>
                <a:cs typeface="Calibri"/>
                <a:sym typeface="Calibri"/>
              </a:endParaRPr>
            </a:p>
          </p:txBody>
        </p:sp>
      </p:grpSp>
      <p:grpSp>
        <p:nvGrpSpPr>
          <p:cNvPr id="403" name="Google Shape;403;g2e6c7897d3c_0_0"/>
          <p:cNvGrpSpPr/>
          <p:nvPr/>
        </p:nvGrpSpPr>
        <p:grpSpPr>
          <a:xfrm>
            <a:off x="1" y="-8467"/>
            <a:ext cx="9171499" cy="360007"/>
            <a:chOff x="1" y="-8468"/>
            <a:chExt cx="9171499" cy="504000"/>
          </a:xfrm>
        </p:grpSpPr>
        <p:sp>
          <p:nvSpPr>
            <p:cNvPr id="404" name="Google Shape;404;g2e6c7897d3c_0_0"/>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g2e6c7897d3c_0_0"/>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g2e6c7897d3c_0_0"/>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g2e6c7897d3c_0_0"/>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7" name="群組 6">
            <a:extLst>
              <a:ext uri="{FF2B5EF4-FFF2-40B4-BE49-F238E27FC236}">
                <a16:creationId xmlns:a16="http://schemas.microsoft.com/office/drawing/2014/main" id="{2915D309-0D53-A9D1-17B9-EA36AEFFAB85}"/>
              </a:ext>
            </a:extLst>
          </p:cNvPr>
          <p:cNvGrpSpPr/>
          <p:nvPr/>
        </p:nvGrpSpPr>
        <p:grpSpPr>
          <a:xfrm>
            <a:off x="6451480" y="3971584"/>
            <a:ext cx="2187650" cy="2089569"/>
            <a:chOff x="6451480" y="3971584"/>
            <a:chExt cx="2187650" cy="2089569"/>
          </a:xfrm>
        </p:grpSpPr>
        <p:pic>
          <p:nvPicPr>
            <p:cNvPr id="2" name="圖片 1">
              <a:extLst>
                <a:ext uri="{FF2B5EF4-FFF2-40B4-BE49-F238E27FC236}">
                  <a16:creationId xmlns:a16="http://schemas.microsoft.com/office/drawing/2014/main" id="{C8600416-66A8-C870-869D-601A2EE712BD}"/>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6" name="圖片 5">
              <a:extLst>
                <a:ext uri="{FF2B5EF4-FFF2-40B4-BE49-F238E27FC236}">
                  <a16:creationId xmlns:a16="http://schemas.microsoft.com/office/drawing/2014/main" id="{7D7712F2-BD11-1B4F-45A3-C5A1E1D92A2A}"/>
                </a:ext>
              </a:extLst>
            </p:cNvPr>
            <p:cNvPicPr>
              <a:picLocks noChangeAspect="1"/>
            </p:cNvPicPr>
            <p:nvPr/>
          </p:nvPicPr>
          <p:blipFill>
            <a:blip r:embed="rId4">
              <a:duotone>
                <a:prstClr val="black"/>
                <a:srgbClr val="D9EAD3">
                  <a:tint val="45000"/>
                  <a:satMod val="400000"/>
                </a:srgbClr>
              </a:duotone>
              <a:extLst>
                <a:ext uri="{BEBA8EAE-BF5A-486C-A8C5-ECC9F3942E4B}">
                  <a14:imgProps xmlns:a14="http://schemas.microsoft.com/office/drawing/2010/main">
                    <a14:imgLayer r:embed="rId5">
                      <a14:imgEffect>
                        <a14:backgroundRemoval t="6809" b="97471" l="9738" r="90075">
                          <a14:foregroundMark x1="12172" y1="35019" x2="12734" y2="40661"/>
                          <a14:foregroundMark x1="90262" y1="67510" x2="90262" y2="66732"/>
                          <a14:foregroundMark x1="52434" y1="97665" x2="56929" y2="96109"/>
                          <a14:foregroundMark x1="57678" y1="91051" x2="47191" y2="43969"/>
                          <a14:foregroundMark x1="47191" y1="43969" x2="48876" y2="59922"/>
                          <a14:foregroundMark x1="48876" y1="59922" x2="48127" y2="60700"/>
                          <a14:foregroundMark x1="58801" y1="64202" x2="49064" y2="71206"/>
                          <a14:foregroundMark x1="49064" y1="71206" x2="30899" y2="72374"/>
                          <a14:foregroundMark x1="30899" y1="72374" x2="47940" y2="46109"/>
                          <a14:foregroundMark x1="47940" y1="46109" x2="56742" y2="60506"/>
                          <a14:foregroundMark x1="56742" y1="60506" x2="45693" y2="74708"/>
                          <a14:foregroundMark x1="45693" y1="74708" x2="44195" y2="74903"/>
                          <a14:foregroundMark x1="71910" y1="64202" x2="39888" y2="29767"/>
                          <a14:foregroundMark x1="39888" y1="29767" x2="62360" y2="55253"/>
                          <a14:foregroundMark x1="62360" y1="55253" x2="62921" y2="66148"/>
                          <a14:foregroundMark x1="62921" y1="66148" x2="62921" y2="66148"/>
                          <a14:foregroundMark x1="73783" y1="57588" x2="59925" y2="49805"/>
                          <a14:foregroundMark x1="59925" y1="49805" x2="46629" y2="26265"/>
                          <a14:foregroundMark x1="46629" y1="26265" x2="66292" y2="37938"/>
                          <a14:foregroundMark x1="66292" y1="37938" x2="68727" y2="55837"/>
                          <a14:foregroundMark x1="68727" y1="55837" x2="67603" y2="57588"/>
                          <a14:foregroundMark x1="38577" y1="40467" x2="30524" y2="35409"/>
                          <a14:foregroundMark x1="30524" y1="35409" x2="24532" y2="19261"/>
                          <a14:foregroundMark x1="24532" y1="19261" x2="35581" y2="30350"/>
                          <a14:foregroundMark x1="35581" y1="30350" x2="25468" y2="36965"/>
                          <a14:foregroundMark x1="25468" y1="36965" x2="25281" y2="36965"/>
                          <a14:foregroundMark x1="32584" y1="80156" x2="15918" y2="72568"/>
                          <a14:foregroundMark x1="15918" y1="72568" x2="28090" y2="75486"/>
                          <a14:foregroundMark x1="28090" y1="75486" x2="19850" y2="83268"/>
                          <a14:foregroundMark x1="19850" y1="83268" x2="19288" y2="83463"/>
                          <a14:foregroundMark x1="19101" y1="7198" x2="20599" y2="6809"/>
                          <a14:foregroundMark x1="31086" y1="27626" x2="28277" y2="17121"/>
                          <a14:foregroundMark x1="28277" y1="17121" x2="28464" y2="30934"/>
                          <a14:foregroundMark x1="28464" y1="30934" x2="16667" y2="32490"/>
                        </a14:backgroundRemoval>
                      </a14:imgEffect>
                    </a14:imgLayer>
                  </a14:imgProps>
                </a:ext>
              </a:extLst>
            </a:blip>
            <a:stretch>
              <a:fillRect/>
            </a:stretch>
          </p:blipFill>
          <p:spPr>
            <a:xfrm>
              <a:off x="7348512" y="3971584"/>
              <a:ext cx="1230710" cy="1184616"/>
            </a:xfrm>
            <a:prstGeom prst="rect">
              <a:avLst/>
            </a:prstGeom>
          </p:spPr>
        </p:pic>
        <p:sp>
          <p:nvSpPr>
            <p:cNvPr id="4" name="Google Shape;255;g274ef3efce4_0_16">
              <a:extLst>
                <a:ext uri="{FF2B5EF4-FFF2-40B4-BE49-F238E27FC236}">
                  <a16:creationId xmlns:a16="http://schemas.microsoft.com/office/drawing/2014/main" id="{ED35440C-0B59-CC0F-57CC-388B95EE8CA3}"/>
                </a:ext>
              </a:extLst>
            </p:cNvPr>
            <p:cNvSpPr txBox="1"/>
            <p:nvPr/>
          </p:nvSpPr>
          <p:spPr>
            <a:xfrm>
              <a:off x="7400730" y="4419918"/>
              <a:ext cx="1238400" cy="49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dirty="0">
                  <a:solidFill>
                    <a:schemeClr val="dk1"/>
                  </a:solidFill>
                  <a:latin typeface="Calibri"/>
                  <a:ea typeface="Calibri"/>
                  <a:cs typeface="Calibri"/>
                  <a:sym typeface="Calibri"/>
                </a:rPr>
                <a:t>Stock</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cxnSp>
        <p:nvCxnSpPr>
          <p:cNvPr id="456" name="Google Shape;456;g2740f063c46_10_1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457" name="Google Shape;457;g2740f063c46_10_12"/>
          <p:cNvSpPr/>
          <p:nvPr/>
        </p:nvSpPr>
        <p:spPr>
          <a:xfrm>
            <a:off x="2246772" y="2060854"/>
            <a:ext cx="1057200" cy="1054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g2740f063c46_10_12"/>
          <p:cNvSpPr txBox="1"/>
          <p:nvPr/>
        </p:nvSpPr>
        <p:spPr>
          <a:xfrm>
            <a:off x="2386921" y="2464084"/>
            <a:ext cx="777000" cy="248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459" name="Google Shape;459;g2740f063c46_10_1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g2740f063c46_10_1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461" name="Google Shape;461;g2740f063c46_10_1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g2740f063c46_10_12"/>
          <p:cNvSpPr txBox="1"/>
          <p:nvPr/>
        </p:nvSpPr>
        <p:spPr>
          <a:xfrm>
            <a:off x="7257181" y="1887138"/>
            <a:ext cx="1512000" cy="14019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463" name="Google Shape;463;g2740f063c46_10_1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g2740f063c46_10_1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g2740f063c46_10_1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Stock </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Portfolio Forming</a:t>
            </a:r>
            <a:endParaRPr sz="1600" b="1">
              <a:solidFill>
                <a:schemeClr val="lt1"/>
              </a:solidFill>
              <a:latin typeface="Tahoma"/>
              <a:ea typeface="Tahoma"/>
              <a:cs typeface="Tahoma"/>
              <a:sym typeface="Tahoma"/>
            </a:endParaRPr>
          </a:p>
        </p:txBody>
      </p:sp>
      <p:sp>
        <p:nvSpPr>
          <p:cNvPr id="466" name="Google Shape;466;g2740f063c46_10_12"/>
          <p:cNvSpPr txBox="1"/>
          <p:nvPr/>
        </p:nvSpPr>
        <p:spPr>
          <a:xfrm>
            <a:off x="1418400" y="3753692"/>
            <a:ext cx="5215775" cy="1967058"/>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sz="1800" dirty="0">
                <a:solidFill>
                  <a:schemeClr val="dk1"/>
                </a:solidFill>
                <a:latin typeface="Times New Roman"/>
                <a:ea typeface="Times New Roman"/>
                <a:cs typeface="Times New Roman"/>
                <a:sym typeface="Times New Roman"/>
              </a:rPr>
              <a:t>A </a:t>
            </a:r>
            <a:r>
              <a:rPr lang="en-US" sz="1800" b="1" dirty="0">
                <a:solidFill>
                  <a:schemeClr val="dk1"/>
                </a:solidFill>
                <a:latin typeface="Times New Roman"/>
                <a:ea typeface="Times New Roman"/>
                <a:cs typeface="Times New Roman"/>
                <a:sym typeface="Times New Roman"/>
              </a:rPr>
              <a:t>stock portfolio</a:t>
            </a:r>
            <a:r>
              <a:rPr lang="en-US" sz="1800" dirty="0">
                <a:solidFill>
                  <a:schemeClr val="dk1"/>
                </a:solidFill>
                <a:latin typeface="Times New Roman"/>
                <a:ea typeface="Times New Roman"/>
                <a:cs typeface="Times New Roman"/>
                <a:sym typeface="Times New Roman"/>
              </a:rPr>
              <a:t> is a collection of individual stocks owned by an investor, assembled to achieve specific </a:t>
            </a:r>
            <a:r>
              <a:rPr lang="en-US" sz="1800" b="1" dirty="0">
                <a:solidFill>
                  <a:schemeClr val="dk1"/>
                </a:solidFill>
                <a:latin typeface="Times New Roman"/>
                <a:ea typeface="Times New Roman"/>
                <a:cs typeface="Times New Roman"/>
                <a:sym typeface="Times New Roman"/>
              </a:rPr>
              <a:t>financial goals</a:t>
            </a:r>
            <a:r>
              <a:rPr lang="en-US" sz="1800" dirty="0">
                <a:solidFill>
                  <a:schemeClr val="dk1"/>
                </a:solidFill>
                <a:latin typeface="Times New Roman"/>
                <a:ea typeface="Times New Roman"/>
                <a:cs typeface="Times New Roman"/>
                <a:sym typeface="Times New Roman"/>
              </a:rPr>
              <a:t> and manage </a:t>
            </a:r>
            <a:r>
              <a:rPr lang="en-US" sz="1800" b="1" dirty="0">
                <a:solidFill>
                  <a:schemeClr val="dk1"/>
                </a:solidFill>
                <a:latin typeface="Times New Roman"/>
                <a:ea typeface="Times New Roman"/>
                <a:cs typeface="Times New Roman"/>
                <a:sym typeface="Times New Roman"/>
              </a:rPr>
              <a:t>investment risk</a:t>
            </a:r>
            <a:r>
              <a:rPr lang="en-US" sz="1800" dirty="0">
                <a:solidFill>
                  <a:schemeClr val="dk1"/>
                </a:solidFill>
                <a:latin typeface="Times New Roman"/>
                <a:ea typeface="Times New Roman"/>
                <a:cs typeface="Times New Roman"/>
                <a:sym typeface="Times New Roman"/>
              </a:rPr>
              <a:t> through diversification</a:t>
            </a:r>
            <a:endParaRPr sz="1800" dirty="0">
              <a:solidFill>
                <a:schemeClr val="dk1"/>
              </a:solidFill>
              <a:latin typeface="Times New Roman"/>
              <a:ea typeface="Times New Roman"/>
              <a:cs typeface="Times New Roman"/>
              <a:sym typeface="Times New Roman"/>
            </a:endParaRPr>
          </a:p>
        </p:txBody>
      </p:sp>
      <p:sp>
        <p:nvSpPr>
          <p:cNvPr id="467" name="Google Shape;467;g2740f063c46_10_1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g2740f063c46_10_1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469" name="Google Shape;469;g2740f063c46_10_12"/>
          <p:cNvCxnSpPr/>
          <p:nvPr/>
        </p:nvCxnSpPr>
        <p:spPr>
          <a:xfrm rot="10800000">
            <a:off x="6728150" y="4558625"/>
            <a:ext cx="482700" cy="156600"/>
          </a:xfrm>
          <a:prstGeom prst="straightConnector1">
            <a:avLst/>
          </a:prstGeom>
          <a:noFill/>
          <a:ln w="9525" cap="flat" cmpd="sng">
            <a:solidFill>
              <a:schemeClr val="dk2"/>
            </a:solidFill>
            <a:prstDash val="solid"/>
            <a:round/>
            <a:headEnd type="none" w="med" len="med"/>
            <a:tailEnd type="none" w="med" len="med"/>
          </a:ln>
        </p:spPr>
      </p:cxnSp>
      <p:sp>
        <p:nvSpPr>
          <p:cNvPr id="470" name="Google Shape;470;g2740f063c46_10_1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1" name="Google Shape;471;g2740f063c46_10_1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Stock Prediction Market </a:t>
            </a:r>
            <a:endParaRPr sz="4400" b="1" dirty="0">
              <a:solidFill>
                <a:srgbClr val="00339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2e782ec4a57_0_163"/>
          <p:cNvSpPr txBox="1">
            <a:spLocks noGrp="1"/>
          </p:cNvSpPr>
          <p:nvPr>
            <p:ph type="body" idx="1"/>
          </p:nvPr>
        </p:nvSpPr>
        <p:spPr>
          <a:xfrm>
            <a:off x="704600" y="1397850"/>
            <a:ext cx="8297700" cy="1134300"/>
          </a:xfrm>
          <a:prstGeom prst="rect">
            <a:avLst/>
          </a:prstGeom>
          <a:noFill/>
          <a:ln>
            <a:noFill/>
          </a:ln>
        </p:spPr>
        <p:txBody>
          <a:bodyPr spcFirstLastPara="1" wrap="square" lIns="91425" tIns="45700" rIns="91425" bIns="45700" anchor="t" anchorCtr="0">
            <a:noAutofit/>
          </a:bodyPr>
          <a:lstStyle/>
          <a:p>
            <a:pPr marL="342900" lvl="0" indent="-355600" algn="l" rtl="0">
              <a:lnSpc>
                <a:spcPct val="115000"/>
              </a:lnSpc>
              <a:spcBef>
                <a:spcPts val="500"/>
              </a:spcBef>
              <a:spcAft>
                <a:spcPts val="0"/>
              </a:spcAft>
              <a:buSzPts val="2000"/>
              <a:buFont typeface="Calibri"/>
              <a:buChar char="•"/>
            </a:pPr>
            <a:r>
              <a:rPr lang="en-US" sz="2400" b="1" dirty="0"/>
              <a:t> The Stock Market is a reflection of future events</a:t>
            </a:r>
            <a:endParaRPr sz="2400" b="1" dirty="0"/>
          </a:p>
          <a:p>
            <a:pPr marL="742950" lvl="1" indent="-298450" algn="l" rtl="0">
              <a:lnSpc>
                <a:spcPct val="115000"/>
              </a:lnSpc>
              <a:spcBef>
                <a:spcPts val="0"/>
              </a:spcBef>
              <a:spcAft>
                <a:spcPts val="0"/>
              </a:spcAft>
              <a:buSzPts val="2000"/>
              <a:buFont typeface="Calibri"/>
              <a:buChar char="–"/>
            </a:pPr>
            <a:r>
              <a:rPr lang="en-US" sz="2000" dirty="0"/>
              <a:t>Stock price reflects the future events’ value based on expecting a company's future profitability, growth potential, and market conditions</a:t>
            </a:r>
            <a:endParaRPr sz="2000" dirty="0"/>
          </a:p>
        </p:txBody>
      </p:sp>
      <p:sp>
        <p:nvSpPr>
          <p:cNvPr id="420" name="Google Shape;420;g2e782ec4a57_0_163"/>
          <p:cNvSpPr/>
          <p:nvPr/>
        </p:nvSpPr>
        <p:spPr>
          <a:xfrm>
            <a:off x="6653273" y="4781250"/>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1" name="Google Shape;421;g2e782ec4a57_0_163"/>
          <p:cNvSpPr txBox="1">
            <a:spLocks noGrp="1"/>
          </p:cNvSpPr>
          <p:nvPr>
            <p:ph type="body" idx="1"/>
          </p:nvPr>
        </p:nvSpPr>
        <p:spPr>
          <a:xfrm>
            <a:off x="6399625" y="5634425"/>
            <a:ext cx="2083200" cy="641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500"/>
              </a:spcBef>
              <a:spcAft>
                <a:spcPts val="0"/>
              </a:spcAft>
              <a:buNone/>
            </a:pPr>
            <a:r>
              <a:rPr lang="en-US" sz="1400" b="1"/>
              <a:t>Market Sentiment</a:t>
            </a:r>
            <a:endParaRPr sz="1400" b="1"/>
          </a:p>
          <a:p>
            <a:pPr marL="0" lvl="0" indent="0" algn="ctr" rtl="0">
              <a:lnSpc>
                <a:spcPct val="100000"/>
              </a:lnSpc>
              <a:spcBef>
                <a:spcPts val="0"/>
              </a:spcBef>
              <a:spcAft>
                <a:spcPts val="0"/>
              </a:spcAft>
              <a:buNone/>
            </a:pPr>
            <a:r>
              <a:rPr lang="en-US" sz="1200"/>
              <a:t>investor behavior, market reactions</a:t>
            </a:r>
            <a:endParaRPr sz="1200"/>
          </a:p>
        </p:txBody>
      </p:sp>
      <p:sp>
        <p:nvSpPr>
          <p:cNvPr id="422" name="Google Shape;422;g2e782ec4a57_0_163"/>
          <p:cNvSpPr/>
          <p:nvPr/>
        </p:nvSpPr>
        <p:spPr>
          <a:xfrm>
            <a:off x="2901561" y="478123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3" name="Google Shape;423;g2e782ec4a57_0_163"/>
          <p:cNvSpPr txBox="1">
            <a:spLocks noGrp="1"/>
          </p:cNvSpPr>
          <p:nvPr>
            <p:ph type="body" idx="1"/>
          </p:nvPr>
        </p:nvSpPr>
        <p:spPr>
          <a:xfrm>
            <a:off x="2647913" y="5634438"/>
            <a:ext cx="2083200" cy="689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500"/>
              </a:spcBef>
              <a:spcAft>
                <a:spcPts val="0"/>
              </a:spcAft>
              <a:buNone/>
            </a:pPr>
            <a:r>
              <a:rPr lang="en-US" sz="1400" b="1"/>
              <a:t>Industry Trends</a:t>
            </a:r>
            <a:endParaRPr sz="1400" b="1"/>
          </a:p>
          <a:p>
            <a:pPr marL="0" lvl="0" indent="0" algn="ctr" rtl="0">
              <a:lnSpc>
                <a:spcPct val="100000"/>
              </a:lnSpc>
              <a:spcBef>
                <a:spcPts val="0"/>
              </a:spcBef>
              <a:spcAft>
                <a:spcPts val="0"/>
              </a:spcAft>
              <a:buClr>
                <a:schemeClr val="dk1"/>
              </a:buClr>
              <a:buSzPts val="1100"/>
              <a:buFont typeface="Arial"/>
              <a:buNone/>
            </a:pPr>
            <a:r>
              <a:rPr lang="en-US" sz="1200"/>
              <a:t>industry growth and competitive dynamics</a:t>
            </a:r>
            <a:endParaRPr sz="1400" b="1"/>
          </a:p>
        </p:txBody>
      </p:sp>
      <p:sp>
        <p:nvSpPr>
          <p:cNvPr id="424" name="Google Shape;424;g2e782ec4a57_0_163"/>
          <p:cNvSpPr/>
          <p:nvPr/>
        </p:nvSpPr>
        <p:spPr>
          <a:xfrm>
            <a:off x="4777423" y="4781250"/>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5" name="Google Shape;425;g2e782ec4a57_0_163"/>
          <p:cNvSpPr txBox="1">
            <a:spLocks noGrp="1"/>
          </p:cNvSpPr>
          <p:nvPr>
            <p:ph type="body" idx="1"/>
          </p:nvPr>
        </p:nvSpPr>
        <p:spPr>
          <a:xfrm>
            <a:off x="4523775" y="5634450"/>
            <a:ext cx="2154900" cy="746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1400" b="1"/>
              <a:t>Economic Conditions</a:t>
            </a:r>
            <a:endParaRPr sz="1400" b="1"/>
          </a:p>
          <a:p>
            <a:pPr marL="0" lvl="0" indent="0" algn="ctr" rtl="0">
              <a:lnSpc>
                <a:spcPct val="115000"/>
              </a:lnSpc>
              <a:spcBef>
                <a:spcPts val="0"/>
              </a:spcBef>
              <a:spcAft>
                <a:spcPts val="0"/>
              </a:spcAft>
              <a:buNone/>
            </a:pPr>
            <a:r>
              <a:rPr lang="en-US" sz="1200"/>
              <a:t>macroeconomic indicators</a:t>
            </a:r>
            <a:endParaRPr sz="1200"/>
          </a:p>
          <a:p>
            <a:pPr marL="0" lvl="0" indent="0" algn="ctr" rtl="0">
              <a:lnSpc>
                <a:spcPct val="115000"/>
              </a:lnSpc>
              <a:spcBef>
                <a:spcPts val="0"/>
              </a:spcBef>
              <a:spcAft>
                <a:spcPts val="0"/>
              </a:spcAft>
              <a:buNone/>
            </a:pPr>
            <a:r>
              <a:rPr lang="en-US" sz="1200"/>
              <a:t>GDP growth rate, interest rates</a:t>
            </a:r>
            <a:endParaRPr sz="1200"/>
          </a:p>
        </p:txBody>
      </p:sp>
      <p:sp>
        <p:nvSpPr>
          <p:cNvPr id="426" name="Google Shape;426;g2e782ec4a57_0_163"/>
          <p:cNvSpPr/>
          <p:nvPr/>
        </p:nvSpPr>
        <p:spPr>
          <a:xfrm>
            <a:off x="1020448" y="478123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7" name="Google Shape;427;g2e782ec4a57_0_163"/>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Stock Market</a:t>
            </a:r>
            <a:endParaRPr sz="4200" b="1">
              <a:solidFill>
                <a:srgbClr val="003399"/>
              </a:solidFill>
              <a:latin typeface="Calibri"/>
              <a:ea typeface="Calibri"/>
              <a:cs typeface="Calibri"/>
              <a:sym typeface="Calibri"/>
            </a:endParaRPr>
          </a:p>
        </p:txBody>
      </p:sp>
      <p:cxnSp>
        <p:nvCxnSpPr>
          <p:cNvPr id="428" name="Google Shape;428;g2e782ec4a57_0_16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29" name="Google Shape;429;g2e782ec4a57_0_163"/>
          <p:cNvPicPr preferRelativeResize="0"/>
          <p:nvPr/>
        </p:nvPicPr>
        <p:blipFill>
          <a:blip r:embed="rId3">
            <a:alphaModFix/>
          </a:blip>
          <a:stretch>
            <a:fillRect/>
          </a:stretch>
        </p:blipFill>
        <p:spPr>
          <a:xfrm>
            <a:off x="4046238" y="2830449"/>
            <a:ext cx="2349124" cy="1566075"/>
          </a:xfrm>
          <a:prstGeom prst="rect">
            <a:avLst/>
          </a:prstGeom>
          <a:noFill/>
          <a:ln>
            <a:noFill/>
          </a:ln>
        </p:spPr>
      </p:pic>
      <p:pic>
        <p:nvPicPr>
          <p:cNvPr id="430" name="Google Shape;430;g2e782ec4a57_0_163"/>
          <p:cNvPicPr preferRelativeResize="0"/>
          <p:nvPr/>
        </p:nvPicPr>
        <p:blipFill>
          <a:blip r:embed="rId4">
            <a:alphaModFix/>
          </a:blip>
          <a:stretch>
            <a:fillRect/>
          </a:stretch>
        </p:blipFill>
        <p:spPr>
          <a:xfrm>
            <a:off x="1440264" y="4857438"/>
            <a:ext cx="746700" cy="746700"/>
          </a:xfrm>
          <a:prstGeom prst="rect">
            <a:avLst/>
          </a:prstGeom>
          <a:noFill/>
          <a:ln>
            <a:noFill/>
          </a:ln>
        </p:spPr>
      </p:pic>
      <p:pic>
        <p:nvPicPr>
          <p:cNvPr id="431" name="Google Shape;431;g2e782ec4a57_0_163"/>
          <p:cNvPicPr preferRelativeResize="0"/>
          <p:nvPr/>
        </p:nvPicPr>
        <p:blipFill>
          <a:blip r:embed="rId5">
            <a:alphaModFix/>
          </a:blip>
          <a:stretch>
            <a:fillRect/>
          </a:stretch>
        </p:blipFill>
        <p:spPr>
          <a:xfrm>
            <a:off x="3344950" y="4886548"/>
            <a:ext cx="689125" cy="689103"/>
          </a:xfrm>
          <a:prstGeom prst="rect">
            <a:avLst/>
          </a:prstGeom>
          <a:noFill/>
          <a:ln>
            <a:noFill/>
          </a:ln>
        </p:spPr>
      </p:pic>
      <p:pic>
        <p:nvPicPr>
          <p:cNvPr id="432" name="Google Shape;432;g2e782ec4a57_0_163"/>
          <p:cNvPicPr preferRelativeResize="0"/>
          <p:nvPr/>
        </p:nvPicPr>
        <p:blipFill>
          <a:blip r:embed="rId6">
            <a:alphaModFix/>
          </a:blip>
          <a:stretch>
            <a:fillRect/>
          </a:stretch>
        </p:blipFill>
        <p:spPr>
          <a:xfrm>
            <a:off x="5220800" y="4886539"/>
            <a:ext cx="689125" cy="689125"/>
          </a:xfrm>
          <a:prstGeom prst="rect">
            <a:avLst/>
          </a:prstGeom>
          <a:noFill/>
          <a:ln>
            <a:noFill/>
          </a:ln>
        </p:spPr>
      </p:pic>
      <p:pic>
        <p:nvPicPr>
          <p:cNvPr id="433" name="Google Shape;433;g2e782ec4a57_0_163"/>
          <p:cNvPicPr preferRelativeResize="0"/>
          <p:nvPr/>
        </p:nvPicPr>
        <p:blipFill>
          <a:blip r:embed="rId7">
            <a:alphaModFix/>
          </a:blip>
          <a:stretch>
            <a:fillRect/>
          </a:stretch>
        </p:blipFill>
        <p:spPr>
          <a:xfrm>
            <a:off x="7096650" y="4886537"/>
            <a:ext cx="689125" cy="689125"/>
          </a:xfrm>
          <a:prstGeom prst="rect">
            <a:avLst/>
          </a:prstGeom>
          <a:noFill/>
          <a:ln>
            <a:noFill/>
          </a:ln>
        </p:spPr>
      </p:pic>
      <p:sp>
        <p:nvSpPr>
          <p:cNvPr id="434" name="Google Shape;434;g2e782ec4a57_0_163"/>
          <p:cNvSpPr txBox="1">
            <a:spLocks noGrp="1"/>
          </p:cNvSpPr>
          <p:nvPr>
            <p:ph type="body" idx="1"/>
          </p:nvPr>
        </p:nvSpPr>
        <p:spPr>
          <a:xfrm>
            <a:off x="772025" y="5634434"/>
            <a:ext cx="2083200" cy="557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1400" b="1"/>
              <a:t>Company Financial Status</a:t>
            </a:r>
            <a:endParaRPr sz="1400" b="1"/>
          </a:p>
          <a:p>
            <a:pPr marL="0" lvl="0" indent="0" algn="ctr" rtl="0">
              <a:lnSpc>
                <a:spcPct val="100000"/>
              </a:lnSpc>
              <a:spcBef>
                <a:spcPts val="0"/>
              </a:spcBef>
              <a:spcAft>
                <a:spcPts val="0"/>
              </a:spcAft>
              <a:buNone/>
            </a:pPr>
            <a:r>
              <a:rPr lang="en-US" sz="1200"/>
              <a:t>revenue, profit, etc.</a:t>
            </a:r>
            <a:endParaRPr sz="1200"/>
          </a:p>
        </p:txBody>
      </p:sp>
      <p:sp>
        <p:nvSpPr>
          <p:cNvPr id="435" name="Google Shape;435;g2e782ec4a57_0_163"/>
          <p:cNvSpPr txBox="1">
            <a:spLocks noGrp="1"/>
          </p:cNvSpPr>
          <p:nvPr>
            <p:ph type="body" idx="1"/>
          </p:nvPr>
        </p:nvSpPr>
        <p:spPr>
          <a:xfrm>
            <a:off x="605375" y="4278422"/>
            <a:ext cx="8297700" cy="421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000" b="1" dirty="0"/>
              <a:t>Complicated  Factors for </a:t>
            </a:r>
            <a:r>
              <a:rPr lang="en-US" altLang="zh-TW" sz="2000" b="1" dirty="0"/>
              <a:t>Stock Analysis </a:t>
            </a:r>
            <a:endParaRPr sz="2000" dirty="0"/>
          </a:p>
        </p:txBody>
      </p:sp>
      <p:pic>
        <p:nvPicPr>
          <p:cNvPr id="436" name="Google Shape;436;g2e782ec4a57_0_163"/>
          <p:cNvPicPr preferRelativeResize="0"/>
          <p:nvPr/>
        </p:nvPicPr>
        <p:blipFill rotWithShape="1">
          <a:blip r:embed="rId8">
            <a:alphaModFix/>
          </a:blip>
          <a:srcRect t="4456" b="8677"/>
          <a:stretch/>
        </p:blipFill>
        <p:spPr>
          <a:xfrm>
            <a:off x="6678675" y="2830449"/>
            <a:ext cx="1804150" cy="1566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2e7cd5ced85_0_4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Social investing in Stock Market</a:t>
            </a:r>
            <a:endParaRPr sz="4200" b="1" dirty="0">
              <a:solidFill>
                <a:srgbClr val="003399"/>
              </a:solidFill>
              <a:latin typeface="Calibri"/>
              <a:ea typeface="Calibri"/>
              <a:cs typeface="Calibri"/>
              <a:sym typeface="Calibri"/>
            </a:endParaRPr>
          </a:p>
        </p:txBody>
      </p:sp>
      <p:cxnSp>
        <p:nvCxnSpPr>
          <p:cNvPr id="442" name="Google Shape;442;g2e7cd5ced85_0_4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43" name="Google Shape;443;g2e7cd5ced85_0_42"/>
          <p:cNvPicPr preferRelativeResize="0"/>
          <p:nvPr/>
        </p:nvPicPr>
        <p:blipFill rotWithShape="1">
          <a:blip r:embed="rId3">
            <a:alphaModFix/>
          </a:blip>
          <a:srcRect l="8034" r="3289" b="13434"/>
          <a:stretch/>
        </p:blipFill>
        <p:spPr>
          <a:xfrm>
            <a:off x="6021853" y="4869317"/>
            <a:ext cx="2998967" cy="1481208"/>
          </a:xfrm>
          <a:prstGeom prst="rect">
            <a:avLst/>
          </a:prstGeom>
          <a:noFill/>
          <a:ln>
            <a:noFill/>
          </a:ln>
        </p:spPr>
      </p:pic>
      <p:sp>
        <p:nvSpPr>
          <p:cNvPr id="444" name="Google Shape;444;g2e7cd5ced85_0_42"/>
          <p:cNvSpPr txBox="1">
            <a:spLocks noGrp="1"/>
          </p:cNvSpPr>
          <p:nvPr>
            <p:ph type="body" idx="1"/>
          </p:nvPr>
        </p:nvSpPr>
        <p:spPr>
          <a:xfrm>
            <a:off x="704600" y="1397850"/>
            <a:ext cx="8472000" cy="3928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400" b="1" dirty="0"/>
              <a:t>A complicated prediction market compared to sport betting</a:t>
            </a:r>
            <a:endParaRPr sz="2400" b="1" dirty="0"/>
          </a:p>
          <a:p>
            <a:pPr marL="742950" lvl="1" indent="-298450" algn="l" rtl="0">
              <a:lnSpc>
                <a:spcPct val="115000"/>
              </a:lnSpc>
              <a:spcBef>
                <a:spcPts val="0"/>
              </a:spcBef>
              <a:spcAft>
                <a:spcPts val="0"/>
              </a:spcAft>
              <a:buSzPts val="2000"/>
              <a:buChar char="–"/>
            </a:pPr>
            <a:r>
              <a:rPr lang="en-US" sz="2000" dirty="0"/>
              <a:t>Consider portfolio allocation</a:t>
            </a:r>
            <a:endParaRPr sz="2000" dirty="0"/>
          </a:p>
          <a:p>
            <a:pPr marL="742950" lvl="1" indent="-298450" algn="l" rtl="0">
              <a:lnSpc>
                <a:spcPct val="115000"/>
              </a:lnSpc>
              <a:spcBef>
                <a:spcPts val="0"/>
              </a:spcBef>
              <a:spcAft>
                <a:spcPts val="0"/>
              </a:spcAft>
              <a:buSzPts val="2000"/>
              <a:buChar char="–"/>
            </a:pPr>
            <a:r>
              <a:rPr lang="en-US" sz="2000" dirty="0"/>
              <a:t>Use stock analysis and advice from expert</a:t>
            </a:r>
            <a:endParaRPr sz="2000" dirty="0"/>
          </a:p>
          <a:p>
            <a:pPr marL="457200" marR="0" lvl="0" indent="-355600" algn="l" rtl="0">
              <a:lnSpc>
                <a:spcPct val="115000"/>
              </a:lnSpc>
              <a:spcBef>
                <a:spcPts val="0"/>
              </a:spcBef>
              <a:spcAft>
                <a:spcPts val="0"/>
              </a:spcAft>
              <a:buSzPts val="2000"/>
              <a:buFont typeface="Calibri"/>
              <a:buChar char="•"/>
            </a:pPr>
            <a:r>
              <a:rPr lang="en-US" sz="2400" b="1" dirty="0"/>
              <a:t>Investing becomes easier with new technologies</a:t>
            </a:r>
            <a:endParaRPr sz="2400" b="1" dirty="0"/>
          </a:p>
          <a:p>
            <a:pPr marL="742950" lvl="1" indent="-298450" algn="l" rtl="0">
              <a:lnSpc>
                <a:spcPct val="115000"/>
              </a:lnSpc>
              <a:spcBef>
                <a:spcPts val="0"/>
              </a:spcBef>
              <a:spcAft>
                <a:spcPts val="0"/>
              </a:spcAft>
              <a:buSzPts val="2000"/>
              <a:buChar char="–"/>
            </a:pPr>
            <a:r>
              <a:rPr lang="en-US" sz="2000" dirty="0"/>
              <a:t>Effortless </a:t>
            </a:r>
            <a:r>
              <a:rPr lang="en-US" sz="2000" dirty="0">
                <a:solidFill>
                  <a:srgbClr val="FF0000"/>
                </a:solidFill>
              </a:rPr>
              <a:t>copy trading </a:t>
            </a:r>
            <a:r>
              <a:rPr lang="en-US" sz="2000" dirty="0"/>
              <a:t>online</a:t>
            </a:r>
            <a:endParaRPr sz="2000" b="1" dirty="0"/>
          </a:p>
          <a:p>
            <a:pPr marL="457200" marR="0" lvl="0" indent="-355600" algn="l" rtl="0">
              <a:lnSpc>
                <a:spcPct val="115000"/>
              </a:lnSpc>
              <a:spcBef>
                <a:spcPts val="0"/>
              </a:spcBef>
              <a:spcAft>
                <a:spcPts val="0"/>
              </a:spcAft>
              <a:buSzPts val="2000"/>
              <a:buFont typeface="Calibri"/>
              <a:buChar char="•"/>
            </a:pPr>
            <a:r>
              <a:rPr lang="en-US" sz="2400" b="1" dirty="0"/>
              <a:t>With the rise of social media</a:t>
            </a:r>
            <a:endParaRPr sz="2400" b="1" dirty="0"/>
          </a:p>
          <a:p>
            <a:pPr marL="742950" lvl="1" indent="-298450" algn="l" rtl="0">
              <a:lnSpc>
                <a:spcPct val="115000"/>
              </a:lnSpc>
              <a:spcBef>
                <a:spcPts val="0"/>
              </a:spcBef>
              <a:spcAft>
                <a:spcPts val="0"/>
              </a:spcAft>
              <a:buSzPts val="2000"/>
              <a:buChar char="–"/>
            </a:pPr>
            <a:r>
              <a:rPr lang="en-US" sz="2000" dirty="0"/>
              <a:t>CI is also applicable to stock investment</a:t>
            </a:r>
            <a:endParaRPr sz="2000" dirty="0"/>
          </a:p>
          <a:p>
            <a:pPr marL="742950" lvl="1" indent="-298450" algn="l" rtl="0">
              <a:lnSpc>
                <a:spcPct val="115000"/>
              </a:lnSpc>
              <a:spcBef>
                <a:spcPts val="0"/>
              </a:spcBef>
              <a:spcAft>
                <a:spcPts val="0"/>
              </a:spcAft>
              <a:buSzPts val="2000"/>
              <a:buChar char="–"/>
            </a:pPr>
            <a:r>
              <a:rPr lang="en-US" sz="2000" dirty="0"/>
              <a:t>Leverage CI advantages via expert platform insights</a:t>
            </a:r>
            <a:endParaRPr sz="2000" dirty="0"/>
          </a:p>
        </p:txBody>
      </p:sp>
      <p:pic>
        <p:nvPicPr>
          <p:cNvPr id="445" name="Google Shape;445;g2e7cd5ced85_0_42"/>
          <p:cNvPicPr preferRelativeResize="0"/>
          <p:nvPr/>
        </p:nvPicPr>
        <p:blipFill rotWithShape="1">
          <a:blip r:embed="rId4">
            <a:alphaModFix/>
          </a:blip>
          <a:srcRect t="35093" b="39141"/>
          <a:stretch/>
        </p:blipFill>
        <p:spPr>
          <a:xfrm>
            <a:off x="3252716" y="5467641"/>
            <a:ext cx="2226776" cy="318725"/>
          </a:xfrm>
          <a:prstGeom prst="rect">
            <a:avLst/>
          </a:prstGeom>
          <a:noFill/>
          <a:ln>
            <a:noFill/>
          </a:ln>
        </p:spPr>
      </p:pic>
      <p:pic>
        <p:nvPicPr>
          <p:cNvPr id="446" name="Google Shape;446;g2e7cd5ced85_0_42"/>
          <p:cNvPicPr preferRelativeResize="0"/>
          <p:nvPr/>
        </p:nvPicPr>
        <p:blipFill rotWithShape="1">
          <a:blip r:embed="rId5">
            <a:alphaModFix/>
          </a:blip>
          <a:srcRect l="9569" t="38685" r="10012" b="36824"/>
          <a:stretch/>
        </p:blipFill>
        <p:spPr>
          <a:xfrm>
            <a:off x="1185083" y="5403775"/>
            <a:ext cx="1755650" cy="413175"/>
          </a:xfrm>
          <a:prstGeom prst="rect">
            <a:avLst/>
          </a:prstGeom>
          <a:noFill/>
          <a:ln>
            <a:noFill/>
          </a:ln>
        </p:spPr>
      </p:pic>
      <p:pic>
        <p:nvPicPr>
          <p:cNvPr id="447" name="Google Shape;447;g2e7cd5ced85_0_42"/>
          <p:cNvPicPr preferRelativeResize="0"/>
          <p:nvPr/>
        </p:nvPicPr>
        <p:blipFill rotWithShape="1">
          <a:blip r:embed="rId6">
            <a:alphaModFix/>
          </a:blip>
          <a:srcRect l="6145" t="40702" r="5562" b="43236"/>
          <a:stretch/>
        </p:blipFill>
        <p:spPr>
          <a:xfrm>
            <a:off x="3324198" y="5924374"/>
            <a:ext cx="1744032" cy="320309"/>
          </a:xfrm>
          <a:prstGeom prst="rect">
            <a:avLst/>
          </a:prstGeom>
          <a:noFill/>
          <a:ln>
            <a:noFill/>
          </a:ln>
        </p:spPr>
      </p:pic>
      <p:pic>
        <p:nvPicPr>
          <p:cNvPr id="448" name="Google Shape;448;g2e7cd5ced85_0_42"/>
          <p:cNvPicPr preferRelativeResize="0"/>
          <p:nvPr/>
        </p:nvPicPr>
        <p:blipFill>
          <a:blip r:embed="rId7">
            <a:alphaModFix/>
          </a:blip>
          <a:stretch>
            <a:fillRect/>
          </a:stretch>
        </p:blipFill>
        <p:spPr>
          <a:xfrm>
            <a:off x="1101957" y="4804581"/>
            <a:ext cx="1752026" cy="362726"/>
          </a:xfrm>
          <a:prstGeom prst="rect">
            <a:avLst/>
          </a:prstGeom>
          <a:noFill/>
          <a:ln>
            <a:noFill/>
          </a:ln>
        </p:spPr>
      </p:pic>
      <p:pic>
        <p:nvPicPr>
          <p:cNvPr id="449" name="Google Shape;449;g2e7cd5ced85_0_42" descr="Reddit Says It Is Worth $10B, Files To Raise Another $700M"/>
          <p:cNvPicPr preferRelativeResize="0"/>
          <p:nvPr/>
        </p:nvPicPr>
        <p:blipFill rotWithShape="1">
          <a:blip r:embed="rId8">
            <a:alphaModFix/>
          </a:blip>
          <a:srcRect t="16105" b="20534"/>
          <a:stretch/>
        </p:blipFill>
        <p:spPr>
          <a:xfrm>
            <a:off x="873100" y="5816950"/>
            <a:ext cx="1497475" cy="533575"/>
          </a:xfrm>
          <a:prstGeom prst="rect">
            <a:avLst/>
          </a:prstGeom>
          <a:noFill/>
          <a:ln>
            <a:noFill/>
          </a:ln>
        </p:spPr>
      </p:pic>
      <p:pic>
        <p:nvPicPr>
          <p:cNvPr id="450" name="Google Shape;450;g2e7cd5ced85_0_42"/>
          <p:cNvPicPr preferRelativeResize="0"/>
          <p:nvPr/>
        </p:nvPicPr>
        <p:blipFill>
          <a:blip r:embed="rId9">
            <a:alphaModFix/>
          </a:blip>
          <a:stretch>
            <a:fillRect/>
          </a:stretch>
        </p:blipFill>
        <p:spPr>
          <a:xfrm>
            <a:off x="3710704" y="4869317"/>
            <a:ext cx="1033704" cy="3187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e6c7897d3c_0_156"/>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a:solidFill>
                <a:srgbClr val="003399"/>
              </a:solidFill>
              <a:latin typeface="Calibri"/>
              <a:ea typeface="Calibri"/>
              <a:cs typeface="Calibri"/>
              <a:sym typeface="Calibri"/>
            </a:endParaRPr>
          </a:p>
        </p:txBody>
      </p:sp>
      <p:cxnSp>
        <p:nvCxnSpPr>
          <p:cNvPr id="477" name="Google Shape;477;g2e6c7897d3c_0_156"/>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78" name="Google Shape;478;g2e6c7897d3c_0_156"/>
          <p:cNvPicPr preferRelativeResize="0"/>
          <p:nvPr/>
        </p:nvPicPr>
        <p:blipFill>
          <a:blip r:embed="rId3">
            <a:alphaModFix/>
          </a:blip>
          <a:stretch>
            <a:fillRect/>
          </a:stretch>
        </p:blipFill>
        <p:spPr>
          <a:xfrm>
            <a:off x="265000" y="1724550"/>
            <a:ext cx="8614002" cy="39216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g2e6c7897d3c_0_255"/>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200" b="1">
              <a:solidFill>
                <a:srgbClr val="003399"/>
              </a:solidFill>
              <a:latin typeface="Calibri"/>
              <a:ea typeface="Calibri"/>
              <a:cs typeface="Calibri"/>
              <a:sym typeface="Calibri"/>
            </a:endParaRPr>
          </a:p>
        </p:txBody>
      </p:sp>
      <p:cxnSp>
        <p:nvCxnSpPr>
          <p:cNvPr id="484" name="Google Shape;484;g2e6c7897d3c_0_2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85" name="Google Shape;485;g2e6c7897d3c_0_255"/>
          <p:cNvPicPr preferRelativeResize="0"/>
          <p:nvPr/>
        </p:nvPicPr>
        <p:blipFill>
          <a:blip r:embed="rId3">
            <a:alphaModFix/>
          </a:blip>
          <a:stretch>
            <a:fillRect/>
          </a:stretch>
        </p:blipFill>
        <p:spPr>
          <a:xfrm>
            <a:off x="1536200" y="1402775"/>
            <a:ext cx="6261750" cy="49240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2e6c7897d3c_0_354"/>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200" b="1">
              <a:solidFill>
                <a:srgbClr val="003399"/>
              </a:solidFill>
              <a:latin typeface="Calibri"/>
              <a:ea typeface="Calibri"/>
              <a:cs typeface="Calibri"/>
              <a:sym typeface="Calibri"/>
            </a:endParaRPr>
          </a:p>
        </p:txBody>
      </p:sp>
      <p:cxnSp>
        <p:nvCxnSpPr>
          <p:cNvPr id="491" name="Google Shape;491;g2e6c7897d3c_0_35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92" name="Google Shape;492;g2e6c7897d3c_0_354"/>
          <p:cNvPicPr preferRelativeResize="0"/>
          <p:nvPr/>
        </p:nvPicPr>
        <p:blipFill>
          <a:blip r:embed="rId3">
            <a:alphaModFix/>
          </a:blip>
          <a:stretch>
            <a:fillRect/>
          </a:stretch>
        </p:blipFill>
        <p:spPr>
          <a:xfrm>
            <a:off x="4276375" y="2823807"/>
            <a:ext cx="4621299" cy="3049244"/>
          </a:xfrm>
          <a:prstGeom prst="rect">
            <a:avLst/>
          </a:prstGeom>
          <a:noFill/>
          <a:ln>
            <a:noFill/>
          </a:ln>
        </p:spPr>
      </p:pic>
      <p:pic>
        <p:nvPicPr>
          <p:cNvPr id="493" name="Google Shape;493;g2e6c7897d3c_0_354"/>
          <p:cNvPicPr preferRelativeResize="0"/>
          <p:nvPr/>
        </p:nvPicPr>
        <p:blipFill>
          <a:blip r:embed="rId4">
            <a:alphaModFix/>
          </a:blip>
          <a:stretch>
            <a:fillRect/>
          </a:stretch>
        </p:blipFill>
        <p:spPr>
          <a:xfrm>
            <a:off x="4276375" y="1630450"/>
            <a:ext cx="4710126" cy="1110187"/>
          </a:xfrm>
          <a:prstGeom prst="rect">
            <a:avLst/>
          </a:prstGeom>
          <a:noFill/>
          <a:ln>
            <a:noFill/>
          </a:ln>
        </p:spPr>
      </p:pic>
      <p:sp>
        <p:nvSpPr>
          <p:cNvPr id="494" name="Google Shape;494;g2e6c7897d3c_0_354"/>
          <p:cNvSpPr txBox="1">
            <a:spLocks noGrp="1"/>
          </p:cNvSpPr>
          <p:nvPr>
            <p:ph type="body" idx="1"/>
          </p:nvPr>
        </p:nvSpPr>
        <p:spPr>
          <a:xfrm>
            <a:off x="11775" y="1360450"/>
            <a:ext cx="4366200" cy="3980400"/>
          </a:xfrm>
          <a:prstGeom prst="rect">
            <a:avLst/>
          </a:prstGeom>
        </p:spPr>
        <p:txBody>
          <a:bodyPr spcFirstLastPara="1" wrap="square" lIns="91425" tIns="45700" rIns="91425" bIns="45700" anchor="t" anchorCtr="0">
            <a:normAutofit/>
          </a:bodyPr>
          <a:lstStyle/>
          <a:p>
            <a:pPr marL="457200" lvl="0" indent="-431800" algn="l" rtl="0">
              <a:lnSpc>
                <a:spcPct val="95000"/>
              </a:lnSpc>
              <a:spcBef>
                <a:spcPts val="1000"/>
              </a:spcBef>
              <a:spcAft>
                <a:spcPts val="0"/>
              </a:spcAft>
              <a:buSzPts val="3200"/>
              <a:buChar char="•"/>
            </a:pPr>
            <a:r>
              <a:rPr lang="en-US" sz="2800"/>
              <a:t>In terms of the comparison of the returns, our CIR mechanism has greater average returns than general market and other approaches.</a:t>
            </a:r>
            <a:endParaRPr sz="2800"/>
          </a:p>
        </p:txBody>
      </p:sp>
      <p:sp>
        <p:nvSpPr>
          <p:cNvPr id="495" name="Google Shape;495;g2e6c7897d3c_0_354"/>
          <p:cNvSpPr/>
          <p:nvPr/>
        </p:nvSpPr>
        <p:spPr>
          <a:xfrm>
            <a:off x="4276375" y="2420900"/>
            <a:ext cx="4710000" cy="170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txBox="1"/>
          <p:nvPr/>
        </p:nvSpPr>
        <p:spPr>
          <a:xfrm>
            <a:off x="8263467" y="6654800"/>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20" name="Google Shape;120;p3"/>
          <p:cNvGrpSpPr/>
          <p:nvPr/>
        </p:nvGrpSpPr>
        <p:grpSpPr>
          <a:xfrm>
            <a:off x="157375" y="2493940"/>
            <a:ext cx="8907377" cy="1502148"/>
            <a:chOff x="133955" y="707952"/>
            <a:chExt cx="6048864" cy="839675"/>
          </a:xfrm>
        </p:grpSpPr>
        <p:sp>
          <p:nvSpPr>
            <p:cNvPr id="121" name="Google Shape;121;p3"/>
            <p:cNvSpPr/>
            <p:nvPr/>
          </p:nvSpPr>
          <p:spPr>
            <a:xfrm>
              <a:off x="133955" y="707952"/>
              <a:ext cx="6048864" cy="839675"/>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2" name="Google Shape;122;p3"/>
            <p:cNvSpPr txBox="1"/>
            <p:nvPr/>
          </p:nvSpPr>
          <p:spPr>
            <a:xfrm>
              <a:off x="225577" y="895366"/>
              <a:ext cx="5865619" cy="65226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3200" b="1" dirty="0">
                  <a:solidFill>
                    <a:srgbClr val="FFFFFF"/>
                  </a:solidFill>
                  <a:latin typeface="Calibri"/>
                  <a:ea typeface="Calibri"/>
                  <a:cs typeface="Calibri"/>
                  <a:sym typeface="Calibri"/>
                </a:rPr>
                <a:t>Prediction Mechanisms: Collective Intelligence, AI, and Prediction Market</a:t>
              </a:r>
              <a:endParaRPr sz="4400" b="1" dirty="0">
                <a:solidFill>
                  <a:srgbClr val="FFFFFF"/>
                </a:solidFill>
                <a:latin typeface="Calibri"/>
                <a:ea typeface="Calibri"/>
                <a:cs typeface="Calibri"/>
                <a:sym typeface="Calibri"/>
              </a:endParaRPr>
            </a:p>
          </p:txBody>
        </p:sp>
      </p:grpSp>
      <p:grpSp>
        <p:nvGrpSpPr>
          <p:cNvPr id="123" name="Google Shape;123;p3"/>
          <p:cNvGrpSpPr/>
          <p:nvPr/>
        </p:nvGrpSpPr>
        <p:grpSpPr>
          <a:xfrm>
            <a:off x="1" y="-8467"/>
            <a:ext cx="9171499" cy="359997"/>
            <a:chOff x="1" y="-8468"/>
            <a:chExt cx="9171499" cy="503999"/>
          </a:xfrm>
        </p:grpSpPr>
        <p:sp>
          <p:nvSpPr>
            <p:cNvPr id="124" name="Google Shape;124;p3"/>
            <p:cNvSpPr/>
            <p:nvPr/>
          </p:nvSpPr>
          <p:spPr>
            <a:xfrm>
              <a:off x="243457" y="-1"/>
              <a:ext cx="179997" cy="491068"/>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5" name="Google Shape;125;p3"/>
            <p:cNvSpPr/>
            <p:nvPr/>
          </p:nvSpPr>
          <p:spPr>
            <a:xfrm>
              <a:off x="1" y="-1"/>
              <a:ext cx="179998" cy="491068"/>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6" name="Google Shape;126;p3"/>
            <p:cNvSpPr/>
            <p:nvPr/>
          </p:nvSpPr>
          <p:spPr>
            <a:xfrm>
              <a:off x="486912" y="-1"/>
              <a:ext cx="179997" cy="491068"/>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7" name="Google Shape;127;p3"/>
            <p:cNvSpPr/>
            <p:nvPr/>
          </p:nvSpPr>
          <p:spPr>
            <a:xfrm>
              <a:off x="749300" y="-8468"/>
              <a:ext cx="8422200" cy="503999"/>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2e6c7897d3c_0_455"/>
          <p:cNvSpPr txBox="1"/>
          <p:nvPr/>
        </p:nvSpPr>
        <p:spPr>
          <a:xfrm>
            <a:off x="552202" y="559571"/>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200" b="1">
              <a:solidFill>
                <a:srgbClr val="003399"/>
              </a:solidFill>
              <a:latin typeface="Calibri"/>
              <a:ea typeface="Calibri"/>
              <a:cs typeface="Calibri"/>
              <a:sym typeface="Calibri"/>
            </a:endParaRPr>
          </a:p>
        </p:txBody>
      </p:sp>
      <p:cxnSp>
        <p:nvCxnSpPr>
          <p:cNvPr id="501" name="Google Shape;501;g2e6c7897d3c_0_4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02" name="Google Shape;502;g2e6c7897d3c_0_455"/>
          <p:cNvSpPr txBox="1">
            <a:spLocks noGrp="1"/>
          </p:cNvSpPr>
          <p:nvPr>
            <p:ph type="body" idx="1"/>
          </p:nvPr>
        </p:nvSpPr>
        <p:spPr>
          <a:xfrm>
            <a:off x="552200" y="1550250"/>
            <a:ext cx="8534400" cy="2794500"/>
          </a:xfrm>
          <a:prstGeom prst="rect">
            <a:avLst/>
          </a:prstGeom>
          <a:noFill/>
          <a:ln>
            <a:noFill/>
          </a:ln>
        </p:spPr>
        <p:txBody>
          <a:bodyPr spcFirstLastPara="1" wrap="square" lIns="91425" tIns="45700" rIns="91425" bIns="45700" anchor="t" anchorCtr="0">
            <a:normAutofit/>
          </a:bodyPr>
          <a:lstStyle/>
          <a:p>
            <a:pPr marL="457200" lvl="0" indent="-355600" algn="l" rtl="0">
              <a:lnSpc>
                <a:spcPct val="115000"/>
              </a:lnSpc>
              <a:spcBef>
                <a:spcPts val="1000"/>
              </a:spcBef>
              <a:spcAft>
                <a:spcPts val="0"/>
              </a:spcAft>
              <a:buSzPts val="2000"/>
              <a:buChar char="•"/>
            </a:pPr>
            <a:r>
              <a:rPr lang="en-US" sz="2000" b="1" dirty="0"/>
              <a:t>The ratio evaluation</a:t>
            </a:r>
            <a:r>
              <a:rPr lang="en-US" sz="2000" dirty="0"/>
              <a:t>: With comprehensive evaluations, we find that our CIR mechanism significantly outperforms in each index. It can provide superior risk-adjusted returns and effective risk management.</a:t>
            </a:r>
            <a:endParaRPr sz="2000" dirty="0"/>
          </a:p>
        </p:txBody>
      </p:sp>
      <p:pic>
        <p:nvPicPr>
          <p:cNvPr id="503" name="Google Shape;503;g2e6c7897d3c_0_455"/>
          <p:cNvPicPr preferRelativeResize="0"/>
          <p:nvPr/>
        </p:nvPicPr>
        <p:blipFill>
          <a:blip r:embed="rId3">
            <a:alphaModFix/>
          </a:blip>
          <a:stretch>
            <a:fillRect/>
          </a:stretch>
        </p:blipFill>
        <p:spPr>
          <a:xfrm>
            <a:off x="3127946" y="2757714"/>
            <a:ext cx="3046266" cy="1830999"/>
          </a:xfrm>
          <a:prstGeom prst="rect">
            <a:avLst/>
          </a:prstGeom>
          <a:noFill/>
          <a:ln>
            <a:noFill/>
          </a:ln>
        </p:spPr>
      </p:pic>
      <p:pic>
        <p:nvPicPr>
          <p:cNvPr id="504" name="Google Shape;504;g2e6c7897d3c_0_455"/>
          <p:cNvPicPr preferRelativeResize="0"/>
          <p:nvPr/>
        </p:nvPicPr>
        <p:blipFill>
          <a:blip r:embed="rId4">
            <a:alphaModFix/>
          </a:blip>
          <a:stretch>
            <a:fillRect/>
          </a:stretch>
        </p:blipFill>
        <p:spPr>
          <a:xfrm>
            <a:off x="4598870" y="4539574"/>
            <a:ext cx="2888105" cy="1735926"/>
          </a:xfrm>
          <a:prstGeom prst="rect">
            <a:avLst/>
          </a:prstGeom>
          <a:noFill/>
          <a:ln>
            <a:noFill/>
          </a:ln>
        </p:spPr>
      </p:pic>
      <p:pic>
        <p:nvPicPr>
          <p:cNvPr id="505" name="Google Shape;505;g2e6c7897d3c_0_455"/>
          <p:cNvPicPr preferRelativeResize="0"/>
          <p:nvPr/>
        </p:nvPicPr>
        <p:blipFill>
          <a:blip r:embed="rId5">
            <a:alphaModFix/>
          </a:blip>
          <a:stretch>
            <a:fillRect/>
          </a:stretch>
        </p:blipFill>
        <p:spPr>
          <a:xfrm>
            <a:off x="1657022" y="4539574"/>
            <a:ext cx="2941848" cy="1735926"/>
          </a:xfrm>
          <a:prstGeom prst="rect">
            <a:avLst/>
          </a:prstGeom>
          <a:noFill/>
          <a:ln>
            <a:noFill/>
          </a:ln>
        </p:spPr>
      </p:pic>
      <p:sp>
        <p:nvSpPr>
          <p:cNvPr id="8" name="Google Shape;362;g2e782ec4a57_0_44">
            <a:extLst>
              <a:ext uri="{FF2B5EF4-FFF2-40B4-BE49-F238E27FC236}">
                <a16:creationId xmlns:a16="http://schemas.microsoft.com/office/drawing/2014/main" id="{E30D6AE5-E708-4DE8-A292-AD87BB3DDA28}"/>
              </a:ext>
            </a:extLst>
          </p:cNvPr>
          <p:cNvSpPr/>
          <p:nvPr/>
        </p:nvSpPr>
        <p:spPr>
          <a:xfrm>
            <a:off x="3548860" y="2989261"/>
            <a:ext cx="461540" cy="1550313"/>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 name="Google Shape;362;g2e782ec4a57_0_44">
            <a:extLst>
              <a:ext uri="{FF2B5EF4-FFF2-40B4-BE49-F238E27FC236}">
                <a16:creationId xmlns:a16="http://schemas.microsoft.com/office/drawing/2014/main" id="{01F52B2A-C00F-49F8-AC12-B3A5AA293D45}"/>
              </a:ext>
            </a:extLst>
          </p:cNvPr>
          <p:cNvSpPr/>
          <p:nvPr/>
        </p:nvSpPr>
        <p:spPr>
          <a:xfrm>
            <a:off x="2030400" y="4685871"/>
            <a:ext cx="465343" cy="1589629"/>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 name="Google Shape;362;g2e782ec4a57_0_44">
            <a:extLst>
              <a:ext uri="{FF2B5EF4-FFF2-40B4-BE49-F238E27FC236}">
                <a16:creationId xmlns:a16="http://schemas.microsoft.com/office/drawing/2014/main" id="{2F37914A-C335-4DE7-8F35-E42A888B3432}"/>
              </a:ext>
            </a:extLst>
          </p:cNvPr>
          <p:cNvSpPr/>
          <p:nvPr/>
        </p:nvSpPr>
        <p:spPr>
          <a:xfrm>
            <a:off x="4965508" y="4748115"/>
            <a:ext cx="465342" cy="1550313"/>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2e7bf35fa59_1_30"/>
          <p:cNvSpPr txBox="1"/>
          <p:nvPr/>
        </p:nvSpPr>
        <p:spPr>
          <a:xfrm>
            <a:off x="3602699" y="1529325"/>
            <a:ext cx="5375975" cy="4639741"/>
          </a:xfrm>
          <a:prstGeom prst="rect">
            <a:avLst/>
          </a:prstGeom>
          <a:noFill/>
          <a:ln>
            <a:noFill/>
          </a:ln>
        </p:spPr>
        <p:txBody>
          <a:bodyPr spcFirstLastPara="1" wrap="square" lIns="91425" tIns="45700" rIns="91425" bIns="45700" anchor="t" anchorCtr="0">
            <a:noAutofit/>
          </a:bodyPr>
          <a:lstStyle/>
          <a:p>
            <a:pPr marL="457200" lvl="0" indent="-406400" algn="l" rtl="0">
              <a:lnSpc>
                <a:spcPct val="115000"/>
              </a:lnSpc>
              <a:spcBef>
                <a:spcPts val="5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 The stock market is a complex prediction market</a:t>
            </a:r>
            <a:endParaRPr sz="2400" dirty="0">
              <a:solidFill>
                <a:schemeClr val="dk1"/>
              </a:solidFill>
              <a:latin typeface="Calibri"/>
              <a:ea typeface="Calibri"/>
              <a:cs typeface="Calibri"/>
              <a:sym typeface="Calibri"/>
            </a:endParaRPr>
          </a:p>
          <a:p>
            <a:pPr marL="457200" lvl="0" indent="-406400" algn="l" rtl="0">
              <a:lnSpc>
                <a:spcPct val="115000"/>
              </a:lnSpc>
              <a:spcBef>
                <a:spcPts val="10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AI + CI uses advanced algorithms to optimize portfolios</a:t>
            </a:r>
            <a:endParaRPr sz="2400" dirty="0">
              <a:solidFill>
                <a:schemeClr val="dk1"/>
              </a:solidFill>
              <a:latin typeface="Calibri"/>
              <a:ea typeface="Calibri"/>
              <a:cs typeface="Calibri"/>
              <a:sym typeface="Calibri"/>
            </a:endParaRPr>
          </a:p>
          <a:p>
            <a:pPr marL="457200" lvl="0" indent="-406400" algn="l" rtl="0">
              <a:lnSpc>
                <a:spcPct val="115000"/>
              </a:lnSpc>
              <a:spcBef>
                <a:spcPts val="10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Optimize portfolios with personalized recommendations, avoiding copy trading risks</a:t>
            </a:r>
            <a:endParaRPr sz="2400" dirty="0">
              <a:solidFill>
                <a:schemeClr val="dk1"/>
              </a:solidFill>
              <a:latin typeface="Calibri"/>
              <a:ea typeface="Calibri"/>
              <a:cs typeface="Calibri"/>
              <a:sym typeface="Calibri"/>
            </a:endParaRPr>
          </a:p>
        </p:txBody>
      </p:sp>
      <p:sp>
        <p:nvSpPr>
          <p:cNvPr id="511" name="Google Shape;511;g2e7bf35fa59_1_3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Insight of Stock Market</a:t>
            </a:r>
            <a:endParaRPr sz="4400" b="1">
              <a:solidFill>
                <a:srgbClr val="003399"/>
              </a:solidFill>
              <a:latin typeface="Calibri"/>
              <a:ea typeface="Calibri"/>
              <a:cs typeface="Calibri"/>
              <a:sym typeface="Calibri"/>
            </a:endParaRPr>
          </a:p>
        </p:txBody>
      </p:sp>
      <p:pic>
        <p:nvPicPr>
          <p:cNvPr id="5" name="圖片 4">
            <a:extLst>
              <a:ext uri="{FF2B5EF4-FFF2-40B4-BE49-F238E27FC236}">
                <a16:creationId xmlns:a16="http://schemas.microsoft.com/office/drawing/2014/main" id="{96784A07-7A8A-AEC5-9332-6EF574802E3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rot="378712">
            <a:off x="1832693" y="3120430"/>
            <a:ext cx="1957489" cy="1884174"/>
          </a:xfrm>
          <a:prstGeom prst="rect">
            <a:avLst/>
          </a:prstGeom>
        </p:spPr>
      </p:pic>
      <p:cxnSp>
        <p:nvCxnSpPr>
          <p:cNvPr id="512" name="Google Shape;512;g2e7bf35fa59_1_3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16" name="Google Shape;516;g2e7bf35fa59_1_30"/>
          <p:cNvSpPr txBox="1"/>
          <p:nvPr/>
        </p:nvSpPr>
        <p:spPr>
          <a:xfrm rot="414070">
            <a:off x="2389714" y="3806426"/>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2" name="群組 1">
            <a:extLst>
              <a:ext uri="{FF2B5EF4-FFF2-40B4-BE49-F238E27FC236}">
                <a16:creationId xmlns:a16="http://schemas.microsoft.com/office/drawing/2014/main" id="{6202FB9F-AD29-AB0B-B37C-A528D7517EDC}"/>
              </a:ext>
            </a:extLst>
          </p:cNvPr>
          <p:cNvGrpSpPr/>
          <p:nvPr/>
        </p:nvGrpSpPr>
        <p:grpSpPr>
          <a:xfrm>
            <a:off x="171330" y="1366514"/>
            <a:ext cx="2234275" cy="1823374"/>
            <a:chOff x="171330" y="1366514"/>
            <a:chExt cx="2234275" cy="1823374"/>
          </a:xfrm>
        </p:grpSpPr>
        <p:pic>
          <p:nvPicPr>
            <p:cNvPr id="3" name="圖片 2">
              <a:extLst>
                <a:ext uri="{FF2B5EF4-FFF2-40B4-BE49-F238E27FC236}">
                  <a16:creationId xmlns:a16="http://schemas.microsoft.com/office/drawing/2014/main" id="{53DC6357-4105-45D6-90C1-5DCD5024C10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4" name="Google Shape;255;g274ef3efce4_0_16">
              <a:extLst>
                <a:ext uri="{FF2B5EF4-FFF2-40B4-BE49-F238E27FC236}">
                  <a16:creationId xmlns:a16="http://schemas.microsoft.com/office/drawing/2014/main" id="{E3117488-7A42-5FA7-17FB-2D60183288C9}"/>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sp>
        <p:nvSpPr>
          <p:cNvPr id="517" name="Google Shape;517;g2e7bf35fa59_1_30"/>
          <p:cNvSpPr/>
          <p:nvPr/>
        </p:nvSpPr>
        <p:spPr>
          <a:xfrm>
            <a:off x="337736" y="1529324"/>
            <a:ext cx="2033521" cy="1660563"/>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3" name="Google Shape;523;g27519aec1b9_0_302"/>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24" name="Google Shape;524;g27519aec1b9_0_302"/>
          <p:cNvGrpSpPr/>
          <p:nvPr/>
        </p:nvGrpSpPr>
        <p:grpSpPr>
          <a:xfrm>
            <a:off x="157387" y="2493976"/>
            <a:ext cx="9631824" cy="939372"/>
            <a:chOff x="133955" y="707952"/>
            <a:chExt cx="6570140" cy="839700"/>
          </a:xfrm>
        </p:grpSpPr>
        <p:sp>
          <p:nvSpPr>
            <p:cNvPr id="525" name="Google Shape;525;g27519aec1b9_0_302"/>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g27519aec1b9_0_302"/>
            <p:cNvSpPr txBox="1"/>
            <p:nvPr/>
          </p:nvSpPr>
          <p:spPr>
            <a:xfrm>
              <a:off x="759895" y="834203"/>
              <a:ext cx="59442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TW" sz="3200" b="1" dirty="0">
                  <a:solidFill>
                    <a:srgbClr val="FFFFFF"/>
                  </a:solidFill>
                  <a:latin typeface="Calibri"/>
                  <a:ea typeface="Calibri"/>
                  <a:cs typeface="Calibri"/>
                  <a:sym typeface="Calibri"/>
                </a:rPr>
                <a:t>Investment Clubs </a:t>
              </a:r>
              <a:r>
                <a:rPr lang="en-US" sz="3200" b="1" dirty="0">
                  <a:solidFill>
                    <a:srgbClr val="FFFFFF"/>
                  </a:solidFill>
                  <a:latin typeface="Calibri"/>
                  <a:ea typeface="Calibri"/>
                  <a:cs typeface="Calibri"/>
                  <a:sym typeface="Calibri"/>
                </a:rPr>
                <a:t>:</a:t>
              </a:r>
              <a:r>
                <a:rPr lang="en-US" altLang="zh-TW" sz="3200" b="1" dirty="0">
                  <a:solidFill>
                    <a:srgbClr val="FFFFFF"/>
                  </a:solidFill>
                  <a:latin typeface="Calibri"/>
                  <a:ea typeface="Calibri"/>
                  <a:cs typeface="Calibri"/>
                  <a:sym typeface="Calibri"/>
                </a:rPr>
                <a:t> Group Investing</a:t>
              </a:r>
              <a:endParaRPr sz="3200" b="1" dirty="0">
                <a:solidFill>
                  <a:srgbClr val="FFFFFF"/>
                </a:solidFill>
                <a:latin typeface="Calibri"/>
                <a:ea typeface="Calibri"/>
                <a:cs typeface="Calibri"/>
                <a:sym typeface="Calibri"/>
              </a:endParaRPr>
            </a:p>
          </p:txBody>
        </p:sp>
      </p:grpSp>
      <p:grpSp>
        <p:nvGrpSpPr>
          <p:cNvPr id="527" name="Google Shape;527;g27519aec1b9_0_302"/>
          <p:cNvGrpSpPr/>
          <p:nvPr/>
        </p:nvGrpSpPr>
        <p:grpSpPr>
          <a:xfrm>
            <a:off x="1" y="-8467"/>
            <a:ext cx="9171499" cy="360007"/>
            <a:chOff x="1" y="-8468"/>
            <a:chExt cx="9171499" cy="504000"/>
          </a:xfrm>
        </p:grpSpPr>
        <p:sp>
          <p:nvSpPr>
            <p:cNvPr id="528" name="Google Shape;528;g27519aec1b9_0_302"/>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9" name="Google Shape;529;g27519aec1b9_0_302"/>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0" name="Google Shape;530;g27519aec1b9_0_302"/>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1" name="Google Shape;531;g27519aec1b9_0_302"/>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6" name="群組 5">
            <a:extLst>
              <a:ext uri="{FF2B5EF4-FFF2-40B4-BE49-F238E27FC236}">
                <a16:creationId xmlns:a16="http://schemas.microsoft.com/office/drawing/2014/main" id="{E80AD54B-3271-C997-B0F4-66EA9B8B75B0}"/>
              </a:ext>
            </a:extLst>
          </p:cNvPr>
          <p:cNvGrpSpPr/>
          <p:nvPr/>
        </p:nvGrpSpPr>
        <p:grpSpPr>
          <a:xfrm>
            <a:off x="6391134" y="4026995"/>
            <a:ext cx="2162688" cy="2034158"/>
            <a:chOff x="3123952" y="3737250"/>
            <a:chExt cx="2162688" cy="2034158"/>
          </a:xfrm>
        </p:grpSpPr>
        <p:pic>
          <p:nvPicPr>
            <p:cNvPr id="3" name="圖片 2">
              <a:extLst>
                <a:ext uri="{FF2B5EF4-FFF2-40B4-BE49-F238E27FC236}">
                  <a16:creationId xmlns:a16="http://schemas.microsoft.com/office/drawing/2014/main" id="{234F1A51-B998-25B5-FD50-058049AD3F38}"/>
                </a:ext>
              </a:extLst>
            </p:cNvPr>
            <p:cNvPicPr>
              <a:picLocks noChangeAspect="1"/>
            </p:cNvPicPr>
            <p:nvPr/>
          </p:nvPicPr>
          <p:blipFill>
            <a:blip r:embed="rId3"/>
            <a:stretch>
              <a:fillRect/>
            </a:stretch>
          </p:blipFill>
          <p:spPr>
            <a:xfrm>
              <a:off x="3184298" y="3737250"/>
              <a:ext cx="2102342" cy="2034158"/>
            </a:xfrm>
            <a:prstGeom prst="rect">
              <a:avLst/>
            </a:prstGeom>
          </p:spPr>
        </p:pic>
        <p:pic>
          <p:nvPicPr>
            <p:cNvPr id="4" name="圖片 3">
              <a:extLst>
                <a:ext uri="{FF2B5EF4-FFF2-40B4-BE49-F238E27FC236}">
                  <a16:creationId xmlns:a16="http://schemas.microsoft.com/office/drawing/2014/main" id="{53F7B348-C9CE-64EE-9999-C550AE14D2E2}"/>
                </a:ext>
              </a:extLst>
            </p:cNvPr>
            <p:cNvPicPr>
              <a:picLocks noChangeAspect="1"/>
            </p:cNvPicPr>
            <p:nvPr/>
          </p:nvPicPr>
          <p:blipFill>
            <a:blip r:embed="rId4">
              <a:alphaModFix/>
              <a:duotone>
                <a:prstClr val="black"/>
                <a:srgbClr val="FCE5CD">
                  <a:tint val="45000"/>
                  <a:satMod val="400000"/>
                </a:srgbClr>
              </a:duotone>
              <a:extLst>
                <a:ext uri="{BEBA8EAE-BF5A-486C-A8C5-ECC9F3942E4B}">
                  <a14:imgProps xmlns:a14="http://schemas.microsoft.com/office/drawing/2010/main">
                    <a14:imgLayer r:embed="rId5">
                      <a14:imgEffect>
                        <a14:backgroundRemoval t="5896" b="94458" l="9850" r="89776">
                          <a14:foregroundMark x1="53741" y1="57783" x2="53741" y2="57783"/>
                          <a14:foregroundMark x1="46758" y1="94575" x2="46758" y2="94575"/>
                          <a14:foregroundMark x1="53117" y1="5896" x2="53117" y2="5896"/>
                          <a14:foregroundMark x1="32793" y1="32547" x2="37905" y2="43042"/>
                          <a14:foregroundMark x1="61222" y1="35967" x2="31421" y2="75472"/>
                          <a14:foregroundMark x1="31421" y1="75472" x2="33666" y2="28420"/>
                          <a14:foregroundMark x1="73940" y1="42335" x2="22070" y2="21462"/>
                          <a14:foregroundMark x1="22070" y1="21462" x2="40274" y2="80071"/>
                          <a14:foregroundMark x1="40274" y1="80071" x2="52618" y2="59080"/>
                          <a14:foregroundMark x1="59352" y1="15802" x2="56110" y2="8608"/>
                        </a14:backgroundRemoval>
                      </a14:imgEffect>
                      <a14:imgEffect>
                        <a14:brightnessContrast bright="20000"/>
                      </a14:imgEffect>
                    </a14:imgLayer>
                  </a14:imgProps>
                </a:ext>
              </a:extLst>
            </a:blip>
            <a:stretch>
              <a:fillRect/>
            </a:stretch>
          </p:blipFill>
          <p:spPr>
            <a:xfrm>
              <a:off x="3123952" y="4314236"/>
              <a:ext cx="1205155" cy="1274279"/>
            </a:xfrm>
            <a:prstGeom prst="rect">
              <a:avLst/>
            </a:prstGeom>
          </p:spPr>
        </p:pic>
        <p:sp>
          <p:nvSpPr>
            <p:cNvPr id="5" name="Google Shape;257;g274ef3efce4_0_16">
              <a:extLst>
                <a:ext uri="{FF2B5EF4-FFF2-40B4-BE49-F238E27FC236}">
                  <a16:creationId xmlns:a16="http://schemas.microsoft.com/office/drawing/2014/main" id="{6A703A96-CABD-01D4-734E-6AF998A49932}"/>
                </a:ext>
              </a:extLst>
            </p:cNvPr>
            <p:cNvSpPr txBox="1"/>
            <p:nvPr/>
          </p:nvSpPr>
          <p:spPr>
            <a:xfrm>
              <a:off x="3361290" y="4719502"/>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Club</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cxnSp>
        <p:nvCxnSpPr>
          <p:cNvPr id="579" name="Google Shape;579;g2e103d83ba6_0_5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580" name="Google Shape;580;g2e103d83ba6_0_52"/>
          <p:cNvSpPr/>
          <p:nvPr/>
        </p:nvSpPr>
        <p:spPr>
          <a:xfrm>
            <a:off x="2246772" y="2060854"/>
            <a:ext cx="1057200" cy="1054346"/>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g2e103d83ba6_0_52"/>
          <p:cNvSpPr txBox="1"/>
          <p:nvPr/>
        </p:nvSpPr>
        <p:spPr>
          <a:xfrm>
            <a:off x="2386921" y="2464084"/>
            <a:ext cx="777000" cy="24802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582" name="Google Shape;582;g2e103d83ba6_0_5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g2e103d83ba6_0_5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584" name="Google Shape;584;g2e103d83ba6_0_5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g2e103d83ba6_0_52"/>
          <p:cNvSpPr txBox="1"/>
          <p:nvPr/>
        </p:nvSpPr>
        <p:spPr>
          <a:xfrm>
            <a:off x="7257181" y="1887138"/>
            <a:ext cx="1512000" cy="140200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586" name="Google Shape;586;g2e103d83ba6_0_5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g2e103d83ba6_0_52"/>
          <p:cNvSpPr/>
          <p:nvPr/>
        </p:nvSpPr>
        <p:spPr>
          <a:xfrm>
            <a:off x="214200" y="4202450"/>
            <a:ext cx="1970700" cy="19251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g2e103d83ba6_0_52"/>
          <p:cNvSpPr txBox="1"/>
          <p:nvPr/>
        </p:nvSpPr>
        <p:spPr>
          <a:xfrm>
            <a:off x="276525" y="4636400"/>
            <a:ext cx="18774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dirty="0">
                <a:solidFill>
                  <a:schemeClr val="lt1"/>
                </a:solidFill>
                <a:latin typeface="Tahoma"/>
                <a:ea typeface="Tahoma"/>
                <a:cs typeface="Tahoma"/>
                <a:sym typeface="Tahoma"/>
              </a:rPr>
              <a:t>Group Decision </a:t>
            </a:r>
            <a:endParaRPr sz="1600" b="1" dirty="0">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dirty="0">
                <a:solidFill>
                  <a:schemeClr val="lt1"/>
                </a:solidFill>
                <a:latin typeface="Tahoma"/>
                <a:ea typeface="Tahoma"/>
                <a:cs typeface="Tahoma"/>
                <a:sym typeface="Tahoma"/>
              </a:rPr>
              <a:t>&amp; Action</a:t>
            </a:r>
            <a:endParaRPr sz="1600" b="1" dirty="0">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dirty="0">
                <a:solidFill>
                  <a:schemeClr val="lt1"/>
                </a:solidFill>
                <a:latin typeface="Tahoma"/>
                <a:ea typeface="Tahoma"/>
                <a:cs typeface="Tahoma"/>
                <a:sym typeface="Tahoma"/>
              </a:rPr>
              <a:t>(Investment Club)</a:t>
            </a:r>
            <a:endParaRPr sz="1500" b="1" dirty="0">
              <a:solidFill>
                <a:schemeClr val="lt1"/>
              </a:solidFill>
              <a:latin typeface="Tahoma"/>
              <a:ea typeface="Tahoma"/>
              <a:cs typeface="Tahoma"/>
              <a:sym typeface="Tahoma"/>
            </a:endParaRPr>
          </a:p>
        </p:txBody>
      </p:sp>
      <p:sp>
        <p:nvSpPr>
          <p:cNvPr id="589" name="Google Shape;589;g2e103d83ba6_0_52"/>
          <p:cNvSpPr/>
          <p:nvPr/>
        </p:nvSpPr>
        <p:spPr>
          <a:xfrm>
            <a:off x="1033350" y="34602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0" name="Google Shape;590;g2e103d83ba6_0_5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g2e103d83ba6_0_5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Stock</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Portfolio Forming</a:t>
            </a:r>
            <a:endParaRPr sz="1600" b="1">
              <a:solidFill>
                <a:schemeClr val="lt1"/>
              </a:solidFill>
              <a:latin typeface="Tahoma"/>
              <a:ea typeface="Tahoma"/>
              <a:cs typeface="Tahoma"/>
              <a:sym typeface="Tahoma"/>
            </a:endParaRPr>
          </a:p>
        </p:txBody>
      </p:sp>
      <p:sp>
        <p:nvSpPr>
          <p:cNvPr id="592" name="Google Shape;592;g2e103d83ba6_0_52"/>
          <p:cNvSpPr txBox="1"/>
          <p:nvPr/>
        </p:nvSpPr>
        <p:spPr>
          <a:xfrm>
            <a:off x="3152974" y="3795650"/>
            <a:ext cx="3997676" cy="1925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800" dirty="0">
                <a:solidFill>
                  <a:schemeClr val="dk1"/>
                </a:solidFill>
                <a:latin typeface="Times New Roman"/>
                <a:ea typeface="Times New Roman"/>
                <a:cs typeface="Times New Roman"/>
                <a:sym typeface="Times New Roman"/>
              </a:rPr>
              <a:t>The process where </a:t>
            </a:r>
            <a:r>
              <a:rPr lang="en-US" sz="1800" b="1" dirty="0">
                <a:solidFill>
                  <a:schemeClr val="dk1"/>
                </a:solidFill>
                <a:latin typeface="Times New Roman"/>
                <a:ea typeface="Times New Roman"/>
                <a:cs typeface="Times New Roman"/>
                <a:sym typeface="Times New Roman"/>
              </a:rPr>
              <a:t>multiple individuals</a:t>
            </a:r>
            <a:r>
              <a:rPr lang="en-US" sz="1800" dirty="0">
                <a:solidFill>
                  <a:schemeClr val="dk1"/>
                </a:solidFill>
                <a:latin typeface="Times New Roman"/>
                <a:ea typeface="Times New Roman"/>
                <a:cs typeface="Times New Roman"/>
                <a:sym typeface="Times New Roman"/>
              </a:rPr>
              <a:t> come together to discuss, deliberate, and make decisions collectively.</a:t>
            </a:r>
            <a:endParaRPr sz="1800" dirty="0">
              <a:solidFill>
                <a:schemeClr val="dk1"/>
              </a:solidFill>
              <a:latin typeface="Times New Roman"/>
              <a:ea typeface="Times New Roman"/>
              <a:cs typeface="Times New Roman"/>
              <a:sym typeface="Times New Roman"/>
            </a:endParaRPr>
          </a:p>
        </p:txBody>
      </p:sp>
      <p:sp>
        <p:nvSpPr>
          <p:cNvPr id="593" name="Google Shape;593;g2e103d83ba6_0_5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g2e103d83ba6_0_5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595" name="Google Shape;595;g2e103d83ba6_0_52"/>
          <p:cNvCxnSpPr>
            <a:stCxn id="588" idx="3"/>
          </p:cNvCxnSpPr>
          <p:nvPr/>
        </p:nvCxnSpPr>
        <p:spPr>
          <a:xfrm rot="10800000" flipH="1">
            <a:off x="2153925" y="4401200"/>
            <a:ext cx="762300" cy="763800"/>
          </a:xfrm>
          <a:prstGeom prst="straightConnector1">
            <a:avLst/>
          </a:prstGeom>
          <a:noFill/>
          <a:ln w="9525" cap="flat" cmpd="sng">
            <a:solidFill>
              <a:schemeClr val="dk2"/>
            </a:solidFill>
            <a:prstDash val="solid"/>
            <a:round/>
            <a:headEnd type="none" w="med" len="med"/>
            <a:tailEnd type="none" w="med" len="med"/>
          </a:ln>
        </p:spPr>
      </p:cxnSp>
      <p:sp>
        <p:nvSpPr>
          <p:cNvPr id="596" name="Google Shape;596;g2e103d83ba6_0_5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7" name="Google Shape;597;g2e103d83ba6_0_5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Group Investing Decision</a:t>
            </a:r>
            <a:endParaRPr sz="4400" b="1" dirty="0">
              <a:solidFill>
                <a:srgbClr val="00339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273cda50951_11_10"/>
          <p:cNvSpPr/>
          <p:nvPr/>
        </p:nvSpPr>
        <p:spPr>
          <a:xfrm>
            <a:off x="1321650" y="1561800"/>
            <a:ext cx="6500700" cy="27474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46" name="Google Shape;546;g273cda50951_11_1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47" name="Google Shape;547;g273cda50951_11_10"/>
          <p:cNvSpPr/>
          <p:nvPr/>
        </p:nvSpPr>
        <p:spPr>
          <a:xfrm>
            <a:off x="527663" y="5037100"/>
            <a:ext cx="2187300" cy="827100"/>
          </a:xfrm>
          <a:prstGeom prst="roundRect">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8" name="Google Shape;548;g273cda50951_11_10"/>
          <p:cNvSpPr txBox="1"/>
          <p:nvPr/>
        </p:nvSpPr>
        <p:spPr>
          <a:xfrm>
            <a:off x="3043450" y="3211038"/>
            <a:ext cx="30324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500" b="1"/>
          </a:p>
        </p:txBody>
      </p:sp>
      <p:pic>
        <p:nvPicPr>
          <p:cNvPr id="549" name="Google Shape;549;g273cda50951_11_10"/>
          <p:cNvPicPr preferRelativeResize="0"/>
          <p:nvPr/>
        </p:nvPicPr>
        <p:blipFill>
          <a:blip r:embed="rId3">
            <a:alphaModFix/>
          </a:blip>
          <a:stretch>
            <a:fillRect/>
          </a:stretch>
        </p:blipFill>
        <p:spPr>
          <a:xfrm>
            <a:off x="764763" y="5166450"/>
            <a:ext cx="640513" cy="581700"/>
          </a:xfrm>
          <a:prstGeom prst="rect">
            <a:avLst/>
          </a:prstGeom>
          <a:noFill/>
          <a:ln>
            <a:noFill/>
          </a:ln>
        </p:spPr>
      </p:pic>
      <p:sp>
        <p:nvSpPr>
          <p:cNvPr id="550" name="Google Shape;550;g273cda50951_11_10"/>
          <p:cNvSpPr txBox="1"/>
          <p:nvPr/>
        </p:nvSpPr>
        <p:spPr>
          <a:xfrm>
            <a:off x="1524375" y="5178950"/>
            <a:ext cx="1332900" cy="58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Collective Intelligence </a:t>
            </a:r>
            <a:endParaRPr sz="1200" b="1">
              <a:solidFill>
                <a:srgbClr val="000000"/>
              </a:solidFill>
            </a:endParaRPr>
          </a:p>
        </p:txBody>
      </p:sp>
      <p:sp>
        <p:nvSpPr>
          <p:cNvPr id="551" name="Google Shape;551;g273cda50951_11_10"/>
          <p:cNvSpPr/>
          <p:nvPr/>
        </p:nvSpPr>
        <p:spPr>
          <a:xfrm>
            <a:off x="3449225" y="5114000"/>
            <a:ext cx="2187300" cy="711600"/>
          </a:xfrm>
          <a:prstGeom prst="roundRect">
            <a:avLst>
              <a:gd name="adj" fmla="val 16667"/>
            </a:avLst>
          </a:prstGeom>
          <a:solidFill>
            <a:srgbClr val="9FC5E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52" name="Google Shape;552;g273cda50951_11_10"/>
          <p:cNvPicPr preferRelativeResize="0"/>
          <p:nvPr/>
        </p:nvPicPr>
        <p:blipFill>
          <a:blip r:embed="rId4">
            <a:alphaModFix/>
          </a:blip>
          <a:stretch>
            <a:fillRect/>
          </a:stretch>
        </p:blipFill>
        <p:spPr>
          <a:xfrm>
            <a:off x="3530575" y="5259563"/>
            <a:ext cx="442500" cy="442500"/>
          </a:xfrm>
          <a:prstGeom prst="rect">
            <a:avLst/>
          </a:prstGeom>
          <a:noFill/>
          <a:ln>
            <a:noFill/>
          </a:ln>
        </p:spPr>
      </p:pic>
      <p:sp>
        <p:nvSpPr>
          <p:cNvPr id="553" name="Google Shape;553;g273cda50951_11_10"/>
          <p:cNvSpPr txBox="1"/>
          <p:nvPr/>
        </p:nvSpPr>
        <p:spPr>
          <a:xfrm>
            <a:off x="3764513" y="5285138"/>
            <a:ext cx="20457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200" b="1" dirty="0">
                <a:solidFill>
                  <a:srgbClr val="000000"/>
                </a:solidFill>
              </a:rPr>
              <a:t>LSTM &amp; Text mining</a:t>
            </a:r>
            <a:endParaRPr sz="1200" b="1" dirty="0">
              <a:solidFill>
                <a:srgbClr val="000000"/>
              </a:solidFill>
            </a:endParaRPr>
          </a:p>
        </p:txBody>
      </p:sp>
      <p:grpSp>
        <p:nvGrpSpPr>
          <p:cNvPr id="554" name="Google Shape;554;g273cda50951_11_10"/>
          <p:cNvGrpSpPr/>
          <p:nvPr/>
        </p:nvGrpSpPr>
        <p:grpSpPr>
          <a:xfrm>
            <a:off x="6248038" y="5101501"/>
            <a:ext cx="2343600" cy="711600"/>
            <a:chOff x="6323550" y="3103776"/>
            <a:chExt cx="2343600" cy="711600"/>
          </a:xfrm>
        </p:grpSpPr>
        <p:sp>
          <p:nvSpPr>
            <p:cNvPr id="555" name="Google Shape;555;g273cda50951_11_10"/>
            <p:cNvSpPr/>
            <p:nvPr/>
          </p:nvSpPr>
          <p:spPr>
            <a:xfrm>
              <a:off x="6323550" y="3103776"/>
              <a:ext cx="2343600" cy="711600"/>
            </a:xfrm>
            <a:prstGeom prst="roundRect">
              <a:avLst>
                <a:gd name="adj" fmla="val 16667"/>
              </a:avLst>
            </a:prstGeom>
            <a:solidFill>
              <a:srgbClr val="F9CB9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6" name="Google Shape;556;g273cda50951_11_10"/>
            <p:cNvSpPr txBox="1"/>
            <p:nvPr/>
          </p:nvSpPr>
          <p:spPr>
            <a:xfrm>
              <a:off x="7138975" y="3212525"/>
              <a:ext cx="1466700" cy="58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Recommendation mechanism</a:t>
              </a:r>
              <a:endParaRPr sz="1200" b="1">
                <a:solidFill>
                  <a:srgbClr val="000000"/>
                </a:solidFill>
              </a:endParaRPr>
            </a:p>
          </p:txBody>
        </p:sp>
        <p:pic>
          <p:nvPicPr>
            <p:cNvPr id="557" name="Google Shape;557;g273cda50951_11_10"/>
            <p:cNvPicPr preferRelativeResize="0"/>
            <p:nvPr/>
          </p:nvPicPr>
          <p:blipFill>
            <a:blip r:embed="rId5">
              <a:alphaModFix/>
            </a:blip>
            <a:stretch>
              <a:fillRect/>
            </a:stretch>
          </p:blipFill>
          <p:spPr>
            <a:xfrm>
              <a:off x="6524775" y="3197524"/>
              <a:ext cx="512401" cy="512401"/>
            </a:xfrm>
            <a:prstGeom prst="rect">
              <a:avLst/>
            </a:prstGeom>
            <a:noFill/>
            <a:ln>
              <a:noFill/>
            </a:ln>
          </p:spPr>
        </p:pic>
      </p:grpSp>
      <p:cxnSp>
        <p:nvCxnSpPr>
          <p:cNvPr id="558" name="Google Shape;558;g273cda50951_11_10"/>
          <p:cNvCxnSpPr/>
          <p:nvPr/>
        </p:nvCxnSpPr>
        <p:spPr>
          <a:xfrm rot="10800000" flipH="1">
            <a:off x="5686088" y="5423000"/>
            <a:ext cx="512400" cy="3000"/>
          </a:xfrm>
          <a:prstGeom prst="straightConnector1">
            <a:avLst/>
          </a:prstGeom>
          <a:noFill/>
          <a:ln w="28575" cap="flat" cmpd="sng">
            <a:solidFill>
              <a:srgbClr val="595959"/>
            </a:solidFill>
            <a:prstDash val="solid"/>
            <a:round/>
            <a:headEnd type="none" w="med" len="med"/>
            <a:tailEnd type="triangle" w="med" len="med"/>
          </a:ln>
        </p:spPr>
      </p:cxnSp>
      <p:cxnSp>
        <p:nvCxnSpPr>
          <p:cNvPr id="559" name="Google Shape;559;g273cda50951_11_10"/>
          <p:cNvCxnSpPr/>
          <p:nvPr/>
        </p:nvCxnSpPr>
        <p:spPr>
          <a:xfrm>
            <a:off x="2803550" y="5416825"/>
            <a:ext cx="579300" cy="3000"/>
          </a:xfrm>
          <a:prstGeom prst="straightConnector1">
            <a:avLst/>
          </a:prstGeom>
          <a:noFill/>
          <a:ln w="28575" cap="flat" cmpd="sng">
            <a:solidFill>
              <a:srgbClr val="595959"/>
            </a:solidFill>
            <a:prstDash val="solid"/>
            <a:round/>
            <a:headEnd type="none" w="med" len="med"/>
            <a:tailEnd type="triangle" w="med" len="med"/>
          </a:ln>
        </p:spPr>
      </p:cxnSp>
      <p:sp>
        <p:nvSpPr>
          <p:cNvPr id="560" name="Google Shape;560;g273cda50951_11_10"/>
          <p:cNvSpPr/>
          <p:nvPr/>
        </p:nvSpPr>
        <p:spPr>
          <a:xfrm>
            <a:off x="3826301" y="1709800"/>
            <a:ext cx="1466700" cy="1466700"/>
          </a:xfrm>
          <a:prstGeom prst="ellipse">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61" name="Google Shape;561;g273cda50951_11_10"/>
          <p:cNvSpPr txBox="1"/>
          <p:nvPr/>
        </p:nvSpPr>
        <p:spPr>
          <a:xfrm>
            <a:off x="3729637" y="2708925"/>
            <a:ext cx="1738863"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Financial Resource</a:t>
            </a:r>
            <a:endParaRPr sz="1600" dirty="0">
              <a:solidFill>
                <a:schemeClr val="dk1"/>
              </a:solidFill>
              <a:latin typeface="Calibri"/>
              <a:ea typeface="Calibri"/>
              <a:cs typeface="Calibri"/>
              <a:sym typeface="Calibri"/>
            </a:endParaRPr>
          </a:p>
        </p:txBody>
      </p:sp>
      <p:pic>
        <p:nvPicPr>
          <p:cNvPr id="562" name="Google Shape;562;g273cda50951_11_10"/>
          <p:cNvPicPr preferRelativeResize="0"/>
          <p:nvPr/>
        </p:nvPicPr>
        <p:blipFill>
          <a:blip r:embed="rId6">
            <a:alphaModFix/>
          </a:blip>
          <a:stretch>
            <a:fillRect/>
          </a:stretch>
        </p:blipFill>
        <p:spPr>
          <a:xfrm>
            <a:off x="4146174" y="1894212"/>
            <a:ext cx="826950" cy="826975"/>
          </a:xfrm>
          <a:prstGeom prst="rect">
            <a:avLst/>
          </a:prstGeom>
          <a:noFill/>
          <a:ln>
            <a:noFill/>
          </a:ln>
        </p:spPr>
      </p:pic>
      <p:sp>
        <p:nvSpPr>
          <p:cNvPr id="563" name="Google Shape;563;g273cda50951_11_10"/>
          <p:cNvSpPr/>
          <p:nvPr/>
        </p:nvSpPr>
        <p:spPr>
          <a:xfrm>
            <a:off x="3127400" y="2278675"/>
            <a:ext cx="512400" cy="4425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64" name="Google Shape;564;g273cda50951_11_10"/>
          <p:cNvSpPr/>
          <p:nvPr/>
        </p:nvSpPr>
        <p:spPr>
          <a:xfrm>
            <a:off x="5479475" y="2278675"/>
            <a:ext cx="512400" cy="4425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65" name="Google Shape;565;g273cda50951_11_10"/>
          <p:cNvCxnSpPr>
            <a:stCxn id="547" idx="0"/>
            <a:endCxn id="545" idx="2"/>
          </p:cNvCxnSpPr>
          <p:nvPr/>
        </p:nvCxnSpPr>
        <p:spPr>
          <a:xfrm rot="10800000" flipH="1">
            <a:off x="1621313" y="4309300"/>
            <a:ext cx="2950800" cy="727800"/>
          </a:xfrm>
          <a:prstGeom prst="straightConnector1">
            <a:avLst/>
          </a:prstGeom>
          <a:noFill/>
          <a:ln w="9525" cap="flat" cmpd="sng">
            <a:solidFill>
              <a:schemeClr val="dk2"/>
            </a:solidFill>
            <a:prstDash val="lgDash"/>
            <a:round/>
            <a:headEnd type="none" w="med" len="med"/>
            <a:tailEnd type="none" w="med" len="med"/>
          </a:ln>
        </p:spPr>
      </p:cxnSp>
      <p:sp>
        <p:nvSpPr>
          <p:cNvPr id="566" name="Google Shape;566;g273cda50951_11_10"/>
          <p:cNvSpPr txBox="1"/>
          <p:nvPr/>
        </p:nvSpPr>
        <p:spPr>
          <a:xfrm>
            <a:off x="1749125" y="3205800"/>
            <a:ext cx="5587500" cy="71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dirty="0">
                <a:solidFill>
                  <a:schemeClr val="dk1"/>
                </a:solidFill>
                <a:latin typeface="Times New Roman"/>
                <a:ea typeface="Times New Roman"/>
                <a:cs typeface="Times New Roman"/>
                <a:sym typeface="Times New Roman"/>
              </a:rPr>
              <a:t>Group of individuals who pool their resources and knowledge to </a:t>
            </a:r>
            <a:r>
              <a:rPr lang="en-US" sz="1700" b="1" i="1" dirty="0">
                <a:solidFill>
                  <a:schemeClr val="dk1"/>
                </a:solidFill>
                <a:latin typeface="Times New Roman"/>
                <a:ea typeface="Times New Roman"/>
                <a:cs typeface="Times New Roman"/>
                <a:sym typeface="Times New Roman"/>
              </a:rPr>
              <a:t>invest collectively</a:t>
            </a:r>
            <a:r>
              <a:rPr lang="en-US" sz="1700" dirty="0">
                <a:solidFill>
                  <a:schemeClr val="dk1"/>
                </a:solidFill>
                <a:latin typeface="Times New Roman"/>
                <a:ea typeface="Times New Roman"/>
                <a:cs typeface="Times New Roman"/>
                <a:sym typeface="Times New Roman"/>
              </a:rPr>
              <a:t>, aiming to achieve better investment outcomes through shared insights and collaboration.</a:t>
            </a:r>
            <a:endParaRPr sz="1700" dirty="0">
              <a:solidFill>
                <a:schemeClr val="dk1"/>
              </a:solidFill>
              <a:latin typeface="Times New Roman"/>
              <a:ea typeface="Times New Roman"/>
              <a:cs typeface="Times New Roman"/>
              <a:sym typeface="Times New Roman"/>
            </a:endParaRPr>
          </a:p>
        </p:txBody>
      </p:sp>
      <p:sp>
        <p:nvSpPr>
          <p:cNvPr id="567" name="Google Shape;567;g273cda50951_11_10"/>
          <p:cNvSpPr/>
          <p:nvPr/>
        </p:nvSpPr>
        <p:spPr>
          <a:xfrm>
            <a:off x="1610200" y="1758550"/>
            <a:ext cx="1399800" cy="1399800"/>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68" name="Google Shape;568;g273cda50951_11_10"/>
          <p:cNvPicPr preferRelativeResize="0"/>
          <p:nvPr/>
        </p:nvPicPr>
        <p:blipFill>
          <a:blip r:embed="rId7">
            <a:alphaModFix/>
          </a:blip>
          <a:stretch>
            <a:fillRect/>
          </a:stretch>
        </p:blipFill>
        <p:spPr>
          <a:xfrm>
            <a:off x="1954248" y="1989326"/>
            <a:ext cx="711700" cy="711700"/>
          </a:xfrm>
          <a:prstGeom prst="rect">
            <a:avLst/>
          </a:prstGeom>
          <a:noFill/>
          <a:ln>
            <a:noFill/>
          </a:ln>
        </p:spPr>
      </p:pic>
      <p:sp>
        <p:nvSpPr>
          <p:cNvPr id="569" name="Google Shape;569;g273cda50951_11_10"/>
          <p:cNvSpPr txBox="1"/>
          <p:nvPr/>
        </p:nvSpPr>
        <p:spPr>
          <a:xfrm>
            <a:off x="1576750" y="2701025"/>
            <a:ext cx="1550650"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Social Networks</a:t>
            </a:r>
            <a:endParaRPr sz="1600" dirty="0">
              <a:solidFill>
                <a:schemeClr val="dk1"/>
              </a:solidFill>
              <a:latin typeface="Calibri"/>
              <a:ea typeface="Calibri"/>
              <a:cs typeface="Calibri"/>
              <a:sym typeface="Calibri"/>
            </a:endParaRPr>
          </a:p>
        </p:txBody>
      </p:sp>
      <p:sp>
        <p:nvSpPr>
          <p:cNvPr id="570" name="Google Shape;570;g273cda50951_11_10"/>
          <p:cNvSpPr/>
          <p:nvPr/>
        </p:nvSpPr>
        <p:spPr>
          <a:xfrm>
            <a:off x="6142750" y="1733126"/>
            <a:ext cx="1466700" cy="1466700"/>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71" name="Google Shape;571;g273cda50951_11_10"/>
          <p:cNvPicPr preferRelativeResize="0"/>
          <p:nvPr/>
        </p:nvPicPr>
        <p:blipFill>
          <a:blip r:embed="rId8">
            <a:alphaModFix/>
          </a:blip>
          <a:stretch>
            <a:fillRect/>
          </a:stretch>
        </p:blipFill>
        <p:spPr>
          <a:xfrm>
            <a:off x="6453352" y="2004575"/>
            <a:ext cx="877100" cy="877149"/>
          </a:xfrm>
          <a:prstGeom prst="rect">
            <a:avLst/>
          </a:prstGeom>
          <a:noFill/>
          <a:ln>
            <a:noFill/>
          </a:ln>
        </p:spPr>
      </p:pic>
      <p:sp>
        <p:nvSpPr>
          <p:cNvPr id="572" name="Google Shape;572;g273cda50951_11_10"/>
          <p:cNvSpPr txBox="1"/>
          <p:nvPr/>
        </p:nvSpPr>
        <p:spPr>
          <a:xfrm>
            <a:off x="6012638" y="2729188"/>
            <a:ext cx="2101650"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Investment Knowledge </a:t>
            </a:r>
            <a:endParaRPr sz="1600" dirty="0">
              <a:solidFill>
                <a:schemeClr val="dk1"/>
              </a:solidFill>
              <a:latin typeface="Calibri"/>
              <a:ea typeface="Calibri"/>
              <a:cs typeface="Calibri"/>
              <a:sym typeface="Calibri"/>
            </a:endParaRPr>
          </a:p>
        </p:txBody>
      </p:sp>
      <p:sp>
        <p:nvSpPr>
          <p:cNvPr id="573" name="Google Shape;573;g273cda50951_11_1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Investment club</a:t>
            </a:r>
            <a:endParaRPr sz="4400" b="1">
              <a:solidFill>
                <a:srgbClr val="00339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a:xfrm>
            <a:off x="303144" y="1096307"/>
            <a:ext cx="8840857" cy="994172"/>
          </a:xfrm>
        </p:spPr>
        <p:txBody>
          <a:bodyPr/>
          <a:lstStyle/>
          <a:p>
            <a:r>
              <a:rPr lang="en-US" dirty="0"/>
              <a:t>Smart Portfolios for Investment Clubs </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1500">
                <a:solidFill>
                  <a:schemeClr val="tx1"/>
                </a:solidFill>
                <a:latin typeface="Arial" panose="020B0604020202020204" pitchFamily="34" charset="0"/>
                <a:ea typeface="標楷體" panose="03000509000000000000" pitchFamily="65" charset="-120"/>
              </a:defRPr>
            </a:lvl1pPr>
            <a:lvl2pPr marL="557213" indent="-214313">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857250" indent="-171450">
              <a:spcBef>
                <a:spcPct val="20000"/>
              </a:spcBef>
              <a:buChar char="•"/>
              <a:defRPr kumimoji="1" sz="1800">
                <a:solidFill>
                  <a:schemeClr val="tx1"/>
                </a:solidFill>
                <a:latin typeface="Arial" panose="020B0604020202020204" pitchFamily="34" charset="0"/>
                <a:ea typeface="標楷體" panose="03000509000000000000" pitchFamily="65" charset="-120"/>
              </a:defRPr>
            </a:lvl3pPr>
            <a:lvl4pPr marL="1200150" indent="-171450">
              <a:spcBef>
                <a:spcPct val="20000"/>
              </a:spcBef>
              <a:buChar char="–"/>
              <a:defRPr kumimoji="1" sz="1500">
                <a:solidFill>
                  <a:schemeClr val="tx1"/>
                </a:solidFill>
                <a:latin typeface="Arial" panose="020B0604020202020204" pitchFamily="34" charset="0"/>
                <a:ea typeface="標楷體" panose="03000509000000000000" pitchFamily="65" charset="-120"/>
              </a:defRPr>
            </a:lvl4pPr>
            <a:lvl5pPr marL="1543050" indent="-171450">
              <a:spcBef>
                <a:spcPct val="20000"/>
              </a:spcBef>
              <a:buChar char="»"/>
              <a:defRPr kumimoji="1" sz="1500">
                <a:solidFill>
                  <a:schemeClr val="tx1"/>
                </a:solidFill>
                <a:latin typeface="Arial" panose="020B0604020202020204" pitchFamily="34" charset="0"/>
                <a:ea typeface="標楷體" panose="03000509000000000000" pitchFamily="65" charset="-120"/>
              </a:defRPr>
            </a:lvl5pPr>
            <a:lvl6pPr marL="18859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6pPr>
            <a:lvl7pPr marL="22288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7pPr>
            <a:lvl8pPr marL="25717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8pPr>
            <a:lvl9pPr marL="29146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050">
                <a:ea typeface="新細明體" panose="02020500000000000000" pitchFamily="18" charset="-120"/>
              </a:rPr>
              <a:t>   </a:t>
            </a:r>
            <a:fld id="{F401C5B4-FFC1-4FDE-84AC-AC2351692A65}" type="slidenum">
              <a:rPr kumimoji="0" lang="en-US" altLang="zh-TW" sz="1050">
                <a:ea typeface="新細明體" panose="02020500000000000000" pitchFamily="18" charset="-120"/>
              </a:rPr>
              <a:pPr>
                <a:spcBef>
                  <a:spcPct val="0"/>
                </a:spcBef>
                <a:buFontTx/>
                <a:buNone/>
              </a:pPr>
              <a:t>35</a:t>
            </a:fld>
            <a:endParaRPr kumimoji="0" lang="en-US" altLang="zh-TW" sz="1050">
              <a:ea typeface="新細明體" panose="02020500000000000000" pitchFamily="18"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860" y="2189362"/>
            <a:ext cx="7131539" cy="3202579"/>
          </a:xfrm>
          <a:prstGeom prst="rect">
            <a:avLst/>
          </a:prstGeom>
        </p:spPr>
      </p:pic>
      <p:sp>
        <p:nvSpPr>
          <p:cNvPr id="3" name="文字方塊 2"/>
          <p:cNvSpPr txBox="1"/>
          <p:nvPr/>
        </p:nvSpPr>
        <p:spPr>
          <a:xfrm>
            <a:off x="3888963" y="2027780"/>
            <a:ext cx="3328155" cy="323165"/>
          </a:xfrm>
          <a:prstGeom prst="rect">
            <a:avLst/>
          </a:prstGeom>
          <a:noFill/>
        </p:spPr>
        <p:txBody>
          <a:bodyPr wrap="none" rtlCol="0">
            <a:spAutoFit/>
          </a:bodyPr>
          <a:lstStyle/>
          <a:p>
            <a:r>
              <a:rPr lang="en-US" sz="1500" b="1" dirty="0">
                <a:solidFill>
                  <a:srgbClr val="FF0000"/>
                </a:solidFill>
              </a:rPr>
              <a:t>Club</a:t>
            </a:r>
            <a:r>
              <a:rPr lang="en-US" sz="1500" dirty="0">
                <a:solidFill>
                  <a:srgbClr val="FF0000"/>
                </a:solidFill>
              </a:rPr>
              <a:t> Preference Analysis</a:t>
            </a:r>
            <a:r>
              <a:rPr lang="zh-TW" altLang="en-US" sz="1500" dirty="0">
                <a:solidFill>
                  <a:srgbClr val="FF0000"/>
                </a:solidFill>
              </a:rPr>
              <a:t> </a:t>
            </a:r>
            <a:r>
              <a:rPr lang="en-US" altLang="zh-TW" sz="1500" dirty="0">
                <a:solidFill>
                  <a:srgbClr val="FF0000"/>
                </a:solidFill>
              </a:rPr>
              <a:t>(risk type)</a:t>
            </a:r>
            <a:r>
              <a:rPr lang="en-US" sz="1500" dirty="0">
                <a:solidFill>
                  <a:srgbClr val="FF0000"/>
                </a:solidFill>
              </a:rPr>
              <a:t> </a:t>
            </a:r>
          </a:p>
        </p:txBody>
      </p:sp>
      <p:sp>
        <p:nvSpPr>
          <p:cNvPr id="6" name="文字方塊 5"/>
          <p:cNvSpPr txBox="1"/>
          <p:nvPr/>
        </p:nvSpPr>
        <p:spPr>
          <a:xfrm>
            <a:off x="3653898" y="5208039"/>
            <a:ext cx="3586238" cy="323165"/>
          </a:xfrm>
          <a:prstGeom prst="rect">
            <a:avLst/>
          </a:prstGeom>
          <a:noFill/>
        </p:spPr>
        <p:txBody>
          <a:bodyPr wrap="none" rtlCol="0">
            <a:spAutoFit/>
          </a:bodyPr>
          <a:lstStyle/>
          <a:p>
            <a:r>
              <a:rPr lang="en-US" sz="1500" b="1" dirty="0">
                <a:solidFill>
                  <a:srgbClr val="FF0000"/>
                </a:solidFill>
              </a:rPr>
              <a:t>Stock</a:t>
            </a:r>
            <a:r>
              <a:rPr lang="en-US" sz="1500" dirty="0">
                <a:solidFill>
                  <a:srgbClr val="FF0000"/>
                </a:solidFill>
              </a:rPr>
              <a:t> Performance Analysis </a:t>
            </a:r>
            <a:r>
              <a:rPr lang="en-US" altLang="zh-TW" sz="1500" dirty="0">
                <a:solidFill>
                  <a:srgbClr val="FF0000"/>
                </a:solidFill>
              </a:rPr>
              <a:t>(risk type)</a:t>
            </a:r>
            <a:r>
              <a:rPr lang="en-US" sz="1500" dirty="0">
                <a:solidFill>
                  <a:srgbClr val="FF0000"/>
                </a:solidFill>
              </a:rPr>
              <a:t> </a:t>
            </a:r>
          </a:p>
        </p:txBody>
      </p:sp>
      <p:sp>
        <p:nvSpPr>
          <p:cNvPr id="7" name="Google Shape;606;g273cda50951_6_12">
            <a:extLst>
              <a:ext uri="{FF2B5EF4-FFF2-40B4-BE49-F238E27FC236}">
                <a16:creationId xmlns:a16="http://schemas.microsoft.com/office/drawing/2014/main" id="{9DFF4EF4-5D35-44B4-A79D-7232DF3998F5}"/>
              </a:ext>
            </a:extLst>
          </p:cNvPr>
          <p:cNvSpPr/>
          <p:nvPr/>
        </p:nvSpPr>
        <p:spPr>
          <a:xfrm>
            <a:off x="3216938" y="5632795"/>
            <a:ext cx="1196700" cy="369000"/>
          </a:xfrm>
          <a:prstGeom prst="homePlate">
            <a:avLst>
              <a:gd name="adj" fmla="val 50000"/>
            </a:avLst>
          </a:prstGeom>
          <a:solidFill>
            <a:srgbClr val="CFE2F3"/>
          </a:solidFill>
          <a:ln>
            <a:noFill/>
          </a:ln>
        </p:spPr>
        <p:txBody>
          <a:bodyPr spcFirstLastPara="1" wrap="square" lIns="91425" tIns="91425" rIns="91425" bIns="91425" anchor="ctr" anchorCtr="0">
            <a:noAutofit/>
          </a:bodyPr>
          <a:lstStyle/>
          <a:p>
            <a:pPr marL="457200" lvl="0" indent="0" algn="l" rtl="0">
              <a:lnSpc>
                <a:spcPct val="115000"/>
              </a:lnSpc>
              <a:spcBef>
                <a:spcPts val="0"/>
              </a:spcBef>
              <a:spcAft>
                <a:spcPts val="1200"/>
              </a:spcAft>
              <a:buNone/>
            </a:pPr>
            <a:endParaRPr/>
          </a:p>
        </p:txBody>
      </p:sp>
      <p:sp>
        <p:nvSpPr>
          <p:cNvPr id="8" name="Google Shape;607;g273cda50951_6_12">
            <a:extLst>
              <a:ext uri="{FF2B5EF4-FFF2-40B4-BE49-F238E27FC236}">
                <a16:creationId xmlns:a16="http://schemas.microsoft.com/office/drawing/2014/main" id="{4E27B5D3-7B83-4433-B497-BF24C666EAB6}"/>
              </a:ext>
            </a:extLst>
          </p:cNvPr>
          <p:cNvSpPr/>
          <p:nvPr/>
        </p:nvSpPr>
        <p:spPr>
          <a:xfrm>
            <a:off x="4306838" y="5632745"/>
            <a:ext cx="1196700" cy="369000"/>
          </a:xfrm>
          <a:prstGeom prst="chevron">
            <a:avLst>
              <a:gd name="adj" fmla="val 50000"/>
            </a:avLst>
          </a:prstGeom>
          <a:solidFill>
            <a:srgbClr val="A4C2F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 name="Google Shape;608;g273cda50951_6_12">
            <a:extLst>
              <a:ext uri="{FF2B5EF4-FFF2-40B4-BE49-F238E27FC236}">
                <a16:creationId xmlns:a16="http://schemas.microsoft.com/office/drawing/2014/main" id="{F7263503-B05C-42D1-BA50-4524D5BD8DC0}"/>
              </a:ext>
            </a:extLst>
          </p:cNvPr>
          <p:cNvSpPr txBox="1"/>
          <p:nvPr/>
        </p:nvSpPr>
        <p:spPr>
          <a:xfrm>
            <a:off x="3216937" y="5639720"/>
            <a:ext cx="11967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595959"/>
                </a:solidFill>
              </a:rPr>
              <a:t>Low Risk</a:t>
            </a:r>
            <a:endParaRPr sz="1200">
              <a:solidFill>
                <a:srgbClr val="595959"/>
              </a:solidFill>
            </a:endParaRPr>
          </a:p>
        </p:txBody>
      </p:sp>
      <p:sp>
        <p:nvSpPr>
          <p:cNvPr id="10" name="Google Shape;609;g273cda50951_6_12">
            <a:extLst>
              <a:ext uri="{FF2B5EF4-FFF2-40B4-BE49-F238E27FC236}">
                <a16:creationId xmlns:a16="http://schemas.microsoft.com/office/drawing/2014/main" id="{4FD188B6-145F-46E7-A4E7-53D77085711A}"/>
              </a:ext>
            </a:extLst>
          </p:cNvPr>
          <p:cNvSpPr txBox="1"/>
          <p:nvPr/>
        </p:nvSpPr>
        <p:spPr>
          <a:xfrm>
            <a:off x="4306838" y="5639645"/>
            <a:ext cx="11838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595959"/>
                </a:solidFill>
              </a:rPr>
              <a:t>Mid Risk</a:t>
            </a:r>
            <a:endParaRPr sz="1200">
              <a:solidFill>
                <a:srgbClr val="595959"/>
              </a:solidFill>
            </a:endParaRPr>
          </a:p>
        </p:txBody>
      </p:sp>
      <p:sp>
        <p:nvSpPr>
          <p:cNvPr id="11" name="Google Shape;610;g273cda50951_6_12">
            <a:extLst>
              <a:ext uri="{FF2B5EF4-FFF2-40B4-BE49-F238E27FC236}">
                <a16:creationId xmlns:a16="http://schemas.microsoft.com/office/drawing/2014/main" id="{7805C800-D2DC-4379-8530-81A864BA6AD2}"/>
              </a:ext>
            </a:extLst>
          </p:cNvPr>
          <p:cNvSpPr/>
          <p:nvPr/>
        </p:nvSpPr>
        <p:spPr>
          <a:xfrm>
            <a:off x="5421563" y="5632733"/>
            <a:ext cx="1196700" cy="369000"/>
          </a:xfrm>
          <a:prstGeom prst="chevron">
            <a:avLst>
              <a:gd name="adj" fmla="val 50000"/>
            </a:avLst>
          </a:prstGeom>
          <a:solidFill>
            <a:srgbClr val="88ABE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 name="Google Shape;611;g273cda50951_6_12">
            <a:extLst>
              <a:ext uri="{FF2B5EF4-FFF2-40B4-BE49-F238E27FC236}">
                <a16:creationId xmlns:a16="http://schemas.microsoft.com/office/drawing/2014/main" id="{C4A12682-CCF0-4FF0-B563-1C7D2DD6EF84}"/>
              </a:ext>
            </a:extLst>
          </p:cNvPr>
          <p:cNvSpPr txBox="1"/>
          <p:nvPr/>
        </p:nvSpPr>
        <p:spPr>
          <a:xfrm>
            <a:off x="5417013" y="5646658"/>
            <a:ext cx="11838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200">
                <a:solidFill>
                  <a:srgbClr val="595959"/>
                </a:solidFill>
              </a:rPr>
              <a:t>High Risk</a:t>
            </a:r>
            <a:endParaRPr sz="1200">
              <a:solidFill>
                <a:srgbClr val="595959"/>
              </a:solidFill>
            </a:endParaRPr>
          </a:p>
        </p:txBody>
      </p:sp>
    </p:spTree>
    <p:extLst>
      <p:ext uri="{BB962C8B-B14F-4D97-AF65-F5344CB8AC3E}">
        <p14:creationId xmlns:p14="http://schemas.microsoft.com/office/powerpoint/2010/main" val="1264920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g273cda50951_9_1"/>
          <p:cNvPicPr preferRelativeResize="0"/>
          <p:nvPr/>
        </p:nvPicPr>
        <p:blipFill>
          <a:blip r:embed="rId3">
            <a:alphaModFix/>
          </a:blip>
          <a:stretch>
            <a:fillRect/>
          </a:stretch>
        </p:blipFill>
        <p:spPr>
          <a:xfrm>
            <a:off x="1126115" y="1600200"/>
            <a:ext cx="6891771" cy="4526100"/>
          </a:xfrm>
          <a:prstGeom prst="rect">
            <a:avLst/>
          </a:prstGeom>
          <a:noFill/>
          <a:ln>
            <a:noFill/>
          </a:ln>
        </p:spPr>
      </p:pic>
      <p:cxnSp>
        <p:nvCxnSpPr>
          <p:cNvPr id="619" name="Google Shape;619;g273cda50951_9_1"/>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0" name="Google Shape;620;g273cda50951_9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g2e6c7897d3c_11_60"/>
          <p:cNvSpPr txBox="1">
            <a:spLocks noGrp="1"/>
          </p:cNvSpPr>
          <p:nvPr>
            <p:ph type="body" idx="1"/>
          </p:nvPr>
        </p:nvSpPr>
        <p:spPr>
          <a:xfrm>
            <a:off x="457200" y="1600200"/>
            <a:ext cx="8229600" cy="2658000"/>
          </a:xfrm>
          <a:prstGeom prst="rect">
            <a:avLst/>
          </a:prstGeom>
        </p:spPr>
        <p:txBody>
          <a:bodyPr spcFirstLastPara="1" wrap="square" lIns="91425" tIns="45700" rIns="91425" bIns="45700" anchor="t" anchorCtr="0">
            <a:normAutofit/>
          </a:bodyPr>
          <a:lstStyle/>
          <a:p>
            <a:pPr marL="457200" lvl="0" indent="-457200" algn="l" rtl="0">
              <a:spcBef>
                <a:spcPts val="360"/>
              </a:spcBef>
              <a:spcAft>
                <a:spcPts val="0"/>
              </a:spcAft>
              <a:buSzPts val="3600"/>
              <a:buChar char="•"/>
            </a:pPr>
            <a:r>
              <a:rPr lang="en-US"/>
              <a:t>Portfolio Generation</a:t>
            </a:r>
            <a:endParaRPr/>
          </a:p>
          <a:p>
            <a:pPr marL="457200" lvl="0" indent="0" algn="l" rtl="0">
              <a:spcBef>
                <a:spcPts val="360"/>
              </a:spcBef>
              <a:spcAft>
                <a:spcPts val="0"/>
              </a:spcAft>
              <a:buNone/>
            </a:pPr>
            <a:endParaRPr/>
          </a:p>
        </p:txBody>
      </p:sp>
      <p:cxnSp>
        <p:nvCxnSpPr>
          <p:cNvPr id="627" name="Google Shape;627;g2e6c7897d3c_11_60"/>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8" name="Google Shape;628;g2e6c7897d3c_11_60"/>
          <p:cNvSpPr/>
          <p:nvPr/>
        </p:nvSpPr>
        <p:spPr>
          <a:xfrm>
            <a:off x="752950" y="2347850"/>
            <a:ext cx="1719300" cy="1200000"/>
          </a:xfrm>
          <a:prstGeom prst="roundRect">
            <a:avLst>
              <a:gd name="adj" fmla="val 16667"/>
            </a:avLst>
          </a:prstGeom>
          <a:solidFill>
            <a:srgbClr val="F4CCCC"/>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b="1"/>
          </a:p>
          <a:p>
            <a:pPr marL="0" lvl="0" indent="0" algn="ctr" rtl="0">
              <a:spcBef>
                <a:spcPts val="0"/>
              </a:spcBef>
              <a:spcAft>
                <a:spcPts val="0"/>
              </a:spcAft>
              <a:buNone/>
            </a:pPr>
            <a:endParaRPr b="1"/>
          </a:p>
          <a:p>
            <a:pPr marL="0" lvl="0" indent="0" algn="l" rtl="0">
              <a:spcBef>
                <a:spcPts val="1000"/>
              </a:spcBef>
              <a:spcAft>
                <a:spcPts val="0"/>
              </a:spcAft>
              <a:buNone/>
            </a:pPr>
            <a:endParaRPr b="1"/>
          </a:p>
          <a:p>
            <a:pPr marL="0" lvl="0" indent="0" algn="ctr" rtl="0">
              <a:spcBef>
                <a:spcPts val="0"/>
              </a:spcBef>
              <a:spcAft>
                <a:spcPts val="0"/>
              </a:spcAft>
              <a:buNone/>
            </a:pPr>
            <a:r>
              <a:rPr lang="en-US" b="1"/>
              <a:t>Collect and </a:t>
            </a:r>
            <a:endParaRPr b="1"/>
          </a:p>
          <a:p>
            <a:pPr marL="0" lvl="0" indent="0" algn="ctr" rtl="0">
              <a:lnSpc>
                <a:spcPct val="115000"/>
              </a:lnSpc>
              <a:spcBef>
                <a:spcPts val="0"/>
              </a:spcBef>
              <a:spcAft>
                <a:spcPts val="0"/>
              </a:spcAft>
              <a:buNone/>
            </a:pPr>
            <a:r>
              <a:rPr lang="en-US" b="1"/>
              <a:t>Analyze Data</a:t>
            </a:r>
            <a:endParaRPr sz="1200"/>
          </a:p>
        </p:txBody>
      </p:sp>
      <p:sp>
        <p:nvSpPr>
          <p:cNvPr id="629" name="Google Shape;629;g2e6c7897d3c_11_60"/>
          <p:cNvSpPr/>
          <p:nvPr/>
        </p:nvSpPr>
        <p:spPr>
          <a:xfrm>
            <a:off x="2844850" y="2343950"/>
            <a:ext cx="1719300" cy="1200000"/>
          </a:xfrm>
          <a:prstGeom prst="roundRect">
            <a:avLst>
              <a:gd name="adj" fmla="val 16667"/>
            </a:avLst>
          </a:prstGeom>
          <a:solidFill>
            <a:srgbClr val="FFE599"/>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l"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Rank and </a:t>
            </a:r>
            <a:endParaRPr b="1"/>
          </a:p>
          <a:p>
            <a:pPr marL="0" lvl="0" indent="0" algn="ctr" rtl="0">
              <a:lnSpc>
                <a:spcPct val="115000"/>
              </a:lnSpc>
              <a:spcBef>
                <a:spcPts val="0"/>
              </a:spcBef>
              <a:spcAft>
                <a:spcPts val="0"/>
              </a:spcAft>
              <a:buNone/>
            </a:pPr>
            <a:r>
              <a:rPr lang="en-US" b="1"/>
              <a:t>Select Stocks</a:t>
            </a:r>
            <a:endParaRPr/>
          </a:p>
        </p:txBody>
      </p:sp>
      <p:sp>
        <p:nvSpPr>
          <p:cNvPr id="630" name="Google Shape;630;g2e6c7897d3c_11_60"/>
          <p:cNvSpPr/>
          <p:nvPr/>
        </p:nvSpPr>
        <p:spPr>
          <a:xfrm>
            <a:off x="4766163" y="2347850"/>
            <a:ext cx="1719300" cy="1200000"/>
          </a:xfrm>
          <a:prstGeom prst="roundRect">
            <a:avLst>
              <a:gd name="adj" fmla="val 16667"/>
            </a:avLst>
          </a:prstGeom>
          <a:solidFill>
            <a:srgbClr val="B6D7A8"/>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Match to Risk Preferences</a:t>
            </a:r>
            <a:endParaRPr/>
          </a:p>
        </p:txBody>
      </p:sp>
      <p:sp>
        <p:nvSpPr>
          <p:cNvPr id="631" name="Google Shape;631;g2e6c7897d3c_11_60"/>
          <p:cNvSpPr/>
          <p:nvPr/>
        </p:nvSpPr>
        <p:spPr>
          <a:xfrm>
            <a:off x="6687501" y="2347850"/>
            <a:ext cx="1870200" cy="1200000"/>
          </a:xfrm>
          <a:prstGeom prst="roundRect">
            <a:avLst>
              <a:gd name="adj" fmla="val 16667"/>
            </a:avLst>
          </a:prstGeom>
          <a:solidFill>
            <a:srgbClr val="A2C4C9"/>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Create Customized Portfolio</a:t>
            </a:r>
            <a:endParaRPr/>
          </a:p>
        </p:txBody>
      </p:sp>
      <p:cxnSp>
        <p:nvCxnSpPr>
          <p:cNvPr id="632" name="Google Shape;632;g2e6c7897d3c_11_60"/>
          <p:cNvCxnSpPr/>
          <p:nvPr/>
        </p:nvCxnSpPr>
        <p:spPr>
          <a:xfrm>
            <a:off x="2472113" y="2947850"/>
            <a:ext cx="372600" cy="0"/>
          </a:xfrm>
          <a:prstGeom prst="straightConnector1">
            <a:avLst/>
          </a:prstGeom>
          <a:noFill/>
          <a:ln w="9525" cap="flat" cmpd="sng">
            <a:solidFill>
              <a:srgbClr val="595959"/>
            </a:solidFill>
            <a:prstDash val="solid"/>
            <a:round/>
            <a:headEnd type="none" w="med" len="med"/>
            <a:tailEnd type="triangle" w="med" len="med"/>
          </a:ln>
        </p:spPr>
      </p:cxnSp>
      <p:cxnSp>
        <p:nvCxnSpPr>
          <p:cNvPr id="633" name="Google Shape;633;g2e6c7897d3c_11_60"/>
          <p:cNvCxnSpPr>
            <a:endCxn id="630" idx="1"/>
          </p:cNvCxnSpPr>
          <p:nvPr/>
        </p:nvCxnSpPr>
        <p:spPr>
          <a:xfrm>
            <a:off x="4564263" y="2947850"/>
            <a:ext cx="201900" cy="0"/>
          </a:xfrm>
          <a:prstGeom prst="straightConnector1">
            <a:avLst/>
          </a:prstGeom>
          <a:noFill/>
          <a:ln w="9525" cap="flat" cmpd="sng">
            <a:solidFill>
              <a:srgbClr val="595959"/>
            </a:solidFill>
            <a:prstDash val="solid"/>
            <a:round/>
            <a:headEnd type="none" w="med" len="med"/>
            <a:tailEnd type="triangle" w="med" len="med"/>
          </a:ln>
        </p:spPr>
      </p:cxnSp>
      <p:cxnSp>
        <p:nvCxnSpPr>
          <p:cNvPr id="634" name="Google Shape;634;g2e6c7897d3c_11_60"/>
          <p:cNvCxnSpPr>
            <a:endCxn id="631" idx="1"/>
          </p:cNvCxnSpPr>
          <p:nvPr/>
        </p:nvCxnSpPr>
        <p:spPr>
          <a:xfrm>
            <a:off x="6485601" y="2947850"/>
            <a:ext cx="201900" cy="0"/>
          </a:xfrm>
          <a:prstGeom prst="straightConnector1">
            <a:avLst/>
          </a:prstGeom>
          <a:noFill/>
          <a:ln w="9525" cap="flat" cmpd="sng">
            <a:solidFill>
              <a:srgbClr val="595959"/>
            </a:solidFill>
            <a:prstDash val="solid"/>
            <a:round/>
            <a:headEnd type="none" w="med" len="med"/>
            <a:tailEnd type="triangle" w="med" len="med"/>
          </a:ln>
        </p:spPr>
      </p:cxnSp>
      <p:sp>
        <p:nvSpPr>
          <p:cNvPr id="635" name="Google Shape;635;g2e6c7897d3c_11_60"/>
          <p:cNvSpPr/>
          <p:nvPr/>
        </p:nvSpPr>
        <p:spPr>
          <a:xfrm>
            <a:off x="3114288" y="4091750"/>
            <a:ext cx="5287500" cy="2095500"/>
          </a:xfrm>
          <a:prstGeom prst="roundRect">
            <a:avLst>
              <a:gd name="adj" fmla="val 16667"/>
            </a:avLst>
          </a:prstGeom>
          <a:solidFill>
            <a:srgbClr val="FCE5C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Opinion Sentiment Analysis</a:t>
            </a: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None/>
            </a:pPr>
            <a:endParaRPr>
              <a:solidFill>
                <a:srgbClr val="434343"/>
              </a:solidFill>
              <a:latin typeface="Calibri"/>
              <a:ea typeface="Calibri"/>
              <a:cs typeface="Calibri"/>
              <a:sym typeface="Calibri"/>
            </a:endParaRPr>
          </a:p>
          <a:p>
            <a:pPr marL="0" lvl="0" indent="0" algn="l" rtl="0">
              <a:spcBef>
                <a:spcPts val="1000"/>
              </a:spcBef>
              <a:spcAft>
                <a:spcPts val="0"/>
              </a:spcAft>
              <a:buNone/>
            </a:pPr>
            <a:endParaRPr>
              <a:solidFill>
                <a:srgbClr val="434343"/>
              </a:solidFill>
              <a:latin typeface="Calibri"/>
              <a:ea typeface="Calibri"/>
              <a:cs typeface="Calibri"/>
              <a:sym typeface="Calibri"/>
            </a:endParaRPr>
          </a:p>
          <a:p>
            <a:pPr marL="0" lvl="0" indent="0" algn="l" rtl="0">
              <a:spcBef>
                <a:spcPts val="1000"/>
              </a:spcBef>
              <a:spcAft>
                <a:spcPts val="0"/>
              </a:spcAft>
              <a:buNone/>
            </a:pPr>
            <a:r>
              <a:rPr lang="en-US" b="1">
                <a:latin typeface="Calibri"/>
                <a:ea typeface="Calibri"/>
                <a:cs typeface="Calibri"/>
                <a:sym typeface="Calibri"/>
              </a:rPr>
              <a:t>Author Influence Analysis</a:t>
            </a: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None/>
            </a:pPr>
            <a:endParaRPr>
              <a:solidFill>
                <a:srgbClr val="434343"/>
              </a:solidFill>
              <a:latin typeface="Calibri"/>
              <a:ea typeface="Calibri"/>
              <a:cs typeface="Calibri"/>
              <a:sym typeface="Calibri"/>
            </a:endParaRPr>
          </a:p>
        </p:txBody>
      </p:sp>
      <p:sp>
        <p:nvSpPr>
          <p:cNvPr id="636" name="Google Shape;636;g2e6c7897d3c_11_60"/>
          <p:cNvSpPr/>
          <p:nvPr/>
        </p:nvSpPr>
        <p:spPr>
          <a:xfrm>
            <a:off x="3394688" y="4659975"/>
            <a:ext cx="1939200" cy="451500"/>
          </a:xfrm>
          <a:prstGeom prst="homePlate">
            <a:avLst>
              <a:gd name="adj" fmla="val 50000"/>
            </a:avLst>
          </a:prstGeom>
          <a:solidFill>
            <a:srgbClr val="F9CB9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Gather investor opinions from social media</a:t>
            </a:r>
            <a:endParaRPr sz="1200">
              <a:latin typeface="Calibri"/>
              <a:ea typeface="Calibri"/>
              <a:cs typeface="Calibri"/>
              <a:sym typeface="Calibri"/>
            </a:endParaRPr>
          </a:p>
        </p:txBody>
      </p:sp>
      <p:sp>
        <p:nvSpPr>
          <p:cNvPr id="637" name="Google Shape;637;g2e6c7897d3c_11_60"/>
          <p:cNvSpPr/>
          <p:nvPr/>
        </p:nvSpPr>
        <p:spPr>
          <a:xfrm>
            <a:off x="5253188" y="4659975"/>
            <a:ext cx="2910900" cy="451500"/>
          </a:xfrm>
          <a:prstGeom prst="chevron">
            <a:avLst>
              <a:gd name="adj" fmla="val 50000"/>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Analyze the sentiments (➕ or ➖) about specific stocks</a:t>
            </a:r>
            <a:endParaRPr sz="1200">
              <a:latin typeface="Calibri"/>
              <a:ea typeface="Calibri"/>
              <a:cs typeface="Calibri"/>
              <a:sym typeface="Calibri"/>
            </a:endParaRPr>
          </a:p>
        </p:txBody>
      </p:sp>
      <p:sp>
        <p:nvSpPr>
          <p:cNvPr id="638" name="Google Shape;638;g2e6c7897d3c_11_60"/>
          <p:cNvSpPr/>
          <p:nvPr/>
        </p:nvSpPr>
        <p:spPr>
          <a:xfrm>
            <a:off x="3394688" y="5494775"/>
            <a:ext cx="1939200" cy="451500"/>
          </a:xfrm>
          <a:prstGeom prst="homePlate">
            <a:avLst>
              <a:gd name="adj" fmla="val 50000"/>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Evaluate the credibility of the authors</a:t>
            </a:r>
            <a:endParaRPr sz="1200">
              <a:latin typeface="Calibri"/>
              <a:ea typeface="Calibri"/>
              <a:cs typeface="Calibri"/>
              <a:sym typeface="Calibri"/>
            </a:endParaRPr>
          </a:p>
        </p:txBody>
      </p:sp>
      <p:sp>
        <p:nvSpPr>
          <p:cNvPr id="639" name="Google Shape;639;g2e6c7897d3c_11_60"/>
          <p:cNvSpPr/>
          <p:nvPr/>
        </p:nvSpPr>
        <p:spPr>
          <a:xfrm>
            <a:off x="5253188" y="5494775"/>
            <a:ext cx="2910900" cy="451500"/>
          </a:xfrm>
          <a:prstGeom prst="chevron">
            <a:avLst>
              <a:gd name="adj" fmla="val 50000"/>
            </a:avLst>
          </a:prstGeom>
          <a:solidFill>
            <a:srgbClr val="E691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Assess the influence of the authors to identify reliable opinions</a:t>
            </a:r>
            <a:endParaRPr sz="1200">
              <a:latin typeface="Calibri"/>
              <a:ea typeface="Calibri"/>
              <a:cs typeface="Calibri"/>
              <a:sym typeface="Calibri"/>
            </a:endParaRPr>
          </a:p>
        </p:txBody>
      </p:sp>
      <p:sp>
        <p:nvSpPr>
          <p:cNvPr id="640" name="Google Shape;640;g2e6c7897d3c_11_60"/>
          <p:cNvSpPr txBox="1">
            <a:spLocks noGrp="1"/>
          </p:cNvSpPr>
          <p:nvPr>
            <p:ph type="body" idx="1"/>
          </p:nvPr>
        </p:nvSpPr>
        <p:spPr>
          <a:xfrm>
            <a:off x="88825" y="4908650"/>
            <a:ext cx="2517900" cy="461700"/>
          </a:xfrm>
          <a:prstGeom prst="rect">
            <a:avLst/>
          </a:prstGeom>
        </p:spPr>
        <p:txBody>
          <a:bodyPr spcFirstLastPara="1" wrap="square" lIns="91425" tIns="45700" rIns="91425" bIns="45700" anchor="ctr" anchorCtr="0">
            <a:noAutofit/>
          </a:bodyPr>
          <a:lstStyle/>
          <a:p>
            <a:pPr marL="0" lvl="0" indent="0" algn="ctr" rtl="0">
              <a:lnSpc>
                <a:spcPct val="70000"/>
              </a:lnSpc>
              <a:spcBef>
                <a:spcPts val="360"/>
              </a:spcBef>
              <a:spcAft>
                <a:spcPts val="0"/>
              </a:spcAft>
              <a:buSzPts val="1018"/>
              <a:buNone/>
            </a:pPr>
            <a:r>
              <a:rPr lang="en-US" sz="1800"/>
              <a:t>Group Decision Making</a:t>
            </a:r>
            <a:endParaRPr sz="1800"/>
          </a:p>
        </p:txBody>
      </p:sp>
      <p:cxnSp>
        <p:nvCxnSpPr>
          <p:cNvPr id="641" name="Google Shape;641;g2e6c7897d3c_11_60"/>
          <p:cNvCxnSpPr>
            <a:stCxn id="629" idx="1"/>
          </p:cNvCxnSpPr>
          <p:nvPr/>
        </p:nvCxnSpPr>
        <p:spPr>
          <a:xfrm>
            <a:off x="2844850" y="2943950"/>
            <a:ext cx="240000" cy="2145600"/>
          </a:xfrm>
          <a:prstGeom prst="bentConnector4">
            <a:avLst>
              <a:gd name="adj1" fmla="val -99219"/>
              <a:gd name="adj2" fmla="val 99334"/>
            </a:avLst>
          </a:prstGeom>
          <a:noFill/>
          <a:ln w="9525" cap="flat" cmpd="sng">
            <a:solidFill>
              <a:schemeClr val="dk2"/>
            </a:solidFill>
            <a:prstDash val="solid"/>
            <a:round/>
            <a:headEnd type="none" w="med" len="med"/>
            <a:tailEnd type="none" w="med" len="med"/>
          </a:ln>
        </p:spPr>
      </p:cxnSp>
      <p:pic>
        <p:nvPicPr>
          <p:cNvPr id="642" name="Google Shape;642;g2e6c7897d3c_11_60"/>
          <p:cNvPicPr preferRelativeResize="0"/>
          <p:nvPr/>
        </p:nvPicPr>
        <p:blipFill>
          <a:blip r:embed="rId3">
            <a:alphaModFix/>
          </a:blip>
          <a:stretch>
            <a:fillRect/>
          </a:stretch>
        </p:blipFill>
        <p:spPr>
          <a:xfrm>
            <a:off x="829650" y="3995925"/>
            <a:ext cx="880175" cy="880175"/>
          </a:xfrm>
          <a:prstGeom prst="rect">
            <a:avLst/>
          </a:prstGeom>
          <a:noFill/>
          <a:ln>
            <a:noFill/>
          </a:ln>
        </p:spPr>
      </p:pic>
      <p:pic>
        <p:nvPicPr>
          <p:cNvPr id="643" name="Google Shape;643;g2e6c7897d3c_11_60"/>
          <p:cNvPicPr preferRelativeResize="0"/>
          <p:nvPr/>
        </p:nvPicPr>
        <p:blipFill>
          <a:blip r:embed="rId4">
            <a:alphaModFix/>
          </a:blip>
          <a:stretch>
            <a:fillRect/>
          </a:stretch>
        </p:blipFill>
        <p:spPr>
          <a:xfrm>
            <a:off x="3418464" y="2468661"/>
            <a:ext cx="572076" cy="572076"/>
          </a:xfrm>
          <a:prstGeom prst="rect">
            <a:avLst/>
          </a:prstGeom>
          <a:noFill/>
          <a:ln>
            <a:noFill/>
          </a:ln>
        </p:spPr>
      </p:pic>
      <p:pic>
        <p:nvPicPr>
          <p:cNvPr id="644" name="Google Shape;644;g2e6c7897d3c_11_60"/>
          <p:cNvPicPr preferRelativeResize="0"/>
          <p:nvPr/>
        </p:nvPicPr>
        <p:blipFill>
          <a:blip r:embed="rId5">
            <a:alphaModFix/>
          </a:blip>
          <a:stretch>
            <a:fillRect/>
          </a:stretch>
        </p:blipFill>
        <p:spPr>
          <a:xfrm>
            <a:off x="1326300" y="2468642"/>
            <a:ext cx="572076" cy="572096"/>
          </a:xfrm>
          <a:prstGeom prst="rect">
            <a:avLst/>
          </a:prstGeom>
          <a:noFill/>
          <a:ln>
            <a:noFill/>
          </a:ln>
        </p:spPr>
      </p:pic>
      <p:pic>
        <p:nvPicPr>
          <p:cNvPr id="645" name="Google Shape;645;g2e6c7897d3c_11_60"/>
          <p:cNvPicPr preferRelativeResize="0"/>
          <p:nvPr/>
        </p:nvPicPr>
        <p:blipFill>
          <a:blip r:embed="rId6">
            <a:alphaModFix/>
          </a:blip>
          <a:stretch>
            <a:fillRect/>
          </a:stretch>
        </p:blipFill>
        <p:spPr>
          <a:xfrm>
            <a:off x="7336566" y="2468645"/>
            <a:ext cx="572076" cy="572105"/>
          </a:xfrm>
          <a:prstGeom prst="rect">
            <a:avLst/>
          </a:prstGeom>
          <a:noFill/>
          <a:ln>
            <a:noFill/>
          </a:ln>
        </p:spPr>
      </p:pic>
      <p:pic>
        <p:nvPicPr>
          <p:cNvPr id="646" name="Google Shape;646;g2e6c7897d3c_11_60"/>
          <p:cNvPicPr preferRelativeResize="0"/>
          <p:nvPr/>
        </p:nvPicPr>
        <p:blipFill>
          <a:blip r:embed="rId7">
            <a:alphaModFix/>
          </a:blip>
          <a:stretch>
            <a:fillRect/>
          </a:stretch>
        </p:blipFill>
        <p:spPr>
          <a:xfrm>
            <a:off x="5315038" y="2468650"/>
            <a:ext cx="572076" cy="572076"/>
          </a:xfrm>
          <a:prstGeom prst="rect">
            <a:avLst/>
          </a:prstGeom>
          <a:noFill/>
          <a:ln>
            <a:noFill/>
          </a:ln>
        </p:spPr>
      </p:pic>
      <p:sp>
        <p:nvSpPr>
          <p:cNvPr id="647" name="Google Shape;647;g2e6c7897d3c_11_6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 (cont.)</a:t>
            </a:r>
            <a:endParaRPr sz="4400" b="1">
              <a:solidFill>
                <a:srgbClr val="003399"/>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g273cda50951_8_50"/>
          <p:cNvSpPr txBox="1">
            <a:spLocks noGrp="1"/>
          </p:cNvSpPr>
          <p:nvPr>
            <p:ph type="body" idx="1"/>
          </p:nvPr>
        </p:nvSpPr>
        <p:spPr>
          <a:xfrm>
            <a:off x="87975" y="1512850"/>
            <a:ext cx="5047162" cy="2741338"/>
          </a:xfrm>
          <a:prstGeom prst="rect">
            <a:avLst/>
          </a:prstGeom>
        </p:spPr>
        <p:txBody>
          <a:bodyPr spcFirstLastPara="1" wrap="square" lIns="91425" tIns="45700" rIns="91425" bIns="45700" anchor="t" anchorCtr="0">
            <a:normAutofit/>
          </a:bodyPr>
          <a:lstStyle/>
          <a:p>
            <a:pPr marL="457200" lvl="0" indent="-431800" algn="l" rtl="0">
              <a:lnSpc>
                <a:spcPct val="90000"/>
              </a:lnSpc>
              <a:spcBef>
                <a:spcPts val="360"/>
              </a:spcBef>
              <a:spcAft>
                <a:spcPts val="0"/>
              </a:spcAft>
              <a:buSzPts val="3200"/>
              <a:buChar char="•"/>
            </a:pPr>
            <a:r>
              <a:rPr lang="en-US" sz="2400" dirty="0"/>
              <a:t>Compare the selection lists based on three approaches with two market indices to compare the return of investment</a:t>
            </a:r>
          </a:p>
          <a:p>
            <a:pPr marL="457200" lvl="0" indent="-431800" algn="l" rtl="0">
              <a:lnSpc>
                <a:spcPct val="90000"/>
              </a:lnSpc>
              <a:spcBef>
                <a:spcPts val="360"/>
              </a:spcBef>
              <a:spcAft>
                <a:spcPts val="0"/>
              </a:spcAft>
              <a:buSzPts val="3200"/>
              <a:buChar char="•"/>
            </a:pPr>
            <a:endParaRPr sz="2400" dirty="0"/>
          </a:p>
          <a:p>
            <a:pPr marL="457200" lvl="0" indent="-431800" algn="l" rtl="0">
              <a:lnSpc>
                <a:spcPct val="90000"/>
              </a:lnSpc>
              <a:spcBef>
                <a:spcPts val="0"/>
              </a:spcBef>
              <a:spcAft>
                <a:spcPts val="0"/>
              </a:spcAft>
              <a:buSzPts val="3200"/>
              <a:buChar char="•"/>
            </a:pPr>
            <a:r>
              <a:rPr lang="en-US" sz="2400" dirty="0"/>
              <a:t>The proposed portfolio performs better than market index</a:t>
            </a:r>
            <a:endParaRPr sz="2400" dirty="0"/>
          </a:p>
        </p:txBody>
      </p:sp>
      <p:cxnSp>
        <p:nvCxnSpPr>
          <p:cNvPr id="683" name="Google Shape;683;g273cda50951_8_5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684" name="Google Shape;684;g273cda50951_8_50"/>
          <p:cNvPicPr preferRelativeResize="0"/>
          <p:nvPr/>
        </p:nvPicPr>
        <p:blipFill rotWithShape="1">
          <a:blip r:embed="rId3">
            <a:alphaModFix/>
          </a:blip>
          <a:srcRect l="2253" r="2262"/>
          <a:stretch/>
        </p:blipFill>
        <p:spPr>
          <a:xfrm>
            <a:off x="170025" y="4550453"/>
            <a:ext cx="4902000" cy="1249997"/>
          </a:xfrm>
          <a:prstGeom prst="rect">
            <a:avLst/>
          </a:prstGeom>
          <a:noFill/>
          <a:ln>
            <a:noFill/>
          </a:ln>
        </p:spPr>
      </p:pic>
      <p:pic>
        <p:nvPicPr>
          <p:cNvPr id="685" name="Google Shape;685;g273cda50951_8_50"/>
          <p:cNvPicPr preferRelativeResize="0"/>
          <p:nvPr/>
        </p:nvPicPr>
        <p:blipFill>
          <a:blip r:embed="rId4">
            <a:alphaModFix/>
          </a:blip>
          <a:stretch>
            <a:fillRect/>
          </a:stretch>
        </p:blipFill>
        <p:spPr>
          <a:xfrm>
            <a:off x="5203738" y="1382475"/>
            <a:ext cx="3685474" cy="1648563"/>
          </a:xfrm>
          <a:prstGeom prst="rect">
            <a:avLst/>
          </a:prstGeom>
          <a:noFill/>
          <a:ln>
            <a:noFill/>
          </a:ln>
        </p:spPr>
      </p:pic>
      <p:pic>
        <p:nvPicPr>
          <p:cNvPr id="686" name="Google Shape;686;g273cda50951_8_50"/>
          <p:cNvPicPr preferRelativeResize="0"/>
          <p:nvPr/>
        </p:nvPicPr>
        <p:blipFill>
          <a:blip r:embed="rId5">
            <a:alphaModFix/>
          </a:blip>
          <a:stretch>
            <a:fillRect/>
          </a:stretch>
        </p:blipFill>
        <p:spPr>
          <a:xfrm>
            <a:off x="5203738" y="3031040"/>
            <a:ext cx="3685474" cy="1648497"/>
          </a:xfrm>
          <a:prstGeom prst="rect">
            <a:avLst/>
          </a:prstGeom>
          <a:noFill/>
          <a:ln>
            <a:noFill/>
          </a:ln>
        </p:spPr>
      </p:pic>
      <p:pic>
        <p:nvPicPr>
          <p:cNvPr id="687" name="Google Shape;687;g273cda50951_8_50"/>
          <p:cNvPicPr preferRelativeResize="0"/>
          <p:nvPr/>
        </p:nvPicPr>
        <p:blipFill>
          <a:blip r:embed="rId6">
            <a:alphaModFix/>
          </a:blip>
          <a:stretch>
            <a:fillRect/>
          </a:stretch>
        </p:blipFill>
        <p:spPr>
          <a:xfrm>
            <a:off x="5232448" y="4702649"/>
            <a:ext cx="3628052" cy="1579976"/>
          </a:xfrm>
          <a:prstGeom prst="rect">
            <a:avLst/>
          </a:prstGeom>
          <a:noFill/>
          <a:ln>
            <a:noFill/>
          </a:ln>
        </p:spPr>
      </p:pic>
      <p:sp>
        <p:nvSpPr>
          <p:cNvPr id="688" name="Google Shape;688;g273cda50951_8_50"/>
          <p:cNvSpPr/>
          <p:nvPr/>
        </p:nvSpPr>
        <p:spPr>
          <a:xfrm>
            <a:off x="2619375" y="4889500"/>
            <a:ext cx="1460400" cy="333300"/>
          </a:xfrm>
          <a:prstGeom prst="rect">
            <a:avLst/>
          </a:prstGeom>
          <a:noFill/>
          <a:ln w="1905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9" name="Google Shape;689;g273cda50951_8_5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Evaluation &amp; Result</a:t>
            </a:r>
            <a:endParaRPr sz="4400" b="1" dirty="0">
              <a:solidFill>
                <a:srgbClr val="00339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4552274" cy="4149964"/>
          </a:xfrm>
          <a:prstGeom prst="rect">
            <a:avLst/>
          </a:prstGeom>
        </p:spPr>
        <p:txBody>
          <a:bodyPr spcFirstLastPara="1" wrap="square" lIns="91425" tIns="45700" rIns="91425" bIns="45700" anchor="t" anchorCtr="0">
            <a:normAutofit/>
          </a:bodyPr>
          <a:lstStyle/>
          <a:p>
            <a:pPr lvl="0" indent="-381000">
              <a:spcBef>
                <a:spcPts val="0"/>
              </a:spcBef>
              <a:buSzPts val="2400"/>
            </a:pPr>
            <a:r>
              <a:rPr lang="en-US" sz="2000" dirty="0"/>
              <a:t>Use three portfolio evaluation measures to evaluate the portfolio’s performance </a:t>
            </a:r>
          </a:p>
          <a:p>
            <a:pPr marL="76200" lvl="0" indent="0">
              <a:spcBef>
                <a:spcPts val="0"/>
              </a:spcBef>
              <a:buSzPts val="2400"/>
              <a:buNone/>
            </a:pPr>
            <a:endParaRPr lang="en-US" sz="2000" dirty="0"/>
          </a:p>
          <a:p>
            <a:pPr lvl="0" indent="-381000">
              <a:spcBef>
                <a:spcPts val="0"/>
              </a:spcBef>
              <a:buSzPts val="2400"/>
            </a:pPr>
            <a:r>
              <a:rPr lang="en-US" sz="2000" dirty="0"/>
              <a:t>The Sharpe ratio of a portfolio is higher than one. Jensen ratio, and the Treynor ratio, our mechanism outperforms other approaches </a:t>
            </a:r>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pic>
        <p:nvPicPr>
          <p:cNvPr id="6" name="圖片 5">
            <a:extLst>
              <a:ext uri="{FF2B5EF4-FFF2-40B4-BE49-F238E27FC236}">
                <a16:creationId xmlns:a16="http://schemas.microsoft.com/office/drawing/2014/main" id="{0F041513-FD0F-41DF-AA29-E5A0CAE2F292}"/>
              </a:ext>
            </a:extLst>
          </p:cNvPr>
          <p:cNvPicPr>
            <a:picLocks noChangeAspect="1"/>
          </p:cNvPicPr>
          <p:nvPr/>
        </p:nvPicPr>
        <p:blipFill rotWithShape="1">
          <a:blip r:embed="rId3"/>
          <a:srcRect b="15239"/>
          <a:stretch/>
        </p:blipFill>
        <p:spPr>
          <a:xfrm>
            <a:off x="5091744" y="1319643"/>
            <a:ext cx="3529968" cy="1538904"/>
          </a:xfrm>
          <a:prstGeom prst="rect">
            <a:avLst/>
          </a:prstGeom>
        </p:spPr>
      </p:pic>
      <p:pic>
        <p:nvPicPr>
          <p:cNvPr id="7" name="圖片 6">
            <a:extLst>
              <a:ext uri="{FF2B5EF4-FFF2-40B4-BE49-F238E27FC236}">
                <a16:creationId xmlns:a16="http://schemas.microsoft.com/office/drawing/2014/main" id="{3C5D1317-340C-4312-B6CF-551BC4760255}"/>
              </a:ext>
            </a:extLst>
          </p:cNvPr>
          <p:cNvPicPr>
            <a:picLocks noChangeAspect="1"/>
          </p:cNvPicPr>
          <p:nvPr/>
        </p:nvPicPr>
        <p:blipFill rotWithShape="1">
          <a:blip r:embed="rId4"/>
          <a:srcRect b="13154"/>
          <a:stretch/>
        </p:blipFill>
        <p:spPr>
          <a:xfrm>
            <a:off x="5091744" y="2843803"/>
            <a:ext cx="3627000" cy="1592894"/>
          </a:xfrm>
          <a:prstGeom prst="rect">
            <a:avLst/>
          </a:prstGeom>
        </p:spPr>
      </p:pic>
      <p:pic>
        <p:nvPicPr>
          <p:cNvPr id="8" name="圖片 7">
            <a:extLst>
              <a:ext uri="{FF2B5EF4-FFF2-40B4-BE49-F238E27FC236}">
                <a16:creationId xmlns:a16="http://schemas.microsoft.com/office/drawing/2014/main" id="{D5CA4C09-1DDF-4472-8953-E12114466200}"/>
              </a:ext>
            </a:extLst>
          </p:cNvPr>
          <p:cNvPicPr>
            <a:picLocks noChangeAspect="1"/>
          </p:cNvPicPr>
          <p:nvPr/>
        </p:nvPicPr>
        <p:blipFill rotWithShape="1">
          <a:blip r:embed="rId5"/>
          <a:srcRect b="10881"/>
          <a:stretch/>
        </p:blipFill>
        <p:spPr>
          <a:xfrm>
            <a:off x="5085340" y="4419583"/>
            <a:ext cx="3709270" cy="1619856"/>
          </a:xfrm>
          <a:prstGeom prst="rect">
            <a:avLst/>
          </a:prstGeom>
        </p:spPr>
      </p:pic>
      <p:pic>
        <p:nvPicPr>
          <p:cNvPr id="9" name="圖片 8">
            <a:extLst>
              <a:ext uri="{FF2B5EF4-FFF2-40B4-BE49-F238E27FC236}">
                <a16:creationId xmlns:a16="http://schemas.microsoft.com/office/drawing/2014/main" id="{5D43B410-00CE-4F15-A02E-0025839F21E9}"/>
              </a:ext>
            </a:extLst>
          </p:cNvPr>
          <p:cNvPicPr>
            <a:picLocks noChangeAspect="1"/>
          </p:cNvPicPr>
          <p:nvPr/>
        </p:nvPicPr>
        <p:blipFill>
          <a:blip r:embed="rId6"/>
          <a:stretch>
            <a:fillRect/>
          </a:stretch>
        </p:blipFill>
        <p:spPr>
          <a:xfrm>
            <a:off x="3808188" y="5887452"/>
            <a:ext cx="4986422" cy="384526"/>
          </a:xfrm>
          <a:prstGeom prst="rect">
            <a:avLst/>
          </a:prstGeom>
        </p:spPr>
      </p:pic>
      <p:sp>
        <p:nvSpPr>
          <p:cNvPr id="22" name="Google Shape;855;g273cda50951_16_1">
            <a:extLst>
              <a:ext uri="{FF2B5EF4-FFF2-40B4-BE49-F238E27FC236}">
                <a16:creationId xmlns:a16="http://schemas.microsoft.com/office/drawing/2014/main" id="{14861924-8C54-482B-8E41-F22C4672BB8B}"/>
              </a:ext>
            </a:extLst>
          </p:cNvPr>
          <p:cNvSpPr/>
          <p:nvPr/>
        </p:nvSpPr>
        <p:spPr>
          <a:xfrm>
            <a:off x="7935912" y="5966315"/>
            <a:ext cx="84589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 name="Google Shape;855;g273cda50951_16_1">
            <a:extLst>
              <a:ext uri="{FF2B5EF4-FFF2-40B4-BE49-F238E27FC236}">
                <a16:creationId xmlns:a16="http://schemas.microsoft.com/office/drawing/2014/main" id="{46CE5EF3-C9B5-4A34-9B48-46890F18B570}"/>
              </a:ext>
            </a:extLst>
          </p:cNvPr>
          <p:cNvSpPr/>
          <p:nvPr/>
        </p:nvSpPr>
        <p:spPr>
          <a:xfrm rot="5400000">
            <a:off x="8134662" y="5043265"/>
            <a:ext cx="694547"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 name="Google Shape;855;g273cda50951_16_1">
            <a:extLst>
              <a:ext uri="{FF2B5EF4-FFF2-40B4-BE49-F238E27FC236}">
                <a16:creationId xmlns:a16="http://schemas.microsoft.com/office/drawing/2014/main" id="{A6DE1A64-6B1C-4B88-928C-1EBFC0D9E60F}"/>
              </a:ext>
            </a:extLst>
          </p:cNvPr>
          <p:cNvSpPr/>
          <p:nvPr/>
        </p:nvSpPr>
        <p:spPr>
          <a:xfrm rot="5400000">
            <a:off x="8075396" y="3447531"/>
            <a:ext cx="694547"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5" name="Google Shape;855;g273cda50951_16_1">
            <a:extLst>
              <a:ext uri="{FF2B5EF4-FFF2-40B4-BE49-F238E27FC236}">
                <a16:creationId xmlns:a16="http://schemas.microsoft.com/office/drawing/2014/main" id="{6F833AF3-9B45-4398-905A-F8F35E84F4F0}"/>
              </a:ext>
            </a:extLst>
          </p:cNvPr>
          <p:cNvSpPr/>
          <p:nvPr/>
        </p:nvSpPr>
        <p:spPr>
          <a:xfrm rot="5400000">
            <a:off x="8052580" y="1790136"/>
            <a:ext cx="606673"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extLst>
      <p:ext uri="{BB962C8B-B14F-4D97-AF65-F5344CB8AC3E}">
        <p14:creationId xmlns:p14="http://schemas.microsoft.com/office/powerpoint/2010/main" val="3297107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p:nvPr/>
        </p:nvSpPr>
        <p:spPr>
          <a:xfrm>
            <a:off x="96325" y="1842500"/>
            <a:ext cx="8957700" cy="26004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a:latin typeface="Calibri"/>
                <a:ea typeface="Calibri"/>
                <a:cs typeface="Calibri"/>
                <a:sym typeface="Calibri"/>
              </a:rPr>
              <a:t>zzz</a:t>
            </a:r>
            <a:endParaRPr>
              <a:latin typeface="Calibri"/>
              <a:ea typeface="Calibri"/>
              <a:cs typeface="Calibri"/>
              <a:sym typeface="Calibri"/>
            </a:endParaRPr>
          </a:p>
        </p:txBody>
      </p:sp>
      <p:grpSp>
        <p:nvGrpSpPr>
          <p:cNvPr id="134" name="Google Shape;134;p4"/>
          <p:cNvGrpSpPr/>
          <p:nvPr/>
        </p:nvGrpSpPr>
        <p:grpSpPr>
          <a:xfrm>
            <a:off x="197866" y="2236672"/>
            <a:ext cx="8705946" cy="1945753"/>
            <a:chOff x="1473" y="446242"/>
            <a:chExt cx="8895418" cy="1988100"/>
          </a:xfrm>
        </p:grpSpPr>
        <p:sp>
          <p:nvSpPr>
            <p:cNvPr id="135" name="Google Shape;135;p4"/>
            <p:cNvSpPr/>
            <p:nvPr/>
          </p:nvSpPr>
          <p:spPr>
            <a:xfrm>
              <a:off x="1473" y="485500"/>
              <a:ext cx="1987958" cy="1909442"/>
            </a:xfrm>
            <a:prstGeom prst="ellipse">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txBox="1"/>
            <p:nvPr/>
          </p:nvSpPr>
          <p:spPr>
            <a:xfrm>
              <a:off x="292603" y="765131"/>
              <a:ext cx="1405698" cy="135018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 Intelligence</a:t>
              </a:r>
              <a:endParaRPr sz="1600" b="1">
                <a:solidFill>
                  <a:schemeClr val="lt1"/>
                </a:solidFill>
                <a:latin typeface="Tahoma"/>
                <a:ea typeface="Tahoma"/>
                <a:cs typeface="Tahoma"/>
                <a:sym typeface="Tahoma"/>
              </a:endParaRPr>
            </a:p>
          </p:txBody>
        </p:sp>
        <p:sp>
          <p:nvSpPr>
            <p:cNvPr id="137" name="Google Shape;137;p4"/>
            <p:cNvSpPr/>
            <p:nvPr/>
          </p:nvSpPr>
          <p:spPr>
            <a:xfrm>
              <a:off x="2137458" y="911558"/>
              <a:ext cx="1057327" cy="1057327"/>
            </a:xfrm>
            <a:prstGeom prst="mathPlus">
              <a:avLst>
                <a:gd name="adj1" fmla="val 2352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txBox="1"/>
            <p:nvPr/>
          </p:nvSpPr>
          <p:spPr>
            <a:xfrm>
              <a:off x="2277607" y="1315880"/>
              <a:ext cx="777029" cy="24868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139" name="Google Shape;139;p4"/>
            <p:cNvSpPr/>
            <p:nvPr/>
          </p:nvSpPr>
          <p:spPr>
            <a:xfrm>
              <a:off x="3342812" y="446242"/>
              <a:ext cx="2138500" cy="1987958"/>
            </a:xfrm>
            <a:prstGeom prst="ellipse">
              <a:avLst/>
            </a:prstGeom>
            <a:solidFill>
              <a:srgbClr val="E36C0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txBox="1"/>
            <p:nvPr/>
          </p:nvSpPr>
          <p:spPr>
            <a:xfrm>
              <a:off x="3655988" y="737372"/>
              <a:ext cx="1512148" cy="140569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141" name="Google Shape;141;p4"/>
            <p:cNvSpPr/>
            <p:nvPr/>
          </p:nvSpPr>
          <p:spPr>
            <a:xfrm>
              <a:off x="6758491" y="446242"/>
              <a:ext cx="2138400" cy="1988100"/>
            </a:xfrm>
            <a:prstGeom prst="ellipse">
              <a:avLst/>
            </a:prstGeom>
            <a:solidFill>
              <a:srgbClr val="FF339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7071667" y="737372"/>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a:t>
              </a:r>
              <a:endParaRPr sz="1600" b="1">
                <a:solidFill>
                  <a:schemeClr val="lt1"/>
                </a:solidFill>
                <a:latin typeface="Tahoma"/>
                <a:ea typeface="Tahoma"/>
                <a:cs typeface="Tahoma"/>
                <a:sym typeface="Tahoma"/>
              </a:endParaRPr>
            </a:p>
          </p:txBody>
        </p:sp>
      </p:grpSp>
      <p:sp>
        <p:nvSpPr>
          <p:cNvPr id="143" name="Google Shape;143;p4"/>
          <p:cNvSpPr txBox="1"/>
          <p:nvPr/>
        </p:nvSpPr>
        <p:spPr>
          <a:xfrm>
            <a:off x="307130" y="458500"/>
            <a:ext cx="8599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660066"/>
                </a:solidFill>
                <a:latin typeface="Calibri"/>
                <a:ea typeface="Calibri"/>
                <a:cs typeface="Calibri"/>
                <a:sym typeface="Calibri"/>
              </a:rPr>
              <a:t>CI, AI and Prediction Market</a:t>
            </a:r>
            <a:endParaRPr sz="4800">
              <a:latin typeface="Calibri"/>
              <a:ea typeface="Calibri"/>
              <a:cs typeface="Calibri"/>
              <a:sym typeface="Calibri"/>
            </a:endParaRPr>
          </a:p>
        </p:txBody>
      </p:sp>
      <p:cxnSp>
        <p:nvCxnSpPr>
          <p:cNvPr id="144" name="Google Shape;144;p4"/>
          <p:cNvCxnSpPr/>
          <p:nvPr/>
        </p:nvCxnSpPr>
        <p:spPr>
          <a:xfrm>
            <a:off x="423454" y="1227936"/>
            <a:ext cx="8483479" cy="0"/>
          </a:xfrm>
          <a:prstGeom prst="straightConnector1">
            <a:avLst/>
          </a:prstGeom>
          <a:noFill/>
          <a:ln w="12700" cap="flat" cmpd="sng">
            <a:solidFill>
              <a:srgbClr val="3F3F3F"/>
            </a:solidFill>
            <a:prstDash val="dot"/>
            <a:round/>
            <a:headEnd type="none" w="sm" len="sm"/>
            <a:tailEnd type="none" w="sm" len="sm"/>
          </a:ln>
        </p:spPr>
      </p:cxnSp>
      <p:sp>
        <p:nvSpPr>
          <p:cNvPr id="145" name="Google Shape;145;p4"/>
          <p:cNvSpPr/>
          <p:nvPr/>
        </p:nvSpPr>
        <p:spPr>
          <a:xfrm>
            <a:off x="5647589" y="2692189"/>
            <a:ext cx="1034700" cy="10347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p:nvPr/>
        </p:nvSpPr>
        <p:spPr>
          <a:xfrm>
            <a:off x="3570265" y="4744950"/>
            <a:ext cx="3659700" cy="11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800" b="1">
                <a:solidFill>
                  <a:srgbClr val="6D9EEB"/>
                </a:solidFill>
                <a:latin typeface="Calibri"/>
                <a:ea typeface="Calibri"/>
                <a:cs typeface="Calibri"/>
                <a:sym typeface="Calibri"/>
              </a:rPr>
              <a:t>Prediction</a:t>
            </a:r>
            <a:endParaRPr sz="4800" b="1">
              <a:solidFill>
                <a:srgbClr val="6D9EEB"/>
              </a:solidFill>
              <a:latin typeface="Calibri"/>
              <a:ea typeface="Calibri"/>
              <a:cs typeface="Calibri"/>
              <a:sym typeface="Calibri"/>
            </a:endParaRPr>
          </a:p>
        </p:txBody>
      </p:sp>
      <p:sp>
        <p:nvSpPr>
          <p:cNvPr id="147" name="Google Shape;147;p4"/>
          <p:cNvSpPr/>
          <p:nvPr/>
        </p:nvSpPr>
        <p:spPr>
          <a:xfrm rot="5400000">
            <a:off x="2233104" y="4602018"/>
            <a:ext cx="677400" cy="12888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8" name="Google Shape;698;g2e6c7897d3c_11_47"/>
          <p:cNvSpPr txBox="1"/>
          <p:nvPr/>
        </p:nvSpPr>
        <p:spPr>
          <a:xfrm>
            <a:off x="3677344" y="1859650"/>
            <a:ext cx="4934100" cy="3829200"/>
          </a:xfrm>
          <a:prstGeom prst="rect">
            <a:avLst/>
          </a:prstGeom>
          <a:noFill/>
          <a:ln>
            <a:noFill/>
          </a:ln>
        </p:spPr>
        <p:txBody>
          <a:bodyPr spcFirstLastPara="1" wrap="square" lIns="91425" tIns="91425" rIns="91425" bIns="91425" anchor="t" anchorCtr="0">
            <a:noAutofit/>
          </a:bodyPr>
          <a:lstStyle/>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Investment clubs include group decision and collaboration </a:t>
            </a:r>
            <a:endParaRPr sz="2400" dirty="0">
              <a:solidFill>
                <a:schemeClr val="dk1"/>
              </a:solidFill>
              <a:latin typeface="Calibri"/>
              <a:ea typeface="Calibri"/>
              <a:cs typeface="Calibri"/>
              <a:sym typeface="Calibri"/>
            </a:endParaRPr>
          </a:p>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All efforts and actions are aligned toward a common goal</a:t>
            </a:r>
            <a:endParaRPr sz="2400" dirty="0">
              <a:solidFill>
                <a:schemeClr val="dk1"/>
              </a:solidFill>
              <a:latin typeface="Calibri"/>
              <a:ea typeface="Calibri"/>
              <a:cs typeface="Calibri"/>
              <a:sym typeface="Calibri"/>
            </a:endParaRPr>
          </a:p>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Enhance decision-making quality and optimize Investment actions</a:t>
            </a:r>
            <a:endParaRPr sz="2400" dirty="0">
              <a:solidFill>
                <a:schemeClr val="dk1"/>
              </a:solidFill>
              <a:latin typeface="Calibri"/>
              <a:ea typeface="Calibri"/>
              <a:cs typeface="Calibri"/>
              <a:sym typeface="Calibri"/>
            </a:endParaRPr>
          </a:p>
        </p:txBody>
      </p:sp>
      <p:cxnSp>
        <p:nvCxnSpPr>
          <p:cNvPr id="703" name="Google Shape;703;g2e6c7897d3c_11_47"/>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04" name="Google Shape;704;g2e6c7897d3c_11_47"/>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Insight of Investment Club</a:t>
            </a:r>
            <a:endParaRPr sz="4400" b="1">
              <a:solidFill>
                <a:srgbClr val="003399"/>
              </a:solidFill>
              <a:latin typeface="Calibri"/>
              <a:ea typeface="Calibri"/>
              <a:cs typeface="Calibri"/>
              <a:sym typeface="Calibri"/>
            </a:endParaRPr>
          </a:p>
        </p:txBody>
      </p:sp>
      <p:sp>
        <p:nvSpPr>
          <p:cNvPr id="2" name="Google Shape;516;g2e7bf35fa59_1_30">
            <a:extLst>
              <a:ext uri="{FF2B5EF4-FFF2-40B4-BE49-F238E27FC236}">
                <a16:creationId xmlns:a16="http://schemas.microsoft.com/office/drawing/2014/main" id="{82416281-FD3F-1AE9-2F62-033400FEC701}"/>
              </a:ext>
            </a:extLst>
          </p:cNvPr>
          <p:cNvSpPr txBox="1"/>
          <p:nvPr/>
        </p:nvSpPr>
        <p:spPr>
          <a:xfrm rot="414070">
            <a:off x="2187854" y="2163165"/>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3" name="群組 2">
            <a:extLst>
              <a:ext uri="{FF2B5EF4-FFF2-40B4-BE49-F238E27FC236}">
                <a16:creationId xmlns:a16="http://schemas.microsoft.com/office/drawing/2014/main" id="{D7D4E1C0-A361-B8AA-C509-45C340D3BCDE}"/>
              </a:ext>
            </a:extLst>
          </p:cNvPr>
          <p:cNvGrpSpPr/>
          <p:nvPr/>
        </p:nvGrpSpPr>
        <p:grpSpPr>
          <a:xfrm>
            <a:off x="171330" y="1366514"/>
            <a:ext cx="2234275" cy="1823374"/>
            <a:chOff x="171330" y="1366514"/>
            <a:chExt cx="2234275" cy="1823374"/>
          </a:xfrm>
        </p:grpSpPr>
        <p:pic>
          <p:nvPicPr>
            <p:cNvPr id="4" name="圖片 3">
              <a:extLst>
                <a:ext uri="{FF2B5EF4-FFF2-40B4-BE49-F238E27FC236}">
                  <a16:creationId xmlns:a16="http://schemas.microsoft.com/office/drawing/2014/main" id="{7790AC3E-6996-7183-830B-A01E3A895D8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5" name="Google Shape;255;g274ef3efce4_0_16">
              <a:extLst>
                <a:ext uri="{FF2B5EF4-FFF2-40B4-BE49-F238E27FC236}">
                  <a16:creationId xmlns:a16="http://schemas.microsoft.com/office/drawing/2014/main" id="{6372C6AA-6F4D-6754-1906-E3BF42857DC0}"/>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pic>
        <p:nvPicPr>
          <p:cNvPr id="7" name="圖片 6">
            <a:extLst>
              <a:ext uri="{FF2B5EF4-FFF2-40B4-BE49-F238E27FC236}">
                <a16:creationId xmlns:a16="http://schemas.microsoft.com/office/drawing/2014/main" id="{31AE702C-BB71-5698-D220-14D952F3197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a:off x="1622024" y="1424940"/>
            <a:ext cx="1957489" cy="1884174"/>
          </a:xfrm>
          <a:prstGeom prst="rect">
            <a:avLst/>
          </a:prstGeom>
        </p:spPr>
      </p:pic>
      <p:sp>
        <p:nvSpPr>
          <p:cNvPr id="6" name="Google Shape;517;g2e7bf35fa59_1_30">
            <a:extLst>
              <a:ext uri="{FF2B5EF4-FFF2-40B4-BE49-F238E27FC236}">
                <a16:creationId xmlns:a16="http://schemas.microsoft.com/office/drawing/2014/main" id="{DEDB7DDA-D1D6-1A3C-CF1C-258679BCC886}"/>
              </a:ext>
            </a:extLst>
          </p:cNvPr>
          <p:cNvSpPr/>
          <p:nvPr/>
        </p:nvSpPr>
        <p:spPr>
          <a:xfrm>
            <a:off x="247650" y="1480490"/>
            <a:ext cx="3211830" cy="318676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8" name="圖片 7">
            <a:extLst>
              <a:ext uri="{FF2B5EF4-FFF2-40B4-BE49-F238E27FC236}">
                <a16:creationId xmlns:a16="http://schemas.microsoft.com/office/drawing/2014/main" id="{926AC80B-7680-66A7-CCD0-2AA6625221A3}"/>
              </a:ext>
            </a:extLst>
          </p:cNvPr>
          <p:cNvPicPr>
            <a:picLocks noChangeAspect="1"/>
          </p:cNvPicPr>
          <p:nvPr/>
        </p:nvPicPr>
        <p:blipFill>
          <a:blip r:embed="rId7">
            <a:alphaModFix/>
            <a:extLst>
              <a:ext uri="{BEBA8EAE-BF5A-486C-A8C5-ECC9F3942E4B}">
                <a14:imgProps xmlns:a14="http://schemas.microsoft.com/office/drawing/2010/main">
                  <a14:imgLayer r:embed="rId8">
                    <a14:imgEffect>
                      <a14:backgroundRemoval t="5896" b="94458" l="9850" r="89776">
                        <a14:foregroundMark x1="53741" y1="57783" x2="53741" y2="57783"/>
                        <a14:foregroundMark x1="46758" y1="94575" x2="46758" y2="94575"/>
                        <a14:foregroundMark x1="53117" y1="5896" x2="53117" y2="5896"/>
                        <a14:foregroundMark x1="33794" y1="72326" x2="31421" y2="75472"/>
                        <a14:foregroundMark x1="40499" y1="63438" x2="39863" y2="64281"/>
                        <a14:foregroundMark x1="44458" y1="58190" x2="40624" y2="63272"/>
                        <a14:foregroundMark x1="57569" y1="40809" x2="47147" y2="54625"/>
                        <a14:foregroundMark x1="59689" y1="37999" x2="59595" y2="38124"/>
                        <a14:foregroundMark x1="33574" y1="30352" x2="33636" y2="29045"/>
                        <a14:foregroundMark x1="32844" y1="45637" x2="33108" y2="40109"/>
                        <a14:foregroundMark x1="32222" y1="58677" x2="32318" y2="56676"/>
                        <a14:foregroundMark x1="32133" y1="60536" x2="32149" y2="60208"/>
                        <a14:foregroundMark x1="31421" y1="75472" x2="31814" y2="67232"/>
                        <a14:foregroundMark x1="23242" y1="21934" x2="22070" y2="21462"/>
                        <a14:foregroundMark x1="33148" y1="25919" x2="27769" y2="23755"/>
                        <a14:foregroundMark x1="55242" y1="34811" x2="53933" y2="34284"/>
                        <a14:foregroundMark x1="73940" y1="42335" x2="65941" y2="39116"/>
                        <a14:foregroundMark x1="39111" y1="76325" x2="40274" y2="80071"/>
                        <a14:foregroundMark x1="35512" y1="64737" x2="36024" y2="66387"/>
                        <a14:foregroundMark x1="24945" y1="30720" x2="26556" y2="35905"/>
                        <a14:foregroundMark x1="22724" y1="23567" x2="23937" y2="27474"/>
                        <a14:foregroundMark x1="22070" y1="21462" x2="22356" y2="22383"/>
                        <a14:foregroundMark x1="51324" y1="61280" x2="52618" y2="59080"/>
                        <a14:foregroundMark x1="44848" y1="72292" x2="48941" y2="65332"/>
                        <a14:foregroundMark x1="43735" y1="74186" x2="43807" y2="74063"/>
                        <a14:foregroundMark x1="41688" y1="77667" x2="43200" y2="75095"/>
                        <a14:foregroundMark x1="40274" y1="80071" x2="41566" y2="77874"/>
                        <a14:foregroundMark x1="57517" y1="11729" x2="56110" y2="8608"/>
                        <a14:foregroundMark x1="59352" y1="15802" x2="58981" y2="14980"/>
                        <a14:backgroundMark x1="47756" y1="75472" x2="34539" y2="66627"/>
                        <a14:backgroundMark x1="45885" y1="76179" x2="24190" y2="36085"/>
                        <a14:backgroundMark x1="24190" y1="36085" x2="33791" y2="50943"/>
                        <a14:backgroundMark x1="42643" y1="72052" x2="40898" y2="64033"/>
                        <a14:backgroundMark x1="66958" y1="44222" x2="34788" y2="27948"/>
                        <a14:backgroundMark x1="69950" y1="42689" x2="20200" y2="27830"/>
                        <a14:backgroundMark x1="81796" y1="39976" x2="26060" y2="25590"/>
                        <a14:backgroundMark x1="55486" y1="12500" x2="55362" y2="20283"/>
                        <a14:backgroundMark x1="58479" y1="11321" x2="60100" y2="14505"/>
                        <a14:backgroundMark x1="23940" y1="21580" x2="54364" y2="70047"/>
                        <a14:backgroundMark x1="54364" y1="70047" x2="54489" y2="71462"/>
                        <a14:backgroundMark x1="46010" y1="78066" x2="28678" y2="54717"/>
                        <a14:backgroundMark x1="31546" y1="60731" x2="37781" y2="76769"/>
                        <a14:backgroundMark x1="42519" y1="80542" x2="32045" y2="47995"/>
                        <a14:backgroundMark x1="40150" y1="75590" x2="27307" y2="49646"/>
                        <a14:backgroundMark x1="32170" y1="50590" x2="41521" y2="74175"/>
                        <a14:backgroundMark x1="55362" y1="34670" x2="66708" y2="38208"/>
                      </a14:backgroundRemoval>
                    </a14:imgEffect>
                    <a14:imgEffect>
                      <a14:brightnessContrast bright="20000"/>
                    </a14:imgEffect>
                  </a14:imgLayer>
                </a14:imgProps>
              </a:ext>
            </a:extLst>
          </a:blip>
          <a:stretch>
            <a:fillRect/>
          </a:stretch>
        </p:blipFill>
        <p:spPr>
          <a:xfrm>
            <a:off x="73499" y="2888650"/>
            <a:ext cx="1967016" cy="2079839"/>
          </a:xfrm>
          <a:prstGeom prst="rect">
            <a:avLst/>
          </a:prstGeom>
        </p:spPr>
      </p:pic>
      <p:sp>
        <p:nvSpPr>
          <p:cNvPr id="9" name="Google Shape;257;g274ef3efce4_0_16">
            <a:extLst>
              <a:ext uri="{FF2B5EF4-FFF2-40B4-BE49-F238E27FC236}">
                <a16:creationId xmlns:a16="http://schemas.microsoft.com/office/drawing/2014/main" id="{69AB31DC-5779-97D3-A016-C8C95F236B66}"/>
              </a:ext>
            </a:extLst>
          </p:cNvPr>
          <p:cNvSpPr txBox="1"/>
          <p:nvPr/>
        </p:nvSpPr>
        <p:spPr>
          <a:xfrm>
            <a:off x="431075" y="3528916"/>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11" name="Google Shape;711;g2e103d83ba6_0_0"/>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12" name="Google Shape;712;g2e103d83ba6_0_0"/>
          <p:cNvGrpSpPr/>
          <p:nvPr/>
        </p:nvGrpSpPr>
        <p:grpSpPr>
          <a:xfrm>
            <a:off x="157387" y="2493976"/>
            <a:ext cx="9432978" cy="939372"/>
            <a:chOff x="133955" y="707952"/>
            <a:chExt cx="6434501" cy="839700"/>
          </a:xfrm>
        </p:grpSpPr>
        <p:sp>
          <p:nvSpPr>
            <p:cNvPr id="713" name="Google Shape;713;g2e103d83ba6_0_0"/>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4" name="Google Shape;714;g2e103d83ba6_0_0"/>
            <p:cNvSpPr txBox="1"/>
            <p:nvPr/>
          </p:nvSpPr>
          <p:spPr>
            <a:xfrm>
              <a:off x="254057" y="849652"/>
              <a:ext cx="6314399"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Information credibility:  Prediction Improvement</a:t>
              </a:r>
              <a:endParaRPr sz="5400" b="1" dirty="0">
                <a:solidFill>
                  <a:srgbClr val="FFFFFF"/>
                </a:solidFill>
                <a:latin typeface="Calibri"/>
                <a:ea typeface="Calibri"/>
                <a:cs typeface="Calibri"/>
                <a:sym typeface="Calibri"/>
              </a:endParaRPr>
            </a:p>
          </p:txBody>
        </p:sp>
      </p:grpSp>
      <p:grpSp>
        <p:nvGrpSpPr>
          <p:cNvPr id="715" name="Google Shape;715;g2e103d83ba6_0_0"/>
          <p:cNvGrpSpPr/>
          <p:nvPr/>
        </p:nvGrpSpPr>
        <p:grpSpPr>
          <a:xfrm>
            <a:off x="1" y="-8467"/>
            <a:ext cx="9171499" cy="360007"/>
            <a:chOff x="1" y="-8468"/>
            <a:chExt cx="9171499" cy="504000"/>
          </a:xfrm>
        </p:grpSpPr>
        <p:sp>
          <p:nvSpPr>
            <p:cNvPr id="716" name="Google Shape;716;g2e103d83ba6_0_0"/>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7" name="Google Shape;717;g2e103d83ba6_0_0"/>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8" name="Google Shape;718;g2e103d83ba6_0_0"/>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9" name="Google Shape;719;g2e103d83ba6_0_0"/>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 name="群組 8">
            <a:extLst>
              <a:ext uri="{FF2B5EF4-FFF2-40B4-BE49-F238E27FC236}">
                <a16:creationId xmlns:a16="http://schemas.microsoft.com/office/drawing/2014/main" id="{FA62FB0C-80BA-BC3D-4053-17EBE1B0E369}"/>
              </a:ext>
            </a:extLst>
          </p:cNvPr>
          <p:cNvGrpSpPr/>
          <p:nvPr/>
        </p:nvGrpSpPr>
        <p:grpSpPr>
          <a:xfrm>
            <a:off x="6451480" y="4026995"/>
            <a:ext cx="2121392" cy="2034158"/>
            <a:chOff x="6451480" y="4026995"/>
            <a:chExt cx="2121392" cy="2034158"/>
          </a:xfrm>
        </p:grpSpPr>
        <p:pic>
          <p:nvPicPr>
            <p:cNvPr id="3" name="圖片 2">
              <a:extLst>
                <a:ext uri="{FF2B5EF4-FFF2-40B4-BE49-F238E27FC236}">
                  <a16:creationId xmlns:a16="http://schemas.microsoft.com/office/drawing/2014/main" id="{64B1E650-E45F-A71A-7432-41C62836E445}"/>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7" name="圖片 6">
              <a:extLst>
                <a:ext uri="{FF2B5EF4-FFF2-40B4-BE49-F238E27FC236}">
                  <a16:creationId xmlns:a16="http://schemas.microsoft.com/office/drawing/2014/main" id="{BC5C0063-1869-63B4-62B0-6CFCACCA8660}"/>
                </a:ext>
              </a:extLst>
            </p:cNvPr>
            <p:cNvPicPr>
              <a:picLocks noChangeAspect="1"/>
            </p:cNvPicPr>
            <p:nvPr/>
          </p:nvPicPr>
          <p:blipFill>
            <a:blip r:embed="rId4">
              <a:duotone>
                <a:prstClr val="black"/>
                <a:srgbClr val="FDE7E7">
                  <a:tint val="45000"/>
                  <a:satMod val="400000"/>
                </a:srgbClr>
              </a:duotone>
              <a:extLst>
                <a:ext uri="{BEBA8EAE-BF5A-486C-A8C5-ECC9F3942E4B}">
                  <a14:imgProps xmlns:a14="http://schemas.microsoft.com/office/drawing/2010/main">
                    <a14:imgLayer r:embed="rId5">
                      <a14:imgEffect>
                        <a14:backgroundRemoval t="9804" b="94474" l="9779" r="93358">
                          <a14:foregroundMark x1="67159" y1="90196" x2="67159" y2="90196"/>
                          <a14:foregroundMark x1="67159" y1="90196" x2="67159" y2="90196"/>
                          <a14:foregroundMark x1="64945" y1="92157" x2="61808" y2="94652"/>
                          <a14:foregroundMark x1="53875" y1="87344" x2="55904" y2="92692"/>
                          <a14:foregroundMark x1="93358" y1="45276" x2="93358" y2="31907"/>
                          <a14:foregroundMark x1="67159" y1="20677" x2="72140" y2="18717"/>
                          <a14:foregroundMark x1="66790" y1="66667" x2="55166" y2="58824"/>
                          <a14:foregroundMark x1="71218" y1="55080" x2="53506" y2="63815"/>
                          <a14:foregroundMark x1="67159" y1="75758" x2="45756" y2="65241"/>
                          <a14:foregroundMark x1="45756" y1="65241" x2="47601" y2="67736"/>
                          <a14:foregroundMark x1="37454" y1="70588" x2="34871" y2="72193"/>
                          <a14:foregroundMark x1="59041" y1="71658" x2="39483" y2="52941"/>
                          <a14:foregroundMark x1="39483" y1="52941" x2="49631" y2="61497"/>
                          <a14:foregroundMark x1="38192" y1="40285" x2="51661" y2="58467"/>
                          <a14:foregroundMark x1="77860" y1="28520" x2="59225" y2="83066"/>
                          <a14:foregroundMark x1="59225" y1="83066" x2="59225" y2="79144"/>
                          <a14:foregroundMark x1="86162" y1="31016" x2="62177" y2="78966"/>
                          <a14:foregroundMark x1="62177" y1="78966" x2="61255" y2="79501"/>
                          <a14:foregroundMark x1="80996" y1="28877" x2="70849" y2="74510"/>
                          <a14:foregroundMark x1="70849" y1="74510" x2="69926" y2="72549"/>
                          <a14:foregroundMark x1="87454" y1="44385" x2="70295" y2="76471"/>
                          <a14:foregroundMark x1="70295" y1="76471" x2="59594" y2="71301"/>
                          <a14:foregroundMark x1="33395" y1="49020" x2="29336" y2="42781"/>
                          <a14:foregroundMark x1="32103" y1="70232" x2="27306" y2="72193"/>
                        </a14:backgroundRemoval>
                      </a14:imgEffect>
                    </a14:imgLayer>
                  </a14:imgProps>
                </a:ext>
              </a:extLst>
            </a:blip>
            <a:stretch>
              <a:fillRect/>
            </a:stretch>
          </p:blipFill>
          <p:spPr>
            <a:xfrm>
              <a:off x="7312530" y="4587936"/>
              <a:ext cx="1260342" cy="1304524"/>
            </a:xfrm>
            <a:prstGeom prst="rect">
              <a:avLst/>
            </a:prstGeom>
          </p:spPr>
        </p:pic>
        <p:sp>
          <p:nvSpPr>
            <p:cNvPr id="8" name="Google Shape;257;g274ef3efce4_0_16">
              <a:extLst>
                <a:ext uri="{FF2B5EF4-FFF2-40B4-BE49-F238E27FC236}">
                  <a16:creationId xmlns:a16="http://schemas.microsoft.com/office/drawing/2014/main" id="{A4871386-08C1-B2F9-8D4E-8B4CE9A1C4D4}"/>
                </a:ext>
              </a:extLst>
            </p:cNvPr>
            <p:cNvSpPr txBox="1"/>
            <p:nvPr/>
          </p:nvSpPr>
          <p:spPr>
            <a:xfrm>
              <a:off x="7589552" y="5044074"/>
              <a:ext cx="945100"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Information</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grpSp>
        <p:nvGrpSpPr>
          <p:cNvPr id="793" name="Google Shape;793;g2e103d83ba6_0_68"/>
          <p:cNvGrpSpPr/>
          <p:nvPr/>
        </p:nvGrpSpPr>
        <p:grpSpPr>
          <a:xfrm>
            <a:off x="648475" y="1490317"/>
            <a:ext cx="7899383" cy="1515741"/>
            <a:chOff x="402221" y="660918"/>
            <a:chExt cx="8107752" cy="1555723"/>
          </a:xfrm>
        </p:grpSpPr>
        <p:sp>
          <p:nvSpPr>
            <p:cNvPr id="794" name="Google Shape;794;g2e103d83ba6_0_68"/>
            <p:cNvSpPr/>
            <p:nvPr/>
          </p:nvSpPr>
          <p:spPr>
            <a:xfrm>
              <a:off x="3660573" y="660918"/>
              <a:ext cx="1616400" cy="15525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g2e103d83ba6_0_68"/>
            <p:cNvSpPr txBox="1"/>
            <p:nvPr/>
          </p:nvSpPr>
          <p:spPr>
            <a:xfrm>
              <a:off x="3765878" y="762006"/>
              <a:ext cx="1405800" cy="13503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Artificial</a:t>
              </a:r>
              <a:endParaRPr sz="15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796" name="Google Shape;796;g2e103d83ba6_0_68"/>
            <p:cNvSpPr/>
            <p:nvPr/>
          </p:nvSpPr>
          <p:spPr>
            <a:xfrm>
              <a:off x="2137458" y="911558"/>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g2e103d83ba6_0_68"/>
            <p:cNvSpPr txBox="1"/>
            <p:nvPr/>
          </p:nvSpPr>
          <p:spPr>
            <a:xfrm>
              <a:off x="2277607" y="1315880"/>
              <a:ext cx="777000" cy="2487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798" name="Google Shape;798;g2e103d83ba6_0_68"/>
            <p:cNvSpPr/>
            <p:nvPr/>
          </p:nvSpPr>
          <p:spPr>
            <a:xfrm>
              <a:off x="402221" y="663980"/>
              <a:ext cx="1616400" cy="15525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g2e103d83ba6_0_68"/>
            <p:cNvSpPr txBox="1"/>
            <p:nvPr/>
          </p:nvSpPr>
          <p:spPr>
            <a:xfrm>
              <a:off x="535261" y="868448"/>
              <a:ext cx="1296600" cy="12057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Clr>
                  <a:schemeClr val="dk1"/>
                </a:buClr>
                <a:buFont typeface="Arial"/>
                <a:buNone/>
              </a:pPr>
              <a:r>
                <a:rPr lang="en-US" sz="1500" b="1">
                  <a:solidFill>
                    <a:schemeClr val="lt1"/>
                  </a:solidFill>
                  <a:latin typeface="Tahoma"/>
                  <a:ea typeface="Tahoma"/>
                  <a:cs typeface="Tahoma"/>
                  <a:sym typeface="Tahoma"/>
                </a:rPr>
                <a:t>Collective</a:t>
              </a:r>
              <a:endParaRPr sz="15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800" name="Google Shape;800;g2e103d83ba6_0_68"/>
            <p:cNvSpPr/>
            <p:nvPr/>
          </p:nvSpPr>
          <p:spPr>
            <a:xfrm>
              <a:off x="6839873" y="663841"/>
              <a:ext cx="1670100" cy="1552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g2e103d83ba6_0_68"/>
            <p:cNvSpPr txBox="1"/>
            <p:nvPr/>
          </p:nvSpPr>
          <p:spPr>
            <a:xfrm>
              <a:off x="6918917" y="731760"/>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Market</a:t>
              </a:r>
              <a:endParaRPr sz="1500" b="1">
                <a:solidFill>
                  <a:schemeClr val="lt1"/>
                </a:solidFill>
                <a:latin typeface="Tahoma"/>
                <a:ea typeface="Tahoma"/>
                <a:cs typeface="Tahoma"/>
                <a:sym typeface="Tahoma"/>
              </a:endParaRPr>
            </a:p>
          </p:txBody>
        </p:sp>
      </p:grpSp>
      <p:sp>
        <p:nvSpPr>
          <p:cNvPr id="802" name="Google Shape;802;g2e103d83ba6_0_68"/>
          <p:cNvSpPr/>
          <p:nvPr/>
        </p:nvSpPr>
        <p:spPr>
          <a:xfrm>
            <a:off x="5682697" y="1734546"/>
            <a:ext cx="1029900" cy="10299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g2e103d83ba6_0_68"/>
          <p:cNvSpPr/>
          <p:nvPr/>
        </p:nvSpPr>
        <p:spPr>
          <a:xfrm>
            <a:off x="418350" y="3970750"/>
            <a:ext cx="2076600" cy="20664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g2e103d83ba6_0_68"/>
          <p:cNvSpPr txBox="1"/>
          <p:nvPr/>
        </p:nvSpPr>
        <p:spPr>
          <a:xfrm>
            <a:off x="430300" y="4217800"/>
            <a:ext cx="2076600" cy="1724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2400" b="1">
                <a:solidFill>
                  <a:schemeClr val="lt1"/>
                </a:solidFill>
                <a:latin typeface="Tahoma"/>
                <a:ea typeface="Tahoma"/>
                <a:cs typeface="Tahoma"/>
                <a:sym typeface="Tahoma"/>
              </a:rPr>
              <a:t>Information</a:t>
            </a:r>
            <a:endParaRPr sz="24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2400" b="1">
                <a:solidFill>
                  <a:schemeClr val="lt1"/>
                </a:solidFill>
                <a:latin typeface="Tahoma"/>
                <a:ea typeface="Tahoma"/>
                <a:cs typeface="Tahoma"/>
                <a:sym typeface="Tahoma"/>
              </a:rPr>
              <a:t>Credibility </a:t>
            </a:r>
            <a:endParaRPr sz="2400" b="1">
              <a:solidFill>
                <a:schemeClr val="lt1"/>
              </a:solidFill>
              <a:latin typeface="Tahoma"/>
              <a:ea typeface="Tahoma"/>
              <a:cs typeface="Tahoma"/>
              <a:sym typeface="Tahoma"/>
            </a:endParaRPr>
          </a:p>
        </p:txBody>
      </p:sp>
      <p:sp>
        <p:nvSpPr>
          <p:cNvPr id="805" name="Google Shape;805;g2e103d83ba6_0_68"/>
          <p:cNvSpPr/>
          <p:nvPr/>
        </p:nvSpPr>
        <p:spPr>
          <a:xfrm>
            <a:off x="1260450" y="3107100"/>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6" name="Google Shape;806;g2e103d83ba6_0_68"/>
          <p:cNvSpPr/>
          <p:nvPr/>
        </p:nvSpPr>
        <p:spPr>
          <a:xfrm>
            <a:off x="7557500" y="3303738"/>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7" name="Google Shape;807;g2e103d83ba6_0_68"/>
          <p:cNvSpPr/>
          <p:nvPr/>
        </p:nvSpPr>
        <p:spPr>
          <a:xfrm>
            <a:off x="7064600" y="4294900"/>
            <a:ext cx="1378200" cy="14058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g2e103d83ba6_0_68"/>
          <p:cNvSpPr txBox="1"/>
          <p:nvPr/>
        </p:nvSpPr>
        <p:spPr>
          <a:xfrm>
            <a:off x="6997690" y="4287856"/>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Stock</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Portfolio</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Forming </a:t>
            </a:r>
            <a:endParaRPr sz="1500" b="1">
              <a:solidFill>
                <a:schemeClr val="lt1"/>
              </a:solidFill>
              <a:latin typeface="Tahoma"/>
              <a:ea typeface="Tahoma"/>
              <a:cs typeface="Tahoma"/>
              <a:sym typeface="Tahoma"/>
            </a:endParaRPr>
          </a:p>
        </p:txBody>
      </p:sp>
      <p:sp>
        <p:nvSpPr>
          <p:cNvPr id="809" name="Google Shape;809;g2e103d83ba6_0_68"/>
          <p:cNvSpPr txBox="1"/>
          <p:nvPr/>
        </p:nvSpPr>
        <p:spPr>
          <a:xfrm>
            <a:off x="3000600" y="3719450"/>
            <a:ext cx="3633600" cy="231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Times New Roman"/>
                <a:ea typeface="Times New Roman"/>
                <a:cs typeface="Times New Roman"/>
                <a:sym typeface="Times New Roman"/>
              </a:rPr>
              <a:t>Information Credibility in Finance</a:t>
            </a:r>
            <a:endParaRPr sz="1800" b="1"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US" sz="1800" dirty="0">
                <a:solidFill>
                  <a:schemeClr val="dk1"/>
                </a:solidFill>
                <a:latin typeface="Times New Roman"/>
                <a:ea typeface="Times New Roman"/>
                <a:cs typeface="Times New Roman"/>
                <a:sym typeface="Times New Roman"/>
              </a:rPr>
              <a:t>Ensures that financial data is </a:t>
            </a:r>
            <a:r>
              <a:rPr lang="en-US" sz="1800" b="1" dirty="0">
                <a:solidFill>
                  <a:schemeClr val="dk1"/>
                </a:solidFill>
                <a:latin typeface="Times New Roman"/>
                <a:ea typeface="Times New Roman"/>
                <a:cs typeface="Times New Roman"/>
                <a:sym typeface="Times New Roman"/>
              </a:rPr>
              <a:t>accurate and reliable</a:t>
            </a:r>
            <a:r>
              <a:rPr lang="en-US" sz="1800" dirty="0">
                <a:solidFill>
                  <a:schemeClr val="dk1"/>
                </a:solidFill>
                <a:latin typeface="Times New Roman"/>
                <a:ea typeface="Times New Roman"/>
                <a:cs typeface="Times New Roman"/>
                <a:sym typeface="Times New Roman"/>
              </a:rPr>
              <a:t>, thereby enhancing investment decisions and outcomes by mitigating the impact of misinformation.</a:t>
            </a:r>
            <a:endParaRPr sz="1800" dirty="0">
              <a:solidFill>
                <a:schemeClr val="dk1"/>
              </a:solidFill>
              <a:latin typeface="Times New Roman"/>
              <a:ea typeface="Times New Roman"/>
              <a:cs typeface="Times New Roman"/>
              <a:sym typeface="Times New Roman"/>
            </a:endParaRPr>
          </a:p>
        </p:txBody>
      </p:sp>
      <p:cxnSp>
        <p:nvCxnSpPr>
          <p:cNvPr id="810" name="Google Shape;810;g2e103d83ba6_0_68"/>
          <p:cNvCxnSpPr/>
          <p:nvPr/>
        </p:nvCxnSpPr>
        <p:spPr>
          <a:xfrm rot="10800000" flipH="1">
            <a:off x="2418750" y="4287850"/>
            <a:ext cx="482700" cy="156600"/>
          </a:xfrm>
          <a:prstGeom prst="straightConnector1">
            <a:avLst/>
          </a:prstGeom>
          <a:noFill/>
          <a:ln w="9525" cap="flat" cmpd="sng">
            <a:solidFill>
              <a:schemeClr val="dk2"/>
            </a:solidFill>
            <a:prstDash val="solid"/>
            <a:round/>
            <a:headEnd type="none" w="med" len="med"/>
            <a:tailEnd type="none" w="med" len="med"/>
          </a:ln>
        </p:spPr>
      </p:cxnSp>
      <p:cxnSp>
        <p:nvCxnSpPr>
          <p:cNvPr id="811" name="Google Shape;811;g2e103d83ba6_0_68"/>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2" name="Google Shape;812;g2e103d83ba6_0_68"/>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Information Credibility</a:t>
            </a:r>
            <a:endParaRPr sz="4400" b="1">
              <a:solidFill>
                <a:srgbClr val="00339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g2e103d83ba6_1_541"/>
          <p:cNvSpPr/>
          <p:nvPr/>
        </p:nvSpPr>
        <p:spPr>
          <a:xfrm>
            <a:off x="729900" y="3712354"/>
            <a:ext cx="1268400" cy="861600"/>
          </a:xfrm>
          <a:prstGeom prst="wedgeEllipseCallout">
            <a:avLst>
              <a:gd name="adj1" fmla="val -33799"/>
              <a:gd name="adj2" fmla="val 63927"/>
            </a:avLst>
          </a:prstGeom>
          <a:noFill/>
          <a:ln w="9525" cap="flat" cmpd="sng">
            <a:solidFill>
              <a:srgbClr val="3F3F3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32" name="Google Shape;732;g2e103d83ba6_1_541"/>
          <p:cNvPicPr preferRelativeResize="0"/>
          <p:nvPr/>
        </p:nvPicPr>
        <p:blipFill>
          <a:blip r:embed="rId3">
            <a:alphaModFix/>
          </a:blip>
          <a:stretch>
            <a:fillRect/>
          </a:stretch>
        </p:blipFill>
        <p:spPr>
          <a:xfrm>
            <a:off x="617888" y="1704388"/>
            <a:ext cx="1268325" cy="1268325"/>
          </a:xfrm>
          <a:prstGeom prst="rect">
            <a:avLst/>
          </a:prstGeom>
          <a:noFill/>
          <a:ln>
            <a:noFill/>
          </a:ln>
        </p:spPr>
      </p:pic>
      <p:cxnSp>
        <p:nvCxnSpPr>
          <p:cNvPr id="733" name="Google Shape;733;g2e103d83ba6_1_541"/>
          <p:cNvCxnSpPr/>
          <p:nvPr/>
        </p:nvCxnSpPr>
        <p:spPr>
          <a:xfrm>
            <a:off x="1944088" y="2255688"/>
            <a:ext cx="1751400" cy="0"/>
          </a:xfrm>
          <a:prstGeom prst="straightConnector1">
            <a:avLst/>
          </a:prstGeom>
          <a:noFill/>
          <a:ln w="28575" cap="flat" cmpd="sng">
            <a:solidFill>
              <a:srgbClr val="3F3F3F"/>
            </a:solidFill>
            <a:prstDash val="solid"/>
            <a:round/>
            <a:headEnd type="none" w="med" len="med"/>
            <a:tailEnd type="triangle" w="med" len="med"/>
          </a:ln>
        </p:spPr>
      </p:cxnSp>
      <p:sp>
        <p:nvSpPr>
          <p:cNvPr id="734" name="Google Shape;734;g2e103d83ba6_1_541"/>
          <p:cNvSpPr txBox="1"/>
          <p:nvPr/>
        </p:nvSpPr>
        <p:spPr>
          <a:xfrm>
            <a:off x="2124700" y="1556200"/>
            <a:ext cx="17514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rgbClr val="3F3F3F"/>
                </a:solidFill>
                <a:latin typeface="Calibri"/>
                <a:ea typeface="Calibri"/>
                <a:cs typeface="Calibri"/>
                <a:sym typeface="Calibri"/>
              </a:rPr>
              <a:t>SEC’s X account got hacked</a:t>
            </a:r>
            <a:endParaRPr sz="1800" dirty="0">
              <a:solidFill>
                <a:srgbClr val="3F3F3F"/>
              </a:solidFill>
              <a:latin typeface="Calibri"/>
              <a:ea typeface="Calibri"/>
              <a:cs typeface="Calibri"/>
              <a:sym typeface="Calibri"/>
            </a:endParaRPr>
          </a:p>
        </p:txBody>
      </p:sp>
      <p:pic>
        <p:nvPicPr>
          <p:cNvPr id="735" name="Google Shape;735;g2e103d83ba6_1_541"/>
          <p:cNvPicPr preferRelativeResize="0"/>
          <p:nvPr/>
        </p:nvPicPr>
        <p:blipFill>
          <a:blip r:embed="rId4">
            <a:alphaModFix/>
          </a:blip>
          <a:stretch>
            <a:fillRect/>
          </a:stretch>
        </p:blipFill>
        <p:spPr>
          <a:xfrm>
            <a:off x="3954863" y="1607751"/>
            <a:ext cx="1461600" cy="1461600"/>
          </a:xfrm>
          <a:prstGeom prst="rect">
            <a:avLst/>
          </a:prstGeom>
          <a:noFill/>
          <a:ln>
            <a:noFill/>
          </a:ln>
        </p:spPr>
      </p:pic>
      <p:grpSp>
        <p:nvGrpSpPr>
          <p:cNvPr id="736" name="Google Shape;736;g2e103d83ba6_1_541"/>
          <p:cNvGrpSpPr/>
          <p:nvPr/>
        </p:nvGrpSpPr>
        <p:grpSpPr>
          <a:xfrm>
            <a:off x="2382613" y="2323975"/>
            <a:ext cx="861550" cy="861550"/>
            <a:chOff x="2623375" y="4858450"/>
            <a:chExt cx="861550" cy="861550"/>
          </a:xfrm>
        </p:grpSpPr>
        <p:pic>
          <p:nvPicPr>
            <p:cNvPr id="737" name="Google Shape;737;g2e103d83ba6_1_541"/>
            <p:cNvPicPr preferRelativeResize="0"/>
            <p:nvPr/>
          </p:nvPicPr>
          <p:blipFill>
            <a:blip r:embed="rId5">
              <a:alphaModFix/>
            </a:blip>
            <a:stretch>
              <a:fillRect/>
            </a:stretch>
          </p:blipFill>
          <p:spPr>
            <a:xfrm>
              <a:off x="2623375" y="4858450"/>
              <a:ext cx="861550" cy="861550"/>
            </a:xfrm>
            <a:prstGeom prst="rect">
              <a:avLst/>
            </a:prstGeom>
            <a:noFill/>
            <a:ln>
              <a:noFill/>
            </a:ln>
          </p:spPr>
        </p:pic>
        <p:pic>
          <p:nvPicPr>
            <p:cNvPr id="738" name="Google Shape;738;g2e103d83ba6_1_541"/>
            <p:cNvPicPr preferRelativeResize="0"/>
            <p:nvPr/>
          </p:nvPicPr>
          <p:blipFill>
            <a:blip r:embed="rId6">
              <a:alphaModFix/>
            </a:blip>
            <a:stretch>
              <a:fillRect/>
            </a:stretch>
          </p:blipFill>
          <p:spPr>
            <a:xfrm>
              <a:off x="2699575" y="5259446"/>
              <a:ext cx="258700" cy="258700"/>
            </a:xfrm>
            <a:prstGeom prst="rect">
              <a:avLst/>
            </a:prstGeom>
            <a:noFill/>
            <a:ln>
              <a:noFill/>
            </a:ln>
          </p:spPr>
        </p:pic>
      </p:grpSp>
      <p:pic>
        <p:nvPicPr>
          <p:cNvPr id="739" name="Google Shape;739;g2e103d83ba6_1_541"/>
          <p:cNvPicPr preferRelativeResize="0"/>
          <p:nvPr/>
        </p:nvPicPr>
        <p:blipFill>
          <a:blip r:embed="rId7">
            <a:alphaModFix/>
          </a:blip>
          <a:stretch>
            <a:fillRect/>
          </a:stretch>
        </p:blipFill>
        <p:spPr>
          <a:xfrm>
            <a:off x="4141499" y="3749713"/>
            <a:ext cx="4545300" cy="2357974"/>
          </a:xfrm>
          <a:prstGeom prst="rect">
            <a:avLst/>
          </a:prstGeom>
          <a:noFill/>
          <a:ln>
            <a:noFill/>
          </a:ln>
        </p:spPr>
      </p:pic>
      <p:pic>
        <p:nvPicPr>
          <p:cNvPr id="740" name="Google Shape;740;g2e103d83ba6_1_541"/>
          <p:cNvPicPr preferRelativeResize="0"/>
          <p:nvPr/>
        </p:nvPicPr>
        <p:blipFill>
          <a:blip r:embed="rId8">
            <a:alphaModFix/>
          </a:blip>
          <a:stretch>
            <a:fillRect/>
          </a:stretch>
        </p:blipFill>
        <p:spPr>
          <a:xfrm>
            <a:off x="992968" y="3772012"/>
            <a:ext cx="742275" cy="742275"/>
          </a:xfrm>
          <a:prstGeom prst="rect">
            <a:avLst/>
          </a:prstGeom>
          <a:noFill/>
          <a:ln>
            <a:noFill/>
          </a:ln>
        </p:spPr>
      </p:pic>
      <p:pic>
        <p:nvPicPr>
          <p:cNvPr id="741" name="Google Shape;741;g2e103d83ba6_1_541"/>
          <p:cNvPicPr preferRelativeResize="0"/>
          <p:nvPr/>
        </p:nvPicPr>
        <p:blipFill>
          <a:blip r:embed="rId9">
            <a:alphaModFix/>
          </a:blip>
          <a:stretch>
            <a:fillRect/>
          </a:stretch>
        </p:blipFill>
        <p:spPr>
          <a:xfrm>
            <a:off x="307437" y="4581712"/>
            <a:ext cx="1029925" cy="1029925"/>
          </a:xfrm>
          <a:prstGeom prst="rect">
            <a:avLst/>
          </a:prstGeom>
          <a:noFill/>
          <a:ln>
            <a:noFill/>
          </a:ln>
        </p:spPr>
      </p:pic>
      <p:cxnSp>
        <p:nvCxnSpPr>
          <p:cNvPr id="742" name="Google Shape;742;g2e103d83ba6_1_541"/>
          <p:cNvCxnSpPr/>
          <p:nvPr/>
        </p:nvCxnSpPr>
        <p:spPr>
          <a:xfrm>
            <a:off x="5560088" y="2334501"/>
            <a:ext cx="2933100" cy="15000"/>
          </a:xfrm>
          <a:prstGeom prst="straightConnector1">
            <a:avLst/>
          </a:prstGeom>
          <a:noFill/>
          <a:ln w="28575" cap="flat" cmpd="sng">
            <a:solidFill>
              <a:srgbClr val="3F3F3F"/>
            </a:solidFill>
            <a:prstDash val="solid"/>
            <a:round/>
            <a:headEnd type="none" w="med" len="med"/>
            <a:tailEnd type="triangle" w="med" len="med"/>
          </a:ln>
        </p:spPr>
      </p:cxnSp>
      <p:cxnSp>
        <p:nvCxnSpPr>
          <p:cNvPr id="743" name="Google Shape;743;g2e103d83ba6_1_541"/>
          <p:cNvCxnSpPr/>
          <p:nvPr/>
        </p:nvCxnSpPr>
        <p:spPr>
          <a:xfrm rot="10800000" flipH="1">
            <a:off x="1603375" y="5468425"/>
            <a:ext cx="2175000" cy="2100"/>
          </a:xfrm>
          <a:prstGeom prst="straightConnector1">
            <a:avLst/>
          </a:prstGeom>
          <a:noFill/>
          <a:ln w="38100" cap="flat" cmpd="sng">
            <a:solidFill>
              <a:srgbClr val="595959"/>
            </a:solidFill>
            <a:prstDash val="solid"/>
            <a:round/>
            <a:headEnd type="none" w="med" len="med"/>
            <a:tailEnd type="triangle" w="med" len="med"/>
          </a:ln>
        </p:spPr>
      </p:cxnSp>
      <p:sp>
        <p:nvSpPr>
          <p:cNvPr id="744" name="Google Shape;744;g2e103d83ba6_1_541"/>
          <p:cNvSpPr/>
          <p:nvPr/>
        </p:nvSpPr>
        <p:spPr>
          <a:xfrm>
            <a:off x="6602925" y="3846800"/>
            <a:ext cx="861600" cy="1461600"/>
          </a:xfrm>
          <a:prstGeom prst="ellipse">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5" name="Google Shape;745;g2e103d83ba6_1_541"/>
          <p:cNvSpPr txBox="1"/>
          <p:nvPr/>
        </p:nvSpPr>
        <p:spPr>
          <a:xfrm>
            <a:off x="5560100" y="1586875"/>
            <a:ext cx="2933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3F3F3F"/>
                </a:solidFill>
                <a:latin typeface="Calibri"/>
                <a:ea typeface="Calibri"/>
                <a:cs typeface="Calibri"/>
                <a:sym typeface="Calibri"/>
              </a:rPr>
              <a:t>Fake news about Bitcoin ETF spread via hacked account</a:t>
            </a:r>
            <a:endParaRPr sz="1800">
              <a:solidFill>
                <a:srgbClr val="3F3F3F"/>
              </a:solidFill>
              <a:latin typeface="Calibri"/>
              <a:ea typeface="Calibri"/>
              <a:cs typeface="Calibri"/>
              <a:sym typeface="Calibri"/>
            </a:endParaRPr>
          </a:p>
        </p:txBody>
      </p:sp>
      <p:sp>
        <p:nvSpPr>
          <p:cNvPr id="746" name="Google Shape;746;g2e103d83ba6_1_541"/>
          <p:cNvSpPr txBox="1"/>
          <p:nvPr/>
        </p:nvSpPr>
        <p:spPr>
          <a:xfrm>
            <a:off x="1483750" y="4450825"/>
            <a:ext cx="2672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3F3F3F"/>
                </a:solidFill>
                <a:latin typeface="Calibri"/>
                <a:ea typeface="Calibri"/>
                <a:cs typeface="Calibri"/>
                <a:sym typeface="Calibri"/>
              </a:rPr>
              <a:t>Investors react and market impact on bitcoin </a:t>
            </a:r>
            <a:endParaRPr sz="1800">
              <a:solidFill>
                <a:srgbClr val="3F3F3F"/>
              </a:solidFill>
              <a:latin typeface="Calibri"/>
              <a:ea typeface="Calibri"/>
              <a:cs typeface="Calibri"/>
              <a:sym typeface="Calibri"/>
            </a:endParaRPr>
          </a:p>
          <a:p>
            <a:pPr marL="0" lvl="0" indent="0" algn="l" rtl="0">
              <a:spcBef>
                <a:spcPts val="0"/>
              </a:spcBef>
              <a:spcAft>
                <a:spcPts val="0"/>
              </a:spcAft>
              <a:buNone/>
            </a:pPr>
            <a:r>
              <a:rPr lang="en-US" sz="1800">
                <a:solidFill>
                  <a:srgbClr val="E36C09"/>
                </a:solidFill>
                <a:latin typeface="Calibri"/>
                <a:ea typeface="Calibri"/>
                <a:cs typeface="Calibri"/>
                <a:sym typeface="Calibri"/>
              </a:rPr>
              <a:t>(sharp increase)</a:t>
            </a:r>
            <a:endParaRPr sz="1800">
              <a:solidFill>
                <a:srgbClr val="E36C09"/>
              </a:solidFill>
              <a:latin typeface="Calibri"/>
              <a:ea typeface="Calibri"/>
              <a:cs typeface="Calibri"/>
              <a:sym typeface="Calibri"/>
            </a:endParaRPr>
          </a:p>
        </p:txBody>
      </p:sp>
      <p:sp>
        <p:nvSpPr>
          <p:cNvPr id="747" name="Google Shape;747;g2e103d83ba6_1_541"/>
          <p:cNvSpPr/>
          <p:nvPr/>
        </p:nvSpPr>
        <p:spPr>
          <a:xfrm>
            <a:off x="7231575" y="4646075"/>
            <a:ext cx="861600" cy="1461600"/>
          </a:xfrm>
          <a:prstGeom prst="ellipse">
            <a:avLst/>
          </a:prstGeom>
          <a:noFill/>
          <a:ln w="1905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8" name="Google Shape;748;g2e103d83ba6_1_541"/>
          <p:cNvSpPr txBox="1"/>
          <p:nvPr/>
        </p:nvSpPr>
        <p:spPr>
          <a:xfrm>
            <a:off x="4794025" y="5383050"/>
            <a:ext cx="2672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rgbClr val="FFFF00"/>
                </a:solidFill>
                <a:latin typeface="Calibri"/>
                <a:ea typeface="Calibri"/>
                <a:cs typeface="Calibri"/>
                <a:sym typeface="Calibri"/>
              </a:rPr>
              <a:t>Significant drop after the clarification of fake news</a:t>
            </a:r>
            <a:endParaRPr sz="1700" b="1">
              <a:solidFill>
                <a:srgbClr val="FFFF00"/>
              </a:solidFill>
              <a:latin typeface="Calibri"/>
              <a:ea typeface="Calibri"/>
              <a:cs typeface="Calibri"/>
              <a:sym typeface="Calibri"/>
            </a:endParaRPr>
          </a:p>
        </p:txBody>
      </p:sp>
      <p:sp>
        <p:nvSpPr>
          <p:cNvPr id="749" name="Google Shape;749;g2e103d83ba6_1_541"/>
          <p:cNvSpPr txBox="1"/>
          <p:nvPr/>
        </p:nvSpPr>
        <p:spPr>
          <a:xfrm>
            <a:off x="0" y="6107675"/>
            <a:ext cx="4545300" cy="1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src：</a:t>
            </a:r>
            <a:r>
              <a:rPr lang="en-US" sz="1000" u="sng">
                <a:solidFill>
                  <a:schemeClr val="hlink"/>
                </a:solidFill>
                <a:latin typeface="Calibri"/>
                <a:ea typeface="Calibri"/>
                <a:cs typeface="Calibri"/>
                <a:sym typeface="Calibri"/>
                <a:hlinkClick r:id="rId10"/>
              </a:rPr>
              <a:t>Gensler says SEC’s X account ‘compromised,’ denies bitcoin product approved</a:t>
            </a:r>
            <a:endParaRPr sz="1000">
              <a:solidFill>
                <a:schemeClr val="dk1"/>
              </a:solidFill>
              <a:latin typeface="Calibri"/>
              <a:ea typeface="Calibri"/>
              <a:cs typeface="Calibri"/>
              <a:sym typeface="Calibri"/>
            </a:endParaRPr>
          </a:p>
        </p:txBody>
      </p:sp>
      <p:cxnSp>
        <p:nvCxnSpPr>
          <p:cNvPr id="750" name="Google Shape;750;g2e103d83ba6_1_54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51" name="Google Shape;751;g2e103d83ba6_1_54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Impact of Fake Information</a:t>
            </a:r>
            <a:endParaRPr sz="4400" b="1" dirty="0">
              <a:solidFill>
                <a:srgbClr val="003399"/>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g2e6c7897d3c_13_53"/>
          <p:cNvSpPr/>
          <p:nvPr/>
        </p:nvSpPr>
        <p:spPr>
          <a:xfrm>
            <a:off x="3226202" y="2479645"/>
            <a:ext cx="2236500" cy="2266200"/>
          </a:xfrm>
          <a:prstGeom prst="roundRect">
            <a:avLst>
              <a:gd name="adj" fmla="val 7755"/>
            </a:avLst>
          </a:prstGeom>
          <a:solidFill>
            <a:srgbClr val="EFEFEF"/>
          </a:solidFill>
          <a:ln w="19050" cap="flat" cmpd="sng">
            <a:solidFill>
              <a:srgbClr val="16161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57" name="Google Shape;757;g2e6c7897d3c_13_53"/>
          <p:cNvSpPr/>
          <p:nvPr/>
        </p:nvSpPr>
        <p:spPr>
          <a:xfrm>
            <a:off x="541688" y="3184583"/>
            <a:ext cx="1792500" cy="783000"/>
          </a:xfrm>
          <a:prstGeom prst="roundRect">
            <a:avLst>
              <a:gd name="adj" fmla="val 16667"/>
            </a:avLst>
          </a:prstGeom>
          <a:solidFill>
            <a:srgbClr val="B6D7A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58" name="Google Shape;758;g2e6c7897d3c_13_53"/>
          <p:cNvPicPr preferRelativeResize="0"/>
          <p:nvPr/>
        </p:nvPicPr>
        <p:blipFill>
          <a:blip r:embed="rId3">
            <a:alphaModFix/>
          </a:blip>
          <a:stretch>
            <a:fillRect/>
          </a:stretch>
        </p:blipFill>
        <p:spPr>
          <a:xfrm>
            <a:off x="645314" y="3279129"/>
            <a:ext cx="594057" cy="594042"/>
          </a:xfrm>
          <a:prstGeom prst="rect">
            <a:avLst/>
          </a:prstGeom>
          <a:noFill/>
          <a:ln>
            <a:noFill/>
          </a:ln>
        </p:spPr>
      </p:pic>
      <p:sp>
        <p:nvSpPr>
          <p:cNvPr id="759" name="Google Shape;759;g2e6c7897d3c_13_53"/>
          <p:cNvSpPr txBox="1"/>
          <p:nvPr/>
        </p:nvSpPr>
        <p:spPr>
          <a:xfrm>
            <a:off x="931217" y="3293681"/>
            <a:ext cx="1499100" cy="581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200" b="1" dirty="0">
                <a:solidFill>
                  <a:srgbClr val="000000"/>
                </a:solidFill>
              </a:rPr>
              <a:t>Collective Intelligence</a:t>
            </a:r>
            <a:endParaRPr sz="1200" b="1" dirty="0">
              <a:solidFill>
                <a:srgbClr val="000000"/>
              </a:solidFill>
            </a:endParaRPr>
          </a:p>
        </p:txBody>
      </p:sp>
      <p:sp>
        <p:nvSpPr>
          <p:cNvPr id="760" name="Google Shape;760;g2e6c7897d3c_13_53"/>
          <p:cNvSpPr/>
          <p:nvPr/>
        </p:nvSpPr>
        <p:spPr>
          <a:xfrm>
            <a:off x="6351597" y="3115097"/>
            <a:ext cx="2360100" cy="921900"/>
          </a:xfrm>
          <a:prstGeom prst="roundRect">
            <a:avLst>
              <a:gd name="adj" fmla="val 16667"/>
            </a:avLst>
          </a:prstGeom>
          <a:solidFill>
            <a:srgbClr val="F9CB9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1" name="Google Shape;761;g2e6c7897d3c_13_53"/>
          <p:cNvSpPr txBox="1"/>
          <p:nvPr/>
        </p:nvSpPr>
        <p:spPr>
          <a:xfrm>
            <a:off x="7272252" y="3190556"/>
            <a:ext cx="1499100" cy="79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Portfolio Recommendation System</a:t>
            </a:r>
            <a:endParaRPr sz="1200" b="1">
              <a:solidFill>
                <a:srgbClr val="000000"/>
              </a:solidFill>
            </a:endParaRPr>
          </a:p>
        </p:txBody>
      </p:sp>
      <p:pic>
        <p:nvPicPr>
          <p:cNvPr id="762" name="Google Shape;762;g2e6c7897d3c_13_53"/>
          <p:cNvPicPr preferRelativeResize="0"/>
          <p:nvPr/>
        </p:nvPicPr>
        <p:blipFill>
          <a:blip r:embed="rId4">
            <a:alphaModFix/>
          </a:blip>
          <a:stretch>
            <a:fillRect/>
          </a:stretch>
        </p:blipFill>
        <p:spPr>
          <a:xfrm>
            <a:off x="6450607" y="3198277"/>
            <a:ext cx="720744" cy="720745"/>
          </a:xfrm>
          <a:prstGeom prst="rect">
            <a:avLst/>
          </a:prstGeom>
          <a:noFill/>
          <a:ln>
            <a:noFill/>
          </a:ln>
        </p:spPr>
      </p:pic>
      <p:cxnSp>
        <p:nvCxnSpPr>
          <p:cNvPr id="763" name="Google Shape;763;g2e6c7897d3c_13_53"/>
          <p:cNvCxnSpPr/>
          <p:nvPr/>
        </p:nvCxnSpPr>
        <p:spPr>
          <a:xfrm>
            <a:off x="5674727" y="3558649"/>
            <a:ext cx="594300" cy="0"/>
          </a:xfrm>
          <a:prstGeom prst="straightConnector1">
            <a:avLst/>
          </a:prstGeom>
          <a:noFill/>
          <a:ln w="28575" cap="flat" cmpd="sng">
            <a:solidFill>
              <a:srgbClr val="595959"/>
            </a:solidFill>
            <a:prstDash val="solid"/>
            <a:round/>
            <a:headEnd type="none" w="med" len="med"/>
            <a:tailEnd type="triangle" w="med" len="med"/>
          </a:ln>
        </p:spPr>
      </p:cxnSp>
      <p:cxnSp>
        <p:nvCxnSpPr>
          <p:cNvPr id="764" name="Google Shape;764;g2e6c7897d3c_13_53"/>
          <p:cNvCxnSpPr/>
          <p:nvPr/>
        </p:nvCxnSpPr>
        <p:spPr>
          <a:xfrm>
            <a:off x="2483099" y="3554278"/>
            <a:ext cx="594300" cy="8700"/>
          </a:xfrm>
          <a:prstGeom prst="straightConnector1">
            <a:avLst/>
          </a:prstGeom>
          <a:noFill/>
          <a:ln w="28575" cap="flat" cmpd="sng">
            <a:solidFill>
              <a:srgbClr val="595959"/>
            </a:solidFill>
            <a:prstDash val="solid"/>
            <a:round/>
            <a:headEnd type="none" w="med" len="med"/>
            <a:tailEnd type="triangle" w="med" len="med"/>
          </a:ln>
        </p:spPr>
      </p:cxnSp>
      <p:sp>
        <p:nvSpPr>
          <p:cNvPr id="765" name="Google Shape;765;g2e6c7897d3c_13_53"/>
          <p:cNvSpPr/>
          <p:nvPr/>
        </p:nvSpPr>
        <p:spPr>
          <a:xfrm>
            <a:off x="3355027" y="3721451"/>
            <a:ext cx="1983000" cy="841500"/>
          </a:xfrm>
          <a:prstGeom prst="roundRect">
            <a:avLst>
              <a:gd name="adj" fmla="val 16667"/>
            </a:avLst>
          </a:prstGeom>
          <a:solidFill>
            <a:srgbClr val="A4C2F4"/>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6" name="Google Shape;766;g2e6c7897d3c_13_53"/>
          <p:cNvSpPr txBox="1"/>
          <p:nvPr/>
        </p:nvSpPr>
        <p:spPr>
          <a:xfrm>
            <a:off x="3893809" y="3800260"/>
            <a:ext cx="14991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600" b="1">
                <a:solidFill>
                  <a:srgbClr val="000000"/>
                </a:solidFill>
              </a:rPr>
              <a:t>Information Credibility</a:t>
            </a:r>
            <a:endParaRPr sz="1600" b="1">
              <a:solidFill>
                <a:srgbClr val="000000"/>
              </a:solidFill>
            </a:endParaRPr>
          </a:p>
        </p:txBody>
      </p:sp>
      <p:sp>
        <p:nvSpPr>
          <p:cNvPr id="767" name="Google Shape;767;g2e6c7897d3c_13_53"/>
          <p:cNvSpPr/>
          <p:nvPr/>
        </p:nvSpPr>
        <p:spPr>
          <a:xfrm>
            <a:off x="3335567" y="2594484"/>
            <a:ext cx="1983000" cy="841500"/>
          </a:xfrm>
          <a:prstGeom prst="roundRect">
            <a:avLst>
              <a:gd name="adj" fmla="val 16667"/>
            </a:avLst>
          </a:prstGeom>
          <a:solidFill>
            <a:srgbClr val="9FC5E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68" name="Google Shape;768;g2e6c7897d3c_13_53"/>
          <p:cNvPicPr preferRelativeResize="0"/>
          <p:nvPr/>
        </p:nvPicPr>
        <p:blipFill>
          <a:blip r:embed="rId5">
            <a:alphaModFix/>
          </a:blip>
          <a:stretch>
            <a:fillRect/>
          </a:stretch>
        </p:blipFill>
        <p:spPr>
          <a:xfrm>
            <a:off x="3423156" y="2732884"/>
            <a:ext cx="555315" cy="564922"/>
          </a:xfrm>
          <a:prstGeom prst="rect">
            <a:avLst/>
          </a:prstGeom>
          <a:noFill/>
          <a:ln>
            <a:noFill/>
          </a:ln>
        </p:spPr>
      </p:pic>
      <p:sp>
        <p:nvSpPr>
          <p:cNvPr id="769" name="Google Shape;769;g2e6c7897d3c_13_53"/>
          <p:cNvSpPr/>
          <p:nvPr/>
        </p:nvSpPr>
        <p:spPr>
          <a:xfrm>
            <a:off x="3077154" y="5162150"/>
            <a:ext cx="5012400" cy="1110000"/>
          </a:xfrm>
          <a:prstGeom prst="roundRect">
            <a:avLst>
              <a:gd name="adj" fmla="val 16667"/>
            </a:avLst>
          </a:prstGeom>
          <a:solidFill>
            <a:srgbClr val="FFF2CC"/>
          </a:solidFill>
          <a:ln w="9525" cap="flat" cmpd="sng">
            <a:solidFill>
              <a:srgbClr val="CCCCCC"/>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300">
              <a:solidFill>
                <a:srgbClr val="595959"/>
              </a:solidFill>
            </a:endParaRPr>
          </a:p>
        </p:txBody>
      </p:sp>
      <p:sp>
        <p:nvSpPr>
          <p:cNvPr id="770" name="Google Shape;770;g2e6c7897d3c_13_53"/>
          <p:cNvSpPr txBox="1"/>
          <p:nvPr/>
        </p:nvSpPr>
        <p:spPr>
          <a:xfrm>
            <a:off x="3819784" y="2668487"/>
            <a:ext cx="14991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600" b="1" dirty="0">
                <a:solidFill>
                  <a:srgbClr val="000000"/>
                </a:solidFill>
              </a:rPr>
              <a:t>Fake </a:t>
            </a:r>
            <a:r>
              <a:rPr lang="en-US" sz="1600" b="1" dirty="0"/>
              <a:t>Info </a:t>
            </a:r>
            <a:r>
              <a:rPr lang="en-US" sz="1600" b="1" dirty="0">
                <a:solidFill>
                  <a:srgbClr val="000000"/>
                </a:solidFill>
              </a:rPr>
              <a:t>Detection</a:t>
            </a:r>
            <a:endParaRPr sz="1600" b="1" dirty="0">
              <a:solidFill>
                <a:srgbClr val="000000"/>
              </a:solidFill>
            </a:endParaRPr>
          </a:p>
        </p:txBody>
      </p:sp>
      <p:pic>
        <p:nvPicPr>
          <p:cNvPr id="771" name="Google Shape;771;g2e6c7897d3c_13_53"/>
          <p:cNvPicPr preferRelativeResize="0"/>
          <p:nvPr/>
        </p:nvPicPr>
        <p:blipFill>
          <a:blip r:embed="rId6">
            <a:alphaModFix/>
          </a:blip>
          <a:stretch>
            <a:fillRect/>
          </a:stretch>
        </p:blipFill>
        <p:spPr>
          <a:xfrm>
            <a:off x="3497163" y="3864648"/>
            <a:ext cx="555331" cy="555332"/>
          </a:xfrm>
          <a:prstGeom prst="rect">
            <a:avLst/>
          </a:prstGeom>
          <a:noFill/>
          <a:ln>
            <a:noFill/>
          </a:ln>
        </p:spPr>
      </p:pic>
      <p:sp>
        <p:nvSpPr>
          <p:cNvPr id="772" name="Google Shape;772;g2e6c7897d3c_13_53"/>
          <p:cNvSpPr/>
          <p:nvPr/>
        </p:nvSpPr>
        <p:spPr>
          <a:xfrm>
            <a:off x="4491326" y="1434923"/>
            <a:ext cx="2158200" cy="921900"/>
          </a:xfrm>
          <a:prstGeom prst="roundRect">
            <a:avLst>
              <a:gd name="adj" fmla="val 16667"/>
            </a:avLst>
          </a:prstGeom>
          <a:solidFill>
            <a:srgbClr val="FFF2CC"/>
          </a:solidFill>
          <a:ln w="9525" cap="flat" cmpd="sng">
            <a:solidFill>
              <a:srgbClr val="CCCCCC"/>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p:txBody>
      </p:sp>
      <p:cxnSp>
        <p:nvCxnSpPr>
          <p:cNvPr id="773" name="Google Shape;773;g2e6c7897d3c_13_53"/>
          <p:cNvCxnSpPr>
            <a:endCxn id="772" idx="1"/>
          </p:cNvCxnSpPr>
          <p:nvPr/>
        </p:nvCxnSpPr>
        <p:spPr>
          <a:xfrm rot="-5400000">
            <a:off x="4005926" y="2109773"/>
            <a:ext cx="699300" cy="271500"/>
          </a:xfrm>
          <a:prstGeom prst="bentConnector2">
            <a:avLst/>
          </a:prstGeom>
          <a:noFill/>
          <a:ln w="19050" cap="flat" cmpd="sng">
            <a:solidFill>
              <a:schemeClr val="dk2"/>
            </a:solidFill>
            <a:prstDash val="solid"/>
            <a:round/>
            <a:headEnd type="none" w="med" len="med"/>
            <a:tailEnd type="none" w="med" len="med"/>
          </a:ln>
        </p:spPr>
      </p:cxnSp>
      <p:cxnSp>
        <p:nvCxnSpPr>
          <p:cNvPr id="774" name="Google Shape;774;g2e6c7897d3c_13_53"/>
          <p:cNvCxnSpPr/>
          <p:nvPr/>
        </p:nvCxnSpPr>
        <p:spPr>
          <a:xfrm flipH="1">
            <a:off x="3811275" y="4567300"/>
            <a:ext cx="3600" cy="594900"/>
          </a:xfrm>
          <a:prstGeom prst="straightConnector1">
            <a:avLst/>
          </a:prstGeom>
          <a:noFill/>
          <a:ln w="19050" cap="flat" cmpd="sng">
            <a:solidFill>
              <a:schemeClr val="dk2"/>
            </a:solidFill>
            <a:prstDash val="solid"/>
            <a:round/>
            <a:headEnd type="none" w="med" len="med"/>
            <a:tailEnd type="none" w="med" len="med"/>
          </a:ln>
        </p:spPr>
      </p:cxnSp>
      <p:pic>
        <p:nvPicPr>
          <p:cNvPr id="775" name="Google Shape;775;g2e6c7897d3c_13_53"/>
          <p:cNvPicPr preferRelativeResize="0"/>
          <p:nvPr/>
        </p:nvPicPr>
        <p:blipFill>
          <a:blip r:embed="rId7">
            <a:alphaModFix/>
          </a:blip>
          <a:stretch>
            <a:fillRect/>
          </a:stretch>
        </p:blipFill>
        <p:spPr>
          <a:xfrm>
            <a:off x="4785999" y="1523105"/>
            <a:ext cx="594057" cy="594057"/>
          </a:xfrm>
          <a:prstGeom prst="rect">
            <a:avLst/>
          </a:prstGeom>
          <a:noFill/>
          <a:ln>
            <a:noFill/>
          </a:ln>
        </p:spPr>
      </p:pic>
      <p:sp>
        <p:nvSpPr>
          <p:cNvPr id="776" name="Google Shape;776;g2e6c7897d3c_13_53"/>
          <p:cNvSpPr txBox="1"/>
          <p:nvPr/>
        </p:nvSpPr>
        <p:spPr>
          <a:xfrm>
            <a:off x="5580889" y="1896310"/>
            <a:ext cx="11460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US" b="1" dirty="0">
                <a:solidFill>
                  <a:srgbClr val="595959"/>
                </a:solidFill>
              </a:rPr>
              <a:t>Detection</a:t>
            </a:r>
            <a:endParaRPr b="1" dirty="0">
              <a:solidFill>
                <a:srgbClr val="595959"/>
              </a:solidFill>
            </a:endParaRPr>
          </a:p>
        </p:txBody>
      </p:sp>
      <p:pic>
        <p:nvPicPr>
          <p:cNvPr id="777" name="Google Shape;777;g2e6c7897d3c_13_53"/>
          <p:cNvPicPr preferRelativeResize="0"/>
          <p:nvPr/>
        </p:nvPicPr>
        <p:blipFill>
          <a:blip r:embed="rId8">
            <a:alphaModFix/>
          </a:blip>
          <a:stretch>
            <a:fillRect/>
          </a:stretch>
        </p:blipFill>
        <p:spPr>
          <a:xfrm>
            <a:off x="5674727" y="1523104"/>
            <a:ext cx="594057" cy="594057"/>
          </a:xfrm>
          <a:prstGeom prst="rect">
            <a:avLst/>
          </a:prstGeom>
          <a:noFill/>
          <a:ln>
            <a:noFill/>
          </a:ln>
        </p:spPr>
      </p:pic>
      <p:sp>
        <p:nvSpPr>
          <p:cNvPr id="778" name="Google Shape;778;g2e6c7897d3c_13_53"/>
          <p:cNvSpPr txBox="1"/>
          <p:nvPr/>
        </p:nvSpPr>
        <p:spPr>
          <a:xfrm>
            <a:off x="4594596" y="1886785"/>
            <a:ext cx="11004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US" b="1" dirty="0">
                <a:solidFill>
                  <a:srgbClr val="595959"/>
                </a:solidFill>
              </a:rPr>
              <a:t>Fake info</a:t>
            </a:r>
            <a:endParaRPr b="1" dirty="0">
              <a:solidFill>
                <a:srgbClr val="595959"/>
              </a:solidFill>
            </a:endParaRPr>
          </a:p>
        </p:txBody>
      </p:sp>
      <p:sp>
        <p:nvSpPr>
          <p:cNvPr id="779" name="Google Shape;779;g2e6c7897d3c_13_53"/>
          <p:cNvSpPr txBox="1"/>
          <p:nvPr/>
        </p:nvSpPr>
        <p:spPr>
          <a:xfrm>
            <a:off x="3226202" y="5927591"/>
            <a:ext cx="1663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rgbClr val="595959"/>
                </a:solidFill>
              </a:rPr>
              <a:t>Source Credibility</a:t>
            </a:r>
            <a:endParaRPr sz="1300">
              <a:solidFill>
                <a:srgbClr val="595959"/>
              </a:solidFill>
            </a:endParaRPr>
          </a:p>
        </p:txBody>
      </p:sp>
      <p:sp>
        <p:nvSpPr>
          <p:cNvPr id="780" name="Google Shape;780;g2e6c7897d3c_13_53"/>
          <p:cNvSpPr txBox="1"/>
          <p:nvPr/>
        </p:nvSpPr>
        <p:spPr>
          <a:xfrm>
            <a:off x="4785999" y="5927591"/>
            <a:ext cx="17925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rgbClr val="595959"/>
                </a:solidFill>
              </a:rPr>
              <a:t>Message Credibility</a:t>
            </a:r>
            <a:endParaRPr sz="1300" b="1">
              <a:solidFill>
                <a:srgbClr val="595959"/>
              </a:solidFill>
            </a:endParaRPr>
          </a:p>
        </p:txBody>
      </p:sp>
      <p:sp>
        <p:nvSpPr>
          <p:cNvPr id="781" name="Google Shape;781;g2e6c7897d3c_13_53"/>
          <p:cNvSpPr txBox="1"/>
          <p:nvPr/>
        </p:nvSpPr>
        <p:spPr>
          <a:xfrm>
            <a:off x="6450606" y="5927591"/>
            <a:ext cx="1687689"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dirty="0">
                <a:solidFill>
                  <a:srgbClr val="595959"/>
                </a:solidFill>
              </a:rPr>
              <a:t>Medium Credibility</a:t>
            </a:r>
            <a:endParaRPr sz="1300" dirty="0">
              <a:solidFill>
                <a:srgbClr val="595959"/>
              </a:solidFill>
            </a:endParaRPr>
          </a:p>
        </p:txBody>
      </p:sp>
      <p:sp>
        <p:nvSpPr>
          <p:cNvPr id="782" name="Google Shape;782;g2e6c7897d3c_13_53"/>
          <p:cNvSpPr txBox="1"/>
          <p:nvPr/>
        </p:nvSpPr>
        <p:spPr>
          <a:xfrm>
            <a:off x="3117700" y="5149925"/>
            <a:ext cx="3609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rPr>
              <a:t>Investors rely on credible informations</a:t>
            </a:r>
            <a:endParaRPr b="1">
              <a:solidFill>
                <a:schemeClr val="dk1"/>
              </a:solidFill>
            </a:endParaRPr>
          </a:p>
        </p:txBody>
      </p:sp>
      <p:pic>
        <p:nvPicPr>
          <p:cNvPr id="783" name="Google Shape;783;g2e6c7897d3c_13_53"/>
          <p:cNvPicPr preferRelativeResize="0"/>
          <p:nvPr/>
        </p:nvPicPr>
        <p:blipFill>
          <a:blip r:embed="rId9">
            <a:alphaModFix/>
          </a:blip>
          <a:stretch>
            <a:fillRect/>
          </a:stretch>
        </p:blipFill>
        <p:spPr>
          <a:xfrm>
            <a:off x="3633845" y="5483481"/>
            <a:ext cx="594057" cy="594057"/>
          </a:xfrm>
          <a:prstGeom prst="rect">
            <a:avLst/>
          </a:prstGeom>
          <a:noFill/>
          <a:ln>
            <a:noFill/>
          </a:ln>
        </p:spPr>
      </p:pic>
      <p:pic>
        <p:nvPicPr>
          <p:cNvPr id="784" name="Google Shape;784;g2e6c7897d3c_13_53"/>
          <p:cNvPicPr preferRelativeResize="0"/>
          <p:nvPr/>
        </p:nvPicPr>
        <p:blipFill>
          <a:blip r:embed="rId10">
            <a:alphaModFix/>
          </a:blip>
          <a:stretch>
            <a:fillRect/>
          </a:stretch>
        </p:blipFill>
        <p:spPr>
          <a:xfrm>
            <a:off x="5286289" y="5480956"/>
            <a:ext cx="594057" cy="594057"/>
          </a:xfrm>
          <a:prstGeom prst="rect">
            <a:avLst/>
          </a:prstGeom>
          <a:noFill/>
          <a:ln>
            <a:noFill/>
          </a:ln>
        </p:spPr>
      </p:pic>
      <p:pic>
        <p:nvPicPr>
          <p:cNvPr id="785" name="Google Shape;785;g2e6c7897d3c_13_53"/>
          <p:cNvPicPr preferRelativeResize="0"/>
          <p:nvPr/>
        </p:nvPicPr>
        <p:blipFill>
          <a:blip r:embed="rId11">
            <a:alphaModFix/>
          </a:blip>
          <a:stretch>
            <a:fillRect/>
          </a:stretch>
        </p:blipFill>
        <p:spPr>
          <a:xfrm>
            <a:off x="6938733" y="5439500"/>
            <a:ext cx="555331" cy="555332"/>
          </a:xfrm>
          <a:prstGeom prst="rect">
            <a:avLst/>
          </a:prstGeom>
          <a:noFill/>
          <a:ln>
            <a:noFill/>
          </a:ln>
        </p:spPr>
      </p:pic>
      <p:cxnSp>
        <p:nvCxnSpPr>
          <p:cNvPr id="786" name="Google Shape;786;g2e6c7897d3c_13_5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7" name="Google Shape;787;g2e6c7897d3c_13_53"/>
          <p:cNvSpPr txBox="1"/>
          <p:nvPr/>
        </p:nvSpPr>
        <p:spPr>
          <a:xfrm>
            <a:off x="552202" y="559646"/>
            <a:ext cx="8229600" cy="746700"/>
          </a:xfrm>
          <a:prstGeom prst="rect">
            <a:avLst/>
          </a:prstGeom>
          <a:noFill/>
          <a:ln>
            <a:noFill/>
          </a:ln>
        </p:spPr>
        <p:txBody>
          <a:bodyPr spcFirstLastPara="1" wrap="square" lIns="91425" tIns="45700" rIns="91425" bIns="45700" anchor="ctr" anchorCtr="0">
            <a:normAutofit fontScale="85000"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Fake Information Detection and Clearing  </a:t>
            </a:r>
            <a:endParaRPr sz="4400" b="1" dirty="0">
              <a:solidFill>
                <a:srgbClr val="003399"/>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pic>
        <p:nvPicPr>
          <p:cNvPr id="817" name="Google Shape;817;g273cda50951_7_0"/>
          <p:cNvPicPr preferRelativeResize="0"/>
          <p:nvPr/>
        </p:nvPicPr>
        <p:blipFill>
          <a:blip r:embed="rId3">
            <a:alphaModFix/>
          </a:blip>
          <a:stretch>
            <a:fillRect/>
          </a:stretch>
        </p:blipFill>
        <p:spPr>
          <a:xfrm>
            <a:off x="1238950" y="1437252"/>
            <a:ext cx="6686050" cy="4805200"/>
          </a:xfrm>
          <a:prstGeom prst="rect">
            <a:avLst/>
          </a:prstGeom>
          <a:noFill/>
          <a:ln>
            <a:noFill/>
          </a:ln>
        </p:spPr>
      </p:pic>
      <p:cxnSp>
        <p:nvCxnSpPr>
          <p:cNvPr id="818" name="Google Shape;818;g273cda50951_7_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9" name="Google Shape;819;g273cda50951_7_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cxnSp>
        <p:nvCxnSpPr>
          <p:cNvPr id="824" name="Google Shape;824;g2e6c7897d3c_1_1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25" name="Google Shape;825;g2e6c7897d3c_1_12"/>
          <p:cNvSpPr txBox="1">
            <a:spLocks noGrp="1"/>
          </p:cNvSpPr>
          <p:nvPr>
            <p:ph type="body" idx="1"/>
          </p:nvPr>
        </p:nvSpPr>
        <p:spPr>
          <a:xfrm>
            <a:off x="552200" y="1702643"/>
            <a:ext cx="7677300" cy="4063200"/>
          </a:xfrm>
          <a:prstGeom prst="rect">
            <a:avLst/>
          </a:prstGeom>
          <a:noFill/>
          <a:ln>
            <a:noFill/>
          </a:ln>
        </p:spPr>
        <p:txBody>
          <a:bodyPr spcFirstLastPara="1" wrap="square" lIns="91425" tIns="45700" rIns="91425" bIns="45700" anchor="t" anchorCtr="0">
            <a:normAutofit/>
          </a:bodyPr>
          <a:lstStyle/>
          <a:p>
            <a:pPr marL="342900" lvl="0" indent="-317500" algn="l" rtl="0">
              <a:spcBef>
                <a:spcPts val="0"/>
              </a:spcBef>
              <a:spcAft>
                <a:spcPts val="0"/>
              </a:spcAft>
              <a:buSzPts val="3200"/>
              <a:buChar char="•"/>
            </a:pPr>
            <a:r>
              <a:rPr lang="en-US"/>
              <a:t>Investment Portfolio Construction</a:t>
            </a:r>
            <a:endParaRPr/>
          </a:p>
          <a:p>
            <a:pPr marL="742950" lvl="1" indent="-374650" algn="l" rtl="0">
              <a:spcBef>
                <a:spcPts val="0"/>
              </a:spcBef>
              <a:spcAft>
                <a:spcPts val="0"/>
              </a:spcAft>
              <a:buSzPts val="3200"/>
              <a:buChar char="–"/>
            </a:pPr>
            <a:r>
              <a:rPr lang="en-US" sz="3200"/>
              <a:t>Fake news affects investor decisions and market behavior </a:t>
            </a:r>
            <a:endParaRPr sz="3200"/>
          </a:p>
          <a:p>
            <a:pPr marL="0" lvl="0" indent="0" algn="l" rtl="0">
              <a:spcBef>
                <a:spcPts val="0"/>
              </a:spcBef>
              <a:spcAft>
                <a:spcPts val="0"/>
              </a:spcAft>
              <a:buNone/>
            </a:pPr>
            <a:endParaRPr sz="2800"/>
          </a:p>
          <a:p>
            <a:pPr marL="0" lvl="0" indent="0" algn="l" rtl="0">
              <a:spcBef>
                <a:spcPts val="640"/>
              </a:spcBef>
              <a:spcAft>
                <a:spcPts val="0"/>
              </a:spcAft>
              <a:buClr>
                <a:schemeClr val="dk1"/>
              </a:buClr>
              <a:buSzPts val="3200"/>
              <a:buNone/>
            </a:pPr>
            <a:r>
              <a:rPr lang="en-US"/>
              <a:t> </a:t>
            </a:r>
            <a:endParaRPr/>
          </a:p>
          <a:p>
            <a:pPr marL="0" lvl="0" indent="0" algn="l" rtl="0">
              <a:spcBef>
                <a:spcPts val="640"/>
              </a:spcBef>
              <a:spcAft>
                <a:spcPts val="0"/>
              </a:spcAft>
              <a:buClr>
                <a:schemeClr val="dk1"/>
              </a:buClr>
              <a:buSzPts val="3200"/>
              <a:buNone/>
            </a:pPr>
            <a:endParaRPr b="1"/>
          </a:p>
        </p:txBody>
      </p:sp>
      <p:sp>
        <p:nvSpPr>
          <p:cNvPr id="826" name="Google Shape;826;g2e6c7897d3c_1_12"/>
          <p:cNvSpPr/>
          <p:nvPr/>
        </p:nvSpPr>
        <p:spPr>
          <a:xfrm>
            <a:off x="472050" y="3526075"/>
            <a:ext cx="8199900" cy="22320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7" name="Google Shape;827;g2e6c7897d3c_1_12"/>
          <p:cNvSpPr/>
          <p:nvPr/>
        </p:nvSpPr>
        <p:spPr>
          <a:xfrm>
            <a:off x="677375" y="3690950"/>
            <a:ext cx="1888800" cy="1902300"/>
          </a:xfrm>
          <a:prstGeom prst="roundRect">
            <a:avLst>
              <a:gd name="adj" fmla="val 16667"/>
            </a:avLst>
          </a:prstGeom>
          <a:solidFill>
            <a:srgbClr val="C9DAF8"/>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No-Filter</a:t>
            </a:r>
            <a:endParaRPr sz="1700" b="1"/>
          </a:p>
          <a:p>
            <a:pPr marL="0" lvl="0" indent="0" algn="ctr" rtl="0">
              <a:spcBef>
                <a:spcPts val="0"/>
              </a:spcBef>
              <a:spcAft>
                <a:spcPts val="0"/>
              </a:spcAft>
              <a:buNone/>
            </a:pPr>
            <a:endParaRPr sz="1700"/>
          </a:p>
          <a:p>
            <a:pPr marL="0" lvl="0" indent="0" algn="ctr" rtl="0">
              <a:spcBef>
                <a:spcPts val="0"/>
              </a:spcBef>
              <a:spcAft>
                <a:spcPts val="0"/>
              </a:spcAft>
              <a:buNone/>
            </a:pPr>
            <a:endParaRPr sz="1500"/>
          </a:p>
        </p:txBody>
      </p:sp>
      <p:sp>
        <p:nvSpPr>
          <p:cNvPr id="828" name="Google Shape;828;g2e6c7897d3c_1_12"/>
          <p:cNvSpPr/>
          <p:nvPr/>
        </p:nvSpPr>
        <p:spPr>
          <a:xfrm>
            <a:off x="2628325" y="3690875"/>
            <a:ext cx="1888800" cy="1902300"/>
          </a:xfrm>
          <a:prstGeom prst="roundRect">
            <a:avLst>
              <a:gd name="adj" fmla="val 16667"/>
            </a:avLst>
          </a:prstGeom>
          <a:solidFill>
            <a:srgbClr val="FCE5CD"/>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Fake-Filter</a:t>
            </a:r>
            <a:endParaRPr sz="1700" b="1"/>
          </a:p>
          <a:p>
            <a:pPr marL="0" lvl="0" indent="0" algn="ctr" rtl="0">
              <a:spcBef>
                <a:spcPts val="0"/>
              </a:spcBef>
              <a:spcAft>
                <a:spcPts val="0"/>
              </a:spcAft>
              <a:buNone/>
            </a:pPr>
            <a:endParaRPr sz="1700"/>
          </a:p>
          <a:p>
            <a:pPr marL="0" lvl="0" indent="0" algn="ctr" rtl="0">
              <a:spcBef>
                <a:spcPts val="0"/>
              </a:spcBef>
              <a:spcAft>
                <a:spcPts val="0"/>
              </a:spcAft>
              <a:buNone/>
            </a:pPr>
            <a:endParaRPr/>
          </a:p>
        </p:txBody>
      </p:sp>
      <p:sp>
        <p:nvSpPr>
          <p:cNvPr id="829" name="Google Shape;829;g2e6c7897d3c_1_12"/>
          <p:cNvSpPr/>
          <p:nvPr/>
        </p:nvSpPr>
        <p:spPr>
          <a:xfrm>
            <a:off x="4572000" y="3690875"/>
            <a:ext cx="1888800" cy="1902300"/>
          </a:xfrm>
          <a:prstGeom prst="roundRect">
            <a:avLst>
              <a:gd name="adj" fmla="val 16667"/>
            </a:avLst>
          </a:prstGeom>
          <a:solidFill>
            <a:srgbClr val="D9EAD3"/>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Fake-Negative</a:t>
            </a:r>
            <a:endParaRPr sz="1700" b="1"/>
          </a:p>
        </p:txBody>
      </p:sp>
      <p:sp>
        <p:nvSpPr>
          <p:cNvPr id="830" name="Google Shape;830;g2e6c7897d3c_1_12"/>
          <p:cNvSpPr txBox="1"/>
          <p:nvPr/>
        </p:nvSpPr>
        <p:spPr>
          <a:xfrm>
            <a:off x="2393262" y="5593121"/>
            <a:ext cx="4357500" cy="85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800" b="1">
                <a:solidFill>
                  <a:srgbClr val="595959"/>
                </a:solidFill>
              </a:rPr>
              <a:t>Construct four types of portfolio </a:t>
            </a:r>
            <a:endParaRPr sz="2200">
              <a:solidFill>
                <a:srgbClr val="595959"/>
              </a:solidFill>
            </a:endParaRPr>
          </a:p>
        </p:txBody>
      </p:sp>
      <p:sp>
        <p:nvSpPr>
          <p:cNvPr id="831" name="Google Shape;831;g2e6c7897d3c_1_12"/>
          <p:cNvSpPr/>
          <p:nvPr/>
        </p:nvSpPr>
        <p:spPr>
          <a:xfrm>
            <a:off x="6515675" y="3690875"/>
            <a:ext cx="1888800" cy="1902300"/>
          </a:xfrm>
          <a:prstGeom prst="roundRect">
            <a:avLst>
              <a:gd name="adj" fmla="val 16667"/>
            </a:avLst>
          </a:prstGeom>
          <a:solidFill>
            <a:srgbClr val="D9D2E9"/>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solidFill>
                  <a:schemeClr val="dk1"/>
                </a:solidFill>
              </a:rPr>
              <a:t>Fake-Positive</a:t>
            </a:r>
            <a:endParaRPr sz="1700" b="1"/>
          </a:p>
        </p:txBody>
      </p:sp>
      <p:sp>
        <p:nvSpPr>
          <p:cNvPr id="832" name="Google Shape;832;g2e6c7897d3c_1_12"/>
          <p:cNvSpPr txBox="1"/>
          <p:nvPr/>
        </p:nvSpPr>
        <p:spPr>
          <a:xfrm>
            <a:off x="2693825"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Fake News</a:t>
            </a:r>
            <a:r>
              <a:rPr lang="en-US">
                <a:solidFill>
                  <a:schemeClr val="dk1"/>
                </a:solidFill>
              </a:rPr>
              <a:t>:</a:t>
            </a:r>
            <a:endParaRPr>
              <a:solidFill>
                <a:schemeClr val="dk1"/>
              </a:solidFill>
            </a:endParaRPr>
          </a:p>
          <a:p>
            <a:pPr marL="0" lvl="0" indent="0" algn="l" rtl="0">
              <a:spcBef>
                <a:spcPts val="0"/>
              </a:spcBef>
              <a:spcAft>
                <a:spcPts val="0"/>
              </a:spcAft>
              <a:buNone/>
            </a:pPr>
            <a:r>
              <a:rPr lang="en-US" sz="1300">
                <a:solidFill>
                  <a:schemeClr val="dk1"/>
                </a:solidFill>
              </a:rPr>
              <a:t>- small companies : </a:t>
            </a:r>
            <a:r>
              <a:rPr lang="en-US" sz="1300" b="1">
                <a:solidFill>
                  <a:schemeClr val="dk1"/>
                </a:solidFill>
              </a:rPr>
              <a:t>positive</a:t>
            </a:r>
            <a:r>
              <a:rPr lang="en-US" sz="1300">
                <a:solidFill>
                  <a:schemeClr val="dk1"/>
                </a:solidFill>
              </a:rPr>
              <a:t> </a:t>
            </a:r>
            <a:endParaRPr sz="1300">
              <a:solidFill>
                <a:schemeClr val="dk1"/>
              </a:solidFill>
            </a:endParaRPr>
          </a:p>
          <a:p>
            <a:pPr marL="0" lvl="0" indent="0" algn="l" rtl="0">
              <a:spcBef>
                <a:spcPts val="0"/>
              </a:spcBef>
              <a:spcAft>
                <a:spcPts val="0"/>
              </a:spcAft>
              <a:buClr>
                <a:schemeClr val="dk1"/>
              </a:buClr>
              <a:buSzPts val="1100"/>
              <a:buFont typeface="Arial"/>
              <a:buNone/>
            </a:pPr>
            <a:r>
              <a:rPr lang="en-US" sz="1300">
                <a:solidFill>
                  <a:schemeClr val="dk1"/>
                </a:solidFill>
              </a:rPr>
              <a:t>- medium-sized: </a:t>
            </a:r>
            <a:r>
              <a:rPr lang="en-US" sz="1300" b="1">
                <a:solidFill>
                  <a:schemeClr val="dk1"/>
                </a:solidFill>
              </a:rPr>
              <a:t>negative</a:t>
            </a:r>
            <a:endParaRPr sz="1100" b="1">
              <a:solidFill>
                <a:schemeClr val="dk1"/>
              </a:solidFill>
              <a:latin typeface="Calibri"/>
              <a:ea typeface="Calibri"/>
              <a:cs typeface="Calibri"/>
              <a:sym typeface="Calibri"/>
            </a:endParaRPr>
          </a:p>
        </p:txBody>
      </p:sp>
      <p:sp>
        <p:nvSpPr>
          <p:cNvPr id="833" name="Google Shape;833;g2e6c7897d3c_1_12"/>
          <p:cNvSpPr txBox="1"/>
          <p:nvPr/>
        </p:nvSpPr>
        <p:spPr>
          <a:xfrm>
            <a:off x="746525" y="42972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b="1">
                <a:solidFill>
                  <a:schemeClr val="dk1"/>
                </a:solidFill>
              </a:rPr>
              <a:t>Does not filter</a:t>
            </a:r>
            <a:r>
              <a:rPr lang="en-US" sz="1300">
                <a:solidFill>
                  <a:schemeClr val="dk1"/>
                </a:solidFill>
              </a:rPr>
              <a:t> any fake news</a:t>
            </a:r>
            <a:endParaRPr sz="1300">
              <a:solidFill>
                <a:schemeClr val="dk1"/>
              </a:solidFill>
            </a:endParaRPr>
          </a:p>
          <a:p>
            <a:pPr marL="0" lvl="0" indent="0" algn="l" rtl="0">
              <a:spcBef>
                <a:spcPts val="0"/>
              </a:spcBef>
              <a:spcAft>
                <a:spcPts val="0"/>
              </a:spcAft>
              <a:buNone/>
            </a:pPr>
            <a:endParaRPr b="1">
              <a:solidFill>
                <a:schemeClr val="dk1"/>
              </a:solidFill>
            </a:endParaRPr>
          </a:p>
        </p:txBody>
      </p:sp>
      <p:sp>
        <p:nvSpPr>
          <p:cNvPr id="834" name="Google Shape;834;g2e6c7897d3c_1_12"/>
          <p:cNvSpPr txBox="1"/>
          <p:nvPr/>
        </p:nvSpPr>
        <p:spPr>
          <a:xfrm>
            <a:off x="4641150"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Assumes that fake news has a </a:t>
            </a:r>
            <a:r>
              <a:rPr lang="en-US" sz="1300" b="1">
                <a:solidFill>
                  <a:schemeClr val="dk1"/>
                </a:solidFill>
              </a:rPr>
              <a:t>negative</a:t>
            </a:r>
            <a:r>
              <a:rPr lang="en-US" sz="1300">
                <a:solidFill>
                  <a:schemeClr val="dk1"/>
                </a:solidFill>
              </a:rPr>
              <a:t> impact on all companies</a:t>
            </a:r>
            <a:endParaRPr sz="1300">
              <a:solidFill>
                <a:schemeClr val="dk1"/>
              </a:solidFill>
              <a:latin typeface="Calibri"/>
              <a:ea typeface="Calibri"/>
              <a:cs typeface="Calibri"/>
              <a:sym typeface="Calibri"/>
            </a:endParaRPr>
          </a:p>
        </p:txBody>
      </p:sp>
      <p:sp>
        <p:nvSpPr>
          <p:cNvPr id="835" name="Google Shape;835;g2e6c7897d3c_1_12"/>
          <p:cNvSpPr txBox="1"/>
          <p:nvPr/>
        </p:nvSpPr>
        <p:spPr>
          <a:xfrm>
            <a:off x="6588475"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Assumes that fake news drives stock prices up and treat them as </a:t>
            </a:r>
            <a:r>
              <a:rPr lang="en-US" sz="1300" b="1">
                <a:solidFill>
                  <a:schemeClr val="dk1"/>
                </a:solidFill>
              </a:rPr>
              <a:t>positive</a:t>
            </a:r>
            <a:r>
              <a:rPr lang="en-US" sz="1300">
                <a:solidFill>
                  <a:schemeClr val="dk1"/>
                </a:solidFill>
              </a:rPr>
              <a:t> sentiment</a:t>
            </a:r>
            <a:endParaRPr sz="1100">
              <a:solidFill>
                <a:schemeClr val="dk1"/>
              </a:solidFill>
              <a:latin typeface="Calibri"/>
              <a:ea typeface="Calibri"/>
              <a:cs typeface="Calibri"/>
              <a:sym typeface="Calibri"/>
            </a:endParaRPr>
          </a:p>
        </p:txBody>
      </p:sp>
      <p:sp>
        <p:nvSpPr>
          <p:cNvPr id="836" name="Google Shape;836;g2e6c7897d3c_1_1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System Framework (cont.)</a:t>
            </a:r>
            <a:endParaRPr sz="4400" b="1" dirty="0">
              <a:solidFill>
                <a:srgbClr val="003399"/>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cxnSp>
        <p:nvCxnSpPr>
          <p:cNvPr id="841" name="Google Shape;841;g273cda50951_7_1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842" name="Google Shape;842;g273cda50951_7_11"/>
          <p:cNvPicPr preferRelativeResize="0"/>
          <p:nvPr/>
        </p:nvPicPr>
        <p:blipFill rotWithShape="1">
          <a:blip r:embed="rId3">
            <a:alphaModFix/>
          </a:blip>
          <a:srcRect l="2048" t="13393" r="4414" b="14089"/>
          <a:stretch/>
        </p:blipFill>
        <p:spPr>
          <a:xfrm>
            <a:off x="727364" y="3142520"/>
            <a:ext cx="7326971" cy="2745534"/>
          </a:xfrm>
          <a:prstGeom prst="rect">
            <a:avLst/>
          </a:prstGeom>
          <a:noFill/>
          <a:ln>
            <a:noFill/>
          </a:ln>
        </p:spPr>
      </p:pic>
      <p:sp>
        <p:nvSpPr>
          <p:cNvPr id="843" name="Google Shape;843;g273cda50951_7_11"/>
          <p:cNvSpPr/>
          <p:nvPr/>
        </p:nvSpPr>
        <p:spPr>
          <a:xfrm>
            <a:off x="2856675" y="5277375"/>
            <a:ext cx="1433700" cy="330900"/>
          </a:xfrm>
          <a:prstGeom prst="rect">
            <a:avLst/>
          </a:prstGeom>
          <a:noFill/>
          <a:ln w="1905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44" name="Google Shape;844;g273cda50951_7_11"/>
          <p:cNvSpPr txBox="1">
            <a:spLocks noGrp="1"/>
          </p:cNvSpPr>
          <p:nvPr>
            <p:ph type="body" idx="1"/>
          </p:nvPr>
        </p:nvSpPr>
        <p:spPr>
          <a:xfrm>
            <a:off x="552200" y="1702655"/>
            <a:ext cx="7677300" cy="1649100"/>
          </a:xfrm>
          <a:prstGeom prst="rect">
            <a:avLst/>
          </a:prstGeom>
          <a:noFill/>
          <a:ln>
            <a:noFill/>
          </a:ln>
        </p:spPr>
        <p:txBody>
          <a:bodyPr spcFirstLastPara="1" wrap="square" lIns="91425" tIns="45700" rIns="91425" bIns="45700" anchor="t" anchorCtr="0">
            <a:normAutofit/>
          </a:bodyPr>
          <a:lstStyle/>
          <a:p>
            <a:pPr marL="457200" lvl="0" indent="-400050" algn="l" rtl="0">
              <a:spcBef>
                <a:spcPts val="640"/>
              </a:spcBef>
              <a:spcAft>
                <a:spcPts val="0"/>
              </a:spcAft>
              <a:buSzPts val="2700"/>
              <a:buChar char="•"/>
            </a:pPr>
            <a:r>
              <a:rPr lang="en-US" sz="2348"/>
              <a:t>The recommended portfolios during the holding period are better than the market indexes, and the fake-filter approach has the highest return</a:t>
            </a:r>
            <a:endParaRPr sz="3500"/>
          </a:p>
        </p:txBody>
      </p:sp>
      <p:sp>
        <p:nvSpPr>
          <p:cNvPr id="845" name="Google Shape;845;g273cda50951_7_1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a:solidFill>
                <a:srgbClr val="003399"/>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3538500" cy="4526100"/>
          </a:xfrm>
          <a:prstGeom prst="rect">
            <a:avLst/>
          </a:prstGeom>
        </p:spPr>
        <p:txBody>
          <a:bodyPr spcFirstLastPara="1" wrap="square" lIns="91425" tIns="45700" rIns="91425" bIns="45700" anchor="t" anchorCtr="0">
            <a:normAutofit/>
          </a:bodyPr>
          <a:lstStyle/>
          <a:p>
            <a:pPr marL="457200" lvl="0" indent="-406400" algn="l" rtl="0">
              <a:spcBef>
                <a:spcPts val="360"/>
              </a:spcBef>
              <a:spcAft>
                <a:spcPts val="0"/>
              </a:spcAft>
              <a:buSzPts val="2800"/>
              <a:buChar char="•"/>
            </a:pPr>
            <a:r>
              <a:rPr lang="en-US" sz="2400"/>
              <a:t>Used three methods to evaluate the total performance </a:t>
            </a:r>
            <a:endParaRPr sz="2400"/>
          </a:p>
          <a:p>
            <a:pPr marL="457200" lvl="0" indent="-381000" algn="l" rtl="0">
              <a:spcBef>
                <a:spcPts val="0"/>
              </a:spcBef>
              <a:spcAft>
                <a:spcPts val="0"/>
              </a:spcAft>
              <a:buSzPts val="2400"/>
              <a:buChar char="•"/>
            </a:pPr>
            <a:r>
              <a:rPr lang="en-US" sz="2400"/>
              <a:t>The proposed mechanism achieves higher returns by improving information credibility, but this may also require taking on higher risks.</a:t>
            </a:r>
            <a:endParaRPr sz="2400"/>
          </a:p>
        </p:txBody>
      </p:sp>
      <p:pic>
        <p:nvPicPr>
          <p:cNvPr id="852" name="Google Shape;852;g273cda50951_16_1"/>
          <p:cNvPicPr preferRelativeResize="0"/>
          <p:nvPr/>
        </p:nvPicPr>
        <p:blipFill>
          <a:blip r:embed="rId3">
            <a:alphaModFix/>
          </a:blip>
          <a:stretch>
            <a:fillRect/>
          </a:stretch>
        </p:blipFill>
        <p:spPr>
          <a:xfrm>
            <a:off x="4210876" y="2991125"/>
            <a:ext cx="4853699" cy="1580770"/>
          </a:xfrm>
          <a:prstGeom prst="rect">
            <a:avLst/>
          </a:prstGeom>
          <a:noFill/>
          <a:ln>
            <a:noFill/>
          </a:ln>
        </p:spPr>
      </p:pic>
      <p:pic>
        <p:nvPicPr>
          <p:cNvPr id="853" name="Google Shape;853;g273cda50951_16_1"/>
          <p:cNvPicPr preferRelativeResize="0"/>
          <p:nvPr/>
        </p:nvPicPr>
        <p:blipFill>
          <a:blip r:embed="rId4">
            <a:alphaModFix/>
          </a:blip>
          <a:stretch>
            <a:fillRect/>
          </a:stretch>
        </p:blipFill>
        <p:spPr>
          <a:xfrm>
            <a:off x="4210875" y="4571900"/>
            <a:ext cx="4853699" cy="1619525"/>
          </a:xfrm>
          <a:prstGeom prst="rect">
            <a:avLst/>
          </a:prstGeom>
          <a:noFill/>
          <a:ln>
            <a:noFill/>
          </a:ln>
        </p:spPr>
      </p:pic>
      <p:pic>
        <p:nvPicPr>
          <p:cNvPr id="854" name="Google Shape;854;g273cda50951_16_1"/>
          <p:cNvPicPr preferRelativeResize="0"/>
          <p:nvPr/>
        </p:nvPicPr>
        <p:blipFill>
          <a:blip r:embed="rId5">
            <a:alphaModFix/>
          </a:blip>
          <a:stretch>
            <a:fillRect/>
          </a:stretch>
        </p:blipFill>
        <p:spPr>
          <a:xfrm>
            <a:off x="4210875" y="1368386"/>
            <a:ext cx="4853700" cy="1625969"/>
          </a:xfrm>
          <a:prstGeom prst="rect">
            <a:avLst/>
          </a:prstGeom>
          <a:noFill/>
          <a:ln>
            <a:noFill/>
          </a:ln>
        </p:spPr>
      </p:pic>
      <p:sp>
        <p:nvSpPr>
          <p:cNvPr id="855" name="Google Shape;855;g273cda50951_16_1"/>
          <p:cNvSpPr/>
          <p:nvPr/>
        </p:nvSpPr>
        <p:spPr>
          <a:xfrm>
            <a:off x="5533150" y="1685100"/>
            <a:ext cx="685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6" name="Google Shape;856;g273cda50951_16_1"/>
          <p:cNvSpPr/>
          <p:nvPr/>
        </p:nvSpPr>
        <p:spPr>
          <a:xfrm>
            <a:off x="5685550" y="4823125"/>
            <a:ext cx="607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7" name="Google Shape;857;g273cda50951_16_1"/>
          <p:cNvSpPr/>
          <p:nvPr/>
        </p:nvSpPr>
        <p:spPr>
          <a:xfrm>
            <a:off x="8207075" y="5899500"/>
            <a:ext cx="607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8" name="Google Shape;858;g273cda50951_16_1"/>
          <p:cNvSpPr/>
          <p:nvPr/>
        </p:nvSpPr>
        <p:spPr>
          <a:xfrm>
            <a:off x="8286425" y="2769275"/>
            <a:ext cx="4491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9" name="Google Shape;859;g273cda50951_16_1"/>
          <p:cNvSpPr/>
          <p:nvPr/>
        </p:nvSpPr>
        <p:spPr>
          <a:xfrm>
            <a:off x="5920450" y="3577450"/>
            <a:ext cx="3729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60" name="Google Shape;860;g273cda50951_16_1"/>
          <p:cNvSpPr/>
          <p:nvPr/>
        </p:nvSpPr>
        <p:spPr>
          <a:xfrm>
            <a:off x="8286425" y="4077175"/>
            <a:ext cx="4491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g2e6c7897d3c_20_22"/>
          <p:cNvSpPr txBox="1">
            <a:spLocks noGrp="1"/>
          </p:cNvSpPr>
          <p:nvPr>
            <p:ph type="body" idx="1"/>
          </p:nvPr>
        </p:nvSpPr>
        <p:spPr>
          <a:xfrm>
            <a:off x="3980894" y="1791982"/>
            <a:ext cx="4922181" cy="4008862"/>
          </a:xfrm>
          <a:prstGeom prst="rect">
            <a:avLst/>
          </a:prstGeom>
        </p:spPr>
        <p:txBody>
          <a:bodyPr spcFirstLastPara="1" wrap="square" lIns="91425" tIns="45700" rIns="91425" bIns="45700" anchor="t" anchorCtr="0">
            <a:normAutofit/>
          </a:bodyPr>
          <a:lstStyle/>
          <a:p>
            <a:pPr marL="457200" lvl="0" indent="-406400" algn="l" rtl="0">
              <a:spcBef>
                <a:spcPts val="1000"/>
              </a:spcBef>
              <a:spcAft>
                <a:spcPts val="0"/>
              </a:spcAft>
              <a:buSzPts val="2800"/>
              <a:buChar char="●"/>
            </a:pPr>
            <a:r>
              <a:rPr lang="en-US" sz="2400" dirty="0">
                <a:solidFill>
                  <a:srgbClr val="0070C0"/>
                </a:solidFill>
              </a:rPr>
              <a:t>Misinformation </a:t>
            </a:r>
            <a:r>
              <a:rPr lang="en-US" sz="2400" dirty="0"/>
              <a:t>can influence market behavior and investor decisions</a:t>
            </a:r>
            <a:endParaRPr sz="2400" dirty="0"/>
          </a:p>
          <a:p>
            <a:pPr marL="457200" lvl="0" indent="-406400" algn="l" rtl="0">
              <a:spcBef>
                <a:spcPts val="1000"/>
              </a:spcBef>
              <a:spcAft>
                <a:spcPts val="0"/>
              </a:spcAft>
              <a:buSzPts val="2800"/>
              <a:buChar char="●"/>
            </a:pPr>
            <a:r>
              <a:rPr lang="en-US" sz="2400" dirty="0">
                <a:solidFill>
                  <a:schemeClr val="tx1"/>
                </a:solidFill>
              </a:rPr>
              <a:t>Appropriate </a:t>
            </a:r>
            <a:r>
              <a:rPr lang="en-US" sz="2400" dirty="0">
                <a:solidFill>
                  <a:srgbClr val="0070C0"/>
                </a:solidFill>
              </a:rPr>
              <a:t>fake news filtering </a:t>
            </a:r>
            <a:r>
              <a:rPr lang="en-US" sz="2400" dirty="0">
                <a:solidFill>
                  <a:schemeClr val="tx1"/>
                </a:solidFill>
              </a:rPr>
              <a:t>can improve investment </a:t>
            </a:r>
            <a:r>
              <a:rPr lang="en-US" sz="2400">
                <a:solidFill>
                  <a:schemeClr val="tx1"/>
                </a:solidFill>
              </a:rPr>
              <a:t>performance </a:t>
            </a:r>
            <a:endParaRPr lang="en-US" sz="2400" dirty="0">
              <a:solidFill>
                <a:schemeClr val="tx1"/>
              </a:solidFill>
            </a:endParaRPr>
          </a:p>
        </p:txBody>
      </p:sp>
      <p:cxnSp>
        <p:nvCxnSpPr>
          <p:cNvPr id="878" name="Google Shape;878;g2e6c7897d3c_20_2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79" name="Google Shape;879;g2e6c7897d3c_20_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Insight of Information Credibility</a:t>
            </a:r>
            <a:endParaRPr sz="4400" b="1" dirty="0">
              <a:solidFill>
                <a:srgbClr val="003399"/>
              </a:solidFill>
              <a:latin typeface="Calibri"/>
              <a:ea typeface="Calibri"/>
              <a:cs typeface="Calibri"/>
              <a:sym typeface="Calibri"/>
            </a:endParaRPr>
          </a:p>
        </p:txBody>
      </p:sp>
      <p:grpSp>
        <p:nvGrpSpPr>
          <p:cNvPr id="13" name="群組 12">
            <a:extLst>
              <a:ext uri="{FF2B5EF4-FFF2-40B4-BE49-F238E27FC236}">
                <a16:creationId xmlns:a16="http://schemas.microsoft.com/office/drawing/2014/main" id="{448EB644-E36B-54A6-CBEC-D67F00ED49D1}"/>
              </a:ext>
            </a:extLst>
          </p:cNvPr>
          <p:cNvGrpSpPr/>
          <p:nvPr/>
        </p:nvGrpSpPr>
        <p:grpSpPr>
          <a:xfrm>
            <a:off x="58917" y="1366514"/>
            <a:ext cx="3647731" cy="3499185"/>
            <a:chOff x="58917" y="1366514"/>
            <a:chExt cx="3647731" cy="3499185"/>
          </a:xfrm>
        </p:grpSpPr>
        <p:sp>
          <p:nvSpPr>
            <p:cNvPr id="2" name="Google Shape;516;g2e7bf35fa59_1_30">
              <a:extLst>
                <a:ext uri="{FF2B5EF4-FFF2-40B4-BE49-F238E27FC236}">
                  <a16:creationId xmlns:a16="http://schemas.microsoft.com/office/drawing/2014/main" id="{A7AAA874-4ACD-D861-FC86-655F1DCB7FB2}"/>
                </a:ext>
              </a:extLst>
            </p:cNvPr>
            <p:cNvSpPr txBox="1"/>
            <p:nvPr/>
          </p:nvSpPr>
          <p:spPr>
            <a:xfrm rot="414070">
              <a:off x="2187854" y="2163165"/>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3" name="群組 2">
              <a:extLst>
                <a:ext uri="{FF2B5EF4-FFF2-40B4-BE49-F238E27FC236}">
                  <a16:creationId xmlns:a16="http://schemas.microsoft.com/office/drawing/2014/main" id="{A8F2B2B1-0ABE-ACC3-CDD5-53D7C2788353}"/>
                </a:ext>
              </a:extLst>
            </p:cNvPr>
            <p:cNvGrpSpPr/>
            <p:nvPr/>
          </p:nvGrpSpPr>
          <p:grpSpPr>
            <a:xfrm>
              <a:off x="171330" y="1366514"/>
              <a:ext cx="2234275" cy="1823374"/>
              <a:chOff x="171330" y="1366514"/>
              <a:chExt cx="2234275" cy="1823374"/>
            </a:xfrm>
          </p:grpSpPr>
          <p:pic>
            <p:nvPicPr>
              <p:cNvPr id="4" name="圖片 3">
                <a:extLst>
                  <a:ext uri="{FF2B5EF4-FFF2-40B4-BE49-F238E27FC236}">
                    <a16:creationId xmlns:a16="http://schemas.microsoft.com/office/drawing/2014/main" id="{7B4FA5F4-29A0-9E65-5626-824D67F0E9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5" name="Google Shape;255;g274ef3efce4_0_16">
                <a:extLst>
                  <a:ext uri="{FF2B5EF4-FFF2-40B4-BE49-F238E27FC236}">
                    <a16:creationId xmlns:a16="http://schemas.microsoft.com/office/drawing/2014/main" id="{F19F24D0-6CD2-28DD-AA94-BB796A54FAA1}"/>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pic>
          <p:nvPicPr>
            <p:cNvPr id="7" name="圖片 6">
              <a:extLst>
                <a:ext uri="{FF2B5EF4-FFF2-40B4-BE49-F238E27FC236}">
                  <a16:creationId xmlns:a16="http://schemas.microsoft.com/office/drawing/2014/main" id="{C1ABE556-1167-6886-D490-155E3437FEFA}"/>
                </a:ext>
              </a:extLst>
            </p:cNvPr>
            <p:cNvPicPr>
              <a:picLocks noChangeAspect="1"/>
            </p:cNvPicPr>
            <p:nvPr/>
          </p:nvPicPr>
          <p:blipFill>
            <a:blip r:embed="rId5">
              <a:alphaModFix/>
              <a:extLst>
                <a:ext uri="{BEBA8EAE-BF5A-486C-A8C5-ECC9F3942E4B}">
                  <a14:imgProps xmlns:a14="http://schemas.microsoft.com/office/drawing/2010/main">
                    <a14:imgLayer r:embed="rId6">
                      <a14:imgEffect>
                        <a14:backgroundRemoval t="5896" b="94458" l="9850" r="89776">
                          <a14:foregroundMark x1="53741" y1="57783" x2="53741" y2="57783"/>
                          <a14:foregroundMark x1="46758" y1="94575" x2="46758" y2="94575"/>
                          <a14:foregroundMark x1="53117" y1="5896" x2="53117" y2="5896"/>
                          <a14:foregroundMark x1="33794" y1="72326" x2="31421" y2="75472"/>
                          <a14:foregroundMark x1="40499" y1="63438" x2="39863" y2="64281"/>
                          <a14:foregroundMark x1="44458" y1="58190" x2="40624" y2="63272"/>
                          <a14:foregroundMark x1="57569" y1="40809" x2="47147" y2="54625"/>
                          <a14:foregroundMark x1="59689" y1="37999" x2="59595" y2="38124"/>
                          <a14:foregroundMark x1="33574" y1="30352" x2="33636" y2="29045"/>
                          <a14:foregroundMark x1="32844" y1="45637" x2="33108" y2="40109"/>
                          <a14:foregroundMark x1="32222" y1="58677" x2="32318" y2="56676"/>
                          <a14:foregroundMark x1="32133" y1="60536" x2="32149" y2="60208"/>
                          <a14:foregroundMark x1="31421" y1="75472" x2="31814" y2="67232"/>
                          <a14:foregroundMark x1="23242" y1="21934" x2="22070" y2="21462"/>
                          <a14:foregroundMark x1="33148" y1="25919" x2="27769" y2="23755"/>
                          <a14:foregroundMark x1="55242" y1="34811" x2="53933" y2="34284"/>
                          <a14:foregroundMark x1="73940" y1="42335" x2="65941" y2="39116"/>
                          <a14:foregroundMark x1="39111" y1="76325" x2="40274" y2="80071"/>
                          <a14:foregroundMark x1="35512" y1="64737" x2="36024" y2="66387"/>
                          <a14:foregroundMark x1="24945" y1="30720" x2="26556" y2="35905"/>
                          <a14:foregroundMark x1="22724" y1="23567" x2="23937" y2="27474"/>
                          <a14:foregroundMark x1="22070" y1="21462" x2="22356" y2="22383"/>
                          <a14:foregroundMark x1="51324" y1="61280" x2="52618" y2="59080"/>
                          <a14:foregroundMark x1="44848" y1="72292" x2="48941" y2="65332"/>
                          <a14:foregroundMark x1="43735" y1="74186" x2="43807" y2="74063"/>
                          <a14:foregroundMark x1="41688" y1="77667" x2="43200" y2="75095"/>
                          <a14:foregroundMark x1="40274" y1="80071" x2="41566" y2="77874"/>
                          <a14:foregroundMark x1="57517" y1="11729" x2="56110" y2="8608"/>
                          <a14:foregroundMark x1="59352" y1="15802" x2="58981" y2="14980"/>
                          <a14:backgroundMark x1="47756" y1="75472" x2="34539" y2="66627"/>
                          <a14:backgroundMark x1="45885" y1="76179" x2="24190" y2="36085"/>
                          <a14:backgroundMark x1="24190" y1="36085" x2="33791" y2="50943"/>
                          <a14:backgroundMark x1="42643" y1="72052" x2="40898" y2="64033"/>
                          <a14:backgroundMark x1="66958" y1="44222" x2="34788" y2="27948"/>
                          <a14:backgroundMark x1="69950" y1="42689" x2="20200" y2="27830"/>
                          <a14:backgroundMark x1="81796" y1="39976" x2="26060" y2="25590"/>
                          <a14:backgroundMark x1="55486" y1="12500" x2="55362" y2="20283"/>
                          <a14:backgroundMark x1="58479" y1="11321" x2="60100" y2="14505"/>
                          <a14:backgroundMark x1="23940" y1="21580" x2="54364" y2="70047"/>
                          <a14:backgroundMark x1="54364" y1="70047" x2="54489" y2="71462"/>
                          <a14:backgroundMark x1="46010" y1="78066" x2="28678" y2="54717"/>
                          <a14:backgroundMark x1="31546" y1="60731" x2="37781" y2="76769"/>
                          <a14:backgroundMark x1="42519" y1="80542" x2="32045" y2="47995"/>
                          <a14:backgroundMark x1="40150" y1="75590" x2="27307" y2="49646"/>
                          <a14:backgroundMark x1="32170" y1="50590" x2="41521" y2="74175"/>
                          <a14:backgroundMark x1="55362" y1="34670" x2="66708" y2="38208"/>
                        </a14:backgroundRemoval>
                      </a14:imgEffect>
                      <a14:imgEffect>
                        <a14:brightnessContrast bright="20000"/>
                      </a14:imgEffect>
                    </a14:imgLayer>
                  </a14:imgProps>
                </a:ext>
              </a:extLst>
            </a:blip>
            <a:stretch>
              <a:fillRect/>
            </a:stretch>
          </p:blipFill>
          <p:spPr>
            <a:xfrm>
              <a:off x="58917" y="2438399"/>
              <a:ext cx="1967016" cy="2079839"/>
            </a:xfrm>
            <a:prstGeom prst="rect">
              <a:avLst/>
            </a:prstGeom>
          </p:spPr>
        </p:pic>
        <p:sp>
          <p:nvSpPr>
            <p:cNvPr id="8" name="Google Shape;257;g274ef3efce4_0_16">
              <a:extLst>
                <a:ext uri="{FF2B5EF4-FFF2-40B4-BE49-F238E27FC236}">
                  <a16:creationId xmlns:a16="http://schemas.microsoft.com/office/drawing/2014/main" id="{1F00685B-7AC8-9B5E-6F39-DCAF8F32E8F5}"/>
                </a:ext>
              </a:extLst>
            </p:cNvPr>
            <p:cNvSpPr txBox="1"/>
            <p:nvPr/>
          </p:nvSpPr>
          <p:spPr>
            <a:xfrm>
              <a:off x="477805" y="3093766"/>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pic>
          <p:nvPicPr>
            <p:cNvPr id="9" name="圖片 8">
              <a:extLst>
                <a:ext uri="{FF2B5EF4-FFF2-40B4-BE49-F238E27FC236}">
                  <a16:creationId xmlns:a16="http://schemas.microsoft.com/office/drawing/2014/main" id="{B9107FF4-751B-35BA-C4A1-7B1F9A83D1D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a:off x="1622024" y="1424940"/>
              <a:ext cx="1957489" cy="1884174"/>
            </a:xfrm>
            <a:prstGeom prst="rect">
              <a:avLst/>
            </a:prstGeom>
          </p:spPr>
        </p:pic>
        <p:sp>
          <p:nvSpPr>
            <p:cNvPr id="6" name="Google Shape;517;g2e7bf35fa59_1_30">
              <a:extLst>
                <a:ext uri="{FF2B5EF4-FFF2-40B4-BE49-F238E27FC236}">
                  <a16:creationId xmlns:a16="http://schemas.microsoft.com/office/drawing/2014/main" id="{14183E42-264B-CB2C-22AF-4D1DDE1F33BA}"/>
                </a:ext>
              </a:extLst>
            </p:cNvPr>
            <p:cNvSpPr/>
            <p:nvPr/>
          </p:nvSpPr>
          <p:spPr>
            <a:xfrm>
              <a:off x="240925" y="1480490"/>
              <a:ext cx="3338587" cy="319311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1" name="圖片 10">
              <a:extLst>
                <a:ext uri="{FF2B5EF4-FFF2-40B4-BE49-F238E27FC236}">
                  <a16:creationId xmlns:a16="http://schemas.microsoft.com/office/drawing/2014/main" id="{6F2D3C8B-BD15-2CD3-620D-43DE9AE8C86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804" b="94474" l="9779" r="93358">
                          <a14:foregroundMark x1="67159" y1="90196" x2="67159" y2="90196"/>
                          <a14:foregroundMark x1="67159" y1="90196" x2="67159" y2="90196"/>
                          <a14:foregroundMark x1="64945" y1="92157" x2="61808" y2="94652"/>
                          <a14:foregroundMark x1="53875" y1="87344" x2="55904" y2="92692"/>
                          <a14:foregroundMark x1="93358" y1="45276" x2="93358" y2="31907"/>
                          <a14:foregroundMark x1="67159" y1="20677" x2="72140" y2="18717"/>
                        </a14:backgroundRemoval>
                      </a14:imgEffect>
                    </a14:imgLayer>
                  </a14:imgProps>
                </a:ext>
              </a:extLst>
            </a:blip>
            <a:stretch>
              <a:fillRect/>
            </a:stretch>
          </p:blipFill>
          <p:spPr>
            <a:xfrm>
              <a:off x="1694360" y="2842428"/>
              <a:ext cx="1954747" cy="2023271"/>
            </a:xfrm>
            <a:prstGeom prst="rect">
              <a:avLst/>
            </a:prstGeom>
          </p:spPr>
        </p:pic>
        <p:sp>
          <p:nvSpPr>
            <p:cNvPr id="12" name="Google Shape;257;g274ef3efce4_0_16">
              <a:extLst>
                <a:ext uri="{FF2B5EF4-FFF2-40B4-BE49-F238E27FC236}">
                  <a16:creationId xmlns:a16="http://schemas.microsoft.com/office/drawing/2014/main" id="{623E3D4D-0207-3C9E-863E-92290BA461B1}"/>
                </a:ext>
              </a:extLst>
            </p:cNvPr>
            <p:cNvSpPr txBox="1"/>
            <p:nvPr/>
          </p:nvSpPr>
          <p:spPr>
            <a:xfrm>
              <a:off x="2207941" y="3624509"/>
              <a:ext cx="1498707"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Calibri"/>
                  <a:ea typeface="Calibri"/>
                  <a:cs typeface="Calibri"/>
                  <a:sym typeface="Calibri"/>
                </a:rPr>
                <a:t>Information</a:t>
              </a:r>
              <a:endParaRPr sz="1800" b="1" dirty="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g273cb8bc22b_0_1"/>
          <p:cNvPicPr preferRelativeResize="0"/>
          <p:nvPr/>
        </p:nvPicPr>
        <p:blipFill rotWithShape="1">
          <a:blip r:embed="rId3">
            <a:alphaModFix/>
          </a:blip>
          <a:srcRect l="-5099" t="12311" r="-7474" b="10108"/>
          <a:stretch/>
        </p:blipFill>
        <p:spPr>
          <a:xfrm>
            <a:off x="-1468550" y="-153625"/>
            <a:ext cx="11312950" cy="7795400"/>
          </a:xfrm>
          <a:prstGeom prst="rect">
            <a:avLst/>
          </a:prstGeom>
          <a:noFill/>
          <a:ln>
            <a:noFill/>
          </a:ln>
        </p:spPr>
      </p:pic>
      <p:sp>
        <p:nvSpPr>
          <p:cNvPr id="153" name="Google Shape;153;g273cb8bc22b_0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54" name="Google Shape;154;g273cb8bc22b_0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55" name="Google Shape;155;g273cb8bc22b_0_1"/>
          <p:cNvSpPr txBox="1"/>
          <p:nvPr/>
        </p:nvSpPr>
        <p:spPr>
          <a:xfrm>
            <a:off x="431075" y="1363400"/>
            <a:ext cx="95733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Everyone preserves </a:t>
            </a:r>
            <a:r>
              <a:rPr lang="en-US" sz="2400">
                <a:solidFill>
                  <a:srgbClr val="980000"/>
                </a:solidFill>
                <a:latin typeface="Calibri"/>
                <a:ea typeface="Calibri"/>
                <a:cs typeface="Calibri"/>
                <a:sym typeface="Calibri"/>
              </a:rPr>
              <a:t>limited</a:t>
            </a:r>
            <a:r>
              <a:rPr lang="en-US" sz="2400">
                <a:solidFill>
                  <a:schemeClr val="dk1"/>
                </a:solidFill>
                <a:latin typeface="Calibri"/>
                <a:ea typeface="Calibri"/>
                <a:cs typeface="Calibri"/>
                <a:sym typeface="Calibri"/>
              </a:rPr>
              <a:t>, </a:t>
            </a:r>
            <a:r>
              <a:rPr lang="en-US" sz="2400">
                <a:solidFill>
                  <a:srgbClr val="980000"/>
                </a:solidFill>
                <a:latin typeface="Calibri"/>
                <a:ea typeface="Calibri"/>
                <a:cs typeface="Calibri"/>
                <a:sym typeface="Calibri"/>
              </a:rPr>
              <a:t>partial</a:t>
            </a:r>
            <a:r>
              <a:rPr lang="en-US" sz="2400">
                <a:solidFill>
                  <a:schemeClr val="dk1"/>
                </a:solidFill>
                <a:latin typeface="Calibri"/>
                <a:ea typeface="Calibri"/>
                <a:cs typeface="Calibri"/>
                <a:sym typeface="Calibri"/>
              </a:rPr>
              <a:t>, and </a:t>
            </a:r>
            <a:r>
              <a:rPr lang="en-US" sz="2400">
                <a:solidFill>
                  <a:srgbClr val="980000"/>
                </a:solidFill>
                <a:latin typeface="Calibri"/>
                <a:ea typeface="Calibri"/>
                <a:cs typeface="Calibri"/>
                <a:sym typeface="Calibri"/>
              </a:rPr>
              <a:t>incomplete</a:t>
            </a:r>
            <a:r>
              <a:rPr lang="en-US" sz="2400">
                <a:solidFill>
                  <a:schemeClr val="dk1"/>
                </a:solidFill>
                <a:latin typeface="Calibri"/>
                <a:ea typeface="Calibri"/>
                <a:cs typeface="Calibri"/>
                <a:sym typeface="Calibri"/>
              </a:rPr>
              <a:t> information</a:t>
            </a:r>
            <a:endParaRPr sz="2400">
              <a:solidFill>
                <a:schemeClr val="dk1"/>
              </a:solidFill>
              <a:latin typeface="Calibri"/>
              <a:ea typeface="Calibri"/>
              <a:cs typeface="Calibri"/>
              <a:sym typeface="Calibri"/>
            </a:endParaRPr>
          </a:p>
        </p:txBody>
      </p:sp>
      <p:sp>
        <p:nvSpPr>
          <p:cNvPr id="156" name="Google Shape;156;g273cb8bc22b_0_1"/>
          <p:cNvSpPr/>
          <p:nvPr/>
        </p:nvSpPr>
        <p:spPr>
          <a:xfrm>
            <a:off x="2951550" y="2097550"/>
            <a:ext cx="219600" cy="4226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7" name="Google Shape;157;g273cb8bc22b_0_1"/>
          <p:cNvSpPr/>
          <p:nvPr/>
        </p:nvSpPr>
        <p:spPr>
          <a:xfrm>
            <a:off x="5376525" y="2097550"/>
            <a:ext cx="219600" cy="4226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8" name="Google Shape;158;g273cb8bc22b_0_1"/>
          <p:cNvSpPr txBox="1"/>
          <p:nvPr/>
        </p:nvSpPr>
        <p:spPr>
          <a:xfrm>
            <a:off x="6011300" y="5779350"/>
            <a:ext cx="2770500" cy="47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rgbClr val="351C75"/>
                </a:solidFill>
                <a:highlight>
                  <a:srgbClr val="FFFFFF"/>
                </a:highlight>
                <a:latin typeface="Calibri"/>
                <a:ea typeface="Calibri"/>
                <a:cs typeface="Calibri"/>
                <a:sym typeface="Calibri"/>
              </a:rPr>
              <a:t>limited information</a:t>
            </a:r>
            <a:endParaRPr sz="2400" b="1">
              <a:solidFill>
                <a:srgbClr val="351C75"/>
              </a:solidFill>
              <a:highlight>
                <a:srgbClr val="FFFFFF"/>
              </a:highlight>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71" name="Google Shape;271;g2e103d83ba6_0_24"/>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2" name="Google Shape;272;g2e103d83ba6_0_24"/>
          <p:cNvGrpSpPr/>
          <p:nvPr/>
        </p:nvGrpSpPr>
        <p:grpSpPr>
          <a:xfrm>
            <a:off x="303811" y="2489628"/>
            <a:ext cx="9985265" cy="939372"/>
            <a:chOff x="218409" y="715263"/>
            <a:chExt cx="6811230" cy="839700"/>
          </a:xfrm>
        </p:grpSpPr>
        <p:sp>
          <p:nvSpPr>
            <p:cNvPr id="273" name="Google Shape;273;g2e103d83ba6_0_24"/>
            <p:cNvSpPr/>
            <p:nvPr/>
          </p:nvSpPr>
          <p:spPr>
            <a:xfrm>
              <a:off x="218409" y="715263"/>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g2e103d83ba6_0_24"/>
            <p:cNvSpPr txBox="1"/>
            <p:nvPr/>
          </p:nvSpPr>
          <p:spPr>
            <a:xfrm>
              <a:off x="300023" y="901279"/>
              <a:ext cx="6729616" cy="467668"/>
            </a:xfrm>
            <a:prstGeom prst="rect">
              <a:avLst/>
            </a:prstGeom>
            <a:noFill/>
            <a:ln>
              <a:noFill/>
            </a:ln>
          </p:spPr>
          <p:txBody>
            <a:bodyPr spcFirstLastPara="1" wrap="square" lIns="91425" tIns="45700" rIns="91425" bIns="45700" anchor="t" anchorCtr="0">
              <a:spAutoFit/>
            </a:bodyPr>
            <a:lstStyle/>
            <a:p>
              <a:pPr lvl="0"/>
              <a:r>
                <a:rPr lang="en-US" sz="2800" b="1" dirty="0">
                  <a:solidFill>
                    <a:srgbClr val="FFFFFF"/>
                  </a:solidFill>
                  <a:latin typeface="Calibri"/>
                  <a:ea typeface="Calibri"/>
                  <a:cs typeface="Calibri"/>
                  <a:sym typeface="Calibri"/>
                </a:rPr>
                <a:t>LLM Interpretation: Prompt-Guided Signal Enhancement</a:t>
              </a:r>
              <a:endParaRPr sz="2800" b="1" dirty="0">
                <a:solidFill>
                  <a:srgbClr val="FFFFFF"/>
                </a:solidFill>
                <a:latin typeface="Calibri"/>
                <a:ea typeface="Calibri"/>
                <a:cs typeface="Calibri"/>
                <a:sym typeface="Calibri"/>
              </a:endParaRPr>
            </a:p>
          </p:txBody>
        </p:sp>
      </p:grpSp>
      <p:grpSp>
        <p:nvGrpSpPr>
          <p:cNvPr id="275" name="Google Shape;275;g2e103d83ba6_0_24"/>
          <p:cNvGrpSpPr/>
          <p:nvPr/>
        </p:nvGrpSpPr>
        <p:grpSpPr>
          <a:xfrm>
            <a:off x="1" y="-8467"/>
            <a:ext cx="9171499" cy="360007"/>
            <a:chOff x="1" y="-8468"/>
            <a:chExt cx="9171499" cy="504000"/>
          </a:xfrm>
        </p:grpSpPr>
        <p:sp>
          <p:nvSpPr>
            <p:cNvPr id="276" name="Google Shape;276;g2e103d83ba6_0_24"/>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2e103d83ba6_0_24"/>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2e103d83ba6_0_24"/>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g2e103d83ba6_0_24"/>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 name="群組 4">
            <a:extLst>
              <a:ext uri="{FF2B5EF4-FFF2-40B4-BE49-F238E27FC236}">
                <a16:creationId xmlns:a16="http://schemas.microsoft.com/office/drawing/2014/main" id="{6B398793-630D-FA55-D841-044D7B4C9E4B}"/>
              </a:ext>
            </a:extLst>
          </p:cNvPr>
          <p:cNvGrpSpPr/>
          <p:nvPr/>
        </p:nvGrpSpPr>
        <p:grpSpPr>
          <a:xfrm>
            <a:off x="6451480" y="4026995"/>
            <a:ext cx="2102342" cy="2034158"/>
            <a:chOff x="6451480" y="4026995"/>
            <a:chExt cx="2102342" cy="2034158"/>
          </a:xfrm>
        </p:grpSpPr>
        <p:pic>
          <p:nvPicPr>
            <p:cNvPr id="2" name="圖片 1">
              <a:extLst>
                <a:ext uri="{FF2B5EF4-FFF2-40B4-BE49-F238E27FC236}">
                  <a16:creationId xmlns:a16="http://schemas.microsoft.com/office/drawing/2014/main" id="{E36FC26A-07EA-5E29-C0D5-8A80368603AB}"/>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4" name="圖片 3">
              <a:extLst>
                <a:ext uri="{FF2B5EF4-FFF2-40B4-BE49-F238E27FC236}">
                  <a16:creationId xmlns:a16="http://schemas.microsoft.com/office/drawing/2014/main" id="{939B17A0-7366-DEE6-F4BE-04E57DCB0DC6}"/>
                </a:ext>
              </a:extLst>
            </p:cNvPr>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ackgroundRemoval t="9402" b="94231" l="5741" r="96111">
                          <a14:foregroundMark x1="5741" y1="79487" x2="5741" y2="79487"/>
                          <a14:foregroundMark x1="10000" y1="84188" x2="16111" y2="86966"/>
                          <a14:foregroundMark x1="30370" y1="92521" x2="35741" y2="94231"/>
                          <a14:foregroundMark x1="66111" y1="55342" x2="71667" y2="48932"/>
                          <a14:foregroundMark x1="96111" y1="79915" x2="95000" y2="80983"/>
                          <a14:foregroundMark x1="45370" y1="76282" x2="43519" y2="79274"/>
                          <a14:foregroundMark x1="68889" y1="84615" x2="45185" y2="40598"/>
                          <a14:foregroundMark x1="51111" y1="80983" x2="43889" y2="51923"/>
                          <a14:foregroundMark x1="43889" y1="51923" x2="52037" y2="17949"/>
                          <a14:foregroundMark x1="52037" y1="17949" x2="52037" y2="17949"/>
                          <a14:foregroundMark x1="39444" y1="81838" x2="39074" y2="52137"/>
                          <a14:foregroundMark x1="36667" y1="87607" x2="22593" y2="77778"/>
                          <a14:foregroundMark x1="12963" y1="80342" x2="41111" y2="34402"/>
                          <a14:foregroundMark x1="74444" y1="70513" x2="83889" y2="68803"/>
                        </a14:backgroundRemoval>
                      </a14:imgEffect>
                    </a14:imgLayer>
                  </a14:imgProps>
                </a:ext>
              </a:extLst>
            </a:blip>
            <a:stretch>
              <a:fillRect/>
            </a:stretch>
          </p:blipFill>
          <p:spPr>
            <a:xfrm>
              <a:off x="6870175" y="4985722"/>
              <a:ext cx="1238775" cy="1073604"/>
            </a:xfrm>
            <a:prstGeom prst="rect">
              <a:avLst/>
            </a:prstGeom>
          </p:spPr>
        </p:pic>
        <p:sp>
          <p:nvSpPr>
            <p:cNvPr id="3" name="Google Shape;257;g274ef3efce4_0_16">
              <a:extLst>
                <a:ext uri="{FF2B5EF4-FFF2-40B4-BE49-F238E27FC236}">
                  <a16:creationId xmlns:a16="http://schemas.microsoft.com/office/drawing/2014/main" id="{32F01CCF-E098-318D-0642-649F82D2D2D6}"/>
                </a:ext>
              </a:extLst>
            </p:cNvPr>
            <p:cNvSpPr txBox="1"/>
            <p:nvPr/>
          </p:nvSpPr>
          <p:spPr>
            <a:xfrm>
              <a:off x="7240133" y="5522524"/>
              <a:ext cx="945100"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LLM</a:t>
              </a:r>
              <a:endParaRPr sz="1200" b="1"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5634538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grpSp>
        <p:nvGrpSpPr>
          <p:cNvPr id="793" name="Google Shape;793;g2e103d83ba6_0_68"/>
          <p:cNvGrpSpPr/>
          <p:nvPr/>
        </p:nvGrpSpPr>
        <p:grpSpPr>
          <a:xfrm>
            <a:off x="648475" y="1490317"/>
            <a:ext cx="7899383" cy="1515741"/>
            <a:chOff x="402221" y="660918"/>
            <a:chExt cx="8107752" cy="1555723"/>
          </a:xfrm>
        </p:grpSpPr>
        <p:sp>
          <p:nvSpPr>
            <p:cNvPr id="794" name="Google Shape;794;g2e103d83ba6_0_68"/>
            <p:cNvSpPr/>
            <p:nvPr/>
          </p:nvSpPr>
          <p:spPr>
            <a:xfrm>
              <a:off x="3660573" y="660918"/>
              <a:ext cx="1616400" cy="15525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g2e103d83ba6_0_68"/>
            <p:cNvSpPr txBox="1"/>
            <p:nvPr/>
          </p:nvSpPr>
          <p:spPr>
            <a:xfrm>
              <a:off x="3765878" y="762006"/>
              <a:ext cx="1405800" cy="13503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Artificial</a:t>
              </a:r>
              <a:endParaRPr sz="15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796" name="Google Shape;796;g2e103d83ba6_0_68"/>
            <p:cNvSpPr/>
            <p:nvPr/>
          </p:nvSpPr>
          <p:spPr>
            <a:xfrm>
              <a:off x="2137458" y="911558"/>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g2e103d83ba6_0_68"/>
            <p:cNvSpPr txBox="1"/>
            <p:nvPr/>
          </p:nvSpPr>
          <p:spPr>
            <a:xfrm>
              <a:off x="2277607" y="1315880"/>
              <a:ext cx="777000" cy="2487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798" name="Google Shape;798;g2e103d83ba6_0_68"/>
            <p:cNvSpPr/>
            <p:nvPr/>
          </p:nvSpPr>
          <p:spPr>
            <a:xfrm>
              <a:off x="402221" y="663980"/>
              <a:ext cx="1616400" cy="15525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g2e103d83ba6_0_68"/>
            <p:cNvSpPr txBox="1"/>
            <p:nvPr/>
          </p:nvSpPr>
          <p:spPr>
            <a:xfrm>
              <a:off x="535261" y="868448"/>
              <a:ext cx="1296600" cy="12057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Clr>
                  <a:schemeClr val="dk1"/>
                </a:buClr>
                <a:buFont typeface="Arial"/>
                <a:buNone/>
              </a:pPr>
              <a:r>
                <a:rPr lang="en-US" sz="1500" b="1">
                  <a:solidFill>
                    <a:schemeClr val="lt1"/>
                  </a:solidFill>
                  <a:latin typeface="Tahoma"/>
                  <a:ea typeface="Tahoma"/>
                  <a:cs typeface="Tahoma"/>
                  <a:sym typeface="Tahoma"/>
                </a:rPr>
                <a:t>Collective</a:t>
              </a:r>
              <a:endParaRPr sz="15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800" name="Google Shape;800;g2e103d83ba6_0_68"/>
            <p:cNvSpPr/>
            <p:nvPr/>
          </p:nvSpPr>
          <p:spPr>
            <a:xfrm>
              <a:off x="6839873" y="663841"/>
              <a:ext cx="1670100" cy="1552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g2e103d83ba6_0_68"/>
            <p:cNvSpPr txBox="1"/>
            <p:nvPr/>
          </p:nvSpPr>
          <p:spPr>
            <a:xfrm>
              <a:off x="6918917" y="731760"/>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Market</a:t>
              </a:r>
              <a:endParaRPr sz="1500" b="1">
                <a:solidFill>
                  <a:schemeClr val="lt1"/>
                </a:solidFill>
                <a:latin typeface="Tahoma"/>
                <a:ea typeface="Tahoma"/>
                <a:cs typeface="Tahoma"/>
                <a:sym typeface="Tahoma"/>
              </a:endParaRPr>
            </a:p>
          </p:txBody>
        </p:sp>
      </p:grpSp>
      <p:sp>
        <p:nvSpPr>
          <p:cNvPr id="802" name="Google Shape;802;g2e103d83ba6_0_68"/>
          <p:cNvSpPr/>
          <p:nvPr/>
        </p:nvSpPr>
        <p:spPr>
          <a:xfrm>
            <a:off x="5682697" y="1734546"/>
            <a:ext cx="1029900" cy="10299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g2e103d83ba6_0_68"/>
          <p:cNvSpPr/>
          <p:nvPr/>
        </p:nvSpPr>
        <p:spPr>
          <a:xfrm>
            <a:off x="3620228" y="4167388"/>
            <a:ext cx="2076600" cy="20664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g2e103d83ba6_0_68"/>
          <p:cNvSpPr txBox="1"/>
          <p:nvPr/>
        </p:nvSpPr>
        <p:spPr>
          <a:xfrm>
            <a:off x="3610117" y="4316956"/>
            <a:ext cx="2076600" cy="1589993"/>
          </a:xfrm>
          <a:prstGeom prst="rect">
            <a:avLst/>
          </a:prstGeom>
          <a:noFill/>
          <a:ln>
            <a:noFill/>
          </a:ln>
        </p:spPr>
        <p:txBody>
          <a:bodyPr spcFirstLastPara="1" wrap="square" lIns="20300" tIns="20300" rIns="20300" bIns="20300" anchor="ctr" anchorCtr="0">
            <a:noAutofit/>
          </a:bodyPr>
          <a:lstStyle/>
          <a:p>
            <a:pPr lvl="0" algn="ctr">
              <a:lnSpc>
                <a:spcPct val="90000"/>
              </a:lnSpc>
            </a:pPr>
            <a:r>
              <a:rPr lang="en-US" sz="2000" b="1" dirty="0">
                <a:solidFill>
                  <a:schemeClr val="lt1"/>
                </a:solidFill>
                <a:latin typeface="Tahoma"/>
                <a:ea typeface="Tahoma"/>
                <a:cs typeface="Tahoma"/>
                <a:sym typeface="Tahoma"/>
              </a:rPr>
              <a:t>LLM Interpretation</a:t>
            </a:r>
            <a:endParaRPr sz="2000" b="1" dirty="0">
              <a:solidFill>
                <a:schemeClr val="lt1"/>
              </a:solidFill>
              <a:latin typeface="Tahoma"/>
              <a:ea typeface="Tahoma"/>
              <a:cs typeface="Tahoma"/>
              <a:sym typeface="Tahoma"/>
            </a:endParaRPr>
          </a:p>
        </p:txBody>
      </p:sp>
      <p:sp>
        <p:nvSpPr>
          <p:cNvPr id="805" name="Google Shape;805;g2e103d83ba6_0_68"/>
          <p:cNvSpPr/>
          <p:nvPr/>
        </p:nvSpPr>
        <p:spPr>
          <a:xfrm>
            <a:off x="4462328" y="3303738"/>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6" name="Google Shape;806;g2e103d83ba6_0_68"/>
          <p:cNvSpPr/>
          <p:nvPr/>
        </p:nvSpPr>
        <p:spPr>
          <a:xfrm>
            <a:off x="7557500" y="3303738"/>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7" name="Google Shape;807;g2e103d83ba6_0_68"/>
          <p:cNvSpPr/>
          <p:nvPr/>
        </p:nvSpPr>
        <p:spPr>
          <a:xfrm>
            <a:off x="7064600" y="4294900"/>
            <a:ext cx="1378200" cy="14058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g2e103d83ba6_0_68"/>
          <p:cNvSpPr txBox="1"/>
          <p:nvPr/>
        </p:nvSpPr>
        <p:spPr>
          <a:xfrm>
            <a:off x="6997690" y="4287856"/>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Stock</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Portfolio</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Forming </a:t>
            </a:r>
            <a:endParaRPr sz="1500" b="1">
              <a:solidFill>
                <a:schemeClr val="lt1"/>
              </a:solidFill>
              <a:latin typeface="Tahoma"/>
              <a:ea typeface="Tahoma"/>
              <a:cs typeface="Tahoma"/>
              <a:sym typeface="Tahoma"/>
            </a:endParaRPr>
          </a:p>
        </p:txBody>
      </p:sp>
      <p:sp>
        <p:nvSpPr>
          <p:cNvPr id="809" name="Google Shape;809;g2e103d83ba6_0_68"/>
          <p:cNvSpPr txBox="1"/>
          <p:nvPr/>
        </p:nvSpPr>
        <p:spPr>
          <a:xfrm>
            <a:off x="226732" y="3414378"/>
            <a:ext cx="3314221" cy="2651873"/>
          </a:xfrm>
          <a:prstGeom prst="rect">
            <a:avLst/>
          </a:prstGeom>
          <a:noFill/>
          <a:ln>
            <a:noFill/>
          </a:ln>
        </p:spPr>
        <p:txBody>
          <a:bodyPr spcFirstLastPara="1" wrap="square" lIns="91425" tIns="91425" rIns="91425" bIns="91425" anchor="t" anchorCtr="0">
            <a:noAutofit/>
          </a:bodyPr>
          <a:lstStyle/>
          <a:p>
            <a:pPr lvl="0"/>
            <a:r>
              <a:rPr lang="en-US"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LLM Interpretation in Finance</a:t>
            </a:r>
            <a:endParaRPr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a:p>
            <a:pPr marL="0" lvl="0" indent="0" algn="l" rtl="0">
              <a:spcBef>
                <a:spcPts val="0"/>
              </a:spcBef>
              <a:spcAft>
                <a:spcPts val="0"/>
              </a:spcAft>
              <a:buNone/>
            </a:pPr>
            <a:endParaRPr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a:p>
            <a:pPr lvl="0"/>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LLMs extract signals such as </a:t>
            </a:r>
            <a:r>
              <a:rPr lang="en-US"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sentiment</a:t>
            </a:r>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 and </a:t>
            </a:r>
            <a:r>
              <a:rPr lang="en-US"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outlook</a:t>
            </a:r>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 from financial texts like news, earnings reports, and macroeconomic statements, using prompts to activate relevant knowledge for investment decisions.</a:t>
            </a:r>
            <a:endParaRPr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p:txBody>
      </p:sp>
      <p:cxnSp>
        <p:nvCxnSpPr>
          <p:cNvPr id="810" name="Google Shape;810;g2e103d83ba6_0_68"/>
          <p:cNvCxnSpPr>
            <a:cxnSpLocks/>
          </p:cNvCxnSpPr>
          <p:nvPr/>
        </p:nvCxnSpPr>
        <p:spPr>
          <a:xfrm flipH="1" flipV="1">
            <a:off x="3357995" y="4414438"/>
            <a:ext cx="365916" cy="181367"/>
          </a:xfrm>
          <a:prstGeom prst="straightConnector1">
            <a:avLst/>
          </a:prstGeom>
          <a:noFill/>
          <a:ln w="9525" cap="flat" cmpd="sng">
            <a:solidFill>
              <a:schemeClr val="dk2"/>
            </a:solidFill>
            <a:prstDash val="solid"/>
            <a:round/>
            <a:headEnd type="none" w="med" len="med"/>
            <a:tailEnd type="none" w="med" len="med"/>
          </a:ln>
        </p:spPr>
      </p:cxnSp>
      <p:cxnSp>
        <p:nvCxnSpPr>
          <p:cNvPr id="811" name="Google Shape;811;g2e103d83ba6_0_68"/>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2" name="Google Shape;812;g2e103d83ba6_0_68"/>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lvl="0" algn="ctr">
              <a:buClr>
                <a:srgbClr val="003399"/>
              </a:buClr>
              <a:buSzPts val="4400"/>
            </a:pPr>
            <a:r>
              <a:rPr lang="en-US" sz="4400" b="1" dirty="0">
                <a:solidFill>
                  <a:srgbClr val="003399"/>
                </a:solidFill>
                <a:latin typeface="Calibri"/>
                <a:ea typeface="Calibri"/>
                <a:cs typeface="Calibri"/>
                <a:sym typeface="Calibri"/>
              </a:rPr>
              <a:t>LLM Interpretation</a:t>
            </a:r>
            <a:endParaRPr sz="4400" b="1" dirty="0">
              <a:solidFill>
                <a:srgbClr val="003399"/>
              </a:solidFill>
              <a:latin typeface="Calibri"/>
              <a:ea typeface="Calibri"/>
              <a:cs typeface="Calibri"/>
              <a:sym typeface="Calibri"/>
            </a:endParaRPr>
          </a:p>
        </p:txBody>
      </p:sp>
    </p:spTree>
    <p:extLst>
      <p:ext uri="{BB962C8B-B14F-4D97-AF65-F5344CB8AC3E}">
        <p14:creationId xmlns:p14="http://schemas.microsoft.com/office/powerpoint/2010/main" val="3675638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2e782ec4a57_0_163"/>
          <p:cNvSpPr txBox="1">
            <a:spLocks noGrp="1"/>
          </p:cNvSpPr>
          <p:nvPr>
            <p:ph type="body" idx="1"/>
          </p:nvPr>
        </p:nvSpPr>
        <p:spPr>
          <a:xfrm>
            <a:off x="704599" y="1397850"/>
            <a:ext cx="8077203" cy="1725307"/>
          </a:xfrm>
          <a:prstGeom prst="rect">
            <a:avLst/>
          </a:prstGeom>
          <a:noFill/>
          <a:ln>
            <a:noFill/>
          </a:ln>
        </p:spPr>
        <p:txBody>
          <a:bodyPr spcFirstLastPara="1" wrap="square" lIns="91425" tIns="45700" rIns="91425" bIns="45700" anchor="t" anchorCtr="0">
            <a:noAutofit/>
          </a:bodyPr>
          <a:lstStyle/>
          <a:p>
            <a:pPr marL="342900" indent="-355600">
              <a:lnSpc>
                <a:spcPct val="115000"/>
              </a:lnSpc>
              <a:spcBef>
                <a:spcPts val="500"/>
              </a:spcBef>
              <a:buSzPts val="2000"/>
              <a:buFont typeface="Calibri"/>
              <a:buChar char="•"/>
            </a:pPr>
            <a:r>
              <a:rPr lang="en-US" altLang="zh-TW" sz="2400" b="1" dirty="0"/>
              <a:t>LLMs reflect the evolution of human intelligence</a:t>
            </a:r>
            <a:br>
              <a:rPr lang="en-US" altLang="zh-TW" sz="2400" dirty="0"/>
            </a:br>
            <a:r>
              <a:rPr lang="en-US" altLang="zh-TW" sz="2000" dirty="0"/>
              <a:t>Large Language Model (LLM) is an AI system trained on vast amounts of textual data, capable of understanding and generating natural language, and simulating human-like conversation and creative writing.</a:t>
            </a:r>
          </a:p>
          <a:p>
            <a:pPr marL="0" indent="0">
              <a:lnSpc>
                <a:spcPct val="115000"/>
              </a:lnSpc>
              <a:spcBef>
                <a:spcPts val="500"/>
              </a:spcBef>
              <a:buSzPts val="2000"/>
              <a:buNone/>
            </a:pPr>
            <a:endParaRPr lang="en-US" altLang="zh-TW" sz="2000" dirty="0"/>
          </a:p>
          <a:p>
            <a:pPr marL="342900" lvl="0" indent="-355600">
              <a:lnSpc>
                <a:spcPct val="115000"/>
              </a:lnSpc>
              <a:spcBef>
                <a:spcPts val="500"/>
              </a:spcBef>
              <a:buSzPts val="2000"/>
              <a:buFont typeface="Calibri"/>
              <a:buChar char="•"/>
            </a:pPr>
            <a:endParaRPr lang="en-US" sz="2000" dirty="0"/>
          </a:p>
        </p:txBody>
      </p:sp>
      <p:sp>
        <p:nvSpPr>
          <p:cNvPr id="421" name="Google Shape;421;g2e782ec4a57_0_163"/>
          <p:cNvSpPr txBox="1">
            <a:spLocks noGrp="1"/>
          </p:cNvSpPr>
          <p:nvPr>
            <p:ph type="body" idx="1"/>
          </p:nvPr>
        </p:nvSpPr>
        <p:spPr>
          <a:xfrm>
            <a:off x="6185457" y="5160190"/>
            <a:ext cx="2380594" cy="641700"/>
          </a:xfrm>
          <a:prstGeom prst="rect">
            <a:avLst/>
          </a:prstGeom>
          <a:noFill/>
          <a:ln>
            <a:noFill/>
          </a:ln>
        </p:spPr>
        <p:txBody>
          <a:bodyPr spcFirstLastPara="1" wrap="square" lIns="91425" tIns="45700" rIns="91425" bIns="45700" anchor="t" anchorCtr="0">
            <a:noAutofit/>
          </a:bodyPr>
          <a:lstStyle/>
          <a:p>
            <a:pPr marL="0" lvl="0" indent="0" algn="ctr">
              <a:lnSpc>
                <a:spcPct val="115000"/>
              </a:lnSpc>
              <a:spcBef>
                <a:spcPts val="500"/>
              </a:spcBef>
              <a:buNone/>
            </a:pPr>
            <a:r>
              <a:rPr lang="en-US" altLang="zh-TW" sz="1400" b="1" dirty="0"/>
              <a:t>Knowledge Assistant </a:t>
            </a:r>
            <a:endParaRPr sz="1400" b="1" dirty="0"/>
          </a:p>
          <a:p>
            <a:pPr marL="0" lvl="0" indent="0" algn="ctr">
              <a:spcBef>
                <a:spcPts val="0"/>
              </a:spcBef>
              <a:buNone/>
            </a:pPr>
            <a:r>
              <a:rPr lang="en-US" altLang="zh-TW" sz="1200" dirty="0"/>
              <a:t>an AI that understands, organizes, and applies knowledge.</a:t>
            </a:r>
            <a:endParaRPr lang="en-US" sz="1200" dirty="0"/>
          </a:p>
        </p:txBody>
      </p:sp>
      <p:sp>
        <p:nvSpPr>
          <p:cNvPr id="424" name="Google Shape;424;g2e782ec4a57_0_163"/>
          <p:cNvSpPr/>
          <p:nvPr/>
        </p:nvSpPr>
        <p:spPr>
          <a:xfrm>
            <a:off x="3988923" y="4337303"/>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5" name="Google Shape;425;g2e782ec4a57_0_163"/>
          <p:cNvSpPr txBox="1">
            <a:spLocks noGrp="1"/>
          </p:cNvSpPr>
          <p:nvPr>
            <p:ph type="body" idx="1"/>
          </p:nvPr>
        </p:nvSpPr>
        <p:spPr>
          <a:xfrm>
            <a:off x="3699412" y="5223751"/>
            <a:ext cx="2154900" cy="746700"/>
          </a:xfrm>
          <a:prstGeom prst="rect">
            <a:avLst/>
          </a:prstGeom>
          <a:noFill/>
          <a:ln>
            <a:noFill/>
          </a:ln>
        </p:spPr>
        <p:txBody>
          <a:bodyPr spcFirstLastPara="1" wrap="square" lIns="91425" tIns="45700" rIns="91425" bIns="45700" anchor="t" anchorCtr="0">
            <a:noAutofit/>
          </a:bodyPr>
          <a:lstStyle/>
          <a:p>
            <a:pPr marL="0" lvl="0" indent="0" algn="ctr">
              <a:lnSpc>
                <a:spcPct val="115000"/>
              </a:lnSpc>
              <a:spcBef>
                <a:spcPts val="0"/>
              </a:spcBef>
              <a:buNone/>
            </a:pPr>
            <a:r>
              <a:rPr lang="en-US" altLang="zh-TW" sz="1400" b="1" dirty="0"/>
              <a:t>Document Summarization</a:t>
            </a:r>
            <a:r>
              <a:rPr lang="zh-TW" altLang="en-US" sz="1400" b="1" dirty="0"/>
              <a:t>　</a:t>
            </a:r>
            <a:r>
              <a:rPr lang="en-US" altLang="zh-TW" sz="1200" dirty="0"/>
              <a:t>summarize and consolidate content from multiple documents</a:t>
            </a:r>
            <a:br>
              <a:rPr lang="en-US" altLang="zh-TW" sz="1200" dirty="0"/>
            </a:br>
            <a:endParaRPr sz="1200" dirty="0"/>
          </a:p>
        </p:txBody>
      </p:sp>
      <p:sp>
        <p:nvSpPr>
          <p:cNvPr id="426" name="Google Shape;426;g2e782ec4a57_0_163"/>
          <p:cNvSpPr/>
          <p:nvPr/>
        </p:nvSpPr>
        <p:spPr>
          <a:xfrm>
            <a:off x="1212614" y="4330664"/>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7" name="Google Shape;427;g2e782ec4a57_0_163"/>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lvl="0" algn="ctr">
              <a:buClr>
                <a:srgbClr val="003399"/>
              </a:buClr>
              <a:buSzPts val="4400"/>
            </a:pPr>
            <a:r>
              <a:rPr lang="en-US" sz="4400" b="1" dirty="0">
                <a:solidFill>
                  <a:srgbClr val="003399"/>
                </a:solidFill>
                <a:latin typeface="Calibri"/>
                <a:ea typeface="Calibri"/>
                <a:cs typeface="Calibri"/>
                <a:sym typeface="Calibri"/>
              </a:rPr>
              <a:t>Large </a:t>
            </a:r>
            <a:r>
              <a:rPr lang="en-US" altLang="zh-TW" sz="4400" b="1" dirty="0">
                <a:solidFill>
                  <a:srgbClr val="003399"/>
                </a:solidFill>
                <a:latin typeface="Calibri"/>
                <a:ea typeface="Calibri"/>
                <a:cs typeface="Calibri"/>
                <a:sym typeface="Calibri"/>
              </a:rPr>
              <a:t>L</a:t>
            </a:r>
            <a:r>
              <a:rPr lang="en-US" sz="4400" b="1" dirty="0">
                <a:solidFill>
                  <a:srgbClr val="003399"/>
                </a:solidFill>
                <a:latin typeface="Calibri"/>
                <a:ea typeface="Calibri"/>
                <a:cs typeface="Calibri"/>
                <a:sym typeface="Calibri"/>
              </a:rPr>
              <a:t>anguage </a:t>
            </a:r>
            <a:r>
              <a:rPr lang="en-US" altLang="zh-TW" sz="4400" b="1" dirty="0">
                <a:solidFill>
                  <a:srgbClr val="003399"/>
                </a:solidFill>
                <a:latin typeface="Calibri"/>
                <a:ea typeface="Calibri"/>
                <a:cs typeface="Calibri"/>
                <a:sym typeface="Calibri"/>
              </a:rPr>
              <a:t>M</a:t>
            </a:r>
            <a:r>
              <a:rPr lang="en-US" sz="4400" b="1" dirty="0">
                <a:solidFill>
                  <a:srgbClr val="003399"/>
                </a:solidFill>
                <a:latin typeface="Calibri"/>
                <a:ea typeface="Calibri"/>
                <a:cs typeface="Calibri"/>
                <a:sym typeface="Calibri"/>
              </a:rPr>
              <a:t>odels</a:t>
            </a:r>
            <a:endParaRPr sz="4200" b="1" dirty="0">
              <a:solidFill>
                <a:srgbClr val="003399"/>
              </a:solidFill>
              <a:latin typeface="Calibri"/>
              <a:ea typeface="Calibri"/>
              <a:cs typeface="Calibri"/>
              <a:sym typeface="Calibri"/>
            </a:endParaRPr>
          </a:p>
        </p:txBody>
      </p:sp>
      <p:cxnSp>
        <p:nvCxnSpPr>
          <p:cNvPr id="428" name="Google Shape;428;g2e782ec4a57_0_16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434" name="Google Shape;434;g2e782ec4a57_0_163"/>
          <p:cNvSpPr txBox="1">
            <a:spLocks noGrp="1"/>
          </p:cNvSpPr>
          <p:nvPr>
            <p:ph type="body" idx="1"/>
          </p:nvPr>
        </p:nvSpPr>
        <p:spPr>
          <a:xfrm>
            <a:off x="704599" y="5244490"/>
            <a:ext cx="2695789" cy="557400"/>
          </a:xfrm>
          <a:prstGeom prst="rect">
            <a:avLst/>
          </a:prstGeom>
          <a:noFill/>
          <a:ln>
            <a:noFill/>
          </a:ln>
        </p:spPr>
        <p:txBody>
          <a:bodyPr spcFirstLastPara="1" wrap="square" lIns="91425" tIns="45700" rIns="91425" bIns="45700" anchor="t" anchorCtr="0">
            <a:noAutofit/>
          </a:bodyPr>
          <a:lstStyle/>
          <a:p>
            <a:pPr marL="0" lvl="0" indent="0" algn="ctr">
              <a:spcBef>
                <a:spcPts val="0"/>
              </a:spcBef>
              <a:buNone/>
            </a:pPr>
            <a:r>
              <a:rPr lang="en-US" altLang="zh-TW" sz="1400" b="1" dirty="0"/>
              <a:t>Natural Language Processing (NLP)</a:t>
            </a:r>
            <a:endParaRPr sz="1400" b="1" dirty="0"/>
          </a:p>
          <a:p>
            <a:pPr marL="0" lvl="0" indent="0" algn="ctr">
              <a:spcBef>
                <a:spcPts val="0"/>
              </a:spcBef>
              <a:buNone/>
            </a:pPr>
            <a:r>
              <a:rPr lang="en-US" altLang="zh-TW" sz="1200" dirty="0"/>
              <a:t>Perform tasks like sentiment analysis and classification</a:t>
            </a:r>
            <a:endParaRPr sz="1200" dirty="0"/>
          </a:p>
        </p:txBody>
      </p:sp>
      <p:sp>
        <p:nvSpPr>
          <p:cNvPr id="435" name="Google Shape;435;g2e782ec4a57_0_163"/>
          <p:cNvSpPr txBox="1">
            <a:spLocks noGrp="1"/>
          </p:cNvSpPr>
          <p:nvPr>
            <p:ph type="body" idx="1"/>
          </p:nvPr>
        </p:nvSpPr>
        <p:spPr>
          <a:xfrm>
            <a:off x="605375" y="3662197"/>
            <a:ext cx="4469545" cy="421200"/>
          </a:xfrm>
          <a:prstGeom prst="rect">
            <a:avLst/>
          </a:prstGeom>
          <a:noFill/>
          <a:ln>
            <a:noFill/>
          </a:ln>
        </p:spPr>
        <p:txBody>
          <a:bodyPr spcFirstLastPara="1" wrap="square" lIns="91425" tIns="45700" rIns="91425" bIns="45700" anchor="t" anchorCtr="0">
            <a:noAutofit/>
          </a:bodyPr>
          <a:lstStyle/>
          <a:p>
            <a:pPr lvl="0" indent="-355600">
              <a:lnSpc>
                <a:spcPct val="115000"/>
              </a:lnSpc>
              <a:spcBef>
                <a:spcPts val="500"/>
              </a:spcBef>
              <a:buSzPts val="2000"/>
              <a:buFont typeface="Calibri"/>
              <a:buChar char="•"/>
            </a:pPr>
            <a:r>
              <a:rPr lang="en-US" altLang="zh-TW" sz="2000" b="1" dirty="0"/>
              <a:t>3 Application Scenarios of LLMs </a:t>
            </a:r>
            <a:endParaRPr sz="2000" b="1" dirty="0"/>
          </a:p>
        </p:txBody>
      </p:sp>
      <p:sp>
        <p:nvSpPr>
          <p:cNvPr id="16" name="Google Shape;426;g2e782ec4a57_0_163">
            <a:extLst>
              <a:ext uri="{FF2B5EF4-FFF2-40B4-BE49-F238E27FC236}">
                <a16:creationId xmlns:a16="http://schemas.microsoft.com/office/drawing/2014/main" id="{F32D1EB9-4BBF-5CD9-E71D-9057ECA2FFC0}"/>
              </a:ext>
            </a:extLst>
          </p:cNvPr>
          <p:cNvSpPr/>
          <p:nvPr/>
        </p:nvSpPr>
        <p:spPr>
          <a:xfrm>
            <a:off x="6549443" y="435561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7" name="圖片 26">
            <a:extLst>
              <a:ext uri="{FF2B5EF4-FFF2-40B4-BE49-F238E27FC236}">
                <a16:creationId xmlns:a16="http://schemas.microsoft.com/office/drawing/2014/main" id="{9327B7A4-DC62-6E09-B2D5-2DA37EF74D11}"/>
              </a:ext>
            </a:extLst>
          </p:cNvPr>
          <p:cNvPicPr>
            <a:picLocks noChangeAspect="1"/>
          </p:cNvPicPr>
          <p:nvPr/>
        </p:nvPicPr>
        <p:blipFill>
          <a:blip r:embed="rId3"/>
          <a:stretch>
            <a:fillRect/>
          </a:stretch>
        </p:blipFill>
        <p:spPr>
          <a:xfrm>
            <a:off x="1607661" y="4431818"/>
            <a:ext cx="724731" cy="724731"/>
          </a:xfrm>
          <a:prstGeom prst="rect">
            <a:avLst/>
          </a:prstGeom>
        </p:spPr>
      </p:pic>
      <p:pic>
        <p:nvPicPr>
          <p:cNvPr id="29" name="圖片 28">
            <a:extLst>
              <a:ext uri="{FF2B5EF4-FFF2-40B4-BE49-F238E27FC236}">
                <a16:creationId xmlns:a16="http://schemas.microsoft.com/office/drawing/2014/main" id="{5F0A849E-D167-9924-9E8B-AF5787DEE315}"/>
              </a:ext>
            </a:extLst>
          </p:cNvPr>
          <p:cNvPicPr>
            <a:picLocks noChangeAspect="1"/>
          </p:cNvPicPr>
          <p:nvPr/>
        </p:nvPicPr>
        <p:blipFill>
          <a:blip r:embed="rId4"/>
          <a:stretch>
            <a:fillRect/>
          </a:stretch>
        </p:blipFill>
        <p:spPr>
          <a:xfrm>
            <a:off x="4414496" y="4433593"/>
            <a:ext cx="724731" cy="724731"/>
          </a:xfrm>
          <a:prstGeom prst="rect">
            <a:avLst/>
          </a:prstGeom>
        </p:spPr>
      </p:pic>
      <p:pic>
        <p:nvPicPr>
          <p:cNvPr id="31" name="圖片 30">
            <a:extLst>
              <a:ext uri="{FF2B5EF4-FFF2-40B4-BE49-F238E27FC236}">
                <a16:creationId xmlns:a16="http://schemas.microsoft.com/office/drawing/2014/main" id="{98FB4E3E-9E72-F57F-E903-8A378CF340E1}"/>
              </a:ext>
            </a:extLst>
          </p:cNvPr>
          <p:cNvPicPr>
            <a:picLocks noChangeAspect="1"/>
          </p:cNvPicPr>
          <p:nvPr/>
        </p:nvPicPr>
        <p:blipFill>
          <a:blip r:embed="rId5"/>
          <a:stretch>
            <a:fillRect/>
          </a:stretch>
        </p:blipFill>
        <p:spPr>
          <a:xfrm>
            <a:off x="6939625" y="4407700"/>
            <a:ext cx="795536" cy="795536"/>
          </a:xfrm>
          <a:prstGeom prst="rect">
            <a:avLst/>
          </a:prstGeom>
        </p:spPr>
      </p:pic>
      <p:pic>
        <p:nvPicPr>
          <p:cNvPr id="1030" name="Picture 6" descr="Meta's Llama 4 is Coming Soon">
            <a:extLst>
              <a:ext uri="{FF2B5EF4-FFF2-40B4-BE49-F238E27FC236}">
                <a16:creationId xmlns:a16="http://schemas.microsoft.com/office/drawing/2014/main" id="{42C23225-E94D-C4C0-54E3-D5A164D8B72A}"/>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6499" b="62315" l="16027" r="76461">
                        <a14:foregroundMark x1="16027" y1="52819" x2="16027" y2="52819"/>
                        <a14:foregroundMark x1="41736" y1="52819" x2="41736" y2="52819"/>
                        <a14:foregroundMark x1="47412" y1="52819" x2="47412" y2="52819"/>
                        <a14:foregroundMark x1="48581" y1="58457" x2="48581" y2="58457"/>
                        <a14:foregroundMark x1="56093" y1="51632" x2="56093" y2="51632"/>
                        <a14:foregroundMark x1="61269" y1="49258" x2="61269" y2="49258"/>
                        <a14:foregroundMark x1="71953" y1="54599" x2="71953" y2="54599"/>
                        <a14:foregroundMark x1="76461" y1="52819" x2="76461" y2="52819"/>
                        <a14:backgroundMark x1="20534" y1="49258" x2="20534" y2="49258"/>
                        <a14:backgroundMark x1="31886" y1="45104" x2="31886" y2="45104"/>
                      </a14:backgroundRemoval>
                    </a14:imgEffect>
                  </a14:imgLayer>
                </a14:imgProps>
              </a:ext>
              <a:ext uri="{28A0092B-C50C-407E-A947-70E740481C1C}">
                <a14:useLocalDpi xmlns:a14="http://schemas.microsoft.com/office/drawing/2010/main" val="0"/>
              </a:ext>
            </a:extLst>
          </a:blip>
          <a:srcRect l="12837" t="33383" r="20153" b="34463"/>
          <a:stretch>
            <a:fillRect/>
          </a:stretch>
        </p:blipFill>
        <p:spPr bwMode="auto">
          <a:xfrm>
            <a:off x="2651347" y="3162073"/>
            <a:ext cx="1668362" cy="4503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oogle Gemini">
            <a:extLst>
              <a:ext uri="{FF2B5EF4-FFF2-40B4-BE49-F238E27FC236}">
                <a16:creationId xmlns:a16="http://schemas.microsoft.com/office/drawing/2014/main" id="{798DF00E-4A38-40F8-CFA9-E2186D171A61}"/>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6190" b="58730" l="25667" r="70833">
                        <a14:foregroundMark x1="30083" y1="50952" x2="30083" y2="50952"/>
                        <a14:foregroundMark x1="30333" y1="46825" x2="29250" y2="46984"/>
                        <a14:foregroundMark x1="29917" y1="51270" x2="29417" y2="55079"/>
                        <a14:foregroundMark x1="34083" y1="50317" x2="34417" y2="50317"/>
                        <a14:foregroundMark x1="25667" y1="50317" x2="26667" y2="50317"/>
                        <a14:foregroundMark x1="52417" y1="48413" x2="52417" y2="48413"/>
                        <a14:foregroundMark x1="47000" y1="49841" x2="47000" y2="49841"/>
                        <a14:foregroundMark x1="61833" y1="48571" x2="61750" y2="47619"/>
                        <a14:foregroundMark x1="62000" y1="42857" x2="62000" y2="42857"/>
                        <a14:foregroundMark x1="64417" y1="51111" x2="64417" y2="51111"/>
                        <a14:foregroundMark x1="70417" y1="52063" x2="70417" y2="52063"/>
                        <a14:foregroundMark x1="70667" y1="44127" x2="70667" y2="44127"/>
                      </a14:backgroundRemoval>
                    </a14:imgEffect>
                  </a14:imgLayer>
                </a14:imgProps>
              </a:ext>
              <a:ext uri="{28A0092B-C50C-407E-A947-70E740481C1C}">
                <a14:useLocalDpi xmlns:a14="http://schemas.microsoft.com/office/drawing/2010/main" val="0"/>
              </a:ext>
            </a:extLst>
          </a:blip>
          <a:srcRect l="22801" t="33470" r="23788" b="38305"/>
          <a:stretch>
            <a:fillRect/>
          </a:stretch>
        </p:blipFill>
        <p:spPr bwMode="auto">
          <a:xfrm>
            <a:off x="4549837" y="3087345"/>
            <a:ext cx="1946210" cy="5399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nthropic's Claude 3: Is it Better Than GPT-4? - EnDevSols">
            <a:extLst>
              <a:ext uri="{FF2B5EF4-FFF2-40B4-BE49-F238E27FC236}">
                <a16:creationId xmlns:a16="http://schemas.microsoft.com/office/drawing/2014/main" id="{5C72F4EE-88C9-BDF8-8F7B-F74023FE9743}"/>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29750" y1="44000" x2="29750" y2="44000"/>
                        <a14:foregroundMark x1="41875" y1="48667" x2="41875" y2="48667"/>
                        <a14:foregroundMark x1="45500" y1="53556" x2="45500" y2="53556"/>
                        <a14:foregroundMark x1="59125" y1="56889" x2="59125" y2="56889"/>
                        <a14:foregroundMark x1="62875" y1="48444" x2="62875" y2="48444"/>
                        <a14:foregroundMark x1="73375" y1="56000" x2="73375" y2="56000"/>
                        <a14:foregroundMark x1="87000" y1="56444" x2="87000" y2="56444"/>
                      </a14:backgroundRemoval>
                    </a14:imgEffect>
                  </a14:imgLayer>
                </a14:imgProps>
              </a:ext>
              <a:ext uri="{28A0092B-C50C-407E-A947-70E740481C1C}">
                <a14:useLocalDpi xmlns:a14="http://schemas.microsoft.com/office/drawing/2010/main" val="0"/>
              </a:ext>
            </a:extLst>
          </a:blip>
          <a:srcRect/>
          <a:stretch>
            <a:fillRect/>
          </a:stretch>
        </p:blipFill>
        <p:spPr bwMode="auto">
          <a:xfrm>
            <a:off x="384484" y="2845263"/>
            <a:ext cx="2045978" cy="114152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OpenAI Unveils ChatGPT 4o AI Model with Real-Time Multimodal Capabilities">
            <a:extLst>
              <a:ext uri="{FF2B5EF4-FFF2-40B4-BE49-F238E27FC236}">
                <a16:creationId xmlns:a16="http://schemas.microsoft.com/office/drawing/2014/main" id="{BA3FDBDB-6E41-D765-CD34-A042CA13843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1385" t="20784" r="11385" b="19135"/>
          <a:stretch>
            <a:fillRect/>
          </a:stretch>
        </p:blipFill>
        <p:spPr bwMode="auto">
          <a:xfrm>
            <a:off x="6713540" y="3114923"/>
            <a:ext cx="1817948" cy="593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4276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273cda50951_11_10"/>
          <p:cNvSpPr/>
          <p:nvPr/>
        </p:nvSpPr>
        <p:spPr>
          <a:xfrm>
            <a:off x="1321650" y="1561800"/>
            <a:ext cx="6500700" cy="2447302"/>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46" name="Google Shape;546;g273cda50951_11_1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48" name="Google Shape;548;g273cda50951_11_10"/>
          <p:cNvSpPr txBox="1"/>
          <p:nvPr/>
        </p:nvSpPr>
        <p:spPr>
          <a:xfrm>
            <a:off x="3043450" y="3211038"/>
            <a:ext cx="30324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500" b="1"/>
          </a:p>
        </p:txBody>
      </p:sp>
      <p:grpSp>
        <p:nvGrpSpPr>
          <p:cNvPr id="32" name="群組 31">
            <a:extLst>
              <a:ext uri="{FF2B5EF4-FFF2-40B4-BE49-F238E27FC236}">
                <a16:creationId xmlns:a16="http://schemas.microsoft.com/office/drawing/2014/main" id="{7CA6C9F7-DDDD-6C7D-9B21-450DC8BB20C0}"/>
              </a:ext>
            </a:extLst>
          </p:cNvPr>
          <p:cNvGrpSpPr/>
          <p:nvPr/>
        </p:nvGrpSpPr>
        <p:grpSpPr>
          <a:xfrm>
            <a:off x="1166202" y="5551714"/>
            <a:ext cx="2509800" cy="711600"/>
            <a:chOff x="927147" y="5597182"/>
            <a:chExt cx="2509800" cy="711600"/>
          </a:xfrm>
        </p:grpSpPr>
        <p:sp>
          <p:nvSpPr>
            <p:cNvPr id="551" name="Google Shape;551;g273cda50951_11_10"/>
            <p:cNvSpPr/>
            <p:nvPr/>
          </p:nvSpPr>
          <p:spPr>
            <a:xfrm>
              <a:off x="927147" y="5597182"/>
              <a:ext cx="2509800" cy="711600"/>
            </a:xfrm>
            <a:prstGeom prst="roundRect">
              <a:avLst>
                <a:gd name="adj" fmla="val 16667"/>
              </a:avLst>
            </a:prstGeom>
            <a:solidFill>
              <a:srgbClr val="CFE2F3"/>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3" name="Google Shape;553;g273cda50951_11_10"/>
            <p:cNvSpPr txBox="1"/>
            <p:nvPr/>
          </p:nvSpPr>
          <p:spPr>
            <a:xfrm>
              <a:off x="1096011" y="5778944"/>
              <a:ext cx="2194513" cy="397001"/>
            </a:xfrm>
            <a:prstGeom prst="rect">
              <a:avLst/>
            </a:prstGeom>
            <a:noFill/>
            <a:ln>
              <a:noFill/>
            </a:ln>
          </p:spPr>
          <p:txBody>
            <a:bodyPr spcFirstLastPara="1" wrap="square" lIns="91425" tIns="91425" rIns="91425" bIns="91425" anchor="t" anchorCtr="0">
              <a:spAutoFit/>
            </a:bodyPr>
            <a:lstStyle/>
            <a:p>
              <a:pPr lvl="0" algn="ctr">
                <a:lnSpc>
                  <a:spcPct val="115000"/>
                </a:lnSpc>
              </a:pPr>
              <a:r>
                <a:rPr lang="en-US" altLang="zh-TW" sz="1200" b="1" dirty="0">
                  <a:cs typeface="Times New Roman" panose="02020603050405020304" pitchFamily="18" charset="0"/>
                </a:rPr>
                <a:t>[positive / negative / neutral]</a:t>
              </a:r>
              <a:endParaRPr sz="1200" b="1" dirty="0">
                <a:solidFill>
                  <a:srgbClr val="000000"/>
                </a:solidFill>
              </a:endParaRPr>
            </a:p>
          </p:txBody>
        </p:sp>
      </p:grpSp>
      <p:sp>
        <p:nvSpPr>
          <p:cNvPr id="561" name="Google Shape;561;g273cda50951_11_10"/>
          <p:cNvSpPr txBox="1"/>
          <p:nvPr/>
        </p:nvSpPr>
        <p:spPr>
          <a:xfrm>
            <a:off x="3529579" y="3534131"/>
            <a:ext cx="1946881" cy="627059"/>
          </a:xfrm>
          <a:prstGeom prst="rect">
            <a:avLst/>
          </a:prstGeom>
          <a:noFill/>
          <a:ln>
            <a:noFill/>
          </a:ln>
        </p:spPr>
        <p:txBody>
          <a:bodyPr spcFirstLastPara="1" wrap="square" lIns="91425" tIns="91425" rIns="91425" bIns="91425" anchor="t" anchorCtr="0">
            <a:noAutofit/>
          </a:bodyPr>
          <a:lstStyle/>
          <a:p>
            <a:pPr lvl="0" algn="ctr"/>
            <a:r>
              <a:rPr lang="en-US" altLang="zh-TW" sz="1600" b="1" dirty="0">
                <a:solidFill>
                  <a:schemeClr val="dk1"/>
                </a:solidFill>
                <a:latin typeface="Calibri"/>
                <a:ea typeface="Calibri"/>
                <a:cs typeface="Calibri"/>
                <a:sym typeface="Calibri"/>
              </a:rPr>
              <a:t>Earnings Prompt</a:t>
            </a:r>
          </a:p>
        </p:txBody>
      </p:sp>
      <p:cxnSp>
        <p:nvCxnSpPr>
          <p:cNvPr id="565" name="Google Shape;565;g273cda50951_11_10"/>
          <p:cNvCxnSpPr>
            <a:cxnSpLocks/>
            <a:stCxn id="547" idx="0"/>
            <a:endCxn id="545" idx="2"/>
          </p:cNvCxnSpPr>
          <p:nvPr/>
        </p:nvCxnSpPr>
        <p:spPr>
          <a:xfrm flipH="1" flipV="1">
            <a:off x="4572000" y="4009102"/>
            <a:ext cx="1237627" cy="276744"/>
          </a:xfrm>
          <a:prstGeom prst="straightConnector1">
            <a:avLst/>
          </a:prstGeom>
          <a:noFill/>
          <a:ln w="9525" cap="flat" cmpd="sng">
            <a:solidFill>
              <a:schemeClr val="accent4">
                <a:lumMod val="75000"/>
              </a:schemeClr>
            </a:solidFill>
            <a:prstDash val="lgDash"/>
            <a:round/>
            <a:headEnd type="none" w="med" len="med"/>
            <a:tailEnd type="none" w="med" len="med"/>
          </a:ln>
        </p:spPr>
      </p:cxnSp>
      <p:sp>
        <p:nvSpPr>
          <p:cNvPr id="566" name="Google Shape;566;g273cda50951_11_10"/>
          <p:cNvSpPr txBox="1"/>
          <p:nvPr/>
        </p:nvSpPr>
        <p:spPr>
          <a:xfrm>
            <a:off x="1610200" y="1655270"/>
            <a:ext cx="6139109" cy="868335"/>
          </a:xfrm>
          <a:prstGeom prst="rect">
            <a:avLst/>
          </a:prstGeom>
          <a:noFill/>
          <a:ln>
            <a:noFill/>
          </a:ln>
        </p:spPr>
        <p:txBody>
          <a:bodyPr spcFirstLastPara="1" wrap="square" lIns="91425" tIns="91425" rIns="91425" bIns="91425" anchor="t" anchorCtr="0">
            <a:noAutofit/>
          </a:bodyPr>
          <a:lstStyle/>
          <a:p>
            <a:pPr lvl="0"/>
            <a:r>
              <a:rPr lang="en-US" sz="17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Prompt engineering guides LLMs to extract signals like sentiment, expectations from financial texts such as news, earnings reports and macro narratives for investment decisions.</a:t>
            </a:r>
            <a:endParaRPr sz="17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p:txBody>
      </p:sp>
      <p:sp>
        <p:nvSpPr>
          <p:cNvPr id="569" name="Google Shape;569;g273cda50951_11_10"/>
          <p:cNvSpPr txBox="1"/>
          <p:nvPr/>
        </p:nvSpPr>
        <p:spPr>
          <a:xfrm>
            <a:off x="1638710" y="3513303"/>
            <a:ext cx="1550650" cy="468600"/>
          </a:xfrm>
          <a:prstGeom prst="rect">
            <a:avLst/>
          </a:prstGeom>
          <a:noFill/>
          <a:ln>
            <a:noFill/>
          </a:ln>
        </p:spPr>
        <p:txBody>
          <a:bodyPr spcFirstLastPara="1" wrap="square" lIns="91425" tIns="91425" rIns="91425" bIns="91425" anchor="t" anchorCtr="0">
            <a:noAutofit/>
          </a:bodyPr>
          <a:lstStyle/>
          <a:p>
            <a:pPr lvl="0" algn="ctr"/>
            <a:r>
              <a:rPr lang="en-US" altLang="zh-TW" sz="1600" b="1" dirty="0">
                <a:latin typeface="Calibri" panose="020F0502020204030204" pitchFamily="34" charset="0"/>
                <a:ea typeface="Calibri" panose="020F0502020204030204" pitchFamily="34" charset="0"/>
                <a:cs typeface="Calibri" panose="020F0502020204030204" pitchFamily="34" charset="0"/>
              </a:rPr>
              <a:t>News Prompt</a:t>
            </a:r>
            <a:endParaRPr sz="16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72" name="Google Shape;572;g273cda50951_11_10"/>
          <p:cNvSpPr txBox="1"/>
          <p:nvPr/>
        </p:nvSpPr>
        <p:spPr>
          <a:xfrm>
            <a:off x="5887185" y="3531358"/>
            <a:ext cx="1977829" cy="468600"/>
          </a:xfrm>
          <a:prstGeom prst="rect">
            <a:avLst/>
          </a:prstGeom>
          <a:noFill/>
          <a:ln>
            <a:noFill/>
          </a:ln>
        </p:spPr>
        <p:txBody>
          <a:bodyPr spcFirstLastPara="1" wrap="square" lIns="91425" tIns="91425" rIns="91425" bIns="91425" anchor="t" anchorCtr="0">
            <a:noAutofit/>
          </a:bodyPr>
          <a:lstStyle/>
          <a:p>
            <a:pPr lvl="0" algn="ctr"/>
            <a:r>
              <a:rPr lang="en-US" altLang="zh-TW" sz="16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Macro Prompt</a:t>
            </a:r>
          </a:p>
        </p:txBody>
      </p:sp>
      <p:sp>
        <p:nvSpPr>
          <p:cNvPr id="573" name="Google Shape;573;g273cda50951_11_1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lvl="0" algn="ctr">
              <a:buClr>
                <a:srgbClr val="003399"/>
              </a:buClr>
              <a:buSzPts val="4400"/>
            </a:pPr>
            <a:r>
              <a:rPr lang="en-US" altLang="zh-TW" sz="4400" b="1" dirty="0">
                <a:solidFill>
                  <a:srgbClr val="003399"/>
                </a:solidFill>
                <a:latin typeface="Calibri"/>
                <a:ea typeface="Calibri"/>
                <a:cs typeface="Calibri"/>
                <a:sym typeface="Calibri"/>
              </a:rPr>
              <a:t>Prompt Engineering</a:t>
            </a:r>
          </a:p>
        </p:txBody>
      </p:sp>
      <p:grpSp>
        <p:nvGrpSpPr>
          <p:cNvPr id="17" name="群組 16">
            <a:extLst>
              <a:ext uri="{FF2B5EF4-FFF2-40B4-BE49-F238E27FC236}">
                <a16:creationId xmlns:a16="http://schemas.microsoft.com/office/drawing/2014/main" id="{3B2C54D6-B4F4-1768-ECEC-278C475F12D2}"/>
              </a:ext>
            </a:extLst>
          </p:cNvPr>
          <p:cNvGrpSpPr/>
          <p:nvPr/>
        </p:nvGrpSpPr>
        <p:grpSpPr>
          <a:xfrm>
            <a:off x="1855988" y="2636091"/>
            <a:ext cx="974562" cy="962059"/>
            <a:chOff x="1755561" y="2730008"/>
            <a:chExt cx="974562" cy="962059"/>
          </a:xfrm>
        </p:grpSpPr>
        <p:sp>
          <p:nvSpPr>
            <p:cNvPr id="567" name="Google Shape;567;g273cda50951_11_10"/>
            <p:cNvSpPr/>
            <p:nvPr/>
          </p:nvSpPr>
          <p:spPr>
            <a:xfrm>
              <a:off x="1755561" y="2730008"/>
              <a:ext cx="974562" cy="962059"/>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 name="圖片 2">
              <a:extLst>
                <a:ext uri="{FF2B5EF4-FFF2-40B4-BE49-F238E27FC236}">
                  <a16:creationId xmlns:a16="http://schemas.microsoft.com/office/drawing/2014/main" id="{0D9BE8E9-C540-460C-9962-0B11F6ADEC95}"/>
                </a:ext>
              </a:extLst>
            </p:cNvPr>
            <p:cNvPicPr>
              <a:picLocks noChangeAspect="1"/>
            </p:cNvPicPr>
            <p:nvPr/>
          </p:nvPicPr>
          <p:blipFill>
            <a:blip r:embed="rId3"/>
            <a:stretch>
              <a:fillRect/>
            </a:stretch>
          </p:blipFill>
          <p:spPr>
            <a:xfrm>
              <a:off x="1988304" y="2976020"/>
              <a:ext cx="509076" cy="509076"/>
            </a:xfrm>
            <a:prstGeom prst="rect">
              <a:avLst/>
            </a:prstGeom>
          </p:spPr>
        </p:pic>
      </p:grpSp>
      <p:cxnSp>
        <p:nvCxnSpPr>
          <p:cNvPr id="5" name="Google Shape;565;g273cda50951_11_10">
            <a:extLst>
              <a:ext uri="{FF2B5EF4-FFF2-40B4-BE49-F238E27FC236}">
                <a16:creationId xmlns:a16="http://schemas.microsoft.com/office/drawing/2014/main" id="{0C5E8192-99C4-E7B6-52BB-93D18C433539}"/>
              </a:ext>
            </a:extLst>
          </p:cNvPr>
          <p:cNvCxnSpPr>
            <a:cxnSpLocks/>
            <a:stCxn id="13" idx="0"/>
            <a:endCxn id="569" idx="2"/>
          </p:cNvCxnSpPr>
          <p:nvPr/>
        </p:nvCxnSpPr>
        <p:spPr>
          <a:xfrm flipV="1">
            <a:off x="2414035" y="3981903"/>
            <a:ext cx="0" cy="303943"/>
          </a:xfrm>
          <a:prstGeom prst="straightConnector1">
            <a:avLst/>
          </a:prstGeom>
          <a:noFill/>
          <a:ln w="9525" cap="flat" cmpd="sng">
            <a:solidFill>
              <a:schemeClr val="accent1">
                <a:lumMod val="75000"/>
              </a:schemeClr>
            </a:solidFill>
            <a:prstDash val="lgDash"/>
            <a:round/>
            <a:headEnd type="none" w="med" len="med"/>
            <a:tailEnd type="none" w="med" len="med"/>
          </a:ln>
        </p:spPr>
      </p:cxnSp>
      <p:grpSp>
        <p:nvGrpSpPr>
          <p:cNvPr id="35" name="群組 34">
            <a:extLst>
              <a:ext uri="{FF2B5EF4-FFF2-40B4-BE49-F238E27FC236}">
                <a16:creationId xmlns:a16="http://schemas.microsoft.com/office/drawing/2014/main" id="{12A14685-8CF3-2F88-7628-5DC26A58EC71}"/>
              </a:ext>
            </a:extLst>
          </p:cNvPr>
          <p:cNvGrpSpPr/>
          <p:nvPr/>
        </p:nvGrpSpPr>
        <p:grpSpPr>
          <a:xfrm>
            <a:off x="4559476" y="5553207"/>
            <a:ext cx="2509800" cy="850906"/>
            <a:chOff x="4477180" y="5615517"/>
            <a:chExt cx="2509800" cy="850906"/>
          </a:xfrm>
        </p:grpSpPr>
        <p:sp>
          <p:nvSpPr>
            <p:cNvPr id="15" name="Google Shape;551;g273cda50951_11_10">
              <a:extLst>
                <a:ext uri="{FF2B5EF4-FFF2-40B4-BE49-F238E27FC236}">
                  <a16:creationId xmlns:a16="http://schemas.microsoft.com/office/drawing/2014/main" id="{3B44178B-45CB-8D91-44D5-B0AF8A00DD04}"/>
                </a:ext>
              </a:extLst>
            </p:cNvPr>
            <p:cNvSpPr/>
            <p:nvPr/>
          </p:nvSpPr>
          <p:spPr>
            <a:xfrm>
              <a:off x="4477180" y="5615517"/>
              <a:ext cx="2509800" cy="711600"/>
            </a:xfrm>
            <a:prstGeom prst="roundRect">
              <a:avLst>
                <a:gd name="adj" fmla="val 16667"/>
              </a:avLst>
            </a:prstGeom>
            <a:solidFill>
              <a:schemeClr val="accent4">
                <a:lumMod val="20000"/>
                <a:lumOff val="8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 name="Google Shape;553;g273cda50951_11_10">
              <a:extLst>
                <a:ext uri="{FF2B5EF4-FFF2-40B4-BE49-F238E27FC236}">
                  <a16:creationId xmlns:a16="http://schemas.microsoft.com/office/drawing/2014/main" id="{8A640353-A946-5E49-3B0C-4B6047A06157}"/>
                </a:ext>
              </a:extLst>
            </p:cNvPr>
            <p:cNvSpPr txBox="1"/>
            <p:nvPr/>
          </p:nvSpPr>
          <p:spPr>
            <a:xfrm>
              <a:off x="4634823" y="5703167"/>
              <a:ext cx="2194513" cy="763256"/>
            </a:xfrm>
            <a:prstGeom prst="rect">
              <a:avLst/>
            </a:prstGeom>
            <a:noFill/>
            <a:ln>
              <a:noFill/>
            </a:ln>
          </p:spPr>
          <p:txBody>
            <a:bodyPr spcFirstLastPara="1" wrap="square" lIns="91425" tIns="91425" rIns="91425" bIns="91425" anchor="t" anchorCtr="0">
              <a:spAutoFit/>
            </a:bodyPr>
            <a:lstStyle/>
            <a:p>
              <a:pPr lvl="0" algn="ctr">
                <a:lnSpc>
                  <a:spcPct val="115000"/>
                </a:lnSpc>
                <a:spcAft>
                  <a:spcPts val="1200"/>
                </a:spcAft>
              </a:pPr>
              <a:r>
                <a:rPr lang="en-US" altLang="zh-TW" sz="1200" b="1" dirty="0">
                  <a:cs typeface="Times New Roman" panose="02020603050405020304" pitchFamily="18" charset="0"/>
                </a:rPr>
                <a:t>[positive / negative / neutral] + inference</a:t>
              </a:r>
              <a:endParaRPr sz="1200" b="1" dirty="0">
                <a:solidFill>
                  <a:srgbClr val="000000"/>
                </a:solidFill>
              </a:endParaRPr>
            </a:p>
          </p:txBody>
        </p:sp>
      </p:grpSp>
      <p:grpSp>
        <p:nvGrpSpPr>
          <p:cNvPr id="22" name="群組 21">
            <a:extLst>
              <a:ext uri="{FF2B5EF4-FFF2-40B4-BE49-F238E27FC236}">
                <a16:creationId xmlns:a16="http://schemas.microsoft.com/office/drawing/2014/main" id="{2C4032D0-7BB6-5183-E172-6F33573CBD0D}"/>
              </a:ext>
            </a:extLst>
          </p:cNvPr>
          <p:cNvGrpSpPr/>
          <p:nvPr/>
        </p:nvGrpSpPr>
        <p:grpSpPr>
          <a:xfrm>
            <a:off x="6313452" y="2628749"/>
            <a:ext cx="974562" cy="962059"/>
            <a:chOff x="6313452" y="2656181"/>
            <a:chExt cx="974562" cy="962059"/>
          </a:xfrm>
        </p:grpSpPr>
        <p:sp>
          <p:nvSpPr>
            <p:cNvPr id="21" name="Google Shape;567;g273cda50951_11_10">
              <a:extLst>
                <a:ext uri="{FF2B5EF4-FFF2-40B4-BE49-F238E27FC236}">
                  <a16:creationId xmlns:a16="http://schemas.microsoft.com/office/drawing/2014/main" id="{58F5624B-27B6-3F72-D6E2-0D0BAEAB1AE1}"/>
                </a:ext>
              </a:extLst>
            </p:cNvPr>
            <p:cNvSpPr/>
            <p:nvPr/>
          </p:nvSpPr>
          <p:spPr>
            <a:xfrm>
              <a:off x="6313452" y="2656181"/>
              <a:ext cx="974562" cy="962059"/>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028" name="Picture 4" descr="Global ">
              <a:extLst>
                <a:ext uri="{FF2B5EF4-FFF2-40B4-BE49-F238E27FC236}">
                  <a16:creationId xmlns:a16="http://schemas.microsoft.com/office/drawing/2014/main" id="{AD188ACA-5069-41E6-A21B-80F83BF535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750" y="2885188"/>
              <a:ext cx="525524" cy="5255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群組 22">
            <a:extLst>
              <a:ext uri="{FF2B5EF4-FFF2-40B4-BE49-F238E27FC236}">
                <a16:creationId xmlns:a16="http://schemas.microsoft.com/office/drawing/2014/main" id="{5162A246-31B0-7F9A-6B60-3636E5E05386}"/>
              </a:ext>
            </a:extLst>
          </p:cNvPr>
          <p:cNvGrpSpPr/>
          <p:nvPr/>
        </p:nvGrpSpPr>
        <p:grpSpPr>
          <a:xfrm>
            <a:off x="3989899" y="2636091"/>
            <a:ext cx="974562" cy="962059"/>
            <a:chOff x="3989899" y="2636091"/>
            <a:chExt cx="974562" cy="962059"/>
          </a:xfrm>
        </p:grpSpPr>
        <p:sp>
          <p:nvSpPr>
            <p:cNvPr id="19" name="Google Shape;567;g273cda50951_11_10">
              <a:extLst>
                <a:ext uri="{FF2B5EF4-FFF2-40B4-BE49-F238E27FC236}">
                  <a16:creationId xmlns:a16="http://schemas.microsoft.com/office/drawing/2014/main" id="{1C8C1AA4-8274-3DF8-C2EB-FF52A9681A34}"/>
                </a:ext>
              </a:extLst>
            </p:cNvPr>
            <p:cNvSpPr/>
            <p:nvPr/>
          </p:nvSpPr>
          <p:spPr>
            <a:xfrm>
              <a:off x="3989899" y="2636091"/>
              <a:ext cx="974562" cy="962059"/>
            </a:xfrm>
            <a:prstGeom prst="ellipse">
              <a:avLst/>
            </a:prstGeom>
            <a:solidFill>
              <a:srgbClr val="FCE5C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026" name="Picture 2" descr="Profit ">
              <a:extLst>
                <a:ext uri="{FF2B5EF4-FFF2-40B4-BE49-F238E27FC236}">
                  <a16:creationId xmlns:a16="http://schemas.microsoft.com/office/drawing/2014/main" id="{A84D5DA1-D5B2-45A9-9D7B-C0C7B2BB7E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9541" y="2839811"/>
              <a:ext cx="572908" cy="57290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9" name="Google Shape;565;g273cda50951_11_10">
            <a:extLst>
              <a:ext uri="{FF2B5EF4-FFF2-40B4-BE49-F238E27FC236}">
                <a16:creationId xmlns:a16="http://schemas.microsoft.com/office/drawing/2014/main" id="{315C0EE0-26AD-D641-71E3-F7AA46A7F935}"/>
              </a:ext>
            </a:extLst>
          </p:cNvPr>
          <p:cNvCxnSpPr>
            <a:cxnSpLocks/>
            <a:stCxn id="547" idx="0"/>
            <a:endCxn id="572" idx="2"/>
          </p:cNvCxnSpPr>
          <p:nvPr/>
        </p:nvCxnSpPr>
        <p:spPr>
          <a:xfrm flipV="1">
            <a:off x="5809627" y="3999958"/>
            <a:ext cx="1066473" cy="285888"/>
          </a:xfrm>
          <a:prstGeom prst="straightConnector1">
            <a:avLst/>
          </a:prstGeom>
          <a:noFill/>
          <a:ln w="9525" cap="flat" cmpd="sng">
            <a:solidFill>
              <a:schemeClr val="accent4">
                <a:lumMod val="75000"/>
              </a:schemeClr>
            </a:solidFill>
            <a:prstDash val="lgDash"/>
            <a:round/>
            <a:headEnd type="none" w="med" len="med"/>
            <a:tailEnd type="none" w="med" len="med"/>
          </a:ln>
        </p:spPr>
      </p:cxnSp>
      <p:cxnSp>
        <p:nvCxnSpPr>
          <p:cNvPr id="34" name="直線單箭頭接點 33">
            <a:extLst>
              <a:ext uri="{FF2B5EF4-FFF2-40B4-BE49-F238E27FC236}">
                <a16:creationId xmlns:a16="http://schemas.microsoft.com/office/drawing/2014/main" id="{50B5432F-4AA7-22C0-A911-D0437B2550E2}"/>
              </a:ext>
            </a:extLst>
          </p:cNvPr>
          <p:cNvCxnSpPr>
            <a:stCxn id="13" idx="2"/>
            <a:endCxn id="551" idx="0"/>
          </p:cNvCxnSpPr>
          <p:nvPr/>
        </p:nvCxnSpPr>
        <p:spPr>
          <a:xfrm>
            <a:off x="2414035" y="5112946"/>
            <a:ext cx="7067" cy="438768"/>
          </a:xfrm>
          <a:prstGeom prst="straightConnector1">
            <a:avLst/>
          </a:prstGeom>
          <a:ln>
            <a:solidFill>
              <a:schemeClr val="accent1">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6" name="直線單箭頭接點 35">
            <a:extLst>
              <a:ext uri="{FF2B5EF4-FFF2-40B4-BE49-F238E27FC236}">
                <a16:creationId xmlns:a16="http://schemas.microsoft.com/office/drawing/2014/main" id="{68354958-A18D-8727-810C-C46A7037BE42}"/>
              </a:ext>
            </a:extLst>
          </p:cNvPr>
          <p:cNvCxnSpPr>
            <a:cxnSpLocks/>
            <a:stCxn id="547" idx="2"/>
            <a:endCxn id="15" idx="0"/>
          </p:cNvCxnSpPr>
          <p:nvPr/>
        </p:nvCxnSpPr>
        <p:spPr>
          <a:xfrm>
            <a:off x="5809627" y="5112946"/>
            <a:ext cx="4749" cy="440261"/>
          </a:xfrm>
          <a:prstGeom prst="straightConnector1">
            <a:avLst/>
          </a:prstGeom>
          <a:ln>
            <a:solidFill>
              <a:schemeClr val="accent4">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grpSp>
        <p:nvGrpSpPr>
          <p:cNvPr id="44" name="群組 43">
            <a:extLst>
              <a:ext uri="{FF2B5EF4-FFF2-40B4-BE49-F238E27FC236}">
                <a16:creationId xmlns:a16="http://schemas.microsoft.com/office/drawing/2014/main" id="{9E472B6B-BA3A-F90B-24D6-4C5D8683CB62}"/>
              </a:ext>
            </a:extLst>
          </p:cNvPr>
          <p:cNvGrpSpPr/>
          <p:nvPr/>
        </p:nvGrpSpPr>
        <p:grpSpPr>
          <a:xfrm>
            <a:off x="1528780" y="4285846"/>
            <a:ext cx="1770509" cy="827100"/>
            <a:chOff x="1528780" y="4285846"/>
            <a:chExt cx="1770509" cy="827100"/>
          </a:xfrm>
        </p:grpSpPr>
        <p:grpSp>
          <p:nvGrpSpPr>
            <p:cNvPr id="12" name="群組 11">
              <a:extLst>
                <a:ext uri="{FF2B5EF4-FFF2-40B4-BE49-F238E27FC236}">
                  <a16:creationId xmlns:a16="http://schemas.microsoft.com/office/drawing/2014/main" id="{A45AD21C-B341-7C5B-5988-A4EC5373CD62}"/>
                </a:ext>
              </a:extLst>
            </p:cNvPr>
            <p:cNvGrpSpPr/>
            <p:nvPr/>
          </p:nvGrpSpPr>
          <p:grpSpPr>
            <a:xfrm>
              <a:off x="1528780" y="4285846"/>
              <a:ext cx="1770509" cy="827100"/>
              <a:chOff x="3813138" y="5202730"/>
              <a:chExt cx="2187300" cy="827100"/>
            </a:xfrm>
            <a:solidFill>
              <a:srgbClr val="CFE2F3"/>
            </a:solidFill>
          </p:grpSpPr>
          <p:sp>
            <p:nvSpPr>
              <p:cNvPr id="13" name="Google Shape;547;g273cda50951_11_10">
                <a:extLst>
                  <a:ext uri="{FF2B5EF4-FFF2-40B4-BE49-F238E27FC236}">
                    <a16:creationId xmlns:a16="http://schemas.microsoft.com/office/drawing/2014/main" id="{50F22551-DCBF-4EC6-30B4-8D6918328B25}"/>
                  </a:ext>
                </a:extLst>
              </p:cNvPr>
              <p:cNvSpPr/>
              <p:nvPr/>
            </p:nvSpPr>
            <p:spPr>
              <a:xfrm>
                <a:off x="3813138" y="5202730"/>
                <a:ext cx="2187300" cy="827100"/>
              </a:xfrm>
              <a:prstGeom prst="roundRect">
                <a:avLst>
                  <a:gd name="adj" fmla="val 16667"/>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4" name="Google Shape;550;g273cda50951_11_10">
                <a:extLst>
                  <a:ext uri="{FF2B5EF4-FFF2-40B4-BE49-F238E27FC236}">
                    <a16:creationId xmlns:a16="http://schemas.microsoft.com/office/drawing/2014/main" id="{BA5BFCAB-C1BA-1B97-F33D-137635EF45C4}"/>
                  </a:ext>
                </a:extLst>
              </p:cNvPr>
              <p:cNvSpPr txBox="1"/>
              <p:nvPr/>
            </p:nvSpPr>
            <p:spPr>
              <a:xfrm>
                <a:off x="4769540" y="5340708"/>
                <a:ext cx="1153627" cy="609367"/>
              </a:xfrm>
              <a:prstGeom prst="rect">
                <a:avLst/>
              </a:prstGeom>
              <a:grpFill/>
              <a:ln>
                <a:noFill/>
              </a:ln>
            </p:spPr>
            <p:txBody>
              <a:bodyPr spcFirstLastPara="1" wrap="square" lIns="91425" tIns="91425" rIns="91425" bIns="91425" anchor="t" anchorCtr="0">
                <a:spAutoFit/>
              </a:bodyPr>
              <a:lstStyle/>
              <a:p>
                <a:pPr lvl="0">
                  <a:lnSpc>
                    <a:spcPct val="115000"/>
                  </a:lnSpc>
                </a:pPr>
                <a:r>
                  <a:rPr lang="en-US" altLang="zh-TW" sz="1200" b="1" dirty="0">
                    <a:cs typeface="Times New Roman" panose="02020603050405020304" pitchFamily="18" charset="0"/>
                  </a:rPr>
                  <a:t>Sentiment Analysis</a:t>
                </a:r>
                <a:endParaRPr sz="1200" b="1" dirty="0">
                  <a:solidFill>
                    <a:srgbClr val="000000"/>
                  </a:solidFill>
                </a:endParaRPr>
              </a:p>
            </p:txBody>
          </p:sp>
        </p:grpSp>
        <p:pic>
          <p:nvPicPr>
            <p:cNvPr id="40" name="圖片 39">
              <a:extLst>
                <a:ext uri="{FF2B5EF4-FFF2-40B4-BE49-F238E27FC236}">
                  <a16:creationId xmlns:a16="http://schemas.microsoft.com/office/drawing/2014/main" id="{85DCE685-2378-B90F-FB95-E478885A3202}"/>
                </a:ext>
              </a:extLst>
            </p:cNvPr>
            <p:cNvPicPr>
              <a:picLocks noChangeAspect="1"/>
            </p:cNvPicPr>
            <p:nvPr/>
          </p:nvPicPr>
          <p:blipFill>
            <a:blip r:embed="rId6"/>
            <a:stretch>
              <a:fillRect/>
            </a:stretch>
          </p:blipFill>
          <p:spPr>
            <a:xfrm>
              <a:off x="1712794" y="4437423"/>
              <a:ext cx="582168" cy="582168"/>
            </a:xfrm>
            <a:prstGeom prst="rect">
              <a:avLst/>
            </a:prstGeom>
          </p:spPr>
        </p:pic>
      </p:grpSp>
      <p:grpSp>
        <p:nvGrpSpPr>
          <p:cNvPr id="43" name="群組 42">
            <a:extLst>
              <a:ext uri="{FF2B5EF4-FFF2-40B4-BE49-F238E27FC236}">
                <a16:creationId xmlns:a16="http://schemas.microsoft.com/office/drawing/2014/main" id="{48E96B88-F1AA-D2C1-7D20-C1BDEDB7D955}"/>
              </a:ext>
            </a:extLst>
          </p:cNvPr>
          <p:cNvGrpSpPr/>
          <p:nvPr/>
        </p:nvGrpSpPr>
        <p:grpSpPr>
          <a:xfrm>
            <a:off x="4715977" y="4285846"/>
            <a:ext cx="2187300" cy="827100"/>
            <a:chOff x="4715977" y="4285846"/>
            <a:chExt cx="2187300" cy="827100"/>
          </a:xfrm>
        </p:grpSpPr>
        <p:grpSp>
          <p:nvGrpSpPr>
            <p:cNvPr id="11" name="群組 10">
              <a:extLst>
                <a:ext uri="{FF2B5EF4-FFF2-40B4-BE49-F238E27FC236}">
                  <a16:creationId xmlns:a16="http://schemas.microsoft.com/office/drawing/2014/main" id="{2E98CAF6-3D85-9903-DFD2-B82C0B046E9A}"/>
                </a:ext>
              </a:extLst>
            </p:cNvPr>
            <p:cNvGrpSpPr/>
            <p:nvPr/>
          </p:nvGrpSpPr>
          <p:grpSpPr>
            <a:xfrm>
              <a:off x="4715977" y="4285846"/>
              <a:ext cx="2187300" cy="827100"/>
              <a:chOff x="3813138" y="5202730"/>
              <a:chExt cx="2187300" cy="827100"/>
            </a:xfrm>
            <a:solidFill>
              <a:schemeClr val="accent4">
                <a:lumMod val="20000"/>
                <a:lumOff val="80000"/>
              </a:schemeClr>
            </a:solidFill>
          </p:grpSpPr>
          <p:sp>
            <p:nvSpPr>
              <p:cNvPr id="547" name="Google Shape;547;g273cda50951_11_10"/>
              <p:cNvSpPr/>
              <p:nvPr/>
            </p:nvSpPr>
            <p:spPr>
              <a:xfrm>
                <a:off x="3813138" y="5202730"/>
                <a:ext cx="2187300" cy="827100"/>
              </a:xfrm>
              <a:prstGeom prst="roundRect">
                <a:avLst>
                  <a:gd name="adj" fmla="val 16667"/>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550" name="Google Shape;550;g273cda50951_11_10"/>
              <p:cNvSpPr txBox="1"/>
              <p:nvPr/>
            </p:nvSpPr>
            <p:spPr>
              <a:xfrm>
                <a:off x="4493774" y="5332690"/>
                <a:ext cx="1479488" cy="609367"/>
              </a:xfrm>
              <a:prstGeom prst="rect">
                <a:avLst/>
              </a:prstGeom>
              <a:grpFill/>
              <a:ln>
                <a:noFill/>
              </a:ln>
            </p:spPr>
            <p:txBody>
              <a:bodyPr spcFirstLastPara="1" wrap="square" lIns="91425" tIns="91425" rIns="91425" bIns="91425" anchor="t" anchorCtr="0">
                <a:spAutoFit/>
              </a:bodyPr>
              <a:lstStyle/>
              <a:p>
                <a:pPr lvl="0">
                  <a:lnSpc>
                    <a:spcPct val="115000"/>
                  </a:lnSpc>
                </a:pPr>
                <a:r>
                  <a:rPr lang="en-US" altLang="zh-TW" sz="1200" b="1" dirty="0"/>
                  <a:t>Chain-of-Thought</a:t>
                </a:r>
              </a:p>
              <a:p>
                <a:pPr lvl="0">
                  <a:lnSpc>
                    <a:spcPct val="115000"/>
                  </a:lnSpc>
                </a:pPr>
                <a:r>
                  <a:rPr lang="en-US" sz="1200" b="1" dirty="0">
                    <a:solidFill>
                      <a:srgbClr val="000000"/>
                    </a:solidFill>
                  </a:rPr>
                  <a:t>(Step-by-Step</a:t>
                </a:r>
                <a:r>
                  <a:rPr lang="en-US" sz="1200" b="1" dirty="0"/>
                  <a:t>)</a:t>
                </a:r>
                <a:endParaRPr sz="1200" b="1" dirty="0">
                  <a:solidFill>
                    <a:srgbClr val="000000"/>
                  </a:solidFill>
                </a:endParaRPr>
              </a:p>
            </p:txBody>
          </p:sp>
        </p:grpSp>
        <p:pic>
          <p:nvPicPr>
            <p:cNvPr id="42" name="圖片 41">
              <a:extLst>
                <a:ext uri="{FF2B5EF4-FFF2-40B4-BE49-F238E27FC236}">
                  <a16:creationId xmlns:a16="http://schemas.microsoft.com/office/drawing/2014/main" id="{30E9CEBE-1BE4-F1BB-2D74-B38DCB15B0C1}"/>
                </a:ext>
              </a:extLst>
            </p:cNvPr>
            <p:cNvPicPr>
              <a:picLocks noChangeAspect="1"/>
            </p:cNvPicPr>
            <p:nvPr/>
          </p:nvPicPr>
          <p:blipFill>
            <a:blip r:embed="rId7"/>
            <a:stretch>
              <a:fillRect/>
            </a:stretch>
          </p:blipFill>
          <p:spPr>
            <a:xfrm>
              <a:off x="4890952" y="4456445"/>
              <a:ext cx="514806" cy="514806"/>
            </a:xfrm>
            <a:prstGeom prst="rect">
              <a:avLst/>
            </a:prstGeom>
          </p:spPr>
        </p:pic>
      </p:grpSp>
    </p:spTree>
    <p:extLst>
      <p:ext uri="{BB962C8B-B14F-4D97-AF65-F5344CB8AC3E}">
        <p14:creationId xmlns:p14="http://schemas.microsoft.com/office/powerpoint/2010/main" val="2184625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2e6c7897d3c_7_16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i="0" u="none" strike="noStrike" cap="none">
              <a:solidFill>
                <a:srgbClr val="003399"/>
              </a:solidFill>
              <a:latin typeface="Calibri"/>
              <a:ea typeface="Calibri"/>
              <a:cs typeface="Calibri"/>
              <a:sym typeface="Calibri"/>
            </a:endParaRPr>
          </a:p>
        </p:txBody>
      </p:sp>
      <p:cxnSp>
        <p:nvCxnSpPr>
          <p:cNvPr id="342" name="Google Shape;342;g2e6c7897d3c_7_16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6" name="圖片 5" descr="一張含有 文字, 螢幕擷取畫面, 卡通 的圖片&#10;&#10;AI 產生的內容可能不正確。">
            <a:extLst>
              <a:ext uri="{FF2B5EF4-FFF2-40B4-BE49-F238E27FC236}">
                <a16:creationId xmlns:a16="http://schemas.microsoft.com/office/drawing/2014/main" id="{DCDC4C5D-ADEF-2EBB-9E01-F2D48DB572BC}"/>
              </a:ext>
            </a:extLst>
          </p:cNvPr>
          <p:cNvPicPr>
            <a:picLocks noChangeAspect="1"/>
          </p:cNvPicPr>
          <p:nvPr/>
        </p:nvPicPr>
        <p:blipFill>
          <a:blip r:embed="rId3"/>
          <a:srcRect l="3961" r="7349"/>
          <a:stretch>
            <a:fillRect/>
          </a:stretch>
        </p:blipFill>
        <p:spPr>
          <a:xfrm>
            <a:off x="839354" y="1490472"/>
            <a:ext cx="7465291" cy="4734730"/>
          </a:xfrm>
          <a:prstGeom prst="rect">
            <a:avLst/>
          </a:prstGeom>
        </p:spPr>
      </p:pic>
    </p:spTree>
    <p:extLst>
      <p:ext uri="{BB962C8B-B14F-4D97-AF65-F5344CB8AC3E}">
        <p14:creationId xmlns:p14="http://schemas.microsoft.com/office/powerpoint/2010/main" val="1932920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cxnSp>
        <p:nvCxnSpPr>
          <p:cNvPr id="619" name="Google Shape;619;g273cda50951_9_1"/>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0" name="Google Shape;620;g273cda50951_9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pic>
        <p:nvPicPr>
          <p:cNvPr id="3" name="圖片 2">
            <a:extLst>
              <a:ext uri="{FF2B5EF4-FFF2-40B4-BE49-F238E27FC236}">
                <a16:creationId xmlns:a16="http://schemas.microsoft.com/office/drawing/2014/main" id="{2F56F46C-6F7E-4968-BFE7-2474B76204C0}"/>
              </a:ext>
            </a:extLst>
          </p:cNvPr>
          <p:cNvPicPr>
            <a:picLocks noChangeAspect="1"/>
          </p:cNvPicPr>
          <p:nvPr/>
        </p:nvPicPr>
        <p:blipFill>
          <a:blip r:embed="rId3"/>
          <a:stretch>
            <a:fillRect/>
          </a:stretch>
        </p:blipFill>
        <p:spPr>
          <a:xfrm>
            <a:off x="964993" y="1319511"/>
            <a:ext cx="7400321" cy="4854083"/>
          </a:xfrm>
          <a:prstGeom prst="rect">
            <a:avLst/>
          </a:prstGeom>
        </p:spPr>
      </p:pic>
    </p:spTree>
    <p:extLst>
      <p:ext uri="{BB962C8B-B14F-4D97-AF65-F5344CB8AC3E}">
        <p14:creationId xmlns:p14="http://schemas.microsoft.com/office/powerpoint/2010/main" val="25829609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cxnSp>
        <p:nvCxnSpPr>
          <p:cNvPr id="841" name="Google Shape;841;g273cda50951_7_1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44" name="Google Shape;844;g273cda50951_7_11"/>
          <p:cNvSpPr txBox="1">
            <a:spLocks noGrp="1"/>
          </p:cNvSpPr>
          <p:nvPr>
            <p:ph type="body" idx="1"/>
          </p:nvPr>
        </p:nvSpPr>
        <p:spPr>
          <a:xfrm>
            <a:off x="552200" y="1611214"/>
            <a:ext cx="3556916" cy="4167794"/>
          </a:xfrm>
          <a:prstGeom prst="rect">
            <a:avLst/>
          </a:prstGeom>
          <a:noFill/>
          <a:ln>
            <a:noFill/>
          </a:ln>
        </p:spPr>
        <p:txBody>
          <a:bodyPr spcFirstLastPara="1" wrap="square" lIns="91425" tIns="45700" rIns="91425" bIns="45700" anchor="t" anchorCtr="0">
            <a:noAutofit/>
          </a:bodyPr>
          <a:lstStyle/>
          <a:p>
            <a:pPr marL="457200" lvl="0" indent="-400050" algn="l" rtl="0">
              <a:spcBef>
                <a:spcPts val="640"/>
              </a:spcBef>
              <a:spcAft>
                <a:spcPts val="0"/>
              </a:spcAft>
              <a:buSzPts val="2700"/>
              <a:buChar char="•"/>
            </a:pPr>
            <a:r>
              <a:rPr lang="en-US" sz="2400" dirty="0"/>
              <a:t>Each week, LLM signals are ranked, and the top 20 stocks are chosen as next week’s targets.</a:t>
            </a:r>
          </a:p>
          <a:p>
            <a:pPr marL="457200" lvl="0" indent="-400050" algn="l" rtl="0">
              <a:spcBef>
                <a:spcPts val="640"/>
              </a:spcBef>
              <a:spcAft>
                <a:spcPts val="0"/>
              </a:spcAft>
              <a:buSzPts val="2700"/>
              <a:buChar char="•"/>
            </a:pPr>
            <a:r>
              <a:rPr lang="en-US" sz="2400" dirty="0"/>
              <a:t>Three strategy variants are designed, each based on different combinations of signals.</a:t>
            </a:r>
          </a:p>
        </p:txBody>
      </p:sp>
      <p:sp>
        <p:nvSpPr>
          <p:cNvPr id="845" name="Google Shape;845;g273cda50951_7_1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a:solidFill>
                <a:srgbClr val="003399"/>
              </a:solidFill>
              <a:latin typeface="Calibri"/>
              <a:ea typeface="Calibri"/>
              <a:cs typeface="Calibri"/>
              <a:sym typeface="Calibri"/>
            </a:endParaRPr>
          </a:p>
        </p:txBody>
      </p:sp>
      <p:graphicFrame>
        <p:nvGraphicFramePr>
          <p:cNvPr id="3" name="表格 2">
            <a:extLst>
              <a:ext uri="{FF2B5EF4-FFF2-40B4-BE49-F238E27FC236}">
                <a16:creationId xmlns:a16="http://schemas.microsoft.com/office/drawing/2014/main" id="{7991B92A-7CE5-5510-AEA3-83FFFC94A18B}"/>
              </a:ext>
            </a:extLst>
          </p:cNvPr>
          <p:cNvGraphicFramePr>
            <a:graphicFrameLocks noGrp="1"/>
          </p:cNvGraphicFramePr>
          <p:nvPr>
            <p:extLst>
              <p:ext uri="{D42A27DB-BD31-4B8C-83A1-F6EECF244321}">
                <p14:modId xmlns:p14="http://schemas.microsoft.com/office/powerpoint/2010/main" val="715970653"/>
              </p:ext>
            </p:extLst>
          </p:nvPr>
        </p:nvGraphicFramePr>
        <p:xfrm>
          <a:off x="4336002" y="4613036"/>
          <a:ext cx="4454592" cy="1645920"/>
        </p:xfrm>
        <a:graphic>
          <a:graphicData uri="http://schemas.openxmlformats.org/drawingml/2006/table">
            <a:tbl>
              <a:tblPr firstRow="1" bandRow="1">
                <a:tableStyleId>{F5AB1C69-6EDB-4FF4-983F-18BD219EF322}</a:tableStyleId>
              </a:tblPr>
              <a:tblGrid>
                <a:gridCol w="2810430">
                  <a:extLst>
                    <a:ext uri="{9D8B030D-6E8A-4147-A177-3AD203B41FA5}">
                      <a16:colId xmlns:a16="http://schemas.microsoft.com/office/drawing/2014/main" val="3811083622"/>
                    </a:ext>
                  </a:extLst>
                </a:gridCol>
                <a:gridCol w="1644162">
                  <a:extLst>
                    <a:ext uri="{9D8B030D-6E8A-4147-A177-3AD203B41FA5}">
                      <a16:colId xmlns:a16="http://schemas.microsoft.com/office/drawing/2014/main" val="3498303196"/>
                    </a:ext>
                  </a:extLst>
                </a:gridCol>
              </a:tblGrid>
              <a:tr h="228600">
                <a:tc>
                  <a:txBody>
                    <a:bodyPr/>
                    <a:lstStyle/>
                    <a:p>
                      <a:pPr algn="l"/>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a:t>
                      </a:r>
                      <a:endParaRPr lang="zh-TW" altLang="en-US" sz="1200" b="1"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Cumulative</a:t>
                      </a:r>
                      <a:r>
                        <a:rPr lang="zh-TW" altLang="en-US"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Return(%)</a:t>
                      </a:r>
                      <a:endParaRPr lang="zh-TW" altLang="en-US" sz="1200" b="1"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2953124342"/>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 A (Sentiment-Only)</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42.65</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1033529611"/>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 B (Sentiment with Earnings)</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50.92</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1105877345"/>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 C (Sentiment + Earnings + macro)</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80.30</a:t>
                      </a:r>
                      <a:endParaRPr lang="zh-TW" altLang="en-US" sz="1200" b="1"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3873367549"/>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TCN</a:t>
                      </a:r>
                      <a:r>
                        <a:rPr lang="zh-TW" altLang="en-US"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70.84</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2599826402"/>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S&amp;P100Benchmark</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28.92</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3081367994"/>
                  </a:ext>
                </a:extLst>
              </a:tr>
            </a:tbl>
          </a:graphicData>
        </a:graphic>
      </p:graphicFrame>
      <p:pic>
        <p:nvPicPr>
          <p:cNvPr id="4" name="圖片 3">
            <a:extLst>
              <a:ext uri="{FF2B5EF4-FFF2-40B4-BE49-F238E27FC236}">
                <a16:creationId xmlns:a16="http://schemas.microsoft.com/office/drawing/2014/main" id="{918761B5-86F9-426C-B4CB-D471C53B35EB}"/>
              </a:ext>
            </a:extLst>
          </p:cNvPr>
          <p:cNvPicPr>
            <a:picLocks noChangeAspect="1"/>
          </p:cNvPicPr>
          <p:nvPr/>
        </p:nvPicPr>
        <p:blipFill>
          <a:blip r:embed="rId3"/>
          <a:stretch>
            <a:fillRect/>
          </a:stretch>
        </p:blipFill>
        <p:spPr>
          <a:xfrm>
            <a:off x="4324598" y="1486154"/>
            <a:ext cx="4116017" cy="3080459"/>
          </a:xfrm>
          <a:prstGeom prst="rect">
            <a:avLst/>
          </a:prstGeom>
        </p:spPr>
      </p:pic>
    </p:spTree>
    <p:extLst>
      <p:ext uri="{BB962C8B-B14F-4D97-AF65-F5344CB8AC3E}">
        <p14:creationId xmlns:p14="http://schemas.microsoft.com/office/powerpoint/2010/main" val="7264952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3682184" cy="4526100"/>
          </a:xfrm>
          <a:prstGeom prst="rect">
            <a:avLst/>
          </a:prstGeom>
        </p:spPr>
        <p:txBody>
          <a:bodyPr spcFirstLastPara="1" wrap="square" lIns="91425" tIns="45700" rIns="91425" bIns="45700" anchor="t" anchorCtr="0">
            <a:normAutofit/>
          </a:bodyPr>
          <a:lstStyle/>
          <a:p>
            <a:pPr marL="457200" lvl="0" indent="-406400" algn="l" rtl="0">
              <a:spcBef>
                <a:spcPts val="360"/>
              </a:spcBef>
              <a:spcAft>
                <a:spcPts val="0"/>
              </a:spcAft>
              <a:buSzPts val="2800"/>
              <a:buChar char="•"/>
            </a:pPr>
            <a:r>
              <a:rPr lang="en-US" sz="2400" dirty="0"/>
              <a:t>Used two methods to evaluate the total performance </a:t>
            </a:r>
            <a:endParaRPr sz="2400" dirty="0"/>
          </a:p>
          <a:p>
            <a:pPr marL="457200" lvl="0" indent="-381000" algn="l" rtl="0">
              <a:spcBef>
                <a:spcPts val="0"/>
              </a:spcBef>
              <a:spcAft>
                <a:spcPts val="0"/>
              </a:spcAft>
              <a:buSzPts val="2400"/>
              <a:buChar char="•"/>
            </a:pPr>
            <a:r>
              <a:rPr lang="en-US" sz="2400" dirty="0"/>
              <a:t>Strategy C achieved the best performance, with the highest Sharpe ratio and a controlled maximum drawdown, outperforming the benchmark.</a:t>
            </a:r>
          </a:p>
          <a:p>
            <a:pPr marL="457200" lvl="0" indent="-381000" algn="l" rtl="0">
              <a:spcBef>
                <a:spcPts val="0"/>
              </a:spcBef>
              <a:spcAft>
                <a:spcPts val="0"/>
              </a:spcAft>
              <a:buSzPts val="2400"/>
              <a:buChar char="•"/>
            </a:pPr>
            <a:endParaRPr sz="2400" dirty="0"/>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pic>
        <p:nvPicPr>
          <p:cNvPr id="4" name="圖片 3">
            <a:extLst>
              <a:ext uri="{FF2B5EF4-FFF2-40B4-BE49-F238E27FC236}">
                <a16:creationId xmlns:a16="http://schemas.microsoft.com/office/drawing/2014/main" id="{75B9280A-CE7C-41A6-B41D-4EFD64BD48F4}"/>
              </a:ext>
            </a:extLst>
          </p:cNvPr>
          <p:cNvPicPr>
            <a:picLocks noChangeAspect="1"/>
          </p:cNvPicPr>
          <p:nvPr/>
        </p:nvPicPr>
        <p:blipFill>
          <a:blip r:embed="rId3"/>
          <a:stretch>
            <a:fillRect/>
          </a:stretch>
        </p:blipFill>
        <p:spPr>
          <a:xfrm>
            <a:off x="4667002" y="1306286"/>
            <a:ext cx="3849281" cy="2387529"/>
          </a:xfrm>
          <a:prstGeom prst="rect">
            <a:avLst/>
          </a:prstGeom>
        </p:spPr>
      </p:pic>
      <p:pic>
        <p:nvPicPr>
          <p:cNvPr id="7" name="圖片 6">
            <a:extLst>
              <a:ext uri="{FF2B5EF4-FFF2-40B4-BE49-F238E27FC236}">
                <a16:creationId xmlns:a16="http://schemas.microsoft.com/office/drawing/2014/main" id="{EFE09867-A021-49F8-9D5F-BA8024582833}"/>
              </a:ext>
            </a:extLst>
          </p:cNvPr>
          <p:cNvPicPr>
            <a:picLocks noChangeAspect="1"/>
          </p:cNvPicPr>
          <p:nvPr/>
        </p:nvPicPr>
        <p:blipFill>
          <a:blip r:embed="rId4"/>
          <a:stretch>
            <a:fillRect/>
          </a:stretch>
        </p:blipFill>
        <p:spPr>
          <a:xfrm>
            <a:off x="4572000" y="3702607"/>
            <a:ext cx="4009255" cy="2486753"/>
          </a:xfrm>
          <a:prstGeom prst="rect">
            <a:avLst/>
          </a:prstGeom>
        </p:spPr>
      </p:pic>
    </p:spTree>
    <p:extLst>
      <p:ext uri="{BB962C8B-B14F-4D97-AF65-F5344CB8AC3E}">
        <p14:creationId xmlns:p14="http://schemas.microsoft.com/office/powerpoint/2010/main" val="15915684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67">
          <a:extLst>
            <a:ext uri="{FF2B5EF4-FFF2-40B4-BE49-F238E27FC236}">
              <a16:creationId xmlns:a16="http://schemas.microsoft.com/office/drawing/2014/main" id="{6EAD1E15-F710-D5F7-4C81-36E21E01022E}"/>
            </a:ext>
          </a:extLst>
        </p:cNvPr>
        <p:cNvGrpSpPr/>
        <p:nvPr/>
      </p:nvGrpSpPr>
      <p:grpSpPr>
        <a:xfrm>
          <a:off x="0" y="0"/>
          <a:ext cx="0" cy="0"/>
          <a:chOff x="0" y="0"/>
          <a:chExt cx="0" cy="0"/>
        </a:xfrm>
      </p:grpSpPr>
      <p:sp>
        <p:nvSpPr>
          <p:cNvPr id="868" name="Google Shape;868;g2e6c7897d3c_20_22">
            <a:extLst>
              <a:ext uri="{FF2B5EF4-FFF2-40B4-BE49-F238E27FC236}">
                <a16:creationId xmlns:a16="http://schemas.microsoft.com/office/drawing/2014/main" id="{FF1B7598-D2FB-CC89-76CE-8B4AE554F44B}"/>
              </a:ext>
            </a:extLst>
          </p:cNvPr>
          <p:cNvSpPr txBox="1">
            <a:spLocks noGrp="1"/>
          </p:cNvSpPr>
          <p:nvPr>
            <p:ph type="body" idx="1"/>
          </p:nvPr>
        </p:nvSpPr>
        <p:spPr>
          <a:xfrm>
            <a:off x="3980894" y="1791982"/>
            <a:ext cx="4922181" cy="4008862"/>
          </a:xfrm>
          <a:prstGeom prst="rect">
            <a:avLst/>
          </a:prstGeom>
        </p:spPr>
        <p:txBody>
          <a:bodyPr spcFirstLastPara="1" wrap="square" lIns="91425" tIns="45700" rIns="91425" bIns="45700" anchor="t" anchorCtr="0">
            <a:normAutofit/>
          </a:bodyPr>
          <a:lstStyle/>
          <a:p>
            <a:pPr lvl="0" indent="-406400">
              <a:spcBef>
                <a:spcPts val="1000"/>
              </a:spcBef>
              <a:buSzPts val="2800"/>
              <a:buChar char="●"/>
            </a:pPr>
            <a:r>
              <a:rPr lang="en-US" altLang="zh-TW" sz="2400" dirty="0"/>
              <a:t>LLMs with </a:t>
            </a:r>
            <a:r>
              <a:rPr lang="en-US" altLang="zh-TW" sz="2400" dirty="0">
                <a:solidFill>
                  <a:srgbClr val="0070C0"/>
                </a:solidFill>
              </a:rPr>
              <a:t>prompt engineering </a:t>
            </a:r>
            <a:r>
              <a:rPr lang="en-US" altLang="zh-TW" sz="2400" dirty="0"/>
              <a:t>can generate effective trading signals.</a:t>
            </a:r>
          </a:p>
          <a:p>
            <a:pPr lvl="0" indent="-406400">
              <a:spcBef>
                <a:spcPts val="1000"/>
              </a:spcBef>
              <a:buSzPts val="2800"/>
              <a:buChar char="●"/>
            </a:pPr>
            <a:r>
              <a:rPr lang="en-US" altLang="zh-TW" sz="2400" dirty="0">
                <a:solidFill>
                  <a:srgbClr val="0070C0"/>
                </a:solidFill>
              </a:rPr>
              <a:t>LLM-derived signals </a:t>
            </a:r>
            <a:r>
              <a:rPr lang="en-US" altLang="zh-TW" sz="2400" dirty="0">
                <a:solidFill>
                  <a:schemeClr val="tx1"/>
                </a:solidFill>
              </a:rPr>
              <a:t>enable trading strategies that beat the market and TCN.</a:t>
            </a:r>
          </a:p>
          <a:p>
            <a:pPr marL="457200" lvl="0" indent="-406400" algn="l" rtl="0">
              <a:spcBef>
                <a:spcPts val="1000"/>
              </a:spcBef>
              <a:spcAft>
                <a:spcPts val="0"/>
              </a:spcAft>
              <a:buSzPts val="2800"/>
              <a:buChar char="●"/>
            </a:pPr>
            <a:endParaRPr lang="en-US" sz="2400" dirty="0">
              <a:solidFill>
                <a:schemeClr val="tx1"/>
              </a:solidFill>
            </a:endParaRPr>
          </a:p>
        </p:txBody>
      </p:sp>
      <p:cxnSp>
        <p:nvCxnSpPr>
          <p:cNvPr id="878" name="Google Shape;878;g2e6c7897d3c_20_22">
            <a:extLst>
              <a:ext uri="{FF2B5EF4-FFF2-40B4-BE49-F238E27FC236}">
                <a16:creationId xmlns:a16="http://schemas.microsoft.com/office/drawing/2014/main" id="{C8C19D45-50D6-F0C5-888B-DABD6133C002}"/>
              </a:ext>
            </a:extLst>
          </p:cNvPr>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79" name="Google Shape;879;g2e6c7897d3c_20_22">
            <a:extLst>
              <a:ext uri="{FF2B5EF4-FFF2-40B4-BE49-F238E27FC236}">
                <a16:creationId xmlns:a16="http://schemas.microsoft.com/office/drawing/2014/main" id="{F75BFBE7-47AC-0D9B-F6D9-A94D9A1112A1}"/>
              </a:ext>
            </a:extLst>
          </p:cNvPr>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algn="ctr">
              <a:buClr>
                <a:srgbClr val="003399"/>
              </a:buClr>
              <a:buSzPts val="4400"/>
            </a:pPr>
            <a:r>
              <a:rPr lang="en-US" altLang="zh-TW" sz="4400" b="1" dirty="0">
                <a:solidFill>
                  <a:srgbClr val="003399"/>
                </a:solidFill>
                <a:latin typeface="Calibri"/>
                <a:ea typeface="Calibri"/>
                <a:cs typeface="Calibri"/>
                <a:sym typeface="Calibri"/>
              </a:rPr>
              <a:t>Insight of LLM Interpretation</a:t>
            </a:r>
          </a:p>
        </p:txBody>
      </p:sp>
      <p:grpSp>
        <p:nvGrpSpPr>
          <p:cNvPr id="2" name="群組 1">
            <a:extLst>
              <a:ext uri="{FF2B5EF4-FFF2-40B4-BE49-F238E27FC236}">
                <a16:creationId xmlns:a16="http://schemas.microsoft.com/office/drawing/2014/main" id="{E640EFA0-084B-801E-9207-829F60991D11}"/>
              </a:ext>
            </a:extLst>
          </p:cNvPr>
          <p:cNvGrpSpPr/>
          <p:nvPr/>
        </p:nvGrpSpPr>
        <p:grpSpPr>
          <a:xfrm>
            <a:off x="58917" y="1366514"/>
            <a:ext cx="3557996" cy="3307086"/>
            <a:chOff x="58917" y="1366514"/>
            <a:chExt cx="3557996" cy="3307086"/>
          </a:xfrm>
        </p:grpSpPr>
        <p:sp>
          <p:nvSpPr>
            <p:cNvPr id="3" name="Google Shape;516;g2e7bf35fa59_1_30">
              <a:extLst>
                <a:ext uri="{FF2B5EF4-FFF2-40B4-BE49-F238E27FC236}">
                  <a16:creationId xmlns:a16="http://schemas.microsoft.com/office/drawing/2014/main" id="{F464C398-C8F1-18FF-16DC-CD9B8837962B}"/>
                </a:ext>
              </a:extLst>
            </p:cNvPr>
            <p:cNvSpPr txBox="1"/>
            <p:nvPr/>
          </p:nvSpPr>
          <p:spPr>
            <a:xfrm rot="414070">
              <a:off x="2187854" y="2163165"/>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4" name="群組 3">
              <a:extLst>
                <a:ext uri="{FF2B5EF4-FFF2-40B4-BE49-F238E27FC236}">
                  <a16:creationId xmlns:a16="http://schemas.microsoft.com/office/drawing/2014/main" id="{AC7E7431-9665-2695-38B7-C08D3DB9243E}"/>
                </a:ext>
              </a:extLst>
            </p:cNvPr>
            <p:cNvGrpSpPr/>
            <p:nvPr/>
          </p:nvGrpSpPr>
          <p:grpSpPr>
            <a:xfrm>
              <a:off x="171330" y="1366514"/>
              <a:ext cx="2234275" cy="1823374"/>
              <a:chOff x="171330" y="1366514"/>
              <a:chExt cx="2234275" cy="1823374"/>
            </a:xfrm>
          </p:grpSpPr>
          <p:pic>
            <p:nvPicPr>
              <p:cNvPr id="11" name="圖片 10">
                <a:extLst>
                  <a:ext uri="{FF2B5EF4-FFF2-40B4-BE49-F238E27FC236}">
                    <a16:creationId xmlns:a16="http://schemas.microsoft.com/office/drawing/2014/main" id="{F6AD1336-5A7C-E4B1-3AE7-E6E89CDE271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12" name="Google Shape;255;g274ef3efce4_0_16">
                <a:extLst>
                  <a:ext uri="{FF2B5EF4-FFF2-40B4-BE49-F238E27FC236}">
                    <a16:creationId xmlns:a16="http://schemas.microsoft.com/office/drawing/2014/main" id="{9BF7521D-C528-ED86-5CBC-24338480009E}"/>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pic>
          <p:nvPicPr>
            <p:cNvPr id="5" name="圖片 4">
              <a:extLst>
                <a:ext uri="{FF2B5EF4-FFF2-40B4-BE49-F238E27FC236}">
                  <a16:creationId xmlns:a16="http://schemas.microsoft.com/office/drawing/2014/main" id="{B413E0A0-04B6-03B0-AC7A-C0532852DF57}"/>
                </a:ext>
              </a:extLst>
            </p:cNvPr>
            <p:cNvPicPr>
              <a:picLocks noChangeAspect="1"/>
            </p:cNvPicPr>
            <p:nvPr/>
          </p:nvPicPr>
          <p:blipFill>
            <a:blip r:embed="rId5">
              <a:alphaModFix/>
              <a:extLst>
                <a:ext uri="{BEBA8EAE-BF5A-486C-A8C5-ECC9F3942E4B}">
                  <a14:imgProps xmlns:a14="http://schemas.microsoft.com/office/drawing/2010/main">
                    <a14:imgLayer r:embed="rId6">
                      <a14:imgEffect>
                        <a14:backgroundRemoval t="5896" b="94458" l="9850" r="89776">
                          <a14:foregroundMark x1="53741" y1="57783" x2="53741" y2="57783"/>
                          <a14:foregroundMark x1="46758" y1="94575" x2="46758" y2="94575"/>
                          <a14:foregroundMark x1="53117" y1="5896" x2="53117" y2="5896"/>
                          <a14:foregroundMark x1="33794" y1="72326" x2="31421" y2="75472"/>
                          <a14:foregroundMark x1="40499" y1="63438" x2="39863" y2="64281"/>
                          <a14:foregroundMark x1="44458" y1="58190" x2="40624" y2="63272"/>
                          <a14:foregroundMark x1="57569" y1="40809" x2="47147" y2="54625"/>
                          <a14:foregroundMark x1="59689" y1="37999" x2="59595" y2="38124"/>
                          <a14:foregroundMark x1="33574" y1="30352" x2="33636" y2="29045"/>
                          <a14:foregroundMark x1="32844" y1="45637" x2="33108" y2="40109"/>
                          <a14:foregroundMark x1="32222" y1="58677" x2="32318" y2="56676"/>
                          <a14:foregroundMark x1="32133" y1="60536" x2="32149" y2="60208"/>
                          <a14:foregroundMark x1="31421" y1="75472" x2="31814" y2="67232"/>
                          <a14:foregroundMark x1="23242" y1="21934" x2="22070" y2="21462"/>
                          <a14:foregroundMark x1="33148" y1="25919" x2="27769" y2="23755"/>
                          <a14:foregroundMark x1="55242" y1="34811" x2="53933" y2="34284"/>
                          <a14:foregroundMark x1="73940" y1="42335" x2="65941" y2="39116"/>
                          <a14:foregroundMark x1="39111" y1="76325" x2="40274" y2="80071"/>
                          <a14:foregroundMark x1="35512" y1="64737" x2="36024" y2="66387"/>
                          <a14:foregroundMark x1="24945" y1="30720" x2="26556" y2="35905"/>
                          <a14:foregroundMark x1="22724" y1="23567" x2="23937" y2="27474"/>
                          <a14:foregroundMark x1="22070" y1="21462" x2="22356" y2="22383"/>
                          <a14:foregroundMark x1="51324" y1="61280" x2="52618" y2="59080"/>
                          <a14:foregroundMark x1="44848" y1="72292" x2="48941" y2="65332"/>
                          <a14:foregroundMark x1="43735" y1="74186" x2="43807" y2="74063"/>
                          <a14:foregroundMark x1="41688" y1="77667" x2="43200" y2="75095"/>
                          <a14:foregroundMark x1="40274" y1="80071" x2="41566" y2="77874"/>
                          <a14:foregroundMark x1="57517" y1="11729" x2="56110" y2="8608"/>
                          <a14:foregroundMark x1="59352" y1="15802" x2="58981" y2="14980"/>
                          <a14:backgroundMark x1="47756" y1="75472" x2="34539" y2="66627"/>
                          <a14:backgroundMark x1="45885" y1="76179" x2="24190" y2="36085"/>
                          <a14:backgroundMark x1="24190" y1="36085" x2="33791" y2="50943"/>
                          <a14:backgroundMark x1="42643" y1="72052" x2="40898" y2="64033"/>
                          <a14:backgroundMark x1="66958" y1="44222" x2="34788" y2="27948"/>
                          <a14:backgroundMark x1="69950" y1="42689" x2="20200" y2="27830"/>
                          <a14:backgroundMark x1="81796" y1="39976" x2="26060" y2="25590"/>
                          <a14:backgroundMark x1="55486" y1="12500" x2="55362" y2="20283"/>
                          <a14:backgroundMark x1="58479" y1="11321" x2="60100" y2="14505"/>
                          <a14:backgroundMark x1="23940" y1="21580" x2="54364" y2="70047"/>
                          <a14:backgroundMark x1="54364" y1="70047" x2="54489" y2="71462"/>
                          <a14:backgroundMark x1="46010" y1="78066" x2="28678" y2="54717"/>
                          <a14:backgroundMark x1="31546" y1="60731" x2="37781" y2="76769"/>
                          <a14:backgroundMark x1="42519" y1="80542" x2="32045" y2="47995"/>
                          <a14:backgroundMark x1="40150" y1="75590" x2="27307" y2="49646"/>
                          <a14:backgroundMark x1="32170" y1="50590" x2="41521" y2="74175"/>
                          <a14:backgroundMark x1="55362" y1="34670" x2="66708" y2="38208"/>
                        </a14:backgroundRemoval>
                      </a14:imgEffect>
                      <a14:imgEffect>
                        <a14:brightnessContrast bright="20000"/>
                      </a14:imgEffect>
                    </a14:imgLayer>
                  </a14:imgProps>
                </a:ext>
              </a:extLst>
            </a:blip>
            <a:stretch>
              <a:fillRect/>
            </a:stretch>
          </p:blipFill>
          <p:spPr>
            <a:xfrm>
              <a:off x="58917" y="2438399"/>
              <a:ext cx="1967016" cy="2079839"/>
            </a:xfrm>
            <a:prstGeom prst="rect">
              <a:avLst/>
            </a:prstGeom>
          </p:spPr>
        </p:pic>
        <p:sp>
          <p:nvSpPr>
            <p:cNvPr id="6" name="Google Shape;257;g274ef3efce4_0_16">
              <a:extLst>
                <a:ext uri="{FF2B5EF4-FFF2-40B4-BE49-F238E27FC236}">
                  <a16:creationId xmlns:a16="http://schemas.microsoft.com/office/drawing/2014/main" id="{ED9598BF-D594-6CB9-09C5-9283A814D05F}"/>
                </a:ext>
              </a:extLst>
            </p:cNvPr>
            <p:cNvSpPr txBox="1"/>
            <p:nvPr/>
          </p:nvSpPr>
          <p:spPr>
            <a:xfrm>
              <a:off x="477805" y="3093766"/>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pic>
          <p:nvPicPr>
            <p:cNvPr id="7" name="圖片 6">
              <a:extLst>
                <a:ext uri="{FF2B5EF4-FFF2-40B4-BE49-F238E27FC236}">
                  <a16:creationId xmlns:a16="http://schemas.microsoft.com/office/drawing/2014/main" id="{8A48B33E-F752-857A-9871-8E380F305E8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a:off x="1622024" y="1424940"/>
              <a:ext cx="1957489" cy="1884174"/>
            </a:xfrm>
            <a:prstGeom prst="rect">
              <a:avLst/>
            </a:prstGeom>
          </p:spPr>
        </p:pic>
        <p:pic>
          <p:nvPicPr>
            <p:cNvPr id="9" name="圖片 8">
              <a:extLst>
                <a:ext uri="{FF2B5EF4-FFF2-40B4-BE49-F238E27FC236}">
                  <a16:creationId xmlns:a16="http://schemas.microsoft.com/office/drawing/2014/main" id="{AF84E581-9B8F-6BDD-ADE7-664D95ADBA68}"/>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804" b="94474" l="9779" r="93358">
                          <a14:foregroundMark x1="67159" y1="90196" x2="67159" y2="90196"/>
                          <a14:foregroundMark x1="67159" y1="90196" x2="67159" y2="90196"/>
                          <a14:foregroundMark x1="64945" y1="92157" x2="61808" y2="94652"/>
                          <a14:foregroundMark x1="53875" y1="87344" x2="55904" y2="92692"/>
                          <a14:foregroundMark x1="93358" y1="45276" x2="93358" y2="31907"/>
                          <a14:foregroundMark x1="67159" y1="20677" x2="72140" y2="18717"/>
                        </a14:backgroundRemoval>
                      </a14:imgEffect>
                    </a14:imgLayer>
                  </a14:imgProps>
                </a:ext>
              </a:extLst>
            </a:blip>
            <a:stretch>
              <a:fillRect/>
            </a:stretch>
          </p:blipFill>
          <p:spPr>
            <a:xfrm>
              <a:off x="1618845" y="2438399"/>
              <a:ext cx="1954747" cy="2023271"/>
            </a:xfrm>
            <a:prstGeom prst="rect">
              <a:avLst/>
            </a:prstGeom>
          </p:spPr>
        </p:pic>
        <p:sp>
          <p:nvSpPr>
            <p:cNvPr id="10" name="Google Shape;257;g274ef3efce4_0_16">
              <a:extLst>
                <a:ext uri="{FF2B5EF4-FFF2-40B4-BE49-F238E27FC236}">
                  <a16:creationId xmlns:a16="http://schemas.microsoft.com/office/drawing/2014/main" id="{FD68ABE0-B906-E339-5095-4D69663CA7D2}"/>
                </a:ext>
              </a:extLst>
            </p:cNvPr>
            <p:cNvSpPr txBox="1"/>
            <p:nvPr/>
          </p:nvSpPr>
          <p:spPr>
            <a:xfrm>
              <a:off x="2118206" y="3200210"/>
              <a:ext cx="1498707"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Calibri"/>
                  <a:ea typeface="Calibri"/>
                  <a:cs typeface="Calibri"/>
                  <a:sym typeface="Calibri"/>
                </a:rPr>
                <a:t>Information</a:t>
              </a:r>
              <a:endParaRPr sz="1800" b="1" dirty="0">
                <a:solidFill>
                  <a:schemeClr val="dk1"/>
                </a:solidFill>
                <a:latin typeface="Calibri"/>
                <a:ea typeface="Calibri"/>
                <a:cs typeface="Calibri"/>
                <a:sym typeface="Calibri"/>
              </a:endParaRPr>
            </a:p>
          </p:txBody>
        </p:sp>
        <p:sp>
          <p:nvSpPr>
            <p:cNvPr id="8" name="Google Shape;517;g2e7bf35fa59_1_30">
              <a:extLst>
                <a:ext uri="{FF2B5EF4-FFF2-40B4-BE49-F238E27FC236}">
                  <a16:creationId xmlns:a16="http://schemas.microsoft.com/office/drawing/2014/main" id="{03E6E9BC-0A82-EAF3-0586-69F2FE37623D}"/>
                </a:ext>
              </a:extLst>
            </p:cNvPr>
            <p:cNvSpPr/>
            <p:nvPr/>
          </p:nvSpPr>
          <p:spPr>
            <a:xfrm>
              <a:off x="240925" y="1480490"/>
              <a:ext cx="3338587" cy="319311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pic>
        <p:nvPicPr>
          <p:cNvPr id="18" name="圖片 17">
            <a:extLst>
              <a:ext uri="{FF2B5EF4-FFF2-40B4-BE49-F238E27FC236}">
                <a16:creationId xmlns:a16="http://schemas.microsoft.com/office/drawing/2014/main" id="{2B1718E8-D3D5-5319-47D4-8790D212572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402" b="94231" l="5741" r="96111">
                        <a14:foregroundMark x1="5741" y1="79487" x2="5741" y2="79487"/>
                        <a14:foregroundMark x1="10000" y1="84188" x2="16111" y2="86966"/>
                        <a14:foregroundMark x1="30370" y1="92521" x2="35741" y2="94231"/>
                        <a14:foregroundMark x1="66111" y1="55342" x2="71667" y2="48932"/>
                        <a14:foregroundMark x1="96111" y1="79915" x2="95000" y2="80983"/>
                      </a14:backgroundRemoval>
                    </a14:imgEffect>
                  </a14:imgLayer>
                </a14:imgProps>
              </a:ext>
            </a:extLst>
          </a:blip>
          <a:stretch>
            <a:fillRect/>
          </a:stretch>
        </p:blipFill>
        <p:spPr>
          <a:xfrm>
            <a:off x="836898" y="4040939"/>
            <a:ext cx="2030661" cy="1759905"/>
          </a:xfrm>
          <a:prstGeom prst="rect">
            <a:avLst/>
          </a:prstGeom>
        </p:spPr>
      </p:pic>
      <p:sp>
        <p:nvSpPr>
          <p:cNvPr id="19" name="Google Shape;257;g274ef3efce4_0_16">
            <a:extLst>
              <a:ext uri="{FF2B5EF4-FFF2-40B4-BE49-F238E27FC236}">
                <a16:creationId xmlns:a16="http://schemas.microsoft.com/office/drawing/2014/main" id="{468C53BD-37D3-A29B-6BA3-BD69317E6912}"/>
              </a:ext>
            </a:extLst>
          </p:cNvPr>
          <p:cNvSpPr txBox="1"/>
          <p:nvPr/>
        </p:nvSpPr>
        <p:spPr>
          <a:xfrm>
            <a:off x="1588613" y="5019554"/>
            <a:ext cx="643209"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Calibri"/>
                <a:ea typeface="Calibri"/>
                <a:cs typeface="Calibri"/>
                <a:sym typeface="Calibri"/>
              </a:rPr>
              <a:t>LLM</a:t>
            </a:r>
            <a:endParaRPr sz="18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84294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84">
          <a:extLst>
            <a:ext uri="{FF2B5EF4-FFF2-40B4-BE49-F238E27FC236}">
              <a16:creationId xmlns:a16="http://schemas.microsoft.com/office/drawing/2014/main" id="{9F4537E0-3E26-83D4-01B0-7B63BC481CBF}"/>
            </a:ext>
          </a:extLst>
        </p:cNvPr>
        <p:cNvGrpSpPr/>
        <p:nvPr/>
      </p:nvGrpSpPr>
      <p:grpSpPr>
        <a:xfrm>
          <a:off x="0" y="0"/>
          <a:ext cx="0" cy="0"/>
          <a:chOff x="0" y="0"/>
          <a:chExt cx="0" cy="0"/>
        </a:xfrm>
      </p:grpSpPr>
      <p:sp>
        <p:nvSpPr>
          <p:cNvPr id="888" name="Google Shape;888;g2750c566377_19_64">
            <a:extLst>
              <a:ext uri="{FF2B5EF4-FFF2-40B4-BE49-F238E27FC236}">
                <a16:creationId xmlns:a16="http://schemas.microsoft.com/office/drawing/2014/main" id="{45CD4848-303A-3304-0A2D-754E0FF9B9AF}"/>
              </a:ext>
            </a:extLst>
          </p:cNvPr>
          <p:cNvSpPr/>
          <p:nvPr/>
        </p:nvSpPr>
        <p:spPr>
          <a:xfrm>
            <a:off x="1631125" y="5441605"/>
            <a:ext cx="1952700" cy="746700"/>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cxnSp>
        <p:nvCxnSpPr>
          <p:cNvPr id="889" name="Google Shape;889;g2750c566377_19_64">
            <a:extLst>
              <a:ext uri="{FF2B5EF4-FFF2-40B4-BE49-F238E27FC236}">
                <a16:creationId xmlns:a16="http://schemas.microsoft.com/office/drawing/2014/main" id="{839FC360-0AE4-5C93-FD16-73297197E5E4}"/>
              </a:ext>
            </a:extLst>
          </p:cNvPr>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90" name="Google Shape;890;g2750c566377_19_64">
            <a:extLst>
              <a:ext uri="{FF2B5EF4-FFF2-40B4-BE49-F238E27FC236}">
                <a16:creationId xmlns:a16="http://schemas.microsoft.com/office/drawing/2014/main" id="{120AD2D4-B2D0-2298-C1F3-DE1ED1733250}"/>
              </a:ext>
            </a:extLst>
          </p:cNvPr>
          <p:cNvSpPr txBox="1"/>
          <p:nvPr/>
        </p:nvSpPr>
        <p:spPr>
          <a:xfrm>
            <a:off x="488925" y="540617"/>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Conclusion</a:t>
            </a:r>
            <a:endParaRPr sz="4400" b="1" dirty="0">
              <a:solidFill>
                <a:srgbClr val="003399"/>
              </a:solidFill>
              <a:latin typeface="Calibri"/>
              <a:ea typeface="Calibri"/>
              <a:cs typeface="Calibri"/>
              <a:sym typeface="Calibri"/>
            </a:endParaRPr>
          </a:p>
        </p:txBody>
      </p:sp>
      <p:sp>
        <p:nvSpPr>
          <p:cNvPr id="41" name="文字方塊 40">
            <a:extLst>
              <a:ext uri="{FF2B5EF4-FFF2-40B4-BE49-F238E27FC236}">
                <a16:creationId xmlns:a16="http://schemas.microsoft.com/office/drawing/2014/main" id="{8FDEC9B2-C1B1-9C6D-EA7E-D244B95A7DC2}"/>
              </a:ext>
            </a:extLst>
          </p:cNvPr>
          <p:cNvSpPr txBox="1"/>
          <p:nvPr/>
        </p:nvSpPr>
        <p:spPr>
          <a:xfrm>
            <a:off x="586317" y="1283894"/>
            <a:ext cx="8398933" cy="707886"/>
          </a:xfrm>
          <a:prstGeom prst="rect">
            <a:avLst/>
          </a:prstGeom>
          <a:noFill/>
        </p:spPr>
        <p:txBody>
          <a:bodyPr wrap="square">
            <a:spAutoFit/>
          </a:bodyPr>
          <a:lstStyle/>
          <a:p>
            <a:pPr marL="0" lvl="0" indent="0" rtl="0">
              <a:spcBef>
                <a:spcPts val="0"/>
              </a:spcBef>
              <a:spcAft>
                <a:spcPts val="0"/>
              </a:spcAft>
              <a:buNone/>
            </a:pPr>
            <a:r>
              <a:rPr lang="en-US" altLang="zh-TW" sz="2000" dirty="0">
                <a:solidFill>
                  <a:srgbClr val="7030A0"/>
                </a:solidFill>
                <a:latin typeface="Calibri"/>
                <a:ea typeface="Calibri"/>
                <a:cs typeface="Calibri"/>
                <a:sym typeface="Calibri"/>
              </a:rPr>
              <a:t>Integrates AI and crowd intelligence to provide insightful and forward-looking investment prediction and recommendations</a:t>
            </a:r>
          </a:p>
        </p:txBody>
      </p:sp>
      <p:graphicFrame>
        <p:nvGraphicFramePr>
          <p:cNvPr id="2" name="表格 1">
            <a:extLst>
              <a:ext uri="{FF2B5EF4-FFF2-40B4-BE49-F238E27FC236}">
                <a16:creationId xmlns:a16="http://schemas.microsoft.com/office/drawing/2014/main" id="{AF00851B-5F61-39EF-FE6D-DE78568E4F7C}"/>
              </a:ext>
            </a:extLst>
          </p:cNvPr>
          <p:cNvGraphicFramePr>
            <a:graphicFrameLocks noGrp="1"/>
          </p:cNvGraphicFramePr>
          <p:nvPr>
            <p:extLst>
              <p:ext uri="{D42A27DB-BD31-4B8C-83A1-F6EECF244321}">
                <p14:modId xmlns:p14="http://schemas.microsoft.com/office/powerpoint/2010/main" val="1979822388"/>
              </p:ext>
            </p:extLst>
          </p:nvPr>
        </p:nvGraphicFramePr>
        <p:xfrm>
          <a:off x="1060450" y="1991780"/>
          <a:ext cx="7175500" cy="4262970"/>
        </p:xfrm>
        <a:graphic>
          <a:graphicData uri="http://schemas.openxmlformats.org/drawingml/2006/table">
            <a:tbl>
              <a:tblPr firstRow="1" bandRow="1">
                <a:tableStyleId>{5940675A-B579-460E-94D1-54222C63F5DA}</a:tableStyleId>
              </a:tblPr>
              <a:tblGrid>
                <a:gridCol w="7175500">
                  <a:extLst>
                    <a:ext uri="{9D8B030D-6E8A-4147-A177-3AD203B41FA5}">
                      <a16:colId xmlns:a16="http://schemas.microsoft.com/office/drawing/2014/main" val="3434540705"/>
                    </a:ext>
                  </a:extLst>
                </a:gridCol>
              </a:tblGrid>
              <a:tr h="710495">
                <a:tc>
                  <a:txBody>
                    <a:bodyPr/>
                    <a:lstStyle/>
                    <a:p>
                      <a:endParaRPr lang="zh-TW" altLang="en-US" dirty="0"/>
                    </a:p>
                  </a:txBody>
                  <a:tcPr>
                    <a:solidFill>
                      <a:schemeClr val="accent4">
                        <a:lumMod val="20000"/>
                        <a:lumOff val="80000"/>
                      </a:schemeClr>
                    </a:solidFill>
                  </a:tcPr>
                </a:tc>
                <a:extLst>
                  <a:ext uri="{0D108BD9-81ED-4DB2-BD59-A6C34878D82A}">
                    <a16:rowId xmlns:a16="http://schemas.microsoft.com/office/drawing/2014/main" val="203315563"/>
                  </a:ext>
                </a:extLst>
              </a:tr>
              <a:tr h="710495">
                <a:tc>
                  <a:txBody>
                    <a:bodyPr/>
                    <a:lstStyle/>
                    <a:p>
                      <a:endParaRPr lang="zh-TW" altLang="en-US" dirty="0"/>
                    </a:p>
                  </a:txBody>
                  <a:tcPr>
                    <a:solidFill>
                      <a:srgbClr val="FDE7E7"/>
                    </a:solidFill>
                  </a:tcPr>
                </a:tc>
                <a:extLst>
                  <a:ext uri="{0D108BD9-81ED-4DB2-BD59-A6C34878D82A}">
                    <a16:rowId xmlns:a16="http://schemas.microsoft.com/office/drawing/2014/main" val="1149486239"/>
                  </a:ext>
                </a:extLst>
              </a:tr>
              <a:tr h="710495">
                <a:tc>
                  <a:txBody>
                    <a:bodyPr/>
                    <a:lstStyle/>
                    <a:p>
                      <a:endParaRPr lang="zh-TW" altLang="en-US" dirty="0"/>
                    </a:p>
                  </a:txBody>
                  <a:tcPr>
                    <a:solidFill>
                      <a:srgbClr val="FCE5CD"/>
                    </a:solidFill>
                  </a:tcPr>
                </a:tc>
                <a:extLst>
                  <a:ext uri="{0D108BD9-81ED-4DB2-BD59-A6C34878D82A}">
                    <a16:rowId xmlns:a16="http://schemas.microsoft.com/office/drawing/2014/main" val="1095349675"/>
                  </a:ext>
                </a:extLst>
              </a:tr>
              <a:tr h="710495">
                <a:tc>
                  <a:txBody>
                    <a:bodyPr/>
                    <a:lstStyle/>
                    <a:p>
                      <a:endParaRPr lang="zh-TW" altLang="en-US" dirty="0"/>
                    </a:p>
                  </a:txBody>
                  <a:tcPr>
                    <a:solidFill>
                      <a:srgbClr val="D9EAD3"/>
                    </a:solidFill>
                  </a:tcPr>
                </a:tc>
                <a:extLst>
                  <a:ext uri="{0D108BD9-81ED-4DB2-BD59-A6C34878D82A}">
                    <a16:rowId xmlns:a16="http://schemas.microsoft.com/office/drawing/2014/main" val="3240050403"/>
                  </a:ext>
                </a:extLst>
              </a:tr>
              <a:tr h="710495">
                <a:tc>
                  <a:txBody>
                    <a:bodyPr/>
                    <a:lstStyle/>
                    <a:p>
                      <a:endParaRPr lang="zh-TW" altLang="en-US" dirty="0"/>
                    </a:p>
                  </a:txBody>
                  <a:tcPr>
                    <a:solidFill>
                      <a:srgbClr val="DBEEF4"/>
                    </a:solidFill>
                  </a:tcPr>
                </a:tc>
                <a:extLst>
                  <a:ext uri="{0D108BD9-81ED-4DB2-BD59-A6C34878D82A}">
                    <a16:rowId xmlns:a16="http://schemas.microsoft.com/office/drawing/2014/main" val="2423883336"/>
                  </a:ext>
                </a:extLst>
              </a:tr>
              <a:tr h="710495">
                <a:tc>
                  <a:txBody>
                    <a:bodyPr/>
                    <a:lstStyle/>
                    <a:p>
                      <a:endParaRPr lang="zh-TW" altLang="en-US" dirty="0"/>
                    </a:p>
                  </a:txBody>
                  <a:tcPr>
                    <a:solidFill>
                      <a:srgbClr val="C6D9F1"/>
                    </a:solidFill>
                  </a:tcPr>
                </a:tc>
                <a:extLst>
                  <a:ext uri="{0D108BD9-81ED-4DB2-BD59-A6C34878D82A}">
                    <a16:rowId xmlns:a16="http://schemas.microsoft.com/office/drawing/2014/main" val="2448785219"/>
                  </a:ext>
                </a:extLst>
              </a:tr>
            </a:tbl>
          </a:graphicData>
        </a:graphic>
      </p:graphicFrame>
      <p:sp>
        <p:nvSpPr>
          <p:cNvPr id="5" name="Google Shape;888;g2750c566377_19_64">
            <a:extLst>
              <a:ext uri="{FF2B5EF4-FFF2-40B4-BE49-F238E27FC236}">
                <a16:creationId xmlns:a16="http://schemas.microsoft.com/office/drawing/2014/main" id="{045AD333-5636-46BD-B41C-50349B31FDE4}"/>
              </a:ext>
            </a:extLst>
          </p:cNvPr>
          <p:cNvSpPr/>
          <p:nvPr/>
        </p:nvSpPr>
        <p:spPr>
          <a:xfrm>
            <a:off x="3690725" y="5795170"/>
            <a:ext cx="1952700" cy="412186"/>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pic>
        <p:nvPicPr>
          <p:cNvPr id="7" name="Google Shape;899;g2750c566377_19_64">
            <a:extLst>
              <a:ext uri="{FF2B5EF4-FFF2-40B4-BE49-F238E27FC236}">
                <a16:creationId xmlns:a16="http://schemas.microsoft.com/office/drawing/2014/main" id="{EB8EB138-DBAA-DB3C-3F56-CFB7097A69F9}"/>
              </a:ext>
            </a:extLst>
          </p:cNvPr>
          <p:cNvPicPr preferRelativeResize="0"/>
          <p:nvPr/>
        </p:nvPicPr>
        <p:blipFill>
          <a:blip r:embed="rId3">
            <a:alphaModFix/>
          </a:blip>
          <a:stretch>
            <a:fillRect/>
          </a:stretch>
        </p:blipFill>
        <p:spPr>
          <a:xfrm>
            <a:off x="3799101" y="5835478"/>
            <a:ext cx="339627" cy="340513"/>
          </a:xfrm>
          <a:prstGeom prst="rect">
            <a:avLst/>
          </a:prstGeom>
          <a:noFill/>
          <a:ln>
            <a:noFill/>
          </a:ln>
        </p:spPr>
      </p:pic>
      <p:sp>
        <p:nvSpPr>
          <p:cNvPr id="9" name="Google Shape;911;g2750c566377_19_64">
            <a:extLst>
              <a:ext uri="{FF2B5EF4-FFF2-40B4-BE49-F238E27FC236}">
                <a16:creationId xmlns:a16="http://schemas.microsoft.com/office/drawing/2014/main" id="{83BCFF78-856D-D770-4D57-051D0B22C157}"/>
              </a:ext>
            </a:extLst>
          </p:cNvPr>
          <p:cNvSpPr/>
          <p:nvPr/>
        </p:nvSpPr>
        <p:spPr>
          <a:xfrm>
            <a:off x="1330950" y="5536869"/>
            <a:ext cx="64821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Prediction Methodologies </a:t>
            </a:r>
            <a:endParaRPr b="1" dirty="0">
              <a:solidFill>
                <a:schemeClr val="dk1"/>
              </a:solidFill>
              <a:latin typeface="Calibri"/>
              <a:ea typeface="Calibri"/>
              <a:cs typeface="Calibri"/>
              <a:sym typeface="Calibri"/>
            </a:endParaRPr>
          </a:p>
        </p:txBody>
      </p:sp>
      <p:sp>
        <p:nvSpPr>
          <p:cNvPr id="14" name="Google Shape;888;g2750c566377_19_64">
            <a:extLst>
              <a:ext uri="{FF2B5EF4-FFF2-40B4-BE49-F238E27FC236}">
                <a16:creationId xmlns:a16="http://schemas.microsoft.com/office/drawing/2014/main" id="{ABA08FD4-AA43-6EB3-8B46-14FC32AB801B}"/>
              </a:ext>
            </a:extLst>
          </p:cNvPr>
          <p:cNvSpPr/>
          <p:nvPr/>
        </p:nvSpPr>
        <p:spPr>
          <a:xfrm>
            <a:off x="1330950" y="5799419"/>
            <a:ext cx="1952700" cy="403688"/>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pic>
        <p:nvPicPr>
          <p:cNvPr id="6" name="Google Shape;898;g2750c566377_19_64">
            <a:extLst>
              <a:ext uri="{FF2B5EF4-FFF2-40B4-BE49-F238E27FC236}">
                <a16:creationId xmlns:a16="http://schemas.microsoft.com/office/drawing/2014/main" id="{16C76301-2345-6894-B72B-2E4FFB97E67B}"/>
              </a:ext>
            </a:extLst>
          </p:cNvPr>
          <p:cNvPicPr preferRelativeResize="0"/>
          <p:nvPr/>
        </p:nvPicPr>
        <p:blipFill>
          <a:blip r:embed="rId4">
            <a:alphaModFix/>
          </a:blip>
          <a:stretch>
            <a:fillRect/>
          </a:stretch>
        </p:blipFill>
        <p:spPr>
          <a:xfrm>
            <a:off x="1422199" y="5816986"/>
            <a:ext cx="362330" cy="359005"/>
          </a:xfrm>
          <a:prstGeom prst="rect">
            <a:avLst/>
          </a:prstGeom>
          <a:noFill/>
          <a:ln>
            <a:noFill/>
          </a:ln>
        </p:spPr>
      </p:pic>
      <p:sp>
        <p:nvSpPr>
          <p:cNvPr id="11" name="Google Shape;913;g2750c566377_19_64">
            <a:extLst>
              <a:ext uri="{FF2B5EF4-FFF2-40B4-BE49-F238E27FC236}">
                <a16:creationId xmlns:a16="http://schemas.microsoft.com/office/drawing/2014/main" id="{92377C50-B768-CC0B-3AEB-3542682AFA49}"/>
              </a:ext>
            </a:extLst>
          </p:cNvPr>
          <p:cNvSpPr/>
          <p:nvPr/>
        </p:nvSpPr>
        <p:spPr>
          <a:xfrm>
            <a:off x="4228777" y="5781268"/>
            <a:ext cx="9903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AI/ML</a:t>
            </a:r>
            <a:endParaRPr dirty="0">
              <a:solidFill>
                <a:schemeClr val="dk1"/>
              </a:solidFill>
              <a:latin typeface="Calibri"/>
              <a:ea typeface="Calibri"/>
              <a:cs typeface="Calibri"/>
              <a:sym typeface="Calibri"/>
            </a:endParaRPr>
          </a:p>
        </p:txBody>
      </p:sp>
      <p:sp>
        <p:nvSpPr>
          <p:cNvPr id="15" name="Google Shape;888;g2750c566377_19_64">
            <a:extLst>
              <a:ext uri="{FF2B5EF4-FFF2-40B4-BE49-F238E27FC236}">
                <a16:creationId xmlns:a16="http://schemas.microsoft.com/office/drawing/2014/main" id="{1C68B2F4-FE35-B0B6-442B-691EA4BE2DD4}"/>
              </a:ext>
            </a:extLst>
          </p:cNvPr>
          <p:cNvSpPr/>
          <p:nvPr/>
        </p:nvSpPr>
        <p:spPr>
          <a:xfrm>
            <a:off x="6048745" y="5795170"/>
            <a:ext cx="1952700" cy="417634"/>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50" b="1">
              <a:solidFill>
                <a:srgbClr val="434343"/>
              </a:solidFill>
            </a:endParaRPr>
          </a:p>
        </p:txBody>
      </p:sp>
      <p:sp>
        <p:nvSpPr>
          <p:cNvPr id="10" name="Google Shape;912;g2750c566377_19_64">
            <a:extLst>
              <a:ext uri="{FF2B5EF4-FFF2-40B4-BE49-F238E27FC236}">
                <a16:creationId xmlns:a16="http://schemas.microsoft.com/office/drawing/2014/main" id="{E0CF8856-D7BE-27B5-33EC-BAB347F6F2FB}"/>
              </a:ext>
            </a:extLst>
          </p:cNvPr>
          <p:cNvSpPr/>
          <p:nvPr/>
        </p:nvSpPr>
        <p:spPr>
          <a:xfrm>
            <a:off x="1781273" y="5773138"/>
            <a:ext cx="12645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Collective </a:t>
            </a:r>
            <a:endParaRPr dirty="0">
              <a:solidFill>
                <a:schemeClr val="dk1"/>
              </a:solidFill>
              <a:latin typeface="Calibri"/>
              <a:ea typeface="Calibri"/>
              <a:cs typeface="Calibri"/>
              <a:sym typeface="Calibri"/>
            </a:endParaRPr>
          </a:p>
          <a:p>
            <a:pPr marL="0" lvl="0" indent="0" algn="ctr" rtl="0">
              <a:spcBef>
                <a:spcPts val="0"/>
              </a:spcBef>
              <a:spcAft>
                <a:spcPts val="0"/>
              </a:spcAft>
              <a:buNone/>
            </a:pPr>
            <a:r>
              <a:rPr lang="en-US" dirty="0">
                <a:solidFill>
                  <a:schemeClr val="dk1"/>
                </a:solidFill>
                <a:latin typeface="Calibri"/>
                <a:ea typeface="Calibri"/>
                <a:cs typeface="Calibri"/>
                <a:sym typeface="Calibri"/>
              </a:rPr>
              <a:t>Intelligence</a:t>
            </a:r>
            <a:endParaRPr dirty="0">
              <a:solidFill>
                <a:schemeClr val="dk1"/>
              </a:solidFill>
              <a:latin typeface="Calibri"/>
              <a:ea typeface="Calibri"/>
              <a:cs typeface="Calibri"/>
              <a:sym typeface="Calibri"/>
            </a:endParaRPr>
          </a:p>
        </p:txBody>
      </p:sp>
      <p:pic>
        <p:nvPicPr>
          <p:cNvPr id="8" name="Google Shape;904;g2750c566377_19_64">
            <a:extLst>
              <a:ext uri="{FF2B5EF4-FFF2-40B4-BE49-F238E27FC236}">
                <a16:creationId xmlns:a16="http://schemas.microsoft.com/office/drawing/2014/main" id="{B4E54277-E62C-96D1-B328-B0B319E0C0CD}"/>
              </a:ext>
            </a:extLst>
          </p:cNvPr>
          <p:cNvPicPr preferRelativeResize="0"/>
          <p:nvPr/>
        </p:nvPicPr>
        <p:blipFill>
          <a:blip r:embed="rId5">
            <a:alphaModFix/>
          </a:blip>
          <a:stretch>
            <a:fillRect/>
          </a:stretch>
        </p:blipFill>
        <p:spPr>
          <a:xfrm>
            <a:off x="6164204" y="5847792"/>
            <a:ext cx="366136" cy="340513"/>
          </a:xfrm>
          <a:prstGeom prst="rect">
            <a:avLst/>
          </a:prstGeom>
          <a:noFill/>
          <a:ln>
            <a:noFill/>
          </a:ln>
        </p:spPr>
      </p:pic>
      <p:sp>
        <p:nvSpPr>
          <p:cNvPr id="12" name="Google Shape;914;g2750c566377_19_64">
            <a:extLst>
              <a:ext uri="{FF2B5EF4-FFF2-40B4-BE49-F238E27FC236}">
                <a16:creationId xmlns:a16="http://schemas.microsoft.com/office/drawing/2014/main" id="{90CC5AA6-0BEF-4A46-04C4-EF583A2F9DA3}"/>
              </a:ext>
            </a:extLst>
          </p:cNvPr>
          <p:cNvSpPr/>
          <p:nvPr/>
        </p:nvSpPr>
        <p:spPr>
          <a:xfrm>
            <a:off x="6635894" y="5808051"/>
            <a:ext cx="9366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Market</a:t>
            </a:r>
            <a:endParaRPr dirty="0">
              <a:solidFill>
                <a:schemeClr val="dk1"/>
              </a:solidFill>
              <a:latin typeface="Calibri"/>
              <a:ea typeface="Calibri"/>
              <a:cs typeface="Calibri"/>
              <a:sym typeface="Calibri"/>
            </a:endParaRPr>
          </a:p>
        </p:txBody>
      </p:sp>
      <p:grpSp>
        <p:nvGrpSpPr>
          <p:cNvPr id="27" name="群組 26">
            <a:extLst>
              <a:ext uri="{FF2B5EF4-FFF2-40B4-BE49-F238E27FC236}">
                <a16:creationId xmlns:a16="http://schemas.microsoft.com/office/drawing/2014/main" id="{D8409D41-D3F5-D0CA-1A04-5B144F94822A}"/>
              </a:ext>
            </a:extLst>
          </p:cNvPr>
          <p:cNvGrpSpPr/>
          <p:nvPr/>
        </p:nvGrpSpPr>
        <p:grpSpPr>
          <a:xfrm>
            <a:off x="1304640" y="4812529"/>
            <a:ext cx="6629835" cy="732707"/>
            <a:chOff x="1304640" y="4812529"/>
            <a:chExt cx="6629835" cy="732707"/>
          </a:xfrm>
        </p:grpSpPr>
        <p:pic>
          <p:nvPicPr>
            <p:cNvPr id="16" name="Google Shape;903;g2750c566377_19_64">
              <a:extLst>
                <a:ext uri="{FF2B5EF4-FFF2-40B4-BE49-F238E27FC236}">
                  <a16:creationId xmlns:a16="http://schemas.microsoft.com/office/drawing/2014/main" id="{2C6B89A9-53D0-B566-5A8D-3F5F044AFD02}"/>
                </a:ext>
              </a:extLst>
            </p:cNvPr>
            <p:cNvPicPr preferRelativeResize="0"/>
            <p:nvPr/>
          </p:nvPicPr>
          <p:blipFill>
            <a:blip r:embed="rId6">
              <a:alphaModFix/>
            </a:blip>
            <a:stretch>
              <a:fillRect/>
            </a:stretch>
          </p:blipFill>
          <p:spPr>
            <a:xfrm>
              <a:off x="7263235" y="4921765"/>
              <a:ext cx="548399" cy="548399"/>
            </a:xfrm>
            <a:prstGeom prst="rect">
              <a:avLst/>
            </a:prstGeom>
            <a:noFill/>
            <a:ln>
              <a:noFill/>
            </a:ln>
          </p:spPr>
        </p:pic>
        <p:sp>
          <p:nvSpPr>
            <p:cNvPr id="17" name="Google Shape;905;g2750c566377_19_64">
              <a:extLst>
                <a:ext uri="{FF2B5EF4-FFF2-40B4-BE49-F238E27FC236}">
                  <a16:creationId xmlns:a16="http://schemas.microsoft.com/office/drawing/2014/main" id="{B67B9DF7-CC24-2698-FBD0-9530F926A93A}"/>
                </a:ext>
              </a:extLst>
            </p:cNvPr>
            <p:cNvSpPr/>
            <p:nvPr/>
          </p:nvSpPr>
          <p:spPr>
            <a:xfrm>
              <a:off x="2378800" y="4996836"/>
              <a:ext cx="4796400" cy="54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Combines individual knowledge and experience with CI and AI for predicting outcomes of sports events</a:t>
              </a:r>
              <a:endParaRPr dirty="0">
                <a:solidFill>
                  <a:schemeClr val="dk1"/>
                </a:solidFill>
                <a:latin typeface="Calibri"/>
                <a:ea typeface="Calibri"/>
                <a:cs typeface="Calibri"/>
                <a:sym typeface="Calibri"/>
              </a:endParaRPr>
            </a:p>
          </p:txBody>
        </p:sp>
        <p:sp>
          <p:nvSpPr>
            <p:cNvPr id="18" name="Google Shape;906;g2750c566377_19_64">
              <a:extLst>
                <a:ext uri="{FF2B5EF4-FFF2-40B4-BE49-F238E27FC236}">
                  <a16:creationId xmlns:a16="http://schemas.microsoft.com/office/drawing/2014/main" id="{E5C19080-E561-B2A7-7230-77726332840B}"/>
                </a:ext>
              </a:extLst>
            </p:cNvPr>
            <p:cNvSpPr/>
            <p:nvPr/>
          </p:nvSpPr>
          <p:spPr>
            <a:xfrm>
              <a:off x="1439475" y="4812529"/>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latin typeface="Calibri"/>
                  <a:ea typeface="Calibri"/>
                  <a:cs typeface="Calibri"/>
                  <a:sym typeface="Calibri"/>
                </a:rPr>
                <a:t>Sports Betting</a:t>
              </a:r>
              <a:endParaRPr dirty="0">
                <a:solidFill>
                  <a:schemeClr val="dk1"/>
                </a:solidFill>
                <a:latin typeface="Calibri"/>
                <a:ea typeface="Calibri"/>
                <a:cs typeface="Calibri"/>
                <a:sym typeface="Calibri"/>
              </a:endParaRPr>
            </a:p>
          </p:txBody>
        </p:sp>
        <p:sp>
          <p:nvSpPr>
            <p:cNvPr id="20" name="Google Shape;255;g274ef3efce4_0_16">
              <a:extLst>
                <a:ext uri="{FF2B5EF4-FFF2-40B4-BE49-F238E27FC236}">
                  <a16:creationId xmlns:a16="http://schemas.microsoft.com/office/drawing/2014/main" id="{5009A1EF-DA05-5906-B410-1C6A42B40043}"/>
                </a:ext>
              </a:extLst>
            </p:cNvPr>
            <p:cNvSpPr txBox="1"/>
            <p:nvPr/>
          </p:nvSpPr>
          <p:spPr>
            <a:xfrm>
              <a:off x="1304640" y="5011263"/>
              <a:ext cx="643327" cy="18278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50" b="1" dirty="0">
                  <a:solidFill>
                    <a:schemeClr val="dk1"/>
                  </a:solidFill>
                  <a:latin typeface="Calibri"/>
                  <a:ea typeface="Calibri"/>
                  <a:cs typeface="Calibri"/>
                  <a:sym typeface="Calibri"/>
                </a:rPr>
                <a:t>Betting</a:t>
              </a:r>
              <a:endParaRPr sz="1050" b="1" dirty="0">
                <a:solidFill>
                  <a:schemeClr val="dk1"/>
                </a:solidFill>
                <a:latin typeface="Calibri"/>
                <a:ea typeface="Calibri"/>
                <a:cs typeface="Calibri"/>
                <a:sym typeface="Calibri"/>
              </a:endParaRPr>
            </a:p>
          </p:txBody>
        </p:sp>
      </p:grpSp>
      <p:grpSp>
        <p:nvGrpSpPr>
          <p:cNvPr id="26" name="群組 25">
            <a:extLst>
              <a:ext uri="{FF2B5EF4-FFF2-40B4-BE49-F238E27FC236}">
                <a16:creationId xmlns:a16="http://schemas.microsoft.com/office/drawing/2014/main" id="{6551A854-5AB1-5AEC-A3F0-5275CACDDD3F}"/>
              </a:ext>
            </a:extLst>
          </p:cNvPr>
          <p:cNvGrpSpPr/>
          <p:nvPr/>
        </p:nvGrpSpPr>
        <p:grpSpPr>
          <a:xfrm>
            <a:off x="1174773" y="4109462"/>
            <a:ext cx="6748603" cy="677486"/>
            <a:chOff x="1174773" y="4109462"/>
            <a:chExt cx="6748603" cy="677486"/>
          </a:xfrm>
        </p:grpSpPr>
        <p:pic>
          <p:nvPicPr>
            <p:cNvPr id="21" name="Google Shape;895;g2750c566377_19_64">
              <a:extLst>
                <a:ext uri="{FF2B5EF4-FFF2-40B4-BE49-F238E27FC236}">
                  <a16:creationId xmlns:a16="http://schemas.microsoft.com/office/drawing/2014/main" id="{2753C855-CF23-0D3A-4DE5-BFABD86108CA}"/>
                </a:ext>
              </a:extLst>
            </p:cNvPr>
            <p:cNvPicPr preferRelativeResize="0"/>
            <p:nvPr/>
          </p:nvPicPr>
          <p:blipFill>
            <a:blip r:embed="rId7">
              <a:alphaModFix/>
            </a:blip>
            <a:stretch>
              <a:fillRect/>
            </a:stretch>
          </p:blipFill>
          <p:spPr>
            <a:xfrm>
              <a:off x="7210137" y="4206913"/>
              <a:ext cx="548401" cy="548401"/>
            </a:xfrm>
            <a:prstGeom prst="rect">
              <a:avLst/>
            </a:prstGeom>
            <a:noFill/>
            <a:ln>
              <a:noFill/>
            </a:ln>
          </p:spPr>
        </p:pic>
        <p:sp>
          <p:nvSpPr>
            <p:cNvPr id="22" name="Google Shape;900;g2750c566377_19_64">
              <a:extLst>
                <a:ext uri="{FF2B5EF4-FFF2-40B4-BE49-F238E27FC236}">
                  <a16:creationId xmlns:a16="http://schemas.microsoft.com/office/drawing/2014/main" id="{9C5C96E7-2CE9-4E14-7A58-4CDC2C51FBCF}"/>
                </a:ext>
              </a:extLst>
            </p:cNvPr>
            <p:cNvSpPr/>
            <p:nvPr/>
          </p:nvSpPr>
          <p:spPr>
            <a:xfrm>
              <a:off x="1441276" y="4109462"/>
              <a:ext cx="64821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Stock Market</a:t>
              </a:r>
              <a:endParaRPr dirty="0">
                <a:solidFill>
                  <a:schemeClr val="dk1"/>
                </a:solidFill>
                <a:latin typeface="Calibri"/>
                <a:ea typeface="Calibri"/>
                <a:cs typeface="Calibri"/>
                <a:sym typeface="Calibri"/>
              </a:endParaRPr>
            </a:p>
          </p:txBody>
        </p:sp>
        <p:sp>
          <p:nvSpPr>
            <p:cNvPr id="23" name="Google Shape;901;g2750c566377_19_64">
              <a:extLst>
                <a:ext uri="{FF2B5EF4-FFF2-40B4-BE49-F238E27FC236}">
                  <a16:creationId xmlns:a16="http://schemas.microsoft.com/office/drawing/2014/main" id="{F0B182FC-F035-2C8E-9675-EA16BA9F4C22}"/>
                </a:ext>
              </a:extLst>
            </p:cNvPr>
            <p:cNvSpPr/>
            <p:nvPr/>
          </p:nvSpPr>
          <p:spPr>
            <a:xfrm>
              <a:off x="2212701" y="4340248"/>
              <a:ext cx="49443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Involves using financial knowledge, CI, and AI for market analysis and managing their investment portfolios</a:t>
              </a:r>
              <a:endParaRPr dirty="0">
                <a:solidFill>
                  <a:schemeClr val="dk1"/>
                </a:solidFill>
                <a:latin typeface="Calibri"/>
                <a:ea typeface="Calibri"/>
                <a:cs typeface="Calibri"/>
                <a:sym typeface="Calibri"/>
              </a:endParaRPr>
            </a:p>
          </p:txBody>
        </p:sp>
        <p:sp>
          <p:nvSpPr>
            <p:cNvPr id="25" name="Google Shape;255;g274ef3efce4_0_16">
              <a:extLst>
                <a:ext uri="{FF2B5EF4-FFF2-40B4-BE49-F238E27FC236}">
                  <a16:creationId xmlns:a16="http://schemas.microsoft.com/office/drawing/2014/main" id="{A9822B67-59B0-9703-59E5-246753456686}"/>
                </a:ext>
              </a:extLst>
            </p:cNvPr>
            <p:cNvSpPr txBox="1"/>
            <p:nvPr/>
          </p:nvSpPr>
          <p:spPr>
            <a:xfrm>
              <a:off x="1174773" y="4341431"/>
              <a:ext cx="1238400" cy="27034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50" b="1" dirty="0">
                  <a:solidFill>
                    <a:schemeClr val="dk1"/>
                  </a:solidFill>
                  <a:latin typeface="Calibri"/>
                  <a:ea typeface="Calibri"/>
                  <a:cs typeface="Calibri"/>
                  <a:sym typeface="Calibri"/>
                </a:rPr>
                <a:t>Stock</a:t>
              </a:r>
              <a:endParaRPr sz="1050" b="1" dirty="0">
                <a:solidFill>
                  <a:schemeClr val="dk1"/>
                </a:solidFill>
                <a:latin typeface="Calibri"/>
                <a:ea typeface="Calibri"/>
                <a:cs typeface="Calibri"/>
                <a:sym typeface="Calibri"/>
              </a:endParaRPr>
            </a:p>
          </p:txBody>
        </p:sp>
      </p:grpSp>
      <p:grpSp>
        <p:nvGrpSpPr>
          <p:cNvPr id="33" name="群組 32">
            <a:extLst>
              <a:ext uri="{FF2B5EF4-FFF2-40B4-BE49-F238E27FC236}">
                <a16:creationId xmlns:a16="http://schemas.microsoft.com/office/drawing/2014/main" id="{7779E4D1-57AF-09F7-F564-8D9633A18D0F}"/>
              </a:ext>
            </a:extLst>
          </p:cNvPr>
          <p:cNvGrpSpPr/>
          <p:nvPr/>
        </p:nvGrpSpPr>
        <p:grpSpPr>
          <a:xfrm>
            <a:off x="1342278" y="3398844"/>
            <a:ext cx="6592197" cy="724057"/>
            <a:chOff x="1342278" y="3398844"/>
            <a:chExt cx="6592197" cy="724057"/>
          </a:xfrm>
        </p:grpSpPr>
        <p:pic>
          <p:nvPicPr>
            <p:cNvPr id="28" name="Google Shape;896;g2750c566377_19_64">
              <a:extLst>
                <a:ext uri="{FF2B5EF4-FFF2-40B4-BE49-F238E27FC236}">
                  <a16:creationId xmlns:a16="http://schemas.microsoft.com/office/drawing/2014/main" id="{FEB6A865-1BB1-CC94-414C-6C6F0257F43C}"/>
                </a:ext>
              </a:extLst>
            </p:cNvPr>
            <p:cNvPicPr preferRelativeResize="0"/>
            <p:nvPr/>
          </p:nvPicPr>
          <p:blipFill>
            <a:blip r:embed="rId8">
              <a:alphaModFix/>
            </a:blip>
            <a:stretch>
              <a:fillRect/>
            </a:stretch>
          </p:blipFill>
          <p:spPr>
            <a:xfrm>
              <a:off x="7214775" y="3517678"/>
              <a:ext cx="548401" cy="548401"/>
            </a:xfrm>
            <a:prstGeom prst="rect">
              <a:avLst/>
            </a:prstGeom>
            <a:noFill/>
            <a:ln>
              <a:noFill/>
            </a:ln>
          </p:spPr>
        </p:pic>
        <p:sp>
          <p:nvSpPr>
            <p:cNvPr id="29" name="Google Shape;909;g2750c566377_19_64">
              <a:extLst>
                <a:ext uri="{FF2B5EF4-FFF2-40B4-BE49-F238E27FC236}">
                  <a16:creationId xmlns:a16="http://schemas.microsoft.com/office/drawing/2014/main" id="{E97C9960-69F1-3C1C-0CE0-0346C45842D8}"/>
                </a:ext>
              </a:extLst>
            </p:cNvPr>
            <p:cNvSpPr/>
            <p:nvPr/>
          </p:nvSpPr>
          <p:spPr>
            <a:xfrm>
              <a:off x="1439475" y="3417852"/>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b="1" dirty="0">
                  <a:solidFill>
                    <a:schemeClr val="dk1"/>
                  </a:solidFill>
                  <a:latin typeface="Calibri"/>
                  <a:ea typeface="Calibri"/>
                  <a:cs typeface="Calibri"/>
                  <a:sym typeface="Calibri"/>
                </a:rPr>
                <a:t>Investment Clubs</a:t>
              </a:r>
              <a:endParaRPr dirty="0">
                <a:solidFill>
                  <a:schemeClr val="dk1"/>
                </a:solidFill>
                <a:latin typeface="Calibri"/>
                <a:ea typeface="Calibri"/>
                <a:cs typeface="Calibri"/>
                <a:sym typeface="Calibri"/>
              </a:endParaRPr>
            </a:p>
          </p:txBody>
        </p:sp>
        <p:sp>
          <p:nvSpPr>
            <p:cNvPr id="30" name="Google Shape;910;g2750c566377_19_64">
              <a:extLst>
                <a:ext uri="{FF2B5EF4-FFF2-40B4-BE49-F238E27FC236}">
                  <a16:creationId xmlns:a16="http://schemas.microsoft.com/office/drawing/2014/main" id="{0AC1678B-D29F-DCA9-526A-9F4A8F483E67}"/>
                </a:ext>
              </a:extLst>
            </p:cNvPr>
            <p:cNvSpPr/>
            <p:nvPr/>
          </p:nvSpPr>
          <p:spPr>
            <a:xfrm>
              <a:off x="2338225" y="3630901"/>
              <a:ext cx="4570800" cy="49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Integrates crowd intelligence, allowing collective to improve the accuracy of investment</a:t>
              </a:r>
              <a:endParaRPr dirty="0">
                <a:solidFill>
                  <a:schemeClr val="dk1"/>
                </a:solidFill>
                <a:latin typeface="Calibri"/>
                <a:ea typeface="Calibri"/>
                <a:cs typeface="Calibri"/>
                <a:sym typeface="Calibri"/>
              </a:endParaRPr>
            </a:p>
          </p:txBody>
        </p:sp>
        <p:pic>
          <p:nvPicPr>
            <p:cNvPr id="31" name="圖片 30">
              <a:extLst>
                <a:ext uri="{FF2B5EF4-FFF2-40B4-BE49-F238E27FC236}">
                  <a16:creationId xmlns:a16="http://schemas.microsoft.com/office/drawing/2014/main" id="{169AB98E-0A38-2282-8CC4-4F087BB2BD2F}"/>
                </a:ext>
              </a:extLst>
            </p:cNvPr>
            <p:cNvPicPr>
              <a:picLocks noChangeAspect="1"/>
            </p:cNvPicPr>
            <p:nvPr/>
          </p:nvPicPr>
          <p:blipFill>
            <a:blip r:embed="rId9">
              <a:alphaModFix/>
              <a:duotone>
                <a:prstClr val="black"/>
                <a:srgbClr val="FCE5CD">
                  <a:tint val="45000"/>
                  <a:satMod val="400000"/>
                </a:srgbClr>
              </a:duotone>
              <a:extLst>
                <a:ext uri="{BEBA8EAE-BF5A-486C-A8C5-ECC9F3942E4B}">
                  <a14:imgProps xmlns:a14="http://schemas.microsoft.com/office/drawing/2010/main">
                    <a14:imgLayer r:embed="rId10">
                      <a14:imgEffect>
                        <a14:backgroundRemoval t="5896" b="94458" l="9850" r="89776">
                          <a14:foregroundMark x1="53741" y1="57783" x2="53741" y2="57783"/>
                          <a14:foregroundMark x1="46758" y1="94575" x2="46758" y2="94575"/>
                          <a14:foregroundMark x1="53117" y1="5896" x2="53117" y2="5896"/>
                          <a14:backgroundMark x1="34289" y1="33962" x2="34663" y2="60849"/>
                          <a14:backgroundMark x1="68953" y1="40212" x2="36160" y2="41509"/>
                          <a14:backgroundMark x1="44140" y1="53538" x2="25935" y2="35731"/>
                          <a14:backgroundMark x1="20200" y1="25708" x2="45636" y2="87028"/>
                          <a14:backgroundMark x1="46010" y1="86321" x2="40898" y2="41156"/>
                          <a14:backgroundMark x1="18703" y1="17807" x2="58728" y2="36085"/>
                          <a14:backgroundMark x1="57232" y1="13325" x2="43766" y2="50825"/>
                          <a14:backgroundMark x1="39401" y1="70165" x2="51496" y2="40212"/>
                          <a14:backgroundMark x1="53242" y1="42571" x2="40524" y2="80778"/>
                          <a14:backgroundMark x1="42768" y1="77005" x2="49252" y2="35731"/>
                          <a14:backgroundMark x1="50374" y1="39858" x2="42394" y2="78420"/>
                          <a14:backgroundMark x1="42394" y1="78420" x2="27057" y2="58373"/>
                          <a14:backgroundMark x1="26683" y1="58373" x2="38653" y2="80071"/>
                          <a14:backgroundMark x1="39776" y1="80778" x2="25935" y2="38443"/>
                          <a14:backgroundMark x1="22319" y1="27123" x2="64214" y2="41156"/>
                          <a14:backgroundMark x1="57232" y1="7429" x2="60973" y2="18514"/>
                          <a14:backgroundMark x1="73691" y1="44693" x2="59476" y2="38797"/>
                          <a14:backgroundMark x1="70324" y1="43632" x2="52494" y2="39505"/>
                          <a14:backgroundMark x1="66708" y1="38443" x2="34289" y2="33962"/>
                          <a14:backgroundMark x1="28928" y1="29835" x2="40150" y2="68396"/>
                          <a14:backgroundMark x1="48130" y1="70755" x2="45636" y2="50472"/>
                          <a14:backgroundMark x1="51496" y1="75236" x2="45262" y2="57429"/>
                          <a14:backgroundMark x1="50000" y1="53538" x2="49252" y2="75236"/>
                          <a14:backgroundMark x1="48130" y1="74646" x2="17207" y2="31604"/>
                          <a14:backgroundMark x1="20200" y1="19811" x2="32170" y2="74646"/>
                          <a14:backgroundMark x1="32544" y1="29835" x2="34289" y2="78774"/>
                          <a14:backgroundMark x1="23815" y1="30542" x2="29177" y2="32547"/>
                          <a14:backgroundMark x1="30673" y1="27830" x2="72569" y2="41863"/>
                          <a14:backgroundMark x1="60224" y1="34670" x2="74688" y2="45991"/>
                          <a14:backgroundMark x1="60599" y1="43986" x2="70698" y2="42217"/>
                          <a14:backgroundMark x1="77681" y1="45047" x2="20449" y2="30542"/>
                          <a14:backgroundMark x1="63840" y1="47759" x2="31047" y2="40802"/>
                          <a14:backgroundMark x1="44140" y1="62146" x2="42768" y2="63561"/>
                          <a14:backgroundMark x1="40524" y1="57783" x2="47132" y2="76297"/>
                          <a14:backgroundMark x1="39776" y1="51179" x2="45636" y2="69811"/>
                          <a14:backgroundMark x1="30673" y1="74292" x2="40898" y2="76651"/>
                          <a14:backgroundMark x1="21571" y1="30896" x2="64214" y2="46698"/>
                          <a14:backgroundMark x1="78055" y1="41509" x2="55112" y2="36439"/>
                          <a14:backgroundMark x1="47132" y1="53538" x2="50748" y2="77005"/>
                          <a14:backgroundMark x1="73317" y1="37736" x2="73317" y2="42925"/>
                          <a14:backgroundMark x1="43392" y1="57783" x2="43392" y2="57783"/>
                          <a14:backgroundMark x1="43392" y1="58373" x2="43017" y2="56368"/>
                          <a14:backgroundMark x1="51496" y1="60849" x2="51496" y2="60849"/>
                          <a14:backgroundMark x1="49252" y1="58373" x2="47382" y2="57783"/>
                          <a14:backgroundMark x1="43017" y1="58373" x2="50374" y2="68042"/>
                          <a14:backgroundMark x1="48878" y1="50472" x2="53616" y2="66981"/>
                        </a14:backgroundRemoval>
                      </a14:imgEffect>
                      <a14:imgEffect>
                        <a14:saturation sat="0"/>
                      </a14:imgEffect>
                      <a14:imgEffect>
                        <a14:brightnessContrast contrast="20000"/>
                      </a14:imgEffect>
                    </a14:imgLayer>
                  </a14:imgProps>
                </a:ext>
              </a:extLst>
            </a:blip>
            <a:stretch>
              <a:fillRect/>
            </a:stretch>
          </p:blipFill>
          <p:spPr>
            <a:xfrm>
              <a:off x="1342278" y="3398844"/>
              <a:ext cx="654094" cy="691610"/>
            </a:xfrm>
            <a:prstGeom prst="rect">
              <a:avLst/>
            </a:prstGeom>
          </p:spPr>
        </p:pic>
        <p:sp>
          <p:nvSpPr>
            <p:cNvPr id="32" name="Google Shape;257;g274ef3efce4_0_16">
              <a:extLst>
                <a:ext uri="{FF2B5EF4-FFF2-40B4-BE49-F238E27FC236}">
                  <a16:creationId xmlns:a16="http://schemas.microsoft.com/office/drawing/2014/main" id="{DC595554-2CFB-F0BA-BE0B-1A127B478BD8}"/>
                </a:ext>
              </a:extLst>
            </p:cNvPr>
            <p:cNvSpPr txBox="1"/>
            <p:nvPr/>
          </p:nvSpPr>
          <p:spPr>
            <a:xfrm>
              <a:off x="1415849" y="3506479"/>
              <a:ext cx="462494"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50" b="1" dirty="0">
                  <a:solidFill>
                    <a:schemeClr val="dk1"/>
                  </a:solidFill>
                  <a:latin typeface="Calibri"/>
                  <a:ea typeface="Calibri"/>
                  <a:cs typeface="Calibri"/>
                  <a:sym typeface="Calibri"/>
                </a:rPr>
                <a:t>Club</a:t>
              </a:r>
              <a:endParaRPr sz="1050" b="1" dirty="0">
                <a:solidFill>
                  <a:schemeClr val="dk1"/>
                </a:solidFill>
                <a:latin typeface="Calibri"/>
                <a:ea typeface="Calibri"/>
                <a:cs typeface="Calibri"/>
                <a:sym typeface="Calibri"/>
              </a:endParaRPr>
            </a:p>
          </p:txBody>
        </p:sp>
      </p:grpSp>
      <p:pic>
        <p:nvPicPr>
          <p:cNvPr id="37" name="圖片 36">
            <a:extLst>
              <a:ext uri="{FF2B5EF4-FFF2-40B4-BE49-F238E27FC236}">
                <a16:creationId xmlns:a16="http://schemas.microsoft.com/office/drawing/2014/main" id="{7F87805E-6686-9042-0505-1D83B2E4186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804" b="94474" l="9779" r="93358">
                        <a14:foregroundMark x1="67159" y1="90196" x2="67159" y2="90196"/>
                        <a14:foregroundMark x1="67159" y1="90196" x2="67159" y2="90196"/>
                        <a14:foregroundMark x1="64945" y1="92157" x2="61808" y2="94652"/>
                        <a14:foregroundMark x1="53875" y1="87344" x2="55078" y2="90514"/>
                        <a14:foregroundMark x1="93358" y1="45276" x2="93358" y2="31907"/>
                        <a14:foregroundMark x1="67159" y1="20677" x2="72140" y2="18717"/>
                        <a14:foregroundMark x1="35150" y1="72019" x2="34871" y2="72193"/>
                        <a14:backgroundMark x1="61439" y1="60784" x2="49446" y2="49554"/>
                        <a14:backgroundMark x1="80627" y1="32086" x2="66790" y2="65775"/>
                        <a14:backgroundMark x1="37269" y1="54367" x2="61808" y2="85918"/>
                        <a14:backgroundMark x1="84317" y1="39037" x2="67159" y2="71836"/>
                        <a14:backgroundMark x1="59594" y1="77005" x2="87269" y2="37255"/>
                        <a14:backgroundMark x1="82288" y1="51515" x2="67528" y2="74332"/>
                        <a14:backgroundMark x1="44096" y1="44920" x2="60148" y2="71836"/>
                        <a14:backgroundMark x1="65129" y1="58824" x2="65129" y2="73797"/>
                        <a14:backgroundMark x1="40221" y1="44207" x2="61439" y2="79501"/>
                        <a14:backgroundMark x1="66052" y1="74153" x2="78229" y2="27273"/>
                        <a14:backgroundMark x1="82657" y1="28342" x2="66052" y2="79144"/>
                        <a14:backgroundMark x1="28598" y1="74332" x2="30996" y2="67736"/>
                        <a14:backgroundMark x1="29705" y1="44207" x2="66421" y2="56328"/>
                        <a14:backgroundMark x1="69373" y1="57219" x2="61808" y2="57932"/>
                        <a14:backgroundMark x1="61808" y1="52228" x2="59594" y2="62567"/>
                        <a14:backgroundMark x1="60148" y1="54367" x2="65498" y2="76292"/>
                        <a14:backgroundMark x1="85240" y1="30838" x2="79705" y2="54011"/>
                        <a14:backgroundMark x1="87269" y1="43316" x2="81181" y2="61319"/>
                        <a14:backgroundMark x1="78229" y1="25847" x2="71771" y2="56684"/>
                        <a14:backgroundMark x1="79705" y1="20677" x2="73616" y2="50624"/>
                        <a14:backgroundMark x1="73616" y1="69697" x2="68450" y2="78788"/>
                        <a14:backgroundMark x1="65129" y1="77184" x2="31181" y2="43316"/>
                        <a14:backgroundMark x1="30996" y1="41355" x2="55904" y2="64528"/>
                        <a14:backgroundMark x1="51661" y1="59537" x2="37454" y2="37255"/>
                        <a14:backgroundMark x1="28967" y1="47950" x2="55535" y2="50267"/>
                        <a14:backgroundMark x1="38192" y1="38503" x2="47048" y2="57932"/>
                        <a14:backgroundMark x1="45018" y1="49911" x2="61255" y2="66132"/>
                        <a14:backgroundMark x1="28044" y1="72549" x2="32841" y2="69340"/>
                        <a14:backgroundMark x1="28967" y1="70588" x2="27306" y2="71301"/>
                        <a14:backgroundMark x1="27675" y1="70588" x2="28598" y2="72727"/>
                        <a14:backgroundMark x1="52583" y1="91800" x2="54982" y2="95722"/>
                        <a14:backgroundMark x1="37823" y1="72193" x2="37823" y2="72193"/>
                        <a14:backgroundMark x1="37823" y1="70232" x2="39852" y2="75758"/>
                      </a14:backgroundRemoval>
                    </a14:imgEffect>
                  </a14:imgLayer>
                </a14:imgProps>
              </a:ext>
            </a:extLst>
          </a:blip>
          <a:stretch>
            <a:fillRect/>
          </a:stretch>
        </p:blipFill>
        <p:spPr>
          <a:xfrm>
            <a:off x="1264438" y="2654989"/>
            <a:ext cx="723730" cy="749101"/>
          </a:xfrm>
          <a:prstGeom prst="rect">
            <a:avLst/>
          </a:prstGeom>
        </p:spPr>
      </p:pic>
      <p:grpSp>
        <p:nvGrpSpPr>
          <p:cNvPr id="39" name="群組 38">
            <a:extLst>
              <a:ext uri="{FF2B5EF4-FFF2-40B4-BE49-F238E27FC236}">
                <a16:creationId xmlns:a16="http://schemas.microsoft.com/office/drawing/2014/main" id="{FDC38814-0102-5954-4442-56B96FBD4795}"/>
              </a:ext>
            </a:extLst>
          </p:cNvPr>
          <p:cNvGrpSpPr/>
          <p:nvPr/>
        </p:nvGrpSpPr>
        <p:grpSpPr>
          <a:xfrm>
            <a:off x="1368764" y="2692597"/>
            <a:ext cx="6582359" cy="681748"/>
            <a:chOff x="1368764" y="2692597"/>
            <a:chExt cx="6582359" cy="681748"/>
          </a:xfrm>
        </p:grpSpPr>
        <p:pic>
          <p:nvPicPr>
            <p:cNvPr id="34" name="Google Shape;897;g2750c566377_19_64">
              <a:extLst>
                <a:ext uri="{FF2B5EF4-FFF2-40B4-BE49-F238E27FC236}">
                  <a16:creationId xmlns:a16="http://schemas.microsoft.com/office/drawing/2014/main" id="{777ECB86-0EB7-F7DB-F8AF-BB9FA47AD3C5}"/>
                </a:ext>
              </a:extLst>
            </p:cNvPr>
            <p:cNvPicPr preferRelativeResize="0"/>
            <p:nvPr/>
          </p:nvPicPr>
          <p:blipFill>
            <a:blip r:embed="rId13">
              <a:alphaModFix/>
            </a:blip>
            <a:stretch>
              <a:fillRect/>
            </a:stretch>
          </p:blipFill>
          <p:spPr>
            <a:xfrm>
              <a:off x="7178098" y="2825946"/>
              <a:ext cx="601900" cy="548399"/>
            </a:xfrm>
            <a:prstGeom prst="rect">
              <a:avLst/>
            </a:prstGeom>
            <a:noFill/>
            <a:ln>
              <a:noFill/>
            </a:ln>
          </p:spPr>
        </p:pic>
        <p:sp>
          <p:nvSpPr>
            <p:cNvPr id="35" name="Google Shape;907;g2750c566377_19_64">
              <a:extLst>
                <a:ext uri="{FF2B5EF4-FFF2-40B4-BE49-F238E27FC236}">
                  <a16:creationId xmlns:a16="http://schemas.microsoft.com/office/drawing/2014/main" id="{9A56EC34-A553-61CD-1B73-85C1A0CCF91F}"/>
                </a:ext>
              </a:extLst>
            </p:cNvPr>
            <p:cNvSpPr/>
            <p:nvPr/>
          </p:nvSpPr>
          <p:spPr>
            <a:xfrm>
              <a:off x="2413173" y="2950771"/>
              <a:ext cx="4570800" cy="416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Incorporates prediction markets to forecast market trends using credible information</a:t>
              </a:r>
              <a:endParaRPr dirty="0">
                <a:solidFill>
                  <a:schemeClr val="dk1"/>
                </a:solidFill>
                <a:latin typeface="Calibri"/>
                <a:ea typeface="Calibri"/>
                <a:cs typeface="Calibri"/>
                <a:sym typeface="Calibri"/>
              </a:endParaRPr>
            </a:p>
          </p:txBody>
        </p:sp>
        <p:sp>
          <p:nvSpPr>
            <p:cNvPr id="36" name="Google Shape;908;g2750c566377_19_64">
              <a:extLst>
                <a:ext uri="{FF2B5EF4-FFF2-40B4-BE49-F238E27FC236}">
                  <a16:creationId xmlns:a16="http://schemas.microsoft.com/office/drawing/2014/main" id="{94A321EA-B1B1-0065-B7E4-EB2C37406413}"/>
                </a:ext>
              </a:extLst>
            </p:cNvPr>
            <p:cNvSpPr/>
            <p:nvPr/>
          </p:nvSpPr>
          <p:spPr>
            <a:xfrm>
              <a:off x="1456123" y="2692597"/>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Information Credibility</a:t>
              </a:r>
              <a:endParaRPr b="1" dirty="0">
                <a:latin typeface="Calibri"/>
                <a:ea typeface="Calibri"/>
                <a:cs typeface="Calibri"/>
                <a:sym typeface="Calibri"/>
              </a:endParaRPr>
            </a:p>
          </p:txBody>
        </p:sp>
        <p:sp>
          <p:nvSpPr>
            <p:cNvPr id="38" name="Google Shape;257;g274ef3efce4_0_16">
              <a:extLst>
                <a:ext uri="{FF2B5EF4-FFF2-40B4-BE49-F238E27FC236}">
                  <a16:creationId xmlns:a16="http://schemas.microsoft.com/office/drawing/2014/main" id="{08E09FDE-1FA9-5125-9F38-6A522F539967}"/>
                </a:ext>
              </a:extLst>
            </p:cNvPr>
            <p:cNvSpPr txBox="1"/>
            <p:nvPr/>
          </p:nvSpPr>
          <p:spPr>
            <a:xfrm>
              <a:off x="1368764" y="2858574"/>
              <a:ext cx="654094"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700" b="1" dirty="0">
                  <a:solidFill>
                    <a:schemeClr val="dk1"/>
                  </a:solidFill>
                  <a:latin typeface="Calibri"/>
                  <a:ea typeface="Calibri"/>
                  <a:cs typeface="Calibri"/>
                  <a:sym typeface="Calibri"/>
                </a:rPr>
                <a:t>Information</a:t>
              </a:r>
              <a:endParaRPr sz="700" b="1" dirty="0">
                <a:solidFill>
                  <a:schemeClr val="dk1"/>
                </a:solidFill>
                <a:latin typeface="Calibri"/>
                <a:ea typeface="Calibri"/>
                <a:cs typeface="Calibri"/>
                <a:sym typeface="Calibri"/>
              </a:endParaRPr>
            </a:p>
          </p:txBody>
        </p:sp>
      </p:grpSp>
      <p:grpSp>
        <p:nvGrpSpPr>
          <p:cNvPr id="49" name="群組 48">
            <a:extLst>
              <a:ext uri="{FF2B5EF4-FFF2-40B4-BE49-F238E27FC236}">
                <a16:creationId xmlns:a16="http://schemas.microsoft.com/office/drawing/2014/main" id="{1A8DCF4B-6332-CC8D-EC38-677EAA1BDB55}"/>
              </a:ext>
            </a:extLst>
          </p:cNvPr>
          <p:cNvGrpSpPr/>
          <p:nvPr/>
        </p:nvGrpSpPr>
        <p:grpSpPr>
          <a:xfrm>
            <a:off x="1456123" y="1967342"/>
            <a:ext cx="6502131" cy="674274"/>
            <a:chOff x="1456123" y="1967342"/>
            <a:chExt cx="6502131" cy="674274"/>
          </a:xfrm>
        </p:grpSpPr>
        <p:grpSp>
          <p:nvGrpSpPr>
            <p:cNvPr id="40" name="群組 39">
              <a:extLst>
                <a:ext uri="{FF2B5EF4-FFF2-40B4-BE49-F238E27FC236}">
                  <a16:creationId xmlns:a16="http://schemas.microsoft.com/office/drawing/2014/main" id="{64523B1A-C8BA-0591-121C-C56A995FBE34}"/>
                </a:ext>
              </a:extLst>
            </p:cNvPr>
            <p:cNvGrpSpPr/>
            <p:nvPr/>
          </p:nvGrpSpPr>
          <p:grpSpPr>
            <a:xfrm>
              <a:off x="1463254" y="1967342"/>
              <a:ext cx="6495000" cy="674274"/>
              <a:chOff x="1456123" y="2692597"/>
              <a:chExt cx="6495000" cy="674274"/>
            </a:xfrm>
          </p:grpSpPr>
          <p:sp>
            <p:nvSpPr>
              <p:cNvPr id="43" name="Google Shape;907;g2750c566377_19_64">
                <a:extLst>
                  <a:ext uri="{FF2B5EF4-FFF2-40B4-BE49-F238E27FC236}">
                    <a16:creationId xmlns:a16="http://schemas.microsoft.com/office/drawing/2014/main" id="{D867349E-F770-DE8B-E80A-E592C3CCED97}"/>
                  </a:ext>
                </a:extLst>
              </p:cNvPr>
              <p:cNvSpPr/>
              <p:nvPr/>
            </p:nvSpPr>
            <p:spPr>
              <a:xfrm>
                <a:off x="2413173" y="2950771"/>
                <a:ext cx="4570800" cy="416100"/>
              </a:xfrm>
              <a:prstGeom prst="rect">
                <a:avLst/>
              </a:prstGeom>
              <a:noFill/>
              <a:ln>
                <a:noFill/>
              </a:ln>
            </p:spPr>
            <p:txBody>
              <a:bodyPr spcFirstLastPara="1" wrap="square" lIns="91425" tIns="91425" rIns="91425" bIns="91425" anchor="ctr" anchorCtr="0">
                <a:noAutofit/>
              </a:bodyPr>
              <a:lstStyle/>
              <a:p>
                <a:pPr lvl="0" algn="ctr"/>
                <a:r>
                  <a:rPr lang="en-US" dirty="0">
                    <a:solidFill>
                      <a:schemeClr val="dk1"/>
                    </a:solidFill>
                    <a:latin typeface="Calibri"/>
                    <a:ea typeface="Calibri"/>
                    <a:cs typeface="Calibri"/>
                    <a:sym typeface="Calibri"/>
                  </a:rPr>
                  <a:t>Leverages LLM analysis of financial text to enhance decision signals for forward-looking market insight</a:t>
                </a:r>
                <a:endParaRPr dirty="0">
                  <a:solidFill>
                    <a:schemeClr val="dk1"/>
                  </a:solidFill>
                  <a:latin typeface="Calibri"/>
                  <a:ea typeface="Calibri"/>
                  <a:cs typeface="Calibri"/>
                  <a:sym typeface="Calibri"/>
                </a:endParaRPr>
              </a:p>
            </p:txBody>
          </p:sp>
          <p:sp>
            <p:nvSpPr>
              <p:cNvPr id="44" name="Google Shape;908;g2750c566377_19_64">
                <a:extLst>
                  <a:ext uri="{FF2B5EF4-FFF2-40B4-BE49-F238E27FC236}">
                    <a16:creationId xmlns:a16="http://schemas.microsoft.com/office/drawing/2014/main" id="{8A1A5CD5-A71D-F6EA-F17E-8C3372CE016B}"/>
                  </a:ext>
                </a:extLst>
              </p:cNvPr>
              <p:cNvSpPr/>
              <p:nvPr/>
            </p:nvSpPr>
            <p:spPr>
              <a:xfrm>
                <a:off x="1456123" y="2692597"/>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 LLM Interpretation</a:t>
                </a:r>
              </a:p>
            </p:txBody>
          </p:sp>
        </p:grpSp>
        <p:sp>
          <p:nvSpPr>
            <p:cNvPr id="47" name="Google Shape;257;g274ef3efce4_0_16">
              <a:extLst>
                <a:ext uri="{FF2B5EF4-FFF2-40B4-BE49-F238E27FC236}">
                  <a16:creationId xmlns:a16="http://schemas.microsoft.com/office/drawing/2014/main" id="{04016626-916F-0A74-BB4C-D290E71C3A6C}"/>
                </a:ext>
              </a:extLst>
            </p:cNvPr>
            <p:cNvSpPr txBox="1"/>
            <p:nvPr/>
          </p:nvSpPr>
          <p:spPr>
            <a:xfrm>
              <a:off x="1456123" y="2267988"/>
              <a:ext cx="945100"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50" b="1" dirty="0">
                  <a:solidFill>
                    <a:schemeClr val="dk1"/>
                  </a:solidFill>
                  <a:latin typeface="Calibri"/>
                  <a:ea typeface="Calibri"/>
                  <a:cs typeface="Calibri"/>
                  <a:sym typeface="Calibri"/>
                </a:rPr>
                <a:t>LLM</a:t>
              </a:r>
              <a:endParaRPr sz="1050" b="1" dirty="0">
                <a:solidFill>
                  <a:schemeClr val="dk1"/>
                </a:solidFill>
                <a:latin typeface="Calibri"/>
                <a:ea typeface="Calibri"/>
                <a:cs typeface="Calibri"/>
                <a:sym typeface="Calibri"/>
              </a:endParaRPr>
            </a:p>
          </p:txBody>
        </p:sp>
        <p:pic>
          <p:nvPicPr>
            <p:cNvPr id="48" name="圖片 47">
              <a:extLst>
                <a:ext uri="{FF2B5EF4-FFF2-40B4-BE49-F238E27FC236}">
                  <a16:creationId xmlns:a16="http://schemas.microsoft.com/office/drawing/2014/main" id="{68E3028E-D7F7-98A2-9A23-83AF96075888}"/>
                </a:ext>
              </a:extLst>
            </p:cNvPr>
            <p:cNvPicPr>
              <a:picLocks noChangeAspect="1"/>
            </p:cNvPicPr>
            <p:nvPr/>
          </p:nvPicPr>
          <p:blipFill>
            <a:blip r:embed="rId14"/>
            <a:stretch>
              <a:fillRect/>
            </a:stretch>
          </p:blipFill>
          <p:spPr>
            <a:xfrm>
              <a:off x="7195103" y="2065811"/>
              <a:ext cx="569025" cy="569025"/>
            </a:xfrm>
            <a:prstGeom prst="rect">
              <a:avLst/>
            </a:prstGeom>
          </p:spPr>
        </p:pic>
      </p:grpSp>
      <p:pic>
        <p:nvPicPr>
          <p:cNvPr id="53" name="圖片 52">
            <a:extLst>
              <a:ext uri="{FF2B5EF4-FFF2-40B4-BE49-F238E27FC236}">
                <a16:creationId xmlns:a16="http://schemas.microsoft.com/office/drawing/2014/main" id="{9BC58BAD-C2BB-5595-271F-6C0964B5C8D8}"/>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rot="378712">
            <a:off x="1403529" y="4151169"/>
            <a:ext cx="696934" cy="670832"/>
          </a:xfrm>
          <a:prstGeom prst="rect">
            <a:avLst/>
          </a:prstGeom>
        </p:spPr>
      </p:pic>
      <p:pic>
        <p:nvPicPr>
          <p:cNvPr id="55" name="圖片 54">
            <a:extLst>
              <a:ext uri="{FF2B5EF4-FFF2-40B4-BE49-F238E27FC236}">
                <a16:creationId xmlns:a16="http://schemas.microsoft.com/office/drawing/2014/main" id="{14790F02-8429-06A8-FCA8-B8E33FD7CA66}"/>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186628" y="4848046"/>
            <a:ext cx="889109" cy="668555"/>
          </a:xfrm>
          <a:prstGeom prst="rect">
            <a:avLst/>
          </a:prstGeom>
        </p:spPr>
      </p:pic>
      <p:pic>
        <p:nvPicPr>
          <p:cNvPr id="57" name="圖片 56">
            <a:extLst>
              <a:ext uri="{FF2B5EF4-FFF2-40B4-BE49-F238E27FC236}">
                <a16:creationId xmlns:a16="http://schemas.microsoft.com/office/drawing/2014/main" id="{76E57FA7-5958-1F66-7740-52110EAEE204}"/>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402" b="94231" l="5741" r="96111">
                        <a14:foregroundMark x1="5741" y1="79487" x2="5741" y2="79487"/>
                        <a14:foregroundMark x1="10000" y1="84188" x2="16111" y2="86966"/>
                        <a14:foregroundMark x1="30370" y1="92521" x2="35741" y2="94231"/>
                        <a14:foregroundMark x1="66111" y1="55342" x2="71667" y2="48932"/>
                        <a14:foregroundMark x1="96111" y1="79915" x2="95000" y2="80983"/>
                      </a14:backgroundRemoval>
                    </a14:imgEffect>
                  </a14:imgLayer>
                </a14:imgProps>
              </a:ext>
            </a:extLst>
          </a:blip>
          <a:stretch>
            <a:fillRect/>
          </a:stretch>
        </p:blipFill>
        <p:spPr>
          <a:xfrm>
            <a:off x="1318283" y="2006954"/>
            <a:ext cx="731854" cy="634273"/>
          </a:xfrm>
          <a:prstGeom prst="rect">
            <a:avLst/>
          </a:prstGeom>
        </p:spPr>
      </p:pic>
    </p:spTree>
    <p:extLst>
      <p:ext uri="{BB962C8B-B14F-4D97-AF65-F5344CB8AC3E}">
        <p14:creationId xmlns:p14="http://schemas.microsoft.com/office/powerpoint/2010/main" val="277855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e7bf35fa59_0_12"/>
          <p:cNvSpPr txBox="1">
            <a:spLocks noGrp="1"/>
          </p:cNvSpPr>
          <p:nvPr>
            <p:ph type="body" idx="1"/>
          </p:nvPr>
        </p:nvSpPr>
        <p:spPr>
          <a:xfrm>
            <a:off x="552200" y="1664075"/>
            <a:ext cx="8350800" cy="4063200"/>
          </a:xfrm>
          <a:prstGeom prst="rect">
            <a:avLst/>
          </a:prstGeom>
          <a:noFill/>
          <a:ln>
            <a:noFill/>
          </a:ln>
        </p:spPr>
        <p:txBody>
          <a:bodyPr spcFirstLastPara="1" wrap="square" lIns="91425" tIns="45700" rIns="91425" bIns="45700" anchor="t" anchorCtr="0">
            <a:normAutofit/>
          </a:bodyPr>
          <a:lstStyle/>
          <a:p>
            <a:pPr marL="457200" lvl="0" indent="-395850" algn="just" rtl="0">
              <a:spcBef>
                <a:spcPts val="640"/>
              </a:spcBef>
              <a:spcAft>
                <a:spcPts val="0"/>
              </a:spcAft>
              <a:buSzPts val="2634"/>
              <a:buFont typeface="Calibri"/>
              <a:buChar char="●"/>
            </a:pPr>
            <a:r>
              <a:rPr lang="en-US" sz="2633" dirty="0"/>
              <a:t>How to build collective intelligence?</a:t>
            </a:r>
            <a:endParaRPr sz="2633" dirty="0"/>
          </a:p>
          <a:p>
            <a:pPr indent="-355600">
              <a:spcBef>
                <a:spcPts val="0"/>
              </a:spcBef>
              <a:buSzPts val="2000"/>
              <a:buFont typeface="Calibri"/>
              <a:buChar char="ㅡ"/>
            </a:pPr>
            <a:r>
              <a:rPr lang="en-US" sz="2400" dirty="0">
                <a:solidFill>
                  <a:srgbClr val="FF0000"/>
                </a:solidFill>
              </a:rPr>
              <a:t>Target item competence</a:t>
            </a:r>
            <a:br>
              <a:rPr lang="en-US" sz="2400" dirty="0"/>
            </a:br>
            <a:r>
              <a:rPr lang="en-US" sz="2400" dirty="0"/>
              <a:t>(e.g., stock, company…)</a:t>
            </a:r>
            <a:endParaRPr sz="2400" dirty="0"/>
          </a:p>
          <a:p>
            <a:pPr indent="-355600">
              <a:spcBef>
                <a:spcPts val="0"/>
              </a:spcBef>
              <a:buSzPts val="2000"/>
              <a:buFont typeface="Calibri"/>
              <a:buChar char="ㅡ"/>
            </a:pPr>
            <a:r>
              <a:rPr lang="en-US" sz="2400" dirty="0">
                <a:solidFill>
                  <a:srgbClr val="FF0000"/>
                </a:solidFill>
              </a:rPr>
              <a:t>Content-based information </a:t>
            </a:r>
            <a:br>
              <a:rPr lang="en-US" sz="2400" dirty="0"/>
            </a:br>
            <a:r>
              <a:rPr lang="en-US" sz="2400" dirty="0"/>
              <a:t>(e.g., posts, reviews, comments)</a:t>
            </a:r>
            <a:endParaRPr sz="2400" dirty="0"/>
          </a:p>
          <a:p>
            <a:pPr indent="-355600">
              <a:spcBef>
                <a:spcPts val="0"/>
              </a:spcBef>
              <a:buSzPts val="2000"/>
              <a:buFont typeface="Calibri"/>
              <a:buChar char="ㅡ"/>
            </a:pPr>
            <a:r>
              <a:rPr lang="en-US" sz="2400" dirty="0">
                <a:solidFill>
                  <a:srgbClr val="FF0000"/>
                </a:solidFill>
              </a:rPr>
              <a:t>Context-based information</a:t>
            </a:r>
            <a:br>
              <a:rPr lang="en-US" sz="2400" dirty="0"/>
            </a:br>
            <a:r>
              <a:rPr lang="en-US" sz="2400" dirty="0"/>
              <a:t>(e.g., rating, voting, following….)</a:t>
            </a:r>
            <a:endParaRPr sz="2400" dirty="0"/>
          </a:p>
          <a:p>
            <a:pPr marL="0" lvl="0" indent="0" algn="l" rtl="0">
              <a:spcBef>
                <a:spcPts val="0"/>
              </a:spcBef>
              <a:spcAft>
                <a:spcPts val="0"/>
              </a:spcAft>
              <a:buNone/>
            </a:pPr>
            <a:endParaRPr sz="2000" dirty="0"/>
          </a:p>
        </p:txBody>
      </p:sp>
      <p:sp>
        <p:nvSpPr>
          <p:cNvPr id="182" name="Google Shape;182;g2e7bf35fa59_0_12"/>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83" name="Google Shape;183;g2e7bf35fa59_0_1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84" name="Google Shape;184;g2e7bf35fa59_0_12"/>
          <p:cNvSpPr/>
          <p:nvPr/>
        </p:nvSpPr>
        <p:spPr>
          <a:xfrm>
            <a:off x="5629539" y="2379642"/>
            <a:ext cx="3273461" cy="3814595"/>
          </a:xfrm>
          <a:prstGeom prst="rect">
            <a:avLst/>
          </a:prstGeom>
          <a:solidFill>
            <a:srgbClr val="D9D2E9"/>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88ABE2"/>
              </a:highlight>
              <a:latin typeface="Calibri"/>
              <a:ea typeface="Calibri"/>
              <a:cs typeface="Calibri"/>
              <a:sym typeface="Calibri"/>
            </a:endParaRPr>
          </a:p>
        </p:txBody>
      </p:sp>
      <p:sp>
        <p:nvSpPr>
          <p:cNvPr id="185" name="Google Shape;185;g2e7bf35fa59_0_12"/>
          <p:cNvSpPr txBox="1"/>
          <p:nvPr/>
        </p:nvSpPr>
        <p:spPr>
          <a:xfrm>
            <a:off x="6237300" y="2449500"/>
            <a:ext cx="1601100" cy="47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dk1"/>
                </a:solidFill>
                <a:latin typeface="Times New Roman"/>
                <a:ea typeface="Times New Roman"/>
                <a:cs typeface="Times New Roman"/>
                <a:sym typeface="Times New Roman"/>
              </a:rPr>
              <a:t>XXX company</a:t>
            </a:r>
            <a:endParaRPr sz="1800">
              <a:solidFill>
                <a:schemeClr val="dk1"/>
              </a:solidFill>
              <a:latin typeface="Times New Roman"/>
              <a:ea typeface="Times New Roman"/>
              <a:cs typeface="Times New Roman"/>
              <a:sym typeface="Times New Roman"/>
            </a:endParaRPr>
          </a:p>
        </p:txBody>
      </p:sp>
      <p:sp>
        <p:nvSpPr>
          <p:cNvPr id="186" name="Google Shape;186;g2e7bf35fa59_0_12"/>
          <p:cNvSpPr/>
          <p:nvPr/>
        </p:nvSpPr>
        <p:spPr>
          <a:xfrm>
            <a:off x="5783379" y="2902501"/>
            <a:ext cx="2802000" cy="80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u="sng" dirty="0">
                <a:latin typeface="Calibri"/>
                <a:ea typeface="Calibri"/>
                <a:cs typeface="Calibri"/>
                <a:sym typeface="Calibri"/>
              </a:rPr>
              <a:t>company info /profile</a:t>
            </a:r>
            <a:endParaRPr b="1" u="sng"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a:t>
            </a:r>
            <a:br>
              <a:rPr lang="en-US" dirty="0">
                <a:latin typeface="Calibri"/>
                <a:ea typeface="Calibri"/>
                <a:cs typeface="Calibri"/>
                <a:sym typeface="Calibri"/>
              </a:rPr>
            </a:br>
            <a:r>
              <a:rPr lang="en-US" dirty="0">
                <a:latin typeface="Calibri"/>
                <a:ea typeface="Calibri"/>
                <a:cs typeface="Calibri"/>
                <a:sym typeface="Calibri"/>
              </a:rPr>
              <a:t>…………………………………</a:t>
            </a:r>
            <a:endParaRPr dirty="0">
              <a:latin typeface="Calibri"/>
              <a:ea typeface="Calibri"/>
              <a:cs typeface="Calibri"/>
              <a:sym typeface="Calibri"/>
            </a:endParaRPr>
          </a:p>
        </p:txBody>
      </p:sp>
      <p:sp>
        <p:nvSpPr>
          <p:cNvPr id="187" name="Google Shape;187;g2e7bf35fa59_0_12"/>
          <p:cNvSpPr/>
          <p:nvPr/>
        </p:nvSpPr>
        <p:spPr>
          <a:xfrm>
            <a:off x="6393900" y="3880275"/>
            <a:ext cx="1938900" cy="47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latin typeface="Calibri"/>
                <a:ea typeface="Calibri"/>
                <a:cs typeface="Calibri"/>
                <a:sym typeface="Calibri"/>
              </a:rPr>
              <a:t>……………………………E…….</a:t>
            </a:r>
            <a:br>
              <a:rPr lang="en-US" dirty="0">
                <a:latin typeface="Calibri"/>
                <a:ea typeface="Calibri"/>
                <a:cs typeface="Calibri"/>
                <a:sym typeface="Calibri"/>
              </a:rPr>
            </a:br>
            <a:r>
              <a:rPr lang="en-US" dirty="0">
                <a:latin typeface="Calibri"/>
                <a:ea typeface="Calibri"/>
                <a:cs typeface="Calibri"/>
                <a:sym typeface="Calibri"/>
              </a:rPr>
              <a:t>………………………………….</a:t>
            </a:r>
            <a:endParaRPr dirty="0">
              <a:latin typeface="Calibri"/>
              <a:ea typeface="Calibri"/>
              <a:cs typeface="Calibri"/>
              <a:sym typeface="Calibri"/>
            </a:endParaRPr>
          </a:p>
        </p:txBody>
      </p:sp>
      <p:pic>
        <p:nvPicPr>
          <p:cNvPr id="188" name="Google Shape;188;g2e7bf35fa59_0_12"/>
          <p:cNvPicPr preferRelativeResize="0"/>
          <p:nvPr/>
        </p:nvPicPr>
        <p:blipFill>
          <a:blip r:embed="rId3">
            <a:alphaModFix/>
          </a:blip>
          <a:stretch>
            <a:fillRect/>
          </a:stretch>
        </p:blipFill>
        <p:spPr>
          <a:xfrm>
            <a:off x="5740849" y="3957450"/>
            <a:ext cx="615276" cy="615276"/>
          </a:xfrm>
          <a:prstGeom prst="rect">
            <a:avLst/>
          </a:prstGeom>
          <a:noFill/>
          <a:ln>
            <a:noFill/>
          </a:ln>
        </p:spPr>
      </p:pic>
      <p:pic>
        <p:nvPicPr>
          <p:cNvPr id="189" name="Google Shape;189;g2e7bf35fa59_0_12"/>
          <p:cNvPicPr preferRelativeResize="0"/>
          <p:nvPr/>
        </p:nvPicPr>
        <p:blipFill>
          <a:blip r:embed="rId4">
            <a:alphaModFix/>
          </a:blip>
          <a:stretch>
            <a:fillRect/>
          </a:stretch>
        </p:blipFill>
        <p:spPr>
          <a:xfrm>
            <a:off x="7379425" y="4700326"/>
            <a:ext cx="266650" cy="266650"/>
          </a:xfrm>
          <a:prstGeom prst="rect">
            <a:avLst/>
          </a:prstGeom>
          <a:noFill/>
          <a:ln>
            <a:noFill/>
          </a:ln>
        </p:spPr>
      </p:pic>
      <p:pic>
        <p:nvPicPr>
          <p:cNvPr id="190" name="Google Shape;190;g2e7bf35fa59_0_12"/>
          <p:cNvPicPr preferRelativeResize="0"/>
          <p:nvPr/>
        </p:nvPicPr>
        <p:blipFill>
          <a:blip r:embed="rId5">
            <a:alphaModFix/>
          </a:blip>
          <a:stretch>
            <a:fillRect/>
          </a:stretch>
        </p:blipFill>
        <p:spPr>
          <a:xfrm>
            <a:off x="7759716" y="4709719"/>
            <a:ext cx="247863" cy="247863"/>
          </a:xfrm>
          <a:prstGeom prst="rect">
            <a:avLst/>
          </a:prstGeom>
          <a:noFill/>
          <a:ln>
            <a:noFill/>
          </a:ln>
        </p:spPr>
      </p:pic>
      <p:pic>
        <p:nvPicPr>
          <p:cNvPr id="191" name="Google Shape;191;g2e7bf35fa59_0_12"/>
          <p:cNvPicPr preferRelativeResize="0"/>
          <p:nvPr/>
        </p:nvPicPr>
        <p:blipFill>
          <a:blip r:embed="rId6">
            <a:alphaModFix/>
          </a:blip>
          <a:stretch>
            <a:fillRect/>
          </a:stretch>
        </p:blipFill>
        <p:spPr>
          <a:xfrm>
            <a:off x="8121220" y="4680088"/>
            <a:ext cx="307105" cy="307124"/>
          </a:xfrm>
          <a:prstGeom prst="rect">
            <a:avLst/>
          </a:prstGeom>
          <a:noFill/>
          <a:ln>
            <a:noFill/>
          </a:ln>
        </p:spPr>
      </p:pic>
      <p:pic>
        <p:nvPicPr>
          <p:cNvPr id="192" name="Google Shape;192;g2e7bf35fa59_0_12"/>
          <p:cNvPicPr preferRelativeResize="0"/>
          <p:nvPr/>
        </p:nvPicPr>
        <p:blipFill>
          <a:blip r:embed="rId7">
            <a:alphaModFix/>
          </a:blip>
          <a:stretch>
            <a:fillRect/>
          </a:stretch>
        </p:blipFill>
        <p:spPr>
          <a:xfrm>
            <a:off x="7454975" y="4163850"/>
            <a:ext cx="668550" cy="668550"/>
          </a:xfrm>
          <a:prstGeom prst="rect">
            <a:avLst/>
          </a:prstGeom>
          <a:noFill/>
          <a:ln>
            <a:noFill/>
          </a:ln>
        </p:spPr>
      </p:pic>
      <p:sp>
        <p:nvSpPr>
          <p:cNvPr id="193" name="Google Shape;193;g2e7bf35fa59_0_12"/>
          <p:cNvSpPr/>
          <p:nvPr/>
        </p:nvSpPr>
        <p:spPr>
          <a:xfrm>
            <a:off x="5783379" y="3845341"/>
            <a:ext cx="2941800" cy="7467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4" name="Google Shape;194;g2e7bf35fa59_0_12"/>
          <p:cNvSpPr txBox="1"/>
          <p:nvPr/>
        </p:nvSpPr>
        <p:spPr>
          <a:xfrm>
            <a:off x="7302450" y="4910725"/>
            <a:ext cx="4206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Like</a:t>
            </a:r>
            <a:endParaRPr sz="1000">
              <a:solidFill>
                <a:schemeClr val="dk1"/>
              </a:solidFill>
              <a:latin typeface="Calibri"/>
              <a:ea typeface="Calibri"/>
              <a:cs typeface="Calibri"/>
              <a:sym typeface="Calibri"/>
            </a:endParaRPr>
          </a:p>
        </p:txBody>
      </p:sp>
      <p:sp>
        <p:nvSpPr>
          <p:cNvPr id="195" name="Google Shape;195;g2e7bf35fa59_0_12"/>
          <p:cNvSpPr txBox="1"/>
          <p:nvPr/>
        </p:nvSpPr>
        <p:spPr>
          <a:xfrm>
            <a:off x="7588863" y="4910725"/>
            <a:ext cx="5529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solidFill>
                  <a:schemeClr val="dk1"/>
                </a:solidFill>
                <a:latin typeface="Calibri"/>
                <a:ea typeface="Calibri"/>
                <a:cs typeface="Calibri"/>
                <a:sym typeface="Calibri"/>
              </a:rPr>
              <a:t>follow</a:t>
            </a:r>
            <a:endParaRPr sz="1000" dirty="0">
              <a:solidFill>
                <a:schemeClr val="dk1"/>
              </a:solidFill>
              <a:latin typeface="Calibri"/>
              <a:ea typeface="Calibri"/>
              <a:cs typeface="Calibri"/>
              <a:sym typeface="Calibri"/>
            </a:endParaRPr>
          </a:p>
        </p:txBody>
      </p:sp>
      <p:sp>
        <p:nvSpPr>
          <p:cNvPr id="196" name="Google Shape;196;g2e7bf35fa59_0_12"/>
          <p:cNvSpPr txBox="1"/>
          <p:nvPr/>
        </p:nvSpPr>
        <p:spPr>
          <a:xfrm>
            <a:off x="8007575" y="4910725"/>
            <a:ext cx="7050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comment</a:t>
            </a:r>
            <a:endParaRPr sz="1000">
              <a:solidFill>
                <a:schemeClr val="dk1"/>
              </a:solidFill>
              <a:latin typeface="Calibri"/>
              <a:ea typeface="Calibri"/>
              <a:cs typeface="Calibri"/>
              <a:sym typeface="Calibri"/>
            </a:endParaRPr>
          </a:p>
        </p:txBody>
      </p:sp>
      <p:sp>
        <p:nvSpPr>
          <p:cNvPr id="197" name="Google Shape;197;g2e7bf35fa59_0_12"/>
          <p:cNvSpPr/>
          <p:nvPr/>
        </p:nvSpPr>
        <p:spPr>
          <a:xfrm>
            <a:off x="6624500" y="4907275"/>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8" name="Google Shape;198;g2e7bf35fa59_0_12"/>
          <p:cNvSpPr/>
          <p:nvPr/>
        </p:nvSpPr>
        <p:spPr>
          <a:xfrm>
            <a:off x="6624500" y="5311050"/>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9" name="Google Shape;199;g2e7bf35fa59_0_12"/>
          <p:cNvSpPr/>
          <p:nvPr/>
        </p:nvSpPr>
        <p:spPr>
          <a:xfrm>
            <a:off x="6624500" y="5714825"/>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71" name="Google Shape;271;g2e103d83ba6_0_24"/>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2" name="Google Shape;272;g2e103d83ba6_0_24"/>
          <p:cNvGrpSpPr/>
          <p:nvPr/>
        </p:nvGrpSpPr>
        <p:grpSpPr>
          <a:xfrm>
            <a:off x="303811" y="2489628"/>
            <a:ext cx="8867689" cy="939372"/>
            <a:chOff x="218409" y="715263"/>
            <a:chExt cx="6048900" cy="839700"/>
          </a:xfrm>
        </p:grpSpPr>
        <p:sp>
          <p:nvSpPr>
            <p:cNvPr id="273" name="Google Shape;273;g2e103d83ba6_0_24"/>
            <p:cNvSpPr/>
            <p:nvPr/>
          </p:nvSpPr>
          <p:spPr>
            <a:xfrm>
              <a:off x="218409" y="715263"/>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g2e103d83ba6_0_24"/>
            <p:cNvSpPr txBox="1"/>
            <p:nvPr/>
          </p:nvSpPr>
          <p:spPr>
            <a:xfrm>
              <a:off x="1307690" y="873767"/>
              <a:ext cx="4286375" cy="577715"/>
            </a:xfrm>
            <a:prstGeom prst="rect">
              <a:avLst/>
            </a:prstGeom>
            <a:noFill/>
            <a:ln>
              <a:noFill/>
            </a:ln>
          </p:spPr>
          <p:txBody>
            <a:bodyPr spcFirstLastPara="1" wrap="square" lIns="91425" tIns="45700" rIns="91425" bIns="45700" anchor="t" anchorCtr="0">
              <a:spAutoFit/>
            </a:bodyPr>
            <a:lstStyle/>
            <a:p>
              <a:pPr lvl="0" algn="ctr"/>
              <a:r>
                <a:rPr lang="en-US" sz="3600" b="1" dirty="0">
                  <a:solidFill>
                    <a:srgbClr val="FFFFFF"/>
                  </a:solidFill>
                  <a:latin typeface="Calibri"/>
                  <a:ea typeface="Calibri"/>
                  <a:cs typeface="Calibri"/>
                  <a:sym typeface="Calibri"/>
                </a:rPr>
                <a:t>Next</a:t>
              </a:r>
              <a:r>
                <a:rPr lang="en-US" sz="3200" b="1" dirty="0">
                  <a:solidFill>
                    <a:srgbClr val="FFFFFF"/>
                  </a:solidFill>
                  <a:latin typeface="Calibri"/>
                  <a:ea typeface="Calibri"/>
                  <a:cs typeface="Calibri"/>
                  <a:sym typeface="Calibri"/>
                </a:rPr>
                <a:t> : Humanity AI in Prediction</a:t>
              </a:r>
            </a:p>
          </p:txBody>
        </p:sp>
      </p:grpSp>
      <p:grpSp>
        <p:nvGrpSpPr>
          <p:cNvPr id="275" name="Google Shape;275;g2e103d83ba6_0_24"/>
          <p:cNvGrpSpPr/>
          <p:nvPr/>
        </p:nvGrpSpPr>
        <p:grpSpPr>
          <a:xfrm>
            <a:off x="1" y="-8467"/>
            <a:ext cx="9171499" cy="360007"/>
            <a:chOff x="1" y="-8468"/>
            <a:chExt cx="9171499" cy="504000"/>
          </a:xfrm>
        </p:grpSpPr>
        <p:sp>
          <p:nvSpPr>
            <p:cNvPr id="276" name="Google Shape;276;g2e103d83ba6_0_24"/>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2e103d83ba6_0_24"/>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2e103d83ba6_0_24"/>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g2e103d83ba6_0_24"/>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8" name="圖片 7">
            <a:extLst>
              <a:ext uri="{FF2B5EF4-FFF2-40B4-BE49-F238E27FC236}">
                <a16:creationId xmlns:a16="http://schemas.microsoft.com/office/drawing/2014/main" id="{DA160CDE-7EA9-49A9-9519-6D4FF368D993}"/>
              </a:ext>
            </a:extLst>
          </p:cNvPr>
          <p:cNvPicPr>
            <a:picLocks noChangeAspect="1"/>
          </p:cNvPicPr>
          <p:nvPr/>
        </p:nvPicPr>
        <p:blipFill>
          <a:blip r:embed="rId3"/>
          <a:stretch>
            <a:fillRect/>
          </a:stretch>
        </p:blipFill>
        <p:spPr>
          <a:xfrm>
            <a:off x="6790326" y="4148567"/>
            <a:ext cx="1648185" cy="1418521"/>
          </a:xfrm>
          <a:prstGeom prst="rect">
            <a:avLst/>
          </a:prstGeom>
        </p:spPr>
      </p:pic>
    </p:spTree>
    <p:extLst>
      <p:ext uri="{BB962C8B-B14F-4D97-AF65-F5344CB8AC3E}">
        <p14:creationId xmlns:p14="http://schemas.microsoft.com/office/powerpoint/2010/main" val="12729990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78DF1B-FB2A-4D7A-9DC3-E254B52E1876}"/>
              </a:ext>
            </a:extLst>
          </p:cNvPr>
          <p:cNvSpPr>
            <a:spLocks noGrp="1"/>
          </p:cNvSpPr>
          <p:nvPr>
            <p:ph type="title"/>
          </p:nvPr>
        </p:nvSpPr>
        <p:spPr>
          <a:xfrm>
            <a:off x="457200" y="274638"/>
            <a:ext cx="8229600" cy="988554"/>
          </a:xfrm>
        </p:spPr>
        <p:txBody>
          <a:bodyPr/>
          <a:lstStyle/>
          <a:p>
            <a:r>
              <a:rPr lang="en-US" altLang="zh-TW" b="1" dirty="0">
                <a:solidFill>
                  <a:srgbClr val="003399"/>
                </a:solidFill>
              </a:rPr>
              <a:t>Humanity AI in Prediction </a:t>
            </a:r>
            <a:endParaRPr lang="zh-TW" altLang="en-US" b="1" dirty="0">
              <a:solidFill>
                <a:srgbClr val="003399"/>
              </a:solidFill>
            </a:endParaRPr>
          </a:p>
        </p:txBody>
      </p:sp>
      <p:sp>
        <p:nvSpPr>
          <p:cNvPr id="3" name="文字版面配置區 2">
            <a:extLst>
              <a:ext uri="{FF2B5EF4-FFF2-40B4-BE49-F238E27FC236}">
                <a16:creationId xmlns:a16="http://schemas.microsoft.com/office/drawing/2014/main" id="{9BBB780F-B625-4D89-8BEA-64AFAB2675B0}"/>
              </a:ext>
            </a:extLst>
          </p:cNvPr>
          <p:cNvSpPr>
            <a:spLocks noGrp="1"/>
          </p:cNvSpPr>
          <p:nvPr>
            <p:ph type="body" idx="1"/>
          </p:nvPr>
        </p:nvSpPr>
        <p:spPr>
          <a:xfrm>
            <a:off x="190499" y="1199189"/>
            <a:ext cx="4210051" cy="2229811"/>
          </a:xfrm>
        </p:spPr>
        <p:txBody>
          <a:bodyPr>
            <a:normAutofit/>
          </a:bodyPr>
          <a:lstStyle/>
          <a:p>
            <a:pPr marL="342900" eaLnBrk="0" fontAlgn="base" hangingPunct="0">
              <a:spcBef>
                <a:spcPct val="0"/>
              </a:spcBef>
              <a:spcAft>
                <a:spcPct val="0"/>
              </a:spcAft>
              <a:buClrTx/>
              <a:buSzTx/>
              <a:buFont typeface="Arial" panose="020B0604020202020204" pitchFamily="34" charset="0"/>
              <a:buChar char="•"/>
            </a:pPr>
            <a:r>
              <a:rPr lang="en-US" altLang="zh-TW" sz="2400" b="1" dirty="0">
                <a:sym typeface="Arial"/>
              </a:rPr>
              <a:t>Theory:</a:t>
            </a:r>
          </a:p>
          <a:p>
            <a:pPr marL="114300" indent="0">
              <a:buNone/>
            </a:pPr>
            <a:r>
              <a:rPr lang="en-US" altLang="zh-TW" sz="2200" dirty="0">
                <a:latin typeface="Calibri" panose="020F0502020204030204" pitchFamily="34" charset="0"/>
                <a:ea typeface="Calibri" panose="020F0502020204030204" pitchFamily="34" charset="0"/>
                <a:cs typeface="Calibri" panose="020F0502020204030204" pitchFamily="34" charset="0"/>
              </a:rPr>
              <a:t>Behavioral finance is the study of the psychological factors of investors and how they can affect decision-making.</a:t>
            </a:r>
          </a:p>
        </p:txBody>
      </p:sp>
      <p:pic>
        <p:nvPicPr>
          <p:cNvPr id="8" name="圖片 7">
            <a:extLst>
              <a:ext uri="{FF2B5EF4-FFF2-40B4-BE49-F238E27FC236}">
                <a16:creationId xmlns:a16="http://schemas.microsoft.com/office/drawing/2014/main" id="{17D73346-A87D-4B98-B9E9-C00724191380}"/>
              </a:ext>
            </a:extLst>
          </p:cNvPr>
          <p:cNvPicPr>
            <a:picLocks noChangeAspect="1"/>
          </p:cNvPicPr>
          <p:nvPr/>
        </p:nvPicPr>
        <p:blipFill>
          <a:blip r:embed="rId2"/>
          <a:stretch>
            <a:fillRect/>
          </a:stretch>
        </p:blipFill>
        <p:spPr>
          <a:xfrm>
            <a:off x="4619625" y="1053073"/>
            <a:ext cx="4333876" cy="2436239"/>
          </a:xfrm>
          <a:prstGeom prst="rect">
            <a:avLst/>
          </a:prstGeom>
        </p:spPr>
      </p:pic>
      <p:pic>
        <p:nvPicPr>
          <p:cNvPr id="9" name="圖片 8">
            <a:extLst>
              <a:ext uri="{FF2B5EF4-FFF2-40B4-BE49-F238E27FC236}">
                <a16:creationId xmlns:a16="http://schemas.microsoft.com/office/drawing/2014/main" id="{B10A05D2-F857-48AB-9690-4A88C9F5E960}"/>
              </a:ext>
            </a:extLst>
          </p:cNvPr>
          <p:cNvPicPr>
            <a:picLocks noChangeAspect="1"/>
          </p:cNvPicPr>
          <p:nvPr/>
        </p:nvPicPr>
        <p:blipFill>
          <a:blip r:embed="rId3"/>
          <a:stretch>
            <a:fillRect/>
          </a:stretch>
        </p:blipFill>
        <p:spPr>
          <a:xfrm>
            <a:off x="4543425" y="3632187"/>
            <a:ext cx="4486276" cy="2577222"/>
          </a:xfrm>
          <a:prstGeom prst="rect">
            <a:avLst/>
          </a:prstGeom>
          <a:ln/>
        </p:spPr>
        <p:style>
          <a:lnRef idx="1">
            <a:schemeClr val="dk1"/>
          </a:lnRef>
          <a:fillRef idx="2">
            <a:schemeClr val="dk1"/>
          </a:fillRef>
          <a:effectRef idx="1">
            <a:schemeClr val="dk1"/>
          </a:effectRef>
          <a:fontRef idx="minor">
            <a:schemeClr val="dk1"/>
          </a:fontRef>
        </p:style>
      </p:pic>
      <p:sp>
        <p:nvSpPr>
          <p:cNvPr id="10" name="Rectangle 1">
            <a:extLst>
              <a:ext uri="{FF2B5EF4-FFF2-40B4-BE49-F238E27FC236}">
                <a16:creationId xmlns:a16="http://schemas.microsoft.com/office/drawing/2014/main" id="{01679C96-6336-4CF9-A792-A916782C1ACF}"/>
              </a:ext>
            </a:extLst>
          </p:cNvPr>
          <p:cNvSpPr>
            <a:spLocks noChangeArrowheads="1"/>
          </p:cNvSpPr>
          <p:nvPr/>
        </p:nvSpPr>
        <p:spPr bwMode="auto">
          <a:xfrm rot="10800000" flipV="1">
            <a:off x="114299" y="3632187"/>
            <a:ext cx="4210050"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zh-TW" sz="2400" b="1" dirty="0">
                <a:solidFill>
                  <a:schemeClr val="dk1"/>
                </a:solidFill>
                <a:latin typeface="Calibri"/>
                <a:ea typeface="Calibri"/>
                <a:cs typeface="Calibri"/>
                <a:sym typeface="Calibri"/>
              </a:rPr>
              <a:t>Method:</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zh-TW"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a:t>
            </a: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nvestors can be categorized by their </a:t>
            </a:r>
            <a:r>
              <a:rPr kumimoji="0" lang="zh-TW" altLang="zh-TW" sz="2200" b="0"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pace</a:t>
            </a: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and </a:t>
            </a:r>
            <a:r>
              <a:rPr kumimoji="0" lang="zh-TW" altLang="zh-TW" sz="2200" b="0"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orientation</a:t>
            </a: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endParaRPr lang="en-US" altLang="zh-TW" sz="2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Each quadrant shows different behavioral biases that shape investment decisions.</a:t>
            </a:r>
          </a:p>
        </p:txBody>
      </p:sp>
    </p:spTree>
    <p:extLst>
      <p:ext uri="{BB962C8B-B14F-4D97-AF65-F5344CB8AC3E}">
        <p14:creationId xmlns:p14="http://schemas.microsoft.com/office/powerpoint/2010/main" val="39992177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78DF1B-FB2A-4D7A-9DC3-E254B52E1876}"/>
              </a:ext>
            </a:extLst>
          </p:cNvPr>
          <p:cNvSpPr>
            <a:spLocks noGrp="1"/>
          </p:cNvSpPr>
          <p:nvPr>
            <p:ph type="title"/>
          </p:nvPr>
        </p:nvSpPr>
        <p:spPr>
          <a:xfrm>
            <a:off x="0" y="367236"/>
            <a:ext cx="9009259" cy="988554"/>
          </a:xfrm>
        </p:spPr>
        <p:txBody>
          <a:bodyPr>
            <a:noAutofit/>
          </a:bodyPr>
          <a:lstStyle/>
          <a:p>
            <a:r>
              <a:rPr lang="en-US" altLang="zh-TW" b="1" dirty="0">
                <a:solidFill>
                  <a:srgbClr val="003399"/>
                </a:solidFill>
                <a:sym typeface="Arial"/>
              </a:rPr>
              <a:t>Humanity AI for portfolio suggestions</a:t>
            </a:r>
          </a:p>
        </p:txBody>
      </p:sp>
      <p:pic>
        <p:nvPicPr>
          <p:cNvPr id="8" name="圖片 7">
            <a:extLst>
              <a:ext uri="{FF2B5EF4-FFF2-40B4-BE49-F238E27FC236}">
                <a16:creationId xmlns:a16="http://schemas.microsoft.com/office/drawing/2014/main" id="{7D61BC49-00CF-43A5-A5C7-99F237E1DF3E}"/>
              </a:ext>
            </a:extLst>
          </p:cNvPr>
          <p:cNvPicPr>
            <a:picLocks noChangeAspect="1"/>
          </p:cNvPicPr>
          <p:nvPr/>
        </p:nvPicPr>
        <p:blipFill>
          <a:blip r:embed="rId2"/>
          <a:stretch>
            <a:fillRect/>
          </a:stretch>
        </p:blipFill>
        <p:spPr>
          <a:xfrm>
            <a:off x="38433" y="1434913"/>
            <a:ext cx="5491942" cy="4712119"/>
          </a:xfrm>
          <a:prstGeom prst="rect">
            <a:avLst/>
          </a:prstGeom>
        </p:spPr>
      </p:pic>
      <p:sp>
        <p:nvSpPr>
          <p:cNvPr id="13" name="文字方塊 12">
            <a:extLst>
              <a:ext uri="{FF2B5EF4-FFF2-40B4-BE49-F238E27FC236}">
                <a16:creationId xmlns:a16="http://schemas.microsoft.com/office/drawing/2014/main" id="{531DB431-A107-4ACD-99EF-BBD73DCF8B3E}"/>
              </a:ext>
            </a:extLst>
          </p:cNvPr>
          <p:cNvSpPr txBox="1"/>
          <p:nvPr/>
        </p:nvSpPr>
        <p:spPr>
          <a:xfrm>
            <a:off x="6070675" y="1686399"/>
            <a:ext cx="2807106" cy="646331"/>
          </a:xfrm>
          <a:prstGeom prst="rect">
            <a:avLst/>
          </a:prstGeom>
          <a:noFill/>
        </p:spPr>
        <p:txBody>
          <a:bodyPr wrap="square" rtlCol="0">
            <a:spAutoFit/>
          </a:bodyPr>
          <a:lstStyle/>
          <a:p>
            <a:r>
              <a:rPr lang="en-US" altLang="zh-TW" sz="1800" b="1" dirty="0"/>
              <a:t>Step3: Implement to meet customer’s needs</a:t>
            </a:r>
            <a:endParaRPr lang="zh-TW" altLang="en-US" sz="1800" b="1" dirty="0"/>
          </a:p>
        </p:txBody>
      </p:sp>
      <p:sp>
        <p:nvSpPr>
          <p:cNvPr id="17" name="文字方塊 16">
            <a:extLst>
              <a:ext uri="{FF2B5EF4-FFF2-40B4-BE49-F238E27FC236}">
                <a16:creationId xmlns:a16="http://schemas.microsoft.com/office/drawing/2014/main" id="{EBEB975E-875A-4D8D-9BDF-7DA56D66199B}"/>
              </a:ext>
            </a:extLst>
          </p:cNvPr>
          <p:cNvSpPr txBox="1"/>
          <p:nvPr/>
        </p:nvSpPr>
        <p:spPr>
          <a:xfrm>
            <a:off x="6070675" y="3796322"/>
            <a:ext cx="2938584" cy="923330"/>
          </a:xfrm>
          <a:prstGeom prst="rect">
            <a:avLst/>
          </a:prstGeom>
          <a:noFill/>
        </p:spPr>
        <p:txBody>
          <a:bodyPr wrap="square" rtlCol="0">
            <a:spAutoFit/>
          </a:bodyPr>
          <a:lstStyle/>
          <a:p>
            <a:r>
              <a:rPr lang="en-US" altLang="zh-TW" sz="1800" b="1" dirty="0"/>
              <a:t>Step1: Extract insightful information from customer’s financial data</a:t>
            </a:r>
            <a:endParaRPr lang="zh-TW" altLang="en-US" sz="1800" b="1" dirty="0"/>
          </a:p>
        </p:txBody>
      </p:sp>
      <p:sp>
        <p:nvSpPr>
          <p:cNvPr id="15" name="右大括弧 14">
            <a:extLst>
              <a:ext uri="{FF2B5EF4-FFF2-40B4-BE49-F238E27FC236}">
                <a16:creationId xmlns:a16="http://schemas.microsoft.com/office/drawing/2014/main" id="{CD440197-CE8E-45D0-8A45-4072C81B335C}"/>
              </a:ext>
            </a:extLst>
          </p:cNvPr>
          <p:cNvSpPr/>
          <p:nvPr/>
        </p:nvSpPr>
        <p:spPr>
          <a:xfrm>
            <a:off x="5596114" y="1665002"/>
            <a:ext cx="318549" cy="64633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ln w="57150">
                <a:solidFill>
                  <a:schemeClr val="tx1"/>
                </a:solidFill>
              </a:ln>
            </a:endParaRPr>
          </a:p>
        </p:txBody>
      </p:sp>
      <p:sp>
        <p:nvSpPr>
          <p:cNvPr id="20" name="右大括弧 19">
            <a:extLst>
              <a:ext uri="{FF2B5EF4-FFF2-40B4-BE49-F238E27FC236}">
                <a16:creationId xmlns:a16="http://schemas.microsoft.com/office/drawing/2014/main" id="{475C4990-3C77-42A6-9409-C890E11BA41A}"/>
              </a:ext>
            </a:extLst>
          </p:cNvPr>
          <p:cNvSpPr/>
          <p:nvPr/>
        </p:nvSpPr>
        <p:spPr>
          <a:xfrm>
            <a:off x="5645184" y="3298785"/>
            <a:ext cx="269479" cy="2280212"/>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dirty="0">
              <a:ln w="57150">
                <a:solidFill>
                  <a:schemeClr val="tx1"/>
                </a:solidFill>
              </a:ln>
            </a:endParaRPr>
          </a:p>
        </p:txBody>
      </p:sp>
      <p:sp>
        <p:nvSpPr>
          <p:cNvPr id="16" name="矩形: 圓角 15">
            <a:extLst>
              <a:ext uri="{FF2B5EF4-FFF2-40B4-BE49-F238E27FC236}">
                <a16:creationId xmlns:a16="http://schemas.microsoft.com/office/drawing/2014/main" id="{8885CBB4-DC3D-4B3B-9C77-16270BA9AB36}"/>
              </a:ext>
            </a:extLst>
          </p:cNvPr>
          <p:cNvSpPr/>
          <p:nvPr/>
        </p:nvSpPr>
        <p:spPr>
          <a:xfrm>
            <a:off x="6070675" y="1675700"/>
            <a:ext cx="2938584" cy="667728"/>
          </a:xfrm>
          <a:prstGeom prst="roundRect">
            <a:avLst/>
          </a:prstGeom>
          <a:noFill/>
          <a:ln>
            <a:solidFill>
              <a:schemeClr val="tx1"/>
            </a:solidFill>
            <a:prstDash val="sysDash"/>
            <a:extLst>
              <a:ext uri="{C807C97D-BFC1-408E-A445-0C87EB9F89A2}">
                <ask:lineSketchStyleProps xmlns:ask="http://schemas.microsoft.com/office/drawing/2018/sketchyshapes" sd="1742825353">
                  <a:custGeom>
                    <a:avLst/>
                    <a:gdLst>
                      <a:gd name="connsiteX0" fmla="*/ 0 w 2807106"/>
                      <a:gd name="connsiteY0" fmla="*/ 111290 h 667728"/>
                      <a:gd name="connsiteX1" fmla="*/ 111290 w 2807106"/>
                      <a:gd name="connsiteY1" fmla="*/ 0 h 667728"/>
                      <a:gd name="connsiteX2" fmla="*/ 2695816 w 2807106"/>
                      <a:gd name="connsiteY2" fmla="*/ 0 h 667728"/>
                      <a:gd name="connsiteX3" fmla="*/ 2807106 w 2807106"/>
                      <a:gd name="connsiteY3" fmla="*/ 111290 h 667728"/>
                      <a:gd name="connsiteX4" fmla="*/ 2807106 w 2807106"/>
                      <a:gd name="connsiteY4" fmla="*/ 556438 h 667728"/>
                      <a:gd name="connsiteX5" fmla="*/ 2695816 w 2807106"/>
                      <a:gd name="connsiteY5" fmla="*/ 667728 h 667728"/>
                      <a:gd name="connsiteX6" fmla="*/ 111290 w 2807106"/>
                      <a:gd name="connsiteY6" fmla="*/ 667728 h 667728"/>
                      <a:gd name="connsiteX7" fmla="*/ 0 w 2807106"/>
                      <a:gd name="connsiteY7" fmla="*/ 556438 h 667728"/>
                      <a:gd name="connsiteX8" fmla="*/ 0 w 2807106"/>
                      <a:gd name="connsiteY8" fmla="*/ 111290 h 6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7106" h="667728" extrusionOk="0">
                        <a:moveTo>
                          <a:pt x="0" y="111290"/>
                        </a:moveTo>
                        <a:cubicBezTo>
                          <a:pt x="6997" y="53193"/>
                          <a:pt x="48193" y="890"/>
                          <a:pt x="111290" y="0"/>
                        </a:cubicBezTo>
                        <a:cubicBezTo>
                          <a:pt x="934756" y="-140691"/>
                          <a:pt x="2356700" y="-154608"/>
                          <a:pt x="2695816" y="0"/>
                        </a:cubicBezTo>
                        <a:cubicBezTo>
                          <a:pt x="2762487" y="1903"/>
                          <a:pt x="2803464" y="51093"/>
                          <a:pt x="2807106" y="111290"/>
                        </a:cubicBezTo>
                        <a:cubicBezTo>
                          <a:pt x="2834893" y="304938"/>
                          <a:pt x="2816231" y="448016"/>
                          <a:pt x="2807106" y="556438"/>
                        </a:cubicBezTo>
                        <a:cubicBezTo>
                          <a:pt x="2801922" y="618453"/>
                          <a:pt x="2759441" y="670218"/>
                          <a:pt x="2695816" y="667728"/>
                        </a:cubicBezTo>
                        <a:cubicBezTo>
                          <a:pt x="2112071" y="613699"/>
                          <a:pt x="652508" y="725488"/>
                          <a:pt x="111290" y="667728"/>
                        </a:cubicBezTo>
                        <a:cubicBezTo>
                          <a:pt x="43492" y="676047"/>
                          <a:pt x="-5975" y="614948"/>
                          <a:pt x="0" y="556438"/>
                        </a:cubicBezTo>
                        <a:cubicBezTo>
                          <a:pt x="-9371" y="490570"/>
                          <a:pt x="-33055" y="232720"/>
                          <a:pt x="0" y="11129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noFill/>
            </a:endParaRPr>
          </a:p>
        </p:txBody>
      </p:sp>
      <p:sp>
        <p:nvSpPr>
          <p:cNvPr id="22" name="矩形: 圓角 21">
            <a:extLst>
              <a:ext uri="{FF2B5EF4-FFF2-40B4-BE49-F238E27FC236}">
                <a16:creationId xmlns:a16="http://schemas.microsoft.com/office/drawing/2014/main" id="{FFCDBB09-5477-4621-8E0F-D480175B1C29}"/>
              </a:ext>
            </a:extLst>
          </p:cNvPr>
          <p:cNvSpPr/>
          <p:nvPr/>
        </p:nvSpPr>
        <p:spPr>
          <a:xfrm>
            <a:off x="6070675" y="3790973"/>
            <a:ext cx="2938584" cy="934028"/>
          </a:xfrm>
          <a:prstGeom prst="roundRect">
            <a:avLst/>
          </a:prstGeom>
          <a:noFill/>
          <a:ln>
            <a:solidFill>
              <a:schemeClr val="tx1"/>
            </a:solidFill>
            <a:prstDash val="sysDash"/>
            <a:extLst>
              <a:ext uri="{C807C97D-BFC1-408E-A445-0C87EB9F89A2}">
                <ask:lineSketchStyleProps xmlns:ask="http://schemas.microsoft.com/office/drawing/2018/sketchyshapes" sd="1742825353">
                  <a:custGeom>
                    <a:avLst/>
                    <a:gdLst>
                      <a:gd name="connsiteX0" fmla="*/ 0 w 2807106"/>
                      <a:gd name="connsiteY0" fmla="*/ 111290 h 667728"/>
                      <a:gd name="connsiteX1" fmla="*/ 111290 w 2807106"/>
                      <a:gd name="connsiteY1" fmla="*/ 0 h 667728"/>
                      <a:gd name="connsiteX2" fmla="*/ 2695816 w 2807106"/>
                      <a:gd name="connsiteY2" fmla="*/ 0 h 667728"/>
                      <a:gd name="connsiteX3" fmla="*/ 2807106 w 2807106"/>
                      <a:gd name="connsiteY3" fmla="*/ 111290 h 667728"/>
                      <a:gd name="connsiteX4" fmla="*/ 2807106 w 2807106"/>
                      <a:gd name="connsiteY4" fmla="*/ 556438 h 667728"/>
                      <a:gd name="connsiteX5" fmla="*/ 2695816 w 2807106"/>
                      <a:gd name="connsiteY5" fmla="*/ 667728 h 667728"/>
                      <a:gd name="connsiteX6" fmla="*/ 111290 w 2807106"/>
                      <a:gd name="connsiteY6" fmla="*/ 667728 h 667728"/>
                      <a:gd name="connsiteX7" fmla="*/ 0 w 2807106"/>
                      <a:gd name="connsiteY7" fmla="*/ 556438 h 667728"/>
                      <a:gd name="connsiteX8" fmla="*/ 0 w 2807106"/>
                      <a:gd name="connsiteY8" fmla="*/ 111290 h 6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7106" h="667728" extrusionOk="0">
                        <a:moveTo>
                          <a:pt x="0" y="111290"/>
                        </a:moveTo>
                        <a:cubicBezTo>
                          <a:pt x="6997" y="53193"/>
                          <a:pt x="48193" y="890"/>
                          <a:pt x="111290" y="0"/>
                        </a:cubicBezTo>
                        <a:cubicBezTo>
                          <a:pt x="934756" y="-140691"/>
                          <a:pt x="2356700" y="-154608"/>
                          <a:pt x="2695816" y="0"/>
                        </a:cubicBezTo>
                        <a:cubicBezTo>
                          <a:pt x="2762487" y="1903"/>
                          <a:pt x="2803464" y="51093"/>
                          <a:pt x="2807106" y="111290"/>
                        </a:cubicBezTo>
                        <a:cubicBezTo>
                          <a:pt x="2834893" y="304938"/>
                          <a:pt x="2816231" y="448016"/>
                          <a:pt x="2807106" y="556438"/>
                        </a:cubicBezTo>
                        <a:cubicBezTo>
                          <a:pt x="2801922" y="618453"/>
                          <a:pt x="2759441" y="670218"/>
                          <a:pt x="2695816" y="667728"/>
                        </a:cubicBezTo>
                        <a:cubicBezTo>
                          <a:pt x="2112071" y="613699"/>
                          <a:pt x="652508" y="725488"/>
                          <a:pt x="111290" y="667728"/>
                        </a:cubicBezTo>
                        <a:cubicBezTo>
                          <a:pt x="43492" y="676047"/>
                          <a:pt x="-5975" y="614948"/>
                          <a:pt x="0" y="556438"/>
                        </a:cubicBezTo>
                        <a:cubicBezTo>
                          <a:pt x="-9371" y="490570"/>
                          <a:pt x="-33055" y="232720"/>
                          <a:pt x="0" y="11129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noFill/>
            </a:endParaRPr>
          </a:p>
        </p:txBody>
      </p:sp>
      <p:sp>
        <p:nvSpPr>
          <p:cNvPr id="23" name="矩形: 圓角 22">
            <a:extLst>
              <a:ext uri="{FF2B5EF4-FFF2-40B4-BE49-F238E27FC236}">
                <a16:creationId xmlns:a16="http://schemas.microsoft.com/office/drawing/2014/main" id="{8CE9EBAB-C0CB-45AE-99A4-82AF58330D19}"/>
              </a:ext>
            </a:extLst>
          </p:cNvPr>
          <p:cNvSpPr/>
          <p:nvPr/>
        </p:nvSpPr>
        <p:spPr>
          <a:xfrm>
            <a:off x="6070675" y="2583622"/>
            <a:ext cx="2938584" cy="667728"/>
          </a:xfrm>
          <a:prstGeom prst="roundRect">
            <a:avLst/>
          </a:prstGeom>
          <a:noFill/>
          <a:ln>
            <a:solidFill>
              <a:schemeClr val="tx1"/>
            </a:solidFill>
            <a:prstDash val="sysDash"/>
            <a:extLst>
              <a:ext uri="{C807C97D-BFC1-408E-A445-0C87EB9F89A2}">
                <ask:lineSketchStyleProps xmlns:ask="http://schemas.microsoft.com/office/drawing/2018/sketchyshapes" sd="1742825353">
                  <a:custGeom>
                    <a:avLst/>
                    <a:gdLst>
                      <a:gd name="connsiteX0" fmla="*/ 0 w 2807106"/>
                      <a:gd name="connsiteY0" fmla="*/ 111290 h 667728"/>
                      <a:gd name="connsiteX1" fmla="*/ 111290 w 2807106"/>
                      <a:gd name="connsiteY1" fmla="*/ 0 h 667728"/>
                      <a:gd name="connsiteX2" fmla="*/ 2695816 w 2807106"/>
                      <a:gd name="connsiteY2" fmla="*/ 0 h 667728"/>
                      <a:gd name="connsiteX3" fmla="*/ 2807106 w 2807106"/>
                      <a:gd name="connsiteY3" fmla="*/ 111290 h 667728"/>
                      <a:gd name="connsiteX4" fmla="*/ 2807106 w 2807106"/>
                      <a:gd name="connsiteY4" fmla="*/ 556438 h 667728"/>
                      <a:gd name="connsiteX5" fmla="*/ 2695816 w 2807106"/>
                      <a:gd name="connsiteY5" fmla="*/ 667728 h 667728"/>
                      <a:gd name="connsiteX6" fmla="*/ 111290 w 2807106"/>
                      <a:gd name="connsiteY6" fmla="*/ 667728 h 667728"/>
                      <a:gd name="connsiteX7" fmla="*/ 0 w 2807106"/>
                      <a:gd name="connsiteY7" fmla="*/ 556438 h 667728"/>
                      <a:gd name="connsiteX8" fmla="*/ 0 w 2807106"/>
                      <a:gd name="connsiteY8" fmla="*/ 111290 h 6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7106" h="667728" extrusionOk="0">
                        <a:moveTo>
                          <a:pt x="0" y="111290"/>
                        </a:moveTo>
                        <a:cubicBezTo>
                          <a:pt x="6997" y="53193"/>
                          <a:pt x="48193" y="890"/>
                          <a:pt x="111290" y="0"/>
                        </a:cubicBezTo>
                        <a:cubicBezTo>
                          <a:pt x="934756" y="-140691"/>
                          <a:pt x="2356700" y="-154608"/>
                          <a:pt x="2695816" y="0"/>
                        </a:cubicBezTo>
                        <a:cubicBezTo>
                          <a:pt x="2762487" y="1903"/>
                          <a:pt x="2803464" y="51093"/>
                          <a:pt x="2807106" y="111290"/>
                        </a:cubicBezTo>
                        <a:cubicBezTo>
                          <a:pt x="2834893" y="304938"/>
                          <a:pt x="2816231" y="448016"/>
                          <a:pt x="2807106" y="556438"/>
                        </a:cubicBezTo>
                        <a:cubicBezTo>
                          <a:pt x="2801922" y="618453"/>
                          <a:pt x="2759441" y="670218"/>
                          <a:pt x="2695816" y="667728"/>
                        </a:cubicBezTo>
                        <a:cubicBezTo>
                          <a:pt x="2112071" y="613699"/>
                          <a:pt x="652508" y="725488"/>
                          <a:pt x="111290" y="667728"/>
                        </a:cubicBezTo>
                        <a:cubicBezTo>
                          <a:pt x="43492" y="676047"/>
                          <a:pt x="-5975" y="614948"/>
                          <a:pt x="0" y="556438"/>
                        </a:cubicBezTo>
                        <a:cubicBezTo>
                          <a:pt x="-9371" y="490570"/>
                          <a:pt x="-33055" y="232720"/>
                          <a:pt x="0" y="11129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noFill/>
            </a:endParaRPr>
          </a:p>
        </p:txBody>
      </p:sp>
      <p:sp>
        <p:nvSpPr>
          <p:cNvPr id="25" name="右大括弧 24">
            <a:extLst>
              <a:ext uri="{FF2B5EF4-FFF2-40B4-BE49-F238E27FC236}">
                <a16:creationId xmlns:a16="http://schemas.microsoft.com/office/drawing/2014/main" id="{C0B4B262-5B8C-4871-8410-B36C2B8120AD}"/>
              </a:ext>
            </a:extLst>
          </p:cNvPr>
          <p:cNvSpPr/>
          <p:nvPr/>
        </p:nvSpPr>
        <p:spPr>
          <a:xfrm>
            <a:off x="5620648" y="2489864"/>
            <a:ext cx="318549" cy="64633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ln w="57150">
                <a:solidFill>
                  <a:schemeClr val="tx1"/>
                </a:solidFill>
              </a:ln>
            </a:endParaRPr>
          </a:p>
        </p:txBody>
      </p:sp>
      <p:sp>
        <p:nvSpPr>
          <p:cNvPr id="27" name="文字方塊 26">
            <a:extLst>
              <a:ext uri="{FF2B5EF4-FFF2-40B4-BE49-F238E27FC236}">
                <a16:creationId xmlns:a16="http://schemas.microsoft.com/office/drawing/2014/main" id="{31EFF2AB-BD53-491E-A01C-5A3B76CACC34}"/>
              </a:ext>
            </a:extLst>
          </p:cNvPr>
          <p:cNvSpPr txBox="1"/>
          <p:nvPr/>
        </p:nvSpPr>
        <p:spPr>
          <a:xfrm>
            <a:off x="6107679" y="2629608"/>
            <a:ext cx="2901580" cy="646331"/>
          </a:xfrm>
          <a:prstGeom prst="rect">
            <a:avLst/>
          </a:prstGeom>
          <a:noFill/>
        </p:spPr>
        <p:txBody>
          <a:bodyPr wrap="square">
            <a:spAutoFit/>
          </a:bodyPr>
          <a:lstStyle/>
          <a:p>
            <a:r>
              <a:rPr lang="en-US" altLang="zh-TW" sz="1800" b="1" dirty="0"/>
              <a:t>Step2: Behavior Finance based </a:t>
            </a:r>
            <a:r>
              <a:rPr lang="en-US" altLang="zh-TW" sz="1800" b="1" dirty="0">
                <a:solidFill>
                  <a:schemeClr val="bg2">
                    <a:lumMod val="60000"/>
                    <a:lumOff val="40000"/>
                  </a:schemeClr>
                </a:solidFill>
              </a:rPr>
              <a:t>Humanity AI</a:t>
            </a:r>
            <a:endParaRPr lang="zh-TW" altLang="en-US" sz="1800" b="1" dirty="0"/>
          </a:p>
        </p:txBody>
      </p:sp>
    </p:spTree>
    <p:extLst>
      <p:ext uri="{BB962C8B-B14F-4D97-AF65-F5344CB8AC3E}">
        <p14:creationId xmlns:p14="http://schemas.microsoft.com/office/powerpoint/2010/main" val="36088287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0083F06-603A-42D0-BD1B-3919FF00DA84}"/>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6C735E2E-1B0D-4590-BA83-25868747C94D}"/>
              </a:ext>
            </a:extLst>
          </p:cNvPr>
          <p:cNvSpPr>
            <a:spLocks noGrp="1"/>
          </p:cNvSpPr>
          <p:nvPr>
            <p:ph type="body" idx="1"/>
          </p:nvPr>
        </p:nvSpPr>
        <p:spPr/>
        <p:txBody>
          <a:bodyPr/>
          <a:lstStyle/>
          <a:p>
            <a:endParaRPr lang="zh-TW" altLang="en-US" dirty="0"/>
          </a:p>
        </p:txBody>
      </p:sp>
      <p:pic>
        <p:nvPicPr>
          <p:cNvPr id="9" name="圖片 8">
            <a:extLst>
              <a:ext uri="{FF2B5EF4-FFF2-40B4-BE49-F238E27FC236}">
                <a16:creationId xmlns:a16="http://schemas.microsoft.com/office/drawing/2014/main" id="{568DE549-AB86-4F1C-BDA1-E6BAC7033570}"/>
              </a:ext>
            </a:extLst>
          </p:cNvPr>
          <p:cNvPicPr>
            <a:picLocks noChangeAspect="1"/>
          </p:cNvPicPr>
          <p:nvPr/>
        </p:nvPicPr>
        <p:blipFill>
          <a:blip r:embed="rId2"/>
          <a:stretch>
            <a:fillRect/>
          </a:stretch>
        </p:blipFill>
        <p:spPr>
          <a:xfrm>
            <a:off x="842119" y="907960"/>
            <a:ext cx="3571980" cy="5151549"/>
          </a:xfrm>
          <a:prstGeom prst="rect">
            <a:avLst/>
          </a:prstGeom>
        </p:spPr>
      </p:pic>
      <p:pic>
        <p:nvPicPr>
          <p:cNvPr id="11" name="圖片 10">
            <a:extLst>
              <a:ext uri="{FF2B5EF4-FFF2-40B4-BE49-F238E27FC236}">
                <a16:creationId xmlns:a16="http://schemas.microsoft.com/office/drawing/2014/main" id="{E3006E74-6CFD-401E-908F-A4A7C601C420}"/>
              </a:ext>
            </a:extLst>
          </p:cNvPr>
          <p:cNvPicPr>
            <a:picLocks noChangeAspect="1"/>
          </p:cNvPicPr>
          <p:nvPr/>
        </p:nvPicPr>
        <p:blipFill>
          <a:blip r:embed="rId3"/>
          <a:stretch>
            <a:fillRect/>
          </a:stretch>
        </p:blipFill>
        <p:spPr>
          <a:xfrm>
            <a:off x="4825046" y="911026"/>
            <a:ext cx="3617056" cy="5185077"/>
          </a:xfrm>
          <a:prstGeom prst="rect">
            <a:avLst/>
          </a:prstGeom>
        </p:spPr>
      </p:pic>
    </p:spTree>
    <p:extLst>
      <p:ext uri="{BB962C8B-B14F-4D97-AF65-F5344CB8AC3E}">
        <p14:creationId xmlns:p14="http://schemas.microsoft.com/office/powerpoint/2010/main" val="10495685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g2728212600d_0_1"/>
          <p:cNvSpPr/>
          <p:nvPr/>
        </p:nvSpPr>
        <p:spPr>
          <a:xfrm>
            <a:off x="157387" y="2493976"/>
            <a:ext cx="8867700" cy="9393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chemeClr val="lt1"/>
                </a:solidFill>
                <a:latin typeface="Calibri"/>
                <a:ea typeface="Calibri"/>
                <a:cs typeface="Calibri"/>
                <a:sym typeface="Calibri"/>
              </a:rPr>
              <a:t>Thanks for your attention</a:t>
            </a:r>
            <a:endParaRPr sz="4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750c566377_11_4"/>
          <p:cNvSpPr txBox="1">
            <a:spLocks noGrp="1"/>
          </p:cNvSpPr>
          <p:nvPr>
            <p:ph type="body" idx="1"/>
          </p:nvPr>
        </p:nvSpPr>
        <p:spPr>
          <a:xfrm>
            <a:off x="552200" y="1645875"/>
            <a:ext cx="8350800" cy="4063200"/>
          </a:xfrm>
          <a:prstGeom prst="rect">
            <a:avLst/>
          </a:prstGeom>
          <a:noFill/>
          <a:ln>
            <a:noFill/>
          </a:ln>
        </p:spPr>
        <p:txBody>
          <a:bodyPr spcFirstLastPara="1" wrap="square" lIns="91425" tIns="45700" rIns="91425" bIns="45700" anchor="t" anchorCtr="0">
            <a:normAutofit/>
          </a:bodyPr>
          <a:lstStyle/>
          <a:p>
            <a:pPr marL="457200" lvl="0" indent="-381000" algn="l" rtl="0">
              <a:spcBef>
                <a:spcPts val="640"/>
              </a:spcBef>
              <a:spcAft>
                <a:spcPts val="0"/>
              </a:spcAft>
              <a:buSzPts val="2400"/>
              <a:buFont typeface="Calibri"/>
              <a:buChar char="●"/>
            </a:pPr>
            <a:r>
              <a:rPr lang="en-US" sz="2400" dirty="0">
                <a:solidFill>
                  <a:schemeClr val="tx1"/>
                </a:solidFill>
              </a:rPr>
              <a:t>How to collect representative and comprehensive information </a:t>
            </a:r>
            <a:endParaRPr sz="2400" dirty="0">
              <a:solidFill>
                <a:schemeClr val="tx1"/>
              </a:solidFill>
            </a:endParaRPr>
          </a:p>
          <a:p>
            <a:pPr marL="914400" lvl="1" indent="-381000" algn="just" rtl="0">
              <a:spcBef>
                <a:spcPts val="0"/>
              </a:spcBef>
              <a:spcAft>
                <a:spcPts val="0"/>
              </a:spcAft>
              <a:buSzPts val="2400"/>
              <a:buFont typeface="Calibri"/>
              <a:buChar char="ㅡ"/>
            </a:pPr>
            <a:r>
              <a:rPr lang="en-US" sz="2400" dirty="0">
                <a:solidFill>
                  <a:srgbClr val="FF0000"/>
                </a:solidFill>
              </a:rPr>
              <a:t>Quality </a:t>
            </a:r>
            <a:r>
              <a:rPr lang="en-US" sz="2400" dirty="0"/>
              <a:t>of information: </a:t>
            </a:r>
            <a:r>
              <a:rPr lang="en-US" sz="2400" dirty="0">
                <a:solidFill>
                  <a:srgbClr val="1155CC"/>
                </a:solidFill>
              </a:rPr>
              <a:t>correctness, unbiased </a:t>
            </a:r>
            <a:endParaRPr sz="2400" dirty="0">
              <a:solidFill>
                <a:srgbClr val="1155CC"/>
              </a:solidFill>
            </a:endParaRPr>
          </a:p>
          <a:p>
            <a:pPr marL="914400" lvl="1" indent="-381000" algn="just" rtl="0">
              <a:spcBef>
                <a:spcPts val="0"/>
              </a:spcBef>
              <a:spcAft>
                <a:spcPts val="0"/>
              </a:spcAft>
              <a:buSzPts val="2400"/>
              <a:buFont typeface="Calibri"/>
              <a:buChar char="ㅡ"/>
            </a:pPr>
            <a:r>
              <a:rPr lang="en-US" sz="2400" dirty="0">
                <a:solidFill>
                  <a:srgbClr val="FF0000"/>
                </a:solidFill>
              </a:rPr>
              <a:t>Quantity </a:t>
            </a:r>
            <a:r>
              <a:rPr lang="en-US" sz="2400" dirty="0"/>
              <a:t>of information: </a:t>
            </a:r>
            <a:r>
              <a:rPr lang="en-US" sz="2400" dirty="0">
                <a:solidFill>
                  <a:srgbClr val="1155CC"/>
                </a:solidFill>
              </a:rPr>
              <a:t>variety, sufficiency</a:t>
            </a:r>
            <a:endParaRPr sz="2400" dirty="0">
              <a:solidFill>
                <a:srgbClr val="1155CC"/>
              </a:solidFill>
            </a:endParaRPr>
          </a:p>
          <a:p>
            <a:pPr marL="457200" lvl="0" indent="-381000" algn="just" rtl="0">
              <a:spcBef>
                <a:spcPts val="640"/>
              </a:spcBef>
              <a:spcAft>
                <a:spcPts val="0"/>
              </a:spcAft>
              <a:buSzPts val="2400"/>
              <a:buFont typeface="Calibri"/>
              <a:buChar char="●"/>
            </a:pPr>
            <a:r>
              <a:rPr lang="en-US" sz="2400" dirty="0"/>
              <a:t>How to </a:t>
            </a:r>
            <a:r>
              <a:rPr lang="en-US" sz="2400" dirty="0">
                <a:solidFill>
                  <a:srgbClr val="1155CC"/>
                </a:solidFill>
              </a:rPr>
              <a:t>aggregate</a:t>
            </a:r>
            <a:r>
              <a:rPr lang="en-US" sz="2400" dirty="0"/>
              <a:t> much information (private signal)</a:t>
            </a:r>
            <a:endParaRPr sz="2400" dirty="0"/>
          </a:p>
          <a:p>
            <a:pPr marL="914400" lvl="1" indent="-381000" algn="just" rtl="0">
              <a:spcBef>
                <a:spcPts val="0"/>
              </a:spcBef>
              <a:spcAft>
                <a:spcPts val="0"/>
              </a:spcAft>
              <a:buSzPts val="2400"/>
              <a:buFont typeface="Calibri"/>
              <a:buChar char="ㅡ"/>
            </a:pPr>
            <a:r>
              <a:rPr lang="en-US" sz="2400" dirty="0"/>
              <a:t>With </a:t>
            </a:r>
            <a:r>
              <a:rPr lang="en-US" sz="2400" dirty="0">
                <a:solidFill>
                  <a:schemeClr val="tx1"/>
                </a:solidFill>
              </a:rPr>
              <a:t>even weight</a:t>
            </a:r>
            <a:r>
              <a:rPr lang="en-US" sz="2400" dirty="0"/>
              <a:t>: </a:t>
            </a:r>
            <a:r>
              <a:rPr lang="en-US" sz="2400" dirty="0">
                <a:solidFill>
                  <a:srgbClr val="FF0000"/>
                </a:solidFill>
              </a:rPr>
              <a:t>crowd </a:t>
            </a:r>
            <a:r>
              <a:rPr lang="en-US" sz="2400" dirty="0"/>
              <a:t>intelligence</a:t>
            </a:r>
            <a:endParaRPr sz="2400" dirty="0"/>
          </a:p>
          <a:p>
            <a:pPr marL="914400" lvl="1" indent="-381000" algn="just" rtl="0">
              <a:spcBef>
                <a:spcPts val="0"/>
              </a:spcBef>
              <a:spcAft>
                <a:spcPts val="0"/>
              </a:spcAft>
              <a:buSzPts val="2400"/>
              <a:buFont typeface="Calibri"/>
              <a:buChar char="ㅡ"/>
            </a:pPr>
            <a:r>
              <a:rPr lang="en-US" sz="2400" dirty="0">
                <a:solidFill>
                  <a:schemeClr val="tx1"/>
                </a:solidFill>
              </a:rPr>
              <a:t>With varied weight: </a:t>
            </a:r>
            <a:r>
              <a:rPr lang="en-US" sz="2400" dirty="0">
                <a:solidFill>
                  <a:srgbClr val="FF0000"/>
                </a:solidFill>
              </a:rPr>
              <a:t>elite/expert </a:t>
            </a:r>
            <a:r>
              <a:rPr lang="en-US" sz="2400" dirty="0"/>
              <a:t>intelligence</a:t>
            </a:r>
            <a:endParaRPr sz="2400" b="1" dirty="0"/>
          </a:p>
        </p:txBody>
      </p:sp>
      <p:sp>
        <p:nvSpPr>
          <p:cNvPr id="171" name="Google Shape;171;g2750c566377_11_4"/>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72" name="Google Shape;172;g2750c566377_11_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73" name="Google Shape;173;g2750c566377_11_4"/>
          <p:cNvSpPr/>
          <p:nvPr/>
        </p:nvSpPr>
        <p:spPr>
          <a:xfrm>
            <a:off x="1272850" y="4612200"/>
            <a:ext cx="5813400" cy="1532700"/>
          </a:xfrm>
          <a:prstGeom prst="roundRect">
            <a:avLst>
              <a:gd name="adj" fmla="val 16667"/>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chemeClr val="lt1"/>
              </a:highlight>
              <a:latin typeface="Calibri"/>
              <a:ea typeface="Calibri"/>
              <a:cs typeface="Calibri"/>
              <a:sym typeface="Calibri"/>
            </a:endParaRPr>
          </a:p>
        </p:txBody>
      </p:sp>
      <p:sp>
        <p:nvSpPr>
          <p:cNvPr id="174" name="Google Shape;174;g2750c566377_11_4"/>
          <p:cNvSpPr txBox="1"/>
          <p:nvPr/>
        </p:nvSpPr>
        <p:spPr>
          <a:xfrm>
            <a:off x="1533975" y="4612200"/>
            <a:ext cx="5234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b="1" dirty="0">
                <a:solidFill>
                  <a:srgbClr val="4A86E8"/>
                </a:solidFill>
                <a:latin typeface="Calibri"/>
                <a:ea typeface="Calibri"/>
                <a:cs typeface="Calibri"/>
                <a:sym typeface="Calibri"/>
              </a:rPr>
              <a:t>Collective Intelligence</a:t>
            </a:r>
            <a:endParaRPr sz="2400" b="1" dirty="0">
              <a:solidFill>
                <a:srgbClr val="4A86E8"/>
              </a:solidFill>
              <a:latin typeface="Calibri"/>
              <a:ea typeface="Calibri"/>
              <a:cs typeface="Calibri"/>
              <a:sym typeface="Calibri"/>
            </a:endParaRPr>
          </a:p>
        </p:txBody>
      </p:sp>
      <p:sp>
        <p:nvSpPr>
          <p:cNvPr id="175" name="Google Shape;175;g2750c566377_11_4"/>
          <p:cNvSpPr/>
          <p:nvPr/>
        </p:nvSpPr>
        <p:spPr>
          <a:xfrm>
            <a:off x="1533975" y="5223075"/>
            <a:ext cx="2486700" cy="692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Crowd Intelligence</a:t>
            </a:r>
            <a:endParaRPr sz="1800">
              <a:latin typeface="Calibri"/>
              <a:ea typeface="Calibri"/>
              <a:cs typeface="Calibri"/>
              <a:sym typeface="Calibri"/>
            </a:endParaRPr>
          </a:p>
        </p:txBody>
      </p:sp>
      <p:sp>
        <p:nvSpPr>
          <p:cNvPr id="176" name="Google Shape;176;g2750c566377_11_4"/>
          <p:cNvSpPr/>
          <p:nvPr/>
        </p:nvSpPr>
        <p:spPr>
          <a:xfrm>
            <a:off x="4281700" y="5223075"/>
            <a:ext cx="2486700" cy="692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latin typeface="Calibri"/>
                <a:ea typeface="Calibri"/>
                <a:cs typeface="Calibri"/>
                <a:sym typeface="Calibri"/>
              </a:rPr>
              <a:t>Elite/Expert Intelligence</a:t>
            </a:r>
            <a:endParaRPr sz="180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Artificial Intelligence</a:t>
            </a:r>
            <a:endParaRPr sz="4400" b="1" dirty="0">
              <a:solidFill>
                <a:srgbClr val="003399"/>
              </a:solidFill>
              <a:latin typeface="Calibri"/>
              <a:ea typeface="Calibri"/>
              <a:cs typeface="Calibri"/>
              <a:sym typeface="Calibri"/>
            </a:endParaRPr>
          </a:p>
        </p:txBody>
      </p:sp>
      <p:cxnSp>
        <p:nvCxnSpPr>
          <p:cNvPr id="223" name="Google Shape;223;g2ef7efdc654_0_2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225" name="Google Shape;225;g2ef7efdc654_0_20"/>
          <p:cNvSpPr txBox="1"/>
          <p:nvPr/>
        </p:nvSpPr>
        <p:spPr>
          <a:xfrm>
            <a:off x="293700" y="1373000"/>
            <a:ext cx="8850300" cy="93868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solidFill>
                  <a:schemeClr val="dk1"/>
                </a:solidFill>
                <a:latin typeface="Calibri"/>
                <a:ea typeface="Calibri"/>
                <a:cs typeface="Calibri"/>
                <a:sym typeface="Calibri"/>
              </a:rPr>
              <a:t>To enable computers and machines to simulate</a:t>
            </a:r>
            <a:r>
              <a:rPr lang="en-US" sz="2400" dirty="0">
                <a:solidFill>
                  <a:schemeClr val="accent2"/>
                </a:solidFill>
                <a:latin typeface="Calibri"/>
                <a:ea typeface="Calibri"/>
                <a:cs typeface="Calibri"/>
                <a:sym typeface="Calibri"/>
              </a:rPr>
              <a:t> human intelligence </a:t>
            </a:r>
            <a:r>
              <a:rPr lang="en-US" sz="2400" dirty="0">
                <a:solidFill>
                  <a:schemeClr val="dk1"/>
                </a:solidFill>
                <a:latin typeface="Calibri"/>
                <a:ea typeface="Calibri"/>
                <a:cs typeface="Calibri"/>
                <a:sym typeface="Calibri"/>
              </a:rPr>
              <a:t>and</a:t>
            </a:r>
            <a:r>
              <a:rPr lang="en-US" sz="2400" dirty="0">
                <a:solidFill>
                  <a:schemeClr val="accent2"/>
                </a:solidFill>
                <a:latin typeface="Calibri"/>
                <a:ea typeface="Calibri"/>
                <a:cs typeface="Calibri"/>
                <a:sym typeface="Calibri"/>
              </a:rPr>
              <a:t> problem-solving capabilities</a:t>
            </a:r>
            <a:r>
              <a:rPr lang="en-US" sz="2400" dirty="0">
                <a:solidFill>
                  <a:schemeClr val="dk1"/>
                </a:solidFill>
                <a:latin typeface="Calibri"/>
                <a:ea typeface="Calibri"/>
                <a:cs typeface="Calibri"/>
                <a:sym typeface="Calibri"/>
              </a:rPr>
              <a:t> effectively and scalability</a:t>
            </a:r>
            <a:r>
              <a:rPr lang="en-US" sz="2500" i="1" dirty="0">
                <a:solidFill>
                  <a:schemeClr val="dk1"/>
                </a:solidFill>
                <a:latin typeface="Calibri"/>
                <a:ea typeface="Calibri"/>
                <a:cs typeface="Calibri"/>
                <a:sym typeface="Calibri"/>
              </a:rPr>
              <a:t>.</a:t>
            </a:r>
            <a:endParaRPr sz="2400" dirty="0">
              <a:solidFill>
                <a:schemeClr val="dk1"/>
              </a:solidFill>
              <a:latin typeface="Calibri"/>
              <a:ea typeface="Calibri"/>
              <a:cs typeface="Calibri"/>
              <a:sym typeface="Calibri"/>
            </a:endParaRPr>
          </a:p>
        </p:txBody>
      </p:sp>
      <p:sp>
        <p:nvSpPr>
          <p:cNvPr id="226" name="Google Shape;226;g2ef7efdc654_0_20"/>
          <p:cNvSpPr txBox="1"/>
          <p:nvPr/>
        </p:nvSpPr>
        <p:spPr>
          <a:xfrm>
            <a:off x="3353538" y="3747075"/>
            <a:ext cx="501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dirty="0">
                <a:solidFill>
                  <a:schemeClr val="dk1"/>
                </a:solidFill>
                <a:latin typeface="Calibri"/>
                <a:ea typeface="Calibri"/>
                <a:cs typeface="Calibri"/>
                <a:sym typeface="Calibri"/>
              </a:rPr>
              <a:t>=</a:t>
            </a:r>
            <a:endParaRPr sz="3600" dirty="0">
              <a:solidFill>
                <a:schemeClr val="dk1"/>
              </a:solidFill>
              <a:latin typeface="Calibri"/>
              <a:ea typeface="Calibri"/>
              <a:cs typeface="Calibri"/>
              <a:sym typeface="Calibri"/>
            </a:endParaRPr>
          </a:p>
        </p:txBody>
      </p:sp>
      <p:sp>
        <p:nvSpPr>
          <p:cNvPr id="227" name="Google Shape;227;g2ef7efdc654_0_20"/>
          <p:cNvSpPr txBox="1"/>
          <p:nvPr/>
        </p:nvSpPr>
        <p:spPr>
          <a:xfrm>
            <a:off x="3854550" y="3736000"/>
            <a:ext cx="1594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dirty="0">
                <a:solidFill>
                  <a:schemeClr val="dk1"/>
                </a:solidFill>
                <a:latin typeface="Calibri"/>
                <a:ea typeface="Calibri"/>
                <a:cs typeface="Calibri"/>
                <a:sym typeface="Calibri"/>
              </a:rPr>
              <a:t>Logic</a:t>
            </a:r>
            <a:endParaRPr sz="3600" dirty="0">
              <a:solidFill>
                <a:schemeClr val="dk1"/>
              </a:solidFill>
              <a:latin typeface="Calibri"/>
              <a:ea typeface="Calibri"/>
              <a:cs typeface="Calibri"/>
              <a:sym typeface="Calibri"/>
            </a:endParaRPr>
          </a:p>
        </p:txBody>
      </p:sp>
      <p:sp>
        <p:nvSpPr>
          <p:cNvPr id="228" name="Google Shape;228;g2ef7efdc654_0_20"/>
          <p:cNvSpPr txBox="1"/>
          <p:nvPr/>
        </p:nvSpPr>
        <p:spPr>
          <a:xfrm>
            <a:off x="5998225" y="3747075"/>
            <a:ext cx="15117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a:solidFill>
                  <a:schemeClr val="dk1"/>
                </a:solidFill>
                <a:latin typeface="Calibri"/>
                <a:ea typeface="Calibri"/>
                <a:cs typeface="Calibri"/>
                <a:sym typeface="Calibri"/>
              </a:rPr>
              <a:t>Data</a:t>
            </a:r>
            <a:endParaRPr sz="3600">
              <a:solidFill>
                <a:schemeClr val="dk1"/>
              </a:solidFill>
              <a:latin typeface="Calibri"/>
              <a:ea typeface="Calibri"/>
              <a:cs typeface="Calibri"/>
              <a:sym typeface="Calibri"/>
            </a:endParaRPr>
          </a:p>
        </p:txBody>
      </p:sp>
      <p:sp>
        <p:nvSpPr>
          <p:cNvPr id="229" name="Google Shape;229;g2ef7efdc654_0_20"/>
          <p:cNvSpPr txBox="1"/>
          <p:nvPr/>
        </p:nvSpPr>
        <p:spPr>
          <a:xfrm>
            <a:off x="5334763" y="3747075"/>
            <a:ext cx="501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dirty="0">
                <a:solidFill>
                  <a:schemeClr val="dk1"/>
                </a:solidFill>
                <a:latin typeface="Calibri"/>
                <a:ea typeface="Calibri"/>
                <a:cs typeface="Calibri"/>
                <a:sym typeface="Calibri"/>
              </a:rPr>
              <a:t>+</a:t>
            </a:r>
            <a:endParaRPr sz="3600" dirty="0">
              <a:solidFill>
                <a:schemeClr val="dk1"/>
              </a:solidFill>
              <a:latin typeface="Calibri"/>
              <a:ea typeface="Calibri"/>
              <a:cs typeface="Calibri"/>
              <a:sym typeface="Calibri"/>
            </a:endParaRPr>
          </a:p>
        </p:txBody>
      </p:sp>
      <p:sp>
        <p:nvSpPr>
          <p:cNvPr id="230" name="Google Shape;230;g2ef7efdc654_0_20"/>
          <p:cNvSpPr txBox="1"/>
          <p:nvPr/>
        </p:nvSpPr>
        <p:spPr>
          <a:xfrm>
            <a:off x="3461995" y="4418725"/>
            <a:ext cx="2093100" cy="4617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800">
                <a:solidFill>
                  <a:schemeClr val="dk1"/>
                </a:solidFill>
                <a:latin typeface="Calibri"/>
                <a:ea typeface="Calibri"/>
                <a:cs typeface="Calibri"/>
                <a:sym typeface="Calibri"/>
              </a:rPr>
              <a:t>Model, Algorithm </a:t>
            </a:r>
            <a:endParaRPr sz="1800">
              <a:solidFill>
                <a:schemeClr val="dk1"/>
              </a:solidFill>
              <a:latin typeface="Calibri"/>
              <a:ea typeface="Calibri"/>
              <a:cs typeface="Calibri"/>
              <a:sym typeface="Calibri"/>
            </a:endParaRPr>
          </a:p>
        </p:txBody>
      </p:sp>
      <p:pic>
        <p:nvPicPr>
          <p:cNvPr id="231" name="Google Shape;231;g2ef7efdc654_0_20"/>
          <p:cNvPicPr preferRelativeResize="0"/>
          <p:nvPr/>
        </p:nvPicPr>
        <p:blipFill>
          <a:blip r:embed="rId3">
            <a:alphaModFix/>
          </a:blip>
          <a:stretch>
            <a:fillRect/>
          </a:stretch>
        </p:blipFill>
        <p:spPr>
          <a:xfrm>
            <a:off x="3882575" y="2893000"/>
            <a:ext cx="995400" cy="995400"/>
          </a:xfrm>
          <a:prstGeom prst="rect">
            <a:avLst/>
          </a:prstGeom>
          <a:noFill/>
          <a:ln>
            <a:noFill/>
          </a:ln>
        </p:spPr>
      </p:pic>
      <p:pic>
        <p:nvPicPr>
          <p:cNvPr id="232" name="Google Shape;232;g2ef7efdc654_0_20"/>
          <p:cNvPicPr preferRelativeResize="0"/>
          <p:nvPr/>
        </p:nvPicPr>
        <p:blipFill>
          <a:blip r:embed="rId4">
            <a:alphaModFix/>
          </a:blip>
          <a:stretch>
            <a:fillRect/>
          </a:stretch>
        </p:blipFill>
        <p:spPr>
          <a:xfrm>
            <a:off x="6244175" y="2957687"/>
            <a:ext cx="866025" cy="866025"/>
          </a:xfrm>
          <a:prstGeom prst="rect">
            <a:avLst/>
          </a:prstGeom>
          <a:noFill/>
          <a:ln>
            <a:noFill/>
          </a:ln>
        </p:spPr>
      </p:pic>
      <p:sp>
        <p:nvSpPr>
          <p:cNvPr id="233" name="Google Shape;233;g2ef7efdc654_0_20"/>
          <p:cNvSpPr txBox="1"/>
          <p:nvPr/>
        </p:nvSpPr>
        <p:spPr>
          <a:xfrm>
            <a:off x="5769625" y="4415800"/>
            <a:ext cx="2093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Image, Text, Audio</a:t>
            </a:r>
            <a:endParaRPr sz="1800">
              <a:solidFill>
                <a:schemeClr val="dk1"/>
              </a:solidFill>
              <a:latin typeface="Calibri"/>
              <a:ea typeface="Calibri"/>
              <a:cs typeface="Calibri"/>
              <a:sym typeface="Calibri"/>
            </a:endParaRPr>
          </a:p>
        </p:txBody>
      </p:sp>
      <p:pic>
        <p:nvPicPr>
          <p:cNvPr id="1028" name="Picture 4" descr="Ai assistant - Free technology icons">
            <a:extLst>
              <a:ext uri="{FF2B5EF4-FFF2-40B4-BE49-F238E27FC236}">
                <a16:creationId xmlns:a16="http://schemas.microsoft.com/office/drawing/2014/main" id="{2101D251-C83B-4798-BE63-1CBCAC742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7158" y="3200400"/>
            <a:ext cx="1376000" cy="1376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8" descr="Machine Learning Icon Graphic by aimagenarium · Creative Fabrica">
            <a:extLst>
              <a:ext uri="{FF2B5EF4-FFF2-40B4-BE49-F238E27FC236}">
                <a16:creationId xmlns:a16="http://schemas.microsoft.com/office/drawing/2014/main" id="{E3A40946-65D6-41D4-8D2D-08C46045F62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Artificial Intelligence</a:t>
            </a:r>
            <a:endParaRPr sz="4400" b="1" dirty="0">
              <a:solidFill>
                <a:srgbClr val="003399"/>
              </a:solidFill>
              <a:latin typeface="Calibri"/>
              <a:ea typeface="Calibri"/>
              <a:cs typeface="Calibri"/>
              <a:sym typeface="Calibri"/>
            </a:endParaRPr>
          </a:p>
        </p:txBody>
      </p:sp>
      <p:cxnSp>
        <p:nvCxnSpPr>
          <p:cNvPr id="223" name="Google Shape;223;g2ef7efdc654_0_2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 name="Google Shape;1099;g2e6c7897d3c_6_21">
            <a:extLst>
              <a:ext uri="{FF2B5EF4-FFF2-40B4-BE49-F238E27FC236}">
                <a16:creationId xmlns:a16="http://schemas.microsoft.com/office/drawing/2014/main" id="{3D236499-4E8E-4DCD-887E-D0F7A418874D}"/>
              </a:ext>
            </a:extLst>
          </p:cNvPr>
          <p:cNvSpPr/>
          <p:nvPr/>
        </p:nvSpPr>
        <p:spPr>
          <a:xfrm>
            <a:off x="2132319" y="3336122"/>
            <a:ext cx="5879788" cy="709470"/>
          </a:xfrm>
          <a:prstGeom prst="roundRect">
            <a:avLst>
              <a:gd name="adj" fmla="val 9942"/>
            </a:avLst>
          </a:prstGeom>
          <a:solidFill>
            <a:srgbClr val="C9DAF8"/>
          </a:solidFill>
          <a:ln w="19050" cap="flat" cmpd="sng">
            <a:solidFill>
              <a:srgbClr val="C9DAF8"/>
            </a:solidFill>
            <a:prstDash val="solid"/>
            <a:round/>
            <a:headEnd type="none" w="sm" len="sm"/>
            <a:tailEnd type="none" w="sm" len="sm"/>
          </a:ln>
        </p:spPr>
        <p:txBody>
          <a:bodyPr spcFirstLastPara="1" wrap="square" lIns="68569" tIns="13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79" name="Google Shape;1100;g2e6c7897d3c_6_21">
            <a:extLst>
              <a:ext uri="{FF2B5EF4-FFF2-40B4-BE49-F238E27FC236}">
                <a16:creationId xmlns:a16="http://schemas.microsoft.com/office/drawing/2014/main" id="{A96CA641-DA43-45A9-92FC-82EC4A4D68D3}"/>
              </a:ext>
            </a:extLst>
          </p:cNvPr>
          <p:cNvSpPr/>
          <p:nvPr/>
        </p:nvSpPr>
        <p:spPr>
          <a:xfrm>
            <a:off x="2295086" y="3733431"/>
            <a:ext cx="55175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Foundation (Predictive AI, Generative AI)</a:t>
            </a:r>
            <a:endParaRPr sz="800" b="1" dirty="0">
              <a:solidFill>
                <a:srgbClr val="434343"/>
              </a:solidFill>
            </a:endParaRPr>
          </a:p>
        </p:txBody>
      </p:sp>
      <p:sp>
        <p:nvSpPr>
          <p:cNvPr id="80" name="Google Shape;1101;g2e6c7897d3c_6_21">
            <a:extLst>
              <a:ext uri="{FF2B5EF4-FFF2-40B4-BE49-F238E27FC236}">
                <a16:creationId xmlns:a16="http://schemas.microsoft.com/office/drawing/2014/main" id="{6506B4E3-94F2-4A78-91F3-836CF9C3976D}"/>
              </a:ext>
            </a:extLst>
          </p:cNvPr>
          <p:cNvSpPr/>
          <p:nvPr/>
        </p:nvSpPr>
        <p:spPr>
          <a:xfrm>
            <a:off x="2304990" y="3421270"/>
            <a:ext cx="1718124"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Competitive AI</a:t>
            </a:r>
            <a:endParaRPr sz="800" b="1" dirty="0">
              <a:solidFill>
                <a:srgbClr val="434343"/>
              </a:solidFill>
            </a:endParaRPr>
          </a:p>
        </p:txBody>
      </p:sp>
      <p:sp>
        <p:nvSpPr>
          <p:cNvPr id="81" name="Google Shape;1102;g2e6c7897d3c_6_21">
            <a:extLst>
              <a:ext uri="{FF2B5EF4-FFF2-40B4-BE49-F238E27FC236}">
                <a16:creationId xmlns:a16="http://schemas.microsoft.com/office/drawing/2014/main" id="{E6FFB1C9-3301-4D9F-83D9-BE4C4AC1C241}"/>
              </a:ext>
            </a:extLst>
          </p:cNvPr>
          <p:cNvSpPr/>
          <p:nvPr/>
        </p:nvSpPr>
        <p:spPr>
          <a:xfrm>
            <a:off x="6057812" y="3417926"/>
            <a:ext cx="1750508"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Emotional AI</a:t>
            </a:r>
            <a:endParaRPr sz="800" b="1" dirty="0">
              <a:solidFill>
                <a:srgbClr val="434343"/>
              </a:solidFill>
            </a:endParaRPr>
          </a:p>
        </p:txBody>
      </p:sp>
      <p:sp>
        <p:nvSpPr>
          <p:cNvPr id="82" name="Google Shape;1103;g2e6c7897d3c_6_21">
            <a:extLst>
              <a:ext uri="{FF2B5EF4-FFF2-40B4-BE49-F238E27FC236}">
                <a16:creationId xmlns:a16="http://schemas.microsoft.com/office/drawing/2014/main" id="{49229C78-ED76-4C41-8778-7AD200971F6C}"/>
              </a:ext>
            </a:extLst>
          </p:cNvPr>
          <p:cNvSpPr/>
          <p:nvPr/>
        </p:nvSpPr>
        <p:spPr>
          <a:xfrm>
            <a:off x="4167116" y="3418610"/>
            <a:ext cx="1750508"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Creative AI</a:t>
            </a:r>
            <a:endParaRPr sz="800" b="1" dirty="0">
              <a:solidFill>
                <a:srgbClr val="434343"/>
              </a:solidFill>
            </a:endParaRPr>
          </a:p>
        </p:txBody>
      </p:sp>
      <p:sp>
        <p:nvSpPr>
          <p:cNvPr id="83" name="Google Shape;1104;g2e6c7897d3c_6_21">
            <a:extLst>
              <a:ext uri="{FF2B5EF4-FFF2-40B4-BE49-F238E27FC236}">
                <a16:creationId xmlns:a16="http://schemas.microsoft.com/office/drawing/2014/main" id="{7E2F4DC7-5F77-4105-AC30-1B5D9447DB9D}"/>
              </a:ext>
            </a:extLst>
          </p:cNvPr>
          <p:cNvSpPr/>
          <p:nvPr/>
        </p:nvSpPr>
        <p:spPr>
          <a:xfrm>
            <a:off x="2132319" y="2255022"/>
            <a:ext cx="5879788" cy="1009900"/>
          </a:xfrm>
          <a:prstGeom prst="roundRect">
            <a:avLst>
              <a:gd name="adj" fmla="val 13973"/>
            </a:avLst>
          </a:prstGeom>
          <a:solidFill>
            <a:srgbClr val="D9EAD3"/>
          </a:solidFill>
          <a:ln>
            <a:noFill/>
          </a:ln>
        </p:spPr>
        <p:txBody>
          <a:bodyPr spcFirstLastPara="1" wrap="square" lIns="68569" tIns="270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a:p>
            <a:endParaRPr sz="1050" b="1" dirty="0">
              <a:latin typeface="Calibri" panose="020F0502020204030204" pitchFamily="34" charset="0"/>
              <a:ea typeface="Calibri" panose="020F0502020204030204" pitchFamily="34" charset="0"/>
              <a:cs typeface="Calibri" panose="020F0502020204030204" pitchFamily="34" charset="0"/>
            </a:endParaRPr>
          </a:p>
        </p:txBody>
      </p:sp>
      <p:sp>
        <p:nvSpPr>
          <p:cNvPr id="84" name="Google Shape;1105;g2e6c7897d3c_6_21">
            <a:extLst>
              <a:ext uri="{FF2B5EF4-FFF2-40B4-BE49-F238E27FC236}">
                <a16:creationId xmlns:a16="http://schemas.microsoft.com/office/drawing/2014/main" id="{E82A18EE-D285-4CD4-A015-50D6BACF10C9}"/>
              </a:ext>
            </a:extLst>
          </p:cNvPr>
          <p:cNvSpPr/>
          <p:nvPr/>
        </p:nvSpPr>
        <p:spPr>
          <a:xfrm>
            <a:off x="2132319" y="5227752"/>
            <a:ext cx="5879788" cy="544060"/>
          </a:xfrm>
          <a:prstGeom prst="roundRect">
            <a:avLst>
              <a:gd name="adj" fmla="val 16667"/>
            </a:avLst>
          </a:prstGeom>
          <a:solidFill>
            <a:srgbClr val="FCE5CD"/>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5" name="Google Shape;1106;g2e6c7897d3c_6_21">
            <a:extLst>
              <a:ext uri="{FF2B5EF4-FFF2-40B4-BE49-F238E27FC236}">
                <a16:creationId xmlns:a16="http://schemas.microsoft.com/office/drawing/2014/main" id="{6BA5CE0E-99EF-4D48-BE25-53E945528949}"/>
              </a:ext>
            </a:extLst>
          </p:cNvPr>
          <p:cNvSpPr/>
          <p:nvPr/>
        </p:nvSpPr>
        <p:spPr>
          <a:xfrm>
            <a:off x="2132319" y="4146550"/>
            <a:ext cx="5879788" cy="429024"/>
          </a:xfrm>
          <a:prstGeom prst="roundRect">
            <a:avLst>
              <a:gd name="adj" fmla="val 16667"/>
            </a:avLst>
          </a:prstGeom>
          <a:solidFill>
            <a:srgbClr val="F4CCCC"/>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6" name="Google Shape;1107;g2e6c7897d3c_6_21">
            <a:extLst>
              <a:ext uri="{FF2B5EF4-FFF2-40B4-BE49-F238E27FC236}">
                <a16:creationId xmlns:a16="http://schemas.microsoft.com/office/drawing/2014/main" id="{7D619175-EBED-4B51-8EE9-95DAA3D27E35}"/>
              </a:ext>
            </a:extLst>
          </p:cNvPr>
          <p:cNvSpPr/>
          <p:nvPr/>
        </p:nvSpPr>
        <p:spPr>
          <a:xfrm>
            <a:off x="2508853" y="5438300"/>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Quality</a:t>
            </a:r>
            <a:endParaRPr sz="800" b="1" dirty="0">
              <a:solidFill>
                <a:srgbClr val="434343"/>
              </a:solidFill>
            </a:endParaRPr>
          </a:p>
        </p:txBody>
      </p:sp>
      <p:sp>
        <p:nvSpPr>
          <p:cNvPr id="87" name="Google Shape;1108;g2e6c7897d3c_6_21">
            <a:extLst>
              <a:ext uri="{FF2B5EF4-FFF2-40B4-BE49-F238E27FC236}">
                <a16:creationId xmlns:a16="http://schemas.microsoft.com/office/drawing/2014/main" id="{2CC932B3-CEB2-4D39-A313-E12247EB4694}"/>
              </a:ext>
            </a:extLst>
          </p:cNvPr>
          <p:cNvSpPr/>
          <p:nvPr/>
        </p:nvSpPr>
        <p:spPr>
          <a:xfrm>
            <a:off x="4222434" y="5438300"/>
            <a:ext cx="155844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Representative</a:t>
            </a:r>
            <a:endParaRPr sz="800" b="1" dirty="0">
              <a:solidFill>
                <a:srgbClr val="434343"/>
              </a:solidFill>
            </a:endParaRPr>
          </a:p>
        </p:txBody>
      </p:sp>
      <p:sp>
        <p:nvSpPr>
          <p:cNvPr id="88" name="Google Shape;1109;g2e6c7897d3c_6_21">
            <a:extLst>
              <a:ext uri="{FF2B5EF4-FFF2-40B4-BE49-F238E27FC236}">
                <a16:creationId xmlns:a16="http://schemas.microsoft.com/office/drawing/2014/main" id="{7F3738EB-95CD-4906-9F13-C283908C1EFC}"/>
              </a:ext>
            </a:extLst>
          </p:cNvPr>
          <p:cNvSpPr/>
          <p:nvPr/>
        </p:nvSpPr>
        <p:spPr>
          <a:xfrm>
            <a:off x="6351103" y="543830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Quantity</a:t>
            </a:r>
            <a:endParaRPr sz="800" b="1" dirty="0">
              <a:solidFill>
                <a:srgbClr val="434343"/>
              </a:solidFill>
            </a:endParaRPr>
          </a:p>
        </p:txBody>
      </p:sp>
      <p:sp>
        <p:nvSpPr>
          <p:cNvPr id="89" name="Google Shape;1110;g2e6c7897d3c_6_21">
            <a:extLst>
              <a:ext uri="{FF2B5EF4-FFF2-40B4-BE49-F238E27FC236}">
                <a16:creationId xmlns:a16="http://schemas.microsoft.com/office/drawing/2014/main" id="{3E15F5A3-6FF7-4538-9D33-E81DC0C68A4D}"/>
              </a:ext>
            </a:extLst>
          </p:cNvPr>
          <p:cNvSpPr/>
          <p:nvPr/>
        </p:nvSpPr>
        <p:spPr>
          <a:xfrm>
            <a:off x="4213151"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Generative Model -</a:t>
            </a:r>
            <a:r>
              <a:rPr lang="en-US" sz="800" b="1" dirty="0">
                <a:solidFill>
                  <a:srgbClr val="434343"/>
                </a:solidFill>
              </a:rPr>
              <a:t> GAN/LLM</a:t>
            </a:r>
            <a:endParaRPr lang="zh-TW" altLang="en-US" sz="800" b="1" dirty="0">
              <a:solidFill>
                <a:srgbClr val="434343"/>
              </a:solidFill>
              <a:cs typeface="Calibri"/>
            </a:endParaRPr>
          </a:p>
        </p:txBody>
      </p:sp>
      <p:sp>
        <p:nvSpPr>
          <p:cNvPr id="90" name="Google Shape;1111;g2e6c7897d3c_6_21">
            <a:extLst>
              <a:ext uri="{FF2B5EF4-FFF2-40B4-BE49-F238E27FC236}">
                <a16:creationId xmlns:a16="http://schemas.microsoft.com/office/drawing/2014/main" id="{C4839CEB-1077-4A42-A7C5-1666F297DF0E}"/>
              </a:ext>
            </a:extLst>
          </p:cNvPr>
          <p:cNvSpPr/>
          <p:nvPr/>
        </p:nvSpPr>
        <p:spPr>
          <a:xfrm>
            <a:off x="6057812" y="422730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Discriminative Model</a:t>
            </a:r>
            <a:r>
              <a:rPr lang="en-US" sz="800" b="1" dirty="0">
                <a:solidFill>
                  <a:srgbClr val="434343"/>
                </a:solidFill>
              </a:rPr>
              <a:t> -</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SVM/</a:t>
            </a:r>
            <a:r>
              <a:rPr lang="en-US" sz="800" b="1" dirty="0" err="1">
                <a:solidFill>
                  <a:srgbClr val="434343"/>
                </a:solidFill>
              </a:rPr>
              <a:t>XGBoost</a:t>
            </a:r>
            <a:endParaRPr lang="zh-TW" altLang="en-US" sz="800" b="1" dirty="0">
              <a:solidFill>
                <a:srgbClr val="434343"/>
              </a:solidFill>
              <a:ea typeface="新細明體"/>
              <a:cs typeface="Calibri"/>
            </a:endParaRPr>
          </a:p>
        </p:txBody>
      </p:sp>
      <p:sp>
        <p:nvSpPr>
          <p:cNvPr id="91" name="Google Shape;1112;g2e6c7897d3c_6_21">
            <a:extLst>
              <a:ext uri="{FF2B5EF4-FFF2-40B4-BE49-F238E27FC236}">
                <a16:creationId xmlns:a16="http://schemas.microsoft.com/office/drawing/2014/main" id="{1881ACE1-3B34-4049-80DD-D4E177D1FD3C}"/>
              </a:ext>
            </a:extLst>
          </p:cNvPr>
          <p:cNvSpPr/>
          <p:nvPr/>
        </p:nvSpPr>
        <p:spPr>
          <a:xfrm>
            <a:off x="2369389"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Decision Model</a:t>
            </a:r>
            <a:r>
              <a:rPr lang="en-US" sz="800" b="1" dirty="0">
                <a:solidFill>
                  <a:srgbClr val="434343"/>
                </a:solidFill>
              </a:rPr>
              <a:t> - RL/GA</a:t>
            </a:r>
            <a:endParaRPr lang="zh-TW" altLang="en-US" sz="800" b="1" dirty="0">
              <a:solidFill>
                <a:srgbClr val="434343"/>
              </a:solidFill>
              <a:cs typeface="Calibri"/>
            </a:endParaRPr>
          </a:p>
        </p:txBody>
      </p:sp>
      <p:cxnSp>
        <p:nvCxnSpPr>
          <p:cNvPr id="92" name="Google Shape;1113;g2e6c7897d3c_6_21">
            <a:extLst>
              <a:ext uri="{FF2B5EF4-FFF2-40B4-BE49-F238E27FC236}">
                <a16:creationId xmlns:a16="http://schemas.microsoft.com/office/drawing/2014/main" id="{56D8F6BA-3422-4344-A0B5-E4A7B1C00D38}"/>
              </a:ext>
            </a:extLst>
          </p:cNvPr>
          <p:cNvCxnSpPr>
            <a:stCxn id="86" idx="3"/>
            <a:endCxn id="87" idx="1"/>
          </p:cNvCxnSpPr>
          <p:nvPr/>
        </p:nvCxnSpPr>
        <p:spPr>
          <a:xfrm>
            <a:off x="3460959" y="5563105"/>
            <a:ext cx="761475" cy="0"/>
          </a:xfrm>
          <a:prstGeom prst="straightConnector1">
            <a:avLst/>
          </a:prstGeom>
          <a:noFill/>
          <a:ln w="9525" cap="flat" cmpd="sng">
            <a:solidFill>
              <a:srgbClr val="595959"/>
            </a:solidFill>
            <a:prstDash val="solid"/>
            <a:round/>
            <a:headEnd type="none" w="med" len="med"/>
            <a:tailEnd type="triangle" w="med" len="med"/>
          </a:ln>
        </p:spPr>
      </p:cxnSp>
      <p:cxnSp>
        <p:nvCxnSpPr>
          <p:cNvPr id="93" name="Google Shape;1114;g2e6c7897d3c_6_21">
            <a:extLst>
              <a:ext uri="{FF2B5EF4-FFF2-40B4-BE49-F238E27FC236}">
                <a16:creationId xmlns:a16="http://schemas.microsoft.com/office/drawing/2014/main" id="{26DB7F96-AE75-4D4A-B823-71F95646C1CB}"/>
              </a:ext>
            </a:extLst>
          </p:cNvPr>
          <p:cNvCxnSpPr>
            <a:stCxn id="88" idx="1"/>
            <a:endCxn id="87" idx="3"/>
          </p:cNvCxnSpPr>
          <p:nvPr/>
        </p:nvCxnSpPr>
        <p:spPr>
          <a:xfrm flipH="1" flipV="1">
            <a:off x="5780878" y="5563105"/>
            <a:ext cx="570225" cy="2"/>
          </a:xfrm>
          <a:prstGeom prst="straightConnector1">
            <a:avLst/>
          </a:prstGeom>
          <a:noFill/>
          <a:ln w="9525" cap="flat" cmpd="sng">
            <a:solidFill>
              <a:srgbClr val="595959"/>
            </a:solidFill>
            <a:prstDash val="solid"/>
            <a:round/>
            <a:headEnd type="none" w="med" len="med"/>
            <a:tailEnd type="triangle" w="med" len="med"/>
          </a:ln>
        </p:spPr>
      </p:cxnSp>
      <p:sp>
        <p:nvSpPr>
          <p:cNvPr id="94" name="Google Shape;1115;g2e6c7897d3c_6_21">
            <a:extLst>
              <a:ext uri="{FF2B5EF4-FFF2-40B4-BE49-F238E27FC236}">
                <a16:creationId xmlns:a16="http://schemas.microsoft.com/office/drawing/2014/main" id="{3BE10D03-44D4-4C84-A3F0-6618BDAC528E}"/>
              </a:ext>
            </a:extLst>
          </p:cNvPr>
          <p:cNvSpPr/>
          <p:nvPr/>
        </p:nvSpPr>
        <p:spPr>
          <a:xfrm>
            <a:off x="2687999" y="2964195"/>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Customer Value Deepening</a:t>
            </a:r>
            <a:endParaRPr lang="en-US" sz="800" b="1" dirty="0"/>
          </a:p>
        </p:txBody>
      </p:sp>
      <p:sp>
        <p:nvSpPr>
          <p:cNvPr id="95" name="Google Shape;1116;g2e6c7897d3c_6_21">
            <a:extLst>
              <a:ext uri="{FF2B5EF4-FFF2-40B4-BE49-F238E27FC236}">
                <a16:creationId xmlns:a16="http://schemas.microsoft.com/office/drawing/2014/main" id="{8FFF3D45-0002-4915-97AB-ECD95690DFB0}"/>
              </a:ext>
            </a:extLst>
          </p:cNvPr>
          <p:cNvSpPr/>
          <p:nvPr/>
        </p:nvSpPr>
        <p:spPr>
          <a:xfrm>
            <a:off x="2475194" y="2649456"/>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Blue Lake Market Expansion</a:t>
            </a:r>
            <a:endParaRPr lang="en-US" sz="800" b="1" dirty="0"/>
          </a:p>
        </p:txBody>
      </p:sp>
      <p:sp>
        <p:nvSpPr>
          <p:cNvPr id="96" name="Google Shape;1117;g2e6c7897d3c_6_21">
            <a:extLst>
              <a:ext uri="{FF2B5EF4-FFF2-40B4-BE49-F238E27FC236}">
                <a16:creationId xmlns:a16="http://schemas.microsoft.com/office/drawing/2014/main" id="{9959CDA3-57EF-4BC1-A358-B3FDE09473A5}"/>
              </a:ext>
            </a:extLst>
          </p:cNvPr>
          <p:cNvSpPr/>
          <p:nvPr/>
        </p:nvSpPr>
        <p:spPr>
          <a:xfrm>
            <a:off x="2295086"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altLang="ja-JP" sz="800" b="1" dirty="0">
                <a:solidFill>
                  <a:srgbClr val="0E0E0E"/>
                </a:solidFill>
                <a:ea typeface="+mn-lt"/>
                <a:cs typeface="+mn-lt"/>
              </a:rPr>
              <a:t>Discovery of Blue Ocean Market</a:t>
            </a:r>
            <a:endParaRPr lang="en-US" altLang="ja-JP" sz="800" b="1" dirty="0"/>
          </a:p>
        </p:txBody>
      </p:sp>
      <p:sp>
        <p:nvSpPr>
          <p:cNvPr id="97" name="Google Shape;1118;g2e6c7897d3c_6_21">
            <a:extLst>
              <a:ext uri="{FF2B5EF4-FFF2-40B4-BE49-F238E27FC236}">
                <a16:creationId xmlns:a16="http://schemas.microsoft.com/office/drawing/2014/main" id="{1C729D93-622E-460E-A007-C6BD3233A744}"/>
              </a:ext>
            </a:extLst>
          </p:cNvPr>
          <p:cNvSpPr/>
          <p:nvPr/>
        </p:nvSpPr>
        <p:spPr>
          <a:xfrm>
            <a:off x="4578646" y="295766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Incremental Innovation</a:t>
            </a:r>
            <a:endParaRPr lang="en-US" sz="800" b="1" dirty="0"/>
          </a:p>
        </p:txBody>
      </p:sp>
      <p:sp>
        <p:nvSpPr>
          <p:cNvPr id="98" name="Google Shape;1119;g2e6c7897d3c_6_21">
            <a:extLst>
              <a:ext uri="{FF2B5EF4-FFF2-40B4-BE49-F238E27FC236}">
                <a16:creationId xmlns:a16="http://schemas.microsoft.com/office/drawing/2014/main" id="{786166D7-88B8-47D9-A6BE-333AE9C90B34}"/>
              </a:ext>
            </a:extLst>
          </p:cNvPr>
          <p:cNvSpPr/>
          <p:nvPr/>
        </p:nvSpPr>
        <p:spPr>
          <a:xfrm>
            <a:off x="4393259" y="2657933"/>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Exemplary Innovation</a:t>
            </a:r>
            <a:endParaRPr lang="en-US" sz="800" b="1" dirty="0"/>
          </a:p>
        </p:txBody>
      </p:sp>
      <p:sp>
        <p:nvSpPr>
          <p:cNvPr id="99" name="Google Shape;1120;g2e6c7897d3c_6_21">
            <a:extLst>
              <a:ext uri="{FF2B5EF4-FFF2-40B4-BE49-F238E27FC236}">
                <a16:creationId xmlns:a16="http://schemas.microsoft.com/office/drawing/2014/main" id="{06B79AA4-A47C-4B0D-8342-A4E1E26C7C82}"/>
              </a:ext>
            </a:extLst>
          </p:cNvPr>
          <p:cNvSpPr/>
          <p:nvPr/>
        </p:nvSpPr>
        <p:spPr>
          <a:xfrm>
            <a:off x="4183308" y="234867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Disruptive Innovation</a:t>
            </a:r>
            <a:endParaRPr lang="en-US" sz="800" b="1" dirty="0"/>
          </a:p>
        </p:txBody>
      </p:sp>
      <p:sp>
        <p:nvSpPr>
          <p:cNvPr id="100" name="Google Shape;1121;g2e6c7897d3c_6_21">
            <a:extLst>
              <a:ext uri="{FF2B5EF4-FFF2-40B4-BE49-F238E27FC236}">
                <a16:creationId xmlns:a16="http://schemas.microsoft.com/office/drawing/2014/main" id="{B1141A70-8B4C-476E-BFAE-47F3CC7BBF30}"/>
              </a:ext>
            </a:extLst>
          </p:cNvPr>
          <p:cNvSpPr/>
          <p:nvPr/>
        </p:nvSpPr>
        <p:spPr>
          <a:xfrm>
            <a:off x="6410198" y="2957121"/>
            <a:ext cx="1113995"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Analysis &amp; Perception</a:t>
            </a:r>
            <a:endParaRPr lang="en-US" sz="800" b="1" dirty="0"/>
          </a:p>
        </p:txBody>
      </p:sp>
      <p:sp>
        <p:nvSpPr>
          <p:cNvPr id="101" name="Google Shape;1122;g2e6c7897d3c_6_21">
            <a:extLst>
              <a:ext uri="{FF2B5EF4-FFF2-40B4-BE49-F238E27FC236}">
                <a16:creationId xmlns:a16="http://schemas.microsoft.com/office/drawing/2014/main" id="{7F25AEE0-EE3A-4839-9A2E-29D32114AD21}"/>
              </a:ext>
            </a:extLst>
          </p:cNvPr>
          <p:cNvSpPr/>
          <p:nvPr/>
        </p:nvSpPr>
        <p:spPr>
          <a:xfrm>
            <a:off x="6288242" y="2647887"/>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Generation and Simulation</a:t>
            </a:r>
            <a:endParaRPr lang="en-US" sz="800" b="1" dirty="0"/>
          </a:p>
        </p:txBody>
      </p:sp>
      <p:sp>
        <p:nvSpPr>
          <p:cNvPr id="102" name="Google Shape;1123;g2e6c7897d3c_6_21">
            <a:extLst>
              <a:ext uri="{FF2B5EF4-FFF2-40B4-BE49-F238E27FC236}">
                <a16:creationId xmlns:a16="http://schemas.microsoft.com/office/drawing/2014/main" id="{C63DC817-1C0A-4D39-9F05-B5B55EB21066}"/>
              </a:ext>
            </a:extLst>
          </p:cNvPr>
          <p:cNvSpPr/>
          <p:nvPr/>
        </p:nvSpPr>
        <p:spPr>
          <a:xfrm>
            <a:off x="6097707"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Human-Machine Interaction</a:t>
            </a:r>
            <a:endParaRPr lang="en-US" sz="800" b="1" dirty="0"/>
          </a:p>
        </p:txBody>
      </p:sp>
      <p:sp>
        <p:nvSpPr>
          <p:cNvPr id="103" name="Google Shape;1124;g2e6c7897d3c_6_21">
            <a:extLst>
              <a:ext uri="{FF2B5EF4-FFF2-40B4-BE49-F238E27FC236}">
                <a16:creationId xmlns:a16="http://schemas.microsoft.com/office/drawing/2014/main" id="{19CF7C0E-236F-4A97-B803-B339B085A3F0}"/>
              </a:ext>
            </a:extLst>
          </p:cNvPr>
          <p:cNvSpPr/>
          <p:nvPr/>
        </p:nvSpPr>
        <p:spPr>
          <a:xfrm>
            <a:off x="3797974" y="5206716"/>
            <a:ext cx="1307340"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Unbiased</a:t>
            </a:r>
            <a:endParaRPr sz="800" b="1" dirty="0">
              <a:solidFill>
                <a:srgbClr val="E16800"/>
              </a:solidFill>
            </a:endParaRPr>
          </a:p>
        </p:txBody>
      </p:sp>
      <p:sp>
        <p:nvSpPr>
          <p:cNvPr id="104" name="Google Shape;1125;g2e6c7897d3c_6_21">
            <a:extLst>
              <a:ext uri="{FF2B5EF4-FFF2-40B4-BE49-F238E27FC236}">
                <a16:creationId xmlns:a16="http://schemas.microsoft.com/office/drawing/2014/main" id="{26EA8F63-0184-412A-BDBE-7BC80FB3E7CA}"/>
              </a:ext>
            </a:extLst>
          </p:cNvPr>
          <p:cNvSpPr/>
          <p:nvPr/>
        </p:nvSpPr>
        <p:spPr>
          <a:xfrm>
            <a:off x="2666681" y="5206716"/>
            <a:ext cx="141321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Correctness</a:t>
            </a:r>
            <a:endParaRPr sz="800" b="1" dirty="0">
              <a:solidFill>
                <a:srgbClr val="E16800"/>
              </a:solidFill>
            </a:endParaRPr>
          </a:p>
        </p:txBody>
      </p:sp>
      <p:sp>
        <p:nvSpPr>
          <p:cNvPr id="105" name="Google Shape;1126;g2e6c7897d3c_6_21">
            <a:extLst>
              <a:ext uri="{FF2B5EF4-FFF2-40B4-BE49-F238E27FC236}">
                <a16:creationId xmlns:a16="http://schemas.microsoft.com/office/drawing/2014/main" id="{628A5C20-4DA8-4CC1-B45D-3D9ED89CFDFC}"/>
              </a:ext>
            </a:extLst>
          </p:cNvPr>
          <p:cNvSpPr/>
          <p:nvPr/>
        </p:nvSpPr>
        <p:spPr>
          <a:xfrm>
            <a:off x="5053476" y="5206716"/>
            <a:ext cx="111004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Variety</a:t>
            </a:r>
            <a:endParaRPr sz="800" b="1" dirty="0">
              <a:solidFill>
                <a:srgbClr val="E16800"/>
              </a:solidFill>
            </a:endParaRPr>
          </a:p>
        </p:txBody>
      </p:sp>
      <p:sp>
        <p:nvSpPr>
          <p:cNvPr id="106" name="Google Shape;1127;g2e6c7897d3c_6_21">
            <a:extLst>
              <a:ext uri="{FF2B5EF4-FFF2-40B4-BE49-F238E27FC236}">
                <a16:creationId xmlns:a16="http://schemas.microsoft.com/office/drawing/2014/main" id="{B11372B8-ED1B-4BCB-BBED-DF55F0CF9588}"/>
              </a:ext>
            </a:extLst>
          </p:cNvPr>
          <p:cNvSpPr/>
          <p:nvPr/>
        </p:nvSpPr>
        <p:spPr>
          <a:xfrm>
            <a:off x="5932941" y="5206716"/>
            <a:ext cx="1256768"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Sufficiency</a:t>
            </a:r>
            <a:endParaRPr sz="800" b="1" dirty="0">
              <a:solidFill>
                <a:srgbClr val="E16800"/>
              </a:solidFill>
            </a:endParaRPr>
          </a:p>
        </p:txBody>
      </p:sp>
      <p:sp>
        <p:nvSpPr>
          <p:cNvPr id="115" name="Google Shape;1136;g2e6c7897d3c_6_21">
            <a:extLst>
              <a:ext uri="{FF2B5EF4-FFF2-40B4-BE49-F238E27FC236}">
                <a16:creationId xmlns:a16="http://schemas.microsoft.com/office/drawing/2014/main" id="{F9A5E1A0-4DBD-4448-AE7D-E643BF225184}"/>
              </a:ext>
            </a:extLst>
          </p:cNvPr>
          <p:cNvSpPr/>
          <p:nvPr/>
        </p:nvSpPr>
        <p:spPr>
          <a:xfrm>
            <a:off x="2132319" y="4671441"/>
            <a:ext cx="5879788" cy="459403"/>
          </a:xfrm>
          <a:prstGeom prst="roundRect">
            <a:avLst>
              <a:gd name="adj" fmla="val 16667"/>
            </a:avLst>
          </a:prstGeom>
          <a:solidFill>
            <a:srgbClr val="D9D2E9"/>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16" name="Google Shape;1137;g2e6c7897d3c_6_21">
            <a:extLst>
              <a:ext uri="{FF2B5EF4-FFF2-40B4-BE49-F238E27FC236}">
                <a16:creationId xmlns:a16="http://schemas.microsoft.com/office/drawing/2014/main" id="{B272E2B8-2F53-472E-B8C2-FEB72CBA902A}"/>
              </a:ext>
            </a:extLst>
          </p:cNvPr>
          <p:cNvSpPr/>
          <p:nvPr/>
        </p:nvSpPr>
        <p:spPr>
          <a:xfrm>
            <a:off x="4213151" y="477008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Scaling</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 Standardization</a:t>
            </a:r>
            <a:endParaRPr lang="zh-TW" altLang="en-US" sz="800" b="1" dirty="0">
              <a:solidFill>
                <a:srgbClr val="434343"/>
              </a:solidFill>
              <a:ea typeface="新細明體"/>
              <a:cs typeface="Calibri"/>
            </a:endParaRPr>
          </a:p>
        </p:txBody>
      </p:sp>
      <p:sp>
        <p:nvSpPr>
          <p:cNvPr id="117" name="Google Shape;1138;g2e6c7897d3c_6_21">
            <a:extLst>
              <a:ext uri="{FF2B5EF4-FFF2-40B4-BE49-F238E27FC236}">
                <a16:creationId xmlns:a16="http://schemas.microsoft.com/office/drawing/2014/main" id="{E8167E33-4920-4116-BC2B-F4FF68DC58EA}"/>
              </a:ext>
            </a:extLst>
          </p:cNvPr>
          <p:cNvSpPr/>
          <p:nvPr/>
        </p:nvSpPr>
        <p:spPr>
          <a:xfrm>
            <a:off x="6057812" y="476727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Extraction</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 PCA, LDA</a:t>
            </a:r>
            <a:endParaRPr lang="zh-TW" altLang="en-US" sz="800" b="1" dirty="0">
              <a:solidFill>
                <a:srgbClr val="434343"/>
              </a:solidFill>
              <a:ea typeface="新細明體"/>
              <a:cs typeface="Calibri"/>
            </a:endParaRPr>
          </a:p>
        </p:txBody>
      </p:sp>
      <p:sp>
        <p:nvSpPr>
          <p:cNvPr id="118" name="Google Shape;1139;g2e6c7897d3c_6_21">
            <a:extLst>
              <a:ext uri="{FF2B5EF4-FFF2-40B4-BE49-F238E27FC236}">
                <a16:creationId xmlns:a16="http://schemas.microsoft.com/office/drawing/2014/main" id="{6215C16F-A8CE-4247-8EB0-EF67E8552BE7}"/>
              </a:ext>
            </a:extLst>
          </p:cNvPr>
          <p:cNvSpPr/>
          <p:nvPr/>
        </p:nvSpPr>
        <p:spPr>
          <a:xfrm>
            <a:off x="2369389" y="47738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Transformation</a:t>
            </a:r>
            <a:endParaRPr lang="zh-TW" altLang="en-US" sz="800" b="1" dirty="0">
              <a:solidFill>
                <a:srgbClr val="434343"/>
              </a:solidFill>
              <a:ea typeface="+mn-lt"/>
              <a:cs typeface="+mn-lt"/>
            </a:endParaRPr>
          </a:p>
          <a:p>
            <a:pPr algn="ctr"/>
            <a:r>
              <a:rPr lang="en-US" sz="800" b="1" dirty="0">
                <a:solidFill>
                  <a:srgbClr val="434343"/>
                </a:solidFill>
              </a:rPr>
              <a:t> Encoding</a:t>
            </a:r>
            <a:endParaRPr lang="zh-TW" altLang="en-US" sz="800" b="1" dirty="0">
              <a:solidFill>
                <a:srgbClr val="434343"/>
              </a:solidFill>
              <a:cs typeface="Calibri"/>
            </a:endParaRPr>
          </a:p>
        </p:txBody>
      </p:sp>
      <p:sp>
        <p:nvSpPr>
          <p:cNvPr id="121" name="Google Shape;1142;g2e6c7897d3c_6_21">
            <a:extLst>
              <a:ext uri="{FF2B5EF4-FFF2-40B4-BE49-F238E27FC236}">
                <a16:creationId xmlns:a16="http://schemas.microsoft.com/office/drawing/2014/main" id="{679FAA7D-25A6-4366-95D3-BCDBBD2B62DD}"/>
              </a:ext>
            </a:extLst>
          </p:cNvPr>
          <p:cNvSpPr/>
          <p:nvPr/>
        </p:nvSpPr>
        <p:spPr>
          <a:xfrm>
            <a:off x="2118006" y="1418737"/>
            <a:ext cx="5879788" cy="762780"/>
          </a:xfrm>
          <a:prstGeom prst="roundRect">
            <a:avLst>
              <a:gd name="adj" fmla="val 13973"/>
            </a:avLst>
          </a:prstGeom>
          <a:solidFill>
            <a:srgbClr val="EAD1DC"/>
          </a:solidFill>
          <a:ln>
            <a:noFill/>
          </a:ln>
        </p:spPr>
        <p:txBody>
          <a:bodyPr spcFirstLastPara="1" wrap="square" lIns="68569" tIns="270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a:p>
            <a:endParaRPr sz="1050" b="1" dirty="0">
              <a:latin typeface="+mj-lt"/>
            </a:endParaRPr>
          </a:p>
        </p:txBody>
      </p:sp>
      <p:sp>
        <p:nvSpPr>
          <p:cNvPr id="124" name="Google Shape;1145;g2e6c7897d3c_6_21">
            <a:extLst>
              <a:ext uri="{FF2B5EF4-FFF2-40B4-BE49-F238E27FC236}">
                <a16:creationId xmlns:a16="http://schemas.microsoft.com/office/drawing/2014/main" id="{76336596-A945-4B36-A75A-815BDB83A247}"/>
              </a:ext>
            </a:extLst>
          </p:cNvPr>
          <p:cNvSpPr txBox="1"/>
          <p:nvPr/>
        </p:nvSpPr>
        <p:spPr>
          <a:xfrm>
            <a:off x="5264831" y="1710495"/>
            <a:ext cx="886838"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5" name="Google Shape;1146;g2e6c7897d3c_6_21">
            <a:extLst>
              <a:ext uri="{FF2B5EF4-FFF2-40B4-BE49-F238E27FC236}">
                <a16:creationId xmlns:a16="http://schemas.microsoft.com/office/drawing/2014/main" id="{841372F2-F0EE-4EB4-8149-020B7C1B0479}"/>
              </a:ext>
            </a:extLst>
          </p:cNvPr>
          <p:cNvSpPr txBox="1"/>
          <p:nvPr/>
        </p:nvSpPr>
        <p:spPr>
          <a:xfrm>
            <a:off x="5980536" y="1850239"/>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6" name="Google Shape;1147;g2e6c7897d3c_6_21">
            <a:extLst>
              <a:ext uri="{FF2B5EF4-FFF2-40B4-BE49-F238E27FC236}">
                <a16:creationId xmlns:a16="http://schemas.microsoft.com/office/drawing/2014/main" id="{BED2E73A-ACE2-4BF8-AA41-C3C991BE3F8F}"/>
              </a:ext>
            </a:extLst>
          </p:cNvPr>
          <p:cNvSpPr txBox="1"/>
          <p:nvPr/>
        </p:nvSpPr>
        <p:spPr>
          <a:xfrm>
            <a:off x="6644717" y="1957227"/>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7" name="Google Shape;1148;g2e6c7897d3c_6_21">
            <a:extLst>
              <a:ext uri="{FF2B5EF4-FFF2-40B4-BE49-F238E27FC236}">
                <a16:creationId xmlns:a16="http://schemas.microsoft.com/office/drawing/2014/main" id="{DD93C68B-2340-4855-90FC-C780C70DAD40}"/>
              </a:ext>
            </a:extLst>
          </p:cNvPr>
          <p:cNvSpPr txBox="1"/>
          <p:nvPr/>
        </p:nvSpPr>
        <p:spPr>
          <a:xfrm>
            <a:off x="4512898" y="1863402"/>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8" name="Google Shape;1149;g2e6c7897d3c_6_21">
            <a:extLst>
              <a:ext uri="{FF2B5EF4-FFF2-40B4-BE49-F238E27FC236}">
                <a16:creationId xmlns:a16="http://schemas.microsoft.com/office/drawing/2014/main" id="{C8A45407-4246-4015-AEDC-5BBFE5DBF16F}"/>
              </a:ext>
            </a:extLst>
          </p:cNvPr>
          <p:cNvSpPr/>
          <p:nvPr/>
        </p:nvSpPr>
        <p:spPr>
          <a:xfrm>
            <a:off x="3522579" y="1831303"/>
            <a:ext cx="79802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altLang="zh-TW" sz="800" b="1" dirty="0">
                <a:ea typeface="+mn-lt"/>
                <a:cs typeface="+mn-lt"/>
              </a:rPr>
              <a:t>Self-driving</a:t>
            </a:r>
            <a:r>
              <a:rPr lang="zh-TW" altLang="en-US" sz="800" b="1" dirty="0">
                <a:ea typeface="+mn-lt"/>
                <a:cs typeface="+mn-lt"/>
              </a:rPr>
              <a:t> </a:t>
            </a:r>
            <a:r>
              <a:rPr lang="en-US" altLang="zh-TW" sz="800" b="1" dirty="0">
                <a:ea typeface="+mn-lt"/>
                <a:cs typeface="+mn-lt"/>
              </a:rPr>
              <a:t>car</a:t>
            </a:r>
            <a:endParaRPr lang="zh-TW" altLang="en-US" sz="800" b="1" dirty="0">
              <a:ea typeface="+mn-lt"/>
              <a:cs typeface="+mn-lt"/>
            </a:endParaRPr>
          </a:p>
        </p:txBody>
      </p:sp>
      <p:sp>
        <p:nvSpPr>
          <p:cNvPr id="129" name="Google Shape;1150;g2e6c7897d3c_6_21">
            <a:extLst>
              <a:ext uri="{FF2B5EF4-FFF2-40B4-BE49-F238E27FC236}">
                <a16:creationId xmlns:a16="http://schemas.microsoft.com/office/drawing/2014/main" id="{E0888952-4CF3-4A92-A678-EC8C2F3B8AD3}"/>
              </a:ext>
            </a:extLst>
          </p:cNvPr>
          <p:cNvSpPr/>
          <p:nvPr/>
        </p:nvSpPr>
        <p:spPr>
          <a:xfrm>
            <a:off x="2908146" y="1532016"/>
            <a:ext cx="82021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Smart Healthcare</a:t>
            </a:r>
            <a:endParaRPr lang="zh-TW" altLang="en-US" sz="800" b="1" dirty="0"/>
          </a:p>
        </p:txBody>
      </p:sp>
      <p:sp>
        <p:nvSpPr>
          <p:cNvPr id="130" name="Google Shape;1151;g2e6c7897d3c_6_21">
            <a:extLst>
              <a:ext uri="{FF2B5EF4-FFF2-40B4-BE49-F238E27FC236}">
                <a16:creationId xmlns:a16="http://schemas.microsoft.com/office/drawing/2014/main" id="{0C1465C0-1638-4A5E-8E88-EB9786E69CBC}"/>
              </a:ext>
            </a:extLst>
          </p:cNvPr>
          <p:cNvSpPr/>
          <p:nvPr/>
        </p:nvSpPr>
        <p:spPr>
          <a:xfrm>
            <a:off x="6113753" y="1833516"/>
            <a:ext cx="6790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t>Voice Assistant</a:t>
            </a:r>
          </a:p>
        </p:txBody>
      </p:sp>
      <p:sp>
        <p:nvSpPr>
          <p:cNvPr id="131" name="Google Shape;1152;g2e6c7897d3c_6_21">
            <a:extLst>
              <a:ext uri="{FF2B5EF4-FFF2-40B4-BE49-F238E27FC236}">
                <a16:creationId xmlns:a16="http://schemas.microsoft.com/office/drawing/2014/main" id="{3AA8DAAE-936A-456D-B8F6-65D4C53D4E35}"/>
              </a:ext>
            </a:extLst>
          </p:cNvPr>
          <p:cNvSpPr/>
          <p:nvPr/>
        </p:nvSpPr>
        <p:spPr>
          <a:xfrm>
            <a:off x="4805114" y="1833516"/>
            <a:ext cx="83527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Media Creation</a:t>
            </a:r>
            <a:endParaRPr lang="zh-TW" altLang="en-US" sz="800" b="1" dirty="0"/>
          </a:p>
        </p:txBody>
      </p:sp>
      <p:sp>
        <p:nvSpPr>
          <p:cNvPr id="132" name="Google Shape;1153;g2e6c7897d3c_6_21">
            <a:extLst>
              <a:ext uri="{FF2B5EF4-FFF2-40B4-BE49-F238E27FC236}">
                <a16:creationId xmlns:a16="http://schemas.microsoft.com/office/drawing/2014/main" id="{317CB11A-C4BA-4874-A079-89428BB14EB5}"/>
              </a:ext>
            </a:extLst>
          </p:cNvPr>
          <p:cNvSpPr/>
          <p:nvPr/>
        </p:nvSpPr>
        <p:spPr>
          <a:xfrm>
            <a:off x="5323177" y="1532016"/>
            <a:ext cx="83527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Smart Home Devices</a:t>
            </a:r>
            <a:endParaRPr lang="zh-TW" altLang="en-US" sz="800" b="1" dirty="0"/>
          </a:p>
        </p:txBody>
      </p:sp>
      <p:sp>
        <p:nvSpPr>
          <p:cNvPr id="133" name="Google Shape;1154;g2e6c7897d3c_6_21">
            <a:extLst>
              <a:ext uri="{FF2B5EF4-FFF2-40B4-BE49-F238E27FC236}">
                <a16:creationId xmlns:a16="http://schemas.microsoft.com/office/drawing/2014/main" id="{45F598BF-BF78-4FD9-B8BE-FDA790EC01E2}"/>
              </a:ext>
            </a:extLst>
          </p:cNvPr>
          <p:cNvSpPr/>
          <p:nvPr/>
        </p:nvSpPr>
        <p:spPr>
          <a:xfrm>
            <a:off x="3955360" y="1532016"/>
            <a:ext cx="97751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Educational Tools</a:t>
            </a:r>
            <a:endParaRPr lang="zh-TW" altLang="en-US" sz="800" b="1" dirty="0"/>
          </a:p>
        </p:txBody>
      </p:sp>
      <p:sp>
        <p:nvSpPr>
          <p:cNvPr id="134" name="Google Shape;1155;g2e6c7897d3c_6_21">
            <a:extLst>
              <a:ext uri="{FF2B5EF4-FFF2-40B4-BE49-F238E27FC236}">
                <a16:creationId xmlns:a16="http://schemas.microsoft.com/office/drawing/2014/main" id="{E1AC97FA-71A1-4BD5-A21E-BC41F49E88FE}"/>
              </a:ext>
            </a:extLst>
          </p:cNvPr>
          <p:cNvSpPr/>
          <p:nvPr/>
        </p:nvSpPr>
        <p:spPr>
          <a:xfrm>
            <a:off x="6675422" y="1532016"/>
            <a:ext cx="104029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Customer Service Robot</a:t>
            </a:r>
            <a:endParaRPr lang="zh-TW" altLang="en-US" sz="800" b="1" dirty="0"/>
          </a:p>
        </p:txBody>
      </p:sp>
      <p:sp>
        <p:nvSpPr>
          <p:cNvPr id="135" name="Google Shape;1156;g2e6c7897d3c_6_21">
            <a:extLst>
              <a:ext uri="{FF2B5EF4-FFF2-40B4-BE49-F238E27FC236}">
                <a16:creationId xmlns:a16="http://schemas.microsoft.com/office/drawing/2014/main" id="{3A85E4C5-DDB8-4358-AB15-42229FF605CE}"/>
              </a:ext>
            </a:extLst>
          </p:cNvPr>
          <p:cNvSpPr/>
          <p:nvPr/>
        </p:nvSpPr>
        <p:spPr>
          <a:xfrm>
            <a:off x="2484972" y="1831303"/>
            <a:ext cx="6790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Stock Prediction</a:t>
            </a:r>
            <a:endParaRPr lang="zh-TW" altLang="en-US" sz="800" b="1" dirty="0"/>
          </a:p>
        </p:txBody>
      </p:sp>
      <p:sp>
        <p:nvSpPr>
          <p:cNvPr id="136" name="Google Shape;1105;g2e6c7897d3c_6_21">
            <a:extLst>
              <a:ext uri="{FF2B5EF4-FFF2-40B4-BE49-F238E27FC236}">
                <a16:creationId xmlns:a16="http://schemas.microsoft.com/office/drawing/2014/main" id="{D55EB45D-BFC9-44A1-9279-9318EE56C128}"/>
              </a:ext>
            </a:extLst>
          </p:cNvPr>
          <p:cNvSpPr/>
          <p:nvPr/>
        </p:nvSpPr>
        <p:spPr>
          <a:xfrm>
            <a:off x="2132319" y="5836386"/>
            <a:ext cx="5879788" cy="444010"/>
          </a:xfrm>
          <a:prstGeom prst="roundRect">
            <a:avLst>
              <a:gd name="adj" fmla="val 16667"/>
            </a:avLst>
          </a:prstGeom>
          <a:solidFill>
            <a:schemeClr val="accent5">
              <a:lumMod val="20000"/>
              <a:lumOff val="80000"/>
            </a:schemeClr>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37" name="Google Shape;1107;g2e6c7897d3c_6_21">
            <a:extLst>
              <a:ext uri="{FF2B5EF4-FFF2-40B4-BE49-F238E27FC236}">
                <a16:creationId xmlns:a16="http://schemas.microsoft.com/office/drawing/2014/main" id="{C931D753-72E7-4EF0-9B96-6F45EA98D97A}"/>
              </a:ext>
            </a:extLst>
          </p:cNvPr>
          <p:cNvSpPr/>
          <p:nvPr/>
        </p:nvSpPr>
        <p:spPr>
          <a:xfrm>
            <a:off x="2366681" y="5936416"/>
            <a:ext cx="1718124" cy="24678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Hardware Components</a:t>
            </a:r>
            <a:endParaRPr sz="800" b="1" dirty="0">
              <a:solidFill>
                <a:srgbClr val="434343"/>
              </a:solidFill>
            </a:endParaRPr>
          </a:p>
        </p:txBody>
      </p:sp>
      <p:sp>
        <p:nvSpPr>
          <p:cNvPr id="138" name="Google Shape;1107;g2e6c7897d3c_6_21">
            <a:extLst>
              <a:ext uri="{FF2B5EF4-FFF2-40B4-BE49-F238E27FC236}">
                <a16:creationId xmlns:a16="http://schemas.microsoft.com/office/drawing/2014/main" id="{D9214DA6-0919-45FF-9166-1FC2CA5C1ADB}"/>
              </a:ext>
            </a:extLst>
          </p:cNvPr>
          <p:cNvSpPr/>
          <p:nvPr/>
        </p:nvSpPr>
        <p:spPr>
          <a:xfrm>
            <a:off x="422177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Processing Power</a:t>
            </a:r>
            <a:endParaRPr sz="800" b="1" dirty="0">
              <a:solidFill>
                <a:srgbClr val="434343"/>
              </a:solidFill>
            </a:endParaRPr>
          </a:p>
        </p:txBody>
      </p:sp>
      <p:sp>
        <p:nvSpPr>
          <p:cNvPr id="139" name="Google Shape;1107;g2e6c7897d3c_6_21">
            <a:extLst>
              <a:ext uri="{FF2B5EF4-FFF2-40B4-BE49-F238E27FC236}">
                <a16:creationId xmlns:a16="http://schemas.microsoft.com/office/drawing/2014/main" id="{5ACEED0D-EBBD-4469-BC10-17E464362D0A}"/>
              </a:ext>
            </a:extLst>
          </p:cNvPr>
          <p:cNvSpPr/>
          <p:nvPr/>
        </p:nvSpPr>
        <p:spPr>
          <a:xfrm>
            <a:off x="606268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Infrastructure</a:t>
            </a:r>
            <a:endParaRPr sz="800" b="1" dirty="0">
              <a:solidFill>
                <a:srgbClr val="434343"/>
              </a:solidFill>
            </a:endParaRPr>
          </a:p>
        </p:txBody>
      </p:sp>
      <p:pic>
        <p:nvPicPr>
          <p:cNvPr id="68" name="Google Shape;1128;g2e6c7897d3c_6_21">
            <a:extLst>
              <a:ext uri="{FF2B5EF4-FFF2-40B4-BE49-F238E27FC236}">
                <a16:creationId xmlns:a16="http://schemas.microsoft.com/office/drawing/2014/main" id="{F42A77BD-0336-45C9-BFC5-DA8969F293FD}"/>
              </a:ext>
            </a:extLst>
          </p:cNvPr>
          <p:cNvPicPr preferRelativeResize="0"/>
          <p:nvPr/>
        </p:nvPicPr>
        <p:blipFill>
          <a:blip r:embed="rId3">
            <a:alphaModFix/>
          </a:blip>
          <a:stretch>
            <a:fillRect/>
          </a:stretch>
        </p:blipFill>
        <p:spPr>
          <a:xfrm>
            <a:off x="1252750" y="2735030"/>
            <a:ext cx="373072" cy="391194"/>
          </a:xfrm>
          <a:prstGeom prst="rect">
            <a:avLst/>
          </a:prstGeom>
          <a:noFill/>
          <a:ln>
            <a:noFill/>
          </a:ln>
        </p:spPr>
      </p:pic>
      <p:pic>
        <p:nvPicPr>
          <p:cNvPr id="69" name="Google Shape;1129;g2e6c7897d3c_6_21">
            <a:extLst>
              <a:ext uri="{FF2B5EF4-FFF2-40B4-BE49-F238E27FC236}">
                <a16:creationId xmlns:a16="http://schemas.microsoft.com/office/drawing/2014/main" id="{270394C3-AD32-4B96-BAAC-A527EA803CAA}"/>
              </a:ext>
            </a:extLst>
          </p:cNvPr>
          <p:cNvPicPr preferRelativeResize="0"/>
          <p:nvPr/>
        </p:nvPicPr>
        <p:blipFill>
          <a:blip r:embed="rId4">
            <a:alphaModFix/>
          </a:blip>
          <a:stretch>
            <a:fillRect/>
          </a:stretch>
        </p:blipFill>
        <p:spPr>
          <a:xfrm>
            <a:off x="1229788" y="4274980"/>
            <a:ext cx="350018" cy="350494"/>
          </a:xfrm>
          <a:prstGeom prst="rect">
            <a:avLst/>
          </a:prstGeom>
          <a:noFill/>
          <a:ln>
            <a:noFill/>
          </a:ln>
        </p:spPr>
      </p:pic>
      <p:pic>
        <p:nvPicPr>
          <p:cNvPr id="70" name="Google Shape;1130;g2e6c7897d3c_6_21">
            <a:extLst>
              <a:ext uri="{FF2B5EF4-FFF2-40B4-BE49-F238E27FC236}">
                <a16:creationId xmlns:a16="http://schemas.microsoft.com/office/drawing/2014/main" id="{18A819C0-BC1B-478C-9290-392E8912DBFF}"/>
              </a:ext>
            </a:extLst>
          </p:cNvPr>
          <p:cNvPicPr preferRelativeResize="0"/>
          <p:nvPr/>
        </p:nvPicPr>
        <p:blipFill>
          <a:blip r:embed="rId5">
            <a:alphaModFix/>
          </a:blip>
          <a:stretch>
            <a:fillRect/>
          </a:stretch>
        </p:blipFill>
        <p:spPr>
          <a:xfrm>
            <a:off x="1246396" y="5403297"/>
            <a:ext cx="333410" cy="333426"/>
          </a:xfrm>
          <a:prstGeom prst="rect">
            <a:avLst/>
          </a:prstGeom>
          <a:noFill/>
          <a:ln>
            <a:noFill/>
          </a:ln>
        </p:spPr>
      </p:pic>
      <p:pic>
        <p:nvPicPr>
          <p:cNvPr id="71" name="Google Shape;1131;g2e6c7897d3c_6_21">
            <a:extLst>
              <a:ext uri="{FF2B5EF4-FFF2-40B4-BE49-F238E27FC236}">
                <a16:creationId xmlns:a16="http://schemas.microsoft.com/office/drawing/2014/main" id="{58021868-DD50-4642-983A-3A17B5AB4A8D}"/>
              </a:ext>
            </a:extLst>
          </p:cNvPr>
          <p:cNvPicPr preferRelativeResize="0"/>
          <p:nvPr/>
        </p:nvPicPr>
        <p:blipFill>
          <a:blip r:embed="rId6">
            <a:alphaModFix/>
          </a:blip>
          <a:stretch>
            <a:fillRect/>
          </a:stretch>
        </p:blipFill>
        <p:spPr>
          <a:xfrm>
            <a:off x="1195032" y="3548907"/>
            <a:ext cx="414568" cy="414568"/>
          </a:xfrm>
          <a:prstGeom prst="rect">
            <a:avLst/>
          </a:prstGeom>
          <a:noFill/>
          <a:ln>
            <a:noFill/>
          </a:ln>
        </p:spPr>
      </p:pic>
      <p:sp>
        <p:nvSpPr>
          <p:cNvPr id="72" name="Google Shape;1132;g2e6c7897d3c_6_21">
            <a:extLst>
              <a:ext uri="{FF2B5EF4-FFF2-40B4-BE49-F238E27FC236}">
                <a16:creationId xmlns:a16="http://schemas.microsoft.com/office/drawing/2014/main" id="{E6AD4072-F067-45D8-A03C-C2D0F0C389A6}"/>
              </a:ext>
            </a:extLst>
          </p:cNvPr>
          <p:cNvSpPr txBox="1"/>
          <p:nvPr/>
        </p:nvSpPr>
        <p:spPr>
          <a:xfrm>
            <a:off x="475464" y="2310514"/>
            <a:ext cx="1927644" cy="477031"/>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Competition </a:t>
            </a:r>
          </a:p>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&amp; Innovation</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3" name="Google Shape;1133;g2e6c7897d3c_6_21">
            <a:extLst>
              <a:ext uri="{FF2B5EF4-FFF2-40B4-BE49-F238E27FC236}">
                <a16:creationId xmlns:a16="http://schemas.microsoft.com/office/drawing/2014/main" id="{91002655-0C76-41F3-B6E9-35CA95BB60BD}"/>
              </a:ext>
            </a:extLst>
          </p:cNvPr>
          <p:cNvSpPr txBox="1"/>
          <p:nvPr/>
        </p:nvSpPr>
        <p:spPr>
          <a:xfrm>
            <a:off x="916653" y="3320024"/>
            <a:ext cx="97132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Models</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4" name="Google Shape;1134;g2e6c7897d3c_6_21">
            <a:extLst>
              <a:ext uri="{FF2B5EF4-FFF2-40B4-BE49-F238E27FC236}">
                <a16:creationId xmlns:a16="http://schemas.microsoft.com/office/drawing/2014/main" id="{F5A88281-11A7-484F-853E-394C2C5316F3}"/>
              </a:ext>
            </a:extLst>
          </p:cNvPr>
          <p:cNvSpPr txBox="1"/>
          <p:nvPr/>
        </p:nvSpPr>
        <p:spPr>
          <a:xfrm>
            <a:off x="955599" y="4036110"/>
            <a:ext cx="967377"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Algorithm</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5" name="Google Shape;1135;g2e6c7897d3c_6_21">
            <a:extLst>
              <a:ext uri="{FF2B5EF4-FFF2-40B4-BE49-F238E27FC236}">
                <a16:creationId xmlns:a16="http://schemas.microsoft.com/office/drawing/2014/main" id="{CCDAAD8A-7777-466B-9177-9610846C1DBE}"/>
              </a:ext>
            </a:extLst>
          </p:cNvPr>
          <p:cNvSpPr txBox="1"/>
          <p:nvPr/>
        </p:nvSpPr>
        <p:spPr>
          <a:xfrm>
            <a:off x="850602" y="5147064"/>
            <a:ext cx="1090151"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en-US" altLang="zh-TW" sz="1100" b="1" dirty="0">
                <a:latin typeface="Calibri" panose="020F0502020204030204" pitchFamily="34" charset="0"/>
                <a:ea typeface="Calibri" panose="020F0502020204030204" pitchFamily="34" charset="0"/>
                <a:cs typeface="Calibri" panose="020F0502020204030204" pitchFamily="34" charset="0"/>
                <a:sym typeface="LiSong Pro"/>
              </a:rPr>
              <a:t>Training Data</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6" name="Google Shape;1140;g2e6c7897d3c_6_21">
            <a:extLst>
              <a:ext uri="{FF2B5EF4-FFF2-40B4-BE49-F238E27FC236}">
                <a16:creationId xmlns:a16="http://schemas.microsoft.com/office/drawing/2014/main" id="{E7ACAD07-24F4-4BCF-A516-3DDED149646C}"/>
              </a:ext>
            </a:extLst>
          </p:cNvPr>
          <p:cNvSpPr txBox="1"/>
          <p:nvPr/>
        </p:nvSpPr>
        <p:spPr>
          <a:xfrm>
            <a:off x="579860" y="4593389"/>
            <a:ext cx="1644910"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Feature Engineering</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77" name="Google Shape;1141;g2e6c7897d3c_6_21">
            <a:extLst>
              <a:ext uri="{FF2B5EF4-FFF2-40B4-BE49-F238E27FC236}">
                <a16:creationId xmlns:a16="http://schemas.microsoft.com/office/drawing/2014/main" id="{A99DE636-370C-4254-8570-C2BB94C29DB9}"/>
              </a:ext>
            </a:extLst>
          </p:cNvPr>
          <p:cNvPicPr preferRelativeResize="0"/>
          <p:nvPr/>
        </p:nvPicPr>
        <p:blipFill>
          <a:blip r:embed="rId7">
            <a:alphaModFix/>
          </a:blip>
          <a:stretch>
            <a:fillRect/>
          </a:stretch>
        </p:blipFill>
        <p:spPr>
          <a:xfrm>
            <a:off x="1222870" y="4817633"/>
            <a:ext cx="356936" cy="356934"/>
          </a:xfrm>
          <a:prstGeom prst="rect">
            <a:avLst/>
          </a:prstGeom>
          <a:noFill/>
          <a:ln>
            <a:noFill/>
          </a:ln>
        </p:spPr>
      </p:pic>
      <p:sp>
        <p:nvSpPr>
          <p:cNvPr id="142" name="Google Shape;1143;g2e6c7897d3c_6_21">
            <a:extLst>
              <a:ext uri="{FF2B5EF4-FFF2-40B4-BE49-F238E27FC236}">
                <a16:creationId xmlns:a16="http://schemas.microsoft.com/office/drawing/2014/main" id="{1983E356-F4E0-4303-A15D-2BD20747B493}"/>
              </a:ext>
            </a:extLst>
          </p:cNvPr>
          <p:cNvSpPr txBox="1"/>
          <p:nvPr/>
        </p:nvSpPr>
        <p:spPr>
          <a:xfrm>
            <a:off x="899399" y="1418945"/>
            <a:ext cx="107977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Applications</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143" name="Google Shape;1144;g2e6c7897d3c_6_21">
            <a:extLst>
              <a:ext uri="{FF2B5EF4-FFF2-40B4-BE49-F238E27FC236}">
                <a16:creationId xmlns:a16="http://schemas.microsoft.com/office/drawing/2014/main" id="{4BB754F9-82EE-4CF6-AA33-6B3800B8AA5F}"/>
              </a:ext>
            </a:extLst>
          </p:cNvPr>
          <p:cNvPicPr preferRelativeResize="0"/>
          <p:nvPr/>
        </p:nvPicPr>
        <p:blipFill>
          <a:blip r:embed="rId8">
            <a:alphaModFix/>
          </a:blip>
          <a:stretch>
            <a:fillRect/>
          </a:stretch>
        </p:blipFill>
        <p:spPr>
          <a:xfrm>
            <a:off x="1195032" y="1682648"/>
            <a:ext cx="414568" cy="414568"/>
          </a:xfrm>
          <a:prstGeom prst="rect">
            <a:avLst/>
          </a:prstGeom>
          <a:noFill/>
          <a:ln>
            <a:noFill/>
          </a:ln>
        </p:spPr>
      </p:pic>
      <p:sp>
        <p:nvSpPr>
          <p:cNvPr id="144" name="文字方塊 143">
            <a:extLst>
              <a:ext uri="{FF2B5EF4-FFF2-40B4-BE49-F238E27FC236}">
                <a16:creationId xmlns:a16="http://schemas.microsoft.com/office/drawing/2014/main" id="{7157FD79-6578-41C2-8882-94E0E5914574}"/>
              </a:ext>
            </a:extLst>
          </p:cNvPr>
          <p:cNvSpPr txBox="1"/>
          <p:nvPr/>
        </p:nvSpPr>
        <p:spPr>
          <a:xfrm>
            <a:off x="713577" y="5756749"/>
            <a:ext cx="1451418" cy="261610"/>
          </a:xfrm>
          <a:prstGeom prst="rect">
            <a:avLst/>
          </a:prstGeom>
          <a:noFill/>
        </p:spPr>
        <p:txBody>
          <a:bodyPr wrap="square">
            <a:spAutoFit/>
          </a:bodyPr>
          <a:lstStyle/>
          <a:p>
            <a:pPr algn="ctr"/>
            <a:r>
              <a:rPr lang="zh-TW" altLang="en-US" sz="1100" b="1" dirty="0">
                <a:latin typeface="Calibri" panose="020F0502020204030204" pitchFamily="34" charset="0"/>
                <a:cs typeface="Calibri" panose="020F0502020204030204" pitchFamily="34" charset="0"/>
              </a:rPr>
              <a:t>AI Computing Powe</a:t>
            </a:r>
            <a:r>
              <a:rPr lang="en-US" altLang="zh-TW" sz="1100" b="1" dirty="0">
                <a:latin typeface="Calibri" panose="020F0502020204030204" pitchFamily="34" charset="0"/>
                <a:ea typeface="Calibri" panose="020F0502020204030204" pitchFamily="34" charset="0"/>
                <a:cs typeface="Calibri" panose="020F0502020204030204" pitchFamily="34" charset="0"/>
              </a:rPr>
              <a:t>r</a:t>
            </a:r>
            <a:endParaRPr lang="zh-TW" altLang="en-US" sz="1100" b="1" dirty="0">
              <a:latin typeface="Calibri" panose="020F0502020204030204" pitchFamily="34" charset="0"/>
              <a:cs typeface="Calibri" panose="020F0502020204030204" pitchFamily="34" charset="0"/>
            </a:endParaRPr>
          </a:p>
        </p:txBody>
      </p:sp>
      <p:pic>
        <p:nvPicPr>
          <p:cNvPr id="145" name="圖片 144">
            <a:extLst>
              <a:ext uri="{FF2B5EF4-FFF2-40B4-BE49-F238E27FC236}">
                <a16:creationId xmlns:a16="http://schemas.microsoft.com/office/drawing/2014/main" id="{F07F6A17-B443-4B8C-851C-E6BD9EDA4532}"/>
              </a:ext>
            </a:extLst>
          </p:cNvPr>
          <p:cNvPicPr>
            <a:picLocks noChangeAspect="1"/>
          </p:cNvPicPr>
          <p:nvPr/>
        </p:nvPicPr>
        <p:blipFill>
          <a:blip r:embed="rId9"/>
          <a:stretch>
            <a:fillRect/>
          </a:stretch>
        </p:blipFill>
        <p:spPr>
          <a:xfrm>
            <a:off x="1240951" y="5983834"/>
            <a:ext cx="338856" cy="309262"/>
          </a:xfrm>
          <a:prstGeom prst="rect">
            <a:avLst/>
          </a:prstGeom>
        </p:spPr>
      </p:pic>
    </p:spTree>
    <p:extLst>
      <p:ext uri="{BB962C8B-B14F-4D97-AF65-F5344CB8AC3E}">
        <p14:creationId xmlns:p14="http://schemas.microsoft.com/office/powerpoint/2010/main" val="2596810141"/>
      </p:ext>
    </p:extLst>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8782</TotalTime>
  <Words>4304</Words>
  <Application>Microsoft Office PowerPoint</Application>
  <PresentationFormat>如螢幕大小 (4:3)</PresentationFormat>
  <Paragraphs>754</Paragraphs>
  <Slides>64</Slides>
  <Notes>61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64</vt:i4>
      </vt:variant>
    </vt:vector>
  </HeadingPairs>
  <TitlesOfParts>
    <vt:vector size="70" baseType="lpstr">
      <vt:lpstr>Arial</vt:lpstr>
      <vt:lpstr>Times New Roman</vt:lpstr>
      <vt:lpstr>Georgia</vt:lpstr>
      <vt:lpstr>Calibri</vt:lpstr>
      <vt:lpstr>Tahoma</vt:lpstr>
      <vt:lpstr>Office 佈景主題</vt:lpstr>
      <vt:lpstr>社群與智慧金融研究專題 Collaborating Collective Human and Machine Intelligence in Prediction Markets </vt:lpstr>
      <vt:lpstr>Agenda</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Smart Portfolios for Investment Clubs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Humanity AI in Prediction </vt:lpstr>
      <vt:lpstr>Humanity AI for portfolio suggestions</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Synergizing AI and Collective Intelligence in Prediction Markets:  Stock Investment and Sport Betting Portfolio Selection</dc:title>
  <dc:creator>Lin</dc:creator>
  <cp:lastModifiedBy>李泊璁</cp:lastModifiedBy>
  <cp:revision>185</cp:revision>
  <dcterms:created xsi:type="dcterms:W3CDTF">2012-09-10T13:53:02Z</dcterms:created>
  <dcterms:modified xsi:type="dcterms:W3CDTF">2025-10-09T08:12:36Z</dcterms:modified>
</cp:coreProperties>
</file>