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3.xml" ContentType="application/vnd.openxmlformats-officedocument.themeOverride+xml"/>
  <Override PartName="/ppt/notesSlides/notesSlide4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4.xml" ContentType="application/vnd.openxmlformats-officedocument.themeOverr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54"/>
  </p:notesMasterIdLst>
  <p:handoutMasterIdLst>
    <p:handoutMasterId r:id="rId55"/>
  </p:handoutMasterIdLst>
  <p:sldIdLst>
    <p:sldId id="256" r:id="rId2"/>
    <p:sldId id="762" r:id="rId3"/>
    <p:sldId id="761" r:id="rId4"/>
    <p:sldId id="498" r:id="rId5"/>
    <p:sldId id="499" r:id="rId6"/>
    <p:sldId id="500" r:id="rId7"/>
    <p:sldId id="501" r:id="rId8"/>
    <p:sldId id="503" r:id="rId9"/>
    <p:sldId id="299" r:id="rId10"/>
    <p:sldId id="642" r:id="rId11"/>
    <p:sldId id="651" r:id="rId12"/>
    <p:sldId id="672" r:id="rId13"/>
    <p:sldId id="743" r:id="rId14"/>
    <p:sldId id="744" r:id="rId15"/>
    <p:sldId id="714" r:id="rId16"/>
    <p:sldId id="745" r:id="rId17"/>
    <p:sldId id="720" r:id="rId18"/>
    <p:sldId id="721" r:id="rId19"/>
    <p:sldId id="746" r:id="rId20"/>
    <p:sldId id="716" r:id="rId21"/>
    <p:sldId id="726" r:id="rId22"/>
    <p:sldId id="747" r:id="rId23"/>
    <p:sldId id="717" r:id="rId24"/>
    <p:sldId id="728" r:id="rId25"/>
    <p:sldId id="748" r:id="rId26"/>
    <p:sldId id="729" r:id="rId27"/>
    <p:sldId id="752" r:id="rId28"/>
    <p:sldId id="754" r:id="rId29"/>
    <p:sldId id="749" r:id="rId30"/>
    <p:sldId id="750" r:id="rId31"/>
    <p:sldId id="730" r:id="rId32"/>
    <p:sldId id="731" r:id="rId33"/>
    <p:sldId id="755" r:id="rId34"/>
    <p:sldId id="735" r:id="rId35"/>
    <p:sldId id="756" r:id="rId36"/>
    <p:sldId id="736" r:id="rId37"/>
    <p:sldId id="757" r:id="rId38"/>
    <p:sldId id="739" r:id="rId39"/>
    <p:sldId id="738" r:id="rId40"/>
    <p:sldId id="758" r:id="rId41"/>
    <p:sldId id="690" r:id="rId42"/>
    <p:sldId id="722" r:id="rId43"/>
    <p:sldId id="723" r:id="rId44"/>
    <p:sldId id="724" r:id="rId45"/>
    <p:sldId id="725" r:id="rId46"/>
    <p:sldId id="759" r:id="rId47"/>
    <p:sldId id="760" r:id="rId48"/>
    <p:sldId id="763" r:id="rId49"/>
    <p:sldId id="699" r:id="rId50"/>
    <p:sldId id="700" r:id="rId51"/>
    <p:sldId id="701" r:id="rId52"/>
    <p:sldId id="706" r:id="rId53"/>
  </p:sldIdLst>
  <p:sldSz cx="9144000" cy="6858000" type="screen4x3"/>
  <p:notesSz cx="6797675" cy="9874250"/>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953735"/>
    <a:srgbClr val="2907A5"/>
    <a:srgbClr val="EDF070"/>
    <a:srgbClr val="4F81BD"/>
    <a:srgbClr val="F29732"/>
    <a:srgbClr val="EAE23A"/>
    <a:srgbClr val="F4E170"/>
    <a:srgbClr val="FDF7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68" autoAdjust="0"/>
    <p:restoredTop sz="89385" autoAdjust="0"/>
  </p:normalViewPr>
  <p:slideViewPr>
    <p:cSldViewPr>
      <p:cViewPr varScale="1">
        <p:scale>
          <a:sx n="106" d="100"/>
          <a:sy n="106" d="100"/>
        </p:scale>
        <p:origin x="992" y="68"/>
      </p:cViewPr>
      <p:guideLst>
        <p:guide orient="horz" pos="2160"/>
        <p:guide pos="2880"/>
      </p:guideLst>
    </p:cSldViewPr>
  </p:slideViewPr>
  <p:notesTextViewPr>
    <p:cViewPr>
      <p:scale>
        <a:sx n="125" d="100"/>
        <a:sy n="125" d="100"/>
      </p:scale>
      <p:origin x="0" y="0"/>
    </p:cViewPr>
  </p:notesTextViewPr>
  <p:sorterViewPr>
    <p:cViewPr varScale="1">
      <p:scale>
        <a:sx n="1" d="1"/>
        <a:sy n="1" d="1"/>
      </p:scale>
      <p:origin x="0" y="0"/>
    </p:cViewPr>
  </p:sorterViewPr>
  <p:notesViewPr>
    <p:cSldViewPr>
      <p:cViewPr varScale="1">
        <p:scale>
          <a:sx n="81" d="100"/>
          <a:sy n="81" d="100"/>
        </p:scale>
        <p:origin x="399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___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__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__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___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___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___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baseline="0">
                <a:effectLst/>
              </a:rPr>
              <a:t>Comparison of Machine Learning Models</a:t>
            </a:r>
            <a:endParaRPr lang="zh-TW" altLang="zh-TW" sz="1400">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工作表1!$B$1</c:f>
              <c:strCache>
                <c:ptCount val="1"/>
                <c:pt idx="0">
                  <c:v>F1-Score</c:v>
                </c:pt>
              </c:strCache>
            </c:strRef>
          </c:tx>
          <c:spPr>
            <a:solidFill>
              <a:srgbClr val="F17351"/>
            </a:solidFill>
            <a:ln>
              <a:noFill/>
            </a:ln>
            <a:effectLst/>
          </c:spPr>
          <c:invertIfNegative val="0"/>
          <c:cat>
            <c:strRef>
              <c:f>工作表1!$A$2:$A$5</c:f>
              <c:strCache>
                <c:ptCount val="4"/>
                <c:pt idx="0">
                  <c:v>Multinomial Naïve Bayes</c:v>
                </c:pt>
                <c:pt idx="1">
                  <c:v>Logistic Regression</c:v>
                </c:pt>
                <c:pt idx="2">
                  <c:v>KNN</c:v>
                </c:pt>
                <c:pt idx="3">
                  <c:v>XGBoost</c:v>
                </c:pt>
              </c:strCache>
            </c:strRef>
          </c:cat>
          <c:val>
            <c:numRef>
              <c:f>工作表1!$B$2:$B$5</c:f>
              <c:numCache>
                <c:formatCode>General</c:formatCode>
                <c:ptCount val="4"/>
                <c:pt idx="0">
                  <c:v>0.34549999999999997</c:v>
                </c:pt>
                <c:pt idx="1">
                  <c:v>0.3861</c:v>
                </c:pt>
                <c:pt idx="2">
                  <c:v>0.44230000000000003</c:v>
                </c:pt>
                <c:pt idx="3">
                  <c:v>0.75790000000000002</c:v>
                </c:pt>
              </c:numCache>
            </c:numRef>
          </c:val>
          <c:extLst>
            <c:ext xmlns:c16="http://schemas.microsoft.com/office/drawing/2014/chart" uri="{C3380CC4-5D6E-409C-BE32-E72D297353CC}">
              <c16:uniqueId val="{00000000-D84E-4C0D-9044-B5B0459DE744}"/>
            </c:ext>
          </c:extLst>
        </c:ser>
        <c:ser>
          <c:idx val="1"/>
          <c:order val="1"/>
          <c:tx>
            <c:strRef>
              <c:f>工作表1!$C$1</c:f>
              <c:strCache>
                <c:ptCount val="1"/>
                <c:pt idx="0">
                  <c:v>AUC</c:v>
                </c:pt>
              </c:strCache>
            </c:strRef>
          </c:tx>
          <c:spPr>
            <a:solidFill>
              <a:srgbClr val="F7B29F"/>
            </a:solidFill>
            <a:ln>
              <a:noFill/>
            </a:ln>
            <a:effectLst/>
          </c:spPr>
          <c:invertIfNegative val="0"/>
          <c:cat>
            <c:strRef>
              <c:f>工作表1!$A$2:$A$5</c:f>
              <c:strCache>
                <c:ptCount val="4"/>
                <c:pt idx="0">
                  <c:v>Multinomial Naïve Bayes</c:v>
                </c:pt>
                <c:pt idx="1">
                  <c:v>Logistic Regression</c:v>
                </c:pt>
                <c:pt idx="2">
                  <c:v>KNN</c:v>
                </c:pt>
                <c:pt idx="3">
                  <c:v>XGBoost</c:v>
                </c:pt>
              </c:strCache>
            </c:strRef>
          </c:cat>
          <c:val>
            <c:numRef>
              <c:f>工作表1!$C$2:$C$5</c:f>
              <c:numCache>
                <c:formatCode>General</c:formatCode>
                <c:ptCount val="4"/>
                <c:pt idx="0">
                  <c:v>0.73899999999999999</c:v>
                </c:pt>
                <c:pt idx="1">
                  <c:v>0.79200000000000004</c:v>
                </c:pt>
                <c:pt idx="2">
                  <c:v>0.81799999999999995</c:v>
                </c:pt>
                <c:pt idx="3">
                  <c:v>0.90800000000000003</c:v>
                </c:pt>
              </c:numCache>
            </c:numRef>
          </c:val>
          <c:extLst>
            <c:ext xmlns:c16="http://schemas.microsoft.com/office/drawing/2014/chart" uri="{C3380CC4-5D6E-409C-BE32-E72D297353CC}">
              <c16:uniqueId val="{00000001-D84E-4C0D-9044-B5B0459DE744}"/>
            </c:ext>
          </c:extLst>
        </c:ser>
        <c:dLbls>
          <c:showLegendKey val="0"/>
          <c:showVal val="0"/>
          <c:showCatName val="0"/>
          <c:showSerName val="0"/>
          <c:showPercent val="0"/>
          <c:showBubbleSize val="0"/>
        </c:dLbls>
        <c:gapWidth val="219"/>
        <c:overlap val="-27"/>
        <c:axId val="1098466895"/>
        <c:axId val="975685855"/>
      </c:barChart>
      <c:catAx>
        <c:axId val="1098466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5685855"/>
        <c:crosses val="autoZero"/>
        <c:auto val="1"/>
        <c:lblAlgn val="ctr"/>
        <c:lblOffset val="100"/>
        <c:noMultiLvlLbl val="0"/>
      </c:catAx>
      <c:valAx>
        <c:axId val="9756858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8466895"/>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baseline="0">
                <a:effectLst/>
              </a:rPr>
              <a:t>Comparison of </a:t>
            </a:r>
            <a:r>
              <a:rPr lang="en-US" altLang="zh-TW" sz="1400" b="0" i="0" u="none" strike="noStrike" baseline="0">
                <a:effectLst/>
              </a:rPr>
              <a:t>Different Modules</a:t>
            </a:r>
            <a:endParaRPr lang="zh-TW" altLang="zh-TW" sz="1400">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工作表1!$B$1</c:f>
              <c:strCache>
                <c:ptCount val="1"/>
                <c:pt idx="0">
                  <c:v>F1-Score</c:v>
                </c:pt>
              </c:strCache>
            </c:strRef>
          </c:tx>
          <c:spPr>
            <a:solidFill>
              <a:srgbClr val="F17351"/>
            </a:solidFill>
            <a:ln>
              <a:noFill/>
            </a:ln>
            <a:effectLst/>
          </c:spPr>
          <c:invertIfNegative val="0"/>
          <c:cat>
            <c:strRef>
              <c:f>工作表1!$A$2:$A$5</c:f>
              <c:strCache>
                <c:ptCount val="4"/>
                <c:pt idx="0">
                  <c:v>Issue-based</c:v>
                </c:pt>
                <c:pt idx="1">
                  <c:v>Petition-based</c:v>
                </c:pt>
                <c:pt idx="2">
                  <c:v>SMI</c:v>
                </c:pt>
                <c:pt idx="3">
                  <c:v>IPSMI</c:v>
                </c:pt>
              </c:strCache>
            </c:strRef>
          </c:cat>
          <c:val>
            <c:numRef>
              <c:f>工作表1!$B$2:$B$5</c:f>
              <c:numCache>
                <c:formatCode>General</c:formatCode>
                <c:ptCount val="4"/>
                <c:pt idx="0">
                  <c:v>0.34549999999999997</c:v>
                </c:pt>
                <c:pt idx="1">
                  <c:v>0.52939999999999998</c:v>
                </c:pt>
                <c:pt idx="2">
                  <c:v>0.70269999999999999</c:v>
                </c:pt>
                <c:pt idx="3">
                  <c:v>0.75790000000000002</c:v>
                </c:pt>
              </c:numCache>
            </c:numRef>
          </c:val>
          <c:extLst>
            <c:ext xmlns:c16="http://schemas.microsoft.com/office/drawing/2014/chart" uri="{C3380CC4-5D6E-409C-BE32-E72D297353CC}">
              <c16:uniqueId val="{00000000-7F18-43A8-8ED1-C46EC5B6596A}"/>
            </c:ext>
          </c:extLst>
        </c:ser>
        <c:ser>
          <c:idx val="1"/>
          <c:order val="1"/>
          <c:tx>
            <c:strRef>
              <c:f>工作表1!$C$1</c:f>
              <c:strCache>
                <c:ptCount val="1"/>
                <c:pt idx="0">
                  <c:v>AUC</c:v>
                </c:pt>
              </c:strCache>
            </c:strRef>
          </c:tx>
          <c:spPr>
            <a:solidFill>
              <a:srgbClr val="F7B29F"/>
            </a:solidFill>
            <a:ln>
              <a:noFill/>
            </a:ln>
            <a:effectLst/>
          </c:spPr>
          <c:invertIfNegative val="0"/>
          <c:cat>
            <c:strRef>
              <c:f>工作表1!$A$2:$A$5</c:f>
              <c:strCache>
                <c:ptCount val="4"/>
                <c:pt idx="0">
                  <c:v>Issue-based</c:v>
                </c:pt>
                <c:pt idx="1">
                  <c:v>Petition-based</c:v>
                </c:pt>
                <c:pt idx="2">
                  <c:v>SMI</c:v>
                </c:pt>
                <c:pt idx="3">
                  <c:v>IPSMI</c:v>
                </c:pt>
              </c:strCache>
            </c:strRef>
          </c:cat>
          <c:val>
            <c:numRef>
              <c:f>工作表1!$C$2:$C$5</c:f>
              <c:numCache>
                <c:formatCode>General</c:formatCode>
                <c:ptCount val="4"/>
                <c:pt idx="0">
                  <c:v>0.71499999999999997</c:v>
                </c:pt>
                <c:pt idx="1">
                  <c:v>0.88600000000000001</c:v>
                </c:pt>
                <c:pt idx="2">
                  <c:v>0.89</c:v>
                </c:pt>
                <c:pt idx="3">
                  <c:v>0.90800000000000003</c:v>
                </c:pt>
              </c:numCache>
            </c:numRef>
          </c:val>
          <c:extLst>
            <c:ext xmlns:c16="http://schemas.microsoft.com/office/drawing/2014/chart" uri="{C3380CC4-5D6E-409C-BE32-E72D297353CC}">
              <c16:uniqueId val="{00000001-7F18-43A8-8ED1-C46EC5B6596A}"/>
            </c:ext>
          </c:extLst>
        </c:ser>
        <c:dLbls>
          <c:showLegendKey val="0"/>
          <c:showVal val="0"/>
          <c:showCatName val="0"/>
          <c:showSerName val="0"/>
          <c:showPercent val="0"/>
          <c:showBubbleSize val="0"/>
        </c:dLbls>
        <c:gapWidth val="219"/>
        <c:overlap val="-27"/>
        <c:axId val="1098466895"/>
        <c:axId val="975685855"/>
      </c:barChart>
      <c:catAx>
        <c:axId val="1098466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5685855"/>
        <c:crosses val="autoZero"/>
        <c:auto val="1"/>
        <c:lblAlgn val="ctr"/>
        <c:lblOffset val="100"/>
        <c:noMultiLvlLbl val="0"/>
      </c:catAx>
      <c:valAx>
        <c:axId val="9756858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8466895"/>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u="none" strike="noStrike" baseline="0">
                <a:effectLst/>
              </a:rPr>
              <a:t>Comparison of Other Approaches</a:t>
            </a:r>
            <a:endParaRPr lang="zh-TW" alt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工作表1!$B$1</c:f>
              <c:strCache>
                <c:ptCount val="1"/>
                <c:pt idx="0">
                  <c:v>Accuracy</c:v>
                </c:pt>
              </c:strCache>
            </c:strRef>
          </c:tx>
          <c:spPr>
            <a:solidFill>
              <a:srgbClr val="F15151"/>
            </a:solidFill>
            <a:ln>
              <a:noFill/>
            </a:ln>
            <a:effectLst/>
          </c:spPr>
          <c:invertIfNegative val="0"/>
          <c:cat>
            <c:strRef>
              <c:f>工作表1!$A$2:$A$4</c:f>
              <c:strCache>
                <c:ptCount val="3"/>
                <c:pt idx="0">
                  <c:v>ILV</c:v>
                </c:pt>
                <c:pt idx="1">
                  <c:v>PAS</c:v>
                </c:pt>
                <c:pt idx="2">
                  <c:v>IPSMI</c:v>
                </c:pt>
              </c:strCache>
            </c:strRef>
          </c:cat>
          <c:val>
            <c:numRef>
              <c:f>工作表1!$B$2:$B$4</c:f>
              <c:numCache>
                <c:formatCode>General</c:formatCode>
                <c:ptCount val="3"/>
                <c:pt idx="0">
                  <c:v>0.78749999999999998</c:v>
                </c:pt>
                <c:pt idx="1">
                  <c:v>0.65</c:v>
                </c:pt>
                <c:pt idx="2">
                  <c:v>0.89449999999999996</c:v>
                </c:pt>
              </c:numCache>
            </c:numRef>
          </c:val>
          <c:extLst>
            <c:ext xmlns:c16="http://schemas.microsoft.com/office/drawing/2014/chart" uri="{C3380CC4-5D6E-409C-BE32-E72D297353CC}">
              <c16:uniqueId val="{00000000-4585-46F1-A245-8EF6D4CD835F}"/>
            </c:ext>
          </c:extLst>
        </c:ser>
        <c:ser>
          <c:idx val="1"/>
          <c:order val="1"/>
          <c:tx>
            <c:strRef>
              <c:f>工作表1!$C$1</c:f>
              <c:strCache>
                <c:ptCount val="1"/>
                <c:pt idx="0">
                  <c:v>Precision</c:v>
                </c:pt>
              </c:strCache>
            </c:strRef>
          </c:tx>
          <c:spPr>
            <a:solidFill>
              <a:srgbClr val="F4936C"/>
            </a:solidFill>
            <a:ln>
              <a:noFill/>
            </a:ln>
            <a:effectLst/>
          </c:spPr>
          <c:invertIfNegative val="0"/>
          <c:cat>
            <c:strRef>
              <c:f>工作表1!$A$2:$A$4</c:f>
              <c:strCache>
                <c:ptCount val="3"/>
                <c:pt idx="0">
                  <c:v>ILV</c:v>
                </c:pt>
                <c:pt idx="1">
                  <c:v>PAS</c:v>
                </c:pt>
                <c:pt idx="2">
                  <c:v>IPSMI</c:v>
                </c:pt>
              </c:strCache>
            </c:strRef>
          </c:cat>
          <c:val>
            <c:numRef>
              <c:f>工作表1!$C$2:$C$4</c:f>
              <c:numCache>
                <c:formatCode>General</c:formatCode>
                <c:ptCount val="3"/>
                <c:pt idx="0">
                  <c:v>0.75770000000000004</c:v>
                </c:pt>
                <c:pt idx="1">
                  <c:v>0.65869999999999995</c:v>
                </c:pt>
                <c:pt idx="2">
                  <c:v>0.78259999999999996</c:v>
                </c:pt>
              </c:numCache>
            </c:numRef>
          </c:val>
          <c:extLst>
            <c:ext xmlns:c16="http://schemas.microsoft.com/office/drawing/2014/chart" uri="{C3380CC4-5D6E-409C-BE32-E72D297353CC}">
              <c16:uniqueId val="{00000001-4585-46F1-A245-8EF6D4CD835F}"/>
            </c:ext>
          </c:extLst>
        </c:ser>
        <c:ser>
          <c:idx val="2"/>
          <c:order val="2"/>
          <c:tx>
            <c:strRef>
              <c:f>工作表1!$D$1</c:f>
              <c:strCache>
                <c:ptCount val="1"/>
                <c:pt idx="0">
                  <c:v>Recall</c:v>
                </c:pt>
              </c:strCache>
            </c:strRef>
          </c:tx>
          <c:spPr>
            <a:solidFill>
              <a:schemeClr val="accent3"/>
            </a:solidFill>
            <a:ln>
              <a:noFill/>
            </a:ln>
            <a:effectLst/>
          </c:spPr>
          <c:invertIfNegative val="0"/>
          <c:cat>
            <c:strRef>
              <c:f>工作表1!$A$2:$A$4</c:f>
              <c:strCache>
                <c:ptCount val="3"/>
                <c:pt idx="0">
                  <c:v>ILV</c:v>
                </c:pt>
                <c:pt idx="1">
                  <c:v>PAS</c:v>
                </c:pt>
                <c:pt idx="2">
                  <c:v>IPSMI</c:v>
                </c:pt>
              </c:strCache>
            </c:strRef>
          </c:cat>
          <c:val>
            <c:numRef>
              <c:f>工作表1!$D$2:$D$4</c:f>
              <c:numCache>
                <c:formatCode>General</c:formatCode>
                <c:ptCount val="3"/>
                <c:pt idx="0">
                  <c:v>0.53</c:v>
                </c:pt>
                <c:pt idx="1">
                  <c:v>0.58430000000000004</c:v>
                </c:pt>
                <c:pt idx="2">
                  <c:v>0.73470000000000002</c:v>
                </c:pt>
              </c:numCache>
            </c:numRef>
          </c:val>
          <c:extLst>
            <c:ext xmlns:c16="http://schemas.microsoft.com/office/drawing/2014/chart" uri="{C3380CC4-5D6E-409C-BE32-E72D297353CC}">
              <c16:uniqueId val="{00000002-4585-46F1-A245-8EF6D4CD835F}"/>
            </c:ext>
          </c:extLst>
        </c:ser>
        <c:ser>
          <c:idx val="3"/>
          <c:order val="3"/>
          <c:tx>
            <c:strRef>
              <c:f>工作表1!$E$1</c:f>
              <c:strCache>
                <c:ptCount val="1"/>
                <c:pt idx="0">
                  <c:v>F1-score</c:v>
                </c:pt>
              </c:strCache>
            </c:strRef>
          </c:tx>
          <c:spPr>
            <a:solidFill>
              <a:schemeClr val="accent4"/>
            </a:solidFill>
            <a:ln>
              <a:noFill/>
            </a:ln>
            <a:effectLst/>
          </c:spPr>
          <c:invertIfNegative val="0"/>
          <c:cat>
            <c:strRef>
              <c:f>工作表1!$A$2:$A$4</c:f>
              <c:strCache>
                <c:ptCount val="3"/>
                <c:pt idx="0">
                  <c:v>ILV</c:v>
                </c:pt>
                <c:pt idx="1">
                  <c:v>PAS</c:v>
                </c:pt>
                <c:pt idx="2">
                  <c:v>IPSMI</c:v>
                </c:pt>
              </c:strCache>
            </c:strRef>
          </c:cat>
          <c:val>
            <c:numRef>
              <c:f>工作表1!$E$2:$E$4</c:f>
              <c:numCache>
                <c:formatCode>General</c:formatCode>
                <c:ptCount val="3"/>
                <c:pt idx="0">
                  <c:v>0.62370000000000003</c:v>
                </c:pt>
                <c:pt idx="1">
                  <c:v>0.61929999999999996</c:v>
                </c:pt>
                <c:pt idx="2">
                  <c:v>0.75790000000000002</c:v>
                </c:pt>
              </c:numCache>
            </c:numRef>
          </c:val>
          <c:extLst>
            <c:ext xmlns:c16="http://schemas.microsoft.com/office/drawing/2014/chart" uri="{C3380CC4-5D6E-409C-BE32-E72D297353CC}">
              <c16:uniqueId val="{00000003-4585-46F1-A245-8EF6D4CD835F}"/>
            </c:ext>
          </c:extLst>
        </c:ser>
        <c:ser>
          <c:idx val="4"/>
          <c:order val="4"/>
          <c:tx>
            <c:strRef>
              <c:f>工作表1!$F$1</c:f>
              <c:strCache>
                <c:ptCount val="1"/>
                <c:pt idx="0">
                  <c:v>AUC</c:v>
                </c:pt>
              </c:strCache>
            </c:strRef>
          </c:tx>
          <c:spPr>
            <a:solidFill>
              <a:srgbClr val="FBBCA3"/>
            </a:solidFill>
            <a:ln>
              <a:noFill/>
            </a:ln>
            <a:effectLst/>
          </c:spPr>
          <c:invertIfNegative val="0"/>
          <c:cat>
            <c:strRef>
              <c:f>工作表1!$A$2:$A$4</c:f>
              <c:strCache>
                <c:ptCount val="3"/>
                <c:pt idx="0">
                  <c:v>ILV</c:v>
                </c:pt>
                <c:pt idx="1">
                  <c:v>PAS</c:v>
                </c:pt>
                <c:pt idx="2">
                  <c:v>IPSMI</c:v>
                </c:pt>
              </c:strCache>
            </c:strRef>
          </c:cat>
          <c:val>
            <c:numRef>
              <c:f>工作表1!$F$2:$F$4</c:f>
              <c:numCache>
                <c:formatCode>General</c:formatCode>
                <c:ptCount val="3"/>
                <c:pt idx="0">
                  <c:v>0.82799999999999996</c:v>
                </c:pt>
                <c:pt idx="1">
                  <c:v>0.78300000000000003</c:v>
                </c:pt>
                <c:pt idx="2">
                  <c:v>0.90800000000000003</c:v>
                </c:pt>
              </c:numCache>
            </c:numRef>
          </c:val>
          <c:extLst>
            <c:ext xmlns:c16="http://schemas.microsoft.com/office/drawing/2014/chart" uri="{C3380CC4-5D6E-409C-BE32-E72D297353CC}">
              <c16:uniqueId val="{00000004-4585-46F1-A245-8EF6D4CD835F}"/>
            </c:ext>
          </c:extLst>
        </c:ser>
        <c:dLbls>
          <c:showLegendKey val="0"/>
          <c:showVal val="0"/>
          <c:showCatName val="0"/>
          <c:showSerName val="0"/>
          <c:showPercent val="0"/>
          <c:showBubbleSize val="0"/>
        </c:dLbls>
        <c:gapWidth val="219"/>
        <c:overlap val="-27"/>
        <c:axId val="1760587039"/>
        <c:axId val="1784649775"/>
      </c:barChart>
      <c:catAx>
        <c:axId val="176058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4649775"/>
        <c:crosses val="autoZero"/>
        <c:auto val="1"/>
        <c:lblAlgn val="ctr"/>
        <c:lblOffset val="100"/>
        <c:noMultiLvlLbl val="0"/>
      </c:catAx>
      <c:valAx>
        <c:axId val="17846497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0587039"/>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328827160493827"/>
          <c:y val="0.16291919191919191"/>
          <c:w val="0.812791975308642"/>
          <c:h val="0.65778619528619531"/>
        </c:manualLayout>
      </c:layout>
      <c:barChart>
        <c:barDir val="col"/>
        <c:grouping val="clustered"/>
        <c:varyColors val="0"/>
        <c:ser>
          <c:idx val="0"/>
          <c:order val="0"/>
          <c:tx>
            <c:strRef>
              <c:f>工作表1!$B$1</c:f>
              <c:strCache>
                <c:ptCount val="1"/>
                <c:pt idx="0">
                  <c:v>Catalog Coverage</c:v>
                </c:pt>
              </c:strCache>
            </c:strRef>
          </c:tx>
          <c:spPr>
            <a:solidFill>
              <a:srgbClr val="FF9966"/>
            </a:solidFill>
            <a:ln>
              <a:noFill/>
            </a:ln>
            <a:effectLst/>
          </c:spPr>
          <c:invertIfNegative val="0"/>
          <c:cat>
            <c:strRef>
              <c:f>工作表1!$A$2:$A$5</c:f>
              <c:strCache>
                <c:ptCount val="4"/>
                <c:pt idx="0">
                  <c:v>Top-10</c:v>
                </c:pt>
                <c:pt idx="1">
                  <c:v>Top-20</c:v>
                </c:pt>
                <c:pt idx="2">
                  <c:v>Top-30</c:v>
                </c:pt>
                <c:pt idx="3">
                  <c:v>Top-40</c:v>
                </c:pt>
              </c:strCache>
            </c:strRef>
          </c:cat>
          <c:val>
            <c:numRef>
              <c:f>工作表1!$B$2:$B$5</c:f>
              <c:numCache>
                <c:formatCode>General</c:formatCode>
                <c:ptCount val="4"/>
                <c:pt idx="0">
                  <c:v>1.2E-2</c:v>
                </c:pt>
                <c:pt idx="1">
                  <c:v>1.7000000000000001E-2</c:v>
                </c:pt>
                <c:pt idx="2">
                  <c:v>2.1000000000000001E-2</c:v>
                </c:pt>
                <c:pt idx="3">
                  <c:v>2.5000000000000001E-2</c:v>
                </c:pt>
              </c:numCache>
            </c:numRef>
          </c:val>
          <c:extLst>
            <c:ext xmlns:c16="http://schemas.microsoft.com/office/drawing/2014/chart" uri="{C3380CC4-5D6E-409C-BE32-E72D297353CC}">
              <c16:uniqueId val="{00000000-EA33-4B6F-A6D8-455C554C0707}"/>
            </c:ext>
          </c:extLst>
        </c:ser>
        <c:dLbls>
          <c:showLegendKey val="0"/>
          <c:showVal val="0"/>
          <c:showCatName val="0"/>
          <c:showSerName val="0"/>
          <c:showPercent val="0"/>
          <c:showBubbleSize val="0"/>
        </c:dLbls>
        <c:gapWidth val="219"/>
        <c:overlap val="-27"/>
        <c:axId val="506713440"/>
        <c:axId val="681277232"/>
      </c:barChart>
      <c:catAx>
        <c:axId val="506713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1277232"/>
        <c:crosses val="autoZero"/>
        <c:auto val="1"/>
        <c:lblAlgn val="ctr"/>
        <c:lblOffset val="100"/>
        <c:noMultiLvlLbl val="0"/>
      </c:catAx>
      <c:valAx>
        <c:axId val="681277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67134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7936851851851848"/>
          <c:y val="0.15014282716616151"/>
          <c:w val="0.812791975308642"/>
          <c:h val="0.65766781981513478"/>
        </c:manualLayout>
      </c:layout>
      <c:barChart>
        <c:barDir val="col"/>
        <c:grouping val="clustered"/>
        <c:varyColors val="0"/>
        <c:ser>
          <c:idx val="0"/>
          <c:order val="0"/>
          <c:tx>
            <c:strRef>
              <c:f>工作表1!$B$1</c:f>
              <c:strCache>
                <c:ptCount val="1"/>
                <c:pt idx="0">
                  <c:v>Diversity</c:v>
                </c:pt>
              </c:strCache>
            </c:strRef>
          </c:tx>
          <c:spPr>
            <a:solidFill>
              <a:srgbClr val="FF9999"/>
            </a:solidFill>
            <a:ln>
              <a:noFill/>
            </a:ln>
            <a:effectLst/>
          </c:spPr>
          <c:invertIfNegative val="0"/>
          <c:cat>
            <c:strRef>
              <c:f>工作表1!$A$2:$A$5</c:f>
              <c:strCache>
                <c:ptCount val="4"/>
                <c:pt idx="0">
                  <c:v>Top-10</c:v>
                </c:pt>
                <c:pt idx="1">
                  <c:v>Top-20</c:v>
                </c:pt>
                <c:pt idx="2">
                  <c:v>Top-30</c:v>
                </c:pt>
                <c:pt idx="3">
                  <c:v>Top-40</c:v>
                </c:pt>
              </c:strCache>
            </c:strRef>
          </c:cat>
          <c:val>
            <c:numRef>
              <c:f>工作表1!$B$2:$B$5</c:f>
              <c:numCache>
                <c:formatCode>General</c:formatCode>
                <c:ptCount val="4"/>
                <c:pt idx="0">
                  <c:v>0.64600000000000002</c:v>
                </c:pt>
                <c:pt idx="1">
                  <c:v>0.65900000000000003</c:v>
                </c:pt>
                <c:pt idx="2">
                  <c:v>0.67500000000000004</c:v>
                </c:pt>
                <c:pt idx="3">
                  <c:v>0.67700000000000005</c:v>
                </c:pt>
              </c:numCache>
            </c:numRef>
          </c:val>
          <c:extLst>
            <c:ext xmlns:c16="http://schemas.microsoft.com/office/drawing/2014/chart" uri="{C3380CC4-5D6E-409C-BE32-E72D297353CC}">
              <c16:uniqueId val="{00000000-D3E5-4FD6-B85F-1E4B3714F277}"/>
            </c:ext>
          </c:extLst>
        </c:ser>
        <c:dLbls>
          <c:showLegendKey val="0"/>
          <c:showVal val="0"/>
          <c:showCatName val="0"/>
          <c:showSerName val="0"/>
          <c:showPercent val="0"/>
          <c:showBubbleSize val="0"/>
        </c:dLbls>
        <c:gapWidth val="219"/>
        <c:overlap val="-27"/>
        <c:axId val="506713440"/>
        <c:axId val="681277232"/>
      </c:barChart>
      <c:catAx>
        <c:axId val="506713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1277232"/>
        <c:crosses val="autoZero"/>
        <c:auto val="1"/>
        <c:lblAlgn val="ctr"/>
        <c:lblOffset val="100"/>
        <c:noMultiLvlLbl val="0"/>
      </c:catAx>
      <c:valAx>
        <c:axId val="681277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67134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u="none" strike="noStrike" baseline="0">
                <a:effectLst/>
              </a:rPr>
              <a:t>Coverage of Different</a:t>
            </a:r>
            <a:r>
              <a:rPr lang="zh-TW" altLang="en-US" sz="1400" b="0" i="0" u="none" strike="noStrike" baseline="0">
                <a:effectLst/>
              </a:rPr>
              <a:t> </a:t>
            </a:r>
            <a:r>
              <a:rPr lang="en-US" altLang="zh-TW" sz="1400" b="0" i="0" u="none" strike="noStrike" baseline="0">
                <a:effectLst/>
              </a:rPr>
              <a:t>Hybrid Approaches</a:t>
            </a:r>
            <a:endParaRPr lang="zh-TW" alt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工作表1!$B$1</c:f>
              <c:strCache>
                <c:ptCount val="1"/>
                <c:pt idx="0">
                  <c:v>Top-10</c:v>
                </c:pt>
              </c:strCache>
            </c:strRef>
          </c:tx>
          <c:spPr>
            <a:solidFill>
              <a:srgbClr val="F15151"/>
            </a:solidFill>
            <a:ln>
              <a:noFill/>
            </a:ln>
            <a:effectLst/>
          </c:spPr>
          <c:invertIfNegative val="0"/>
          <c:cat>
            <c:strRef>
              <c:f>工作表1!$A$2:$A$4</c:f>
              <c:strCache>
                <c:ptCount val="3"/>
                <c:pt idx="0">
                  <c:v>Issue-based</c:v>
                </c:pt>
                <c:pt idx="1">
                  <c:v>Issue-based + Petition-based</c:v>
                </c:pt>
                <c:pt idx="2">
                  <c:v>IPSMI</c:v>
                </c:pt>
              </c:strCache>
            </c:strRef>
          </c:cat>
          <c:val>
            <c:numRef>
              <c:f>工作表1!$B$2:$B$4</c:f>
              <c:numCache>
                <c:formatCode>General</c:formatCode>
                <c:ptCount val="3"/>
                <c:pt idx="0">
                  <c:v>8.7999999999999995E-2</c:v>
                </c:pt>
                <c:pt idx="1">
                  <c:v>4.0000000000000001E-3</c:v>
                </c:pt>
                <c:pt idx="2">
                  <c:v>1.2E-2</c:v>
                </c:pt>
              </c:numCache>
            </c:numRef>
          </c:val>
          <c:extLst>
            <c:ext xmlns:c16="http://schemas.microsoft.com/office/drawing/2014/chart" uri="{C3380CC4-5D6E-409C-BE32-E72D297353CC}">
              <c16:uniqueId val="{00000000-D3A1-46B9-8A9D-76265DA6E75A}"/>
            </c:ext>
          </c:extLst>
        </c:ser>
        <c:ser>
          <c:idx val="1"/>
          <c:order val="1"/>
          <c:tx>
            <c:strRef>
              <c:f>工作表1!$C$1</c:f>
              <c:strCache>
                <c:ptCount val="1"/>
                <c:pt idx="0">
                  <c:v>Top-20</c:v>
                </c:pt>
              </c:strCache>
            </c:strRef>
          </c:tx>
          <c:spPr>
            <a:solidFill>
              <a:srgbClr val="F4936C"/>
            </a:solidFill>
            <a:ln>
              <a:noFill/>
            </a:ln>
            <a:effectLst/>
          </c:spPr>
          <c:invertIfNegative val="0"/>
          <c:cat>
            <c:strRef>
              <c:f>工作表1!$A$2:$A$4</c:f>
              <c:strCache>
                <c:ptCount val="3"/>
                <c:pt idx="0">
                  <c:v>Issue-based</c:v>
                </c:pt>
                <c:pt idx="1">
                  <c:v>Issue-based + Petition-based</c:v>
                </c:pt>
                <c:pt idx="2">
                  <c:v>IPSMI</c:v>
                </c:pt>
              </c:strCache>
            </c:strRef>
          </c:cat>
          <c:val>
            <c:numRef>
              <c:f>工作表1!$C$2:$C$4</c:f>
              <c:numCache>
                <c:formatCode>General</c:formatCode>
                <c:ptCount val="3"/>
                <c:pt idx="0">
                  <c:v>0.107</c:v>
                </c:pt>
                <c:pt idx="1">
                  <c:v>6.0000000000000001E-3</c:v>
                </c:pt>
                <c:pt idx="2">
                  <c:v>1.7000000000000001E-2</c:v>
                </c:pt>
              </c:numCache>
            </c:numRef>
          </c:val>
          <c:extLst>
            <c:ext xmlns:c16="http://schemas.microsoft.com/office/drawing/2014/chart" uri="{C3380CC4-5D6E-409C-BE32-E72D297353CC}">
              <c16:uniqueId val="{00000001-D3A1-46B9-8A9D-76265DA6E75A}"/>
            </c:ext>
          </c:extLst>
        </c:ser>
        <c:ser>
          <c:idx val="2"/>
          <c:order val="2"/>
          <c:tx>
            <c:strRef>
              <c:f>工作表1!$D$1</c:f>
              <c:strCache>
                <c:ptCount val="1"/>
                <c:pt idx="0">
                  <c:v>Top-30</c:v>
                </c:pt>
              </c:strCache>
            </c:strRef>
          </c:tx>
          <c:spPr>
            <a:solidFill>
              <a:schemeClr val="accent3"/>
            </a:solidFill>
            <a:ln>
              <a:noFill/>
            </a:ln>
            <a:effectLst/>
          </c:spPr>
          <c:invertIfNegative val="0"/>
          <c:cat>
            <c:strRef>
              <c:f>工作表1!$A$2:$A$4</c:f>
              <c:strCache>
                <c:ptCount val="3"/>
                <c:pt idx="0">
                  <c:v>Issue-based</c:v>
                </c:pt>
                <c:pt idx="1">
                  <c:v>Issue-based + Petition-based</c:v>
                </c:pt>
                <c:pt idx="2">
                  <c:v>IPSMI</c:v>
                </c:pt>
              </c:strCache>
            </c:strRef>
          </c:cat>
          <c:val>
            <c:numRef>
              <c:f>工作表1!$D$2:$D$4</c:f>
              <c:numCache>
                <c:formatCode>General</c:formatCode>
                <c:ptCount val="3"/>
                <c:pt idx="0">
                  <c:v>0.111</c:v>
                </c:pt>
                <c:pt idx="1">
                  <c:v>8.0000000000000002E-3</c:v>
                </c:pt>
                <c:pt idx="2">
                  <c:v>2.1000000000000001E-2</c:v>
                </c:pt>
              </c:numCache>
            </c:numRef>
          </c:val>
          <c:extLst>
            <c:ext xmlns:c16="http://schemas.microsoft.com/office/drawing/2014/chart" uri="{C3380CC4-5D6E-409C-BE32-E72D297353CC}">
              <c16:uniqueId val="{00000002-D3A1-46B9-8A9D-76265DA6E75A}"/>
            </c:ext>
          </c:extLst>
        </c:ser>
        <c:ser>
          <c:idx val="3"/>
          <c:order val="3"/>
          <c:tx>
            <c:strRef>
              <c:f>工作表1!$E$1</c:f>
              <c:strCache>
                <c:ptCount val="1"/>
                <c:pt idx="0">
                  <c:v>Top-40</c:v>
                </c:pt>
              </c:strCache>
            </c:strRef>
          </c:tx>
          <c:spPr>
            <a:solidFill>
              <a:schemeClr val="accent4"/>
            </a:solidFill>
            <a:ln>
              <a:noFill/>
            </a:ln>
            <a:effectLst/>
          </c:spPr>
          <c:invertIfNegative val="0"/>
          <c:cat>
            <c:strRef>
              <c:f>工作表1!$A$2:$A$4</c:f>
              <c:strCache>
                <c:ptCount val="3"/>
                <c:pt idx="0">
                  <c:v>Issue-based</c:v>
                </c:pt>
                <c:pt idx="1">
                  <c:v>Issue-based + Petition-based</c:v>
                </c:pt>
                <c:pt idx="2">
                  <c:v>IPSMI</c:v>
                </c:pt>
              </c:strCache>
            </c:strRef>
          </c:cat>
          <c:val>
            <c:numRef>
              <c:f>工作表1!$E$2:$E$4</c:f>
              <c:numCache>
                <c:formatCode>General</c:formatCode>
                <c:ptCount val="3"/>
                <c:pt idx="0">
                  <c:v>0.112</c:v>
                </c:pt>
                <c:pt idx="1">
                  <c:v>8.9999999999999993E-3</c:v>
                </c:pt>
                <c:pt idx="2">
                  <c:v>2.5000000000000001E-2</c:v>
                </c:pt>
              </c:numCache>
            </c:numRef>
          </c:val>
          <c:extLst>
            <c:ext xmlns:c16="http://schemas.microsoft.com/office/drawing/2014/chart" uri="{C3380CC4-5D6E-409C-BE32-E72D297353CC}">
              <c16:uniqueId val="{00000003-D3A1-46B9-8A9D-76265DA6E75A}"/>
            </c:ext>
          </c:extLst>
        </c:ser>
        <c:dLbls>
          <c:showLegendKey val="0"/>
          <c:showVal val="0"/>
          <c:showCatName val="0"/>
          <c:showSerName val="0"/>
          <c:showPercent val="0"/>
          <c:showBubbleSize val="0"/>
        </c:dLbls>
        <c:gapWidth val="219"/>
        <c:overlap val="-27"/>
        <c:axId val="1760587039"/>
        <c:axId val="1784649775"/>
      </c:barChart>
      <c:catAx>
        <c:axId val="176058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4649775"/>
        <c:crosses val="autoZero"/>
        <c:auto val="1"/>
        <c:lblAlgn val="ctr"/>
        <c:lblOffset val="100"/>
        <c:noMultiLvlLbl val="0"/>
      </c:catAx>
      <c:valAx>
        <c:axId val="17846497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0587039"/>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u="none" strike="noStrike" baseline="0">
                <a:effectLst/>
              </a:rPr>
              <a:t>Diversity of Different Approaches</a:t>
            </a:r>
            <a:endParaRPr lang="zh-TW" alt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工作表1!$B$1</c:f>
              <c:strCache>
                <c:ptCount val="1"/>
                <c:pt idx="0">
                  <c:v>Top-10</c:v>
                </c:pt>
              </c:strCache>
            </c:strRef>
          </c:tx>
          <c:spPr>
            <a:solidFill>
              <a:srgbClr val="F15151"/>
            </a:solidFill>
            <a:ln>
              <a:noFill/>
            </a:ln>
            <a:effectLst/>
          </c:spPr>
          <c:invertIfNegative val="0"/>
          <c:cat>
            <c:strRef>
              <c:f>工作表1!$A$2:$A$4</c:f>
              <c:strCache>
                <c:ptCount val="3"/>
                <c:pt idx="0">
                  <c:v>Issue-based</c:v>
                </c:pt>
                <c:pt idx="1">
                  <c:v>Issue-based + Petition-based</c:v>
                </c:pt>
                <c:pt idx="2">
                  <c:v>IPSMI</c:v>
                </c:pt>
              </c:strCache>
            </c:strRef>
          </c:cat>
          <c:val>
            <c:numRef>
              <c:f>工作表1!$B$2:$B$4</c:f>
              <c:numCache>
                <c:formatCode>General</c:formatCode>
                <c:ptCount val="3"/>
                <c:pt idx="0">
                  <c:v>2.7210000000000002E-2</c:v>
                </c:pt>
                <c:pt idx="1">
                  <c:v>0.57230000000000003</c:v>
                </c:pt>
                <c:pt idx="2">
                  <c:v>0.64629999999999999</c:v>
                </c:pt>
              </c:numCache>
            </c:numRef>
          </c:val>
          <c:extLst>
            <c:ext xmlns:c16="http://schemas.microsoft.com/office/drawing/2014/chart" uri="{C3380CC4-5D6E-409C-BE32-E72D297353CC}">
              <c16:uniqueId val="{00000000-C1BA-4833-8A06-497B759D57DB}"/>
            </c:ext>
          </c:extLst>
        </c:ser>
        <c:ser>
          <c:idx val="1"/>
          <c:order val="1"/>
          <c:tx>
            <c:strRef>
              <c:f>工作表1!$C$1</c:f>
              <c:strCache>
                <c:ptCount val="1"/>
                <c:pt idx="0">
                  <c:v>Top-20</c:v>
                </c:pt>
              </c:strCache>
            </c:strRef>
          </c:tx>
          <c:spPr>
            <a:solidFill>
              <a:srgbClr val="F4936C"/>
            </a:solidFill>
            <a:ln>
              <a:noFill/>
            </a:ln>
            <a:effectLst/>
          </c:spPr>
          <c:invertIfNegative val="0"/>
          <c:cat>
            <c:strRef>
              <c:f>工作表1!$A$2:$A$4</c:f>
              <c:strCache>
                <c:ptCount val="3"/>
                <c:pt idx="0">
                  <c:v>Issue-based</c:v>
                </c:pt>
                <c:pt idx="1">
                  <c:v>Issue-based + Petition-based</c:v>
                </c:pt>
                <c:pt idx="2">
                  <c:v>IPSMI</c:v>
                </c:pt>
              </c:strCache>
            </c:strRef>
          </c:cat>
          <c:val>
            <c:numRef>
              <c:f>工作表1!$C$2:$C$4</c:f>
              <c:numCache>
                <c:formatCode>General</c:formatCode>
                <c:ptCount val="3"/>
                <c:pt idx="0">
                  <c:v>2.7140000000000001E-2</c:v>
                </c:pt>
                <c:pt idx="1">
                  <c:v>0.50070000000000003</c:v>
                </c:pt>
                <c:pt idx="2">
                  <c:v>0.65890000000000004</c:v>
                </c:pt>
              </c:numCache>
            </c:numRef>
          </c:val>
          <c:extLst>
            <c:ext xmlns:c16="http://schemas.microsoft.com/office/drawing/2014/chart" uri="{C3380CC4-5D6E-409C-BE32-E72D297353CC}">
              <c16:uniqueId val="{00000001-C1BA-4833-8A06-497B759D57DB}"/>
            </c:ext>
          </c:extLst>
        </c:ser>
        <c:ser>
          <c:idx val="2"/>
          <c:order val="2"/>
          <c:tx>
            <c:strRef>
              <c:f>工作表1!$D$1</c:f>
              <c:strCache>
                <c:ptCount val="1"/>
                <c:pt idx="0">
                  <c:v>Top-30</c:v>
                </c:pt>
              </c:strCache>
            </c:strRef>
          </c:tx>
          <c:spPr>
            <a:solidFill>
              <a:schemeClr val="accent3"/>
            </a:solidFill>
            <a:ln>
              <a:noFill/>
            </a:ln>
            <a:effectLst/>
          </c:spPr>
          <c:invertIfNegative val="0"/>
          <c:cat>
            <c:strRef>
              <c:f>工作表1!$A$2:$A$4</c:f>
              <c:strCache>
                <c:ptCount val="3"/>
                <c:pt idx="0">
                  <c:v>Issue-based</c:v>
                </c:pt>
                <c:pt idx="1">
                  <c:v>Issue-based + Petition-based</c:v>
                </c:pt>
                <c:pt idx="2">
                  <c:v>IPSMI</c:v>
                </c:pt>
              </c:strCache>
            </c:strRef>
          </c:cat>
          <c:val>
            <c:numRef>
              <c:f>工作表1!$D$2:$D$4</c:f>
              <c:numCache>
                <c:formatCode>General</c:formatCode>
                <c:ptCount val="3"/>
                <c:pt idx="0">
                  <c:v>2.7179999999999999E-2</c:v>
                </c:pt>
                <c:pt idx="1">
                  <c:v>0.46439999999999998</c:v>
                </c:pt>
                <c:pt idx="2">
                  <c:v>0.67510000000000003</c:v>
                </c:pt>
              </c:numCache>
            </c:numRef>
          </c:val>
          <c:extLst>
            <c:ext xmlns:c16="http://schemas.microsoft.com/office/drawing/2014/chart" uri="{C3380CC4-5D6E-409C-BE32-E72D297353CC}">
              <c16:uniqueId val="{00000002-C1BA-4833-8A06-497B759D57DB}"/>
            </c:ext>
          </c:extLst>
        </c:ser>
        <c:ser>
          <c:idx val="3"/>
          <c:order val="3"/>
          <c:tx>
            <c:strRef>
              <c:f>工作表1!$E$1</c:f>
              <c:strCache>
                <c:ptCount val="1"/>
                <c:pt idx="0">
                  <c:v>Top-40</c:v>
                </c:pt>
              </c:strCache>
            </c:strRef>
          </c:tx>
          <c:spPr>
            <a:solidFill>
              <a:schemeClr val="accent4"/>
            </a:solidFill>
            <a:ln>
              <a:noFill/>
            </a:ln>
            <a:effectLst/>
          </c:spPr>
          <c:invertIfNegative val="0"/>
          <c:cat>
            <c:strRef>
              <c:f>工作表1!$A$2:$A$4</c:f>
              <c:strCache>
                <c:ptCount val="3"/>
                <c:pt idx="0">
                  <c:v>Issue-based</c:v>
                </c:pt>
                <c:pt idx="1">
                  <c:v>Issue-based + Petition-based</c:v>
                </c:pt>
                <c:pt idx="2">
                  <c:v>IPSMI</c:v>
                </c:pt>
              </c:strCache>
            </c:strRef>
          </c:cat>
          <c:val>
            <c:numRef>
              <c:f>工作表1!$E$2:$E$4</c:f>
              <c:numCache>
                <c:formatCode>General</c:formatCode>
                <c:ptCount val="3"/>
                <c:pt idx="0">
                  <c:v>2.7E-2</c:v>
                </c:pt>
                <c:pt idx="1">
                  <c:v>0.45860000000000001</c:v>
                </c:pt>
                <c:pt idx="2">
                  <c:v>0.67730000000000001</c:v>
                </c:pt>
              </c:numCache>
            </c:numRef>
          </c:val>
          <c:extLst>
            <c:ext xmlns:c16="http://schemas.microsoft.com/office/drawing/2014/chart" uri="{C3380CC4-5D6E-409C-BE32-E72D297353CC}">
              <c16:uniqueId val="{00000003-C1BA-4833-8A06-497B759D57DB}"/>
            </c:ext>
          </c:extLst>
        </c:ser>
        <c:dLbls>
          <c:showLegendKey val="0"/>
          <c:showVal val="0"/>
          <c:showCatName val="0"/>
          <c:showSerName val="0"/>
          <c:showPercent val="0"/>
          <c:showBubbleSize val="0"/>
        </c:dLbls>
        <c:gapWidth val="219"/>
        <c:overlap val="-27"/>
        <c:axId val="1760587039"/>
        <c:axId val="1784649775"/>
      </c:barChart>
      <c:catAx>
        <c:axId val="176058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4649775"/>
        <c:crosses val="autoZero"/>
        <c:auto val="1"/>
        <c:lblAlgn val="ctr"/>
        <c:lblOffset val="100"/>
        <c:noMultiLvlLbl val="0"/>
      </c:catAx>
      <c:valAx>
        <c:axId val="17846497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0587039"/>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altLang="zh-TW" sz="1200" b="0" i="0" u="none" strike="noStrike" baseline="0">
                <a:effectLst/>
              </a:rPr>
              <a:t>PSC of Different</a:t>
            </a:r>
            <a:r>
              <a:rPr lang="zh-TW" altLang="en-US" sz="1200" b="0" i="0" u="none" strike="noStrike" baseline="0">
                <a:effectLst/>
              </a:rPr>
              <a:t> </a:t>
            </a:r>
            <a:r>
              <a:rPr lang="en-US" altLang="zh-TW" sz="1200" b="0" i="0" u="none" strike="noStrike" baseline="0">
                <a:effectLst/>
              </a:rPr>
              <a:t>Hybrid Approaches</a:t>
            </a:r>
            <a:endParaRPr lang="zh-TW" altLang="en-US" sz="1200"/>
          </a:p>
        </c:rich>
      </c:tx>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工作表1!$B$1</c:f>
              <c:strCache>
                <c:ptCount val="1"/>
                <c:pt idx="0">
                  <c:v>Top-10</c:v>
                </c:pt>
              </c:strCache>
            </c:strRef>
          </c:tx>
          <c:spPr>
            <a:solidFill>
              <a:srgbClr val="F15151"/>
            </a:solidFill>
            <a:ln>
              <a:noFill/>
            </a:ln>
            <a:effectLst/>
          </c:spPr>
          <c:invertIfNegative val="0"/>
          <c:cat>
            <c:strRef>
              <c:f>工作表1!$A$2:$A$4</c:f>
              <c:strCache>
                <c:ptCount val="3"/>
                <c:pt idx="0">
                  <c:v>Issue-based</c:v>
                </c:pt>
                <c:pt idx="1">
                  <c:v>Issue-based + Petition-based</c:v>
                </c:pt>
                <c:pt idx="2">
                  <c:v>IPSMI</c:v>
                </c:pt>
              </c:strCache>
            </c:strRef>
          </c:cat>
          <c:val>
            <c:numRef>
              <c:f>工作表1!$B$2:$B$4</c:f>
              <c:numCache>
                <c:formatCode>General</c:formatCode>
                <c:ptCount val="3"/>
                <c:pt idx="0">
                  <c:v>0.76702412868633096</c:v>
                </c:pt>
                <c:pt idx="1">
                  <c:v>0.84745308310991996</c:v>
                </c:pt>
                <c:pt idx="2">
                  <c:v>0.88284182305629999</c:v>
                </c:pt>
              </c:numCache>
            </c:numRef>
          </c:val>
          <c:extLst>
            <c:ext xmlns:c16="http://schemas.microsoft.com/office/drawing/2014/chart" uri="{C3380CC4-5D6E-409C-BE32-E72D297353CC}">
              <c16:uniqueId val="{00000000-59C3-4B1A-BBE2-0A9C2B60013A}"/>
            </c:ext>
          </c:extLst>
        </c:ser>
        <c:ser>
          <c:idx val="1"/>
          <c:order val="1"/>
          <c:tx>
            <c:strRef>
              <c:f>工作表1!$C$1</c:f>
              <c:strCache>
                <c:ptCount val="1"/>
                <c:pt idx="0">
                  <c:v>Top-20</c:v>
                </c:pt>
              </c:strCache>
            </c:strRef>
          </c:tx>
          <c:spPr>
            <a:solidFill>
              <a:srgbClr val="F4936C"/>
            </a:solidFill>
            <a:ln>
              <a:noFill/>
            </a:ln>
            <a:effectLst/>
          </c:spPr>
          <c:invertIfNegative val="0"/>
          <c:cat>
            <c:strRef>
              <c:f>工作表1!$A$2:$A$4</c:f>
              <c:strCache>
                <c:ptCount val="3"/>
                <c:pt idx="0">
                  <c:v>Issue-based</c:v>
                </c:pt>
                <c:pt idx="1">
                  <c:v>Issue-based + Petition-based</c:v>
                </c:pt>
                <c:pt idx="2">
                  <c:v>IPSMI</c:v>
                </c:pt>
              </c:strCache>
            </c:strRef>
          </c:cat>
          <c:val>
            <c:numRef>
              <c:f>工作表1!$C$2:$C$4</c:f>
              <c:numCache>
                <c:formatCode>General</c:formatCode>
                <c:ptCount val="3"/>
                <c:pt idx="0">
                  <c:v>0.82439678284182205</c:v>
                </c:pt>
                <c:pt idx="1">
                  <c:v>0.86260053619303001</c:v>
                </c:pt>
                <c:pt idx="2">
                  <c:v>0.90067024128686002</c:v>
                </c:pt>
              </c:numCache>
            </c:numRef>
          </c:val>
          <c:extLst>
            <c:ext xmlns:c16="http://schemas.microsoft.com/office/drawing/2014/chart" uri="{C3380CC4-5D6E-409C-BE32-E72D297353CC}">
              <c16:uniqueId val="{00000001-59C3-4B1A-BBE2-0A9C2B60013A}"/>
            </c:ext>
          </c:extLst>
        </c:ser>
        <c:ser>
          <c:idx val="2"/>
          <c:order val="2"/>
          <c:tx>
            <c:strRef>
              <c:f>工作表1!$D$1</c:f>
              <c:strCache>
                <c:ptCount val="1"/>
                <c:pt idx="0">
                  <c:v>Top-30</c:v>
                </c:pt>
              </c:strCache>
            </c:strRef>
          </c:tx>
          <c:spPr>
            <a:solidFill>
              <a:schemeClr val="accent3"/>
            </a:solidFill>
            <a:ln>
              <a:noFill/>
            </a:ln>
            <a:effectLst/>
          </c:spPr>
          <c:invertIfNegative val="0"/>
          <c:cat>
            <c:strRef>
              <c:f>工作表1!$A$2:$A$4</c:f>
              <c:strCache>
                <c:ptCount val="3"/>
                <c:pt idx="0">
                  <c:v>Issue-based</c:v>
                </c:pt>
                <c:pt idx="1">
                  <c:v>Issue-based + Petition-based</c:v>
                </c:pt>
                <c:pt idx="2">
                  <c:v>IPSMI</c:v>
                </c:pt>
              </c:strCache>
            </c:strRef>
          </c:cat>
          <c:val>
            <c:numRef>
              <c:f>工作表1!$D$2:$D$4</c:f>
              <c:numCache>
                <c:formatCode>General</c:formatCode>
                <c:ptCount val="3"/>
                <c:pt idx="0">
                  <c:v>0.76112600536193298</c:v>
                </c:pt>
                <c:pt idx="1">
                  <c:v>0.88302055406613</c:v>
                </c:pt>
                <c:pt idx="2">
                  <c:v>0.913404825737268</c:v>
                </c:pt>
              </c:numCache>
            </c:numRef>
          </c:val>
          <c:extLst>
            <c:ext xmlns:c16="http://schemas.microsoft.com/office/drawing/2014/chart" uri="{C3380CC4-5D6E-409C-BE32-E72D297353CC}">
              <c16:uniqueId val="{00000002-59C3-4B1A-BBE2-0A9C2B60013A}"/>
            </c:ext>
          </c:extLst>
        </c:ser>
        <c:ser>
          <c:idx val="3"/>
          <c:order val="3"/>
          <c:tx>
            <c:strRef>
              <c:f>工作表1!$E$1</c:f>
              <c:strCache>
                <c:ptCount val="1"/>
                <c:pt idx="0">
                  <c:v>Top-40</c:v>
                </c:pt>
              </c:strCache>
            </c:strRef>
          </c:tx>
          <c:spPr>
            <a:solidFill>
              <a:schemeClr val="accent4"/>
            </a:solidFill>
            <a:ln>
              <a:noFill/>
            </a:ln>
            <a:effectLst/>
          </c:spPr>
          <c:invertIfNegative val="0"/>
          <c:cat>
            <c:strRef>
              <c:f>工作表1!$A$2:$A$4</c:f>
              <c:strCache>
                <c:ptCount val="3"/>
                <c:pt idx="0">
                  <c:v>Issue-based</c:v>
                </c:pt>
                <c:pt idx="1">
                  <c:v>Issue-based + Petition-based</c:v>
                </c:pt>
                <c:pt idx="2">
                  <c:v>IPSMI</c:v>
                </c:pt>
              </c:strCache>
            </c:strRef>
          </c:cat>
          <c:val>
            <c:numRef>
              <c:f>工作表1!$E$2:$E$4</c:f>
              <c:numCache>
                <c:formatCode>General</c:formatCode>
                <c:ptCount val="3"/>
                <c:pt idx="0">
                  <c:v>0.76776139410187605</c:v>
                </c:pt>
                <c:pt idx="1">
                  <c:v>0.90073726541554699</c:v>
                </c:pt>
                <c:pt idx="2">
                  <c:v>0.91769436997319098</c:v>
                </c:pt>
              </c:numCache>
            </c:numRef>
          </c:val>
          <c:extLst>
            <c:ext xmlns:c16="http://schemas.microsoft.com/office/drawing/2014/chart" uri="{C3380CC4-5D6E-409C-BE32-E72D297353CC}">
              <c16:uniqueId val="{00000003-59C3-4B1A-BBE2-0A9C2B60013A}"/>
            </c:ext>
          </c:extLst>
        </c:ser>
        <c:dLbls>
          <c:showLegendKey val="0"/>
          <c:showVal val="0"/>
          <c:showCatName val="0"/>
          <c:showSerName val="0"/>
          <c:showPercent val="0"/>
          <c:showBubbleSize val="0"/>
        </c:dLbls>
        <c:gapWidth val="219"/>
        <c:overlap val="-27"/>
        <c:axId val="1760587039"/>
        <c:axId val="1784649775"/>
      </c:barChart>
      <c:catAx>
        <c:axId val="176058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4649775"/>
        <c:crosses val="autoZero"/>
        <c:auto val="1"/>
        <c:lblAlgn val="ctr"/>
        <c:lblOffset val="100"/>
        <c:noMultiLvlLbl val="0"/>
      </c:catAx>
      <c:valAx>
        <c:axId val="1784649775"/>
        <c:scaling>
          <c:orientation val="minMax"/>
          <c:max val="0.95000000000000007"/>
          <c:min val="0.60000000000000009"/>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0587039"/>
        <c:crosses val="autoZero"/>
        <c:crossBetween val="between"/>
        <c:majorUnit val="5.000000000000001E-2"/>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17/11/2022</a:t>
            </a:fld>
            <a:endParaRPr lang="zh-TW" altLang="en-US"/>
          </a:p>
        </p:txBody>
      </p:sp>
      <p:sp>
        <p:nvSpPr>
          <p:cNvPr id="4" name="頁尾版面配置區 3"/>
          <p:cNvSpPr>
            <a:spLocks noGrp="1"/>
          </p:cNvSpPr>
          <p:nvPr>
            <p:ph type="ftr" sz="quarter" idx="2"/>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17/11/2022</a:t>
            </a:fld>
            <a:endParaRPr lang="zh-TW" altLang="en-US"/>
          </a:p>
        </p:txBody>
      </p:sp>
      <p:sp>
        <p:nvSpPr>
          <p:cNvPr id="4" name="投影片圖像版面配置區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1" y="4690590"/>
            <a:ext cx="5438776" cy="4442464"/>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各位口試委員們好</a:t>
            </a:r>
            <a:endParaRPr lang="en-US" altLang="zh-TW" dirty="0"/>
          </a:p>
          <a:p>
            <a:r>
              <a:rPr lang="zh-TW" altLang="en-US" dirty="0"/>
              <a:t>我是謝昀芯</a:t>
            </a:r>
            <a:endParaRPr lang="en-US" altLang="zh-TW" dirty="0"/>
          </a:p>
          <a:p>
            <a:r>
              <a:rPr lang="zh-TW" altLang="en-US" dirty="0"/>
              <a:t>我的論文題目是</a:t>
            </a:r>
            <a:r>
              <a:rPr lang="zh-TW" altLang="en-US" b="1" dirty="0"/>
              <a:t>促進線上請願成功之社群媒體智慧機制</a:t>
            </a:r>
            <a:endParaRPr lang="en-US" altLang="zh-TW" b="1" dirty="0"/>
          </a:p>
          <a:p>
            <a:r>
              <a:rPr lang="zh-TW" altLang="en-US" dirty="0"/>
              <a:t>指導教授是李永銘博士</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首先是我們的系統流程</a:t>
            </a:r>
            <a:endParaRPr lang="en-US" altLang="zh-TW" dirty="0"/>
          </a:p>
          <a:p>
            <a:r>
              <a:rPr lang="zh-TW" altLang="en-US" dirty="0"/>
              <a:t>分為四個步驟</a:t>
            </a:r>
            <a:endParaRPr lang="en-US" altLang="zh-TW" dirty="0"/>
          </a:p>
          <a:p>
            <a:endParaRPr lang="en-US" altLang="zh-TW" dirty="0"/>
          </a:p>
          <a:p>
            <a:pPr marL="228600" indent="-228600">
              <a:buAutoNum type="arabicPeriod"/>
            </a:pPr>
            <a:r>
              <a:rPr lang="zh-TW" altLang="en-US" dirty="0"/>
              <a:t>透過社群媒體平台取的資料集，分析社會運動者的顯性及隱性偏好</a:t>
            </a:r>
            <a:endParaRPr lang="en-US" altLang="zh-TW" dirty="0"/>
          </a:p>
          <a:p>
            <a:pPr marL="228600" indent="-228600">
              <a:buAutoNum type="arabicPeriod"/>
            </a:pPr>
            <a:r>
              <a:rPr lang="zh-TW" altLang="en-US" dirty="0"/>
              <a:t>從線上請願平台收集請願案件資料，分析案件在社群媒體上的覆蓋程度以及大眾的情緒</a:t>
            </a:r>
            <a:endParaRPr lang="en-US" altLang="zh-TW" dirty="0"/>
          </a:p>
          <a:p>
            <a:pPr marL="228600" indent="-228600">
              <a:buAutoNum type="arabicPeriod"/>
            </a:pPr>
            <a:r>
              <a:rPr lang="zh-TW" altLang="en-US" dirty="0"/>
              <a:t>分析請願案件本身文本和在請願平台上的資訊，預測出它們的成功機率</a:t>
            </a:r>
            <a:endParaRPr lang="en-US" altLang="zh-TW" dirty="0"/>
          </a:p>
          <a:p>
            <a:pPr marL="228600" indent="-228600">
              <a:buAutoNum type="arabicPeriod"/>
            </a:pPr>
            <a:r>
              <a:rPr lang="zh-TW" altLang="en-US" dirty="0"/>
              <a:t>最後結合成功率分析以及社會運動者的喜好，向有高機率簽署案件的人們推薦他們喜好的請願案件</a:t>
            </a:r>
            <a:endParaRPr lang="en-US" altLang="zh-TW" dirty="0"/>
          </a:p>
          <a:p>
            <a:pPr marL="228600" indent="-228600">
              <a:buAutoNum type="arabicPeriod"/>
            </a:pPr>
            <a:endParaRPr lang="en-US" altLang="zh-TW" dirty="0"/>
          </a:p>
          <a:p>
            <a:pPr marL="228600" indent="-228600">
              <a:buAutoNum type="arabicPeriod"/>
            </a:pP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3510939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再近一步來介紹系統的架構</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主要分為六個模組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分別是資料的建構</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請願案件議題分類</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i="1" kern="1200" dirty="0">
                <a:solidFill>
                  <a:schemeClr val="tx1"/>
                </a:solidFill>
                <a:effectLst/>
                <a:latin typeface="+mn-lt"/>
                <a:ea typeface="+mn-ea"/>
                <a:cs typeface="+mn-cs"/>
              </a:rPr>
              <a:t>Activist</a:t>
            </a:r>
            <a:r>
              <a:rPr lang="zh-TW" altLang="en-US" sz="1200" i="1" kern="1200" dirty="0">
                <a:solidFill>
                  <a:schemeClr val="tx1"/>
                </a:solidFill>
                <a:effectLst/>
                <a:latin typeface="+mn-lt"/>
                <a:ea typeface="+mn-ea"/>
                <a:cs typeface="+mn-cs"/>
              </a:rPr>
              <a:t>個人偏好分析</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社群媒體智慧分析模組</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請願案件分析模組</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最後是推薦清單生成模組</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1394756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首先第一部分</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資料建構</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849101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資料收集方面，針對兩個平台去收集資料</a:t>
            </a:r>
            <a:endParaRPr lang="en-US" altLang="zh-TW" dirty="0"/>
          </a:p>
          <a:p>
            <a:r>
              <a:rPr lang="zh-TW" altLang="en-US" dirty="0"/>
              <a:t>我們使用爬蟲方式爬取</a:t>
            </a:r>
            <a:r>
              <a:rPr lang="en-US" altLang="zh-TW" dirty="0"/>
              <a:t>twitter</a:t>
            </a:r>
            <a:r>
              <a:rPr lang="zh-TW" altLang="en-US" dirty="0"/>
              <a:t>上有追蹤</a:t>
            </a:r>
            <a:r>
              <a:rPr lang="en-US" altLang="zh-TW" dirty="0" err="1"/>
              <a:t>change.org</a:t>
            </a:r>
            <a:r>
              <a:rPr lang="en-US" altLang="zh-TW" dirty="0"/>
              <a:t> </a:t>
            </a:r>
            <a:r>
              <a:rPr lang="zh-TW" altLang="en-US" dirty="0"/>
              <a:t>的用戶以及</a:t>
            </a:r>
            <a:r>
              <a:rPr lang="en-US" altLang="zh-TW" dirty="0" err="1"/>
              <a:t>change.org</a:t>
            </a:r>
            <a:r>
              <a:rPr lang="zh-TW" altLang="en-US" dirty="0"/>
              <a:t>的請願案件資料</a:t>
            </a:r>
            <a:endParaRPr lang="en-US" altLang="zh-TW" dirty="0"/>
          </a:p>
          <a:p>
            <a:endParaRPr lang="en-US" altLang="zh-TW" dirty="0"/>
          </a:p>
          <a:p>
            <a:r>
              <a:rPr lang="zh-TW" altLang="en-US" dirty="0"/>
              <a:t>我們建構四個資料集</a:t>
            </a:r>
            <a:endParaRPr lang="en-US" altLang="zh-TW" dirty="0"/>
          </a:p>
          <a:p>
            <a:r>
              <a:rPr lang="zh-TW" altLang="en-US" dirty="0"/>
              <a:t>第一個資料集收集請願案件資料</a:t>
            </a:r>
            <a:endParaRPr lang="en-US" altLang="zh-TW" dirty="0"/>
          </a:p>
          <a:p>
            <a:r>
              <a:rPr lang="zh-TW" altLang="en-US" dirty="0"/>
              <a:t>第二個資料集收集</a:t>
            </a:r>
            <a:r>
              <a:rPr lang="en-US" altLang="zh-TW" dirty="0"/>
              <a:t>activist</a:t>
            </a:r>
            <a:r>
              <a:rPr lang="zh-TW" altLang="en-US" dirty="0"/>
              <a:t>的用戶資訊</a:t>
            </a:r>
            <a:endParaRPr lang="en-US" altLang="zh-TW" dirty="0"/>
          </a:p>
          <a:p>
            <a:r>
              <a:rPr lang="zh-TW" altLang="en-US" dirty="0"/>
              <a:t>第三個資料集收集</a:t>
            </a:r>
            <a:r>
              <a:rPr lang="en-US" altLang="zh-TW" dirty="0" err="1"/>
              <a:t>avtivist</a:t>
            </a:r>
            <a:r>
              <a:rPr lang="zh-TW" altLang="en-US" dirty="0"/>
              <a:t>的歷史推文以及提及</a:t>
            </a:r>
            <a:r>
              <a:rPr lang="en-US" altLang="zh-TW" dirty="0"/>
              <a:t>petition</a:t>
            </a:r>
            <a:r>
              <a:rPr lang="zh-TW" altLang="en-US" dirty="0"/>
              <a:t>的推文</a:t>
            </a:r>
            <a:endParaRPr lang="en-US" altLang="zh-TW" dirty="0"/>
          </a:p>
          <a:p>
            <a:r>
              <a:rPr lang="zh-TW" altLang="en-US" dirty="0"/>
              <a:t>第四個資料集收集使用者的社群關係</a:t>
            </a:r>
            <a:endParaRPr lang="en-US" altLang="zh-TW" dirty="0"/>
          </a:p>
          <a:p>
            <a:endParaRPr lang="en-US" altLang="zh-TW" dirty="0"/>
          </a:p>
          <a:p>
            <a:r>
              <a:rPr lang="zh-TW" altLang="en-US" dirty="0"/>
              <a:t>而在資料前處理部分</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我們清除缺失值，去除非英語語系的用戶資料和</a:t>
            </a:r>
            <a:r>
              <a:rPr lang="en-US" altLang="zh-TW" dirty="0"/>
              <a:t>petition</a:t>
            </a:r>
            <a:r>
              <a:rPr lang="zh-TW" altLang="en-US" dirty="0"/>
              <a:t> 資料，並且替換掉不可讀的</a:t>
            </a:r>
            <a:r>
              <a:rPr lang="en-US" altLang="zh-TW" dirty="0"/>
              <a:t>html</a:t>
            </a:r>
            <a:r>
              <a:rPr lang="zh-TW" altLang="en-US" dirty="0"/>
              <a:t>元素、縮寫術語</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69883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在處理完資料後，接著是請願案件議題分類模組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586034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我們要將請願案件依照不同議題進行分類</a:t>
            </a:r>
            <a:endParaRPr lang="en-US" altLang="zh-TW" dirty="0"/>
          </a:p>
          <a:p>
            <a:endParaRPr lang="en-US" altLang="zh-TW" dirty="0"/>
          </a:p>
          <a:p>
            <a:r>
              <a:rPr lang="zh-TW" altLang="en-US" dirty="0"/>
              <a:t>首先是</a:t>
            </a:r>
            <a:r>
              <a:rPr lang="en-US" altLang="zh-TW" dirty="0"/>
              <a:t>TF-IDF</a:t>
            </a:r>
            <a:r>
              <a:rPr lang="zh-TW" altLang="en-US" dirty="0"/>
              <a:t>方法來提取每個</a:t>
            </a:r>
            <a:r>
              <a:rPr lang="en-US" altLang="zh-TW" dirty="0"/>
              <a:t>petition</a:t>
            </a:r>
            <a:r>
              <a:rPr lang="zh-TW" altLang="en-US" dirty="0"/>
              <a:t> </a:t>
            </a:r>
            <a:r>
              <a:rPr lang="en-US" altLang="zh-TW" dirty="0"/>
              <a:t>case</a:t>
            </a:r>
            <a:r>
              <a:rPr lang="zh-TW" altLang="en-US" dirty="0"/>
              <a:t>中獨特的字</a:t>
            </a:r>
            <a:endParaRPr lang="en-US" altLang="zh-TW" dirty="0"/>
          </a:p>
          <a:p>
            <a:r>
              <a:rPr lang="zh-TW" altLang="en-US" dirty="0"/>
              <a:t>這些字詞作使用為能夠代表此案件特點的標籤</a:t>
            </a:r>
            <a:endParaRPr lang="en-US" altLang="zh-TW" dirty="0"/>
          </a:p>
          <a:p>
            <a:endParaRPr lang="en-US" altLang="zh-TW" dirty="0"/>
          </a:p>
          <a:p>
            <a:r>
              <a:rPr lang="zh-TW" altLang="en-US" dirty="0"/>
              <a:t>下方為</a:t>
            </a:r>
            <a:r>
              <a:rPr lang="en-US" altLang="zh-TW" dirty="0"/>
              <a:t>TF-IDF</a:t>
            </a:r>
            <a:r>
              <a:rPr lang="zh-TW" altLang="en-US" dirty="0"/>
              <a:t>的公式</a:t>
            </a:r>
            <a:r>
              <a:rPr lang="en-US" altLang="zh-TW" dirty="0"/>
              <a:t>,</a:t>
            </a:r>
            <a:r>
              <a:rPr kumimoji="1" lang="en-US" altLang="zh-TW" dirty="0"/>
              <a:t> </a:t>
            </a:r>
            <a:r>
              <a:rPr kumimoji="1" lang="zh-TW" altLang="en-US" dirty="0"/>
              <a:t>我們</a:t>
            </a:r>
            <a:r>
              <a:rPr kumimoji="1" lang="zh-CN" altLang="en-US" dirty="0"/>
              <a:t>將標籤轉成向量，</a:t>
            </a:r>
            <a:r>
              <a:rPr lang="zh-TW" altLang="en-US" dirty="0"/>
              <a:t>用以計算每個字詞在各請願案中的重要性</a:t>
            </a:r>
            <a:endParaRPr lang="en-US" altLang="zh-TW" dirty="0"/>
          </a:p>
          <a:p>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1527921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kern="1200" dirty="0">
                <a:solidFill>
                  <a:schemeClr val="tx1"/>
                </a:solidFill>
                <a:effectLst/>
                <a:latin typeface="+mn-lt"/>
                <a:ea typeface="+mn-ea"/>
                <a:cs typeface="+mn-cs"/>
              </a:rPr>
              <a:t>接下來，是將</a:t>
            </a:r>
            <a:r>
              <a:rPr lang="en-US" altLang="zh-TW" sz="1200" kern="1200" dirty="0">
                <a:solidFill>
                  <a:schemeClr val="tx1"/>
                </a:solidFill>
                <a:effectLst/>
                <a:latin typeface="+mn-lt"/>
                <a:ea typeface="+mn-ea"/>
                <a:cs typeface="+mn-cs"/>
              </a:rPr>
              <a:t>petition</a:t>
            </a:r>
            <a:r>
              <a:rPr lang="zh-TW" altLang="en-US" sz="1200" kern="1200" dirty="0">
                <a:solidFill>
                  <a:schemeClr val="tx1"/>
                </a:solidFill>
                <a:effectLst/>
                <a:latin typeface="+mn-lt"/>
                <a:ea typeface="+mn-ea"/>
                <a:cs typeface="+mn-cs"/>
              </a:rPr>
              <a:t>做議題的分類</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r>
              <a:rPr lang="zh-TW" altLang="en-US" sz="1200" kern="1200" dirty="0">
                <a:solidFill>
                  <a:schemeClr val="tx1"/>
                </a:solidFill>
                <a:effectLst/>
                <a:latin typeface="+mn-lt"/>
                <a:ea typeface="+mn-ea"/>
                <a:cs typeface="+mn-cs"/>
              </a:rPr>
              <a:t>每個</a:t>
            </a:r>
            <a:r>
              <a:rPr lang="en-US" altLang="zh-TW" sz="1200" kern="1200" dirty="0">
                <a:solidFill>
                  <a:schemeClr val="tx1"/>
                </a:solidFill>
                <a:effectLst/>
                <a:latin typeface="+mn-lt"/>
                <a:ea typeface="+mn-ea"/>
                <a:cs typeface="+mn-cs"/>
              </a:rPr>
              <a:t>petition</a:t>
            </a:r>
            <a:r>
              <a:rPr lang="zh-TW" altLang="en-US" sz="1200" kern="1200" dirty="0">
                <a:solidFill>
                  <a:schemeClr val="tx1"/>
                </a:solidFill>
                <a:effectLst/>
                <a:latin typeface="+mn-lt"/>
                <a:ea typeface="+mn-ea"/>
                <a:cs typeface="+mn-cs"/>
              </a:rPr>
              <a:t>包含了許多元素，包含了探討動物的，環境的，女權的等等，</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r>
              <a:rPr lang="zh-TW" altLang="en-US" sz="1200" kern="1200" dirty="0">
                <a:solidFill>
                  <a:schemeClr val="tx1"/>
                </a:solidFill>
                <a:effectLst/>
                <a:latin typeface="+mn-lt"/>
                <a:ea typeface="+mn-ea"/>
                <a:cs typeface="+mn-cs"/>
              </a:rPr>
              <a:t>這邊我們一樣使用剛剛所分析出的標籤，透過</a:t>
            </a:r>
            <a:r>
              <a:rPr lang="en-US" altLang="zh-TW" sz="1200" kern="1200" dirty="0">
                <a:solidFill>
                  <a:schemeClr val="tx1"/>
                </a:solidFill>
                <a:effectLst/>
                <a:latin typeface="+mn-lt"/>
                <a:ea typeface="+mn-ea"/>
                <a:cs typeface="+mn-cs"/>
              </a:rPr>
              <a:t>LDA</a:t>
            </a:r>
            <a:r>
              <a:rPr lang="zh-TW" altLang="en-US" sz="1200" kern="1200" dirty="0">
                <a:solidFill>
                  <a:schemeClr val="tx1"/>
                </a:solidFill>
                <a:effectLst/>
                <a:latin typeface="+mn-lt"/>
                <a:ea typeface="+mn-ea"/>
                <a:cs typeface="+mn-cs"/>
              </a:rPr>
              <a:t> 文檔生成概率模型</a:t>
            </a:r>
            <a:r>
              <a:rPr lang="zh-TW" altLang="zh-TW" sz="1200" kern="1200" dirty="0">
                <a:solidFill>
                  <a:schemeClr val="tx1"/>
                </a:solidFill>
                <a:effectLst/>
                <a:latin typeface="+mn-lt"/>
                <a:ea typeface="+mn-ea"/>
                <a:cs typeface="+mn-cs"/>
              </a:rPr>
              <a:t>，</a:t>
            </a:r>
            <a:endParaRPr lang="en-US" altLang="zh-TW" sz="1200" kern="1200" dirty="0">
              <a:solidFill>
                <a:schemeClr val="tx1"/>
              </a:solidFill>
              <a:effectLst/>
              <a:latin typeface="+mn-lt"/>
              <a:ea typeface="+mn-ea"/>
              <a:cs typeface="+mn-cs"/>
            </a:endParaRPr>
          </a:p>
          <a:p>
            <a:r>
              <a:rPr lang="zh-TW" altLang="en-US" sz="1200" kern="1200" dirty="0">
                <a:solidFill>
                  <a:schemeClr val="tx1"/>
                </a:solidFill>
                <a:effectLst/>
                <a:latin typeface="+mn-lt"/>
                <a:ea typeface="+mn-ea"/>
                <a:cs typeface="+mn-cs"/>
              </a:rPr>
              <a:t>將</a:t>
            </a:r>
            <a:r>
              <a:rPr lang="en-US" altLang="zh-TW" sz="1200" kern="1200" dirty="0">
                <a:solidFill>
                  <a:schemeClr val="tx1"/>
                </a:solidFill>
                <a:effectLst/>
                <a:latin typeface="+mn-lt"/>
                <a:ea typeface="+mn-ea"/>
                <a:cs typeface="+mn-cs"/>
              </a:rPr>
              <a:t>petition</a:t>
            </a:r>
            <a:r>
              <a:rPr lang="zh-TW" altLang="en-US" sz="1200" kern="1200" dirty="0">
                <a:solidFill>
                  <a:schemeClr val="tx1"/>
                </a:solidFill>
                <a:effectLst/>
                <a:latin typeface="+mn-lt"/>
                <a:ea typeface="+mn-ea"/>
                <a:cs typeface="+mn-cs"/>
              </a:rPr>
              <a:t>分類成主要的幾種議題</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36540836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a:t>
            </a:r>
            <a:r>
              <a:rPr lang="en-US" altLang="zh-TW" sz="1200" kern="1200" dirty="0">
                <a:solidFill>
                  <a:schemeClr val="tx1"/>
                </a:solidFill>
                <a:effectLst/>
                <a:latin typeface="+mn-lt"/>
                <a:ea typeface="+mn-ea"/>
                <a:cs typeface="+mn-cs"/>
              </a:rPr>
              <a:t>activist</a:t>
            </a:r>
            <a:r>
              <a:rPr lang="zh-TW" altLang="en-US" sz="1200" kern="1200" dirty="0">
                <a:solidFill>
                  <a:schemeClr val="tx1"/>
                </a:solidFill>
                <a:effectLst/>
                <a:latin typeface="+mn-lt"/>
                <a:ea typeface="+mn-ea"/>
                <a:cs typeface="+mn-cs"/>
              </a:rPr>
              <a:t>的偏好分析模組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可以分成兩個部分</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7249625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首先是社群偏好分析</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我們衡量使用者的社群貼文以及個人資料，</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並將其所發表過的貼文利用前面模組訓練出來的</a:t>
            </a:r>
            <a:r>
              <a:rPr lang="en-US" altLang="zh-TW" dirty="0"/>
              <a:t>LDA</a:t>
            </a:r>
            <a:r>
              <a:rPr lang="zh-TW" altLang="en-US" dirty="0"/>
              <a:t>概率模型進行分類</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來判斷貼文最相似於哪一種議題</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接者將</a:t>
            </a:r>
            <a:r>
              <a:rPr lang="en-US" altLang="zh-TW" dirty="0"/>
              <a:t>activist</a:t>
            </a:r>
            <a:r>
              <a:rPr lang="zh-TW" altLang="en-US" dirty="0"/>
              <a:t>對於每一種議題的推文數量加總並正歸化</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看他在總體發過推文中的比例</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作為顯性的偏好分數</a:t>
            </a:r>
            <a:endParaRPr lang="en-US" altLang="zh-TW" dirty="0"/>
          </a:p>
          <a:p>
            <a:endParaRPr lang="en-US" altLang="zh-TW" dirty="0"/>
          </a:p>
          <a:p>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32813353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第二部分為分析使用者與其他使用者之間的緊密關係</a:t>
            </a:r>
            <a:endParaRPr lang="en-US" altLang="zh-TW" dirty="0"/>
          </a:p>
          <a:p>
            <a:endParaRPr lang="en-US" altLang="zh-TW" dirty="0"/>
          </a:p>
          <a:p>
            <a:r>
              <a:rPr lang="zh-TW" altLang="en-US" dirty="0"/>
              <a:t>為了了解</a:t>
            </a:r>
            <a:r>
              <a:rPr lang="en-US" altLang="zh-TW" dirty="0"/>
              <a:t>activists</a:t>
            </a:r>
            <a:r>
              <a:rPr lang="zh-TW" altLang="en-US" dirty="0"/>
              <a:t>之間的相似度，我們透過</a:t>
            </a:r>
            <a:r>
              <a:rPr lang="en-US" altLang="zh-TW" dirty="0" err="1"/>
              <a:t>jaccard</a:t>
            </a:r>
            <a:r>
              <a:rPr lang="zh-TW" altLang="en-US" dirty="0"/>
              <a:t>相似度來計算他們之間的共同朋友與共同追蹤的關係</a:t>
            </a:r>
            <a:endParaRPr lang="en-US" altLang="zh-TW" dirty="0"/>
          </a:p>
          <a:p>
            <a:r>
              <a:rPr lang="zh-TW" altLang="en-US" dirty="0"/>
              <a:t>將兩者加總得到影響程度的分數</a:t>
            </a:r>
            <a:endParaRPr lang="en-US" altLang="zh-TW" dirty="0"/>
          </a:p>
          <a:p>
            <a:endParaRPr lang="en-US" altLang="zh-TW" dirty="0"/>
          </a:p>
          <a:p>
            <a:r>
              <a:rPr lang="zh-TW" altLang="en-US" dirty="0"/>
              <a:t>當影響程度越高，帶表</a:t>
            </a:r>
            <a:r>
              <a:rPr lang="en-US" altLang="zh-TW" dirty="0"/>
              <a:t>activist</a:t>
            </a:r>
            <a:r>
              <a:rPr lang="zh-TW" altLang="en-US" dirty="0"/>
              <a:t>的喜好也越可能相似</a:t>
            </a:r>
            <a:endParaRPr lang="en-US" altLang="zh-TW" dirty="0"/>
          </a:p>
          <a:p>
            <a:r>
              <a:rPr lang="zh-TW" altLang="en-US" dirty="0"/>
              <a:t>藉由排序影響程度，我們可以加總前幾名影響程度高</a:t>
            </a:r>
            <a:r>
              <a:rPr lang="en-US" altLang="zh-TW" dirty="0"/>
              <a:t>activist</a:t>
            </a:r>
            <a:r>
              <a:rPr lang="zh-TW" altLang="en-US" dirty="0"/>
              <a:t>的顯性偏好， </a:t>
            </a:r>
            <a:endParaRPr lang="en-US" altLang="zh-TW" dirty="0"/>
          </a:p>
          <a:p>
            <a:r>
              <a:rPr lang="zh-TW" altLang="en-US" dirty="0"/>
              <a:t>來作為該</a:t>
            </a:r>
            <a:r>
              <a:rPr lang="en-US" altLang="zh-TW" dirty="0"/>
              <a:t>activist</a:t>
            </a:r>
            <a:r>
              <a:rPr lang="zh-TW" altLang="en-US" dirty="0"/>
              <a:t>的隱性偏好</a:t>
            </a:r>
            <a:endParaRPr lang="en-US" altLang="zh-TW" dirty="0"/>
          </a:p>
          <a:p>
            <a:endParaRPr lang="en-US" altLang="zh-TW" dirty="0"/>
          </a:p>
          <a:p>
            <a:r>
              <a:rPr lang="zh-TW" altLang="en-US" dirty="0"/>
              <a:t>最後我們把顯性與隱性偏好用一權重加總，得到</a:t>
            </a:r>
            <a:r>
              <a:rPr lang="en-US" altLang="zh-TW" dirty="0"/>
              <a:t>activist</a:t>
            </a:r>
            <a:r>
              <a:rPr lang="zh-TW" altLang="en-US" dirty="0"/>
              <a:t>對每種議題的偏好分數</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388182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首先是背景的部分</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在過去的十年中，人們看到了集體請願的興起，而絕大部分案件都涉及到網路互動，其中一個趨勢就是</a:t>
            </a:r>
            <a:r>
              <a:rPr lang="en-US" altLang="zh-TW" dirty="0"/>
              <a:t>‘</a:t>
            </a:r>
            <a:r>
              <a:rPr lang="zh-TW" altLang="en-US" dirty="0"/>
              <a:t>線上請願</a:t>
            </a:r>
            <a:r>
              <a:rPr lang="en-US" altLang="zh-TW" dirty="0"/>
              <a:t>’</a:t>
            </a:r>
            <a:r>
              <a:rPr lang="zh-TW" altLang="en-US" dirty="0"/>
              <a:t>，由字面上可以知道這種請願是在網路上產生和發起的</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根據收集簽名到一定數量，決策者就必須針對該請願進行回應</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根據統計，最大的請願網站</a:t>
            </a:r>
            <a:r>
              <a:rPr lang="en-US" altLang="zh-TW" dirty="0" err="1"/>
              <a:t>Change.org</a:t>
            </a:r>
            <a:r>
              <a:rPr lang="zh-TW" altLang="en-US" dirty="0"/>
              <a:t>在</a:t>
            </a:r>
            <a:r>
              <a:rPr lang="en-US" altLang="zh-TW" dirty="0"/>
              <a:t>2021</a:t>
            </a:r>
            <a:r>
              <a:rPr lang="zh-TW" altLang="en-US" dirty="0"/>
              <a:t>年已經吸引了超過</a:t>
            </a:r>
            <a:r>
              <a:rPr lang="en-US" altLang="zh-TW" dirty="0"/>
              <a:t>1.15</a:t>
            </a:r>
            <a:r>
              <a:rPr lang="zh-TW" altLang="en-US" dirty="0"/>
              <a:t>億的美國用戶，這些用戶共發起了超過將近八十萬份的請願書，有</a:t>
            </a:r>
            <a:r>
              <a:rPr lang="en-US" altLang="zh-TW" dirty="0"/>
              <a:t>4.6</a:t>
            </a:r>
            <a:r>
              <a:rPr lang="zh-TW" altLang="en-US" dirty="0"/>
              <a:t>億個簽名</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如今每一天都有很多人因為關注著相同問題而共同組織起來，透過線上請願要求高層決策者採取行動。</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而線上請願發起人的首要任務，就是爭取足夠的簽署數量。為了在人群中吸引更多的注意力，請願者會傳播訊息或線上請願的鏈接，過程中，社群網路也扮演著重要的角色</a:t>
            </a:r>
            <a:endParaRPr lang="en-US" altLang="zh-TW" dirty="0"/>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altLang="zh-TW" i="1" u="none" dirty="0"/>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28E7A7E-2E13-4B5A-9E8B-9A53CC305B22}" type="slidenum">
              <a:rPr kumimoji="0" lang="zh-TW" altLang="en-US" smtClean="0">
                <a:latin typeface="Calibri" panose="020F0502020204030204" pitchFamily="34" charset="0"/>
              </a:rPr>
              <a:pPr/>
              <a:t>4</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3405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接下來是第四個模組是社群媒體智慧分析模組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從這裡開始我們對於請願案件做分析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r>
              <a:rPr lang="zh-TW" altLang="en-US" dirty="0"/>
              <a:t>而這模組分為兩個部分</a:t>
            </a:r>
            <a:endParaRPr lang="en-US" altLang="zh-TW" dirty="0"/>
          </a:p>
          <a:p>
            <a:r>
              <a:rPr lang="zh-TW" altLang="en-US" dirty="0"/>
              <a:t>分別是社群覆蓋度和社群情緒的計算</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1918122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首先在社群覆蓋度，分為兩個分數</a:t>
            </a:r>
            <a:endParaRPr lang="en-US" altLang="zh-TW" dirty="0"/>
          </a:p>
          <a:p>
            <a:r>
              <a:rPr lang="zh-TW" altLang="en-US" dirty="0"/>
              <a:t>我們透過每個請願案件不同的建立日期作為基準，計算從發布以來一個月內的提及的推文數量並正規化，得到提及的分數</a:t>
            </a:r>
            <a:endParaRPr lang="en-US" altLang="zh-TW" dirty="0"/>
          </a:p>
          <a:p>
            <a:r>
              <a:rPr lang="zh-TW" altLang="en-US" i="1" dirty="0"/>
              <a:t>提及的判定是包含該</a:t>
            </a:r>
            <a:r>
              <a:rPr lang="en-US" altLang="zh-TW" i="1" dirty="0"/>
              <a:t>petition</a:t>
            </a:r>
            <a:r>
              <a:rPr lang="zh-TW" altLang="en-US" i="1" dirty="0"/>
              <a:t>的網址和特定的</a:t>
            </a:r>
            <a:r>
              <a:rPr lang="en-US" altLang="zh-TW" i="1" dirty="0"/>
              <a:t>hashtags</a:t>
            </a:r>
          </a:p>
          <a:p>
            <a:endParaRPr lang="en-US" altLang="zh-TW" dirty="0"/>
          </a:p>
          <a:p>
            <a:r>
              <a:rPr lang="zh-TW" altLang="en-US" dirty="0"/>
              <a:t>而在每一則貼文都會有轉推以及評論的功能</a:t>
            </a:r>
            <a:endParaRPr lang="en-US" altLang="zh-TW" dirty="0"/>
          </a:p>
          <a:p>
            <a:r>
              <a:rPr lang="zh-TW" altLang="en-US" dirty="0"/>
              <a:t>當使用者對於推文進行這兩種互動方式時，推文就會加在該使用者的個人頁面上，可以視為推文觸及更多的人</a:t>
            </a:r>
            <a:endParaRPr lang="en-US" altLang="zh-TW" dirty="0"/>
          </a:p>
          <a:p>
            <a:endParaRPr lang="en-US" altLang="zh-TW" dirty="0"/>
          </a:p>
          <a:p>
            <a:r>
              <a:rPr lang="zh-TW" altLang="en-US" dirty="0"/>
              <a:t>我們將推文的兩種互動方式次數加總，作為推文互動的分數，當加總所有</a:t>
            </a:r>
            <a:r>
              <a:rPr lang="en-US" altLang="zh-TW" dirty="0"/>
              <a:t>petition</a:t>
            </a:r>
            <a:r>
              <a:rPr lang="zh-TW" altLang="en-US" dirty="0"/>
              <a:t>提及推文的互動分數，正規化後，進而可以得到每個</a:t>
            </a:r>
            <a:r>
              <a:rPr lang="en-US" altLang="zh-TW" dirty="0"/>
              <a:t>petition</a:t>
            </a:r>
            <a:r>
              <a:rPr lang="zh-TW" altLang="en-US" dirty="0"/>
              <a:t>的散播分數</a:t>
            </a:r>
            <a:r>
              <a:rPr lang="en-US" altLang="zh-TW" dirty="0" err="1"/>
              <a:t>spreadrate</a:t>
            </a:r>
            <a:endParaRPr lang="en-US" altLang="zh-TW" dirty="0"/>
          </a:p>
          <a:p>
            <a:r>
              <a:rPr lang="zh-TW" altLang="en-US" dirty="0"/>
              <a:t>最後我們把提及分數和散播分數加總，得到每個</a:t>
            </a:r>
            <a:r>
              <a:rPr lang="en-US" altLang="zh-TW" dirty="0"/>
              <a:t>petition</a:t>
            </a:r>
            <a:r>
              <a:rPr lang="zh-TW" altLang="en-US" dirty="0"/>
              <a:t>的社群覆蓋度</a:t>
            </a:r>
            <a:endParaRPr lang="en-US" altLang="zh-TW" dirty="0"/>
          </a:p>
          <a:p>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1267385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接下來是社群情緒的分析</a:t>
            </a:r>
            <a:endParaRPr lang="en-US" altLang="zh-TW" dirty="0"/>
          </a:p>
          <a:p>
            <a:endParaRPr lang="en-US" altLang="zh-TW" dirty="0"/>
          </a:p>
          <a:p>
            <a:r>
              <a:rPr lang="zh-TW" altLang="en-US" dirty="0"/>
              <a:t>我們要評估群眾對於</a:t>
            </a:r>
            <a:r>
              <a:rPr lang="en-US" altLang="zh-TW" dirty="0"/>
              <a:t>petition</a:t>
            </a:r>
            <a:r>
              <a:rPr lang="zh-TW" altLang="en-US" dirty="0"/>
              <a:t>是正面還是負面的評價</a:t>
            </a:r>
            <a:endParaRPr lang="en-US" altLang="zh-TW" dirty="0"/>
          </a:p>
          <a:p>
            <a:endParaRPr lang="en-US" altLang="zh-TW" dirty="0"/>
          </a:p>
          <a:p>
            <a:r>
              <a:rPr lang="zh-TW" altLang="en-US" dirty="0"/>
              <a:t>因此用文本情感分析去分析群眾所發表的文字，以反推測人們對於此請願案件的情緒與感受</a:t>
            </a:r>
            <a:endParaRPr lang="en-US" altLang="zh-TW" dirty="0"/>
          </a:p>
          <a:p>
            <a:r>
              <a:rPr lang="zh-TW" altLang="en-US" dirty="0"/>
              <a:t>我們藉由提及推文的平均情感分數來作為</a:t>
            </a:r>
            <a:r>
              <a:rPr lang="en-US" altLang="zh-TW" dirty="0"/>
              <a:t>petition</a:t>
            </a:r>
            <a:r>
              <a:rPr lang="zh-TW" altLang="en-US" dirty="0"/>
              <a:t>整體的社群情緒</a:t>
            </a:r>
            <a:endParaRPr lang="en-US" altLang="zh-TW" dirty="0"/>
          </a:p>
          <a:p>
            <a:endParaRPr lang="en-US" altLang="zh-TW" dirty="0"/>
          </a:p>
          <a:p>
            <a:r>
              <a:rPr lang="zh-TW" altLang="en-US" dirty="0"/>
              <a:t>最後，我們將社群覆蓋度與社群情緒加總，得出社群媒體智慧分數</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3842033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接下來是請願案件分析模組</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2798271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首先是對於請願案件資訊的分析</a:t>
            </a:r>
            <a:endParaRPr lang="en-US" altLang="zh-TW" dirty="0"/>
          </a:p>
          <a:p>
            <a:endParaRPr lang="en-US" altLang="zh-TW" dirty="0"/>
          </a:p>
          <a:p>
            <a:r>
              <a:rPr lang="zh-TW" altLang="en-US" dirty="0"/>
              <a:t>根據研究，我們可以提取請願案件文本的三種元素分析</a:t>
            </a:r>
            <a:endParaRPr lang="en-US" altLang="zh-TW" dirty="0"/>
          </a:p>
          <a:p>
            <a:r>
              <a:rPr lang="zh-TW" altLang="en-US" dirty="0"/>
              <a:t>對於情緒，我們可以知道強烈的情緒線索和高認知度對於請願成功是有正面影響的</a:t>
            </a:r>
            <a:endParaRPr lang="en-US" altLang="zh-TW" dirty="0"/>
          </a:p>
          <a:p>
            <a:r>
              <a:rPr lang="zh-TW" altLang="en-US" dirty="0"/>
              <a:t>而關於道德的字詞，過多的道德性字眼對於線上請願案件成功可能有負面的影響</a:t>
            </a:r>
            <a:endParaRPr lang="en-US" altLang="zh-TW" dirty="0"/>
          </a:p>
          <a:p>
            <a:endParaRPr lang="en-US" altLang="zh-TW" dirty="0"/>
          </a:p>
          <a:p>
            <a:r>
              <a:rPr lang="zh-TW" altLang="en-US" dirty="0"/>
              <a:t>我們藉此分別計算</a:t>
            </a:r>
            <a:r>
              <a:rPr lang="en-US" altLang="zh-TW" dirty="0"/>
              <a:t>petition</a:t>
            </a:r>
            <a:r>
              <a:rPr lang="zh-TW" altLang="en-US" dirty="0"/>
              <a:t> 描述中的正面字詞、有助於認知度的字詞以及道德性的字詞的比例</a:t>
            </a:r>
            <a:endParaRPr lang="en-US" altLang="zh-TW" dirty="0"/>
          </a:p>
          <a:p>
            <a:r>
              <a:rPr lang="zh-TW" altLang="en-US" dirty="0"/>
              <a:t>並透過最下面的算式計算出每個</a:t>
            </a:r>
            <a:r>
              <a:rPr lang="en-US" altLang="zh-TW" dirty="0"/>
              <a:t>petition</a:t>
            </a:r>
            <a:r>
              <a:rPr lang="zh-TW" altLang="en-US" dirty="0"/>
              <a:t>的</a:t>
            </a:r>
            <a:r>
              <a:rPr lang="en-US" altLang="zh-TW" dirty="0"/>
              <a:t>petition description</a:t>
            </a:r>
            <a:r>
              <a:rPr lang="zh-TW" altLang="en-US" dirty="0"/>
              <a:t>分數</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29154241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第二個請願案件資訊是針對請願案件的更新頻率進行計算</a:t>
            </a:r>
            <a:endParaRPr lang="en-US" altLang="zh-TW" dirty="0"/>
          </a:p>
          <a:p>
            <a:r>
              <a:rPr lang="zh-TW" altLang="en-US" dirty="0"/>
              <a:t>由於</a:t>
            </a:r>
            <a:r>
              <a:rPr lang="en-US" altLang="zh-TW" dirty="0"/>
              <a:t>petition</a:t>
            </a:r>
            <a:r>
              <a:rPr lang="zh-TW" altLang="en-US" dirty="0"/>
              <a:t>的更新內容也是算在與潛在簽署者的溝通方式之一</a:t>
            </a:r>
            <a:endParaRPr lang="en-US" altLang="zh-TW" dirty="0"/>
          </a:p>
          <a:p>
            <a:r>
              <a:rPr lang="zh-TW" altLang="en-US" dirty="0"/>
              <a:t>當線上請願發起人越頻繁的更新，也可以代表這個</a:t>
            </a:r>
            <a:r>
              <a:rPr lang="en-US" altLang="zh-TW" dirty="0"/>
              <a:t>petition</a:t>
            </a:r>
            <a:r>
              <a:rPr lang="zh-TW" altLang="en-US" dirty="0"/>
              <a:t>對於發起人和簽署人是更有價值的</a:t>
            </a:r>
            <a:endParaRPr lang="en-US" altLang="zh-TW" dirty="0"/>
          </a:p>
          <a:p>
            <a:endParaRPr lang="en-US" altLang="zh-TW" dirty="0"/>
          </a:p>
          <a:p>
            <a:r>
              <a:rPr lang="zh-TW" altLang="en-US" dirty="0"/>
              <a:t>因此最後結合上述的公式將請願描述與更新頻率結合產生出</a:t>
            </a:r>
            <a:r>
              <a:rPr lang="en-US" altLang="zh-TW" dirty="0"/>
              <a:t>petition merit</a:t>
            </a:r>
          </a:p>
          <a:p>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36655197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此模組的第二個部分是對於已簽署者評論的分析</a:t>
            </a:r>
            <a:endParaRPr lang="en-US" altLang="zh-TW" dirty="0"/>
          </a:p>
          <a:p>
            <a:endParaRPr lang="en-US" altLang="zh-TW" dirty="0"/>
          </a:p>
          <a:p>
            <a:r>
              <a:rPr lang="zh-TW" altLang="en-US" dirty="0"/>
              <a:t>我們透過簽署者對於這個請願的情緒強烈度與留言數量</a:t>
            </a:r>
            <a:endParaRPr lang="en-US" altLang="zh-TW" dirty="0"/>
          </a:p>
          <a:p>
            <a:r>
              <a:rPr lang="zh-TW" altLang="en-US" dirty="0"/>
              <a:t>來間接作為他們對於這個線上請願的支持度，也就是</a:t>
            </a:r>
            <a:r>
              <a:rPr lang="en-US" altLang="zh-TW" dirty="0"/>
              <a:t>reason merit</a:t>
            </a:r>
          </a:p>
          <a:p>
            <a:endParaRPr lang="en-US" altLang="zh-TW" dirty="0"/>
          </a:p>
          <a:p>
            <a:r>
              <a:rPr lang="zh-TW" altLang="en-US" dirty="0"/>
              <a:t>我們也會根據該則留言所獲得的讚數，來調整分數</a:t>
            </a:r>
            <a:endParaRPr lang="en-US" altLang="zh-TW" dirty="0"/>
          </a:p>
          <a:p>
            <a:endParaRPr lang="en-US" altLang="zh-TW" dirty="0"/>
          </a:p>
          <a:p>
            <a:r>
              <a:rPr lang="zh-TW" altLang="en-US" dirty="0"/>
              <a:t>最後我們將</a:t>
            </a:r>
            <a:r>
              <a:rPr lang="en-US" altLang="zh-TW" dirty="0"/>
              <a:t>petition merit</a:t>
            </a:r>
            <a:r>
              <a:rPr lang="zh-TW" altLang="en-US" dirty="0"/>
              <a:t>和</a:t>
            </a:r>
            <a:r>
              <a:rPr lang="en-US" altLang="zh-TW" dirty="0"/>
              <a:t>reason merit</a:t>
            </a:r>
            <a:r>
              <a:rPr lang="zh-TW" altLang="en-US" dirty="0"/>
              <a:t>結合，成為請願案件模組的分數</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28</a:t>
            </a:fld>
            <a:endParaRPr lang="zh-TW" altLang="en-US"/>
          </a:p>
        </p:txBody>
      </p:sp>
    </p:spTree>
    <p:extLst>
      <p:ext uri="{BB962C8B-B14F-4D97-AF65-F5344CB8AC3E}">
        <p14:creationId xmlns:p14="http://schemas.microsoft.com/office/powerpoint/2010/main" val="5616938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最後線上請願案件推薦模組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此模組的目的是將上述的模組做整合，建立出請願案件的推薦清單</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29</a:t>
            </a:fld>
            <a:endParaRPr lang="zh-TW" altLang="en-US"/>
          </a:p>
        </p:txBody>
      </p:sp>
    </p:spTree>
    <p:extLst>
      <p:ext uri="{BB962C8B-B14F-4D97-AF65-F5344CB8AC3E}">
        <p14:creationId xmlns:p14="http://schemas.microsoft.com/office/powerpoint/2010/main" val="19523524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首先是計算請願案件的成功率</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我們利用先前已成功的線上請願案件</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透過前面模組分數作為</a:t>
            </a:r>
            <a:r>
              <a:rPr lang="en-US" altLang="zh-TW" dirty="0"/>
              <a:t>feature</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利用不同的機器學習方法訓練</a:t>
            </a:r>
            <a:r>
              <a:rPr lang="en-US" altLang="zh-TW" dirty="0"/>
              <a:t>model</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透過評估選出表現最佳的</a:t>
            </a:r>
            <a:r>
              <a:rPr lang="en-US" altLang="zh-TW" dirty="0"/>
              <a:t>model</a:t>
            </a:r>
            <a:r>
              <a:rPr lang="zh-TW" altLang="en-US" dirty="0"/>
              <a:t>來預估進行中的線上請願案件的成功率</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最後，我們將成功率 和</a:t>
            </a:r>
            <a:r>
              <a:rPr lang="en-US" altLang="zh-TW" dirty="0"/>
              <a:t>activist</a:t>
            </a:r>
            <a:r>
              <a:rPr lang="zh-TW" altLang="en-US" dirty="0"/>
              <a:t>的個人偏好用阿法權重結合</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得出該使用者對於每個請願案件的排行分數</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30</a:t>
            </a:fld>
            <a:endParaRPr lang="zh-TW" altLang="en-US"/>
          </a:p>
        </p:txBody>
      </p:sp>
    </p:spTree>
    <p:extLst>
      <p:ext uri="{BB962C8B-B14F-4D97-AF65-F5344CB8AC3E}">
        <p14:creationId xmlns:p14="http://schemas.microsoft.com/office/powerpoint/2010/main" val="28237397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在資料收集部分</a:t>
            </a:r>
            <a:endParaRPr lang="en-US" altLang="zh-TW" dirty="0"/>
          </a:p>
          <a:p>
            <a:r>
              <a:rPr lang="en-US" altLang="zh-TW" dirty="0" err="1"/>
              <a:t>Change.org</a:t>
            </a:r>
            <a:r>
              <a:rPr lang="zh-TW" altLang="en-US" dirty="0"/>
              <a:t>我們利用爬蟲的技術取得線上請願案件的資料，我們總共收集了</a:t>
            </a:r>
            <a:r>
              <a:rPr lang="en-US" altLang="zh-TW" dirty="0"/>
              <a:t>7720</a:t>
            </a:r>
            <a:r>
              <a:rPr lang="zh-TW" altLang="en-US" dirty="0"/>
              <a:t>個請願案件</a:t>
            </a:r>
            <a:endParaRPr lang="en-US" altLang="zh-TW" dirty="0"/>
          </a:p>
          <a:p>
            <a:r>
              <a:rPr lang="zh-TW" altLang="en-US" dirty="0"/>
              <a:t>其中包含了正在進行中和已經關閉的案件</a:t>
            </a:r>
            <a:endParaRPr lang="en-US" altLang="zh-TW" dirty="0"/>
          </a:p>
          <a:p>
            <a:r>
              <a:rPr lang="zh-TW" altLang="en-US" dirty="0"/>
              <a:t>以及共有</a:t>
            </a:r>
            <a:r>
              <a:rPr lang="en-US" altLang="zh-TW" dirty="0"/>
              <a:t>26</a:t>
            </a:r>
            <a:r>
              <a:rPr lang="zh-TW" altLang="en-US" dirty="0"/>
              <a:t>萬多的簽署留言</a:t>
            </a:r>
            <a:endParaRPr lang="en-US" altLang="zh-TW" dirty="0"/>
          </a:p>
          <a:p>
            <a:endParaRPr lang="en-US" altLang="zh-TW" dirty="0"/>
          </a:p>
          <a:p>
            <a:r>
              <a:rPr lang="zh-TW" altLang="en-US" dirty="0"/>
              <a:t>而在</a:t>
            </a:r>
            <a:r>
              <a:rPr lang="en-US" altLang="zh-TW" dirty="0"/>
              <a:t>twitter</a:t>
            </a:r>
            <a:r>
              <a:rPr lang="zh-TW" altLang="en-US" dirty="0"/>
              <a:t>方面 </a:t>
            </a:r>
            <a:endParaRPr lang="en-US" altLang="zh-TW" dirty="0"/>
          </a:p>
          <a:p>
            <a:r>
              <a:rPr lang="zh-TW" altLang="en-US" dirty="0"/>
              <a:t>我們利用官方</a:t>
            </a:r>
            <a:r>
              <a:rPr lang="en-US" altLang="zh-TW" dirty="0" err="1"/>
              <a:t>api</a:t>
            </a:r>
            <a:r>
              <a:rPr lang="zh-TW" altLang="en-US" dirty="0"/>
              <a:t>和爬蟲的方式取得</a:t>
            </a:r>
            <a:r>
              <a:rPr lang="en-US" altLang="zh-TW" dirty="0"/>
              <a:t>373</a:t>
            </a:r>
            <a:r>
              <a:rPr lang="zh-TW" altLang="en-US" dirty="0"/>
              <a:t>有關注</a:t>
            </a:r>
            <a:r>
              <a:rPr lang="en-US" altLang="zh-TW" dirty="0" err="1"/>
              <a:t>change.org</a:t>
            </a:r>
            <a:r>
              <a:rPr lang="zh-TW" altLang="en-US" dirty="0"/>
              <a:t>的活躍用戶，</a:t>
            </a:r>
            <a:endParaRPr lang="en-US" altLang="zh-TW" dirty="0"/>
          </a:p>
          <a:p>
            <a:r>
              <a:rPr lang="zh-TW" altLang="en-US" dirty="0"/>
              <a:t>和取得了共</a:t>
            </a:r>
            <a:r>
              <a:rPr lang="en-US" altLang="zh-TW" dirty="0"/>
              <a:t>51</a:t>
            </a:r>
            <a:r>
              <a:rPr lang="zh-TW" altLang="en-US" dirty="0"/>
              <a:t>萬多則推特，包含用戶的歷史推文和</a:t>
            </a:r>
            <a:r>
              <a:rPr lang="en-US" altLang="zh-TW" dirty="0"/>
              <a:t>petition case</a:t>
            </a:r>
            <a:r>
              <a:rPr lang="zh-TW" altLang="en-US" dirty="0"/>
              <a:t>相關提及的推文</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31</a:t>
            </a:fld>
            <a:endParaRPr lang="zh-TW" altLang="en-US"/>
          </a:p>
        </p:txBody>
      </p:sp>
    </p:spTree>
    <p:extLst>
      <p:ext uri="{BB962C8B-B14F-4D97-AF65-F5344CB8AC3E}">
        <p14:creationId xmlns:p14="http://schemas.microsoft.com/office/powerpoint/2010/main" val="654129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a:bodyPr>
          <a:lstStyle/>
          <a:p>
            <a:pPr>
              <a:defRPr/>
            </a:pPr>
            <a:r>
              <a:rPr lang="zh-TW" altLang="en-US" baseline="0" dirty="0"/>
              <a:t>再來是動機的部分</a:t>
            </a:r>
            <a:endParaRPr lang="en-US" altLang="zh-TW" baseline="0" dirty="0"/>
          </a:p>
          <a:p>
            <a:pPr>
              <a:defRPr/>
            </a:pPr>
            <a:r>
              <a:rPr lang="zh-TW" altLang="en-US" baseline="0" dirty="0"/>
              <a:t>剛剛有提到線上請願發起人的首要任務，就是需要收集到一定數量的簽署量</a:t>
            </a:r>
          </a:p>
          <a:p>
            <a:pPr>
              <a:defRPr/>
            </a:pPr>
            <a:r>
              <a:rPr lang="zh-TW" altLang="en-US" baseline="0" dirty="0"/>
              <a:t>然而，現在的人群和請願平台之間有一個差距，可以由兩個角度來看</a:t>
            </a:r>
            <a:endParaRPr lang="en-US" altLang="zh-TW" baseline="0" dirty="0"/>
          </a:p>
          <a:p>
            <a:pPr>
              <a:defRPr/>
            </a:pPr>
            <a:r>
              <a:rPr lang="zh-TW" altLang="en-US" baseline="0" dirty="0"/>
              <a:t>一是對於請願發起人來說，請願者為了解決問題在線上請願平台上發起請願，但如果不通過社群分享，就很難讓人們知道該請願的存在。</a:t>
            </a:r>
            <a:endParaRPr lang="en-US" altLang="zh-TW" baseline="0" dirty="0"/>
          </a:p>
          <a:p>
            <a:pPr>
              <a:defRPr/>
            </a:pPr>
            <a:r>
              <a:rPr lang="zh-TW" altLang="en-US" baseline="0" dirty="0"/>
              <a:t>二是對於以簽署人的角度，那就是大多數人不瀏覽請願網頁就無法接觸到新的案件。而每個支持活動的簽署人都會想要自己支持的請願能夠達到成功</a:t>
            </a:r>
            <a:endParaRPr lang="en-US" altLang="zh-TW" baseline="0" dirty="0"/>
          </a:p>
          <a:p>
            <a:pPr>
              <a:defRPr/>
            </a:pPr>
            <a:endParaRPr lang="en-US" altLang="zh-TW" baseline="0" dirty="0"/>
          </a:p>
          <a:p>
            <a:r>
              <a:rPr lang="zh-TW" altLang="en-US" baseline="0" dirty="0"/>
              <a:t>此外，人們在使用社群媒體時也常常因</a:t>
            </a:r>
            <a:r>
              <a:rPr lang="zh-TW" altLang="zh-TW" sz="1200" kern="1200" dirty="0">
                <a:solidFill>
                  <a:schemeClr val="tx1"/>
                </a:solidFill>
                <a:effectLst/>
                <a:latin typeface="+mn-lt"/>
                <a:ea typeface="+mn-ea"/>
                <a:cs typeface="+mn-cs"/>
              </a:rPr>
              <a:t>社群網絡中的複雜關係和資訊過載</a:t>
            </a:r>
            <a:r>
              <a:rPr lang="zh-TW" altLang="en-US"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使得向大眾</a:t>
            </a:r>
            <a:r>
              <a:rPr lang="zh-TW" altLang="zh-TW" sz="1200" b="1" kern="1200" dirty="0">
                <a:solidFill>
                  <a:schemeClr val="tx1"/>
                </a:solidFill>
                <a:effectLst/>
                <a:latin typeface="+mn-lt"/>
                <a:ea typeface="+mn-ea"/>
                <a:cs typeface="+mn-cs"/>
              </a:rPr>
              <a:t>推薦既吸引人</a:t>
            </a:r>
            <a:r>
              <a:rPr lang="zh-TW" altLang="en-US" sz="1200" b="1" kern="1200" dirty="0">
                <a:solidFill>
                  <a:schemeClr val="tx1"/>
                </a:solidFill>
                <a:effectLst/>
                <a:latin typeface="+mn-lt"/>
                <a:ea typeface="+mn-ea"/>
                <a:cs typeface="+mn-cs"/>
              </a:rPr>
              <a:t>、包含</a:t>
            </a:r>
            <a:r>
              <a:rPr lang="zh-TW" altLang="zh-TW" sz="1200" b="1" kern="1200" dirty="0">
                <a:solidFill>
                  <a:schemeClr val="tx1"/>
                </a:solidFill>
                <a:effectLst/>
                <a:latin typeface="+mn-lt"/>
                <a:ea typeface="+mn-ea"/>
                <a:cs typeface="+mn-cs"/>
              </a:rPr>
              <a:t>廣泛</a:t>
            </a:r>
            <a:r>
              <a:rPr lang="zh-TW" altLang="en-US" sz="1200" b="1" kern="1200" dirty="0">
                <a:solidFill>
                  <a:schemeClr val="tx1"/>
                </a:solidFill>
                <a:effectLst/>
                <a:latin typeface="+mn-lt"/>
                <a:ea typeface="+mn-ea"/>
                <a:cs typeface="+mn-cs"/>
              </a:rPr>
              <a:t>議題又受</a:t>
            </a:r>
            <a:r>
              <a:rPr lang="zh-TW" altLang="zh-TW" sz="1200" b="1" kern="1200" dirty="0">
                <a:solidFill>
                  <a:schemeClr val="tx1"/>
                </a:solidFill>
                <a:effectLst/>
                <a:latin typeface="+mn-lt"/>
                <a:ea typeface="+mn-ea"/>
                <a:cs typeface="+mn-cs"/>
              </a:rPr>
              <a:t>公眾關注</a:t>
            </a:r>
            <a:r>
              <a:rPr lang="zh-TW" altLang="zh-TW" sz="1200" kern="1200" dirty="0">
                <a:solidFill>
                  <a:schemeClr val="tx1"/>
                </a:solidFill>
                <a:effectLst/>
                <a:latin typeface="+mn-lt"/>
                <a:ea typeface="+mn-ea"/>
                <a:cs typeface="+mn-cs"/>
              </a:rPr>
              <a:t>的請願是很有挑戰性的。</a:t>
            </a:r>
            <a:endParaRPr lang="en-US" altLang="zh-TW" baseline="0" dirty="0"/>
          </a:p>
          <a:p>
            <a:pPr>
              <a:defRPr/>
            </a:pPr>
            <a:r>
              <a:rPr lang="zh-TW" altLang="en-US" baseline="0" dirty="0"/>
              <a:t>最後一個是線上請願活動若在一開始時不能吸引足夠的簽署量，我們可以預測出它的成功率就會偏低。</a:t>
            </a:r>
            <a:endParaRPr lang="en-US" altLang="zh-TW" baseline="0" dirty="0"/>
          </a:p>
          <a:p>
            <a:pPr>
              <a:defRPr/>
            </a:pPr>
            <a:r>
              <a:rPr lang="zh-TW" altLang="en-US" baseline="0" dirty="0"/>
              <a:t>藉由這三點構成了我們研究的動機，就是從社群的角度切入，藉由我們的機制去使得發起人能更有效率的收集簽名，而大眾能夠快速的找到有興趣的請願活動，促進線上請願的成功</a:t>
            </a:r>
            <a:endParaRPr lang="en-US" altLang="zh-TW" baseline="0" dirty="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5</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33897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在議題分類模組的部分</a:t>
            </a:r>
            <a:endParaRPr lang="en-US" altLang="zh-TW" dirty="0"/>
          </a:p>
          <a:p>
            <a:r>
              <a:rPr lang="zh-TW" altLang="en-US" dirty="0"/>
              <a:t>當經過資料前處理後，我們可以得出請願案件的特徵</a:t>
            </a:r>
            <a:endParaRPr lang="en-US" altLang="zh-TW" dirty="0"/>
          </a:p>
          <a:p>
            <a:endParaRPr lang="en-US" altLang="zh-TW" dirty="0"/>
          </a:p>
          <a:p>
            <a:r>
              <a:rPr kumimoji="1" lang="zh-TW" altLang="en-US" dirty="0"/>
              <a:t>然後經過</a:t>
            </a:r>
            <a:r>
              <a:rPr kumimoji="1" lang="en-US" altLang="zh-TW" dirty="0"/>
              <a:t>LDA</a:t>
            </a:r>
            <a:r>
              <a:rPr kumimoji="1" lang="zh-TW" altLang="en-US" dirty="0"/>
              <a:t> 文本主題模型分析後，我們透過每個</a:t>
            </a:r>
            <a:r>
              <a:rPr kumimoji="1" lang="en-US" altLang="zh-TW" dirty="0"/>
              <a:t>topic</a:t>
            </a:r>
            <a:r>
              <a:rPr kumimoji="1" lang="zh-TW" altLang="en-US" dirty="0"/>
              <a:t>標籤的組成，將</a:t>
            </a:r>
            <a:r>
              <a:rPr kumimoji="1" lang="en-US" altLang="zh-TW" dirty="0"/>
              <a:t>7720</a:t>
            </a:r>
            <a:r>
              <a:rPr kumimoji="1" lang="zh-TW" altLang="en-US" dirty="0"/>
              <a:t>個請願案件分類成</a:t>
            </a:r>
            <a:r>
              <a:rPr kumimoji="1" lang="en-US" altLang="zh-TW" dirty="0"/>
              <a:t>12</a:t>
            </a:r>
            <a:r>
              <a:rPr kumimoji="1" lang="zh-TW" altLang="en-US" dirty="0"/>
              <a:t>種議題，圖片是各種議題的分布狀況</a:t>
            </a:r>
            <a:endParaRPr kumimoji="1" lang="en-US" altLang="zh-TW" dirty="0"/>
          </a:p>
          <a:p>
            <a:r>
              <a:rPr kumimoji="1" lang="zh-TW" altLang="en-US" dirty="0"/>
              <a:t>包含教育、人權、女權、環境議題等等</a:t>
            </a:r>
            <a:endParaRPr kumimoji="1"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32</a:t>
            </a:fld>
            <a:endParaRPr lang="zh-TW" altLang="en-US"/>
          </a:p>
        </p:txBody>
      </p:sp>
    </p:spTree>
    <p:extLst>
      <p:ext uri="{BB962C8B-B14F-4D97-AF65-F5344CB8AC3E}">
        <p14:creationId xmlns:p14="http://schemas.microsoft.com/office/powerpoint/2010/main" val="12290409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接下來是</a:t>
            </a:r>
            <a:r>
              <a:rPr lang="en-US" altLang="zh-TW" dirty="0"/>
              <a:t>activist</a:t>
            </a:r>
            <a:r>
              <a:rPr lang="zh-TW" altLang="en-US" dirty="0"/>
              <a:t>偏好分析模組</a:t>
            </a:r>
            <a:endParaRPr lang="en-US" altLang="zh-TW" dirty="0"/>
          </a:p>
          <a:p>
            <a:r>
              <a:rPr lang="zh-TW" altLang="en-US" dirty="0"/>
              <a:t>我們將推文進行前處理後</a:t>
            </a:r>
            <a:endParaRPr lang="en-US" altLang="zh-TW" dirty="0"/>
          </a:p>
          <a:p>
            <a:r>
              <a:rPr lang="zh-TW" altLang="en-US" dirty="0"/>
              <a:t>利用上一個模組訓練出的</a:t>
            </a:r>
            <a:r>
              <a:rPr lang="en-US" altLang="zh-TW" dirty="0"/>
              <a:t>LDA</a:t>
            </a:r>
            <a:r>
              <a:rPr lang="zh-TW" altLang="en-US" dirty="0"/>
              <a:t>模型 </a:t>
            </a:r>
            <a:endParaRPr lang="en-US" altLang="zh-TW" dirty="0"/>
          </a:p>
          <a:p>
            <a:r>
              <a:rPr lang="zh-TW" altLang="en-US" dirty="0"/>
              <a:t>計算出每個推文對於對應到</a:t>
            </a:r>
            <a:r>
              <a:rPr lang="en-US" altLang="zh-TW" dirty="0"/>
              <a:t>12</a:t>
            </a:r>
            <a:r>
              <a:rPr lang="zh-TW" altLang="en-US" dirty="0"/>
              <a:t>個議題的機率 進行議題分類</a:t>
            </a:r>
            <a:endParaRPr lang="en-US" altLang="zh-TW" dirty="0"/>
          </a:p>
          <a:p>
            <a:endParaRPr lang="en-US" altLang="zh-TW" dirty="0"/>
          </a:p>
          <a:p>
            <a:r>
              <a:rPr lang="zh-TW" altLang="en-US" dirty="0"/>
              <a:t>中間的表格是範例</a:t>
            </a:r>
            <a:endParaRPr lang="en-US" altLang="zh-TW" dirty="0"/>
          </a:p>
          <a:p>
            <a:r>
              <a:rPr lang="zh-TW" altLang="en-US" dirty="0"/>
              <a:t>我們可以知道左邊是政府議題相關的推文內容</a:t>
            </a:r>
            <a:endParaRPr lang="en-US" altLang="zh-TW" dirty="0"/>
          </a:p>
          <a:p>
            <a:r>
              <a:rPr lang="zh-TW" altLang="en-US" dirty="0"/>
              <a:t>而右邊是關於女性權利的</a:t>
            </a:r>
            <a:endParaRPr lang="en-US" altLang="zh-TW" dirty="0"/>
          </a:p>
          <a:p>
            <a:endParaRPr lang="en-US" altLang="zh-TW" dirty="0"/>
          </a:p>
          <a:p>
            <a:r>
              <a:rPr lang="zh-TW" altLang="en-US" dirty="0"/>
              <a:t>最後將</a:t>
            </a:r>
            <a:r>
              <a:rPr lang="en-US" altLang="zh-TW" dirty="0"/>
              <a:t>373</a:t>
            </a:r>
            <a:r>
              <a:rPr lang="zh-TW" altLang="en-US" dirty="0"/>
              <a:t>個</a:t>
            </a:r>
            <a:r>
              <a:rPr lang="en-US" altLang="zh-TW" dirty="0"/>
              <a:t>activist</a:t>
            </a:r>
            <a:r>
              <a:rPr lang="zh-TW" altLang="en-US" dirty="0"/>
              <a:t>歷史推文進行分析 可以得到他們的顯性偏好</a:t>
            </a:r>
            <a:endParaRPr lang="en-US" altLang="zh-TW" dirty="0"/>
          </a:p>
          <a:p>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33</a:t>
            </a:fld>
            <a:endParaRPr lang="zh-TW" altLang="en-US"/>
          </a:p>
        </p:txBody>
      </p:sp>
    </p:spTree>
    <p:extLst>
      <p:ext uri="{BB962C8B-B14F-4D97-AF65-F5344CB8AC3E}">
        <p14:creationId xmlns:p14="http://schemas.microsoft.com/office/powerpoint/2010/main" val="2297555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接下來是社群緊密度分析 用來分析使用者的潛在偏好</a:t>
            </a:r>
            <a:endParaRPr lang="en-US" altLang="zh-TW" dirty="0"/>
          </a:p>
          <a:p>
            <a:r>
              <a:rPr lang="zh-TW" altLang="en-US" dirty="0"/>
              <a:t>上圖是根據</a:t>
            </a:r>
            <a:r>
              <a:rPr lang="en-US" altLang="zh-TW" dirty="0"/>
              <a:t>user</a:t>
            </a:r>
            <a:r>
              <a:rPr lang="zh-TW" altLang="en-US" dirty="0"/>
              <a:t>兩兩之間的共同好友 共同追蹤得出的影響程度分數</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下圖是說明社群關係的連結狀況，每個節點代表一位使用者，</a:t>
            </a:r>
            <a:r>
              <a:rPr lang="en-US" altLang="zh-TW" dirty="0"/>
              <a:t>link</a:t>
            </a:r>
            <a:r>
              <a:rPr lang="zh-TW" altLang="en-US" dirty="0"/>
              <a:t>代表他們在社群平台上有關係</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藉由影響程度的分數 我們可以得出使用者的潛在偏好</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34</a:t>
            </a:fld>
            <a:endParaRPr lang="zh-TW" altLang="en-US"/>
          </a:p>
        </p:txBody>
      </p:sp>
    </p:spTree>
    <p:extLst>
      <p:ext uri="{BB962C8B-B14F-4D97-AF65-F5344CB8AC3E}">
        <p14:creationId xmlns:p14="http://schemas.microsoft.com/office/powerpoint/2010/main" val="32923650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我們將顯性與潛在偏好相結合</a:t>
            </a:r>
            <a:endParaRPr lang="en-US" altLang="zh-TW" dirty="0"/>
          </a:p>
          <a:p>
            <a:r>
              <a:rPr lang="zh-TW" altLang="en-US" dirty="0"/>
              <a:t>可以得到</a:t>
            </a:r>
            <a:r>
              <a:rPr lang="en-US" altLang="zh-TW" dirty="0"/>
              <a:t>activist</a:t>
            </a:r>
            <a:r>
              <a:rPr lang="zh-TW" altLang="en-US" dirty="0"/>
              <a:t>對十二個議題的偏好分數 如上表</a:t>
            </a:r>
            <a:endParaRPr lang="en-US" altLang="zh-TW" dirty="0"/>
          </a:p>
          <a:p>
            <a:endParaRPr lang="en-US" altLang="zh-TW" dirty="0"/>
          </a:p>
          <a:p>
            <a:r>
              <a:rPr lang="zh-TW" altLang="en-US" dirty="0"/>
              <a:t>下圖是根據</a:t>
            </a:r>
            <a:r>
              <a:rPr lang="en-US" altLang="zh-TW" dirty="0"/>
              <a:t>373</a:t>
            </a:r>
            <a:r>
              <a:rPr lang="zh-TW" altLang="en-US" dirty="0"/>
              <a:t>位</a:t>
            </a:r>
            <a:r>
              <a:rPr lang="en-US" altLang="zh-TW" dirty="0"/>
              <a:t>activist</a:t>
            </a:r>
            <a:r>
              <a:rPr lang="zh-TW" altLang="en-US" dirty="0"/>
              <a:t>的前三名喜好議題的分佈圖</a:t>
            </a:r>
            <a:endParaRPr lang="en-US" altLang="zh-TW" dirty="0"/>
          </a:p>
          <a:p>
            <a:r>
              <a:rPr lang="zh-TW" altLang="en-US" dirty="0"/>
              <a:t>從圖中可以看出，第</a:t>
            </a:r>
            <a:r>
              <a:rPr lang="en-US" altLang="zh-TW" dirty="0"/>
              <a:t>1</a:t>
            </a:r>
            <a:r>
              <a:rPr lang="zh-TW" altLang="en-US" dirty="0"/>
              <a:t>個議題（</a:t>
            </a:r>
            <a:r>
              <a:rPr lang="en-US" altLang="zh-TW" dirty="0"/>
              <a:t>justice</a:t>
            </a:r>
            <a:r>
              <a:rPr lang="zh-TW" altLang="en-US" dirty="0"/>
              <a:t>）和第</a:t>
            </a:r>
            <a:r>
              <a:rPr lang="en-US" altLang="zh-TW" dirty="0"/>
              <a:t>9</a:t>
            </a:r>
            <a:r>
              <a:rPr lang="zh-TW" altLang="en-US" dirty="0"/>
              <a:t>個議題（</a:t>
            </a:r>
            <a:r>
              <a:rPr lang="en-US" altLang="zh-TW" dirty="0"/>
              <a:t>women’s rights</a:t>
            </a:r>
            <a:r>
              <a:rPr lang="zh-TW" altLang="en-US" dirty="0"/>
              <a:t>）是人們最頻繁關注的議題</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35</a:t>
            </a:fld>
            <a:endParaRPr lang="zh-TW" altLang="en-US"/>
          </a:p>
        </p:txBody>
      </p:sp>
    </p:spTree>
    <p:extLst>
      <p:ext uri="{BB962C8B-B14F-4D97-AF65-F5344CB8AC3E}">
        <p14:creationId xmlns:p14="http://schemas.microsoft.com/office/powerpoint/2010/main" val="31916585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對於線上請願的部分 我們開始計算他們在社群媒體上的資訊</a:t>
            </a:r>
            <a:endParaRPr lang="en-US" altLang="zh-TW" dirty="0"/>
          </a:p>
          <a:p>
            <a:pPr marL="0" indent="0">
              <a:buFont typeface="Arial" panose="020B0604020202020204" pitchFamily="34" charset="0"/>
              <a:buNone/>
            </a:pPr>
            <a:endParaRPr lang="en-US" altLang="zh-TW" dirty="0"/>
          </a:p>
          <a:p>
            <a:pPr marL="0" indent="0">
              <a:buFont typeface="Arial" panose="020B0604020202020204" pitchFamily="34" charset="0"/>
              <a:buNone/>
            </a:pPr>
            <a:r>
              <a:rPr lang="zh-TW" altLang="en-US" dirty="0"/>
              <a:t>我們收集每個</a:t>
            </a:r>
            <a:r>
              <a:rPr lang="en-US" altLang="zh-TW" dirty="0"/>
              <a:t>petition</a:t>
            </a:r>
            <a:r>
              <a:rPr lang="zh-TW" altLang="en-US" dirty="0"/>
              <a:t>從發起日期一個月內的提及推文數</a:t>
            </a:r>
            <a:endParaRPr lang="en-US" altLang="zh-TW" dirty="0"/>
          </a:p>
          <a:p>
            <a:pPr marL="0" indent="0">
              <a:buFont typeface="Arial" panose="020B0604020202020204" pitchFamily="34" charset="0"/>
              <a:buNone/>
            </a:pPr>
            <a:r>
              <a:rPr lang="zh-TW" altLang="en-US" dirty="0"/>
              <a:t>計算出提及度以及散播度</a:t>
            </a:r>
            <a:endParaRPr lang="en-US" altLang="zh-TW" dirty="0"/>
          </a:p>
          <a:p>
            <a:pPr marL="0" indent="0">
              <a:buFont typeface="Arial" panose="020B0604020202020204" pitchFamily="34" charset="0"/>
              <a:buNone/>
            </a:pPr>
            <a:r>
              <a:rPr lang="zh-TW" altLang="en-US" dirty="0"/>
              <a:t>得到社群覆蓋度分數</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36</a:t>
            </a:fld>
            <a:endParaRPr lang="zh-TW" altLang="en-US"/>
          </a:p>
        </p:txBody>
      </p:sp>
    </p:spTree>
    <p:extLst>
      <p:ext uri="{BB962C8B-B14F-4D97-AF65-F5344CB8AC3E}">
        <p14:creationId xmlns:p14="http://schemas.microsoft.com/office/powerpoint/2010/main" val="25590816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再來是社群情緒分析</a:t>
            </a:r>
            <a:endParaRPr lang="en-US" altLang="zh-TW" dirty="0"/>
          </a:p>
          <a:p>
            <a:r>
              <a:rPr lang="zh-TW" altLang="en-US" dirty="0"/>
              <a:t>我們用</a:t>
            </a:r>
            <a:r>
              <a:rPr lang="en-US" altLang="zh-TW" dirty="0"/>
              <a:t>VADER</a:t>
            </a:r>
            <a:r>
              <a:rPr lang="zh-TW" altLang="en-US" dirty="0"/>
              <a:t>計算出此推文的極性分數</a:t>
            </a:r>
            <a:endParaRPr lang="en-US" altLang="zh-TW" dirty="0"/>
          </a:p>
          <a:p>
            <a:r>
              <a:rPr lang="zh-TW" altLang="en-US" dirty="0"/>
              <a:t>並加總取平均作為該請願案件的情緒分數</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在此我們使用</a:t>
            </a:r>
            <a:r>
              <a:rPr kumimoji="1" lang="en-US" altLang="zh-TW" dirty="0"/>
              <a:t>Vader</a:t>
            </a:r>
            <a:r>
              <a:rPr kumimoji="1" lang="zh-TW" altLang="en-US" dirty="0"/>
              <a:t>來計算，因為</a:t>
            </a:r>
            <a:r>
              <a:rPr lang="en-US" altLang="zh-TW" sz="1200" b="0" i="0" kern="1200" dirty="0">
                <a:solidFill>
                  <a:schemeClr val="tx1"/>
                </a:solidFill>
                <a:effectLst/>
                <a:latin typeface="+mn-lt"/>
                <a:ea typeface="+mn-ea"/>
                <a:cs typeface="+mn-cs"/>
              </a:rPr>
              <a:t>Vader </a:t>
            </a:r>
            <a:r>
              <a:rPr lang="zh-TW" altLang="en-US" sz="1200" b="0" i="0" kern="1200" dirty="0">
                <a:solidFill>
                  <a:schemeClr val="tx1"/>
                </a:solidFill>
                <a:effectLst/>
                <a:latin typeface="+mn-lt"/>
                <a:ea typeface="+mn-ea"/>
                <a:cs typeface="+mn-cs"/>
              </a:rPr>
              <a:t>在社群媒體資料的情緒分析上有良好的表現</a:t>
            </a:r>
            <a:endParaRPr kumimoji="1"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37</a:t>
            </a:fld>
            <a:endParaRPr lang="zh-TW" altLang="en-US"/>
          </a:p>
        </p:txBody>
      </p:sp>
    </p:spTree>
    <p:extLst>
      <p:ext uri="{BB962C8B-B14F-4D97-AF65-F5344CB8AC3E}">
        <p14:creationId xmlns:p14="http://schemas.microsoft.com/office/powerpoint/2010/main" val="28477335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再來是更新頻率的分析</a:t>
            </a:r>
            <a:endParaRPr lang="en-US" altLang="zh-TW" dirty="0"/>
          </a:p>
          <a:p>
            <a:endParaRPr lang="en-US" altLang="zh-TW" dirty="0"/>
          </a:p>
          <a:p>
            <a:r>
              <a:rPr lang="zh-TW" altLang="en-US" dirty="0"/>
              <a:t>我們藉由每個請願案件更新的次數，以及第一次與最後一次更新的日期 計算更新的頻率</a:t>
            </a:r>
            <a:endParaRPr lang="en-US" altLang="zh-TW" dirty="0"/>
          </a:p>
          <a:p>
            <a:endParaRPr lang="en-US" altLang="zh-TW" dirty="0"/>
          </a:p>
          <a:p>
            <a:r>
              <a:rPr lang="zh-TW" altLang="en-US" dirty="0"/>
              <a:t>右圖是請願案件更新次數的分佈圖，我們可以看到大多數的請願案件還是不常更新甚至是沒有更新</a:t>
            </a:r>
            <a:endParaRPr lang="en-US" altLang="zh-TW" dirty="0"/>
          </a:p>
          <a:p>
            <a:r>
              <a:rPr lang="zh-TW" altLang="en-US" dirty="0"/>
              <a:t>少數的請願案件會有十次的頻繁更新</a:t>
            </a:r>
            <a:endParaRPr lang="en-US" altLang="zh-TW" dirty="0"/>
          </a:p>
          <a:p>
            <a:endParaRPr lang="en-US" altLang="zh-TW" dirty="0"/>
          </a:p>
          <a:p>
            <a:r>
              <a:rPr lang="zh-TW" altLang="en-US" dirty="0"/>
              <a:t>最後一部分是請願案件留言的數量與情緒分數</a:t>
            </a:r>
            <a:endParaRPr lang="en-US" altLang="zh-TW" dirty="0"/>
          </a:p>
          <a:p>
            <a:r>
              <a:rPr lang="zh-TW" altLang="en-US" dirty="0"/>
              <a:t>我們將請願案件描述、更新頻率、與留言的分數結合</a:t>
            </a:r>
            <a:endParaRPr lang="en-US" altLang="zh-TW" dirty="0"/>
          </a:p>
          <a:p>
            <a:r>
              <a:rPr lang="zh-TW" altLang="en-US" dirty="0"/>
              <a:t>得到了請願案件資訊的總分</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38</a:t>
            </a:fld>
            <a:endParaRPr lang="zh-TW" altLang="en-US"/>
          </a:p>
        </p:txBody>
      </p:sp>
    </p:spTree>
    <p:extLst>
      <p:ext uri="{BB962C8B-B14F-4D97-AF65-F5344CB8AC3E}">
        <p14:creationId xmlns:p14="http://schemas.microsoft.com/office/powerpoint/2010/main" val="20037162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接著是分析請願案件本身的資訊</a:t>
            </a:r>
            <a:endParaRPr lang="en-US" altLang="zh-TW" dirty="0"/>
          </a:p>
          <a:p>
            <a:endParaRPr lang="en-US" altLang="zh-TW" dirty="0"/>
          </a:p>
          <a:p>
            <a:r>
              <a:rPr lang="zh-TW" altLang="en-US" dirty="0"/>
              <a:t>我們將請願案件的描述做</a:t>
            </a:r>
            <a:r>
              <a:rPr lang="en-US" altLang="zh-TW" dirty="0"/>
              <a:t>word tokenize</a:t>
            </a:r>
          </a:p>
          <a:p>
            <a:r>
              <a:rPr lang="zh-TW" altLang="en-US" dirty="0"/>
              <a:t>利用</a:t>
            </a:r>
            <a:r>
              <a:rPr lang="en-US" altLang="zh-TW" dirty="0"/>
              <a:t>LIWC</a:t>
            </a:r>
            <a:r>
              <a:rPr lang="zh-TW" altLang="en-US" dirty="0"/>
              <a:t>字典 計算出文本的認知度 情緒 以及 道德字詞的比例</a:t>
            </a:r>
            <a:endParaRPr lang="en-US" altLang="zh-TW" dirty="0"/>
          </a:p>
          <a:p>
            <a:pPr marL="0" indent="0">
              <a:buFont typeface="Arial" panose="020B0604020202020204" pitchFamily="34" charset="0"/>
              <a:buNone/>
            </a:pPr>
            <a:r>
              <a:rPr lang="zh-TW" altLang="en-US" dirty="0"/>
              <a:t>使用前面提到的算式 ，得出</a:t>
            </a:r>
            <a:r>
              <a:rPr lang="en-US" altLang="zh-TW" dirty="0"/>
              <a:t>petition </a:t>
            </a:r>
            <a:r>
              <a:rPr lang="zh-TW" altLang="en-US" dirty="0"/>
              <a:t>描述的分數</a:t>
            </a:r>
            <a:endParaRPr lang="en-US" altLang="zh-TW" dirty="0"/>
          </a:p>
          <a:p>
            <a:pPr marL="0" indent="0">
              <a:buFont typeface="Arial" panose="020B0604020202020204" pitchFamily="34" charset="0"/>
              <a:buNone/>
            </a:pPr>
            <a:endParaRPr lang="en-US" altLang="zh-TW" dirty="0"/>
          </a:p>
          <a:p>
            <a:pPr marL="0" indent="0">
              <a:buFont typeface="Arial" panose="020B0604020202020204" pitchFamily="34" charset="0"/>
              <a:buNone/>
            </a:pPr>
            <a:r>
              <a:rPr lang="zh-TW" altLang="en-US" dirty="0"/>
              <a:t>表格是兩個</a:t>
            </a:r>
            <a:r>
              <a:rPr lang="en-US" altLang="zh-TW" dirty="0"/>
              <a:t>petition description score</a:t>
            </a:r>
            <a:r>
              <a:rPr lang="zh-TW" altLang="en-US" dirty="0"/>
              <a:t>的範例</a:t>
            </a:r>
            <a:endParaRPr lang="en-US" altLang="zh-TW" dirty="0"/>
          </a:p>
          <a:p>
            <a:pPr marL="0" indent="0">
              <a:buFont typeface="Arial" panose="020B0604020202020204" pitchFamily="34" charset="0"/>
              <a:buNone/>
            </a:pPr>
            <a:r>
              <a:rPr lang="zh-TW" altLang="en-US" dirty="0"/>
              <a:t>雖然右邊情緒線索的比例較高 但由於道德元素比較多</a:t>
            </a:r>
            <a:endParaRPr lang="en-US" altLang="zh-TW" dirty="0"/>
          </a:p>
          <a:p>
            <a:pPr marL="0" indent="0">
              <a:buFont typeface="Arial" panose="020B0604020202020204" pitchFamily="34" charset="0"/>
              <a:buNone/>
            </a:pPr>
            <a:r>
              <a:rPr lang="zh-TW" altLang="en-US" dirty="0"/>
              <a:t>所以總體的得分還是相較於左邊低</a:t>
            </a:r>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39</a:t>
            </a:fld>
            <a:endParaRPr lang="zh-TW" altLang="en-US"/>
          </a:p>
        </p:txBody>
      </p:sp>
    </p:spTree>
    <p:extLst>
      <p:ext uri="{BB962C8B-B14F-4D97-AF65-F5344CB8AC3E}">
        <p14:creationId xmlns:p14="http://schemas.microsoft.com/office/powerpoint/2010/main" val="9567938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在最後一個實驗步驟</a:t>
            </a:r>
            <a:endParaRPr kumimoji="1" lang="en-US" altLang="zh-TW" dirty="0"/>
          </a:p>
          <a:p>
            <a:endParaRPr kumimoji="1" lang="en-US" altLang="zh-TW" dirty="0"/>
          </a:p>
          <a:p>
            <a:r>
              <a:rPr kumimoji="1" lang="zh-TW" altLang="en-US" dirty="0"/>
              <a:t>因為是成功與不成功的預測 ，我們採用了一些在監督式學習具有代表性的</a:t>
            </a:r>
            <a:r>
              <a:rPr kumimoji="1" lang="en-US" altLang="zh-TW" dirty="0"/>
              <a:t>model</a:t>
            </a:r>
            <a:r>
              <a:rPr kumimoji="1" lang="zh-TW" altLang="en-US" dirty="0"/>
              <a:t>，像是</a:t>
            </a:r>
            <a:r>
              <a:rPr lang="en-US" altLang="zh-TW" dirty="0" err="1"/>
              <a:t>XGBoost</a:t>
            </a:r>
            <a:r>
              <a:rPr lang="en-US" altLang="zh-TW" dirty="0"/>
              <a:t> ,</a:t>
            </a:r>
            <a:r>
              <a:rPr kumimoji="1" lang="zh-TW" altLang="en-US" dirty="0"/>
              <a:t>邏輯回歸</a:t>
            </a:r>
            <a:r>
              <a:rPr kumimoji="1" lang="en-US" altLang="zh-TW" dirty="0"/>
              <a:t>,</a:t>
            </a:r>
            <a:r>
              <a:rPr lang="en-US" altLang="zh-TW" dirty="0"/>
              <a:t> KNN</a:t>
            </a:r>
            <a:r>
              <a:rPr lang="zh-TW" altLang="en-US" dirty="0"/>
              <a:t>和</a:t>
            </a:r>
            <a:r>
              <a:rPr lang="zh-TW" altLang="en-US" sz="1200" b="0" i="0" kern="1200" dirty="0">
                <a:solidFill>
                  <a:schemeClr val="tx1"/>
                </a:solidFill>
                <a:effectLst/>
                <a:latin typeface="+mn-lt"/>
                <a:ea typeface="+mn-ea"/>
                <a:cs typeface="+mn-cs"/>
              </a:rPr>
              <a:t>多項式貝氏分類器</a:t>
            </a:r>
            <a:endParaRPr lang="en-US" altLang="zh-TW" sz="1200" b="0" i="0" kern="1200" dirty="0">
              <a:solidFill>
                <a:schemeClr val="tx1"/>
              </a:solidFill>
              <a:effectLst/>
              <a:latin typeface="+mn-lt"/>
              <a:ea typeface="+mn-ea"/>
              <a:cs typeface="+mn-cs"/>
            </a:endParaRPr>
          </a:p>
          <a:p>
            <a:endParaRPr kumimoji="1"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通過五個指標進行評估，根據實驗結果 </a:t>
            </a:r>
            <a:r>
              <a:rPr lang="en-US" altLang="zh-TW" dirty="0" err="1"/>
              <a:t>XGBoost</a:t>
            </a:r>
            <a:r>
              <a:rPr lang="zh-TW" altLang="en-US" dirty="0"/>
              <a:t>的表現最好 所以我們使用它來預測案件的成功率</a:t>
            </a:r>
            <a:endParaRPr lang="en-US" altLang="zh-TW"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zh-TW" altLang="en-US" dirty="0"/>
              <a:t>最終我們結合個人對議題的偏好與請願案件的成功率</a:t>
            </a:r>
            <a:endParaRPr lang="en-US" altLang="zh-TW"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zh-TW" altLang="en-US" dirty="0"/>
              <a:t>為每個</a:t>
            </a:r>
            <a:r>
              <a:rPr lang="en-US" altLang="zh-TW" dirty="0"/>
              <a:t>activist</a:t>
            </a:r>
            <a:r>
              <a:rPr lang="zh-TW" altLang="en-US" dirty="0"/>
              <a:t>產生請願案件的列表</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40</a:t>
            </a:fld>
            <a:endParaRPr lang="zh-TW" altLang="en-US"/>
          </a:p>
        </p:txBody>
      </p:sp>
    </p:spTree>
    <p:extLst>
      <p:ext uri="{BB962C8B-B14F-4D97-AF65-F5344CB8AC3E}">
        <p14:creationId xmlns:p14="http://schemas.microsoft.com/office/powerpoint/2010/main" val="33249737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zh-TW" altLang="en-US" dirty="0"/>
              <a:t>第一項評估是針對不同的機器學習</a:t>
            </a:r>
            <a:r>
              <a:rPr lang="en-US" altLang="zh-TW" dirty="0"/>
              <a:t>model</a:t>
            </a:r>
            <a:r>
              <a:rPr lang="zh-TW" altLang="en-US" dirty="0"/>
              <a:t>進行評估</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為了衡量模型的預測表現，我們通過五個指標進行評估</a:t>
            </a:r>
            <a:r>
              <a:rPr lang="en-US" altLang="zh-TW" baseline="0" dirty="0"/>
              <a:t> : </a:t>
            </a:r>
            <a:r>
              <a:rPr lang="zh-TW" altLang="en-US" dirty="0"/>
              <a:t>分別為</a:t>
            </a:r>
            <a:r>
              <a:rPr lang="en-US" altLang="zh-TW" dirty="0"/>
              <a:t>accuracy</a:t>
            </a:r>
            <a:r>
              <a:rPr lang="zh-TW" altLang="en-US" dirty="0"/>
              <a:t>、</a:t>
            </a:r>
            <a:r>
              <a:rPr lang="en-US" altLang="zh-TW" dirty="0"/>
              <a:t>Recall</a:t>
            </a:r>
            <a:r>
              <a:rPr lang="zh-TW" altLang="en-US" dirty="0"/>
              <a:t>、</a:t>
            </a:r>
            <a:r>
              <a:rPr lang="en-US" altLang="zh-TW" dirty="0"/>
              <a:t>Precision</a:t>
            </a:r>
            <a:r>
              <a:rPr lang="zh-TW" altLang="en-US" dirty="0"/>
              <a:t>、</a:t>
            </a:r>
            <a:r>
              <a:rPr lang="en-US" altLang="zh-TW" dirty="0"/>
              <a:t>F1-Score</a:t>
            </a:r>
            <a:r>
              <a:rPr lang="zh-TW" altLang="en-US" dirty="0"/>
              <a:t>和</a:t>
            </a:r>
            <a:r>
              <a:rPr lang="en-US" altLang="zh-TW" dirty="0"/>
              <a:t>AUC</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在比較不同的分類模型時，我們可得到各模型</a:t>
            </a:r>
            <a:r>
              <a:rPr lang="en-US" altLang="zh-TW" sz="1200" b="0" i="0" kern="1200" dirty="0">
                <a:solidFill>
                  <a:schemeClr val="tx1"/>
                </a:solidFill>
                <a:effectLst/>
                <a:latin typeface="+mn-lt"/>
                <a:ea typeface="+mn-ea"/>
                <a:cs typeface="+mn-cs"/>
              </a:rPr>
              <a:t>ROC</a:t>
            </a:r>
            <a:r>
              <a:rPr lang="zh-TW" altLang="en-US" sz="1200" b="0" i="0" kern="1200" dirty="0">
                <a:solidFill>
                  <a:schemeClr val="tx1"/>
                </a:solidFill>
                <a:effectLst/>
                <a:latin typeface="+mn-lt"/>
                <a:ea typeface="+mn-ea"/>
                <a:cs typeface="+mn-cs"/>
              </a:rPr>
              <a:t>曲線的曲線下面積</a:t>
            </a:r>
            <a:r>
              <a:rPr lang="en-US" altLang="zh-TW" sz="1200" b="0" i="0" kern="1200" dirty="0">
                <a:solidFill>
                  <a:schemeClr val="tx1"/>
                </a:solidFill>
                <a:effectLst/>
                <a:latin typeface="+mn-lt"/>
                <a:ea typeface="+mn-ea"/>
                <a:cs typeface="+mn-cs"/>
              </a:rPr>
              <a:t>AUC</a:t>
            </a:r>
            <a:r>
              <a:rPr lang="zh-TW" altLang="en-US" sz="1200" b="0" i="0" kern="1200" dirty="0">
                <a:solidFill>
                  <a:schemeClr val="tx1"/>
                </a:solidFill>
                <a:effectLst/>
                <a:latin typeface="+mn-lt"/>
                <a:ea typeface="+mn-ea"/>
                <a:cs typeface="+mn-cs"/>
              </a:rPr>
              <a:t>，用來做為模型優劣的指標。</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41</a:t>
            </a:fld>
            <a:endParaRPr lang="zh-TW" altLang="en-US"/>
          </a:p>
        </p:txBody>
      </p:sp>
    </p:spTree>
    <p:extLst>
      <p:ext uri="{BB962C8B-B14F-4D97-AF65-F5344CB8AC3E}">
        <p14:creationId xmlns:p14="http://schemas.microsoft.com/office/powerpoint/2010/main" val="670048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20000"/>
          </a:bodyPr>
          <a:lstStyle/>
          <a:p>
            <a:pPr>
              <a:defRPr/>
            </a:pPr>
            <a:r>
              <a:rPr lang="zh-TW" altLang="en-US" dirty="0"/>
              <a:t>為了解決之前所提到的問題，本研究包含了兩個研究議題</a:t>
            </a:r>
            <a:endParaRPr lang="en-US" altLang="zh-TW" baseline="0" dirty="0"/>
          </a:p>
          <a:p>
            <a:pPr>
              <a:defRPr/>
            </a:pPr>
            <a:endParaRPr lang="en-US" altLang="zh-TW" baseline="0" dirty="0"/>
          </a:p>
          <a:p>
            <a:pPr>
              <a:defRPr/>
            </a:pPr>
            <a:r>
              <a:rPr lang="en-US" altLang="zh-TW" baseline="0" dirty="0"/>
              <a:t>(1) </a:t>
            </a:r>
            <a:r>
              <a:rPr lang="zh-TW" altLang="en-US" baseline="0" dirty="0"/>
              <a:t>如何預測一個線上請願案件的成功率？</a:t>
            </a:r>
          </a:p>
          <a:p>
            <a:pPr>
              <a:defRPr/>
            </a:pPr>
            <a:r>
              <a:rPr lang="zh-TW" altLang="en-US" baseline="0" dirty="0"/>
              <a:t>除了請願本身的資訊，包括情感、問題類型或內容，我們還可以從社群媒體的角度研究影響請願成功的因素。進而去預測出線上請願案件的成功率。</a:t>
            </a:r>
            <a:endParaRPr lang="en-US" altLang="zh-TW" baseline="0" dirty="0"/>
          </a:p>
          <a:p>
            <a:pPr>
              <a:defRPr/>
            </a:pPr>
            <a:endParaRPr lang="en-US" altLang="zh-TW" baseline="0" dirty="0"/>
          </a:p>
          <a:p>
            <a:pPr>
              <a:defRPr/>
            </a:pPr>
            <a:r>
              <a:rPr lang="en-US" altLang="zh-TW" baseline="0" dirty="0"/>
              <a:t>(2) </a:t>
            </a:r>
            <a:r>
              <a:rPr lang="zh-TW" altLang="en-US" baseline="0" dirty="0"/>
              <a:t>如何提高線上請願參與度來提高線上請願的集體行動成功率？</a:t>
            </a:r>
            <a:endParaRPr lang="en-US" altLang="zh-TW"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線上請願是一種時間性很強的集體行動，因此在特定時間內獲得成功是最重要的目標。讓關心同一問題的人知道請願的存在也很重要。</a:t>
            </a:r>
          </a:p>
          <a:p>
            <a:pPr>
              <a:defRPr/>
            </a:pPr>
            <a:r>
              <a:rPr lang="zh-TW" altLang="en-US" baseline="0" dirty="0"/>
              <a:t>本研究除了找出影響成功的因素外，</a:t>
            </a:r>
            <a:r>
              <a:rPr lang="zh-TW" altLang="en-US" b="1" baseline="0" dirty="0"/>
              <a:t>我們發現</a:t>
            </a:r>
            <a:r>
              <a:rPr lang="zh-TW" altLang="en-US" baseline="0" dirty="0">
                <a:solidFill>
                  <a:schemeClr val="tx1"/>
                </a:solidFill>
              </a:rPr>
              <a:t>基於社群媒體的</a:t>
            </a:r>
            <a:r>
              <a:rPr lang="zh-TW" altLang="en-US" b="1" baseline="0" dirty="0"/>
              <a:t>元素也很重要</a:t>
            </a:r>
            <a:r>
              <a:rPr lang="zh-TW" altLang="en-US" baseline="0" dirty="0"/>
              <a:t>，透過分析人們的個人偏好、人群影響和群眾對請願的反應，生成一個合適、且多樣化的推薦名單，從而提高線上請願的</a:t>
            </a:r>
            <a:r>
              <a:rPr lang="zh-TW" altLang="en-US" b="1" baseline="0" dirty="0"/>
              <a:t>參與度，甚至是成功率</a:t>
            </a:r>
            <a:r>
              <a:rPr lang="zh-TW" altLang="en-US" baseline="0" dirty="0"/>
              <a:t>。</a:t>
            </a:r>
            <a:endParaRPr lang="en-US" altLang="zh-TW" baseline="0" dirty="0"/>
          </a:p>
          <a:p>
            <a:pPr>
              <a:defRPr/>
            </a:pPr>
            <a:endParaRPr lang="en-US" altLang="zh-TW" baseline="0" dirty="0"/>
          </a:p>
          <a:p>
            <a:pPr>
              <a:defRPr/>
            </a:pPr>
            <a:endParaRPr lang="en-US" altLang="zh-TW"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How to </a:t>
            </a:r>
            <a:r>
              <a:rPr lang="en-US" altLang="zh-TW" dirty="0">
                <a:solidFill>
                  <a:srgbClr val="0000FF"/>
                </a:solidFill>
              </a:rPr>
              <a:t>enhance collective action success </a:t>
            </a:r>
            <a:r>
              <a:rPr lang="en-US" altLang="zh-TW" dirty="0"/>
              <a:t>of online petitions?</a:t>
            </a:r>
            <a:endParaRPr lang="en-US" altLang="zh-TW" baseline="0" dirty="0"/>
          </a:p>
          <a:p>
            <a:pPr>
              <a:defRPr/>
            </a:pPr>
            <a:r>
              <a:rPr lang="zh-TW" altLang="en-US" baseline="0" dirty="0"/>
              <a:t> </a:t>
            </a:r>
            <a:r>
              <a:rPr lang="en-US" altLang="zh-TW" baseline="0" dirty="0"/>
              <a:t>(2) </a:t>
            </a:r>
            <a:r>
              <a:rPr lang="zh-TW" altLang="en-US" baseline="0" dirty="0"/>
              <a:t>如何提高線上請願的集體行動成功率？</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線上請願是一種時間性很強的集體行動，因此在特定時間內獲得成功是最重要的目標。讓關心同一問題的人知道請願的存在也很重要。</a:t>
            </a:r>
          </a:p>
          <a:p>
            <a:pPr>
              <a:defRPr/>
            </a:pPr>
            <a:r>
              <a:rPr lang="zh-TW" altLang="en-US" baseline="0" dirty="0"/>
              <a:t>本研究除了找出影響成功的因素外，</a:t>
            </a:r>
            <a:r>
              <a:rPr lang="zh-TW" altLang="en-US" b="1" baseline="0" dirty="0"/>
              <a:t>我們發現</a:t>
            </a:r>
            <a:r>
              <a:rPr lang="zh-TW" altLang="en-US" baseline="0" dirty="0"/>
              <a:t>基於社群媒體的</a:t>
            </a:r>
            <a:r>
              <a:rPr lang="zh-TW" altLang="en-US" b="1" baseline="0" dirty="0"/>
              <a:t>元素也很重要</a:t>
            </a:r>
            <a:r>
              <a:rPr lang="zh-TW" altLang="en-US" baseline="0" dirty="0"/>
              <a:t>，透過分析人們的個人偏好、人群影響和群眾對請願的反應，生成一個合適、且多樣化的推薦名單，從而提高線上請願的</a:t>
            </a:r>
            <a:r>
              <a:rPr lang="zh-TW" altLang="en-US" b="1" baseline="0" dirty="0"/>
              <a:t>參與度，甚至是成功率</a:t>
            </a:r>
            <a:r>
              <a:rPr lang="zh-TW" altLang="en-US" baseline="0" dirty="0"/>
              <a:t>。</a:t>
            </a:r>
            <a:endParaRPr lang="en-US" altLang="zh-TW" baseline="0" dirty="0"/>
          </a:p>
          <a:p>
            <a:pPr>
              <a:defRPr/>
            </a:pPr>
            <a:endParaRPr lang="en-US" altLang="zh-TW" baseline="0" dirty="0"/>
          </a:p>
          <a:p>
            <a:pPr>
              <a:defRPr/>
            </a:pPr>
            <a:endParaRPr lang="en-US" altLang="zh-TW" baseline="0" dirty="0"/>
          </a:p>
          <a:p>
            <a:pPr>
              <a:defRPr/>
            </a:pPr>
            <a:r>
              <a:rPr lang="en-US" altLang="zh-TW" baseline="0" dirty="0"/>
              <a:t>feature</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6</a:t>
            </a:fld>
            <a:endParaRPr lang="zh-TW" altLang="en-US"/>
          </a:p>
        </p:txBody>
      </p:sp>
    </p:spTree>
    <p:extLst>
      <p:ext uri="{BB962C8B-B14F-4D97-AF65-F5344CB8AC3E}">
        <p14:creationId xmlns:p14="http://schemas.microsoft.com/office/powerpoint/2010/main" val="42157028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在結果的部分</a:t>
            </a:r>
            <a:endParaRPr lang="en-US" altLang="zh-TW" dirty="0"/>
          </a:p>
          <a:p>
            <a:endParaRPr lang="en-US" altLang="zh-TW" dirty="0"/>
          </a:p>
          <a:p>
            <a:r>
              <a:rPr lang="zh-TW" altLang="en-US" dirty="0"/>
              <a:t>如同剛剛所說</a:t>
            </a:r>
            <a:endParaRPr lang="en-US" altLang="zh-TW" dirty="0"/>
          </a:p>
          <a:p>
            <a:r>
              <a:rPr lang="zh-TW" altLang="en-US" dirty="0"/>
              <a:t>無論再哪個評估的條件下</a:t>
            </a:r>
            <a:endParaRPr lang="en-US" altLang="zh-TW" dirty="0"/>
          </a:p>
          <a:p>
            <a:r>
              <a:rPr lang="en-US" altLang="zh-TW" dirty="0" err="1"/>
              <a:t>XGBoost</a:t>
            </a:r>
            <a:r>
              <a:rPr lang="zh-TW" altLang="en-US" dirty="0"/>
              <a:t>都取的了最好的效果</a:t>
            </a:r>
            <a:endParaRPr lang="en-US" altLang="zh-TW" dirty="0"/>
          </a:p>
          <a:p>
            <a:r>
              <a:rPr lang="zh-TW" altLang="en-US" dirty="0"/>
              <a:t>因此我們將他作為預測請願案件成功率的方法</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42</a:t>
            </a:fld>
            <a:endParaRPr lang="zh-TW" altLang="en-US"/>
          </a:p>
        </p:txBody>
      </p:sp>
    </p:spTree>
    <p:extLst>
      <p:ext uri="{BB962C8B-B14F-4D97-AF65-F5344CB8AC3E}">
        <p14:creationId xmlns:p14="http://schemas.microsoft.com/office/powerpoint/2010/main" val="36713776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第二項評估是比較了不同模組產生的</a:t>
            </a:r>
            <a:r>
              <a:rPr lang="en-US" altLang="zh-TW" dirty="0"/>
              <a:t>feature</a:t>
            </a:r>
            <a:r>
              <a:rPr lang="zh-TW" altLang="en-US" dirty="0"/>
              <a:t>對於預測請願成功率的表現</a:t>
            </a:r>
            <a:endParaRPr lang="en-US" altLang="zh-TW" dirty="0"/>
          </a:p>
          <a:p>
            <a:r>
              <a:rPr lang="zh-TW" altLang="en-US" dirty="0"/>
              <a:t>分別是以議題為基礎  </a:t>
            </a:r>
            <a:endParaRPr lang="en-US" altLang="zh-TW" dirty="0"/>
          </a:p>
          <a:p>
            <a:r>
              <a:rPr lang="zh-TW" altLang="en-US" dirty="0"/>
              <a:t>以案件本身因素為基礎</a:t>
            </a:r>
            <a:endParaRPr lang="en-US" altLang="zh-TW" dirty="0"/>
          </a:p>
          <a:p>
            <a:r>
              <a:rPr lang="zh-TW" altLang="en-US" dirty="0"/>
              <a:t>以社群媒體智慧為基礎</a:t>
            </a:r>
            <a:endParaRPr lang="en-US" altLang="zh-TW" dirty="0"/>
          </a:p>
          <a:p>
            <a:r>
              <a:rPr lang="zh-TW" altLang="en-US" dirty="0"/>
              <a:t>和本文結合三種</a:t>
            </a:r>
            <a:r>
              <a:rPr lang="en-US" altLang="zh-TW" dirty="0"/>
              <a:t>features</a:t>
            </a:r>
            <a:r>
              <a:rPr lang="zh-TW" altLang="en-US" dirty="0"/>
              <a:t>的方法</a:t>
            </a:r>
            <a:endParaRPr lang="en-US" altLang="zh-TW" dirty="0"/>
          </a:p>
          <a:p>
            <a:endParaRPr lang="en-US" altLang="zh-TW" dirty="0"/>
          </a:p>
          <a:p>
            <a:r>
              <a:rPr lang="zh-TW" altLang="en-US" dirty="0"/>
              <a:t>由結果可知，我們的方法結合了三種</a:t>
            </a:r>
            <a:r>
              <a:rPr lang="en-US" altLang="zh-TW" dirty="0"/>
              <a:t>features</a:t>
            </a:r>
            <a:r>
              <a:rPr lang="zh-TW" altLang="en-US" dirty="0"/>
              <a:t>後 再預測成功率上有最佳的表現</a:t>
            </a:r>
            <a:endParaRPr lang="en-US" altLang="zh-TW" dirty="0"/>
          </a:p>
          <a:p>
            <a:r>
              <a:rPr lang="zh-TW" altLang="en-US" dirty="0"/>
              <a:t>這證明了不只是案件本身，社群媒體上的元素 也是影響請願案件成功的一大重點</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43</a:t>
            </a:fld>
            <a:endParaRPr lang="zh-TW" altLang="en-US"/>
          </a:p>
        </p:txBody>
      </p:sp>
    </p:spTree>
    <p:extLst>
      <p:ext uri="{BB962C8B-B14F-4D97-AF65-F5344CB8AC3E}">
        <p14:creationId xmlns:p14="http://schemas.microsoft.com/office/powerpoint/2010/main" val="7898533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第三項評估是我們比較了我們的方法和以往對於預測線上請願成功的研究</a:t>
            </a:r>
            <a:endParaRPr lang="en-US" altLang="zh-TW" dirty="0"/>
          </a:p>
          <a:p>
            <a:endParaRPr lang="en-US" altLang="zh-TW" dirty="0"/>
          </a:p>
          <a:p>
            <a:r>
              <a:rPr lang="zh-TW" altLang="en-US" dirty="0"/>
              <a:t>本研究中，我們採用了混合特徵，包括基於議題類別、案件資訊分析和社群媒體智慧，來預測線上請願案件的成功率。</a:t>
            </a:r>
            <a:endParaRPr lang="en-US" altLang="zh-TW" dirty="0"/>
          </a:p>
          <a:p>
            <a:endParaRPr lang="en-US" altLang="zh-TW" dirty="0"/>
          </a:p>
          <a:p>
            <a:r>
              <a:rPr lang="zh-TW" altLang="en-US" dirty="0"/>
              <a:t>我們實作了以往不同研究提出的基準特徵，與我們提出的方法進行比較，</a:t>
            </a:r>
            <a:endParaRPr lang="en-US" altLang="zh-TW" dirty="0"/>
          </a:p>
          <a:p>
            <a:r>
              <a:rPr lang="zh-TW" altLang="en-US" dirty="0"/>
              <a:t>結果顯示我們的方法結合了對請願案本身內容的分析和社群媒體智慧，可以更準確地預測請願案是否會成功。</a:t>
            </a:r>
            <a:endParaRPr lang="en-US" altLang="zh-TW" dirty="0"/>
          </a:p>
          <a:p>
            <a:endParaRPr lang="en-US" altLang="zh-TW" dirty="0"/>
          </a:p>
          <a:p>
            <a:endParaRPr lang="en-US" altLang="zh-TW" dirty="0"/>
          </a:p>
          <a:p>
            <a:endParaRPr lang="en-US" altLang="zh-TW" dirty="0"/>
          </a:p>
          <a:p>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44</a:t>
            </a:fld>
            <a:endParaRPr lang="zh-TW" altLang="en-US"/>
          </a:p>
        </p:txBody>
      </p:sp>
    </p:spTree>
    <p:extLst>
      <p:ext uri="{BB962C8B-B14F-4D97-AF65-F5344CB8AC3E}">
        <p14:creationId xmlns:p14="http://schemas.microsoft.com/office/powerpoint/2010/main" val="22419901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最後我們進行對於推薦清單的評估</a:t>
            </a:r>
            <a:endParaRPr lang="en-US" altLang="zh-TW" dirty="0"/>
          </a:p>
          <a:p>
            <a:r>
              <a:rPr lang="zh-TW" altLang="en-US" dirty="0"/>
              <a:t>由於線上請願平台的隱私權政策，我們無法取得每個請願所有簽署的姓名，我們也無法得知每個</a:t>
            </a:r>
            <a:r>
              <a:rPr lang="en-US" altLang="zh-TW" dirty="0"/>
              <a:t>activist</a:t>
            </a:r>
            <a:r>
              <a:rPr lang="zh-TW" altLang="en-US" dirty="0"/>
              <a:t>簽署過的請願案件</a:t>
            </a:r>
            <a:endParaRPr lang="en-US" altLang="zh-TW" dirty="0"/>
          </a:p>
          <a:p>
            <a:pPr marL="0" indent="0">
              <a:buFont typeface="Arial" panose="020B0604020202020204" pitchFamily="34" charset="0"/>
              <a:buNone/>
            </a:pPr>
            <a:r>
              <a:rPr lang="zh-TW" altLang="en-US" dirty="0"/>
              <a:t>為了評估我們的推薦清單 我們採用了兩項指標</a:t>
            </a:r>
            <a:endParaRPr lang="en-US" altLang="zh-TW" dirty="0"/>
          </a:p>
          <a:p>
            <a:pPr marL="0" indent="0">
              <a:buFont typeface="Arial" panose="020B0604020202020204" pitchFamily="34" charset="0"/>
              <a:buNone/>
            </a:pPr>
            <a:r>
              <a:rPr lang="zh-TW" altLang="en-US" dirty="0"/>
              <a:t>分別是涵蓋度和多樣性</a:t>
            </a:r>
            <a:endParaRPr lang="en-US" altLang="zh-TW" dirty="0"/>
          </a:p>
          <a:p>
            <a:pPr marL="0" indent="0">
              <a:buFont typeface="Arial" panose="020B0604020202020204" pitchFamily="34" charset="0"/>
              <a:buNone/>
            </a:pPr>
            <a:endParaRPr lang="en-US" altLang="zh-TW" dirty="0"/>
          </a:p>
          <a:p>
            <a:pPr marL="0" indent="0">
              <a:buFont typeface="+mj-lt"/>
              <a:buNone/>
            </a:pPr>
            <a:r>
              <a:rPr lang="zh-TW" altLang="en-US" dirty="0"/>
              <a:t>涵蓋度一詞是指有效地推薦給用戶案件清單佔總體案件的百分比。對於推薦線上請願列表來說，涵蓋率可以是一個有用的指標。</a:t>
            </a:r>
            <a:endParaRPr lang="en-US" altLang="zh-TW" dirty="0"/>
          </a:p>
          <a:p>
            <a:pPr marL="0" indent="0">
              <a:buFont typeface="+mj-lt"/>
              <a:buNone/>
            </a:pPr>
            <a:endParaRPr lang="en-US" altLang="zh-TW" dirty="0"/>
          </a:p>
          <a:p>
            <a:pPr marL="0" indent="0">
              <a:buFont typeface="+mj-lt"/>
              <a:buNone/>
            </a:pPr>
            <a:r>
              <a:rPr lang="zh-TW" altLang="en-US" dirty="0"/>
              <a:t>第二個指標是多樣性，計算方法為用</a:t>
            </a:r>
            <a:r>
              <a:rPr lang="en-US" altLang="zh-TW" dirty="0"/>
              <a:t>1</a:t>
            </a:r>
            <a:r>
              <a:rPr lang="zh-TW" altLang="en-US" dirty="0"/>
              <a:t>減掉所推薦案件</a:t>
            </a:r>
            <a:r>
              <a:rPr lang="en-US" altLang="zh-TW" dirty="0"/>
              <a:t>cosine</a:t>
            </a:r>
            <a:r>
              <a:rPr lang="zh-TW" altLang="en-US" dirty="0"/>
              <a:t>相似度的平均值 </a:t>
            </a:r>
            <a:endParaRPr lang="en-US" altLang="zh-TW" dirty="0"/>
          </a:p>
          <a:p>
            <a:pPr marL="0" indent="0">
              <a:buFont typeface="+mj-lt"/>
              <a:buNone/>
            </a:pPr>
            <a:r>
              <a:rPr lang="zh-TW" altLang="en-US" dirty="0"/>
              <a:t>低</a:t>
            </a:r>
            <a:r>
              <a:rPr lang="en-US" altLang="zh-TW" dirty="0"/>
              <a:t>diversity</a:t>
            </a:r>
            <a:r>
              <a:rPr lang="zh-TW" altLang="en-US" dirty="0"/>
              <a:t>值代表列表都推薦過於相似的案件。相反，</a:t>
            </a:r>
            <a:r>
              <a:rPr lang="en-US" altLang="zh-TW" dirty="0"/>
              <a:t>diversity</a:t>
            </a:r>
            <a:r>
              <a:rPr lang="zh-TW" altLang="en-US" dirty="0"/>
              <a:t>高代表著推薦名單包含更多類型的請願案件。</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45</a:t>
            </a:fld>
            <a:endParaRPr lang="zh-TW" altLang="en-US"/>
          </a:p>
        </p:txBody>
      </p:sp>
    </p:spTree>
    <p:extLst>
      <p:ext uri="{BB962C8B-B14F-4D97-AF65-F5344CB8AC3E}">
        <p14:creationId xmlns:p14="http://schemas.microsoft.com/office/powerpoint/2010/main" val="27813327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我們用兩個面向來評估我們的推薦列表</a:t>
            </a:r>
            <a:endParaRPr lang="en-US" altLang="zh-TW" dirty="0"/>
          </a:p>
          <a:p>
            <a:endParaRPr lang="en-US" altLang="zh-TW" dirty="0"/>
          </a:p>
          <a:p>
            <a:r>
              <a:rPr lang="zh-TW" altLang="en-US" dirty="0"/>
              <a:t>第一個是</a:t>
            </a:r>
            <a:r>
              <a:rPr lang="en-US" altLang="zh-TW" dirty="0" err="1"/>
              <a:t>topN</a:t>
            </a:r>
            <a:r>
              <a:rPr lang="zh-TW" altLang="en-US" dirty="0"/>
              <a:t>推薦列表的生成</a:t>
            </a:r>
            <a:endParaRPr lang="en-US" altLang="zh-TW" dirty="0"/>
          </a:p>
          <a:p>
            <a:endParaRPr lang="en-US" altLang="zh-TW" dirty="0"/>
          </a:p>
          <a:p>
            <a:r>
              <a:rPr lang="zh-TW" altLang="en-US" dirty="0"/>
              <a:t>在涵蓋率部分 </a:t>
            </a:r>
            <a:endParaRPr lang="en-US" altLang="zh-TW" dirty="0"/>
          </a:p>
          <a:p>
            <a:r>
              <a:rPr lang="zh-TW" altLang="en-US" dirty="0"/>
              <a:t>理所當然的隨著推薦的案件數量越多 就會呈現增長</a:t>
            </a:r>
            <a:endParaRPr lang="en-US" altLang="zh-TW" dirty="0"/>
          </a:p>
          <a:p>
            <a:endParaRPr lang="en-US" altLang="zh-TW" dirty="0"/>
          </a:p>
          <a:p>
            <a:pPr marL="0" indent="0">
              <a:buFont typeface="Arial" panose="020B0604020202020204" pitchFamily="34" charset="0"/>
              <a:buNone/>
            </a:pPr>
            <a:r>
              <a:rPr lang="zh-TW" altLang="en-US" dirty="0"/>
              <a:t>配合著多樣性來看，他也隨著推薦的案件數量增加而增加。</a:t>
            </a:r>
            <a:endParaRPr lang="en-US" altLang="zh-TW" dirty="0"/>
          </a:p>
          <a:p>
            <a:pPr marL="0" indent="0">
              <a:buFont typeface="Arial" panose="020B0604020202020204" pitchFamily="34" charset="0"/>
              <a:buNone/>
            </a:pPr>
            <a:r>
              <a:rPr lang="zh-TW" altLang="en-US" dirty="0"/>
              <a:t>因此，我們可以說，我們的方法可以使人們更容易接觸到不同議題的請願案件。</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46</a:t>
            </a:fld>
            <a:endParaRPr lang="zh-TW" altLang="en-US"/>
          </a:p>
        </p:txBody>
      </p:sp>
    </p:spTree>
    <p:extLst>
      <p:ext uri="{BB962C8B-B14F-4D97-AF65-F5344CB8AC3E}">
        <p14:creationId xmlns:p14="http://schemas.microsoft.com/office/powerpoint/2010/main" val="24122353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第二個評估推薦列表的面向是使用不同</a:t>
            </a:r>
            <a:r>
              <a:rPr lang="en-US" altLang="zh-TW" dirty="0"/>
              <a:t>feature</a:t>
            </a:r>
            <a:r>
              <a:rPr lang="zh-TW" altLang="en-US" dirty="0"/>
              <a:t>對於推薦列表的影響</a:t>
            </a:r>
            <a:endParaRPr lang="en-US" altLang="zh-TW" dirty="0"/>
          </a:p>
          <a:p>
            <a:r>
              <a:rPr lang="zh-TW" altLang="en-US" dirty="0"/>
              <a:t>我們使用不同特徵的疊加來預測成功率 並且結合個人對於不同議題的偏好來產生不同組合的推薦列表</a:t>
            </a:r>
            <a:endParaRPr lang="en-US" altLang="zh-TW" dirty="0"/>
          </a:p>
          <a:p>
            <a:pPr marL="0" indent="0">
              <a:buFont typeface="Arial" panose="020B0604020202020204" pitchFamily="34" charset="0"/>
              <a:buNone/>
            </a:pPr>
            <a:endParaRPr lang="en-US" altLang="zh-TW" dirty="0"/>
          </a:p>
          <a:p>
            <a:pPr marL="0" indent="0">
              <a:buFont typeface="Arial" panose="020B0604020202020204" pitchFamily="34" charset="0"/>
              <a:buNone/>
            </a:pPr>
            <a:r>
              <a:rPr lang="zh-TW" altLang="en-US" dirty="0"/>
              <a:t>左邊是涵蓋度的結果 右邊是多樣性的結果，我們將兩者配合一起看</a:t>
            </a:r>
            <a:endParaRPr lang="en-US" altLang="zh-TW" dirty="0"/>
          </a:p>
          <a:p>
            <a:pPr marL="0" indent="0">
              <a:buFont typeface="Arial" panose="020B0604020202020204" pitchFamily="34" charset="0"/>
              <a:buNone/>
            </a:pPr>
            <a:endParaRPr lang="en-US" altLang="zh-TW" dirty="0"/>
          </a:p>
          <a:p>
            <a:pPr marL="0" indent="0">
              <a:buFont typeface="Arial" panose="020B0604020202020204" pitchFamily="34" charset="0"/>
              <a:buNone/>
            </a:pPr>
            <a:r>
              <a:rPr lang="zh-TW" altLang="en-US" dirty="0"/>
              <a:t>我們可以看到，基於議題所推薦的覆蓋率最高。然而，這只能說明不同的</a:t>
            </a:r>
            <a:r>
              <a:rPr lang="en-US" altLang="zh-TW" dirty="0"/>
              <a:t>activist</a:t>
            </a:r>
            <a:r>
              <a:rPr lang="zh-TW" altLang="en-US" dirty="0"/>
              <a:t>本來就有不同的個人偏好，並不代表整個推薦方法的有效性。</a:t>
            </a:r>
            <a:endParaRPr lang="en-US" altLang="zh-TW" dirty="0"/>
          </a:p>
          <a:p>
            <a:pPr marL="0" indent="0">
              <a:buFont typeface="Arial" panose="020B0604020202020204" pitchFamily="34" charset="0"/>
              <a:buNone/>
            </a:pPr>
            <a:r>
              <a:rPr lang="zh-TW" altLang="en-US" dirty="0"/>
              <a:t>使用基於議題結合基於案件資訊的方法會造成推薦給人們的案件幾乎都重疊的問題，使用我們的混合方法</a:t>
            </a:r>
            <a:r>
              <a:rPr lang="en-US" altLang="zh-TW" dirty="0"/>
              <a:t>IPSMI</a:t>
            </a:r>
            <a:r>
              <a:rPr lang="zh-TW" altLang="en-US" dirty="0"/>
              <a:t>可以增加推薦名單的廣度。</a:t>
            </a:r>
            <a:endParaRPr lang="en-US" altLang="zh-TW" dirty="0"/>
          </a:p>
          <a:p>
            <a:pPr marL="0" indent="0">
              <a:buFont typeface="Arial" panose="020B0604020202020204" pitchFamily="34" charset="0"/>
              <a:buNone/>
            </a:pPr>
            <a:endParaRPr lang="en-US" altLang="zh-TW" dirty="0"/>
          </a:p>
          <a:p>
            <a:pPr marL="0" indent="0">
              <a:buFont typeface="Arial" panose="020B0604020202020204" pitchFamily="34" charset="0"/>
              <a:buNone/>
            </a:pPr>
            <a:r>
              <a:rPr lang="zh-TW" altLang="en-US" dirty="0"/>
              <a:t>在評估多樣性時，我們可以看到，簡單地使用議題分類來推薦會使推薦結果對每個人來說都太相似。</a:t>
            </a:r>
            <a:endParaRPr lang="en-US" altLang="zh-TW" dirty="0"/>
          </a:p>
          <a:p>
            <a:pPr marL="0" indent="0">
              <a:buFont typeface="Arial" panose="020B0604020202020204" pitchFamily="34" charset="0"/>
              <a:buNone/>
            </a:pPr>
            <a:r>
              <a:rPr lang="zh-TW" altLang="en-US" dirty="0"/>
              <a:t>使用基於議題和基於案件資訊的方法，多樣性會隨著推薦數量的增加而減少，而加入</a:t>
            </a:r>
            <a:r>
              <a:rPr lang="en-US" altLang="zh-TW" dirty="0"/>
              <a:t>SMI</a:t>
            </a:r>
            <a:r>
              <a:rPr lang="zh-TW" altLang="en-US" dirty="0"/>
              <a:t>後得到的推薦多樣性會隨著推薦數量的增加而增加。</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47</a:t>
            </a:fld>
            <a:endParaRPr lang="zh-TW" altLang="en-US"/>
          </a:p>
        </p:txBody>
      </p:sp>
    </p:spTree>
    <p:extLst>
      <p:ext uri="{BB962C8B-B14F-4D97-AF65-F5344CB8AC3E}">
        <p14:creationId xmlns:p14="http://schemas.microsoft.com/office/powerpoint/2010/main" val="40301667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48</a:t>
            </a:fld>
            <a:endParaRPr lang="zh-TW" altLang="en-US"/>
          </a:p>
        </p:txBody>
      </p:sp>
    </p:spTree>
    <p:extLst>
      <p:ext uri="{BB962C8B-B14F-4D97-AF65-F5344CB8AC3E}">
        <p14:creationId xmlns:p14="http://schemas.microsoft.com/office/powerpoint/2010/main" val="22853572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lnSpcReduction="10000"/>
          </a:bodyPr>
          <a:lstStyle/>
          <a:p>
            <a:pPr lvl="0"/>
            <a:r>
              <a:rPr lang="zh-TW" altLang="en-US" dirty="0"/>
              <a:t>在貢獻部分主要分為五個觀點來看</a:t>
            </a:r>
            <a:endParaRPr lang="en-US" altLang="zh-TW" dirty="0"/>
          </a:p>
          <a:p>
            <a:r>
              <a:rPr lang="zh-TW" altLang="en-US" dirty="0"/>
              <a:t>第一在系統設計的角度，我們提出一個促進請願成功的社群媒體智慧機制，通過推薦多樣化的請願案例和符合</a:t>
            </a:r>
            <a:r>
              <a:rPr lang="en-US" altLang="zh-TW" dirty="0"/>
              <a:t>activist</a:t>
            </a:r>
            <a:r>
              <a:rPr lang="zh-TW" altLang="en-US" dirty="0"/>
              <a:t>的偏好，使請願能夠被感興趣的</a:t>
            </a:r>
            <a:r>
              <a:rPr lang="en-US" altLang="zh-TW" dirty="0"/>
              <a:t>activist</a:t>
            </a:r>
            <a:r>
              <a:rPr lang="zh-TW" altLang="en-US" dirty="0"/>
              <a:t>快速響應，增加成功的機會。</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第二在方法面，我們使用全新的資料集，並且我們避免掉推薦方法中最常出現的</a:t>
            </a:r>
            <a:r>
              <a:rPr lang="en-US" altLang="zh-TW" dirty="0"/>
              <a:t>cold start</a:t>
            </a:r>
            <a:r>
              <a:rPr lang="zh-TW" altLang="en-US" dirty="0"/>
              <a:t>問題</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即使</a:t>
            </a:r>
            <a:r>
              <a:rPr lang="en-US" altLang="zh-TW" dirty="0"/>
              <a:t>activist</a:t>
            </a:r>
            <a:r>
              <a:rPr lang="zh-TW" altLang="en-US" dirty="0"/>
              <a:t>沒有自己的社群媒體資料，我們仍然可以推薦在社群中有些人氣的線上請願，而如果有一個新的線上請願案件，我們的機制也可將其議題類別與人們的偏好匹配。</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r>
              <a:rPr lang="zh-TW" altLang="en-US" dirty="0"/>
              <a:t>第三，從創新的角度來看，對於線上請願，在過去的研究都主要集中在請願案例的成功因素分析。很少有研究整合了請願的成功因素，並提出了一種可以提高請願成功率的推薦方法。</a:t>
            </a:r>
            <a:endParaRPr lang="en-US" altLang="zh-TW" dirty="0"/>
          </a:p>
          <a:p>
            <a:endParaRPr lang="en-US" altLang="zh-TW" dirty="0"/>
          </a:p>
          <a:p>
            <a:r>
              <a:rPr lang="zh-TW" altLang="en-US" dirty="0"/>
              <a:t>第四，從</a:t>
            </a:r>
            <a:r>
              <a:rPr lang="en-US" altLang="zh-TW" dirty="0"/>
              <a:t>activist</a:t>
            </a:r>
            <a:r>
              <a:rPr lang="zh-TW" altLang="en-US" dirty="0"/>
              <a:t>的角度來看，我們分析了他們明確和潛在的偏好。當一個人沒有參與線上請願的經驗時，我們可以</a:t>
            </a:r>
            <a:r>
              <a:rPr lang="zh-TW" altLang="zh-TW" sz="1200" kern="1200" dirty="0">
                <a:solidFill>
                  <a:schemeClr val="tx1"/>
                </a:solidFill>
                <a:effectLst/>
                <a:latin typeface="+mn-lt"/>
                <a:ea typeface="+mn-ea"/>
                <a:cs typeface="+mn-cs"/>
              </a:rPr>
              <a:t>把推薦的案例作為他們的第一個聯署目標</a:t>
            </a:r>
            <a:r>
              <a:rPr lang="zh-TW" altLang="en-US" dirty="0"/>
              <a:t>。這可能會讓更多的人參與線上請願，促進線上請願的發展。</a:t>
            </a:r>
            <a:endParaRPr lang="en-US" altLang="zh-TW" dirty="0"/>
          </a:p>
          <a:p>
            <a:endParaRPr lang="en-US" altLang="zh-TW" dirty="0"/>
          </a:p>
          <a:p>
            <a:r>
              <a:rPr lang="zh-TW" altLang="en-US" dirty="0"/>
              <a:t>最後，從實用的角度來看，</a:t>
            </a:r>
            <a:r>
              <a:rPr lang="zh-TW" altLang="en-US" u="sng" dirty="0"/>
              <a:t>本文描述的</a:t>
            </a:r>
            <a:r>
              <a:rPr lang="en-US" altLang="zh-TW" u="sng" dirty="0"/>
              <a:t>IPSMI</a:t>
            </a:r>
            <a:r>
              <a:rPr lang="zh-TW" altLang="en-US" u="sng" dirty="0"/>
              <a:t>機制結合了重要的案件成功因素和社群媒體特徵。</a:t>
            </a:r>
            <a:r>
              <a:rPr lang="zh-TW" altLang="en-US" dirty="0"/>
              <a:t>我們提出的機制將使公民能夠通過積極參與與他們實際關注的問題相關的線上請願，從而真正發揮對社會的改變。</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49</a:t>
            </a:fld>
            <a:endParaRPr lang="zh-TW" altLang="en-US"/>
          </a:p>
        </p:txBody>
      </p:sp>
    </p:spTree>
    <p:extLst>
      <p:ext uri="{BB962C8B-B14F-4D97-AF65-F5344CB8AC3E}">
        <p14:creationId xmlns:p14="http://schemas.microsoft.com/office/powerpoint/2010/main" val="14298493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再來是研究的限制</a:t>
            </a:r>
            <a:endParaRPr lang="en-US" altLang="zh-TW" dirty="0"/>
          </a:p>
          <a:p>
            <a:endParaRPr lang="en-US" altLang="zh-TW" dirty="0"/>
          </a:p>
          <a:p>
            <a:r>
              <a:rPr lang="zh-TW" altLang="en-US" dirty="0"/>
              <a:t>首先，我們的系統不允許實時更新，以應對越來越多的社群資料和線上請願。如果我們能實時應用這個機制，這個系統將會更實用。</a:t>
            </a:r>
            <a:endParaRPr lang="en-US" altLang="zh-TW" dirty="0"/>
          </a:p>
          <a:p>
            <a:endParaRPr lang="en-US" altLang="zh-TW" dirty="0"/>
          </a:p>
          <a:p>
            <a:r>
              <a:rPr lang="zh-TW" altLang="en-US" dirty="0"/>
              <a:t>接著，由於規模和資源的限制，我們只使用</a:t>
            </a:r>
            <a:r>
              <a:rPr lang="en-US" altLang="zh-TW" dirty="0"/>
              <a:t>Twitter</a:t>
            </a:r>
            <a:r>
              <a:rPr lang="zh-TW" altLang="en-US" dirty="0"/>
              <a:t>作為我們的社群媒體平台和</a:t>
            </a:r>
            <a:r>
              <a:rPr lang="en-US" altLang="zh-TW" dirty="0" err="1"/>
              <a:t>Change.org</a:t>
            </a:r>
            <a:r>
              <a:rPr lang="zh-TW" altLang="en-US" dirty="0"/>
              <a:t>作為我們的線上請願平台。如果我們能夠分析和結合更多來自不同社群媒體平台的活動，我們的機制的效能將得到不斷的提升。</a:t>
            </a:r>
            <a:endParaRPr lang="en-US" altLang="zh-TW" dirty="0"/>
          </a:p>
          <a:p>
            <a:endParaRPr lang="en-US" altLang="zh-TW" dirty="0"/>
          </a:p>
          <a:p>
            <a:pPr marL="0" indent="0">
              <a:buFont typeface="Arial" panose="020B0604020202020204" pitchFamily="34" charset="0"/>
              <a:buNone/>
            </a:pPr>
            <a:r>
              <a:rPr lang="zh-TW" altLang="en-US" dirty="0"/>
              <a:t>第三，我們的系統只能捕捉到網路的線上活動與社群關係，而一些離線的請願並沒有顯示在網路上。在未來，我們可能會利用不同技術或可以計算的人類行為來收集更多關於線下的資訊。</a:t>
            </a:r>
            <a:endParaRPr lang="en-US" altLang="zh-TW" dirty="0"/>
          </a:p>
          <a:p>
            <a:endParaRPr lang="en-US" altLang="zh-TW" dirty="0"/>
          </a:p>
          <a:p>
            <a:pPr marL="0" indent="0">
              <a:buFont typeface="Arial" panose="020B0604020202020204" pitchFamily="34" charset="0"/>
              <a:buNone/>
            </a:pPr>
            <a:r>
              <a:rPr lang="zh-TW" altLang="en-US" dirty="0"/>
              <a:t>第四，我們的系統沒有追蹤人們在請願平台和社群媒體平台上更細微的行為，</a:t>
            </a:r>
            <a:r>
              <a:rPr lang="zh-TW" altLang="en-US" u="sng" dirty="0"/>
              <a:t>比如他們在特定的請願頁面上停留多長時間，在社群上按讚、評論、轉發等</a:t>
            </a:r>
            <a:r>
              <a:rPr lang="zh-TW" altLang="en-US" dirty="0"/>
              <a:t>。如果我們能更詳細地分析這些行為，可能會有更準確的推薦結果。</a:t>
            </a:r>
            <a:endParaRPr lang="en-US" altLang="zh-TW" dirty="0"/>
          </a:p>
          <a:p>
            <a:endParaRPr lang="en-US" altLang="zh-TW" dirty="0"/>
          </a:p>
          <a:p>
            <a:r>
              <a:rPr lang="zh-TW" altLang="en-US" dirty="0"/>
              <a:t>最後，由於線上請願平台的隱私政策，我們無法完全了解每份請願書的簽名者。如果我們能實際調查活動者的簽名歷史紀錄，就能更全面地衡量推薦名單的準確性。</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50</a:t>
            </a:fld>
            <a:endParaRPr lang="zh-TW" altLang="en-US"/>
          </a:p>
        </p:txBody>
      </p:sp>
    </p:spTree>
    <p:extLst>
      <p:ext uri="{BB962C8B-B14F-4D97-AF65-F5344CB8AC3E}">
        <p14:creationId xmlns:p14="http://schemas.microsoft.com/office/powerpoint/2010/main" val="5663062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最後是我們的未來展望</a:t>
            </a:r>
            <a:endParaRPr lang="en-US" altLang="zh-TW" dirty="0"/>
          </a:p>
          <a:p>
            <a:endParaRPr lang="en-US" altLang="zh-TW" dirty="0"/>
          </a:p>
          <a:p>
            <a:r>
              <a:rPr lang="zh-TW" altLang="en-US" dirty="0"/>
              <a:t>在資料面上，我們所收集的請願書資料是有限的。我們收集更多請願案件，並將請願劃分為更多的子類別，為議題創建一個樹狀結構，可以更好地配對人們的偏好。</a:t>
            </a:r>
            <a:endParaRPr lang="en-US" altLang="zh-TW" dirty="0"/>
          </a:p>
          <a:p>
            <a:endParaRPr lang="en-US" altLang="zh-TW" dirty="0"/>
          </a:p>
          <a:p>
            <a:r>
              <a:rPr lang="zh-TW" altLang="en-US" dirty="0"/>
              <a:t>其次，因為線上請願的設置很簡單，網站可能會吸引一些無聊的事由或濫用請願的玩笑。在未來，我們可以開發一些機制來識別濫用的案件，以避免破壞線上請願的合法性。</a:t>
            </a:r>
            <a:endParaRPr lang="en-US" altLang="zh-TW" dirty="0"/>
          </a:p>
          <a:p>
            <a:endParaRPr lang="en-US" altLang="zh-TW" dirty="0"/>
          </a:p>
          <a:p>
            <a:r>
              <a:rPr lang="zh-TW" altLang="en-US" dirty="0"/>
              <a:t>第三，在分析</a:t>
            </a:r>
            <a:r>
              <a:rPr lang="en-US" altLang="zh-TW" dirty="0"/>
              <a:t>activist</a:t>
            </a:r>
            <a:r>
              <a:rPr lang="zh-TW" altLang="en-US" dirty="0"/>
              <a:t>的潛在偏好時，在社群關係方面，我們可以分析更多層的朋友關係，如朋友的朋友或朋友的共同朋友。不同層的朋友關係可能有不同程度的影響。</a:t>
            </a:r>
            <a:endParaRPr lang="en-US" altLang="zh-TW" dirty="0"/>
          </a:p>
          <a:p>
            <a:endParaRPr lang="en-US" altLang="zh-TW" dirty="0"/>
          </a:p>
          <a:p>
            <a:r>
              <a:rPr lang="zh-TW" altLang="en-US" dirty="0"/>
              <a:t>第四，我們可以針對不同的社群媒體互動行為加入不同的權重，以更準確地分析</a:t>
            </a:r>
            <a:r>
              <a:rPr lang="en-US" altLang="zh-TW" dirty="0"/>
              <a:t>activist</a:t>
            </a:r>
            <a:r>
              <a:rPr lang="zh-TW" altLang="en-US" dirty="0"/>
              <a:t>的偏好。</a:t>
            </a:r>
            <a:endParaRPr lang="en-US" altLang="zh-TW" dirty="0"/>
          </a:p>
          <a:p>
            <a:endParaRPr lang="zh-TW" altLang="en-US" dirty="0"/>
          </a:p>
          <a:p>
            <a:r>
              <a:rPr lang="zh-TW" altLang="en-US" dirty="0"/>
              <a:t>最後一點，為了更徹底地分析我們的社群媒體智慧機制，我們可以對</a:t>
            </a:r>
            <a:r>
              <a:rPr lang="en-US" altLang="zh-TW" dirty="0"/>
              <a:t>activist</a:t>
            </a:r>
            <a:r>
              <a:rPr lang="zh-TW" altLang="en-US" dirty="0"/>
              <a:t>進行線上實驗，從他們的角度比較我們的機制和不同方法。我們能通過實際的問卷資料評估我們系統推薦的結果，來驗證我們系統的準確性與效果。</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51</a:t>
            </a:fld>
            <a:endParaRPr lang="zh-TW" altLang="en-US"/>
          </a:p>
        </p:txBody>
      </p:sp>
    </p:spTree>
    <p:extLst>
      <p:ext uri="{BB962C8B-B14F-4D97-AF65-F5344CB8AC3E}">
        <p14:creationId xmlns:p14="http://schemas.microsoft.com/office/powerpoint/2010/main" val="388051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在這項研究中，我們的目標是從社群媒體和線上請願平台中獲取資訊</a:t>
            </a:r>
            <a:r>
              <a:rPr lang="zh-TW" altLang="en-US" baseline="0" dirty="0"/>
              <a:t>，建立了一個社群媒體智慧機制，讓人們獲得有關他們感興趣請願的第一手資訊，</a:t>
            </a:r>
            <a:endParaRPr lang="en-US" altLang="zh-TW" baseline="0" dirty="0"/>
          </a:p>
          <a:p>
            <a:endParaRPr lang="en-US" altLang="zh-TW" dirty="0"/>
          </a:p>
          <a:p>
            <a:r>
              <a:rPr lang="zh-TW" altLang="en-US" dirty="0"/>
              <a:t>那本研究的貢獻在於</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以參與請願活動的活動家而言，他們可以更快的找到他們更有興趣並且擁有高成功率的請願案件</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而以發起人而言，他們可以更有效率的找到關心著相同議題的潛在簽署者</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0" dirty="0"/>
              <a:t>從這樣的雙向關係，代表著人們可以更簡單地找到他們可能感興趣的請願並簽名，提升請願案件的成功率。</a:t>
            </a:r>
            <a:endParaRPr lang="en-US" altLang="zh-TW" b="0" dirty="0"/>
          </a:p>
        </p:txBody>
      </p:sp>
      <p:sp>
        <p:nvSpPr>
          <p:cNvPr id="174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824A255-FD78-4881-B22B-ED5B8CE21F76}" type="slidenum">
              <a:rPr kumimoji="0" lang="zh-TW" altLang="en-US" smtClean="0">
                <a:latin typeface="Calibri" panose="020F0502020204030204" pitchFamily="34" charset="0"/>
              </a:rPr>
              <a:pPr/>
              <a:t>7</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861163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以上是我的簡報，謝謝各位口試委員。</a:t>
            </a:r>
            <a:endParaRPr kumimoji="1" lang="en-US" altLang="zh-CN"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52</a:t>
            </a:fld>
            <a:endParaRPr lang="zh-TW" altLang="en-US"/>
          </a:p>
        </p:txBody>
      </p:sp>
    </p:spTree>
    <p:extLst>
      <p:ext uri="{BB962C8B-B14F-4D97-AF65-F5344CB8AC3E}">
        <p14:creationId xmlns:p14="http://schemas.microsoft.com/office/powerpoint/2010/main" val="4216733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baseline="0" dirty="0"/>
              <a:t>在過去的某個時期，請願被認為是一種不常見的的政治行動。</a:t>
            </a:r>
            <a:endParaRPr lang="en-US" altLang="zh-TW"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事實上，請願具有實質性的理論意義。它賦予了那些認識到問題並希望有所作為的人權力。</a:t>
            </a:r>
            <a:endParaRPr lang="en-US" altLang="zh-TW" baseline="0" dirty="0"/>
          </a:p>
          <a:p>
            <a:endParaRPr lang="en-US" altLang="zh-TW" baseline="0" dirty="0"/>
          </a:p>
          <a:p>
            <a:r>
              <a:rPr lang="zh-TW" altLang="en-US" baseline="0" dirty="0"/>
              <a:t>隨著時間推移，集體請願規模漸漸變大，如今請願活動不僅僅限於官方政府與政治問題，也漸漸轉變為以個人為單位和擁有各種主題。</a:t>
            </a:r>
            <a:endParaRPr lang="en-US" altLang="zh-TW" baseline="0" dirty="0"/>
          </a:p>
          <a:p>
            <a:endParaRPr lang="en-US" altLang="zh-TW" baseline="0" dirty="0"/>
          </a:p>
          <a:p>
            <a:r>
              <a:rPr lang="zh-TW" altLang="en-US" baseline="0" dirty="0"/>
              <a:t>也藉由網路與社群媒體的發展，基於書信技術的個人請願書在集體請願的時代也已過時。</a:t>
            </a:r>
            <a:endParaRPr lang="en-US" altLang="zh-TW" baseline="0" dirty="0"/>
          </a:p>
          <a:p>
            <a:r>
              <a:rPr lang="zh-TW" altLang="en-US" baseline="0" dirty="0"/>
              <a:t>線上請願有著許多優勢</a:t>
            </a:r>
            <a:endParaRPr lang="en-US" altLang="zh-TW" baseline="0" dirty="0"/>
          </a:p>
          <a:p>
            <a:r>
              <a:rPr lang="en-US" altLang="zh-TW" baseline="0" dirty="0"/>
              <a:t>1. </a:t>
            </a:r>
            <a:r>
              <a:rPr lang="zh-TW" altLang="en-US" baseline="0" dirty="0"/>
              <a:t>可以使參與、傳播和組織的成本大幅降低。</a:t>
            </a:r>
            <a:endParaRPr lang="en-US" altLang="zh-TW" baseline="0" dirty="0"/>
          </a:p>
          <a:p>
            <a:r>
              <a:rPr lang="en-US" altLang="zh-TW" baseline="0" dirty="0"/>
              <a:t>2. </a:t>
            </a:r>
            <a:r>
              <a:rPr lang="zh-TW" altLang="en-US" baseline="0" dirty="0"/>
              <a:t>參與人數沒有限制。</a:t>
            </a:r>
            <a:endParaRPr lang="en-US" altLang="zh-TW" baseline="0" dirty="0"/>
          </a:p>
          <a:p>
            <a:r>
              <a:rPr lang="zh-TW" altLang="en-US" baseline="0" dirty="0"/>
              <a:t>有了這些優勢，線上請願已經成為普通民眾積極影響社會的重要工具</a:t>
            </a:r>
            <a:endParaRPr lang="en-US" altLang="zh-TW" baseline="0" dirty="0"/>
          </a:p>
        </p:txBody>
      </p:sp>
      <p:sp>
        <p:nvSpPr>
          <p:cNvPr id="2150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ACB7138-7E9F-4A27-8437-5DE24D511908}" type="slidenum">
              <a:rPr kumimoji="0" lang="zh-TW" altLang="en-US" smtClean="0">
                <a:latin typeface="Calibri" panose="020F0502020204030204" pitchFamily="34" charset="0"/>
              </a:rPr>
              <a:pPr/>
              <a:t>8</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311699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2400" b="0" baseline="0" dirty="0"/>
              <a:t>正如我們之前提到的，集體行動的一個重要特點是，它需要一大群人對某一特定問題採取行動，以實現一個目標。研究指出合作行為可以促進積極的工作氛圍</a:t>
            </a:r>
          </a:p>
          <a:p>
            <a:r>
              <a:rPr lang="zh-TW" altLang="en-US" sz="2400" b="0" baseline="0" dirty="0"/>
              <a:t>學者們長期以來一直對什麼因素促使人們採取集體行動感興趣，因為集體行動的社會後果可能是巨大的。</a:t>
            </a:r>
            <a:endParaRPr lang="en-US" altLang="zh-TW" sz="2400" b="0" baseline="0" dirty="0"/>
          </a:p>
          <a:p>
            <a:r>
              <a:rPr lang="zh-TW" altLang="en-US" sz="2400" b="0" baseline="0" dirty="0"/>
              <a:t>然而，根據集體行動理論</a:t>
            </a:r>
            <a:r>
              <a:rPr lang="en-US" altLang="zh-TW" sz="2400" b="0" baseline="0" dirty="0"/>
              <a:t>(collective action theory)</a:t>
            </a:r>
            <a:r>
              <a:rPr lang="zh-TW" altLang="en-US" sz="2400" b="0" baseline="0" dirty="0"/>
              <a:t>，即使聯合起來解決問題會符合人們的最大利益，大群體中的個體卻不會自動這麼做。</a:t>
            </a:r>
            <a:endParaRPr lang="en-US" altLang="zh-TW" sz="2400" b="0" baseline="0" dirty="0"/>
          </a:p>
          <a:p>
            <a:r>
              <a:rPr lang="zh-TW" altLang="en-US" sz="2400" b="0" baseline="0" dirty="0"/>
              <a:t>儘管如此，在今日我們可以通過網路集結群眾的力量，把這個問題的發生率降到最低。</a:t>
            </a:r>
            <a:endParaRPr lang="en-US" altLang="zh-TW" sz="2400" b="0" baseline="0" dirty="0"/>
          </a:p>
          <a:p>
            <a:endParaRPr lang="en-US" altLang="zh-TW" sz="2400" b="0" baseline="0" dirty="0"/>
          </a:p>
          <a:p>
            <a:r>
              <a:rPr lang="zh-TW" altLang="en-US" sz="2400" b="0" baseline="0" dirty="0"/>
              <a:t>根據研究，實驗發現了針對集體行動如眾包的推薦系統，對於平台整體有好處。</a:t>
            </a:r>
          </a:p>
          <a:p>
            <a:r>
              <a:rPr lang="zh-TW" altLang="en-US" sz="2400" b="0" baseline="0" dirty="0"/>
              <a:t>在本研究中，當我們找到一個活動家感興趣且成功率高的的請願時，還有一個效果，就是請願可以更有效地獲得足夠的簽名來實現目標。</a:t>
            </a:r>
            <a:endParaRPr lang="en-US" altLang="zh-TW" sz="2400" b="0" baseline="0" dirty="0"/>
          </a:p>
        </p:txBody>
      </p:sp>
      <p:sp>
        <p:nvSpPr>
          <p:cNvPr id="2150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ACB7138-7E9F-4A27-8437-5DE24D511908}" type="slidenum">
              <a:rPr kumimoji="0" lang="zh-TW" altLang="en-US" smtClean="0">
                <a:latin typeface="Calibri" panose="020F0502020204030204" pitchFamily="34" charset="0"/>
              </a:rPr>
              <a:pPr/>
              <a:t>9</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964462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dirty="0"/>
              <a:t>再來是發現線上請願的成功因素</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dirty="0"/>
              <a:t>研究發現，人們在線上請願連署中主要是調節自己的情緒來追求快樂而不是注重在功利的回報。</a:t>
            </a:r>
            <a:endParaRPr lang="en-US" altLang="zh-TW" sz="120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dirty="0"/>
              <a:t>有學者提出線上請願書內容中的情感、道德和認知元素會影響人們的簽署動機。</a:t>
            </a:r>
            <a:endParaRPr lang="en-US" altLang="zh-TW"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dirty="0"/>
              <a:t>對於情感元素，具有強烈情感訴求的內容更有可能獲得重大關注</a:t>
            </a:r>
            <a:endParaRPr lang="en-US" altLang="zh-TW"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dirty="0"/>
              <a:t>而因為人們對道德的感受是一種直接的感知，若文本中有太重的道德元素，可能會對請願的成功有消極的影響。</a:t>
            </a:r>
            <a:endParaRPr lang="en-US" altLang="zh-TW"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dirty="0"/>
              <a:t>認知內容線索，是決定對人們說服力的基本因素，當請願書的內容難以消化時，人們可能會離開頁面。</a:t>
            </a:r>
            <a:endParaRPr lang="en-US" altLang="zh-TW" sz="120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dirty="0"/>
              <a:t>我們試圖用這三個要素作為特徵的一部分來分析每一個線上請願案例，衡量請願案例是否能夠實現其目標，然後推導出其成功率。</a:t>
            </a:r>
            <a:endParaRPr lang="en-US" altLang="zh-TW" sz="1200"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1208092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b="0" dirty="0"/>
              <a:t>最後是線上請願的社群媒體智慧</a:t>
            </a:r>
            <a:endParaRPr lang="en-US" altLang="zh-TW" b="0" dirty="0"/>
          </a:p>
          <a:p>
            <a:r>
              <a:rPr lang="zh-TW" altLang="en-US" b="0" dirty="0"/>
              <a:t>衡量數以百萬計的人在社群媒體上不同立場的表達，現在對許多領域和行業都有巨大的重要性。</a:t>
            </a:r>
            <a:endParaRPr lang="en-US" altLang="zh-TW" b="0" dirty="0"/>
          </a:p>
          <a:p>
            <a:endParaRPr lang="en-US" altLang="zh-TW" b="0" dirty="0"/>
          </a:p>
          <a:p>
            <a:r>
              <a:rPr lang="zh-TW" altLang="en-US" b="0" dirty="0"/>
              <a:t>而集體智慧利用這一點來增加現有知識的共享。也就是從 </a:t>
            </a:r>
            <a:r>
              <a:rPr lang="en-US" altLang="zh-TW" b="0" dirty="0"/>
              <a:t>"</a:t>
            </a:r>
            <a:r>
              <a:rPr lang="zh-TW" altLang="en-US" b="0" dirty="0"/>
              <a:t>群眾的智慧 </a:t>
            </a:r>
            <a:r>
              <a:rPr lang="en-US" altLang="zh-TW" b="0" dirty="0"/>
              <a:t>"</a:t>
            </a:r>
            <a:r>
              <a:rPr lang="zh-TW" altLang="en-US" b="0" dirty="0"/>
              <a:t>中獲益</a:t>
            </a:r>
          </a:p>
          <a:p>
            <a:r>
              <a:rPr lang="zh-TW" altLang="en-US" b="0" dirty="0"/>
              <a:t>社群媒體智慧（</a:t>
            </a:r>
            <a:r>
              <a:rPr lang="en-US" altLang="zh-TW" b="0" dirty="0"/>
              <a:t>SOCMINT</a:t>
            </a:r>
            <a:r>
              <a:rPr lang="zh-TW" altLang="en-US" b="0" dirty="0"/>
              <a:t>），它指的是一套工具或解決方法，將社群資料綜合成有意義的模式和分析。</a:t>
            </a:r>
            <a:endParaRPr lang="en-US" altLang="zh-TW" b="0" dirty="0"/>
          </a:p>
          <a:p>
            <a:endParaRPr lang="en-US" altLang="zh-TW" b="0" dirty="0"/>
          </a:p>
          <a:p>
            <a:r>
              <a:rPr lang="zh-TW" altLang="en-US" b="0" dirty="0"/>
              <a:t>為了通過歸納社群媒體智慧來處理群眾對請願或問題的聲量，我們也把情緒分析放到了我們實驗的許多階段。</a:t>
            </a:r>
            <a:endParaRPr lang="en-US" altLang="zh-TW" b="0" dirty="0"/>
          </a:p>
          <a:p>
            <a:r>
              <a:rPr lang="zh-TW" altLang="en-US" b="0" dirty="0"/>
              <a:t>在本研究中我們分析了請願案件的在社群媒體上的分享狀態和討論情緒。然後，我們以這個結果來具體呈現請願案件在社群媒體的影響是強是弱。</a:t>
            </a:r>
            <a:endParaRPr lang="en-US" altLang="zh-TW" b="0" dirty="0"/>
          </a:p>
        </p:txBody>
      </p:sp>
      <p:sp>
        <p:nvSpPr>
          <p:cNvPr id="235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FE07FA6-925F-479D-B8A2-1728B4DF2A16}" type="slidenum">
              <a:rPr kumimoji="0" lang="zh-TW" altLang="en-US" smtClean="0">
                <a:latin typeface="Calibri" panose="020F0502020204030204" pitchFamily="34" charset="0"/>
              </a:rPr>
              <a:pPr/>
              <a:t>11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262365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17C355D4-742B-4871-AFA0-7D8E3E87F302}" type="slidenum">
              <a:rPr lang="en-US" altLang="zh-TW"/>
              <a:pPr>
                <a:defRPr/>
              </a:pPr>
              <a:t>‹#›</a:t>
            </a:fld>
            <a:endParaRPr lang="en-US" altLang="zh-TW" dirty="0"/>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66C53FE0-DFDF-4122-A850-A5399E395ABE}" type="slidenum">
              <a:rPr lang="en-US" altLang="zh-TW"/>
              <a:pPr>
                <a:defRPr/>
              </a:pPr>
              <a:t>‹#›</a:t>
            </a:fld>
            <a:endParaRPr lang="en-US" altLang="zh-TW" dirty="0"/>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dirty="0"/>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NYCU                                                                                                         2021,</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36.gif"/><Relationship Id="rId4" Type="http://schemas.openxmlformats.org/officeDocument/2006/relationships/chart" Target="../charts/chart5.xml"/></Relationships>
</file>

<file path=ppt/slides/_rels/slide4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4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a:xfrm>
            <a:off x="186089" y="1340768"/>
            <a:ext cx="8856984" cy="1470025"/>
          </a:xfrm>
        </p:spPr>
        <p:txBody>
          <a:bodyPr/>
          <a:lstStyle/>
          <a:p>
            <a:r>
              <a:rPr lang="en-US" altLang="zh-TW" sz="3200" b="1" dirty="0"/>
              <a:t/>
            </a:r>
            <a:br>
              <a:rPr lang="en-US" altLang="zh-TW" sz="3200" b="1" dirty="0"/>
            </a:br>
            <a:r>
              <a:rPr lang="en-US" altLang="zh-TW" sz="3200" b="1" dirty="0"/>
              <a:t/>
            </a:r>
            <a:br>
              <a:rPr lang="en-US" altLang="zh-TW" sz="3200" b="1" dirty="0"/>
            </a:br>
            <a:r>
              <a:rPr lang="en-US" altLang="zh-TW" sz="3200" b="1" dirty="0"/>
              <a:t>Enhancing Collective Action Success of Online Petitions:</a:t>
            </a:r>
            <a:r>
              <a:rPr lang="zh-TW" altLang="en-US" sz="3200" b="1" dirty="0"/>
              <a:t> </a:t>
            </a:r>
            <a:r>
              <a:rPr lang="en-US" altLang="zh-TW" sz="3200" b="1" dirty="0"/>
              <a:t>A Social Media Intelligence Mechanism</a:t>
            </a:r>
            <a:endParaRPr lang="zh-TW" altLang="en-US" sz="3200" b="1" dirty="0">
              <a:latin typeface="Times New Roman" panose="02020603050405020304" pitchFamily="18" charset="0"/>
              <a:cs typeface="Times New Roman" panose="02020603050405020304" pitchFamily="18" charset="0"/>
            </a:endParaRPr>
          </a:p>
        </p:txBody>
      </p:sp>
      <p:sp>
        <p:nvSpPr>
          <p:cNvPr id="4099" name="副標題 2"/>
          <p:cNvSpPr>
            <a:spLocks noGrp="1"/>
          </p:cNvSpPr>
          <p:nvPr>
            <p:ph type="subTitle" idx="1"/>
          </p:nvPr>
        </p:nvSpPr>
        <p:spPr>
          <a:xfrm>
            <a:off x="186089" y="3259338"/>
            <a:ext cx="8821571" cy="1752600"/>
          </a:xfrm>
        </p:spPr>
        <p:txBody>
          <a:bodyPr/>
          <a:lstStyle/>
          <a:p>
            <a:endParaRPr lang="en-US" dirty="0"/>
          </a:p>
          <a:p>
            <a:r>
              <a:rPr lang="en-US" dirty="0">
                <a:solidFill>
                  <a:srgbClr val="2907A5"/>
                </a:solidFill>
              </a:rPr>
              <a:t> </a:t>
            </a:r>
            <a:r>
              <a:rPr lang="en-US" sz="2400" b="1" dirty="0">
                <a:solidFill>
                  <a:srgbClr val="2907A5"/>
                </a:solidFill>
              </a:rPr>
              <a:t>Yun-Hsin Hsieh </a:t>
            </a:r>
            <a:r>
              <a:rPr lang="en-US" sz="2400" dirty="0">
                <a:solidFill>
                  <a:srgbClr val="2907A5"/>
                </a:solidFill>
              </a:rPr>
              <a:t>• </a:t>
            </a:r>
            <a:r>
              <a:rPr lang="en-US" sz="2400" b="1" dirty="0">
                <a:solidFill>
                  <a:srgbClr val="2907A5"/>
                </a:solidFill>
              </a:rPr>
              <a:t>Yung-Ming</a:t>
            </a:r>
            <a:r>
              <a:rPr lang="zh-TW" altLang="en-US" sz="2400" b="1" dirty="0">
                <a:solidFill>
                  <a:srgbClr val="2907A5"/>
                </a:solidFill>
              </a:rPr>
              <a:t> </a:t>
            </a:r>
            <a:r>
              <a:rPr lang="en-US" altLang="zh-TW" sz="2400" b="1" dirty="0">
                <a:solidFill>
                  <a:srgbClr val="2907A5"/>
                </a:solidFill>
              </a:rPr>
              <a:t>Li</a:t>
            </a:r>
            <a:endParaRPr lang="en-US" sz="2400" b="1" dirty="0">
              <a:solidFill>
                <a:srgbClr val="2907A5"/>
              </a:solidFill>
            </a:endParaRPr>
          </a:p>
          <a:p>
            <a:r>
              <a:rPr lang="en-GB" sz="2000" dirty="0">
                <a:solidFill>
                  <a:srgbClr val="2907A5"/>
                </a:solidFill>
              </a:rPr>
              <a:t>Institute of Information Management</a:t>
            </a:r>
          </a:p>
          <a:p>
            <a:r>
              <a:rPr lang="en-GB" sz="2000" dirty="0">
                <a:solidFill>
                  <a:srgbClr val="2907A5"/>
                </a:solidFill>
              </a:rPr>
              <a:t>National Yang Ming </a:t>
            </a:r>
            <a:r>
              <a:rPr lang="en-GB" sz="2000" dirty="0" err="1">
                <a:solidFill>
                  <a:srgbClr val="2907A5"/>
                </a:solidFill>
              </a:rPr>
              <a:t>Chiao</a:t>
            </a:r>
            <a:r>
              <a:rPr lang="en-GB" sz="2000" dirty="0">
                <a:solidFill>
                  <a:srgbClr val="2907A5"/>
                </a:solidFill>
              </a:rPr>
              <a:t> Tung University </a:t>
            </a:r>
          </a:p>
          <a:p>
            <a:r>
              <a:rPr lang="en-US" sz="2400" dirty="0">
                <a:solidFill>
                  <a:srgbClr val="2907A5"/>
                </a:solidFill>
              </a:rPr>
              <a:t> </a:t>
            </a:r>
            <a:r>
              <a:rPr lang="en-US" sz="2400" b="1" dirty="0">
                <a:solidFill>
                  <a:srgbClr val="2907A5"/>
                </a:solidFill>
              </a:rPr>
              <a:t>Arvind Tripathi</a:t>
            </a:r>
            <a:endParaRPr lang="en-GB" sz="2400" b="1" dirty="0">
              <a:solidFill>
                <a:srgbClr val="2907A5"/>
              </a:solidFill>
            </a:endParaRPr>
          </a:p>
          <a:p>
            <a:r>
              <a:rPr lang="en-GB" sz="2000" dirty="0">
                <a:solidFill>
                  <a:srgbClr val="2907A5"/>
                </a:solidFill>
              </a:rPr>
              <a:t>University of Kansas School of Business</a:t>
            </a:r>
            <a:r>
              <a:rPr lang="en-GB" sz="2400" dirty="0">
                <a:solidFill>
                  <a:srgbClr val="2907A5"/>
                </a:solidFill>
              </a:rPr>
              <a:t> </a:t>
            </a:r>
            <a:endParaRPr lang="zh-TW" altLang="en-US" sz="1800" dirty="0">
              <a:solidFill>
                <a:srgbClr val="2907A5"/>
              </a:solidFill>
              <a:latin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3999" cy="1143001"/>
          </a:xfrm>
        </p:spPr>
        <p:txBody>
          <a:bodyPr/>
          <a:lstStyle/>
          <a:p>
            <a:r>
              <a:rPr lang="en-US" altLang="zh-TW" dirty="0"/>
              <a:t>Success Factors Discovering for Online Petition</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10</a:t>
            </a:fld>
            <a:endParaRPr lang="en-US" altLang="zh-TW"/>
          </a:p>
        </p:txBody>
      </p:sp>
      <p:sp>
        <p:nvSpPr>
          <p:cNvPr id="5" name="內容版面配置區 2">
            <a:extLst>
              <a:ext uri="{FF2B5EF4-FFF2-40B4-BE49-F238E27FC236}">
                <a16:creationId xmlns:a16="http://schemas.microsoft.com/office/drawing/2014/main" id="{9BA67723-14F5-4C38-9FE4-F8F81CC498A0}"/>
              </a:ext>
            </a:extLst>
          </p:cNvPr>
          <p:cNvSpPr txBox="1">
            <a:spLocks/>
          </p:cNvSpPr>
          <p:nvPr/>
        </p:nvSpPr>
        <p:spPr bwMode="auto">
          <a:xfrm>
            <a:off x="107504" y="1257231"/>
            <a:ext cx="8928992" cy="5112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Online petition social network websites are regarded as </a:t>
            </a:r>
            <a:r>
              <a:rPr lang="en-US" altLang="zh-TW" dirty="0">
                <a:solidFill>
                  <a:srgbClr val="0000FF"/>
                </a:solidFill>
              </a:rPr>
              <a:t>hedonic </a:t>
            </a:r>
            <a:r>
              <a:rPr lang="en-US" altLang="zh-TW" dirty="0"/>
              <a:t>information systems. </a:t>
            </a:r>
            <a:r>
              <a:rPr lang="en-US" altLang="zh-TW" sz="1600" dirty="0">
                <a:solidFill>
                  <a:schemeClr val="bg1">
                    <a:lumMod val="75000"/>
                  </a:schemeClr>
                </a:solidFill>
              </a:rPr>
              <a:t>(H. Van der Heijden, 2004)</a:t>
            </a:r>
            <a:r>
              <a:rPr lang="en-US" altLang="zh-TW" dirty="0"/>
              <a:t> </a:t>
            </a:r>
          </a:p>
          <a:p>
            <a:endParaRPr lang="en-US" altLang="zh-TW" dirty="0"/>
          </a:p>
          <a:p>
            <a:r>
              <a:rPr lang="en-US" altLang="zh-TW" dirty="0"/>
              <a:t>The researcher expected that the </a:t>
            </a:r>
            <a:r>
              <a:rPr lang="en-US" altLang="zh-TW" dirty="0">
                <a:solidFill>
                  <a:srgbClr val="0000FF"/>
                </a:solidFill>
              </a:rPr>
              <a:t>emotional elements </a:t>
            </a:r>
            <a:r>
              <a:rPr lang="en-US" altLang="zh-TW" dirty="0"/>
              <a:t>in an online petition’s text content would positively influence users' </a:t>
            </a:r>
            <a:r>
              <a:rPr lang="en-US" altLang="zh-TW" dirty="0">
                <a:solidFill>
                  <a:srgbClr val="0000FF"/>
                </a:solidFill>
              </a:rPr>
              <a:t>persuasion and motivation</a:t>
            </a:r>
            <a:r>
              <a:rPr lang="en-US" altLang="zh-TW" dirty="0"/>
              <a:t>.</a:t>
            </a:r>
            <a:r>
              <a:rPr lang="zh-TW" altLang="en-US" dirty="0"/>
              <a:t> </a:t>
            </a:r>
            <a:r>
              <a:rPr lang="en-US" altLang="zh-TW" sz="1600" dirty="0">
                <a:solidFill>
                  <a:schemeClr val="bg1">
                    <a:lumMod val="75000"/>
                  </a:schemeClr>
                </a:solidFill>
              </a:rPr>
              <a:t>(L. Deng</a:t>
            </a:r>
            <a:r>
              <a:rPr lang="zh-TW" altLang="en-US" sz="1600" dirty="0">
                <a:solidFill>
                  <a:schemeClr val="bg1">
                    <a:lumMod val="75000"/>
                  </a:schemeClr>
                </a:solidFill>
              </a:rPr>
              <a:t> </a:t>
            </a:r>
            <a:r>
              <a:rPr lang="en-US" altLang="zh-TW" sz="1600" dirty="0">
                <a:solidFill>
                  <a:schemeClr val="bg1">
                    <a:lumMod val="75000"/>
                  </a:schemeClr>
                </a:solidFill>
              </a:rPr>
              <a:t>et al., 2010)</a:t>
            </a:r>
          </a:p>
          <a:p>
            <a:endParaRPr lang="en-US" altLang="zh-TW" sz="1600" dirty="0">
              <a:solidFill>
                <a:schemeClr val="bg1">
                  <a:lumMod val="75000"/>
                </a:schemeClr>
              </a:solidFill>
            </a:endParaRPr>
          </a:p>
          <a:p>
            <a:r>
              <a:rPr lang="en-US" altLang="zh-TW" dirty="0"/>
              <a:t>There are three kinds of elements that we can discover in every online petition case: emotional, moral, and cognitive elements. </a:t>
            </a:r>
            <a:r>
              <a:rPr lang="en-US" altLang="zh-TW" sz="1600" dirty="0">
                <a:solidFill>
                  <a:schemeClr val="bg1">
                    <a:lumMod val="75000"/>
                  </a:schemeClr>
                </a:solidFill>
              </a:rPr>
              <a:t>(A. </a:t>
            </a:r>
            <a:r>
              <a:rPr lang="en-US" altLang="zh-TW" sz="1600" dirty="0" err="1">
                <a:solidFill>
                  <a:schemeClr val="bg1">
                    <a:lumMod val="75000"/>
                  </a:schemeClr>
                </a:solidFill>
              </a:rPr>
              <a:t>Noshokaty</a:t>
            </a:r>
            <a:r>
              <a:rPr lang="en-US" altLang="zh-TW" sz="1600" dirty="0">
                <a:solidFill>
                  <a:schemeClr val="bg1">
                    <a:lumMod val="75000"/>
                  </a:schemeClr>
                </a:solidFill>
              </a:rPr>
              <a:t> et al., 2016) </a:t>
            </a:r>
            <a:endParaRPr lang="en-US" altLang="zh-TW" sz="1200" dirty="0">
              <a:solidFill>
                <a:schemeClr val="bg1">
                  <a:lumMod val="75000"/>
                </a:schemeClr>
              </a:solidFill>
            </a:endParaRPr>
          </a:p>
          <a:p>
            <a:pPr lvl="1"/>
            <a:r>
              <a:rPr lang="en-US" altLang="zh-TW" dirty="0">
                <a:solidFill>
                  <a:srgbClr val="0000FF"/>
                </a:solidFill>
              </a:rPr>
              <a:t>Emotional</a:t>
            </a:r>
            <a:r>
              <a:rPr lang="zh-TW" altLang="en-US" dirty="0">
                <a:solidFill>
                  <a:srgbClr val="0000FF"/>
                </a:solidFill>
              </a:rPr>
              <a:t> </a:t>
            </a:r>
            <a:r>
              <a:rPr lang="en-US" altLang="zh-TW" dirty="0">
                <a:solidFill>
                  <a:srgbClr val="0000FF"/>
                </a:solidFill>
              </a:rPr>
              <a:t>cues</a:t>
            </a:r>
          </a:p>
          <a:p>
            <a:pPr lvl="1"/>
            <a:r>
              <a:rPr lang="en-US" altLang="zh-TW" dirty="0">
                <a:solidFill>
                  <a:srgbClr val="0000FF"/>
                </a:solidFill>
              </a:rPr>
              <a:t>Moral cues</a:t>
            </a:r>
          </a:p>
          <a:p>
            <a:pPr lvl="1"/>
            <a:r>
              <a:rPr lang="en-US" altLang="zh-TW" dirty="0">
                <a:solidFill>
                  <a:srgbClr val="0000FF"/>
                </a:solidFill>
              </a:rPr>
              <a:t>Cognitive cues</a:t>
            </a:r>
          </a:p>
          <a:p>
            <a:pPr marL="457200" lvl="1" indent="0">
              <a:buNone/>
            </a:pPr>
            <a:endParaRPr lang="en-US" altLang="zh-TW" sz="1600" dirty="0"/>
          </a:p>
        </p:txBody>
      </p:sp>
    </p:spTree>
    <p:extLst>
      <p:ext uri="{BB962C8B-B14F-4D97-AF65-F5344CB8AC3E}">
        <p14:creationId xmlns:p14="http://schemas.microsoft.com/office/powerpoint/2010/main" val="3700577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p:cNvSpPr>
            <a:spLocks noGrp="1"/>
          </p:cNvSpPr>
          <p:nvPr>
            <p:ph type="title"/>
          </p:nvPr>
        </p:nvSpPr>
        <p:spPr>
          <a:xfrm>
            <a:off x="0" y="-26988"/>
            <a:ext cx="9144000" cy="1143001"/>
          </a:xfrm>
        </p:spPr>
        <p:txBody>
          <a:bodyPr/>
          <a:lstStyle/>
          <a:p>
            <a:r>
              <a:rPr lang="en-US" altLang="zh-TW" dirty="0"/>
              <a:t>Social Media Intelligence for Online Petition</a:t>
            </a:r>
          </a:p>
        </p:txBody>
      </p:sp>
      <p:sp>
        <p:nvSpPr>
          <p:cNvPr id="2253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2AF9A317-3E37-4328-A6E2-D15EE0AE0D2D}" type="slidenum">
              <a:rPr kumimoji="0" lang="en-US" altLang="zh-TW" sz="1400" smtClean="0">
                <a:ea typeface="新細明體" panose="02020500000000000000" pitchFamily="18" charset="-120"/>
              </a:rPr>
              <a:pPr>
                <a:spcBef>
                  <a:spcPct val="0"/>
                </a:spcBef>
                <a:buFontTx/>
                <a:buNone/>
              </a:pPr>
              <a:t>11</a:t>
            </a:fld>
            <a:endParaRPr kumimoji="0" lang="en-US" altLang="zh-TW" sz="1400" dirty="0">
              <a:ea typeface="新細明體" panose="02020500000000000000" pitchFamily="18" charset="-120"/>
            </a:endParaRPr>
          </a:p>
        </p:txBody>
      </p:sp>
      <p:sp>
        <p:nvSpPr>
          <p:cNvPr id="5" name="內容版面配置區 2">
            <a:extLst>
              <a:ext uri="{FF2B5EF4-FFF2-40B4-BE49-F238E27FC236}">
                <a16:creationId xmlns:a16="http://schemas.microsoft.com/office/drawing/2014/main" id="{C399B968-3DDE-4CB6-852B-540F3CB62727}"/>
              </a:ext>
            </a:extLst>
          </p:cNvPr>
          <p:cNvSpPr txBox="1">
            <a:spLocks/>
          </p:cNvSpPr>
          <p:nvPr/>
        </p:nvSpPr>
        <p:spPr bwMode="auto">
          <a:xfrm>
            <a:off x="0" y="1196975"/>
            <a:ext cx="9144000" cy="5112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Measuring the different expressions of millions of people have generated on social media is now important to many fields. </a:t>
            </a:r>
          </a:p>
          <a:p>
            <a:pPr marL="0" indent="0">
              <a:buNone/>
            </a:pPr>
            <a:r>
              <a:rPr lang="en-US" altLang="zh-TW" sz="1600" dirty="0"/>
              <a:t>      (S. Goel. et al., 2016)</a:t>
            </a:r>
            <a:endParaRPr lang="en-US" altLang="zh-TW" sz="1400" dirty="0"/>
          </a:p>
          <a:p>
            <a:r>
              <a:rPr lang="en-US" altLang="zh-TW" dirty="0">
                <a:solidFill>
                  <a:srgbClr val="0000FF"/>
                </a:solidFill>
              </a:rPr>
              <a:t>Social Media Intelligence </a:t>
            </a:r>
            <a:r>
              <a:rPr lang="en-US" altLang="zh-TW" dirty="0"/>
              <a:t>(SOCMINT) </a:t>
            </a:r>
            <a:r>
              <a:rPr lang="en-US" altLang="zh-TW" sz="1600" dirty="0"/>
              <a:t>(D. </a:t>
            </a:r>
            <a:r>
              <a:rPr lang="en-US" altLang="zh-TW" sz="1600" dirty="0" err="1"/>
              <a:t>Omand</a:t>
            </a:r>
            <a:r>
              <a:rPr lang="zh-TW" altLang="en-US" sz="1600" dirty="0"/>
              <a:t> </a:t>
            </a:r>
            <a:r>
              <a:rPr lang="en-US" altLang="zh-TW" sz="1600" dirty="0"/>
              <a:t>et al., 2012)</a:t>
            </a:r>
          </a:p>
          <a:p>
            <a:pPr lvl="1"/>
            <a:r>
              <a:rPr lang="en-US" altLang="zh-TW" dirty="0"/>
              <a:t>Seek to derive actionable information from social media in context-rich application settings</a:t>
            </a:r>
            <a:r>
              <a:rPr lang="zh-TW" altLang="en-US" dirty="0"/>
              <a:t> </a:t>
            </a:r>
            <a:r>
              <a:rPr lang="en-US" altLang="zh-TW" dirty="0"/>
              <a:t>that can benefit from the "wisdom of crowds" via the Web. </a:t>
            </a:r>
            <a:r>
              <a:rPr lang="en-US" altLang="zh-TW" sz="1600" dirty="0"/>
              <a:t>(D. Zeng. et al., 2010)</a:t>
            </a:r>
          </a:p>
          <a:p>
            <a:r>
              <a:rPr lang="en-US" altLang="zh-TW" dirty="0">
                <a:solidFill>
                  <a:srgbClr val="0000FF"/>
                </a:solidFill>
              </a:rPr>
              <a:t>Collective intelligence </a:t>
            </a:r>
            <a:r>
              <a:rPr lang="en-US" altLang="zh-TW" dirty="0"/>
              <a:t>is built and grow through content generated from online collaboration. </a:t>
            </a:r>
            <a:r>
              <a:rPr lang="en-US" altLang="zh-TW" sz="1600" dirty="0"/>
              <a:t>(D. </a:t>
            </a:r>
            <a:r>
              <a:rPr lang="en-US" altLang="zh-TW" sz="1600" dirty="0" err="1"/>
              <a:t>Schoder</a:t>
            </a:r>
            <a:r>
              <a:rPr lang="en-US" altLang="zh-TW" sz="1600" dirty="0"/>
              <a:t> et al., 2013)</a:t>
            </a:r>
          </a:p>
          <a:p>
            <a:r>
              <a:rPr lang="en-US" altLang="zh-TW" dirty="0"/>
              <a:t> The success of online petitions are influenced by their popularity on social media. </a:t>
            </a:r>
            <a:r>
              <a:rPr lang="en-US" altLang="zh-TW" sz="1600" dirty="0"/>
              <a:t>(J. </a:t>
            </a:r>
            <a:r>
              <a:rPr lang="en-US" altLang="zh-TW" sz="1600" dirty="0" err="1"/>
              <a:t>Proskurnia</a:t>
            </a:r>
            <a:r>
              <a:rPr lang="en-US" altLang="zh-TW" sz="1600" dirty="0"/>
              <a:t> et al., 2017</a:t>
            </a:r>
            <a:r>
              <a:rPr lang="en-US" altLang="zh-TW" sz="1600" dirty="0">
                <a:solidFill>
                  <a:schemeClr val="bg1">
                    <a:lumMod val="75000"/>
                  </a:schemeClr>
                </a:solidFill>
              </a:rPr>
              <a:t>)</a:t>
            </a:r>
          </a:p>
        </p:txBody>
      </p:sp>
    </p:spTree>
    <p:extLst>
      <p:ext uri="{BB962C8B-B14F-4D97-AF65-F5344CB8AC3E}">
        <p14:creationId xmlns:p14="http://schemas.microsoft.com/office/powerpoint/2010/main" val="276301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7"/>
          <p:cNvSpPr>
            <a:spLocks noChangeArrowheads="1"/>
          </p:cNvSpPr>
          <p:nvPr/>
        </p:nvSpPr>
        <p:spPr bwMode="auto">
          <a:xfrm>
            <a:off x="0" y="955042"/>
            <a:ext cx="65" cy="1596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47610" numCol="1" anchor="ctr" anchorCtr="0" compatLnSpc="1">
            <a:prstTxWarp prst="textNoShape">
              <a:avLst/>
            </a:prstTxWarp>
            <a:spAutoFit/>
          </a:bodyPr>
          <a:lstStyle/>
          <a:p>
            <a:pPr defTabSz="685800"/>
            <a:endParaRPr kumimoji="0" lang="zh-TW" altLang="zh-TW" sz="1350" dirty="0"/>
          </a:p>
        </p:txBody>
      </p:sp>
      <p:sp>
        <p:nvSpPr>
          <p:cNvPr id="73" name="投影片編號版面配置區 3"/>
          <p:cNvSpPr>
            <a:spLocks noGrp="1"/>
          </p:cNvSpPr>
          <p:nvPr>
            <p:ph type="sldNum" sz="quarter" idx="12"/>
          </p:nvPr>
        </p:nvSpPr>
        <p:spPr>
          <a:xfrm>
            <a:off x="2590800" y="6524625"/>
            <a:ext cx="2197100" cy="333375"/>
          </a:xfrm>
        </p:spPr>
        <p:txBody>
          <a:bodyPr/>
          <a:lstStyle/>
          <a:p>
            <a:pPr>
              <a:defRPr/>
            </a:pPr>
            <a:r>
              <a:rPr lang="en-US" altLang="zh-TW" dirty="0"/>
              <a:t>   </a:t>
            </a:r>
            <a:fld id="{20DADEED-75D7-4501-941F-1479255A4EB9}" type="slidenum">
              <a:rPr lang="en-US" altLang="zh-TW" smtClean="0"/>
              <a:pPr>
                <a:defRPr/>
              </a:pPr>
              <a:t>12</a:t>
            </a:fld>
            <a:endParaRPr lang="en-US" altLang="zh-TW" dirty="0"/>
          </a:p>
        </p:txBody>
      </p:sp>
      <p:sp>
        <p:nvSpPr>
          <p:cNvPr id="247" name="標題 1"/>
          <p:cNvSpPr txBox="1">
            <a:spLocks/>
          </p:cNvSpPr>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a:lstStyle>
          <a:p>
            <a:pPr eaLnBrk="1" hangingPunct="1"/>
            <a:r>
              <a:rPr lang="en-US" altLang="zh-TW" b="1" kern="0" dirty="0">
                <a:solidFill>
                  <a:srgbClr val="2907A5"/>
                </a:solidFill>
              </a:rPr>
              <a:t>System Flow</a:t>
            </a:r>
            <a:endParaRPr lang="zh-TW" altLang="en-US" sz="4400" b="1" kern="0" dirty="0"/>
          </a:p>
        </p:txBody>
      </p:sp>
      <p:pic>
        <p:nvPicPr>
          <p:cNvPr id="4" name="圖片 3">
            <a:extLst>
              <a:ext uri="{FF2B5EF4-FFF2-40B4-BE49-F238E27FC236}">
                <a16:creationId xmlns:a16="http://schemas.microsoft.com/office/drawing/2014/main" id="{1E3FB8DB-D539-47C1-AAB6-F5E0F5F7E7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49" y="1360318"/>
            <a:ext cx="8994127" cy="4920001"/>
          </a:xfrm>
          <a:prstGeom prst="rect">
            <a:avLst/>
          </a:prstGeom>
        </p:spPr>
      </p:pic>
    </p:spTree>
    <p:extLst>
      <p:ext uri="{BB962C8B-B14F-4D97-AF65-F5344CB8AC3E}">
        <p14:creationId xmlns:p14="http://schemas.microsoft.com/office/powerpoint/2010/main" val="1178983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13</a:t>
            </a:fld>
            <a:endParaRPr lang="en-US" altLang="zh-TW" dirty="0"/>
          </a:p>
        </p:txBody>
      </p:sp>
      <p:pic>
        <p:nvPicPr>
          <p:cNvPr id="6" name="圖片 5">
            <a:extLst>
              <a:ext uri="{FF2B5EF4-FFF2-40B4-BE49-F238E27FC236}">
                <a16:creationId xmlns:a16="http://schemas.microsoft.com/office/drawing/2014/main" id="{6D8B5759-DB89-473C-A966-9208D39F54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Tree>
    <p:extLst>
      <p:ext uri="{BB962C8B-B14F-4D97-AF65-F5344CB8AC3E}">
        <p14:creationId xmlns:p14="http://schemas.microsoft.com/office/powerpoint/2010/main" val="69175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14</a:t>
            </a:fld>
            <a:endParaRPr lang="en-US" altLang="zh-TW" dirty="0"/>
          </a:p>
        </p:txBody>
      </p:sp>
      <p:pic>
        <p:nvPicPr>
          <p:cNvPr id="9" name="圖片 8">
            <a:extLst>
              <a:ext uri="{FF2B5EF4-FFF2-40B4-BE49-F238E27FC236}">
                <a16:creationId xmlns:a16="http://schemas.microsoft.com/office/drawing/2014/main" id="{F315FF03-721E-4C4F-8C06-A1E67E26F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3" name="矩形: 圓角 2">
            <a:extLst>
              <a:ext uri="{FF2B5EF4-FFF2-40B4-BE49-F238E27FC236}">
                <a16:creationId xmlns:a16="http://schemas.microsoft.com/office/drawing/2014/main" id="{D86EAB4E-0B1B-4D4D-898E-6C346DBF1BA5}"/>
              </a:ext>
            </a:extLst>
          </p:cNvPr>
          <p:cNvSpPr/>
          <p:nvPr/>
        </p:nvSpPr>
        <p:spPr>
          <a:xfrm>
            <a:off x="3131840" y="1340768"/>
            <a:ext cx="4896544" cy="864096"/>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946293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C98799-C32C-4FE4-9A9E-D10ED91CCDAF}"/>
              </a:ext>
            </a:extLst>
          </p:cNvPr>
          <p:cNvSpPr>
            <a:spLocks noGrp="1"/>
          </p:cNvSpPr>
          <p:nvPr>
            <p:ph type="title"/>
          </p:nvPr>
        </p:nvSpPr>
        <p:spPr/>
        <p:txBody>
          <a:bodyPr/>
          <a:lstStyle/>
          <a:p>
            <a:r>
              <a:rPr lang="en-US" altLang="zh-TW" dirty="0"/>
              <a:t>Data Construction Module</a:t>
            </a:r>
            <a:endParaRPr lang="zh-TW" altLang="en-US" dirty="0"/>
          </a:p>
        </p:txBody>
      </p:sp>
      <p:sp>
        <p:nvSpPr>
          <p:cNvPr id="3" name="內容版面配置區 2">
            <a:extLst>
              <a:ext uri="{FF2B5EF4-FFF2-40B4-BE49-F238E27FC236}">
                <a16:creationId xmlns:a16="http://schemas.microsoft.com/office/drawing/2014/main" id="{8B3FF047-84E4-4A06-A7DA-7FF5F545974D}"/>
              </a:ext>
            </a:extLst>
          </p:cNvPr>
          <p:cNvSpPr>
            <a:spLocks noGrp="1"/>
          </p:cNvSpPr>
          <p:nvPr>
            <p:ph idx="1"/>
          </p:nvPr>
        </p:nvSpPr>
        <p:spPr/>
        <p:txBody>
          <a:bodyPr/>
          <a:lstStyle/>
          <a:p>
            <a:r>
              <a:rPr lang="en-US" altLang="zh-TW" dirty="0"/>
              <a:t>Data Collection: Use crawlers &amp;</a:t>
            </a:r>
            <a:r>
              <a:rPr lang="zh-TW" altLang="en-US" dirty="0"/>
              <a:t> </a:t>
            </a:r>
            <a:r>
              <a:rPr lang="en-US" altLang="zh-TW" dirty="0"/>
              <a:t>API to obtain data from two platforms.</a:t>
            </a:r>
          </a:p>
          <a:p>
            <a:pPr lvl="1"/>
            <a:r>
              <a:rPr lang="en-US" altLang="zh-TW" dirty="0"/>
              <a:t>Change.org: The </a:t>
            </a:r>
            <a:r>
              <a:rPr lang="en-US" altLang="zh-TW" dirty="0">
                <a:solidFill>
                  <a:srgbClr val="0000FF"/>
                </a:solidFill>
              </a:rPr>
              <a:t>petition cases information </a:t>
            </a:r>
            <a:r>
              <a:rPr lang="en-US" altLang="zh-TW" dirty="0"/>
              <a:t>on the Change.org platform.</a:t>
            </a:r>
          </a:p>
          <a:p>
            <a:pPr lvl="1"/>
            <a:r>
              <a:rPr lang="en-US" altLang="zh-TW" dirty="0"/>
              <a:t>Twitter: The data include </a:t>
            </a:r>
            <a:r>
              <a:rPr lang="en-US" altLang="zh-TW" dirty="0">
                <a:solidFill>
                  <a:srgbClr val="0000FF"/>
                </a:solidFill>
              </a:rPr>
              <a:t>personal information</a:t>
            </a:r>
            <a:r>
              <a:rPr lang="en-US" altLang="zh-TW" dirty="0"/>
              <a:t>, </a:t>
            </a:r>
            <a:r>
              <a:rPr lang="en-US" altLang="zh-TW" dirty="0">
                <a:solidFill>
                  <a:srgbClr val="0000FF"/>
                </a:solidFill>
              </a:rPr>
              <a:t>historical tweets</a:t>
            </a:r>
            <a:r>
              <a:rPr lang="en-US" altLang="zh-TW" dirty="0"/>
              <a:t>, </a:t>
            </a:r>
            <a:r>
              <a:rPr lang="en-US" altLang="zh-TW" dirty="0">
                <a:solidFill>
                  <a:srgbClr val="0000FF"/>
                </a:solidFill>
              </a:rPr>
              <a:t>related tweets of petition cases</a:t>
            </a:r>
            <a:r>
              <a:rPr lang="zh-TW" altLang="en-US" dirty="0">
                <a:solidFill>
                  <a:srgbClr val="0000FF"/>
                </a:solidFill>
              </a:rPr>
              <a:t> </a:t>
            </a:r>
            <a:r>
              <a:rPr lang="en-US" altLang="zh-TW" dirty="0"/>
              <a:t>and</a:t>
            </a:r>
            <a:r>
              <a:rPr lang="en-US" altLang="zh-TW" dirty="0">
                <a:solidFill>
                  <a:srgbClr val="0000FF"/>
                </a:solidFill>
              </a:rPr>
              <a:t> activists’ social relationship</a:t>
            </a:r>
            <a:r>
              <a:rPr lang="en-US" altLang="zh-TW" dirty="0"/>
              <a:t>.</a:t>
            </a:r>
          </a:p>
          <a:p>
            <a:pPr marL="457200" lvl="1" indent="0">
              <a:buNone/>
            </a:pPr>
            <a:endParaRPr lang="en-US" altLang="zh-TW" dirty="0"/>
          </a:p>
          <a:p>
            <a:r>
              <a:rPr lang="en-US" altLang="zh-TW" dirty="0"/>
              <a:t>Data Cleaning:</a:t>
            </a:r>
          </a:p>
          <a:p>
            <a:pPr lvl="1"/>
            <a:r>
              <a:rPr lang="en-US" altLang="zh-TW" dirty="0"/>
              <a:t>Deleting missing value.</a:t>
            </a:r>
          </a:p>
          <a:p>
            <a:pPr lvl="1"/>
            <a:r>
              <a:rPr lang="en-US" altLang="zh-TW" dirty="0"/>
              <a:t>Discard non-English petitions and tweets.</a:t>
            </a:r>
          </a:p>
          <a:p>
            <a:pPr lvl="1"/>
            <a:r>
              <a:rPr lang="en-US" altLang="zh-TW" dirty="0"/>
              <a:t>Replace unreadable html elements, abbreviation terms, and contractions to their original terms.</a:t>
            </a:r>
          </a:p>
        </p:txBody>
      </p:sp>
      <p:sp>
        <p:nvSpPr>
          <p:cNvPr id="4" name="投影片編號版面配置區 3">
            <a:extLst>
              <a:ext uri="{FF2B5EF4-FFF2-40B4-BE49-F238E27FC236}">
                <a16:creationId xmlns:a16="http://schemas.microsoft.com/office/drawing/2014/main" id="{FBCDC2B5-ADC7-4569-8DEC-3CA37E714428}"/>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15</a:t>
            </a:fld>
            <a:endParaRPr lang="en-US" altLang="zh-TW" dirty="0"/>
          </a:p>
        </p:txBody>
      </p:sp>
    </p:spTree>
    <p:extLst>
      <p:ext uri="{BB962C8B-B14F-4D97-AF65-F5344CB8AC3E}">
        <p14:creationId xmlns:p14="http://schemas.microsoft.com/office/powerpoint/2010/main" val="4022697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16</a:t>
            </a:fld>
            <a:endParaRPr lang="en-US" altLang="zh-TW" dirty="0"/>
          </a:p>
        </p:txBody>
      </p:sp>
      <p:pic>
        <p:nvPicPr>
          <p:cNvPr id="6" name="圖片 5">
            <a:extLst>
              <a:ext uri="{FF2B5EF4-FFF2-40B4-BE49-F238E27FC236}">
                <a16:creationId xmlns:a16="http://schemas.microsoft.com/office/drawing/2014/main" id="{DC17A9ED-C196-4C07-A6F4-61F6A36133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7" name="矩形: 圓角 6">
            <a:extLst>
              <a:ext uri="{FF2B5EF4-FFF2-40B4-BE49-F238E27FC236}">
                <a16:creationId xmlns:a16="http://schemas.microsoft.com/office/drawing/2014/main" id="{BF273BF5-ED1C-494F-BC8F-7BF61C402678}"/>
              </a:ext>
            </a:extLst>
          </p:cNvPr>
          <p:cNvSpPr/>
          <p:nvPr/>
        </p:nvSpPr>
        <p:spPr>
          <a:xfrm>
            <a:off x="3131840" y="2204864"/>
            <a:ext cx="4896544" cy="648072"/>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3224755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10E5FA-8CD1-4FF5-A615-E7C4DACD5AF7}"/>
              </a:ext>
            </a:extLst>
          </p:cNvPr>
          <p:cNvSpPr>
            <a:spLocks noGrp="1"/>
          </p:cNvSpPr>
          <p:nvPr>
            <p:ph type="title"/>
          </p:nvPr>
        </p:nvSpPr>
        <p:spPr>
          <a:xfrm>
            <a:off x="179512" y="-26988"/>
            <a:ext cx="8856984" cy="1143001"/>
          </a:xfrm>
        </p:spPr>
        <p:txBody>
          <a:bodyPr/>
          <a:lstStyle/>
          <a:p>
            <a:r>
              <a:rPr lang="en-US" altLang="zh-TW" dirty="0"/>
              <a:t>Petition Issue Classification Module</a:t>
            </a:r>
            <a:endParaRPr lang="zh-TW" altLang="en-US" dirty="0"/>
          </a:p>
        </p:txBody>
      </p:sp>
      <p:sp>
        <p:nvSpPr>
          <p:cNvPr id="3" name="內容版面配置區 2">
            <a:extLst>
              <a:ext uri="{FF2B5EF4-FFF2-40B4-BE49-F238E27FC236}">
                <a16:creationId xmlns:a16="http://schemas.microsoft.com/office/drawing/2014/main" id="{5A278E0D-CCF7-45E7-A2F2-DBEAD4C54D1F}"/>
              </a:ext>
            </a:extLst>
          </p:cNvPr>
          <p:cNvSpPr>
            <a:spLocks noGrp="1"/>
          </p:cNvSpPr>
          <p:nvPr>
            <p:ph idx="1"/>
          </p:nvPr>
        </p:nvSpPr>
        <p:spPr>
          <a:xfrm>
            <a:off x="457200" y="1196975"/>
            <a:ext cx="8229600" cy="5112345"/>
          </a:xfrm>
        </p:spPr>
        <p:txBody>
          <a:bodyPr/>
          <a:lstStyle/>
          <a:p>
            <a:r>
              <a:rPr lang="en-US" altLang="zh-TW" dirty="0"/>
              <a:t>To </a:t>
            </a:r>
            <a:r>
              <a:rPr lang="en-US" altLang="zh-TW" dirty="0">
                <a:solidFill>
                  <a:srgbClr val="0000FF"/>
                </a:solidFill>
              </a:rPr>
              <a:t>match</a:t>
            </a:r>
            <a:r>
              <a:rPr lang="en-US" altLang="zh-TW" dirty="0">
                <a:solidFill>
                  <a:srgbClr val="0C34DE"/>
                </a:solidFill>
              </a:rPr>
              <a:t> </a:t>
            </a:r>
            <a:r>
              <a:rPr lang="en-US" altLang="zh-TW" dirty="0"/>
              <a:t>the petition </a:t>
            </a:r>
            <a:r>
              <a:rPr lang="en-US" altLang="zh-TW" dirty="0">
                <a:solidFill>
                  <a:srgbClr val="0000FF"/>
                </a:solidFill>
              </a:rPr>
              <a:t>issue </a:t>
            </a:r>
            <a:r>
              <a:rPr lang="en-US" altLang="zh-TW" dirty="0"/>
              <a:t>and user’s </a:t>
            </a:r>
            <a:r>
              <a:rPr lang="en-US" altLang="zh-TW" dirty="0">
                <a:solidFill>
                  <a:srgbClr val="0000FF"/>
                </a:solidFill>
              </a:rPr>
              <a:t>preference</a:t>
            </a:r>
            <a:r>
              <a:rPr lang="en-US" altLang="zh-TW" dirty="0"/>
              <a:t>.</a:t>
            </a:r>
          </a:p>
          <a:p>
            <a:pPr marL="0" indent="0">
              <a:buNone/>
            </a:pPr>
            <a:endParaRPr lang="en-US" altLang="zh-TW" dirty="0"/>
          </a:p>
          <a:p>
            <a:r>
              <a:rPr lang="en-US" altLang="zh-TW" dirty="0"/>
              <a:t>Tag feature vector representation</a:t>
            </a:r>
            <a:r>
              <a:rPr lang="zh-TW" altLang="en-US" dirty="0"/>
              <a:t> </a:t>
            </a:r>
            <a:r>
              <a:rPr lang="en-US" altLang="zh-TW" dirty="0"/>
              <a:t>(from document petition cases)</a:t>
            </a:r>
          </a:p>
          <a:p>
            <a:pPr lvl="1"/>
            <a:r>
              <a:rPr lang="en-US" altLang="zh-TW" dirty="0"/>
              <a:t>Instead of counting the quantity of words in a document, the Term Frequency Inverse Document Frequency </a:t>
            </a:r>
            <a:r>
              <a:rPr lang="en-US" altLang="zh-TW" dirty="0">
                <a:solidFill>
                  <a:srgbClr val="0000FF"/>
                </a:solidFill>
              </a:rPr>
              <a:t>(TF-IDF) </a:t>
            </a:r>
            <a:r>
              <a:rPr lang="en-US" altLang="zh-TW" dirty="0"/>
              <a:t>metric emphasizes the distinguishing words. </a:t>
            </a:r>
          </a:p>
        </p:txBody>
      </p:sp>
      <p:sp>
        <p:nvSpPr>
          <p:cNvPr id="4" name="投影片編號版面配置區 3">
            <a:extLst>
              <a:ext uri="{FF2B5EF4-FFF2-40B4-BE49-F238E27FC236}">
                <a16:creationId xmlns:a16="http://schemas.microsoft.com/office/drawing/2014/main" id="{4CA9F975-74E3-4FF6-BD90-830EF52CB892}"/>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17</a:t>
            </a:fld>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61695D5C-A023-47C4-85C3-DEE1379FEDE5}"/>
                  </a:ext>
                </a:extLst>
              </p:cNvPr>
              <p:cNvSpPr/>
              <p:nvPr/>
            </p:nvSpPr>
            <p:spPr>
              <a:xfrm>
                <a:off x="3491880" y="3835555"/>
                <a:ext cx="1964384" cy="6347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𝑡𝑓</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r>
                        <a:rPr lang="en-US" altLang="zh-TW" b="0" i="1" smtClean="0">
                          <a:latin typeface="Cambria Math" panose="02040503050406030204" pitchFamily="18" charset="0"/>
                        </a:rPr>
                        <m:t>𝑑</m:t>
                      </m:r>
                      <m:r>
                        <a:rPr lang="en-US" altLang="zh-TW" b="0" i="1" smtClean="0">
                          <a:latin typeface="Cambria Math" panose="02040503050406030204" pitchFamily="18" charset="0"/>
                        </a:rPr>
                        <m:t>)</m:t>
                      </m:r>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𝑛</m:t>
                              </m:r>
                            </m:e>
                            <m:sub>
                              <m:r>
                                <m:rPr>
                                  <m:sty m:val="p"/>
                                </m:rPr>
                                <a:rPr lang="en-US" altLang="zh-TW" b="0" i="0" smtClean="0">
                                  <a:latin typeface="Cambria Math" panose="02040503050406030204" pitchFamily="18" charset="0"/>
                                </a:rPr>
                                <m:t>t</m:t>
                              </m:r>
                              <m:r>
                                <a:rPr lang="zh-TW" altLang="en-US" i="0">
                                  <a:latin typeface="Cambria Math" panose="02040503050406030204" pitchFamily="18" charset="0"/>
                                </a:rPr>
                                <m:t>,</m:t>
                              </m:r>
                              <m:r>
                                <a:rPr lang="en-US" altLang="zh-TW" b="0" i="1" smtClean="0">
                                  <a:latin typeface="Cambria Math" panose="02040503050406030204" pitchFamily="18" charset="0"/>
                                </a:rPr>
                                <m:t>𝑑</m:t>
                              </m:r>
                            </m:sub>
                          </m:sSub>
                        </m:num>
                        <m:den>
                          <m:nary>
                            <m:naryPr>
                              <m:chr m:val="∑"/>
                              <m:limLoc m:val="subSup"/>
                              <m:supHide m:val="on"/>
                              <m:ctrlPr>
                                <a:rPr lang="zh-TW" altLang="en-US" i="1">
                                  <a:latin typeface="Cambria Math" panose="02040503050406030204" pitchFamily="18" charset="0"/>
                                </a:rPr>
                              </m:ctrlPr>
                            </m:naryPr>
                            <m:sub>
                              <m:r>
                                <a:rPr lang="zh-TW" altLang="en-US" i="1">
                                  <a:latin typeface="Cambria Math" panose="02040503050406030204" pitchFamily="18" charset="0"/>
                                </a:rPr>
                                <m:t>𝑘</m:t>
                              </m:r>
                            </m:sub>
                            <m:sup/>
                            <m:e>
                              <m:sSub>
                                <m:sSubPr>
                                  <m:ctrlPr>
                                    <a:rPr lang="zh-TW" altLang="en-US" i="1">
                                      <a:latin typeface="Cambria Math" panose="02040503050406030204" pitchFamily="18" charset="0"/>
                                    </a:rPr>
                                  </m:ctrlPr>
                                </m:sSubPr>
                                <m:e>
                                  <m:r>
                                    <a:rPr lang="zh-TW" altLang="en-US" i="1">
                                      <a:latin typeface="Cambria Math" panose="02040503050406030204" pitchFamily="18" charset="0"/>
                                    </a:rPr>
                                    <m:t>𝑛</m:t>
                                  </m:r>
                                </m:e>
                                <m:sub>
                                  <m:r>
                                    <a:rPr lang="zh-TW" altLang="en-US" i="1">
                                      <a:latin typeface="Cambria Math" panose="02040503050406030204" pitchFamily="18" charset="0"/>
                                    </a:rPr>
                                    <m:t>𝑘</m:t>
                                  </m:r>
                                  <m:r>
                                    <a:rPr lang="zh-TW" altLang="en-US" i="0">
                                      <a:latin typeface="Cambria Math" panose="02040503050406030204" pitchFamily="18" charset="0"/>
                                    </a:rPr>
                                    <m:t>,</m:t>
                                  </m:r>
                                  <m:r>
                                    <a:rPr lang="en-US" altLang="zh-TW" b="0" i="1" smtClean="0">
                                      <a:latin typeface="Cambria Math" panose="02040503050406030204" pitchFamily="18" charset="0"/>
                                    </a:rPr>
                                    <m:t>𝑡</m:t>
                                  </m:r>
                                </m:sub>
                              </m:sSub>
                            </m:e>
                          </m:nary>
                        </m:den>
                      </m:f>
                    </m:oMath>
                  </m:oMathPara>
                </a14:m>
                <a:endParaRPr lang="zh-TW" altLang="en-US" dirty="0"/>
              </a:p>
            </p:txBody>
          </p:sp>
        </mc:Choice>
        <mc:Fallback xmlns="">
          <p:sp>
            <p:nvSpPr>
              <p:cNvPr id="6" name="矩形 5">
                <a:extLst>
                  <a:ext uri="{FF2B5EF4-FFF2-40B4-BE49-F238E27FC236}">
                    <a16:creationId xmlns:a16="http://schemas.microsoft.com/office/drawing/2014/main" id="{61695D5C-A023-47C4-85C3-DEE1379FEDE5}"/>
                  </a:ext>
                </a:extLst>
              </p:cNvPr>
              <p:cNvSpPr>
                <a:spLocks noRot="1" noChangeAspect="1" noMove="1" noResize="1" noEditPoints="1" noAdjustHandles="1" noChangeArrowheads="1" noChangeShapeType="1" noTextEdit="1"/>
              </p:cNvSpPr>
              <p:nvPr/>
            </p:nvSpPr>
            <p:spPr>
              <a:xfrm>
                <a:off x="3491880" y="3835555"/>
                <a:ext cx="1964384" cy="63472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3BAEC68F-3F3E-47D9-ABD2-D1CAD3497FF6}"/>
                  </a:ext>
                </a:extLst>
              </p:cNvPr>
              <p:cNvSpPr/>
              <p:nvPr/>
            </p:nvSpPr>
            <p:spPr>
              <a:xfrm>
                <a:off x="2483767" y="4368223"/>
                <a:ext cx="4091184"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𝑖𝑑𝑓</m:t>
                      </m:r>
                      <m:d>
                        <m:dPr>
                          <m:ctrlPr>
                            <a:rPr lang="zh-TW" altLang="en-US" i="1">
                              <a:latin typeface="Cambria Math" panose="02040503050406030204" pitchFamily="18" charset="0"/>
                            </a:rPr>
                          </m:ctrlPr>
                        </m:dPr>
                        <m:e>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𝐷</m:t>
                          </m:r>
                        </m:e>
                      </m:d>
                      <m:r>
                        <a:rPr lang="zh-TW" altLang="en-US" i="0">
                          <a:latin typeface="Cambria Math" panose="02040503050406030204" pitchFamily="18" charset="0"/>
                        </a:rPr>
                        <m:t>=</m:t>
                      </m:r>
                      <m:r>
                        <m:rPr>
                          <m:sty m:val="p"/>
                        </m:rPr>
                        <a:rPr lang="zh-TW" altLang="en-US" i="0">
                          <a:latin typeface="Cambria Math" panose="02040503050406030204" pitchFamily="18" charset="0"/>
                        </a:rPr>
                        <m:t>lo</m:t>
                      </m:r>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g</m:t>
                          </m:r>
                        </m:fName>
                        <m:e>
                          <m:d>
                            <m:dPr>
                              <m:ctrlPr>
                                <a:rPr lang="zh-TW" altLang="en-US" i="1">
                                  <a:latin typeface="Cambria Math" panose="02040503050406030204" pitchFamily="18" charset="0"/>
                                </a:rPr>
                              </m:ctrlPr>
                            </m:dPr>
                            <m:e>
                              <m:f>
                                <m:fPr>
                                  <m:ctrlPr>
                                    <a:rPr lang="zh-TW" altLang="en-US" i="1">
                                      <a:latin typeface="Cambria Math" panose="02040503050406030204" pitchFamily="18" charset="0"/>
                                    </a:rPr>
                                  </m:ctrlPr>
                                </m:fPr>
                                <m:num>
                                  <m:r>
                                    <a:rPr lang="zh-TW" altLang="en-US" i="1">
                                      <a:latin typeface="Cambria Math" panose="02040503050406030204" pitchFamily="18" charset="0"/>
                                    </a:rPr>
                                    <m:t>𝑁</m:t>
                                  </m:r>
                                </m:num>
                                <m:den>
                                  <m:r>
                                    <a:rPr lang="zh-TW" altLang="en-US" i="0">
                                      <a:latin typeface="Cambria Math" panose="02040503050406030204" pitchFamily="18" charset="0"/>
                                    </a:rPr>
                                    <m:t>1+|</m:t>
                                  </m:r>
                                  <m:d>
                                    <m:dPr>
                                      <m:begChr m:val="{"/>
                                      <m:endChr m:val="}"/>
                                      <m:ctrlPr>
                                        <a:rPr lang="zh-TW" altLang="en-US" i="1">
                                          <a:latin typeface="Cambria Math" panose="02040503050406030204" pitchFamily="18" charset="0"/>
                                        </a:rPr>
                                      </m:ctrlPr>
                                    </m:dPr>
                                    <m:e>
                                      <m:r>
                                        <a:rPr lang="zh-TW" altLang="en-US" i="1">
                                          <a:latin typeface="Cambria Math" panose="02040503050406030204" pitchFamily="18" charset="0"/>
                                        </a:rPr>
                                        <m:t>𝑑</m:t>
                                      </m:r>
                                      <m:r>
                                        <a:rPr lang="zh-TW" altLang="en-US" i="0">
                                          <a:latin typeface="Cambria Math" panose="02040503050406030204" pitchFamily="18" charset="0"/>
                                        </a:rPr>
                                        <m:t>∈</m:t>
                                      </m:r>
                                      <m:r>
                                        <a:rPr lang="zh-TW" altLang="en-US" i="1">
                                          <a:latin typeface="Cambria Math" panose="02040503050406030204" pitchFamily="18" charset="0"/>
                                        </a:rPr>
                                        <m:t>𝐷</m:t>
                                      </m:r>
                                      <m:r>
                                        <a:rPr lang="zh-TW" altLang="en-US" i="0">
                                          <a:latin typeface="Cambria Math" panose="02040503050406030204" pitchFamily="18" charset="0"/>
                                        </a:rPr>
                                        <m:t> :</m:t>
                                      </m:r>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𝑑</m:t>
                                      </m:r>
                                    </m:e>
                                  </m:d>
                                  <m:r>
                                    <a:rPr lang="zh-TW" altLang="en-US" i="0">
                                      <a:latin typeface="Cambria Math" panose="02040503050406030204" pitchFamily="18" charset="0"/>
                                    </a:rPr>
                                    <m:t>|</m:t>
                                  </m:r>
                                </m:den>
                              </m:f>
                            </m:e>
                          </m:d>
                        </m:e>
                      </m:func>
                    </m:oMath>
                  </m:oMathPara>
                </a14:m>
                <a:endParaRPr lang="zh-TW" altLang="en-US" dirty="0"/>
              </a:p>
            </p:txBody>
          </p:sp>
        </mc:Choice>
        <mc:Fallback xmlns="">
          <p:sp>
            <p:nvSpPr>
              <p:cNvPr id="7" name="矩形 6">
                <a:extLst>
                  <a:ext uri="{FF2B5EF4-FFF2-40B4-BE49-F238E27FC236}">
                    <a16:creationId xmlns:a16="http://schemas.microsoft.com/office/drawing/2014/main" id="{3BAEC68F-3F3E-47D9-ABD2-D1CAD3497FF6}"/>
                  </a:ext>
                </a:extLst>
              </p:cNvPr>
              <p:cNvSpPr>
                <a:spLocks noRot="1" noChangeAspect="1" noMove="1" noResize="1" noEditPoints="1" noAdjustHandles="1" noChangeArrowheads="1" noChangeShapeType="1" noTextEdit="1"/>
              </p:cNvSpPr>
              <p:nvPr/>
            </p:nvSpPr>
            <p:spPr>
              <a:xfrm>
                <a:off x="2483767" y="4368223"/>
                <a:ext cx="4091184" cy="714683"/>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1D66F029-3736-4FAC-A84E-F82FFD17A06D}"/>
                  </a:ext>
                </a:extLst>
              </p:cNvPr>
              <p:cNvSpPr/>
              <p:nvPr/>
            </p:nvSpPr>
            <p:spPr>
              <a:xfrm>
                <a:off x="2392140" y="5476359"/>
                <a:ext cx="435971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r>
                            <a:rPr lang="zh-TW" altLang="en-US" i="1">
                              <a:latin typeface="Cambria Math" panose="02040503050406030204" pitchFamily="18" charset="0"/>
                            </a:rPr>
                            <m:t>𝑇𝐹</m:t>
                          </m:r>
                          <m:r>
                            <a:rPr lang="zh-TW" altLang="en-US" i="0">
                              <a:latin typeface="Cambria Math" panose="02040503050406030204" pitchFamily="18" charset="0"/>
                            </a:rPr>
                            <m:t>−</m:t>
                          </m:r>
                          <m:r>
                            <a:rPr lang="zh-TW" altLang="en-US" i="1">
                              <a:latin typeface="Cambria Math" panose="02040503050406030204" pitchFamily="18" charset="0"/>
                            </a:rPr>
                            <m:t>𝐼𝐷𝐹</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𝑤</m:t>
                                  </m:r>
                                </m:e>
                                <m:sub>
                                  <m:r>
                                    <a:rPr lang="zh-TW" altLang="en-US" i="1">
                                      <a:latin typeface="Cambria Math" panose="02040503050406030204" pitchFamily="18" charset="0"/>
                                    </a:rPr>
                                    <m:t>𝑑</m:t>
                                  </m:r>
                                </m:sub>
                              </m:sSub>
                              <m:r>
                                <a:rPr lang="zh-TW" altLang="en-US" i="0">
                                  <a:latin typeface="Cambria Math" panose="02040503050406030204" pitchFamily="18" charset="0"/>
                                </a:rPr>
                                <m:t>,</m:t>
                              </m:r>
                              <m:r>
                                <a:rPr lang="zh-TW" altLang="en-US" i="1">
                                  <a:latin typeface="Cambria Math" panose="02040503050406030204" pitchFamily="18" charset="0"/>
                                </a:rPr>
                                <m:t>𝑑</m:t>
                              </m:r>
                              <m:r>
                                <a:rPr lang="zh-TW" altLang="en-US" i="0">
                                  <a:latin typeface="Cambria Math" panose="02040503050406030204" pitchFamily="18" charset="0"/>
                                </a:rPr>
                                <m:t>,</m:t>
                              </m:r>
                              <m:r>
                                <a:rPr lang="zh-TW" altLang="en-US" i="1">
                                  <a:latin typeface="Cambria Math" panose="02040503050406030204" pitchFamily="18" charset="0"/>
                                </a:rPr>
                                <m:t>𝐷</m:t>
                              </m:r>
                            </m:e>
                          </m:d>
                          <m:r>
                            <a:rPr lang="zh-TW" altLang="en-US" i="0">
                              <a:latin typeface="Cambria Math" panose="02040503050406030204" pitchFamily="18" charset="0"/>
                            </a:rPr>
                            <m:t>=</m:t>
                          </m:r>
                          <m:r>
                            <a:rPr lang="zh-TW" altLang="en-US" i="1">
                              <a:latin typeface="Cambria Math" panose="02040503050406030204" pitchFamily="18" charset="0"/>
                            </a:rPr>
                            <m:t>𝑡𝑓</m:t>
                          </m:r>
                          <m:d>
                            <m:dPr>
                              <m:ctrlPr>
                                <a:rPr lang="zh-TW" altLang="en-US" i="1">
                                  <a:latin typeface="Cambria Math" panose="02040503050406030204" pitchFamily="18" charset="0"/>
                                </a:rPr>
                              </m:ctrlPr>
                            </m:dPr>
                            <m:e>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𝑑</m:t>
                              </m:r>
                            </m:e>
                          </m:d>
                          <m:r>
                            <a:rPr lang="zh-TW" altLang="en-US" i="0">
                              <a:latin typeface="Cambria Math" panose="02040503050406030204" pitchFamily="18" charset="0"/>
                            </a:rPr>
                            <m:t>×</m:t>
                          </m:r>
                          <m:r>
                            <a:rPr lang="zh-TW" altLang="en-US" i="1">
                              <a:latin typeface="Cambria Math" panose="02040503050406030204" pitchFamily="18" charset="0"/>
                            </a:rPr>
                            <m:t>𝑖𝑑𝑓</m:t>
                          </m:r>
                          <m:r>
                            <a:rPr lang="zh-TW" altLang="en-US" i="0">
                              <a:latin typeface="Cambria Math" panose="02040503050406030204" pitchFamily="18" charset="0"/>
                            </a:rPr>
                            <m:t>(</m:t>
                          </m:r>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𝐷</m:t>
                          </m:r>
                        </m:e>
                      </m:d>
                    </m:oMath>
                  </m:oMathPara>
                </a14:m>
                <a:endParaRPr lang="zh-TW" altLang="en-US" dirty="0"/>
              </a:p>
            </p:txBody>
          </p:sp>
        </mc:Choice>
        <mc:Fallback xmlns="">
          <p:sp>
            <p:nvSpPr>
              <p:cNvPr id="8" name="矩形 7">
                <a:extLst>
                  <a:ext uri="{FF2B5EF4-FFF2-40B4-BE49-F238E27FC236}">
                    <a16:creationId xmlns:a16="http://schemas.microsoft.com/office/drawing/2014/main" id="{1D66F029-3736-4FAC-A84E-F82FFD17A06D}"/>
                  </a:ext>
                </a:extLst>
              </p:cNvPr>
              <p:cNvSpPr>
                <a:spLocks noRot="1" noChangeAspect="1" noMove="1" noResize="1" noEditPoints="1" noAdjustHandles="1" noChangeArrowheads="1" noChangeShapeType="1" noTextEdit="1"/>
              </p:cNvSpPr>
              <p:nvPr/>
            </p:nvSpPr>
            <p:spPr>
              <a:xfrm>
                <a:off x="2392140" y="5476359"/>
                <a:ext cx="4359719" cy="369332"/>
              </a:xfrm>
              <a:prstGeom prst="rect">
                <a:avLst/>
              </a:prstGeom>
              <a:blipFill>
                <a:blip r:embed="rId5"/>
                <a:stretch>
                  <a:fillRect t="-118033" r="-11034" b="-18524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579369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4CA9F975-74E3-4FF6-BD90-830EF52CB892}"/>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18</a:t>
            </a:fld>
            <a:endParaRPr lang="en-US" altLang="zh-TW" dirty="0"/>
          </a:p>
        </p:txBody>
      </p:sp>
      <p:sp>
        <p:nvSpPr>
          <p:cNvPr id="7" name="內容版面配置區 2">
            <a:extLst>
              <a:ext uri="{FF2B5EF4-FFF2-40B4-BE49-F238E27FC236}">
                <a16:creationId xmlns:a16="http://schemas.microsoft.com/office/drawing/2014/main" id="{DC01B2E7-60F2-4986-98F9-9511490A2C10}"/>
              </a:ext>
            </a:extLst>
          </p:cNvPr>
          <p:cNvSpPr>
            <a:spLocks noGrp="1"/>
          </p:cNvSpPr>
          <p:nvPr>
            <p:ph idx="1"/>
          </p:nvPr>
        </p:nvSpPr>
        <p:spPr>
          <a:xfrm>
            <a:off x="258687" y="1196752"/>
            <a:ext cx="8784976" cy="5112345"/>
          </a:xfrm>
        </p:spPr>
        <p:txBody>
          <a:bodyPr/>
          <a:lstStyle/>
          <a:p>
            <a:r>
              <a:rPr lang="en-US" altLang="zh-TW" dirty="0"/>
              <a:t>We utilized </a:t>
            </a:r>
            <a:r>
              <a:rPr lang="en-US" altLang="zh-TW" dirty="0">
                <a:solidFill>
                  <a:srgbClr val="0000FF"/>
                </a:solidFill>
              </a:rPr>
              <a:t>Latent Dirichlet Allocation (LDA)</a:t>
            </a:r>
            <a:r>
              <a:rPr lang="en-US" altLang="zh-TW" dirty="0"/>
              <a:t>, generative probabilistic model, to analyze the tags of petitions.</a:t>
            </a:r>
            <a:r>
              <a:rPr lang="zh-TW" altLang="zh-TW" dirty="0"/>
              <a:t> </a:t>
            </a:r>
            <a:endParaRPr lang="en-US" altLang="zh-TW" dirty="0"/>
          </a:p>
          <a:p>
            <a:pPr lvl="1"/>
            <a:r>
              <a:rPr lang="en-US" altLang="zh-TW" dirty="0"/>
              <a:t>Petition subjects and contents are handled as random mixtures of latent topics, with each topic characterized by a collection of word distributions.</a:t>
            </a:r>
          </a:p>
          <a:p>
            <a:pPr lvl="1"/>
            <a:endParaRPr lang="en-US" altLang="zh-TW" dirty="0"/>
          </a:p>
          <a:p>
            <a:pPr lvl="1"/>
            <a:endParaRPr lang="en-US" altLang="zh-TW" dirty="0"/>
          </a:p>
          <a:p>
            <a:pPr lvl="1"/>
            <a:endParaRPr lang="en-US" altLang="zh-TW" dirty="0"/>
          </a:p>
          <a:p>
            <a:pPr marL="457200" lvl="1" indent="0">
              <a:buNone/>
            </a:pPr>
            <a:endParaRPr lang="en-US" altLang="zh-TW" dirty="0"/>
          </a:p>
          <a:p>
            <a:endParaRPr lang="en-US" altLang="zh-TW" dirty="0"/>
          </a:p>
          <a:p>
            <a:r>
              <a:rPr lang="en-US" altLang="zh-TW" dirty="0"/>
              <a:t>Classify the petitions into each issue according to the corresponding score. </a:t>
            </a:r>
          </a:p>
          <a:p>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37729FC9-5ABB-475F-9B32-EB85B3441758}"/>
                  </a:ext>
                </a:extLst>
              </p:cNvPr>
              <p:cNvSpPr/>
              <p:nvPr/>
            </p:nvSpPr>
            <p:spPr>
              <a:xfrm>
                <a:off x="1115492" y="3953751"/>
                <a:ext cx="7344816" cy="98405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𝑝</m:t>
                      </m:r>
                      <m:d>
                        <m:dPr>
                          <m:ctrlPr>
                            <a:rPr lang="zh-TW" altLang="en-US" i="1">
                              <a:latin typeface="Cambria Math" panose="02040503050406030204" pitchFamily="18" charset="0"/>
                            </a:rPr>
                          </m:ctrlPr>
                        </m:dPr>
                        <m:e>
                          <m:r>
                            <a:rPr lang="en-US" altLang="zh-TW" b="0" i="1" smtClean="0">
                              <a:latin typeface="Cambria Math" panose="02040503050406030204" pitchFamily="18" charset="0"/>
                            </a:rPr>
                            <m:t>𝑤</m:t>
                          </m:r>
                        </m:e>
                        <m:e>
                          <m:r>
                            <m:rPr>
                              <m:sty m:val="p"/>
                            </m:rPr>
                            <a:rPr lang="zh-TW" altLang="en-US" i="0">
                              <a:latin typeface="Cambria Math" panose="02040503050406030204" pitchFamily="18" charset="0"/>
                            </a:rPr>
                            <m:t>α</m:t>
                          </m:r>
                          <m:r>
                            <a:rPr lang="zh-TW" altLang="en-US" i="0">
                              <a:latin typeface="Cambria Math" panose="02040503050406030204" pitchFamily="18" charset="0"/>
                            </a:rPr>
                            <m:t>, </m:t>
                          </m:r>
                          <m:r>
                            <m:rPr>
                              <m:sty m:val="p"/>
                            </m:rPr>
                            <a:rPr lang="zh-TW" altLang="en-US" i="0">
                              <a:latin typeface="Cambria Math" panose="02040503050406030204" pitchFamily="18" charset="0"/>
                            </a:rPr>
                            <m:t>β</m:t>
                          </m:r>
                        </m:e>
                      </m:d>
                      <m:r>
                        <a:rPr lang="zh-TW" altLang="en-US" i="0">
                          <a:latin typeface="Cambria Math" panose="02040503050406030204" pitchFamily="18" charset="0"/>
                        </a:rPr>
                        <m:t>= </m:t>
                      </m:r>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𝑚</m:t>
                          </m:r>
                          <m:r>
                            <a:rPr lang="zh-TW" altLang="en-US" i="0">
                              <a:latin typeface="Cambria Math" panose="02040503050406030204" pitchFamily="18" charset="0"/>
                            </a:rPr>
                            <m:t>=1</m:t>
                          </m:r>
                        </m:sub>
                        <m:sup>
                          <m:r>
                            <a:rPr lang="zh-TW" altLang="en-US" i="1">
                              <a:latin typeface="Cambria Math" panose="02040503050406030204" pitchFamily="18" charset="0"/>
                            </a:rPr>
                            <m:t>𝑀</m:t>
                          </m:r>
                        </m:sup>
                        <m:e>
                          <m:nary>
                            <m:naryPr>
                              <m:subHide m:val="on"/>
                              <m:supHide m:val="on"/>
                              <m:ctrlPr>
                                <a:rPr lang="zh-TW" altLang="en-US" i="1">
                                  <a:latin typeface="Cambria Math" panose="02040503050406030204" pitchFamily="18" charset="0"/>
                                </a:rPr>
                              </m:ctrlPr>
                            </m:naryPr>
                            <m:sub/>
                            <m:sup/>
                            <m:e>
                              <m:d>
                                <m:dPr>
                                  <m:begChr m:val=""/>
                                  <m:ctrlPr>
                                    <a:rPr lang="zh-TW" altLang="en-US" i="1">
                                      <a:latin typeface="Cambria Math" panose="02040503050406030204" pitchFamily="18" charset="0"/>
                                    </a:rPr>
                                  </m:ctrlPr>
                                </m:dPr>
                                <m:e>
                                  <m:r>
                                    <a:rPr lang="zh-TW" altLang="en-US" i="1">
                                      <a:latin typeface="Cambria Math" panose="02040503050406030204" pitchFamily="18" charset="0"/>
                                    </a:rPr>
                                    <m:t>𝑝</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𝜃</m:t>
                                      </m:r>
                                    </m:e>
                                    <m:sub>
                                      <m:r>
                                        <a:rPr lang="zh-TW" altLang="en-US" i="1">
                                          <a:latin typeface="Cambria Math" panose="02040503050406030204" pitchFamily="18" charset="0"/>
                                        </a:rPr>
                                        <m:t>𝑚</m:t>
                                      </m:r>
                                    </m:sub>
                                  </m:sSub>
                                  <m:r>
                                    <a:rPr lang="zh-TW" altLang="en-US" i="0">
                                      <a:latin typeface="Cambria Math" panose="02040503050406030204" pitchFamily="18" charset="0"/>
                                    </a:rPr>
                                    <m:t>|</m:t>
                                  </m:r>
                                  <m:r>
                                    <a:rPr lang="zh-TW" altLang="en-US" i="1">
                                      <a:latin typeface="Cambria Math" panose="02040503050406030204" pitchFamily="18" charset="0"/>
                                    </a:rPr>
                                    <m:t>𝛼</m:t>
                                  </m:r>
                                </m:e>
                              </m:d>
                            </m:e>
                          </m:nary>
                          <m:d>
                            <m:dPr>
                              <m:ctrlPr>
                                <a:rPr lang="zh-TW" altLang="en-US" i="1">
                                  <a:latin typeface="Cambria Math" panose="02040503050406030204" pitchFamily="18" charset="0"/>
                                </a:rPr>
                              </m:ctrlPr>
                            </m:dPr>
                            <m:e>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𝑛</m:t>
                                  </m:r>
                                  <m:r>
                                    <a:rPr lang="zh-TW" altLang="en-US" i="0">
                                      <a:latin typeface="Cambria Math" panose="02040503050406030204" pitchFamily="18" charset="0"/>
                                    </a:rPr>
                                    <m:t>=1</m:t>
                                  </m:r>
                                </m:sub>
                                <m:sup>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𝑚</m:t>
                                      </m:r>
                                    </m:sub>
                                  </m:sSub>
                                </m:sup>
                                <m:e>
                                  <m:nary>
                                    <m:naryPr>
                                      <m:chr m:val="∑"/>
                                      <m:limLoc m:val="undOvr"/>
                                      <m:supHide m:val="on"/>
                                      <m:ctrlPr>
                                        <a:rPr lang="zh-TW" altLang="en-US" i="1">
                                          <a:latin typeface="Cambria Math" panose="02040503050406030204" pitchFamily="18" charset="0"/>
                                        </a:rPr>
                                      </m:ctrlPr>
                                    </m:naryPr>
                                    <m:sub>
                                      <m:sSub>
                                        <m:sSubPr>
                                          <m:ctrlPr>
                                            <a:rPr lang="zh-TW" altLang="en-US" i="1">
                                              <a:latin typeface="Cambria Math" panose="02040503050406030204" pitchFamily="18" charset="0"/>
                                            </a:rPr>
                                          </m:ctrlPr>
                                        </m:sSubPr>
                                        <m:e>
                                          <m:r>
                                            <a:rPr lang="zh-TW" altLang="en-US" i="1">
                                              <a:latin typeface="Cambria Math" panose="02040503050406030204" pitchFamily="18" charset="0"/>
                                            </a:rPr>
                                            <m:t>𝑍</m:t>
                                          </m:r>
                                        </m:e>
                                        <m:sub>
                                          <m:r>
                                            <a:rPr lang="zh-TW" altLang="en-US" i="1">
                                              <a:latin typeface="Cambria Math" panose="02040503050406030204" pitchFamily="18" charset="0"/>
                                            </a:rPr>
                                            <m:t>𝑚𝑛</m:t>
                                          </m:r>
                                        </m:sub>
                                      </m:sSub>
                                    </m:sub>
                                    <m:sup/>
                                    <m:e>
                                      <m:r>
                                        <a:rPr lang="zh-TW" altLang="en-US" i="1">
                                          <a:latin typeface="Cambria Math" panose="02040503050406030204" pitchFamily="18" charset="0"/>
                                        </a:rPr>
                                        <m:t>𝑝</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𝑍</m:t>
                                              </m:r>
                                            </m:e>
                                            <m:sub>
                                              <m:r>
                                                <a:rPr lang="zh-TW" altLang="en-US" i="1">
                                                  <a:latin typeface="Cambria Math" panose="02040503050406030204" pitchFamily="18" charset="0"/>
                                                </a:rPr>
                                                <m:t>𝑚𝑛</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𝜃</m:t>
                                              </m:r>
                                            </m:e>
                                            <m:sub>
                                              <m:r>
                                                <a:rPr lang="zh-TW" altLang="en-US" i="1">
                                                  <a:latin typeface="Cambria Math" panose="02040503050406030204" pitchFamily="18" charset="0"/>
                                                </a:rPr>
                                                <m:t>𝑚</m:t>
                                              </m:r>
                                            </m:sub>
                                          </m:sSub>
                                        </m:e>
                                      </m:d>
                                      <m:r>
                                        <a:rPr lang="zh-TW" altLang="en-US" i="1">
                                          <a:latin typeface="Cambria Math" panose="02040503050406030204" pitchFamily="18" charset="0"/>
                                        </a:rPr>
                                        <m:t>𝑝</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𝑊</m:t>
                                              </m:r>
                                            </m:e>
                                            <m:sub>
                                              <m:r>
                                                <a:rPr lang="zh-TW" altLang="en-US" i="1">
                                                  <a:latin typeface="Cambria Math" panose="02040503050406030204" pitchFamily="18" charset="0"/>
                                                </a:rPr>
                                                <m:t>𝑚𝑛</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𝑍</m:t>
                                              </m:r>
                                            </m:e>
                                            <m:sub>
                                              <m:r>
                                                <a:rPr lang="zh-TW" altLang="en-US" i="1">
                                                  <a:latin typeface="Cambria Math" panose="02040503050406030204" pitchFamily="18" charset="0"/>
                                                </a:rPr>
                                                <m:t>𝑚𝑛</m:t>
                                              </m:r>
                                            </m:sub>
                                          </m:sSub>
                                          <m:r>
                                            <a:rPr lang="zh-TW" altLang="en-US" i="0">
                                              <a:latin typeface="Cambria Math" panose="02040503050406030204" pitchFamily="18" charset="0"/>
                                            </a:rPr>
                                            <m:t>,</m:t>
                                          </m:r>
                                          <m:r>
                                            <m:rPr>
                                              <m:sty m:val="p"/>
                                            </m:rPr>
                                            <a:rPr lang="zh-TW" altLang="en-US" smtClean="0">
                                              <a:solidFill>
                                                <a:srgbClr val="FF0000"/>
                                              </a:solidFill>
                                              <a:latin typeface="Cambria Math" panose="02040503050406030204" pitchFamily="18" charset="0"/>
                                            </a:rPr>
                                            <m:t>β</m:t>
                                          </m:r>
                                        </m:e>
                                      </m:d>
                                    </m:e>
                                  </m:nary>
                                </m:e>
                              </m:nary>
                            </m:e>
                          </m:d>
                        </m:e>
                      </m:nary>
                      <m:r>
                        <a:rPr lang="zh-TW" altLang="en-US" i="1">
                          <a:latin typeface="Cambria Math" panose="02040503050406030204" pitchFamily="18" charset="0"/>
                        </a:rPr>
                        <m:t>𝑚</m:t>
                      </m:r>
                      <m:sSub>
                        <m:sSubPr>
                          <m:ctrlPr>
                            <a:rPr lang="zh-TW" altLang="en-US" i="1">
                              <a:latin typeface="Cambria Math" panose="02040503050406030204" pitchFamily="18" charset="0"/>
                            </a:rPr>
                          </m:ctrlPr>
                        </m:sSubPr>
                        <m:e>
                          <m:r>
                            <a:rPr lang="zh-TW" altLang="en-US" i="1">
                              <a:latin typeface="Cambria Math" panose="02040503050406030204" pitchFamily="18" charset="0"/>
                            </a:rPr>
                            <m:t>𝜃</m:t>
                          </m:r>
                        </m:e>
                        <m:sub>
                          <m:r>
                            <a:rPr lang="zh-TW" altLang="en-US" i="1">
                              <a:latin typeface="Cambria Math" panose="02040503050406030204" pitchFamily="18" charset="0"/>
                            </a:rPr>
                            <m:t>𝑚</m:t>
                          </m:r>
                        </m:sub>
                      </m:sSub>
                    </m:oMath>
                  </m:oMathPara>
                </a14:m>
                <a:endParaRPr lang="zh-TW" altLang="en-US" dirty="0"/>
              </a:p>
            </p:txBody>
          </p:sp>
        </mc:Choice>
        <mc:Fallback xmlns="">
          <p:sp>
            <p:nvSpPr>
              <p:cNvPr id="6" name="矩形 5">
                <a:extLst>
                  <a:ext uri="{FF2B5EF4-FFF2-40B4-BE49-F238E27FC236}">
                    <a16:creationId xmlns:a16="http://schemas.microsoft.com/office/drawing/2014/main" id="{37729FC9-5ABB-475F-9B32-EB85B3441758}"/>
                  </a:ext>
                </a:extLst>
              </p:cNvPr>
              <p:cNvSpPr>
                <a:spLocks noRot="1" noChangeAspect="1" noMove="1" noResize="1" noEditPoints="1" noAdjustHandles="1" noChangeArrowheads="1" noChangeShapeType="1" noTextEdit="1"/>
              </p:cNvSpPr>
              <p:nvPr/>
            </p:nvSpPr>
            <p:spPr>
              <a:xfrm>
                <a:off x="1115492" y="3953751"/>
                <a:ext cx="7344816" cy="984052"/>
              </a:xfrm>
              <a:prstGeom prst="rect">
                <a:avLst/>
              </a:prstGeom>
              <a:blipFill>
                <a:blip r:embed="rId3"/>
                <a:stretch>
                  <a:fillRect/>
                </a:stretch>
              </a:blipFill>
            </p:spPr>
            <p:txBody>
              <a:bodyPr/>
              <a:lstStyle/>
              <a:p>
                <a:r>
                  <a:rPr lang="en-US">
                    <a:noFill/>
                  </a:rPr>
                  <a:t> </a:t>
                </a:r>
              </a:p>
            </p:txBody>
          </p:sp>
        </mc:Fallback>
      </mc:AlternateContent>
      <p:sp>
        <p:nvSpPr>
          <p:cNvPr id="15" name="標題 1">
            <a:extLst>
              <a:ext uri="{FF2B5EF4-FFF2-40B4-BE49-F238E27FC236}">
                <a16:creationId xmlns:a16="http://schemas.microsoft.com/office/drawing/2014/main" id="{7B5DCB7F-8325-4D51-9A36-A5234D3E24AA}"/>
              </a:ext>
            </a:extLst>
          </p:cNvPr>
          <p:cNvSpPr>
            <a:spLocks noGrp="1"/>
          </p:cNvSpPr>
          <p:nvPr>
            <p:ph type="title"/>
          </p:nvPr>
        </p:nvSpPr>
        <p:spPr>
          <a:xfrm>
            <a:off x="179512" y="-26988"/>
            <a:ext cx="8856984" cy="1143001"/>
          </a:xfrm>
        </p:spPr>
        <p:txBody>
          <a:bodyPr/>
          <a:lstStyle/>
          <a:p>
            <a:r>
              <a:rPr lang="en-US" altLang="zh-TW" dirty="0"/>
              <a:t>Petition Issue Classification Module</a:t>
            </a:r>
            <a:endParaRPr lang="zh-TW" altLang="en-US" dirty="0"/>
          </a:p>
        </p:txBody>
      </p:sp>
      <mc:AlternateContent xmlns:mc="http://schemas.openxmlformats.org/markup-compatibility/2006" xmlns:a14="http://schemas.microsoft.com/office/drawing/2010/main">
        <mc:Choice Requires="a14">
          <p:sp>
            <p:nvSpPr>
              <p:cNvPr id="2" name="矩形 1"/>
              <p:cNvSpPr/>
              <p:nvPr/>
            </p:nvSpPr>
            <p:spPr>
              <a:xfrm>
                <a:off x="1403648" y="3017933"/>
                <a:ext cx="6246440" cy="87120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𝑝</m:t>
                      </m:r>
                      <m:r>
                        <a:rPr lang="en-US" i="0">
                          <a:latin typeface="Cambria Math" panose="02040503050406030204" pitchFamily="18" charset="0"/>
                        </a:rPr>
                        <m:t>(</m:t>
                      </m:r>
                      <m:r>
                        <a:rPr lang="en-US" i="1">
                          <a:latin typeface="Cambria Math" panose="02040503050406030204" pitchFamily="18" charset="0"/>
                        </a:rPr>
                        <m:t>𝜃</m:t>
                      </m:r>
                      <m:r>
                        <a:rPr lang="en-US" i="0">
                          <a:latin typeface="Cambria Math" panose="02040503050406030204" pitchFamily="18" charset="0"/>
                        </a:rPr>
                        <m:t>,</m:t>
                      </m:r>
                      <m:r>
                        <a:rPr lang="en-US" i="1">
                          <a:latin typeface="Cambria Math" panose="02040503050406030204" pitchFamily="18" charset="0"/>
                        </a:rPr>
                        <m:t>𝑧</m:t>
                      </m:r>
                      <m:r>
                        <a:rPr lang="en-US" i="0">
                          <a:latin typeface="Cambria Math" panose="02040503050406030204" pitchFamily="18" charset="0"/>
                        </a:rPr>
                        <m:t>,</m:t>
                      </m:r>
                      <m:r>
                        <a:rPr lang="en-US" i="1">
                          <a:latin typeface="Cambria Math" panose="02040503050406030204" pitchFamily="18" charset="0"/>
                        </a:rPr>
                        <m:t>𝑤</m:t>
                      </m:r>
                      <m:r>
                        <a:rPr lang="en-US" i="0">
                          <a:latin typeface="Cambria Math" panose="02040503050406030204" pitchFamily="18" charset="0"/>
                        </a:rPr>
                        <m:t>∣</m:t>
                      </m:r>
                      <m:r>
                        <a:rPr lang="en-US" i="1">
                          <a:latin typeface="Cambria Math" panose="02040503050406030204" pitchFamily="18" charset="0"/>
                        </a:rPr>
                        <m:t>𝛼</m:t>
                      </m:r>
                      <m:r>
                        <a:rPr lang="en-US" i="0">
                          <a:latin typeface="Cambria Math" panose="02040503050406030204" pitchFamily="18" charset="0"/>
                        </a:rPr>
                        <m:t>,</m:t>
                      </m:r>
                      <m:r>
                        <a:rPr lang="en-US" i="1">
                          <a:latin typeface="Cambria Math" panose="02040503050406030204" pitchFamily="18" charset="0"/>
                        </a:rPr>
                        <m:t>𝛽</m:t>
                      </m:r>
                      <m:r>
                        <a:rPr lang="en-US" i="0">
                          <a:latin typeface="Cambria Math" panose="02040503050406030204" pitchFamily="18" charset="0"/>
                        </a:rPr>
                        <m:t>)=</m:t>
                      </m:r>
                      <m:r>
                        <a:rPr lang="en-US" i="1">
                          <a:latin typeface="Cambria Math" panose="02040503050406030204" pitchFamily="18" charset="0"/>
                        </a:rPr>
                        <m:t>𝑝</m:t>
                      </m:r>
                      <m:r>
                        <a:rPr lang="en-US" i="0">
                          <a:latin typeface="Cambria Math" panose="02040503050406030204" pitchFamily="18" charset="0"/>
                        </a:rPr>
                        <m:t>(</m:t>
                      </m:r>
                      <m:r>
                        <a:rPr lang="en-US" i="1">
                          <a:latin typeface="Cambria Math" panose="02040503050406030204" pitchFamily="18" charset="0"/>
                        </a:rPr>
                        <m:t>𝜃</m:t>
                      </m:r>
                      <m:r>
                        <a:rPr lang="en-US" i="0">
                          <a:latin typeface="Cambria Math" panose="02040503050406030204" pitchFamily="18" charset="0"/>
                        </a:rPr>
                        <m:t>∣</m:t>
                      </m:r>
                      <m:r>
                        <a:rPr lang="en-US" i="1">
                          <a:latin typeface="Cambria Math" panose="02040503050406030204" pitchFamily="18" charset="0"/>
                        </a:rPr>
                        <m:t>𝛼</m:t>
                      </m:r>
                      <m:r>
                        <a:rPr lang="en-US" i="0">
                          <a:latin typeface="Cambria Math" panose="02040503050406030204" pitchFamily="18" charset="0"/>
                        </a:rPr>
                        <m:t>)</m:t>
                      </m:r>
                      <m:nary>
                        <m:naryPr>
                          <m:chr m:val="∏"/>
                          <m:limLoc m:val="undOvr"/>
                          <m:grow m:val="on"/>
                          <m:ctrlPr>
                            <a:rPr lang="en-US" i="1">
                              <a:latin typeface="Cambria Math" panose="02040503050406030204" pitchFamily="18" charset="0"/>
                            </a:rPr>
                          </m:ctrlPr>
                        </m:naryPr>
                        <m:sub>
                          <m:r>
                            <a:rPr lang="en-US" i="1">
                              <a:latin typeface="Cambria Math" panose="02040503050406030204" pitchFamily="18" charset="0"/>
                            </a:rPr>
                            <m:t>𝑛</m:t>
                          </m:r>
                          <m:r>
                            <a:rPr lang="en-US" i="0">
                              <a:latin typeface="Cambria Math" panose="02040503050406030204" pitchFamily="18" charset="0"/>
                            </a:rPr>
                            <m:t>=1</m:t>
                          </m:r>
                        </m:sub>
                        <m:sup>
                          <m:r>
                            <a:rPr lang="en-US" i="1">
                              <a:latin typeface="Cambria Math" panose="02040503050406030204" pitchFamily="18" charset="0"/>
                            </a:rPr>
                            <m:t>𝑁</m:t>
                          </m:r>
                        </m:sup>
                        <m:e>
                          <m:r>
                            <a:rPr lang="en-US" i="0">
                              <a:latin typeface="Cambria Math" panose="02040503050406030204" pitchFamily="18" charset="0"/>
                            </a:rPr>
                            <m:t> </m:t>
                          </m:r>
                        </m:e>
                      </m:nary>
                      <m:r>
                        <a:rPr lang="en-US" i="1">
                          <a:latin typeface="Cambria Math" panose="02040503050406030204" pitchFamily="18" charset="0"/>
                        </a:rPr>
                        <m:t>𝑝</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𝑛</m:t>
                              </m:r>
                            </m:sub>
                          </m:sSub>
                          <m:r>
                            <a:rPr lang="en-US" i="0">
                              <a:latin typeface="Cambria Math" panose="02040503050406030204" pitchFamily="18" charset="0"/>
                            </a:rPr>
                            <m:t>∣</m:t>
                          </m:r>
                          <m:r>
                            <a:rPr lang="en-US" i="1">
                              <a:latin typeface="Cambria Math" panose="02040503050406030204" pitchFamily="18" charset="0"/>
                            </a:rPr>
                            <m:t>𝜃</m:t>
                          </m:r>
                        </m:e>
                      </m:d>
                      <m:r>
                        <a:rPr lang="en-US" i="1">
                          <a:latin typeface="Cambria Math" panose="02040503050406030204" pitchFamily="18" charset="0"/>
                        </a:rPr>
                        <m:t>𝑝</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𝑛</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𝑛</m:t>
                              </m:r>
                            </m:sub>
                          </m:sSub>
                          <m:r>
                            <a:rPr lang="en-US" i="0">
                              <a:latin typeface="Cambria Math" panose="02040503050406030204" pitchFamily="18" charset="0"/>
                            </a:rPr>
                            <m:t>,</m:t>
                          </m:r>
                          <m:r>
                            <a:rPr lang="en-US" i="1">
                              <a:latin typeface="Cambria Math" panose="02040503050406030204" pitchFamily="18" charset="0"/>
                            </a:rPr>
                            <m:t>𝛽</m:t>
                          </m:r>
                        </m:e>
                      </m:d>
                    </m:oMath>
                  </m:oMathPara>
                </a14:m>
                <a:endParaRPr lang="en-US" dirty="0"/>
              </a:p>
            </p:txBody>
          </p:sp>
        </mc:Choice>
        <mc:Fallback xmlns="">
          <p:sp>
            <p:nvSpPr>
              <p:cNvPr id="2" name="矩形 1"/>
              <p:cNvSpPr>
                <a:spLocks noRot="1" noChangeAspect="1" noMove="1" noResize="1" noEditPoints="1" noAdjustHandles="1" noChangeArrowheads="1" noChangeShapeType="1" noTextEdit="1"/>
              </p:cNvSpPr>
              <p:nvPr/>
            </p:nvSpPr>
            <p:spPr>
              <a:xfrm>
                <a:off x="1403648" y="3017933"/>
                <a:ext cx="6246440" cy="871201"/>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18135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19</a:t>
            </a:fld>
            <a:endParaRPr lang="en-US" altLang="zh-TW" dirty="0"/>
          </a:p>
        </p:txBody>
      </p:sp>
      <p:pic>
        <p:nvPicPr>
          <p:cNvPr id="6" name="圖片 5">
            <a:extLst>
              <a:ext uri="{FF2B5EF4-FFF2-40B4-BE49-F238E27FC236}">
                <a16:creationId xmlns:a16="http://schemas.microsoft.com/office/drawing/2014/main" id="{8D2D13B7-1FB6-4334-8EE2-E88D5102F9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7" name="矩形: 圓角 6">
            <a:extLst>
              <a:ext uri="{FF2B5EF4-FFF2-40B4-BE49-F238E27FC236}">
                <a16:creationId xmlns:a16="http://schemas.microsoft.com/office/drawing/2014/main" id="{4C09C0EA-434D-439B-81AE-6BC5160F3646}"/>
              </a:ext>
            </a:extLst>
          </p:cNvPr>
          <p:cNvSpPr/>
          <p:nvPr/>
        </p:nvSpPr>
        <p:spPr>
          <a:xfrm>
            <a:off x="3131840" y="2780928"/>
            <a:ext cx="4896544" cy="936104"/>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293448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8312" y="-26988"/>
            <a:ext cx="8568183" cy="1143001"/>
          </a:xfrm>
        </p:spPr>
        <p:txBody>
          <a:bodyPr/>
          <a:lstStyle/>
          <a:p>
            <a:r>
              <a:rPr lang="en-US" dirty="0"/>
              <a:t>Human Decision Ingredients  </a:t>
            </a:r>
          </a:p>
        </p:txBody>
      </p:sp>
      <p:sp>
        <p:nvSpPr>
          <p:cNvPr id="3" name="內容版面配置區 2"/>
          <p:cNvSpPr>
            <a:spLocks noGrp="1"/>
          </p:cNvSpPr>
          <p:nvPr>
            <p:ph idx="1"/>
          </p:nvPr>
        </p:nvSpPr>
        <p:spPr>
          <a:xfrm>
            <a:off x="178860" y="1641609"/>
            <a:ext cx="8965140" cy="1800200"/>
          </a:xfrm>
        </p:spPr>
        <p:txBody>
          <a:bodyPr/>
          <a:lstStyle/>
          <a:p>
            <a:endParaRPr lang="en-US" dirty="0"/>
          </a:p>
          <a:p>
            <a:endParaRPr lang="en-US" dirty="0"/>
          </a:p>
          <a:p>
            <a:pPr marL="400050" lvl="1" indent="0" algn="ctr">
              <a:buNone/>
            </a:pPr>
            <a:r>
              <a:rPr lang="en-US" altLang="zh-TW" sz="3200" dirty="0"/>
              <a:t>{</a:t>
            </a:r>
            <a:r>
              <a:rPr lang="en-US" sz="3200" dirty="0"/>
              <a:t>Information, Belief} x </a:t>
            </a:r>
            <a:r>
              <a:rPr lang="en-US" altLang="zh-TW" sz="3200" dirty="0"/>
              <a:t>{</a:t>
            </a:r>
            <a:r>
              <a:rPr lang="en-US" sz="3200" dirty="0"/>
              <a:t>Interaction, Action} </a:t>
            </a:r>
          </a:p>
          <a:p>
            <a:pPr marL="400050" lvl="1" indent="0" algn="ctr">
              <a:buNone/>
            </a:pPr>
            <a:endParaRPr lang="en-US" sz="3200" dirty="0"/>
          </a:p>
          <a:p>
            <a:pPr marL="400050" lvl="1" indent="0" algn="ctr">
              <a:buNone/>
            </a:pPr>
            <a:r>
              <a:rPr lang="en-US" sz="3200" dirty="0"/>
              <a:t>  </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a:t>
            </a:fld>
            <a:endParaRPr lang="en-US" altLang="zh-TW" dirty="0"/>
          </a:p>
        </p:txBody>
      </p:sp>
      <p:sp>
        <p:nvSpPr>
          <p:cNvPr id="6" name="文字方塊 5"/>
          <p:cNvSpPr txBox="1"/>
          <p:nvPr/>
        </p:nvSpPr>
        <p:spPr>
          <a:xfrm>
            <a:off x="1619672" y="3645024"/>
            <a:ext cx="5887189" cy="830997"/>
          </a:xfrm>
          <a:prstGeom prst="rect">
            <a:avLst/>
          </a:prstGeom>
          <a:noFill/>
        </p:spPr>
        <p:txBody>
          <a:bodyPr wrap="square" rtlCol="0">
            <a:spAutoFit/>
          </a:bodyPr>
          <a:lstStyle/>
          <a:p>
            <a:r>
              <a:rPr lang="en-US" sz="2400" dirty="0">
                <a:solidFill>
                  <a:srgbClr val="FF0000"/>
                </a:solidFill>
              </a:rPr>
              <a:t>Collective Intelligence X Collective Action </a:t>
            </a:r>
          </a:p>
          <a:p>
            <a:endParaRPr lang="en-US" sz="2400" dirty="0">
              <a:solidFill>
                <a:srgbClr val="FF0000"/>
              </a:solidFill>
            </a:endParaRPr>
          </a:p>
        </p:txBody>
      </p:sp>
      <p:sp>
        <p:nvSpPr>
          <p:cNvPr id="9" name="文字方塊 8"/>
          <p:cNvSpPr txBox="1"/>
          <p:nvPr/>
        </p:nvSpPr>
        <p:spPr>
          <a:xfrm>
            <a:off x="3329976" y="4653136"/>
            <a:ext cx="2832827" cy="738664"/>
          </a:xfrm>
          <a:prstGeom prst="rect">
            <a:avLst/>
          </a:prstGeom>
          <a:noFill/>
        </p:spPr>
        <p:txBody>
          <a:bodyPr wrap="none" rtlCol="0">
            <a:spAutoFit/>
          </a:bodyPr>
          <a:lstStyle/>
          <a:p>
            <a:r>
              <a:rPr lang="en-US" sz="2400" dirty="0">
                <a:solidFill>
                  <a:srgbClr val="0000FF"/>
                </a:solidFill>
              </a:rPr>
              <a:t>AI  x  Game theory</a:t>
            </a:r>
            <a:r>
              <a:rPr lang="en-US" sz="2400" dirty="0">
                <a:solidFill>
                  <a:srgbClr val="FF0000"/>
                </a:solidFill>
              </a:rPr>
              <a:t> </a:t>
            </a:r>
          </a:p>
          <a:p>
            <a:r>
              <a:rPr lang="en-US" dirty="0">
                <a:solidFill>
                  <a:srgbClr val="0000FF"/>
                </a:solidFill>
              </a:rPr>
              <a:t> </a:t>
            </a:r>
          </a:p>
        </p:txBody>
      </p:sp>
    </p:spTree>
    <p:extLst>
      <p:ext uri="{BB962C8B-B14F-4D97-AF65-F5344CB8AC3E}">
        <p14:creationId xmlns:p14="http://schemas.microsoft.com/office/powerpoint/2010/main" val="3827902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3A01349-953C-451C-AB7B-3F7343480113}"/>
              </a:ext>
            </a:extLst>
          </p:cNvPr>
          <p:cNvSpPr>
            <a:spLocks noGrp="1"/>
          </p:cNvSpPr>
          <p:nvPr>
            <p:ph type="title"/>
          </p:nvPr>
        </p:nvSpPr>
        <p:spPr>
          <a:xfrm>
            <a:off x="-324544" y="-26988"/>
            <a:ext cx="9793088" cy="1143001"/>
          </a:xfrm>
        </p:spPr>
        <p:txBody>
          <a:bodyPr/>
          <a:lstStyle/>
          <a:p>
            <a:pPr lvl="1"/>
            <a:r>
              <a:rPr lang="en-US" altLang="zh-TW" b="1" dirty="0"/>
              <a:t>Activists Preference Analysis Module</a:t>
            </a:r>
            <a:endParaRPr lang="zh-TW" altLang="zh-TW" sz="3600" dirty="0"/>
          </a:p>
        </p:txBody>
      </p:sp>
      <p:sp>
        <p:nvSpPr>
          <p:cNvPr id="3" name="內容版面配置區 2">
            <a:extLst>
              <a:ext uri="{FF2B5EF4-FFF2-40B4-BE49-F238E27FC236}">
                <a16:creationId xmlns:a16="http://schemas.microsoft.com/office/drawing/2014/main" id="{2E346F45-4D55-4925-9E88-02FFB176D374}"/>
              </a:ext>
            </a:extLst>
          </p:cNvPr>
          <p:cNvSpPr>
            <a:spLocks noGrp="1"/>
          </p:cNvSpPr>
          <p:nvPr>
            <p:ph idx="1"/>
          </p:nvPr>
        </p:nvSpPr>
        <p:spPr>
          <a:xfrm>
            <a:off x="457200" y="1196975"/>
            <a:ext cx="8229600" cy="5112345"/>
          </a:xfrm>
        </p:spPr>
        <p:txBody>
          <a:bodyPr/>
          <a:lstStyle/>
          <a:p>
            <a:r>
              <a:rPr lang="en-US" altLang="zh-TW" dirty="0"/>
              <a:t>Social Preference Analysis</a:t>
            </a:r>
          </a:p>
          <a:p>
            <a:pPr lvl="1"/>
            <a:r>
              <a:rPr lang="en-US" altLang="zh-TW" dirty="0"/>
              <a:t>Use text mining to detect the </a:t>
            </a:r>
            <a:r>
              <a:rPr lang="en-US" altLang="zh-TW" dirty="0">
                <a:solidFill>
                  <a:srgbClr val="0000FF"/>
                </a:solidFill>
              </a:rPr>
              <a:t>explicit preferences </a:t>
            </a:r>
            <a:r>
              <a:rPr lang="en-US" altLang="zh-TW" dirty="0"/>
              <a:t>of activists through their </a:t>
            </a:r>
            <a:r>
              <a:rPr lang="en-US" altLang="zh-TW" dirty="0">
                <a:solidFill>
                  <a:srgbClr val="0000FF"/>
                </a:solidFill>
              </a:rPr>
              <a:t>posts and profiles</a:t>
            </a:r>
            <a:r>
              <a:rPr lang="en-US" altLang="zh-TW" dirty="0"/>
              <a:t>.</a:t>
            </a:r>
          </a:p>
          <a:p>
            <a:pPr lvl="1"/>
            <a:r>
              <a:rPr lang="en-US" altLang="zh-TW" dirty="0"/>
              <a:t>For each activist, we classify each tweet (d) into each issue (</a:t>
            </a:r>
            <a:r>
              <a:rPr lang="en-US" altLang="zh-TW" dirty="0" err="1"/>
              <a:t>t</a:t>
            </a:r>
            <a:r>
              <a:rPr lang="en-US" altLang="zh-TW" baseline="-25000" dirty="0" err="1"/>
              <a:t>i</a:t>
            </a:r>
            <a:r>
              <a:rPr lang="en-US" altLang="zh-TW" dirty="0"/>
              <a:t>) by our LDA model.</a:t>
            </a:r>
          </a:p>
          <a:p>
            <a:pPr lvl="1"/>
            <a:endParaRPr lang="en-US" altLang="zh-TW" dirty="0"/>
          </a:p>
          <a:p>
            <a:pPr lvl="1"/>
            <a:endParaRPr lang="en-US" altLang="zh-TW" dirty="0"/>
          </a:p>
          <a:p>
            <a:pPr lvl="1"/>
            <a:endParaRPr lang="en-US" altLang="zh-TW" dirty="0"/>
          </a:p>
          <a:p>
            <a:pPr lvl="1"/>
            <a:r>
              <a:rPr lang="en-US" altLang="zh-TW" dirty="0"/>
              <a:t>Calculate and normalize the number of tweets per activist for each issue. </a:t>
            </a:r>
          </a:p>
          <a:p>
            <a:pPr lvl="1"/>
            <a:endParaRPr lang="en-US" altLang="zh-TW" dirty="0"/>
          </a:p>
          <a:p>
            <a:pPr lvl="1"/>
            <a:endParaRPr lang="zh-TW" altLang="en-US" dirty="0"/>
          </a:p>
        </p:txBody>
      </p:sp>
      <p:sp>
        <p:nvSpPr>
          <p:cNvPr id="4" name="投影片編號版面配置區 3">
            <a:extLst>
              <a:ext uri="{FF2B5EF4-FFF2-40B4-BE49-F238E27FC236}">
                <a16:creationId xmlns:a16="http://schemas.microsoft.com/office/drawing/2014/main" id="{89120DCF-541C-4048-966E-EB571E5C50A4}"/>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20</a:t>
            </a:fld>
            <a:endParaRPr lang="en-US" altLang="zh-TW" dirty="0"/>
          </a:p>
        </p:txBody>
      </p:sp>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C6100B0D-9BA2-4C91-A8B8-82B10AD37731}"/>
                  </a:ext>
                </a:extLst>
              </p:cNvPr>
              <p:cNvSpPr/>
              <p:nvPr/>
            </p:nvSpPr>
            <p:spPr>
              <a:xfrm>
                <a:off x="2651121" y="3030501"/>
                <a:ext cx="3841757" cy="9025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sub>
                          </m:sSub>
                        </m:e>
                        <m:e>
                          <m:r>
                            <a:rPr lang="zh-TW" altLang="en-US" i="1">
                              <a:latin typeface="Cambria Math" panose="02040503050406030204" pitchFamily="18" charset="0"/>
                            </a:rPr>
                            <m:t>𝑑</m:t>
                          </m:r>
                        </m:e>
                      </m:d>
                      <m:r>
                        <a:rPr lang="zh-TW" altLang="en-US" i="0">
                          <a:latin typeface="Cambria Math" panose="02040503050406030204" pitchFamily="18" charset="0"/>
                        </a:rPr>
                        <m:t>=</m:t>
                      </m:r>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𝑗</m:t>
                          </m:r>
                          <m:r>
                            <a:rPr lang="zh-TW" altLang="en-US" i="0">
                              <a:latin typeface="Cambria Math" panose="02040503050406030204" pitchFamily="18" charset="0"/>
                            </a:rPr>
                            <m:t>=1</m:t>
                          </m:r>
                        </m:sub>
                        <m:sup>
                          <m:r>
                            <a:rPr lang="zh-TW" altLang="en-US" i="1">
                              <a:latin typeface="Cambria Math" panose="02040503050406030204" pitchFamily="18" charset="0"/>
                            </a:rPr>
                            <m:t>𝑍</m:t>
                          </m:r>
                        </m:sup>
                        <m:e>
                          <m:d>
                            <m:dPr>
                              <m:begChr m:val=""/>
                              <m:ctrlPr>
                                <a:rPr lang="zh-TW" altLang="en-US" i="1">
                                  <a:latin typeface="Cambria Math" panose="02040503050406030204" pitchFamily="18" charset="0"/>
                                </a:rPr>
                              </m:ctrlPr>
                            </m:dPr>
                            <m:e>
                              <m:r>
                                <a:rPr lang="zh-TW" altLang="en-US" i="1">
                                  <a:latin typeface="Cambria Math" panose="02040503050406030204" pitchFamily="18" charset="0"/>
                                </a:rPr>
                                <m:t>𝑃</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sub>
                                  </m:sSub>
                                </m:e>
                                <m:e>
                                  <m:sSub>
                                    <m:sSubPr>
                                      <m:ctrlPr>
                                        <a:rPr lang="zh-TW" altLang="en-US" i="1">
                                          <a:latin typeface="Cambria Math" panose="02040503050406030204" pitchFamily="18" charset="0"/>
                                        </a:rPr>
                                      </m:ctrlPr>
                                    </m:sSubPr>
                                    <m:e>
                                      <m:r>
                                        <a:rPr lang="zh-TW" altLang="en-US" i="1">
                                          <a:latin typeface="Cambria Math" panose="02040503050406030204" pitchFamily="18" charset="0"/>
                                        </a:rPr>
                                        <m:t>𝑧</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𝑗</m:t>
                                  </m:r>
                                </m:e>
                              </m:d>
                              <m:r>
                                <a:rPr lang="zh-TW" altLang="en-US" i="1">
                                  <a:latin typeface="Cambria Math" panose="02040503050406030204" pitchFamily="18" charset="0"/>
                                </a:rPr>
                                <m:t>𝑃</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𝑧</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𝑗</m:t>
                              </m:r>
                              <m:r>
                                <a:rPr lang="zh-TW" altLang="en-US" i="0">
                                  <a:latin typeface="Cambria Math" panose="02040503050406030204" pitchFamily="18" charset="0"/>
                                </a:rPr>
                                <m:t>|</m:t>
                              </m:r>
                              <m:r>
                                <a:rPr lang="zh-TW" altLang="en-US" i="1">
                                  <a:latin typeface="Cambria Math" panose="02040503050406030204" pitchFamily="18" charset="0"/>
                                </a:rPr>
                                <m:t>𝑑</m:t>
                              </m:r>
                            </m:e>
                          </m:d>
                        </m:e>
                      </m:nary>
                    </m:oMath>
                  </m:oMathPara>
                </a14:m>
                <a:endParaRPr lang="zh-TW" altLang="en-US" dirty="0"/>
              </a:p>
            </p:txBody>
          </p:sp>
        </mc:Choice>
        <mc:Fallback xmlns="">
          <p:sp>
            <p:nvSpPr>
              <p:cNvPr id="8" name="矩形 7">
                <a:extLst>
                  <a:ext uri="{FF2B5EF4-FFF2-40B4-BE49-F238E27FC236}">
                    <a16:creationId xmlns:a16="http://schemas.microsoft.com/office/drawing/2014/main" id="{C6100B0D-9BA2-4C91-A8B8-82B10AD37731}"/>
                  </a:ext>
                </a:extLst>
              </p:cNvPr>
              <p:cNvSpPr>
                <a:spLocks noRot="1" noChangeAspect="1" noMove="1" noResize="1" noEditPoints="1" noAdjustHandles="1" noChangeArrowheads="1" noChangeShapeType="1" noTextEdit="1"/>
              </p:cNvSpPr>
              <p:nvPr/>
            </p:nvSpPr>
            <p:spPr>
              <a:xfrm>
                <a:off x="2651121" y="3030501"/>
                <a:ext cx="3841757" cy="902555"/>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ED44CECA-F28D-4B06-90FC-FC18ACAB247D}"/>
                  </a:ext>
                </a:extLst>
              </p:cNvPr>
              <p:cNvSpPr/>
              <p:nvPr/>
            </p:nvSpPr>
            <p:spPr>
              <a:xfrm>
                <a:off x="1835696" y="4941168"/>
                <a:ext cx="6192688" cy="73674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𝐸𝑥𝑝𝑙𝑖𝑐𝑖𝑡𝑃𝑟𝑒𝑓𝑒𝑟𝑒𝑛𝑐𝑒</m:t>
                          </m:r>
                        </m:e>
                        <m: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r>
                            <a:rPr lang="zh-TW" altLang="en-US">
                              <a:latin typeface="Cambria Math" panose="02040503050406030204" pitchFamily="18" charset="0"/>
                            </a:rPr>
                            <m:t>#</m:t>
                          </m:r>
                          <m:r>
                            <m:rPr>
                              <m:sty m:val="p"/>
                            </m:rPr>
                            <a:rPr lang="zh-TW" altLang="en-US">
                              <a:latin typeface="Cambria Math" panose="02040503050406030204" pitchFamily="18" charset="0"/>
                            </a:rPr>
                            <m:t>Tweets</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a:solidFill>
                                    <a:srgbClr val="FF0000"/>
                                  </a:solidFill>
                                  <a:latin typeface="Cambria Math" panose="02040503050406030204" pitchFamily="18" charset="0"/>
                                </a:rPr>
                              </m:ctrlPr>
                            </m:sSubPr>
                            <m:e>
                              <m:r>
                                <a:rPr lang="zh-TW" altLang="en-US" i="1">
                                  <a:solidFill>
                                    <a:srgbClr val="FF0000"/>
                                  </a:solidFill>
                                  <a:latin typeface="Cambria Math" panose="02040503050406030204" pitchFamily="18" charset="0"/>
                                </a:rPr>
                                <m:t>𝑖𝑠𝑠𝑢𝑒</m:t>
                              </m:r>
                            </m:e>
                            <m:sub>
                              <m:r>
                                <a:rPr lang="en-US" altLang="zh-TW" i="1">
                                  <a:solidFill>
                                    <a:srgbClr val="FF0000"/>
                                  </a:solidFill>
                                  <a:latin typeface="Cambria Math" panose="02040503050406030204" pitchFamily="18" charset="0"/>
                                </a:rPr>
                                <m:t>𝑘</m:t>
                              </m:r>
                            </m:sub>
                          </m:sSub>
                          <m:r>
                            <a:rPr lang="en-US" altLang="zh-TW" i="1">
                              <a:solidFill>
                                <a:srgbClr val="FF0000"/>
                              </a:solidFill>
                              <a:latin typeface="Cambria Math" panose="02040503050406030204" pitchFamily="18" charset="0"/>
                            </a:rPr>
                            <m:t>)</m:t>
                          </m:r>
                        </m:num>
                        <m:den>
                          <m:d>
                            <m:dPr>
                              <m:begChr m:val=""/>
                              <m:ctrlPr>
                                <a:rPr lang="zh-TW" altLang="en-US" i="1">
                                  <a:latin typeface="Cambria Math" panose="02040503050406030204" pitchFamily="18" charset="0"/>
                                </a:rPr>
                              </m:ctrlPr>
                            </m:dPr>
                            <m:e>
                              <m:nary>
                                <m:naryPr>
                                  <m:chr m:val="∑"/>
                                  <m:ctrlPr>
                                    <a:rPr lang="zh-TW" altLang="en-US" i="1">
                                      <a:latin typeface="Cambria Math" panose="02040503050406030204" pitchFamily="18" charset="0"/>
                                    </a:rPr>
                                  </m:ctrlPr>
                                </m:naryPr>
                                <m:sub>
                                  <m:r>
                                    <m:rPr>
                                      <m:brk m:alnAt="23"/>
                                    </m:rPr>
                                    <a:rPr lang="en-US" altLang="zh-TW" i="1">
                                      <a:latin typeface="Cambria Math" panose="02040503050406030204" pitchFamily="18" charset="0"/>
                                    </a:rPr>
                                    <m:t>𝑗</m:t>
                                  </m:r>
                                  <m:r>
                                    <a:rPr lang="en-US" altLang="zh-TW" i="1">
                                      <a:latin typeface="Cambria Math" panose="02040503050406030204" pitchFamily="18" charset="0"/>
                                    </a:rPr>
                                    <m:t>=1</m:t>
                                  </m:r>
                                </m:sub>
                                <m:sup>
                                  <m:r>
                                    <a:rPr lang="en-US" altLang="zh-TW" i="1">
                                      <a:latin typeface="Cambria Math" panose="02040503050406030204" pitchFamily="18" charset="0"/>
                                    </a:rPr>
                                    <m:t>𝑁</m:t>
                                  </m:r>
                                </m:sup>
                                <m:e>
                                  <m:r>
                                    <a:rPr lang="zh-TW" altLang="en-US">
                                      <a:latin typeface="Cambria Math" panose="02040503050406030204" pitchFamily="18" charset="0"/>
                                    </a:rPr>
                                    <m:t>#</m:t>
                                  </m:r>
                                  <m:r>
                                    <m:rPr>
                                      <m:sty m:val="p"/>
                                    </m:rPr>
                                    <a:rPr lang="zh-TW" altLang="en-US">
                                      <a:latin typeface="Cambria Math" panose="02040503050406030204" pitchFamily="18" charset="0"/>
                                    </a:rPr>
                                    <m:t>Tweets</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a:solidFill>
                                            <a:srgbClr val="FF0000"/>
                                          </a:solidFill>
                                          <a:latin typeface="Cambria Math" panose="02040503050406030204" pitchFamily="18" charset="0"/>
                                        </a:rPr>
                                      </m:ctrlPr>
                                    </m:sSubPr>
                                    <m:e>
                                      <m:r>
                                        <a:rPr lang="zh-TW" altLang="en-US" i="1">
                                          <a:solidFill>
                                            <a:srgbClr val="FF0000"/>
                                          </a:solidFill>
                                          <a:latin typeface="Cambria Math" panose="02040503050406030204" pitchFamily="18" charset="0"/>
                                        </a:rPr>
                                        <m:t>𝑖𝑠𝑠𝑢𝑒</m:t>
                                      </m:r>
                                    </m:e>
                                    <m:sub>
                                      <m:r>
                                        <a:rPr lang="en-US" altLang="zh-TW" i="1">
                                          <a:solidFill>
                                            <a:srgbClr val="FF0000"/>
                                          </a:solidFill>
                                          <a:latin typeface="Cambria Math" panose="02040503050406030204" pitchFamily="18" charset="0"/>
                                        </a:rPr>
                                        <m:t>𝑗</m:t>
                                      </m:r>
                                    </m:sub>
                                  </m:sSub>
                                </m:e>
                              </m:nary>
                            </m:e>
                          </m:d>
                        </m:den>
                      </m:f>
                    </m:oMath>
                  </m:oMathPara>
                </a14:m>
                <a:endParaRPr lang="zh-TW" altLang="en-US" dirty="0"/>
              </a:p>
            </p:txBody>
          </p:sp>
        </mc:Choice>
        <mc:Fallback xmlns="">
          <p:sp>
            <p:nvSpPr>
              <p:cNvPr id="9" name="矩形 8">
                <a:extLst>
                  <a:ext uri="{FF2B5EF4-FFF2-40B4-BE49-F238E27FC236}">
                    <a16:creationId xmlns:a16="http://schemas.microsoft.com/office/drawing/2014/main" id="{ED44CECA-F28D-4B06-90FC-FC18ACAB247D}"/>
                  </a:ext>
                </a:extLst>
              </p:cNvPr>
              <p:cNvSpPr>
                <a:spLocks noRot="1" noChangeAspect="1" noMove="1" noResize="1" noEditPoints="1" noAdjustHandles="1" noChangeArrowheads="1" noChangeShapeType="1" noTextEdit="1"/>
              </p:cNvSpPr>
              <p:nvPr/>
            </p:nvSpPr>
            <p:spPr>
              <a:xfrm>
                <a:off x="1835696" y="4941168"/>
                <a:ext cx="6192688" cy="736740"/>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70835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2E346F45-4D55-4925-9E88-02FFB176D374}"/>
                  </a:ext>
                </a:extLst>
              </p:cNvPr>
              <p:cNvSpPr>
                <a:spLocks noGrp="1"/>
              </p:cNvSpPr>
              <p:nvPr>
                <p:ph idx="1"/>
              </p:nvPr>
            </p:nvSpPr>
            <p:spPr>
              <a:xfrm>
                <a:off x="457200" y="1196975"/>
                <a:ext cx="8229600" cy="5112345"/>
              </a:xfrm>
            </p:spPr>
            <p:txBody>
              <a:bodyPr/>
              <a:lstStyle/>
              <a:p>
                <a:r>
                  <a:rPr lang="en-US" altLang="zh-TW" dirty="0"/>
                  <a:t>Social Closeness Analysis</a:t>
                </a:r>
              </a:p>
              <a:p>
                <a:pPr lvl="1"/>
                <a:r>
                  <a:rPr lang="en-US" altLang="zh-TW" dirty="0"/>
                  <a:t>To understand the degree of similarity between users, </a:t>
                </a:r>
                <a14:m>
                  <m:oMath xmlns:m="http://schemas.openxmlformats.org/officeDocument/2006/math">
                    <m:r>
                      <a:rPr lang="zh-TW" altLang="en-US" i="1">
                        <a:latin typeface="Cambria Math" panose="02040503050406030204" pitchFamily="18" charset="0"/>
                      </a:rPr>
                      <m:t>𝑀𝑢𝑡𝑎𝑢𝑙𝐹𝑟𝑖𝑒𝑛𝑑𝑠</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oMath>
                </a14:m>
                <a:r>
                  <a:rPr lang="en-US" altLang="zh-TW" dirty="0"/>
                  <a:t> and </a:t>
                </a:r>
                <a14:m>
                  <m:oMath xmlns:m="http://schemas.openxmlformats.org/officeDocument/2006/math">
                    <m:r>
                      <a:rPr lang="zh-TW" altLang="en-US" i="1">
                        <a:latin typeface="Cambria Math" panose="02040503050406030204" pitchFamily="18" charset="0"/>
                      </a:rPr>
                      <m:t>𝑀𝑢𝑡𝑢𝑎𝑙𝐹𝑜𝑙𝑙𝑜𝑤𝑖𝑛𝑔</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r>
                      <a:rPr lang="zh-TW" altLang="en-US" i="1">
                        <a:latin typeface="Cambria Math" panose="02040503050406030204" pitchFamily="18" charset="0"/>
                      </a:rPr>
                      <m:t> </m:t>
                    </m:r>
                  </m:oMath>
                </a14:m>
                <a:r>
                  <a:rPr lang="en-US" altLang="zh-TW" dirty="0"/>
                  <a:t> denote the similarity of activists.</a:t>
                </a:r>
              </a:p>
              <a:p>
                <a:pPr lvl="1"/>
                <a:endParaRPr lang="en-US" altLang="zh-TW" dirty="0"/>
              </a:p>
              <a:p>
                <a:pPr marL="457200" lvl="1" indent="0">
                  <a:buNone/>
                </a:pPr>
                <a:endParaRPr lang="en-US" altLang="zh-TW" dirty="0"/>
              </a:p>
              <a:p>
                <a:pPr lvl="1"/>
                <a:r>
                  <a:rPr lang="en-US" altLang="zh-TW" dirty="0"/>
                  <a:t>Here we can determine who has the highest influence rate to an activist, and we set different weights </a:t>
                </a:r>
                <a14:m>
                  <m:oMath xmlns:m="http://schemas.openxmlformats.org/officeDocument/2006/math">
                    <m:sSub>
                      <m:sSubPr>
                        <m:ctrlPr>
                          <a:rPr lang="zh-TW" altLang="en-US" i="1" smtClean="0">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𝑤</m:t>
                        </m:r>
                      </m:e>
                      <m:sub>
                        <m:r>
                          <a:rPr lang="zh-TW" altLang="en-US" i="1">
                            <a:solidFill>
                              <a:srgbClr val="0000FF"/>
                            </a:solidFill>
                            <a:latin typeface="Cambria Math" panose="02040503050406030204" pitchFamily="18" charset="0"/>
                          </a:rPr>
                          <m:t>𝑛</m:t>
                        </m:r>
                      </m:sub>
                    </m:sSub>
                  </m:oMath>
                </a14:m>
                <a:r>
                  <a:rPr lang="en-US" altLang="zh-TW" dirty="0">
                    <a:solidFill>
                      <a:srgbClr val="0000FF"/>
                    </a:solidFill>
                  </a:rPr>
                  <a:t> </a:t>
                </a:r>
                <a:r>
                  <a:rPr lang="en-US" altLang="zh-TW" dirty="0"/>
                  <a:t>to measure an activist’s </a:t>
                </a:r>
                <a:r>
                  <a:rPr lang="en-US" altLang="zh-TW" dirty="0">
                    <a:solidFill>
                      <a:srgbClr val="0000FF"/>
                    </a:solidFill>
                  </a:rPr>
                  <a:t>potential preference scores </a:t>
                </a:r>
                <a:r>
                  <a:rPr lang="en-US" altLang="zh-TW" dirty="0"/>
                  <a:t>for every issue.</a:t>
                </a:r>
              </a:p>
              <a:p>
                <a:pPr lvl="1"/>
                <a:endParaRPr lang="en-US" altLang="zh-TW" dirty="0"/>
              </a:p>
            </p:txBody>
          </p:sp>
        </mc:Choice>
        <mc:Fallback xmlns="">
          <p:sp>
            <p:nvSpPr>
              <p:cNvPr id="3" name="內容版面配置區 2">
                <a:extLst>
                  <a:ext uri="{FF2B5EF4-FFF2-40B4-BE49-F238E27FC236}">
                    <a16:creationId xmlns:a16="http://schemas.microsoft.com/office/drawing/2014/main" id="{2E346F45-4D55-4925-9E88-02FFB176D374}"/>
                  </a:ext>
                </a:extLst>
              </p:cNvPr>
              <p:cNvSpPr>
                <a:spLocks noGrp="1" noRot="1" noChangeAspect="1" noMove="1" noResize="1" noEditPoints="1" noAdjustHandles="1" noChangeArrowheads="1" noChangeShapeType="1" noTextEdit="1"/>
              </p:cNvSpPr>
              <p:nvPr>
                <p:ph idx="1"/>
              </p:nvPr>
            </p:nvSpPr>
            <p:spPr>
              <a:xfrm>
                <a:off x="457200" y="1196975"/>
                <a:ext cx="8229600" cy="5112345"/>
              </a:xfrm>
              <a:blipFill>
                <a:blip r:embed="rId3"/>
                <a:stretch>
                  <a:fillRect l="-963" t="-834" r="-74"/>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89120DCF-541C-4048-966E-EB571E5C50A4}"/>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21</a:t>
            </a:fld>
            <a:endParaRPr lang="en-US" altLang="zh-TW" dirty="0"/>
          </a:p>
        </p:txBody>
      </p:sp>
      <p:sp>
        <p:nvSpPr>
          <p:cNvPr id="10" name="標題 1">
            <a:extLst>
              <a:ext uri="{FF2B5EF4-FFF2-40B4-BE49-F238E27FC236}">
                <a16:creationId xmlns:a16="http://schemas.microsoft.com/office/drawing/2014/main" id="{06149726-4BBB-4D91-AB26-568C9FF28B27}"/>
              </a:ext>
            </a:extLst>
          </p:cNvPr>
          <p:cNvSpPr>
            <a:spLocks noGrp="1"/>
          </p:cNvSpPr>
          <p:nvPr>
            <p:ph type="title"/>
          </p:nvPr>
        </p:nvSpPr>
        <p:spPr>
          <a:xfrm>
            <a:off x="-324544" y="-26988"/>
            <a:ext cx="9793088" cy="1143001"/>
          </a:xfrm>
        </p:spPr>
        <p:txBody>
          <a:bodyPr/>
          <a:lstStyle/>
          <a:p>
            <a:pPr lvl="1"/>
            <a:r>
              <a:rPr lang="en-US" altLang="zh-TW" b="1" dirty="0"/>
              <a:t>Activists Preference Analysis Module</a:t>
            </a:r>
            <a:endParaRPr lang="zh-TW" altLang="zh-TW" sz="3600" dirty="0"/>
          </a:p>
        </p:txBody>
      </p:sp>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55FDE65A-A3B0-4FB6-B01B-D85A47C2C76C}"/>
                  </a:ext>
                </a:extLst>
              </p:cNvPr>
              <p:cNvSpPr/>
              <p:nvPr/>
            </p:nvSpPr>
            <p:spPr>
              <a:xfrm>
                <a:off x="621904" y="2833219"/>
                <a:ext cx="8064896" cy="41139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𝐼𝑛𝑓𝑙𝑢𝑒𝑛𝑐𝑒𝑅𝑎𝑡𝑒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𝑀𝑢𝑡𝑎𝑢𝑙𝐹𝑟𝑖𝑒𝑛𝑑𝑠</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r>
                        <a:rPr lang="zh-TW" altLang="en-US" i="0">
                          <a:latin typeface="Cambria Math" panose="02040503050406030204" pitchFamily="18" charset="0"/>
                        </a:rPr>
                        <m:t>+ </m:t>
                      </m:r>
                      <m:r>
                        <a:rPr lang="zh-TW" altLang="en-US" i="1">
                          <a:latin typeface="Cambria Math" panose="02040503050406030204" pitchFamily="18" charset="0"/>
                        </a:rPr>
                        <m:t>𝑀𝑢𝑡𝑢𝑎𝑙𝐹𝑜𝑙𝑙𝑜𝑤𝑖𝑛𝑔</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oMath>
                  </m:oMathPara>
                </a14:m>
                <a:endParaRPr lang="zh-TW" altLang="en-US" dirty="0"/>
              </a:p>
            </p:txBody>
          </p:sp>
        </mc:Choice>
        <mc:Fallback xmlns="">
          <p:sp>
            <p:nvSpPr>
              <p:cNvPr id="11" name="矩形 10">
                <a:extLst>
                  <a:ext uri="{FF2B5EF4-FFF2-40B4-BE49-F238E27FC236}">
                    <a16:creationId xmlns:a16="http://schemas.microsoft.com/office/drawing/2014/main" id="{55FDE65A-A3B0-4FB6-B01B-D85A47C2C76C}"/>
                  </a:ext>
                </a:extLst>
              </p:cNvPr>
              <p:cNvSpPr>
                <a:spLocks noRot="1" noChangeAspect="1" noMove="1" noResize="1" noEditPoints="1" noAdjustHandles="1" noChangeArrowheads="1" noChangeShapeType="1" noTextEdit="1"/>
              </p:cNvSpPr>
              <p:nvPr/>
            </p:nvSpPr>
            <p:spPr>
              <a:xfrm>
                <a:off x="621904" y="2833219"/>
                <a:ext cx="8064896" cy="411395"/>
              </a:xfrm>
              <a:prstGeom prst="rect">
                <a:avLst/>
              </a:prstGeom>
              <a:blipFill>
                <a:blip r:embed="rId4"/>
                <a:stretch>
                  <a:fillRect b="-746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id="{C167FC1E-B14E-4098-8D87-726782951306}"/>
                  </a:ext>
                </a:extLst>
              </p:cNvPr>
              <p:cNvSpPr/>
              <p:nvPr/>
            </p:nvSpPr>
            <p:spPr>
              <a:xfrm>
                <a:off x="251520" y="4389853"/>
                <a:ext cx="8640960" cy="87120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𝑃𝑜𝑡𝑒𝑛𝑡𝑖𝑎𝑙𝑃𝑟𝑒𝑓𝑒𝑟𝑒𝑛𝑐𝑒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r>
                        <a:rPr lang="zh-TW" altLang="en-US" i="0">
                          <a:latin typeface="Cambria Math" panose="02040503050406030204" pitchFamily="18" charset="0"/>
                        </a:rPr>
                        <m:t>=</m:t>
                      </m:r>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𝑛</m:t>
                          </m:r>
                          <m:r>
                            <a:rPr lang="zh-TW" altLang="en-US" i="0">
                              <a:latin typeface="Cambria Math" panose="02040503050406030204" pitchFamily="18" charset="0"/>
                            </a:rPr>
                            <m:t>=1</m:t>
                          </m:r>
                        </m:sub>
                        <m:sup>
                          <m:r>
                            <a:rPr lang="zh-TW" altLang="en-US" i="1">
                              <a:latin typeface="Cambria Math" panose="02040503050406030204" pitchFamily="18" charset="0"/>
                            </a:rPr>
                            <m:t>𝑁</m:t>
                          </m:r>
                        </m:sup>
                        <m:e>
                          <m:r>
                            <a:rPr lang="zh-TW" altLang="en-US" i="1">
                              <a:latin typeface="Cambria Math" panose="02040503050406030204" pitchFamily="18" charset="0"/>
                            </a:rPr>
                            <m:t>𝐸𝑥𝑝𝑙𝑖𝑐𝑖𝑡𝑃𝑟𝑒𝑓𝑒𝑟𝑒𝑛𝑐𝑒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𝑛</m:t>
                                  </m:r>
                                  <m:r>
                                    <a:rPr lang="zh-TW" altLang="en-US" i="0">
                                      <a:latin typeface="Cambria Math" panose="02040503050406030204" pitchFamily="18" charset="0"/>
                                    </a:rPr>
                                    <m:t>,</m:t>
                                  </m:r>
                                </m:sub>
                              </m:sSub>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r>
                            <a:rPr lang="zh-TW" altLang="en-US" i="0">
                              <a:latin typeface="Cambria Math" panose="02040503050406030204" pitchFamily="18" charset="0"/>
                            </a:rPr>
                            <m:t>×</m:t>
                          </m:r>
                          <m:sSub>
                            <m:sSubPr>
                              <m:ctrlPr>
                                <a:rPr lang="zh-TW" altLang="en-US" i="1" smtClean="0">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𝑤</m:t>
                              </m:r>
                            </m:e>
                            <m:sub>
                              <m:r>
                                <a:rPr lang="zh-TW" altLang="en-US" i="1">
                                  <a:solidFill>
                                    <a:srgbClr val="0000FF"/>
                                  </a:solidFill>
                                  <a:latin typeface="Cambria Math" panose="02040503050406030204" pitchFamily="18" charset="0"/>
                                </a:rPr>
                                <m:t>𝑛</m:t>
                              </m:r>
                            </m:sub>
                          </m:sSub>
                        </m:e>
                      </m:nary>
                    </m:oMath>
                  </m:oMathPara>
                </a14:m>
                <a:endParaRPr lang="zh-TW" altLang="en-US" dirty="0"/>
              </a:p>
            </p:txBody>
          </p:sp>
        </mc:Choice>
        <mc:Fallback xmlns="">
          <p:sp>
            <p:nvSpPr>
              <p:cNvPr id="14" name="矩形 13">
                <a:extLst>
                  <a:ext uri="{FF2B5EF4-FFF2-40B4-BE49-F238E27FC236}">
                    <a16:creationId xmlns:a16="http://schemas.microsoft.com/office/drawing/2014/main" id="{C167FC1E-B14E-4098-8D87-726782951306}"/>
                  </a:ext>
                </a:extLst>
              </p:cNvPr>
              <p:cNvSpPr>
                <a:spLocks noRot="1" noChangeAspect="1" noMove="1" noResize="1" noEditPoints="1" noAdjustHandles="1" noChangeArrowheads="1" noChangeShapeType="1" noTextEdit="1"/>
              </p:cNvSpPr>
              <p:nvPr/>
            </p:nvSpPr>
            <p:spPr>
              <a:xfrm>
                <a:off x="251520" y="4389853"/>
                <a:ext cx="8640960" cy="87120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矩形 14">
                <a:extLst>
                  <a:ext uri="{FF2B5EF4-FFF2-40B4-BE49-F238E27FC236}">
                    <a16:creationId xmlns:a16="http://schemas.microsoft.com/office/drawing/2014/main" id="{317FDA12-DCC4-415A-ACB9-7EC1F5EEA804}"/>
                  </a:ext>
                </a:extLst>
              </p:cNvPr>
              <p:cNvSpPr/>
              <p:nvPr/>
            </p:nvSpPr>
            <p:spPr>
              <a:xfrm>
                <a:off x="102432" y="5476359"/>
                <a:ext cx="910384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r>
                            <a:rPr lang="zh-TW" altLang="en-US" i="1">
                              <a:latin typeface="Cambria Math" panose="02040503050406030204" pitchFamily="18" charset="0"/>
                            </a:rPr>
                            <m:t>𝐴𝑐𝑡𝑖𝑣𝑖𝑠𝑡𝑃𝑟𝑒𝑓𝑒𝑟𝑒𝑛𝑐𝑒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r>
                            <a:rPr lang="zh-TW" altLang="en-US" i="0">
                              <a:latin typeface="Cambria Math" panose="02040503050406030204" pitchFamily="18" charset="0"/>
                            </a:rPr>
                            <m:t>=</m:t>
                          </m:r>
                          <m:r>
                            <a:rPr lang="zh-TW" altLang="en-US" i="1">
                              <a:latin typeface="Cambria Math" panose="02040503050406030204" pitchFamily="18" charset="0"/>
                            </a:rPr>
                            <m:t>𝛾</m:t>
                          </m:r>
                          <m:r>
                            <a:rPr lang="zh-TW" altLang="en-US" i="0">
                              <a:latin typeface="Cambria Math" panose="02040503050406030204" pitchFamily="18" charset="0"/>
                            </a:rPr>
                            <m:t>× </m:t>
                          </m:r>
                          <m:r>
                            <a:rPr lang="zh-TW" altLang="en-US" i="1">
                              <a:latin typeface="Cambria Math" panose="02040503050406030204" pitchFamily="18" charset="0"/>
                            </a:rPr>
                            <m:t>𝑁𝐸𝑃</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r>
                            <a:rPr lang="zh-TW" altLang="en-US" i="0">
                              <a:latin typeface="Cambria Math" panose="02040503050406030204" pitchFamily="18" charset="0"/>
                            </a:rPr>
                            <m:t>+</m:t>
                          </m:r>
                          <m:d>
                            <m:dPr>
                              <m:ctrlPr>
                                <a:rPr lang="zh-TW" altLang="en-US" i="1">
                                  <a:latin typeface="Cambria Math" panose="02040503050406030204" pitchFamily="18" charset="0"/>
                                </a:rPr>
                              </m:ctrlPr>
                            </m:dPr>
                            <m:e>
                              <m:r>
                                <a:rPr lang="zh-TW" altLang="en-US" i="0">
                                  <a:latin typeface="Cambria Math" panose="02040503050406030204" pitchFamily="18" charset="0"/>
                                </a:rPr>
                                <m:t>1−</m:t>
                              </m:r>
                              <m:r>
                                <a:rPr lang="zh-TW" altLang="en-US" i="1">
                                  <a:latin typeface="Cambria Math" panose="02040503050406030204" pitchFamily="18" charset="0"/>
                                </a:rPr>
                                <m:t>𝛾</m:t>
                              </m:r>
                            </m:e>
                          </m:d>
                          <m:r>
                            <a:rPr lang="zh-TW" altLang="en-US" i="0">
                              <a:latin typeface="Cambria Math" panose="02040503050406030204" pitchFamily="18" charset="0"/>
                            </a:rPr>
                            <m:t>×</m:t>
                          </m:r>
                          <m:r>
                            <a:rPr lang="zh-TW" altLang="en-US" i="1">
                              <a:latin typeface="Cambria Math" panose="02040503050406030204" pitchFamily="18" charset="0"/>
                            </a:rPr>
                            <m:t>𝑁𝑃𝑃</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oMath>
                  </m:oMathPara>
                </a14:m>
                <a:endParaRPr lang="zh-TW" altLang="en-US" dirty="0"/>
              </a:p>
            </p:txBody>
          </p:sp>
        </mc:Choice>
        <mc:Fallback xmlns="">
          <p:sp>
            <p:nvSpPr>
              <p:cNvPr id="15" name="矩形 14">
                <a:extLst>
                  <a:ext uri="{FF2B5EF4-FFF2-40B4-BE49-F238E27FC236}">
                    <a16:creationId xmlns:a16="http://schemas.microsoft.com/office/drawing/2014/main" id="{317FDA12-DCC4-415A-ACB9-7EC1F5EEA804}"/>
                  </a:ext>
                </a:extLst>
              </p:cNvPr>
              <p:cNvSpPr>
                <a:spLocks noRot="1" noChangeAspect="1" noMove="1" noResize="1" noEditPoints="1" noAdjustHandles="1" noChangeArrowheads="1" noChangeShapeType="1" noTextEdit="1"/>
              </p:cNvSpPr>
              <p:nvPr/>
            </p:nvSpPr>
            <p:spPr>
              <a:xfrm>
                <a:off x="102432" y="5476359"/>
                <a:ext cx="9103840" cy="369332"/>
              </a:xfrm>
              <a:prstGeom prst="rect">
                <a:avLst/>
              </a:prstGeom>
              <a:blipFill>
                <a:blip r:embed="rId6"/>
                <a:stretch>
                  <a:fillRect t="-118033" r="-2210" b="-18524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055473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22</a:t>
            </a:fld>
            <a:endParaRPr lang="en-US" altLang="zh-TW" dirty="0"/>
          </a:p>
        </p:txBody>
      </p:sp>
      <p:pic>
        <p:nvPicPr>
          <p:cNvPr id="7" name="圖片 6">
            <a:extLst>
              <a:ext uri="{FF2B5EF4-FFF2-40B4-BE49-F238E27FC236}">
                <a16:creationId xmlns:a16="http://schemas.microsoft.com/office/drawing/2014/main" id="{7A29E977-5405-4CB4-90AE-A3343E0AA3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8" name="矩形: 圓角 7">
            <a:extLst>
              <a:ext uri="{FF2B5EF4-FFF2-40B4-BE49-F238E27FC236}">
                <a16:creationId xmlns:a16="http://schemas.microsoft.com/office/drawing/2014/main" id="{B6D8288A-E029-446C-88EB-2F2B85A7DE3E}"/>
              </a:ext>
            </a:extLst>
          </p:cNvPr>
          <p:cNvSpPr/>
          <p:nvPr/>
        </p:nvSpPr>
        <p:spPr>
          <a:xfrm>
            <a:off x="3131840" y="3645024"/>
            <a:ext cx="2448272" cy="1656184"/>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761251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Social Media Intelligence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a:xfrm>
                <a:off x="457199" y="1196975"/>
                <a:ext cx="8240714" cy="4824413"/>
              </a:xfrm>
            </p:spPr>
            <p:txBody>
              <a:bodyPr/>
              <a:lstStyle/>
              <a:p>
                <a:r>
                  <a:rPr lang="en-US" altLang="zh-TW" dirty="0"/>
                  <a:t>Social Coverage Analysis</a:t>
                </a:r>
              </a:p>
              <a:p>
                <a:pPr lvl="1"/>
                <a:r>
                  <a:rPr lang="en-US" altLang="zh-TW" dirty="0"/>
                  <a:t>Count the number of individuals who have mentioned the specific online petitions, including their URLs and hashtags.</a:t>
                </a:r>
              </a:p>
              <a:p>
                <a:pPr lvl="1"/>
                <a:endParaRPr lang="en-US" altLang="zh-TW" dirty="0"/>
              </a:p>
              <a:p>
                <a:pPr lvl="1"/>
                <a:endParaRPr lang="en-US" altLang="zh-TW" dirty="0"/>
              </a:p>
              <a:p>
                <a:pPr lvl="1"/>
                <a:endParaRPr lang="en-US" altLang="zh-TW" dirty="0"/>
              </a:p>
              <a:p>
                <a:pPr lvl="1"/>
                <a:endParaRPr lang="en-US" altLang="zh-TW" dirty="0"/>
              </a:p>
              <a:p>
                <a:pPr lvl="1"/>
                <a:r>
                  <a:rPr lang="en-US" altLang="zh-TW" dirty="0"/>
                  <a:t>For each post, </a:t>
                </a:r>
                <a:r>
                  <a:rPr lang="en-US" altLang="zh-TW" dirty="0">
                    <a:solidFill>
                      <a:srgbClr val="0000FF"/>
                    </a:solidFill>
                  </a:rPr>
                  <a:t>retweet</a:t>
                </a:r>
                <a:r>
                  <a:rPr lang="en-US" altLang="zh-TW" dirty="0"/>
                  <a:t> time and </a:t>
                </a:r>
                <a:r>
                  <a:rPr lang="en-US" altLang="zh-TW" dirty="0">
                    <a:solidFill>
                      <a:srgbClr val="0000FF"/>
                    </a:solidFill>
                  </a:rPr>
                  <a:t>comments</a:t>
                </a:r>
                <a:r>
                  <a:rPr lang="en-US" altLang="zh-TW" dirty="0"/>
                  <a:t> time are considered..</a:t>
                </a:r>
              </a:p>
              <a:p>
                <a:pPr marL="457200" lvl="1" indent="0">
                  <a:buNone/>
                </a:pPr>
                <a:endParaRPr lang="en-US" altLang="zh-TW" dirty="0"/>
              </a:p>
              <a:p>
                <a:pPr lvl="1"/>
                <a:endParaRPr lang="en-US" altLang="zh-TW" dirty="0"/>
              </a:p>
              <a:p>
                <a:pPr lvl="1"/>
                <a:r>
                  <a:rPr lang="en-US" altLang="zh-TW" dirty="0"/>
                  <a:t>For each petition, we add up all engaged tweets count as </a:t>
                </a:r>
                <a14:m>
                  <m:oMath xmlns:m="http://schemas.openxmlformats.org/officeDocument/2006/math">
                    <m:r>
                      <a:rPr lang="en-US" altLang="zh-TW" i="1">
                        <a:latin typeface="Cambria Math" panose="02040503050406030204" pitchFamily="18" charset="0"/>
                      </a:rPr>
                      <m:t>𝐸𝑛𝑔𝑎𝑔𝑒𝑚𝑒𝑛𝑡𝐶𝑜𝑢𝑛𝑡</m:t>
                    </m:r>
                    <m:d>
                      <m:dPr>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e>
                    </m:d>
                  </m:oMath>
                </a14:m>
                <a:r>
                  <a:rPr lang="en-US" altLang="zh-TW" dirty="0"/>
                  <a:t>, and normalize into </a:t>
                </a:r>
                <a14:m>
                  <m:oMath xmlns:m="http://schemas.openxmlformats.org/officeDocument/2006/math">
                    <m:r>
                      <a:rPr lang="en-US" altLang="zh-TW" i="1" smtClean="0">
                        <a:solidFill>
                          <a:srgbClr val="0000FF"/>
                        </a:solidFill>
                        <a:latin typeface="Cambria Math" panose="02040503050406030204" pitchFamily="18" charset="0"/>
                      </a:rPr>
                      <m:t>𝑆𝑝𝑟𝑒𝑎𝑑𝑅𝑎𝑡𝑒</m:t>
                    </m:r>
                    <m:d>
                      <m:dPr>
                        <m:ctrlPr>
                          <a:rPr lang="zh-TW" altLang="zh-TW" i="1">
                            <a:solidFill>
                              <a:srgbClr val="0000FF"/>
                            </a:solidFill>
                            <a:latin typeface="Cambria Math" panose="02040503050406030204" pitchFamily="18" charset="0"/>
                          </a:rPr>
                        </m:ctrlPr>
                      </m:dPr>
                      <m:e>
                        <m:sSub>
                          <m:sSubPr>
                            <m:ctrlPr>
                              <a:rPr lang="zh-TW" altLang="zh-TW" i="1">
                                <a:solidFill>
                                  <a:srgbClr val="0000FF"/>
                                </a:solidFill>
                                <a:latin typeface="Cambria Math" panose="02040503050406030204" pitchFamily="18" charset="0"/>
                              </a:rPr>
                            </m:ctrlPr>
                          </m:sSubPr>
                          <m:e>
                            <m:r>
                              <a:rPr lang="en-US" altLang="zh-TW" i="1">
                                <a:solidFill>
                                  <a:srgbClr val="0000FF"/>
                                </a:solidFill>
                                <a:latin typeface="Cambria Math" panose="02040503050406030204" pitchFamily="18" charset="0"/>
                              </a:rPr>
                              <m:t>𝑝</m:t>
                            </m:r>
                          </m:e>
                          <m:sub>
                            <m:r>
                              <a:rPr lang="en-US" altLang="zh-TW" i="1">
                                <a:solidFill>
                                  <a:srgbClr val="0000FF"/>
                                </a:solidFill>
                                <a:latin typeface="Cambria Math" panose="02040503050406030204" pitchFamily="18" charset="0"/>
                              </a:rPr>
                              <m:t>𝑖</m:t>
                            </m:r>
                          </m:sub>
                        </m:sSub>
                      </m:e>
                    </m:d>
                  </m:oMath>
                </a14:m>
                <a:r>
                  <a:rPr lang="en-US" altLang="zh-TW" dirty="0"/>
                  <a:t>.</a:t>
                </a:r>
                <a:endParaRPr lang="zh-TW" altLang="en-US" dirty="0"/>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xfrm>
                <a:off x="457199" y="1196975"/>
                <a:ext cx="8240714" cy="4824413"/>
              </a:xfrm>
              <a:blipFill>
                <a:blip r:embed="rId3"/>
                <a:stretch>
                  <a:fillRect l="-962" t="-884"/>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23</a:t>
            </a:fld>
            <a:endParaRPr lang="en-US" altLang="zh-TW" dirty="0"/>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D01DC851-679D-4693-9EAC-8580C1E721CF}"/>
                  </a:ext>
                </a:extLst>
              </p:cNvPr>
              <p:cNvSpPr/>
              <p:nvPr/>
            </p:nvSpPr>
            <p:spPr>
              <a:xfrm>
                <a:off x="750280" y="2730190"/>
                <a:ext cx="8075240" cy="66909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𝑀</m:t>
                      </m:r>
                      <m:r>
                        <a:rPr lang="zh-TW" altLang="en-US" i="1">
                          <a:latin typeface="Cambria Math" panose="02040503050406030204" pitchFamily="18" charset="0"/>
                        </a:rPr>
                        <m:t>𝑒𝑛𝑡𝑖𝑜𝑛𝑒𝑑𝑅𝑎𝑡𝑒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r>
                            <a:rPr lang="zh-TW" altLang="en-US" i="0">
                              <a:latin typeface="Cambria Math" panose="02040503050406030204" pitchFamily="18" charset="0"/>
                            </a:rPr>
                            <m:t>#</m:t>
                          </m:r>
                          <m:r>
                            <a:rPr lang="zh-TW" altLang="en-US" i="1">
                              <a:latin typeface="Cambria Math" panose="02040503050406030204" pitchFamily="18" charset="0"/>
                            </a:rPr>
                            <m:t>𝑀𝑒𝑛𝑡𝑖𝑜𝑛𝑒𝑑𝑇𝑤𝑒𝑒𝑡𝑠</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𝑚𝑖𝑛</m:t>
                          </m:r>
                          <m:d>
                            <m:dPr>
                              <m:ctrlPr>
                                <a:rPr lang="zh-TW" altLang="en-US" i="1">
                                  <a:latin typeface="Cambria Math" panose="02040503050406030204" pitchFamily="18" charset="0"/>
                                </a:rPr>
                              </m:ctrlPr>
                            </m:dPr>
                            <m:e>
                              <m:r>
                                <a:rPr lang="zh-TW" altLang="en-US" i="1">
                                  <a:latin typeface="Cambria Math" panose="02040503050406030204" pitchFamily="18" charset="0"/>
                                </a:rPr>
                                <m:t>𝑀𝑒𝑛𝑡𝑖𝑜𝑛𝑒𝑑𝑇𝑤𝑒𝑒𝑡𝑠</m:t>
                              </m:r>
                            </m:e>
                          </m:d>
                        </m:num>
                        <m:den>
                          <m:r>
                            <a:rPr lang="zh-TW" altLang="en-US" i="1">
                              <a:latin typeface="Cambria Math" panose="02040503050406030204" pitchFamily="18" charset="0"/>
                            </a:rPr>
                            <m:t>𝑚𝑎𝑥</m:t>
                          </m:r>
                          <m:d>
                            <m:dPr>
                              <m:ctrlPr>
                                <a:rPr lang="zh-TW" altLang="en-US" i="1">
                                  <a:latin typeface="Cambria Math" panose="02040503050406030204" pitchFamily="18" charset="0"/>
                                </a:rPr>
                              </m:ctrlPr>
                            </m:dPr>
                            <m:e>
                              <m:r>
                                <a:rPr lang="zh-TW" altLang="en-US" i="1">
                                  <a:latin typeface="Cambria Math" panose="02040503050406030204" pitchFamily="18" charset="0"/>
                                </a:rPr>
                                <m:t>𝑀𝑒𝑛𝑡𝑖𝑜𝑛𝑒𝑑𝑇𝑤𝑒𝑒𝑡𝑠</m:t>
                              </m:r>
                            </m:e>
                          </m:d>
                          <m:r>
                            <a:rPr lang="zh-TW" altLang="en-US" i="0">
                              <a:latin typeface="Cambria Math" panose="02040503050406030204" pitchFamily="18" charset="0"/>
                            </a:rPr>
                            <m:t>−</m:t>
                          </m:r>
                          <m:r>
                            <a:rPr lang="zh-TW" altLang="en-US" i="1">
                              <a:latin typeface="Cambria Math" panose="02040503050406030204" pitchFamily="18" charset="0"/>
                            </a:rPr>
                            <m:t>𝑚𝑖𝑛</m:t>
                          </m:r>
                          <m:d>
                            <m:dPr>
                              <m:ctrlPr>
                                <a:rPr lang="zh-TW" altLang="en-US" i="1">
                                  <a:latin typeface="Cambria Math" panose="02040503050406030204" pitchFamily="18" charset="0"/>
                                </a:rPr>
                              </m:ctrlPr>
                            </m:dPr>
                            <m:e>
                              <m:r>
                                <a:rPr lang="zh-TW" altLang="en-US" i="1">
                                  <a:latin typeface="Cambria Math" panose="02040503050406030204" pitchFamily="18" charset="0"/>
                                </a:rPr>
                                <m:t>𝑀𝑒𝑛𝑡𝑖𝑜𝑛𝑒𝑑𝑇𝑤𝑒𝑒𝑡𝑠</m:t>
                              </m:r>
                            </m:e>
                          </m:d>
                        </m:den>
                      </m:f>
                    </m:oMath>
                  </m:oMathPara>
                </a14:m>
                <a:endParaRPr lang="zh-TW" altLang="en-US" dirty="0"/>
              </a:p>
            </p:txBody>
          </p:sp>
        </mc:Choice>
        <mc:Fallback xmlns="">
          <p:sp>
            <p:nvSpPr>
              <p:cNvPr id="5" name="矩形 4">
                <a:extLst>
                  <a:ext uri="{FF2B5EF4-FFF2-40B4-BE49-F238E27FC236}">
                    <a16:creationId xmlns:a16="http://schemas.microsoft.com/office/drawing/2014/main" id="{D01DC851-679D-4693-9EAC-8580C1E721CF}"/>
                  </a:ext>
                </a:extLst>
              </p:cNvPr>
              <p:cNvSpPr>
                <a:spLocks noRot="1" noChangeAspect="1" noMove="1" noResize="1" noEditPoints="1" noAdjustHandles="1" noChangeArrowheads="1" noChangeShapeType="1" noTextEdit="1"/>
              </p:cNvSpPr>
              <p:nvPr/>
            </p:nvSpPr>
            <p:spPr>
              <a:xfrm>
                <a:off x="750280" y="2730190"/>
                <a:ext cx="8075240" cy="66909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2E89CC5B-2827-4549-B572-A7959B114871}"/>
                  </a:ext>
                </a:extLst>
              </p:cNvPr>
              <p:cNvSpPr/>
              <p:nvPr/>
            </p:nvSpPr>
            <p:spPr>
              <a:xfrm>
                <a:off x="623231" y="5733018"/>
                <a:ext cx="7919764"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𝑆𝑜𝑐𝑖𝑎𝑙𝐶𝑜𝑣𝑒𝑟𝑎𝑔𝑒𝑆𝑐𝑜𝑟𝑒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𝑀𝑒𝑛𝑡𝑖𝑜𝑛𝑒𝑑𝑅𝑎𝑡𝑒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𝑆𝑝𝑟𝑒𝑎𝑑𝑅𝑎𝑡𝑒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6" name="矩形 5">
                <a:extLst>
                  <a:ext uri="{FF2B5EF4-FFF2-40B4-BE49-F238E27FC236}">
                    <a16:creationId xmlns:a16="http://schemas.microsoft.com/office/drawing/2014/main" id="{2E89CC5B-2827-4549-B572-A7959B114871}"/>
                  </a:ext>
                </a:extLst>
              </p:cNvPr>
              <p:cNvSpPr>
                <a:spLocks noRot="1" noChangeAspect="1" noMove="1" noResize="1" noEditPoints="1" noAdjustHandles="1" noChangeArrowheads="1" noChangeShapeType="1" noTextEdit="1"/>
              </p:cNvSpPr>
              <p:nvPr/>
            </p:nvSpPr>
            <p:spPr>
              <a:xfrm>
                <a:off x="623231" y="5733018"/>
                <a:ext cx="7919764" cy="369332"/>
              </a:xfrm>
              <a:prstGeom prst="rect">
                <a:avLst/>
              </a:prstGeom>
              <a:blipFill>
                <a:blip r:embed="rId5"/>
                <a:stretch>
                  <a:fillRect b="-14754"/>
                </a:stretch>
              </a:blipFill>
            </p:spPr>
            <p:txBody>
              <a:bodyPr/>
              <a:lstStyle/>
              <a:p>
                <a:r>
                  <a:rPr lang="zh-TW" altLang="en-US">
                    <a:noFill/>
                  </a:rPr>
                  <a:t> </a:t>
                </a:r>
              </a:p>
            </p:txBody>
          </p:sp>
        </mc:Fallback>
      </mc:AlternateContent>
      <p:sp>
        <p:nvSpPr>
          <p:cNvPr id="8" name="矩形 7"/>
          <p:cNvSpPr/>
          <p:nvPr/>
        </p:nvSpPr>
        <p:spPr>
          <a:xfrm>
            <a:off x="1835696" y="4221088"/>
            <a:ext cx="6707299" cy="369332"/>
          </a:xfrm>
          <a:prstGeom prst="rect">
            <a:avLst/>
          </a:prstGeom>
        </p:spPr>
        <p:txBody>
          <a:bodyPr wrap="square">
            <a:spAutoFit/>
          </a:bodyPr>
          <a:lstStyle/>
          <a:p>
            <a:r>
              <a:rPr lang="en-US" dirty="0"/>
              <a:t>Engagement(</a:t>
            </a:r>
            <a:r>
              <a:rPr lang="en-US" dirty="0" err="1"/>
              <a:t>t_i</a:t>
            </a:r>
            <a:r>
              <a:rPr lang="en-US" dirty="0"/>
              <a:t> )=#Retweet(</a:t>
            </a:r>
            <a:r>
              <a:rPr lang="en-US" dirty="0" err="1"/>
              <a:t>t_i</a:t>
            </a:r>
            <a:r>
              <a:rPr lang="en-US" dirty="0"/>
              <a:t> )+#Comment(</a:t>
            </a:r>
            <a:r>
              <a:rPr lang="en-US" dirty="0" err="1"/>
              <a:t>t_i</a:t>
            </a:r>
            <a:r>
              <a:rPr lang="en-US" dirty="0"/>
              <a:t>)</a:t>
            </a:r>
          </a:p>
        </p:txBody>
      </p:sp>
    </p:spTree>
    <p:extLst>
      <p:ext uri="{BB962C8B-B14F-4D97-AF65-F5344CB8AC3E}">
        <p14:creationId xmlns:p14="http://schemas.microsoft.com/office/powerpoint/2010/main" val="22227221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Social Media Intelligence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Social Sentiment Analysis</a:t>
                </a:r>
              </a:p>
              <a:p>
                <a:pPr lvl="1"/>
                <a:r>
                  <a:rPr lang="en-US" altLang="zh-TW" dirty="0"/>
                  <a:t>We measured posts about the petitions on social media platform with sentimental analysis to determine the positive rate of each word to assess the posts’ emotional content. </a:t>
                </a:r>
              </a:p>
              <a:p>
                <a:pPr lvl="1"/>
                <a:r>
                  <a:rPr lang="en-US" altLang="zh-TW" dirty="0">
                    <a:solidFill>
                      <a:schemeClr val="tx1"/>
                    </a:solidFill>
                  </a:rPr>
                  <a:t>The social sentiment score of a petition </a:t>
                </a:r>
                <a14:m>
                  <m:oMath xmlns:m="http://schemas.openxmlformats.org/officeDocument/2006/math">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𝑝</m:t>
                        </m:r>
                      </m:e>
                      <m:sub>
                        <m:r>
                          <a:rPr lang="en-US" altLang="zh-TW" i="1">
                            <a:solidFill>
                              <a:schemeClr val="tx1"/>
                            </a:solidFill>
                            <a:latin typeface="Cambria Math" panose="02040503050406030204" pitchFamily="18" charset="0"/>
                          </a:rPr>
                          <m:t>𝑖</m:t>
                        </m:r>
                      </m:sub>
                    </m:sSub>
                  </m:oMath>
                </a14:m>
                <a:r>
                  <a:rPr lang="en-US" altLang="zh-TW" dirty="0">
                    <a:solidFill>
                      <a:schemeClr val="tx1"/>
                    </a:solidFill>
                  </a:rPr>
                  <a:t> is calculated by the sum of </a:t>
                </a:r>
                <a:r>
                  <a:rPr lang="en-US" altLang="zh-TW" dirty="0">
                    <a:solidFill>
                      <a:srgbClr val="FF0000"/>
                    </a:solidFill>
                  </a:rPr>
                  <a:t>sentiment score </a:t>
                </a:r>
                <a:r>
                  <a:rPr lang="en-US" altLang="zh-TW" dirty="0">
                    <a:solidFill>
                      <a:schemeClr val="tx1"/>
                    </a:solidFill>
                  </a:rPr>
                  <a:t>of each post.</a:t>
                </a:r>
              </a:p>
              <a:p>
                <a:pPr lvl="1"/>
                <a:endParaRPr lang="en-US" altLang="zh-TW" dirty="0"/>
              </a:p>
              <a:p>
                <a:pPr lvl="1"/>
                <a:endParaRPr lang="en-US" altLang="zh-TW" dirty="0"/>
              </a:p>
              <a:p>
                <a:pPr lvl="1"/>
                <a:endParaRPr lang="en-US" altLang="zh-TW" dirty="0"/>
              </a:p>
              <a:p>
                <a:pPr lvl="1"/>
                <a:r>
                  <a:rPr lang="en-US" altLang="zh-TW" dirty="0"/>
                  <a:t>Last, we conclude </a:t>
                </a:r>
                <a14:m>
                  <m:oMath xmlns:m="http://schemas.openxmlformats.org/officeDocument/2006/math">
                    <m:r>
                      <a:rPr lang="en-US" altLang="zh-TW" i="1">
                        <a:latin typeface="Cambria Math" panose="02040503050406030204" pitchFamily="18" charset="0"/>
                      </a:rPr>
                      <m:t>𝑆𝑀𝐼</m:t>
                    </m:r>
                    <m:d>
                      <m:dPr>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e>
                    </m:d>
                  </m:oMath>
                </a14:m>
                <a:r>
                  <a:rPr lang="en-US" altLang="zh-TW" dirty="0"/>
                  <a:t> for each petition.</a:t>
                </a:r>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blipFill>
                <a:blip r:embed="rId3"/>
                <a:stretch>
                  <a:fillRect l="-963" t="-884" r="-593"/>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24</a:t>
            </a:fld>
            <a:endParaRPr lang="en-US" altLang="zh-TW" dirty="0"/>
          </a:p>
        </p:txBody>
      </p:sp>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29DC0EC6-FA37-4825-91C7-9736B93C964F}"/>
                  </a:ext>
                </a:extLst>
              </p:cNvPr>
              <p:cNvSpPr/>
              <p:nvPr/>
            </p:nvSpPr>
            <p:spPr>
              <a:xfrm>
                <a:off x="1295363" y="3463156"/>
                <a:ext cx="6985074" cy="65049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𝑆𝑜𝑐𝑖𝑎𝑙𝑆𝑒𝑛𝑡𝑖𝑚𝑒𝑛𝑡𝑆𝑐𝑜𝑟𝑒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𝑚</m:t>
                              </m:r>
                              <m:r>
                                <a:rPr lang="zh-TW" altLang="en-US" i="0">
                                  <a:latin typeface="Cambria Math" panose="02040503050406030204" pitchFamily="18" charset="0"/>
                                </a:rPr>
                                <m:t>=1</m:t>
                              </m:r>
                            </m:sub>
                            <m:sup>
                              <m:r>
                                <a:rPr lang="zh-TW" altLang="en-US" i="1">
                                  <a:latin typeface="Cambria Math" panose="02040503050406030204" pitchFamily="18" charset="0"/>
                                </a:rPr>
                                <m:t>𝑀</m:t>
                              </m:r>
                            </m:sup>
                            <m:e>
                              <m:r>
                                <a:rPr lang="en-US" altLang="zh-TW" b="0" i="1" smtClean="0">
                                  <a:solidFill>
                                    <a:srgbClr val="FF0000"/>
                                  </a:solidFill>
                                  <a:latin typeface="Cambria Math" panose="02040503050406030204" pitchFamily="18" charset="0"/>
                                </a:rPr>
                                <m:t>𝑆𝑒𝑛𝑡𝑖𝑚𝑒𝑛𝑡</m:t>
                              </m:r>
                              <m:r>
                                <a:rPr lang="zh-TW" altLang="en-US" i="1" smtClean="0">
                                  <a:solidFill>
                                    <a:srgbClr val="FF0000"/>
                                  </a:solidFill>
                                  <a:latin typeface="Cambria Math" panose="02040503050406030204" pitchFamily="18" charset="0"/>
                                </a:rPr>
                                <m:t>𝑆𝑐𝑜𝑟𝑒</m:t>
                              </m:r>
                              <m:d>
                                <m:dPr>
                                  <m:ctrlPr>
                                    <a:rPr lang="zh-TW" altLang="en-US" i="1">
                                      <a:solidFill>
                                        <a:srgbClr val="FF0000"/>
                                      </a:solidFill>
                                      <a:latin typeface="Cambria Math" panose="02040503050406030204" pitchFamily="18" charset="0"/>
                                    </a:rPr>
                                  </m:ctrlPr>
                                </m:dPr>
                                <m:e>
                                  <m:sSub>
                                    <m:sSubPr>
                                      <m:ctrlPr>
                                        <a:rPr lang="zh-TW" altLang="en-US" i="1">
                                          <a:solidFill>
                                            <a:srgbClr val="FF0000"/>
                                          </a:solidFill>
                                          <a:latin typeface="Cambria Math" panose="02040503050406030204" pitchFamily="18" charset="0"/>
                                        </a:rPr>
                                      </m:ctrlPr>
                                    </m:sSubPr>
                                    <m:e>
                                      <m:r>
                                        <a:rPr lang="zh-TW" altLang="en-US" i="1">
                                          <a:solidFill>
                                            <a:srgbClr val="FF0000"/>
                                          </a:solidFill>
                                          <a:latin typeface="Cambria Math" panose="02040503050406030204" pitchFamily="18" charset="0"/>
                                        </a:rPr>
                                        <m:t>𝑡</m:t>
                                      </m:r>
                                    </m:e>
                                    <m:sub>
                                      <m:r>
                                        <a:rPr lang="zh-TW" altLang="en-US" i="1">
                                          <a:solidFill>
                                            <a:srgbClr val="FF0000"/>
                                          </a:solidFill>
                                          <a:latin typeface="Cambria Math" panose="02040503050406030204" pitchFamily="18" charset="0"/>
                                        </a:rPr>
                                        <m:t>𝑚</m:t>
                                      </m:r>
                                    </m:sub>
                                  </m:sSub>
                                </m:e>
                              </m:d>
                            </m:e>
                          </m:nary>
                        </m:num>
                        <m:den>
                          <m:r>
                            <a:rPr lang="zh-TW" altLang="en-US" i="1">
                              <a:latin typeface="Cambria Math" panose="02040503050406030204" pitchFamily="18" charset="0"/>
                            </a:rPr>
                            <m:t>𝑀</m:t>
                          </m:r>
                        </m:den>
                      </m:f>
                    </m:oMath>
                  </m:oMathPara>
                </a14:m>
                <a:endParaRPr lang="zh-TW" altLang="en-US" dirty="0"/>
              </a:p>
            </p:txBody>
          </p:sp>
        </mc:Choice>
        <mc:Fallback xmlns="">
          <p:sp>
            <p:nvSpPr>
              <p:cNvPr id="7" name="矩形 6">
                <a:extLst>
                  <a:ext uri="{FF2B5EF4-FFF2-40B4-BE49-F238E27FC236}">
                    <a16:creationId xmlns:a16="http://schemas.microsoft.com/office/drawing/2014/main" id="{29DC0EC6-FA37-4825-91C7-9736B93C964F}"/>
                  </a:ext>
                </a:extLst>
              </p:cNvPr>
              <p:cNvSpPr>
                <a:spLocks noRot="1" noChangeAspect="1" noMove="1" noResize="1" noEditPoints="1" noAdjustHandles="1" noChangeArrowheads="1" noChangeShapeType="1" noTextEdit="1"/>
              </p:cNvSpPr>
              <p:nvPr/>
            </p:nvSpPr>
            <p:spPr>
              <a:xfrm>
                <a:off x="1295363" y="3463156"/>
                <a:ext cx="6985074" cy="65049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E735EAFB-C28E-47C9-B22D-D36CE26CD394}"/>
                  </a:ext>
                </a:extLst>
              </p:cNvPr>
              <p:cNvSpPr/>
              <p:nvPr/>
            </p:nvSpPr>
            <p:spPr>
              <a:xfrm>
                <a:off x="863581" y="5157192"/>
                <a:ext cx="7848637" cy="369332"/>
              </a:xfrm>
              <a:prstGeom prst="rect">
                <a:avLst/>
              </a:prstGeom>
            </p:spPr>
            <p:txBody>
              <a:bodyPr wrap="square">
                <a:spAutoFit/>
              </a:bodyPr>
              <a:lstStyle/>
              <a:p>
                <a14:m>
                  <m:oMath xmlns:m="http://schemas.openxmlformats.org/officeDocument/2006/math">
                    <m:r>
                      <a:rPr lang="zh-TW" altLang="en-US" i="1">
                        <a:latin typeface="Cambria Math" panose="02040503050406030204" pitchFamily="18" charset="0"/>
                      </a:rPr>
                      <m:t>𝑆𝑀𝐼</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 </m:t>
                    </m:r>
                    <m:r>
                      <a:rPr lang="zh-TW" altLang="en-US" i="1">
                        <a:latin typeface="Cambria Math" panose="02040503050406030204" pitchFamily="18" charset="0"/>
                      </a:rPr>
                      <m:t>𝑆𝑜𝑐𝑖𝑎𝑙𝐶𝑜𝑣𝑒𝑟𝑎𝑔𝑒𝑆𝑐𝑜𝑟𝑒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+(1+</m:t>
                    </m:r>
                    <m:r>
                      <a:rPr lang="zh-TW" altLang="en-US" i="1">
                        <a:latin typeface="Cambria Math" panose="02040503050406030204" pitchFamily="18" charset="0"/>
                      </a:rPr>
                      <m:t>𝑆𝑜𝑐𝑖𝑎𝑙𝑆𝑒𝑛𝑡𝑖𝑚𝑒𝑛𝑡𝑆𝑐𝑜𝑟𝑒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a14:m>
                <a:r>
                  <a:rPr lang="en-US" altLang="zh-TW" dirty="0"/>
                  <a:t>)</a:t>
                </a:r>
                <a:endParaRPr lang="zh-TW" altLang="en-US" dirty="0"/>
              </a:p>
            </p:txBody>
          </p:sp>
        </mc:Choice>
        <mc:Fallback xmlns="">
          <p:sp>
            <p:nvSpPr>
              <p:cNvPr id="9" name="矩形 8">
                <a:extLst>
                  <a:ext uri="{FF2B5EF4-FFF2-40B4-BE49-F238E27FC236}">
                    <a16:creationId xmlns:a16="http://schemas.microsoft.com/office/drawing/2014/main" id="{E735EAFB-C28E-47C9-B22D-D36CE26CD394}"/>
                  </a:ext>
                </a:extLst>
              </p:cNvPr>
              <p:cNvSpPr>
                <a:spLocks noRot="1" noChangeAspect="1" noMove="1" noResize="1" noEditPoints="1" noAdjustHandles="1" noChangeArrowheads="1" noChangeShapeType="1" noTextEdit="1"/>
              </p:cNvSpPr>
              <p:nvPr/>
            </p:nvSpPr>
            <p:spPr>
              <a:xfrm>
                <a:off x="863581" y="5157192"/>
                <a:ext cx="7848637" cy="369332"/>
              </a:xfrm>
              <a:prstGeom prst="rect">
                <a:avLst/>
              </a:prstGeom>
              <a:blipFill>
                <a:blip r:embed="rId5"/>
                <a:stretch>
                  <a:fillRect t="-6667" b="-2666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304878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25</a:t>
            </a:fld>
            <a:endParaRPr lang="en-US" altLang="zh-TW" dirty="0"/>
          </a:p>
        </p:txBody>
      </p:sp>
      <p:pic>
        <p:nvPicPr>
          <p:cNvPr id="7" name="圖片 6">
            <a:extLst>
              <a:ext uri="{FF2B5EF4-FFF2-40B4-BE49-F238E27FC236}">
                <a16:creationId xmlns:a16="http://schemas.microsoft.com/office/drawing/2014/main" id="{D3B167BF-BFC1-407F-8C4A-4587CA3FA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8" name="矩形: 圓角 7">
            <a:extLst>
              <a:ext uri="{FF2B5EF4-FFF2-40B4-BE49-F238E27FC236}">
                <a16:creationId xmlns:a16="http://schemas.microsoft.com/office/drawing/2014/main" id="{62D229DE-C0ED-4C50-B46E-673E400B0738}"/>
              </a:ext>
            </a:extLst>
          </p:cNvPr>
          <p:cNvSpPr/>
          <p:nvPr/>
        </p:nvSpPr>
        <p:spPr>
          <a:xfrm>
            <a:off x="5580112" y="3645024"/>
            <a:ext cx="2448272" cy="1656184"/>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3604688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Petition Case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Petition Information Analysis</a:t>
                </a:r>
              </a:p>
              <a:p>
                <a:pPr lvl="1"/>
                <a:r>
                  <a:rPr lang="en-US" altLang="zh-TW" dirty="0"/>
                  <a:t>We can suppose that:  </a:t>
                </a:r>
                <a:r>
                  <a:rPr lang="en-US" altLang="zh-TW" sz="1600" dirty="0">
                    <a:solidFill>
                      <a:schemeClr val="bg1">
                        <a:lumMod val="75000"/>
                      </a:schemeClr>
                    </a:solidFill>
                  </a:rPr>
                  <a:t>(Y. Chen et al. 2019)</a:t>
                </a:r>
                <a:endParaRPr lang="zh-TW" altLang="zh-TW" sz="1600" dirty="0">
                  <a:solidFill>
                    <a:schemeClr val="bg1">
                      <a:lumMod val="75000"/>
                    </a:schemeClr>
                  </a:solidFill>
                </a:endParaRPr>
              </a:p>
              <a:p>
                <a:pPr marL="1371600" lvl="2" indent="-457200">
                  <a:buFont typeface="+mj-lt"/>
                  <a:buAutoNum type="arabicPeriod"/>
                </a:pPr>
                <a:r>
                  <a:rPr lang="en-US" altLang="zh-TW" sz="2000" dirty="0"/>
                  <a:t>Online content with strong </a:t>
                </a:r>
                <a:r>
                  <a:rPr lang="en-US" altLang="zh-TW" sz="2000" dirty="0">
                    <a:solidFill>
                      <a:srgbClr val="0000FF"/>
                    </a:solidFill>
                  </a:rPr>
                  <a:t>positive emotional appeals </a:t>
                </a:r>
                <a:r>
                  <a:rPr lang="en-US" altLang="zh-TW" sz="2000" dirty="0">
                    <a:solidFill>
                      <a:srgbClr val="FF0000"/>
                    </a:solidFill>
                  </a:rPr>
                  <a:t>positively</a:t>
                </a:r>
                <a:r>
                  <a:rPr lang="en-US" altLang="zh-TW" sz="2000" dirty="0"/>
                  <a:t> influences their success.</a:t>
                </a:r>
                <a:endParaRPr lang="zh-TW" altLang="zh-TW" sz="2000" dirty="0"/>
              </a:p>
              <a:p>
                <a:pPr marL="1371600" lvl="2" indent="-457200">
                  <a:buFont typeface="+mj-lt"/>
                  <a:buAutoNum type="arabicPeriod"/>
                </a:pPr>
                <a:r>
                  <a:rPr lang="en-US" altLang="zh-TW" sz="2000" dirty="0">
                    <a:solidFill>
                      <a:srgbClr val="0000FF"/>
                    </a:solidFill>
                  </a:rPr>
                  <a:t>Cognitive</a:t>
                </a:r>
                <a:r>
                  <a:rPr lang="en-US" altLang="zh-TW" sz="2000" dirty="0"/>
                  <a:t> </a:t>
                </a:r>
                <a:r>
                  <a:rPr lang="en-US" altLang="zh-TW" sz="2000" dirty="0">
                    <a:solidFill>
                      <a:srgbClr val="0000FF"/>
                    </a:solidFill>
                  </a:rPr>
                  <a:t>cues</a:t>
                </a:r>
                <a:r>
                  <a:rPr lang="en-US" altLang="zh-TW" sz="2000" dirty="0"/>
                  <a:t> in the texts of online petitions </a:t>
                </a:r>
                <a:r>
                  <a:rPr lang="en-US" altLang="zh-TW" sz="2000" dirty="0">
                    <a:solidFill>
                      <a:srgbClr val="FF0000"/>
                    </a:solidFill>
                  </a:rPr>
                  <a:t>positively</a:t>
                </a:r>
                <a:r>
                  <a:rPr lang="en-US" altLang="zh-TW" sz="2000" dirty="0"/>
                  <a:t> influence their success.</a:t>
                </a:r>
                <a:endParaRPr lang="zh-TW" altLang="zh-TW" sz="2000" dirty="0"/>
              </a:p>
              <a:p>
                <a:pPr marL="1371600" lvl="2" indent="-457200">
                  <a:buFont typeface="+mj-lt"/>
                  <a:buAutoNum type="arabicPeriod"/>
                </a:pPr>
                <a:r>
                  <a:rPr lang="en-US" altLang="zh-TW" sz="2000" dirty="0">
                    <a:solidFill>
                      <a:srgbClr val="0000FF"/>
                    </a:solidFill>
                  </a:rPr>
                  <a:t>Moral</a:t>
                </a:r>
                <a:r>
                  <a:rPr lang="en-US" altLang="zh-TW" sz="2000" dirty="0"/>
                  <a:t> </a:t>
                </a:r>
                <a:r>
                  <a:rPr lang="en-US" altLang="zh-TW" sz="2000" dirty="0">
                    <a:solidFill>
                      <a:srgbClr val="0000FF"/>
                    </a:solidFill>
                  </a:rPr>
                  <a:t>cues</a:t>
                </a:r>
                <a:r>
                  <a:rPr lang="en-US" altLang="zh-TW" sz="2000" dirty="0"/>
                  <a:t> in the texts of online petitions</a:t>
                </a:r>
                <a:r>
                  <a:rPr lang="en-US" altLang="zh-TW" sz="2000" dirty="0">
                    <a:solidFill>
                      <a:srgbClr val="FF0000"/>
                    </a:solidFill>
                  </a:rPr>
                  <a:t> negatively </a:t>
                </a:r>
                <a:r>
                  <a:rPr lang="en-US" altLang="zh-TW" sz="2000" dirty="0"/>
                  <a:t>influence their success.</a:t>
                </a:r>
              </a:p>
              <a:p>
                <a:pPr marL="1371600" lvl="2" indent="-457200">
                  <a:buFont typeface="+mj-lt"/>
                  <a:buAutoNum type="arabicPeriod"/>
                </a:pPr>
                <a:endParaRPr lang="en-US" altLang="zh-TW" sz="2000" dirty="0"/>
              </a:p>
              <a:p>
                <a:pPr marL="971550" lvl="1" indent="-457200"/>
                <a:r>
                  <a:rPr lang="en-US" altLang="zh-TW" dirty="0"/>
                  <a:t>Calculate petition’s positive words, cognitive words, and moral words, and conclude them into a </a:t>
                </a:r>
                <a14:m>
                  <m:oMath xmlns:m="http://schemas.openxmlformats.org/officeDocument/2006/math">
                    <m:r>
                      <a:rPr lang="en-US" altLang="zh-TW" i="1">
                        <a:latin typeface="Cambria Math" panose="02040503050406030204" pitchFamily="18" charset="0"/>
                      </a:rPr>
                      <m:t>𝑃𝑒𝑡𝑖𝑡𝑜𝑛𝐷𝑒𝑠𝑐𝑟𝑖𝑝𝑡𝑖𝑜𝑛</m:t>
                    </m:r>
                  </m:oMath>
                </a14:m>
                <a:r>
                  <a:rPr lang="en-US" altLang="zh-TW" dirty="0"/>
                  <a:t> score.</a:t>
                </a:r>
              </a:p>
              <a:p>
                <a:pPr marL="971550" lvl="1" indent="-457200"/>
                <a:endParaRPr lang="zh-TW" altLang="zh-TW" sz="1600" dirty="0"/>
              </a:p>
              <a:p>
                <a:pPr lvl="1"/>
                <a:endParaRPr lang="en-US" altLang="zh-TW" dirty="0"/>
              </a:p>
              <a:p>
                <a:pPr marL="457200" lvl="1" indent="0">
                  <a:buNone/>
                </a:pPr>
                <a:endParaRPr lang="en-US" altLang="zh-TW" dirty="0"/>
              </a:p>
              <a:p>
                <a:pPr lvl="1"/>
                <a:endParaRPr lang="en-US" altLang="zh-TW" dirty="0"/>
              </a:p>
              <a:p>
                <a:pPr lvl="1"/>
                <a:endParaRPr lang="en-US" altLang="zh-TW" dirty="0"/>
              </a:p>
              <a:p>
                <a:pPr lvl="1"/>
                <a:endParaRPr lang="en-US" altLang="zh-TW" dirty="0"/>
              </a:p>
              <a:p>
                <a:pPr lvl="1"/>
                <a:r>
                  <a:rPr lang="en-US" altLang="zh-TW" dirty="0"/>
                  <a:t>The user resume can be done after skill and endorsement rating being analyze. So, the final resume for a user will contain three feature, </a:t>
                </a:r>
                <a:r>
                  <a:rPr lang="en-US" altLang="zh-TW" dirty="0" err="1">
                    <a:solidFill>
                      <a:srgbClr val="0000FF"/>
                    </a:solidFill>
                  </a:rPr>
                  <a:t>UserID</a:t>
                </a:r>
                <a:r>
                  <a:rPr lang="en-US" altLang="zh-TW" dirty="0"/>
                  <a:t>, </a:t>
                </a:r>
                <a:r>
                  <a:rPr lang="en-US" altLang="zh-TW" dirty="0">
                    <a:solidFill>
                      <a:srgbClr val="0000FF"/>
                    </a:solidFill>
                  </a:rPr>
                  <a:t>skills</a:t>
                </a:r>
                <a:r>
                  <a:rPr lang="en-US" altLang="zh-TW" dirty="0"/>
                  <a:t> and </a:t>
                </a:r>
                <a:r>
                  <a:rPr lang="en-US" altLang="zh-TW" dirty="0">
                    <a:solidFill>
                      <a:srgbClr val="0000FF"/>
                    </a:solidFill>
                  </a:rPr>
                  <a:t>interest skills</a:t>
                </a:r>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blipFill>
                <a:blip r:embed="rId3"/>
                <a:stretch>
                  <a:fillRect l="-963" t="-884" r="-370" b="-46717"/>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26</a:t>
            </a:fld>
            <a:endParaRPr lang="en-US" altLang="zh-TW" dirty="0"/>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34AA2213-05CA-4427-B597-AF859E27E23A}"/>
                  </a:ext>
                </a:extLst>
              </p:cNvPr>
              <p:cNvSpPr/>
              <p:nvPr/>
            </p:nvSpPr>
            <p:spPr>
              <a:xfrm>
                <a:off x="145226" y="5313032"/>
                <a:ext cx="8998774" cy="6399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smtClean="0">
                              <a:latin typeface="Cambria Math" panose="02040503050406030204" pitchFamily="18" charset="0"/>
                            </a:rPr>
                          </m:ctrlPr>
                        </m:dPr>
                        <m:e>
                          <m:r>
                            <a:rPr lang="zh-TW" altLang="en-US" i="1">
                              <a:latin typeface="Cambria Math" panose="02040503050406030204" pitchFamily="18" charset="0"/>
                            </a:rPr>
                            <m:t>𝑃𝑒𝑡𝑖𝑡𝑜𝑛𝐷𝑒𝑠𝑐𝑟𝑖𝑝𝑡𝑖𝑜𝑛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=1+</m:t>
                          </m:r>
                          <m:r>
                            <a:rPr lang="zh-TW" altLang="en-US" i="1">
                              <a:latin typeface="Cambria Math" panose="02040503050406030204" pitchFamily="18" charset="0"/>
                            </a:rPr>
                            <m:t>𝐸𝑚𝑜𝑡𝑖𝑜𝑛𝑊𝑜𝑟𝑑</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𝐶𝑜𝑔𝑛𝑖𝑡𝑖𝑣𝑒𝑊𝑜𝑟𝑑</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𝑀𝑜𝑟𝑎𝑙𝑊𝑜𝑟𝑑</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5" name="矩形 4">
                <a:extLst>
                  <a:ext uri="{FF2B5EF4-FFF2-40B4-BE49-F238E27FC236}">
                    <a16:creationId xmlns:a16="http://schemas.microsoft.com/office/drawing/2014/main" id="{34AA2213-05CA-4427-B597-AF859E27E23A}"/>
                  </a:ext>
                </a:extLst>
              </p:cNvPr>
              <p:cNvSpPr>
                <a:spLocks noRot="1" noChangeAspect="1" noMove="1" noResize="1" noEditPoints="1" noAdjustHandles="1" noChangeArrowheads="1" noChangeShapeType="1" noTextEdit="1"/>
              </p:cNvSpPr>
              <p:nvPr/>
            </p:nvSpPr>
            <p:spPr>
              <a:xfrm>
                <a:off x="145226" y="5313032"/>
                <a:ext cx="8998774" cy="639983"/>
              </a:xfrm>
              <a:prstGeom prst="rect">
                <a:avLst/>
              </a:prstGeom>
              <a:blipFill>
                <a:blip r:embed="rId4"/>
                <a:stretch>
                  <a:fillRect t="-26667" b="-10761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536879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Petition Case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Petition Information Analysis</a:t>
                </a:r>
              </a:p>
              <a:p>
                <a:pPr marL="800100" lvl="1"/>
                <a:endParaRPr lang="zh-TW" altLang="zh-TW" sz="1600" dirty="0"/>
              </a:p>
              <a:p>
                <a:pPr lvl="1"/>
                <a:r>
                  <a:rPr lang="en-US" altLang="zh-TW" dirty="0"/>
                  <a:t>Capture each petition’s update time to calculate the frequency of updating petitions. </a:t>
                </a:r>
                <a14:m>
                  <m:oMath xmlns:m="http://schemas.openxmlformats.org/officeDocument/2006/math">
                    <m:r>
                      <a:rPr lang="en-US" altLang="zh-TW" i="1">
                        <a:latin typeface="Cambria Math" panose="02040503050406030204" pitchFamily="18" charset="0"/>
                      </a:rPr>
                      <m:t>𝑃𝑒𝑡𝑖𝑡𝑖𝑜𝑛𝐹𝑟𝑒𝑞𝑢𝑒𝑛𝑐𝑦</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r>
                      <a:rPr lang="en-US" altLang="zh-TW" i="1">
                        <a:latin typeface="Cambria Math" panose="02040503050406030204" pitchFamily="18" charset="0"/>
                      </a:rPr>
                      <m:t>)</m:t>
                    </m:r>
                  </m:oMath>
                </a14:m>
                <a:r>
                  <a:rPr lang="en-US" altLang="zh-TW" dirty="0"/>
                  <a:t> specifies how frequently the petition should be updated. </a:t>
                </a:r>
              </a:p>
              <a:p>
                <a:pPr marL="457200" lvl="1" indent="0">
                  <a:buNone/>
                </a:pPr>
                <a:endParaRPr lang="en-US" altLang="zh-TW" dirty="0"/>
              </a:p>
              <a:p>
                <a:pPr lvl="1"/>
                <a:endParaRPr lang="en-US" altLang="zh-TW" dirty="0"/>
              </a:p>
              <a:p>
                <a:pPr lvl="1"/>
                <a:endParaRPr lang="en-US" altLang="zh-TW" dirty="0"/>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blipFill>
                <a:blip r:embed="rId3"/>
                <a:stretch>
                  <a:fillRect l="-963" t="-884" r="-741"/>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27</a:t>
            </a:fld>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CC735999-89C2-49CE-8B44-90D82AC30D9F}"/>
                  </a:ext>
                </a:extLst>
              </p:cNvPr>
              <p:cNvSpPr/>
              <p:nvPr/>
            </p:nvSpPr>
            <p:spPr>
              <a:xfrm>
                <a:off x="287524" y="3140968"/>
                <a:ext cx="8568952" cy="176868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𝑃𝑒𝑡𝑖𝑡𝑖𝑜𝑛𝐹𝑟𝑒𝑞𝑢𝑒𝑛𝑐𝑦</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d>
                        <m:dPr>
                          <m:begChr m:val="{"/>
                          <m:endChr m:val=""/>
                          <m:ctrlPr>
                            <a:rPr lang="zh-TW" altLang="en-US" i="1">
                              <a:latin typeface="Cambria Math" panose="02040503050406030204" pitchFamily="18" charset="0"/>
                            </a:rPr>
                          </m:ctrlPr>
                        </m:dPr>
                        <m:e>
                          <m:eqArr>
                            <m:eqArrPr>
                              <m:ctrlPr>
                                <a:rPr lang="zh-TW" altLang="en-US" i="1">
                                  <a:latin typeface="Cambria Math" panose="02040503050406030204" pitchFamily="18" charset="0"/>
                                </a:rPr>
                              </m:ctrlPr>
                            </m:eqArrPr>
                            <m:e>
                              <m:r>
                                <a:rPr lang="zh-TW" altLang="en-US" i="0">
                                  <a:latin typeface="Cambria Math" panose="02040503050406030204" pitchFamily="18" charset="0"/>
                                </a:rPr>
                                <m:t>&amp;0,  </m:t>
                              </m:r>
                              <m:r>
                                <a:rPr lang="zh-TW" altLang="en-US" i="1">
                                  <a:latin typeface="Cambria Math" panose="02040503050406030204" pitchFamily="18" charset="0"/>
                                </a:rPr>
                                <m:t>𝑖𝑓</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=0</m:t>
                              </m:r>
                            </m:e>
                            <m:e>
                              <m:r>
                                <a:rPr lang="zh-TW" altLang="en-US" i="0">
                                  <a:latin typeface="Cambria Math" panose="02040503050406030204" pitchFamily="18" charset="0"/>
                                </a:rPr>
                                <m:t>&amp;</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num>
                                <m:den>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𝐷𝑎𝑡𝑒</m:t>
                                          </m:r>
                                        </m:e>
                                        <m:sub>
                                          <m:r>
                                            <a:rPr lang="zh-TW" altLang="en-US" i="1">
                                              <a:latin typeface="Cambria Math" panose="02040503050406030204" pitchFamily="18" charset="0"/>
                                            </a:rPr>
                                            <m:t>𝑛𝑒𝑤𝑒𝑠𝑡</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𝐷𝑎𝑡𝑒</m:t>
                                          </m:r>
                                        </m:e>
                                        <m:sub>
                                          <m:r>
                                            <a:rPr lang="zh-TW" altLang="en-US" i="1">
                                              <a:latin typeface="Cambria Math" panose="02040503050406030204" pitchFamily="18" charset="0"/>
                                            </a:rPr>
                                            <m:t>𝑐𝑟𝑒𝑎𝑡𝑒𝑑</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den>
                              </m:f>
                              <m:r>
                                <a:rPr lang="zh-TW" altLang="en-US" i="0">
                                  <a:latin typeface="Cambria Math" panose="02040503050406030204" pitchFamily="18" charset="0"/>
                                </a:rPr>
                                <m:t>,  </m:t>
                              </m:r>
                              <m:r>
                                <a:rPr lang="zh-TW" altLang="en-US" i="1">
                                  <a:latin typeface="Cambria Math" panose="02040503050406030204" pitchFamily="18" charset="0"/>
                                </a:rPr>
                                <m:t>𝑖𝑓</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=1 </m:t>
                              </m:r>
                            </m:e>
                            <m:e>
                              <m:r>
                                <a:rPr lang="zh-TW" altLang="en-US" i="0">
                                  <a:latin typeface="Cambria Math" panose="02040503050406030204" pitchFamily="18" charset="0"/>
                                </a:rPr>
                                <m:t>&amp;</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num>
                                <m:den>
                                  <m:sSub>
                                    <m:sSubPr>
                                      <m:ctrlPr>
                                        <a:rPr lang="zh-TW" altLang="en-US" i="1">
                                          <a:latin typeface="Cambria Math" panose="02040503050406030204" pitchFamily="18" charset="0"/>
                                        </a:rPr>
                                      </m:ctrlPr>
                                    </m:sSubPr>
                                    <m:e>
                                      <m:r>
                                        <a:rPr lang="zh-TW" altLang="en-US" i="1">
                                          <a:latin typeface="Cambria Math" panose="02040503050406030204" pitchFamily="18" charset="0"/>
                                        </a:rPr>
                                        <m:t>𝐷𝑎𝑡𝑒</m:t>
                                      </m:r>
                                    </m:e>
                                    <m:sub>
                                      <m:r>
                                        <a:rPr lang="zh-TW" altLang="en-US" i="1">
                                          <a:latin typeface="Cambria Math" panose="02040503050406030204" pitchFamily="18" charset="0"/>
                                        </a:rPr>
                                        <m:t>𝑛𝑒𝑤𝑒𝑠𝑡</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𝐷𝑎𝑡𝑒</m:t>
                                      </m:r>
                                    </m:e>
                                    <m:sub>
                                      <m:r>
                                        <a:rPr lang="zh-TW" altLang="en-US" i="1">
                                          <a:latin typeface="Cambria Math" panose="02040503050406030204" pitchFamily="18" charset="0"/>
                                        </a:rPr>
                                        <m:t>𝑜𝑙𝑑𝑒𝑠𝑡</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den>
                              </m:f>
                              <m:r>
                                <a:rPr lang="zh-TW" altLang="en-US" i="0">
                                  <a:latin typeface="Cambria Math" panose="02040503050406030204" pitchFamily="18" charset="0"/>
                                </a:rPr>
                                <m:t>,  </m:t>
                              </m:r>
                              <m:r>
                                <a:rPr lang="zh-TW" altLang="en-US" i="1">
                                  <a:latin typeface="Cambria Math" panose="02040503050406030204" pitchFamily="18" charset="0"/>
                                </a:rPr>
                                <m:t>𝑖𝑓</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&gt;1</m:t>
                              </m:r>
                            </m:e>
                          </m:eqArr>
                        </m:e>
                      </m:d>
                    </m:oMath>
                  </m:oMathPara>
                </a14:m>
                <a:endParaRPr lang="zh-TW" altLang="en-US" dirty="0"/>
              </a:p>
            </p:txBody>
          </p:sp>
        </mc:Choice>
        <mc:Fallback xmlns="">
          <p:sp>
            <p:nvSpPr>
              <p:cNvPr id="6" name="矩形 5">
                <a:extLst>
                  <a:ext uri="{FF2B5EF4-FFF2-40B4-BE49-F238E27FC236}">
                    <a16:creationId xmlns:a16="http://schemas.microsoft.com/office/drawing/2014/main" id="{CC735999-89C2-49CE-8B44-90D82AC30D9F}"/>
                  </a:ext>
                </a:extLst>
              </p:cNvPr>
              <p:cNvSpPr>
                <a:spLocks noRot="1" noChangeAspect="1" noMove="1" noResize="1" noEditPoints="1" noAdjustHandles="1" noChangeArrowheads="1" noChangeShapeType="1" noTextEdit="1"/>
              </p:cNvSpPr>
              <p:nvPr/>
            </p:nvSpPr>
            <p:spPr>
              <a:xfrm>
                <a:off x="287524" y="3140968"/>
                <a:ext cx="8568952" cy="1768689"/>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3CCEFCFE-F5D7-472D-AEB9-948E92E3112B}"/>
                  </a:ext>
                </a:extLst>
              </p:cNvPr>
              <p:cNvSpPr/>
              <p:nvPr/>
            </p:nvSpPr>
            <p:spPr>
              <a:xfrm>
                <a:off x="1151620" y="5345754"/>
                <a:ext cx="6840760" cy="67563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𝑃𝑒𝑡𝑖𝑡𝑖𝑜𝑛𝑀𝑒𝑟𝑖𝑡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 </m:t>
                      </m:r>
                      <m:r>
                        <a:rPr lang="zh-TW" altLang="en-US" i="1">
                          <a:latin typeface="Cambria Math" panose="02040503050406030204" pitchFamily="18" charset="0"/>
                        </a:rPr>
                        <m:t>𝑃𝑒𝑡𝑖𝑡𝑜𝑛𝐷𝑒𝑠𝑐𝑟𝑖𝑝𝑡𝑖𝑜𝑛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d>
                        <m:dPr>
                          <m:ctrlPr>
                            <a:rPr lang="zh-TW" altLang="en-US" i="1">
                              <a:latin typeface="Cambria Math" panose="02040503050406030204" pitchFamily="18" charset="0"/>
                            </a:rPr>
                          </m:ctrlPr>
                        </m:dPr>
                        <m:e>
                          <m:r>
                            <a:rPr lang="zh-TW" altLang="en-US" i="0">
                              <a:latin typeface="Cambria Math" panose="02040503050406030204" pitchFamily="18" charset="0"/>
                            </a:rPr>
                            <m:t>1+</m:t>
                          </m:r>
                          <m:r>
                            <a:rPr lang="zh-TW" altLang="en-US" i="1">
                              <a:latin typeface="Cambria Math" panose="02040503050406030204" pitchFamily="18" charset="0"/>
                            </a:rPr>
                            <m:t>𝑃𝑒𝑡𝑖𝑡𝑖𝑜𝑛𝐹𝑟𝑒𝑞𝑢𝑒𝑛𝑐𝑦</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e>
                      </m:d>
                    </m:oMath>
                  </m:oMathPara>
                </a14:m>
                <a:endParaRPr lang="zh-TW" altLang="en-US" dirty="0"/>
              </a:p>
            </p:txBody>
          </p:sp>
        </mc:Choice>
        <mc:Fallback xmlns="">
          <p:sp>
            <p:nvSpPr>
              <p:cNvPr id="7" name="矩形 6">
                <a:extLst>
                  <a:ext uri="{FF2B5EF4-FFF2-40B4-BE49-F238E27FC236}">
                    <a16:creationId xmlns:a16="http://schemas.microsoft.com/office/drawing/2014/main" id="{3CCEFCFE-F5D7-472D-AEB9-948E92E3112B}"/>
                  </a:ext>
                </a:extLst>
              </p:cNvPr>
              <p:cNvSpPr>
                <a:spLocks noRot="1" noChangeAspect="1" noMove="1" noResize="1" noEditPoints="1" noAdjustHandles="1" noChangeArrowheads="1" noChangeShapeType="1" noTextEdit="1"/>
              </p:cNvSpPr>
              <p:nvPr/>
            </p:nvSpPr>
            <p:spPr>
              <a:xfrm>
                <a:off x="1151620" y="5345754"/>
                <a:ext cx="6840760" cy="675634"/>
              </a:xfrm>
              <a:prstGeom prst="rect">
                <a:avLst/>
              </a:prstGeom>
              <a:blipFill>
                <a:blip r:embed="rId5"/>
                <a:stretch>
                  <a:fillRect b="-450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234255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Petition Case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Petition Comment Analysis</a:t>
                </a:r>
              </a:p>
              <a:p>
                <a:pPr marL="800100" lvl="1"/>
                <a:r>
                  <a:rPr lang="en-US" altLang="zh-TW" dirty="0"/>
                  <a:t>When signers finish signing, the petition can share their</a:t>
                </a:r>
                <a:r>
                  <a:rPr lang="en-US" altLang="zh-TW" dirty="0">
                    <a:solidFill>
                      <a:srgbClr val="0000FF"/>
                    </a:solidFill>
                  </a:rPr>
                  <a:t> reasons for signing.</a:t>
                </a:r>
                <a:r>
                  <a:rPr lang="en-US" altLang="zh-TW" dirty="0"/>
                  <a:t> In this step, we calculate number of comments, their sentimental scores, and number of like from them as </a:t>
                </a:r>
                <a14:m>
                  <m:oMath xmlns:m="http://schemas.openxmlformats.org/officeDocument/2006/math">
                    <m:r>
                      <a:rPr lang="zh-TW" altLang="en-US" i="1">
                        <a:latin typeface="Cambria Math" panose="02040503050406030204" pitchFamily="18" charset="0"/>
                      </a:rPr>
                      <m:t>𝑅𝑒𝑎𝑠𝑜𝑛𝑆𝑒𝑛𝑡𝑖𝑚𝑒𝑛𝑡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𝐶</m:t>
                            </m:r>
                          </m:e>
                          <m:sub>
                            <m:r>
                              <a:rPr lang="zh-TW" altLang="en-US" i="1">
                                <a:latin typeface="Cambria Math" panose="02040503050406030204" pitchFamily="18" charset="0"/>
                              </a:rPr>
                              <m:t>𝑚</m:t>
                            </m:r>
                          </m:sub>
                        </m:sSub>
                      </m:e>
                    </m:d>
                  </m:oMath>
                </a14:m>
                <a:endParaRPr lang="en-US" altLang="zh-TW" dirty="0"/>
              </a:p>
              <a:p>
                <a:pPr marL="800100" lvl="1"/>
                <a:endParaRPr lang="en-US" altLang="zh-TW" sz="1600" dirty="0"/>
              </a:p>
              <a:p>
                <a:pPr marL="800100" lvl="1"/>
                <a:endParaRPr lang="zh-TW" altLang="zh-TW" sz="1600" dirty="0"/>
              </a:p>
              <a:p>
                <a:pPr marL="457200" lvl="1" indent="0">
                  <a:buNone/>
                </a:pPr>
                <a:endParaRPr lang="en-US" altLang="zh-TW" dirty="0"/>
              </a:p>
              <a:p>
                <a:pPr lvl="1"/>
                <a:r>
                  <a:rPr lang="en-US" altLang="zh-TW" dirty="0"/>
                  <a:t>Conclude a score representing the quality of information that the online petition gives to activists and normalize to </a:t>
                </a:r>
                <a14:m>
                  <m:oMath xmlns:m="http://schemas.openxmlformats.org/officeDocument/2006/math">
                    <m:r>
                      <a:rPr lang="en-US" altLang="zh-TW" i="1">
                        <a:latin typeface="Cambria Math" panose="02040503050406030204" pitchFamily="18" charset="0"/>
                      </a:rPr>
                      <m:t>𝑁𝑃𝐶</m:t>
                    </m:r>
                    <m:d>
                      <m:dPr>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e>
                    </m:d>
                  </m:oMath>
                </a14:m>
                <a:r>
                  <a:rPr lang="en-US" altLang="zh-TW" dirty="0"/>
                  <a:t>.</a:t>
                </a:r>
              </a:p>
              <a:p>
                <a:pPr lvl="1"/>
                <a:endParaRPr lang="en-US" altLang="zh-TW" dirty="0"/>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blipFill>
                <a:blip r:embed="rId3"/>
                <a:stretch>
                  <a:fillRect l="-963" t="-884" r="-963"/>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28</a:t>
            </a:fld>
            <a:endParaRPr lang="en-US" altLang="zh-TW" dirty="0"/>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5EA8F5AD-E9D9-4FFA-AB51-5D7BDA0B66D8}"/>
                  </a:ext>
                </a:extLst>
              </p:cNvPr>
              <p:cNvSpPr/>
              <p:nvPr/>
            </p:nvSpPr>
            <p:spPr>
              <a:xfrm>
                <a:off x="1187624" y="3103750"/>
                <a:ext cx="6966520" cy="65049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𝑅𝑒𝑎𝑠𝑜𝑛𝑀𝑒𝑟𝑖𝑡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𝑚</m:t>
                              </m:r>
                              <m:r>
                                <a:rPr lang="zh-TW" altLang="en-US" i="0">
                                  <a:latin typeface="Cambria Math" panose="02040503050406030204" pitchFamily="18" charset="0"/>
                                </a:rPr>
                                <m:t>=1</m:t>
                              </m:r>
                            </m:sub>
                            <m:sup>
                              <m:r>
                                <a:rPr lang="zh-TW" altLang="en-US" i="1">
                                  <a:latin typeface="Cambria Math" panose="02040503050406030204" pitchFamily="18" charset="0"/>
                                </a:rPr>
                                <m:t>𝑀</m:t>
                              </m:r>
                            </m:sup>
                            <m:e>
                              <m:r>
                                <a:rPr lang="zh-TW" altLang="en-US" i="1">
                                  <a:latin typeface="Cambria Math" panose="02040503050406030204" pitchFamily="18" charset="0"/>
                                </a:rPr>
                                <m:t>𝑅𝑒𝑎𝑠𝑜𝑛𝑆𝑒𝑛𝑡𝑖𝑚𝑒𝑛𝑡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𝐶</m:t>
                                      </m:r>
                                    </m:e>
                                    <m:sub>
                                      <m:r>
                                        <a:rPr lang="zh-TW" altLang="en-US" i="1">
                                          <a:latin typeface="Cambria Math" panose="02040503050406030204" pitchFamily="18" charset="0"/>
                                        </a:rPr>
                                        <m:t>𝑚</m:t>
                                      </m:r>
                                    </m:sub>
                                  </m:sSub>
                                </m:e>
                              </m:d>
                            </m:e>
                          </m:nary>
                        </m:num>
                        <m:den>
                          <m:r>
                            <a:rPr lang="zh-TW" altLang="en-US" i="1">
                              <a:latin typeface="Cambria Math" panose="02040503050406030204" pitchFamily="18" charset="0"/>
                            </a:rPr>
                            <m:t>𝑀</m:t>
                          </m:r>
                        </m:den>
                      </m:f>
                    </m:oMath>
                  </m:oMathPara>
                </a14:m>
                <a:endParaRPr lang="zh-TW" altLang="en-US" dirty="0"/>
              </a:p>
            </p:txBody>
          </p:sp>
        </mc:Choice>
        <mc:Fallback xmlns="">
          <p:sp>
            <p:nvSpPr>
              <p:cNvPr id="5" name="矩形 4">
                <a:extLst>
                  <a:ext uri="{FF2B5EF4-FFF2-40B4-BE49-F238E27FC236}">
                    <a16:creationId xmlns:a16="http://schemas.microsoft.com/office/drawing/2014/main" id="{5EA8F5AD-E9D9-4FFA-AB51-5D7BDA0B66D8}"/>
                  </a:ext>
                </a:extLst>
              </p:cNvPr>
              <p:cNvSpPr>
                <a:spLocks noRot="1" noChangeAspect="1" noMove="1" noResize="1" noEditPoints="1" noAdjustHandles="1" noChangeArrowheads="1" noChangeShapeType="1" noTextEdit="1"/>
              </p:cNvSpPr>
              <p:nvPr/>
            </p:nvSpPr>
            <p:spPr>
              <a:xfrm>
                <a:off x="1187624" y="3103750"/>
                <a:ext cx="6966520" cy="650499"/>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23EB0D95-DE95-4FB9-8F83-552BBA19AA16}"/>
                  </a:ext>
                </a:extLst>
              </p:cNvPr>
              <p:cNvSpPr/>
              <p:nvPr/>
            </p:nvSpPr>
            <p:spPr>
              <a:xfrm>
                <a:off x="1079488" y="5013176"/>
                <a:ext cx="7416824"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𝑃𝑒𝑡𝑖𝑡𝑖𝑜𝑛𝐶𝑎𝑠𝑒𝑆𝑐𝑜𝑟𝑒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 </m:t>
                      </m:r>
                      <m:r>
                        <a:rPr lang="zh-TW" altLang="en-US" i="1">
                          <a:latin typeface="Cambria Math" panose="02040503050406030204" pitchFamily="18" charset="0"/>
                        </a:rPr>
                        <m:t>𝑃𝑒𝑡𝑖𝑡𝑖𝑜𝑛𝑀𝑒𝑟𝑖𝑡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𝑅𝑒𝑎𝑠𝑜𝑛𝑀𝑒𝑟𝑖𝑡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8" name="矩形 7">
                <a:extLst>
                  <a:ext uri="{FF2B5EF4-FFF2-40B4-BE49-F238E27FC236}">
                    <a16:creationId xmlns:a16="http://schemas.microsoft.com/office/drawing/2014/main" id="{23EB0D95-DE95-4FB9-8F83-552BBA19AA16}"/>
                  </a:ext>
                </a:extLst>
              </p:cNvPr>
              <p:cNvSpPr>
                <a:spLocks noRot="1" noChangeAspect="1" noMove="1" noResize="1" noEditPoints="1" noAdjustHandles="1" noChangeArrowheads="1" noChangeShapeType="1" noTextEdit="1"/>
              </p:cNvSpPr>
              <p:nvPr/>
            </p:nvSpPr>
            <p:spPr>
              <a:xfrm>
                <a:off x="1079488" y="5013176"/>
                <a:ext cx="7416824" cy="369332"/>
              </a:xfrm>
              <a:prstGeom prst="rect">
                <a:avLst/>
              </a:prstGeom>
              <a:blipFill>
                <a:blip r:embed="rId5"/>
                <a:stretch>
                  <a:fillRect b="-819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2166111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29</a:t>
            </a:fld>
            <a:endParaRPr lang="en-US" altLang="zh-TW" dirty="0"/>
          </a:p>
        </p:txBody>
      </p:sp>
      <p:pic>
        <p:nvPicPr>
          <p:cNvPr id="7" name="圖片 6">
            <a:extLst>
              <a:ext uri="{FF2B5EF4-FFF2-40B4-BE49-F238E27FC236}">
                <a16:creationId xmlns:a16="http://schemas.microsoft.com/office/drawing/2014/main" id="{D3B167BF-BFC1-407F-8C4A-4587CA3FA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8" name="矩形: 圓角 7">
            <a:extLst>
              <a:ext uri="{FF2B5EF4-FFF2-40B4-BE49-F238E27FC236}">
                <a16:creationId xmlns:a16="http://schemas.microsoft.com/office/drawing/2014/main" id="{62D229DE-C0ED-4C50-B46E-673E400B0738}"/>
              </a:ext>
            </a:extLst>
          </p:cNvPr>
          <p:cNvSpPr/>
          <p:nvPr/>
        </p:nvSpPr>
        <p:spPr>
          <a:xfrm>
            <a:off x="3131840" y="5229200"/>
            <a:ext cx="4896544" cy="1008112"/>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1366633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sz="3600" dirty="0"/>
              <a:t>Research in Collaborative Intelligence and Collective Actions</a:t>
            </a:r>
            <a:r>
              <a:rPr lang="en-US" dirty="0"/>
              <a:t>  </a:t>
            </a:r>
          </a:p>
        </p:txBody>
      </p:sp>
      <p:sp>
        <p:nvSpPr>
          <p:cNvPr id="3" name="內容版面配置區 2"/>
          <p:cNvSpPr>
            <a:spLocks noGrp="1"/>
          </p:cNvSpPr>
          <p:nvPr>
            <p:ph idx="1"/>
          </p:nvPr>
        </p:nvSpPr>
        <p:spPr>
          <a:xfrm>
            <a:off x="673100" y="1116013"/>
            <a:ext cx="8229600" cy="4824413"/>
          </a:xfrm>
        </p:spPr>
        <p:txBody>
          <a:bodyPr/>
          <a:lstStyle/>
          <a:p>
            <a:r>
              <a:rPr lang="en-US" altLang="zh-TW" b="1" dirty="0"/>
              <a:t>Collective Intelligence </a:t>
            </a:r>
          </a:p>
          <a:p>
            <a:pPr lvl="1"/>
            <a:r>
              <a:rPr lang="en-US" altLang="zh-TW" dirty="0"/>
              <a:t>Stock Market Prediction </a:t>
            </a:r>
          </a:p>
          <a:p>
            <a:pPr marL="457200" lvl="1" indent="0">
              <a:buNone/>
            </a:pPr>
            <a:r>
              <a:rPr lang="en-GB" sz="1200" dirty="0"/>
              <a:t>"A Social Investing Approach for Portfolio Recommendation” with L.-F. Lin, C.-Y. Hsieh, and B.-S. Huang, Information &amp; Management, 2021 (SSCI)</a:t>
            </a:r>
            <a:endParaRPr lang="en-US" altLang="zh-TW" dirty="0"/>
          </a:p>
          <a:p>
            <a:pPr lvl="1"/>
            <a:r>
              <a:rPr lang="en-US" altLang="zh-TW" dirty="0"/>
              <a:t>Sport Betting Prediction </a:t>
            </a:r>
          </a:p>
          <a:p>
            <a:pPr lvl="1"/>
            <a:r>
              <a:rPr lang="en-US" altLang="zh-TW" dirty="0"/>
              <a:t>Bitcoin Market Prediction </a:t>
            </a:r>
          </a:p>
          <a:p>
            <a:r>
              <a:rPr lang="en-US" altLang="zh-TW" b="1" dirty="0"/>
              <a:t>Collective Action</a:t>
            </a:r>
          </a:p>
          <a:p>
            <a:pPr lvl="1"/>
            <a:r>
              <a:rPr lang="en-US" altLang="zh-TW" dirty="0"/>
              <a:t>E-Commerce: Group-buying</a:t>
            </a:r>
          </a:p>
          <a:p>
            <a:pPr marL="457200" lvl="1" indent="0">
              <a:buNone/>
            </a:pPr>
            <a:r>
              <a:rPr lang="en-GB" sz="1050" dirty="0"/>
              <a:t>“Analysis of Pricing Strategies for Community-based Group </a:t>
            </a:r>
            <a:r>
              <a:rPr lang="en-GB" sz="1050" dirty="0" err="1"/>
              <a:t>Buying:The</a:t>
            </a:r>
            <a:r>
              <a:rPr lang="en-GB" sz="1050" dirty="0"/>
              <a:t> impact of Competition and Waiting Time,” with J.-H. Jhang-Li, T.-K. Hwang, P.-W. Chen, Information Systems Frontier, Vol. 14 (3), pp 633-645,2012 (SCI)</a:t>
            </a:r>
          </a:p>
          <a:p>
            <a:pPr marL="457200" lvl="1" indent="0">
              <a:buNone/>
            </a:pPr>
            <a:r>
              <a:rPr lang="en-GB" sz="1050" dirty="0"/>
              <a:t> "A Social Recommender Mechanism for Location-Based Group Commerce”, with C.-L. Chou. and L.-F. Lin, Information Sciences, Vol. 274, pp 125-142, 2014 (SCI)</a:t>
            </a:r>
            <a:endParaRPr lang="en-GB" sz="1200" dirty="0"/>
          </a:p>
          <a:p>
            <a:pPr lvl="1"/>
            <a:r>
              <a:rPr lang="en-US" altLang="zh-TW" dirty="0"/>
              <a:t>Fintech: Crowdfunding</a:t>
            </a:r>
          </a:p>
          <a:p>
            <a:pPr marL="457200" lvl="1" indent="0">
              <a:buNone/>
            </a:pPr>
            <a:r>
              <a:rPr lang="en-GB" sz="1050" dirty="0"/>
              <a:t>"A Social Recommendation Approach for Reward-based Crowdfunding Campaigns” with J. H. </a:t>
            </a:r>
            <a:r>
              <a:rPr lang="en-GB" sz="1050" dirty="0" err="1"/>
              <a:t>Liou</a:t>
            </a:r>
            <a:r>
              <a:rPr lang="en-GB" sz="1050" dirty="0"/>
              <a:t>, Y.-W. Li, Information &amp; Management, Vol. 57 (7), 103246, 2020 (SSCI).</a:t>
            </a:r>
          </a:p>
          <a:p>
            <a:pPr marL="457200" lvl="1" indent="0">
              <a:buNone/>
            </a:pPr>
            <a:r>
              <a:rPr lang="en-GB" sz="1100" dirty="0"/>
              <a:t>"A Social Fundraising Mechanism for Charity Crowdfunding” with J.D. Wu, C.Y. Hsieh, J. H. </a:t>
            </a:r>
            <a:r>
              <a:rPr lang="en-GB" sz="1100" dirty="0" err="1"/>
              <a:t>Liou</a:t>
            </a:r>
            <a:r>
              <a:rPr lang="en-GB" sz="1100" dirty="0"/>
              <a:t>, Decision Support Systems, Vol. 129, 113170, 2020 (SCI)</a:t>
            </a:r>
          </a:p>
          <a:p>
            <a:pPr lvl="1"/>
            <a:r>
              <a:rPr lang="en-US" altLang="zh-TW" dirty="0">
                <a:solidFill>
                  <a:srgbClr val="FF0000"/>
                </a:solidFill>
              </a:rPr>
              <a:t>Civic action: Online Petition  </a:t>
            </a:r>
          </a:p>
          <a:p>
            <a:pPr marL="457200" lvl="1" indent="0">
              <a:buNone/>
            </a:pPr>
            <a:endParaRPr lang="en-US" altLang="zh-TW" dirty="0">
              <a:solidFill>
                <a:srgbClr val="FF0000"/>
              </a:solidFill>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3</a:t>
            </a:fld>
            <a:endParaRPr lang="en-US" altLang="zh-TW" dirty="0"/>
          </a:p>
        </p:txBody>
      </p:sp>
    </p:spTree>
    <p:extLst>
      <p:ext uri="{BB962C8B-B14F-4D97-AF65-F5344CB8AC3E}">
        <p14:creationId xmlns:p14="http://schemas.microsoft.com/office/powerpoint/2010/main" val="594659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Online Petition Cases Recommendation Module</a:t>
            </a:r>
            <a:endParaRPr lang="zh-TW" altLang="en-US" sz="32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30</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5" name="內容版面配置區 4"/>
              <p:cNvSpPr>
                <a:spLocks noGrp="1"/>
              </p:cNvSpPr>
              <p:nvPr>
                <p:ph idx="1"/>
              </p:nvPr>
            </p:nvSpPr>
            <p:spPr>
              <a:xfrm>
                <a:off x="161764" y="1268760"/>
                <a:ext cx="8820472" cy="5040560"/>
              </a:xfrm>
            </p:spPr>
            <p:txBody>
              <a:bodyPr/>
              <a:lstStyle/>
              <a:p>
                <a:r>
                  <a:rPr lang="en-US" altLang="zh-TW" dirty="0"/>
                  <a:t>Success Rate Computing</a:t>
                </a:r>
              </a:p>
              <a:p>
                <a:pPr lvl="1"/>
                <a:r>
                  <a:rPr lang="en-US" altLang="zh-TW" dirty="0"/>
                  <a:t>Use machine learning methods to predict the success rate of </a:t>
                </a:r>
                <a14:m>
                  <m:oMath xmlns:m="http://schemas.openxmlformats.org/officeDocument/2006/math">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oMath>
                </a14:m>
                <a:r>
                  <a:rPr lang="en-US" altLang="zh-TW" dirty="0"/>
                  <a:t> based on the scores that we generated from modules 3.2-3.5</a:t>
                </a:r>
              </a:p>
              <a:p>
                <a:pPr lvl="1"/>
                <a:endParaRPr lang="en-US" altLang="zh-TW" dirty="0"/>
              </a:p>
              <a:p>
                <a:pPr marL="457200" lvl="1" indent="0">
                  <a:buNone/>
                </a:pPr>
                <a:endParaRPr lang="en-US" altLang="zh-TW" dirty="0"/>
              </a:p>
              <a:p>
                <a:pPr lvl="1"/>
                <a:r>
                  <a:rPr lang="en-US" altLang="zh-TW" dirty="0"/>
                  <a:t>Use precision, recall, F1-score, and AUC score from </a:t>
                </a:r>
                <a:r>
                  <a:rPr lang="en-US" altLang="zh-TW" dirty="0">
                    <a:solidFill>
                      <a:srgbClr val="0000FF"/>
                    </a:solidFill>
                  </a:rPr>
                  <a:t>confusion matrix </a:t>
                </a:r>
                <a:r>
                  <a:rPr lang="en-US" altLang="zh-TW" dirty="0"/>
                  <a:t>to determine the model's performance.</a:t>
                </a:r>
              </a:p>
              <a:p>
                <a:pPr marL="457200" lvl="1" indent="0">
                  <a:buNone/>
                </a:pPr>
                <a:endParaRPr lang="en-US" altLang="zh-TW" dirty="0"/>
              </a:p>
              <a:p>
                <a:r>
                  <a:rPr lang="en-US" altLang="zh-TW" dirty="0"/>
                  <a:t>Petition List Recommendation</a:t>
                </a:r>
              </a:p>
              <a:p>
                <a:endParaRPr lang="en-US" altLang="zh-TW" dirty="0"/>
              </a:p>
            </p:txBody>
          </p:sp>
        </mc:Choice>
        <mc:Fallback xmlns="">
          <p:sp>
            <p:nvSpPr>
              <p:cNvPr id="5" name="內容版面配置區 4"/>
              <p:cNvSpPr>
                <a:spLocks noGrp="1" noRot="1" noChangeAspect="1" noMove="1" noResize="1" noEditPoints="1" noAdjustHandles="1" noChangeArrowheads="1" noChangeShapeType="1" noTextEdit="1"/>
              </p:cNvSpPr>
              <p:nvPr>
                <p:ph idx="1"/>
              </p:nvPr>
            </p:nvSpPr>
            <p:spPr>
              <a:xfrm>
                <a:off x="161764" y="1268760"/>
                <a:ext cx="8820472" cy="5040560"/>
              </a:xfrm>
              <a:blipFill>
                <a:blip r:embed="rId3"/>
                <a:stretch>
                  <a:fillRect l="-968" t="-846" r="-11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id="{9041B20A-18E1-43A5-8B10-AAB80A289E59}"/>
                  </a:ext>
                </a:extLst>
              </p:cNvPr>
              <p:cNvSpPr/>
              <p:nvPr/>
            </p:nvSpPr>
            <p:spPr>
              <a:xfrm>
                <a:off x="539552" y="2437914"/>
                <a:ext cx="828092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𝑆𝑢𝑐𝑐𝑒𝑠𝑠𝑅𝑎𝑡𝑒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𝑝𝑟𝑜𝑏𝑎𝑏𝑖𝑙𝑖𝑡𝑦</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r>
                        <a:rPr lang="zh-TW" altLang="en-US" i="1">
                          <a:latin typeface="Cambria Math" panose="02040503050406030204" pitchFamily="18" charset="0"/>
                        </a:rPr>
                        <m:t>𝑝𝑒𝑡𝑖𝑡𝑖𝑜𝑛</m:t>
                      </m:r>
                      <m:r>
                        <a:rPr lang="zh-TW" altLang="en-US" i="0">
                          <a:latin typeface="Cambria Math" panose="02040503050406030204" pitchFamily="18" charset="0"/>
                        </a:rPr>
                        <m:t> </m:t>
                      </m:r>
                      <m:r>
                        <a:rPr lang="zh-TW" altLang="en-US" i="1">
                          <a:latin typeface="Cambria Math" panose="02040503050406030204" pitchFamily="18" charset="0"/>
                        </a:rPr>
                        <m:t>𝑣𝑖𝑐𝑡𝑜𝑟𝑦</m:t>
                      </m:r>
                      <m:r>
                        <a:rPr lang="zh-TW" altLang="en-US" i="0">
                          <a:latin typeface="Cambria Math" panose="02040503050406030204" pitchFamily="18" charset="0"/>
                        </a:rPr>
                        <m:t> </m:t>
                      </m:r>
                      <m:r>
                        <a:rPr lang="zh-TW" altLang="en-US" i="1">
                          <a:latin typeface="Cambria Math" panose="02040503050406030204" pitchFamily="18" charset="0"/>
                        </a:rPr>
                        <m:t>𝑏𝑦</m:t>
                      </m:r>
                      <m:r>
                        <a:rPr lang="zh-TW" altLang="en-US" i="0">
                          <a:latin typeface="Cambria Math" panose="02040503050406030204" pitchFamily="18" charset="0"/>
                        </a:rPr>
                        <m:t> </m:t>
                      </m:r>
                      <m:r>
                        <a:rPr lang="zh-TW" altLang="en-US" i="1">
                          <a:latin typeface="Cambria Math" panose="02040503050406030204" pitchFamily="18" charset="0"/>
                        </a:rPr>
                        <m:t>𝑚𝑜𝑑𝑒𝑙</m:t>
                      </m:r>
                      <m:r>
                        <a:rPr lang="zh-TW" altLang="en-US" i="0">
                          <a:latin typeface="Cambria Math" panose="02040503050406030204" pitchFamily="18" charset="0"/>
                        </a:rPr>
                        <m:t> , ∈</m:t>
                      </m:r>
                      <m:d>
                        <m:dPr>
                          <m:begChr m:val="["/>
                          <m:endChr m:val="]"/>
                          <m:ctrlPr>
                            <a:rPr lang="zh-TW" altLang="en-US" i="1">
                              <a:latin typeface="Cambria Math" panose="02040503050406030204" pitchFamily="18" charset="0"/>
                            </a:rPr>
                          </m:ctrlPr>
                        </m:dPr>
                        <m:e>
                          <m:r>
                            <a:rPr lang="zh-TW" altLang="en-US" i="0">
                              <a:latin typeface="Cambria Math" panose="02040503050406030204" pitchFamily="18" charset="0"/>
                            </a:rPr>
                            <m:t>0,1</m:t>
                          </m:r>
                        </m:e>
                      </m:d>
                    </m:oMath>
                  </m:oMathPara>
                </a14:m>
                <a:endParaRPr lang="zh-TW" altLang="en-US" dirty="0"/>
              </a:p>
            </p:txBody>
          </p:sp>
        </mc:Choice>
        <mc:Fallback xmlns="">
          <p:sp>
            <p:nvSpPr>
              <p:cNvPr id="2" name="矩形 1">
                <a:extLst>
                  <a:ext uri="{FF2B5EF4-FFF2-40B4-BE49-F238E27FC236}">
                    <a16:creationId xmlns:a16="http://schemas.microsoft.com/office/drawing/2014/main" id="{9041B20A-18E1-43A5-8B10-AAB80A289E59}"/>
                  </a:ext>
                </a:extLst>
              </p:cNvPr>
              <p:cNvSpPr>
                <a:spLocks noRot="1" noChangeAspect="1" noMove="1" noResize="1" noEditPoints="1" noAdjustHandles="1" noChangeArrowheads="1" noChangeShapeType="1" noTextEdit="1"/>
              </p:cNvSpPr>
              <p:nvPr/>
            </p:nvSpPr>
            <p:spPr>
              <a:xfrm>
                <a:off x="539552" y="2437914"/>
                <a:ext cx="8280920" cy="369332"/>
              </a:xfrm>
              <a:prstGeom prst="rect">
                <a:avLst/>
              </a:prstGeom>
              <a:blipFill>
                <a:blip r:embed="rId4"/>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1A918FCF-741F-4ED3-BC50-678D2F401A73}"/>
                  </a:ext>
                </a:extLst>
              </p:cNvPr>
              <p:cNvSpPr/>
              <p:nvPr/>
            </p:nvSpPr>
            <p:spPr>
              <a:xfrm>
                <a:off x="1367371" y="5121934"/>
                <a:ext cx="6841058" cy="6399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𝑅𝑎𝑛𝑘𝑆𝑐𝑜𝑟𝑒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sSub>
                                <m:sSubPr>
                                  <m:ctrlPr>
                                    <a:rPr lang="zh-TW" altLang="en-US" i="1">
                                      <a:latin typeface="Cambria Math" panose="02040503050406030204" pitchFamily="18" charset="0"/>
                                    </a:rPr>
                                  </m:ctrlPr>
                                </m:sSubPr>
                                <m:e>
                                  <m:r>
                                    <a:rPr lang="zh-TW" altLang="en-US" i="1">
                                      <a:latin typeface="Cambria Math" panose="02040503050406030204" pitchFamily="18" charset="0"/>
                                    </a:rPr>
                                    <m:t>𝑢</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𝛼</m:t>
                      </m:r>
                      <m:r>
                        <a:rPr lang="zh-TW" altLang="en-US" i="0">
                          <a:latin typeface="Cambria Math" panose="02040503050406030204" pitchFamily="18" charset="0"/>
                        </a:rPr>
                        <m:t>×</m:t>
                      </m:r>
                      <m:r>
                        <a:rPr lang="zh-TW" altLang="en-US" i="1">
                          <a:latin typeface="Cambria Math" panose="02040503050406030204" pitchFamily="18" charset="0"/>
                        </a:rPr>
                        <m:t>𝐴𝑐𝑡𝑖𝑣𝑖𝑠𝑡𝑃𝑟𝑒𝑓𝑒𝑟𝑒𝑛𝑐𝑒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𝑢</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en-US" altLang="zh-TW" b="0" i="1" smtClean="0">
                          <a:latin typeface="Cambria Math" panose="02040503050406030204" pitchFamily="18" charset="0"/>
                        </a:rPr>
                        <m:t>(1−</m:t>
                      </m:r>
                      <m:r>
                        <a:rPr lang="zh-TW" altLang="en-US" i="1">
                          <a:latin typeface="Cambria Math" panose="02040503050406030204" pitchFamily="18" charset="0"/>
                        </a:rPr>
                        <m:t>𝛼</m:t>
                      </m:r>
                      <m:r>
                        <a:rPr lang="en-US" altLang="zh-TW" b="0" i="0" smtClean="0">
                          <a:latin typeface="Cambria Math" panose="02040503050406030204" pitchFamily="18" charset="0"/>
                        </a:rPr>
                        <m:t>)</m:t>
                      </m:r>
                      <m:r>
                        <a:rPr lang="zh-TW" altLang="en-US" i="0">
                          <a:latin typeface="Cambria Math" panose="02040503050406030204" pitchFamily="18" charset="0"/>
                        </a:rPr>
                        <m:t>×</m:t>
                      </m:r>
                      <m:r>
                        <a:rPr lang="zh-TW" altLang="en-US" i="1">
                          <a:latin typeface="Cambria Math" panose="02040503050406030204" pitchFamily="18" charset="0"/>
                        </a:rPr>
                        <m:t>𝑆𝑢𝑐𝑐𝑒𝑠𝑠𝑅𝑎𝑡𝑒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3" name="矩形 2">
                <a:extLst>
                  <a:ext uri="{FF2B5EF4-FFF2-40B4-BE49-F238E27FC236}">
                    <a16:creationId xmlns:a16="http://schemas.microsoft.com/office/drawing/2014/main" id="{1A918FCF-741F-4ED3-BC50-678D2F401A73}"/>
                  </a:ext>
                </a:extLst>
              </p:cNvPr>
              <p:cNvSpPr>
                <a:spLocks noRot="1" noChangeAspect="1" noMove="1" noResize="1" noEditPoints="1" noAdjustHandles="1" noChangeArrowheads="1" noChangeShapeType="1" noTextEdit="1"/>
              </p:cNvSpPr>
              <p:nvPr/>
            </p:nvSpPr>
            <p:spPr>
              <a:xfrm>
                <a:off x="1367371" y="5121934"/>
                <a:ext cx="6841058" cy="639983"/>
              </a:xfrm>
              <a:prstGeom prst="rect">
                <a:avLst/>
              </a:prstGeom>
              <a:blipFill>
                <a:blip r:embed="rId5"/>
                <a:stretch>
                  <a:fillRect b="-980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F51F590D-6603-4F8C-890B-DFB47E065477}"/>
                  </a:ext>
                </a:extLst>
              </p:cNvPr>
              <p:cNvSpPr/>
              <p:nvPr/>
            </p:nvSpPr>
            <p:spPr>
              <a:xfrm>
                <a:off x="3138121" y="5792556"/>
                <a:ext cx="19952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𝑤h𝑒𝑟𝑒</m:t>
                      </m:r>
                      <m:r>
                        <a:rPr lang="zh-TW" altLang="en-US" i="0">
                          <a:latin typeface="Cambria Math" panose="02040503050406030204" pitchFamily="18" charset="0"/>
                        </a:rPr>
                        <m:t> </m:t>
                      </m:r>
                      <m:r>
                        <a:rPr lang="en-US" altLang="zh-TW" b="0" i="1" smtClean="0">
                          <a:latin typeface="Cambria Math" panose="02040503050406030204" pitchFamily="18" charset="0"/>
                        </a:rPr>
                        <m:t>0</m:t>
                      </m:r>
                      <m:r>
                        <a:rPr lang="en-US" altLang="zh-TW" b="0" i="1" smtClean="0">
                          <a:latin typeface="Cambria Math" panose="02040503050406030204" pitchFamily="18" charset="0"/>
                          <a:ea typeface="Cambria Math" panose="02040503050406030204" pitchFamily="18" charset="0"/>
                        </a:rPr>
                        <m:t>&lt;</m:t>
                      </m:r>
                      <m:r>
                        <a:rPr lang="zh-TW" altLang="en-US" i="1">
                          <a:latin typeface="Cambria Math" panose="02040503050406030204" pitchFamily="18" charset="0"/>
                        </a:rPr>
                        <m:t>𝛼</m:t>
                      </m:r>
                      <m:r>
                        <a:rPr lang="en-US" altLang="zh-TW" i="1" smtClean="0">
                          <a:latin typeface="Cambria Math" panose="02040503050406030204" pitchFamily="18" charset="0"/>
                          <a:ea typeface="Cambria Math" panose="02040503050406030204" pitchFamily="18" charset="0"/>
                        </a:rPr>
                        <m:t>&lt;</m:t>
                      </m:r>
                      <m:r>
                        <a:rPr lang="en-US" altLang="zh-TW" b="0" i="0" smtClean="0">
                          <a:latin typeface="Cambria Math" panose="02040503050406030204" pitchFamily="18" charset="0"/>
                          <a:ea typeface="Cambria Math" panose="02040503050406030204" pitchFamily="18" charset="0"/>
                        </a:rPr>
                        <m:t>1</m:t>
                      </m:r>
                      <m:r>
                        <a:rPr lang="zh-TW" altLang="en-US" i="0">
                          <a:latin typeface="Cambria Math" panose="02040503050406030204" pitchFamily="18" charset="0"/>
                        </a:rPr>
                        <m:t> </m:t>
                      </m:r>
                    </m:oMath>
                  </m:oMathPara>
                </a14:m>
                <a:endParaRPr lang="zh-TW" altLang="en-US" dirty="0"/>
              </a:p>
            </p:txBody>
          </p:sp>
        </mc:Choice>
        <mc:Fallback xmlns="">
          <p:sp>
            <p:nvSpPr>
              <p:cNvPr id="4" name="矩形 3">
                <a:extLst>
                  <a:ext uri="{FF2B5EF4-FFF2-40B4-BE49-F238E27FC236}">
                    <a16:creationId xmlns:a16="http://schemas.microsoft.com/office/drawing/2014/main" id="{F51F590D-6603-4F8C-890B-DFB47E065477}"/>
                  </a:ext>
                </a:extLst>
              </p:cNvPr>
              <p:cNvSpPr>
                <a:spLocks noRot="1" noChangeAspect="1" noMove="1" noResize="1" noEditPoints="1" noAdjustHandles="1" noChangeArrowheads="1" noChangeShapeType="1" noTextEdit="1"/>
              </p:cNvSpPr>
              <p:nvPr/>
            </p:nvSpPr>
            <p:spPr>
              <a:xfrm>
                <a:off x="3138121" y="5792556"/>
                <a:ext cx="1995290" cy="369332"/>
              </a:xfrm>
              <a:prstGeom prst="rect">
                <a:avLst/>
              </a:prstGeom>
              <a:blipFill>
                <a:blip r:embed="rId6"/>
                <a:stretch>
                  <a:fillRect b="-2000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9819863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4E8B79-13D4-4CC9-9876-BDC48EBEA6EE}"/>
              </a:ext>
            </a:extLst>
          </p:cNvPr>
          <p:cNvSpPr>
            <a:spLocks noGrp="1"/>
          </p:cNvSpPr>
          <p:nvPr>
            <p:ph type="title"/>
          </p:nvPr>
        </p:nvSpPr>
        <p:spPr/>
        <p:txBody>
          <a:bodyPr/>
          <a:lstStyle/>
          <a:p>
            <a:r>
              <a:rPr lang="en-US" altLang="zh-TW" dirty="0"/>
              <a:t>Data Construction Module</a:t>
            </a:r>
            <a:endParaRPr lang="zh-TW" altLang="en-US" dirty="0"/>
          </a:p>
        </p:txBody>
      </p:sp>
      <p:sp>
        <p:nvSpPr>
          <p:cNvPr id="3" name="內容版面配置區 2">
            <a:extLst>
              <a:ext uri="{FF2B5EF4-FFF2-40B4-BE49-F238E27FC236}">
                <a16:creationId xmlns:a16="http://schemas.microsoft.com/office/drawing/2014/main" id="{3B079386-1C7F-461E-B7D0-A59A076911F2}"/>
              </a:ext>
            </a:extLst>
          </p:cNvPr>
          <p:cNvSpPr>
            <a:spLocks noGrp="1"/>
          </p:cNvSpPr>
          <p:nvPr>
            <p:ph idx="1"/>
          </p:nvPr>
        </p:nvSpPr>
        <p:spPr/>
        <p:txBody>
          <a:bodyPr/>
          <a:lstStyle/>
          <a:p>
            <a:r>
              <a:rPr lang="en-US" altLang="zh-TW" dirty="0"/>
              <a:t>Online petition platform: Change.org</a:t>
            </a:r>
          </a:p>
          <a:p>
            <a:r>
              <a:rPr lang="en-US" altLang="zh-TW" dirty="0"/>
              <a:t>Social media platform: Twitter</a:t>
            </a:r>
          </a:p>
          <a:p>
            <a:r>
              <a:rPr lang="en-US" altLang="zh-TW" dirty="0"/>
              <a:t>Data Collection method : Twitter API, Python Crawler</a:t>
            </a:r>
          </a:p>
        </p:txBody>
      </p:sp>
      <p:sp>
        <p:nvSpPr>
          <p:cNvPr id="4" name="投影片編號版面配置區 3">
            <a:extLst>
              <a:ext uri="{FF2B5EF4-FFF2-40B4-BE49-F238E27FC236}">
                <a16:creationId xmlns:a16="http://schemas.microsoft.com/office/drawing/2014/main" id="{0CC38C90-7F12-4625-97CA-91EF80FC53C8}"/>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31</a:t>
            </a:fld>
            <a:endParaRPr lang="en-US" altLang="zh-TW" dirty="0"/>
          </a:p>
        </p:txBody>
      </p:sp>
      <p:graphicFrame>
        <p:nvGraphicFramePr>
          <p:cNvPr id="7" name="表格 6">
            <a:extLst>
              <a:ext uri="{FF2B5EF4-FFF2-40B4-BE49-F238E27FC236}">
                <a16:creationId xmlns:a16="http://schemas.microsoft.com/office/drawing/2014/main" id="{6ABC3427-6DD3-4B12-B790-C81C0ECBEB8F}"/>
              </a:ext>
            </a:extLst>
          </p:cNvPr>
          <p:cNvGraphicFramePr>
            <a:graphicFrameLocks noGrp="1"/>
          </p:cNvGraphicFramePr>
          <p:nvPr>
            <p:extLst>
              <p:ext uri="{D42A27DB-BD31-4B8C-83A1-F6EECF244321}">
                <p14:modId xmlns:p14="http://schemas.microsoft.com/office/powerpoint/2010/main" val="1623091920"/>
              </p:ext>
            </p:extLst>
          </p:nvPr>
        </p:nvGraphicFramePr>
        <p:xfrm>
          <a:off x="667547" y="2798331"/>
          <a:ext cx="7831132" cy="3274179"/>
        </p:xfrm>
        <a:graphic>
          <a:graphicData uri="http://schemas.openxmlformats.org/drawingml/2006/table">
            <a:tbl>
              <a:tblPr firstRow="1" firstCol="1" bandRow="1"/>
              <a:tblGrid>
                <a:gridCol w="1957783">
                  <a:extLst>
                    <a:ext uri="{9D8B030D-6E8A-4147-A177-3AD203B41FA5}">
                      <a16:colId xmlns:a16="http://schemas.microsoft.com/office/drawing/2014/main" val="984069080"/>
                    </a:ext>
                  </a:extLst>
                </a:gridCol>
                <a:gridCol w="1957783">
                  <a:extLst>
                    <a:ext uri="{9D8B030D-6E8A-4147-A177-3AD203B41FA5}">
                      <a16:colId xmlns:a16="http://schemas.microsoft.com/office/drawing/2014/main" val="3532245759"/>
                    </a:ext>
                  </a:extLst>
                </a:gridCol>
                <a:gridCol w="1957783">
                  <a:extLst>
                    <a:ext uri="{9D8B030D-6E8A-4147-A177-3AD203B41FA5}">
                      <a16:colId xmlns:a16="http://schemas.microsoft.com/office/drawing/2014/main" val="3719571454"/>
                    </a:ext>
                  </a:extLst>
                </a:gridCol>
                <a:gridCol w="1957783">
                  <a:extLst>
                    <a:ext uri="{9D8B030D-6E8A-4147-A177-3AD203B41FA5}">
                      <a16:colId xmlns:a16="http://schemas.microsoft.com/office/drawing/2014/main" val="2752117454"/>
                    </a:ext>
                  </a:extLst>
                </a:gridCol>
              </a:tblGrid>
              <a:tr h="521551">
                <a:tc gridSpan="4">
                  <a:txBody>
                    <a:bodyPr/>
                    <a:lstStyle/>
                    <a:p>
                      <a:pPr algn="ctr">
                        <a:spcBef>
                          <a:spcPts val="500"/>
                        </a:spcBef>
                        <a:spcAft>
                          <a:spcPts val="500"/>
                        </a:spcAft>
                      </a:pPr>
                      <a:r>
                        <a:rPr lang="en-US" sz="20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The Information of datasets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4B083"/>
                      </a:solidFill>
                      <a:prstDash val="solid"/>
                      <a:round/>
                      <a:headEnd type="none" w="med" len="med"/>
                      <a:tailEnd type="none" w="med" len="med"/>
                    </a:lnB>
                    <a:solidFill>
                      <a:srgbClr val="FCB7A2"/>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921506937"/>
                  </a:ext>
                </a:extLst>
              </a:tr>
              <a:tr h="478088">
                <a:tc>
                  <a:txBody>
                    <a:bodyPr/>
                    <a:lstStyle/>
                    <a:p>
                      <a:pPr algn="just">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petitions</a:t>
                      </a:r>
                      <a:endParaRPr lang="zh-TW" sz="18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7,720</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activists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373</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extLst>
                  <a:ext uri="{0D108BD9-81ED-4DB2-BD59-A6C34878D82A}">
                    <a16:rowId xmlns:a16="http://schemas.microsoft.com/office/drawing/2014/main" val="2531963241"/>
                  </a:ext>
                </a:extLst>
              </a:tr>
              <a:tr h="1318364">
                <a:tc>
                  <a:txBody>
                    <a:bodyPr/>
                    <a:lstStyle/>
                    <a:p>
                      <a:pPr algn="just">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reasons for signing</a:t>
                      </a:r>
                      <a:endParaRPr lang="zh-TW" sz="18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264,084</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Activists pairs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(friendship pairs)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69,378 (36,594)</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tcPr>
                </a:tc>
                <a:extLst>
                  <a:ext uri="{0D108BD9-81ED-4DB2-BD59-A6C34878D82A}">
                    <a16:rowId xmlns:a16="http://schemas.microsoft.com/office/drawing/2014/main" val="3296844806"/>
                  </a:ext>
                </a:extLst>
              </a:tr>
              <a:tr h="956176">
                <a:tc>
                  <a:txBody>
                    <a:bodyPr/>
                    <a:lstStyle/>
                    <a:p>
                      <a:pPr algn="just">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petition related tweets</a:t>
                      </a:r>
                      <a:endParaRPr lang="zh-TW" sz="18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112,407</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tc>
                  <a:txBody>
                    <a:bodyPr/>
                    <a:lstStyle/>
                    <a:p>
                      <a:pPr algn="l">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activists’ historical tweets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399,978</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extLst>
                  <a:ext uri="{0D108BD9-81ED-4DB2-BD59-A6C34878D82A}">
                    <a16:rowId xmlns:a16="http://schemas.microsoft.com/office/drawing/2014/main" val="2049397713"/>
                  </a:ext>
                </a:extLst>
              </a:tr>
            </a:tbl>
          </a:graphicData>
        </a:graphic>
      </p:graphicFrame>
    </p:spTree>
    <p:extLst>
      <p:ext uri="{BB962C8B-B14F-4D97-AF65-F5344CB8AC3E}">
        <p14:creationId xmlns:p14="http://schemas.microsoft.com/office/powerpoint/2010/main" val="31900248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86E52B-98AE-435D-9D98-BF59FFF9838F}"/>
              </a:ext>
            </a:extLst>
          </p:cNvPr>
          <p:cNvSpPr>
            <a:spLocks noGrp="1"/>
          </p:cNvSpPr>
          <p:nvPr>
            <p:ph type="title"/>
          </p:nvPr>
        </p:nvSpPr>
        <p:spPr/>
        <p:txBody>
          <a:bodyPr/>
          <a:lstStyle/>
          <a:p>
            <a:r>
              <a:rPr lang="en-US" altLang="zh-TW" dirty="0"/>
              <a:t>Issue Classification Module</a:t>
            </a:r>
            <a:endParaRPr lang="zh-TW" altLang="en-US" dirty="0"/>
          </a:p>
        </p:txBody>
      </p:sp>
      <p:sp>
        <p:nvSpPr>
          <p:cNvPr id="3" name="內容版面配置區 2">
            <a:extLst>
              <a:ext uri="{FF2B5EF4-FFF2-40B4-BE49-F238E27FC236}">
                <a16:creationId xmlns:a16="http://schemas.microsoft.com/office/drawing/2014/main" id="{C276EA28-1981-4AB8-9115-1FB6BAC577A7}"/>
              </a:ext>
            </a:extLst>
          </p:cNvPr>
          <p:cNvSpPr>
            <a:spLocks noGrp="1"/>
          </p:cNvSpPr>
          <p:nvPr>
            <p:ph idx="1"/>
          </p:nvPr>
        </p:nvSpPr>
        <p:spPr/>
        <p:txBody>
          <a:bodyPr/>
          <a:lstStyle/>
          <a:p>
            <a:pPr lvl="1"/>
            <a:r>
              <a:rPr lang="en" altLang="zh-TW" dirty="0"/>
              <a:t>Utilize LDA method to classify </a:t>
            </a:r>
            <a:r>
              <a:rPr lang="en-US" altLang="zh-TW" dirty="0"/>
              <a:t>online petition cases</a:t>
            </a:r>
            <a:r>
              <a:rPr lang="en" altLang="zh-TW" dirty="0"/>
              <a:t> into 12 types </a:t>
            </a:r>
            <a:r>
              <a:rPr lang="en-US" altLang="zh-TW" dirty="0"/>
              <a:t>of issues.</a:t>
            </a:r>
            <a:endParaRPr lang="en" altLang="zh-TW" dirty="0"/>
          </a:p>
        </p:txBody>
      </p:sp>
      <p:sp>
        <p:nvSpPr>
          <p:cNvPr id="4" name="投影片編號版面配置區 3">
            <a:extLst>
              <a:ext uri="{FF2B5EF4-FFF2-40B4-BE49-F238E27FC236}">
                <a16:creationId xmlns:a16="http://schemas.microsoft.com/office/drawing/2014/main" id="{34E86E8E-AD22-4C99-8B50-4B0D12D5A5AC}"/>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32</a:t>
            </a:fld>
            <a:endParaRPr lang="en-US" altLang="zh-TW" dirty="0"/>
          </a:p>
        </p:txBody>
      </p:sp>
      <p:pic>
        <p:nvPicPr>
          <p:cNvPr id="6" name="圖片 5">
            <a:extLst>
              <a:ext uri="{FF2B5EF4-FFF2-40B4-BE49-F238E27FC236}">
                <a16:creationId xmlns:a16="http://schemas.microsoft.com/office/drawing/2014/main" id="{C73A7897-B642-43E8-9D8A-780A15BE340B}"/>
              </a:ext>
            </a:extLst>
          </p:cNvPr>
          <p:cNvPicPr/>
          <p:nvPr/>
        </p:nvPicPr>
        <p:blipFill>
          <a:blip r:embed="rId3">
            <a:extLst>
              <a:ext uri="{28A0092B-C50C-407E-A947-70E740481C1C}">
                <a14:useLocalDpi xmlns:a14="http://schemas.microsoft.com/office/drawing/2010/main" val="0"/>
              </a:ext>
            </a:extLst>
          </a:blip>
          <a:stretch>
            <a:fillRect/>
          </a:stretch>
        </p:blipFill>
        <p:spPr>
          <a:xfrm>
            <a:off x="2695573" y="3604454"/>
            <a:ext cx="3775079" cy="2915444"/>
          </a:xfrm>
          <a:prstGeom prst="rect">
            <a:avLst/>
          </a:prstGeom>
        </p:spPr>
      </p:pic>
      <p:graphicFrame>
        <p:nvGraphicFramePr>
          <p:cNvPr id="11" name="表格 10">
            <a:extLst>
              <a:ext uri="{FF2B5EF4-FFF2-40B4-BE49-F238E27FC236}">
                <a16:creationId xmlns:a16="http://schemas.microsoft.com/office/drawing/2014/main" id="{32886606-FD07-994D-ACEB-F61D060D5D49}"/>
              </a:ext>
            </a:extLst>
          </p:cNvPr>
          <p:cNvGraphicFramePr>
            <a:graphicFrameLocks noGrp="1"/>
          </p:cNvGraphicFramePr>
          <p:nvPr>
            <p:extLst>
              <p:ext uri="{D42A27DB-BD31-4B8C-83A1-F6EECF244321}">
                <p14:modId xmlns:p14="http://schemas.microsoft.com/office/powerpoint/2010/main" val="1050360737"/>
              </p:ext>
            </p:extLst>
          </p:nvPr>
        </p:nvGraphicFramePr>
        <p:xfrm>
          <a:off x="1605769" y="1917379"/>
          <a:ext cx="5932461" cy="1717548"/>
        </p:xfrm>
        <a:graphic>
          <a:graphicData uri="http://schemas.openxmlformats.org/drawingml/2006/table">
            <a:tbl>
              <a:tblPr firstRow="1" firstCol="1" bandRow="1"/>
              <a:tblGrid>
                <a:gridCol w="998395">
                  <a:extLst>
                    <a:ext uri="{9D8B030D-6E8A-4147-A177-3AD203B41FA5}">
                      <a16:colId xmlns:a16="http://schemas.microsoft.com/office/drawing/2014/main" val="747967615"/>
                    </a:ext>
                  </a:extLst>
                </a:gridCol>
                <a:gridCol w="2111852">
                  <a:extLst>
                    <a:ext uri="{9D8B030D-6E8A-4147-A177-3AD203B41FA5}">
                      <a16:colId xmlns:a16="http://schemas.microsoft.com/office/drawing/2014/main" val="1892598010"/>
                    </a:ext>
                  </a:extLst>
                </a:gridCol>
                <a:gridCol w="1152128">
                  <a:extLst>
                    <a:ext uri="{9D8B030D-6E8A-4147-A177-3AD203B41FA5}">
                      <a16:colId xmlns:a16="http://schemas.microsoft.com/office/drawing/2014/main" val="1219945695"/>
                    </a:ext>
                  </a:extLst>
                </a:gridCol>
                <a:gridCol w="1670086">
                  <a:extLst>
                    <a:ext uri="{9D8B030D-6E8A-4147-A177-3AD203B41FA5}">
                      <a16:colId xmlns:a16="http://schemas.microsoft.com/office/drawing/2014/main" val="1957806031"/>
                    </a:ext>
                  </a:extLst>
                </a:gridCol>
              </a:tblGrid>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a:noFill/>
                    </a:lnR>
                    <a:lnT>
                      <a:noFill/>
                    </a:lnT>
                    <a:lnB w="1905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 Name</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a:noFill/>
                    </a:lnR>
                    <a:lnT>
                      <a:noFill/>
                    </a:lnT>
                    <a:lnB w="1905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a:noFill/>
                    </a:lnR>
                    <a:lnT>
                      <a:noFill/>
                    </a:lnT>
                    <a:lnB w="1905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 Name</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a:noFill/>
                    </a:lnR>
                    <a:lnT>
                      <a:noFill/>
                    </a:lnT>
                    <a:lnB w="1905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1714910383"/>
                  </a:ext>
                </a:extLst>
              </a:tr>
              <a:tr h="229445">
                <a:tc>
                  <a:txBody>
                    <a:bodyPr/>
                    <a:lstStyle/>
                    <a:p>
                      <a:pPr algn="ctr">
                        <a:lnSpc>
                          <a:spcPct val="115000"/>
                        </a:lnSpc>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0</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905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Sustainable Food</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6</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Government</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905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2307575474"/>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1</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Justice</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7</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Criminal</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3830768614"/>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2</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Human Rights</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8</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COVID-19</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2344265088"/>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3</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Education</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9</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Women’s Rights</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2311591512"/>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4</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Gay Rights</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10</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Environment</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2620113481"/>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5</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Health</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11</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Economic</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599025180"/>
                  </a:ext>
                </a:extLst>
              </a:tr>
            </a:tbl>
          </a:graphicData>
        </a:graphic>
      </p:graphicFrame>
    </p:spTree>
    <p:extLst>
      <p:ext uri="{BB962C8B-B14F-4D97-AF65-F5344CB8AC3E}">
        <p14:creationId xmlns:p14="http://schemas.microsoft.com/office/powerpoint/2010/main" val="27474907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0D2A8AE-4B98-4575-B7E5-63C4F35B3880}"/>
              </a:ext>
            </a:extLst>
          </p:cNvPr>
          <p:cNvSpPr>
            <a:spLocks noGrp="1"/>
          </p:cNvSpPr>
          <p:nvPr>
            <p:ph type="title"/>
          </p:nvPr>
        </p:nvSpPr>
        <p:spPr>
          <a:xfrm>
            <a:off x="-180528" y="-26988"/>
            <a:ext cx="9505056" cy="1143001"/>
          </a:xfrm>
        </p:spPr>
        <p:txBody>
          <a:bodyPr/>
          <a:lstStyle/>
          <a:p>
            <a:r>
              <a:rPr lang="en-US" altLang="zh-TW" dirty="0"/>
              <a:t>Activists Preference Analysis Module</a:t>
            </a:r>
            <a:endParaRPr lang="zh-TW" altLang="en-US" dirty="0"/>
          </a:p>
        </p:txBody>
      </p:sp>
      <p:sp>
        <p:nvSpPr>
          <p:cNvPr id="3" name="內容版面配置區 2">
            <a:extLst>
              <a:ext uri="{FF2B5EF4-FFF2-40B4-BE49-F238E27FC236}">
                <a16:creationId xmlns:a16="http://schemas.microsoft.com/office/drawing/2014/main" id="{36CE41BE-F53E-4E98-A785-2E7973642365}"/>
              </a:ext>
            </a:extLst>
          </p:cNvPr>
          <p:cNvSpPr>
            <a:spLocks noGrp="1"/>
          </p:cNvSpPr>
          <p:nvPr>
            <p:ph idx="1"/>
          </p:nvPr>
        </p:nvSpPr>
        <p:spPr>
          <a:xfrm>
            <a:off x="228600" y="1116013"/>
            <a:ext cx="8686800" cy="4824413"/>
          </a:xfrm>
        </p:spPr>
        <p:txBody>
          <a:bodyPr/>
          <a:lstStyle/>
          <a:p>
            <a:r>
              <a:rPr lang="en-US" altLang="zh-TW" dirty="0"/>
              <a:t>Social Preference Analysis</a:t>
            </a:r>
          </a:p>
          <a:p>
            <a:pPr lvl="1"/>
            <a:r>
              <a:rPr lang="en-US" altLang="zh-TW" dirty="0"/>
              <a:t>For each </a:t>
            </a:r>
            <a:r>
              <a:rPr lang="en-US" altLang="zh-TW" dirty="0">
                <a:solidFill>
                  <a:srgbClr val="0000FF"/>
                </a:solidFill>
              </a:rPr>
              <a:t>tweet</a:t>
            </a:r>
            <a:r>
              <a:rPr lang="en-US" altLang="zh-TW" dirty="0"/>
              <a:t>, we can use the LDA model trained in the previous section to classify the </a:t>
            </a:r>
            <a:r>
              <a:rPr lang="en-US" altLang="zh-TW" dirty="0">
                <a:solidFill>
                  <a:srgbClr val="0000FF"/>
                </a:solidFill>
              </a:rPr>
              <a:t>issue</a:t>
            </a:r>
            <a:r>
              <a:rPr lang="en-US" altLang="zh-TW" dirty="0"/>
              <a:t>.</a:t>
            </a:r>
          </a:p>
          <a:p>
            <a:pPr lvl="1"/>
            <a:r>
              <a:rPr lang="en-US" altLang="zh-TW" dirty="0"/>
              <a:t>Classify the tweet with the highest probability among 12 issues. </a:t>
            </a:r>
          </a:p>
          <a:p>
            <a:pPr lvl="1"/>
            <a:endParaRPr lang="en-US" altLang="zh-TW" dirty="0"/>
          </a:p>
          <a:p>
            <a:pPr lvl="1"/>
            <a:endParaRPr lang="en-US" altLang="zh-TW" dirty="0"/>
          </a:p>
          <a:p>
            <a:pPr lvl="1"/>
            <a:endParaRPr lang="en-US" altLang="zh-TW" dirty="0"/>
          </a:p>
          <a:p>
            <a:pPr lvl="1"/>
            <a:endParaRPr lang="en-US" altLang="zh-TW" dirty="0"/>
          </a:p>
          <a:p>
            <a:pPr lvl="1"/>
            <a:endParaRPr lang="en-US" altLang="zh-TW" sz="1600" dirty="0"/>
          </a:p>
          <a:p>
            <a:pPr marL="457200" lvl="1" indent="0">
              <a:buNone/>
            </a:pPr>
            <a:endParaRPr lang="en-US" altLang="zh-TW" dirty="0"/>
          </a:p>
          <a:p>
            <a:pPr lvl="1"/>
            <a:endParaRPr lang="en-US" altLang="zh-TW" sz="1100" dirty="0"/>
          </a:p>
          <a:p>
            <a:pPr lvl="1"/>
            <a:r>
              <a:rPr lang="en-US" altLang="zh-TW" dirty="0"/>
              <a:t>Activist’s explicit preference score</a:t>
            </a:r>
            <a:endParaRPr lang="zh-TW" altLang="en-US" dirty="0"/>
          </a:p>
        </p:txBody>
      </p:sp>
      <p:sp>
        <p:nvSpPr>
          <p:cNvPr id="4" name="投影片編號版面配置區 3">
            <a:extLst>
              <a:ext uri="{FF2B5EF4-FFF2-40B4-BE49-F238E27FC236}">
                <a16:creationId xmlns:a16="http://schemas.microsoft.com/office/drawing/2014/main" id="{8DB64DAC-C88B-4154-966C-6F86623CB440}"/>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33</a:t>
            </a:fld>
            <a:endParaRPr lang="en-US" altLang="zh-TW" dirty="0"/>
          </a:p>
        </p:txBody>
      </p:sp>
      <p:graphicFrame>
        <p:nvGraphicFramePr>
          <p:cNvPr id="5" name="表格 4">
            <a:extLst>
              <a:ext uri="{FF2B5EF4-FFF2-40B4-BE49-F238E27FC236}">
                <a16:creationId xmlns:a16="http://schemas.microsoft.com/office/drawing/2014/main" id="{DF880BB2-91ED-4EEA-B9F3-82886F52184B}"/>
              </a:ext>
            </a:extLst>
          </p:cNvPr>
          <p:cNvGraphicFramePr>
            <a:graphicFrameLocks noGrp="1"/>
          </p:cNvGraphicFramePr>
          <p:nvPr>
            <p:extLst>
              <p:ext uri="{D42A27DB-BD31-4B8C-83A1-F6EECF244321}">
                <p14:modId xmlns:p14="http://schemas.microsoft.com/office/powerpoint/2010/main" val="2063153747"/>
              </p:ext>
            </p:extLst>
          </p:nvPr>
        </p:nvGraphicFramePr>
        <p:xfrm>
          <a:off x="872334" y="2598380"/>
          <a:ext cx="7831132" cy="2164080"/>
        </p:xfrm>
        <a:graphic>
          <a:graphicData uri="http://schemas.openxmlformats.org/drawingml/2006/table">
            <a:tbl>
              <a:tblPr firstRow="1" firstCol="1" bandRow="1"/>
              <a:tblGrid>
                <a:gridCol w="1591364">
                  <a:extLst>
                    <a:ext uri="{9D8B030D-6E8A-4147-A177-3AD203B41FA5}">
                      <a16:colId xmlns:a16="http://schemas.microsoft.com/office/drawing/2014/main" val="1555325388"/>
                    </a:ext>
                  </a:extLst>
                </a:gridCol>
                <a:gridCol w="3384376">
                  <a:extLst>
                    <a:ext uri="{9D8B030D-6E8A-4147-A177-3AD203B41FA5}">
                      <a16:colId xmlns:a16="http://schemas.microsoft.com/office/drawing/2014/main" val="322964151"/>
                    </a:ext>
                  </a:extLst>
                </a:gridCol>
                <a:gridCol w="2855392">
                  <a:extLst>
                    <a:ext uri="{9D8B030D-6E8A-4147-A177-3AD203B41FA5}">
                      <a16:colId xmlns:a16="http://schemas.microsoft.com/office/drawing/2014/main" val="1339668585"/>
                    </a:ext>
                  </a:extLst>
                </a:gridCol>
              </a:tblGrid>
              <a:tr h="235510">
                <a:tc>
                  <a:txBody>
                    <a:bodyPr/>
                    <a:lstStyle/>
                    <a:p>
                      <a:pPr algn="ctr">
                        <a:spcBef>
                          <a:spcPts val="100"/>
                        </a:spcBef>
                        <a:spcAft>
                          <a:spcPts val="1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Attribute</a:t>
                      </a:r>
                      <a:endParaRPr lang="zh-TW" sz="18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CB7A2"/>
                      </a:solidFill>
                      <a:prstDash val="solid"/>
                      <a:round/>
                      <a:headEnd type="none" w="med" len="med"/>
                      <a:tailEnd type="none" w="med" len="med"/>
                    </a:lnR>
                    <a:lnT>
                      <a:noFill/>
                    </a:lnT>
                    <a:lnB w="19050" cap="flat" cmpd="sng" algn="ctr">
                      <a:solidFill>
                        <a:srgbClr val="FCB7A2"/>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18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a:noFill/>
                    </a:lnR>
                    <a:lnT>
                      <a:noFill/>
                    </a:lnT>
                    <a:lnB w="19050" cap="flat" cmpd="sng" algn="ctr">
                      <a:solidFill>
                        <a:srgbClr val="FCB7A2"/>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a:t>
                      </a:r>
                      <a:endParaRPr lang="zh-TW" sz="18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CB7A2"/>
                      </a:solidFill>
                      <a:prstDash val="solid"/>
                      <a:round/>
                      <a:headEnd type="none" w="med" len="med"/>
                      <a:tailEnd type="none" w="med" len="med"/>
                    </a:lnB>
                    <a:solidFill>
                      <a:srgbClr val="FFFFFF"/>
                    </a:solidFill>
                  </a:tcPr>
                </a:tc>
                <a:extLst>
                  <a:ext uri="{0D108BD9-81ED-4DB2-BD59-A6C34878D82A}">
                    <a16:rowId xmlns:a16="http://schemas.microsoft.com/office/drawing/2014/main" val="2724941146"/>
                  </a:ext>
                </a:extLst>
              </a:tr>
              <a:tr h="1442499">
                <a:tc>
                  <a:txBody>
                    <a:bodyPr/>
                    <a:lstStyle/>
                    <a:p>
                      <a:pPr algn="ctr">
                        <a:spcBef>
                          <a:spcPts val="500"/>
                        </a:spcBef>
                        <a:spcAft>
                          <a:spcPts val="5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text</a:t>
                      </a:r>
                      <a:endParaRPr lang="zh-TW" sz="18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FFFFF"/>
                    </a:solidFill>
                  </a:tcPr>
                </a:tc>
                <a:tc>
                  <a:txBody>
                    <a:bodyPr/>
                    <a:lstStyle/>
                    <a:p>
                      <a:pPr algn="just">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Medical freedom is a civil right. Yesterday at the rallies. Please sign the petition. Vote yes on the recall of Newsom and vote for me as governor. And spread the word. </a:t>
                      </a:r>
                      <a:r>
                        <a:rPr lang="en-US" sz="14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rPr>
                        <a:t> </a:t>
                      </a: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t>
                      </a:r>
                      <a:r>
                        <a:rPr lang="en-US" sz="1400" kern="100" dirty="0" err="1">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MedicalFreedom</a:t>
                      </a: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#Freedom #'</a:t>
                      </a:r>
                      <a:r>
                        <a:rPr lang="en-US" sz="1400" kern="100" dirty="0" err="1">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LosAngeles</a:t>
                      </a: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r>
                        <a:rPr lang="en-US" sz="1400" kern="100" dirty="0" err="1">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RecallGavinNewsom</a:t>
                      </a: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r>
                        <a:rPr lang="en-US" sz="1400" kern="100" dirty="0" err="1">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RecallNewsom</a:t>
                      </a: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t>
                      </a:r>
                      <a:endParaRPr lang="zh-TW" sz="14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just">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 think that abortion should be 100% the woman’s choice. I am the father of three young kids and I have never had to support a woman through that decision, and so I can’t imagine how hard it must be. #</a:t>
                      </a:r>
                      <a:r>
                        <a:rPr lang="en-US" sz="1400" kern="100" dirty="0" err="1">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californiarecall</a:t>
                      </a: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r>
                        <a:rPr lang="en-US" sz="1400" kern="100" dirty="0" err="1">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californiarecallelection</a:t>
                      </a:r>
                      <a:endParaRPr lang="zh-TW" sz="14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531896721"/>
                  </a:ext>
                </a:extLst>
              </a:tr>
              <a:tr h="412143">
                <a:tc>
                  <a:txBody>
                    <a:bodyPr/>
                    <a:lstStyle/>
                    <a:p>
                      <a:pPr algn="ctr">
                        <a:spcBef>
                          <a:spcPts val="300"/>
                        </a:spcBef>
                        <a:spcAft>
                          <a:spcPts val="3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Final Classified Issue</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Government</a:t>
                      </a:r>
                      <a:endParaRPr lang="zh-TW" sz="18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Women Rights</a:t>
                      </a:r>
                      <a:endParaRPr lang="zh-TW" sz="18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extLst>
                  <a:ext uri="{0D108BD9-81ED-4DB2-BD59-A6C34878D82A}">
                    <a16:rowId xmlns:a16="http://schemas.microsoft.com/office/drawing/2014/main" val="3305300663"/>
                  </a:ext>
                </a:extLst>
              </a:tr>
            </a:tbl>
          </a:graphicData>
        </a:graphic>
      </p:graphicFrame>
      <p:graphicFrame>
        <p:nvGraphicFramePr>
          <p:cNvPr id="7" name="表格 6">
            <a:extLst>
              <a:ext uri="{FF2B5EF4-FFF2-40B4-BE49-F238E27FC236}">
                <a16:creationId xmlns:a16="http://schemas.microsoft.com/office/drawing/2014/main" id="{BE25844D-4E6F-4282-ABCC-CD7CD92F5A5E}"/>
              </a:ext>
            </a:extLst>
          </p:cNvPr>
          <p:cNvGraphicFramePr>
            <a:graphicFrameLocks noGrp="1"/>
          </p:cNvGraphicFramePr>
          <p:nvPr>
            <p:extLst>
              <p:ext uri="{D42A27DB-BD31-4B8C-83A1-F6EECF244321}">
                <p14:modId xmlns:p14="http://schemas.microsoft.com/office/powerpoint/2010/main" val="2960741482"/>
              </p:ext>
            </p:extLst>
          </p:nvPr>
        </p:nvGraphicFramePr>
        <p:xfrm>
          <a:off x="1013908" y="5333960"/>
          <a:ext cx="7547984" cy="975360"/>
        </p:xfrm>
        <a:graphic>
          <a:graphicData uri="http://schemas.openxmlformats.org/drawingml/2006/table">
            <a:tbl>
              <a:tblPr firstRow="1" firstCol="1" bandRow="1"/>
              <a:tblGrid>
                <a:gridCol w="747344">
                  <a:extLst>
                    <a:ext uri="{9D8B030D-6E8A-4147-A177-3AD203B41FA5}">
                      <a16:colId xmlns:a16="http://schemas.microsoft.com/office/drawing/2014/main" val="1431164055"/>
                    </a:ext>
                  </a:extLst>
                </a:gridCol>
                <a:gridCol w="566720">
                  <a:extLst>
                    <a:ext uri="{9D8B030D-6E8A-4147-A177-3AD203B41FA5}">
                      <a16:colId xmlns:a16="http://schemas.microsoft.com/office/drawing/2014/main" val="4053748335"/>
                    </a:ext>
                  </a:extLst>
                </a:gridCol>
                <a:gridCol w="566720">
                  <a:extLst>
                    <a:ext uri="{9D8B030D-6E8A-4147-A177-3AD203B41FA5}">
                      <a16:colId xmlns:a16="http://schemas.microsoft.com/office/drawing/2014/main" val="4055112965"/>
                    </a:ext>
                  </a:extLst>
                </a:gridCol>
                <a:gridCol w="566720">
                  <a:extLst>
                    <a:ext uri="{9D8B030D-6E8A-4147-A177-3AD203B41FA5}">
                      <a16:colId xmlns:a16="http://schemas.microsoft.com/office/drawing/2014/main" val="568828808"/>
                    </a:ext>
                  </a:extLst>
                </a:gridCol>
                <a:gridCol w="566720">
                  <a:extLst>
                    <a:ext uri="{9D8B030D-6E8A-4147-A177-3AD203B41FA5}">
                      <a16:colId xmlns:a16="http://schemas.microsoft.com/office/drawing/2014/main" val="3271680285"/>
                    </a:ext>
                  </a:extLst>
                </a:gridCol>
                <a:gridCol w="566720">
                  <a:extLst>
                    <a:ext uri="{9D8B030D-6E8A-4147-A177-3AD203B41FA5}">
                      <a16:colId xmlns:a16="http://schemas.microsoft.com/office/drawing/2014/main" val="2451360629"/>
                    </a:ext>
                  </a:extLst>
                </a:gridCol>
                <a:gridCol w="566720">
                  <a:extLst>
                    <a:ext uri="{9D8B030D-6E8A-4147-A177-3AD203B41FA5}">
                      <a16:colId xmlns:a16="http://schemas.microsoft.com/office/drawing/2014/main" val="1479046429"/>
                    </a:ext>
                  </a:extLst>
                </a:gridCol>
                <a:gridCol w="566720">
                  <a:extLst>
                    <a:ext uri="{9D8B030D-6E8A-4147-A177-3AD203B41FA5}">
                      <a16:colId xmlns:a16="http://schemas.microsoft.com/office/drawing/2014/main" val="253320436"/>
                    </a:ext>
                  </a:extLst>
                </a:gridCol>
                <a:gridCol w="566720">
                  <a:extLst>
                    <a:ext uri="{9D8B030D-6E8A-4147-A177-3AD203B41FA5}">
                      <a16:colId xmlns:a16="http://schemas.microsoft.com/office/drawing/2014/main" val="597119727"/>
                    </a:ext>
                  </a:extLst>
                </a:gridCol>
                <a:gridCol w="566720">
                  <a:extLst>
                    <a:ext uri="{9D8B030D-6E8A-4147-A177-3AD203B41FA5}">
                      <a16:colId xmlns:a16="http://schemas.microsoft.com/office/drawing/2014/main" val="2128868330"/>
                    </a:ext>
                  </a:extLst>
                </a:gridCol>
                <a:gridCol w="566720">
                  <a:extLst>
                    <a:ext uri="{9D8B030D-6E8A-4147-A177-3AD203B41FA5}">
                      <a16:colId xmlns:a16="http://schemas.microsoft.com/office/drawing/2014/main" val="1086905735"/>
                    </a:ext>
                  </a:extLst>
                </a:gridCol>
                <a:gridCol w="566720">
                  <a:extLst>
                    <a:ext uri="{9D8B030D-6E8A-4147-A177-3AD203B41FA5}">
                      <a16:colId xmlns:a16="http://schemas.microsoft.com/office/drawing/2014/main" val="2326161529"/>
                    </a:ext>
                  </a:extLst>
                </a:gridCol>
                <a:gridCol w="566720">
                  <a:extLst>
                    <a:ext uri="{9D8B030D-6E8A-4147-A177-3AD203B41FA5}">
                      <a16:colId xmlns:a16="http://schemas.microsoft.com/office/drawing/2014/main" val="641118679"/>
                    </a:ext>
                  </a:extLst>
                </a:gridCol>
              </a:tblGrid>
              <a:tr h="124300">
                <a:tc>
                  <a:txBody>
                    <a:bodyPr/>
                    <a:lstStyle/>
                    <a:p>
                      <a:pPr algn="ctr">
                        <a:spcBef>
                          <a:spcPts val="300"/>
                        </a:spcBef>
                        <a:spcAft>
                          <a:spcPts val="3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user</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tc>
                  <a:txBody>
                    <a:bodyPr/>
                    <a:lstStyle/>
                    <a:p>
                      <a:pPr algn="ctr">
                        <a:spcBef>
                          <a:spcPts val="300"/>
                        </a:spcBef>
                        <a:spcAft>
                          <a:spcPts val="3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4</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5</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6</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7</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8</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9</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10</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11</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CB7A2"/>
                      </a:solidFill>
                      <a:prstDash val="solid"/>
                      <a:round/>
                      <a:headEnd type="none" w="med" len="med"/>
                      <a:tailEnd type="none" w="med" len="med"/>
                    </a:lnB>
                  </a:tcPr>
                </a:tc>
                <a:extLst>
                  <a:ext uri="{0D108BD9-81ED-4DB2-BD59-A6C34878D82A}">
                    <a16:rowId xmlns:a16="http://schemas.microsoft.com/office/drawing/2014/main" val="2697560320"/>
                  </a:ext>
                </a:extLst>
              </a:tr>
              <a:tr h="0">
                <a:tc>
                  <a:txBody>
                    <a:bodyPr/>
                    <a:lstStyle/>
                    <a:p>
                      <a:pPr algn="ctr">
                        <a:spcBef>
                          <a:spcPts val="300"/>
                        </a:spcBef>
                        <a:spcAft>
                          <a:spcPts val="3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0.09</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0.03</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0.14</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0.24</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0.06</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0.42</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0.12</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0.97</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0.12</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0.04</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CB7A2"/>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4288713990"/>
                  </a:ext>
                </a:extLst>
              </a:tr>
              <a:tr h="0">
                <a:tc>
                  <a:txBody>
                    <a:bodyPr/>
                    <a:lstStyle/>
                    <a:p>
                      <a:pPr algn="ctr">
                        <a:spcBef>
                          <a:spcPts val="300"/>
                        </a:spcBef>
                        <a:spcAft>
                          <a:spcPts val="3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0.07</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0.11</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0.03</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0.14</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0.91</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0.09</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1878924509"/>
                  </a:ext>
                </a:extLst>
              </a:tr>
              <a:tr h="0">
                <a:tc>
                  <a:txBody>
                    <a:bodyPr/>
                    <a:lstStyle/>
                    <a:p>
                      <a:pPr algn="ctr">
                        <a:spcBef>
                          <a:spcPts val="300"/>
                        </a:spcBef>
                        <a:spcAft>
                          <a:spcPts val="3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0.03</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0.01</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0.01</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extLst>
                  <a:ext uri="{0D108BD9-81ED-4DB2-BD59-A6C34878D82A}">
                    <a16:rowId xmlns:a16="http://schemas.microsoft.com/office/drawing/2014/main" val="1181612380"/>
                  </a:ext>
                </a:extLst>
              </a:tr>
            </a:tbl>
          </a:graphicData>
        </a:graphic>
      </p:graphicFrame>
    </p:spTree>
    <p:extLst>
      <p:ext uri="{BB962C8B-B14F-4D97-AF65-F5344CB8AC3E}">
        <p14:creationId xmlns:p14="http://schemas.microsoft.com/office/powerpoint/2010/main" val="25765767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8ECBE4E-594C-47CC-90C2-C6D4772D00FC}"/>
              </a:ext>
            </a:extLst>
          </p:cNvPr>
          <p:cNvSpPr>
            <a:spLocks noGrp="1"/>
          </p:cNvSpPr>
          <p:nvPr>
            <p:ph idx="1"/>
          </p:nvPr>
        </p:nvSpPr>
        <p:spPr>
          <a:xfrm>
            <a:off x="251520" y="1116623"/>
            <a:ext cx="8363272" cy="4824413"/>
          </a:xfrm>
        </p:spPr>
        <p:txBody>
          <a:bodyPr/>
          <a:lstStyle/>
          <a:p>
            <a:r>
              <a:rPr lang="en-US" altLang="zh-TW" dirty="0"/>
              <a:t>Social Closeness Analysis</a:t>
            </a:r>
          </a:p>
          <a:p>
            <a:pPr lvl="1"/>
            <a:r>
              <a:rPr lang="en-US" altLang="zh-TW" dirty="0"/>
              <a:t>Extracted 36,594 pairs from the active activists.</a:t>
            </a:r>
          </a:p>
          <a:p>
            <a:pPr lvl="1"/>
            <a:r>
              <a:rPr lang="en-US" altLang="zh-TW" dirty="0"/>
              <a:t>Measure influence rate with </a:t>
            </a:r>
            <a:r>
              <a:rPr lang="en-US" altLang="zh-TW" dirty="0">
                <a:solidFill>
                  <a:srgbClr val="0000FF"/>
                </a:solidFill>
              </a:rPr>
              <a:t>mutual friends </a:t>
            </a:r>
            <a:r>
              <a:rPr lang="en-US" altLang="zh-TW" dirty="0"/>
              <a:t>and </a:t>
            </a:r>
            <a:r>
              <a:rPr lang="en-US" altLang="zh-TW" dirty="0">
                <a:solidFill>
                  <a:srgbClr val="0000FF"/>
                </a:solidFill>
              </a:rPr>
              <a:t>mutual followings.</a:t>
            </a:r>
          </a:p>
          <a:p>
            <a:pPr lvl="1"/>
            <a:r>
              <a:rPr lang="en-US" altLang="zh-TW" dirty="0"/>
              <a:t>Sort the </a:t>
            </a:r>
            <a:r>
              <a:rPr lang="en-US" altLang="zh-TW" dirty="0">
                <a:solidFill>
                  <a:srgbClr val="0000FF"/>
                </a:solidFill>
              </a:rPr>
              <a:t>influence rate </a:t>
            </a:r>
            <a:r>
              <a:rPr lang="en-US" altLang="zh-TW" dirty="0"/>
              <a:t>and calculate </a:t>
            </a:r>
            <a:r>
              <a:rPr lang="en-US" altLang="zh-TW" dirty="0">
                <a:solidFill>
                  <a:srgbClr val="0000FF"/>
                </a:solidFill>
              </a:rPr>
              <a:t>potential preference scores</a:t>
            </a:r>
            <a:r>
              <a:rPr lang="en-US" altLang="zh-TW" dirty="0"/>
              <a:t>.</a:t>
            </a:r>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marL="457200" lvl="1" indent="0">
              <a:buNone/>
            </a:pPr>
            <a:endParaRPr lang="zh-TW" altLang="en-US" dirty="0"/>
          </a:p>
        </p:txBody>
      </p:sp>
      <p:sp>
        <p:nvSpPr>
          <p:cNvPr id="4" name="投影片編號版面配置區 3">
            <a:extLst>
              <a:ext uri="{FF2B5EF4-FFF2-40B4-BE49-F238E27FC236}">
                <a16:creationId xmlns:a16="http://schemas.microsoft.com/office/drawing/2014/main" id="{C08B5737-AC9A-427E-825C-9B9385DFCC8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34</a:t>
            </a:fld>
            <a:endParaRPr lang="en-US" altLang="zh-TW" dirty="0"/>
          </a:p>
        </p:txBody>
      </p:sp>
      <p:sp>
        <p:nvSpPr>
          <p:cNvPr id="8" name="標題 1">
            <a:extLst>
              <a:ext uri="{FF2B5EF4-FFF2-40B4-BE49-F238E27FC236}">
                <a16:creationId xmlns:a16="http://schemas.microsoft.com/office/drawing/2014/main" id="{EE885EB5-6F74-4DA4-B30A-C67B1198C484}"/>
              </a:ext>
            </a:extLst>
          </p:cNvPr>
          <p:cNvSpPr>
            <a:spLocks noGrp="1"/>
          </p:cNvSpPr>
          <p:nvPr>
            <p:ph type="title"/>
          </p:nvPr>
        </p:nvSpPr>
        <p:spPr>
          <a:xfrm>
            <a:off x="-180528" y="-26988"/>
            <a:ext cx="9505056" cy="1143001"/>
          </a:xfrm>
        </p:spPr>
        <p:txBody>
          <a:bodyPr/>
          <a:lstStyle/>
          <a:p>
            <a:r>
              <a:rPr lang="en-US" altLang="zh-TW" dirty="0"/>
              <a:t>Activists Preference Analysis Module</a:t>
            </a:r>
            <a:endParaRPr lang="zh-TW" altLang="en-US" dirty="0"/>
          </a:p>
        </p:txBody>
      </p:sp>
      <p:graphicFrame>
        <p:nvGraphicFramePr>
          <p:cNvPr id="10" name="表格 9">
            <a:extLst>
              <a:ext uri="{FF2B5EF4-FFF2-40B4-BE49-F238E27FC236}">
                <a16:creationId xmlns:a16="http://schemas.microsoft.com/office/drawing/2014/main" id="{8B64D881-99A8-4FFF-B09E-F59FA5F477AF}"/>
              </a:ext>
            </a:extLst>
          </p:cNvPr>
          <p:cNvGraphicFramePr>
            <a:graphicFrameLocks noGrp="1"/>
          </p:cNvGraphicFramePr>
          <p:nvPr>
            <p:extLst>
              <p:ext uri="{D42A27DB-BD31-4B8C-83A1-F6EECF244321}">
                <p14:modId xmlns:p14="http://schemas.microsoft.com/office/powerpoint/2010/main" val="4032664386"/>
              </p:ext>
            </p:extLst>
          </p:nvPr>
        </p:nvGraphicFramePr>
        <p:xfrm>
          <a:off x="734987" y="2821416"/>
          <a:ext cx="7951813" cy="1290392"/>
        </p:xfrm>
        <a:graphic>
          <a:graphicData uri="http://schemas.openxmlformats.org/drawingml/2006/table">
            <a:tbl>
              <a:tblPr firstRow="1" firstCol="1" bandRow="1"/>
              <a:tblGrid>
                <a:gridCol w="457740">
                  <a:extLst>
                    <a:ext uri="{9D8B030D-6E8A-4147-A177-3AD203B41FA5}">
                      <a16:colId xmlns:a16="http://schemas.microsoft.com/office/drawing/2014/main" val="3266557338"/>
                    </a:ext>
                  </a:extLst>
                </a:gridCol>
                <a:gridCol w="1524039">
                  <a:extLst>
                    <a:ext uri="{9D8B030D-6E8A-4147-A177-3AD203B41FA5}">
                      <a16:colId xmlns:a16="http://schemas.microsoft.com/office/drawing/2014/main" val="3906942163"/>
                    </a:ext>
                  </a:extLst>
                </a:gridCol>
                <a:gridCol w="1408500">
                  <a:extLst>
                    <a:ext uri="{9D8B030D-6E8A-4147-A177-3AD203B41FA5}">
                      <a16:colId xmlns:a16="http://schemas.microsoft.com/office/drawing/2014/main" val="2922728209"/>
                    </a:ext>
                  </a:extLst>
                </a:gridCol>
                <a:gridCol w="1463183">
                  <a:extLst>
                    <a:ext uri="{9D8B030D-6E8A-4147-A177-3AD203B41FA5}">
                      <a16:colId xmlns:a16="http://schemas.microsoft.com/office/drawing/2014/main" val="3581376993"/>
                    </a:ext>
                  </a:extLst>
                </a:gridCol>
                <a:gridCol w="1721600">
                  <a:extLst>
                    <a:ext uri="{9D8B030D-6E8A-4147-A177-3AD203B41FA5}">
                      <a16:colId xmlns:a16="http://schemas.microsoft.com/office/drawing/2014/main" val="437551500"/>
                    </a:ext>
                  </a:extLst>
                </a:gridCol>
                <a:gridCol w="1376751">
                  <a:extLst>
                    <a:ext uri="{9D8B030D-6E8A-4147-A177-3AD203B41FA5}">
                      <a16:colId xmlns:a16="http://schemas.microsoft.com/office/drawing/2014/main" val="4007092155"/>
                    </a:ext>
                  </a:extLst>
                </a:gridCol>
              </a:tblGrid>
              <a:tr h="322598">
                <a:tc>
                  <a:txBody>
                    <a:bodyPr/>
                    <a:lstStyle/>
                    <a:p>
                      <a:pPr algn="ctr">
                        <a:lnSpc>
                          <a:spcPct val="100000"/>
                        </a:lnSpc>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lnSpc>
                          <a:spcPct val="100000"/>
                        </a:lnSpc>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User_1</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lnSpc>
                          <a:spcPct val="100000"/>
                        </a:lnSpc>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User_2</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lnSpc>
                          <a:spcPct val="100000"/>
                        </a:lnSpc>
                        <a:spcBef>
                          <a:spcPts val="500"/>
                        </a:spcBef>
                        <a:spcAft>
                          <a:spcPts val="500"/>
                        </a:spcAft>
                      </a:pPr>
                      <a:r>
                        <a:rPr lang="en-US" sz="1400" b="1" kern="100" dirty="0" err="1">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mutual_friends</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lnSpc>
                          <a:spcPct val="100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mutual_followings</a:t>
                      </a:r>
                      <a:endParaRPr lang="zh-TW" sz="16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lnSpc>
                          <a:spcPct val="100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influence_rate</a:t>
                      </a:r>
                      <a:endParaRPr lang="zh-TW" sz="16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777515658"/>
                  </a:ext>
                </a:extLst>
              </a:tr>
              <a:tr h="322598">
                <a:tc>
                  <a:txBody>
                    <a:bodyPr/>
                    <a:lstStyle/>
                    <a:p>
                      <a:pPr algn="ctr">
                        <a:lnSpc>
                          <a:spcPct val="100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16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lnSpc>
                          <a:spcPct val="100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hopeandunity111</a:t>
                      </a:r>
                      <a:endParaRPr lang="zh-TW" sz="16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lnSpc>
                          <a:spcPct val="100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Johnnyb18c</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lnSpc>
                          <a:spcPct val="100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0.002392344</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lnSpc>
                          <a:spcPct val="100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0.003197442</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lnSpc>
                          <a:spcPct val="100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0.005589787</a:t>
                      </a:r>
                      <a:endParaRPr lang="zh-TW" sz="16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2800061350"/>
                  </a:ext>
                </a:extLst>
              </a:tr>
              <a:tr h="322598">
                <a:tc>
                  <a:txBody>
                    <a:bodyPr/>
                    <a:lstStyle/>
                    <a:p>
                      <a:pPr algn="ctr">
                        <a:lnSpc>
                          <a:spcPct val="100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a:t>
                      </a:r>
                      <a:endParaRPr lang="zh-TW" sz="16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0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TLuvsSongz</a:t>
                      </a:r>
                      <a:endParaRPr lang="zh-TW" sz="16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0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floriangene</a:t>
                      </a:r>
                      <a:endParaRPr lang="zh-TW" sz="16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0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0.001897533</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0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0.001117943</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100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0.003015476</a:t>
                      </a:r>
                      <a:endParaRPr lang="zh-TW" sz="16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549152548"/>
                  </a:ext>
                </a:extLst>
              </a:tr>
              <a:tr h="322598">
                <a:tc>
                  <a:txBody>
                    <a:bodyPr/>
                    <a:lstStyle/>
                    <a:p>
                      <a:pPr algn="ctr">
                        <a:lnSpc>
                          <a:spcPct val="100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a:t>
                      </a:r>
                      <a:endParaRPr lang="zh-TW" sz="16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lnSpc>
                          <a:spcPct val="100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sjohnson94361</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lnSpc>
                          <a:spcPct val="100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lollythemonkey</a:t>
                      </a:r>
                      <a:endParaRPr lang="zh-TW" sz="16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lnSpc>
                          <a:spcPct val="100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0.001481481</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lnSpc>
                          <a:spcPct val="100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0.000518135</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lnSpc>
                          <a:spcPct val="100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0.001999616</a:t>
                      </a:r>
                      <a:endParaRPr lang="zh-TW" sz="16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1048164118"/>
                  </a:ext>
                </a:extLst>
              </a:tr>
            </a:tbl>
          </a:graphicData>
        </a:graphic>
      </p:graphicFrame>
      <p:pic>
        <p:nvPicPr>
          <p:cNvPr id="11" name="圖片 10">
            <a:extLst>
              <a:ext uri="{FF2B5EF4-FFF2-40B4-BE49-F238E27FC236}">
                <a16:creationId xmlns:a16="http://schemas.microsoft.com/office/drawing/2014/main" id="{A1CF0533-0715-496E-A93D-E4C41154DB74}"/>
              </a:ext>
            </a:extLst>
          </p:cNvPr>
          <p:cNvPicPr/>
          <p:nvPr/>
        </p:nvPicPr>
        <p:blipFill rotWithShape="1">
          <a:blip r:embed="rId3"/>
          <a:srcRect l="6292"/>
          <a:stretch/>
        </p:blipFill>
        <p:spPr bwMode="auto">
          <a:xfrm>
            <a:off x="3239852" y="4221088"/>
            <a:ext cx="2664296" cy="20119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45072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8ECBE4E-594C-47CC-90C2-C6D4772D00FC}"/>
              </a:ext>
            </a:extLst>
          </p:cNvPr>
          <p:cNvSpPr>
            <a:spLocks noGrp="1"/>
          </p:cNvSpPr>
          <p:nvPr>
            <p:ph idx="1"/>
          </p:nvPr>
        </p:nvSpPr>
        <p:spPr>
          <a:xfrm>
            <a:off x="228600" y="1199063"/>
            <a:ext cx="8686800" cy="4824413"/>
          </a:xfrm>
        </p:spPr>
        <p:txBody>
          <a:bodyPr/>
          <a:lstStyle/>
          <a:p>
            <a:r>
              <a:rPr lang="en-US" altLang="zh-TW" dirty="0"/>
              <a:t>Activist Preference Score</a:t>
            </a:r>
          </a:p>
          <a:p>
            <a:endParaRPr lang="en-US" altLang="zh-TW" dirty="0"/>
          </a:p>
          <a:p>
            <a:endParaRPr lang="en-US" altLang="zh-TW" dirty="0"/>
          </a:p>
          <a:p>
            <a:endParaRPr lang="en-US" altLang="zh-TW" sz="1100" dirty="0"/>
          </a:p>
          <a:p>
            <a:pPr lvl="1"/>
            <a:r>
              <a:rPr lang="en-US" altLang="zh-TW" dirty="0"/>
              <a:t>The Distribution of the Top Three Ranked Issues among All Activists</a:t>
            </a:r>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marL="457200" lvl="1" indent="0">
              <a:buNone/>
            </a:pPr>
            <a:endParaRPr lang="zh-TW" altLang="en-US" dirty="0"/>
          </a:p>
        </p:txBody>
      </p:sp>
      <p:sp>
        <p:nvSpPr>
          <p:cNvPr id="4" name="投影片編號版面配置區 3">
            <a:extLst>
              <a:ext uri="{FF2B5EF4-FFF2-40B4-BE49-F238E27FC236}">
                <a16:creationId xmlns:a16="http://schemas.microsoft.com/office/drawing/2014/main" id="{C08B5737-AC9A-427E-825C-9B9385DFCC8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35</a:t>
            </a:fld>
            <a:endParaRPr lang="en-US" altLang="zh-TW" dirty="0"/>
          </a:p>
        </p:txBody>
      </p:sp>
      <p:sp>
        <p:nvSpPr>
          <p:cNvPr id="8" name="標題 1">
            <a:extLst>
              <a:ext uri="{FF2B5EF4-FFF2-40B4-BE49-F238E27FC236}">
                <a16:creationId xmlns:a16="http://schemas.microsoft.com/office/drawing/2014/main" id="{EE885EB5-6F74-4DA4-B30A-C67B1198C484}"/>
              </a:ext>
            </a:extLst>
          </p:cNvPr>
          <p:cNvSpPr>
            <a:spLocks noGrp="1"/>
          </p:cNvSpPr>
          <p:nvPr>
            <p:ph type="title"/>
          </p:nvPr>
        </p:nvSpPr>
        <p:spPr>
          <a:xfrm>
            <a:off x="-180528" y="-26988"/>
            <a:ext cx="9505056" cy="1143001"/>
          </a:xfrm>
        </p:spPr>
        <p:txBody>
          <a:bodyPr/>
          <a:lstStyle/>
          <a:p>
            <a:r>
              <a:rPr lang="en-US" altLang="zh-TW" dirty="0"/>
              <a:t>Activists Preference Analysis Module</a:t>
            </a:r>
            <a:endParaRPr lang="zh-TW" altLang="en-US" dirty="0"/>
          </a:p>
        </p:txBody>
      </p:sp>
      <p:graphicFrame>
        <p:nvGraphicFramePr>
          <p:cNvPr id="5" name="表格 4">
            <a:extLst>
              <a:ext uri="{FF2B5EF4-FFF2-40B4-BE49-F238E27FC236}">
                <a16:creationId xmlns:a16="http://schemas.microsoft.com/office/drawing/2014/main" id="{87242258-FFFE-40CA-A662-5DF1E0D5C289}"/>
              </a:ext>
            </a:extLst>
          </p:cNvPr>
          <p:cNvGraphicFramePr>
            <a:graphicFrameLocks noGrp="1"/>
          </p:cNvGraphicFramePr>
          <p:nvPr>
            <p:extLst>
              <p:ext uri="{D42A27DB-BD31-4B8C-83A1-F6EECF244321}">
                <p14:modId xmlns:p14="http://schemas.microsoft.com/office/powerpoint/2010/main" val="2921232326"/>
              </p:ext>
            </p:extLst>
          </p:nvPr>
        </p:nvGraphicFramePr>
        <p:xfrm>
          <a:off x="876432" y="1705213"/>
          <a:ext cx="7822936" cy="975360"/>
        </p:xfrm>
        <a:graphic>
          <a:graphicData uri="http://schemas.openxmlformats.org/drawingml/2006/table">
            <a:tbl>
              <a:tblPr firstRow="1" firstCol="1" bandRow="1"/>
              <a:tblGrid>
                <a:gridCol w="533632">
                  <a:extLst>
                    <a:ext uri="{9D8B030D-6E8A-4147-A177-3AD203B41FA5}">
                      <a16:colId xmlns:a16="http://schemas.microsoft.com/office/drawing/2014/main" val="3696024649"/>
                    </a:ext>
                  </a:extLst>
                </a:gridCol>
                <a:gridCol w="607442">
                  <a:extLst>
                    <a:ext uri="{9D8B030D-6E8A-4147-A177-3AD203B41FA5}">
                      <a16:colId xmlns:a16="http://schemas.microsoft.com/office/drawing/2014/main" val="1665047801"/>
                    </a:ext>
                  </a:extLst>
                </a:gridCol>
                <a:gridCol w="607442">
                  <a:extLst>
                    <a:ext uri="{9D8B030D-6E8A-4147-A177-3AD203B41FA5}">
                      <a16:colId xmlns:a16="http://schemas.microsoft.com/office/drawing/2014/main" val="162658808"/>
                    </a:ext>
                  </a:extLst>
                </a:gridCol>
                <a:gridCol w="607442">
                  <a:extLst>
                    <a:ext uri="{9D8B030D-6E8A-4147-A177-3AD203B41FA5}">
                      <a16:colId xmlns:a16="http://schemas.microsoft.com/office/drawing/2014/main" val="1783528028"/>
                    </a:ext>
                  </a:extLst>
                </a:gridCol>
                <a:gridCol w="607442">
                  <a:extLst>
                    <a:ext uri="{9D8B030D-6E8A-4147-A177-3AD203B41FA5}">
                      <a16:colId xmlns:a16="http://schemas.microsoft.com/office/drawing/2014/main" val="1973008011"/>
                    </a:ext>
                  </a:extLst>
                </a:gridCol>
                <a:gridCol w="607442">
                  <a:extLst>
                    <a:ext uri="{9D8B030D-6E8A-4147-A177-3AD203B41FA5}">
                      <a16:colId xmlns:a16="http://schemas.microsoft.com/office/drawing/2014/main" val="3102327782"/>
                    </a:ext>
                  </a:extLst>
                </a:gridCol>
                <a:gridCol w="607442">
                  <a:extLst>
                    <a:ext uri="{9D8B030D-6E8A-4147-A177-3AD203B41FA5}">
                      <a16:colId xmlns:a16="http://schemas.microsoft.com/office/drawing/2014/main" val="3019293111"/>
                    </a:ext>
                  </a:extLst>
                </a:gridCol>
                <a:gridCol w="607442">
                  <a:extLst>
                    <a:ext uri="{9D8B030D-6E8A-4147-A177-3AD203B41FA5}">
                      <a16:colId xmlns:a16="http://schemas.microsoft.com/office/drawing/2014/main" val="3185127043"/>
                    </a:ext>
                  </a:extLst>
                </a:gridCol>
                <a:gridCol w="607442">
                  <a:extLst>
                    <a:ext uri="{9D8B030D-6E8A-4147-A177-3AD203B41FA5}">
                      <a16:colId xmlns:a16="http://schemas.microsoft.com/office/drawing/2014/main" val="2301690952"/>
                    </a:ext>
                  </a:extLst>
                </a:gridCol>
                <a:gridCol w="607442">
                  <a:extLst>
                    <a:ext uri="{9D8B030D-6E8A-4147-A177-3AD203B41FA5}">
                      <a16:colId xmlns:a16="http://schemas.microsoft.com/office/drawing/2014/main" val="2256923698"/>
                    </a:ext>
                  </a:extLst>
                </a:gridCol>
                <a:gridCol w="607442">
                  <a:extLst>
                    <a:ext uri="{9D8B030D-6E8A-4147-A177-3AD203B41FA5}">
                      <a16:colId xmlns:a16="http://schemas.microsoft.com/office/drawing/2014/main" val="1708961144"/>
                    </a:ext>
                  </a:extLst>
                </a:gridCol>
                <a:gridCol w="607442">
                  <a:extLst>
                    <a:ext uri="{9D8B030D-6E8A-4147-A177-3AD203B41FA5}">
                      <a16:colId xmlns:a16="http://schemas.microsoft.com/office/drawing/2014/main" val="431199698"/>
                    </a:ext>
                  </a:extLst>
                </a:gridCol>
                <a:gridCol w="607442">
                  <a:extLst>
                    <a:ext uri="{9D8B030D-6E8A-4147-A177-3AD203B41FA5}">
                      <a16:colId xmlns:a16="http://schemas.microsoft.com/office/drawing/2014/main" val="1260730040"/>
                    </a:ext>
                  </a:extLst>
                </a:gridCol>
              </a:tblGrid>
              <a:tr h="0">
                <a:tc>
                  <a:txBody>
                    <a:bodyPr/>
                    <a:lstStyle/>
                    <a:p>
                      <a:pPr algn="ctr">
                        <a:spcBef>
                          <a:spcPts val="300"/>
                        </a:spcBef>
                        <a:spcAft>
                          <a:spcPts val="3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user</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4</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5</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6</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7</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8</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9</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10</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11</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188829105"/>
                  </a:ext>
                </a:extLst>
              </a:tr>
              <a:tr h="183803">
                <a:tc>
                  <a:txBody>
                    <a:bodyPr/>
                    <a:lstStyle/>
                    <a:p>
                      <a:pPr algn="ctr">
                        <a:spcBef>
                          <a:spcPts val="300"/>
                        </a:spcBef>
                        <a:spcAft>
                          <a:spcPts val="3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0.14</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1.43</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0.05</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0.14</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0.39</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0.04</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0.11</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0.63</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0.19</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1.47</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0.26</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0.07</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3308734428"/>
                  </a:ext>
                </a:extLst>
              </a:tr>
              <a:tr h="0">
                <a:tc>
                  <a:txBody>
                    <a:bodyPr/>
                    <a:lstStyle/>
                    <a:p>
                      <a:pPr algn="ctr">
                        <a:spcBef>
                          <a:spcPts val="300"/>
                        </a:spcBef>
                        <a:spcAft>
                          <a:spcPts val="3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0.26</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1.5</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0.07</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0.08</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0.29</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0.24</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1.37</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0.29</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0.15</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3129958602"/>
                  </a:ext>
                </a:extLst>
              </a:tr>
              <a:tr h="0">
                <a:tc>
                  <a:txBody>
                    <a:bodyPr/>
                    <a:lstStyle/>
                    <a:p>
                      <a:pPr algn="ctr">
                        <a:spcBef>
                          <a:spcPts val="300"/>
                        </a:spcBef>
                        <a:spcAft>
                          <a:spcPts val="3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0.05</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0.52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0.07</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1.13</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0.03</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0.31</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0.11</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0.52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0.12</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300"/>
                        </a:spcBef>
                        <a:spcAft>
                          <a:spcPts val="3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0.01</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2100321110"/>
                  </a:ext>
                </a:extLst>
              </a:tr>
            </a:tbl>
          </a:graphicData>
        </a:graphic>
      </p:graphicFrame>
      <p:pic>
        <p:nvPicPr>
          <p:cNvPr id="9" name="圖片 8" descr="C:\Users\Ariel\AppData\Local\Microsoft\Windows\INetCache\Content.MSO\9C2DB0F1.tmp">
            <a:extLst>
              <a:ext uri="{FF2B5EF4-FFF2-40B4-BE49-F238E27FC236}">
                <a16:creationId xmlns:a16="http://schemas.microsoft.com/office/drawing/2014/main" id="{31F0019C-C342-4B1C-A2F8-DB9A92152C8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159732" y="3181722"/>
            <a:ext cx="4824536" cy="3189863"/>
          </a:xfrm>
          <a:prstGeom prst="rect">
            <a:avLst/>
          </a:prstGeom>
          <a:noFill/>
          <a:ln>
            <a:noFill/>
          </a:ln>
        </p:spPr>
      </p:pic>
    </p:spTree>
    <p:extLst>
      <p:ext uri="{BB962C8B-B14F-4D97-AF65-F5344CB8AC3E}">
        <p14:creationId xmlns:p14="http://schemas.microsoft.com/office/powerpoint/2010/main" val="3523117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A690336-4F03-4270-8D1B-62F1B6E2E0AC}"/>
              </a:ext>
            </a:extLst>
          </p:cNvPr>
          <p:cNvSpPr>
            <a:spLocks noGrp="1"/>
          </p:cNvSpPr>
          <p:nvPr>
            <p:ph type="title"/>
          </p:nvPr>
        </p:nvSpPr>
        <p:spPr>
          <a:xfrm>
            <a:off x="-180528" y="-26988"/>
            <a:ext cx="9505056" cy="1143001"/>
          </a:xfrm>
        </p:spPr>
        <p:txBody>
          <a:bodyPr/>
          <a:lstStyle/>
          <a:p>
            <a:r>
              <a:rPr lang="en-US" altLang="zh-TW" dirty="0"/>
              <a:t>Social Media Intelligence Analysis Module</a:t>
            </a:r>
            <a:endParaRPr lang="zh-TW" altLang="en-US" dirty="0"/>
          </a:p>
        </p:txBody>
      </p:sp>
      <p:sp>
        <p:nvSpPr>
          <p:cNvPr id="3" name="內容版面配置區 2">
            <a:extLst>
              <a:ext uri="{FF2B5EF4-FFF2-40B4-BE49-F238E27FC236}">
                <a16:creationId xmlns:a16="http://schemas.microsoft.com/office/drawing/2014/main" id="{B8ECBE4E-594C-47CC-90C2-C6D4772D00FC}"/>
              </a:ext>
            </a:extLst>
          </p:cNvPr>
          <p:cNvSpPr>
            <a:spLocks noGrp="1"/>
          </p:cNvSpPr>
          <p:nvPr>
            <p:ph idx="1"/>
          </p:nvPr>
        </p:nvSpPr>
        <p:spPr/>
        <p:txBody>
          <a:bodyPr/>
          <a:lstStyle/>
          <a:p>
            <a:r>
              <a:rPr lang="en-US" altLang="zh-TW" dirty="0"/>
              <a:t>Collect the number of tweets in the </a:t>
            </a:r>
            <a:r>
              <a:rPr lang="en-US" altLang="zh-TW" dirty="0">
                <a:solidFill>
                  <a:srgbClr val="0000FF"/>
                </a:solidFill>
              </a:rPr>
              <a:t>next month from the date the petition was created </a:t>
            </a:r>
            <a:r>
              <a:rPr lang="en-US" altLang="zh-TW" dirty="0"/>
              <a:t>to measure the social coverage and social sentiment of each petition case. </a:t>
            </a:r>
          </a:p>
          <a:p>
            <a:endParaRPr lang="en-US" altLang="zh-TW" dirty="0"/>
          </a:p>
          <a:p>
            <a:r>
              <a:rPr lang="en-US" altLang="zh-TW" dirty="0"/>
              <a:t>Social coverage analysis</a:t>
            </a:r>
          </a:p>
          <a:p>
            <a:pPr lvl="1"/>
            <a:r>
              <a:rPr lang="en-US" altLang="zh-TW" dirty="0"/>
              <a:t>Calculate the number of retweets and comments for each post to represent the engagement of a tweet, and we normalize the engagement count as spread rate.</a:t>
            </a:r>
          </a:p>
          <a:p>
            <a:endParaRPr lang="en-US" altLang="zh-TW" dirty="0"/>
          </a:p>
        </p:txBody>
      </p:sp>
      <p:sp>
        <p:nvSpPr>
          <p:cNvPr id="4" name="投影片編號版面配置區 3">
            <a:extLst>
              <a:ext uri="{FF2B5EF4-FFF2-40B4-BE49-F238E27FC236}">
                <a16:creationId xmlns:a16="http://schemas.microsoft.com/office/drawing/2014/main" id="{C08B5737-AC9A-427E-825C-9B9385DFCC8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36</a:t>
            </a:fld>
            <a:endParaRPr lang="en-US" altLang="zh-TW" dirty="0"/>
          </a:p>
        </p:txBody>
      </p:sp>
      <p:graphicFrame>
        <p:nvGraphicFramePr>
          <p:cNvPr id="5" name="表格 4">
            <a:extLst>
              <a:ext uri="{FF2B5EF4-FFF2-40B4-BE49-F238E27FC236}">
                <a16:creationId xmlns:a16="http://schemas.microsoft.com/office/drawing/2014/main" id="{166C0F24-1EE4-47FD-AB6C-9DC64FDCD3D7}"/>
              </a:ext>
            </a:extLst>
          </p:cNvPr>
          <p:cNvGraphicFramePr>
            <a:graphicFrameLocks noGrp="1"/>
          </p:cNvGraphicFramePr>
          <p:nvPr>
            <p:extLst>
              <p:ext uri="{D42A27DB-BD31-4B8C-83A1-F6EECF244321}">
                <p14:modId xmlns:p14="http://schemas.microsoft.com/office/powerpoint/2010/main" val="1575768688"/>
              </p:ext>
            </p:extLst>
          </p:nvPr>
        </p:nvGraphicFramePr>
        <p:xfrm>
          <a:off x="539552" y="4358600"/>
          <a:ext cx="8229600" cy="1950720"/>
        </p:xfrm>
        <a:graphic>
          <a:graphicData uri="http://schemas.openxmlformats.org/drawingml/2006/table">
            <a:tbl>
              <a:tblPr firstRow="1" firstCol="1" bandRow="1"/>
              <a:tblGrid>
                <a:gridCol w="339199">
                  <a:extLst>
                    <a:ext uri="{9D8B030D-6E8A-4147-A177-3AD203B41FA5}">
                      <a16:colId xmlns:a16="http://schemas.microsoft.com/office/drawing/2014/main" val="2045815361"/>
                    </a:ext>
                  </a:extLst>
                </a:gridCol>
                <a:gridCol w="3858606">
                  <a:extLst>
                    <a:ext uri="{9D8B030D-6E8A-4147-A177-3AD203B41FA5}">
                      <a16:colId xmlns:a16="http://schemas.microsoft.com/office/drawing/2014/main" val="295078298"/>
                    </a:ext>
                  </a:extLst>
                </a:gridCol>
                <a:gridCol w="1343333">
                  <a:extLst>
                    <a:ext uri="{9D8B030D-6E8A-4147-A177-3AD203B41FA5}">
                      <a16:colId xmlns:a16="http://schemas.microsoft.com/office/drawing/2014/main" val="490802991"/>
                    </a:ext>
                  </a:extLst>
                </a:gridCol>
                <a:gridCol w="1344231">
                  <a:extLst>
                    <a:ext uri="{9D8B030D-6E8A-4147-A177-3AD203B41FA5}">
                      <a16:colId xmlns:a16="http://schemas.microsoft.com/office/drawing/2014/main" val="2090080891"/>
                    </a:ext>
                  </a:extLst>
                </a:gridCol>
                <a:gridCol w="1344231">
                  <a:extLst>
                    <a:ext uri="{9D8B030D-6E8A-4147-A177-3AD203B41FA5}">
                      <a16:colId xmlns:a16="http://schemas.microsoft.com/office/drawing/2014/main" val="2374825660"/>
                    </a:ext>
                  </a:extLst>
                </a:gridCol>
              </a:tblGrid>
              <a:tr h="0">
                <a:tc>
                  <a:txBody>
                    <a:bodyPr/>
                    <a:lstStyle/>
                    <a:p>
                      <a:pPr algn="just">
                        <a:spcBef>
                          <a:spcPts val="500"/>
                        </a:spcBef>
                        <a:spcAft>
                          <a:spcPts val="5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Petition case</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Mentioned Rate</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Spread </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spcBef>
                          <a:spcPts val="500"/>
                        </a:spcBef>
                        <a:spcAft>
                          <a:spcPts val="5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Rate</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Social Coverage Score</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905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1349178319"/>
                  </a:ext>
                </a:extLst>
              </a:tr>
              <a:tr h="0">
                <a:tc>
                  <a:txBody>
                    <a:bodyPr/>
                    <a:lstStyle/>
                    <a:p>
                      <a:pPr algn="ctr">
                        <a:spcBef>
                          <a:spcPts val="500"/>
                        </a:spcBef>
                        <a:spcAft>
                          <a:spcPts val="5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Help International High School Students Attend UWC RBC in Germany</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0.027846535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0.027846535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3804103408"/>
                  </a:ext>
                </a:extLst>
              </a:tr>
              <a:tr h="0">
                <a:tc>
                  <a:txBody>
                    <a:bodyPr/>
                    <a:lstStyle/>
                    <a:p>
                      <a:pPr algn="ctr">
                        <a:spcBef>
                          <a:spcPts val="500"/>
                        </a:spcBef>
                        <a:spcAft>
                          <a:spcPts val="5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just">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Change Homework Policy</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0.119430693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0.06576163</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0.185192323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1323044023"/>
                  </a:ext>
                </a:extLst>
              </a:tr>
              <a:tr h="0">
                <a:tc>
                  <a:txBody>
                    <a:bodyPr/>
                    <a:lstStyle/>
                    <a:p>
                      <a:pPr algn="ctr">
                        <a:spcBef>
                          <a:spcPts val="500"/>
                        </a:spcBef>
                        <a:spcAft>
                          <a:spcPts val="5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Require Denver Public Schools (DPS) to Address Climate Change</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0.017326733</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0.007029877</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0.02435661</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2130913951"/>
                  </a:ext>
                </a:extLst>
              </a:tr>
            </a:tbl>
          </a:graphicData>
        </a:graphic>
      </p:graphicFrame>
    </p:spTree>
    <p:extLst>
      <p:ext uri="{BB962C8B-B14F-4D97-AF65-F5344CB8AC3E}">
        <p14:creationId xmlns:p14="http://schemas.microsoft.com/office/powerpoint/2010/main" val="1696646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A690336-4F03-4270-8D1B-62F1B6E2E0AC}"/>
              </a:ext>
            </a:extLst>
          </p:cNvPr>
          <p:cNvSpPr>
            <a:spLocks noGrp="1"/>
          </p:cNvSpPr>
          <p:nvPr>
            <p:ph type="title"/>
          </p:nvPr>
        </p:nvSpPr>
        <p:spPr>
          <a:xfrm>
            <a:off x="-180528" y="-26988"/>
            <a:ext cx="9505056" cy="1143001"/>
          </a:xfrm>
        </p:spPr>
        <p:txBody>
          <a:bodyPr/>
          <a:lstStyle/>
          <a:p>
            <a:r>
              <a:rPr lang="en-US" altLang="zh-TW" dirty="0"/>
              <a:t>Social Media Intelligence Analysis Module</a:t>
            </a:r>
            <a:endParaRPr lang="zh-TW" altLang="en-US" dirty="0"/>
          </a:p>
        </p:txBody>
      </p:sp>
      <p:sp>
        <p:nvSpPr>
          <p:cNvPr id="3" name="內容版面配置區 2">
            <a:extLst>
              <a:ext uri="{FF2B5EF4-FFF2-40B4-BE49-F238E27FC236}">
                <a16:creationId xmlns:a16="http://schemas.microsoft.com/office/drawing/2014/main" id="{B8ECBE4E-594C-47CC-90C2-C6D4772D00FC}"/>
              </a:ext>
            </a:extLst>
          </p:cNvPr>
          <p:cNvSpPr>
            <a:spLocks noGrp="1"/>
          </p:cNvSpPr>
          <p:nvPr>
            <p:ph idx="1"/>
          </p:nvPr>
        </p:nvSpPr>
        <p:spPr>
          <a:xfrm>
            <a:off x="179512" y="1196975"/>
            <a:ext cx="8856984" cy="4824413"/>
          </a:xfrm>
        </p:spPr>
        <p:txBody>
          <a:bodyPr/>
          <a:lstStyle/>
          <a:p>
            <a:r>
              <a:rPr lang="en-US" altLang="zh-TW" dirty="0"/>
              <a:t>Social Sentiment Analysis</a:t>
            </a:r>
          </a:p>
          <a:p>
            <a:pPr lvl="1"/>
            <a:r>
              <a:rPr lang="en-US" altLang="zh-TW" dirty="0"/>
              <a:t>Use </a:t>
            </a:r>
            <a:r>
              <a:rPr lang="en-US" altLang="zh-TW" dirty="0">
                <a:solidFill>
                  <a:srgbClr val="0000FF"/>
                </a:solidFill>
              </a:rPr>
              <a:t>VADER</a:t>
            </a:r>
            <a:r>
              <a:rPr lang="en-US" altLang="zh-TW" dirty="0"/>
              <a:t> to depict the sentence is positive or negative.</a:t>
            </a:r>
            <a:r>
              <a:rPr lang="en-US" altLang="zh-TW" sz="1600" dirty="0">
                <a:solidFill>
                  <a:schemeClr val="bg1">
                    <a:lumMod val="65000"/>
                  </a:schemeClr>
                </a:solidFill>
              </a:rPr>
              <a:t> </a:t>
            </a:r>
            <a:r>
              <a:rPr lang="en-US" altLang="zh-TW" sz="1800" dirty="0">
                <a:solidFill>
                  <a:schemeClr val="bg1">
                    <a:lumMod val="65000"/>
                  </a:schemeClr>
                </a:solidFill>
              </a:rPr>
              <a:t>(Hutto 2014)</a:t>
            </a:r>
          </a:p>
          <a:p>
            <a:pPr lvl="1"/>
            <a:endParaRPr lang="en-US" altLang="zh-TW" sz="1800" dirty="0">
              <a:solidFill>
                <a:schemeClr val="bg1">
                  <a:lumMod val="65000"/>
                </a:schemeClr>
              </a:solidFill>
            </a:endParaRPr>
          </a:p>
          <a:p>
            <a:pPr lvl="1"/>
            <a:endParaRPr lang="en-US" altLang="zh-TW" sz="1800" dirty="0">
              <a:solidFill>
                <a:schemeClr val="bg1">
                  <a:lumMod val="65000"/>
                </a:schemeClr>
              </a:solidFill>
            </a:endParaRPr>
          </a:p>
          <a:p>
            <a:pPr lvl="1"/>
            <a:endParaRPr lang="en-US" altLang="zh-TW" sz="1800" dirty="0">
              <a:solidFill>
                <a:schemeClr val="bg1">
                  <a:lumMod val="65000"/>
                </a:schemeClr>
              </a:solidFill>
            </a:endParaRPr>
          </a:p>
          <a:p>
            <a:pPr marL="457200" lvl="1" indent="0">
              <a:buNone/>
            </a:pPr>
            <a:endParaRPr lang="en-US" altLang="zh-TW" sz="1800" dirty="0">
              <a:solidFill>
                <a:schemeClr val="bg1">
                  <a:lumMod val="65000"/>
                </a:schemeClr>
              </a:solidFill>
            </a:endParaRPr>
          </a:p>
          <a:p>
            <a:pPr lvl="1"/>
            <a:r>
              <a:rPr lang="en" altLang="zh-TW" dirty="0"/>
              <a:t>Calculated the social </a:t>
            </a:r>
            <a:r>
              <a:rPr lang="en-US" altLang="zh-TW" dirty="0"/>
              <a:t>sentiment</a:t>
            </a:r>
            <a:r>
              <a:rPr lang="en" altLang="zh-TW" dirty="0"/>
              <a:t> score </a:t>
            </a:r>
            <a:r>
              <a:rPr lang="en-US" altLang="zh-TW" dirty="0"/>
              <a:t>of each petition.</a:t>
            </a:r>
            <a:endParaRPr lang="en" altLang="zh-TW" dirty="0"/>
          </a:p>
          <a:p>
            <a:pPr lvl="1"/>
            <a:endParaRPr lang="en-US" altLang="zh-TW" dirty="0"/>
          </a:p>
          <a:p>
            <a:pPr lvl="1"/>
            <a:endParaRPr lang="en-US" altLang="zh-TW" dirty="0"/>
          </a:p>
          <a:p>
            <a:endParaRPr lang="en-US" altLang="zh-TW" dirty="0"/>
          </a:p>
          <a:p>
            <a:pPr marL="0" indent="0">
              <a:buNone/>
            </a:pPr>
            <a:endParaRPr lang="en-US" altLang="zh-TW" dirty="0"/>
          </a:p>
        </p:txBody>
      </p:sp>
      <p:sp>
        <p:nvSpPr>
          <p:cNvPr id="4" name="投影片編號版面配置區 3">
            <a:extLst>
              <a:ext uri="{FF2B5EF4-FFF2-40B4-BE49-F238E27FC236}">
                <a16:creationId xmlns:a16="http://schemas.microsoft.com/office/drawing/2014/main" id="{C08B5737-AC9A-427E-825C-9B9385DFCC8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37</a:t>
            </a:fld>
            <a:endParaRPr lang="en-US" altLang="zh-TW" dirty="0"/>
          </a:p>
        </p:txBody>
      </p:sp>
      <p:graphicFrame>
        <p:nvGraphicFramePr>
          <p:cNvPr id="7" name="表格 6">
            <a:extLst>
              <a:ext uri="{FF2B5EF4-FFF2-40B4-BE49-F238E27FC236}">
                <a16:creationId xmlns:a16="http://schemas.microsoft.com/office/drawing/2014/main" id="{8ED8B72B-E59D-4778-A05E-376FD1E3B5C4}"/>
              </a:ext>
            </a:extLst>
          </p:cNvPr>
          <p:cNvGraphicFramePr>
            <a:graphicFrameLocks noGrp="1"/>
          </p:cNvGraphicFramePr>
          <p:nvPr>
            <p:extLst>
              <p:ext uri="{D42A27DB-BD31-4B8C-83A1-F6EECF244321}">
                <p14:modId xmlns:p14="http://schemas.microsoft.com/office/powerpoint/2010/main" val="3174952088"/>
              </p:ext>
            </p:extLst>
          </p:nvPr>
        </p:nvGraphicFramePr>
        <p:xfrm>
          <a:off x="750280" y="2004824"/>
          <a:ext cx="8075240" cy="1280160"/>
        </p:xfrm>
        <a:graphic>
          <a:graphicData uri="http://schemas.openxmlformats.org/drawingml/2006/table">
            <a:tbl>
              <a:tblPr firstRow="1" firstCol="1" bandRow="1"/>
              <a:tblGrid>
                <a:gridCol w="5205556">
                  <a:extLst>
                    <a:ext uri="{9D8B030D-6E8A-4147-A177-3AD203B41FA5}">
                      <a16:colId xmlns:a16="http://schemas.microsoft.com/office/drawing/2014/main" val="2940191705"/>
                    </a:ext>
                  </a:extLst>
                </a:gridCol>
                <a:gridCol w="2869684">
                  <a:extLst>
                    <a:ext uri="{9D8B030D-6E8A-4147-A177-3AD203B41FA5}">
                      <a16:colId xmlns:a16="http://schemas.microsoft.com/office/drawing/2014/main" val="1914468751"/>
                    </a:ext>
                  </a:extLst>
                </a:gridCol>
              </a:tblGrid>
              <a:tr h="0">
                <a:tc>
                  <a:txBody>
                    <a:bodyPr/>
                    <a:lstStyle/>
                    <a:p>
                      <a:pPr algn="ctr">
                        <a:spcBef>
                          <a:spcPts val="200"/>
                        </a:spcBef>
                        <a:spcAft>
                          <a:spcPts val="2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Example Tweet</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VADER value</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4023965485"/>
                  </a:ext>
                </a:extLst>
              </a:tr>
              <a:tr h="0">
                <a:tc>
                  <a:txBody>
                    <a:bodyPr/>
                    <a:lstStyle/>
                    <a:p>
                      <a:pPr algn="just">
                        <a:spcBef>
                          <a:spcPts val="200"/>
                        </a:spcBef>
                        <a:spcAft>
                          <a:spcPts val="2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It's a fantastic petition! Great job, what a smart young woman Great sources and data!!!!</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just">
                        <a:spcBef>
                          <a:spcPts val="200"/>
                        </a:spcBef>
                        <a:spcAft>
                          <a:spcPts val="2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{'neg': 0.0, 'neu': 0.412, 'pos': 0.588, 'compound': 0.9491}</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2801833323"/>
                  </a:ext>
                </a:extLst>
              </a:tr>
              <a:tr h="0">
                <a:tc>
                  <a:txBody>
                    <a:bodyPr/>
                    <a:lstStyle/>
                    <a:p>
                      <a:pPr algn="just">
                        <a:spcBef>
                          <a:spcPts val="200"/>
                        </a:spcBef>
                        <a:spcAft>
                          <a:spcPts val="2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 am not signing this nonsense petition done by some vested interests. And the do called complaints without proper information. Need to stop this type of nonsense petition!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just">
                        <a:spcBef>
                          <a:spcPts val="200"/>
                        </a:spcBef>
                        <a:spcAft>
                          <a:spcPts val="2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{'neg': 0.301, 'neu': 0.601, 'pos': 0.098, 'compound': -0.8135}</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1300060734"/>
                  </a:ext>
                </a:extLst>
              </a:tr>
            </a:tbl>
          </a:graphicData>
        </a:graphic>
      </p:graphicFrame>
      <p:pic>
        <p:nvPicPr>
          <p:cNvPr id="8" name="圖片 7">
            <a:extLst>
              <a:ext uri="{FF2B5EF4-FFF2-40B4-BE49-F238E27FC236}">
                <a16:creationId xmlns:a16="http://schemas.microsoft.com/office/drawing/2014/main" id="{DCC6C8EA-31D1-424B-B70C-B75005DBC3B9}"/>
              </a:ext>
            </a:extLst>
          </p:cNvPr>
          <p:cNvPicPr/>
          <p:nvPr/>
        </p:nvPicPr>
        <p:blipFill>
          <a:blip r:embed="rId3">
            <a:extLst>
              <a:ext uri="{28A0092B-C50C-407E-A947-70E740481C1C}">
                <a14:useLocalDpi xmlns:a14="http://schemas.microsoft.com/office/drawing/2010/main" val="0"/>
              </a:ext>
            </a:extLst>
          </a:blip>
          <a:stretch>
            <a:fillRect/>
          </a:stretch>
        </p:blipFill>
        <p:spPr>
          <a:xfrm>
            <a:off x="2411760" y="3732775"/>
            <a:ext cx="3960440" cy="2687915"/>
          </a:xfrm>
          <a:prstGeom prst="rect">
            <a:avLst/>
          </a:prstGeom>
        </p:spPr>
      </p:pic>
    </p:spTree>
    <p:extLst>
      <p:ext uri="{BB962C8B-B14F-4D97-AF65-F5344CB8AC3E}">
        <p14:creationId xmlns:p14="http://schemas.microsoft.com/office/powerpoint/2010/main" val="33561684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22D7AF-40AB-4F36-99DE-7C3E44A7C383}"/>
              </a:ext>
            </a:extLst>
          </p:cNvPr>
          <p:cNvSpPr>
            <a:spLocks noGrp="1"/>
          </p:cNvSpPr>
          <p:nvPr>
            <p:ph type="title"/>
          </p:nvPr>
        </p:nvSpPr>
        <p:spPr/>
        <p:txBody>
          <a:bodyPr/>
          <a:lstStyle/>
          <a:p>
            <a:r>
              <a:rPr lang="en-US" altLang="zh-TW" dirty="0"/>
              <a:t>Petition Case Analysis Module</a:t>
            </a:r>
            <a:endParaRPr lang="zh-TW" altLang="en-US" dirty="0"/>
          </a:p>
        </p:txBody>
      </p:sp>
      <p:sp>
        <p:nvSpPr>
          <p:cNvPr id="3" name="內容版面配置區 2">
            <a:extLst>
              <a:ext uri="{FF2B5EF4-FFF2-40B4-BE49-F238E27FC236}">
                <a16:creationId xmlns:a16="http://schemas.microsoft.com/office/drawing/2014/main" id="{FCDA5F11-9EE7-4D0B-B38D-665686D8098D}"/>
              </a:ext>
            </a:extLst>
          </p:cNvPr>
          <p:cNvSpPr>
            <a:spLocks noGrp="1"/>
          </p:cNvSpPr>
          <p:nvPr>
            <p:ph idx="1"/>
          </p:nvPr>
        </p:nvSpPr>
        <p:spPr>
          <a:xfrm>
            <a:off x="353380" y="1196975"/>
            <a:ext cx="4474840" cy="3528169"/>
          </a:xfrm>
        </p:spPr>
        <p:txBody>
          <a:bodyPr/>
          <a:lstStyle/>
          <a:p>
            <a:endParaRPr lang="en-US" altLang="zh-TW" dirty="0"/>
          </a:p>
          <a:p>
            <a:r>
              <a:rPr lang="en-US" altLang="zh-TW" dirty="0"/>
              <a:t>Petition Information Analysis</a:t>
            </a:r>
          </a:p>
          <a:p>
            <a:pPr lvl="1"/>
            <a:r>
              <a:rPr lang="en-US" altLang="zh-TW" dirty="0"/>
              <a:t>Petition update frequency</a:t>
            </a:r>
          </a:p>
          <a:p>
            <a:pPr lvl="1"/>
            <a:endParaRPr lang="en-US" altLang="zh-TW" dirty="0"/>
          </a:p>
          <a:p>
            <a:r>
              <a:rPr lang="en-US" altLang="zh-TW" dirty="0"/>
              <a:t>Petition Comment Analysis </a:t>
            </a:r>
          </a:p>
          <a:p>
            <a:pPr lvl="1"/>
            <a:r>
              <a:rPr lang="en-US" altLang="zh-TW" dirty="0"/>
              <a:t>Calculate the sentiment score of each petition's reasons for signing. </a:t>
            </a:r>
          </a:p>
        </p:txBody>
      </p:sp>
      <p:sp>
        <p:nvSpPr>
          <p:cNvPr id="4" name="投影片編號版面配置區 3">
            <a:extLst>
              <a:ext uri="{FF2B5EF4-FFF2-40B4-BE49-F238E27FC236}">
                <a16:creationId xmlns:a16="http://schemas.microsoft.com/office/drawing/2014/main" id="{DECE9856-0026-412D-909F-C4E2A3A4C7B6}"/>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38</a:t>
            </a:fld>
            <a:endParaRPr lang="en-US" altLang="zh-TW" dirty="0"/>
          </a:p>
        </p:txBody>
      </p:sp>
      <p:pic>
        <p:nvPicPr>
          <p:cNvPr id="6" name="圖片 5" descr="C:\Users\Ariel\AppData\Local\Microsoft\Windows\INetCache\Content.MSO\745871B4.tmp">
            <a:extLst>
              <a:ext uri="{FF2B5EF4-FFF2-40B4-BE49-F238E27FC236}">
                <a16:creationId xmlns:a16="http://schemas.microsoft.com/office/drawing/2014/main" id="{B52D689F-EF7E-43F5-AF58-91DE2BEB1D3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787900" y="1994852"/>
            <a:ext cx="4032448" cy="2617263"/>
          </a:xfrm>
          <a:prstGeom prst="rect">
            <a:avLst/>
          </a:prstGeom>
          <a:noFill/>
          <a:ln>
            <a:noFill/>
          </a:ln>
        </p:spPr>
      </p:pic>
      <p:graphicFrame>
        <p:nvGraphicFramePr>
          <p:cNvPr id="7" name="表格 6">
            <a:extLst>
              <a:ext uri="{FF2B5EF4-FFF2-40B4-BE49-F238E27FC236}">
                <a16:creationId xmlns:a16="http://schemas.microsoft.com/office/drawing/2014/main" id="{396819FF-6C7F-42EA-BC05-FF698440D484}"/>
              </a:ext>
            </a:extLst>
          </p:cNvPr>
          <p:cNvGraphicFramePr>
            <a:graphicFrameLocks noGrp="1"/>
          </p:cNvGraphicFramePr>
          <p:nvPr>
            <p:extLst>
              <p:ext uri="{D42A27DB-BD31-4B8C-83A1-F6EECF244321}">
                <p14:modId xmlns:p14="http://schemas.microsoft.com/office/powerpoint/2010/main" val="3111593648"/>
              </p:ext>
            </p:extLst>
          </p:nvPr>
        </p:nvGraphicFramePr>
        <p:xfrm>
          <a:off x="719831" y="4863148"/>
          <a:ext cx="8136137" cy="1158240"/>
        </p:xfrm>
        <a:graphic>
          <a:graphicData uri="http://schemas.openxmlformats.org/drawingml/2006/table">
            <a:tbl>
              <a:tblPr firstRow="1" firstCol="1" bandRow="1"/>
              <a:tblGrid>
                <a:gridCol w="384002">
                  <a:extLst>
                    <a:ext uri="{9D8B030D-6E8A-4147-A177-3AD203B41FA5}">
                      <a16:colId xmlns:a16="http://schemas.microsoft.com/office/drawing/2014/main" val="1221705679"/>
                    </a:ext>
                  </a:extLst>
                </a:gridCol>
                <a:gridCol w="3832798">
                  <a:extLst>
                    <a:ext uri="{9D8B030D-6E8A-4147-A177-3AD203B41FA5}">
                      <a16:colId xmlns:a16="http://schemas.microsoft.com/office/drawing/2014/main" val="239570765"/>
                    </a:ext>
                  </a:extLst>
                </a:gridCol>
                <a:gridCol w="1306145">
                  <a:extLst>
                    <a:ext uri="{9D8B030D-6E8A-4147-A177-3AD203B41FA5}">
                      <a16:colId xmlns:a16="http://schemas.microsoft.com/office/drawing/2014/main" val="408521099"/>
                    </a:ext>
                  </a:extLst>
                </a:gridCol>
                <a:gridCol w="1306145">
                  <a:extLst>
                    <a:ext uri="{9D8B030D-6E8A-4147-A177-3AD203B41FA5}">
                      <a16:colId xmlns:a16="http://schemas.microsoft.com/office/drawing/2014/main" val="3834528770"/>
                    </a:ext>
                  </a:extLst>
                </a:gridCol>
                <a:gridCol w="1307047">
                  <a:extLst>
                    <a:ext uri="{9D8B030D-6E8A-4147-A177-3AD203B41FA5}">
                      <a16:colId xmlns:a16="http://schemas.microsoft.com/office/drawing/2014/main" val="2627211764"/>
                    </a:ext>
                  </a:extLst>
                </a:gridCol>
              </a:tblGrid>
              <a:tr h="419601">
                <a:tc>
                  <a:txBody>
                    <a:bodyPr/>
                    <a:lstStyle/>
                    <a:p>
                      <a:pPr algn="ctr">
                        <a:spcBef>
                          <a:spcPts val="500"/>
                        </a:spcBef>
                        <a:spcAft>
                          <a:spcPts val="5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Petition Case</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Petition Merit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Reason Merit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Petition case score</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905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2573333110"/>
                  </a:ext>
                </a:extLst>
              </a:tr>
              <a:tr h="209801">
                <a:tc>
                  <a:txBody>
                    <a:bodyPr/>
                    <a:lstStyle/>
                    <a:p>
                      <a:pPr algn="ctr">
                        <a:spcBef>
                          <a:spcPts val="500"/>
                        </a:spcBef>
                        <a:spcAft>
                          <a:spcPts val="5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Require anti-racism education in Mt. Lebanon</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1.394467</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Aft>
                          <a:spcPts val="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1.279280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2.673747</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1549294464"/>
                  </a:ext>
                </a:extLst>
              </a:tr>
              <a:tr h="400528">
                <a:tc>
                  <a:txBody>
                    <a:bodyPr/>
                    <a:lstStyle/>
                    <a:p>
                      <a:pPr algn="ctr">
                        <a:spcBef>
                          <a:spcPts val="500"/>
                        </a:spcBef>
                        <a:spcAft>
                          <a:spcPts val="5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Boeing: Please extend pension survivor benefits to LGBT employees</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1.507339</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Aft>
                          <a:spcPts val="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0.349803</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1.857142</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1846954447"/>
                  </a:ext>
                </a:extLst>
              </a:tr>
            </a:tbl>
          </a:graphicData>
        </a:graphic>
      </p:graphicFrame>
    </p:spTree>
    <p:extLst>
      <p:ext uri="{BB962C8B-B14F-4D97-AF65-F5344CB8AC3E}">
        <p14:creationId xmlns:p14="http://schemas.microsoft.com/office/powerpoint/2010/main" val="39426495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22D7AF-40AB-4F36-99DE-7C3E44A7C383}"/>
              </a:ext>
            </a:extLst>
          </p:cNvPr>
          <p:cNvSpPr>
            <a:spLocks noGrp="1"/>
          </p:cNvSpPr>
          <p:nvPr>
            <p:ph type="title"/>
          </p:nvPr>
        </p:nvSpPr>
        <p:spPr/>
        <p:txBody>
          <a:bodyPr/>
          <a:lstStyle/>
          <a:p>
            <a:pPr lvl="1"/>
            <a:r>
              <a:rPr lang="en-US" altLang="zh-TW" b="1" dirty="0"/>
              <a:t>Petition Case Analysis Module</a:t>
            </a:r>
            <a:endParaRPr lang="zh-TW" altLang="zh-TW" sz="3600" dirty="0"/>
          </a:p>
        </p:txBody>
      </p:sp>
      <p:sp>
        <p:nvSpPr>
          <p:cNvPr id="3" name="內容版面配置區 2">
            <a:extLst>
              <a:ext uri="{FF2B5EF4-FFF2-40B4-BE49-F238E27FC236}">
                <a16:creationId xmlns:a16="http://schemas.microsoft.com/office/drawing/2014/main" id="{FCDA5F11-9EE7-4D0B-B38D-665686D8098D}"/>
              </a:ext>
            </a:extLst>
          </p:cNvPr>
          <p:cNvSpPr>
            <a:spLocks noGrp="1"/>
          </p:cNvSpPr>
          <p:nvPr>
            <p:ph idx="1"/>
          </p:nvPr>
        </p:nvSpPr>
        <p:spPr>
          <a:xfrm>
            <a:off x="457200" y="1196975"/>
            <a:ext cx="8395640" cy="4824413"/>
          </a:xfrm>
        </p:spPr>
        <p:txBody>
          <a:bodyPr/>
          <a:lstStyle/>
          <a:p>
            <a:r>
              <a:rPr lang="en-US" altLang="zh-TW" dirty="0"/>
              <a:t>Petition Information Analysis</a:t>
            </a:r>
          </a:p>
          <a:p>
            <a:pPr lvl="1"/>
            <a:r>
              <a:rPr lang="en-US" altLang="zh-TW" dirty="0"/>
              <a:t>Tokenize the sentence to words from petition description.</a:t>
            </a:r>
          </a:p>
          <a:p>
            <a:pPr lvl="1"/>
            <a:r>
              <a:rPr lang="en-US" altLang="zh-TW" dirty="0"/>
              <a:t>Use </a:t>
            </a:r>
            <a:r>
              <a:rPr lang="en-US" altLang="zh-TW" dirty="0">
                <a:solidFill>
                  <a:srgbClr val="0000FF"/>
                </a:solidFill>
              </a:rPr>
              <a:t>LIWC dictionary</a:t>
            </a:r>
            <a:r>
              <a:rPr lang="en-US" altLang="zh-TW" dirty="0"/>
              <a:t> to calculate the percentage of total words in the text that match the dictionary categories.</a:t>
            </a:r>
          </a:p>
        </p:txBody>
      </p:sp>
      <p:sp>
        <p:nvSpPr>
          <p:cNvPr id="4" name="投影片編號版面配置區 3">
            <a:extLst>
              <a:ext uri="{FF2B5EF4-FFF2-40B4-BE49-F238E27FC236}">
                <a16:creationId xmlns:a16="http://schemas.microsoft.com/office/drawing/2014/main" id="{DECE9856-0026-412D-909F-C4E2A3A4C7B6}"/>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39</a:t>
            </a:fld>
            <a:endParaRPr lang="en-US" altLang="zh-TW" dirty="0"/>
          </a:p>
        </p:txBody>
      </p:sp>
      <p:graphicFrame>
        <p:nvGraphicFramePr>
          <p:cNvPr id="6" name="表格 5">
            <a:extLst>
              <a:ext uri="{FF2B5EF4-FFF2-40B4-BE49-F238E27FC236}">
                <a16:creationId xmlns:a16="http://schemas.microsoft.com/office/drawing/2014/main" id="{DE686980-DDE3-4735-BE80-E5169C6E568A}"/>
              </a:ext>
            </a:extLst>
          </p:cNvPr>
          <p:cNvGraphicFramePr>
            <a:graphicFrameLocks noGrp="1"/>
          </p:cNvGraphicFramePr>
          <p:nvPr>
            <p:extLst>
              <p:ext uri="{D42A27DB-BD31-4B8C-83A1-F6EECF244321}">
                <p14:modId xmlns:p14="http://schemas.microsoft.com/office/powerpoint/2010/main" val="1544854246"/>
              </p:ext>
            </p:extLst>
          </p:nvPr>
        </p:nvGraphicFramePr>
        <p:xfrm>
          <a:off x="621604" y="2767807"/>
          <a:ext cx="8031892" cy="3505200"/>
        </p:xfrm>
        <a:graphic>
          <a:graphicData uri="http://schemas.openxmlformats.org/drawingml/2006/table">
            <a:tbl>
              <a:tblPr firstRow="1" firstCol="1" bandRow="1"/>
              <a:tblGrid>
                <a:gridCol w="1556561">
                  <a:extLst>
                    <a:ext uri="{9D8B030D-6E8A-4147-A177-3AD203B41FA5}">
                      <a16:colId xmlns:a16="http://schemas.microsoft.com/office/drawing/2014/main" val="1859056502"/>
                    </a:ext>
                  </a:extLst>
                </a:gridCol>
                <a:gridCol w="3456384">
                  <a:extLst>
                    <a:ext uri="{9D8B030D-6E8A-4147-A177-3AD203B41FA5}">
                      <a16:colId xmlns:a16="http://schemas.microsoft.com/office/drawing/2014/main" val="3719343888"/>
                    </a:ext>
                  </a:extLst>
                </a:gridCol>
                <a:gridCol w="3018947">
                  <a:extLst>
                    <a:ext uri="{9D8B030D-6E8A-4147-A177-3AD203B41FA5}">
                      <a16:colId xmlns:a16="http://schemas.microsoft.com/office/drawing/2014/main" val="4145001349"/>
                    </a:ext>
                  </a:extLst>
                </a:gridCol>
              </a:tblGrid>
              <a:tr h="0">
                <a:tc>
                  <a:txBody>
                    <a:bodyPr/>
                    <a:lstStyle/>
                    <a:p>
                      <a:pPr algn="just">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3517433770"/>
                  </a:ext>
                </a:extLst>
              </a:tr>
              <a:tr h="0">
                <a:tc>
                  <a:txBody>
                    <a:bodyPr/>
                    <a:lstStyle/>
                    <a:p>
                      <a:pPr algn="ctr">
                        <a:spcBef>
                          <a:spcPts val="500"/>
                        </a:spcBef>
                        <a:spcAft>
                          <a:spcPts val="5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Title</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Require anti-racism education in Mt. Lebanon</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Boeing: Please extend pension survivor benefits to LGBT employees</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a:noFill/>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2099266"/>
                  </a:ext>
                </a:extLst>
              </a:tr>
              <a:tr h="0">
                <a:tc>
                  <a:txBody>
                    <a:bodyPr/>
                    <a:lstStyle/>
                    <a:p>
                      <a:pPr algn="ctr">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Description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just">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Dear Dr. </a:t>
                      </a:r>
                      <a:r>
                        <a:rPr lang="en-US" sz="1400" kern="100" dirty="0" err="1">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Steinhauer</a:t>
                      </a: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and the Mt. Lebanon School Board, as an alumnus of Mt. Lebanon, I’m grateful for the education I received and the extracurricular opportunities that were available to me in this community. With that said, there is a specific area in which Mt. Lebanon education must evolve.…</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just">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On November 6, 2012, the voters of Washington State passed Referendum 74 to approve marriage equality in Washington. With this law upheld by the people, Washington State stands to support and protect all families.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85113330"/>
                  </a:ext>
                </a:extLst>
              </a:tr>
              <a:tr h="0">
                <a:tc>
                  <a:txBody>
                    <a:bodyPr/>
                    <a:lstStyle/>
                    <a:p>
                      <a:pPr algn="ctr">
                        <a:spcBef>
                          <a:spcPts val="500"/>
                        </a:spcBef>
                        <a:spcAft>
                          <a:spcPts val="500"/>
                        </a:spcAft>
                        <a:tabLst>
                          <a:tab pos="354330" algn="l"/>
                        </a:tabLs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Cognitive (%)</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34.02</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31.06</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2839707131"/>
                  </a:ext>
                </a:extLst>
              </a:tr>
              <a:tr h="0">
                <a:tc>
                  <a:txBody>
                    <a:bodyPr/>
                    <a:lstStyle/>
                    <a:p>
                      <a:pPr algn="ctr">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Emotion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7.36</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9.66</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763383969"/>
                  </a:ext>
                </a:extLst>
              </a:tr>
              <a:tr h="0">
                <a:tc>
                  <a:txBody>
                    <a:bodyPr/>
                    <a:lstStyle/>
                    <a:p>
                      <a:pPr algn="ctr">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Moral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4.6</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7.53</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566810196"/>
                  </a:ext>
                </a:extLst>
              </a:tr>
              <a:tr h="0">
                <a:tc>
                  <a:txBody>
                    <a:bodyPr/>
                    <a:lstStyle/>
                    <a:p>
                      <a:pPr algn="ctr">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Petition description score</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1.3678</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1.3319</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3785551719"/>
                  </a:ext>
                </a:extLst>
              </a:tr>
            </a:tbl>
          </a:graphicData>
        </a:graphic>
      </p:graphicFrame>
    </p:spTree>
    <p:extLst>
      <p:ext uri="{BB962C8B-B14F-4D97-AF65-F5344CB8AC3E}">
        <p14:creationId xmlns:p14="http://schemas.microsoft.com/office/powerpoint/2010/main" val="2105786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標題 1"/>
          <p:cNvSpPr>
            <a:spLocks noGrp="1"/>
          </p:cNvSpPr>
          <p:nvPr>
            <p:ph type="title"/>
          </p:nvPr>
        </p:nvSpPr>
        <p:spPr/>
        <p:txBody>
          <a:bodyPr/>
          <a:lstStyle/>
          <a:p>
            <a:r>
              <a:rPr lang="en-US" altLang="zh-TW" dirty="0"/>
              <a:t>Background</a:t>
            </a:r>
            <a:endParaRPr lang="zh-TW" altLang="en-US" dirty="0"/>
          </a:p>
        </p:txBody>
      </p:sp>
      <p:sp>
        <p:nvSpPr>
          <p:cNvPr id="1024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38140392-D36C-41A5-B595-8B39E2EB7C0A}" type="slidenum">
              <a:rPr kumimoji="0" lang="en-US" altLang="zh-TW" sz="1400" smtClean="0">
                <a:ea typeface="新細明體" panose="02020500000000000000" pitchFamily="18" charset="-120"/>
              </a:rPr>
              <a:pPr>
                <a:spcBef>
                  <a:spcPct val="0"/>
                </a:spcBef>
                <a:buFontTx/>
                <a:buNone/>
              </a:pPr>
              <a:t>4</a:t>
            </a:fld>
            <a:endParaRPr kumimoji="0" lang="en-US" altLang="zh-TW" sz="1400" dirty="0">
              <a:ea typeface="新細明體" panose="02020500000000000000" pitchFamily="18" charset="-120"/>
            </a:endParaRPr>
          </a:p>
        </p:txBody>
      </p:sp>
      <p:sp>
        <p:nvSpPr>
          <p:cNvPr id="4" name="內容版面配置區 1"/>
          <p:cNvSpPr>
            <a:spLocks noGrp="1"/>
          </p:cNvSpPr>
          <p:nvPr>
            <p:ph idx="1"/>
          </p:nvPr>
        </p:nvSpPr>
        <p:spPr>
          <a:xfrm>
            <a:off x="107504" y="1196752"/>
            <a:ext cx="8743032" cy="4896321"/>
          </a:xfrm>
        </p:spPr>
        <p:txBody>
          <a:bodyPr/>
          <a:lstStyle/>
          <a:p>
            <a:r>
              <a:rPr lang="en-US" altLang="zh-TW" dirty="0"/>
              <a:t> Nowadays, so much </a:t>
            </a:r>
            <a:r>
              <a:rPr lang="en-US" altLang="zh-TW" dirty="0">
                <a:solidFill>
                  <a:srgbClr val="0000FF"/>
                </a:solidFill>
              </a:rPr>
              <a:t>collective action </a:t>
            </a:r>
            <a:r>
              <a:rPr lang="en-US" altLang="zh-TW" dirty="0"/>
              <a:t>takes place online</a:t>
            </a:r>
            <a:endParaRPr lang="en-US" altLang="zh-TW" dirty="0">
              <a:solidFill>
                <a:srgbClr val="0000FF"/>
              </a:solidFill>
            </a:endParaRPr>
          </a:p>
          <a:p>
            <a:pPr lvl="1"/>
            <a:r>
              <a:rPr lang="en-US" altLang="zh-TW" dirty="0"/>
              <a:t>Digital media's evolution and usage have transformed the practice of collective action. </a:t>
            </a:r>
            <a:r>
              <a:rPr lang="en-US" altLang="zh-TW" sz="1600" dirty="0">
                <a:solidFill>
                  <a:schemeClr val="bg1">
                    <a:lumMod val="75000"/>
                  </a:schemeClr>
                </a:solidFill>
              </a:rPr>
              <a:t>(M. Tarafdar et al.,</a:t>
            </a:r>
            <a:r>
              <a:rPr lang="zh-TW" altLang="en-US" sz="1600" dirty="0">
                <a:solidFill>
                  <a:schemeClr val="bg1">
                    <a:lumMod val="75000"/>
                  </a:schemeClr>
                </a:solidFill>
              </a:rPr>
              <a:t> </a:t>
            </a:r>
            <a:r>
              <a:rPr lang="en-US" altLang="zh-TW" sz="1600" dirty="0">
                <a:solidFill>
                  <a:schemeClr val="bg1">
                    <a:lumMod val="75000"/>
                  </a:schemeClr>
                </a:solidFill>
              </a:rPr>
              <a:t>2021)</a:t>
            </a:r>
          </a:p>
          <a:p>
            <a:pPr lvl="1"/>
            <a:r>
              <a:rPr lang="en-US" altLang="zh-TW" dirty="0"/>
              <a:t>Digital records of activities allow researchers to generate real-time transactional data on specific behavior.</a:t>
            </a:r>
            <a:r>
              <a:rPr lang="en-US" altLang="zh-TW" sz="1600" dirty="0">
                <a:solidFill>
                  <a:schemeClr val="bg1">
                    <a:lumMod val="75000"/>
                  </a:schemeClr>
                </a:solidFill>
              </a:rPr>
              <a:t> (S. A. Hale et al., 2013)</a:t>
            </a:r>
            <a:endParaRPr lang="en-US" altLang="zh-TW" dirty="0"/>
          </a:p>
          <a:p>
            <a:r>
              <a:rPr lang="zh-TW" altLang="en-US" dirty="0"/>
              <a:t> </a:t>
            </a:r>
            <a:r>
              <a:rPr lang="en-US" altLang="zh-TW" dirty="0">
                <a:solidFill>
                  <a:srgbClr val="0000FF"/>
                </a:solidFill>
              </a:rPr>
              <a:t>‘Online petitioning’ </a:t>
            </a:r>
            <a:r>
              <a:rPr lang="en-US" altLang="zh-TW" dirty="0"/>
              <a:t>is a way to let people achieve their goals</a:t>
            </a:r>
            <a:r>
              <a:rPr lang="en-US" altLang="zh-TW" dirty="0">
                <a:solidFill>
                  <a:srgbClr val="0000FF"/>
                </a:solidFill>
              </a:rPr>
              <a:t> </a:t>
            </a:r>
            <a:endParaRPr lang="en-US" altLang="zh-TW" dirty="0"/>
          </a:p>
          <a:p>
            <a:pPr lvl="1"/>
            <a:r>
              <a:rPr lang="en-US" altLang="zh-TW" dirty="0"/>
              <a:t>As of 2021, </a:t>
            </a:r>
            <a:r>
              <a:rPr lang="en-US" altLang="zh-TW" dirty="0">
                <a:solidFill>
                  <a:srgbClr val="0000FF"/>
                </a:solidFill>
              </a:rPr>
              <a:t>more than 790 thousand petitions </a:t>
            </a:r>
            <a:r>
              <a:rPr lang="en-US" altLang="zh-TW" dirty="0"/>
              <a:t>were launched.</a:t>
            </a:r>
            <a:endParaRPr lang="en-US" altLang="zh-TW" sz="1600" dirty="0">
              <a:solidFill>
                <a:schemeClr val="bg1">
                  <a:lumMod val="75000"/>
                </a:schemeClr>
              </a:solidFill>
            </a:endParaRPr>
          </a:p>
          <a:p>
            <a:pPr lvl="1"/>
            <a:r>
              <a:rPr lang="en-US" altLang="zh-TW" dirty="0">
                <a:solidFill>
                  <a:srgbClr val="0000FF"/>
                </a:solidFill>
              </a:rPr>
              <a:t>Soliciting enough signatures </a:t>
            </a:r>
            <a:r>
              <a:rPr lang="en-US" altLang="zh-TW" dirty="0"/>
              <a:t>is the top priority for every petition.</a:t>
            </a:r>
            <a:endParaRPr lang="en-US" altLang="zh-TW" dirty="0">
              <a:solidFill>
                <a:srgbClr val="0000FF"/>
              </a:solidFill>
            </a:endParaRPr>
          </a:p>
          <a:p>
            <a:pPr lvl="1"/>
            <a:r>
              <a:rPr lang="en-US" altLang="zh-TW" dirty="0"/>
              <a:t>The social network takes an important role in information diffusion.  </a:t>
            </a:r>
            <a:r>
              <a:rPr lang="en-US" altLang="zh-TW" sz="1600" dirty="0">
                <a:solidFill>
                  <a:schemeClr val="bg1">
                    <a:lumMod val="75000"/>
                  </a:schemeClr>
                </a:solidFill>
              </a:rPr>
              <a:t>(M. S. </a:t>
            </a:r>
            <a:r>
              <a:rPr lang="en-US" altLang="zh-TW" sz="1600" dirty="0" err="1">
                <a:solidFill>
                  <a:schemeClr val="bg1">
                    <a:lumMod val="75000"/>
                  </a:schemeClr>
                </a:solidFill>
              </a:rPr>
              <a:t>Jalali</a:t>
            </a:r>
            <a:r>
              <a:rPr lang="en-US" altLang="zh-TW" sz="1600" dirty="0">
                <a:solidFill>
                  <a:schemeClr val="bg1">
                    <a:lumMod val="75000"/>
                  </a:schemeClr>
                </a:solidFill>
              </a:rPr>
              <a:t> et al. 2016)</a:t>
            </a:r>
            <a:endParaRPr lang="en-US" altLang="zh-TW" dirty="0"/>
          </a:p>
          <a:p>
            <a:r>
              <a:rPr lang="en-US" altLang="zh-TW" dirty="0"/>
              <a:t>Investigating </a:t>
            </a:r>
            <a:r>
              <a:rPr lang="en-US" altLang="zh-TW" dirty="0">
                <a:solidFill>
                  <a:srgbClr val="0000FF"/>
                </a:solidFill>
              </a:rPr>
              <a:t>success factors </a:t>
            </a:r>
            <a:r>
              <a:rPr lang="en-US" altLang="zh-TW" dirty="0"/>
              <a:t>of online petitions</a:t>
            </a:r>
          </a:p>
          <a:p>
            <a:pPr lvl="1"/>
            <a:r>
              <a:rPr lang="en-US" altLang="zh-TW" dirty="0"/>
              <a:t>Analyze online petition case information </a:t>
            </a:r>
            <a:r>
              <a:rPr lang="en-US" altLang="zh-TW" sz="1600" dirty="0">
                <a:solidFill>
                  <a:schemeClr val="bg1">
                    <a:lumMod val="75000"/>
                  </a:schemeClr>
                </a:solidFill>
              </a:rPr>
              <a:t>(A. </a:t>
            </a:r>
            <a:r>
              <a:rPr lang="en-US" altLang="zh-TW" sz="1600" dirty="0" err="1">
                <a:solidFill>
                  <a:schemeClr val="bg1">
                    <a:lumMod val="75000"/>
                  </a:schemeClr>
                </a:solidFill>
              </a:rPr>
              <a:t>Noshokaty</a:t>
            </a:r>
            <a:r>
              <a:rPr lang="zh-TW" altLang="en-US" sz="1600" dirty="0">
                <a:solidFill>
                  <a:schemeClr val="bg1">
                    <a:lumMod val="75000"/>
                  </a:schemeClr>
                </a:solidFill>
              </a:rPr>
              <a:t> </a:t>
            </a:r>
            <a:r>
              <a:rPr lang="en-US" altLang="zh-TW" sz="1600" dirty="0">
                <a:solidFill>
                  <a:schemeClr val="bg1">
                    <a:lumMod val="75000"/>
                  </a:schemeClr>
                </a:solidFill>
              </a:rPr>
              <a:t>et al., 2016)</a:t>
            </a:r>
          </a:p>
          <a:p>
            <a:pPr lvl="1"/>
            <a:r>
              <a:rPr lang="en-US" altLang="zh-TW" dirty="0"/>
              <a:t>Exploit </a:t>
            </a:r>
            <a:r>
              <a:rPr lang="en-US" altLang="zh-TW" dirty="0">
                <a:solidFill>
                  <a:srgbClr val="0000FF"/>
                </a:solidFill>
              </a:rPr>
              <a:t>social media intelligence </a:t>
            </a:r>
            <a:r>
              <a:rPr lang="en-US" altLang="zh-TW" dirty="0"/>
              <a:t>to predict the success rate for each petition.</a:t>
            </a:r>
          </a:p>
          <a:p>
            <a:pPr lvl="1"/>
            <a:endParaRPr lang="en-US" altLang="zh-TW" dirty="0"/>
          </a:p>
          <a:p>
            <a:endParaRPr lang="en-US" altLang="zh-TW" dirty="0">
              <a:solidFill>
                <a:srgbClr val="0000FF"/>
              </a:solidFill>
            </a:endParaRPr>
          </a:p>
        </p:txBody>
      </p:sp>
    </p:spTree>
    <p:extLst>
      <p:ext uri="{BB962C8B-B14F-4D97-AF65-F5344CB8AC3E}">
        <p14:creationId xmlns:p14="http://schemas.microsoft.com/office/powerpoint/2010/main" val="12676012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0E8D7CB-F0CF-4046-9F33-9A50DFEF18A4}"/>
              </a:ext>
            </a:extLst>
          </p:cNvPr>
          <p:cNvSpPr>
            <a:spLocks noGrp="1"/>
          </p:cNvSpPr>
          <p:nvPr>
            <p:ph type="title"/>
          </p:nvPr>
        </p:nvSpPr>
        <p:spPr/>
        <p:txBody>
          <a:bodyPr/>
          <a:lstStyle/>
          <a:p>
            <a:r>
              <a:rPr lang="en-US" altLang="zh-TW" dirty="0"/>
              <a:t>Online Petition Cases Recommendation Module</a:t>
            </a:r>
            <a:endParaRPr lang="zh-TW" altLang="en-US" dirty="0"/>
          </a:p>
        </p:txBody>
      </p:sp>
      <p:graphicFrame>
        <p:nvGraphicFramePr>
          <p:cNvPr id="6" name="內容版面配置區 5">
            <a:extLst>
              <a:ext uri="{FF2B5EF4-FFF2-40B4-BE49-F238E27FC236}">
                <a16:creationId xmlns:a16="http://schemas.microsoft.com/office/drawing/2014/main" id="{DCA2D7E4-2FE3-491C-B02E-3E4BA57CD6E2}"/>
              </a:ext>
            </a:extLst>
          </p:cNvPr>
          <p:cNvGraphicFramePr>
            <a:graphicFrameLocks noGrp="1"/>
          </p:cNvGraphicFramePr>
          <p:nvPr>
            <p:ph idx="1"/>
            <p:extLst>
              <p:ext uri="{D42A27DB-BD31-4B8C-83A1-F6EECF244321}">
                <p14:modId xmlns:p14="http://schemas.microsoft.com/office/powerpoint/2010/main" val="440156433"/>
              </p:ext>
            </p:extLst>
          </p:nvPr>
        </p:nvGraphicFramePr>
        <p:xfrm>
          <a:off x="306548" y="5040600"/>
          <a:ext cx="8675688" cy="1097280"/>
        </p:xfrm>
        <a:graphic>
          <a:graphicData uri="http://schemas.openxmlformats.org/drawingml/2006/table">
            <a:tbl>
              <a:tblPr firstRow="1" firstCol="1" bandRow="1"/>
              <a:tblGrid>
                <a:gridCol w="1734945">
                  <a:extLst>
                    <a:ext uri="{9D8B030D-6E8A-4147-A177-3AD203B41FA5}">
                      <a16:colId xmlns:a16="http://schemas.microsoft.com/office/drawing/2014/main" val="3830832654"/>
                    </a:ext>
                  </a:extLst>
                </a:gridCol>
                <a:gridCol w="1734945">
                  <a:extLst>
                    <a:ext uri="{9D8B030D-6E8A-4147-A177-3AD203B41FA5}">
                      <a16:colId xmlns:a16="http://schemas.microsoft.com/office/drawing/2014/main" val="1344966127"/>
                    </a:ext>
                  </a:extLst>
                </a:gridCol>
                <a:gridCol w="1734945">
                  <a:extLst>
                    <a:ext uri="{9D8B030D-6E8A-4147-A177-3AD203B41FA5}">
                      <a16:colId xmlns:a16="http://schemas.microsoft.com/office/drawing/2014/main" val="4228834021"/>
                    </a:ext>
                  </a:extLst>
                </a:gridCol>
                <a:gridCol w="1734945">
                  <a:extLst>
                    <a:ext uri="{9D8B030D-6E8A-4147-A177-3AD203B41FA5}">
                      <a16:colId xmlns:a16="http://schemas.microsoft.com/office/drawing/2014/main" val="529385236"/>
                    </a:ext>
                  </a:extLst>
                </a:gridCol>
                <a:gridCol w="1735908">
                  <a:extLst>
                    <a:ext uri="{9D8B030D-6E8A-4147-A177-3AD203B41FA5}">
                      <a16:colId xmlns:a16="http://schemas.microsoft.com/office/drawing/2014/main" val="3596158872"/>
                    </a:ext>
                  </a:extLst>
                </a:gridCol>
              </a:tblGrid>
              <a:tr h="0">
                <a:tc>
                  <a:txBody>
                    <a:bodyPr/>
                    <a:lstStyle/>
                    <a:p>
                      <a:pPr algn="ctr">
                        <a:spcBef>
                          <a:spcPts val="200"/>
                        </a:spcBef>
                        <a:spcAft>
                          <a:spcPts val="200"/>
                        </a:spcAft>
                      </a:pPr>
                      <a:r>
                        <a:rPr lang="en-US" sz="1800" b="1" i="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Activist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8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8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8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8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2384017563"/>
                  </a:ext>
                </a:extLst>
              </a:tr>
              <a:tr h="0">
                <a:tc>
                  <a:txBody>
                    <a:bodyPr/>
                    <a:lstStyle/>
                    <a:p>
                      <a:pPr algn="ctr">
                        <a:spcBef>
                          <a:spcPts val="200"/>
                        </a:spcBef>
                        <a:spcAft>
                          <a:spcPts val="200"/>
                        </a:spcAft>
                      </a:pPr>
                      <a:r>
                        <a:rPr lang="en-US" sz="1800" i="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dealzcard</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a:noFill/>
                    </a:lnB>
                    <a:solidFill>
                      <a:srgbClr val="FFFFFF"/>
                    </a:solidFill>
                  </a:tcPr>
                </a:tc>
                <a:tc>
                  <a:txBody>
                    <a:bodyPr/>
                    <a:lstStyle/>
                    <a:p>
                      <a:pPr algn="ctr">
                        <a:spcBef>
                          <a:spcPts val="200"/>
                        </a:spcBef>
                        <a:spcAft>
                          <a:spcPts val="2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16346447</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17647609</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23075278</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3295201468"/>
                  </a:ext>
                </a:extLst>
              </a:tr>
              <a:tr h="0">
                <a:tc>
                  <a:txBody>
                    <a:bodyPr/>
                    <a:lstStyle/>
                    <a:p>
                      <a:pPr algn="ctr">
                        <a:spcBef>
                          <a:spcPts val="200"/>
                        </a:spcBef>
                        <a:spcAft>
                          <a:spcPts val="200"/>
                        </a:spcAft>
                      </a:pPr>
                      <a:r>
                        <a:rPr lang="en-US" sz="1800" i="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HumphreyKissa</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28429910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31866145</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27333238</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3312757761"/>
                  </a:ext>
                </a:extLst>
              </a:tr>
              <a:tr h="0">
                <a:tc>
                  <a:txBody>
                    <a:bodyPr/>
                    <a:lstStyle/>
                    <a:p>
                      <a:pPr algn="ctr">
                        <a:spcBef>
                          <a:spcPts val="200"/>
                        </a:spcBef>
                        <a:spcAft>
                          <a:spcPts val="200"/>
                        </a:spcAft>
                      </a:pPr>
                      <a:r>
                        <a:rPr lang="en-US" sz="1800" i="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sasosway</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24641578</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24677017</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29425665</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spcBef>
                          <a:spcPts val="200"/>
                        </a:spcBef>
                        <a:spcAft>
                          <a:spcPts val="2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3271174878"/>
                  </a:ext>
                </a:extLst>
              </a:tr>
            </a:tbl>
          </a:graphicData>
        </a:graphic>
      </p:graphicFrame>
      <p:sp>
        <p:nvSpPr>
          <p:cNvPr id="4" name="投影片編號版面配置區 3">
            <a:extLst>
              <a:ext uri="{FF2B5EF4-FFF2-40B4-BE49-F238E27FC236}">
                <a16:creationId xmlns:a16="http://schemas.microsoft.com/office/drawing/2014/main" id="{ECDCB1C2-F82B-4A28-BDAD-49B6FAECEBB0}"/>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40</a:t>
            </a:fld>
            <a:endParaRPr lang="en-US" altLang="zh-TW" dirty="0"/>
          </a:p>
        </p:txBody>
      </p:sp>
      <p:sp>
        <p:nvSpPr>
          <p:cNvPr id="8" name="內容版面配置區 4">
            <a:extLst>
              <a:ext uri="{FF2B5EF4-FFF2-40B4-BE49-F238E27FC236}">
                <a16:creationId xmlns:a16="http://schemas.microsoft.com/office/drawing/2014/main" id="{20B2E55F-0DE9-4624-B193-2B79D014CC18}"/>
              </a:ext>
            </a:extLst>
          </p:cNvPr>
          <p:cNvSpPr txBox="1">
            <a:spLocks/>
          </p:cNvSpPr>
          <p:nvPr/>
        </p:nvSpPr>
        <p:spPr bwMode="auto">
          <a:xfrm>
            <a:off x="161764" y="1268760"/>
            <a:ext cx="8820472" cy="3816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Success Rate Computing</a:t>
            </a:r>
          </a:p>
          <a:p>
            <a:pPr lvl="1"/>
            <a:r>
              <a:rPr lang="en-US" altLang="zh-TW" kern="0" dirty="0"/>
              <a:t>Machine learning methods: </a:t>
            </a:r>
            <a:r>
              <a:rPr lang="en-US" altLang="zh-TW" dirty="0" err="1"/>
              <a:t>XGBoost</a:t>
            </a:r>
            <a:r>
              <a:rPr lang="en-US" altLang="zh-TW" dirty="0"/>
              <a:t>, logistic regression, KNN, and multinomial Naïve Bayes</a:t>
            </a:r>
            <a:endParaRPr lang="en-US" altLang="zh-TW" kern="0" dirty="0"/>
          </a:p>
          <a:p>
            <a:pPr lvl="1"/>
            <a:r>
              <a:rPr lang="en-US" altLang="zh-TW" kern="0" dirty="0"/>
              <a:t>Use precision, recall, F1-score, and AUC score from </a:t>
            </a:r>
            <a:r>
              <a:rPr lang="en-US" altLang="zh-TW" kern="0" dirty="0">
                <a:solidFill>
                  <a:srgbClr val="0000FF"/>
                </a:solidFill>
              </a:rPr>
              <a:t>confusion matrix </a:t>
            </a:r>
            <a:r>
              <a:rPr lang="en-US" altLang="zh-TW" kern="0" dirty="0"/>
              <a:t>to determine the model's performance.</a:t>
            </a:r>
          </a:p>
          <a:p>
            <a:pPr lvl="1"/>
            <a:r>
              <a:rPr lang="en-US" altLang="zh-TW" kern="0" dirty="0"/>
              <a:t>We use </a:t>
            </a:r>
            <a:r>
              <a:rPr lang="en-US" altLang="zh-TW" kern="0" dirty="0" err="1">
                <a:solidFill>
                  <a:srgbClr val="0000FF"/>
                </a:solidFill>
              </a:rPr>
              <a:t>XGBoost</a:t>
            </a:r>
            <a:r>
              <a:rPr lang="en-US" altLang="zh-TW" kern="0" dirty="0"/>
              <a:t> to predict success rate of petitions.</a:t>
            </a:r>
          </a:p>
          <a:p>
            <a:pPr marL="457200" lvl="1" indent="0">
              <a:buFontTx/>
              <a:buNone/>
            </a:pPr>
            <a:endParaRPr lang="en-US" altLang="zh-TW" kern="0" dirty="0"/>
          </a:p>
          <a:p>
            <a:r>
              <a:rPr lang="en-US" altLang="zh-TW" kern="0" dirty="0"/>
              <a:t>Petition List Recommendation</a:t>
            </a:r>
          </a:p>
          <a:p>
            <a:pPr lvl="1"/>
            <a:r>
              <a:rPr lang="en-US" altLang="zh-TW" dirty="0"/>
              <a:t>The activist preference scores of each activist were combined to generate a list of online petition cases and recommended to activists.</a:t>
            </a:r>
            <a:endParaRPr lang="zh-TW" altLang="zh-TW" dirty="0"/>
          </a:p>
          <a:p>
            <a:pPr lvl="1"/>
            <a:endParaRPr lang="en-US" altLang="zh-TW" kern="0" dirty="0"/>
          </a:p>
          <a:p>
            <a:endParaRPr lang="en-US" altLang="zh-TW" kern="0" dirty="0"/>
          </a:p>
        </p:txBody>
      </p:sp>
    </p:spTree>
    <p:extLst>
      <p:ext uri="{BB962C8B-B14F-4D97-AF65-F5344CB8AC3E}">
        <p14:creationId xmlns:p14="http://schemas.microsoft.com/office/powerpoint/2010/main" val="1934542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sz="3600" dirty="0"/>
              <a:t>Evaluation of Different Machine Learning Algorithms</a:t>
            </a:r>
            <a:endParaRPr lang="zh-TW" altLang="en-US" sz="32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41</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161764" y="1178856"/>
            <a:ext cx="8820472" cy="5130464"/>
          </a:xfrm>
        </p:spPr>
        <p:txBody>
          <a:bodyPr/>
          <a:lstStyle/>
          <a:p>
            <a:r>
              <a:rPr lang="en-US" altLang="zh-TW" dirty="0"/>
              <a:t>Model Selection</a:t>
            </a:r>
          </a:p>
          <a:p>
            <a:pPr lvl="1"/>
            <a:r>
              <a:rPr lang="en-US" altLang="zh-TW" dirty="0"/>
              <a:t>Use accuracy, recall, precision, F1-score and AUC to measure the model performances.</a:t>
            </a:r>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marL="457200" lvl="1" indent="0">
              <a:buNone/>
            </a:pPr>
            <a:endParaRPr lang="en-US" altLang="zh-TW" dirty="0"/>
          </a:p>
          <a:p>
            <a:r>
              <a:rPr lang="en-US" altLang="zh-TW" dirty="0"/>
              <a:t>AUC</a:t>
            </a:r>
          </a:p>
          <a:p>
            <a:pPr lvl="1"/>
            <a:r>
              <a:rPr lang="en-US" altLang="zh-TW" dirty="0"/>
              <a:t>By combining confusion matrices at all threshold values, the ROC curve summarizes performance. AUC is the area under the ROC curve and has a value between 0 and 1.</a:t>
            </a:r>
          </a:p>
        </p:txBody>
      </p:sp>
      <p:graphicFrame>
        <p:nvGraphicFramePr>
          <p:cNvPr id="3" name="表格 2">
            <a:extLst>
              <a:ext uri="{FF2B5EF4-FFF2-40B4-BE49-F238E27FC236}">
                <a16:creationId xmlns:a16="http://schemas.microsoft.com/office/drawing/2014/main" id="{4741D651-1A4B-4779-8B75-D64CCA9CA698}"/>
              </a:ext>
            </a:extLst>
          </p:cNvPr>
          <p:cNvGraphicFramePr>
            <a:graphicFrameLocks noGrp="1"/>
          </p:cNvGraphicFramePr>
          <p:nvPr>
            <p:extLst>
              <p:ext uri="{D42A27DB-BD31-4B8C-83A1-F6EECF244321}">
                <p14:modId xmlns:p14="http://schemas.microsoft.com/office/powerpoint/2010/main" val="1700327556"/>
              </p:ext>
            </p:extLst>
          </p:nvPr>
        </p:nvGraphicFramePr>
        <p:xfrm>
          <a:off x="1294274" y="2323129"/>
          <a:ext cx="6987252" cy="1254252"/>
        </p:xfrm>
        <a:graphic>
          <a:graphicData uri="http://schemas.openxmlformats.org/drawingml/2006/table">
            <a:tbl>
              <a:tblPr firstRow="1" firstCol="1" bandRow="1"/>
              <a:tblGrid>
                <a:gridCol w="2742667">
                  <a:extLst>
                    <a:ext uri="{9D8B030D-6E8A-4147-A177-3AD203B41FA5}">
                      <a16:colId xmlns:a16="http://schemas.microsoft.com/office/drawing/2014/main" val="1018774848"/>
                    </a:ext>
                  </a:extLst>
                </a:gridCol>
                <a:gridCol w="2121905">
                  <a:extLst>
                    <a:ext uri="{9D8B030D-6E8A-4147-A177-3AD203B41FA5}">
                      <a16:colId xmlns:a16="http://schemas.microsoft.com/office/drawing/2014/main" val="3757281272"/>
                    </a:ext>
                  </a:extLst>
                </a:gridCol>
                <a:gridCol w="2122680">
                  <a:extLst>
                    <a:ext uri="{9D8B030D-6E8A-4147-A177-3AD203B41FA5}">
                      <a16:colId xmlns:a16="http://schemas.microsoft.com/office/drawing/2014/main" val="1708022979"/>
                    </a:ext>
                  </a:extLst>
                </a:gridCol>
              </a:tblGrid>
              <a:tr h="0">
                <a:tc>
                  <a:txBody>
                    <a:bodyPr/>
                    <a:lstStyle/>
                    <a:p>
                      <a:pPr algn="ctr">
                        <a:lnSpc>
                          <a:spcPct val="200000"/>
                        </a:lnSpc>
                        <a:spcBef>
                          <a:spcPts val="500"/>
                        </a:spcBef>
                        <a:spcAft>
                          <a:spcPts val="500"/>
                        </a:spcAft>
                      </a:pPr>
                      <a:r>
                        <a:rPr lang="en-US" sz="1600" b="1" i="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Predicted Class /Actual Class</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lnSpc>
                          <a:spcPct val="200000"/>
                        </a:lnSpc>
                        <a:spcBef>
                          <a:spcPts val="500"/>
                        </a:spcBef>
                        <a:spcAft>
                          <a:spcPts val="5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Positive</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lnSpc>
                          <a:spcPct val="200000"/>
                        </a:lnSpc>
                        <a:spcBef>
                          <a:spcPts val="500"/>
                        </a:spcBef>
                        <a:spcAft>
                          <a:spcPts val="5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Negative</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3175378241"/>
                  </a:ext>
                </a:extLst>
              </a:tr>
              <a:tr h="123731">
                <a:tc>
                  <a:txBody>
                    <a:bodyPr/>
                    <a:lstStyle/>
                    <a:p>
                      <a:pPr algn="ctr">
                        <a:lnSpc>
                          <a:spcPct val="200000"/>
                        </a:lnSpc>
                        <a:spcBef>
                          <a:spcPts val="500"/>
                        </a:spcBef>
                        <a:spcAft>
                          <a:spcPts val="5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Positive</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a:noFill/>
                    </a:lnB>
                    <a:solidFill>
                      <a:srgbClr val="FFFFFF"/>
                    </a:solidFill>
                  </a:tcPr>
                </a:tc>
                <a:tc>
                  <a:txBody>
                    <a:bodyPr/>
                    <a:lstStyle/>
                    <a:p>
                      <a:pPr algn="ctr">
                        <a:lnSpc>
                          <a:spcPct val="200000"/>
                        </a:lnSpc>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True Positive (TP)</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lnSpc>
                          <a:spcPct val="200000"/>
                        </a:lnSpc>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False Positive (FP)</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1910935859"/>
                  </a:ext>
                </a:extLst>
              </a:tr>
              <a:tr h="0">
                <a:tc>
                  <a:txBody>
                    <a:bodyPr/>
                    <a:lstStyle/>
                    <a:p>
                      <a:pPr algn="ctr" latinLnBrk="1">
                        <a:lnSpc>
                          <a:spcPct val="200000"/>
                        </a:lnSpc>
                        <a:spcBef>
                          <a:spcPts val="500"/>
                        </a:spcBef>
                        <a:spcAft>
                          <a:spcPts val="5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Negative</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lnSpc>
                          <a:spcPct val="200000"/>
                        </a:lnSpc>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False Negative (FN)</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lnSpc>
                          <a:spcPct val="200000"/>
                        </a:lnSpc>
                        <a:spcBef>
                          <a:spcPts val="500"/>
                        </a:spcBef>
                        <a:spcAft>
                          <a:spcPts val="5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True Negative (TN)</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534189659"/>
                  </a:ext>
                </a:extLst>
              </a:tr>
            </a:tbl>
          </a:graphicData>
        </a:graphic>
      </p:graphicFrame>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1C3C37D3-5E93-4FAD-86B0-E71485133204}"/>
                  </a:ext>
                </a:extLst>
              </p:cNvPr>
              <p:cNvSpPr/>
              <p:nvPr/>
            </p:nvSpPr>
            <p:spPr>
              <a:xfrm>
                <a:off x="1123170" y="3709207"/>
                <a:ext cx="3598357" cy="55746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sz="1600" i="1">
                          <a:latin typeface="Cambria Math" panose="02040503050406030204" pitchFamily="18" charset="0"/>
                        </a:rPr>
                        <m:t>𝐴𝑐𝑐𝑢𝑟𝑎𝑐𝑦</m:t>
                      </m:r>
                      <m:r>
                        <a:rPr lang="zh-TW" altLang="en-US" sz="1600">
                          <a:latin typeface="Cambria Math" panose="02040503050406030204" pitchFamily="18" charset="0"/>
                        </a:rPr>
                        <m:t>= </m:t>
                      </m:r>
                      <m:f>
                        <m:fPr>
                          <m:ctrlPr>
                            <a:rPr lang="zh-TW" altLang="en-US" sz="1600" i="1">
                              <a:latin typeface="Cambria Math" panose="02040503050406030204" pitchFamily="18" charset="0"/>
                            </a:rPr>
                          </m:ctrlPr>
                        </m:fPr>
                        <m:num>
                          <m:r>
                            <a:rPr lang="zh-TW" altLang="en-US" sz="1600" i="1">
                              <a:latin typeface="Cambria Math" panose="02040503050406030204" pitchFamily="18" charset="0"/>
                            </a:rPr>
                            <m:t>𝑇𝑃</m:t>
                          </m:r>
                          <m:r>
                            <a:rPr lang="zh-TW" altLang="en-US" sz="1600">
                              <a:latin typeface="Cambria Math" panose="02040503050406030204" pitchFamily="18" charset="0"/>
                            </a:rPr>
                            <m:t>+</m:t>
                          </m:r>
                          <m:r>
                            <a:rPr lang="zh-TW" altLang="en-US" sz="1600" i="1">
                              <a:latin typeface="Cambria Math" panose="02040503050406030204" pitchFamily="18" charset="0"/>
                            </a:rPr>
                            <m:t>𝑇𝑁</m:t>
                          </m:r>
                        </m:num>
                        <m:den>
                          <m:r>
                            <a:rPr lang="zh-TW" altLang="en-US" sz="1600" i="1">
                              <a:latin typeface="Cambria Math" panose="02040503050406030204" pitchFamily="18" charset="0"/>
                            </a:rPr>
                            <m:t>𝑇𝑃</m:t>
                          </m:r>
                          <m:r>
                            <a:rPr lang="zh-TW" altLang="en-US" sz="1600">
                              <a:latin typeface="Cambria Math" panose="02040503050406030204" pitchFamily="18" charset="0"/>
                            </a:rPr>
                            <m:t>+</m:t>
                          </m:r>
                          <m:r>
                            <a:rPr lang="zh-TW" altLang="en-US" sz="1600" i="1">
                              <a:latin typeface="Cambria Math" panose="02040503050406030204" pitchFamily="18" charset="0"/>
                            </a:rPr>
                            <m:t>𝐹𝑃</m:t>
                          </m:r>
                          <m:r>
                            <a:rPr lang="zh-TW" altLang="en-US" sz="1600">
                              <a:latin typeface="Cambria Math" panose="02040503050406030204" pitchFamily="18" charset="0"/>
                            </a:rPr>
                            <m:t>+</m:t>
                          </m:r>
                          <m:r>
                            <a:rPr lang="zh-TW" altLang="en-US" sz="1600" i="1">
                              <a:latin typeface="Cambria Math" panose="02040503050406030204" pitchFamily="18" charset="0"/>
                            </a:rPr>
                            <m:t>𝐹𝑁</m:t>
                          </m:r>
                          <m:r>
                            <a:rPr lang="zh-TW" altLang="en-US" sz="1600">
                              <a:latin typeface="Cambria Math" panose="02040503050406030204" pitchFamily="18" charset="0"/>
                            </a:rPr>
                            <m:t>+</m:t>
                          </m:r>
                          <m:r>
                            <a:rPr lang="zh-TW" altLang="en-US" sz="1600" i="1">
                              <a:latin typeface="Cambria Math" panose="02040503050406030204" pitchFamily="18" charset="0"/>
                            </a:rPr>
                            <m:t>𝑇𝑁</m:t>
                          </m:r>
                        </m:den>
                      </m:f>
                    </m:oMath>
                  </m:oMathPara>
                </a14:m>
                <a:endParaRPr lang="zh-TW" altLang="en-US" sz="1600" dirty="0"/>
              </a:p>
            </p:txBody>
          </p:sp>
        </mc:Choice>
        <mc:Fallback xmlns="">
          <p:sp>
            <p:nvSpPr>
              <p:cNvPr id="4" name="矩形 3">
                <a:extLst>
                  <a:ext uri="{FF2B5EF4-FFF2-40B4-BE49-F238E27FC236}">
                    <a16:creationId xmlns:a16="http://schemas.microsoft.com/office/drawing/2014/main" id="{1C3C37D3-5E93-4FAD-86B0-E71485133204}"/>
                  </a:ext>
                </a:extLst>
              </p:cNvPr>
              <p:cNvSpPr>
                <a:spLocks noRot="1" noChangeAspect="1" noMove="1" noResize="1" noEditPoints="1" noAdjustHandles="1" noChangeArrowheads="1" noChangeShapeType="1" noTextEdit="1"/>
              </p:cNvSpPr>
              <p:nvPr/>
            </p:nvSpPr>
            <p:spPr>
              <a:xfrm>
                <a:off x="1123170" y="3709207"/>
                <a:ext cx="3598357" cy="557460"/>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231FD7BF-F959-40D0-BDE8-2C85ACE95AFA}"/>
                  </a:ext>
                </a:extLst>
              </p:cNvPr>
              <p:cNvSpPr/>
              <p:nvPr/>
            </p:nvSpPr>
            <p:spPr>
              <a:xfrm>
                <a:off x="1294274" y="4241963"/>
                <a:ext cx="2187522" cy="5574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sz="1600" i="1">
                          <a:latin typeface="Cambria Math" panose="02040503050406030204" pitchFamily="18" charset="0"/>
                        </a:rPr>
                        <m:t>𝑃𝑟𝑒𝑐𝑖𝑠𝑖𝑜𝑛</m:t>
                      </m:r>
                      <m:r>
                        <a:rPr lang="zh-TW" altLang="en-US" sz="1600">
                          <a:latin typeface="Cambria Math" panose="02040503050406030204" pitchFamily="18" charset="0"/>
                        </a:rPr>
                        <m:t>= </m:t>
                      </m:r>
                      <m:f>
                        <m:fPr>
                          <m:ctrlPr>
                            <a:rPr lang="zh-TW" altLang="en-US" sz="1600" i="1">
                              <a:latin typeface="Cambria Math" panose="02040503050406030204" pitchFamily="18" charset="0"/>
                            </a:rPr>
                          </m:ctrlPr>
                        </m:fPr>
                        <m:num>
                          <m:r>
                            <a:rPr lang="zh-TW" altLang="en-US" sz="1600" i="1">
                              <a:latin typeface="Cambria Math" panose="02040503050406030204" pitchFamily="18" charset="0"/>
                            </a:rPr>
                            <m:t>𝑇𝑃</m:t>
                          </m:r>
                        </m:num>
                        <m:den>
                          <m:r>
                            <a:rPr lang="zh-TW" altLang="en-US" sz="1600" i="1">
                              <a:latin typeface="Cambria Math" panose="02040503050406030204" pitchFamily="18" charset="0"/>
                            </a:rPr>
                            <m:t>𝑇𝑃</m:t>
                          </m:r>
                          <m:r>
                            <a:rPr lang="zh-TW" altLang="en-US" sz="1600">
                              <a:latin typeface="Cambria Math" panose="02040503050406030204" pitchFamily="18" charset="0"/>
                            </a:rPr>
                            <m:t>+</m:t>
                          </m:r>
                          <m:r>
                            <a:rPr lang="zh-TW" altLang="en-US" sz="1600" i="1">
                              <a:latin typeface="Cambria Math" panose="02040503050406030204" pitchFamily="18" charset="0"/>
                            </a:rPr>
                            <m:t>𝐹𝑃</m:t>
                          </m:r>
                        </m:den>
                      </m:f>
                    </m:oMath>
                  </m:oMathPara>
                </a14:m>
                <a:endParaRPr lang="zh-TW" altLang="en-US" sz="1600" dirty="0"/>
              </a:p>
            </p:txBody>
          </p:sp>
        </mc:Choice>
        <mc:Fallback xmlns="">
          <p:sp>
            <p:nvSpPr>
              <p:cNvPr id="6" name="矩形 5">
                <a:extLst>
                  <a:ext uri="{FF2B5EF4-FFF2-40B4-BE49-F238E27FC236}">
                    <a16:creationId xmlns:a16="http://schemas.microsoft.com/office/drawing/2014/main" id="{231FD7BF-F959-40D0-BDE8-2C85ACE95AFA}"/>
                  </a:ext>
                </a:extLst>
              </p:cNvPr>
              <p:cNvSpPr>
                <a:spLocks noRot="1" noChangeAspect="1" noMove="1" noResize="1" noEditPoints="1" noAdjustHandles="1" noChangeArrowheads="1" noChangeShapeType="1" noTextEdit="1"/>
              </p:cNvSpPr>
              <p:nvPr/>
            </p:nvSpPr>
            <p:spPr>
              <a:xfrm>
                <a:off x="1294274" y="4241963"/>
                <a:ext cx="2187522" cy="557460"/>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F29E642B-43AD-4F62-ADF7-C3496715B289}"/>
                  </a:ext>
                </a:extLst>
              </p:cNvPr>
              <p:cNvSpPr/>
              <p:nvPr/>
            </p:nvSpPr>
            <p:spPr>
              <a:xfrm>
                <a:off x="5004048" y="3711387"/>
                <a:ext cx="1911613" cy="5574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sz="1600" i="1">
                          <a:latin typeface="Cambria Math" panose="02040503050406030204" pitchFamily="18" charset="0"/>
                        </a:rPr>
                        <m:t>𝑅𝑒𝑐𝑎𝑙𝑙</m:t>
                      </m:r>
                      <m:r>
                        <a:rPr lang="zh-TW" altLang="en-US" sz="1600">
                          <a:latin typeface="Cambria Math" panose="02040503050406030204" pitchFamily="18" charset="0"/>
                        </a:rPr>
                        <m:t>= </m:t>
                      </m:r>
                      <m:f>
                        <m:fPr>
                          <m:ctrlPr>
                            <a:rPr lang="zh-TW" altLang="en-US" sz="1600" i="1">
                              <a:latin typeface="Cambria Math" panose="02040503050406030204" pitchFamily="18" charset="0"/>
                            </a:rPr>
                          </m:ctrlPr>
                        </m:fPr>
                        <m:num>
                          <m:r>
                            <a:rPr lang="zh-TW" altLang="en-US" sz="1600" i="1">
                              <a:latin typeface="Cambria Math" panose="02040503050406030204" pitchFamily="18" charset="0"/>
                            </a:rPr>
                            <m:t>𝑇𝑃</m:t>
                          </m:r>
                        </m:num>
                        <m:den>
                          <m:r>
                            <a:rPr lang="zh-TW" altLang="en-US" sz="1600" i="1">
                              <a:latin typeface="Cambria Math" panose="02040503050406030204" pitchFamily="18" charset="0"/>
                            </a:rPr>
                            <m:t>𝑇𝑃</m:t>
                          </m:r>
                          <m:r>
                            <a:rPr lang="zh-TW" altLang="en-US" sz="1600">
                              <a:latin typeface="Cambria Math" panose="02040503050406030204" pitchFamily="18" charset="0"/>
                            </a:rPr>
                            <m:t>+</m:t>
                          </m:r>
                          <m:r>
                            <a:rPr lang="zh-TW" altLang="en-US" sz="1600" i="1">
                              <a:latin typeface="Cambria Math" panose="02040503050406030204" pitchFamily="18" charset="0"/>
                            </a:rPr>
                            <m:t>𝐹𝑁</m:t>
                          </m:r>
                        </m:den>
                      </m:f>
                    </m:oMath>
                  </m:oMathPara>
                </a14:m>
                <a:endParaRPr lang="zh-TW" altLang="en-US" sz="1600" dirty="0"/>
              </a:p>
            </p:txBody>
          </p:sp>
        </mc:Choice>
        <mc:Fallback xmlns="">
          <p:sp>
            <p:nvSpPr>
              <p:cNvPr id="8" name="矩形 7">
                <a:extLst>
                  <a:ext uri="{FF2B5EF4-FFF2-40B4-BE49-F238E27FC236}">
                    <a16:creationId xmlns:a16="http://schemas.microsoft.com/office/drawing/2014/main" id="{F29E642B-43AD-4F62-ADF7-C3496715B289}"/>
                  </a:ext>
                </a:extLst>
              </p:cNvPr>
              <p:cNvSpPr>
                <a:spLocks noRot="1" noChangeAspect="1" noMove="1" noResize="1" noEditPoints="1" noAdjustHandles="1" noChangeArrowheads="1" noChangeShapeType="1" noTextEdit="1"/>
              </p:cNvSpPr>
              <p:nvPr/>
            </p:nvSpPr>
            <p:spPr>
              <a:xfrm>
                <a:off x="5004048" y="3711387"/>
                <a:ext cx="1911613" cy="557460"/>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01896B47-4CB8-4F98-9A10-02CFE1F200D8}"/>
                  </a:ext>
                </a:extLst>
              </p:cNvPr>
              <p:cNvSpPr/>
              <p:nvPr/>
            </p:nvSpPr>
            <p:spPr>
              <a:xfrm>
                <a:off x="5004048" y="4241963"/>
                <a:ext cx="3009285" cy="7950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sz="1600" i="1">
                          <a:latin typeface="Cambria Math" panose="02040503050406030204" pitchFamily="18" charset="0"/>
                        </a:rPr>
                        <m:t>𝐹</m:t>
                      </m:r>
                      <m:r>
                        <a:rPr lang="zh-TW" altLang="en-US" sz="1600" i="0">
                          <a:latin typeface="Cambria Math" panose="02040503050406030204" pitchFamily="18" charset="0"/>
                        </a:rPr>
                        <m:t>1 </m:t>
                      </m:r>
                      <m:r>
                        <a:rPr lang="zh-TW" altLang="en-US" sz="1600" i="1">
                          <a:latin typeface="Cambria Math" panose="02040503050406030204" pitchFamily="18" charset="0"/>
                        </a:rPr>
                        <m:t>𝑆𝑐𝑜𝑟𝑒</m:t>
                      </m:r>
                      <m:r>
                        <a:rPr lang="zh-TW" altLang="en-US" sz="1600" i="0">
                          <a:latin typeface="Cambria Math" panose="02040503050406030204" pitchFamily="18" charset="0"/>
                        </a:rPr>
                        <m:t>= </m:t>
                      </m:r>
                      <m:f>
                        <m:fPr>
                          <m:ctrlPr>
                            <a:rPr lang="zh-TW" altLang="en-US" sz="1600" i="1">
                              <a:latin typeface="Cambria Math" panose="02040503050406030204" pitchFamily="18" charset="0"/>
                            </a:rPr>
                          </m:ctrlPr>
                        </m:fPr>
                        <m:num>
                          <m:r>
                            <a:rPr lang="zh-TW" altLang="en-US" sz="1600" i="0">
                              <a:latin typeface="Cambria Math" panose="02040503050406030204" pitchFamily="18" charset="0"/>
                            </a:rPr>
                            <m:t>2</m:t>
                          </m:r>
                        </m:num>
                        <m:den>
                          <m:f>
                            <m:fPr>
                              <m:ctrlPr>
                                <a:rPr lang="zh-TW" altLang="en-US" sz="1600" i="1">
                                  <a:latin typeface="Cambria Math" panose="02040503050406030204" pitchFamily="18" charset="0"/>
                                </a:rPr>
                              </m:ctrlPr>
                            </m:fPr>
                            <m:num>
                              <m:r>
                                <a:rPr lang="zh-TW" altLang="en-US" sz="1600" i="0">
                                  <a:latin typeface="Cambria Math" panose="02040503050406030204" pitchFamily="18" charset="0"/>
                                </a:rPr>
                                <m:t>1</m:t>
                              </m:r>
                            </m:num>
                            <m:den>
                              <m:r>
                                <a:rPr lang="zh-TW" altLang="en-US" sz="1600" i="1">
                                  <a:latin typeface="Cambria Math" panose="02040503050406030204" pitchFamily="18" charset="0"/>
                                </a:rPr>
                                <m:t>𝑝𝑟𝑒𝑐𝑖𝑠𝑖𝑜𝑛</m:t>
                              </m:r>
                            </m:den>
                          </m:f>
                          <m:r>
                            <a:rPr lang="zh-TW" altLang="en-US" sz="1600" i="0">
                              <a:latin typeface="Cambria Math" panose="02040503050406030204" pitchFamily="18" charset="0"/>
                            </a:rPr>
                            <m:t>+</m:t>
                          </m:r>
                          <m:f>
                            <m:fPr>
                              <m:ctrlPr>
                                <a:rPr lang="zh-TW" altLang="en-US" sz="1600" i="1">
                                  <a:latin typeface="Cambria Math" panose="02040503050406030204" pitchFamily="18" charset="0"/>
                                </a:rPr>
                              </m:ctrlPr>
                            </m:fPr>
                            <m:num>
                              <m:r>
                                <a:rPr lang="zh-TW" altLang="en-US" sz="1600" i="0">
                                  <a:latin typeface="Cambria Math" panose="02040503050406030204" pitchFamily="18" charset="0"/>
                                </a:rPr>
                                <m:t>1</m:t>
                              </m:r>
                            </m:num>
                            <m:den>
                              <m:r>
                                <a:rPr lang="zh-TW" altLang="en-US" sz="1600" i="1">
                                  <a:latin typeface="Cambria Math" panose="02040503050406030204" pitchFamily="18" charset="0"/>
                                </a:rPr>
                                <m:t>𝑟𝑒𝑐𝑎𝑙𝑙</m:t>
                              </m:r>
                            </m:den>
                          </m:f>
                        </m:den>
                      </m:f>
                    </m:oMath>
                  </m:oMathPara>
                </a14:m>
                <a:endParaRPr lang="zh-TW" altLang="en-US" sz="1600" dirty="0"/>
              </a:p>
            </p:txBody>
          </p:sp>
        </mc:Choice>
        <mc:Fallback xmlns="">
          <p:sp>
            <p:nvSpPr>
              <p:cNvPr id="9" name="矩形 8">
                <a:extLst>
                  <a:ext uri="{FF2B5EF4-FFF2-40B4-BE49-F238E27FC236}">
                    <a16:creationId xmlns:a16="http://schemas.microsoft.com/office/drawing/2014/main" id="{01896B47-4CB8-4F98-9A10-02CFE1F200D8}"/>
                  </a:ext>
                </a:extLst>
              </p:cNvPr>
              <p:cNvSpPr>
                <a:spLocks noRot="1" noChangeAspect="1" noMove="1" noResize="1" noEditPoints="1" noAdjustHandles="1" noChangeArrowheads="1" noChangeShapeType="1" noTextEdit="1"/>
              </p:cNvSpPr>
              <p:nvPr/>
            </p:nvSpPr>
            <p:spPr>
              <a:xfrm>
                <a:off x="5004048" y="4241963"/>
                <a:ext cx="3009285" cy="795026"/>
              </a:xfrm>
              <a:prstGeom prst="rect">
                <a:avLst/>
              </a:prstGeom>
              <a:blipFill>
                <a:blip r:embed="rId6"/>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7103864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E76E6D-CD21-4269-BE44-658897030C56}"/>
              </a:ext>
            </a:extLst>
          </p:cNvPr>
          <p:cNvSpPr>
            <a:spLocks noGrp="1"/>
          </p:cNvSpPr>
          <p:nvPr>
            <p:ph type="title"/>
          </p:nvPr>
        </p:nvSpPr>
        <p:spPr/>
        <p:txBody>
          <a:bodyPr/>
          <a:lstStyle/>
          <a:p>
            <a:r>
              <a:rPr lang="en-US" altLang="zh-TW" sz="3600" dirty="0"/>
              <a:t>Evaluation of Different Machine Learning Algorithms</a:t>
            </a:r>
            <a:endParaRPr lang="zh-TW" altLang="en-US" sz="3600" dirty="0"/>
          </a:p>
        </p:txBody>
      </p:sp>
      <p:sp>
        <p:nvSpPr>
          <p:cNvPr id="4" name="投影片編號版面配置區 3">
            <a:extLst>
              <a:ext uri="{FF2B5EF4-FFF2-40B4-BE49-F238E27FC236}">
                <a16:creationId xmlns:a16="http://schemas.microsoft.com/office/drawing/2014/main" id="{98F4CF92-63C3-489D-9383-2BB283667648}"/>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42</a:t>
            </a:fld>
            <a:endParaRPr lang="en-US" altLang="zh-TW" dirty="0"/>
          </a:p>
        </p:txBody>
      </p:sp>
      <p:graphicFrame>
        <p:nvGraphicFramePr>
          <p:cNvPr id="8" name="表格 7">
            <a:extLst>
              <a:ext uri="{FF2B5EF4-FFF2-40B4-BE49-F238E27FC236}">
                <a16:creationId xmlns:a16="http://schemas.microsoft.com/office/drawing/2014/main" id="{365E0124-3AD9-432A-915C-AF4FF26EB7EA}"/>
              </a:ext>
            </a:extLst>
          </p:cNvPr>
          <p:cNvGraphicFramePr>
            <a:graphicFrameLocks noGrp="1"/>
          </p:cNvGraphicFramePr>
          <p:nvPr>
            <p:extLst>
              <p:ext uri="{D42A27DB-BD31-4B8C-83A1-F6EECF244321}">
                <p14:modId xmlns:p14="http://schemas.microsoft.com/office/powerpoint/2010/main" val="818944640"/>
              </p:ext>
            </p:extLst>
          </p:nvPr>
        </p:nvGraphicFramePr>
        <p:xfrm>
          <a:off x="838697" y="1230754"/>
          <a:ext cx="7488831" cy="1870338"/>
        </p:xfrm>
        <a:graphic>
          <a:graphicData uri="http://schemas.openxmlformats.org/drawingml/2006/table">
            <a:tbl>
              <a:tblPr firstRow="1" firstCol="1" bandRow="1"/>
              <a:tblGrid>
                <a:gridCol w="1656184">
                  <a:extLst>
                    <a:ext uri="{9D8B030D-6E8A-4147-A177-3AD203B41FA5}">
                      <a16:colId xmlns:a16="http://schemas.microsoft.com/office/drawing/2014/main" val="1765206130"/>
                    </a:ext>
                  </a:extLst>
                </a:gridCol>
                <a:gridCol w="1415843">
                  <a:extLst>
                    <a:ext uri="{9D8B030D-6E8A-4147-A177-3AD203B41FA5}">
                      <a16:colId xmlns:a16="http://schemas.microsoft.com/office/drawing/2014/main" val="1956212667"/>
                    </a:ext>
                  </a:extLst>
                </a:gridCol>
                <a:gridCol w="1104201">
                  <a:extLst>
                    <a:ext uri="{9D8B030D-6E8A-4147-A177-3AD203B41FA5}">
                      <a16:colId xmlns:a16="http://schemas.microsoft.com/office/drawing/2014/main" val="1680349745"/>
                    </a:ext>
                  </a:extLst>
                </a:gridCol>
                <a:gridCol w="1104201">
                  <a:extLst>
                    <a:ext uri="{9D8B030D-6E8A-4147-A177-3AD203B41FA5}">
                      <a16:colId xmlns:a16="http://schemas.microsoft.com/office/drawing/2014/main" val="2633295259"/>
                    </a:ext>
                  </a:extLst>
                </a:gridCol>
                <a:gridCol w="1104201">
                  <a:extLst>
                    <a:ext uri="{9D8B030D-6E8A-4147-A177-3AD203B41FA5}">
                      <a16:colId xmlns:a16="http://schemas.microsoft.com/office/drawing/2014/main" val="1476151097"/>
                    </a:ext>
                  </a:extLst>
                </a:gridCol>
                <a:gridCol w="1104201">
                  <a:extLst>
                    <a:ext uri="{9D8B030D-6E8A-4147-A177-3AD203B41FA5}">
                      <a16:colId xmlns:a16="http://schemas.microsoft.com/office/drawing/2014/main" val="3131550101"/>
                    </a:ext>
                  </a:extLst>
                </a:gridCol>
              </a:tblGrid>
              <a:tr h="199564">
                <a:tc>
                  <a:txBody>
                    <a:bodyPr/>
                    <a:lstStyle/>
                    <a:p>
                      <a:pP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Accuracy</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Precision</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Recall</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F1-score</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AUC</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2301496680"/>
                  </a:ext>
                </a:extLst>
              </a:tr>
              <a:tr h="399129">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Multinomial Naïve Bayes</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a:noFill/>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0.8089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0.2245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0.3455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0.739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a:noFill/>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87529805"/>
                  </a:ext>
                </a:extLst>
              </a:tr>
              <a:tr h="399129">
                <a:tc>
                  <a:txBody>
                    <a:bodyPr/>
                    <a:lstStyle/>
                    <a:p>
                      <a:pPr algn="ctr">
                        <a:spcBef>
                          <a:spcPts val="150"/>
                        </a:spcBef>
                        <a:spcAft>
                          <a:spcPts val="15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Logistic Regression</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0.8104</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0.7091</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0.2653</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0.3861</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0.792</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25390702"/>
                  </a:ext>
                </a:extLst>
              </a:tr>
              <a:tr h="325569">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KNN</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0.8226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0.7541</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0.3129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0.4423</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0.818</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3239204161"/>
                  </a:ext>
                </a:extLst>
              </a:tr>
              <a:tr h="325569">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XGBoost</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0.8945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0.7826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0.7347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0.7579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0.908</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731675807"/>
                  </a:ext>
                </a:extLst>
              </a:tr>
            </a:tbl>
          </a:graphicData>
        </a:graphic>
      </p:graphicFrame>
      <p:sp>
        <p:nvSpPr>
          <p:cNvPr id="9" name="矩形: 圓角 8">
            <a:extLst>
              <a:ext uri="{FF2B5EF4-FFF2-40B4-BE49-F238E27FC236}">
                <a16:creationId xmlns:a16="http://schemas.microsoft.com/office/drawing/2014/main" id="{AD60285A-7D9F-4FDA-B8D3-992C816CC4EA}"/>
              </a:ext>
            </a:extLst>
          </p:cNvPr>
          <p:cNvSpPr/>
          <p:nvPr/>
        </p:nvSpPr>
        <p:spPr>
          <a:xfrm>
            <a:off x="816472" y="2708920"/>
            <a:ext cx="7511056" cy="43204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1" name="圖表 10">
            <a:extLst>
              <a:ext uri="{FF2B5EF4-FFF2-40B4-BE49-F238E27FC236}">
                <a16:creationId xmlns:a16="http://schemas.microsoft.com/office/drawing/2014/main" id="{F32A46C5-3202-477E-AFE2-AECB59C68463}"/>
              </a:ext>
            </a:extLst>
          </p:cNvPr>
          <p:cNvGraphicFramePr/>
          <p:nvPr>
            <p:extLst>
              <p:ext uri="{D42A27DB-BD31-4B8C-83A1-F6EECF244321}">
                <p14:modId xmlns:p14="http://schemas.microsoft.com/office/powerpoint/2010/main" val="2115238351"/>
              </p:ext>
            </p:extLst>
          </p:nvPr>
        </p:nvGraphicFramePr>
        <p:xfrm>
          <a:off x="1745686" y="3215833"/>
          <a:ext cx="5652628" cy="3165495"/>
        </p:xfrm>
        <a:graphic>
          <a:graphicData uri="http://schemas.openxmlformats.org/drawingml/2006/chart">
            <c:chart xmlns:c="http://schemas.openxmlformats.org/drawingml/2006/chart" xmlns:r="http://schemas.openxmlformats.org/officeDocument/2006/relationships" r:id="rId3"/>
          </a:graphicData>
        </a:graphic>
      </p:graphicFrame>
      <p:sp>
        <p:nvSpPr>
          <p:cNvPr id="12" name="矩形: 圓角 11">
            <a:extLst>
              <a:ext uri="{FF2B5EF4-FFF2-40B4-BE49-F238E27FC236}">
                <a16:creationId xmlns:a16="http://schemas.microsoft.com/office/drawing/2014/main" id="{5A8CCB04-46F8-4250-8B4B-F863E1291264}"/>
              </a:ext>
            </a:extLst>
          </p:cNvPr>
          <p:cNvSpPr/>
          <p:nvPr/>
        </p:nvSpPr>
        <p:spPr>
          <a:xfrm>
            <a:off x="6228184" y="3717032"/>
            <a:ext cx="792088" cy="237626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4635357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839074A-F7A2-4E07-ACCB-0ABCA100424B}"/>
              </a:ext>
            </a:extLst>
          </p:cNvPr>
          <p:cNvSpPr>
            <a:spLocks noGrp="1"/>
          </p:cNvSpPr>
          <p:nvPr>
            <p:ph type="title"/>
          </p:nvPr>
        </p:nvSpPr>
        <p:spPr/>
        <p:txBody>
          <a:bodyPr/>
          <a:lstStyle/>
          <a:p>
            <a:r>
              <a:rPr lang="en-US" altLang="zh-TW" sz="3600" dirty="0"/>
              <a:t>Evaluation of Different Modules for Petition Success Prediction</a:t>
            </a:r>
            <a:endParaRPr lang="zh-TW" altLang="en-US" sz="3600" dirty="0"/>
          </a:p>
        </p:txBody>
      </p:sp>
      <p:sp>
        <p:nvSpPr>
          <p:cNvPr id="4" name="投影片編號版面配置區 3">
            <a:extLst>
              <a:ext uri="{FF2B5EF4-FFF2-40B4-BE49-F238E27FC236}">
                <a16:creationId xmlns:a16="http://schemas.microsoft.com/office/drawing/2014/main" id="{CCC38809-A369-46EA-94DD-C7150F805AFB}"/>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43</a:t>
            </a:fld>
            <a:endParaRPr lang="en-US" altLang="zh-TW" dirty="0"/>
          </a:p>
        </p:txBody>
      </p:sp>
      <p:graphicFrame>
        <p:nvGraphicFramePr>
          <p:cNvPr id="12" name="表格 11">
            <a:extLst>
              <a:ext uri="{FF2B5EF4-FFF2-40B4-BE49-F238E27FC236}">
                <a16:creationId xmlns:a16="http://schemas.microsoft.com/office/drawing/2014/main" id="{20967820-E878-4CCA-99F7-B6C518B44983}"/>
              </a:ext>
            </a:extLst>
          </p:cNvPr>
          <p:cNvGraphicFramePr>
            <a:graphicFrameLocks noGrp="1"/>
          </p:cNvGraphicFramePr>
          <p:nvPr>
            <p:extLst>
              <p:ext uri="{D42A27DB-BD31-4B8C-83A1-F6EECF244321}">
                <p14:modId xmlns:p14="http://schemas.microsoft.com/office/powerpoint/2010/main" val="3967095219"/>
              </p:ext>
            </p:extLst>
          </p:nvPr>
        </p:nvGraphicFramePr>
        <p:xfrm>
          <a:off x="834867" y="1268760"/>
          <a:ext cx="7474265" cy="2016222"/>
        </p:xfrm>
        <a:graphic>
          <a:graphicData uri="http://schemas.openxmlformats.org/drawingml/2006/table">
            <a:tbl>
              <a:tblPr firstRow="1" firstCol="1" bandRow="1"/>
              <a:tblGrid>
                <a:gridCol w="1888855">
                  <a:extLst>
                    <a:ext uri="{9D8B030D-6E8A-4147-A177-3AD203B41FA5}">
                      <a16:colId xmlns:a16="http://schemas.microsoft.com/office/drawing/2014/main" val="2338359946"/>
                    </a:ext>
                  </a:extLst>
                </a:gridCol>
                <a:gridCol w="1117082">
                  <a:extLst>
                    <a:ext uri="{9D8B030D-6E8A-4147-A177-3AD203B41FA5}">
                      <a16:colId xmlns:a16="http://schemas.microsoft.com/office/drawing/2014/main" val="102193785"/>
                    </a:ext>
                  </a:extLst>
                </a:gridCol>
                <a:gridCol w="1117082">
                  <a:extLst>
                    <a:ext uri="{9D8B030D-6E8A-4147-A177-3AD203B41FA5}">
                      <a16:colId xmlns:a16="http://schemas.microsoft.com/office/drawing/2014/main" val="976947506"/>
                    </a:ext>
                  </a:extLst>
                </a:gridCol>
                <a:gridCol w="1117082">
                  <a:extLst>
                    <a:ext uri="{9D8B030D-6E8A-4147-A177-3AD203B41FA5}">
                      <a16:colId xmlns:a16="http://schemas.microsoft.com/office/drawing/2014/main" val="1665438256"/>
                    </a:ext>
                  </a:extLst>
                </a:gridCol>
                <a:gridCol w="1117082">
                  <a:extLst>
                    <a:ext uri="{9D8B030D-6E8A-4147-A177-3AD203B41FA5}">
                      <a16:colId xmlns:a16="http://schemas.microsoft.com/office/drawing/2014/main" val="2509361955"/>
                    </a:ext>
                  </a:extLst>
                </a:gridCol>
                <a:gridCol w="1117082">
                  <a:extLst>
                    <a:ext uri="{9D8B030D-6E8A-4147-A177-3AD203B41FA5}">
                      <a16:colId xmlns:a16="http://schemas.microsoft.com/office/drawing/2014/main" val="3314654550"/>
                    </a:ext>
                  </a:extLst>
                </a:gridCol>
              </a:tblGrid>
              <a:tr h="429686">
                <a:tc>
                  <a:txBody>
                    <a:bodyPr/>
                    <a:lstStyle/>
                    <a:p>
                      <a:pP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Accuracy</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Precision</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Recall</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F1-score</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AUC</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1156041192"/>
                  </a:ext>
                </a:extLst>
              </a:tr>
              <a:tr h="396634">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0.8089</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0.2245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0.3455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0.715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457043634"/>
                  </a:ext>
                </a:extLst>
              </a:tr>
              <a:tr h="396634">
                <a:tc>
                  <a:txBody>
                    <a:bodyPr/>
                    <a:lstStyle/>
                    <a:p>
                      <a:pPr algn="ctr">
                        <a:spcBef>
                          <a:spcPts val="200"/>
                        </a:spcBef>
                        <a:spcAft>
                          <a:spcPts val="2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Petition-based</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0.8532</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0.9474</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0.3673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0.5294</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0.886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3376790438"/>
                  </a:ext>
                </a:extLst>
              </a:tr>
              <a:tr h="396634">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SMI</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0.8823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0.8125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0.6190</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0.7027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0.890</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1942025549"/>
                  </a:ext>
                </a:extLst>
              </a:tr>
              <a:tr h="396634">
                <a:tc>
                  <a:txBody>
                    <a:bodyPr/>
                    <a:lstStyle/>
                    <a:p>
                      <a:pPr algn="ctr">
                        <a:spcBef>
                          <a:spcPts val="200"/>
                        </a:spcBef>
                        <a:spcAft>
                          <a:spcPts val="2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IPSMI (Ours)</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0.8945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0.7826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0.7347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0.7579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0.908</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409515543"/>
                  </a:ext>
                </a:extLst>
              </a:tr>
            </a:tbl>
          </a:graphicData>
        </a:graphic>
      </p:graphicFrame>
      <p:graphicFrame>
        <p:nvGraphicFramePr>
          <p:cNvPr id="13" name="圖表 12">
            <a:extLst>
              <a:ext uri="{FF2B5EF4-FFF2-40B4-BE49-F238E27FC236}">
                <a16:creationId xmlns:a16="http://schemas.microsoft.com/office/drawing/2014/main" id="{3136316A-C176-4F26-99C1-03C52D0C2837}"/>
              </a:ext>
            </a:extLst>
          </p:cNvPr>
          <p:cNvGraphicFramePr/>
          <p:nvPr>
            <p:extLst>
              <p:ext uri="{D42A27DB-BD31-4B8C-83A1-F6EECF244321}">
                <p14:modId xmlns:p14="http://schemas.microsoft.com/office/powerpoint/2010/main" val="1713956859"/>
              </p:ext>
            </p:extLst>
          </p:nvPr>
        </p:nvGraphicFramePr>
        <p:xfrm>
          <a:off x="1810805" y="3356987"/>
          <a:ext cx="5544616" cy="3024338"/>
        </p:xfrm>
        <a:graphic>
          <a:graphicData uri="http://schemas.openxmlformats.org/drawingml/2006/chart">
            <c:chart xmlns:c="http://schemas.openxmlformats.org/drawingml/2006/chart" xmlns:r="http://schemas.openxmlformats.org/officeDocument/2006/relationships" r:id="rId3"/>
          </a:graphicData>
        </a:graphic>
      </p:graphicFrame>
      <p:sp>
        <p:nvSpPr>
          <p:cNvPr id="14" name="矩形: 圓角 13">
            <a:extLst>
              <a:ext uri="{FF2B5EF4-FFF2-40B4-BE49-F238E27FC236}">
                <a16:creationId xmlns:a16="http://schemas.microsoft.com/office/drawing/2014/main" id="{EAEC1BC5-16C7-4543-A485-64A97EB1A090}"/>
              </a:ext>
            </a:extLst>
          </p:cNvPr>
          <p:cNvSpPr/>
          <p:nvPr/>
        </p:nvSpPr>
        <p:spPr>
          <a:xfrm>
            <a:off x="827585" y="2852934"/>
            <a:ext cx="7511056" cy="43204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73229157-A3D3-4DA0-902F-8F4071449096}"/>
              </a:ext>
            </a:extLst>
          </p:cNvPr>
          <p:cNvSpPr/>
          <p:nvPr/>
        </p:nvSpPr>
        <p:spPr>
          <a:xfrm>
            <a:off x="6156176" y="3861048"/>
            <a:ext cx="864096" cy="223224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519540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5EF3CF-0B42-4631-8F28-25B92104DCA8}"/>
              </a:ext>
            </a:extLst>
          </p:cNvPr>
          <p:cNvSpPr>
            <a:spLocks noGrp="1"/>
          </p:cNvSpPr>
          <p:nvPr>
            <p:ph type="title"/>
          </p:nvPr>
        </p:nvSpPr>
        <p:spPr/>
        <p:txBody>
          <a:bodyPr/>
          <a:lstStyle/>
          <a:p>
            <a:r>
              <a:rPr lang="en-US" altLang="zh-TW" sz="3600" dirty="0"/>
              <a:t>Comparison of Other Approaches for Petition Success Prediction</a:t>
            </a:r>
            <a:endParaRPr lang="zh-TW" altLang="en-US" sz="3600" dirty="0"/>
          </a:p>
        </p:txBody>
      </p:sp>
      <p:sp>
        <p:nvSpPr>
          <p:cNvPr id="4" name="投影片編號版面配置區 3">
            <a:extLst>
              <a:ext uri="{FF2B5EF4-FFF2-40B4-BE49-F238E27FC236}">
                <a16:creationId xmlns:a16="http://schemas.microsoft.com/office/drawing/2014/main" id="{463D5C28-ECE7-454B-BE0E-5F64A4D6465A}"/>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44</a:t>
            </a:fld>
            <a:endParaRPr lang="en-US" altLang="zh-TW" dirty="0"/>
          </a:p>
        </p:txBody>
      </p:sp>
      <p:sp>
        <p:nvSpPr>
          <p:cNvPr id="7" name="矩形 6">
            <a:extLst>
              <a:ext uri="{FF2B5EF4-FFF2-40B4-BE49-F238E27FC236}">
                <a16:creationId xmlns:a16="http://schemas.microsoft.com/office/drawing/2014/main" id="{8458BF0F-D7F1-4B72-A810-A026BDCFC773}"/>
              </a:ext>
            </a:extLst>
          </p:cNvPr>
          <p:cNvSpPr/>
          <p:nvPr/>
        </p:nvSpPr>
        <p:spPr>
          <a:xfrm>
            <a:off x="107504" y="1223257"/>
            <a:ext cx="9036496" cy="1015663"/>
          </a:xfrm>
          <a:prstGeom prst="rect">
            <a:avLst/>
          </a:prstGeom>
        </p:spPr>
        <p:txBody>
          <a:bodyPr wrap="square">
            <a:spAutoFit/>
          </a:bodyPr>
          <a:lstStyle/>
          <a:p>
            <a:pPr marL="285750" indent="-285750">
              <a:buFont typeface="Arial" panose="020B0604020202020204" pitchFamily="34" charset="0"/>
              <a:buChar char="•"/>
            </a:pPr>
            <a:r>
              <a:rPr lang="en-US" altLang="zh-TW" sz="2000" dirty="0"/>
              <a:t>Compare our method with identified linguistic variables from research (ILV) and the method with Linguistic features and semantic features (PAS). </a:t>
            </a:r>
          </a:p>
          <a:p>
            <a:r>
              <a:rPr lang="en-US" altLang="zh-TW" sz="2000" dirty="0">
                <a:solidFill>
                  <a:schemeClr val="bg1">
                    <a:lumMod val="75000"/>
                  </a:schemeClr>
                </a:solidFill>
              </a:rPr>
              <a:t>    </a:t>
            </a:r>
            <a:r>
              <a:rPr lang="en-US" altLang="zh-TW" sz="1600" dirty="0">
                <a:solidFill>
                  <a:schemeClr val="bg1">
                    <a:lumMod val="75000"/>
                  </a:schemeClr>
                </a:solidFill>
              </a:rPr>
              <a:t>(L. Hagen et al. 2016, P. T. Y. Lee et al.2019)</a:t>
            </a:r>
            <a:endParaRPr lang="zh-TW" altLang="en-US" sz="1600" dirty="0">
              <a:solidFill>
                <a:schemeClr val="bg1">
                  <a:lumMod val="75000"/>
                </a:schemeClr>
              </a:solidFill>
            </a:endParaRPr>
          </a:p>
        </p:txBody>
      </p:sp>
      <p:graphicFrame>
        <p:nvGraphicFramePr>
          <p:cNvPr id="3" name="表格 2">
            <a:extLst>
              <a:ext uri="{FF2B5EF4-FFF2-40B4-BE49-F238E27FC236}">
                <a16:creationId xmlns:a16="http://schemas.microsoft.com/office/drawing/2014/main" id="{846C708D-41E9-49A5-976C-2395841FE04F}"/>
              </a:ext>
            </a:extLst>
          </p:cNvPr>
          <p:cNvGraphicFramePr>
            <a:graphicFrameLocks noGrp="1"/>
          </p:cNvGraphicFramePr>
          <p:nvPr>
            <p:extLst>
              <p:ext uri="{D42A27DB-BD31-4B8C-83A1-F6EECF244321}">
                <p14:modId xmlns:p14="http://schemas.microsoft.com/office/powerpoint/2010/main" val="2889895788"/>
              </p:ext>
            </p:extLst>
          </p:nvPr>
        </p:nvGraphicFramePr>
        <p:xfrm>
          <a:off x="1367644" y="2217873"/>
          <a:ext cx="6552727" cy="1489266"/>
        </p:xfrm>
        <a:graphic>
          <a:graphicData uri="http://schemas.openxmlformats.org/drawingml/2006/table">
            <a:tbl>
              <a:tblPr firstRow="1" firstCol="1" bandRow="1"/>
              <a:tblGrid>
                <a:gridCol w="1207196">
                  <a:extLst>
                    <a:ext uri="{9D8B030D-6E8A-4147-A177-3AD203B41FA5}">
                      <a16:colId xmlns:a16="http://schemas.microsoft.com/office/drawing/2014/main" val="174588413"/>
                    </a:ext>
                  </a:extLst>
                </a:gridCol>
                <a:gridCol w="1167223">
                  <a:extLst>
                    <a:ext uri="{9D8B030D-6E8A-4147-A177-3AD203B41FA5}">
                      <a16:colId xmlns:a16="http://schemas.microsoft.com/office/drawing/2014/main" val="2396625803"/>
                    </a:ext>
                  </a:extLst>
                </a:gridCol>
                <a:gridCol w="1158501">
                  <a:extLst>
                    <a:ext uri="{9D8B030D-6E8A-4147-A177-3AD203B41FA5}">
                      <a16:colId xmlns:a16="http://schemas.microsoft.com/office/drawing/2014/main" val="1237144313"/>
                    </a:ext>
                  </a:extLst>
                </a:gridCol>
                <a:gridCol w="1071287">
                  <a:extLst>
                    <a:ext uri="{9D8B030D-6E8A-4147-A177-3AD203B41FA5}">
                      <a16:colId xmlns:a16="http://schemas.microsoft.com/office/drawing/2014/main" val="818845116"/>
                    </a:ext>
                  </a:extLst>
                </a:gridCol>
                <a:gridCol w="1061838">
                  <a:extLst>
                    <a:ext uri="{9D8B030D-6E8A-4147-A177-3AD203B41FA5}">
                      <a16:colId xmlns:a16="http://schemas.microsoft.com/office/drawing/2014/main" val="2258468170"/>
                    </a:ext>
                  </a:extLst>
                </a:gridCol>
                <a:gridCol w="886682">
                  <a:extLst>
                    <a:ext uri="{9D8B030D-6E8A-4147-A177-3AD203B41FA5}">
                      <a16:colId xmlns:a16="http://schemas.microsoft.com/office/drawing/2014/main" val="2110679310"/>
                    </a:ext>
                  </a:extLst>
                </a:gridCol>
              </a:tblGrid>
              <a:tr h="333862">
                <a:tc>
                  <a:txBody>
                    <a:bodyPr/>
                    <a:lstStyle/>
                    <a:p>
                      <a:pP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Accuracy</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Precision</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Recall</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F1-score</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AUC</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293823245"/>
                  </a:ext>
                </a:extLst>
              </a:tr>
              <a:tr h="333862">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ILV</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0.7875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0.7577</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0.53</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0.6237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0.828</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1997302691"/>
                  </a:ext>
                </a:extLst>
              </a:tr>
              <a:tr h="333862">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PAS</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0.6587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0.5843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0.6193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0.783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555848319"/>
                  </a:ext>
                </a:extLst>
              </a:tr>
              <a:tr h="333862">
                <a:tc>
                  <a:txBody>
                    <a:bodyPr/>
                    <a:lstStyle/>
                    <a:p>
                      <a:pPr algn="ctr">
                        <a:spcBef>
                          <a:spcPts val="200"/>
                        </a:spcBef>
                        <a:spcAft>
                          <a:spcPts val="2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IPSMI </a:t>
                      </a:r>
                      <a:r>
                        <a:rPr lang="en-US" altLang="zh-TW"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(Ours)</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0.8945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0.7826</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0.7347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0.7579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0.908</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4092639870"/>
                  </a:ext>
                </a:extLst>
              </a:tr>
            </a:tbl>
          </a:graphicData>
        </a:graphic>
      </p:graphicFrame>
      <p:sp>
        <p:nvSpPr>
          <p:cNvPr id="9" name="矩形: 圓角 8">
            <a:extLst>
              <a:ext uri="{FF2B5EF4-FFF2-40B4-BE49-F238E27FC236}">
                <a16:creationId xmlns:a16="http://schemas.microsoft.com/office/drawing/2014/main" id="{35279CE6-2149-4541-B925-20E126D1159E}"/>
              </a:ext>
            </a:extLst>
          </p:cNvPr>
          <p:cNvSpPr/>
          <p:nvPr/>
        </p:nvSpPr>
        <p:spPr>
          <a:xfrm>
            <a:off x="1223628" y="3140968"/>
            <a:ext cx="6804755" cy="63902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3" name="圖表 12">
            <a:extLst>
              <a:ext uri="{FF2B5EF4-FFF2-40B4-BE49-F238E27FC236}">
                <a16:creationId xmlns:a16="http://schemas.microsoft.com/office/drawing/2014/main" id="{6766F265-053D-488E-B934-01B9A3CE17C0}"/>
              </a:ext>
            </a:extLst>
          </p:cNvPr>
          <p:cNvGraphicFramePr/>
          <p:nvPr>
            <p:extLst>
              <p:ext uri="{D42A27DB-BD31-4B8C-83A1-F6EECF244321}">
                <p14:modId xmlns:p14="http://schemas.microsoft.com/office/powerpoint/2010/main" val="3515060109"/>
              </p:ext>
            </p:extLst>
          </p:nvPr>
        </p:nvGraphicFramePr>
        <p:xfrm>
          <a:off x="2077410" y="3707139"/>
          <a:ext cx="5420980" cy="2744630"/>
        </p:xfrm>
        <a:graphic>
          <a:graphicData uri="http://schemas.openxmlformats.org/drawingml/2006/chart">
            <c:chart xmlns:c="http://schemas.openxmlformats.org/drawingml/2006/chart" xmlns:r="http://schemas.openxmlformats.org/officeDocument/2006/relationships" r:id="rId3"/>
          </a:graphicData>
        </a:graphic>
      </p:graphicFrame>
      <p:sp>
        <p:nvSpPr>
          <p:cNvPr id="14" name="矩形: 圓角 13">
            <a:extLst>
              <a:ext uri="{FF2B5EF4-FFF2-40B4-BE49-F238E27FC236}">
                <a16:creationId xmlns:a16="http://schemas.microsoft.com/office/drawing/2014/main" id="{D7F62C64-8FB3-4103-83B8-5A700648B2FA}"/>
              </a:ext>
            </a:extLst>
          </p:cNvPr>
          <p:cNvSpPr/>
          <p:nvPr/>
        </p:nvSpPr>
        <p:spPr>
          <a:xfrm>
            <a:off x="5580112" y="4009711"/>
            <a:ext cx="1729545" cy="208358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339385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0FACFA1-ACA2-4716-AE4B-FAB236F8F745}"/>
              </a:ext>
            </a:extLst>
          </p:cNvPr>
          <p:cNvSpPr>
            <a:spLocks noGrp="1"/>
          </p:cNvSpPr>
          <p:nvPr>
            <p:ph type="title"/>
          </p:nvPr>
        </p:nvSpPr>
        <p:spPr/>
        <p:txBody>
          <a:bodyPr/>
          <a:lstStyle/>
          <a:p>
            <a:r>
              <a:rPr lang="en-US" altLang="zh-TW" sz="3600" dirty="0"/>
              <a:t>Evaluation of Recommendation List</a:t>
            </a:r>
            <a:endParaRPr lang="zh-TW" altLang="en-US" sz="3600" dirty="0"/>
          </a:p>
        </p:txBody>
      </p:sp>
      <p:sp>
        <p:nvSpPr>
          <p:cNvPr id="4" name="投影片編號版面配置區 3">
            <a:extLst>
              <a:ext uri="{FF2B5EF4-FFF2-40B4-BE49-F238E27FC236}">
                <a16:creationId xmlns:a16="http://schemas.microsoft.com/office/drawing/2014/main" id="{0670A42F-A567-4A47-80EC-C04D4740C744}"/>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45</a:t>
            </a:fld>
            <a:endParaRPr lang="en-US" altLang="zh-TW" dirty="0"/>
          </a:p>
        </p:txBody>
      </p:sp>
      <p:sp>
        <p:nvSpPr>
          <p:cNvPr id="8" name="內容版面配置區 4">
            <a:extLst>
              <a:ext uri="{FF2B5EF4-FFF2-40B4-BE49-F238E27FC236}">
                <a16:creationId xmlns:a16="http://schemas.microsoft.com/office/drawing/2014/main" id="{BB5A877F-6961-4C04-B49D-262F4C9CBA0B}"/>
              </a:ext>
            </a:extLst>
          </p:cNvPr>
          <p:cNvSpPr>
            <a:spLocks noGrp="1"/>
          </p:cNvSpPr>
          <p:nvPr>
            <p:ph idx="1"/>
          </p:nvPr>
        </p:nvSpPr>
        <p:spPr>
          <a:xfrm>
            <a:off x="-1984" y="980728"/>
            <a:ext cx="8802724" cy="5435599"/>
          </a:xfrm>
        </p:spPr>
        <p:txBody>
          <a:bodyPr/>
          <a:lstStyle/>
          <a:p>
            <a:r>
              <a:rPr lang="en-US" altLang="zh-TW" dirty="0"/>
              <a:t>Percentage of successful</a:t>
            </a:r>
            <a:r>
              <a:rPr lang="zh-TW" altLang="en-US" dirty="0"/>
              <a:t> </a:t>
            </a:r>
            <a:r>
              <a:rPr lang="en-US" altLang="zh-TW" dirty="0"/>
              <a:t>case</a:t>
            </a:r>
          </a:p>
          <a:p>
            <a:pPr lvl="1"/>
            <a:r>
              <a:rPr lang="en-US" altLang="zh-TW" dirty="0"/>
              <a:t>We assume that everyone will sign our recommended petition cases, and then calculate the percentage of recommended top-N cases that are actually successful.</a:t>
            </a:r>
          </a:p>
          <a:p>
            <a:endParaRPr lang="en-US" altLang="zh-TW" sz="1600" dirty="0"/>
          </a:p>
          <a:p>
            <a:endParaRPr lang="en-US" altLang="zh-TW" sz="900" dirty="0"/>
          </a:p>
          <a:p>
            <a:r>
              <a:rPr lang="en-US" altLang="zh-TW" dirty="0"/>
              <a:t>Catalog coverage</a:t>
            </a:r>
          </a:p>
          <a:p>
            <a:pPr lvl="1"/>
            <a:r>
              <a:rPr lang="en-US" altLang="zh-TW" dirty="0"/>
              <a:t>The term coverage was related to the concept of catalog coverage, which is the percentage of available goods that are effectively ever recommended to a user. </a:t>
            </a:r>
            <a:r>
              <a:rPr lang="en-US" altLang="zh-TW" sz="1600" dirty="0">
                <a:solidFill>
                  <a:schemeClr val="bg1">
                    <a:lumMod val="75000"/>
                  </a:schemeClr>
                </a:solidFill>
              </a:rPr>
              <a:t>(M. Ge et al. 2010)</a:t>
            </a:r>
          </a:p>
          <a:p>
            <a:pPr lvl="1"/>
            <a:endParaRPr lang="en-US" altLang="zh-TW" sz="2400" dirty="0"/>
          </a:p>
          <a:p>
            <a:r>
              <a:rPr lang="en-US" altLang="zh-TW" dirty="0"/>
              <a:t>Diversity </a:t>
            </a:r>
          </a:p>
          <a:p>
            <a:pPr lvl="1"/>
            <a:r>
              <a:rPr lang="en-US" altLang="zh-TW" dirty="0"/>
              <a:t>Low diversity recommender would recommend only the same titles or issues. On the other hand, the higher diversity means our recommendation lists with great variety. </a:t>
            </a:r>
            <a:r>
              <a:rPr lang="en-US" altLang="zh-TW" sz="1600" dirty="0">
                <a:solidFill>
                  <a:schemeClr val="bg1">
                    <a:lumMod val="75000"/>
                  </a:schemeClr>
                </a:solidFill>
              </a:rPr>
              <a:t>(T. Silveira et al. 2019)</a:t>
            </a:r>
          </a:p>
        </p:txBody>
      </p:sp>
      <mc:AlternateContent xmlns:mc="http://schemas.openxmlformats.org/markup-compatibility/2006" xmlns:a14="http://schemas.microsoft.com/office/drawing/2010/main">
        <mc:Choice Requires="a14">
          <p:graphicFrame>
            <p:nvGraphicFramePr>
              <p:cNvPr id="3" name="表格 2">
                <a:extLst>
                  <a:ext uri="{FF2B5EF4-FFF2-40B4-BE49-F238E27FC236}">
                    <a16:creationId xmlns:a16="http://schemas.microsoft.com/office/drawing/2014/main" id="{B5225958-DB43-4522-ABAA-CB40FED5899E}"/>
                  </a:ext>
                </a:extLst>
              </p:cNvPr>
              <p:cNvGraphicFramePr>
                <a:graphicFrameLocks noGrp="1"/>
              </p:cNvGraphicFramePr>
              <p:nvPr>
                <p:extLst>
                  <p:ext uri="{D42A27DB-BD31-4B8C-83A1-F6EECF244321}">
                    <p14:modId xmlns:p14="http://schemas.microsoft.com/office/powerpoint/2010/main" val="1334925009"/>
                  </p:ext>
                </p:extLst>
              </p:nvPr>
            </p:nvGraphicFramePr>
            <p:xfrm>
              <a:off x="871105" y="4214159"/>
              <a:ext cx="7895220" cy="801883"/>
            </p:xfrm>
            <a:graphic>
              <a:graphicData uri="http://schemas.openxmlformats.org/drawingml/2006/table">
                <a:tbl>
                  <a:tblPr firstRow="1" firstCol="1" bandRow="1"/>
                  <a:tblGrid>
                    <a:gridCol w="7895220">
                      <a:extLst>
                        <a:ext uri="{9D8B030D-6E8A-4147-A177-3AD203B41FA5}">
                          <a16:colId xmlns:a16="http://schemas.microsoft.com/office/drawing/2014/main" val="1531482343"/>
                        </a:ext>
                      </a:extLst>
                    </a:gridCol>
                  </a:tblGrid>
                  <a:tr h="801883">
                    <a:tc>
                      <a:txBody>
                        <a:bodyPr/>
                        <a:lstStyle/>
                        <a:p>
                          <a:pPr algn="just">
                            <a:lnSpc>
                              <a:spcPct val="100000"/>
                            </a:lnSpc>
                            <a:spcAft>
                              <a:spcPts val="0"/>
                            </a:spcAft>
                          </a:pPr>
                          <a14:m>
                            <m:oMathPara xmlns:m="http://schemas.openxmlformats.org/officeDocument/2006/math">
                              <m:oMathParaPr>
                                <m:jc m:val="centerGroup"/>
                              </m:oMathParaPr>
                              <m:oMath xmlns:m="http://schemas.openxmlformats.org/officeDocument/2006/math">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𝐶𝑎𝑡𝑎𝑙𝑜𝑔</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𝑐𝑜𝑣𝑒𝑟𝑎𝑔𝑒</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f>
                                  <m:fPr>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d>
                                      <m:dPr>
                                        <m:begChr m:val="|"/>
                                        <m:endChr m:val="|"/>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𝑈</m:t>
                                            </m:r>
                                          </m:e>
                                          <m:sub>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𝑗</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=1…</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𝑁</m:t>
                                            </m:r>
                                          </m:sub>
                                        </m:sSub>
                                        <m:sSubSup>
                                          <m:sSubSupPr>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𝐼</m:t>
                                            </m:r>
                                          </m:e>
                                          <m:sub>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𝐿</m:t>
                                            </m:r>
                                          </m:sub>
                                          <m:sup>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𝑗</m:t>
                                            </m:r>
                                          </m:sup>
                                        </m:sSubSup>
                                      </m:e>
                                    </m:d>
                                  </m:num>
                                  <m:den>
                                    <m:d>
                                      <m:dPr>
                                        <m:begChr m:val="|"/>
                                        <m:endChr m:val="|"/>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𝐼</m:t>
                                        </m:r>
                                      </m:e>
                                    </m:d>
                                  </m:den>
                                </m:f>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m:t>
                                </m:r>
                                <m:f>
                                  <m:fPr>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𝑐𝑎𝑠𝑒𝑠</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𝑒𝑣𝑒𝑟</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𝑟𝑒𝑐𝑜𝑚𝑚𝑒𝑛𝑑𝑒𝑑</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𝑡𝑜</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𝑎𝑐𝑡𝑖𝑣𝑖𝑠𝑡𝑠</m:t>
                                    </m:r>
                                  </m:num>
                                  <m:den>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𝑖𝑡𝑒𝑚𝑠</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𝑖𝑛</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𝑐𝑎𝑡𝑎𝑙𝑜𝑔</m:t>
                                    </m:r>
                                  </m:den>
                                </m:f>
                              </m:oMath>
                            </m:oMathPara>
                          </a14:m>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4055124772"/>
                      </a:ext>
                    </a:extLst>
                  </a:tr>
                </a:tbl>
              </a:graphicData>
            </a:graphic>
          </p:graphicFrame>
        </mc:Choice>
        <mc:Fallback xmlns="">
          <p:graphicFrame>
            <p:nvGraphicFramePr>
              <p:cNvPr id="3" name="表格 2">
                <a:extLst>
                  <a:ext uri="{FF2B5EF4-FFF2-40B4-BE49-F238E27FC236}">
                    <a16:creationId xmlns:a16="http://schemas.microsoft.com/office/drawing/2014/main" id="{B5225958-DB43-4522-ABAA-CB40FED5899E}"/>
                  </a:ext>
                </a:extLst>
              </p:cNvPr>
              <p:cNvGraphicFramePr>
                <a:graphicFrameLocks noGrp="1"/>
              </p:cNvGraphicFramePr>
              <p:nvPr>
                <p:extLst>
                  <p:ext uri="{D42A27DB-BD31-4B8C-83A1-F6EECF244321}">
                    <p14:modId xmlns:p14="http://schemas.microsoft.com/office/powerpoint/2010/main" val="1334925009"/>
                  </p:ext>
                </p:extLst>
              </p:nvPr>
            </p:nvGraphicFramePr>
            <p:xfrm>
              <a:off x="871105" y="4214159"/>
              <a:ext cx="7895220" cy="801883"/>
            </p:xfrm>
            <a:graphic>
              <a:graphicData uri="http://schemas.openxmlformats.org/drawingml/2006/table">
                <a:tbl>
                  <a:tblPr firstRow="1" firstCol="1" bandRow="1"/>
                  <a:tblGrid>
                    <a:gridCol w="7895220">
                      <a:extLst>
                        <a:ext uri="{9D8B030D-6E8A-4147-A177-3AD203B41FA5}">
                          <a16:colId xmlns:a16="http://schemas.microsoft.com/office/drawing/2014/main" val="1531482343"/>
                        </a:ext>
                      </a:extLst>
                    </a:gridCol>
                  </a:tblGrid>
                  <a:tr h="801883">
                    <a:tc>
                      <a:txBody>
                        <a:bodyPr/>
                        <a:lstStyle/>
                        <a:p>
                          <a:endParaRPr lang="zh-TW"/>
                        </a:p>
                      </a:txBody>
                      <a:tcPr marL="68580" marR="68580" marT="0" marB="0">
                        <a:lnL>
                          <a:noFill/>
                        </a:lnL>
                        <a:lnR>
                          <a:noFill/>
                        </a:lnR>
                        <a:lnT>
                          <a:noFill/>
                        </a:lnT>
                        <a:lnB>
                          <a:noFill/>
                        </a:lnB>
                        <a:blipFill>
                          <a:blip r:embed="rId3"/>
                          <a:stretch>
                            <a:fillRect/>
                          </a:stretch>
                        </a:blipFill>
                      </a:tcPr>
                    </a:tc>
                    <a:extLst>
                      <a:ext uri="{0D108BD9-81ED-4DB2-BD59-A6C34878D82A}">
                        <a16:rowId xmlns:a16="http://schemas.microsoft.com/office/drawing/2014/main" val="4055124772"/>
                      </a:ext>
                    </a:extLst>
                  </a:tr>
                </a:tbl>
              </a:graphicData>
            </a:graphic>
          </p:graphicFrame>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F1CE4841-E364-45A6-8574-79629BE58AF9}"/>
                  </a:ext>
                </a:extLst>
              </p:cNvPr>
              <p:cNvSpPr/>
              <p:nvPr/>
            </p:nvSpPr>
            <p:spPr>
              <a:xfrm>
                <a:off x="2759153" y="6101144"/>
                <a:ext cx="328044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r>
                            <a:rPr lang="zh-TW" altLang="en-US" i="1">
                              <a:latin typeface="Cambria Math" panose="02040503050406030204" pitchFamily="18" charset="0"/>
                            </a:rPr>
                            <m:t>𝐷𝑖𝑣𝑒𝑟𝑠𝑖𝑡𝑦</m:t>
                          </m:r>
                          <m:r>
                            <a:rPr lang="zh-TW" altLang="en-US">
                              <a:latin typeface="Cambria Math" panose="02040503050406030204" pitchFamily="18" charset="0"/>
                            </a:rPr>
                            <m:t>=1−</m:t>
                          </m:r>
                          <m:r>
                            <a:rPr lang="zh-TW" altLang="en-US" i="1">
                              <a:latin typeface="Cambria Math" panose="02040503050406030204" pitchFamily="18" charset="0"/>
                            </a:rPr>
                            <m:t>𝑠𝑖𝑚</m:t>
                          </m:r>
                          <m:r>
                            <a:rPr lang="zh-TW" altLang="en-US">
                              <a:latin typeface="Cambria Math" panose="02040503050406030204" pitchFamily="18" charset="0"/>
                            </a:rPr>
                            <m:t>(</m:t>
                          </m:r>
                          <m:r>
                            <a:rPr lang="zh-TW" altLang="en-US" i="1">
                              <a:latin typeface="Cambria Math" panose="02040503050406030204" pitchFamily="18" charset="0"/>
                            </a:rPr>
                            <m:t>𝑇𝑜𝑝</m:t>
                          </m:r>
                          <m:r>
                            <a:rPr lang="zh-TW" altLang="en-US">
                              <a:latin typeface="Cambria Math" panose="02040503050406030204" pitchFamily="18" charset="0"/>
                            </a:rPr>
                            <m:t>@</m:t>
                          </m:r>
                          <m:r>
                            <a:rPr lang="zh-TW" altLang="en-US" i="1">
                              <a:latin typeface="Cambria Math" panose="02040503050406030204" pitchFamily="18" charset="0"/>
                            </a:rPr>
                            <m:t>𝑁</m:t>
                          </m:r>
                        </m:e>
                      </m:d>
                    </m:oMath>
                  </m:oMathPara>
                </a14:m>
                <a:endParaRPr lang="zh-TW" altLang="en-US" dirty="0"/>
              </a:p>
            </p:txBody>
          </p:sp>
        </mc:Choice>
        <mc:Fallback xmlns="">
          <p:sp>
            <p:nvSpPr>
              <p:cNvPr id="5" name="矩形 4">
                <a:extLst>
                  <a:ext uri="{FF2B5EF4-FFF2-40B4-BE49-F238E27FC236}">
                    <a16:creationId xmlns:a16="http://schemas.microsoft.com/office/drawing/2014/main" id="{F1CE4841-E364-45A6-8574-79629BE58AF9}"/>
                  </a:ext>
                </a:extLst>
              </p:cNvPr>
              <p:cNvSpPr>
                <a:spLocks noRot="1" noChangeAspect="1" noMove="1" noResize="1" noEditPoints="1" noAdjustHandles="1" noChangeArrowheads="1" noChangeShapeType="1" noTextEdit="1"/>
              </p:cNvSpPr>
              <p:nvPr/>
            </p:nvSpPr>
            <p:spPr>
              <a:xfrm>
                <a:off x="2759153" y="6101144"/>
                <a:ext cx="3280449" cy="369332"/>
              </a:xfrm>
              <a:prstGeom prst="rect">
                <a:avLst/>
              </a:prstGeom>
              <a:blipFill>
                <a:blip r:embed="rId4"/>
                <a:stretch>
                  <a:fillRect t="-120000" r="-15056" b="-1900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a:extLst>
                  <a:ext uri="{FF2B5EF4-FFF2-40B4-BE49-F238E27FC236}">
                    <a16:creationId xmlns:a16="http://schemas.microsoft.com/office/drawing/2014/main" id="{74F8D67F-886E-4A04-9C54-A74968BCCC80}"/>
                  </a:ext>
                </a:extLst>
              </p:cNvPr>
              <p:cNvSpPr txBox="1"/>
              <p:nvPr/>
            </p:nvSpPr>
            <p:spPr>
              <a:xfrm>
                <a:off x="1833712" y="2366821"/>
                <a:ext cx="6552728" cy="65383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𝑃𝑆𝐶</m:t>
                      </m:r>
                      <m:r>
                        <a:rPr lang="zh-TW" altLang="en-US" i="0">
                          <a:latin typeface="Cambria Math" panose="02040503050406030204" pitchFamily="18" charset="0"/>
                        </a:rPr>
                        <m:t> =</m:t>
                      </m:r>
                      <m:f>
                        <m:fPr>
                          <m:ctrlPr>
                            <a:rPr lang="zh-TW" altLang="en-US" i="1">
                              <a:solidFill>
                                <a:srgbClr val="836967"/>
                              </a:solidFill>
                              <a:latin typeface="Cambria Math" panose="02040503050406030204" pitchFamily="18" charset="0"/>
                            </a:rPr>
                          </m:ctrlPr>
                        </m:fPr>
                        <m:num>
                          <m:nary>
                            <m:naryPr>
                              <m:chr m:val="∑"/>
                              <m:limLoc m:val="subSup"/>
                              <m:ctrlPr>
                                <a:rPr lang="zh-TW" altLang="en-US" i="1">
                                  <a:latin typeface="Cambria Math" panose="02040503050406030204" pitchFamily="18" charset="0"/>
                                </a:rPr>
                              </m:ctrlPr>
                            </m:naryPr>
                            <m:sub>
                              <m:r>
                                <a:rPr lang="zh-TW" altLang="en-US" i="1">
                                  <a:latin typeface="Cambria Math" panose="02040503050406030204" pitchFamily="18" charset="0"/>
                                </a:rPr>
                                <m:t>𝑎</m:t>
                              </m:r>
                              <m:r>
                                <a:rPr lang="zh-TW" altLang="en-US" i="0">
                                  <a:latin typeface="Cambria Math" panose="02040503050406030204" pitchFamily="18" charset="0"/>
                                </a:rPr>
                                <m:t>=1</m:t>
                              </m:r>
                            </m:sub>
                            <m:sup>
                              <m:r>
                                <a:rPr lang="zh-TW" altLang="en-US" i="1">
                                  <a:latin typeface="Cambria Math" panose="02040503050406030204" pitchFamily="18" charset="0"/>
                                </a:rPr>
                                <m:t>𝐴</m:t>
                              </m:r>
                            </m:sup>
                            <m:e>
                              <m:r>
                                <a:rPr lang="zh-TW" altLang="en-US" i="1">
                                  <a:latin typeface="Cambria Math" panose="02040503050406030204" pitchFamily="18" charset="0"/>
                                </a:rPr>
                                <m:t>𝑝𝑒𝑟𝑐𝑒𝑛𝑡𝑎𝑔𝑒</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r>
                                <a:rPr lang="zh-TW" altLang="en-US" i="1">
                                  <a:latin typeface="Cambria Math" panose="02040503050406030204" pitchFamily="18" charset="0"/>
                                </a:rPr>
                                <m:t>𝑎𝑐𝑡𝑢𝑎𝑙</m:t>
                              </m:r>
                              <m:r>
                                <a:rPr lang="zh-TW" altLang="en-US" i="0">
                                  <a:latin typeface="Cambria Math" panose="02040503050406030204" pitchFamily="18" charset="0"/>
                                </a:rPr>
                                <m:t> </m:t>
                              </m:r>
                              <m:r>
                                <a:rPr lang="zh-TW" altLang="en-US" i="1">
                                  <a:latin typeface="Cambria Math" panose="02040503050406030204" pitchFamily="18" charset="0"/>
                                </a:rPr>
                                <m:t>𝑠𝑢𝑐𝑐𝑒𝑠𝑠𝑓𝑢𝑙</m:t>
                              </m:r>
                              <m:r>
                                <a:rPr lang="zh-TW" altLang="en-US" i="0">
                                  <a:latin typeface="Cambria Math" panose="02040503050406030204" pitchFamily="18" charset="0"/>
                                </a:rPr>
                                <m:t> </m:t>
                              </m:r>
                              <m:r>
                                <a:rPr lang="zh-TW" altLang="en-US" i="1">
                                  <a:latin typeface="Cambria Math" panose="02040503050406030204" pitchFamily="18" charset="0"/>
                                </a:rPr>
                                <m:t>𝑝𝑒𝑡𝑖𝑡𝑜𝑛𝑠</m:t>
                              </m:r>
                              <m:r>
                                <a:rPr lang="zh-TW" altLang="en-US" i="0">
                                  <a:latin typeface="Cambria Math" panose="02040503050406030204" pitchFamily="18" charset="0"/>
                                </a:rPr>
                                <m:t>@</m:t>
                              </m:r>
                              <m:r>
                                <a:rPr lang="zh-TW" altLang="en-US" i="1">
                                  <a:latin typeface="Cambria Math" panose="02040503050406030204" pitchFamily="18" charset="0"/>
                                </a:rPr>
                                <m:t>𝑁</m:t>
                              </m:r>
                            </m:e>
                          </m:nary>
                        </m:num>
                        <m:den>
                          <m:r>
                            <a:rPr lang="zh-TW" altLang="en-US" i="0">
                              <a:latin typeface="Cambria Math" panose="02040503050406030204" pitchFamily="18" charset="0"/>
                            </a:rPr>
                            <m:t>#</m:t>
                          </m:r>
                          <m:r>
                            <a:rPr lang="zh-TW" altLang="en-US" i="1">
                              <a:latin typeface="Cambria Math" panose="02040503050406030204" pitchFamily="18" charset="0"/>
                            </a:rPr>
                            <m:t>𝐴𝑐𝑡𝑖𝑣𝑖𝑠𝑡𝑠</m:t>
                          </m:r>
                        </m:den>
                      </m:f>
                    </m:oMath>
                  </m:oMathPara>
                </a14:m>
                <a:endParaRPr lang="zh-TW" altLang="en-US" dirty="0"/>
              </a:p>
            </p:txBody>
          </p:sp>
        </mc:Choice>
        <mc:Fallback xmlns="">
          <p:sp>
            <p:nvSpPr>
              <p:cNvPr id="9" name="文字方塊 8">
                <a:extLst>
                  <a:ext uri="{FF2B5EF4-FFF2-40B4-BE49-F238E27FC236}">
                    <a16:creationId xmlns:a16="http://schemas.microsoft.com/office/drawing/2014/main" id="{74F8D67F-886E-4A04-9C54-A74968BCCC80}"/>
                  </a:ext>
                </a:extLst>
              </p:cNvPr>
              <p:cNvSpPr txBox="1">
                <a:spLocks noRot="1" noChangeAspect="1" noMove="1" noResize="1" noEditPoints="1" noAdjustHandles="1" noChangeArrowheads="1" noChangeShapeType="1" noTextEdit="1"/>
              </p:cNvSpPr>
              <p:nvPr/>
            </p:nvSpPr>
            <p:spPr>
              <a:xfrm>
                <a:off x="1833712" y="2366821"/>
                <a:ext cx="6552728" cy="653833"/>
              </a:xfrm>
              <a:prstGeom prst="rect">
                <a:avLst/>
              </a:prstGeom>
              <a:blipFill>
                <a:blip r:embed="rId5"/>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9080334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0FACFA1-ACA2-4716-AE4B-FAB236F8F745}"/>
              </a:ext>
            </a:extLst>
          </p:cNvPr>
          <p:cNvSpPr>
            <a:spLocks noGrp="1"/>
          </p:cNvSpPr>
          <p:nvPr>
            <p:ph type="title"/>
          </p:nvPr>
        </p:nvSpPr>
        <p:spPr/>
        <p:txBody>
          <a:bodyPr/>
          <a:lstStyle/>
          <a:p>
            <a:r>
              <a:rPr lang="en-US" altLang="zh-TW" sz="3600" dirty="0"/>
              <a:t>Evaluation of Recommendation List</a:t>
            </a:r>
            <a:endParaRPr lang="zh-TW" altLang="en-US" sz="3600" dirty="0"/>
          </a:p>
        </p:txBody>
      </p:sp>
      <p:sp>
        <p:nvSpPr>
          <p:cNvPr id="4" name="投影片編號版面配置區 3">
            <a:extLst>
              <a:ext uri="{FF2B5EF4-FFF2-40B4-BE49-F238E27FC236}">
                <a16:creationId xmlns:a16="http://schemas.microsoft.com/office/drawing/2014/main" id="{0670A42F-A567-4A47-80EC-C04D4740C744}"/>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46</a:t>
            </a:fld>
            <a:endParaRPr lang="en-US" altLang="zh-TW" dirty="0"/>
          </a:p>
        </p:txBody>
      </p:sp>
      <p:sp>
        <p:nvSpPr>
          <p:cNvPr id="8" name="內容版面配置區 4">
            <a:extLst>
              <a:ext uri="{FF2B5EF4-FFF2-40B4-BE49-F238E27FC236}">
                <a16:creationId xmlns:a16="http://schemas.microsoft.com/office/drawing/2014/main" id="{BB5A877F-6961-4C04-B49D-262F4C9CBA0B}"/>
              </a:ext>
            </a:extLst>
          </p:cNvPr>
          <p:cNvSpPr>
            <a:spLocks noGrp="1"/>
          </p:cNvSpPr>
          <p:nvPr>
            <p:ph idx="1"/>
          </p:nvPr>
        </p:nvSpPr>
        <p:spPr>
          <a:xfrm>
            <a:off x="161764" y="1178856"/>
            <a:ext cx="8802724" cy="5130464"/>
          </a:xfrm>
        </p:spPr>
        <p:txBody>
          <a:bodyPr/>
          <a:lstStyle/>
          <a:p>
            <a:r>
              <a:rPr lang="en-US" altLang="zh-TW" dirty="0"/>
              <a:t>Evaluation of Top-N Recommendations</a:t>
            </a:r>
          </a:p>
          <a:p>
            <a:pPr lvl="1"/>
            <a:endParaRPr lang="en-US" altLang="zh-TW" dirty="0"/>
          </a:p>
          <a:p>
            <a:pPr marL="457200" lvl="1" indent="0">
              <a:buNone/>
            </a:pPr>
            <a:endParaRPr lang="en-US" altLang="zh-TW" dirty="0"/>
          </a:p>
        </p:txBody>
      </p:sp>
      <p:graphicFrame>
        <p:nvGraphicFramePr>
          <p:cNvPr id="9" name="圖表 8">
            <a:extLst>
              <a:ext uri="{FF2B5EF4-FFF2-40B4-BE49-F238E27FC236}">
                <a16:creationId xmlns:a16="http://schemas.microsoft.com/office/drawing/2014/main" id="{ED2F9970-FC42-4871-86CD-7608726A9993}"/>
              </a:ext>
            </a:extLst>
          </p:cNvPr>
          <p:cNvGraphicFramePr/>
          <p:nvPr>
            <p:extLst>
              <p:ext uri="{D42A27DB-BD31-4B8C-83A1-F6EECF244321}">
                <p14:modId xmlns:p14="http://schemas.microsoft.com/office/powerpoint/2010/main" val="2420569608"/>
              </p:ext>
            </p:extLst>
          </p:nvPr>
        </p:nvGraphicFramePr>
        <p:xfrm>
          <a:off x="3167900" y="3300660"/>
          <a:ext cx="3240000" cy="297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圖表 9">
            <a:extLst>
              <a:ext uri="{FF2B5EF4-FFF2-40B4-BE49-F238E27FC236}">
                <a16:creationId xmlns:a16="http://schemas.microsoft.com/office/drawing/2014/main" id="{CE404D91-4B7D-4791-9223-EAD8396530E9}"/>
              </a:ext>
            </a:extLst>
          </p:cNvPr>
          <p:cNvGraphicFramePr/>
          <p:nvPr>
            <p:extLst>
              <p:ext uri="{D42A27DB-BD31-4B8C-83A1-F6EECF244321}">
                <p14:modId xmlns:p14="http://schemas.microsoft.com/office/powerpoint/2010/main" val="768028402"/>
              </p:ext>
            </p:extLst>
          </p:nvPr>
        </p:nvGraphicFramePr>
        <p:xfrm>
          <a:off x="6086809" y="3447999"/>
          <a:ext cx="3240000" cy="2968973"/>
        </p:xfrm>
        <a:graphic>
          <a:graphicData uri="http://schemas.openxmlformats.org/drawingml/2006/chart">
            <c:chart xmlns:c="http://schemas.openxmlformats.org/drawingml/2006/chart" xmlns:r="http://schemas.openxmlformats.org/officeDocument/2006/relationships" r:id="rId4"/>
          </a:graphicData>
        </a:graphic>
      </p:graphicFrame>
      <p:sp>
        <p:nvSpPr>
          <p:cNvPr id="12" name="矩形: 圓角 11">
            <a:extLst>
              <a:ext uri="{FF2B5EF4-FFF2-40B4-BE49-F238E27FC236}">
                <a16:creationId xmlns:a16="http://schemas.microsoft.com/office/drawing/2014/main" id="{0CBEE69F-E59B-49F6-A016-D2143E06CE39}"/>
              </a:ext>
            </a:extLst>
          </p:cNvPr>
          <p:cNvSpPr/>
          <p:nvPr/>
        </p:nvSpPr>
        <p:spPr>
          <a:xfrm>
            <a:off x="8542762" y="3767849"/>
            <a:ext cx="679770" cy="22772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FC305F3D-FABC-415C-99FC-76C16BBBF65D}"/>
              </a:ext>
            </a:extLst>
          </p:cNvPr>
          <p:cNvSpPr/>
          <p:nvPr/>
        </p:nvSpPr>
        <p:spPr>
          <a:xfrm>
            <a:off x="5681192" y="3805451"/>
            <a:ext cx="679770" cy="2277200"/>
          </a:xfrm>
          <a:prstGeom prst="roundRect">
            <a:avLst>
              <a:gd name="adj" fmla="val 2374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4125985704"/>
              </p:ext>
            </p:extLst>
          </p:nvPr>
        </p:nvGraphicFramePr>
        <p:xfrm>
          <a:off x="1212978" y="1813236"/>
          <a:ext cx="6869958" cy="1248904"/>
        </p:xfrm>
        <a:graphic>
          <a:graphicData uri="http://schemas.openxmlformats.org/drawingml/2006/table">
            <a:tbl>
              <a:tblPr firstRow="1" firstCol="1" bandRow="1">
                <a:tableStyleId>{5C22544A-7EE6-4342-B048-85BDC9FD1C3A}</a:tableStyleId>
              </a:tblPr>
              <a:tblGrid>
                <a:gridCol w="1724348">
                  <a:extLst>
                    <a:ext uri="{9D8B030D-6E8A-4147-A177-3AD203B41FA5}">
                      <a16:colId xmlns:a16="http://schemas.microsoft.com/office/drawing/2014/main" val="853957818"/>
                    </a:ext>
                  </a:extLst>
                </a:gridCol>
                <a:gridCol w="1023331">
                  <a:extLst>
                    <a:ext uri="{9D8B030D-6E8A-4147-A177-3AD203B41FA5}">
                      <a16:colId xmlns:a16="http://schemas.microsoft.com/office/drawing/2014/main" val="732911171"/>
                    </a:ext>
                  </a:extLst>
                </a:gridCol>
                <a:gridCol w="1373839">
                  <a:extLst>
                    <a:ext uri="{9D8B030D-6E8A-4147-A177-3AD203B41FA5}">
                      <a16:colId xmlns:a16="http://schemas.microsoft.com/office/drawing/2014/main" val="3592328300"/>
                    </a:ext>
                  </a:extLst>
                </a:gridCol>
                <a:gridCol w="1373839">
                  <a:extLst>
                    <a:ext uri="{9D8B030D-6E8A-4147-A177-3AD203B41FA5}">
                      <a16:colId xmlns:a16="http://schemas.microsoft.com/office/drawing/2014/main" val="1258683636"/>
                    </a:ext>
                  </a:extLst>
                </a:gridCol>
                <a:gridCol w="1374601">
                  <a:extLst>
                    <a:ext uri="{9D8B030D-6E8A-4147-A177-3AD203B41FA5}">
                      <a16:colId xmlns:a16="http://schemas.microsoft.com/office/drawing/2014/main" val="3141803041"/>
                    </a:ext>
                  </a:extLst>
                </a:gridCol>
              </a:tblGrid>
              <a:tr h="312226">
                <a:tc>
                  <a:txBody>
                    <a:bodyPr/>
                    <a:lstStyle/>
                    <a:p>
                      <a:pPr algn="ctr">
                        <a:spcBef>
                          <a:spcPts val="100"/>
                        </a:spcBef>
                        <a:spcAft>
                          <a:spcPts val="100"/>
                        </a:spcAft>
                      </a:pPr>
                      <a:r>
                        <a:rPr lang="en-US" sz="1100" kern="100">
                          <a:effectLst/>
                        </a:rPr>
                        <a:t> </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dirty="0">
                          <a:effectLst/>
                        </a:rPr>
                        <a:t>Top-10</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Top-20</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dirty="0">
                          <a:effectLst/>
                        </a:rPr>
                        <a:t>Top-30</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Top-40</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587824106"/>
                  </a:ext>
                </a:extLst>
              </a:tr>
              <a:tr h="312226">
                <a:tc>
                  <a:txBody>
                    <a:bodyPr/>
                    <a:lstStyle/>
                    <a:p>
                      <a:pPr algn="ctr">
                        <a:spcBef>
                          <a:spcPts val="100"/>
                        </a:spcBef>
                        <a:spcAft>
                          <a:spcPts val="100"/>
                        </a:spcAft>
                      </a:pPr>
                      <a:r>
                        <a:rPr lang="en-US" altLang="zh-TW" sz="1100" kern="100" dirty="0">
                          <a:effectLst/>
                        </a:rPr>
                        <a:t>P</a:t>
                      </a:r>
                      <a:r>
                        <a:rPr lang="en-US" sz="1100" kern="100" dirty="0">
                          <a:effectLst/>
                        </a:rPr>
                        <a:t>SC</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0.883</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0.900</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0.913</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0.918</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556148979"/>
                  </a:ext>
                </a:extLst>
              </a:tr>
              <a:tr h="312226">
                <a:tc>
                  <a:txBody>
                    <a:bodyPr/>
                    <a:lstStyle/>
                    <a:p>
                      <a:pPr algn="ctr">
                        <a:spcBef>
                          <a:spcPts val="100"/>
                        </a:spcBef>
                        <a:spcAft>
                          <a:spcPts val="100"/>
                        </a:spcAft>
                      </a:pPr>
                      <a:r>
                        <a:rPr lang="en-US" sz="1100" kern="100">
                          <a:effectLst/>
                        </a:rPr>
                        <a:t>Catalog Coverage</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0.012</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0.017</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0.021</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0.025</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148124469"/>
                  </a:ext>
                </a:extLst>
              </a:tr>
              <a:tr h="312226">
                <a:tc>
                  <a:txBody>
                    <a:bodyPr/>
                    <a:lstStyle/>
                    <a:p>
                      <a:pPr algn="ctr">
                        <a:spcBef>
                          <a:spcPts val="100"/>
                        </a:spcBef>
                        <a:spcAft>
                          <a:spcPts val="100"/>
                        </a:spcAft>
                      </a:pPr>
                      <a:r>
                        <a:rPr lang="en-US" sz="1100" kern="100">
                          <a:effectLst/>
                        </a:rPr>
                        <a:t>Diversity</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0.646</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0.659</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0.675</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dirty="0">
                          <a:effectLst/>
                        </a:rPr>
                        <a:t>0.677</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698454295"/>
                  </a:ext>
                </a:extLst>
              </a:tr>
            </a:tbl>
          </a:graphicData>
        </a:graphic>
      </p:graphicFrame>
      <p:pic>
        <p:nvPicPr>
          <p:cNvPr id="5" name="圖片 4"/>
          <p:cNvPicPr>
            <a:picLocks noChangeAspect="1"/>
          </p:cNvPicPr>
          <p:nvPr/>
        </p:nvPicPr>
        <p:blipFill>
          <a:blip r:embed="rId5">
            <a:extLst>
              <a:ext uri="{28A0092B-C50C-407E-A947-70E740481C1C}">
                <a14:useLocalDpi xmlns:a14="http://schemas.microsoft.com/office/drawing/2010/main" val="0"/>
              </a:ext>
            </a:extLst>
          </a:blip>
          <a:srcRect/>
          <a:stretch/>
        </p:blipFill>
        <p:spPr>
          <a:xfrm>
            <a:off x="25649" y="3724424"/>
            <a:ext cx="3281294" cy="2233875"/>
          </a:xfrm>
          <a:prstGeom prst="rect">
            <a:avLst/>
          </a:prstGeom>
        </p:spPr>
      </p:pic>
      <p:sp>
        <p:nvSpPr>
          <p:cNvPr id="15" name="矩形: 圓角 11">
            <a:extLst>
              <a:ext uri="{FF2B5EF4-FFF2-40B4-BE49-F238E27FC236}">
                <a16:creationId xmlns:a16="http://schemas.microsoft.com/office/drawing/2014/main" id="{0CBEE69F-E59B-49F6-A016-D2143E06CE39}"/>
              </a:ext>
            </a:extLst>
          </p:cNvPr>
          <p:cNvSpPr/>
          <p:nvPr/>
        </p:nvSpPr>
        <p:spPr>
          <a:xfrm>
            <a:off x="2468449" y="4007947"/>
            <a:ext cx="679770" cy="187220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46661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0FACFA1-ACA2-4716-AE4B-FAB236F8F745}"/>
              </a:ext>
            </a:extLst>
          </p:cNvPr>
          <p:cNvSpPr>
            <a:spLocks noGrp="1"/>
          </p:cNvSpPr>
          <p:nvPr>
            <p:ph type="title"/>
          </p:nvPr>
        </p:nvSpPr>
        <p:spPr/>
        <p:txBody>
          <a:bodyPr/>
          <a:lstStyle/>
          <a:p>
            <a:r>
              <a:rPr lang="en-US" altLang="zh-TW" sz="3600" dirty="0"/>
              <a:t>Evaluation of Recommendation List</a:t>
            </a:r>
            <a:endParaRPr lang="zh-TW" altLang="en-US" sz="3600" dirty="0"/>
          </a:p>
        </p:txBody>
      </p:sp>
      <p:sp>
        <p:nvSpPr>
          <p:cNvPr id="4" name="投影片編號版面配置區 3">
            <a:extLst>
              <a:ext uri="{FF2B5EF4-FFF2-40B4-BE49-F238E27FC236}">
                <a16:creationId xmlns:a16="http://schemas.microsoft.com/office/drawing/2014/main" id="{0670A42F-A567-4A47-80EC-C04D4740C744}"/>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47</a:t>
            </a:fld>
            <a:endParaRPr lang="en-US" altLang="zh-TW" dirty="0"/>
          </a:p>
        </p:txBody>
      </p:sp>
      <p:sp>
        <p:nvSpPr>
          <p:cNvPr id="8" name="內容版面配置區 4">
            <a:extLst>
              <a:ext uri="{FF2B5EF4-FFF2-40B4-BE49-F238E27FC236}">
                <a16:creationId xmlns:a16="http://schemas.microsoft.com/office/drawing/2014/main" id="{BB5A877F-6961-4C04-B49D-262F4C9CBA0B}"/>
              </a:ext>
            </a:extLst>
          </p:cNvPr>
          <p:cNvSpPr>
            <a:spLocks noGrp="1"/>
          </p:cNvSpPr>
          <p:nvPr>
            <p:ph idx="1"/>
          </p:nvPr>
        </p:nvSpPr>
        <p:spPr>
          <a:xfrm>
            <a:off x="161764" y="1178856"/>
            <a:ext cx="8802724" cy="5130464"/>
          </a:xfrm>
        </p:spPr>
        <p:txBody>
          <a:bodyPr/>
          <a:lstStyle/>
          <a:p>
            <a:r>
              <a:rPr lang="en-US" altLang="zh-TW" dirty="0"/>
              <a:t>Evaluation of Different Method Approach</a:t>
            </a:r>
          </a:p>
          <a:p>
            <a:pPr lvl="1"/>
            <a:endParaRPr lang="en-US" altLang="zh-TW" dirty="0"/>
          </a:p>
          <a:p>
            <a:pPr marL="457200" lvl="1" indent="0">
              <a:buNone/>
            </a:pPr>
            <a:endParaRPr lang="en-US" altLang="zh-TW" dirty="0"/>
          </a:p>
        </p:txBody>
      </p:sp>
      <p:graphicFrame>
        <p:nvGraphicFramePr>
          <p:cNvPr id="5" name="表格 4">
            <a:extLst>
              <a:ext uri="{FF2B5EF4-FFF2-40B4-BE49-F238E27FC236}">
                <a16:creationId xmlns:a16="http://schemas.microsoft.com/office/drawing/2014/main" id="{E2BC3681-8849-4A6D-A7FB-6A3994F5658B}"/>
              </a:ext>
            </a:extLst>
          </p:cNvPr>
          <p:cNvGraphicFramePr>
            <a:graphicFrameLocks noGrp="1"/>
          </p:cNvGraphicFramePr>
          <p:nvPr>
            <p:extLst>
              <p:ext uri="{D42A27DB-BD31-4B8C-83A1-F6EECF244321}">
                <p14:modId xmlns:p14="http://schemas.microsoft.com/office/powerpoint/2010/main" val="4264351407"/>
              </p:ext>
            </p:extLst>
          </p:nvPr>
        </p:nvGraphicFramePr>
        <p:xfrm>
          <a:off x="101751" y="1988840"/>
          <a:ext cx="4437100" cy="1319269"/>
        </p:xfrm>
        <a:graphic>
          <a:graphicData uri="http://schemas.openxmlformats.org/drawingml/2006/table">
            <a:tbl>
              <a:tblPr firstRow="1" firstCol="1" bandRow="1"/>
              <a:tblGrid>
                <a:gridCol w="1319552">
                  <a:extLst>
                    <a:ext uri="{9D8B030D-6E8A-4147-A177-3AD203B41FA5}">
                      <a16:colId xmlns:a16="http://schemas.microsoft.com/office/drawing/2014/main" val="337610894"/>
                    </a:ext>
                  </a:extLst>
                </a:gridCol>
                <a:gridCol w="779387">
                  <a:extLst>
                    <a:ext uri="{9D8B030D-6E8A-4147-A177-3AD203B41FA5}">
                      <a16:colId xmlns:a16="http://schemas.microsoft.com/office/drawing/2014/main" val="2273292450"/>
                    </a:ext>
                  </a:extLst>
                </a:gridCol>
                <a:gridCol w="779387">
                  <a:extLst>
                    <a:ext uri="{9D8B030D-6E8A-4147-A177-3AD203B41FA5}">
                      <a16:colId xmlns:a16="http://schemas.microsoft.com/office/drawing/2014/main" val="2956623491"/>
                    </a:ext>
                  </a:extLst>
                </a:gridCol>
                <a:gridCol w="779387">
                  <a:extLst>
                    <a:ext uri="{9D8B030D-6E8A-4147-A177-3AD203B41FA5}">
                      <a16:colId xmlns:a16="http://schemas.microsoft.com/office/drawing/2014/main" val="3220071141"/>
                    </a:ext>
                  </a:extLst>
                </a:gridCol>
                <a:gridCol w="779387">
                  <a:extLst>
                    <a:ext uri="{9D8B030D-6E8A-4147-A177-3AD203B41FA5}">
                      <a16:colId xmlns:a16="http://schemas.microsoft.com/office/drawing/2014/main" val="3129568893"/>
                    </a:ext>
                  </a:extLst>
                </a:gridCol>
              </a:tblGrid>
              <a:tr h="576064">
                <a:tc>
                  <a:txBody>
                    <a:bodyPr/>
                    <a:lstStyle/>
                    <a:p>
                      <a:pPr algn="just">
                        <a:spcBef>
                          <a:spcPts val="500"/>
                        </a:spcBef>
                        <a:spcAft>
                          <a:spcPts val="500"/>
                        </a:spcAft>
                      </a:pPr>
                      <a:r>
                        <a:rPr lang="en-US" sz="1200" b="1" i="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Coverage@10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Coverage@20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Coverage@30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Coverage@40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1057186168"/>
                  </a:ext>
                </a:extLst>
              </a:tr>
              <a:tr h="185801">
                <a:tc>
                  <a:txBody>
                    <a:bodyPr/>
                    <a:lstStyle/>
                    <a:p>
                      <a:pPr algn="just">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a:noFill/>
                    </a:lnB>
                    <a:solidFill>
                      <a:srgbClr val="FFFFFF"/>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0.088</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0.107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0.111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0.112</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3360334363"/>
                  </a:ext>
                </a:extLst>
              </a:tr>
              <a:tr h="371603">
                <a:tc>
                  <a:txBody>
                    <a:bodyPr/>
                    <a:lstStyle/>
                    <a:p>
                      <a:pPr algn="just">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 + Petition-based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0.004</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0.006</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0.008</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952054758"/>
                  </a:ext>
                </a:extLst>
              </a:tr>
              <a:tr h="185801">
                <a:tc>
                  <a:txBody>
                    <a:bodyPr/>
                    <a:lstStyle/>
                    <a:p>
                      <a:pPr algn="just">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IPSMI (Ours)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500"/>
                        </a:spcBef>
                        <a:spcAft>
                          <a:spcPts val="5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0.012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0.017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1450944375"/>
                  </a:ext>
                </a:extLst>
              </a:tr>
            </a:tbl>
          </a:graphicData>
        </a:graphic>
      </p:graphicFrame>
      <p:graphicFrame>
        <p:nvGraphicFramePr>
          <p:cNvPr id="14" name="表格 13">
            <a:extLst>
              <a:ext uri="{FF2B5EF4-FFF2-40B4-BE49-F238E27FC236}">
                <a16:creationId xmlns:a16="http://schemas.microsoft.com/office/drawing/2014/main" id="{EB5EECEB-1FD1-4AB9-BCB7-9BAAC9AD6B85}"/>
              </a:ext>
            </a:extLst>
          </p:cNvPr>
          <p:cNvGraphicFramePr>
            <a:graphicFrameLocks noGrp="1"/>
          </p:cNvGraphicFramePr>
          <p:nvPr>
            <p:extLst>
              <p:ext uri="{D42A27DB-BD31-4B8C-83A1-F6EECF244321}">
                <p14:modId xmlns:p14="http://schemas.microsoft.com/office/powerpoint/2010/main" val="1638337754"/>
              </p:ext>
            </p:extLst>
          </p:nvPr>
        </p:nvGraphicFramePr>
        <p:xfrm>
          <a:off x="4615504" y="2060848"/>
          <a:ext cx="4438800" cy="1270519"/>
        </p:xfrm>
        <a:graphic>
          <a:graphicData uri="http://schemas.openxmlformats.org/drawingml/2006/table">
            <a:tbl>
              <a:tblPr firstRow="1" firstCol="1" bandRow="1"/>
              <a:tblGrid>
                <a:gridCol w="1263928">
                  <a:extLst>
                    <a:ext uri="{9D8B030D-6E8A-4147-A177-3AD203B41FA5}">
                      <a16:colId xmlns:a16="http://schemas.microsoft.com/office/drawing/2014/main" val="2292674620"/>
                    </a:ext>
                  </a:extLst>
                </a:gridCol>
                <a:gridCol w="793718">
                  <a:extLst>
                    <a:ext uri="{9D8B030D-6E8A-4147-A177-3AD203B41FA5}">
                      <a16:colId xmlns:a16="http://schemas.microsoft.com/office/drawing/2014/main" val="948224652"/>
                    </a:ext>
                  </a:extLst>
                </a:gridCol>
                <a:gridCol w="793718">
                  <a:extLst>
                    <a:ext uri="{9D8B030D-6E8A-4147-A177-3AD203B41FA5}">
                      <a16:colId xmlns:a16="http://schemas.microsoft.com/office/drawing/2014/main" val="2109937767"/>
                    </a:ext>
                  </a:extLst>
                </a:gridCol>
                <a:gridCol w="793718">
                  <a:extLst>
                    <a:ext uri="{9D8B030D-6E8A-4147-A177-3AD203B41FA5}">
                      <a16:colId xmlns:a16="http://schemas.microsoft.com/office/drawing/2014/main" val="1512160211"/>
                    </a:ext>
                  </a:extLst>
                </a:gridCol>
                <a:gridCol w="793718">
                  <a:extLst>
                    <a:ext uri="{9D8B030D-6E8A-4147-A177-3AD203B41FA5}">
                      <a16:colId xmlns:a16="http://schemas.microsoft.com/office/drawing/2014/main" val="1944750424"/>
                    </a:ext>
                  </a:extLst>
                </a:gridCol>
              </a:tblGrid>
              <a:tr h="474145">
                <a:tc>
                  <a:txBody>
                    <a:bodyPr/>
                    <a:lstStyle/>
                    <a:p>
                      <a:pPr algn="just">
                        <a:spcBef>
                          <a:spcPts val="500"/>
                        </a:spcBef>
                        <a:spcAft>
                          <a:spcPts val="500"/>
                        </a:spcAft>
                      </a:pPr>
                      <a:r>
                        <a:rPr lang="en-US" sz="1200" b="1" i="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Diversity@10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Diversity@20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Diversity@30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Diversity@40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1184465734"/>
                  </a:ext>
                </a:extLst>
              </a:tr>
              <a:tr h="212787">
                <a:tc>
                  <a:txBody>
                    <a:bodyPr/>
                    <a:lstStyle/>
                    <a:p>
                      <a:pPr algn="just">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a:noFill/>
                    </a:lnB>
                    <a:solidFill>
                      <a:srgbClr val="FFFFFF"/>
                    </a:solidFill>
                  </a:tcPr>
                </a:tc>
                <a:tc>
                  <a:txBody>
                    <a:bodyPr/>
                    <a:lstStyle/>
                    <a:p>
                      <a:pPr algn="ctr">
                        <a:spcBef>
                          <a:spcPts val="500"/>
                        </a:spcBef>
                        <a:spcAft>
                          <a:spcPts val="5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0.02721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0.02714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0.02718</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0.02700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2731689017"/>
                  </a:ext>
                </a:extLst>
              </a:tr>
              <a:tr h="370800">
                <a:tc>
                  <a:txBody>
                    <a:bodyPr/>
                    <a:lstStyle/>
                    <a:p>
                      <a:pPr algn="just">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 + Petition-based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0.5723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0.5007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0.4644</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0.4586</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776546888"/>
                  </a:ext>
                </a:extLst>
              </a:tr>
              <a:tr h="212787">
                <a:tc>
                  <a:txBody>
                    <a:bodyPr/>
                    <a:lstStyle/>
                    <a:p>
                      <a:pPr algn="just">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IPSMI (Ours)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0.6463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0.6589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0.6751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0.6773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3292702230"/>
                  </a:ext>
                </a:extLst>
              </a:tr>
            </a:tbl>
          </a:graphicData>
        </a:graphic>
      </p:graphicFrame>
      <p:graphicFrame>
        <p:nvGraphicFramePr>
          <p:cNvPr id="16" name="圖表 15">
            <a:extLst>
              <a:ext uri="{FF2B5EF4-FFF2-40B4-BE49-F238E27FC236}">
                <a16:creationId xmlns:a16="http://schemas.microsoft.com/office/drawing/2014/main" id="{BE66F5C0-7DF3-49C4-858C-BD73C25E6C7C}"/>
              </a:ext>
            </a:extLst>
          </p:cNvPr>
          <p:cNvGraphicFramePr/>
          <p:nvPr>
            <p:extLst>
              <p:ext uri="{D42A27DB-BD31-4B8C-83A1-F6EECF244321}">
                <p14:modId xmlns:p14="http://schemas.microsoft.com/office/powerpoint/2010/main" val="2506064652"/>
              </p:ext>
            </p:extLst>
          </p:nvPr>
        </p:nvGraphicFramePr>
        <p:xfrm>
          <a:off x="161764" y="3429000"/>
          <a:ext cx="4410236" cy="28046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圖表 17">
            <a:extLst>
              <a:ext uri="{FF2B5EF4-FFF2-40B4-BE49-F238E27FC236}">
                <a16:creationId xmlns:a16="http://schemas.microsoft.com/office/drawing/2014/main" id="{F09B6F95-020F-4A79-843B-7A00A055232B}"/>
              </a:ext>
            </a:extLst>
          </p:cNvPr>
          <p:cNvGraphicFramePr/>
          <p:nvPr>
            <p:extLst>
              <p:ext uri="{D42A27DB-BD31-4B8C-83A1-F6EECF244321}">
                <p14:modId xmlns:p14="http://schemas.microsoft.com/office/powerpoint/2010/main" val="3648550193"/>
              </p:ext>
            </p:extLst>
          </p:nvPr>
        </p:nvGraphicFramePr>
        <p:xfrm>
          <a:off x="4538852" y="3429000"/>
          <a:ext cx="4438800" cy="2804693"/>
        </p:xfrm>
        <a:graphic>
          <a:graphicData uri="http://schemas.openxmlformats.org/drawingml/2006/chart">
            <c:chart xmlns:c="http://schemas.openxmlformats.org/drawingml/2006/chart" xmlns:r="http://schemas.openxmlformats.org/officeDocument/2006/relationships" r:id="rId4"/>
          </a:graphicData>
        </a:graphic>
      </p:graphicFrame>
      <p:sp>
        <p:nvSpPr>
          <p:cNvPr id="19" name="矩形: 圓角 18">
            <a:extLst>
              <a:ext uri="{FF2B5EF4-FFF2-40B4-BE49-F238E27FC236}">
                <a16:creationId xmlns:a16="http://schemas.microsoft.com/office/drawing/2014/main" id="{5CA3DF5F-4DC3-4BD7-8028-35E2A4661044}"/>
              </a:ext>
            </a:extLst>
          </p:cNvPr>
          <p:cNvSpPr/>
          <p:nvPr/>
        </p:nvSpPr>
        <p:spPr>
          <a:xfrm>
            <a:off x="82180" y="3081744"/>
            <a:ext cx="4452087" cy="284413"/>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D3232573-16E7-4F1B-9682-DE19D8D50705}"/>
              </a:ext>
            </a:extLst>
          </p:cNvPr>
          <p:cNvSpPr/>
          <p:nvPr/>
        </p:nvSpPr>
        <p:spPr>
          <a:xfrm>
            <a:off x="4613851" y="3081744"/>
            <a:ext cx="4452087" cy="284413"/>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2307166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0FACFA1-ACA2-4716-AE4B-FAB236F8F745}"/>
              </a:ext>
            </a:extLst>
          </p:cNvPr>
          <p:cNvSpPr>
            <a:spLocks noGrp="1"/>
          </p:cNvSpPr>
          <p:nvPr>
            <p:ph type="title"/>
          </p:nvPr>
        </p:nvSpPr>
        <p:spPr/>
        <p:txBody>
          <a:bodyPr/>
          <a:lstStyle/>
          <a:p>
            <a:r>
              <a:rPr lang="en-US" altLang="zh-TW" sz="3600" dirty="0"/>
              <a:t>Evaluation of Recommendation List</a:t>
            </a:r>
            <a:endParaRPr lang="zh-TW" altLang="en-US" sz="3600" dirty="0"/>
          </a:p>
        </p:txBody>
      </p:sp>
      <p:sp>
        <p:nvSpPr>
          <p:cNvPr id="4" name="投影片編號版面配置區 3">
            <a:extLst>
              <a:ext uri="{FF2B5EF4-FFF2-40B4-BE49-F238E27FC236}">
                <a16:creationId xmlns:a16="http://schemas.microsoft.com/office/drawing/2014/main" id="{0670A42F-A567-4A47-80EC-C04D4740C744}"/>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48</a:t>
            </a:fld>
            <a:endParaRPr lang="en-US" altLang="zh-TW" dirty="0"/>
          </a:p>
        </p:txBody>
      </p:sp>
      <p:sp>
        <p:nvSpPr>
          <p:cNvPr id="8" name="內容版面配置區 4">
            <a:extLst>
              <a:ext uri="{FF2B5EF4-FFF2-40B4-BE49-F238E27FC236}">
                <a16:creationId xmlns:a16="http://schemas.microsoft.com/office/drawing/2014/main" id="{BB5A877F-6961-4C04-B49D-262F4C9CBA0B}"/>
              </a:ext>
            </a:extLst>
          </p:cNvPr>
          <p:cNvSpPr>
            <a:spLocks noGrp="1"/>
          </p:cNvSpPr>
          <p:nvPr>
            <p:ph idx="1"/>
          </p:nvPr>
        </p:nvSpPr>
        <p:spPr>
          <a:xfrm>
            <a:off x="161764" y="1178856"/>
            <a:ext cx="8802724" cy="5130464"/>
          </a:xfrm>
        </p:spPr>
        <p:txBody>
          <a:bodyPr/>
          <a:lstStyle/>
          <a:p>
            <a:r>
              <a:rPr lang="en-US" altLang="zh-TW" dirty="0"/>
              <a:t>Evaluation of Different Method Approach</a:t>
            </a:r>
          </a:p>
          <a:p>
            <a:pPr lvl="1"/>
            <a:endParaRPr lang="en-US" altLang="zh-TW" dirty="0"/>
          </a:p>
          <a:p>
            <a:pPr marL="457200" lvl="1" indent="0">
              <a:buNone/>
            </a:pPr>
            <a:endParaRPr lang="en-US" altLang="zh-TW" dirty="0"/>
          </a:p>
        </p:txBody>
      </p:sp>
      <p:graphicFrame>
        <p:nvGraphicFramePr>
          <p:cNvPr id="6" name="表格 5">
            <a:extLst>
              <a:ext uri="{FF2B5EF4-FFF2-40B4-BE49-F238E27FC236}">
                <a16:creationId xmlns:a16="http://schemas.microsoft.com/office/drawing/2014/main" id="{C127AC14-01D3-473F-9961-B45F64D7E650}"/>
              </a:ext>
            </a:extLst>
          </p:cNvPr>
          <p:cNvGraphicFramePr>
            <a:graphicFrameLocks noGrp="1"/>
          </p:cNvGraphicFramePr>
          <p:nvPr>
            <p:extLst>
              <p:ext uri="{D42A27DB-BD31-4B8C-83A1-F6EECF244321}">
                <p14:modId xmlns:p14="http://schemas.microsoft.com/office/powerpoint/2010/main" val="4180395618"/>
              </p:ext>
            </p:extLst>
          </p:nvPr>
        </p:nvGraphicFramePr>
        <p:xfrm>
          <a:off x="1426339" y="1920791"/>
          <a:ext cx="6215856" cy="1035346"/>
        </p:xfrm>
        <a:graphic>
          <a:graphicData uri="http://schemas.openxmlformats.org/drawingml/2006/table">
            <a:tbl>
              <a:tblPr firstRow="1" firstCol="1" bandRow="1"/>
              <a:tblGrid>
                <a:gridCol w="1366992">
                  <a:extLst>
                    <a:ext uri="{9D8B030D-6E8A-4147-A177-3AD203B41FA5}">
                      <a16:colId xmlns:a16="http://schemas.microsoft.com/office/drawing/2014/main" val="2561504163"/>
                    </a:ext>
                  </a:extLst>
                </a:gridCol>
                <a:gridCol w="1212044">
                  <a:extLst>
                    <a:ext uri="{9D8B030D-6E8A-4147-A177-3AD203B41FA5}">
                      <a16:colId xmlns:a16="http://schemas.microsoft.com/office/drawing/2014/main" val="2947151799"/>
                    </a:ext>
                  </a:extLst>
                </a:gridCol>
                <a:gridCol w="1212044">
                  <a:extLst>
                    <a:ext uri="{9D8B030D-6E8A-4147-A177-3AD203B41FA5}">
                      <a16:colId xmlns:a16="http://schemas.microsoft.com/office/drawing/2014/main" val="3541917825"/>
                    </a:ext>
                  </a:extLst>
                </a:gridCol>
                <a:gridCol w="1212044">
                  <a:extLst>
                    <a:ext uri="{9D8B030D-6E8A-4147-A177-3AD203B41FA5}">
                      <a16:colId xmlns:a16="http://schemas.microsoft.com/office/drawing/2014/main" val="1093725525"/>
                    </a:ext>
                  </a:extLst>
                </a:gridCol>
                <a:gridCol w="1212732">
                  <a:extLst>
                    <a:ext uri="{9D8B030D-6E8A-4147-A177-3AD203B41FA5}">
                      <a16:colId xmlns:a16="http://schemas.microsoft.com/office/drawing/2014/main" val="2502558616"/>
                    </a:ext>
                  </a:extLst>
                </a:gridCol>
              </a:tblGrid>
              <a:tr h="207069">
                <a:tc>
                  <a:txBody>
                    <a:bodyPr/>
                    <a:lstStyle/>
                    <a:p>
                      <a:pPr algn="just">
                        <a:spcBef>
                          <a:spcPts val="100"/>
                        </a:spcBef>
                        <a:spcAft>
                          <a:spcPts val="100"/>
                        </a:spcAft>
                      </a:pPr>
                      <a:r>
                        <a:rPr lang="en-US" sz="1200" b="1" i="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PSC@10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PSC @20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PSC @30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PSC @40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315752422"/>
                  </a:ext>
                </a:extLst>
              </a:tr>
              <a:tr h="207069">
                <a:tc>
                  <a:txBody>
                    <a:bodyPr/>
                    <a:lstStyle/>
                    <a:p>
                      <a:pPr algn="just">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a:noFill/>
                    </a:lnB>
                    <a:solidFill>
                      <a:srgbClr val="FFFFFF"/>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0.767</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0.824</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0.761</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0.768</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2444402275"/>
                  </a:ext>
                </a:extLst>
              </a:tr>
              <a:tr h="414139">
                <a:tc>
                  <a:txBody>
                    <a:bodyPr/>
                    <a:lstStyle/>
                    <a:p>
                      <a:pPr algn="just">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 + Petition-based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0.847</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0.863</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0.883</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0.900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2187434685"/>
                  </a:ext>
                </a:extLst>
              </a:tr>
              <a:tr h="207069">
                <a:tc>
                  <a:txBody>
                    <a:bodyPr/>
                    <a:lstStyle/>
                    <a:p>
                      <a:pPr algn="just">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IPSMI</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0.883</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0.900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0.913</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00"/>
                        </a:spcBef>
                        <a:spcAft>
                          <a:spcPts val="1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0.918</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27478272"/>
                  </a:ext>
                </a:extLst>
              </a:tr>
            </a:tbl>
          </a:graphicData>
        </a:graphic>
      </p:graphicFrame>
      <p:sp>
        <p:nvSpPr>
          <p:cNvPr id="19" name="矩形: 圓角 18">
            <a:extLst>
              <a:ext uri="{FF2B5EF4-FFF2-40B4-BE49-F238E27FC236}">
                <a16:creationId xmlns:a16="http://schemas.microsoft.com/office/drawing/2014/main" id="{5CA3DF5F-4DC3-4BD7-8028-35E2A4661044}"/>
              </a:ext>
            </a:extLst>
          </p:cNvPr>
          <p:cNvSpPr/>
          <p:nvPr/>
        </p:nvSpPr>
        <p:spPr>
          <a:xfrm>
            <a:off x="1382850" y="2708920"/>
            <a:ext cx="6378299" cy="247217"/>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5" name="圖表 14">
            <a:extLst>
              <a:ext uri="{FF2B5EF4-FFF2-40B4-BE49-F238E27FC236}">
                <a16:creationId xmlns:a16="http://schemas.microsoft.com/office/drawing/2014/main" id="{02CD7545-4893-47B1-BA68-2DC32A090323}"/>
              </a:ext>
            </a:extLst>
          </p:cNvPr>
          <p:cNvGraphicFramePr/>
          <p:nvPr>
            <p:extLst>
              <p:ext uri="{D42A27DB-BD31-4B8C-83A1-F6EECF244321}">
                <p14:modId xmlns:p14="http://schemas.microsoft.com/office/powerpoint/2010/main" val="646153936"/>
              </p:ext>
            </p:extLst>
          </p:nvPr>
        </p:nvGraphicFramePr>
        <p:xfrm>
          <a:off x="1225534" y="3429000"/>
          <a:ext cx="6692932" cy="24482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802775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Contribution</a:t>
            </a:r>
            <a:endParaRPr lang="zh-TW" altLang="en-US" dirty="0"/>
          </a:p>
        </p:txBody>
      </p:sp>
      <p:sp>
        <p:nvSpPr>
          <p:cNvPr id="3" name="內容版面配置區 2"/>
          <p:cNvSpPr>
            <a:spLocks noGrp="1"/>
          </p:cNvSpPr>
          <p:nvPr>
            <p:ph idx="1"/>
          </p:nvPr>
        </p:nvSpPr>
        <p:spPr>
          <a:xfrm>
            <a:off x="0" y="1052736"/>
            <a:ext cx="9144000" cy="5688632"/>
          </a:xfrm>
        </p:spPr>
        <p:txBody>
          <a:bodyPr/>
          <a:lstStyle/>
          <a:p>
            <a:r>
              <a:rPr lang="en-US" altLang="zh-TW" dirty="0"/>
              <a:t>System development perspective</a:t>
            </a:r>
          </a:p>
          <a:p>
            <a:pPr lvl="1"/>
            <a:r>
              <a:rPr lang="en-US" altLang="zh-TW" dirty="0"/>
              <a:t>Combined petition case information, success rate analysis, and recommendation to design a social media intelligence mechanism.</a:t>
            </a:r>
          </a:p>
          <a:p>
            <a:r>
              <a:rPr lang="en-US" altLang="zh-TW" dirty="0"/>
              <a:t>Methodological perspective</a:t>
            </a:r>
          </a:p>
          <a:p>
            <a:pPr lvl="1"/>
            <a:r>
              <a:rPr lang="en-US" altLang="zh-TW" dirty="0"/>
              <a:t>Design a social media intelligence mechanism in </a:t>
            </a:r>
            <a:r>
              <a:rPr lang="en-US" altLang="zh-TW" dirty="0">
                <a:solidFill>
                  <a:srgbClr val="0000FF"/>
                </a:solidFill>
              </a:rPr>
              <a:t>collective action </a:t>
            </a:r>
            <a:r>
              <a:rPr lang="en-US" altLang="zh-TW" dirty="0"/>
              <a:t>field for </a:t>
            </a:r>
            <a:r>
              <a:rPr lang="en-US" altLang="zh-TW" dirty="0">
                <a:solidFill>
                  <a:srgbClr val="0000FF"/>
                </a:solidFill>
              </a:rPr>
              <a:t>petition success prediction </a:t>
            </a:r>
            <a:r>
              <a:rPr lang="en-US" altLang="zh-TW" dirty="0"/>
              <a:t>and </a:t>
            </a:r>
            <a:r>
              <a:rPr lang="en-US" altLang="zh-TW" dirty="0">
                <a:solidFill>
                  <a:srgbClr val="0000FF"/>
                </a:solidFill>
              </a:rPr>
              <a:t>recommendation</a:t>
            </a:r>
            <a:r>
              <a:rPr lang="en-US" altLang="zh-TW" dirty="0"/>
              <a:t> .</a:t>
            </a:r>
          </a:p>
          <a:p>
            <a:r>
              <a:rPr lang="en-US" altLang="zh-TW" dirty="0"/>
              <a:t>Practical perspective</a:t>
            </a:r>
          </a:p>
          <a:p>
            <a:pPr lvl="1"/>
            <a:r>
              <a:rPr lang="en-US" altLang="zh-TW" dirty="0"/>
              <a:t>Encourage more public participation and increase the chances of petition success.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49</a:t>
            </a:fld>
            <a:endParaRPr lang="en-US" altLang="zh-TW" dirty="0"/>
          </a:p>
        </p:txBody>
      </p:sp>
    </p:spTree>
    <p:extLst>
      <p:ext uri="{BB962C8B-B14F-4D97-AF65-F5344CB8AC3E}">
        <p14:creationId xmlns:p14="http://schemas.microsoft.com/office/powerpoint/2010/main" val="994196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5</a:t>
            </a:fld>
            <a:endParaRPr kumimoji="0" lang="en-US" altLang="zh-TW" sz="1400" dirty="0">
              <a:ea typeface="新細明體" panose="02020500000000000000" pitchFamily="18" charset="-120"/>
            </a:endParaRPr>
          </a:p>
        </p:txBody>
      </p:sp>
      <p:sp>
        <p:nvSpPr>
          <p:cNvPr id="2" name="內容版面配置區 1"/>
          <p:cNvSpPr>
            <a:spLocks noGrp="1"/>
          </p:cNvSpPr>
          <p:nvPr>
            <p:ph idx="1"/>
          </p:nvPr>
        </p:nvSpPr>
        <p:spPr>
          <a:xfrm>
            <a:off x="107504" y="1196752"/>
            <a:ext cx="9036496" cy="5112568"/>
          </a:xfrm>
        </p:spPr>
        <p:txBody>
          <a:bodyPr/>
          <a:lstStyle/>
          <a:p>
            <a:r>
              <a:rPr lang="en-US" altLang="zh-TW" dirty="0"/>
              <a:t>There’s </a:t>
            </a:r>
            <a:r>
              <a:rPr lang="en-US" altLang="zh-TW" dirty="0">
                <a:solidFill>
                  <a:srgbClr val="0000FF"/>
                </a:solidFill>
              </a:rPr>
              <a:t>a gap</a:t>
            </a:r>
            <a:r>
              <a:rPr lang="en-US" altLang="zh-TW" dirty="0"/>
              <a:t> between the crowd and petition platforms.</a:t>
            </a:r>
          </a:p>
          <a:p>
            <a:pPr lvl="1"/>
            <a:r>
              <a:rPr lang="en-US" altLang="zh-TW" dirty="0"/>
              <a:t>For </a:t>
            </a:r>
            <a:r>
              <a:rPr lang="en-US" altLang="zh-TW" dirty="0">
                <a:solidFill>
                  <a:srgbClr val="0000FF"/>
                </a:solidFill>
              </a:rPr>
              <a:t>petition starter</a:t>
            </a:r>
            <a:r>
              <a:rPr lang="en-US" altLang="zh-TW" dirty="0"/>
              <a:t>, without sharing it through the community, it is difficult to let people know about the existence of the petition. </a:t>
            </a:r>
          </a:p>
          <a:p>
            <a:pPr lvl="1"/>
            <a:r>
              <a:rPr lang="en-US" altLang="zh-TW" dirty="0"/>
              <a:t>For </a:t>
            </a:r>
            <a:r>
              <a:rPr lang="en-US" altLang="zh-TW" dirty="0">
                <a:solidFill>
                  <a:srgbClr val="0000FF"/>
                </a:solidFill>
              </a:rPr>
              <a:t>petition signer, </a:t>
            </a:r>
            <a:r>
              <a:rPr lang="en-US" altLang="zh-TW" dirty="0"/>
              <a:t>most people can’t get in touch with the new petition without browsing online petition webpages.</a:t>
            </a:r>
          </a:p>
          <a:p>
            <a:pPr lvl="1"/>
            <a:endParaRPr lang="en-US" altLang="zh-TW" dirty="0"/>
          </a:p>
          <a:p>
            <a:r>
              <a:rPr lang="en-US" altLang="zh-TW" dirty="0"/>
              <a:t>Problems occurred when people use social media.</a:t>
            </a:r>
          </a:p>
          <a:p>
            <a:pPr lvl="1"/>
            <a:r>
              <a:rPr lang="en-US" altLang="zh-TW" dirty="0"/>
              <a:t>People are usually affected by the </a:t>
            </a:r>
            <a:r>
              <a:rPr lang="en-US" altLang="zh-TW" dirty="0">
                <a:solidFill>
                  <a:srgbClr val="0000FF"/>
                </a:solidFill>
              </a:rPr>
              <a:t>echo chamber effect</a:t>
            </a:r>
            <a:r>
              <a:rPr lang="en-US" altLang="zh-TW" dirty="0"/>
              <a:t>. </a:t>
            </a:r>
            <a:r>
              <a:rPr lang="en-US" altLang="zh-TW" sz="1600" dirty="0">
                <a:solidFill>
                  <a:schemeClr val="bg1">
                    <a:lumMod val="75000"/>
                  </a:schemeClr>
                </a:solidFill>
              </a:rPr>
              <a:t>(M Cinelli, 2021)</a:t>
            </a:r>
          </a:p>
          <a:p>
            <a:pPr lvl="1"/>
            <a:r>
              <a:rPr lang="en-US" altLang="zh-TW" dirty="0"/>
              <a:t>Complex relationships in social networks and</a:t>
            </a:r>
            <a:r>
              <a:rPr lang="en-US" altLang="zh-TW" dirty="0">
                <a:solidFill>
                  <a:srgbClr val="0000FF"/>
                </a:solidFill>
              </a:rPr>
              <a:t> information overload. </a:t>
            </a:r>
          </a:p>
          <a:p>
            <a:pPr marL="457200" lvl="1" indent="0">
              <a:buNone/>
            </a:pPr>
            <a:r>
              <a:rPr lang="en-US" altLang="zh-TW" sz="1600" dirty="0">
                <a:solidFill>
                  <a:srgbClr val="0000FF"/>
                </a:solidFill>
              </a:rPr>
              <a:t>     </a:t>
            </a:r>
            <a:r>
              <a:rPr lang="en-US" altLang="zh-TW" sz="1600" dirty="0">
                <a:solidFill>
                  <a:schemeClr val="bg1">
                    <a:lumMod val="75000"/>
                  </a:schemeClr>
                </a:solidFill>
              </a:rPr>
              <a:t>(M. G. Rodriguez, 2014)</a:t>
            </a:r>
          </a:p>
          <a:p>
            <a:pPr lvl="1"/>
            <a:endParaRPr lang="en-US" altLang="zh-TW" dirty="0">
              <a:solidFill>
                <a:srgbClr val="0000FF"/>
              </a:solidFill>
            </a:endParaRPr>
          </a:p>
          <a:p>
            <a:r>
              <a:rPr lang="en-US" altLang="zh-TW" dirty="0"/>
              <a:t>While the petition can’t attract enough joint signatures at the </a:t>
            </a:r>
            <a:r>
              <a:rPr lang="en-US" altLang="zh-TW" dirty="0">
                <a:solidFill>
                  <a:srgbClr val="0000FF"/>
                </a:solidFill>
              </a:rPr>
              <a:t>start</a:t>
            </a:r>
            <a:r>
              <a:rPr lang="en-US" altLang="zh-TW" dirty="0"/>
              <a:t>, it could be predicted with a </a:t>
            </a:r>
            <a:r>
              <a:rPr lang="en-US" altLang="zh-TW" dirty="0">
                <a:solidFill>
                  <a:srgbClr val="0000FF"/>
                </a:solidFill>
              </a:rPr>
              <a:t>low </a:t>
            </a:r>
            <a:r>
              <a:rPr lang="en-US" altLang="zh-TW" dirty="0"/>
              <a:t>success rate. </a:t>
            </a:r>
          </a:p>
        </p:txBody>
      </p:sp>
    </p:spTree>
    <p:extLst>
      <p:ext uri="{BB962C8B-B14F-4D97-AF65-F5344CB8AC3E}">
        <p14:creationId xmlns:p14="http://schemas.microsoft.com/office/powerpoint/2010/main" val="24483175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Limitations</a:t>
            </a:r>
            <a:endParaRPr lang="zh-TW" altLang="en-US" dirty="0"/>
          </a:p>
        </p:txBody>
      </p:sp>
      <p:sp>
        <p:nvSpPr>
          <p:cNvPr id="3" name="內容版面配置區 2"/>
          <p:cNvSpPr>
            <a:spLocks noGrp="1"/>
          </p:cNvSpPr>
          <p:nvPr>
            <p:ph idx="1"/>
          </p:nvPr>
        </p:nvSpPr>
        <p:spPr>
          <a:xfrm>
            <a:off x="11113" y="1129671"/>
            <a:ext cx="9144000" cy="5021392"/>
          </a:xfrm>
        </p:spPr>
        <p:txBody>
          <a:bodyPr/>
          <a:lstStyle/>
          <a:p>
            <a:pPr>
              <a:buClr>
                <a:schemeClr val="tx1">
                  <a:lumMod val="95000"/>
                  <a:lumOff val="5000"/>
                </a:schemeClr>
              </a:buClr>
            </a:pPr>
            <a:r>
              <a:rPr lang="en-US" altLang="zh-TW" dirty="0">
                <a:solidFill>
                  <a:srgbClr val="0000FF"/>
                </a:solidFill>
              </a:rPr>
              <a:t>Diverse </a:t>
            </a:r>
            <a:r>
              <a:rPr lang="en-US" altLang="zh-TW" dirty="0"/>
              <a:t>data source platform</a:t>
            </a:r>
          </a:p>
          <a:p>
            <a:pPr lvl="1">
              <a:buClr>
                <a:schemeClr val="tx1">
                  <a:lumMod val="95000"/>
                  <a:lumOff val="5000"/>
                </a:schemeClr>
              </a:buClr>
            </a:pPr>
            <a:r>
              <a:rPr lang="en-US" altLang="zh-TW" dirty="0"/>
              <a:t>More</a:t>
            </a:r>
            <a:r>
              <a:rPr lang="zh-TW" altLang="en-US" dirty="0"/>
              <a:t> </a:t>
            </a:r>
            <a:r>
              <a:rPr lang="en-US" altLang="zh-TW" dirty="0"/>
              <a:t>different</a:t>
            </a:r>
            <a:r>
              <a:rPr lang="zh-TW" altLang="en-US" dirty="0"/>
              <a:t> </a:t>
            </a:r>
            <a:r>
              <a:rPr lang="en-US" altLang="zh-TW" dirty="0"/>
              <a:t>experiment data from other</a:t>
            </a:r>
            <a:r>
              <a:rPr lang="zh-TW" altLang="en-US" dirty="0"/>
              <a:t> </a:t>
            </a:r>
            <a:r>
              <a:rPr lang="en-US" altLang="zh-TW" dirty="0"/>
              <a:t>social media and online petition platforms.</a:t>
            </a:r>
          </a:p>
          <a:p>
            <a:r>
              <a:rPr lang="en-US" altLang="zh-TW" dirty="0"/>
              <a:t>More sophisticated relationship analysis </a:t>
            </a:r>
          </a:p>
          <a:p>
            <a:pPr lvl="1"/>
            <a:r>
              <a:rPr lang="en-US" altLang="zh-TW" dirty="0"/>
              <a:t>People still have their own relationships in </a:t>
            </a:r>
            <a:r>
              <a:rPr lang="en-US" altLang="zh-TW" dirty="0">
                <a:solidFill>
                  <a:srgbClr val="0000FF"/>
                </a:solidFill>
              </a:rPr>
              <a:t>real-world</a:t>
            </a:r>
            <a:r>
              <a:rPr lang="en-US" altLang="zh-TW" dirty="0"/>
              <a:t>. </a:t>
            </a:r>
          </a:p>
          <a:p>
            <a:r>
              <a:rPr lang="en-US" altLang="zh-TW" dirty="0"/>
              <a:t>More subtle behaviors on platforms</a:t>
            </a:r>
          </a:p>
          <a:p>
            <a:pPr lvl="1"/>
            <a:r>
              <a:rPr lang="en-US" altLang="zh-TW" dirty="0"/>
              <a:t>Such as how long they stay on the particular petition page and how they interact (like, comment, retweet, etc.) on social media.</a:t>
            </a:r>
          </a:p>
          <a:p>
            <a:r>
              <a:rPr lang="en-US" altLang="zh-TW" dirty="0"/>
              <a:t>Incomplete petitions information</a:t>
            </a:r>
          </a:p>
          <a:p>
            <a:pPr lvl="1"/>
            <a:r>
              <a:rPr lang="en-US" altLang="zh-TW" dirty="0"/>
              <a:t>Due to the </a:t>
            </a:r>
            <a:r>
              <a:rPr lang="en-US" altLang="zh-TW" dirty="0">
                <a:solidFill>
                  <a:srgbClr val="0000FF"/>
                </a:solidFill>
              </a:rPr>
              <a:t>privacy policy</a:t>
            </a:r>
            <a:r>
              <a:rPr lang="en-US" altLang="zh-TW" dirty="0"/>
              <a:t> of the online petition platform, we can’t get each petition's signatures.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50</a:t>
            </a:fld>
            <a:endParaRPr lang="en-US" altLang="zh-TW" dirty="0"/>
          </a:p>
        </p:txBody>
      </p:sp>
    </p:spTree>
    <p:extLst>
      <p:ext uri="{BB962C8B-B14F-4D97-AF65-F5344CB8AC3E}">
        <p14:creationId xmlns:p14="http://schemas.microsoft.com/office/powerpoint/2010/main" val="39034959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Future Work</a:t>
            </a:r>
            <a:endParaRPr lang="zh-TW" altLang="en-US" dirty="0"/>
          </a:p>
        </p:txBody>
      </p:sp>
      <p:sp>
        <p:nvSpPr>
          <p:cNvPr id="3" name="內容版面配置區 2"/>
          <p:cNvSpPr>
            <a:spLocks noGrp="1"/>
          </p:cNvSpPr>
          <p:nvPr>
            <p:ph idx="1"/>
          </p:nvPr>
        </p:nvSpPr>
        <p:spPr>
          <a:xfrm>
            <a:off x="233807" y="1052736"/>
            <a:ext cx="9108185" cy="5265315"/>
          </a:xfrm>
        </p:spPr>
        <p:txBody>
          <a:bodyPr/>
          <a:lstStyle/>
          <a:p>
            <a:r>
              <a:rPr lang="en-US" altLang="zh-TW" dirty="0"/>
              <a:t>Develop mechanisms to </a:t>
            </a:r>
            <a:r>
              <a:rPr lang="en-US" altLang="zh-TW" dirty="0">
                <a:solidFill>
                  <a:srgbClr val="0000FF"/>
                </a:solidFill>
              </a:rPr>
              <a:t>identify abusive petitions</a:t>
            </a:r>
          </a:p>
          <a:p>
            <a:pPr lvl="1"/>
            <a:r>
              <a:rPr lang="en-US" altLang="zh-TW" dirty="0"/>
              <a:t>Because petitions are simple to set up, the site can attract frivolous causes or jokes framed in the ostensible form of a petition. </a:t>
            </a:r>
          </a:p>
          <a:p>
            <a:r>
              <a:rPr lang="en-US" altLang="zh-TW" dirty="0"/>
              <a:t>Analyze the deeper level of friendships</a:t>
            </a:r>
          </a:p>
          <a:p>
            <a:pPr lvl="1"/>
            <a:r>
              <a:rPr lang="en-US" altLang="zh-TW" dirty="0"/>
              <a:t>Combine </a:t>
            </a:r>
            <a:r>
              <a:rPr lang="en-US" altLang="zh-TW" dirty="0">
                <a:solidFill>
                  <a:srgbClr val="0000FF"/>
                </a:solidFill>
              </a:rPr>
              <a:t>multiple layers of social network relationships </a:t>
            </a:r>
            <a:r>
              <a:rPr lang="en-US" altLang="zh-TW" dirty="0"/>
              <a:t>to make our mechanism more inclusive.</a:t>
            </a:r>
          </a:p>
          <a:p>
            <a:r>
              <a:rPr lang="en-US" altLang="zh-TW" dirty="0"/>
              <a:t>Apply </a:t>
            </a:r>
            <a:r>
              <a:rPr lang="en-US" altLang="zh-TW" dirty="0">
                <a:solidFill>
                  <a:srgbClr val="0000FF"/>
                </a:solidFill>
              </a:rPr>
              <a:t>different interactive behaviors </a:t>
            </a:r>
            <a:r>
              <a:rPr lang="en-US" altLang="zh-TW" dirty="0"/>
              <a:t>on social media</a:t>
            </a:r>
          </a:p>
          <a:p>
            <a:pPr lvl="1"/>
            <a:r>
              <a:rPr lang="en-US" altLang="zh-TW" dirty="0"/>
              <a:t>Adapt different weights to different behaviors.</a:t>
            </a:r>
          </a:p>
          <a:p>
            <a:r>
              <a:rPr lang="en-US" altLang="zh-TW" dirty="0"/>
              <a:t>Conduct an </a:t>
            </a:r>
            <a:r>
              <a:rPr lang="en-US" altLang="zh-TW" dirty="0">
                <a:solidFill>
                  <a:srgbClr val="0000FF"/>
                </a:solidFill>
              </a:rPr>
              <a:t>online field experiment</a:t>
            </a:r>
          </a:p>
          <a:p>
            <a:pPr lvl="1"/>
            <a:r>
              <a:rPr lang="en-US" altLang="zh-TW" dirty="0"/>
              <a:t>Verify the </a:t>
            </a:r>
            <a:r>
              <a:rPr lang="en-US" altLang="zh-TW" dirty="0">
                <a:solidFill>
                  <a:srgbClr val="0000FF"/>
                </a:solidFill>
              </a:rPr>
              <a:t>accuracy</a:t>
            </a:r>
            <a:r>
              <a:rPr lang="en-US" altLang="zh-TW" dirty="0"/>
              <a:t> of our system by comparing questionnaire data with our system results.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51</a:t>
            </a:fld>
            <a:endParaRPr lang="en-US" altLang="zh-TW"/>
          </a:p>
        </p:txBody>
      </p:sp>
    </p:spTree>
    <p:extLst>
      <p:ext uri="{BB962C8B-B14F-4D97-AF65-F5344CB8AC3E}">
        <p14:creationId xmlns:p14="http://schemas.microsoft.com/office/powerpoint/2010/main" val="10791975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57200" y="2780928"/>
            <a:ext cx="8229600" cy="3240460"/>
          </a:xfrm>
        </p:spPr>
        <p:txBody>
          <a:bodyPr/>
          <a:lstStyle/>
          <a:p>
            <a:pPr marL="0" indent="0" algn="ctr">
              <a:buNone/>
            </a:pPr>
            <a:r>
              <a:rPr lang="en-US" altLang="zh-TW" sz="3600" b="1" dirty="0">
                <a:solidFill>
                  <a:srgbClr val="2907A5"/>
                </a:solidFill>
              </a:rPr>
              <a:t>Thank you for your listening!</a:t>
            </a:r>
          </a:p>
          <a:p>
            <a:pPr marL="0" indent="0" algn="ctr">
              <a:buNone/>
            </a:pPr>
            <a:r>
              <a:rPr lang="en-US" altLang="zh-TW" sz="3600" b="1" dirty="0">
                <a:solidFill>
                  <a:srgbClr val="2907A5"/>
                </a:solidFill>
              </a:rPr>
              <a:t>Q&amp;A </a:t>
            </a:r>
            <a:endParaRPr lang="zh-TW" altLang="en-US" sz="3600" b="1" dirty="0">
              <a:solidFill>
                <a:srgbClr val="2907A5"/>
              </a:solidFill>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52</a:t>
            </a:fld>
            <a:endParaRPr lang="en-US" altLang="zh-TW"/>
          </a:p>
        </p:txBody>
      </p:sp>
    </p:spTree>
    <p:extLst>
      <p:ext uri="{BB962C8B-B14F-4D97-AF65-F5344CB8AC3E}">
        <p14:creationId xmlns:p14="http://schemas.microsoft.com/office/powerpoint/2010/main" val="3908834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Problems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6</a:t>
            </a:fld>
            <a:endParaRPr lang="en-US" altLang="zh-TW" dirty="0"/>
          </a:p>
        </p:txBody>
      </p:sp>
      <p:sp>
        <p:nvSpPr>
          <p:cNvPr id="5" name="內容版面配置區 4"/>
          <p:cNvSpPr>
            <a:spLocks noGrp="1"/>
          </p:cNvSpPr>
          <p:nvPr>
            <p:ph idx="1"/>
          </p:nvPr>
        </p:nvSpPr>
        <p:spPr>
          <a:xfrm>
            <a:off x="281620" y="1340768"/>
            <a:ext cx="8580759" cy="4602272"/>
          </a:xfrm>
        </p:spPr>
        <p:txBody>
          <a:bodyPr/>
          <a:lstStyle/>
          <a:p>
            <a:pPr lvl="0">
              <a:lnSpc>
                <a:spcPct val="150000"/>
              </a:lnSpc>
            </a:pPr>
            <a:endParaRPr lang="en-US" altLang="zh-TW" dirty="0"/>
          </a:p>
          <a:p>
            <a:pPr lvl="0">
              <a:lnSpc>
                <a:spcPct val="150000"/>
              </a:lnSpc>
            </a:pPr>
            <a:r>
              <a:rPr lang="en-US" altLang="zh-TW" dirty="0"/>
              <a:t>How to predict the </a:t>
            </a:r>
            <a:r>
              <a:rPr lang="en-US" altLang="zh-TW" dirty="0">
                <a:solidFill>
                  <a:srgbClr val="0000FF"/>
                </a:solidFill>
              </a:rPr>
              <a:t>success rate </a:t>
            </a:r>
            <a:r>
              <a:rPr lang="en-US" altLang="zh-TW" dirty="0"/>
              <a:t>of an online petition case?</a:t>
            </a:r>
          </a:p>
          <a:p>
            <a:pPr marL="0" lvl="0" indent="0">
              <a:lnSpc>
                <a:spcPct val="150000"/>
              </a:lnSpc>
              <a:buNone/>
            </a:pPr>
            <a:endParaRPr lang="zh-TW" altLang="zh-TW" dirty="0"/>
          </a:p>
          <a:p>
            <a:pPr lvl="0">
              <a:lnSpc>
                <a:spcPct val="150000"/>
              </a:lnSpc>
            </a:pPr>
            <a:r>
              <a:rPr lang="en-US" altLang="zh-TW" dirty="0"/>
              <a:t>How to increase participation in online petitions in order to </a:t>
            </a:r>
            <a:r>
              <a:rPr lang="en-US" altLang="zh-TW" dirty="0">
                <a:solidFill>
                  <a:srgbClr val="0000FF"/>
                </a:solidFill>
              </a:rPr>
              <a:t>enhance collective action success </a:t>
            </a:r>
            <a:r>
              <a:rPr lang="en-US" altLang="zh-TW" dirty="0"/>
              <a:t>of online petitions?</a:t>
            </a:r>
          </a:p>
          <a:p>
            <a:pPr lvl="0"/>
            <a:endParaRPr lang="en-US" altLang="zh-TW" dirty="0"/>
          </a:p>
        </p:txBody>
      </p:sp>
    </p:spTree>
    <p:extLst>
      <p:ext uri="{BB962C8B-B14F-4D97-AF65-F5344CB8AC3E}">
        <p14:creationId xmlns:p14="http://schemas.microsoft.com/office/powerpoint/2010/main" val="1543693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0" y="-26988"/>
            <a:ext cx="9144000" cy="1143001"/>
          </a:xfrm>
        </p:spPr>
        <p:txBody>
          <a:bodyPr/>
          <a:lstStyle/>
          <a:p>
            <a:r>
              <a:rPr lang="en-US" altLang="zh-TW" dirty="0"/>
              <a:t>Research Goals and Contributions</a:t>
            </a:r>
            <a:endParaRPr lang="zh-TW" altLang="en-US" dirty="0"/>
          </a:p>
        </p:txBody>
      </p:sp>
      <p:sp>
        <p:nvSpPr>
          <p:cNvPr id="1638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27E8C425-218B-493B-B62B-A54D5FAF7BD4}" type="slidenum">
              <a:rPr kumimoji="0" lang="en-US" altLang="zh-TW" sz="1400" smtClean="0">
                <a:ea typeface="新細明體" panose="02020500000000000000" pitchFamily="18" charset="-120"/>
              </a:rPr>
              <a:pPr>
                <a:spcBef>
                  <a:spcPct val="0"/>
                </a:spcBef>
                <a:buFontTx/>
                <a:buNone/>
              </a:pPr>
              <a:t>7</a:t>
            </a:fld>
            <a:endParaRPr kumimoji="0" lang="en-US" altLang="zh-TW" sz="1400" dirty="0">
              <a:ea typeface="新細明體" panose="02020500000000000000" pitchFamily="18" charset="-120"/>
            </a:endParaRPr>
          </a:p>
        </p:txBody>
      </p:sp>
      <p:sp>
        <p:nvSpPr>
          <p:cNvPr id="5" name="內容版面配置區 2"/>
          <p:cNvSpPr>
            <a:spLocks noGrp="1"/>
          </p:cNvSpPr>
          <p:nvPr>
            <p:ph idx="1"/>
          </p:nvPr>
        </p:nvSpPr>
        <p:spPr>
          <a:xfrm>
            <a:off x="251520" y="1196975"/>
            <a:ext cx="8496944" cy="5112345"/>
          </a:xfrm>
        </p:spPr>
        <p:txBody>
          <a:bodyPr/>
          <a:lstStyle/>
          <a:p>
            <a:r>
              <a:rPr lang="en-US" altLang="zh-TW" dirty="0"/>
              <a:t>Research Goals</a:t>
            </a:r>
          </a:p>
          <a:p>
            <a:pPr lvl="1"/>
            <a:r>
              <a:rPr lang="en-US" altLang="zh-TW" dirty="0"/>
              <a:t>Proposed a social media intelligence mechanism by using the information on </a:t>
            </a:r>
            <a:r>
              <a:rPr lang="en-US" altLang="zh-TW" dirty="0">
                <a:solidFill>
                  <a:srgbClr val="0000FF"/>
                </a:solidFill>
              </a:rPr>
              <a:t>social media platform</a:t>
            </a:r>
            <a:r>
              <a:rPr lang="en-US" altLang="zh-TW" dirty="0"/>
              <a:t> and </a:t>
            </a:r>
            <a:r>
              <a:rPr lang="en-US" altLang="zh-TW" dirty="0">
                <a:solidFill>
                  <a:srgbClr val="0000FF"/>
                </a:solidFill>
              </a:rPr>
              <a:t>online petition platform</a:t>
            </a:r>
            <a:r>
              <a:rPr lang="en-US" altLang="zh-TW" dirty="0"/>
              <a:t>.</a:t>
            </a:r>
          </a:p>
          <a:p>
            <a:pPr lvl="1"/>
            <a:r>
              <a:rPr lang="en-US" altLang="zh-TW" dirty="0"/>
              <a:t>Analyze the </a:t>
            </a:r>
            <a:r>
              <a:rPr lang="en-US" altLang="zh-TW" dirty="0">
                <a:solidFill>
                  <a:srgbClr val="0000FF"/>
                </a:solidFill>
              </a:rPr>
              <a:t>success rate</a:t>
            </a:r>
            <a:r>
              <a:rPr lang="en-US" altLang="zh-TW" dirty="0"/>
              <a:t> for petitions with social media features..</a:t>
            </a:r>
          </a:p>
          <a:p>
            <a:pPr lvl="1"/>
            <a:r>
              <a:rPr lang="en-US" altLang="zh-TW" dirty="0"/>
              <a:t>From a perspective of enhancing success of online petitioning, we developed </a:t>
            </a:r>
            <a:r>
              <a:rPr lang="en-US" altLang="zh-TW" dirty="0">
                <a:solidFill>
                  <a:srgbClr val="0000FF"/>
                </a:solidFill>
              </a:rPr>
              <a:t>a recommendation method</a:t>
            </a:r>
            <a:r>
              <a:rPr lang="en-US" altLang="zh-TW" dirty="0"/>
              <a:t> on online petitions.</a:t>
            </a:r>
            <a:endParaRPr lang="en-US" altLang="zh-TW" dirty="0">
              <a:solidFill>
                <a:srgbClr val="0000FF"/>
              </a:solidFill>
            </a:endParaRPr>
          </a:p>
          <a:p>
            <a:r>
              <a:rPr lang="en-US" altLang="zh-TW" dirty="0"/>
              <a:t>Contributions</a:t>
            </a:r>
          </a:p>
          <a:p>
            <a:pPr lvl="1"/>
            <a:r>
              <a:rPr lang="en-US" altLang="zh-TW" dirty="0">
                <a:solidFill>
                  <a:srgbClr val="0000FF"/>
                </a:solidFill>
              </a:rPr>
              <a:t>Activists </a:t>
            </a:r>
            <a:r>
              <a:rPr lang="en-US" altLang="zh-TW" dirty="0"/>
              <a:t>can find more preferred petitions about their interest issues.</a:t>
            </a:r>
          </a:p>
          <a:p>
            <a:pPr lvl="1"/>
            <a:r>
              <a:rPr lang="en-US" altLang="zh-TW" dirty="0">
                <a:solidFill>
                  <a:srgbClr val="0000FF"/>
                </a:solidFill>
              </a:rPr>
              <a:t>The petitions </a:t>
            </a:r>
            <a:r>
              <a:rPr lang="en-US" altLang="zh-TW" dirty="0"/>
              <a:t>can attract signatures effectively.</a:t>
            </a:r>
          </a:p>
          <a:p>
            <a:pPr lvl="1"/>
            <a:r>
              <a:rPr lang="en-US" altLang="zh-TW" dirty="0"/>
              <a:t>Encourage </a:t>
            </a:r>
            <a:r>
              <a:rPr lang="en-US" altLang="zh-TW" dirty="0">
                <a:solidFill>
                  <a:srgbClr val="0000FF"/>
                </a:solidFill>
              </a:rPr>
              <a:t>more online petitions </a:t>
            </a:r>
            <a:r>
              <a:rPr lang="en-US" altLang="zh-TW" dirty="0"/>
              <a:t>that have a genuine concern to everyone to be seen.</a:t>
            </a:r>
          </a:p>
        </p:txBody>
      </p:sp>
    </p:spTree>
    <p:extLst>
      <p:ext uri="{BB962C8B-B14F-4D97-AF65-F5344CB8AC3E}">
        <p14:creationId xmlns:p14="http://schemas.microsoft.com/office/powerpoint/2010/main" val="636305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251520" y="-26988"/>
            <a:ext cx="8712968" cy="1143001"/>
          </a:xfrm>
        </p:spPr>
        <p:txBody>
          <a:bodyPr/>
          <a:lstStyle/>
          <a:p>
            <a:r>
              <a:rPr lang="en-US" altLang="zh-TW" dirty="0"/>
              <a:t>The Transformation of Petitioning</a:t>
            </a:r>
          </a:p>
        </p:txBody>
      </p:sp>
      <p:sp>
        <p:nvSpPr>
          <p:cNvPr id="3" name="內容版面配置區 2"/>
          <p:cNvSpPr>
            <a:spLocks noGrp="1"/>
          </p:cNvSpPr>
          <p:nvPr>
            <p:ph idx="1"/>
          </p:nvPr>
        </p:nvSpPr>
        <p:spPr>
          <a:xfrm>
            <a:off x="457200" y="1196975"/>
            <a:ext cx="8229600" cy="5112345"/>
          </a:xfrm>
        </p:spPr>
        <p:txBody>
          <a:bodyPr/>
          <a:lstStyle/>
          <a:p>
            <a:pPr>
              <a:buClr>
                <a:schemeClr val="tx1">
                  <a:lumMod val="95000"/>
                  <a:lumOff val="5000"/>
                </a:schemeClr>
              </a:buClr>
              <a:defRPr/>
            </a:pPr>
            <a:endParaRPr lang="en-US" altLang="zh-TW" dirty="0"/>
          </a:p>
          <a:p>
            <a:pPr>
              <a:buClr>
                <a:schemeClr val="tx1">
                  <a:lumMod val="95000"/>
                  <a:lumOff val="5000"/>
                </a:schemeClr>
              </a:buClr>
              <a:defRPr/>
            </a:pPr>
            <a:endParaRPr lang="zh-TW" altLang="en-US" dirty="0"/>
          </a:p>
        </p:txBody>
      </p:sp>
      <p:sp>
        <p:nvSpPr>
          <p:cNvPr id="204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CD1B342C-6839-4A31-AD7C-61A8EC56CE88}" type="slidenum">
              <a:rPr kumimoji="0" lang="en-US" altLang="zh-TW" sz="1400" smtClean="0">
                <a:ea typeface="新細明體" panose="02020500000000000000" pitchFamily="18" charset="-120"/>
              </a:rPr>
              <a:pPr>
                <a:spcBef>
                  <a:spcPct val="0"/>
                </a:spcBef>
                <a:buFontTx/>
                <a:buNone/>
              </a:pPr>
              <a:t>8</a:t>
            </a:fld>
            <a:endParaRPr kumimoji="0" lang="en-US" altLang="zh-TW" sz="1400">
              <a:ea typeface="新細明體" panose="02020500000000000000" pitchFamily="18" charset="-120"/>
            </a:endParaRPr>
          </a:p>
        </p:txBody>
      </p:sp>
      <p:sp>
        <p:nvSpPr>
          <p:cNvPr id="5" name="內容版面配置區 2"/>
          <p:cNvSpPr txBox="1">
            <a:spLocks/>
          </p:cNvSpPr>
          <p:nvPr/>
        </p:nvSpPr>
        <p:spPr bwMode="auto">
          <a:xfrm>
            <a:off x="457200" y="1196975"/>
            <a:ext cx="8579296"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endParaRPr lang="en-GB" altLang="zh-TW" dirty="0"/>
          </a:p>
          <a:p>
            <a:endParaRPr lang="en-US" altLang="zh-TW" sz="2800" kern="0" dirty="0"/>
          </a:p>
        </p:txBody>
      </p:sp>
      <p:sp>
        <p:nvSpPr>
          <p:cNvPr id="6" name="內容版面配置區 2">
            <a:extLst>
              <a:ext uri="{FF2B5EF4-FFF2-40B4-BE49-F238E27FC236}">
                <a16:creationId xmlns:a16="http://schemas.microsoft.com/office/drawing/2014/main" id="{78ADE5E2-E2EC-4D45-92B4-4BE85AF1B654}"/>
              </a:ext>
            </a:extLst>
          </p:cNvPr>
          <p:cNvSpPr txBox="1">
            <a:spLocks/>
          </p:cNvSpPr>
          <p:nvPr/>
        </p:nvSpPr>
        <p:spPr bwMode="auto">
          <a:xfrm>
            <a:off x="229205" y="1632331"/>
            <a:ext cx="8807291" cy="475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Petitioning was viewed as an uncommon and invariably </a:t>
            </a:r>
            <a:r>
              <a:rPr lang="en-US" altLang="zh-TW" kern="0" dirty="0">
                <a:solidFill>
                  <a:srgbClr val="0000FF"/>
                </a:solidFill>
              </a:rPr>
              <a:t>ineffective</a:t>
            </a:r>
            <a:r>
              <a:rPr lang="en-US" altLang="zh-TW" kern="0" dirty="0"/>
              <a:t> type of political activism </a:t>
            </a:r>
            <a:r>
              <a:rPr lang="en-US" altLang="zh-TW" kern="0" dirty="0">
                <a:solidFill>
                  <a:srgbClr val="0000FF"/>
                </a:solidFill>
              </a:rPr>
              <a:t>in the past</a:t>
            </a:r>
            <a:r>
              <a:rPr lang="en-US" altLang="zh-TW" kern="0" dirty="0"/>
              <a:t>.</a:t>
            </a:r>
            <a:r>
              <a:rPr lang="en-US" altLang="zh-TW" dirty="0"/>
              <a:t> </a:t>
            </a:r>
            <a:r>
              <a:rPr lang="en-US" altLang="zh-TW" sz="1600" dirty="0">
                <a:solidFill>
                  <a:schemeClr val="bg1">
                    <a:lumMod val="75000"/>
                  </a:schemeClr>
                </a:solidFill>
              </a:rPr>
              <a:t>(C Leys, 1955)</a:t>
            </a:r>
          </a:p>
          <a:p>
            <a:r>
              <a:rPr lang="en-US" altLang="zh-TW" dirty="0">
                <a:solidFill>
                  <a:srgbClr val="0000FF"/>
                </a:solidFill>
              </a:rPr>
              <a:t>A new type of collective petitioning </a:t>
            </a:r>
            <a:r>
              <a:rPr lang="en-US" altLang="zh-TW" dirty="0"/>
              <a:t>based on established or invoked rights emerged on a massive scale in many countries. </a:t>
            </a:r>
            <a:r>
              <a:rPr lang="en-US" altLang="zh-TW" sz="1600" dirty="0">
                <a:solidFill>
                  <a:schemeClr val="bg1">
                    <a:lumMod val="75000"/>
                  </a:schemeClr>
                </a:solidFill>
              </a:rPr>
              <a:t>(H Miller, 2019) </a:t>
            </a:r>
          </a:p>
          <a:p>
            <a:r>
              <a:rPr lang="en-US" altLang="zh-TW" dirty="0">
                <a:solidFill>
                  <a:srgbClr val="0000FF"/>
                </a:solidFill>
              </a:rPr>
              <a:t>Online petitions </a:t>
            </a:r>
            <a:r>
              <a:rPr lang="en-US" altLang="zh-TW" dirty="0"/>
              <a:t>have evolved as a vital tool for the general population to impact society positively. </a:t>
            </a:r>
            <a:r>
              <a:rPr lang="en-US" altLang="zh-TW" sz="1600" dirty="0">
                <a:solidFill>
                  <a:schemeClr val="bg1">
                    <a:lumMod val="75000"/>
                  </a:schemeClr>
                </a:solidFill>
              </a:rPr>
              <a:t>(L. Silva et al., 2017)</a:t>
            </a:r>
          </a:p>
          <a:p>
            <a:r>
              <a:rPr lang="en-US" altLang="zh-TW" dirty="0"/>
              <a:t>With many advantages, </a:t>
            </a:r>
            <a:r>
              <a:rPr lang="en-US" altLang="zh-TW" dirty="0">
                <a:solidFill>
                  <a:srgbClr val="0000FF"/>
                </a:solidFill>
              </a:rPr>
              <a:t>online petitioning </a:t>
            </a:r>
            <a:r>
              <a:rPr lang="en-US" altLang="zh-TW" dirty="0"/>
              <a:t>has become a prominent way to attain goals for people. </a:t>
            </a:r>
          </a:p>
          <a:p>
            <a:pPr marL="0" indent="0">
              <a:buNone/>
            </a:pPr>
            <a:r>
              <a:rPr lang="zh-TW" altLang="en-US" sz="1600" dirty="0">
                <a:solidFill>
                  <a:schemeClr val="bg1">
                    <a:lumMod val="75000"/>
                  </a:schemeClr>
                </a:solidFill>
              </a:rPr>
              <a:t>      </a:t>
            </a:r>
            <a:r>
              <a:rPr lang="en-US" altLang="zh-TW" sz="1600" dirty="0">
                <a:solidFill>
                  <a:schemeClr val="bg1">
                    <a:lumMod val="75000"/>
                  </a:schemeClr>
                </a:solidFill>
              </a:rPr>
              <a:t>(A. S. </a:t>
            </a:r>
            <a:r>
              <a:rPr lang="en-US" altLang="zh-TW" sz="1600" dirty="0" err="1">
                <a:solidFill>
                  <a:schemeClr val="bg1">
                    <a:lumMod val="75000"/>
                  </a:schemeClr>
                </a:solidFill>
              </a:rPr>
              <a:t>Elnoshokaty</a:t>
            </a:r>
            <a:r>
              <a:rPr lang="en-US" altLang="zh-TW" sz="1600" dirty="0">
                <a:solidFill>
                  <a:schemeClr val="bg1">
                    <a:lumMod val="75000"/>
                  </a:schemeClr>
                </a:solidFill>
              </a:rPr>
              <a:t> et al., 2016)</a:t>
            </a:r>
          </a:p>
        </p:txBody>
      </p:sp>
    </p:spTree>
    <p:extLst>
      <p:ext uri="{BB962C8B-B14F-4D97-AF65-F5344CB8AC3E}">
        <p14:creationId xmlns:p14="http://schemas.microsoft.com/office/powerpoint/2010/main" val="2778007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0" y="-26988"/>
            <a:ext cx="9144000" cy="1143001"/>
          </a:xfrm>
        </p:spPr>
        <p:txBody>
          <a:bodyPr/>
          <a:lstStyle/>
          <a:p>
            <a:r>
              <a:rPr lang="en-US" altLang="zh-TW" dirty="0"/>
              <a:t>The Characteristics of Collective Action</a:t>
            </a:r>
          </a:p>
        </p:txBody>
      </p:sp>
      <p:sp>
        <p:nvSpPr>
          <p:cNvPr id="204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CD1B342C-6839-4A31-AD7C-61A8EC56CE88}" type="slidenum">
              <a:rPr kumimoji="0" lang="en-US" altLang="zh-TW" sz="1400" smtClean="0">
                <a:ea typeface="新細明體" panose="02020500000000000000" pitchFamily="18" charset="-120"/>
              </a:rPr>
              <a:pPr>
                <a:spcBef>
                  <a:spcPct val="0"/>
                </a:spcBef>
                <a:buFontTx/>
                <a:buNone/>
              </a:pPr>
              <a:t>9</a:t>
            </a:fld>
            <a:endParaRPr kumimoji="0" lang="en-US" altLang="zh-TW" sz="1400">
              <a:ea typeface="新細明體" panose="02020500000000000000" pitchFamily="18" charset="-120"/>
            </a:endParaRPr>
          </a:p>
        </p:txBody>
      </p:sp>
      <p:sp>
        <p:nvSpPr>
          <p:cNvPr id="5" name="內容版面配置區 2">
            <a:extLst>
              <a:ext uri="{FF2B5EF4-FFF2-40B4-BE49-F238E27FC236}">
                <a16:creationId xmlns:a16="http://schemas.microsoft.com/office/drawing/2014/main" id="{A1B9DC39-9698-4B76-9743-BD991AD172A5}"/>
              </a:ext>
            </a:extLst>
          </p:cNvPr>
          <p:cNvSpPr txBox="1">
            <a:spLocks/>
          </p:cNvSpPr>
          <p:nvPr/>
        </p:nvSpPr>
        <p:spPr bwMode="auto">
          <a:xfrm>
            <a:off x="72008" y="1124744"/>
            <a:ext cx="8892480"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solidFill>
                  <a:srgbClr val="0000FF"/>
                </a:solidFill>
              </a:rPr>
              <a:t>Petitioning is a kind of collective action.</a:t>
            </a:r>
          </a:p>
          <a:p>
            <a:pPr lvl="1"/>
            <a:r>
              <a:rPr lang="en-US" altLang="zh-TW" dirty="0"/>
              <a:t>The cooperation of many people is crucial for the effectiveness of a group. Collaborative behaviors are said to promote a positive work climate.</a:t>
            </a:r>
          </a:p>
          <a:p>
            <a:pPr marL="457200" lvl="1" indent="0">
              <a:buNone/>
            </a:pPr>
            <a:r>
              <a:rPr lang="en-US" altLang="zh-TW" sz="1600" dirty="0">
                <a:solidFill>
                  <a:srgbClr val="0000FF"/>
                </a:solidFill>
              </a:rPr>
              <a:t>     </a:t>
            </a:r>
            <a:r>
              <a:rPr lang="en-US" altLang="zh-TW" sz="1600" dirty="0">
                <a:solidFill>
                  <a:schemeClr val="bg1">
                    <a:lumMod val="75000"/>
                  </a:schemeClr>
                </a:solidFill>
              </a:rPr>
              <a:t>(T.-C. Chou et al., 2008)</a:t>
            </a:r>
          </a:p>
          <a:p>
            <a:r>
              <a:rPr lang="en-US" altLang="zh-TW" dirty="0">
                <a:solidFill>
                  <a:srgbClr val="0000FF"/>
                </a:solidFill>
              </a:rPr>
              <a:t>Collective Action Theory </a:t>
            </a:r>
            <a:r>
              <a:rPr lang="en-US" altLang="zh-TW" sz="1600" dirty="0">
                <a:solidFill>
                  <a:schemeClr val="bg1">
                    <a:lumMod val="75000"/>
                  </a:schemeClr>
                </a:solidFill>
              </a:rPr>
              <a:t>(M. Olson, 2009)</a:t>
            </a:r>
          </a:p>
          <a:p>
            <a:pPr lvl="1"/>
            <a:r>
              <a:rPr lang="en-US" altLang="zh-TW" dirty="0"/>
              <a:t>Individuals in large groups </a:t>
            </a:r>
            <a:r>
              <a:rPr lang="en-US" altLang="zh-TW" dirty="0">
                <a:solidFill>
                  <a:srgbClr val="0000FF"/>
                </a:solidFill>
              </a:rPr>
              <a:t>do not automatically </a:t>
            </a:r>
            <a:r>
              <a:rPr lang="en-US" altLang="zh-TW" dirty="0"/>
              <a:t>join together to solve collective action problems. </a:t>
            </a:r>
          </a:p>
          <a:p>
            <a:pPr lvl="1"/>
            <a:r>
              <a:rPr lang="en-US" altLang="zh-TW" dirty="0">
                <a:solidFill>
                  <a:srgbClr val="0000FF"/>
                </a:solidFill>
              </a:rPr>
              <a:t>Recommendation system </a:t>
            </a:r>
            <a:r>
              <a:rPr lang="en-US" altLang="zh-TW" dirty="0"/>
              <a:t>has an overall benefit for the entire collective action platform, such as crowdsourcing platform.</a:t>
            </a:r>
          </a:p>
          <a:p>
            <a:pPr marL="457200" lvl="1" indent="0">
              <a:buNone/>
            </a:pPr>
            <a:r>
              <a:rPr lang="en-US" altLang="zh-TW" sz="1600" dirty="0">
                <a:solidFill>
                  <a:schemeClr val="bg1">
                    <a:lumMod val="75000"/>
                  </a:schemeClr>
                </a:solidFill>
              </a:rPr>
              <a:t>     (J. Mo et al., 2018)</a:t>
            </a:r>
            <a:endParaRPr lang="en-US" altLang="zh-TW" dirty="0"/>
          </a:p>
          <a:p>
            <a:r>
              <a:rPr lang="en-US" altLang="zh-TW" dirty="0">
                <a:solidFill>
                  <a:srgbClr val="0000FF"/>
                </a:solidFill>
              </a:rPr>
              <a:t>Social media can quickly unify the power of petitions among people. </a:t>
            </a:r>
          </a:p>
          <a:p>
            <a:pPr lvl="1"/>
            <a:r>
              <a:rPr lang="en-US" altLang="zh-TW" dirty="0"/>
              <a:t>There’s an added effect that petitions can be more effective in getting enough signatures. </a:t>
            </a:r>
            <a:endParaRPr lang="en-US" altLang="zh-TW" sz="1200" dirty="0"/>
          </a:p>
          <a:p>
            <a:endParaRPr lang="en-US" altLang="zh-TW" dirty="0"/>
          </a:p>
          <a:p>
            <a:pPr lvl="1"/>
            <a:endParaRPr lang="en-US" altLang="zh-TW" kern="0" dirty="0"/>
          </a:p>
        </p:txBody>
      </p:sp>
    </p:spTree>
  </p:cSld>
  <p:clrMapOvr>
    <a:masterClrMapping/>
  </p:clrMapOvr>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SEAD</Template>
  <TotalTime>43925</TotalTime>
  <Words>10464</Words>
  <Application>Microsoft Office PowerPoint</Application>
  <PresentationFormat>如螢幕大小 (4:3)</PresentationFormat>
  <Paragraphs>1265</Paragraphs>
  <Slides>52</Slides>
  <Notes>50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52</vt:i4>
      </vt:variant>
    </vt:vector>
  </HeadingPairs>
  <TitlesOfParts>
    <vt:vector size="61" baseType="lpstr">
      <vt:lpstr>標楷體</vt:lpstr>
      <vt:lpstr>新細明體</vt:lpstr>
      <vt:lpstr>新細明體</vt:lpstr>
      <vt:lpstr>宋体</vt:lpstr>
      <vt:lpstr>Arial</vt:lpstr>
      <vt:lpstr>Calibri</vt:lpstr>
      <vt:lpstr>Cambria Math</vt:lpstr>
      <vt:lpstr>Times New Roman</vt:lpstr>
      <vt:lpstr>SEAD</vt:lpstr>
      <vt:lpstr>  Enhancing Collective Action Success of Online Petitions: A Social Media Intelligence Mechanism</vt:lpstr>
      <vt:lpstr>Human Decision Ingredients  </vt:lpstr>
      <vt:lpstr>Research in Collaborative Intelligence and Collective Actions  </vt:lpstr>
      <vt:lpstr>Background</vt:lpstr>
      <vt:lpstr>Motivation</vt:lpstr>
      <vt:lpstr>Research Problems</vt:lpstr>
      <vt:lpstr>Research Goals and Contributions</vt:lpstr>
      <vt:lpstr>The Transformation of Petitioning</vt:lpstr>
      <vt:lpstr>The Characteristics of Collective Action</vt:lpstr>
      <vt:lpstr>Success Factors Discovering for Online Petition</vt:lpstr>
      <vt:lpstr>Social Media Intelligence for Online Petition</vt:lpstr>
      <vt:lpstr>PowerPoint 簡報</vt:lpstr>
      <vt:lpstr>System Framework</vt:lpstr>
      <vt:lpstr>System Framework</vt:lpstr>
      <vt:lpstr>Data Construction Module</vt:lpstr>
      <vt:lpstr>System Framework</vt:lpstr>
      <vt:lpstr>Petition Issue Classification Module</vt:lpstr>
      <vt:lpstr>Petition Issue Classification Module</vt:lpstr>
      <vt:lpstr>System Framework</vt:lpstr>
      <vt:lpstr>Activists Preference Analysis Module</vt:lpstr>
      <vt:lpstr>Activists Preference Analysis Module</vt:lpstr>
      <vt:lpstr>System Framework</vt:lpstr>
      <vt:lpstr>Social Media Intelligence Analysis Module</vt:lpstr>
      <vt:lpstr>Social Media Intelligence Analysis Module</vt:lpstr>
      <vt:lpstr>System Framework</vt:lpstr>
      <vt:lpstr>Petition Case Analysis Module</vt:lpstr>
      <vt:lpstr>Petition Case Analysis Module</vt:lpstr>
      <vt:lpstr>Petition Case Analysis Module</vt:lpstr>
      <vt:lpstr>System Framework</vt:lpstr>
      <vt:lpstr>Online Petition Cases Recommendation Module</vt:lpstr>
      <vt:lpstr>Data Construction Module</vt:lpstr>
      <vt:lpstr>Issue Classification Module</vt:lpstr>
      <vt:lpstr>Activists Preference Analysis Module</vt:lpstr>
      <vt:lpstr>Activists Preference Analysis Module</vt:lpstr>
      <vt:lpstr>Activists Preference Analysis Module</vt:lpstr>
      <vt:lpstr>Social Media Intelligence Analysis Module</vt:lpstr>
      <vt:lpstr>Social Media Intelligence Analysis Module</vt:lpstr>
      <vt:lpstr>Petition Case Analysis Module</vt:lpstr>
      <vt:lpstr>Petition Case Analysis Module</vt:lpstr>
      <vt:lpstr>Online Petition Cases Recommendation Module</vt:lpstr>
      <vt:lpstr>Evaluation of Different Machine Learning Algorithms</vt:lpstr>
      <vt:lpstr>Evaluation of Different Machine Learning Algorithms</vt:lpstr>
      <vt:lpstr>Evaluation of Different Modules for Petition Success Prediction</vt:lpstr>
      <vt:lpstr>Comparison of Other Approaches for Petition Success Prediction</vt:lpstr>
      <vt:lpstr>Evaluation of Recommendation List</vt:lpstr>
      <vt:lpstr>Evaluation of Recommendation List</vt:lpstr>
      <vt:lpstr>Evaluation of Recommendation List</vt:lpstr>
      <vt:lpstr>Evaluation of Recommendation List</vt:lpstr>
      <vt:lpstr>Research Contribution</vt:lpstr>
      <vt:lpstr>Research Limitations</vt:lpstr>
      <vt:lpstr>Future Work</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1787</cp:revision>
  <cp:lastPrinted>2019-06-04T07:01:30Z</cp:lastPrinted>
  <dcterms:created xsi:type="dcterms:W3CDTF">2009-06-16T08:28:11Z</dcterms:created>
  <dcterms:modified xsi:type="dcterms:W3CDTF">2022-11-17T14:53:18Z</dcterms:modified>
</cp:coreProperties>
</file>