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handoutMasterIdLst>
    <p:handoutMasterId r:id="rId40"/>
  </p:handoutMasterIdLst>
  <p:sldIdLst>
    <p:sldId id="428" r:id="rId2"/>
    <p:sldId id="518" r:id="rId3"/>
    <p:sldId id="495" r:id="rId4"/>
    <p:sldId id="496" r:id="rId5"/>
    <p:sldId id="516" r:id="rId6"/>
    <p:sldId id="539" r:id="rId7"/>
    <p:sldId id="530" r:id="rId8"/>
    <p:sldId id="538" r:id="rId9"/>
    <p:sldId id="498" r:id="rId10"/>
    <p:sldId id="500" r:id="rId11"/>
    <p:sldId id="503" r:id="rId12"/>
    <p:sldId id="504" r:id="rId13"/>
    <p:sldId id="541" r:id="rId14"/>
    <p:sldId id="542" r:id="rId15"/>
    <p:sldId id="543" r:id="rId16"/>
    <p:sldId id="544" r:id="rId17"/>
    <p:sldId id="545" r:id="rId18"/>
    <p:sldId id="546" r:id="rId19"/>
    <p:sldId id="547" r:id="rId20"/>
    <p:sldId id="548" r:id="rId21"/>
    <p:sldId id="549" r:id="rId22"/>
    <p:sldId id="550" r:id="rId23"/>
    <p:sldId id="551" r:id="rId24"/>
    <p:sldId id="510" r:id="rId25"/>
    <p:sldId id="511" r:id="rId26"/>
    <p:sldId id="512" r:id="rId27"/>
    <p:sldId id="562" r:id="rId28"/>
    <p:sldId id="561" r:id="rId29"/>
    <p:sldId id="540" r:id="rId30"/>
    <p:sldId id="560" r:id="rId31"/>
    <p:sldId id="552" r:id="rId32"/>
    <p:sldId id="554" r:id="rId33"/>
    <p:sldId id="555" r:id="rId34"/>
    <p:sldId id="556" r:id="rId35"/>
    <p:sldId id="557" r:id="rId36"/>
    <p:sldId id="558" r:id="rId37"/>
    <p:sldId id="559" r:id="rId38"/>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數位金融平台模式" id="{BD378396-98E2-4773-82A8-F43B13580010}">
          <p14:sldIdLst>
            <p14:sldId id="428"/>
            <p14:sldId id="518"/>
            <p14:sldId id="495"/>
            <p14:sldId id="496"/>
            <p14:sldId id="516"/>
            <p14:sldId id="539"/>
            <p14:sldId id="530"/>
            <p14:sldId id="538"/>
            <p14:sldId id="498"/>
            <p14:sldId id="500"/>
            <p14:sldId id="503"/>
            <p14:sldId id="504"/>
            <p14:sldId id="541"/>
            <p14:sldId id="542"/>
            <p14:sldId id="543"/>
            <p14:sldId id="544"/>
            <p14:sldId id="545"/>
            <p14:sldId id="546"/>
            <p14:sldId id="547"/>
            <p14:sldId id="548"/>
            <p14:sldId id="549"/>
            <p14:sldId id="550"/>
            <p14:sldId id="551"/>
            <p14:sldId id="510"/>
            <p14:sldId id="511"/>
            <p14:sldId id="512"/>
            <p14:sldId id="562"/>
            <p14:sldId id="561"/>
            <p14:sldId id="540"/>
            <p14:sldId id="560"/>
            <p14:sldId id="552"/>
            <p14:sldId id="554"/>
            <p14:sldId id="555"/>
            <p14:sldId id="556"/>
            <p14:sldId id="557"/>
            <p14:sldId id="558"/>
            <p14:sldId id="559"/>
          </p14:sldIdLst>
        </p14:section>
      </p14:sectionLst>
    </p:ex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FF660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505E3EF-67EA-436B-97B2-0124C06EBD24}" styleName="中等深淺樣式 4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21324" autoAdjust="0"/>
    <p:restoredTop sz="90654" autoAdjust="0"/>
  </p:normalViewPr>
  <p:slideViewPr>
    <p:cSldViewPr snapToGrid="0">
      <p:cViewPr>
        <p:scale>
          <a:sx n="89" d="100"/>
          <a:sy n="89" d="100"/>
        </p:scale>
        <p:origin x="474" y="462"/>
      </p:cViewPr>
      <p:guideLst>
        <p:guide orient="horz" pos="2160"/>
        <p:guide pos="3840"/>
      </p:guideLst>
    </p:cSldViewPr>
  </p:slideViewPr>
  <p:notesTextViewPr>
    <p:cViewPr>
      <p:scale>
        <a:sx n="1" d="1"/>
        <a:sy n="1" d="1"/>
      </p:scale>
      <p:origin x="0" y="0"/>
    </p:cViewPr>
  </p:notesTextViewPr>
  <p:sorterViewPr>
    <p:cViewPr>
      <p:scale>
        <a:sx n="100" d="100"/>
        <a:sy n="100" d="100"/>
      </p:scale>
      <p:origin x="0" y="745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_rels/data1.xml.rels><?xml version="1.0" encoding="UTF-8" standalone="yes"?>
<Relationships xmlns="http://schemas.openxmlformats.org/package/2006/relationships"><Relationship Id="rId1" Type="http://schemas.openxmlformats.org/officeDocument/2006/relationships/image" Target="../media/image51.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4FEFAC-6189-B645-A5A9-7A27C65406C0}" type="doc">
      <dgm:prSet loTypeId="urn:microsoft.com/office/officeart/2005/8/layout/radial2" loCatId="" qsTypeId="urn:microsoft.com/office/officeart/2005/8/quickstyle/simple4" qsCatId="simple" csTypeId="urn:microsoft.com/office/officeart/2005/8/colors/colorful2" csCatId="colorful" phldr="1"/>
      <dgm:spPr/>
      <dgm:t>
        <a:bodyPr/>
        <a:lstStyle/>
        <a:p>
          <a:endParaRPr lang="zh-TW" altLang="en-US"/>
        </a:p>
      </dgm:t>
    </dgm:pt>
    <dgm:pt modelId="{37D252D9-3C64-2C44-8B92-8FD5B946BE5A}">
      <dgm:prSet phldrT="[文字]"/>
      <dgm:spPr/>
      <dgm:t>
        <a:bodyPr/>
        <a:lstStyle/>
        <a:p>
          <a:r>
            <a:rPr lang="zh-TW" altLang="en-US" dirty="0" smtClean="0"/>
            <a:t>風險</a:t>
          </a:r>
          <a:endParaRPr lang="zh-TW" altLang="en-US" dirty="0"/>
        </a:p>
      </dgm:t>
    </dgm:pt>
    <dgm:pt modelId="{71FFE1DE-D907-6647-97BC-D628AB4993AF}" type="parTrans" cxnId="{A43EA023-8BE0-CD4C-A6C9-3C35FAA6E37F}">
      <dgm:prSet/>
      <dgm:spPr/>
      <dgm:t>
        <a:bodyPr/>
        <a:lstStyle/>
        <a:p>
          <a:endParaRPr lang="zh-TW" altLang="en-US"/>
        </a:p>
      </dgm:t>
    </dgm:pt>
    <dgm:pt modelId="{2199D659-D99C-8941-A779-AF35EACEEE6F}" type="sibTrans" cxnId="{A43EA023-8BE0-CD4C-A6C9-3C35FAA6E37F}">
      <dgm:prSet/>
      <dgm:spPr/>
      <dgm:t>
        <a:bodyPr/>
        <a:lstStyle/>
        <a:p>
          <a:endParaRPr lang="zh-TW" altLang="en-US"/>
        </a:p>
      </dgm:t>
    </dgm:pt>
    <dgm:pt modelId="{8E615F37-D60E-CA4C-96F9-D0681378081B}">
      <dgm:prSet phldrT="[文字]"/>
      <dgm:spPr/>
      <dgm:t>
        <a:bodyPr/>
        <a:lstStyle/>
        <a:p>
          <a:r>
            <a:rPr lang="zh-TW" altLang="en-US" dirty="0" smtClean="0"/>
            <a:t>監管</a:t>
          </a:r>
          <a:endParaRPr lang="zh-TW" altLang="en-US" dirty="0"/>
        </a:p>
      </dgm:t>
    </dgm:pt>
    <dgm:pt modelId="{DA039B57-56B4-594F-80F7-4F2DBAAB0F50}" type="parTrans" cxnId="{81B6D6C9-FFE9-D845-A60E-75A9B063F2F6}">
      <dgm:prSet/>
      <dgm:spPr/>
      <dgm:t>
        <a:bodyPr/>
        <a:lstStyle/>
        <a:p>
          <a:endParaRPr lang="zh-TW" altLang="en-US"/>
        </a:p>
      </dgm:t>
    </dgm:pt>
    <dgm:pt modelId="{4D637AFF-93A6-1641-93A3-96CFDBDC7123}" type="sibTrans" cxnId="{81B6D6C9-FFE9-D845-A60E-75A9B063F2F6}">
      <dgm:prSet/>
      <dgm:spPr/>
      <dgm:t>
        <a:bodyPr/>
        <a:lstStyle/>
        <a:p>
          <a:endParaRPr lang="zh-TW" altLang="en-US"/>
        </a:p>
      </dgm:t>
    </dgm:pt>
    <dgm:pt modelId="{DFCC4999-B03C-3546-873D-70F2F995ED4F}">
      <dgm:prSet phldrT="[文字]"/>
      <dgm:spPr/>
      <dgm:t>
        <a:bodyPr/>
        <a:lstStyle/>
        <a:p>
          <a:r>
            <a:rPr lang="zh-TW" altLang="en-US" dirty="0" smtClean="0"/>
            <a:t>網路銀行監管</a:t>
          </a:r>
          <a:endParaRPr lang="zh-TW" altLang="en-US" dirty="0"/>
        </a:p>
      </dgm:t>
    </dgm:pt>
    <dgm:pt modelId="{72F6E571-4678-2845-9C70-98EDF0F5E797}" type="parTrans" cxnId="{DD877162-D487-B546-8744-BFB994B30081}">
      <dgm:prSet/>
      <dgm:spPr/>
      <dgm:t>
        <a:bodyPr/>
        <a:lstStyle/>
        <a:p>
          <a:endParaRPr lang="zh-TW" altLang="en-US"/>
        </a:p>
      </dgm:t>
    </dgm:pt>
    <dgm:pt modelId="{04FC4632-33F4-1141-BC2F-081861A2621A}" type="sibTrans" cxnId="{DD877162-D487-B546-8744-BFB994B30081}">
      <dgm:prSet/>
      <dgm:spPr/>
      <dgm:t>
        <a:bodyPr/>
        <a:lstStyle/>
        <a:p>
          <a:endParaRPr lang="zh-TW" altLang="en-US"/>
        </a:p>
      </dgm:t>
    </dgm:pt>
    <dgm:pt modelId="{D8B981F7-721D-524A-B9DC-D2F42B006655}">
      <dgm:prSet phldrT="[文字]"/>
      <dgm:spPr/>
      <dgm:t>
        <a:bodyPr/>
        <a:lstStyle/>
        <a:p>
          <a:r>
            <a:rPr lang="zh-TW" altLang="en-US" dirty="0" smtClean="0"/>
            <a:t>利率風險</a:t>
          </a:r>
          <a:endParaRPr lang="zh-TW" altLang="en-US" dirty="0"/>
        </a:p>
      </dgm:t>
    </dgm:pt>
    <dgm:pt modelId="{9691C062-CFE0-EB4D-8865-5D214AAEF0BA}" type="parTrans" cxnId="{F83F1520-733F-1D46-BDED-5F4B3A8AE547}">
      <dgm:prSet/>
      <dgm:spPr/>
      <dgm:t>
        <a:bodyPr/>
        <a:lstStyle/>
        <a:p>
          <a:endParaRPr lang="zh-TW" altLang="en-US"/>
        </a:p>
      </dgm:t>
    </dgm:pt>
    <dgm:pt modelId="{E5BF5BC5-FE14-9843-B483-4E3C480CED67}" type="sibTrans" cxnId="{F83F1520-733F-1D46-BDED-5F4B3A8AE547}">
      <dgm:prSet/>
      <dgm:spPr/>
      <dgm:t>
        <a:bodyPr/>
        <a:lstStyle/>
        <a:p>
          <a:endParaRPr lang="zh-TW" altLang="en-US"/>
        </a:p>
      </dgm:t>
    </dgm:pt>
    <dgm:pt modelId="{D0E30D55-94B5-394E-8D57-8718D5FDD0FB}">
      <dgm:prSet phldrT="[文字]"/>
      <dgm:spPr/>
      <dgm:t>
        <a:bodyPr/>
        <a:lstStyle/>
        <a:p>
          <a:r>
            <a:rPr lang="zh-TW" altLang="en-US" dirty="0" smtClean="0"/>
            <a:t>流動性風險</a:t>
          </a:r>
          <a:endParaRPr lang="zh-TW" altLang="en-US" dirty="0"/>
        </a:p>
      </dgm:t>
    </dgm:pt>
    <dgm:pt modelId="{6DD9E596-4C99-9243-A6C2-31DC27D1584C}" type="parTrans" cxnId="{B2E024DB-D057-834A-ABDF-5335E6B8F42C}">
      <dgm:prSet/>
      <dgm:spPr/>
      <dgm:t>
        <a:bodyPr/>
        <a:lstStyle/>
        <a:p>
          <a:endParaRPr lang="zh-TW" altLang="en-US"/>
        </a:p>
      </dgm:t>
    </dgm:pt>
    <dgm:pt modelId="{43CB5FDF-54A4-154E-AA34-F822C61276A9}" type="sibTrans" cxnId="{B2E024DB-D057-834A-ABDF-5335E6B8F42C}">
      <dgm:prSet/>
      <dgm:spPr/>
      <dgm:t>
        <a:bodyPr/>
        <a:lstStyle/>
        <a:p>
          <a:endParaRPr lang="zh-TW" altLang="en-US"/>
        </a:p>
      </dgm:t>
    </dgm:pt>
    <dgm:pt modelId="{2B950F90-9CF4-F349-B340-F0743C0AC461}">
      <dgm:prSet phldrT="[文字]"/>
      <dgm:spPr/>
      <dgm:t>
        <a:bodyPr/>
        <a:lstStyle/>
        <a:p>
          <a:r>
            <a:rPr lang="zh-TW" altLang="en-US" dirty="0" smtClean="0"/>
            <a:t>信用風險</a:t>
          </a:r>
          <a:endParaRPr lang="zh-TW" altLang="en-US" dirty="0"/>
        </a:p>
      </dgm:t>
    </dgm:pt>
    <dgm:pt modelId="{046AFEB7-2AED-2243-922B-1EFE7A2243A7}" type="parTrans" cxnId="{AA59B89F-0DBD-8B4F-BA1F-BA2255412099}">
      <dgm:prSet/>
      <dgm:spPr/>
      <dgm:t>
        <a:bodyPr/>
        <a:lstStyle/>
        <a:p>
          <a:endParaRPr lang="zh-TW" altLang="en-US"/>
        </a:p>
      </dgm:t>
    </dgm:pt>
    <dgm:pt modelId="{DD7F264D-C914-C647-81C9-A992B1CD4D2E}" type="sibTrans" cxnId="{AA59B89F-0DBD-8B4F-BA1F-BA2255412099}">
      <dgm:prSet/>
      <dgm:spPr/>
      <dgm:t>
        <a:bodyPr/>
        <a:lstStyle/>
        <a:p>
          <a:endParaRPr lang="zh-TW" altLang="en-US"/>
        </a:p>
      </dgm:t>
    </dgm:pt>
    <dgm:pt modelId="{1B5B45BB-5342-744F-8B7A-BC4073D80564}">
      <dgm:prSet phldrT="[文字]"/>
      <dgm:spPr/>
      <dgm:t>
        <a:bodyPr/>
        <a:lstStyle/>
        <a:p>
          <a:r>
            <a:rPr lang="zh-TW" altLang="en-US" dirty="0" smtClean="0"/>
            <a:t>操作風險</a:t>
          </a:r>
          <a:endParaRPr lang="zh-TW" altLang="en-US" dirty="0"/>
        </a:p>
      </dgm:t>
    </dgm:pt>
    <dgm:pt modelId="{A4E3DAAE-7E9B-C54C-9D91-9BD58FCC95E6}" type="parTrans" cxnId="{82A2213C-684D-AA4A-97E1-D8FC1E128BD2}">
      <dgm:prSet/>
      <dgm:spPr/>
      <dgm:t>
        <a:bodyPr/>
        <a:lstStyle/>
        <a:p>
          <a:endParaRPr lang="zh-TW" altLang="en-US"/>
        </a:p>
      </dgm:t>
    </dgm:pt>
    <dgm:pt modelId="{4B11C06A-FCC5-1040-AA93-E0FC56101E42}" type="sibTrans" cxnId="{82A2213C-684D-AA4A-97E1-D8FC1E128BD2}">
      <dgm:prSet/>
      <dgm:spPr/>
      <dgm:t>
        <a:bodyPr/>
        <a:lstStyle/>
        <a:p>
          <a:endParaRPr lang="zh-TW" altLang="en-US"/>
        </a:p>
      </dgm:t>
    </dgm:pt>
    <dgm:pt modelId="{751FC433-A13A-2841-9D1B-E4B3029A8D70}">
      <dgm:prSet phldrT="[文字]"/>
      <dgm:spPr/>
      <dgm:t>
        <a:bodyPr/>
        <a:lstStyle/>
        <a:p>
          <a:r>
            <a:rPr lang="zh-TW" altLang="en-US" dirty="0" smtClean="0"/>
            <a:t>第三方支付監管</a:t>
          </a:r>
          <a:endParaRPr lang="zh-TW" altLang="en-US" dirty="0"/>
        </a:p>
      </dgm:t>
    </dgm:pt>
    <dgm:pt modelId="{B259F210-C521-6B42-8358-037F4AAEB18C}" type="parTrans" cxnId="{DAA18B6D-12EE-A445-A125-2B77628FBC53}">
      <dgm:prSet/>
      <dgm:spPr/>
      <dgm:t>
        <a:bodyPr/>
        <a:lstStyle/>
        <a:p>
          <a:endParaRPr lang="zh-TW" altLang="en-US"/>
        </a:p>
      </dgm:t>
    </dgm:pt>
    <dgm:pt modelId="{199D8ECE-FE18-8C4B-A19D-A615F0AD4EE7}" type="sibTrans" cxnId="{DAA18B6D-12EE-A445-A125-2B77628FBC53}">
      <dgm:prSet/>
      <dgm:spPr/>
      <dgm:t>
        <a:bodyPr/>
        <a:lstStyle/>
        <a:p>
          <a:endParaRPr lang="zh-TW" altLang="en-US"/>
        </a:p>
      </dgm:t>
    </dgm:pt>
    <dgm:pt modelId="{2B4035E2-D20E-1E4A-B79D-7F291331ACDE}">
      <dgm:prSet phldrT="[文字]"/>
      <dgm:spPr/>
      <dgm:t>
        <a:bodyPr/>
        <a:lstStyle/>
        <a:p>
          <a:r>
            <a:rPr lang="zh-TW" altLang="en-US" dirty="0" smtClean="0"/>
            <a:t>群眾募資平台監管</a:t>
          </a:r>
          <a:endParaRPr lang="zh-TW" altLang="en-US" dirty="0"/>
        </a:p>
      </dgm:t>
    </dgm:pt>
    <dgm:pt modelId="{284821F5-3411-DD44-A8BF-9C673C0862CE}" type="parTrans" cxnId="{E641C51F-F663-5742-8CD6-DB03C9CD56C8}">
      <dgm:prSet/>
      <dgm:spPr/>
      <dgm:t>
        <a:bodyPr/>
        <a:lstStyle/>
        <a:p>
          <a:endParaRPr lang="zh-TW" altLang="en-US"/>
        </a:p>
      </dgm:t>
    </dgm:pt>
    <dgm:pt modelId="{B80F4ADC-6D8E-EC48-BD95-64489635AC8E}" type="sibTrans" cxnId="{E641C51F-F663-5742-8CD6-DB03C9CD56C8}">
      <dgm:prSet/>
      <dgm:spPr/>
      <dgm:t>
        <a:bodyPr/>
        <a:lstStyle/>
        <a:p>
          <a:endParaRPr lang="zh-TW" altLang="en-US"/>
        </a:p>
      </dgm:t>
    </dgm:pt>
    <dgm:pt modelId="{3E328EE3-9EB9-6A47-B7D9-743EB88BDFCD}">
      <dgm:prSet phldrT="[文字]"/>
      <dgm:spPr/>
      <dgm:t>
        <a:bodyPr/>
        <a:lstStyle/>
        <a:p>
          <a:r>
            <a:rPr lang="en-US" altLang="zh-TW" smtClean="0"/>
            <a:t>P2P</a:t>
          </a:r>
          <a:r>
            <a:rPr lang="zh-TW" altLang="en-US" smtClean="0"/>
            <a:t>平台監管</a:t>
          </a:r>
          <a:endParaRPr lang="zh-TW" altLang="en-US" dirty="0"/>
        </a:p>
      </dgm:t>
    </dgm:pt>
    <dgm:pt modelId="{56E64289-16F1-0945-ADFC-D07393EEEB5E}" type="parTrans" cxnId="{61B4A157-2DCF-E140-ACB9-0CB08B6667BE}">
      <dgm:prSet/>
      <dgm:spPr/>
      <dgm:t>
        <a:bodyPr/>
        <a:lstStyle/>
        <a:p>
          <a:endParaRPr lang="zh-TW" altLang="en-US"/>
        </a:p>
      </dgm:t>
    </dgm:pt>
    <dgm:pt modelId="{219A8CB4-9C2E-594B-BA71-48E557E77FC5}" type="sibTrans" cxnId="{61B4A157-2DCF-E140-ACB9-0CB08B6667BE}">
      <dgm:prSet/>
      <dgm:spPr/>
      <dgm:t>
        <a:bodyPr/>
        <a:lstStyle/>
        <a:p>
          <a:endParaRPr lang="zh-TW" altLang="en-US"/>
        </a:p>
      </dgm:t>
    </dgm:pt>
    <dgm:pt modelId="{A2C66C11-3C1E-774B-8AB1-65FCD996F8CA}">
      <dgm:prSet phldrT="[文字]"/>
      <dgm:spPr/>
      <dgm:t>
        <a:bodyPr/>
        <a:lstStyle/>
        <a:p>
          <a:r>
            <a:rPr lang="en-US" altLang="zh-TW" dirty="0" smtClean="0"/>
            <a:t>…</a:t>
          </a:r>
          <a:r>
            <a:rPr lang="zh-TW" altLang="en-US" dirty="0" smtClean="0"/>
            <a:t> </a:t>
          </a:r>
          <a:r>
            <a:rPr lang="en-US" altLang="zh-TW" dirty="0" smtClean="0"/>
            <a:t>…</a:t>
          </a:r>
          <a:endParaRPr lang="zh-TW" altLang="en-US" dirty="0"/>
        </a:p>
      </dgm:t>
    </dgm:pt>
    <dgm:pt modelId="{68BC8266-7489-4543-B09A-63CAF1B5FE0B}" type="parTrans" cxnId="{4AE9E12B-953E-A94D-A291-FB273A605942}">
      <dgm:prSet/>
      <dgm:spPr/>
      <dgm:t>
        <a:bodyPr/>
        <a:lstStyle/>
        <a:p>
          <a:endParaRPr lang="zh-TW" altLang="en-US"/>
        </a:p>
      </dgm:t>
    </dgm:pt>
    <dgm:pt modelId="{86F752F7-3762-5743-AA85-0E915276BD5E}" type="sibTrans" cxnId="{4AE9E12B-953E-A94D-A291-FB273A605942}">
      <dgm:prSet/>
      <dgm:spPr/>
      <dgm:t>
        <a:bodyPr/>
        <a:lstStyle/>
        <a:p>
          <a:endParaRPr lang="zh-TW" altLang="en-US"/>
        </a:p>
      </dgm:t>
    </dgm:pt>
    <dgm:pt modelId="{7B39871E-CA46-234C-BF44-B20B29B8A03D}">
      <dgm:prSet phldrT="[文字]"/>
      <dgm:spPr/>
      <dgm:t>
        <a:bodyPr/>
        <a:lstStyle/>
        <a:p>
          <a:r>
            <a:rPr lang="en-US" altLang="zh-TW" dirty="0" smtClean="0"/>
            <a:t>…</a:t>
          </a:r>
          <a:r>
            <a:rPr lang="zh-TW" altLang="en-US" dirty="0" smtClean="0"/>
            <a:t> </a:t>
          </a:r>
          <a:r>
            <a:rPr lang="en-US" altLang="zh-TW" dirty="0" smtClean="0"/>
            <a:t>…</a:t>
          </a:r>
          <a:endParaRPr lang="zh-TW" altLang="en-US" dirty="0"/>
        </a:p>
      </dgm:t>
    </dgm:pt>
    <dgm:pt modelId="{D3B4EEC7-9049-C846-9D9F-DD3ED9205167}" type="sibTrans" cxnId="{F2861DE5-53B6-4F4F-877B-582DEC7E9399}">
      <dgm:prSet/>
      <dgm:spPr/>
      <dgm:t>
        <a:bodyPr/>
        <a:lstStyle/>
        <a:p>
          <a:endParaRPr lang="zh-TW" altLang="en-US"/>
        </a:p>
      </dgm:t>
    </dgm:pt>
    <dgm:pt modelId="{7A6A1503-073D-804B-A6F6-278567598735}" type="parTrans" cxnId="{F2861DE5-53B6-4F4F-877B-582DEC7E9399}">
      <dgm:prSet/>
      <dgm:spPr/>
      <dgm:t>
        <a:bodyPr/>
        <a:lstStyle/>
        <a:p>
          <a:endParaRPr lang="zh-TW" altLang="en-US"/>
        </a:p>
      </dgm:t>
    </dgm:pt>
    <dgm:pt modelId="{19D446B4-F66C-8C4F-AB8F-FB9602E45ABF}" type="pres">
      <dgm:prSet presAssocID="{E04FEFAC-6189-B645-A5A9-7A27C65406C0}" presName="composite" presStyleCnt="0">
        <dgm:presLayoutVars>
          <dgm:chMax val="5"/>
          <dgm:dir/>
          <dgm:animLvl val="ctr"/>
          <dgm:resizeHandles val="exact"/>
        </dgm:presLayoutVars>
      </dgm:prSet>
      <dgm:spPr/>
      <dgm:t>
        <a:bodyPr/>
        <a:lstStyle/>
        <a:p>
          <a:endParaRPr lang="zh-TW" altLang="en-US"/>
        </a:p>
      </dgm:t>
    </dgm:pt>
    <dgm:pt modelId="{575F63D9-1796-EA4C-ADDC-DCFF8682874C}" type="pres">
      <dgm:prSet presAssocID="{E04FEFAC-6189-B645-A5A9-7A27C65406C0}" presName="cycle" presStyleCnt="0"/>
      <dgm:spPr/>
    </dgm:pt>
    <dgm:pt modelId="{DE6DF09A-7BE6-954D-9D1E-C2A55F1E36B1}" type="pres">
      <dgm:prSet presAssocID="{E04FEFAC-6189-B645-A5A9-7A27C65406C0}" presName="centerShape" presStyleCnt="0"/>
      <dgm:spPr/>
    </dgm:pt>
    <dgm:pt modelId="{831B291E-44C5-7241-A534-D50616EFC64E}" type="pres">
      <dgm:prSet presAssocID="{E04FEFAC-6189-B645-A5A9-7A27C65406C0}" presName="connSite" presStyleLbl="node1" presStyleIdx="0" presStyleCnt="3"/>
      <dgm:spPr/>
    </dgm:pt>
    <dgm:pt modelId="{5EBFCCDB-12B2-5E4C-AD70-E3897448828D}" type="pres">
      <dgm:prSet presAssocID="{E04FEFAC-6189-B645-A5A9-7A27C65406C0}" presName="visibl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dgm:spPr>
    </dgm:pt>
    <dgm:pt modelId="{FA91CA59-C160-5740-8B08-3EE42E59E2A1}" type="pres">
      <dgm:prSet presAssocID="{71FFE1DE-D907-6647-97BC-D628AB4993AF}" presName="Name25" presStyleLbl="parChTrans1D1" presStyleIdx="0" presStyleCnt="2"/>
      <dgm:spPr/>
      <dgm:t>
        <a:bodyPr/>
        <a:lstStyle/>
        <a:p>
          <a:endParaRPr lang="zh-TW" altLang="en-US"/>
        </a:p>
      </dgm:t>
    </dgm:pt>
    <dgm:pt modelId="{3AAD6F6B-B92A-EC46-8B23-CCDB02AD2C7C}" type="pres">
      <dgm:prSet presAssocID="{37D252D9-3C64-2C44-8B92-8FD5B946BE5A}" presName="node" presStyleCnt="0"/>
      <dgm:spPr/>
    </dgm:pt>
    <dgm:pt modelId="{85268D50-110F-FA43-8B8D-2004EBD0D512}" type="pres">
      <dgm:prSet presAssocID="{37D252D9-3C64-2C44-8B92-8FD5B946BE5A}" presName="parentNode" presStyleLbl="node1" presStyleIdx="1" presStyleCnt="3">
        <dgm:presLayoutVars>
          <dgm:chMax val="1"/>
          <dgm:bulletEnabled val="1"/>
        </dgm:presLayoutVars>
      </dgm:prSet>
      <dgm:spPr/>
      <dgm:t>
        <a:bodyPr/>
        <a:lstStyle/>
        <a:p>
          <a:endParaRPr lang="zh-TW" altLang="en-US"/>
        </a:p>
      </dgm:t>
    </dgm:pt>
    <dgm:pt modelId="{DE9563B5-F95D-9141-B49F-C9F74E0D05DE}" type="pres">
      <dgm:prSet presAssocID="{37D252D9-3C64-2C44-8B92-8FD5B946BE5A}" presName="childNode" presStyleLbl="revTx" presStyleIdx="0" presStyleCnt="2">
        <dgm:presLayoutVars>
          <dgm:bulletEnabled val="1"/>
        </dgm:presLayoutVars>
      </dgm:prSet>
      <dgm:spPr/>
      <dgm:t>
        <a:bodyPr/>
        <a:lstStyle/>
        <a:p>
          <a:endParaRPr lang="zh-TW" altLang="en-US"/>
        </a:p>
      </dgm:t>
    </dgm:pt>
    <dgm:pt modelId="{6D742D76-4B78-8E4B-85AC-3CB4F0AF4C27}" type="pres">
      <dgm:prSet presAssocID="{DA039B57-56B4-594F-80F7-4F2DBAAB0F50}" presName="Name25" presStyleLbl="parChTrans1D1" presStyleIdx="1" presStyleCnt="2"/>
      <dgm:spPr/>
      <dgm:t>
        <a:bodyPr/>
        <a:lstStyle/>
        <a:p>
          <a:endParaRPr lang="zh-TW" altLang="en-US"/>
        </a:p>
      </dgm:t>
    </dgm:pt>
    <dgm:pt modelId="{D27D186C-E963-EE49-A408-965FB6BDF6A7}" type="pres">
      <dgm:prSet presAssocID="{8E615F37-D60E-CA4C-96F9-D0681378081B}" presName="node" presStyleCnt="0"/>
      <dgm:spPr/>
    </dgm:pt>
    <dgm:pt modelId="{6981C3F0-9299-BA41-AF27-28D72B74C60E}" type="pres">
      <dgm:prSet presAssocID="{8E615F37-D60E-CA4C-96F9-D0681378081B}" presName="parentNode" presStyleLbl="node1" presStyleIdx="2" presStyleCnt="3">
        <dgm:presLayoutVars>
          <dgm:chMax val="1"/>
          <dgm:bulletEnabled val="1"/>
        </dgm:presLayoutVars>
      </dgm:prSet>
      <dgm:spPr/>
      <dgm:t>
        <a:bodyPr/>
        <a:lstStyle/>
        <a:p>
          <a:endParaRPr lang="zh-TW" altLang="en-US"/>
        </a:p>
      </dgm:t>
    </dgm:pt>
    <dgm:pt modelId="{18C840CF-AD8E-DE4E-944A-4D4DF6BC98F1}" type="pres">
      <dgm:prSet presAssocID="{8E615F37-D60E-CA4C-96F9-D0681378081B}" presName="childNode" presStyleLbl="revTx" presStyleIdx="1" presStyleCnt="2">
        <dgm:presLayoutVars>
          <dgm:bulletEnabled val="1"/>
        </dgm:presLayoutVars>
      </dgm:prSet>
      <dgm:spPr/>
      <dgm:t>
        <a:bodyPr/>
        <a:lstStyle/>
        <a:p>
          <a:endParaRPr lang="zh-TW" altLang="en-US"/>
        </a:p>
      </dgm:t>
    </dgm:pt>
  </dgm:ptLst>
  <dgm:cxnLst>
    <dgm:cxn modelId="{79B266A3-9A99-4246-95AD-FD9D3857EE6B}" type="presOf" srcId="{71FFE1DE-D907-6647-97BC-D628AB4993AF}" destId="{FA91CA59-C160-5740-8B08-3EE42E59E2A1}" srcOrd="0" destOrd="0" presId="urn:microsoft.com/office/officeart/2005/8/layout/radial2"/>
    <dgm:cxn modelId="{43FB1A13-1DFB-6C4B-AC12-FCCCD0BDB6AF}" type="presOf" srcId="{D8B981F7-721D-524A-B9DC-D2F42B006655}" destId="{DE9563B5-F95D-9141-B49F-C9F74E0D05DE}" srcOrd="0" destOrd="0" presId="urn:microsoft.com/office/officeart/2005/8/layout/radial2"/>
    <dgm:cxn modelId="{B2E024DB-D057-834A-ABDF-5335E6B8F42C}" srcId="{37D252D9-3C64-2C44-8B92-8FD5B946BE5A}" destId="{D0E30D55-94B5-394E-8D57-8718D5FDD0FB}" srcOrd="1" destOrd="0" parTransId="{6DD9E596-4C99-9243-A6C2-31DC27D1584C}" sibTransId="{43CB5FDF-54A4-154E-AA34-F822C61276A9}"/>
    <dgm:cxn modelId="{4B18CC91-20C6-F74D-B330-FFB1C0E42E76}" type="presOf" srcId="{DFCC4999-B03C-3546-873D-70F2F995ED4F}" destId="{18C840CF-AD8E-DE4E-944A-4D4DF6BC98F1}" srcOrd="0" destOrd="0" presId="urn:microsoft.com/office/officeart/2005/8/layout/radial2"/>
    <dgm:cxn modelId="{61B4A157-2DCF-E140-ACB9-0CB08B6667BE}" srcId="{8E615F37-D60E-CA4C-96F9-D0681378081B}" destId="{3E328EE3-9EB9-6A47-B7D9-743EB88BDFCD}" srcOrd="3" destOrd="0" parTransId="{56E64289-16F1-0945-ADFC-D07393EEEB5E}" sibTransId="{219A8CB4-9C2E-594B-BA71-48E557E77FC5}"/>
    <dgm:cxn modelId="{96CD9F15-EF12-7341-9DEA-6409D6EA0426}" type="presOf" srcId="{1B5B45BB-5342-744F-8B7A-BC4073D80564}" destId="{DE9563B5-F95D-9141-B49F-C9F74E0D05DE}" srcOrd="0" destOrd="3" presId="urn:microsoft.com/office/officeart/2005/8/layout/radial2"/>
    <dgm:cxn modelId="{6C785ECA-F3CD-E945-A4C9-1E82BC908AD6}" type="presOf" srcId="{A2C66C11-3C1E-774B-8AB1-65FCD996F8CA}" destId="{DE9563B5-F95D-9141-B49F-C9F74E0D05DE}" srcOrd="0" destOrd="4" presId="urn:microsoft.com/office/officeart/2005/8/layout/radial2"/>
    <dgm:cxn modelId="{F2861DE5-53B6-4F4F-877B-582DEC7E9399}" srcId="{8E615F37-D60E-CA4C-96F9-D0681378081B}" destId="{7B39871E-CA46-234C-BF44-B20B29B8A03D}" srcOrd="4" destOrd="0" parTransId="{7A6A1503-073D-804B-A6F6-278567598735}" sibTransId="{D3B4EEC7-9049-C846-9D9F-DD3ED9205167}"/>
    <dgm:cxn modelId="{6FE59096-6B7D-A249-9987-ACD4C7670624}" type="presOf" srcId="{2B4035E2-D20E-1E4A-B79D-7F291331ACDE}" destId="{18C840CF-AD8E-DE4E-944A-4D4DF6BC98F1}" srcOrd="0" destOrd="2" presId="urn:microsoft.com/office/officeart/2005/8/layout/radial2"/>
    <dgm:cxn modelId="{4AE9E12B-953E-A94D-A291-FB273A605942}" srcId="{37D252D9-3C64-2C44-8B92-8FD5B946BE5A}" destId="{A2C66C11-3C1E-774B-8AB1-65FCD996F8CA}" srcOrd="4" destOrd="0" parTransId="{68BC8266-7489-4543-B09A-63CAF1B5FE0B}" sibTransId="{86F752F7-3762-5743-AA85-0E915276BD5E}"/>
    <dgm:cxn modelId="{DD877162-D487-B546-8744-BFB994B30081}" srcId="{8E615F37-D60E-CA4C-96F9-D0681378081B}" destId="{DFCC4999-B03C-3546-873D-70F2F995ED4F}" srcOrd="0" destOrd="0" parTransId="{72F6E571-4678-2845-9C70-98EDF0F5E797}" sibTransId="{04FC4632-33F4-1141-BC2F-081861A2621A}"/>
    <dgm:cxn modelId="{F83F1520-733F-1D46-BDED-5F4B3A8AE547}" srcId="{37D252D9-3C64-2C44-8B92-8FD5B946BE5A}" destId="{D8B981F7-721D-524A-B9DC-D2F42B006655}" srcOrd="0" destOrd="0" parTransId="{9691C062-CFE0-EB4D-8865-5D214AAEF0BA}" sibTransId="{E5BF5BC5-FE14-9843-B483-4E3C480CED67}"/>
    <dgm:cxn modelId="{DAA18B6D-12EE-A445-A125-2B77628FBC53}" srcId="{8E615F37-D60E-CA4C-96F9-D0681378081B}" destId="{751FC433-A13A-2841-9D1B-E4B3029A8D70}" srcOrd="1" destOrd="0" parTransId="{B259F210-C521-6B42-8358-037F4AAEB18C}" sibTransId="{199D8ECE-FE18-8C4B-A19D-A615F0AD4EE7}"/>
    <dgm:cxn modelId="{06C615E0-DC3E-944B-94DF-C976A4CA381D}" type="presOf" srcId="{37D252D9-3C64-2C44-8B92-8FD5B946BE5A}" destId="{85268D50-110F-FA43-8B8D-2004EBD0D512}" srcOrd="0" destOrd="0" presId="urn:microsoft.com/office/officeart/2005/8/layout/radial2"/>
    <dgm:cxn modelId="{A43EA023-8BE0-CD4C-A6C9-3C35FAA6E37F}" srcId="{E04FEFAC-6189-B645-A5A9-7A27C65406C0}" destId="{37D252D9-3C64-2C44-8B92-8FD5B946BE5A}" srcOrd="0" destOrd="0" parTransId="{71FFE1DE-D907-6647-97BC-D628AB4993AF}" sibTransId="{2199D659-D99C-8941-A779-AF35EACEEE6F}"/>
    <dgm:cxn modelId="{81B6D6C9-FFE9-D845-A60E-75A9B063F2F6}" srcId="{E04FEFAC-6189-B645-A5A9-7A27C65406C0}" destId="{8E615F37-D60E-CA4C-96F9-D0681378081B}" srcOrd="1" destOrd="0" parTransId="{DA039B57-56B4-594F-80F7-4F2DBAAB0F50}" sibTransId="{4D637AFF-93A6-1641-93A3-96CFDBDC7123}"/>
    <dgm:cxn modelId="{CE00A03D-3E24-874F-A40B-3494C2820603}" type="presOf" srcId="{8E615F37-D60E-CA4C-96F9-D0681378081B}" destId="{6981C3F0-9299-BA41-AF27-28D72B74C60E}" srcOrd="0" destOrd="0" presId="urn:microsoft.com/office/officeart/2005/8/layout/radial2"/>
    <dgm:cxn modelId="{166E0F5F-2AA5-B047-AD84-895839654549}" type="presOf" srcId="{751FC433-A13A-2841-9D1B-E4B3029A8D70}" destId="{18C840CF-AD8E-DE4E-944A-4D4DF6BC98F1}" srcOrd="0" destOrd="1" presId="urn:microsoft.com/office/officeart/2005/8/layout/radial2"/>
    <dgm:cxn modelId="{1718FA92-D0BF-E240-A5BD-0C99FF5063DC}" type="presOf" srcId="{DA039B57-56B4-594F-80F7-4F2DBAAB0F50}" destId="{6D742D76-4B78-8E4B-85AC-3CB4F0AF4C27}" srcOrd="0" destOrd="0" presId="urn:microsoft.com/office/officeart/2005/8/layout/radial2"/>
    <dgm:cxn modelId="{82A2213C-684D-AA4A-97E1-D8FC1E128BD2}" srcId="{37D252D9-3C64-2C44-8B92-8FD5B946BE5A}" destId="{1B5B45BB-5342-744F-8B7A-BC4073D80564}" srcOrd="3" destOrd="0" parTransId="{A4E3DAAE-7E9B-C54C-9D91-9BD58FCC95E6}" sibTransId="{4B11C06A-FCC5-1040-AA93-E0FC56101E42}"/>
    <dgm:cxn modelId="{AA59B89F-0DBD-8B4F-BA1F-BA2255412099}" srcId="{37D252D9-3C64-2C44-8B92-8FD5B946BE5A}" destId="{2B950F90-9CF4-F349-B340-F0743C0AC461}" srcOrd="2" destOrd="0" parTransId="{046AFEB7-2AED-2243-922B-1EFE7A2243A7}" sibTransId="{DD7F264D-C914-C647-81C9-A992B1CD4D2E}"/>
    <dgm:cxn modelId="{E641C51F-F663-5742-8CD6-DB03C9CD56C8}" srcId="{8E615F37-D60E-CA4C-96F9-D0681378081B}" destId="{2B4035E2-D20E-1E4A-B79D-7F291331ACDE}" srcOrd="2" destOrd="0" parTransId="{284821F5-3411-DD44-A8BF-9C673C0862CE}" sibTransId="{B80F4ADC-6D8E-EC48-BD95-64489635AC8E}"/>
    <dgm:cxn modelId="{298A492E-EB28-FC41-B0A9-C820D17DB89B}" type="presOf" srcId="{E04FEFAC-6189-B645-A5A9-7A27C65406C0}" destId="{19D446B4-F66C-8C4F-AB8F-FB9602E45ABF}" srcOrd="0" destOrd="0" presId="urn:microsoft.com/office/officeart/2005/8/layout/radial2"/>
    <dgm:cxn modelId="{18FDE745-A3A4-3248-88EA-FF395219B431}" type="presOf" srcId="{2B950F90-9CF4-F349-B340-F0743C0AC461}" destId="{DE9563B5-F95D-9141-B49F-C9F74E0D05DE}" srcOrd="0" destOrd="2" presId="urn:microsoft.com/office/officeart/2005/8/layout/radial2"/>
    <dgm:cxn modelId="{F3A8A7E3-7C70-624C-AFFD-125FF3D70D4C}" type="presOf" srcId="{3E328EE3-9EB9-6A47-B7D9-743EB88BDFCD}" destId="{18C840CF-AD8E-DE4E-944A-4D4DF6BC98F1}" srcOrd="0" destOrd="3" presId="urn:microsoft.com/office/officeart/2005/8/layout/radial2"/>
    <dgm:cxn modelId="{B05D9279-A243-1847-B853-70C86CAB7EF1}" type="presOf" srcId="{7B39871E-CA46-234C-BF44-B20B29B8A03D}" destId="{18C840CF-AD8E-DE4E-944A-4D4DF6BC98F1}" srcOrd="0" destOrd="4" presId="urn:microsoft.com/office/officeart/2005/8/layout/radial2"/>
    <dgm:cxn modelId="{63EB21AF-8EEA-5941-A6CF-1D933932C612}" type="presOf" srcId="{D0E30D55-94B5-394E-8D57-8718D5FDD0FB}" destId="{DE9563B5-F95D-9141-B49F-C9F74E0D05DE}" srcOrd="0" destOrd="1" presId="urn:microsoft.com/office/officeart/2005/8/layout/radial2"/>
    <dgm:cxn modelId="{CE485E52-C163-324B-B618-06103220C576}" type="presParOf" srcId="{19D446B4-F66C-8C4F-AB8F-FB9602E45ABF}" destId="{575F63D9-1796-EA4C-ADDC-DCFF8682874C}" srcOrd="0" destOrd="0" presId="urn:microsoft.com/office/officeart/2005/8/layout/radial2"/>
    <dgm:cxn modelId="{AE9054E9-0A5F-B146-BEFB-005232D218E3}" type="presParOf" srcId="{575F63D9-1796-EA4C-ADDC-DCFF8682874C}" destId="{DE6DF09A-7BE6-954D-9D1E-C2A55F1E36B1}" srcOrd="0" destOrd="0" presId="urn:microsoft.com/office/officeart/2005/8/layout/radial2"/>
    <dgm:cxn modelId="{8513E799-4419-9D49-9E91-76566B8F20B4}" type="presParOf" srcId="{DE6DF09A-7BE6-954D-9D1E-C2A55F1E36B1}" destId="{831B291E-44C5-7241-A534-D50616EFC64E}" srcOrd="0" destOrd="0" presId="urn:microsoft.com/office/officeart/2005/8/layout/radial2"/>
    <dgm:cxn modelId="{87C62356-FD57-A84C-A6B0-54A564C3BA56}" type="presParOf" srcId="{DE6DF09A-7BE6-954D-9D1E-C2A55F1E36B1}" destId="{5EBFCCDB-12B2-5E4C-AD70-E3897448828D}" srcOrd="1" destOrd="0" presId="urn:microsoft.com/office/officeart/2005/8/layout/radial2"/>
    <dgm:cxn modelId="{4EEB427F-01FE-0643-8916-8DA8E0167E20}" type="presParOf" srcId="{575F63D9-1796-EA4C-ADDC-DCFF8682874C}" destId="{FA91CA59-C160-5740-8B08-3EE42E59E2A1}" srcOrd="1" destOrd="0" presId="urn:microsoft.com/office/officeart/2005/8/layout/radial2"/>
    <dgm:cxn modelId="{744A0FCE-C894-A04A-B0B6-5AF12993F419}" type="presParOf" srcId="{575F63D9-1796-EA4C-ADDC-DCFF8682874C}" destId="{3AAD6F6B-B92A-EC46-8B23-CCDB02AD2C7C}" srcOrd="2" destOrd="0" presId="urn:microsoft.com/office/officeart/2005/8/layout/radial2"/>
    <dgm:cxn modelId="{C9E8E004-AE3B-F247-95B1-C35F0EF34BC5}" type="presParOf" srcId="{3AAD6F6B-B92A-EC46-8B23-CCDB02AD2C7C}" destId="{85268D50-110F-FA43-8B8D-2004EBD0D512}" srcOrd="0" destOrd="0" presId="urn:microsoft.com/office/officeart/2005/8/layout/radial2"/>
    <dgm:cxn modelId="{41B6257E-28D0-D84D-872A-44DF393C680A}" type="presParOf" srcId="{3AAD6F6B-B92A-EC46-8B23-CCDB02AD2C7C}" destId="{DE9563B5-F95D-9141-B49F-C9F74E0D05DE}" srcOrd="1" destOrd="0" presId="urn:microsoft.com/office/officeart/2005/8/layout/radial2"/>
    <dgm:cxn modelId="{70363D98-20ED-A647-819E-981B2E00C1A2}" type="presParOf" srcId="{575F63D9-1796-EA4C-ADDC-DCFF8682874C}" destId="{6D742D76-4B78-8E4B-85AC-3CB4F0AF4C27}" srcOrd="3" destOrd="0" presId="urn:microsoft.com/office/officeart/2005/8/layout/radial2"/>
    <dgm:cxn modelId="{4131C98B-5E82-8744-8FBB-550A410AC2BA}" type="presParOf" srcId="{575F63D9-1796-EA4C-ADDC-DCFF8682874C}" destId="{D27D186C-E963-EE49-A408-965FB6BDF6A7}" srcOrd="4" destOrd="0" presId="urn:microsoft.com/office/officeart/2005/8/layout/radial2"/>
    <dgm:cxn modelId="{2D61EB50-2A6D-FD4D-B564-23AFC369C052}" type="presParOf" srcId="{D27D186C-E963-EE49-A408-965FB6BDF6A7}" destId="{6981C3F0-9299-BA41-AF27-28D72B74C60E}" srcOrd="0" destOrd="0" presId="urn:microsoft.com/office/officeart/2005/8/layout/radial2"/>
    <dgm:cxn modelId="{574EA36E-CAB8-E447-ACF2-D4893C9B64F2}" type="presParOf" srcId="{D27D186C-E963-EE49-A408-965FB6BDF6A7}" destId="{18C840CF-AD8E-DE4E-944A-4D4DF6BC98F1}"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5E51BE-B6F6-4ABB-9A3C-17492242515A}" type="doc">
      <dgm:prSet loTypeId="urn:microsoft.com/office/officeart/2005/8/layout/equation1" loCatId="process" qsTypeId="urn:microsoft.com/office/officeart/2005/8/quickstyle/3d1" qsCatId="3D" csTypeId="urn:microsoft.com/office/officeart/2005/8/colors/accent1_2" csCatId="accent1" phldr="1"/>
      <dgm:spPr/>
    </dgm:pt>
    <dgm:pt modelId="{11CCA29B-3587-468F-9463-5FFCEDEAFD65}">
      <dgm:prSet phldrT="[文字]" custT="1"/>
      <dgm:spPr/>
      <dgm:t>
        <a:bodyPr/>
        <a:lstStyle/>
        <a:p>
          <a:r>
            <a:rPr lang="en-US" altLang="zh-TW" sz="1600" b="1" dirty="0" smtClean="0">
              <a:latin typeface="Tahoma"/>
              <a:cs typeface="Tahoma"/>
            </a:rPr>
            <a:t>E-Commerce</a:t>
          </a:r>
        </a:p>
        <a:p>
          <a:r>
            <a:rPr lang="en-US" altLang="zh-TW" sz="1600" b="1" dirty="0" smtClean="0">
              <a:latin typeface="Tahoma"/>
              <a:cs typeface="Tahoma"/>
            </a:rPr>
            <a:t>Finance  </a:t>
          </a:r>
          <a:endParaRPr lang="zh-TW" altLang="en-US" sz="1600" b="1" dirty="0">
            <a:latin typeface="Tahoma"/>
            <a:cs typeface="Tahoma"/>
          </a:endParaRPr>
        </a:p>
      </dgm:t>
    </dgm:pt>
    <dgm:pt modelId="{38CC07DB-438F-44B5-9A82-9A42C8F78F61}" type="parTrans" cxnId="{574A2B97-3A6C-4445-B5D6-9D94787B77CD}">
      <dgm:prSet/>
      <dgm:spPr/>
      <dgm:t>
        <a:bodyPr/>
        <a:lstStyle/>
        <a:p>
          <a:endParaRPr lang="zh-TW" altLang="en-US"/>
        </a:p>
      </dgm:t>
    </dgm:pt>
    <dgm:pt modelId="{9F7D8620-6C60-46BD-98F2-2DC8DF40E2EF}" type="sibTrans" cxnId="{574A2B97-3A6C-4445-B5D6-9D94787B77CD}">
      <dgm:prSet/>
      <dgm:spPr/>
      <dgm:t>
        <a:bodyPr/>
        <a:lstStyle/>
        <a:p>
          <a:endParaRPr lang="zh-TW" altLang="en-US" dirty="0"/>
        </a:p>
      </dgm:t>
    </dgm:pt>
    <dgm:pt modelId="{397E969C-2D1F-472E-B931-FDEB38E6364F}">
      <dgm:prSet phldrT="[文字]" custT="1"/>
      <dgm:spPr>
        <a:solidFill>
          <a:schemeClr val="accent6">
            <a:lumMod val="75000"/>
          </a:schemeClr>
        </a:solidFill>
      </dgm:spPr>
      <dgm:t>
        <a:bodyPr/>
        <a:lstStyle/>
        <a:p>
          <a:r>
            <a:rPr lang="en-US" altLang="zh-TW" sz="1600" b="1" smtClean="0">
              <a:latin typeface="Tahoma"/>
              <a:cs typeface="Tahoma"/>
            </a:rPr>
            <a:t>Social Computing </a:t>
          </a:r>
          <a:endParaRPr lang="zh-TW" altLang="en-US" sz="1600" b="1" dirty="0">
            <a:latin typeface="Tahoma"/>
            <a:cs typeface="Tahoma"/>
          </a:endParaRPr>
        </a:p>
      </dgm:t>
    </dgm:pt>
    <dgm:pt modelId="{15038E99-5A65-43AE-9C29-4FAEE2BD5E57}" type="parTrans" cxnId="{EB5F0F58-9431-4757-9DC7-784CD9AE48EE}">
      <dgm:prSet/>
      <dgm:spPr/>
      <dgm:t>
        <a:bodyPr/>
        <a:lstStyle/>
        <a:p>
          <a:endParaRPr lang="zh-TW" altLang="en-US"/>
        </a:p>
      </dgm:t>
    </dgm:pt>
    <dgm:pt modelId="{FBF43F7A-0C87-4514-B191-509259C114C4}" type="sibTrans" cxnId="{EB5F0F58-9431-4757-9DC7-784CD9AE48EE}">
      <dgm:prSet/>
      <dgm:spPr/>
      <dgm:t>
        <a:bodyPr/>
        <a:lstStyle/>
        <a:p>
          <a:endParaRPr lang="zh-TW" altLang="en-US"/>
        </a:p>
      </dgm:t>
    </dgm:pt>
    <dgm:pt modelId="{697C1089-3759-4363-B6A3-C1177F296A8C}">
      <dgm:prSet phldrT="[文字]" custT="1"/>
      <dgm:spPr>
        <a:solidFill>
          <a:srgbClr val="FF3399"/>
        </a:solidFill>
      </dgm:spPr>
      <dgm:t>
        <a:bodyPr/>
        <a:lstStyle/>
        <a:p>
          <a:r>
            <a:rPr lang="en-US" altLang="zh-TW" sz="1600" b="1" dirty="0" smtClean="0">
              <a:latin typeface="Tahoma"/>
              <a:cs typeface="Tahoma"/>
            </a:rPr>
            <a:t>Social Commerce</a:t>
          </a:r>
        </a:p>
        <a:p>
          <a:r>
            <a:rPr lang="en-US" altLang="zh-TW" sz="1600" b="1" dirty="0" smtClean="0">
              <a:latin typeface="Tahoma"/>
              <a:cs typeface="Tahoma"/>
            </a:rPr>
            <a:t>Social  Finance </a:t>
          </a:r>
          <a:endParaRPr lang="zh-TW" altLang="en-US" sz="1600" b="1" dirty="0">
            <a:latin typeface="Tahoma"/>
            <a:cs typeface="Tahoma"/>
          </a:endParaRPr>
        </a:p>
      </dgm:t>
    </dgm:pt>
    <dgm:pt modelId="{453BA8AB-752E-4AF2-AD74-BC7A0FDCE361}" type="parTrans" cxnId="{E41618BC-401C-4057-9D40-A5706FAAE10D}">
      <dgm:prSet/>
      <dgm:spPr/>
      <dgm:t>
        <a:bodyPr/>
        <a:lstStyle/>
        <a:p>
          <a:endParaRPr lang="zh-TW" altLang="en-US"/>
        </a:p>
      </dgm:t>
    </dgm:pt>
    <dgm:pt modelId="{E948A6AE-2313-4A87-8A77-817A1741EF07}" type="sibTrans" cxnId="{E41618BC-401C-4057-9D40-A5706FAAE10D}">
      <dgm:prSet/>
      <dgm:spPr/>
      <dgm:t>
        <a:bodyPr/>
        <a:lstStyle/>
        <a:p>
          <a:endParaRPr lang="zh-TW" altLang="en-US"/>
        </a:p>
      </dgm:t>
    </dgm:pt>
    <dgm:pt modelId="{C65A8B76-FC73-42CB-AB96-2E7245819EFF}" type="pres">
      <dgm:prSet presAssocID="{215E51BE-B6F6-4ABB-9A3C-17492242515A}" presName="linearFlow" presStyleCnt="0">
        <dgm:presLayoutVars>
          <dgm:dir/>
          <dgm:resizeHandles val="exact"/>
        </dgm:presLayoutVars>
      </dgm:prSet>
      <dgm:spPr/>
    </dgm:pt>
    <dgm:pt modelId="{3826404A-22FA-4CA2-9F89-25CB1B4F882D}" type="pres">
      <dgm:prSet presAssocID="{11CCA29B-3587-468F-9463-5FFCEDEAFD65}" presName="node" presStyleLbl="node1" presStyleIdx="0" presStyleCnt="3" custScaleX="109050" custScaleY="104743">
        <dgm:presLayoutVars>
          <dgm:bulletEnabled val="1"/>
        </dgm:presLayoutVars>
      </dgm:prSet>
      <dgm:spPr/>
      <dgm:t>
        <a:bodyPr/>
        <a:lstStyle/>
        <a:p>
          <a:endParaRPr lang="zh-TW" altLang="en-US"/>
        </a:p>
      </dgm:t>
    </dgm:pt>
    <dgm:pt modelId="{31C73179-D3F5-4A4C-9F27-3FA243EF361D}" type="pres">
      <dgm:prSet presAssocID="{9F7D8620-6C60-46BD-98F2-2DC8DF40E2EF}" presName="spacerL" presStyleCnt="0"/>
      <dgm:spPr/>
    </dgm:pt>
    <dgm:pt modelId="{73DA138E-1CDB-4EAA-9C69-AFA7788C40C7}" type="pres">
      <dgm:prSet presAssocID="{9F7D8620-6C60-46BD-98F2-2DC8DF40E2EF}" presName="sibTrans" presStyleLbl="sibTrans2D1" presStyleIdx="0" presStyleCnt="2"/>
      <dgm:spPr/>
      <dgm:t>
        <a:bodyPr/>
        <a:lstStyle/>
        <a:p>
          <a:endParaRPr lang="zh-TW" altLang="en-US"/>
        </a:p>
      </dgm:t>
    </dgm:pt>
    <dgm:pt modelId="{E06EE78B-AF7C-45AA-BEF8-045350D39999}" type="pres">
      <dgm:prSet presAssocID="{9F7D8620-6C60-46BD-98F2-2DC8DF40E2EF}" presName="spacerR" presStyleCnt="0"/>
      <dgm:spPr/>
    </dgm:pt>
    <dgm:pt modelId="{75DD7B03-EDFD-489E-8BFF-52A86146FB56}" type="pres">
      <dgm:prSet presAssocID="{397E969C-2D1F-472E-B931-FDEB38E6364F}" presName="node" presStyleLbl="node1" presStyleIdx="1" presStyleCnt="3" custScaleX="117308" custScaleY="109050">
        <dgm:presLayoutVars>
          <dgm:bulletEnabled val="1"/>
        </dgm:presLayoutVars>
      </dgm:prSet>
      <dgm:spPr/>
      <dgm:t>
        <a:bodyPr/>
        <a:lstStyle/>
        <a:p>
          <a:endParaRPr lang="zh-TW" altLang="en-US"/>
        </a:p>
      </dgm:t>
    </dgm:pt>
    <dgm:pt modelId="{85B4E7D6-D5D6-40B6-82CC-09C40963B8D0}" type="pres">
      <dgm:prSet presAssocID="{FBF43F7A-0C87-4514-B191-509259C114C4}" presName="spacerL" presStyleCnt="0"/>
      <dgm:spPr/>
    </dgm:pt>
    <dgm:pt modelId="{B2A17EBD-6DB1-4129-8814-F9315FCEFF9B}" type="pres">
      <dgm:prSet presAssocID="{FBF43F7A-0C87-4514-B191-509259C114C4}" presName="sibTrans" presStyleLbl="sibTrans2D1" presStyleIdx="1" presStyleCnt="2"/>
      <dgm:spPr>
        <a:prstGeom prst="rightArrow">
          <a:avLst/>
        </a:prstGeom>
      </dgm:spPr>
      <dgm:t>
        <a:bodyPr/>
        <a:lstStyle/>
        <a:p>
          <a:endParaRPr lang="zh-TW" altLang="en-US"/>
        </a:p>
      </dgm:t>
    </dgm:pt>
    <dgm:pt modelId="{C7E409AD-3656-4142-A224-CC4AB82FF95B}" type="pres">
      <dgm:prSet presAssocID="{FBF43F7A-0C87-4514-B191-509259C114C4}" presName="spacerR" presStyleCnt="0"/>
      <dgm:spPr/>
    </dgm:pt>
    <dgm:pt modelId="{F23D44EE-E48C-4B6C-8AA4-04CA71043BB4}" type="pres">
      <dgm:prSet presAssocID="{697C1089-3759-4363-B6A3-C1177F296A8C}" presName="node" presStyleLbl="node1" presStyleIdx="2" presStyleCnt="3" custScaleX="117308" custScaleY="109050">
        <dgm:presLayoutVars>
          <dgm:bulletEnabled val="1"/>
        </dgm:presLayoutVars>
      </dgm:prSet>
      <dgm:spPr/>
      <dgm:t>
        <a:bodyPr/>
        <a:lstStyle/>
        <a:p>
          <a:endParaRPr lang="zh-TW" altLang="en-US"/>
        </a:p>
      </dgm:t>
    </dgm:pt>
  </dgm:ptLst>
  <dgm:cxnLst>
    <dgm:cxn modelId="{CEDC8D4C-AC19-4C1A-8415-FB9BA182729D}" type="presOf" srcId="{697C1089-3759-4363-B6A3-C1177F296A8C}" destId="{F23D44EE-E48C-4B6C-8AA4-04CA71043BB4}" srcOrd="0" destOrd="0" presId="urn:microsoft.com/office/officeart/2005/8/layout/equation1"/>
    <dgm:cxn modelId="{EA173EC0-8F2F-4FEC-81B6-738E4B38A9D7}" type="presOf" srcId="{215E51BE-B6F6-4ABB-9A3C-17492242515A}" destId="{C65A8B76-FC73-42CB-AB96-2E7245819EFF}" srcOrd="0" destOrd="0" presId="urn:microsoft.com/office/officeart/2005/8/layout/equation1"/>
    <dgm:cxn modelId="{E9CD0B4E-E1D7-4921-9FC5-2860995C5F1B}" type="presOf" srcId="{11CCA29B-3587-468F-9463-5FFCEDEAFD65}" destId="{3826404A-22FA-4CA2-9F89-25CB1B4F882D}" srcOrd="0" destOrd="0" presId="urn:microsoft.com/office/officeart/2005/8/layout/equation1"/>
    <dgm:cxn modelId="{5158D850-8648-4936-88D6-07FCE4F62FFF}" type="presOf" srcId="{397E969C-2D1F-472E-B931-FDEB38E6364F}" destId="{75DD7B03-EDFD-489E-8BFF-52A86146FB56}" srcOrd="0" destOrd="0" presId="urn:microsoft.com/office/officeart/2005/8/layout/equation1"/>
    <dgm:cxn modelId="{EB5F0F58-9431-4757-9DC7-784CD9AE48EE}" srcId="{215E51BE-B6F6-4ABB-9A3C-17492242515A}" destId="{397E969C-2D1F-472E-B931-FDEB38E6364F}" srcOrd="1" destOrd="0" parTransId="{15038E99-5A65-43AE-9C29-4FAEE2BD5E57}" sibTransId="{FBF43F7A-0C87-4514-B191-509259C114C4}"/>
    <dgm:cxn modelId="{DF6D54EF-6427-4FC7-822B-635469563A79}" type="presOf" srcId="{FBF43F7A-0C87-4514-B191-509259C114C4}" destId="{B2A17EBD-6DB1-4129-8814-F9315FCEFF9B}" srcOrd="0" destOrd="0" presId="urn:microsoft.com/office/officeart/2005/8/layout/equation1"/>
    <dgm:cxn modelId="{E41618BC-401C-4057-9D40-A5706FAAE10D}" srcId="{215E51BE-B6F6-4ABB-9A3C-17492242515A}" destId="{697C1089-3759-4363-B6A3-C1177F296A8C}" srcOrd="2" destOrd="0" parTransId="{453BA8AB-752E-4AF2-AD74-BC7A0FDCE361}" sibTransId="{E948A6AE-2313-4A87-8A77-817A1741EF07}"/>
    <dgm:cxn modelId="{574A2B97-3A6C-4445-B5D6-9D94787B77CD}" srcId="{215E51BE-B6F6-4ABB-9A3C-17492242515A}" destId="{11CCA29B-3587-468F-9463-5FFCEDEAFD65}" srcOrd="0" destOrd="0" parTransId="{38CC07DB-438F-44B5-9A82-9A42C8F78F61}" sibTransId="{9F7D8620-6C60-46BD-98F2-2DC8DF40E2EF}"/>
    <dgm:cxn modelId="{ED307CF2-5784-421B-971A-512BC1215FA7}" type="presOf" srcId="{9F7D8620-6C60-46BD-98F2-2DC8DF40E2EF}" destId="{73DA138E-1CDB-4EAA-9C69-AFA7788C40C7}" srcOrd="0" destOrd="0" presId="urn:microsoft.com/office/officeart/2005/8/layout/equation1"/>
    <dgm:cxn modelId="{AFFD37E4-8927-42F4-835F-759D200EA65D}" type="presParOf" srcId="{C65A8B76-FC73-42CB-AB96-2E7245819EFF}" destId="{3826404A-22FA-4CA2-9F89-25CB1B4F882D}" srcOrd="0" destOrd="0" presId="urn:microsoft.com/office/officeart/2005/8/layout/equation1"/>
    <dgm:cxn modelId="{06A10F75-6C40-45FB-8B7D-A8E8F80810C3}" type="presParOf" srcId="{C65A8B76-FC73-42CB-AB96-2E7245819EFF}" destId="{31C73179-D3F5-4A4C-9F27-3FA243EF361D}" srcOrd="1" destOrd="0" presId="urn:microsoft.com/office/officeart/2005/8/layout/equation1"/>
    <dgm:cxn modelId="{8A105142-8567-4929-9214-DEC324B8E7EA}" type="presParOf" srcId="{C65A8B76-FC73-42CB-AB96-2E7245819EFF}" destId="{73DA138E-1CDB-4EAA-9C69-AFA7788C40C7}" srcOrd="2" destOrd="0" presId="urn:microsoft.com/office/officeart/2005/8/layout/equation1"/>
    <dgm:cxn modelId="{6438A7E8-D9AD-45C0-96AF-1CFDA591775C}" type="presParOf" srcId="{C65A8B76-FC73-42CB-AB96-2E7245819EFF}" destId="{E06EE78B-AF7C-45AA-BEF8-045350D39999}" srcOrd="3" destOrd="0" presId="urn:microsoft.com/office/officeart/2005/8/layout/equation1"/>
    <dgm:cxn modelId="{3165D89F-58DD-4739-A584-1C95CFD4FC33}" type="presParOf" srcId="{C65A8B76-FC73-42CB-AB96-2E7245819EFF}" destId="{75DD7B03-EDFD-489E-8BFF-52A86146FB56}" srcOrd="4" destOrd="0" presId="urn:microsoft.com/office/officeart/2005/8/layout/equation1"/>
    <dgm:cxn modelId="{7A19AE8F-0273-48C5-AB16-C399B719EA73}" type="presParOf" srcId="{C65A8B76-FC73-42CB-AB96-2E7245819EFF}" destId="{85B4E7D6-D5D6-40B6-82CC-09C40963B8D0}" srcOrd="5" destOrd="0" presId="urn:microsoft.com/office/officeart/2005/8/layout/equation1"/>
    <dgm:cxn modelId="{8224A9C6-3D0F-4470-AC75-D789C1ABC944}" type="presParOf" srcId="{C65A8B76-FC73-42CB-AB96-2E7245819EFF}" destId="{B2A17EBD-6DB1-4129-8814-F9315FCEFF9B}" srcOrd="6" destOrd="0" presId="urn:microsoft.com/office/officeart/2005/8/layout/equation1"/>
    <dgm:cxn modelId="{1E82B09C-2AF1-47B7-A3D5-D80C65FCBB60}" type="presParOf" srcId="{C65A8B76-FC73-42CB-AB96-2E7245819EFF}" destId="{C7E409AD-3656-4142-A224-CC4AB82FF95B}" srcOrd="7" destOrd="0" presId="urn:microsoft.com/office/officeart/2005/8/layout/equation1"/>
    <dgm:cxn modelId="{D41594B7-3253-4FC5-B8EB-FE9D02403EC4}" type="presParOf" srcId="{C65A8B76-FC73-42CB-AB96-2E7245819EFF}" destId="{F23D44EE-E48C-4B6C-8AA4-04CA71043BB4}"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pPr/>
              <a:t>2016/11/24</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pPr/>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pPr/>
              <a:t>2016/11/24</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pPr/>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1</a:t>
            </a:fld>
            <a:endParaRPr kumimoji="1" lang="zh-TW" altLang="en-US"/>
          </a:p>
        </p:txBody>
      </p:sp>
    </p:spTree>
    <p:extLst>
      <p:ext uri="{BB962C8B-B14F-4D97-AF65-F5344CB8AC3E}">
        <p14:creationId xmlns:p14="http://schemas.microsoft.com/office/powerpoint/2010/main" val="2771899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2</a:t>
            </a:fld>
            <a:endParaRPr lang="zh-TW" altLang="en-US"/>
          </a:p>
        </p:txBody>
      </p:sp>
    </p:spTree>
    <p:extLst>
      <p:ext uri="{BB962C8B-B14F-4D97-AF65-F5344CB8AC3E}">
        <p14:creationId xmlns:p14="http://schemas.microsoft.com/office/powerpoint/2010/main" val="19147167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14</a:t>
            </a:fld>
            <a:endParaRPr kumimoji="1" lang="zh-TW" altLang="en-US"/>
          </a:p>
        </p:txBody>
      </p:sp>
    </p:spTree>
    <p:extLst>
      <p:ext uri="{BB962C8B-B14F-4D97-AF65-F5344CB8AC3E}">
        <p14:creationId xmlns:p14="http://schemas.microsoft.com/office/powerpoint/2010/main" val="3174800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23</a:t>
            </a:fld>
            <a:endParaRPr lang="zh-TW" altLang="en-US"/>
          </a:p>
        </p:txBody>
      </p:sp>
    </p:spTree>
    <p:extLst>
      <p:ext uri="{BB962C8B-B14F-4D97-AF65-F5344CB8AC3E}">
        <p14:creationId xmlns:p14="http://schemas.microsoft.com/office/powerpoint/2010/main" val="87904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kern="1200" dirty="0" smtClean="0">
                <a:solidFill>
                  <a:schemeClr val="tx1"/>
                </a:solidFill>
                <a:latin typeface="+mn-lt"/>
                <a:ea typeface="+mn-ea"/>
                <a:cs typeface="+mn-cs"/>
              </a:rPr>
              <a:t>一是顧客的知識</a:t>
            </a:r>
            <a:r>
              <a:rPr lang="en-US" altLang="zh-TW" sz="1200" kern="1200" dirty="0" smtClean="0">
                <a:solidFill>
                  <a:schemeClr val="tx1"/>
                </a:solidFill>
                <a:latin typeface="+mn-lt"/>
                <a:ea typeface="+mn-ea"/>
                <a:cs typeface="+mn-cs"/>
              </a:rPr>
              <a:t>(Knowledge of Customers)</a:t>
            </a:r>
            <a:r>
              <a:rPr lang="zh-TW" altLang="en-US" sz="1200" kern="1200" dirty="0" smtClean="0">
                <a:solidFill>
                  <a:schemeClr val="tx1"/>
                </a:solidFill>
                <a:latin typeface="+mn-lt"/>
                <a:ea typeface="+mn-ea"/>
                <a:cs typeface="+mn-cs"/>
              </a:rPr>
              <a:t>，包括資料整合、大數據分析與應用和數位行銷等；</a:t>
            </a:r>
          </a:p>
          <a:p>
            <a:r>
              <a:rPr lang="zh-Hant" altLang="en-US" sz="1200" kern="1200" dirty="0" smtClean="0">
                <a:solidFill>
                  <a:schemeClr val="tx1"/>
                </a:solidFill>
                <a:latin typeface="+mn-lt"/>
                <a:ea typeface="+mn-ea"/>
                <a:cs typeface="+mn-cs"/>
              </a:rPr>
              <a:t>二是多元通路的整合</a:t>
            </a:r>
            <a:r>
              <a:rPr lang="en-US" altLang="zh-Hant" sz="1200" kern="1200" dirty="0" smtClean="0">
                <a:solidFill>
                  <a:schemeClr val="tx1"/>
                </a:solidFill>
                <a:latin typeface="+mn-lt"/>
                <a:ea typeface="+mn-ea"/>
                <a:cs typeface="+mn-cs"/>
              </a:rPr>
              <a:t>(Multi-channel Integration)</a:t>
            </a:r>
            <a:r>
              <a:rPr lang="zh-Hant" altLang="en-US" sz="1200" kern="1200" dirty="0" smtClean="0">
                <a:solidFill>
                  <a:schemeClr val="tx1"/>
                </a:solidFill>
                <a:latin typeface="+mn-lt"/>
                <a:ea typeface="+mn-ea"/>
                <a:cs typeface="+mn-cs"/>
              </a:rPr>
              <a:t>，包括全通路</a:t>
            </a:r>
            <a:r>
              <a:rPr lang="en-US" altLang="zh-Hant" sz="1200" kern="1200" dirty="0" smtClean="0">
                <a:solidFill>
                  <a:schemeClr val="tx1"/>
                </a:solidFill>
                <a:latin typeface="+mn-lt"/>
                <a:ea typeface="+mn-ea"/>
                <a:cs typeface="+mn-cs"/>
              </a:rPr>
              <a:t>(</a:t>
            </a:r>
            <a:r>
              <a:rPr lang="en-US" altLang="zh-Hant" sz="1200" kern="1200" dirty="0" err="1" smtClean="0">
                <a:solidFill>
                  <a:schemeClr val="tx1"/>
                </a:solidFill>
                <a:latin typeface="+mn-lt"/>
                <a:ea typeface="+mn-ea"/>
                <a:cs typeface="+mn-cs"/>
              </a:rPr>
              <a:t>Omini</a:t>
            </a:r>
            <a:r>
              <a:rPr lang="en-US" altLang="zh-Hant" sz="1200" kern="1200" dirty="0" smtClean="0">
                <a:solidFill>
                  <a:schemeClr val="tx1"/>
                </a:solidFill>
                <a:latin typeface="+mn-lt"/>
                <a:ea typeface="+mn-ea"/>
                <a:cs typeface="+mn-cs"/>
              </a:rPr>
              <a:t>-Channel)</a:t>
            </a:r>
            <a:r>
              <a:rPr lang="zh-Hant" altLang="en-US" sz="1200" kern="1200" dirty="0" smtClean="0">
                <a:solidFill>
                  <a:schemeClr val="tx1"/>
                </a:solidFill>
                <a:latin typeface="+mn-lt"/>
                <a:ea typeface="+mn-ea"/>
                <a:cs typeface="+mn-cs"/>
              </a:rPr>
              <a:t>、客戶體驗等；</a:t>
            </a:r>
          </a:p>
          <a:p>
            <a:r>
              <a:rPr lang="zh-Hant" altLang="en-US" sz="1200" kern="1200" dirty="0" smtClean="0">
                <a:solidFill>
                  <a:schemeClr val="tx1"/>
                </a:solidFill>
                <a:latin typeface="+mn-lt"/>
                <a:ea typeface="+mn-ea"/>
                <a:cs typeface="+mn-cs"/>
              </a:rPr>
              <a:t>三是社群金融</a:t>
            </a:r>
            <a:r>
              <a:rPr lang="en-US" altLang="zh-Hant" sz="1200" kern="1200" dirty="0" smtClean="0">
                <a:solidFill>
                  <a:schemeClr val="tx1"/>
                </a:solidFill>
                <a:latin typeface="+mn-lt"/>
                <a:ea typeface="+mn-ea"/>
                <a:cs typeface="+mn-cs"/>
              </a:rPr>
              <a:t>(Social Banking)</a:t>
            </a:r>
            <a:r>
              <a:rPr lang="zh-Hant" altLang="en-US" sz="1200" kern="1200" dirty="0" smtClean="0">
                <a:solidFill>
                  <a:schemeClr val="tx1"/>
                </a:solidFill>
                <a:latin typeface="+mn-lt"/>
                <a:ea typeface="+mn-ea"/>
                <a:cs typeface="+mn-cs"/>
              </a:rPr>
              <a:t>，包括社群媒體策略、社群分析與輿情掌握等；</a:t>
            </a:r>
          </a:p>
          <a:p>
            <a:r>
              <a:rPr lang="zh-Hant" altLang="en-US" sz="1200" kern="1200" dirty="0" smtClean="0">
                <a:solidFill>
                  <a:schemeClr val="tx1"/>
                </a:solidFill>
                <a:latin typeface="+mn-lt"/>
                <a:ea typeface="+mn-ea"/>
                <a:cs typeface="+mn-cs"/>
              </a:rPr>
              <a:t>四是行動能力</a:t>
            </a:r>
            <a:r>
              <a:rPr lang="en-US" altLang="zh-Hant" sz="1200" kern="1200" dirty="0" smtClean="0">
                <a:solidFill>
                  <a:schemeClr val="tx1"/>
                </a:solidFill>
                <a:latin typeface="+mn-lt"/>
                <a:ea typeface="+mn-ea"/>
                <a:cs typeface="+mn-cs"/>
              </a:rPr>
              <a:t>(Mobility)</a:t>
            </a:r>
            <a:r>
              <a:rPr lang="zh-Hant" altLang="en-US" sz="1200" kern="1200" dirty="0" smtClean="0">
                <a:solidFill>
                  <a:schemeClr val="tx1"/>
                </a:solidFill>
                <a:latin typeface="+mn-lt"/>
                <a:ea typeface="+mn-ea"/>
                <a:cs typeface="+mn-cs"/>
              </a:rPr>
              <a:t>，透過數位科技和客戶互動、提供客戶價值與服務和增加銷售機會與客戶關係；</a:t>
            </a:r>
          </a:p>
          <a:p>
            <a:r>
              <a:rPr lang="zh-Hant" altLang="en-US" sz="1200" kern="1200" dirty="0" smtClean="0">
                <a:solidFill>
                  <a:schemeClr val="tx1"/>
                </a:solidFill>
                <a:latin typeface="+mn-lt"/>
                <a:ea typeface="+mn-ea"/>
                <a:cs typeface="+mn-cs"/>
              </a:rPr>
              <a:t>五是企業文化改變</a:t>
            </a:r>
            <a:r>
              <a:rPr lang="en-US" altLang="zh-Hant" sz="1200" kern="1200" dirty="0" smtClean="0">
                <a:solidFill>
                  <a:schemeClr val="tx1"/>
                </a:solidFill>
                <a:latin typeface="+mn-lt"/>
                <a:ea typeface="+mn-ea"/>
                <a:cs typeface="+mn-cs"/>
              </a:rPr>
              <a:t>(Cultural Change)</a:t>
            </a:r>
            <a:r>
              <a:rPr lang="zh-Hant" altLang="en-US" sz="1200" kern="1200" dirty="0" smtClean="0">
                <a:solidFill>
                  <a:schemeClr val="tx1"/>
                </a:solidFill>
                <a:latin typeface="+mn-lt"/>
                <a:ea typeface="+mn-ea"/>
                <a:cs typeface="+mn-cs"/>
              </a:rPr>
              <a:t>，也就是必須具有以客戶為核心的中心思想，以及跨部門的整合思考設計。</a:t>
            </a:r>
            <a:endParaRPr lang="en-US" altLang="zh-Hant" sz="1200" kern="1200" dirty="0" smtClean="0">
              <a:solidFill>
                <a:schemeClr val="tx1"/>
              </a:solidFill>
              <a:latin typeface="+mn-lt"/>
              <a:ea typeface="+mn-ea"/>
              <a:cs typeface="+mn-cs"/>
            </a:endParaRPr>
          </a:p>
          <a:p>
            <a:endParaRPr kumimoji="1" lang="en-US" altLang="zh-TW" sz="1200" kern="1200" dirty="0" smtClean="0">
              <a:solidFill>
                <a:schemeClr val="tx1"/>
              </a:solidFill>
              <a:latin typeface="+mn-lt"/>
              <a:ea typeface="+mn-ea"/>
              <a:cs typeface="+mn-cs"/>
            </a:endParaRPr>
          </a:p>
          <a:p>
            <a:r>
              <a:rPr kumimoji="1" lang="en-US" altLang="zh-TW" dirty="0" smtClean="0"/>
              <a:t>http://</a:t>
            </a:r>
            <a:r>
              <a:rPr kumimoji="1" lang="en-US" altLang="zh-TW" dirty="0" err="1" smtClean="0"/>
              <a:t>iknow.stpi.narl.org.tw</a:t>
            </a:r>
            <a:r>
              <a:rPr kumimoji="1" lang="en-US" altLang="zh-TW" dirty="0" smtClean="0"/>
              <a:t>/post/</a:t>
            </a:r>
            <a:r>
              <a:rPr kumimoji="1" lang="en-US" altLang="zh-TW" dirty="0" err="1" smtClean="0"/>
              <a:t>Read.aspx?PostID</a:t>
            </a:r>
            <a:r>
              <a:rPr kumimoji="1" lang="en-US" altLang="zh-TW" dirty="0" smtClean="0"/>
              <a:t>=12256</a:t>
            </a:r>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25</a:t>
            </a:fld>
            <a:endParaRPr lang="zh-TW" altLang="en-US"/>
          </a:p>
        </p:txBody>
      </p:sp>
    </p:spTree>
    <p:extLst>
      <p:ext uri="{BB962C8B-B14F-4D97-AF65-F5344CB8AC3E}">
        <p14:creationId xmlns:p14="http://schemas.microsoft.com/office/powerpoint/2010/main" val="20973794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en-US" altLang="zh-TW" dirty="0" smtClean="0"/>
              <a:t>http://</a:t>
            </a:r>
            <a:r>
              <a:rPr kumimoji="1" lang="en-US" altLang="zh-TW" dirty="0" err="1" smtClean="0"/>
              <a:t>iknow.stpi.narl.org.tw</a:t>
            </a:r>
            <a:r>
              <a:rPr kumimoji="1" lang="en-US" altLang="zh-TW" dirty="0" smtClean="0"/>
              <a:t>/post/</a:t>
            </a:r>
            <a:r>
              <a:rPr kumimoji="1" lang="en-US" altLang="zh-TW" dirty="0" err="1" smtClean="0"/>
              <a:t>Read.aspx?PostID</a:t>
            </a:r>
            <a:r>
              <a:rPr kumimoji="1" lang="en-US" altLang="zh-TW" dirty="0" smtClean="0"/>
              <a:t>=12256</a:t>
            </a:r>
          </a:p>
          <a:p>
            <a:r>
              <a:rPr kumimoji="1" lang="en-US" altLang="zh-TW" dirty="0" smtClean="0"/>
              <a:t>https://read01.com/5mmDeD.html</a:t>
            </a:r>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26</a:t>
            </a:fld>
            <a:endParaRPr lang="zh-TW" altLang="en-US"/>
          </a:p>
        </p:txBody>
      </p:sp>
    </p:spTree>
    <p:extLst>
      <p:ext uri="{BB962C8B-B14F-4D97-AF65-F5344CB8AC3E}">
        <p14:creationId xmlns:p14="http://schemas.microsoft.com/office/powerpoint/2010/main" val="3586623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27</a:t>
            </a:fld>
            <a:endParaRPr lang="zh-TW" altLang="en-US"/>
          </a:p>
        </p:txBody>
      </p:sp>
    </p:spTree>
    <p:extLst>
      <p:ext uri="{BB962C8B-B14F-4D97-AF65-F5344CB8AC3E}">
        <p14:creationId xmlns:p14="http://schemas.microsoft.com/office/powerpoint/2010/main" val="20973794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xfrm>
            <a:off x="2989263" y="887413"/>
            <a:ext cx="4256087" cy="2395537"/>
          </a:xfrm>
          <a:ln/>
        </p:spPr>
      </p:sp>
      <p:sp>
        <p:nvSpPr>
          <p:cNvPr id="337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2989263" y="887413"/>
            <a:ext cx="4256087" cy="2395537"/>
          </a:xfrm>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F8D890A0-5290-4B3F-AE4D-A6A2B59856A1}" type="slidenum">
              <a:rPr lang="zh-TW" altLang="en-US" smtClean="0"/>
              <a:pPr/>
              <a:t>29</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pPr/>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133865" y="6478310"/>
            <a:ext cx="11553550" cy="379690"/>
          </a:xfrm>
          <a:prstGeom prst="rect">
            <a:avLst/>
          </a:prstGeom>
        </p:spPr>
        <p:txBody>
          <a:bodyPr/>
          <a:lstStyle>
            <a:lvl1pPr>
              <a:defRPr>
                <a:solidFill>
                  <a:schemeClr val="bg1"/>
                </a:solidFill>
              </a:defRPr>
            </a:lvl1pPr>
          </a:lstStyle>
          <a:p>
            <a:r>
              <a:rPr lang="en-US" altLang="zh-TW" dirty="0"/>
              <a:t>《105-1</a:t>
            </a:r>
            <a:r>
              <a:rPr lang="zh-TW" altLang="en-US" dirty="0"/>
              <a:t>網路經濟與數位金融</a:t>
            </a:r>
            <a:r>
              <a:rPr lang="en-US" altLang="zh-TW" dirty="0"/>
              <a:t>》                                                                                                                                             NCTU.IIM.IEBI 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jpeg"/><Relationship Id="rId7" Type="http://schemas.openxmlformats.org/officeDocument/2006/relationships/image" Target="../media/image27.pn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jpg"/></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jpe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1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57.jpeg"/><Relationship Id="rId3" Type="http://schemas.openxmlformats.org/officeDocument/2006/relationships/image" Target="../media/image52.jpeg"/><Relationship Id="rId7" Type="http://schemas.openxmlformats.org/officeDocument/2006/relationships/image" Target="../media/image56.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29.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63.pn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61.png"/><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4.xml"/><Relationship Id="rId5" Type="http://schemas.openxmlformats.org/officeDocument/2006/relationships/image" Target="../media/image61.png"/><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6.xml"/><Relationship Id="rId4" Type="http://schemas.openxmlformats.org/officeDocument/2006/relationships/image" Target="../media/image66.png"/></Relationships>
</file>

<file path=ppt/slides/_rels/slide3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6.xml"/><Relationship Id="rId4" Type="http://schemas.openxmlformats.org/officeDocument/2006/relationships/image" Target="../media/image69.png"/></Relationships>
</file>

<file path=ppt/slides/_rels/slide34.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image" Target="../media/image70.jpg"/><Relationship Id="rId1" Type="http://schemas.openxmlformats.org/officeDocument/2006/relationships/slideLayout" Target="../slideLayouts/slideLayout7.xml"/><Relationship Id="rId4" Type="http://schemas.openxmlformats.org/officeDocument/2006/relationships/image" Target="../media/image72.jpg"/></Relationships>
</file>

<file path=ppt/slides/_rels/slide3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jpg"/><Relationship Id="rId1" Type="http://schemas.openxmlformats.org/officeDocument/2006/relationships/slideLayout" Target="../slideLayouts/slideLayout7.xml"/><Relationship Id="rId4" Type="http://schemas.openxmlformats.org/officeDocument/2006/relationships/image" Target="../media/image75.jpg"/></Relationships>
</file>

<file path=ppt/slides/_rels/slide3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6.xml"/><Relationship Id="rId4" Type="http://schemas.openxmlformats.org/officeDocument/2006/relationships/image" Target="../media/image78.png"/></Relationships>
</file>

<file path=ppt/slides/_rels/slide3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6.xml"/><Relationship Id="rId5" Type="http://schemas.openxmlformats.org/officeDocument/2006/relationships/image" Target="../media/image82.png"/><Relationship Id="rId4" Type="http://schemas.openxmlformats.org/officeDocument/2006/relationships/image" Target="../media/image81.jpe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gif"/><Relationship Id="rId2" Type="http://schemas.openxmlformats.org/officeDocument/2006/relationships/image" Target="../media/image8.jp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e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B7A223AD-9DE0-49EC-B40D-C8FE98D1D69B}" type="slidenum">
              <a:rPr lang="zh-TW" altLang="en-US" smtClean="0"/>
              <a:pPr/>
              <a:t>1</a:t>
            </a:fld>
            <a:endParaRPr lang="zh-TW" altLang="en-US"/>
          </a:p>
        </p:txBody>
      </p:sp>
      <p:sp>
        <p:nvSpPr>
          <p:cNvPr id="112" name="Shape 112"/>
          <p:cNvSpPr>
            <a:spLocks noGrp="1"/>
          </p:cNvSpPr>
          <p:nvPr>
            <p:ph type="ctrTitle"/>
          </p:nvPr>
        </p:nvSpPr>
        <p:spPr>
          <a:xfrm>
            <a:off x="1213457" y="1798656"/>
            <a:ext cx="9515600" cy="1363200"/>
          </a:xfrm>
          <a:prstGeom prst="rect">
            <a:avLst/>
          </a:prstGeom>
        </p:spPr>
        <p:txBody>
          <a:bodyPr>
            <a:noAutofit/>
          </a:bodyPr>
          <a:lstStyle>
            <a:lvl1pPr algn="l">
              <a:lnSpc>
                <a:spcPct val="150000"/>
              </a:lnSpc>
              <a:spcBef>
                <a:spcPts val="600"/>
              </a:spcBef>
              <a:defRPr>
                <a:latin typeface="+mj-lt"/>
                <a:ea typeface="+mj-ea"/>
                <a:cs typeface="+mj-cs"/>
                <a:sym typeface="Helvetica"/>
              </a:defRPr>
            </a:lvl1pPr>
          </a:lstStyle>
          <a:p>
            <a:pPr algn="ctr">
              <a:defRPr>
                <a:latin typeface="Arial"/>
                <a:ea typeface="Arial"/>
                <a:cs typeface="Arial"/>
                <a:sym typeface="Arial"/>
              </a:defRPr>
            </a:pPr>
            <a:r>
              <a:rPr lang="zh-TW" altLang="en-US" dirty="0" smtClean="0">
                <a:latin typeface="+mn-ea"/>
                <a:ea typeface="+mn-ea"/>
                <a:cs typeface="+mj-cs"/>
                <a:sym typeface="Helvetica"/>
              </a:rPr>
              <a:t>數位金融研究與實務</a:t>
            </a:r>
            <a:endParaRPr dirty="0">
              <a:latin typeface="+mn-ea"/>
              <a:ea typeface="+mn-ea"/>
              <a:cs typeface="+mj-cs"/>
              <a:sym typeface="Helvetica"/>
            </a:endParaRPr>
          </a:p>
        </p:txBody>
      </p:sp>
      <p:sp>
        <p:nvSpPr>
          <p:cNvPr id="2" name="子標題 1"/>
          <p:cNvSpPr>
            <a:spLocks noGrp="1"/>
          </p:cNvSpPr>
          <p:nvPr>
            <p:ph type="subTitle" idx="1"/>
          </p:nvPr>
        </p:nvSpPr>
        <p:spPr>
          <a:xfrm>
            <a:off x="2109404" y="2827594"/>
            <a:ext cx="7629682" cy="1056800"/>
          </a:xfrm>
        </p:spPr>
        <p:txBody>
          <a:bodyPr>
            <a:normAutofit/>
          </a:bodyPr>
          <a:lstStyle/>
          <a:p>
            <a:r>
              <a:rPr kumimoji="1" lang="en-US" altLang="zh-TW" b="1" dirty="0" smtClean="0">
                <a:solidFill>
                  <a:schemeClr val="accent2"/>
                </a:solidFill>
                <a:latin typeface="+mn-ea"/>
              </a:rPr>
              <a:t>Digital Finance: Research &amp; Practice</a:t>
            </a:r>
            <a:endParaRPr kumimoji="1" lang="en-US" altLang="zh-TW" b="1" dirty="0">
              <a:solidFill>
                <a:schemeClr val="accent2"/>
              </a:solidFill>
              <a:latin typeface="+mn-ea"/>
            </a:endParaRPr>
          </a:p>
        </p:txBody>
      </p:sp>
      <p:sp>
        <p:nvSpPr>
          <p:cNvPr id="6" name="頁尾版面配置區 1"/>
          <p:cNvSpPr txBox="1">
            <a:spLocks/>
          </p:cNvSpPr>
          <p:nvPr/>
        </p:nvSpPr>
        <p:spPr>
          <a:xfrm>
            <a:off x="1191273" y="3764478"/>
            <a:ext cx="9095510" cy="1786575"/>
          </a:xfrm>
          <a:prstGeom prst="rect">
            <a:avLst/>
          </a:prstGeom>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3600" kern="0" smtClean="0">
                <a:solidFill>
                  <a:srgbClr val="002060"/>
                </a:solidFill>
                <a:latin typeface="+mn-ea"/>
              </a:rPr>
              <a:t>李永銘 </a:t>
            </a:r>
            <a:r>
              <a:rPr lang="zh-TW" altLang="en-US" sz="3600" kern="0" smtClean="0">
                <a:solidFill>
                  <a:srgbClr val="002060"/>
                </a:solidFill>
                <a:latin typeface="+mn-ea"/>
              </a:rPr>
              <a:t>博士</a:t>
            </a:r>
            <a:endParaRPr lang="en-US" altLang="zh-TW" sz="3600" kern="0" dirty="0" smtClean="0">
              <a:solidFill>
                <a:srgbClr val="002060"/>
              </a:solidFill>
              <a:latin typeface="+mn-ea"/>
            </a:endParaRPr>
          </a:p>
          <a:p>
            <a:pPr algn="ctr"/>
            <a:r>
              <a:rPr lang="zh-TW" altLang="en-US" sz="3600" kern="0" dirty="0" smtClean="0">
                <a:solidFill>
                  <a:srgbClr val="002060"/>
                </a:solidFill>
                <a:latin typeface="+mn-ea"/>
              </a:rPr>
              <a:t>國立交通大學資訊管理研究所教授</a:t>
            </a:r>
            <a:endParaRPr lang="zh-TW" altLang="en-US" sz="3600" kern="0" dirty="0">
              <a:solidFill>
                <a:srgbClr val="002060"/>
              </a:solidFill>
              <a:latin typeface="+mn-ea"/>
            </a:endParaRPr>
          </a:p>
        </p:txBody>
      </p:sp>
    </p:spTree>
    <p:extLst>
      <p:ext uri="{BB962C8B-B14F-4D97-AF65-F5344CB8AC3E}">
        <p14:creationId xmlns:p14="http://schemas.microsoft.com/office/powerpoint/2010/main" val="41052933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rmAutofit/>
          </a:bodyPr>
          <a:lstStyle/>
          <a:p>
            <a:r>
              <a:rPr kumimoji="1" lang="zh-TW" altLang="en-US" sz="3600" dirty="0" smtClean="0"/>
              <a:t>金融行業服務形式的改變</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網路經濟與數位金融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10</a:t>
            </a:fld>
            <a:endParaRPr lang="zh-TW" altLang="en-US" dirty="0"/>
          </a:p>
        </p:txBody>
      </p:sp>
      <p:pic>
        <p:nvPicPr>
          <p:cNvPr id="29" name="內容版面配置區 6"/>
          <p:cNvPicPr>
            <a:picLocks noGrp="1" noChangeAspect="1"/>
          </p:cNvPicPr>
          <p:nvPr>
            <p:ph idx="1"/>
          </p:nvPr>
        </p:nvPicPr>
        <p:blipFill>
          <a:blip r:embed="rId2"/>
          <a:stretch>
            <a:fillRect/>
          </a:stretch>
        </p:blipFill>
        <p:spPr>
          <a:xfrm>
            <a:off x="374395" y="1252540"/>
            <a:ext cx="4601641" cy="880994"/>
          </a:xfrm>
          <a:prstGeom prst="rect">
            <a:avLst/>
          </a:prstGeom>
        </p:spPr>
      </p:pic>
      <p:pic>
        <p:nvPicPr>
          <p:cNvPr id="30" name="圖片 29"/>
          <p:cNvPicPr>
            <a:picLocks noChangeAspect="1"/>
          </p:cNvPicPr>
          <p:nvPr/>
        </p:nvPicPr>
        <p:blipFill>
          <a:blip r:embed="rId3"/>
          <a:stretch>
            <a:fillRect/>
          </a:stretch>
        </p:blipFill>
        <p:spPr>
          <a:xfrm>
            <a:off x="749284" y="2255909"/>
            <a:ext cx="4875130" cy="936208"/>
          </a:xfrm>
          <a:prstGeom prst="rect">
            <a:avLst/>
          </a:prstGeom>
        </p:spPr>
      </p:pic>
      <p:pic>
        <p:nvPicPr>
          <p:cNvPr id="31" name="圖片 30"/>
          <p:cNvPicPr>
            <a:picLocks noChangeAspect="1"/>
          </p:cNvPicPr>
          <p:nvPr/>
        </p:nvPicPr>
        <p:blipFill>
          <a:blip r:embed="rId4"/>
          <a:stretch>
            <a:fillRect/>
          </a:stretch>
        </p:blipFill>
        <p:spPr>
          <a:xfrm>
            <a:off x="1282102" y="3272997"/>
            <a:ext cx="4843708" cy="927337"/>
          </a:xfrm>
          <a:prstGeom prst="rect">
            <a:avLst/>
          </a:prstGeom>
        </p:spPr>
      </p:pic>
      <p:pic>
        <p:nvPicPr>
          <p:cNvPr id="32" name="圖片 31"/>
          <p:cNvPicPr>
            <a:picLocks noChangeAspect="1"/>
          </p:cNvPicPr>
          <p:nvPr/>
        </p:nvPicPr>
        <p:blipFill>
          <a:blip r:embed="rId5"/>
          <a:stretch>
            <a:fillRect/>
          </a:stretch>
        </p:blipFill>
        <p:spPr>
          <a:xfrm>
            <a:off x="2375543" y="5322469"/>
            <a:ext cx="5092605" cy="978544"/>
          </a:xfrm>
          <a:prstGeom prst="rect">
            <a:avLst/>
          </a:prstGeom>
        </p:spPr>
      </p:pic>
      <p:pic>
        <p:nvPicPr>
          <p:cNvPr id="33" name="圖片 32"/>
          <p:cNvPicPr>
            <a:picLocks noChangeAspect="1"/>
          </p:cNvPicPr>
          <p:nvPr/>
        </p:nvPicPr>
        <p:blipFill>
          <a:blip r:embed="rId6"/>
          <a:stretch>
            <a:fillRect/>
          </a:stretch>
        </p:blipFill>
        <p:spPr>
          <a:xfrm>
            <a:off x="1840573" y="4297054"/>
            <a:ext cx="4843303" cy="927804"/>
          </a:xfrm>
          <a:prstGeom prst="rect">
            <a:avLst/>
          </a:prstGeom>
        </p:spPr>
      </p:pic>
      <p:sp>
        <p:nvSpPr>
          <p:cNvPr id="34" name="文字方塊 33"/>
          <p:cNvSpPr txBox="1"/>
          <p:nvPr/>
        </p:nvSpPr>
        <p:spPr>
          <a:xfrm>
            <a:off x="5214985" y="1609185"/>
            <a:ext cx="4118279" cy="461665"/>
          </a:xfrm>
          <a:prstGeom prst="rect">
            <a:avLst/>
          </a:prstGeom>
          <a:noFill/>
        </p:spPr>
        <p:txBody>
          <a:bodyPr wrap="square" rtlCol="0">
            <a:spAutoFit/>
          </a:bodyPr>
          <a:lstStyle/>
          <a:p>
            <a:r>
              <a:rPr lang="zh-TW" altLang="en-US" sz="2400" b="1" dirty="0" smtClean="0">
                <a:solidFill>
                  <a:srgbClr val="FF9933"/>
                </a:solidFill>
              </a:rPr>
              <a:t>銀行轉帳              線上支付</a:t>
            </a:r>
            <a:endParaRPr lang="zh-TW" altLang="en-US" sz="2400" b="1" dirty="0">
              <a:solidFill>
                <a:srgbClr val="FF9933"/>
              </a:solidFill>
            </a:endParaRPr>
          </a:p>
        </p:txBody>
      </p:sp>
      <p:sp>
        <p:nvSpPr>
          <p:cNvPr id="35" name="文字方塊 34"/>
          <p:cNvSpPr txBox="1"/>
          <p:nvPr/>
        </p:nvSpPr>
        <p:spPr>
          <a:xfrm>
            <a:off x="5839022" y="2639023"/>
            <a:ext cx="4118279" cy="461665"/>
          </a:xfrm>
          <a:prstGeom prst="rect">
            <a:avLst/>
          </a:prstGeom>
          <a:noFill/>
        </p:spPr>
        <p:txBody>
          <a:bodyPr wrap="square" rtlCol="0">
            <a:spAutoFit/>
          </a:bodyPr>
          <a:lstStyle/>
          <a:p>
            <a:r>
              <a:rPr lang="zh-TW" altLang="en-US" sz="2400" b="1" dirty="0" smtClean="0">
                <a:solidFill>
                  <a:srgbClr val="FF9933"/>
                </a:solidFill>
              </a:rPr>
              <a:t>公司債券             </a:t>
            </a:r>
            <a:r>
              <a:rPr lang="en-US" altLang="zh-TW" sz="2400" b="1" dirty="0" smtClean="0">
                <a:solidFill>
                  <a:srgbClr val="FF9933"/>
                </a:solidFill>
              </a:rPr>
              <a:t>P2P</a:t>
            </a:r>
            <a:r>
              <a:rPr lang="zh-TW" altLang="en-US" sz="2400" b="1" dirty="0" smtClean="0">
                <a:solidFill>
                  <a:srgbClr val="FF9933"/>
                </a:solidFill>
              </a:rPr>
              <a:t>網貸</a:t>
            </a:r>
            <a:endParaRPr lang="zh-TW" altLang="en-US" sz="2400" b="1" dirty="0">
              <a:solidFill>
                <a:srgbClr val="FF9933"/>
              </a:solidFill>
            </a:endParaRPr>
          </a:p>
        </p:txBody>
      </p:sp>
      <p:sp>
        <p:nvSpPr>
          <p:cNvPr id="36" name="文字方塊 35"/>
          <p:cNvSpPr txBox="1"/>
          <p:nvPr/>
        </p:nvSpPr>
        <p:spPr>
          <a:xfrm>
            <a:off x="6492875" y="3736665"/>
            <a:ext cx="3902332" cy="461665"/>
          </a:xfrm>
          <a:prstGeom prst="rect">
            <a:avLst/>
          </a:prstGeom>
          <a:noFill/>
        </p:spPr>
        <p:txBody>
          <a:bodyPr wrap="square" rtlCol="0">
            <a:spAutoFit/>
          </a:bodyPr>
          <a:lstStyle/>
          <a:p>
            <a:r>
              <a:rPr lang="zh-TW" altLang="en-US" sz="2400" b="1" dirty="0" smtClean="0">
                <a:solidFill>
                  <a:srgbClr val="FF9933"/>
                </a:solidFill>
              </a:rPr>
              <a:t>股票            群眾募資</a:t>
            </a:r>
            <a:endParaRPr lang="zh-TW" altLang="en-US" sz="2400" b="1" dirty="0">
              <a:solidFill>
                <a:srgbClr val="FF9933"/>
              </a:solidFill>
            </a:endParaRPr>
          </a:p>
        </p:txBody>
      </p:sp>
      <p:sp>
        <p:nvSpPr>
          <p:cNvPr id="37" name="文字方塊 36"/>
          <p:cNvSpPr txBox="1"/>
          <p:nvPr/>
        </p:nvSpPr>
        <p:spPr>
          <a:xfrm>
            <a:off x="6969125" y="4752332"/>
            <a:ext cx="3931468" cy="461665"/>
          </a:xfrm>
          <a:prstGeom prst="rect">
            <a:avLst/>
          </a:prstGeom>
          <a:noFill/>
        </p:spPr>
        <p:txBody>
          <a:bodyPr wrap="square" rtlCol="0">
            <a:spAutoFit/>
          </a:bodyPr>
          <a:lstStyle/>
          <a:p>
            <a:r>
              <a:rPr lang="zh-TW" altLang="en-US" sz="2400" b="1" dirty="0" smtClean="0">
                <a:solidFill>
                  <a:srgbClr val="FF9933"/>
                </a:solidFill>
              </a:rPr>
              <a:t>存款            理財產品</a:t>
            </a:r>
            <a:endParaRPr lang="zh-TW" altLang="en-US" sz="2400" b="1" dirty="0">
              <a:solidFill>
                <a:srgbClr val="FF9933"/>
              </a:solidFill>
            </a:endParaRPr>
          </a:p>
        </p:txBody>
      </p:sp>
      <p:sp>
        <p:nvSpPr>
          <p:cNvPr id="38" name="文字方塊 37"/>
          <p:cNvSpPr txBox="1"/>
          <p:nvPr/>
        </p:nvSpPr>
        <p:spPr>
          <a:xfrm>
            <a:off x="7468149" y="5826598"/>
            <a:ext cx="4723852" cy="461665"/>
          </a:xfrm>
          <a:prstGeom prst="rect">
            <a:avLst/>
          </a:prstGeom>
          <a:noFill/>
        </p:spPr>
        <p:txBody>
          <a:bodyPr wrap="square" rtlCol="0">
            <a:spAutoFit/>
          </a:bodyPr>
          <a:lstStyle/>
          <a:p>
            <a:r>
              <a:rPr lang="zh-TW" altLang="en-US" sz="2400" b="1" dirty="0" smtClean="0">
                <a:solidFill>
                  <a:srgbClr val="FF9933"/>
                </a:solidFill>
              </a:rPr>
              <a:t>投資理財            理財機器人</a:t>
            </a:r>
            <a:endParaRPr lang="zh-TW" altLang="en-US" sz="2400" b="1" dirty="0">
              <a:solidFill>
                <a:srgbClr val="FF9933"/>
              </a:solidFill>
            </a:endParaRPr>
          </a:p>
        </p:txBody>
      </p:sp>
      <p:cxnSp>
        <p:nvCxnSpPr>
          <p:cNvPr id="39" name="直線接點 38"/>
          <p:cNvCxnSpPr/>
          <p:nvPr/>
        </p:nvCxnSpPr>
        <p:spPr>
          <a:xfrm>
            <a:off x="4847891" y="2120980"/>
            <a:ext cx="4137359" cy="6270"/>
          </a:xfrm>
          <a:prstGeom prst="line">
            <a:avLst/>
          </a:prstGeom>
          <a:ln w="19050">
            <a:prstDash val="dashDot"/>
          </a:ln>
        </p:spPr>
        <p:style>
          <a:lnRef idx="1">
            <a:schemeClr val="accent2"/>
          </a:lnRef>
          <a:fillRef idx="0">
            <a:schemeClr val="accent2"/>
          </a:fillRef>
          <a:effectRef idx="0">
            <a:schemeClr val="accent2"/>
          </a:effectRef>
          <a:fontRef idx="minor">
            <a:schemeClr val="tx1"/>
          </a:fontRef>
        </p:style>
      </p:cxnSp>
      <p:cxnSp>
        <p:nvCxnSpPr>
          <p:cNvPr id="40" name="直線接點 39"/>
          <p:cNvCxnSpPr/>
          <p:nvPr/>
        </p:nvCxnSpPr>
        <p:spPr>
          <a:xfrm>
            <a:off x="5491845" y="3178275"/>
            <a:ext cx="4001405" cy="28475"/>
          </a:xfrm>
          <a:prstGeom prst="line">
            <a:avLst/>
          </a:prstGeom>
          <a:ln w="19050">
            <a:prstDash val="dashDot"/>
          </a:ln>
        </p:spPr>
        <p:style>
          <a:lnRef idx="1">
            <a:schemeClr val="accent2"/>
          </a:lnRef>
          <a:fillRef idx="0">
            <a:schemeClr val="accent2"/>
          </a:fillRef>
          <a:effectRef idx="0">
            <a:schemeClr val="accent2"/>
          </a:effectRef>
          <a:fontRef idx="minor">
            <a:schemeClr val="tx1"/>
          </a:fontRef>
        </p:style>
      </p:cxnSp>
      <p:cxnSp>
        <p:nvCxnSpPr>
          <p:cNvPr id="41" name="直線接點 40"/>
          <p:cNvCxnSpPr/>
          <p:nvPr/>
        </p:nvCxnSpPr>
        <p:spPr>
          <a:xfrm>
            <a:off x="5991709" y="4186968"/>
            <a:ext cx="3676166" cy="4032"/>
          </a:xfrm>
          <a:prstGeom prst="line">
            <a:avLst/>
          </a:prstGeom>
          <a:ln w="19050">
            <a:prstDash val="dashDot"/>
          </a:ln>
        </p:spPr>
        <p:style>
          <a:lnRef idx="1">
            <a:schemeClr val="accent2"/>
          </a:lnRef>
          <a:fillRef idx="0">
            <a:schemeClr val="accent2"/>
          </a:fillRef>
          <a:effectRef idx="0">
            <a:schemeClr val="accent2"/>
          </a:effectRef>
          <a:fontRef idx="minor">
            <a:schemeClr val="tx1"/>
          </a:fontRef>
        </p:style>
      </p:cxnSp>
      <p:cxnSp>
        <p:nvCxnSpPr>
          <p:cNvPr id="42" name="直線接點 41"/>
          <p:cNvCxnSpPr/>
          <p:nvPr/>
        </p:nvCxnSpPr>
        <p:spPr>
          <a:xfrm>
            <a:off x="6573159" y="5216683"/>
            <a:ext cx="3666216" cy="6192"/>
          </a:xfrm>
          <a:prstGeom prst="line">
            <a:avLst/>
          </a:prstGeom>
          <a:ln w="19050">
            <a:prstDash val="dashDot"/>
          </a:ln>
        </p:spPr>
        <p:style>
          <a:lnRef idx="1">
            <a:schemeClr val="accent2"/>
          </a:lnRef>
          <a:fillRef idx="0">
            <a:schemeClr val="accent2"/>
          </a:fillRef>
          <a:effectRef idx="0">
            <a:schemeClr val="accent2"/>
          </a:effectRef>
          <a:fontRef idx="minor">
            <a:schemeClr val="tx1"/>
          </a:fontRef>
        </p:style>
      </p:cxnSp>
      <p:cxnSp>
        <p:nvCxnSpPr>
          <p:cNvPr id="43" name="直線接點 42"/>
          <p:cNvCxnSpPr/>
          <p:nvPr/>
        </p:nvCxnSpPr>
        <p:spPr>
          <a:xfrm flipV="1">
            <a:off x="7367167" y="6230462"/>
            <a:ext cx="4523208" cy="30889"/>
          </a:xfrm>
          <a:prstGeom prst="line">
            <a:avLst/>
          </a:prstGeom>
          <a:ln w="19050">
            <a:prstDash val="dashDot"/>
          </a:ln>
        </p:spPr>
        <p:style>
          <a:lnRef idx="1">
            <a:schemeClr val="accent2"/>
          </a:lnRef>
          <a:fillRef idx="0">
            <a:schemeClr val="accent2"/>
          </a:fillRef>
          <a:effectRef idx="0">
            <a:schemeClr val="accent2"/>
          </a:effectRef>
          <a:fontRef idx="minor">
            <a:schemeClr val="tx1"/>
          </a:fontRef>
        </p:style>
      </p:cxnSp>
      <p:sp>
        <p:nvSpPr>
          <p:cNvPr id="44" name="左-右雙向箭號 43"/>
          <p:cNvSpPr/>
          <p:nvPr/>
        </p:nvSpPr>
        <p:spPr>
          <a:xfrm>
            <a:off x="6797072" y="1754392"/>
            <a:ext cx="596767" cy="221382"/>
          </a:xfrm>
          <a:prstGeom prst="leftRightArrow">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5" name="左-右雙向箭號 44"/>
          <p:cNvSpPr/>
          <p:nvPr/>
        </p:nvSpPr>
        <p:spPr>
          <a:xfrm>
            <a:off x="7345776" y="2813029"/>
            <a:ext cx="596767" cy="221382"/>
          </a:xfrm>
          <a:prstGeom prst="leftRightArrow">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左-右雙向箭號 45"/>
          <p:cNvSpPr/>
          <p:nvPr/>
        </p:nvSpPr>
        <p:spPr>
          <a:xfrm>
            <a:off x="7345776" y="3858899"/>
            <a:ext cx="596767" cy="221382"/>
          </a:xfrm>
          <a:prstGeom prst="leftRightArrow">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7" name="左-右雙向箭號 46"/>
          <p:cNvSpPr/>
          <p:nvPr/>
        </p:nvSpPr>
        <p:spPr>
          <a:xfrm>
            <a:off x="7850487" y="4872282"/>
            <a:ext cx="596767" cy="221382"/>
          </a:xfrm>
          <a:prstGeom prst="leftRightArrow">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8" name="左-右雙向箭號 47"/>
          <p:cNvSpPr/>
          <p:nvPr/>
        </p:nvSpPr>
        <p:spPr>
          <a:xfrm>
            <a:off x="8888890" y="5997212"/>
            <a:ext cx="596767" cy="221382"/>
          </a:xfrm>
          <a:prstGeom prst="leftRightArrow">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0729758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傳統金融行業 </a:t>
            </a:r>
            <a:r>
              <a:rPr kumimoji="1" lang="en-US" altLang="zh-TW" sz="3600" dirty="0" smtClean="0"/>
              <a:t>v.</a:t>
            </a:r>
            <a:r>
              <a:rPr kumimoji="1" lang="zh-TW" altLang="en-US" sz="3600" dirty="0" smtClean="0"/>
              <a:t> 互聯網金融</a:t>
            </a:r>
            <a:endParaRPr kumimoji="1" lang="zh-TW" altLang="en-US" sz="3600" dirty="0"/>
          </a:p>
        </p:txBody>
      </p:sp>
      <p:graphicFrame>
        <p:nvGraphicFramePr>
          <p:cNvPr id="7" name="內容版面配置區 6"/>
          <p:cNvGraphicFramePr>
            <a:graphicFrameLocks noGrp="1"/>
          </p:cNvGraphicFramePr>
          <p:nvPr>
            <p:ph idx="1"/>
            <p:extLst>
              <p:ext uri="{D42A27DB-BD31-4B8C-83A1-F6EECF244321}">
                <p14:modId xmlns:p14="http://schemas.microsoft.com/office/powerpoint/2010/main" val="3418695192"/>
              </p:ext>
            </p:extLst>
          </p:nvPr>
        </p:nvGraphicFramePr>
        <p:xfrm>
          <a:off x="612775" y="1474788"/>
          <a:ext cx="11001376" cy="4716464"/>
        </p:xfrm>
        <a:graphic>
          <a:graphicData uri="http://schemas.openxmlformats.org/drawingml/2006/table">
            <a:tbl>
              <a:tblPr firstRow="1" bandRow="1">
                <a:tableStyleId>{5C22544A-7EE6-4342-B048-85BDC9FD1C3A}</a:tableStyleId>
              </a:tblPr>
              <a:tblGrid>
                <a:gridCol w="2260600"/>
                <a:gridCol w="4370388"/>
                <a:gridCol w="4370388"/>
              </a:tblGrid>
              <a:tr h="589558">
                <a:tc>
                  <a:txBody>
                    <a:bodyPr/>
                    <a:lstStyle/>
                    <a:p>
                      <a:endParaRPr lang="zh-TW" altLang="en-US" dirty="0"/>
                    </a:p>
                  </a:txBody>
                  <a:tcPr anchor="ctr"/>
                </a:tc>
                <a:tc>
                  <a:txBody>
                    <a:bodyPr/>
                    <a:lstStyle/>
                    <a:p>
                      <a:pPr algn="ctr"/>
                      <a:r>
                        <a:rPr lang="zh-TW" altLang="en-US" dirty="0" smtClean="0"/>
                        <a:t>傳統金融行業</a:t>
                      </a:r>
                      <a:endParaRPr lang="zh-TW" altLang="en-US" dirty="0"/>
                    </a:p>
                  </a:txBody>
                  <a:tcPr anchor="ctr"/>
                </a:tc>
                <a:tc>
                  <a:txBody>
                    <a:bodyPr/>
                    <a:lstStyle/>
                    <a:p>
                      <a:pPr algn="ctr"/>
                      <a:r>
                        <a:rPr lang="zh-TW" altLang="en-US" dirty="0" smtClean="0"/>
                        <a:t>互聯網金融</a:t>
                      </a:r>
                      <a:endParaRPr lang="zh-TW" altLang="en-US" dirty="0"/>
                    </a:p>
                  </a:txBody>
                  <a:tcPr anchor="ctr"/>
                </a:tc>
              </a:tr>
              <a:tr h="589558">
                <a:tc>
                  <a:txBody>
                    <a:bodyPr/>
                    <a:lstStyle/>
                    <a:p>
                      <a:pPr algn="r"/>
                      <a:r>
                        <a:rPr lang="zh-TW" altLang="en-US" dirty="0" smtClean="0"/>
                        <a:t>經營出發點</a:t>
                      </a:r>
                      <a:endParaRPr lang="zh-TW" altLang="en-US" dirty="0"/>
                    </a:p>
                  </a:txBody>
                  <a:tcPr anchor="ctr"/>
                </a:tc>
                <a:tc>
                  <a:txBody>
                    <a:bodyPr/>
                    <a:lstStyle/>
                    <a:p>
                      <a:pPr algn="ctr"/>
                      <a:r>
                        <a:rPr lang="zh-TW" altLang="en-US" dirty="0" smtClean="0"/>
                        <a:t>以營利為導向</a:t>
                      </a:r>
                      <a:endParaRPr lang="zh-TW" altLang="en-US" dirty="0"/>
                    </a:p>
                  </a:txBody>
                  <a:tcPr anchor="ctr"/>
                </a:tc>
                <a:tc>
                  <a:txBody>
                    <a:bodyPr/>
                    <a:lstStyle/>
                    <a:p>
                      <a:pPr algn="ctr"/>
                      <a:r>
                        <a:rPr lang="zh-TW" altLang="en-US" dirty="0" smtClean="0"/>
                        <a:t>以顧客為導向</a:t>
                      </a:r>
                      <a:endParaRPr lang="zh-TW" altLang="en-US" dirty="0"/>
                    </a:p>
                  </a:txBody>
                  <a:tcPr anchor="ctr"/>
                </a:tc>
              </a:tr>
              <a:tr h="589558">
                <a:tc>
                  <a:txBody>
                    <a:bodyPr/>
                    <a:lstStyle/>
                    <a:p>
                      <a:pPr algn="r"/>
                      <a:r>
                        <a:rPr lang="zh-TW" altLang="en-US" dirty="0" smtClean="0"/>
                        <a:t>客戶體驗</a:t>
                      </a:r>
                      <a:endParaRPr lang="zh-TW" altLang="en-US" dirty="0"/>
                    </a:p>
                  </a:txBody>
                  <a:tcPr anchor="ctr"/>
                </a:tc>
                <a:tc>
                  <a:txBody>
                    <a:bodyPr/>
                    <a:lstStyle/>
                    <a:p>
                      <a:pPr algn="ctr"/>
                      <a:r>
                        <a:rPr lang="zh-TW" altLang="en-US" dirty="0" smtClean="0"/>
                        <a:t>穩健安全</a:t>
                      </a:r>
                      <a:endParaRPr lang="zh-TW" altLang="en-US" dirty="0"/>
                    </a:p>
                  </a:txBody>
                  <a:tcPr anchor="ctr"/>
                </a:tc>
                <a:tc>
                  <a:txBody>
                    <a:bodyPr/>
                    <a:lstStyle/>
                    <a:p>
                      <a:pPr algn="ctr"/>
                      <a:r>
                        <a:rPr lang="zh-TW" altLang="en-US" dirty="0" smtClean="0"/>
                        <a:t>開放便捷</a:t>
                      </a:r>
                      <a:endParaRPr lang="zh-TW" altLang="en-US" dirty="0"/>
                    </a:p>
                  </a:txBody>
                  <a:tcPr anchor="ctr"/>
                </a:tc>
              </a:tr>
              <a:tr h="589558">
                <a:tc>
                  <a:txBody>
                    <a:bodyPr/>
                    <a:lstStyle/>
                    <a:p>
                      <a:pPr algn="r"/>
                      <a:r>
                        <a:rPr lang="zh-TW" altLang="en-US" dirty="0" smtClean="0"/>
                        <a:t>交易金額</a:t>
                      </a:r>
                      <a:endParaRPr lang="zh-TW" altLang="en-US" dirty="0"/>
                    </a:p>
                  </a:txBody>
                  <a:tcPr anchor="ctr"/>
                </a:tc>
                <a:tc>
                  <a:txBody>
                    <a:bodyPr/>
                    <a:lstStyle/>
                    <a:p>
                      <a:pPr algn="ctr"/>
                      <a:r>
                        <a:rPr lang="zh-TW" altLang="en-US" dirty="0" smtClean="0"/>
                        <a:t>大額少次</a:t>
                      </a:r>
                      <a:endParaRPr lang="zh-TW" altLang="en-US" dirty="0"/>
                    </a:p>
                  </a:txBody>
                  <a:tcPr anchor="ctr"/>
                </a:tc>
                <a:tc>
                  <a:txBody>
                    <a:bodyPr/>
                    <a:lstStyle/>
                    <a:p>
                      <a:pPr algn="ctr"/>
                      <a:r>
                        <a:rPr lang="zh-TW" altLang="en-US" dirty="0" smtClean="0"/>
                        <a:t>少額多次</a:t>
                      </a:r>
                      <a:endParaRPr lang="zh-TW" altLang="en-US" dirty="0"/>
                    </a:p>
                  </a:txBody>
                  <a:tcPr anchor="ctr"/>
                </a:tc>
              </a:tr>
              <a:tr h="589558">
                <a:tc>
                  <a:txBody>
                    <a:bodyPr/>
                    <a:lstStyle/>
                    <a:p>
                      <a:pPr algn="r"/>
                      <a:r>
                        <a:rPr lang="zh-TW" altLang="en-US" dirty="0" smtClean="0"/>
                        <a:t>價格策略</a:t>
                      </a:r>
                      <a:endParaRPr lang="zh-TW" altLang="en-US" dirty="0"/>
                    </a:p>
                  </a:txBody>
                  <a:tcPr anchor="ctr"/>
                </a:tc>
                <a:tc>
                  <a:txBody>
                    <a:bodyPr/>
                    <a:lstStyle/>
                    <a:p>
                      <a:pPr algn="ctr"/>
                      <a:r>
                        <a:rPr lang="zh-TW" altLang="en-US" dirty="0" smtClean="0"/>
                        <a:t>高</a:t>
                      </a:r>
                      <a:endParaRPr lang="zh-TW" altLang="en-US" dirty="0"/>
                    </a:p>
                  </a:txBody>
                  <a:tcPr anchor="ctr"/>
                </a:tc>
                <a:tc>
                  <a:txBody>
                    <a:bodyPr/>
                    <a:lstStyle/>
                    <a:p>
                      <a:pPr algn="ctr"/>
                      <a:r>
                        <a:rPr lang="zh-TW" altLang="en-US" dirty="0" smtClean="0"/>
                        <a:t>低</a:t>
                      </a:r>
                      <a:endParaRPr lang="zh-TW" altLang="en-US" dirty="0"/>
                    </a:p>
                  </a:txBody>
                  <a:tcPr anchor="ctr"/>
                </a:tc>
              </a:tr>
              <a:tr h="589558">
                <a:tc>
                  <a:txBody>
                    <a:bodyPr/>
                    <a:lstStyle/>
                    <a:p>
                      <a:pPr algn="r"/>
                      <a:r>
                        <a:rPr lang="zh-TW" altLang="en-US" dirty="0" smtClean="0"/>
                        <a:t>服務中介</a:t>
                      </a:r>
                      <a:endParaRPr lang="zh-TW" altLang="en-US" dirty="0"/>
                    </a:p>
                  </a:txBody>
                  <a:tcPr anchor="ctr"/>
                </a:tc>
                <a:tc>
                  <a:txBody>
                    <a:bodyPr/>
                    <a:lstStyle/>
                    <a:p>
                      <a:pPr algn="ctr"/>
                      <a:r>
                        <a:rPr lang="zh-TW" altLang="en-US" dirty="0" smtClean="0"/>
                        <a:t>中介化</a:t>
                      </a:r>
                      <a:endParaRPr lang="zh-TW" altLang="en-US" dirty="0"/>
                    </a:p>
                  </a:txBody>
                  <a:tcPr anchor="ctr"/>
                </a:tc>
                <a:tc>
                  <a:txBody>
                    <a:bodyPr/>
                    <a:lstStyle/>
                    <a:p>
                      <a:pPr algn="ctr"/>
                      <a:r>
                        <a:rPr lang="zh-TW" altLang="en-US" dirty="0" smtClean="0"/>
                        <a:t>去中介化</a:t>
                      </a:r>
                      <a:endParaRPr lang="zh-TW" altLang="en-US" dirty="0"/>
                    </a:p>
                  </a:txBody>
                  <a:tcPr anchor="ctr"/>
                </a:tc>
              </a:tr>
              <a:tr h="589558">
                <a:tc>
                  <a:txBody>
                    <a:bodyPr/>
                    <a:lstStyle/>
                    <a:p>
                      <a:pPr algn="r"/>
                      <a:r>
                        <a:rPr lang="zh-TW" altLang="en-US" dirty="0" smtClean="0"/>
                        <a:t>經營穩定性</a:t>
                      </a:r>
                      <a:endParaRPr lang="zh-TW" altLang="en-US" dirty="0"/>
                    </a:p>
                  </a:txBody>
                  <a:tcPr anchor="ctr"/>
                </a:tc>
                <a:tc>
                  <a:txBody>
                    <a:bodyPr/>
                    <a:lstStyle/>
                    <a:p>
                      <a:pPr algn="ctr"/>
                      <a:r>
                        <a:rPr lang="zh-TW" altLang="en-US" dirty="0" smtClean="0"/>
                        <a:t>高，但難以創新</a:t>
                      </a:r>
                      <a:endParaRPr lang="zh-TW" altLang="en-US" dirty="0"/>
                    </a:p>
                  </a:txBody>
                  <a:tcPr anchor="ctr"/>
                </a:tc>
                <a:tc>
                  <a:txBody>
                    <a:bodyPr/>
                    <a:lstStyle/>
                    <a:p>
                      <a:pPr algn="ctr"/>
                      <a:r>
                        <a:rPr lang="zh-TW" altLang="en-US" dirty="0" smtClean="0"/>
                        <a:t>低，容易變革潛力無窮</a:t>
                      </a:r>
                      <a:endParaRPr lang="zh-TW" altLang="en-US" dirty="0"/>
                    </a:p>
                  </a:txBody>
                  <a:tcPr anchor="ctr"/>
                </a:tc>
              </a:tr>
              <a:tr h="589558">
                <a:tc>
                  <a:txBody>
                    <a:bodyPr/>
                    <a:lstStyle/>
                    <a:p>
                      <a:pPr algn="r"/>
                      <a:r>
                        <a:rPr lang="zh-TW" altLang="en-US" dirty="0" smtClean="0"/>
                        <a:t>監管理念</a:t>
                      </a:r>
                      <a:endParaRPr lang="zh-TW" altLang="en-US" dirty="0"/>
                    </a:p>
                  </a:txBody>
                  <a:tcPr anchor="ctr"/>
                </a:tc>
                <a:tc>
                  <a:txBody>
                    <a:bodyPr/>
                    <a:lstStyle/>
                    <a:p>
                      <a:pPr algn="ctr"/>
                      <a:r>
                        <a:rPr lang="zh-TW" altLang="en-US" dirty="0" smtClean="0"/>
                        <a:t>強調管理與控制</a:t>
                      </a:r>
                      <a:endParaRPr lang="zh-TW" altLang="en-US" dirty="0"/>
                    </a:p>
                  </a:txBody>
                  <a:tcPr anchor="ctr"/>
                </a:tc>
                <a:tc>
                  <a:txBody>
                    <a:bodyPr/>
                    <a:lstStyle/>
                    <a:p>
                      <a:pPr algn="ctr"/>
                      <a:r>
                        <a:rPr lang="zh-TW" altLang="en-US" dirty="0" smtClean="0"/>
                        <a:t>崇尚自由</a:t>
                      </a:r>
                      <a:endParaRPr lang="zh-TW" altLang="en-US" dirty="0"/>
                    </a:p>
                  </a:txBody>
                  <a:tcPr anchor="ctr"/>
                </a:tc>
              </a:tr>
            </a:tbl>
          </a:graphicData>
        </a:graphic>
      </p:graphicFrame>
      <p:sp>
        <p:nvSpPr>
          <p:cNvPr id="4" name="頁尾版面配置區 3"/>
          <p:cNvSpPr>
            <a:spLocks noGrp="1"/>
          </p:cNvSpPr>
          <p:nvPr>
            <p:ph type="ftr" sz="quarter" idx="11"/>
          </p:nvPr>
        </p:nvSpPr>
        <p:spPr/>
        <p:txBody>
          <a:bodyPr/>
          <a:lstStyle/>
          <a:p>
            <a:r>
              <a:rPr lang="en-US" altLang="zh-TW" dirty="0" smtClean="0"/>
              <a:t>《</a:t>
            </a:r>
            <a:r>
              <a:rPr lang="zh-TW" altLang="en-US" dirty="0" smtClean="0"/>
              <a:t>網路經濟與數位金融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11</a:t>
            </a:fld>
            <a:endParaRPr lang="zh-TW" altLang="en-US" dirty="0"/>
          </a:p>
        </p:txBody>
      </p:sp>
      <p:grpSp>
        <p:nvGrpSpPr>
          <p:cNvPr id="10" name="群組 9"/>
          <p:cNvGrpSpPr/>
          <p:nvPr/>
        </p:nvGrpSpPr>
        <p:grpSpPr>
          <a:xfrm>
            <a:off x="5982839" y="3957116"/>
            <a:ext cx="2317884" cy="1719782"/>
            <a:chOff x="9618214" y="1210741"/>
            <a:chExt cx="2317884" cy="1719782"/>
          </a:xfrm>
        </p:grpSpPr>
        <p:pic>
          <p:nvPicPr>
            <p:cNvPr id="8" name="圖片 7"/>
            <p:cNvPicPr>
              <a:picLocks noChangeAspect="1"/>
            </p:cNvPicPr>
            <p:nvPr/>
          </p:nvPicPr>
          <p:blipFill>
            <a:blip r:embed="rId2">
              <a:clrChange>
                <a:clrFrom>
                  <a:srgbClr val="FBFBFB"/>
                </a:clrFrom>
                <a:clrTo>
                  <a:srgbClr val="FBFBFB">
                    <a:alpha val="0"/>
                  </a:srgbClr>
                </a:clrTo>
              </a:clrChange>
              <a:extLst>
                <a:ext uri="{28A0092B-C50C-407E-A947-70E740481C1C}">
                  <a14:useLocalDpi xmlns:a14="http://schemas.microsoft.com/office/drawing/2010/main" val="0"/>
                </a:ext>
              </a:extLst>
            </a:blip>
            <a:stretch>
              <a:fillRect/>
            </a:stretch>
          </p:blipFill>
          <p:spPr>
            <a:xfrm>
              <a:off x="9618214" y="1210741"/>
              <a:ext cx="1108284" cy="1303493"/>
            </a:xfrm>
            <a:prstGeom prst="rect">
              <a:avLst/>
            </a:prstGeom>
          </p:spPr>
        </p:pic>
        <p:pic>
          <p:nvPicPr>
            <p:cNvPr id="9" name="圖片 8"/>
            <p:cNvPicPr>
              <a:picLocks noChangeAspect="1"/>
            </p:cNvPicPr>
            <p:nvPr/>
          </p:nvPicPr>
          <p:blipFill>
            <a:blip r:embed="rId3">
              <a:clrChange>
                <a:clrFrom>
                  <a:srgbClr val="FBFBFB"/>
                </a:clrFrom>
                <a:clrTo>
                  <a:srgbClr val="FBFBFB">
                    <a:alpha val="0"/>
                  </a:srgbClr>
                </a:clrTo>
              </a:clrChange>
              <a:extLst>
                <a:ext uri="{28A0092B-C50C-407E-A947-70E740481C1C}">
                  <a14:useLocalDpi xmlns:a14="http://schemas.microsoft.com/office/drawing/2010/main" val="0"/>
                </a:ext>
              </a:extLst>
            </a:blip>
            <a:stretch>
              <a:fillRect/>
            </a:stretch>
          </p:blipFill>
          <p:spPr>
            <a:xfrm>
              <a:off x="10726498" y="1615740"/>
              <a:ext cx="1209600" cy="1314783"/>
            </a:xfrm>
            <a:prstGeom prst="rect">
              <a:avLst/>
            </a:prstGeom>
          </p:spPr>
        </p:pic>
      </p:grpSp>
      <p:grpSp>
        <p:nvGrpSpPr>
          <p:cNvPr id="11" name="群組 10"/>
          <p:cNvGrpSpPr/>
          <p:nvPr/>
        </p:nvGrpSpPr>
        <p:grpSpPr>
          <a:xfrm>
            <a:off x="3034504" y="2696755"/>
            <a:ext cx="1391162" cy="1479408"/>
            <a:chOff x="2320042" y="4194026"/>
            <a:chExt cx="1249588" cy="1328854"/>
          </a:xfrm>
        </p:grpSpPr>
        <p:pic>
          <p:nvPicPr>
            <p:cNvPr id="12" name="圖片 11"/>
            <p:cNvPicPr>
              <a:picLocks noChangeAspect="1"/>
            </p:cNvPicPr>
            <p:nvPr/>
          </p:nvPicPr>
          <p:blipFill rotWithShape="1">
            <a:blip r:embed="rId4">
              <a:extLst>
                <a:ext uri="{28A0092B-C50C-407E-A947-70E740481C1C}">
                  <a14:useLocalDpi xmlns:a14="http://schemas.microsoft.com/office/drawing/2010/main" val="0"/>
                </a:ext>
              </a:extLst>
            </a:blip>
            <a:srcRect l="6493" t="35709" r="68060" b="38845"/>
            <a:stretch/>
          </p:blipFill>
          <p:spPr>
            <a:xfrm>
              <a:off x="2515139" y="4468389"/>
              <a:ext cx="1054491" cy="1054491"/>
            </a:xfrm>
            <a:prstGeom prst="ellipse">
              <a:avLst/>
            </a:prstGeom>
          </p:spPr>
        </p:pic>
        <p:pic>
          <p:nvPicPr>
            <p:cNvPr id="13" name="圖片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20042" y="4194026"/>
              <a:ext cx="691904" cy="548727"/>
            </a:xfrm>
            <a:prstGeom prst="rect">
              <a:avLst/>
            </a:prstGeom>
          </p:spPr>
        </p:pic>
      </p:grpSp>
      <p:grpSp>
        <p:nvGrpSpPr>
          <p:cNvPr id="14" name="群組 13"/>
          <p:cNvGrpSpPr/>
          <p:nvPr/>
        </p:nvGrpSpPr>
        <p:grpSpPr>
          <a:xfrm>
            <a:off x="10038848" y="2680165"/>
            <a:ext cx="1437622" cy="1512588"/>
            <a:chOff x="4127316" y="4195740"/>
            <a:chExt cx="1257899" cy="1323494"/>
          </a:xfrm>
        </p:grpSpPr>
        <p:pic>
          <p:nvPicPr>
            <p:cNvPr id="15" name="圖片 14"/>
            <p:cNvPicPr>
              <a:picLocks noChangeAspect="1"/>
            </p:cNvPicPr>
            <p:nvPr/>
          </p:nvPicPr>
          <p:blipFill rotWithShape="1">
            <a:blip r:embed="rId4">
              <a:extLst>
                <a:ext uri="{28A0092B-C50C-407E-A947-70E740481C1C}">
                  <a14:useLocalDpi xmlns:a14="http://schemas.microsoft.com/office/drawing/2010/main" val="0"/>
                </a:ext>
              </a:extLst>
            </a:blip>
            <a:srcRect l="7875" t="66141" r="69137" b="10131"/>
            <a:stretch/>
          </p:blipFill>
          <p:spPr>
            <a:xfrm>
              <a:off x="4366368" y="4467615"/>
              <a:ext cx="1018847" cy="1051619"/>
            </a:xfrm>
            <a:prstGeom prst="ellipse">
              <a:avLst/>
            </a:prstGeom>
          </p:spPr>
        </p:pic>
        <p:pic>
          <p:nvPicPr>
            <p:cNvPr id="16" name="圖片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27316" y="4195740"/>
              <a:ext cx="748476" cy="748476"/>
            </a:xfrm>
            <a:prstGeom prst="rect">
              <a:avLst/>
            </a:prstGeom>
          </p:spPr>
        </p:pic>
      </p:grpSp>
      <p:pic>
        <p:nvPicPr>
          <p:cNvPr id="17" name="圖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69120" y="2229766"/>
            <a:ext cx="1464318" cy="1464318"/>
          </a:xfrm>
          <a:prstGeom prst="rect">
            <a:avLst/>
          </a:prstGeom>
        </p:spPr>
      </p:pic>
      <p:pic>
        <p:nvPicPr>
          <p:cNvPr id="18" name="圖片 17"/>
          <p:cNvPicPr>
            <a:picLocks noChangeAspect="1"/>
          </p:cNvPicPr>
          <p:nvPr/>
        </p:nvPicPr>
        <p:blipFill rotWithShape="1">
          <a:blip r:embed="rId8" cstate="print">
            <a:duotone>
              <a:schemeClr val="accent4">
                <a:shade val="45000"/>
                <a:satMod val="135000"/>
              </a:schemeClr>
              <a:prstClr val="white"/>
            </a:duotone>
            <a:extLst>
              <a:ext uri="{28A0092B-C50C-407E-A947-70E740481C1C}">
                <a14:useLocalDpi xmlns:a14="http://schemas.microsoft.com/office/drawing/2010/main" val="0"/>
              </a:ext>
            </a:extLst>
          </a:blip>
          <a:srcRect l="-1" t="27297" r="-233" b="26755"/>
          <a:stretch/>
        </p:blipFill>
        <p:spPr>
          <a:xfrm>
            <a:off x="7694527" y="2721453"/>
            <a:ext cx="1120683" cy="513734"/>
          </a:xfrm>
          <a:prstGeom prst="rect">
            <a:avLst/>
          </a:prstGeom>
        </p:spPr>
      </p:pic>
    </p:spTree>
    <p:extLst>
      <p:ext uri="{BB962C8B-B14F-4D97-AF65-F5344CB8AC3E}">
        <p14:creationId xmlns:p14="http://schemas.microsoft.com/office/powerpoint/2010/main" val="12506532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互聯網金融之創新模式</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網路經濟與數位金融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12</a:t>
            </a:fld>
            <a:endParaRPr lang="zh-TW" altLang="en-US" dirty="0"/>
          </a:p>
        </p:txBody>
      </p:sp>
      <p:sp>
        <p:nvSpPr>
          <p:cNvPr id="7" name="圓角矩形 6"/>
          <p:cNvSpPr/>
          <p:nvPr/>
        </p:nvSpPr>
        <p:spPr>
          <a:xfrm>
            <a:off x="5638453" y="2062960"/>
            <a:ext cx="6226184" cy="3960440"/>
          </a:xfrm>
          <a:prstGeom prst="roundRect">
            <a:avLst/>
          </a:prstGeom>
          <a:noFill/>
          <a:ln w="5715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grpSp>
        <p:nvGrpSpPr>
          <p:cNvPr id="48" name="群組 47"/>
          <p:cNvGrpSpPr/>
          <p:nvPr/>
        </p:nvGrpSpPr>
        <p:grpSpPr>
          <a:xfrm>
            <a:off x="426820" y="1616284"/>
            <a:ext cx="2627368" cy="4407115"/>
            <a:chOff x="426820" y="1616284"/>
            <a:chExt cx="2627368" cy="4407115"/>
          </a:xfrm>
        </p:grpSpPr>
        <p:sp>
          <p:nvSpPr>
            <p:cNvPr id="8" name="圓角矩形 7"/>
            <p:cNvSpPr/>
            <p:nvPr/>
          </p:nvSpPr>
          <p:spPr>
            <a:xfrm>
              <a:off x="790987" y="2062959"/>
              <a:ext cx="1800200" cy="3960440"/>
            </a:xfrm>
            <a:prstGeom prst="roundRect">
              <a:avLst/>
            </a:prstGeom>
            <a:ln w="57150">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9" name="文字方塊 8"/>
            <p:cNvSpPr txBox="1"/>
            <p:nvPr/>
          </p:nvSpPr>
          <p:spPr>
            <a:xfrm>
              <a:off x="426820" y="1616284"/>
              <a:ext cx="2627368" cy="430887"/>
            </a:xfrm>
            <a:prstGeom prst="rect">
              <a:avLst/>
            </a:prstGeom>
            <a:noFill/>
          </p:spPr>
          <p:txBody>
            <a:bodyPr wrap="square" rtlCol="0">
              <a:spAutoFit/>
            </a:bodyPr>
            <a:lstStyle/>
            <a:p>
              <a:r>
                <a:rPr lang="zh-TW" altLang="en-US" sz="2200" b="1" dirty="0" smtClean="0">
                  <a:solidFill>
                    <a:schemeClr val="accent1">
                      <a:lumMod val="60000"/>
                      <a:lumOff val="40000"/>
                    </a:schemeClr>
                  </a:solidFill>
                </a:rPr>
                <a:t>傳統金融線上服務</a:t>
              </a:r>
              <a:endParaRPr lang="zh-TW" altLang="en-US" sz="2200" b="1" dirty="0">
                <a:solidFill>
                  <a:schemeClr val="accent1">
                    <a:lumMod val="60000"/>
                    <a:lumOff val="40000"/>
                  </a:schemeClr>
                </a:solidFill>
              </a:endParaRPr>
            </a:p>
          </p:txBody>
        </p:sp>
        <p:sp>
          <p:nvSpPr>
            <p:cNvPr id="11" name="文字方塊 10"/>
            <p:cNvSpPr txBox="1"/>
            <p:nvPr/>
          </p:nvSpPr>
          <p:spPr>
            <a:xfrm>
              <a:off x="1321869" y="3215087"/>
              <a:ext cx="837270" cy="369332"/>
            </a:xfrm>
            <a:prstGeom prst="rect">
              <a:avLst/>
            </a:prstGeom>
            <a:noFill/>
          </p:spPr>
          <p:txBody>
            <a:bodyPr wrap="square" rtlCol="0">
              <a:spAutoFit/>
            </a:bodyPr>
            <a:lstStyle/>
            <a:p>
              <a:r>
                <a:rPr lang="zh-TW" altLang="en-US" b="1" dirty="0" smtClean="0">
                  <a:solidFill>
                    <a:schemeClr val="accent1">
                      <a:lumMod val="60000"/>
                      <a:lumOff val="40000"/>
                    </a:schemeClr>
                  </a:solidFill>
                </a:rPr>
                <a:t>借貸</a:t>
              </a:r>
              <a:endParaRPr lang="zh-TW" altLang="en-US" b="1" dirty="0">
                <a:solidFill>
                  <a:schemeClr val="accent1">
                    <a:lumMod val="60000"/>
                    <a:lumOff val="40000"/>
                  </a:schemeClr>
                </a:solidFill>
              </a:endParaRPr>
            </a:p>
          </p:txBody>
        </p:sp>
        <p:sp>
          <p:nvSpPr>
            <p:cNvPr id="12" name="文字方塊 11"/>
            <p:cNvSpPr txBox="1"/>
            <p:nvPr/>
          </p:nvSpPr>
          <p:spPr>
            <a:xfrm>
              <a:off x="1079019" y="4223199"/>
              <a:ext cx="1296144" cy="369332"/>
            </a:xfrm>
            <a:prstGeom prst="rect">
              <a:avLst/>
            </a:prstGeom>
            <a:noFill/>
          </p:spPr>
          <p:txBody>
            <a:bodyPr wrap="square" rtlCol="0">
              <a:spAutoFit/>
            </a:bodyPr>
            <a:lstStyle/>
            <a:p>
              <a:r>
                <a:rPr lang="zh-TW" altLang="en-US" b="1" dirty="0" smtClean="0">
                  <a:solidFill>
                    <a:schemeClr val="accent1">
                      <a:lumMod val="60000"/>
                      <a:lumOff val="40000"/>
                    </a:schemeClr>
                  </a:solidFill>
                </a:rPr>
                <a:t>證卷交易</a:t>
              </a:r>
              <a:endParaRPr lang="zh-TW" altLang="en-US" b="1" dirty="0">
                <a:solidFill>
                  <a:schemeClr val="accent1">
                    <a:lumMod val="60000"/>
                    <a:lumOff val="40000"/>
                  </a:schemeClr>
                </a:solidFill>
              </a:endParaRPr>
            </a:p>
          </p:txBody>
        </p:sp>
        <p:sp>
          <p:nvSpPr>
            <p:cNvPr id="13" name="文字方塊 12"/>
            <p:cNvSpPr txBox="1"/>
            <p:nvPr/>
          </p:nvSpPr>
          <p:spPr>
            <a:xfrm>
              <a:off x="1295043" y="5510051"/>
              <a:ext cx="727813" cy="369332"/>
            </a:xfrm>
            <a:prstGeom prst="rect">
              <a:avLst/>
            </a:prstGeom>
            <a:noFill/>
          </p:spPr>
          <p:txBody>
            <a:bodyPr wrap="square" rtlCol="0">
              <a:spAutoFit/>
            </a:bodyPr>
            <a:lstStyle/>
            <a:p>
              <a:r>
                <a:rPr lang="zh-TW" altLang="en-US" b="1" dirty="0" smtClean="0">
                  <a:solidFill>
                    <a:schemeClr val="accent1">
                      <a:lumMod val="60000"/>
                      <a:lumOff val="40000"/>
                    </a:schemeClr>
                  </a:solidFill>
                </a:rPr>
                <a:t>保險</a:t>
              </a:r>
              <a:endParaRPr lang="zh-TW" altLang="en-US" b="1" dirty="0">
                <a:solidFill>
                  <a:schemeClr val="accent1">
                    <a:lumMod val="60000"/>
                    <a:lumOff val="40000"/>
                  </a:schemeClr>
                </a:solidFill>
              </a:endParaRPr>
            </a:p>
          </p:txBody>
        </p:sp>
        <p:pic>
          <p:nvPicPr>
            <p:cNvPr id="18" name="Picture 2" descr="D:\sally\Pictures\借貸.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0987" y="2146459"/>
              <a:ext cx="1767858" cy="99442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5" descr="D:\sally\Pictures\證卷.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8703" y="3494351"/>
              <a:ext cx="880492" cy="88049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3035" y="4700204"/>
              <a:ext cx="867962" cy="819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47" name="群組 46"/>
          <p:cNvGrpSpPr/>
          <p:nvPr/>
        </p:nvGrpSpPr>
        <p:grpSpPr>
          <a:xfrm>
            <a:off x="2911313" y="1616284"/>
            <a:ext cx="2708437" cy="4407115"/>
            <a:chOff x="2911313" y="1616284"/>
            <a:chExt cx="2708437" cy="4407115"/>
          </a:xfrm>
        </p:grpSpPr>
        <p:sp>
          <p:nvSpPr>
            <p:cNvPr id="10" name="文字方塊 9"/>
            <p:cNvSpPr txBox="1"/>
            <p:nvPr/>
          </p:nvSpPr>
          <p:spPr>
            <a:xfrm>
              <a:off x="2911313" y="1616284"/>
              <a:ext cx="2708437" cy="430887"/>
            </a:xfrm>
            <a:prstGeom prst="rect">
              <a:avLst/>
            </a:prstGeom>
            <a:noFill/>
          </p:spPr>
          <p:txBody>
            <a:bodyPr wrap="square" rtlCol="0">
              <a:spAutoFit/>
            </a:bodyPr>
            <a:lstStyle/>
            <a:p>
              <a:r>
                <a:rPr lang="zh-TW" altLang="en-US" sz="2200" b="1" dirty="0" smtClean="0">
                  <a:solidFill>
                    <a:schemeClr val="accent6"/>
                  </a:solidFill>
                </a:rPr>
                <a:t>互聯網公司金融服務</a:t>
              </a:r>
              <a:endParaRPr lang="zh-TW" altLang="en-US" sz="2200" b="1" dirty="0">
                <a:solidFill>
                  <a:schemeClr val="accent6"/>
                </a:solidFill>
              </a:endParaRPr>
            </a:p>
          </p:txBody>
        </p:sp>
        <p:sp>
          <p:nvSpPr>
            <p:cNvPr id="14" name="圓角矩形 13"/>
            <p:cNvSpPr/>
            <p:nvPr/>
          </p:nvSpPr>
          <p:spPr>
            <a:xfrm>
              <a:off x="3366220" y="2067605"/>
              <a:ext cx="1800200" cy="3955794"/>
            </a:xfrm>
            <a:prstGeom prst="roundRect">
              <a:avLst/>
            </a:prstGeom>
            <a:ln w="57150">
              <a:solidFill>
                <a:schemeClr val="accent6"/>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15" name="文字方塊 14"/>
            <p:cNvSpPr txBox="1"/>
            <p:nvPr/>
          </p:nvSpPr>
          <p:spPr>
            <a:xfrm>
              <a:off x="3987534" y="3110641"/>
              <a:ext cx="936104" cy="369332"/>
            </a:xfrm>
            <a:prstGeom prst="rect">
              <a:avLst/>
            </a:prstGeom>
            <a:noFill/>
          </p:spPr>
          <p:txBody>
            <a:bodyPr wrap="square" rtlCol="0">
              <a:spAutoFit/>
            </a:bodyPr>
            <a:lstStyle/>
            <a:p>
              <a:r>
                <a:rPr lang="zh-TW" altLang="en-US" b="1" dirty="0" smtClean="0">
                  <a:solidFill>
                    <a:schemeClr val="accent6"/>
                  </a:solidFill>
                </a:rPr>
                <a:t>支付</a:t>
              </a:r>
              <a:endParaRPr lang="zh-TW" altLang="en-US" b="1" dirty="0">
                <a:solidFill>
                  <a:schemeClr val="accent6"/>
                </a:solidFill>
              </a:endParaRPr>
            </a:p>
          </p:txBody>
        </p:sp>
        <p:sp>
          <p:nvSpPr>
            <p:cNvPr id="16" name="文字方塊 15"/>
            <p:cNvSpPr txBox="1"/>
            <p:nvPr/>
          </p:nvSpPr>
          <p:spPr>
            <a:xfrm>
              <a:off x="3777109" y="4193127"/>
              <a:ext cx="1152390" cy="369332"/>
            </a:xfrm>
            <a:prstGeom prst="rect">
              <a:avLst/>
            </a:prstGeom>
            <a:noFill/>
          </p:spPr>
          <p:txBody>
            <a:bodyPr wrap="square" rtlCol="0">
              <a:spAutoFit/>
            </a:bodyPr>
            <a:lstStyle/>
            <a:p>
              <a:r>
                <a:rPr lang="zh-TW" altLang="en-US" b="1" smtClean="0">
                  <a:solidFill>
                    <a:schemeClr val="accent6"/>
                  </a:solidFill>
                </a:rPr>
                <a:t>電商借貸</a:t>
              </a:r>
              <a:endParaRPr lang="zh-TW" altLang="en-US" b="1" dirty="0">
                <a:solidFill>
                  <a:schemeClr val="accent6"/>
                </a:solidFill>
              </a:endParaRPr>
            </a:p>
          </p:txBody>
        </p:sp>
        <p:sp>
          <p:nvSpPr>
            <p:cNvPr id="17" name="文字方塊 16"/>
            <p:cNvSpPr txBox="1"/>
            <p:nvPr/>
          </p:nvSpPr>
          <p:spPr>
            <a:xfrm>
              <a:off x="3947283" y="5488535"/>
              <a:ext cx="643483" cy="369332"/>
            </a:xfrm>
            <a:prstGeom prst="rect">
              <a:avLst/>
            </a:prstGeom>
            <a:noFill/>
          </p:spPr>
          <p:txBody>
            <a:bodyPr wrap="square" rtlCol="0">
              <a:spAutoFit/>
            </a:bodyPr>
            <a:lstStyle/>
            <a:p>
              <a:r>
                <a:rPr lang="zh-TW" altLang="en-US" b="1" dirty="0" smtClean="0">
                  <a:solidFill>
                    <a:schemeClr val="accent6"/>
                  </a:solidFill>
                </a:rPr>
                <a:t>理財</a:t>
              </a:r>
              <a:endParaRPr lang="zh-TW" altLang="en-US" b="1" dirty="0">
                <a:solidFill>
                  <a:schemeClr val="accent6"/>
                </a:solidFill>
              </a:endParaRPr>
            </a:p>
          </p:txBody>
        </p:sp>
        <p:pic>
          <p:nvPicPr>
            <p:cNvPr id="19" name="Picture 4" descr="「支付寶 icon」的圖片搜尋結果"/>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22883" y="2392191"/>
              <a:ext cx="1499931" cy="64188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91528" y="3585749"/>
              <a:ext cx="1130424" cy="565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99527" y="4880513"/>
              <a:ext cx="1615591" cy="536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4" name="向右箭號 23"/>
          <p:cNvSpPr/>
          <p:nvPr/>
        </p:nvSpPr>
        <p:spPr>
          <a:xfrm rot="20137715">
            <a:off x="6957607" y="2883363"/>
            <a:ext cx="792088" cy="342408"/>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25"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47027" y="3267042"/>
            <a:ext cx="1524000" cy="1276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向右箭號 25"/>
          <p:cNvSpPr/>
          <p:nvPr/>
        </p:nvSpPr>
        <p:spPr>
          <a:xfrm>
            <a:off x="9461823" y="2554059"/>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27" name="Picture 3"/>
          <p:cNvPicPr>
            <a:picLocks noGrp="1" noChangeAspect="1" noChangeArrowheads="1"/>
          </p:cNvPicPr>
          <p:nvPr>
            <p:ph idx="1"/>
          </p:nvPr>
        </p:nvPicPr>
        <p:blipFill>
          <a:blip r:embed="rId9">
            <a:extLst>
              <a:ext uri="{28A0092B-C50C-407E-A947-70E740481C1C}">
                <a14:useLocalDpi xmlns:a14="http://schemas.microsoft.com/office/drawing/2010/main" val="0"/>
              </a:ext>
            </a:extLst>
          </a:blip>
          <a:stretch>
            <a:fillRect/>
          </a:stretch>
        </p:blipFill>
        <p:spPr bwMode="auto">
          <a:xfrm>
            <a:off x="10407698" y="2178801"/>
            <a:ext cx="1019874" cy="9136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 name="文字方塊 27"/>
          <p:cNvSpPr txBox="1"/>
          <p:nvPr/>
        </p:nvSpPr>
        <p:spPr>
          <a:xfrm>
            <a:off x="5789709" y="4493195"/>
            <a:ext cx="877163" cy="369332"/>
          </a:xfrm>
          <a:prstGeom prst="rect">
            <a:avLst/>
          </a:prstGeom>
          <a:noFill/>
        </p:spPr>
        <p:txBody>
          <a:bodyPr wrap="none" rtlCol="0">
            <a:spAutoFit/>
          </a:bodyPr>
          <a:lstStyle/>
          <a:p>
            <a:r>
              <a:rPr lang="zh-TW" altLang="en-US" b="1" dirty="0" smtClean="0">
                <a:solidFill>
                  <a:srgbClr val="FF9933"/>
                </a:solidFill>
              </a:rPr>
              <a:t>投資者</a:t>
            </a:r>
            <a:endParaRPr lang="zh-TW" altLang="en-US" b="1" dirty="0">
              <a:solidFill>
                <a:srgbClr val="FF9933"/>
              </a:solidFill>
            </a:endParaRPr>
          </a:p>
        </p:txBody>
      </p:sp>
      <p:sp>
        <p:nvSpPr>
          <p:cNvPr id="29" name="文字方塊 28"/>
          <p:cNvSpPr txBox="1"/>
          <p:nvPr/>
        </p:nvSpPr>
        <p:spPr>
          <a:xfrm>
            <a:off x="8385861" y="4576737"/>
            <a:ext cx="646331" cy="369332"/>
          </a:xfrm>
          <a:prstGeom prst="rect">
            <a:avLst/>
          </a:prstGeom>
          <a:noFill/>
        </p:spPr>
        <p:txBody>
          <a:bodyPr wrap="none" rtlCol="0">
            <a:spAutoFit/>
          </a:bodyPr>
          <a:lstStyle/>
          <a:p>
            <a:r>
              <a:rPr lang="zh-TW" altLang="en-US" b="1" dirty="0" smtClean="0">
                <a:solidFill>
                  <a:srgbClr val="FF9933"/>
                </a:solidFill>
              </a:rPr>
              <a:t>公司</a:t>
            </a:r>
            <a:endParaRPr lang="zh-TW" altLang="en-US" b="1" dirty="0">
              <a:solidFill>
                <a:srgbClr val="FF9933"/>
              </a:solidFill>
            </a:endParaRPr>
          </a:p>
        </p:txBody>
      </p:sp>
      <p:sp>
        <p:nvSpPr>
          <p:cNvPr id="30" name="文字方塊 29"/>
          <p:cNvSpPr txBox="1"/>
          <p:nvPr/>
        </p:nvSpPr>
        <p:spPr>
          <a:xfrm>
            <a:off x="10640251" y="3122203"/>
            <a:ext cx="872855" cy="369332"/>
          </a:xfrm>
          <a:prstGeom prst="rect">
            <a:avLst/>
          </a:prstGeom>
          <a:noFill/>
        </p:spPr>
        <p:txBody>
          <a:bodyPr wrap="square" rtlCol="0">
            <a:spAutoFit/>
          </a:bodyPr>
          <a:lstStyle/>
          <a:p>
            <a:r>
              <a:rPr lang="zh-TW" altLang="en-US" b="1" dirty="0" smtClean="0">
                <a:solidFill>
                  <a:srgbClr val="FF9933"/>
                </a:solidFill>
              </a:rPr>
              <a:t>股權</a:t>
            </a:r>
            <a:endParaRPr lang="zh-TW" altLang="en-US" b="1" dirty="0">
              <a:solidFill>
                <a:srgbClr val="FF9933"/>
              </a:solidFill>
            </a:endParaRPr>
          </a:p>
        </p:txBody>
      </p:sp>
      <p:pic>
        <p:nvPicPr>
          <p:cNvPr id="31" name="Picture 2"/>
          <p:cNvPicPr>
            <a:picLocks noChangeAspect="1" noChangeArrowheads="1"/>
          </p:cNvPicPr>
          <p:nvPr/>
        </p:nvPicPr>
        <p:blipFill rotWithShape="1">
          <a:blip r:embed="rId10">
            <a:duotone>
              <a:schemeClr val="accent1">
                <a:shade val="45000"/>
                <a:satMod val="135000"/>
              </a:schemeClr>
              <a:prstClr val="white"/>
            </a:duotone>
            <a:extLst>
              <a:ext uri="{28A0092B-C50C-407E-A947-70E740481C1C}">
                <a14:useLocalDpi xmlns:a14="http://schemas.microsoft.com/office/drawing/2010/main" val="0"/>
              </a:ext>
            </a:extLst>
          </a:blip>
          <a:srcRect l="10040"/>
          <a:stretch/>
        </p:blipFill>
        <p:spPr bwMode="auto">
          <a:xfrm>
            <a:off x="5772482" y="3329525"/>
            <a:ext cx="1062522" cy="1009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 name="向右箭號 31"/>
          <p:cNvSpPr/>
          <p:nvPr/>
        </p:nvSpPr>
        <p:spPr>
          <a:xfrm>
            <a:off x="6953173" y="3710468"/>
            <a:ext cx="792088" cy="361486"/>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33" name="向右箭號 32"/>
          <p:cNvSpPr/>
          <p:nvPr/>
        </p:nvSpPr>
        <p:spPr>
          <a:xfrm rot="1052512">
            <a:off x="6861277" y="4693425"/>
            <a:ext cx="984833" cy="416300"/>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34" name="Picture 3"/>
          <p:cNvPicPr>
            <a:picLocks noChangeAspect="1" noChangeArrowheads="1"/>
          </p:cNvPicPr>
          <p:nvPr/>
        </p:nvPicPr>
        <p:blipFill>
          <a:blip r:embed="rId11"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0437309" y="3431101"/>
            <a:ext cx="940773" cy="940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 name="文字方塊 34"/>
          <p:cNvSpPr txBox="1"/>
          <p:nvPr/>
        </p:nvSpPr>
        <p:spPr>
          <a:xfrm>
            <a:off x="10291025" y="4313822"/>
            <a:ext cx="1338752" cy="369332"/>
          </a:xfrm>
          <a:prstGeom prst="rect">
            <a:avLst/>
          </a:prstGeom>
          <a:noFill/>
        </p:spPr>
        <p:txBody>
          <a:bodyPr wrap="square" rtlCol="0">
            <a:spAutoFit/>
          </a:bodyPr>
          <a:lstStyle/>
          <a:p>
            <a:r>
              <a:rPr lang="zh-TW" altLang="en-US" b="1" dirty="0" smtClean="0">
                <a:solidFill>
                  <a:srgbClr val="FF9933"/>
                </a:solidFill>
              </a:rPr>
              <a:t>本金和利息</a:t>
            </a:r>
            <a:endParaRPr lang="zh-TW" altLang="en-US" b="1" dirty="0">
              <a:solidFill>
                <a:srgbClr val="FF9933"/>
              </a:solidFill>
            </a:endParaRPr>
          </a:p>
        </p:txBody>
      </p:sp>
      <p:pic>
        <p:nvPicPr>
          <p:cNvPr id="36" name="Picture 3"/>
          <p:cNvPicPr>
            <a:picLocks noChangeAspect="1" noChangeArrowheads="1"/>
          </p:cNvPicPr>
          <p:nvPr/>
        </p:nvPicPr>
        <p:blipFill>
          <a:blip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0437309" y="4732680"/>
            <a:ext cx="990262" cy="990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7" name="文字方塊 36"/>
          <p:cNvSpPr txBox="1"/>
          <p:nvPr/>
        </p:nvSpPr>
        <p:spPr>
          <a:xfrm>
            <a:off x="10298948" y="5658558"/>
            <a:ext cx="1337415" cy="369332"/>
          </a:xfrm>
          <a:prstGeom prst="rect">
            <a:avLst/>
          </a:prstGeom>
          <a:noFill/>
        </p:spPr>
        <p:txBody>
          <a:bodyPr wrap="square" rtlCol="0">
            <a:spAutoFit/>
          </a:bodyPr>
          <a:lstStyle/>
          <a:p>
            <a:r>
              <a:rPr lang="zh-TW" altLang="en-US" b="1" dirty="0" smtClean="0">
                <a:solidFill>
                  <a:srgbClr val="FF9933"/>
                </a:solidFill>
              </a:rPr>
              <a:t>產品或服務</a:t>
            </a:r>
            <a:endParaRPr lang="zh-TW" altLang="en-US" b="1" dirty="0">
              <a:solidFill>
                <a:srgbClr val="FF9933"/>
              </a:solidFill>
            </a:endParaRPr>
          </a:p>
        </p:txBody>
      </p:sp>
      <p:sp>
        <p:nvSpPr>
          <p:cNvPr id="38" name="矩形 37"/>
          <p:cNvSpPr/>
          <p:nvPr/>
        </p:nvSpPr>
        <p:spPr>
          <a:xfrm>
            <a:off x="6810717" y="3289116"/>
            <a:ext cx="1107996" cy="369332"/>
          </a:xfrm>
          <a:prstGeom prst="rect">
            <a:avLst/>
          </a:prstGeom>
        </p:spPr>
        <p:txBody>
          <a:bodyPr wrap="none">
            <a:spAutoFit/>
          </a:bodyPr>
          <a:lstStyle/>
          <a:p>
            <a:pPr lvl="0"/>
            <a:r>
              <a:rPr lang="zh-TW" altLang="en-US" b="1" dirty="0">
                <a:solidFill>
                  <a:srgbClr val="FF9933"/>
                </a:solidFill>
              </a:rPr>
              <a:t>股權投資</a:t>
            </a:r>
          </a:p>
        </p:txBody>
      </p:sp>
      <p:sp>
        <p:nvSpPr>
          <p:cNvPr id="39" name="矩形 38"/>
          <p:cNvSpPr/>
          <p:nvPr/>
        </p:nvSpPr>
        <p:spPr>
          <a:xfrm>
            <a:off x="6778320" y="4117643"/>
            <a:ext cx="1107996" cy="369332"/>
          </a:xfrm>
          <a:prstGeom prst="rect">
            <a:avLst/>
          </a:prstGeom>
        </p:spPr>
        <p:txBody>
          <a:bodyPr wrap="none">
            <a:spAutoFit/>
          </a:bodyPr>
          <a:lstStyle/>
          <a:p>
            <a:pPr lvl="0"/>
            <a:r>
              <a:rPr lang="zh-TW" altLang="en-US" b="1" dirty="0" smtClean="0">
                <a:solidFill>
                  <a:srgbClr val="FF9933"/>
                </a:solidFill>
              </a:rPr>
              <a:t>債券投資</a:t>
            </a:r>
            <a:endParaRPr lang="zh-TW" altLang="en-US" dirty="0">
              <a:solidFill>
                <a:srgbClr val="FF9933"/>
              </a:solidFill>
            </a:endParaRPr>
          </a:p>
        </p:txBody>
      </p:sp>
      <p:sp>
        <p:nvSpPr>
          <p:cNvPr id="40" name="矩形 39"/>
          <p:cNvSpPr/>
          <p:nvPr/>
        </p:nvSpPr>
        <p:spPr>
          <a:xfrm rot="802825">
            <a:off x="6640513" y="5132394"/>
            <a:ext cx="1107996" cy="369332"/>
          </a:xfrm>
          <a:prstGeom prst="rect">
            <a:avLst/>
          </a:prstGeom>
        </p:spPr>
        <p:txBody>
          <a:bodyPr wrap="none">
            <a:spAutoFit/>
          </a:bodyPr>
          <a:lstStyle/>
          <a:p>
            <a:pPr lvl="0"/>
            <a:r>
              <a:rPr lang="zh-TW" altLang="en-US" b="1" dirty="0" smtClean="0">
                <a:solidFill>
                  <a:srgbClr val="FF9933"/>
                </a:solidFill>
              </a:rPr>
              <a:t>回報投資</a:t>
            </a:r>
            <a:endParaRPr lang="zh-TW" altLang="en-US" dirty="0">
              <a:solidFill>
                <a:srgbClr val="FF9933"/>
              </a:solidFill>
            </a:endParaRPr>
          </a:p>
        </p:txBody>
      </p:sp>
      <p:sp>
        <p:nvSpPr>
          <p:cNvPr id="41" name="文字方塊 40"/>
          <p:cNvSpPr txBox="1"/>
          <p:nvPr/>
        </p:nvSpPr>
        <p:spPr>
          <a:xfrm>
            <a:off x="9462693" y="2668070"/>
            <a:ext cx="646331" cy="369332"/>
          </a:xfrm>
          <a:prstGeom prst="rect">
            <a:avLst/>
          </a:prstGeom>
          <a:noFill/>
        </p:spPr>
        <p:txBody>
          <a:bodyPr wrap="none" rtlCol="0">
            <a:spAutoFit/>
          </a:bodyPr>
          <a:lstStyle/>
          <a:p>
            <a:r>
              <a:rPr lang="zh-TW" altLang="en-US" b="1" dirty="0" smtClean="0">
                <a:solidFill>
                  <a:schemeClr val="bg1"/>
                </a:solidFill>
              </a:rPr>
              <a:t>取得</a:t>
            </a:r>
            <a:endParaRPr lang="zh-TW" altLang="en-US" b="1" dirty="0">
              <a:solidFill>
                <a:schemeClr val="bg1"/>
              </a:solidFill>
            </a:endParaRPr>
          </a:p>
        </p:txBody>
      </p:sp>
      <p:sp>
        <p:nvSpPr>
          <p:cNvPr id="42" name="向右箭號 41"/>
          <p:cNvSpPr/>
          <p:nvPr/>
        </p:nvSpPr>
        <p:spPr>
          <a:xfrm>
            <a:off x="9448514" y="3795425"/>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43" name="文字方塊 42"/>
          <p:cNvSpPr txBox="1"/>
          <p:nvPr/>
        </p:nvSpPr>
        <p:spPr>
          <a:xfrm>
            <a:off x="9448514" y="3909199"/>
            <a:ext cx="646331" cy="369332"/>
          </a:xfrm>
          <a:prstGeom prst="rect">
            <a:avLst/>
          </a:prstGeom>
          <a:noFill/>
        </p:spPr>
        <p:txBody>
          <a:bodyPr wrap="none" rtlCol="0">
            <a:spAutoFit/>
          </a:bodyPr>
          <a:lstStyle/>
          <a:p>
            <a:r>
              <a:rPr lang="zh-TW" altLang="en-US" b="1" dirty="0" smtClean="0">
                <a:solidFill>
                  <a:schemeClr val="bg1"/>
                </a:solidFill>
              </a:rPr>
              <a:t>取得</a:t>
            </a:r>
            <a:endParaRPr lang="zh-TW" altLang="en-US" b="1" dirty="0">
              <a:solidFill>
                <a:schemeClr val="bg1"/>
              </a:solidFill>
            </a:endParaRPr>
          </a:p>
        </p:txBody>
      </p:sp>
      <p:sp>
        <p:nvSpPr>
          <p:cNvPr id="44" name="向右箭號 43"/>
          <p:cNvSpPr/>
          <p:nvPr/>
        </p:nvSpPr>
        <p:spPr>
          <a:xfrm>
            <a:off x="9467949" y="4871962"/>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45" name="文字方塊 44"/>
          <p:cNvSpPr txBox="1"/>
          <p:nvPr/>
        </p:nvSpPr>
        <p:spPr>
          <a:xfrm>
            <a:off x="9468507" y="4986052"/>
            <a:ext cx="646331" cy="369332"/>
          </a:xfrm>
          <a:prstGeom prst="rect">
            <a:avLst/>
          </a:prstGeom>
          <a:noFill/>
        </p:spPr>
        <p:txBody>
          <a:bodyPr wrap="none" rtlCol="0">
            <a:spAutoFit/>
          </a:bodyPr>
          <a:lstStyle/>
          <a:p>
            <a:r>
              <a:rPr lang="zh-TW" altLang="en-US" b="1" dirty="0" smtClean="0">
                <a:solidFill>
                  <a:schemeClr val="bg1"/>
                </a:solidFill>
              </a:rPr>
              <a:t>取得</a:t>
            </a:r>
            <a:endParaRPr lang="zh-TW" altLang="en-US" b="1" dirty="0">
              <a:solidFill>
                <a:schemeClr val="bg1"/>
              </a:solidFill>
            </a:endParaRPr>
          </a:p>
        </p:txBody>
      </p:sp>
      <p:sp>
        <p:nvSpPr>
          <p:cNvPr id="46" name="文字方塊 45"/>
          <p:cNvSpPr txBox="1"/>
          <p:nvPr/>
        </p:nvSpPr>
        <p:spPr>
          <a:xfrm>
            <a:off x="7364715" y="1600813"/>
            <a:ext cx="3236469" cy="461665"/>
          </a:xfrm>
          <a:prstGeom prst="rect">
            <a:avLst/>
          </a:prstGeom>
          <a:noFill/>
        </p:spPr>
        <p:txBody>
          <a:bodyPr wrap="square" rtlCol="0">
            <a:spAutoFit/>
          </a:bodyPr>
          <a:lstStyle/>
          <a:p>
            <a:r>
              <a:rPr lang="en-US" altLang="zh-TW" sz="2400" b="1" dirty="0" smtClean="0">
                <a:solidFill>
                  <a:srgbClr val="FFC000"/>
                </a:solidFill>
              </a:rPr>
              <a:t>P2P</a:t>
            </a:r>
            <a:r>
              <a:rPr lang="en-US" altLang="zh-TW" sz="2400" b="1" dirty="0">
                <a:solidFill>
                  <a:srgbClr val="FFC000"/>
                </a:solidFill>
              </a:rPr>
              <a:t>/</a:t>
            </a:r>
            <a:r>
              <a:rPr lang="zh-TW" altLang="en-US" sz="2400" b="1" dirty="0" smtClean="0">
                <a:solidFill>
                  <a:srgbClr val="FFC000"/>
                </a:solidFill>
              </a:rPr>
              <a:t>群眾金融服務</a:t>
            </a:r>
            <a:endParaRPr lang="zh-TW" altLang="en-US" sz="2400" b="1" dirty="0">
              <a:solidFill>
                <a:srgbClr val="FFC000"/>
              </a:solidFill>
            </a:endParaRPr>
          </a:p>
        </p:txBody>
      </p:sp>
    </p:spTree>
    <p:extLst>
      <p:ext uri="{BB962C8B-B14F-4D97-AF65-F5344CB8AC3E}">
        <p14:creationId xmlns:p14="http://schemas.microsoft.com/office/powerpoint/2010/main" val="34188235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mj-ea"/>
              </a:rPr>
              <a:t>互網網金融</a:t>
            </a:r>
            <a:r>
              <a:rPr lang="zh-TW" altLang="en-US" dirty="0">
                <a:latin typeface="+mj-ea"/>
              </a:rPr>
              <a:t>商業模式</a:t>
            </a:r>
            <a:endParaRPr lang="zh-TW" altLang="en-US" dirty="0"/>
          </a:p>
        </p:txBody>
      </p:sp>
      <p:sp>
        <p:nvSpPr>
          <p:cNvPr id="3" name="內容版面配置區 2"/>
          <p:cNvSpPr>
            <a:spLocks noGrp="1"/>
          </p:cNvSpPr>
          <p:nvPr>
            <p:ph idx="1"/>
          </p:nvPr>
        </p:nvSpPr>
        <p:spPr>
          <a:xfrm>
            <a:off x="612058" y="1474839"/>
            <a:ext cx="6376640" cy="4702124"/>
          </a:xfrm>
        </p:spPr>
        <p:txBody>
          <a:bodyPr/>
          <a:lstStyle/>
          <a:p>
            <a:r>
              <a:rPr lang="zh-TW" altLang="en-US" sz="2800" dirty="0">
                <a:latin typeface="+mj-ea"/>
              </a:rPr>
              <a:t>網路金融商業模式看似複雜，但可簡化成「</a:t>
            </a:r>
            <a:r>
              <a:rPr lang="zh-TW" altLang="en-US" sz="2800" b="1" dirty="0">
                <a:latin typeface="+mj-ea"/>
              </a:rPr>
              <a:t>支付</a:t>
            </a:r>
            <a:r>
              <a:rPr lang="zh-TW" altLang="en-US" sz="2800" dirty="0">
                <a:latin typeface="+mj-ea"/>
              </a:rPr>
              <a:t>」與「</a:t>
            </a:r>
            <a:r>
              <a:rPr lang="zh-TW" altLang="en-US" sz="2800" b="1" dirty="0">
                <a:latin typeface="+mj-ea"/>
              </a:rPr>
              <a:t>投融資</a:t>
            </a:r>
            <a:r>
              <a:rPr lang="zh-TW" altLang="en-US" sz="2800" dirty="0">
                <a:latin typeface="+mj-ea"/>
              </a:rPr>
              <a:t>」兩大類概念</a:t>
            </a:r>
            <a:endParaRPr lang="en-US" altLang="zh-TW" sz="2800" dirty="0">
              <a:latin typeface="+mj-ea"/>
            </a:endParaRPr>
          </a:p>
          <a:p>
            <a:r>
              <a:rPr lang="zh-TW" altLang="en-US" sz="2800" dirty="0">
                <a:latin typeface="+mj-ea"/>
              </a:rPr>
              <a:t>支付（指資金流通）類的商業模式旨在使資金流通更便捷安全，如虛擬貨幣與第三方</a:t>
            </a:r>
            <a:r>
              <a:rPr lang="zh-TW" altLang="en-US" sz="2800" dirty="0" smtClean="0">
                <a:latin typeface="+mj-ea"/>
              </a:rPr>
              <a:t>支付</a:t>
            </a:r>
            <a:endParaRPr lang="en-US" altLang="zh-TW" sz="2800" dirty="0" smtClean="0">
              <a:latin typeface="+mj-ea"/>
            </a:endParaRPr>
          </a:p>
          <a:p>
            <a:r>
              <a:rPr lang="zh-TW" altLang="en-US" sz="2800" dirty="0" smtClean="0">
                <a:latin typeface="+mj-ea"/>
              </a:rPr>
              <a:t>投</a:t>
            </a:r>
            <a:r>
              <a:rPr lang="zh-TW" altLang="en-US" sz="2800" dirty="0">
                <a:latin typeface="+mj-ea"/>
              </a:rPr>
              <a:t>融資類型的商業模式旨在媒合有閒置資金者與需要資金者，使放借款更便捷，如</a:t>
            </a:r>
            <a:r>
              <a:rPr lang="en-US" altLang="zh-TW" sz="2800" dirty="0">
                <a:latin typeface="+mj-ea"/>
              </a:rPr>
              <a:t>P2P</a:t>
            </a:r>
            <a:r>
              <a:rPr lang="zh-TW" altLang="en-US" sz="2800" dirty="0">
                <a:latin typeface="+mj-ea"/>
              </a:rPr>
              <a:t>網路貸款與群眾募資</a:t>
            </a:r>
          </a:p>
          <a:p>
            <a:endParaRPr lang="zh-TW" altLang="en-US" sz="2800" dirty="0">
              <a:latin typeface="+mj-ea"/>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a:t>
            </a:r>
            <a:r>
              <a:rPr lang="zh-TW" altLang="en-US" dirty="0"/>
              <a:t>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13</a:t>
            </a:fld>
            <a:endParaRPr lang="zh-TW" altLang="en-US" dirty="0"/>
          </a:p>
        </p:txBody>
      </p:sp>
      <p:pic>
        <p:nvPicPr>
          <p:cNvPr id="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6439" y="1474839"/>
            <a:ext cx="4897585" cy="3918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076642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612057" y="525515"/>
            <a:ext cx="11002297" cy="954856"/>
          </a:xfrm>
        </p:spPr>
        <p:txBody>
          <a:bodyPr anchor="ctr">
            <a:noAutofit/>
          </a:bodyPr>
          <a:lstStyle/>
          <a:p>
            <a:r>
              <a:rPr kumimoji="1" lang="zh-TW" altLang="en-US" dirty="0" smtClean="0">
                <a:latin typeface="+mn-ea"/>
                <a:ea typeface="+mn-ea"/>
              </a:rPr>
              <a:t>互聯網金融服務創新</a:t>
            </a:r>
            <a:endParaRPr kumimoji="1" lang="zh-TW" altLang="en-US" sz="3000" dirty="0">
              <a:latin typeface="+mn-ea"/>
              <a:ea typeface="+mn-ea"/>
            </a:endParaRPr>
          </a:p>
        </p:txBody>
      </p:sp>
      <p:sp>
        <p:nvSpPr>
          <p:cNvPr id="5" name="文字版面配置區 4"/>
          <p:cNvSpPr>
            <a:spLocks noGrp="1"/>
          </p:cNvSpPr>
          <p:nvPr>
            <p:ph idx="1"/>
          </p:nvPr>
        </p:nvSpPr>
        <p:spPr>
          <a:xfrm>
            <a:off x="612057" y="1480371"/>
            <a:ext cx="11002297" cy="4696591"/>
          </a:xfrm>
        </p:spPr>
        <p:txBody>
          <a:bodyPr>
            <a:normAutofit/>
          </a:bodyPr>
          <a:lstStyle/>
          <a:p>
            <a:pPr marL="0" indent="0">
              <a:lnSpc>
                <a:spcPct val="120000"/>
              </a:lnSpc>
              <a:buNone/>
            </a:pPr>
            <a:r>
              <a:rPr lang="zh-TW" altLang="en-US" sz="2800" dirty="0" smtClean="0"/>
              <a:t>互聯網金融服務：</a:t>
            </a:r>
            <a:r>
              <a:rPr lang="zh-TW" altLang="en-US" sz="2800" dirty="0"/>
              <a:t>互聯網支付貨幣、互聯網信貸、供應鏈金融、融資、跨界合作金融、中間業務、貨幣匯兌、支付工具、行動支付等金融業務。</a:t>
            </a: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14</a:t>
            </a:fld>
            <a:endParaRPr lang="en-US" altLang="zh-TW"/>
          </a:p>
        </p:txBody>
      </p:sp>
      <p:sp>
        <p:nvSpPr>
          <p:cNvPr id="3" name="頁尾版面配置區 2"/>
          <p:cNvSpPr>
            <a:spLocks noGrp="1"/>
          </p:cNvSpPr>
          <p:nvPr>
            <p:ph type="ftr" sz="quarter" idx="11"/>
          </p:nvPr>
        </p:nvSpPr>
        <p:spPr/>
        <p:txBody>
          <a:bodyPr/>
          <a:lstStyle/>
          <a:p>
            <a:r>
              <a:rPr lang="en-US" altLang="zh-TW" dirty="0" smtClean="0"/>
              <a:t>《</a:t>
            </a:r>
            <a:r>
              <a:rPr lang="zh-TW" altLang="en-US" dirty="0" smtClean="0"/>
              <a:t>網路</a:t>
            </a:r>
            <a:r>
              <a:rPr lang="zh-TW" altLang="en-US" dirty="0"/>
              <a:t>經濟與數位金融</a:t>
            </a:r>
            <a:r>
              <a:rPr lang="en-US" altLang="zh-TW" dirty="0"/>
              <a:t>》                                                                                                                                             NCTU.IIM.IEBI Lab</a:t>
            </a:r>
            <a:endParaRPr lang="zh-TW" altLang="en-US" dirty="0"/>
          </a:p>
        </p:txBody>
      </p:sp>
      <p:pic>
        <p:nvPicPr>
          <p:cNvPr id="9" name="圖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3744" y="3259222"/>
            <a:ext cx="6224512" cy="2917740"/>
          </a:xfrm>
          <a:prstGeom prst="rect">
            <a:avLst/>
          </a:prstGeom>
        </p:spPr>
      </p:pic>
    </p:spTree>
    <p:extLst>
      <p:ext uri="{BB962C8B-B14F-4D97-AF65-F5344CB8AC3E}">
        <p14:creationId xmlns:p14="http://schemas.microsoft.com/office/powerpoint/2010/main" val="2917829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第三方支付</a:t>
            </a:r>
            <a:endParaRPr lang="zh-TW" altLang="en-US" dirty="0"/>
          </a:p>
        </p:txBody>
      </p:sp>
      <p:sp>
        <p:nvSpPr>
          <p:cNvPr id="3" name="內容版面配置區 2"/>
          <p:cNvSpPr>
            <a:spLocks noGrp="1"/>
          </p:cNvSpPr>
          <p:nvPr>
            <p:ph idx="1"/>
          </p:nvPr>
        </p:nvSpPr>
        <p:spPr>
          <a:xfrm>
            <a:off x="699803" y="3235457"/>
            <a:ext cx="5018755" cy="2724329"/>
          </a:xfrm>
        </p:spPr>
        <p:txBody>
          <a:bodyPr>
            <a:normAutofit fontScale="77500" lnSpcReduction="20000"/>
          </a:bodyPr>
          <a:lstStyle/>
          <a:p>
            <a:pPr>
              <a:lnSpc>
                <a:spcPct val="120000"/>
              </a:lnSpc>
              <a:spcBef>
                <a:spcPts val="600"/>
              </a:spcBef>
              <a:spcAft>
                <a:spcPts val="600"/>
              </a:spcAft>
            </a:pPr>
            <a:r>
              <a:rPr lang="zh-TW" altLang="en-US" sz="2800" b="1" dirty="0"/>
              <a:t>現況｜</a:t>
            </a:r>
            <a:r>
              <a:rPr lang="zh-TW" altLang="en-US" sz="2800" dirty="0"/>
              <a:t>歐付寶、樂點、</a:t>
            </a:r>
            <a:r>
              <a:rPr lang="en-US" altLang="zh-TW" sz="2800" dirty="0" err="1"/>
              <a:t>PChome</a:t>
            </a:r>
            <a:r>
              <a:rPr lang="en-US" altLang="zh-TW" sz="2800" dirty="0"/>
              <a:t> pay</a:t>
            </a:r>
            <a:r>
              <a:rPr lang="zh-TW" altLang="en-US" sz="2800" dirty="0"/>
              <a:t>、智付寶、</a:t>
            </a:r>
            <a:r>
              <a:rPr lang="en-US" altLang="zh-TW" sz="2800" dirty="0" err="1"/>
              <a:t>ezPay</a:t>
            </a:r>
            <a:r>
              <a:rPr lang="zh-TW" altLang="en-US" sz="2800" dirty="0"/>
              <a:t>等台灣五家業者，即將進入停車、購物、搭計程車等生活場景。主要業務為線上儲值、代收代付及帳戶移轉</a:t>
            </a:r>
          </a:p>
          <a:p>
            <a:pPr>
              <a:lnSpc>
                <a:spcPct val="120000"/>
              </a:lnSpc>
              <a:spcBef>
                <a:spcPts val="600"/>
              </a:spcBef>
              <a:spcAft>
                <a:spcPts val="600"/>
              </a:spcAft>
            </a:pPr>
            <a:r>
              <a:rPr lang="zh-TW" altLang="en-US" sz="2800" b="1" dirty="0"/>
              <a:t>案例｜</a:t>
            </a:r>
            <a:r>
              <a:rPr lang="en-US" altLang="zh-TW" sz="2800" dirty="0"/>
              <a:t>PayPal</a:t>
            </a:r>
            <a:r>
              <a:rPr lang="zh-TW" altLang="en-US" sz="2800" dirty="0"/>
              <a:t>、支付寶、</a:t>
            </a:r>
            <a:r>
              <a:rPr lang="en-US" altLang="zh-TW" sz="2800" dirty="0" err="1"/>
              <a:t>PChome</a:t>
            </a:r>
            <a:r>
              <a:rPr lang="en-US" altLang="zh-TW" sz="2800" dirty="0"/>
              <a:t> pay</a:t>
            </a:r>
            <a:r>
              <a:rPr lang="zh-TW" altLang="en-US" sz="2800" dirty="0"/>
              <a:t>、輕鬆付、歐付寶、豐掌櫃</a:t>
            </a:r>
          </a:p>
          <a:p>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a:t>
            </a:r>
            <a:r>
              <a:rPr lang="zh-TW" altLang="en-US" dirty="0"/>
              <a:t>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15</a:t>
            </a:fld>
            <a:endParaRPr lang="zh-TW" altLang="en-US" dirty="0"/>
          </a:p>
        </p:txBody>
      </p:sp>
      <p:pic>
        <p:nvPicPr>
          <p:cNvPr id="6" name="Picture 2" descr="圖說明"/>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2126" y="3317220"/>
            <a:ext cx="5715000" cy="2867025"/>
          </a:xfrm>
          <a:prstGeom prst="rect">
            <a:avLst/>
          </a:prstGeom>
          <a:noFill/>
          <a:extLst>
            <a:ext uri="{909E8E84-426E-40DD-AFC4-6F175D3DCCD1}">
              <a14:hiddenFill xmlns:a14="http://schemas.microsoft.com/office/drawing/2010/main">
                <a:solidFill>
                  <a:srgbClr val="FFFFFF"/>
                </a:solidFill>
              </a14:hiddenFill>
            </a:ext>
          </a:extLst>
        </p:spPr>
      </p:pic>
      <p:sp>
        <p:nvSpPr>
          <p:cNvPr id="7" name="內容版面配置區 2"/>
          <p:cNvSpPr txBox="1">
            <a:spLocks/>
          </p:cNvSpPr>
          <p:nvPr/>
        </p:nvSpPr>
        <p:spPr>
          <a:xfrm>
            <a:off x="699803" y="1416168"/>
            <a:ext cx="11155069" cy="1901052"/>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Bef>
                <a:spcPts val="600"/>
              </a:spcBef>
              <a:spcAft>
                <a:spcPts val="600"/>
              </a:spcAft>
            </a:pPr>
            <a:r>
              <a:rPr lang="zh-TW" altLang="en-US" sz="2800" b="1" dirty="0"/>
              <a:t>概念｜</a:t>
            </a:r>
            <a:r>
              <a:rPr lang="zh-TW" altLang="en-US" sz="2800" dirty="0"/>
              <a:t>以支付寶模式來說，初始概念為買方及賣方間建立一個中立的支付平台，為買賣雙方提供資金代收代付，讓交易 更有保障，在台灣領有第三方支付執照公司目前主攻行動支付，意指透過網路連結使用者與第三方支付公司以及銀行，幫助使用者實現行動付款或資金結算等用途， 代收代付意涵消融</a:t>
            </a:r>
            <a:endParaRPr lang="zh-TW" altLang="en-US" dirty="0"/>
          </a:p>
        </p:txBody>
      </p:sp>
    </p:spTree>
    <p:extLst>
      <p:ext uri="{BB962C8B-B14F-4D97-AF65-F5344CB8AC3E}">
        <p14:creationId xmlns:p14="http://schemas.microsoft.com/office/powerpoint/2010/main" val="4699575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mj-ea"/>
              </a:rPr>
              <a:t>P2P</a:t>
            </a:r>
            <a:r>
              <a:rPr lang="zh-TW" altLang="en-US" dirty="0">
                <a:latin typeface="+mj-ea"/>
              </a:rPr>
              <a:t>網路貸款</a:t>
            </a:r>
            <a:endParaRPr lang="zh-TW" altLang="en-US" dirty="0"/>
          </a:p>
        </p:txBody>
      </p:sp>
      <p:sp>
        <p:nvSpPr>
          <p:cNvPr id="3" name="內容版面配置區 2"/>
          <p:cNvSpPr>
            <a:spLocks noGrp="1"/>
          </p:cNvSpPr>
          <p:nvPr>
            <p:ph idx="1"/>
          </p:nvPr>
        </p:nvSpPr>
        <p:spPr>
          <a:xfrm>
            <a:off x="612057" y="1474839"/>
            <a:ext cx="5573625" cy="4702124"/>
          </a:xfrm>
        </p:spPr>
        <p:txBody>
          <a:bodyPr>
            <a:normAutofit lnSpcReduction="10000"/>
          </a:bodyPr>
          <a:lstStyle/>
          <a:p>
            <a:pPr>
              <a:lnSpc>
                <a:spcPct val="120000"/>
              </a:lnSpc>
              <a:spcBef>
                <a:spcPts val="0"/>
              </a:spcBef>
            </a:pPr>
            <a:r>
              <a:rPr lang="zh-TW" altLang="en-US" b="1" dirty="0">
                <a:latin typeface="+mj-ea"/>
              </a:rPr>
              <a:t>概念｜</a:t>
            </a:r>
            <a:r>
              <a:rPr lang="zh-TW" altLang="en-US" dirty="0">
                <a:latin typeface="+mj-ea"/>
              </a:rPr>
              <a:t> 有閒置資金的人，透過第三方網路平台的媒合，借給有資金需求的人，以獲得報酬</a:t>
            </a:r>
          </a:p>
          <a:p>
            <a:pPr>
              <a:lnSpc>
                <a:spcPct val="120000"/>
              </a:lnSpc>
              <a:spcBef>
                <a:spcPts val="0"/>
              </a:spcBef>
            </a:pPr>
            <a:r>
              <a:rPr lang="zh-TW" altLang="en-US" b="1" dirty="0">
                <a:latin typeface="+mj-ea"/>
              </a:rPr>
              <a:t>現況｜</a:t>
            </a:r>
            <a:r>
              <a:rPr lang="zh-TW" altLang="en-US" dirty="0">
                <a:latin typeface="+mj-ea"/>
              </a:rPr>
              <a:t> 中國</a:t>
            </a:r>
            <a:r>
              <a:rPr lang="en-US" altLang="zh-TW" dirty="0">
                <a:latin typeface="+mj-ea"/>
              </a:rPr>
              <a:t>3000</a:t>
            </a:r>
            <a:r>
              <a:rPr lang="zh-TW" altLang="en-US" dirty="0">
                <a:latin typeface="+mj-ea"/>
              </a:rPr>
              <a:t>家</a:t>
            </a:r>
            <a:r>
              <a:rPr lang="en-US" altLang="zh-TW" dirty="0">
                <a:latin typeface="+mj-ea"/>
              </a:rPr>
              <a:t>P2P</a:t>
            </a:r>
            <a:r>
              <a:rPr lang="zh-TW" altLang="en-US" dirty="0">
                <a:latin typeface="+mj-ea"/>
              </a:rPr>
              <a:t>平台總成交量破兆元人民幣，但因徵信風控與監管不善，</a:t>
            </a:r>
            <a:r>
              <a:rPr lang="en-US" altLang="zh-TW" dirty="0">
                <a:latin typeface="+mj-ea"/>
              </a:rPr>
              <a:t>1/3</a:t>
            </a:r>
            <a:r>
              <a:rPr lang="zh-TW" altLang="en-US" dirty="0">
                <a:latin typeface="+mj-ea"/>
              </a:rPr>
              <a:t>家可能倒閉。美國因信評體系完整無倒閉潮，最大平台</a:t>
            </a:r>
            <a:r>
              <a:rPr lang="en-US" altLang="zh-TW" dirty="0" err="1">
                <a:latin typeface="+mj-ea"/>
              </a:rPr>
              <a:t>LendingClub</a:t>
            </a:r>
            <a:r>
              <a:rPr lang="zh-TW" altLang="en-US" dirty="0">
                <a:latin typeface="+mj-ea"/>
              </a:rPr>
              <a:t>已</a:t>
            </a:r>
            <a:r>
              <a:rPr lang="en-US" altLang="zh-TW" dirty="0">
                <a:latin typeface="+mj-ea"/>
              </a:rPr>
              <a:t>IPO</a:t>
            </a:r>
            <a:r>
              <a:rPr lang="zh-TW" altLang="en-US" dirty="0">
                <a:latin typeface="+mj-ea"/>
              </a:rPr>
              <a:t>。台灣不盛行</a:t>
            </a:r>
          </a:p>
          <a:p>
            <a:pPr>
              <a:lnSpc>
                <a:spcPct val="120000"/>
              </a:lnSpc>
              <a:spcBef>
                <a:spcPts val="0"/>
              </a:spcBef>
            </a:pPr>
            <a:r>
              <a:rPr lang="zh-TW" altLang="en-US" b="1" dirty="0">
                <a:latin typeface="+mj-ea"/>
              </a:rPr>
              <a:t>案例｜</a:t>
            </a:r>
            <a:r>
              <a:rPr lang="zh-TW" altLang="en-US" dirty="0">
                <a:latin typeface="+mj-ea"/>
              </a:rPr>
              <a:t> </a:t>
            </a:r>
            <a:r>
              <a:rPr lang="en-US" altLang="zh-TW" dirty="0">
                <a:latin typeface="+mj-ea"/>
              </a:rPr>
              <a:t>Lending Club</a:t>
            </a:r>
            <a:r>
              <a:rPr lang="zh-TW" altLang="en-US" dirty="0">
                <a:latin typeface="+mj-ea"/>
              </a:rPr>
              <a:t>、拍拍貸、</a:t>
            </a:r>
            <a:r>
              <a:rPr lang="en-US" altLang="zh-TW" dirty="0" err="1">
                <a:latin typeface="+mj-ea"/>
              </a:rPr>
              <a:t>Zopa</a:t>
            </a:r>
            <a:r>
              <a:rPr lang="zh-TW" altLang="en-US" dirty="0">
                <a:latin typeface="+mj-ea"/>
              </a:rPr>
              <a:t>、</a:t>
            </a:r>
            <a:r>
              <a:rPr lang="en-US" altLang="zh-TW" dirty="0">
                <a:latin typeface="+mj-ea"/>
              </a:rPr>
              <a:t>Kiva</a:t>
            </a:r>
          </a:p>
          <a:p>
            <a:pPr>
              <a:spcBef>
                <a:spcPts val="0"/>
              </a:spcBef>
            </a:pPr>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a:t>
            </a:r>
            <a:r>
              <a:rPr lang="zh-TW" altLang="en-US" dirty="0"/>
              <a:t>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16</a:t>
            </a:fld>
            <a:endParaRPr lang="zh-TW" altLang="en-US"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1750" y="1933575"/>
            <a:ext cx="5075261" cy="340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43286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群眾募資</a:t>
            </a:r>
            <a:endParaRPr lang="zh-TW" altLang="en-US" dirty="0"/>
          </a:p>
        </p:txBody>
      </p:sp>
      <p:sp>
        <p:nvSpPr>
          <p:cNvPr id="3" name="內容版面配置區 2"/>
          <p:cNvSpPr>
            <a:spLocks noGrp="1"/>
          </p:cNvSpPr>
          <p:nvPr>
            <p:ph idx="1"/>
          </p:nvPr>
        </p:nvSpPr>
        <p:spPr>
          <a:xfrm>
            <a:off x="612058" y="1474839"/>
            <a:ext cx="4948233" cy="4454906"/>
          </a:xfrm>
        </p:spPr>
        <p:txBody>
          <a:bodyPr>
            <a:normAutofit fontScale="85000" lnSpcReduction="10000"/>
          </a:bodyPr>
          <a:lstStyle/>
          <a:p>
            <a:pPr>
              <a:lnSpc>
                <a:spcPct val="120000"/>
              </a:lnSpc>
              <a:spcBef>
                <a:spcPts val="600"/>
              </a:spcBef>
              <a:spcAft>
                <a:spcPts val="600"/>
              </a:spcAft>
            </a:pPr>
            <a:r>
              <a:rPr lang="zh-TW" altLang="en-US" sz="2800" b="1" dirty="0"/>
              <a:t>概念｜</a:t>
            </a:r>
            <a:r>
              <a:rPr lang="zh-TW" altLang="en-US" sz="2800" dirty="0"/>
              <a:t> 利用</a:t>
            </a:r>
            <a:r>
              <a:rPr lang="zh-TW" altLang="en-US" sz="2800" b="1" dirty="0"/>
              <a:t>行動網路</a:t>
            </a:r>
            <a:r>
              <a:rPr lang="zh-TW" altLang="en-US" sz="2800" dirty="0"/>
              <a:t>及</a:t>
            </a:r>
            <a:r>
              <a:rPr lang="zh-TW" altLang="en-US" sz="2800" b="1" dirty="0"/>
              <a:t>社群</a:t>
            </a:r>
            <a:r>
              <a:rPr lang="zh-TW" altLang="en-US" sz="2800" dirty="0"/>
              <a:t>平台快速散播計劃內容或創意作品訊息，獲得眾多支持者的資金，最後得以實踐計劃或完成作品</a:t>
            </a:r>
          </a:p>
          <a:p>
            <a:pPr>
              <a:lnSpc>
                <a:spcPct val="120000"/>
              </a:lnSpc>
              <a:spcBef>
                <a:spcPts val="600"/>
              </a:spcBef>
              <a:spcAft>
                <a:spcPts val="600"/>
              </a:spcAft>
            </a:pPr>
            <a:r>
              <a:rPr lang="zh-TW" altLang="en-US" sz="2800" b="1" dirty="0"/>
              <a:t>現況｜</a:t>
            </a:r>
            <a:r>
              <a:rPr lang="zh-TW" altLang="en-US" sz="2800" dirty="0"/>
              <a:t> 金管會今年推動股權式群募平台，元富證、第一金及創夢市集等業者加入，交易金額微小，尚未形成風潮</a:t>
            </a:r>
          </a:p>
          <a:p>
            <a:pPr>
              <a:lnSpc>
                <a:spcPct val="120000"/>
              </a:lnSpc>
              <a:spcBef>
                <a:spcPts val="600"/>
              </a:spcBef>
              <a:spcAft>
                <a:spcPts val="600"/>
              </a:spcAft>
            </a:pPr>
            <a:r>
              <a:rPr lang="zh-TW" altLang="en-US" sz="2800" b="1" dirty="0"/>
              <a:t>案例｜</a:t>
            </a:r>
            <a:r>
              <a:rPr lang="zh-TW" altLang="en-US" sz="2800" dirty="0"/>
              <a:t> </a:t>
            </a:r>
            <a:r>
              <a:rPr lang="en-US" altLang="zh-TW" sz="2800" dirty="0"/>
              <a:t>Kickstarter</a:t>
            </a:r>
            <a:r>
              <a:rPr lang="zh-TW" altLang="en-US" sz="2800" dirty="0"/>
              <a:t>、</a:t>
            </a:r>
            <a:r>
              <a:rPr lang="en-US" altLang="zh-TW" sz="2800" dirty="0" err="1"/>
              <a:t>flyingV</a:t>
            </a:r>
            <a:r>
              <a:rPr lang="zh-TW" altLang="en-US" sz="2800" dirty="0"/>
              <a:t>、嘖嘖</a:t>
            </a:r>
          </a:p>
          <a:p>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a:t>
            </a:r>
            <a:r>
              <a:rPr lang="zh-TW" altLang="en-US" dirty="0"/>
              <a:t>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17</a:t>
            </a:fld>
            <a:endParaRPr lang="zh-TW" altLang="en-US"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7234" y="1669644"/>
            <a:ext cx="6360597" cy="3763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08192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mj-ea"/>
              </a:rPr>
              <a:t>P2P</a:t>
            </a:r>
            <a:r>
              <a:rPr lang="zh-TW" altLang="en-US" dirty="0">
                <a:latin typeface="+mj-ea"/>
              </a:rPr>
              <a:t>匯兌</a:t>
            </a:r>
            <a:endParaRPr lang="zh-TW" altLang="en-US" dirty="0"/>
          </a:p>
        </p:txBody>
      </p:sp>
      <p:sp>
        <p:nvSpPr>
          <p:cNvPr id="3" name="內容版面配置區 2"/>
          <p:cNvSpPr>
            <a:spLocks noGrp="1"/>
          </p:cNvSpPr>
          <p:nvPr>
            <p:ph idx="1"/>
          </p:nvPr>
        </p:nvSpPr>
        <p:spPr>
          <a:xfrm>
            <a:off x="612057" y="1474839"/>
            <a:ext cx="5640961" cy="4702124"/>
          </a:xfrm>
        </p:spPr>
        <p:txBody>
          <a:bodyPr>
            <a:normAutofit fontScale="92500" lnSpcReduction="20000"/>
          </a:bodyPr>
          <a:lstStyle/>
          <a:p>
            <a:pPr>
              <a:lnSpc>
                <a:spcPct val="120000"/>
              </a:lnSpc>
              <a:spcBef>
                <a:spcPts val="600"/>
              </a:spcBef>
              <a:spcAft>
                <a:spcPts val="600"/>
              </a:spcAft>
            </a:pPr>
            <a:r>
              <a:rPr lang="zh-TW" altLang="en-US" sz="2800" b="1" dirty="0">
                <a:latin typeface="+mj-ea"/>
              </a:rPr>
              <a:t>概念｜</a:t>
            </a:r>
            <a:r>
              <a:rPr lang="zh-TW" altLang="en-US" sz="2800" dirty="0">
                <a:latin typeface="+mj-ea"/>
              </a:rPr>
              <a:t> 利用比銀行還要低的兌換利率，讓手上有貨幣對換需求的人透過行動及社群平台找到對換貨幣</a:t>
            </a:r>
          </a:p>
          <a:p>
            <a:pPr>
              <a:lnSpc>
                <a:spcPct val="120000"/>
              </a:lnSpc>
              <a:spcBef>
                <a:spcPts val="600"/>
              </a:spcBef>
              <a:spcAft>
                <a:spcPts val="600"/>
              </a:spcAft>
            </a:pPr>
            <a:r>
              <a:rPr lang="zh-TW" altLang="en-US" sz="2800" b="1" dirty="0">
                <a:latin typeface="+mj-ea"/>
              </a:rPr>
              <a:t>現況｜</a:t>
            </a:r>
            <a:r>
              <a:rPr lang="zh-TW" altLang="en-US" sz="2800" dirty="0">
                <a:latin typeface="+mj-ea"/>
              </a:rPr>
              <a:t> 跨國</a:t>
            </a:r>
            <a:r>
              <a:rPr lang="en-US" altLang="zh-TW" sz="2800" dirty="0">
                <a:latin typeface="+mj-ea"/>
              </a:rPr>
              <a:t>P2P</a:t>
            </a:r>
            <a:r>
              <a:rPr lang="zh-TW" altLang="en-US" sz="2800" dirty="0">
                <a:latin typeface="+mj-ea"/>
              </a:rPr>
              <a:t>兌換公司可節約</a:t>
            </a:r>
            <a:r>
              <a:rPr lang="en-US" altLang="zh-TW" sz="2800" dirty="0">
                <a:latin typeface="+mj-ea"/>
              </a:rPr>
              <a:t>90%</a:t>
            </a:r>
            <a:r>
              <a:rPr lang="zh-TW" altLang="en-US" sz="2800" dirty="0">
                <a:latin typeface="+mj-ea"/>
              </a:rPr>
              <a:t>左右的國際轉讓手續費。最知名業者</a:t>
            </a:r>
            <a:r>
              <a:rPr lang="en-US" altLang="zh-TW" sz="2800" dirty="0" err="1">
                <a:latin typeface="+mj-ea"/>
              </a:rPr>
              <a:t>TransferWise</a:t>
            </a:r>
            <a:r>
              <a:rPr lang="zh-TW" altLang="en-US" sz="2800" dirty="0">
                <a:latin typeface="+mj-ea"/>
              </a:rPr>
              <a:t>過去四年透過</a:t>
            </a:r>
            <a:r>
              <a:rPr lang="en-US" altLang="zh-TW" sz="2800" dirty="0" err="1">
                <a:latin typeface="+mj-ea"/>
              </a:rPr>
              <a:t>TransferWise</a:t>
            </a:r>
            <a:r>
              <a:rPr lang="zh-TW" altLang="en-US" sz="2800" dirty="0">
                <a:latin typeface="+mj-ea"/>
              </a:rPr>
              <a:t>轉帳金額超過</a:t>
            </a:r>
            <a:r>
              <a:rPr lang="en-US" altLang="zh-TW" sz="2800" dirty="0">
                <a:latin typeface="+mj-ea"/>
              </a:rPr>
              <a:t>45</a:t>
            </a:r>
            <a:r>
              <a:rPr lang="zh-TW" altLang="en-US" sz="2800" dirty="0">
                <a:latin typeface="+mj-ea"/>
              </a:rPr>
              <a:t>億美元</a:t>
            </a:r>
          </a:p>
          <a:p>
            <a:pPr>
              <a:lnSpc>
                <a:spcPct val="120000"/>
              </a:lnSpc>
              <a:spcBef>
                <a:spcPts val="600"/>
              </a:spcBef>
              <a:spcAft>
                <a:spcPts val="600"/>
              </a:spcAft>
            </a:pPr>
            <a:r>
              <a:rPr lang="zh-TW" altLang="en-US" sz="2800" b="1" dirty="0">
                <a:latin typeface="+mj-ea"/>
              </a:rPr>
              <a:t>案例｜</a:t>
            </a:r>
            <a:r>
              <a:rPr lang="zh-TW" altLang="en-US" sz="2800" dirty="0">
                <a:latin typeface="+mj-ea"/>
              </a:rPr>
              <a:t> </a:t>
            </a:r>
            <a:r>
              <a:rPr lang="en-US" altLang="zh-TW" sz="2800" dirty="0" err="1">
                <a:latin typeface="+mj-ea"/>
              </a:rPr>
              <a:t>Azimo</a:t>
            </a:r>
            <a:r>
              <a:rPr lang="zh-TW" altLang="en-US" sz="2800" dirty="0">
                <a:latin typeface="+mj-ea"/>
              </a:rPr>
              <a:t>、</a:t>
            </a:r>
            <a:r>
              <a:rPr lang="en-US" altLang="zh-TW" sz="2800" dirty="0" err="1">
                <a:latin typeface="+mj-ea"/>
              </a:rPr>
              <a:t>CurrencyFair</a:t>
            </a:r>
            <a:r>
              <a:rPr lang="en-US" altLang="zh-TW" sz="2800" dirty="0">
                <a:latin typeface="+mj-ea"/>
              </a:rPr>
              <a:t> </a:t>
            </a:r>
            <a:r>
              <a:rPr lang="zh-TW" altLang="en-US" sz="2800" dirty="0">
                <a:latin typeface="+mj-ea"/>
              </a:rPr>
              <a:t>和 </a:t>
            </a:r>
            <a:r>
              <a:rPr lang="en-US" altLang="zh-TW" sz="2800" dirty="0" err="1">
                <a:latin typeface="+mj-ea"/>
              </a:rPr>
              <a:t>peerTransfer</a:t>
            </a:r>
            <a:endParaRPr lang="en-US" altLang="zh-TW" sz="2800" dirty="0">
              <a:latin typeface="+mj-ea"/>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a:t>
            </a:r>
            <a:r>
              <a:rPr lang="zh-TW" altLang="en-US" dirty="0"/>
              <a:t>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18</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1359" y="1474839"/>
            <a:ext cx="5715000" cy="382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58874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虛擬貨幣</a:t>
            </a:r>
            <a:endParaRPr lang="zh-TW" altLang="en-US" dirty="0"/>
          </a:p>
        </p:txBody>
      </p:sp>
      <p:sp>
        <p:nvSpPr>
          <p:cNvPr id="3" name="內容版面配置區 2"/>
          <p:cNvSpPr>
            <a:spLocks noGrp="1"/>
          </p:cNvSpPr>
          <p:nvPr>
            <p:ph idx="1"/>
          </p:nvPr>
        </p:nvSpPr>
        <p:spPr>
          <a:xfrm>
            <a:off x="612057" y="1474839"/>
            <a:ext cx="6416815" cy="4702124"/>
          </a:xfrm>
        </p:spPr>
        <p:txBody>
          <a:bodyPr>
            <a:normAutofit fontScale="85000" lnSpcReduction="20000"/>
          </a:bodyPr>
          <a:lstStyle/>
          <a:p>
            <a:pPr marL="109537" indent="0">
              <a:lnSpc>
                <a:spcPct val="110000"/>
              </a:lnSpc>
              <a:spcBef>
                <a:spcPts val="600"/>
              </a:spcBef>
              <a:spcAft>
                <a:spcPts val="600"/>
              </a:spcAft>
              <a:buNone/>
            </a:pPr>
            <a:r>
              <a:rPr lang="zh-TW" altLang="en-US" sz="2800" b="1" dirty="0">
                <a:latin typeface="+mj-ea"/>
              </a:rPr>
              <a:t>概念｜</a:t>
            </a:r>
            <a:r>
              <a:rPr lang="zh-TW" altLang="en-US" sz="2800" dirty="0">
                <a:latin typeface="+mj-ea"/>
              </a:rPr>
              <a:t> 由特定虛擬</a:t>
            </a:r>
            <a:r>
              <a:rPr lang="zh-TW" altLang="en-US" sz="2800" b="1" dirty="0">
                <a:latin typeface="+mj-ea"/>
              </a:rPr>
              <a:t>社群</a:t>
            </a:r>
            <a:r>
              <a:rPr lang="zh-TW" altLang="en-US" sz="2800" dirty="0">
                <a:latin typeface="+mj-ea"/>
              </a:rPr>
              <a:t>開發與控制，並被特定虛擬社群成員使用的貨幣，如魔獸遊戲幣與</a:t>
            </a:r>
            <a:r>
              <a:rPr lang="en-US" altLang="zh-TW" sz="2800" dirty="0">
                <a:latin typeface="+mj-ea"/>
              </a:rPr>
              <a:t>Facebook Credit</a:t>
            </a:r>
            <a:r>
              <a:rPr lang="zh-TW" altLang="en-US" sz="2800" dirty="0">
                <a:latin typeface="+mj-ea"/>
              </a:rPr>
              <a:t>。或依靠網路點對點產生的協議信任，不由任何機構發行與控制的數位貨幣，如比特幣</a:t>
            </a:r>
          </a:p>
          <a:p>
            <a:pPr marL="109537" indent="0">
              <a:lnSpc>
                <a:spcPct val="110000"/>
              </a:lnSpc>
              <a:buNone/>
            </a:pPr>
            <a:r>
              <a:rPr lang="zh-TW" altLang="en-US" sz="2800" b="1" dirty="0">
                <a:latin typeface="+mj-ea"/>
              </a:rPr>
              <a:t>現況｜</a:t>
            </a:r>
            <a:r>
              <a:rPr lang="zh-TW" altLang="en-US" sz="2800" dirty="0">
                <a:latin typeface="+mj-ea"/>
              </a:rPr>
              <a:t> 區塊鍊（</a:t>
            </a:r>
            <a:r>
              <a:rPr lang="en-US" altLang="zh-TW" sz="2800" dirty="0">
                <a:latin typeface="+mj-ea"/>
              </a:rPr>
              <a:t>block chain</a:t>
            </a:r>
            <a:r>
              <a:rPr lang="zh-TW" altLang="en-US" sz="2800" dirty="0">
                <a:latin typeface="+mj-ea"/>
              </a:rPr>
              <a:t>）技術受金融業矚目，將在兩年內引來</a:t>
            </a:r>
            <a:r>
              <a:rPr lang="en-US" altLang="zh-TW" sz="2800" dirty="0">
                <a:latin typeface="+mj-ea"/>
              </a:rPr>
              <a:t>1O</a:t>
            </a:r>
            <a:r>
              <a:rPr lang="zh-TW" altLang="en-US" sz="2800" dirty="0">
                <a:latin typeface="+mj-ea"/>
              </a:rPr>
              <a:t>億美元投資，如瑞銀（</a:t>
            </a:r>
            <a:r>
              <a:rPr lang="en-US" altLang="zh-TW" sz="2800" dirty="0">
                <a:latin typeface="+mj-ea"/>
              </a:rPr>
              <a:t>UBS</a:t>
            </a:r>
            <a:r>
              <a:rPr lang="zh-TW" altLang="en-US" sz="2800" dirty="0">
                <a:latin typeface="+mj-ea"/>
              </a:rPr>
              <a:t>）、巴克萊（</a:t>
            </a:r>
            <a:r>
              <a:rPr lang="en-US" altLang="zh-TW" sz="2800" dirty="0">
                <a:latin typeface="+mj-ea"/>
              </a:rPr>
              <a:t>BCS</a:t>
            </a:r>
            <a:r>
              <a:rPr lang="zh-TW" altLang="en-US" sz="2800" dirty="0">
                <a:latin typeface="+mj-ea"/>
              </a:rPr>
              <a:t>）等</a:t>
            </a:r>
            <a:r>
              <a:rPr lang="en-US" altLang="zh-TW" sz="2800" dirty="0">
                <a:latin typeface="+mj-ea"/>
              </a:rPr>
              <a:t>25</a:t>
            </a:r>
            <a:r>
              <a:rPr lang="zh-TW" altLang="en-US" sz="2800" dirty="0">
                <a:latin typeface="+mj-ea"/>
              </a:rPr>
              <a:t>家銀行，投資新創公司</a:t>
            </a:r>
            <a:r>
              <a:rPr lang="en-US" altLang="zh-TW" sz="2800" dirty="0">
                <a:latin typeface="+mj-ea"/>
              </a:rPr>
              <a:t>R3 CEV</a:t>
            </a:r>
            <a:r>
              <a:rPr lang="zh-TW" altLang="en-US" sz="2800" dirty="0">
                <a:latin typeface="+mj-ea"/>
              </a:rPr>
              <a:t>初創公司制訂標準。台灣不盛行</a:t>
            </a:r>
          </a:p>
          <a:p>
            <a:pPr marL="109537" indent="0">
              <a:lnSpc>
                <a:spcPct val="110000"/>
              </a:lnSpc>
              <a:buNone/>
            </a:pPr>
            <a:r>
              <a:rPr lang="zh-TW" altLang="en-US" sz="2800" b="1" dirty="0">
                <a:latin typeface="+mj-ea"/>
              </a:rPr>
              <a:t>案例｜</a:t>
            </a:r>
            <a:r>
              <a:rPr lang="zh-TW" altLang="en-US" sz="2800" dirty="0">
                <a:latin typeface="+mj-ea"/>
              </a:rPr>
              <a:t> 比特幣、</a:t>
            </a:r>
            <a:r>
              <a:rPr lang="en-US" altLang="zh-TW" sz="2800" dirty="0">
                <a:latin typeface="+mj-ea"/>
              </a:rPr>
              <a:t>Facebook Credits</a:t>
            </a:r>
            <a:r>
              <a:rPr lang="zh-TW" altLang="en-US" sz="2800" dirty="0">
                <a:latin typeface="+mj-ea"/>
              </a:rPr>
              <a:t>、</a:t>
            </a:r>
            <a:r>
              <a:rPr lang="en-US" altLang="zh-TW" sz="2800" dirty="0">
                <a:latin typeface="+mj-ea"/>
              </a:rPr>
              <a:t>Linden Dollar</a:t>
            </a:r>
            <a:r>
              <a:rPr lang="zh-TW" altLang="en-US" sz="2800" dirty="0">
                <a:latin typeface="+mj-ea"/>
              </a:rPr>
              <a:t>、魔獸金幣</a:t>
            </a:r>
          </a:p>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19</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4779" y="365126"/>
            <a:ext cx="4219575"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10841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51814" y="365126"/>
            <a:ext cx="11002297" cy="954856"/>
          </a:xfrm>
        </p:spPr>
        <p:txBody>
          <a:bodyPr>
            <a:normAutofit/>
          </a:bodyPr>
          <a:lstStyle/>
          <a:p>
            <a:r>
              <a:rPr kumimoji="1" lang="zh-TW" altLang="en-US" sz="3600" dirty="0" smtClean="0"/>
              <a:t>傳統金融</a:t>
            </a:r>
            <a:endParaRPr kumimoji="1" lang="zh-TW" altLang="en-US" sz="3600" dirty="0"/>
          </a:p>
        </p:txBody>
      </p:sp>
      <p:sp>
        <p:nvSpPr>
          <p:cNvPr id="4" name="頁尾版面配置區 3"/>
          <p:cNvSpPr>
            <a:spLocks noGrp="1"/>
          </p:cNvSpPr>
          <p:nvPr>
            <p:ph type="ftr" sz="quarter" idx="11"/>
          </p:nvPr>
        </p:nvSpPr>
        <p:spPr/>
        <p:txBody>
          <a:bodyPr/>
          <a:lstStyle/>
          <a:p>
            <a:r>
              <a:rPr lang="en-US" altLang="zh-TW" smtClean="0"/>
              <a:t>《105-1</a:t>
            </a:r>
            <a:r>
              <a:rPr lang="zh-TW" altLang="en-US" smtClean="0"/>
              <a:t>網路</a:t>
            </a:r>
            <a:r>
              <a:rPr lang="zh-TW" altLang="en-US" dirty="0" smtClean="0"/>
              <a:t>經濟與數位金融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a:t>
            </a:fld>
            <a:endParaRPr lang="zh-TW" altLang="en-US" dirty="0"/>
          </a:p>
        </p:txBody>
      </p:sp>
      <p:sp>
        <p:nvSpPr>
          <p:cNvPr id="7" name="內容版面配置區 6"/>
          <p:cNvSpPr>
            <a:spLocks noGrp="1"/>
          </p:cNvSpPr>
          <p:nvPr>
            <p:ph idx="1"/>
          </p:nvPr>
        </p:nvSpPr>
        <p:spPr/>
        <p:txBody>
          <a:bodyPr/>
          <a:lstStyle/>
          <a:p>
            <a:pPr marL="457200" indent="-457200">
              <a:lnSpc>
                <a:spcPct val="150000"/>
              </a:lnSpc>
            </a:pPr>
            <a:r>
              <a:rPr lang="zh-TW" altLang="zh-TW" sz="2400" dirty="0"/>
              <a:t>主要是指只具備</a:t>
            </a:r>
            <a:r>
              <a:rPr lang="zh-TW" altLang="zh-TW" sz="2400" b="1" dirty="0"/>
              <a:t>存款</a:t>
            </a:r>
            <a:r>
              <a:rPr lang="zh-TW" altLang="zh-TW" sz="2400" dirty="0"/>
              <a:t>、</a:t>
            </a:r>
            <a:r>
              <a:rPr lang="zh-TW" altLang="zh-TW" sz="2400" b="1" dirty="0"/>
              <a:t>貸款</a:t>
            </a:r>
            <a:r>
              <a:rPr lang="zh-TW" altLang="zh-TW" sz="2400" dirty="0"/>
              <a:t>和</a:t>
            </a:r>
            <a:r>
              <a:rPr lang="zh-TW" altLang="zh-TW" sz="2400" b="1" dirty="0"/>
              <a:t>結算</a:t>
            </a:r>
            <a:r>
              <a:rPr lang="zh-TW" altLang="zh-TW" sz="2400" dirty="0"/>
              <a:t>三大傳統業務的金融活動。</a:t>
            </a:r>
            <a:r>
              <a:rPr lang="zh-TW" altLang="zh-TW" sz="2400" b="1" dirty="0"/>
              <a:t>金融是貨幣流通和信用活動以及與之相聯繫的經濟活動的總稱</a:t>
            </a:r>
            <a:r>
              <a:rPr lang="zh-TW" altLang="en-US" sz="2400" dirty="0"/>
              <a:t>。</a:t>
            </a:r>
            <a:endParaRPr lang="en-US" altLang="zh-TW" sz="2400" dirty="0"/>
          </a:p>
          <a:p>
            <a:pPr marL="457200" indent="-457200">
              <a:lnSpc>
                <a:spcPct val="150000"/>
              </a:lnSpc>
            </a:pPr>
            <a:r>
              <a:rPr lang="zh-TW" altLang="zh-TW" sz="2400" dirty="0"/>
              <a:t>廣義的金融</a:t>
            </a:r>
            <a:r>
              <a:rPr lang="zh-TW" altLang="en-US" sz="2400" dirty="0"/>
              <a:t>：</a:t>
            </a:r>
            <a:r>
              <a:rPr lang="zh-TW" altLang="zh-TW" sz="2400" dirty="0"/>
              <a:t>泛指一切與信用貨幣的發行、保管、兌換、結算，融通有關的經濟活動，甚至包括金銀的買賣</a:t>
            </a:r>
            <a:r>
              <a:rPr lang="zh-TW" altLang="en-US" sz="2400" dirty="0"/>
              <a:t>。</a:t>
            </a:r>
            <a:endParaRPr lang="en-US" altLang="zh-TW" sz="2400" dirty="0"/>
          </a:p>
          <a:p>
            <a:pPr marL="457200" indent="-457200">
              <a:lnSpc>
                <a:spcPct val="150000"/>
              </a:lnSpc>
            </a:pPr>
            <a:r>
              <a:rPr lang="zh-TW" altLang="zh-TW" sz="2400" dirty="0"/>
              <a:t>狹義的金融</a:t>
            </a:r>
            <a:r>
              <a:rPr lang="zh-TW" altLang="en-US" sz="2400" dirty="0"/>
              <a:t>：</a:t>
            </a:r>
            <a:r>
              <a:rPr lang="zh-TW" altLang="zh-TW" sz="2400" dirty="0"/>
              <a:t>專指信用貨幣的融通</a:t>
            </a:r>
            <a:endParaRPr lang="zh-TW" altLang="en-US" dirty="0"/>
          </a:p>
        </p:txBody>
      </p:sp>
      <p:pic>
        <p:nvPicPr>
          <p:cNvPr id="30" name="圖片 29"/>
          <p:cNvPicPr>
            <a:picLocks noChangeAspect="1"/>
          </p:cNvPicPr>
          <p:nvPr/>
        </p:nvPicPr>
        <p:blipFill>
          <a:blip r:embed="rId3"/>
          <a:stretch>
            <a:fillRect/>
          </a:stretch>
        </p:blipFill>
        <p:spPr>
          <a:xfrm>
            <a:off x="8318051" y="3504198"/>
            <a:ext cx="2526544" cy="2526544"/>
          </a:xfrm>
          <a:prstGeom prst="rect">
            <a:avLst/>
          </a:prstGeom>
        </p:spPr>
      </p:pic>
    </p:spTree>
    <p:extLst>
      <p:ext uri="{BB962C8B-B14F-4D97-AF65-F5344CB8AC3E}">
        <p14:creationId xmlns:p14="http://schemas.microsoft.com/office/powerpoint/2010/main" val="27562636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機器人理財</a:t>
            </a:r>
            <a:endParaRPr lang="zh-TW" altLang="en-US" dirty="0"/>
          </a:p>
        </p:txBody>
      </p:sp>
      <p:sp>
        <p:nvSpPr>
          <p:cNvPr id="3" name="內容版面配置區 2"/>
          <p:cNvSpPr>
            <a:spLocks noGrp="1"/>
          </p:cNvSpPr>
          <p:nvPr>
            <p:ph idx="1"/>
          </p:nvPr>
        </p:nvSpPr>
        <p:spPr>
          <a:xfrm>
            <a:off x="612058" y="1474839"/>
            <a:ext cx="5502415" cy="4702124"/>
          </a:xfrm>
        </p:spPr>
        <p:txBody>
          <a:bodyPr/>
          <a:lstStyle/>
          <a:p>
            <a:pPr>
              <a:lnSpc>
                <a:spcPct val="120000"/>
              </a:lnSpc>
              <a:spcBef>
                <a:spcPts val="600"/>
              </a:spcBef>
              <a:spcAft>
                <a:spcPts val="600"/>
              </a:spcAft>
            </a:pPr>
            <a:r>
              <a:rPr lang="zh-TW" altLang="en-US" b="1" dirty="0"/>
              <a:t>概念｜</a:t>
            </a:r>
            <a:r>
              <a:rPr lang="zh-TW" altLang="en-US" dirty="0"/>
              <a:t> 利用機器人幫客戶制定出低成本的投資組合計劃，能夠提高收益，且不會高昂費用</a:t>
            </a:r>
          </a:p>
          <a:p>
            <a:pPr>
              <a:lnSpc>
                <a:spcPct val="120000"/>
              </a:lnSpc>
              <a:spcBef>
                <a:spcPts val="600"/>
              </a:spcBef>
              <a:spcAft>
                <a:spcPts val="600"/>
              </a:spcAft>
            </a:pPr>
            <a:r>
              <a:rPr lang="zh-TW" altLang="en-US" b="1" dirty="0"/>
              <a:t>現況｜</a:t>
            </a:r>
            <a:r>
              <a:rPr lang="zh-TW" altLang="en-US" dirty="0"/>
              <a:t> 美國採自動化諮詢和理專輔助諮詢兩大模式，委由機器人提供較簡單理財資訊</a:t>
            </a:r>
          </a:p>
          <a:p>
            <a:pPr>
              <a:lnSpc>
                <a:spcPct val="120000"/>
              </a:lnSpc>
              <a:spcBef>
                <a:spcPts val="600"/>
              </a:spcBef>
              <a:spcAft>
                <a:spcPts val="600"/>
              </a:spcAft>
            </a:pPr>
            <a:r>
              <a:rPr lang="zh-TW" altLang="en-US" b="1" dirty="0"/>
              <a:t>案例｜</a:t>
            </a:r>
            <a:r>
              <a:rPr lang="zh-TW" altLang="en-US" dirty="0"/>
              <a:t> </a:t>
            </a:r>
            <a:r>
              <a:rPr lang="en-US" altLang="zh-TW" dirty="0"/>
              <a:t>Mint</a:t>
            </a:r>
            <a:r>
              <a:rPr lang="zh-TW" altLang="en-US" dirty="0"/>
              <a:t>、</a:t>
            </a:r>
            <a:r>
              <a:rPr lang="en-US" altLang="zh-TW" dirty="0"/>
              <a:t>Betterment</a:t>
            </a:r>
            <a:r>
              <a:rPr lang="zh-TW" altLang="en-US" dirty="0"/>
              <a:t>、</a:t>
            </a:r>
            <a:r>
              <a:rPr lang="en-US" altLang="zh-TW" dirty="0" err="1"/>
              <a:t>WealthFront</a:t>
            </a:r>
            <a:r>
              <a:rPr lang="zh-TW" altLang="en-US" dirty="0"/>
              <a:t>、</a:t>
            </a:r>
            <a:r>
              <a:rPr lang="en-US" altLang="zh-TW" dirty="0"/>
              <a:t>Personal Capital</a:t>
            </a:r>
          </a:p>
          <a:p>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a:t>
            </a:r>
            <a:r>
              <a:rPr lang="zh-TW" altLang="en-US" dirty="0"/>
              <a:t>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20</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3882" y="1547438"/>
            <a:ext cx="5715000" cy="3438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48284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a:t>互聯網信用評價</a:t>
            </a:r>
            <a:endParaRPr lang="zh-TW" altLang="en-US"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a:t>
            </a:r>
            <a:r>
              <a:rPr lang="zh-TW" altLang="en-US" dirty="0"/>
              <a:t>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21</a:t>
            </a:fld>
            <a:endParaRPr lang="zh-TW" altLang="en-US" dirty="0"/>
          </a:p>
        </p:txBody>
      </p:sp>
      <p:sp>
        <p:nvSpPr>
          <p:cNvPr id="9" name="內容版面配置區 2"/>
          <p:cNvSpPr>
            <a:spLocks noGrp="1"/>
          </p:cNvSpPr>
          <p:nvPr>
            <p:ph idx="1"/>
          </p:nvPr>
        </p:nvSpPr>
        <p:spPr>
          <a:xfrm>
            <a:off x="612057" y="1474839"/>
            <a:ext cx="4836244" cy="4702124"/>
          </a:xfrm>
        </p:spPr>
        <p:txBody>
          <a:bodyPr>
            <a:noAutofit/>
          </a:bodyPr>
          <a:lstStyle/>
          <a:p>
            <a:pPr>
              <a:lnSpc>
                <a:spcPct val="120000"/>
              </a:lnSpc>
              <a:spcBef>
                <a:spcPts val="600"/>
              </a:spcBef>
              <a:spcAft>
                <a:spcPts val="600"/>
              </a:spcAft>
            </a:pPr>
            <a:r>
              <a:rPr lang="zh-TW" altLang="en-US" sz="2400" b="1" dirty="0">
                <a:latin typeface="+mj-ea"/>
              </a:rPr>
              <a:t>概念｜</a:t>
            </a:r>
            <a:r>
              <a:rPr lang="zh-CN" altLang="en-US" sz="2400" dirty="0"/>
              <a:t>基於使用者的互聯網資料進行挖掘分析後給出相應的個人信用評分</a:t>
            </a:r>
            <a:endParaRPr lang="en-US" altLang="zh-TW" sz="2400" b="1" dirty="0">
              <a:latin typeface="+mj-ea"/>
            </a:endParaRPr>
          </a:p>
          <a:p>
            <a:pPr>
              <a:lnSpc>
                <a:spcPct val="120000"/>
              </a:lnSpc>
              <a:spcBef>
                <a:spcPts val="600"/>
              </a:spcBef>
              <a:spcAft>
                <a:spcPts val="600"/>
              </a:spcAft>
            </a:pPr>
            <a:r>
              <a:rPr lang="zh-TW" altLang="en-US" sz="2400" b="1" dirty="0">
                <a:latin typeface="+mj-ea"/>
              </a:rPr>
              <a:t>現況｜</a:t>
            </a:r>
            <a:r>
              <a:rPr lang="zh-CN" altLang="en-US" sz="2400" dirty="0"/>
              <a:t>互聯網信評應用場景不斷增加，消費信貸迅速擴張，</a:t>
            </a:r>
            <a:r>
              <a:rPr lang="en-US" altLang="zh-CN" sz="2400" dirty="0"/>
              <a:t>P2P </a:t>
            </a:r>
            <a:r>
              <a:rPr lang="zh-CN" altLang="en-US" sz="2400" dirty="0"/>
              <a:t>網貸、電商供應鏈金融等泛網路信貸風險高等都給互聯網信評機構帶來極大的發展機遇</a:t>
            </a:r>
            <a:endParaRPr lang="en-US" altLang="zh-TW" sz="2400" dirty="0">
              <a:latin typeface="+mj-ea"/>
            </a:endParaRPr>
          </a:p>
          <a:p>
            <a:pPr>
              <a:lnSpc>
                <a:spcPct val="120000"/>
              </a:lnSpc>
              <a:spcBef>
                <a:spcPts val="0"/>
              </a:spcBef>
            </a:pPr>
            <a:r>
              <a:rPr lang="zh-TW" altLang="en-US" sz="2400" b="1" dirty="0">
                <a:latin typeface="+mj-ea"/>
              </a:rPr>
              <a:t>案例｜</a:t>
            </a:r>
            <a:r>
              <a:rPr lang="zh-TW" altLang="en-US" sz="2400" dirty="0"/>
              <a:t>芝麻信用、 </a:t>
            </a:r>
            <a:r>
              <a:rPr lang="en-US" altLang="zh-TW" sz="2400" dirty="0"/>
              <a:t>Experian</a:t>
            </a:r>
            <a:r>
              <a:rPr lang="zh-TW" altLang="en-US" sz="2400" dirty="0"/>
              <a:t>、</a:t>
            </a:r>
            <a:r>
              <a:rPr lang="en-US" altLang="zh-TW" sz="2400" dirty="0"/>
              <a:t> Equifax</a:t>
            </a:r>
            <a:r>
              <a:rPr lang="zh-TW" altLang="en-US" sz="2400" dirty="0"/>
              <a:t> </a:t>
            </a:r>
          </a:p>
        </p:txBody>
      </p:sp>
      <p:pic>
        <p:nvPicPr>
          <p:cNvPr id="7" name="圖片 6"/>
          <p:cNvPicPr>
            <a:picLocks noChangeAspect="1"/>
          </p:cNvPicPr>
          <p:nvPr/>
        </p:nvPicPr>
        <p:blipFill>
          <a:blip r:embed="rId2"/>
          <a:stretch>
            <a:fillRect/>
          </a:stretch>
        </p:blipFill>
        <p:spPr>
          <a:xfrm>
            <a:off x="5374970" y="1738648"/>
            <a:ext cx="6456421" cy="3783868"/>
          </a:xfrm>
          <a:prstGeom prst="rect">
            <a:avLst/>
          </a:prstGeom>
        </p:spPr>
      </p:pic>
    </p:spTree>
    <p:extLst>
      <p:ext uri="{BB962C8B-B14F-4D97-AF65-F5344CB8AC3E}">
        <p14:creationId xmlns:p14="http://schemas.microsoft.com/office/powerpoint/2010/main" val="42282142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互聯網保險</a:t>
            </a:r>
          </a:p>
        </p:txBody>
      </p:sp>
      <p:sp>
        <p:nvSpPr>
          <p:cNvPr id="3" name="內容版面配置區 2"/>
          <p:cNvSpPr>
            <a:spLocks noGrp="1"/>
          </p:cNvSpPr>
          <p:nvPr>
            <p:ph idx="1"/>
          </p:nvPr>
        </p:nvSpPr>
        <p:spPr>
          <a:xfrm>
            <a:off x="6600657" y="1405641"/>
            <a:ext cx="5167407" cy="4702124"/>
          </a:xfrm>
        </p:spPr>
        <p:txBody>
          <a:bodyPr>
            <a:normAutofit/>
          </a:bodyPr>
          <a:lstStyle/>
          <a:p>
            <a:pPr>
              <a:spcBef>
                <a:spcPts val="600"/>
              </a:spcBef>
              <a:spcAft>
                <a:spcPts val="600"/>
              </a:spcAft>
            </a:pPr>
            <a:r>
              <a:rPr lang="zh-TW" altLang="en-US" sz="2400" b="1" dirty="0">
                <a:latin typeface="+mn-ea"/>
              </a:rPr>
              <a:t>概念｜</a:t>
            </a:r>
            <a:r>
              <a:rPr lang="zh-TW" altLang="en-US" sz="2400" dirty="0">
                <a:latin typeface="+mn-ea"/>
              </a:rPr>
              <a:t>指保險機構依托互聯網和移動通信等技術，通過自營網絡平台、第三方網絡平台等訂立保險合約、提供保險服務的業務</a:t>
            </a:r>
            <a:endParaRPr lang="en-US" altLang="zh-TW" sz="2400" b="1" dirty="0">
              <a:latin typeface="+mn-ea"/>
            </a:endParaRPr>
          </a:p>
          <a:p>
            <a:pPr>
              <a:lnSpc>
                <a:spcPct val="120000"/>
              </a:lnSpc>
              <a:spcBef>
                <a:spcPts val="600"/>
              </a:spcBef>
              <a:spcAft>
                <a:spcPts val="600"/>
              </a:spcAft>
            </a:pPr>
            <a:r>
              <a:rPr lang="zh-TW" altLang="en-US" sz="2400" b="1" dirty="0">
                <a:latin typeface="+mn-ea"/>
              </a:rPr>
              <a:t>現況｜</a:t>
            </a:r>
            <a:r>
              <a:rPr lang="zh-TW" altLang="en-US" sz="2400" dirty="0">
                <a:latin typeface="+mn-ea"/>
              </a:rPr>
              <a:t>目前互聯網保險的商業模式變革主要以銷售渠道變革為主，險種創新和定價模式變革為輔</a:t>
            </a:r>
            <a:endParaRPr lang="en-US" altLang="zh-TW" sz="2400" dirty="0">
              <a:latin typeface="+mn-ea"/>
            </a:endParaRPr>
          </a:p>
          <a:p>
            <a:pPr>
              <a:lnSpc>
                <a:spcPct val="120000"/>
              </a:lnSpc>
              <a:spcBef>
                <a:spcPts val="600"/>
              </a:spcBef>
              <a:spcAft>
                <a:spcPts val="600"/>
              </a:spcAft>
            </a:pPr>
            <a:r>
              <a:rPr lang="zh-TW" altLang="en-US" sz="2400" b="1" dirty="0">
                <a:latin typeface="+mn-ea"/>
              </a:rPr>
              <a:t>案例｜</a:t>
            </a:r>
            <a:r>
              <a:rPr lang="en-US" altLang="zh-TW" sz="2400" dirty="0" err="1">
                <a:latin typeface="+mn-ea"/>
              </a:rPr>
              <a:t>Friendsurance</a:t>
            </a:r>
            <a:r>
              <a:rPr lang="zh-TW" altLang="en-US" sz="2400" dirty="0">
                <a:latin typeface="+mn-ea"/>
              </a:rPr>
              <a:t> 、</a:t>
            </a:r>
            <a:r>
              <a:rPr lang="en-US" altLang="zh-TW" sz="2400" dirty="0">
                <a:latin typeface="+mn-ea"/>
              </a:rPr>
              <a:t>Guevara</a:t>
            </a:r>
            <a:r>
              <a:rPr lang="zh-TW" altLang="en-US" sz="2400" dirty="0">
                <a:latin typeface="+mn-ea"/>
              </a:rPr>
              <a:t>、眾安保險</a:t>
            </a:r>
          </a:p>
          <a:p>
            <a:pPr>
              <a:spcBef>
                <a:spcPts val="600"/>
              </a:spcBef>
              <a:spcAft>
                <a:spcPts val="600"/>
              </a:spcAft>
            </a:pPr>
            <a:endParaRPr lang="zh-TW" altLang="en-US" sz="2400" dirty="0">
              <a:latin typeface="+mn-ea"/>
            </a:endParaRPr>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a:t>
            </a:r>
            <a:r>
              <a:rPr lang="zh-TW" altLang="en-US" dirty="0"/>
              <a:t>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22</a:t>
            </a:fld>
            <a:endParaRPr lang="zh-TW" altLang="en-US" dirty="0"/>
          </a:p>
        </p:txBody>
      </p:sp>
      <p:pic>
        <p:nvPicPr>
          <p:cNvPr id="11" name="圖片 10"/>
          <p:cNvPicPr>
            <a:picLocks noChangeAspect="1"/>
          </p:cNvPicPr>
          <p:nvPr/>
        </p:nvPicPr>
        <p:blipFill rotWithShape="1">
          <a:blip r:embed="rId2"/>
          <a:srcRect l="2602"/>
          <a:stretch/>
        </p:blipFill>
        <p:spPr>
          <a:xfrm>
            <a:off x="480285" y="1727199"/>
            <a:ext cx="5952884" cy="3985555"/>
          </a:xfrm>
          <a:prstGeom prst="rect">
            <a:avLst/>
          </a:prstGeom>
        </p:spPr>
      </p:pic>
    </p:spTree>
    <p:extLst>
      <p:ext uri="{BB962C8B-B14F-4D97-AF65-F5344CB8AC3E}">
        <p14:creationId xmlns:p14="http://schemas.microsoft.com/office/powerpoint/2010/main" val="36721323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電商金融</a:t>
            </a:r>
          </a:p>
        </p:txBody>
      </p:sp>
      <p:sp>
        <p:nvSpPr>
          <p:cNvPr id="3" name="內容版面配置區 2"/>
          <p:cNvSpPr>
            <a:spLocks noGrp="1"/>
          </p:cNvSpPr>
          <p:nvPr>
            <p:ph idx="1"/>
          </p:nvPr>
        </p:nvSpPr>
        <p:spPr>
          <a:xfrm>
            <a:off x="465068" y="1564963"/>
            <a:ext cx="11067673" cy="920119"/>
          </a:xfrm>
        </p:spPr>
        <p:txBody>
          <a:bodyPr>
            <a:noAutofit/>
          </a:bodyPr>
          <a:lstStyle/>
          <a:p>
            <a:pPr>
              <a:spcBef>
                <a:spcPts val="600"/>
              </a:spcBef>
              <a:spcAft>
                <a:spcPts val="600"/>
              </a:spcAft>
            </a:pPr>
            <a:r>
              <a:rPr lang="zh-TW" altLang="en-US" sz="2400" b="1" dirty="0">
                <a:latin typeface="+mj-ea"/>
              </a:rPr>
              <a:t>概念｜</a:t>
            </a:r>
            <a:r>
              <a:rPr lang="zh-TW" altLang="en-US" sz="2400" dirty="0"/>
              <a:t>金融服務營運基於電子商務平台，交易過程中達到物流、信息流、資金流的統一，提高資金運行效率，向客戶提供結算、融資、保險等金融服務</a:t>
            </a:r>
            <a:endParaRPr lang="en-US" altLang="zh-TW" sz="2400" dirty="0"/>
          </a:p>
          <a:p>
            <a:pPr>
              <a:spcBef>
                <a:spcPts val="600"/>
              </a:spcBef>
              <a:spcAft>
                <a:spcPts val="600"/>
              </a:spcAft>
            </a:pPr>
            <a:r>
              <a:rPr lang="zh-TW" altLang="en-US" sz="2400" b="1" dirty="0">
                <a:latin typeface="+mj-ea"/>
              </a:rPr>
              <a:t>現況｜</a:t>
            </a:r>
            <a:r>
              <a:rPr lang="zh-TW" altLang="en-US" sz="2400" dirty="0">
                <a:latin typeface="+mj-ea"/>
              </a:rPr>
              <a:t>包括直接放貸和間接放貸兩種</a:t>
            </a:r>
            <a:r>
              <a:rPr lang="zh-TW" altLang="en-US" sz="2400" dirty="0" smtClean="0">
                <a:latin typeface="+mj-ea"/>
              </a:rPr>
              <a:t>。</a:t>
            </a:r>
            <a:endParaRPr lang="en-US" altLang="zh-TW" sz="2400"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a:t>
            </a:r>
            <a:r>
              <a:rPr lang="zh-TW" altLang="en-US" dirty="0"/>
              <a:t>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23</a:t>
            </a:fld>
            <a:endParaRPr lang="zh-TW" altLang="en-US" dirty="0"/>
          </a:p>
        </p:txBody>
      </p:sp>
      <p:sp>
        <p:nvSpPr>
          <p:cNvPr id="25" name="內容版面配置區 2"/>
          <p:cNvSpPr txBox="1">
            <a:spLocks/>
          </p:cNvSpPr>
          <p:nvPr/>
        </p:nvSpPr>
        <p:spPr>
          <a:xfrm>
            <a:off x="678732" y="2839410"/>
            <a:ext cx="3674194" cy="1921134"/>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spcAft>
                <a:spcPts val="600"/>
              </a:spcAft>
              <a:buNone/>
            </a:pPr>
            <a:r>
              <a:rPr lang="zh-TW" altLang="en-US" sz="2400" dirty="0">
                <a:latin typeface="+mj-ea"/>
              </a:rPr>
              <a:t>目前阿里巴巴、蘇寧、唯品會已拿到了開展獨立貸款業務的牌照，採用的就是通過旗下的小額貸款公司進行放貸</a:t>
            </a:r>
            <a:endParaRPr lang="en-US" altLang="zh-TW" sz="2400" dirty="0">
              <a:latin typeface="+mj-ea"/>
            </a:endParaRPr>
          </a:p>
        </p:txBody>
      </p:sp>
      <p:pic>
        <p:nvPicPr>
          <p:cNvPr id="26" name="圖片 25"/>
          <p:cNvPicPr>
            <a:picLocks noChangeAspect="1"/>
          </p:cNvPicPr>
          <p:nvPr/>
        </p:nvPicPr>
        <p:blipFill rotWithShape="1">
          <a:blip r:embed="rId3"/>
          <a:srcRect l="2087" t="5073" r="2198" b="5095"/>
          <a:stretch/>
        </p:blipFill>
        <p:spPr>
          <a:xfrm>
            <a:off x="4648347" y="3144404"/>
            <a:ext cx="7207422" cy="2932840"/>
          </a:xfrm>
          <a:prstGeom prst="rect">
            <a:avLst/>
          </a:prstGeom>
        </p:spPr>
      </p:pic>
      <p:sp>
        <p:nvSpPr>
          <p:cNvPr id="27" name="內容版面配置區 2"/>
          <p:cNvSpPr txBox="1">
            <a:spLocks/>
          </p:cNvSpPr>
          <p:nvPr/>
        </p:nvSpPr>
        <p:spPr>
          <a:xfrm>
            <a:off x="440607" y="4739736"/>
            <a:ext cx="3721818" cy="1506906"/>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spcAft>
                <a:spcPts val="600"/>
              </a:spcAft>
            </a:pPr>
            <a:r>
              <a:rPr lang="zh-TW" altLang="en-US" sz="2400" b="1" dirty="0">
                <a:latin typeface="+mj-ea"/>
              </a:rPr>
              <a:t>案例｜</a:t>
            </a:r>
            <a:r>
              <a:rPr lang="zh-TW" altLang="en-US" sz="2400" dirty="0"/>
              <a:t>螞蟻金服、京東金融</a:t>
            </a:r>
            <a:r>
              <a:rPr lang="zh-TW" altLang="en-US" sz="2400" dirty="0">
                <a:latin typeface="+mj-ea"/>
              </a:rPr>
              <a:t>、蘇寧、唯品會</a:t>
            </a:r>
            <a:endParaRPr lang="zh-TW" altLang="en-US" sz="2400" dirty="0"/>
          </a:p>
        </p:txBody>
      </p:sp>
    </p:spTree>
    <p:extLst>
      <p:ext uri="{BB962C8B-B14F-4D97-AF65-F5344CB8AC3E}">
        <p14:creationId xmlns:p14="http://schemas.microsoft.com/office/powerpoint/2010/main" val="25172899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群組 9"/>
          <p:cNvGrpSpPr/>
          <p:nvPr/>
        </p:nvGrpSpPr>
        <p:grpSpPr>
          <a:xfrm>
            <a:off x="6247604" y="3832561"/>
            <a:ext cx="5904000" cy="2899999"/>
            <a:chOff x="6247604" y="3832561"/>
            <a:chExt cx="5904000" cy="2899999"/>
          </a:xfrm>
        </p:grpSpPr>
        <p:pic>
          <p:nvPicPr>
            <p:cNvPr id="8" name="圖片 7" descr="21963.png"/>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247604" y="3832561"/>
              <a:ext cx="5904000" cy="2529563"/>
            </a:xfrm>
            <a:prstGeom prst="rect">
              <a:avLst/>
            </a:prstGeom>
          </p:spPr>
        </p:pic>
        <p:sp>
          <p:nvSpPr>
            <p:cNvPr id="9" name="矩形 8"/>
            <p:cNvSpPr/>
            <p:nvPr/>
          </p:nvSpPr>
          <p:spPr>
            <a:xfrm>
              <a:off x="7819922" y="6388876"/>
              <a:ext cx="2759364" cy="343684"/>
            </a:xfrm>
            <a:prstGeom prst="rect">
              <a:avLst/>
            </a:prstGeom>
          </p:spPr>
          <p:txBody>
            <a:bodyPr wrap="none">
              <a:spAutoFit/>
            </a:bodyPr>
            <a:lstStyle/>
            <a:p>
              <a:pPr marL="109537" indent="0" algn="ctr">
                <a:lnSpc>
                  <a:spcPct val="120000"/>
                </a:lnSpc>
                <a:buNone/>
              </a:pPr>
              <a:r>
                <a:rPr lang="zh-TW" altLang="en-US" sz="1400" dirty="0" smtClean="0">
                  <a:latin typeface="+mj-ea"/>
                </a:rPr>
                <a:t>圖片來源：</a:t>
              </a:r>
              <a:r>
                <a:rPr lang="en-US" altLang="zh-TW" sz="1400" dirty="0"/>
                <a:t>https://</a:t>
              </a:r>
              <a:r>
                <a:rPr lang="en-US" altLang="zh-TW" sz="1400" dirty="0" err="1"/>
                <a:t>flic.kr</a:t>
              </a:r>
              <a:r>
                <a:rPr lang="en-US" altLang="zh-TW" sz="1400" dirty="0"/>
                <a:t>/p/</a:t>
              </a:r>
              <a:r>
                <a:rPr lang="en-US" altLang="zh-TW" sz="1400" dirty="0" err="1"/>
                <a:t>tSxePP</a:t>
              </a:r>
              <a:endParaRPr lang="en-US" altLang="zh-TW" sz="1400" dirty="0">
                <a:latin typeface="+mj-ea"/>
              </a:endParaRPr>
            </a:p>
          </p:txBody>
        </p:sp>
      </p:grpSp>
      <p:sp>
        <p:nvSpPr>
          <p:cNvPr id="2" name="標題 1"/>
          <p:cNvSpPr>
            <a:spLocks noGrp="1"/>
          </p:cNvSpPr>
          <p:nvPr>
            <p:ph type="title"/>
          </p:nvPr>
        </p:nvSpPr>
        <p:spPr/>
        <p:txBody>
          <a:bodyPr>
            <a:normAutofit/>
          </a:bodyPr>
          <a:lstStyle/>
          <a:p>
            <a:r>
              <a:rPr kumimoji="1" lang="zh-TW" altLang="en-US" sz="3600" dirty="0" smtClean="0"/>
              <a:t>互聯網金融之機會（</a:t>
            </a:r>
            <a:r>
              <a:rPr kumimoji="1" lang="en-US" altLang="zh-TW" sz="3600" dirty="0" smtClean="0"/>
              <a:t>1/2</a:t>
            </a:r>
            <a:r>
              <a:rPr kumimoji="1" lang="zh-TW" altLang="en-US" sz="3600" dirty="0" smtClean="0"/>
              <a:t>） </a:t>
            </a:r>
            <a:r>
              <a:rPr kumimoji="1" lang="en-US" altLang="zh-TW" sz="3600" dirty="0" smtClean="0"/>
              <a:t>–</a:t>
            </a:r>
            <a:r>
              <a:rPr kumimoji="1" lang="zh-TW" altLang="en-US" sz="3600" dirty="0" smtClean="0"/>
              <a:t> 科技業</a:t>
            </a:r>
            <a:r>
              <a:rPr kumimoji="1" lang="en-US" altLang="zh-TW" sz="3600" dirty="0"/>
              <a:t>/</a:t>
            </a:r>
            <a:r>
              <a:rPr kumimoji="1" lang="zh-TW" altLang="en-US" sz="3600" dirty="0" smtClean="0"/>
              <a:t>電商業</a:t>
            </a:r>
            <a:endParaRPr kumimoji="1" lang="zh-TW" altLang="en-US" sz="3600" dirty="0"/>
          </a:p>
        </p:txBody>
      </p:sp>
      <p:sp>
        <p:nvSpPr>
          <p:cNvPr id="3" name="內容版面配置區 2"/>
          <p:cNvSpPr>
            <a:spLocks noGrp="1"/>
          </p:cNvSpPr>
          <p:nvPr>
            <p:ph idx="1"/>
          </p:nvPr>
        </p:nvSpPr>
        <p:spPr/>
        <p:txBody>
          <a:bodyPr>
            <a:noAutofit/>
          </a:bodyPr>
          <a:lstStyle/>
          <a:p>
            <a:r>
              <a:rPr kumimoji="1" lang="zh-TW" altLang="en-US" sz="2400" dirty="0" smtClean="0"/>
              <a:t>利用行動網路的低成本，搶佔支付市場（電子支付、行動支付）</a:t>
            </a:r>
            <a:endParaRPr kumimoji="1" lang="en-US" altLang="zh-TW" sz="2400" dirty="0" smtClean="0"/>
          </a:p>
          <a:p>
            <a:r>
              <a:rPr kumimoji="1" lang="zh-TW" altLang="en-US" sz="2400" dirty="0" smtClean="0"/>
              <a:t>透過平台，匯聚小眾資金成大額資金用戶，享受較低服務費及賺取差價</a:t>
            </a:r>
            <a:endParaRPr kumimoji="1" lang="en-US" altLang="zh-TW" sz="2400" dirty="0" smtClean="0"/>
          </a:p>
          <a:p>
            <a:r>
              <a:rPr kumimoji="1" lang="zh-TW" altLang="en-US" sz="2400" dirty="0"/>
              <a:t>電商業依據</a:t>
            </a:r>
            <a:r>
              <a:rPr kumimoji="1" lang="zh-TW" altLang="en-US" sz="2400" dirty="0" smtClean="0"/>
              <a:t>不同族群之特性，建立小型入口網站／理財平台</a:t>
            </a:r>
            <a:endParaRPr kumimoji="1" lang="en-US" altLang="zh-TW" sz="2400" dirty="0" smtClean="0"/>
          </a:p>
          <a:p>
            <a:r>
              <a:rPr kumimoji="1" lang="zh-TW" altLang="en-US" sz="2400" dirty="0" smtClean="0"/>
              <a:t>金融科技安全性之確保</a:t>
            </a:r>
            <a:endParaRPr kumimoji="1" lang="en-US" altLang="zh-TW" sz="2400" dirty="0" smtClean="0"/>
          </a:p>
          <a:p>
            <a:pPr lvl="1"/>
            <a:r>
              <a:rPr kumimoji="1" lang="zh-TW" altLang="en-US" sz="2000" dirty="0" smtClean="0"/>
              <a:t>安全支付軟體</a:t>
            </a:r>
            <a:endParaRPr kumimoji="1" lang="en-US" altLang="zh-TW" sz="2000" dirty="0" smtClean="0"/>
          </a:p>
          <a:p>
            <a:pPr lvl="1"/>
            <a:r>
              <a:rPr kumimoji="1" lang="zh-TW" altLang="en-US" sz="2000" dirty="0" smtClean="0"/>
              <a:t>雙方支付及交易安全</a:t>
            </a:r>
            <a:endParaRPr kumimoji="1" lang="en-US" altLang="zh-TW" sz="2000" dirty="0" smtClean="0"/>
          </a:p>
          <a:p>
            <a:pPr lvl="1"/>
            <a:r>
              <a:rPr kumimoji="1" lang="zh-TW" altLang="en-US" sz="2000" dirty="0" smtClean="0"/>
              <a:t>借款人之背景審查</a:t>
            </a:r>
            <a:endParaRPr kumimoji="1" lang="en-US" altLang="zh-TW" sz="2000" dirty="0" smtClean="0"/>
          </a:p>
          <a:p>
            <a:pPr lvl="1"/>
            <a:r>
              <a:rPr kumimoji="1" lang="zh-TW" altLang="en-US" sz="2000" dirty="0" smtClean="0"/>
              <a:t>風險評估、量身訂造</a:t>
            </a:r>
            <a:endParaRPr kumimoji="1" lang="zh-TW" altLang="en-US" sz="2000"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網路經濟與數位金融</a:t>
            </a:r>
            <a:r>
              <a:rPr lang="en-US" altLang="zh-TW" dirty="0" smtClean="0"/>
              <a:t>》</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24</a:t>
            </a:fld>
            <a:endParaRPr lang="zh-TW" altLang="en-US" dirty="0"/>
          </a:p>
        </p:txBody>
      </p:sp>
    </p:spTree>
    <p:extLst>
      <p:ext uri="{BB962C8B-B14F-4D97-AF65-F5344CB8AC3E}">
        <p14:creationId xmlns:p14="http://schemas.microsoft.com/office/powerpoint/2010/main" val="8678679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互聯網金融之機會（</a:t>
            </a:r>
            <a:r>
              <a:rPr kumimoji="1" lang="en-US" altLang="zh-TW" sz="3600" dirty="0" smtClean="0"/>
              <a:t>2/2</a:t>
            </a:r>
            <a:r>
              <a:rPr kumimoji="1" lang="zh-TW" altLang="en-US" sz="3600" dirty="0" smtClean="0"/>
              <a:t>）</a:t>
            </a:r>
            <a:r>
              <a:rPr kumimoji="1" lang="en-US" altLang="zh-TW" sz="3600" dirty="0" smtClean="0"/>
              <a:t> –</a:t>
            </a:r>
            <a:r>
              <a:rPr kumimoji="1" lang="zh-TW" altLang="en-US" sz="3600" dirty="0" smtClean="0"/>
              <a:t> 金融業者角度</a:t>
            </a:r>
            <a:endParaRPr kumimoji="1" lang="zh-TW" altLang="en-US" sz="3600" dirty="0"/>
          </a:p>
        </p:txBody>
      </p:sp>
      <p:sp>
        <p:nvSpPr>
          <p:cNvPr id="3" name="內容版面配置區 2"/>
          <p:cNvSpPr>
            <a:spLocks noGrp="1"/>
          </p:cNvSpPr>
          <p:nvPr>
            <p:ph idx="1"/>
          </p:nvPr>
        </p:nvSpPr>
        <p:spPr>
          <a:xfrm>
            <a:off x="625309" y="1448335"/>
            <a:ext cx="11002297" cy="4702124"/>
          </a:xfrm>
        </p:spPr>
        <p:txBody>
          <a:bodyPr>
            <a:normAutofit lnSpcReduction="10000"/>
          </a:bodyPr>
          <a:lstStyle/>
          <a:p>
            <a:pPr marL="0" indent="0">
              <a:lnSpc>
                <a:spcPct val="110000"/>
              </a:lnSpc>
              <a:buNone/>
            </a:pPr>
            <a:r>
              <a:rPr lang="zh-TW" altLang="en-US" sz="2800" dirty="0" smtClean="0"/>
              <a:t>導入</a:t>
            </a:r>
            <a:r>
              <a:rPr lang="en-US" altLang="zh-TW" sz="2800" dirty="0" smtClean="0"/>
              <a:t>Fintech </a:t>
            </a:r>
            <a:r>
              <a:rPr lang="zh-TW" altLang="en-US" sz="2800" dirty="0"/>
              <a:t>新</a:t>
            </a:r>
            <a:r>
              <a:rPr lang="zh-TW" altLang="en-US" sz="2800" dirty="0" smtClean="0"/>
              <a:t>技術與轉投資</a:t>
            </a:r>
            <a:r>
              <a:rPr lang="en-US" altLang="zh-TW" sz="2800" dirty="0" smtClean="0"/>
              <a:t>Fintech</a:t>
            </a:r>
            <a:r>
              <a:rPr lang="zh-TW" altLang="en-US" sz="2800" dirty="0"/>
              <a:t>新</a:t>
            </a:r>
            <a:r>
              <a:rPr lang="zh-TW" altLang="en-US" sz="2800" dirty="0" smtClean="0"/>
              <a:t>公司</a:t>
            </a:r>
            <a:endParaRPr lang="en-US" altLang="zh-TW" sz="2800" dirty="0" smtClean="0"/>
          </a:p>
          <a:p>
            <a:pPr>
              <a:lnSpc>
                <a:spcPct val="110000"/>
              </a:lnSpc>
            </a:pPr>
            <a:r>
              <a:rPr lang="zh-TW" altLang="en-US" sz="2800" dirty="0" smtClean="0"/>
              <a:t>建立互聯網金融銷售平台</a:t>
            </a:r>
            <a:endParaRPr lang="en-US" altLang="zh-Hant" sz="2800" dirty="0" smtClean="0"/>
          </a:p>
          <a:p>
            <a:pPr lvl="1">
              <a:lnSpc>
                <a:spcPct val="110000"/>
              </a:lnSpc>
            </a:pPr>
            <a:r>
              <a:rPr lang="zh-Hant" altLang="en-US" dirty="0" smtClean="0"/>
              <a:t>多元</a:t>
            </a:r>
            <a:r>
              <a:rPr lang="en-US" altLang="zh-Hant" dirty="0"/>
              <a:t>(</a:t>
            </a:r>
            <a:r>
              <a:rPr lang="zh-TW" altLang="en-US" dirty="0"/>
              <a:t>實體 </a:t>
            </a:r>
            <a:r>
              <a:rPr lang="zh-TW" altLang="en-US" dirty="0">
                <a:latin typeface="新細明體"/>
                <a:ea typeface="新細明體"/>
              </a:rPr>
              <a:t>、</a:t>
            </a:r>
            <a:r>
              <a:rPr lang="zh-TW" altLang="en-US" dirty="0" smtClean="0">
                <a:latin typeface="新細明體"/>
                <a:ea typeface="新細明體"/>
              </a:rPr>
              <a:t>虛擬</a:t>
            </a:r>
            <a:r>
              <a:rPr lang="en-US" altLang="zh-Hant" dirty="0" smtClean="0"/>
              <a:t>)</a:t>
            </a:r>
            <a:r>
              <a:rPr lang="zh-Hant" altLang="en-US" dirty="0" smtClean="0"/>
              <a:t>通路的整合</a:t>
            </a:r>
            <a:endParaRPr lang="en-US" altLang="zh-TW" dirty="0" smtClean="0"/>
          </a:p>
          <a:p>
            <a:pPr>
              <a:lnSpc>
                <a:spcPct val="110000"/>
              </a:lnSpc>
            </a:pPr>
            <a:r>
              <a:rPr lang="zh-TW" altLang="en-US" sz="2800" dirty="0" smtClean="0"/>
              <a:t>建立大數據金融預測平台</a:t>
            </a:r>
            <a:endParaRPr lang="en-US" altLang="zh-TW" sz="2800" dirty="0" smtClean="0"/>
          </a:p>
          <a:p>
            <a:pPr lvl="1">
              <a:lnSpc>
                <a:spcPct val="110000"/>
              </a:lnSpc>
            </a:pPr>
            <a:r>
              <a:rPr lang="zh-TW" altLang="en-US" dirty="0" smtClean="0"/>
              <a:t>顧客</a:t>
            </a:r>
            <a:r>
              <a:rPr lang="zh-TW" altLang="en-US" dirty="0" smtClean="0">
                <a:latin typeface="新細明體"/>
                <a:ea typeface="新細明體"/>
              </a:rPr>
              <a:t>、信用、投資風險評估</a:t>
            </a:r>
            <a:endParaRPr lang="zh-Hant" altLang="en-US" dirty="0" smtClean="0"/>
          </a:p>
          <a:p>
            <a:pPr>
              <a:lnSpc>
                <a:spcPct val="110000"/>
              </a:lnSpc>
            </a:pPr>
            <a:r>
              <a:rPr lang="zh-TW" altLang="en-US" sz="2800" dirty="0" smtClean="0">
                <a:latin typeface="+mn-ea"/>
              </a:rPr>
              <a:t>建立社群金融服務平台</a:t>
            </a:r>
            <a:endParaRPr lang="en-US" altLang="zh-TW" sz="2800" dirty="0" smtClean="0">
              <a:latin typeface="+mn-ea"/>
            </a:endParaRPr>
          </a:p>
          <a:p>
            <a:pPr lvl="1">
              <a:lnSpc>
                <a:spcPct val="110000"/>
              </a:lnSpc>
            </a:pPr>
            <a:r>
              <a:rPr lang="zh-TW" altLang="en-US" dirty="0" smtClean="0"/>
              <a:t>介入新興金融領域</a:t>
            </a:r>
            <a:r>
              <a:rPr lang="en-US" altLang="zh-TW" dirty="0" smtClean="0"/>
              <a:t>(P2P</a:t>
            </a:r>
            <a:r>
              <a:rPr lang="zh-TW" altLang="en-US" dirty="0" smtClean="0"/>
              <a:t>借貸</a:t>
            </a:r>
            <a:r>
              <a:rPr lang="zh-TW" altLang="en-US" dirty="0" smtClean="0">
                <a:latin typeface="新細明體"/>
                <a:ea typeface="新細明體"/>
              </a:rPr>
              <a:t>、群眾募資、虛擬貨幣</a:t>
            </a:r>
            <a:r>
              <a:rPr lang="en-US" altLang="zh-TW" dirty="0" smtClean="0">
                <a:latin typeface="新細明體"/>
                <a:ea typeface="新細明體"/>
              </a:rPr>
              <a:t>)</a:t>
            </a:r>
          </a:p>
          <a:p>
            <a:pPr marL="228600" lvl="1">
              <a:lnSpc>
                <a:spcPct val="110000"/>
              </a:lnSpc>
              <a:spcBef>
                <a:spcPts val="1000"/>
              </a:spcBef>
            </a:pPr>
            <a:r>
              <a:rPr lang="zh-TW" altLang="en-US" sz="2800" dirty="0" smtClean="0">
                <a:latin typeface="+mn-ea"/>
              </a:rPr>
              <a:t>建立</a:t>
            </a:r>
            <a:r>
              <a:rPr lang="zh-TW" altLang="en-US" sz="2800" smtClean="0">
                <a:latin typeface="+mn-ea"/>
              </a:rPr>
              <a:t>數位金融契約平台</a:t>
            </a:r>
            <a:endParaRPr lang="en-US" altLang="zh-TW" sz="2800" dirty="0" smtClean="0">
              <a:latin typeface="+mn-ea"/>
            </a:endParaRPr>
          </a:p>
          <a:p>
            <a:pPr lvl="1">
              <a:lnSpc>
                <a:spcPct val="110000"/>
              </a:lnSpc>
            </a:pPr>
            <a:r>
              <a:rPr lang="zh-TW" altLang="en-US" dirty="0" smtClean="0">
                <a:latin typeface="+mn-ea"/>
              </a:rPr>
              <a:t>提供</a:t>
            </a:r>
            <a:r>
              <a:rPr lang="zh-TW" altLang="en-US" dirty="0">
                <a:latin typeface="+mn-ea"/>
              </a:rPr>
              <a:t>區塊</a:t>
            </a:r>
            <a:r>
              <a:rPr lang="zh-TW" altLang="en-US" dirty="0" smtClean="0">
                <a:latin typeface="+mn-ea"/>
              </a:rPr>
              <a:t>鏈加密金融交易</a:t>
            </a:r>
            <a:r>
              <a:rPr lang="zh-TW" altLang="en-US" dirty="0" smtClean="0">
                <a:latin typeface="新細明體"/>
                <a:ea typeface="新細明體"/>
              </a:rPr>
              <a:t>、清算、資產管理服務</a:t>
            </a:r>
            <a:endParaRPr lang="en-US" altLang="zh-TW" dirty="0" smtClean="0">
              <a:latin typeface="新細明體"/>
              <a:ea typeface="新細明體"/>
            </a:endParaRPr>
          </a:p>
          <a:p>
            <a:pPr marL="0" indent="0">
              <a:lnSpc>
                <a:spcPct val="110000"/>
              </a:lnSpc>
              <a:buNone/>
            </a:pPr>
            <a:endParaRPr lang="en-US" altLang="zh-TW" dirty="0" smtClean="0"/>
          </a:p>
          <a:p>
            <a:pPr lvl="1">
              <a:lnSpc>
                <a:spcPct val="110000"/>
              </a:lnSpc>
            </a:pPr>
            <a:endParaRPr lang="zh-Hant" altLang="en-US" dirty="0" smtClean="0"/>
          </a:p>
          <a:p>
            <a:pPr>
              <a:lnSpc>
                <a:spcPct val="110000"/>
              </a:lnSpc>
            </a:pPr>
            <a:endParaRPr lang="zh-Hant" altLang="en-US" sz="2800"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網路經濟與數位金融</a:t>
            </a:r>
            <a:r>
              <a:rPr lang="en-US" altLang="zh-TW" dirty="0" smtClean="0"/>
              <a:t>》</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25</a:t>
            </a:fld>
            <a:endParaRPr lang="zh-TW" altLang="en-US" dirty="0"/>
          </a:p>
        </p:txBody>
      </p:sp>
      <p:pic>
        <p:nvPicPr>
          <p:cNvPr id="7" name="pasted-image.png"/>
          <p:cNvPicPr>
            <a:picLocks noChangeAspect="1"/>
          </p:cNvPicPr>
          <p:nvPr/>
        </p:nvPicPr>
        <p:blipFill>
          <a:blip r:embed="rId3">
            <a:extLst/>
          </a:blip>
          <a:srcRect l="8930" t="1404" r="8924" b="1276"/>
          <a:stretch>
            <a:fillRect/>
          </a:stretch>
        </p:blipFill>
        <p:spPr>
          <a:xfrm>
            <a:off x="8752095" y="2951174"/>
            <a:ext cx="2448000" cy="2900179"/>
          </a:xfrm>
          <a:custGeom>
            <a:avLst/>
            <a:gdLst/>
            <a:ahLst/>
            <a:cxnLst>
              <a:cxn ang="0">
                <a:pos x="wd2" y="hd2"/>
              </a:cxn>
              <a:cxn ang="5400000">
                <a:pos x="wd2" y="hd2"/>
              </a:cxn>
              <a:cxn ang="10800000">
                <a:pos x="wd2" y="hd2"/>
              </a:cxn>
              <a:cxn ang="16200000">
                <a:pos x="wd2" y="hd2"/>
              </a:cxn>
            </a:cxnLst>
            <a:rect l="0" t="0" r="r" b="b"/>
            <a:pathLst>
              <a:path w="21578" h="21597" extrusionOk="0">
                <a:moveTo>
                  <a:pt x="10845" y="0"/>
                </a:moveTo>
                <a:cubicBezTo>
                  <a:pt x="10192" y="-3"/>
                  <a:pt x="9922" y="15"/>
                  <a:pt x="9617" y="84"/>
                </a:cubicBezTo>
                <a:cubicBezTo>
                  <a:pt x="8353" y="370"/>
                  <a:pt x="7308" y="978"/>
                  <a:pt x="6655" y="1807"/>
                </a:cubicBezTo>
                <a:cubicBezTo>
                  <a:pt x="6321" y="2232"/>
                  <a:pt x="6189" y="2463"/>
                  <a:pt x="5999" y="2973"/>
                </a:cubicBezTo>
                <a:cubicBezTo>
                  <a:pt x="5714" y="3737"/>
                  <a:pt x="5689" y="4401"/>
                  <a:pt x="5915" y="5193"/>
                </a:cubicBezTo>
                <a:cubicBezTo>
                  <a:pt x="6406" y="6910"/>
                  <a:pt x="7902" y="8076"/>
                  <a:pt x="10030" y="8407"/>
                </a:cubicBezTo>
                <a:cubicBezTo>
                  <a:pt x="10462" y="8474"/>
                  <a:pt x="11574" y="8421"/>
                  <a:pt x="12070" y="8310"/>
                </a:cubicBezTo>
                <a:cubicBezTo>
                  <a:pt x="13249" y="8046"/>
                  <a:pt x="14317" y="7409"/>
                  <a:pt x="14948" y="6590"/>
                </a:cubicBezTo>
                <a:cubicBezTo>
                  <a:pt x="16091" y="5106"/>
                  <a:pt x="16088" y="3282"/>
                  <a:pt x="14940" y="1831"/>
                </a:cubicBezTo>
                <a:cubicBezTo>
                  <a:pt x="14287" y="1006"/>
                  <a:pt x="13383" y="460"/>
                  <a:pt x="12125" y="125"/>
                </a:cubicBezTo>
                <a:cubicBezTo>
                  <a:pt x="11736" y="21"/>
                  <a:pt x="11576" y="4"/>
                  <a:pt x="10845" y="0"/>
                </a:cubicBezTo>
                <a:close/>
                <a:moveTo>
                  <a:pt x="5478" y="6352"/>
                </a:moveTo>
                <a:cubicBezTo>
                  <a:pt x="5437" y="6365"/>
                  <a:pt x="4935" y="6640"/>
                  <a:pt x="4361" y="6960"/>
                </a:cubicBezTo>
                <a:cubicBezTo>
                  <a:pt x="3787" y="7279"/>
                  <a:pt x="2966" y="7733"/>
                  <a:pt x="2536" y="7971"/>
                </a:cubicBezTo>
                <a:cubicBezTo>
                  <a:pt x="322" y="9194"/>
                  <a:pt x="196" y="9271"/>
                  <a:pt x="87" y="9459"/>
                </a:cubicBezTo>
                <a:cubicBezTo>
                  <a:pt x="-2" y="9613"/>
                  <a:pt x="-7" y="9667"/>
                  <a:pt x="48" y="9821"/>
                </a:cubicBezTo>
                <a:cubicBezTo>
                  <a:pt x="112" y="10003"/>
                  <a:pt x="321" y="10168"/>
                  <a:pt x="525" y="10201"/>
                </a:cubicBezTo>
                <a:cubicBezTo>
                  <a:pt x="584" y="10210"/>
                  <a:pt x="5245" y="10217"/>
                  <a:pt x="10885" y="10214"/>
                </a:cubicBezTo>
                <a:cubicBezTo>
                  <a:pt x="21037" y="10210"/>
                  <a:pt x="21140" y="10210"/>
                  <a:pt x="21289" y="10117"/>
                </a:cubicBezTo>
                <a:cubicBezTo>
                  <a:pt x="21372" y="10065"/>
                  <a:pt x="21476" y="9938"/>
                  <a:pt x="21520" y="9835"/>
                </a:cubicBezTo>
                <a:cubicBezTo>
                  <a:pt x="21591" y="9664"/>
                  <a:pt x="21588" y="9629"/>
                  <a:pt x="21492" y="9462"/>
                </a:cubicBezTo>
                <a:cubicBezTo>
                  <a:pt x="21380" y="9269"/>
                  <a:pt x="21348" y="9246"/>
                  <a:pt x="19011" y="7950"/>
                </a:cubicBezTo>
                <a:cubicBezTo>
                  <a:pt x="18538" y="7688"/>
                  <a:pt x="17706" y="7228"/>
                  <a:pt x="17162" y="6926"/>
                </a:cubicBezTo>
                <a:cubicBezTo>
                  <a:pt x="16619" y="6624"/>
                  <a:pt x="16138" y="6366"/>
                  <a:pt x="16093" y="6352"/>
                </a:cubicBezTo>
                <a:cubicBezTo>
                  <a:pt x="16035" y="6333"/>
                  <a:pt x="15960" y="6406"/>
                  <a:pt x="15842" y="6604"/>
                </a:cubicBezTo>
                <a:cubicBezTo>
                  <a:pt x="15660" y="6908"/>
                  <a:pt x="15142" y="7478"/>
                  <a:pt x="14797" y="7752"/>
                </a:cubicBezTo>
                <a:cubicBezTo>
                  <a:pt x="13566" y="8731"/>
                  <a:pt x="11800" y="9232"/>
                  <a:pt x="10138" y="9072"/>
                </a:cubicBezTo>
                <a:cubicBezTo>
                  <a:pt x="9327" y="8994"/>
                  <a:pt x="8975" y="8906"/>
                  <a:pt x="8277" y="8616"/>
                </a:cubicBezTo>
                <a:cubicBezTo>
                  <a:pt x="7289" y="8205"/>
                  <a:pt x="6431" y="7538"/>
                  <a:pt x="5836" y="6718"/>
                </a:cubicBezTo>
                <a:cubicBezTo>
                  <a:pt x="5652" y="6464"/>
                  <a:pt x="5527" y="6336"/>
                  <a:pt x="5478" y="6352"/>
                </a:cubicBezTo>
                <a:close/>
                <a:moveTo>
                  <a:pt x="7931" y="11084"/>
                </a:moveTo>
                <a:cubicBezTo>
                  <a:pt x="7480" y="11082"/>
                  <a:pt x="7025" y="11105"/>
                  <a:pt x="6945" y="11155"/>
                </a:cubicBezTo>
                <a:cubicBezTo>
                  <a:pt x="6848" y="11215"/>
                  <a:pt x="6841" y="11388"/>
                  <a:pt x="6842" y="15017"/>
                </a:cubicBezTo>
                <a:cubicBezTo>
                  <a:pt x="6842" y="18598"/>
                  <a:pt x="6848" y="18826"/>
                  <a:pt x="6941" y="18913"/>
                </a:cubicBezTo>
                <a:cubicBezTo>
                  <a:pt x="7032" y="18998"/>
                  <a:pt x="7117" y="19007"/>
                  <a:pt x="7907" y="19007"/>
                </a:cubicBezTo>
                <a:cubicBezTo>
                  <a:pt x="8634" y="19007"/>
                  <a:pt x="8788" y="18992"/>
                  <a:pt x="8873" y="18927"/>
                </a:cubicBezTo>
                <a:cubicBezTo>
                  <a:pt x="8970" y="18852"/>
                  <a:pt x="8977" y="18671"/>
                  <a:pt x="8977" y="15044"/>
                </a:cubicBezTo>
                <a:cubicBezTo>
                  <a:pt x="8977" y="11647"/>
                  <a:pt x="8967" y="11231"/>
                  <a:pt x="8889" y="11165"/>
                </a:cubicBezTo>
                <a:cubicBezTo>
                  <a:pt x="8830" y="11115"/>
                  <a:pt x="8383" y="11087"/>
                  <a:pt x="7931" y="11084"/>
                </a:cubicBezTo>
                <a:close/>
                <a:moveTo>
                  <a:pt x="13644" y="11084"/>
                </a:moveTo>
                <a:cubicBezTo>
                  <a:pt x="13193" y="11087"/>
                  <a:pt x="12749" y="11115"/>
                  <a:pt x="12690" y="11165"/>
                </a:cubicBezTo>
                <a:cubicBezTo>
                  <a:pt x="12612" y="11231"/>
                  <a:pt x="12602" y="11648"/>
                  <a:pt x="12602" y="15037"/>
                </a:cubicBezTo>
                <a:cubicBezTo>
                  <a:pt x="12602" y="18505"/>
                  <a:pt x="12610" y="18841"/>
                  <a:pt x="12694" y="18920"/>
                </a:cubicBezTo>
                <a:cubicBezTo>
                  <a:pt x="12776" y="18997"/>
                  <a:pt x="12883" y="19007"/>
                  <a:pt x="13660" y="19007"/>
                </a:cubicBezTo>
                <a:cubicBezTo>
                  <a:pt x="14460" y="19007"/>
                  <a:pt x="14543" y="18999"/>
                  <a:pt x="14634" y="18913"/>
                </a:cubicBezTo>
                <a:cubicBezTo>
                  <a:pt x="14728" y="18826"/>
                  <a:pt x="14735" y="18604"/>
                  <a:pt x="14733" y="15017"/>
                </a:cubicBezTo>
                <a:cubicBezTo>
                  <a:pt x="14732" y="11410"/>
                  <a:pt x="14729" y="11210"/>
                  <a:pt x="14634" y="11151"/>
                </a:cubicBezTo>
                <a:cubicBezTo>
                  <a:pt x="14555" y="11102"/>
                  <a:pt x="14095" y="11081"/>
                  <a:pt x="13644" y="11084"/>
                </a:cubicBezTo>
                <a:close/>
                <a:moveTo>
                  <a:pt x="2170" y="11091"/>
                </a:moveTo>
                <a:cubicBezTo>
                  <a:pt x="1356" y="11091"/>
                  <a:pt x="1271" y="11099"/>
                  <a:pt x="1169" y="11185"/>
                </a:cubicBezTo>
                <a:cubicBezTo>
                  <a:pt x="1059" y="11278"/>
                  <a:pt x="1057" y="11341"/>
                  <a:pt x="1057" y="15047"/>
                </a:cubicBezTo>
                <a:cubicBezTo>
                  <a:pt x="1057" y="18754"/>
                  <a:pt x="1059" y="18821"/>
                  <a:pt x="1169" y="18913"/>
                </a:cubicBezTo>
                <a:cubicBezTo>
                  <a:pt x="1271" y="18999"/>
                  <a:pt x="1353" y="19007"/>
                  <a:pt x="2143" y="19007"/>
                </a:cubicBezTo>
                <a:cubicBezTo>
                  <a:pt x="2933" y="19007"/>
                  <a:pt x="3019" y="18999"/>
                  <a:pt x="3121" y="18913"/>
                </a:cubicBezTo>
                <a:cubicBezTo>
                  <a:pt x="3230" y="18821"/>
                  <a:pt x="3232" y="18754"/>
                  <a:pt x="3232" y="15058"/>
                </a:cubicBezTo>
                <a:cubicBezTo>
                  <a:pt x="3232" y="11732"/>
                  <a:pt x="3221" y="11288"/>
                  <a:pt x="3144" y="11195"/>
                </a:cubicBezTo>
                <a:cubicBezTo>
                  <a:pt x="3061" y="11094"/>
                  <a:pt x="3026" y="11091"/>
                  <a:pt x="2170" y="11091"/>
                </a:cubicBezTo>
                <a:close/>
                <a:moveTo>
                  <a:pt x="19409" y="11091"/>
                </a:moveTo>
                <a:cubicBezTo>
                  <a:pt x="18553" y="11091"/>
                  <a:pt x="18514" y="11094"/>
                  <a:pt x="18431" y="11195"/>
                </a:cubicBezTo>
                <a:cubicBezTo>
                  <a:pt x="18354" y="11288"/>
                  <a:pt x="18347" y="11732"/>
                  <a:pt x="18347" y="15058"/>
                </a:cubicBezTo>
                <a:cubicBezTo>
                  <a:pt x="18347" y="18754"/>
                  <a:pt x="18349" y="18821"/>
                  <a:pt x="18458" y="18913"/>
                </a:cubicBezTo>
                <a:cubicBezTo>
                  <a:pt x="18560" y="18999"/>
                  <a:pt x="18642" y="19007"/>
                  <a:pt x="19432" y="19007"/>
                </a:cubicBezTo>
                <a:cubicBezTo>
                  <a:pt x="20222" y="19007"/>
                  <a:pt x="20308" y="18999"/>
                  <a:pt x="20410" y="18913"/>
                </a:cubicBezTo>
                <a:cubicBezTo>
                  <a:pt x="20520" y="18821"/>
                  <a:pt x="20522" y="18754"/>
                  <a:pt x="20522" y="15047"/>
                </a:cubicBezTo>
                <a:cubicBezTo>
                  <a:pt x="20522" y="11341"/>
                  <a:pt x="20520" y="11278"/>
                  <a:pt x="20410" y="11185"/>
                </a:cubicBezTo>
                <a:cubicBezTo>
                  <a:pt x="20308" y="11099"/>
                  <a:pt x="20223" y="11091"/>
                  <a:pt x="19409" y="11091"/>
                </a:cubicBezTo>
                <a:close/>
                <a:moveTo>
                  <a:pt x="10790" y="19871"/>
                </a:moveTo>
                <a:cubicBezTo>
                  <a:pt x="5471" y="19871"/>
                  <a:pt x="153" y="19893"/>
                  <a:pt x="99" y="19938"/>
                </a:cubicBezTo>
                <a:cubicBezTo>
                  <a:pt x="48" y="19981"/>
                  <a:pt x="20" y="20205"/>
                  <a:pt x="8" y="20700"/>
                </a:cubicBezTo>
                <a:cubicBezTo>
                  <a:pt x="-9" y="21357"/>
                  <a:pt x="-5" y="21408"/>
                  <a:pt x="103" y="21500"/>
                </a:cubicBezTo>
                <a:lnTo>
                  <a:pt x="218" y="21597"/>
                </a:lnTo>
                <a:lnTo>
                  <a:pt x="21357" y="21597"/>
                </a:lnTo>
                <a:lnTo>
                  <a:pt x="21472" y="21500"/>
                </a:lnTo>
                <a:cubicBezTo>
                  <a:pt x="21580" y="21408"/>
                  <a:pt x="21588" y="21357"/>
                  <a:pt x="21571" y="20700"/>
                </a:cubicBezTo>
                <a:cubicBezTo>
                  <a:pt x="21559" y="20205"/>
                  <a:pt x="21531" y="19981"/>
                  <a:pt x="21480" y="19938"/>
                </a:cubicBezTo>
                <a:cubicBezTo>
                  <a:pt x="21426" y="19893"/>
                  <a:pt x="16108" y="19871"/>
                  <a:pt x="10790" y="19871"/>
                </a:cubicBezTo>
                <a:close/>
              </a:path>
            </a:pathLst>
          </a:custGeom>
          <a:ln w="12700">
            <a:miter lim="400000"/>
          </a:ln>
        </p:spPr>
      </p:pic>
    </p:spTree>
    <p:extLst>
      <p:ext uri="{BB962C8B-B14F-4D97-AF65-F5344CB8AC3E}">
        <p14:creationId xmlns:p14="http://schemas.microsoft.com/office/powerpoint/2010/main" val="7656828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互聯網金融之挑戰</a:t>
            </a:r>
            <a:endParaRPr kumimoji="1" lang="zh-TW" altLang="en-US" sz="3600" dirty="0"/>
          </a:p>
        </p:txBody>
      </p:sp>
      <p:graphicFrame>
        <p:nvGraphicFramePr>
          <p:cNvPr id="7" name="內容版面配置區 6"/>
          <p:cNvGraphicFramePr>
            <a:graphicFrameLocks noGrp="1"/>
          </p:cNvGraphicFramePr>
          <p:nvPr>
            <p:ph idx="1"/>
            <p:extLst>
              <p:ext uri="{D42A27DB-BD31-4B8C-83A1-F6EECF244321}">
                <p14:modId xmlns:p14="http://schemas.microsoft.com/office/powerpoint/2010/main" val="1037542966"/>
              </p:ext>
            </p:extLst>
          </p:nvPr>
        </p:nvGraphicFramePr>
        <p:xfrm>
          <a:off x="612775" y="1474788"/>
          <a:ext cx="11001375" cy="4702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頁尾版面配置區 3"/>
          <p:cNvSpPr>
            <a:spLocks noGrp="1"/>
          </p:cNvSpPr>
          <p:nvPr>
            <p:ph type="ftr" sz="quarter" idx="11"/>
          </p:nvPr>
        </p:nvSpPr>
        <p:spPr/>
        <p:txBody>
          <a:bodyPr/>
          <a:lstStyle/>
          <a:p>
            <a:r>
              <a:rPr lang="en-US" altLang="zh-TW" dirty="0" smtClean="0"/>
              <a:t>《</a:t>
            </a:r>
            <a:r>
              <a:rPr lang="zh-TW" altLang="en-US" dirty="0" smtClean="0"/>
              <a:t>網路經濟與數位金融</a:t>
            </a:r>
            <a:r>
              <a:rPr lang="en-US" altLang="zh-TW" dirty="0" smtClean="0"/>
              <a:t>》</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26</a:t>
            </a:fld>
            <a:endParaRPr lang="zh-TW" altLang="en-US" dirty="0"/>
          </a:p>
        </p:txBody>
      </p:sp>
    </p:spTree>
    <p:extLst>
      <p:ext uri="{BB962C8B-B14F-4D97-AF65-F5344CB8AC3E}">
        <p14:creationId xmlns:p14="http://schemas.microsoft.com/office/powerpoint/2010/main" val="178294755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社群金融研究議題</a:t>
            </a:r>
            <a:endParaRPr kumimoji="1" lang="zh-TW" altLang="en-US" sz="3600" dirty="0"/>
          </a:p>
        </p:txBody>
      </p:sp>
      <p:sp>
        <p:nvSpPr>
          <p:cNvPr id="3" name="內容版面配置區 2"/>
          <p:cNvSpPr>
            <a:spLocks noGrp="1"/>
          </p:cNvSpPr>
          <p:nvPr>
            <p:ph idx="1"/>
          </p:nvPr>
        </p:nvSpPr>
        <p:spPr>
          <a:xfrm>
            <a:off x="668851" y="1448335"/>
            <a:ext cx="11002297" cy="4702124"/>
          </a:xfrm>
        </p:spPr>
        <p:txBody>
          <a:bodyPr>
            <a:normAutofit lnSpcReduction="10000"/>
          </a:bodyPr>
          <a:lstStyle/>
          <a:p>
            <a:pPr>
              <a:lnSpc>
                <a:spcPct val="110000"/>
              </a:lnSpc>
            </a:pPr>
            <a:r>
              <a:rPr lang="en-US" altLang="zh-TW" sz="2800" dirty="0" smtClean="0">
                <a:latin typeface="+mn-ea"/>
              </a:rPr>
              <a:t>P2P </a:t>
            </a:r>
            <a:r>
              <a:rPr lang="zh-TW" altLang="en-US" sz="2800" dirty="0" smtClean="0">
                <a:latin typeface="+mn-ea"/>
              </a:rPr>
              <a:t>金融計算 </a:t>
            </a:r>
            <a:r>
              <a:rPr lang="en-US" altLang="zh-TW" sz="2800" dirty="0" smtClean="0">
                <a:latin typeface="+mn-ea"/>
              </a:rPr>
              <a:t>(P2P Finance Computing)</a:t>
            </a:r>
          </a:p>
          <a:p>
            <a:pPr lvl="1">
              <a:lnSpc>
                <a:spcPct val="110000"/>
              </a:lnSpc>
            </a:pPr>
            <a:r>
              <a:rPr lang="en-US" altLang="zh-TW" dirty="0" smtClean="0">
                <a:latin typeface="+mn-ea"/>
              </a:rPr>
              <a:t>P2P </a:t>
            </a:r>
            <a:r>
              <a:rPr lang="zh-TW" altLang="en-US" dirty="0" smtClean="0">
                <a:latin typeface="+mn-ea"/>
              </a:rPr>
              <a:t>保險 </a:t>
            </a:r>
            <a:r>
              <a:rPr lang="en-US" altLang="zh-TW" dirty="0" smtClean="0">
                <a:latin typeface="+mn-ea"/>
              </a:rPr>
              <a:t>(P2P Insurance)</a:t>
            </a:r>
          </a:p>
          <a:p>
            <a:pPr lvl="1">
              <a:lnSpc>
                <a:spcPct val="110000"/>
              </a:lnSpc>
            </a:pPr>
            <a:r>
              <a:rPr lang="en-US" altLang="zh-TW" dirty="0" smtClean="0">
                <a:latin typeface="+mn-ea"/>
              </a:rPr>
              <a:t>P2P</a:t>
            </a:r>
            <a:r>
              <a:rPr lang="zh-TW" altLang="en-US" dirty="0" smtClean="0">
                <a:latin typeface="+mn-ea"/>
              </a:rPr>
              <a:t>匯兌 </a:t>
            </a:r>
            <a:r>
              <a:rPr lang="en-US" altLang="zh-TW" dirty="0" smtClean="0">
                <a:latin typeface="+mn-ea"/>
              </a:rPr>
              <a:t>(P2P Exchange)</a:t>
            </a:r>
          </a:p>
          <a:p>
            <a:pPr lvl="1">
              <a:lnSpc>
                <a:spcPct val="110000"/>
              </a:lnSpc>
            </a:pPr>
            <a:r>
              <a:rPr lang="en-US" altLang="zh-TW" dirty="0" smtClean="0">
                <a:latin typeface="+mn-ea"/>
              </a:rPr>
              <a:t>P2P</a:t>
            </a:r>
            <a:r>
              <a:rPr lang="zh-TW" altLang="en-US" dirty="0" smtClean="0">
                <a:latin typeface="+mn-ea"/>
              </a:rPr>
              <a:t>借貸 </a:t>
            </a:r>
            <a:r>
              <a:rPr lang="en-US" altLang="zh-TW" dirty="0" smtClean="0">
                <a:latin typeface="+mn-ea"/>
              </a:rPr>
              <a:t>(P2P Lending)</a:t>
            </a:r>
            <a:endParaRPr lang="en-US" altLang="zh-TW" dirty="0">
              <a:latin typeface="+mn-ea"/>
            </a:endParaRPr>
          </a:p>
          <a:p>
            <a:pPr marL="0" indent="-457200">
              <a:lnSpc>
                <a:spcPct val="110000"/>
              </a:lnSpc>
            </a:pPr>
            <a:r>
              <a:rPr lang="zh-TW" altLang="en-US" sz="2800" dirty="0" smtClean="0">
                <a:latin typeface="+mn-ea"/>
              </a:rPr>
              <a:t>群眾金融計算</a:t>
            </a:r>
            <a:r>
              <a:rPr lang="en-US" altLang="zh-TW" sz="2800" dirty="0" smtClean="0">
                <a:latin typeface="+mn-ea"/>
              </a:rPr>
              <a:t>(Crowd Finance Computing</a:t>
            </a:r>
            <a:r>
              <a:rPr lang="en-US" altLang="zh-TW" sz="2800" dirty="0">
                <a:latin typeface="+mn-ea"/>
              </a:rPr>
              <a:t>)</a:t>
            </a:r>
          </a:p>
          <a:p>
            <a:pPr marL="685800" lvl="2">
              <a:lnSpc>
                <a:spcPct val="110000"/>
              </a:lnSpc>
              <a:spcBef>
                <a:spcPts val="1000"/>
              </a:spcBef>
            </a:pPr>
            <a:r>
              <a:rPr lang="zh-TW" altLang="en-US" sz="2400" dirty="0" smtClean="0">
                <a:latin typeface="+mn-ea"/>
              </a:rPr>
              <a:t>群眾募資 </a:t>
            </a:r>
            <a:r>
              <a:rPr lang="en-US" altLang="zh-TW" sz="2400" dirty="0" smtClean="0">
                <a:latin typeface="+mn-ea"/>
              </a:rPr>
              <a:t>(Crowd Funding)</a:t>
            </a:r>
          </a:p>
          <a:p>
            <a:pPr marL="685800" lvl="2">
              <a:lnSpc>
                <a:spcPct val="110000"/>
              </a:lnSpc>
              <a:spcBef>
                <a:spcPts val="1000"/>
              </a:spcBef>
            </a:pPr>
            <a:r>
              <a:rPr lang="zh-TW" altLang="en-US" sz="2400" dirty="0" smtClean="0">
                <a:latin typeface="+mn-ea"/>
              </a:rPr>
              <a:t>群眾投資 </a:t>
            </a:r>
            <a:r>
              <a:rPr lang="en-US" altLang="zh-TW" sz="2400" dirty="0">
                <a:latin typeface="+mn-ea"/>
              </a:rPr>
              <a:t>(</a:t>
            </a:r>
            <a:r>
              <a:rPr lang="en-US" altLang="zh-TW" sz="2400" dirty="0" smtClean="0">
                <a:latin typeface="+mn-ea"/>
              </a:rPr>
              <a:t>Crowd Investing)</a:t>
            </a:r>
          </a:p>
          <a:p>
            <a:pPr marL="685800" lvl="2">
              <a:lnSpc>
                <a:spcPct val="110000"/>
              </a:lnSpc>
              <a:spcBef>
                <a:spcPts val="1000"/>
              </a:spcBef>
            </a:pPr>
            <a:r>
              <a:rPr lang="zh-TW" altLang="en-US" sz="2400" dirty="0" smtClean="0">
                <a:latin typeface="+mn-ea"/>
              </a:rPr>
              <a:t>群眾理財 </a:t>
            </a:r>
            <a:r>
              <a:rPr lang="en-US" altLang="zh-TW" sz="2400" dirty="0">
                <a:latin typeface="+mn-ea"/>
              </a:rPr>
              <a:t>(Crowd </a:t>
            </a:r>
            <a:r>
              <a:rPr lang="en-US" altLang="zh-TW" sz="2400" dirty="0" err="1" smtClean="0">
                <a:latin typeface="+mn-ea"/>
              </a:rPr>
              <a:t>Profilo</a:t>
            </a:r>
            <a:r>
              <a:rPr lang="en-US" altLang="zh-TW" sz="2400" dirty="0" smtClean="0">
                <a:latin typeface="+mn-ea"/>
              </a:rPr>
              <a:t> Intelligence)</a:t>
            </a:r>
          </a:p>
          <a:p>
            <a:pPr marL="0" indent="-457200">
              <a:lnSpc>
                <a:spcPct val="110000"/>
              </a:lnSpc>
            </a:pPr>
            <a:r>
              <a:rPr lang="zh-TW" altLang="en-US" sz="2800" dirty="0" smtClean="0">
                <a:latin typeface="+mn-ea"/>
              </a:rPr>
              <a:t>社群信評計算 </a:t>
            </a:r>
            <a:r>
              <a:rPr lang="en-US" altLang="zh-TW" sz="2800" dirty="0" smtClean="0">
                <a:latin typeface="+mn-ea"/>
              </a:rPr>
              <a:t>(Social credibility Computing)</a:t>
            </a:r>
          </a:p>
          <a:p>
            <a:pPr marL="0" indent="0">
              <a:lnSpc>
                <a:spcPct val="110000"/>
              </a:lnSpc>
              <a:buNone/>
            </a:pPr>
            <a:endParaRPr lang="en-US" altLang="zh-TW" dirty="0" smtClean="0"/>
          </a:p>
          <a:p>
            <a:pPr lvl="1">
              <a:lnSpc>
                <a:spcPct val="110000"/>
              </a:lnSpc>
            </a:pPr>
            <a:endParaRPr lang="zh-Hant" altLang="en-US" dirty="0" smtClean="0"/>
          </a:p>
          <a:p>
            <a:pPr marL="0" indent="0">
              <a:lnSpc>
                <a:spcPct val="110000"/>
              </a:lnSpc>
              <a:buNone/>
            </a:pPr>
            <a:endParaRPr lang="zh-Hant" altLang="en-US" sz="2800"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網路經濟與數位金融</a:t>
            </a:r>
            <a:r>
              <a:rPr lang="en-US" altLang="zh-TW" dirty="0" smtClean="0"/>
              <a:t>》</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27</a:t>
            </a:fld>
            <a:endParaRPr lang="zh-TW" altLang="en-US" dirty="0"/>
          </a:p>
        </p:txBody>
      </p:sp>
    </p:spTree>
    <p:extLst>
      <p:ext uri="{BB962C8B-B14F-4D97-AF65-F5344CB8AC3E}">
        <p14:creationId xmlns:p14="http://schemas.microsoft.com/office/powerpoint/2010/main" val="34964274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a:bodyPr>
          <a:lstStyle/>
          <a:p>
            <a:r>
              <a:rPr lang="zh-TW" altLang="en-US" sz="4000" b="0" dirty="0"/>
              <a:t>社</a:t>
            </a:r>
            <a:r>
              <a:rPr lang="zh-TW" altLang="en-US" sz="4000" b="0" dirty="0" smtClean="0"/>
              <a:t>群的力量</a:t>
            </a:r>
            <a:r>
              <a:rPr lang="en-US" altLang="zh-TW" sz="4000" b="0" dirty="0" smtClean="0"/>
              <a:t>:</a:t>
            </a:r>
            <a:r>
              <a:rPr lang="zh-TW" altLang="en-US" sz="4000" b="0" dirty="0" smtClean="0"/>
              <a:t> </a:t>
            </a:r>
            <a:r>
              <a:rPr lang="en-US" altLang="zh-TW" sz="4000" dirty="0" smtClean="0"/>
              <a:t>The power of people and network </a:t>
            </a:r>
          </a:p>
        </p:txBody>
      </p:sp>
      <p:sp>
        <p:nvSpPr>
          <p:cNvPr id="11267" name="Rectangle 3"/>
          <p:cNvSpPr>
            <a:spLocks noGrp="1" noChangeArrowheads="1"/>
          </p:cNvSpPr>
          <p:nvPr>
            <p:ph type="body" idx="1"/>
          </p:nvPr>
        </p:nvSpPr>
        <p:spPr/>
        <p:txBody>
          <a:bodyPr/>
          <a:lstStyle/>
          <a:p>
            <a:endParaRPr lang="zh-TW" altLang="en-US" smtClean="0"/>
          </a:p>
        </p:txBody>
      </p:sp>
      <p:pic>
        <p:nvPicPr>
          <p:cNvPr id="11268" name="Picture 4" descr="socialnetwor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284" y="1557339"/>
            <a:ext cx="4258733"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descr="networ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4815" y="3082925"/>
            <a:ext cx="5269653"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6" descr="ANd9GcRtXFkpemUdEOgNjCesZGyXfkCfbREBwgvri4wDpBnsQxe-0CBL&amp;t=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52217" y="1412876"/>
            <a:ext cx="1344083"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7" descr="Sustain-Lane-job-sit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22901" y="1484313"/>
            <a:ext cx="1536700"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2" name="Text Box 8"/>
          <p:cNvSpPr txBox="1">
            <a:spLocks noChangeArrowheads="1"/>
          </p:cNvSpPr>
          <p:nvPr/>
        </p:nvSpPr>
        <p:spPr bwMode="auto">
          <a:xfrm>
            <a:off x="5520267" y="2565401"/>
            <a:ext cx="141816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spcBef>
                <a:spcPct val="50000"/>
              </a:spcBef>
            </a:pPr>
            <a:r>
              <a:rPr lang="en-US" altLang="zh-TW"/>
              <a:t>Career</a:t>
            </a:r>
          </a:p>
        </p:txBody>
      </p:sp>
      <p:sp>
        <p:nvSpPr>
          <p:cNvPr id="11273" name="Text Box 9"/>
          <p:cNvSpPr txBox="1">
            <a:spLocks noChangeArrowheads="1"/>
          </p:cNvSpPr>
          <p:nvPr/>
        </p:nvSpPr>
        <p:spPr bwMode="auto">
          <a:xfrm>
            <a:off x="7152218" y="2565401"/>
            <a:ext cx="1729316"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spcBef>
                <a:spcPct val="50000"/>
              </a:spcBef>
            </a:pPr>
            <a:r>
              <a:rPr lang="en-US" altLang="zh-TW"/>
              <a:t>Marriage</a:t>
            </a:r>
          </a:p>
        </p:txBody>
      </p:sp>
      <p:pic>
        <p:nvPicPr>
          <p:cNvPr id="11274" name="Picture 10" descr="financ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96300" y="1484314"/>
            <a:ext cx="1822451"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5" name="Text Box 11"/>
          <p:cNvSpPr txBox="1">
            <a:spLocks noChangeArrowheads="1"/>
          </p:cNvSpPr>
          <p:nvPr/>
        </p:nvSpPr>
        <p:spPr bwMode="auto">
          <a:xfrm>
            <a:off x="8879418" y="2565401"/>
            <a:ext cx="1729316"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spcBef>
                <a:spcPct val="50000"/>
              </a:spcBef>
            </a:pPr>
            <a:r>
              <a:rPr lang="en-US" altLang="zh-TW"/>
              <a:t>Finance</a:t>
            </a:r>
          </a:p>
        </p:txBody>
      </p:sp>
      <p:pic>
        <p:nvPicPr>
          <p:cNvPr id="11276" name="Picture 12" descr="23125I0319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16118" y="1484313"/>
            <a:ext cx="1536700" cy="92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7" name="Text Box 13"/>
          <p:cNvSpPr txBox="1">
            <a:spLocks noChangeArrowheads="1"/>
          </p:cNvSpPr>
          <p:nvPr/>
        </p:nvSpPr>
        <p:spPr bwMode="auto">
          <a:xfrm>
            <a:off x="10462685" y="2565401"/>
            <a:ext cx="1729316"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spcBef>
                <a:spcPct val="50000"/>
              </a:spcBef>
            </a:pPr>
            <a:r>
              <a:rPr lang="en-US" altLang="zh-TW"/>
              <a:t>Health</a:t>
            </a:r>
          </a:p>
        </p:txBody>
      </p:sp>
    </p:spTree>
    <p:extLst>
      <p:ext uri="{BB962C8B-B14F-4D97-AF65-F5344CB8AC3E}">
        <p14:creationId xmlns:p14="http://schemas.microsoft.com/office/powerpoint/2010/main" val="13331251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資料庫圖表 3"/>
          <p:cNvGraphicFramePr/>
          <p:nvPr>
            <p:extLst>
              <p:ext uri="{D42A27DB-BD31-4B8C-83A1-F6EECF244321}">
                <p14:modId xmlns:p14="http://schemas.microsoft.com/office/powerpoint/2010/main" val="2474584709"/>
              </p:ext>
            </p:extLst>
          </p:nvPr>
        </p:nvGraphicFramePr>
        <p:xfrm>
          <a:off x="135469" y="1998134"/>
          <a:ext cx="11966221" cy="28804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文字方塊 4"/>
          <p:cNvSpPr txBox="1"/>
          <p:nvPr/>
        </p:nvSpPr>
        <p:spPr>
          <a:xfrm>
            <a:off x="564606" y="291206"/>
            <a:ext cx="5211683" cy="769441"/>
          </a:xfrm>
          <a:prstGeom prst="rect">
            <a:avLst/>
          </a:prstGeom>
          <a:noFill/>
        </p:spPr>
        <p:txBody>
          <a:bodyPr wrap="none" rtlCol="0">
            <a:spAutoFit/>
          </a:bodyPr>
          <a:lstStyle/>
          <a:p>
            <a:pPr algn="ctr"/>
            <a:r>
              <a:rPr kumimoji="1" lang="en-US" altLang="zh-TW" sz="4400" b="1" dirty="0" smtClean="0">
                <a:solidFill>
                  <a:srgbClr val="660066"/>
                </a:solidFill>
                <a:latin typeface="Tahoma"/>
                <a:cs typeface="Tahoma"/>
              </a:rPr>
              <a:t>Social Commerce </a:t>
            </a:r>
          </a:p>
        </p:txBody>
      </p:sp>
      <p:cxnSp>
        <p:nvCxnSpPr>
          <p:cNvPr id="6" name="直線接點 5"/>
          <p:cNvCxnSpPr/>
          <p:nvPr/>
        </p:nvCxnSpPr>
        <p:spPr>
          <a:xfrm>
            <a:off x="564606" y="1227936"/>
            <a:ext cx="11311305" cy="0"/>
          </a:xfrm>
          <a:prstGeom prst="line">
            <a:avLst/>
          </a:prstGeom>
          <a:ln w="12700" cmpd="sng">
            <a:solidFill>
              <a:schemeClr val="tx1">
                <a:lumMod val="75000"/>
                <a:lumOff val="25000"/>
              </a:schemeClr>
            </a:solidFill>
            <a:prstDash val="dot"/>
          </a:ln>
          <a:effectLst/>
        </p:spPr>
        <p:style>
          <a:lnRef idx="2">
            <a:schemeClr val="accent1"/>
          </a:lnRef>
          <a:fillRef idx="0">
            <a:schemeClr val="accent1"/>
          </a:fillRef>
          <a:effectRef idx="1">
            <a:schemeClr val="accent1"/>
          </a:effectRef>
          <a:fontRef idx="minor">
            <a:schemeClr val="tx1"/>
          </a:fontRef>
        </p:style>
      </p:cxnSp>
      <p:pic>
        <p:nvPicPr>
          <p:cNvPr id="7" name="Picture 2" descr="http://www.viralblog.com/wp-content/uploads/2012/05/social-commerce-forrester.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08752" y="142811"/>
            <a:ext cx="2590009" cy="1722713"/>
          </a:xfrm>
          <a:prstGeom prst="rect">
            <a:avLst/>
          </a:prstGeom>
          <a:noFill/>
          <a:extLst>
            <a:ext uri="{909E8E84-426E-40DD-AFC4-6F175D3DCCD1}">
              <a14:hiddenFill xmlns:a14="http://schemas.microsoft.com/office/drawing/2010/main">
                <a:solidFill>
                  <a:srgbClr val="FFFFFF"/>
                </a:solidFill>
              </a14:hiddenFill>
            </a:ext>
          </a:extLst>
        </p:spPr>
      </p:pic>
      <p:sp>
        <p:nvSpPr>
          <p:cNvPr id="8" name="文字方塊 7"/>
          <p:cNvSpPr txBox="1"/>
          <p:nvPr/>
        </p:nvSpPr>
        <p:spPr>
          <a:xfrm>
            <a:off x="564606" y="5173462"/>
            <a:ext cx="4552848" cy="769441"/>
          </a:xfrm>
          <a:prstGeom prst="rect">
            <a:avLst/>
          </a:prstGeom>
          <a:noFill/>
        </p:spPr>
        <p:txBody>
          <a:bodyPr wrap="none" rtlCol="0">
            <a:spAutoFit/>
          </a:bodyPr>
          <a:lstStyle/>
          <a:p>
            <a:pPr algn="ctr"/>
            <a:r>
              <a:rPr kumimoji="1" lang="en-US" altLang="zh-TW" sz="4400" b="1" dirty="0" smtClean="0">
                <a:solidFill>
                  <a:srgbClr val="660066"/>
                </a:solidFill>
                <a:latin typeface="Tahoma"/>
                <a:cs typeface="Tahoma"/>
              </a:rPr>
              <a:t>Social Finance </a:t>
            </a:r>
          </a:p>
        </p:txBody>
      </p:sp>
    </p:spTree>
    <p:extLst>
      <p:ext uri="{BB962C8B-B14F-4D97-AF65-F5344CB8AC3E}">
        <p14:creationId xmlns:p14="http://schemas.microsoft.com/office/powerpoint/2010/main" val="3022199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51814" y="365126"/>
            <a:ext cx="11002297" cy="954856"/>
          </a:xfrm>
        </p:spPr>
        <p:txBody>
          <a:bodyPr>
            <a:normAutofit/>
          </a:bodyPr>
          <a:lstStyle/>
          <a:p>
            <a:r>
              <a:rPr kumimoji="1" lang="zh-TW" altLang="en-US" sz="3600" dirty="0" smtClean="0"/>
              <a:t>傳統金融行業</a:t>
            </a:r>
            <a:endParaRPr kumimoji="1" lang="zh-TW" altLang="en-US" sz="3600" dirty="0"/>
          </a:p>
        </p:txBody>
      </p:sp>
      <p:sp>
        <p:nvSpPr>
          <p:cNvPr id="3" name="內容版面配置區 2"/>
          <p:cNvSpPr>
            <a:spLocks noGrp="1"/>
          </p:cNvSpPr>
          <p:nvPr>
            <p:ph idx="1"/>
          </p:nvPr>
        </p:nvSpPr>
        <p:spPr>
          <a:xfrm>
            <a:off x="612057" y="1474839"/>
            <a:ext cx="5547443" cy="4702124"/>
          </a:xfrm>
        </p:spPr>
        <p:txBody>
          <a:bodyPr/>
          <a:lstStyle/>
          <a:p>
            <a:pPr>
              <a:lnSpc>
                <a:spcPct val="120000"/>
              </a:lnSpc>
            </a:pPr>
            <a:r>
              <a:rPr kumimoji="1" lang="zh-TW" altLang="en-US" sz="2400" dirty="0"/>
              <a:t>通過</a:t>
            </a:r>
            <a:r>
              <a:rPr kumimoji="1" lang="zh-TW" altLang="en-US" sz="2400" b="1" dirty="0"/>
              <a:t>中間金融機構</a:t>
            </a:r>
            <a:r>
              <a:rPr kumimoji="1" lang="zh-TW" altLang="en-US" sz="2400" dirty="0" smtClean="0"/>
              <a:t>，把資金由供應</a:t>
            </a:r>
            <a:r>
              <a:rPr kumimoji="1" lang="zh-TW" altLang="en-US" sz="2400" dirty="0"/>
              <a:t>者轉移至需求者手中、或經由機構投資至證券</a:t>
            </a:r>
            <a:r>
              <a:rPr kumimoji="1" lang="zh-TW" altLang="en-US" sz="2400" dirty="0" smtClean="0"/>
              <a:t>市場。</a:t>
            </a:r>
            <a:endParaRPr kumimoji="1" lang="en-US" altLang="zh-TW" sz="2400" dirty="0" smtClean="0"/>
          </a:p>
          <a:p>
            <a:pPr lvl="1">
              <a:lnSpc>
                <a:spcPct val="120000"/>
              </a:lnSpc>
            </a:pPr>
            <a:r>
              <a:rPr kumimoji="1" lang="zh-TW" altLang="en-US" sz="2200" dirty="0">
                <a:solidFill>
                  <a:schemeClr val="accent6"/>
                </a:solidFill>
              </a:rPr>
              <a:t>直接金融市場</a:t>
            </a:r>
            <a:r>
              <a:rPr kumimoji="1" lang="en-US" altLang="zh-TW" sz="2200" dirty="0">
                <a:solidFill>
                  <a:schemeClr val="accent6"/>
                </a:solidFill>
              </a:rPr>
              <a:t>(</a:t>
            </a:r>
            <a:r>
              <a:rPr kumimoji="1" lang="zh-TW" altLang="en-US" sz="2200" dirty="0">
                <a:solidFill>
                  <a:schemeClr val="accent6"/>
                </a:solidFill>
              </a:rPr>
              <a:t>股票</a:t>
            </a:r>
            <a:r>
              <a:rPr kumimoji="1" lang="zh-TW" altLang="en-US" sz="2200" dirty="0">
                <a:solidFill>
                  <a:schemeClr val="accent6"/>
                </a:solidFill>
                <a:latin typeface="新細明體"/>
                <a:ea typeface="新細明體"/>
              </a:rPr>
              <a:t>、債券</a:t>
            </a:r>
            <a:r>
              <a:rPr kumimoji="1" lang="en-US" altLang="zh-TW" sz="2200" dirty="0" smtClean="0">
                <a:solidFill>
                  <a:schemeClr val="accent6"/>
                </a:solidFill>
                <a:latin typeface="新細明體"/>
                <a:ea typeface="新細明體"/>
              </a:rPr>
              <a:t>)</a:t>
            </a:r>
            <a:endParaRPr kumimoji="1" lang="en-US" altLang="zh-TW" sz="2200" dirty="0" smtClean="0">
              <a:solidFill>
                <a:schemeClr val="accent6"/>
              </a:solidFill>
            </a:endParaRPr>
          </a:p>
          <a:p>
            <a:pPr lvl="1">
              <a:lnSpc>
                <a:spcPct val="120000"/>
              </a:lnSpc>
            </a:pPr>
            <a:r>
              <a:rPr kumimoji="1" lang="zh-TW" altLang="en-US" sz="2200" dirty="0" smtClean="0">
                <a:solidFill>
                  <a:schemeClr val="accent6"/>
                </a:solidFill>
              </a:rPr>
              <a:t>間接金融市場 </a:t>
            </a:r>
            <a:r>
              <a:rPr kumimoji="1" lang="en-US" altLang="zh-TW" sz="2200" dirty="0" smtClean="0">
                <a:solidFill>
                  <a:schemeClr val="accent6"/>
                </a:solidFill>
              </a:rPr>
              <a:t>(</a:t>
            </a:r>
            <a:r>
              <a:rPr kumimoji="1" lang="zh-TW" altLang="en-US" sz="2200" dirty="0" smtClean="0">
                <a:solidFill>
                  <a:schemeClr val="accent6"/>
                </a:solidFill>
              </a:rPr>
              <a:t>基金</a:t>
            </a:r>
            <a:r>
              <a:rPr kumimoji="1" lang="zh-TW" altLang="en-US" sz="2200" dirty="0" smtClean="0">
                <a:solidFill>
                  <a:schemeClr val="accent6"/>
                </a:solidFill>
                <a:latin typeface="新細明體"/>
                <a:ea typeface="新細明體"/>
              </a:rPr>
              <a:t>、保險</a:t>
            </a:r>
            <a:r>
              <a:rPr kumimoji="1" lang="en-US" altLang="zh-TW" sz="2200" dirty="0" smtClean="0">
                <a:solidFill>
                  <a:schemeClr val="accent6"/>
                </a:solidFill>
                <a:latin typeface="新細明體"/>
                <a:ea typeface="新細明體"/>
              </a:rPr>
              <a:t>)</a:t>
            </a:r>
            <a:endParaRPr kumimoji="1" lang="en-US" altLang="zh-TW" sz="2200" dirty="0" smtClean="0">
              <a:solidFill>
                <a:schemeClr val="accent6"/>
              </a:solidFill>
            </a:endParaRPr>
          </a:p>
          <a:p>
            <a:pPr marL="457200" lvl="1" indent="0">
              <a:lnSpc>
                <a:spcPct val="120000"/>
              </a:lnSpc>
              <a:buNone/>
            </a:pPr>
            <a:endParaRPr kumimoji="1" lang="zh-TW" altLang="en-US" sz="2200" dirty="0">
              <a:solidFill>
                <a:schemeClr val="accent6"/>
              </a:solidFill>
            </a:endParaRPr>
          </a:p>
          <a:p>
            <a:pPr>
              <a:lnSpc>
                <a:spcPct val="120000"/>
              </a:lnSpc>
            </a:pPr>
            <a:endParaRPr kumimoji="1" lang="zh-TW" altLang="en-US" dirty="0"/>
          </a:p>
        </p:txBody>
      </p:sp>
      <p:sp>
        <p:nvSpPr>
          <p:cNvPr id="4" name="頁尾版面配置區 3"/>
          <p:cNvSpPr>
            <a:spLocks noGrp="1"/>
          </p:cNvSpPr>
          <p:nvPr>
            <p:ph type="ftr" sz="quarter" idx="11"/>
          </p:nvPr>
        </p:nvSpPr>
        <p:spPr>
          <a:xfrm>
            <a:off x="162894" y="6427510"/>
            <a:ext cx="11553550" cy="379690"/>
          </a:xfrm>
        </p:spPr>
        <p:txBody>
          <a:bodyPr/>
          <a:lstStyle/>
          <a:p>
            <a:r>
              <a:rPr lang="en-US" altLang="zh-TW" dirty="0" smtClean="0"/>
              <a:t>《</a:t>
            </a:r>
            <a:r>
              <a:rPr lang="zh-TW" altLang="en-US" dirty="0" smtClean="0"/>
              <a:t>網路經濟與數位金融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a:t>
            </a:fld>
            <a:endParaRPr lang="zh-TW" altLang="en-US" dirty="0"/>
          </a:p>
        </p:txBody>
      </p:sp>
      <p:grpSp>
        <p:nvGrpSpPr>
          <p:cNvPr id="8" name="群組 7"/>
          <p:cNvGrpSpPr/>
          <p:nvPr/>
        </p:nvGrpSpPr>
        <p:grpSpPr>
          <a:xfrm>
            <a:off x="4961948" y="1901349"/>
            <a:ext cx="7013039" cy="3878905"/>
            <a:chOff x="841678" y="477629"/>
            <a:chExt cx="10041140" cy="5696637"/>
          </a:xfrm>
        </p:grpSpPr>
        <p:pic>
          <p:nvPicPr>
            <p:cNvPr id="9" name="圖片 8"/>
            <p:cNvPicPr>
              <a:picLocks noChangeAspect="1"/>
            </p:cNvPicPr>
            <p:nvPr/>
          </p:nvPicPr>
          <p:blipFill rotWithShape="1">
            <a:blip r:embed="rId2"/>
            <a:srcRect l="69757" t="24859"/>
            <a:stretch/>
          </p:blipFill>
          <p:spPr>
            <a:xfrm>
              <a:off x="841678" y="2105077"/>
              <a:ext cx="2012267" cy="1831645"/>
            </a:xfrm>
            <a:prstGeom prst="rect">
              <a:avLst/>
            </a:prstGeom>
          </p:spPr>
        </p:pic>
        <p:pic>
          <p:nvPicPr>
            <p:cNvPr id="10" name="圖片 9"/>
            <p:cNvPicPr>
              <a:picLocks noChangeAspect="1"/>
            </p:cNvPicPr>
            <p:nvPr/>
          </p:nvPicPr>
          <p:blipFill rotWithShape="1">
            <a:blip r:embed="rId2"/>
            <a:srcRect t="14327" r="71139" b="37429"/>
            <a:stretch/>
          </p:blipFill>
          <p:spPr>
            <a:xfrm>
              <a:off x="7426921" y="477629"/>
              <a:ext cx="1787877" cy="1094886"/>
            </a:xfrm>
            <a:prstGeom prst="rect">
              <a:avLst/>
            </a:prstGeom>
          </p:spPr>
        </p:pic>
        <p:pic>
          <p:nvPicPr>
            <p:cNvPr id="11" name="圖片 10"/>
            <p:cNvPicPr>
              <a:picLocks noChangeAspect="1"/>
            </p:cNvPicPr>
            <p:nvPr/>
          </p:nvPicPr>
          <p:blipFill rotWithShape="1">
            <a:blip r:embed="rId3" cstate="print">
              <a:extLst>
                <a:ext uri="{28A0092B-C50C-407E-A947-70E740481C1C}">
                  <a14:useLocalDpi xmlns:a14="http://schemas.microsoft.com/office/drawing/2010/main" val="0"/>
                </a:ext>
              </a:extLst>
            </a:blip>
            <a:srcRect l="66389" t="63938" r="2499" b="10350"/>
            <a:stretch/>
          </p:blipFill>
          <p:spPr>
            <a:xfrm>
              <a:off x="8203123" y="4725803"/>
              <a:ext cx="1643076" cy="1448463"/>
            </a:xfrm>
            <a:prstGeom prst="rect">
              <a:avLst/>
            </a:prstGeom>
          </p:spPr>
        </p:pic>
        <p:pic>
          <p:nvPicPr>
            <p:cNvPr id="12" name="圖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44618" y="2432349"/>
              <a:ext cx="1458913" cy="1375546"/>
            </a:xfrm>
            <a:prstGeom prst="rect">
              <a:avLst/>
            </a:prstGeom>
          </p:spPr>
        </p:pic>
        <p:pic>
          <p:nvPicPr>
            <p:cNvPr id="13" name="圖片 12"/>
            <p:cNvPicPr>
              <a:picLocks noChangeAspect="1"/>
            </p:cNvPicPr>
            <p:nvPr/>
          </p:nvPicPr>
          <p:blipFill rotWithShape="1">
            <a:blip r:embed="rId2"/>
            <a:srcRect t="61656" r="71139"/>
            <a:stretch/>
          </p:blipFill>
          <p:spPr>
            <a:xfrm>
              <a:off x="8447054" y="1355855"/>
              <a:ext cx="1756356" cy="854856"/>
            </a:xfrm>
            <a:prstGeom prst="rect">
              <a:avLst/>
            </a:prstGeom>
          </p:spPr>
        </p:pic>
        <p:pic>
          <p:nvPicPr>
            <p:cNvPr id="14" name="圖片 13"/>
            <p:cNvPicPr>
              <a:picLocks noChangeAspect="1"/>
            </p:cNvPicPr>
            <p:nvPr/>
          </p:nvPicPr>
          <p:blipFill rotWithShape="1">
            <a:blip r:embed="rId5" cstate="print">
              <a:extLst>
                <a:ext uri="{28A0092B-C50C-407E-A947-70E740481C1C}">
                  <a14:useLocalDpi xmlns:a14="http://schemas.microsoft.com/office/drawing/2010/main" val="0"/>
                </a:ext>
              </a:extLst>
            </a:blip>
            <a:srcRect l="-1" t="8710" r="-117" b="11968"/>
            <a:stretch/>
          </p:blipFill>
          <p:spPr>
            <a:xfrm>
              <a:off x="8635962" y="2965022"/>
              <a:ext cx="1453906" cy="1151909"/>
            </a:xfrm>
            <a:prstGeom prst="rect">
              <a:avLst/>
            </a:prstGeom>
          </p:spPr>
        </p:pic>
        <p:sp>
          <p:nvSpPr>
            <p:cNvPr id="15" name="左-右雙向箭號 14"/>
            <p:cNvSpPr/>
            <p:nvPr/>
          </p:nvSpPr>
          <p:spPr>
            <a:xfrm>
              <a:off x="3075212" y="3031588"/>
              <a:ext cx="1629860" cy="391027"/>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6" name="左-右雙向箭號 15"/>
            <p:cNvSpPr/>
            <p:nvPr/>
          </p:nvSpPr>
          <p:spPr>
            <a:xfrm rot="20902015">
              <a:off x="6672128" y="1738586"/>
              <a:ext cx="1549609" cy="425144"/>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7" name="左-右雙向箭號 16"/>
            <p:cNvSpPr/>
            <p:nvPr/>
          </p:nvSpPr>
          <p:spPr>
            <a:xfrm>
              <a:off x="6537103" y="3120123"/>
              <a:ext cx="1917369" cy="445137"/>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8" name="左-右雙向箭號 17"/>
            <p:cNvSpPr/>
            <p:nvPr/>
          </p:nvSpPr>
          <p:spPr>
            <a:xfrm rot="1527751">
              <a:off x="6430077" y="4486650"/>
              <a:ext cx="2131419" cy="531354"/>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9" name="文字方塊 18"/>
            <p:cNvSpPr txBox="1"/>
            <p:nvPr/>
          </p:nvSpPr>
          <p:spPr>
            <a:xfrm rot="21598502">
              <a:off x="3578759" y="2727273"/>
              <a:ext cx="835725" cy="475498"/>
            </a:xfrm>
            <a:prstGeom prst="rect">
              <a:avLst/>
            </a:prstGeom>
            <a:noFill/>
          </p:spPr>
          <p:txBody>
            <a:bodyPr wrap="none" rtlCol="0">
              <a:spAutoFit/>
            </a:bodyPr>
            <a:lstStyle/>
            <a:p>
              <a:r>
                <a:rPr kumimoji="1" lang="zh-TW" altLang="en-US" sz="1600" b="1" dirty="0" smtClean="0"/>
                <a:t>資金</a:t>
              </a:r>
              <a:endParaRPr kumimoji="1" lang="zh-TW" altLang="en-US" sz="1600" b="1" dirty="0"/>
            </a:p>
          </p:txBody>
        </p:sp>
        <p:sp>
          <p:nvSpPr>
            <p:cNvPr id="20" name="文字方塊 19"/>
            <p:cNvSpPr txBox="1"/>
            <p:nvPr/>
          </p:nvSpPr>
          <p:spPr>
            <a:xfrm rot="20880000">
              <a:off x="6950199" y="1466665"/>
              <a:ext cx="835725" cy="475498"/>
            </a:xfrm>
            <a:prstGeom prst="rect">
              <a:avLst/>
            </a:prstGeom>
            <a:noFill/>
          </p:spPr>
          <p:txBody>
            <a:bodyPr wrap="none" rtlCol="0">
              <a:spAutoFit/>
            </a:bodyPr>
            <a:lstStyle/>
            <a:p>
              <a:r>
                <a:rPr kumimoji="1" lang="zh-TW" altLang="en-US" sz="1600" b="1" dirty="0" smtClean="0"/>
                <a:t>貸款</a:t>
              </a:r>
              <a:endParaRPr kumimoji="1" lang="zh-TW" altLang="en-US" sz="1600" b="1" dirty="0"/>
            </a:p>
          </p:txBody>
        </p:sp>
        <p:sp>
          <p:nvSpPr>
            <p:cNvPr id="21" name="文字方塊 20"/>
            <p:cNvSpPr txBox="1"/>
            <p:nvPr/>
          </p:nvSpPr>
          <p:spPr>
            <a:xfrm rot="20880000">
              <a:off x="7172623" y="2048199"/>
              <a:ext cx="646331" cy="369332"/>
            </a:xfrm>
            <a:prstGeom prst="rect">
              <a:avLst/>
            </a:prstGeom>
            <a:noFill/>
          </p:spPr>
          <p:txBody>
            <a:bodyPr wrap="none" rtlCol="0">
              <a:spAutoFit/>
            </a:bodyPr>
            <a:lstStyle/>
            <a:p>
              <a:r>
                <a:rPr kumimoji="1" lang="zh-TW" altLang="en-US" b="1" dirty="0" smtClean="0"/>
                <a:t>利息</a:t>
              </a:r>
              <a:endParaRPr kumimoji="1" lang="zh-TW" altLang="en-US" b="1" dirty="0"/>
            </a:p>
          </p:txBody>
        </p:sp>
        <p:sp>
          <p:nvSpPr>
            <p:cNvPr id="22" name="文字方塊 21"/>
            <p:cNvSpPr txBox="1"/>
            <p:nvPr/>
          </p:nvSpPr>
          <p:spPr>
            <a:xfrm rot="21598502">
              <a:off x="3544262" y="3318383"/>
              <a:ext cx="851960" cy="497207"/>
            </a:xfrm>
            <a:prstGeom prst="rect">
              <a:avLst/>
            </a:prstGeom>
            <a:noFill/>
          </p:spPr>
          <p:txBody>
            <a:bodyPr wrap="none" rtlCol="0">
              <a:spAutoFit/>
            </a:bodyPr>
            <a:lstStyle/>
            <a:p>
              <a:r>
                <a:rPr kumimoji="1" lang="zh-TW" altLang="en-US" sz="1600" b="1" dirty="0" smtClean="0"/>
                <a:t>獲利</a:t>
              </a:r>
              <a:endParaRPr kumimoji="1" lang="zh-TW" altLang="en-US" sz="1600" b="1" dirty="0"/>
            </a:p>
          </p:txBody>
        </p:sp>
        <p:sp>
          <p:nvSpPr>
            <p:cNvPr id="23" name="文字方塊 22"/>
            <p:cNvSpPr txBox="1"/>
            <p:nvPr/>
          </p:nvSpPr>
          <p:spPr>
            <a:xfrm rot="1742">
              <a:off x="7183650" y="2824965"/>
              <a:ext cx="835725" cy="475498"/>
            </a:xfrm>
            <a:prstGeom prst="rect">
              <a:avLst/>
            </a:prstGeom>
            <a:noFill/>
          </p:spPr>
          <p:txBody>
            <a:bodyPr wrap="none" rtlCol="0">
              <a:spAutoFit/>
            </a:bodyPr>
            <a:lstStyle/>
            <a:p>
              <a:r>
                <a:rPr kumimoji="1" lang="zh-TW" altLang="en-US" sz="1600" b="1" smtClean="0"/>
                <a:t>投資</a:t>
              </a:r>
              <a:endParaRPr kumimoji="1" lang="zh-TW" altLang="en-US" sz="1600" b="1" dirty="0"/>
            </a:p>
          </p:txBody>
        </p:sp>
        <p:sp>
          <p:nvSpPr>
            <p:cNvPr id="24" name="文字方塊 23"/>
            <p:cNvSpPr txBox="1"/>
            <p:nvPr/>
          </p:nvSpPr>
          <p:spPr>
            <a:xfrm rot="1742">
              <a:off x="7029070" y="3449773"/>
              <a:ext cx="835725" cy="475498"/>
            </a:xfrm>
            <a:prstGeom prst="rect">
              <a:avLst/>
            </a:prstGeom>
            <a:noFill/>
          </p:spPr>
          <p:txBody>
            <a:bodyPr wrap="none" rtlCol="0">
              <a:spAutoFit/>
            </a:bodyPr>
            <a:lstStyle/>
            <a:p>
              <a:r>
                <a:rPr kumimoji="1" lang="zh-TW" altLang="en-US" sz="1600" b="1" dirty="0" smtClean="0"/>
                <a:t>收益</a:t>
              </a:r>
              <a:endParaRPr kumimoji="1" lang="zh-TW" altLang="en-US" sz="1600" b="1" dirty="0"/>
            </a:p>
          </p:txBody>
        </p:sp>
        <p:pic>
          <p:nvPicPr>
            <p:cNvPr id="25" name="圖片 24"/>
            <p:cNvPicPr>
              <a:picLocks noChangeAspect="1"/>
            </p:cNvPicPr>
            <p:nvPr/>
          </p:nvPicPr>
          <p:blipFill rotWithShape="1">
            <a:blip r:embed="rId2"/>
            <a:srcRect t="14327" r="71139" b="37429"/>
            <a:stretch/>
          </p:blipFill>
          <p:spPr>
            <a:xfrm flipH="1">
              <a:off x="9094941" y="4293632"/>
              <a:ext cx="1787877" cy="1094885"/>
            </a:xfrm>
            <a:prstGeom prst="rect">
              <a:avLst/>
            </a:prstGeom>
          </p:spPr>
        </p:pic>
        <p:sp>
          <p:nvSpPr>
            <p:cNvPr id="26" name="文字方塊 25"/>
            <p:cNvSpPr txBox="1"/>
            <p:nvPr/>
          </p:nvSpPr>
          <p:spPr>
            <a:xfrm rot="1511547">
              <a:off x="6893226" y="4242517"/>
              <a:ext cx="1439518" cy="497207"/>
            </a:xfrm>
            <a:prstGeom prst="rect">
              <a:avLst/>
            </a:prstGeom>
            <a:noFill/>
          </p:spPr>
          <p:txBody>
            <a:bodyPr wrap="none" rtlCol="0">
              <a:spAutoFit/>
            </a:bodyPr>
            <a:lstStyle/>
            <a:p>
              <a:r>
                <a:rPr kumimoji="1" lang="zh-TW" altLang="en-US" sz="1600" b="1" dirty="0" smtClean="0"/>
                <a:t>認購股票</a:t>
              </a:r>
              <a:endParaRPr kumimoji="1" lang="zh-TW" altLang="en-US" sz="1600" b="1" dirty="0"/>
            </a:p>
          </p:txBody>
        </p:sp>
        <p:sp>
          <p:nvSpPr>
            <p:cNvPr id="27" name="文字方塊 26"/>
            <p:cNvSpPr txBox="1"/>
            <p:nvPr/>
          </p:nvSpPr>
          <p:spPr>
            <a:xfrm rot="1511547">
              <a:off x="6623252" y="4840379"/>
              <a:ext cx="1412086" cy="475498"/>
            </a:xfrm>
            <a:prstGeom prst="rect">
              <a:avLst/>
            </a:prstGeom>
            <a:noFill/>
          </p:spPr>
          <p:txBody>
            <a:bodyPr wrap="none" rtlCol="0">
              <a:spAutoFit/>
            </a:bodyPr>
            <a:lstStyle/>
            <a:p>
              <a:r>
                <a:rPr kumimoji="1" lang="zh-TW" altLang="en-US" sz="1600" b="1" dirty="0" smtClean="0"/>
                <a:t>股票紅利</a:t>
              </a:r>
              <a:endParaRPr kumimoji="1" lang="zh-TW" altLang="en-US" sz="1600" b="1" dirty="0"/>
            </a:p>
          </p:txBody>
        </p:sp>
        <p:sp>
          <p:nvSpPr>
            <p:cNvPr id="28" name="文字方塊 27"/>
            <p:cNvSpPr txBox="1"/>
            <p:nvPr/>
          </p:nvSpPr>
          <p:spPr>
            <a:xfrm>
              <a:off x="4857823" y="3813595"/>
              <a:ext cx="1412086" cy="475498"/>
            </a:xfrm>
            <a:prstGeom prst="rect">
              <a:avLst/>
            </a:prstGeom>
            <a:noFill/>
          </p:spPr>
          <p:txBody>
            <a:bodyPr wrap="none" rtlCol="0">
              <a:spAutoFit/>
            </a:bodyPr>
            <a:lstStyle/>
            <a:p>
              <a:r>
                <a:rPr kumimoji="1" lang="zh-TW" altLang="en-US" sz="1600" b="1" dirty="0" smtClean="0"/>
                <a:t>中間機構</a:t>
              </a:r>
              <a:endParaRPr kumimoji="1" lang="zh-TW" altLang="en-US" sz="1600" b="1" dirty="0"/>
            </a:p>
          </p:txBody>
        </p:sp>
        <p:sp>
          <p:nvSpPr>
            <p:cNvPr id="29" name="文字方塊 28"/>
            <p:cNvSpPr txBox="1"/>
            <p:nvPr/>
          </p:nvSpPr>
          <p:spPr>
            <a:xfrm>
              <a:off x="925721" y="4011537"/>
              <a:ext cx="1997626" cy="542408"/>
            </a:xfrm>
            <a:prstGeom prst="rect">
              <a:avLst/>
            </a:prstGeom>
            <a:noFill/>
          </p:spPr>
          <p:txBody>
            <a:bodyPr wrap="square" rtlCol="0">
              <a:spAutoFit/>
            </a:bodyPr>
            <a:lstStyle/>
            <a:p>
              <a:r>
                <a:rPr kumimoji="1" lang="zh-TW" altLang="en-US" b="1" dirty="0" smtClean="0"/>
                <a:t>資金供應者</a:t>
              </a:r>
              <a:endParaRPr kumimoji="1" lang="zh-TW" altLang="en-US" b="1" dirty="0"/>
            </a:p>
          </p:txBody>
        </p:sp>
      </p:grpSp>
    </p:spTree>
    <p:extLst>
      <p:ext uri="{BB962C8B-B14F-4D97-AF65-F5344CB8AC3E}">
        <p14:creationId xmlns:p14="http://schemas.microsoft.com/office/powerpoint/2010/main" val="38060222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群組 17"/>
          <p:cNvGrpSpPr/>
          <p:nvPr/>
        </p:nvGrpSpPr>
        <p:grpSpPr>
          <a:xfrm>
            <a:off x="8918592" y="1445978"/>
            <a:ext cx="2981488" cy="5001118"/>
            <a:chOff x="8372702" y="1069411"/>
            <a:chExt cx="2981488" cy="5001118"/>
          </a:xfrm>
        </p:grpSpPr>
        <p:sp>
          <p:nvSpPr>
            <p:cNvPr id="17" name="文字方塊 16"/>
            <p:cNvSpPr txBox="1"/>
            <p:nvPr/>
          </p:nvSpPr>
          <p:spPr>
            <a:xfrm>
              <a:off x="8372702" y="1069411"/>
              <a:ext cx="2981488" cy="338554"/>
            </a:xfrm>
            <a:prstGeom prst="rect">
              <a:avLst/>
            </a:prstGeom>
            <a:noFill/>
          </p:spPr>
          <p:txBody>
            <a:bodyPr wrap="square" rtlCol="0">
              <a:spAutoFit/>
            </a:bodyPr>
            <a:lstStyle/>
            <a:p>
              <a:r>
                <a:rPr lang="en-US" altLang="zh-TW" sz="1600" b="1" dirty="0">
                  <a:latin typeface="Times" panose="02020603050405020304" pitchFamily="18" charset="0"/>
                  <a:cs typeface="Times" panose="02020603050405020304" pitchFamily="18" charset="0"/>
                </a:rPr>
                <a:t>Social </a:t>
              </a:r>
              <a:r>
                <a:rPr lang="en-US" altLang="zh-TW" sz="1600" b="1" dirty="0" err="1" smtClean="0">
                  <a:latin typeface="Times" panose="02020603050405020304" pitchFamily="18" charset="0"/>
                  <a:cs typeface="Times" panose="02020603050405020304" pitchFamily="18" charset="0"/>
                </a:rPr>
                <a:t>FinanceBusiness</a:t>
              </a:r>
              <a:r>
                <a:rPr lang="en-US" altLang="zh-TW" sz="1600" b="1" dirty="0" smtClean="0">
                  <a:latin typeface="Times" panose="02020603050405020304" pitchFamily="18" charset="0"/>
                  <a:cs typeface="Times" panose="02020603050405020304" pitchFamily="18" charset="0"/>
                </a:rPr>
                <a:t> Layer</a:t>
              </a:r>
              <a:endParaRPr lang="zh-TW" altLang="en-US" sz="1600" b="1" dirty="0">
                <a:latin typeface="Times" panose="02020603050405020304" pitchFamily="18" charset="0"/>
                <a:cs typeface="Times" panose="02020603050405020304" pitchFamily="18" charset="0"/>
              </a:endParaRPr>
            </a:p>
          </p:txBody>
        </p:sp>
        <p:sp>
          <p:nvSpPr>
            <p:cNvPr id="43" name="文字方塊 42"/>
            <p:cNvSpPr txBox="1"/>
            <p:nvPr/>
          </p:nvSpPr>
          <p:spPr>
            <a:xfrm>
              <a:off x="8530159" y="2596210"/>
              <a:ext cx="2824030" cy="338554"/>
            </a:xfrm>
            <a:prstGeom prst="rect">
              <a:avLst/>
            </a:prstGeom>
            <a:noFill/>
          </p:spPr>
          <p:txBody>
            <a:bodyPr wrap="square" rtlCol="0">
              <a:spAutoFit/>
            </a:bodyPr>
            <a:lstStyle/>
            <a:p>
              <a:r>
                <a:rPr lang="en-US" altLang="zh-TW" sz="1600" b="1" dirty="0">
                  <a:latin typeface="Times" panose="02020603050405020304" pitchFamily="18" charset="0"/>
                  <a:cs typeface="Times" panose="02020603050405020304" pitchFamily="18" charset="0"/>
                </a:rPr>
                <a:t>Social </a:t>
              </a:r>
              <a:r>
                <a:rPr lang="en-US" altLang="zh-TW" sz="1600" b="1" dirty="0" smtClean="0">
                  <a:latin typeface="Times" panose="02020603050405020304" pitchFamily="18" charset="0"/>
                  <a:cs typeface="Times" panose="02020603050405020304" pitchFamily="18" charset="0"/>
                </a:rPr>
                <a:t>Finance Service </a:t>
              </a:r>
              <a:r>
                <a:rPr lang="en-US" altLang="zh-TW" sz="1600" b="1" dirty="0">
                  <a:latin typeface="Times" panose="02020603050405020304" pitchFamily="18" charset="0"/>
                  <a:cs typeface="Times" panose="02020603050405020304" pitchFamily="18" charset="0"/>
                </a:rPr>
                <a:t>Layer</a:t>
              </a:r>
              <a:endParaRPr lang="zh-TW" altLang="en-US" sz="1600" b="1" dirty="0">
                <a:latin typeface="Times" panose="02020603050405020304" pitchFamily="18" charset="0"/>
                <a:cs typeface="Times" panose="02020603050405020304" pitchFamily="18" charset="0"/>
              </a:endParaRPr>
            </a:p>
          </p:txBody>
        </p:sp>
        <p:sp>
          <p:nvSpPr>
            <p:cNvPr id="44" name="文字方塊 43"/>
            <p:cNvSpPr txBox="1"/>
            <p:nvPr/>
          </p:nvSpPr>
          <p:spPr>
            <a:xfrm>
              <a:off x="8530159" y="4040982"/>
              <a:ext cx="2824031" cy="338554"/>
            </a:xfrm>
            <a:prstGeom prst="rect">
              <a:avLst/>
            </a:prstGeom>
            <a:noFill/>
          </p:spPr>
          <p:txBody>
            <a:bodyPr wrap="square" rtlCol="0">
              <a:spAutoFit/>
            </a:bodyPr>
            <a:lstStyle/>
            <a:p>
              <a:r>
                <a:rPr lang="en-US" altLang="zh-TW" sz="1600" b="1" dirty="0">
                  <a:latin typeface="Times" panose="02020603050405020304" pitchFamily="18" charset="0"/>
                  <a:cs typeface="Times" panose="02020603050405020304" pitchFamily="18" charset="0"/>
                </a:rPr>
                <a:t>Social </a:t>
              </a:r>
              <a:r>
                <a:rPr lang="en-US" altLang="zh-TW" sz="1600" b="1" dirty="0" err="1" smtClean="0">
                  <a:latin typeface="Times" panose="02020603050405020304" pitchFamily="18" charset="0"/>
                  <a:cs typeface="Times" panose="02020603050405020304" pitchFamily="18" charset="0"/>
                </a:rPr>
                <a:t>Fianance</a:t>
              </a:r>
              <a:r>
                <a:rPr lang="en-US" altLang="zh-TW" sz="1600" b="1" dirty="0" smtClean="0">
                  <a:latin typeface="Times" panose="02020603050405020304" pitchFamily="18" charset="0"/>
                  <a:cs typeface="Times" panose="02020603050405020304" pitchFamily="18" charset="0"/>
                </a:rPr>
                <a:t> Engine </a:t>
              </a:r>
              <a:r>
                <a:rPr lang="en-US" altLang="zh-TW" sz="1600" b="1" dirty="0">
                  <a:latin typeface="Times" panose="02020603050405020304" pitchFamily="18" charset="0"/>
                  <a:cs typeface="Times" panose="02020603050405020304" pitchFamily="18" charset="0"/>
                </a:rPr>
                <a:t>Layer</a:t>
              </a:r>
              <a:endParaRPr lang="zh-TW" altLang="en-US" sz="1600" b="1" dirty="0">
                <a:latin typeface="Times" panose="02020603050405020304" pitchFamily="18" charset="0"/>
                <a:cs typeface="Times" panose="02020603050405020304" pitchFamily="18" charset="0"/>
              </a:endParaRPr>
            </a:p>
          </p:txBody>
        </p:sp>
        <p:sp>
          <p:nvSpPr>
            <p:cNvPr id="45" name="文字方塊 44"/>
            <p:cNvSpPr txBox="1"/>
            <p:nvPr/>
          </p:nvSpPr>
          <p:spPr>
            <a:xfrm>
              <a:off x="8508954" y="5485754"/>
              <a:ext cx="2613475" cy="584775"/>
            </a:xfrm>
            <a:prstGeom prst="rect">
              <a:avLst/>
            </a:prstGeom>
            <a:noFill/>
          </p:spPr>
          <p:txBody>
            <a:bodyPr wrap="square" rtlCol="0">
              <a:spAutoFit/>
            </a:bodyPr>
            <a:lstStyle/>
            <a:p>
              <a:r>
                <a:rPr lang="en-US" altLang="zh-TW" sz="1600" b="1" dirty="0">
                  <a:latin typeface="Times" panose="02020603050405020304" pitchFamily="18" charset="0"/>
                  <a:cs typeface="Times" panose="02020603050405020304" pitchFamily="18" charset="0"/>
                </a:rPr>
                <a:t>Social Network Infrastructure Layer</a:t>
              </a:r>
              <a:endParaRPr lang="zh-TW" altLang="en-US" sz="1600" b="1" dirty="0">
                <a:latin typeface="Times" panose="02020603050405020304" pitchFamily="18" charset="0"/>
                <a:cs typeface="Times" panose="02020603050405020304" pitchFamily="18" charset="0"/>
              </a:endParaRPr>
            </a:p>
          </p:txBody>
        </p:sp>
      </p:grpSp>
      <p:grpSp>
        <p:nvGrpSpPr>
          <p:cNvPr id="24" name="群組 23"/>
          <p:cNvGrpSpPr/>
          <p:nvPr/>
        </p:nvGrpSpPr>
        <p:grpSpPr>
          <a:xfrm>
            <a:off x="1800225" y="1264869"/>
            <a:ext cx="7118366" cy="5975037"/>
            <a:chOff x="1420185" y="437541"/>
            <a:chExt cx="7479467" cy="6408760"/>
          </a:xfrm>
        </p:grpSpPr>
        <p:grpSp>
          <p:nvGrpSpPr>
            <p:cNvPr id="49" name="群組 48"/>
            <p:cNvGrpSpPr/>
            <p:nvPr/>
          </p:nvGrpSpPr>
          <p:grpSpPr>
            <a:xfrm>
              <a:off x="2167038" y="4766586"/>
              <a:ext cx="6541618" cy="1598975"/>
              <a:chOff x="2886004" y="3702662"/>
              <a:chExt cx="6451468" cy="2479796"/>
            </a:xfrm>
          </p:grpSpPr>
          <p:pic>
            <p:nvPicPr>
              <p:cNvPr id="2056" name="Picture 8" descr="http://sourcehr.co.nz/wp-content/uploads/2014/10/crowdsourcing.png"/>
              <p:cNvPicPr preferRelativeResize="0">
                <a:picLocks noChangeArrowheads="1"/>
              </p:cNvPicPr>
              <p:nvPr/>
            </p:nvPicPr>
            <p:blipFill rotWithShape="1">
              <a:blip r:embed="rId2">
                <a:duotone>
                  <a:prstClr val="black"/>
                  <a:schemeClr val="accent5">
                    <a:tint val="45000"/>
                    <a:satMod val="400000"/>
                  </a:schemeClr>
                </a:duotone>
                <a:extLst>
                  <a:ext uri="{28A0092B-C50C-407E-A947-70E740481C1C}">
                    <a14:useLocalDpi xmlns:a14="http://schemas.microsoft.com/office/drawing/2010/main" val="0"/>
                  </a:ext>
                </a:extLst>
              </a:blip>
              <a:srcRect b="3244"/>
              <a:stretch/>
            </p:blipFill>
            <p:spPr bwMode="auto">
              <a:xfrm rot="1253777" flipH="1">
                <a:off x="6884117" y="3702662"/>
                <a:ext cx="2453355" cy="2245444"/>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4" descr="http://pacificaweb.com/img/showcase-social-media-network.png"/>
              <p:cNvPicPr>
                <a:picLocks noChangeAspect="1" noChangeArrowheads="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4260698" y="3780046"/>
                <a:ext cx="3133275" cy="2402412"/>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6" descr="http://symvest.com/wp-content/uploads/2016/01/icon_handshake.png"/>
              <p:cNvPicPr>
                <a:picLocks noChangeAspect="1" noChangeArrowheads="1"/>
              </p:cNvPicPr>
              <p:nvPr/>
            </p:nvPicPr>
            <p:blipFill>
              <a:blip r:embed="rId5">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2886004" y="3950925"/>
                <a:ext cx="1020773" cy="1694152"/>
              </a:xfrm>
              <a:prstGeom prst="rect">
                <a:avLst/>
              </a:prstGeom>
              <a:noFill/>
              <a:extLst>
                <a:ext uri="{909E8E84-426E-40DD-AFC4-6F175D3DCCD1}">
                  <a14:hiddenFill xmlns:a14="http://schemas.microsoft.com/office/drawing/2010/main">
                    <a:solidFill>
                      <a:srgbClr val="FFFFFF"/>
                    </a:solidFill>
                  </a14:hiddenFill>
                </a:ext>
              </a:extLst>
            </p:spPr>
          </p:pic>
        </p:grpSp>
        <p:sp>
          <p:nvSpPr>
            <p:cNvPr id="51" name="文字方塊 50"/>
            <p:cNvSpPr txBox="1"/>
            <p:nvPr/>
          </p:nvSpPr>
          <p:spPr>
            <a:xfrm>
              <a:off x="1633127" y="4695487"/>
              <a:ext cx="6413327" cy="2150814"/>
            </a:xfrm>
            <a:prstGeom prst="round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endParaRPr lang="en-US" altLang="zh-TW" sz="1600" dirty="0">
                <a:latin typeface="Times" panose="02020603050405020304" pitchFamily="18" charset="0"/>
                <a:ea typeface="微軟正黑體" panose="020B0604030504040204" pitchFamily="34" charset="-120"/>
                <a:cs typeface="Times" panose="02020603050405020304" pitchFamily="18" charset="0"/>
              </a:endParaRPr>
            </a:p>
            <a:p>
              <a:pPr algn="ctr"/>
              <a:endParaRPr lang="en-US" altLang="zh-TW" sz="2400" dirty="0">
                <a:latin typeface="Times" panose="02020603050405020304" pitchFamily="18" charset="0"/>
                <a:ea typeface="微軟正黑體" panose="020B0604030504040204" pitchFamily="34" charset="-120"/>
                <a:cs typeface="Times" panose="02020603050405020304" pitchFamily="18" charset="0"/>
              </a:endParaRPr>
            </a:p>
            <a:p>
              <a:pPr algn="ctr"/>
              <a:r>
                <a:rPr lang="en-US" altLang="zh-TW" sz="2400" b="1" dirty="0">
                  <a:latin typeface="Times" panose="02020603050405020304" pitchFamily="18" charset="0"/>
                  <a:ea typeface="微軟正黑體" panose="020B0604030504040204" pitchFamily="34" charset="-120"/>
                  <a:cs typeface="Times" panose="02020603050405020304" pitchFamily="18" charset="0"/>
                </a:rPr>
                <a:t>Social Network</a:t>
              </a:r>
            </a:p>
            <a:p>
              <a:pPr algn="ctr"/>
              <a:endParaRPr lang="en-US" altLang="zh-TW" sz="2400" dirty="0">
                <a:latin typeface="Times" panose="02020603050405020304" pitchFamily="18" charset="0"/>
                <a:ea typeface="微軟正黑體" panose="020B0604030504040204" pitchFamily="34" charset="-120"/>
                <a:cs typeface="Times" panose="02020603050405020304" pitchFamily="18" charset="0"/>
              </a:endParaRPr>
            </a:p>
            <a:p>
              <a:pPr algn="ctr"/>
              <a:endParaRPr lang="en-US" altLang="zh-TW" sz="2400" dirty="0">
                <a:latin typeface="Times" panose="02020603050405020304" pitchFamily="18" charset="0"/>
                <a:ea typeface="微軟正黑體" panose="020B0604030504040204" pitchFamily="34" charset="-120"/>
                <a:cs typeface="Times" panose="02020603050405020304" pitchFamily="18" charset="0"/>
              </a:endParaRPr>
            </a:p>
            <a:p>
              <a:pPr algn="ctr"/>
              <a:endParaRPr lang="zh-TW" altLang="en-US" sz="2000" dirty="0">
                <a:latin typeface="Times" panose="02020603050405020304" pitchFamily="18" charset="0"/>
                <a:ea typeface="微軟正黑體" panose="020B0604030504040204" pitchFamily="34" charset="-120"/>
                <a:cs typeface="Times" panose="02020603050405020304" pitchFamily="18" charset="0"/>
              </a:endParaRPr>
            </a:p>
          </p:txBody>
        </p:sp>
        <p:sp>
          <p:nvSpPr>
            <p:cNvPr id="11" name="文字方塊 10"/>
            <p:cNvSpPr txBox="1"/>
            <p:nvPr/>
          </p:nvSpPr>
          <p:spPr>
            <a:xfrm>
              <a:off x="2058513" y="6040126"/>
              <a:ext cx="1490747" cy="269456"/>
            </a:xfrm>
            <a:prstGeom prst="rect">
              <a:avLst/>
            </a:prstGeom>
            <a:noFill/>
          </p:spPr>
          <p:txBody>
            <a:bodyPr wrap="square" rtlCol="0">
              <a:spAutoFit/>
            </a:bodyPr>
            <a:lstStyle/>
            <a:p>
              <a:r>
                <a:rPr lang="en-US" altLang="zh-TW" dirty="0">
                  <a:latin typeface="Times" panose="02020603050405020304" pitchFamily="18" charset="0"/>
                  <a:cs typeface="Times" panose="02020603050405020304" pitchFamily="18" charset="0"/>
                </a:rPr>
                <a:t>Peer-to-Peer</a:t>
              </a:r>
              <a:endParaRPr lang="zh-TW" altLang="en-US" dirty="0">
                <a:latin typeface="Times" panose="02020603050405020304" pitchFamily="18" charset="0"/>
                <a:cs typeface="Times" panose="02020603050405020304" pitchFamily="18" charset="0"/>
              </a:endParaRPr>
            </a:p>
          </p:txBody>
        </p:sp>
        <p:sp>
          <p:nvSpPr>
            <p:cNvPr id="26" name="文字方塊 25"/>
            <p:cNvSpPr txBox="1"/>
            <p:nvPr/>
          </p:nvSpPr>
          <p:spPr>
            <a:xfrm>
              <a:off x="7096866" y="5995942"/>
              <a:ext cx="1490747" cy="269456"/>
            </a:xfrm>
            <a:prstGeom prst="rect">
              <a:avLst/>
            </a:prstGeom>
            <a:noFill/>
          </p:spPr>
          <p:txBody>
            <a:bodyPr wrap="square" rtlCol="0">
              <a:spAutoFit/>
            </a:bodyPr>
            <a:lstStyle/>
            <a:p>
              <a:pPr algn="ctr"/>
              <a:r>
                <a:rPr lang="en-US" altLang="zh-TW" dirty="0">
                  <a:latin typeface="Times" panose="02020603050405020304" pitchFamily="18" charset="0"/>
                  <a:cs typeface="Times" panose="02020603050405020304" pitchFamily="18" charset="0"/>
                </a:rPr>
                <a:t>Crowd</a:t>
              </a:r>
              <a:endParaRPr lang="zh-TW" altLang="en-US" dirty="0">
                <a:latin typeface="Times" panose="02020603050405020304" pitchFamily="18" charset="0"/>
                <a:cs typeface="Times" panose="02020603050405020304" pitchFamily="18" charset="0"/>
              </a:endParaRPr>
            </a:p>
          </p:txBody>
        </p:sp>
        <p:sp>
          <p:nvSpPr>
            <p:cNvPr id="34" name="矩形: 圓角 33"/>
            <p:cNvSpPr/>
            <p:nvPr/>
          </p:nvSpPr>
          <p:spPr>
            <a:xfrm>
              <a:off x="1795548" y="437541"/>
              <a:ext cx="6980359" cy="1220104"/>
            </a:xfrm>
            <a:prstGeom prst="roundRect">
              <a:avLst>
                <a:gd name="adj" fmla="val 7025"/>
              </a:avLst>
            </a:prstGeom>
            <a:solidFill>
              <a:srgbClr val="663300">
                <a:alpha val="14118"/>
              </a:srgbClr>
            </a:solidFill>
            <a:ln>
              <a:solidFill>
                <a:srgbClr val="C4B09C"/>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zh-TW" sz="1600" b="1" dirty="0">
                  <a:solidFill>
                    <a:schemeClr val="tx1"/>
                  </a:solidFill>
                  <a:latin typeface="Times" panose="02020603050405020304" pitchFamily="18" charset="0"/>
                  <a:cs typeface="Times" panose="02020603050405020304" pitchFamily="18" charset="0"/>
                </a:rPr>
                <a:t>Social Commerce</a:t>
              </a:r>
            </a:p>
            <a:p>
              <a:pPr algn="ctr"/>
              <a:r>
                <a:rPr lang="en-US" altLang="zh-TW" sz="1600" b="1" dirty="0">
                  <a:solidFill>
                    <a:schemeClr val="tx1"/>
                  </a:solidFill>
                  <a:latin typeface="Times" panose="02020603050405020304" pitchFamily="18" charset="0"/>
                  <a:cs typeface="Times" panose="02020603050405020304" pitchFamily="18" charset="0"/>
                </a:rPr>
                <a:t>Sharing Economy</a:t>
              </a:r>
            </a:p>
            <a:p>
              <a:pPr algn="ctr"/>
              <a:r>
                <a:rPr lang="en-US" altLang="zh-TW" sz="1600" b="1" dirty="0">
                  <a:solidFill>
                    <a:schemeClr val="tx1"/>
                  </a:solidFill>
                  <a:latin typeface="Times" panose="02020603050405020304" pitchFamily="18" charset="0"/>
                  <a:cs typeface="Times" panose="02020603050405020304" pitchFamily="18" charset="0"/>
                </a:rPr>
                <a:t>Financing Technolog</a:t>
              </a:r>
              <a:r>
                <a:rPr lang="en-US" altLang="zh-TW" dirty="0">
                  <a:solidFill>
                    <a:schemeClr val="tx1"/>
                  </a:solidFill>
                  <a:latin typeface="Times" panose="02020603050405020304" pitchFamily="18" charset="0"/>
                  <a:cs typeface="Times" panose="02020603050405020304" pitchFamily="18" charset="0"/>
                </a:rPr>
                <a:t>y</a:t>
              </a:r>
              <a:endParaRPr lang="zh-TW" altLang="en-US" dirty="0">
                <a:solidFill>
                  <a:schemeClr val="tx1"/>
                </a:solidFill>
                <a:latin typeface="Times" panose="02020603050405020304" pitchFamily="18" charset="0"/>
                <a:cs typeface="Times" panose="02020603050405020304" pitchFamily="18" charset="0"/>
              </a:endParaRPr>
            </a:p>
          </p:txBody>
        </p:sp>
        <p:cxnSp>
          <p:nvCxnSpPr>
            <p:cNvPr id="19" name="直線接點 18"/>
            <p:cNvCxnSpPr/>
            <p:nvPr/>
          </p:nvCxnSpPr>
          <p:spPr>
            <a:xfrm>
              <a:off x="1420185" y="1725227"/>
              <a:ext cx="7458572" cy="0"/>
            </a:xfrm>
            <a:prstGeom prst="line">
              <a:avLst/>
            </a:prstGeom>
            <a:ln w="12700" cap="flat" cmpd="sng" algn="ctr">
              <a:solidFill>
                <a:srgbClr val="6633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8" name="直線接點 37"/>
            <p:cNvCxnSpPr/>
            <p:nvPr/>
          </p:nvCxnSpPr>
          <p:spPr>
            <a:xfrm>
              <a:off x="1441080" y="3366231"/>
              <a:ext cx="7458572" cy="0"/>
            </a:xfrm>
            <a:prstGeom prst="line">
              <a:avLst/>
            </a:prstGeom>
            <a:ln w="12700" cap="flat" cmpd="sng" algn="ctr">
              <a:solidFill>
                <a:srgbClr val="6633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9" name="直線接點 38"/>
            <p:cNvCxnSpPr/>
            <p:nvPr/>
          </p:nvCxnSpPr>
          <p:spPr>
            <a:xfrm>
              <a:off x="1441080" y="4653349"/>
              <a:ext cx="7458572" cy="0"/>
            </a:xfrm>
            <a:prstGeom prst="line">
              <a:avLst/>
            </a:prstGeom>
            <a:ln w="12700" cap="flat" cmpd="sng" algn="ctr">
              <a:solidFill>
                <a:srgbClr val="6633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21" name="群組 20"/>
            <p:cNvGrpSpPr/>
            <p:nvPr/>
          </p:nvGrpSpPr>
          <p:grpSpPr>
            <a:xfrm>
              <a:off x="1795549" y="3499132"/>
              <a:ext cx="6980358" cy="1007979"/>
              <a:chOff x="1600505" y="3813599"/>
              <a:chExt cx="7654108" cy="1037307"/>
            </a:xfrm>
            <a:solidFill>
              <a:schemeClr val="bg2"/>
            </a:solidFill>
          </p:grpSpPr>
          <p:sp>
            <p:nvSpPr>
              <p:cNvPr id="40" name="矩形: 圓角 39"/>
              <p:cNvSpPr/>
              <p:nvPr/>
            </p:nvSpPr>
            <p:spPr>
              <a:xfrm>
                <a:off x="1600505" y="3813599"/>
                <a:ext cx="7654108" cy="1037307"/>
              </a:xfrm>
              <a:prstGeom prst="roundRect">
                <a:avLst>
                  <a:gd name="adj" fmla="val 7025"/>
                </a:avLst>
              </a:prstGeom>
              <a:solidFill>
                <a:srgbClr val="C4B09C">
                  <a:alpha val="38824"/>
                </a:srgbClr>
              </a:solidFill>
              <a:ln>
                <a:solidFill>
                  <a:srgbClr val="C4B09C"/>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altLang="zh-TW" dirty="0">
                  <a:latin typeface="Times" panose="02020603050405020304" pitchFamily="18" charset="0"/>
                  <a:cs typeface="Times" panose="02020603050405020304" pitchFamily="18" charset="0"/>
                </a:endParaRPr>
              </a:p>
              <a:p>
                <a:pPr algn="ctr"/>
                <a:endParaRPr lang="en-US" altLang="zh-TW" dirty="0">
                  <a:latin typeface="Times" panose="02020603050405020304" pitchFamily="18" charset="0"/>
                  <a:cs typeface="Times" panose="02020603050405020304" pitchFamily="18" charset="0"/>
                </a:endParaRPr>
              </a:p>
              <a:p>
                <a:pPr algn="ctr"/>
                <a:endParaRPr lang="zh-TW" altLang="en-US" dirty="0">
                  <a:latin typeface="Times" panose="02020603050405020304" pitchFamily="18" charset="0"/>
                  <a:cs typeface="Times" panose="02020603050405020304" pitchFamily="18" charset="0"/>
                </a:endParaRPr>
              </a:p>
            </p:txBody>
          </p:sp>
          <p:grpSp>
            <p:nvGrpSpPr>
              <p:cNvPr id="5" name="群組 4"/>
              <p:cNvGrpSpPr/>
              <p:nvPr/>
            </p:nvGrpSpPr>
            <p:grpSpPr>
              <a:xfrm>
                <a:off x="2878929" y="3959299"/>
                <a:ext cx="6202856" cy="752701"/>
                <a:chOff x="1853797" y="2965527"/>
                <a:chExt cx="8641538" cy="1360582"/>
              </a:xfrm>
              <a:grpFill/>
            </p:grpSpPr>
            <p:sp>
              <p:nvSpPr>
                <p:cNvPr id="52" name="匾額 51"/>
                <p:cNvSpPr/>
                <p:nvPr/>
              </p:nvSpPr>
              <p:spPr>
                <a:xfrm>
                  <a:off x="1853797" y="2965527"/>
                  <a:ext cx="2636958" cy="1360582"/>
                </a:xfrm>
                <a:prstGeom prst="rect">
                  <a:avLst/>
                </a:prstGeom>
                <a:solidFill>
                  <a:schemeClr val="bg1"/>
                </a:solidFill>
                <a:ln>
                  <a:solidFill>
                    <a:schemeClr val="bg2"/>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zh-TW" sz="1600" dirty="0">
                      <a:latin typeface="Times" panose="02020603050405020304" pitchFamily="18" charset="0"/>
                      <a:ea typeface="微軟正黑體" panose="020B0604030504040204" pitchFamily="34" charset="-120"/>
                      <a:cs typeface="Times" panose="02020603050405020304" pitchFamily="18" charset="0"/>
                    </a:rPr>
                    <a:t>Social Credit Scoring Engine</a:t>
                  </a:r>
                  <a:endParaRPr lang="zh-TW" altLang="en-US" sz="1600" dirty="0">
                    <a:latin typeface="Times" panose="02020603050405020304" pitchFamily="18" charset="0"/>
                    <a:ea typeface="微軟正黑體" panose="020B0604030504040204" pitchFamily="34" charset="-120"/>
                    <a:cs typeface="Times" panose="02020603050405020304" pitchFamily="18" charset="0"/>
                  </a:endParaRPr>
                </a:p>
              </p:txBody>
            </p:sp>
            <p:sp>
              <p:nvSpPr>
                <p:cNvPr id="59" name="匾額 58"/>
                <p:cNvSpPr/>
                <p:nvPr/>
              </p:nvSpPr>
              <p:spPr>
                <a:xfrm>
                  <a:off x="4824281" y="2965527"/>
                  <a:ext cx="2636958" cy="1360582"/>
                </a:xfrm>
                <a:prstGeom prst="rect">
                  <a:avLst/>
                </a:prstGeom>
                <a:solidFill>
                  <a:schemeClr val="bg1"/>
                </a:solidFill>
                <a:ln>
                  <a:solidFill>
                    <a:schemeClr val="bg2"/>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zh-TW" sz="1600" dirty="0">
                      <a:latin typeface="Times" panose="02020603050405020304" pitchFamily="18" charset="0"/>
                      <a:ea typeface="微軟正黑體" panose="020B0604030504040204" pitchFamily="34" charset="-120"/>
                      <a:cs typeface="Times" panose="02020603050405020304" pitchFamily="18" charset="0"/>
                    </a:rPr>
                    <a:t>Social Risk Computing Engine</a:t>
                  </a:r>
                  <a:endParaRPr lang="zh-TW" altLang="en-US" sz="1600" dirty="0">
                    <a:latin typeface="Times" panose="02020603050405020304" pitchFamily="18" charset="0"/>
                    <a:ea typeface="微軟正黑體" panose="020B0604030504040204" pitchFamily="34" charset="-120"/>
                    <a:cs typeface="Times" panose="02020603050405020304" pitchFamily="18" charset="0"/>
                  </a:endParaRPr>
                </a:p>
              </p:txBody>
            </p:sp>
            <p:sp>
              <p:nvSpPr>
                <p:cNvPr id="60" name="匾額 59"/>
                <p:cNvSpPr/>
                <p:nvPr/>
              </p:nvSpPr>
              <p:spPr>
                <a:xfrm>
                  <a:off x="7858377" y="2965527"/>
                  <a:ext cx="2636958" cy="1360582"/>
                </a:xfrm>
                <a:prstGeom prst="rect">
                  <a:avLst/>
                </a:prstGeom>
                <a:solidFill>
                  <a:schemeClr val="bg1"/>
                </a:solidFill>
                <a:ln>
                  <a:solidFill>
                    <a:schemeClr val="bg2"/>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zh-TW" sz="1600" dirty="0">
                      <a:latin typeface="Times" panose="02020603050405020304" pitchFamily="18" charset="0"/>
                      <a:ea typeface="微軟正黑體" panose="020B0604030504040204" pitchFamily="34" charset="-120"/>
                      <a:cs typeface="Times" panose="02020603050405020304" pitchFamily="18" charset="0"/>
                    </a:rPr>
                    <a:t>Social Value Computing Engine</a:t>
                  </a:r>
                  <a:endParaRPr lang="zh-TW" altLang="en-US" sz="1600" dirty="0">
                    <a:latin typeface="Times" panose="02020603050405020304" pitchFamily="18" charset="0"/>
                    <a:ea typeface="微軟正黑體" panose="020B0604030504040204" pitchFamily="34" charset="-120"/>
                    <a:cs typeface="Times" panose="02020603050405020304" pitchFamily="18" charset="0"/>
                  </a:endParaRPr>
                </a:p>
              </p:txBody>
            </p:sp>
          </p:grpSp>
          <p:sp>
            <p:nvSpPr>
              <p:cNvPr id="20" name="文字方塊 19"/>
              <p:cNvSpPr txBox="1"/>
              <p:nvPr/>
            </p:nvSpPr>
            <p:spPr>
              <a:xfrm>
                <a:off x="1772774" y="4031357"/>
                <a:ext cx="933886" cy="601790"/>
              </a:xfrm>
              <a:prstGeom prst="rect">
                <a:avLst/>
              </a:prstGeom>
              <a:solidFill>
                <a:srgbClr val="E8E0D9"/>
              </a:solidFill>
            </p:spPr>
            <p:txBody>
              <a:bodyPr wrap="square" rtlCol="0">
                <a:spAutoFit/>
              </a:bodyPr>
              <a:lstStyle/>
              <a:p>
                <a:pPr algn="ctr"/>
                <a:r>
                  <a:rPr lang="en-US" altLang="zh-TW" sz="1600" b="1" dirty="0">
                    <a:latin typeface="Times" panose="02020603050405020304" pitchFamily="18" charset="0"/>
                    <a:cs typeface="Times" panose="02020603050405020304" pitchFamily="18" charset="0"/>
                  </a:rPr>
                  <a:t>Core Engine</a:t>
                </a:r>
                <a:endParaRPr lang="zh-TW" altLang="en-US" sz="1600" b="1" dirty="0">
                  <a:latin typeface="Times" panose="02020603050405020304" pitchFamily="18" charset="0"/>
                  <a:cs typeface="Times" panose="02020603050405020304" pitchFamily="18" charset="0"/>
                </a:endParaRPr>
              </a:p>
            </p:txBody>
          </p:sp>
        </p:grpSp>
        <p:sp>
          <p:nvSpPr>
            <p:cNvPr id="42" name="箭號: 上-下雙向 21"/>
            <p:cNvSpPr/>
            <p:nvPr/>
          </p:nvSpPr>
          <p:spPr>
            <a:xfrm>
              <a:off x="5208260" y="4450740"/>
              <a:ext cx="194106" cy="408458"/>
            </a:xfrm>
            <a:prstGeom prst="upDownArrow">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矩形: 圓角 29"/>
            <p:cNvSpPr/>
            <p:nvPr/>
          </p:nvSpPr>
          <p:spPr>
            <a:xfrm>
              <a:off x="1795548" y="1827700"/>
              <a:ext cx="6980358" cy="1436059"/>
            </a:xfrm>
            <a:prstGeom prst="roundRect">
              <a:avLst>
                <a:gd name="adj" fmla="val 6639"/>
              </a:avLst>
            </a:prstGeom>
            <a:solidFill>
              <a:srgbClr val="663300">
                <a:alpha val="36078"/>
              </a:srgbClr>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lang="zh-TW" altLang="en-US" dirty="0">
                <a:latin typeface="Times" panose="02020603050405020304" pitchFamily="18" charset="0"/>
                <a:cs typeface="Times" panose="02020603050405020304" pitchFamily="18" charset="0"/>
              </a:endParaRPr>
            </a:p>
          </p:txBody>
        </p:sp>
        <p:sp>
          <p:nvSpPr>
            <p:cNvPr id="22" name="箭號: 上-下雙向 21"/>
            <p:cNvSpPr/>
            <p:nvPr/>
          </p:nvSpPr>
          <p:spPr>
            <a:xfrm>
              <a:off x="5216460" y="3169507"/>
              <a:ext cx="194106" cy="408458"/>
            </a:xfrm>
            <a:prstGeom prst="upDownArrow">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箭號: 上-下雙向 21"/>
            <p:cNvSpPr/>
            <p:nvPr/>
          </p:nvSpPr>
          <p:spPr>
            <a:xfrm>
              <a:off x="5238924" y="1534018"/>
              <a:ext cx="194106" cy="408458"/>
            </a:xfrm>
            <a:prstGeom prst="upDownArrow">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026" name="Picture 2" descr="http://agilisenergy.com/ae/wp-content/uploads/2013/01/building-icon-free-analysis.png"/>
            <p:cNvPicPr>
              <a:picLocks noChangeAspect="1" noChangeArrowheads="1"/>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378707" y="546416"/>
              <a:ext cx="1858906" cy="83031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2015.ouisharefest.com/assets/crowdfunding-icon-blue.png"/>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411866" y="488821"/>
              <a:ext cx="1580424" cy="1175985"/>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群組 14"/>
            <p:cNvGrpSpPr/>
            <p:nvPr/>
          </p:nvGrpSpPr>
          <p:grpSpPr>
            <a:xfrm>
              <a:off x="2411866" y="2010184"/>
              <a:ext cx="2655205" cy="1130017"/>
              <a:chOff x="1804448" y="2188331"/>
              <a:chExt cx="2780952" cy="1244553"/>
            </a:xfrm>
          </p:grpSpPr>
          <p:sp>
            <p:nvSpPr>
              <p:cNvPr id="9" name="圓角矩形 8"/>
              <p:cNvSpPr/>
              <p:nvPr/>
            </p:nvSpPr>
            <p:spPr>
              <a:xfrm>
                <a:off x="1804448" y="2188331"/>
                <a:ext cx="2780952" cy="1244553"/>
              </a:xfrm>
              <a:prstGeom prst="roundRect">
                <a:avLst>
                  <a:gd name="adj" fmla="val 7984"/>
                </a:avLst>
              </a:prstGeom>
              <a:solidFill>
                <a:srgbClr val="E8E0D9"/>
              </a:solidFill>
              <a:ln>
                <a:solidFill>
                  <a:schemeClr val="bg2"/>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TW" altLang="en-US"/>
              </a:p>
            </p:txBody>
          </p:sp>
          <p:grpSp>
            <p:nvGrpSpPr>
              <p:cNvPr id="4" name="群組 3"/>
              <p:cNvGrpSpPr/>
              <p:nvPr/>
            </p:nvGrpSpPr>
            <p:grpSpPr>
              <a:xfrm>
                <a:off x="2077302" y="2294295"/>
                <a:ext cx="2281495" cy="1066477"/>
                <a:chOff x="930571" y="-702048"/>
                <a:chExt cx="1663207" cy="5639607"/>
              </a:xfrm>
              <a:solidFill>
                <a:schemeClr val="bg1"/>
              </a:solidFill>
            </p:grpSpPr>
            <p:sp>
              <p:nvSpPr>
                <p:cNvPr id="55" name="矩形 54"/>
                <p:cNvSpPr/>
                <p:nvPr/>
              </p:nvSpPr>
              <p:spPr>
                <a:xfrm>
                  <a:off x="930571" y="1300002"/>
                  <a:ext cx="1663207" cy="1692000"/>
                </a:xfrm>
                <a:prstGeom prst="rect">
                  <a:avLst/>
                </a:prstGeom>
                <a:ln>
                  <a:solidFill>
                    <a:schemeClr val="bg2"/>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zh-TW" sz="1600" dirty="0">
                      <a:solidFill>
                        <a:schemeClr val="tx1"/>
                      </a:solidFill>
                      <a:latin typeface="Times" panose="02020603050405020304" pitchFamily="18" charset="0"/>
                      <a:ea typeface="微軟正黑體" panose="020B0604030504040204" pitchFamily="34" charset="-120"/>
                      <a:cs typeface="Times" panose="02020603050405020304" pitchFamily="18" charset="0"/>
                    </a:rPr>
                    <a:t>P2P</a:t>
                  </a:r>
                  <a:r>
                    <a:rPr lang="zh-TW" altLang="en-US" sz="1600" dirty="0">
                      <a:solidFill>
                        <a:schemeClr val="tx1"/>
                      </a:solidFill>
                      <a:latin typeface="Times" panose="02020603050405020304" pitchFamily="18" charset="0"/>
                      <a:ea typeface="微軟正黑體" panose="020B0604030504040204" pitchFamily="34" charset="-120"/>
                      <a:cs typeface="Times" panose="02020603050405020304" pitchFamily="18" charset="0"/>
                    </a:rPr>
                    <a:t> </a:t>
                  </a:r>
                  <a:r>
                    <a:rPr lang="en-US" altLang="zh-TW" sz="1922" dirty="0">
                      <a:solidFill>
                        <a:schemeClr val="tx1"/>
                      </a:solidFill>
                      <a:latin typeface="Times" panose="02020603050405020304" pitchFamily="18" charset="0"/>
                      <a:ea typeface="微軟正黑體" panose="020B0604030504040204" pitchFamily="34" charset="-120"/>
                      <a:cs typeface="Times" panose="02020603050405020304" pitchFamily="18" charset="0"/>
                    </a:rPr>
                    <a:t>Insurance</a:t>
                  </a:r>
                  <a:endParaRPr lang="zh-TW" altLang="en-US" sz="1922" dirty="0">
                    <a:solidFill>
                      <a:schemeClr val="tx1"/>
                    </a:solidFill>
                    <a:latin typeface="Times" panose="02020603050405020304" pitchFamily="18" charset="0"/>
                    <a:ea typeface="微軟正黑體" panose="020B0604030504040204" pitchFamily="34" charset="-120"/>
                    <a:cs typeface="Times" panose="02020603050405020304" pitchFamily="18" charset="0"/>
                  </a:endParaRPr>
                </a:p>
              </p:txBody>
            </p:sp>
            <p:sp>
              <p:nvSpPr>
                <p:cNvPr id="62" name="矩形 61"/>
                <p:cNvSpPr/>
                <p:nvPr/>
              </p:nvSpPr>
              <p:spPr>
                <a:xfrm>
                  <a:off x="930571" y="3245559"/>
                  <a:ext cx="1663207" cy="1692000"/>
                </a:xfrm>
                <a:prstGeom prst="rect">
                  <a:avLst/>
                </a:prstGeom>
                <a:ln>
                  <a:solidFill>
                    <a:schemeClr val="bg2"/>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zh-TW" sz="1600" dirty="0">
                      <a:solidFill>
                        <a:schemeClr val="tx1"/>
                      </a:solidFill>
                      <a:latin typeface="Times" panose="02020603050405020304" pitchFamily="18" charset="0"/>
                      <a:ea typeface="微軟正黑體" panose="020B0604030504040204" pitchFamily="34" charset="-120"/>
                      <a:cs typeface="Times" panose="02020603050405020304" pitchFamily="18" charset="0"/>
                    </a:rPr>
                    <a:t>P2P</a:t>
                  </a:r>
                  <a:r>
                    <a:rPr lang="zh-TW" altLang="en-US" sz="1600" dirty="0">
                      <a:solidFill>
                        <a:schemeClr val="tx1"/>
                      </a:solidFill>
                      <a:latin typeface="Times" panose="02020603050405020304" pitchFamily="18" charset="0"/>
                      <a:ea typeface="微軟正黑體" panose="020B0604030504040204" pitchFamily="34" charset="-120"/>
                      <a:cs typeface="Times" panose="02020603050405020304" pitchFamily="18" charset="0"/>
                    </a:rPr>
                    <a:t> </a:t>
                  </a:r>
                  <a:r>
                    <a:rPr lang="en-US" altLang="zh-TW" sz="1600" dirty="0">
                      <a:solidFill>
                        <a:schemeClr val="tx1"/>
                      </a:solidFill>
                      <a:latin typeface="Times" panose="02020603050405020304" pitchFamily="18" charset="0"/>
                      <a:ea typeface="微軟正黑體" panose="020B0604030504040204" pitchFamily="34" charset="-120"/>
                      <a:cs typeface="Times" panose="02020603050405020304" pitchFamily="18" charset="0"/>
                    </a:rPr>
                    <a:t>Currency </a:t>
                  </a:r>
                  <a:r>
                    <a:rPr lang="en-US" altLang="zh-TW" sz="1741" dirty="0">
                      <a:solidFill>
                        <a:schemeClr val="tx1"/>
                      </a:solidFill>
                      <a:latin typeface="Times" panose="02020603050405020304" pitchFamily="18" charset="0"/>
                      <a:ea typeface="微軟正黑體" panose="020B0604030504040204" pitchFamily="34" charset="-120"/>
                      <a:cs typeface="Times" panose="02020603050405020304" pitchFamily="18" charset="0"/>
                    </a:rPr>
                    <a:t>Exchange</a:t>
                  </a:r>
                  <a:endParaRPr lang="zh-TW" altLang="en-US" sz="1741" dirty="0">
                    <a:solidFill>
                      <a:schemeClr val="tx1"/>
                    </a:solidFill>
                    <a:latin typeface="Times" panose="02020603050405020304" pitchFamily="18" charset="0"/>
                    <a:ea typeface="微軟正黑體" panose="020B0604030504040204" pitchFamily="34" charset="-120"/>
                    <a:cs typeface="Times" panose="02020603050405020304" pitchFamily="18" charset="0"/>
                  </a:endParaRPr>
                </a:p>
              </p:txBody>
            </p:sp>
            <p:sp>
              <p:nvSpPr>
                <p:cNvPr id="63" name="矩形 62"/>
                <p:cNvSpPr/>
                <p:nvPr/>
              </p:nvSpPr>
              <p:spPr>
                <a:xfrm>
                  <a:off x="930571" y="-702048"/>
                  <a:ext cx="1663207" cy="1692000"/>
                </a:xfrm>
                <a:prstGeom prst="rect">
                  <a:avLst/>
                </a:prstGeom>
                <a:ln>
                  <a:solidFill>
                    <a:schemeClr val="bg2"/>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zh-TW" sz="1600" dirty="0">
                      <a:solidFill>
                        <a:schemeClr val="tx1"/>
                      </a:solidFill>
                      <a:latin typeface="Times" panose="02020603050405020304" pitchFamily="18" charset="0"/>
                      <a:ea typeface="微軟正黑體" panose="020B0604030504040204" pitchFamily="34" charset="-120"/>
                      <a:cs typeface="Times" panose="02020603050405020304" pitchFamily="18" charset="0"/>
                    </a:rPr>
                    <a:t>P2P</a:t>
                  </a:r>
                  <a:r>
                    <a:rPr lang="zh-TW" altLang="en-US" sz="1600" dirty="0">
                      <a:solidFill>
                        <a:schemeClr val="tx1"/>
                      </a:solidFill>
                      <a:latin typeface="Times" panose="02020603050405020304" pitchFamily="18" charset="0"/>
                      <a:ea typeface="微軟正黑體" panose="020B0604030504040204" pitchFamily="34" charset="-120"/>
                      <a:cs typeface="Times" panose="02020603050405020304" pitchFamily="18" charset="0"/>
                    </a:rPr>
                    <a:t> </a:t>
                  </a:r>
                  <a:r>
                    <a:rPr lang="en-US" altLang="zh-TW" sz="1600" dirty="0">
                      <a:solidFill>
                        <a:schemeClr val="tx1"/>
                      </a:solidFill>
                      <a:latin typeface="Times" panose="02020603050405020304" pitchFamily="18" charset="0"/>
                      <a:ea typeface="微軟正黑體" panose="020B0604030504040204" pitchFamily="34" charset="-120"/>
                      <a:cs typeface="Times" panose="02020603050405020304" pitchFamily="18" charset="0"/>
                    </a:rPr>
                    <a:t>Lending</a:t>
                  </a:r>
                  <a:endParaRPr lang="zh-TW" altLang="en-US" sz="1600" dirty="0">
                    <a:solidFill>
                      <a:schemeClr val="tx1"/>
                    </a:solidFill>
                    <a:latin typeface="Times" panose="02020603050405020304" pitchFamily="18" charset="0"/>
                    <a:ea typeface="微軟正黑體" panose="020B0604030504040204" pitchFamily="34" charset="-120"/>
                    <a:cs typeface="Times" panose="02020603050405020304" pitchFamily="18" charset="0"/>
                  </a:endParaRPr>
                </a:p>
              </p:txBody>
            </p:sp>
          </p:grpSp>
        </p:grpSp>
        <p:grpSp>
          <p:nvGrpSpPr>
            <p:cNvPr id="10" name="群組 9"/>
            <p:cNvGrpSpPr/>
            <p:nvPr/>
          </p:nvGrpSpPr>
          <p:grpSpPr>
            <a:xfrm>
              <a:off x="5635684" y="2008019"/>
              <a:ext cx="2616687" cy="1132182"/>
              <a:chOff x="5175175" y="2177492"/>
              <a:chExt cx="2780952" cy="1244553"/>
            </a:xfrm>
          </p:grpSpPr>
          <p:sp>
            <p:nvSpPr>
              <p:cNvPr id="56" name="圓角矩形 55"/>
              <p:cNvSpPr/>
              <p:nvPr/>
            </p:nvSpPr>
            <p:spPr>
              <a:xfrm>
                <a:off x="5175175" y="2177492"/>
                <a:ext cx="2780952" cy="1244553"/>
              </a:xfrm>
              <a:prstGeom prst="roundRect">
                <a:avLst>
                  <a:gd name="adj" fmla="val 7984"/>
                </a:avLst>
              </a:prstGeom>
              <a:solidFill>
                <a:srgbClr val="E8E0D9"/>
              </a:solidFill>
              <a:ln>
                <a:solidFill>
                  <a:schemeClr val="bg2"/>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TW" altLang="en-US"/>
              </a:p>
            </p:txBody>
          </p:sp>
          <p:grpSp>
            <p:nvGrpSpPr>
              <p:cNvPr id="2" name="群組 1"/>
              <p:cNvGrpSpPr/>
              <p:nvPr/>
            </p:nvGrpSpPr>
            <p:grpSpPr>
              <a:xfrm>
                <a:off x="5455787" y="2278770"/>
                <a:ext cx="2281495" cy="1067099"/>
                <a:chOff x="6178348" y="1091444"/>
                <a:chExt cx="2165912" cy="2414637"/>
              </a:xfrm>
              <a:solidFill>
                <a:schemeClr val="bg1"/>
              </a:solidFill>
            </p:grpSpPr>
            <p:sp>
              <p:nvSpPr>
                <p:cNvPr id="64" name="矩形 63"/>
                <p:cNvSpPr/>
                <p:nvPr/>
              </p:nvSpPr>
              <p:spPr>
                <a:xfrm>
                  <a:off x="6178348" y="1942644"/>
                  <a:ext cx="2165912" cy="723449"/>
                </a:xfrm>
                <a:prstGeom prst="rect">
                  <a:avLst/>
                </a:prstGeom>
                <a:ln>
                  <a:solidFill>
                    <a:schemeClr val="bg2"/>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zh-TW" sz="1600" dirty="0">
                      <a:solidFill>
                        <a:schemeClr val="tx1"/>
                      </a:solidFill>
                      <a:latin typeface="Times" panose="02020603050405020304" pitchFamily="18" charset="0"/>
                      <a:ea typeface="微軟正黑體" panose="020B0604030504040204" pitchFamily="34" charset="-120"/>
                      <a:cs typeface="Times" panose="02020603050405020304" pitchFamily="18" charset="0"/>
                    </a:rPr>
                    <a:t>Crowd Investing</a:t>
                  </a:r>
                  <a:endParaRPr lang="zh-TW" altLang="en-US" sz="1600" dirty="0">
                    <a:solidFill>
                      <a:schemeClr val="tx1"/>
                    </a:solidFill>
                    <a:latin typeface="Times" panose="02020603050405020304" pitchFamily="18" charset="0"/>
                    <a:ea typeface="微軟正黑體" panose="020B0604030504040204" pitchFamily="34" charset="-120"/>
                    <a:cs typeface="Times" panose="02020603050405020304" pitchFamily="18" charset="0"/>
                  </a:endParaRPr>
                </a:p>
              </p:txBody>
            </p:sp>
            <p:sp>
              <p:nvSpPr>
                <p:cNvPr id="65" name="矩形 64"/>
                <p:cNvSpPr/>
                <p:nvPr/>
              </p:nvSpPr>
              <p:spPr>
                <a:xfrm>
                  <a:off x="6178348" y="1091444"/>
                  <a:ext cx="2165912" cy="705352"/>
                </a:xfrm>
                <a:prstGeom prst="rect">
                  <a:avLst/>
                </a:prstGeom>
                <a:ln>
                  <a:solidFill>
                    <a:schemeClr val="bg2"/>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zh-TW" sz="1600" dirty="0">
                      <a:solidFill>
                        <a:schemeClr val="tx1"/>
                      </a:solidFill>
                      <a:latin typeface="Times" panose="02020603050405020304" pitchFamily="18" charset="0"/>
                      <a:ea typeface="微軟正黑體" panose="020B0604030504040204" pitchFamily="34" charset="-120"/>
                      <a:cs typeface="Times" panose="02020603050405020304" pitchFamily="18" charset="0"/>
                    </a:rPr>
                    <a:t>Crowd Funding</a:t>
                  </a:r>
                  <a:endParaRPr lang="zh-TW" altLang="en-US" sz="1600" dirty="0">
                    <a:solidFill>
                      <a:schemeClr val="tx1"/>
                    </a:solidFill>
                    <a:latin typeface="Times" panose="02020603050405020304" pitchFamily="18" charset="0"/>
                    <a:ea typeface="微軟正黑體" panose="020B0604030504040204" pitchFamily="34" charset="-120"/>
                    <a:cs typeface="Times" panose="02020603050405020304" pitchFamily="18" charset="0"/>
                  </a:endParaRPr>
                </a:p>
              </p:txBody>
            </p:sp>
            <p:sp>
              <p:nvSpPr>
                <p:cNvPr id="66" name="矩形 65"/>
                <p:cNvSpPr/>
                <p:nvPr/>
              </p:nvSpPr>
              <p:spPr>
                <a:xfrm>
                  <a:off x="6178348" y="2811942"/>
                  <a:ext cx="2165912" cy="694139"/>
                </a:xfrm>
                <a:prstGeom prst="rect">
                  <a:avLst/>
                </a:prstGeom>
                <a:ln>
                  <a:solidFill>
                    <a:schemeClr val="bg2"/>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zh-TW" sz="1600" dirty="0">
                      <a:solidFill>
                        <a:schemeClr val="tx1"/>
                      </a:solidFill>
                      <a:latin typeface="Times" panose="02020603050405020304" pitchFamily="18" charset="0"/>
                      <a:ea typeface="微軟正黑體" panose="020B0604030504040204" pitchFamily="34" charset="-120"/>
                      <a:cs typeface="Times" panose="02020603050405020304" pitchFamily="18" charset="0"/>
                    </a:rPr>
                    <a:t>Crowd Financing</a:t>
                  </a:r>
                  <a:endParaRPr lang="zh-TW" altLang="en-US" sz="1600" dirty="0">
                    <a:solidFill>
                      <a:schemeClr val="tx1"/>
                    </a:solidFill>
                    <a:latin typeface="Times" panose="02020603050405020304" pitchFamily="18" charset="0"/>
                    <a:ea typeface="微軟正黑體" panose="020B0604030504040204" pitchFamily="34" charset="-120"/>
                    <a:cs typeface="Times" panose="02020603050405020304" pitchFamily="18" charset="0"/>
                  </a:endParaRPr>
                </a:p>
              </p:txBody>
            </p:sp>
          </p:grpSp>
        </p:grpSp>
      </p:grpSp>
      <p:sp>
        <p:nvSpPr>
          <p:cNvPr id="47" name="文字方塊 46"/>
          <p:cNvSpPr txBox="1"/>
          <p:nvPr/>
        </p:nvSpPr>
        <p:spPr>
          <a:xfrm>
            <a:off x="342384" y="196046"/>
            <a:ext cx="8114722" cy="769441"/>
          </a:xfrm>
          <a:prstGeom prst="rect">
            <a:avLst/>
          </a:prstGeom>
          <a:noFill/>
        </p:spPr>
        <p:txBody>
          <a:bodyPr wrap="none" rtlCol="0">
            <a:spAutoFit/>
          </a:bodyPr>
          <a:lstStyle/>
          <a:p>
            <a:pPr algn="ctr"/>
            <a:r>
              <a:rPr kumimoji="1" lang="en-US" altLang="zh-TW" sz="4400" b="1" dirty="0" smtClean="0">
                <a:solidFill>
                  <a:srgbClr val="660066"/>
                </a:solidFill>
                <a:latin typeface="Tahoma"/>
                <a:cs typeface="Tahoma"/>
              </a:rPr>
              <a:t>Social Finance Engineering  </a:t>
            </a:r>
          </a:p>
        </p:txBody>
      </p:sp>
    </p:spTree>
    <p:extLst>
      <p:ext uri="{BB962C8B-B14F-4D97-AF65-F5344CB8AC3E}">
        <p14:creationId xmlns:p14="http://schemas.microsoft.com/office/powerpoint/2010/main" val="236060978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群組 8"/>
          <p:cNvGrpSpPr/>
          <p:nvPr/>
        </p:nvGrpSpPr>
        <p:grpSpPr>
          <a:xfrm>
            <a:off x="3419395" y="1237131"/>
            <a:ext cx="8266247" cy="5148302"/>
            <a:chOff x="1258409" y="1045029"/>
            <a:chExt cx="9520517" cy="5399949"/>
          </a:xfrm>
        </p:grpSpPr>
        <p:grpSp>
          <p:nvGrpSpPr>
            <p:cNvPr id="49" name="群組 48"/>
            <p:cNvGrpSpPr/>
            <p:nvPr/>
          </p:nvGrpSpPr>
          <p:grpSpPr>
            <a:xfrm>
              <a:off x="2592974" y="3862907"/>
              <a:ext cx="7519674" cy="2413022"/>
              <a:chOff x="2778974" y="3459233"/>
              <a:chExt cx="6972956" cy="2603042"/>
            </a:xfrm>
          </p:grpSpPr>
          <p:pic>
            <p:nvPicPr>
              <p:cNvPr id="2056" name="Picture 8" descr="http://sourcehr.co.nz/wp-content/uploads/2014/10/crowdsourcing.png"/>
              <p:cNvPicPr preferRelativeResize="0">
                <a:picLocks noChangeArrowheads="1"/>
              </p:cNvPicPr>
              <p:nvPr/>
            </p:nvPicPr>
            <p:blipFill rotWithShape="1">
              <a:blip r:embed="rId2">
                <a:extLst>
                  <a:ext uri="{28A0092B-C50C-407E-A947-70E740481C1C}">
                    <a14:useLocalDpi xmlns:a14="http://schemas.microsoft.com/office/drawing/2010/main" val="0"/>
                  </a:ext>
                </a:extLst>
              </a:blip>
              <a:srcRect b="3244"/>
              <a:stretch/>
            </p:blipFill>
            <p:spPr bwMode="auto">
              <a:xfrm rot="1253777" flipH="1">
                <a:off x="6658465" y="3805023"/>
                <a:ext cx="3093465" cy="2190317"/>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4" descr="http://pacificaweb.com/img/showcase-social-media-network.png"/>
              <p:cNvPicPr>
                <a:picLocks noChangeAspect="1" noChangeArrowheads="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3743017" y="3459233"/>
                <a:ext cx="4425172" cy="2603042"/>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6" descr="http://symvest.com/wp-content/uploads/2016/01/icon_handshak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8974" y="4076903"/>
                <a:ext cx="1435274" cy="1634222"/>
              </a:xfrm>
              <a:prstGeom prst="rect">
                <a:avLst/>
              </a:prstGeom>
              <a:noFill/>
              <a:extLst>
                <a:ext uri="{909E8E84-426E-40DD-AFC4-6F175D3DCCD1}">
                  <a14:hiddenFill xmlns:a14="http://schemas.microsoft.com/office/drawing/2010/main">
                    <a:solidFill>
                      <a:srgbClr val="FFFFFF"/>
                    </a:solidFill>
                  </a14:hiddenFill>
                </a:ext>
              </a:extLst>
            </p:spPr>
          </p:pic>
        </p:grpSp>
        <p:sp>
          <p:nvSpPr>
            <p:cNvPr id="51" name="文字方塊 50"/>
            <p:cNvSpPr txBox="1"/>
            <p:nvPr/>
          </p:nvSpPr>
          <p:spPr>
            <a:xfrm>
              <a:off x="4391861" y="4694163"/>
              <a:ext cx="3163296" cy="607747"/>
            </a:xfrm>
            <a:prstGeom prst="rect">
              <a:avLst/>
            </a:prstGeom>
            <a:solidFill>
              <a:schemeClr val="bg1">
                <a:lumMod val="85000"/>
              </a:schemeClr>
            </a:solidFill>
          </p:spPr>
          <p:txBody>
            <a:bodyPr wrap="square" rtlCol="0">
              <a:spAutoFit/>
            </a:bodyPr>
            <a:lstStyle/>
            <a:p>
              <a:pPr algn="ctr"/>
              <a:r>
                <a:rPr lang="zh-TW" altLang="en-US" sz="3200" dirty="0">
                  <a:latin typeface="微軟正黑體" panose="020B0604030504040204" pitchFamily="34" charset="-120"/>
                  <a:ea typeface="微軟正黑體" panose="020B0604030504040204" pitchFamily="34" charset="-120"/>
                </a:rPr>
                <a:t>社群</a:t>
              </a:r>
            </a:p>
          </p:txBody>
        </p:sp>
        <p:grpSp>
          <p:nvGrpSpPr>
            <p:cNvPr id="5" name="群組 4"/>
            <p:cNvGrpSpPr/>
            <p:nvPr/>
          </p:nvGrpSpPr>
          <p:grpSpPr>
            <a:xfrm>
              <a:off x="1582910" y="3245987"/>
              <a:ext cx="8697951" cy="818602"/>
              <a:chOff x="1797950" y="2947552"/>
              <a:chExt cx="8263931" cy="1378559"/>
            </a:xfrm>
          </p:grpSpPr>
          <p:sp>
            <p:nvSpPr>
              <p:cNvPr id="52" name="匾額 51"/>
              <p:cNvSpPr/>
              <p:nvPr/>
            </p:nvSpPr>
            <p:spPr>
              <a:xfrm>
                <a:off x="1797950" y="2947552"/>
                <a:ext cx="2692805" cy="1378559"/>
              </a:xfrm>
              <a:prstGeom prst="plaque">
                <a:avLst/>
              </a:prstGeom>
              <a:ln/>
            </p:spPr>
            <p:style>
              <a:lnRef idx="3">
                <a:schemeClr val="lt1"/>
              </a:lnRef>
              <a:fillRef idx="1">
                <a:schemeClr val="accent3"/>
              </a:fillRef>
              <a:effectRef idx="1">
                <a:schemeClr val="accent3"/>
              </a:effectRef>
              <a:fontRef idx="minor">
                <a:schemeClr val="lt1"/>
              </a:fontRef>
            </p:style>
            <p:txBody>
              <a:bodyPr rtlCol="0" anchor="ctr"/>
              <a:lstStyle/>
              <a:p>
                <a:pPr algn="ctr"/>
                <a:r>
                  <a:rPr lang="zh-TW" altLang="en-US" sz="2800" dirty="0">
                    <a:latin typeface="微軟正黑體" panose="020B0604030504040204" pitchFamily="34" charset="-120"/>
                    <a:ea typeface="微軟正黑體" panose="020B0604030504040204" pitchFamily="34" charset="-120"/>
                  </a:rPr>
                  <a:t>信用評價</a:t>
                </a:r>
              </a:p>
            </p:txBody>
          </p:sp>
          <p:sp>
            <p:nvSpPr>
              <p:cNvPr id="59" name="匾額 58"/>
              <p:cNvSpPr/>
              <p:nvPr/>
            </p:nvSpPr>
            <p:spPr>
              <a:xfrm>
                <a:off x="4560602" y="2947552"/>
                <a:ext cx="2692805" cy="1378559"/>
              </a:xfrm>
              <a:prstGeom prst="plaque">
                <a:avLst/>
              </a:prstGeom>
              <a:ln/>
            </p:spPr>
            <p:style>
              <a:lnRef idx="3">
                <a:schemeClr val="lt1"/>
              </a:lnRef>
              <a:fillRef idx="1">
                <a:schemeClr val="accent3"/>
              </a:fillRef>
              <a:effectRef idx="1">
                <a:schemeClr val="accent3"/>
              </a:effectRef>
              <a:fontRef idx="minor">
                <a:schemeClr val="lt1"/>
              </a:fontRef>
            </p:style>
            <p:txBody>
              <a:bodyPr rtlCol="0" anchor="ctr"/>
              <a:lstStyle/>
              <a:p>
                <a:pPr algn="ctr"/>
                <a:r>
                  <a:rPr lang="zh-TW" altLang="en-US" sz="2800" dirty="0">
                    <a:latin typeface="微軟正黑體" panose="020B0604030504040204" pitchFamily="34" charset="-120"/>
                    <a:ea typeface="微軟正黑體" panose="020B0604030504040204" pitchFamily="34" charset="-120"/>
                  </a:rPr>
                  <a:t>風險</a:t>
                </a:r>
              </a:p>
            </p:txBody>
          </p:sp>
          <p:sp>
            <p:nvSpPr>
              <p:cNvPr id="60" name="匾額 59"/>
              <p:cNvSpPr/>
              <p:nvPr/>
            </p:nvSpPr>
            <p:spPr>
              <a:xfrm>
                <a:off x="7369076" y="2947552"/>
                <a:ext cx="2692805" cy="1378559"/>
              </a:xfrm>
              <a:prstGeom prst="plaque">
                <a:avLst/>
              </a:prstGeom>
              <a:ln/>
            </p:spPr>
            <p:style>
              <a:lnRef idx="3">
                <a:schemeClr val="lt1"/>
              </a:lnRef>
              <a:fillRef idx="1">
                <a:schemeClr val="accent3"/>
              </a:fillRef>
              <a:effectRef idx="1">
                <a:schemeClr val="accent3"/>
              </a:effectRef>
              <a:fontRef idx="minor">
                <a:schemeClr val="lt1"/>
              </a:fontRef>
            </p:style>
            <p:txBody>
              <a:bodyPr rtlCol="0" anchor="ctr"/>
              <a:lstStyle/>
              <a:p>
                <a:pPr algn="ctr"/>
                <a:r>
                  <a:rPr lang="zh-TW" altLang="en-US" sz="2800" dirty="0">
                    <a:latin typeface="微軟正黑體" panose="020B0604030504040204" pitchFamily="34" charset="-120"/>
                    <a:ea typeface="微軟正黑體" panose="020B0604030504040204" pitchFamily="34" charset="-120"/>
                  </a:rPr>
                  <a:t>收益性</a:t>
                </a:r>
              </a:p>
            </p:txBody>
          </p:sp>
        </p:grpSp>
        <p:grpSp>
          <p:nvGrpSpPr>
            <p:cNvPr id="4" name="群組 3"/>
            <p:cNvGrpSpPr/>
            <p:nvPr/>
          </p:nvGrpSpPr>
          <p:grpSpPr>
            <a:xfrm>
              <a:off x="1582910" y="1570562"/>
              <a:ext cx="4281960" cy="1519464"/>
              <a:chOff x="699723" y="1080869"/>
              <a:chExt cx="5071248" cy="1694376"/>
            </a:xfrm>
            <a:solidFill>
              <a:schemeClr val="accent1">
                <a:lumMod val="60000"/>
                <a:lumOff val="40000"/>
              </a:schemeClr>
            </a:solidFill>
          </p:grpSpPr>
          <p:sp>
            <p:nvSpPr>
              <p:cNvPr id="55" name="矩形 54"/>
              <p:cNvSpPr/>
              <p:nvPr/>
            </p:nvSpPr>
            <p:spPr>
              <a:xfrm>
                <a:off x="699723" y="1080869"/>
                <a:ext cx="1692000" cy="1692000"/>
              </a:xfrm>
              <a:prstGeom prst="rect">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en-US" altLang="zh-TW" sz="2000" dirty="0">
                    <a:solidFill>
                      <a:schemeClr val="bg1"/>
                    </a:solidFill>
                    <a:latin typeface="微軟正黑體" panose="020B0604030504040204" pitchFamily="34" charset="-120"/>
                    <a:ea typeface="微軟正黑體" panose="020B0604030504040204" pitchFamily="34" charset="-120"/>
                  </a:rPr>
                  <a:t>P2P</a:t>
                </a:r>
                <a:r>
                  <a:rPr lang="zh-TW" altLang="en-US" sz="2000" dirty="0">
                    <a:solidFill>
                      <a:schemeClr val="bg1"/>
                    </a:solidFill>
                    <a:latin typeface="微軟正黑體" panose="020B0604030504040204" pitchFamily="34" charset="-120"/>
                    <a:ea typeface="微軟正黑體" panose="020B0604030504040204" pitchFamily="34" charset="-120"/>
                  </a:rPr>
                  <a:t> 保險</a:t>
                </a:r>
              </a:p>
            </p:txBody>
          </p:sp>
          <p:sp>
            <p:nvSpPr>
              <p:cNvPr id="62" name="矩形 61"/>
              <p:cNvSpPr/>
              <p:nvPr/>
            </p:nvSpPr>
            <p:spPr>
              <a:xfrm>
                <a:off x="2389499" y="1083245"/>
                <a:ext cx="1691056" cy="1692000"/>
              </a:xfrm>
              <a:prstGeom prst="rect">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en-US" altLang="zh-TW" sz="2000" dirty="0">
                    <a:solidFill>
                      <a:schemeClr val="bg1"/>
                    </a:solidFill>
                    <a:latin typeface="微軟正黑體" panose="020B0604030504040204" pitchFamily="34" charset="-120"/>
                    <a:ea typeface="微軟正黑體" panose="020B0604030504040204" pitchFamily="34" charset="-120"/>
                  </a:rPr>
                  <a:t>P2P</a:t>
                </a:r>
                <a:r>
                  <a:rPr lang="zh-TW" altLang="en-US" sz="2000" dirty="0">
                    <a:solidFill>
                      <a:schemeClr val="bg1"/>
                    </a:solidFill>
                    <a:latin typeface="微軟正黑體" panose="020B0604030504040204" pitchFamily="34" charset="-120"/>
                    <a:ea typeface="微軟正黑體" panose="020B0604030504040204" pitchFamily="34" charset="-120"/>
                  </a:rPr>
                  <a:t> 匯兌</a:t>
                </a:r>
              </a:p>
            </p:txBody>
          </p:sp>
          <p:sp>
            <p:nvSpPr>
              <p:cNvPr id="63" name="矩形 62"/>
              <p:cNvSpPr/>
              <p:nvPr/>
            </p:nvSpPr>
            <p:spPr>
              <a:xfrm>
                <a:off x="4078971" y="1083245"/>
                <a:ext cx="1692000" cy="1692000"/>
              </a:xfrm>
              <a:prstGeom prst="rect">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en-US" altLang="zh-TW" sz="2000" dirty="0">
                    <a:solidFill>
                      <a:schemeClr val="bg1"/>
                    </a:solidFill>
                    <a:latin typeface="微軟正黑體" panose="020B0604030504040204" pitchFamily="34" charset="-120"/>
                    <a:ea typeface="微軟正黑體" panose="020B0604030504040204" pitchFamily="34" charset="-120"/>
                  </a:rPr>
                  <a:t>P2P</a:t>
                </a:r>
                <a:r>
                  <a:rPr lang="zh-TW" altLang="en-US" sz="2000" dirty="0">
                    <a:solidFill>
                      <a:schemeClr val="bg1"/>
                    </a:solidFill>
                    <a:latin typeface="微軟正黑體" panose="020B0604030504040204" pitchFamily="34" charset="-120"/>
                    <a:ea typeface="微軟正黑體" panose="020B0604030504040204" pitchFamily="34" charset="-120"/>
                  </a:rPr>
                  <a:t> 借貸</a:t>
                </a:r>
              </a:p>
            </p:txBody>
          </p:sp>
        </p:grpSp>
        <p:grpSp>
          <p:nvGrpSpPr>
            <p:cNvPr id="2" name="群組 1"/>
            <p:cNvGrpSpPr/>
            <p:nvPr/>
          </p:nvGrpSpPr>
          <p:grpSpPr>
            <a:xfrm>
              <a:off x="6022664" y="1574119"/>
              <a:ext cx="4259788" cy="1525024"/>
              <a:chOff x="6178348" y="1087166"/>
              <a:chExt cx="5082081" cy="1696278"/>
            </a:xfrm>
            <a:solidFill>
              <a:schemeClr val="accent1">
                <a:lumMod val="60000"/>
                <a:lumOff val="40000"/>
              </a:schemeClr>
            </a:solidFill>
          </p:grpSpPr>
          <p:sp>
            <p:nvSpPr>
              <p:cNvPr id="64" name="矩形 63"/>
              <p:cNvSpPr/>
              <p:nvPr/>
            </p:nvSpPr>
            <p:spPr>
              <a:xfrm>
                <a:off x="7867181" y="1087166"/>
                <a:ext cx="1691999" cy="1692000"/>
              </a:xfrm>
              <a:prstGeom prst="rect">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sz="2000" dirty="0">
                    <a:solidFill>
                      <a:schemeClr val="bg1"/>
                    </a:solidFill>
                    <a:latin typeface="微軟正黑體" panose="020B0604030504040204" pitchFamily="34" charset="-120"/>
                    <a:ea typeface="微軟正黑體" panose="020B0604030504040204" pitchFamily="34" charset="-120"/>
                  </a:rPr>
                  <a:t>群眾募資</a:t>
                </a:r>
              </a:p>
            </p:txBody>
          </p:sp>
          <p:sp>
            <p:nvSpPr>
              <p:cNvPr id="65" name="矩形 64"/>
              <p:cNvSpPr/>
              <p:nvPr/>
            </p:nvSpPr>
            <p:spPr>
              <a:xfrm>
                <a:off x="6178348" y="1091444"/>
                <a:ext cx="1692000" cy="1692000"/>
              </a:xfrm>
              <a:prstGeom prst="rect">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sz="2000" dirty="0">
                    <a:solidFill>
                      <a:schemeClr val="bg1"/>
                    </a:solidFill>
                    <a:latin typeface="微軟正黑體" panose="020B0604030504040204" pitchFamily="34" charset="-120"/>
                    <a:ea typeface="微軟正黑體" panose="020B0604030504040204" pitchFamily="34" charset="-120"/>
                  </a:rPr>
                  <a:t>群眾投資</a:t>
                </a:r>
              </a:p>
            </p:txBody>
          </p:sp>
          <p:sp>
            <p:nvSpPr>
              <p:cNvPr id="66" name="矩形 65"/>
              <p:cNvSpPr/>
              <p:nvPr/>
            </p:nvSpPr>
            <p:spPr>
              <a:xfrm>
                <a:off x="9568430" y="1087166"/>
                <a:ext cx="1691999" cy="1692000"/>
              </a:xfrm>
              <a:prstGeom prst="rect">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sz="2000" dirty="0">
                    <a:solidFill>
                      <a:schemeClr val="bg1"/>
                    </a:solidFill>
                    <a:latin typeface="微軟正黑體" panose="020B0604030504040204" pitchFamily="34" charset="-120"/>
                    <a:ea typeface="微軟正黑體" panose="020B0604030504040204" pitchFamily="34" charset="-120"/>
                  </a:rPr>
                  <a:t>群眾理財</a:t>
                </a:r>
              </a:p>
            </p:txBody>
          </p:sp>
        </p:grpSp>
        <p:sp>
          <p:nvSpPr>
            <p:cNvPr id="8" name="流程圖: 替代程序 7"/>
            <p:cNvSpPr/>
            <p:nvPr/>
          </p:nvSpPr>
          <p:spPr>
            <a:xfrm>
              <a:off x="1258409" y="1045029"/>
              <a:ext cx="9520517" cy="5399949"/>
            </a:xfrm>
            <a:prstGeom prst="flowChartAlternateProcess">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grpSp>
      <p:sp>
        <p:nvSpPr>
          <p:cNvPr id="10" name="標題 9"/>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研究議題</a:t>
            </a:r>
          </a:p>
        </p:txBody>
      </p:sp>
      <p:sp>
        <p:nvSpPr>
          <p:cNvPr id="3" name="內容版面配置區 2"/>
          <p:cNvSpPr>
            <a:spLocks noGrp="1"/>
          </p:cNvSpPr>
          <p:nvPr>
            <p:ph sz="half" idx="1"/>
          </p:nvPr>
        </p:nvSpPr>
        <p:spPr>
          <a:xfrm>
            <a:off x="490471" y="1600733"/>
            <a:ext cx="5181600" cy="4351338"/>
          </a:xfrm>
        </p:spPr>
        <p:txBody>
          <a:bodyPr>
            <a:normAutofit/>
          </a:bodyPr>
          <a:lstStyle/>
          <a:p>
            <a:r>
              <a:rPr lang="en-US" altLang="zh-TW" sz="2400" dirty="0" smtClean="0">
                <a:latin typeface="微軟正黑體" panose="020B0604030504040204" pitchFamily="34" charset="-120"/>
                <a:ea typeface="微軟正黑體" panose="020B0604030504040204" pitchFamily="34" charset="-120"/>
              </a:rPr>
              <a:t>P2P Insurance</a:t>
            </a:r>
            <a:endParaRPr lang="en-US" altLang="zh-TW" sz="2400" dirty="0">
              <a:latin typeface="微軟正黑體" panose="020B0604030504040204" pitchFamily="34" charset="-120"/>
              <a:ea typeface="微軟正黑體" panose="020B0604030504040204" pitchFamily="34" charset="-120"/>
            </a:endParaRPr>
          </a:p>
          <a:p>
            <a:r>
              <a:rPr lang="en-US" altLang="zh-TW" sz="2400" dirty="0" smtClean="0">
                <a:latin typeface="微軟正黑體" panose="020B0604030504040204" pitchFamily="34" charset="-120"/>
                <a:ea typeface="微軟正黑體" panose="020B0604030504040204" pitchFamily="34" charset="-120"/>
              </a:rPr>
              <a:t>P2P Currency</a:t>
            </a:r>
          </a:p>
          <a:p>
            <a:r>
              <a:rPr lang="en-US" altLang="zh-TW" sz="2400" dirty="0" smtClean="0">
                <a:latin typeface="微軟正黑體" panose="020B0604030504040204" pitchFamily="34" charset="-120"/>
                <a:ea typeface="微軟正黑體" panose="020B0604030504040204" pitchFamily="34" charset="-120"/>
              </a:rPr>
              <a:t>P2P Lending</a:t>
            </a:r>
            <a:endParaRPr lang="en-US" altLang="zh-TW" sz="2400" dirty="0">
              <a:latin typeface="微軟正黑體" panose="020B0604030504040204" pitchFamily="34" charset="-120"/>
              <a:ea typeface="微軟正黑體" panose="020B0604030504040204" pitchFamily="34" charset="-120"/>
            </a:endParaRPr>
          </a:p>
          <a:p>
            <a:r>
              <a:rPr lang="en-US" altLang="zh-TW" sz="2400" dirty="0" smtClean="0">
                <a:latin typeface="微軟正黑體" panose="020B0604030504040204" pitchFamily="34" charset="-120"/>
                <a:ea typeface="微軟正黑體" panose="020B0604030504040204" pitchFamily="34" charset="-120"/>
              </a:rPr>
              <a:t>Crowd Funding</a:t>
            </a:r>
            <a:endParaRPr lang="en-US" altLang="zh-TW" sz="2400" dirty="0">
              <a:latin typeface="微軟正黑體" panose="020B0604030504040204" pitchFamily="34" charset="-120"/>
              <a:ea typeface="微軟正黑體" panose="020B0604030504040204" pitchFamily="34" charset="-120"/>
            </a:endParaRPr>
          </a:p>
          <a:p>
            <a:r>
              <a:rPr lang="en-US" altLang="zh-TW" sz="2400" dirty="0" smtClean="0">
                <a:latin typeface="微軟正黑體" panose="020B0604030504040204" pitchFamily="34" charset="-120"/>
                <a:ea typeface="微軟正黑體" panose="020B0604030504040204" pitchFamily="34" charset="-120"/>
              </a:rPr>
              <a:t>Crowd Investing</a:t>
            </a:r>
            <a:endParaRPr lang="en-US" altLang="zh-TW" sz="2400" dirty="0">
              <a:latin typeface="微軟正黑體" panose="020B0604030504040204" pitchFamily="34" charset="-120"/>
              <a:ea typeface="微軟正黑體" panose="020B0604030504040204" pitchFamily="34" charset="-120"/>
            </a:endParaRPr>
          </a:p>
          <a:p>
            <a:r>
              <a:rPr lang="en-US" altLang="zh-TW" sz="2400" dirty="0" smtClean="0">
                <a:latin typeface="微軟正黑體" panose="020B0604030504040204" pitchFamily="34" charset="-120"/>
                <a:ea typeface="微軟正黑體" panose="020B0604030504040204" pitchFamily="34" charset="-120"/>
              </a:rPr>
              <a:t>Crowd Financing </a:t>
            </a:r>
            <a:endParaRPr lang="zh-TW" altLang="en-US" sz="24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50583198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t">
            <a:normAutofit/>
          </a:bodyPr>
          <a:lstStyle/>
          <a:p>
            <a:r>
              <a:rPr lang="en-US" altLang="zh-TW" sz="3600" dirty="0">
                <a:latin typeface="微軟正黑體" panose="020B0604030504040204" pitchFamily="34" charset="-120"/>
                <a:ea typeface="微軟正黑體" panose="020B0604030504040204" pitchFamily="34" charset="-120"/>
              </a:rPr>
              <a:t>P2P Insurance</a:t>
            </a:r>
            <a:endParaRPr lang="zh-TW" altLang="en-US" sz="3600" dirty="0">
              <a:latin typeface="微軟正黑體" panose="020B0604030504040204" pitchFamily="34" charset="-120"/>
              <a:ea typeface="微軟正黑體" panose="020B0604030504040204" pitchFamily="34" charset="-120"/>
            </a:endParaRPr>
          </a:p>
        </p:txBody>
      </p:sp>
      <p:grpSp>
        <p:nvGrpSpPr>
          <p:cNvPr id="47" name="群組 46"/>
          <p:cNvGrpSpPr/>
          <p:nvPr/>
        </p:nvGrpSpPr>
        <p:grpSpPr>
          <a:xfrm>
            <a:off x="1200052" y="1253265"/>
            <a:ext cx="4776470" cy="2437744"/>
            <a:chOff x="457200" y="2101381"/>
            <a:chExt cx="5999445" cy="3202713"/>
          </a:xfrm>
        </p:grpSpPr>
        <p:pic>
          <p:nvPicPr>
            <p:cNvPr id="48" name="圖片 47"/>
            <p:cNvPicPr>
              <a:picLocks noChangeAspect="1"/>
            </p:cNvPicPr>
            <p:nvPr/>
          </p:nvPicPr>
          <p:blipFill rotWithShape="1">
            <a:blip r:embed="rId2"/>
            <a:srcRect t="18176"/>
            <a:stretch/>
          </p:blipFill>
          <p:spPr>
            <a:xfrm>
              <a:off x="457200" y="2242716"/>
              <a:ext cx="5968254" cy="2875519"/>
            </a:xfrm>
            <a:prstGeom prst="rect">
              <a:avLst/>
            </a:prstGeom>
          </p:spPr>
        </p:pic>
        <p:sp>
          <p:nvSpPr>
            <p:cNvPr id="50" name="矩形 49"/>
            <p:cNvSpPr/>
            <p:nvPr/>
          </p:nvSpPr>
          <p:spPr>
            <a:xfrm>
              <a:off x="486156" y="2101381"/>
              <a:ext cx="5970489" cy="3202713"/>
            </a:xfrm>
            <a:prstGeom prst="rect">
              <a:avLst/>
            </a:prstGeom>
            <a:noFill/>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grpSp>
      <p:pic>
        <p:nvPicPr>
          <p:cNvPr id="98" name="圖片 97"/>
          <p:cNvPicPr>
            <a:picLocks noChangeAspect="1"/>
          </p:cNvPicPr>
          <p:nvPr/>
        </p:nvPicPr>
        <p:blipFill>
          <a:blip r:embed="rId3"/>
          <a:stretch>
            <a:fillRect/>
          </a:stretch>
        </p:blipFill>
        <p:spPr>
          <a:xfrm>
            <a:off x="6698040" y="1344705"/>
            <a:ext cx="5141308" cy="5250395"/>
          </a:xfrm>
          <a:prstGeom prst="rect">
            <a:avLst/>
          </a:prstGeom>
        </p:spPr>
      </p:pic>
      <p:grpSp>
        <p:nvGrpSpPr>
          <p:cNvPr id="99" name="群組 98"/>
          <p:cNvGrpSpPr/>
          <p:nvPr/>
        </p:nvGrpSpPr>
        <p:grpSpPr>
          <a:xfrm>
            <a:off x="1332247" y="4009593"/>
            <a:ext cx="4753417" cy="2585507"/>
            <a:chOff x="1090289" y="4009594"/>
            <a:chExt cx="4753417" cy="2585507"/>
          </a:xfrm>
        </p:grpSpPr>
        <p:pic>
          <p:nvPicPr>
            <p:cNvPr id="100" name="圖片 99"/>
            <p:cNvPicPr>
              <a:picLocks noChangeAspect="1"/>
            </p:cNvPicPr>
            <p:nvPr/>
          </p:nvPicPr>
          <p:blipFill>
            <a:blip r:embed="rId4"/>
            <a:stretch>
              <a:fillRect/>
            </a:stretch>
          </p:blipFill>
          <p:spPr>
            <a:xfrm>
              <a:off x="1199529" y="4363381"/>
              <a:ext cx="4396622" cy="2114354"/>
            </a:xfrm>
            <a:prstGeom prst="rect">
              <a:avLst/>
            </a:prstGeom>
          </p:spPr>
        </p:pic>
        <p:sp>
          <p:nvSpPr>
            <p:cNvPr id="101" name="矩形 100"/>
            <p:cNvSpPr/>
            <p:nvPr/>
          </p:nvSpPr>
          <p:spPr>
            <a:xfrm>
              <a:off x="1090289" y="4009594"/>
              <a:ext cx="4753417" cy="2585507"/>
            </a:xfrm>
            <a:prstGeom prst="rect">
              <a:avLst/>
            </a:prstGeom>
            <a:noFill/>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grpSp>
      <p:sp>
        <p:nvSpPr>
          <p:cNvPr id="103" name="波浪 102"/>
          <p:cNvSpPr/>
          <p:nvPr/>
        </p:nvSpPr>
        <p:spPr>
          <a:xfrm>
            <a:off x="656054" y="1306041"/>
            <a:ext cx="1001549" cy="582010"/>
          </a:xfrm>
          <a:prstGeom prst="wav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dirty="0"/>
              <a:t>As-is</a:t>
            </a:r>
            <a:endParaRPr lang="zh-TW" altLang="en-US" dirty="0"/>
          </a:p>
        </p:txBody>
      </p:sp>
      <p:sp>
        <p:nvSpPr>
          <p:cNvPr id="105" name="波浪 104"/>
          <p:cNvSpPr/>
          <p:nvPr/>
        </p:nvSpPr>
        <p:spPr>
          <a:xfrm>
            <a:off x="664300" y="4072881"/>
            <a:ext cx="1018136" cy="580998"/>
          </a:xfrm>
          <a:prstGeom prst="wav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dirty="0"/>
              <a:t>To-be</a:t>
            </a:r>
            <a:endParaRPr lang="zh-TW" altLang="en-US" dirty="0"/>
          </a:p>
        </p:txBody>
      </p:sp>
      <p:sp>
        <p:nvSpPr>
          <p:cNvPr id="106" name="波浪 105"/>
          <p:cNvSpPr/>
          <p:nvPr/>
        </p:nvSpPr>
        <p:spPr>
          <a:xfrm>
            <a:off x="6293715" y="912894"/>
            <a:ext cx="2379490" cy="649167"/>
          </a:xfrm>
          <a:prstGeom prst="wav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dirty="0"/>
              <a:t>Architecture</a:t>
            </a:r>
            <a:endParaRPr lang="zh-TW" altLang="en-US" dirty="0"/>
          </a:p>
        </p:txBody>
      </p:sp>
      <p:sp>
        <p:nvSpPr>
          <p:cNvPr id="3" name="矩形 2"/>
          <p:cNvSpPr/>
          <p:nvPr/>
        </p:nvSpPr>
        <p:spPr>
          <a:xfrm>
            <a:off x="4170219" y="229959"/>
            <a:ext cx="7885260" cy="646331"/>
          </a:xfrm>
          <a:prstGeom prst="rect">
            <a:avLst/>
          </a:prstGeom>
        </p:spPr>
        <p:txBody>
          <a:bodyPr wrap="square">
            <a:spAutoFit/>
          </a:bodyPr>
          <a:lstStyle/>
          <a:p>
            <a:r>
              <a:rPr lang="en-US" altLang="zh-TW" i="1" dirty="0" smtClean="0">
                <a:latin typeface="Times New Roman" panose="02020603050405020304" pitchFamily="18" charset="0"/>
                <a:ea typeface="標楷體" panose="03000509000000000000" pitchFamily="65" charset="-120"/>
              </a:rPr>
              <a:t>- We </a:t>
            </a:r>
            <a:r>
              <a:rPr lang="en-US" altLang="zh-TW" i="1" dirty="0">
                <a:latin typeface="Times New Roman" panose="02020603050405020304" pitchFamily="18" charset="0"/>
                <a:ea typeface="標楷體" panose="03000509000000000000" pitchFamily="65" charset="-120"/>
              </a:rPr>
              <a:t>develop a social-based </a:t>
            </a:r>
            <a:r>
              <a:rPr lang="en-US" altLang="zh-TW" i="1" dirty="0" smtClean="0">
                <a:latin typeface="Times New Roman" panose="02020603050405020304" pitchFamily="18" charset="0"/>
                <a:ea typeface="標楷體" panose="03000509000000000000" pitchFamily="65" charset="-120"/>
              </a:rPr>
              <a:t>co-insurers </a:t>
            </a:r>
            <a:r>
              <a:rPr lang="en-US" altLang="zh-TW" i="1" dirty="0">
                <a:latin typeface="Times New Roman" panose="02020603050405020304" pitchFamily="18" charset="0"/>
                <a:ea typeface="標楷體" panose="03000509000000000000" pitchFamily="65" charset="-120"/>
              </a:rPr>
              <a:t>recommendation </a:t>
            </a:r>
            <a:r>
              <a:rPr lang="en-GB" altLang="zh-TW" i="1" dirty="0">
                <a:latin typeface="Times New Roman" panose="02020603050405020304" pitchFamily="18" charset="0"/>
                <a:ea typeface="標楷體" panose="03000509000000000000" pitchFamily="65" charset="-120"/>
              </a:rPr>
              <a:t>mechanism that can give insurers a more reliable combination with other </a:t>
            </a:r>
            <a:r>
              <a:rPr lang="en-GB" altLang="zh-TW" i="1" dirty="0" smtClean="0">
                <a:latin typeface="Times New Roman" panose="02020603050405020304" pitchFamily="18" charset="0"/>
                <a:ea typeface="標楷體" panose="03000509000000000000" pitchFamily="65" charset="-120"/>
              </a:rPr>
              <a:t>insurers</a:t>
            </a:r>
            <a:r>
              <a:rPr lang="en-GB" altLang="zh-TW" i="1" dirty="0">
                <a:latin typeface="Times New Roman" panose="02020603050405020304" pitchFamily="18" charset="0"/>
                <a:ea typeface="標楷體" panose="03000509000000000000" pitchFamily="65" charset="-120"/>
              </a:rPr>
              <a:t>. </a:t>
            </a:r>
            <a:endParaRPr lang="zh-TW" altLang="en-US" i="1" dirty="0"/>
          </a:p>
        </p:txBody>
      </p:sp>
    </p:spTree>
    <p:extLst>
      <p:ext uri="{BB962C8B-B14F-4D97-AF65-F5344CB8AC3E}">
        <p14:creationId xmlns:p14="http://schemas.microsoft.com/office/powerpoint/2010/main" val="24188536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5266" y="1333796"/>
            <a:ext cx="5151566" cy="5261304"/>
          </a:xfrm>
          <a:prstGeom prst="rect">
            <a:avLst/>
          </a:prstGeom>
        </p:spPr>
      </p:pic>
      <p:sp>
        <p:nvSpPr>
          <p:cNvPr id="2" name="標題 1"/>
          <p:cNvSpPr>
            <a:spLocks noGrp="1"/>
          </p:cNvSpPr>
          <p:nvPr>
            <p:ph type="title"/>
          </p:nvPr>
        </p:nvSpPr>
        <p:spPr/>
        <p:txBody>
          <a:bodyPr anchor="t">
            <a:normAutofit/>
          </a:bodyPr>
          <a:lstStyle/>
          <a:p>
            <a:r>
              <a:rPr lang="en-US" altLang="zh-TW" sz="3600" dirty="0">
                <a:latin typeface="微軟正黑體" panose="020B0604030504040204" pitchFamily="34" charset="-120"/>
                <a:ea typeface="微軟正黑體" panose="020B0604030504040204" pitchFamily="34" charset="-120"/>
              </a:rPr>
              <a:t>P2P</a:t>
            </a:r>
            <a:r>
              <a:rPr lang="zh-TW" altLang="en-US" sz="3600" dirty="0">
                <a:latin typeface="微軟正黑體" panose="020B0604030504040204" pitchFamily="34" charset="-120"/>
                <a:ea typeface="微軟正黑體" panose="020B0604030504040204" pitchFamily="34" charset="-120"/>
              </a:rPr>
              <a:t> </a:t>
            </a:r>
            <a:r>
              <a:rPr lang="en-US" altLang="zh-TW" sz="3600" dirty="0">
                <a:latin typeface="微軟正黑體" panose="020B0604030504040204" pitchFamily="34" charset="-120"/>
                <a:ea typeface="微軟正黑體" panose="020B0604030504040204" pitchFamily="34" charset="-120"/>
              </a:rPr>
              <a:t>Currency Exchange </a:t>
            </a:r>
            <a:endParaRPr lang="zh-TW" altLang="en-US" sz="3600" dirty="0">
              <a:latin typeface="微軟正黑體" panose="020B0604030504040204" pitchFamily="34" charset="-120"/>
              <a:ea typeface="微軟正黑體" panose="020B0604030504040204" pitchFamily="34" charset="-120"/>
            </a:endParaRPr>
          </a:p>
        </p:txBody>
      </p:sp>
      <p:sp>
        <p:nvSpPr>
          <p:cNvPr id="101" name="矩形 100"/>
          <p:cNvSpPr/>
          <p:nvPr/>
        </p:nvSpPr>
        <p:spPr>
          <a:xfrm>
            <a:off x="1223105" y="4009593"/>
            <a:ext cx="4753417" cy="2585507"/>
          </a:xfrm>
          <a:prstGeom prst="rect">
            <a:avLst/>
          </a:prstGeom>
          <a:noFill/>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105" name="波浪 104"/>
          <p:cNvSpPr/>
          <p:nvPr/>
        </p:nvSpPr>
        <p:spPr>
          <a:xfrm>
            <a:off x="664300" y="3775297"/>
            <a:ext cx="1018136" cy="580998"/>
          </a:xfrm>
          <a:prstGeom prst="wav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altLang="zh-TW" dirty="0"/>
              <a:t>To-be</a:t>
            </a:r>
            <a:endParaRPr lang="zh-TW" altLang="en-US" dirty="0"/>
          </a:p>
        </p:txBody>
      </p:sp>
      <p:sp>
        <p:nvSpPr>
          <p:cNvPr id="106" name="波浪 105"/>
          <p:cNvSpPr/>
          <p:nvPr/>
        </p:nvSpPr>
        <p:spPr>
          <a:xfrm>
            <a:off x="6223111" y="1149098"/>
            <a:ext cx="2379490" cy="649167"/>
          </a:xfrm>
          <a:prstGeom prst="wav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altLang="zh-TW" dirty="0"/>
              <a:t>Architecture</a:t>
            </a:r>
            <a:endParaRPr lang="zh-TW" altLang="en-US" dirty="0"/>
          </a:p>
        </p:txBody>
      </p:sp>
      <p:grpSp>
        <p:nvGrpSpPr>
          <p:cNvPr id="13" name="群組 12"/>
          <p:cNvGrpSpPr/>
          <p:nvPr/>
        </p:nvGrpSpPr>
        <p:grpSpPr>
          <a:xfrm>
            <a:off x="1067324" y="1220405"/>
            <a:ext cx="4866415" cy="2437744"/>
            <a:chOff x="6699549" y="754727"/>
            <a:chExt cx="4866415" cy="2437744"/>
          </a:xfrm>
        </p:grpSpPr>
        <p:sp>
          <p:nvSpPr>
            <p:cNvPr id="14" name="矩形 13"/>
            <p:cNvSpPr/>
            <p:nvPr/>
          </p:nvSpPr>
          <p:spPr>
            <a:xfrm>
              <a:off x="6812547" y="754727"/>
              <a:ext cx="4753417" cy="2437744"/>
            </a:xfrm>
            <a:prstGeom prst="rect">
              <a:avLst/>
            </a:prstGeom>
            <a:noFill/>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TW" dirty="0"/>
                <a:t>    </a:t>
              </a:r>
              <a:endParaRPr lang="zh-TW" altLang="en-US" dirty="0"/>
            </a:p>
          </p:txBody>
        </p:sp>
        <p:pic>
          <p:nvPicPr>
            <p:cNvPr id="15" name="圖片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99549" y="941805"/>
              <a:ext cx="4866415" cy="1872000"/>
            </a:xfrm>
            <a:prstGeom prst="rect">
              <a:avLst/>
            </a:prstGeom>
          </p:spPr>
        </p:pic>
      </p:grpSp>
      <p:sp>
        <p:nvSpPr>
          <p:cNvPr id="103" name="波浪 102"/>
          <p:cNvSpPr/>
          <p:nvPr/>
        </p:nvSpPr>
        <p:spPr>
          <a:xfrm>
            <a:off x="623049" y="1092208"/>
            <a:ext cx="1001549" cy="582010"/>
          </a:xfrm>
          <a:prstGeom prst="wav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altLang="zh-TW" dirty="0"/>
              <a:t>As-is</a:t>
            </a:r>
            <a:endParaRPr lang="zh-TW" altLang="en-US" dirty="0"/>
          </a:p>
        </p:txBody>
      </p:sp>
      <p:pic>
        <p:nvPicPr>
          <p:cNvPr id="3" name="圖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4708" y="4388259"/>
            <a:ext cx="5051893" cy="2078644"/>
          </a:xfrm>
          <a:prstGeom prst="rect">
            <a:avLst/>
          </a:prstGeom>
        </p:spPr>
      </p:pic>
      <p:sp>
        <p:nvSpPr>
          <p:cNvPr id="5" name="矩形 4"/>
          <p:cNvSpPr/>
          <p:nvPr/>
        </p:nvSpPr>
        <p:spPr>
          <a:xfrm>
            <a:off x="6150077" y="204691"/>
            <a:ext cx="5909786" cy="923330"/>
          </a:xfrm>
          <a:prstGeom prst="rect">
            <a:avLst/>
          </a:prstGeom>
        </p:spPr>
        <p:txBody>
          <a:bodyPr wrap="square">
            <a:spAutoFit/>
          </a:bodyPr>
          <a:lstStyle/>
          <a:p>
            <a:r>
              <a:rPr lang="en-US" altLang="zh-TW" i="1" dirty="0">
                <a:latin typeface="Times" panose="02020603050405020304" pitchFamily="18" charset="0"/>
                <a:cs typeface="Times" panose="02020603050405020304" pitchFamily="18" charset="0"/>
              </a:rPr>
              <a:t>- We develop a social based referral mechanism by providing users with match list which is improved by higher trustiness and willingness. </a:t>
            </a:r>
            <a:endParaRPr lang="zh-TW" altLang="en-US" i="1" dirty="0">
              <a:latin typeface="Times" panose="02020603050405020304" pitchFamily="18" charset="0"/>
              <a:cs typeface="Times" panose="02020603050405020304" pitchFamily="18" charset="0"/>
            </a:endParaRPr>
          </a:p>
        </p:txBody>
      </p:sp>
    </p:spTree>
    <p:extLst>
      <p:ext uri="{BB962C8B-B14F-4D97-AF65-F5344CB8AC3E}">
        <p14:creationId xmlns:p14="http://schemas.microsoft.com/office/powerpoint/2010/main" val="343078299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9842" y="1690688"/>
            <a:ext cx="6526680" cy="5025996"/>
          </a:xfrm>
          <a:prstGeom prst="rect">
            <a:avLst/>
          </a:prstGeom>
          <a:ln w="28575">
            <a:solidFill>
              <a:schemeClr val="tx1"/>
            </a:solidFill>
          </a:ln>
        </p:spPr>
      </p:pic>
      <p:pic>
        <p:nvPicPr>
          <p:cNvPr id="9" name="圖片 8"/>
          <p:cNvPicPr>
            <a:picLocks noChangeAspect="1"/>
          </p:cNvPicPr>
          <p:nvPr/>
        </p:nvPicPr>
        <p:blipFill rotWithShape="1">
          <a:blip r:embed="rId3" cstate="print">
            <a:extLst>
              <a:ext uri="{28A0092B-C50C-407E-A947-70E740481C1C}">
                <a14:useLocalDpi xmlns:a14="http://schemas.microsoft.com/office/drawing/2010/main" val="0"/>
              </a:ext>
            </a:extLst>
          </a:blip>
          <a:srcRect t="638" r="9689" b="14514"/>
          <a:stretch/>
        </p:blipFill>
        <p:spPr>
          <a:xfrm>
            <a:off x="656252" y="1690688"/>
            <a:ext cx="4622531" cy="2338826"/>
          </a:xfrm>
          <a:prstGeom prst="rect">
            <a:avLst/>
          </a:prstGeom>
          <a:ln w="28575">
            <a:solidFill>
              <a:schemeClr val="tx1"/>
            </a:solidFill>
          </a:ln>
        </p:spPr>
      </p:pic>
      <p:sp>
        <p:nvSpPr>
          <p:cNvPr id="2" name="標題 1"/>
          <p:cNvSpPr>
            <a:spLocks noGrp="1"/>
          </p:cNvSpPr>
          <p:nvPr>
            <p:ph type="title" idx="4294967295"/>
          </p:nvPr>
        </p:nvSpPr>
        <p:spPr>
          <a:xfrm>
            <a:off x="1190625" y="365125"/>
            <a:ext cx="11001375" cy="954088"/>
          </a:xfrm>
        </p:spPr>
        <p:txBody>
          <a:bodyPr>
            <a:normAutofit/>
          </a:bodyPr>
          <a:lstStyle/>
          <a:p>
            <a:r>
              <a:rPr lang="en-US" altLang="zh-TW" sz="3600" dirty="0">
                <a:latin typeface="微軟正黑體" panose="020B0604030504040204" pitchFamily="34" charset="-120"/>
                <a:ea typeface="微軟正黑體" panose="020B0604030504040204" pitchFamily="34" charset="-120"/>
              </a:rPr>
              <a:t>P2P</a:t>
            </a:r>
            <a:r>
              <a:rPr lang="zh-TW" altLang="en-US" sz="3600" dirty="0">
                <a:latin typeface="微軟正黑體" panose="020B0604030504040204" pitchFamily="34" charset="-120"/>
                <a:ea typeface="微軟正黑體" panose="020B0604030504040204" pitchFamily="34" charset="-120"/>
              </a:rPr>
              <a:t> </a:t>
            </a:r>
            <a:r>
              <a:rPr lang="en-US" altLang="zh-TW" sz="3600" dirty="0">
                <a:latin typeface="微軟正黑體" panose="020B0604030504040204" pitchFamily="34" charset="-120"/>
                <a:ea typeface="微軟正黑體" panose="020B0604030504040204" pitchFamily="34" charset="-120"/>
              </a:rPr>
              <a:t>Lending</a:t>
            </a:r>
            <a:endParaRPr lang="zh-TW" altLang="en-US" sz="3600" dirty="0">
              <a:latin typeface="微軟正黑體" panose="020B0604030504040204" pitchFamily="34" charset="-120"/>
              <a:ea typeface="微軟正黑體" panose="020B0604030504040204" pitchFamily="34" charset="-120"/>
            </a:endParaRPr>
          </a:p>
        </p:txBody>
      </p:sp>
      <p:sp>
        <p:nvSpPr>
          <p:cNvPr id="103" name="波浪 102"/>
          <p:cNvSpPr/>
          <p:nvPr/>
        </p:nvSpPr>
        <p:spPr>
          <a:xfrm>
            <a:off x="155478" y="1507492"/>
            <a:ext cx="1001549" cy="582010"/>
          </a:xfrm>
          <a:prstGeom prst="wav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altLang="zh-TW" dirty="0"/>
              <a:t>As-is</a:t>
            </a:r>
            <a:endParaRPr lang="zh-TW" altLang="en-US" dirty="0"/>
          </a:p>
        </p:txBody>
      </p:sp>
      <p:pic>
        <p:nvPicPr>
          <p:cNvPr id="3" name="圖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6252" y="4212710"/>
            <a:ext cx="4622531" cy="2506142"/>
          </a:xfrm>
          <a:prstGeom prst="rect">
            <a:avLst/>
          </a:prstGeom>
          <a:ln w="28575">
            <a:solidFill>
              <a:schemeClr val="tx1"/>
            </a:solidFill>
          </a:ln>
        </p:spPr>
      </p:pic>
      <p:sp>
        <p:nvSpPr>
          <p:cNvPr id="105" name="波浪 104"/>
          <p:cNvSpPr/>
          <p:nvPr/>
        </p:nvSpPr>
        <p:spPr>
          <a:xfrm>
            <a:off x="155478" y="4144968"/>
            <a:ext cx="1018136" cy="580998"/>
          </a:xfrm>
          <a:prstGeom prst="wav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altLang="zh-TW" dirty="0"/>
              <a:t>To-be</a:t>
            </a:r>
            <a:endParaRPr lang="zh-TW" altLang="en-US" dirty="0"/>
          </a:p>
        </p:txBody>
      </p:sp>
      <p:sp>
        <p:nvSpPr>
          <p:cNvPr id="8" name="波浪 7"/>
          <p:cNvSpPr/>
          <p:nvPr/>
        </p:nvSpPr>
        <p:spPr>
          <a:xfrm>
            <a:off x="5779557" y="1412013"/>
            <a:ext cx="2379490" cy="649167"/>
          </a:xfrm>
          <a:prstGeom prst="wav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altLang="zh-TW" dirty="0"/>
              <a:t>Architecture</a:t>
            </a:r>
            <a:endParaRPr lang="zh-TW" altLang="en-US" dirty="0"/>
          </a:p>
        </p:txBody>
      </p:sp>
      <p:sp>
        <p:nvSpPr>
          <p:cNvPr id="5" name="矩形 4"/>
          <p:cNvSpPr/>
          <p:nvPr/>
        </p:nvSpPr>
        <p:spPr>
          <a:xfrm>
            <a:off x="4136922" y="365125"/>
            <a:ext cx="7978877" cy="923330"/>
          </a:xfrm>
          <a:prstGeom prst="rect">
            <a:avLst/>
          </a:prstGeom>
        </p:spPr>
        <p:txBody>
          <a:bodyPr wrap="square">
            <a:spAutoFit/>
          </a:bodyPr>
          <a:lstStyle/>
          <a:p>
            <a:r>
              <a:rPr lang="en-US" altLang="zh-TW" i="1" dirty="0">
                <a:latin typeface="Times" charset="0"/>
                <a:ea typeface="Times" charset="0"/>
                <a:cs typeface="Times" charset="0"/>
              </a:rPr>
              <a:t>- We hope to solve the situation of information asymmetry,</a:t>
            </a:r>
            <a:r>
              <a:rPr lang="zh-TW" altLang="en-US" i="1" dirty="0">
                <a:latin typeface="Times" charset="0"/>
                <a:ea typeface="Times" charset="0"/>
                <a:cs typeface="Times" charset="0"/>
              </a:rPr>
              <a:t> </a:t>
            </a:r>
            <a:r>
              <a:rPr lang="en-US" altLang="zh-TW" i="1" dirty="0">
                <a:latin typeface="Times" charset="0"/>
                <a:ea typeface="Times" charset="0"/>
                <a:cs typeface="Times" charset="0"/>
              </a:rPr>
              <a:t>using recommendation mechanism</a:t>
            </a:r>
            <a:r>
              <a:rPr lang="zh-TW" altLang="en-US" i="1" dirty="0">
                <a:latin typeface="Times" charset="0"/>
                <a:ea typeface="Times" charset="0"/>
                <a:cs typeface="Times" charset="0"/>
              </a:rPr>
              <a:t> </a:t>
            </a:r>
            <a:r>
              <a:rPr lang="en-US" altLang="zh-TW" i="1" dirty="0">
                <a:latin typeface="Times" charset="0"/>
                <a:ea typeface="Times" charset="0"/>
                <a:cs typeface="Times" charset="0"/>
              </a:rPr>
              <a:t>to</a:t>
            </a:r>
            <a:r>
              <a:rPr lang="zh-TW" altLang="en-US" i="1" dirty="0">
                <a:latin typeface="Times" charset="0"/>
                <a:ea typeface="Times" charset="0"/>
                <a:cs typeface="Times" charset="0"/>
              </a:rPr>
              <a:t> </a:t>
            </a:r>
            <a:r>
              <a:rPr lang="en-US" altLang="zh-TW" i="1" dirty="0">
                <a:latin typeface="Times" charset="0"/>
                <a:ea typeface="Times" charset="0"/>
                <a:cs typeface="Times" charset="0"/>
              </a:rPr>
              <a:t>reduce</a:t>
            </a:r>
            <a:r>
              <a:rPr lang="zh-TW" altLang="en-US" i="1" dirty="0">
                <a:latin typeface="Times" charset="0"/>
                <a:ea typeface="Times" charset="0"/>
                <a:cs typeface="Times" charset="0"/>
              </a:rPr>
              <a:t> </a:t>
            </a:r>
            <a:r>
              <a:rPr lang="en-US" altLang="zh-TW" i="1" dirty="0">
                <a:latin typeface="Times" charset="0"/>
                <a:ea typeface="Times" charset="0"/>
                <a:cs typeface="Times" charset="0"/>
              </a:rPr>
              <a:t>the gap between two sides. </a:t>
            </a:r>
          </a:p>
          <a:p>
            <a:r>
              <a:rPr lang="en-US" altLang="zh-TW" i="1" dirty="0">
                <a:latin typeface="Times" charset="0"/>
                <a:ea typeface="Times" charset="0"/>
                <a:cs typeface="Times" charset="0"/>
              </a:rPr>
              <a:t>- It can reduce default rates and provide assistance among students.</a:t>
            </a:r>
            <a:endParaRPr kumimoji="1" lang="zh-TW" altLang="en-US" i="1" dirty="0">
              <a:latin typeface="Times" charset="0"/>
              <a:ea typeface="Times" charset="0"/>
              <a:cs typeface="Times" charset="0"/>
            </a:endParaRPr>
          </a:p>
        </p:txBody>
      </p:sp>
    </p:spTree>
    <p:extLst>
      <p:ext uri="{BB962C8B-B14F-4D97-AF65-F5344CB8AC3E}">
        <p14:creationId xmlns:p14="http://schemas.microsoft.com/office/powerpoint/2010/main" val="335215931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0" y="-217488"/>
            <a:ext cx="10515600" cy="1325563"/>
          </a:xfrm>
        </p:spPr>
        <p:txBody>
          <a:bodyPr>
            <a:normAutofit/>
          </a:bodyPr>
          <a:lstStyle/>
          <a:p>
            <a:r>
              <a:rPr lang="en-US" altLang="zh-TW" sz="3600" dirty="0">
                <a:latin typeface="微軟正黑體" panose="020B0604030504040204" pitchFamily="34" charset="-120"/>
                <a:ea typeface="微軟正黑體" panose="020B0604030504040204" pitchFamily="34" charset="-120"/>
              </a:rPr>
              <a:t>Crowd Funding</a:t>
            </a:r>
            <a:endParaRPr lang="zh-TW" altLang="en-US" sz="3600" dirty="0">
              <a:latin typeface="微軟正黑體" panose="020B0604030504040204" pitchFamily="34" charset="-120"/>
              <a:ea typeface="微軟正黑體" panose="020B0604030504040204" pitchFamily="34" charset="-120"/>
            </a:endParaRPr>
          </a:p>
        </p:txBody>
      </p:sp>
      <p:grpSp>
        <p:nvGrpSpPr>
          <p:cNvPr id="3" name="群組 2"/>
          <p:cNvGrpSpPr/>
          <p:nvPr/>
        </p:nvGrpSpPr>
        <p:grpSpPr>
          <a:xfrm>
            <a:off x="246604" y="1209403"/>
            <a:ext cx="6530302" cy="5094514"/>
            <a:chOff x="4377184" y="225107"/>
            <a:chExt cx="7200205" cy="6345510"/>
          </a:xfrm>
        </p:grpSpPr>
        <p:pic>
          <p:nvPicPr>
            <p:cNvPr id="32" name="圖片 3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69687" y="2808884"/>
              <a:ext cx="6507702" cy="37617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3" name="圖片 32"/>
            <p:cNvPicPr>
              <a:picLocks noChangeAspect="1"/>
            </p:cNvPicPr>
            <p:nvPr/>
          </p:nvPicPr>
          <p:blipFill>
            <a:blip r:embed="rId3"/>
            <a:stretch>
              <a:fillRect/>
            </a:stretch>
          </p:blipFill>
          <p:spPr>
            <a:xfrm>
              <a:off x="5069687" y="225107"/>
              <a:ext cx="6504705" cy="230718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波浪 4"/>
            <p:cNvSpPr/>
            <p:nvPr/>
          </p:nvSpPr>
          <p:spPr>
            <a:xfrm>
              <a:off x="4377184" y="365125"/>
              <a:ext cx="1001549" cy="582010"/>
            </a:xfrm>
            <a:prstGeom prst="wav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TW" dirty="0"/>
                <a:t>As-is</a:t>
              </a:r>
              <a:endParaRPr lang="zh-TW" altLang="en-US" dirty="0"/>
            </a:p>
          </p:txBody>
        </p:sp>
        <p:sp>
          <p:nvSpPr>
            <p:cNvPr id="34" name="波浪 33"/>
            <p:cNvSpPr/>
            <p:nvPr/>
          </p:nvSpPr>
          <p:spPr>
            <a:xfrm>
              <a:off x="4377184" y="3378291"/>
              <a:ext cx="1001549" cy="582010"/>
            </a:xfrm>
            <a:prstGeom prst="wav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TW" dirty="0"/>
                <a:t>To-be</a:t>
              </a:r>
              <a:endParaRPr lang="zh-TW" altLang="en-US" dirty="0"/>
            </a:p>
          </p:txBody>
        </p:sp>
      </p:grpSp>
      <p:pic>
        <p:nvPicPr>
          <p:cNvPr id="48" name="圖片 4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5939" y="1989750"/>
            <a:ext cx="4968240" cy="42062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9" name="波浪 48"/>
          <p:cNvSpPr/>
          <p:nvPr/>
        </p:nvSpPr>
        <p:spPr>
          <a:xfrm>
            <a:off x="6353493" y="1462983"/>
            <a:ext cx="2024581" cy="632553"/>
          </a:xfrm>
          <a:prstGeom prst="wav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TW" dirty="0"/>
              <a:t>Architecture</a:t>
            </a:r>
            <a:endParaRPr lang="zh-TW" altLang="en-US" dirty="0"/>
          </a:p>
        </p:txBody>
      </p:sp>
      <p:sp>
        <p:nvSpPr>
          <p:cNvPr id="4" name="矩形 3"/>
          <p:cNvSpPr/>
          <p:nvPr/>
        </p:nvSpPr>
        <p:spPr>
          <a:xfrm>
            <a:off x="4431794" y="445885"/>
            <a:ext cx="7624894" cy="923330"/>
          </a:xfrm>
          <a:prstGeom prst="rect">
            <a:avLst/>
          </a:prstGeom>
        </p:spPr>
        <p:txBody>
          <a:bodyPr wrap="square">
            <a:spAutoFit/>
          </a:bodyPr>
          <a:lstStyle/>
          <a:p>
            <a:r>
              <a:rPr lang="en-US" altLang="zh-TW" i="1" dirty="0" smtClean="0">
                <a:solidFill>
                  <a:srgbClr val="4B4F56"/>
                </a:solidFill>
                <a:latin typeface="Times" panose="02020603050405020304" pitchFamily="18" charset="0"/>
                <a:cs typeface="Times" panose="02020603050405020304" pitchFamily="18" charset="0"/>
              </a:rPr>
              <a:t>- This mechanism can provide the Social analysis about the investor, recommending suitable lead investor to the start-ups and strengthening the links between investors and start-ups.</a:t>
            </a:r>
            <a:endParaRPr lang="zh-TW" altLang="en-US" i="1" dirty="0">
              <a:latin typeface="Times" panose="02020603050405020304" pitchFamily="18" charset="0"/>
              <a:cs typeface="Times" panose="02020603050405020304" pitchFamily="18" charset="0"/>
            </a:endParaRPr>
          </a:p>
        </p:txBody>
      </p:sp>
    </p:spTree>
    <p:extLst>
      <p:ext uri="{BB962C8B-B14F-4D97-AF65-F5344CB8AC3E}">
        <p14:creationId xmlns:p14="http://schemas.microsoft.com/office/powerpoint/2010/main" val="424635328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rotWithShape="1">
          <a:blip r:embed="rId2"/>
          <a:srcRect l="27455" t="27801" r="5930" b="7963"/>
          <a:stretch/>
        </p:blipFill>
        <p:spPr>
          <a:xfrm>
            <a:off x="664128" y="4056602"/>
            <a:ext cx="4149418" cy="2250679"/>
          </a:xfrm>
          <a:prstGeom prst="rect">
            <a:avLst/>
          </a:prstGeom>
        </p:spPr>
      </p:pic>
      <p:pic>
        <p:nvPicPr>
          <p:cNvPr id="5" name="圖片 4"/>
          <p:cNvPicPr>
            <a:picLocks noChangeAspect="1"/>
          </p:cNvPicPr>
          <p:nvPr/>
        </p:nvPicPr>
        <p:blipFill rotWithShape="1">
          <a:blip r:embed="rId3"/>
          <a:srcRect l="28349" t="27944" r="10638" b="13027"/>
          <a:stretch/>
        </p:blipFill>
        <p:spPr>
          <a:xfrm>
            <a:off x="664128" y="1757500"/>
            <a:ext cx="4145064" cy="2255786"/>
          </a:xfrm>
          <a:prstGeom prst="rect">
            <a:avLst/>
          </a:prstGeom>
        </p:spPr>
      </p:pic>
      <p:pic>
        <p:nvPicPr>
          <p:cNvPr id="120" name="圖片 119"/>
          <p:cNvPicPr>
            <a:picLocks noChangeAspect="1"/>
          </p:cNvPicPr>
          <p:nvPr/>
        </p:nvPicPr>
        <p:blipFill rotWithShape="1">
          <a:blip r:embed="rId4"/>
          <a:srcRect l="26147" t="27377" r="7366" b="14006"/>
          <a:stretch/>
        </p:blipFill>
        <p:spPr>
          <a:xfrm>
            <a:off x="5058574" y="2405410"/>
            <a:ext cx="6806114" cy="3375370"/>
          </a:xfrm>
          <a:prstGeom prst="rect">
            <a:avLst/>
          </a:prstGeom>
        </p:spPr>
      </p:pic>
      <p:sp>
        <p:nvSpPr>
          <p:cNvPr id="123" name="文字方塊 122"/>
          <p:cNvSpPr txBox="1"/>
          <p:nvPr/>
        </p:nvSpPr>
        <p:spPr>
          <a:xfrm>
            <a:off x="8564276" y="1862356"/>
            <a:ext cx="1333850" cy="369332"/>
          </a:xfrm>
          <a:prstGeom prst="rect">
            <a:avLst/>
          </a:prstGeom>
          <a:noFill/>
        </p:spPr>
        <p:txBody>
          <a:bodyPr wrap="square" rtlCol="0">
            <a:spAutoFit/>
          </a:bodyPr>
          <a:lstStyle/>
          <a:p>
            <a:r>
              <a:rPr lang="en-US" altLang="zh-TW" dirty="0"/>
              <a:t>Mechanism</a:t>
            </a:r>
            <a:endParaRPr lang="zh-TW" altLang="en-US" dirty="0"/>
          </a:p>
        </p:txBody>
      </p:sp>
      <p:sp>
        <p:nvSpPr>
          <p:cNvPr id="2" name="標題 1"/>
          <p:cNvSpPr>
            <a:spLocks noGrp="1"/>
          </p:cNvSpPr>
          <p:nvPr>
            <p:ph type="title"/>
          </p:nvPr>
        </p:nvSpPr>
        <p:spPr/>
        <p:txBody>
          <a:bodyPr>
            <a:normAutofit/>
          </a:bodyPr>
          <a:lstStyle/>
          <a:p>
            <a:r>
              <a:rPr lang="en-US" altLang="zh-TW" sz="3600" dirty="0">
                <a:latin typeface="微軟正黑體" panose="020B0604030504040204" pitchFamily="34" charset="-120"/>
                <a:ea typeface="微軟正黑體" panose="020B0604030504040204" pitchFamily="34" charset="-120"/>
              </a:rPr>
              <a:t>Crowd Investing</a:t>
            </a:r>
            <a:endParaRPr lang="zh-TW" altLang="en-US" sz="3600" dirty="0">
              <a:latin typeface="微軟正黑體" panose="020B0604030504040204" pitchFamily="34" charset="-120"/>
              <a:ea typeface="微軟正黑體" panose="020B0604030504040204" pitchFamily="34" charset="-120"/>
            </a:endParaRPr>
          </a:p>
        </p:txBody>
      </p:sp>
      <p:sp>
        <p:nvSpPr>
          <p:cNvPr id="3" name="矩形 2"/>
          <p:cNvSpPr/>
          <p:nvPr/>
        </p:nvSpPr>
        <p:spPr>
          <a:xfrm>
            <a:off x="664128" y="1770498"/>
            <a:ext cx="4313117" cy="224278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10" name="波浪 9"/>
          <p:cNvSpPr/>
          <p:nvPr/>
        </p:nvSpPr>
        <p:spPr>
          <a:xfrm>
            <a:off x="415628" y="1395788"/>
            <a:ext cx="1078979" cy="538144"/>
          </a:xfrm>
          <a:prstGeom prst="wave">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TW" dirty="0"/>
              <a:t>As-is</a:t>
            </a:r>
            <a:endParaRPr lang="zh-TW" altLang="en-US" dirty="0"/>
          </a:p>
        </p:txBody>
      </p:sp>
      <p:sp>
        <p:nvSpPr>
          <p:cNvPr id="12" name="矩形 11"/>
          <p:cNvSpPr/>
          <p:nvPr/>
        </p:nvSpPr>
        <p:spPr>
          <a:xfrm>
            <a:off x="664127" y="4013286"/>
            <a:ext cx="4313117" cy="2242788"/>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11" name="波浪 10"/>
          <p:cNvSpPr/>
          <p:nvPr/>
        </p:nvSpPr>
        <p:spPr>
          <a:xfrm>
            <a:off x="496076" y="3848771"/>
            <a:ext cx="1102442" cy="526228"/>
          </a:xfrm>
          <a:prstGeom prst="wave">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TW" dirty="0"/>
              <a:t>To-be</a:t>
            </a:r>
            <a:endParaRPr lang="zh-TW" altLang="en-US" dirty="0"/>
          </a:p>
        </p:txBody>
      </p:sp>
      <p:sp>
        <p:nvSpPr>
          <p:cNvPr id="13" name="矩形 12"/>
          <p:cNvSpPr/>
          <p:nvPr/>
        </p:nvSpPr>
        <p:spPr>
          <a:xfrm>
            <a:off x="5057692" y="1770498"/>
            <a:ext cx="6947109" cy="4485575"/>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14" name="波浪 13"/>
          <p:cNvSpPr/>
          <p:nvPr/>
        </p:nvSpPr>
        <p:spPr>
          <a:xfrm>
            <a:off x="5026383" y="1441223"/>
            <a:ext cx="2024581" cy="632553"/>
          </a:xfrm>
          <a:prstGeom prst="wav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TW" dirty="0"/>
              <a:t>Architecture</a:t>
            </a:r>
            <a:endParaRPr lang="zh-TW" altLang="en-US" dirty="0"/>
          </a:p>
        </p:txBody>
      </p:sp>
      <p:sp>
        <p:nvSpPr>
          <p:cNvPr id="6" name="矩形 5"/>
          <p:cNvSpPr/>
          <p:nvPr/>
        </p:nvSpPr>
        <p:spPr>
          <a:xfrm>
            <a:off x="4809192" y="631810"/>
            <a:ext cx="7277943" cy="668239"/>
          </a:xfrm>
          <a:prstGeom prst="rect">
            <a:avLst/>
          </a:prstGeom>
        </p:spPr>
        <p:txBody>
          <a:bodyPr wrap="square">
            <a:spAutoFit/>
          </a:bodyPr>
          <a:lstStyle/>
          <a:p>
            <a:r>
              <a:rPr lang="en-US" altLang="zh-TW" i="1" dirty="0">
                <a:latin typeface="Times" charset="0"/>
                <a:ea typeface="Times" charset="0"/>
                <a:cs typeface="Times" charset="0"/>
              </a:rPr>
              <a:t>- Depicts another source of financing for young start-up companies. Focus on monetary return from the investor’s point of </a:t>
            </a:r>
            <a:r>
              <a:rPr lang="en-US" altLang="zh-TW" i="1" dirty="0" smtClean="0">
                <a:latin typeface="Times" charset="0"/>
                <a:ea typeface="Times" charset="0"/>
                <a:cs typeface="Times" charset="0"/>
              </a:rPr>
              <a:t>view.</a:t>
            </a:r>
            <a:endParaRPr lang="zh-TW" altLang="en-US" i="1" dirty="0">
              <a:latin typeface="Times" charset="0"/>
              <a:ea typeface="Times" charset="0"/>
              <a:cs typeface="Times" charset="0"/>
            </a:endParaRPr>
          </a:p>
        </p:txBody>
      </p:sp>
    </p:spTree>
    <p:extLst>
      <p:ext uri="{BB962C8B-B14F-4D97-AF65-F5344CB8AC3E}">
        <p14:creationId xmlns:p14="http://schemas.microsoft.com/office/powerpoint/2010/main" val="309347242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圓角矩形 15"/>
          <p:cNvSpPr/>
          <p:nvPr/>
        </p:nvSpPr>
        <p:spPr>
          <a:xfrm>
            <a:off x="1328464" y="4160606"/>
            <a:ext cx="4590110" cy="2391357"/>
          </a:xfrm>
          <a:prstGeom prst="roundRect">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2" name="標題 1"/>
          <p:cNvSpPr>
            <a:spLocks noGrp="1"/>
          </p:cNvSpPr>
          <p:nvPr>
            <p:ph type="title"/>
          </p:nvPr>
        </p:nvSpPr>
        <p:spPr/>
        <p:txBody>
          <a:bodyPr anchor="t">
            <a:normAutofit/>
          </a:bodyPr>
          <a:lstStyle/>
          <a:p>
            <a:r>
              <a:rPr lang="en-US" altLang="zh-TW" sz="3600" dirty="0" smtClean="0">
                <a:latin typeface="微軟正黑體" panose="020B0604030504040204" pitchFamily="34" charset="-120"/>
                <a:ea typeface="微軟正黑體" panose="020B0604030504040204" pitchFamily="34" charset="-120"/>
              </a:rPr>
              <a:t>Crowd Financing</a:t>
            </a:r>
            <a:endParaRPr lang="zh-TW" altLang="en-US" sz="3600" dirty="0">
              <a:latin typeface="微軟正黑體" panose="020B0604030504040204" pitchFamily="34" charset="-120"/>
              <a:ea typeface="微軟正黑體" panose="020B0604030504040204" pitchFamily="34" charset="-120"/>
            </a:endParaRPr>
          </a:p>
        </p:txBody>
      </p:sp>
      <p:pic>
        <p:nvPicPr>
          <p:cNvPr id="7" name="圖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48525" y="4341617"/>
            <a:ext cx="3942632" cy="2007501"/>
          </a:xfrm>
          <a:prstGeom prst="rect">
            <a:avLst/>
          </a:prstGeom>
        </p:spPr>
      </p:pic>
      <p:sp>
        <p:nvSpPr>
          <p:cNvPr id="5" name="圓角矩形 4"/>
          <p:cNvSpPr/>
          <p:nvPr/>
        </p:nvSpPr>
        <p:spPr>
          <a:xfrm>
            <a:off x="1378464" y="1609100"/>
            <a:ext cx="4512522" cy="2410262"/>
          </a:xfrm>
          <a:prstGeom prst="roundRect">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dirty="0"/>
          </a:p>
        </p:txBody>
      </p:sp>
      <p:sp>
        <p:nvSpPr>
          <p:cNvPr id="22" name="文字方塊 21"/>
          <p:cNvSpPr txBox="1"/>
          <p:nvPr/>
        </p:nvSpPr>
        <p:spPr>
          <a:xfrm>
            <a:off x="2347368" y="2966066"/>
            <a:ext cx="235476" cy="383032"/>
          </a:xfrm>
          <a:prstGeom prst="rect">
            <a:avLst/>
          </a:prstGeom>
          <a:noFill/>
        </p:spPr>
        <p:txBody>
          <a:bodyPr wrap="square" rtlCol="0">
            <a:spAutoFit/>
          </a:bodyPr>
          <a:lstStyle/>
          <a:p>
            <a:endParaRPr lang="zh-TW" altLang="en-US" dirty="0"/>
          </a:p>
        </p:txBody>
      </p:sp>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5023" y="1782959"/>
            <a:ext cx="4164279" cy="2076004"/>
          </a:xfrm>
          <a:prstGeom prst="rect">
            <a:avLst/>
          </a:prstGeom>
        </p:spPr>
      </p:pic>
      <p:grpSp>
        <p:nvGrpSpPr>
          <p:cNvPr id="18" name="群組 17"/>
          <p:cNvGrpSpPr/>
          <p:nvPr/>
        </p:nvGrpSpPr>
        <p:grpSpPr>
          <a:xfrm>
            <a:off x="6055133" y="589842"/>
            <a:ext cx="5870042" cy="5962121"/>
            <a:chOff x="-264309" y="796142"/>
            <a:chExt cx="7140183" cy="9945449"/>
          </a:xfrm>
        </p:grpSpPr>
        <p:sp>
          <p:nvSpPr>
            <p:cNvPr id="20" name="圓角矩形 19"/>
            <p:cNvSpPr/>
            <p:nvPr/>
          </p:nvSpPr>
          <p:spPr>
            <a:xfrm>
              <a:off x="-82989" y="1129590"/>
              <a:ext cx="6958863" cy="9612001"/>
            </a:xfrm>
            <a:prstGeom prst="roundRect">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23" name="波浪 22"/>
            <p:cNvSpPr/>
            <p:nvPr/>
          </p:nvSpPr>
          <p:spPr>
            <a:xfrm>
              <a:off x="-264309" y="796142"/>
              <a:ext cx="2793485" cy="1210711"/>
            </a:xfrm>
            <a:prstGeom prst="wave">
              <a:avLst/>
            </a:prstGeom>
            <a:solidFill>
              <a:srgbClr val="71ABB7"/>
            </a:solidFill>
            <a:ln>
              <a:solidFill>
                <a:srgbClr val="71ABB7"/>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TW" dirty="0"/>
                <a:t>Architecture</a:t>
              </a:r>
              <a:endParaRPr lang="zh-TW" altLang="en-US" dirty="0"/>
            </a:p>
          </p:txBody>
        </p:sp>
        <p:sp>
          <p:nvSpPr>
            <p:cNvPr id="24" name="文字方塊 23"/>
            <p:cNvSpPr txBox="1"/>
            <p:nvPr/>
          </p:nvSpPr>
          <p:spPr>
            <a:xfrm>
              <a:off x="1828799" y="4684857"/>
              <a:ext cx="285750" cy="646972"/>
            </a:xfrm>
            <a:prstGeom prst="rect">
              <a:avLst/>
            </a:prstGeom>
            <a:noFill/>
          </p:spPr>
          <p:txBody>
            <a:bodyPr wrap="square" rtlCol="0">
              <a:spAutoFit/>
            </a:bodyPr>
            <a:lstStyle/>
            <a:p>
              <a:endParaRPr lang="zh-TW" altLang="en-US" dirty="0"/>
            </a:p>
          </p:txBody>
        </p:sp>
      </p:grpSp>
      <p:pic>
        <p:nvPicPr>
          <p:cNvPr id="14" name="圖片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23046" y="2463089"/>
            <a:ext cx="1560737" cy="1560737"/>
          </a:xfrm>
          <a:prstGeom prst="rect">
            <a:avLst/>
          </a:prstGeom>
        </p:spPr>
      </p:pic>
      <p:pic>
        <p:nvPicPr>
          <p:cNvPr id="25" name="圖片 2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23046" y="5015523"/>
            <a:ext cx="721434" cy="894339"/>
          </a:xfrm>
          <a:prstGeom prst="rect">
            <a:avLst/>
          </a:prstGeom>
        </p:spPr>
      </p:pic>
      <p:grpSp>
        <p:nvGrpSpPr>
          <p:cNvPr id="50" name="群組 49"/>
          <p:cNvGrpSpPr/>
          <p:nvPr/>
        </p:nvGrpSpPr>
        <p:grpSpPr>
          <a:xfrm>
            <a:off x="8719607" y="1056477"/>
            <a:ext cx="2957689" cy="1537177"/>
            <a:chOff x="9009011" y="1327560"/>
            <a:chExt cx="2686644" cy="1537177"/>
          </a:xfrm>
        </p:grpSpPr>
        <p:sp>
          <p:nvSpPr>
            <p:cNvPr id="27" name="圓角矩形 26"/>
            <p:cNvSpPr/>
            <p:nvPr/>
          </p:nvSpPr>
          <p:spPr>
            <a:xfrm>
              <a:off x="9009011" y="1327560"/>
              <a:ext cx="2686644" cy="1537177"/>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dirty="0"/>
            </a:p>
          </p:txBody>
        </p:sp>
        <p:sp>
          <p:nvSpPr>
            <p:cNvPr id="29" name="文字方塊 28"/>
            <p:cNvSpPr txBox="1"/>
            <p:nvPr/>
          </p:nvSpPr>
          <p:spPr>
            <a:xfrm>
              <a:off x="9290090" y="1522064"/>
              <a:ext cx="2124481" cy="369332"/>
            </a:xfrm>
            <a:prstGeom prst="rect">
              <a:avLst/>
            </a:prstGeom>
            <a:noFill/>
          </p:spPr>
          <p:txBody>
            <a:bodyPr wrap="square" rtlCol="0">
              <a:spAutoFit/>
            </a:bodyPr>
            <a:lstStyle/>
            <a:p>
              <a:pPr algn="ctr"/>
              <a:r>
                <a:rPr lang="en-US" altLang="zh-TW" dirty="0"/>
                <a:t>Knowledge Analysis</a:t>
              </a:r>
              <a:endParaRPr lang="zh-TW" altLang="en-US" dirty="0"/>
            </a:p>
          </p:txBody>
        </p:sp>
        <p:sp>
          <p:nvSpPr>
            <p:cNvPr id="30" name="圓角矩形 29"/>
            <p:cNvSpPr/>
            <p:nvPr/>
          </p:nvSpPr>
          <p:spPr>
            <a:xfrm>
              <a:off x="9231172" y="2042250"/>
              <a:ext cx="2216110" cy="346979"/>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TW" dirty="0"/>
                <a:t>Fitness Score</a:t>
              </a:r>
              <a:endParaRPr lang="zh-TW" altLang="en-US" dirty="0"/>
            </a:p>
          </p:txBody>
        </p:sp>
        <p:sp>
          <p:nvSpPr>
            <p:cNvPr id="38" name="圓角矩形 37"/>
            <p:cNvSpPr/>
            <p:nvPr/>
          </p:nvSpPr>
          <p:spPr>
            <a:xfrm>
              <a:off x="9231172" y="2431917"/>
              <a:ext cx="2216110" cy="346979"/>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TW" dirty="0"/>
                <a:t>Expertise Score</a:t>
              </a:r>
              <a:endParaRPr lang="zh-TW" altLang="en-US" dirty="0"/>
            </a:p>
          </p:txBody>
        </p:sp>
      </p:grpSp>
      <p:grpSp>
        <p:nvGrpSpPr>
          <p:cNvPr id="51" name="群組 50"/>
          <p:cNvGrpSpPr/>
          <p:nvPr/>
        </p:nvGrpSpPr>
        <p:grpSpPr>
          <a:xfrm>
            <a:off x="8719607" y="2681767"/>
            <a:ext cx="2924777" cy="1537177"/>
            <a:chOff x="9009011" y="3009404"/>
            <a:chExt cx="2686644" cy="1537177"/>
          </a:xfrm>
        </p:grpSpPr>
        <p:sp>
          <p:nvSpPr>
            <p:cNvPr id="32" name="圓角矩形 31"/>
            <p:cNvSpPr/>
            <p:nvPr/>
          </p:nvSpPr>
          <p:spPr>
            <a:xfrm>
              <a:off x="9009011" y="3009404"/>
              <a:ext cx="2686644" cy="1537177"/>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dirty="0"/>
            </a:p>
          </p:txBody>
        </p:sp>
        <p:sp>
          <p:nvSpPr>
            <p:cNvPr id="35" name="文字方塊 34"/>
            <p:cNvSpPr txBox="1"/>
            <p:nvPr/>
          </p:nvSpPr>
          <p:spPr>
            <a:xfrm>
              <a:off x="9290091" y="3210112"/>
              <a:ext cx="2124481" cy="369332"/>
            </a:xfrm>
            <a:prstGeom prst="rect">
              <a:avLst/>
            </a:prstGeom>
            <a:noFill/>
          </p:spPr>
          <p:txBody>
            <a:bodyPr wrap="square" rtlCol="0">
              <a:spAutoFit/>
            </a:bodyPr>
            <a:lstStyle/>
            <a:p>
              <a:pPr algn="ctr"/>
              <a:r>
                <a:rPr lang="en-US" altLang="zh-TW" dirty="0"/>
                <a:t>Authority Analysis</a:t>
              </a:r>
              <a:endParaRPr lang="zh-TW" altLang="en-US" dirty="0"/>
            </a:p>
          </p:txBody>
        </p:sp>
        <p:sp>
          <p:nvSpPr>
            <p:cNvPr id="39" name="圓角矩形 38"/>
            <p:cNvSpPr/>
            <p:nvPr/>
          </p:nvSpPr>
          <p:spPr>
            <a:xfrm>
              <a:off x="9244275" y="3721908"/>
              <a:ext cx="2216110" cy="346979"/>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TW" dirty="0"/>
                <a:t>Influence Score</a:t>
              </a:r>
              <a:endParaRPr lang="zh-TW" altLang="en-US" dirty="0"/>
            </a:p>
          </p:txBody>
        </p:sp>
        <p:sp>
          <p:nvSpPr>
            <p:cNvPr id="40" name="圓角矩形 39"/>
            <p:cNvSpPr/>
            <p:nvPr/>
          </p:nvSpPr>
          <p:spPr>
            <a:xfrm>
              <a:off x="9244275" y="4088358"/>
              <a:ext cx="2216110" cy="346979"/>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TW" dirty="0"/>
                <a:t>Review Rating</a:t>
              </a:r>
              <a:endParaRPr lang="zh-TW" altLang="en-US" dirty="0"/>
            </a:p>
          </p:txBody>
        </p:sp>
      </p:grpSp>
      <p:grpSp>
        <p:nvGrpSpPr>
          <p:cNvPr id="52" name="群組 51"/>
          <p:cNvGrpSpPr/>
          <p:nvPr/>
        </p:nvGrpSpPr>
        <p:grpSpPr>
          <a:xfrm>
            <a:off x="8699372" y="4287183"/>
            <a:ext cx="2945012" cy="1537177"/>
            <a:chOff x="9009011" y="4736834"/>
            <a:chExt cx="2686644" cy="1537177"/>
          </a:xfrm>
        </p:grpSpPr>
        <p:sp>
          <p:nvSpPr>
            <p:cNvPr id="33" name="圓角矩形 32"/>
            <p:cNvSpPr/>
            <p:nvPr/>
          </p:nvSpPr>
          <p:spPr>
            <a:xfrm>
              <a:off x="9009011" y="4736834"/>
              <a:ext cx="2686644" cy="1537177"/>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dirty="0"/>
            </a:p>
          </p:txBody>
        </p:sp>
        <p:sp>
          <p:nvSpPr>
            <p:cNvPr id="36" name="文字方塊 35"/>
            <p:cNvSpPr txBox="1"/>
            <p:nvPr/>
          </p:nvSpPr>
          <p:spPr>
            <a:xfrm>
              <a:off x="9290092" y="4873588"/>
              <a:ext cx="2124481" cy="369332"/>
            </a:xfrm>
            <a:prstGeom prst="rect">
              <a:avLst/>
            </a:prstGeom>
            <a:noFill/>
          </p:spPr>
          <p:txBody>
            <a:bodyPr wrap="square" rtlCol="0">
              <a:spAutoFit/>
            </a:bodyPr>
            <a:lstStyle/>
            <a:p>
              <a:pPr algn="ctr"/>
              <a:r>
                <a:rPr lang="en-US" altLang="zh-TW" dirty="0"/>
                <a:t>Sentimental Analysis</a:t>
              </a:r>
              <a:endParaRPr lang="zh-TW" altLang="en-US" dirty="0"/>
            </a:p>
          </p:txBody>
        </p:sp>
        <p:sp>
          <p:nvSpPr>
            <p:cNvPr id="41" name="圓角矩形 40"/>
            <p:cNvSpPr/>
            <p:nvPr/>
          </p:nvSpPr>
          <p:spPr>
            <a:xfrm>
              <a:off x="9244275" y="5738342"/>
              <a:ext cx="2216110" cy="44982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en-US" altLang="zh-TW" dirty="0"/>
                <a:t>Sentimental Classification</a:t>
              </a:r>
              <a:endParaRPr lang="zh-TW" altLang="en-US" dirty="0"/>
            </a:p>
          </p:txBody>
        </p:sp>
        <p:sp>
          <p:nvSpPr>
            <p:cNvPr id="42" name="圓角矩形 41"/>
            <p:cNvSpPr/>
            <p:nvPr/>
          </p:nvSpPr>
          <p:spPr>
            <a:xfrm>
              <a:off x="9244275" y="5333791"/>
              <a:ext cx="2216110" cy="346979"/>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TW" dirty="0"/>
                <a:t>Evaluation Extraction</a:t>
              </a:r>
              <a:endParaRPr lang="zh-TW" altLang="en-US" dirty="0"/>
            </a:p>
          </p:txBody>
        </p:sp>
      </p:grpSp>
      <p:cxnSp>
        <p:nvCxnSpPr>
          <p:cNvPr id="44" name="弧形接點 43"/>
          <p:cNvCxnSpPr>
            <a:stCxn id="14" idx="3"/>
            <a:endCxn id="27" idx="1"/>
          </p:cNvCxnSpPr>
          <p:nvPr/>
        </p:nvCxnSpPr>
        <p:spPr>
          <a:xfrm flipV="1">
            <a:off x="7983783" y="1825066"/>
            <a:ext cx="735824" cy="1418392"/>
          </a:xfrm>
          <a:prstGeom prst="curvedConnector3">
            <a:avLst/>
          </a:prstGeom>
          <a:ln w="28575">
            <a:tailEnd type="triangle"/>
          </a:ln>
        </p:spPr>
        <p:style>
          <a:lnRef idx="2">
            <a:schemeClr val="accent3"/>
          </a:lnRef>
          <a:fillRef idx="0">
            <a:schemeClr val="accent3"/>
          </a:fillRef>
          <a:effectRef idx="1">
            <a:schemeClr val="accent3"/>
          </a:effectRef>
          <a:fontRef idx="minor">
            <a:schemeClr val="tx1"/>
          </a:fontRef>
        </p:style>
      </p:cxnSp>
      <p:cxnSp>
        <p:nvCxnSpPr>
          <p:cNvPr id="46" name="弧形接點 45"/>
          <p:cNvCxnSpPr>
            <a:stCxn id="14" idx="3"/>
            <a:endCxn id="32" idx="1"/>
          </p:cNvCxnSpPr>
          <p:nvPr/>
        </p:nvCxnSpPr>
        <p:spPr>
          <a:xfrm>
            <a:off x="7983783" y="3243458"/>
            <a:ext cx="735824" cy="206898"/>
          </a:xfrm>
          <a:prstGeom prst="curvedConnector3">
            <a:avLst>
              <a:gd name="adj1" fmla="val 50000"/>
            </a:avLst>
          </a:prstGeom>
          <a:ln w="28575">
            <a:tailEnd type="triangle"/>
          </a:ln>
        </p:spPr>
        <p:style>
          <a:lnRef idx="2">
            <a:schemeClr val="accent3"/>
          </a:lnRef>
          <a:fillRef idx="0">
            <a:schemeClr val="accent3"/>
          </a:fillRef>
          <a:effectRef idx="1">
            <a:schemeClr val="accent3"/>
          </a:effectRef>
          <a:fontRef idx="minor">
            <a:schemeClr val="tx1"/>
          </a:fontRef>
        </p:style>
      </p:cxnSp>
      <p:cxnSp>
        <p:nvCxnSpPr>
          <p:cNvPr id="48" name="弧形接點 47"/>
          <p:cNvCxnSpPr>
            <a:stCxn id="14" idx="3"/>
            <a:endCxn id="33" idx="1"/>
          </p:cNvCxnSpPr>
          <p:nvPr/>
        </p:nvCxnSpPr>
        <p:spPr>
          <a:xfrm>
            <a:off x="7983783" y="3243458"/>
            <a:ext cx="715589" cy="1812314"/>
          </a:xfrm>
          <a:prstGeom prst="curvedConnector3">
            <a:avLst>
              <a:gd name="adj1" fmla="val 50000"/>
            </a:avLst>
          </a:prstGeom>
          <a:ln w="28575">
            <a:tailEnd type="triangle"/>
          </a:ln>
        </p:spPr>
        <p:style>
          <a:lnRef idx="2">
            <a:schemeClr val="accent3"/>
          </a:lnRef>
          <a:fillRef idx="0">
            <a:schemeClr val="accent3"/>
          </a:fillRef>
          <a:effectRef idx="1">
            <a:schemeClr val="accent3"/>
          </a:effectRef>
          <a:fontRef idx="minor">
            <a:schemeClr val="tx1"/>
          </a:fontRef>
        </p:style>
      </p:cxnSp>
      <p:cxnSp>
        <p:nvCxnSpPr>
          <p:cNvPr id="72" name="肘形接點 71"/>
          <p:cNvCxnSpPr>
            <a:stCxn id="41" idx="2"/>
            <a:endCxn id="25" idx="2"/>
          </p:cNvCxnSpPr>
          <p:nvPr/>
        </p:nvCxnSpPr>
        <p:spPr>
          <a:xfrm rot="5400000">
            <a:off x="8392145" y="4130132"/>
            <a:ext cx="171348" cy="3388112"/>
          </a:xfrm>
          <a:prstGeom prst="bentConnector3">
            <a:avLst>
              <a:gd name="adj1" fmla="val 233413"/>
            </a:avLst>
          </a:prstGeom>
          <a:ln w="28575">
            <a:tailEnd type="triangle"/>
          </a:ln>
        </p:spPr>
        <p:style>
          <a:lnRef idx="2">
            <a:schemeClr val="accent3"/>
          </a:lnRef>
          <a:fillRef idx="0">
            <a:schemeClr val="accent3"/>
          </a:fillRef>
          <a:effectRef idx="1">
            <a:schemeClr val="accent3"/>
          </a:effectRef>
          <a:fontRef idx="minor">
            <a:schemeClr val="tx1"/>
          </a:fontRef>
        </p:style>
      </p:cxnSp>
      <p:sp>
        <p:nvSpPr>
          <p:cNvPr id="75" name="文字方塊 74"/>
          <p:cNvSpPr txBox="1"/>
          <p:nvPr/>
        </p:nvSpPr>
        <p:spPr>
          <a:xfrm>
            <a:off x="7084016" y="5160333"/>
            <a:ext cx="1609725" cy="646331"/>
          </a:xfrm>
          <a:prstGeom prst="rect">
            <a:avLst/>
          </a:prstGeom>
          <a:noFill/>
        </p:spPr>
        <p:txBody>
          <a:bodyPr wrap="square" rtlCol="0">
            <a:spAutoFit/>
          </a:bodyPr>
          <a:lstStyle/>
          <a:p>
            <a:pPr algn="ctr"/>
            <a:r>
              <a:rPr lang="en-US" altLang="zh-TW" dirty="0"/>
              <a:t>Recommend</a:t>
            </a:r>
          </a:p>
          <a:p>
            <a:pPr algn="ctr"/>
            <a:r>
              <a:rPr lang="en-US" altLang="zh-TW" dirty="0"/>
              <a:t>Stock portfolio</a:t>
            </a:r>
            <a:endParaRPr lang="zh-TW" altLang="en-US" dirty="0"/>
          </a:p>
        </p:txBody>
      </p:sp>
      <p:sp>
        <p:nvSpPr>
          <p:cNvPr id="103" name="波浪 102"/>
          <p:cNvSpPr/>
          <p:nvPr/>
        </p:nvSpPr>
        <p:spPr>
          <a:xfrm>
            <a:off x="643720" y="1668898"/>
            <a:ext cx="853709" cy="534914"/>
          </a:xfrm>
          <a:prstGeom prst="wave">
            <a:avLst/>
          </a:prstGeom>
          <a:solidFill>
            <a:srgbClr val="71ABB7"/>
          </a:solidFill>
          <a:ln>
            <a:solidFill>
              <a:srgbClr val="71ABB7"/>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TW" dirty="0"/>
              <a:t>As-is</a:t>
            </a:r>
            <a:endParaRPr lang="zh-TW" altLang="en-US" dirty="0"/>
          </a:p>
        </p:txBody>
      </p:sp>
      <p:sp>
        <p:nvSpPr>
          <p:cNvPr id="105" name="波浪 104"/>
          <p:cNvSpPr/>
          <p:nvPr/>
        </p:nvSpPr>
        <p:spPr>
          <a:xfrm>
            <a:off x="643720" y="4224801"/>
            <a:ext cx="853709" cy="546533"/>
          </a:xfrm>
          <a:prstGeom prst="wave">
            <a:avLst/>
          </a:prstGeom>
          <a:solidFill>
            <a:srgbClr val="71ABB7"/>
          </a:solidFill>
          <a:ln>
            <a:solidFill>
              <a:srgbClr val="71ABB7"/>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en-US" altLang="zh-TW" dirty="0"/>
              <a:t>To-be</a:t>
            </a:r>
            <a:endParaRPr lang="zh-TW" altLang="en-US" dirty="0"/>
          </a:p>
        </p:txBody>
      </p:sp>
      <p:sp>
        <p:nvSpPr>
          <p:cNvPr id="3" name="矩形 2"/>
          <p:cNvSpPr/>
          <p:nvPr/>
        </p:nvSpPr>
        <p:spPr>
          <a:xfrm>
            <a:off x="902197" y="851021"/>
            <a:ext cx="5049289" cy="646331"/>
          </a:xfrm>
          <a:prstGeom prst="rect">
            <a:avLst/>
          </a:prstGeom>
        </p:spPr>
        <p:txBody>
          <a:bodyPr wrap="square">
            <a:spAutoFit/>
          </a:bodyPr>
          <a:lstStyle/>
          <a:p>
            <a:r>
              <a:rPr lang="en-US" altLang="zh-TW" i="1" dirty="0" smtClean="0">
                <a:solidFill>
                  <a:srgbClr val="4B4F56"/>
                </a:solidFill>
                <a:latin typeface="Times" panose="02020603050405020304" pitchFamily="18" charset="0"/>
                <a:cs typeface="Times" panose="02020603050405020304" pitchFamily="18" charset="0"/>
              </a:rPr>
              <a:t>- Recommend </a:t>
            </a:r>
            <a:r>
              <a:rPr lang="en-US" altLang="zh-TW" i="1" dirty="0">
                <a:solidFill>
                  <a:srgbClr val="4B4F56"/>
                </a:solidFill>
                <a:latin typeface="Times" panose="02020603050405020304" pitchFamily="18" charset="0"/>
                <a:cs typeface="Times" panose="02020603050405020304" pitchFamily="18" charset="0"/>
              </a:rPr>
              <a:t>stock portfolio by using </a:t>
            </a:r>
            <a:r>
              <a:rPr lang="en-US" altLang="zh-TW" i="1" dirty="0" smtClean="0">
                <a:solidFill>
                  <a:srgbClr val="4B4F56"/>
                </a:solidFill>
                <a:latin typeface="Times" panose="02020603050405020304" pitchFamily="18" charset="0"/>
                <a:cs typeface="Times" panose="02020603050405020304" pitchFamily="18" charset="0"/>
              </a:rPr>
              <a:t>crowd intelligence  approach </a:t>
            </a:r>
            <a:r>
              <a:rPr lang="en-US" altLang="zh-TW" i="1" dirty="0">
                <a:solidFill>
                  <a:srgbClr val="4B4F56"/>
                </a:solidFill>
                <a:latin typeface="Times" panose="02020603050405020304" pitchFamily="18" charset="0"/>
                <a:cs typeface="Times" panose="02020603050405020304" pitchFamily="18" charset="0"/>
              </a:rPr>
              <a:t>on social </a:t>
            </a:r>
            <a:r>
              <a:rPr lang="en-US" altLang="zh-TW" i="1" dirty="0" smtClean="0">
                <a:solidFill>
                  <a:srgbClr val="4B4F56"/>
                </a:solidFill>
                <a:latin typeface="Times" panose="02020603050405020304" pitchFamily="18" charset="0"/>
                <a:cs typeface="Times" panose="02020603050405020304" pitchFamily="18" charset="0"/>
              </a:rPr>
              <a:t>network.</a:t>
            </a:r>
            <a:endParaRPr lang="zh-TW" altLang="en-US" i="1" dirty="0">
              <a:latin typeface="Times" panose="02020603050405020304" pitchFamily="18" charset="0"/>
              <a:cs typeface="Times" panose="02020603050405020304" pitchFamily="18" charset="0"/>
            </a:endParaRPr>
          </a:p>
        </p:txBody>
      </p:sp>
    </p:spTree>
    <p:extLst>
      <p:ext uri="{BB962C8B-B14F-4D97-AF65-F5344CB8AC3E}">
        <p14:creationId xmlns:p14="http://schemas.microsoft.com/office/powerpoint/2010/main" val="9038385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互聯網金融模式</a:t>
            </a:r>
            <a:endParaRPr kumimoji="1" lang="zh-TW" altLang="en-US" sz="3600" dirty="0"/>
          </a:p>
        </p:txBody>
      </p:sp>
      <p:sp>
        <p:nvSpPr>
          <p:cNvPr id="3" name="內容版面配置區 2"/>
          <p:cNvSpPr>
            <a:spLocks noGrp="1"/>
          </p:cNvSpPr>
          <p:nvPr>
            <p:ph idx="1"/>
          </p:nvPr>
        </p:nvSpPr>
        <p:spPr>
          <a:xfrm>
            <a:off x="612057" y="1474839"/>
            <a:ext cx="11002297" cy="4702124"/>
          </a:xfrm>
        </p:spPr>
        <p:txBody>
          <a:bodyPr/>
          <a:lstStyle/>
          <a:p>
            <a:pPr>
              <a:lnSpc>
                <a:spcPct val="120000"/>
              </a:lnSpc>
            </a:pPr>
            <a:r>
              <a:rPr lang="zh-TW" altLang="en-US" dirty="0" smtClean="0"/>
              <a:t>利用</a:t>
            </a:r>
            <a:r>
              <a:rPr lang="zh-TW" altLang="en-US" b="1" dirty="0" smtClean="0">
                <a:latin typeface="新細明體" panose="02020500000000000000" pitchFamily="18" charset="-120"/>
                <a:ea typeface="新細明體" panose="02020500000000000000" pitchFamily="18" charset="-120"/>
              </a:rPr>
              <a:t>「互聯網」</a:t>
            </a:r>
            <a:r>
              <a:rPr lang="zh-TW" altLang="en-US" dirty="0" smtClean="0"/>
              <a:t>為管</a:t>
            </a:r>
            <a:r>
              <a:rPr lang="zh-TW" altLang="en-US" dirty="0"/>
              <a:t>道</a:t>
            </a:r>
            <a:r>
              <a:rPr lang="zh-TW" altLang="en-US" dirty="0" smtClean="0"/>
              <a:t>，將資金在供需雙方間融通</a:t>
            </a:r>
            <a:r>
              <a:rPr lang="zh-TW" altLang="en-US" dirty="0"/>
              <a:t>。</a:t>
            </a:r>
          </a:p>
          <a:p>
            <a:pPr>
              <a:lnSpc>
                <a:spcPct val="120000"/>
              </a:lnSpc>
            </a:pPr>
            <a:endParaRPr kumimoji="1" lang="zh-TW" altLang="en-US" dirty="0"/>
          </a:p>
        </p:txBody>
      </p:sp>
      <p:sp>
        <p:nvSpPr>
          <p:cNvPr id="4" name="頁尾版面配置區 3"/>
          <p:cNvSpPr>
            <a:spLocks noGrp="1"/>
          </p:cNvSpPr>
          <p:nvPr>
            <p:ph type="ftr" sz="quarter" idx="11"/>
          </p:nvPr>
        </p:nvSpPr>
        <p:spPr/>
        <p:txBody>
          <a:bodyPr/>
          <a:lstStyle/>
          <a:p>
            <a:r>
              <a:rPr lang="en-US" altLang="zh-TW" smtClean="0"/>
              <a:t>《105-1</a:t>
            </a:r>
            <a:r>
              <a:rPr lang="zh-TW" altLang="en-US" smtClean="0"/>
              <a:t>網路經濟與數位金融</a:t>
            </a:r>
            <a:r>
              <a:rPr lang="en-US" altLang="zh-TW"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a:t>
            </a:fld>
            <a:endParaRPr lang="zh-TW" altLang="en-US" dirty="0"/>
          </a:p>
        </p:txBody>
      </p:sp>
      <p:pic>
        <p:nvPicPr>
          <p:cNvPr id="7" name="圖片 6"/>
          <p:cNvPicPr>
            <a:picLocks noChangeAspect="1"/>
          </p:cNvPicPr>
          <p:nvPr/>
        </p:nvPicPr>
        <p:blipFill>
          <a:blip r:embed="rId2"/>
          <a:stretch>
            <a:fillRect/>
          </a:stretch>
        </p:blipFill>
        <p:spPr>
          <a:xfrm>
            <a:off x="1175599" y="2247065"/>
            <a:ext cx="9875212" cy="3617819"/>
          </a:xfrm>
          <a:prstGeom prst="rect">
            <a:avLst/>
          </a:prstGeom>
        </p:spPr>
      </p:pic>
    </p:spTree>
    <p:extLst>
      <p:ext uri="{BB962C8B-B14F-4D97-AF65-F5344CB8AC3E}">
        <p14:creationId xmlns:p14="http://schemas.microsoft.com/office/powerpoint/2010/main" val="33167457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a:latin typeface="+mn-ea"/>
              </a:rPr>
              <a:t>互聯網金融的興起</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smtClean="0"/>
              <a:t>《105-1</a:t>
            </a:r>
            <a:r>
              <a:rPr lang="zh-TW" altLang="en-US" dirty="0" smtClean="0"/>
              <a:t>網路經濟與數位金融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a:t>
            </a:fld>
            <a:endParaRPr lang="zh-TW" altLang="en-US" dirty="0"/>
          </a:p>
        </p:txBody>
      </p:sp>
      <p:sp>
        <p:nvSpPr>
          <p:cNvPr id="8" name="文字版面配置區 4"/>
          <p:cNvSpPr txBox="1">
            <a:spLocks/>
          </p:cNvSpPr>
          <p:nvPr/>
        </p:nvSpPr>
        <p:spPr>
          <a:xfrm>
            <a:off x="353703" y="1497758"/>
            <a:ext cx="11174686" cy="5158327"/>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60000"/>
              </a:lnSpc>
            </a:pPr>
            <a:r>
              <a:rPr lang="zh-TW" altLang="en-US" sz="2800" dirty="0" smtClean="0"/>
              <a:t>互聯網的快速發展→</a:t>
            </a:r>
            <a:r>
              <a:rPr lang="zh-TW" altLang="en-US" sz="2800" b="1" dirty="0" smtClean="0"/>
              <a:t>技術條件</a:t>
            </a:r>
            <a:endParaRPr lang="en-US" altLang="zh-TW" sz="2800" dirty="0" smtClean="0"/>
          </a:p>
          <a:p>
            <a:pPr>
              <a:lnSpc>
                <a:spcPct val="160000"/>
              </a:lnSpc>
            </a:pPr>
            <a:r>
              <a:rPr lang="zh-TW" altLang="en-US" sz="2800" dirty="0" smtClean="0"/>
              <a:t>電子商務的發展→</a:t>
            </a:r>
            <a:r>
              <a:rPr lang="zh-TW" altLang="en-US" sz="2800" b="1" dirty="0" smtClean="0"/>
              <a:t>社會條件</a:t>
            </a:r>
            <a:endParaRPr lang="en-US" altLang="zh-TW" sz="2800" dirty="0" smtClean="0"/>
          </a:p>
          <a:p>
            <a:pPr>
              <a:lnSpc>
                <a:spcPct val="160000"/>
              </a:lnSpc>
            </a:pPr>
            <a:r>
              <a:rPr lang="zh-TW" altLang="en-US" sz="2800" dirty="0" smtClean="0"/>
              <a:t>傳統金融業的缺陷→</a:t>
            </a:r>
            <a:r>
              <a:rPr lang="zh-TW" altLang="en-US" sz="2800" b="1" dirty="0" smtClean="0"/>
              <a:t>業務空間</a:t>
            </a:r>
            <a:endParaRPr lang="en-US" altLang="zh-TW" sz="2800" dirty="0" smtClean="0"/>
          </a:p>
          <a:p>
            <a:pPr marL="0" indent="0">
              <a:lnSpc>
                <a:spcPct val="160000"/>
              </a:lnSpc>
              <a:buFont typeface="Arial" panose="020B0604020202020204" pitchFamily="34" charset="0"/>
              <a:buNone/>
            </a:pPr>
            <a:r>
              <a:rPr lang="zh-TW" altLang="en-US" sz="2800" dirty="0" smtClean="0"/>
              <a:t>藉由數位科技創新</a:t>
            </a:r>
            <a:r>
              <a:rPr lang="zh-TW" altLang="zh-TW" sz="2800" dirty="0" smtClean="0"/>
              <a:t>的精神，結合</a:t>
            </a:r>
            <a:r>
              <a:rPr lang="en-US" altLang="zh-TW" sz="2800" dirty="0" err="1" smtClean="0"/>
              <a:t>傳統金融</a:t>
            </a:r>
            <a:r>
              <a:rPr lang="zh-TW" altLang="en-US" sz="2800" dirty="0" smtClean="0"/>
              <a:t>活動</a:t>
            </a:r>
            <a:r>
              <a:rPr lang="zh-TW" altLang="zh-TW" sz="2800" dirty="0" smtClean="0"/>
              <a:t>的核心本質，</a:t>
            </a:r>
            <a:endParaRPr lang="en-US" altLang="zh-TW" sz="2800" dirty="0" smtClean="0"/>
          </a:p>
          <a:p>
            <a:pPr lvl="1">
              <a:lnSpc>
                <a:spcPct val="160000"/>
              </a:lnSpc>
            </a:pPr>
            <a:r>
              <a:rPr lang="zh-TW" altLang="en-US" dirty="0" smtClean="0"/>
              <a:t>金融業務</a:t>
            </a:r>
            <a:r>
              <a:rPr lang="zh-TW" altLang="en-US" b="1" dirty="0" smtClean="0"/>
              <a:t>功能分解化</a:t>
            </a:r>
            <a:r>
              <a:rPr lang="en-US" altLang="zh-TW" b="1" dirty="0" smtClean="0"/>
              <a:t>(unbounding) </a:t>
            </a:r>
          </a:p>
          <a:p>
            <a:pPr lvl="1">
              <a:lnSpc>
                <a:spcPct val="160000"/>
              </a:lnSpc>
            </a:pPr>
            <a:r>
              <a:rPr lang="zh-TW" altLang="zh-TW" dirty="0" smtClean="0"/>
              <a:t>解決</a:t>
            </a:r>
            <a:r>
              <a:rPr lang="zh-TW" altLang="en-US" b="1" dirty="0" smtClean="0"/>
              <a:t>微型</a:t>
            </a:r>
            <a:r>
              <a:rPr lang="en-US" altLang="zh-TW" b="1" dirty="0" err="1" smtClean="0"/>
              <a:t>企業</a:t>
            </a:r>
            <a:r>
              <a:rPr lang="zh-TW" altLang="zh-TW" b="1" dirty="0" smtClean="0"/>
              <a:t>融資</a:t>
            </a:r>
            <a:r>
              <a:rPr lang="zh-TW" altLang="zh-TW" dirty="0" smtClean="0"/>
              <a:t>難的問題</a:t>
            </a:r>
            <a:endParaRPr lang="en-US" altLang="zh-TW" dirty="0" smtClean="0"/>
          </a:p>
        </p:txBody>
      </p:sp>
      <p:pic>
        <p:nvPicPr>
          <p:cNvPr id="9" name="圖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210" y="1365149"/>
            <a:ext cx="5018205" cy="2146677"/>
          </a:xfrm>
          <a:prstGeom prst="rect">
            <a:avLst/>
          </a:prstGeom>
        </p:spPr>
      </p:pic>
    </p:spTree>
    <p:extLst>
      <p:ext uri="{BB962C8B-B14F-4D97-AF65-F5344CB8AC3E}">
        <p14:creationId xmlns:p14="http://schemas.microsoft.com/office/powerpoint/2010/main" val="4832805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err="1" smtClean="0"/>
              <a:t>FinTech</a:t>
            </a:r>
            <a:r>
              <a:rPr lang="zh-TW" altLang="en-US" dirty="0" smtClean="0"/>
              <a:t>金融應用領域</a:t>
            </a:r>
            <a:r>
              <a:rPr lang="en-US" altLang="zh-TW" dirty="0" smtClean="0"/>
              <a:t> </a:t>
            </a:r>
            <a:endParaRPr lang="zh-TW" altLang="en-US" dirty="0"/>
          </a:p>
        </p:txBody>
      </p:sp>
      <p:sp>
        <p:nvSpPr>
          <p:cNvPr id="3" name="內容版面配置區 2"/>
          <p:cNvSpPr>
            <a:spLocks noGrp="1"/>
          </p:cNvSpPr>
          <p:nvPr>
            <p:ph idx="1"/>
          </p:nvPr>
        </p:nvSpPr>
        <p:spPr/>
        <p:txBody>
          <a:bodyPr/>
          <a:lstStyle/>
          <a:p>
            <a:endParaRPr lang="zh-TW" altLang="en-US" dirty="0"/>
          </a:p>
        </p:txBody>
      </p:sp>
      <p:sp>
        <p:nvSpPr>
          <p:cNvPr id="4" name="頁尾版面配置區 3"/>
          <p:cNvSpPr>
            <a:spLocks noGrp="1"/>
          </p:cNvSpPr>
          <p:nvPr>
            <p:ph type="ftr" sz="quarter" idx="11"/>
          </p:nvPr>
        </p:nvSpPr>
        <p:spPr/>
        <p:txBody>
          <a:bodyPr/>
          <a:lstStyle/>
          <a:p>
            <a:r>
              <a:rPr lang="en-US" altLang="zh-TW" dirty="0" smtClean="0"/>
              <a:t>《105-1</a:t>
            </a:r>
            <a:r>
              <a:rPr lang="zh-TW" altLang="en-US" dirty="0" smtClean="0"/>
              <a:t>網路經濟與數位金融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a:t>
            </a:fld>
            <a:endParaRPr lang="zh-TW" altLang="en-US"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1650" y="1328737"/>
            <a:ext cx="6189435" cy="50495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301138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橢圓 20"/>
          <p:cNvSpPr/>
          <p:nvPr/>
        </p:nvSpPr>
        <p:spPr>
          <a:xfrm>
            <a:off x="5128112" y="4106329"/>
            <a:ext cx="2338983" cy="2082436"/>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000" dirty="0" smtClean="0"/>
              <a:t> </a:t>
            </a:r>
            <a:r>
              <a:rPr kumimoji="1" lang="zh-TW" altLang="en-US" sz="2400" b="1" dirty="0" smtClean="0"/>
              <a:t>加</a:t>
            </a:r>
            <a:r>
              <a:rPr kumimoji="1" lang="zh-TW" altLang="en-US" sz="2400" b="1" dirty="0"/>
              <a:t>密</a:t>
            </a:r>
            <a:r>
              <a:rPr kumimoji="1" lang="zh-TW" altLang="en-US" sz="2400" dirty="0"/>
              <a:t>金融</a:t>
            </a:r>
          </a:p>
        </p:txBody>
      </p:sp>
      <p:sp>
        <p:nvSpPr>
          <p:cNvPr id="2" name="標題 1"/>
          <p:cNvSpPr>
            <a:spLocks noGrp="1"/>
          </p:cNvSpPr>
          <p:nvPr>
            <p:ph type="title"/>
          </p:nvPr>
        </p:nvSpPr>
        <p:spPr/>
        <p:txBody>
          <a:bodyPr>
            <a:normAutofit/>
          </a:bodyPr>
          <a:lstStyle/>
          <a:p>
            <a:r>
              <a:rPr kumimoji="1" lang="zh-TW" altLang="en-US" sz="3600" dirty="0" smtClean="0"/>
              <a:t>互聯網金融的數位</a:t>
            </a:r>
            <a:r>
              <a:rPr kumimoji="1" lang="en-US" altLang="zh-TW" sz="3600" dirty="0" smtClean="0"/>
              <a:t>DNA</a:t>
            </a:r>
            <a:endParaRPr kumimoji="1" lang="zh-TW" altLang="en-US" sz="3600" dirty="0"/>
          </a:p>
        </p:txBody>
      </p:sp>
      <p:sp>
        <p:nvSpPr>
          <p:cNvPr id="4" name="頁尾版面配置區 3"/>
          <p:cNvSpPr>
            <a:spLocks noGrp="1"/>
          </p:cNvSpPr>
          <p:nvPr>
            <p:ph type="ftr" sz="quarter" idx="11"/>
          </p:nvPr>
        </p:nvSpPr>
        <p:spPr>
          <a:xfrm>
            <a:off x="251057" y="6463745"/>
            <a:ext cx="11553550" cy="379690"/>
          </a:xfrm>
        </p:spPr>
        <p:txBody>
          <a:bodyPr/>
          <a:lstStyle/>
          <a:p>
            <a:r>
              <a:rPr lang="en-US" altLang="zh-TW" smtClean="0"/>
              <a:t>《105-1</a:t>
            </a:r>
            <a:r>
              <a:rPr lang="zh-TW" altLang="en-US" smtClean="0"/>
              <a:t>網路經濟與數位金融</a:t>
            </a:r>
            <a:r>
              <a:rPr lang="en-US" altLang="zh-TW" smtClean="0"/>
              <a:t>》                                                                                                                                             NCTU.IIM.IEBI Lab</a:t>
            </a:r>
            <a:endParaRPr lang="zh-TW" altLang="en-US" dirty="0"/>
          </a:p>
        </p:txBody>
      </p:sp>
      <p:sp>
        <p:nvSpPr>
          <p:cNvPr id="8" name="投影片編號版面配置區 1"/>
          <p:cNvSpPr txBox="1">
            <a:spLocks/>
          </p:cNvSpPr>
          <p:nvPr/>
        </p:nvSpPr>
        <p:spPr>
          <a:xfrm>
            <a:off x="9325232" y="647831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altLang="zh-TW" smtClean="0"/>
              <a:pPr/>
              <a:t>7</a:t>
            </a:fld>
            <a:endParaRPr lang="en-US" altLang="zh-TW"/>
          </a:p>
        </p:txBody>
      </p:sp>
      <p:sp>
        <p:nvSpPr>
          <p:cNvPr id="13" name="內容版面配置區 12"/>
          <p:cNvSpPr>
            <a:spLocks noGrp="1"/>
          </p:cNvSpPr>
          <p:nvPr>
            <p:ph idx="1"/>
          </p:nvPr>
        </p:nvSpPr>
        <p:spPr/>
        <p:txBody>
          <a:bodyPr/>
          <a:lstStyle/>
          <a:p>
            <a:pPr>
              <a:lnSpc>
                <a:spcPct val="120000"/>
              </a:lnSpc>
            </a:pPr>
            <a:r>
              <a:rPr kumimoji="1" lang="zh-TW" altLang="en-US" dirty="0"/>
              <a:t>聯網</a:t>
            </a:r>
            <a:r>
              <a:rPr kumimoji="1" lang="zh-TW" altLang="en-US" dirty="0" smtClean="0"/>
              <a:t>金融</a:t>
            </a:r>
            <a:endParaRPr kumimoji="1" lang="en-US" altLang="zh-TW" dirty="0" smtClean="0"/>
          </a:p>
          <a:p>
            <a:pPr>
              <a:lnSpc>
                <a:spcPct val="120000"/>
              </a:lnSpc>
            </a:pPr>
            <a:r>
              <a:rPr kumimoji="1" lang="zh-TW" altLang="en-US" dirty="0" smtClean="0"/>
              <a:t>行動金融</a:t>
            </a:r>
            <a:endParaRPr kumimoji="1" lang="en-US" altLang="zh-TW" dirty="0" smtClean="0"/>
          </a:p>
          <a:p>
            <a:pPr>
              <a:lnSpc>
                <a:spcPct val="120000"/>
              </a:lnSpc>
            </a:pPr>
            <a:r>
              <a:rPr kumimoji="1" lang="zh-TW" altLang="en-US" dirty="0" smtClean="0"/>
              <a:t>社群金融</a:t>
            </a:r>
            <a:endParaRPr kumimoji="1" lang="en-US" altLang="zh-TW" dirty="0" smtClean="0"/>
          </a:p>
          <a:p>
            <a:pPr>
              <a:lnSpc>
                <a:spcPct val="120000"/>
              </a:lnSpc>
            </a:pPr>
            <a:r>
              <a:rPr kumimoji="1" lang="zh-TW" altLang="en-US" dirty="0" smtClean="0"/>
              <a:t>數據金融</a:t>
            </a:r>
            <a:endParaRPr kumimoji="1" lang="en-US" altLang="zh-TW" dirty="0" smtClean="0"/>
          </a:p>
          <a:p>
            <a:pPr>
              <a:lnSpc>
                <a:spcPct val="120000"/>
              </a:lnSpc>
            </a:pPr>
            <a:r>
              <a:rPr kumimoji="1" lang="zh-TW" altLang="en-US" dirty="0" smtClean="0"/>
              <a:t>加密金融</a:t>
            </a:r>
            <a:endParaRPr kumimoji="1" lang="zh-TW" altLang="en-US" dirty="0"/>
          </a:p>
        </p:txBody>
      </p:sp>
      <p:sp>
        <p:nvSpPr>
          <p:cNvPr id="16" name="橢圓 15"/>
          <p:cNvSpPr/>
          <p:nvPr/>
        </p:nvSpPr>
        <p:spPr>
          <a:xfrm>
            <a:off x="4386471" y="2130134"/>
            <a:ext cx="2288292" cy="2225746"/>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000" dirty="0"/>
              <a:t> </a:t>
            </a:r>
            <a:r>
              <a:rPr kumimoji="1" lang="zh-TW" altLang="en-US" sz="2400" b="1" dirty="0"/>
              <a:t>聯網</a:t>
            </a:r>
            <a:r>
              <a:rPr kumimoji="1" lang="zh-TW" altLang="en-US" sz="2400" dirty="0" smtClean="0"/>
              <a:t>金融</a:t>
            </a:r>
            <a:endParaRPr kumimoji="1" lang="en-US" altLang="zh-TW" sz="2400" dirty="0"/>
          </a:p>
        </p:txBody>
      </p:sp>
      <p:sp>
        <p:nvSpPr>
          <p:cNvPr id="17" name="橢圓 16"/>
          <p:cNvSpPr/>
          <p:nvPr/>
        </p:nvSpPr>
        <p:spPr>
          <a:xfrm>
            <a:off x="7376264" y="4106329"/>
            <a:ext cx="2324327" cy="2082437"/>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400" b="1" dirty="0" smtClean="0"/>
              <a:t>數據</a:t>
            </a:r>
            <a:r>
              <a:rPr kumimoji="1" lang="zh-TW" altLang="en-US" sz="2400" dirty="0" smtClean="0"/>
              <a:t>金融</a:t>
            </a:r>
            <a:endParaRPr kumimoji="1" lang="zh-TW" altLang="en-US" sz="2400" dirty="0"/>
          </a:p>
        </p:txBody>
      </p:sp>
      <p:sp>
        <p:nvSpPr>
          <p:cNvPr id="18" name="橢圓 17"/>
          <p:cNvSpPr/>
          <p:nvPr/>
        </p:nvSpPr>
        <p:spPr>
          <a:xfrm>
            <a:off x="8094735" y="2078090"/>
            <a:ext cx="2308222" cy="2277790"/>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400" b="1" dirty="0" smtClean="0"/>
              <a:t>  社</a:t>
            </a:r>
            <a:r>
              <a:rPr kumimoji="1" lang="zh-TW" altLang="en-US" sz="2400" b="1" dirty="0"/>
              <a:t>群</a:t>
            </a:r>
            <a:r>
              <a:rPr kumimoji="1" lang="zh-TW" altLang="en-US" sz="2400" dirty="0"/>
              <a:t>金融</a:t>
            </a:r>
            <a:endParaRPr kumimoji="1" lang="en-US" altLang="zh-TW" sz="2400" dirty="0"/>
          </a:p>
        </p:txBody>
      </p:sp>
      <p:sp>
        <p:nvSpPr>
          <p:cNvPr id="19" name="橢圓 18"/>
          <p:cNvSpPr/>
          <p:nvPr/>
        </p:nvSpPr>
        <p:spPr>
          <a:xfrm>
            <a:off x="6027833" y="993913"/>
            <a:ext cx="2477989" cy="2168354"/>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400" b="1" dirty="0" smtClean="0"/>
              <a:t>   行動</a:t>
            </a:r>
            <a:r>
              <a:rPr kumimoji="1" lang="zh-TW" altLang="en-US" sz="2400" dirty="0"/>
              <a:t>金融</a:t>
            </a:r>
            <a:endParaRPr kumimoji="1" lang="en-US" altLang="zh-TW" sz="2400" dirty="0"/>
          </a:p>
        </p:txBody>
      </p:sp>
      <p:sp>
        <p:nvSpPr>
          <p:cNvPr id="20" name="橢圓 19"/>
          <p:cNvSpPr/>
          <p:nvPr/>
        </p:nvSpPr>
        <p:spPr>
          <a:xfrm>
            <a:off x="6027833" y="2379684"/>
            <a:ext cx="2696864" cy="2670706"/>
          </a:xfrm>
          <a:prstGeom prst="ellipse">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sz="6000" dirty="0" smtClean="0"/>
              <a:t>數位金融</a:t>
            </a:r>
            <a:endParaRPr lang="zh-TW" altLang="en-US" sz="6000" dirty="0"/>
          </a:p>
        </p:txBody>
      </p:sp>
    </p:spTree>
    <p:extLst>
      <p:ext uri="{BB962C8B-B14F-4D97-AF65-F5344CB8AC3E}">
        <p14:creationId xmlns:p14="http://schemas.microsoft.com/office/powerpoint/2010/main" val="3650354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err="1" smtClean="0"/>
              <a:t>FinTech</a:t>
            </a:r>
            <a:r>
              <a:rPr lang="zh-TW" altLang="en-US" dirty="0"/>
              <a:t> </a:t>
            </a:r>
            <a:r>
              <a:rPr lang="zh-TW" altLang="en-US" dirty="0" smtClean="0"/>
              <a:t>的科技基礎</a:t>
            </a:r>
            <a:r>
              <a:rPr lang="en-US" altLang="zh-TW" dirty="0" smtClean="0"/>
              <a:t> </a:t>
            </a:r>
            <a:endParaRPr lang="zh-TW" altLang="en-US" dirty="0"/>
          </a:p>
        </p:txBody>
      </p:sp>
      <p:sp>
        <p:nvSpPr>
          <p:cNvPr id="3" name="內容版面配置區 2"/>
          <p:cNvSpPr>
            <a:spLocks noGrp="1"/>
          </p:cNvSpPr>
          <p:nvPr>
            <p:ph idx="1"/>
          </p:nvPr>
        </p:nvSpPr>
        <p:spPr/>
        <p:txBody>
          <a:bodyPr/>
          <a:lstStyle/>
          <a:p>
            <a:r>
              <a:rPr lang="zh-TW" altLang="en-US" sz="4000" dirty="0" smtClean="0"/>
              <a:t>行動網路計算</a:t>
            </a:r>
            <a:endParaRPr lang="en-US" altLang="zh-TW" sz="4000" dirty="0" smtClean="0"/>
          </a:p>
          <a:p>
            <a:r>
              <a:rPr lang="zh-TW" altLang="en-US" sz="4000" dirty="0" smtClean="0"/>
              <a:t>社群網 </a:t>
            </a:r>
            <a:r>
              <a:rPr lang="zh-TW" altLang="en-US" sz="4000" dirty="0"/>
              <a:t>路</a:t>
            </a:r>
            <a:r>
              <a:rPr lang="zh-TW" altLang="en-US" sz="4000" dirty="0" smtClean="0"/>
              <a:t>計算</a:t>
            </a:r>
            <a:endParaRPr lang="en-US" altLang="zh-TW" sz="4000" dirty="0" smtClean="0"/>
          </a:p>
          <a:p>
            <a:r>
              <a:rPr lang="zh-TW" altLang="en-US" sz="4000" dirty="0" smtClean="0"/>
              <a:t>大數據計算</a:t>
            </a:r>
            <a:endParaRPr lang="en-US" altLang="zh-TW" sz="4000" dirty="0" smtClean="0"/>
          </a:p>
          <a:p>
            <a:r>
              <a:rPr lang="zh-TW" altLang="en-US" sz="4000" dirty="0" smtClean="0"/>
              <a:t>物聯網計算</a:t>
            </a:r>
            <a:endParaRPr lang="en-US" altLang="zh-TW" sz="4000" dirty="0" smtClean="0"/>
          </a:p>
          <a:p>
            <a:r>
              <a:rPr lang="zh-TW" altLang="en-US" sz="4000" dirty="0" smtClean="0"/>
              <a:t>區塊鏈計算</a:t>
            </a:r>
            <a:endParaRPr lang="en-US" altLang="zh-TW" sz="4000" dirty="0" smtClean="0"/>
          </a:p>
          <a:p>
            <a:endParaRPr lang="zh-TW" altLang="en-US" dirty="0"/>
          </a:p>
        </p:txBody>
      </p:sp>
      <p:sp>
        <p:nvSpPr>
          <p:cNvPr id="4" name="頁尾版面配置區 3"/>
          <p:cNvSpPr>
            <a:spLocks noGrp="1"/>
          </p:cNvSpPr>
          <p:nvPr>
            <p:ph type="ftr" sz="quarter" idx="11"/>
          </p:nvPr>
        </p:nvSpPr>
        <p:spPr/>
        <p:txBody>
          <a:bodyPr/>
          <a:lstStyle/>
          <a:p>
            <a:r>
              <a:rPr lang="en-US" altLang="zh-TW" dirty="0" smtClean="0"/>
              <a:t>《105-1</a:t>
            </a:r>
            <a:r>
              <a:rPr lang="zh-TW" altLang="en-US" dirty="0" smtClean="0"/>
              <a:t>網路經濟與數位金融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8</a:t>
            </a:fld>
            <a:endParaRPr lang="zh-TW" altLang="en-US" dirty="0"/>
          </a:p>
        </p:txBody>
      </p:sp>
    </p:spTree>
    <p:extLst>
      <p:ext uri="{BB962C8B-B14F-4D97-AF65-F5344CB8AC3E}">
        <p14:creationId xmlns:p14="http://schemas.microsoft.com/office/powerpoint/2010/main" val="1176882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互聯網金融發展歷程三部曲</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smtClean="0"/>
              <a:t>《</a:t>
            </a:r>
            <a:r>
              <a:rPr lang="zh-TW" altLang="en-US" dirty="0" smtClean="0"/>
              <a:t>網路經濟與數位金融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9</a:t>
            </a:fld>
            <a:endParaRPr lang="zh-TW" altLang="en-US" dirty="0"/>
          </a:p>
        </p:txBody>
      </p:sp>
      <p:grpSp>
        <p:nvGrpSpPr>
          <p:cNvPr id="27" name="群組 26"/>
          <p:cNvGrpSpPr/>
          <p:nvPr/>
        </p:nvGrpSpPr>
        <p:grpSpPr>
          <a:xfrm>
            <a:off x="409491" y="1310311"/>
            <a:ext cx="11623483" cy="4854454"/>
            <a:chOff x="409491" y="1399549"/>
            <a:chExt cx="11623483" cy="4854454"/>
          </a:xfrm>
        </p:grpSpPr>
        <p:sp>
          <p:nvSpPr>
            <p:cNvPr id="7" name="文字方塊 6"/>
            <p:cNvSpPr txBox="1"/>
            <p:nvPr/>
          </p:nvSpPr>
          <p:spPr>
            <a:xfrm>
              <a:off x="4279753" y="1403842"/>
              <a:ext cx="3431719" cy="1938992"/>
            </a:xfrm>
            <a:prstGeom prst="rect">
              <a:avLst/>
            </a:prstGeom>
            <a:noFill/>
          </p:spPr>
          <p:txBody>
            <a:bodyPr wrap="square" rtlCol="0">
              <a:spAutoFit/>
            </a:bodyPr>
            <a:lstStyle/>
            <a:p>
              <a:pPr>
                <a:lnSpc>
                  <a:spcPct val="150000"/>
                </a:lnSpc>
              </a:pPr>
              <a:r>
                <a:rPr kumimoji="1" lang="zh-TW" altLang="en-US" sz="2000" dirty="0" smtClean="0"/>
                <a:t>第二階段：</a:t>
              </a:r>
              <a:endParaRPr kumimoji="1" lang="en-US" altLang="zh-TW" sz="2000" dirty="0"/>
            </a:p>
            <a:p>
              <a:pPr>
                <a:lnSpc>
                  <a:spcPct val="150000"/>
                </a:lnSpc>
              </a:pPr>
              <a:r>
                <a:rPr kumimoji="1" lang="zh-TW" altLang="en-US" sz="2000" dirty="0" smtClean="0"/>
                <a:t>由</a:t>
              </a:r>
              <a:r>
                <a:rPr kumimoji="1" lang="zh-TW" altLang="en-US" sz="2000" b="1" dirty="0" smtClean="0"/>
                <a:t>互聯網公司</a:t>
              </a:r>
              <a:r>
                <a:rPr kumimoji="1" lang="zh-TW" altLang="en-US" sz="2000" dirty="0" smtClean="0"/>
                <a:t>提供簡單金融服務，主要為第三方支付服務</a:t>
              </a:r>
              <a:endParaRPr kumimoji="1" lang="zh-TW" altLang="en-US" sz="2000" dirty="0"/>
            </a:p>
          </p:txBody>
        </p:sp>
        <p:sp>
          <p:nvSpPr>
            <p:cNvPr id="8" name="向下箭號 7"/>
            <p:cNvSpPr/>
            <p:nvPr/>
          </p:nvSpPr>
          <p:spPr>
            <a:xfrm rot="16200000">
              <a:off x="5707732" y="-2028217"/>
              <a:ext cx="791287" cy="11387767"/>
            </a:xfrm>
            <a:prstGeom prst="downArrow">
              <a:avLst/>
            </a:prstGeom>
            <a:solidFill>
              <a:srgbClr val="FF9933"/>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kumimoji="1" lang="zh-TW" altLang="en-US"/>
            </a:p>
          </p:txBody>
        </p:sp>
        <p:grpSp>
          <p:nvGrpSpPr>
            <p:cNvPr id="9" name="群組 8"/>
            <p:cNvGrpSpPr/>
            <p:nvPr/>
          </p:nvGrpSpPr>
          <p:grpSpPr>
            <a:xfrm>
              <a:off x="2061093" y="4416310"/>
              <a:ext cx="1018217" cy="940275"/>
              <a:chOff x="2356692" y="3034605"/>
              <a:chExt cx="833299" cy="769512"/>
            </a:xfrm>
          </p:grpSpPr>
          <p:pic>
            <p:nvPicPr>
              <p:cNvPr id="10" name="圖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6692" y="3034605"/>
                <a:ext cx="833299" cy="769512"/>
              </a:xfrm>
              <a:prstGeom prst="rect">
                <a:avLst/>
              </a:prstGeom>
            </p:spPr>
          </p:pic>
          <p:pic>
            <p:nvPicPr>
              <p:cNvPr id="11" name="圖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239" y="3111169"/>
                <a:ext cx="467694" cy="395278"/>
              </a:xfrm>
              <a:prstGeom prst="rect">
                <a:avLst/>
              </a:prstGeom>
            </p:spPr>
          </p:pic>
        </p:grpSp>
        <p:pic>
          <p:nvPicPr>
            <p:cNvPr id="12" name="圖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5233" y="4186001"/>
              <a:ext cx="1347516" cy="1542119"/>
            </a:xfrm>
            <a:prstGeom prst="rect">
              <a:avLst/>
            </a:prstGeom>
          </p:spPr>
        </p:pic>
        <p:pic>
          <p:nvPicPr>
            <p:cNvPr id="13" name="圖片 12"/>
            <p:cNvPicPr>
              <a:picLocks noChangeAspect="1"/>
            </p:cNvPicPr>
            <p:nvPr/>
          </p:nvPicPr>
          <p:blipFill rotWithShape="1">
            <a:blip r:embed="rId5" cstate="print">
              <a:extLst>
                <a:ext uri="{28A0092B-C50C-407E-A947-70E740481C1C}">
                  <a14:useLocalDpi xmlns:a14="http://schemas.microsoft.com/office/drawing/2010/main" val="0"/>
                </a:ext>
              </a:extLst>
            </a:blip>
            <a:srcRect b="7668"/>
            <a:stretch/>
          </p:blipFill>
          <p:spPr>
            <a:xfrm>
              <a:off x="4092803" y="4244905"/>
              <a:ext cx="1785217" cy="1726889"/>
            </a:xfrm>
            <a:prstGeom prst="rect">
              <a:avLst/>
            </a:prstGeom>
            <a:ln>
              <a:noFill/>
            </a:ln>
            <a:effectLst>
              <a:softEdge rad="112500"/>
            </a:effectLst>
          </p:spPr>
        </p:pic>
        <p:pic>
          <p:nvPicPr>
            <p:cNvPr id="14" name="圖片 13"/>
            <p:cNvPicPr>
              <a:picLocks noChangeAspect="1"/>
            </p:cNvPicPr>
            <p:nvPr/>
          </p:nvPicPr>
          <p:blipFill rotWithShape="1">
            <a:blip r:embed="rId6" cstate="print">
              <a:extLst>
                <a:ext uri="{28A0092B-C50C-407E-A947-70E740481C1C}">
                  <a14:useLocalDpi xmlns:a14="http://schemas.microsoft.com/office/drawing/2010/main" val="0"/>
                </a:ext>
              </a:extLst>
            </a:blip>
            <a:srcRect l="-384" t="27268" r="384" b="9550"/>
            <a:stretch/>
          </p:blipFill>
          <p:spPr>
            <a:xfrm>
              <a:off x="9076846" y="4330938"/>
              <a:ext cx="1746218" cy="1002277"/>
            </a:xfrm>
            <a:prstGeom prst="rect">
              <a:avLst/>
            </a:prstGeom>
          </p:spPr>
        </p:pic>
        <p:sp>
          <p:nvSpPr>
            <p:cNvPr id="15" name="文字方塊 14"/>
            <p:cNvSpPr txBox="1"/>
            <p:nvPr/>
          </p:nvSpPr>
          <p:spPr>
            <a:xfrm>
              <a:off x="409491" y="1437427"/>
              <a:ext cx="3143178" cy="1938992"/>
            </a:xfrm>
            <a:prstGeom prst="rect">
              <a:avLst/>
            </a:prstGeom>
            <a:noFill/>
          </p:spPr>
          <p:txBody>
            <a:bodyPr wrap="square" rtlCol="0">
              <a:spAutoFit/>
            </a:bodyPr>
            <a:lstStyle/>
            <a:p>
              <a:pPr>
                <a:lnSpc>
                  <a:spcPct val="150000"/>
                </a:lnSpc>
              </a:pPr>
              <a:r>
                <a:rPr kumimoji="1" lang="zh-TW" altLang="en-US" sz="2000" dirty="0" smtClean="0"/>
                <a:t>第一階段：</a:t>
              </a:r>
              <a:endParaRPr kumimoji="1" lang="en-US" altLang="zh-TW" sz="2000" dirty="0" smtClean="0"/>
            </a:p>
            <a:p>
              <a:pPr>
                <a:lnSpc>
                  <a:spcPct val="150000"/>
                </a:lnSpc>
              </a:pPr>
              <a:r>
                <a:rPr kumimoji="1" lang="zh-TW" altLang="en-US" sz="2000" dirty="0" smtClean="0"/>
                <a:t>依然由</a:t>
              </a:r>
              <a:r>
                <a:rPr kumimoji="1" lang="zh-TW" altLang="en-US" sz="2000" b="1" dirty="0" smtClean="0"/>
                <a:t>傳統金融機構</a:t>
              </a:r>
              <a:r>
                <a:rPr kumimoji="1" lang="zh-TW" altLang="en-US" sz="2000" dirty="0" smtClean="0"/>
                <a:t>（如銀行等）提供網絡金融服務</a:t>
              </a:r>
              <a:endParaRPr kumimoji="1" lang="zh-TW" altLang="en-US" sz="2000" dirty="0"/>
            </a:p>
          </p:txBody>
        </p:sp>
        <p:grpSp>
          <p:nvGrpSpPr>
            <p:cNvPr id="16" name="群組 15"/>
            <p:cNvGrpSpPr/>
            <p:nvPr/>
          </p:nvGrpSpPr>
          <p:grpSpPr>
            <a:xfrm>
              <a:off x="5931922" y="4412015"/>
              <a:ext cx="1574738" cy="1494233"/>
              <a:chOff x="5296333" y="3064553"/>
              <a:chExt cx="1619075" cy="1536304"/>
            </a:xfrm>
          </p:grpSpPr>
          <p:pic>
            <p:nvPicPr>
              <p:cNvPr id="17" name="圖片 16"/>
              <p:cNvPicPr>
                <a:picLocks noChangeAspect="1"/>
              </p:cNvPicPr>
              <p:nvPr/>
            </p:nvPicPr>
            <p:blipFill rotWithShape="1">
              <a:blip r:embed="rId7" cstate="print">
                <a:extLst>
                  <a:ext uri="{28A0092B-C50C-407E-A947-70E740481C1C}">
                    <a14:useLocalDpi xmlns:a14="http://schemas.microsoft.com/office/drawing/2010/main" val="0"/>
                  </a:ext>
                </a:extLst>
              </a:blip>
              <a:srcRect l="9817" t="7771" r="6893" b="54552"/>
              <a:stretch/>
            </p:blipFill>
            <p:spPr>
              <a:xfrm>
                <a:off x="5556266" y="3064553"/>
                <a:ext cx="1099210" cy="413097"/>
              </a:xfrm>
              <a:prstGeom prst="rect">
                <a:avLst/>
              </a:prstGeom>
            </p:spPr>
          </p:pic>
          <p:pic>
            <p:nvPicPr>
              <p:cNvPr id="18" name="圖片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96333" y="3581016"/>
                <a:ext cx="1619075" cy="430674"/>
              </a:xfrm>
              <a:prstGeom prst="rect">
                <a:avLst/>
              </a:prstGeom>
            </p:spPr>
          </p:pic>
          <p:pic>
            <p:nvPicPr>
              <p:cNvPr id="19" name="圖片 18"/>
              <p:cNvPicPr>
                <a:picLocks noChangeAspect="1"/>
              </p:cNvPicPr>
              <p:nvPr/>
            </p:nvPicPr>
            <p:blipFill rotWithShape="1">
              <a:blip r:embed="rId9" cstate="print">
                <a:extLst>
                  <a:ext uri="{28A0092B-C50C-407E-A947-70E740481C1C}">
                    <a14:useLocalDpi xmlns:a14="http://schemas.microsoft.com/office/drawing/2010/main" val="0"/>
                  </a:ext>
                </a:extLst>
              </a:blip>
              <a:srcRect l="25871" t="29332" r="23863" b="29816"/>
              <a:stretch/>
            </p:blipFill>
            <p:spPr>
              <a:xfrm>
                <a:off x="5671172" y="4077437"/>
                <a:ext cx="984304" cy="523420"/>
              </a:xfrm>
              <a:prstGeom prst="rect">
                <a:avLst/>
              </a:prstGeom>
            </p:spPr>
          </p:pic>
        </p:grpSp>
        <p:sp>
          <p:nvSpPr>
            <p:cNvPr id="20" name="文字方塊 19"/>
            <p:cNvSpPr txBox="1"/>
            <p:nvPr/>
          </p:nvSpPr>
          <p:spPr>
            <a:xfrm>
              <a:off x="7885043" y="1399549"/>
              <a:ext cx="4147931" cy="1938992"/>
            </a:xfrm>
            <a:prstGeom prst="rect">
              <a:avLst/>
            </a:prstGeom>
            <a:noFill/>
          </p:spPr>
          <p:txBody>
            <a:bodyPr wrap="square" rtlCol="0">
              <a:spAutoFit/>
            </a:bodyPr>
            <a:lstStyle/>
            <a:p>
              <a:pPr>
                <a:lnSpc>
                  <a:spcPct val="150000"/>
                </a:lnSpc>
              </a:pPr>
              <a:r>
                <a:rPr kumimoji="1" lang="zh-TW" altLang="en-US" sz="2000" dirty="0" smtClean="0"/>
                <a:t>第三階段：</a:t>
              </a:r>
              <a:endParaRPr kumimoji="1" lang="en-US" altLang="zh-TW" sz="2000" dirty="0"/>
            </a:p>
            <a:p>
              <a:pPr>
                <a:lnSpc>
                  <a:spcPct val="150000"/>
                </a:lnSpc>
              </a:pPr>
              <a:r>
                <a:rPr kumimoji="1" lang="zh-TW" altLang="en-US" sz="2000" dirty="0" smtClean="0"/>
                <a:t>由</a:t>
              </a:r>
              <a:r>
                <a:rPr kumimoji="1" lang="zh-TW" altLang="en-US" sz="2000" b="1" dirty="0" smtClean="0"/>
                <a:t>互聯網公司與金融業深度結合</a:t>
              </a:r>
              <a:r>
                <a:rPr kumimoji="1" lang="zh-TW" altLang="en-US" sz="2000" dirty="0" smtClean="0"/>
                <a:t>，推出數位金融產品（如餘額寶</a:t>
              </a:r>
              <a:r>
                <a:rPr kumimoji="1" lang="en-US" altLang="zh-TW" sz="2000" dirty="0" smtClean="0"/>
                <a:t>), P2P </a:t>
              </a:r>
              <a:r>
                <a:rPr kumimoji="1" lang="zh-TW" altLang="en-US" sz="2000" dirty="0" smtClean="0"/>
                <a:t>融資 </a:t>
              </a:r>
              <a:r>
                <a:rPr kumimoji="1" lang="en-US" altLang="zh-TW" sz="2000" dirty="0" smtClean="0"/>
                <a:t>(JP Morgan +</a:t>
              </a:r>
              <a:r>
                <a:rPr kumimoji="1" lang="en-US" altLang="zh-TW" sz="2000" dirty="0" err="1" smtClean="0"/>
                <a:t>OnDesk</a:t>
              </a:r>
              <a:r>
                <a:rPr kumimoji="1" lang="zh-TW" altLang="en-US" sz="2000" dirty="0" smtClean="0"/>
                <a:t>等</a:t>
              </a:r>
              <a:r>
                <a:rPr kumimoji="1" lang="en-US" altLang="zh-TW" sz="2000" dirty="0" smtClean="0"/>
                <a:t>)</a:t>
              </a:r>
              <a:r>
                <a:rPr kumimoji="1" lang="zh-TW" altLang="en-US" sz="2000" dirty="0" smtClean="0"/>
                <a:t>）</a:t>
              </a:r>
              <a:endParaRPr kumimoji="1" lang="zh-TW" altLang="en-US" sz="2000" dirty="0"/>
            </a:p>
          </p:txBody>
        </p:sp>
        <p:sp>
          <p:nvSpPr>
            <p:cNvPr id="21" name="矩形 20"/>
            <p:cNvSpPr/>
            <p:nvPr/>
          </p:nvSpPr>
          <p:spPr>
            <a:xfrm>
              <a:off x="1740249" y="3215275"/>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2" name="矩形 21"/>
            <p:cNvSpPr/>
            <p:nvPr/>
          </p:nvSpPr>
          <p:spPr>
            <a:xfrm>
              <a:off x="5830209" y="3274606"/>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3" name="矩形 22"/>
            <p:cNvSpPr/>
            <p:nvPr/>
          </p:nvSpPr>
          <p:spPr>
            <a:xfrm>
              <a:off x="9789533" y="3279245"/>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24" name="圖片 23"/>
            <p:cNvPicPr>
              <a:picLocks noChangeAspect="1"/>
            </p:cNvPicPr>
            <p:nvPr/>
          </p:nvPicPr>
          <p:blipFill rotWithShape="1">
            <a:blip r:embed="rId10">
              <a:alphaModFix/>
              <a:extLst>
                <a:ext uri="{28A0092B-C50C-407E-A947-70E740481C1C}">
                  <a14:useLocalDpi xmlns:a14="http://schemas.microsoft.com/office/drawing/2010/main" val="0"/>
                </a:ext>
              </a:extLst>
            </a:blip>
            <a:srcRect l="43717" t="74445" r="29605" b="2321"/>
            <a:stretch/>
          </p:blipFill>
          <p:spPr>
            <a:xfrm>
              <a:off x="8902249" y="5397162"/>
              <a:ext cx="2095411" cy="458596"/>
            </a:xfrm>
            <a:prstGeom prst="rect">
              <a:avLst/>
            </a:prstGeom>
          </p:spPr>
        </p:pic>
        <p:pic>
          <p:nvPicPr>
            <p:cNvPr id="25" name="圖片 24"/>
            <p:cNvPicPr>
              <a:picLocks noChangeAspect="1"/>
            </p:cNvPicPr>
            <p:nvPr/>
          </p:nvPicPr>
          <p:blipFill rotWithShape="1">
            <a:blip r:embed="rId10">
              <a:alphaModFix/>
              <a:extLst>
                <a:ext uri="{28A0092B-C50C-407E-A947-70E740481C1C}">
                  <a14:useLocalDpi xmlns:a14="http://schemas.microsoft.com/office/drawing/2010/main" val="0"/>
                </a:ext>
              </a:extLst>
            </a:blip>
            <a:srcRect l="71156" t="72592" r="2285" b="4765"/>
            <a:stretch/>
          </p:blipFill>
          <p:spPr>
            <a:xfrm>
              <a:off x="8902249" y="5805067"/>
              <a:ext cx="2095411" cy="448936"/>
            </a:xfrm>
            <a:prstGeom prst="rect">
              <a:avLst/>
            </a:prstGeom>
          </p:spPr>
        </p:pic>
      </p:grpSp>
    </p:spTree>
    <p:extLst>
      <p:ext uri="{BB962C8B-B14F-4D97-AF65-F5344CB8AC3E}">
        <p14:creationId xmlns:p14="http://schemas.microsoft.com/office/powerpoint/2010/main" val="123466021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14841</TotalTime>
  <Words>2482</Words>
  <Application>Microsoft Office PowerPoint</Application>
  <PresentationFormat>自訂</PresentationFormat>
  <Paragraphs>364</Paragraphs>
  <Slides>37</Slides>
  <Notes>9</Notes>
  <HiddenSlides>0</HiddenSlides>
  <MMClips>0</MMClips>
  <ScaleCrop>false</ScaleCrop>
  <HeadingPairs>
    <vt:vector size="4" baseType="variant">
      <vt:variant>
        <vt:lpstr>佈景主題</vt:lpstr>
      </vt:variant>
      <vt:variant>
        <vt:i4>1</vt:i4>
      </vt:variant>
      <vt:variant>
        <vt:lpstr>投影片標題</vt:lpstr>
      </vt:variant>
      <vt:variant>
        <vt:i4>37</vt:i4>
      </vt:variant>
    </vt:vector>
  </HeadingPairs>
  <TitlesOfParts>
    <vt:vector size="38" baseType="lpstr">
      <vt:lpstr>Office 佈景主題</vt:lpstr>
      <vt:lpstr>數位金融研究與實務</vt:lpstr>
      <vt:lpstr>傳統金融</vt:lpstr>
      <vt:lpstr>傳統金融行業</vt:lpstr>
      <vt:lpstr>互聯網金融模式</vt:lpstr>
      <vt:lpstr>互聯網金融的興起</vt:lpstr>
      <vt:lpstr>FinTech金融應用領域 </vt:lpstr>
      <vt:lpstr>互聯網金融的數位DNA</vt:lpstr>
      <vt:lpstr>FinTech 的科技基礎 </vt:lpstr>
      <vt:lpstr>互聯網金融發展歷程三部曲</vt:lpstr>
      <vt:lpstr>金融行業服務形式的改變</vt:lpstr>
      <vt:lpstr>傳統金融行業 v. 互聯網金融</vt:lpstr>
      <vt:lpstr>互聯網金融之創新模式</vt:lpstr>
      <vt:lpstr>互網網金融商業模式</vt:lpstr>
      <vt:lpstr>互聯網金融服務創新</vt:lpstr>
      <vt:lpstr>第三方支付</vt:lpstr>
      <vt:lpstr>P2P網路貸款</vt:lpstr>
      <vt:lpstr>群眾募資</vt:lpstr>
      <vt:lpstr>P2P匯兌</vt:lpstr>
      <vt:lpstr>虛擬貨幣</vt:lpstr>
      <vt:lpstr>機器人理財</vt:lpstr>
      <vt:lpstr>互聯網信用評價</vt:lpstr>
      <vt:lpstr>互聯網保險</vt:lpstr>
      <vt:lpstr>電商金融</vt:lpstr>
      <vt:lpstr>互聯網金融之機會（1/2） – 科技業/電商業</vt:lpstr>
      <vt:lpstr>互聯網金融之機會（2/2） – 金融業者角度</vt:lpstr>
      <vt:lpstr>互聯網金融之挑戰</vt:lpstr>
      <vt:lpstr>社群金融研究議題</vt:lpstr>
      <vt:lpstr>社群的力量: The power of people and network </vt:lpstr>
      <vt:lpstr>PowerPoint 簡報</vt:lpstr>
      <vt:lpstr>PowerPoint 簡報</vt:lpstr>
      <vt:lpstr>研究議題</vt:lpstr>
      <vt:lpstr>P2P Insurance</vt:lpstr>
      <vt:lpstr>P2P Currency Exchange </vt:lpstr>
      <vt:lpstr>P2P Lending</vt:lpstr>
      <vt:lpstr>Crowd Funding</vt:lpstr>
      <vt:lpstr>Crowd Investing</vt:lpstr>
      <vt:lpstr>Crowd Financing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yml</cp:lastModifiedBy>
  <cp:revision>542</cp:revision>
  <cp:lastPrinted>2016-06-22T08:11:44Z</cp:lastPrinted>
  <dcterms:created xsi:type="dcterms:W3CDTF">2016-06-16T05:53:04Z</dcterms:created>
  <dcterms:modified xsi:type="dcterms:W3CDTF">2016-11-24T02:16:05Z</dcterms:modified>
</cp:coreProperties>
</file>