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28" r:id="rId2"/>
    <p:sldId id="518" r:id="rId3"/>
    <p:sldId id="495" r:id="rId4"/>
    <p:sldId id="496" r:id="rId5"/>
    <p:sldId id="516" r:id="rId6"/>
    <p:sldId id="539" r:id="rId7"/>
    <p:sldId id="530" r:id="rId8"/>
    <p:sldId id="538" r:id="rId9"/>
    <p:sldId id="498" r:id="rId10"/>
    <p:sldId id="500" r:id="rId11"/>
    <p:sldId id="503" r:id="rId12"/>
    <p:sldId id="504" r:id="rId13"/>
    <p:sldId id="541" r:id="rId14"/>
    <p:sldId id="542" r:id="rId15"/>
    <p:sldId id="543" r:id="rId16"/>
    <p:sldId id="544" r:id="rId17"/>
    <p:sldId id="545" r:id="rId18"/>
    <p:sldId id="546" r:id="rId19"/>
    <p:sldId id="547" r:id="rId20"/>
    <p:sldId id="548" r:id="rId21"/>
    <p:sldId id="549" r:id="rId22"/>
    <p:sldId id="550" r:id="rId23"/>
    <p:sldId id="551" r:id="rId24"/>
    <p:sldId id="510" r:id="rId25"/>
    <p:sldId id="511" r:id="rId26"/>
    <p:sldId id="512" r:id="rId27"/>
    <p:sldId id="562" r:id="rId28"/>
    <p:sldId id="561" r:id="rId29"/>
    <p:sldId id="540" r:id="rId30"/>
    <p:sldId id="560" r:id="rId31"/>
    <p:sldId id="552" r:id="rId32"/>
    <p:sldId id="554" r:id="rId33"/>
    <p:sldId id="555" r:id="rId34"/>
    <p:sldId id="556" r:id="rId35"/>
    <p:sldId id="557" r:id="rId36"/>
    <p:sldId id="558" r:id="rId37"/>
    <p:sldId id="559" r:id="rId38"/>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數位金融平台模式" id="{BD378396-98E2-4773-82A8-F43B13580010}">
          <p14:sldIdLst>
            <p14:sldId id="428"/>
            <p14:sldId id="518"/>
            <p14:sldId id="495"/>
            <p14:sldId id="496"/>
            <p14:sldId id="516"/>
            <p14:sldId id="539"/>
            <p14:sldId id="530"/>
            <p14:sldId id="538"/>
            <p14:sldId id="498"/>
            <p14:sldId id="500"/>
            <p14:sldId id="503"/>
            <p14:sldId id="504"/>
            <p14:sldId id="541"/>
            <p14:sldId id="542"/>
            <p14:sldId id="543"/>
            <p14:sldId id="544"/>
            <p14:sldId id="545"/>
            <p14:sldId id="546"/>
            <p14:sldId id="547"/>
            <p14:sldId id="548"/>
            <p14:sldId id="549"/>
            <p14:sldId id="550"/>
            <p14:sldId id="551"/>
            <p14:sldId id="510"/>
            <p14:sldId id="511"/>
            <p14:sldId id="512"/>
            <p14:sldId id="562"/>
            <p14:sldId id="561"/>
            <p14:sldId id="540"/>
            <p14:sldId id="560"/>
            <p14:sldId id="552"/>
            <p14:sldId id="554"/>
            <p14:sldId id="555"/>
            <p14:sldId id="556"/>
            <p14:sldId id="557"/>
            <p14:sldId id="558"/>
            <p14:sldId id="559"/>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66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1324" autoAdjust="0"/>
    <p:restoredTop sz="90654" autoAdjust="0"/>
  </p:normalViewPr>
  <p:slideViewPr>
    <p:cSldViewPr snapToGrid="0">
      <p:cViewPr>
        <p:scale>
          <a:sx n="89" d="100"/>
          <a:sy n="89" d="100"/>
        </p:scale>
        <p:origin x="150" y="-72"/>
      </p:cViewPr>
      <p:guideLst>
        <p:guide orient="horz" pos="2160"/>
        <p:guide pos="3840"/>
      </p:guideLst>
    </p:cSldViewPr>
  </p:slideViewPr>
  <p:notesTextViewPr>
    <p:cViewPr>
      <p:scale>
        <a:sx n="1" d="1"/>
        <a:sy n="1" d="1"/>
      </p:scale>
      <p:origin x="0" y="0"/>
    </p:cViewPr>
  </p:notesTextViewPr>
  <p:sorterViewPr>
    <p:cViewPr>
      <p:scale>
        <a:sx n="100" d="100"/>
        <a:sy n="100" d="100"/>
      </p:scale>
      <p:origin x="0" y="74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5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FEFAC-6189-B645-A5A9-7A27C65406C0}" type="doc">
      <dgm:prSet loTypeId="urn:microsoft.com/office/officeart/2005/8/layout/radial2" loCatId="" qsTypeId="urn:microsoft.com/office/officeart/2005/8/quickstyle/simple4" qsCatId="simple" csTypeId="urn:microsoft.com/office/officeart/2005/8/colors/colorful2" csCatId="colorful" phldr="1"/>
      <dgm:spPr/>
      <dgm:t>
        <a:bodyPr/>
        <a:lstStyle/>
        <a:p>
          <a:endParaRPr lang="zh-TW" altLang="en-US"/>
        </a:p>
      </dgm:t>
    </dgm:pt>
    <dgm:pt modelId="{37D252D9-3C64-2C44-8B92-8FD5B946BE5A}">
      <dgm:prSet phldrT="[文字]"/>
      <dgm:spPr/>
      <dgm:t>
        <a:bodyPr/>
        <a:lstStyle/>
        <a:p>
          <a:r>
            <a:rPr lang="zh-TW" altLang="en-US" dirty="0" smtClean="0"/>
            <a:t>風險</a:t>
          </a:r>
          <a:endParaRPr lang="zh-TW" altLang="en-US" dirty="0"/>
        </a:p>
      </dgm:t>
    </dgm:pt>
    <dgm:pt modelId="{71FFE1DE-D907-6647-97BC-D628AB4993AF}" type="parTrans" cxnId="{A43EA023-8BE0-CD4C-A6C9-3C35FAA6E37F}">
      <dgm:prSet/>
      <dgm:spPr/>
      <dgm:t>
        <a:bodyPr/>
        <a:lstStyle/>
        <a:p>
          <a:endParaRPr lang="zh-TW" altLang="en-US"/>
        </a:p>
      </dgm:t>
    </dgm:pt>
    <dgm:pt modelId="{2199D659-D99C-8941-A779-AF35EACEEE6F}" type="sibTrans" cxnId="{A43EA023-8BE0-CD4C-A6C9-3C35FAA6E37F}">
      <dgm:prSet/>
      <dgm:spPr/>
      <dgm:t>
        <a:bodyPr/>
        <a:lstStyle/>
        <a:p>
          <a:endParaRPr lang="zh-TW" altLang="en-US"/>
        </a:p>
      </dgm:t>
    </dgm:pt>
    <dgm:pt modelId="{8E615F37-D60E-CA4C-96F9-D0681378081B}">
      <dgm:prSet phldrT="[文字]"/>
      <dgm:spPr/>
      <dgm:t>
        <a:bodyPr/>
        <a:lstStyle/>
        <a:p>
          <a:r>
            <a:rPr lang="zh-TW" altLang="en-US" dirty="0" smtClean="0"/>
            <a:t>監管</a:t>
          </a:r>
          <a:endParaRPr lang="zh-TW" altLang="en-US" dirty="0"/>
        </a:p>
      </dgm:t>
    </dgm:pt>
    <dgm:pt modelId="{DA039B57-56B4-594F-80F7-4F2DBAAB0F50}" type="parTrans" cxnId="{81B6D6C9-FFE9-D845-A60E-75A9B063F2F6}">
      <dgm:prSet/>
      <dgm:spPr/>
      <dgm:t>
        <a:bodyPr/>
        <a:lstStyle/>
        <a:p>
          <a:endParaRPr lang="zh-TW" altLang="en-US"/>
        </a:p>
      </dgm:t>
    </dgm:pt>
    <dgm:pt modelId="{4D637AFF-93A6-1641-93A3-96CFDBDC7123}" type="sibTrans" cxnId="{81B6D6C9-FFE9-D845-A60E-75A9B063F2F6}">
      <dgm:prSet/>
      <dgm:spPr/>
      <dgm:t>
        <a:bodyPr/>
        <a:lstStyle/>
        <a:p>
          <a:endParaRPr lang="zh-TW" altLang="en-US"/>
        </a:p>
      </dgm:t>
    </dgm:pt>
    <dgm:pt modelId="{DFCC4999-B03C-3546-873D-70F2F995ED4F}">
      <dgm:prSet phldrT="[文字]"/>
      <dgm:spPr/>
      <dgm:t>
        <a:bodyPr/>
        <a:lstStyle/>
        <a:p>
          <a:r>
            <a:rPr lang="zh-TW" altLang="en-US" dirty="0" smtClean="0"/>
            <a:t>網路銀行監管</a:t>
          </a:r>
          <a:endParaRPr lang="zh-TW" altLang="en-US" dirty="0"/>
        </a:p>
      </dgm:t>
    </dgm:pt>
    <dgm:pt modelId="{72F6E571-4678-2845-9C70-98EDF0F5E797}" type="parTrans" cxnId="{DD877162-D487-B546-8744-BFB994B30081}">
      <dgm:prSet/>
      <dgm:spPr/>
      <dgm:t>
        <a:bodyPr/>
        <a:lstStyle/>
        <a:p>
          <a:endParaRPr lang="zh-TW" altLang="en-US"/>
        </a:p>
      </dgm:t>
    </dgm:pt>
    <dgm:pt modelId="{04FC4632-33F4-1141-BC2F-081861A2621A}" type="sibTrans" cxnId="{DD877162-D487-B546-8744-BFB994B30081}">
      <dgm:prSet/>
      <dgm:spPr/>
      <dgm:t>
        <a:bodyPr/>
        <a:lstStyle/>
        <a:p>
          <a:endParaRPr lang="zh-TW" altLang="en-US"/>
        </a:p>
      </dgm:t>
    </dgm:pt>
    <dgm:pt modelId="{D8B981F7-721D-524A-B9DC-D2F42B006655}">
      <dgm:prSet phldrT="[文字]"/>
      <dgm:spPr/>
      <dgm:t>
        <a:bodyPr/>
        <a:lstStyle/>
        <a:p>
          <a:r>
            <a:rPr lang="zh-TW" altLang="en-US" dirty="0" smtClean="0"/>
            <a:t>利率風險</a:t>
          </a:r>
          <a:endParaRPr lang="zh-TW" altLang="en-US" dirty="0"/>
        </a:p>
      </dgm:t>
    </dgm:pt>
    <dgm:pt modelId="{9691C062-CFE0-EB4D-8865-5D214AAEF0BA}" type="parTrans" cxnId="{F83F1520-733F-1D46-BDED-5F4B3A8AE547}">
      <dgm:prSet/>
      <dgm:spPr/>
      <dgm:t>
        <a:bodyPr/>
        <a:lstStyle/>
        <a:p>
          <a:endParaRPr lang="zh-TW" altLang="en-US"/>
        </a:p>
      </dgm:t>
    </dgm:pt>
    <dgm:pt modelId="{E5BF5BC5-FE14-9843-B483-4E3C480CED67}" type="sibTrans" cxnId="{F83F1520-733F-1D46-BDED-5F4B3A8AE547}">
      <dgm:prSet/>
      <dgm:spPr/>
      <dgm:t>
        <a:bodyPr/>
        <a:lstStyle/>
        <a:p>
          <a:endParaRPr lang="zh-TW" altLang="en-US"/>
        </a:p>
      </dgm:t>
    </dgm:pt>
    <dgm:pt modelId="{D0E30D55-94B5-394E-8D57-8718D5FDD0FB}">
      <dgm:prSet phldrT="[文字]"/>
      <dgm:spPr/>
      <dgm:t>
        <a:bodyPr/>
        <a:lstStyle/>
        <a:p>
          <a:r>
            <a:rPr lang="zh-TW" altLang="en-US" dirty="0" smtClean="0"/>
            <a:t>流動性風險</a:t>
          </a:r>
          <a:endParaRPr lang="zh-TW" altLang="en-US" dirty="0"/>
        </a:p>
      </dgm:t>
    </dgm:pt>
    <dgm:pt modelId="{6DD9E596-4C99-9243-A6C2-31DC27D1584C}" type="parTrans" cxnId="{B2E024DB-D057-834A-ABDF-5335E6B8F42C}">
      <dgm:prSet/>
      <dgm:spPr/>
      <dgm:t>
        <a:bodyPr/>
        <a:lstStyle/>
        <a:p>
          <a:endParaRPr lang="zh-TW" altLang="en-US"/>
        </a:p>
      </dgm:t>
    </dgm:pt>
    <dgm:pt modelId="{43CB5FDF-54A4-154E-AA34-F822C61276A9}" type="sibTrans" cxnId="{B2E024DB-D057-834A-ABDF-5335E6B8F42C}">
      <dgm:prSet/>
      <dgm:spPr/>
      <dgm:t>
        <a:bodyPr/>
        <a:lstStyle/>
        <a:p>
          <a:endParaRPr lang="zh-TW" altLang="en-US"/>
        </a:p>
      </dgm:t>
    </dgm:pt>
    <dgm:pt modelId="{2B950F90-9CF4-F349-B340-F0743C0AC461}">
      <dgm:prSet phldrT="[文字]"/>
      <dgm:spPr/>
      <dgm:t>
        <a:bodyPr/>
        <a:lstStyle/>
        <a:p>
          <a:r>
            <a:rPr lang="zh-TW" altLang="en-US" dirty="0" smtClean="0"/>
            <a:t>信用風險</a:t>
          </a:r>
          <a:endParaRPr lang="zh-TW" altLang="en-US" dirty="0"/>
        </a:p>
      </dgm:t>
    </dgm:pt>
    <dgm:pt modelId="{046AFEB7-2AED-2243-922B-1EFE7A2243A7}" type="parTrans" cxnId="{AA59B89F-0DBD-8B4F-BA1F-BA2255412099}">
      <dgm:prSet/>
      <dgm:spPr/>
      <dgm:t>
        <a:bodyPr/>
        <a:lstStyle/>
        <a:p>
          <a:endParaRPr lang="zh-TW" altLang="en-US"/>
        </a:p>
      </dgm:t>
    </dgm:pt>
    <dgm:pt modelId="{DD7F264D-C914-C647-81C9-A992B1CD4D2E}" type="sibTrans" cxnId="{AA59B89F-0DBD-8B4F-BA1F-BA2255412099}">
      <dgm:prSet/>
      <dgm:spPr/>
      <dgm:t>
        <a:bodyPr/>
        <a:lstStyle/>
        <a:p>
          <a:endParaRPr lang="zh-TW" altLang="en-US"/>
        </a:p>
      </dgm:t>
    </dgm:pt>
    <dgm:pt modelId="{1B5B45BB-5342-744F-8B7A-BC4073D80564}">
      <dgm:prSet phldrT="[文字]"/>
      <dgm:spPr/>
      <dgm:t>
        <a:bodyPr/>
        <a:lstStyle/>
        <a:p>
          <a:r>
            <a:rPr lang="zh-TW" altLang="en-US" dirty="0" smtClean="0"/>
            <a:t>操作風險</a:t>
          </a:r>
          <a:endParaRPr lang="zh-TW" altLang="en-US" dirty="0"/>
        </a:p>
      </dgm:t>
    </dgm:pt>
    <dgm:pt modelId="{A4E3DAAE-7E9B-C54C-9D91-9BD58FCC95E6}" type="parTrans" cxnId="{82A2213C-684D-AA4A-97E1-D8FC1E128BD2}">
      <dgm:prSet/>
      <dgm:spPr/>
      <dgm:t>
        <a:bodyPr/>
        <a:lstStyle/>
        <a:p>
          <a:endParaRPr lang="zh-TW" altLang="en-US"/>
        </a:p>
      </dgm:t>
    </dgm:pt>
    <dgm:pt modelId="{4B11C06A-FCC5-1040-AA93-E0FC56101E42}" type="sibTrans" cxnId="{82A2213C-684D-AA4A-97E1-D8FC1E128BD2}">
      <dgm:prSet/>
      <dgm:spPr/>
      <dgm:t>
        <a:bodyPr/>
        <a:lstStyle/>
        <a:p>
          <a:endParaRPr lang="zh-TW" altLang="en-US"/>
        </a:p>
      </dgm:t>
    </dgm:pt>
    <dgm:pt modelId="{751FC433-A13A-2841-9D1B-E4B3029A8D70}">
      <dgm:prSet phldrT="[文字]"/>
      <dgm:spPr/>
      <dgm:t>
        <a:bodyPr/>
        <a:lstStyle/>
        <a:p>
          <a:r>
            <a:rPr lang="zh-TW" altLang="en-US" dirty="0" smtClean="0"/>
            <a:t>第三方支付監管</a:t>
          </a:r>
          <a:endParaRPr lang="zh-TW" altLang="en-US" dirty="0"/>
        </a:p>
      </dgm:t>
    </dgm:pt>
    <dgm:pt modelId="{B259F210-C521-6B42-8358-037F4AAEB18C}" type="parTrans" cxnId="{DAA18B6D-12EE-A445-A125-2B77628FBC53}">
      <dgm:prSet/>
      <dgm:spPr/>
      <dgm:t>
        <a:bodyPr/>
        <a:lstStyle/>
        <a:p>
          <a:endParaRPr lang="zh-TW" altLang="en-US"/>
        </a:p>
      </dgm:t>
    </dgm:pt>
    <dgm:pt modelId="{199D8ECE-FE18-8C4B-A19D-A615F0AD4EE7}" type="sibTrans" cxnId="{DAA18B6D-12EE-A445-A125-2B77628FBC53}">
      <dgm:prSet/>
      <dgm:spPr/>
      <dgm:t>
        <a:bodyPr/>
        <a:lstStyle/>
        <a:p>
          <a:endParaRPr lang="zh-TW" altLang="en-US"/>
        </a:p>
      </dgm:t>
    </dgm:pt>
    <dgm:pt modelId="{2B4035E2-D20E-1E4A-B79D-7F291331ACDE}">
      <dgm:prSet phldrT="[文字]"/>
      <dgm:spPr/>
      <dgm:t>
        <a:bodyPr/>
        <a:lstStyle/>
        <a:p>
          <a:r>
            <a:rPr lang="zh-TW" altLang="en-US" dirty="0" smtClean="0"/>
            <a:t>群眾募資平台監管</a:t>
          </a:r>
          <a:endParaRPr lang="zh-TW" altLang="en-US" dirty="0"/>
        </a:p>
      </dgm:t>
    </dgm:pt>
    <dgm:pt modelId="{284821F5-3411-DD44-A8BF-9C673C0862CE}" type="parTrans" cxnId="{E641C51F-F663-5742-8CD6-DB03C9CD56C8}">
      <dgm:prSet/>
      <dgm:spPr/>
      <dgm:t>
        <a:bodyPr/>
        <a:lstStyle/>
        <a:p>
          <a:endParaRPr lang="zh-TW" altLang="en-US"/>
        </a:p>
      </dgm:t>
    </dgm:pt>
    <dgm:pt modelId="{B80F4ADC-6D8E-EC48-BD95-64489635AC8E}" type="sibTrans" cxnId="{E641C51F-F663-5742-8CD6-DB03C9CD56C8}">
      <dgm:prSet/>
      <dgm:spPr/>
      <dgm:t>
        <a:bodyPr/>
        <a:lstStyle/>
        <a:p>
          <a:endParaRPr lang="zh-TW" altLang="en-US"/>
        </a:p>
      </dgm:t>
    </dgm:pt>
    <dgm:pt modelId="{3E328EE3-9EB9-6A47-B7D9-743EB88BDFCD}">
      <dgm:prSet phldrT="[文字]"/>
      <dgm:spPr/>
      <dgm:t>
        <a:bodyPr/>
        <a:lstStyle/>
        <a:p>
          <a:r>
            <a:rPr lang="en-US" altLang="zh-TW" smtClean="0"/>
            <a:t>P2P</a:t>
          </a:r>
          <a:r>
            <a:rPr lang="zh-TW" altLang="en-US" smtClean="0"/>
            <a:t>平台監管</a:t>
          </a:r>
          <a:endParaRPr lang="zh-TW" altLang="en-US" dirty="0"/>
        </a:p>
      </dgm:t>
    </dgm:pt>
    <dgm:pt modelId="{56E64289-16F1-0945-ADFC-D07393EEEB5E}" type="parTrans" cxnId="{61B4A157-2DCF-E140-ACB9-0CB08B6667BE}">
      <dgm:prSet/>
      <dgm:spPr/>
      <dgm:t>
        <a:bodyPr/>
        <a:lstStyle/>
        <a:p>
          <a:endParaRPr lang="zh-TW" altLang="en-US"/>
        </a:p>
      </dgm:t>
    </dgm:pt>
    <dgm:pt modelId="{219A8CB4-9C2E-594B-BA71-48E557E77FC5}" type="sibTrans" cxnId="{61B4A157-2DCF-E140-ACB9-0CB08B6667BE}">
      <dgm:prSet/>
      <dgm:spPr/>
      <dgm:t>
        <a:bodyPr/>
        <a:lstStyle/>
        <a:p>
          <a:endParaRPr lang="zh-TW" altLang="en-US"/>
        </a:p>
      </dgm:t>
    </dgm:pt>
    <dgm:pt modelId="{A2C66C11-3C1E-774B-8AB1-65FCD996F8CA}">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68BC8266-7489-4543-B09A-63CAF1B5FE0B}" type="parTrans" cxnId="{4AE9E12B-953E-A94D-A291-FB273A605942}">
      <dgm:prSet/>
      <dgm:spPr/>
      <dgm:t>
        <a:bodyPr/>
        <a:lstStyle/>
        <a:p>
          <a:endParaRPr lang="zh-TW" altLang="en-US"/>
        </a:p>
      </dgm:t>
    </dgm:pt>
    <dgm:pt modelId="{86F752F7-3762-5743-AA85-0E915276BD5E}" type="sibTrans" cxnId="{4AE9E12B-953E-A94D-A291-FB273A605942}">
      <dgm:prSet/>
      <dgm:spPr/>
      <dgm:t>
        <a:bodyPr/>
        <a:lstStyle/>
        <a:p>
          <a:endParaRPr lang="zh-TW" altLang="en-US"/>
        </a:p>
      </dgm:t>
    </dgm:pt>
    <dgm:pt modelId="{7B39871E-CA46-234C-BF44-B20B29B8A03D}">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D3B4EEC7-9049-C846-9D9F-DD3ED9205167}" type="sibTrans" cxnId="{F2861DE5-53B6-4F4F-877B-582DEC7E9399}">
      <dgm:prSet/>
      <dgm:spPr/>
      <dgm:t>
        <a:bodyPr/>
        <a:lstStyle/>
        <a:p>
          <a:endParaRPr lang="zh-TW" altLang="en-US"/>
        </a:p>
      </dgm:t>
    </dgm:pt>
    <dgm:pt modelId="{7A6A1503-073D-804B-A6F6-278567598735}" type="parTrans" cxnId="{F2861DE5-53B6-4F4F-877B-582DEC7E9399}">
      <dgm:prSet/>
      <dgm:spPr/>
      <dgm:t>
        <a:bodyPr/>
        <a:lstStyle/>
        <a:p>
          <a:endParaRPr lang="zh-TW" altLang="en-US"/>
        </a:p>
      </dgm:t>
    </dgm:pt>
    <dgm:pt modelId="{19D446B4-F66C-8C4F-AB8F-FB9602E45ABF}" type="pres">
      <dgm:prSet presAssocID="{E04FEFAC-6189-B645-A5A9-7A27C65406C0}" presName="composite" presStyleCnt="0">
        <dgm:presLayoutVars>
          <dgm:chMax val="5"/>
          <dgm:dir/>
          <dgm:animLvl val="ctr"/>
          <dgm:resizeHandles val="exact"/>
        </dgm:presLayoutVars>
      </dgm:prSet>
      <dgm:spPr/>
      <dgm:t>
        <a:bodyPr/>
        <a:lstStyle/>
        <a:p>
          <a:endParaRPr lang="zh-TW" altLang="en-US"/>
        </a:p>
      </dgm:t>
    </dgm:pt>
    <dgm:pt modelId="{575F63D9-1796-EA4C-ADDC-DCFF8682874C}" type="pres">
      <dgm:prSet presAssocID="{E04FEFAC-6189-B645-A5A9-7A27C65406C0}" presName="cycle" presStyleCnt="0"/>
      <dgm:spPr/>
    </dgm:pt>
    <dgm:pt modelId="{DE6DF09A-7BE6-954D-9D1E-C2A55F1E36B1}" type="pres">
      <dgm:prSet presAssocID="{E04FEFAC-6189-B645-A5A9-7A27C65406C0}" presName="centerShape" presStyleCnt="0"/>
      <dgm:spPr/>
    </dgm:pt>
    <dgm:pt modelId="{831B291E-44C5-7241-A534-D50616EFC64E}" type="pres">
      <dgm:prSet presAssocID="{E04FEFAC-6189-B645-A5A9-7A27C65406C0}" presName="connSite" presStyleLbl="node1" presStyleIdx="0" presStyleCnt="3"/>
      <dgm:spPr/>
    </dgm:pt>
    <dgm:pt modelId="{5EBFCCDB-12B2-5E4C-AD70-E3897448828D}" type="pres">
      <dgm:prSet presAssocID="{E04FEFAC-6189-B645-A5A9-7A27C65406C0}"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FA91CA59-C160-5740-8B08-3EE42E59E2A1}" type="pres">
      <dgm:prSet presAssocID="{71FFE1DE-D907-6647-97BC-D628AB4993AF}" presName="Name25" presStyleLbl="parChTrans1D1" presStyleIdx="0" presStyleCnt="2"/>
      <dgm:spPr/>
      <dgm:t>
        <a:bodyPr/>
        <a:lstStyle/>
        <a:p>
          <a:endParaRPr lang="zh-TW" altLang="en-US"/>
        </a:p>
      </dgm:t>
    </dgm:pt>
    <dgm:pt modelId="{3AAD6F6B-B92A-EC46-8B23-CCDB02AD2C7C}" type="pres">
      <dgm:prSet presAssocID="{37D252D9-3C64-2C44-8B92-8FD5B946BE5A}" presName="node" presStyleCnt="0"/>
      <dgm:spPr/>
    </dgm:pt>
    <dgm:pt modelId="{85268D50-110F-FA43-8B8D-2004EBD0D512}" type="pres">
      <dgm:prSet presAssocID="{37D252D9-3C64-2C44-8B92-8FD5B946BE5A}" presName="parentNode" presStyleLbl="node1" presStyleIdx="1" presStyleCnt="3">
        <dgm:presLayoutVars>
          <dgm:chMax val="1"/>
          <dgm:bulletEnabled val="1"/>
        </dgm:presLayoutVars>
      </dgm:prSet>
      <dgm:spPr/>
      <dgm:t>
        <a:bodyPr/>
        <a:lstStyle/>
        <a:p>
          <a:endParaRPr lang="zh-TW" altLang="en-US"/>
        </a:p>
      </dgm:t>
    </dgm:pt>
    <dgm:pt modelId="{DE9563B5-F95D-9141-B49F-C9F74E0D05DE}" type="pres">
      <dgm:prSet presAssocID="{37D252D9-3C64-2C44-8B92-8FD5B946BE5A}" presName="childNode" presStyleLbl="revTx" presStyleIdx="0" presStyleCnt="2">
        <dgm:presLayoutVars>
          <dgm:bulletEnabled val="1"/>
        </dgm:presLayoutVars>
      </dgm:prSet>
      <dgm:spPr/>
      <dgm:t>
        <a:bodyPr/>
        <a:lstStyle/>
        <a:p>
          <a:endParaRPr lang="zh-TW" altLang="en-US"/>
        </a:p>
      </dgm:t>
    </dgm:pt>
    <dgm:pt modelId="{6D742D76-4B78-8E4B-85AC-3CB4F0AF4C27}" type="pres">
      <dgm:prSet presAssocID="{DA039B57-56B4-594F-80F7-4F2DBAAB0F50}" presName="Name25" presStyleLbl="parChTrans1D1" presStyleIdx="1" presStyleCnt="2"/>
      <dgm:spPr/>
      <dgm:t>
        <a:bodyPr/>
        <a:lstStyle/>
        <a:p>
          <a:endParaRPr lang="zh-TW" altLang="en-US"/>
        </a:p>
      </dgm:t>
    </dgm:pt>
    <dgm:pt modelId="{D27D186C-E963-EE49-A408-965FB6BDF6A7}" type="pres">
      <dgm:prSet presAssocID="{8E615F37-D60E-CA4C-96F9-D0681378081B}" presName="node" presStyleCnt="0"/>
      <dgm:spPr/>
    </dgm:pt>
    <dgm:pt modelId="{6981C3F0-9299-BA41-AF27-28D72B74C60E}" type="pres">
      <dgm:prSet presAssocID="{8E615F37-D60E-CA4C-96F9-D0681378081B}" presName="parentNode" presStyleLbl="node1" presStyleIdx="2" presStyleCnt="3">
        <dgm:presLayoutVars>
          <dgm:chMax val="1"/>
          <dgm:bulletEnabled val="1"/>
        </dgm:presLayoutVars>
      </dgm:prSet>
      <dgm:spPr/>
      <dgm:t>
        <a:bodyPr/>
        <a:lstStyle/>
        <a:p>
          <a:endParaRPr lang="zh-TW" altLang="en-US"/>
        </a:p>
      </dgm:t>
    </dgm:pt>
    <dgm:pt modelId="{18C840CF-AD8E-DE4E-944A-4D4DF6BC98F1}" type="pres">
      <dgm:prSet presAssocID="{8E615F37-D60E-CA4C-96F9-D0681378081B}" presName="childNode" presStyleLbl="revTx" presStyleIdx="1" presStyleCnt="2">
        <dgm:presLayoutVars>
          <dgm:bulletEnabled val="1"/>
        </dgm:presLayoutVars>
      </dgm:prSet>
      <dgm:spPr/>
      <dgm:t>
        <a:bodyPr/>
        <a:lstStyle/>
        <a:p>
          <a:endParaRPr lang="zh-TW" altLang="en-US"/>
        </a:p>
      </dgm:t>
    </dgm:pt>
  </dgm:ptLst>
  <dgm:cxnLst>
    <dgm:cxn modelId="{79B266A3-9A99-4246-95AD-FD9D3857EE6B}" type="presOf" srcId="{71FFE1DE-D907-6647-97BC-D628AB4993AF}" destId="{FA91CA59-C160-5740-8B08-3EE42E59E2A1}" srcOrd="0" destOrd="0" presId="urn:microsoft.com/office/officeart/2005/8/layout/radial2"/>
    <dgm:cxn modelId="{43FB1A13-1DFB-6C4B-AC12-FCCCD0BDB6AF}" type="presOf" srcId="{D8B981F7-721D-524A-B9DC-D2F42B006655}" destId="{DE9563B5-F95D-9141-B49F-C9F74E0D05DE}" srcOrd="0" destOrd="0" presId="urn:microsoft.com/office/officeart/2005/8/layout/radial2"/>
    <dgm:cxn modelId="{B2E024DB-D057-834A-ABDF-5335E6B8F42C}" srcId="{37D252D9-3C64-2C44-8B92-8FD5B946BE5A}" destId="{D0E30D55-94B5-394E-8D57-8718D5FDD0FB}" srcOrd="1" destOrd="0" parTransId="{6DD9E596-4C99-9243-A6C2-31DC27D1584C}" sibTransId="{43CB5FDF-54A4-154E-AA34-F822C61276A9}"/>
    <dgm:cxn modelId="{4B18CC91-20C6-F74D-B330-FFB1C0E42E76}" type="presOf" srcId="{DFCC4999-B03C-3546-873D-70F2F995ED4F}" destId="{18C840CF-AD8E-DE4E-944A-4D4DF6BC98F1}" srcOrd="0" destOrd="0" presId="urn:microsoft.com/office/officeart/2005/8/layout/radial2"/>
    <dgm:cxn modelId="{61B4A157-2DCF-E140-ACB9-0CB08B6667BE}" srcId="{8E615F37-D60E-CA4C-96F9-D0681378081B}" destId="{3E328EE3-9EB9-6A47-B7D9-743EB88BDFCD}" srcOrd="3" destOrd="0" parTransId="{56E64289-16F1-0945-ADFC-D07393EEEB5E}" sibTransId="{219A8CB4-9C2E-594B-BA71-48E557E77FC5}"/>
    <dgm:cxn modelId="{96CD9F15-EF12-7341-9DEA-6409D6EA0426}" type="presOf" srcId="{1B5B45BB-5342-744F-8B7A-BC4073D80564}" destId="{DE9563B5-F95D-9141-B49F-C9F74E0D05DE}" srcOrd="0" destOrd="3" presId="urn:microsoft.com/office/officeart/2005/8/layout/radial2"/>
    <dgm:cxn modelId="{6C785ECA-F3CD-E945-A4C9-1E82BC908AD6}" type="presOf" srcId="{A2C66C11-3C1E-774B-8AB1-65FCD996F8CA}" destId="{DE9563B5-F95D-9141-B49F-C9F74E0D05DE}" srcOrd="0" destOrd="4" presId="urn:microsoft.com/office/officeart/2005/8/layout/radial2"/>
    <dgm:cxn modelId="{F2861DE5-53B6-4F4F-877B-582DEC7E9399}" srcId="{8E615F37-D60E-CA4C-96F9-D0681378081B}" destId="{7B39871E-CA46-234C-BF44-B20B29B8A03D}" srcOrd="4" destOrd="0" parTransId="{7A6A1503-073D-804B-A6F6-278567598735}" sibTransId="{D3B4EEC7-9049-C846-9D9F-DD3ED9205167}"/>
    <dgm:cxn modelId="{6FE59096-6B7D-A249-9987-ACD4C7670624}" type="presOf" srcId="{2B4035E2-D20E-1E4A-B79D-7F291331ACDE}" destId="{18C840CF-AD8E-DE4E-944A-4D4DF6BC98F1}" srcOrd="0" destOrd="2" presId="urn:microsoft.com/office/officeart/2005/8/layout/radial2"/>
    <dgm:cxn modelId="{4AE9E12B-953E-A94D-A291-FB273A605942}" srcId="{37D252D9-3C64-2C44-8B92-8FD5B946BE5A}" destId="{A2C66C11-3C1E-774B-8AB1-65FCD996F8CA}" srcOrd="4" destOrd="0" parTransId="{68BC8266-7489-4543-B09A-63CAF1B5FE0B}" sibTransId="{86F752F7-3762-5743-AA85-0E915276BD5E}"/>
    <dgm:cxn modelId="{DD877162-D487-B546-8744-BFB994B30081}" srcId="{8E615F37-D60E-CA4C-96F9-D0681378081B}" destId="{DFCC4999-B03C-3546-873D-70F2F995ED4F}" srcOrd="0" destOrd="0" parTransId="{72F6E571-4678-2845-9C70-98EDF0F5E797}" sibTransId="{04FC4632-33F4-1141-BC2F-081861A2621A}"/>
    <dgm:cxn modelId="{F83F1520-733F-1D46-BDED-5F4B3A8AE547}" srcId="{37D252D9-3C64-2C44-8B92-8FD5B946BE5A}" destId="{D8B981F7-721D-524A-B9DC-D2F42B006655}" srcOrd="0" destOrd="0" parTransId="{9691C062-CFE0-EB4D-8865-5D214AAEF0BA}" sibTransId="{E5BF5BC5-FE14-9843-B483-4E3C480CED67}"/>
    <dgm:cxn modelId="{DAA18B6D-12EE-A445-A125-2B77628FBC53}" srcId="{8E615F37-D60E-CA4C-96F9-D0681378081B}" destId="{751FC433-A13A-2841-9D1B-E4B3029A8D70}" srcOrd="1" destOrd="0" parTransId="{B259F210-C521-6B42-8358-037F4AAEB18C}" sibTransId="{199D8ECE-FE18-8C4B-A19D-A615F0AD4EE7}"/>
    <dgm:cxn modelId="{06C615E0-DC3E-944B-94DF-C976A4CA381D}" type="presOf" srcId="{37D252D9-3C64-2C44-8B92-8FD5B946BE5A}" destId="{85268D50-110F-FA43-8B8D-2004EBD0D512}" srcOrd="0" destOrd="0" presId="urn:microsoft.com/office/officeart/2005/8/layout/radial2"/>
    <dgm:cxn modelId="{A43EA023-8BE0-CD4C-A6C9-3C35FAA6E37F}" srcId="{E04FEFAC-6189-B645-A5A9-7A27C65406C0}" destId="{37D252D9-3C64-2C44-8B92-8FD5B946BE5A}" srcOrd="0" destOrd="0" parTransId="{71FFE1DE-D907-6647-97BC-D628AB4993AF}" sibTransId="{2199D659-D99C-8941-A779-AF35EACEEE6F}"/>
    <dgm:cxn modelId="{81B6D6C9-FFE9-D845-A60E-75A9B063F2F6}" srcId="{E04FEFAC-6189-B645-A5A9-7A27C65406C0}" destId="{8E615F37-D60E-CA4C-96F9-D0681378081B}" srcOrd="1" destOrd="0" parTransId="{DA039B57-56B4-594F-80F7-4F2DBAAB0F50}" sibTransId="{4D637AFF-93A6-1641-93A3-96CFDBDC7123}"/>
    <dgm:cxn modelId="{166E0F5F-2AA5-B047-AD84-895839654549}" type="presOf" srcId="{751FC433-A13A-2841-9D1B-E4B3029A8D70}" destId="{18C840CF-AD8E-DE4E-944A-4D4DF6BC98F1}" srcOrd="0" destOrd="1" presId="urn:microsoft.com/office/officeart/2005/8/layout/radial2"/>
    <dgm:cxn modelId="{CE00A03D-3E24-874F-A40B-3494C2820603}" type="presOf" srcId="{8E615F37-D60E-CA4C-96F9-D0681378081B}" destId="{6981C3F0-9299-BA41-AF27-28D72B74C60E}" srcOrd="0" destOrd="0" presId="urn:microsoft.com/office/officeart/2005/8/layout/radial2"/>
    <dgm:cxn modelId="{1718FA92-D0BF-E240-A5BD-0C99FF5063DC}" type="presOf" srcId="{DA039B57-56B4-594F-80F7-4F2DBAAB0F50}" destId="{6D742D76-4B78-8E4B-85AC-3CB4F0AF4C27}" srcOrd="0" destOrd="0" presId="urn:microsoft.com/office/officeart/2005/8/layout/radial2"/>
    <dgm:cxn modelId="{82A2213C-684D-AA4A-97E1-D8FC1E128BD2}" srcId="{37D252D9-3C64-2C44-8B92-8FD5B946BE5A}" destId="{1B5B45BB-5342-744F-8B7A-BC4073D80564}" srcOrd="3" destOrd="0" parTransId="{A4E3DAAE-7E9B-C54C-9D91-9BD58FCC95E6}" sibTransId="{4B11C06A-FCC5-1040-AA93-E0FC56101E42}"/>
    <dgm:cxn modelId="{AA59B89F-0DBD-8B4F-BA1F-BA2255412099}" srcId="{37D252D9-3C64-2C44-8B92-8FD5B946BE5A}" destId="{2B950F90-9CF4-F349-B340-F0743C0AC461}" srcOrd="2" destOrd="0" parTransId="{046AFEB7-2AED-2243-922B-1EFE7A2243A7}" sibTransId="{DD7F264D-C914-C647-81C9-A992B1CD4D2E}"/>
    <dgm:cxn modelId="{E641C51F-F663-5742-8CD6-DB03C9CD56C8}" srcId="{8E615F37-D60E-CA4C-96F9-D0681378081B}" destId="{2B4035E2-D20E-1E4A-B79D-7F291331ACDE}" srcOrd="2" destOrd="0" parTransId="{284821F5-3411-DD44-A8BF-9C673C0862CE}" sibTransId="{B80F4ADC-6D8E-EC48-BD95-64489635AC8E}"/>
    <dgm:cxn modelId="{298A492E-EB28-FC41-B0A9-C820D17DB89B}" type="presOf" srcId="{E04FEFAC-6189-B645-A5A9-7A27C65406C0}" destId="{19D446B4-F66C-8C4F-AB8F-FB9602E45ABF}" srcOrd="0" destOrd="0" presId="urn:microsoft.com/office/officeart/2005/8/layout/radial2"/>
    <dgm:cxn modelId="{18FDE745-A3A4-3248-88EA-FF395219B431}" type="presOf" srcId="{2B950F90-9CF4-F349-B340-F0743C0AC461}" destId="{DE9563B5-F95D-9141-B49F-C9F74E0D05DE}" srcOrd="0" destOrd="2" presId="urn:microsoft.com/office/officeart/2005/8/layout/radial2"/>
    <dgm:cxn modelId="{B05D9279-A243-1847-B853-70C86CAB7EF1}" type="presOf" srcId="{7B39871E-CA46-234C-BF44-B20B29B8A03D}" destId="{18C840CF-AD8E-DE4E-944A-4D4DF6BC98F1}" srcOrd="0" destOrd="4" presId="urn:microsoft.com/office/officeart/2005/8/layout/radial2"/>
    <dgm:cxn modelId="{F3A8A7E3-7C70-624C-AFFD-125FF3D70D4C}" type="presOf" srcId="{3E328EE3-9EB9-6A47-B7D9-743EB88BDFCD}" destId="{18C840CF-AD8E-DE4E-944A-4D4DF6BC98F1}" srcOrd="0" destOrd="3" presId="urn:microsoft.com/office/officeart/2005/8/layout/radial2"/>
    <dgm:cxn modelId="{63EB21AF-8EEA-5941-A6CF-1D933932C612}" type="presOf" srcId="{D0E30D55-94B5-394E-8D57-8718D5FDD0FB}" destId="{DE9563B5-F95D-9141-B49F-C9F74E0D05DE}" srcOrd="0" destOrd="1" presId="urn:microsoft.com/office/officeart/2005/8/layout/radial2"/>
    <dgm:cxn modelId="{CE485E52-C163-324B-B618-06103220C576}" type="presParOf" srcId="{19D446B4-F66C-8C4F-AB8F-FB9602E45ABF}" destId="{575F63D9-1796-EA4C-ADDC-DCFF8682874C}" srcOrd="0" destOrd="0" presId="urn:microsoft.com/office/officeart/2005/8/layout/radial2"/>
    <dgm:cxn modelId="{AE9054E9-0A5F-B146-BEFB-005232D218E3}" type="presParOf" srcId="{575F63D9-1796-EA4C-ADDC-DCFF8682874C}" destId="{DE6DF09A-7BE6-954D-9D1E-C2A55F1E36B1}" srcOrd="0" destOrd="0" presId="urn:microsoft.com/office/officeart/2005/8/layout/radial2"/>
    <dgm:cxn modelId="{8513E799-4419-9D49-9E91-76566B8F20B4}" type="presParOf" srcId="{DE6DF09A-7BE6-954D-9D1E-C2A55F1E36B1}" destId="{831B291E-44C5-7241-A534-D50616EFC64E}" srcOrd="0" destOrd="0" presId="urn:microsoft.com/office/officeart/2005/8/layout/radial2"/>
    <dgm:cxn modelId="{87C62356-FD57-A84C-A6B0-54A564C3BA56}" type="presParOf" srcId="{DE6DF09A-7BE6-954D-9D1E-C2A55F1E36B1}" destId="{5EBFCCDB-12B2-5E4C-AD70-E3897448828D}" srcOrd="1" destOrd="0" presId="urn:microsoft.com/office/officeart/2005/8/layout/radial2"/>
    <dgm:cxn modelId="{4EEB427F-01FE-0643-8916-8DA8E0167E20}" type="presParOf" srcId="{575F63D9-1796-EA4C-ADDC-DCFF8682874C}" destId="{FA91CA59-C160-5740-8B08-3EE42E59E2A1}" srcOrd="1" destOrd="0" presId="urn:microsoft.com/office/officeart/2005/8/layout/radial2"/>
    <dgm:cxn modelId="{744A0FCE-C894-A04A-B0B6-5AF12993F419}" type="presParOf" srcId="{575F63D9-1796-EA4C-ADDC-DCFF8682874C}" destId="{3AAD6F6B-B92A-EC46-8B23-CCDB02AD2C7C}" srcOrd="2" destOrd="0" presId="urn:microsoft.com/office/officeart/2005/8/layout/radial2"/>
    <dgm:cxn modelId="{C9E8E004-AE3B-F247-95B1-C35F0EF34BC5}" type="presParOf" srcId="{3AAD6F6B-B92A-EC46-8B23-CCDB02AD2C7C}" destId="{85268D50-110F-FA43-8B8D-2004EBD0D512}" srcOrd="0" destOrd="0" presId="urn:microsoft.com/office/officeart/2005/8/layout/radial2"/>
    <dgm:cxn modelId="{41B6257E-28D0-D84D-872A-44DF393C680A}" type="presParOf" srcId="{3AAD6F6B-B92A-EC46-8B23-CCDB02AD2C7C}" destId="{DE9563B5-F95D-9141-B49F-C9F74E0D05DE}" srcOrd="1" destOrd="0" presId="urn:microsoft.com/office/officeart/2005/8/layout/radial2"/>
    <dgm:cxn modelId="{70363D98-20ED-A647-819E-981B2E00C1A2}" type="presParOf" srcId="{575F63D9-1796-EA4C-ADDC-DCFF8682874C}" destId="{6D742D76-4B78-8E4B-85AC-3CB4F0AF4C27}" srcOrd="3" destOrd="0" presId="urn:microsoft.com/office/officeart/2005/8/layout/radial2"/>
    <dgm:cxn modelId="{4131C98B-5E82-8744-8FBB-550A410AC2BA}" type="presParOf" srcId="{575F63D9-1796-EA4C-ADDC-DCFF8682874C}" destId="{D27D186C-E963-EE49-A408-965FB6BDF6A7}" srcOrd="4" destOrd="0" presId="urn:microsoft.com/office/officeart/2005/8/layout/radial2"/>
    <dgm:cxn modelId="{2D61EB50-2A6D-FD4D-B564-23AFC369C052}" type="presParOf" srcId="{D27D186C-E963-EE49-A408-965FB6BDF6A7}" destId="{6981C3F0-9299-BA41-AF27-28D72B74C60E}" srcOrd="0" destOrd="0" presId="urn:microsoft.com/office/officeart/2005/8/layout/radial2"/>
    <dgm:cxn modelId="{574EA36E-CAB8-E447-ACF2-D4893C9B64F2}" type="presParOf" srcId="{D27D186C-E963-EE49-A408-965FB6BDF6A7}" destId="{18C840CF-AD8E-DE4E-944A-4D4DF6BC98F1}"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5E51BE-B6F6-4ABB-9A3C-17492242515A}" type="doc">
      <dgm:prSet loTypeId="urn:microsoft.com/office/officeart/2005/8/layout/equation1" loCatId="process" qsTypeId="urn:microsoft.com/office/officeart/2005/8/quickstyle/3d1" qsCatId="3D" csTypeId="urn:microsoft.com/office/officeart/2005/8/colors/accent1_2" csCatId="accent1" phldr="1"/>
      <dgm:spPr/>
    </dgm:pt>
    <dgm:pt modelId="{11CCA29B-3587-468F-9463-5FFCEDEAFD65}">
      <dgm:prSet phldrT="[文字]" custT="1"/>
      <dgm:spPr/>
      <dgm:t>
        <a:bodyPr/>
        <a:lstStyle/>
        <a:p>
          <a:r>
            <a:rPr lang="en-US" altLang="zh-TW" sz="1600" b="1" dirty="0" smtClean="0">
              <a:latin typeface="Tahoma"/>
              <a:cs typeface="Tahoma"/>
            </a:rPr>
            <a:t>E-Commerce</a:t>
          </a:r>
        </a:p>
        <a:p>
          <a:r>
            <a:rPr lang="en-US" altLang="zh-TW" sz="1600" b="1" dirty="0" smtClean="0">
              <a:latin typeface="Tahoma"/>
              <a:cs typeface="Tahoma"/>
            </a:rPr>
            <a:t>Finance  </a:t>
          </a:r>
          <a:endParaRPr lang="zh-TW" altLang="en-US" sz="1600" b="1" dirty="0">
            <a:latin typeface="Tahoma"/>
            <a:cs typeface="Tahoma"/>
          </a:endParaRPr>
        </a:p>
      </dgm:t>
    </dgm:pt>
    <dgm:pt modelId="{38CC07DB-438F-44B5-9A82-9A42C8F78F61}" type="parTrans" cxnId="{574A2B97-3A6C-4445-B5D6-9D94787B77CD}">
      <dgm:prSet/>
      <dgm:spPr/>
      <dgm:t>
        <a:bodyPr/>
        <a:lstStyle/>
        <a:p>
          <a:endParaRPr lang="zh-TW" altLang="en-US"/>
        </a:p>
      </dgm:t>
    </dgm:pt>
    <dgm:pt modelId="{9F7D8620-6C60-46BD-98F2-2DC8DF40E2EF}" type="sibTrans" cxnId="{574A2B97-3A6C-4445-B5D6-9D94787B77CD}">
      <dgm:prSet/>
      <dgm:spPr/>
      <dgm:t>
        <a:bodyPr/>
        <a:lstStyle/>
        <a:p>
          <a:endParaRPr lang="zh-TW" altLang="en-US" dirty="0"/>
        </a:p>
      </dgm:t>
    </dgm:pt>
    <dgm:pt modelId="{397E969C-2D1F-472E-B931-FDEB38E6364F}">
      <dgm:prSet phldrT="[文字]" custT="1"/>
      <dgm:spPr>
        <a:solidFill>
          <a:schemeClr val="accent6">
            <a:lumMod val="75000"/>
          </a:schemeClr>
        </a:solidFill>
      </dgm:spPr>
      <dgm:t>
        <a:bodyPr/>
        <a:lstStyle/>
        <a:p>
          <a:r>
            <a:rPr lang="en-US" altLang="zh-TW" sz="1600" b="1" smtClean="0">
              <a:latin typeface="Tahoma"/>
              <a:cs typeface="Tahoma"/>
            </a:rPr>
            <a:t>Social Computing </a:t>
          </a:r>
          <a:endParaRPr lang="zh-TW" altLang="en-US" sz="1600" b="1" dirty="0">
            <a:latin typeface="Tahoma"/>
            <a:cs typeface="Tahoma"/>
          </a:endParaRPr>
        </a:p>
      </dgm:t>
    </dgm:pt>
    <dgm:pt modelId="{15038E99-5A65-43AE-9C29-4FAEE2BD5E57}" type="parTrans" cxnId="{EB5F0F58-9431-4757-9DC7-784CD9AE48EE}">
      <dgm:prSet/>
      <dgm:spPr/>
      <dgm:t>
        <a:bodyPr/>
        <a:lstStyle/>
        <a:p>
          <a:endParaRPr lang="zh-TW" altLang="en-US"/>
        </a:p>
      </dgm:t>
    </dgm:pt>
    <dgm:pt modelId="{FBF43F7A-0C87-4514-B191-509259C114C4}" type="sibTrans" cxnId="{EB5F0F58-9431-4757-9DC7-784CD9AE48EE}">
      <dgm:prSet/>
      <dgm:spPr/>
      <dgm:t>
        <a:bodyPr/>
        <a:lstStyle/>
        <a:p>
          <a:endParaRPr lang="zh-TW" altLang="en-US"/>
        </a:p>
      </dgm:t>
    </dgm:pt>
    <dgm:pt modelId="{697C1089-3759-4363-B6A3-C1177F296A8C}">
      <dgm:prSet phldrT="[文字]" custT="1"/>
      <dgm:spPr>
        <a:solidFill>
          <a:srgbClr val="FF3399"/>
        </a:solidFill>
      </dgm:spPr>
      <dgm:t>
        <a:bodyPr/>
        <a:lstStyle/>
        <a:p>
          <a:r>
            <a:rPr lang="en-US" altLang="zh-TW" sz="1600" b="1" dirty="0" smtClean="0">
              <a:latin typeface="Tahoma"/>
              <a:cs typeface="Tahoma"/>
            </a:rPr>
            <a:t>Social Commerce</a:t>
          </a:r>
        </a:p>
        <a:p>
          <a:r>
            <a:rPr lang="en-US" altLang="zh-TW" sz="1600" b="1" dirty="0" smtClean="0">
              <a:latin typeface="Tahoma"/>
              <a:cs typeface="Tahoma"/>
            </a:rPr>
            <a:t>Social  Finance </a:t>
          </a:r>
          <a:endParaRPr lang="zh-TW" altLang="en-US" sz="1600" b="1" dirty="0">
            <a:latin typeface="Tahoma"/>
            <a:cs typeface="Tahoma"/>
          </a:endParaRPr>
        </a:p>
      </dgm:t>
    </dgm:pt>
    <dgm:pt modelId="{453BA8AB-752E-4AF2-AD74-BC7A0FDCE361}" type="parTrans" cxnId="{E41618BC-401C-4057-9D40-A5706FAAE10D}">
      <dgm:prSet/>
      <dgm:spPr/>
      <dgm:t>
        <a:bodyPr/>
        <a:lstStyle/>
        <a:p>
          <a:endParaRPr lang="zh-TW" altLang="en-US"/>
        </a:p>
      </dgm:t>
    </dgm:pt>
    <dgm:pt modelId="{E948A6AE-2313-4A87-8A77-817A1741EF07}" type="sibTrans" cxnId="{E41618BC-401C-4057-9D40-A5706FAAE10D}">
      <dgm:prSet/>
      <dgm:spPr/>
      <dgm:t>
        <a:bodyPr/>
        <a:lstStyle/>
        <a:p>
          <a:endParaRPr lang="zh-TW" altLang="en-US"/>
        </a:p>
      </dgm:t>
    </dgm:pt>
    <dgm:pt modelId="{C65A8B76-FC73-42CB-AB96-2E7245819EFF}" type="pres">
      <dgm:prSet presAssocID="{215E51BE-B6F6-4ABB-9A3C-17492242515A}" presName="linearFlow" presStyleCnt="0">
        <dgm:presLayoutVars>
          <dgm:dir/>
          <dgm:resizeHandles val="exact"/>
        </dgm:presLayoutVars>
      </dgm:prSet>
      <dgm:spPr/>
    </dgm:pt>
    <dgm:pt modelId="{3826404A-22FA-4CA2-9F89-25CB1B4F882D}" type="pres">
      <dgm:prSet presAssocID="{11CCA29B-3587-468F-9463-5FFCEDEAFD65}" presName="node" presStyleLbl="node1" presStyleIdx="0" presStyleCnt="3" custScaleX="109050" custScaleY="104743">
        <dgm:presLayoutVars>
          <dgm:bulletEnabled val="1"/>
        </dgm:presLayoutVars>
      </dgm:prSet>
      <dgm:spPr/>
      <dgm:t>
        <a:bodyPr/>
        <a:lstStyle/>
        <a:p>
          <a:endParaRPr lang="zh-TW" altLang="en-US"/>
        </a:p>
      </dgm:t>
    </dgm:pt>
    <dgm:pt modelId="{31C73179-D3F5-4A4C-9F27-3FA243EF361D}" type="pres">
      <dgm:prSet presAssocID="{9F7D8620-6C60-46BD-98F2-2DC8DF40E2EF}" presName="spacerL" presStyleCnt="0"/>
      <dgm:spPr/>
    </dgm:pt>
    <dgm:pt modelId="{73DA138E-1CDB-4EAA-9C69-AFA7788C40C7}" type="pres">
      <dgm:prSet presAssocID="{9F7D8620-6C60-46BD-98F2-2DC8DF40E2EF}" presName="sibTrans" presStyleLbl="sibTrans2D1" presStyleIdx="0" presStyleCnt="2"/>
      <dgm:spPr/>
      <dgm:t>
        <a:bodyPr/>
        <a:lstStyle/>
        <a:p>
          <a:endParaRPr lang="zh-TW" altLang="en-US"/>
        </a:p>
      </dgm:t>
    </dgm:pt>
    <dgm:pt modelId="{E06EE78B-AF7C-45AA-BEF8-045350D39999}" type="pres">
      <dgm:prSet presAssocID="{9F7D8620-6C60-46BD-98F2-2DC8DF40E2EF}" presName="spacerR" presStyleCnt="0"/>
      <dgm:spPr/>
    </dgm:pt>
    <dgm:pt modelId="{75DD7B03-EDFD-489E-8BFF-52A86146FB56}" type="pres">
      <dgm:prSet presAssocID="{397E969C-2D1F-472E-B931-FDEB38E6364F}" presName="node" presStyleLbl="node1" presStyleIdx="1" presStyleCnt="3" custScaleX="117308" custScaleY="109050">
        <dgm:presLayoutVars>
          <dgm:bulletEnabled val="1"/>
        </dgm:presLayoutVars>
      </dgm:prSet>
      <dgm:spPr/>
      <dgm:t>
        <a:bodyPr/>
        <a:lstStyle/>
        <a:p>
          <a:endParaRPr lang="zh-TW" altLang="en-US"/>
        </a:p>
      </dgm:t>
    </dgm:pt>
    <dgm:pt modelId="{85B4E7D6-D5D6-40B6-82CC-09C40963B8D0}" type="pres">
      <dgm:prSet presAssocID="{FBF43F7A-0C87-4514-B191-509259C114C4}" presName="spacerL" presStyleCnt="0"/>
      <dgm:spPr/>
    </dgm:pt>
    <dgm:pt modelId="{B2A17EBD-6DB1-4129-8814-F9315FCEFF9B}" type="pres">
      <dgm:prSet presAssocID="{FBF43F7A-0C87-4514-B191-509259C114C4}" presName="sibTrans" presStyleLbl="sibTrans2D1" presStyleIdx="1" presStyleCnt="2"/>
      <dgm:spPr>
        <a:prstGeom prst="rightArrow">
          <a:avLst/>
        </a:prstGeom>
      </dgm:spPr>
      <dgm:t>
        <a:bodyPr/>
        <a:lstStyle/>
        <a:p>
          <a:endParaRPr lang="zh-TW" altLang="en-US"/>
        </a:p>
      </dgm:t>
    </dgm:pt>
    <dgm:pt modelId="{C7E409AD-3656-4142-A224-CC4AB82FF95B}" type="pres">
      <dgm:prSet presAssocID="{FBF43F7A-0C87-4514-B191-509259C114C4}" presName="spacerR" presStyleCnt="0"/>
      <dgm:spPr/>
    </dgm:pt>
    <dgm:pt modelId="{F23D44EE-E48C-4B6C-8AA4-04CA71043BB4}" type="pres">
      <dgm:prSet presAssocID="{697C1089-3759-4363-B6A3-C1177F296A8C}" presName="node" presStyleLbl="node1" presStyleIdx="2" presStyleCnt="3" custScaleX="117308" custScaleY="109050">
        <dgm:presLayoutVars>
          <dgm:bulletEnabled val="1"/>
        </dgm:presLayoutVars>
      </dgm:prSet>
      <dgm:spPr/>
      <dgm:t>
        <a:bodyPr/>
        <a:lstStyle/>
        <a:p>
          <a:endParaRPr lang="zh-TW" altLang="en-US"/>
        </a:p>
      </dgm:t>
    </dgm:pt>
  </dgm:ptLst>
  <dgm:cxnLst>
    <dgm:cxn modelId="{CEDC8D4C-AC19-4C1A-8415-FB9BA182729D}" type="presOf" srcId="{697C1089-3759-4363-B6A3-C1177F296A8C}" destId="{F23D44EE-E48C-4B6C-8AA4-04CA71043BB4}" srcOrd="0" destOrd="0" presId="urn:microsoft.com/office/officeart/2005/8/layout/equation1"/>
    <dgm:cxn modelId="{EA173EC0-8F2F-4FEC-81B6-738E4B38A9D7}" type="presOf" srcId="{215E51BE-B6F6-4ABB-9A3C-17492242515A}" destId="{C65A8B76-FC73-42CB-AB96-2E7245819EFF}" srcOrd="0" destOrd="0" presId="urn:microsoft.com/office/officeart/2005/8/layout/equation1"/>
    <dgm:cxn modelId="{E9CD0B4E-E1D7-4921-9FC5-2860995C5F1B}" type="presOf" srcId="{11CCA29B-3587-468F-9463-5FFCEDEAFD65}" destId="{3826404A-22FA-4CA2-9F89-25CB1B4F882D}" srcOrd="0" destOrd="0" presId="urn:microsoft.com/office/officeart/2005/8/layout/equation1"/>
    <dgm:cxn modelId="{5158D850-8648-4936-88D6-07FCE4F62FFF}" type="presOf" srcId="{397E969C-2D1F-472E-B931-FDEB38E6364F}" destId="{75DD7B03-EDFD-489E-8BFF-52A86146FB56}" srcOrd="0" destOrd="0" presId="urn:microsoft.com/office/officeart/2005/8/layout/equation1"/>
    <dgm:cxn modelId="{EB5F0F58-9431-4757-9DC7-784CD9AE48EE}" srcId="{215E51BE-B6F6-4ABB-9A3C-17492242515A}" destId="{397E969C-2D1F-472E-B931-FDEB38E6364F}" srcOrd="1" destOrd="0" parTransId="{15038E99-5A65-43AE-9C29-4FAEE2BD5E57}" sibTransId="{FBF43F7A-0C87-4514-B191-509259C114C4}"/>
    <dgm:cxn modelId="{DF6D54EF-6427-4FC7-822B-635469563A79}" type="presOf" srcId="{FBF43F7A-0C87-4514-B191-509259C114C4}" destId="{B2A17EBD-6DB1-4129-8814-F9315FCEFF9B}" srcOrd="0" destOrd="0" presId="urn:microsoft.com/office/officeart/2005/8/layout/equation1"/>
    <dgm:cxn modelId="{E41618BC-401C-4057-9D40-A5706FAAE10D}" srcId="{215E51BE-B6F6-4ABB-9A3C-17492242515A}" destId="{697C1089-3759-4363-B6A3-C1177F296A8C}" srcOrd="2" destOrd="0" parTransId="{453BA8AB-752E-4AF2-AD74-BC7A0FDCE361}" sibTransId="{E948A6AE-2313-4A87-8A77-817A1741EF07}"/>
    <dgm:cxn modelId="{574A2B97-3A6C-4445-B5D6-9D94787B77CD}" srcId="{215E51BE-B6F6-4ABB-9A3C-17492242515A}" destId="{11CCA29B-3587-468F-9463-5FFCEDEAFD65}" srcOrd="0" destOrd="0" parTransId="{38CC07DB-438F-44B5-9A82-9A42C8F78F61}" sibTransId="{9F7D8620-6C60-46BD-98F2-2DC8DF40E2EF}"/>
    <dgm:cxn modelId="{ED307CF2-5784-421B-971A-512BC1215FA7}" type="presOf" srcId="{9F7D8620-6C60-46BD-98F2-2DC8DF40E2EF}" destId="{73DA138E-1CDB-4EAA-9C69-AFA7788C40C7}" srcOrd="0" destOrd="0" presId="urn:microsoft.com/office/officeart/2005/8/layout/equation1"/>
    <dgm:cxn modelId="{AFFD37E4-8927-42F4-835F-759D200EA65D}" type="presParOf" srcId="{C65A8B76-FC73-42CB-AB96-2E7245819EFF}" destId="{3826404A-22FA-4CA2-9F89-25CB1B4F882D}" srcOrd="0" destOrd="0" presId="urn:microsoft.com/office/officeart/2005/8/layout/equation1"/>
    <dgm:cxn modelId="{06A10F75-6C40-45FB-8B7D-A8E8F80810C3}" type="presParOf" srcId="{C65A8B76-FC73-42CB-AB96-2E7245819EFF}" destId="{31C73179-D3F5-4A4C-9F27-3FA243EF361D}" srcOrd="1" destOrd="0" presId="urn:microsoft.com/office/officeart/2005/8/layout/equation1"/>
    <dgm:cxn modelId="{8A105142-8567-4929-9214-DEC324B8E7EA}" type="presParOf" srcId="{C65A8B76-FC73-42CB-AB96-2E7245819EFF}" destId="{73DA138E-1CDB-4EAA-9C69-AFA7788C40C7}" srcOrd="2" destOrd="0" presId="urn:microsoft.com/office/officeart/2005/8/layout/equation1"/>
    <dgm:cxn modelId="{6438A7E8-D9AD-45C0-96AF-1CFDA591775C}" type="presParOf" srcId="{C65A8B76-FC73-42CB-AB96-2E7245819EFF}" destId="{E06EE78B-AF7C-45AA-BEF8-045350D39999}" srcOrd="3" destOrd="0" presId="urn:microsoft.com/office/officeart/2005/8/layout/equation1"/>
    <dgm:cxn modelId="{3165D89F-58DD-4739-A584-1C95CFD4FC33}" type="presParOf" srcId="{C65A8B76-FC73-42CB-AB96-2E7245819EFF}" destId="{75DD7B03-EDFD-489E-8BFF-52A86146FB56}" srcOrd="4" destOrd="0" presId="urn:microsoft.com/office/officeart/2005/8/layout/equation1"/>
    <dgm:cxn modelId="{7A19AE8F-0273-48C5-AB16-C399B719EA73}" type="presParOf" srcId="{C65A8B76-FC73-42CB-AB96-2E7245819EFF}" destId="{85B4E7D6-D5D6-40B6-82CC-09C40963B8D0}" srcOrd="5" destOrd="0" presId="urn:microsoft.com/office/officeart/2005/8/layout/equation1"/>
    <dgm:cxn modelId="{8224A9C6-3D0F-4470-AC75-D789C1ABC944}" type="presParOf" srcId="{C65A8B76-FC73-42CB-AB96-2E7245819EFF}" destId="{B2A17EBD-6DB1-4129-8814-F9315FCEFF9B}" srcOrd="6" destOrd="0" presId="urn:microsoft.com/office/officeart/2005/8/layout/equation1"/>
    <dgm:cxn modelId="{1E82B09C-2AF1-47B7-A3D5-D80C65FCBB60}" type="presParOf" srcId="{C65A8B76-FC73-42CB-AB96-2E7245819EFF}" destId="{C7E409AD-3656-4142-A224-CC4AB82FF95B}" srcOrd="7" destOrd="0" presId="urn:microsoft.com/office/officeart/2005/8/layout/equation1"/>
    <dgm:cxn modelId="{D41594B7-3253-4FC5-B8EB-FE9D02403EC4}" type="presParOf" srcId="{C65A8B76-FC73-42CB-AB96-2E7245819EFF}" destId="{F23D44EE-E48C-4B6C-8AA4-04CA71043BB4}"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42D76-4B78-8E4B-85AC-3CB4F0AF4C27}">
      <dsp:nvSpPr>
        <dsp:cNvPr id="0" name=""/>
        <dsp:cNvSpPr/>
      </dsp:nvSpPr>
      <dsp:spPr>
        <a:xfrm rot="1772226">
          <a:off x="4070281" y="3130014"/>
          <a:ext cx="860306" cy="48779"/>
        </a:xfrm>
        <a:custGeom>
          <a:avLst/>
          <a:gdLst/>
          <a:ahLst/>
          <a:cxnLst/>
          <a:rect l="0" t="0" r="0" b="0"/>
          <a:pathLst>
            <a:path>
              <a:moveTo>
                <a:pt x="0" y="24389"/>
              </a:moveTo>
              <a:lnTo>
                <a:pt x="860306" y="24389"/>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91CA59-C160-5740-8B08-3EE42E59E2A1}">
      <dsp:nvSpPr>
        <dsp:cNvPr id="0" name=""/>
        <dsp:cNvSpPr/>
      </dsp:nvSpPr>
      <dsp:spPr>
        <a:xfrm rot="19827774">
          <a:off x="4070281" y="1523381"/>
          <a:ext cx="860306" cy="48779"/>
        </a:xfrm>
        <a:custGeom>
          <a:avLst/>
          <a:gdLst/>
          <a:ahLst/>
          <a:cxnLst/>
          <a:rect l="0" t="0" r="0" b="0"/>
          <a:pathLst>
            <a:path>
              <a:moveTo>
                <a:pt x="0" y="24389"/>
              </a:moveTo>
              <a:lnTo>
                <a:pt x="860306" y="24389"/>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EBFCCDB-12B2-5E4C-AD70-E3897448828D}">
      <dsp:nvSpPr>
        <dsp:cNvPr id="0" name=""/>
        <dsp:cNvSpPr/>
      </dsp:nvSpPr>
      <dsp:spPr>
        <a:xfrm>
          <a:off x="1592055" y="860422"/>
          <a:ext cx="2981329" cy="298132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a:noFill/>
        </a:ln>
        <a:effectLst/>
      </dsp:spPr>
      <dsp:style>
        <a:lnRef idx="0">
          <a:scrgbClr r="0" g="0" b="0"/>
        </a:lnRef>
        <a:fillRef idx="3">
          <a:scrgbClr r="0" g="0" b="0"/>
        </a:fillRef>
        <a:effectRef idx="2">
          <a:scrgbClr r="0" g="0" b="0"/>
        </a:effectRef>
        <a:fontRef idx="minor">
          <a:schemeClr val="lt1"/>
        </a:fontRef>
      </dsp:style>
    </dsp:sp>
    <dsp:sp modelId="{85268D50-110F-FA43-8B8D-2004EBD0D512}">
      <dsp:nvSpPr>
        <dsp:cNvPr id="0" name=""/>
        <dsp:cNvSpPr/>
      </dsp:nvSpPr>
      <dsp:spPr>
        <a:xfrm>
          <a:off x="4758445" y="384"/>
          <a:ext cx="1788797" cy="1788797"/>
        </a:xfrm>
        <a:prstGeom prst="ellipse">
          <a:avLst/>
        </a:prstGeom>
        <a:gradFill rotWithShape="0">
          <a:gsLst>
            <a:gs pos="0">
              <a:schemeClr val="accent2">
                <a:hueOff val="-4533601"/>
                <a:satOff val="2618"/>
                <a:lumOff val="-4804"/>
                <a:alphaOff val="0"/>
                <a:satMod val="103000"/>
                <a:lumMod val="102000"/>
                <a:tint val="94000"/>
              </a:schemeClr>
            </a:gs>
            <a:gs pos="50000">
              <a:schemeClr val="accent2">
                <a:hueOff val="-4533601"/>
                <a:satOff val="2618"/>
                <a:lumOff val="-4804"/>
                <a:alphaOff val="0"/>
                <a:satMod val="110000"/>
                <a:lumMod val="100000"/>
                <a:shade val="100000"/>
              </a:schemeClr>
            </a:gs>
            <a:gs pos="100000">
              <a:schemeClr val="accent2">
                <a:hueOff val="-4533601"/>
                <a:satOff val="2618"/>
                <a:lumOff val="-48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45" tIns="29845" rIns="29845" bIns="29845" numCol="1" spcCol="1270" anchor="ctr" anchorCtr="0">
          <a:noAutofit/>
        </a:bodyPr>
        <a:lstStyle/>
        <a:p>
          <a:pPr lvl="0" algn="ctr" defTabSz="2089150">
            <a:lnSpc>
              <a:spcPct val="90000"/>
            </a:lnSpc>
            <a:spcBef>
              <a:spcPct val="0"/>
            </a:spcBef>
            <a:spcAft>
              <a:spcPct val="35000"/>
            </a:spcAft>
          </a:pPr>
          <a:r>
            <a:rPr lang="zh-TW" altLang="en-US" sz="4700" kern="1200" dirty="0" smtClean="0"/>
            <a:t>風險</a:t>
          </a:r>
          <a:endParaRPr lang="zh-TW" altLang="en-US" sz="4700" kern="1200" dirty="0"/>
        </a:p>
      </dsp:txBody>
      <dsp:txXfrm>
        <a:off x="5020408" y="262347"/>
        <a:ext cx="1264871" cy="1264871"/>
      </dsp:txXfrm>
    </dsp:sp>
    <dsp:sp modelId="{DE9563B5-F95D-9141-B49F-C9F74E0D05DE}">
      <dsp:nvSpPr>
        <dsp:cNvPr id="0" name=""/>
        <dsp:cNvSpPr/>
      </dsp:nvSpPr>
      <dsp:spPr>
        <a:xfrm>
          <a:off x="6726122" y="384"/>
          <a:ext cx="2683196" cy="1788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zh-TW" altLang="en-US" sz="1600" kern="1200" dirty="0" smtClean="0"/>
            <a:t>利率風險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流動性風險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信用風險</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操作風險</a:t>
          </a:r>
          <a:endParaRPr lang="zh-TW" altLang="en-US" sz="1600" kern="1200" dirty="0"/>
        </a:p>
        <a:p>
          <a:pPr marL="171450" lvl="1" indent="-171450" algn="l" defTabSz="711200">
            <a:lnSpc>
              <a:spcPct val="90000"/>
            </a:lnSpc>
            <a:spcBef>
              <a:spcPct val="0"/>
            </a:spcBef>
            <a:spcAft>
              <a:spcPct val="15000"/>
            </a:spcAft>
            <a:buChar char="••"/>
          </a:pPr>
          <a:r>
            <a:rPr lang="en-US" altLang="zh-TW" sz="1600" kern="1200" dirty="0" smtClean="0"/>
            <a:t>…</a:t>
          </a:r>
          <a:r>
            <a:rPr lang="zh-TW" altLang="en-US" sz="1600" kern="1200" dirty="0" smtClean="0"/>
            <a:t> </a:t>
          </a:r>
          <a:r>
            <a:rPr lang="en-US" altLang="zh-TW" sz="1600" kern="1200" dirty="0" smtClean="0"/>
            <a:t>…</a:t>
          </a:r>
          <a:endParaRPr lang="zh-TW" altLang="en-US" sz="1600" kern="1200" dirty="0"/>
        </a:p>
      </dsp:txBody>
      <dsp:txXfrm>
        <a:off x="6726122" y="384"/>
        <a:ext cx="2683196" cy="1788797"/>
      </dsp:txXfrm>
    </dsp:sp>
    <dsp:sp modelId="{6981C3F0-9299-BA41-AF27-28D72B74C60E}">
      <dsp:nvSpPr>
        <dsp:cNvPr id="0" name=""/>
        <dsp:cNvSpPr/>
      </dsp:nvSpPr>
      <dsp:spPr>
        <a:xfrm>
          <a:off x="4758445" y="2912992"/>
          <a:ext cx="1788797" cy="1788797"/>
        </a:xfrm>
        <a:prstGeom prst="ellipse">
          <a:avLst/>
        </a:prstGeom>
        <a:gradFill rotWithShape="0">
          <a:gsLst>
            <a:gs pos="0">
              <a:schemeClr val="accent2">
                <a:hueOff val="-9067202"/>
                <a:satOff val="5236"/>
                <a:lumOff val="-9607"/>
                <a:alphaOff val="0"/>
                <a:satMod val="103000"/>
                <a:lumMod val="102000"/>
                <a:tint val="94000"/>
              </a:schemeClr>
            </a:gs>
            <a:gs pos="50000">
              <a:schemeClr val="accent2">
                <a:hueOff val="-9067202"/>
                <a:satOff val="5236"/>
                <a:lumOff val="-9607"/>
                <a:alphaOff val="0"/>
                <a:satMod val="110000"/>
                <a:lumMod val="100000"/>
                <a:shade val="100000"/>
              </a:schemeClr>
            </a:gs>
            <a:gs pos="100000">
              <a:schemeClr val="accent2">
                <a:hueOff val="-9067202"/>
                <a:satOff val="5236"/>
                <a:lumOff val="-96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45" tIns="29845" rIns="29845" bIns="29845" numCol="1" spcCol="1270" anchor="ctr" anchorCtr="0">
          <a:noAutofit/>
        </a:bodyPr>
        <a:lstStyle/>
        <a:p>
          <a:pPr lvl="0" algn="ctr" defTabSz="2089150">
            <a:lnSpc>
              <a:spcPct val="90000"/>
            </a:lnSpc>
            <a:spcBef>
              <a:spcPct val="0"/>
            </a:spcBef>
            <a:spcAft>
              <a:spcPct val="35000"/>
            </a:spcAft>
          </a:pPr>
          <a:r>
            <a:rPr lang="zh-TW" altLang="en-US" sz="4700" kern="1200" dirty="0" smtClean="0"/>
            <a:t>監管</a:t>
          </a:r>
          <a:endParaRPr lang="zh-TW" altLang="en-US" sz="4700" kern="1200" dirty="0"/>
        </a:p>
      </dsp:txBody>
      <dsp:txXfrm>
        <a:off x="5020408" y="3174955"/>
        <a:ext cx="1264871" cy="1264871"/>
      </dsp:txXfrm>
    </dsp:sp>
    <dsp:sp modelId="{18C840CF-AD8E-DE4E-944A-4D4DF6BC98F1}">
      <dsp:nvSpPr>
        <dsp:cNvPr id="0" name=""/>
        <dsp:cNvSpPr/>
      </dsp:nvSpPr>
      <dsp:spPr>
        <a:xfrm>
          <a:off x="6726122" y="2912992"/>
          <a:ext cx="2683196" cy="1788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zh-TW" altLang="en-US" sz="1600" kern="1200" dirty="0" smtClean="0"/>
            <a:t>網路銀行監管</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第三方支付監管</a:t>
          </a:r>
          <a:endParaRPr lang="zh-TW" altLang="en-US" sz="1600" kern="1200" dirty="0"/>
        </a:p>
        <a:p>
          <a:pPr marL="171450" lvl="1" indent="-171450" algn="l" defTabSz="711200">
            <a:lnSpc>
              <a:spcPct val="90000"/>
            </a:lnSpc>
            <a:spcBef>
              <a:spcPct val="0"/>
            </a:spcBef>
            <a:spcAft>
              <a:spcPct val="15000"/>
            </a:spcAft>
            <a:buChar char="••"/>
          </a:pPr>
          <a:r>
            <a:rPr lang="zh-TW" altLang="en-US" sz="1600" kern="1200" dirty="0" smtClean="0"/>
            <a:t>群眾募資平台監管</a:t>
          </a:r>
          <a:endParaRPr lang="zh-TW" altLang="en-US" sz="1600" kern="1200" dirty="0"/>
        </a:p>
        <a:p>
          <a:pPr marL="171450" lvl="1" indent="-171450" algn="l" defTabSz="711200">
            <a:lnSpc>
              <a:spcPct val="90000"/>
            </a:lnSpc>
            <a:spcBef>
              <a:spcPct val="0"/>
            </a:spcBef>
            <a:spcAft>
              <a:spcPct val="15000"/>
            </a:spcAft>
            <a:buChar char="••"/>
          </a:pPr>
          <a:r>
            <a:rPr lang="en-US" altLang="zh-TW" sz="1600" kern="1200" smtClean="0"/>
            <a:t>P2P</a:t>
          </a:r>
          <a:r>
            <a:rPr lang="zh-TW" altLang="en-US" sz="1600" kern="1200" smtClean="0"/>
            <a:t>平台監管</a:t>
          </a:r>
          <a:endParaRPr lang="zh-TW" altLang="en-US" sz="1600" kern="1200" dirty="0"/>
        </a:p>
        <a:p>
          <a:pPr marL="171450" lvl="1" indent="-171450" algn="l" defTabSz="711200">
            <a:lnSpc>
              <a:spcPct val="90000"/>
            </a:lnSpc>
            <a:spcBef>
              <a:spcPct val="0"/>
            </a:spcBef>
            <a:spcAft>
              <a:spcPct val="15000"/>
            </a:spcAft>
            <a:buChar char="••"/>
          </a:pPr>
          <a:r>
            <a:rPr lang="en-US" altLang="zh-TW" sz="1600" kern="1200" dirty="0" smtClean="0"/>
            <a:t>…</a:t>
          </a:r>
          <a:r>
            <a:rPr lang="zh-TW" altLang="en-US" sz="1600" kern="1200" dirty="0" smtClean="0"/>
            <a:t> </a:t>
          </a:r>
          <a:r>
            <a:rPr lang="en-US" altLang="zh-TW" sz="1600" kern="1200" dirty="0" smtClean="0"/>
            <a:t>…</a:t>
          </a:r>
          <a:endParaRPr lang="zh-TW" altLang="en-US" sz="1600" kern="1200" dirty="0"/>
        </a:p>
      </dsp:txBody>
      <dsp:txXfrm>
        <a:off x="6726122" y="2912992"/>
        <a:ext cx="2683196" cy="17887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6404A-22FA-4CA2-9F89-25CB1B4F882D}">
      <dsp:nvSpPr>
        <dsp:cNvPr id="0" name=""/>
        <dsp:cNvSpPr/>
      </dsp:nvSpPr>
      <dsp:spPr>
        <a:xfrm>
          <a:off x="1965" y="167260"/>
          <a:ext cx="2650611" cy="254592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Tahoma"/>
              <a:cs typeface="Tahoma"/>
            </a:rPr>
            <a:t>E-Commerce</a:t>
          </a:r>
        </a:p>
        <a:p>
          <a:pPr lvl="0" algn="ctr" defTabSz="711200">
            <a:lnSpc>
              <a:spcPct val="90000"/>
            </a:lnSpc>
            <a:spcBef>
              <a:spcPct val="0"/>
            </a:spcBef>
            <a:spcAft>
              <a:spcPct val="35000"/>
            </a:spcAft>
          </a:pPr>
          <a:r>
            <a:rPr lang="en-US" altLang="zh-TW" sz="1600" b="1" kern="1200" dirty="0" smtClean="0">
              <a:latin typeface="Tahoma"/>
              <a:cs typeface="Tahoma"/>
            </a:rPr>
            <a:t>Finance  </a:t>
          </a:r>
          <a:endParaRPr lang="zh-TW" altLang="en-US" sz="1600" b="1" kern="1200" dirty="0">
            <a:latin typeface="Tahoma"/>
            <a:cs typeface="Tahoma"/>
          </a:endParaRPr>
        </a:p>
      </dsp:txBody>
      <dsp:txXfrm>
        <a:off x="390138" y="540102"/>
        <a:ext cx="1874265" cy="1800239"/>
      </dsp:txXfrm>
    </dsp:sp>
    <dsp:sp modelId="{73DA138E-1CDB-4EAA-9C69-AFA7788C40C7}">
      <dsp:nvSpPr>
        <dsp:cNvPr id="0" name=""/>
        <dsp:cNvSpPr/>
      </dsp:nvSpPr>
      <dsp:spPr>
        <a:xfrm>
          <a:off x="2849944" y="735336"/>
          <a:ext cx="1409770" cy="1409770"/>
        </a:xfrm>
        <a:prstGeom prst="mathPlus">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dirty="0"/>
        </a:p>
      </dsp:txBody>
      <dsp:txXfrm>
        <a:off x="3036809" y="1274432"/>
        <a:ext cx="1036040" cy="331578"/>
      </dsp:txXfrm>
    </dsp:sp>
    <dsp:sp modelId="{75DD7B03-EDFD-489E-8BFF-52A86146FB56}">
      <dsp:nvSpPr>
        <dsp:cNvPr id="0" name=""/>
        <dsp:cNvSpPr/>
      </dsp:nvSpPr>
      <dsp:spPr>
        <a:xfrm>
          <a:off x="4457082" y="114916"/>
          <a:ext cx="2851333" cy="2650611"/>
        </a:xfrm>
        <a:prstGeom prst="ellipse">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smtClean="0">
              <a:latin typeface="Tahoma"/>
              <a:cs typeface="Tahoma"/>
            </a:rPr>
            <a:t>Social Computing </a:t>
          </a:r>
          <a:endParaRPr lang="zh-TW" altLang="en-US" sz="1600" b="1" kern="1200" dirty="0">
            <a:latin typeface="Tahoma"/>
            <a:cs typeface="Tahoma"/>
          </a:endParaRPr>
        </a:p>
      </dsp:txBody>
      <dsp:txXfrm>
        <a:off x="4874650" y="503089"/>
        <a:ext cx="2016197" cy="1874265"/>
      </dsp:txXfrm>
    </dsp:sp>
    <dsp:sp modelId="{B2A17EBD-6DB1-4129-8814-F9315FCEFF9B}">
      <dsp:nvSpPr>
        <dsp:cNvPr id="0" name=""/>
        <dsp:cNvSpPr/>
      </dsp:nvSpPr>
      <dsp:spPr>
        <a:xfrm>
          <a:off x="7505784" y="735336"/>
          <a:ext cx="1409770" cy="1409770"/>
        </a:xfrm>
        <a:prstGeom prs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endParaRPr lang="zh-TW" altLang="en-US" sz="5000" kern="1200"/>
        </a:p>
      </dsp:txBody>
      <dsp:txXfrm>
        <a:off x="7505784" y="1087779"/>
        <a:ext cx="1057328" cy="704885"/>
      </dsp:txXfrm>
    </dsp:sp>
    <dsp:sp modelId="{F23D44EE-E48C-4B6C-8AA4-04CA71043BB4}">
      <dsp:nvSpPr>
        <dsp:cNvPr id="0" name=""/>
        <dsp:cNvSpPr/>
      </dsp:nvSpPr>
      <dsp:spPr>
        <a:xfrm>
          <a:off x="9112922" y="114916"/>
          <a:ext cx="2851333" cy="2650611"/>
        </a:xfrm>
        <a:prstGeom prst="ellipse">
          <a:avLst/>
        </a:prstGeom>
        <a:solidFill>
          <a:srgbClr val="FF33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Tahoma"/>
              <a:cs typeface="Tahoma"/>
            </a:rPr>
            <a:t>Social Commerce</a:t>
          </a:r>
        </a:p>
        <a:p>
          <a:pPr lvl="0" algn="ctr" defTabSz="711200">
            <a:lnSpc>
              <a:spcPct val="90000"/>
            </a:lnSpc>
            <a:spcBef>
              <a:spcPct val="0"/>
            </a:spcBef>
            <a:spcAft>
              <a:spcPct val="35000"/>
            </a:spcAft>
          </a:pPr>
          <a:r>
            <a:rPr lang="en-US" altLang="zh-TW" sz="1600" b="1" kern="1200" dirty="0" smtClean="0">
              <a:latin typeface="Tahoma"/>
              <a:cs typeface="Tahoma"/>
            </a:rPr>
            <a:t>Social  Finance </a:t>
          </a:r>
          <a:endParaRPr lang="zh-TW" altLang="en-US" sz="1600" b="1" kern="1200" dirty="0">
            <a:latin typeface="Tahoma"/>
            <a:cs typeface="Tahoma"/>
          </a:endParaRPr>
        </a:p>
      </dsp:txBody>
      <dsp:txXfrm>
        <a:off x="9530490" y="503089"/>
        <a:ext cx="2016197" cy="1874265"/>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2016/12/22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2016/12/22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a:t>
            </a:fld>
            <a:endParaRPr lang="zh-TW" altLang="en-US"/>
          </a:p>
        </p:txBody>
      </p:sp>
    </p:spTree>
    <p:extLst>
      <p:ext uri="{BB962C8B-B14F-4D97-AF65-F5344CB8AC3E}">
        <p14:creationId xmlns:p14="http://schemas.microsoft.com/office/powerpoint/2010/main" val="191471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14</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8790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smtClean="0">
                <a:solidFill>
                  <a:schemeClr val="tx1"/>
                </a:solidFill>
                <a:latin typeface="+mn-lt"/>
                <a:ea typeface="+mn-ea"/>
                <a:cs typeface="+mn-cs"/>
              </a:rPr>
              <a:t>一是顧客的知識</a:t>
            </a:r>
            <a:r>
              <a:rPr lang="en-US" altLang="zh-TW" sz="1200" kern="1200" dirty="0" smtClean="0">
                <a:solidFill>
                  <a:schemeClr val="tx1"/>
                </a:solidFill>
                <a:latin typeface="+mn-lt"/>
                <a:ea typeface="+mn-ea"/>
                <a:cs typeface="+mn-cs"/>
              </a:rPr>
              <a:t>(Knowledge of Customers)</a:t>
            </a:r>
            <a:r>
              <a:rPr lang="zh-TW" altLang="en-US" sz="1200" kern="1200" dirty="0" smtClean="0">
                <a:solidFill>
                  <a:schemeClr val="tx1"/>
                </a:solidFill>
                <a:latin typeface="+mn-lt"/>
                <a:ea typeface="+mn-ea"/>
                <a:cs typeface="+mn-cs"/>
              </a:rPr>
              <a:t>，包括資料整合、大數據分析與應用和數位行銷等；</a:t>
            </a:r>
          </a:p>
          <a:p>
            <a:r>
              <a:rPr lang="zh-Hant" altLang="en-US" sz="1200" kern="1200" dirty="0" smtClean="0">
                <a:solidFill>
                  <a:schemeClr val="tx1"/>
                </a:solidFill>
                <a:latin typeface="+mn-lt"/>
                <a:ea typeface="+mn-ea"/>
                <a:cs typeface="+mn-cs"/>
              </a:rPr>
              <a:t>二是多元通路的整合</a:t>
            </a:r>
            <a:r>
              <a:rPr lang="en-US" altLang="zh-Hant" sz="1200" kern="1200" dirty="0" smtClean="0">
                <a:solidFill>
                  <a:schemeClr val="tx1"/>
                </a:solidFill>
                <a:latin typeface="+mn-lt"/>
                <a:ea typeface="+mn-ea"/>
                <a:cs typeface="+mn-cs"/>
              </a:rPr>
              <a:t>(Multi-channel Integration)</a:t>
            </a:r>
            <a:r>
              <a:rPr lang="zh-Hant" altLang="en-US" sz="1200" kern="1200" dirty="0" smtClean="0">
                <a:solidFill>
                  <a:schemeClr val="tx1"/>
                </a:solidFill>
                <a:latin typeface="+mn-lt"/>
                <a:ea typeface="+mn-ea"/>
                <a:cs typeface="+mn-cs"/>
              </a:rPr>
              <a:t>，包括全通路</a:t>
            </a:r>
            <a:r>
              <a:rPr lang="en-US" altLang="zh-Hant" sz="1200" kern="1200" dirty="0" smtClean="0">
                <a:solidFill>
                  <a:schemeClr val="tx1"/>
                </a:solidFill>
                <a:latin typeface="+mn-lt"/>
                <a:ea typeface="+mn-ea"/>
                <a:cs typeface="+mn-cs"/>
              </a:rPr>
              <a:t>(</a:t>
            </a:r>
            <a:r>
              <a:rPr lang="en-US" altLang="zh-Hant" sz="1200" kern="1200" dirty="0" err="1" smtClean="0">
                <a:solidFill>
                  <a:schemeClr val="tx1"/>
                </a:solidFill>
                <a:latin typeface="+mn-lt"/>
                <a:ea typeface="+mn-ea"/>
                <a:cs typeface="+mn-cs"/>
              </a:rPr>
              <a:t>Omini</a:t>
            </a:r>
            <a:r>
              <a:rPr lang="en-US" altLang="zh-Hant" sz="1200" kern="1200" dirty="0" smtClean="0">
                <a:solidFill>
                  <a:schemeClr val="tx1"/>
                </a:solidFill>
                <a:latin typeface="+mn-lt"/>
                <a:ea typeface="+mn-ea"/>
                <a:cs typeface="+mn-cs"/>
              </a:rPr>
              <a:t>-Channel)</a:t>
            </a:r>
            <a:r>
              <a:rPr lang="zh-Hant" altLang="en-US" sz="1200" kern="1200" dirty="0" smtClean="0">
                <a:solidFill>
                  <a:schemeClr val="tx1"/>
                </a:solidFill>
                <a:latin typeface="+mn-lt"/>
                <a:ea typeface="+mn-ea"/>
                <a:cs typeface="+mn-cs"/>
              </a:rPr>
              <a:t>、客戶體驗等；</a:t>
            </a:r>
          </a:p>
          <a:p>
            <a:r>
              <a:rPr lang="zh-Hant" altLang="en-US" sz="1200" kern="1200" dirty="0" smtClean="0">
                <a:solidFill>
                  <a:schemeClr val="tx1"/>
                </a:solidFill>
                <a:latin typeface="+mn-lt"/>
                <a:ea typeface="+mn-ea"/>
                <a:cs typeface="+mn-cs"/>
              </a:rPr>
              <a:t>三是社群金融</a:t>
            </a:r>
            <a:r>
              <a:rPr lang="en-US" altLang="zh-Hant" sz="1200" kern="1200" dirty="0" smtClean="0">
                <a:solidFill>
                  <a:schemeClr val="tx1"/>
                </a:solidFill>
                <a:latin typeface="+mn-lt"/>
                <a:ea typeface="+mn-ea"/>
                <a:cs typeface="+mn-cs"/>
              </a:rPr>
              <a:t>(Social Banking)</a:t>
            </a:r>
            <a:r>
              <a:rPr lang="zh-Hant" altLang="en-US" sz="1200" kern="1200" dirty="0" smtClean="0">
                <a:solidFill>
                  <a:schemeClr val="tx1"/>
                </a:solidFill>
                <a:latin typeface="+mn-lt"/>
                <a:ea typeface="+mn-ea"/>
                <a:cs typeface="+mn-cs"/>
              </a:rPr>
              <a:t>，包括社群媒體策略、社群分析與輿情掌握等；</a:t>
            </a:r>
          </a:p>
          <a:p>
            <a:r>
              <a:rPr lang="zh-Hant" altLang="en-US" sz="1200" kern="1200" dirty="0" smtClean="0">
                <a:solidFill>
                  <a:schemeClr val="tx1"/>
                </a:solidFill>
                <a:latin typeface="+mn-lt"/>
                <a:ea typeface="+mn-ea"/>
                <a:cs typeface="+mn-cs"/>
              </a:rPr>
              <a:t>四是行動能力</a:t>
            </a:r>
            <a:r>
              <a:rPr lang="en-US" altLang="zh-Hant" sz="1200" kern="1200" dirty="0" smtClean="0">
                <a:solidFill>
                  <a:schemeClr val="tx1"/>
                </a:solidFill>
                <a:latin typeface="+mn-lt"/>
                <a:ea typeface="+mn-ea"/>
                <a:cs typeface="+mn-cs"/>
              </a:rPr>
              <a:t>(Mobility)</a:t>
            </a:r>
            <a:r>
              <a:rPr lang="zh-Hant" altLang="en-US" sz="1200" kern="1200" dirty="0" smtClean="0">
                <a:solidFill>
                  <a:schemeClr val="tx1"/>
                </a:solidFill>
                <a:latin typeface="+mn-lt"/>
                <a:ea typeface="+mn-ea"/>
                <a:cs typeface="+mn-cs"/>
              </a:rPr>
              <a:t>，透過數位科技和客戶互動、提供客戶價值與服務和增加銷售機會與客戶關係；</a:t>
            </a:r>
          </a:p>
          <a:p>
            <a:r>
              <a:rPr lang="zh-Hant" altLang="en-US" sz="1200" kern="1200" dirty="0" smtClean="0">
                <a:solidFill>
                  <a:schemeClr val="tx1"/>
                </a:solidFill>
                <a:latin typeface="+mn-lt"/>
                <a:ea typeface="+mn-ea"/>
                <a:cs typeface="+mn-cs"/>
              </a:rPr>
              <a:t>五是企業文化改變</a:t>
            </a:r>
            <a:r>
              <a:rPr lang="en-US" altLang="zh-Hant" sz="1200" kern="1200" dirty="0" smtClean="0">
                <a:solidFill>
                  <a:schemeClr val="tx1"/>
                </a:solidFill>
                <a:latin typeface="+mn-lt"/>
                <a:ea typeface="+mn-ea"/>
                <a:cs typeface="+mn-cs"/>
              </a:rPr>
              <a:t>(Cultural Change)</a:t>
            </a:r>
            <a:r>
              <a:rPr lang="zh-Hant" altLang="en-US" sz="1200" kern="1200" dirty="0" smtClean="0">
                <a:solidFill>
                  <a:schemeClr val="tx1"/>
                </a:solidFill>
                <a:latin typeface="+mn-lt"/>
                <a:ea typeface="+mn-ea"/>
                <a:cs typeface="+mn-cs"/>
              </a:rPr>
              <a:t>，也就是必須具有以客戶為核心的中心思想，以及跨部門的整合思考設計。</a:t>
            </a:r>
            <a:endParaRPr lang="en-US" altLang="zh-Hant" sz="1200" kern="1200" dirty="0" smtClean="0">
              <a:solidFill>
                <a:schemeClr val="tx1"/>
              </a:solidFill>
              <a:latin typeface="+mn-lt"/>
              <a:ea typeface="+mn-ea"/>
              <a:cs typeface="+mn-cs"/>
            </a:endParaRPr>
          </a:p>
          <a:p>
            <a:endParaRPr kumimoji="1" lang="en-US" altLang="zh-TW" sz="1200" kern="1200" dirty="0" smtClean="0">
              <a:solidFill>
                <a:schemeClr val="tx1"/>
              </a:solidFill>
              <a:latin typeface="+mn-lt"/>
              <a:ea typeface="+mn-ea"/>
              <a:cs typeface="+mn-cs"/>
            </a:endParaRPr>
          </a:p>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p>
          <a:p>
            <a:r>
              <a:rPr kumimoji="1" lang="en-US" altLang="zh-TW" dirty="0" smtClean="0"/>
              <a:t>https://read01.com/5mmDeD.html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358662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29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jpe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 Id="rId5" Type="http://schemas.openxmlformats.org/officeDocument/2006/relationships/image" Target="../media/image61.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7.xml"/><Relationship Id="rId4" Type="http://schemas.openxmlformats.org/officeDocument/2006/relationships/image" Target="../media/image72.jp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7.xml"/><Relationship Id="rId4" Type="http://schemas.openxmlformats.org/officeDocument/2006/relationships/image" Target="../media/image75.jpg"/></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gif"/><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xfrm>
            <a:off x="1213457" y="1798656"/>
            <a:ext cx="9515600" cy="1363200"/>
          </a:xfrm>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smtClean="0">
                <a:latin typeface="+mn-ea"/>
                <a:ea typeface="+mn-ea"/>
                <a:cs typeface="+mj-cs"/>
                <a:sym typeface="Helvetica"/>
              </a:rPr>
              <a:t>數位</a:t>
            </a:r>
            <a:r>
              <a:rPr lang="zh-TW" altLang="en-US" dirty="0" smtClean="0">
                <a:latin typeface="+mn-ea"/>
                <a:ea typeface="+mn-ea"/>
                <a:cs typeface="+mj-cs"/>
                <a:sym typeface="Helvetica"/>
              </a:rPr>
              <a:t>金融</a:t>
            </a:r>
            <a:r>
              <a:rPr lang="zh-TW" altLang="en-US" dirty="0" smtClean="0">
                <a:latin typeface="+mn-ea"/>
                <a:ea typeface="+mn-ea"/>
              </a:rPr>
              <a:t>與群眾計算</a:t>
            </a:r>
            <a:endParaRPr dirty="0">
              <a:latin typeface="+mn-ea"/>
              <a:ea typeface="+mn-ea"/>
              <a:cs typeface="+mj-cs"/>
              <a:sym typeface="Helvetica"/>
            </a:endParaRPr>
          </a:p>
        </p:txBody>
      </p:sp>
      <p:sp>
        <p:nvSpPr>
          <p:cNvPr id="2" name="子標題 1"/>
          <p:cNvSpPr>
            <a:spLocks noGrp="1"/>
          </p:cNvSpPr>
          <p:nvPr>
            <p:ph type="subTitle" idx="1"/>
          </p:nvPr>
        </p:nvSpPr>
        <p:spPr>
          <a:xfrm>
            <a:off x="2109404" y="2967444"/>
            <a:ext cx="7629682" cy="1056800"/>
          </a:xfrm>
        </p:spPr>
        <p:txBody>
          <a:bodyPr>
            <a:normAutofit/>
          </a:bodyPr>
          <a:lstStyle/>
          <a:p>
            <a:r>
              <a:rPr kumimoji="1" lang="en-US" altLang="zh-TW" b="1" dirty="0" smtClean="0">
                <a:solidFill>
                  <a:schemeClr val="accent2"/>
                </a:solidFill>
                <a:latin typeface="+mn-ea"/>
              </a:rPr>
              <a:t>Digital </a:t>
            </a:r>
            <a:r>
              <a:rPr kumimoji="1" lang="en-US" altLang="zh-TW" b="1" dirty="0" smtClean="0">
                <a:solidFill>
                  <a:schemeClr val="accent2"/>
                </a:solidFill>
                <a:latin typeface="+mn-ea"/>
              </a:rPr>
              <a:t>Finance &amp; Crowd Computing </a:t>
            </a:r>
            <a:endParaRPr kumimoji="1" lang="en-US" altLang="zh-TW" b="1" dirty="0">
              <a:solidFill>
                <a:schemeClr val="accent2"/>
              </a:solidFill>
              <a:latin typeface="+mn-ea"/>
            </a:endParaRPr>
          </a:p>
        </p:txBody>
      </p:sp>
      <p:sp>
        <p:nvSpPr>
          <p:cNvPr id="6" name="頁尾版面配置區 1"/>
          <p:cNvSpPr txBox="1">
            <a:spLocks/>
          </p:cNvSpPr>
          <p:nvPr/>
        </p:nvSpPr>
        <p:spPr>
          <a:xfrm>
            <a:off x="1191273" y="3764478"/>
            <a:ext cx="9095510" cy="178657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600" kern="0" smtClean="0">
                <a:solidFill>
                  <a:srgbClr val="002060"/>
                </a:solidFill>
                <a:latin typeface="+mn-ea"/>
              </a:rPr>
              <a:t>李永銘 博士</a:t>
            </a:r>
            <a:endParaRPr lang="en-US" altLang="zh-TW" sz="3600" kern="0" dirty="0" smtClean="0">
              <a:solidFill>
                <a:srgbClr val="002060"/>
              </a:solidFill>
              <a:latin typeface="+mn-ea"/>
            </a:endParaRPr>
          </a:p>
          <a:p>
            <a:pPr algn="ctr"/>
            <a:r>
              <a:rPr lang="zh-TW" altLang="en-US" sz="3600" kern="0" dirty="0" smtClean="0">
                <a:solidFill>
                  <a:srgbClr val="002060"/>
                </a:solidFill>
                <a:latin typeface="+mn-ea"/>
              </a:rPr>
              <a:t>國立交通大學資訊管理研究所教授</a:t>
            </a:r>
            <a:endParaRPr lang="zh-TW" altLang="en-US" sz="3600" kern="0" dirty="0">
              <a:solidFill>
                <a:srgbClr val="002060"/>
              </a:solidFill>
              <a:latin typeface="+mn-ea"/>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金融行業服務形式的改變</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29" name="內容版面配置區 6"/>
          <p:cNvPicPr>
            <a:picLocks noGrp="1" noChangeAspect="1"/>
          </p:cNvPicPr>
          <p:nvPr>
            <p:ph idx="1"/>
          </p:nvPr>
        </p:nvPicPr>
        <p:blipFill>
          <a:blip r:embed="rId2"/>
          <a:stretch>
            <a:fillRect/>
          </a:stretch>
        </p:blipFill>
        <p:spPr>
          <a:xfrm>
            <a:off x="374395" y="1252540"/>
            <a:ext cx="4601641" cy="880994"/>
          </a:xfrm>
          <a:prstGeom prst="rect">
            <a:avLst/>
          </a:prstGeom>
        </p:spPr>
      </p:pic>
      <p:pic>
        <p:nvPicPr>
          <p:cNvPr id="30" name="圖片 29"/>
          <p:cNvPicPr>
            <a:picLocks noChangeAspect="1"/>
          </p:cNvPicPr>
          <p:nvPr/>
        </p:nvPicPr>
        <p:blipFill>
          <a:blip r:embed="rId3"/>
          <a:stretch>
            <a:fillRect/>
          </a:stretch>
        </p:blipFill>
        <p:spPr>
          <a:xfrm>
            <a:off x="749284" y="2255909"/>
            <a:ext cx="4875130" cy="936208"/>
          </a:xfrm>
          <a:prstGeom prst="rect">
            <a:avLst/>
          </a:prstGeom>
        </p:spPr>
      </p:pic>
      <p:pic>
        <p:nvPicPr>
          <p:cNvPr id="31" name="圖片 30"/>
          <p:cNvPicPr>
            <a:picLocks noChangeAspect="1"/>
          </p:cNvPicPr>
          <p:nvPr/>
        </p:nvPicPr>
        <p:blipFill>
          <a:blip r:embed="rId4"/>
          <a:stretch>
            <a:fillRect/>
          </a:stretch>
        </p:blipFill>
        <p:spPr>
          <a:xfrm>
            <a:off x="1282102" y="3272997"/>
            <a:ext cx="4843708" cy="927337"/>
          </a:xfrm>
          <a:prstGeom prst="rect">
            <a:avLst/>
          </a:prstGeom>
        </p:spPr>
      </p:pic>
      <p:pic>
        <p:nvPicPr>
          <p:cNvPr id="32" name="圖片 31"/>
          <p:cNvPicPr>
            <a:picLocks noChangeAspect="1"/>
          </p:cNvPicPr>
          <p:nvPr/>
        </p:nvPicPr>
        <p:blipFill>
          <a:blip r:embed="rId5"/>
          <a:stretch>
            <a:fillRect/>
          </a:stretch>
        </p:blipFill>
        <p:spPr>
          <a:xfrm>
            <a:off x="2375543" y="5322469"/>
            <a:ext cx="5092605" cy="978544"/>
          </a:xfrm>
          <a:prstGeom prst="rect">
            <a:avLst/>
          </a:prstGeom>
        </p:spPr>
      </p:pic>
      <p:pic>
        <p:nvPicPr>
          <p:cNvPr id="33" name="圖片 32"/>
          <p:cNvPicPr>
            <a:picLocks noChangeAspect="1"/>
          </p:cNvPicPr>
          <p:nvPr/>
        </p:nvPicPr>
        <p:blipFill>
          <a:blip r:embed="rId6"/>
          <a:stretch>
            <a:fillRect/>
          </a:stretch>
        </p:blipFill>
        <p:spPr>
          <a:xfrm>
            <a:off x="1840573" y="4297054"/>
            <a:ext cx="4843303" cy="927804"/>
          </a:xfrm>
          <a:prstGeom prst="rect">
            <a:avLst/>
          </a:prstGeom>
        </p:spPr>
      </p:pic>
      <p:sp>
        <p:nvSpPr>
          <p:cNvPr id="34" name="文字方塊 33"/>
          <p:cNvSpPr txBox="1"/>
          <p:nvPr/>
        </p:nvSpPr>
        <p:spPr>
          <a:xfrm>
            <a:off x="5214985" y="1609185"/>
            <a:ext cx="4118279" cy="461665"/>
          </a:xfrm>
          <a:prstGeom prst="rect">
            <a:avLst/>
          </a:prstGeom>
          <a:noFill/>
        </p:spPr>
        <p:txBody>
          <a:bodyPr wrap="square" rtlCol="0">
            <a:spAutoFit/>
          </a:bodyPr>
          <a:lstStyle/>
          <a:p>
            <a:r>
              <a:rPr lang="zh-TW" altLang="en-US" sz="2400" b="1" dirty="0" smtClean="0">
                <a:solidFill>
                  <a:srgbClr val="FF9933"/>
                </a:solidFill>
              </a:rPr>
              <a:t>銀行轉帳              線上支付</a:t>
            </a:r>
            <a:endParaRPr lang="zh-TW" altLang="en-US" sz="2400" b="1" dirty="0">
              <a:solidFill>
                <a:srgbClr val="FF9933"/>
              </a:solidFill>
            </a:endParaRPr>
          </a:p>
        </p:txBody>
      </p:sp>
      <p:sp>
        <p:nvSpPr>
          <p:cNvPr id="35" name="文字方塊 34"/>
          <p:cNvSpPr txBox="1"/>
          <p:nvPr/>
        </p:nvSpPr>
        <p:spPr>
          <a:xfrm>
            <a:off x="5839022" y="2639023"/>
            <a:ext cx="4118279" cy="461665"/>
          </a:xfrm>
          <a:prstGeom prst="rect">
            <a:avLst/>
          </a:prstGeom>
          <a:noFill/>
        </p:spPr>
        <p:txBody>
          <a:bodyPr wrap="square" rtlCol="0">
            <a:spAutoFit/>
          </a:bodyPr>
          <a:lstStyle/>
          <a:p>
            <a:r>
              <a:rPr lang="zh-TW" altLang="en-US" sz="2400" b="1" dirty="0" smtClean="0">
                <a:solidFill>
                  <a:srgbClr val="FF9933"/>
                </a:solidFill>
              </a:rPr>
              <a:t>公司債券             </a:t>
            </a:r>
            <a:r>
              <a:rPr lang="en-US" altLang="zh-TW" sz="2400" b="1" dirty="0" smtClean="0">
                <a:solidFill>
                  <a:srgbClr val="FF9933"/>
                </a:solidFill>
              </a:rPr>
              <a:t>P2P</a:t>
            </a:r>
            <a:r>
              <a:rPr lang="zh-TW" altLang="en-US" sz="2400" b="1" dirty="0" smtClean="0">
                <a:solidFill>
                  <a:srgbClr val="FF9933"/>
                </a:solidFill>
              </a:rPr>
              <a:t>網貸</a:t>
            </a:r>
            <a:endParaRPr lang="zh-TW" altLang="en-US" sz="2400" b="1" dirty="0">
              <a:solidFill>
                <a:srgbClr val="FF9933"/>
              </a:solidFill>
            </a:endParaRPr>
          </a:p>
        </p:txBody>
      </p:sp>
      <p:sp>
        <p:nvSpPr>
          <p:cNvPr id="36" name="文字方塊 35"/>
          <p:cNvSpPr txBox="1"/>
          <p:nvPr/>
        </p:nvSpPr>
        <p:spPr>
          <a:xfrm>
            <a:off x="6492875" y="3736665"/>
            <a:ext cx="3902332" cy="461665"/>
          </a:xfrm>
          <a:prstGeom prst="rect">
            <a:avLst/>
          </a:prstGeom>
          <a:noFill/>
        </p:spPr>
        <p:txBody>
          <a:bodyPr wrap="square" rtlCol="0">
            <a:spAutoFit/>
          </a:bodyPr>
          <a:lstStyle/>
          <a:p>
            <a:r>
              <a:rPr lang="zh-TW" altLang="en-US" sz="2400" b="1" dirty="0" smtClean="0">
                <a:solidFill>
                  <a:srgbClr val="FF9933"/>
                </a:solidFill>
              </a:rPr>
              <a:t>股票            群眾募資</a:t>
            </a:r>
            <a:endParaRPr lang="zh-TW" altLang="en-US" sz="2400" b="1" dirty="0">
              <a:solidFill>
                <a:srgbClr val="FF9933"/>
              </a:solidFill>
            </a:endParaRPr>
          </a:p>
        </p:txBody>
      </p:sp>
      <p:sp>
        <p:nvSpPr>
          <p:cNvPr id="37" name="文字方塊 36"/>
          <p:cNvSpPr txBox="1"/>
          <p:nvPr/>
        </p:nvSpPr>
        <p:spPr>
          <a:xfrm>
            <a:off x="6969125" y="4752332"/>
            <a:ext cx="3931468" cy="461665"/>
          </a:xfrm>
          <a:prstGeom prst="rect">
            <a:avLst/>
          </a:prstGeom>
          <a:noFill/>
        </p:spPr>
        <p:txBody>
          <a:bodyPr wrap="square" rtlCol="0">
            <a:spAutoFit/>
          </a:bodyPr>
          <a:lstStyle/>
          <a:p>
            <a:r>
              <a:rPr lang="zh-TW" altLang="en-US" sz="2400" b="1" dirty="0" smtClean="0">
                <a:solidFill>
                  <a:srgbClr val="FF9933"/>
                </a:solidFill>
              </a:rPr>
              <a:t>存款            理財產品</a:t>
            </a:r>
            <a:endParaRPr lang="zh-TW" altLang="en-US" sz="2400" b="1" dirty="0">
              <a:solidFill>
                <a:srgbClr val="FF9933"/>
              </a:solidFill>
            </a:endParaRPr>
          </a:p>
        </p:txBody>
      </p:sp>
      <p:sp>
        <p:nvSpPr>
          <p:cNvPr id="38" name="文字方塊 37"/>
          <p:cNvSpPr txBox="1"/>
          <p:nvPr/>
        </p:nvSpPr>
        <p:spPr>
          <a:xfrm>
            <a:off x="7468149" y="5826598"/>
            <a:ext cx="4723852" cy="461665"/>
          </a:xfrm>
          <a:prstGeom prst="rect">
            <a:avLst/>
          </a:prstGeom>
          <a:noFill/>
        </p:spPr>
        <p:txBody>
          <a:bodyPr wrap="square" rtlCol="0">
            <a:spAutoFit/>
          </a:bodyPr>
          <a:lstStyle/>
          <a:p>
            <a:r>
              <a:rPr lang="zh-TW" altLang="en-US" sz="2400" b="1" dirty="0" smtClean="0">
                <a:solidFill>
                  <a:srgbClr val="FF9933"/>
                </a:solidFill>
              </a:rPr>
              <a:t>投資理財            理財機器人</a:t>
            </a:r>
            <a:endParaRPr lang="zh-TW" altLang="en-US" sz="2400" b="1" dirty="0">
              <a:solidFill>
                <a:srgbClr val="FF9933"/>
              </a:solidFill>
            </a:endParaRPr>
          </a:p>
        </p:txBody>
      </p:sp>
      <p:cxnSp>
        <p:nvCxnSpPr>
          <p:cNvPr id="39" name="直線接點 38"/>
          <p:cNvCxnSpPr/>
          <p:nvPr/>
        </p:nvCxnSpPr>
        <p:spPr>
          <a:xfrm>
            <a:off x="4847891" y="2120980"/>
            <a:ext cx="4137359" cy="6270"/>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0" name="直線接點 39"/>
          <p:cNvCxnSpPr/>
          <p:nvPr/>
        </p:nvCxnSpPr>
        <p:spPr>
          <a:xfrm>
            <a:off x="5491845" y="3178275"/>
            <a:ext cx="4001405" cy="28475"/>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1" name="直線接點 40"/>
          <p:cNvCxnSpPr/>
          <p:nvPr/>
        </p:nvCxnSpPr>
        <p:spPr>
          <a:xfrm>
            <a:off x="5991709" y="4186968"/>
            <a:ext cx="3676166" cy="403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2" name="直線接點 41"/>
          <p:cNvCxnSpPr/>
          <p:nvPr/>
        </p:nvCxnSpPr>
        <p:spPr>
          <a:xfrm>
            <a:off x="6573159" y="5216683"/>
            <a:ext cx="3666216" cy="619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3" name="直線接點 42"/>
          <p:cNvCxnSpPr/>
          <p:nvPr/>
        </p:nvCxnSpPr>
        <p:spPr>
          <a:xfrm flipV="1">
            <a:off x="7367167" y="6230462"/>
            <a:ext cx="4523208" cy="30889"/>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sp>
        <p:nvSpPr>
          <p:cNvPr id="44" name="左-右雙向箭號 43"/>
          <p:cNvSpPr/>
          <p:nvPr/>
        </p:nvSpPr>
        <p:spPr>
          <a:xfrm>
            <a:off x="6797072" y="175439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5" name="左-右雙向箭號 44"/>
          <p:cNvSpPr/>
          <p:nvPr/>
        </p:nvSpPr>
        <p:spPr>
          <a:xfrm>
            <a:off x="7345776" y="281302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左-右雙向箭號 45"/>
          <p:cNvSpPr/>
          <p:nvPr/>
        </p:nvSpPr>
        <p:spPr>
          <a:xfrm>
            <a:off x="7345776" y="385889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左-右雙向箭號 46"/>
          <p:cNvSpPr/>
          <p:nvPr/>
        </p:nvSpPr>
        <p:spPr>
          <a:xfrm>
            <a:off x="7850487" y="487228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8" name="左-右雙向箭號 47"/>
          <p:cNvSpPr/>
          <p:nvPr/>
        </p:nvSpPr>
        <p:spPr>
          <a:xfrm>
            <a:off x="8888890" y="599721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2975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3418695192"/>
              </p:ext>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gridCol w="4370388"/>
                <a:gridCol w="4370388"/>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tr>
            </a:tbl>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1250653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Tree>
    <p:extLst>
      <p:ext uri="{BB962C8B-B14F-4D97-AF65-F5344CB8AC3E}">
        <p14:creationId xmlns:p14="http://schemas.microsoft.com/office/powerpoint/2010/main" val="3418823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6642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dirty="0" smtClean="0">
                <a:latin typeface="+mn-ea"/>
                <a:ea typeface="+mn-ea"/>
              </a:rPr>
              <a:t>互聯網金融服務創新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11002297" cy="4696591"/>
          </a:xfrm>
        </p:spPr>
        <p:txBody>
          <a:bodyPr>
            <a:normAutofit/>
          </a:bodyPr>
          <a:lstStyle/>
          <a:p>
            <a:pPr marL="0" indent="0">
              <a:lnSpc>
                <a:spcPct val="120000"/>
              </a:lnSpc>
              <a:buNone/>
            </a:pPr>
            <a:r>
              <a:rPr lang="zh-TW" altLang="en-US" sz="2800" dirty="0" smtClean="0"/>
              <a:t>互聯網金融服務：</a:t>
            </a:r>
            <a:r>
              <a:rPr lang="zh-TW" altLang="en-US" sz="2800" dirty="0"/>
              <a:t>互聯網支付貨幣、互聯網信貸、供應鏈金融、融資、跨界合作金融、中間業務、貨幣匯兌、支付工具、行動支付等金融業務。</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14</a:t>
            </a:fld>
            <a:endParaRPr lang="en-US" altLang="zh-TW"/>
          </a:p>
        </p:txBody>
      </p:sp>
      <p:sp>
        <p:nvSpPr>
          <p:cNvPr id="3" name="頁尾版面配置區 2"/>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744" y="3259222"/>
            <a:ext cx="6224512" cy="2917740"/>
          </a:xfrm>
          <a:prstGeom prst="rect">
            <a:avLst/>
          </a:prstGeom>
        </p:spPr>
      </p:pic>
    </p:spTree>
    <p:extLst>
      <p:ext uri="{BB962C8B-B14F-4D97-AF65-F5344CB8AC3E}">
        <p14:creationId xmlns:p14="http://schemas.microsoft.com/office/powerpoint/2010/main" val="291782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Tree>
    <p:extLst>
      <p:ext uri="{BB962C8B-B14F-4D97-AF65-F5344CB8AC3E}">
        <p14:creationId xmlns:p14="http://schemas.microsoft.com/office/powerpoint/2010/main" val="469957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0" y="1933575"/>
            <a:ext cx="5075261"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328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234" y="1669644"/>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819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8874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1084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a:t>
            </a:r>
            <a:endParaRPr kumimoji="1" lang="zh-TW" altLang="en-US" sz="3600"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a:t>
            </a:r>
            <a:r>
              <a:rPr lang="zh-TW" altLang="en-US" dirty="0" smtClean="0"/>
              <a:t>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
        <p:nvSpPr>
          <p:cNvPr id="7" name="內容版面配置區 6"/>
          <p:cNvSpPr>
            <a:spLocks noGrp="1"/>
          </p:cNvSpPr>
          <p:nvPr>
            <p:ph idx="1"/>
          </p:nvPr>
        </p:nvSpPr>
        <p:spPr/>
        <p:txBody>
          <a:bodyPr/>
          <a:lstStyle/>
          <a:p>
            <a:pPr marL="457200" indent="-457200">
              <a:lnSpc>
                <a:spcPct val="150000"/>
              </a:lnSpc>
            </a:pPr>
            <a:r>
              <a:rPr lang="zh-TW" altLang="zh-TW" sz="2400" dirty="0"/>
              <a:t>主要是指只具備</a:t>
            </a:r>
            <a:r>
              <a:rPr lang="zh-TW" altLang="zh-TW" sz="2400" b="1" dirty="0"/>
              <a:t>存款</a:t>
            </a:r>
            <a:r>
              <a:rPr lang="zh-TW" altLang="zh-TW" sz="2400" dirty="0"/>
              <a:t>、</a:t>
            </a:r>
            <a:r>
              <a:rPr lang="zh-TW" altLang="zh-TW" sz="2400" b="1" dirty="0"/>
              <a:t>貸款</a:t>
            </a:r>
            <a:r>
              <a:rPr lang="zh-TW" altLang="zh-TW" sz="2400" dirty="0"/>
              <a:t>和</a:t>
            </a:r>
            <a:r>
              <a:rPr lang="zh-TW" altLang="zh-TW" sz="2400" b="1" dirty="0"/>
              <a:t>結算</a:t>
            </a:r>
            <a:r>
              <a:rPr lang="zh-TW" altLang="zh-TW" sz="2400" dirty="0"/>
              <a:t>三大傳統業務的金融活動。</a:t>
            </a:r>
            <a:r>
              <a:rPr lang="zh-TW" altLang="zh-TW" sz="2400" b="1" dirty="0"/>
              <a:t>金融是貨幣流通和信用活動以及與之相聯繫的經濟活動的總稱</a:t>
            </a:r>
            <a:r>
              <a:rPr lang="zh-TW" altLang="en-US" sz="2400" dirty="0"/>
              <a:t>。</a:t>
            </a:r>
            <a:endParaRPr lang="en-US" altLang="zh-TW" sz="2400" dirty="0"/>
          </a:p>
          <a:p>
            <a:pPr marL="457200" indent="-457200">
              <a:lnSpc>
                <a:spcPct val="150000"/>
              </a:lnSpc>
            </a:pPr>
            <a:r>
              <a:rPr lang="zh-TW" altLang="zh-TW" sz="2400" dirty="0"/>
              <a:t>廣義的金融</a:t>
            </a:r>
            <a:r>
              <a:rPr lang="zh-TW" altLang="en-US" sz="2400" dirty="0"/>
              <a:t>：</a:t>
            </a:r>
            <a:r>
              <a:rPr lang="zh-TW" altLang="zh-TW" sz="2400" dirty="0"/>
              <a:t>泛指一切與信用貨幣的發行、保管、兌換、結算，融通有關的經濟活動，甚至包括金銀的買賣</a:t>
            </a:r>
            <a:r>
              <a:rPr lang="zh-TW" altLang="en-US" sz="2400" dirty="0"/>
              <a:t>。</a:t>
            </a:r>
            <a:endParaRPr lang="en-US" altLang="zh-TW" sz="2400" dirty="0"/>
          </a:p>
          <a:p>
            <a:pPr marL="457200" indent="-457200">
              <a:lnSpc>
                <a:spcPct val="150000"/>
              </a:lnSpc>
            </a:pPr>
            <a:r>
              <a:rPr lang="zh-TW" altLang="zh-TW" sz="2400" dirty="0"/>
              <a:t>狹義的金融</a:t>
            </a:r>
            <a:r>
              <a:rPr lang="zh-TW" altLang="en-US" sz="2400" dirty="0"/>
              <a:t>：</a:t>
            </a:r>
            <a:r>
              <a:rPr lang="zh-TW" altLang="zh-TW" sz="2400" dirty="0"/>
              <a:t>專指信用貨幣的融通</a:t>
            </a:r>
            <a:endParaRPr lang="zh-TW" altLang="en-US" dirty="0"/>
          </a:p>
        </p:txBody>
      </p:sp>
      <p:pic>
        <p:nvPicPr>
          <p:cNvPr id="30" name="圖片 29"/>
          <p:cNvPicPr>
            <a:picLocks noChangeAspect="1"/>
          </p:cNvPicPr>
          <p:nvPr/>
        </p:nvPicPr>
        <p:blipFill>
          <a:blip r:embed="rId3"/>
          <a:stretch>
            <a:fillRect/>
          </a:stretch>
        </p:blipFill>
        <p:spPr>
          <a:xfrm>
            <a:off x="8318051" y="3504198"/>
            <a:ext cx="2526544" cy="2526544"/>
          </a:xfrm>
          <a:prstGeom prst="rect">
            <a:avLst/>
          </a:prstGeom>
        </p:spPr>
      </p:pic>
    </p:spTree>
    <p:extLst>
      <p:ext uri="{BB962C8B-B14F-4D97-AF65-F5344CB8AC3E}">
        <p14:creationId xmlns:p14="http://schemas.microsoft.com/office/powerpoint/2010/main" val="2756263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4828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7" name="圖片 6"/>
          <p:cNvPicPr>
            <a:picLocks noChangeAspect="1"/>
          </p:cNvPicPr>
          <p:nvPr/>
        </p:nvPicPr>
        <p:blipFill>
          <a:blip r:embed="rId2"/>
          <a:stretch>
            <a:fillRect/>
          </a:stretch>
        </p:blipFill>
        <p:spPr>
          <a:xfrm>
            <a:off x="5374970" y="1738648"/>
            <a:ext cx="6456421" cy="3783868"/>
          </a:xfrm>
          <a:prstGeom prst="rect">
            <a:avLst/>
          </a:prstGeom>
        </p:spPr>
      </p:pic>
    </p:spTree>
    <p:extLst>
      <p:ext uri="{BB962C8B-B14F-4D97-AF65-F5344CB8AC3E}">
        <p14:creationId xmlns:p14="http://schemas.microsoft.com/office/powerpoint/2010/main" val="4228214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11" name="圖片 10"/>
          <p:cNvPicPr>
            <a:picLocks noChangeAspect="1"/>
          </p:cNvPicPr>
          <p:nvPr/>
        </p:nvPicPr>
        <p:blipFill rotWithShape="1">
          <a:blip r:embed="rId2"/>
          <a:srcRect l="2602"/>
          <a:stretch/>
        </p:blipFill>
        <p:spPr>
          <a:xfrm>
            <a:off x="480285" y="1727199"/>
            <a:ext cx="5952884" cy="3985555"/>
          </a:xfrm>
          <a:prstGeom prst="rect">
            <a:avLst/>
          </a:prstGeom>
        </p:spPr>
      </p:pic>
    </p:spTree>
    <p:extLst>
      <p:ext uri="{BB962C8B-B14F-4D97-AF65-F5344CB8AC3E}">
        <p14:creationId xmlns:p14="http://schemas.microsoft.com/office/powerpoint/2010/main" val="3672132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Tree>
    <p:extLst>
      <p:ext uri="{BB962C8B-B14F-4D97-AF65-F5344CB8AC3E}">
        <p14:creationId xmlns:p14="http://schemas.microsoft.com/office/powerpoint/2010/main" val="2517289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p:cNvGrpSpPr/>
          <p:nvPr/>
        </p:nvGrpSpPr>
        <p:grpSpPr>
          <a:xfrm>
            <a:off x="6247604" y="3832561"/>
            <a:ext cx="5904000" cy="2899999"/>
            <a:chOff x="6247604" y="3832561"/>
            <a:chExt cx="5904000" cy="2899999"/>
          </a:xfrm>
        </p:grpSpPr>
        <p:pic>
          <p:nvPicPr>
            <p:cNvPr id="8" name="圖片 7" descr="21963.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47604" y="3832561"/>
              <a:ext cx="5904000" cy="2529563"/>
            </a:xfrm>
            <a:prstGeom prst="rect">
              <a:avLst/>
            </a:prstGeom>
          </p:spPr>
        </p:pic>
        <p:sp>
          <p:nvSpPr>
            <p:cNvPr id="9" name="矩形 8"/>
            <p:cNvSpPr/>
            <p:nvPr/>
          </p:nvSpPr>
          <p:spPr>
            <a:xfrm>
              <a:off x="7819922" y="6388876"/>
              <a:ext cx="2759364" cy="343684"/>
            </a:xfrm>
            <a:prstGeom prst="rect">
              <a:avLst/>
            </a:prstGeom>
          </p:spPr>
          <p:txBody>
            <a:bodyPr wrap="none">
              <a:spAutoFit/>
            </a:bodyPr>
            <a:lstStyle/>
            <a:p>
              <a:pPr marL="109537" indent="0" algn="ctr">
                <a:lnSpc>
                  <a:spcPct val="120000"/>
                </a:lnSpc>
                <a:buNone/>
              </a:pPr>
              <a:r>
                <a:rPr lang="zh-TW" altLang="en-US" sz="1400" dirty="0" smtClean="0">
                  <a:latin typeface="+mj-ea"/>
                </a:rPr>
                <a:t>圖片來源：</a:t>
              </a:r>
              <a:r>
                <a:rPr lang="en-US" altLang="zh-TW" sz="1400" dirty="0"/>
                <a:t>https://</a:t>
              </a:r>
              <a:r>
                <a:rPr lang="en-US" altLang="zh-TW" sz="1400" dirty="0" err="1"/>
                <a:t>flic.kr</a:t>
              </a:r>
              <a:r>
                <a:rPr lang="en-US" altLang="zh-TW" sz="1400" dirty="0"/>
                <a:t>/p/</a:t>
              </a:r>
              <a:r>
                <a:rPr lang="en-US" altLang="zh-TW" sz="1400" dirty="0" err="1"/>
                <a:t>tSxePP</a:t>
              </a:r>
              <a:endParaRPr lang="en-US" altLang="zh-TW" sz="1400" dirty="0">
                <a:latin typeface="+mj-ea"/>
              </a:endParaRPr>
            </a:p>
          </p:txBody>
        </p:sp>
      </p:grpSp>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1/2</a:t>
            </a:r>
            <a:r>
              <a:rPr kumimoji="1" lang="zh-TW" altLang="en-US" sz="3600" dirty="0" smtClean="0"/>
              <a:t>） </a:t>
            </a:r>
            <a:r>
              <a:rPr kumimoji="1" lang="en-US" altLang="zh-TW" sz="3600" dirty="0" smtClean="0"/>
              <a:t>–</a:t>
            </a:r>
            <a:r>
              <a:rPr kumimoji="1" lang="zh-TW" altLang="en-US" sz="3600" dirty="0" smtClean="0"/>
              <a:t> 科技業</a:t>
            </a:r>
            <a:r>
              <a:rPr kumimoji="1" lang="en-US" altLang="zh-TW" sz="3600" dirty="0"/>
              <a:t>/</a:t>
            </a:r>
            <a:r>
              <a:rPr kumimoji="1" lang="zh-TW" altLang="en-US" sz="3600" dirty="0" smtClean="0"/>
              <a:t>電商業</a:t>
            </a:r>
            <a:endParaRPr kumimoji="1" lang="zh-TW" altLang="en-US" sz="3600" dirty="0"/>
          </a:p>
        </p:txBody>
      </p:sp>
      <p:sp>
        <p:nvSpPr>
          <p:cNvPr id="3" name="內容版面配置區 2"/>
          <p:cNvSpPr>
            <a:spLocks noGrp="1"/>
          </p:cNvSpPr>
          <p:nvPr>
            <p:ph idx="1"/>
          </p:nvPr>
        </p:nvSpPr>
        <p:spPr/>
        <p:txBody>
          <a:bodyPr>
            <a:noAutofit/>
          </a:bodyPr>
          <a:lstStyle/>
          <a:p>
            <a:r>
              <a:rPr kumimoji="1" lang="zh-TW" altLang="en-US" sz="2400" dirty="0" smtClean="0"/>
              <a:t>利用行動網路的低成本，搶佔支付市場（電子支付、行動支付）</a:t>
            </a:r>
            <a:endParaRPr kumimoji="1" lang="en-US" altLang="zh-TW" sz="2400" dirty="0" smtClean="0"/>
          </a:p>
          <a:p>
            <a:r>
              <a:rPr kumimoji="1" lang="zh-TW" altLang="en-US" sz="2400" dirty="0" smtClean="0"/>
              <a:t>透過平台，匯聚小眾資金成大額資金用戶，享受較低服務費及賺取差價</a:t>
            </a:r>
            <a:endParaRPr kumimoji="1" lang="en-US" altLang="zh-TW" sz="2400" dirty="0" smtClean="0"/>
          </a:p>
          <a:p>
            <a:r>
              <a:rPr kumimoji="1" lang="zh-TW" altLang="en-US" sz="2400" dirty="0"/>
              <a:t>電商業依據</a:t>
            </a:r>
            <a:r>
              <a:rPr kumimoji="1" lang="zh-TW" altLang="en-US" sz="2400" dirty="0" smtClean="0"/>
              <a:t>不同族群之特性，建立小型入口網站／理財平台</a:t>
            </a:r>
            <a:endParaRPr kumimoji="1" lang="en-US" altLang="zh-TW" sz="2400" dirty="0" smtClean="0"/>
          </a:p>
          <a:p>
            <a:r>
              <a:rPr kumimoji="1" lang="zh-TW" altLang="en-US" sz="2400" dirty="0" smtClean="0"/>
              <a:t>金融科技安全性之確保</a:t>
            </a:r>
            <a:endParaRPr kumimoji="1" lang="en-US" altLang="zh-TW" sz="2400" dirty="0" smtClean="0"/>
          </a:p>
          <a:p>
            <a:pPr lvl="1"/>
            <a:r>
              <a:rPr kumimoji="1" lang="zh-TW" altLang="en-US" sz="2000" dirty="0" smtClean="0"/>
              <a:t>安全支付軟體</a:t>
            </a:r>
            <a:endParaRPr kumimoji="1" lang="en-US" altLang="zh-TW" sz="2000" dirty="0" smtClean="0"/>
          </a:p>
          <a:p>
            <a:pPr lvl="1"/>
            <a:r>
              <a:rPr kumimoji="1" lang="zh-TW" altLang="en-US" sz="2000" dirty="0" smtClean="0"/>
              <a:t>雙方支付及交易安全</a:t>
            </a:r>
            <a:endParaRPr kumimoji="1" lang="en-US" altLang="zh-TW" sz="2000" dirty="0" smtClean="0"/>
          </a:p>
          <a:p>
            <a:pPr lvl="1"/>
            <a:r>
              <a:rPr kumimoji="1" lang="zh-TW" altLang="en-US" sz="2000" dirty="0" smtClean="0"/>
              <a:t>借款人之背景審查</a:t>
            </a:r>
            <a:endParaRPr kumimoji="1" lang="en-US" altLang="zh-TW" sz="2000" dirty="0" smtClean="0"/>
          </a:p>
          <a:p>
            <a:pPr lvl="1"/>
            <a:r>
              <a:rPr kumimoji="1" lang="zh-TW" altLang="en-US" sz="2000" dirty="0" smtClean="0"/>
              <a:t>風險評估、量身訂造</a:t>
            </a:r>
            <a:endParaRPr kumimoji="1" lang="zh-TW" altLang="en-US" sz="20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spTree>
    <p:extLst>
      <p:ext uri="{BB962C8B-B14F-4D97-AF65-F5344CB8AC3E}">
        <p14:creationId xmlns:p14="http://schemas.microsoft.com/office/powerpoint/2010/main" val="867867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2/2</a:t>
            </a:r>
            <a:r>
              <a:rPr kumimoji="1" lang="zh-TW" altLang="en-US" sz="3600" dirty="0" smtClean="0"/>
              <a:t>）</a:t>
            </a:r>
            <a:r>
              <a:rPr kumimoji="1" lang="en-US" altLang="zh-TW" sz="3600" dirty="0" smtClean="0"/>
              <a:t> –</a:t>
            </a:r>
            <a:r>
              <a:rPr kumimoji="1" lang="zh-TW" altLang="en-US" sz="3600" dirty="0" smtClean="0"/>
              <a:t> 金融業者角度</a:t>
            </a:r>
            <a:endParaRPr kumimoji="1" lang="zh-TW" altLang="en-US" sz="3600" dirty="0"/>
          </a:p>
        </p:txBody>
      </p:sp>
      <p:sp>
        <p:nvSpPr>
          <p:cNvPr id="3" name="內容版面配置區 2"/>
          <p:cNvSpPr>
            <a:spLocks noGrp="1"/>
          </p:cNvSpPr>
          <p:nvPr>
            <p:ph idx="1"/>
          </p:nvPr>
        </p:nvSpPr>
        <p:spPr>
          <a:xfrm>
            <a:off x="625309" y="1448335"/>
            <a:ext cx="11002297" cy="4702124"/>
          </a:xfrm>
        </p:spPr>
        <p:txBody>
          <a:bodyPr>
            <a:normAutofit lnSpcReduction="10000"/>
          </a:bodyPr>
          <a:lstStyle/>
          <a:p>
            <a:pPr marL="0" indent="0">
              <a:lnSpc>
                <a:spcPct val="110000"/>
              </a:lnSpc>
              <a:buNone/>
            </a:pPr>
            <a:r>
              <a:rPr lang="zh-TW" altLang="en-US" sz="2800" dirty="0" smtClean="0"/>
              <a:t>導入</a:t>
            </a:r>
            <a:r>
              <a:rPr lang="en-US" altLang="zh-TW" sz="2800" dirty="0" smtClean="0"/>
              <a:t>Fintech </a:t>
            </a:r>
            <a:r>
              <a:rPr lang="zh-TW" altLang="en-US" sz="2800" dirty="0"/>
              <a:t>新</a:t>
            </a:r>
            <a:r>
              <a:rPr lang="zh-TW" altLang="en-US" sz="2800" dirty="0" smtClean="0"/>
              <a:t>技術與轉投資</a:t>
            </a:r>
            <a:r>
              <a:rPr lang="en-US" altLang="zh-TW" sz="2800" dirty="0" smtClean="0"/>
              <a:t>Fintech</a:t>
            </a:r>
            <a:r>
              <a:rPr lang="zh-TW" altLang="en-US" sz="2800" dirty="0"/>
              <a:t>新</a:t>
            </a:r>
            <a:r>
              <a:rPr lang="zh-TW" altLang="en-US" sz="2800" dirty="0" smtClean="0"/>
              <a:t>公司</a:t>
            </a:r>
            <a:endParaRPr lang="en-US" altLang="zh-TW" sz="2800" dirty="0" smtClean="0"/>
          </a:p>
          <a:p>
            <a:pPr>
              <a:lnSpc>
                <a:spcPct val="110000"/>
              </a:lnSpc>
            </a:pPr>
            <a:r>
              <a:rPr lang="zh-TW" altLang="en-US" sz="2800" dirty="0" smtClean="0"/>
              <a:t>建立互聯網金融銷售平台</a:t>
            </a:r>
            <a:endParaRPr lang="en-US" altLang="zh-Hant" sz="2800" dirty="0" smtClean="0"/>
          </a:p>
          <a:p>
            <a:pPr lvl="1">
              <a:lnSpc>
                <a:spcPct val="110000"/>
              </a:lnSpc>
            </a:pPr>
            <a:r>
              <a:rPr lang="zh-Hant" altLang="en-US" dirty="0" smtClean="0"/>
              <a:t>多元</a:t>
            </a:r>
            <a:r>
              <a:rPr lang="en-US" altLang="zh-Hant" dirty="0"/>
              <a:t>(</a:t>
            </a:r>
            <a:r>
              <a:rPr lang="zh-TW" altLang="en-US" dirty="0"/>
              <a:t>實體 </a:t>
            </a:r>
            <a:r>
              <a:rPr lang="zh-TW" altLang="en-US" dirty="0">
                <a:latin typeface="新細明體"/>
                <a:ea typeface="新細明體"/>
              </a:rPr>
              <a:t>、</a:t>
            </a:r>
            <a:r>
              <a:rPr lang="zh-TW" altLang="en-US" dirty="0" smtClean="0">
                <a:latin typeface="新細明體"/>
                <a:ea typeface="新細明體"/>
              </a:rPr>
              <a:t>虛擬</a:t>
            </a:r>
            <a:r>
              <a:rPr lang="en-US" altLang="zh-Hant" dirty="0" smtClean="0"/>
              <a:t>)</a:t>
            </a:r>
            <a:r>
              <a:rPr lang="zh-Hant" altLang="en-US" dirty="0" smtClean="0"/>
              <a:t>通路的整合</a:t>
            </a:r>
            <a:endParaRPr lang="en-US" altLang="zh-TW" dirty="0" smtClean="0"/>
          </a:p>
          <a:p>
            <a:pPr>
              <a:lnSpc>
                <a:spcPct val="110000"/>
              </a:lnSpc>
            </a:pPr>
            <a:r>
              <a:rPr lang="zh-TW" altLang="en-US" sz="2800" dirty="0" smtClean="0"/>
              <a:t>建立大數據金融預測平台</a:t>
            </a:r>
            <a:endParaRPr lang="en-US" altLang="zh-TW" sz="2800" dirty="0" smtClean="0"/>
          </a:p>
          <a:p>
            <a:pPr lvl="1">
              <a:lnSpc>
                <a:spcPct val="110000"/>
              </a:lnSpc>
            </a:pPr>
            <a:r>
              <a:rPr lang="zh-TW" altLang="en-US" dirty="0" smtClean="0"/>
              <a:t>顧客</a:t>
            </a:r>
            <a:r>
              <a:rPr lang="zh-TW" altLang="en-US" dirty="0" smtClean="0">
                <a:latin typeface="新細明體"/>
                <a:ea typeface="新細明體"/>
              </a:rPr>
              <a:t>、信用、投資風險評估</a:t>
            </a:r>
            <a:endParaRPr lang="zh-Hant" altLang="en-US" dirty="0" smtClean="0"/>
          </a:p>
          <a:p>
            <a:pPr>
              <a:lnSpc>
                <a:spcPct val="110000"/>
              </a:lnSpc>
            </a:pPr>
            <a:r>
              <a:rPr lang="zh-TW" altLang="en-US" sz="2800" dirty="0" smtClean="0">
                <a:latin typeface="+mn-ea"/>
              </a:rPr>
              <a:t>建立社群金融服務平台</a:t>
            </a:r>
            <a:endParaRPr lang="en-US" altLang="zh-TW" sz="2800" dirty="0" smtClean="0">
              <a:latin typeface="+mn-ea"/>
            </a:endParaRPr>
          </a:p>
          <a:p>
            <a:pPr lvl="1">
              <a:lnSpc>
                <a:spcPct val="110000"/>
              </a:lnSpc>
            </a:pPr>
            <a:r>
              <a:rPr lang="zh-TW" altLang="en-US" dirty="0" smtClean="0"/>
              <a:t>介入新興金融領域</a:t>
            </a:r>
            <a:r>
              <a:rPr lang="en-US" altLang="zh-TW" dirty="0" smtClean="0"/>
              <a:t>(P2P</a:t>
            </a:r>
            <a:r>
              <a:rPr lang="zh-TW" altLang="en-US" dirty="0" smtClean="0"/>
              <a:t>借貸</a:t>
            </a:r>
            <a:r>
              <a:rPr lang="zh-TW" altLang="en-US" dirty="0" smtClean="0">
                <a:latin typeface="新細明體"/>
                <a:ea typeface="新細明體"/>
              </a:rPr>
              <a:t>、群眾募資、虛擬貨幣</a:t>
            </a:r>
            <a:r>
              <a:rPr lang="en-US" altLang="zh-TW" dirty="0" smtClean="0">
                <a:latin typeface="新細明體"/>
                <a:ea typeface="新細明體"/>
              </a:rPr>
              <a:t>)</a:t>
            </a:r>
          </a:p>
          <a:p>
            <a:pPr marL="228600" lvl="1">
              <a:lnSpc>
                <a:spcPct val="110000"/>
              </a:lnSpc>
              <a:spcBef>
                <a:spcPts val="1000"/>
              </a:spcBef>
            </a:pPr>
            <a:r>
              <a:rPr lang="zh-TW" altLang="en-US" sz="2800" dirty="0" smtClean="0">
                <a:latin typeface="+mn-ea"/>
              </a:rPr>
              <a:t>建立</a:t>
            </a:r>
            <a:r>
              <a:rPr lang="zh-TW" altLang="en-US" sz="2800" smtClean="0">
                <a:latin typeface="+mn-ea"/>
              </a:rPr>
              <a:t>數位金融契約平台</a:t>
            </a:r>
            <a:endParaRPr lang="en-US" altLang="zh-TW" sz="2800" dirty="0" smtClean="0">
              <a:latin typeface="+mn-ea"/>
            </a:endParaRPr>
          </a:p>
          <a:p>
            <a:pPr lvl="1">
              <a:lnSpc>
                <a:spcPct val="110000"/>
              </a:lnSpc>
            </a:pPr>
            <a:r>
              <a:rPr lang="zh-TW" altLang="en-US" dirty="0" smtClean="0">
                <a:latin typeface="+mn-ea"/>
              </a:rPr>
              <a:t>提供</a:t>
            </a:r>
            <a:r>
              <a:rPr lang="zh-TW" altLang="en-US" dirty="0">
                <a:latin typeface="+mn-ea"/>
              </a:rPr>
              <a:t>區塊</a:t>
            </a:r>
            <a:r>
              <a:rPr lang="zh-TW" altLang="en-US" dirty="0" smtClean="0">
                <a:latin typeface="+mn-ea"/>
              </a:rPr>
              <a:t>鏈加密金融交易</a:t>
            </a:r>
            <a:r>
              <a:rPr lang="zh-TW" altLang="en-US" dirty="0" smtClean="0">
                <a:latin typeface="新細明體"/>
                <a:ea typeface="新細明體"/>
              </a:rPr>
              <a:t>、清算、資產管理服務</a:t>
            </a:r>
            <a:endParaRPr lang="en-US" altLang="zh-TW" dirty="0" smtClean="0">
              <a:latin typeface="新細明體"/>
              <a:ea typeface="新細明體"/>
            </a:endParaRPr>
          </a:p>
          <a:p>
            <a:pPr marL="0" indent="0">
              <a:lnSpc>
                <a:spcPct val="110000"/>
              </a:lnSpc>
              <a:buNone/>
            </a:pPr>
            <a:endParaRPr lang="en-US" altLang="zh-TW" dirty="0" smtClean="0"/>
          </a:p>
          <a:p>
            <a:pPr lvl="1">
              <a:lnSpc>
                <a:spcPct val="110000"/>
              </a:lnSpc>
            </a:pPr>
            <a:endParaRPr lang="zh-Hant" altLang="en-US" dirty="0" smtClean="0"/>
          </a:p>
          <a:p>
            <a:pPr>
              <a:lnSpc>
                <a:spcPct val="110000"/>
              </a:lnSpc>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7" name="pasted-image.png"/>
          <p:cNvPicPr>
            <a:picLocks noChangeAspect="1"/>
          </p:cNvPicPr>
          <p:nvPr/>
        </p:nvPicPr>
        <p:blipFill>
          <a:blip r:embed="rId3">
            <a:extLst/>
          </a:blip>
          <a:srcRect l="8930" t="1404" r="8924" b="1276"/>
          <a:stretch>
            <a:fillRect/>
          </a:stretch>
        </p:blipFill>
        <p:spPr>
          <a:xfrm>
            <a:off x="8752095" y="2951174"/>
            <a:ext cx="2448000" cy="2900179"/>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spTree>
    <p:extLst>
      <p:ext uri="{BB962C8B-B14F-4D97-AF65-F5344CB8AC3E}">
        <p14:creationId xmlns:p14="http://schemas.microsoft.com/office/powerpoint/2010/main" val="765682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互聯網金融之挑戰</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1037542966"/>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1782947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社群金融研究議題</a:t>
            </a:r>
            <a:endParaRPr kumimoji="1" lang="zh-TW" altLang="en-US" sz="3600" dirty="0"/>
          </a:p>
        </p:txBody>
      </p:sp>
      <p:sp>
        <p:nvSpPr>
          <p:cNvPr id="3" name="內容版面配置區 2"/>
          <p:cNvSpPr>
            <a:spLocks noGrp="1"/>
          </p:cNvSpPr>
          <p:nvPr>
            <p:ph idx="1"/>
          </p:nvPr>
        </p:nvSpPr>
        <p:spPr>
          <a:xfrm>
            <a:off x="668851" y="1448335"/>
            <a:ext cx="11002297" cy="4702124"/>
          </a:xfrm>
        </p:spPr>
        <p:txBody>
          <a:bodyPr>
            <a:normAutofit lnSpcReduction="10000"/>
          </a:bodyPr>
          <a:lstStyle/>
          <a:p>
            <a:pPr>
              <a:lnSpc>
                <a:spcPct val="110000"/>
              </a:lnSpc>
            </a:pPr>
            <a:r>
              <a:rPr lang="en-US" altLang="zh-TW" sz="2800" dirty="0" smtClean="0">
                <a:latin typeface="+mn-ea"/>
              </a:rPr>
              <a:t>P2P </a:t>
            </a:r>
            <a:r>
              <a:rPr lang="zh-TW" altLang="en-US" sz="2800" dirty="0" smtClean="0">
                <a:latin typeface="+mn-ea"/>
              </a:rPr>
              <a:t>金融計算 </a:t>
            </a:r>
            <a:r>
              <a:rPr lang="en-US" altLang="zh-TW" sz="2800" dirty="0" smtClean="0">
                <a:latin typeface="+mn-ea"/>
              </a:rPr>
              <a:t>(P2P Finance Computing)</a:t>
            </a:r>
          </a:p>
          <a:p>
            <a:pPr lvl="1">
              <a:lnSpc>
                <a:spcPct val="110000"/>
              </a:lnSpc>
            </a:pPr>
            <a:r>
              <a:rPr lang="en-US" altLang="zh-TW" dirty="0" smtClean="0">
                <a:latin typeface="+mn-ea"/>
              </a:rPr>
              <a:t>P2P </a:t>
            </a:r>
            <a:r>
              <a:rPr lang="zh-TW" altLang="en-US" dirty="0" smtClean="0">
                <a:latin typeface="+mn-ea"/>
              </a:rPr>
              <a:t>保險 </a:t>
            </a:r>
            <a:r>
              <a:rPr lang="en-US" altLang="zh-TW" dirty="0" smtClean="0">
                <a:latin typeface="+mn-ea"/>
              </a:rPr>
              <a:t>(P2P Insurance)</a:t>
            </a:r>
          </a:p>
          <a:p>
            <a:pPr lvl="1">
              <a:lnSpc>
                <a:spcPct val="110000"/>
              </a:lnSpc>
            </a:pPr>
            <a:r>
              <a:rPr lang="en-US" altLang="zh-TW" dirty="0" smtClean="0">
                <a:latin typeface="+mn-ea"/>
              </a:rPr>
              <a:t>P2P</a:t>
            </a:r>
            <a:r>
              <a:rPr lang="zh-TW" altLang="en-US" dirty="0" smtClean="0">
                <a:latin typeface="+mn-ea"/>
              </a:rPr>
              <a:t>匯兌 </a:t>
            </a:r>
            <a:r>
              <a:rPr lang="en-US" altLang="zh-TW" dirty="0" smtClean="0">
                <a:latin typeface="+mn-ea"/>
              </a:rPr>
              <a:t>(P2P Exchange)</a:t>
            </a:r>
          </a:p>
          <a:p>
            <a:pPr lvl="1">
              <a:lnSpc>
                <a:spcPct val="110000"/>
              </a:lnSpc>
            </a:pPr>
            <a:r>
              <a:rPr lang="en-US" altLang="zh-TW" dirty="0" smtClean="0">
                <a:latin typeface="+mn-ea"/>
              </a:rPr>
              <a:t>P2P</a:t>
            </a:r>
            <a:r>
              <a:rPr lang="zh-TW" altLang="en-US" dirty="0" smtClean="0">
                <a:latin typeface="+mn-ea"/>
              </a:rPr>
              <a:t>借貸 </a:t>
            </a:r>
            <a:r>
              <a:rPr lang="en-US" altLang="zh-TW" dirty="0" smtClean="0">
                <a:latin typeface="+mn-ea"/>
              </a:rPr>
              <a:t>(P2P Lending)</a:t>
            </a:r>
            <a:endParaRPr lang="en-US" altLang="zh-TW" dirty="0">
              <a:latin typeface="+mn-ea"/>
            </a:endParaRPr>
          </a:p>
          <a:p>
            <a:pPr marL="0" indent="-457200">
              <a:lnSpc>
                <a:spcPct val="110000"/>
              </a:lnSpc>
            </a:pPr>
            <a:r>
              <a:rPr lang="zh-TW" altLang="en-US" sz="2800" dirty="0" smtClean="0">
                <a:latin typeface="+mn-ea"/>
              </a:rPr>
              <a:t>群眾金融計算</a:t>
            </a:r>
            <a:r>
              <a:rPr lang="en-US" altLang="zh-TW" sz="2800" dirty="0" smtClean="0">
                <a:latin typeface="+mn-ea"/>
              </a:rPr>
              <a:t>(Crowd Finance Computing</a:t>
            </a:r>
            <a:r>
              <a:rPr lang="en-US" altLang="zh-TW" sz="2800" dirty="0">
                <a:latin typeface="+mn-ea"/>
              </a:rPr>
              <a:t>)</a:t>
            </a:r>
          </a:p>
          <a:p>
            <a:pPr marL="685800" lvl="2">
              <a:lnSpc>
                <a:spcPct val="110000"/>
              </a:lnSpc>
              <a:spcBef>
                <a:spcPts val="1000"/>
              </a:spcBef>
            </a:pPr>
            <a:r>
              <a:rPr lang="zh-TW" altLang="en-US" sz="2400" dirty="0" smtClean="0">
                <a:latin typeface="+mn-ea"/>
              </a:rPr>
              <a:t>群眾募資 </a:t>
            </a:r>
            <a:r>
              <a:rPr lang="en-US" altLang="zh-TW" sz="2400" dirty="0" smtClean="0">
                <a:latin typeface="+mn-ea"/>
              </a:rPr>
              <a:t>(Crowd Funding)</a:t>
            </a:r>
          </a:p>
          <a:p>
            <a:pPr marL="685800" lvl="2">
              <a:lnSpc>
                <a:spcPct val="110000"/>
              </a:lnSpc>
              <a:spcBef>
                <a:spcPts val="1000"/>
              </a:spcBef>
            </a:pPr>
            <a:r>
              <a:rPr lang="zh-TW" altLang="en-US" sz="2400" dirty="0" smtClean="0">
                <a:latin typeface="+mn-ea"/>
              </a:rPr>
              <a:t>群眾投資 </a:t>
            </a:r>
            <a:r>
              <a:rPr lang="en-US" altLang="zh-TW" sz="2400" dirty="0">
                <a:latin typeface="+mn-ea"/>
              </a:rPr>
              <a:t>(</a:t>
            </a:r>
            <a:r>
              <a:rPr lang="en-US" altLang="zh-TW" sz="2400" dirty="0" smtClean="0">
                <a:latin typeface="+mn-ea"/>
              </a:rPr>
              <a:t>Crowd Investing)</a:t>
            </a:r>
          </a:p>
          <a:p>
            <a:pPr marL="685800" lvl="2">
              <a:lnSpc>
                <a:spcPct val="110000"/>
              </a:lnSpc>
              <a:spcBef>
                <a:spcPts val="1000"/>
              </a:spcBef>
            </a:pPr>
            <a:r>
              <a:rPr lang="zh-TW" altLang="en-US" sz="2400" dirty="0" smtClean="0">
                <a:latin typeface="+mn-ea"/>
              </a:rPr>
              <a:t>群眾理財 </a:t>
            </a:r>
            <a:r>
              <a:rPr lang="en-US" altLang="zh-TW" sz="2400" dirty="0">
                <a:latin typeface="+mn-ea"/>
              </a:rPr>
              <a:t>(Crowd </a:t>
            </a:r>
            <a:r>
              <a:rPr lang="en-US" altLang="zh-TW" sz="2400" dirty="0" err="1" smtClean="0">
                <a:latin typeface="+mn-ea"/>
              </a:rPr>
              <a:t>Profilo</a:t>
            </a:r>
            <a:r>
              <a:rPr lang="en-US" altLang="zh-TW" sz="2400" dirty="0" smtClean="0">
                <a:latin typeface="+mn-ea"/>
              </a:rPr>
              <a:t> Intelligence)</a:t>
            </a:r>
          </a:p>
          <a:p>
            <a:pPr marL="0" indent="-457200">
              <a:lnSpc>
                <a:spcPct val="110000"/>
              </a:lnSpc>
            </a:pPr>
            <a:r>
              <a:rPr lang="zh-TW" altLang="en-US" sz="2800" dirty="0" smtClean="0">
                <a:latin typeface="+mn-ea"/>
              </a:rPr>
              <a:t>社群信評計算 </a:t>
            </a:r>
            <a:r>
              <a:rPr lang="en-US" altLang="zh-TW" sz="2800" dirty="0" smtClean="0">
                <a:latin typeface="+mn-ea"/>
              </a:rPr>
              <a:t>(Social credibility Computing)</a:t>
            </a:r>
          </a:p>
          <a:p>
            <a:pPr marL="0" indent="0">
              <a:lnSpc>
                <a:spcPct val="110000"/>
              </a:lnSpc>
              <a:buNone/>
            </a:pPr>
            <a:endParaRPr lang="en-US" altLang="zh-TW" dirty="0" smtClean="0"/>
          </a:p>
          <a:p>
            <a:pPr lvl="1">
              <a:lnSpc>
                <a:spcPct val="110000"/>
              </a:lnSpc>
            </a:pPr>
            <a:endParaRPr lang="zh-Hant" altLang="en-US" dirty="0" smtClean="0"/>
          </a:p>
          <a:p>
            <a:pPr marL="0" indent="0">
              <a:lnSpc>
                <a:spcPct val="110000"/>
              </a:lnSpc>
              <a:buNone/>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spTree>
    <p:extLst>
      <p:ext uri="{BB962C8B-B14F-4D97-AF65-F5344CB8AC3E}">
        <p14:creationId xmlns:p14="http://schemas.microsoft.com/office/powerpoint/2010/main" val="3496427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zh-TW" altLang="en-US" sz="4000" b="0" dirty="0"/>
              <a:t>社</a:t>
            </a:r>
            <a:r>
              <a:rPr lang="zh-TW" altLang="en-US" sz="4000" b="0" dirty="0" smtClean="0"/>
              <a:t>群的力量</a:t>
            </a:r>
            <a:r>
              <a:rPr lang="en-US" altLang="zh-TW" sz="4000" b="0" dirty="0" smtClean="0"/>
              <a:t>:</a:t>
            </a:r>
            <a:r>
              <a:rPr lang="zh-TW" altLang="en-US" sz="4000" b="0" dirty="0" smtClean="0"/>
              <a:t> </a:t>
            </a:r>
            <a:r>
              <a:rPr lang="en-US" altLang="zh-TW" sz="4000" dirty="0" smtClean="0"/>
              <a:t>The power of people and network </a:t>
            </a:r>
          </a:p>
        </p:txBody>
      </p:sp>
      <p:sp>
        <p:nvSpPr>
          <p:cNvPr id="11267" name="Rectangle 3"/>
          <p:cNvSpPr>
            <a:spLocks noGrp="1" noChangeArrowheads="1"/>
          </p:cNvSpPr>
          <p:nvPr>
            <p:ph type="body" idx="1"/>
          </p:nvPr>
        </p:nvSpPr>
        <p:spPr/>
        <p:txBody>
          <a:bodyPr/>
          <a:lstStyle/>
          <a:p>
            <a:endParaRPr lang="zh-TW" altLang="en-US" smtClean="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Tree>
    <p:extLst>
      <p:ext uri="{BB962C8B-B14F-4D97-AF65-F5344CB8AC3E}">
        <p14:creationId xmlns:p14="http://schemas.microsoft.com/office/powerpoint/2010/main" val="13331251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2474584709"/>
              </p:ext>
            </p:extLst>
          </p:nvPr>
        </p:nvGraphicFramePr>
        <p:xfrm>
          <a:off x="135469" y="1998134"/>
          <a:ext cx="11966221" cy="2880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4"/>
          <p:cNvSpPr txBox="1"/>
          <p:nvPr/>
        </p:nvSpPr>
        <p:spPr>
          <a:xfrm>
            <a:off x="564606" y="291206"/>
            <a:ext cx="5211683"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Commerce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7" name="Picture 2" descr="http://www.viralblog.com/wp-content/uploads/2012/05/social-commerce-forreste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08752" y="142811"/>
            <a:ext cx="2590009" cy="1722713"/>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564606" y="5173462"/>
            <a:ext cx="4552848"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Finance </a:t>
            </a:r>
          </a:p>
        </p:txBody>
      </p:sp>
    </p:spTree>
    <p:extLst>
      <p:ext uri="{BB962C8B-B14F-4D97-AF65-F5344CB8AC3E}">
        <p14:creationId xmlns:p14="http://schemas.microsoft.com/office/powerpoint/2010/main" val="302219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a:xfrm>
            <a:off x="162894" y="6427510"/>
            <a:ext cx="11553550" cy="379690"/>
          </a:xfrm>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2"/>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2"/>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3"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2"/>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5"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2"/>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3806022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群組 17"/>
          <p:cNvGrpSpPr/>
          <p:nvPr/>
        </p:nvGrpSpPr>
        <p:grpSpPr>
          <a:xfrm>
            <a:off x="8918592" y="1445978"/>
            <a:ext cx="2981488" cy="5001118"/>
            <a:chOff x="8372702" y="1069411"/>
            <a:chExt cx="2981488" cy="5001118"/>
          </a:xfrm>
        </p:grpSpPr>
        <p:sp>
          <p:nvSpPr>
            <p:cNvPr id="17" name="文字方塊 16"/>
            <p:cNvSpPr txBox="1"/>
            <p:nvPr/>
          </p:nvSpPr>
          <p:spPr>
            <a:xfrm>
              <a:off x="8372702" y="1069411"/>
              <a:ext cx="2981488"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err="1" smtClean="0">
                  <a:latin typeface="Times" panose="02020603050405020304" pitchFamily="18" charset="0"/>
                  <a:cs typeface="Times" panose="02020603050405020304" pitchFamily="18" charset="0"/>
                </a:rPr>
                <a:t>FinanceBusiness</a:t>
              </a:r>
              <a:r>
                <a:rPr lang="en-US" altLang="zh-TW" sz="1600" b="1" dirty="0" smtClean="0">
                  <a:latin typeface="Times" panose="02020603050405020304" pitchFamily="18" charset="0"/>
                  <a:cs typeface="Times" panose="02020603050405020304" pitchFamily="18" charset="0"/>
                </a:rPr>
                <a:t> Layer</a:t>
              </a:r>
              <a:endParaRPr lang="zh-TW" altLang="en-US" sz="1600" b="1" dirty="0">
                <a:latin typeface="Times" panose="02020603050405020304" pitchFamily="18" charset="0"/>
                <a:cs typeface="Times" panose="02020603050405020304" pitchFamily="18" charset="0"/>
              </a:endParaRPr>
            </a:p>
          </p:txBody>
        </p:sp>
        <p:sp>
          <p:nvSpPr>
            <p:cNvPr id="43" name="文字方塊 42"/>
            <p:cNvSpPr txBox="1"/>
            <p:nvPr/>
          </p:nvSpPr>
          <p:spPr>
            <a:xfrm>
              <a:off x="8530159" y="2596210"/>
              <a:ext cx="2824030"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smtClean="0">
                  <a:latin typeface="Times" panose="02020603050405020304" pitchFamily="18" charset="0"/>
                  <a:cs typeface="Times" panose="02020603050405020304" pitchFamily="18" charset="0"/>
                </a:rPr>
                <a:t>Finance Service </a:t>
              </a:r>
              <a:r>
                <a:rPr lang="en-US" altLang="zh-TW" sz="1600" b="1" dirty="0">
                  <a:latin typeface="Times" panose="02020603050405020304" pitchFamily="18" charset="0"/>
                  <a:cs typeface="Times" panose="02020603050405020304" pitchFamily="18" charset="0"/>
                </a:rPr>
                <a:t>Layer</a:t>
              </a:r>
              <a:endParaRPr lang="zh-TW" altLang="en-US" sz="1600" b="1" dirty="0">
                <a:latin typeface="Times" panose="02020603050405020304" pitchFamily="18" charset="0"/>
                <a:cs typeface="Times" panose="02020603050405020304" pitchFamily="18" charset="0"/>
              </a:endParaRPr>
            </a:p>
          </p:txBody>
        </p:sp>
        <p:sp>
          <p:nvSpPr>
            <p:cNvPr id="44" name="文字方塊 43"/>
            <p:cNvSpPr txBox="1"/>
            <p:nvPr/>
          </p:nvSpPr>
          <p:spPr>
            <a:xfrm>
              <a:off x="8530159" y="4040982"/>
              <a:ext cx="2824031"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err="1" smtClean="0">
                  <a:latin typeface="Times" panose="02020603050405020304" pitchFamily="18" charset="0"/>
                  <a:cs typeface="Times" panose="02020603050405020304" pitchFamily="18" charset="0"/>
                </a:rPr>
                <a:t>Fianance</a:t>
              </a:r>
              <a:r>
                <a:rPr lang="en-US" altLang="zh-TW" sz="1600" b="1" dirty="0" smtClean="0">
                  <a:latin typeface="Times" panose="02020603050405020304" pitchFamily="18" charset="0"/>
                  <a:cs typeface="Times" panose="02020603050405020304" pitchFamily="18" charset="0"/>
                </a:rPr>
                <a:t> Engine </a:t>
              </a:r>
              <a:r>
                <a:rPr lang="en-US" altLang="zh-TW" sz="1600" b="1" dirty="0">
                  <a:latin typeface="Times" panose="02020603050405020304" pitchFamily="18" charset="0"/>
                  <a:cs typeface="Times" panose="02020603050405020304" pitchFamily="18" charset="0"/>
                </a:rPr>
                <a:t>Layer</a:t>
              </a:r>
              <a:endParaRPr lang="zh-TW" altLang="en-US" sz="1600" b="1" dirty="0">
                <a:latin typeface="Times" panose="02020603050405020304" pitchFamily="18" charset="0"/>
                <a:cs typeface="Times" panose="02020603050405020304" pitchFamily="18" charset="0"/>
              </a:endParaRPr>
            </a:p>
          </p:txBody>
        </p:sp>
        <p:sp>
          <p:nvSpPr>
            <p:cNvPr id="45" name="文字方塊 44"/>
            <p:cNvSpPr txBox="1"/>
            <p:nvPr/>
          </p:nvSpPr>
          <p:spPr>
            <a:xfrm>
              <a:off x="8508954" y="5485754"/>
              <a:ext cx="2613475" cy="584775"/>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Network Infrastructure Layer</a:t>
              </a:r>
              <a:endParaRPr lang="zh-TW" altLang="en-US" sz="1600" b="1" dirty="0">
                <a:latin typeface="Times" panose="02020603050405020304" pitchFamily="18" charset="0"/>
                <a:cs typeface="Times" panose="02020603050405020304" pitchFamily="18" charset="0"/>
              </a:endParaRPr>
            </a:p>
          </p:txBody>
        </p:sp>
      </p:grpSp>
      <p:grpSp>
        <p:nvGrpSpPr>
          <p:cNvPr id="24" name="群組 23"/>
          <p:cNvGrpSpPr/>
          <p:nvPr/>
        </p:nvGrpSpPr>
        <p:grpSpPr>
          <a:xfrm>
            <a:off x="1800225" y="1264869"/>
            <a:ext cx="7118366" cy="5975037"/>
            <a:chOff x="1420185" y="437541"/>
            <a:chExt cx="7479467" cy="6408760"/>
          </a:xfrm>
        </p:grpSpPr>
        <p:grpSp>
          <p:nvGrpSpPr>
            <p:cNvPr id="49" name="群組 48"/>
            <p:cNvGrpSpPr/>
            <p:nvPr/>
          </p:nvGrpSpPr>
          <p:grpSpPr>
            <a:xfrm>
              <a:off x="2167038" y="4766586"/>
              <a:ext cx="6541618" cy="1598975"/>
              <a:chOff x="2886004" y="3702662"/>
              <a:chExt cx="6451468" cy="2479796"/>
            </a:xfrm>
          </p:grpSpPr>
          <p:pic>
            <p:nvPicPr>
              <p:cNvPr id="2056" name="Picture 8" descr="http://sourcehr.co.nz/wp-content/uploads/2014/10/crowdsourcing.png"/>
              <p:cNvPicPr preferRelativeResize="0">
                <a:picLocks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b="3244"/>
              <a:stretch/>
            </p:blipFill>
            <p:spPr bwMode="auto">
              <a:xfrm rot="1253777" flipH="1">
                <a:off x="6884117" y="3702662"/>
                <a:ext cx="2453355" cy="2245444"/>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pacificaweb.com/img/showcase-social-media-network.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260698" y="3780046"/>
                <a:ext cx="3133275" cy="240241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http://symvest.com/wp-content/uploads/2016/01/icon_handshake.png"/>
              <p:cNvPicPr>
                <a:picLocks noChangeAspect="1" noChangeArrowheads="1"/>
              </p:cNvPicPr>
              <p:nvPr/>
            </p:nvPicPr>
            <p:blipFill>
              <a:blip r:embed="rId5">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2886004" y="3950925"/>
                <a:ext cx="1020773" cy="1694152"/>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p:cNvSpPr txBox="1"/>
            <p:nvPr/>
          </p:nvSpPr>
          <p:spPr>
            <a:xfrm>
              <a:off x="1633127" y="4695487"/>
              <a:ext cx="6413327" cy="2150814"/>
            </a:xfrm>
            <a:prstGeom prst="round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US" altLang="zh-TW" sz="1600" dirty="0">
                <a:latin typeface="Times" panose="02020603050405020304" pitchFamily="18" charset="0"/>
                <a:ea typeface="微軟正黑體" panose="020B0604030504040204" pitchFamily="34" charset="-120"/>
                <a:cs typeface="Times" panose="02020603050405020304" pitchFamily="18" charset="0"/>
              </a:endParaRP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r>
                <a:rPr lang="en-US" altLang="zh-TW" sz="2400" b="1" dirty="0">
                  <a:latin typeface="Times" panose="02020603050405020304" pitchFamily="18" charset="0"/>
                  <a:ea typeface="微軟正黑體" panose="020B0604030504040204" pitchFamily="34" charset="-120"/>
                  <a:cs typeface="Times" panose="02020603050405020304" pitchFamily="18" charset="0"/>
                </a:rPr>
                <a:t>Social Network</a:t>
              </a: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endParaRPr lang="zh-TW" altLang="en-US" sz="2000" dirty="0">
                <a:latin typeface="Times" panose="02020603050405020304" pitchFamily="18" charset="0"/>
                <a:ea typeface="微軟正黑體" panose="020B0604030504040204" pitchFamily="34" charset="-120"/>
                <a:cs typeface="Times" panose="02020603050405020304" pitchFamily="18" charset="0"/>
              </a:endParaRPr>
            </a:p>
          </p:txBody>
        </p:sp>
        <p:sp>
          <p:nvSpPr>
            <p:cNvPr id="11" name="文字方塊 10"/>
            <p:cNvSpPr txBox="1"/>
            <p:nvPr/>
          </p:nvSpPr>
          <p:spPr>
            <a:xfrm>
              <a:off x="2058513" y="6040126"/>
              <a:ext cx="1490747" cy="269456"/>
            </a:xfrm>
            <a:prstGeom prst="rect">
              <a:avLst/>
            </a:prstGeom>
            <a:noFill/>
          </p:spPr>
          <p:txBody>
            <a:bodyPr wrap="square" rtlCol="0">
              <a:spAutoFit/>
            </a:bodyPr>
            <a:lstStyle/>
            <a:p>
              <a:r>
                <a:rPr lang="en-US" altLang="zh-TW" dirty="0">
                  <a:latin typeface="Times" panose="02020603050405020304" pitchFamily="18" charset="0"/>
                  <a:cs typeface="Times" panose="02020603050405020304" pitchFamily="18" charset="0"/>
                </a:rPr>
                <a:t>Peer-to-Peer</a:t>
              </a:r>
              <a:endParaRPr lang="zh-TW" altLang="en-US" dirty="0">
                <a:latin typeface="Times" panose="02020603050405020304" pitchFamily="18" charset="0"/>
                <a:cs typeface="Times" panose="02020603050405020304" pitchFamily="18" charset="0"/>
              </a:endParaRPr>
            </a:p>
          </p:txBody>
        </p:sp>
        <p:sp>
          <p:nvSpPr>
            <p:cNvPr id="26" name="文字方塊 25"/>
            <p:cNvSpPr txBox="1"/>
            <p:nvPr/>
          </p:nvSpPr>
          <p:spPr>
            <a:xfrm>
              <a:off x="7096866" y="5995942"/>
              <a:ext cx="1490747" cy="269456"/>
            </a:xfrm>
            <a:prstGeom prst="rect">
              <a:avLst/>
            </a:prstGeom>
            <a:noFill/>
          </p:spPr>
          <p:txBody>
            <a:bodyPr wrap="square" rtlCol="0">
              <a:spAutoFit/>
            </a:bodyPr>
            <a:lstStyle/>
            <a:p>
              <a:pPr algn="ctr"/>
              <a:r>
                <a:rPr lang="en-US" altLang="zh-TW" dirty="0">
                  <a:latin typeface="Times" panose="02020603050405020304" pitchFamily="18" charset="0"/>
                  <a:cs typeface="Times" panose="02020603050405020304" pitchFamily="18" charset="0"/>
                </a:rPr>
                <a:t>Crowd</a:t>
              </a:r>
              <a:endParaRPr lang="zh-TW" altLang="en-US" dirty="0">
                <a:latin typeface="Times" panose="02020603050405020304" pitchFamily="18" charset="0"/>
                <a:cs typeface="Times" panose="02020603050405020304" pitchFamily="18" charset="0"/>
              </a:endParaRPr>
            </a:p>
          </p:txBody>
        </p:sp>
        <p:sp>
          <p:nvSpPr>
            <p:cNvPr id="34" name="矩形: 圓角 33"/>
            <p:cNvSpPr/>
            <p:nvPr/>
          </p:nvSpPr>
          <p:spPr>
            <a:xfrm>
              <a:off x="1795548" y="437541"/>
              <a:ext cx="6980359" cy="1220104"/>
            </a:xfrm>
            <a:prstGeom prst="roundRect">
              <a:avLst>
                <a:gd name="adj" fmla="val 7025"/>
              </a:avLst>
            </a:prstGeom>
            <a:solidFill>
              <a:srgbClr val="663300">
                <a:alpha val="14118"/>
              </a:srgbClr>
            </a:solidFill>
            <a:ln>
              <a:solidFill>
                <a:srgbClr val="C4B09C"/>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sz="1600" b="1" dirty="0">
                  <a:solidFill>
                    <a:schemeClr val="tx1"/>
                  </a:solidFill>
                  <a:latin typeface="Times" panose="02020603050405020304" pitchFamily="18" charset="0"/>
                  <a:cs typeface="Times" panose="02020603050405020304" pitchFamily="18" charset="0"/>
                </a:rPr>
                <a:t>Social Commerce</a:t>
              </a:r>
            </a:p>
            <a:p>
              <a:pPr algn="ctr"/>
              <a:r>
                <a:rPr lang="en-US" altLang="zh-TW" sz="1600" b="1" dirty="0">
                  <a:solidFill>
                    <a:schemeClr val="tx1"/>
                  </a:solidFill>
                  <a:latin typeface="Times" panose="02020603050405020304" pitchFamily="18" charset="0"/>
                  <a:cs typeface="Times" panose="02020603050405020304" pitchFamily="18" charset="0"/>
                </a:rPr>
                <a:t>Sharing Economy</a:t>
              </a:r>
            </a:p>
            <a:p>
              <a:pPr algn="ctr"/>
              <a:r>
                <a:rPr lang="en-US" altLang="zh-TW" sz="1600" b="1" dirty="0">
                  <a:solidFill>
                    <a:schemeClr val="tx1"/>
                  </a:solidFill>
                  <a:latin typeface="Times" panose="02020603050405020304" pitchFamily="18" charset="0"/>
                  <a:cs typeface="Times" panose="02020603050405020304" pitchFamily="18" charset="0"/>
                </a:rPr>
                <a:t>Financing Technolog</a:t>
              </a:r>
              <a:r>
                <a:rPr lang="en-US" altLang="zh-TW" dirty="0">
                  <a:solidFill>
                    <a:schemeClr val="tx1"/>
                  </a:solidFill>
                  <a:latin typeface="Times" panose="02020603050405020304" pitchFamily="18" charset="0"/>
                  <a:cs typeface="Times" panose="02020603050405020304" pitchFamily="18" charset="0"/>
                </a:rPr>
                <a:t>y</a:t>
              </a:r>
              <a:endParaRPr lang="zh-TW" altLang="en-US" dirty="0">
                <a:solidFill>
                  <a:schemeClr val="tx1"/>
                </a:solidFill>
                <a:latin typeface="Times" panose="02020603050405020304" pitchFamily="18" charset="0"/>
                <a:cs typeface="Times" panose="02020603050405020304" pitchFamily="18" charset="0"/>
              </a:endParaRPr>
            </a:p>
          </p:txBody>
        </p:sp>
        <p:cxnSp>
          <p:nvCxnSpPr>
            <p:cNvPr id="19" name="直線接點 18"/>
            <p:cNvCxnSpPr/>
            <p:nvPr/>
          </p:nvCxnSpPr>
          <p:spPr>
            <a:xfrm>
              <a:off x="1420185" y="1725227"/>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直線接點 37"/>
            <p:cNvCxnSpPr/>
            <p:nvPr/>
          </p:nvCxnSpPr>
          <p:spPr>
            <a:xfrm>
              <a:off x="1441080" y="3366231"/>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直線接點 38"/>
            <p:cNvCxnSpPr/>
            <p:nvPr/>
          </p:nvCxnSpPr>
          <p:spPr>
            <a:xfrm>
              <a:off x="1441080" y="4653349"/>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群組 20"/>
            <p:cNvGrpSpPr/>
            <p:nvPr/>
          </p:nvGrpSpPr>
          <p:grpSpPr>
            <a:xfrm>
              <a:off x="1795549" y="3499132"/>
              <a:ext cx="6980358" cy="1007979"/>
              <a:chOff x="1600505" y="3813599"/>
              <a:chExt cx="7654108" cy="1037307"/>
            </a:xfrm>
            <a:solidFill>
              <a:schemeClr val="bg2"/>
            </a:solidFill>
          </p:grpSpPr>
          <p:sp>
            <p:nvSpPr>
              <p:cNvPr id="40" name="矩形: 圓角 39"/>
              <p:cNvSpPr/>
              <p:nvPr/>
            </p:nvSpPr>
            <p:spPr>
              <a:xfrm>
                <a:off x="1600505" y="3813599"/>
                <a:ext cx="7654108" cy="1037307"/>
              </a:xfrm>
              <a:prstGeom prst="roundRect">
                <a:avLst>
                  <a:gd name="adj" fmla="val 7025"/>
                </a:avLst>
              </a:prstGeom>
              <a:solidFill>
                <a:srgbClr val="C4B09C">
                  <a:alpha val="38824"/>
                </a:srgbClr>
              </a:solidFill>
              <a:ln>
                <a:solidFill>
                  <a:srgbClr val="C4B09C"/>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ltLang="zh-TW" dirty="0">
                  <a:latin typeface="Times" panose="02020603050405020304" pitchFamily="18" charset="0"/>
                  <a:cs typeface="Times" panose="02020603050405020304" pitchFamily="18" charset="0"/>
                </a:endParaRPr>
              </a:p>
              <a:p>
                <a:pPr algn="ctr"/>
                <a:endParaRPr lang="en-US" altLang="zh-TW" dirty="0">
                  <a:latin typeface="Times" panose="02020603050405020304" pitchFamily="18" charset="0"/>
                  <a:cs typeface="Times" panose="02020603050405020304" pitchFamily="18" charset="0"/>
                </a:endParaRPr>
              </a:p>
              <a:p>
                <a:pPr algn="ctr"/>
                <a:endParaRPr lang="zh-TW" altLang="en-US" dirty="0">
                  <a:latin typeface="Times" panose="02020603050405020304" pitchFamily="18" charset="0"/>
                  <a:cs typeface="Times" panose="02020603050405020304" pitchFamily="18" charset="0"/>
                </a:endParaRPr>
              </a:p>
            </p:txBody>
          </p:sp>
          <p:grpSp>
            <p:nvGrpSpPr>
              <p:cNvPr id="5" name="群組 4"/>
              <p:cNvGrpSpPr/>
              <p:nvPr/>
            </p:nvGrpSpPr>
            <p:grpSpPr>
              <a:xfrm>
                <a:off x="2878929" y="3959299"/>
                <a:ext cx="6202856" cy="752701"/>
                <a:chOff x="1853797" y="2965527"/>
                <a:chExt cx="8641538" cy="1360582"/>
              </a:xfrm>
              <a:grpFill/>
            </p:grpSpPr>
            <p:sp>
              <p:nvSpPr>
                <p:cNvPr id="52" name="匾額 51"/>
                <p:cNvSpPr/>
                <p:nvPr/>
              </p:nvSpPr>
              <p:spPr>
                <a:xfrm>
                  <a:off x="1853797"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Credit Scoring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sp>
              <p:nvSpPr>
                <p:cNvPr id="59" name="匾額 58"/>
                <p:cNvSpPr/>
                <p:nvPr/>
              </p:nvSpPr>
              <p:spPr>
                <a:xfrm>
                  <a:off x="4824281"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Risk Computing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sp>
              <p:nvSpPr>
                <p:cNvPr id="60" name="匾額 59"/>
                <p:cNvSpPr/>
                <p:nvPr/>
              </p:nvSpPr>
              <p:spPr>
                <a:xfrm>
                  <a:off x="7858377"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Value Computing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grpSp>
          <p:sp>
            <p:nvSpPr>
              <p:cNvPr id="20" name="文字方塊 19"/>
              <p:cNvSpPr txBox="1"/>
              <p:nvPr/>
            </p:nvSpPr>
            <p:spPr>
              <a:xfrm>
                <a:off x="1772774" y="4031357"/>
                <a:ext cx="933886" cy="601790"/>
              </a:xfrm>
              <a:prstGeom prst="rect">
                <a:avLst/>
              </a:prstGeom>
              <a:solidFill>
                <a:srgbClr val="E8E0D9"/>
              </a:solidFill>
            </p:spPr>
            <p:txBody>
              <a:bodyPr wrap="square" rtlCol="0">
                <a:spAutoFit/>
              </a:bodyPr>
              <a:lstStyle/>
              <a:p>
                <a:pPr algn="ctr"/>
                <a:r>
                  <a:rPr lang="en-US" altLang="zh-TW" sz="1600" b="1" dirty="0">
                    <a:latin typeface="Times" panose="02020603050405020304" pitchFamily="18" charset="0"/>
                    <a:cs typeface="Times" panose="02020603050405020304" pitchFamily="18" charset="0"/>
                  </a:rPr>
                  <a:t>Core Engine</a:t>
                </a:r>
                <a:endParaRPr lang="zh-TW" altLang="en-US" sz="1600" b="1" dirty="0">
                  <a:latin typeface="Times" panose="02020603050405020304" pitchFamily="18" charset="0"/>
                  <a:cs typeface="Times" panose="02020603050405020304" pitchFamily="18" charset="0"/>
                </a:endParaRPr>
              </a:p>
            </p:txBody>
          </p:sp>
        </p:grpSp>
        <p:sp>
          <p:nvSpPr>
            <p:cNvPr id="42" name="箭號: 上-下雙向 21"/>
            <p:cNvSpPr/>
            <p:nvPr/>
          </p:nvSpPr>
          <p:spPr>
            <a:xfrm>
              <a:off x="5208260" y="4450740"/>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圓角 29"/>
            <p:cNvSpPr/>
            <p:nvPr/>
          </p:nvSpPr>
          <p:spPr>
            <a:xfrm>
              <a:off x="1795548" y="1827700"/>
              <a:ext cx="6980358" cy="1436059"/>
            </a:xfrm>
            <a:prstGeom prst="roundRect">
              <a:avLst>
                <a:gd name="adj" fmla="val 6639"/>
              </a:avLst>
            </a:prstGeom>
            <a:solidFill>
              <a:srgbClr val="663300">
                <a:alpha val="36078"/>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zh-TW" altLang="en-US" dirty="0">
                <a:latin typeface="Times" panose="02020603050405020304" pitchFamily="18" charset="0"/>
                <a:cs typeface="Times" panose="02020603050405020304" pitchFamily="18" charset="0"/>
              </a:endParaRPr>
            </a:p>
          </p:txBody>
        </p:sp>
        <p:sp>
          <p:nvSpPr>
            <p:cNvPr id="22" name="箭號: 上-下雙向 21"/>
            <p:cNvSpPr/>
            <p:nvPr/>
          </p:nvSpPr>
          <p:spPr>
            <a:xfrm>
              <a:off x="5216460" y="3169507"/>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箭號: 上-下雙向 21"/>
            <p:cNvSpPr/>
            <p:nvPr/>
          </p:nvSpPr>
          <p:spPr>
            <a:xfrm>
              <a:off x="5238924" y="1534018"/>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6" name="Picture 2" descr="http://agilisenergy.com/ae/wp-content/uploads/2013/01/building-icon-free-analysis.png"/>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78707" y="546416"/>
              <a:ext cx="1858906" cy="8303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2015.ouisharefest.com/assets/crowdfunding-icon-blue.png"/>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11866" y="488821"/>
              <a:ext cx="1580424" cy="117598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群組 14"/>
            <p:cNvGrpSpPr/>
            <p:nvPr/>
          </p:nvGrpSpPr>
          <p:grpSpPr>
            <a:xfrm>
              <a:off x="2411866" y="2010184"/>
              <a:ext cx="2655205" cy="1130017"/>
              <a:chOff x="1804448" y="2188331"/>
              <a:chExt cx="2780952" cy="1244553"/>
            </a:xfrm>
          </p:grpSpPr>
          <p:sp>
            <p:nvSpPr>
              <p:cNvPr id="9" name="圓角矩形 8"/>
              <p:cNvSpPr/>
              <p:nvPr/>
            </p:nvSpPr>
            <p:spPr>
              <a:xfrm>
                <a:off x="1804448" y="2188331"/>
                <a:ext cx="2780952" cy="1244553"/>
              </a:xfrm>
              <a:prstGeom prst="roundRect">
                <a:avLst>
                  <a:gd name="adj" fmla="val 7984"/>
                </a:avLst>
              </a:prstGeom>
              <a:solidFill>
                <a:srgbClr val="E8E0D9"/>
              </a:solidFill>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grpSp>
            <p:nvGrpSpPr>
              <p:cNvPr id="4" name="群組 3"/>
              <p:cNvGrpSpPr/>
              <p:nvPr/>
            </p:nvGrpSpPr>
            <p:grpSpPr>
              <a:xfrm>
                <a:off x="2077302" y="2294295"/>
                <a:ext cx="2281495" cy="1066477"/>
                <a:chOff x="930571" y="-702048"/>
                <a:chExt cx="1663207" cy="5639607"/>
              </a:xfrm>
              <a:solidFill>
                <a:schemeClr val="bg1"/>
              </a:solidFill>
            </p:grpSpPr>
            <p:sp>
              <p:nvSpPr>
                <p:cNvPr id="55" name="矩形 54"/>
                <p:cNvSpPr/>
                <p:nvPr/>
              </p:nvSpPr>
              <p:spPr>
                <a:xfrm>
                  <a:off x="930571" y="1300002"/>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922" dirty="0">
                      <a:solidFill>
                        <a:schemeClr val="tx1"/>
                      </a:solidFill>
                      <a:latin typeface="Times" panose="02020603050405020304" pitchFamily="18" charset="0"/>
                      <a:ea typeface="微軟正黑體" panose="020B0604030504040204" pitchFamily="34" charset="-120"/>
                      <a:cs typeface="Times" panose="02020603050405020304" pitchFamily="18" charset="0"/>
                    </a:rPr>
                    <a:t>Insurance</a:t>
                  </a:r>
                  <a:endParaRPr lang="zh-TW" altLang="en-US" sz="1922"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2" name="矩形 61"/>
                <p:cNvSpPr/>
                <p:nvPr/>
              </p:nvSpPr>
              <p:spPr>
                <a:xfrm>
                  <a:off x="930571" y="3245559"/>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Currency </a:t>
                  </a:r>
                  <a:r>
                    <a:rPr lang="en-US" altLang="zh-TW" sz="1741" dirty="0">
                      <a:solidFill>
                        <a:schemeClr val="tx1"/>
                      </a:solidFill>
                      <a:latin typeface="Times" panose="02020603050405020304" pitchFamily="18" charset="0"/>
                      <a:ea typeface="微軟正黑體" panose="020B0604030504040204" pitchFamily="34" charset="-120"/>
                      <a:cs typeface="Times" panose="02020603050405020304" pitchFamily="18" charset="0"/>
                    </a:rPr>
                    <a:t>Exchange</a:t>
                  </a:r>
                  <a:endParaRPr lang="zh-TW" altLang="en-US" sz="1741"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3" name="矩形 62"/>
                <p:cNvSpPr/>
                <p:nvPr/>
              </p:nvSpPr>
              <p:spPr>
                <a:xfrm>
                  <a:off x="930571" y="-702048"/>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Lending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grpSp>
        </p:grpSp>
        <p:grpSp>
          <p:nvGrpSpPr>
            <p:cNvPr id="10" name="群組 9"/>
            <p:cNvGrpSpPr/>
            <p:nvPr/>
          </p:nvGrpSpPr>
          <p:grpSpPr>
            <a:xfrm>
              <a:off x="5635684" y="2008019"/>
              <a:ext cx="2616687" cy="1132182"/>
              <a:chOff x="5175175" y="2177492"/>
              <a:chExt cx="2780952" cy="1244553"/>
            </a:xfrm>
          </p:grpSpPr>
          <p:sp>
            <p:nvSpPr>
              <p:cNvPr id="56" name="圓角矩形 55"/>
              <p:cNvSpPr/>
              <p:nvPr/>
            </p:nvSpPr>
            <p:spPr>
              <a:xfrm>
                <a:off x="5175175" y="2177492"/>
                <a:ext cx="2780952" cy="1244553"/>
              </a:xfrm>
              <a:prstGeom prst="roundRect">
                <a:avLst>
                  <a:gd name="adj" fmla="val 7984"/>
                </a:avLst>
              </a:prstGeom>
              <a:solidFill>
                <a:srgbClr val="E8E0D9"/>
              </a:solidFill>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grpSp>
            <p:nvGrpSpPr>
              <p:cNvPr id="2" name="群組 1"/>
              <p:cNvGrpSpPr/>
              <p:nvPr/>
            </p:nvGrpSpPr>
            <p:grpSpPr>
              <a:xfrm>
                <a:off x="5455787" y="2278770"/>
                <a:ext cx="2281495" cy="1067099"/>
                <a:chOff x="6178348" y="1091444"/>
                <a:chExt cx="2165912" cy="2414637"/>
              </a:xfrm>
              <a:solidFill>
                <a:schemeClr val="bg1"/>
              </a:solidFill>
            </p:grpSpPr>
            <p:sp>
              <p:nvSpPr>
                <p:cNvPr id="64" name="矩形 63"/>
                <p:cNvSpPr/>
                <p:nvPr/>
              </p:nvSpPr>
              <p:spPr>
                <a:xfrm>
                  <a:off x="6178348" y="1942644"/>
                  <a:ext cx="2165912" cy="723449"/>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Investing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5" name="矩形 64"/>
                <p:cNvSpPr/>
                <p:nvPr/>
              </p:nvSpPr>
              <p:spPr>
                <a:xfrm>
                  <a:off x="6178348" y="1091444"/>
                  <a:ext cx="2165912" cy="705352"/>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Funding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6" name="矩形 65"/>
                <p:cNvSpPr/>
                <p:nvPr/>
              </p:nvSpPr>
              <p:spPr>
                <a:xfrm>
                  <a:off x="6178348" y="2811942"/>
                  <a:ext cx="2165912" cy="694139"/>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Financing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grpSp>
        </p:grpSp>
      </p:grpSp>
      <p:sp>
        <p:nvSpPr>
          <p:cNvPr id="47" name="文字方塊 46"/>
          <p:cNvSpPr txBox="1"/>
          <p:nvPr/>
        </p:nvSpPr>
        <p:spPr>
          <a:xfrm>
            <a:off x="342384" y="196046"/>
            <a:ext cx="8114722"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Finance Engineering  </a:t>
            </a:r>
          </a:p>
        </p:txBody>
      </p:sp>
    </p:spTree>
    <p:extLst>
      <p:ext uri="{BB962C8B-B14F-4D97-AF65-F5344CB8AC3E}">
        <p14:creationId xmlns:p14="http://schemas.microsoft.com/office/powerpoint/2010/main" val="23606097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3419395" y="1237131"/>
            <a:ext cx="8266247" cy="5148302"/>
            <a:chOff x="1258409" y="1045029"/>
            <a:chExt cx="9520517" cy="5399949"/>
          </a:xfrm>
        </p:grpSpPr>
        <p:grpSp>
          <p:nvGrpSpPr>
            <p:cNvPr id="49" name="群組 48"/>
            <p:cNvGrpSpPr/>
            <p:nvPr/>
          </p:nvGrpSpPr>
          <p:grpSpPr>
            <a:xfrm>
              <a:off x="2592974" y="3862907"/>
              <a:ext cx="7519674" cy="2413022"/>
              <a:chOff x="2778974" y="3459233"/>
              <a:chExt cx="6972956" cy="2603042"/>
            </a:xfrm>
          </p:grpSpPr>
          <p:pic>
            <p:nvPicPr>
              <p:cNvPr id="2056" name="Picture 8" descr="http://sourcehr.co.nz/wp-content/uploads/2014/10/crowdsourcing.png"/>
              <p:cNvPicPr preferRelativeResize="0">
                <a:picLocks noChangeArrowheads="1"/>
              </p:cNvPicPr>
              <p:nvPr/>
            </p:nvPicPr>
            <p:blipFill rotWithShape="1">
              <a:blip r:embed="rId2">
                <a:extLst>
                  <a:ext uri="{28A0092B-C50C-407E-A947-70E740481C1C}">
                    <a14:useLocalDpi xmlns:a14="http://schemas.microsoft.com/office/drawing/2010/main" val="0"/>
                  </a:ext>
                </a:extLst>
              </a:blip>
              <a:srcRect b="3244"/>
              <a:stretch/>
            </p:blipFill>
            <p:spPr bwMode="auto">
              <a:xfrm rot="1253777" flipH="1">
                <a:off x="6658465" y="3805023"/>
                <a:ext cx="3093465" cy="219031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pacificaweb.com/img/showcase-social-media-network.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743017" y="3459233"/>
                <a:ext cx="4425172" cy="260304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http://symvest.com/wp-content/uploads/2016/01/icon_handshak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8974" y="4076903"/>
                <a:ext cx="1435274" cy="1634222"/>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p:cNvSpPr txBox="1"/>
            <p:nvPr/>
          </p:nvSpPr>
          <p:spPr>
            <a:xfrm>
              <a:off x="4391861" y="4694163"/>
              <a:ext cx="3163296" cy="607747"/>
            </a:xfrm>
            <a:prstGeom prst="rect">
              <a:avLst/>
            </a:prstGeom>
            <a:solidFill>
              <a:schemeClr val="bg1">
                <a:lumMod val="85000"/>
              </a:schemeClr>
            </a:solidFill>
          </p:spPr>
          <p:txBody>
            <a:bodyPr wrap="square" rtlCol="0">
              <a:spAutoFit/>
            </a:bodyPr>
            <a:lstStyle/>
            <a:p>
              <a:pPr algn="ctr"/>
              <a:r>
                <a:rPr lang="zh-TW" altLang="en-US" sz="3200" dirty="0">
                  <a:latin typeface="微軟正黑體" panose="020B0604030504040204" pitchFamily="34" charset="-120"/>
                  <a:ea typeface="微軟正黑體" panose="020B0604030504040204" pitchFamily="34" charset="-120"/>
                </a:rPr>
                <a:t>社群</a:t>
              </a:r>
            </a:p>
          </p:txBody>
        </p:sp>
        <p:grpSp>
          <p:nvGrpSpPr>
            <p:cNvPr id="5" name="群組 4"/>
            <p:cNvGrpSpPr/>
            <p:nvPr/>
          </p:nvGrpSpPr>
          <p:grpSpPr>
            <a:xfrm>
              <a:off x="1582910" y="3245987"/>
              <a:ext cx="8697951" cy="818602"/>
              <a:chOff x="1797950" y="2947552"/>
              <a:chExt cx="8263931" cy="1378559"/>
            </a:xfrm>
          </p:grpSpPr>
          <p:sp>
            <p:nvSpPr>
              <p:cNvPr id="52" name="匾額 51"/>
              <p:cNvSpPr/>
              <p:nvPr/>
            </p:nvSpPr>
            <p:spPr>
              <a:xfrm>
                <a:off x="1797950"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信用評價</a:t>
                </a:r>
              </a:p>
            </p:txBody>
          </p:sp>
          <p:sp>
            <p:nvSpPr>
              <p:cNvPr id="59" name="匾額 58"/>
              <p:cNvSpPr/>
              <p:nvPr/>
            </p:nvSpPr>
            <p:spPr>
              <a:xfrm>
                <a:off x="4560602"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風險</a:t>
                </a:r>
              </a:p>
            </p:txBody>
          </p:sp>
          <p:sp>
            <p:nvSpPr>
              <p:cNvPr id="60" name="匾額 59"/>
              <p:cNvSpPr/>
              <p:nvPr/>
            </p:nvSpPr>
            <p:spPr>
              <a:xfrm>
                <a:off x="7369076"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收益性</a:t>
                </a:r>
              </a:p>
            </p:txBody>
          </p:sp>
        </p:grpSp>
        <p:grpSp>
          <p:nvGrpSpPr>
            <p:cNvPr id="4" name="群組 3"/>
            <p:cNvGrpSpPr/>
            <p:nvPr/>
          </p:nvGrpSpPr>
          <p:grpSpPr>
            <a:xfrm>
              <a:off x="1582910" y="1570562"/>
              <a:ext cx="4281960" cy="1519464"/>
              <a:chOff x="699723" y="1080869"/>
              <a:chExt cx="5071248" cy="1694376"/>
            </a:xfrm>
            <a:solidFill>
              <a:schemeClr val="accent1">
                <a:lumMod val="60000"/>
                <a:lumOff val="40000"/>
              </a:schemeClr>
            </a:solidFill>
          </p:grpSpPr>
          <p:sp>
            <p:nvSpPr>
              <p:cNvPr id="55" name="矩形 54"/>
              <p:cNvSpPr/>
              <p:nvPr/>
            </p:nvSpPr>
            <p:spPr>
              <a:xfrm>
                <a:off x="699723" y="1080869"/>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保險</a:t>
                </a:r>
              </a:p>
            </p:txBody>
          </p:sp>
          <p:sp>
            <p:nvSpPr>
              <p:cNvPr id="62" name="矩形 61"/>
              <p:cNvSpPr/>
              <p:nvPr/>
            </p:nvSpPr>
            <p:spPr>
              <a:xfrm>
                <a:off x="2389499" y="1083245"/>
                <a:ext cx="1691056"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匯兌</a:t>
                </a:r>
              </a:p>
            </p:txBody>
          </p:sp>
          <p:sp>
            <p:nvSpPr>
              <p:cNvPr id="63" name="矩形 62"/>
              <p:cNvSpPr/>
              <p:nvPr/>
            </p:nvSpPr>
            <p:spPr>
              <a:xfrm>
                <a:off x="4078971" y="1083245"/>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借貸</a:t>
                </a:r>
              </a:p>
            </p:txBody>
          </p:sp>
        </p:grpSp>
        <p:grpSp>
          <p:nvGrpSpPr>
            <p:cNvPr id="2" name="群組 1"/>
            <p:cNvGrpSpPr/>
            <p:nvPr/>
          </p:nvGrpSpPr>
          <p:grpSpPr>
            <a:xfrm>
              <a:off x="6022664" y="1574119"/>
              <a:ext cx="4259788" cy="1525024"/>
              <a:chOff x="6178348" y="1087166"/>
              <a:chExt cx="5082081" cy="1696278"/>
            </a:xfrm>
            <a:solidFill>
              <a:schemeClr val="accent1">
                <a:lumMod val="60000"/>
                <a:lumOff val="40000"/>
              </a:schemeClr>
            </a:solidFill>
          </p:grpSpPr>
          <p:sp>
            <p:nvSpPr>
              <p:cNvPr id="64" name="矩形 63"/>
              <p:cNvSpPr/>
              <p:nvPr/>
            </p:nvSpPr>
            <p:spPr>
              <a:xfrm>
                <a:off x="7867181"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群眾募資</a:t>
                </a:r>
              </a:p>
            </p:txBody>
          </p:sp>
          <p:sp>
            <p:nvSpPr>
              <p:cNvPr id="65" name="矩形 64"/>
              <p:cNvSpPr/>
              <p:nvPr/>
            </p:nvSpPr>
            <p:spPr>
              <a:xfrm>
                <a:off x="6178348" y="1091444"/>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群眾投資</a:t>
                </a:r>
              </a:p>
            </p:txBody>
          </p:sp>
          <p:sp>
            <p:nvSpPr>
              <p:cNvPr id="66" name="矩形 65"/>
              <p:cNvSpPr/>
              <p:nvPr/>
            </p:nvSpPr>
            <p:spPr>
              <a:xfrm>
                <a:off x="9568430"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群眾理財</a:t>
                </a:r>
              </a:p>
            </p:txBody>
          </p:sp>
        </p:grpSp>
        <p:sp>
          <p:nvSpPr>
            <p:cNvPr id="8" name="流程圖: 替代程序 7"/>
            <p:cNvSpPr/>
            <p:nvPr/>
          </p:nvSpPr>
          <p:spPr>
            <a:xfrm>
              <a:off x="1258409" y="1045029"/>
              <a:ext cx="9520517" cy="5399949"/>
            </a:xfrm>
            <a:prstGeom prst="flowChartAlternateProcess">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sp>
        <p:nvSpPr>
          <p:cNvPr id="10" name="標題 9"/>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研究</a:t>
            </a:r>
            <a:r>
              <a:rPr lang="zh-TW" altLang="en-US" dirty="0" smtClean="0">
                <a:latin typeface="微軟正黑體" panose="020B0604030504040204" pitchFamily="34" charset="-120"/>
                <a:ea typeface="微軟正黑體" panose="020B0604030504040204" pitchFamily="34" charset="-120"/>
              </a:rPr>
              <a:t>議題 </a:t>
            </a:r>
            <a:r>
              <a:rPr lang="en-US" altLang="zh-TW" dirty="0" smtClean="0">
                <a:latin typeface="微軟正黑體" panose="020B0604030504040204" pitchFamily="34" charset="-120"/>
                <a:ea typeface="微軟正黑體" panose="020B0604030504040204" pitchFamily="34" charset="-120"/>
              </a:rPr>
              <a:t>Crowd Computing in Finance</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sz="half" idx="1"/>
          </p:nvPr>
        </p:nvSpPr>
        <p:spPr>
          <a:xfrm>
            <a:off x="490471" y="1600733"/>
            <a:ext cx="5181600" cy="4351338"/>
          </a:xfrm>
        </p:spPr>
        <p:txBody>
          <a:bodyPr>
            <a:normAutofit/>
          </a:bodyPr>
          <a:lstStyle/>
          <a:p>
            <a:r>
              <a:rPr lang="en-US" altLang="zh-TW" sz="2400" dirty="0" smtClean="0">
                <a:latin typeface="微軟正黑體" panose="020B0604030504040204" pitchFamily="34" charset="-120"/>
                <a:ea typeface="微軟正黑體" panose="020B0604030504040204" pitchFamily="34" charset="-120"/>
              </a:rPr>
              <a:t>P2P Insurance</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P2P Currency</a:t>
            </a:r>
          </a:p>
          <a:p>
            <a:r>
              <a:rPr lang="en-US" altLang="zh-TW" sz="2400" dirty="0" smtClean="0">
                <a:latin typeface="微軟正黑體" panose="020B0604030504040204" pitchFamily="34" charset="-120"/>
                <a:ea typeface="微軟正黑體" panose="020B0604030504040204" pitchFamily="34" charset="-120"/>
              </a:rPr>
              <a:t>P2P Lending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Funding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Investing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Financing </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058319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t">
            <a:normAutofit/>
          </a:bodyPr>
          <a:lstStyle/>
          <a:p>
            <a:r>
              <a:rPr lang="en-US" altLang="zh-TW" sz="3600" dirty="0">
                <a:latin typeface="微軟正黑體" panose="020B0604030504040204" pitchFamily="34" charset="-120"/>
                <a:ea typeface="微軟正黑體" panose="020B0604030504040204" pitchFamily="34" charset="-120"/>
              </a:rPr>
              <a:t>P2P Insurance</a:t>
            </a:r>
            <a:endParaRPr lang="zh-TW" altLang="en-US" sz="3600" dirty="0">
              <a:latin typeface="微軟正黑體" panose="020B0604030504040204" pitchFamily="34" charset="-120"/>
              <a:ea typeface="微軟正黑體" panose="020B0604030504040204" pitchFamily="34" charset="-120"/>
            </a:endParaRPr>
          </a:p>
        </p:txBody>
      </p:sp>
      <p:grpSp>
        <p:nvGrpSpPr>
          <p:cNvPr id="47" name="群組 46"/>
          <p:cNvGrpSpPr/>
          <p:nvPr/>
        </p:nvGrpSpPr>
        <p:grpSpPr>
          <a:xfrm>
            <a:off x="1200052" y="1253265"/>
            <a:ext cx="4776470" cy="2437744"/>
            <a:chOff x="457200" y="2101381"/>
            <a:chExt cx="5999445" cy="3202713"/>
          </a:xfrm>
        </p:grpSpPr>
        <p:pic>
          <p:nvPicPr>
            <p:cNvPr id="48" name="圖片 47"/>
            <p:cNvPicPr>
              <a:picLocks noChangeAspect="1"/>
            </p:cNvPicPr>
            <p:nvPr/>
          </p:nvPicPr>
          <p:blipFill rotWithShape="1">
            <a:blip r:embed="rId2"/>
            <a:srcRect t="18176"/>
            <a:stretch/>
          </p:blipFill>
          <p:spPr>
            <a:xfrm>
              <a:off x="457200" y="2242716"/>
              <a:ext cx="5968254" cy="2875519"/>
            </a:xfrm>
            <a:prstGeom prst="rect">
              <a:avLst/>
            </a:prstGeom>
          </p:spPr>
        </p:pic>
        <p:sp>
          <p:nvSpPr>
            <p:cNvPr id="50" name="矩形 49"/>
            <p:cNvSpPr/>
            <p:nvPr/>
          </p:nvSpPr>
          <p:spPr>
            <a:xfrm>
              <a:off x="486156" y="2101381"/>
              <a:ext cx="5970489" cy="3202713"/>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grpSp>
      <p:pic>
        <p:nvPicPr>
          <p:cNvPr id="98" name="圖片 97"/>
          <p:cNvPicPr>
            <a:picLocks noChangeAspect="1"/>
          </p:cNvPicPr>
          <p:nvPr/>
        </p:nvPicPr>
        <p:blipFill>
          <a:blip r:embed="rId3"/>
          <a:stretch>
            <a:fillRect/>
          </a:stretch>
        </p:blipFill>
        <p:spPr>
          <a:xfrm>
            <a:off x="6698040" y="1344705"/>
            <a:ext cx="5141308" cy="5250395"/>
          </a:xfrm>
          <a:prstGeom prst="rect">
            <a:avLst/>
          </a:prstGeom>
        </p:spPr>
      </p:pic>
      <p:grpSp>
        <p:nvGrpSpPr>
          <p:cNvPr id="99" name="群組 98"/>
          <p:cNvGrpSpPr/>
          <p:nvPr/>
        </p:nvGrpSpPr>
        <p:grpSpPr>
          <a:xfrm>
            <a:off x="1332247" y="4009593"/>
            <a:ext cx="4753417" cy="2585507"/>
            <a:chOff x="1090289" y="4009594"/>
            <a:chExt cx="4753417" cy="2585507"/>
          </a:xfrm>
        </p:grpSpPr>
        <p:pic>
          <p:nvPicPr>
            <p:cNvPr id="100" name="圖片 99"/>
            <p:cNvPicPr>
              <a:picLocks noChangeAspect="1"/>
            </p:cNvPicPr>
            <p:nvPr/>
          </p:nvPicPr>
          <p:blipFill>
            <a:blip r:embed="rId4"/>
            <a:stretch>
              <a:fillRect/>
            </a:stretch>
          </p:blipFill>
          <p:spPr>
            <a:xfrm>
              <a:off x="1199529" y="4363381"/>
              <a:ext cx="4396622" cy="2114354"/>
            </a:xfrm>
            <a:prstGeom prst="rect">
              <a:avLst/>
            </a:prstGeom>
          </p:spPr>
        </p:pic>
        <p:sp>
          <p:nvSpPr>
            <p:cNvPr id="101" name="矩形 100"/>
            <p:cNvSpPr/>
            <p:nvPr/>
          </p:nvSpPr>
          <p:spPr>
            <a:xfrm>
              <a:off x="1090289" y="4009594"/>
              <a:ext cx="4753417" cy="258550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grpSp>
      <p:sp>
        <p:nvSpPr>
          <p:cNvPr id="103" name="波浪 102"/>
          <p:cNvSpPr/>
          <p:nvPr/>
        </p:nvSpPr>
        <p:spPr>
          <a:xfrm>
            <a:off x="656054" y="1306041"/>
            <a:ext cx="1001549" cy="582010"/>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As-is</a:t>
            </a:r>
            <a:endParaRPr lang="zh-TW" altLang="en-US" dirty="0"/>
          </a:p>
        </p:txBody>
      </p:sp>
      <p:sp>
        <p:nvSpPr>
          <p:cNvPr id="105" name="波浪 104"/>
          <p:cNvSpPr/>
          <p:nvPr/>
        </p:nvSpPr>
        <p:spPr>
          <a:xfrm>
            <a:off x="664300" y="4072881"/>
            <a:ext cx="1018136" cy="580998"/>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To-be</a:t>
            </a:r>
            <a:endParaRPr lang="zh-TW" altLang="en-US" dirty="0"/>
          </a:p>
        </p:txBody>
      </p:sp>
      <p:sp>
        <p:nvSpPr>
          <p:cNvPr id="106" name="波浪 105"/>
          <p:cNvSpPr/>
          <p:nvPr/>
        </p:nvSpPr>
        <p:spPr>
          <a:xfrm>
            <a:off x="6293715" y="912894"/>
            <a:ext cx="2379490" cy="649167"/>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Architecture</a:t>
            </a:r>
            <a:endParaRPr lang="zh-TW" altLang="en-US" dirty="0"/>
          </a:p>
        </p:txBody>
      </p:sp>
      <p:sp>
        <p:nvSpPr>
          <p:cNvPr id="3" name="矩形 2"/>
          <p:cNvSpPr/>
          <p:nvPr/>
        </p:nvSpPr>
        <p:spPr>
          <a:xfrm>
            <a:off x="4170219" y="229959"/>
            <a:ext cx="7885260" cy="646331"/>
          </a:xfrm>
          <a:prstGeom prst="rect">
            <a:avLst/>
          </a:prstGeom>
        </p:spPr>
        <p:txBody>
          <a:bodyPr wrap="square">
            <a:spAutoFit/>
          </a:bodyPr>
          <a:lstStyle/>
          <a:p>
            <a:r>
              <a:rPr lang="en-US" altLang="zh-TW" i="1" dirty="0" smtClean="0">
                <a:latin typeface="Times New Roman" panose="02020603050405020304" pitchFamily="18" charset="0"/>
                <a:ea typeface="標楷體" panose="03000509000000000000" pitchFamily="65" charset="-120"/>
              </a:rPr>
              <a:t>- We </a:t>
            </a:r>
            <a:r>
              <a:rPr lang="en-US" altLang="zh-TW" i="1" dirty="0">
                <a:latin typeface="Times New Roman" panose="02020603050405020304" pitchFamily="18" charset="0"/>
                <a:ea typeface="標楷體" panose="03000509000000000000" pitchFamily="65" charset="-120"/>
              </a:rPr>
              <a:t>develop a social-based </a:t>
            </a:r>
            <a:r>
              <a:rPr lang="en-US" altLang="zh-TW" i="1" dirty="0" smtClean="0">
                <a:latin typeface="Times New Roman" panose="02020603050405020304" pitchFamily="18" charset="0"/>
                <a:ea typeface="標楷體" panose="03000509000000000000" pitchFamily="65" charset="-120"/>
              </a:rPr>
              <a:t>co-insurers </a:t>
            </a:r>
            <a:r>
              <a:rPr lang="en-US" altLang="zh-TW" i="1" dirty="0">
                <a:latin typeface="Times New Roman" panose="02020603050405020304" pitchFamily="18" charset="0"/>
                <a:ea typeface="標楷體" panose="03000509000000000000" pitchFamily="65" charset="-120"/>
              </a:rPr>
              <a:t>recommendation </a:t>
            </a:r>
            <a:r>
              <a:rPr lang="en-GB" altLang="zh-TW" i="1" dirty="0">
                <a:latin typeface="Times New Roman" panose="02020603050405020304" pitchFamily="18" charset="0"/>
                <a:ea typeface="標楷體" panose="03000509000000000000" pitchFamily="65" charset="-120"/>
              </a:rPr>
              <a:t>mechanism that can give insurers a more reliable combination with other </a:t>
            </a:r>
            <a:r>
              <a:rPr lang="en-GB" altLang="zh-TW" i="1" dirty="0" smtClean="0">
                <a:latin typeface="Times New Roman" panose="02020603050405020304" pitchFamily="18" charset="0"/>
                <a:ea typeface="標楷體" panose="03000509000000000000" pitchFamily="65" charset="-120"/>
              </a:rPr>
              <a:t>insurers</a:t>
            </a:r>
            <a:r>
              <a:rPr lang="en-GB" altLang="zh-TW" i="1" dirty="0">
                <a:latin typeface="Times New Roman" panose="02020603050405020304" pitchFamily="18" charset="0"/>
                <a:ea typeface="標楷體" panose="03000509000000000000" pitchFamily="65" charset="-120"/>
              </a:rPr>
              <a:t>. </a:t>
            </a:r>
            <a:endParaRPr lang="zh-TW" altLang="en-US" i="1" dirty="0"/>
          </a:p>
        </p:txBody>
      </p:sp>
    </p:spTree>
    <p:extLst>
      <p:ext uri="{BB962C8B-B14F-4D97-AF65-F5344CB8AC3E}">
        <p14:creationId xmlns:p14="http://schemas.microsoft.com/office/powerpoint/2010/main" val="2418853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266" y="1333796"/>
            <a:ext cx="5151566" cy="5261304"/>
          </a:xfrm>
          <a:prstGeom prst="rect">
            <a:avLst/>
          </a:prstGeom>
        </p:spPr>
      </p:pic>
      <p:sp>
        <p:nvSpPr>
          <p:cNvPr id="2" name="標題 1"/>
          <p:cNvSpPr>
            <a:spLocks noGrp="1"/>
          </p:cNvSpPr>
          <p:nvPr>
            <p:ph type="title"/>
          </p:nvPr>
        </p:nvSpPr>
        <p:spPr/>
        <p:txBody>
          <a:bodyPr anchor="t">
            <a:normAutofit/>
          </a:bodyPr>
          <a:lstStyle/>
          <a:p>
            <a:r>
              <a:rPr lang="en-US" altLang="zh-TW" sz="3600" dirty="0">
                <a:latin typeface="微軟正黑體" panose="020B0604030504040204" pitchFamily="34" charset="-120"/>
                <a:ea typeface="微軟正黑體" panose="020B0604030504040204" pitchFamily="34" charset="-120"/>
              </a:rPr>
              <a:t>P2P</a:t>
            </a:r>
            <a:r>
              <a:rPr lang="zh-TW" altLang="en-US" sz="3600" dirty="0">
                <a:latin typeface="微軟正黑體" panose="020B0604030504040204" pitchFamily="34" charset="-120"/>
                <a:ea typeface="微軟正黑體" panose="020B0604030504040204" pitchFamily="34" charset="-120"/>
              </a:rPr>
              <a:t> </a:t>
            </a:r>
            <a:r>
              <a:rPr lang="en-US" altLang="zh-TW" sz="3600" dirty="0">
                <a:latin typeface="微軟正黑體" panose="020B0604030504040204" pitchFamily="34" charset="-120"/>
                <a:ea typeface="微軟正黑體" panose="020B0604030504040204" pitchFamily="34" charset="-120"/>
              </a:rPr>
              <a:t>Currency Exchange </a:t>
            </a:r>
            <a:endParaRPr lang="zh-TW" altLang="en-US" sz="3600" dirty="0">
              <a:latin typeface="微軟正黑體" panose="020B0604030504040204" pitchFamily="34" charset="-120"/>
              <a:ea typeface="微軟正黑體" panose="020B0604030504040204" pitchFamily="34" charset="-120"/>
            </a:endParaRPr>
          </a:p>
        </p:txBody>
      </p:sp>
      <p:sp>
        <p:nvSpPr>
          <p:cNvPr id="101" name="矩形 100"/>
          <p:cNvSpPr/>
          <p:nvPr/>
        </p:nvSpPr>
        <p:spPr>
          <a:xfrm>
            <a:off x="1223105" y="4009593"/>
            <a:ext cx="4753417" cy="258550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5" name="波浪 104"/>
          <p:cNvSpPr/>
          <p:nvPr/>
        </p:nvSpPr>
        <p:spPr>
          <a:xfrm>
            <a:off x="664300" y="3775297"/>
            <a:ext cx="1018136" cy="580998"/>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To-be</a:t>
            </a:r>
            <a:endParaRPr lang="zh-TW" altLang="en-US" dirty="0"/>
          </a:p>
        </p:txBody>
      </p:sp>
      <p:sp>
        <p:nvSpPr>
          <p:cNvPr id="106" name="波浪 105"/>
          <p:cNvSpPr/>
          <p:nvPr/>
        </p:nvSpPr>
        <p:spPr>
          <a:xfrm>
            <a:off x="6223111" y="1149098"/>
            <a:ext cx="2379490" cy="649167"/>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Architecture</a:t>
            </a:r>
            <a:endParaRPr lang="zh-TW" altLang="en-US" dirty="0"/>
          </a:p>
        </p:txBody>
      </p:sp>
      <p:grpSp>
        <p:nvGrpSpPr>
          <p:cNvPr id="13" name="群組 12"/>
          <p:cNvGrpSpPr/>
          <p:nvPr/>
        </p:nvGrpSpPr>
        <p:grpSpPr>
          <a:xfrm>
            <a:off x="1067324" y="1220405"/>
            <a:ext cx="4866415" cy="2437744"/>
            <a:chOff x="6699549" y="754727"/>
            <a:chExt cx="4866415" cy="2437744"/>
          </a:xfrm>
        </p:grpSpPr>
        <p:sp>
          <p:nvSpPr>
            <p:cNvPr id="14" name="矩形 13"/>
            <p:cNvSpPr/>
            <p:nvPr/>
          </p:nvSpPr>
          <p:spPr>
            <a:xfrm>
              <a:off x="6812547" y="754727"/>
              <a:ext cx="4753417" cy="2437744"/>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    </a:t>
              </a:r>
              <a:endParaRPr lang="zh-TW" altLang="en-US" dirty="0"/>
            </a:p>
          </p:txBody>
        </p:sp>
        <p:pic>
          <p:nvPicPr>
            <p:cNvPr id="15" name="圖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9549" y="941805"/>
              <a:ext cx="4866415" cy="1872000"/>
            </a:xfrm>
            <a:prstGeom prst="rect">
              <a:avLst/>
            </a:prstGeom>
          </p:spPr>
        </p:pic>
      </p:grpSp>
      <p:sp>
        <p:nvSpPr>
          <p:cNvPr id="103" name="波浪 102"/>
          <p:cNvSpPr/>
          <p:nvPr/>
        </p:nvSpPr>
        <p:spPr>
          <a:xfrm>
            <a:off x="623049" y="1092208"/>
            <a:ext cx="1001549" cy="582010"/>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As-is</a:t>
            </a:r>
            <a:endParaRPr lang="zh-TW" altLang="en-US" dirty="0"/>
          </a:p>
        </p:txBody>
      </p:sp>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4708" y="4388259"/>
            <a:ext cx="5051893" cy="2078644"/>
          </a:xfrm>
          <a:prstGeom prst="rect">
            <a:avLst/>
          </a:prstGeom>
        </p:spPr>
      </p:pic>
      <p:sp>
        <p:nvSpPr>
          <p:cNvPr id="5" name="矩形 4"/>
          <p:cNvSpPr/>
          <p:nvPr/>
        </p:nvSpPr>
        <p:spPr>
          <a:xfrm>
            <a:off x="6150077" y="204691"/>
            <a:ext cx="5909786" cy="923330"/>
          </a:xfrm>
          <a:prstGeom prst="rect">
            <a:avLst/>
          </a:prstGeom>
        </p:spPr>
        <p:txBody>
          <a:bodyPr wrap="square">
            <a:spAutoFit/>
          </a:bodyPr>
          <a:lstStyle/>
          <a:p>
            <a:r>
              <a:rPr lang="en-US" altLang="zh-TW" i="1" dirty="0">
                <a:latin typeface="Times" panose="02020603050405020304" pitchFamily="18" charset="0"/>
                <a:cs typeface="Times" panose="02020603050405020304" pitchFamily="18" charset="0"/>
              </a:rPr>
              <a:t>- We develop a social based referral mechanism by providing users with match list which is improved by higher trustiness and willingness. </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4307829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9842" y="1690688"/>
            <a:ext cx="6526680" cy="5025996"/>
          </a:xfrm>
          <a:prstGeom prst="rect">
            <a:avLst/>
          </a:prstGeom>
          <a:ln w="28575">
            <a:solidFill>
              <a:schemeClr val="tx1"/>
            </a:solidFill>
          </a:ln>
        </p:spPr>
      </p:pic>
      <p:pic>
        <p:nvPicPr>
          <p:cNvPr id="9" name="圖片 8"/>
          <p:cNvPicPr>
            <a:picLocks noChangeAspect="1"/>
          </p:cNvPicPr>
          <p:nvPr/>
        </p:nvPicPr>
        <p:blipFill rotWithShape="1">
          <a:blip r:embed="rId3" cstate="print">
            <a:extLst>
              <a:ext uri="{28A0092B-C50C-407E-A947-70E740481C1C}">
                <a14:useLocalDpi xmlns:a14="http://schemas.microsoft.com/office/drawing/2010/main" val="0"/>
              </a:ext>
            </a:extLst>
          </a:blip>
          <a:srcRect t="638" r="9689" b="14514"/>
          <a:stretch/>
        </p:blipFill>
        <p:spPr>
          <a:xfrm>
            <a:off x="656252" y="1690688"/>
            <a:ext cx="4622531" cy="2338826"/>
          </a:xfrm>
          <a:prstGeom prst="rect">
            <a:avLst/>
          </a:prstGeom>
          <a:ln w="28575">
            <a:solidFill>
              <a:schemeClr val="tx1"/>
            </a:solidFill>
          </a:ln>
        </p:spPr>
      </p:pic>
      <p:sp>
        <p:nvSpPr>
          <p:cNvPr id="2" name="標題 1"/>
          <p:cNvSpPr>
            <a:spLocks noGrp="1"/>
          </p:cNvSpPr>
          <p:nvPr>
            <p:ph type="title" idx="4294967295"/>
          </p:nvPr>
        </p:nvSpPr>
        <p:spPr>
          <a:xfrm>
            <a:off x="1190625" y="365125"/>
            <a:ext cx="11001375" cy="954088"/>
          </a:xfrm>
        </p:spPr>
        <p:txBody>
          <a:bodyPr>
            <a:normAutofit/>
          </a:bodyPr>
          <a:lstStyle/>
          <a:p>
            <a:r>
              <a:rPr lang="en-US" altLang="zh-TW" sz="3600" dirty="0">
                <a:latin typeface="微軟正黑體" panose="020B0604030504040204" pitchFamily="34" charset="-120"/>
                <a:ea typeface="微軟正黑體" panose="020B0604030504040204" pitchFamily="34" charset="-120"/>
              </a:rPr>
              <a:t>P2P</a:t>
            </a:r>
            <a:r>
              <a:rPr lang="zh-TW" altLang="en-US" sz="3600" dirty="0">
                <a:latin typeface="微軟正黑體" panose="020B0604030504040204" pitchFamily="34" charset="-120"/>
                <a:ea typeface="微軟正黑體" panose="020B0604030504040204" pitchFamily="34" charset="-120"/>
              </a:rPr>
              <a:t> </a:t>
            </a:r>
            <a:r>
              <a:rPr lang="en-US" altLang="zh-TW" sz="3600" dirty="0">
                <a:latin typeface="微軟正黑體" panose="020B0604030504040204" pitchFamily="34" charset="-120"/>
                <a:ea typeface="微軟正黑體" panose="020B0604030504040204" pitchFamily="34" charset="-120"/>
              </a:rPr>
              <a:t>Lending</a:t>
            </a:r>
            <a:endParaRPr lang="zh-TW" altLang="en-US" sz="3600" dirty="0">
              <a:latin typeface="微軟正黑體" panose="020B0604030504040204" pitchFamily="34" charset="-120"/>
              <a:ea typeface="微軟正黑體" panose="020B0604030504040204" pitchFamily="34" charset="-120"/>
            </a:endParaRPr>
          </a:p>
        </p:txBody>
      </p:sp>
      <p:sp>
        <p:nvSpPr>
          <p:cNvPr id="103" name="波浪 102"/>
          <p:cNvSpPr/>
          <p:nvPr/>
        </p:nvSpPr>
        <p:spPr>
          <a:xfrm>
            <a:off x="155478" y="1507492"/>
            <a:ext cx="1001549" cy="582010"/>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As-is</a:t>
            </a:r>
            <a:endParaRPr lang="zh-TW" altLang="en-US" dirty="0"/>
          </a:p>
        </p:txBody>
      </p:sp>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252" y="4212710"/>
            <a:ext cx="4622531" cy="2506142"/>
          </a:xfrm>
          <a:prstGeom prst="rect">
            <a:avLst/>
          </a:prstGeom>
          <a:ln w="28575">
            <a:solidFill>
              <a:schemeClr val="tx1"/>
            </a:solidFill>
          </a:ln>
        </p:spPr>
      </p:pic>
      <p:sp>
        <p:nvSpPr>
          <p:cNvPr id="105" name="波浪 104"/>
          <p:cNvSpPr/>
          <p:nvPr/>
        </p:nvSpPr>
        <p:spPr>
          <a:xfrm>
            <a:off x="155478" y="4144968"/>
            <a:ext cx="1018136" cy="580998"/>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To-be</a:t>
            </a:r>
            <a:endParaRPr lang="zh-TW" altLang="en-US" dirty="0"/>
          </a:p>
        </p:txBody>
      </p:sp>
      <p:sp>
        <p:nvSpPr>
          <p:cNvPr id="8" name="波浪 7"/>
          <p:cNvSpPr/>
          <p:nvPr/>
        </p:nvSpPr>
        <p:spPr>
          <a:xfrm>
            <a:off x="5779557" y="1412013"/>
            <a:ext cx="2379490" cy="649167"/>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Architecture</a:t>
            </a:r>
            <a:endParaRPr lang="zh-TW" altLang="en-US" dirty="0"/>
          </a:p>
        </p:txBody>
      </p:sp>
      <p:sp>
        <p:nvSpPr>
          <p:cNvPr id="5" name="矩形 4"/>
          <p:cNvSpPr/>
          <p:nvPr/>
        </p:nvSpPr>
        <p:spPr>
          <a:xfrm>
            <a:off x="4136922" y="365125"/>
            <a:ext cx="7978877" cy="923330"/>
          </a:xfrm>
          <a:prstGeom prst="rect">
            <a:avLst/>
          </a:prstGeom>
        </p:spPr>
        <p:txBody>
          <a:bodyPr wrap="square">
            <a:spAutoFit/>
          </a:bodyPr>
          <a:lstStyle/>
          <a:p>
            <a:r>
              <a:rPr lang="en-US" altLang="zh-TW" i="1" dirty="0">
                <a:latin typeface="Times" charset="0"/>
                <a:ea typeface="Times" charset="0"/>
                <a:cs typeface="Times" charset="0"/>
              </a:rPr>
              <a:t>- We hope to solve the situation of information asymmetry,</a:t>
            </a:r>
            <a:r>
              <a:rPr lang="zh-TW" altLang="en-US" i="1" dirty="0">
                <a:latin typeface="Times" charset="0"/>
                <a:ea typeface="Times" charset="0"/>
                <a:cs typeface="Times" charset="0"/>
              </a:rPr>
              <a:t> </a:t>
            </a:r>
            <a:r>
              <a:rPr lang="en-US" altLang="zh-TW" i="1" dirty="0">
                <a:latin typeface="Times" charset="0"/>
                <a:ea typeface="Times" charset="0"/>
                <a:cs typeface="Times" charset="0"/>
              </a:rPr>
              <a:t>using recommendation mechanism</a:t>
            </a:r>
            <a:r>
              <a:rPr lang="zh-TW" altLang="en-US" i="1" dirty="0">
                <a:latin typeface="Times" charset="0"/>
                <a:ea typeface="Times" charset="0"/>
                <a:cs typeface="Times" charset="0"/>
              </a:rPr>
              <a:t> </a:t>
            </a:r>
            <a:r>
              <a:rPr lang="en-US" altLang="zh-TW" i="1" dirty="0">
                <a:latin typeface="Times" charset="0"/>
                <a:ea typeface="Times" charset="0"/>
                <a:cs typeface="Times" charset="0"/>
              </a:rPr>
              <a:t>to</a:t>
            </a:r>
            <a:r>
              <a:rPr lang="zh-TW" altLang="en-US" i="1" dirty="0">
                <a:latin typeface="Times" charset="0"/>
                <a:ea typeface="Times" charset="0"/>
                <a:cs typeface="Times" charset="0"/>
              </a:rPr>
              <a:t> </a:t>
            </a:r>
            <a:r>
              <a:rPr lang="en-US" altLang="zh-TW" i="1" dirty="0">
                <a:latin typeface="Times" charset="0"/>
                <a:ea typeface="Times" charset="0"/>
                <a:cs typeface="Times" charset="0"/>
              </a:rPr>
              <a:t>reduce</a:t>
            </a:r>
            <a:r>
              <a:rPr lang="zh-TW" altLang="en-US" i="1" dirty="0">
                <a:latin typeface="Times" charset="0"/>
                <a:ea typeface="Times" charset="0"/>
                <a:cs typeface="Times" charset="0"/>
              </a:rPr>
              <a:t> </a:t>
            </a:r>
            <a:r>
              <a:rPr lang="en-US" altLang="zh-TW" i="1" dirty="0">
                <a:latin typeface="Times" charset="0"/>
                <a:ea typeface="Times" charset="0"/>
                <a:cs typeface="Times" charset="0"/>
              </a:rPr>
              <a:t>the gap between two sides. </a:t>
            </a:r>
          </a:p>
          <a:p>
            <a:r>
              <a:rPr lang="en-US" altLang="zh-TW" i="1" dirty="0">
                <a:latin typeface="Times" charset="0"/>
                <a:ea typeface="Times" charset="0"/>
                <a:cs typeface="Times" charset="0"/>
              </a:rPr>
              <a:t>- It can reduce default rates and provide assistance among students.</a:t>
            </a:r>
            <a:endParaRPr kumimoji="1" lang="zh-TW" altLang="en-US" i="1" dirty="0">
              <a:latin typeface="Times" charset="0"/>
              <a:ea typeface="Times" charset="0"/>
              <a:cs typeface="Times" charset="0"/>
            </a:endParaRPr>
          </a:p>
        </p:txBody>
      </p:sp>
    </p:spTree>
    <p:extLst>
      <p:ext uri="{BB962C8B-B14F-4D97-AF65-F5344CB8AC3E}">
        <p14:creationId xmlns:p14="http://schemas.microsoft.com/office/powerpoint/2010/main" val="33521593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217488"/>
            <a:ext cx="10515600" cy="1325563"/>
          </a:xfrm>
        </p:spPr>
        <p:txBody>
          <a:bodyPr>
            <a:normAutofit/>
          </a:bodyPr>
          <a:lstStyle/>
          <a:p>
            <a:r>
              <a:rPr lang="en-US" altLang="zh-TW" sz="3600" dirty="0">
                <a:latin typeface="微軟正黑體" panose="020B0604030504040204" pitchFamily="34" charset="-120"/>
                <a:ea typeface="微軟正黑體" panose="020B0604030504040204" pitchFamily="34" charset="-120"/>
              </a:rPr>
              <a:t>Crowd Funding</a:t>
            </a:r>
            <a:endParaRPr lang="zh-TW" altLang="en-US" sz="3600" dirty="0">
              <a:latin typeface="微軟正黑體" panose="020B0604030504040204" pitchFamily="34" charset="-120"/>
              <a:ea typeface="微軟正黑體" panose="020B0604030504040204" pitchFamily="34" charset="-120"/>
            </a:endParaRPr>
          </a:p>
        </p:txBody>
      </p:sp>
      <p:grpSp>
        <p:nvGrpSpPr>
          <p:cNvPr id="3" name="群組 2"/>
          <p:cNvGrpSpPr/>
          <p:nvPr/>
        </p:nvGrpSpPr>
        <p:grpSpPr>
          <a:xfrm>
            <a:off x="246604" y="1209403"/>
            <a:ext cx="6530302" cy="5094514"/>
            <a:chOff x="4377184" y="225107"/>
            <a:chExt cx="7200205" cy="6345510"/>
          </a:xfrm>
        </p:grpSpPr>
        <p:pic>
          <p:nvPicPr>
            <p:cNvPr id="32" name="圖片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9687" y="2808884"/>
              <a:ext cx="6507702" cy="3761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圖片 32"/>
            <p:cNvPicPr>
              <a:picLocks noChangeAspect="1"/>
            </p:cNvPicPr>
            <p:nvPr/>
          </p:nvPicPr>
          <p:blipFill>
            <a:blip r:embed="rId3"/>
            <a:stretch>
              <a:fillRect/>
            </a:stretch>
          </p:blipFill>
          <p:spPr>
            <a:xfrm>
              <a:off x="5069687" y="225107"/>
              <a:ext cx="6504705" cy="23071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波浪 4"/>
            <p:cNvSpPr/>
            <p:nvPr/>
          </p:nvSpPr>
          <p:spPr>
            <a:xfrm>
              <a:off x="4377184" y="365125"/>
              <a:ext cx="1001549" cy="582010"/>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As-is</a:t>
              </a:r>
              <a:endParaRPr lang="zh-TW" altLang="en-US" dirty="0"/>
            </a:p>
          </p:txBody>
        </p:sp>
        <p:sp>
          <p:nvSpPr>
            <p:cNvPr id="34" name="波浪 33"/>
            <p:cNvSpPr/>
            <p:nvPr/>
          </p:nvSpPr>
          <p:spPr>
            <a:xfrm>
              <a:off x="4377184" y="3378291"/>
              <a:ext cx="1001549" cy="582010"/>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To-be</a:t>
              </a:r>
              <a:endParaRPr lang="zh-TW" altLang="en-US" dirty="0"/>
            </a:p>
          </p:txBody>
        </p:sp>
      </p:grpSp>
      <p:pic>
        <p:nvPicPr>
          <p:cNvPr id="48" name="圖片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939" y="1989750"/>
            <a:ext cx="4968240" cy="4206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9" name="波浪 48"/>
          <p:cNvSpPr/>
          <p:nvPr/>
        </p:nvSpPr>
        <p:spPr>
          <a:xfrm>
            <a:off x="6353493" y="1462983"/>
            <a:ext cx="2024581" cy="632553"/>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Architecture</a:t>
            </a:r>
            <a:endParaRPr lang="zh-TW" altLang="en-US" dirty="0"/>
          </a:p>
        </p:txBody>
      </p:sp>
      <p:sp>
        <p:nvSpPr>
          <p:cNvPr id="4" name="矩形 3"/>
          <p:cNvSpPr/>
          <p:nvPr/>
        </p:nvSpPr>
        <p:spPr>
          <a:xfrm>
            <a:off x="4431794" y="445885"/>
            <a:ext cx="7624894" cy="923330"/>
          </a:xfrm>
          <a:prstGeom prst="rect">
            <a:avLst/>
          </a:prstGeom>
        </p:spPr>
        <p:txBody>
          <a:bodyPr wrap="square">
            <a:spAutoFit/>
          </a:bodyPr>
          <a:lstStyle/>
          <a:p>
            <a:r>
              <a:rPr lang="en-US" altLang="zh-TW" i="1" dirty="0" smtClean="0">
                <a:solidFill>
                  <a:srgbClr val="4B4F56"/>
                </a:solidFill>
                <a:latin typeface="Times" panose="02020603050405020304" pitchFamily="18" charset="0"/>
                <a:cs typeface="Times" panose="02020603050405020304" pitchFamily="18" charset="0"/>
              </a:rPr>
              <a:t>- This mechanism can provide the Social analysis about the investor, recommending suitable lead investor to the start-ups and strengthening the links between investors and start-ups.</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42463532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27455" t="27801" r="5930" b="7963"/>
          <a:stretch/>
        </p:blipFill>
        <p:spPr>
          <a:xfrm>
            <a:off x="664128" y="4056602"/>
            <a:ext cx="4149418" cy="2250679"/>
          </a:xfrm>
          <a:prstGeom prst="rect">
            <a:avLst/>
          </a:prstGeom>
        </p:spPr>
      </p:pic>
      <p:pic>
        <p:nvPicPr>
          <p:cNvPr id="5" name="圖片 4"/>
          <p:cNvPicPr>
            <a:picLocks noChangeAspect="1"/>
          </p:cNvPicPr>
          <p:nvPr/>
        </p:nvPicPr>
        <p:blipFill rotWithShape="1">
          <a:blip r:embed="rId3"/>
          <a:srcRect l="28349" t="27944" r="10638" b="13027"/>
          <a:stretch/>
        </p:blipFill>
        <p:spPr>
          <a:xfrm>
            <a:off x="664128" y="1757500"/>
            <a:ext cx="4145064" cy="2255786"/>
          </a:xfrm>
          <a:prstGeom prst="rect">
            <a:avLst/>
          </a:prstGeom>
        </p:spPr>
      </p:pic>
      <p:pic>
        <p:nvPicPr>
          <p:cNvPr id="120" name="圖片 119"/>
          <p:cNvPicPr>
            <a:picLocks noChangeAspect="1"/>
          </p:cNvPicPr>
          <p:nvPr/>
        </p:nvPicPr>
        <p:blipFill rotWithShape="1">
          <a:blip r:embed="rId4"/>
          <a:srcRect l="26147" t="27377" r="7366" b="14006"/>
          <a:stretch/>
        </p:blipFill>
        <p:spPr>
          <a:xfrm>
            <a:off x="5058574" y="2405410"/>
            <a:ext cx="6806114" cy="3375370"/>
          </a:xfrm>
          <a:prstGeom prst="rect">
            <a:avLst/>
          </a:prstGeom>
        </p:spPr>
      </p:pic>
      <p:sp>
        <p:nvSpPr>
          <p:cNvPr id="123" name="文字方塊 122"/>
          <p:cNvSpPr txBox="1"/>
          <p:nvPr/>
        </p:nvSpPr>
        <p:spPr>
          <a:xfrm>
            <a:off x="8564276" y="1862356"/>
            <a:ext cx="1333850" cy="369332"/>
          </a:xfrm>
          <a:prstGeom prst="rect">
            <a:avLst/>
          </a:prstGeom>
          <a:noFill/>
        </p:spPr>
        <p:txBody>
          <a:bodyPr wrap="square" rtlCol="0">
            <a:spAutoFit/>
          </a:bodyPr>
          <a:lstStyle/>
          <a:p>
            <a:r>
              <a:rPr lang="en-US" altLang="zh-TW" dirty="0"/>
              <a:t>Mechanism</a:t>
            </a:r>
            <a:endParaRPr lang="zh-TW" altLang="en-US" dirty="0"/>
          </a:p>
        </p:txBody>
      </p:sp>
      <p:sp>
        <p:nvSpPr>
          <p:cNvPr id="2" name="標題 1"/>
          <p:cNvSpPr>
            <a:spLocks noGrp="1"/>
          </p:cNvSpPr>
          <p:nvPr>
            <p:ph type="title"/>
          </p:nvPr>
        </p:nvSpPr>
        <p:spPr/>
        <p:txBody>
          <a:bodyPr>
            <a:normAutofit/>
          </a:bodyPr>
          <a:lstStyle/>
          <a:p>
            <a:r>
              <a:rPr lang="en-US" altLang="zh-TW" sz="3600" dirty="0">
                <a:latin typeface="微軟正黑體" panose="020B0604030504040204" pitchFamily="34" charset="-120"/>
                <a:ea typeface="微軟正黑體" panose="020B0604030504040204" pitchFamily="34" charset="-120"/>
              </a:rPr>
              <a:t>Crowd Investing</a:t>
            </a:r>
            <a:endParaRPr lang="zh-TW" altLang="en-US" sz="3600" dirty="0">
              <a:latin typeface="微軟正黑體" panose="020B0604030504040204" pitchFamily="34" charset="-120"/>
              <a:ea typeface="微軟正黑體" panose="020B0604030504040204" pitchFamily="34" charset="-120"/>
            </a:endParaRPr>
          </a:p>
        </p:txBody>
      </p:sp>
      <p:sp>
        <p:nvSpPr>
          <p:cNvPr id="3" name="矩形 2"/>
          <p:cNvSpPr/>
          <p:nvPr/>
        </p:nvSpPr>
        <p:spPr>
          <a:xfrm>
            <a:off x="664128" y="1770498"/>
            <a:ext cx="4313117" cy="224278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0" name="波浪 9"/>
          <p:cNvSpPr/>
          <p:nvPr/>
        </p:nvSpPr>
        <p:spPr>
          <a:xfrm>
            <a:off x="415628" y="1395788"/>
            <a:ext cx="1078979" cy="538144"/>
          </a:xfrm>
          <a:prstGeom prst="wav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As-is</a:t>
            </a:r>
            <a:endParaRPr lang="zh-TW" altLang="en-US" dirty="0"/>
          </a:p>
        </p:txBody>
      </p:sp>
      <p:sp>
        <p:nvSpPr>
          <p:cNvPr id="12" name="矩形 11"/>
          <p:cNvSpPr/>
          <p:nvPr/>
        </p:nvSpPr>
        <p:spPr>
          <a:xfrm>
            <a:off x="664127" y="4013286"/>
            <a:ext cx="4313117" cy="224278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1" name="波浪 10"/>
          <p:cNvSpPr/>
          <p:nvPr/>
        </p:nvSpPr>
        <p:spPr>
          <a:xfrm>
            <a:off x="496076" y="3848771"/>
            <a:ext cx="1102442" cy="526228"/>
          </a:xfrm>
          <a:prstGeom prst="wav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To-be</a:t>
            </a:r>
            <a:endParaRPr lang="zh-TW" altLang="en-US" dirty="0"/>
          </a:p>
        </p:txBody>
      </p:sp>
      <p:sp>
        <p:nvSpPr>
          <p:cNvPr id="13" name="矩形 12"/>
          <p:cNvSpPr/>
          <p:nvPr/>
        </p:nvSpPr>
        <p:spPr>
          <a:xfrm>
            <a:off x="5057692" y="1770498"/>
            <a:ext cx="6947109" cy="4485575"/>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4" name="波浪 13"/>
          <p:cNvSpPr/>
          <p:nvPr/>
        </p:nvSpPr>
        <p:spPr>
          <a:xfrm>
            <a:off x="5026383" y="1441223"/>
            <a:ext cx="2024581" cy="632553"/>
          </a:xfrm>
          <a:prstGeom prst="wav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Architecture</a:t>
            </a:r>
            <a:endParaRPr lang="zh-TW" altLang="en-US" dirty="0"/>
          </a:p>
        </p:txBody>
      </p:sp>
      <p:sp>
        <p:nvSpPr>
          <p:cNvPr id="6" name="矩形 5"/>
          <p:cNvSpPr/>
          <p:nvPr/>
        </p:nvSpPr>
        <p:spPr>
          <a:xfrm>
            <a:off x="4809192" y="631810"/>
            <a:ext cx="7277943" cy="668239"/>
          </a:xfrm>
          <a:prstGeom prst="rect">
            <a:avLst/>
          </a:prstGeom>
        </p:spPr>
        <p:txBody>
          <a:bodyPr wrap="square">
            <a:spAutoFit/>
          </a:bodyPr>
          <a:lstStyle/>
          <a:p>
            <a:r>
              <a:rPr lang="en-US" altLang="zh-TW" i="1" dirty="0">
                <a:latin typeface="Times" charset="0"/>
                <a:ea typeface="Times" charset="0"/>
                <a:cs typeface="Times" charset="0"/>
              </a:rPr>
              <a:t>- Depicts another source of financing for young start-up companies. Focus on monetary return from the investor’s point of </a:t>
            </a:r>
            <a:r>
              <a:rPr lang="en-US" altLang="zh-TW" i="1" dirty="0" smtClean="0">
                <a:latin typeface="Times" charset="0"/>
                <a:ea typeface="Times" charset="0"/>
                <a:cs typeface="Times" charset="0"/>
              </a:rPr>
              <a:t>view.</a:t>
            </a:r>
            <a:endParaRPr lang="zh-TW" altLang="en-US" i="1" dirty="0">
              <a:latin typeface="Times" charset="0"/>
              <a:ea typeface="Times" charset="0"/>
              <a:cs typeface="Times" charset="0"/>
            </a:endParaRPr>
          </a:p>
        </p:txBody>
      </p:sp>
    </p:spTree>
    <p:extLst>
      <p:ext uri="{BB962C8B-B14F-4D97-AF65-F5344CB8AC3E}">
        <p14:creationId xmlns:p14="http://schemas.microsoft.com/office/powerpoint/2010/main" val="30934724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圓角矩形 15"/>
          <p:cNvSpPr/>
          <p:nvPr/>
        </p:nvSpPr>
        <p:spPr>
          <a:xfrm>
            <a:off x="1328464" y="4160606"/>
            <a:ext cx="4590110" cy="2391357"/>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 name="標題 1"/>
          <p:cNvSpPr>
            <a:spLocks noGrp="1"/>
          </p:cNvSpPr>
          <p:nvPr>
            <p:ph type="title"/>
          </p:nvPr>
        </p:nvSpPr>
        <p:spPr/>
        <p:txBody>
          <a:bodyPr anchor="t">
            <a:normAutofit/>
          </a:bodyPr>
          <a:lstStyle/>
          <a:p>
            <a:r>
              <a:rPr lang="en-US" altLang="zh-TW" sz="3600" dirty="0" smtClean="0">
                <a:latin typeface="微軟正黑體" panose="020B0604030504040204" pitchFamily="34" charset="-120"/>
                <a:ea typeface="微軟正黑體" panose="020B0604030504040204" pitchFamily="34" charset="-120"/>
              </a:rPr>
              <a:t>Crowd Financing</a:t>
            </a:r>
            <a:endParaRPr lang="zh-TW" altLang="en-US" sz="3600" dirty="0">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8525" y="4341617"/>
            <a:ext cx="3942632" cy="2007501"/>
          </a:xfrm>
          <a:prstGeom prst="rect">
            <a:avLst/>
          </a:prstGeom>
        </p:spPr>
      </p:pic>
      <p:sp>
        <p:nvSpPr>
          <p:cNvPr id="5" name="圓角矩形 4"/>
          <p:cNvSpPr/>
          <p:nvPr/>
        </p:nvSpPr>
        <p:spPr>
          <a:xfrm>
            <a:off x="1378464" y="1609100"/>
            <a:ext cx="4512522" cy="2410262"/>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dirty="0"/>
          </a:p>
        </p:txBody>
      </p:sp>
      <p:sp>
        <p:nvSpPr>
          <p:cNvPr id="22" name="文字方塊 21"/>
          <p:cNvSpPr txBox="1"/>
          <p:nvPr/>
        </p:nvSpPr>
        <p:spPr>
          <a:xfrm>
            <a:off x="2347368" y="2966066"/>
            <a:ext cx="235476" cy="383032"/>
          </a:xfrm>
          <a:prstGeom prst="rect">
            <a:avLst/>
          </a:prstGeom>
          <a:noFill/>
        </p:spPr>
        <p:txBody>
          <a:bodyPr wrap="square" rtlCol="0">
            <a:spAutoFit/>
          </a:bodyPr>
          <a:lstStyle/>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023" y="1782959"/>
            <a:ext cx="4164279" cy="2076004"/>
          </a:xfrm>
          <a:prstGeom prst="rect">
            <a:avLst/>
          </a:prstGeom>
        </p:spPr>
      </p:pic>
      <p:grpSp>
        <p:nvGrpSpPr>
          <p:cNvPr id="18" name="群組 17"/>
          <p:cNvGrpSpPr/>
          <p:nvPr/>
        </p:nvGrpSpPr>
        <p:grpSpPr>
          <a:xfrm>
            <a:off x="6055133" y="589842"/>
            <a:ext cx="5870042" cy="5962121"/>
            <a:chOff x="-264309" y="796142"/>
            <a:chExt cx="7140183" cy="9945449"/>
          </a:xfrm>
        </p:grpSpPr>
        <p:sp>
          <p:nvSpPr>
            <p:cNvPr id="20" name="圓角矩形 19"/>
            <p:cNvSpPr/>
            <p:nvPr/>
          </p:nvSpPr>
          <p:spPr>
            <a:xfrm>
              <a:off x="-82989" y="1129590"/>
              <a:ext cx="6958863" cy="9612001"/>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3" name="波浪 22"/>
            <p:cNvSpPr/>
            <p:nvPr/>
          </p:nvSpPr>
          <p:spPr>
            <a:xfrm>
              <a:off x="-264309" y="796142"/>
              <a:ext cx="2793485" cy="1210711"/>
            </a:xfrm>
            <a:prstGeom prst="wave">
              <a:avLst/>
            </a:prstGeom>
            <a:solidFill>
              <a:srgbClr val="71ABB7"/>
            </a:solidFill>
            <a:ln>
              <a:solidFill>
                <a:srgbClr val="71ABB7"/>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Architecture</a:t>
              </a:r>
              <a:endParaRPr lang="zh-TW" altLang="en-US" dirty="0"/>
            </a:p>
          </p:txBody>
        </p:sp>
        <p:sp>
          <p:nvSpPr>
            <p:cNvPr id="24" name="文字方塊 23"/>
            <p:cNvSpPr txBox="1"/>
            <p:nvPr/>
          </p:nvSpPr>
          <p:spPr>
            <a:xfrm>
              <a:off x="1828799" y="4684857"/>
              <a:ext cx="285750" cy="646972"/>
            </a:xfrm>
            <a:prstGeom prst="rect">
              <a:avLst/>
            </a:prstGeom>
            <a:noFill/>
          </p:spPr>
          <p:txBody>
            <a:bodyPr wrap="square" rtlCol="0">
              <a:spAutoFit/>
            </a:bodyPr>
            <a:lstStyle/>
            <a:p>
              <a:endParaRPr lang="zh-TW" altLang="en-US" dirty="0"/>
            </a:p>
          </p:txBody>
        </p:sp>
      </p:grpSp>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3046" y="2463089"/>
            <a:ext cx="1560737" cy="1560737"/>
          </a:xfrm>
          <a:prstGeom prst="rect">
            <a:avLst/>
          </a:prstGeom>
        </p:spPr>
      </p:pic>
      <p:pic>
        <p:nvPicPr>
          <p:cNvPr id="25" name="圖片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046" y="5015523"/>
            <a:ext cx="721434" cy="894339"/>
          </a:xfrm>
          <a:prstGeom prst="rect">
            <a:avLst/>
          </a:prstGeom>
        </p:spPr>
      </p:pic>
      <p:grpSp>
        <p:nvGrpSpPr>
          <p:cNvPr id="50" name="群組 49"/>
          <p:cNvGrpSpPr/>
          <p:nvPr/>
        </p:nvGrpSpPr>
        <p:grpSpPr>
          <a:xfrm>
            <a:off x="8719607" y="1056477"/>
            <a:ext cx="2957689" cy="1537177"/>
            <a:chOff x="9009011" y="1327560"/>
            <a:chExt cx="2686644" cy="1537177"/>
          </a:xfrm>
        </p:grpSpPr>
        <p:sp>
          <p:nvSpPr>
            <p:cNvPr id="27" name="圓角矩形 26"/>
            <p:cNvSpPr/>
            <p:nvPr/>
          </p:nvSpPr>
          <p:spPr>
            <a:xfrm>
              <a:off x="9009011" y="1327560"/>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29" name="文字方塊 28"/>
            <p:cNvSpPr txBox="1"/>
            <p:nvPr/>
          </p:nvSpPr>
          <p:spPr>
            <a:xfrm>
              <a:off x="9290090" y="1522064"/>
              <a:ext cx="2124481" cy="369332"/>
            </a:xfrm>
            <a:prstGeom prst="rect">
              <a:avLst/>
            </a:prstGeom>
            <a:noFill/>
          </p:spPr>
          <p:txBody>
            <a:bodyPr wrap="square" rtlCol="0">
              <a:spAutoFit/>
            </a:bodyPr>
            <a:lstStyle/>
            <a:p>
              <a:pPr algn="ctr"/>
              <a:r>
                <a:rPr lang="en-US" altLang="zh-TW" dirty="0"/>
                <a:t>Knowledge Analysis</a:t>
              </a:r>
              <a:endParaRPr lang="zh-TW" altLang="en-US" dirty="0"/>
            </a:p>
          </p:txBody>
        </p:sp>
        <p:sp>
          <p:nvSpPr>
            <p:cNvPr id="30" name="圓角矩形 29"/>
            <p:cNvSpPr/>
            <p:nvPr/>
          </p:nvSpPr>
          <p:spPr>
            <a:xfrm>
              <a:off x="9231172" y="2042250"/>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Fitness Score</a:t>
              </a:r>
              <a:endParaRPr lang="zh-TW" altLang="en-US" dirty="0"/>
            </a:p>
          </p:txBody>
        </p:sp>
        <p:sp>
          <p:nvSpPr>
            <p:cNvPr id="38" name="圓角矩形 37"/>
            <p:cNvSpPr/>
            <p:nvPr/>
          </p:nvSpPr>
          <p:spPr>
            <a:xfrm>
              <a:off x="9231172" y="2431917"/>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Expertise Score</a:t>
              </a:r>
              <a:endParaRPr lang="zh-TW" altLang="en-US" dirty="0"/>
            </a:p>
          </p:txBody>
        </p:sp>
      </p:grpSp>
      <p:grpSp>
        <p:nvGrpSpPr>
          <p:cNvPr id="51" name="群組 50"/>
          <p:cNvGrpSpPr/>
          <p:nvPr/>
        </p:nvGrpSpPr>
        <p:grpSpPr>
          <a:xfrm>
            <a:off x="8719607" y="2681767"/>
            <a:ext cx="2924777" cy="1537177"/>
            <a:chOff x="9009011" y="3009404"/>
            <a:chExt cx="2686644" cy="1537177"/>
          </a:xfrm>
        </p:grpSpPr>
        <p:sp>
          <p:nvSpPr>
            <p:cNvPr id="32" name="圓角矩形 31"/>
            <p:cNvSpPr/>
            <p:nvPr/>
          </p:nvSpPr>
          <p:spPr>
            <a:xfrm>
              <a:off x="9009011" y="3009404"/>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35" name="文字方塊 34"/>
            <p:cNvSpPr txBox="1"/>
            <p:nvPr/>
          </p:nvSpPr>
          <p:spPr>
            <a:xfrm>
              <a:off x="9290091" y="3210112"/>
              <a:ext cx="2124481" cy="369332"/>
            </a:xfrm>
            <a:prstGeom prst="rect">
              <a:avLst/>
            </a:prstGeom>
            <a:noFill/>
          </p:spPr>
          <p:txBody>
            <a:bodyPr wrap="square" rtlCol="0">
              <a:spAutoFit/>
            </a:bodyPr>
            <a:lstStyle/>
            <a:p>
              <a:pPr algn="ctr"/>
              <a:r>
                <a:rPr lang="en-US" altLang="zh-TW" dirty="0"/>
                <a:t>Authority Analysis</a:t>
              </a:r>
              <a:endParaRPr lang="zh-TW" altLang="en-US" dirty="0"/>
            </a:p>
          </p:txBody>
        </p:sp>
        <p:sp>
          <p:nvSpPr>
            <p:cNvPr id="39" name="圓角矩形 38"/>
            <p:cNvSpPr/>
            <p:nvPr/>
          </p:nvSpPr>
          <p:spPr>
            <a:xfrm>
              <a:off x="9244275" y="3721908"/>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Influence Score</a:t>
              </a:r>
              <a:endParaRPr lang="zh-TW" altLang="en-US" dirty="0"/>
            </a:p>
          </p:txBody>
        </p:sp>
        <p:sp>
          <p:nvSpPr>
            <p:cNvPr id="40" name="圓角矩形 39"/>
            <p:cNvSpPr/>
            <p:nvPr/>
          </p:nvSpPr>
          <p:spPr>
            <a:xfrm>
              <a:off x="9244275" y="4088358"/>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Review Rating</a:t>
              </a:r>
              <a:endParaRPr lang="zh-TW" altLang="en-US" dirty="0"/>
            </a:p>
          </p:txBody>
        </p:sp>
      </p:grpSp>
      <p:grpSp>
        <p:nvGrpSpPr>
          <p:cNvPr id="52" name="群組 51"/>
          <p:cNvGrpSpPr/>
          <p:nvPr/>
        </p:nvGrpSpPr>
        <p:grpSpPr>
          <a:xfrm>
            <a:off x="8699372" y="4287183"/>
            <a:ext cx="2945012" cy="1537177"/>
            <a:chOff x="9009011" y="4736834"/>
            <a:chExt cx="2686644" cy="1537177"/>
          </a:xfrm>
        </p:grpSpPr>
        <p:sp>
          <p:nvSpPr>
            <p:cNvPr id="33" name="圓角矩形 32"/>
            <p:cNvSpPr/>
            <p:nvPr/>
          </p:nvSpPr>
          <p:spPr>
            <a:xfrm>
              <a:off x="9009011" y="4736834"/>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36" name="文字方塊 35"/>
            <p:cNvSpPr txBox="1"/>
            <p:nvPr/>
          </p:nvSpPr>
          <p:spPr>
            <a:xfrm>
              <a:off x="9290092" y="4873588"/>
              <a:ext cx="2124481" cy="369332"/>
            </a:xfrm>
            <a:prstGeom prst="rect">
              <a:avLst/>
            </a:prstGeom>
            <a:noFill/>
          </p:spPr>
          <p:txBody>
            <a:bodyPr wrap="square" rtlCol="0">
              <a:spAutoFit/>
            </a:bodyPr>
            <a:lstStyle/>
            <a:p>
              <a:pPr algn="ctr"/>
              <a:r>
                <a:rPr lang="en-US" altLang="zh-TW" dirty="0"/>
                <a:t>Sentimental Analysis</a:t>
              </a:r>
              <a:endParaRPr lang="zh-TW" altLang="en-US" dirty="0"/>
            </a:p>
          </p:txBody>
        </p:sp>
        <p:sp>
          <p:nvSpPr>
            <p:cNvPr id="41" name="圓角矩形 40"/>
            <p:cNvSpPr/>
            <p:nvPr/>
          </p:nvSpPr>
          <p:spPr>
            <a:xfrm>
              <a:off x="9244275" y="5738342"/>
              <a:ext cx="2216110" cy="44982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en-US" altLang="zh-TW" dirty="0"/>
                <a:t>Sentimental Classification</a:t>
              </a:r>
              <a:endParaRPr lang="zh-TW" altLang="en-US" dirty="0"/>
            </a:p>
          </p:txBody>
        </p:sp>
        <p:sp>
          <p:nvSpPr>
            <p:cNvPr id="42" name="圓角矩形 41"/>
            <p:cNvSpPr/>
            <p:nvPr/>
          </p:nvSpPr>
          <p:spPr>
            <a:xfrm>
              <a:off x="9244275" y="5333791"/>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Evaluation Extraction</a:t>
              </a:r>
              <a:endParaRPr lang="zh-TW" altLang="en-US" dirty="0"/>
            </a:p>
          </p:txBody>
        </p:sp>
      </p:grpSp>
      <p:cxnSp>
        <p:nvCxnSpPr>
          <p:cNvPr id="44" name="弧形接點 43"/>
          <p:cNvCxnSpPr>
            <a:stCxn id="14" idx="3"/>
            <a:endCxn id="27" idx="1"/>
          </p:cNvCxnSpPr>
          <p:nvPr/>
        </p:nvCxnSpPr>
        <p:spPr>
          <a:xfrm flipV="1">
            <a:off x="7983783" y="1825066"/>
            <a:ext cx="735824" cy="1418392"/>
          </a:xfrm>
          <a:prstGeom prst="curvedConnector3">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46" name="弧形接點 45"/>
          <p:cNvCxnSpPr>
            <a:stCxn id="14" idx="3"/>
            <a:endCxn id="32" idx="1"/>
          </p:cNvCxnSpPr>
          <p:nvPr/>
        </p:nvCxnSpPr>
        <p:spPr>
          <a:xfrm>
            <a:off x="7983783" y="3243458"/>
            <a:ext cx="735824" cy="206898"/>
          </a:xfrm>
          <a:prstGeom prst="curvedConnector3">
            <a:avLst>
              <a:gd name="adj1" fmla="val 50000"/>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48" name="弧形接點 47"/>
          <p:cNvCxnSpPr>
            <a:stCxn id="14" idx="3"/>
            <a:endCxn id="33" idx="1"/>
          </p:cNvCxnSpPr>
          <p:nvPr/>
        </p:nvCxnSpPr>
        <p:spPr>
          <a:xfrm>
            <a:off x="7983783" y="3243458"/>
            <a:ext cx="715589" cy="1812314"/>
          </a:xfrm>
          <a:prstGeom prst="curvedConnector3">
            <a:avLst>
              <a:gd name="adj1" fmla="val 50000"/>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72" name="肘形接點 71"/>
          <p:cNvCxnSpPr>
            <a:stCxn id="41" idx="2"/>
            <a:endCxn id="25" idx="2"/>
          </p:cNvCxnSpPr>
          <p:nvPr/>
        </p:nvCxnSpPr>
        <p:spPr>
          <a:xfrm rot="5400000">
            <a:off x="8392145" y="4130132"/>
            <a:ext cx="171348" cy="3388112"/>
          </a:xfrm>
          <a:prstGeom prst="bentConnector3">
            <a:avLst>
              <a:gd name="adj1" fmla="val 233413"/>
            </a:avLst>
          </a:prstGeom>
          <a:ln w="28575">
            <a:tailEnd type="triangle"/>
          </a:ln>
        </p:spPr>
        <p:style>
          <a:lnRef idx="2">
            <a:schemeClr val="accent3"/>
          </a:lnRef>
          <a:fillRef idx="0">
            <a:schemeClr val="accent3"/>
          </a:fillRef>
          <a:effectRef idx="1">
            <a:schemeClr val="accent3"/>
          </a:effectRef>
          <a:fontRef idx="minor">
            <a:schemeClr val="tx1"/>
          </a:fontRef>
        </p:style>
      </p:cxnSp>
      <p:sp>
        <p:nvSpPr>
          <p:cNvPr id="75" name="文字方塊 74"/>
          <p:cNvSpPr txBox="1"/>
          <p:nvPr/>
        </p:nvSpPr>
        <p:spPr>
          <a:xfrm>
            <a:off x="7084016" y="5160333"/>
            <a:ext cx="1609725" cy="646331"/>
          </a:xfrm>
          <a:prstGeom prst="rect">
            <a:avLst/>
          </a:prstGeom>
          <a:noFill/>
        </p:spPr>
        <p:txBody>
          <a:bodyPr wrap="square" rtlCol="0">
            <a:spAutoFit/>
          </a:bodyPr>
          <a:lstStyle/>
          <a:p>
            <a:pPr algn="ctr"/>
            <a:r>
              <a:rPr lang="en-US" altLang="zh-TW" dirty="0"/>
              <a:t>Recommend</a:t>
            </a:r>
          </a:p>
          <a:p>
            <a:pPr algn="ctr"/>
            <a:r>
              <a:rPr lang="en-US" altLang="zh-TW" dirty="0"/>
              <a:t>Stock portfolio</a:t>
            </a:r>
            <a:endParaRPr lang="zh-TW" altLang="en-US" dirty="0"/>
          </a:p>
        </p:txBody>
      </p:sp>
      <p:sp>
        <p:nvSpPr>
          <p:cNvPr id="103" name="波浪 102"/>
          <p:cNvSpPr/>
          <p:nvPr/>
        </p:nvSpPr>
        <p:spPr>
          <a:xfrm>
            <a:off x="643720" y="1668898"/>
            <a:ext cx="853709" cy="534914"/>
          </a:xfrm>
          <a:prstGeom prst="wave">
            <a:avLst/>
          </a:prstGeom>
          <a:solidFill>
            <a:srgbClr val="71ABB7"/>
          </a:solidFill>
          <a:ln>
            <a:solidFill>
              <a:srgbClr val="71ABB7"/>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As-is</a:t>
            </a:r>
            <a:endParaRPr lang="zh-TW" altLang="en-US" dirty="0"/>
          </a:p>
        </p:txBody>
      </p:sp>
      <p:sp>
        <p:nvSpPr>
          <p:cNvPr id="105" name="波浪 104"/>
          <p:cNvSpPr/>
          <p:nvPr/>
        </p:nvSpPr>
        <p:spPr>
          <a:xfrm>
            <a:off x="643720" y="4224801"/>
            <a:ext cx="853709" cy="546533"/>
          </a:xfrm>
          <a:prstGeom prst="wave">
            <a:avLst/>
          </a:prstGeom>
          <a:solidFill>
            <a:srgbClr val="71ABB7"/>
          </a:solidFill>
          <a:ln>
            <a:solidFill>
              <a:srgbClr val="71ABB7"/>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altLang="zh-TW" dirty="0"/>
              <a:t>To-be</a:t>
            </a:r>
            <a:endParaRPr lang="zh-TW" altLang="en-US" dirty="0"/>
          </a:p>
        </p:txBody>
      </p:sp>
      <p:sp>
        <p:nvSpPr>
          <p:cNvPr id="3" name="矩形 2"/>
          <p:cNvSpPr/>
          <p:nvPr/>
        </p:nvSpPr>
        <p:spPr>
          <a:xfrm>
            <a:off x="902197" y="851021"/>
            <a:ext cx="5049289" cy="646331"/>
          </a:xfrm>
          <a:prstGeom prst="rect">
            <a:avLst/>
          </a:prstGeom>
        </p:spPr>
        <p:txBody>
          <a:bodyPr wrap="square">
            <a:spAutoFit/>
          </a:bodyPr>
          <a:lstStyle/>
          <a:p>
            <a:r>
              <a:rPr lang="en-US" altLang="zh-TW" i="1" dirty="0" smtClean="0">
                <a:solidFill>
                  <a:srgbClr val="4B4F56"/>
                </a:solidFill>
                <a:latin typeface="Times" panose="02020603050405020304" pitchFamily="18" charset="0"/>
                <a:cs typeface="Times" panose="02020603050405020304" pitchFamily="18" charset="0"/>
              </a:rPr>
              <a:t>- Recommend </a:t>
            </a:r>
            <a:r>
              <a:rPr lang="en-US" altLang="zh-TW" i="1" dirty="0">
                <a:solidFill>
                  <a:srgbClr val="4B4F56"/>
                </a:solidFill>
                <a:latin typeface="Times" panose="02020603050405020304" pitchFamily="18" charset="0"/>
                <a:cs typeface="Times" panose="02020603050405020304" pitchFamily="18" charset="0"/>
              </a:rPr>
              <a:t>stock portfolio by using </a:t>
            </a:r>
            <a:r>
              <a:rPr lang="en-US" altLang="zh-TW" i="1" dirty="0" smtClean="0">
                <a:solidFill>
                  <a:srgbClr val="4B4F56"/>
                </a:solidFill>
                <a:latin typeface="Times" panose="02020603050405020304" pitchFamily="18" charset="0"/>
                <a:cs typeface="Times" panose="02020603050405020304" pitchFamily="18" charset="0"/>
              </a:rPr>
              <a:t>crowd intelligence  approach </a:t>
            </a:r>
            <a:r>
              <a:rPr lang="en-US" altLang="zh-TW" i="1" dirty="0">
                <a:solidFill>
                  <a:srgbClr val="4B4F56"/>
                </a:solidFill>
                <a:latin typeface="Times" panose="02020603050405020304" pitchFamily="18" charset="0"/>
                <a:cs typeface="Times" panose="02020603050405020304" pitchFamily="18" charset="0"/>
              </a:rPr>
              <a:t>on social </a:t>
            </a:r>
            <a:r>
              <a:rPr lang="en-US" altLang="zh-TW" i="1" dirty="0" smtClean="0">
                <a:solidFill>
                  <a:srgbClr val="4B4F56"/>
                </a:solidFill>
                <a:latin typeface="Times" panose="02020603050405020304" pitchFamily="18" charset="0"/>
                <a:cs typeface="Times" panose="02020603050405020304" pitchFamily="18" charset="0"/>
              </a:rPr>
              <a:t>network.</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903838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331674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latin typeface="+mn-ea"/>
              </a:rPr>
              <a:t>互聯網金融的興起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sp>
        <p:nvSpPr>
          <p:cNvPr id="8" name="文字版面配置區 4"/>
          <p:cNvSpPr txBox="1">
            <a:spLocks/>
          </p:cNvSpPr>
          <p:nvPr/>
        </p:nvSpPr>
        <p:spPr>
          <a:xfrm>
            <a:off x="353703" y="1497758"/>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dirty="0" smtClean="0"/>
              <a:t>金融業務</a:t>
            </a:r>
            <a:r>
              <a:rPr lang="zh-TW" altLang="en-US" b="1" dirty="0" smtClean="0"/>
              <a:t>功能分解化</a:t>
            </a:r>
            <a:r>
              <a:rPr lang="en-US" altLang="zh-TW" b="1" dirty="0" smtClean="0"/>
              <a:t>(unbounding)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483280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FinTech</a:t>
            </a:r>
            <a:r>
              <a:rPr lang="zh-TW" altLang="en-US" dirty="0" smtClean="0"/>
              <a:t>金融應用領域</a:t>
            </a:r>
            <a:r>
              <a:rPr lang="en-US" altLang="zh-TW" dirty="0" smtClean="0"/>
              <a:t>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650" y="1328737"/>
            <a:ext cx="6189435" cy="5049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011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互聯網金融的數位</a:t>
            </a:r>
            <a:r>
              <a:rPr kumimoji="1" lang="en-US" altLang="zh-TW" sz="3600" dirty="0" smtClean="0"/>
              <a:t>DNA</a:t>
            </a:r>
            <a:endParaRPr kumimoji="1" lang="zh-TW" altLang="en-US" sz="3600" dirty="0"/>
          </a:p>
        </p:txBody>
      </p:sp>
      <p:sp>
        <p:nvSpPr>
          <p:cNvPr id="4" name="頁尾版面配置區 3"/>
          <p:cNvSpPr>
            <a:spLocks noGrp="1"/>
          </p:cNvSpPr>
          <p:nvPr>
            <p:ph type="ftr" sz="quarter" idx="11"/>
          </p:nvPr>
        </p:nvSpPr>
        <p:spPr>
          <a:xfrm>
            <a:off x="251057" y="6463745"/>
            <a:ext cx="11553550" cy="379690"/>
          </a:xfrm>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7</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Tree>
    <p:extLst>
      <p:ext uri="{BB962C8B-B14F-4D97-AF65-F5344CB8AC3E}">
        <p14:creationId xmlns:p14="http://schemas.microsoft.com/office/powerpoint/2010/main" val="365035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FinTech</a:t>
            </a:r>
            <a:r>
              <a:rPr lang="zh-TW" altLang="en-US" dirty="0"/>
              <a:t> </a:t>
            </a:r>
            <a:r>
              <a:rPr lang="zh-TW" altLang="en-US" dirty="0" smtClean="0"/>
              <a:t>的科技基礎</a:t>
            </a:r>
            <a:r>
              <a:rPr lang="en-US" altLang="zh-TW" dirty="0" smtClean="0"/>
              <a:t> </a:t>
            </a:r>
            <a:endParaRPr lang="zh-TW" altLang="en-US" dirty="0"/>
          </a:p>
        </p:txBody>
      </p:sp>
      <p:sp>
        <p:nvSpPr>
          <p:cNvPr id="3" name="內容版面配置區 2"/>
          <p:cNvSpPr>
            <a:spLocks noGrp="1"/>
          </p:cNvSpPr>
          <p:nvPr>
            <p:ph idx="1"/>
          </p:nvPr>
        </p:nvSpPr>
        <p:spPr/>
        <p:txBody>
          <a:bodyPr/>
          <a:lstStyle/>
          <a:p>
            <a:r>
              <a:rPr lang="zh-TW" altLang="en-US" sz="4000" dirty="0" smtClean="0"/>
              <a:t>行動網路計算</a:t>
            </a:r>
            <a:endParaRPr lang="en-US" altLang="zh-TW" sz="4000" dirty="0" smtClean="0"/>
          </a:p>
          <a:p>
            <a:r>
              <a:rPr lang="zh-TW" altLang="en-US" sz="4000" dirty="0" smtClean="0"/>
              <a:t>社群網 </a:t>
            </a:r>
            <a:r>
              <a:rPr lang="zh-TW" altLang="en-US" sz="4000" dirty="0"/>
              <a:t>路</a:t>
            </a:r>
            <a:r>
              <a:rPr lang="zh-TW" altLang="en-US" sz="4000" dirty="0" smtClean="0"/>
              <a:t>計算</a:t>
            </a:r>
            <a:endParaRPr lang="en-US" altLang="zh-TW" sz="4000" dirty="0" smtClean="0"/>
          </a:p>
          <a:p>
            <a:r>
              <a:rPr lang="zh-TW" altLang="en-US" sz="4000" dirty="0" smtClean="0"/>
              <a:t>大數據計算</a:t>
            </a:r>
            <a:endParaRPr lang="en-US" altLang="zh-TW" sz="4000" dirty="0" smtClean="0"/>
          </a:p>
          <a:p>
            <a:r>
              <a:rPr lang="zh-TW" altLang="en-US" sz="4000" dirty="0" smtClean="0"/>
              <a:t>物聯網計算</a:t>
            </a:r>
            <a:endParaRPr lang="en-US" altLang="zh-TW" sz="4000" dirty="0" smtClean="0"/>
          </a:p>
          <a:p>
            <a:r>
              <a:rPr lang="zh-TW" altLang="en-US" sz="4000" dirty="0" smtClean="0"/>
              <a:t>區塊鏈計算</a:t>
            </a:r>
            <a:endParaRPr lang="en-US" altLang="zh-TW" sz="4000" dirty="0" smtClean="0"/>
          </a:p>
          <a:p>
            <a:endParaRPr lang="zh-TW" altLang="en-US"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spTree>
    <p:extLst>
      <p:ext uri="{BB962C8B-B14F-4D97-AF65-F5344CB8AC3E}">
        <p14:creationId xmlns:p14="http://schemas.microsoft.com/office/powerpoint/2010/main" val="117688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1234660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14842</TotalTime>
  <Words>2485</Words>
  <Application>Microsoft Office PowerPoint</Application>
  <PresentationFormat>自訂</PresentationFormat>
  <Paragraphs>364</Paragraphs>
  <Slides>37</Slides>
  <Notes>9</Notes>
  <HiddenSlides>0</HiddenSlides>
  <MMClips>0</MMClips>
  <ScaleCrop>false</ScaleCrop>
  <HeadingPairs>
    <vt:vector size="4" baseType="variant">
      <vt:variant>
        <vt:lpstr>佈景主題</vt:lpstr>
      </vt:variant>
      <vt:variant>
        <vt:i4>1</vt:i4>
      </vt:variant>
      <vt:variant>
        <vt:lpstr>投影片標題</vt:lpstr>
      </vt:variant>
      <vt:variant>
        <vt:i4>37</vt:i4>
      </vt:variant>
    </vt:vector>
  </HeadingPairs>
  <TitlesOfParts>
    <vt:vector size="38" baseType="lpstr">
      <vt:lpstr>Office 佈景主題</vt:lpstr>
      <vt:lpstr>數位金融與群眾計算</vt:lpstr>
      <vt:lpstr>傳統金融</vt:lpstr>
      <vt:lpstr>傳統金融行業</vt:lpstr>
      <vt:lpstr>互聯網金融模式</vt:lpstr>
      <vt:lpstr>互聯網金融的興起</vt:lpstr>
      <vt:lpstr>FinTech金融應用領域 </vt:lpstr>
      <vt:lpstr>互聯網金融的數位DNA</vt:lpstr>
      <vt:lpstr>FinTech 的科技基礎 </vt:lpstr>
      <vt:lpstr>互聯網金融發展歷程三部曲</vt:lpstr>
      <vt:lpstr>金融行業服務形式的改變</vt:lpstr>
      <vt:lpstr>傳統金融行業 v. 互聯網金融</vt:lpstr>
      <vt:lpstr>互聯網金融之創新模式</vt:lpstr>
      <vt:lpstr>互網網金融商業模式</vt:lpstr>
      <vt:lpstr>互聯網金融服務創新</vt:lpstr>
      <vt:lpstr>第三方支付</vt:lpstr>
      <vt:lpstr>P2P網路貸款</vt:lpstr>
      <vt:lpstr>群眾募資</vt:lpstr>
      <vt:lpstr>P2P匯兌</vt:lpstr>
      <vt:lpstr>虛擬貨幣</vt:lpstr>
      <vt:lpstr>機器人理財</vt:lpstr>
      <vt:lpstr>互聯網信用評價</vt:lpstr>
      <vt:lpstr>互聯網保險</vt:lpstr>
      <vt:lpstr>電商金融</vt:lpstr>
      <vt:lpstr>互聯網金融之機會（1/2） – 科技業/電商業</vt:lpstr>
      <vt:lpstr>互聯網金融之機會（2/2） – 金融業者角度</vt:lpstr>
      <vt:lpstr>互聯網金融之挑戰</vt:lpstr>
      <vt:lpstr>社群金融研究議題</vt:lpstr>
      <vt:lpstr>社群的力量: The power of people and network </vt:lpstr>
      <vt:lpstr>PowerPoint 簡報</vt:lpstr>
      <vt:lpstr>PowerPoint 簡報</vt:lpstr>
      <vt:lpstr>研究議題 Crowd Computing in Finance</vt:lpstr>
      <vt:lpstr>P2P Insurance</vt:lpstr>
      <vt:lpstr>P2P Currency Exchange </vt:lpstr>
      <vt:lpstr>P2P Lending</vt:lpstr>
      <vt:lpstr>Crowd Funding</vt:lpstr>
      <vt:lpstr>Crowd Investing</vt:lpstr>
      <vt:lpstr>Crowd Financing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543</cp:revision>
  <cp:lastPrinted>2016-06-22T08:11:44Z</cp:lastPrinted>
  <dcterms:created xsi:type="dcterms:W3CDTF">2016-06-16T05:53:04Z</dcterms:created>
  <dcterms:modified xsi:type="dcterms:W3CDTF">2016-12-22T14:18:37Z</dcterms:modified>
</cp:coreProperties>
</file>