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56" r:id="rId2"/>
    <p:sldId id="257" r:id="rId3"/>
    <p:sldId id="379" r:id="rId4"/>
    <p:sldId id="381" r:id="rId5"/>
    <p:sldId id="359" r:id="rId6"/>
    <p:sldId id="332" r:id="rId7"/>
    <p:sldId id="372" r:id="rId8"/>
    <p:sldId id="333" r:id="rId9"/>
    <p:sldId id="334" r:id="rId10"/>
    <p:sldId id="378" r:id="rId11"/>
    <p:sldId id="327" r:id="rId12"/>
    <p:sldId id="330" r:id="rId13"/>
    <p:sldId id="400" r:id="rId14"/>
    <p:sldId id="361" r:id="rId15"/>
    <p:sldId id="398" r:id="rId16"/>
    <p:sldId id="384" r:id="rId17"/>
    <p:sldId id="386" r:id="rId18"/>
    <p:sldId id="389" r:id="rId19"/>
    <p:sldId id="402" r:id="rId20"/>
    <p:sldId id="392" r:id="rId21"/>
    <p:sldId id="393" r:id="rId22"/>
    <p:sldId id="394" r:id="rId23"/>
    <p:sldId id="395" r:id="rId24"/>
    <p:sldId id="390" r:id="rId25"/>
    <p:sldId id="396" r:id="rId26"/>
    <p:sldId id="391" r:id="rId27"/>
    <p:sldId id="397" r:id="rId28"/>
    <p:sldId id="374" r:id="rId29"/>
    <p:sldId id="357" r:id="rId30"/>
    <p:sldId id="388" r:id="rId31"/>
    <p:sldId id="301" r:id="rId32"/>
    <p:sldId id="277" r:id="rId33"/>
    <p:sldId id="258" r:id="rId34"/>
    <p:sldId id="260" r:id="rId35"/>
    <p:sldId id="262" r:id="rId36"/>
    <p:sldId id="264" r:id="rId37"/>
    <p:sldId id="265" r:id="rId38"/>
    <p:sldId id="266" r:id="rId39"/>
    <p:sldId id="268" r:id="rId40"/>
    <p:sldId id="269" r:id="rId41"/>
    <p:sldId id="270" r:id="rId42"/>
    <p:sldId id="271" r:id="rId43"/>
    <p:sldId id="272" r:id="rId44"/>
    <p:sldId id="273" r:id="rId45"/>
    <p:sldId id="274" r:id="rId46"/>
    <p:sldId id="300" r:id="rId47"/>
    <p:sldId id="279" r:id="rId48"/>
    <p:sldId id="280" r:id="rId49"/>
    <p:sldId id="281" r:id="rId50"/>
    <p:sldId id="282" r:id="rId51"/>
    <p:sldId id="283" r:id="rId52"/>
    <p:sldId id="284" r:id="rId53"/>
    <p:sldId id="286" r:id="rId54"/>
    <p:sldId id="287" r:id="rId55"/>
    <p:sldId id="288" r:id="rId56"/>
    <p:sldId id="289" r:id="rId57"/>
    <p:sldId id="290" r:id="rId58"/>
    <p:sldId id="377" r:id="rId59"/>
    <p:sldId id="317" r:id="rId60"/>
    <p:sldId id="324" r:id="rId61"/>
    <p:sldId id="321" r:id="rId62"/>
    <p:sldId id="322" r:id="rId63"/>
    <p:sldId id="312" r:id="rId64"/>
    <p:sldId id="305" r:id="rId65"/>
    <p:sldId id="313" r:id="rId66"/>
    <p:sldId id="314" r:id="rId67"/>
    <p:sldId id="315" r:id="rId68"/>
    <p:sldId id="325"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1" autoAdjust="0"/>
    <p:restoredTop sz="94660"/>
  </p:normalViewPr>
  <p:slideViewPr>
    <p:cSldViewPr snapToGrid="0">
      <p:cViewPr varScale="1">
        <p:scale>
          <a:sx n="96" d="100"/>
          <a:sy n="96" d="100"/>
        </p:scale>
        <p:origin x="88"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 Id="rId4" Type="http://schemas.openxmlformats.org/officeDocument/2006/relationships/image" Target="../media/image3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提出創意</a:t>
          </a:r>
          <a:endParaRPr lang="zh-TW" altLang="en-US" sz="2000" b="1" dirty="0">
            <a:latin typeface="標楷體" panose="03000509000000000000" pitchFamily="65" charset="-120"/>
            <a:ea typeface="標楷體" panose="03000509000000000000" pitchFamily="65" charset="-120"/>
          </a:endParaRP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smtClean="0">
              <a:latin typeface="標楷體" panose="03000509000000000000" pitchFamily="65" charset="-120"/>
              <a:ea typeface="標楷體" panose="03000509000000000000" pitchFamily="65" charset="-120"/>
            </a:rPr>
            <a:t>落實創意</a:t>
          </a:r>
          <a:endParaRPr lang="zh-TW" altLang="en-US" sz="2000" b="1" dirty="0">
            <a:latin typeface="標楷體" panose="03000509000000000000" pitchFamily="65" charset="-120"/>
            <a:ea typeface="標楷體" panose="03000509000000000000" pitchFamily="65" charset="-120"/>
          </a:endParaRP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smtClean="0">
              <a:latin typeface="標楷體" panose="03000509000000000000" pitchFamily="65" charset="-120"/>
              <a:ea typeface="標楷體" panose="03000509000000000000" pitchFamily="65" charset="-120"/>
            </a:rPr>
            <a:t>增強能力</a:t>
          </a:r>
          <a:endParaRPr lang="zh-TW" altLang="en-US" sz="2000" b="1" dirty="0">
            <a:latin typeface="標楷體" panose="03000509000000000000" pitchFamily="65" charset="-120"/>
            <a:ea typeface="標楷體" panose="03000509000000000000" pitchFamily="65" charset="-120"/>
          </a:endParaRP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smtClean="0">
              <a:latin typeface="標楷體" panose="03000509000000000000" pitchFamily="65" charset="-120"/>
              <a:ea typeface="標楷體" panose="03000509000000000000" pitchFamily="65" charset="-120"/>
            </a:rPr>
            <a:t>整合資源</a:t>
          </a:r>
          <a:endParaRPr lang="zh-TW" altLang="en-US" sz="2000" b="1" dirty="0">
            <a:latin typeface="標楷體" panose="03000509000000000000" pitchFamily="65" charset="-120"/>
            <a:ea typeface="標楷體" panose="03000509000000000000" pitchFamily="65" charset="-120"/>
          </a:endParaRP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smtClean="0">
              <a:latin typeface="標楷體" panose="03000509000000000000" pitchFamily="65" charset="-120"/>
              <a:ea typeface="標楷體" panose="03000509000000000000" pitchFamily="65" charset="-120"/>
            </a:rPr>
            <a:t>解決族群痛苦與煩惱</a:t>
          </a:r>
          <a:endParaRPr lang="zh-TW" altLang="en-US" sz="2000" b="1" dirty="0">
            <a:latin typeface="標楷體" panose="03000509000000000000" pitchFamily="65" charset="-120"/>
            <a:ea typeface="標楷體" panose="03000509000000000000" pitchFamily="65" charset="-120"/>
          </a:endParaRP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smtClean="0">
              <a:latin typeface="標楷體" panose="03000509000000000000" pitchFamily="65" charset="-120"/>
              <a:ea typeface="標楷體" panose="03000509000000000000" pitchFamily="65" charset="-120"/>
            </a:rPr>
            <a:t>創造價值</a:t>
          </a:r>
          <a:endParaRPr lang="zh-TW" altLang="en-US" sz="2000" b="1" dirty="0">
            <a:latin typeface="標楷體" panose="03000509000000000000" pitchFamily="65" charset="-120"/>
            <a:ea typeface="標楷體" panose="03000509000000000000" pitchFamily="65" charset="-120"/>
          </a:endParaRP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提升效率</a:t>
          </a:r>
          <a:endParaRPr lang="zh-TW" altLang="en-US" sz="2000" b="1" dirty="0">
            <a:latin typeface="標楷體" panose="03000509000000000000" pitchFamily="65" charset="-120"/>
            <a:ea typeface="標楷體" panose="03000509000000000000" pitchFamily="65" charset="-120"/>
          </a:endParaRP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t>
        <a:bodyPr/>
        <a:lstStyle/>
        <a:p>
          <a:endParaRPr lang="zh-TW" altLang="en-US"/>
        </a:p>
      </dgm:t>
    </dgm:pt>
    <dgm:pt modelId="{E104E57E-28F5-4B32-9AD8-63F68FDB3458}" type="pres">
      <dgm:prSet presAssocID="{C015FE18-EA65-40F3-A601-E86B33C907AC}" presName="node" presStyleLbl="node1" presStyleIdx="0" presStyleCnt="7">
        <dgm:presLayoutVars>
          <dgm:bulletEnabled val="1"/>
        </dgm:presLayoutVars>
      </dgm:prSet>
      <dgm:spPr/>
      <dgm:t>
        <a:bodyPr/>
        <a:lstStyle/>
        <a:p>
          <a:endParaRPr lang="zh-TW" altLang="en-US"/>
        </a:p>
      </dgm:t>
    </dgm:pt>
    <dgm:pt modelId="{1A1A7B7A-F76B-45C5-9C95-10F5C828816E}" type="pres">
      <dgm:prSet presAssocID="{30D98034-9624-4B88-8936-92C587B3BC3F}" presName="sibTrans" presStyleLbl="sibTrans2D1" presStyleIdx="0" presStyleCnt="6"/>
      <dgm:spPr/>
      <dgm:t>
        <a:bodyPr/>
        <a:lstStyle/>
        <a:p>
          <a:endParaRPr lang="zh-TW" altLang="en-US"/>
        </a:p>
      </dgm:t>
    </dgm:pt>
    <dgm:pt modelId="{4DEED0B8-68F6-48FE-AE8B-A94530F4CE18}" type="pres">
      <dgm:prSet presAssocID="{30D98034-9624-4B88-8936-92C587B3BC3F}" presName="connectorText" presStyleLbl="sibTrans2D1" presStyleIdx="0" presStyleCnt="6"/>
      <dgm:spPr/>
      <dgm:t>
        <a:bodyPr/>
        <a:lstStyle/>
        <a:p>
          <a:endParaRPr lang="zh-TW" altLang="en-US"/>
        </a:p>
      </dgm:t>
    </dgm:pt>
    <dgm:pt modelId="{1E4C3C86-D88F-4494-A45F-937F6E64A34C}" type="pres">
      <dgm:prSet presAssocID="{D112534B-DB07-490A-A8CA-794C61D79971}" presName="node" presStyleLbl="node1" presStyleIdx="1" presStyleCnt="7">
        <dgm:presLayoutVars>
          <dgm:bulletEnabled val="1"/>
        </dgm:presLayoutVars>
      </dgm:prSet>
      <dgm:spPr/>
      <dgm:t>
        <a:bodyPr/>
        <a:lstStyle/>
        <a:p>
          <a:endParaRPr lang="zh-TW" altLang="en-US"/>
        </a:p>
      </dgm:t>
    </dgm:pt>
    <dgm:pt modelId="{568FF5C7-9B6F-42CF-84D9-B3736607A59D}" type="pres">
      <dgm:prSet presAssocID="{CE56B178-67CA-4F26-A720-04749671E1F0}" presName="sibTrans" presStyleLbl="sibTrans2D1" presStyleIdx="1" presStyleCnt="6"/>
      <dgm:spPr/>
      <dgm:t>
        <a:bodyPr/>
        <a:lstStyle/>
        <a:p>
          <a:endParaRPr lang="zh-TW" altLang="en-US"/>
        </a:p>
      </dgm:t>
    </dgm:pt>
    <dgm:pt modelId="{09958168-3ACA-48D6-AE2D-30C7334ACE86}" type="pres">
      <dgm:prSet presAssocID="{CE56B178-67CA-4F26-A720-04749671E1F0}" presName="connectorText" presStyleLbl="sibTrans2D1" presStyleIdx="1" presStyleCnt="6"/>
      <dgm:spPr/>
      <dgm:t>
        <a:bodyPr/>
        <a:lstStyle/>
        <a:p>
          <a:endParaRPr lang="zh-TW" altLang="en-US"/>
        </a:p>
      </dgm:t>
    </dgm:pt>
    <dgm:pt modelId="{B031F5C6-FE04-4B04-8F20-D633848161EB}" type="pres">
      <dgm:prSet presAssocID="{21EC5D6E-EE6C-41C7-ACE6-BC8BEEB0974D}" presName="node" presStyleLbl="node1" presStyleIdx="2" presStyleCnt="7">
        <dgm:presLayoutVars>
          <dgm:bulletEnabled val="1"/>
        </dgm:presLayoutVars>
      </dgm:prSet>
      <dgm:spPr/>
      <dgm:t>
        <a:bodyPr/>
        <a:lstStyle/>
        <a:p>
          <a:endParaRPr lang="zh-TW" altLang="en-US"/>
        </a:p>
      </dgm:t>
    </dgm:pt>
    <dgm:pt modelId="{7BD283B6-DB67-4951-939E-B513416830AA}" type="pres">
      <dgm:prSet presAssocID="{BB92B51B-742B-4930-8A71-EC2DF72912E7}" presName="sibTrans" presStyleLbl="sibTrans2D1" presStyleIdx="2" presStyleCnt="6"/>
      <dgm:spPr/>
      <dgm:t>
        <a:bodyPr/>
        <a:lstStyle/>
        <a:p>
          <a:endParaRPr lang="zh-TW" altLang="en-US"/>
        </a:p>
      </dgm:t>
    </dgm:pt>
    <dgm:pt modelId="{BABAF08A-CE02-425A-A6A9-A33EF412B4C8}" type="pres">
      <dgm:prSet presAssocID="{BB92B51B-742B-4930-8A71-EC2DF72912E7}" presName="connectorText" presStyleLbl="sibTrans2D1" presStyleIdx="2" presStyleCnt="6"/>
      <dgm:spPr/>
      <dgm:t>
        <a:bodyPr/>
        <a:lstStyle/>
        <a:p>
          <a:endParaRPr lang="zh-TW" altLang="en-US"/>
        </a:p>
      </dgm:t>
    </dgm:pt>
    <dgm:pt modelId="{DA11DAC8-3053-43D7-A25A-008DD537B174}" type="pres">
      <dgm:prSet presAssocID="{AB498675-AA5E-4A82-B7C5-1720F670A877}" presName="node" presStyleLbl="node1" presStyleIdx="3" presStyleCnt="7">
        <dgm:presLayoutVars>
          <dgm:bulletEnabled val="1"/>
        </dgm:presLayoutVars>
      </dgm:prSet>
      <dgm:spPr/>
      <dgm:t>
        <a:bodyPr/>
        <a:lstStyle/>
        <a:p>
          <a:endParaRPr lang="zh-TW" altLang="en-US"/>
        </a:p>
      </dgm:t>
    </dgm:pt>
    <dgm:pt modelId="{522321A6-3B48-417E-82A2-95AA96A998F2}" type="pres">
      <dgm:prSet presAssocID="{679641C8-2752-4684-98ED-ABCBF3F39FEF}" presName="sibTrans" presStyleLbl="sibTrans2D1" presStyleIdx="3" presStyleCnt="6"/>
      <dgm:spPr/>
      <dgm:t>
        <a:bodyPr/>
        <a:lstStyle/>
        <a:p>
          <a:endParaRPr lang="zh-TW" altLang="en-US"/>
        </a:p>
      </dgm:t>
    </dgm:pt>
    <dgm:pt modelId="{B8C9436B-10EA-4045-98FB-2570DCAD0AD2}" type="pres">
      <dgm:prSet presAssocID="{679641C8-2752-4684-98ED-ABCBF3F39FEF}" presName="connectorText" presStyleLbl="sibTrans2D1" presStyleIdx="3" presStyleCnt="6"/>
      <dgm:spPr/>
      <dgm:t>
        <a:bodyPr/>
        <a:lstStyle/>
        <a:p>
          <a:endParaRPr lang="zh-TW" altLang="en-US"/>
        </a:p>
      </dgm:t>
    </dgm:pt>
    <dgm:pt modelId="{2383A1A8-B9F2-4791-8B22-89054A7D8F07}" type="pres">
      <dgm:prSet presAssocID="{33AF8F8B-311C-46DA-BB50-D1AF379B0802}" presName="node" presStyleLbl="node1" presStyleIdx="4" presStyleCnt="7">
        <dgm:presLayoutVars>
          <dgm:bulletEnabled val="1"/>
        </dgm:presLayoutVars>
      </dgm:prSet>
      <dgm:spPr/>
      <dgm:t>
        <a:bodyPr/>
        <a:lstStyle/>
        <a:p>
          <a:endParaRPr lang="zh-TW" altLang="en-US"/>
        </a:p>
      </dgm:t>
    </dgm:pt>
    <dgm:pt modelId="{BCE90170-7201-4452-942F-487D8D075540}" type="pres">
      <dgm:prSet presAssocID="{4BED7BC7-0B4C-42B0-A470-B3D54E9625C0}" presName="sibTrans" presStyleLbl="sibTrans2D1" presStyleIdx="4" presStyleCnt="6"/>
      <dgm:spPr/>
      <dgm:t>
        <a:bodyPr/>
        <a:lstStyle/>
        <a:p>
          <a:endParaRPr lang="zh-TW" altLang="en-US"/>
        </a:p>
      </dgm:t>
    </dgm:pt>
    <dgm:pt modelId="{D910C112-D0A2-4E66-8BB9-1DEF96930E28}" type="pres">
      <dgm:prSet presAssocID="{4BED7BC7-0B4C-42B0-A470-B3D54E9625C0}" presName="connectorText" presStyleLbl="sibTrans2D1" presStyleIdx="4" presStyleCnt="6"/>
      <dgm:spPr/>
      <dgm:t>
        <a:bodyPr/>
        <a:lstStyle/>
        <a:p>
          <a:endParaRPr lang="zh-TW" altLang="en-US"/>
        </a:p>
      </dgm:t>
    </dgm:pt>
    <dgm:pt modelId="{FDAC164B-84DB-416F-A3AB-6D3593A90459}" type="pres">
      <dgm:prSet presAssocID="{47F97B58-2BB9-4279-BB80-F6C041BACB10}" presName="node" presStyleLbl="node1" presStyleIdx="5" presStyleCnt="7">
        <dgm:presLayoutVars>
          <dgm:bulletEnabled val="1"/>
        </dgm:presLayoutVars>
      </dgm:prSet>
      <dgm:spPr/>
      <dgm:t>
        <a:bodyPr/>
        <a:lstStyle/>
        <a:p>
          <a:endParaRPr lang="zh-TW" altLang="en-US"/>
        </a:p>
      </dgm:t>
    </dgm:pt>
    <dgm:pt modelId="{A9B1DD84-74D3-4043-8F5A-AB1C8822812D}" type="pres">
      <dgm:prSet presAssocID="{04671E2E-54F9-4FD7-A8FF-447E2CB1EF97}" presName="sibTrans" presStyleLbl="sibTrans2D1" presStyleIdx="5" presStyleCnt="6"/>
      <dgm:spPr/>
      <dgm:t>
        <a:bodyPr/>
        <a:lstStyle/>
        <a:p>
          <a:endParaRPr lang="zh-TW" altLang="en-US"/>
        </a:p>
      </dgm:t>
    </dgm:pt>
    <dgm:pt modelId="{7863EA92-F072-4144-BB86-713D2DF7DE41}" type="pres">
      <dgm:prSet presAssocID="{04671E2E-54F9-4FD7-A8FF-447E2CB1EF97}" presName="connectorText" presStyleLbl="sibTrans2D1" presStyleIdx="5" presStyleCnt="6"/>
      <dgm:spPr/>
      <dgm:t>
        <a:bodyPr/>
        <a:lstStyle/>
        <a:p>
          <a:endParaRPr lang="zh-TW" altLang="en-US"/>
        </a:p>
      </dgm:t>
    </dgm:pt>
    <dgm:pt modelId="{129FE9D1-7174-47FF-BB06-18C20969AE39}" type="pres">
      <dgm:prSet presAssocID="{390144FD-6AAE-4869-A473-DE50604FDDB2}" presName="node" presStyleLbl="node1" presStyleIdx="6" presStyleCnt="7">
        <dgm:presLayoutVars>
          <dgm:bulletEnabled val="1"/>
        </dgm:presLayoutVars>
      </dgm:prSet>
      <dgm:spPr/>
      <dgm:t>
        <a:bodyPr/>
        <a:lstStyle/>
        <a:p>
          <a:endParaRPr lang="zh-TW" altLang="en-US"/>
        </a:p>
      </dgm:t>
    </dgm:pt>
  </dgm:ptLst>
  <dgm:cxnLst>
    <dgm:cxn modelId="{728C2C1E-CB48-4090-BD5D-6901887D4985}" type="presOf" srcId="{CE56B178-67CA-4F26-A720-04749671E1F0}" destId="{568FF5C7-9B6F-42CF-84D9-B3736607A59D}" srcOrd="0" destOrd="0" presId="urn:microsoft.com/office/officeart/2005/8/layout/process5"/>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07E49E0C-011A-41DC-B9C3-29A7CFF10455}" type="presOf" srcId="{47F97B58-2BB9-4279-BB80-F6C041BACB10}" destId="{FDAC164B-84DB-416F-A3AB-6D3593A90459}" srcOrd="0"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56842004-F9C9-4F25-B245-FF105DC1233F}" srcId="{93F1C92E-6C9B-4C39-B0F1-002AFF56F796}" destId="{AB498675-AA5E-4A82-B7C5-1720F670A877}" srcOrd="3" destOrd="0" parTransId="{539E301C-3154-41DF-AF59-C157EF071658}" sibTransId="{679641C8-2752-4684-98ED-ABCBF3F39FEF}"/>
    <dgm:cxn modelId="{70A981B3-9D58-4178-B091-8674ABA2FD56}" type="presOf" srcId="{C015FE18-EA65-40F3-A601-E86B33C907AC}" destId="{E104E57E-28F5-4B32-9AD8-63F68FDB3458}" srcOrd="0" destOrd="0" presId="urn:microsoft.com/office/officeart/2005/8/layout/process5"/>
    <dgm:cxn modelId="{F02DA713-3F1D-40A4-ADD3-256276145DC9}" type="presOf" srcId="{390144FD-6AAE-4869-A473-DE50604FDDB2}" destId="{129FE9D1-7174-47FF-BB06-18C20969AE39}"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174AC058-08CE-42C6-871F-CD73F7AD86CF}" srcId="{93F1C92E-6C9B-4C39-B0F1-002AFF56F796}" destId="{D112534B-DB07-490A-A8CA-794C61D79971}" srcOrd="1" destOrd="0" parTransId="{ACB8D55F-5262-48CC-9C53-88960FB73C32}" sibTransId="{CE56B178-67CA-4F26-A720-04749671E1F0}"/>
    <dgm:cxn modelId="{1FF27BF2-EDE4-47F7-AD20-7D2622AA5AF6}" type="presOf" srcId="{93F1C92E-6C9B-4C39-B0F1-002AFF56F796}" destId="{9B5C3CE0-06F1-4F79-B8FA-E712425028ED}"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9DE21EF9-415B-4E29-B31C-003CDE0B0830}" type="presOf" srcId="{BB92B51B-742B-4930-8A71-EC2DF72912E7}" destId="{7BD283B6-DB67-4951-939E-B513416830AA}"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DC737B65-CCA5-41CE-A26C-30EFF9A2166C}" type="presOf" srcId="{04671E2E-54F9-4FD7-A8FF-447E2CB1EF97}" destId="{7863EA92-F072-4144-BB86-713D2DF7DE41}" srcOrd="1"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EA5A2D64-69D2-4A3A-8FD2-CAD98E5592B4}" type="presOf" srcId="{33AF8F8B-311C-46DA-BB50-D1AF379B0802}" destId="{2383A1A8-B9F2-4791-8B22-89054A7D8F07}" srcOrd="0"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44ED1C59-546A-4B16-B1D4-16FD84D63F5F}" type="presOf" srcId="{679641C8-2752-4684-98ED-ABCBF3F39FEF}" destId="{522321A6-3B48-417E-82A2-95AA96A998F2}"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1834A16A-1846-4998-8506-DB4ABAEB90DD}" type="presOf" srcId="{AB498675-AA5E-4A82-B7C5-1720F670A877}" destId="{DA11DAC8-3053-43D7-A25A-008DD537B174}"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求生存</a:t>
          </a:r>
          <a:endParaRPr lang="zh-TW" altLang="en-US" sz="2800" b="1" dirty="0">
            <a:latin typeface="標楷體" panose="03000509000000000000" pitchFamily="65" charset="-120"/>
            <a:ea typeface="標楷體" panose="03000509000000000000" pitchFamily="65" charset="-120"/>
          </a:endParaRP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求贏</a:t>
          </a:r>
          <a:endParaRPr lang="zh-TW" altLang="en-US" sz="2800" b="1" dirty="0">
            <a:latin typeface="標楷體" panose="03000509000000000000" pitchFamily="65" charset="-120"/>
            <a:ea typeface="標楷體" panose="03000509000000000000" pitchFamily="65" charset="-120"/>
          </a:endParaRP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t>
        <a:bodyPr/>
        <a:lstStyle/>
        <a:p>
          <a:endParaRPr lang="zh-TW" altLang="en-US"/>
        </a:p>
      </dgm:t>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t>
        <a:bodyPr/>
        <a:lstStyle/>
        <a:p>
          <a:endParaRPr lang="zh-TW" altLang="en-US"/>
        </a:p>
      </dgm:t>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t>
        <a:bodyPr/>
        <a:lstStyle/>
        <a:p>
          <a:endParaRPr lang="zh-TW" altLang="en-US"/>
        </a:p>
      </dgm:t>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t>
        <a:bodyPr/>
        <a:lstStyle/>
        <a:p>
          <a:endParaRPr lang="zh-TW" altLang="en-US"/>
        </a:p>
      </dgm:t>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t>
        <a:bodyPr/>
        <a:lstStyle/>
        <a:p>
          <a:endParaRPr lang="zh-TW" altLang="en-US"/>
        </a:p>
      </dgm:t>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t>
        <a:bodyPr/>
        <a:lstStyle/>
        <a:p>
          <a:endParaRPr lang="zh-TW" altLang="en-US"/>
        </a:p>
      </dgm:t>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t>
        <a:bodyPr/>
        <a:lstStyle/>
        <a:p>
          <a:endParaRPr lang="zh-TW" altLang="en-US"/>
        </a:p>
      </dgm:t>
    </dgm:pt>
  </dgm:ptLst>
  <dgm:cxnLst>
    <dgm:cxn modelId="{5CCFE69E-5549-4DC8-A58A-F928C20DC289}" type="presOf" srcId="{1AF66BD9-7ACA-4D3C-9A18-ED5B495BADAF}" destId="{B298EA3C-0A11-4309-9E21-0D4CCF7498A0}"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A443673C-1BC0-4DB3-8EF0-DADBC7C96435}" type="presOf" srcId="{05F0FCCC-FA83-46A8-8699-8B9AEEC53C83}" destId="{3EB0B4C4-6B5C-49A4-A0FC-0A093A1DD51A}" srcOrd="0" destOrd="0" presId="urn:microsoft.com/office/officeart/2009/3/layout/IncreasingArrowsProcess"/>
    <dgm:cxn modelId="{8B7A47DE-74C2-461D-8EDD-464388D3D58F}" srcId="{06318893-41F8-475E-8CC4-3C4088F9A253}" destId="{D92A0017-2455-49C5-856D-DA52BB9D98A8}" srcOrd="0" destOrd="0" parTransId="{3B7D6283-0C2D-4099-81D5-36A3FF6765AB}" sibTransId="{E0F08D1E-86F9-450C-B341-358F8B1E7137}"/>
    <dgm:cxn modelId="{B089E9BD-88CD-49F3-9176-76E6EEE77405}" type="presOf" srcId="{06318893-41F8-475E-8CC4-3C4088F9A253}" destId="{9A166516-C9E6-43FA-A74D-5425DFF85E66}"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F8A8C797-E3BC-4D89-AB1C-97181B1AD0A1}" srcId="{B7767CC6-7A6E-43C0-99D0-71D4C8C328C9}" destId="{49F714D7-74C3-47D6-98C8-0523096168AE}" srcOrd="1" destOrd="0" parTransId="{3AAB2C8B-7A68-4DA0-888F-57A50DE60005}" sibTransId="{3211DD79-1762-4692-9403-03820FEB4842}"/>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smtClean="0">
              <a:latin typeface="標楷體" panose="03000509000000000000" pitchFamily="65" charset="-120"/>
              <a:ea typeface="標楷體" panose="03000509000000000000" pitchFamily="65" charset="-120"/>
            </a:rPr>
            <a:t>求生存</a:t>
          </a:r>
          <a:endParaRPr lang="zh-TW" altLang="en-US" sz="2000" b="1" dirty="0">
            <a:latin typeface="標楷體" panose="03000509000000000000" pitchFamily="65" charset="-120"/>
            <a:ea typeface="標楷體" panose="03000509000000000000" pitchFamily="65" charset="-120"/>
          </a:endParaRP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smtClean="0">
              <a:latin typeface="標楷體" panose="03000509000000000000" pitchFamily="65" charset="-120"/>
              <a:ea typeface="標楷體" panose="03000509000000000000" pitchFamily="65" charset="-120"/>
            </a:rPr>
            <a:t>了解對手</a:t>
          </a:r>
          <a:endParaRPr lang="zh-TW" altLang="en-US" sz="2000" b="1" dirty="0">
            <a:latin typeface="標楷體" panose="03000509000000000000" pitchFamily="65" charset="-120"/>
            <a:ea typeface="標楷體" panose="03000509000000000000" pitchFamily="65" charset="-120"/>
          </a:endParaRP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smtClean="0">
              <a:latin typeface="標楷體" panose="03000509000000000000" pitchFamily="65" charset="-120"/>
              <a:ea typeface="標楷體" panose="03000509000000000000" pitchFamily="65" charset="-120"/>
            </a:rPr>
            <a:t>轉化衝突</a:t>
          </a:r>
          <a:endParaRPr lang="zh-TW" altLang="en-US" sz="2000" b="1" dirty="0">
            <a:latin typeface="標楷體" panose="03000509000000000000" pitchFamily="65" charset="-120"/>
            <a:ea typeface="標楷體" panose="03000509000000000000" pitchFamily="65" charset="-120"/>
          </a:endParaRP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smtClean="0">
              <a:latin typeface="標楷體" panose="03000509000000000000" pitchFamily="65" charset="-120"/>
              <a:ea typeface="標楷體" panose="03000509000000000000" pitchFamily="65" charset="-120"/>
            </a:rPr>
            <a:t>合作局勢</a:t>
          </a:r>
          <a:endParaRPr lang="zh-TW" altLang="en-US" sz="2000" b="1" dirty="0">
            <a:latin typeface="標楷體" panose="03000509000000000000" pitchFamily="65" charset="-120"/>
            <a:ea typeface="標楷體" panose="03000509000000000000" pitchFamily="65" charset="-120"/>
          </a:endParaRP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smtClean="0">
              <a:latin typeface="標楷體" panose="03000509000000000000" pitchFamily="65" charset="-120"/>
              <a:ea typeface="標楷體" panose="03000509000000000000" pitchFamily="65" charset="-120"/>
            </a:rPr>
            <a:t>全勝共贏</a:t>
          </a:r>
          <a:endParaRPr lang="zh-TW" altLang="en-US" sz="2000" b="1" dirty="0">
            <a:latin typeface="標楷體" panose="03000509000000000000" pitchFamily="65" charset="-120"/>
            <a:ea typeface="標楷體" panose="03000509000000000000" pitchFamily="65" charset="-120"/>
          </a:endParaRP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t>
        <a:bodyPr/>
        <a:lstStyle/>
        <a:p>
          <a:endParaRPr lang="zh-TW" altLang="en-US"/>
        </a:p>
      </dgm:t>
    </dgm:pt>
    <dgm:pt modelId="{40882D8B-41F0-4862-A78F-B341D9571E2F}" type="pres">
      <dgm:prSet presAssocID="{34877A26-34ED-496B-8C45-D6CD9D95ADEA}" presName="node" presStyleLbl="node1" presStyleIdx="0" presStyleCnt="5">
        <dgm:presLayoutVars>
          <dgm:bulletEnabled val="1"/>
        </dgm:presLayoutVars>
      </dgm:prSet>
      <dgm:spPr/>
      <dgm:t>
        <a:bodyPr/>
        <a:lstStyle/>
        <a:p>
          <a:endParaRPr lang="zh-TW" altLang="en-US"/>
        </a:p>
      </dgm:t>
    </dgm:pt>
    <dgm:pt modelId="{42499D17-86B9-4B57-B537-9D2D55D3646B}" type="pres">
      <dgm:prSet presAssocID="{BC607620-22A7-4922-B2E9-3ACF140D18A1}" presName="sibTrans" presStyleLbl="sibTrans2D1" presStyleIdx="0" presStyleCnt="4"/>
      <dgm:spPr/>
      <dgm:t>
        <a:bodyPr/>
        <a:lstStyle/>
        <a:p>
          <a:endParaRPr lang="zh-TW" altLang="en-US"/>
        </a:p>
      </dgm:t>
    </dgm:pt>
    <dgm:pt modelId="{20C49D0C-8750-4C55-986C-1BBDE6C86233}" type="pres">
      <dgm:prSet presAssocID="{BC607620-22A7-4922-B2E9-3ACF140D18A1}" presName="connectorText" presStyleLbl="sibTrans2D1" presStyleIdx="0" presStyleCnt="4"/>
      <dgm:spPr/>
      <dgm:t>
        <a:bodyPr/>
        <a:lstStyle/>
        <a:p>
          <a:endParaRPr lang="zh-TW" altLang="en-US"/>
        </a:p>
      </dgm:t>
    </dgm:pt>
    <dgm:pt modelId="{7BCC041D-9935-4124-A0F3-18B57D31E41E}" type="pres">
      <dgm:prSet presAssocID="{587597B8-0174-47F3-BD36-B57BBAB81008}" presName="node" presStyleLbl="node1" presStyleIdx="1" presStyleCnt="5">
        <dgm:presLayoutVars>
          <dgm:bulletEnabled val="1"/>
        </dgm:presLayoutVars>
      </dgm:prSet>
      <dgm:spPr/>
      <dgm:t>
        <a:bodyPr/>
        <a:lstStyle/>
        <a:p>
          <a:endParaRPr lang="zh-TW" altLang="en-US"/>
        </a:p>
      </dgm:t>
    </dgm:pt>
    <dgm:pt modelId="{4C539994-B1DD-48F7-A1EB-E7E32D32660A}" type="pres">
      <dgm:prSet presAssocID="{A2B600A0-3D3C-499B-BA3C-DC66406911CA}" presName="sibTrans" presStyleLbl="sibTrans2D1" presStyleIdx="1" presStyleCnt="4"/>
      <dgm:spPr/>
      <dgm:t>
        <a:bodyPr/>
        <a:lstStyle/>
        <a:p>
          <a:endParaRPr lang="zh-TW" altLang="en-US"/>
        </a:p>
      </dgm:t>
    </dgm:pt>
    <dgm:pt modelId="{2261C357-CDF9-4663-B950-9E04C0B13E7C}" type="pres">
      <dgm:prSet presAssocID="{A2B600A0-3D3C-499B-BA3C-DC66406911CA}" presName="connectorText" presStyleLbl="sibTrans2D1" presStyleIdx="1" presStyleCnt="4"/>
      <dgm:spPr/>
      <dgm:t>
        <a:bodyPr/>
        <a:lstStyle/>
        <a:p>
          <a:endParaRPr lang="zh-TW" altLang="en-US"/>
        </a:p>
      </dgm:t>
    </dgm:pt>
    <dgm:pt modelId="{6ED512F3-7A6F-46D6-834E-888DA469F0A0}" type="pres">
      <dgm:prSet presAssocID="{25FBC459-4316-4FBE-B311-97F63BC66427}" presName="node" presStyleLbl="node1" presStyleIdx="2" presStyleCnt="5">
        <dgm:presLayoutVars>
          <dgm:bulletEnabled val="1"/>
        </dgm:presLayoutVars>
      </dgm:prSet>
      <dgm:spPr/>
      <dgm:t>
        <a:bodyPr/>
        <a:lstStyle/>
        <a:p>
          <a:endParaRPr lang="zh-TW" altLang="en-US"/>
        </a:p>
      </dgm:t>
    </dgm:pt>
    <dgm:pt modelId="{6F2D9ABA-DC41-4CDB-9F46-650FB377C1C6}" type="pres">
      <dgm:prSet presAssocID="{B3EE8792-CA1E-4DA5-B10E-DF51B101C1D0}" presName="sibTrans" presStyleLbl="sibTrans2D1" presStyleIdx="2" presStyleCnt="4"/>
      <dgm:spPr/>
      <dgm:t>
        <a:bodyPr/>
        <a:lstStyle/>
        <a:p>
          <a:endParaRPr lang="zh-TW" altLang="en-US"/>
        </a:p>
      </dgm:t>
    </dgm:pt>
    <dgm:pt modelId="{9FC2D3CC-8FE9-456B-9CBF-F7F9ADAF9133}" type="pres">
      <dgm:prSet presAssocID="{B3EE8792-CA1E-4DA5-B10E-DF51B101C1D0}" presName="connectorText" presStyleLbl="sibTrans2D1" presStyleIdx="2" presStyleCnt="4"/>
      <dgm:spPr/>
      <dgm:t>
        <a:bodyPr/>
        <a:lstStyle/>
        <a:p>
          <a:endParaRPr lang="zh-TW" altLang="en-US"/>
        </a:p>
      </dgm:t>
    </dgm:pt>
    <dgm:pt modelId="{3B4EC94C-78FC-40BF-B1D8-210CF17D407F}" type="pres">
      <dgm:prSet presAssocID="{5D948039-ABA1-49EC-AF84-F133C73BE0C4}" presName="node" presStyleLbl="node1" presStyleIdx="3" presStyleCnt="5">
        <dgm:presLayoutVars>
          <dgm:bulletEnabled val="1"/>
        </dgm:presLayoutVars>
      </dgm:prSet>
      <dgm:spPr/>
      <dgm:t>
        <a:bodyPr/>
        <a:lstStyle/>
        <a:p>
          <a:endParaRPr lang="zh-TW" altLang="en-US"/>
        </a:p>
      </dgm:t>
    </dgm:pt>
    <dgm:pt modelId="{44D7DAF1-CADB-47B9-8E9C-74604D25892E}" type="pres">
      <dgm:prSet presAssocID="{900029AF-F176-4A5B-A901-D2D33E4B3521}" presName="sibTrans" presStyleLbl="sibTrans2D1" presStyleIdx="3" presStyleCnt="4"/>
      <dgm:spPr/>
      <dgm:t>
        <a:bodyPr/>
        <a:lstStyle/>
        <a:p>
          <a:endParaRPr lang="zh-TW" altLang="en-US"/>
        </a:p>
      </dgm:t>
    </dgm:pt>
    <dgm:pt modelId="{A836AC98-241A-427E-BA53-6945D581AF95}" type="pres">
      <dgm:prSet presAssocID="{900029AF-F176-4A5B-A901-D2D33E4B3521}" presName="connectorText" presStyleLbl="sibTrans2D1" presStyleIdx="3" presStyleCnt="4"/>
      <dgm:spPr/>
      <dgm:t>
        <a:bodyPr/>
        <a:lstStyle/>
        <a:p>
          <a:endParaRPr lang="zh-TW" altLang="en-US"/>
        </a:p>
      </dgm:t>
    </dgm:pt>
    <dgm:pt modelId="{FA5E8744-3E99-4C8F-9E7C-784CA4FAA223}" type="pres">
      <dgm:prSet presAssocID="{030DBDF9-5BA3-4C1E-9CFE-013A71BFE9FA}" presName="node" presStyleLbl="node1" presStyleIdx="4" presStyleCnt="5">
        <dgm:presLayoutVars>
          <dgm:bulletEnabled val="1"/>
        </dgm:presLayoutVars>
      </dgm:prSet>
      <dgm:spPr/>
      <dgm:t>
        <a:bodyPr/>
        <a:lstStyle/>
        <a:p>
          <a:endParaRPr lang="zh-TW" altLang="en-US"/>
        </a:p>
      </dgm:t>
    </dgm:pt>
  </dgm:ptLst>
  <dgm:cxnLst>
    <dgm:cxn modelId="{E8A21D3F-6318-47DD-888D-23EB976135B5}" type="presOf" srcId="{25FBC459-4316-4FBE-B311-97F63BC66427}" destId="{6ED512F3-7A6F-46D6-834E-888DA469F0A0}" srcOrd="0" destOrd="0" presId="urn:microsoft.com/office/officeart/2005/8/layout/process5"/>
    <dgm:cxn modelId="{5ABB3858-C086-4FE4-B8CA-56A69A10A97B}" type="presOf" srcId="{900029AF-F176-4A5B-A901-D2D33E4B3521}" destId="{A836AC98-241A-427E-BA53-6945D581AF95}" srcOrd="1"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1A9D2530-CDC0-4399-9233-994A6FB3353A}" type="presOf" srcId="{030DBDF9-5BA3-4C1E-9CFE-013A71BFE9FA}" destId="{FA5E8744-3E99-4C8F-9E7C-784CA4FAA223}" srcOrd="0"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D904D5DE-1007-4DD9-AE5B-5E3D21001383}" type="presOf" srcId="{34877A26-34ED-496B-8C45-D6CD9D95ADEA}" destId="{40882D8B-41F0-4862-A78F-B341D9571E2F}" srcOrd="0" destOrd="0" presId="urn:microsoft.com/office/officeart/2005/8/layout/process5"/>
    <dgm:cxn modelId="{8360EF00-57F2-4AB4-9776-11506E0DF896}" srcId="{9762DF15-C0D6-4089-89E2-39E9AC87A817}" destId="{587597B8-0174-47F3-BD36-B57BBAB81008}" srcOrd="1" destOrd="0" parTransId="{958835F4-A33E-439E-B11D-F60469450679}" sibTransId="{A2B600A0-3D3C-499B-BA3C-DC66406911CA}"/>
    <dgm:cxn modelId="{605E2996-9F2A-4FB7-A966-BD476DE81668}" type="presOf" srcId="{BC607620-22A7-4922-B2E9-3ACF140D18A1}" destId="{20C49D0C-8750-4C55-986C-1BBDE6C86233}" srcOrd="1" destOrd="0" presId="urn:microsoft.com/office/officeart/2005/8/layout/process5"/>
    <dgm:cxn modelId="{75BC6E7C-91EF-4979-9C22-9A16008862C5}" srcId="{9762DF15-C0D6-4089-89E2-39E9AC87A817}" destId="{5D948039-ABA1-49EC-AF84-F133C73BE0C4}" srcOrd="3" destOrd="0" parTransId="{C0F8CDEE-1A78-4AB5-A104-8ADCDA7BECBC}" sibTransId="{900029AF-F176-4A5B-A901-D2D33E4B3521}"/>
    <dgm:cxn modelId="{27C2B506-04EB-4516-AD9F-A7AFB6834E3C}" type="presOf" srcId="{9762DF15-C0D6-4089-89E2-39E9AC87A817}" destId="{88D789EC-F982-42CD-BB77-08B5744FEB8F}" srcOrd="0" destOrd="0" presId="urn:microsoft.com/office/officeart/2005/8/layout/process5"/>
    <dgm:cxn modelId="{B0B95989-8D72-435B-9B57-CAFB122FF3A0}" type="presOf" srcId="{5D948039-ABA1-49EC-AF84-F133C73BE0C4}" destId="{3B4EC94C-78FC-40BF-B1D8-210CF17D407F}" srcOrd="0"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056AAE7C-7025-4F49-A7D2-72C5DC1FC7C4}" srcId="{9762DF15-C0D6-4089-89E2-39E9AC87A817}" destId="{25FBC459-4316-4FBE-B311-97F63BC66427}" srcOrd="2" destOrd="0" parTransId="{7A936CC3-423B-4321-ADC1-B3B149B4B738}" sibTransId="{B3EE8792-CA1E-4DA5-B10E-DF51B101C1D0}"/>
    <dgm:cxn modelId="{421D80E4-E443-47A9-B438-34E1FA30A101}" type="presOf" srcId="{900029AF-F176-4A5B-A901-D2D33E4B3521}" destId="{44D7DAF1-CADB-47B9-8E9C-74604D25892E}"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smtClean="0"/>
            <a:t>第三方支付</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smtClean="0"/>
            <a:t>P2P</a:t>
          </a:r>
          <a:br>
            <a:rPr lang="en-US" altLang="zh-TW" dirty="0" smtClean="0"/>
          </a:br>
          <a:r>
            <a:rPr lang="zh-TW" altLang="en-US" dirty="0" smtClean="0"/>
            <a:t>借貸</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smtClean="0"/>
            <a:t>群眾</a:t>
          </a:r>
          <a:r>
            <a:rPr lang="en-US" altLang="zh-TW" dirty="0" smtClean="0"/>
            <a:t/>
          </a:r>
          <a:br>
            <a:rPr lang="en-US" altLang="zh-TW" dirty="0" smtClean="0"/>
          </a:br>
          <a:r>
            <a:rPr lang="zh-TW" altLang="en-US" dirty="0" smtClean="0"/>
            <a:t>募資</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smtClean="0"/>
            <a:t>虛擬</a:t>
          </a:r>
          <a:r>
            <a:rPr lang="en-US" altLang="zh-TW" dirty="0" smtClean="0"/>
            <a:t/>
          </a:r>
          <a:br>
            <a:rPr lang="en-US" altLang="zh-TW" dirty="0" smtClean="0"/>
          </a:br>
          <a:r>
            <a:rPr lang="zh-TW" altLang="en-US" dirty="0" smtClean="0"/>
            <a:t>貨幣</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smtClean="0"/>
            <a:t>數位</a:t>
          </a:r>
          <a:r>
            <a:rPr lang="en-US" altLang="zh-TW" dirty="0" smtClean="0"/>
            <a:t/>
          </a:r>
          <a:br>
            <a:rPr lang="en-US" altLang="zh-TW" dirty="0" smtClean="0"/>
          </a:br>
          <a:r>
            <a:rPr lang="zh-TW" altLang="en-US" dirty="0" smtClean="0"/>
            <a:t>銀行</a:t>
          </a:r>
          <a:endParaRPr lang="zh-TW" altLang="en-US" dirty="0"/>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smtClean="0"/>
            <a:t>保險</a:t>
          </a:r>
          <a:r>
            <a:rPr lang="en-US" altLang="zh-TW" dirty="0" smtClean="0"/>
            <a:t/>
          </a:r>
          <a:br>
            <a:rPr lang="en-US" altLang="zh-TW" dirty="0" smtClean="0"/>
          </a:br>
          <a:r>
            <a:rPr lang="zh-TW" altLang="en-US" dirty="0" smtClean="0"/>
            <a:t>科技</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smtClean="0"/>
            <a:t>智慧</a:t>
          </a:r>
          <a:r>
            <a:rPr lang="en-US" altLang="zh-TW" dirty="0" smtClean="0"/>
            <a:t/>
          </a:r>
          <a:br>
            <a:rPr lang="en-US" altLang="zh-TW" dirty="0" smtClean="0"/>
          </a:br>
          <a:r>
            <a:rPr lang="zh-TW" altLang="en-US" dirty="0" smtClean="0"/>
            <a:t>理財</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smtClean="0"/>
            <a:t>網路</a:t>
          </a:r>
          <a:r>
            <a:rPr lang="en-US" altLang="zh-TW" dirty="0" smtClean="0"/>
            <a:t/>
          </a:r>
          <a:br>
            <a:rPr lang="en-US" altLang="zh-TW" dirty="0" smtClean="0"/>
          </a:br>
          <a:r>
            <a:rPr lang="zh-TW" altLang="en-US" dirty="0" smtClean="0"/>
            <a:t>信評</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smtClean="0"/>
            <a:t>電商</a:t>
          </a:r>
          <a:r>
            <a:rPr lang="en-US" altLang="zh-TW" dirty="0" smtClean="0"/>
            <a:t/>
          </a:r>
          <a:br>
            <a:rPr lang="en-US" altLang="zh-TW" dirty="0" smtClean="0"/>
          </a:br>
          <a:r>
            <a:rPr lang="zh-TW" altLang="en-US" dirty="0" smtClean="0"/>
            <a:t>金融</a:t>
          </a:r>
          <a:endParaRPr lang="zh-TW" altLang="en-US" dirty="0"/>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smtClean="0"/>
            <a:t>行動</a:t>
          </a:r>
          <a:br>
            <a:rPr lang="zh-TW" altLang="en-US" dirty="0" smtClean="0"/>
          </a:br>
          <a:r>
            <a:rPr lang="zh-TW" altLang="en-US" dirty="0" smtClean="0"/>
            <a:t>支付</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10"/>
      <dgm:spPr/>
      <dgm:t>
        <a:bodyPr/>
        <a:lstStyle/>
        <a:p>
          <a:endParaRPr lang="zh-TW" altLang="en-US"/>
        </a:p>
      </dgm:t>
    </dgm:pt>
    <dgm:pt modelId="{0645CF2F-3D6A-4512-B41A-DC0B00B6A9FE}" type="pres">
      <dgm:prSet presAssocID="{DAB7548A-5FCA-4977-8CF5-BA66ACB6B374}" presName="connectorText" presStyleLbl="sibTrans2D1" presStyleIdx="0" presStyleCnt="10"/>
      <dgm:spPr/>
      <dgm:t>
        <a:bodyPr/>
        <a:lstStyle/>
        <a:p>
          <a:endParaRPr lang="zh-TW" altLang="en-US"/>
        </a:p>
      </dgm:t>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10"/>
      <dgm:spPr/>
      <dgm:t>
        <a:bodyPr/>
        <a:lstStyle/>
        <a:p>
          <a:endParaRPr lang="zh-TW" altLang="en-US"/>
        </a:p>
      </dgm:t>
    </dgm:pt>
    <dgm:pt modelId="{2AB13AF5-5B91-F54B-BFA7-4B57B29E4AAD}" type="pres">
      <dgm:prSet presAssocID="{71513C4A-3440-A640-A21B-2613F0B323D7}" presName="connectorText" presStyleLbl="sibTrans2D1" presStyleIdx="1" presStyleCnt="10"/>
      <dgm:spPr/>
      <dgm:t>
        <a:bodyPr/>
        <a:lstStyle/>
        <a:p>
          <a:endParaRPr lang="zh-TW" altLang="en-US"/>
        </a:p>
      </dgm:t>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10"/>
      <dgm:spPr/>
      <dgm:t>
        <a:bodyPr/>
        <a:lstStyle/>
        <a:p>
          <a:endParaRPr lang="zh-TW" altLang="en-US"/>
        </a:p>
      </dgm:t>
    </dgm:pt>
    <dgm:pt modelId="{8EC1C126-653B-47E9-B3DE-82996599752E}" type="pres">
      <dgm:prSet presAssocID="{E20EB2AA-8C9E-44ED-988F-D923F57B2B22}" presName="connectorText" presStyleLbl="sibTrans2D1" presStyleIdx="2" presStyleCnt="10"/>
      <dgm:spPr/>
      <dgm:t>
        <a:bodyPr/>
        <a:lstStyle/>
        <a:p>
          <a:endParaRPr lang="zh-TW" altLang="en-US"/>
        </a:p>
      </dgm:t>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10"/>
      <dgm:spPr/>
      <dgm:t>
        <a:bodyPr/>
        <a:lstStyle/>
        <a:p>
          <a:endParaRPr lang="zh-TW" altLang="en-US"/>
        </a:p>
      </dgm:t>
    </dgm:pt>
    <dgm:pt modelId="{6AA016FA-C6BB-4D05-AEAD-0E14B8CCA568}" type="pres">
      <dgm:prSet presAssocID="{7129EF1A-5288-40DB-A85D-0CBAE234571E}" presName="connectorText" presStyleLbl="sibTrans2D1" presStyleIdx="3" presStyleCnt="10"/>
      <dgm:spPr/>
      <dgm:t>
        <a:bodyPr/>
        <a:lstStyle/>
        <a:p>
          <a:endParaRPr lang="zh-TW" altLang="en-US"/>
        </a:p>
      </dgm:t>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10"/>
      <dgm:spPr/>
      <dgm:t>
        <a:bodyPr/>
        <a:lstStyle/>
        <a:p>
          <a:endParaRPr lang="zh-TW" altLang="en-US"/>
        </a:p>
      </dgm:t>
    </dgm:pt>
    <dgm:pt modelId="{A9749C59-4BD9-461D-A94B-9B4AD44DE856}" type="pres">
      <dgm:prSet presAssocID="{40403291-E1DD-4D66-84A7-BF32605710B8}" presName="connectorText" presStyleLbl="sibTrans2D1" presStyleIdx="4" presStyleCnt="10"/>
      <dgm:spPr/>
      <dgm:t>
        <a:bodyPr/>
        <a:lstStyle/>
        <a:p>
          <a:endParaRPr lang="zh-TW" altLang="en-US"/>
        </a:p>
      </dgm:t>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t>
        <a:bodyPr/>
        <a:lstStyle/>
        <a:p>
          <a:endParaRPr lang="zh-TW" altLang="en-US"/>
        </a:p>
      </dgm:t>
    </dgm:pt>
    <dgm:pt modelId="{0F817E7F-8D37-4CC6-A990-139D08E8E6ED}" type="pres">
      <dgm:prSet presAssocID="{7AFC892C-D17F-40FD-89F6-FD7ADCCF250F}" presName="sibTrans" presStyleLbl="sibTrans2D1" presStyleIdx="5" presStyleCnt="10"/>
      <dgm:spPr/>
      <dgm:t>
        <a:bodyPr/>
        <a:lstStyle/>
        <a:p>
          <a:endParaRPr lang="zh-TW" altLang="en-US"/>
        </a:p>
      </dgm:t>
    </dgm:pt>
    <dgm:pt modelId="{7E5DDE69-B702-4052-A9DE-0C10F6DA7868}" type="pres">
      <dgm:prSet presAssocID="{7AFC892C-D17F-40FD-89F6-FD7ADCCF250F}" presName="connectorText" presStyleLbl="sibTrans2D1" presStyleIdx="5" presStyleCnt="10"/>
      <dgm:spPr/>
      <dgm:t>
        <a:bodyPr/>
        <a:lstStyle/>
        <a:p>
          <a:endParaRPr lang="zh-TW" altLang="en-US"/>
        </a:p>
      </dgm:t>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6" presStyleCnt="10"/>
      <dgm:spPr/>
      <dgm:t>
        <a:bodyPr/>
        <a:lstStyle/>
        <a:p>
          <a:endParaRPr lang="zh-TW" altLang="en-US"/>
        </a:p>
      </dgm:t>
    </dgm:pt>
    <dgm:pt modelId="{64F61959-B705-4505-BA62-950FFF40E701}" type="pres">
      <dgm:prSet presAssocID="{EC2AF0E6-BC4F-4925-9B08-A4AEA950C0F5}" presName="connectorText" presStyleLbl="sibTrans2D1" presStyleIdx="6" presStyleCnt="10"/>
      <dgm:spPr/>
      <dgm:t>
        <a:bodyPr/>
        <a:lstStyle/>
        <a:p>
          <a:endParaRPr lang="zh-TW" altLang="en-US"/>
        </a:p>
      </dgm:t>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7" presStyleCnt="10"/>
      <dgm:spPr/>
      <dgm:t>
        <a:bodyPr/>
        <a:lstStyle/>
        <a:p>
          <a:endParaRPr lang="zh-TW" altLang="en-US"/>
        </a:p>
      </dgm:t>
    </dgm:pt>
    <dgm:pt modelId="{33F4BA63-B56B-4883-90F6-3C643EFDC8E2}" type="pres">
      <dgm:prSet presAssocID="{B6A1E5CD-52CE-4A27-9E50-F169D6B209A5}" presName="connectorText" presStyleLbl="sibTrans2D1" presStyleIdx="7" presStyleCnt="10"/>
      <dgm:spPr/>
      <dgm:t>
        <a:bodyPr/>
        <a:lstStyle/>
        <a:p>
          <a:endParaRPr lang="zh-TW" altLang="en-US"/>
        </a:p>
      </dgm:t>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8" presStyleCnt="10"/>
      <dgm:spPr/>
      <dgm:t>
        <a:bodyPr/>
        <a:lstStyle/>
        <a:p>
          <a:endParaRPr lang="zh-TW" altLang="en-US"/>
        </a:p>
      </dgm:t>
    </dgm:pt>
    <dgm:pt modelId="{ED7B0DB3-CD0A-466B-A818-E062E9A4F2B3}" type="pres">
      <dgm:prSet presAssocID="{2D5DAFE5-0E2D-42B6-8BDB-32D2BBE67159}" presName="connectorText" presStyleLbl="sibTrans2D1" presStyleIdx="8" presStyleCnt="10"/>
      <dgm:spPr/>
      <dgm:t>
        <a:bodyPr/>
        <a:lstStyle/>
        <a:p>
          <a:endParaRPr lang="zh-TW" altLang="en-US"/>
        </a:p>
      </dgm:t>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t>
        <a:bodyPr/>
        <a:lstStyle/>
        <a:p>
          <a:endParaRPr lang="zh-TW" altLang="en-US"/>
        </a:p>
      </dgm:t>
    </dgm:pt>
    <dgm:pt modelId="{B6AEE679-2ED8-4E44-9D8E-A7A2EE407F9C}" type="pres">
      <dgm:prSet presAssocID="{27872232-2F72-49D6-B0D6-2DE62F7A9BE2}" presName="sibTrans" presStyleLbl="sibTrans2D1" presStyleIdx="9" presStyleCnt="10"/>
      <dgm:spPr/>
      <dgm:t>
        <a:bodyPr/>
        <a:lstStyle/>
        <a:p>
          <a:endParaRPr lang="zh-TW" altLang="en-US"/>
        </a:p>
      </dgm:t>
    </dgm:pt>
    <dgm:pt modelId="{86A793B2-81D3-4D03-A908-97A387B35DB1}" type="pres">
      <dgm:prSet presAssocID="{27872232-2F72-49D6-B0D6-2DE62F7A9BE2}" presName="connectorText" presStyleLbl="sibTrans2D1" presStyleIdx="9" presStyleCnt="10"/>
      <dgm:spPr/>
      <dgm:t>
        <a:bodyPr/>
        <a:lstStyle/>
        <a:p>
          <a:endParaRPr lang="zh-TW" altLang="en-US"/>
        </a:p>
      </dgm:t>
    </dgm:pt>
  </dgm:ptLst>
  <dgm:cxnLst>
    <dgm:cxn modelId="{DD2AC76E-E1BA-4EE3-95E2-9A3643FF996A}" type="presOf" srcId="{7129EF1A-5288-40DB-A85D-0CBAE234571E}" destId="{8EE22EF3-15D6-4E4D-821C-678AAD5A5843}" srcOrd="0" destOrd="0" presId="urn:microsoft.com/office/officeart/2005/8/layout/cycle2"/>
    <dgm:cxn modelId="{E0AA5928-E413-0E44-B835-EA875CE8DBA0}" type="presOf" srcId="{71513C4A-3440-A640-A21B-2613F0B323D7}" destId="{2AB13AF5-5B91-F54B-BFA7-4B57B29E4AAD}" srcOrd="1"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809AB52F-DC1A-486C-801B-04ABE1B188AA}" type="presOf" srcId="{CB2E2314-5AD7-4232-9923-8ACC33AAA716}" destId="{5AC038D1-10F2-4A79-B014-CE8A88E3F863}"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3ED23771-3D88-4C7C-873E-34B1FDAC438B}" type="presOf" srcId="{6F291A16-201D-4BE5-B1FF-E13426D4F502}" destId="{0EA30E45-768F-40BF-AE29-76C3FFCF493D}"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FFDC7A95-C8F5-4BEA-80B6-CFCC81E92F3F}" srcId="{99BC9C09-5639-494B-B576-E51A67CDC856}" destId="{CB2E2314-5AD7-4232-9923-8ACC33AAA716}" srcOrd="0" destOrd="0" parTransId="{A885F2C6-75F6-420A-8A75-FCD450C76E0F}" sibTransId="{DAB7548A-5FCA-4977-8CF5-BA66ACB6B374}"/>
    <dgm:cxn modelId="{337189F4-31DD-C140-8A39-ABC3C738DCB4}" srcId="{99BC9C09-5639-494B-B576-E51A67CDC856}" destId="{9737436C-5144-4947-A8E2-259BB054F06F}" srcOrd="1" destOrd="0" parTransId="{0D63D5C9-501E-434A-B67E-20FC778CAC4C}" sibTransId="{71513C4A-3440-A640-A21B-2613F0B323D7}"/>
    <dgm:cxn modelId="{5D5A3C5F-2E74-4B50-890A-F17F5F50AF4F}" type="presOf" srcId="{CC403F3E-8CED-4062-B7DA-54D762FDF679}" destId="{83DDF826-A90E-4FFA-B523-871CCB526011}" srcOrd="0"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5A5980E8-31FA-4D19-9399-F834A5FC85F4}" type="presOf" srcId="{B6A1E5CD-52CE-4A27-9E50-F169D6B209A5}" destId="{9AC301B6-C0B7-4D86-BFD7-B9192A077313}"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019D619D-1236-45F9-9B6D-725E7A3FDE65}" type="presOf" srcId="{7129EF1A-5288-40DB-A85D-0CBAE234571E}" destId="{6AA016FA-C6BB-4D05-AEAD-0E14B8CCA568}" srcOrd="1" destOrd="0" presId="urn:microsoft.com/office/officeart/2005/8/layout/cycle2"/>
    <dgm:cxn modelId="{858CEAFA-37D1-40D8-80FE-634FF2A3BA66}" srcId="{99BC9C09-5639-494B-B576-E51A67CDC856}" destId="{77BFAFEA-C6A0-4D6D-9C03-CA848E6CEA3A}" srcOrd="8" destOrd="0" parTransId="{B8A76F38-E9B1-4185-BD93-D3B9F3525F45}" sibTransId="{2D5DAFE5-0E2D-42B6-8BDB-32D2BBE67159}"/>
    <dgm:cxn modelId="{03B57FC7-CDC6-427E-A5A8-865212330776}" type="presOf" srcId="{40403291-E1DD-4D66-84A7-BF32605710B8}" destId="{A792CA86-ABE7-46CD-9149-E9D79BD6C012}"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701F8CAC-D174-4654-AFB5-D16B4DAB84B9}" type="presOf" srcId="{7AFC892C-D17F-40FD-89F6-FD7ADCCF250F}" destId="{7E5DDE69-B702-4052-A9DE-0C10F6DA7868}" srcOrd="1"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A6E053CF-2F91-4E6F-995B-AE97FD672F67}" type="presOf" srcId="{DAB7548A-5FCA-4977-8CF5-BA66ACB6B374}" destId="{D1B1E31A-B4EA-47B7-A368-CB29DED706B0}" srcOrd="0"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CB60D4FC-7A32-40DC-BB78-54EEF7852369}" type="presOf" srcId="{7AFC892C-D17F-40FD-89F6-FD7ADCCF250F}" destId="{0F817E7F-8D37-4CC6-A990-139D08E8E6ED}"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56BD0E0A-585F-4909-BF1F-808943C45D2E}" type="presOf" srcId="{27872232-2F72-49D6-B0D6-2DE62F7A9BE2}" destId="{B6AEE679-2ED8-4E44-9D8E-A7A2EE407F9C}" srcOrd="0"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3567D2F8-21E3-4DC3-832F-0C8CBE9EC131}" srcId="{99BC9C09-5639-494B-B576-E51A67CDC856}" destId="{5991726D-21A3-4200-AB68-0BE51FF88D5D}" srcOrd="5" destOrd="0" parTransId="{608F3CA1-2F9B-4DA1-AF69-C4FDB79B7CC0}" sibTransId="{7AFC892C-D17F-40FD-89F6-FD7ADCCF250F}"/>
    <dgm:cxn modelId="{8D78F2BE-0B0F-4C1D-BD82-3E3234A23820}" type="presOf" srcId="{2D5DAFE5-0E2D-42B6-8BDB-32D2BBE67159}" destId="{6989CE8A-0CAF-4DB4-8FF4-E50E8F206837}" srcOrd="0" destOrd="0" presId="urn:microsoft.com/office/officeart/2005/8/layout/cycle2"/>
    <dgm:cxn modelId="{E1939BE1-8F07-4578-B323-22596431D069}" srcId="{99BC9C09-5639-494B-B576-E51A67CDC856}" destId="{E36E424D-3192-4C27-B61E-4FBE19859B30}" srcOrd="7" destOrd="0" parTransId="{4EF2175F-7388-4774-B373-E8333838BE5F}" sibTransId="{B6A1E5CD-52CE-4A27-9E50-F169D6B209A5}"/>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smtClean="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smtClean="0"/>
            <a:t>雲端運算基礎建設：將不同位置的計算資源透過互網網整合起來</a:t>
          </a:r>
          <a:endParaRPr lang="zh-TW" altLang="en-US" b="1"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smtClean="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2BD120-59E2-EB4B-8EC3-0C030FA2EC9C}" type="presOf" srcId="{100B5687-F721-4668-97A8-283C269946C3}" destId="{58E57142-E37C-44E1-9EB1-BC70376B7B9E}"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E6F1A06-9D70-4B8A-84A3-7B1039FC8C91}" srcId="{5055BD04-52D6-4BB5-B9B2-0D7111FD9D49}" destId="{9B9C6C5B-D5B0-4BA6-B62D-FCE07FAFC6C7}" srcOrd="0" destOrd="0" parTransId="{4F8C388B-0F9B-466A-ACF3-99797D02A3E1}" sibTransId="{AB5CE9AB-9F1C-4875-983C-2EC067F03451}"/>
    <dgm:cxn modelId="{D62F5563-89F7-5F49-A817-21007F9F91F0}" type="presOf" srcId="{DB6FF8E6-7D06-48B6-9716-2E52E2F76A8C}" destId="{26FC90B1-C8EB-474C-B945-5C113C86AE97}" srcOrd="0" destOrd="0" presId="urn:microsoft.com/office/officeart/2008/layout/VerticalCurvedList"/>
    <dgm:cxn modelId="{7E51F911-4A91-A24E-B381-9E47C07993CB}" type="presOf" srcId="{9B9C6C5B-D5B0-4BA6-B62D-FCE07FAFC6C7}" destId="{96C96C00-60B3-4F2B-A47E-0B739CDEDB87}" srcOrd="0" destOrd="0" presId="urn:microsoft.com/office/officeart/2008/layout/VerticalCurvedList"/>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提出創意</a:t>
          </a:r>
          <a:endParaRPr lang="zh-TW" altLang="en-US" sz="2000" b="1" kern="1200" dirty="0">
            <a:latin typeface="標楷體" panose="03000509000000000000" pitchFamily="65" charset="-120"/>
            <a:ea typeface="標楷體" panose="03000509000000000000" pitchFamily="65" charset="-120"/>
          </a:endParaRP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落實創意</a:t>
          </a:r>
          <a:endParaRPr lang="zh-TW" altLang="en-US" sz="2000" b="1" kern="1200" dirty="0">
            <a:latin typeface="標楷體" panose="03000509000000000000" pitchFamily="65" charset="-120"/>
            <a:ea typeface="標楷體" panose="03000509000000000000" pitchFamily="65" charset="-120"/>
          </a:endParaRP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增強能力</a:t>
          </a:r>
          <a:endParaRPr lang="zh-TW" altLang="en-US" sz="2000" b="1" kern="1200" dirty="0">
            <a:latin typeface="標楷體" panose="03000509000000000000" pitchFamily="65" charset="-120"/>
            <a:ea typeface="標楷體" panose="03000509000000000000" pitchFamily="65" charset="-120"/>
          </a:endParaRP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整合資源</a:t>
          </a:r>
          <a:endParaRPr lang="zh-TW" altLang="en-US" sz="2000" b="1" kern="1200" dirty="0">
            <a:latin typeface="標楷體" panose="03000509000000000000" pitchFamily="65" charset="-120"/>
            <a:ea typeface="標楷體" panose="03000509000000000000" pitchFamily="65" charset="-120"/>
          </a:endParaRP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解決族群痛苦與煩惱</a:t>
          </a:r>
          <a:endParaRPr lang="zh-TW" altLang="en-US" sz="2000" b="1" kern="1200" dirty="0">
            <a:latin typeface="標楷體" panose="03000509000000000000" pitchFamily="65" charset="-120"/>
            <a:ea typeface="標楷體" panose="03000509000000000000" pitchFamily="65" charset="-120"/>
          </a:endParaRP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創造價值</a:t>
          </a:r>
          <a:endParaRPr lang="zh-TW" altLang="en-US" sz="2000" b="1" kern="1200" dirty="0">
            <a:latin typeface="標楷體" panose="03000509000000000000" pitchFamily="65" charset="-120"/>
            <a:ea typeface="標楷體" panose="03000509000000000000" pitchFamily="65" charset="-120"/>
          </a:endParaRP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提升效率</a:t>
          </a:r>
          <a:endParaRPr lang="zh-TW" altLang="en-US" sz="2000" b="1" kern="1200" dirty="0">
            <a:latin typeface="標楷體" panose="03000509000000000000" pitchFamily="65" charset="-120"/>
            <a:ea typeface="標楷體" panose="03000509000000000000" pitchFamily="65" charset="-120"/>
          </a:endParaRP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求生存</a:t>
          </a:r>
          <a:endParaRPr lang="zh-TW" altLang="en-US" sz="2800" b="1" kern="1200" dirty="0">
            <a:latin typeface="標楷體" panose="03000509000000000000" pitchFamily="65" charset="-120"/>
            <a:ea typeface="標楷體" panose="03000509000000000000" pitchFamily="65" charset="-120"/>
          </a:endParaRP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求贏</a:t>
          </a:r>
          <a:endParaRPr lang="zh-TW" altLang="en-US" sz="2800" b="1" kern="1200" dirty="0">
            <a:latin typeface="標楷體" panose="03000509000000000000" pitchFamily="65" charset="-120"/>
            <a:ea typeface="標楷體" panose="03000509000000000000" pitchFamily="65" charset="-120"/>
          </a:endParaRP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求生存</a:t>
          </a:r>
          <a:endParaRPr lang="zh-TW" altLang="en-US" sz="2000" b="1" kern="1200" dirty="0">
            <a:latin typeface="標楷體" panose="03000509000000000000" pitchFamily="65" charset="-120"/>
            <a:ea typeface="標楷體" panose="03000509000000000000" pitchFamily="65" charset="-120"/>
          </a:endParaRP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了解對手</a:t>
          </a:r>
          <a:endParaRPr lang="zh-TW" altLang="en-US" sz="2000" b="1" kern="1200" dirty="0">
            <a:latin typeface="標楷體" panose="03000509000000000000" pitchFamily="65" charset="-120"/>
            <a:ea typeface="標楷體" panose="03000509000000000000" pitchFamily="65" charset="-120"/>
          </a:endParaRP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轉化衝突</a:t>
          </a:r>
          <a:endParaRPr lang="zh-TW" altLang="en-US" sz="2000" b="1" kern="1200" dirty="0">
            <a:latin typeface="標楷體" panose="03000509000000000000" pitchFamily="65" charset="-120"/>
            <a:ea typeface="標楷體" panose="03000509000000000000" pitchFamily="65" charset="-120"/>
          </a:endParaRP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合作局勢</a:t>
          </a:r>
          <a:endParaRPr lang="zh-TW" altLang="en-US" sz="2000" b="1" kern="1200" dirty="0">
            <a:latin typeface="標楷體" panose="03000509000000000000" pitchFamily="65" charset="-120"/>
            <a:ea typeface="標楷體" panose="03000509000000000000" pitchFamily="65" charset="-120"/>
          </a:endParaRP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全勝共贏</a:t>
          </a:r>
          <a:endParaRPr lang="zh-TW" altLang="en-US" sz="2000" b="1" kern="1200" dirty="0">
            <a:latin typeface="標楷體" panose="03000509000000000000" pitchFamily="65" charset="-120"/>
            <a:ea typeface="標楷體" panose="03000509000000000000" pitchFamily="65" charset="-120"/>
          </a:endParaRP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第三方支付</a:t>
          </a:r>
          <a:endParaRPr lang="zh-TW" altLang="en-US" sz="2100" kern="1200" dirty="0"/>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行動</a:t>
          </a:r>
          <a:br>
            <a:rPr lang="zh-TW" altLang="en-US" sz="2100" kern="1200" dirty="0" smtClean="0"/>
          </a:br>
          <a:r>
            <a:rPr lang="zh-TW" altLang="en-US" sz="2100" kern="1200" dirty="0" smtClean="0"/>
            <a:t>支付</a:t>
          </a:r>
          <a:endParaRPr lang="zh-TW" altLang="en-US" sz="2100" kern="1200" dirty="0"/>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altLang="zh-TW" sz="2100" kern="1200" dirty="0" smtClean="0"/>
            <a:t>P2P</a:t>
          </a:r>
          <a:br>
            <a:rPr lang="en-US" altLang="zh-TW" sz="2100" kern="1200" dirty="0" smtClean="0"/>
          </a:br>
          <a:r>
            <a:rPr lang="zh-TW" altLang="en-US" sz="2100" kern="1200" dirty="0" smtClean="0"/>
            <a:t>借貸</a:t>
          </a:r>
          <a:endParaRPr lang="zh-TW" altLang="en-US" sz="2100" kern="1200" dirty="0"/>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群眾</a:t>
          </a:r>
          <a:r>
            <a:rPr lang="en-US" altLang="zh-TW" sz="2100" kern="1200" dirty="0" smtClean="0"/>
            <a:t/>
          </a:r>
          <a:br>
            <a:rPr lang="en-US" altLang="zh-TW" sz="2100" kern="1200" dirty="0" smtClean="0"/>
          </a:br>
          <a:r>
            <a:rPr lang="zh-TW" altLang="en-US" sz="2100" kern="1200" dirty="0" smtClean="0"/>
            <a:t>募資</a:t>
          </a:r>
          <a:endParaRPr lang="zh-TW" altLang="en-US" sz="2100" kern="1200" dirty="0"/>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虛擬</a:t>
          </a:r>
          <a:r>
            <a:rPr lang="en-US" altLang="zh-TW" sz="2100" kern="1200" dirty="0" smtClean="0"/>
            <a:t/>
          </a:r>
          <a:br>
            <a:rPr lang="en-US" altLang="zh-TW" sz="2100" kern="1200" dirty="0" smtClean="0"/>
          </a:br>
          <a:r>
            <a:rPr lang="zh-TW" altLang="en-US" sz="2100" kern="1200" dirty="0" smtClean="0"/>
            <a:t>貨幣</a:t>
          </a:r>
          <a:endParaRPr lang="zh-TW" altLang="en-US" sz="2100" kern="1200" dirty="0"/>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數位</a:t>
          </a:r>
          <a:r>
            <a:rPr lang="en-US" altLang="zh-TW" sz="2100" kern="1200" dirty="0" smtClean="0"/>
            <a:t/>
          </a:r>
          <a:br>
            <a:rPr lang="en-US" altLang="zh-TW" sz="2100" kern="1200" dirty="0" smtClean="0"/>
          </a:br>
          <a:r>
            <a:rPr lang="zh-TW" altLang="en-US" sz="2100" kern="1200" dirty="0" smtClean="0"/>
            <a:t>銀行</a:t>
          </a:r>
          <a:endParaRPr lang="zh-TW" altLang="en-US" sz="2100" kern="1200" dirty="0"/>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保險</a:t>
          </a:r>
          <a:r>
            <a:rPr lang="en-US" altLang="zh-TW" sz="2100" kern="1200" dirty="0" smtClean="0"/>
            <a:t/>
          </a:r>
          <a:br>
            <a:rPr lang="en-US" altLang="zh-TW" sz="2100" kern="1200" dirty="0" smtClean="0"/>
          </a:br>
          <a:r>
            <a:rPr lang="zh-TW" altLang="en-US" sz="2100" kern="1200" dirty="0" smtClean="0"/>
            <a:t>科技</a:t>
          </a:r>
          <a:endParaRPr lang="zh-TW" altLang="en-US" sz="2100" kern="1200" dirty="0"/>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智慧</a:t>
          </a:r>
          <a:r>
            <a:rPr lang="en-US" altLang="zh-TW" sz="2100" kern="1200" dirty="0" smtClean="0"/>
            <a:t/>
          </a:r>
          <a:br>
            <a:rPr lang="en-US" altLang="zh-TW" sz="2100" kern="1200" dirty="0" smtClean="0"/>
          </a:br>
          <a:r>
            <a:rPr lang="zh-TW" altLang="en-US" sz="2100" kern="1200" dirty="0" smtClean="0"/>
            <a:t>理財</a:t>
          </a:r>
          <a:endParaRPr lang="zh-TW" altLang="en-US" sz="2100" kern="1200" dirty="0"/>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網路</a:t>
          </a:r>
          <a:r>
            <a:rPr lang="en-US" altLang="zh-TW" sz="2100" kern="1200" dirty="0" smtClean="0"/>
            <a:t/>
          </a:r>
          <a:br>
            <a:rPr lang="en-US" altLang="zh-TW" sz="2100" kern="1200" dirty="0" smtClean="0"/>
          </a:br>
          <a:r>
            <a:rPr lang="zh-TW" altLang="en-US" sz="2100" kern="1200" dirty="0" smtClean="0"/>
            <a:t>信評</a:t>
          </a:r>
          <a:endParaRPr lang="zh-TW" altLang="en-US" sz="2100" kern="1200" dirty="0"/>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電商</a:t>
          </a:r>
          <a:r>
            <a:rPr lang="en-US" altLang="zh-TW" sz="2100" kern="1200" dirty="0" smtClean="0"/>
            <a:t/>
          </a:r>
          <a:br>
            <a:rPr lang="en-US" altLang="zh-TW" sz="2100" kern="1200" dirty="0" smtClean="0"/>
          </a:br>
          <a:r>
            <a:rPr lang="zh-TW" altLang="en-US" sz="2100" kern="1200" dirty="0" smtClean="0"/>
            <a:t>金融</a:t>
          </a:r>
          <a:endParaRPr lang="zh-TW" altLang="en-US" sz="2100" kern="1200" dirty="0"/>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just" defTabSz="1066800">
            <a:lnSpc>
              <a:spcPct val="90000"/>
            </a:lnSpc>
            <a:spcBef>
              <a:spcPct val="0"/>
            </a:spcBef>
            <a:spcAft>
              <a:spcPct val="35000"/>
            </a:spcAft>
          </a:pPr>
          <a:r>
            <a:rPr lang="zh-TW" altLang="en-US" sz="2400" b="1" i="0" kern="1200" dirty="0" smtClean="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i="0" kern="1200" dirty="0" smtClean="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kern="1200" dirty="0" smtClean="0"/>
            <a:t>雲端運算基礎建設：將不同位置的計算資源透過互網網整合起來</a:t>
          </a:r>
          <a:endParaRPr lang="zh-TW" altLang="en-US" sz="2400" b="1" kern="1200" dirty="0"/>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6/7/2018</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4</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32</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35</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36</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38</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39</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40</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41</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43</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44</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50</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58</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61</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62</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64</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8</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作者將商業模式創新定義為</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一個企業如何創造</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傳遞</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獲取價值的手段或方法</a:t>
            </a:r>
            <a:r>
              <a:rPr lang="en-US" altLang="zh-TW" sz="1200" kern="1200" dirty="0" smtClean="0">
                <a:solidFill>
                  <a:schemeClr val="tx1"/>
                </a:solidFill>
                <a:effectLst/>
                <a:latin typeface="+mn-lt"/>
                <a:ea typeface="+mn-ea"/>
                <a:cs typeface="新細明體" charset="-120"/>
              </a:rPr>
              <a:t>=&gt;</a:t>
            </a:r>
            <a:r>
              <a:rPr lang="zh-TW" altLang="en-US" sz="1200" kern="1200" dirty="0" smtClean="0">
                <a:solidFill>
                  <a:schemeClr val="tx1"/>
                </a:solidFill>
                <a:effectLst/>
                <a:latin typeface="+mn-lt"/>
                <a:ea typeface="+mn-ea"/>
                <a:cs typeface="新細明體" charset="-120"/>
              </a:rPr>
              <a:t>將這個概念用商業模式圖的方式呈現出來</a:t>
            </a:r>
            <a:endParaRPr lang="en-US" altLang="zh-TW" sz="1200" kern="1200" dirty="0" smtClean="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他將商業模式分成九大區塊</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這九大區塊具體的展示了企業創造營收的邏輯</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而這九大區塊共涵蓋了四個 主要的商業領域</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分別是客戶</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提供價值</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基礎建設及金融</a:t>
            </a:r>
            <a:r>
              <a:rPr lang="en-US" altLang="zh-TW" sz="1200" kern="1200" dirty="0" smtClean="0">
                <a:solidFill>
                  <a:schemeClr val="tx1"/>
                </a:solidFill>
                <a:effectLst/>
                <a:latin typeface="+mn-lt"/>
                <a:ea typeface="+mn-ea"/>
                <a:cs typeface="新細明體" charset="-120"/>
              </a:rPr>
              <a:t>,</a:t>
            </a:r>
            <a:r>
              <a:rPr lang="zh-TW" altLang="en-US" dirty="0" smtClean="0"/>
              <a:t>以幫助企業對商業模式做全面性的分析</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本研究會利用這個工具描繪出個案現有的商業模式</a:t>
            </a:r>
            <a:r>
              <a:rPr lang="en-US" altLang="zh-TW" dirty="0" smtClean="0"/>
              <a:t>,</a:t>
            </a:r>
            <a:r>
              <a:rPr lang="zh-TW" altLang="en-US" dirty="0" smtClean="0"/>
              <a:t>作為商業模式創新的基礎</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它是一個評估商業模式創新的價值及可行性的驗證工具，用區塊圖型的概念，</a:t>
            </a:r>
            <a:endParaRPr lang="en-US" altLang="zh-TW" dirty="0" smtClean="0"/>
          </a:p>
          <a:p>
            <a:r>
              <a:rPr lang="zh-TW" altLang="en-US" dirty="0" smtClean="0"/>
              <a:t>以創新為中心分為四個象限，價值、價格、收入及成本，而每一項又會再分成三個細項來進行探討。</a:t>
            </a:r>
            <a:endParaRPr lang="en-US" altLang="zh-TW" dirty="0" smtClean="0"/>
          </a:p>
          <a:p>
            <a:endParaRPr lang="en-US" altLang="zh-TW" dirty="0" smtClean="0"/>
          </a:p>
          <a:p>
            <a:r>
              <a:rPr lang="zh-TW" altLang="en-US" dirty="0" smtClean="0"/>
              <a:t>以圖形來看，分為左右兩邊的話，左半部是客戶端的部分，</a:t>
            </a:r>
            <a:endParaRPr lang="en-US" altLang="zh-TW" dirty="0" smtClean="0"/>
          </a:p>
          <a:p>
            <a:r>
              <a:rPr lang="zh-TW" altLang="en-US" dirty="0" smtClean="0"/>
              <a:t>左邊是代表客戶所得到的好處以及客戶所付出的代價，右邊是企業所得到的好處及企業所付出的代價，</a:t>
            </a:r>
            <a:endParaRPr lang="en-US" altLang="zh-TW" dirty="0" smtClean="0"/>
          </a:p>
          <a:p>
            <a:r>
              <a:rPr lang="zh-TW" altLang="en-US" dirty="0" smtClean="0"/>
              <a:t>以上下來看的話，上半部為價值創造的部分，下半部為效率提升的部分。</a:t>
            </a:r>
            <a:endParaRPr lang="en-US" altLang="zh-TW" dirty="0" smtClean="0"/>
          </a:p>
          <a:p>
            <a:endParaRPr lang="en-US" altLang="zh-TW" dirty="0" smtClean="0"/>
          </a:p>
          <a:p>
            <a:r>
              <a:rPr lang="zh-TW" altLang="en-US" dirty="0" smtClean="0"/>
              <a:t>本研究以</a:t>
            </a:r>
            <a:r>
              <a:rPr lang="en-US" altLang="zh-TW" dirty="0" smtClean="0"/>
              <a:t>VPRC</a:t>
            </a:r>
            <a:r>
              <a:rPr lang="zh-TW" altLang="en-US" dirty="0" smtClean="0"/>
              <a:t>模型作為分析我們所設計的商業模式創新在經濟價值上，對於企業和客戶是否有確切的提升作用。</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11</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smtClean="0">
                <a:solidFill>
                  <a:srgbClr val="002060"/>
                </a:solidFill>
              </a:rPr>
              <a:t>思考智能櫃為何出現，針對智能櫃的出現作價值擷取。</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善用資訊科技力量蒐集有價值的巨量資料來支撐及提供精準性服務。</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724600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15</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24</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30</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6/7/2018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6/7/2018</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2018/6/7</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6/7/2018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6/7/2018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6/7/2018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2018/6/7</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6/7/2018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6/7/2018</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6/7/2018</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6/7/2018</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6/7/2018</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6/7/2018</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6/7/2018</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6/7/2018</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Layout" Target="../diagrams/layout4.xml"/><Relationship Id="rId7" Type="http://schemas.openxmlformats.org/officeDocument/2006/relationships/image" Target="../media/image34.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37.jpeg"/><Relationship Id="rId4" Type="http://schemas.openxmlformats.org/officeDocument/2006/relationships/diagramQuickStyle" Target="../diagrams/quickStyle4.xml"/><Relationship Id="rId9" Type="http://schemas.openxmlformats.org/officeDocument/2006/relationships/image" Target="../media/image36.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47.jpeg"/><Relationship Id="rId17" Type="http://schemas.openxmlformats.org/officeDocument/2006/relationships/image" Target="../media/image52.png"/><Relationship Id="rId2" Type="http://schemas.openxmlformats.org/officeDocument/2006/relationships/notesSlide" Target="../notesSlides/notesSlide17.xml"/><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46.png"/><Relationship Id="rId5" Type="http://schemas.openxmlformats.org/officeDocument/2006/relationships/diagramQuickStyle" Target="../diagrams/quickStyle5.xml"/><Relationship Id="rId15" Type="http://schemas.openxmlformats.org/officeDocument/2006/relationships/image" Target="../media/image50.png"/><Relationship Id="rId10" Type="http://schemas.openxmlformats.org/officeDocument/2006/relationships/image" Target="../media/image45.jpeg"/><Relationship Id="rId19" Type="http://schemas.openxmlformats.org/officeDocument/2006/relationships/image" Target="../media/image54.png"/><Relationship Id="rId4" Type="http://schemas.openxmlformats.org/officeDocument/2006/relationships/diagramLayout" Target="../diagrams/layout5.xml"/><Relationship Id="rId9" Type="http://schemas.openxmlformats.org/officeDocument/2006/relationships/image" Target="../media/image44.png"/><Relationship Id="rId1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diagramLayout" Target="../diagrams/layout6.xml"/><Relationship Id="rId7" Type="http://schemas.openxmlformats.org/officeDocument/2006/relationships/image" Target="../media/image58.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61.png"/><Relationship Id="rId4" Type="http://schemas.openxmlformats.org/officeDocument/2006/relationships/diagramQuickStyle" Target="../diagrams/quickStyle6.xml"/><Relationship Id="rId9" Type="http://schemas.openxmlformats.org/officeDocument/2006/relationships/image" Target="../media/image60.png"/></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gif"/><Relationship Id="rId2" Type="http://schemas.openxmlformats.org/officeDocument/2006/relationships/image" Target="../media/image63.jp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jpe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jpeg"/></Relationships>
</file>

<file path=ppt/slides/_rels/slide53.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Layout" Target="../diagrams/layout8.xml"/><Relationship Id="rId7" Type="http://schemas.openxmlformats.org/officeDocument/2006/relationships/image" Target="../media/image72.jp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10" Type="http://schemas.openxmlformats.org/officeDocument/2006/relationships/image" Target="../media/image75.png"/><Relationship Id="rId4" Type="http://schemas.openxmlformats.org/officeDocument/2006/relationships/diagramQuickStyle" Target="../diagrams/quickStyle8.xml"/><Relationship Id="rId9" Type="http://schemas.openxmlformats.org/officeDocument/2006/relationships/image" Target="../media/image74.png"/></Relationships>
</file>

<file path=ppt/slides/_rels/slide54.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84.jpeg"/><Relationship Id="rId3" Type="http://schemas.openxmlformats.org/officeDocument/2006/relationships/image" Target="../media/image77.png"/><Relationship Id="rId7" Type="http://schemas.openxmlformats.org/officeDocument/2006/relationships/image" Target="../media/image72.jpg"/><Relationship Id="rId12" Type="http://schemas.openxmlformats.org/officeDocument/2006/relationships/image" Target="../media/image83.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0.jpeg"/><Relationship Id="rId11" Type="http://schemas.openxmlformats.org/officeDocument/2006/relationships/image" Target="../media/image82.png"/><Relationship Id="rId5" Type="http://schemas.openxmlformats.org/officeDocument/2006/relationships/image" Target="../media/image79.png"/><Relationship Id="rId10" Type="http://schemas.openxmlformats.org/officeDocument/2006/relationships/image" Target="../media/image81.png"/><Relationship Id="rId4" Type="http://schemas.openxmlformats.org/officeDocument/2006/relationships/image" Target="../media/image78.jpg"/><Relationship Id="rId9" Type="http://schemas.openxmlformats.org/officeDocument/2006/relationships/image" Target="../media/image74.png"/><Relationship Id="rId14" Type="http://schemas.openxmlformats.org/officeDocument/2006/relationships/image" Target="../media/image85.jpeg"/></Relationships>
</file>

<file path=ppt/slides/_rels/slide55.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png"/><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56.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jp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image" Target="../media/image86.png"/><Relationship Id="rId16" Type="http://schemas.openxmlformats.org/officeDocument/2006/relationships/image" Target="../media/image100.jpeg"/><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5" Type="http://schemas.openxmlformats.org/officeDocument/2006/relationships/image" Target="../media/image99.jpe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57.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2.jpeg"/><Relationship Id="rId7" Type="http://schemas.openxmlformats.org/officeDocument/2006/relationships/image" Target="../media/image106.png"/><Relationship Id="rId2" Type="http://schemas.openxmlformats.org/officeDocument/2006/relationships/image" Target="../media/image101.jpeg"/><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jp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image" Target="../media/image108.png"/><Relationship Id="rId1" Type="http://schemas.openxmlformats.org/officeDocument/2006/relationships/slideLayout" Target="../slideLayouts/slideLayout2.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jpeg"/><Relationship Id="rId10" Type="http://schemas.openxmlformats.org/officeDocument/2006/relationships/image" Target="../media/image116.png"/><Relationship Id="rId4" Type="http://schemas.openxmlformats.org/officeDocument/2006/relationships/image" Target="../media/image110.png"/><Relationship Id="rId9" Type="http://schemas.openxmlformats.org/officeDocument/2006/relationships/image" Target="../media/image115.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8.gif"/><Relationship Id="rId7" Type="http://schemas.openxmlformats.org/officeDocument/2006/relationships/image" Target="../media/image121.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71.png"/><Relationship Id="rId4" Type="http://schemas.openxmlformats.org/officeDocument/2006/relationships/image" Target="../media/image6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smtClean="0"/>
              <a:t>數位經濟</a:t>
            </a:r>
            <a:r>
              <a:rPr lang="en-US" altLang="zh-TW" dirty="0" smtClean="0"/>
              <a:t>:</a:t>
            </a:r>
            <a:r>
              <a:rPr lang="zh-TW" altLang="en-US" dirty="0" smtClean="0"/>
              <a:t>創新與</a:t>
            </a:r>
            <a:r>
              <a:rPr lang="zh-TW" altLang="en-US" dirty="0"/>
              <a:t>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smtClean="0"/>
              <a:t>李永銘 博士</a:t>
            </a:r>
            <a:endParaRPr lang="en-US" altLang="zh-TW" sz="3600" dirty="0" smtClean="0"/>
          </a:p>
          <a:p>
            <a:endParaRPr lang="en-US" altLang="zh-TW" sz="3600" dirty="0" smtClean="0"/>
          </a:p>
          <a:p>
            <a:r>
              <a:rPr lang="zh-TW" altLang="en-US" sz="2800" dirty="0" smtClean="0"/>
              <a:t>國立交通</a:t>
            </a:r>
            <a:r>
              <a:rPr lang="zh-TW" altLang="en-US" sz="2800" dirty="0" smtClean="0"/>
              <a:t>大學資訊管理研究所 教授</a:t>
            </a:r>
            <a:endParaRPr lang="en-US" sz="2800" dirty="0"/>
          </a:p>
        </p:txBody>
      </p:sp>
    </p:spTree>
    <p:extLst>
      <p:ext uri="{BB962C8B-B14F-4D97-AF65-F5344CB8AC3E}">
        <p14:creationId xmlns:p14="http://schemas.microsoft.com/office/powerpoint/2010/main" val="3610935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smtClean="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12846938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smtClean="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a:t>
            </a:r>
            <a:r>
              <a:rPr lang="en-US" altLang="zh-TW" sz="3600" dirty="0" smtClean="0">
                <a:latin typeface="Times New Roman" panose="02020603050405020304" pitchFamily="18" charset="0"/>
                <a:cs typeface="Times New Roman" panose="02020603050405020304" pitchFamily="18" charset="0"/>
              </a:rPr>
              <a:t>Model</a:t>
            </a:r>
            <a:endParaRPr lang="zh-TW" altLang="en-US" sz="36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11</a:t>
            </a:fld>
            <a:endParaRPr lang="en-US" altLang="zh-TW"/>
          </a:p>
        </p:txBody>
      </p:sp>
      <p:sp>
        <p:nvSpPr>
          <p:cNvPr id="6" name="文字方塊 5"/>
          <p:cNvSpPr txBox="1"/>
          <p:nvPr/>
        </p:nvSpPr>
        <p:spPr>
          <a:xfrm>
            <a:off x="7056961" y="6165304"/>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417224" y="1394641"/>
            <a:ext cx="11125199" cy="707886"/>
          </a:xfrm>
          <a:prstGeom prst="rect">
            <a:avLst/>
          </a:prstGeom>
        </p:spPr>
        <p:txBody>
          <a:bodyPr wrap="square">
            <a:spAutoFit/>
          </a:bodyPr>
          <a:lstStyle/>
          <a:p>
            <a:pPr lvl="1"/>
            <a:r>
              <a:rPr lang="en-US" sz="2000" dirty="0" smtClean="0">
                <a:latin typeface="微軟正黑體" pitchFamily="34" charset="-120"/>
                <a:ea typeface="微軟正黑體" pitchFamily="34" charset="-120"/>
              </a:rPr>
              <a:t>VPRC</a:t>
            </a:r>
            <a:r>
              <a:rPr lang="zh-TW" altLang="en-US" sz="2000" dirty="0" smtClean="0">
                <a:latin typeface="微軟正黑體" pitchFamily="34" charset="-120"/>
                <a:ea typeface="微軟正黑體" pitchFamily="34" charset="-120"/>
              </a:rPr>
              <a:t>創新策略模型，用來</a:t>
            </a:r>
            <a:r>
              <a:rPr lang="zh-TW" altLang="en-US" sz="2000" dirty="0">
                <a:latin typeface="微軟正黑體" pitchFamily="34" charset="-120"/>
                <a:ea typeface="微軟正黑體" pitchFamily="34" charset="-120"/>
              </a:rPr>
              <a:t>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dirty="0" smtClean="0">
                <a:latin typeface="微軟正黑體" pitchFamily="34" charset="-120"/>
                <a:ea typeface="微軟正黑體" pitchFamily="34" charset="-120"/>
              </a:rPr>
              <a:t>，</a:t>
            </a:r>
            <a:r>
              <a:rPr lang="zh-TW" altLang="en-US" sz="2000" b="1" u="sng" dirty="0" smtClean="0">
                <a:latin typeface="微軟正黑體" pitchFamily="34" charset="-120"/>
                <a:ea typeface="微軟正黑體" pitchFamily="34" charset="-120"/>
              </a:rPr>
              <a:t>評量</a:t>
            </a:r>
            <a:r>
              <a:rPr lang="zh-TW" altLang="en-US" sz="2000" dirty="0" smtClean="0">
                <a:latin typeface="微軟正黑體" pitchFamily="34" charset="-120"/>
                <a:ea typeface="微軟正黑體" pitchFamily="34" charset="-120"/>
              </a:rPr>
              <a:t>創新改變，</a:t>
            </a:r>
            <a:r>
              <a:rPr lang="zh-TW" altLang="en-US" sz="2000" dirty="0">
                <a:latin typeface="微軟正黑體" pitchFamily="34" charset="-120"/>
                <a:ea typeface="微軟正黑體" pitchFamily="34" charset="-120"/>
              </a:rPr>
              <a:t>對消費者與生產者</a:t>
            </a:r>
            <a:r>
              <a:rPr lang="zh-TW" altLang="en-US" sz="2000" dirty="0" smtClean="0">
                <a:latin typeface="微軟正黑體" pitchFamily="34" charset="-120"/>
                <a:ea typeface="微軟正黑體" pitchFamily="34" charset="-120"/>
              </a:rPr>
              <a:t>在</a:t>
            </a:r>
            <a:r>
              <a:rPr lang="zh-TW" altLang="en-US" sz="2000" b="1" u="sng" dirty="0" smtClean="0">
                <a:latin typeface="微軟正黑體" pitchFamily="34" charset="-120"/>
                <a:ea typeface="微軟正黑體" pitchFamily="34" charset="-120"/>
              </a:rPr>
              <a:t>價值創新</a:t>
            </a:r>
            <a:r>
              <a:rPr lang="zh-TW" altLang="en-US" sz="2000" dirty="0" smtClean="0">
                <a:latin typeface="微軟正黑體" pitchFamily="34" charset="-120"/>
                <a:ea typeface="微軟正黑體" pitchFamily="34" charset="-120"/>
              </a:rPr>
              <a:t>與</a:t>
            </a:r>
            <a:r>
              <a:rPr lang="zh-TW" altLang="en-US" sz="2000" b="1" u="sng" dirty="0" smtClean="0">
                <a:latin typeface="微軟正黑體" pitchFamily="34" charset="-120"/>
                <a:ea typeface="微軟正黑體" pitchFamily="34" charset="-120"/>
              </a:rPr>
              <a:t>效率提升</a:t>
            </a:r>
            <a:r>
              <a:rPr lang="zh-TW" altLang="en-US" sz="2000" dirty="0" smtClean="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7" name="圖片 6"/>
          <p:cNvPicPr>
            <a:picLocks noChangeAspect="1"/>
          </p:cNvPicPr>
          <p:nvPr/>
        </p:nvPicPr>
        <p:blipFill>
          <a:blip r:embed="rId3"/>
          <a:stretch>
            <a:fillRect/>
          </a:stretch>
        </p:blipFill>
        <p:spPr>
          <a:xfrm>
            <a:off x="2372587" y="2102527"/>
            <a:ext cx="6996699" cy="3930349"/>
          </a:xfrm>
          <a:prstGeom prst="rect">
            <a:avLst/>
          </a:prstGeom>
        </p:spPr>
      </p:pic>
    </p:spTree>
    <p:extLst>
      <p:ext uri="{BB962C8B-B14F-4D97-AF65-F5344CB8AC3E}">
        <p14:creationId xmlns:p14="http://schemas.microsoft.com/office/powerpoint/2010/main" val="14699320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VPRC </a:t>
            </a:r>
            <a:r>
              <a:rPr lang="zh-TW" altLang="en-US" dirty="0" smtClean="0">
                <a:latin typeface="Times New Roman" panose="02020603050405020304" pitchFamily="18" charset="0"/>
                <a:cs typeface="Times New Roman" panose="02020603050405020304" pitchFamily="18" charset="0"/>
              </a:rPr>
              <a:t>創新經濟循環</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12</a:t>
            </a:fld>
            <a:endParaRPr lang="en-US" altLang="zh-TW"/>
          </a:p>
        </p:txBody>
      </p:sp>
      <p:sp>
        <p:nvSpPr>
          <p:cNvPr id="3" name="矩形 2"/>
          <p:cNvSpPr/>
          <p:nvPr/>
        </p:nvSpPr>
        <p:spPr>
          <a:xfrm>
            <a:off x="7194970" y="6235540"/>
            <a:ext cx="3407728"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6" name="圖片 5"/>
          <p:cNvPicPr>
            <a:picLocks noChangeAspect="1"/>
          </p:cNvPicPr>
          <p:nvPr/>
        </p:nvPicPr>
        <p:blipFill>
          <a:blip r:embed="rId3"/>
          <a:stretch>
            <a:fillRect/>
          </a:stretch>
        </p:blipFill>
        <p:spPr>
          <a:xfrm>
            <a:off x="1683354" y="1451113"/>
            <a:ext cx="8157818" cy="4522050"/>
          </a:xfrm>
          <a:prstGeom prst="rect">
            <a:avLst/>
          </a:prstGeom>
        </p:spPr>
      </p:pic>
    </p:spTree>
    <p:extLst>
      <p:ext uri="{BB962C8B-B14F-4D97-AF65-F5344CB8AC3E}">
        <p14:creationId xmlns:p14="http://schemas.microsoft.com/office/powerpoint/2010/main" val="72884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smtClean="0"/>
              <a:t>創新</a:t>
            </a:r>
            <a:r>
              <a:rPr lang="zh-TW" altLang="en-US" sz="3100" dirty="0" smtClean="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r>
              <a:rPr lang="zh-TW" altLang="en-US" sz="3600" dirty="0"/>
              <a:t/>
            </a:r>
            <a:br>
              <a:rPr lang="zh-TW" altLang="en-US" sz="3600" dirty="0"/>
            </a:br>
            <a:r>
              <a:rPr lang="en-US" dirty="0"/>
              <a:t/>
            </a: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93203902"/>
              </p:ext>
            </p:extLst>
          </p:nvPr>
        </p:nvGraphicFramePr>
        <p:xfrm>
          <a:off x="2027583" y="1699592"/>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smtClean="0">
                <a:solidFill>
                  <a:schemeClr val="tx1">
                    <a:lumMod val="65000"/>
                    <a:lumOff val="35000"/>
                  </a:schemeClr>
                </a:solidFill>
                <a:latin typeface="+mn-ea"/>
                <a:ea typeface="+mn-ea"/>
                <a:sym typeface="Arial" panose="020B0604020202020204" pitchFamily="34" charset="0"/>
              </a:rPr>
              <a:t> 同業之間</a:t>
            </a:r>
            <a:r>
              <a:rPr lang="zh-TW" altLang="en-US" sz="2400" dirty="0">
                <a:solidFill>
                  <a:schemeClr val="tx1">
                    <a:lumMod val="65000"/>
                    <a:lumOff val="35000"/>
                  </a:schemeClr>
                </a:solidFill>
                <a:latin typeface="+mn-ea"/>
                <a:ea typeface="+mn-ea"/>
                <a:sym typeface="Arial" panose="020B0604020202020204" pitchFamily="34" charset="0"/>
              </a:rPr>
              <a:t>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zh-TW" altLang="en-US" sz="2400" dirty="0" smtClean="0">
                <a:solidFill>
                  <a:schemeClr val="accent2">
                    <a:lumMod val="50000"/>
                  </a:schemeClr>
                </a:solidFill>
                <a:latin typeface="+mn-ea"/>
                <a:ea typeface="+mn-ea"/>
                <a:sym typeface="Arial" panose="020B0604020202020204" pitchFamily="34" charset="0"/>
              </a:rPr>
              <a:t>」</a:t>
            </a:r>
            <a:r>
              <a:rPr lang="en-US" altLang="zh-TW" sz="2400" dirty="0" smtClean="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a:t>
            </a:r>
            <a:r>
              <a:rPr lang="zh-TW" altLang="en-US" sz="2400" dirty="0" smtClean="0">
                <a:solidFill>
                  <a:schemeClr val="tx1">
                    <a:lumMod val="65000"/>
                    <a:lumOff val="35000"/>
                  </a:schemeClr>
                </a:solidFill>
                <a:latin typeface="+mn-ea"/>
                <a:ea typeface="+mn-ea"/>
                <a:sym typeface="Arial" panose="020B0604020202020204" pitchFamily="34" charset="0"/>
              </a:rPr>
              <a:t>同時</a:t>
            </a:r>
            <a:r>
              <a:rPr lang="zh-TW" altLang="en-US" sz="2400" dirty="0">
                <a:solidFill>
                  <a:schemeClr val="tx1">
                    <a:lumMod val="65000"/>
                    <a:lumOff val="35000"/>
                  </a:schemeClr>
                </a:solidFill>
                <a:latin typeface="+mn-ea"/>
                <a:ea typeface="+mn-ea"/>
                <a:sym typeface="Arial" panose="020B0604020202020204" pitchFamily="34" charset="0"/>
              </a:rPr>
              <a:t>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a:t>
            </a:r>
            <a:r>
              <a:rPr lang="zh-TW" altLang="en-US" sz="2400" dirty="0" smtClean="0">
                <a:solidFill>
                  <a:schemeClr val="tx1">
                    <a:lumMod val="65000"/>
                    <a:lumOff val="35000"/>
                  </a:schemeClr>
                </a:solidFill>
                <a:latin typeface="+mn-ea"/>
                <a:ea typeface="+mn-ea"/>
                <a:sym typeface="Arial" panose="020B0604020202020204" pitchFamily="34" charset="0"/>
              </a:rPr>
              <a:t>其</a:t>
            </a:r>
          </a:p>
          <a:p>
            <a:r>
              <a:rPr lang="zh-TW" altLang="en-US" sz="2400" dirty="0" smtClean="0">
                <a:solidFill>
                  <a:schemeClr val="tx1">
                    <a:lumMod val="65000"/>
                    <a:lumOff val="35000"/>
                  </a:schemeClr>
                </a:solidFill>
                <a:latin typeface="+mn-ea"/>
                <a:ea typeface="+mn-ea"/>
                <a:sym typeface="Arial" panose="020B0604020202020204" pitchFamily="34" charset="0"/>
              </a:rPr>
              <a:t>     中便含有</a:t>
            </a:r>
            <a:r>
              <a:rPr lang="zh-TW" altLang="en-US" sz="2400" b="1" dirty="0" smtClean="0">
                <a:solidFill>
                  <a:schemeClr val="accent2">
                    <a:lumMod val="50000"/>
                  </a:schemeClr>
                </a:solidFill>
                <a:latin typeface="+mn-ea"/>
                <a:ea typeface="+mn-ea"/>
                <a:sym typeface="Arial" panose="020B0604020202020204" pitchFamily="34" charset="0"/>
              </a:rPr>
              <a:t>衝突</a:t>
            </a:r>
            <a:r>
              <a:rPr lang="zh-TW" altLang="en-US" sz="2400" dirty="0" smtClean="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smtClean="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賽局理論</a:t>
            </a:r>
            <a:r>
              <a:rPr lang="en-US" altLang="zh-TW" dirty="0" smtClean="0"/>
              <a:t>- </a:t>
            </a:r>
            <a:r>
              <a:rPr lang="zh-TW" altLang="en-US" dirty="0" smtClean="0"/>
              <a:t>競爭的科學</a:t>
            </a:r>
            <a:r>
              <a:rPr lang="en-US" altLang="zh-TW" dirty="0" smtClean="0"/>
              <a:t> </a:t>
            </a:r>
            <a:endParaRPr lang="en-US" dirty="0"/>
          </a:p>
        </p:txBody>
      </p:sp>
      <p:sp>
        <p:nvSpPr>
          <p:cNvPr id="3" name="內容版面配置區 2"/>
          <p:cNvSpPr>
            <a:spLocks noGrp="1"/>
          </p:cNvSpPr>
          <p:nvPr>
            <p:ph idx="1"/>
          </p:nvPr>
        </p:nvSpPr>
        <p:spPr/>
        <p:txBody>
          <a:bodyPr/>
          <a:lstStyle/>
          <a:p>
            <a:r>
              <a:rPr lang="zh-TW" altLang="en-US" dirty="0" smtClean="0"/>
              <a:t>囚犯困境賽局 </a:t>
            </a:r>
            <a:r>
              <a:rPr lang="en-US" altLang="zh-TW" dirty="0" smtClean="0"/>
              <a:t>(</a:t>
            </a:r>
            <a:r>
              <a:rPr lang="en-US" dirty="0" smtClean="0"/>
              <a:t>The </a:t>
            </a:r>
            <a:r>
              <a:rPr lang="en-US" dirty="0"/>
              <a:t>Prisoner’s </a:t>
            </a:r>
            <a:r>
              <a:rPr lang="en-US" dirty="0" smtClean="0"/>
              <a:t>Dilemma) </a:t>
            </a:r>
            <a:endParaRPr lang="en-US" dirty="0"/>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協調賽局</a:t>
            </a:r>
            <a:r>
              <a:rPr lang="en-US" altLang="zh-TW" dirty="0" smtClean="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鷹鴿賽</a:t>
            </a:r>
            <a:r>
              <a:rPr lang="zh-TW" altLang="en-US" dirty="0"/>
              <a:t>局</a:t>
            </a:r>
            <a:r>
              <a:rPr lang="en-US" altLang="zh-TW" dirty="0" smtClean="0"/>
              <a:t>(</a:t>
            </a:r>
            <a:r>
              <a:rPr lang="en-US" dirty="0" smtClean="0"/>
              <a:t>Hawk – Dove Game</a:t>
            </a:r>
            <a:r>
              <a:rPr lang="en-US" altLang="zh-TW" dirty="0" smtClean="0"/>
              <a:t>)</a:t>
            </a:r>
            <a:r>
              <a:rPr lang="en-US" dirty="0" smtClean="0"/>
              <a:t> </a:t>
            </a:r>
            <a:endParaRPr lang="en-US" dirty="0"/>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零合賽局 </a:t>
            </a:r>
            <a:r>
              <a:rPr lang="en-US" altLang="zh-TW" dirty="0" smtClean="0"/>
              <a:t>The </a:t>
            </a:r>
            <a:r>
              <a:rPr lang="en-US" altLang="zh-TW" dirty="0"/>
              <a:t>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smtClean="0"/>
          </a:p>
          <a:p>
            <a:endParaRPr lang="en-US" altLang="zh-TW" dirty="0"/>
          </a:p>
          <a:p>
            <a:endParaRPr lang="en-US" altLang="zh-TW"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smtClean="0"/>
              <a:t>A1 </a:t>
            </a:r>
            <a:r>
              <a:rPr lang="zh-TW" altLang="en-US" dirty="0" smtClean="0"/>
              <a:t>創新理論模型</a:t>
            </a:r>
            <a:endParaRPr lang="en-US" altLang="zh-TW" dirty="0" smtClean="0"/>
          </a:p>
          <a:p>
            <a:pPr marL="0" indent="0">
              <a:buNone/>
            </a:pPr>
            <a:r>
              <a:rPr lang="en-US" altLang="zh-TW" dirty="0" smtClean="0"/>
              <a:t>A</a:t>
            </a:r>
            <a:r>
              <a:rPr lang="en-US" altLang="zh-TW" dirty="0"/>
              <a:t>2</a:t>
            </a:r>
            <a:r>
              <a:rPr lang="en-US" altLang="zh-TW" dirty="0" smtClean="0"/>
              <a:t> </a:t>
            </a:r>
            <a:r>
              <a:rPr lang="zh-TW" altLang="en-US" dirty="0"/>
              <a:t>競爭理論</a:t>
            </a:r>
            <a:r>
              <a:rPr lang="zh-TW" altLang="en-US" dirty="0" smtClean="0"/>
              <a:t>模型</a:t>
            </a:r>
            <a:endParaRPr lang="en-US" altLang="zh-TW" dirty="0" smtClean="0"/>
          </a:p>
          <a:p>
            <a:pPr marL="0" indent="0">
              <a:buNone/>
            </a:pPr>
            <a:r>
              <a:rPr lang="en-US" altLang="zh-TW" dirty="0" smtClean="0"/>
              <a:t>B</a:t>
            </a:r>
            <a:r>
              <a:rPr lang="en-US" altLang="zh-TW" dirty="0"/>
              <a:t>1</a:t>
            </a:r>
            <a:r>
              <a:rPr lang="en-US" altLang="zh-TW" dirty="0" smtClean="0"/>
              <a:t> </a:t>
            </a:r>
            <a:r>
              <a:rPr lang="zh-TW" altLang="en-US" dirty="0" smtClean="0"/>
              <a:t>數位經濟模式</a:t>
            </a:r>
            <a:r>
              <a:rPr lang="en-US" altLang="zh-TW" dirty="0" smtClean="0"/>
              <a:t>(</a:t>
            </a:r>
            <a:r>
              <a:rPr lang="zh-TW" altLang="en-US" dirty="0" smtClean="0"/>
              <a:t>一</a:t>
            </a:r>
            <a:r>
              <a:rPr lang="en-US" altLang="zh-TW" dirty="0" smtClean="0"/>
              <a:t>): </a:t>
            </a:r>
            <a:r>
              <a:rPr lang="zh-TW" altLang="en-US" dirty="0" smtClean="0"/>
              <a:t>共享經濟</a:t>
            </a:r>
            <a:endParaRPr lang="en-US" altLang="zh-TW" dirty="0" smtClean="0"/>
          </a:p>
          <a:p>
            <a:pPr marL="0" indent="0">
              <a:buNone/>
            </a:pPr>
            <a:r>
              <a:rPr lang="en-US" altLang="zh-TW" dirty="0" smtClean="0"/>
              <a:t>B2</a:t>
            </a:r>
            <a:r>
              <a:rPr lang="zh-TW" altLang="en-US" dirty="0" smtClean="0"/>
              <a:t>數位經濟模式</a:t>
            </a:r>
            <a:r>
              <a:rPr lang="en-US" altLang="zh-TW" dirty="0" smtClean="0"/>
              <a:t>(</a:t>
            </a:r>
            <a:r>
              <a:rPr lang="zh-TW" altLang="en-US" dirty="0"/>
              <a:t>二</a:t>
            </a:r>
            <a:r>
              <a:rPr lang="en-US" altLang="zh-TW" dirty="0" smtClean="0"/>
              <a:t>): </a:t>
            </a:r>
            <a:r>
              <a:rPr lang="zh-TW" altLang="en-US" dirty="0" smtClean="0"/>
              <a:t>數位金融</a:t>
            </a:r>
            <a:endParaRPr lang="en-US" altLang="zh-TW" dirty="0" smtClean="0"/>
          </a:p>
          <a:p>
            <a:pPr marL="514350" indent="-514350">
              <a:buFont typeface="+mj-lt"/>
              <a:buAutoNum type="arabicPeriod"/>
            </a:pPr>
            <a:endParaRPr lang="en-US" altLang="zh-TW" dirty="0" smtClean="0"/>
          </a:p>
          <a:p>
            <a:pPr marL="514350" indent="-514350">
              <a:buFont typeface="+mj-lt"/>
              <a:buAutoNum type="arabicPeriod"/>
            </a:pPr>
            <a:endParaRPr lang="en-US" altLang="zh-TW" dirty="0" smtClean="0"/>
          </a:p>
          <a:p>
            <a:endParaRPr lang="en-US" dirty="0" smtClean="0"/>
          </a:p>
          <a:p>
            <a:endParaRPr lang="en-US" dirty="0"/>
          </a:p>
        </p:txBody>
      </p:sp>
    </p:spTree>
    <p:extLst>
      <p:ext uri="{BB962C8B-B14F-4D97-AF65-F5344CB8AC3E}">
        <p14:creationId xmlns:p14="http://schemas.microsoft.com/office/powerpoint/2010/main" val="42063704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mn-ea"/>
                <a:ea typeface="+mn-ea"/>
              </a:rPr>
              <a:t>準備報告或考試</a:t>
            </a:r>
            <a:r>
              <a:rPr lang="en-US" altLang="zh-TW" dirty="0" smtClean="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smtClean="0"/>
              <a:t>兩</a:t>
            </a:r>
            <a:r>
              <a:rPr lang="zh-TW" altLang="en-US" dirty="0"/>
              <a:t>人同時準備</a:t>
            </a:r>
            <a:r>
              <a:rPr lang="zh-TW" altLang="en-US" dirty="0" smtClean="0"/>
              <a:t>報告</a:t>
            </a:r>
            <a:r>
              <a:rPr lang="en-US" altLang="zh-TW" dirty="0" smtClean="0"/>
              <a:t>, </a:t>
            </a:r>
            <a:r>
              <a:rPr lang="zh-TW" altLang="en-US" dirty="0" smtClean="0"/>
              <a:t>平均</a:t>
            </a:r>
            <a:r>
              <a:rPr lang="en-US" altLang="zh-TW" dirty="0" smtClean="0"/>
              <a:t> </a:t>
            </a:r>
            <a:r>
              <a:rPr lang="en-US" altLang="zh-TW" dirty="0" smtClean="0">
                <a:solidFill>
                  <a:srgbClr val="FF0000"/>
                </a:solidFill>
              </a:rPr>
              <a:t>90</a:t>
            </a:r>
            <a:r>
              <a:rPr lang="en-US" altLang="zh-TW" dirty="0" smtClean="0"/>
              <a:t> (</a:t>
            </a:r>
            <a:r>
              <a:rPr lang="zh-TW" altLang="en-US" dirty="0" smtClean="0"/>
              <a:t>報告</a:t>
            </a:r>
            <a:r>
              <a:rPr lang="en-US" altLang="zh-TW" dirty="0" smtClean="0"/>
              <a:t> 100, </a:t>
            </a:r>
            <a:r>
              <a:rPr lang="zh-TW" altLang="en-US" dirty="0" smtClean="0"/>
              <a:t>考試</a:t>
            </a:r>
            <a:r>
              <a:rPr lang="en-US" altLang="zh-TW" dirty="0" smtClean="0"/>
              <a:t> 80)</a:t>
            </a:r>
          </a:p>
          <a:p>
            <a:r>
              <a:rPr lang="zh-TW" altLang="en-US" dirty="0"/>
              <a:t>兩人同時</a:t>
            </a:r>
            <a:r>
              <a:rPr lang="zh-TW" altLang="en-US" dirty="0" smtClean="0"/>
              <a:t>準備考試</a:t>
            </a:r>
            <a:r>
              <a:rPr lang="en-US" altLang="zh-TW" dirty="0" smtClean="0"/>
              <a:t>,</a:t>
            </a:r>
            <a:r>
              <a:rPr lang="zh-TW" altLang="en-US" dirty="0" smtClean="0"/>
              <a:t>平均 </a:t>
            </a:r>
            <a:r>
              <a:rPr lang="en-US" altLang="zh-TW" dirty="0" smtClean="0">
                <a:solidFill>
                  <a:srgbClr val="FF0000"/>
                </a:solidFill>
              </a:rPr>
              <a:t>88</a:t>
            </a:r>
            <a:r>
              <a:rPr lang="en-US" altLang="zh-TW" dirty="0" smtClean="0"/>
              <a:t> (</a:t>
            </a:r>
            <a:r>
              <a:rPr lang="zh-TW" altLang="en-US" dirty="0" smtClean="0"/>
              <a:t>報告 </a:t>
            </a:r>
            <a:r>
              <a:rPr lang="en-US" altLang="zh-TW" dirty="0" smtClean="0"/>
              <a:t>84,</a:t>
            </a:r>
            <a:r>
              <a:rPr lang="zh-TW" altLang="en-US" dirty="0" smtClean="0"/>
              <a:t>考試 </a:t>
            </a:r>
            <a:r>
              <a:rPr lang="en-US" altLang="zh-TW" dirty="0" smtClean="0"/>
              <a:t>92)</a:t>
            </a:r>
          </a:p>
          <a:p>
            <a:r>
              <a:rPr lang="zh-TW" altLang="en-US" dirty="0"/>
              <a:t>一人</a:t>
            </a:r>
            <a:r>
              <a:rPr lang="zh-TW" altLang="en-US" dirty="0" smtClean="0"/>
              <a:t>準備</a:t>
            </a:r>
            <a:r>
              <a:rPr lang="zh-TW" altLang="en-US" dirty="0"/>
              <a:t>報告</a:t>
            </a:r>
            <a:r>
              <a:rPr lang="en-US" altLang="zh-TW" dirty="0" smtClean="0"/>
              <a:t>, </a:t>
            </a:r>
            <a:r>
              <a:rPr lang="zh-TW" altLang="en-US" dirty="0"/>
              <a:t>另一人準備</a:t>
            </a:r>
            <a:r>
              <a:rPr lang="zh-TW" altLang="en-US" dirty="0" smtClean="0"/>
              <a:t>考試</a:t>
            </a:r>
            <a:endParaRPr lang="en-US" altLang="zh-TW" dirty="0" smtClean="0"/>
          </a:p>
          <a:p>
            <a:pPr lvl="1"/>
            <a:r>
              <a:rPr lang="zh-TW" altLang="en-US" dirty="0"/>
              <a:t>準備</a:t>
            </a:r>
            <a:r>
              <a:rPr lang="zh-TW" altLang="en-US" dirty="0" smtClean="0"/>
              <a:t>報告的學生得平均分</a:t>
            </a:r>
            <a:r>
              <a:rPr lang="zh-TW" altLang="en-US" dirty="0"/>
              <a:t> </a:t>
            </a:r>
            <a:r>
              <a:rPr lang="en-US" altLang="zh-TW" dirty="0" smtClean="0">
                <a:solidFill>
                  <a:srgbClr val="FF0000"/>
                </a:solidFill>
              </a:rPr>
              <a:t>86</a:t>
            </a:r>
            <a:r>
              <a:rPr lang="en-US" altLang="zh-TW" dirty="0" smtClean="0"/>
              <a:t> (</a:t>
            </a:r>
            <a:r>
              <a:rPr lang="zh-TW" altLang="en-US" dirty="0"/>
              <a:t>報告</a:t>
            </a:r>
            <a:r>
              <a:rPr lang="en-US" altLang="zh-TW" dirty="0" smtClean="0"/>
              <a:t>92,</a:t>
            </a:r>
            <a:r>
              <a:rPr lang="zh-TW" altLang="en-US" dirty="0"/>
              <a:t> </a:t>
            </a:r>
            <a:r>
              <a:rPr lang="zh-TW" altLang="en-US" dirty="0" smtClean="0"/>
              <a:t>考試</a:t>
            </a:r>
            <a:r>
              <a:rPr lang="en-US" altLang="zh-TW" dirty="0" smtClean="0"/>
              <a:t> 80)</a:t>
            </a:r>
          </a:p>
          <a:p>
            <a:pPr lvl="1"/>
            <a:r>
              <a:rPr lang="zh-TW" altLang="en-US" dirty="0" smtClean="0"/>
              <a:t>準備</a:t>
            </a:r>
            <a:r>
              <a:rPr lang="zh-TW" altLang="en-US" dirty="0"/>
              <a:t>考試</a:t>
            </a:r>
            <a:r>
              <a:rPr lang="zh-TW" altLang="en-US" dirty="0" smtClean="0"/>
              <a:t>的</a:t>
            </a:r>
            <a:r>
              <a:rPr lang="zh-TW" altLang="en-US" dirty="0"/>
              <a:t>學生得平均分 </a:t>
            </a:r>
            <a:r>
              <a:rPr lang="en-US" altLang="zh-TW" dirty="0" smtClean="0">
                <a:solidFill>
                  <a:srgbClr val="FF0000"/>
                </a:solidFill>
              </a:rPr>
              <a:t>92</a:t>
            </a:r>
            <a:r>
              <a:rPr lang="en-US" altLang="zh-TW" dirty="0" smtClean="0"/>
              <a:t> (</a:t>
            </a:r>
            <a:r>
              <a:rPr lang="zh-TW" altLang="en-US" dirty="0"/>
              <a:t>報告</a:t>
            </a:r>
            <a:r>
              <a:rPr lang="en-US" altLang="zh-TW" dirty="0" smtClean="0"/>
              <a:t>92,</a:t>
            </a:r>
            <a:r>
              <a:rPr lang="zh-TW" altLang="en-US" dirty="0"/>
              <a:t>考試</a:t>
            </a:r>
            <a:r>
              <a:rPr lang="en-US" altLang="zh-TW" dirty="0" smtClean="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smtClean="0"/>
          </a:p>
          <a:p>
            <a:endParaRPr lang="en-US" altLang="zh-TW" sz="3492" dirty="0" smtClean="0"/>
          </a:p>
          <a:p>
            <a:endParaRPr lang="en-US" altLang="zh-TW" sz="3492" dirty="0" smtClean="0"/>
          </a:p>
          <a:p>
            <a:pPr marL="0" indent="0">
              <a:buNone/>
            </a:pPr>
            <a:endParaRPr lang="en-US" altLang="zh-TW" sz="3492" dirty="0" smtClean="0"/>
          </a:p>
          <a:p>
            <a:endParaRPr lang="en-US" altLang="zh-TW" dirty="0" smtClean="0"/>
          </a:p>
          <a:p>
            <a:r>
              <a:rPr lang="zh-TW" altLang="en-US" dirty="0" smtClean="0"/>
              <a:t>兩</a:t>
            </a:r>
            <a:r>
              <a:rPr lang="zh-TW" altLang="en-US" dirty="0"/>
              <a:t>人</a:t>
            </a:r>
            <a:r>
              <a:rPr lang="zh-TW" altLang="en-US" dirty="0" smtClean="0"/>
              <a:t>同時選擇準備考試 </a:t>
            </a:r>
            <a:r>
              <a:rPr lang="en-US" altLang="zh-TW" dirty="0" smtClean="0"/>
              <a:t>(</a:t>
            </a:r>
            <a:r>
              <a:rPr lang="zh-TW" altLang="en-US" dirty="0" smtClean="0"/>
              <a:t>不合作</a:t>
            </a:r>
            <a:r>
              <a:rPr lang="en-US" altLang="zh-TW" dirty="0" smtClean="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smtClean="0">
                <a:solidFill>
                  <a:srgbClr val="FF0000"/>
                </a:solidFill>
              </a:rPr>
              <a:t>考試變較容易</a:t>
            </a:r>
            <a:r>
              <a:rPr lang="en-US" altLang="zh-TW" dirty="0" smtClean="0">
                <a:latin typeface="標楷體"/>
                <a:ea typeface="標楷體"/>
              </a:rPr>
              <a:t>:</a:t>
            </a:r>
            <a:r>
              <a:rPr lang="en-US" altLang="zh-TW" dirty="0" smtClean="0"/>
              <a:t> </a:t>
            </a:r>
            <a:r>
              <a:rPr lang="zh-TW" altLang="en-US" dirty="0" smtClean="0"/>
              <a:t>有準備考試</a:t>
            </a:r>
            <a:r>
              <a:rPr lang="en-US" altLang="zh-TW" dirty="0" smtClean="0"/>
              <a:t> 100</a:t>
            </a:r>
            <a:r>
              <a:rPr lang="zh-TW" altLang="en-US" dirty="0" smtClean="0">
                <a:latin typeface="標楷體"/>
                <a:ea typeface="標楷體"/>
              </a:rPr>
              <a:t> ，</a:t>
            </a:r>
            <a:r>
              <a:rPr lang="zh-TW" altLang="en-US" dirty="0"/>
              <a:t>無</a:t>
            </a:r>
            <a:r>
              <a:rPr lang="zh-TW" altLang="en-US" dirty="0" smtClean="0"/>
              <a:t>準備</a:t>
            </a:r>
            <a:r>
              <a:rPr lang="zh-TW" altLang="en-US" dirty="0"/>
              <a:t>考試</a:t>
            </a:r>
            <a:r>
              <a:rPr lang="en-US" altLang="zh-TW" dirty="0" smtClean="0"/>
              <a:t>96 </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a:latin typeface="+mj-ea"/>
              </a:rPr>
              <a:t>賽局結果</a:t>
            </a:r>
            <a:r>
              <a:rPr lang="en-US" altLang="zh-TW" dirty="0" smtClean="0">
                <a:latin typeface="+mj-ea"/>
              </a:rPr>
              <a:t>: </a:t>
            </a:r>
            <a:r>
              <a:rPr lang="zh-TW" altLang="en-US" dirty="0" smtClean="0"/>
              <a:t>兩</a:t>
            </a:r>
            <a:r>
              <a:rPr lang="zh-TW" altLang="en-US" dirty="0"/>
              <a:t>人同時選擇</a:t>
            </a:r>
            <a:r>
              <a:rPr lang="zh-TW" altLang="en-US" dirty="0" smtClean="0"/>
              <a:t>準備報告 </a:t>
            </a:r>
            <a:r>
              <a:rPr lang="en-US" altLang="zh-TW" dirty="0" smtClean="0"/>
              <a:t>(</a:t>
            </a:r>
            <a:r>
              <a:rPr lang="zh-TW" altLang="en-US" dirty="0" smtClean="0"/>
              <a:t>合作</a:t>
            </a:r>
            <a:r>
              <a:rPr lang="en-US" altLang="zh-TW" dirty="0" smtClean="0"/>
              <a:t>)</a:t>
            </a:r>
            <a:endParaRPr lang="zh-TW" altLang="en-US" dirty="0"/>
          </a:p>
          <a:p>
            <a:endParaRPr lang="en-US" altLang="zh-TW" dirty="0" smtClean="0"/>
          </a:p>
          <a:p>
            <a:endParaRPr lang="en-US" altLang="zh-TW" dirty="0" smtClean="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smtClean="0">
                <a:solidFill>
                  <a:srgbClr val="FF0000"/>
                </a:solidFill>
                <a:latin typeface="+mn-ea"/>
              </a:rPr>
              <a:t>報告變較難</a:t>
            </a:r>
            <a:r>
              <a:rPr lang="en-US" altLang="zh-TW" dirty="0">
                <a:latin typeface="+mn-ea"/>
              </a:rPr>
              <a:t>:</a:t>
            </a:r>
            <a:r>
              <a:rPr lang="en-US" altLang="zh-TW" dirty="0" smtClean="0">
                <a:latin typeface="+mn-ea"/>
              </a:rPr>
              <a:t> </a:t>
            </a:r>
            <a:r>
              <a:rPr lang="zh-TW" altLang="en-US" dirty="0" smtClean="0">
                <a:latin typeface="+mn-ea"/>
              </a:rPr>
              <a:t>如</a:t>
            </a:r>
            <a:r>
              <a:rPr lang="zh-TW" altLang="en-US" dirty="0">
                <a:latin typeface="+mn-ea"/>
              </a:rPr>
              <a:t>無人準備</a:t>
            </a:r>
            <a:r>
              <a:rPr lang="zh-TW" altLang="en-US" dirty="0" smtClean="0">
                <a:latin typeface="+mn-ea"/>
              </a:rPr>
              <a:t>報告，聯合報告成績會很低</a:t>
            </a:r>
            <a:r>
              <a:rPr lang="en-US" altLang="zh-TW" dirty="0" smtClean="0">
                <a:latin typeface="+mn-ea"/>
              </a:rPr>
              <a:t> (</a:t>
            </a:r>
            <a:r>
              <a:rPr lang="en-US" altLang="zh-TW" dirty="0" smtClean="0">
                <a:solidFill>
                  <a:srgbClr val="FF0000"/>
                </a:solidFill>
                <a:latin typeface="+mn-ea"/>
              </a:rPr>
              <a:t>60</a:t>
            </a:r>
            <a:r>
              <a:rPr lang="en-US" altLang="zh-TW" dirty="0" smtClean="0">
                <a:latin typeface="+mn-ea"/>
              </a:rPr>
              <a:t>)</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smtClean="0">
                <a:latin typeface="+mj-ea"/>
                <a:ea typeface="+mj-ea"/>
              </a:rPr>
              <a:t>賽局結果</a:t>
            </a:r>
            <a:r>
              <a:rPr lang="en-US" altLang="zh-TW" dirty="0" smtClean="0">
                <a:latin typeface="+mj-ea"/>
                <a:ea typeface="+mj-ea"/>
              </a:rPr>
              <a:t>: </a:t>
            </a:r>
            <a:r>
              <a:rPr lang="zh-TW" altLang="en-US" dirty="0" smtClean="0">
                <a:latin typeface="+mj-ea"/>
                <a:ea typeface="+mj-ea"/>
              </a:rPr>
              <a:t>一人</a:t>
            </a:r>
            <a:r>
              <a:rPr lang="zh-TW" altLang="en-US" dirty="0">
                <a:latin typeface="+mj-ea"/>
                <a:ea typeface="+mj-ea"/>
              </a:rPr>
              <a:t>選擇</a:t>
            </a:r>
            <a:r>
              <a:rPr lang="zh-TW" altLang="en-US" dirty="0" smtClean="0">
                <a:latin typeface="+mj-ea"/>
                <a:ea typeface="+mj-ea"/>
              </a:rPr>
              <a:t>準備考試，另一人選擇準備報告 </a:t>
            </a:r>
            <a:r>
              <a:rPr lang="en-US" altLang="zh-TW" dirty="0" smtClean="0">
                <a:latin typeface="+mj-ea"/>
                <a:ea typeface="+mj-ea"/>
              </a:rPr>
              <a:t>(</a:t>
            </a:r>
            <a:r>
              <a:rPr lang="zh-TW" altLang="en-US" dirty="0" smtClean="0">
                <a:latin typeface="+mj-ea"/>
                <a:ea typeface="+mj-ea"/>
              </a:rPr>
              <a:t>合作也不合作</a:t>
            </a:r>
            <a:r>
              <a:rPr lang="en-US" altLang="zh-TW" dirty="0" smtClean="0">
                <a:latin typeface="+mj-ea"/>
                <a:ea typeface="+mj-ea"/>
              </a:rPr>
              <a:t>)</a:t>
            </a:r>
            <a:endParaRPr lang="zh-TW" altLang="en-US" dirty="0">
              <a:latin typeface="+mj-ea"/>
              <a:ea typeface="+mj-ea"/>
            </a:endParaRPr>
          </a:p>
          <a:p>
            <a:endParaRPr lang="en-US" altLang="zh-TW"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smtClean="0">
                <a:latin typeface="+mn-ea"/>
              </a:rPr>
              <a:t>玉石俱焚</a:t>
            </a:r>
            <a:r>
              <a:rPr lang="zh-TW" altLang="en-US" dirty="0">
                <a:latin typeface="+mn-ea"/>
              </a:rPr>
              <a:t>，雙方都無法得到好處，而會發收在高壓情況下做的錯誤決策，一步錯步步錯。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smtClean="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smtClean="0">
                <a:latin typeface="+mn-ea"/>
              </a:rPr>
              <a:t>大家</a:t>
            </a:r>
            <a:r>
              <a:rPr lang="zh-TW" altLang="en-US" dirty="0">
                <a:latin typeface="+mn-ea"/>
              </a:rPr>
              <a:t>都期望自己是贏家，但是往往這是設限自己想法的枷鎖</a:t>
            </a:r>
            <a:r>
              <a:rPr lang="zh-TW" altLang="en-US" dirty="0" smtClean="0">
                <a:latin typeface="+mn-ea"/>
              </a:rPr>
              <a:t>。</a:t>
            </a:r>
            <a:endParaRPr lang="en-US" altLang="zh-TW" dirty="0" smtClean="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smtClean="0">
                <a:latin typeface="+mn-ea"/>
              </a:rPr>
              <a:t>:</a:t>
            </a:r>
            <a:r>
              <a:rPr lang="zh-TW" altLang="en-US" dirty="0" smtClean="0">
                <a:latin typeface="+mn-ea"/>
              </a:rPr>
              <a:t>自己</a:t>
            </a:r>
            <a:r>
              <a:rPr lang="zh-TW" altLang="en-US" dirty="0">
                <a:latin typeface="+mn-ea"/>
              </a:rPr>
              <a:t>在輸的一方而對方贏，是痛苦、沉重的，此時且提醒自己， 輸是一時的，有時短期的委屈只為了達成長期的目標</a:t>
            </a:r>
            <a:r>
              <a:rPr lang="zh-TW" altLang="en-US" dirty="0" smtClean="0">
                <a:latin typeface="+mn-ea"/>
              </a:rPr>
              <a:t>。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smtClean="0">
                <a:latin typeface="+mn-ea"/>
                <a:cs typeface="Times New Roman" panose="02020603050405020304" pitchFamily="18" charset="0"/>
              </a:rPr>
              <a:t>)</a:t>
            </a:r>
            <a:r>
              <a:rPr lang="en-US" altLang="zh-TW" dirty="0" smtClean="0">
                <a:latin typeface="+mn-ea"/>
              </a:rPr>
              <a:t> </a:t>
            </a:r>
            <a:r>
              <a:rPr lang="en-US" altLang="zh-TW" dirty="0" smtClean="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smtClean="0">
                <a:latin typeface="+mn-ea"/>
              </a:rPr>
              <a:t>:</a:t>
            </a:r>
            <a:r>
              <a:rPr lang="zh-TW" altLang="en-US" dirty="0" smtClean="0">
                <a:latin typeface="+mn-ea"/>
              </a:rPr>
              <a:t>自己</a:t>
            </a:r>
            <a:r>
              <a:rPr lang="zh-TW" altLang="en-US" dirty="0">
                <a:latin typeface="+mn-ea"/>
              </a:rPr>
              <a:t>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smtClean="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a:t>
            </a:r>
            <a:r>
              <a:rPr lang="zh-TW" altLang="en-US" b="1" dirty="0" smtClean="0">
                <a:latin typeface="+mn-ea"/>
                <a:ea typeface="+mn-ea"/>
              </a:rPr>
              <a:t>的探討</a:t>
            </a:r>
            <a:endParaRPr lang="zh-TW" altLang="en-US" b="1" dirty="0">
              <a:latin typeface="+mn-ea"/>
              <a:ea typeface="+mn-ea"/>
            </a:endParaRP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smtClean="0">
                <a:latin typeface="標楷體" panose="03000509000000000000" pitchFamily="65" charset="-120"/>
              </a:rPr>
              <a:t> </a:t>
            </a:r>
            <a:r>
              <a:rPr lang="zh-TW" altLang="en-US" b="1" dirty="0" smtClean="0">
                <a:latin typeface="標楷體" panose="03000509000000000000" pitchFamily="65" charset="-120"/>
              </a:rPr>
              <a:t>什麼</a:t>
            </a:r>
            <a:r>
              <a:rPr lang="zh-TW" altLang="en-US" b="1" dirty="0">
                <a:latin typeface="標楷體" panose="03000509000000000000" pitchFamily="65" charset="-120"/>
              </a:rPr>
              <a:t>是</a:t>
            </a:r>
            <a:r>
              <a:rPr lang="zh-TW" altLang="en-US" b="1" dirty="0" smtClean="0">
                <a:latin typeface="標楷體" panose="03000509000000000000" pitchFamily="65" charset="-120"/>
              </a:rPr>
              <a:t>競爭目</a:t>
            </a:r>
            <a:r>
              <a:rPr lang="zh-TW" altLang="en-US" b="1" dirty="0">
                <a:latin typeface="標楷體" panose="03000509000000000000" pitchFamily="65" charset="-120"/>
              </a:rPr>
              <a:t>標</a:t>
            </a:r>
            <a:r>
              <a:rPr lang="en-US" altLang="zh-TW" b="1" dirty="0" smtClean="0">
                <a:latin typeface="標楷體" panose="03000509000000000000" pitchFamily="65" charset="-120"/>
              </a:rPr>
              <a:t>?</a:t>
            </a:r>
            <a:endParaRPr lang="zh-TW" altLang="en-US" b="1" dirty="0"/>
          </a:p>
        </p:txBody>
      </p:sp>
      <p:graphicFrame>
        <p:nvGraphicFramePr>
          <p:cNvPr id="4" name="資料庫圖表 3"/>
          <p:cNvGraphicFramePr/>
          <p:nvPr>
            <p:extLst/>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smtClean="0"/>
              <a:t>從贏到贏贏</a:t>
            </a:r>
            <a:endParaRPr lang="zh-TW" altLang="en-US" b="1" dirty="0"/>
          </a:p>
        </p:txBody>
      </p:sp>
      <p:graphicFrame>
        <p:nvGraphicFramePr>
          <p:cNvPr id="4" name="內容版面配置區 3"/>
          <p:cNvGraphicFramePr>
            <a:graphicFrameLocks noGrp="1"/>
          </p:cNvGraphicFramePr>
          <p:nvPr>
            <p:ph idx="1"/>
            <p:extLst/>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8"/>
            <a:ext cx="8823919" cy="2736304"/>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3775922" y="423154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smtClean="0">
                <a:latin typeface="+mn-ea"/>
              </a:rPr>
              <a:t>改變賽局</a:t>
            </a:r>
            <a:r>
              <a:rPr lang="zh-TW" altLang="en-US" dirty="0">
                <a:latin typeface="+mn-ea"/>
              </a:rPr>
              <a:t>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a:t>
            </a:r>
            <a:r>
              <a:rPr lang="zh-TW" altLang="en-US" dirty="0" smtClean="0">
                <a:latin typeface="+mn-ea"/>
              </a:rPr>
              <a:t>的賽局</a:t>
            </a:r>
            <a:r>
              <a:rPr lang="zh-TW" altLang="en-US" dirty="0">
                <a:latin typeface="+mn-ea"/>
              </a:rPr>
              <a:t>，雙方將會選擇對自己有利的合作，而進到贏贏的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smtClean="0"/>
              <a:t>創新</a:t>
            </a:r>
            <a:r>
              <a:rPr lang="zh-TW" altLang="en-US" dirty="0"/>
              <a:t>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smtClean="0">
                <a:solidFill>
                  <a:srgbClr val="0000CC"/>
                </a:solidFill>
              </a:rPr>
              <a:t>創新</a:t>
            </a:r>
            <a:r>
              <a:rPr lang="zh-TW" altLang="en-US" sz="3200" dirty="0" smtClean="0">
                <a:solidFill>
                  <a:srgbClr val="0000CC"/>
                </a:solidFill>
              </a:rPr>
              <a:t>起</a:t>
            </a:r>
            <a:r>
              <a:rPr lang="zh-TW" altLang="en-US" sz="3200" dirty="0">
                <a:solidFill>
                  <a:srgbClr val="0000CC"/>
                </a:solidFill>
              </a:rPr>
              <a:t>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數位經濟模式</a:t>
            </a:r>
            <a:r>
              <a:rPr lang="en-US" altLang="zh-TW" dirty="0" smtClean="0"/>
              <a:t>(</a:t>
            </a:r>
            <a:r>
              <a:rPr lang="zh-TW" altLang="en-US" dirty="0" smtClean="0"/>
              <a:t>一</a:t>
            </a:r>
            <a:r>
              <a:rPr lang="en-US" altLang="zh-TW" dirty="0" smtClean="0"/>
              <a:t>):</a:t>
            </a:r>
            <a:r>
              <a:rPr lang="zh-TW" altLang="en-US" dirty="0" smtClean="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a:t>
            </a:r>
            <a:r>
              <a:rPr lang="en-US" altLang="zh-TW" dirty="0" smtClean="0"/>
              <a:t> </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32</a:t>
            </a:fld>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smtClean="0">
                <a:solidFill>
                  <a:srgbClr val="FF0000"/>
                </a:solidFill>
              </a:rPr>
              <a:t>P2P economy</a:t>
            </a:r>
          </a:p>
          <a:p>
            <a:r>
              <a:rPr lang="en-US" altLang="zh-TW" dirty="0" smtClean="0">
                <a:solidFill>
                  <a:srgbClr val="FF0000"/>
                </a:solidFill>
              </a:rPr>
              <a:t>P2P </a:t>
            </a:r>
            <a:r>
              <a:rPr lang="zh-TW" altLang="en-US" dirty="0" smtClean="0">
                <a:solidFill>
                  <a:srgbClr val="FF0000"/>
                </a:solidFill>
              </a:rPr>
              <a:t>經濟</a:t>
            </a:r>
            <a:endParaRPr lang="zh-TW" altLang="en-US" dirty="0">
              <a:solidFill>
                <a:srgbClr val="FF0000"/>
              </a:solidFill>
            </a:endParaRP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smtClean="0">
                <a:solidFill>
                  <a:srgbClr val="0070C0"/>
                </a:solidFill>
              </a:rPr>
              <a:t>Sharing economy</a:t>
            </a:r>
          </a:p>
          <a:p>
            <a:r>
              <a:rPr lang="zh-TW" altLang="en-US" dirty="0" smtClean="0">
                <a:solidFill>
                  <a:srgbClr val="0070C0"/>
                </a:solidFill>
              </a:rPr>
              <a:t>共享經濟</a:t>
            </a:r>
            <a:r>
              <a:rPr lang="en-US" altLang="zh-TW" dirty="0" smtClean="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smtClean="0">
                <a:solidFill>
                  <a:srgbClr val="7030A0"/>
                </a:solidFill>
              </a:rPr>
              <a:t>Platform economy</a:t>
            </a:r>
          </a:p>
          <a:p>
            <a:r>
              <a:rPr lang="zh-TW" altLang="en-US" dirty="0" smtClean="0">
                <a:solidFill>
                  <a:srgbClr val="7030A0"/>
                </a:solidFill>
              </a:rPr>
              <a:t>平台經濟</a:t>
            </a:r>
            <a:r>
              <a:rPr lang="en-US" altLang="zh-TW" dirty="0" smtClean="0">
                <a:solidFill>
                  <a:srgbClr val="7030A0"/>
                </a:solidFill>
              </a:rPr>
              <a:t> </a:t>
            </a:r>
            <a:endParaRPr lang="zh-TW" altLang="en-US" dirty="0">
              <a:solidFill>
                <a:srgbClr val="7030A0"/>
              </a:solidFill>
            </a:endParaRP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smtClean="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《2107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33</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34</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498464"/>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35</a:t>
            </a:fld>
            <a:endParaRPr lang="zh-TW" altLang="en-US" dirty="0"/>
          </a:p>
        </p:txBody>
      </p:sp>
    </p:spTree>
    <p:extLst>
      <p:ext uri="{BB962C8B-B14F-4D97-AF65-F5344CB8AC3E}">
        <p14:creationId xmlns:p14="http://schemas.microsoft.com/office/powerpoint/2010/main" val="17482823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36</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37</a:t>
            </a:fld>
            <a:endParaRPr lang="zh-TW" altLang="en-US" dirty="0"/>
          </a:p>
        </p:txBody>
      </p:sp>
    </p:spTree>
    <p:extLst>
      <p:ext uri="{BB962C8B-B14F-4D97-AF65-F5344CB8AC3E}">
        <p14:creationId xmlns:p14="http://schemas.microsoft.com/office/powerpoint/2010/main" val="10919610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38</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使用費</a:t>
            </a:r>
            <a:r>
              <a:rPr lang="zh-TW" altLang="zh-TW" sz="2400" dirty="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spTree>
    <p:extLst>
      <p:ext uri="{BB962C8B-B14F-4D97-AF65-F5344CB8AC3E}">
        <p14:creationId xmlns:p14="http://schemas.microsoft.com/office/powerpoint/2010/main" val="39830584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43</a:t>
            </a:fld>
            <a:endParaRPr lang="en-US"/>
          </a:p>
        </p:txBody>
      </p:sp>
      <p:graphicFrame>
        <p:nvGraphicFramePr>
          <p:cNvPr id="5" name="資料庫圖表 4"/>
          <p:cNvGraphicFramePr/>
          <p:nvPr>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44</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45</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smtClean="0"/>
              <a:t>數位經濟模式</a:t>
            </a:r>
            <a:r>
              <a:rPr lang="en-US" altLang="zh-TW" dirty="0"/>
              <a:t>(</a:t>
            </a:r>
            <a:r>
              <a:rPr lang="zh-TW" altLang="en-US" dirty="0"/>
              <a:t>二</a:t>
            </a:r>
            <a:r>
              <a:rPr lang="en-US" altLang="zh-TW" dirty="0" smtClean="0"/>
              <a:t>):</a:t>
            </a:r>
            <a:r>
              <a:rPr lang="zh-TW" altLang="en-US" dirty="0" smtClean="0"/>
              <a:t>數位</a:t>
            </a:r>
            <a:r>
              <a:rPr lang="zh-TW" altLang="en-US" dirty="0"/>
              <a:t>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47</a:t>
            </a:fld>
            <a:endParaRPr lang="zh-TW" altLang="en-US" dirty="0"/>
          </a:p>
        </p:txBody>
      </p:sp>
      <p:graphicFrame>
        <p:nvGraphicFramePr>
          <p:cNvPr id="6"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80546449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48</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smtClean="0">
                <a:latin typeface="+mn-ea"/>
              </a:rPr>
              <a:t>互聯網金融</a:t>
            </a:r>
            <a:r>
              <a:rPr kumimoji="1" lang="zh-TW" altLang="en-US" sz="3600" dirty="0">
                <a:latin typeface="+mn-ea"/>
              </a:rPr>
              <a:t>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49</a:t>
            </a:fld>
            <a:endParaRPr lang="zh-TW" altLang="en-US"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b="1" dirty="0" smtClean="0"/>
              <a:t>互聯網平台</a:t>
            </a:r>
            <a:r>
              <a:rPr lang="zh-TW" altLang="en-US" dirty="0" smtClean="0"/>
              <a:t>營運</a:t>
            </a:r>
            <a:r>
              <a:rPr lang="en-US" altLang="zh-TW" b="1" dirty="0" smtClean="0"/>
              <a:t>(Platform)</a:t>
            </a:r>
          </a:p>
          <a:p>
            <a:pPr lvl="1">
              <a:lnSpc>
                <a:spcPct val="160000"/>
              </a:lnSpc>
            </a:pPr>
            <a:r>
              <a:rPr lang="zh-TW" altLang="en-US" dirty="0" smtClean="0"/>
              <a:t>金融業務</a:t>
            </a:r>
            <a:r>
              <a:rPr lang="zh-TW" altLang="en-US" b="1" dirty="0" smtClean="0"/>
              <a:t>功能分解化</a:t>
            </a:r>
            <a:r>
              <a:rPr lang="en-US" altLang="zh-TW" b="1" dirty="0" smtClean="0"/>
              <a:t>(</a:t>
            </a:r>
            <a:r>
              <a:rPr lang="en-US" altLang="zh-TW" b="1" dirty="0" err="1" smtClean="0"/>
              <a:t>unbunding</a:t>
            </a:r>
            <a:r>
              <a:rPr lang="en-US" altLang="zh-TW" b="1" dirty="0" smtClean="0"/>
              <a:t>)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r>
              <a:rPr lang="en-US" altLang="zh-TW" dirty="0" smtClean="0"/>
              <a:t> </a:t>
            </a:r>
            <a:r>
              <a:rPr lang="en-US" altLang="zh-TW" b="1" dirty="0" smtClean="0"/>
              <a:t>(Micro-finance)</a:t>
            </a:r>
          </a:p>
          <a:p>
            <a:pPr lvl="1">
              <a:lnSpc>
                <a:spcPct val="160000"/>
              </a:lnSpc>
            </a:pP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smtClean="0"/>
              <a:t> </a:t>
            </a:r>
            <a:r>
              <a:rPr lang="zh-TW" altLang="zh-TW" dirty="0">
                <a:latin typeface="標楷體" panose="03000509000000000000" pitchFamily="65" charset="-120"/>
                <a:ea typeface="標楷體" panose="03000509000000000000" pitchFamily="65" charset="-120"/>
                <a:sym typeface="Arial"/>
              </a:rPr>
              <a:t>創新</a:t>
            </a:r>
            <a:r>
              <a:rPr lang="zh-TW" altLang="zh-TW" dirty="0" smtClean="0">
                <a:latin typeface="標楷體" panose="03000509000000000000" pitchFamily="65" charset="-120"/>
                <a:ea typeface="標楷體" panose="03000509000000000000" pitchFamily="65" charset="-120"/>
                <a:sym typeface="Arial"/>
              </a:rPr>
              <a:t>動態</a:t>
            </a:r>
            <a:r>
              <a:rPr lang="zh-TW" altLang="en-US" dirty="0" smtClean="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smtClean="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smtClean="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a:t>
            </a:r>
            <a:r>
              <a:rPr lang="zh-TW" altLang="en-US" sz="2800" dirty="0" smtClean="0">
                <a:latin typeface="Times New Roman" panose="02020603050405020304" pitchFamily="18" charset="0"/>
                <a:cs typeface="Times New Roman" panose="02020603050405020304" pitchFamily="18" charset="0"/>
              </a:rPr>
              <a:t>架構</a:t>
            </a:r>
            <a:endParaRPr lang="en-US" altLang="zh-TW" sz="2800" dirty="0" smtClean="0"/>
          </a:p>
          <a:p>
            <a:endParaRPr lang="en-US" altLang="zh-TW" dirty="0" smtClean="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smtClean="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smtClean="0"/>
              <a:t>互聯網金融服務：包含互聯網加密貨幣、互聯網支付、互聯</a:t>
            </a:r>
            <a:r>
              <a:rPr lang="zh-TW" altLang="en-US" sz="2800" dirty="0"/>
              <a:t>網信貸</a:t>
            </a:r>
            <a:r>
              <a:rPr lang="zh-TW" altLang="en-US" sz="2800" dirty="0" smtClean="0"/>
              <a:t>、電商金融、信評業務、</a:t>
            </a:r>
            <a:r>
              <a:rPr lang="zh-TW" altLang="en-US" sz="2800" dirty="0"/>
              <a:t>支付</a:t>
            </a:r>
            <a:r>
              <a:rPr lang="zh-TW" altLang="en-US" sz="2800" dirty="0" smtClean="0"/>
              <a:t>工具等</a:t>
            </a:r>
            <a:r>
              <a:rPr lang="zh-TW" altLang="en-US" sz="2800" dirty="0"/>
              <a:t>金融業務。</a:t>
            </a:r>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50</a:t>
            </a:fld>
            <a:endParaRPr lang="en-US" altLang="zh-TW"/>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smtClean="0">
                <a:latin typeface="+mn-ea"/>
              </a:rPr>
              <a:t>互聯網</a:t>
            </a:r>
            <a:br>
              <a:rPr kumimoji="1" lang="zh-TW" altLang="en-US" sz="4800" b="1" dirty="0" smtClean="0">
                <a:latin typeface="+mn-ea"/>
              </a:rPr>
            </a:br>
            <a:r>
              <a:rPr kumimoji="1" lang="zh-TW" altLang="en-US" sz="4800" b="1" dirty="0" smtClean="0">
                <a:latin typeface="+mn-ea"/>
              </a:rPr>
              <a:t>金融</a:t>
            </a:r>
            <a:r>
              <a:rPr kumimoji="1" lang="zh-TW" altLang="en-US" sz="4800" b="1" dirty="0">
                <a:latin typeface="+mn-ea"/>
              </a:rPr>
              <a:t>服務</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0439896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數位金融的數位</a:t>
            </a:r>
            <a:r>
              <a:rPr kumimoji="1" lang="en-US" altLang="zh-TW" sz="3600" dirty="0" smtClean="0"/>
              <a:t>DNA</a:t>
            </a:r>
            <a:endParaRPr kumimoji="1" lang="zh-TW" altLang="en-US" sz="3600"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51</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en-US" altLang="zh-TW" dirty="0" smtClean="0"/>
              <a:t>AI </a:t>
            </a: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smtClean="0"/>
              <a:t>       AI</a:t>
            </a:r>
          </a:p>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409699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52</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互聯網運作三大技術</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53</a:t>
            </a:fld>
            <a:endParaRPr lang="zh-TW" altLang="en-US" dirty="0"/>
          </a:p>
        </p:txBody>
      </p:sp>
      <p:graphicFrame>
        <p:nvGraphicFramePr>
          <p:cNvPr id="7" name="內容版面配置區 2"/>
          <p:cNvGraphicFramePr>
            <a:graphicFrameLocks/>
          </p:cNvGraphicFramePr>
          <p:nvPr>
            <p:extLst/>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互聯網技術對傳統金融之影響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54</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smtClean="0">
                <a:solidFill>
                  <a:srgbClr val="FF9933"/>
                </a:solidFill>
              </a:rPr>
              <a:t>行動支付</a:t>
            </a:r>
            <a:endParaRPr lang="zh-TW" altLang="en-US" b="1" dirty="0">
              <a:solidFill>
                <a:srgbClr val="FF9933"/>
              </a:solidFill>
            </a:endParaRP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smtClean="0">
                <a:solidFill>
                  <a:srgbClr val="FF9933"/>
                </a:solidFill>
              </a:rPr>
              <a:t>行動理財</a:t>
            </a:r>
            <a:endParaRPr lang="zh-TW" altLang="en-US" b="1" dirty="0">
              <a:solidFill>
                <a:srgbClr val="FF9933"/>
              </a:solidFill>
            </a:endParaRP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smtClean="0">
                <a:solidFill>
                  <a:srgbClr val="FF9933"/>
                </a:solidFill>
              </a:rPr>
              <a:t>行動交易</a:t>
            </a:r>
            <a:endParaRPr lang="zh-TW" altLang="en-US" b="1" dirty="0">
              <a:solidFill>
                <a:srgbClr val="FF9933"/>
              </a:solidFill>
            </a:endParaRP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smtClean="0">
                <a:solidFill>
                  <a:schemeClr val="accent4"/>
                </a:solidFill>
              </a:rPr>
              <a:t>顧客分析</a:t>
            </a:r>
            <a:endParaRPr lang="zh-TW" altLang="en-US" b="1" dirty="0">
              <a:solidFill>
                <a:schemeClr val="accent4"/>
              </a:solidFill>
            </a:endParaRP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smtClean="0">
                <a:solidFill>
                  <a:schemeClr val="accent4"/>
                </a:solidFill>
              </a:rPr>
              <a:t>建模預測</a:t>
            </a:r>
            <a:endParaRPr lang="zh-TW" altLang="en-US" b="1" dirty="0">
              <a:solidFill>
                <a:schemeClr val="accent4"/>
              </a:solidFill>
            </a:endParaRP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smtClean="0">
                <a:solidFill>
                  <a:schemeClr val="accent3"/>
                </a:solidFill>
              </a:rPr>
              <a:t>數據共享</a:t>
            </a:r>
            <a:endParaRPr lang="zh-TW" altLang="en-US" b="1" dirty="0">
              <a:solidFill>
                <a:schemeClr val="accent3"/>
              </a:solidFill>
            </a:endParaRP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smtClean="0">
                <a:solidFill>
                  <a:schemeClr val="accent3"/>
                </a:solidFill>
              </a:rPr>
              <a:t>提升效能、降低成本</a:t>
            </a:r>
            <a:endParaRPr lang="zh-TW" altLang="en-US" b="1" dirty="0">
              <a:solidFill>
                <a:schemeClr val="accent3"/>
              </a:solidFill>
            </a:endParaRP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smtClean="0">
                <a:solidFill>
                  <a:schemeClr val="accent3"/>
                </a:solidFill>
              </a:rPr>
              <a:t>業務拓展</a:t>
            </a:r>
            <a:endParaRPr lang="zh-TW" altLang="en-US" b="1" dirty="0">
              <a:solidFill>
                <a:schemeClr val="accent3"/>
              </a:solidFill>
            </a:endParaRP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smtClean="0">
                <a:solidFill>
                  <a:schemeClr val="accent4"/>
                </a:solidFill>
              </a:rPr>
              <a:t>資料收集</a:t>
            </a:r>
            <a:endParaRPr lang="zh-TW" altLang="en-US" b="1" dirty="0">
              <a:solidFill>
                <a:schemeClr val="accent4"/>
              </a:solidFill>
            </a:endParaRP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smtClean="0"/>
              <a:t>互聯網運作</a:t>
            </a:r>
            <a:r>
              <a:rPr kumimoji="1" lang="zh-TW" altLang="en-US" sz="3600" smtClean="0"/>
              <a:t>三大平台模式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55</a:t>
            </a:fld>
            <a:endParaRPr lang="zh-TW" altLang="en-US"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個人對個人，</a:t>
              </a:r>
              <a:r>
                <a:rPr lang="zh-TW" altLang="en-US" sz="2000" b="1" dirty="0"/>
                <a:t>除去中間</a:t>
              </a:r>
              <a:r>
                <a:rPr lang="zh-TW" altLang="en-US" sz="2000" b="1" dirty="0" smtClean="0"/>
                <a:t>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smtClean="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a:t>
              </a:r>
              <a:r>
                <a:rPr lang="zh-TW" altLang="en-US" sz="1900" b="1" dirty="0" smtClean="0"/>
                <a:t>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smtClean="0"/>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互信互惠</a:t>
              </a:r>
              <a:r>
                <a:rPr lang="zh-TW" altLang="en-US" b="1" dirty="0" smtClean="0"/>
                <a:t>，</a:t>
              </a:r>
              <a:r>
                <a:rPr lang="zh-TW" altLang="en-US" sz="2000" b="1" dirty="0" smtClean="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smtClean="0"/>
                <a:t>社群</a:t>
              </a:r>
              <a:endParaRPr kumimoji="1" lang="zh-TW" altLang="en-US" sz="2400" b="1" dirty="0"/>
            </a:p>
          </p:txBody>
        </p:sp>
      </p:grpSp>
    </p:spTree>
    <p:extLst>
      <p:ext uri="{BB962C8B-B14F-4D97-AF65-F5344CB8AC3E}">
        <p14:creationId xmlns:p14="http://schemas.microsoft.com/office/powerpoint/2010/main" val="38579061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互聯網平台對傳統金融之影響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56</a:t>
            </a:fld>
            <a:endParaRPr lang="zh-TW" altLang="en-US" dirty="0"/>
          </a:p>
        </p:txBody>
      </p:sp>
      <p:sp>
        <p:nvSpPr>
          <p:cNvPr id="39" name="圓角矩形 38"/>
          <p:cNvSpPr/>
          <p:nvPr/>
        </p:nvSpPr>
        <p:spPr>
          <a:xfrm>
            <a:off x="845236" y="1458468"/>
            <a:ext cx="2390770" cy="1695441"/>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smtClean="0">
                  <a:solidFill>
                    <a:srgbClr val="604878"/>
                  </a:solidFill>
                </a:rPr>
                <a:t>資訊透明</a:t>
              </a:r>
              <a:endParaRPr kumimoji="1" lang="zh-TW" altLang="en-US" sz="2000" b="1">
                <a:solidFill>
                  <a:srgbClr val="604878"/>
                </a:solidFill>
              </a:endParaRP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smtClean="0">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smtClean="0">
                  <a:solidFill>
                    <a:srgbClr val="604878"/>
                  </a:solidFill>
                </a:rPr>
                <a:t>低成本</a:t>
              </a:r>
              <a:endParaRPr kumimoji="1" lang="zh-TW" altLang="en-US" sz="2000" b="1" dirty="0">
                <a:solidFill>
                  <a:srgbClr val="604878"/>
                </a:solidFill>
              </a:endParaRP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smtClean="0">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smtClean="0">
                  <a:solidFill>
                    <a:srgbClr val="4DA07B"/>
                  </a:solidFill>
                </a:rPr>
                <a:t>開方參與</a:t>
              </a:r>
              <a:r>
                <a:rPr kumimoji="1" lang="zh-TW" altLang="en-US" sz="2000" b="1" dirty="0">
                  <a:solidFill>
                    <a:srgbClr val="4DA07B"/>
                  </a:solidFill>
                </a:rPr>
                <a:t>，</a:t>
              </a:r>
              <a:r>
                <a:rPr kumimoji="1" lang="zh-TW" altLang="en-US" sz="2000" b="1" dirty="0" smtClean="0">
                  <a:solidFill>
                    <a:srgbClr val="4DA07B"/>
                  </a:solidFill>
                </a:rPr>
                <a:t>門檻低</a:t>
              </a:r>
              <a:endParaRPr kumimoji="1" lang="zh-TW" altLang="en-US" sz="2000" b="1" dirty="0">
                <a:solidFill>
                  <a:srgbClr val="4DA07B"/>
                </a:solidFill>
              </a:endParaRP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smtClean="0">
                  <a:solidFill>
                    <a:srgbClr val="4DA07B"/>
                  </a:solidFill>
                </a:rPr>
                <a:t>市場擴大</a:t>
              </a:r>
              <a:endParaRPr kumimoji="1" lang="zh-TW" altLang="en-US" sz="2000" b="1" dirty="0">
                <a:solidFill>
                  <a:srgbClr val="4DA07B"/>
                </a:solidFill>
              </a:endParaRP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smtClean="0">
                  <a:solidFill>
                    <a:srgbClr val="4DA07B"/>
                  </a:solidFill>
                </a:rPr>
                <a:t>趨勢預測</a:t>
              </a:r>
              <a:r>
                <a:rPr kumimoji="1" lang="en-US" altLang="zh-TW" sz="2000" b="1" dirty="0" smtClean="0">
                  <a:solidFill>
                    <a:srgbClr val="4DA07B"/>
                  </a:solidFill>
                </a:rPr>
                <a:t>(</a:t>
              </a:r>
              <a:r>
                <a:rPr kumimoji="1" lang="zh-TW" altLang="en-US" sz="2000" b="1" dirty="0" smtClean="0">
                  <a:solidFill>
                    <a:srgbClr val="4DA07B"/>
                  </a:solidFill>
                </a:rPr>
                <a:t>群眾智慧</a:t>
              </a:r>
              <a:r>
                <a:rPr kumimoji="1" lang="en-US" altLang="zh-TW" sz="2000" b="1" dirty="0" smtClean="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smtClean="0">
                <a:solidFill>
                  <a:srgbClr val="C19859"/>
                </a:solidFill>
              </a:rPr>
              <a:t>認同感提高</a:t>
            </a:r>
            <a:endParaRPr kumimoji="1" lang="zh-TW" altLang="en-US" sz="2000" b="1" dirty="0">
              <a:solidFill>
                <a:srgbClr val="C19859"/>
              </a:solidFill>
            </a:endParaRP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smtClean="0">
                <a:solidFill>
                  <a:srgbClr val="C19859"/>
                </a:solidFill>
              </a:rPr>
              <a:t>信任感增加</a:t>
            </a:r>
            <a:endParaRPr kumimoji="1" lang="zh-TW" altLang="en-US" sz="2000" b="1" dirty="0">
              <a:solidFill>
                <a:srgbClr val="C19859"/>
              </a:solidFill>
            </a:endParaRP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smtClean="0">
                <a:solidFill>
                  <a:srgbClr val="C19859"/>
                </a:solidFill>
              </a:rPr>
              <a:t>資訊擴散度上升</a:t>
            </a:r>
            <a:endParaRPr kumimoji="1" lang="zh-TW" altLang="en-US" sz="2000" b="1" dirty="0">
              <a:solidFill>
                <a:srgbClr val="C19859"/>
              </a:solidFill>
            </a:endParaRP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smtClean="0">
                <a:solidFill>
                  <a:srgbClr val="4DA07B"/>
                </a:solidFill>
              </a:rPr>
              <a:t>使用者生產</a:t>
            </a:r>
            <a:r>
              <a:rPr kumimoji="1" lang="en-US" altLang="zh-TW" sz="2000" b="1" dirty="0" smtClean="0">
                <a:solidFill>
                  <a:srgbClr val="4DA07B"/>
                </a:solidFill>
              </a:rPr>
              <a:t/>
            </a:r>
            <a:br>
              <a:rPr kumimoji="1" lang="en-US" altLang="zh-TW" sz="2000" b="1" dirty="0" smtClean="0">
                <a:solidFill>
                  <a:srgbClr val="4DA07B"/>
                </a:solidFill>
              </a:rPr>
            </a:br>
            <a:r>
              <a:rPr kumimoji="1" lang="en-US" altLang="zh-TW" sz="2000" b="1" dirty="0" smtClean="0">
                <a:solidFill>
                  <a:srgbClr val="4DA07B"/>
                </a:solidFill>
              </a:rPr>
              <a:t>(</a:t>
            </a:r>
            <a:r>
              <a:rPr kumimoji="1" lang="zh-TW" altLang="en-US" sz="2000" b="1" dirty="0" smtClean="0">
                <a:solidFill>
                  <a:srgbClr val="4DA07B"/>
                </a:solidFill>
              </a:rPr>
              <a:t>群眾外包</a:t>
            </a:r>
            <a:r>
              <a:rPr kumimoji="1" lang="en-US" altLang="zh-TW" sz="2000" b="1" dirty="0" smtClean="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smtClean="0">
                <a:solidFill>
                  <a:srgbClr val="C19859"/>
                </a:solidFill>
              </a:rPr>
              <a:t>合作共享</a:t>
            </a:r>
            <a:endParaRPr kumimoji="1" lang="zh-TW" altLang="en-US" sz="2000" b="1" dirty="0">
              <a:solidFill>
                <a:srgbClr val="C19859"/>
              </a:solidFill>
            </a:endParaRP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extLst>
                  <a:ext uri="{0D108BD9-81ED-4DB2-BD59-A6C34878D82A}">
                    <a16:rowId xmlns:a16="http://schemas.microsoft.com/office/drawing/2014/main" val="10000"/>
                  </a:ext>
                </a:extLst>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extLst>
                  <a:ext uri="{0D108BD9-81ED-4DB2-BD59-A6C34878D82A}">
                    <a16:rowId xmlns:a16="http://schemas.microsoft.com/office/drawing/2014/main" val="10001"/>
                  </a:ext>
                </a:extLst>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extLst>
                  <a:ext uri="{0D108BD9-81ED-4DB2-BD59-A6C34878D82A}">
                    <a16:rowId xmlns:a16="http://schemas.microsoft.com/office/drawing/2014/main" val="10002"/>
                  </a:ext>
                </a:extLst>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extLst>
                  <a:ext uri="{0D108BD9-81ED-4DB2-BD59-A6C34878D82A}">
                    <a16:rowId xmlns:a16="http://schemas.microsoft.com/office/drawing/2014/main" val="10003"/>
                  </a:ext>
                </a:extLst>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extLst>
                  <a:ext uri="{0D108BD9-81ED-4DB2-BD59-A6C34878D82A}">
                    <a16:rowId xmlns:a16="http://schemas.microsoft.com/office/drawing/2014/main" val="10004"/>
                  </a:ext>
                </a:extLst>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extLst>
                  <a:ext uri="{0D108BD9-81ED-4DB2-BD59-A6C34878D82A}">
                    <a16:rowId xmlns:a16="http://schemas.microsoft.com/office/drawing/2014/main" val="10005"/>
                  </a:ext>
                </a:extLst>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extLst>
                  <a:ext uri="{0D108BD9-81ED-4DB2-BD59-A6C34878D82A}">
                    <a16:rowId xmlns:a16="http://schemas.microsoft.com/office/drawing/2014/main" val="10006"/>
                  </a:ext>
                </a:extLst>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extLst>
                  <a:ext uri="{0D108BD9-81ED-4DB2-BD59-A6C34878D82A}">
                    <a16:rowId xmlns:a16="http://schemas.microsoft.com/office/drawing/2014/main" val="10007"/>
                  </a:ext>
                </a:extLst>
              </a:tr>
            </a:tbl>
          </a:graphicData>
        </a:graphic>
      </p:graphicFrame>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57</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t>金融科技對於</a:t>
            </a:r>
            <a:r>
              <a:rPr lang="zh-TW" altLang="en-US" dirty="0"/>
              <a:t>銀行業務帶來的影響</a:t>
            </a:r>
          </a:p>
        </p:txBody>
      </p:sp>
      <p:graphicFrame>
        <p:nvGraphicFramePr>
          <p:cNvPr id="7" name="內容版面配置區 6"/>
          <p:cNvGraphicFramePr>
            <a:graphicFrameLocks noGrp="1"/>
          </p:cNvGraphicFramePr>
          <p:nvPr>
            <p:ph idx="1"/>
            <p:extLst/>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smtClean="0"/>
                        <a:t>行動支付</a:t>
                      </a:r>
                      <a:endParaRPr lang="en-US" altLang="zh-TW" sz="2000" dirty="0" smtClean="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smtClean="0"/>
                        <a:t>網路信用</a:t>
                      </a:r>
                      <a:r>
                        <a:rPr lang="zh-TW" altLang="en-US" sz="2000" dirty="0"/>
                        <a:t>評等</a:t>
                      </a:r>
                      <a:endParaRPr lang="en-US" altLang="zh-TW" sz="2000" dirty="0"/>
                    </a:p>
                    <a:p>
                      <a:r>
                        <a:rPr lang="en-US" altLang="zh-TW" sz="2000" dirty="0" smtClean="0"/>
                        <a:t>P2P</a:t>
                      </a:r>
                      <a:r>
                        <a:rPr lang="zh-TW" altLang="en-US" sz="2000" dirty="0" smtClean="0"/>
                        <a:t>保險</a:t>
                      </a:r>
                      <a:endParaRPr lang="zh-TW" altLang="en-US" sz="2000" dirty="0"/>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smtClean="0"/>
                        <a:t>P2P</a:t>
                      </a:r>
                      <a:r>
                        <a:rPr lang="en-US" altLang="zh-TW" sz="2000" baseline="0" dirty="0" smtClean="0"/>
                        <a:t> </a:t>
                      </a:r>
                      <a:r>
                        <a:rPr lang="zh-TW" altLang="en-US" sz="2000" dirty="0" smtClean="0"/>
                        <a:t>借貸</a:t>
                      </a:r>
                      <a:endParaRPr lang="zh-TW" altLang="en-US" sz="2000" dirty="0"/>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決策更</a:t>
                      </a:r>
                      <a:r>
                        <a:rPr lang="zh-TW" altLang="en-US" sz="2000" dirty="0"/>
                        <a:t>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機器人理財</a:t>
                      </a:r>
                      <a:endParaRPr lang="en-US" altLang="zh-TW" sz="2000" dirty="0" smtClean="0"/>
                    </a:p>
                  </a:txBody>
                  <a:tcPr/>
                </a:tc>
                <a:extLst>
                  <a:ext uri="{0D108BD9-81ED-4DB2-BD59-A6C34878D82A}">
                    <a16:rowId xmlns:a16="http://schemas.microsoft.com/office/drawing/2014/main" val="397011735"/>
                  </a:ext>
                </a:extLst>
              </a:tr>
              <a:tr h="370840">
                <a:tc>
                  <a:txBody>
                    <a:bodyPr/>
                    <a:lstStyle/>
                    <a:p>
                      <a:r>
                        <a:rPr lang="zh-TW" altLang="en-US" sz="2400" dirty="0" smtClean="0"/>
                        <a:t>市場資訊供應</a:t>
                      </a:r>
                      <a:endParaRPr lang="zh-TW" altLang="en-US" sz="2400" dirty="0"/>
                    </a:p>
                  </a:txBody>
                  <a:tcPr/>
                </a:tc>
                <a:tc>
                  <a:txBody>
                    <a:bodyPr/>
                    <a:lstStyle/>
                    <a:p>
                      <a:r>
                        <a:rPr lang="zh-TW" altLang="en-US" sz="2000" dirty="0"/>
                        <a:t>資訊提供更快速</a:t>
                      </a:r>
                    </a:p>
                  </a:txBody>
                  <a:tcPr/>
                </a:tc>
                <a:tc>
                  <a:txBody>
                    <a:bodyPr/>
                    <a:lstStyle/>
                    <a:p>
                      <a:r>
                        <a:rPr lang="zh-TW" altLang="en-US" sz="2000" dirty="0" smtClean="0"/>
                        <a:t>新興數據平台</a:t>
                      </a:r>
                      <a:r>
                        <a:rPr lang="zh-TW" altLang="en-US" sz="2000" dirty="0"/>
                        <a:t>的出現</a:t>
                      </a:r>
                    </a:p>
                  </a:txBody>
                  <a:tcPr/>
                </a:tc>
                <a:extLst>
                  <a:ext uri="{0D108BD9-81ED-4DB2-BD59-A6C34878D82A}">
                    <a16:rowId xmlns:a16="http://schemas.microsoft.com/office/drawing/2014/main" val="1225129663"/>
                  </a:ext>
                </a:extLst>
              </a:tr>
              <a:tr h="370840">
                <a:tc>
                  <a:txBody>
                    <a:bodyPr/>
                    <a:lstStyle/>
                    <a:p>
                      <a:r>
                        <a:rPr lang="zh-TW" altLang="en-US" sz="2400" dirty="0" smtClean="0"/>
                        <a:t>跨境</a:t>
                      </a:r>
                      <a:r>
                        <a:rPr lang="zh-TW" altLang="en-US" sz="2400" baseline="0" dirty="0" smtClean="0"/>
                        <a:t>業務</a:t>
                      </a:r>
                      <a:endParaRPr lang="zh-TW" altLang="en-US" sz="2400" dirty="0"/>
                    </a:p>
                  </a:txBody>
                  <a:tcPr/>
                </a:tc>
                <a:tc>
                  <a:txBody>
                    <a:bodyPr/>
                    <a:lstStyle/>
                    <a:p>
                      <a:r>
                        <a:rPr lang="zh-TW" altLang="en-US" sz="2000" dirty="0" smtClean="0"/>
                        <a:t>去中心資金移轉</a:t>
                      </a:r>
                      <a:endParaRPr lang="zh-TW" altLang="en-US" sz="2000" dirty="0"/>
                    </a:p>
                  </a:txBody>
                  <a:tcPr/>
                </a:tc>
                <a:tc>
                  <a:txBody>
                    <a:bodyPr/>
                    <a:lstStyle/>
                    <a:p>
                      <a:r>
                        <a:rPr lang="zh-TW" altLang="en-US" sz="2000" dirty="0" smtClean="0"/>
                        <a:t>加密虛擬貨幣</a:t>
                      </a:r>
                      <a:endParaRPr lang="zh-TW" altLang="en-US" sz="2000" dirty="0"/>
                    </a:p>
                  </a:txBody>
                  <a:tcPr/>
                </a:tc>
                <a:extLst>
                  <a:ext uri="{0D108BD9-81ED-4DB2-BD59-A6C34878D82A}">
                    <a16:rowId xmlns:a16="http://schemas.microsoft.com/office/drawing/2014/main" val="10007"/>
                  </a:ext>
                </a:extLst>
              </a:tr>
            </a:tbl>
          </a:graphicData>
        </a:graphic>
      </p:graphicFrame>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58</a:t>
            </a:fld>
            <a:endParaRPr lang="zh-TW" altLang="en-US" dirty="0"/>
          </a:p>
        </p:txBody>
      </p:sp>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891013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r>
              <a:rPr lang="en-US" altLang="zh-TW" dirty="0" smtClean="0"/>
              <a:t/>
            </a:r>
            <a:br>
              <a:rPr lang="en-US" altLang="zh-TW" dirty="0" smtClean="0"/>
            </a:br>
            <a:r>
              <a:rPr lang="zh-TW" altLang="en-US" dirty="0" smtClean="0"/>
              <a:t>數位金融的兩面陣營</a:t>
            </a:r>
            <a:r>
              <a:rPr lang="en-US" altLang="zh-TW" dirty="0" smtClean="0"/>
              <a:t>:</a:t>
            </a:r>
            <a:br>
              <a:rPr lang="en-US" altLang="zh-TW" dirty="0" smtClean="0"/>
            </a:br>
            <a:r>
              <a:rPr lang="en-US" altLang="zh-TW" dirty="0" smtClean="0"/>
              <a:t/>
            </a:r>
            <a:br>
              <a:rPr lang="en-US" altLang="zh-TW" dirty="0" smtClean="0"/>
            </a:br>
            <a:r>
              <a:rPr lang="zh-TW" altLang="en-US" b="1" dirty="0">
                <a:solidFill>
                  <a:schemeClr val="accent2"/>
                </a:solidFill>
                <a:latin typeface="Calibri"/>
                <a:ea typeface="Calibri"/>
                <a:cs typeface="Calibri"/>
                <a:sym typeface="Calibri"/>
              </a:rPr>
              <a:t>數位銀行</a:t>
            </a:r>
            <a:r>
              <a:rPr lang="en-US" altLang="zh-TW" dirty="0" smtClean="0"/>
              <a:t>vs </a:t>
            </a:r>
            <a:r>
              <a:rPr lang="zh-TW" altLang="en-US" b="1" dirty="0" smtClean="0">
                <a:solidFill>
                  <a:srgbClr val="7030A0"/>
                </a:solidFill>
                <a:ea typeface="Calibri"/>
                <a:cs typeface="Calibri"/>
                <a:sym typeface="Calibri"/>
              </a:rPr>
              <a:t>電</a:t>
            </a:r>
            <a:r>
              <a:rPr lang="zh-TW" altLang="en-US" b="1" dirty="0">
                <a:solidFill>
                  <a:srgbClr val="7030A0"/>
                </a:solidFill>
                <a:ea typeface="Calibri"/>
                <a:cs typeface="Calibri"/>
                <a:sym typeface="Calibri"/>
              </a:rPr>
              <a:t>商</a:t>
            </a:r>
            <a:r>
              <a:rPr lang="zh-TW" altLang="en-US" b="1" dirty="0" smtClean="0">
                <a:solidFill>
                  <a:srgbClr val="7030A0"/>
                </a:solidFill>
                <a:ea typeface="Calibri"/>
                <a:cs typeface="Calibri"/>
                <a:sym typeface="Calibri"/>
              </a:rPr>
              <a:t>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Times New Roman" panose="02020603050405020304" pitchFamily="18" charset="0"/>
                <a:cs typeface="Times New Roman" panose="02020603050405020304" pitchFamily="18" charset="0"/>
              </a:rPr>
              <a:t>創新擴展循環</a:t>
            </a:r>
            <a:r>
              <a:rPr lang="en-US" altLang="zh-TW" dirty="0" smtClean="0">
                <a:latin typeface="Times New Roman" panose="02020603050405020304" pitchFamily="18" charset="0"/>
                <a:cs typeface="Times New Roman" panose="02020603050405020304" pitchFamily="18" charset="0"/>
              </a:rPr>
              <a:t>:</a:t>
            </a:r>
            <a:r>
              <a:rPr lang="zh-TW" altLang="en-US" dirty="0" smtClean="0"/>
              <a:t>定義問題與解決問題</a:t>
            </a:r>
            <a:r>
              <a:rPr lang="en-US" altLang="zh-TW" dirty="0" smtClean="0"/>
              <a:t/>
            </a:r>
            <a:br>
              <a:rPr lang="en-US" altLang="zh-TW" dirty="0" smtClean="0"/>
            </a:br>
            <a:r>
              <a:rPr lang="en-US" altLang="zh-TW" dirty="0" smtClean="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smtClean="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smtClean="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smtClean="0">
                <a:solidFill>
                  <a:srgbClr val="0070C0"/>
                </a:solidFill>
                <a:ea typeface="Calibri"/>
                <a:cs typeface="Calibri"/>
                <a:sym typeface="Calibri"/>
              </a:rPr>
              <a:t>     數位金融</a:t>
            </a:r>
            <a:r>
              <a:rPr lang="en-US" altLang="zh-TW" sz="1800" b="1" dirty="0" smtClean="0">
                <a:solidFill>
                  <a:srgbClr val="0070C0"/>
                </a:solidFill>
                <a:ea typeface="Calibri"/>
                <a:cs typeface="Calibri"/>
                <a:sym typeface="Calibri"/>
              </a:rPr>
              <a:t>= </a:t>
            </a:r>
            <a:r>
              <a:rPr lang="zh-TW" altLang="en-US" sz="1800" b="1" dirty="0" smtClean="0">
                <a:solidFill>
                  <a:schemeClr val="accent2"/>
                </a:solidFill>
                <a:ea typeface="Calibri"/>
                <a:cs typeface="Calibri"/>
                <a:sym typeface="Calibri"/>
              </a:rPr>
              <a:t>數位銀行 </a:t>
            </a:r>
            <a:r>
              <a:rPr lang="en-US" altLang="zh-TW" sz="1800" b="1" dirty="0" smtClean="0">
                <a:solidFill>
                  <a:srgbClr val="0070C0"/>
                </a:solidFill>
                <a:ea typeface="Calibri"/>
                <a:cs typeface="Calibri"/>
                <a:sym typeface="Calibri"/>
              </a:rPr>
              <a:t>+ </a:t>
            </a:r>
            <a:r>
              <a:rPr lang="zh-TW" altLang="en-US" sz="1800" b="1" dirty="0" smtClean="0">
                <a:solidFill>
                  <a:srgbClr val="7030A0"/>
                </a:solidFill>
                <a:ea typeface="Calibri"/>
                <a:cs typeface="Calibri"/>
                <a:sym typeface="Calibri"/>
              </a:rPr>
              <a:t>電</a:t>
            </a:r>
            <a:r>
              <a:rPr lang="zh-TW" altLang="en-US" sz="1800" b="1" dirty="0">
                <a:solidFill>
                  <a:srgbClr val="7030A0"/>
                </a:solidFill>
                <a:ea typeface="Calibri"/>
                <a:cs typeface="Calibri"/>
                <a:sym typeface="Calibri"/>
              </a:rPr>
              <a:t>商金融</a:t>
            </a:r>
            <a:endParaRPr lang="en-US" sz="1800" dirty="0">
              <a:solidFill>
                <a:srgbClr val="7030A0"/>
              </a:solidFill>
            </a:endParaRPr>
          </a:p>
          <a:p>
            <a:r>
              <a:rPr lang="en-US" altLang="zh-TW" b="1" dirty="0" smtClean="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60</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a:t>
            </a:r>
            <a:r>
              <a:rPr lang="zh-TW" altLang="en-US" b="1" dirty="0" smtClean="0">
                <a:solidFill>
                  <a:schemeClr val="accent2"/>
                </a:solidFill>
                <a:latin typeface="Calibri"/>
                <a:ea typeface="Calibri"/>
                <a:cs typeface="Calibri"/>
                <a:sym typeface="Calibri"/>
              </a:rPr>
              <a:t>銀行</a:t>
            </a:r>
            <a:r>
              <a:rPr lang="en-US" altLang="zh-TW" b="1" dirty="0" smtClean="0">
                <a:solidFill>
                  <a:schemeClr val="accent2"/>
                </a:solidFill>
                <a:latin typeface="Calibri"/>
                <a:ea typeface="Calibri"/>
                <a:cs typeface="Calibri"/>
                <a:sym typeface="Calibri"/>
              </a:rPr>
              <a:t>: Bank 1.0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3.0 </a:t>
            </a:r>
            <a:r>
              <a:rPr lang="zh-TW" altLang="en-US" b="1" dirty="0" smtClean="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smtClean="0"/>
              <a:t>銀行</a:t>
            </a:r>
            <a:r>
              <a:rPr lang="zh-TW" altLang="en-US" dirty="0"/>
              <a:t>從實體分行轉型到</a:t>
            </a:r>
            <a:r>
              <a:rPr lang="zh-TW" altLang="en-US" b="1" dirty="0"/>
              <a:t>網路分行</a:t>
            </a:r>
            <a:r>
              <a:rPr lang="en-US" altLang="zh-TW" dirty="0"/>
              <a:t>,</a:t>
            </a:r>
            <a:r>
              <a:rPr lang="zh-TW" altLang="en-US" dirty="0"/>
              <a:t>且交易逐漸電子</a:t>
            </a:r>
            <a:r>
              <a:rPr lang="zh-TW" altLang="en-US" dirty="0" smtClean="0"/>
              <a:t>化</a:t>
            </a:r>
            <a:r>
              <a:rPr lang="en-US" altLang="zh-TW" dirty="0" smtClean="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smtClean="0">
                <a:solidFill>
                  <a:schemeClr val="dk1"/>
                </a:solidFill>
                <a:ea typeface="Calibri"/>
                <a:cs typeface="Calibri"/>
                <a:sym typeface="Calibri"/>
              </a:rPr>
              <a:t>通路</a:t>
            </a:r>
            <a:r>
              <a:rPr lang="en-US" altLang="zh-TW" dirty="0" err="1" smtClean="0">
                <a:solidFill>
                  <a:schemeClr val="dk1"/>
                </a:solidFill>
                <a:ea typeface="Calibri"/>
                <a:cs typeface="Calibri"/>
                <a:sym typeface="Calibri"/>
              </a:rPr>
              <a:t>管理</a:t>
            </a:r>
            <a:r>
              <a:rPr lang="en-US" altLang="zh-TW" dirty="0" smtClean="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61</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6306368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62</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4606757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smtClean="0">
                <a:solidFill>
                  <a:schemeClr val="accent2"/>
                </a:solidFill>
                <a:latin typeface="Calibri"/>
                <a:ea typeface="Calibri"/>
                <a:cs typeface="Calibri"/>
                <a:sym typeface="Calibri"/>
              </a:rPr>
              <a:t> Bank3.0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63</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9482233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64</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a:t>
            </a:r>
            <a:r>
              <a:rPr lang="zh-TW" altLang="en-US" sz="4800" b="1" dirty="0" smtClean="0">
                <a:solidFill>
                  <a:schemeClr val="accent2"/>
                </a:solidFill>
                <a:ea typeface="Calibri"/>
                <a:cs typeface="Calibri"/>
                <a:sym typeface="Calibri"/>
              </a:rPr>
              <a:t>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65</a:t>
            </a:fld>
            <a:endParaRPr lang="zh-TW" altLang="en-US"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a:t>
            </a:r>
            <a:r>
              <a:rPr lang="zh-TW" altLang="en-US" sz="4000" b="1" dirty="0" smtClean="0">
                <a:solidFill>
                  <a:srgbClr val="7030A0"/>
                </a:solidFill>
                <a:ea typeface="Calibri"/>
                <a:cs typeface="Calibri"/>
                <a:sym typeface="Calibri"/>
              </a:rPr>
              <a:t>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66</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69069479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67</a:t>
            </a:fld>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smtClean="0">
                <a:solidFill>
                  <a:schemeClr val="accent2"/>
                </a:solidFill>
                <a:ea typeface="Calibri"/>
                <a:cs typeface="Calibri"/>
                <a:sym typeface="Calibri"/>
              </a:rPr>
              <a:t>電商金融創新</a:t>
            </a:r>
            <a:r>
              <a:rPr lang="zh-TW" altLang="en-US" sz="4000" b="1" dirty="0">
                <a:solidFill>
                  <a:schemeClr val="accent2"/>
                </a:solidFill>
                <a:ea typeface="Calibri"/>
                <a:cs typeface="Calibri"/>
                <a:sym typeface="Calibri"/>
              </a:rPr>
              <a:t>地圖</a:t>
            </a:r>
            <a:endParaRPr lang="en-US" sz="4000" dirty="0"/>
          </a:p>
        </p:txBody>
      </p:sp>
    </p:spTree>
    <p:extLst>
      <p:ext uri="{BB962C8B-B14F-4D97-AF65-F5344CB8AC3E}">
        <p14:creationId xmlns:p14="http://schemas.microsoft.com/office/powerpoint/2010/main" val="137708021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dirty="0" smtClean="0"/>
              <a:t>創新與競爭智慧</a:t>
            </a:r>
            <a:endParaRPr lang="en-US" sz="5400" dirty="0"/>
          </a:p>
        </p:txBody>
      </p:sp>
      <p:sp>
        <p:nvSpPr>
          <p:cNvPr id="3" name="內容版面配置區 2"/>
          <p:cNvSpPr>
            <a:spLocks noGrp="1"/>
          </p:cNvSpPr>
          <p:nvPr>
            <p:ph idx="1"/>
          </p:nvPr>
        </p:nvSpPr>
        <p:spPr/>
        <p:txBody>
          <a:bodyPr>
            <a:normAutofit/>
          </a:bodyPr>
          <a:lstStyle/>
          <a:p>
            <a:pPr marL="0" indent="0">
              <a:buNone/>
            </a:pPr>
            <a:r>
              <a:rPr lang="zh-TW" altLang="en-US" sz="3600" dirty="0" smtClean="0"/>
              <a:t>       </a:t>
            </a:r>
            <a:endParaRPr lang="en-US" altLang="zh-TW" sz="3600" dirty="0" smtClean="0"/>
          </a:p>
          <a:p>
            <a:r>
              <a:rPr lang="zh-TW" altLang="en-US" sz="5400" b="1" dirty="0">
                <a:latin typeface="+mn-ea"/>
              </a:rPr>
              <a:t>「 </a:t>
            </a:r>
            <a:r>
              <a:rPr lang="zh-TW" altLang="en-US" sz="4400" b="1" dirty="0">
                <a:latin typeface="+mn-ea"/>
              </a:rPr>
              <a:t>聖人不積，既以為人己愈有，既以與人己愈多。</a:t>
            </a:r>
            <a:r>
              <a:rPr lang="zh-TW" altLang="en-US" sz="5400" b="1" dirty="0">
                <a:latin typeface="+mn-ea"/>
              </a:rPr>
              <a:t>」   </a:t>
            </a:r>
            <a:r>
              <a:rPr lang="en-US" altLang="zh-TW" sz="4400" dirty="0">
                <a:latin typeface="+mn-ea"/>
              </a:rPr>
              <a:t>(</a:t>
            </a:r>
            <a:r>
              <a:rPr lang="zh-TW" altLang="en-US" sz="4400" dirty="0">
                <a:latin typeface="+mn-ea"/>
              </a:rPr>
              <a:t>道德經 第 </a:t>
            </a:r>
            <a:r>
              <a:rPr lang="en-US" altLang="zh-TW" sz="4400" dirty="0">
                <a:latin typeface="+mn-ea"/>
              </a:rPr>
              <a:t>81 </a:t>
            </a:r>
            <a:r>
              <a:rPr lang="zh-TW" altLang="en-US" sz="4400" dirty="0">
                <a:latin typeface="+mn-ea"/>
              </a:rPr>
              <a:t>章</a:t>
            </a:r>
            <a:r>
              <a:rPr lang="en-US" altLang="zh-TW" sz="4400" dirty="0" smtClean="0">
                <a:latin typeface="+mn-ea"/>
              </a:rPr>
              <a:t>)</a:t>
            </a:r>
            <a:endParaRPr lang="en-US" altLang="zh-TW" sz="4400" b="1" dirty="0" smtClean="0">
              <a:latin typeface="+mn-ea"/>
            </a:endParaRPr>
          </a:p>
          <a:p>
            <a:r>
              <a:rPr lang="zh-TW" altLang="en-US" sz="4400" b="1" dirty="0" smtClean="0">
                <a:latin typeface="+mn-ea"/>
              </a:rPr>
              <a:t>「</a:t>
            </a:r>
            <a:r>
              <a:rPr lang="zh-TW" altLang="en-US" sz="4400" b="1" dirty="0">
                <a:latin typeface="+mn-ea"/>
              </a:rPr>
              <a:t>無有定法，如來可說</a:t>
            </a:r>
            <a:r>
              <a:rPr lang="zh-TW" altLang="en-US" sz="4400" b="1" dirty="0" smtClean="0">
                <a:latin typeface="+mn-ea"/>
              </a:rPr>
              <a:t>。」   </a:t>
            </a:r>
            <a:r>
              <a:rPr lang="en-US" altLang="zh-TW" sz="4400" dirty="0">
                <a:latin typeface="+mn-ea"/>
              </a:rPr>
              <a:t>(</a:t>
            </a:r>
            <a:r>
              <a:rPr lang="zh-TW" altLang="en-US" sz="4400" dirty="0" smtClean="0">
                <a:latin typeface="+mn-ea"/>
              </a:rPr>
              <a:t>金剛經 第 </a:t>
            </a:r>
            <a:r>
              <a:rPr lang="en-US" altLang="zh-TW" sz="4400" dirty="0" smtClean="0">
                <a:latin typeface="+mn-ea"/>
              </a:rPr>
              <a:t>7 </a:t>
            </a:r>
            <a:r>
              <a:rPr lang="zh-TW" altLang="en-US" sz="4400" dirty="0">
                <a:latin typeface="+mn-ea"/>
              </a:rPr>
              <a:t>分</a:t>
            </a:r>
            <a:r>
              <a:rPr lang="en-US" altLang="zh-TW" sz="4400" dirty="0" smtClean="0">
                <a:latin typeface="+mn-ea"/>
              </a:rPr>
              <a:t>)</a:t>
            </a:r>
            <a:endParaRPr lang="en-US" altLang="zh-TW" sz="4400" b="1" dirty="0" smtClean="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smtClean="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8</a:t>
            </a:fld>
            <a:endParaRPr lang="en-US" altLang="zh-TW"/>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r>
            <a:b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9</a:t>
            </a:fld>
            <a:endParaRPr lang="en-US" altLang="zh-TW"/>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1537</TotalTime>
  <Words>4134</Words>
  <Application>Microsoft Office PowerPoint</Application>
  <PresentationFormat>寬螢幕</PresentationFormat>
  <Paragraphs>609</Paragraphs>
  <Slides>68</Slides>
  <Notes>24</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68</vt:i4>
      </vt:variant>
    </vt:vector>
  </HeadingPairs>
  <TitlesOfParts>
    <vt:vector size="82" baseType="lpstr">
      <vt:lpstr>DFKai-SB</vt:lpstr>
      <vt:lpstr>DFKai-SB</vt:lpstr>
      <vt:lpstr>微軟正黑體</vt:lpstr>
      <vt:lpstr>Microsoft YaHei</vt:lpstr>
      <vt:lpstr>新細明體</vt:lpstr>
      <vt:lpstr>Arial</vt:lpstr>
      <vt:lpstr>Arial Black</vt:lpstr>
      <vt:lpstr>Calibri</vt:lpstr>
      <vt:lpstr>Calibri Light</vt:lpstr>
      <vt:lpstr>Georgia</vt:lpstr>
      <vt:lpstr>Tahoma</vt:lpstr>
      <vt:lpstr>Times New Roman</vt:lpstr>
      <vt:lpstr>Wingdings</vt:lpstr>
      <vt:lpstr>Office 佈景主題</vt:lpstr>
      <vt:lpstr>數位經濟:創新與競爭模式</vt:lpstr>
      <vt:lpstr>數位經濟之創新與競爭</vt:lpstr>
      <vt:lpstr>創新模式</vt:lpstr>
      <vt:lpstr>創新與競爭</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創新與競爭</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111</cp:revision>
  <dcterms:created xsi:type="dcterms:W3CDTF">2018-05-30T15:18:40Z</dcterms:created>
  <dcterms:modified xsi:type="dcterms:W3CDTF">2018-06-07T07:13:46Z</dcterms:modified>
</cp:coreProperties>
</file>