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4"/>
  </p:notesMasterIdLst>
  <p:sldIdLst>
    <p:sldId id="256" r:id="rId2"/>
    <p:sldId id="257" r:id="rId3"/>
    <p:sldId id="381" r:id="rId4"/>
    <p:sldId id="403" r:id="rId5"/>
    <p:sldId id="379" r:id="rId6"/>
    <p:sldId id="359" r:id="rId7"/>
    <p:sldId id="332" r:id="rId8"/>
    <p:sldId id="372" r:id="rId9"/>
    <p:sldId id="333" r:id="rId10"/>
    <p:sldId id="334" r:id="rId11"/>
    <p:sldId id="378" r:id="rId12"/>
    <p:sldId id="327" r:id="rId13"/>
    <p:sldId id="429" r:id="rId14"/>
    <p:sldId id="431" r:id="rId15"/>
    <p:sldId id="432" r:id="rId16"/>
    <p:sldId id="415" r:id="rId17"/>
    <p:sldId id="412" r:id="rId18"/>
    <p:sldId id="430" r:id="rId19"/>
    <p:sldId id="409" r:id="rId20"/>
    <p:sldId id="400" r:id="rId21"/>
    <p:sldId id="361" r:id="rId22"/>
    <p:sldId id="398" r:id="rId23"/>
    <p:sldId id="384" r:id="rId24"/>
    <p:sldId id="386" r:id="rId25"/>
    <p:sldId id="389" r:id="rId26"/>
    <p:sldId id="402" r:id="rId27"/>
    <p:sldId id="392" r:id="rId28"/>
    <p:sldId id="393" r:id="rId29"/>
    <p:sldId id="394" r:id="rId30"/>
    <p:sldId id="395" r:id="rId31"/>
    <p:sldId id="390" r:id="rId32"/>
    <p:sldId id="396" r:id="rId33"/>
    <p:sldId id="391" r:id="rId34"/>
    <p:sldId id="397" r:id="rId35"/>
    <p:sldId id="374" r:id="rId36"/>
    <p:sldId id="357" r:id="rId37"/>
    <p:sldId id="417" r:id="rId38"/>
    <p:sldId id="388" r:id="rId39"/>
    <p:sldId id="421" r:id="rId40"/>
    <p:sldId id="419" r:id="rId41"/>
    <p:sldId id="423" r:id="rId42"/>
    <p:sldId id="424" r:id="rId43"/>
    <p:sldId id="301" r:id="rId44"/>
    <p:sldId id="277" r:id="rId45"/>
    <p:sldId id="258" r:id="rId46"/>
    <p:sldId id="260" r:id="rId47"/>
    <p:sldId id="262" r:id="rId48"/>
    <p:sldId id="264" r:id="rId49"/>
    <p:sldId id="265" r:id="rId50"/>
    <p:sldId id="266" r:id="rId51"/>
    <p:sldId id="268" r:id="rId52"/>
    <p:sldId id="269" r:id="rId53"/>
    <p:sldId id="270" r:id="rId54"/>
    <p:sldId id="271" r:id="rId55"/>
    <p:sldId id="272" r:id="rId56"/>
    <p:sldId id="273" r:id="rId57"/>
    <p:sldId id="274" r:id="rId58"/>
    <p:sldId id="300" r:id="rId59"/>
    <p:sldId id="279" r:id="rId60"/>
    <p:sldId id="280" r:id="rId61"/>
    <p:sldId id="281" r:id="rId62"/>
    <p:sldId id="282" r:id="rId63"/>
    <p:sldId id="283" r:id="rId64"/>
    <p:sldId id="416" r:id="rId65"/>
    <p:sldId id="404" r:id="rId66"/>
    <p:sldId id="284" r:id="rId67"/>
    <p:sldId id="286" r:id="rId68"/>
    <p:sldId id="287" r:id="rId69"/>
    <p:sldId id="288" r:id="rId70"/>
    <p:sldId id="289" r:id="rId71"/>
    <p:sldId id="290" r:id="rId72"/>
    <p:sldId id="377" r:id="rId73"/>
    <p:sldId id="317" r:id="rId74"/>
    <p:sldId id="324" r:id="rId75"/>
    <p:sldId id="321" r:id="rId76"/>
    <p:sldId id="322" r:id="rId77"/>
    <p:sldId id="312" r:id="rId78"/>
    <p:sldId id="305" r:id="rId79"/>
    <p:sldId id="313" r:id="rId80"/>
    <p:sldId id="314" r:id="rId81"/>
    <p:sldId id="315" r:id="rId82"/>
    <p:sldId id="325" r:id="rId8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11" autoAdjust="0"/>
    <p:restoredTop sz="94660"/>
  </p:normalViewPr>
  <p:slideViewPr>
    <p:cSldViewPr snapToGrid="0">
      <p:cViewPr varScale="1">
        <p:scale>
          <a:sx n="62" d="100"/>
          <a:sy n="62" d="100"/>
        </p:scale>
        <p:origin x="824"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notesMaster" Target="notesMasters/notes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s>
</file>

<file path=ppt/diagrams/_rels/data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image" Target="../media/image41.png"/><Relationship Id="rId4" Type="http://schemas.openxmlformats.org/officeDocument/2006/relationships/image" Target="../media/image44.png"/></Relationships>
</file>

<file path=ppt/diagrams/_rels/drawing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image" Target="../media/image41.png"/><Relationship Id="rId4" Type="http://schemas.openxmlformats.org/officeDocument/2006/relationships/image" Target="../media/image44.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F1C92E-6C9B-4C39-B0F1-002AFF56F796}"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zh-TW" altLang="en-US"/>
        </a:p>
      </dgm:t>
    </dgm:pt>
    <dgm:pt modelId="{C015FE18-EA65-40F3-A601-E86B33C907AC}">
      <dgm:prSet phldrT="[文字]" custT="1"/>
      <dgm:spPr/>
      <dgm:t>
        <a:bodyPr/>
        <a:lstStyle/>
        <a:p>
          <a:r>
            <a:rPr lang="zh-TW" altLang="en-US" sz="2000" b="1" dirty="0">
              <a:latin typeface="標楷體" panose="03000509000000000000" pitchFamily="65" charset="-120"/>
              <a:ea typeface="標楷體" panose="03000509000000000000" pitchFamily="65" charset="-120"/>
            </a:rPr>
            <a:t>提出創意</a:t>
          </a:r>
        </a:p>
      </dgm:t>
    </dgm:pt>
    <dgm:pt modelId="{0CBAB3B6-B1F7-45AC-9625-5DD23C22D125}" type="parTrans" cxnId="{8C282E30-09A1-4C2B-8962-A8DE4B2F6BAD}">
      <dgm:prSet/>
      <dgm:spPr/>
      <dgm:t>
        <a:bodyPr/>
        <a:lstStyle/>
        <a:p>
          <a:endParaRPr lang="zh-TW" altLang="en-US" sz="2000" b="1">
            <a:latin typeface="標楷體" panose="03000509000000000000" pitchFamily="65" charset="-120"/>
            <a:ea typeface="標楷體" panose="03000509000000000000" pitchFamily="65" charset="-120"/>
          </a:endParaRPr>
        </a:p>
      </dgm:t>
    </dgm:pt>
    <dgm:pt modelId="{30D98034-9624-4B88-8936-92C587B3BC3F}" type="sibTrans" cxnId="{8C282E30-09A1-4C2B-8962-A8DE4B2F6BAD}">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D112534B-DB07-490A-A8CA-794C61D79971}">
      <dgm:prSet phldrT="[文字]" custT="1"/>
      <dgm:spPr/>
      <dgm:t>
        <a:bodyPr/>
        <a:lstStyle/>
        <a:p>
          <a:r>
            <a:rPr lang="zh-TW" altLang="en-US" sz="2000" b="1" dirty="0">
              <a:latin typeface="標楷體" panose="03000509000000000000" pitchFamily="65" charset="-120"/>
              <a:ea typeface="標楷體" panose="03000509000000000000" pitchFamily="65" charset="-120"/>
            </a:rPr>
            <a:t>落實創意</a:t>
          </a:r>
        </a:p>
      </dgm:t>
    </dgm:pt>
    <dgm:pt modelId="{ACB8D55F-5262-48CC-9C53-88960FB73C32}" type="parTrans" cxnId="{174AC058-08CE-42C6-871F-CD73F7AD86CF}">
      <dgm:prSet/>
      <dgm:spPr/>
      <dgm:t>
        <a:bodyPr/>
        <a:lstStyle/>
        <a:p>
          <a:endParaRPr lang="zh-TW" altLang="en-US" sz="2000" b="1">
            <a:latin typeface="標楷體" panose="03000509000000000000" pitchFamily="65" charset="-120"/>
            <a:ea typeface="標楷體" panose="03000509000000000000" pitchFamily="65" charset="-120"/>
          </a:endParaRPr>
        </a:p>
      </dgm:t>
    </dgm:pt>
    <dgm:pt modelId="{CE56B178-67CA-4F26-A720-04749671E1F0}" type="sibTrans" cxnId="{174AC058-08CE-42C6-871F-CD73F7AD86CF}">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21EC5D6E-EE6C-41C7-ACE6-BC8BEEB0974D}">
      <dgm:prSet phldrT="[文字]" custT="1"/>
      <dgm:spPr/>
      <dgm:t>
        <a:bodyPr/>
        <a:lstStyle/>
        <a:p>
          <a:r>
            <a:rPr lang="zh-TW" altLang="en-US" sz="2000" b="1" dirty="0">
              <a:latin typeface="標楷體" panose="03000509000000000000" pitchFamily="65" charset="-120"/>
              <a:ea typeface="標楷體" panose="03000509000000000000" pitchFamily="65" charset="-120"/>
            </a:rPr>
            <a:t>增強能力</a:t>
          </a:r>
        </a:p>
      </dgm:t>
    </dgm:pt>
    <dgm:pt modelId="{CCA3D4AB-3701-4386-A07B-A5D192464BEB}" type="parTrans" cxnId="{C1E240F5-4879-41FE-BF87-37C0F55C87B6}">
      <dgm:prSet/>
      <dgm:spPr/>
      <dgm:t>
        <a:bodyPr/>
        <a:lstStyle/>
        <a:p>
          <a:endParaRPr lang="zh-TW" altLang="en-US" sz="2000" b="1">
            <a:latin typeface="標楷體" panose="03000509000000000000" pitchFamily="65" charset="-120"/>
            <a:ea typeface="標楷體" panose="03000509000000000000" pitchFamily="65" charset="-120"/>
          </a:endParaRPr>
        </a:p>
      </dgm:t>
    </dgm:pt>
    <dgm:pt modelId="{BB92B51B-742B-4930-8A71-EC2DF72912E7}" type="sibTrans" cxnId="{C1E240F5-4879-41FE-BF87-37C0F55C87B6}">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AB498675-AA5E-4A82-B7C5-1720F670A877}">
      <dgm:prSet phldrT="[文字]" custT="1"/>
      <dgm:spPr/>
      <dgm:t>
        <a:bodyPr/>
        <a:lstStyle/>
        <a:p>
          <a:r>
            <a:rPr lang="zh-TW" altLang="en-US" sz="2000" b="1" dirty="0">
              <a:latin typeface="標楷體" panose="03000509000000000000" pitchFamily="65" charset="-120"/>
              <a:ea typeface="標楷體" panose="03000509000000000000" pitchFamily="65" charset="-120"/>
            </a:rPr>
            <a:t>整合資源</a:t>
          </a:r>
        </a:p>
      </dgm:t>
    </dgm:pt>
    <dgm:pt modelId="{539E301C-3154-41DF-AF59-C157EF071658}" type="parTrans" cxnId="{56842004-F9C9-4F25-B245-FF105DC1233F}">
      <dgm:prSet/>
      <dgm:spPr/>
      <dgm:t>
        <a:bodyPr/>
        <a:lstStyle/>
        <a:p>
          <a:endParaRPr lang="zh-TW" altLang="en-US" sz="2000" b="1">
            <a:latin typeface="標楷體" panose="03000509000000000000" pitchFamily="65" charset="-120"/>
            <a:ea typeface="標楷體" panose="03000509000000000000" pitchFamily="65" charset="-120"/>
          </a:endParaRPr>
        </a:p>
      </dgm:t>
    </dgm:pt>
    <dgm:pt modelId="{679641C8-2752-4684-98ED-ABCBF3F39FEF}" type="sibTrans" cxnId="{56842004-F9C9-4F25-B245-FF105DC1233F}">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33AF8F8B-311C-46DA-BB50-D1AF379B0802}">
      <dgm:prSet phldrT="[文字]" custT="1"/>
      <dgm:spPr/>
      <dgm:t>
        <a:bodyPr/>
        <a:lstStyle/>
        <a:p>
          <a:r>
            <a:rPr lang="zh-TW" altLang="en-US" sz="2000" b="1" dirty="0">
              <a:latin typeface="標楷體" panose="03000509000000000000" pitchFamily="65" charset="-120"/>
              <a:ea typeface="標楷體" panose="03000509000000000000" pitchFamily="65" charset="-120"/>
            </a:rPr>
            <a:t>解決族群痛苦與煩惱</a:t>
          </a:r>
        </a:p>
      </dgm:t>
    </dgm:pt>
    <dgm:pt modelId="{459E6094-DD90-46C8-9D47-10629E85FC83}" type="parTrans" cxnId="{BA6B116A-31AA-4459-9C0A-B190A571B92C}">
      <dgm:prSet/>
      <dgm:spPr/>
      <dgm:t>
        <a:bodyPr/>
        <a:lstStyle/>
        <a:p>
          <a:endParaRPr lang="zh-TW" altLang="en-US" sz="2000" b="1">
            <a:latin typeface="標楷體" panose="03000509000000000000" pitchFamily="65" charset="-120"/>
            <a:ea typeface="標楷體" panose="03000509000000000000" pitchFamily="65" charset="-120"/>
          </a:endParaRPr>
        </a:p>
      </dgm:t>
    </dgm:pt>
    <dgm:pt modelId="{4BED7BC7-0B4C-42B0-A470-B3D54E9625C0}" type="sibTrans" cxnId="{BA6B116A-31AA-4459-9C0A-B190A571B92C}">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47F97B58-2BB9-4279-BB80-F6C041BACB10}">
      <dgm:prSet phldrT="[文字]" custT="1"/>
      <dgm:spPr/>
      <dgm:t>
        <a:bodyPr/>
        <a:lstStyle/>
        <a:p>
          <a:r>
            <a:rPr lang="zh-TW" altLang="en-US" sz="2000" b="1" dirty="0">
              <a:latin typeface="標楷體" panose="03000509000000000000" pitchFamily="65" charset="-120"/>
              <a:ea typeface="標楷體" panose="03000509000000000000" pitchFamily="65" charset="-120"/>
            </a:rPr>
            <a:t>創造價值</a:t>
          </a:r>
        </a:p>
      </dgm:t>
    </dgm:pt>
    <dgm:pt modelId="{3E0E646B-F261-4A63-A6E1-E70CD4B42EED}" type="parTrans" cxnId="{43427D13-9892-47D3-888E-CEF8CC687B1A}">
      <dgm:prSet/>
      <dgm:spPr/>
      <dgm:t>
        <a:bodyPr/>
        <a:lstStyle/>
        <a:p>
          <a:endParaRPr lang="zh-TW" altLang="en-US" sz="2000" b="1">
            <a:latin typeface="標楷體" panose="03000509000000000000" pitchFamily="65" charset="-120"/>
            <a:ea typeface="標楷體" panose="03000509000000000000" pitchFamily="65" charset="-120"/>
          </a:endParaRPr>
        </a:p>
      </dgm:t>
    </dgm:pt>
    <dgm:pt modelId="{04671E2E-54F9-4FD7-A8FF-447E2CB1EF97}" type="sibTrans" cxnId="{43427D13-9892-47D3-888E-CEF8CC687B1A}">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390144FD-6AAE-4869-A473-DE50604FDDB2}">
      <dgm:prSet phldrT="[文字]" custT="1"/>
      <dgm:spPr/>
      <dgm:t>
        <a:bodyPr/>
        <a:lstStyle/>
        <a:p>
          <a:r>
            <a:rPr lang="zh-TW" altLang="en-US" sz="2000" b="1" dirty="0">
              <a:latin typeface="標楷體" panose="03000509000000000000" pitchFamily="65" charset="-120"/>
              <a:ea typeface="標楷體" panose="03000509000000000000" pitchFamily="65" charset="-120"/>
            </a:rPr>
            <a:t>提升效率</a:t>
          </a:r>
        </a:p>
      </dgm:t>
    </dgm:pt>
    <dgm:pt modelId="{EBA14357-21A0-4BD1-90B6-60D8E0DF9D6F}" type="parTrans" cxnId="{7AE2C42B-1852-4D84-AF0E-DD38760C3934}">
      <dgm:prSet/>
      <dgm:spPr/>
      <dgm:t>
        <a:bodyPr/>
        <a:lstStyle/>
        <a:p>
          <a:endParaRPr lang="zh-TW" altLang="en-US" sz="2000" b="1">
            <a:latin typeface="標楷體" panose="03000509000000000000" pitchFamily="65" charset="-120"/>
            <a:ea typeface="標楷體" panose="03000509000000000000" pitchFamily="65" charset="-120"/>
          </a:endParaRPr>
        </a:p>
      </dgm:t>
    </dgm:pt>
    <dgm:pt modelId="{AC45112D-0144-49F8-A63C-899441B216A1}" type="sibTrans" cxnId="{7AE2C42B-1852-4D84-AF0E-DD38760C3934}">
      <dgm:prSet/>
      <dgm:spPr/>
      <dgm:t>
        <a:bodyPr/>
        <a:lstStyle/>
        <a:p>
          <a:endParaRPr lang="zh-TW" altLang="en-US" sz="2000" b="1">
            <a:latin typeface="標楷體" panose="03000509000000000000" pitchFamily="65" charset="-120"/>
            <a:ea typeface="標楷體" panose="03000509000000000000" pitchFamily="65" charset="-120"/>
          </a:endParaRPr>
        </a:p>
      </dgm:t>
    </dgm:pt>
    <dgm:pt modelId="{9B5C3CE0-06F1-4F79-B8FA-E712425028ED}" type="pres">
      <dgm:prSet presAssocID="{93F1C92E-6C9B-4C39-B0F1-002AFF56F796}" presName="diagram" presStyleCnt="0">
        <dgm:presLayoutVars>
          <dgm:dir/>
          <dgm:resizeHandles val="exact"/>
        </dgm:presLayoutVars>
      </dgm:prSet>
      <dgm:spPr/>
    </dgm:pt>
    <dgm:pt modelId="{E104E57E-28F5-4B32-9AD8-63F68FDB3458}" type="pres">
      <dgm:prSet presAssocID="{C015FE18-EA65-40F3-A601-E86B33C907AC}" presName="node" presStyleLbl="node1" presStyleIdx="0" presStyleCnt="7">
        <dgm:presLayoutVars>
          <dgm:bulletEnabled val="1"/>
        </dgm:presLayoutVars>
      </dgm:prSet>
      <dgm:spPr/>
    </dgm:pt>
    <dgm:pt modelId="{1A1A7B7A-F76B-45C5-9C95-10F5C828816E}" type="pres">
      <dgm:prSet presAssocID="{30D98034-9624-4B88-8936-92C587B3BC3F}" presName="sibTrans" presStyleLbl="sibTrans2D1" presStyleIdx="0" presStyleCnt="6"/>
      <dgm:spPr/>
    </dgm:pt>
    <dgm:pt modelId="{4DEED0B8-68F6-48FE-AE8B-A94530F4CE18}" type="pres">
      <dgm:prSet presAssocID="{30D98034-9624-4B88-8936-92C587B3BC3F}" presName="connectorText" presStyleLbl="sibTrans2D1" presStyleIdx="0" presStyleCnt="6"/>
      <dgm:spPr/>
    </dgm:pt>
    <dgm:pt modelId="{1E4C3C86-D88F-4494-A45F-937F6E64A34C}" type="pres">
      <dgm:prSet presAssocID="{D112534B-DB07-490A-A8CA-794C61D79971}" presName="node" presStyleLbl="node1" presStyleIdx="1" presStyleCnt="7">
        <dgm:presLayoutVars>
          <dgm:bulletEnabled val="1"/>
        </dgm:presLayoutVars>
      </dgm:prSet>
      <dgm:spPr/>
    </dgm:pt>
    <dgm:pt modelId="{568FF5C7-9B6F-42CF-84D9-B3736607A59D}" type="pres">
      <dgm:prSet presAssocID="{CE56B178-67CA-4F26-A720-04749671E1F0}" presName="sibTrans" presStyleLbl="sibTrans2D1" presStyleIdx="1" presStyleCnt="6"/>
      <dgm:spPr/>
    </dgm:pt>
    <dgm:pt modelId="{09958168-3ACA-48D6-AE2D-30C7334ACE86}" type="pres">
      <dgm:prSet presAssocID="{CE56B178-67CA-4F26-A720-04749671E1F0}" presName="connectorText" presStyleLbl="sibTrans2D1" presStyleIdx="1" presStyleCnt="6"/>
      <dgm:spPr/>
    </dgm:pt>
    <dgm:pt modelId="{B031F5C6-FE04-4B04-8F20-D633848161EB}" type="pres">
      <dgm:prSet presAssocID="{21EC5D6E-EE6C-41C7-ACE6-BC8BEEB0974D}" presName="node" presStyleLbl="node1" presStyleIdx="2" presStyleCnt="7">
        <dgm:presLayoutVars>
          <dgm:bulletEnabled val="1"/>
        </dgm:presLayoutVars>
      </dgm:prSet>
      <dgm:spPr/>
    </dgm:pt>
    <dgm:pt modelId="{7BD283B6-DB67-4951-939E-B513416830AA}" type="pres">
      <dgm:prSet presAssocID="{BB92B51B-742B-4930-8A71-EC2DF72912E7}" presName="sibTrans" presStyleLbl="sibTrans2D1" presStyleIdx="2" presStyleCnt="6"/>
      <dgm:spPr/>
    </dgm:pt>
    <dgm:pt modelId="{BABAF08A-CE02-425A-A6A9-A33EF412B4C8}" type="pres">
      <dgm:prSet presAssocID="{BB92B51B-742B-4930-8A71-EC2DF72912E7}" presName="connectorText" presStyleLbl="sibTrans2D1" presStyleIdx="2" presStyleCnt="6"/>
      <dgm:spPr/>
    </dgm:pt>
    <dgm:pt modelId="{DA11DAC8-3053-43D7-A25A-008DD537B174}" type="pres">
      <dgm:prSet presAssocID="{AB498675-AA5E-4A82-B7C5-1720F670A877}" presName="node" presStyleLbl="node1" presStyleIdx="3" presStyleCnt="7">
        <dgm:presLayoutVars>
          <dgm:bulletEnabled val="1"/>
        </dgm:presLayoutVars>
      </dgm:prSet>
      <dgm:spPr/>
    </dgm:pt>
    <dgm:pt modelId="{522321A6-3B48-417E-82A2-95AA96A998F2}" type="pres">
      <dgm:prSet presAssocID="{679641C8-2752-4684-98ED-ABCBF3F39FEF}" presName="sibTrans" presStyleLbl="sibTrans2D1" presStyleIdx="3" presStyleCnt="6"/>
      <dgm:spPr/>
    </dgm:pt>
    <dgm:pt modelId="{B8C9436B-10EA-4045-98FB-2570DCAD0AD2}" type="pres">
      <dgm:prSet presAssocID="{679641C8-2752-4684-98ED-ABCBF3F39FEF}" presName="connectorText" presStyleLbl="sibTrans2D1" presStyleIdx="3" presStyleCnt="6"/>
      <dgm:spPr/>
    </dgm:pt>
    <dgm:pt modelId="{2383A1A8-B9F2-4791-8B22-89054A7D8F07}" type="pres">
      <dgm:prSet presAssocID="{33AF8F8B-311C-46DA-BB50-D1AF379B0802}" presName="node" presStyleLbl="node1" presStyleIdx="4" presStyleCnt="7">
        <dgm:presLayoutVars>
          <dgm:bulletEnabled val="1"/>
        </dgm:presLayoutVars>
      </dgm:prSet>
      <dgm:spPr/>
    </dgm:pt>
    <dgm:pt modelId="{BCE90170-7201-4452-942F-487D8D075540}" type="pres">
      <dgm:prSet presAssocID="{4BED7BC7-0B4C-42B0-A470-B3D54E9625C0}" presName="sibTrans" presStyleLbl="sibTrans2D1" presStyleIdx="4" presStyleCnt="6"/>
      <dgm:spPr/>
    </dgm:pt>
    <dgm:pt modelId="{D910C112-D0A2-4E66-8BB9-1DEF96930E28}" type="pres">
      <dgm:prSet presAssocID="{4BED7BC7-0B4C-42B0-A470-B3D54E9625C0}" presName="connectorText" presStyleLbl="sibTrans2D1" presStyleIdx="4" presStyleCnt="6"/>
      <dgm:spPr/>
    </dgm:pt>
    <dgm:pt modelId="{FDAC164B-84DB-416F-A3AB-6D3593A90459}" type="pres">
      <dgm:prSet presAssocID="{47F97B58-2BB9-4279-BB80-F6C041BACB10}" presName="node" presStyleLbl="node1" presStyleIdx="5" presStyleCnt="7">
        <dgm:presLayoutVars>
          <dgm:bulletEnabled val="1"/>
        </dgm:presLayoutVars>
      </dgm:prSet>
      <dgm:spPr/>
    </dgm:pt>
    <dgm:pt modelId="{A9B1DD84-74D3-4043-8F5A-AB1C8822812D}" type="pres">
      <dgm:prSet presAssocID="{04671E2E-54F9-4FD7-A8FF-447E2CB1EF97}" presName="sibTrans" presStyleLbl="sibTrans2D1" presStyleIdx="5" presStyleCnt="6"/>
      <dgm:spPr/>
    </dgm:pt>
    <dgm:pt modelId="{7863EA92-F072-4144-BB86-713D2DF7DE41}" type="pres">
      <dgm:prSet presAssocID="{04671E2E-54F9-4FD7-A8FF-447E2CB1EF97}" presName="connectorText" presStyleLbl="sibTrans2D1" presStyleIdx="5" presStyleCnt="6"/>
      <dgm:spPr/>
    </dgm:pt>
    <dgm:pt modelId="{129FE9D1-7174-47FF-BB06-18C20969AE39}" type="pres">
      <dgm:prSet presAssocID="{390144FD-6AAE-4869-A473-DE50604FDDB2}" presName="node" presStyleLbl="node1" presStyleIdx="6" presStyleCnt="7">
        <dgm:presLayoutVars>
          <dgm:bulletEnabled val="1"/>
        </dgm:presLayoutVars>
      </dgm:prSet>
      <dgm:spPr/>
    </dgm:pt>
  </dgm:ptLst>
  <dgm:cxnLst>
    <dgm:cxn modelId="{56842004-F9C9-4F25-B245-FF105DC1233F}" srcId="{93F1C92E-6C9B-4C39-B0F1-002AFF56F796}" destId="{AB498675-AA5E-4A82-B7C5-1720F670A877}" srcOrd="3" destOrd="0" parTransId="{539E301C-3154-41DF-AF59-C157EF071658}" sibTransId="{679641C8-2752-4684-98ED-ABCBF3F39FEF}"/>
    <dgm:cxn modelId="{07E49E0C-011A-41DC-B9C3-29A7CFF10455}" type="presOf" srcId="{47F97B58-2BB9-4279-BB80-F6C041BACB10}" destId="{FDAC164B-84DB-416F-A3AB-6D3593A90459}" srcOrd="0" destOrd="0" presId="urn:microsoft.com/office/officeart/2005/8/layout/process5"/>
    <dgm:cxn modelId="{43427D13-9892-47D3-888E-CEF8CC687B1A}" srcId="{93F1C92E-6C9B-4C39-B0F1-002AFF56F796}" destId="{47F97B58-2BB9-4279-BB80-F6C041BACB10}" srcOrd="5" destOrd="0" parTransId="{3E0E646B-F261-4A63-A6E1-E70CD4B42EED}" sibTransId="{04671E2E-54F9-4FD7-A8FF-447E2CB1EF97}"/>
    <dgm:cxn modelId="{F02DA713-3F1D-40A4-ADD3-256276145DC9}" type="presOf" srcId="{390144FD-6AAE-4869-A473-DE50604FDDB2}" destId="{129FE9D1-7174-47FF-BB06-18C20969AE39}" srcOrd="0" destOrd="0" presId="urn:microsoft.com/office/officeart/2005/8/layout/process5"/>
    <dgm:cxn modelId="{728C2C1E-CB48-4090-BD5D-6901887D4985}" type="presOf" srcId="{CE56B178-67CA-4F26-A720-04749671E1F0}" destId="{568FF5C7-9B6F-42CF-84D9-B3736607A59D}" srcOrd="0" destOrd="0" presId="urn:microsoft.com/office/officeart/2005/8/layout/process5"/>
    <dgm:cxn modelId="{7AE2C42B-1852-4D84-AF0E-DD38760C3934}" srcId="{93F1C92E-6C9B-4C39-B0F1-002AFF56F796}" destId="{390144FD-6AAE-4869-A473-DE50604FDDB2}" srcOrd="6" destOrd="0" parTransId="{EBA14357-21A0-4BD1-90B6-60D8E0DF9D6F}" sibTransId="{AC45112D-0144-49F8-A63C-899441B216A1}"/>
    <dgm:cxn modelId="{8C282E30-09A1-4C2B-8962-A8DE4B2F6BAD}" srcId="{93F1C92E-6C9B-4C39-B0F1-002AFF56F796}" destId="{C015FE18-EA65-40F3-A601-E86B33C907AC}" srcOrd="0" destOrd="0" parTransId="{0CBAB3B6-B1F7-45AC-9625-5DD23C22D125}" sibTransId="{30D98034-9624-4B88-8936-92C587B3BC3F}"/>
    <dgm:cxn modelId="{357B1A41-E702-4307-BB86-C69C5B0BAC50}" type="presOf" srcId="{04671E2E-54F9-4FD7-A8FF-447E2CB1EF97}" destId="{A9B1DD84-74D3-4043-8F5A-AB1C8822812D}" srcOrd="0" destOrd="0" presId="urn:microsoft.com/office/officeart/2005/8/layout/process5"/>
    <dgm:cxn modelId="{09263C41-755E-4090-B9C9-08A75BA95FAE}" type="presOf" srcId="{679641C8-2752-4684-98ED-ABCBF3F39FEF}" destId="{B8C9436B-10EA-4045-98FB-2570DCAD0AD2}" srcOrd="1" destOrd="0" presId="urn:microsoft.com/office/officeart/2005/8/layout/process5"/>
    <dgm:cxn modelId="{EA5A2D64-69D2-4A3A-8FD2-CAD98E5592B4}" type="presOf" srcId="{33AF8F8B-311C-46DA-BB50-D1AF379B0802}" destId="{2383A1A8-B9F2-4791-8B22-89054A7D8F07}" srcOrd="0" destOrd="0" presId="urn:microsoft.com/office/officeart/2005/8/layout/process5"/>
    <dgm:cxn modelId="{DC737B65-CCA5-41CE-A26C-30EFF9A2166C}" type="presOf" srcId="{04671E2E-54F9-4FD7-A8FF-447E2CB1EF97}" destId="{7863EA92-F072-4144-BB86-713D2DF7DE41}" srcOrd="1" destOrd="0" presId="urn:microsoft.com/office/officeart/2005/8/layout/process5"/>
    <dgm:cxn modelId="{BA6B116A-31AA-4459-9C0A-B190A571B92C}" srcId="{93F1C92E-6C9B-4C39-B0F1-002AFF56F796}" destId="{33AF8F8B-311C-46DA-BB50-D1AF379B0802}" srcOrd="4" destOrd="0" parTransId="{459E6094-DD90-46C8-9D47-10629E85FC83}" sibTransId="{4BED7BC7-0B4C-42B0-A470-B3D54E9625C0}"/>
    <dgm:cxn modelId="{1834A16A-1846-4998-8506-DB4ABAEB90DD}" type="presOf" srcId="{AB498675-AA5E-4A82-B7C5-1720F670A877}" destId="{DA11DAC8-3053-43D7-A25A-008DD537B174}" srcOrd="0" destOrd="0" presId="urn:microsoft.com/office/officeart/2005/8/layout/process5"/>
    <dgm:cxn modelId="{174AC058-08CE-42C6-871F-CD73F7AD86CF}" srcId="{93F1C92E-6C9B-4C39-B0F1-002AFF56F796}" destId="{D112534B-DB07-490A-A8CA-794C61D79971}" srcOrd="1" destOrd="0" parTransId="{ACB8D55F-5262-48CC-9C53-88960FB73C32}" sibTransId="{CE56B178-67CA-4F26-A720-04749671E1F0}"/>
    <dgm:cxn modelId="{44ED1C59-546A-4B16-B1D4-16FD84D63F5F}" type="presOf" srcId="{679641C8-2752-4684-98ED-ABCBF3F39FEF}" destId="{522321A6-3B48-417E-82A2-95AA96A998F2}" srcOrd="0" destOrd="0" presId="urn:microsoft.com/office/officeart/2005/8/layout/process5"/>
    <dgm:cxn modelId="{E7FA3289-B123-452A-A838-51B76D603518}" type="presOf" srcId="{CE56B178-67CA-4F26-A720-04749671E1F0}" destId="{09958168-3ACA-48D6-AE2D-30C7334ACE86}" srcOrd="1" destOrd="0" presId="urn:microsoft.com/office/officeart/2005/8/layout/process5"/>
    <dgm:cxn modelId="{70A981B3-9D58-4178-B091-8674ABA2FD56}" type="presOf" srcId="{C015FE18-EA65-40F3-A601-E86B33C907AC}" destId="{E104E57E-28F5-4B32-9AD8-63F68FDB3458}" srcOrd="0" destOrd="0" presId="urn:microsoft.com/office/officeart/2005/8/layout/process5"/>
    <dgm:cxn modelId="{1477F9B3-1EA9-42E1-95DC-E39126702977}" type="presOf" srcId="{30D98034-9624-4B88-8936-92C587B3BC3F}" destId="{1A1A7B7A-F76B-45C5-9C95-10F5C828816E}" srcOrd="0" destOrd="0" presId="urn:microsoft.com/office/officeart/2005/8/layout/process5"/>
    <dgm:cxn modelId="{6284A6B9-E32A-4125-B8C2-B6E9037F55D4}" type="presOf" srcId="{30D98034-9624-4B88-8936-92C587B3BC3F}" destId="{4DEED0B8-68F6-48FE-AE8B-A94530F4CE18}" srcOrd="1" destOrd="0" presId="urn:microsoft.com/office/officeart/2005/8/layout/process5"/>
    <dgm:cxn modelId="{DAC44BCB-215D-40FB-ADA7-6DECE1D4181F}" type="presOf" srcId="{BB92B51B-742B-4930-8A71-EC2DF72912E7}" destId="{BABAF08A-CE02-425A-A6A9-A33EF412B4C8}" srcOrd="1" destOrd="0" presId="urn:microsoft.com/office/officeart/2005/8/layout/process5"/>
    <dgm:cxn modelId="{AEA6C2D6-AEBF-4195-83B4-0777E51B4264}" type="presOf" srcId="{D112534B-DB07-490A-A8CA-794C61D79971}" destId="{1E4C3C86-D88F-4494-A45F-937F6E64A34C}" srcOrd="0" destOrd="0" presId="urn:microsoft.com/office/officeart/2005/8/layout/process5"/>
    <dgm:cxn modelId="{A6328CE0-B883-4C2C-9A54-05BCFAD641BF}" type="presOf" srcId="{4BED7BC7-0B4C-42B0-A470-B3D54E9625C0}" destId="{D910C112-D0A2-4E66-8BB9-1DEF96930E28}" srcOrd="1" destOrd="0" presId="urn:microsoft.com/office/officeart/2005/8/layout/process5"/>
    <dgm:cxn modelId="{BCCC3CE2-56FF-46F1-883B-2C1BA496ED57}" type="presOf" srcId="{21EC5D6E-EE6C-41C7-ACE6-BC8BEEB0974D}" destId="{B031F5C6-FE04-4B04-8F20-D633848161EB}" srcOrd="0" destOrd="0" presId="urn:microsoft.com/office/officeart/2005/8/layout/process5"/>
    <dgm:cxn modelId="{928BF3F0-1FFC-46AE-968F-0A2DD369B8AE}" type="presOf" srcId="{4BED7BC7-0B4C-42B0-A470-B3D54E9625C0}" destId="{BCE90170-7201-4452-942F-487D8D075540}" srcOrd="0" destOrd="0" presId="urn:microsoft.com/office/officeart/2005/8/layout/process5"/>
    <dgm:cxn modelId="{1FF27BF2-EDE4-47F7-AD20-7D2622AA5AF6}" type="presOf" srcId="{93F1C92E-6C9B-4C39-B0F1-002AFF56F796}" destId="{9B5C3CE0-06F1-4F79-B8FA-E712425028ED}" srcOrd="0" destOrd="0" presId="urn:microsoft.com/office/officeart/2005/8/layout/process5"/>
    <dgm:cxn modelId="{C1E240F5-4879-41FE-BF87-37C0F55C87B6}" srcId="{93F1C92E-6C9B-4C39-B0F1-002AFF56F796}" destId="{21EC5D6E-EE6C-41C7-ACE6-BC8BEEB0974D}" srcOrd="2" destOrd="0" parTransId="{CCA3D4AB-3701-4386-A07B-A5D192464BEB}" sibTransId="{BB92B51B-742B-4930-8A71-EC2DF72912E7}"/>
    <dgm:cxn modelId="{9DE21EF9-415B-4E29-B31C-003CDE0B0830}" type="presOf" srcId="{BB92B51B-742B-4930-8A71-EC2DF72912E7}" destId="{7BD283B6-DB67-4951-939E-B513416830AA}" srcOrd="0" destOrd="0" presId="urn:microsoft.com/office/officeart/2005/8/layout/process5"/>
    <dgm:cxn modelId="{8E14A7E0-6FDE-4674-92A4-6CF1BB677171}" type="presParOf" srcId="{9B5C3CE0-06F1-4F79-B8FA-E712425028ED}" destId="{E104E57E-28F5-4B32-9AD8-63F68FDB3458}" srcOrd="0" destOrd="0" presId="urn:microsoft.com/office/officeart/2005/8/layout/process5"/>
    <dgm:cxn modelId="{6601A4EC-7A53-496D-83C5-78A4102B2A3C}" type="presParOf" srcId="{9B5C3CE0-06F1-4F79-B8FA-E712425028ED}" destId="{1A1A7B7A-F76B-45C5-9C95-10F5C828816E}" srcOrd="1" destOrd="0" presId="urn:microsoft.com/office/officeart/2005/8/layout/process5"/>
    <dgm:cxn modelId="{91B885B8-8A05-4295-9E10-C4373EDB08E4}" type="presParOf" srcId="{1A1A7B7A-F76B-45C5-9C95-10F5C828816E}" destId="{4DEED0B8-68F6-48FE-AE8B-A94530F4CE18}" srcOrd="0" destOrd="0" presId="urn:microsoft.com/office/officeart/2005/8/layout/process5"/>
    <dgm:cxn modelId="{1CD3005C-B17C-45FB-AE3A-93BA0A4193A7}" type="presParOf" srcId="{9B5C3CE0-06F1-4F79-B8FA-E712425028ED}" destId="{1E4C3C86-D88F-4494-A45F-937F6E64A34C}" srcOrd="2" destOrd="0" presId="urn:microsoft.com/office/officeart/2005/8/layout/process5"/>
    <dgm:cxn modelId="{52674ED9-FD0C-4934-9DB2-17F024F910AF}" type="presParOf" srcId="{9B5C3CE0-06F1-4F79-B8FA-E712425028ED}" destId="{568FF5C7-9B6F-42CF-84D9-B3736607A59D}" srcOrd="3" destOrd="0" presId="urn:microsoft.com/office/officeart/2005/8/layout/process5"/>
    <dgm:cxn modelId="{6A37A32E-9087-42BB-BA06-BC3784AE28D9}" type="presParOf" srcId="{568FF5C7-9B6F-42CF-84D9-B3736607A59D}" destId="{09958168-3ACA-48D6-AE2D-30C7334ACE86}" srcOrd="0" destOrd="0" presId="urn:microsoft.com/office/officeart/2005/8/layout/process5"/>
    <dgm:cxn modelId="{5BA53C76-CE35-4B7A-8195-09A6FED8F110}" type="presParOf" srcId="{9B5C3CE0-06F1-4F79-B8FA-E712425028ED}" destId="{B031F5C6-FE04-4B04-8F20-D633848161EB}" srcOrd="4" destOrd="0" presId="urn:microsoft.com/office/officeart/2005/8/layout/process5"/>
    <dgm:cxn modelId="{802F787A-4DB1-46F0-95B8-4406B051A244}" type="presParOf" srcId="{9B5C3CE0-06F1-4F79-B8FA-E712425028ED}" destId="{7BD283B6-DB67-4951-939E-B513416830AA}" srcOrd="5" destOrd="0" presId="urn:microsoft.com/office/officeart/2005/8/layout/process5"/>
    <dgm:cxn modelId="{163779D7-9A60-472F-85FB-35B07B0537AA}" type="presParOf" srcId="{7BD283B6-DB67-4951-939E-B513416830AA}" destId="{BABAF08A-CE02-425A-A6A9-A33EF412B4C8}" srcOrd="0" destOrd="0" presId="urn:microsoft.com/office/officeart/2005/8/layout/process5"/>
    <dgm:cxn modelId="{F9CC156A-BD8E-47FB-B42A-4513E5DEA022}" type="presParOf" srcId="{9B5C3CE0-06F1-4F79-B8FA-E712425028ED}" destId="{DA11DAC8-3053-43D7-A25A-008DD537B174}" srcOrd="6" destOrd="0" presId="urn:microsoft.com/office/officeart/2005/8/layout/process5"/>
    <dgm:cxn modelId="{FDDE2D0B-4E17-48A5-9FCF-45A6DB35671E}" type="presParOf" srcId="{9B5C3CE0-06F1-4F79-B8FA-E712425028ED}" destId="{522321A6-3B48-417E-82A2-95AA96A998F2}" srcOrd="7" destOrd="0" presId="urn:microsoft.com/office/officeart/2005/8/layout/process5"/>
    <dgm:cxn modelId="{592D84F0-F808-4571-98FD-94146B94526C}" type="presParOf" srcId="{522321A6-3B48-417E-82A2-95AA96A998F2}" destId="{B8C9436B-10EA-4045-98FB-2570DCAD0AD2}" srcOrd="0" destOrd="0" presId="urn:microsoft.com/office/officeart/2005/8/layout/process5"/>
    <dgm:cxn modelId="{78EA8A91-ABCD-4C4B-B8F0-F0B3CED45165}" type="presParOf" srcId="{9B5C3CE0-06F1-4F79-B8FA-E712425028ED}" destId="{2383A1A8-B9F2-4791-8B22-89054A7D8F07}" srcOrd="8" destOrd="0" presId="urn:microsoft.com/office/officeart/2005/8/layout/process5"/>
    <dgm:cxn modelId="{C6ADAFF1-8EC7-45FA-8CB3-FE463F9690E4}" type="presParOf" srcId="{9B5C3CE0-06F1-4F79-B8FA-E712425028ED}" destId="{BCE90170-7201-4452-942F-487D8D075540}" srcOrd="9" destOrd="0" presId="urn:microsoft.com/office/officeart/2005/8/layout/process5"/>
    <dgm:cxn modelId="{0CC6496A-A597-429E-A16D-F24CFAE3B5D1}" type="presParOf" srcId="{BCE90170-7201-4452-942F-487D8D075540}" destId="{D910C112-D0A2-4E66-8BB9-1DEF96930E28}" srcOrd="0" destOrd="0" presId="urn:microsoft.com/office/officeart/2005/8/layout/process5"/>
    <dgm:cxn modelId="{31C0C23D-495C-468F-8659-B6BCC434BFA6}" type="presParOf" srcId="{9B5C3CE0-06F1-4F79-B8FA-E712425028ED}" destId="{FDAC164B-84DB-416F-A3AB-6D3593A90459}" srcOrd="10" destOrd="0" presId="urn:microsoft.com/office/officeart/2005/8/layout/process5"/>
    <dgm:cxn modelId="{BBCD2340-3375-41C6-BB34-DDD329A4CB51}" type="presParOf" srcId="{9B5C3CE0-06F1-4F79-B8FA-E712425028ED}" destId="{A9B1DD84-74D3-4043-8F5A-AB1C8822812D}" srcOrd="11" destOrd="0" presId="urn:microsoft.com/office/officeart/2005/8/layout/process5"/>
    <dgm:cxn modelId="{AB3C031C-ECC8-42E7-A314-B2F3A5957972}" type="presParOf" srcId="{A9B1DD84-74D3-4043-8F5A-AB1C8822812D}" destId="{7863EA92-F072-4144-BB86-713D2DF7DE41}" srcOrd="0" destOrd="0" presId="urn:microsoft.com/office/officeart/2005/8/layout/process5"/>
    <dgm:cxn modelId="{B87BE545-5578-44EE-AFB9-2BA123FF882B}" type="presParOf" srcId="{9B5C3CE0-06F1-4F79-B8FA-E712425028ED}" destId="{129FE9D1-7174-47FF-BB06-18C20969AE39}" srcOrd="12"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767CC6-7A6E-43C0-99D0-71D4C8C328C9}" type="doc">
      <dgm:prSet loTypeId="urn:microsoft.com/office/officeart/2009/3/layout/IncreasingArrowsProcess" loCatId="process" qsTypeId="urn:microsoft.com/office/officeart/2005/8/quickstyle/simple1" qsCatId="simple" csTypeId="urn:microsoft.com/office/officeart/2005/8/colors/colorful1" csCatId="colorful" phldr="1"/>
      <dgm:spPr/>
      <dgm:t>
        <a:bodyPr/>
        <a:lstStyle/>
        <a:p>
          <a:endParaRPr lang="zh-TW" altLang="en-US"/>
        </a:p>
      </dgm:t>
    </dgm:pt>
    <dgm:pt modelId="{06318893-41F8-475E-8CC4-3C4088F9A253}">
      <dgm:prSet phldrT="[文字]" custT="1"/>
      <dgm:spPr/>
      <dgm:t>
        <a:bodyPr/>
        <a:lstStyle/>
        <a:p>
          <a:r>
            <a:rPr lang="zh-TW" altLang="en-US" sz="2800" b="1" dirty="0">
              <a:latin typeface="標楷體" panose="03000509000000000000" pitchFamily="65" charset="-120"/>
              <a:ea typeface="標楷體" panose="03000509000000000000" pitchFamily="65" charset="-120"/>
            </a:rPr>
            <a:t>求生存</a:t>
          </a:r>
        </a:p>
      </dgm:t>
    </dgm:pt>
    <dgm:pt modelId="{34622AB9-AECC-4C7F-9E92-139A4BAD2D04}" type="parTrans" cxnId="{B20F3FB7-D25C-4688-86F9-52E3C89935AF}">
      <dgm:prSet/>
      <dgm:spPr/>
      <dgm:t>
        <a:bodyPr/>
        <a:lstStyle/>
        <a:p>
          <a:endParaRPr lang="zh-TW" altLang="en-US" sz="2800">
            <a:latin typeface="標楷體" panose="03000509000000000000" pitchFamily="65" charset="-120"/>
            <a:ea typeface="標楷體" panose="03000509000000000000" pitchFamily="65" charset="-120"/>
          </a:endParaRPr>
        </a:p>
      </dgm:t>
    </dgm:pt>
    <dgm:pt modelId="{4C4477B6-CA3F-4D9B-B1A7-DF9A6C8F9445}" type="sibTrans" cxnId="{B20F3FB7-D25C-4688-86F9-52E3C89935AF}">
      <dgm:prSet/>
      <dgm:spPr/>
      <dgm:t>
        <a:bodyPr/>
        <a:lstStyle/>
        <a:p>
          <a:endParaRPr lang="zh-TW" altLang="en-US" sz="2800">
            <a:latin typeface="標楷體" panose="03000509000000000000" pitchFamily="65" charset="-120"/>
            <a:ea typeface="標楷體" panose="03000509000000000000" pitchFamily="65" charset="-120"/>
          </a:endParaRPr>
        </a:p>
      </dgm:t>
    </dgm:pt>
    <dgm:pt modelId="{D92A0017-2455-49C5-856D-DA52BB9D98A8}">
      <dgm:prSet phldrT="[文字]" custT="1"/>
      <dgm:spPr/>
      <dgm:t>
        <a:bodyPr/>
        <a:lstStyle/>
        <a:p>
          <a:r>
            <a:rPr lang="en-US" altLang="zh-TW" sz="2800" dirty="0">
              <a:latin typeface="標楷體" panose="03000509000000000000" pitchFamily="65" charset="-120"/>
              <a:ea typeface="標楷體" panose="03000509000000000000" pitchFamily="65" charset="-120"/>
              <a:sym typeface="Wingdings" panose="05000000000000000000" pitchFamily="2" charset="2"/>
            </a:rPr>
            <a:t>1.</a:t>
          </a:r>
          <a:r>
            <a:rPr lang="zh-TW" altLang="en-US" sz="2800" dirty="0">
              <a:latin typeface="標楷體" panose="03000509000000000000" pitchFamily="65" charset="-120"/>
              <a:ea typeface="標楷體" panose="03000509000000000000" pitchFamily="65" charset="-120"/>
              <a:sym typeface="Wingdings" panose="05000000000000000000" pitchFamily="2" charset="2"/>
            </a:rPr>
            <a:t>無法改變局</a:t>
          </a:r>
          <a:endParaRPr lang="en-US" altLang="zh-TW" sz="2800" dirty="0">
            <a:latin typeface="標楷體" panose="03000509000000000000" pitchFamily="65" charset="-120"/>
            <a:ea typeface="標楷體" panose="03000509000000000000" pitchFamily="65" charset="-120"/>
            <a:sym typeface="Wingdings" panose="05000000000000000000" pitchFamily="2" charset="2"/>
          </a:endParaRPr>
        </a:p>
        <a:p>
          <a:r>
            <a:rPr lang="en-US" altLang="zh-TW" sz="2800" dirty="0">
              <a:latin typeface="標楷體" panose="03000509000000000000" pitchFamily="65" charset="-120"/>
              <a:ea typeface="標楷體" panose="03000509000000000000" pitchFamily="65" charset="-120"/>
              <a:sym typeface="Wingdings" panose="05000000000000000000" pitchFamily="2" charset="2"/>
            </a:rPr>
            <a:t>2.</a:t>
          </a:r>
          <a:r>
            <a:rPr lang="zh-TW" altLang="en-US" sz="2800" dirty="0">
              <a:latin typeface="標楷體" panose="03000509000000000000" pitchFamily="65" charset="-120"/>
              <a:ea typeface="標楷體" panose="03000509000000000000" pitchFamily="65" charset="-120"/>
              <a:sym typeface="Wingdings" panose="05000000000000000000" pitchFamily="2" charset="2"/>
            </a:rPr>
            <a:t>求自保</a:t>
          </a:r>
          <a:endParaRPr lang="zh-TW" altLang="en-US" sz="2800" dirty="0">
            <a:latin typeface="標楷體" panose="03000509000000000000" pitchFamily="65" charset="-120"/>
            <a:ea typeface="標楷體" panose="03000509000000000000" pitchFamily="65" charset="-120"/>
          </a:endParaRPr>
        </a:p>
      </dgm:t>
    </dgm:pt>
    <dgm:pt modelId="{3B7D6283-0C2D-4099-81D5-36A3FF6765AB}" type="parTrans" cxnId="{8B7A47DE-74C2-461D-8EDD-464388D3D58F}">
      <dgm:prSet/>
      <dgm:spPr/>
      <dgm:t>
        <a:bodyPr/>
        <a:lstStyle/>
        <a:p>
          <a:endParaRPr lang="zh-TW" altLang="en-US" sz="2800">
            <a:latin typeface="標楷體" panose="03000509000000000000" pitchFamily="65" charset="-120"/>
            <a:ea typeface="標楷體" panose="03000509000000000000" pitchFamily="65" charset="-120"/>
          </a:endParaRPr>
        </a:p>
      </dgm:t>
    </dgm:pt>
    <dgm:pt modelId="{E0F08D1E-86F9-450C-B341-358F8B1E7137}" type="sibTrans" cxnId="{8B7A47DE-74C2-461D-8EDD-464388D3D58F}">
      <dgm:prSet/>
      <dgm:spPr/>
      <dgm:t>
        <a:bodyPr/>
        <a:lstStyle/>
        <a:p>
          <a:endParaRPr lang="zh-TW" altLang="en-US" sz="2800">
            <a:latin typeface="標楷體" panose="03000509000000000000" pitchFamily="65" charset="-120"/>
            <a:ea typeface="標楷體" panose="03000509000000000000" pitchFamily="65" charset="-120"/>
          </a:endParaRPr>
        </a:p>
      </dgm:t>
    </dgm:pt>
    <dgm:pt modelId="{49F714D7-74C3-47D6-98C8-0523096168AE}">
      <dgm:prSet phldrT="[文字]" custT="1"/>
      <dgm:spPr/>
      <dgm:t>
        <a:bodyPr/>
        <a:lstStyle/>
        <a:p>
          <a:r>
            <a:rPr lang="zh-TW" altLang="en-US" sz="2800" b="1" dirty="0">
              <a:latin typeface="標楷體" panose="03000509000000000000" pitchFamily="65" charset="-120"/>
              <a:ea typeface="標楷體" panose="03000509000000000000" pitchFamily="65" charset="-120"/>
            </a:rPr>
            <a:t>求贏</a:t>
          </a:r>
        </a:p>
      </dgm:t>
    </dgm:pt>
    <dgm:pt modelId="{3AAB2C8B-7A68-4DA0-888F-57A50DE60005}" type="parTrans" cxnId="{F8A8C797-E3BC-4D89-AB1C-97181B1AD0A1}">
      <dgm:prSet/>
      <dgm:spPr/>
      <dgm:t>
        <a:bodyPr/>
        <a:lstStyle/>
        <a:p>
          <a:endParaRPr lang="zh-TW" altLang="en-US" sz="2800">
            <a:latin typeface="標楷體" panose="03000509000000000000" pitchFamily="65" charset="-120"/>
            <a:ea typeface="標楷體" panose="03000509000000000000" pitchFamily="65" charset="-120"/>
          </a:endParaRPr>
        </a:p>
      </dgm:t>
    </dgm:pt>
    <dgm:pt modelId="{3211DD79-1762-4692-9403-03820FEB4842}" type="sibTrans" cxnId="{F8A8C797-E3BC-4D89-AB1C-97181B1AD0A1}">
      <dgm:prSet/>
      <dgm:spPr/>
      <dgm:t>
        <a:bodyPr/>
        <a:lstStyle/>
        <a:p>
          <a:endParaRPr lang="zh-TW" altLang="en-US" sz="2800">
            <a:latin typeface="標楷體" panose="03000509000000000000" pitchFamily="65" charset="-120"/>
            <a:ea typeface="標楷體" panose="03000509000000000000" pitchFamily="65" charset="-120"/>
          </a:endParaRPr>
        </a:p>
      </dgm:t>
    </dgm:pt>
    <dgm:pt modelId="{DF405BE4-5813-4F4E-81BC-AB9423195627}">
      <dgm:prSet phldrT="[文字]" custT="1"/>
      <dgm:spPr/>
      <dgm:t>
        <a:bodyPr/>
        <a:lstStyle/>
        <a:p>
          <a:r>
            <a:rPr lang="en-US" altLang="zh-TW" sz="2800" dirty="0">
              <a:latin typeface="標楷體" panose="03000509000000000000" pitchFamily="65" charset="-120"/>
              <a:ea typeface="標楷體" panose="03000509000000000000" pitchFamily="65" charset="-120"/>
              <a:sym typeface="Wingdings" panose="05000000000000000000" pitchFamily="2" charset="2"/>
            </a:rPr>
            <a:t>1.</a:t>
          </a:r>
          <a:r>
            <a:rPr lang="zh-TW" altLang="en-US" sz="2800" dirty="0">
              <a:latin typeface="標楷體" panose="03000509000000000000" pitchFamily="65" charset="-120"/>
              <a:ea typeface="標楷體" panose="03000509000000000000" pitchFamily="65" charset="-120"/>
              <a:sym typeface="Wingdings" panose="05000000000000000000" pitchFamily="2" charset="2"/>
            </a:rPr>
            <a:t>贏只是過程</a:t>
          </a:r>
          <a:endParaRPr lang="en-US" altLang="zh-TW" sz="2800" dirty="0">
            <a:latin typeface="標楷體" panose="03000509000000000000" pitchFamily="65" charset="-120"/>
            <a:ea typeface="標楷體" panose="03000509000000000000" pitchFamily="65" charset="-120"/>
            <a:sym typeface="Wingdings" panose="05000000000000000000" pitchFamily="2" charset="2"/>
          </a:endParaRPr>
        </a:p>
        <a:p>
          <a:r>
            <a:rPr lang="en-US" altLang="zh-TW" sz="2800" dirty="0">
              <a:latin typeface="標楷體" panose="03000509000000000000" pitchFamily="65" charset="-120"/>
              <a:ea typeface="標楷體" panose="03000509000000000000" pitchFamily="65" charset="-120"/>
              <a:sym typeface="Wingdings" panose="05000000000000000000" pitchFamily="2" charset="2"/>
            </a:rPr>
            <a:t>2.</a:t>
          </a:r>
          <a:r>
            <a:rPr lang="zh-TW" altLang="en-US" sz="2800" dirty="0">
              <a:latin typeface="標楷體" panose="03000509000000000000" pitchFamily="65" charset="-120"/>
              <a:ea typeface="標楷體" panose="03000509000000000000" pitchFamily="65" charset="-120"/>
              <a:sym typeface="Wingdings" panose="05000000000000000000" pitchFamily="2" charset="2"/>
            </a:rPr>
            <a:t>贏不穩定</a:t>
          </a:r>
          <a:endParaRPr lang="zh-TW" altLang="en-US" sz="2800" dirty="0">
            <a:latin typeface="標楷體" panose="03000509000000000000" pitchFamily="65" charset="-120"/>
            <a:ea typeface="標楷體" panose="03000509000000000000" pitchFamily="65" charset="-120"/>
          </a:endParaRPr>
        </a:p>
      </dgm:t>
    </dgm:pt>
    <dgm:pt modelId="{E0E4C84B-A50F-4B90-A6EF-0EE2C556FCD1}" type="parTrans" cxnId="{D40F5DCA-FB58-41A4-9590-9207400413B4}">
      <dgm:prSet/>
      <dgm:spPr/>
      <dgm:t>
        <a:bodyPr/>
        <a:lstStyle/>
        <a:p>
          <a:endParaRPr lang="zh-TW" altLang="en-US" sz="2800">
            <a:latin typeface="標楷體" panose="03000509000000000000" pitchFamily="65" charset="-120"/>
            <a:ea typeface="標楷體" panose="03000509000000000000" pitchFamily="65" charset="-120"/>
          </a:endParaRPr>
        </a:p>
      </dgm:t>
    </dgm:pt>
    <dgm:pt modelId="{275B854C-5824-4FE7-A9CA-E5A02C951D67}" type="sibTrans" cxnId="{D40F5DCA-FB58-41A4-9590-9207400413B4}">
      <dgm:prSet/>
      <dgm:spPr/>
      <dgm:t>
        <a:bodyPr/>
        <a:lstStyle/>
        <a:p>
          <a:endParaRPr lang="zh-TW" altLang="en-US" sz="2800">
            <a:latin typeface="標楷體" panose="03000509000000000000" pitchFamily="65" charset="-120"/>
            <a:ea typeface="標楷體" panose="03000509000000000000" pitchFamily="65" charset="-120"/>
          </a:endParaRPr>
        </a:p>
      </dgm:t>
    </dgm:pt>
    <dgm:pt modelId="{1AF66BD9-7ACA-4D3C-9A18-ED5B495BADAF}">
      <dgm:prSet phldrT="[文字]" custT="1"/>
      <dgm:spPr/>
      <dgm:t>
        <a:bodyPr/>
        <a:lstStyle/>
        <a:p>
          <a:r>
            <a:rPr lang="zh-TW" altLang="en-US" sz="2800" b="1" dirty="0">
              <a:latin typeface="標楷體" panose="03000509000000000000" pitchFamily="65" charset="-120"/>
              <a:ea typeface="標楷體" panose="03000509000000000000" pitchFamily="65" charset="-120"/>
              <a:sym typeface="Wingdings" panose="05000000000000000000" pitchFamily="2" charset="2"/>
            </a:rPr>
            <a:t>求贏贏</a:t>
          </a:r>
          <a:endParaRPr lang="zh-TW" altLang="en-US" sz="2800" b="1" dirty="0">
            <a:latin typeface="標楷體" panose="03000509000000000000" pitchFamily="65" charset="-120"/>
            <a:ea typeface="標楷體" panose="03000509000000000000" pitchFamily="65" charset="-120"/>
          </a:endParaRPr>
        </a:p>
      </dgm:t>
    </dgm:pt>
    <dgm:pt modelId="{0D2303F3-0B96-4004-A9B8-692D2A8DF235}" type="parTrans" cxnId="{95880D0F-A308-4753-A59C-F6BE06BE7446}">
      <dgm:prSet/>
      <dgm:spPr/>
      <dgm:t>
        <a:bodyPr/>
        <a:lstStyle/>
        <a:p>
          <a:endParaRPr lang="zh-TW" altLang="en-US" sz="2800">
            <a:latin typeface="標楷體" panose="03000509000000000000" pitchFamily="65" charset="-120"/>
            <a:ea typeface="標楷體" panose="03000509000000000000" pitchFamily="65" charset="-120"/>
          </a:endParaRPr>
        </a:p>
      </dgm:t>
    </dgm:pt>
    <dgm:pt modelId="{826162DB-4427-49C5-ABE5-C95187D7A45B}" type="sibTrans" cxnId="{95880D0F-A308-4753-A59C-F6BE06BE7446}">
      <dgm:prSet/>
      <dgm:spPr/>
      <dgm:t>
        <a:bodyPr/>
        <a:lstStyle/>
        <a:p>
          <a:endParaRPr lang="zh-TW" altLang="en-US" sz="2800">
            <a:latin typeface="標楷體" panose="03000509000000000000" pitchFamily="65" charset="-120"/>
            <a:ea typeface="標楷體" panose="03000509000000000000" pitchFamily="65" charset="-120"/>
          </a:endParaRPr>
        </a:p>
      </dgm:t>
    </dgm:pt>
    <dgm:pt modelId="{05F0FCCC-FA83-46A8-8699-8B9AEEC53C83}">
      <dgm:prSet phldrT="[文字]" custT="1"/>
      <dgm:spPr/>
      <dgm:t>
        <a:bodyPr/>
        <a:lstStyle/>
        <a:p>
          <a:r>
            <a:rPr lang="en-US" altLang="zh-TW" sz="2800" dirty="0">
              <a:latin typeface="標楷體" panose="03000509000000000000" pitchFamily="65" charset="-120"/>
              <a:ea typeface="標楷體" panose="03000509000000000000" pitchFamily="65" charset="-120"/>
              <a:sym typeface="Wingdings" panose="05000000000000000000" pitchFamily="2" charset="2"/>
            </a:rPr>
            <a:t>1.</a:t>
          </a:r>
          <a:r>
            <a:rPr lang="zh-TW" altLang="en-US" sz="2800" dirty="0">
              <a:latin typeface="標楷體" panose="03000509000000000000" pitchFamily="65" charset="-120"/>
              <a:ea typeface="標楷體" panose="03000509000000000000" pitchFamily="65" charset="-120"/>
              <a:sym typeface="Wingdings" panose="05000000000000000000" pitchFamily="2" charset="2"/>
            </a:rPr>
            <a:t>改變競爭規則</a:t>
          </a:r>
          <a:r>
            <a:rPr lang="en-US" altLang="zh-TW" sz="2800" dirty="0">
              <a:latin typeface="標楷體" panose="03000509000000000000" pitchFamily="65" charset="-120"/>
              <a:ea typeface="標楷體" panose="03000509000000000000" pitchFamily="65" charset="-120"/>
              <a:sym typeface="Wingdings" panose="05000000000000000000" pitchFamily="2" charset="2"/>
            </a:rPr>
            <a:t>,</a:t>
          </a:r>
          <a:r>
            <a:rPr lang="zh-TW" altLang="en-US" sz="2800" dirty="0">
              <a:latin typeface="標楷體" panose="03000509000000000000" pitchFamily="65" charset="-120"/>
              <a:ea typeface="標楷體" panose="03000509000000000000" pitchFamily="65" charset="-120"/>
              <a:sym typeface="Wingdings" panose="05000000000000000000" pitchFamily="2" charset="2"/>
            </a:rPr>
            <a:t>創造贏贏</a:t>
          </a:r>
          <a:endParaRPr lang="en-US" altLang="zh-TW" sz="2800" dirty="0">
            <a:latin typeface="標楷體" panose="03000509000000000000" pitchFamily="65" charset="-120"/>
            <a:ea typeface="標楷體" panose="03000509000000000000" pitchFamily="65" charset="-120"/>
            <a:sym typeface="Wingdings" panose="05000000000000000000" pitchFamily="2" charset="2"/>
          </a:endParaRPr>
        </a:p>
        <a:p>
          <a:r>
            <a:rPr lang="en-US" altLang="zh-TW" sz="2800" dirty="0">
              <a:latin typeface="標楷體" panose="03000509000000000000" pitchFamily="65" charset="-120"/>
              <a:ea typeface="標楷體" panose="03000509000000000000" pitchFamily="65" charset="-120"/>
              <a:sym typeface="Wingdings" panose="05000000000000000000" pitchFamily="2" charset="2"/>
            </a:rPr>
            <a:t>2.</a:t>
          </a:r>
          <a:r>
            <a:rPr lang="zh-TW" altLang="en-US" sz="2800" dirty="0">
              <a:latin typeface="標楷體" panose="03000509000000000000" pitchFamily="65" charset="-120"/>
              <a:ea typeface="標楷體" panose="03000509000000000000" pitchFamily="65" charset="-120"/>
              <a:sym typeface="Wingdings" panose="05000000000000000000" pitchFamily="2" charset="2"/>
            </a:rPr>
            <a:t>贏贏才能長久</a:t>
          </a:r>
          <a:endParaRPr lang="zh-TW" altLang="en-US" sz="2800" dirty="0">
            <a:latin typeface="標楷體" panose="03000509000000000000" pitchFamily="65" charset="-120"/>
            <a:ea typeface="標楷體" panose="03000509000000000000" pitchFamily="65" charset="-120"/>
          </a:endParaRPr>
        </a:p>
      </dgm:t>
    </dgm:pt>
    <dgm:pt modelId="{3EFB1A43-DF6F-477E-ACD7-1B1B49B6BD98}" type="parTrans" cxnId="{67C0876B-C04F-4384-BD79-CC4786AEB4D6}">
      <dgm:prSet/>
      <dgm:spPr/>
      <dgm:t>
        <a:bodyPr/>
        <a:lstStyle/>
        <a:p>
          <a:endParaRPr lang="zh-TW" altLang="en-US" sz="2800">
            <a:latin typeface="標楷體" panose="03000509000000000000" pitchFamily="65" charset="-120"/>
            <a:ea typeface="標楷體" panose="03000509000000000000" pitchFamily="65" charset="-120"/>
          </a:endParaRPr>
        </a:p>
      </dgm:t>
    </dgm:pt>
    <dgm:pt modelId="{1762D937-986E-4E49-A4AE-0FC3043C8C3B}" type="sibTrans" cxnId="{67C0876B-C04F-4384-BD79-CC4786AEB4D6}">
      <dgm:prSet/>
      <dgm:spPr/>
      <dgm:t>
        <a:bodyPr/>
        <a:lstStyle/>
        <a:p>
          <a:endParaRPr lang="zh-TW" altLang="en-US" sz="2800">
            <a:latin typeface="標楷體" panose="03000509000000000000" pitchFamily="65" charset="-120"/>
            <a:ea typeface="標楷體" panose="03000509000000000000" pitchFamily="65" charset="-120"/>
          </a:endParaRPr>
        </a:p>
      </dgm:t>
    </dgm:pt>
    <dgm:pt modelId="{A9B41A5C-6A83-40D1-89BE-4B9230D129D5}" type="pres">
      <dgm:prSet presAssocID="{B7767CC6-7A6E-43C0-99D0-71D4C8C328C9}" presName="Name0" presStyleCnt="0">
        <dgm:presLayoutVars>
          <dgm:chMax val="5"/>
          <dgm:chPref val="5"/>
          <dgm:dir/>
          <dgm:animLvl val="lvl"/>
        </dgm:presLayoutVars>
      </dgm:prSet>
      <dgm:spPr/>
    </dgm:pt>
    <dgm:pt modelId="{9A166516-C9E6-43FA-A74D-5425DFF85E66}" type="pres">
      <dgm:prSet presAssocID="{06318893-41F8-475E-8CC4-3C4088F9A253}" presName="parentText1" presStyleLbl="node1" presStyleIdx="0" presStyleCnt="3">
        <dgm:presLayoutVars>
          <dgm:chMax/>
          <dgm:chPref val="3"/>
          <dgm:bulletEnabled val="1"/>
        </dgm:presLayoutVars>
      </dgm:prSet>
      <dgm:spPr/>
    </dgm:pt>
    <dgm:pt modelId="{56FEACFC-2F34-41DC-918A-97B6CAACF331}" type="pres">
      <dgm:prSet presAssocID="{06318893-41F8-475E-8CC4-3C4088F9A253}" presName="childText1" presStyleLbl="solidAlignAcc1" presStyleIdx="0" presStyleCnt="3">
        <dgm:presLayoutVars>
          <dgm:chMax val="0"/>
          <dgm:chPref val="0"/>
          <dgm:bulletEnabled val="1"/>
        </dgm:presLayoutVars>
      </dgm:prSet>
      <dgm:spPr/>
    </dgm:pt>
    <dgm:pt modelId="{38791764-6B94-4CE5-87B5-63281BB45D13}" type="pres">
      <dgm:prSet presAssocID="{49F714D7-74C3-47D6-98C8-0523096168AE}" presName="parentText2" presStyleLbl="node1" presStyleIdx="1" presStyleCnt="3">
        <dgm:presLayoutVars>
          <dgm:chMax/>
          <dgm:chPref val="3"/>
          <dgm:bulletEnabled val="1"/>
        </dgm:presLayoutVars>
      </dgm:prSet>
      <dgm:spPr/>
    </dgm:pt>
    <dgm:pt modelId="{58881634-0512-43C1-998D-581250F90585}" type="pres">
      <dgm:prSet presAssocID="{49F714D7-74C3-47D6-98C8-0523096168AE}" presName="childText2" presStyleLbl="solidAlignAcc1" presStyleIdx="1" presStyleCnt="3">
        <dgm:presLayoutVars>
          <dgm:chMax val="0"/>
          <dgm:chPref val="0"/>
          <dgm:bulletEnabled val="1"/>
        </dgm:presLayoutVars>
      </dgm:prSet>
      <dgm:spPr/>
    </dgm:pt>
    <dgm:pt modelId="{B298EA3C-0A11-4309-9E21-0D4CCF7498A0}" type="pres">
      <dgm:prSet presAssocID="{1AF66BD9-7ACA-4D3C-9A18-ED5B495BADAF}" presName="parentText3" presStyleLbl="node1" presStyleIdx="2" presStyleCnt="3">
        <dgm:presLayoutVars>
          <dgm:chMax/>
          <dgm:chPref val="3"/>
          <dgm:bulletEnabled val="1"/>
        </dgm:presLayoutVars>
      </dgm:prSet>
      <dgm:spPr/>
    </dgm:pt>
    <dgm:pt modelId="{3EB0B4C4-6B5C-49A4-A0FC-0A093A1DD51A}" type="pres">
      <dgm:prSet presAssocID="{1AF66BD9-7ACA-4D3C-9A18-ED5B495BADAF}" presName="childText3" presStyleLbl="solidAlignAcc1" presStyleIdx="2" presStyleCnt="3">
        <dgm:presLayoutVars>
          <dgm:chMax val="0"/>
          <dgm:chPref val="0"/>
          <dgm:bulletEnabled val="1"/>
        </dgm:presLayoutVars>
      </dgm:prSet>
      <dgm:spPr/>
    </dgm:pt>
  </dgm:ptLst>
  <dgm:cxnLst>
    <dgm:cxn modelId="{8C2E680A-0A6B-4186-A10E-B50521C0B807}" type="presOf" srcId="{D92A0017-2455-49C5-856D-DA52BB9D98A8}" destId="{56FEACFC-2F34-41DC-918A-97B6CAACF331}" srcOrd="0" destOrd="0" presId="urn:microsoft.com/office/officeart/2009/3/layout/IncreasingArrowsProcess"/>
    <dgm:cxn modelId="{95880D0F-A308-4753-A59C-F6BE06BE7446}" srcId="{B7767CC6-7A6E-43C0-99D0-71D4C8C328C9}" destId="{1AF66BD9-7ACA-4D3C-9A18-ED5B495BADAF}" srcOrd="2" destOrd="0" parTransId="{0D2303F3-0B96-4004-A9B8-692D2A8DF235}" sibTransId="{826162DB-4427-49C5-ABE5-C95187D7A45B}"/>
    <dgm:cxn modelId="{034AA631-FFF3-4D18-A776-E8E04436E0EB}" type="presOf" srcId="{DF405BE4-5813-4F4E-81BC-AB9423195627}" destId="{58881634-0512-43C1-998D-581250F90585}" srcOrd="0" destOrd="0" presId="urn:microsoft.com/office/officeart/2009/3/layout/IncreasingArrowsProcess"/>
    <dgm:cxn modelId="{8A5ADA35-281E-4875-AF15-134674494C7F}" type="presOf" srcId="{B7767CC6-7A6E-43C0-99D0-71D4C8C328C9}" destId="{A9B41A5C-6A83-40D1-89BE-4B9230D129D5}" srcOrd="0" destOrd="0" presId="urn:microsoft.com/office/officeart/2009/3/layout/IncreasingArrowsProcess"/>
    <dgm:cxn modelId="{A443673C-1BC0-4DB3-8EF0-DADBC7C96435}" type="presOf" srcId="{05F0FCCC-FA83-46A8-8699-8B9AEEC53C83}" destId="{3EB0B4C4-6B5C-49A4-A0FC-0A093A1DD51A}" srcOrd="0" destOrd="0" presId="urn:microsoft.com/office/officeart/2009/3/layout/IncreasingArrowsProcess"/>
    <dgm:cxn modelId="{67C0876B-C04F-4384-BD79-CC4786AEB4D6}" srcId="{1AF66BD9-7ACA-4D3C-9A18-ED5B495BADAF}" destId="{05F0FCCC-FA83-46A8-8699-8B9AEEC53C83}" srcOrd="0" destOrd="0" parTransId="{3EFB1A43-DF6F-477E-ACD7-1B1B49B6BD98}" sibTransId="{1762D937-986E-4E49-A4AE-0FC3043C8C3B}"/>
    <dgm:cxn modelId="{F8A8C797-E3BC-4D89-AB1C-97181B1AD0A1}" srcId="{B7767CC6-7A6E-43C0-99D0-71D4C8C328C9}" destId="{49F714D7-74C3-47D6-98C8-0523096168AE}" srcOrd="1" destOrd="0" parTransId="{3AAB2C8B-7A68-4DA0-888F-57A50DE60005}" sibTransId="{3211DD79-1762-4692-9403-03820FEB4842}"/>
    <dgm:cxn modelId="{5CCFE69E-5549-4DC8-A58A-F928C20DC289}" type="presOf" srcId="{1AF66BD9-7ACA-4D3C-9A18-ED5B495BADAF}" destId="{B298EA3C-0A11-4309-9E21-0D4CCF7498A0}" srcOrd="0" destOrd="0" presId="urn:microsoft.com/office/officeart/2009/3/layout/IncreasingArrowsProcess"/>
    <dgm:cxn modelId="{0097EEA7-597C-4179-A911-53E081A28304}" type="presOf" srcId="{49F714D7-74C3-47D6-98C8-0523096168AE}" destId="{38791764-6B94-4CE5-87B5-63281BB45D13}" srcOrd="0" destOrd="0" presId="urn:microsoft.com/office/officeart/2009/3/layout/IncreasingArrowsProcess"/>
    <dgm:cxn modelId="{B20F3FB7-D25C-4688-86F9-52E3C89935AF}" srcId="{B7767CC6-7A6E-43C0-99D0-71D4C8C328C9}" destId="{06318893-41F8-475E-8CC4-3C4088F9A253}" srcOrd="0" destOrd="0" parTransId="{34622AB9-AECC-4C7F-9E92-139A4BAD2D04}" sibTransId="{4C4477B6-CA3F-4D9B-B1A7-DF9A6C8F9445}"/>
    <dgm:cxn modelId="{B089E9BD-88CD-49F3-9176-76E6EEE77405}" type="presOf" srcId="{06318893-41F8-475E-8CC4-3C4088F9A253}" destId="{9A166516-C9E6-43FA-A74D-5425DFF85E66}" srcOrd="0" destOrd="0" presId="urn:microsoft.com/office/officeart/2009/3/layout/IncreasingArrowsProcess"/>
    <dgm:cxn modelId="{D40F5DCA-FB58-41A4-9590-9207400413B4}" srcId="{49F714D7-74C3-47D6-98C8-0523096168AE}" destId="{DF405BE4-5813-4F4E-81BC-AB9423195627}" srcOrd="0" destOrd="0" parTransId="{E0E4C84B-A50F-4B90-A6EF-0EE2C556FCD1}" sibTransId="{275B854C-5824-4FE7-A9CA-E5A02C951D67}"/>
    <dgm:cxn modelId="{8B7A47DE-74C2-461D-8EDD-464388D3D58F}" srcId="{06318893-41F8-475E-8CC4-3C4088F9A253}" destId="{D92A0017-2455-49C5-856D-DA52BB9D98A8}" srcOrd="0" destOrd="0" parTransId="{3B7D6283-0C2D-4099-81D5-36A3FF6765AB}" sibTransId="{E0F08D1E-86F9-450C-B341-358F8B1E7137}"/>
    <dgm:cxn modelId="{81648B8A-A1A2-4996-A8C7-C5AEEEF5B196}" type="presParOf" srcId="{A9B41A5C-6A83-40D1-89BE-4B9230D129D5}" destId="{9A166516-C9E6-43FA-A74D-5425DFF85E66}" srcOrd="0" destOrd="0" presId="urn:microsoft.com/office/officeart/2009/3/layout/IncreasingArrowsProcess"/>
    <dgm:cxn modelId="{BC8BA4B0-368A-4958-A3D4-9FF7AF701DAA}" type="presParOf" srcId="{A9B41A5C-6A83-40D1-89BE-4B9230D129D5}" destId="{56FEACFC-2F34-41DC-918A-97B6CAACF331}" srcOrd="1" destOrd="0" presId="urn:microsoft.com/office/officeart/2009/3/layout/IncreasingArrowsProcess"/>
    <dgm:cxn modelId="{B57F5F29-164C-445E-909F-CC2BCCA00C6A}" type="presParOf" srcId="{A9B41A5C-6A83-40D1-89BE-4B9230D129D5}" destId="{38791764-6B94-4CE5-87B5-63281BB45D13}" srcOrd="2" destOrd="0" presId="urn:microsoft.com/office/officeart/2009/3/layout/IncreasingArrowsProcess"/>
    <dgm:cxn modelId="{94F7BAC9-926F-4DF8-B4D6-C414DD26220F}" type="presParOf" srcId="{A9B41A5C-6A83-40D1-89BE-4B9230D129D5}" destId="{58881634-0512-43C1-998D-581250F90585}" srcOrd="3" destOrd="0" presId="urn:microsoft.com/office/officeart/2009/3/layout/IncreasingArrowsProcess"/>
    <dgm:cxn modelId="{4BD4385C-8A30-4F55-A27A-A6EC67EEB78E}" type="presParOf" srcId="{A9B41A5C-6A83-40D1-89BE-4B9230D129D5}" destId="{B298EA3C-0A11-4309-9E21-0D4CCF7498A0}" srcOrd="4" destOrd="0" presId="urn:microsoft.com/office/officeart/2009/3/layout/IncreasingArrowsProcess"/>
    <dgm:cxn modelId="{3CA4D15C-95BB-4AD2-B4EB-8B8484B8C152}" type="presParOf" srcId="{A9B41A5C-6A83-40D1-89BE-4B9230D129D5}" destId="{3EB0B4C4-6B5C-49A4-A0FC-0A093A1DD51A}" srcOrd="5"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762DF15-C0D6-4089-89E2-39E9AC87A817}"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zh-TW" altLang="en-US"/>
        </a:p>
      </dgm:t>
    </dgm:pt>
    <dgm:pt modelId="{34877A26-34ED-496B-8C45-D6CD9D95ADEA}">
      <dgm:prSet phldrT="[文字]" custT="1"/>
      <dgm:spPr/>
      <dgm:t>
        <a:bodyPr/>
        <a:lstStyle/>
        <a:p>
          <a:r>
            <a:rPr lang="zh-TW" altLang="en-US" sz="2000" b="1" dirty="0">
              <a:latin typeface="標楷體" panose="03000509000000000000" pitchFamily="65" charset="-120"/>
              <a:ea typeface="標楷體" panose="03000509000000000000" pitchFamily="65" charset="-120"/>
            </a:rPr>
            <a:t>求生存</a:t>
          </a:r>
        </a:p>
      </dgm:t>
    </dgm:pt>
    <dgm:pt modelId="{7D4E1E0F-6457-4BB6-9A25-CBBB4D9C0930}" type="parTrans" cxnId="{83DF2B76-FAF4-43EA-BF8F-211F15FA0C2E}">
      <dgm:prSet/>
      <dgm:spPr/>
      <dgm:t>
        <a:bodyPr/>
        <a:lstStyle/>
        <a:p>
          <a:endParaRPr lang="zh-TW" altLang="en-US" sz="2000" b="1">
            <a:latin typeface="標楷體" panose="03000509000000000000" pitchFamily="65" charset="-120"/>
            <a:ea typeface="標楷體" panose="03000509000000000000" pitchFamily="65" charset="-120"/>
          </a:endParaRPr>
        </a:p>
      </dgm:t>
    </dgm:pt>
    <dgm:pt modelId="{BC607620-22A7-4922-B2E9-3ACF140D18A1}" type="sibTrans" cxnId="{83DF2B76-FAF4-43EA-BF8F-211F15FA0C2E}">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587597B8-0174-47F3-BD36-B57BBAB81008}">
      <dgm:prSet phldrT="[文字]" custT="1"/>
      <dgm:spPr/>
      <dgm:t>
        <a:bodyPr/>
        <a:lstStyle/>
        <a:p>
          <a:r>
            <a:rPr lang="zh-TW" altLang="en-US" sz="2000" b="1" dirty="0">
              <a:latin typeface="標楷體" panose="03000509000000000000" pitchFamily="65" charset="-120"/>
              <a:ea typeface="標楷體" panose="03000509000000000000" pitchFamily="65" charset="-120"/>
            </a:rPr>
            <a:t>了解對手</a:t>
          </a:r>
        </a:p>
      </dgm:t>
    </dgm:pt>
    <dgm:pt modelId="{958835F4-A33E-439E-B11D-F60469450679}" type="parTrans" cxnId="{8360EF00-57F2-4AB4-9776-11506E0DF896}">
      <dgm:prSet/>
      <dgm:spPr/>
      <dgm:t>
        <a:bodyPr/>
        <a:lstStyle/>
        <a:p>
          <a:endParaRPr lang="zh-TW" altLang="en-US" sz="2000" b="1">
            <a:latin typeface="標楷體" panose="03000509000000000000" pitchFamily="65" charset="-120"/>
            <a:ea typeface="標楷體" panose="03000509000000000000" pitchFamily="65" charset="-120"/>
          </a:endParaRPr>
        </a:p>
      </dgm:t>
    </dgm:pt>
    <dgm:pt modelId="{A2B600A0-3D3C-499B-BA3C-DC66406911CA}" type="sibTrans" cxnId="{8360EF00-57F2-4AB4-9776-11506E0DF896}">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25FBC459-4316-4FBE-B311-97F63BC66427}">
      <dgm:prSet phldrT="[文字]" custT="1"/>
      <dgm:spPr/>
      <dgm:t>
        <a:bodyPr/>
        <a:lstStyle/>
        <a:p>
          <a:r>
            <a:rPr lang="zh-TW" altLang="en-US" sz="2000" b="1" dirty="0">
              <a:latin typeface="標楷體" panose="03000509000000000000" pitchFamily="65" charset="-120"/>
              <a:ea typeface="標楷體" panose="03000509000000000000" pitchFamily="65" charset="-120"/>
            </a:rPr>
            <a:t>轉化衝突</a:t>
          </a:r>
        </a:p>
      </dgm:t>
    </dgm:pt>
    <dgm:pt modelId="{7A936CC3-423B-4321-ADC1-B3B149B4B738}" type="parTrans" cxnId="{056AAE7C-7025-4F49-A7D2-72C5DC1FC7C4}">
      <dgm:prSet/>
      <dgm:spPr/>
      <dgm:t>
        <a:bodyPr/>
        <a:lstStyle/>
        <a:p>
          <a:endParaRPr lang="zh-TW" altLang="en-US" sz="2000" b="1">
            <a:latin typeface="標楷體" panose="03000509000000000000" pitchFamily="65" charset="-120"/>
            <a:ea typeface="標楷體" panose="03000509000000000000" pitchFamily="65" charset="-120"/>
          </a:endParaRPr>
        </a:p>
      </dgm:t>
    </dgm:pt>
    <dgm:pt modelId="{B3EE8792-CA1E-4DA5-B10E-DF51B101C1D0}" type="sibTrans" cxnId="{056AAE7C-7025-4F49-A7D2-72C5DC1FC7C4}">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5D948039-ABA1-49EC-AF84-F133C73BE0C4}">
      <dgm:prSet phldrT="[文字]" custT="1"/>
      <dgm:spPr/>
      <dgm:t>
        <a:bodyPr/>
        <a:lstStyle/>
        <a:p>
          <a:r>
            <a:rPr lang="zh-TW" altLang="en-US" sz="2000" b="1" dirty="0">
              <a:latin typeface="標楷體" panose="03000509000000000000" pitchFamily="65" charset="-120"/>
              <a:ea typeface="標楷體" panose="03000509000000000000" pitchFamily="65" charset="-120"/>
            </a:rPr>
            <a:t>合作局勢</a:t>
          </a:r>
        </a:p>
      </dgm:t>
    </dgm:pt>
    <dgm:pt modelId="{C0F8CDEE-1A78-4AB5-A104-8ADCDA7BECBC}" type="parTrans" cxnId="{75BC6E7C-91EF-4979-9C22-9A16008862C5}">
      <dgm:prSet/>
      <dgm:spPr/>
      <dgm:t>
        <a:bodyPr/>
        <a:lstStyle/>
        <a:p>
          <a:endParaRPr lang="zh-TW" altLang="en-US" sz="2000" b="1">
            <a:latin typeface="標楷體" panose="03000509000000000000" pitchFamily="65" charset="-120"/>
            <a:ea typeface="標楷體" panose="03000509000000000000" pitchFamily="65" charset="-120"/>
          </a:endParaRPr>
        </a:p>
      </dgm:t>
    </dgm:pt>
    <dgm:pt modelId="{900029AF-F176-4A5B-A901-D2D33E4B3521}" type="sibTrans" cxnId="{75BC6E7C-91EF-4979-9C22-9A16008862C5}">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030DBDF9-5BA3-4C1E-9CFE-013A71BFE9FA}">
      <dgm:prSet phldrT="[文字]" custT="1"/>
      <dgm:spPr/>
      <dgm:t>
        <a:bodyPr/>
        <a:lstStyle/>
        <a:p>
          <a:r>
            <a:rPr lang="zh-TW" altLang="en-US" sz="2000" b="1" dirty="0">
              <a:latin typeface="標楷體" panose="03000509000000000000" pitchFamily="65" charset="-120"/>
              <a:ea typeface="標楷體" panose="03000509000000000000" pitchFamily="65" charset="-120"/>
            </a:rPr>
            <a:t>全勝共贏</a:t>
          </a:r>
        </a:p>
      </dgm:t>
    </dgm:pt>
    <dgm:pt modelId="{8D4AA899-164C-4470-9E03-A1C831856703}" type="parTrans" cxnId="{9C2B945A-D82A-46BD-9B38-2A9E5A85C2AC}">
      <dgm:prSet/>
      <dgm:spPr/>
      <dgm:t>
        <a:bodyPr/>
        <a:lstStyle/>
        <a:p>
          <a:endParaRPr lang="zh-TW" altLang="en-US" sz="2000" b="1">
            <a:latin typeface="標楷體" panose="03000509000000000000" pitchFamily="65" charset="-120"/>
            <a:ea typeface="標楷體" panose="03000509000000000000" pitchFamily="65" charset="-120"/>
          </a:endParaRPr>
        </a:p>
      </dgm:t>
    </dgm:pt>
    <dgm:pt modelId="{B436F371-96EB-4109-9DD6-43DAF8CFA49F}" type="sibTrans" cxnId="{9C2B945A-D82A-46BD-9B38-2A9E5A85C2AC}">
      <dgm:prSet/>
      <dgm:spPr/>
      <dgm:t>
        <a:bodyPr/>
        <a:lstStyle/>
        <a:p>
          <a:endParaRPr lang="zh-TW" altLang="en-US" sz="2000" b="1">
            <a:latin typeface="標楷體" panose="03000509000000000000" pitchFamily="65" charset="-120"/>
            <a:ea typeface="標楷體" panose="03000509000000000000" pitchFamily="65" charset="-120"/>
          </a:endParaRPr>
        </a:p>
      </dgm:t>
    </dgm:pt>
    <dgm:pt modelId="{88D789EC-F982-42CD-BB77-08B5744FEB8F}" type="pres">
      <dgm:prSet presAssocID="{9762DF15-C0D6-4089-89E2-39E9AC87A817}" presName="diagram" presStyleCnt="0">
        <dgm:presLayoutVars>
          <dgm:dir/>
          <dgm:resizeHandles val="exact"/>
        </dgm:presLayoutVars>
      </dgm:prSet>
      <dgm:spPr/>
    </dgm:pt>
    <dgm:pt modelId="{40882D8B-41F0-4862-A78F-B341D9571E2F}" type="pres">
      <dgm:prSet presAssocID="{34877A26-34ED-496B-8C45-D6CD9D95ADEA}" presName="node" presStyleLbl="node1" presStyleIdx="0" presStyleCnt="5">
        <dgm:presLayoutVars>
          <dgm:bulletEnabled val="1"/>
        </dgm:presLayoutVars>
      </dgm:prSet>
      <dgm:spPr/>
    </dgm:pt>
    <dgm:pt modelId="{42499D17-86B9-4B57-B537-9D2D55D3646B}" type="pres">
      <dgm:prSet presAssocID="{BC607620-22A7-4922-B2E9-3ACF140D18A1}" presName="sibTrans" presStyleLbl="sibTrans2D1" presStyleIdx="0" presStyleCnt="4"/>
      <dgm:spPr/>
    </dgm:pt>
    <dgm:pt modelId="{20C49D0C-8750-4C55-986C-1BBDE6C86233}" type="pres">
      <dgm:prSet presAssocID="{BC607620-22A7-4922-B2E9-3ACF140D18A1}" presName="connectorText" presStyleLbl="sibTrans2D1" presStyleIdx="0" presStyleCnt="4"/>
      <dgm:spPr/>
    </dgm:pt>
    <dgm:pt modelId="{7BCC041D-9935-4124-A0F3-18B57D31E41E}" type="pres">
      <dgm:prSet presAssocID="{587597B8-0174-47F3-BD36-B57BBAB81008}" presName="node" presStyleLbl="node1" presStyleIdx="1" presStyleCnt="5">
        <dgm:presLayoutVars>
          <dgm:bulletEnabled val="1"/>
        </dgm:presLayoutVars>
      </dgm:prSet>
      <dgm:spPr/>
    </dgm:pt>
    <dgm:pt modelId="{4C539994-B1DD-48F7-A1EB-E7E32D32660A}" type="pres">
      <dgm:prSet presAssocID="{A2B600A0-3D3C-499B-BA3C-DC66406911CA}" presName="sibTrans" presStyleLbl="sibTrans2D1" presStyleIdx="1" presStyleCnt="4"/>
      <dgm:spPr/>
    </dgm:pt>
    <dgm:pt modelId="{2261C357-CDF9-4663-B950-9E04C0B13E7C}" type="pres">
      <dgm:prSet presAssocID="{A2B600A0-3D3C-499B-BA3C-DC66406911CA}" presName="connectorText" presStyleLbl="sibTrans2D1" presStyleIdx="1" presStyleCnt="4"/>
      <dgm:spPr/>
    </dgm:pt>
    <dgm:pt modelId="{6ED512F3-7A6F-46D6-834E-888DA469F0A0}" type="pres">
      <dgm:prSet presAssocID="{25FBC459-4316-4FBE-B311-97F63BC66427}" presName="node" presStyleLbl="node1" presStyleIdx="2" presStyleCnt="5">
        <dgm:presLayoutVars>
          <dgm:bulletEnabled val="1"/>
        </dgm:presLayoutVars>
      </dgm:prSet>
      <dgm:spPr/>
    </dgm:pt>
    <dgm:pt modelId="{6F2D9ABA-DC41-4CDB-9F46-650FB377C1C6}" type="pres">
      <dgm:prSet presAssocID="{B3EE8792-CA1E-4DA5-B10E-DF51B101C1D0}" presName="sibTrans" presStyleLbl="sibTrans2D1" presStyleIdx="2" presStyleCnt="4"/>
      <dgm:spPr/>
    </dgm:pt>
    <dgm:pt modelId="{9FC2D3CC-8FE9-456B-9CBF-F7F9ADAF9133}" type="pres">
      <dgm:prSet presAssocID="{B3EE8792-CA1E-4DA5-B10E-DF51B101C1D0}" presName="connectorText" presStyleLbl="sibTrans2D1" presStyleIdx="2" presStyleCnt="4"/>
      <dgm:spPr/>
    </dgm:pt>
    <dgm:pt modelId="{3B4EC94C-78FC-40BF-B1D8-210CF17D407F}" type="pres">
      <dgm:prSet presAssocID="{5D948039-ABA1-49EC-AF84-F133C73BE0C4}" presName="node" presStyleLbl="node1" presStyleIdx="3" presStyleCnt="5">
        <dgm:presLayoutVars>
          <dgm:bulletEnabled val="1"/>
        </dgm:presLayoutVars>
      </dgm:prSet>
      <dgm:spPr/>
    </dgm:pt>
    <dgm:pt modelId="{44D7DAF1-CADB-47B9-8E9C-74604D25892E}" type="pres">
      <dgm:prSet presAssocID="{900029AF-F176-4A5B-A901-D2D33E4B3521}" presName="sibTrans" presStyleLbl="sibTrans2D1" presStyleIdx="3" presStyleCnt="4"/>
      <dgm:spPr/>
    </dgm:pt>
    <dgm:pt modelId="{A836AC98-241A-427E-BA53-6945D581AF95}" type="pres">
      <dgm:prSet presAssocID="{900029AF-F176-4A5B-A901-D2D33E4B3521}" presName="connectorText" presStyleLbl="sibTrans2D1" presStyleIdx="3" presStyleCnt="4"/>
      <dgm:spPr/>
    </dgm:pt>
    <dgm:pt modelId="{FA5E8744-3E99-4C8F-9E7C-784CA4FAA223}" type="pres">
      <dgm:prSet presAssocID="{030DBDF9-5BA3-4C1E-9CFE-013A71BFE9FA}" presName="node" presStyleLbl="node1" presStyleIdx="4" presStyleCnt="5">
        <dgm:presLayoutVars>
          <dgm:bulletEnabled val="1"/>
        </dgm:presLayoutVars>
      </dgm:prSet>
      <dgm:spPr/>
    </dgm:pt>
  </dgm:ptLst>
  <dgm:cxnLst>
    <dgm:cxn modelId="{8360EF00-57F2-4AB4-9776-11506E0DF896}" srcId="{9762DF15-C0D6-4089-89E2-39E9AC87A817}" destId="{587597B8-0174-47F3-BD36-B57BBAB81008}" srcOrd="1" destOrd="0" parTransId="{958835F4-A33E-439E-B11D-F60469450679}" sibTransId="{A2B600A0-3D3C-499B-BA3C-DC66406911CA}"/>
    <dgm:cxn modelId="{27C2B506-04EB-4516-AD9F-A7AFB6834E3C}" type="presOf" srcId="{9762DF15-C0D6-4089-89E2-39E9AC87A817}" destId="{88D789EC-F982-42CD-BB77-08B5744FEB8F}" srcOrd="0" destOrd="0" presId="urn:microsoft.com/office/officeart/2005/8/layout/process5"/>
    <dgm:cxn modelId="{02FFBF15-DE3E-464C-AF6C-52C3D97B924C}" type="presOf" srcId="{A2B600A0-3D3C-499B-BA3C-DC66406911CA}" destId="{2261C357-CDF9-4663-B950-9E04C0B13E7C}" srcOrd="1" destOrd="0" presId="urn:microsoft.com/office/officeart/2005/8/layout/process5"/>
    <dgm:cxn modelId="{D2468E1E-2181-47F4-BEBE-A3CE9BA25492}" type="presOf" srcId="{B3EE8792-CA1E-4DA5-B10E-DF51B101C1D0}" destId="{6F2D9ABA-DC41-4CDB-9F46-650FB377C1C6}" srcOrd="0" destOrd="0" presId="urn:microsoft.com/office/officeart/2005/8/layout/process5"/>
    <dgm:cxn modelId="{1A9D2530-CDC0-4399-9233-994A6FB3353A}" type="presOf" srcId="{030DBDF9-5BA3-4C1E-9CFE-013A71BFE9FA}" destId="{FA5E8744-3E99-4C8F-9E7C-784CA4FAA223}" srcOrd="0" destOrd="0" presId="urn:microsoft.com/office/officeart/2005/8/layout/process5"/>
    <dgm:cxn modelId="{E8A21D3F-6318-47DD-888D-23EB976135B5}" type="presOf" srcId="{25FBC459-4316-4FBE-B311-97F63BC66427}" destId="{6ED512F3-7A6F-46D6-834E-888DA469F0A0}" srcOrd="0" destOrd="0" presId="urn:microsoft.com/office/officeart/2005/8/layout/process5"/>
    <dgm:cxn modelId="{A5CC385B-20F4-4BA7-96E9-B7ACFDF73D87}" type="presOf" srcId="{587597B8-0174-47F3-BD36-B57BBAB81008}" destId="{7BCC041D-9935-4124-A0F3-18B57D31E41E}" srcOrd="0" destOrd="0" presId="urn:microsoft.com/office/officeart/2005/8/layout/process5"/>
    <dgm:cxn modelId="{A4FE3D41-A950-4B46-97E6-E572E2AAFD1E}" type="presOf" srcId="{B3EE8792-CA1E-4DA5-B10E-DF51B101C1D0}" destId="{9FC2D3CC-8FE9-456B-9CBF-F7F9ADAF9133}" srcOrd="1" destOrd="0" presId="urn:microsoft.com/office/officeart/2005/8/layout/process5"/>
    <dgm:cxn modelId="{E6D90649-A66B-4E7C-B679-EEB52EC708BD}" type="presOf" srcId="{A2B600A0-3D3C-499B-BA3C-DC66406911CA}" destId="{4C539994-B1DD-48F7-A1EB-E7E32D32660A}" srcOrd="0" destOrd="0" presId="urn:microsoft.com/office/officeart/2005/8/layout/process5"/>
    <dgm:cxn modelId="{83DF2B76-FAF4-43EA-BF8F-211F15FA0C2E}" srcId="{9762DF15-C0D6-4089-89E2-39E9AC87A817}" destId="{34877A26-34ED-496B-8C45-D6CD9D95ADEA}" srcOrd="0" destOrd="0" parTransId="{7D4E1E0F-6457-4BB6-9A25-CBBB4D9C0930}" sibTransId="{BC607620-22A7-4922-B2E9-3ACF140D18A1}"/>
    <dgm:cxn modelId="{5ABB3858-C086-4FE4-B8CA-56A69A10A97B}" type="presOf" srcId="{900029AF-F176-4A5B-A901-D2D33E4B3521}" destId="{A836AC98-241A-427E-BA53-6945D581AF95}" srcOrd="1" destOrd="0" presId="urn:microsoft.com/office/officeart/2005/8/layout/process5"/>
    <dgm:cxn modelId="{9C2B945A-D82A-46BD-9B38-2A9E5A85C2AC}" srcId="{9762DF15-C0D6-4089-89E2-39E9AC87A817}" destId="{030DBDF9-5BA3-4C1E-9CFE-013A71BFE9FA}" srcOrd="4" destOrd="0" parTransId="{8D4AA899-164C-4470-9E03-A1C831856703}" sibTransId="{B436F371-96EB-4109-9DD6-43DAF8CFA49F}"/>
    <dgm:cxn modelId="{75BC6E7C-91EF-4979-9C22-9A16008862C5}" srcId="{9762DF15-C0D6-4089-89E2-39E9AC87A817}" destId="{5D948039-ABA1-49EC-AF84-F133C73BE0C4}" srcOrd="3" destOrd="0" parTransId="{C0F8CDEE-1A78-4AB5-A104-8ADCDA7BECBC}" sibTransId="{900029AF-F176-4A5B-A901-D2D33E4B3521}"/>
    <dgm:cxn modelId="{056AAE7C-7025-4F49-A7D2-72C5DC1FC7C4}" srcId="{9762DF15-C0D6-4089-89E2-39E9AC87A817}" destId="{25FBC459-4316-4FBE-B311-97F63BC66427}" srcOrd="2" destOrd="0" parTransId="{7A936CC3-423B-4321-ADC1-B3B149B4B738}" sibTransId="{B3EE8792-CA1E-4DA5-B10E-DF51B101C1D0}"/>
    <dgm:cxn modelId="{B0B95989-8D72-435B-9B57-CAFB122FF3A0}" type="presOf" srcId="{5D948039-ABA1-49EC-AF84-F133C73BE0C4}" destId="{3B4EC94C-78FC-40BF-B1D8-210CF17D407F}" srcOrd="0" destOrd="0" presId="urn:microsoft.com/office/officeart/2005/8/layout/process5"/>
    <dgm:cxn modelId="{605E2996-9F2A-4FB7-A966-BD476DE81668}" type="presOf" srcId="{BC607620-22A7-4922-B2E9-3ACF140D18A1}" destId="{20C49D0C-8750-4C55-986C-1BBDE6C86233}" srcOrd="1" destOrd="0" presId="urn:microsoft.com/office/officeart/2005/8/layout/process5"/>
    <dgm:cxn modelId="{D904D5DE-1007-4DD9-AE5B-5E3D21001383}" type="presOf" srcId="{34877A26-34ED-496B-8C45-D6CD9D95ADEA}" destId="{40882D8B-41F0-4862-A78F-B341D9571E2F}" srcOrd="0" destOrd="0" presId="urn:microsoft.com/office/officeart/2005/8/layout/process5"/>
    <dgm:cxn modelId="{421D80E4-E443-47A9-B438-34E1FA30A101}" type="presOf" srcId="{900029AF-F176-4A5B-A901-D2D33E4B3521}" destId="{44D7DAF1-CADB-47B9-8E9C-74604D25892E}" srcOrd="0" destOrd="0" presId="urn:microsoft.com/office/officeart/2005/8/layout/process5"/>
    <dgm:cxn modelId="{0F8D2DF5-2FF2-4AF7-9B90-62FB00A6BF9B}" type="presOf" srcId="{BC607620-22A7-4922-B2E9-3ACF140D18A1}" destId="{42499D17-86B9-4B57-B537-9D2D55D3646B}" srcOrd="0" destOrd="0" presId="urn:microsoft.com/office/officeart/2005/8/layout/process5"/>
    <dgm:cxn modelId="{46B5DDE8-BDC3-439C-A6D1-33278B1790BD}" type="presParOf" srcId="{88D789EC-F982-42CD-BB77-08B5744FEB8F}" destId="{40882D8B-41F0-4862-A78F-B341D9571E2F}" srcOrd="0" destOrd="0" presId="urn:microsoft.com/office/officeart/2005/8/layout/process5"/>
    <dgm:cxn modelId="{C07C3D7C-8521-4BDA-8446-A91BDADDA1E6}" type="presParOf" srcId="{88D789EC-F982-42CD-BB77-08B5744FEB8F}" destId="{42499D17-86B9-4B57-B537-9D2D55D3646B}" srcOrd="1" destOrd="0" presId="urn:microsoft.com/office/officeart/2005/8/layout/process5"/>
    <dgm:cxn modelId="{6855C5B6-578B-498F-878E-2763E48CE38F}" type="presParOf" srcId="{42499D17-86B9-4B57-B537-9D2D55D3646B}" destId="{20C49D0C-8750-4C55-986C-1BBDE6C86233}" srcOrd="0" destOrd="0" presId="urn:microsoft.com/office/officeart/2005/8/layout/process5"/>
    <dgm:cxn modelId="{B702EE83-26B6-49C8-8CE9-2A20BD484C60}" type="presParOf" srcId="{88D789EC-F982-42CD-BB77-08B5744FEB8F}" destId="{7BCC041D-9935-4124-A0F3-18B57D31E41E}" srcOrd="2" destOrd="0" presId="urn:microsoft.com/office/officeart/2005/8/layout/process5"/>
    <dgm:cxn modelId="{60529C2E-439A-4BD2-967D-8FF27BD6B149}" type="presParOf" srcId="{88D789EC-F982-42CD-BB77-08B5744FEB8F}" destId="{4C539994-B1DD-48F7-A1EB-E7E32D32660A}" srcOrd="3" destOrd="0" presId="urn:microsoft.com/office/officeart/2005/8/layout/process5"/>
    <dgm:cxn modelId="{D9214DE3-FFFD-453F-91C5-63B0B2E1BCB1}" type="presParOf" srcId="{4C539994-B1DD-48F7-A1EB-E7E32D32660A}" destId="{2261C357-CDF9-4663-B950-9E04C0B13E7C}" srcOrd="0" destOrd="0" presId="urn:microsoft.com/office/officeart/2005/8/layout/process5"/>
    <dgm:cxn modelId="{5CE6DC80-84B3-4E2B-9ADA-286C0BE26360}" type="presParOf" srcId="{88D789EC-F982-42CD-BB77-08B5744FEB8F}" destId="{6ED512F3-7A6F-46D6-834E-888DA469F0A0}" srcOrd="4" destOrd="0" presId="urn:microsoft.com/office/officeart/2005/8/layout/process5"/>
    <dgm:cxn modelId="{CCA0F746-A34A-4E01-B51F-898B19EBCBB0}" type="presParOf" srcId="{88D789EC-F982-42CD-BB77-08B5744FEB8F}" destId="{6F2D9ABA-DC41-4CDB-9F46-650FB377C1C6}" srcOrd="5" destOrd="0" presId="urn:microsoft.com/office/officeart/2005/8/layout/process5"/>
    <dgm:cxn modelId="{ED1F6E7C-DB54-4F47-9ACD-30E368B1AADB}" type="presParOf" srcId="{6F2D9ABA-DC41-4CDB-9F46-650FB377C1C6}" destId="{9FC2D3CC-8FE9-456B-9CBF-F7F9ADAF9133}" srcOrd="0" destOrd="0" presId="urn:microsoft.com/office/officeart/2005/8/layout/process5"/>
    <dgm:cxn modelId="{543F7F4D-7060-49A1-9289-EAF4287BA8DE}" type="presParOf" srcId="{88D789EC-F982-42CD-BB77-08B5744FEB8F}" destId="{3B4EC94C-78FC-40BF-B1D8-210CF17D407F}" srcOrd="6" destOrd="0" presId="urn:microsoft.com/office/officeart/2005/8/layout/process5"/>
    <dgm:cxn modelId="{7167581B-8FDD-459F-A958-18B597C18043}" type="presParOf" srcId="{88D789EC-F982-42CD-BB77-08B5744FEB8F}" destId="{44D7DAF1-CADB-47B9-8E9C-74604D25892E}" srcOrd="7" destOrd="0" presId="urn:microsoft.com/office/officeart/2005/8/layout/process5"/>
    <dgm:cxn modelId="{9C563929-D42C-41AB-AC60-0BFE2B169BD5}" type="presParOf" srcId="{44D7DAF1-CADB-47B9-8E9C-74604D25892E}" destId="{A836AC98-241A-427E-BA53-6945D581AF95}" srcOrd="0" destOrd="0" presId="urn:microsoft.com/office/officeart/2005/8/layout/process5"/>
    <dgm:cxn modelId="{826EE9E5-2EFE-4A78-A64B-373445AF17CB}" type="presParOf" srcId="{88D789EC-F982-42CD-BB77-08B5744FEB8F}" destId="{FA5E8744-3E99-4C8F-9E7C-784CA4FAA223}" srcOrd="8"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BF77F7-EAAB-4110-9A83-8312DD2ECAB0}" type="doc">
      <dgm:prSet loTypeId="urn:microsoft.com/office/officeart/2005/8/layout/vList3#2" loCatId="list" qsTypeId="urn:microsoft.com/office/officeart/2005/8/quickstyle/simple1" qsCatId="simple" csTypeId="urn:microsoft.com/office/officeart/2005/8/colors/colorful3" csCatId="colorful" phldr="1"/>
      <dgm:spPr/>
    </dgm:pt>
    <dgm:pt modelId="{39B31257-3821-4C5E-AFDD-6994D7436043}">
      <dgm:prSet phldrT="[文字]"/>
      <dgm:spPr/>
      <dgm:t>
        <a:bodyPr/>
        <a:lstStyle/>
        <a:p>
          <a:r>
            <a:rPr lang="zh-TW" altLang="en-US" b="1" dirty="0">
              <a:latin typeface="微軟正黑體" pitchFamily="34" charset="-120"/>
              <a:ea typeface="微軟正黑體" pitchFamily="34" charset="-120"/>
            </a:rPr>
            <a:t>覓食、領廚</a:t>
          </a:r>
        </a:p>
      </dgm:t>
    </dgm:pt>
    <dgm:pt modelId="{278706E5-F8A0-4DB8-8017-E312EE6BB21B}" type="parTrans" cxnId="{9578D6A0-5D96-4352-A304-6C085836A865}">
      <dgm:prSet/>
      <dgm:spPr/>
      <dgm:t>
        <a:bodyPr/>
        <a:lstStyle/>
        <a:p>
          <a:endParaRPr lang="zh-TW" altLang="en-US"/>
        </a:p>
      </dgm:t>
    </dgm:pt>
    <dgm:pt modelId="{A4FB8B73-F9A2-4DA1-A4B3-8F565778591E}" type="sibTrans" cxnId="{9578D6A0-5D96-4352-A304-6C085836A865}">
      <dgm:prSet/>
      <dgm:spPr/>
      <dgm:t>
        <a:bodyPr/>
        <a:lstStyle/>
        <a:p>
          <a:endParaRPr lang="zh-TW" altLang="en-US"/>
        </a:p>
      </dgm:t>
    </dgm:pt>
    <dgm:pt modelId="{ABDDFC71-63F2-4B1E-8CE9-9C53EAB3C288}">
      <dgm:prSet phldrT="[文字]"/>
      <dgm:spPr/>
      <dgm:t>
        <a:bodyPr/>
        <a:lstStyle/>
        <a:p>
          <a:r>
            <a:rPr lang="en-US" altLang="zh-TW" dirty="0">
              <a:latin typeface="Arial Black" pitchFamily="34" charset="0"/>
            </a:rPr>
            <a:t>Air Closet</a:t>
          </a:r>
          <a:endParaRPr lang="zh-TW" altLang="en-US" dirty="0">
            <a:latin typeface="Arial Black" pitchFamily="34" charset="0"/>
          </a:endParaRPr>
        </a:p>
      </dgm:t>
    </dgm:pt>
    <dgm:pt modelId="{8AABFB0B-AEDE-4B10-9966-8520DF12BDF5}" type="parTrans" cxnId="{551265FA-9CAD-4735-88A8-D18D7BCF05D8}">
      <dgm:prSet/>
      <dgm:spPr/>
      <dgm:t>
        <a:bodyPr/>
        <a:lstStyle/>
        <a:p>
          <a:endParaRPr lang="zh-TW" altLang="en-US"/>
        </a:p>
      </dgm:t>
    </dgm:pt>
    <dgm:pt modelId="{C0C1938D-3951-4956-A3E8-21508123E794}" type="sibTrans" cxnId="{551265FA-9CAD-4735-88A8-D18D7BCF05D8}">
      <dgm:prSet/>
      <dgm:spPr/>
      <dgm:t>
        <a:bodyPr/>
        <a:lstStyle/>
        <a:p>
          <a:endParaRPr lang="zh-TW" altLang="en-US"/>
        </a:p>
      </dgm:t>
    </dgm:pt>
    <dgm:pt modelId="{0D5B0C34-7E40-4C14-887D-0EEF0777FD23}">
      <dgm:prSet phldrT="[文字]"/>
      <dgm:spPr/>
      <dgm:t>
        <a:bodyPr/>
        <a:lstStyle/>
        <a:p>
          <a:r>
            <a:rPr lang="en-US" altLang="zh-TW" dirty="0">
              <a:latin typeface="Arial Black" pitchFamily="34" charset="0"/>
            </a:rPr>
            <a:t>Air </a:t>
          </a:r>
          <a:r>
            <a:rPr lang="en-US" altLang="zh-TW" dirty="0" err="1">
              <a:latin typeface="Arial Black" pitchFamily="34" charset="0"/>
            </a:rPr>
            <a:t>bnb</a:t>
          </a:r>
          <a:endParaRPr lang="zh-TW" altLang="en-US" dirty="0">
            <a:latin typeface="Arial Black" pitchFamily="34" charset="0"/>
          </a:endParaRPr>
        </a:p>
      </dgm:t>
    </dgm:pt>
    <dgm:pt modelId="{7CC3687F-DA5A-4DE2-AD9A-BE92887923BF}" type="parTrans" cxnId="{944EBD91-0F06-4D74-B798-166ED64275D5}">
      <dgm:prSet/>
      <dgm:spPr/>
      <dgm:t>
        <a:bodyPr/>
        <a:lstStyle/>
        <a:p>
          <a:endParaRPr lang="zh-TW" altLang="en-US"/>
        </a:p>
      </dgm:t>
    </dgm:pt>
    <dgm:pt modelId="{91CDA6F9-37B6-4CC1-B9A7-383ACA296E51}" type="sibTrans" cxnId="{944EBD91-0F06-4D74-B798-166ED64275D5}">
      <dgm:prSet/>
      <dgm:spPr/>
      <dgm:t>
        <a:bodyPr/>
        <a:lstStyle/>
        <a:p>
          <a:endParaRPr lang="zh-TW" altLang="en-US"/>
        </a:p>
      </dgm:t>
    </dgm:pt>
    <dgm:pt modelId="{D0394D1E-DD12-41C8-80DC-8D98A82714A7}">
      <dgm:prSet phldrT="[文字]"/>
      <dgm:spPr/>
      <dgm:t>
        <a:bodyPr/>
        <a:lstStyle/>
        <a:p>
          <a:r>
            <a:rPr lang="en-US" altLang="zh-TW" dirty="0" err="1">
              <a:latin typeface="Arial Black" pitchFamily="34" charset="0"/>
            </a:rPr>
            <a:t>Uber</a:t>
          </a:r>
          <a:endParaRPr lang="zh-TW" altLang="en-US" dirty="0">
            <a:latin typeface="Arial Black" pitchFamily="34" charset="0"/>
          </a:endParaRPr>
        </a:p>
      </dgm:t>
    </dgm:pt>
    <dgm:pt modelId="{FEF7B14A-7D68-4F12-827A-4D2EB79BF931}" type="parTrans" cxnId="{8DB130EF-2D49-4C91-8531-8E690F090431}">
      <dgm:prSet/>
      <dgm:spPr/>
      <dgm:t>
        <a:bodyPr/>
        <a:lstStyle/>
        <a:p>
          <a:endParaRPr lang="zh-TW" altLang="en-US"/>
        </a:p>
      </dgm:t>
    </dgm:pt>
    <dgm:pt modelId="{A733949F-B03F-4494-ACC4-4E84B38FFCFE}" type="sibTrans" cxnId="{8DB130EF-2D49-4C91-8531-8E690F090431}">
      <dgm:prSet/>
      <dgm:spPr/>
      <dgm:t>
        <a:bodyPr/>
        <a:lstStyle/>
        <a:p>
          <a:endParaRPr lang="zh-TW" altLang="en-US"/>
        </a:p>
      </dgm:t>
    </dgm:pt>
    <dgm:pt modelId="{5C788AC7-DCC4-4D84-B086-2E1B0F5F2809}" type="pres">
      <dgm:prSet presAssocID="{C7BF77F7-EAAB-4110-9A83-8312DD2ECAB0}" presName="linearFlow" presStyleCnt="0">
        <dgm:presLayoutVars>
          <dgm:dir/>
          <dgm:resizeHandles val="exact"/>
        </dgm:presLayoutVars>
      </dgm:prSet>
      <dgm:spPr/>
    </dgm:pt>
    <dgm:pt modelId="{48716B80-FB37-4A18-9C74-0807DC3BFB1D}" type="pres">
      <dgm:prSet presAssocID="{39B31257-3821-4C5E-AFDD-6994D7436043}" presName="composite" presStyleCnt="0"/>
      <dgm:spPr/>
    </dgm:pt>
    <dgm:pt modelId="{CDEBAB29-1273-4418-91C0-B63765553AF2}" type="pres">
      <dgm:prSet presAssocID="{39B31257-3821-4C5E-AFDD-6994D7436043}" presName="imgShp" presStyleLbl="fgImgPlace1" presStyleIdx="0" presStyleCnt="4"/>
      <dgm:spPr>
        <a:blipFill rotWithShape="0">
          <a:blip xmlns:r="http://schemas.openxmlformats.org/officeDocument/2006/relationships" r:embed="rId1"/>
          <a:stretch>
            <a:fillRect/>
          </a:stretch>
        </a:blipFill>
      </dgm:spPr>
    </dgm:pt>
    <dgm:pt modelId="{F29E78AD-129C-4259-BB6A-430996E72445}" type="pres">
      <dgm:prSet presAssocID="{39B31257-3821-4C5E-AFDD-6994D7436043}" presName="txShp" presStyleLbl="node1" presStyleIdx="0" presStyleCnt="4">
        <dgm:presLayoutVars>
          <dgm:bulletEnabled val="1"/>
        </dgm:presLayoutVars>
      </dgm:prSet>
      <dgm:spPr/>
    </dgm:pt>
    <dgm:pt modelId="{A26107B5-9244-487E-8CDF-2AC2A09358F9}" type="pres">
      <dgm:prSet presAssocID="{A4FB8B73-F9A2-4DA1-A4B3-8F565778591E}" presName="spacing" presStyleCnt="0"/>
      <dgm:spPr/>
    </dgm:pt>
    <dgm:pt modelId="{92DE73E1-C7F0-47D7-BD6C-E57E021ED290}" type="pres">
      <dgm:prSet presAssocID="{ABDDFC71-63F2-4B1E-8CE9-9C53EAB3C288}" presName="composite" presStyleCnt="0"/>
      <dgm:spPr/>
    </dgm:pt>
    <dgm:pt modelId="{A073EAC7-4303-4548-8D68-6ECAC357F45D}" type="pres">
      <dgm:prSet presAssocID="{ABDDFC71-63F2-4B1E-8CE9-9C53EAB3C288}" presName="imgShp" presStyleLbl="fgImgPlace1" presStyleIdx="1" presStyleCnt="4"/>
      <dgm:spPr>
        <a:blipFill rotWithShape="0">
          <a:blip xmlns:r="http://schemas.openxmlformats.org/officeDocument/2006/relationships" r:embed="rId2"/>
          <a:stretch>
            <a:fillRect/>
          </a:stretch>
        </a:blipFill>
      </dgm:spPr>
    </dgm:pt>
    <dgm:pt modelId="{3B73C82F-5815-4779-9C8A-B0432733481F}" type="pres">
      <dgm:prSet presAssocID="{ABDDFC71-63F2-4B1E-8CE9-9C53EAB3C288}" presName="txShp" presStyleLbl="node1" presStyleIdx="1" presStyleCnt="4">
        <dgm:presLayoutVars>
          <dgm:bulletEnabled val="1"/>
        </dgm:presLayoutVars>
      </dgm:prSet>
      <dgm:spPr/>
    </dgm:pt>
    <dgm:pt modelId="{7390357C-C5F2-4F53-86AB-53CEA3E71715}" type="pres">
      <dgm:prSet presAssocID="{C0C1938D-3951-4956-A3E8-21508123E794}" presName="spacing" presStyleCnt="0"/>
      <dgm:spPr/>
    </dgm:pt>
    <dgm:pt modelId="{53A0CF16-05FB-41F7-BBE0-71EE333340D3}" type="pres">
      <dgm:prSet presAssocID="{0D5B0C34-7E40-4C14-887D-0EEF0777FD23}" presName="composite" presStyleCnt="0"/>
      <dgm:spPr/>
    </dgm:pt>
    <dgm:pt modelId="{479C5F80-9FAB-4DE7-9270-3297BDB89FA1}" type="pres">
      <dgm:prSet presAssocID="{0D5B0C34-7E40-4C14-887D-0EEF0777FD23}" presName="imgShp" presStyleLbl="fgImgPlace1" presStyleIdx="2" presStyleCnt="4"/>
      <dgm:spPr>
        <a:blipFill rotWithShape="0">
          <a:blip xmlns:r="http://schemas.openxmlformats.org/officeDocument/2006/relationships" r:embed="rId3"/>
          <a:stretch>
            <a:fillRect/>
          </a:stretch>
        </a:blipFill>
      </dgm:spPr>
    </dgm:pt>
    <dgm:pt modelId="{EC4904AE-02F0-412A-886F-5BAE5E041A45}" type="pres">
      <dgm:prSet presAssocID="{0D5B0C34-7E40-4C14-887D-0EEF0777FD23}" presName="txShp" presStyleLbl="node1" presStyleIdx="2" presStyleCnt="4">
        <dgm:presLayoutVars>
          <dgm:bulletEnabled val="1"/>
        </dgm:presLayoutVars>
      </dgm:prSet>
      <dgm:spPr/>
    </dgm:pt>
    <dgm:pt modelId="{A7E9D36A-7674-4FD3-AD54-E495F7275D0B}" type="pres">
      <dgm:prSet presAssocID="{91CDA6F9-37B6-4CC1-B9A7-383ACA296E51}" presName="spacing" presStyleCnt="0"/>
      <dgm:spPr/>
    </dgm:pt>
    <dgm:pt modelId="{77D67D11-D915-4F90-9FD9-2022212932BD}" type="pres">
      <dgm:prSet presAssocID="{D0394D1E-DD12-41C8-80DC-8D98A82714A7}" presName="composite" presStyleCnt="0"/>
      <dgm:spPr/>
    </dgm:pt>
    <dgm:pt modelId="{09FBB2A5-8270-427A-B8B4-5232B962FF6C}" type="pres">
      <dgm:prSet presAssocID="{D0394D1E-DD12-41C8-80DC-8D98A82714A7}" presName="imgShp" presStyleLbl="fgImgPlace1" presStyleIdx="3" presStyleCnt="4"/>
      <dgm:spPr>
        <a:blipFill rotWithShape="0">
          <a:blip xmlns:r="http://schemas.openxmlformats.org/officeDocument/2006/relationships" r:embed="rId4"/>
          <a:stretch>
            <a:fillRect/>
          </a:stretch>
        </a:blipFill>
      </dgm:spPr>
    </dgm:pt>
    <dgm:pt modelId="{674DA0D2-C40E-4121-B348-E434C740D171}" type="pres">
      <dgm:prSet presAssocID="{D0394D1E-DD12-41C8-80DC-8D98A82714A7}" presName="txShp" presStyleLbl="node1" presStyleIdx="3" presStyleCnt="4">
        <dgm:presLayoutVars>
          <dgm:bulletEnabled val="1"/>
        </dgm:presLayoutVars>
      </dgm:prSet>
      <dgm:spPr/>
    </dgm:pt>
  </dgm:ptLst>
  <dgm:cxnLst>
    <dgm:cxn modelId="{F929950E-5BC9-484D-AD63-5A6819AA95F6}" type="presOf" srcId="{C7BF77F7-EAAB-4110-9A83-8312DD2ECAB0}" destId="{5C788AC7-DCC4-4D84-B086-2E1B0F5F2809}" srcOrd="0" destOrd="0" presId="urn:microsoft.com/office/officeart/2005/8/layout/vList3#2"/>
    <dgm:cxn modelId="{094AFC77-85BE-4E18-8DC0-D4CCD7DD0801}" type="presOf" srcId="{D0394D1E-DD12-41C8-80DC-8D98A82714A7}" destId="{674DA0D2-C40E-4121-B348-E434C740D171}" srcOrd="0" destOrd="0" presId="urn:microsoft.com/office/officeart/2005/8/layout/vList3#2"/>
    <dgm:cxn modelId="{944EBD91-0F06-4D74-B798-166ED64275D5}" srcId="{C7BF77F7-EAAB-4110-9A83-8312DD2ECAB0}" destId="{0D5B0C34-7E40-4C14-887D-0EEF0777FD23}" srcOrd="2" destOrd="0" parTransId="{7CC3687F-DA5A-4DE2-AD9A-BE92887923BF}" sibTransId="{91CDA6F9-37B6-4CC1-B9A7-383ACA296E51}"/>
    <dgm:cxn modelId="{14FE159E-9EB1-4CE0-843E-A071DA772ED6}" type="presOf" srcId="{ABDDFC71-63F2-4B1E-8CE9-9C53EAB3C288}" destId="{3B73C82F-5815-4779-9C8A-B0432733481F}" srcOrd="0" destOrd="0" presId="urn:microsoft.com/office/officeart/2005/8/layout/vList3#2"/>
    <dgm:cxn modelId="{9578D6A0-5D96-4352-A304-6C085836A865}" srcId="{C7BF77F7-EAAB-4110-9A83-8312DD2ECAB0}" destId="{39B31257-3821-4C5E-AFDD-6994D7436043}" srcOrd="0" destOrd="0" parTransId="{278706E5-F8A0-4DB8-8017-E312EE6BB21B}" sibTransId="{A4FB8B73-F9A2-4DA1-A4B3-8F565778591E}"/>
    <dgm:cxn modelId="{945345B4-52B1-4320-8F93-2CED64EA3496}" type="presOf" srcId="{39B31257-3821-4C5E-AFDD-6994D7436043}" destId="{F29E78AD-129C-4259-BB6A-430996E72445}" srcOrd="0" destOrd="0" presId="urn:microsoft.com/office/officeart/2005/8/layout/vList3#2"/>
    <dgm:cxn modelId="{BB3A8ED3-AA1C-4437-BD0B-94D36F6BAE6E}" type="presOf" srcId="{0D5B0C34-7E40-4C14-887D-0EEF0777FD23}" destId="{EC4904AE-02F0-412A-886F-5BAE5E041A45}" srcOrd="0" destOrd="0" presId="urn:microsoft.com/office/officeart/2005/8/layout/vList3#2"/>
    <dgm:cxn modelId="{8DB130EF-2D49-4C91-8531-8E690F090431}" srcId="{C7BF77F7-EAAB-4110-9A83-8312DD2ECAB0}" destId="{D0394D1E-DD12-41C8-80DC-8D98A82714A7}" srcOrd="3" destOrd="0" parTransId="{FEF7B14A-7D68-4F12-827A-4D2EB79BF931}" sibTransId="{A733949F-B03F-4494-ACC4-4E84B38FFCFE}"/>
    <dgm:cxn modelId="{551265FA-9CAD-4735-88A8-D18D7BCF05D8}" srcId="{C7BF77F7-EAAB-4110-9A83-8312DD2ECAB0}" destId="{ABDDFC71-63F2-4B1E-8CE9-9C53EAB3C288}" srcOrd="1" destOrd="0" parTransId="{8AABFB0B-AEDE-4B10-9966-8520DF12BDF5}" sibTransId="{C0C1938D-3951-4956-A3E8-21508123E794}"/>
    <dgm:cxn modelId="{EDB0E213-C7CF-494D-B2F3-1DD2EE300279}" type="presParOf" srcId="{5C788AC7-DCC4-4D84-B086-2E1B0F5F2809}" destId="{48716B80-FB37-4A18-9C74-0807DC3BFB1D}" srcOrd="0" destOrd="0" presId="urn:microsoft.com/office/officeart/2005/8/layout/vList3#2"/>
    <dgm:cxn modelId="{190F1565-3F23-4AC0-89F2-4460DF91BDA2}" type="presParOf" srcId="{48716B80-FB37-4A18-9C74-0807DC3BFB1D}" destId="{CDEBAB29-1273-4418-91C0-B63765553AF2}" srcOrd="0" destOrd="0" presId="urn:microsoft.com/office/officeart/2005/8/layout/vList3#2"/>
    <dgm:cxn modelId="{D72A606E-236A-4C2F-BA48-7B50728343B5}" type="presParOf" srcId="{48716B80-FB37-4A18-9C74-0807DC3BFB1D}" destId="{F29E78AD-129C-4259-BB6A-430996E72445}" srcOrd="1" destOrd="0" presId="urn:microsoft.com/office/officeart/2005/8/layout/vList3#2"/>
    <dgm:cxn modelId="{3D7A26A0-8C18-4FF0-9B27-F35882112A67}" type="presParOf" srcId="{5C788AC7-DCC4-4D84-B086-2E1B0F5F2809}" destId="{A26107B5-9244-487E-8CDF-2AC2A09358F9}" srcOrd="1" destOrd="0" presId="urn:microsoft.com/office/officeart/2005/8/layout/vList3#2"/>
    <dgm:cxn modelId="{FEDF20C7-010B-48C4-B5E2-778547942C93}" type="presParOf" srcId="{5C788AC7-DCC4-4D84-B086-2E1B0F5F2809}" destId="{92DE73E1-C7F0-47D7-BD6C-E57E021ED290}" srcOrd="2" destOrd="0" presId="urn:microsoft.com/office/officeart/2005/8/layout/vList3#2"/>
    <dgm:cxn modelId="{4D77A94A-AEC3-401F-BD61-C8B620F23F09}" type="presParOf" srcId="{92DE73E1-C7F0-47D7-BD6C-E57E021ED290}" destId="{A073EAC7-4303-4548-8D68-6ECAC357F45D}" srcOrd="0" destOrd="0" presId="urn:microsoft.com/office/officeart/2005/8/layout/vList3#2"/>
    <dgm:cxn modelId="{86550BC2-7EB0-4CE6-B2FA-25D45628CF75}" type="presParOf" srcId="{92DE73E1-C7F0-47D7-BD6C-E57E021ED290}" destId="{3B73C82F-5815-4779-9C8A-B0432733481F}" srcOrd="1" destOrd="0" presId="urn:microsoft.com/office/officeart/2005/8/layout/vList3#2"/>
    <dgm:cxn modelId="{DCAC013D-4567-484C-8554-4483D8DEC64D}" type="presParOf" srcId="{5C788AC7-DCC4-4D84-B086-2E1B0F5F2809}" destId="{7390357C-C5F2-4F53-86AB-53CEA3E71715}" srcOrd="3" destOrd="0" presId="urn:microsoft.com/office/officeart/2005/8/layout/vList3#2"/>
    <dgm:cxn modelId="{A60F6AE9-1C11-47F2-A746-E8E09B86D14D}" type="presParOf" srcId="{5C788AC7-DCC4-4D84-B086-2E1B0F5F2809}" destId="{53A0CF16-05FB-41F7-BBE0-71EE333340D3}" srcOrd="4" destOrd="0" presId="urn:microsoft.com/office/officeart/2005/8/layout/vList3#2"/>
    <dgm:cxn modelId="{354C2B66-9154-437B-8BFB-A5A9194C6B12}" type="presParOf" srcId="{53A0CF16-05FB-41F7-BBE0-71EE333340D3}" destId="{479C5F80-9FAB-4DE7-9270-3297BDB89FA1}" srcOrd="0" destOrd="0" presId="urn:microsoft.com/office/officeart/2005/8/layout/vList3#2"/>
    <dgm:cxn modelId="{D1448B9B-C1B9-4032-9F13-BFD0AA287BCC}" type="presParOf" srcId="{53A0CF16-05FB-41F7-BBE0-71EE333340D3}" destId="{EC4904AE-02F0-412A-886F-5BAE5E041A45}" srcOrd="1" destOrd="0" presId="urn:microsoft.com/office/officeart/2005/8/layout/vList3#2"/>
    <dgm:cxn modelId="{C9163538-FC0D-4755-8150-8983F36043F8}" type="presParOf" srcId="{5C788AC7-DCC4-4D84-B086-2E1B0F5F2809}" destId="{A7E9D36A-7674-4FD3-AD54-E495F7275D0B}" srcOrd="5" destOrd="0" presId="urn:microsoft.com/office/officeart/2005/8/layout/vList3#2"/>
    <dgm:cxn modelId="{0015FA61-A5BE-4952-8EED-2412D4F94105}" type="presParOf" srcId="{5C788AC7-DCC4-4D84-B086-2E1B0F5F2809}" destId="{77D67D11-D915-4F90-9FD9-2022212932BD}" srcOrd="6" destOrd="0" presId="urn:microsoft.com/office/officeart/2005/8/layout/vList3#2"/>
    <dgm:cxn modelId="{5C1751A3-032A-460F-A3CA-38D4ED0E73EC}" type="presParOf" srcId="{77D67D11-D915-4F90-9FD9-2022212932BD}" destId="{09FBB2A5-8270-427A-B8B4-5232B962FF6C}" srcOrd="0" destOrd="0" presId="urn:microsoft.com/office/officeart/2005/8/layout/vList3#2"/>
    <dgm:cxn modelId="{DA514493-7242-4919-8DED-FDA8FC055528}" type="presParOf" srcId="{77D67D11-D915-4F90-9FD9-2022212932BD}" destId="{674DA0D2-C40E-4121-B348-E434C740D171}" srcOrd="1" destOrd="0" presId="urn:microsoft.com/office/officeart/2005/8/layout/vList3#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163BF66-0FCF-4A3B-9D0C-E1B517F28107}" type="doc">
      <dgm:prSet loTypeId="urn:microsoft.com/office/officeart/2005/8/layout/vList3#1" loCatId="list" qsTypeId="urn:microsoft.com/office/officeart/2005/8/quickstyle/simple2" qsCatId="simple" csTypeId="urn:microsoft.com/office/officeart/2005/8/colors/colorful3" csCatId="colorful" phldr="1"/>
      <dgm:spPr/>
    </dgm:pt>
    <dgm:pt modelId="{492D6CE6-7627-468D-8CD7-8629B78B6847}" type="pres">
      <dgm:prSet presAssocID="{9163BF66-0FCF-4A3B-9D0C-E1B517F28107}" presName="linearFlow" presStyleCnt="0">
        <dgm:presLayoutVars>
          <dgm:dir/>
          <dgm:resizeHandles val="exact"/>
        </dgm:presLayoutVars>
      </dgm:prSet>
      <dgm:spPr/>
    </dgm:pt>
  </dgm:ptLst>
  <dgm:cxnLst>
    <dgm:cxn modelId="{7505EFD8-7461-4FF0-8F66-F5A320706A98}" type="presOf" srcId="{9163BF66-0FCF-4A3B-9D0C-E1B517F28107}" destId="{492D6CE6-7627-468D-8CD7-8629B78B6847}" srcOrd="0"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5" qsCatId="simple" csTypeId="urn:microsoft.com/office/officeart/2005/8/colors/accent0_1" csCatId="mainScheme" phldr="1"/>
      <dgm:spPr/>
    </dgm:pt>
    <dgm:pt modelId="{AFF030F6-8D1D-42AA-8527-70CC9827071F}" type="pres">
      <dgm:prSet presAssocID="{252357BE-30EA-49F7-9DBD-B5F30B4F4A9D}" presName="Name0" presStyleCnt="0">
        <dgm:presLayoutVars>
          <dgm:dir/>
          <dgm:resizeHandles val="exact"/>
        </dgm:presLayoutVars>
      </dgm:prSet>
      <dgm:spPr/>
    </dgm:pt>
  </dgm:ptLst>
  <dgm:cxnLst>
    <dgm:cxn modelId="{65FAB6E4-DAEE-DA4A-8F31-1AEA06789FB0}" type="presOf" srcId="{252357BE-30EA-49F7-9DBD-B5F30B4F4A9D}" destId="{AFF030F6-8D1D-42AA-8527-70CC9827071F}" srcOrd="0"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9BC9C09-5639-494B-B576-E51A67CDC856}"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zh-TW" altLang="en-US"/>
        </a:p>
      </dgm:t>
    </dgm:pt>
    <dgm:pt modelId="{CB2E2314-5AD7-4232-9923-8ACC33AAA716}">
      <dgm:prSet phldrT="[文字]"/>
      <dgm:spPr>
        <a:solidFill>
          <a:srgbClr val="7030A0"/>
        </a:solidFill>
        <a:ln>
          <a:solidFill>
            <a:schemeClr val="accent1"/>
          </a:solidFill>
        </a:ln>
      </dgm:spPr>
      <dgm:t>
        <a:bodyPr/>
        <a:lstStyle/>
        <a:p>
          <a:r>
            <a:rPr lang="zh-TW" altLang="en-US" dirty="0"/>
            <a:t>第三方支付</a:t>
          </a:r>
        </a:p>
      </dgm:t>
    </dgm:pt>
    <dgm:pt modelId="{A885F2C6-75F6-420A-8A75-FCD450C76E0F}" type="parTrans" cxnId="{FFDC7A95-C8F5-4BEA-80B6-CFCC81E92F3F}">
      <dgm:prSet/>
      <dgm:spPr/>
      <dgm:t>
        <a:bodyPr/>
        <a:lstStyle/>
        <a:p>
          <a:endParaRPr lang="zh-TW" altLang="en-US"/>
        </a:p>
      </dgm:t>
    </dgm:pt>
    <dgm:pt modelId="{DAB7548A-5FCA-4977-8CF5-BA66ACB6B374}" type="sibTrans" cxnId="{FFDC7A95-C8F5-4BEA-80B6-CFCC81E92F3F}">
      <dgm:prSet/>
      <dgm:spPr>
        <a:noFill/>
        <a:ln>
          <a:noFill/>
        </a:ln>
      </dgm:spPr>
      <dgm:t>
        <a:bodyPr/>
        <a:lstStyle/>
        <a:p>
          <a:endParaRPr lang="zh-TW" altLang="en-US"/>
        </a:p>
      </dgm:t>
    </dgm:pt>
    <dgm:pt modelId="{CC403F3E-8CED-4062-B7DA-54D762FDF679}">
      <dgm:prSet phldrT="[文字]"/>
      <dgm:spPr>
        <a:solidFill>
          <a:srgbClr val="7030A0"/>
        </a:solidFill>
        <a:ln>
          <a:solidFill>
            <a:schemeClr val="accent1"/>
          </a:solidFill>
        </a:ln>
      </dgm:spPr>
      <dgm:t>
        <a:bodyPr/>
        <a:lstStyle/>
        <a:p>
          <a:r>
            <a:rPr lang="en-US" altLang="zh-TW" dirty="0"/>
            <a:t>P2P</a:t>
          </a:r>
          <a:br>
            <a:rPr lang="en-US" altLang="zh-TW" dirty="0"/>
          </a:br>
          <a:r>
            <a:rPr lang="zh-TW" altLang="en-US" dirty="0"/>
            <a:t>借貸</a:t>
          </a:r>
        </a:p>
      </dgm:t>
    </dgm:pt>
    <dgm:pt modelId="{B4BA5E69-B454-4A14-A476-A9F357BBA3CC}" type="parTrans" cxnId="{3C9F983D-091C-43AA-A5DD-BCF223321CC4}">
      <dgm:prSet/>
      <dgm:spPr/>
      <dgm:t>
        <a:bodyPr/>
        <a:lstStyle/>
        <a:p>
          <a:endParaRPr lang="zh-TW" altLang="en-US"/>
        </a:p>
      </dgm:t>
    </dgm:pt>
    <dgm:pt modelId="{E20EB2AA-8C9E-44ED-988F-D923F57B2B22}" type="sibTrans" cxnId="{3C9F983D-091C-43AA-A5DD-BCF223321CC4}">
      <dgm:prSet/>
      <dgm:spPr>
        <a:noFill/>
        <a:ln>
          <a:noFill/>
        </a:ln>
      </dgm:spPr>
      <dgm:t>
        <a:bodyPr/>
        <a:lstStyle/>
        <a:p>
          <a:endParaRPr lang="zh-TW" altLang="en-US"/>
        </a:p>
      </dgm:t>
    </dgm:pt>
    <dgm:pt modelId="{A9F9D033-CAEB-4D45-8FE0-00BCF58E6F76}">
      <dgm:prSet phldrT="[文字]"/>
      <dgm:spPr>
        <a:solidFill>
          <a:srgbClr val="7030A0"/>
        </a:solidFill>
        <a:ln>
          <a:solidFill>
            <a:schemeClr val="accent1"/>
          </a:solidFill>
        </a:ln>
      </dgm:spPr>
      <dgm:t>
        <a:bodyPr/>
        <a:lstStyle/>
        <a:p>
          <a:r>
            <a:rPr lang="zh-TW" altLang="en-US" dirty="0"/>
            <a:t>群眾</a:t>
          </a:r>
          <a:br>
            <a:rPr lang="en-US" altLang="zh-TW" dirty="0"/>
          </a:br>
          <a:r>
            <a:rPr lang="zh-TW" altLang="en-US" dirty="0"/>
            <a:t>募資</a:t>
          </a:r>
        </a:p>
      </dgm:t>
    </dgm:pt>
    <dgm:pt modelId="{9B79C2F2-B331-4BE1-8FEC-806A40339355}" type="parTrans" cxnId="{F2D276DD-7B79-4A76-A972-9973E5DDE80C}">
      <dgm:prSet/>
      <dgm:spPr/>
      <dgm:t>
        <a:bodyPr/>
        <a:lstStyle/>
        <a:p>
          <a:endParaRPr lang="zh-TW" altLang="en-US"/>
        </a:p>
      </dgm:t>
    </dgm:pt>
    <dgm:pt modelId="{7129EF1A-5288-40DB-A85D-0CBAE234571E}" type="sibTrans" cxnId="{F2D276DD-7B79-4A76-A972-9973E5DDE80C}">
      <dgm:prSet/>
      <dgm:spPr>
        <a:noFill/>
        <a:ln>
          <a:noFill/>
        </a:ln>
      </dgm:spPr>
      <dgm:t>
        <a:bodyPr/>
        <a:lstStyle/>
        <a:p>
          <a:endParaRPr lang="zh-TW" altLang="en-US"/>
        </a:p>
      </dgm:t>
    </dgm:pt>
    <dgm:pt modelId="{0A8A3952-1C4E-4F16-B03C-AE2D94DA0E1B}">
      <dgm:prSet phldrT="[文字]"/>
      <dgm:spPr>
        <a:solidFill>
          <a:srgbClr val="7030A0"/>
        </a:solidFill>
        <a:ln>
          <a:solidFill>
            <a:schemeClr val="accent1"/>
          </a:solidFill>
        </a:ln>
      </dgm:spPr>
      <dgm:t>
        <a:bodyPr/>
        <a:lstStyle/>
        <a:p>
          <a:r>
            <a:rPr lang="zh-TW" altLang="en-US" dirty="0"/>
            <a:t>虛擬</a:t>
          </a:r>
          <a:br>
            <a:rPr lang="en-US" altLang="zh-TW" dirty="0"/>
          </a:br>
          <a:r>
            <a:rPr lang="zh-TW" altLang="en-US" dirty="0"/>
            <a:t>貨幣</a:t>
          </a:r>
        </a:p>
      </dgm:t>
    </dgm:pt>
    <dgm:pt modelId="{DA9F6B56-2B4B-4228-96A3-3AAE1C8E3B93}" type="parTrans" cxnId="{677671AE-1AEC-4A17-82EB-FD330A53C7FA}">
      <dgm:prSet/>
      <dgm:spPr/>
      <dgm:t>
        <a:bodyPr/>
        <a:lstStyle/>
        <a:p>
          <a:endParaRPr lang="zh-TW" altLang="en-US"/>
        </a:p>
      </dgm:t>
    </dgm:pt>
    <dgm:pt modelId="{40403291-E1DD-4D66-84A7-BF32605710B8}" type="sibTrans" cxnId="{677671AE-1AEC-4A17-82EB-FD330A53C7FA}">
      <dgm:prSet/>
      <dgm:spPr>
        <a:noFill/>
        <a:ln>
          <a:noFill/>
        </a:ln>
      </dgm:spPr>
      <dgm:t>
        <a:bodyPr/>
        <a:lstStyle/>
        <a:p>
          <a:endParaRPr lang="zh-TW" altLang="en-US"/>
        </a:p>
      </dgm:t>
    </dgm:pt>
    <dgm:pt modelId="{5991726D-21A3-4200-AB68-0BE51FF88D5D}">
      <dgm:prSet phldrT="[文字]"/>
      <dgm:spPr>
        <a:solidFill>
          <a:srgbClr val="7030A0"/>
        </a:solidFill>
        <a:ln>
          <a:solidFill>
            <a:schemeClr val="accent1"/>
          </a:solidFill>
        </a:ln>
      </dgm:spPr>
      <dgm:t>
        <a:bodyPr/>
        <a:lstStyle/>
        <a:p>
          <a:r>
            <a:rPr lang="zh-TW" altLang="en-US" dirty="0"/>
            <a:t>數位</a:t>
          </a:r>
          <a:br>
            <a:rPr lang="en-US" altLang="zh-TW" dirty="0"/>
          </a:br>
          <a:r>
            <a:rPr lang="zh-TW" altLang="en-US" dirty="0"/>
            <a:t>銀行</a:t>
          </a:r>
        </a:p>
      </dgm:t>
    </dgm:pt>
    <dgm:pt modelId="{608F3CA1-2F9B-4DA1-AF69-C4FDB79B7CC0}" type="parTrans" cxnId="{3567D2F8-21E3-4DC3-832F-0C8CBE9EC131}">
      <dgm:prSet/>
      <dgm:spPr/>
      <dgm:t>
        <a:bodyPr/>
        <a:lstStyle/>
        <a:p>
          <a:endParaRPr lang="zh-TW" altLang="en-US"/>
        </a:p>
      </dgm:t>
    </dgm:pt>
    <dgm:pt modelId="{7AFC892C-D17F-40FD-89F6-FD7ADCCF250F}" type="sibTrans" cxnId="{3567D2F8-21E3-4DC3-832F-0C8CBE9EC131}">
      <dgm:prSet/>
      <dgm:spPr>
        <a:noFill/>
        <a:ln>
          <a:noFill/>
        </a:ln>
      </dgm:spPr>
      <dgm:t>
        <a:bodyPr/>
        <a:lstStyle/>
        <a:p>
          <a:endParaRPr lang="zh-TW" altLang="en-US"/>
        </a:p>
      </dgm:t>
    </dgm:pt>
    <dgm:pt modelId="{6F291A16-201D-4BE5-B1FF-E13426D4F502}">
      <dgm:prSet/>
      <dgm:spPr>
        <a:solidFill>
          <a:srgbClr val="7030A0"/>
        </a:solidFill>
        <a:ln>
          <a:solidFill>
            <a:schemeClr val="accent1"/>
          </a:solidFill>
        </a:ln>
      </dgm:spPr>
      <dgm:t>
        <a:bodyPr/>
        <a:lstStyle/>
        <a:p>
          <a:r>
            <a:rPr lang="zh-TW" altLang="en-US" dirty="0"/>
            <a:t>保險</a:t>
          </a:r>
          <a:br>
            <a:rPr lang="en-US" altLang="zh-TW" dirty="0"/>
          </a:br>
          <a:r>
            <a:rPr lang="zh-TW" altLang="en-US" dirty="0"/>
            <a:t>科技</a:t>
          </a:r>
        </a:p>
      </dgm:t>
    </dgm:pt>
    <dgm:pt modelId="{A6D93B9E-CE39-4A30-B29D-B2C81B3618F5}" type="parTrans" cxnId="{DB5480EF-7D71-4351-92CC-AB5BD7E69EDC}">
      <dgm:prSet/>
      <dgm:spPr/>
      <dgm:t>
        <a:bodyPr/>
        <a:lstStyle/>
        <a:p>
          <a:endParaRPr lang="zh-TW" altLang="en-US"/>
        </a:p>
      </dgm:t>
    </dgm:pt>
    <dgm:pt modelId="{EC2AF0E6-BC4F-4925-9B08-A4AEA950C0F5}" type="sibTrans" cxnId="{DB5480EF-7D71-4351-92CC-AB5BD7E69EDC}">
      <dgm:prSet/>
      <dgm:spPr>
        <a:noFill/>
        <a:ln>
          <a:noFill/>
        </a:ln>
      </dgm:spPr>
      <dgm:t>
        <a:bodyPr/>
        <a:lstStyle/>
        <a:p>
          <a:endParaRPr lang="zh-TW" altLang="en-US"/>
        </a:p>
      </dgm:t>
    </dgm:pt>
    <dgm:pt modelId="{E36E424D-3192-4C27-B61E-4FBE19859B30}">
      <dgm:prSet/>
      <dgm:spPr>
        <a:solidFill>
          <a:srgbClr val="7030A0"/>
        </a:solidFill>
        <a:ln>
          <a:solidFill>
            <a:schemeClr val="accent1"/>
          </a:solidFill>
        </a:ln>
      </dgm:spPr>
      <dgm:t>
        <a:bodyPr/>
        <a:lstStyle/>
        <a:p>
          <a:r>
            <a:rPr lang="zh-TW" altLang="en-US" dirty="0"/>
            <a:t>智慧</a:t>
          </a:r>
          <a:br>
            <a:rPr lang="en-US" altLang="zh-TW" dirty="0"/>
          </a:br>
          <a:r>
            <a:rPr lang="zh-TW" altLang="en-US" dirty="0"/>
            <a:t>理財</a:t>
          </a:r>
        </a:p>
      </dgm:t>
    </dgm:pt>
    <dgm:pt modelId="{4EF2175F-7388-4774-B373-E8333838BE5F}" type="parTrans" cxnId="{E1939BE1-8F07-4578-B323-22596431D069}">
      <dgm:prSet/>
      <dgm:spPr/>
      <dgm:t>
        <a:bodyPr/>
        <a:lstStyle/>
        <a:p>
          <a:endParaRPr lang="zh-TW" altLang="en-US"/>
        </a:p>
      </dgm:t>
    </dgm:pt>
    <dgm:pt modelId="{B6A1E5CD-52CE-4A27-9E50-F169D6B209A5}" type="sibTrans" cxnId="{E1939BE1-8F07-4578-B323-22596431D069}">
      <dgm:prSet/>
      <dgm:spPr>
        <a:noFill/>
      </dgm:spPr>
      <dgm:t>
        <a:bodyPr/>
        <a:lstStyle/>
        <a:p>
          <a:endParaRPr lang="zh-TW" altLang="en-US"/>
        </a:p>
      </dgm:t>
    </dgm:pt>
    <dgm:pt modelId="{77BFAFEA-C6A0-4D6D-9C03-CA848E6CEA3A}">
      <dgm:prSet/>
      <dgm:spPr>
        <a:solidFill>
          <a:srgbClr val="7030A0"/>
        </a:solidFill>
        <a:ln>
          <a:solidFill>
            <a:schemeClr val="accent1"/>
          </a:solidFill>
        </a:ln>
      </dgm:spPr>
      <dgm:t>
        <a:bodyPr/>
        <a:lstStyle/>
        <a:p>
          <a:r>
            <a:rPr lang="zh-TW" altLang="en-US" dirty="0"/>
            <a:t>網路</a:t>
          </a:r>
          <a:br>
            <a:rPr lang="en-US" altLang="zh-TW" dirty="0"/>
          </a:br>
          <a:r>
            <a:rPr lang="zh-TW" altLang="en-US" dirty="0"/>
            <a:t>信評</a:t>
          </a:r>
        </a:p>
      </dgm:t>
    </dgm:pt>
    <dgm:pt modelId="{B8A76F38-E9B1-4185-BD93-D3B9F3525F45}" type="parTrans" cxnId="{858CEAFA-37D1-40D8-80FE-634FF2A3BA66}">
      <dgm:prSet/>
      <dgm:spPr/>
      <dgm:t>
        <a:bodyPr/>
        <a:lstStyle/>
        <a:p>
          <a:endParaRPr lang="zh-TW" altLang="en-US"/>
        </a:p>
      </dgm:t>
    </dgm:pt>
    <dgm:pt modelId="{2D5DAFE5-0E2D-42B6-8BDB-32D2BBE67159}" type="sibTrans" cxnId="{858CEAFA-37D1-40D8-80FE-634FF2A3BA66}">
      <dgm:prSet/>
      <dgm:spPr>
        <a:noFill/>
      </dgm:spPr>
      <dgm:t>
        <a:bodyPr/>
        <a:lstStyle/>
        <a:p>
          <a:endParaRPr lang="zh-TW" altLang="en-US" dirty="0"/>
        </a:p>
      </dgm:t>
    </dgm:pt>
    <dgm:pt modelId="{B6207856-0484-4D8F-A609-3499B47A686A}">
      <dgm:prSet/>
      <dgm:spPr>
        <a:solidFill>
          <a:srgbClr val="7030A0"/>
        </a:solidFill>
        <a:ln>
          <a:solidFill>
            <a:schemeClr val="accent1"/>
          </a:solidFill>
        </a:ln>
      </dgm:spPr>
      <dgm:t>
        <a:bodyPr/>
        <a:lstStyle/>
        <a:p>
          <a:r>
            <a:rPr lang="zh-TW" altLang="en-US" dirty="0"/>
            <a:t>電商</a:t>
          </a:r>
          <a:br>
            <a:rPr lang="en-US" altLang="zh-TW" dirty="0"/>
          </a:br>
          <a:r>
            <a:rPr lang="zh-TW" altLang="en-US" dirty="0"/>
            <a:t>金融</a:t>
          </a:r>
        </a:p>
      </dgm:t>
    </dgm:pt>
    <dgm:pt modelId="{93796D96-992B-4350-B83A-A6D249E2D9FC}" type="parTrans" cxnId="{FA7DBD67-3D0A-4A92-B599-C3FB24A680E7}">
      <dgm:prSet/>
      <dgm:spPr/>
      <dgm:t>
        <a:bodyPr/>
        <a:lstStyle/>
        <a:p>
          <a:endParaRPr lang="zh-TW" altLang="en-US"/>
        </a:p>
      </dgm:t>
    </dgm:pt>
    <dgm:pt modelId="{27872232-2F72-49D6-B0D6-2DE62F7A9BE2}" type="sibTrans" cxnId="{FA7DBD67-3D0A-4A92-B599-C3FB24A680E7}">
      <dgm:prSet/>
      <dgm:spPr>
        <a:noFill/>
      </dgm:spPr>
      <dgm:t>
        <a:bodyPr/>
        <a:lstStyle/>
        <a:p>
          <a:endParaRPr lang="zh-TW" altLang="en-US"/>
        </a:p>
      </dgm:t>
    </dgm:pt>
    <dgm:pt modelId="{9737436C-5144-4947-A8E2-259BB054F06F}">
      <dgm:prSet/>
      <dgm:spPr>
        <a:solidFill>
          <a:srgbClr val="7030A0"/>
        </a:solidFill>
        <a:ln>
          <a:solidFill>
            <a:schemeClr val="accent1"/>
          </a:solidFill>
        </a:ln>
      </dgm:spPr>
      <dgm:t>
        <a:bodyPr/>
        <a:lstStyle/>
        <a:p>
          <a:r>
            <a:rPr lang="zh-TW" altLang="en-US" dirty="0"/>
            <a:t>行動</a:t>
          </a:r>
          <a:br>
            <a:rPr lang="zh-TW" altLang="en-US" dirty="0"/>
          </a:br>
          <a:r>
            <a:rPr lang="zh-TW" altLang="en-US" dirty="0"/>
            <a:t>支付</a:t>
          </a:r>
        </a:p>
      </dgm:t>
    </dgm:pt>
    <dgm:pt modelId="{0D63D5C9-501E-434A-B67E-20FC778CAC4C}" type="parTrans" cxnId="{337189F4-31DD-C140-8A39-ABC3C738DCB4}">
      <dgm:prSet/>
      <dgm:spPr/>
      <dgm:t>
        <a:bodyPr/>
        <a:lstStyle/>
        <a:p>
          <a:endParaRPr lang="zh-TW" altLang="en-US"/>
        </a:p>
      </dgm:t>
    </dgm:pt>
    <dgm:pt modelId="{71513C4A-3440-A640-A21B-2613F0B323D7}" type="sibTrans" cxnId="{337189F4-31DD-C140-8A39-ABC3C738DCB4}">
      <dgm:prSet/>
      <dgm:spPr>
        <a:noFill/>
        <a:ln>
          <a:noFill/>
        </a:ln>
      </dgm:spPr>
      <dgm:t>
        <a:bodyPr/>
        <a:lstStyle/>
        <a:p>
          <a:endParaRPr lang="zh-TW" altLang="en-US"/>
        </a:p>
      </dgm:t>
    </dgm:pt>
    <dgm:pt modelId="{7EF56448-8FCC-4FF3-93B9-23381C72BB14}" type="pres">
      <dgm:prSet presAssocID="{99BC9C09-5639-494B-B576-E51A67CDC856}" presName="cycle" presStyleCnt="0">
        <dgm:presLayoutVars>
          <dgm:dir/>
          <dgm:resizeHandles val="exact"/>
        </dgm:presLayoutVars>
      </dgm:prSet>
      <dgm:spPr/>
    </dgm:pt>
    <dgm:pt modelId="{5AC038D1-10F2-4A79-B014-CE8A88E3F863}" type="pres">
      <dgm:prSet presAssocID="{CB2E2314-5AD7-4232-9923-8ACC33AAA716}" presName="node" presStyleLbl="node1" presStyleIdx="0" presStyleCnt="10" custScaleX="127839" custScaleY="132910">
        <dgm:presLayoutVars>
          <dgm:bulletEnabled val="1"/>
        </dgm:presLayoutVars>
      </dgm:prSet>
      <dgm:spPr/>
    </dgm:pt>
    <dgm:pt modelId="{D1B1E31A-B4EA-47B7-A368-CB29DED706B0}" type="pres">
      <dgm:prSet presAssocID="{DAB7548A-5FCA-4977-8CF5-BA66ACB6B374}" presName="sibTrans" presStyleLbl="sibTrans2D1" presStyleIdx="0" presStyleCnt="10"/>
      <dgm:spPr/>
    </dgm:pt>
    <dgm:pt modelId="{0645CF2F-3D6A-4512-B41A-DC0B00B6A9FE}" type="pres">
      <dgm:prSet presAssocID="{DAB7548A-5FCA-4977-8CF5-BA66ACB6B374}" presName="connectorText" presStyleLbl="sibTrans2D1" presStyleIdx="0" presStyleCnt="10"/>
      <dgm:spPr/>
    </dgm:pt>
    <dgm:pt modelId="{330C8809-52CE-BB4D-9A38-8EBADEBCA67A}" type="pres">
      <dgm:prSet presAssocID="{9737436C-5144-4947-A8E2-259BB054F06F}" presName="node" presStyleLbl="node1" presStyleIdx="1" presStyleCnt="10" custScaleX="127839" custScaleY="132910">
        <dgm:presLayoutVars>
          <dgm:bulletEnabled val="1"/>
        </dgm:presLayoutVars>
      </dgm:prSet>
      <dgm:spPr/>
    </dgm:pt>
    <dgm:pt modelId="{7F41E8BB-E593-4041-A7B6-E439DCFE423D}" type="pres">
      <dgm:prSet presAssocID="{71513C4A-3440-A640-A21B-2613F0B323D7}" presName="sibTrans" presStyleLbl="sibTrans2D1" presStyleIdx="1" presStyleCnt="10"/>
      <dgm:spPr/>
    </dgm:pt>
    <dgm:pt modelId="{2AB13AF5-5B91-F54B-BFA7-4B57B29E4AAD}" type="pres">
      <dgm:prSet presAssocID="{71513C4A-3440-A640-A21B-2613F0B323D7}" presName="connectorText" presStyleLbl="sibTrans2D1" presStyleIdx="1" presStyleCnt="10"/>
      <dgm:spPr/>
    </dgm:pt>
    <dgm:pt modelId="{83DDF826-A90E-4FFA-B523-871CCB526011}" type="pres">
      <dgm:prSet presAssocID="{CC403F3E-8CED-4062-B7DA-54D762FDF679}" presName="node" presStyleLbl="node1" presStyleIdx="2" presStyleCnt="10" custScaleX="127839" custScaleY="132910">
        <dgm:presLayoutVars>
          <dgm:bulletEnabled val="1"/>
        </dgm:presLayoutVars>
      </dgm:prSet>
      <dgm:spPr/>
    </dgm:pt>
    <dgm:pt modelId="{A2A61815-7D3B-4CA3-81DC-F0864ED9FFC0}" type="pres">
      <dgm:prSet presAssocID="{E20EB2AA-8C9E-44ED-988F-D923F57B2B22}" presName="sibTrans" presStyleLbl="sibTrans2D1" presStyleIdx="2" presStyleCnt="10"/>
      <dgm:spPr/>
    </dgm:pt>
    <dgm:pt modelId="{8EC1C126-653B-47E9-B3DE-82996599752E}" type="pres">
      <dgm:prSet presAssocID="{E20EB2AA-8C9E-44ED-988F-D923F57B2B22}" presName="connectorText" presStyleLbl="sibTrans2D1" presStyleIdx="2" presStyleCnt="10"/>
      <dgm:spPr/>
    </dgm:pt>
    <dgm:pt modelId="{6D8EAAE1-6433-4EB8-8E6B-6ED9F9AE8B6D}" type="pres">
      <dgm:prSet presAssocID="{A9F9D033-CAEB-4D45-8FE0-00BCF58E6F76}" presName="node" presStyleLbl="node1" presStyleIdx="3" presStyleCnt="10" custScaleX="127839" custScaleY="132910">
        <dgm:presLayoutVars>
          <dgm:bulletEnabled val="1"/>
        </dgm:presLayoutVars>
      </dgm:prSet>
      <dgm:spPr/>
    </dgm:pt>
    <dgm:pt modelId="{8EE22EF3-15D6-4E4D-821C-678AAD5A5843}" type="pres">
      <dgm:prSet presAssocID="{7129EF1A-5288-40DB-A85D-0CBAE234571E}" presName="sibTrans" presStyleLbl="sibTrans2D1" presStyleIdx="3" presStyleCnt="10"/>
      <dgm:spPr/>
    </dgm:pt>
    <dgm:pt modelId="{6AA016FA-C6BB-4D05-AEAD-0E14B8CCA568}" type="pres">
      <dgm:prSet presAssocID="{7129EF1A-5288-40DB-A85D-0CBAE234571E}" presName="connectorText" presStyleLbl="sibTrans2D1" presStyleIdx="3" presStyleCnt="10"/>
      <dgm:spPr/>
    </dgm:pt>
    <dgm:pt modelId="{FD10E9A9-BD77-493B-8092-CADFA27FA628}" type="pres">
      <dgm:prSet presAssocID="{0A8A3952-1C4E-4F16-B03C-AE2D94DA0E1B}" presName="node" presStyleLbl="node1" presStyleIdx="4" presStyleCnt="10" custScaleX="127839" custScaleY="132910">
        <dgm:presLayoutVars>
          <dgm:bulletEnabled val="1"/>
        </dgm:presLayoutVars>
      </dgm:prSet>
      <dgm:spPr/>
    </dgm:pt>
    <dgm:pt modelId="{A792CA86-ABE7-46CD-9149-E9D79BD6C012}" type="pres">
      <dgm:prSet presAssocID="{40403291-E1DD-4D66-84A7-BF32605710B8}" presName="sibTrans" presStyleLbl="sibTrans2D1" presStyleIdx="4" presStyleCnt="10"/>
      <dgm:spPr/>
    </dgm:pt>
    <dgm:pt modelId="{A9749C59-4BD9-461D-A94B-9B4AD44DE856}" type="pres">
      <dgm:prSet presAssocID="{40403291-E1DD-4D66-84A7-BF32605710B8}" presName="connectorText" presStyleLbl="sibTrans2D1" presStyleIdx="4" presStyleCnt="10"/>
      <dgm:spPr/>
    </dgm:pt>
    <dgm:pt modelId="{6B2BB0D2-C126-468D-A88F-33DCDE0B0ABC}" type="pres">
      <dgm:prSet presAssocID="{5991726D-21A3-4200-AB68-0BE51FF88D5D}" presName="node" presStyleLbl="node1" presStyleIdx="5" presStyleCnt="10" custScaleX="127839" custScaleY="132910">
        <dgm:presLayoutVars>
          <dgm:bulletEnabled val="1"/>
        </dgm:presLayoutVars>
      </dgm:prSet>
      <dgm:spPr/>
    </dgm:pt>
    <dgm:pt modelId="{0F817E7F-8D37-4CC6-A990-139D08E8E6ED}" type="pres">
      <dgm:prSet presAssocID="{7AFC892C-D17F-40FD-89F6-FD7ADCCF250F}" presName="sibTrans" presStyleLbl="sibTrans2D1" presStyleIdx="5" presStyleCnt="10"/>
      <dgm:spPr/>
    </dgm:pt>
    <dgm:pt modelId="{7E5DDE69-B702-4052-A9DE-0C10F6DA7868}" type="pres">
      <dgm:prSet presAssocID="{7AFC892C-D17F-40FD-89F6-FD7ADCCF250F}" presName="connectorText" presStyleLbl="sibTrans2D1" presStyleIdx="5" presStyleCnt="10"/>
      <dgm:spPr/>
    </dgm:pt>
    <dgm:pt modelId="{0EA30E45-768F-40BF-AE29-76C3FFCF493D}" type="pres">
      <dgm:prSet presAssocID="{6F291A16-201D-4BE5-B1FF-E13426D4F502}" presName="node" presStyleLbl="node1" presStyleIdx="6" presStyleCnt="10" custScaleX="127839" custScaleY="132910">
        <dgm:presLayoutVars>
          <dgm:bulletEnabled val="1"/>
        </dgm:presLayoutVars>
      </dgm:prSet>
      <dgm:spPr/>
    </dgm:pt>
    <dgm:pt modelId="{4016ABF0-D19D-4E86-88A9-E9D0116A5F74}" type="pres">
      <dgm:prSet presAssocID="{EC2AF0E6-BC4F-4925-9B08-A4AEA950C0F5}" presName="sibTrans" presStyleLbl="sibTrans2D1" presStyleIdx="6" presStyleCnt="10"/>
      <dgm:spPr/>
    </dgm:pt>
    <dgm:pt modelId="{64F61959-B705-4505-BA62-950FFF40E701}" type="pres">
      <dgm:prSet presAssocID="{EC2AF0E6-BC4F-4925-9B08-A4AEA950C0F5}" presName="connectorText" presStyleLbl="sibTrans2D1" presStyleIdx="6" presStyleCnt="10"/>
      <dgm:spPr/>
    </dgm:pt>
    <dgm:pt modelId="{E6EB4D13-3A58-4B63-9F32-30DC23E923A2}" type="pres">
      <dgm:prSet presAssocID="{E36E424D-3192-4C27-B61E-4FBE19859B30}" presName="node" presStyleLbl="node1" presStyleIdx="7" presStyleCnt="10" custScaleX="127839" custScaleY="132910">
        <dgm:presLayoutVars>
          <dgm:bulletEnabled val="1"/>
        </dgm:presLayoutVars>
      </dgm:prSet>
      <dgm:spPr/>
    </dgm:pt>
    <dgm:pt modelId="{9AC301B6-C0B7-4D86-BFD7-B9192A077313}" type="pres">
      <dgm:prSet presAssocID="{B6A1E5CD-52CE-4A27-9E50-F169D6B209A5}" presName="sibTrans" presStyleLbl="sibTrans2D1" presStyleIdx="7" presStyleCnt="10"/>
      <dgm:spPr/>
    </dgm:pt>
    <dgm:pt modelId="{33F4BA63-B56B-4883-90F6-3C643EFDC8E2}" type="pres">
      <dgm:prSet presAssocID="{B6A1E5CD-52CE-4A27-9E50-F169D6B209A5}" presName="connectorText" presStyleLbl="sibTrans2D1" presStyleIdx="7" presStyleCnt="10"/>
      <dgm:spPr/>
    </dgm:pt>
    <dgm:pt modelId="{F445C487-B43B-40DB-9971-27052D8B0140}" type="pres">
      <dgm:prSet presAssocID="{77BFAFEA-C6A0-4D6D-9C03-CA848E6CEA3A}" presName="node" presStyleLbl="node1" presStyleIdx="8" presStyleCnt="10" custScaleX="127839" custScaleY="132910">
        <dgm:presLayoutVars>
          <dgm:bulletEnabled val="1"/>
        </dgm:presLayoutVars>
      </dgm:prSet>
      <dgm:spPr/>
    </dgm:pt>
    <dgm:pt modelId="{6989CE8A-0CAF-4DB4-8FF4-E50E8F206837}" type="pres">
      <dgm:prSet presAssocID="{2D5DAFE5-0E2D-42B6-8BDB-32D2BBE67159}" presName="sibTrans" presStyleLbl="sibTrans2D1" presStyleIdx="8" presStyleCnt="10"/>
      <dgm:spPr/>
    </dgm:pt>
    <dgm:pt modelId="{ED7B0DB3-CD0A-466B-A818-E062E9A4F2B3}" type="pres">
      <dgm:prSet presAssocID="{2D5DAFE5-0E2D-42B6-8BDB-32D2BBE67159}" presName="connectorText" presStyleLbl="sibTrans2D1" presStyleIdx="8" presStyleCnt="10"/>
      <dgm:spPr/>
    </dgm:pt>
    <dgm:pt modelId="{4FC87059-68E8-49F5-8B25-7DF51757370F}" type="pres">
      <dgm:prSet presAssocID="{B6207856-0484-4D8F-A609-3499B47A686A}" presName="node" presStyleLbl="node1" presStyleIdx="9" presStyleCnt="10" custScaleX="127839" custScaleY="132910">
        <dgm:presLayoutVars>
          <dgm:bulletEnabled val="1"/>
        </dgm:presLayoutVars>
      </dgm:prSet>
      <dgm:spPr/>
    </dgm:pt>
    <dgm:pt modelId="{B6AEE679-2ED8-4E44-9D8E-A7A2EE407F9C}" type="pres">
      <dgm:prSet presAssocID="{27872232-2F72-49D6-B0D6-2DE62F7A9BE2}" presName="sibTrans" presStyleLbl="sibTrans2D1" presStyleIdx="9" presStyleCnt="10"/>
      <dgm:spPr/>
    </dgm:pt>
    <dgm:pt modelId="{86A793B2-81D3-4D03-A908-97A387B35DB1}" type="pres">
      <dgm:prSet presAssocID="{27872232-2F72-49D6-B0D6-2DE62F7A9BE2}" presName="connectorText" presStyleLbl="sibTrans2D1" presStyleIdx="9" presStyleCnt="10"/>
      <dgm:spPr/>
    </dgm:pt>
  </dgm:ptLst>
  <dgm:cxnLst>
    <dgm:cxn modelId="{56BD0E0A-585F-4909-BF1F-808943C45D2E}" type="presOf" srcId="{27872232-2F72-49D6-B0D6-2DE62F7A9BE2}" destId="{B6AEE679-2ED8-4E44-9D8E-A7A2EE407F9C}" srcOrd="0" destOrd="0" presId="urn:microsoft.com/office/officeart/2005/8/layout/cycle2"/>
    <dgm:cxn modelId="{160E8D11-DE4A-49E5-B5FD-7ABA88FF1EB9}" type="presOf" srcId="{99BC9C09-5639-494B-B576-E51A67CDC856}" destId="{7EF56448-8FCC-4FF3-93B9-23381C72BB14}" srcOrd="0" destOrd="0" presId="urn:microsoft.com/office/officeart/2005/8/layout/cycle2"/>
    <dgm:cxn modelId="{E011C724-D96E-4536-B62E-FC212741C654}" type="presOf" srcId="{5991726D-21A3-4200-AB68-0BE51FF88D5D}" destId="{6B2BB0D2-C126-468D-A88F-33DCDE0B0ABC}" srcOrd="0" destOrd="0" presId="urn:microsoft.com/office/officeart/2005/8/layout/cycle2"/>
    <dgm:cxn modelId="{E0AA5928-E413-0E44-B835-EA875CE8DBA0}" type="presOf" srcId="{71513C4A-3440-A640-A21B-2613F0B323D7}" destId="{2AB13AF5-5B91-F54B-BFA7-4B57B29E4AAD}" srcOrd="1" destOrd="0" presId="urn:microsoft.com/office/officeart/2005/8/layout/cycle2"/>
    <dgm:cxn modelId="{809AB52F-DC1A-486C-801B-04ABE1B188AA}" type="presOf" srcId="{CB2E2314-5AD7-4232-9923-8ACC33AAA716}" destId="{5AC038D1-10F2-4A79-B014-CE8A88E3F863}" srcOrd="0" destOrd="0" presId="urn:microsoft.com/office/officeart/2005/8/layout/cycle2"/>
    <dgm:cxn modelId="{AB824139-0FAE-472B-9CE0-54B544783490}" type="presOf" srcId="{40403291-E1DD-4D66-84A7-BF32605710B8}" destId="{A9749C59-4BD9-461D-A94B-9B4AD44DE856}" srcOrd="1" destOrd="0" presId="urn:microsoft.com/office/officeart/2005/8/layout/cycle2"/>
    <dgm:cxn modelId="{FAC74D3D-5B9B-41A5-A6AA-1736A44F25DD}" type="presOf" srcId="{DAB7548A-5FCA-4977-8CF5-BA66ACB6B374}" destId="{0645CF2F-3D6A-4512-B41A-DC0B00B6A9FE}" srcOrd="1" destOrd="0" presId="urn:microsoft.com/office/officeart/2005/8/layout/cycle2"/>
    <dgm:cxn modelId="{3C9F983D-091C-43AA-A5DD-BCF223321CC4}" srcId="{99BC9C09-5639-494B-B576-E51A67CDC856}" destId="{CC403F3E-8CED-4062-B7DA-54D762FDF679}" srcOrd="2" destOrd="0" parTransId="{B4BA5E69-B454-4A14-A476-A9F357BBA3CC}" sibTransId="{E20EB2AA-8C9E-44ED-988F-D923F57B2B22}"/>
    <dgm:cxn modelId="{5D5A3C5F-2E74-4B50-890A-F17F5F50AF4F}" type="presOf" srcId="{CC403F3E-8CED-4062-B7DA-54D762FDF679}" destId="{83DDF826-A90E-4FFA-B523-871CCB526011}" srcOrd="0" destOrd="0" presId="urn:microsoft.com/office/officeart/2005/8/layout/cycle2"/>
    <dgm:cxn modelId="{3C778261-5171-C245-B2C3-60C811FC4C28}" type="presOf" srcId="{71513C4A-3440-A640-A21B-2613F0B323D7}" destId="{7F41E8BB-E593-4041-A7B6-E439DCFE423D}" srcOrd="0" destOrd="0" presId="urn:microsoft.com/office/officeart/2005/8/layout/cycle2"/>
    <dgm:cxn modelId="{FA7DBD67-3D0A-4A92-B599-C3FB24A680E7}" srcId="{99BC9C09-5639-494B-B576-E51A67CDC856}" destId="{B6207856-0484-4D8F-A609-3499B47A686A}" srcOrd="9" destOrd="0" parTransId="{93796D96-992B-4350-B83A-A6D249E2D9FC}" sibTransId="{27872232-2F72-49D6-B0D6-2DE62F7A9BE2}"/>
    <dgm:cxn modelId="{DD2AC76E-E1BA-4EE3-95E2-9A3643FF996A}" type="presOf" srcId="{7129EF1A-5288-40DB-A85D-0CBAE234571E}" destId="{8EE22EF3-15D6-4E4D-821C-678AAD5A5843}" srcOrd="0" destOrd="0" presId="urn:microsoft.com/office/officeart/2005/8/layout/cycle2"/>
    <dgm:cxn modelId="{65D5254F-7971-4494-9222-732D1E3166E3}" type="presOf" srcId="{B6207856-0484-4D8F-A609-3499B47A686A}" destId="{4FC87059-68E8-49F5-8B25-7DF51757370F}" srcOrd="0" destOrd="0" presId="urn:microsoft.com/office/officeart/2005/8/layout/cycle2"/>
    <dgm:cxn modelId="{3ED23771-3D88-4C7C-873E-34B1FDAC438B}" type="presOf" srcId="{6F291A16-201D-4BE5-B1FF-E13426D4F502}" destId="{0EA30E45-768F-40BF-AE29-76C3FFCF493D}" srcOrd="0" destOrd="0" presId="urn:microsoft.com/office/officeart/2005/8/layout/cycle2"/>
    <dgm:cxn modelId="{81205D72-DB39-5B46-BE09-2BA62CC9B5A6}" type="presOf" srcId="{9737436C-5144-4947-A8E2-259BB054F06F}" destId="{330C8809-52CE-BB4D-9A38-8EBADEBCA67A}" srcOrd="0" destOrd="0" presId="urn:microsoft.com/office/officeart/2005/8/layout/cycle2"/>
    <dgm:cxn modelId="{3946AA55-3C34-4928-A05B-109A5140FB3E}" type="presOf" srcId="{77BFAFEA-C6A0-4D6D-9C03-CA848E6CEA3A}" destId="{F445C487-B43B-40DB-9971-27052D8B0140}" srcOrd="0" destOrd="0" presId="urn:microsoft.com/office/officeart/2005/8/layout/cycle2"/>
    <dgm:cxn modelId="{8636F279-B6EF-4F6C-BBC6-760B703DE1E8}" type="presOf" srcId="{E20EB2AA-8C9E-44ED-988F-D923F57B2B22}" destId="{8EC1C126-653B-47E9-B3DE-82996599752E}" srcOrd="1" destOrd="0" presId="urn:microsoft.com/office/officeart/2005/8/layout/cycle2"/>
    <dgm:cxn modelId="{D8C50383-6B8F-46EB-8ADD-1D64D6476BD0}" type="presOf" srcId="{A9F9D033-CAEB-4D45-8FE0-00BCF58E6F76}" destId="{6D8EAAE1-6433-4EB8-8E6B-6ED9F9AE8B6D}" srcOrd="0" destOrd="0" presId="urn:microsoft.com/office/officeart/2005/8/layout/cycle2"/>
    <dgm:cxn modelId="{A89F1689-556F-4E37-9610-B0BC819AB3B4}" type="presOf" srcId="{E36E424D-3192-4C27-B61E-4FBE19859B30}" destId="{E6EB4D13-3A58-4B63-9F32-30DC23E923A2}" srcOrd="0" destOrd="0" presId="urn:microsoft.com/office/officeart/2005/8/layout/cycle2"/>
    <dgm:cxn modelId="{705A648C-738C-4E36-96A1-C1100300DF22}" type="presOf" srcId="{2D5DAFE5-0E2D-42B6-8BDB-32D2BBE67159}" destId="{ED7B0DB3-CD0A-466B-A818-E062E9A4F2B3}" srcOrd="1" destOrd="0" presId="urn:microsoft.com/office/officeart/2005/8/layout/cycle2"/>
    <dgm:cxn modelId="{EF5D2E8D-E7CA-4BFA-9498-49C8B9CD9255}" type="presOf" srcId="{EC2AF0E6-BC4F-4925-9B08-A4AEA950C0F5}" destId="{4016ABF0-D19D-4E86-88A9-E9D0116A5F74}" srcOrd="0" destOrd="0" presId="urn:microsoft.com/office/officeart/2005/8/layout/cycle2"/>
    <dgm:cxn modelId="{FFDC7A95-C8F5-4BEA-80B6-CFCC81E92F3F}" srcId="{99BC9C09-5639-494B-B576-E51A67CDC856}" destId="{CB2E2314-5AD7-4232-9923-8ACC33AAA716}" srcOrd="0" destOrd="0" parTransId="{A885F2C6-75F6-420A-8A75-FCD450C76E0F}" sibTransId="{DAB7548A-5FCA-4977-8CF5-BA66ACB6B374}"/>
    <dgm:cxn modelId="{019D619D-1236-45F9-9B6D-725E7A3FDE65}" type="presOf" srcId="{7129EF1A-5288-40DB-A85D-0CBAE234571E}" destId="{6AA016FA-C6BB-4D05-AEAD-0E14B8CCA568}" srcOrd="1" destOrd="0" presId="urn:microsoft.com/office/officeart/2005/8/layout/cycle2"/>
    <dgm:cxn modelId="{94DD26A7-2263-4332-854F-181A037552F4}" type="presOf" srcId="{0A8A3952-1C4E-4F16-B03C-AE2D94DA0E1B}" destId="{FD10E9A9-BD77-493B-8092-CADFA27FA628}" srcOrd="0" destOrd="0" presId="urn:microsoft.com/office/officeart/2005/8/layout/cycle2"/>
    <dgm:cxn modelId="{701F8CAC-D174-4654-AFB5-D16B4DAB84B9}" type="presOf" srcId="{7AFC892C-D17F-40FD-89F6-FD7ADCCF250F}" destId="{7E5DDE69-B702-4052-A9DE-0C10F6DA7868}" srcOrd="1" destOrd="0" presId="urn:microsoft.com/office/officeart/2005/8/layout/cycle2"/>
    <dgm:cxn modelId="{677671AE-1AEC-4A17-82EB-FD330A53C7FA}" srcId="{99BC9C09-5639-494B-B576-E51A67CDC856}" destId="{0A8A3952-1C4E-4F16-B03C-AE2D94DA0E1B}" srcOrd="4" destOrd="0" parTransId="{DA9F6B56-2B4B-4228-96A3-3AAE1C8E3B93}" sibTransId="{40403291-E1DD-4D66-84A7-BF32605710B8}"/>
    <dgm:cxn modelId="{8D78F2BE-0B0F-4C1D-BD82-3E3234A23820}" type="presOf" srcId="{2D5DAFE5-0E2D-42B6-8BDB-32D2BBE67159}" destId="{6989CE8A-0CAF-4DB4-8FF4-E50E8F206837}" srcOrd="0" destOrd="0" presId="urn:microsoft.com/office/officeart/2005/8/layout/cycle2"/>
    <dgm:cxn modelId="{03B57FC7-CDC6-427E-A5A8-865212330776}" type="presOf" srcId="{40403291-E1DD-4D66-84A7-BF32605710B8}" destId="{A792CA86-ABE7-46CD-9149-E9D79BD6C012}" srcOrd="0" destOrd="0" presId="urn:microsoft.com/office/officeart/2005/8/layout/cycle2"/>
    <dgm:cxn modelId="{F187A7C9-3724-41D9-B02A-E14527CA72E5}" type="presOf" srcId="{B6A1E5CD-52CE-4A27-9E50-F169D6B209A5}" destId="{33F4BA63-B56B-4883-90F6-3C643EFDC8E2}" srcOrd="1" destOrd="0" presId="urn:microsoft.com/office/officeart/2005/8/layout/cycle2"/>
    <dgm:cxn modelId="{F674BEC9-2373-40C0-8AF4-23141742C550}" type="presOf" srcId="{27872232-2F72-49D6-B0D6-2DE62F7A9BE2}" destId="{86A793B2-81D3-4D03-A908-97A387B35DB1}" srcOrd="1" destOrd="0" presId="urn:microsoft.com/office/officeart/2005/8/layout/cycle2"/>
    <dgm:cxn modelId="{A6E053CF-2F91-4E6F-995B-AE97FD672F67}" type="presOf" srcId="{DAB7548A-5FCA-4977-8CF5-BA66ACB6B374}" destId="{D1B1E31A-B4EA-47B7-A368-CB29DED706B0}" srcOrd="0" destOrd="0" presId="urn:microsoft.com/office/officeart/2005/8/layout/cycle2"/>
    <dgm:cxn modelId="{6520AFDA-2589-42E5-B648-4420982A2F13}" type="presOf" srcId="{E20EB2AA-8C9E-44ED-988F-D923F57B2B22}" destId="{A2A61815-7D3B-4CA3-81DC-F0864ED9FFC0}" srcOrd="0" destOrd="0" presId="urn:microsoft.com/office/officeart/2005/8/layout/cycle2"/>
    <dgm:cxn modelId="{F2D276DD-7B79-4A76-A972-9973E5DDE80C}" srcId="{99BC9C09-5639-494B-B576-E51A67CDC856}" destId="{A9F9D033-CAEB-4D45-8FE0-00BCF58E6F76}" srcOrd="3" destOrd="0" parTransId="{9B79C2F2-B331-4BE1-8FEC-806A40339355}" sibTransId="{7129EF1A-5288-40DB-A85D-0CBAE234571E}"/>
    <dgm:cxn modelId="{E1939BE1-8F07-4578-B323-22596431D069}" srcId="{99BC9C09-5639-494B-B576-E51A67CDC856}" destId="{E36E424D-3192-4C27-B61E-4FBE19859B30}" srcOrd="7" destOrd="0" parTransId="{4EF2175F-7388-4774-B373-E8333838BE5F}" sibTransId="{B6A1E5CD-52CE-4A27-9E50-F169D6B209A5}"/>
    <dgm:cxn modelId="{5A5980E8-31FA-4D19-9399-F834A5FC85F4}" type="presOf" srcId="{B6A1E5CD-52CE-4A27-9E50-F169D6B209A5}" destId="{9AC301B6-C0B7-4D86-BFD7-B9192A077313}" srcOrd="0" destOrd="0" presId="urn:microsoft.com/office/officeart/2005/8/layout/cycle2"/>
    <dgm:cxn modelId="{221BF6EB-1CA8-4E01-8AC6-DDCC937E8D6C}" type="presOf" srcId="{EC2AF0E6-BC4F-4925-9B08-A4AEA950C0F5}" destId="{64F61959-B705-4505-BA62-950FFF40E701}" srcOrd="1" destOrd="0" presId="urn:microsoft.com/office/officeart/2005/8/layout/cycle2"/>
    <dgm:cxn modelId="{DB5480EF-7D71-4351-92CC-AB5BD7E69EDC}" srcId="{99BC9C09-5639-494B-B576-E51A67CDC856}" destId="{6F291A16-201D-4BE5-B1FF-E13426D4F502}" srcOrd="6" destOrd="0" parTransId="{A6D93B9E-CE39-4A30-B29D-B2C81B3618F5}" sibTransId="{EC2AF0E6-BC4F-4925-9B08-A4AEA950C0F5}"/>
    <dgm:cxn modelId="{337189F4-31DD-C140-8A39-ABC3C738DCB4}" srcId="{99BC9C09-5639-494B-B576-E51A67CDC856}" destId="{9737436C-5144-4947-A8E2-259BB054F06F}" srcOrd="1" destOrd="0" parTransId="{0D63D5C9-501E-434A-B67E-20FC778CAC4C}" sibTransId="{71513C4A-3440-A640-A21B-2613F0B323D7}"/>
    <dgm:cxn modelId="{3567D2F8-21E3-4DC3-832F-0C8CBE9EC131}" srcId="{99BC9C09-5639-494B-B576-E51A67CDC856}" destId="{5991726D-21A3-4200-AB68-0BE51FF88D5D}" srcOrd="5" destOrd="0" parTransId="{608F3CA1-2F9B-4DA1-AF69-C4FDB79B7CC0}" sibTransId="{7AFC892C-D17F-40FD-89F6-FD7ADCCF250F}"/>
    <dgm:cxn modelId="{858CEAFA-37D1-40D8-80FE-634FF2A3BA66}" srcId="{99BC9C09-5639-494B-B576-E51A67CDC856}" destId="{77BFAFEA-C6A0-4D6D-9C03-CA848E6CEA3A}" srcOrd="8" destOrd="0" parTransId="{B8A76F38-E9B1-4185-BD93-D3B9F3525F45}" sibTransId="{2D5DAFE5-0E2D-42B6-8BDB-32D2BBE67159}"/>
    <dgm:cxn modelId="{CB60D4FC-7A32-40DC-BB78-54EEF7852369}" type="presOf" srcId="{7AFC892C-D17F-40FD-89F6-FD7ADCCF250F}" destId="{0F817E7F-8D37-4CC6-A990-139D08E8E6ED}" srcOrd="0" destOrd="0" presId="urn:microsoft.com/office/officeart/2005/8/layout/cycle2"/>
    <dgm:cxn modelId="{2AF6CDA2-85CE-4AB9-82E0-340D243DF9DB}" type="presParOf" srcId="{7EF56448-8FCC-4FF3-93B9-23381C72BB14}" destId="{5AC038D1-10F2-4A79-B014-CE8A88E3F863}" srcOrd="0" destOrd="0" presId="urn:microsoft.com/office/officeart/2005/8/layout/cycle2"/>
    <dgm:cxn modelId="{3D0D3DA6-DEA6-491B-BDEE-EB5D0795640A}" type="presParOf" srcId="{7EF56448-8FCC-4FF3-93B9-23381C72BB14}" destId="{D1B1E31A-B4EA-47B7-A368-CB29DED706B0}" srcOrd="1" destOrd="0" presId="urn:microsoft.com/office/officeart/2005/8/layout/cycle2"/>
    <dgm:cxn modelId="{23A80A41-B414-4AEB-B756-2F9324E5B18C}" type="presParOf" srcId="{D1B1E31A-B4EA-47B7-A368-CB29DED706B0}" destId="{0645CF2F-3D6A-4512-B41A-DC0B00B6A9FE}" srcOrd="0" destOrd="0" presId="urn:microsoft.com/office/officeart/2005/8/layout/cycle2"/>
    <dgm:cxn modelId="{DA5D1FF1-AB70-DC49-B4A3-C72AAB0125B8}" type="presParOf" srcId="{7EF56448-8FCC-4FF3-93B9-23381C72BB14}" destId="{330C8809-52CE-BB4D-9A38-8EBADEBCA67A}" srcOrd="2" destOrd="0" presId="urn:microsoft.com/office/officeart/2005/8/layout/cycle2"/>
    <dgm:cxn modelId="{DF31B855-61CE-7441-8F96-F4493B535389}" type="presParOf" srcId="{7EF56448-8FCC-4FF3-93B9-23381C72BB14}" destId="{7F41E8BB-E593-4041-A7B6-E439DCFE423D}" srcOrd="3" destOrd="0" presId="urn:microsoft.com/office/officeart/2005/8/layout/cycle2"/>
    <dgm:cxn modelId="{4DDD6DC9-15FC-F64F-93C9-5FE805893F46}" type="presParOf" srcId="{7F41E8BB-E593-4041-A7B6-E439DCFE423D}" destId="{2AB13AF5-5B91-F54B-BFA7-4B57B29E4AAD}" srcOrd="0" destOrd="0" presId="urn:microsoft.com/office/officeart/2005/8/layout/cycle2"/>
    <dgm:cxn modelId="{6D6FAC9C-4801-4F05-87DA-64D57158E692}" type="presParOf" srcId="{7EF56448-8FCC-4FF3-93B9-23381C72BB14}" destId="{83DDF826-A90E-4FFA-B523-871CCB526011}" srcOrd="4" destOrd="0" presId="urn:microsoft.com/office/officeart/2005/8/layout/cycle2"/>
    <dgm:cxn modelId="{E705AFCE-4982-4F64-A5BF-EA17BE46A4D7}" type="presParOf" srcId="{7EF56448-8FCC-4FF3-93B9-23381C72BB14}" destId="{A2A61815-7D3B-4CA3-81DC-F0864ED9FFC0}" srcOrd="5" destOrd="0" presId="urn:microsoft.com/office/officeart/2005/8/layout/cycle2"/>
    <dgm:cxn modelId="{29EBFD46-285A-4405-AA30-B746480C1659}" type="presParOf" srcId="{A2A61815-7D3B-4CA3-81DC-F0864ED9FFC0}" destId="{8EC1C126-653B-47E9-B3DE-82996599752E}" srcOrd="0" destOrd="0" presId="urn:microsoft.com/office/officeart/2005/8/layout/cycle2"/>
    <dgm:cxn modelId="{3BFC3437-ABF3-4415-954D-447DE211B2A5}" type="presParOf" srcId="{7EF56448-8FCC-4FF3-93B9-23381C72BB14}" destId="{6D8EAAE1-6433-4EB8-8E6B-6ED9F9AE8B6D}" srcOrd="6" destOrd="0" presId="urn:microsoft.com/office/officeart/2005/8/layout/cycle2"/>
    <dgm:cxn modelId="{6DAB1BC4-335B-4B65-BABC-A2650BE7E2A2}" type="presParOf" srcId="{7EF56448-8FCC-4FF3-93B9-23381C72BB14}" destId="{8EE22EF3-15D6-4E4D-821C-678AAD5A5843}" srcOrd="7" destOrd="0" presId="urn:microsoft.com/office/officeart/2005/8/layout/cycle2"/>
    <dgm:cxn modelId="{78EDAA91-8307-468B-AD5E-9FC1F79BDD29}" type="presParOf" srcId="{8EE22EF3-15D6-4E4D-821C-678AAD5A5843}" destId="{6AA016FA-C6BB-4D05-AEAD-0E14B8CCA568}" srcOrd="0" destOrd="0" presId="urn:microsoft.com/office/officeart/2005/8/layout/cycle2"/>
    <dgm:cxn modelId="{9AE0E6B7-7CC0-49A6-93AC-06083C9240B8}" type="presParOf" srcId="{7EF56448-8FCC-4FF3-93B9-23381C72BB14}" destId="{FD10E9A9-BD77-493B-8092-CADFA27FA628}" srcOrd="8" destOrd="0" presId="urn:microsoft.com/office/officeart/2005/8/layout/cycle2"/>
    <dgm:cxn modelId="{1095AEF5-7ED0-4A3E-95F7-4CBD4F90BAB5}" type="presParOf" srcId="{7EF56448-8FCC-4FF3-93B9-23381C72BB14}" destId="{A792CA86-ABE7-46CD-9149-E9D79BD6C012}" srcOrd="9" destOrd="0" presId="urn:microsoft.com/office/officeart/2005/8/layout/cycle2"/>
    <dgm:cxn modelId="{2274F277-2190-4210-BC7E-517ACEC4BEAA}" type="presParOf" srcId="{A792CA86-ABE7-46CD-9149-E9D79BD6C012}" destId="{A9749C59-4BD9-461D-A94B-9B4AD44DE856}" srcOrd="0" destOrd="0" presId="urn:microsoft.com/office/officeart/2005/8/layout/cycle2"/>
    <dgm:cxn modelId="{6F2ED065-F0D8-4AC4-8E60-0773EDBF1745}" type="presParOf" srcId="{7EF56448-8FCC-4FF3-93B9-23381C72BB14}" destId="{6B2BB0D2-C126-468D-A88F-33DCDE0B0ABC}" srcOrd="10" destOrd="0" presId="urn:microsoft.com/office/officeart/2005/8/layout/cycle2"/>
    <dgm:cxn modelId="{86A59E3E-D95D-40DF-98C2-E3B23561FCA1}" type="presParOf" srcId="{7EF56448-8FCC-4FF3-93B9-23381C72BB14}" destId="{0F817E7F-8D37-4CC6-A990-139D08E8E6ED}" srcOrd="11" destOrd="0" presId="urn:microsoft.com/office/officeart/2005/8/layout/cycle2"/>
    <dgm:cxn modelId="{C24C9FA0-7CA3-47C8-AE78-E0342DF42765}" type="presParOf" srcId="{0F817E7F-8D37-4CC6-A990-139D08E8E6ED}" destId="{7E5DDE69-B702-4052-A9DE-0C10F6DA7868}" srcOrd="0" destOrd="0" presId="urn:microsoft.com/office/officeart/2005/8/layout/cycle2"/>
    <dgm:cxn modelId="{0EAE6248-BC21-4B0B-92B7-75135AB5FAED}" type="presParOf" srcId="{7EF56448-8FCC-4FF3-93B9-23381C72BB14}" destId="{0EA30E45-768F-40BF-AE29-76C3FFCF493D}" srcOrd="12" destOrd="0" presId="urn:microsoft.com/office/officeart/2005/8/layout/cycle2"/>
    <dgm:cxn modelId="{47FD9B31-77FA-4C5E-9992-7AB09F4C7D6A}" type="presParOf" srcId="{7EF56448-8FCC-4FF3-93B9-23381C72BB14}" destId="{4016ABF0-D19D-4E86-88A9-E9D0116A5F74}" srcOrd="13" destOrd="0" presId="urn:microsoft.com/office/officeart/2005/8/layout/cycle2"/>
    <dgm:cxn modelId="{5B2213C1-7F4F-467B-9533-7A07454DFD9B}" type="presParOf" srcId="{4016ABF0-D19D-4E86-88A9-E9D0116A5F74}" destId="{64F61959-B705-4505-BA62-950FFF40E701}" srcOrd="0" destOrd="0" presId="urn:microsoft.com/office/officeart/2005/8/layout/cycle2"/>
    <dgm:cxn modelId="{1D173543-2FA6-449C-ABBE-C1B92B9CA4AD}" type="presParOf" srcId="{7EF56448-8FCC-4FF3-93B9-23381C72BB14}" destId="{E6EB4D13-3A58-4B63-9F32-30DC23E923A2}" srcOrd="14" destOrd="0" presId="urn:microsoft.com/office/officeart/2005/8/layout/cycle2"/>
    <dgm:cxn modelId="{4F6EF55F-BD1E-419D-AEB5-BEA4B191CB80}" type="presParOf" srcId="{7EF56448-8FCC-4FF3-93B9-23381C72BB14}" destId="{9AC301B6-C0B7-4D86-BFD7-B9192A077313}" srcOrd="15" destOrd="0" presId="urn:microsoft.com/office/officeart/2005/8/layout/cycle2"/>
    <dgm:cxn modelId="{E946B9FB-B0B1-4C1F-8922-23310AEB8257}" type="presParOf" srcId="{9AC301B6-C0B7-4D86-BFD7-B9192A077313}" destId="{33F4BA63-B56B-4883-90F6-3C643EFDC8E2}" srcOrd="0" destOrd="0" presId="urn:microsoft.com/office/officeart/2005/8/layout/cycle2"/>
    <dgm:cxn modelId="{E3BC0C09-34AE-423E-8A13-370847033DE5}" type="presParOf" srcId="{7EF56448-8FCC-4FF3-93B9-23381C72BB14}" destId="{F445C487-B43B-40DB-9971-27052D8B0140}" srcOrd="16" destOrd="0" presId="urn:microsoft.com/office/officeart/2005/8/layout/cycle2"/>
    <dgm:cxn modelId="{8F1D5C95-7002-4198-805B-23C298A5E517}" type="presParOf" srcId="{7EF56448-8FCC-4FF3-93B9-23381C72BB14}" destId="{6989CE8A-0CAF-4DB4-8FF4-E50E8F206837}" srcOrd="17" destOrd="0" presId="urn:microsoft.com/office/officeart/2005/8/layout/cycle2"/>
    <dgm:cxn modelId="{AB807BBD-9A8D-45D2-9125-B47754FFF0A8}" type="presParOf" srcId="{6989CE8A-0CAF-4DB4-8FF4-E50E8F206837}" destId="{ED7B0DB3-CD0A-466B-A818-E062E9A4F2B3}" srcOrd="0" destOrd="0" presId="urn:microsoft.com/office/officeart/2005/8/layout/cycle2"/>
    <dgm:cxn modelId="{2BB7E7AA-4CD7-4498-8F4F-89ED4DECBCE0}" type="presParOf" srcId="{7EF56448-8FCC-4FF3-93B9-23381C72BB14}" destId="{4FC87059-68E8-49F5-8B25-7DF51757370F}" srcOrd="18" destOrd="0" presId="urn:microsoft.com/office/officeart/2005/8/layout/cycle2"/>
    <dgm:cxn modelId="{A4B52E8D-73C1-42DB-8207-70FFF55BA9F3}" type="presParOf" srcId="{7EF56448-8FCC-4FF3-93B9-23381C72BB14}" destId="{B6AEE679-2ED8-4E44-9D8E-A7A2EE407F9C}" srcOrd="19" destOrd="0" presId="urn:microsoft.com/office/officeart/2005/8/layout/cycle2"/>
    <dgm:cxn modelId="{F15C4601-BAC4-446D-8C5D-F00017B326FC}" type="presParOf" srcId="{B6AEE679-2ED8-4E44-9D8E-A7A2EE407F9C}" destId="{86A793B2-81D3-4D03-A908-97A387B35DB1}"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90B3FF3-6304-BC41-87FB-7F5FBB607A27}" type="doc">
      <dgm:prSet loTypeId="urn:microsoft.com/office/officeart/2005/8/layout/venn2" loCatId="" qsTypeId="urn:microsoft.com/office/officeart/2005/8/quickstyle/simple4" qsCatId="simple" csTypeId="urn:microsoft.com/office/officeart/2005/8/colors/accent1_3" csCatId="accent1" phldr="1"/>
      <dgm:spPr>
        <a:scene3d>
          <a:camera prst="orthographicFront">
            <a:rot lat="0" lon="0" rev="16200000"/>
          </a:camera>
          <a:lightRig rig="threePt" dir="t"/>
        </a:scene3d>
      </dgm:spPr>
    </dgm:pt>
    <dgm:pt modelId="{BE954F52-9E95-5248-A020-10E6940BA2E4}">
      <dgm:prSet phldrT="[文字]" custT="1"/>
      <dgm:spPr>
        <a:solidFill>
          <a:srgbClr val="4C5760"/>
        </a:solidFill>
        <a:sp3d/>
      </dgm:spPr>
      <dgm:t>
        <a:bodyPr vert="horz">
          <a:flatTx/>
        </a:bodyPr>
        <a:lstStyle/>
        <a:p>
          <a:endParaRPr lang="zh-TW" altLang="en-US" sz="1600" b="1" dirty="0"/>
        </a:p>
      </dgm:t>
    </dgm:pt>
    <dgm:pt modelId="{5D386F26-651A-0D45-9642-C0C06ED2F3D4}" type="parTrans" cxnId="{16B8EAAC-B1C8-AC47-A989-A878310E839E}">
      <dgm:prSet/>
      <dgm:spPr/>
      <dgm:t>
        <a:bodyPr/>
        <a:lstStyle/>
        <a:p>
          <a:endParaRPr lang="zh-TW" altLang="en-US" b="1"/>
        </a:p>
      </dgm:t>
    </dgm:pt>
    <dgm:pt modelId="{039DD521-A3C6-834C-B0D1-AC437222DCB0}" type="sibTrans" cxnId="{16B8EAAC-B1C8-AC47-A989-A878310E839E}">
      <dgm:prSet/>
      <dgm:spPr/>
      <dgm:t>
        <a:bodyPr/>
        <a:lstStyle/>
        <a:p>
          <a:endParaRPr lang="zh-TW" altLang="en-US" b="1"/>
        </a:p>
      </dgm:t>
    </dgm:pt>
    <dgm:pt modelId="{5CC94092-A5AB-EC47-BCF7-FF112E5ED0CD}">
      <dgm:prSet phldrT="[文字]" custT="1"/>
      <dgm:spPr>
        <a:solidFill>
          <a:srgbClr val="93A8AC"/>
        </a:solidFill>
        <a:sp3d/>
      </dgm:spPr>
      <dgm:t>
        <a:bodyPr>
          <a:flatTx/>
        </a:bodyPr>
        <a:lstStyle/>
        <a:p>
          <a:endParaRPr lang="zh-TW" altLang="en-US" sz="1600" b="1" dirty="0"/>
        </a:p>
      </dgm:t>
    </dgm:pt>
    <dgm:pt modelId="{246D1EEC-3A1F-804E-A3C3-00AC9F1F4E08}" type="parTrans" cxnId="{60F7698D-81E7-2F46-BF9F-8A070C72D5FF}">
      <dgm:prSet/>
      <dgm:spPr/>
      <dgm:t>
        <a:bodyPr/>
        <a:lstStyle/>
        <a:p>
          <a:endParaRPr lang="zh-TW" altLang="en-US" b="1"/>
        </a:p>
      </dgm:t>
    </dgm:pt>
    <dgm:pt modelId="{641077FA-5B8C-764E-94EC-1A1F96F00390}" type="sibTrans" cxnId="{60F7698D-81E7-2F46-BF9F-8A070C72D5FF}">
      <dgm:prSet/>
      <dgm:spPr/>
      <dgm:t>
        <a:bodyPr/>
        <a:lstStyle/>
        <a:p>
          <a:endParaRPr lang="zh-TW" altLang="en-US" b="1"/>
        </a:p>
      </dgm:t>
    </dgm:pt>
    <dgm:pt modelId="{0BE6128E-85D7-B444-905E-7BBAB523497F}">
      <dgm:prSet phldrT="[文字]" custT="1"/>
      <dgm:spPr>
        <a:solidFill>
          <a:srgbClr val="A59E8C"/>
        </a:solidFill>
        <a:sp3d/>
      </dgm:spPr>
      <dgm:t>
        <a:bodyPr anchor="ctr" anchorCtr="0">
          <a:flatTx/>
        </a:bodyPr>
        <a:lstStyle/>
        <a:p>
          <a:endParaRPr lang="zh-TW" altLang="en-US" sz="1600" b="1" dirty="0"/>
        </a:p>
      </dgm:t>
    </dgm:pt>
    <dgm:pt modelId="{80D910DB-7227-3241-85E8-F2AFF657BCD7}" type="parTrans" cxnId="{6AECEF69-2765-8E45-97AF-08BEB0E39559}">
      <dgm:prSet/>
      <dgm:spPr/>
      <dgm:t>
        <a:bodyPr/>
        <a:lstStyle/>
        <a:p>
          <a:endParaRPr lang="zh-TW" altLang="en-US" b="1"/>
        </a:p>
      </dgm:t>
    </dgm:pt>
    <dgm:pt modelId="{87E517BC-BBCB-4D4E-A075-AB6375816E47}" type="sibTrans" cxnId="{6AECEF69-2765-8E45-97AF-08BEB0E39559}">
      <dgm:prSet/>
      <dgm:spPr/>
      <dgm:t>
        <a:bodyPr/>
        <a:lstStyle/>
        <a:p>
          <a:endParaRPr lang="zh-TW" altLang="en-US" b="1"/>
        </a:p>
      </dgm:t>
    </dgm:pt>
    <dgm:pt modelId="{AB78CB3E-240E-254E-98E6-F5374B26AFEC}">
      <dgm:prSet custT="1"/>
      <dgm:spPr>
        <a:solidFill>
          <a:srgbClr val="D7CEB2"/>
        </a:solidFill>
        <a:sp3d/>
      </dgm:spPr>
      <dgm:t>
        <a:bodyPr>
          <a:flatTx/>
        </a:bodyPr>
        <a:lstStyle/>
        <a:p>
          <a:endParaRPr lang="zh-TW" altLang="en-US" sz="1600" b="1" dirty="0"/>
        </a:p>
      </dgm:t>
    </dgm:pt>
    <dgm:pt modelId="{8E589949-55CD-6944-8D69-C7FDCC3B2C9B}" type="parTrans" cxnId="{DBAD143F-E0C3-704A-9C5A-3A6E40A26FA5}">
      <dgm:prSet/>
      <dgm:spPr/>
      <dgm:t>
        <a:bodyPr/>
        <a:lstStyle/>
        <a:p>
          <a:endParaRPr lang="zh-TW" altLang="en-US" b="1"/>
        </a:p>
      </dgm:t>
    </dgm:pt>
    <dgm:pt modelId="{76EEDA05-C18A-484A-A5A5-EEBFBE6A29FA}" type="sibTrans" cxnId="{DBAD143F-E0C3-704A-9C5A-3A6E40A26FA5}">
      <dgm:prSet/>
      <dgm:spPr/>
      <dgm:t>
        <a:bodyPr/>
        <a:lstStyle/>
        <a:p>
          <a:endParaRPr lang="zh-TW" altLang="en-US" b="1"/>
        </a:p>
      </dgm:t>
    </dgm:pt>
    <dgm:pt modelId="{250DD092-1502-6F40-9295-AB042E660C26}">
      <dgm:prSet custT="1"/>
      <dgm:spPr>
        <a:solidFill>
          <a:srgbClr val="66635B"/>
        </a:solidFill>
        <a:sp3d/>
      </dgm:spPr>
      <dgm:t>
        <a:bodyPr>
          <a:flatTx/>
        </a:bodyPr>
        <a:lstStyle/>
        <a:p>
          <a:endParaRPr lang="zh-TW" altLang="en-US" sz="1400" b="1" dirty="0"/>
        </a:p>
      </dgm:t>
    </dgm:pt>
    <dgm:pt modelId="{558029F9-2E80-ED48-906C-5068309BC744}" type="parTrans" cxnId="{4F3BE790-32F3-464A-8507-E101C76A595A}">
      <dgm:prSet/>
      <dgm:spPr/>
      <dgm:t>
        <a:bodyPr/>
        <a:lstStyle/>
        <a:p>
          <a:endParaRPr lang="zh-TW" altLang="en-US" b="1"/>
        </a:p>
      </dgm:t>
    </dgm:pt>
    <dgm:pt modelId="{BBAD8C5F-3C77-2A43-8599-C32D740483E5}" type="sibTrans" cxnId="{4F3BE790-32F3-464A-8507-E101C76A595A}">
      <dgm:prSet/>
      <dgm:spPr/>
      <dgm:t>
        <a:bodyPr/>
        <a:lstStyle/>
        <a:p>
          <a:endParaRPr lang="zh-TW" altLang="en-US" b="1"/>
        </a:p>
      </dgm:t>
    </dgm:pt>
    <dgm:pt modelId="{402F5204-0D1C-1641-BD69-EC62AE4D47D7}" type="pres">
      <dgm:prSet presAssocID="{C90B3FF3-6304-BC41-87FB-7F5FBB607A27}" presName="Name0" presStyleCnt="0">
        <dgm:presLayoutVars>
          <dgm:chMax val="7"/>
          <dgm:resizeHandles val="exact"/>
        </dgm:presLayoutVars>
      </dgm:prSet>
      <dgm:spPr/>
    </dgm:pt>
    <dgm:pt modelId="{3835B373-065D-4F42-984B-4B66E6B51060}" type="pres">
      <dgm:prSet presAssocID="{C90B3FF3-6304-BC41-87FB-7F5FBB607A27}" presName="comp1" presStyleCnt="0"/>
      <dgm:spPr>
        <a:sp3d/>
      </dgm:spPr>
    </dgm:pt>
    <dgm:pt modelId="{01A0F3F3-44EC-8446-920D-C7DBDF18E0BE}" type="pres">
      <dgm:prSet presAssocID="{C90B3FF3-6304-BC41-87FB-7F5FBB607A27}" presName="circle1" presStyleLbl="node1" presStyleIdx="0" presStyleCnt="5"/>
      <dgm:spPr/>
    </dgm:pt>
    <dgm:pt modelId="{304DB835-019A-7144-A7A1-55E4C158CB75}" type="pres">
      <dgm:prSet presAssocID="{C90B3FF3-6304-BC41-87FB-7F5FBB607A27}" presName="c1text" presStyleLbl="node1" presStyleIdx="0" presStyleCnt="5">
        <dgm:presLayoutVars>
          <dgm:bulletEnabled val="1"/>
        </dgm:presLayoutVars>
      </dgm:prSet>
      <dgm:spPr/>
    </dgm:pt>
    <dgm:pt modelId="{DA3F09B7-4932-B349-8682-EE98F462575E}" type="pres">
      <dgm:prSet presAssocID="{C90B3FF3-6304-BC41-87FB-7F5FBB607A27}" presName="comp2" presStyleCnt="0"/>
      <dgm:spPr>
        <a:sp3d/>
      </dgm:spPr>
    </dgm:pt>
    <dgm:pt modelId="{57CF9868-AF82-6248-A7F3-A69BA72D3F34}" type="pres">
      <dgm:prSet presAssocID="{C90B3FF3-6304-BC41-87FB-7F5FBB607A27}" presName="circle2" presStyleLbl="node1" presStyleIdx="1" presStyleCnt="5"/>
      <dgm:spPr/>
    </dgm:pt>
    <dgm:pt modelId="{963FD0B3-152A-9141-B807-00A73932FE43}" type="pres">
      <dgm:prSet presAssocID="{C90B3FF3-6304-BC41-87FB-7F5FBB607A27}" presName="c2text" presStyleLbl="node1" presStyleIdx="1" presStyleCnt="5">
        <dgm:presLayoutVars>
          <dgm:bulletEnabled val="1"/>
        </dgm:presLayoutVars>
      </dgm:prSet>
      <dgm:spPr/>
    </dgm:pt>
    <dgm:pt modelId="{E8883104-CD4C-EF48-A4B5-D1C64DE19ECD}" type="pres">
      <dgm:prSet presAssocID="{C90B3FF3-6304-BC41-87FB-7F5FBB607A27}" presName="comp3" presStyleCnt="0"/>
      <dgm:spPr>
        <a:sp3d/>
      </dgm:spPr>
    </dgm:pt>
    <dgm:pt modelId="{B23856BF-A03D-6A42-A90B-2385AAB5C614}" type="pres">
      <dgm:prSet presAssocID="{C90B3FF3-6304-BC41-87FB-7F5FBB607A27}" presName="circle3" presStyleLbl="node1" presStyleIdx="2" presStyleCnt="5"/>
      <dgm:spPr/>
    </dgm:pt>
    <dgm:pt modelId="{187F5FA2-5ED4-7443-8D74-6F38A5293104}" type="pres">
      <dgm:prSet presAssocID="{C90B3FF3-6304-BC41-87FB-7F5FBB607A27}" presName="c3text" presStyleLbl="node1" presStyleIdx="2" presStyleCnt="5">
        <dgm:presLayoutVars>
          <dgm:bulletEnabled val="1"/>
        </dgm:presLayoutVars>
      </dgm:prSet>
      <dgm:spPr/>
    </dgm:pt>
    <dgm:pt modelId="{91B7FE87-8CCB-1848-8C1D-C4188E4D2FC9}" type="pres">
      <dgm:prSet presAssocID="{C90B3FF3-6304-BC41-87FB-7F5FBB607A27}" presName="comp4" presStyleCnt="0"/>
      <dgm:spPr>
        <a:sp3d/>
      </dgm:spPr>
    </dgm:pt>
    <dgm:pt modelId="{6D6B090D-205B-1943-A808-8C79490994EB}" type="pres">
      <dgm:prSet presAssocID="{C90B3FF3-6304-BC41-87FB-7F5FBB607A27}" presName="circle4" presStyleLbl="node1" presStyleIdx="3" presStyleCnt="5"/>
      <dgm:spPr/>
    </dgm:pt>
    <dgm:pt modelId="{2BE3EB66-1AEE-8B44-B5C1-57FC4B8C885E}" type="pres">
      <dgm:prSet presAssocID="{C90B3FF3-6304-BC41-87FB-7F5FBB607A27}" presName="c4text" presStyleLbl="node1" presStyleIdx="3" presStyleCnt="5">
        <dgm:presLayoutVars>
          <dgm:bulletEnabled val="1"/>
        </dgm:presLayoutVars>
      </dgm:prSet>
      <dgm:spPr/>
    </dgm:pt>
    <dgm:pt modelId="{9D717C59-0965-DF48-A8D0-F66BA34A4FD7}" type="pres">
      <dgm:prSet presAssocID="{C90B3FF3-6304-BC41-87FB-7F5FBB607A27}" presName="comp5" presStyleCnt="0"/>
      <dgm:spPr>
        <a:sp3d/>
      </dgm:spPr>
    </dgm:pt>
    <dgm:pt modelId="{2F9FB83E-648C-F049-B059-28D7DAC6A431}" type="pres">
      <dgm:prSet presAssocID="{C90B3FF3-6304-BC41-87FB-7F5FBB607A27}" presName="circle5" presStyleLbl="node1" presStyleIdx="4" presStyleCnt="5"/>
      <dgm:spPr/>
    </dgm:pt>
    <dgm:pt modelId="{6B0C1A0A-7E05-CC45-B63A-1E874855BFDA}" type="pres">
      <dgm:prSet presAssocID="{C90B3FF3-6304-BC41-87FB-7F5FBB607A27}" presName="c5text" presStyleLbl="node1" presStyleIdx="4" presStyleCnt="5">
        <dgm:presLayoutVars>
          <dgm:bulletEnabled val="1"/>
        </dgm:presLayoutVars>
      </dgm:prSet>
      <dgm:spPr/>
    </dgm:pt>
  </dgm:ptLst>
  <dgm:cxnLst>
    <dgm:cxn modelId="{DBAD143F-E0C3-704A-9C5A-3A6E40A26FA5}" srcId="{C90B3FF3-6304-BC41-87FB-7F5FBB607A27}" destId="{AB78CB3E-240E-254E-98E6-F5374B26AFEC}" srcOrd="2" destOrd="0" parTransId="{8E589949-55CD-6944-8D69-C7FDCC3B2C9B}" sibTransId="{76EEDA05-C18A-484A-A5A5-EEBFBE6A29FA}"/>
    <dgm:cxn modelId="{6AECEF69-2765-8E45-97AF-08BEB0E39559}" srcId="{C90B3FF3-6304-BC41-87FB-7F5FBB607A27}" destId="{0BE6128E-85D7-B444-905E-7BBAB523497F}" srcOrd="3" destOrd="0" parTransId="{80D910DB-7227-3241-85E8-F2AFF657BCD7}" sibTransId="{87E517BC-BBCB-4D4E-A075-AB6375816E47}"/>
    <dgm:cxn modelId="{58B29658-6DD5-114D-96AB-E344124CB99F}" type="presOf" srcId="{BE954F52-9E95-5248-A020-10E6940BA2E4}" destId="{01A0F3F3-44EC-8446-920D-C7DBDF18E0BE}" srcOrd="0" destOrd="0" presId="urn:microsoft.com/office/officeart/2005/8/layout/venn2"/>
    <dgm:cxn modelId="{9549047B-3746-D149-A5AA-981B2A3A517B}" type="presOf" srcId="{0BE6128E-85D7-B444-905E-7BBAB523497F}" destId="{6D6B090D-205B-1943-A808-8C79490994EB}" srcOrd="0" destOrd="0" presId="urn:microsoft.com/office/officeart/2005/8/layout/venn2"/>
    <dgm:cxn modelId="{60F7698D-81E7-2F46-BF9F-8A070C72D5FF}" srcId="{C90B3FF3-6304-BC41-87FB-7F5FBB607A27}" destId="{5CC94092-A5AB-EC47-BCF7-FF112E5ED0CD}" srcOrd="1" destOrd="0" parTransId="{246D1EEC-3A1F-804E-A3C3-00AC9F1F4E08}" sibTransId="{641077FA-5B8C-764E-94EC-1A1F96F00390}"/>
    <dgm:cxn modelId="{4F3BE790-32F3-464A-8507-E101C76A595A}" srcId="{C90B3FF3-6304-BC41-87FB-7F5FBB607A27}" destId="{250DD092-1502-6F40-9295-AB042E660C26}" srcOrd="4" destOrd="0" parTransId="{558029F9-2E80-ED48-906C-5068309BC744}" sibTransId="{BBAD8C5F-3C77-2A43-8599-C32D740483E5}"/>
    <dgm:cxn modelId="{927E6E92-1E18-234B-8841-1569A458FAAD}" type="presOf" srcId="{BE954F52-9E95-5248-A020-10E6940BA2E4}" destId="{304DB835-019A-7144-A7A1-55E4C158CB75}" srcOrd="1" destOrd="0" presId="urn:microsoft.com/office/officeart/2005/8/layout/venn2"/>
    <dgm:cxn modelId="{A4CB3DA1-5F13-134D-A0B9-D0773E28E0C9}" type="presOf" srcId="{5CC94092-A5AB-EC47-BCF7-FF112E5ED0CD}" destId="{963FD0B3-152A-9141-B807-00A73932FE43}" srcOrd="1" destOrd="0" presId="urn:microsoft.com/office/officeart/2005/8/layout/venn2"/>
    <dgm:cxn modelId="{16B8EAAC-B1C8-AC47-A989-A878310E839E}" srcId="{C90B3FF3-6304-BC41-87FB-7F5FBB607A27}" destId="{BE954F52-9E95-5248-A020-10E6940BA2E4}" srcOrd="0" destOrd="0" parTransId="{5D386F26-651A-0D45-9642-C0C06ED2F3D4}" sibTransId="{039DD521-A3C6-834C-B0D1-AC437222DCB0}"/>
    <dgm:cxn modelId="{0BFEA8B3-D735-114D-98AA-B16641C114E5}" type="presOf" srcId="{250DD092-1502-6F40-9295-AB042E660C26}" destId="{6B0C1A0A-7E05-CC45-B63A-1E874855BFDA}" srcOrd="1" destOrd="0" presId="urn:microsoft.com/office/officeart/2005/8/layout/venn2"/>
    <dgm:cxn modelId="{F2072BBB-7F15-7A44-B004-C800EFD9D669}" type="presOf" srcId="{250DD092-1502-6F40-9295-AB042E660C26}" destId="{2F9FB83E-648C-F049-B059-28D7DAC6A431}" srcOrd="0" destOrd="0" presId="urn:microsoft.com/office/officeart/2005/8/layout/venn2"/>
    <dgm:cxn modelId="{FAB7ECCE-76B7-1542-A579-D5FE8EDFCFF1}" type="presOf" srcId="{5CC94092-A5AB-EC47-BCF7-FF112E5ED0CD}" destId="{57CF9868-AF82-6248-A7F3-A69BA72D3F34}" srcOrd="0" destOrd="0" presId="urn:microsoft.com/office/officeart/2005/8/layout/venn2"/>
    <dgm:cxn modelId="{6AD3D7DD-5696-5145-8536-6A1D52D56AE4}" type="presOf" srcId="{AB78CB3E-240E-254E-98E6-F5374B26AFEC}" destId="{B23856BF-A03D-6A42-A90B-2385AAB5C614}" srcOrd="0" destOrd="0" presId="urn:microsoft.com/office/officeart/2005/8/layout/venn2"/>
    <dgm:cxn modelId="{990A67DE-042D-C84E-ABBB-202FBC7F0D00}" type="presOf" srcId="{AB78CB3E-240E-254E-98E6-F5374B26AFEC}" destId="{187F5FA2-5ED4-7443-8D74-6F38A5293104}" srcOrd="1" destOrd="0" presId="urn:microsoft.com/office/officeart/2005/8/layout/venn2"/>
    <dgm:cxn modelId="{4FE122E6-8146-D142-B043-65326F7C028A}" type="presOf" srcId="{C90B3FF3-6304-BC41-87FB-7F5FBB607A27}" destId="{402F5204-0D1C-1641-BD69-EC62AE4D47D7}" srcOrd="0" destOrd="0" presId="urn:microsoft.com/office/officeart/2005/8/layout/venn2"/>
    <dgm:cxn modelId="{3A0671E7-8C1C-C14B-A0BC-27977AF5613C}" type="presOf" srcId="{0BE6128E-85D7-B444-905E-7BBAB523497F}" destId="{2BE3EB66-1AEE-8B44-B5C1-57FC4B8C885E}" srcOrd="1" destOrd="0" presId="urn:microsoft.com/office/officeart/2005/8/layout/venn2"/>
    <dgm:cxn modelId="{2825FB53-B344-7144-97A8-21B019FF11EA}" type="presParOf" srcId="{402F5204-0D1C-1641-BD69-EC62AE4D47D7}" destId="{3835B373-065D-4F42-984B-4B66E6B51060}" srcOrd="0" destOrd="0" presId="urn:microsoft.com/office/officeart/2005/8/layout/venn2"/>
    <dgm:cxn modelId="{77316F6F-2E09-774C-A42E-F075A4DA3FE4}" type="presParOf" srcId="{3835B373-065D-4F42-984B-4B66E6B51060}" destId="{01A0F3F3-44EC-8446-920D-C7DBDF18E0BE}" srcOrd="0" destOrd="0" presId="urn:microsoft.com/office/officeart/2005/8/layout/venn2"/>
    <dgm:cxn modelId="{EA377B3B-1DAC-3340-B2FC-7E0B6E010ABC}" type="presParOf" srcId="{3835B373-065D-4F42-984B-4B66E6B51060}" destId="{304DB835-019A-7144-A7A1-55E4C158CB75}" srcOrd="1" destOrd="0" presId="urn:microsoft.com/office/officeart/2005/8/layout/venn2"/>
    <dgm:cxn modelId="{3A49A785-B3E2-6A49-B8CC-7BF5EBB8E6FA}" type="presParOf" srcId="{402F5204-0D1C-1641-BD69-EC62AE4D47D7}" destId="{DA3F09B7-4932-B349-8682-EE98F462575E}" srcOrd="1" destOrd="0" presId="urn:microsoft.com/office/officeart/2005/8/layout/venn2"/>
    <dgm:cxn modelId="{E6483941-3A20-8B45-A3B6-FF3488F193C6}" type="presParOf" srcId="{DA3F09B7-4932-B349-8682-EE98F462575E}" destId="{57CF9868-AF82-6248-A7F3-A69BA72D3F34}" srcOrd="0" destOrd="0" presId="urn:microsoft.com/office/officeart/2005/8/layout/venn2"/>
    <dgm:cxn modelId="{1244EA10-C79B-5B4A-BBCE-F727E4E4DBF1}" type="presParOf" srcId="{DA3F09B7-4932-B349-8682-EE98F462575E}" destId="{963FD0B3-152A-9141-B807-00A73932FE43}" srcOrd="1" destOrd="0" presId="urn:microsoft.com/office/officeart/2005/8/layout/venn2"/>
    <dgm:cxn modelId="{E17D668B-95C6-5848-8AC2-A3091ADDE089}" type="presParOf" srcId="{402F5204-0D1C-1641-BD69-EC62AE4D47D7}" destId="{E8883104-CD4C-EF48-A4B5-D1C64DE19ECD}" srcOrd="2" destOrd="0" presId="urn:microsoft.com/office/officeart/2005/8/layout/venn2"/>
    <dgm:cxn modelId="{49E3D2B9-C811-B941-A9DC-623A70DEBE76}" type="presParOf" srcId="{E8883104-CD4C-EF48-A4B5-D1C64DE19ECD}" destId="{B23856BF-A03D-6A42-A90B-2385AAB5C614}" srcOrd="0" destOrd="0" presId="urn:microsoft.com/office/officeart/2005/8/layout/venn2"/>
    <dgm:cxn modelId="{FFCBD6FD-FD42-224A-BB37-871D445DA9C5}" type="presParOf" srcId="{E8883104-CD4C-EF48-A4B5-D1C64DE19ECD}" destId="{187F5FA2-5ED4-7443-8D74-6F38A5293104}" srcOrd="1" destOrd="0" presId="urn:microsoft.com/office/officeart/2005/8/layout/venn2"/>
    <dgm:cxn modelId="{5FBF543B-B80B-CE46-A6B4-DC625C0DE37B}" type="presParOf" srcId="{402F5204-0D1C-1641-BD69-EC62AE4D47D7}" destId="{91B7FE87-8CCB-1848-8C1D-C4188E4D2FC9}" srcOrd="3" destOrd="0" presId="urn:microsoft.com/office/officeart/2005/8/layout/venn2"/>
    <dgm:cxn modelId="{A6B82F5A-525E-E144-93F4-9457084B3436}" type="presParOf" srcId="{91B7FE87-8CCB-1848-8C1D-C4188E4D2FC9}" destId="{6D6B090D-205B-1943-A808-8C79490994EB}" srcOrd="0" destOrd="0" presId="urn:microsoft.com/office/officeart/2005/8/layout/venn2"/>
    <dgm:cxn modelId="{A286051F-59F3-3D4B-8D19-5D8465236700}" type="presParOf" srcId="{91B7FE87-8CCB-1848-8C1D-C4188E4D2FC9}" destId="{2BE3EB66-1AEE-8B44-B5C1-57FC4B8C885E}" srcOrd="1" destOrd="0" presId="urn:microsoft.com/office/officeart/2005/8/layout/venn2"/>
    <dgm:cxn modelId="{3A6F4A7D-B5B3-964D-A425-EC649FA7FD1B}" type="presParOf" srcId="{402F5204-0D1C-1641-BD69-EC62AE4D47D7}" destId="{9D717C59-0965-DF48-A8D0-F66BA34A4FD7}" srcOrd="4" destOrd="0" presId="urn:microsoft.com/office/officeart/2005/8/layout/venn2"/>
    <dgm:cxn modelId="{EF3B4D01-8473-FC41-A7F7-16D3334763EB}" type="presParOf" srcId="{9D717C59-0965-DF48-A8D0-F66BA34A4FD7}" destId="{2F9FB83E-648C-F049-B059-28D7DAC6A431}" srcOrd="0" destOrd="0" presId="urn:microsoft.com/office/officeart/2005/8/layout/venn2"/>
    <dgm:cxn modelId="{0B78C164-40AE-B640-AF8F-8FAFA0580FD6}" type="presParOf" srcId="{9D717C59-0965-DF48-A8D0-F66BA34A4FD7}" destId="{6B0C1A0A-7E05-CC45-B63A-1E874855BFDA}" srcOrd="1" destOrd="0" presId="urn:microsoft.com/office/officeart/2005/8/layout/venn2"/>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9.xml><?xml version="1.0" encoding="utf-8"?>
<dgm:dataModel xmlns:dgm="http://schemas.openxmlformats.org/drawingml/2006/diagram" xmlns:a="http://schemas.openxmlformats.org/drawingml/2006/main">
  <dgm:ptLst>
    <dgm:pt modelId="{5055BD04-52D6-4BB5-B9B2-0D7111FD9D49}" type="doc">
      <dgm:prSet loTypeId="urn:microsoft.com/office/officeart/2008/layout/VerticalCurvedList" loCatId="list" qsTypeId="urn:microsoft.com/office/officeart/2005/8/quickstyle/simple1" qsCatId="simple" csTypeId="urn:microsoft.com/office/officeart/2005/8/colors/colorful5" csCatId="colorful" phldr="1"/>
      <dgm:spPr/>
    </dgm:pt>
    <dgm:pt modelId="{DB6FF8E6-7D06-48B6-9716-2E52E2F76A8C}">
      <dgm:prSet phldrT="[文字]"/>
      <dgm:spPr>
        <a:ln>
          <a:solidFill>
            <a:srgbClr val="4DA07B"/>
          </a:solidFill>
        </a:ln>
      </dgm:spPr>
      <dgm:t>
        <a:bodyPr/>
        <a:lstStyle/>
        <a:p>
          <a:r>
            <a:rPr lang="zh-TW" altLang="en-US" b="1" i="0" dirty="0"/>
            <a:t> 大數據：大量數據收集、整理及分析</a:t>
          </a:r>
          <a:endParaRPr lang="zh-TW" altLang="en-US" dirty="0"/>
        </a:p>
      </dgm:t>
    </dgm:pt>
    <dgm:pt modelId="{0F90076F-9CB6-4627-82BB-994AB44A43E9}" type="parTrans" cxnId="{808146C7-6573-4295-BE83-7F34ACC49765}">
      <dgm:prSet/>
      <dgm:spPr/>
      <dgm:t>
        <a:bodyPr/>
        <a:lstStyle/>
        <a:p>
          <a:endParaRPr lang="zh-TW" altLang="en-US"/>
        </a:p>
      </dgm:t>
    </dgm:pt>
    <dgm:pt modelId="{5EDD45C7-9053-48B7-B39B-5E5055C2CF6E}" type="sibTrans" cxnId="{808146C7-6573-4295-BE83-7F34ACC49765}">
      <dgm:prSet/>
      <dgm:spPr/>
      <dgm:t>
        <a:bodyPr/>
        <a:lstStyle/>
        <a:p>
          <a:endParaRPr lang="zh-TW" altLang="en-US"/>
        </a:p>
      </dgm:t>
    </dgm:pt>
    <dgm:pt modelId="{100B5687-F721-4668-97A8-283C269946C3}">
      <dgm:prSet phldrT="[文字]"/>
      <dgm:spPr>
        <a:ln>
          <a:solidFill>
            <a:srgbClr val="C19859"/>
          </a:solidFill>
        </a:ln>
      </dgm:spPr>
      <dgm:t>
        <a:bodyPr/>
        <a:lstStyle/>
        <a:p>
          <a:r>
            <a:rPr lang="zh-TW" altLang="en-US" b="1" dirty="0"/>
            <a:t>雲端運算基礎建設：將不同位置的計算資源透過互網網整合起來</a:t>
          </a:r>
        </a:p>
      </dgm:t>
    </dgm:pt>
    <dgm:pt modelId="{DF6DA792-65F1-4F27-A48D-50EFD049D627}" type="parTrans" cxnId="{03078A7E-BFF2-4BCA-B1CF-B297B68FA3B0}">
      <dgm:prSet/>
      <dgm:spPr/>
      <dgm:t>
        <a:bodyPr/>
        <a:lstStyle/>
        <a:p>
          <a:endParaRPr lang="zh-TW" altLang="en-US"/>
        </a:p>
      </dgm:t>
    </dgm:pt>
    <dgm:pt modelId="{34D0EB28-373C-4D45-B16E-1AEF1D0749A5}" type="sibTrans" cxnId="{03078A7E-BFF2-4BCA-B1CF-B297B68FA3B0}">
      <dgm:prSet/>
      <dgm:spPr/>
      <dgm:t>
        <a:bodyPr/>
        <a:lstStyle/>
        <a:p>
          <a:endParaRPr lang="zh-TW" altLang="en-US"/>
        </a:p>
      </dgm:t>
    </dgm:pt>
    <dgm:pt modelId="{9B9C6C5B-D5B0-4BA6-B62D-FCE07FAFC6C7}">
      <dgm:prSet phldrT="[文字]"/>
      <dgm:spPr>
        <a:ln>
          <a:solidFill>
            <a:srgbClr val="604878"/>
          </a:solidFill>
        </a:ln>
      </dgm:spPr>
      <dgm:t>
        <a:bodyPr/>
        <a:lstStyle/>
        <a:p>
          <a:pPr algn="just"/>
          <a:r>
            <a:rPr lang="zh-TW" altLang="en-US" b="1" i="0" dirty="0"/>
            <a:t>行動互聯網：透過行動通訊和互聯網結合，使人們能更方便地運用手機使用金融服務</a:t>
          </a:r>
          <a:endParaRPr lang="zh-TW" altLang="en-US" dirty="0"/>
        </a:p>
      </dgm:t>
    </dgm:pt>
    <dgm:pt modelId="{AB5CE9AB-9F1C-4875-983C-2EC067F03451}" type="sibTrans" cxnId="{8E6F1A06-9D70-4B8A-84A3-7B1039FC8C91}">
      <dgm:prSet/>
      <dgm:spPr/>
      <dgm:t>
        <a:bodyPr/>
        <a:lstStyle/>
        <a:p>
          <a:endParaRPr lang="zh-TW" altLang="en-US"/>
        </a:p>
      </dgm:t>
    </dgm:pt>
    <dgm:pt modelId="{4F8C388B-0F9B-466A-ACF3-99797D02A3E1}" type="parTrans" cxnId="{8E6F1A06-9D70-4B8A-84A3-7B1039FC8C91}">
      <dgm:prSet/>
      <dgm:spPr/>
      <dgm:t>
        <a:bodyPr/>
        <a:lstStyle/>
        <a:p>
          <a:endParaRPr lang="zh-TW" altLang="en-US"/>
        </a:p>
      </dgm:t>
    </dgm:pt>
    <dgm:pt modelId="{A7BF5405-68D8-4970-BA58-E205FDC2D1BD}" type="pres">
      <dgm:prSet presAssocID="{5055BD04-52D6-4BB5-B9B2-0D7111FD9D49}" presName="Name0" presStyleCnt="0">
        <dgm:presLayoutVars>
          <dgm:chMax val="7"/>
          <dgm:chPref val="7"/>
          <dgm:dir/>
        </dgm:presLayoutVars>
      </dgm:prSet>
      <dgm:spPr/>
    </dgm:pt>
    <dgm:pt modelId="{5EFE23BA-B4F9-4B09-9B5D-398F870C1470}" type="pres">
      <dgm:prSet presAssocID="{5055BD04-52D6-4BB5-B9B2-0D7111FD9D49}" presName="Name1" presStyleCnt="0"/>
      <dgm:spPr/>
    </dgm:pt>
    <dgm:pt modelId="{BA670EDD-1184-4D71-A8F7-BED9E99F70EF}" type="pres">
      <dgm:prSet presAssocID="{5055BD04-52D6-4BB5-B9B2-0D7111FD9D49}" presName="cycle" presStyleCnt="0"/>
      <dgm:spPr/>
    </dgm:pt>
    <dgm:pt modelId="{4655A59A-DC1F-4FB2-86F4-470BCC079E0A}" type="pres">
      <dgm:prSet presAssocID="{5055BD04-52D6-4BB5-B9B2-0D7111FD9D49}" presName="srcNode" presStyleLbl="node1" presStyleIdx="0" presStyleCnt="3"/>
      <dgm:spPr/>
    </dgm:pt>
    <dgm:pt modelId="{F749EF90-5ADE-4409-BD21-A4671AAE8E8D}" type="pres">
      <dgm:prSet presAssocID="{5055BD04-52D6-4BB5-B9B2-0D7111FD9D49}" presName="conn" presStyleLbl="parChTrans1D2" presStyleIdx="0" presStyleCnt="1"/>
      <dgm:spPr/>
    </dgm:pt>
    <dgm:pt modelId="{615B54B0-D60A-4FBF-8927-E0AE59406FDA}" type="pres">
      <dgm:prSet presAssocID="{5055BD04-52D6-4BB5-B9B2-0D7111FD9D49}" presName="extraNode" presStyleLbl="node1" presStyleIdx="0" presStyleCnt="3"/>
      <dgm:spPr/>
    </dgm:pt>
    <dgm:pt modelId="{967DCDD0-153B-43F4-BCA5-9229C1AEB828}" type="pres">
      <dgm:prSet presAssocID="{5055BD04-52D6-4BB5-B9B2-0D7111FD9D49}" presName="dstNode" presStyleLbl="node1" presStyleIdx="0" presStyleCnt="3"/>
      <dgm:spPr/>
    </dgm:pt>
    <dgm:pt modelId="{96C96C00-60B3-4F2B-A47E-0B739CDEDB87}" type="pres">
      <dgm:prSet presAssocID="{9B9C6C5B-D5B0-4BA6-B62D-FCE07FAFC6C7}" presName="text_1" presStyleLbl="node1" presStyleIdx="0" presStyleCnt="3">
        <dgm:presLayoutVars>
          <dgm:bulletEnabled val="1"/>
        </dgm:presLayoutVars>
      </dgm:prSet>
      <dgm:spPr/>
    </dgm:pt>
    <dgm:pt modelId="{9DE91465-4D81-44F1-9551-443AD0445153}" type="pres">
      <dgm:prSet presAssocID="{9B9C6C5B-D5B0-4BA6-B62D-FCE07FAFC6C7}" presName="accent_1" presStyleCnt="0"/>
      <dgm:spPr/>
    </dgm:pt>
    <dgm:pt modelId="{8CE46475-6650-47A6-900E-A958392A9204}" type="pres">
      <dgm:prSet presAssocID="{9B9C6C5B-D5B0-4BA6-B62D-FCE07FAFC6C7}" presName="accentRepeatNode" presStyleLbl="solidFgAcc1" presStyleIdx="0" presStyleCnt="3"/>
      <dgm:spPr/>
    </dgm:pt>
    <dgm:pt modelId="{26FC90B1-C8EB-474C-B945-5C113C86AE97}" type="pres">
      <dgm:prSet presAssocID="{DB6FF8E6-7D06-48B6-9716-2E52E2F76A8C}" presName="text_2" presStyleLbl="node1" presStyleIdx="1" presStyleCnt="3" custLinFactNeighborX="5346" custLinFactNeighborY="868">
        <dgm:presLayoutVars>
          <dgm:bulletEnabled val="1"/>
        </dgm:presLayoutVars>
      </dgm:prSet>
      <dgm:spPr/>
    </dgm:pt>
    <dgm:pt modelId="{B61A1CC8-F46A-4BE1-9D98-50DF5D44C1B3}" type="pres">
      <dgm:prSet presAssocID="{DB6FF8E6-7D06-48B6-9716-2E52E2F76A8C}" presName="accent_2" presStyleCnt="0"/>
      <dgm:spPr/>
    </dgm:pt>
    <dgm:pt modelId="{CA1222D1-C0D7-4320-BDD3-E3B81E7E50E2}" type="pres">
      <dgm:prSet presAssocID="{DB6FF8E6-7D06-48B6-9716-2E52E2F76A8C}" presName="accentRepeatNode" presStyleLbl="solidFgAcc1" presStyleIdx="1" presStyleCnt="3"/>
      <dgm:spPr/>
    </dgm:pt>
    <dgm:pt modelId="{58E57142-E37C-44E1-9EB1-BC70376B7B9E}" type="pres">
      <dgm:prSet presAssocID="{100B5687-F721-4668-97A8-283C269946C3}" presName="text_3" presStyleLbl="node1" presStyleIdx="2" presStyleCnt="3">
        <dgm:presLayoutVars>
          <dgm:bulletEnabled val="1"/>
        </dgm:presLayoutVars>
      </dgm:prSet>
      <dgm:spPr/>
    </dgm:pt>
    <dgm:pt modelId="{BE84FF51-E469-410C-9DC4-56D51B7B955D}" type="pres">
      <dgm:prSet presAssocID="{100B5687-F721-4668-97A8-283C269946C3}" presName="accent_3" presStyleCnt="0"/>
      <dgm:spPr/>
    </dgm:pt>
    <dgm:pt modelId="{C1B7E16D-F72F-4E72-86B8-BED5149B9912}" type="pres">
      <dgm:prSet presAssocID="{100B5687-F721-4668-97A8-283C269946C3}" presName="accentRepeatNode" presStyleLbl="solidFgAcc1" presStyleIdx="2" presStyleCnt="3"/>
      <dgm:spPr/>
    </dgm:pt>
  </dgm:ptLst>
  <dgm:cxnLst>
    <dgm:cxn modelId="{8E6F1A06-9D70-4B8A-84A3-7B1039FC8C91}" srcId="{5055BD04-52D6-4BB5-B9B2-0D7111FD9D49}" destId="{9B9C6C5B-D5B0-4BA6-B62D-FCE07FAFC6C7}" srcOrd="0" destOrd="0" parTransId="{4F8C388B-0F9B-466A-ACF3-99797D02A3E1}" sibTransId="{AB5CE9AB-9F1C-4875-983C-2EC067F03451}"/>
    <dgm:cxn modelId="{7E51F911-4A91-A24E-B381-9E47C07993CB}" type="presOf" srcId="{9B9C6C5B-D5B0-4BA6-B62D-FCE07FAFC6C7}" destId="{96C96C00-60B3-4F2B-A47E-0B739CDEDB87}" srcOrd="0" destOrd="0" presId="urn:microsoft.com/office/officeart/2008/layout/VerticalCurvedList"/>
    <dgm:cxn modelId="{9A682E1C-26F5-154C-B653-EFF70A8CBB88}" type="presOf" srcId="{AB5CE9AB-9F1C-4875-983C-2EC067F03451}" destId="{F749EF90-5ADE-4409-BD21-A4671AAE8E8D}" srcOrd="0" destOrd="0" presId="urn:microsoft.com/office/officeart/2008/layout/VerticalCurvedList"/>
    <dgm:cxn modelId="{342BD120-59E2-EB4B-8EC3-0C030FA2EC9C}" type="presOf" srcId="{100B5687-F721-4668-97A8-283C269946C3}" destId="{58E57142-E37C-44E1-9EB1-BC70376B7B9E}" srcOrd="0" destOrd="0" presId="urn:microsoft.com/office/officeart/2008/layout/VerticalCurvedList"/>
    <dgm:cxn modelId="{D62F5563-89F7-5F49-A817-21007F9F91F0}" type="presOf" srcId="{DB6FF8E6-7D06-48B6-9716-2E52E2F76A8C}" destId="{26FC90B1-C8EB-474C-B945-5C113C86AE97}" srcOrd="0" destOrd="0" presId="urn:microsoft.com/office/officeart/2008/layout/VerticalCurvedList"/>
    <dgm:cxn modelId="{03078A7E-BFF2-4BCA-B1CF-B297B68FA3B0}" srcId="{5055BD04-52D6-4BB5-B9B2-0D7111FD9D49}" destId="{100B5687-F721-4668-97A8-283C269946C3}" srcOrd="2" destOrd="0" parTransId="{DF6DA792-65F1-4F27-A48D-50EFD049D627}" sibTransId="{34D0EB28-373C-4D45-B16E-1AEF1D0749A5}"/>
    <dgm:cxn modelId="{C5E91297-42C6-874C-9A9F-A8362ECD742B}" type="presOf" srcId="{5055BD04-52D6-4BB5-B9B2-0D7111FD9D49}" destId="{A7BF5405-68D8-4970-BA58-E205FDC2D1BD}" srcOrd="0" destOrd="0" presId="urn:microsoft.com/office/officeart/2008/layout/VerticalCurvedList"/>
    <dgm:cxn modelId="{808146C7-6573-4295-BE83-7F34ACC49765}" srcId="{5055BD04-52D6-4BB5-B9B2-0D7111FD9D49}" destId="{DB6FF8E6-7D06-48B6-9716-2E52E2F76A8C}" srcOrd="1" destOrd="0" parTransId="{0F90076F-9CB6-4627-82BB-994AB44A43E9}" sibTransId="{5EDD45C7-9053-48B7-B39B-5E5055C2CF6E}"/>
    <dgm:cxn modelId="{CDE6E603-1F3A-4847-8F80-B90ED26E972E}" type="presParOf" srcId="{A7BF5405-68D8-4970-BA58-E205FDC2D1BD}" destId="{5EFE23BA-B4F9-4B09-9B5D-398F870C1470}" srcOrd="0" destOrd="0" presId="urn:microsoft.com/office/officeart/2008/layout/VerticalCurvedList"/>
    <dgm:cxn modelId="{2154C35A-7D8A-A64F-9F5E-759DACF240E0}" type="presParOf" srcId="{5EFE23BA-B4F9-4B09-9B5D-398F870C1470}" destId="{BA670EDD-1184-4D71-A8F7-BED9E99F70EF}" srcOrd="0" destOrd="0" presId="urn:microsoft.com/office/officeart/2008/layout/VerticalCurvedList"/>
    <dgm:cxn modelId="{28945B83-5F33-1441-B3C9-F3E67672F73D}" type="presParOf" srcId="{BA670EDD-1184-4D71-A8F7-BED9E99F70EF}" destId="{4655A59A-DC1F-4FB2-86F4-470BCC079E0A}" srcOrd="0" destOrd="0" presId="urn:microsoft.com/office/officeart/2008/layout/VerticalCurvedList"/>
    <dgm:cxn modelId="{615C61F6-1330-4E48-B7C9-86D51028FAEA}" type="presParOf" srcId="{BA670EDD-1184-4D71-A8F7-BED9E99F70EF}" destId="{F749EF90-5ADE-4409-BD21-A4671AAE8E8D}" srcOrd="1" destOrd="0" presId="urn:microsoft.com/office/officeart/2008/layout/VerticalCurvedList"/>
    <dgm:cxn modelId="{8C4682C6-2E3F-C347-977A-A7BA769CFECB}" type="presParOf" srcId="{BA670EDD-1184-4D71-A8F7-BED9E99F70EF}" destId="{615B54B0-D60A-4FBF-8927-E0AE59406FDA}" srcOrd="2" destOrd="0" presId="urn:microsoft.com/office/officeart/2008/layout/VerticalCurvedList"/>
    <dgm:cxn modelId="{E348A2C6-C859-5C45-B728-0A3B2728521D}" type="presParOf" srcId="{BA670EDD-1184-4D71-A8F7-BED9E99F70EF}" destId="{967DCDD0-153B-43F4-BCA5-9229C1AEB828}" srcOrd="3" destOrd="0" presId="urn:microsoft.com/office/officeart/2008/layout/VerticalCurvedList"/>
    <dgm:cxn modelId="{4595A75B-FD24-1A46-8C7A-7CE3E9DDBB06}" type="presParOf" srcId="{5EFE23BA-B4F9-4B09-9B5D-398F870C1470}" destId="{96C96C00-60B3-4F2B-A47E-0B739CDEDB87}" srcOrd="1" destOrd="0" presId="urn:microsoft.com/office/officeart/2008/layout/VerticalCurvedList"/>
    <dgm:cxn modelId="{69281190-4EB5-1B4E-8F1F-3B73D1787FD3}" type="presParOf" srcId="{5EFE23BA-B4F9-4B09-9B5D-398F870C1470}" destId="{9DE91465-4D81-44F1-9551-443AD0445153}" srcOrd="2" destOrd="0" presId="urn:microsoft.com/office/officeart/2008/layout/VerticalCurvedList"/>
    <dgm:cxn modelId="{D55F8526-DF95-1947-BE41-6D1182CCA1C6}" type="presParOf" srcId="{9DE91465-4D81-44F1-9551-443AD0445153}" destId="{8CE46475-6650-47A6-900E-A958392A9204}" srcOrd="0" destOrd="0" presId="urn:microsoft.com/office/officeart/2008/layout/VerticalCurvedList"/>
    <dgm:cxn modelId="{C39DBDF7-F105-BC4F-A835-45E4CF6F72CB}" type="presParOf" srcId="{5EFE23BA-B4F9-4B09-9B5D-398F870C1470}" destId="{26FC90B1-C8EB-474C-B945-5C113C86AE97}" srcOrd="3" destOrd="0" presId="urn:microsoft.com/office/officeart/2008/layout/VerticalCurvedList"/>
    <dgm:cxn modelId="{322FEFF2-E1B4-3242-9A06-87FB3BA84187}" type="presParOf" srcId="{5EFE23BA-B4F9-4B09-9B5D-398F870C1470}" destId="{B61A1CC8-F46A-4BE1-9D98-50DF5D44C1B3}" srcOrd="4" destOrd="0" presId="urn:microsoft.com/office/officeart/2008/layout/VerticalCurvedList"/>
    <dgm:cxn modelId="{03A9AA38-D034-AD46-8E35-6DD8689E9242}" type="presParOf" srcId="{B61A1CC8-F46A-4BE1-9D98-50DF5D44C1B3}" destId="{CA1222D1-C0D7-4320-BDD3-E3B81E7E50E2}" srcOrd="0" destOrd="0" presId="urn:microsoft.com/office/officeart/2008/layout/VerticalCurvedList"/>
    <dgm:cxn modelId="{1B481B7E-CA72-9844-9361-D617F7B023D9}" type="presParOf" srcId="{5EFE23BA-B4F9-4B09-9B5D-398F870C1470}" destId="{58E57142-E37C-44E1-9EB1-BC70376B7B9E}" srcOrd="5" destOrd="0" presId="urn:microsoft.com/office/officeart/2008/layout/VerticalCurvedList"/>
    <dgm:cxn modelId="{FC4AE461-A975-244C-95C4-3E3BD582FFD1}" type="presParOf" srcId="{5EFE23BA-B4F9-4B09-9B5D-398F870C1470}" destId="{BE84FF51-E469-410C-9DC4-56D51B7B955D}" srcOrd="6" destOrd="0" presId="urn:microsoft.com/office/officeart/2008/layout/VerticalCurvedList"/>
    <dgm:cxn modelId="{314C0E3A-B02E-0340-9BF6-0C66A116E2AB}" type="presParOf" srcId="{BE84FF51-E469-410C-9DC4-56D51B7B955D}" destId="{C1B7E16D-F72F-4E72-86B8-BED5149B991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4E57E-28F5-4B32-9AD8-63F68FDB3458}">
      <dsp:nvSpPr>
        <dsp:cNvPr id="0" name=""/>
        <dsp:cNvSpPr/>
      </dsp:nvSpPr>
      <dsp:spPr>
        <a:xfrm>
          <a:off x="808895" y="1047"/>
          <a:ext cx="1739949" cy="104396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提出創意</a:t>
          </a:r>
        </a:p>
      </dsp:txBody>
      <dsp:txXfrm>
        <a:off x="839472" y="31624"/>
        <a:ext cx="1678795" cy="982815"/>
      </dsp:txXfrm>
    </dsp:sp>
    <dsp:sp modelId="{1A1A7B7A-F76B-45C5-9C95-10F5C828816E}">
      <dsp:nvSpPr>
        <dsp:cNvPr id="0" name=""/>
        <dsp:cNvSpPr/>
      </dsp:nvSpPr>
      <dsp:spPr>
        <a:xfrm>
          <a:off x="2701960" y="307278"/>
          <a:ext cx="368869" cy="43150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a:off x="2701960" y="393579"/>
        <a:ext cx="258208" cy="258905"/>
      </dsp:txXfrm>
    </dsp:sp>
    <dsp:sp modelId="{1E4C3C86-D88F-4494-A45F-937F6E64A34C}">
      <dsp:nvSpPr>
        <dsp:cNvPr id="0" name=""/>
        <dsp:cNvSpPr/>
      </dsp:nvSpPr>
      <dsp:spPr>
        <a:xfrm>
          <a:off x="3244825" y="1047"/>
          <a:ext cx="1739949" cy="104396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落實創意</a:t>
          </a:r>
        </a:p>
      </dsp:txBody>
      <dsp:txXfrm>
        <a:off x="3275402" y="31624"/>
        <a:ext cx="1678795" cy="982815"/>
      </dsp:txXfrm>
    </dsp:sp>
    <dsp:sp modelId="{568FF5C7-9B6F-42CF-84D9-B3736607A59D}">
      <dsp:nvSpPr>
        <dsp:cNvPr id="0" name=""/>
        <dsp:cNvSpPr/>
      </dsp:nvSpPr>
      <dsp:spPr>
        <a:xfrm>
          <a:off x="5137890" y="307278"/>
          <a:ext cx="368869" cy="431507"/>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a:off x="5137890" y="393579"/>
        <a:ext cx="258208" cy="258905"/>
      </dsp:txXfrm>
    </dsp:sp>
    <dsp:sp modelId="{B031F5C6-FE04-4B04-8F20-D633848161EB}">
      <dsp:nvSpPr>
        <dsp:cNvPr id="0" name=""/>
        <dsp:cNvSpPr/>
      </dsp:nvSpPr>
      <dsp:spPr>
        <a:xfrm>
          <a:off x="5680754" y="1047"/>
          <a:ext cx="1739949" cy="1043969"/>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增強能力</a:t>
          </a:r>
        </a:p>
      </dsp:txBody>
      <dsp:txXfrm>
        <a:off x="5711331" y="31624"/>
        <a:ext cx="1678795" cy="982815"/>
      </dsp:txXfrm>
    </dsp:sp>
    <dsp:sp modelId="{7BD283B6-DB67-4951-939E-B513416830AA}">
      <dsp:nvSpPr>
        <dsp:cNvPr id="0" name=""/>
        <dsp:cNvSpPr/>
      </dsp:nvSpPr>
      <dsp:spPr>
        <a:xfrm rot="5400000">
          <a:off x="6366294" y="1166813"/>
          <a:ext cx="368869" cy="431507"/>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rot="-5400000">
        <a:off x="6421277" y="1198132"/>
        <a:ext cx="258905" cy="258208"/>
      </dsp:txXfrm>
    </dsp:sp>
    <dsp:sp modelId="{DA11DAC8-3053-43D7-A25A-008DD537B174}">
      <dsp:nvSpPr>
        <dsp:cNvPr id="0" name=""/>
        <dsp:cNvSpPr/>
      </dsp:nvSpPr>
      <dsp:spPr>
        <a:xfrm>
          <a:off x="5680754" y="1740996"/>
          <a:ext cx="1739949" cy="1043969"/>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整合資源</a:t>
          </a:r>
        </a:p>
      </dsp:txBody>
      <dsp:txXfrm>
        <a:off x="5711331" y="1771573"/>
        <a:ext cx="1678795" cy="982815"/>
      </dsp:txXfrm>
    </dsp:sp>
    <dsp:sp modelId="{522321A6-3B48-417E-82A2-95AA96A998F2}">
      <dsp:nvSpPr>
        <dsp:cNvPr id="0" name=""/>
        <dsp:cNvSpPr/>
      </dsp:nvSpPr>
      <dsp:spPr>
        <a:xfrm rot="10800000">
          <a:off x="5158769" y="2047227"/>
          <a:ext cx="368869" cy="431507"/>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rot="10800000">
        <a:off x="5269430" y="2133528"/>
        <a:ext cx="258208" cy="258905"/>
      </dsp:txXfrm>
    </dsp:sp>
    <dsp:sp modelId="{2383A1A8-B9F2-4791-8B22-89054A7D8F07}">
      <dsp:nvSpPr>
        <dsp:cNvPr id="0" name=""/>
        <dsp:cNvSpPr/>
      </dsp:nvSpPr>
      <dsp:spPr>
        <a:xfrm>
          <a:off x="3244825" y="1740996"/>
          <a:ext cx="1739949" cy="1043969"/>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解決族群痛苦與煩惱</a:t>
          </a:r>
        </a:p>
      </dsp:txBody>
      <dsp:txXfrm>
        <a:off x="3275402" y="1771573"/>
        <a:ext cx="1678795" cy="982815"/>
      </dsp:txXfrm>
    </dsp:sp>
    <dsp:sp modelId="{BCE90170-7201-4452-942F-487D8D075540}">
      <dsp:nvSpPr>
        <dsp:cNvPr id="0" name=""/>
        <dsp:cNvSpPr/>
      </dsp:nvSpPr>
      <dsp:spPr>
        <a:xfrm rot="10800000">
          <a:off x="2722840" y="2047227"/>
          <a:ext cx="368869" cy="431507"/>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rot="10800000">
        <a:off x="2833501" y="2133528"/>
        <a:ext cx="258208" cy="258905"/>
      </dsp:txXfrm>
    </dsp:sp>
    <dsp:sp modelId="{FDAC164B-84DB-416F-A3AB-6D3593A90459}">
      <dsp:nvSpPr>
        <dsp:cNvPr id="0" name=""/>
        <dsp:cNvSpPr/>
      </dsp:nvSpPr>
      <dsp:spPr>
        <a:xfrm>
          <a:off x="808895" y="1740996"/>
          <a:ext cx="1739949" cy="104396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創造價值</a:t>
          </a:r>
        </a:p>
      </dsp:txBody>
      <dsp:txXfrm>
        <a:off x="839472" y="1771573"/>
        <a:ext cx="1678795" cy="982815"/>
      </dsp:txXfrm>
    </dsp:sp>
    <dsp:sp modelId="{A9B1DD84-74D3-4043-8F5A-AB1C8822812D}">
      <dsp:nvSpPr>
        <dsp:cNvPr id="0" name=""/>
        <dsp:cNvSpPr/>
      </dsp:nvSpPr>
      <dsp:spPr>
        <a:xfrm rot="5400000">
          <a:off x="1494435" y="2906762"/>
          <a:ext cx="368869" cy="43150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rot="-5400000">
        <a:off x="1549418" y="2938081"/>
        <a:ext cx="258905" cy="258208"/>
      </dsp:txXfrm>
    </dsp:sp>
    <dsp:sp modelId="{129FE9D1-7174-47FF-BB06-18C20969AE39}">
      <dsp:nvSpPr>
        <dsp:cNvPr id="0" name=""/>
        <dsp:cNvSpPr/>
      </dsp:nvSpPr>
      <dsp:spPr>
        <a:xfrm>
          <a:off x="808895" y="3480946"/>
          <a:ext cx="1739949" cy="104396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提升效率</a:t>
          </a:r>
        </a:p>
      </dsp:txBody>
      <dsp:txXfrm>
        <a:off x="839472" y="3511523"/>
        <a:ext cx="1678795" cy="9828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166516-C9E6-43FA-A74D-5425DFF85E66}">
      <dsp:nvSpPr>
        <dsp:cNvPr id="0" name=""/>
        <dsp:cNvSpPr/>
      </dsp:nvSpPr>
      <dsp:spPr>
        <a:xfrm>
          <a:off x="23640" y="430187"/>
          <a:ext cx="8151839" cy="1187218"/>
        </a:xfrm>
        <a:prstGeom prst="rightArrow">
          <a:avLst>
            <a:gd name="adj1" fmla="val 50000"/>
            <a:gd name="adj2" fmla="val 5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188471" numCol="1" spcCol="1270" anchor="ctr" anchorCtr="0">
          <a:noAutofit/>
        </a:bodyPr>
        <a:lstStyle/>
        <a:p>
          <a:pPr marL="0" lvl="0" indent="0" algn="l" defTabSz="1244600">
            <a:lnSpc>
              <a:spcPct val="90000"/>
            </a:lnSpc>
            <a:spcBef>
              <a:spcPct val="0"/>
            </a:spcBef>
            <a:spcAft>
              <a:spcPct val="35000"/>
            </a:spcAft>
            <a:buNone/>
          </a:pPr>
          <a:r>
            <a:rPr lang="zh-TW" altLang="en-US" sz="2800" b="1" kern="1200" dirty="0">
              <a:latin typeface="標楷體" panose="03000509000000000000" pitchFamily="65" charset="-120"/>
              <a:ea typeface="標楷體" panose="03000509000000000000" pitchFamily="65" charset="-120"/>
            </a:rPr>
            <a:t>求生存</a:t>
          </a:r>
        </a:p>
      </dsp:txBody>
      <dsp:txXfrm>
        <a:off x="23640" y="726992"/>
        <a:ext cx="7855035" cy="593609"/>
      </dsp:txXfrm>
    </dsp:sp>
    <dsp:sp modelId="{56FEACFC-2F34-41DC-918A-97B6CAACF331}">
      <dsp:nvSpPr>
        <dsp:cNvPr id="0" name=""/>
        <dsp:cNvSpPr/>
      </dsp:nvSpPr>
      <dsp:spPr>
        <a:xfrm>
          <a:off x="23640" y="1345704"/>
          <a:ext cx="2510766" cy="2287019"/>
        </a:xfrm>
        <a:prstGeom prst="re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altLang="zh-TW" sz="2800" kern="1200" dirty="0">
              <a:latin typeface="標楷體" panose="03000509000000000000" pitchFamily="65" charset="-120"/>
              <a:ea typeface="標楷體" panose="03000509000000000000" pitchFamily="65" charset="-120"/>
              <a:sym typeface="Wingdings" panose="05000000000000000000" pitchFamily="2" charset="2"/>
            </a:rPr>
            <a:t>1.</a:t>
          </a:r>
          <a:r>
            <a:rPr lang="zh-TW" altLang="en-US" sz="2800" kern="1200" dirty="0">
              <a:latin typeface="標楷體" panose="03000509000000000000" pitchFamily="65" charset="-120"/>
              <a:ea typeface="標楷體" panose="03000509000000000000" pitchFamily="65" charset="-120"/>
              <a:sym typeface="Wingdings" panose="05000000000000000000" pitchFamily="2" charset="2"/>
            </a:rPr>
            <a:t>無法改變局</a:t>
          </a:r>
          <a:endParaRPr lang="en-US" altLang="zh-TW" sz="2800" kern="1200" dirty="0">
            <a:latin typeface="標楷體" panose="03000509000000000000" pitchFamily="65" charset="-120"/>
            <a:ea typeface="標楷體" panose="03000509000000000000" pitchFamily="65" charset="-120"/>
            <a:sym typeface="Wingdings" panose="05000000000000000000" pitchFamily="2" charset="2"/>
          </a:endParaRPr>
        </a:p>
        <a:p>
          <a:pPr marL="0" lvl="0" indent="0" algn="l" defTabSz="1244600">
            <a:lnSpc>
              <a:spcPct val="90000"/>
            </a:lnSpc>
            <a:spcBef>
              <a:spcPct val="0"/>
            </a:spcBef>
            <a:spcAft>
              <a:spcPct val="35000"/>
            </a:spcAft>
            <a:buNone/>
          </a:pPr>
          <a:r>
            <a:rPr lang="en-US" altLang="zh-TW" sz="2800" kern="1200" dirty="0">
              <a:latin typeface="標楷體" panose="03000509000000000000" pitchFamily="65" charset="-120"/>
              <a:ea typeface="標楷體" panose="03000509000000000000" pitchFamily="65" charset="-120"/>
              <a:sym typeface="Wingdings" panose="05000000000000000000" pitchFamily="2" charset="2"/>
            </a:rPr>
            <a:t>2.</a:t>
          </a:r>
          <a:r>
            <a:rPr lang="zh-TW" altLang="en-US" sz="2800" kern="1200" dirty="0">
              <a:latin typeface="標楷體" panose="03000509000000000000" pitchFamily="65" charset="-120"/>
              <a:ea typeface="標楷體" panose="03000509000000000000" pitchFamily="65" charset="-120"/>
              <a:sym typeface="Wingdings" panose="05000000000000000000" pitchFamily="2" charset="2"/>
            </a:rPr>
            <a:t>求自保</a:t>
          </a:r>
          <a:endParaRPr lang="zh-TW" altLang="en-US" sz="2800" kern="1200" dirty="0">
            <a:latin typeface="標楷體" panose="03000509000000000000" pitchFamily="65" charset="-120"/>
            <a:ea typeface="標楷體" panose="03000509000000000000" pitchFamily="65" charset="-120"/>
          </a:endParaRPr>
        </a:p>
      </dsp:txBody>
      <dsp:txXfrm>
        <a:off x="23640" y="1345704"/>
        <a:ext cx="2510766" cy="2287019"/>
      </dsp:txXfrm>
    </dsp:sp>
    <dsp:sp modelId="{38791764-6B94-4CE5-87B5-63281BB45D13}">
      <dsp:nvSpPr>
        <dsp:cNvPr id="0" name=""/>
        <dsp:cNvSpPr/>
      </dsp:nvSpPr>
      <dsp:spPr>
        <a:xfrm>
          <a:off x="2534406" y="825927"/>
          <a:ext cx="5641072" cy="1187218"/>
        </a:xfrm>
        <a:prstGeom prst="rightArrow">
          <a:avLst>
            <a:gd name="adj1" fmla="val 50000"/>
            <a:gd name="adj2" fmla="val 5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188471" numCol="1" spcCol="1270" anchor="ctr" anchorCtr="0">
          <a:noAutofit/>
        </a:bodyPr>
        <a:lstStyle/>
        <a:p>
          <a:pPr marL="0" lvl="0" indent="0" algn="l" defTabSz="1244600">
            <a:lnSpc>
              <a:spcPct val="90000"/>
            </a:lnSpc>
            <a:spcBef>
              <a:spcPct val="0"/>
            </a:spcBef>
            <a:spcAft>
              <a:spcPct val="35000"/>
            </a:spcAft>
            <a:buNone/>
          </a:pPr>
          <a:r>
            <a:rPr lang="zh-TW" altLang="en-US" sz="2800" b="1" kern="1200" dirty="0">
              <a:latin typeface="標楷體" panose="03000509000000000000" pitchFamily="65" charset="-120"/>
              <a:ea typeface="標楷體" panose="03000509000000000000" pitchFamily="65" charset="-120"/>
            </a:rPr>
            <a:t>求贏</a:t>
          </a:r>
        </a:p>
      </dsp:txBody>
      <dsp:txXfrm>
        <a:off x="2534406" y="1122732"/>
        <a:ext cx="5344268" cy="593609"/>
      </dsp:txXfrm>
    </dsp:sp>
    <dsp:sp modelId="{58881634-0512-43C1-998D-581250F90585}">
      <dsp:nvSpPr>
        <dsp:cNvPr id="0" name=""/>
        <dsp:cNvSpPr/>
      </dsp:nvSpPr>
      <dsp:spPr>
        <a:xfrm>
          <a:off x="2534406" y="1741443"/>
          <a:ext cx="2510766" cy="2287019"/>
        </a:xfrm>
        <a:prstGeom prst="re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altLang="zh-TW" sz="2800" kern="1200" dirty="0">
              <a:latin typeface="標楷體" panose="03000509000000000000" pitchFamily="65" charset="-120"/>
              <a:ea typeface="標楷體" panose="03000509000000000000" pitchFamily="65" charset="-120"/>
              <a:sym typeface="Wingdings" panose="05000000000000000000" pitchFamily="2" charset="2"/>
            </a:rPr>
            <a:t>1.</a:t>
          </a:r>
          <a:r>
            <a:rPr lang="zh-TW" altLang="en-US" sz="2800" kern="1200" dirty="0">
              <a:latin typeface="標楷體" panose="03000509000000000000" pitchFamily="65" charset="-120"/>
              <a:ea typeface="標楷體" panose="03000509000000000000" pitchFamily="65" charset="-120"/>
              <a:sym typeface="Wingdings" panose="05000000000000000000" pitchFamily="2" charset="2"/>
            </a:rPr>
            <a:t>贏只是過程</a:t>
          </a:r>
          <a:endParaRPr lang="en-US" altLang="zh-TW" sz="2800" kern="1200" dirty="0">
            <a:latin typeface="標楷體" panose="03000509000000000000" pitchFamily="65" charset="-120"/>
            <a:ea typeface="標楷體" panose="03000509000000000000" pitchFamily="65" charset="-120"/>
            <a:sym typeface="Wingdings" panose="05000000000000000000" pitchFamily="2" charset="2"/>
          </a:endParaRPr>
        </a:p>
        <a:p>
          <a:pPr marL="0" lvl="0" indent="0" algn="l" defTabSz="1244600">
            <a:lnSpc>
              <a:spcPct val="90000"/>
            </a:lnSpc>
            <a:spcBef>
              <a:spcPct val="0"/>
            </a:spcBef>
            <a:spcAft>
              <a:spcPct val="35000"/>
            </a:spcAft>
            <a:buNone/>
          </a:pPr>
          <a:r>
            <a:rPr lang="en-US" altLang="zh-TW" sz="2800" kern="1200" dirty="0">
              <a:latin typeface="標楷體" panose="03000509000000000000" pitchFamily="65" charset="-120"/>
              <a:ea typeface="標楷體" panose="03000509000000000000" pitchFamily="65" charset="-120"/>
              <a:sym typeface="Wingdings" panose="05000000000000000000" pitchFamily="2" charset="2"/>
            </a:rPr>
            <a:t>2.</a:t>
          </a:r>
          <a:r>
            <a:rPr lang="zh-TW" altLang="en-US" sz="2800" kern="1200" dirty="0">
              <a:latin typeface="標楷體" panose="03000509000000000000" pitchFamily="65" charset="-120"/>
              <a:ea typeface="標楷體" panose="03000509000000000000" pitchFamily="65" charset="-120"/>
              <a:sym typeface="Wingdings" panose="05000000000000000000" pitchFamily="2" charset="2"/>
            </a:rPr>
            <a:t>贏不穩定</a:t>
          </a:r>
          <a:endParaRPr lang="zh-TW" altLang="en-US" sz="2800" kern="1200" dirty="0">
            <a:latin typeface="標楷體" panose="03000509000000000000" pitchFamily="65" charset="-120"/>
            <a:ea typeface="標楷體" panose="03000509000000000000" pitchFamily="65" charset="-120"/>
          </a:endParaRPr>
        </a:p>
      </dsp:txBody>
      <dsp:txXfrm>
        <a:off x="2534406" y="1741443"/>
        <a:ext cx="2510766" cy="2287019"/>
      </dsp:txXfrm>
    </dsp:sp>
    <dsp:sp modelId="{B298EA3C-0A11-4309-9E21-0D4CCF7498A0}">
      <dsp:nvSpPr>
        <dsp:cNvPr id="0" name=""/>
        <dsp:cNvSpPr/>
      </dsp:nvSpPr>
      <dsp:spPr>
        <a:xfrm>
          <a:off x="5045173" y="1221666"/>
          <a:ext cx="3130306" cy="1187218"/>
        </a:xfrm>
        <a:prstGeom prst="rightArrow">
          <a:avLst>
            <a:gd name="adj1" fmla="val 50000"/>
            <a:gd name="adj2" fmla="val 5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188471" numCol="1" spcCol="1270" anchor="ctr" anchorCtr="0">
          <a:noAutofit/>
        </a:bodyPr>
        <a:lstStyle/>
        <a:p>
          <a:pPr marL="0" lvl="0" indent="0" algn="l" defTabSz="1244600">
            <a:lnSpc>
              <a:spcPct val="90000"/>
            </a:lnSpc>
            <a:spcBef>
              <a:spcPct val="0"/>
            </a:spcBef>
            <a:spcAft>
              <a:spcPct val="35000"/>
            </a:spcAft>
            <a:buNone/>
          </a:pPr>
          <a:r>
            <a:rPr lang="zh-TW" altLang="en-US" sz="2800" b="1" kern="1200" dirty="0">
              <a:latin typeface="標楷體" panose="03000509000000000000" pitchFamily="65" charset="-120"/>
              <a:ea typeface="標楷體" panose="03000509000000000000" pitchFamily="65" charset="-120"/>
              <a:sym typeface="Wingdings" panose="05000000000000000000" pitchFamily="2" charset="2"/>
            </a:rPr>
            <a:t>求贏贏</a:t>
          </a:r>
          <a:endParaRPr lang="zh-TW" altLang="en-US" sz="2800" b="1" kern="1200" dirty="0">
            <a:latin typeface="標楷體" panose="03000509000000000000" pitchFamily="65" charset="-120"/>
            <a:ea typeface="標楷體" panose="03000509000000000000" pitchFamily="65" charset="-120"/>
          </a:endParaRPr>
        </a:p>
      </dsp:txBody>
      <dsp:txXfrm>
        <a:off x="5045173" y="1518471"/>
        <a:ext cx="2833502" cy="593609"/>
      </dsp:txXfrm>
    </dsp:sp>
    <dsp:sp modelId="{3EB0B4C4-6B5C-49A4-A0FC-0A093A1DD51A}">
      <dsp:nvSpPr>
        <dsp:cNvPr id="0" name=""/>
        <dsp:cNvSpPr/>
      </dsp:nvSpPr>
      <dsp:spPr>
        <a:xfrm>
          <a:off x="5045173" y="2137183"/>
          <a:ext cx="2510766" cy="2253549"/>
        </a:xfrm>
        <a:prstGeom prst="rect">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altLang="zh-TW" sz="2800" kern="1200" dirty="0">
              <a:latin typeface="標楷體" panose="03000509000000000000" pitchFamily="65" charset="-120"/>
              <a:ea typeface="標楷體" panose="03000509000000000000" pitchFamily="65" charset="-120"/>
              <a:sym typeface="Wingdings" panose="05000000000000000000" pitchFamily="2" charset="2"/>
            </a:rPr>
            <a:t>1.</a:t>
          </a:r>
          <a:r>
            <a:rPr lang="zh-TW" altLang="en-US" sz="2800" kern="1200" dirty="0">
              <a:latin typeface="標楷體" panose="03000509000000000000" pitchFamily="65" charset="-120"/>
              <a:ea typeface="標楷體" panose="03000509000000000000" pitchFamily="65" charset="-120"/>
              <a:sym typeface="Wingdings" panose="05000000000000000000" pitchFamily="2" charset="2"/>
            </a:rPr>
            <a:t>改變競爭規則</a:t>
          </a:r>
          <a:r>
            <a:rPr lang="en-US" altLang="zh-TW" sz="2800" kern="1200" dirty="0">
              <a:latin typeface="標楷體" panose="03000509000000000000" pitchFamily="65" charset="-120"/>
              <a:ea typeface="標楷體" panose="03000509000000000000" pitchFamily="65" charset="-120"/>
              <a:sym typeface="Wingdings" panose="05000000000000000000" pitchFamily="2" charset="2"/>
            </a:rPr>
            <a:t>,</a:t>
          </a:r>
          <a:r>
            <a:rPr lang="zh-TW" altLang="en-US" sz="2800" kern="1200" dirty="0">
              <a:latin typeface="標楷體" panose="03000509000000000000" pitchFamily="65" charset="-120"/>
              <a:ea typeface="標楷體" panose="03000509000000000000" pitchFamily="65" charset="-120"/>
              <a:sym typeface="Wingdings" panose="05000000000000000000" pitchFamily="2" charset="2"/>
            </a:rPr>
            <a:t>創造贏贏</a:t>
          </a:r>
          <a:endParaRPr lang="en-US" altLang="zh-TW" sz="2800" kern="1200" dirty="0">
            <a:latin typeface="標楷體" panose="03000509000000000000" pitchFamily="65" charset="-120"/>
            <a:ea typeface="標楷體" panose="03000509000000000000" pitchFamily="65" charset="-120"/>
            <a:sym typeface="Wingdings" panose="05000000000000000000" pitchFamily="2" charset="2"/>
          </a:endParaRPr>
        </a:p>
        <a:p>
          <a:pPr marL="0" lvl="0" indent="0" algn="l" defTabSz="1244600">
            <a:lnSpc>
              <a:spcPct val="90000"/>
            </a:lnSpc>
            <a:spcBef>
              <a:spcPct val="0"/>
            </a:spcBef>
            <a:spcAft>
              <a:spcPct val="35000"/>
            </a:spcAft>
            <a:buNone/>
          </a:pPr>
          <a:r>
            <a:rPr lang="en-US" altLang="zh-TW" sz="2800" kern="1200" dirty="0">
              <a:latin typeface="標楷體" panose="03000509000000000000" pitchFamily="65" charset="-120"/>
              <a:ea typeface="標楷體" panose="03000509000000000000" pitchFamily="65" charset="-120"/>
              <a:sym typeface="Wingdings" panose="05000000000000000000" pitchFamily="2" charset="2"/>
            </a:rPr>
            <a:t>2.</a:t>
          </a:r>
          <a:r>
            <a:rPr lang="zh-TW" altLang="en-US" sz="2800" kern="1200" dirty="0">
              <a:latin typeface="標楷體" panose="03000509000000000000" pitchFamily="65" charset="-120"/>
              <a:ea typeface="標楷體" panose="03000509000000000000" pitchFamily="65" charset="-120"/>
              <a:sym typeface="Wingdings" panose="05000000000000000000" pitchFamily="2" charset="2"/>
            </a:rPr>
            <a:t>贏贏才能長久</a:t>
          </a:r>
          <a:endParaRPr lang="zh-TW" altLang="en-US" sz="2800" kern="1200" dirty="0">
            <a:latin typeface="標楷體" panose="03000509000000000000" pitchFamily="65" charset="-120"/>
            <a:ea typeface="標楷體" panose="03000509000000000000" pitchFamily="65" charset="-120"/>
          </a:endParaRPr>
        </a:p>
      </dsp:txBody>
      <dsp:txXfrm>
        <a:off x="5045173" y="2137183"/>
        <a:ext cx="2510766" cy="22535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882D8B-41F0-4862-A78F-B341D9571E2F}">
      <dsp:nvSpPr>
        <dsp:cNvPr id="0" name=""/>
        <dsp:cNvSpPr/>
      </dsp:nvSpPr>
      <dsp:spPr>
        <a:xfrm>
          <a:off x="6710" y="483286"/>
          <a:ext cx="2005741" cy="120344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求生存</a:t>
          </a:r>
        </a:p>
      </dsp:txBody>
      <dsp:txXfrm>
        <a:off x="41958" y="518534"/>
        <a:ext cx="1935245" cy="1132949"/>
      </dsp:txXfrm>
    </dsp:sp>
    <dsp:sp modelId="{42499D17-86B9-4B57-B537-9D2D55D3646B}">
      <dsp:nvSpPr>
        <dsp:cNvPr id="0" name=""/>
        <dsp:cNvSpPr/>
      </dsp:nvSpPr>
      <dsp:spPr>
        <a:xfrm>
          <a:off x="2188957" y="836297"/>
          <a:ext cx="425217" cy="49742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a:off x="2188957" y="935782"/>
        <a:ext cx="297652" cy="298453"/>
      </dsp:txXfrm>
    </dsp:sp>
    <dsp:sp modelId="{7BCC041D-9935-4124-A0F3-18B57D31E41E}">
      <dsp:nvSpPr>
        <dsp:cNvPr id="0" name=""/>
        <dsp:cNvSpPr/>
      </dsp:nvSpPr>
      <dsp:spPr>
        <a:xfrm>
          <a:off x="2814749" y="483286"/>
          <a:ext cx="2005741" cy="1203445"/>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了解對手</a:t>
          </a:r>
        </a:p>
      </dsp:txBody>
      <dsp:txXfrm>
        <a:off x="2849997" y="518534"/>
        <a:ext cx="1935245" cy="1132949"/>
      </dsp:txXfrm>
    </dsp:sp>
    <dsp:sp modelId="{4C539994-B1DD-48F7-A1EB-E7E32D32660A}">
      <dsp:nvSpPr>
        <dsp:cNvPr id="0" name=""/>
        <dsp:cNvSpPr/>
      </dsp:nvSpPr>
      <dsp:spPr>
        <a:xfrm>
          <a:off x="4996996" y="836297"/>
          <a:ext cx="425217" cy="497423"/>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a:off x="4996996" y="935782"/>
        <a:ext cx="297652" cy="298453"/>
      </dsp:txXfrm>
    </dsp:sp>
    <dsp:sp modelId="{6ED512F3-7A6F-46D6-834E-888DA469F0A0}">
      <dsp:nvSpPr>
        <dsp:cNvPr id="0" name=""/>
        <dsp:cNvSpPr/>
      </dsp:nvSpPr>
      <dsp:spPr>
        <a:xfrm>
          <a:off x="5622787" y="483286"/>
          <a:ext cx="2005741" cy="1203445"/>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轉化衝突</a:t>
          </a:r>
        </a:p>
      </dsp:txBody>
      <dsp:txXfrm>
        <a:off x="5658035" y="518534"/>
        <a:ext cx="1935245" cy="1132949"/>
      </dsp:txXfrm>
    </dsp:sp>
    <dsp:sp modelId="{6F2D9ABA-DC41-4CDB-9F46-650FB377C1C6}">
      <dsp:nvSpPr>
        <dsp:cNvPr id="0" name=""/>
        <dsp:cNvSpPr/>
      </dsp:nvSpPr>
      <dsp:spPr>
        <a:xfrm rot="5400000">
          <a:off x="6413049" y="1827133"/>
          <a:ext cx="425217" cy="497423"/>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rot="-5400000">
        <a:off x="6476432" y="1863236"/>
        <a:ext cx="298453" cy="297652"/>
      </dsp:txXfrm>
    </dsp:sp>
    <dsp:sp modelId="{3B4EC94C-78FC-40BF-B1D8-210CF17D407F}">
      <dsp:nvSpPr>
        <dsp:cNvPr id="0" name=""/>
        <dsp:cNvSpPr/>
      </dsp:nvSpPr>
      <dsp:spPr>
        <a:xfrm>
          <a:off x="5622787" y="2489028"/>
          <a:ext cx="2005741" cy="1203445"/>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合作局勢</a:t>
          </a:r>
        </a:p>
      </dsp:txBody>
      <dsp:txXfrm>
        <a:off x="5658035" y="2524276"/>
        <a:ext cx="1935245" cy="1132949"/>
      </dsp:txXfrm>
    </dsp:sp>
    <dsp:sp modelId="{44D7DAF1-CADB-47B9-8E9C-74604D25892E}">
      <dsp:nvSpPr>
        <dsp:cNvPr id="0" name=""/>
        <dsp:cNvSpPr/>
      </dsp:nvSpPr>
      <dsp:spPr>
        <a:xfrm rot="10800000">
          <a:off x="5021065" y="2842038"/>
          <a:ext cx="425217" cy="497423"/>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zh-TW" altLang="en-US" sz="2000" b="1" kern="1200">
            <a:latin typeface="標楷體" panose="03000509000000000000" pitchFamily="65" charset="-120"/>
            <a:ea typeface="標楷體" panose="03000509000000000000" pitchFamily="65" charset="-120"/>
          </a:endParaRPr>
        </a:p>
      </dsp:txBody>
      <dsp:txXfrm rot="10800000">
        <a:off x="5148630" y="2941523"/>
        <a:ext cx="297652" cy="298453"/>
      </dsp:txXfrm>
    </dsp:sp>
    <dsp:sp modelId="{FA5E8744-3E99-4C8F-9E7C-784CA4FAA223}">
      <dsp:nvSpPr>
        <dsp:cNvPr id="0" name=""/>
        <dsp:cNvSpPr/>
      </dsp:nvSpPr>
      <dsp:spPr>
        <a:xfrm>
          <a:off x="2814749" y="2489028"/>
          <a:ext cx="2005741" cy="1203445"/>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標楷體" panose="03000509000000000000" pitchFamily="65" charset="-120"/>
              <a:ea typeface="標楷體" panose="03000509000000000000" pitchFamily="65" charset="-120"/>
            </a:rPr>
            <a:t>全勝共贏</a:t>
          </a:r>
        </a:p>
      </dsp:txBody>
      <dsp:txXfrm>
        <a:off x="2849997" y="2524276"/>
        <a:ext cx="1935245" cy="11329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9E78AD-129C-4259-BB6A-430996E72445}">
      <dsp:nvSpPr>
        <dsp:cNvPr id="0" name=""/>
        <dsp:cNvSpPr/>
      </dsp:nvSpPr>
      <dsp:spPr>
        <a:xfrm rot="10800000">
          <a:off x="1164802" y="35"/>
          <a:ext cx="3800501" cy="830131"/>
        </a:xfrm>
        <a:prstGeom prst="homePlat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marL="0" lvl="0" indent="0" algn="ctr" defTabSz="1289050">
            <a:lnSpc>
              <a:spcPct val="90000"/>
            </a:lnSpc>
            <a:spcBef>
              <a:spcPct val="0"/>
            </a:spcBef>
            <a:spcAft>
              <a:spcPct val="35000"/>
            </a:spcAft>
            <a:buNone/>
          </a:pPr>
          <a:r>
            <a:rPr lang="zh-TW" altLang="en-US" sz="2900" b="1" kern="1200" dirty="0">
              <a:latin typeface="微軟正黑體" pitchFamily="34" charset="-120"/>
              <a:ea typeface="微軟正黑體" pitchFamily="34" charset="-120"/>
            </a:rPr>
            <a:t>覓食、領廚</a:t>
          </a:r>
        </a:p>
      </dsp:txBody>
      <dsp:txXfrm rot="10800000">
        <a:off x="1372335" y="35"/>
        <a:ext cx="3592968" cy="830131"/>
      </dsp:txXfrm>
    </dsp:sp>
    <dsp:sp modelId="{CDEBAB29-1273-4418-91C0-B63765553AF2}">
      <dsp:nvSpPr>
        <dsp:cNvPr id="0" name=""/>
        <dsp:cNvSpPr/>
      </dsp:nvSpPr>
      <dsp:spPr>
        <a:xfrm>
          <a:off x="749736" y="35"/>
          <a:ext cx="830131" cy="830131"/>
        </a:xfrm>
        <a:prstGeom prst="ellipse">
          <a:avLst/>
        </a:prstGeom>
        <a:blipFill rotWithShape="0">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73C82F-5815-4779-9C8A-B0432733481F}">
      <dsp:nvSpPr>
        <dsp:cNvPr id="0" name=""/>
        <dsp:cNvSpPr/>
      </dsp:nvSpPr>
      <dsp:spPr>
        <a:xfrm rot="10800000">
          <a:off x="1164802" y="1077967"/>
          <a:ext cx="3800501" cy="830131"/>
        </a:xfrm>
        <a:prstGeom prst="homePlate">
          <a:avLst/>
        </a:prstGeom>
        <a:solidFill>
          <a:schemeClr val="accent3">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marL="0" lvl="0" indent="0" algn="ctr" defTabSz="1289050">
            <a:lnSpc>
              <a:spcPct val="90000"/>
            </a:lnSpc>
            <a:spcBef>
              <a:spcPct val="0"/>
            </a:spcBef>
            <a:spcAft>
              <a:spcPct val="35000"/>
            </a:spcAft>
            <a:buNone/>
          </a:pPr>
          <a:r>
            <a:rPr lang="en-US" altLang="zh-TW" sz="2900" kern="1200" dirty="0">
              <a:latin typeface="Arial Black" pitchFamily="34" charset="0"/>
            </a:rPr>
            <a:t>Air Closet</a:t>
          </a:r>
          <a:endParaRPr lang="zh-TW" altLang="en-US" sz="2900" kern="1200" dirty="0">
            <a:latin typeface="Arial Black" pitchFamily="34" charset="0"/>
          </a:endParaRPr>
        </a:p>
      </dsp:txBody>
      <dsp:txXfrm rot="10800000">
        <a:off x="1372335" y="1077967"/>
        <a:ext cx="3592968" cy="830131"/>
      </dsp:txXfrm>
    </dsp:sp>
    <dsp:sp modelId="{A073EAC7-4303-4548-8D68-6ECAC357F45D}">
      <dsp:nvSpPr>
        <dsp:cNvPr id="0" name=""/>
        <dsp:cNvSpPr/>
      </dsp:nvSpPr>
      <dsp:spPr>
        <a:xfrm>
          <a:off x="749736" y="1077967"/>
          <a:ext cx="830131" cy="830131"/>
        </a:xfrm>
        <a:prstGeom prst="ellipse">
          <a:avLst/>
        </a:prstGeom>
        <a:blipFill rotWithShape="0">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C4904AE-02F0-412A-886F-5BAE5E041A45}">
      <dsp:nvSpPr>
        <dsp:cNvPr id="0" name=""/>
        <dsp:cNvSpPr/>
      </dsp:nvSpPr>
      <dsp:spPr>
        <a:xfrm rot="10800000">
          <a:off x="1164802" y="2155900"/>
          <a:ext cx="3800501" cy="830131"/>
        </a:xfrm>
        <a:prstGeom prst="homePlate">
          <a:avLst/>
        </a:prstGeom>
        <a:solidFill>
          <a:schemeClr val="accent3">
            <a:hueOff val="1807066"/>
            <a:satOff val="66667"/>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marL="0" lvl="0" indent="0" algn="ctr" defTabSz="1289050">
            <a:lnSpc>
              <a:spcPct val="90000"/>
            </a:lnSpc>
            <a:spcBef>
              <a:spcPct val="0"/>
            </a:spcBef>
            <a:spcAft>
              <a:spcPct val="35000"/>
            </a:spcAft>
            <a:buNone/>
          </a:pPr>
          <a:r>
            <a:rPr lang="en-US" altLang="zh-TW" sz="2900" kern="1200" dirty="0">
              <a:latin typeface="Arial Black" pitchFamily="34" charset="0"/>
            </a:rPr>
            <a:t>Air </a:t>
          </a:r>
          <a:r>
            <a:rPr lang="en-US" altLang="zh-TW" sz="2900" kern="1200" dirty="0" err="1">
              <a:latin typeface="Arial Black" pitchFamily="34" charset="0"/>
            </a:rPr>
            <a:t>bnb</a:t>
          </a:r>
          <a:endParaRPr lang="zh-TW" altLang="en-US" sz="2900" kern="1200" dirty="0">
            <a:latin typeface="Arial Black" pitchFamily="34" charset="0"/>
          </a:endParaRPr>
        </a:p>
      </dsp:txBody>
      <dsp:txXfrm rot="10800000">
        <a:off x="1372335" y="2155900"/>
        <a:ext cx="3592968" cy="830131"/>
      </dsp:txXfrm>
    </dsp:sp>
    <dsp:sp modelId="{479C5F80-9FAB-4DE7-9270-3297BDB89FA1}">
      <dsp:nvSpPr>
        <dsp:cNvPr id="0" name=""/>
        <dsp:cNvSpPr/>
      </dsp:nvSpPr>
      <dsp:spPr>
        <a:xfrm>
          <a:off x="749736" y="2155900"/>
          <a:ext cx="830131" cy="830131"/>
        </a:xfrm>
        <a:prstGeom prst="ellipse">
          <a:avLst/>
        </a:prstGeom>
        <a:blipFill rotWithShape="0">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74DA0D2-C40E-4121-B348-E434C740D171}">
      <dsp:nvSpPr>
        <dsp:cNvPr id="0" name=""/>
        <dsp:cNvSpPr/>
      </dsp:nvSpPr>
      <dsp:spPr>
        <a:xfrm rot="10800000">
          <a:off x="1164802" y="3233832"/>
          <a:ext cx="3800501" cy="830131"/>
        </a:xfrm>
        <a:prstGeom prst="homePlate">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marL="0" lvl="0" indent="0" algn="ctr" defTabSz="1289050">
            <a:lnSpc>
              <a:spcPct val="90000"/>
            </a:lnSpc>
            <a:spcBef>
              <a:spcPct val="0"/>
            </a:spcBef>
            <a:spcAft>
              <a:spcPct val="35000"/>
            </a:spcAft>
            <a:buNone/>
          </a:pPr>
          <a:r>
            <a:rPr lang="en-US" altLang="zh-TW" sz="2900" kern="1200" dirty="0" err="1">
              <a:latin typeface="Arial Black" pitchFamily="34" charset="0"/>
            </a:rPr>
            <a:t>Uber</a:t>
          </a:r>
          <a:endParaRPr lang="zh-TW" altLang="en-US" sz="2900" kern="1200" dirty="0">
            <a:latin typeface="Arial Black" pitchFamily="34" charset="0"/>
          </a:endParaRPr>
        </a:p>
      </dsp:txBody>
      <dsp:txXfrm rot="10800000">
        <a:off x="1372335" y="3233832"/>
        <a:ext cx="3592968" cy="830131"/>
      </dsp:txXfrm>
    </dsp:sp>
    <dsp:sp modelId="{09FBB2A5-8270-427A-B8B4-5232B962FF6C}">
      <dsp:nvSpPr>
        <dsp:cNvPr id="0" name=""/>
        <dsp:cNvSpPr/>
      </dsp:nvSpPr>
      <dsp:spPr>
        <a:xfrm>
          <a:off x="749736" y="3233832"/>
          <a:ext cx="830131" cy="830131"/>
        </a:xfrm>
        <a:prstGeom prst="ellipse">
          <a:avLst/>
        </a:prstGeom>
        <a:blipFill rotWithShape="0">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C038D1-10F2-4A79-B014-CE8A88E3F863}">
      <dsp:nvSpPr>
        <dsp:cNvPr id="0" name=""/>
        <dsp:cNvSpPr/>
      </dsp:nvSpPr>
      <dsp:spPr>
        <a:xfrm>
          <a:off x="2736484" y="-153624"/>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第三方支付</a:t>
          </a:r>
        </a:p>
      </dsp:txBody>
      <dsp:txXfrm>
        <a:off x="2915511" y="32504"/>
        <a:ext cx="864416" cy="898706"/>
      </dsp:txXfrm>
    </dsp:sp>
    <dsp:sp modelId="{D1B1E31A-B4EA-47B7-A368-CB29DED706B0}">
      <dsp:nvSpPr>
        <dsp:cNvPr id="0" name=""/>
        <dsp:cNvSpPr/>
      </dsp:nvSpPr>
      <dsp:spPr>
        <a:xfrm rot="1080000">
          <a:off x="3972171" y="541391"/>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a:off x="3972985" y="600801"/>
        <a:ext cx="77585" cy="193643"/>
      </dsp:txXfrm>
    </dsp:sp>
    <dsp:sp modelId="{330C8809-52CE-BB4D-9A38-8EBADEBCA67A}">
      <dsp:nvSpPr>
        <dsp:cNvPr id="0" name=""/>
        <dsp:cNvSpPr/>
      </dsp:nvSpPr>
      <dsp:spPr>
        <a:xfrm>
          <a:off x="4102189" y="290119"/>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行動</a:t>
          </a:r>
          <a:br>
            <a:rPr lang="zh-TW" altLang="en-US" sz="2100" kern="1200" dirty="0"/>
          </a:br>
          <a:r>
            <a:rPr lang="zh-TW" altLang="en-US" sz="2100" kern="1200" dirty="0"/>
            <a:t>支付</a:t>
          </a:r>
        </a:p>
      </dsp:txBody>
      <dsp:txXfrm>
        <a:off x="4281216" y="476247"/>
        <a:ext cx="864416" cy="898706"/>
      </dsp:txXfrm>
    </dsp:sp>
    <dsp:sp modelId="{7F41E8BB-E593-4041-A7B6-E439DCFE423D}">
      <dsp:nvSpPr>
        <dsp:cNvPr id="0" name=""/>
        <dsp:cNvSpPr/>
      </dsp:nvSpPr>
      <dsp:spPr>
        <a:xfrm rot="3240000">
          <a:off x="5085499" y="1342887"/>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a:off x="5091477" y="1395701"/>
        <a:ext cx="67679" cy="193643"/>
      </dsp:txXfrm>
    </dsp:sp>
    <dsp:sp modelId="{83DDF826-A90E-4FFA-B523-871CCB526011}">
      <dsp:nvSpPr>
        <dsp:cNvPr id="0" name=""/>
        <dsp:cNvSpPr/>
      </dsp:nvSpPr>
      <dsp:spPr>
        <a:xfrm>
          <a:off x="4946240" y="1451857"/>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US" altLang="zh-TW" sz="2100" kern="1200" dirty="0"/>
            <a:t>P2P</a:t>
          </a:r>
          <a:br>
            <a:rPr lang="en-US" altLang="zh-TW" sz="2100" kern="1200" dirty="0"/>
          </a:br>
          <a:r>
            <a:rPr lang="zh-TW" altLang="en-US" sz="2100" kern="1200" dirty="0"/>
            <a:t>借貸</a:t>
          </a:r>
        </a:p>
      </dsp:txBody>
      <dsp:txXfrm>
        <a:off x="5125267" y="1637985"/>
        <a:ext cx="864416" cy="898706"/>
      </dsp:txXfrm>
    </dsp:sp>
    <dsp:sp modelId="{A2A61815-7D3B-4CA3-81DC-F0864ED9FFC0}">
      <dsp:nvSpPr>
        <dsp:cNvPr id="0" name=""/>
        <dsp:cNvSpPr/>
      </dsp:nvSpPr>
      <dsp:spPr>
        <a:xfrm rot="5400000">
          <a:off x="5513744" y="2641488"/>
          <a:ext cx="87462"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a:off x="5526864" y="2692916"/>
        <a:ext cx="61223" cy="193643"/>
      </dsp:txXfrm>
    </dsp:sp>
    <dsp:sp modelId="{6D8EAAE1-6433-4EB8-8E6B-6ED9F9AE8B6D}">
      <dsp:nvSpPr>
        <dsp:cNvPr id="0" name=""/>
        <dsp:cNvSpPr/>
      </dsp:nvSpPr>
      <dsp:spPr>
        <a:xfrm>
          <a:off x="4946240" y="2887844"/>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群眾</a:t>
          </a:r>
          <a:br>
            <a:rPr lang="en-US" altLang="zh-TW" sz="2100" kern="1200" dirty="0"/>
          </a:br>
          <a:r>
            <a:rPr lang="zh-TW" altLang="en-US" sz="2100" kern="1200" dirty="0"/>
            <a:t>募資</a:t>
          </a:r>
        </a:p>
      </dsp:txBody>
      <dsp:txXfrm>
        <a:off x="5125267" y="3073972"/>
        <a:ext cx="864416" cy="898706"/>
      </dsp:txXfrm>
    </dsp:sp>
    <dsp:sp modelId="{8EE22EF3-15D6-4E4D-821C-678AAD5A5843}">
      <dsp:nvSpPr>
        <dsp:cNvPr id="0" name=""/>
        <dsp:cNvSpPr/>
      </dsp:nvSpPr>
      <dsp:spPr>
        <a:xfrm rot="7560000">
          <a:off x="5088716" y="3940611"/>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rot="10800000">
        <a:off x="5111743" y="3993425"/>
        <a:ext cx="67679" cy="193643"/>
      </dsp:txXfrm>
    </dsp:sp>
    <dsp:sp modelId="{FD10E9A9-BD77-493B-8092-CADFA27FA628}">
      <dsp:nvSpPr>
        <dsp:cNvPr id="0" name=""/>
        <dsp:cNvSpPr/>
      </dsp:nvSpPr>
      <dsp:spPr>
        <a:xfrm>
          <a:off x="4102189" y="4049581"/>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虛擬</a:t>
          </a:r>
          <a:br>
            <a:rPr lang="en-US" altLang="zh-TW" sz="2100" kern="1200" dirty="0"/>
          </a:br>
          <a:r>
            <a:rPr lang="zh-TW" altLang="en-US" sz="2100" kern="1200" dirty="0"/>
            <a:t>貨幣</a:t>
          </a:r>
        </a:p>
      </dsp:txBody>
      <dsp:txXfrm>
        <a:off x="4281216" y="4235709"/>
        <a:ext cx="864416" cy="898706"/>
      </dsp:txXfrm>
    </dsp:sp>
    <dsp:sp modelId="{A792CA86-ABE7-46CD-9149-E9D79BD6C012}">
      <dsp:nvSpPr>
        <dsp:cNvPr id="0" name=""/>
        <dsp:cNvSpPr/>
      </dsp:nvSpPr>
      <dsp:spPr>
        <a:xfrm rot="9720000">
          <a:off x="3978137" y="4744597"/>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rot="10800000">
        <a:off x="4010573" y="4804007"/>
        <a:ext cx="77585" cy="193643"/>
      </dsp:txXfrm>
    </dsp:sp>
    <dsp:sp modelId="{6B2BB0D2-C126-468D-A88F-33DCDE0B0ABC}">
      <dsp:nvSpPr>
        <dsp:cNvPr id="0" name=""/>
        <dsp:cNvSpPr/>
      </dsp:nvSpPr>
      <dsp:spPr>
        <a:xfrm>
          <a:off x="2736484" y="4493326"/>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數位</a:t>
          </a:r>
          <a:br>
            <a:rPr lang="en-US" altLang="zh-TW" sz="2100" kern="1200" dirty="0"/>
          </a:br>
          <a:r>
            <a:rPr lang="zh-TW" altLang="en-US" sz="2100" kern="1200" dirty="0"/>
            <a:t>銀行</a:t>
          </a:r>
        </a:p>
      </dsp:txBody>
      <dsp:txXfrm>
        <a:off x="2915511" y="4679454"/>
        <a:ext cx="864416" cy="898706"/>
      </dsp:txXfrm>
    </dsp:sp>
    <dsp:sp modelId="{0F817E7F-8D37-4CC6-A990-139D08E8E6ED}">
      <dsp:nvSpPr>
        <dsp:cNvPr id="0" name=""/>
        <dsp:cNvSpPr/>
      </dsp:nvSpPr>
      <dsp:spPr>
        <a:xfrm rot="11880000">
          <a:off x="2612433" y="4746535"/>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rot="10800000">
        <a:off x="2644869" y="4816219"/>
        <a:ext cx="77585" cy="193643"/>
      </dsp:txXfrm>
    </dsp:sp>
    <dsp:sp modelId="{0EA30E45-768F-40BF-AE29-76C3FFCF493D}">
      <dsp:nvSpPr>
        <dsp:cNvPr id="0" name=""/>
        <dsp:cNvSpPr/>
      </dsp:nvSpPr>
      <dsp:spPr>
        <a:xfrm>
          <a:off x="1370780" y="4049581"/>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保險</a:t>
          </a:r>
          <a:br>
            <a:rPr lang="en-US" altLang="zh-TW" sz="2100" kern="1200" dirty="0"/>
          </a:br>
          <a:r>
            <a:rPr lang="zh-TW" altLang="en-US" sz="2100" kern="1200" dirty="0"/>
            <a:t>科技</a:t>
          </a:r>
        </a:p>
      </dsp:txBody>
      <dsp:txXfrm>
        <a:off x="1549807" y="4235709"/>
        <a:ext cx="864416" cy="898706"/>
      </dsp:txXfrm>
    </dsp:sp>
    <dsp:sp modelId="{4016ABF0-D19D-4E86-88A9-E9D0116A5F74}">
      <dsp:nvSpPr>
        <dsp:cNvPr id="0" name=""/>
        <dsp:cNvSpPr/>
      </dsp:nvSpPr>
      <dsp:spPr>
        <a:xfrm rot="14040000">
          <a:off x="1513255" y="3945039"/>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rot="10800000">
        <a:off x="1536282" y="4021319"/>
        <a:ext cx="67679" cy="193643"/>
      </dsp:txXfrm>
    </dsp:sp>
    <dsp:sp modelId="{E6EB4D13-3A58-4B63-9F32-30DC23E923A2}">
      <dsp:nvSpPr>
        <dsp:cNvPr id="0" name=""/>
        <dsp:cNvSpPr/>
      </dsp:nvSpPr>
      <dsp:spPr>
        <a:xfrm>
          <a:off x="526728" y="2887844"/>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智慧</a:t>
          </a:r>
          <a:br>
            <a:rPr lang="en-US" altLang="zh-TW" sz="2100" kern="1200" dirty="0"/>
          </a:br>
          <a:r>
            <a:rPr lang="zh-TW" altLang="en-US" sz="2100" kern="1200" dirty="0"/>
            <a:t>理財</a:t>
          </a:r>
        </a:p>
      </dsp:txBody>
      <dsp:txXfrm>
        <a:off x="705755" y="3073972"/>
        <a:ext cx="864416" cy="898706"/>
      </dsp:txXfrm>
    </dsp:sp>
    <dsp:sp modelId="{9AC301B6-C0B7-4D86-BFD7-B9192A077313}">
      <dsp:nvSpPr>
        <dsp:cNvPr id="0" name=""/>
        <dsp:cNvSpPr/>
      </dsp:nvSpPr>
      <dsp:spPr>
        <a:xfrm rot="16200000">
          <a:off x="1094232" y="2646438"/>
          <a:ext cx="87462"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a:off x="1107352" y="2724105"/>
        <a:ext cx="61223" cy="193643"/>
      </dsp:txXfrm>
    </dsp:sp>
    <dsp:sp modelId="{F445C487-B43B-40DB-9971-27052D8B0140}">
      <dsp:nvSpPr>
        <dsp:cNvPr id="0" name=""/>
        <dsp:cNvSpPr/>
      </dsp:nvSpPr>
      <dsp:spPr>
        <a:xfrm>
          <a:off x="526728" y="1451857"/>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網路</a:t>
          </a:r>
          <a:br>
            <a:rPr lang="en-US" altLang="zh-TW" sz="2100" kern="1200" dirty="0"/>
          </a:br>
          <a:r>
            <a:rPr lang="zh-TW" altLang="en-US" sz="2100" kern="1200" dirty="0"/>
            <a:t>信評</a:t>
          </a:r>
        </a:p>
      </dsp:txBody>
      <dsp:txXfrm>
        <a:off x="705755" y="1637985"/>
        <a:ext cx="864416" cy="898706"/>
      </dsp:txXfrm>
    </dsp:sp>
    <dsp:sp modelId="{6989CE8A-0CAF-4DB4-8FF4-E50E8F206837}">
      <dsp:nvSpPr>
        <dsp:cNvPr id="0" name=""/>
        <dsp:cNvSpPr/>
      </dsp:nvSpPr>
      <dsp:spPr>
        <a:xfrm rot="18360000">
          <a:off x="1510038" y="1347315"/>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dirty="0"/>
        </a:p>
      </dsp:txBody>
      <dsp:txXfrm>
        <a:off x="1516016" y="1423595"/>
        <a:ext cx="67679" cy="193643"/>
      </dsp:txXfrm>
    </dsp:sp>
    <dsp:sp modelId="{4FC87059-68E8-49F5-8B25-7DF51757370F}">
      <dsp:nvSpPr>
        <dsp:cNvPr id="0" name=""/>
        <dsp:cNvSpPr/>
      </dsp:nvSpPr>
      <dsp:spPr>
        <a:xfrm>
          <a:off x="1370780" y="290119"/>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zh-TW" altLang="en-US" sz="2100" kern="1200" dirty="0"/>
            <a:t>電商</a:t>
          </a:r>
          <a:br>
            <a:rPr lang="en-US" altLang="zh-TW" sz="2100" kern="1200" dirty="0"/>
          </a:br>
          <a:r>
            <a:rPr lang="zh-TW" altLang="en-US" sz="2100" kern="1200" dirty="0"/>
            <a:t>金融</a:t>
          </a:r>
        </a:p>
      </dsp:txBody>
      <dsp:txXfrm>
        <a:off x="1549807" y="476247"/>
        <a:ext cx="864416" cy="898706"/>
      </dsp:txXfrm>
    </dsp:sp>
    <dsp:sp modelId="{B6AEE679-2ED8-4E44-9D8E-A7A2EE407F9C}">
      <dsp:nvSpPr>
        <dsp:cNvPr id="0" name=""/>
        <dsp:cNvSpPr/>
      </dsp:nvSpPr>
      <dsp:spPr>
        <a:xfrm rot="20520000">
          <a:off x="2606466" y="543329"/>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zh-TW" altLang="en-US" sz="1300" kern="1200"/>
        </a:p>
      </dsp:txBody>
      <dsp:txXfrm>
        <a:off x="2607280" y="613013"/>
        <a:ext cx="77585" cy="19364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A0F3F3-44EC-8446-920D-C7DBDF18E0BE}">
      <dsp:nvSpPr>
        <dsp:cNvPr id="0" name=""/>
        <dsp:cNvSpPr/>
      </dsp:nvSpPr>
      <dsp:spPr>
        <a:xfrm>
          <a:off x="179763" y="0"/>
          <a:ext cx="3765595" cy="3765595"/>
        </a:xfrm>
        <a:prstGeom prst="ellipse">
          <a:avLst/>
        </a:prstGeom>
        <a:solidFill>
          <a:srgbClr val="4C5760"/>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marL="0" lvl="0" indent="0" algn="ctr" defTabSz="711200">
            <a:lnSpc>
              <a:spcPct val="90000"/>
            </a:lnSpc>
            <a:spcBef>
              <a:spcPct val="0"/>
            </a:spcBef>
            <a:spcAft>
              <a:spcPct val="35000"/>
            </a:spcAft>
            <a:buNone/>
          </a:pPr>
          <a:endParaRPr lang="zh-TW" altLang="en-US" sz="1600" b="1" kern="1200" dirty="0"/>
        </a:p>
      </dsp:txBody>
      <dsp:txXfrm>
        <a:off x="1356511" y="188279"/>
        <a:ext cx="1412098" cy="376559"/>
      </dsp:txXfrm>
    </dsp:sp>
    <dsp:sp modelId="{57CF9868-AF82-6248-A7F3-A69BA72D3F34}">
      <dsp:nvSpPr>
        <dsp:cNvPr id="0" name=""/>
        <dsp:cNvSpPr/>
      </dsp:nvSpPr>
      <dsp:spPr>
        <a:xfrm>
          <a:off x="462183" y="564839"/>
          <a:ext cx="3200755" cy="3200755"/>
        </a:xfrm>
        <a:prstGeom prst="ellipse">
          <a:avLst/>
        </a:prstGeom>
        <a:solidFill>
          <a:srgbClr val="93A8AC"/>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marL="0" lvl="0" indent="0" algn="ctr" defTabSz="711200">
            <a:lnSpc>
              <a:spcPct val="90000"/>
            </a:lnSpc>
            <a:spcBef>
              <a:spcPct val="0"/>
            </a:spcBef>
            <a:spcAft>
              <a:spcPct val="35000"/>
            </a:spcAft>
            <a:buNone/>
          </a:pPr>
          <a:endParaRPr lang="zh-TW" altLang="en-US" sz="1600" b="1" kern="1200" dirty="0"/>
        </a:p>
      </dsp:txBody>
      <dsp:txXfrm>
        <a:off x="1372398" y="748882"/>
        <a:ext cx="1380325" cy="368086"/>
      </dsp:txXfrm>
    </dsp:sp>
    <dsp:sp modelId="{B23856BF-A03D-6A42-A90B-2385AAB5C614}">
      <dsp:nvSpPr>
        <dsp:cNvPr id="0" name=""/>
        <dsp:cNvSpPr/>
      </dsp:nvSpPr>
      <dsp:spPr>
        <a:xfrm>
          <a:off x="744602" y="1129678"/>
          <a:ext cx="2635916" cy="2635916"/>
        </a:xfrm>
        <a:prstGeom prst="ellipse">
          <a:avLst/>
        </a:prstGeom>
        <a:solidFill>
          <a:srgbClr val="D7CEB2"/>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marL="0" lvl="0" indent="0" algn="ctr" defTabSz="711200">
            <a:lnSpc>
              <a:spcPct val="90000"/>
            </a:lnSpc>
            <a:spcBef>
              <a:spcPct val="0"/>
            </a:spcBef>
            <a:spcAft>
              <a:spcPct val="35000"/>
            </a:spcAft>
            <a:buNone/>
          </a:pPr>
          <a:endParaRPr lang="zh-TW" altLang="en-US" sz="1600" b="1" kern="1200" dirty="0"/>
        </a:p>
      </dsp:txBody>
      <dsp:txXfrm>
        <a:off x="1380517" y="1311556"/>
        <a:ext cx="1364086" cy="363756"/>
      </dsp:txXfrm>
    </dsp:sp>
    <dsp:sp modelId="{6D6B090D-205B-1943-A808-8C79490994EB}">
      <dsp:nvSpPr>
        <dsp:cNvPr id="0" name=""/>
        <dsp:cNvSpPr/>
      </dsp:nvSpPr>
      <dsp:spPr>
        <a:xfrm>
          <a:off x="1027022" y="1694517"/>
          <a:ext cx="2071077" cy="2071077"/>
        </a:xfrm>
        <a:prstGeom prst="ellipse">
          <a:avLst/>
        </a:prstGeom>
        <a:solidFill>
          <a:srgbClr val="A59E8C"/>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marL="0" lvl="0" indent="0" algn="ctr" defTabSz="711200">
            <a:lnSpc>
              <a:spcPct val="90000"/>
            </a:lnSpc>
            <a:spcBef>
              <a:spcPct val="0"/>
            </a:spcBef>
            <a:spcAft>
              <a:spcPct val="35000"/>
            </a:spcAft>
            <a:buNone/>
          </a:pPr>
          <a:endParaRPr lang="zh-TW" altLang="en-US" sz="1600" b="1" kern="1200" dirty="0"/>
        </a:p>
      </dsp:txBody>
      <dsp:txXfrm>
        <a:off x="1503370" y="1880914"/>
        <a:ext cx="1118381" cy="372793"/>
      </dsp:txXfrm>
    </dsp:sp>
    <dsp:sp modelId="{2F9FB83E-648C-F049-B059-28D7DAC6A431}">
      <dsp:nvSpPr>
        <dsp:cNvPr id="0" name=""/>
        <dsp:cNvSpPr/>
      </dsp:nvSpPr>
      <dsp:spPr>
        <a:xfrm>
          <a:off x="1309441" y="2259357"/>
          <a:ext cx="1506238" cy="1506238"/>
        </a:xfrm>
        <a:prstGeom prst="ellipse">
          <a:avLst/>
        </a:prstGeom>
        <a:solidFill>
          <a:srgbClr val="66635B"/>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flatTx/>
        </a:bodyPr>
        <a:lstStyle/>
        <a:p>
          <a:pPr marL="0" lvl="0" indent="0" algn="ctr" defTabSz="622300">
            <a:lnSpc>
              <a:spcPct val="90000"/>
            </a:lnSpc>
            <a:spcBef>
              <a:spcPct val="0"/>
            </a:spcBef>
            <a:spcAft>
              <a:spcPct val="35000"/>
            </a:spcAft>
            <a:buNone/>
          </a:pPr>
          <a:endParaRPr lang="zh-TW" altLang="en-US" sz="1400" b="1" kern="1200" dirty="0"/>
        </a:p>
      </dsp:txBody>
      <dsp:txXfrm>
        <a:off x="1530025" y="2635916"/>
        <a:ext cx="1065071" cy="75311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49EF90-5ADE-4409-BD21-A4671AAE8E8D}">
      <dsp:nvSpPr>
        <dsp:cNvPr id="0" name=""/>
        <dsp:cNvSpPr/>
      </dsp:nvSpPr>
      <dsp:spPr>
        <a:xfrm>
          <a:off x="-5441786" y="-833333"/>
          <a:ext cx="6480236" cy="6480236"/>
        </a:xfrm>
        <a:prstGeom prst="blockArc">
          <a:avLst>
            <a:gd name="adj1" fmla="val 18900000"/>
            <a:gd name="adj2" fmla="val 2700000"/>
            <a:gd name="adj3" fmla="val 333"/>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C96C00-60B3-4F2B-A47E-0B739CDEDB87}">
      <dsp:nvSpPr>
        <dsp:cNvPr id="0" name=""/>
        <dsp:cNvSpPr/>
      </dsp:nvSpPr>
      <dsp:spPr>
        <a:xfrm>
          <a:off x="668123" y="481356"/>
          <a:ext cx="6366839" cy="962713"/>
        </a:xfrm>
        <a:prstGeom prst="rect">
          <a:avLst/>
        </a:prstGeom>
        <a:solidFill>
          <a:schemeClr val="accent5">
            <a:hueOff val="0"/>
            <a:satOff val="0"/>
            <a:lumOff val="0"/>
            <a:alphaOff val="0"/>
          </a:schemeClr>
        </a:solidFill>
        <a:ln w="12700" cap="flat" cmpd="sng" algn="ctr">
          <a:solidFill>
            <a:srgbClr val="6048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154" tIns="60960" rIns="60960" bIns="60960" numCol="1" spcCol="1270" anchor="ctr" anchorCtr="0">
          <a:noAutofit/>
        </a:bodyPr>
        <a:lstStyle/>
        <a:p>
          <a:pPr marL="0" lvl="0" indent="0" algn="just" defTabSz="1066800">
            <a:lnSpc>
              <a:spcPct val="90000"/>
            </a:lnSpc>
            <a:spcBef>
              <a:spcPct val="0"/>
            </a:spcBef>
            <a:spcAft>
              <a:spcPct val="35000"/>
            </a:spcAft>
            <a:buNone/>
          </a:pPr>
          <a:r>
            <a:rPr lang="zh-TW" altLang="en-US" sz="2400" b="1" i="0" kern="1200" dirty="0"/>
            <a:t>行動互聯網：透過行動通訊和互聯網結合，使人們能更方便地運用手機使用金融服務</a:t>
          </a:r>
          <a:endParaRPr lang="zh-TW" altLang="en-US" sz="2400" kern="1200" dirty="0"/>
        </a:p>
      </dsp:txBody>
      <dsp:txXfrm>
        <a:off x="668123" y="481356"/>
        <a:ext cx="6366839" cy="962713"/>
      </dsp:txXfrm>
    </dsp:sp>
    <dsp:sp modelId="{8CE46475-6650-47A6-900E-A958392A9204}">
      <dsp:nvSpPr>
        <dsp:cNvPr id="0" name=""/>
        <dsp:cNvSpPr/>
      </dsp:nvSpPr>
      <dsp:spPr>
        <a:xfrm>
          <a:off x="66427" y="361017"/>
          <a:ext cx="1203392" cy="1203392"/>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FC90B1-C8EB-474C-B945-5C113C86AE97}">
      <dsp:nvSpPr>
        <dsp:cNvPr id="0" name=""/>
        <dsp:cNvSpPr/>
      </dsp:nvSpPr>
      <dsp:spPr>
        <a:xfrm>
          <a:off x="1084497" y="1933783"/>
          <a:ext cx="6016892" cy="962713"/>
        </a:xfrm>
        <a:prstGeom prst="rect">
          <a:avLst/>
        </a:prstGeom>
        <a:solidFill>
          <a:schemeClr val="accent5">
            <a:hueOff val="-3676672"/>
            <a:satOff val="-5114"/>
            <a:lumOff val="-1961"/>
            <a:alphaOff val="0"/>
          </a:schemeClr>
        </a:solidFill>
        <a:ln w="12700" cap="flat" cmpd="sng" algn="ctr">
          <a:solidFill>
            <a:srgbClr val="4DA07B"/>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154" tIns="60960" rIns="60960" bIns="60960" numCol="1" spcCol="1270" anchor="ctr" anchorCtr="0">
          <a:noAutofit/>
        </a:bodyPr>
        <a:lstStyle/>
        <a:p>
          <a:pPr marL="0" lvl="0" indent="0" algn="l" defTabSz="1066800">
            <a:lnSpc>
              <a:spcPct val="90000"/>
            </a:lnSpc>
            <a:spcBef>
              <a:spcPct val="0"/>
            </a:spcBef>
            <a:spcAft>
              <a:spcPct val="35000"/>
            </a:spcAft>
            <a:buNone/>
          </a:pPr>
          <a:r>
            <a:rPr lang="zh-TW" altLang="en-US" sz="2400" b="1" i="0" kern="1200" dirty="0"/>
            <a:t> 大數據：大量數據收集、整理及分析</a:t>
          </a:r>
          <a:endParaRPr lang="zh-TW" altLang="en-US" sz="2400" kern="1200" dirty="0"/>
        </a:p>
      </dsp:txBody>
      <dsp:txXfrm>
        <a:off x="1084497" y="1933783"/>
        <a:ext cx="6016892" cy="962713"/>
      </dsp:txXfrm>
    </dsp:sp>
    <dsp:sp modelId="{CA1222D1-C0D7-4320-BDD3-E3B81E7E50E2}">
      <dsp:nvSpPr>
        <dsp:cNvPr id="0" name=""/>
        <dsp:cNvSpPr/>
      </dsp:nvSpPr>
      <dsp:spPr>
        <a:xfrm>
          <a:off x="416373" y="1805088"/>
          <a:ext cx="1203392" cy="1203392"/>
        </a:xfrm>
        <a:prstGeom prst="ellipse">
          <a:avLst/>
        </a:prstGeom>
        <a:solidFill>
          <a:schemeClr val="lt1">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58E57142-E37C-44E1-9EB1-BC70376B7B9E}">
      <dsp:nvSpPr>
        <dsp:cNvPr id="0" name=""/>
        <dsp:cNvSpPr/>
      </dsp:nvSpPr>
      <dsp:spPr>
        <a:xfrm>
          <a:off x="668123" y="3369498"/>
          <a:ext cx="6366839" cy="962713"/>
        </a:xfrm>
        <a:prstGeom prst="rect">
          <a:avLst/>
        </a:prstGeom>
        <a:solidFill>
          <a:schemeClr val="accent5">
            <a:hueOff val="-7353344"/>
            <a:satOff val="-10228"/>
            <a:lumOff val="-3922"/>
            <a:alphaOff val="0"/>
          </a:schemeClr>
        </a:solidFill>
        <a:ln w="12700" cap="flat" cmpd="sng" algn="ctr">
          <a:solidFill>
            <a:srgbClr val="C1985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154" tIns="60960" rIns="60960" bIns="60960" numCol="1" spcCol="1270" anchor="ctr" anchorCtr="0">
          <a:noAutofit/>
        </a:bodyPr>
        <a:lstStyle/>
        <a:p>
          <a:pPr marL="0" lvl="0" indent="0" algn="l" defTabSz="1066800">
            <a:lnSpc>
              <a:spcPct val="90000"/>
            </a:lnSpc>
            <a:spcBef>
              <a:spcPct val="0"/>
            </a:spcBef>
            <a:spcAft>
              <a:spcPct val="35000"/>
            </a:spcAft>
            <a:buNone/>
          </a:pPr>
          <a:r>
            <a:rPr lang="zh-TW" altLang="en-US" sz="2400" b="1" kern="1200" dirty="0"/>
            <a:t>雲端運算基礎建設：將不同位置的計算資源透過互網網整合起來</a:t>
          </a:r>
        </a:p>
      </dsp:txBody>
      <dsp:txXfrm>
        <a:off x="668123" y="3369498"/>
        <a:ext cx="6366839" cy="962713"/>
      </dsp:txXfrm>
    </dsp:sp>
    <dsp:sp modelId="{C1B7E16D-F72F-4E72-86B8-BED5149B9912}">
      <dsp:nvSpPr>
        <dsp:cNvPr id="0" name=""/>
        <dsp:cNvSpPr/>
      </dsp:nvSpPr>
      <dsp:spPr>
        <a:xfrm>
          <a:off x="66427" y="3249159"/>
          <a:ext cx="1203392" cy="1203392"/>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F1F96B-CEEA-46B0-8937-BD819D974171}" type="datetimeFigureOut">
              <a:rPr lang="en-US" smtClean="0"/>
              <a:t>5/1/2023</a:t>
            </a:fld>
            <a:endParaRPr 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C2FB1B-645A-40C2-9D3F-69B9DC873AF2}" type="slidenum">
              <a:rPr lang="en-US" smtClean="0"/>
              <a:t>‹#›</a:t>
            </a:fld>
            <a:endParaRPr lang="en-US"/>
          </a:p>
        </p:txBody>
      </p:sp>
    </p:spTree>
    <p:extLst>
      <p:ext uri="{BB962C8B-B14F-4D97-AF65-F5344CB8AC3E}">
        <p14:creationId xmlns:p14="http://schemas.microsoft.com/office/powerpoint/2010/main" val="1907564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F3617D7-16D6-6447-AAD8-67CDE296D456}" type="slidenum">
              <a:rPr kumimoji="1" lang="zh-TW" altLang="en-US" smtClean="0"/>
              <a:pPr/>
              <a:t>3</a:t>
            </a:fld>
            <a:endParaRPr kumimoji="1" lang="zh-TW" altLang="en-US" dirty="0"/>
          </a:p>
        </p:txBody>
      </p:sp>
    </p:spTree>
    <p:extLst>
      <p:ext uri="{BB962C8B-B14F-4D97-AF65-F5344CB8AC3E}">
        <p14:creationId xmlns:p14="http://schemas.microsoft.com/office/powerpoint/2010/main" val="33394446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282BA941-4229-456B-826F-AFE0ABFACB42}" type="slidenum">
              <a:rPr lang="zh-TW" altLang="en-US" smtClean="0"/>
              <a:t>18</a:t>
            </a:fld>
            <a:endParaRPr lang="zh-TW" altLang="en-US"/>
          </a:p>
        </p:txBody>
      </p:sp>
    </p:spTree>
    <p:extLst>
      <p:ext uri="{BB962C8B-B14F-4D97-AF65-F5344CB8AC3E}">
        <p14:creationId xmlns:p14="http://schemas.microsoft.com/office/powerpoint/2010/main" val="26384804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59C2FB1B-645A-40C2-9D3F-69B9DC873AF2}" type="slidenum">
              <a:rPr lang="en-US" smtClean="0"/>
              <a:t>22</a:t>
            </a:fld>
            <a:endParaRPr lang="en-US"/>
          </a:p>
        </p:txBody>
      </p:sp>
    </p:spTree>
    <p:extLst>
      <p:ext uri="{BB962C8B-B14F-4D97-AF65-F5344CB8AC3E}">
        <p14:creationId xmlns:p14="http://schemas.microsoft.com/office/powerpoint/2010/main" val="15428113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D8CF790-8157-400C-B396-8912B5EB42FF}" type="slidenum">
              <a:rPr lang="zh-TW" altLang="en-US" smtClean="0"/>
              <a:t>31</a:t>
            </a:fld>
            <a:endParaRPr lang="zh-TW" altLang="en-US"/>
          </a:p>
        </p:txBody>
      </p:sp>
    </p:spTree>
    <p:extLst>
      <p:ext uri="{BB962C8B-B14F-4D97-AF65-F5344CB8AC3E}">
        <p14:creationId xmlns:p14="http://schemas.microsoft.com/office/powerpoint/2010/main" val="30553863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F3617D7-16D6-6447-AAD8-67CDE296D456}" type="slidenum">
              <a:rPr kumimoji="1" lang="zh-TW" altLang="en-US" smtClean="0"/>
              <a:pPr/>
              <a:t>38</a:t>
            </a:fld>
            <a:endParaRPr kumimoji="1" lang="zh-TW" altLang="en-US" dirty="0"/>
          </a:p>
        </p:txBody>
      </p:sp>
    </p:spTree>
    <p:extLst>
      <p:ext uri="{BB962C8B-B14F-4D97-AF65-F5344CB8AC3E}">
        <p14:creationId xmlns:p14="http://schemas.microsoft.com/office/powerpoint/2010/main" val="8973608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44</a:t>
            </a:fld>
            <a:endParaRPr lang="zh-TW" altLang="en-US"/>
          </a:p>
        </p:txBody>
      </p:sp>
    </p:spTree>
    <p:extLst>
      <p:ext uri="{BB962C8B-B14F-4D97-AF65-F5344CB8AC3E}">
        <p14:creationId xmlns:p14="http://schemas.microsoft.com/office/powerpoint/2010/main" val="26777699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1200" b="0" kern="1200" dirty="0">
                <a:solidFill>
                  <a:schemeClr val="tx1"/>
                </a:solidFill>
                <a:effectLst/>
                <a:latin typeface="+mn-lt"/>
                <a:ea typeface="+mn-ea"/>
                <a:cs typeface="新細明體" charset="-120"/>
              </a:rPr>
              <a:t>共享經濟這個術語最早由美國得克薩斯州立大學社會學教授馬科斯</a:t>
            </a:r>
            <a:r>
              <a:rPr lang="en-US" altLang="zh-TW" sz="1200" b="0" kern="1200" dirty="0">
                <a:solidFill>
                  <a:schemeClr val="tx1"/>
                </a:solidFill>
                <a:effectLst/>
                <a:latin typeface="+mn-lt"/>
                <a:ea typeface="+mn-ea"/>
                <a:cs typeface="新細明體" charset="-120"/>
              </a:rPr>
              <a:t>·</a:t>
            </a:r>
            <a:r>
              <a:rPr lang="zh-TW" altLang="zh-TW" sz="1200" b="0" kern="1200" dirty="0">
                <a:solidFill>
                  <a:schemeClr val="tx1"/>
                </a:solidFill>
                <a:effectLst/>
                <a:latin typeface="+mn-lt"/>
                <a:ea typeface="+mn-ea"/>
                <a:cs typeface="新細明體" charset="-120"/>
              </a:rPr>
              <a:t>費爾遜（</a:t>
            </a:r>
            <a:r>
              <a:rPr lang="en-US" altLang="zh-TW" sz="1200" b="0" kern="1200" dirty="0">
                <a:solidFill>
                  <a:schemeClr val="tx1"/>
                </a:solidFill>
                <a:effectLst/>
                <a:latin typeface="+mn-lt"/>
                <a:ea typeface="+mn-ea"/>
                <a:cs typeface="新細明體" charset="-120"/>
              </a:rPr>
              <a:t>Marcus </a:t>
            </a:r>
            <a:r>
              <a:rPr lang="en-US" altLang="zh-TW" sz="1200" b="0" kern="1200" dirty="0" err="1">
                <a:solidFill>
                  <a:schemeClr val="tx1"/>
                </a:solidFill>
                <a:effectLst/>
                <a:latin typeface="+mn-lt"/>
                <a:ea typeface="+mn-ea"/>
                <a:cs typeface="新細明體" charset="-120"/>
              </a:rPr>
              <a:t>Felson</a:t>
            </a:r>
            <a:r>
              <a:rPr lang="zh-TW" altLang="zh-TW" sz="1200" b="0" kern="1200" dirty="0">
                <a:solidFill>
                  <a:schemeClr val="tx1"/>
                </a:solidFill>
                <a:effectLst/>
                <a:latin typeface="+mn-lt"/>
                <a:ea typeface="+mn-ea"/>
                <a:cs typeface="新細明體" charset="-120"/>
              </a:rPr>
              <a:t>）和伊利諾伊大學社會學教授瓊</a:t>
            </a:r>
            <a:r>
              <a:rPr lang="en-US" altLang="zh-TW" sz="1200" b="0" kern="1200" dirty="0">
                <a:solidFill>
                  <a:schemeClr val="tx1"/>
                </a:solidFill>
                <a:effectLst/>
                <a:latin typeface="+mn-lt"/>
                <a:ea typeface="+mn-ea"/>
                <a:cs typeface="新細明體" charset="-120"/>
              </a:rPr>
              <a:t>·</a:t>
            </a:r>
            <a:r>
              <a:rPr lang="zh-TW" altLang="zh-TW" sz="1200" b="0" kern="1200" dirty="0">
                <a:solidFill>
                  <a:schemeClr val="tx1"/>
                </a:solidFill>
                <a:effectLst/>
                <a:latin typeface="+mn-lt"/>
                <a:ea typeface="+mn-ea"/>
                <a:cs typeface="新細明體" charset="-120"/>
              </a:rPr>
              <a:t>斯潘思（</a:t>
            </a:r>
            <a:r>
              <a:rPr lang="en-US" altLang="zh-TW" sz="1200" b="0" kern="1200" dirty="0" err="1">
                <a:solidFill>
                  <a:schemeClr val="tx1"/>
                </a:solidFill>
                <a:effectLst/>
                <a:latin typeface="+mn-lt"/>
                <a:ea typeface="+mn-ea"/>
                <a:cs typeface="新細明體" charset="-120"/>
              </a:rPr>
              <a:t>JoeL.Spaeth</a:t>
            </a:r>
            <a:r>
              <a:rPr lang="zh-TW" altLang="zh-TW" sz="1200" b="0" kern="1200" dirty="0">
                <a:solidFill>
                  <a:schemeClr val="tx1"/>
                </a:solidFill>
                <a:effectLst/>
                <a:latin typeface="+mn-lt"/>
                <a:ea typeface="+mn-ea"/>
                <a:cs typeface="新細明體" charset="-120"/>
              </a:rPr>
              <a:t>）於</a:t>
            </a:r>
            <a:r>
              <a:rPr lang="en-US" altLang="zh-TW" sz="1200" b="0" kern="1200" dirty="0">
                <a:solidFill>
                  <a:schemeClr val="tx1"/>
                </a:solidFill>
                <a:effectLst/>
                <a:latin typeface="+mn-lt"/>
                <a:ea typeface="+mn-ea"/>
                <a:cs typeface="新細明體" charset="-120"/>
              </a:rPr>
              <a:t>1978</a:t>
            </a:r>
            <a:r>
              <a:rPr lang="zh-TW" altLang="zh-TW" sz="1200" b="0" kern="1200" dirty="0">
                <a:solidFill>
                  <a:schemeClr val="tx1"/>
                </a:solidFill>
                <a:effectLst/>
                <a:latin typeface="+mn-lt"/>
                <a:ea typeface="+mn-ea"/>
                <a:cs typeface="新細明體" charset="-120"/>
              </a:rPr>
              <a:t>年發表的論文（</a:t>
            </a:r>
            <a:r>
              <a:rPr lang="en-US" altLang="zh-TW" sz="1200" b="0" kern="1200" dirty="0">
                <a:solidFill>
                  <a:schemeClr val="tx1"/>
                </a:solidFill>
                <a:effectLst/>
                <a:latin typeface="+mn-lt"/>
                <a:ea typeface="+mn-ea"/>
                <a:cs typeface="新細明體" charset="-120"/>
              </a:rPr>
              <a:t>Community </a:t>
            </a:r>
            <a:r>
              <a:rPr lang="en-US" altLang="zh-TW" sz="1200" b="0" kern="1200" dirty="0" err="1">
                <a:solidFill>
                  <a:schemeClr val="tx1"/>
                </a:solidFill>
                <a:effectLst/>
                <a:latin typeface="+mn-lt"/>
                <a:ea typeface="+mn-ea"/>
                <a:cs typeface="新細明體" charset="-120"/>
              </a:rPr>
              <a:t>Structureand</a:t>
            </a:r>
            <a:r>
              <a:rPr lang="en-US" altLang="zh-TW" sz="1200" b="0" kern="1200" dirty="0">
                <a:solidFill>
                  <a:schemeClr val="tx1"/>
                </a:solidFill>
                <a:effectLst/>
                <a:latin typeface="+mn-lt"/>
                <a:ea typeface="+mn-ea"/>
                <a:cs typeface="新細明體" charset="-120"/>
              </a:rPr>
              <a:t> Collaborative Consumption :</a:t>
            </a:r>
            <a:r>
              <a:rPr lang="en-US" altLang="zh-TW" sz="1200" b="0" kern="1200" dirty="0" err="1">
                <a:solidFill>
                  <a:schemeClr val="tx1"/>
                </a:solidFill>
                <a:effectLst/>
                <a:latin typeface="+mn-lt"/>
                <a:ea typeface="+mn-ea"/>
                <a:cs typeface="新細明體" charset="-120"/>
              </a:rPr>
              <a:t>ARoutine</a:t>
            </a:r>
            <a:r>
              <a:rPr lang="en-US" altLang="zh-TW" sz="1200" b="0" kern="1200" dirty="0">
                <a:solidFill>
                  <a:schemeClr val="tx1"/>
                </a:solidFill>
                <a:effectLst/>
                <a:latin typeface="+mn-lt"/>
                <a:ea typeface="+mn-ea"/>
                <a:cs typeface="新細明體" charset="-120"/>
              </a:rPr>
              <a:t> Activity Approach</a:t>
            </a:r>
            <a:r>
              <a:rPr lang="zh-TW" altLang="zh-TW" sz="1200" b="0" kern="1200" dirty="0">
                <a:solidFill>
                  <a:schemeClr val="tx1"/>
                </a:solidFill>
                <a:effectLst/>
                <a:latin typeface="+mn-lt"/>
                <a:ea typeface="+mn-ea"/>
                <a:cs typeface="新細明體" charset="-120"/>
              </a:rPr>
              <a:t>）中提出。</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共享經濟現象卻是在最近幾年流行的，其主要特點是，包括一個由第三方創建的、以信息技術為基礎的市場平台。</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這個第三方可以是商業機構、</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組織或者政府</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個體借助這些平台，</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交換閒置物品，分享自己的知識</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、經驗，或者向企業</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、某個創新項目籌集資金</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a:t>
            </a:r>
            <a:endParaRPr lang="zh-TW" altLang="en-US" sz="1200" b="0"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47</a:t>
            </a:fld>
            <a:endParaRPr lang="zh-TW" altLang="en-US"/>
          </a:p>
        </p:txBody>
      </p:sp>
    </p:spTree>
    <p:extLst>
      <p:ext uri="{BB962C8B-B14F-4D97-AF65-F5344CB8AC3E}">
        <p14:creationId xmlns:p14="http://schemas.microsoft.com/office/powerpoint/2010/main" val="7077949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1" kern="1200" dirty="0">
                <a:solidFill>
                  <a:schemeClr val="tx1"/>
                </a:solidFill>
                <a:effectLst/>
                <a:latin typeface="+mn-lt"/>
                <a:ea typeface="+mn-ea"/>
                <a:cs typeface="新細明體" charset="-120"/>
              </a:rPr>
              <a:t>一</a:t>
            </a:r>
            <a:r>
              <a:rPr lang="zh-TW" altLang="zh-TW" sz="1200" b="1" kern="1200" dirty="0">
                <a:solidFill>
                  <a:schemeClr val="tx1"/>
                </a:solidFill>
                <a:effectLst/>
                <a:latin typeface="+mn-lt"/>
                <a:ea typeface="+mn-ea"/>
                <a:cs typeface="新細明體" charset="-120"/>
              </a:rPr>
              <a:t>、借助網絡作為信息平台。</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通過公共網絡平台，人們對企業數據採取的是一種個人終端訪問的形式。</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員工不僅能訪問企業內部數據，還可將電腦</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電話</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、網絡平台全部連通，讓辦公更便捷。</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智能終端便攜易用、性能越來越強大，讓用戶使用這些設備來處理工作的意願越來越明顯。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例如，房屋出租網架起了旅遊人士和家有空房出租的房主合作橋樑，用戶可通過網絡或手機應用程序發布、搜索度假房屋租賃信息並完成在線預定程序。</a:t>
            </a:r>
          </a:p>
          <a:p>
            <a:r>
              <a:rPr lang="zh-TW" altLang="en-US" sz="1200" b="1" kern="1200" dirty="0">
                <a:solidFill>
                  <a:schemeClr val="tx1"/>
                </a:solidFill>
                <a:effectLst/>
                <a:latin typeface="+mn-lt"/>
                <a:ea typeface="+mn-ea"/>
                <a:cs typeface="新細明體" charset="-120"/>
              </a:rPr>
              <a:t>二</a:t>
            </a:r>
            <a:r>
              <a:rPr lang="zh-TW" altLang="zh-TW" sz="1200" b="1" kern="1200" dirty="0">
                <a:solidFill>
                  <a:schemeClr val="tx1"/>
                </a:solidFill>
                <a:effectLst/>
                <a:latin typeface="+mn-lt"/>
                <a:ea typeface="+mn-ea"/>
                <a:cs typeface="新細明體" charset="-120"/>
              </a:rPr>
              <a:t>、以閒置資源使用權的暫時性轉移為本質。</a:t>
            </a:r>
            <a:endParaRPr lang="zh-TW" altLang="zh-TW" sz="1200" kern="1200" dirty="0">
              <a:solidFill>
                <a:schemeClr val="tx1"/>
              </a:solidFill>
              <a:effectLst/>
              <a:latin typeface="+mn-lt"/>
              <a:ea typeface="+mn-ea"/>
              <a:cs typeface="新細明體" charset="-120"/>
            </a:endParaRPr>
          </a:p>
          <a:p>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共享型經濟</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將個體所擁有的作為一種沉沒成本的閒置資源進行社會化利用。</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更通俗的說法是，分享型經濟倡導</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租</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而不是</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買</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物品或服務的需求者通過共享平台暫時性地從供給者那裡獲得使用權，以相對於購置而言較低的成本完成使用目標後再移轉給其所有者。</a:t>
            </a:r>
          </a:p>
          <a:p>
            <a:r>
              <a:rPr lang="zh-TW" altLang="en-US" sz="1200" b="1" kern="1200" dirty="0">
                <a:solidFill>
                  <a:schemeClr val="tx1"/>
                </a:solidFill>
                <a:effectLst/>
                <a:latin typeface="+mn-lt"/>
                <a:ea typeface="+mn-ea"/>
                <a:cs typeface="新細明體" charset="-120"/>
              </a:rPr>
              <a:t>三</a:t>
            </a:r>
            <a:r>
              <a:rPr lang="zh-TW" altLang="zh-TW" sz="1200" b="1" kern="1200" dirty="0">
                <a:solidFill>
                  <a:schemeClr val="tx1"/>
                </a:solidFill>
                <a:effectLst/>
                <a:latin typeface="+mn-lt"/>
                <a:ea typeface="+mn-ea"/>
                <a:cs typeface="新細明體" charset="-120"/>
              </a:rPr>
              <a:t>、以物品的重複交易和高效利用為表現形式。</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共享經濟的核心是通過將所有者的閒置資源的頻繁易手，重複性地轉讓給其他社會成員使用，這種</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網絡串聯</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形成的分享模式把被浪費的資產利用起來，能夠提升現有物品的使用效率，高效地利用資源</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，實現個體的福利提升和社會整體的可持續發展</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endParaRPr lang="zh-TW" altLang="zh-TW" sz="1200" kern="1200" dirty="0">
              <a:solidFill>
                <a:schemeClr val="tx1"/>
              </a:solidFill>
              <a:effectLst/>
              <a:latin typeface="+mn-lt"/>
              <a:ea typeface="+mn-ea"/>
              <a:cs typeface="新細明體" charset="-120"/>
            </a:endParaRP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48</a:t>
            </a:fld>
            <a:endParaRPr lang="zh-TW" altLang="en-US"/>
          </a:p>
        </p:txBody>
      </p:sp>
    </p:spTree>
    <p:extLst>
      <p:ext uri="{BB962C8B-B14F-4D97-AF65-F5344CB8AC3E}">
        <p14:creationId xmlns:p14="http://schemas.microsoft.com/office/powerpoint/2010/main" val="11511008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1" kern="1200" dirty="0">
                <a:solidFill>
                  <a:schemeClr val="tx1"/>
                </a:solidFill>
                <a:effectLst/>
                <a:latin typeface="+mn-lt"/>
                <a:ea typeface="+mn-ea"/>
                <a:cs typeface="新細明體" charset="-120"/>
              </a:rPr>
              <a:t>一、</a:t>
            </a:r>
            <a:r>
              <a:rPr lang="zh-TW" altLang="zh-TW" sz="1200" b="1" kern="1200" dirty="0">
                <a:solidFill>
                  <a:schemeClr val="tx1"/>
                </a:solidFill>
                <a:effectLst/>
                <a:latin typeface="+mn-lt"/>
                <a:ea typeface="+mn-ea"/>
                <a:cs typeface="新細明體" charset="-120"/>
              </a:rPr>
              <a:t>供給機制。</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共享產品的供給方式除了借助網絡平台的點對點交易和單一供給者的規模化出租外，還可以採用俱樂部形式，即每個成員都捐獻一份財物，從而每個成員都可以共享全部集體財物。</a:t>
            </a:r>
          </a:p>
          <a:p>
            <a:r>
              <a:rPr lang="zh-TW" altLang="en-US" sz="1200" b="1" kern="1200" dirty="0">
                <a:solidFill>
                  <a:schemeClr val="tx1"/>
                </a:solidFill>
                <a:effectLst/>
                <a:latin typeface="+mn-lt"/>
                <a:ea typeface="+mn-ea"/>
                <a:cs typeface="新細明體" charset="-120"/>
              </a:rPr>
              <a:t>二</a:t>
            </a:r>
            <a:r>
              <a:rPr lang="zh-TW" altLang="zh-TW" sz="1200" b="1" kern="1200" dirty="0">
                <a:solidFill>
                  <a:schemeClr val="tx1"/>
                </a:solidFill>
                <a:effectLst/>
                <a:latin typeface="+mn-lt"/>
                <a:ea typeface="+mn-ea"/>
                <a:cs typeface="新細明體" charset="-120"/>
              </a:rPr>
              <a:t>、市場交換機制。</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共享服務網站、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智能手機</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、社交網站和在線支付等信息技術支持降低了交易成本</a:t>
            </a:r>
            <a:r>
              <a:rPr lang="zh-TW" altLang="en-US"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網站信息平台為供求雙方提供結對機會，可以直接將主人與租用者連接起來；以帶有</a:t>
            </a:r>
            <a:r>
              <a:rPr lang="en-US" altLang="zh-TW" sz="1200" kern="1200" dirty="0">
                <a:solidFill>
                  <a:schemeClr val="tx1"/>
                </a:solidFill>
                <a:effectLst/>
                <a:latin typeface="+mn-lt"/>
                <a:ea typeface="+mn-ea"/>
                <a:cs typeface="新細明體" charset="-120"/>
              </a:rPr>
              <a:t>GPS</a:t>
            </a:r>
            <a:r>
              <a:rPr lang="zh-TW" altLang="zh-TW" sz="1200" kern="1200" dirty="0">
                <a:solidFill>
                  <a:schemeClr val="tx1"/>
                </a:solidFill>
                <a:effectLst/>
                <a:latin typeface="+mn-lt"/>
                <a:ea typeface="+mn-ea"/>
                <a:cs typeface="新細明體" charset="-120"/>
              </a:rPr>
              <a:t>定位功能的智能手機和平板電腦為代表的信息終端可以讓需求者了解標的物概貌；社交網絡平台提供了查看他人並建立信任的途徑；共享交易都通過網上付費，</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網上支付系統解決了資金交付事務。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這些，使得資產共享比以往更加便宜、更加便捷，因此使分散的交易具備了形成更大規模的可能性。</a:t>
            </a:r>
          </a:p>
          <a:p>
            <a:endParaRPr lang="zh-TW" altLang="en-US"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50</a:t>
            </a:fld>
            <a:endParaRPr lang="zh-TW" altLang="en-US"/>
          </a:p>
        </p:txBody>
      </p:sp>
    </p:spTree>
    <p:extLst>
      <p:ext uri="{BB962C8B-B14F-4D97-AF65-F5344CB8AC3E}">
        <p14:creationId xmlns:p14="http://schemas.microsoft.com/office/powerpoint/2010/main" val="5730788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kern="1200" dirty="0">
                <a:solidFill>
                  <a:schemeClr val="tx1"/>
                </a:solidFill>
                <a:effectLst/>
                <a:latin typeface="+mn-lt"/>
                <a:ea typeface="+mn-ea"/>
                <a:cs typeface="新細明體" charset="-120"/>
              </a:rPr>
              <a:t>《日本經濟新聞》剛剛出爐的「</a:t>
            </a:r>
            <a:r>
              <a:rPr lang="en-US" altLang="zh-TW" sz="1200" kern="1200" dirty="0">
                <a:solidFill>
                  <a:schemeClr val="tx1"/>
                </a:solidFill>
                <a:effectLst/>
                <a:latin typeface="+mn-lt"/>
                <a:ea typeface="+mn-ea"/>
                <a:cs typeface="新細明體" charset="-120"/>
              </a:rPr>
              <a:t>2015</a:t>
            </a:r>
            <a:r>
              <a:rPr lang="zh-TW" altLang="zh-TW" sz="1200" kern="1200" dirty="0">
                <a:solidFill>
                  <a:schemeClr val="tx1"/>
                </a:solidFill>
                <a:effectLst/>
                <a:latin typeface="+mn-lt"/>
                <a:ea typeface="+mn-ea"/>
                <a:cs typeface="新細明體" charset="-120"/>
              </a:rPr>
              <a:t>年年度熱詞」中，「</a:t>
            </a:r>
            <a:r>
              <a:rPr lang="en-US" altLang="zh-TW" sz="1200" kern="1200" dirty="0" err="1">
                <a:solidFill>
                  <a:schemeClr val="tx1"/>
                </a:solidFill>
                <a:effectLst/>
                <a:latin typeface="+mn-lt"/>
                <a:ea typeface="+mn-ea"/>
                <a:cs typeface="新細明體" charset="-120"/>
              </a:rPr>
              <a:t>Aribnb</a:t>
            </a:r>
            <a:r>
              <a:rPr lang="zh-TW" altLang="zh-TW" sz="1200" kern="1200" dirty="0">
                <a:solidFill>
                  <a:schemeClr val="tx1"/>
                </a:solidFill>
                <a:effectLst/>
                <a:latin typeface="+mn-lt"/>
                <a:ea typeface="+mn-ea"/>
                <a:cs typeface="新細明體" charset="-120"/>
              </a:rPr>
              <a:t>」和「蘋果手錶」、「精釀啤酒」等頭條常客一起上榜，如妻木所言，共享的生活方式已經進入日本。</a:t>
            </a:r>
          </a:p>
          <a:p>
            <a:endParaRPr lang="en-US" altLang="zh-TW" dirty="0"/>
          </a:p>
          <a:p>
            <a:r>
              <a:rPr lang="zh-TW" altLang="zh-TW" sz="1200" kern="1200" dirty="0">
                <a:solidFill>
                  <a:schemeClr val="tx1"/>
                </a:solidFill>
                <a:effectLst/>
                <a:latin typeface="+mn-lt"/>
                <a:ea typeface="+mn-ea"/>
                <a:cs typeface="新細明體" charset="-120"/>
              </a:rPr>
              <a:t>線上服裝租賃公司</a:t>
            </a:r>
            <a:r>
              <a:rPr lang="en-US" altLang="zh-TW" sz="1200" kern="1200" dirty="0">
                <a:solidFill>
                  <a:schemeClr val="tx1"/>
                </a:solidFill>
                <a:effectLst/>
                <a:latin typeface="+mn-lt"/>
                <a:ea typeface="+mn-ea"/>
                <a:cs typeface="新細明體" charset="-120"/>
              </a:rPr>
              <a:t>Rent the Runway</a:t>
            </a:r>
            <a:r>
              <a:rPr lang="zh-TW" altLang="zh-TW" sz="1200" kern="1200" dirty="0">
                <a:solidFill>
                  <a:schemeClr val="tx1"/>
                </a:solidFill>
                <a:effectLst/>
                <a:latin typeface="+mn-lt"/>
                <a:ea typeface="+mn-ea"/>
                <a:cs typeface="新細明體" charset="-120"/>
              </a:rPr>
              <a:t>的主頁，乍看起來和淘寶、</a:t>
            </a:r>
            <a:r>
              <a:rPr lang="en-US" altLang="zh-TW" sz="1200" kern="1200" dirty="0">
                <a:solidFill>
                  <a:schemeClr val="tx1"/>
                </a:solidFill>
                <a:effectLst/>
                <a:latin typeface="+mn-lt"/>
                <a:ea typeface="+mn-ea"/>
                <a:cs typeface="新細明體" charset="-120"/>
              </a:rPr>
              <a:t>ASOS</a:t>
            </a:r>
            <a:r>
              <a:rPr lang="zh-TW" altLang="zh-TW" sz="1200" kern="1200" dirty="0">
                <a:solidFill>
                  <a:schemeClr val="tx1"/>
                </a:solidFill>
                <a:effectLst/>
                <a:latin typeface="+mn-lt"/>
                <a:ea typeface="+mn-ea"/>
                <a:cs typeface="新細明體" charset="-120"/>
              </a:rPr>
              <a:t>等零售網站相似，充斥成百上千的服裝照片。這些價格不菲的設計師品牌動輒上千美金，但在這裏，用戶只需花費原價的五分之一甚至更少，就可以借穿十天。</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新細明體" charset="-120"/>
              </a:rPr>
              <a:t>資料來源：</a:t>
            </a:r>
            <a:r>
              <a:rPr lang="en-US" altLang="zh-TW" sz="1200" kern="1200" dirty="0" err="1">
                <a:solidFill>
                  <a:schemeClr val="tx1"/>
                </a:solidFill>
                <a:effectLst/>
                <a:latin typeface="+mn-lt"/>
                <a:ea typeface="+mn-ea"/>
                <a:cs typeface="新細明體" charset="-120"/>
              </a:rPr>
              <a:t>Leumas</a:t>
            </a:r>
            <a:r>
              <a:rPr lang="en-US" altLang="zh-TW" sz="1200" kern="1200" dirty="0">
                <a:solidFill>
                  <a:schemeClr val="tx1"/>
                </a:solidFill>
                <a:effectLst/>
                <a:latin typeface="+mn-lt"/>
                <a:ea typeface="+mn-ea"/>
                <a:cs typeface="新細明體" charset="-120"/>
              </a:rPr>
              <a:t> To / </a:t>
            </a:r>
            <a:r>
              <a:rPr lang="zh-TW" altLang="zh-TW" sz="1200" kern="1200" dirty="0">
                <a:solidFill>
                  <a:schemeClr val="tx1"/>
                </a:solidFill>
                <a:effectLst/>
                <a:latin typeface="+mn-lt"/>
                <a:ea typeface="+mn-ea"/>
                <a:cs typeface="新細明體" charset="-120"/>
              </a:rPr>
              <a:t>端傳媒</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51</a:t>
            </a:fld>
            <a:endParaRPr lang="zh-TW" altLang="en-US"/>
          </a:p>
        </p:txBody>
      </p:sp>
    </p:spTree>
    <p:extLst>
      <p:ext uri="{BB962C8B-B14F-4D97-AF65-F5344CB8AC3E}">
        <p14:creationId xmlns:p14="http://schemas.microsoft.com/office/powerpoint/2010/main" val="25559677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kern="1200" dirty="0">
                <a:solidFill>
                  <a:schemeClr val="tx1"/>
                </a:solidFill>
                <a:effectLst/>
                <a:latin typeface="+mn-lt"/>
                <a:ea typeface="+mn-ea"/>
                <a:cs typeface="新細明體" charset="-120"/>
              </a:rPr>
              <a:t>整整一年都陷入「接收還是排斥難民」大辯論的歐洲，在過去幾個月一齊見證了「難民房客」的興起。一個名為</a:t>
            </a:r>
            <a:r>
              <a:rPr lang="en-US" altLang="zh-TW" sz="1200" kern="1200" dirty="0">
                <a:solidFill>
                  <a:schemeClr val="tx1"/>
                </a:solidFill>
                <a:effectLst/>
                <a:latin typeface="+mn-lt"/>
                <a:ea typeface="+mn-ea"/>
                <a:cs typeface="新細明體" charset="-120"/>
              </a:rPr>
              <a:t> Refugee Welcome</a:t>
            </a:r>
            <a:r>
              <a:rPr lang="zh-TW" altLang="zh-TW" sz="1200" kern="1200" dirty="0">
                <a:solidFill>
                  <a:schemeClr val="tx1"/>
                </a:solidFill>
                <a:effectLst/>
                <a:latin typeface="+mn-lt"/>
                <a:ea typeface="+mn-ea"/>
                <a:cs typeface="新細明體" charset="-120"/>
              </a:rPr>
              <a:t>（難民你好）項目剛一啟動，就宣佈自己是難民界的</a:t>
            </a:r>
            <a:r>
              <a:rPr lang="en-US" altLang="zh-TW" sz="1200" kern="1200" dirty="0">
                <a:solidFill>
                  <a:schemeClr val="tx1"/>
                </a:solidFill>
                <a:effectLst/>
                <a:latin typeface="+mn-lt"/>
                <a:ea typeface="+mn-ea"/>
                <a:cs typeface="新細明體" charset="-120"/>
              </a:rPr>
              <a:t>Airbnb</a:t>
            </a:r>
            <a:r>
              <a:rPr lang="zh-TW" altLang="zh-TW" sz="1200" kern="1200" dirty="0">
                <a:solidFill>
                  <a:schemeClr val="tx1"/>
                </a:solidFill>
                <a:effectLst/>
                <a:latin typeface="+mn-lt"/>
                <a:ea typeface="+mn-ea"/>
                <a:cs typeface="新細明體" charset="-120"/>
              </a:rPr>
              <a:t>。難民組織和有意接收難民一同生活的歐洲家庭通過</a:t>
            </a:r>
            <a:r>
              <a:rPr lang="en-US" altLang="zh-TW" sz="1200" kern="1200" dirty="0">
                <a:solidFill>
                  <a:schemeClr val="tx1"/>
                </a:solidFill>
                <a:effectLst/>
                <a:latin typeface="+mn-lt"/>
                <a:ea typeface="+mn-ea"/>
                <a:cs typeface="新細明體" charset="-120"/>
              </a:rPr>
              <a:t>Refugee Welcome</a:t>
            </a:r>
            <a:r>
              <a:rPr lang="zh-TW" altLang="zh-TW" sz="1200" kern="1200" dirty="0">
                <a:solidFill>
                  <a:schemeClr val="tx1"/>
                </a:solidFill>
                <a:effectLst/>
                <a:latin typeface="+mn-lt"/>
                <a:ea typeface="+mn-ea"/>
                <a:cs typeface="新細明體" charset="-120"/>
              </a:rPr>
              <a:t>的網絡建立聯繫，在工作人員幫助下完成匹配、入住以及交付房租等環節。</a:t>
            </a:r>
          </a:p>
          <a:p>
            <a:r>
              <a:rPr lang="zh-TW" altLang="zh-TW" sz="1200" kern="1200" dirty="0">
                <a:solidFill>
                  <a:schemeClr val="tx1"/>
                </a:solidFill>
                <a:effectLst/>
                <a:latin typeface="+mn-lt"/>
                <a:ea typeface="+mn-ea"/>
                <a:cs typeface="新細明體" charset="-120"/>
              </a:rPr>
              <a:t>發起人蓋琳（</a:t>
            </a:r>
            <a:r>
              <a:rPr lang="en-US" altLang="zh-TW" sz="1200" kern="1200" dirty="0" err="1">
                <a:solidFill>
                  <a:schemeClr val="tx1"/>
                </a:solidFill>
                <a:effectLst/>
                <a:latin typeface="+mn-lt"/>
                <a:ea typeface="+mn-ea"/>
                <a:cs typeface="新細明體" charset="-120"/>
              </a:rPr>
              <a:t>Mareike</a:t>
            </a:r>
            <a:r>
              <a:rPr lang="en-US" altLang="zh-TW" sz="1200" kern="1200" dirty="0">
                <a:solidFill>
                  <a:schemeClr val="tx1"/>
                </a:solidFill>
                <a:effectLst/>
                <a:latin typeface="+mn-lt"/>
                <a:ea typeface="+mn-ea"/>
                <a:cs typeface="新細明體" charset="-120"/>
              </a:rPr>
              <a:t> </a:t>
            </a:r>
            <a:r>
              <a:rPr lang="en-US" altLang="zh-TW" sz="1200" kern="1200" dirty="0" err="1">
                <a:solidFill>
                  <a:schemeClr val="tx1"/>
                </a:solidFill>
                <a:effectLst/>
                <a:latin typeface="+mn-lt"/>
                <a:ea typeface="+mn-ea"/>
                <a:cs typeface="新細明體" charset="-120"/>
              </a:rPr>
              <a:t>Geiling</a:t>
            </a:r>
            <a:r>
              <a:rPr lang="zh-TW" altLang="zh-TW" sz="1200" kern="1200" dirty="0">
                <a:solidFill>
                  <a:schemeClr val="tx1"/>
                </a:solidFill>
                <a:effectLst/>
                <a:latin typeface="+mn-lt"/>
                <a:ea typeface="+mn-ea"/>
                <a:cs typeface="新細明體" charset="-120"/>
              </a:rPr>
              <a:t>）和卡克什卡（</a:t>
            </a:r>
            <a:r>
              <a:rPr lang="en-US" altLang="zh-TW" sz="1200" kern="1200" dirty="0">
                <a:solidFill>
                  <a:schemeClr val="tx1"/>
                </a:solidFill>
                <a:effectLst/>
                <a:latin typeface="+mn-lt"/>
                <a:ea typeface="+mn-ea"/>
                <a:cs typeface="新細明體" charset="-120"/>
              </a:rPr>
              <a:t>Jonas </a:t>
            </a:r>
            <a:r>
              <a:rPr lang="en-US" altLang="zh-TW" sz="1200" kern="1200" dirty="0" err="1">
                <a:solidFill>
                  <a:schemeClr val="tx1"/>
                </a:solidFill>
                <a:effectLst/>
                <a:latin typeface="+mn-lt"/>
                <a:ea typeface="+mn-ea"/>
                <a:cs typeface="新細明體" charset="-120"/>
              </a:rPr>
              <a:t>Kakoschke</a:t>
            </a:r>
            <a:r>
              <a:rPr lang="zh-TW" altLang="zh-TW" sz="1200" kern="1200" dirty="0">
                <a:solidFill>
                  <a:schemeClr val="tx1"/>
                </a:solidFill>
                <a:effectLst/>
                <a:latin typeface="+mn-lt"/>
                <a:ea typeface="+mn-ea"/>
                <a:cs typeface="新細明體" charset="-120"/>
              </a:rPr>
              <a:t>）是一對德國情侶，兩人目睹着地中海海難的慘狀，還有難民登陸歐洲後在難民營內的糟糕生活，決定做點什麼。擅長編程的卡克什卡很快想到，可以通過設立網絡尋找和自己一樣有心幫助難民的歐洲人，通過出租房間的方式，解決難民的住宿問題。這個最早在德國啟動的項目，現在已經散播到二十餘個國家。僅僅在德國和奧地利，網站就已為近</a:t>
            </a:r>
            <a:r>
              <a:rPr lang="en-US" altLang="zh-TW" sz="1200" kern="1200" dirty="0">
                <a:solidFill>
                  <a:schemeClr val="tx1"/>
                </a:solidFill>
                <a:effectLst/>
                <a:latin typeface="+mn-lt"/>
                <a:ea typeface="+mn-ea"/>
                <a:cs typeface="新細明體" charset="-120"/>
              </a:rPr>
              <a:t>200</a:t>
            </a:r>
            <a:r>
              <a:rPr lang="zh-TW" altLang="zh-TW" sz="1200" kern="1200" dirty="0">
                <a:solidFill>
                  <a:schemeClr val="tx1"/>
                </a:solidFill>
                <a:effectLst/>
                <a:latin typeface="+mn-lt"/>
                <a:ea typeface="+mn-ea"/>
                <a:cs typeface="新細明體" charset="-120"/>
              </a:rPr>
              <a:t>名難民找到當地家庭入住。</a:t>
            </a:r>
            <a:r>
              <a:rPr lang="en-US" altLang="zh-TW" sz="1200" kern="1200" dirty="0">
                <a:solidFill>
                  <a:schemeClr val="tx1"/>
                </a:solidFill>
                <a:effectLst/>
                <a:latin typeface="+mn-lt"/>
                <a:ea typeface="+mn-ea"/>
                <a:cs typeface="新細明體" charset="-120"/>
              </a:rPr>
              <a:t>Refugee Welcome</a:t>
            </a:r>
            <a:r>
              <a:rPr lang="zh-TW" altLang="zh-TW" sz="1200" kern="1200" dirty="0">
                <a:solidFill>
                  <a:schemeClr val="tx1"/>
                </a:solidFill>
                <a:effectLst/>
                <a:latin typeface="+mn-lt"/>
                <a:ea typeface="+mn-ea"/>
                <a:cs typeface="新細明體" charset="-120"/>
              </a:rPr>
              <a:t>要求註冊者提供的房間必須滿足一定質素，「請為難民提供至少和你自己房間水平一樣的條件」；而大多數註冊的歐洲人也並非為了賺取房費，甚至不乏房主僅收取象徵性費用的案例。</a:t>
            </a:r>
          </a:p>
          <a:p>
            <a:r>
              <a:rPr lang="zh-TW" altLang="zh-TW" sz="1200" kern="1200" dirty="0">
                <a:solidFill>
                  <a:schemeClr val="tx1"/>
                </a:solidFill>
                <a:effectLst/>
                <a:latin typeface="+mn-lt"/>
                <a:ea typeface="+mn-ea"/>
                <a:cs typeface="新細明體" charset="-120"/>
              </a:rPr>
              <a:t>在這個社群心中，</a:t>
            </a:r>
            <a:r>
              <a:rPr lang="zh-TW" altLang="zh-TW" sz="1200" b="1" kern="1200" dirty="0">
                <a:solidFill>
                  <a:schemeClr val="tx1"/>
                </a:solidFill>
                <a:effectLst/>
                <a:latin typeface="+mn-lt"/>
                <a:ea typeface="+mn-ea"/>
                <a:cs typeface="新細明體" charset="-120"/>
              </a:rPr>
              <a:t>分享空間的最終目的在於創造「共同生活的體驗」</a:t>
            </a:r>
            <a:r>
              <a:rPr lang="zh-TW" altLang="zh-TW" sz="1200" kern="1200" dirty="0">
                <a:solidFill>
                  <a:schemeClr val="tx1"/>
                </a:solidFill>
                <a:effectLst/>
                <a:latin typeface="+mn-lt"/>
                <a:ea typeface="+mn-ea"/>
                <a:cs typeface="新細明體" charset="-120"/>
              </a:rPr>
              <a:t>。</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b="1" kern="1200" dirty="0">
                <a:solidFill>
                  <a:schemeClr val="tx1"/>
                </a:solidFill>
                <a:effectLst/>
                <a:latin typeface="+mn-lt"/>
                <a:ea typeface="+mn-ea"/>
                <a:cs typeface="新細明體" charset="-120"/>
              </a:rPr>
              <a:t>我的就是你的，我的責任也是</a:t>
            </a:r>
            <a:r>
              <a:rPr lang="en-US" altLang="zh-TW" sz="1200" b="1" kern="1200" dirty="0">
                <a:solidFill>
                  <a:schemeClr val="tx1"/>
                </a:solidFill>
                <a:effectLst/>
                <a:latin typeface="+mn-lt"/>
                <a:ea typeface="+mn-ea"/>
                <a:cs typeface="新細明體" charset="-120"/>
              </a:rPr>
              <a:t>!!!!</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責權模糊是共享經濟廣為詬病的焦點，不少公司在用戶註冊時，會要求使用者同意自己遵守當地法律行事，責任自負。不過這部分條款多藏在長達幾頁的「服務協議」中，大多數人不會細讀，只是匆匆滑到頁尾，勾選「我同意」。一家旅遊業共享經濟公司向記者表示，他們既不屬於</a:t>
            </a:r>
            <a:r>
              <a:rPr lang="en-US" altLang="zh-TW" sz="1200" kern="1200" dirty="0">
                <a:solidFill>
                  <a:schemeClr val="tx1"/>
                </a:solidFill>
                <a:effectLst/>
                <a:latin typeface="+mn-lt"/>
                <a:ea typeface="+mn-ea"/>
                <a:cs typeface="新細明體" charset="-120"/>
              </a:rPr>
              <a:t>IT</a:t>
            </a:r>
            <a:r>
              <a:rPr lang="zh-TW" altLang="zh-TW" sz="1200" kern="1200" dirty="0">
                <a:solidFill>
                  <a:schemeClr val="tx1"/>
                </a:solidFill>
                <a:effectLst/>
                <a:latin typeface="+mn-lt"/>
                <a:ea typeface="+mn-ea"/>
                <a:cs typeface="新細明體" charset="-120"/>
              </a:rPr>
              <a:t>產業，也非旅遊公司，只是網絡平台，不會按照這兩個行業的法律法規約束自己，但是他們會一早告知在用戶這一點，讓他們明白公司不會承擔有關法律責任。</a:t>
            </a:r>
          </a:p>
          <a:p>
            <a:r>
              <a:rPr lang="zh-TW" altLang="zh-TW" sz="1200" kern="1200" dirty="0">
                <a:solidFill>
                  <a:schemeClr val="tx1"/>
                </a:solidFill>
                <a:effectLst/>
                <a:latin typeface="+mn-lt"/>
                <a:ea typeface="+mn-ea"/>
                <a:cs typeface="新細明體" charset="-120"/>
              </a:rPr>
              <a:t>部分共享經濟公司已在着手處理這一層面問題，開始和城市或國家政府溝通，通過立法明析權責。有「歐洲共享經濟之心」美稱的英國，政府於</a:t>
            </a:r>
            <a:r>
              <a:rPr lang="en-US" altLang="zh-TW" sz="1200" kern="1200" dirty="0">
                <a:solidFill>
                  <a:schemeClr val="tx1"/>
                </a:solidFill>
                <a:effectLst/>
                <a:latin typeface="+mn-lt"/>
                <a:ea typeface="+mn-ea"/>
                <a:cs typeface="新細明體" charset="-120"/>
              </a:rPr>
              <a:t>2014</a:t>
            </a:r>
            <a:r>
              <a:rPr lang="zh-TW" altLang="zh-TW" sz="1200" kern="1200" dirty="0">
                <a:solidFill>
                  <a:schemeClr val="tx1"/>
                </a:solidFill>
                <a:effectLst/>
                <a:latin typeface="+mn-lt"/>
                <a:ea typeface="+mn-ea"/>
                <a:cs typeface="新細明體" charset="-120"/>
              </a:rPr>
              <a:t>年開始探索發展共享經濟的道路，尤其關注保險、產權等政策法規的變更。同年成立的獨立機構「英國共享經濟」（</a:t>
            </a:r>
            <a:r>
              <a:rPr lang="en-US" altLang="zh-TW" sz="1200" kern="1200" dirty="0">
                <a:solidFill>
                  <a:schemeClr val="tx1"/>
                </a:solidFill>
                <a:effectLst/>
                <a:latin typeface="+mn-lt"/>
                <a:ea typeface="+mn-ea"/>
                <a:cs typeface="新細明體" charset="-120"/>
              </a:rPr>
              <a:t>Sharing Economy UK</a:t>
            </a:r>
            <a:r>
              <a:rPr lang="zh-TW" altLang="zh-TW" sz="1200" kern="1200" dirty="0">
                <a:solidFill>
                  <a:schemeClr val="tx1"/>
                </a:solidFill>
                <a:effectLst/>
                <a:latin typeface="+mn-lt"/>
                <a:ea typeface="+mn-ea"/>
                <a:cs typeface="新細明體" charset="-120"/>
              </a:rPr>
              <a:t>），為成員公司（包括</a:t>
            </a:r>
            <a:r>
              <a:rPr lang="en-US" altLang="zh-TW" sz="1200" kern="1200" dirty="0">
                <a:solidFill>
                  <a:schemeClr val="tx1"/>
                </a:solidFill>
                <a:effectLst/>
                <a:latin typeface="+mn-lt"/>
                <a:ea typeface="+mn-ea"/>
                <a:cs typeface="新細明體" charset="-120"/>
              </a:rPr>
              <a:t>Airbnb</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Task Rabbit</a:t>
            </a:r>
            <a:r>
              <a:rPr lang="zh-TW" altLang="zh-TW" sz="1200" kern="1200" dirty="0">
                <a:solidFill>
                  <a:schemeClr val="tx1"/>
                </a:solidFill>
                <a:effectLst/>
                <a:latin typeface="+mn-lt"/>
                <a:ea typeface="+mn-ea"/>
                <a:cs typeface="新細明體" charset="-120"/>
              </a:rPr>
              <a:t>）提供培訓和諮詢，也處理投訴和建議，是一個與英國政府合作的規範平台。</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cs typeface="新細明體" charset="-120"/>
            </a:endParaRPr>
          </a:p>
          <a:p>
            <a:r>
              <a:rPr lang="zh-TW" altLang="en-US" sz="1200" kern="1200" dirty="0">
                <a:solidFill>
                  <a:schemeClr val="tx1"/>
                </a:solidFill>
                <a:effectLst/>
                <a:latin typeface="+mn-lt"/>
                <a:ea typeface="+mn-ea"/>
                <a:cs typeface="新細明體" charset="-120"/>
              </a:rPr>
              <a:t>資料來源：</a:t>
            </a:r>
            <a:r>
              <a:rPr lang="en-US" altLang="zh-TW" sz="1200" kern="1200" dirty="0" err="1">
                <a:solidFill>
                  <a:schemeClr val="tx1"/>
                </a:solidFill>
                <a:effectLst/>
                <a:latin typeface="+mn-lt"/>
                <a:ea typeface="+mn-ea"/>
                <a:cs typeface="新細明體" charset="-120"/>
              </a:rPr>
              <a:t>Leumas</a:t>
            </a:r>
            <a:r>
              <a:rPr lang="en-US" altLang="zh-TW" sz="1200" kern="1200" dirty="0">
                <a:solidFill>
                  <a:schemeClr val="tx1"/>
                </a:solidFill>
                <a:effectLst/>
                <a:latin typeface="+mn-lt"/>
                <a:ea typeface="+mn-ea"/>
                <a:cs typeface="新細明體" charset="-120"/>
              </a:rPr>
              <a:t> To / </a:t>
            </a:r>
            <a:r>
              <a:rPr lang="zh-TW" altLang="zh-TW" sz="1200" kern="1200" dirty="0">
                <a:solidFill>
                  <a:schemeClr val="tx1"/>
                </a:solidFill>
                <a:effectLst/>
                <a:latin typeface="+mn-lt"/>
                <a:ea typeface="+mn-ea"/>
                <a:cs typeface="新細明體" charset="-120"/>
              </a:rPr>
              <a:t>端傳媒</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52</a:t>
            </a:fld>
            <a:endParaRPr lang="zh-TW" altLang="en-US"/>
          </a:p>
        </p:txBody>
      </p:sp>
    </p:spTree>
    <p:extLst>
      <p:ext uri="{BB962C8B-B14F-4D97-AF65-F5344CB8AC3E}">
        <p14:creationId xmlns:p14="http://schemas.microsoft.com/office/powerpoint/2010/main" val="35915112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Shape 421"/>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422" name="Shape 4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85068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隨著共享經濟的興起，個別的、細微的消費行為變化經過集聚整合最終將會帶來巨大的商業變革和社會變革。</a:t>
            </a:r>
          </a:p>
          <a:p>
            <a:r>
              <a:rPr lang="zh-TW" altLang="zh-TW" sz="1200" b="1" kern="1200" dirty="0">
                <a:solidFill>
                  <a:schemeClr val="tx1"/>
                </a:solidFill>
                <a:effectLst/>
                <a:latin typeface="+mn-lt"/>
                <a:ea typeface="+mn-ea"/>
                <a:cs typeface="新細明體" charset="-120"/>
              </a:rPr>
              <a:t>一、共享經濟擴大了交易主體的可選擇空間和福利提升空間。</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在傳統商業模式下，人們主要是被動地接受商家提供的商品信息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個別人對商品的體驗評價被壓縮在熟人圈子，而基於網絡平台的共享經濟模式卻使供求雙方都能夠通過互聯網發布自己能夠供給的分享物品或需求物品，增加了特定供給者或需求者可選擇的交易對象，並具備了掌握交易對象更多信息的可能，這就避免了欺詐性不公平交易和交易成本，從根本上提高了交易質量，有利於促進雙方福利的增加。</a:t>
            </a:r>
          </a:p>
          <a:p>
            <a:r>
              <a:rPr lang="zh-TW" altLang="zh-TW" sz="1200" b="1" kern="1200" dirty="0">
                <a:solidFill>
                  <a:schemeClr val="tx1"/>
                </a:solidFill>
                <a:effectLst/>
                <a:latin typeface="+mn-lt"/>
                <a:ea typeface="+mn-ea"/>
                <a:cs typeface="新細明體" charset="-120"/>
              </a:rPr>
              <a:t>二、共享經濟改變人們的產權觀念，培育了合作意識。</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共享經濟將更多的私人物品在不改變所有權屬的基礎上讓更多的人以較低的價格分享，從而壓縮了個人用品中私人專用物品的相對空間，擴充了公共物品概念的內涵。</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這內孕著集體經濟的發展，也要求政府在國家層面更廣泛地滲透和乾預進了居民私人生活，推動著社會共有形式的躍遷。</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借助網絡平台，出租或借用東西給自己不認識的人，從根本上擴大了人們分享的人際圈，教會人們如何分享，互相豐富生活，使得分享成為社會交往中的不可逃避的重要因素。</a:t>
            </a:r>
            <a:endParaRPr lang="en-US" altLang="zh-TW" sz="1200" kern="1200" dirty="0">
              <a:solidFill>
                <a:schemeClr val="tx1"/>
              </a:solidFill>
              <a:effectLst/>
              <a:latin typeface="+mn-lt"/>
              <a:ea typeface="+mn-ea"/>
              <a:cs typeface="新細明體" charset="-120"/>
            </a:endParaRPr>
          </a:p>
          <a:p>
            <a:r>
              <a:rPr lang="zh-TW" altLang="zh-TW" sz="1200" b="1" kern="1200" dirty="0">
                <a:solidFill>
                  <a:schemeClr val="tx1"/>
                </a:solidFill>
                <a:effectLst/>
                <a:latin typeface="+mn-lt"/>
                <a:ea typeface="+mn-ea"/>
                <a:cs typeface="新細明體" charset="-120"/>
              </a:rPr>
              <a:t>三、共享經濟改變了傳統產業的運行環境，形成了一種新的供給模式和交易關係。</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傳統生產方式是企業家組織生產要素提供產品，在生產環節的組織化程度很高，消費者主要是分散的散客。</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而網絡平台提高了消費者的組織化程度，將每一個顧客的消費需求變得更加精確，</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柔性生產</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和</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準時供給</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成為普遍性的生產方式，預示著精細生活時代的到來。</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從整個社會供給來看，共享經濟減少了社會供給總量，推動了綠色革命</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，有可能開啟下一輪產業革命</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，將成為過度消費的終結者。</a:t>
            </a:r>
          </a:p>
          <a:p>
            <a:r>
              <a:rPr lang="zh-TW" altLang="zh-TW" sz="1200" b="1" kern="1200" dirty="0">
                <a:solidFill>
                  <a:schemeClr val="tx1"/>
                </a:solidFill>
                <a:effectLst/>
                <a:latin typeface="+mn-lt"/>
                <a:ea typeface="+mn-ea"/>
                <a:cs typeface="新細明體" charset="-120"/>
              </a:rPr>
              <a:t>四、共享經濟改變了勞資關係</a:t>
            </a:r>
            <a:r>
              <a:rPr lang="en-US" altLang="zh-TW" sz="1200" b="1" kern="1200" dirty="0">
                <a:solidFill>
                  <a:schemeClr val="tx1"/>
                </a:solidFill>
                <a:effectLst/>
                <a:latin typeface="+mn-lt"/>
                <a:ea typeface="+mn-ea"/>
                <a:cs typeface="新細明體" charset="-120"/>
              </a:rPr>
              <a:t> </a:t>
            </a:r>
            <a:r>
              <a:rPr lang="zh-TW" altLang="zh-TW" sz="1200" b="1" kern="1200" dirty="0">
                <a:solidFill>
                  <a:schemeClr val="tx1"/>
                </a:solidFill>
                <a:effectLst/>
                <a:latin typeface="+mn-lt"/>
                <a:ea typeface="+mn-ea"/>
                <a:cs typeface="新細明體" charset="-120"/>
              </a:rPr>
              <a:t>。</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共享經濟改變了企業的僱傭模式和勞動力的全職就業模式，給那些富有創造力的個人提供一種全新的在家謀生方式，人們可以自由選擇自己感興趣和擅長的任務、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工作時間和工資</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事實上，大多數參與分享業務的人，都擁有自己的本職工作，只是將這些分享服務看成是額外的收入</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從公司的角度看，這種模式能夠保證公司自身靈活地調整規模，免去了裁員和招聘的痛苦，也不用考慮職工獎金</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保險</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退休金以及工會之類的繁瑣事務。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這種工作模式，對於個人和公司都是非常有利的，從而使社會成員成為自由職業者和兼職人員的混合體，使全社會成為一個全合約型社會。</a:t>
            </a:r>
          </a:p>
          <a:p>
            <a:r>
              <a:rPr lang="zh-TW" altLang="zh-TW" sz="1200" b="1" kern="1200" dirty="0">
                <a:solidFill>
                  <a:schemeClr val="tx1"/>
                </a:solidFill>
                <a:effectLst/>
                <a:latin typeface="+mn-lt"/>
                <a:ea typeface="+mn-ea"/>
                <a:cs typeface="新細明體" charset="-120"/>
              </a:rPr>
              <a:t>五、共享經濟有助於解決政府城市管理難題。</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交通擁堵、生態資源緊張、</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勞資矛盾</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收入分配不公、鄰里冷漠是製約多數城市發展的普遍難題。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在共享經濟理念下，地方政府間可以開展廣泛的發展合作，通過城市間信息共享</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、政策協調、</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人力資源共用，有助於縮小城鄉差距和區域不平衡問題。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共享自行車和汽車改變了城市旨在改善交通的政策，共享汽車還能減少尾氣排放，共享私人住宅還能平衡城市住房供需關係，共享經濟甚至還可以通過穩定社會網絡來解決城市犯罪問題。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共享模式切入政治程序，成為民主化進程的重要促進因素。</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比如，很多國家流行的參與式預算管理，就是一個城市或社區的所有居民共同參與城市預算管理</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，討論並決定公共開支項目。</a:t>
            </a:r>
          </a:p>
          <a:p>
            <a:endParaRPr lang="zh-TW" altLang="zh-TW" sz="1200" kern="1200" dirty="0">
              <a:solidFill>
                <a:schemeClr val="tx1"/>
              </a:solidFill>
              <a:effectLst/>
              <a:latin typeface="+mn-lt"/>
              <a:ea typeface="+mn-ea"/>
              <a:cs typeface="新細明體" charset="-120"/>
            </a:endParaRP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53</a:t>
            </a:fld>
            <a:endParaRPr lang="zh-TW" altLang="en-US"/>
          </a:p>
        </p:txBody>
      </p:sp>
    </p:spTree>
    <p:extLst>
      <p:ext uri="{BB962C8B-B14F-4D97-AF65-F5344CB8AC3E}">
        <p14:creationId xmlns:p14="http://schemas.microsoft.com/office/powerpoint/2010/main" val="6818911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55</a:t>
            </a:fld>
            <a:endParaRPr lang="en-US" altLang="zh-TW"/>
          </a:p>
        </p:txBody>
      </p:sp>
      <p:sp>
        <p:nvSpPr>
          <p:cNvPr id="5" name="日期版面配置區 4"/>
          <p:cNvSpPr>
            <a:spLocks noGrp="1"/>
          </p:cNvSpPr>
          <p:nvPr>
            <p:ph type="dt" idx="11"/>
          </p:nvPr>
        </p:nvSpPr>
        <p:spPr/>
        <p:txBody>
          <a:bodyPr/>
          <a:lstStyle/>
          <a:p>
            <a:pPr>
              <a:defRPr/>
            </a:pPr>
            <a:r>
              <a:rPr lang="en-US" altLang="zh-TW"/>
              <a:t>2016/4/27</a:t>
            </a:r>
          </a:p>
        </p:txBody>
      </p:sp>
    </p:spTree>
    <p:extLst>
      <p:ext uri="{BB962C8B-B14F-4D97-AF65-F5344CB8AC3E}">
        <p14:creationId xmlns:p14="http://schemas.microsoft.com/office/powerpoint/2010/main" val="21503631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平台經濟作為新經濟時代越來越重要的一種產業組織形式，主要具備以下幾方面的特徵：</a:t>
            </a:r>
          </a:p>
          <a:p>
            <a:r>
              <a:rPr lang="zh-TW" altLang="zh-TW" sz="1200" kern="1200" dirty="0">
                <a:solidFill>
                  <a:schemeClr val="tx1"/>
                </a:solidFill>
                <a:effectLst/>
                <a:latin typeface="+mn-lt"/>
                <a:ea typeface="+mn-ea"/>
                <a:cs typeface="新細明體" charset="-120"/>
              </a:rPr>
              <a:t>所謂平台就是為合作參與者和客戶提供一個合作和交易的軟硬件相結合的場所或環境。</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a:t>
            </a:r>
            <a:r>
              <a:rPr lang="en-US" altLang="zh-TW" sz="1200" kern="1200" dirty="0">
                <a:solidFill>
                  <a:schemeClr val="tx1"/>
                </a:solidFill>
                <a:effectLst/>
                <a:latin typeface="+mn-lt"/>
                <a:ea typeface="+mn-ea"/>
                <a:cs typeface="新細明體" charset="-120"/>
              </a:rPr>
              <a:t>( Platform Economics)</a:t>
            </a:r>
            <a:r>
              <a:rPr lang="zh-TW" altLang="zh-TW" sz="1200" kern="1200" dirty="0">
                <a:solidFill>
                  <a:schemeClr val="tx1"/>
                </a:solidFill>
                <a:effectLst/>
                <a:latin typeface="+mn-lt"/>
                <a:ea typeface="+mn-ea"/>
                <a:cs typeface="新細明體" charset="-120"/>
              </a:rPr>
              <a:t>所指是一種虛擬或真實的交易場所，平臺本身不生產產品，但可以促成雙方或多方供求之間的交易，收取恰當的費用或賺取差價而獲得收益的一種商業模式。</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平台經濟具有如下特徵：</a:t>
            </a:r>
          </a:p>
          <a:p>
            <a:r>
              <a:rPr lang="zh-TW" altLang="zh-TW" sz="1200" kern="1200" dirty="0">
                <a:solidFill>
                  <a:schemeClr val="tx1"/>
                </a:solidFill>
                <a:effectLst/>
                <a:latin typeface="+mn-lt"/>
                <a:ea typeface="+mn-ea"/>
                <a:cs typeface="新細明體" charset="-120"/>
              </a:rPr>
              <a:t>一</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是平台經濟是一個雙邊或多邊市場。</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平台企業一邊面對消費者</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，一邊面對商家。</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平台經濟通過雙邊市場效應和平台的集群效應</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，形成符合定位的平台分工。</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在這個平台上有眾多的參與者，有著明確的分工，都可以作出自己的貢獻，每個平台都有一個平台運營商，它負責聚集社會資源和合作夥伴，為客戶提供好的產品</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，通過聚集人氣，擴大用戶規模，使參與各方受益，達到平台價值、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客戶價值和服務價值最大化。</a:t>
            </a:r>
          </a:p>
          <a:p>
            <a:r>
              <a:rPr lang="zh-TW" altLang="zh-TW" sz="1200" kern="1200" dirty="0">
                <a:solidFill>
                  <a:schemeClr val="tx1"/>
                </a:solidFill>
                <a:effectLst/>
                <a:latin typeface="+mn-lt"/>
                <a:ea typeface="+mn-ea"/>
                <a:cs typeface="新細明體" charset="-120"/>
              </a:rPr>
              <a:t>二</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是平台經濟具有增值性。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也就是說平台型企業要能為消費者和商家提供獲得收益的服務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如百度一方面為廣大用戶提供搜索服務，通過聚集流量，為商家提供更加精準的廣告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，提高廣告效益。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平台企業要能立足市場，關鍵就是要為雙邊或多邊市場創造價值，從而吸引用戶，提高平台的粘性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r>
              <a:rPr lang="zh-TW" altLang="zh-TW" sz="1200" kern="1200" dirty="0">
                <a:solidFill>
                  <a:schemeClr val="tx1"/>
                </a:solidFill>
                <a:effectLst/>
                <a:latin typeface="+mn-lt"/>
                <a:ea typeface="+mn-ea"/>
                <a:cs typeface="新細明體" charset="-120"/>
              </a:rPr>
              <a:t>三</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是平台經濟具有網絡外部性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平台企業為買賣雙方提供服務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，促成交易，而且買賣雙方任何一方數量越多，就越能吸引另一方數量的增長，其網絡外部性特徵就能充分顯現，賣家和買家越多，平台越有價值。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同時，平台經濟之所以擁有巨大魅力</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，是因為具有交叉外部性特徵，即一邊用戶的規模增加顯著影響另一邊用戶使用該平台的效用或價值。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在網絡外部性下，平台型企業往往出現規模收益遞增現象，強者可以掌控全局，贏者通吃，而弱者只能瓜分殘羹，或在平台競爭中淘汰。</a:t>
            </a:r>
          </a:p>
          <a:p>
            <a:r>
              <a:rPr lang="zh-TW" altLang="zh-TW" sz="1200" kern="1200" dirty="0">
                <a:solidFill>
                  <a:schemeClr val="tx1"/>
                </a:solidFill>
                <a:effectLst/>
                <a:latin typeface="+mn-lt"/>
                <a:ea typeface="+mn-ea"/>
                <a:cs typeface="新細明體" charset="-120"/>
              </a:rPr>
              <a:t>四</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是平台經濟具有開放</a:t>
            </a:r>
            <a:r>
              <a:rPr lang="zh-TW" altLang="zh-TW" sz="1200" dirty="0">
                <a:solidFill>
                  <a:schemeClr val="tx1"/>
                </a:solidFill>
                <a:cs typeface="新細明體" charset="-120"/>
              </a:rPr>
              <a:t>特</a:t>
            </a:r>
            <a:r>
              <a:rPr lang="zh-TW" altLang="zh-TW" sz="1200" kern="1200" dirty="0">
                <a:solidFill>
                  <a:schemeClr val="tx1"/>
                </a:solidFill>
                <a:effectLst/>
                <a:latin typeface="+mn-lt"/>
                <a:ea typeface="+mn-ea"/>
                <a:cs typeface="新細明體" charset="-120"/>
              </a:rPr>
              <a:t>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平台經濟最大的特點就是築巢引鳳，吸引各種資源的加入，這就需要平台對外開放，平台的合作夥伴越多，平台就越有價值。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平台的開放性實現多方共贏，從而提高平台的聚焦效應和平台價值。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如今，我國互聯網企業走上了開放的道路，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淘寶</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騰訊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京東商城</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奇虎</a:t>
            </a:r>
            <a:r>
              <a:rPr lang="en-US" altLang="zh-TW" sz="1200" kern="1200" dirty="0">
                <a:solidFill>
                  <a:schemeClr val="tx1"/>
                </a:solidFill>
                <a:effectLst/>
                <a:latin typeface="+mn-lt"/>
                <a:ea typeface="+mn-ea"/>
                <a:cs typeface="新細明體" charset="-120"/>
              </a:rPr>
              <a:t>360 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百度等紛紛加入開放的行列，開放使這些平台型企業更有競爭力</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56</a:t>
            </a:fld>
            <a:endParaRPr lang="zh-TW" altLang="en-US"/>
          </a:p>
        </p:txBody>
      </p:sp>
    </p:spTree>
    <p:extLst>
      <p:ext uri="{BB962C8B-B14F-4D97-AF65-F5344CB8AC3E}">
        <p14:creationId xmlns:p14="http://schemas.microsoft.com/office/powerpoint/2010/main" val="33797302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62</a:t>
            </a:fld>
            <a:endParaRPr kumimoji="1" lang="zh-TW" altLang="en-US"/>
          </a:p>
        </p:txBody>
      </p:sp>
    </p:spTree>
    <p:extLst>
      <p:ext uri="{BB962C8B-B14F-4D97-AF65-F5344CB8AC3E}">
        <p14:creationId xmlns:p14="http://schemas.microsoft.com/office/powerpoint/2010/main" val="35216818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65</a:t>
            </a:fld>
            <a:endParaRPr lang="zh-TW" altLang="en-US"/>
          </a:p>
        </p:txBody>
      </p:sp>
    </p:spTree>
    <p:extLst>
      <p:ext uri="{BB962C8B-B14F-4D97-AF65-F5344CB8AC3E}">
        <p14:creationId xmlns:p14="http://schemas.microsoft.com/office/powerpoint/2010/main" val="3141858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NOT</a:t>
            </a:r>
            <a:r>
              <a:rPr lang="zh-TW" altLang="en-US" dirty="0"/>
              <a:t> </a:t>
            </a:r>
            <a:r>
              <a:rPr lang="en-US" altLang="zh-TW" dirty="0"/>
              <a:t>DONE</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72</a:t>
            </a:fld>
            <a:endParaRPr lang="zh-TW" altLang="en-US"/>
          </a:p>
        </p:txBody>
      </p:sp>
    </p:spTree>
    <p:extLst>
      <p:ext uri="{BB962C8B-B14F-4D97-AF65-F5344CB8AC3E}">
        <p14:creationId xmlns:p14="http://schemas.microsoft.com/office/powerpoint/2010/main" val="27640372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75</a:t>
            </a:fld>
            <a:endParaRPr lang="zh-TW" altLang="en-US"/>
          </a:p>
        </p:txBody>
      </p:sp>
    </p:spTree>
    <p:extLst>
      <p:ext uri="{BB962C8B-B14F-4D97-AF65-F5344CB8AC3E}">
        <p14:creationId xmlns:p14="http://schemas.microsoft.com/office/powerpoint/2010/main" val="30746795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Shape 250"/>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1" name="Shape 251"/>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endParaRPr lang="en-US" altLang="zh-TW" sz="1200" b="0" i="0" u="none" strike="noStrike" cap="none" dirty="0">
              <a:solidFill>
                <a:schemeClr val="dk1"/>
              </a:solidFill>
              <a:latin typeface="Calibri"/>
              <a:ea typeface="Calibri"/>
              <a:cs typeface="Calibri"/>
              <a:sym typeface="Calibri"/>
            </a:endParaRPr>
          </a:p>
        </p:txBody>
      </p:sp>
      <p:sp>
        <p:nvSpPr>
          <p:cNvPr id="252" name="Shape 252"/>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76</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106150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Shape 314"/>
          <p:cNvSpPr txBox="1">
            <a:spLocks noGrp="1"/>
          </p:cNvSpPr>
          <p:nvPr>
            <p:ph type="body" idx="1"/>
          </p:nvPr>
        </p:nvSpPr>
        <p:spPr>
          <a:xfrm>
            <a:off x="1023462" y="3416537"/>
            <a:ext cx="8187689" cy="2795349"/>
          </a:xfrm>
          <a:prstGeom prst="rect">
            <a:avLst/>
          </a:prstGeom>
        </p:spPr>
        <p:txBody>
          <a:bodyPr lIns="91425" tIns="91425" rIns="91425" bIns="91425" anchor="t" anchorCtr="0">
            <a:noAutofit/>
          </a:bodyPr>
          <a:lstStyle/>
          <a:p>
            <a:pPr lvl="0">
              <a:spcBef>
                <a:spcPts val="0"/>
              </a:spcBef>
              <a:buNone/>
            </a:pPr>
            <a:endParaRPr dirty="0"/>
          </a:p>
        </p:txBody>
      </p:sp>
      <p:sp>
        <p:nvSpPr>
          <p:cNvPr id="315" name="Shape 315"/>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68334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78</a:t>
            </a:fld>
            <a:endParaRPr lang="zh-TW" altLang="en-US"/>
          </a:p>
        </p:txBody>
      </p:sp>
    </p:spTree>
    <p:extLst>
      <p:ext uri="{BB962C8B-B14F-4D97-AF65-F5344CB8AC3E}">
        <p14:creationId xmlns:p14="http://schemas.microsoft.com/office/powerpoint/2010/main" val="3493793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en-US" dirty="0"/>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9</a:t>
            </a:fld>
            <a:endParaRPr lang="en-US" altLang="zh-TW"/>
          </a:p>
        </p:txBody>
      </p:sp>
    </p:spTree>
    <p:extLst>
      <p:ext uri="{BB962C8B-B14F-4D97-AF65-F5344CB8AC3E}">
        <p14:creationId xmlns:p14="http://schemas.microsoft.com/office/powerpoint/2010/main" val="2771744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新細明體" charset="-120"/>
              </a:rPr>
              <a:t>作者將商業模式創新定義為</a:t>
            </a:r>
            <a:r>
              <a:rPr lang="en-US" altLang="zh-TW" sz="1200" kern="1200" dirty="0">
                <a:solidFill>
                  <a:schemeClr val="tx1"/>
                </a:solidFill>
                <a:effectLst/>
                <a:latin typeface="+mn-lt"/>
                <a:ea typeface="+mn-ea"/>
                <a:cs typeface="新細明體" charset="-120"/>
              </a:rPr>
              <a:t>:</a:t>
            </a:r>
            <a:r>
              <a:rPr lang="zh-TW" altLang="en-US" sz="1200" kern="1200" dirty="0">
                <a:solidFill>
                  <a:schemeClr val="tx1"/>
                </a:solidFill>
                <a:effectLst/>
                <a:latin typeface="+mn-lt"/>
                <a:ea typeface="+mn-ea"/>
                <a:cs typeface="新細明體" charset="-120"/>
              </a:rPr>
              <a:t>一個企業如何創造</a:t>
            </a:r>
            <a:r>
              <a:rPr lang="en-US" altLang="zh-TW" sz="1200" kern="1200" dirty="0">
                <a:solidFill>
                  <a:schemeClr val="tx1"/>
                </a:solidFill>
                <a:effectLst/>
                <a:latin typeface="+mn-lt"/>
                <a:ea typeface="+mn-ea"/>
                <a:cs typeface="新細明體" charset="-120"/>
              </a:rPr>
              <a:t>.</a:t>
            </a:r>
            <a:r>
              <a:rPr lang="zh-TW" altLang="en-US" sz="1200" kern="1200" dirty="0">
                <a:solidFill>
                  <a:schemeClr val="tx1"/>
                </a:solidFill>
                <a:effectLst/>
                <a:latin typeface="+mn-lt"/>
                <a:ea typeface="+mn-ea"/>
                <a:cs typeface="新細明體" charset="-120"/>
              </a:rPr>
              <a:t>傳遞</a:t>
            </a:r>
            <a:r>
              <a:rPr lang="en-US" altLang="zh-TW" sz="1200" kern="1200" dirty="0">
                <a:solidFill>
                  <a:schemeClr val="tx1"/>
                </a:solidFill>
                <a:effectLst/>
                <a:latin typeface="+mn-lt"/>
                <a:ea typeface="+mn-ea"/>
                <a:cs typeface="新細明體" charset="-120"/>
              </a:rPr>
              <a:t>.</a:t>
            </a:r>
            <a:r>
              <a:rPr lang="zh-TW" altLang="en-US" sz="1200" kern="1200" dirty="0">
                <a:solidFill>
                  <a:schemeClr val="tx1"/>
                </a:solidFill>
                <a:effectLst/>
                <a:latin typeface="+mn-lt"/>
                <a:ea typeface="+mn-ea"/>
                <a:cs typeface="新細明體" charset="-120"/>
              </a:rPr>
              <a:t>獲取價值的手段或方法</a:t>
            </a:r>
            <a:r>
              <a:rPr lang="en-US" altLang="zh-TW" sz="1200" kern="1200" dirty="0">
                <a:solidFill>
                  <a:schemeClr val="tx1"/>
                </a:solidFill>
                <a:effectLst/>
                <a:latin typeface="+mn-lt"/>
                <a:ea typeface="+mn-ea"/>
                <a:cs typeface="新細明體" charset="-120"/>
              </a:rPr>
              <a:t>=&gt;</a:t>
            </a:r>
            <a:r>
              <a:rPr lang="zh-TW" altLang="en-US" sz="1200" kern="1200" dirty="0">
                <a:solidFill>
                  <a:schemeClr val="tx1"/>
                </a:solidFill>
                <a:effectLst/>
                <a:latin typeface="+mn-lt"/>
                <a:ea typeface="+mn-ea"/>
                <a:cs typeface="新細明體" charset="-120"/>
              </a:rPr>
              <a:t>將這個概念用商業模式圖的方式呈現出來</a:t>
            </a:r>
            <a:endParaRPr lang="en-US" altLang="zh-TW" sz="1200" kern="1200" dirty="0">
              <a:solidFill>
                <a:schemeClr val="tx1"/>
              </a:solidFill>
              <a:effectLst/>
              <a:latin typeface="+mn-lt"/>
              <a:ea typeface="+mn-ea"/>
              <a:cs typeface="新細明體" charset="-12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新細明體" charset="-120"/>
              </a:rPr>
              <a:t>他將商業模式分成九大區塊</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這九大區塊具體的展示了企業創造營收的邏輯</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而這九大區塊共涵蓋了四個 主要的商業領域</a:t>
            </a:r>
            <a:r>
              <a:rPr lang="en-US" altLang="zh-TW" sz="1200" kern="1200" dirty="0">
                <a:solidFill>
                  <a:schemeClr val="tx1"/>
                </a:solidFill>
                <a:effectLst/>
                <a:latin typeface="+mn-lt"/>
                <a:ea typeface="+mn-ea"/>
                <a:cs typeface="新細明體" charset="-120"/>
              </a:rPr>
              <a:t>,</a:t>
            </a:r>
            <a:r>
              <a:rPr lang="zh-TW" altLang="en-US" sz="1200" kern="1200" dirty="0">
                <a:solidFill>
                  <a:schemeClr val="tx1"/>
                </a:solidFill>
                <a:effectLst/>
                <a:latin typeface="+mn-lt"/>
                <a:ea typeface="+mn-ea"/>
                <a:cs typeface="新細明體" charset="-120"/>
              </a:rPr>
              <a:t>分別是客戶</a:t>
            </a:r>
            <a:r>
              <a:rPr lang="en-US" altLang="zh-TW" sz="1200" kern="1200" dirty="0">
                <a:solidFill>
                  <a:schemeClr val="tx1"/>
                </a:solidFill>
                <a:effectLst/>
                <a:latin typeface="+mn-lt"/>
                <a:ea typeface="+mn-ea"/>
                <a:cs typeface="新細明體" charset="-120"/>
              </a:rPr>
              <a:t>,</a:t>
            </a:r>
            <a:r>
              <a:rPr lang="zh-TW" altLang="en-US" sz="1200" kern="1200" dirty="0">
                <a:solidFill>
                  <a:schemeClr val="tx1"/>
                </a:solidFill>
                <a:effectLst/>
                <a:latin typeface="+mn-lt"/>
                <a:ea typeface="+mn-ea"/>
                <a:cs typeface="新細明體" charset="-120"/>
              </a:rPr>
              <a:t>提供價值</a:t>
            </a:r>
            <a:r>
              <a:rPr lang="en-US" altLang="zh-TW" sz="1200" kern="1200" dirty="0">
                <a:solidFill>
                  <a:schemeClr val="tx1"/>
                </a:solidFill>
                <a:effectLst/>
                <a:latin typeface="+mn-lt"/>
                <a:ea typeface="+mn-ea"/>
                <a:cs typeface="新細明體" charset="-120"/>
              </a:rPr>
              <a:t>,</a:t>
            </a:r>
            <a:r>
              <a:rPr lang="zh-TW" altLang="en-US" sz="1200" kern="1200" dirty="0">
                <a:solidFill>
                  <a:schemeClr val="tx1"/>
                </a:solidFill>
                <a:effectLst/>
                <a:latin typeface="+mn-lt"/>
                <a:ea typeface="+mn-ea"/>
                <a:cs typeface="新細明體" charset="-120"/>
              </a:rPr>
              <a:t>基礎建設及金融</a:t>
            </a:r>
            <a:r>
              <a:rPr lang="en-US" altLang="zh-TW" sz="1200" kern="1200" dirty="0">
                <a:solidFill>
                  <a:schemeClr val="tx1"/>
                </a:solidFill>
                <a:effectLst/>
                <a:latin typeface="+mn-lt"/>
                <a:ea typeface="+mn-ea"/>
                <a:cs typeface="新細明體" charset="-120"/>
              </a:rPr>
              <a:t>,</a:t>
            </a:r>
            <a:r>
              <a:rPr lang="zh-TW" altLang="en-US" dirty="0"/>
              <a:t>以幫助企業對商業模式做全面性的分析</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本研究會利用這個工具描繪出個案現有的商業模式</a:t>
            </a:r>
            <a:r>
              <a:rPr lang="en-US" altLang="zh-TW" dirty="0"/>
              <a:t>,</a:t>
            </a:r>
            <a:r>
              <a:rPr lang="zh-TW" altLang="en-US" dirty="0"/>
              <a:t>作為商業模式創新的基礎</a:t>
            </a:r>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10</a:t>
            </a:fld>
            <a:endParaRPr lang="en-US" altLang="zh-TW"/>
          </a:p>
        </p:txBody>
      </p:sp>
    </p:spTree>
    <p:extLst>
      <p:ext uri="{BB962C8B-B14F-4D97-AF65-F5344CB8AC3E}">
        <p14:creationId xmlns:p14="http://schemas.microsoft.com/office/powerpoint/2010/main" val="3122190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59C2FB1B-645A-40C2-9D3F-69B9DC873AF2}" type="slidenum">
              <a:rPr lang="en-US" smtClean="0"/>
              <a:t>11</a:t>
            </a:fld>
            <a:endParaRPr lang="en-US"/>
          </a:p>
        </p:txBody>
      </p:sp>
    </p:spTree>
    <p:extLst>
      <p:ext uri="{BB962C8B-B14F-4D97-AF65-F5344CB8AC3E}">
        <p14:creationId xmlns:p14="http://schemas.microsoft.com/office/powerpoint/2010/main" val="6002444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它是一個評估商業模式創新的價值及可行性的驗證工具，用區塊圖型的概念，</a:t>
            </a:r>
            <a:endParaRPr lang="en-US" altLang="zh-TW" dirty="0"/>
          </a:p>
          <a:p>
            <a:r>
              <a:rPr lang="zh-TW" altLang="en-US" dirty="0"/>
              <a:t>以創新為中心分為四個象限，價值、價格、收入及成本，而每一項又會再分成三個細項來進行探討。</a:t>
            </a:r>
            <a:endParaRPr lang="en-US" altLang="zh-TW" dirty="0"/>
          </a:p>
          <a:p>
            <a:endParaRPr lang="en-US" altLang="zh-TW" dirty="0"/>
          </a:p>
          <a:p>
            <a:r>
              <a:rPr lang="zh-TW" altLang="en-US" dirty="0"/>
              <a:t>以圖形來看，分為左右兩邊的話，左半部是客戶端的部分，</a:t>
            </a:r>
            <a:endParaRPr lang="en-US" altLang="zh-TW" dirty="0"/>
          </a:p>
          <a:p>
            <a:r>
              <a:rPr lang="zh-TW" altLang="en-US" dirty="0"/>
              <a:t>左邊是代表客戶所得到的好處以及客戶所付出的代價，右邊是企業所得到的好處及企業所付出的代價，</a:t>
            </a:r>
            <a:endParaRPr lang="en-US" altLang="zh-TW" dirty="0"/>
          </a:p>
          <a:p>
            <a:r>
              <a:rPr lang="zh-TW" altLang="en-US" dirty="0"/>
              <a:t>以上下來看的話，上半部為價值創造的部分，下半部為效率提升的部分。</a:t>
            </a:r>
            <a:endParaRPr lang="en-US" altLang="zh-TW" dirty="0"/>
          </a:p>
          <a:p>
            <a:endParaRPr lang="en-US" altLang="zh-TW" dirty="0"/>
          </a:p>
          <a:p>
            <a:r>
              <a:rPr lang="zh-TW" altLang="en-US" dirty="0"/>
              <a:t>本研究以</a:t>
            </a:r>
            <a:r>
              <a:rPr lang="en-US" altLang="zh-TW" dirty="0"/>
              <a:t>VPRC</a:t>
            </a:r>
            <a:r>
              <a:rPr lang="zh-TW" altLang="en-US" dirty="0"/>
              <a:t>模型作為分析我們所設計的商業模式創新在經濟價值上，對於企業和客戶是否有確切的提升作用。</a:t>
            </a:r>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12</a:t>
            </a:fld>
            <a:endParaRPr lang="en-US" altLang="zh-TW"/>
          </a:p>
        </p:txBody>
      </p:sp>
    </p:spTree>
    <p:extLst>
      <p:ext uri="{BB962C8B-B14F-4D97-AF65-F5344CB8AC3E}">
        <p14:creationId xmlns:p14="http://schemas.microsoft.com/office/powerpoint/2010/main" val="26486893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buFont typeface="Arial" panose="020B0604020202020204" pitchFamily="34" charset="0"/>
              <a:buChar char="•"/>
            </a:pPr>
            <a:r>
              <a:rPr lang="zh-TW" altLang="zh-TW" sz="1200" dirty="0">
                <a:solidFill>
                  <a:srgbClr val="002060"/>
                </a:solidFill>
              </a:rPr>
              <a:t>思考智能櫃為何出現，針對智能櫃的出現作價值擷取。</a:t>
            </a:r>
            <a:endParaRPr lang="en-US" altLang="zh-TW" sz="1200" dirty="0">
              <a:solidFill>
                <a:srgbClr val="002060"/>
              </a:solidFill>
            </a:endParaRPr>
          </a:p>
          <a:p>
            <a:pPr>
              <a:buFont typeface="Arial" panose="020B0604020202020204" pitchFamily="34" charset="0"/>
              <a:buChar char="•"/>
            </a:pPr>
            <a:r>
              <a:rPr lang="zh-TW" altLang="zh-TW" sz="1200" dirty="0">
                <a:solidFill>
                  <a:srgbClr val="002060"/>
                </a:solidFill>
              </a:rPr>
              <a:t>善用資訊科技力量蒐集有價值的巨量資料來支撐及提供精準性服務。</a:t>
            </a:r>
            <a:endParaRPr lang="en-US" altLang="zh-TW" sz="1200" dirty="0">
              <a:solidFill>
                <a:srgbClr val="002060"/>
              </a:solidFill>
            </a:endParaRPr>
          </a:p>
          <a:p>
            <a:pPr>
              <a:buFont typeface="Arial" panose="020B0604020202020204" pitchFamily="34" charset="0"/>
              <a:buChar char="•"/>
            </a:pPr>
            <a:r>
              <a:rPr lang="zh-TW" altLang="zh-TW" sz="1200" dirty="0">
                <a:solidFill>
                  <a:srgbClr val="002060"/>
                </a:solidFill>
              </a:rPr>
              <a:t>在成本與使用中取得平衡，讓營運模式直接走向藍海。</a:t>
            </a:r>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13</a:t>
            </a:fld>
            <a:endParaRPr lang="en-US" altLang="zh-TW"/>
          </a:p>
        </p:txBody>
      </p:sp>
    </p:spTree>
    <p:extLst>
      <p:ext uri="{BB962C8B-B14F-4D97-AF65-F5344CB8AC3E}">
        <p14:creationId xmlns:p14="http://schemas.microsoft.com/office/powerpoint/2010/main" val="4629393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59C2FB1B-645A-40C2-9D3F-69B9DC873AF2}" type="slidenum">
              <a:rPr lang="en-US" smtClean="0"/>
              <a:t>14</a:t>
            </a:fld>
            <a:endParaRPr lang="en-US"/>
          </a:p>
        </p:txBody>
      </p:sp>
    </p:spTree>
    <p:extLst>
      <p:ext uri="{BB962C8B-B14F-4D97-AF65-F5344CB8AC3E}">
        <p14:creationId xmlns:p14="http://schemas.microsoft.com/office/powerpoint/2010/main" val="37906429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59C2FB1B-645A-40C2-9D3F-69B9DC873AF2}" type="slidenum">
              <a:rPr lang="en-US" smtClean="0"/>
              <a:t>16</a:t>
            </a:fld>
            <a:endParaRPr lang="en-US"/>
          </a:p>
        </p:txBody>
      </p:sp>
    </p:spTree>
    <p:extLst>
      <p:ext uri="{BB962C8B-B14F-4D97-AF65-F5344CB8AC3E}">
        <p14:creationId xmlns:p14="http://schemas.microsoft.com/office/powerpoint/2010/main" val="345164123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55494"/>
            <a:ext cx="9144000" cy="2387600"/>
          </a:xfrm>
        </p:spPr>
        <p:txBody>
          <a:bodyPr anchor="b"/>
          <a:lstStyle>
            <a:lvl1pPr algn="ctr">
              <a:defRPr sz="6000"/>
            </a:lvl1pPr>
          </a:lstStyle>
          <a:p>
            <a:r>
              <a:rPr lang="zh-TW" altLang="en-US"/>
              <a:t>按一下以編輯母片標題樣式</a:t>
            </a:r>
            <a:endParaRPr 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endParaRPr lang="en-US"/>
          </a:p>
        </p:txBody>
      </p:sp>
      <p:sp>
        <p:nvSpPr>
          <p:cNvPr id="4" name="日期版面配置區 3"/>
          <p:cNvSpPr>
            <a:spLocks noGrp="1"/>
          </p:cNvSpPr>
          <p:nvPr>
            <p:ph type="dt" sz="half" idx="10"/>
          </p:nvPr>
        </p:nvSpPr>
        <p:spPr/>
        <p:txBody>
          <a:bodyPr/>
          <a:lstStyle/>
          <a:p>
            <a:fld id="{90D7408D-91A5-47F8-9220-BE1915799689}" type="datetimeFigureOut">
              <a:rPr lang="en-US" smtClean="0"/>
              <a:t>5/1/2023</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pic>
        <p:nvPicPr>
          <p:cNvPr id="7" name="圖片 6"/>
          <p:cNvPicPr>
            <a:picLocks noChangeAspect="1"/>
          </p:cNvPicPr>
          <p:nvPr userDrawn="1"/>
        </p:nvPicPr>
        <p:blipFill>
          <a:blip r:embed="rId2"/>
          <a:stretch>
            <a:fillRect/>
          </a:stretch>
        </p:blipFill>
        <p:spPr>
          <a:xfrm>
            <a:off x="0" y="1"/>
            <a:ext cx="12192000" cy="337930"/>
          </a:xfrm>
          <a:prstGeom prst="rect">
            <a:avLst/>
          </a:prstGeom>
        </p:spPr>
      </p:pic>
      <p:sp>
        <p:nvSpPr>
          <p:cNvPr id="8" name="日期版面配置區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0D7408D-91A5-47F8-9220-BE1915799689}" type="datetimeFigureOut">
              <a:rPr lang="en-US" smtClean="0"/>
              <a:pPr/>
              <a:t>5/1/2023</a:t>
            </a:fld>
            <a:endParaRPr lang="en-US"/>
          </a:p>
        </p:txBody>
      </p:sp>
      <p:sp>
        <p:nvSpPr>
          <p:cNvPr id="9" name="投影片編號版面配置區 5"/>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D03ED1-8DD8-4C99-A3B7-0F3344DAF6D0}" type="slidenum">
              <a:rPr lang="en-US" smtClean="0"/>
              <a:pPr/>
              <a:t>‹#›</a:t>
            </a:fld>
            <a:endParaRPr lang="en-US"/>
          </a:p>
        </p:txBody>
      </p:sp>
      <p:sp>
        <p:nvSpPr>
          <p:cNvPr id="10" name="日期版面配置區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9D035A-3CCD-0F46-B59D-65FDD0B5D827}" type="datetimeFigureOut">
              <a:rPr kumimoji="1" lang="zh-TW" altLang="en-US" smtClean="0"/>
              <a:pPr/>
              <a:t>2023/5/1</a:t>
            </a:fld>
            <a:endParaRPr kumimoji="1" lang="zh-TW" altLang="en-US" dirty="0"/>
          </a:p>
        </p:txBody>
      </p:sp>
      <p:sp>
        <p:nvSpPr>
          <p:cNvPr id="11" name="投影片編號版面配置區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FE3B75-F868-B941-B46B-776E69ACFFD7}" type="slidenum">
              <a:rPr kumimoji="1" lang="zh-TW" altLang="en-US" smtClean="0"/>
              <a:pPr/>
              <a:t>‹#›</a:t>
            </a:fld>
            <a:endParaRPr kumimoji="1" lang="zh-TW" altLang="en-US" dirty="0"/>
          </a:p>
        </p:txBody>
      </p:sp>
      <p:grpSp>
        <p:nvGrpSpPr>
          <p:cNvPr id="12" name="群組 11"/>
          <p:cNvGrpSpPr/>
          <p:nvPr userDrawn="1"/>
        </p:nvGrpSpPr>
        <p:grpSpPr>
          <a:xfrm>
            <a:off x="0" y="6359522"/>
            <a:ext cx="12157008" cy="503999"/>
            <a:chOff x="27500" y="6373169"/>
            <a:chExt cx="9144000" cy="503999"/>
          </a:xfrm>
        </p:grpSpPr>
        <p:sp>
          <p:nvSpPr>
            <p:cNvPr id="13" name="矩形 12"/>
            <p:cNvSpPr/>
            <p:nvPr/>
          </p:nvSpPr>
          <p:spPr>
            <a:xfrm>
              <a:off x="27500" y="6373169"/>
              <a:ext cx="9144000" cy="50399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dirty="0">
                <a:ea typeface="標楷體" panose="03000509000000000000" pitchFamily="65" charset="-120"/>
              </a:endParaRPr>
            </a:p>
          </p:txBody>
        </p:sp>
        <p:pic>
          <p:nvPicPr>
            <p:cNvPr id="14" name="Picture 9" descr="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870" y="6460677"/>
              <a:ext cx="300077" cy="378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矩形 14"/>
            <p:cNvSpPr/>
            <p:nvPr/>
          </p:nvSpPr>
          <p:spPr>
            <a:xfrm>
              <a:off x="542584" y="6501128"/>
              <a:ext cx="3661838" cy="307777"/>
            </a:xfrm>
            <a:prstGeom prst="rect">
              <a:avLst/>
            </a:prstGeom>
          </p:spPr>
          <p:txBody>
            <a:bodyPr wrap="square">
              <a:spAutoFit/>
            </a:bodyPr>
            <a:lstStyle/>
            <a:p>
              <a:r>
                <a:rPr kumimoji="0" lang="en-US" altLang="zh-TW" sz="1400" i="1" dirty="0">
                  <a:solidFill>
                    <a:srgbClr val="2907A5"/>
                  </a:solidFill>
                  <a:latin typeface="Arial" pitchFamily="34" charset="0"/>
                  <a:ea typeface="標楷體" panose="03000509000000000000" pitchFamily="65" charset="-120"/>
                  <a:cs typeface="Arial" pitchFamily="34" charset="0"/>
                </a:rPr>
                <a:t>Institute of Information Management, NCTU </a:t>
              </a:r>
              <a:endParaRPr lang="zh-TW" altLang="en-US" sz="1400" dirty="0">
                <a:ea typeface="標楷體" panose="03000509000000000000" pitchFamily="65" charset="-120"/>
              </a:endParaRPr>
            </a:p>
          </p:txBody>
        </p:sp>
      </p:grpSp>
      <p:grpSp>
        <p:nvGrpSpPr>
          <p:cNvPr id="16" name="群組 15"/>
          <p:cNvGrpSpPr>
            <a:grpSpLocks noChangeAspect="1"/>
          </p:cNvGrpSpPr>
          <p:nvPr userDrawn="1"/>
        </p:nvGrpSpPr>
        <p:grpSpPr>
          <a:xfrm>
            <a:off x="10349947" y="6409464"/>
            <a:ext cx="1598543" cy="380274"/>
            <a:chOff x="772185" y="1003371"/>
            <a:chExt cx="2277814" cy="541866"/>
          </a:xfrm>
        </p:grpSpPr>
        <p:sp>
          <p:nvSpPr>
            <p:cNvPr id="17" name="矩形 16"/>
            <p:cNvSpPr>
              <a:spLocks noChangeAspect="1"/>
            </p:cNvSpPr>
            <p:nvPr/>
          </p:nvSpPr>
          <p:spPr>
            <a:xfrm>
              <a:off x="772185" y="1003371"/>
              <a:ext cx="568407" cy="541866"/>
            </a:xfrm>
            <a:prstGeom prst="rect">
              <a:avLst/>
            </a:prstGeom>
            <a:solidFill>
              <a:srgbClr val="00009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sp>
          <p:nvSpPr>
            <p:cNvPr id="18" name="矩形 17"/>
            <p:cNvSpPr>
              <a:spLocks noChangeAspect="1"/>
            </p:cNvSpPr>
            <p:nvPr/>
          </p:nvSpPr>
          <p:spPr>
            <a:xfrm>
              <a:off x="1369467" y="1003371"/>
              <a:ext cx="537600" cy="539715"/>
            </a:xfrm>
            <a:prstGeom prst="rect">
              <a:avLst/>
            </a:prstGeom>
            <a:solidFill>
              <a:schemeClr val="accent2">
                <a:lumMod val="75000"/>
              </a:schemeClr>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E</a:t>
              </a:r>
              <a:endParaRPr kumimoji="1" lang="zh-TW" altLang="en-US" sz="2400" b="1" dirty="0">
                <a:solidFill>
                  <a:schemeClr val="bg1"/>
                </a:solidFill>
                <a:latin typeface="Tahoma"/>
                <a:ea typeface="標楷體" panose="03000509000000000000" pitchFamily="65" charset="-120"/>
                <a:cs typeface="Tahoma"/>
              </a:endParaRPr>
            </a:p>
          </p:txBody>
        </p:sp>
        <p:sp>
          <p:nvSpPr>
            <p:cNvPr id="19" name="矩形 18"/>
            <p:cNvSpPr>
              <a:spLocks noChangeAspect="1"/>
            </p:cNvSpPr>
            <p:nvPr/>
          </p:nvSpPr>
          <p:spPr>
            <a:xfrm>
              <a:off x="1940933" y="1005522"/>
              <a:ext cx="537600" cy="539715"/>
            </a:xfrm>
            <a:prstGeom prst="rect">
              <a:avLst/>
            </a:prstGeom>
            <a:solidFill>
              <a:srgbClr val="00800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B</a:t>
              </a:r>
              <a:endParaRPr kumimoji="1" lang="zh-TW" altLang="en-US" sz="2400" b="1" dirty="0">
                <a:solidFill>
                  <a:schemeClr val="bg1"/>
                </a:solidFill>
                <a:latin typeface="Tahoma"/>
                <a:ea typeface="標楷體" panose="03000509000000000000" pitchFamily="65" charset="-120"/>
                <a:cs typeface="Tahoma"/>
              </a:endParaRPr>
            </a:p>
          </p:txBody>
        </p:sp>
        <p:sp>
          <p:nvSpPr>
            <p:cNvPr id="20" name="矩形 19"/>
            <p:cNvSpPr>
              <a:spLocks noChangeAspect="1"/>
            </p:cNvSpPr>
            <p:nvPr/>
          </p:nvSpPr>
          <p:spPr>
            <a:xfrm>
              <a:off x="2512399" y="1003371"/>
              <a:ext cx="537600" cy="539715"/>
            </a:xfrm>
            <a:prstGeom prst="rect">
              <a:avLst/>
            </a:prstGeom>
            <a:solidFill>
              <a:srgbClr val="660066"/>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grpSp>
    </p:spTree>
    <p:extLst>
      <p:ext uri="{BB962C8B-B14F-4D97-AF65-F5344CB8AC3E}">
        <p14:creationId xmlns:p14="http://schemas.microsoft.com/office/powerpoint/2010/main" val="2193488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p:cNvSpPr>
            <a:spLocks noGrp="1"/>
          </p:cNvSpPr>
          <p:nvPr>
            <p:ph type="dt" sz="half" idx="10"/>
          </p:nvPr>
        </p:nvSpPr>
        <p:spPr/>
        <p:txBody>
          <a:bodyPr/>
          <a:lstStyle/>
          <a:p>
            <a:fld id="{90D7408D-91A5-47F8-9220-BE1915799689}" type="datetimeFigureOut">
              <a:rPr lang="en-US" smtClean="0"/>
              <a:t>5/1/2023</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3162554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endParaRPr 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p:cNvSpPr>
            <a:spLocks noGrp="1"/>
          </p:cNvSpPr>
          <p:nvPr>
            <p:ph type="dt" sz="half" idx="10"/>
          </p:nvPr>
        </p:nvSpPr>
        <p:spPr/>
        <p:txBody>
          <a:bodyPr/>
          <a:lstStyle/>
          <a:p>
            <a:fld id="{90D7408D-91A5-47F8-9220-BE1915799689}" type="datetimeFigureOut">
              <a:rPr lang="en-US" smtClean="0"/>
              <a:t>5/1/2023</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3465784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內容版面配置區 2"/>
          <p:cNvSpPr>
            <a:spLocks noGrp="1"/>
          </p:cNvSpPr>
          <p:nvPr>
            <p:ph idx="1"/>
          </p:nvPr>
        </p:nvSpPr>
        <p:spPr/>
        <p:txBody>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
        <p:nvSpPr>
          <p:cNvPr id="4" name="日期版面配置區 3"/>
          <p:cNvSpPr>
            <a:spLocks noGrp="1"/>
          </p:cNvSpPr>
          <p:nvPr>
            <p:ph type="dt" sz="half" idx="10"/>
          </p:nvPr>
        </p:nvSpPr>
        <p:spPr/>
        <p:txBody>
          <a:bodyPr/>
          <a:lstStyle/>
          <a:p>
            <a:fld id="{90D7408D-91A5-47F8-9220-BE1915799689}" type="datetimeFigureOut">
              <a:rPr lang="en-US" smtClean="0"/>
              <a:t>5/1/2023</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
        <p:nvSpPr>
          <p:cNvPr id="11" name="日期版面配置區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9D035A-3CCD-0F46-B59D-65FDD0B5D827}" type="datetimeFigureOut">
              <a:rPr kumimoji="1" lang="zh-TW" altLang="en-US" smtClean="0"/>
              <a:pPr/>
              <a:t>2023/5/1</a:t>
            </a:fld>
            <a:endParaRPr kumimoji="1" lang="zh-TW" altLang="en-US" dirty="0"/>
          </a:p>
        </p:txBody>
      </p:sp>
      <p:sp>
        <p:nvSpPr>
          <p:cNvPr id="12" name="投影片編號版面配置區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FE3B75-F868-B941-B46B-776E69ACFFD7}" type="slidenum">
              <a:rPr kumimoji="1" lang="zh-TW" altLang="en-US" smtClean="0"/>
              <a:pPr/>
              <a:t>‹#›</a:t>
            </a:fld>
            <a:endParaRPr kumimoji="1" lang="zh-TW" altLang="en-US" dirty="0"/>
          </a:p>
        </p:txBody>
      </p:sp>
      <p:grpSp>
        <p:nvGrpSpPr>
          <p:cNvPr id="13" name="群組 12"/>
          <p:cNvGrpSpPr/>
          <p:nvPr userDrawn="1"/>
        </p:nvGrpSpPr>
        <p:grpSpPr>
          <a:xfrm>
            <a:off x="0" y="6359522"/>
            <a:ext cx="12157008" cy="503999"/>
            <a:chOff x="27500" y="6373169"/>
            <a:chExt cx="9144000" cy="503999"/>
          </a:xfrm>
        </p:grpSpPr>
        <p:sp>
          <p:nvSpPr>
            <p:cNvPr id="14" name="矩形 13"/>
            <p:cNvSpPr/>
            <p:nvPr/>
          </p:nvSpPr>
          <p:spPr>
            <a:xfrm>
              <a:off x="27500" y="6373169"/>
              <a:ext cx="9144000" cy="50399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dirty="0">
                <a:ea typeface="標楷體" panose="03000509000000000000" pitchFamily="65" charset="-120"/>
              </a:endParaRPr>
            </a:p>
          </p:txBody>
        </p:sp>
        <p:pic>
          <p:nvPicPr>
            <p:cNvPr id="15" name="Picture 9" descr="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870" y="6460677"/>
              <a:ext cx="300077" cy="378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矩形 15"/>
            <p:cNvSpPr/>
            <p:nvPr/>
          </p:nvSpPr>
          <p:spPr>
            <a:xfrm>
              <a:off x="542584" y="6501128"/>
              <a:ext cx="3661838" cy="307777"/>
            </a:xfrm>
            <a:prstGeom prst="rect">
              <a:avLst/>
            </a:prstGeom>
          </p:spPr>
          <p:txBody>
            <a:bodyPr wrap="square">
              <a:spAutoFit/>
            </a:bodyPr>
            <a:lstStyle/>
            <a:p>
              <a:r>
                <a:rPr kumimoji="0" lang="en-US" altLang="zh-TW" sz="1400" i="1" dirty="0">
                  <a:solidFill>
                    <a:srgbClr val="2907A5"/>
                  </a:solidFill>
                  <a:latin typeface="Arial" pitchFamily="34" charset="0"/>
                  <a:ea typeface="標楷體" panose="03000509000000000000" pitchFamily="65" charset="-120"/>
                  <a:cs typeface="Arial" pitchFamily="34" charset="0"/>
                </a:rPr>
                <a:t>Institute of Information Management, NCTU </a:t>
              </a:r>
              <a:endParaRPr lang="zh-TW" altLang="en-US" sz="1400" dirty="0">
                <a:ea typeface="標楷體" panose="03000509000000000000" pitchFamily="65" charset="-120"/>
              </a:endParaRPr>
            </a:p>
          </p:txBody>
        </p:sp>
      </p:grpSp>
      <p:grpSp>
        <p:nvGrpSpPr>
          <p:cNvPr id="17" name="群組 16"/>
          <p:cNvGrpSpPr>
            <a:grpSpLocks noChangeAspect="1"/>
          </p:cNvGrpSpPr>
          <p:nvPr userDrawn="1"/>
        </p:nvGrpSpPr>
        <p:grpSpPr>
          <a:xfrm>
            <a:off x="10349947" y="6409464"/>
            <a:ext cx="1598543" cy="380274"/>
            <a:chOff x="772185" y="1003371"/>
            <a:chExt cx="2277814" cy="541866"/>
          </a:xfrm>
        </p:grpSpPr>
        <p:sp>
          <p:nvSpPr>
            <p:cNvPr id="18" name="矩形 17"/>
            <p:cNvSpPr>
              <a:spLocks noChangeAspect="1"/>
            </p:cNvSpPr>
            <p:nvPr/>
          </p:nvSpPr>
          <p:spPr>
            <a:xfrm>
              <a:off x="772185" y="1003371"/>
              <a:ext cx="568407" cy="541866"/>
            </a:xfrm>
            <a:prstGeom prst="rect">
              <a:avLst/>
            </a:prstGeom>
            <a:solidFill>
              <a:srgbClr val="00009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sp>
          <p:nvSpPr>
            <p:cNvPr id="19" name="矩形 18"/>
            <p:cNvSpPr>
              <a:spLocks noChangeAspect="1"/>
            </p:cNvSpPr>
            <p:nvPr/>
          </p:nvSpPr>
          <p:spPr>
            <a:xfrm>
              <a:off x="1369467" y="1003371"/>
              <a:ext cx="537600" cy="539715"/>
            </a:xfrm>
            <a:prstGeom prst="rect">
              <a:avLst/>
            </a:prstGeom>
            <a:solidFill>
              <a:schemeClr val="accent2">
                <a:lumMod val="75000"/>
              </a:schemeClr>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E</a:t>
              </a:r>
              <a:endParaRPr kumimoji="1" lang="zh-TW" altLang="en-US" sz="2400" b="1" dirty="0">
                <a:solidFill>
                  <a:schemeClr val="bg1"/>
                </a:solidFill>
                <a:latin typeface="Tahoma"/>
                <a:ea typeface="標楷體" panose="03000509000000000000" pitchFamily="65" charset="-120"/>
                <a:cs typeface="Tahoma"/>
              </a:endParaRPr>
            </a:p>
          </p:txBody>
        </p:sp>
        <p:sp>
          <p:nvSpPr>
            <p:cNvPr id="20" name="矩形 19"/>
            <p:cNvSpPr>
              <a:spLocks noChangeAspect="1"/>
            </p:cNvSpPr>
            <p:nvPr/>
          </p:nvSpPr>
          <p:spPr>
            <a:xfrm>
              <a:off x="1940933" y="1005522"/>
              <a:ext cx="537600" cy="539715"/>
            </a:xfrm>
            <a:prstGeom prst="rect">
              <a:avLst/>
            </a:prstGeom>
            <a:solidFill>
              <a:srgbClr val="00800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B</a:t>
              </a:r>
              <a:endParaRPr kumimoji="1" lang="zh-TW" altLang="en-US" sz="2400" b="1" dirty="0">
                <a:solidFill>
                  <a:schemeClr val="bg1"/>
                </a:solidFill>
                <a:latin typeface="Tahoma"/>
                <a:ea typeface="標楷體" panose="03000509000000000000" pitchFamily="65" charset="-120"/>
                <a:cs typeface="Tahoma"/>
              </a:endParaRPr>
            </a:p>
          </p:txBody>
        </p:sp>
        <p:sp>
          <p:nvSpPr>
            <p:cNvPr id="21" name="矩形 20"/>
            <p:cNvSpPr>
              <a:spLocks noChangeAspect="1"/>
            </p:cNvSpPr>
            <p:nvPr/>
          </p:nvSpPr>
          <p:spPr>
            <a:xfrm>
              <a:off x="2512399" y="1003371"/>
              <a:ext cx="537600" cy="539715"/>
            </a:xfrm>
            <a:prstGeom prst="rect">
              <a:avLst/>
            </a:prstGeom>
            <a:solidFill>
              <a:srgbClr val="660066"/>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grpSp>
      <p:pic>
        <p:nvPicPr>
          <p:cNvPr id="22" name="圖片 21"/>
          <p:cNvPicPr>
            <a:picLocks noChangeAspect="1"/>
          </p:cNvPicPr>
          <p:nvPr userDrawn="1"/>
        </p:nvPicPr>
        <p:blipFill>
          <a:blip r:embed="rId3"/>
          <a:stretch>
            <a:fillRect/>
          </a:stretch>
        </p:blipFill>
        <p:spPr>
          <a:xfrm>
            <a:off x="0" y="0"/>
            <a:ext cx="12192000" cy="365125"/>
          </a:xfrm>
          <a:prstGeom prst="rect">
            <a:avLst/>
          </a:prstGeom>
        </p:spPr>
      </p:pic>
    </p:spTree>
    <p:extLst>
      <p:ext uri="{BB962C8B-B14F-4D97-AF65-F5344CB8AC3E}">
        <p14:creationId xmlns:p14="http://schemas.microsoft.com/office/powerpoint/2010/main" val="1553420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endParaRPr 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p:txBody>
          <a:bodyPr/>
          <a:lstStyle/>
          <a:p>
            <a:fld id="{90D7408D-91A5-47F8-9220-BE1915799689}" type="datetimeFigureOut">
              <a:rPr lang="en-US" smtClean="0"/>
              <a:t>5/1/2023</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26188477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日期版面配置區 4"/>
          <p:cNvSpPr>
            <a:spLocks noGrp="1"/>
          </p:cNvSpPr>
          <p:nvPr>
            <p:ph type="dt" sz="half" idx="10"/>
          </p:nvPr>
        </p:nvSpPr>
        <p:spPr/>
        <p:txBody>
          <a:bodyPr/>
          <a:lstStyle/>
          <a:p>
            <a:fld id="{90D7408D-91A5-47F8-9220-BE1915799689}" type="datetimeFigureOut">
              <a:rPr lang="en-US" smtClean="0"/>
              <a:t>5/1/2023</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4018873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endParaRPr 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7" name="日期版面配置區 6"/>
          <p:cNvSpPr>
            <a:spLocks noGrp="1"/>
          </p:cNvSpPr>
          <p:nvPr>
            <p:ph type="dt" sz="half" idx="10"/>
          </p:nvPr>
        </p:nvSpPr>
        <p:spPr/>
        <p:txBody>
          <a:bodyPr/>
          <a:lstStyle/>
          <a:p>
            <a:fld id="{90D7408D-91A5-47F8-9220-BE1915799689}" type="datetimeFigureOut">
              <a:rPr lang="en-US" smtClean="0"/>
              <a:t>5/1/2023</a:t>
            </a:fld>
            <a:endParaRPr lang="en-US"/>
          </a:p>
        </p:txBody>
      </p:sp>
      <p:sp>
        <p:nvSpPr>
          <p:cNvPr id="8" name="頁尾版面配置區 7"/>
          <p:cNvSpPr>
            <a:spLocks noGrp="1"/>
          </p:cNvSpPr>
          <p:nvPr>
            <p:ph type="ftr" sz="quarter" idx="11"/>
          </p:nvPr>
        </p:nvSpPr>
        <p:spPr/>
        <p:txBody>
          <a:bodyPr/>
          <a:lstStyle/>
          <a:p>
            <a:endParaRPr lang="en-US"/>
          </a:p>
        </p:txBody>
      </p:sp>
      <p:sp>
        <p:nvSpPr>
          <p:cNvPr id="9" name="投影片編號版面配置區 8"/>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236591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日期版面配置區 2"/>
          <p:cNvSpPr>
            <a:spLocks noGrp="1"/>
          </p:cNvSpPr>
          <p:nvPr>
            <p:ph type="dt" sz="half" idx="10"/>
          </p:nvPr>
        </p:nvSpPr>
        <p:spPr/>
        <p:txBody>
          <a:bodyPr/>
          <a:lstStyle/>
          <a:p>
            <a:fld id="{90D7408D-91A5-47F8-9220-BE1915799689}" type="datetimeFigureOut">
              <a:rPr lang="en-US" smtClean="0"/>
              <a:t>5/1/2023</a:t>
            </a:fld>
            <a:endParaRPr lang="en-US"/>
          </a:p>
        </p:txBody>
      </p:sp>
      <p:sp>
        <p:nvSpPr>
          <p:cNvPr id="4" name="頁尾版面配置區 3"/>
          <p:cNvSpPr>
            <a:spLocks noGrp="1"/>
          </p:cNvSpPr>
          <p:nvPr>
            <p:ph type="ftr" sz="quarter" idx="11"/>
          </p:nvPr>
        </p:nvSpPr>
        <p:spPr/>
        <p:txBody>
          <a:bodyPr/>
          <a:lstStyle/>
          <a:p>
            <a:endParaRPr lang="en-US"/>
          </a:p>
        </p:txBody>
      </p:sp>
      <p:sp>
        <p:nvSpPr>
          <p:cNvPr id="5" name="投影片編號版面配置區 4"/>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3365649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90D7408D-91A5-47F8-9220-BE1915799689}" type="datetimeFigureOut">
              <a:rPr lang="en-US" smtClean="0"/>
              <a:t>5/1/2023</a:t>
            </a:fld>
            <a:endParaRPr lang="en-US"/>
          </a:p>
        </p:txBody>
      </p:sp>
      <p:sp>
        <p:nvSpPr>
          <p:cNvPr id="3" name="頁尾版面配置區 2"/>
          <p:cNvSpPr>
            <a:spLocks noGrp="1"/>
          </p:cNvSpPr>
          <p:nvPr>
            <p:ph type="ftr" sz="quarter" idx="11"/>
          </p:nvPr>
        </p:nvSpPr>
        <p:spPr/>
        <p:txBody>
          <a:bodyPr/>
          <a:lstStyle/>
          <a:p>
            <a:endParaRPr lang="en-US"/>
          </a:p>
        </p:txBody>
      </p:sp>
      <p:sp>
        <p:nvSpPr>
          <p:cNvPr id="4" name="投影片編號版面配置區 3"/>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29091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endParaRPr 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p:txBody>
          <a:bodyPr/>
          <a:lstStyle/>
          <a:p>
            <a:fld id="{90D7408D-91A5-47F8-9220-BE1915799689}" type="datetimeFigureOut">
              <a:rPr lang="en-US" smtClean="0"/>
              <a:t>5/1/2023</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4040361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endParaRPr 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p:txBody>
          <a:bodyPr/>
          <a:lstStyle/>
          <a:p>
            <a:fld id="{90D7408D-91A5-47F8-9220-BE1915799689}" type="datetimeFigureOut">
              <a:rPr lang="en-US" smtClean="0"/>
              <a:t>5/1/2023</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40766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endParaRPr 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D7408D-91A5-47F8-9220-BE1915799689}" type="datetimeFigureOut">
              <a:rPr lang="en-US" smtClean="0"/>
              <a:t>5/1/2023</a:t>
            </a:fld>
            <a:endParaRPr 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D03ED1-8DD8-4C99-A3B7-0F3344DAF6D0}" type="slidenum">
              <a:rPr lang="en-US" smtClean="0"/>
              <a:t>‹#›</a:t>
            </a:fld>
            <a:endParaRPr lang="en-US"/>
          </a:p>
        </p:txBody>
      </p:sp>
    </p:spTree>
    <p:extLst>
      <p:ext uri="{BB962C8B-B14F-4D97-AF65-F5344CB8AC3E}">
        <p14:creationId xmlns:p14="http://schemas.microsoft.com/office/powerpoint/2010/main" val="8225693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1.emf"/><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5.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diagramLayout" Target="../diagrams/layout4.xml"/><Relationship Id="rId7" Type="http://schemas.openxmlformats.org/officeDocument/2006/relationships/image" Target="../media/image45.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10" Type="http://schemas.openxmlformats.org/officeDocument/2006/relationships/image" Target="../media/image48.jpeg"/><Relationship Id="rId4" Type="http://schemas.openxmlformats.org/officeDocument/2006/relationships/diagramQuickStyle" Target="../diagrams/quickStyle4.xml"/><Relationship Id="rId9" Type="http://schemas.openxmlformats.org/officeDocument/2006/relationships/image" Target="../media/image47.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5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9.png"/><Relationship Id="rId18" Type="http://schemas.openxmlformats.org/officeDocument/2006/relationships/image" Target="../media/image64.png"/><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image" Target="../media/image58.jpeg"/><Relationship Id="rId17" Type="http://schemas.openxmlformats.org/officeDocument/2006/relationships/image" Target="../media/image63.png"/><Relationship Id="rId2" Type="http://schemas.openxmlformats.org/officeDocument/2006/relationships/notesSlide" Target="../notesSlides/notesSlide21.xml"/><Relationship Id="rId16" Type="http://schemas.openxmlformats.org/officeDocument/2006/relationships/image" Target="../media/image62.png"/><Relationship Id="rId20" Type="http://schemas.openxmlformats.org/officeDocument/2006/relationships/image" Target="../media/image66.png"/><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image" Target="../media/image57.png"/><Relationship Id="rId5" Type="http://schemas.openxmlformats.org/officeDocument/2006/relationships/diagramQuickStyle" Target="../diagrams/quickStyle5.xml"/><Relationship Id="rId15" Type="http://schemas.openxmlformats.org/officeDocument/2006/relationships/image" Target="../media/image61.png"/><Relationship Id="rId10" Type="http://schemas.openxmlformats.org/officeDocument/2006/relationships/image" Target="../media/image56.jpeg"/><Relationship Id="rId19" Type="http://schemas.openxmlformats.org/officeDocument/2006/relationships/image" Target="../media/image65.png"/><Relationship Id="rId4" Type="http://schemas.openxmlformats.org/officeDocument/2006/relationships/diagramLayout" Target="../diagrams/layout5.xml"/><Relationship Id="rId9" Type="http://schemas.openxmlformats.org/officeDocument/2006/relationships/image" Target="../media/image55.png"/><Relationship Id="rId14" Type="http://schemas.openxmlformats.org/officeDocument/2006/relationships/image" Target="../media/image60.png"/></Relationships>
</file>

<file path=ppt/slides/_rels/slide5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8" Type="http://schemas.openxmlformats.org/officeDocument/2006/relationships/image" Target="../media/image70.jpeg"/><Relationship Id="rId3" Type="http://schemas.openxmlformats.org/officeDocument/2006/relationships/diagramLayout" Target="../diagrams/layout6.xml"/><Relationship Id="rId7" Type="http://schemas.openxmlformats.org/officeDocument/2006/relationships/image" Target="../media/image69.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10" Type="http://schemas.openxmlformats.org/officeDocument/2006/relationships/image" Target="../media/image72.png"/><Relationship Id="rId4" Type="http://schemas.openxmlformats.org/officeDocument/2006/relationships/diagramQuickStyle" Target="../diagrams/quickStyle6.xml"/><Relationship Id="rId9" Type="http://schemas.openxmlformats.org/officeDocument/2006/relationships/image" Target="../media/image71.png"/></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75.png"/><Relationship Id="rId7" Type="http://schemas.openxmlformats.org/officeDocument/2006/relationships/diagramQuickStyle" Target="../diagrams/quickStyle8.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Layout" Target="../diagrams/layout8.xml"/><Relationship Id="rId11" Type="http://schemas.microsoft.com/office/2007/relationships/hdphoto" Target="../media/hdphoto1.wdp"/><Relationship Id="rId5" Type="http://schemas.openxmlformats.org/officeDocument/2006/relationships/diagramData" Target="../diagrams/data8.xml"/><Relationship Id="rId10" Type="http://schemas.openxmlformats.org/officeDocument/2006/relationships/image" Target="../media/image77.png"/><Relationship Id="rId4" Type="http://schemas.openxmlformats.org/officeDocument/2006/relationships/image" Target="../media/image76.png"/><Relationship Id="rId9" Type="http://schemas.microsoft.com/office/2007/relationships/diagramDrawing" Target="../diagrams/drawing8.xml"/></Relationships>
</file>

<file path=ppt/slides/_rels/slide66.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83.gif"/><Relationship Id="rId2" Type="http://schemas.openxmlformats.org/officeDocument/2006/relationships/image" Target="../media/image78.jpg"/><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81.jpeg"/><Relationship Id="rId10" Type="http://schemas.openxmlformats.org/officeDocument/2006/relationships/image" Target="../media/image86.png"/><Relationship Id="rId4" Type="http://schemas.openxmlformats.org/officeDocument/2006/relationships/image" Target="../media/image80.png"/><Relationship Id="rId9" Type="http://schemas.openxmlformats.org/officeDocument/2006/relationships/image" Target="../media/image85.jpeg"/></Relationships>
</file>

<file path=ppt/slides/_rels/slide67.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diagramLayout" Target="../diagrams/layout9.xml"/><Relationship Id="rId7" Type="http://schemas.openxmlformats.org/officeDocument/2006/relationships/image" Target="../media/image87.jp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10" Type="http://schemas.openxmlformats.org/officeDocument/2006/relationships/image" Target="../media/image90.png"/><Relationship Id="rId4" Type="http://schemas.openxmlformats.org/officeDocument/2006/relationships/diagramQuickStyle" Target="../diagrams/quickStyle9.xml"/><Relationship Id="rId9" Type="http://schemas.openxmlformats.org/officeDocument/2006/relationships/image" Target="../media/image89.png"/></Relationships>
</file>

<file path=ppt/slides/_rels/slide68.xml.rels><?xml version="1.0" encoding="UTF-8" standalone="yes"?>
<Relationships xmlns="http://schemas.openxmlformats.org/package/2006/relationships"><Relationship Id="rId8" Type="http://schemas.openxmlformats.org/officeDocument/2006/relationships/image" Target="../media/image88.png"/><Relationship Id="rId13" Type="http://schemas.openxmlformats.org/officeDocument/2006/relationships/image" Target="../media/image99.jpeg"/><Relationship Id="rId3" Type="http://schemas.openxmlformats.org/officeDocument/2006/relationships/image" Target="../media/image92.png"/><Relationship Id="rId7" Type="http://schemas.openxmlformats.org/officeDocument/2006/relationships/image" Target="../media/image87.jpg"/><Relationship Id="rId12" Type="http://schemas.openxmlformats.org/officeDocument/2006/relationships/image" Target="../media/image98.png"/><Relationship Id="rId2" Type="http://schemas.openxmlformats.org/officeDocument/2006/relationships/image" Target="../media/image91.png"/><Relationship Id="rId1" Type="http://schemas.openxmlformats.org/officeDocument/2006/relationships/slideLayout" Target="../slideLayouts/slideLayout2.xml"/><Relationship Id="rId6" Type="http://schemas.openxmlformats.org/officeDocument/2006/relationships/image" Target="../media/image95.jpeg"/><Relationship Id="rId11" Type="http://schemas.openxmlformats.org/officeDocument/2006/relationships/image" Target="../media/image97.png"/><Relationship Id="rId5" Type="http://schemas.openxmlformats.org/officeDocument/2006/relationships/image" Target="../media/image94.png"/><Relationship Id="rId10" Type="http://schemas.openxmlformats.org/officeDocument/2006/relationships/image" Target="../media/image96.png"/><Relationship Id="rId4" Type="http://schemas.openxmlformats.org/officeDocument/2006/relationships/image" Target="../media/image93.jpg"/><Relationship Id="rId9" Type="http://schemas.openxmlformats.org/officeDocument/2006/relationships/image" Target="../media/image89.png"/><Relationship Id="rId14" Type="http://schemas.openxmlformats.org/officeDocument/2006/relationships/image" Target="../media/image100.jpeg"/></Relationships>
</file>

<file path=ppt/slides/_rels/slide69.xml.rels><?xml version="1.0" encoding="UTF-8" standalone="yes"?>
<Relationships xmlns="http://schemas.openxmlformats.org/package/2006/relationships"><Relationship Id="rId3" Type="http://schemas.openxmlformats.org/officeDocument/2006/relationships/image" Target="../media/image102.jpg"/><Relationship Id="rId2" Type="http://schemas.openxmlformats.org/officeDocument/2006/relationships/image" Target="../media/image101.png"/><Relationship Id="rId1" Type="http://schemas.openxmlformats.org/officeDocument/2006/relationships/slideLayout" Target="../slideLayouts/slideLayout2.xml"/><Relationship Id="rId4" Type="http://schemas.openxmlformats.org/officeDocument/2006/relationships/image" Target="../media/image103.png"/></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8" Type="http://schemas.openxmlformats.org/officeDocument/2006/relationships/image" Target="../media/image108.png"/><Relationship Id="rId13" Type="http://schemas.openxmlformats.org/officeDocument/2006/relationships/image" Target="../media/image113.png"/><Relationship Id="rId3" Type="http://schemas.openxmlformats.org/officeDocument/2006/relationships/image" Target="../media/image102.jpg"/><Relationship Id="rId7" Type="http://schemas.openxmlformats.org/officeDocument/2006/relationships/image" Target="../media/image107.png"/><Relationship Id="rId12" Type="http://schemas.openxmlformats.org/officeDocument/2006/relationships/image" Target="../media/image112.png"/><Relationship Id="rId2" Type="http://schemas.openxmlformats.org/officeDocument/2006/relationships/image" Target="../media/image104.png"/><Relationship Id="rId16" Type="http://schemas.openxmlformats.org/officeDocument/2006/relationships/image" Target="../media/image116.jpeg"/><Relationship Id="rId1" Type="http://schemas.openxmlformats.org/officeDocument/2006/relationships/slideLayout" Target="../slideLayouts/slideLayout2.xml"/><Relationship Id="rId6" Type="http://schemas.openxmlformats.org/officeDocument/2006/relationships/image" Target="../media/image106.png"/><Relationship Id="rId11" Type="http://schemas.openxmlformats.org/officeDocument/2006/relationships/image" Target="../media/image111.png"/><Relationship Id="rId5" Type="http://schemas.openxmlformats.org/officeDocument/2006/relationships/image" Target="../media/image105.png"/><Relationship Id="rId15" Type="http://schemas.openxmlformats.org/officeDocument/2006/relationships/image" Target="../media/image115.jpeg"/><Relationship Id="rId10" Type="http://schemas.openxmlformats.org/officeDocument/2006/relationships/image" Target="../media/image110.png"/><Relationship Id="rId4" Type="http://schemas.openxmlformats.org/officeDocument/2006/relationships/image" Target="../media/image103.png"/><Relationship Id="rId9" Type="http://schemas.openxmlformats.org/officeDocument/2006/relationships/image" Target="../media/image109.png"/><Relationship Id="rId14" Type="http://schemas.openxmlformats.org/officeDocument/2006/relationships/image" Target="../media/image114.png"/></Relationships>
</file>

<file path=ppt/slides/_rels/slide71.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image" Target="../media/image118.jpeg"/><Relationship Id="rId7" Type="http://schemas.openxmlformats.org/officeDocument/2006/relationships/image" Target="../media/image122.png"/><Relationship Id="rId2" Type="http://schemas.openxmlformats.org/officeDocument/2006/relationships/image" Target="../media/image117.jpeg"/><Relationship Id="rId1" Type="http://schemas.openxmlformats.org/officeDocument/2006/relationships/slideLayout" Target="../slideLayouts/slideLayout2.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jp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125.png"/><Relationship Id="rId7" Type="http://schemas.openxmlformats.org/officeDocument/2006/relationships/image" Target="../media/image129.png"/><Relationship Id="rId12" Type="http://schemas.openxmlformats.org/officeDocument/2006/relationships/image" Target="../media/image133.png"/><Relationship Id="rId2" Type="http://schemas.openxmlformats.org/officeDocument/2006/relationships/image" Target="../media/image124.png"/><Relationship Id="rId1" Type="http://schemas.openxmlformats.org/officeDocument/2006/relationships/slideLayout" Target="../slideLayouts/slideLayout2.xml"/><Relationship Id="rId6" Type="http://schemas.openxmlformats.org/officeDocument/2006/relationships/image" Target="../media/image128.png"/><Relationship Id="rId11" Type="http://schemas.openxmlformats.org/officeDocument/2006/relationships/image" Target="../media/image132.png"/><Relationship Id="rId5" Type="http://schemas.openxmlformats.org/officeDocument/2006/relationships/image" Target="../media/image127.jpeg"/><Relationship Id="rId10" Type="http://schemas.openxmlformats.org/officeDocument/2006/relationships/image" Target="../media/image131.png"/><Relationship Id="rId4" Type="http://schemas.openxmlformats.org/officeDocument/2006/relationships/image" Target="../media/image126.png"/><Relationship Id="rId9" Type="http://schemas.openxmlformats.org/officeDocument/2006/relationships/image" Target="../media/image130.png"/></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83.gif"/><Relationship Id="rId7" Type="http://schemas.openxmlformats.org/officeDocument/2006/relationships/image" Target="../media/image136.png"/><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image" Target="../media/image135.png"/><Relationship Id="rId5" Type="http://schemas.openxmlformats.org/officeDocument/2006/relationships/image" Target="../media/image86.png"/><Relationship Id="rId4" Type="http://schemas.openxmlformats.org/officeDocument/2006/relationships/image" Target="../media/image84.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247719"/>
            <a:ext cx="9144000" cy="2387600"/>
          </a:xfrm>
        </p:spPr>
        <p:txBody>
          <a:bodyPr/>
          <a:lstStyle/>
          <a:p>
            <a:r>
              <a:rPr lang="zh-TW" altLang="en-US" dirty="0"/>
              <a:t>數位經濟</a:t>
            </a:r>
            <a:r>
              <a:rPr lang="en-US" altLang="zh-TW" dirty="0"/>
              <a:t>:</a:t>
            </a:r>
            <a:r>
              <a:rPr lang="zh-TW" altLang="en-US" dirty="0"/>
              <a:t>創新與競爭模式</a:t>
            </a:r>
            <a:endParaRPr lang="en-US" dirty="0"/>
          </a:p>
        </p:txBody>
      </p:sp>
      <p:sp>
        <p:nvSpPr>
          <p:cNvPr id="3" name="副標題 2"/>
          <p:cNvSpPr>
            <a:spLocks noGrp="1"/>
          </p:cNvSpPr>
          <p:nvPr>
            <p:ph type="subTitle" idx="1"/>
          </p:nvPr>
        </p:nvSpPr>
        <p:spPr>
          <a:xfrm>
            <a:off x="1524000" y="3761064"/>
            <a:ext cx="9144000" cy="1655762"/>
          </a:xfrm>
        </p:spPr>
        <p:txBody>
          <a:bodyPr>
            <a:normAutofit lnSpcReduction="10000"/>
          </a:bodyPr>
          <a:lstStyle/>
          <a:p>
            <a:r>
              <a:rPr lang="zh-TW" altLang="en-US" sz="3600" dirty="0"/>
              <a:t>李永銘 博士</a:t>
            </a:r>
            <a:endParaRPr lang="en-US" altLang="zh-TW" sz="3600" dirty="0"/>
          </a:p>
          <a:p>
            <a:endParaRPr lang="en-US" altLang="zh-TW" sz="3600" dirty="0"/>
          </a:p>
          <a:p>
            <a:r>
              <a:rPr lang="zh-TW" altLang="en-US" sz="2800"/>
              <a:t>國立陽明交通</a:t>
            </a:r>
            <a:r>
              <a:rPr lang="zh-TW" altLang="en-US" sz="2800" dirty="0"/>
              <a:t>大學資訊管理</a:t>
            </a:r>
            <a:r>
              <a:rPr lang="zh-TW" altLang="en-US" sz="2800"/>
              <a:t>研究所 特聘教授</a:t>
            </a:r>
            <a:endParaRPr lang="en-US" sz="2800" dirty="0"/>
          </a:p>
        </p:txBody>
      </p:sp>
    </p:spTree>
    <p:extLst>
      <p:ext uri="{BB962C8B-B14F-4D97-AF65-F5344CB8AC3E}">
        <p14:creationId xmlns:p14="http://schemas.microsoft.com/office/powerpoint/2010/main" val="36109351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lvl="2"/>
            <a:r>
              <a:rPr lang="zh-TW" altLang="en-US" sz="3600" dirty="0">
                <a:latin typeface="Times New Roman" panose="02020603050405020304" pitchFamily="18" charset="0"/>
                <a:cs typeface="Times New Roman" panose="02020603050405020304" pitchFamily="18" charset="0"/>
              </a:rPr>
              <a:t>創新設計</a:t>
            </a:r>
            <a: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t> － </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Business Model Canvas (</a:t>
            </a:r>
            <a:r>
              <a:rPr lang="en-US" altLang="zh-TW" sz="3600" dirty="0" err="1">
                <a:latin typeface="Times New Roman" panose="02020603050405020304" pitchFamily="18" charset="0"/>
                <a:ea typeface="標楷體" panose="03000509000000000000" pitchFamily="65" charset="-120"/>
                <a:cs typeface="Times New Roman" panose="02020603050405020304" pitchFamily="18" charset="0"/>
              </a:rPr>
              <a:t>Osterwalder</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 &amp; </a:t>
            </a:r>
            <a:r>
              <a:rPr lang="en-US" altLang="zh-TW" sz="3600" dirty="0" err="1">
                <a:latin typeface="Times New Roman" panose="02020603050405020304" pitchFamily="18" charset="0"/>
                <a:ea typeface="標楷體" panose="03000509000000000000" pitchFamily="65" charset="-120"/>
                <a:cs typeface="Times New Roman" panose="02020603050405020304" pitchFamily="18" charset="0"/>
              </a:rPr>
              <a:t>Pigneur</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 2010)</a:t>
            </a:r>
            <a:b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br>
            <a:endParaRPr lang="zh-TW" altLang="en-US" sz="36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pPr>
              <a:defRPr/>
            </a:pPr>
            <a:fld id="{C7601ABB-3416-4630-9E71-C708FAACC474}" type="slidenum">
              <a:rPr lang="zh-TW" altLang="en-US" smtClean="0"/>
              <a:pPr>
                <a:defRPr/>
              </a:pPr>
              <a:t>10</a:t>
            </a:fld>
            <a:endParaRPr lang="en-US" altLang="zh-TW"/>
          </a:p>
        </p:txBody>
      </p:sp>
      <p:pic>
        <p:nvPicPr>
          <p:cNvPr id="7" name="內容版面配置區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03512" y="1340768"/>
            <a:ext cx="8756526" cy="4824536"/>
          </a:xfrm>
        </p:spPr>
      </p:pic>
      <p:sp>
        <p:nvSpPr>
          <p:cNvPr id="3" name="文字方塊 2"/>
          <p:cNvSpPr txBox="1"/>
          <p:nvPr/>
        </p:nvSpPr>
        <p:spPr>
          <a:xfrm>
            <a:off x="6081775" y="5949281"/>
            <a:ext cx="4608512" cy="584775"/>
          </a:xfrm>
          <a:prstGeom prst="rect">
            <a:avLst/>
          </a:prstGeom>
          <a:noFill/>
        </p:spPr>
        <p:txBody>
          <a:bodyPr wrap="square" rtlCol="0">
            <a:spAutoFit/>
          </a:bodyPr>
          <a:lstStyle/>
          <a:p>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資料來源：</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Business Model</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Generation</a:t>
            </a:r>
          </a:p>
          <a:p>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作者：</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 Alexander </a:t>
            </a:r>
            <a:r>
              <a:rPr lang="en-US" altLang="zh-TW" sz="1600" dirty="0" err="1">
                <a:latin typeface="Times New Roman" panose="02020603050405020304" pitchFamily="18" charset="0"/>
                <a:ea typeface="標楷體" panose="03000509000000000000" pitchFamily="65" charset="-120"/>
                <a:cs typeface="Times New Roman" panose="02020603050405020304" pitchFamily="18" charset="0"/>
              </a:rPr>
              <a:t>Osterwalder,Yves</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dirty="0" err="1">
                <a:latin typeface="Times New Roman" panose="02020603050405020304" pitchFamily="18" charset="0"/>
                <a:ea typeface="標楷體" panose="03000509000000000000" pitchFamily="65" charset="-120"/>
                <a:cs typeface="Times New Roman" panose="02020603050405020304" pitchFamily="18" charset="0"/>
              </a:rPr>
              <a:t>Pigneur</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 2010</a:t>
            </a:r>
            <a:endParaRPr lang="zh-TW" altLang="en-US" sz="1600"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057674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標題 1"/>
          <p:cNvSpPr>
            <a:spLocks noGrp="1"/>
          </p:cNvSpPr>
          <p:nvPr>
            <p:ph type="title"/>
          </p:nvPr>
        </p:nvSpPr>
        <p:spPr>
          <a:xfrm>
            <a:off x="609600" y="274638"/>
            <a:ext cx="10972800" cy="1143000"/>
          </a:xfrm>
        </p:spPr>
        <p:txBody>
          <a:bodyPr>
            <a:normAutofit/>
          </a:bodyPr>
          <a:lstStyle/>
          <a:p>
            <a:r>
              <a:rPr lang="zh-TW" altLang="en-US" sz="3600" dirty="0"/>
              <a:t>商業模式創新的經濟邏輯</a:t>
            </a:r>
            <a:r>
              <a:rPr lang="en-US" altLang="zh-TW" sz="3600" dirty="0"/>
              <a:t>: VPRC </a:t>
            </a:r>
            <a:r>
              <a:rPr lang="zh-TW" altLang="en-US" sz="3600" dirty="0"/>
              <a:t>模型 </a:t>
            </a:r>
            <a:r>
              <a:rPr lang="zh-TW" altLang="en-US" sz="3600" dirty="0">
                <a:latin typeface="Times New Roman" panose="02020603050405020304" pitchFamily="18" charset="0"/>
                <a:cs typeface="Times New Roman" panose="02020603050405020304" pitchFamily="18" charset="0"/>
              </a:rPr>
              <a:t>（李永銘，</a:t>
            </a:r>
            <a:r>
              <a:rPr lang="en-US" altLang="zh-TW" sz="3600" dirty="0">
                <a:latin typeface="Times New Roman" panose="02020603050405020304" pitchFamily="18" charset="0"/>
                <a:cs typeface="Times New Roman" panose="02020603050405020304" pitchFamily="18" charset="0"/>
              </a:rPr>
              <a:t>2011</a:t>
            </a:r>
            <a:r>
              <a:rPr lang="zh-TW" altLang="en-US" sz="3600" dirty="0">
                <a:latin typeface="Times New Roman" panose="02020603050405020304" pitchFamily="18" charset="0"/>
                <a:cs typeface="Times New Roman" panose="02020603050405020304" pitchFamily="18" charset="0"/>
              </a:rPr>
              <a:t>）</a:t>
            </a:r>
            <a:endParaRPr lang="zh-TW" altLang="en-US" sz="3600" dirty="0"/>
          </a:p>
        </p:txBody>
      </p:sp>
      <p:sp>
        <p:nvSpPr>
          <p:cNvPr id="4" name="頁尾版面配置區 3"/>
          <p:cNvSpPr>
            <a:spLocks noGrp="1"/>
          </p:cNvSpPr>
          <p:nvPr>
            <p:ph type="ftr" sz="quarter" idx="11"/>
          </p:nvPr>
        </p:nvSpPr>
        <p:spPr>
          <a:xfrm>
            <a:off x="133863" y="6478310"/>
            <a:ext cx="11545867" cy="379690"/>
          </a:xfrm>
        </p:spPr>
        <p:txBody>
          <a:bodyPr/>
          <a:lstStyle/>
          <a:p>
            <a:r>
              <a:rPr lang="en-US" altLang="zh-TW" dirty="0"/>
              <a:t>《2017</a:t>
            </a:r>
            <a:r>
              <a:rPr lang="zh-TW" altLang="en-US" dirty="0"/>
              <a:t>數位金融</a:t>
            </a:r>
            <a:r>
              <a:rPr lang="en-US" altLang="zh-TW" dirty="0"/>
              <a:t>》                                                                                                                                             </a:t>
            </a:r>
            <a:r>
              <a:rPr lang="zh-TW" altLang="en-US" dirty="0"/>
              <a:t>	</a:t>
            </a:r>
            <a:r>
              <a:rPr lang="en-US" altLang="zh-TW" dirty="0"/>
              <a:t>NCTU.IIM.IEBI Lab</a:t>
            </a:r>
            <a:endParaRPr lang="zh-TW" altLang="en-US" dirty="0"/>
          </a:p>
        </p:txBody>
      </p:sp>
      <p:sp>
        <p:nvSpPr>
          <p:cNvPr id="5" name="投影片編號版面配置區 4"/>
          <p:cNvSpPr>
            <a:spLocks noGrp="1"/>
          </p:cNvSpPr>
          <p:nvPr>
            <p:ph type="sldNum" sz="quarter" idx="12"/>
          </p:nvPr>
        </p:nvSpPr>
        <p:spPr>
          <a:xfrm>
            <a:off x="9325232" y="6478310"/>
            <a:ext cx="2743200" cy="365125"/>
          </a:xfrm>
        </p:spPr>
        <p:txBody>
          <a:bodyPr/>
          <a:lstStyle/>
          <a:p>
            <a:r>
              <a:rPr lang="en-US" altLang="zh-TW" dirty="0"/>
              <a:t>32</a:t>
            </a:r>
            <a:endParaRPr lang="zh-TW" altLang="en-US" dirty="0"/>
          </a:p>
        </p:txBody>
      </p:sp>
      <p:grpSp>
        <p:nvGrpSpPr>
          <p:cNvPr id="7" name="群組 6">
            <a:extLst>
              <a:ext uri="{FF2B5EF4-FFF2-40B4-BE49-F238E27FC236}">
                <a16:creationId xmlns:a16="http://schemas.microsoft.com/office/drawing/2014/main" id="{463A0735-A112-47E4-8853-DEE5729A6F37}"/>
              </a:ext>
            </a:extLst>
          </p:cNvPr>
          <p:cNvGrpSpPr/>
          <p:nvPr/>
        </p:nvGrpSpPr>
        <p:grpSpPr>
          <a:xfrm>
            <a:off x="1184048" y="1038421"/>
            <a:ext cx="8761336" cy="5172761"/>
            <a:chOff x="1744838" y="964084"/>
            <a:chExt cx="8346963" cy="5900504"/>
          </a:xfrm>
        </p:grpSpPr>
        <p:grpSp>
          <p:nvGrpSpPr>
            <p:cNvPr id="8" name="群組 7">
              <a:extLst>
                <a:ext uri="{FF2B5EF4-FFF2-40B4-BE49-F238E27FC236}">
                  <a16:creationId xmlns:a16="http://schemas.microsoft.com/office/drawing/2014/main" id="{18A17CBF-7B9A-4F4F-8B65-7C95E0A46ECA}"/>
                </a:ext>
              </a:extLst>
            </p:cNvPr>
            <p:cNvGrpSpPr/>
            <p:nvPr/>
          </p:nvGrpSpPr>
          <p:grpSpPr>
            <a:xfrm>
              <a:off x="1744838" y="964084"/>
              <a:ext cx="8346963" cy="5900504"/>
              <a:chOff x="1744838" y="964084"/>
              <a:chExt cx="8346963" cy="5900504"/>
            </a:xfrm>
          </p:grpSpPr>
          <p:pic>
            <p:nvPicPr>
              <p:cNvPr id="10" name="圖片 9">
                <a:extLst>
                  <a:ext uri="{FF2B5EF4-FFF2-40B4-BE49-F238E27FC236}">
                    <a16:creationId xmlns:a16="http://schemas.microsoft.com/office/drawing/2014/main" id="{F8A24A4E-5913-4A29-8CC3-D14963638F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44838" y="964084"/>
                <a:ext cx="8346963" cy="5900504"/>
              </a:xfrm>
              <a:prstGeom prst="rect">
                <a:avLst/>
              </a:prstGeom>
            </p:spPr>
          </p:pic>
          <p:sp>
            <p:nvSpPr>
              <p:cNvPr id="11" name="文字方塊 10">
                <a:extLst>
                  <a:ext uri="{FF2B5EF4-FFF2-40B4-BE49-F238E27FC236}">
                    <a16:creationId xmlns:a16="http://schemas.microsoft.com/office/drawing/2014/main" id="{84624DFF-1E95-4826-BBE3-2F0C3F911346}"/>
                  </a:ext>
                </a:extLst>
              </p:cNvPr>
              <p:cNvSpPr txBox="1"/>
              <p:nvPr/>
            </p:nvSpPr>
            <p:spPr>
              <a:xfrm>
                <a:off x="3720592" y="2216133"/>
                <a:ext cx="593447" cy="334589"/>
              </a:xfrm>
              <a:prstGeom prst="rect">
                <a:avLst/>
              </a:prstGeom>
              <a:noFill/>
            </p:spPr>
            <p:txBody>
              <a:bodyPr wrap="none" rtlCol="0">
                <a:spAutoFit/>
              </a:bodyPr>
              <a:lstStyle/>
              <a:p>
                <a:r>
                  <a:rPr lang="zh-TW" altLang="en-US" sz="1600" b="1" dirty="0">
                    <a:latin typeface="微軟正黑體" panose="020B0604030504040204" pitchFamily="34" charset="-120"/>
                    <a:ea typeface="微軟正黑體" panose="020B0604030504040204" pitchFamily="34" charset="-120"/>
                  </a:rPr>
                  <a:t>價值</a:t>
                </a:r>
              </a:p>
            </p:txBody>
          </p:sp>
          <p:sp>
            <p:nvSpPr>
              <p:cNvPr id="12" name="文字方塊 11">
                <a:extLst>
                  <a:ext uri="{FF2B5EF4-FFF2-40B4-BE49-F238E27FC236}">
                    <a16:creationId xmlns:a16="http://schemas.microsoft.com/office/drawing/2014/main" id="{69B432A6-4F78-4035-8AD4-7954434A030C}"/>
                  </a:ext>
                </a:extLst>
              </p:cNvPr>
              <p:cNvSpPr txBox="1"/>
              <p:nvPr/>
            </p:nvSpPr>
            <p:spPr>
              <a:xfrm>
                <a:off x="7446962" y="2207168"/>
                <a:ext cx="593447" cy="334589"/>
              </a:xfrm>
              <a:prstGeom prst="rect">
                <a:avLst/>
              </a:prstGeom>
              <a:noFill/>
            </p:spPr>
            <p:txBody>
              <a:bodyPr wrap="none" rtlCol="0">
                <a:spAutoFit/>
              </a:bodyPr>
              <a:lstStyle/>
              <a:p>
                <a:r>
                  <a:rPr lang="zh-TW" altLang="en-US" sz="1600" b="1" dirty="0">
                    <a:latin typeface="微軟正黑體" panose="020B0604030504040204" pitchFamily="34" charset="-120"/>
                    <a:ea typeface="微軟正黑體" panose="020B0604030504040204" pitchFamily="34" charset="-120"/>
                  </a:rPr>
                  <a:t>營收</a:t>
                </a:r>
              </a:p>
            </p:txBody>
          </p:sp>
          <p:sp>
            <p:nvSpPr>
              <p:cNvPr id="13" name="文字方塊 12">
                <a:extLst>
                  <a:ext uri="{FF2B5EF4-FFF2-40B4-BE49-F238E27FC236}">
                    <a16:creationId xmlns:a16="http://schemas.microsoft.com/office/drawing/2014/main" id="{F8B7985C-9ADC-4656-B1DF-BAD6D959B921}"/>
                  </a:ext>
                </a:extLst>
              </p:cNvPr>
              <p:cNvSpPr txBox="1"/>
              <p:nvPr/>
            </p:nvSpPr>
            <p:spPr>
              <a:xfrm>
                <a:off x="7743685" y="5392463"/>
                <a:ext cx="593447" cy="334589"/>
              </a:xfrm>
              <a:prstGeom prst="rect">
                <a:avLst/>
              </a:prstGeom>
              <a:noFill/>
            </p:spPr>
            <p:txBody>
              <a:bodyPr wrap="none" rtlCol="0">
                <a:spAutoFit/>
              </a:bodyPr>
              <a:lstStyle/>
              <a:p>
                <a:r>
                  <a:rPr lang="zh-TW" altLang="en-US" sz="1600" b="1" dirty="0">
                    <a:latin typeface="微軟正黑體" panose="020B0604030504040204" pitchFamily="34" charset="-120"/>
                    <a:ea typeface="微軟正黑體" panose="020B0604030504040204" pitchFamily="34" charset="-120"/>
                  </a:rPr>
                  <a:t>成本</a:t>
                </a:r>
              </a:p>
            </p:txBody>
          </p:sp>
          <p:sp>
            <p:nvSpPr>
              <p:cNvPr id="14" name="文字方塊 13">
                <a:extLst>
                  <a:ext uri="{FF2B5EF4-FFF2-40B4-BE49-F238E27FC236}">
                    <a16:creationId xmlns:a16="http://schemas.microsoft.com/office/drawing/2014/main" id="{6BB421D9-6F99-49AB-8A6A-2498C32DF6DB}"/>
                  </a:ext>
                </a:extLst>
              </p:cNvPr>
              <p:cNvSpPr txBox="1"/>
              <p:nvPr/>
            </p:nvSpPr>
            <p:spPr>
              <a:xfrm>
                <a:off x="3720592" y="5403392"/>
                <a:ext cx="593447" cy="334589"/>
              </a:xfrm>
              <a:prstGeom prst="rect">
                <a:avLst/>
              </a:prstGeom>
              <a:noFill/>
            </p:spPr>
            <p:txBody>
              <a:bodyPr wrap="none" rtlCol="0">
                <a:spAutoFit/>
              </a:bodyPr>
              <a:lstStyle/>
              <a:p>
                <a:r>
                  <a:rPr lang="zh-TW" altLang="en-US" sz="1600" b="1" dirty="0">
                    <a:latin typeface="微軟正黑體" panose="020B0604030504040204" pitchFamily="34" charset="-120"/>
                    <a:ea typeface="微軟正黑體" panose="020B0604030504040204" pitchFamily="34" charset="-120"/>
                  </a:rPr>
                  <a:t>代價</a:t>
                </a:r>
              </a:p>
            </p:txBody>
          </p:sp>
        </p:grpSp>
        <p:sp>
          <p:nvSpPr>
            <p:cNvPr id="9" name="文字方塊 8">
              <a:extLst>
                <a:ext uri="{FF2B5EF4-FFF2-40B4-BE49-F238E27FC236}">
                  <a16:creationId xmlns:a16="http://schemas.microsoft.com/office/drawing/2014/main" id="{9F772269-F7A5-4540-BBB8-1A104706C19F}"/>
                </a:ext>
              </a:extLst>
            </p:cNvPr>
            <p:cNvSpPr txBox="1"/>
            <p:nvPr/>
          </p:nvSpPr>
          <p:spPr>
            <a:xfrm>
              <a:off x="6214155" y="3552852"/>
              <a:ext cx="593447" cy="334589"/>
            </a:xfrm>
            <a:prstGeom prst="rect">
              <a:avLst/>
            </a:prstGeom>
            <a:noFill/>
          </p:spPr>
          <p:txBody>
            <a:bodyPr wrap="none" rtlCol="0">
              <a:spAutoFit/>
            </a:bodyPr>
            <a:lstStyle/>
            <a:p>
              <a:r>
                <a:rPr lang="zh-TW" altLang="en-US" sz="1600" b="1" dirty="0">
                  <a:latin typeface="微軟正黑體" panose="020B0604030504040204" pitchFamily="34" charset="-120"/>
                  <a:ea typeface="微軟正黑體" panose="020B0604030504040204" pitchFamily="34" charset="-120"/>
                </a:rPr>
                <a:t>創新</a:t>
              </a:r>
            </a:p>
          </p:txBody>
        </p:sp>
      </p:grpSp>
    </p:spTree>
    <p:extLst>
      <p:ext uri="{BB962C8B-B14F-4D97-AF65-F5344CB8AC3E}">
        <p14:creationId xmlns:p14="http://schemas.microsoft.com/office/powerpoint/2010/main" val="1284693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37930" y="438036"/>
            <a:ext cx="11569148" cy="1066800"/>
          </a:xfrm>
        </p:spPr>
        <p:txBody>
          <a:bodyPr>
            <a:noAutofit/>
          </a:bodyPr>
          <a:lstStyle/>
          <a:p>
            <a:r>
              <a:rPr lang="zh-TW" altLang="en-US" sz="3600" dirty="0">
                <a:latin typeface="Times New Roman" panose="02020603050405020304" pitchFamily="18" charset="0"/>
                <a:cs typeface="Times New Roman" panose="02020603050405020304" pitchFamily="18" charset="0"/>
              </a:rPr>
              <a:t>創新經濟學－ </a:t>
            </a:r>
            <a:r>
              <a:rPr lang="en-US" altLang="zh-TW" sz="3600" dirty="0">
                <a:latin typeface="Times New Roman" panose="02020603050405020304" pitchFamily="18" charset="0"/>
                <a:cs typeface="Times New Roman" panose="02020603050405020304" pitchFamily="18" charset="0"/>
              </a:rPr>
              <a:t>VPRC Model</a:t>
            </a:r>
            <a:endParaRPr lang="zh-TW" altLang="en-US" sz="3600"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pPr>
              <a:defRPr/>
            </a:pPr>
            <a:fld id="{C7601ABB-3416-4630-9E71-C708FAACC474}" type="slidenum">
              <a:rPr lang="zh-TW" altLang="en-US" smtClean="0"/>
              <a:pPr>
                <a:defRPr/>
              </a:pPr>
              <a:t>12</a:t>
            </a:fld>
            <a:endParaRPr lang="en-US" altLang="zh-TW"/>
          </a:p>
        </p:txBody>
      </p:sp>
      <p:sp>
        <p:nvSpPr>
          <p:cNvPr id="6" name="文字方塊 5"/>
          <p:cNvSpPr txBox="1"/>
          <p:nvPr/>
        </p:nvSpPr>
        <p:spPr>
          <a:xfrm>
            <a:off x="7056961" y="6165304"/>
            <a:ext cx="3407728" cy="369332"/>
          </a:xfrm>
          <a:prstGeom prst="rect">
            <a:avLst/>
          </a:prstGeom>
          <a:noFill/>
        </p:spPr>
        <p:txBody>
          <a:bodyPr wrap="non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資料來源：</a:t>
            </a:r>
            <a:r>
              <a:rPr lang="zh-TW" altLang="zh-TW"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李永銘博士，</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2011</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矩形 2"/>
          <p:cNvSpPr/>
          <p:nvPr/>
        </p:nvSpPr>
        <p:spPr>
          <a:xfrm>
            <a:off x="417224" y="1394641"/>
            <a:ext cx="11125199" cy="707886"/>
          </a:xfrm>
          <a:prstGeom prst="rect">
            <a:avLst/>
          </a:prstGeom>
        </p:spPr>
        <p:txBody>
          <a:bodyPr wrap="square">
            <a:spAutoFit/>
          </a:bodyPr>
          <a:lstStyle/>
          <a:p>
            <a:pPr lvl="1"/>
            <a:r>
              <a:rPr lang="en-US" sz="2000" dirty="0">
                <a:latin typeface="微軟正黑體" pitchFamily="34" charset="-120"/>
                <a:ea typeface="微軟正黑體" pitchFamily="34" charset="-120"/>
              </a:rPr>
              <a:t>VPRC</a:t>
            </a:r>
            <a:r>
              <a:rPr lang="zh-TW" altLang="en-US" sz="2000" dirty="0">
                <a:latin typeface="微軟正黑體" pitchFamily="34" charset="-120"/>
                <a:ea typeface="微軟正黑體" pitchFamily="34" charset="-120"/>
              </a:rPr>
              <a:t>創新策略模型，用來分析一項</a:t>
            </a:r>
            <a:r>
              <a:rPr lang="zh-TW" altLang="en-US" sz="2000" b="1" u="sng" dirty="0">
                <a:latin typeface="微軟正黑體" pitchFamily="34" charset="-120"/>
                <a:ea typeface="微軟正黑體" pitchFamily="34" charset="-120"/>
              </a:rPr>
              <a:t>創新</a:t>
            </a:r>
            <a:r>
              <a:rPr lang="zh-TW" altLang="en-US" sz="2000" dirty="0">
                <a:latin typeface="微軟正黑體" pitchFamily="34" charset="-120"/>
                <a:ea typeface="微軟正黑體" pitchFamily="34" charset="-120"/>
              </a:rPr>
              <a:t>產品或服務的成功可能性，</a:t>
            </a:r>
            <a:r>
              <a:rPr lang="zh-TW" altLang="en-US" sz="2000" b="1" u="sng" dirty="0">
                <a:latin typeface="微軟正黑體" pitchFamily="34" charset="-120"/>
                <a:ea typeface="微軟正黑體" pitchFamily="34" charset="-120"/>
              </a:rPr>
              <a:t>評量</a:t>
            </a:r>
            <a:r>
              <a:rPr lang="zh-TW" altLang="en-US" sz="2000" dirty="0">
                <a:latin typeface="微軟正黑體" pitchFamily="34" charset="-120"/>
                <a:ea typeface="微軟正黑體" pitchFamily="34" charset="-120"/>
              </a:rPr>
              <a:t>創新改變，對消費者與生產者在</a:t>
            </a:r>
            <a:r>
              <a:rPr lang="zh-TW" altLang="en-US" sz="2000" b="1" u="sng" dirty="0">
                <a:latin typeface="微軟正黑體" pitchFamily="34" charset="-120"/>
                <a:ea typeface="微軟正黑體" pitchFamily="34" charset="-120"/>
              </a:rPr>
              <a:t>價值創新</a:t>
            </a:r>
            <a:r>
              <a:rPr lang="zh-TW" altLang="en-US" sz="2000" dirty="0">
                <a:latin typeface="微軟正黑體" pitchFamily="34" charset="-120"/>
                <a:ea typeface="微軟正黑體" pitchFamily="34" charset="-120"/>
              </a:rPr>
              <a:t>與</a:t>
            </a:r>
            <a:r>
              <a:rPr lang="zh-TW" altLang="en-US" sz="2000" b="1" u="sng" dirty="0">
                <a:latin typeface="微軟正黑體" pitchFamily="34" charset="-120"/>
                <a:ea typeface="微軟正黑體" pitchFamily="34" charset="-120"/>
              </a:rPr>
              <a:t>效率提升</a:t>
            </a:r>
            <a:r>
              <a:rPr lang="zh-TW" altLang="en-US" sz="2000" dirty="0">
                <a:latin typeface="微軟正黑體" pitchFamily="34" charset="-120"/>
                <a:ea typeface="微軟正黑體" pitchFamily="34" charset="-120"/>
              </a:rPr>
              <a:t>的影響。</a:t>
            </a:r>
            <a:endParaRPr lang="zh-TW" altLang="en-US" sz="2000" b="1" dirty="0">
              <a:latin typeface="微軟正黑體" pitchFamily="34" charset="-120"/>
              <a:ea typeface="微軟正黑體" pitchFamily="34" charset="-120"/>
            </a:endParaRPr>
          </a:p>
        </p:txBody>
      </p:sp>
      <p:pic>
        <p:nvPicPr>
          <p:cNvPr id="7" name="圖片 6">
            <a:extLst>
              <a:ext uri="{FF2B5EF4-FFF2-40B4-BE49-F238E27FC236}">
                <a16:creationId xmlns:a16="http://schemas.microsoft.com/office/drawing/2014/main" id="{6473853F-1747-4E25-82E1-FB1A434F2F29}"/>
              </a:ext>
            </a:extLst>
          </p:cNvPr>
          <p:cNvPicPr>
            <a:picLocks noChangeAspect="1"/>
          </p:cNvPicPr>
          <p:nvPr/>
        </p:nvPicPr>
        <p:blipFill rotWithShape="1">
          <a:blip r:embed="rId3"/>
          <a:srcRect l="8750" t="1235" r="1111" b="7074"/>
          <a:stretch/>
        </p:blipFill>
        <p:spPr>
          <a:xfrm>
            <a:off x="2003271" y="1957467"/>
            <a:ext cx="7520873" cy="4303360"/>
          </a:xfrm>
          <a:prstGeom prst="rect">
            <a:avLst/>
          </a:prstGeom>
        </p:spPr>
      </p:pic>
    </p:spTree>
    <p:extLst>
      <p:ext uri="{BB962C8B-B14F-4D97-AF65-F5344CB8AC3E}">
        <p14:creationId xmlns:p14="http://schemas.microsoft.com/office/powerpoint/2010/main" val="1469932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latin typeface="Times New Roman" panose="02020603050405020304" pitchFamily="18" charset="0"/>
                <a:ea typeface="微軟正黑體" panose="020B0604030504040204" pitchFamily="34" charset="-120"/>
                <a:cs typeface="Times New Roman" panose="02020603050405020304" pitchFamily="18" charset="0"/>
              </a:rPr>
              <a:t>VPRC </a:t>
            </a: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創新經濟循環</a:t>
            </a:r>
          </a:p>
        </p:txBody>
      </p:sp>
      <p:sp>
        <p:nvSpPr>
          <p:cNvPr id="8" name="文字方塊 7">
            <a:extLst>
              <a:ext uri="{FF2B5EF4-FFF2-40B4-BE49-F238E27FC236}">
                <a16:creationId xmlns:a16="http://schemas.microsoft.com/office/drawing/2014/main" id="{CE508A34-B541-A730-AF4F-C15BB478D03F}"/>
              </a:ext>
            </a:extLst>
          </p:cNvPr>
          <p:cNvSpPr txBox="1"/>
          <p:nvPr/>
        </p:nvSpPr>
        <p:spPr>
          <a:xfrm>
            <a:off x="7192799" y="5825766"/>
            <a:ext cx="3256020" cy="369332"/>
          </a:xfrm>
          <a:prstGeom prst="rect">
            <a:avLst/>
          </a:prstGeom>
          <a:noFill/>
        </p:spPr>
        <p:txBody>
          <a:bodyPr wrap="none" rtlCol="0">
            <a:spAutoFit/>
          </a:bodyPr>
          <a:lstStyle/>
          <a:p>
            <a:r>
              <a:rPr lang="zh-TW" altLang="en-US" dirty="0">
                <a:latin typeface="微軟正黑體" panose="020B0604030504040204" pitchFamily="34" charset="-120"/>
                <a:ea typeface="微軟正黑體" panose="020B0604030504040204" pitchFamily="34" charset="-120"/>
                <a:cs typeface="Times New Roman" panose="02020603050405020304" pitchFamily="18" charset="0"/>
              </a:rPr>
              <a:t>資料來源：李永銘博士，</a:t>
            </a:r>
            <a:r>
              <a:rPr lang="en-US" altLang="zh-TW" dirty="0">
                <a:latin typeface="微軟正黑體" panose="020B0604030504040204" pitchFamily="34" charset="-120"/>
                <a:ea typeface="微軟正黑體" panose="020B0604030504040204" pitchFamily="34" charset="-120"/>
                <a:cs typeface="Times New Roman" panose="02020603050405020304" pitchFamily="18" charset="0"/>
              </a:rPr>
              <a:t>2011</a:t>
            </a:r>
            <a:endParaRPr lang="zh-TW" altLang="en-US" dirty="0">
              <a:latin typeface="微軟正黑體" panose="020B0604030504040204" pitchFamily="34" charset="-120"/>
              <a:ea typeface="微軟正黑體" panose="020B0604030504040204" pitchFamily="34" charset="-120"/>
              <a:cs typeface="Times New Roman" panose="02020603050405020304" pitchFamily="18" charset="0"/>
            </a:endParaRPr>
          </a:p>
        </p:txBody>
      </p:sp>
      <p:grpSp>
        <p:nvGrpSpPr>
          <p:cNvPr id="16" name="群組 15">
            <a:extLst>
              <a:ext uri="{FF2B5EF4-FFF2-40B4-BE49-F238E27FC236}">
                <a16:creationId xmlns:a16="http://schemas.microsoft.com/office/drawing/2014/main" id="{CEF6A862-5DC6-42D5-A148-8CF28AF2EAFA}"/>
              </a:ext>
            </a:extLst>
          </p:cNvPr>
          <p:cNvGrpSpPr/>
          <p:nvPr/>
        </p:nvGrpSpPr>
        <p:grpSpPr>
          <a:xfrm>
            <a:off x="1097714" y="1277888"/>
            <a:ext cx="9996572" cy="4640345"/>
            <a:chOff x="894035" y="1162007"/>
            <a:chExt cx="10403930" cy="4825011"/>
          </a:xfrm>
        </p:grpSpPr>
        <p:grpSp>
          <p:nvGrpSpPr>
            <p:cNvPr id="17" name="群組 16">
              <a:extLst>
                <a:ext uri="{FF2B5EF4-FFF2-40B4-BE49-F238E27FC236}">
                  <a16:creationId xmlns:a16="http://schemas.microsoft.com/office/drawing/2014/main" id="{A9266871-00EB-4AAF-8C6D-41CF8C3FB487}"/>
                </a:ext>
              </a:extLst>
            </p:cNvPr>
            <p:cNvGrpSpPr/>
            <p:nvPr/>
          </p:nvGrpSpPr>
          <p:grpSpPr>
            <a:xfrm>
              <a:off x="894035" y="1162007"/>
              <a:ext cx="10403930" cy="4825011"/>
              <a:chOff x="894035" y="1162007"/>
              <a:chExt cx="10403930" cy="4825011"/>
            </a:xfrm>
          </p:grpSpPr>
          <p:pic>
            <p:nvPicPr>
              <p:cNvPr id="19" name="Picture 2" descr="未提供說明。">
                <a:extLst>
                  <a:ext uri="{FF2B5EF4-FFF2-40B4-BE49-F238E27FC236}">
                    <a16:creationId xmlns:a16="http://schemas.microsoft.com/office/drawing/2014/main" id="{2857036F-27CC-4EEE-A18E-88FE1BB21B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4035" y="1162007"/>
                <a:ext cx="10403930" cy="4825011"/>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群組 19">
                <a:extLst>
                  <a:ext uri="{FF2B5EF4-FFF2-40B4-BE49-F238E27FC236}">
                    <a16:creationId xmlns:a16="http://schemas.microsoft.com/office/drawing/2014/main" id="{64FBC631-E7D7-4716-8934-555108CF123F}"/>
                  </a:ext>
                </a:extLst>
              </p:cNvPr>
              <p:cNvGrpSpPr/>
              <p:nvPr/>
            </p:nvGrpSpPr>
            <p:grpSpPr>
              <a:xfrm>
                <a:off x="1958108" y="4221019"/>
                <a:ext cx="572654" cy="1026388"/>
                <a:chOff x="1717964" y="4230255"/>
                <a:chExt cx="572654" cy="1026388"/>
              </a:xfrm>
            </p:grpSpPr>
            <p:sp>
              <p:nvSpPr>
                <p:cNvPr id="24" name="矩形 23">
                  <a:extLst>
                    <a:ext uri="{FF2B5EF4-FFF2-40B4-BE49-F238E27FC236}">
                      <a16:creationId xmlns:a16="http://schemas.microsoft.com/office/drawing/2014/main" id="{39E5D2C2-E1A5-4795-8D35-FA7C14BAD3AE}"/>
                    </a:ext>
                  </a:extLst>
                </p:cNvPr>
                <p:cNvSpPr/>
                <p:nvPr/>
              </p:nvSpPr>
              <p:spPr>
                <a:xfrm>
                  <a:off x="1717964" y="4230255"/>
                  <a:ext cx="572654" cy="177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矩形 24">
                  <a:extLst>
                    <a:ext uri="{FF2B5EF4-FFF2-40B4-BE49-F238E27FC236}">
                      <a16:creationId xmlns:a16="http://schemas.microsoft.com/office/drawing/2014/main" id="{BB6164BB-3AA0-4EAE-8F72-EA24A5459FC1}"/>
                    </a:ext>
                  </a:extLst>
                </p:cNvPr>
                <p:cNvSpPr/>
                <p:nvPr/>
              </p:nvSpPr>
              <p:spPr>
                <a:xfrm>
                  <a:off x="1717964" y="4689763"/>
                  <a:ext cx="572654" cy="177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矩形 25">
                  <a:extLst>
                    <a:ext uri="{FF2B5EF4-FFF2-40B4-BE49-F238E27FC236}">
                      <a16:creationId xmlns:a16="http://schemas.microsoft.com/office/drawing/2014/main" id="{5A5AB25F-B43E-4131-8B92-33A84C439E01}"/>
                    </a:ext>
                  </a:extLst>
                </p:cNvPr>
                <p:cNvSpPr/>
                <p:nvPr/>
              </p:nvSpPr>
              <p:spPr>
                <a:xfrm>
                  <a:off x="1717964" y="5078842"/>
                  <a:ext cx="572654" cy="177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1" name="文字方塊 20">
                <a:extLst>
                  <a:ext uri="{FF2B5EF4-FFF2-40B4-BE49-F238E27FC236}">
                    <a16:creationId xmlns:a16="http://schemas.microsoft.com/office/drawing/2014/main" id="{3070C2ED-DBE7-48DF-A3E5-D44A643919B6}"/>
                  </a:ext>
                </a:extLst>
              </p:cNvPr>
              <p:cNvSpPr txBox="1"/>
              <p:nvPr/>
            </p:nvSpPr>
            <p:spPr>
              <a:xfrm>
                <a:off x="1958108" y="4191185"/>
                <a:ext cx="543739" cy="307777"/>
              </a:xfrm>
              <a:prstGeom prst="rect">
                <a:avLst/>
              </a:prstGeom>
              <a:noFill/>
            </p:spPr>
            <p:txBody>
              <a:bodyPr wrap="none" rtlCol="0">
                <a:spAutoFit/>
              </a:bodyPr>
              <a:lstStyle/>
              <a:p>
                <a:r>
                  <a:rPr lang="zh-TW" altLang="en-US" sz="1400" b="1" dirty="0">
                    <a:solidFill>
                      <a:srgbClr val="2C74B5"/>
                    </a:solidFill>
                    <a:latin typeface="微軟正黑體" panose="020B0604030504040204" pitchFamily="34" charset="-120"/>
                    <a:ea typeface="微軟正黑體" panose="020B0604030504040204" pitchFamily="34" charset="-120"/>
                  </a:rPr>
                  <a:t>便宜</a:t>
                </a:r>
              </a:p>
            </p:txBody>
          </p:sp>
          <p:sp>
            <p:nvSpPr>
              <p:cNvPr id="22" name="文字方塊 21">
                <a:extLst>
                  <a:ext uri="{FF2B5EF4-FFF2-40B4-BE49-F238E27FC236}">
                    <a16:creationId xmlns:a16="http://schemas.microsoft.com/office/drawing/2014/main" id="{D3936661-E089-498D-81B2-A67F893E9A09}"/>
                  </a:ext>
                </a:extLst>
              </p:cNvPr>
              <p:cNvSpPr txBox="1"/>
              <p:nvPr/>
            </p:nvSpPr>
            <p:spPr>
              <a:xfrm>
                <a:off x="1958107" y="4610098"/>
                <a:ext cx="543739" cy="307777"/>
              </a:xfrm>
              <a:prstGeom prst="rect">
                <a:avLst/>
              </a:prstGeom>
              <a:noFill/>
            </p:spPr>
            <p:txBody>
              <a:bodyPr wrap="none" rtlCol="0">
                <a:spAutoFit/>
              </a:bodyPr>
              <a:lstStyle/>
              <a:p>
                <a:r>
                  <a:rPr lang="zh-TW" altLang="en-US" sz="1400" b="1" dirty="0">
                    <a:solidFill>
                      <a:srgbClr val="4D7C2C"/>
                    </a:solidFill>
                    <a:latin typeface="微軟正黑體" panose="020B0604030504040204" pitchFamily="34" charset="-120"/>
                    <a:ea typeface="微軟正黑體" panose="020B0604030504040204" pitchFamily="34" charset="-120"/>
                  </a:rPr>
                  <a:t>容易</a:t>
                </a:r>
              </a:p>
            </p:txBody>
          </p:sp>
          <p:sp>
            <p:nvSpPr>
              <p:cNvPr id="23" name="文字方塊 22">
                <a:extLst>
                  <a:ext uri="{FF2B5EF4-FFF2-40B4-BE49-F238E27FC236}">
                    <a16:creationId xmlns:a16="http://schemas.microsoft.com/office/drawing/2014/main" id="{62DF3854-DBD9-4B81-91E1-942B9C17F9DB}"/>
                  </a:ext>
                </a:extLst>
              </p:cNvPr>
              <p:cNvSpPr txBox="1"/>
              <p:nvPr/>
            </p:nvSpPr>
            <p:spPr>
              <a:xfrm>
                <a:off x="1958107" y="5029494"/>
                <a:ext cx="543739" cy="307777"/>
              </a:xfrm>
              <a:prstGeom prst="rect">
                <a:avLst/>
              </a:prstGeom>
              <a:noFill/>
            </p:spPr>
            <p:txBody>
              <a:bodyPr wrap="none" rtlCol="0">
                <a:spAutoFit/>
              </a:bodyPr>
              <a:lstStyle/>
              <a:p>
                <a:r>
                  <a:rPr lang="zh-TW" altLang="en-US" sz="1400" b="1" dirty="0">
                    <a:solidFill>
                      <a:srgbClr val="FF0000"/>
                    </a:solidFill>
                    <a:latin typeface="微軟正黑體" panose="020B0604030504040204" pitchFamily="34" charset="-120"/>
                    <a:ea typeface="微軟正黑體" panose="020B0604030504040204" pitchFamily="34" charset="-120"/>
                  </a:rPr>
                  <a:t>滿足</a:t>
                </a:r>
              </a:p>
            </p:txBody>
          </p:sp>
        </p:grpSp>
        <p:sp>
          <p:nvSpPr>
            <p:cNvPr id="18" name="文字方塊 17">
              <a:extLst>
                <a:ext uri="{FF2B5EF4-FFF2-40B4-BE49-F238E27FC236}">
                  <a16:creationId xmlns:a16="http://schemas.microsoft.com/office/drawing/2014/main" id="{D06C2CFC-9FDC-43E9-838A-AC83F0B83CE8}"/>
                </a:ext>
              </a:extLst>
            </p:cNvPr>
            <p:cNvSpPr txBox="1"/>
            <p:nvPr/>
          </p:nvSpPr>
          <p:spPr>
            <a:xfrm>
              <a:off x="9091484" y="3129690"/>
              <a:ext cx="550333" cy="292388"/>
            </a:xfrm>
            <a:prstGeom prst="rect">
              <a:avLst/>
            </a:prstGeom>
            <a:solidFill>
              <a:schemeClr val="bg1"/>
            </a:solidFill>
          </p:spPr>
          <p:txBody>
            <a:bodyPr wrap="square" rtlCol="0">
              <a:spAutoFit/>
            </a:bodyPr>
            <a:lstStyle/>
            <a:p>
              <a:r>
                <a:rPr lang="zh-TW" altLang="en-US" sz="1250" b="1" dirty="0">
                  <a:latin typeface="微軟正黑體" panose="020B0604030504040204" pitchFamily="34" charset="-120"/>
                  <a:ea typeface="微軟正黑體" panose="020B0604030504040204" pitchFamily="34" charset="-120"/>
                </a:rPr>
                <a:t>客值</a:t>
              </a:r>
            </a:p>
          </p:txBody>
        </p:sp>
      </p:grpSp>
    </p:spTree>
    <p:extLst>
      <p:ext uri="{BB962C8B-B14F-4D97-AF65-F5344CB8AC3E}">
        <p14:creationId xmlns:p14="http://schemas.microsoft.com/office/powerpoint/2010/main" val="16272249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群組 14">
            <a:extLst>
              <a:ext uri="{FF2B5EF4-FFF2-40B4-BE49-F238E27FC236}">
                <a16:creationId xmlns:a16="http://schemas.microsoft.com/office/drawing/2014/main" id="{F93B74BB-22A9-4DB8-A096-9005CF2F3236}"/>
              </a:ext>
            </a:extLst>
          </p:cNvPr>
          <p:cNvGrpSpPr/>
          <p:nvPr/>
        </p:nvGrpSpPr>
        <p:grpSpPr>
          <a:xfrm>
            <a:off x="1902767" y="513708"/>
            <a:ext cx="7724118" cy="5815173"/>
            <a:chOff x="1902767" y="229985"/>
            <a:chExt cx="8386466" cy="6398029"/>
          </a:xfrm>
        </p:grpSpPr>
        <p:pic>
          <p:nvPicPr>
            <p:cNvPr id="3" name="圖片 2">
              <a:extLst>
                <a:ext uri="{FF2B5EF4-FFF2-40B4-BE49-F238E27FC236}">
                  <a16:creationId xmlns:a16="http://schemas.microsoft.com/office/drawing/2014/main" id="{32A6E6FA-3BF3-2D22-E069-9C3FF189A035}"/>
                </a:ext>
              </a:extLst>
            </p:cNvPr>
            <p:cNvPicPr>
              <a:picLocks noChangeAspect="1"/>
            </p:cNvPicPr>
            <p:nvPr/>
          </p:nvPicPr>
          <p:blipFill>
            <a:blip r:embed="rId3"/>
            <a:stretch>
              <a:fillRect/>
            </a:stretch>
          </p:blipFill>
          <p:spPr>
            <a:xfrm>
              <a:off x="1902767" y="229985"/>
              <a:ext cx="8386466" cy="6398029"/>
            </a:xfrm>
            <a:prstGeom prst="rect">
              <a:avLst/>
            </a:prstGeom>
          </p:spPr>
        </p:pic>
        <p:grpSp>
          <p:nvGrpSpPr>
            <p:cNvPr id="13" name="群組 12">
              <a:extLst>
                <a:ext uri="{FF2B5EF4-FFF2-40B4-BE49-F238E27FC236}">
                  <a16:creationId xmlns:a16="http://schemas.microsoft.com/office/drawing/2014/main" id="{CC9BA3C3-099C-46AE-B5CD-EB1A639C8C4B}"/>
                </a:ext>
              </a:extLst>
            </p:cNvPr>
            <p:cNvGrpSpPr/>
            <p:nvPr/>
          </p:nvGrpSpPr>
          <p:grpSpPr>
            <a:xfrm>
              <a:off x="4444779" y="405517"/>
              <a:ext cx="3434965" cy="6114553"/>
              <a:chOff x="4444779" y="405517"/>
              <a:chExt cx="3434965" cy="6114553"/>
            </a:xfrm>
          </p:grpSpPr>
          <p:cxnSp>
            <p:nvCxnSpPr>
              <p:cNvPr id="4" name="直線接點 3">
                <a:extLst>
                  <a:ext uri="{FF2B5EF4-FFF2-40B4-BE49-F238E27FC236}">
                    <a16:creationId xmlns:a16="http://schemas.microsoft.com/office/drawing/2014/main" id="{3D23E9BC-9F01-456A-BF13-A8532B3D95C1}"/>
                  </a:ext>
                </a:extLst>
              </p:cNvPr>
              <p:cNvCxnSpPr>
                <a:cxnSpLocks/>
              </p:cNvCxnSpPr>
              <p:nvPr/>
            </p:nvCxnSpPr>
            <p:spPr>
              <a:xfrm flipH="1">
                <a:off x="6162261" y="405517"/>
                <a:ext cx="1717483" cy="1709530"/>
              </a:xfrm>
              <a:prstGeom prst="line">
                <a:avLst/>
              </a:prstGeom>
              <a:ln w="38100" cap="rnd">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 name="直線接點 6">
                <a:extLst>
                  <a:ext uri="{FF2B5EF4-FFF2-40B4-BE49-F238E27FC236}">
                    <a16:creationId xmlns:a16="http://schemas.microsoft.com/office/drawing/2014/main" id="{9BA716CF-FDE9-4316-9125-382D229A94C1}"/>
                  </a:ext>
                </a:extLst>
              </p:cNvPr>
              <p:cNvCxnSpPr>
                <a:cxnSpLocks/>
              </p:cNvCxnSpPr>
              <p:nvPr/>
            </p:nvCxnSpPr>
            <p:spPr>
              <a:xfrm>
                <a:off x="6162261" y="2115047"/>
                <a:ext cx="0" cy="2504661"/>
              </a:xfrm>
              <a:prstGeom prst="line">
                <a:avLst/>
              </a:prstGeom>
              <a:ln w="38100" cap="rnd">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 name="直線接點 9">
                <a:extLst>
                  <a:ext uri="{FF2B5EF4-FFF2-40B4-BE49-F238E27FC236}">
                    <a16:creationId xmlns:a16="http://schemas.microsoft.com/office/drawing/2014/main" id="{4B83FBBC-A6AE-4C46-BBF0-B54C732FE931}"/>
                  </a:ext>
                </a:extLst>
              </p:cNvPr>
              <p:cNvCxnSpPr>
                <a:cxnSpLocks/>
              </p:cNvCxnSpPr>
              <p:nvPr/>
            </p:nvCxnSpPr>
            <p:spPr>
              <a:xfrm flipH="1">
                <a:off x="4444779" y="4619708"/>
                <a:ext cx="1717482" cy="1900362"/>
              </a:xfrm>
              <a:prstGeom prst="line">
                <a:avLst/>
              </a:prstGeom>
              <a:ln w="38100" cap="rnd">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6788933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群組 14">
            <a:extLst>
              <a:ext uri="{FF2B5EF4-FFF2-40B4-BE49-F238E27FC236}">
                <a16:creationId xmlns:a16="http://schemas.microsoft.com/office/drawing/2014/main" id="{21DEBFD7-329F-46CA-9AFB-40FE435125D2}"/>
              </a:ext>
            </a:extLst>
          </p:cNvPr>
          <p:cNvGrpSpPr/>
          <p:nvPr/>
        </p:nvGrpSpPr>
        <p:grpSpPr>
          <a:xfrm>
            <a:off x="1978811" y="489013"/>
            <a:ext cx="8007670" cy="5879974"/>
            <a:chOff x="1947988" y="274246"/>
            <a:chExt cx="8296024" cy="6309507"/>
          </a:xfrm>
        </p:grpSpPr>
        <p:pic>
          <p:nvPicPr>
            <p:cNvPr id="3" name="圖片 2">
              <a:extLst>
                <a:ext uri="{FF2B5EF4-FFF2-40B4-BE49-F238E27FC236}">
                  <a16:creationId xmlns:a16="http://schemas.microsoft.com/office/drawing/2014/main" id="{9139FE4F-B058-4A3F-32F1-8D98B374AE37}"/>
                </a:ext>
              </a:extLst>
            </p:cNvPr>
            <p:cNvPicPr>
              <a:picLocks noChangeAspect="1"/>
            </p:cNvPicPr>
            <p:nvPr/>
          </p:nvPicPr>
          <p:blipFill>
            <a:blip r:embed="rId2"/>
            <a:stretch>
              <a:fillRect/>
            </a:stretch>
          </p:blipFill>
          <p:spPr>
            <a:xfrm>
              <a:off x="1947988" y="274246"/>
              <a:ext cx="8296024" cy="6309507"/>
            </a:xfrm>
            <a:prstGeom prst="rect">
              <a:avLst/>
            </a:prstGeom>
          </p:spPr>
        </p:pic>
        <p:grpSp>
          <p:nvGrpSpPr>
            <p:cNvPr id="4" name="群組 3">
              <a:extLst>
                <a:ext uri="{FF2B5EF4-FFF2-40B4-BE49-F238E27FC236}">
                  <a16:creationId xmlns:a16="http://schemas.microsoft.com/office/drawing/2014/main" id="{1EEB6154-688B-4FD0-AA58-3A02A2CBDF6E}"/>
                </a:ext>
              </a:extLst>
            </p:cNvPr>
            <p:cNvGrpSpPr/>
            <p:nvPr/>
          </p:nvGrpSpPr>
          <p:grpSpPr>
            <a:xfrm flipH="1">
              <a:off x="4389120" y="369734"/>
              <a:ext cx="3387256" cy="6062871"/>
              <a:chOff x="4476587" y="401538"/>
              <a:chExt cx="3387256" cy="6062871"/>
            </a:xfrm>
          </p:grpSpPr>
          <p:cxnSp>
            <p:nvCxnSpPr>
              <p:cNvPr id="5" name="直線接點 4">
                <a:extLst>
                  <a:ext uri="{FF2B5EF4-FFF2-40B4-BE49-F238E27FC236}">
                    <a16:creationId xmlns:a16="http://schemas.microsoft.com/office/drawing/2014/main" id="{CC4BC7FD-4A57-4F81-A1C9-83A98609B77E}"/>
                  </a:ext>
                </a:extLst>
              </p:cNvPr>
              <p:cNvCxnSpPr>
                <a:cxnSpLocks/>
              </p:cNvCxnSpPr>
              <p:nvPr/>
            </p:nvCxnSpPr>
            <p:spPr>
              <a:xfrm flipH="1">
                <a:off x="6162261" y="401538"/>
                <a:ext cx="1701582" cy="1808923"/>
              </a:xfrm>
              <a:prstGeom prst="line">
                <a:avLst/>
              </a:prstGeom>
              <a:ln w="38100" cap="rnd">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 name="直線接點 5">
                <a:extLst>
                  <a:ext uri="{FF2B5EF4-FFF2-40B4-BE49-F238E27FC236}">
                    <a16:creationId xmlns:a16="http://schemas.microsoft.com/office/drawing/2014/main" id="{4A987625-D1C1-4656-88F1-50E774D273B7}"/>
                  </a:ext>
                </a:extLst>
              </p:cNvPr>
              <p:cNvCxnSpPr>
                <a:cxnSpLocks/>
              </p:cNvCxnSpPr>
              <p:nvPr/>
            </p:nvCxnSpPr>
            <p:spPr>
              <a:xfrm flipH="1">
                <a:off x="6162261" y="2210461"/>
                <a:ext cx="0" cy="2584174"/>
              </a:xfrm>
              <a:prstGeom prst="line">
                <a:avLst/>
              </a:prstGeom>
              <a:ln w="38100" cap="rnd">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7" name="直線接點 6">
                <a:extLst>
                  <a:ext uri="{FF2B5EF4-FFF2-40B4-BE49-F238E27FC236}">
                    <a16:creationId xmlns:a16="http://schemas.microsoft.com/office/drawing/2014/main" id="{446889C0-AF85-467F-AC0D-F49E8E869117}"/>
                  </a:ext>
                </a:extLst>
              </p:cNvPr>
              <p:cNvCxnSpPr>
                <a:cxnSpLocks/>
              </p:cNvCxnSpPr>
              <p:nvPr/>
            </p:nvCxnSpPr>
            <p:spPr>
              <a:xfrm flipH="1">
                <a:off x="4476587" y="4794635"/>
                <a:ext cx="1685674" cy="1669774"/>
              </a:xfrm>
              <a:prstGeom prst="line">
                <a:avLst/>
              </a:prstGeom>
              <a:ln w="38100" cap="rnd">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4127056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en-US" dirty="0"/>
          </a:p>
        </p:txBody>
      </p:sp>
      <p:sp>
        <p:nvSpPr>
          <p:cNvPr id="3" name="內容版面配置區 2"/>
          <p:cNvSpPr>
            <a:spLocks noGrp="1"/>
          </p:cNvSpPr>
          <p:nvPr>
            <p:ph idx="1"/>
          </p:nvPr>
        </p:nvSpPr>
        <p:spPr/>
        <p:txBody>
          <a:bodyPr/>
          <a:lstStyle/>
          <a:p>
            <a:endParaRPr lang="en-US" dirty="0"/>
          </a:p>
        </p:txBody>
      </p:sp>
      <p:pic>
        <p:nvPicPr>
          <p:cNvPr id="1026" name="Picture 2" descr="未提供說明。"/>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82050" y="742812"/>
            <a:ext cx="5137968" cy="5496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05608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000" dirty="0"/>
              <a:t>創新思維</a:t>
            </a:r>
            <a:endParaRPr lang="en-US" sz="4000" dirty="0"/>
          </a:p>
        </p:txBody>
      </p:sp>
      <p:sp>
        <p:nvSpPr>
          <p:cNvPr id="3" name="內容版面配置區 2"/>
          <p:cNvSpPr>
            <a:spLocks noGrp="1"/>
          </p:cNvSpPr>
          <p:nvPr>
            <p:ph idx="1"/>
          </p:nvPr>
        </p:nvSpPr>
        <p:spPr/>
        <p:txBody>
          <a:bodyPr/>
          <a:lstStyle/>
          <a:p>
            <a:endParaRPr lang="en-US" dirty="0"/>
          </a:p>
        </p:txBody>
      </p:sp>
      <p:pic>
        <p:nvPicPr>
          <p:cNvPr id="2050" name="Picture 2" descr="未提供相片說明。"/>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6736" y="2087378"/>
            <a:ext cx="7913577" cy="3841383"/>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p:cNvSpPr/>
          <p:nvPr/>
        </p:nvSpPr>
        <p:spPr>
          <a:xfrm>
            <a:off x="4061594" y="623315"/>
            <a:ext cx="5810864" cy="954107"/>
          </a:xfrm>
          <a:prstGeom prst="rect">
            <a:avLst/>
          </a:prstGeom>
        </p:spPr>
        <p:txBody>
          <a:bodyPr wrap="square">
            <a:spAutoFit/>
          </a:bodyPr>
          <a:lstStyle/>
          <a:p>
            <a:r>
              <a:rPr lang="en-US" altLang="zh-TW" sz="2800" b="1" dirty="0">
                <a:solidFill>
                  <a:srgbClr val="7030A0"/>
                </a:solidFill>
              </a:rPr>
              <a:t>1.0 </a:t>
            </a:r>
            <a:r>
              <a:rPr lang="zh-TW" altLang="en-US" sz="2800" b="1" dirty="0">
                <a:solidFill>
                  <a:srgbClr val="7030A0"/>
                </a:solidFill>
              </a:rPr>
              <a:t>突破，為上級創新（無到有）</a:t>
            </a:r>
          </a:p>
          <a:p>
            <a:r>
              <a:rPr lang="en-US" altLang="zh-TW" sz="2800" b="1" dirty="0">
                <a:solidFill>
                  <a:srgbClr val="7030A0"/>
                </a:solidFill>
              </a:rPr>
              <a:t>2.0 </a:t>
            </a:r>
            <a:r>
              <a:rPr lang="zh-TW" altLang="en-US" sz="2800" b="1" dirty="0">
                <a:solidFill>
                  <a:srgbClr val="7030A0"/>
                </a:solidFill>
              </a:rPr>
              <a:t>卓越，為一級創新（有到優）</a:t>
            </a:r>
          </a:p>
        </p:txBody>
      </p:sp>
      <p:sp>
        <p:nvSpPr>
          <p:cNvPr id="5" name="矩形 4"/>
          <p:cNvSpPr/>
          <p:nvPr/>
        </p:nvSpPr>
        <p:spPr>
          <a:xfrm>
            <a:off x="9766133" y="623315"/>
            <a:ext cx="1857068" cy="954107"/>
          </a:xfrm>
          <a:prstGeom prst="rect">
            <a:avLst/>
          </a:prstGeom>
        </p:spPr>
        <p:txBody>
          <a:bodyPr wrap="square">
            <a:spAutoFit/>
          </a:bodyPr>
          <a:lstStyle/>
          <a:p>
            <a:r>
              <a:rPr lang="en-US" altLang="zh-TW" sz="2800" b="1" dirty="0">
                <a:solidFill>
                  <a:srgbClr val="7030A0"/>
                </a:solidFill>
              </a:rPr>
              <a:t>0.5 </a:t>
            </a:r>
            <a:r>
              <a:rPr lang="zh-TW" altLang="en-US" sz="2800" b="1" dirty="0">
                <a:solidFill>
                  <a:srgbClr val="7030A0"/>
                </a:solidFill>
              </a:rPr>
              <a:t>半調 </a:t>
            </a:r>
          </a:p>
          <a:p>
            <a:r>
              <a:rPr lang="en-US" altLang="zh-TW" sz="2800" b="1" dirty="0">
                <a:solidFill>
                  <a:srgbClr val="7030A0"/>
                </a:solidFill>
              </a:rPr>
              <a:t>1.1 </a:t>
            </a:r>
            <a:r>
              <a:rPr lang="zh-TW" altLang="en-US" sz="2800" b="1" dirty="0">
                <a:solidFill>
                  <a:srgbClr val="7030A0"/>
                </a:solidFill>
              </a:rPr>
              <a:t>模仿</a:t>
            </a:r>
            <a:endParaRPr lang="en-US" sz="2800" b="1" dirty="0">
              <a:solidFill>
                <a:srgbClr val="7030A0"/>
              </a:solidFill>
            </a:endParaRPr>
          </a:p>
        </p:txBody>
      </p:sp>
    </p:spTree>
    <p:extLst>
      <p:ext uri="{BB962C8B-B14F-4D97-AF65-F5344CB8AC3E}">
        <p14:creationId xmlns:p14="http://schemas.microsoft.com/office/powerpoint/2010/main" val="754758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7" name="群組 76"/>
          <p:cNvGrpSpPr/>
          <p:nvPr/>
        </p:nvGrpSpPr>
        <p:grpSpPr>
          <a:xfrm>
            <a:off x="5246635" y="1274565"/>
            <a:ext cx="1674237" cy="4908158"/>
            <a:chOff x="5371649" y="1075037"/>
            <a:chExt cx="1674238" cy="3953304"/>
          </a:xfrm>
        </p:grpSpPr>
        <p:sp>
          <p:nvSpPr>
            <p:cNvPr id="78" name="矩形 77"/>
            <p:cNvSpPr/>
            <p:nvPr/>
          </p:nvSpPr>
          <p:spPr>
            <a:xfrm>
              <a:off x="5371649" y="1075037"/>
              <a:ext cx="1674238" cy="3953301"/>
            </a:xfrm>
            <a:prstGeom prst="rect">
              <a:avLst/>
            </a:prstGeom>
            <a:solidFill>
              <a:srgbClr val="DED7C4">
                <a:alpha val="29804"/>
              </a:srgb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79" name="直線接點 78"/>
            <p:cNvCxnSpPr/>
            <p:nvPr/>
          </p:nvCxnSpPr>
          <p:spPr>
            <a:xfrm>
              <a:off x="5371649" y="1075038"/>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80" name="直線接點 79"/>
            <p:cNvCxnSpPr/>
            <p:nvPr/>
          </p:nvCxnSpPr>
          <p:spPr>
            <a:xfrm>
              <a:off x="5371649" y="1639796"/>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81" name="直線接點 80"/>
            <p:cNvCxnSpPr/>
            <p:nvPr/>
          </p:nvCxnSpPr>
          <p:spPr>
            <a:xfrm>
              <a:off x="5371649" y="1922175"/>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82" name="直線接點 81"/>
            <p:cNvCxnSpPr/>
            <p:nvPr/>
          </p:nvCxnSpPr>
          <p:spPr>
            <a:xfrm flipV="1">
              <a:off x="5371650" y="1075038"/>
              <a:ext cx="0" cy="3953303"/>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83" name="直線接點 82"/>
            <p:cNvCxnSpPr/>
            <p:nvPr/>
          </p:nvCxnSpPr>
          <p:spPr>
            <a:xfrm flipV="1">
              <a:off x="5929729" y="1084954"/>
              <a:ext cx="0" cy="3943386"/>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84" name="直線接點 83"/>
            <p:cNvCxnSpPr/>
            <p:nvPr/>
          </p:nvCxnSpPr>
          <p:spPr>
            <a:xfrm flipV="1">
              <a:off x="6487808" y="1084953"/>
              <a:ext cx="0" cy="3943388"/>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85" name="直線接點 84"/>
            <p:cNvCxnSpPr/>
            <p:nvPr/>
          </p:nvCxnSpPr>
          <p:spPr>
            <a:xfrm flipV="1">
              <a:off x="7045887" y="1075038"/>
              <a:ext cx="0" cy="3953303"/>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86" name="直線接點 85"/>
            <p:cNvCxnSpPr/>
            <p:nvPr/>
          </p:nvCxnSpPr>
          <p:spPr>
            <a:xfrm>
              <a:off x="5371649" y="4463586"/>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00" name="直線接點 99"/>
            <p:cNvCxnSpPr/>
            <p:nvPr/>
          </p:nvCxnSpPr>
          <p:spPr>
            <a:xfrm>
              <a:off x="5371649" y="2204554"/>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01" name="直線接點 100"/>
            <p:cNvCxnSpPr/>
            <p:nvPr/>
          </p:nvCxnSpPr>
          <p:spPr>
            <a:xfrm>
              <a:off x="5371649" y="2486933"/>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06" name="直線接點 105"/>
            <p:cNvCxnSpPr/>
            <p:nvPr/>
          </p:nvCxnSpPr>
          <p:spPr>
            <a:xfrm>
              <a:off x="5371649" y="2769312"/>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07" name="直線接點 106"/>
            <p:cNvCxnSpPr/>
            <p:nvPr/>
          </p:nvCxnSpPr>
          <p:spPr>
            <a:xfrm>
              <a:off x="5371649" y="3051691"/>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08" name="直線接點 107"/>
            <p:cNvCxnSpPr/>
            <p:nvPr/>
          </p:nvCxnSpPr>
          <p:spPr>
            <a:xfrm>
              <a:off x="5371649" y="3334070"/>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09" name="直線接點 108"/>
            <p:cNvCxnSpPr/>
            <p:nvPr/>
          </p:nvCxnSpPr>
          <p:spPr>
            <a:xfrm>
              <a:off x="5371649" y="3616449"/>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10" name="直線接點 109"/>
            <p:cNvCxnSpPr/>
            <p:nvPr/>
          </p:nvCxnSpPr>
          <p:spPr>
            <a:xfrm>
              <a:off x="5371649" y="4181207"/>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11" name="直線接點 110"/>
            <p:cNvCxnSpPr/>
            <p:nvPr/>
          </p:nvCxnSpPr>
          <p:spPr>
            <a:xfrm>
              <a:off x="5371649" y="1357417"/>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12" name="直線接點 111"/>
            <p:cNvCxnSpPr/>
            <p:nvPr/>
          </p:nvCxnSpPr>
          <p:spPr>
            <a:xfrm>
              <a:off x="5371649" y="5028340"/>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13" name="直線接點 112"/>
            <p:cNvCxnSpPr/>
            <p:nvPr/>
          </p:nvCxnSpPr>
          <p:spPr>
            <a:xfrm>
              <a:off x="5371649" y="4745965"/>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14" name="直線接點 113"/>
            <p:cNvCxnSpPr/>
            <p:nvPr/>
          </p:nvCxnSpPr>
          <p:spPr>
            <a:xfrm>
              <a:off x="5371649" y="3898828"/>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grpSp>
      <p:sp>
        <p:nvSpPr>
          <p:cNvPr id="142" name="矩形 141"/>
          <p:cNvSpPr/>
          <p:nvPr/>
        </p:nvSpPr>
        <p:spPr>
          <a:xfrm rot="16200000">
            <a:off x="5747564" y="413561"/>
            <a:ext cx="696857" cy="12191992"/>
          </a:xfrm>
          <a:prstGeom prst="rect">
            <a:avLst/>
          </a:prstGeom>
          <a:solidFill>
            <a:srgbClr val="C8898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grpSp>
        <p:nvGrpSpPr>
          <p:cNvPr id="158" name="群組 157"/>
          <p:cNvGrpSpPr/>
          <p:nvPr/>
        </p:nvGrpSpPr>
        <p:grpSpPr>
          <a:xfrm>
            <a:off x="5246636" y="132112"/>
            <a:ext cx="1674238" cy="1140317"/>
            <a:chOff x="3217093" y="1075034"/>
            <a:chExt cx="1674238" cy="1140317"/>
          </a:xfrm>
        </p:grpSpPr>
        <p:sp>
          <p:nvSpPr>
            <p:cNvPr id="159" name="矩形 158"/>
            <p:cNvSpPr/>
            <p:nvPr/>
          </p:nvSpPr>
          <p:spPr>
            <a:xfrm>
              <a:off x="3217093" y="1075034"/>
              <a:ext cx="1674238" cy="1118718"/>
            </a:xfrm>
            <a:prstGeom prst="rect">
              <a:avLst/>
            </a:prstGeom>
            <a:solidFill>
              <a:srgbClr val="DED7C4">
                <a:alpha val="30000"/>
              </a:srgb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60" name="直線接點 159"/>
            <p:cNvCxnSpPr/>
            <p:nvPr/>
          </p:nvCxnSpPr>
          <p:spPr>
            <a:xfrm>
              <a:off x="3217093" y="1075035"/>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61" name="直線接點 160"/>
            <p:cNvCxnSpPr/>
            <p:nvPr/>
          </p:nvCxnSpPr>
          <p:spPr>
            <a:xfrm>
              <a:off x="3217093" y="1639793"/>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62" name="直線接點 161"/>
            <p:cNvCxnSpPr/>
            <p:nvPr/>
          </p:nvCxnSpPr>
          <p:spPr>
            <a:xfrm>
              <a:off x="3217093" y="1922172"/>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63" name="直線接點 162"/>
            <p:cNvCxnSpPr/>
            <p:nvPr/>
          </p:nvCxnSpPr>
          <p:spPr>
            <a:xfrm flipV="1">
              <a:off x="3217094" y="1075035"/>
              <a:ext cx="0" cy="113040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64" name="直線接點 163"/>
            <p:cNvCxnSpPr/>
            <p:nvPr/>
          </p:nvCxnSpPr>
          <p:spPr>
            <a:xfrm flipV="1">
              <a:off x="3775173" y="1084951"/>
              <a:ext cx="0" cy="113040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65" name="直線接點 164"/>
            <p:cNvCxnSpPr/>
            <p:nvPr/>
          </p:nvCxnSpPr>
          <p:spPr>
            <a:xfrm flipV="1">
              <a:off x="4333252" y="1084950"/>
              <a:ext cx="0" cy="113040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66" name="直線接點 165"/>
            <p:cNvCxnSpPr/>
            <p:nvPr/>
          </p:nvCxnSpPr>
          <p:spPr>
            <a:xfrm flipV="1">
              <a:off x="4891331" y="1075037"/>
              <a:ext cx="0" cy="1129514"/>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67" name="直線接點 166"/>
            <p:cNvCxnSpPr/>
            <p:nvPr/>
          </p:nvCxnSpPr>
          <p:spPr>
            <a:xfrm>
              <a:off x="3217093" y="2204551"/>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cxnSp>
          <p:nvCxnSpPr>
            <p:cNvPr id="168" name="直線接點 167"/>
            <p:cNvCxnSpPr/>
            <p:nvPr/>
          </p:nvCxnSpPr>
          <p:spPr>
            <a:xfrm>
              <a:off x="3217093" y="1357414"/>
              <a:ext cx="1674238" cy="0"/>
            </a:xfrm>
            <a:prstGeom prst="line">
              <a:avLst/>
            </a:prstGeom>
            <a:ln w="57150">
              <a:solidFill>
                <a:srgbClr val="9B735A"/>
              </a:solidFill>
            </a:ln>
          </p:spPr>
          <p:style>
            <a:lnRef idx="1">
              <a:schemeClr val="accent1"/>
            </a:lnRef>
            <a:fillRef idx="0">
              <a:schemeClr val="accent1"/>
            </a:fillRef>
            <a:effectRef idx="0">
              <a:schemeClr val="accent1"/>
            </a:effectRef>
            <a:fontRef idx="minor">
              <a:schemeClr val="tx1"/>
            </a:fontRef>
          </p:style>
        </p:cxnSp>
      </p:grpSp>
      <p:sp>
        <p:nvSpPr>
          <p:cNvPr id="217" name="矩形 216"/>
          <p:cNvSpPr/>
          <p:nvPr/>
        </p:nvSpPr>
        <p:spPr>
          <a:xfrm rot="16200000">
            <a:off x="5936008" y="-5956671"/>
            <a:ext cx="319986" cy="12192002"/>
          </a:xfrm>
          <a:prstGeom prst="rect">
            <a:avLst/>
          </a:prstGeom>
          <a:solidFill>
            <a:srgbClr val="C8898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8" name="文字方塊 137">
            <a:extLst>
              <a:ext uri="{FF2B5EF4-FFF2-40B4-BE49-F238E27FC236}">
                <a16:creationId xmlns:a16="http://schemas.microsoft.com/office/drawing/2014/main" id="{536BED41-E344-4214-B23B-3D94AFE533C0}"/>
              </a:ext>
            </a:extLst>
          </p:cNvPr>
          <p:cNvSpPr txBox="1"/>
          <p:nvPr/>
        </p:nvSpPr>
        <p:spPr>
          <a:xfrm>
            <a:off x="1979448" y="2277129"/>
            <a:ext cx="1661993" cy="1941276"/>
          </a:xfrm>
          <a:prstGeom prst="rect">
            <a:avLst/>
          </a:prstGeom>
          <a:noFill/>
        </p:spPr>
        <p:txBody>
          <a:bodyPr vert="eaVert" wrap="square">
            <a:spAutoFit/>
          </a:bodyPr>
          <a:lstStyle/>
          <a:p>
            <a:r>
              <a:rPr lang="zh-TW" altLang="en-US" sz="2400" dirty="0">
                <a:latin typeface="標楷體" panose="03000509000000000000" pitchFamily="65" charset="-120"/>
                <a:ea typeface="標楷體" panose="03000509000000000000" pitchFamily="65" charset="-120"/>
              </a:rPr>
              <a:t>身是菩提樹</a:t>
            </a:r>
            <a:endParaRPr lang="en-US" altLang="zh-TW" sz="240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心如明鏡台</a:t>
            </a:r>
            <a:endParaRPr lang="en-US" altLang="zh-TW" sz="240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時時勤拂拭</a:t>
            </a:r>
            <a:endParaRPr lang="en-US" altLang="zh-TW" sz="240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勿使惹塵埃</a:t>
            </a:r>
            <a:endParaRPr lang="en-US" altLang="zh-TW" sz="2400" dirty="0">
              <a:latin typeface="標楷體" panose="03000509000000000000" pitchFamily="65" charset="-120"/>
              <a:ea typeface="標楷體" panose="03000509000000000000" pitchFamily="65" charset="-120"/>
            </a:endParaRPr>
          </a:p>
        </p:txBody>
      </p:sp>
      <p:sp>
        <p:nvSpPr>
          <p:cNvPr id="3" name="橢圓 2">
            <a:extLst>
              <a:ext uri="{FF2B5EF4-FFF2-40B4-BE49-F238E27FC236}">
                <a16:creationId xmlns:a16="http://schemas.microsoft.com/office/drawing/2014/main" id="{49985AED-7013-9B4D-FA76-8ADA9A8B7E94}"/>
              </a:ext>
            </a:extLst>
          </p:cNvPr>
          <p:cNvSpPr/>
          <p:nvPr/>
        </p:nvSpPr>
        <p:spPr>
          <a:xfrm>
            <a:off x="7757992" y="1453629"/>
            <a:ext cx="3367208" cy="3315968"/>
          </a:xfrm>
          <a:prstGeom prst="ellipse">
            <a:avLst/>
          </a:prstGeom>
          <a:noFill/>
          <a:ln w="101600">
            <a:solidFill>
              <a:srgbClr val="9B73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 name="文字方塊 3">
            <a:extLst>
              <a:ext uri="{FF2B5EF4-FFF2-40B4-BE49-F238E27FC236}">
                <a16:creationId xmlns:a16="http://schemas.microsoft.com/office/drawing/2014/main" id="{9741D05F-D538-EB72-120F-32B67638BA42}"/>
              </a:ext>
            </a:extLst>
          </p:cNvPr>
          <p:cNvSpPr txBox="1"/>
          <p:nvPr/>
        </p:nvSpPr>
        <p:spPr>
          <a:xfrm>
            <a:off x="8643289" y="2289614"/>
            <a:ext cx="1661993" cy="2140198"/>
          </a:xfrm>
          <a:prstGeom prst="rect">
            <a:avLst/>
          </a:prstGeom>
          <a:noFill/>
        </p:spPr>
        <p:txBody>
          <a:bodyPr vert="eaVert"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菩提本無樹</a:t>
            </a:r>
            <a:endParaRPr kumimoji="0" lang="en-US" altLang="zh-TW"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明鏡亦非台</a:t>
            </a:r>
            <a:endParaRPr kumimoji="0" lang="en-US" altLang="zh-TW"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本來無一物</a:t>
            </a:r>
            <a:endParaRPr kumimoji="0" lang="en-US" altLang="zh-TW"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何處惹塵埃</a:t>
            </a:r>
            <a:endParaRPr kumimoji="0" lang="en-US" altLang="zh-TW"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p:txBody>
      </p:sp>
      <p:sp>
        <p:nvSpPr>
          <p:cNvPr id="5" name="矩形 4">
            <a:extLst>
              <a:ext uri="{FF2B5EF4-FFF2-40B4-BE49-F238E27FC236}">
                <a16:creationId xmlns:a16="http://schemas.microsoft.com/office/drawing/2014/main" id="{B9D11C74-44E2-4748-BAAD-D238E3FF9B48}"/>
              </a:ext>
            </a:extLst>
          </p:cNvPr>
          <p:cNvSpPr/>
          <p:nvPr/>
        </p:nvSpPr>
        <p:spPr>
          <a:xfrm>
            <a:off x="1428108" y="1418446"/>
            <a:ext cx="2702369" cy="3233494"/>
          </a:xfrm>
          <a:prstGeom prst="rect">
            <a:avLst/>
          </a:prstGeom>
          <a:noFill/>
          <a:ln w="101600">
            <a:solidFill>
              <a:srgbClr val="9B73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文字方塊 1">
            <a:extLst>
              <a:ext uri="{FF2B5EF4-FFF2-40B4-BE49-F238E27FC236}">
                <a16:creationId xmlns:a16="http://schemas.microsoft.com/office/drawing/2014/main" id="{3574FAF8-3563-413B-9B74-54039C218C55}"/>
              </a:ext>
            </a:extLst>
          </p:cNvPr>
          <p:cNvSpPr txBox="1"/>
          <p:nvPr/>
        </p:nvSpPr>
        <p:spPr>
          <a:xfrm>
            <a:off x="9441596" y="5240360"/>
            <a:ext cx="442142" cy="523220"/>
          </a:xfrm>
          <a:prstGeom prst="rect">
            <a:avLst/>
          </a:prstGeom>
          <a:noFill/>
        </p:spPr>
        <p:txBody>
          <a:bodyPr wrap="square" rtlCol="0">
            <a:spAutoFit/>
          </a:bodyPr>
          <a:lstStyle/>
          <a:p>
            <a:r>
              <a:rPr lang="en-US" altLang="zh-TW" sz="2800" dirty="0"/>
              <a:t>0</a:t>
            </a:r>
            <a:endParaRPr lang="zh-TW" altLang="en-US" sz="2800" dirty="0"/>
          </a:p>
        </p:txBody>
      </p:sp>
      <p:sp>
        <p:nvSpPr>
          <p:cNvPr id="41" name="文字方塊 40">
            <a:extLst>
              <a:ext uri="{FF2B5EF4-FFF2-40B4-BE49-F238E27FC236}">
                <a16:creationId xmlns:a16="http://schemas.microsoft.com/office/drawing/2014/main" id="{BF6CAC26-94BF-412E-8449-B00A787CC23A}"/>
              </a:ext>
            </a:extLst>
          </p:cNvPr>
          <p:cNvSpPr txBox="1"/>
          <p:nvPr/>
        </p:nvSpPr>
        <p:spPr>
          <a:xfrm>
            <a:off x="2616165" y="5253258"/>
            <a:ext cx="219493" cy="523220"/>
          </a:xfrm>
          <a:prstGeom prst="rect">
            <a:avLst/>
          </a:prstGeom>
          <a:noFill/>
        </p:spPr>
        <p:txBody>
          <a:bodyPr wrap="square" rtlCol="0">
            <a:spAutoFit/>
          </a:bodyPr>
          <a:lstStyle/>
          <a:p>
            <a:r>
              <a:rPr lang="en-US" altLang="zh-TW" sz="2800" dirty="0"/>
              <a:t>1</a:t>
            </a:r>
            <a:endParaRPr lang="zh-TW" altLang="en-US" sz="2800" dirty="0"/>
          </a:p>
        </p:txBody>
      </p:sp>
      <p:sp>
        <p:nvSpPr>
          <p:cNvPr id="7" name="文字方塊 6">
            <a:extLst>
              <a:ext uri="{FF2B5EF4-FFF2-40B4-BE49-F238E27FC236}">
                <a16:creationId xmlns:a16="http://schemas.microsoft.com/office/drawing/2014/main" id="{C2B7A488-477B-426F-8111-E541423055B6}"/>
              </a:ext>
            </a:extLst>
          </p:cNvPr>
          <p:cNvSpPr txBox="1"/>
          <p:nvPr/>
        </p:nvSpPr>
        <p:spPr>
          <a:xfrm>
            <a:off x="608940" y="4313386"/>
            <a:ext cx="595035" cy="338554"/>
          </a:xfrm>
          <a:prstGeom prst="rect">
            <a:avLst/>
          </a:prstGeom>
          <a:noFill/>
        </p:spPr>
        <p:txBody>
          <a:bodyPr wrap="none" rtlCol="0">
            <a:spAutoFit/>
          </a:bodyPr>
          <a:lstStyle/>
          <a:p>
            <a:r>
              <a:rPr lang="zh-TW" altLang="en-US" sz="1600" dirty="0">
                <a:solidFill>
                  <a:srgbClr val="FF0000"/>
                </a:solidFill>
                <a:latin typeface="標楷體" panose="03000509000000000000" pitchFamily="65" charset="-120"/>
                <a:ea typeface="標楷體" panose="03000509000000000000" pitchFamily="65" charset="-120"/>
              </a:rPr>
              <a:t>神秀</a:t>
            </a:r>
          </a:p>
        </p:txBody>
      </p:sp>
      <p:sp>
        <p:nvSpPr>
          <p:cNvPr id="45" name="文字方塊 44">
            <a:extLst>
              <a:ext uri="{FF2B5EF4-FFF2-40B4-BE49-F238E27FC236}">
                <a16:creationId xmlns:a16="http://schemas.microsoft.com/office/drawing/2014/main" id="{5D907A07-B1F5-4EDC-9B63-4CD350910372}"/>
              </a:ext>
            </a:extLst>
          </p:cNvPr>
          <p:cNvSpPr txBox="1"/>
          <p:nvPr/>
        </p:nvSpPr>
        <p:spPr>
          <a:xfrm>
            <a:off x="10921132" y="4441841"/>
            <a:ext cx="647271" cy="338554"/>
          </a:xfrm>
          <a:prstGeom prst="rect">
            <a:avLst/>
          </a:prstGeom>
          <a:noFill/>
        </p:spPr>
        <p:txBody>
          <a:bodyPr wrap="square">
            <a:spAutoFit/>
          </a:bodyPr>
          <a:lstStyle/>
          <a:p>
            <a:r>
              <a:rPr lang="zh-TW" altLang="en-US" sz="1600" dirty="0">
                <a:solidFill>
                  <a:srgbClr val="FF0000"/>
                </a:solidFill>
                <a:latin typeface="標楷體" panose="03000509000000000000" pitchFamily="65" charset="-120"/>
                <a:ea typeface="標楷體" panose="03000509000000000000" pitchFamily="65" charset="-120"/>
              </a:rPr>
              <a:t>惠能</a:t>
            </a:r>
          </a:p>
        </p:txBody>
      </p:sp>
    </p:spTree>
    <p:extLst>
      <p:ext uri="{BB962C8B-B14F-4D97-AF65-F5344CB8AC3E}">
        <p14:creationId xmlns:p14="http://schemas.microsoft.com/office/powerpoint/2010/main" val="3699649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7259" y="473280"/>
            <a:ext cx="10515600" cy="1325563"/>
          </a:xfrm>
        </p:spPr>
        <p:txBody>
          <a:bodyPr>
            <a:normAutofit/>
          </a:bodyPr>
          <a:lstStyle/>
          <a:p>
            <a:r>
              <a:rPr lang="zh-TW" altLang="en-US" sz="4000" dirty="0">
                <a:solidFill>
                  <a:srgbClr val="7030A0"/>
                </a:solidFill>
                <a:latin typeface="Times New Roman" panose="02020603050405020304" pitchFamily="18" charset="0"/>
                <a:cs typeface="Times New Roman" panose="02020603050405020304" pitchFamily="18" charset="0"/>
              </a:rPr>
              <a:t>創新能力－擴展習慣領域</a:t>
            </a:r>
            <a:r>
              <a:rPr lang="zh-TW" altLang="en-US" sz="4000" dirty="0">
                <a:solidFill>
                  <a:srgbClr val="7030A0"/>
                </a:solidFill>
                <a:latin typeface="+mn-ea"/>
                <a:ea typeface="+mn-ea"/>
                <a:cs typeface="Times New Roman" panose="02020603050405020304" pitchFamily="18" charset="0"/>
              </a:rPr>
              <a:t>（</a:t>
            </a:r>
            <a:r>
              <a:rPr lang="zh-TW" altLang="en-US" sz="3600" dirty="0">
                <a:solidFill>
                  <a:srgbClr val="7030A0"/>
                </a:solidFill>
                <a:latin typeface="+mn-ea"/>
                <a:ea typeface="+mn-ea"/>
                <a:cs typeface="Times New Roman" panose="02020603050405020304" pitchFamily="18" charset="0"/>
              </a:rPr>
              <a:t>游伯龍教授</a:t>
            </a:r>
            <a:r>
              <a:rPr lang="zh-TW" altLang="en-US" sz="4000" dirty="0">
                <a:solidFill>
                  <a:srgbClr val="7030A0"/>
                </a:solidFill>
                <a:latin typeface="+mn-ea"/>
                <a:ea typeface="+mn-ea"/>
                <a:cs typeface="Times New Roman" panose="02020603050405020304" pitchFamily="18" charset="0"/>
              </a:rPr>
              <a:t>）</a:t>
            </a:r>
            <a:endParaRPr lang="en-US" sz="4000" dirty="0">
              <a:solidFill>
                <a:srgbClr val="7030A0"/>
              </a:solidFill>
              <a:latin typeface="+mn-ea"/>
              <a:ea typeface="+mn-ea"/>
            </a:endParaRPr>
          </a:p>
        </p:txBody>
      </p:sp>
      <p:sp>
        <p:nvSpPr>
          <p:cNvPr id="3" name="內容版面配置區 2"/>
          <p:cNvSpPr>
            <a:spLocks noGrp="1"/>
          </p:cNvSpPr>
          <p:nvPr>
            <p:ph idx="1"/>
          </p:nvPr>
        </p:nvSpPr>
        <p:spPr>
          <a:xfrm>
            <a:off x="93407" y="2087089"/>
            <a:ext cx="10515600" cy="4351338"/>
          </a:xfrm>
        </p:spPr>
        <p:txBody>
          <a:bodyPr/>
          <a:lstStyle/>
          <a:p>
            <a:pPr marL="0" indent="0">
              <a:buNone/>
            </a:pPr>
            <a:r>
              <a:rPr lang="zh-TW" altLang="en-US" b="1" dirty="0">
                <a:solidFill>
                  <a:srgbClr val="7030A0"/>
                </a:solidFill>
              </a:rPr>
              <a:t>六祖惠能</a:t>
            </a:r>
            <a:r>
              <a:rPr lang="en-US" altLang="zh-TW" b="1" dirty="0">
                <a:solidFill>
                  <a:srgbClr val="7030A0"/>
                </a:solidFill>
              </a:rPr>
              <a:t>: </a:t>
            </a:r>
            <a:r>
              <a:rPr lang="zh-TW" altLang="en-US" b="1" dirty="0">
                <a:solidFill>
                  <a:srgbClr val="7030A0"/>
                </a:solidFill>
              </a:rPr>
              <a:t>「日如智，</a:t>
            </a:r>
            <a:r>
              <a:rPr lang="en-US" altLang="zh-TW" b="1" dirty="0">
                <a:solidFill>
                  <a:srgbClr val="7030A0"/>
                </a:solidFill>
              </a:rPr>
              <a:t> </a:t>
            </a:r>
            <a:r>
              <a:rPr lang="zh-TW" altLang="en-US" b="1" dirty="0">
                <a:solidFill>
                  <a:srgbClr val="7030A0"/>
                </a:solidFill>
              </a:rPr>
              <a:t>月如慧 」</a:t>
            </a:r>
            <a:endParaRPr lang="en-US" altLang="zh-TW" b="1" dirty="0">
              <a:solidFill>
                <a:srgbClr val="7030A0"/>
              </a:solidFill>
            </a:endParaRPr>
          </a:p>
          <a:p>
            <a:pPr marL="0" indent="0">
              <a:buNone/>
            </a:pPr>
            <a:endParaRPr lang="en-US" altLang="zh-TW" dirty="0"/>
          </a:p>
        </p:txBody>
      </p:sp>
      <p:pic>
        <p:nvPicPr>
          <p:cNvPr id="8" name="圖片 7"/>
          <p:cNvPicPr>
            <a:picLocks noChangeAspect="1"/>
          </p:cNvPicPr>
          <p:nvPr/>
        </p:nvPicPr>
        <p:blipFill rotWithShape="1">
          <a:blip r:embed="rId2"/>
          <a:srcRect l="-608" t="17887" r="273" b="10994"/>
          <a:stretch/>
        </p:blipFill>
        <p:spPr>
          <a:xfrm>
            <a:off x="5086814" y="1421134"/>
            <a:ext cx="4848157" cy="4861349"/>
          </a:xfrm>
          <a:prstGeom prst="rect">
            <a:avLst/>
          </a:prstGeom>
        </p:spPr>
      </p:pic>
    </p:spTree>
    <p:extLst>
      <p:ext uri="{BB962C8B-B14F-4D97-AF65-F5344CB8AC3E}">
        <p14:creationId xmlns:p14="http://schemas.microsoft.com/office/powerpoint/2010/main" val="1451484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數位經濟之創新與競爭</a:t>
            </a:r>
            <a:endParaRPr lang="en-US" dirty="0"/>
          </a:p>
        </p:txBody>
      </p:sp>
      <p:sp>
        <p:nvSpPr>
          <p:cNvPr id="3" name="內容版面配置區 2"/>
          <p:cNvSpPr>
            <a:spLocks noGrp="1"/>
          </p:cNvSpPr>
          <p:nvPr>
            <p:ph idx="1"/>
          </p:nvPr>
        </p:nvSpPr>
        <p:spPr/>
        <p:txBody>
          <a:bodyPr/>
          <a:lstStyle/>
          <a:p>
            <a:pPr marL="0" indent="0">
              <a:buNone/>
            </a:pPr>
            <a:r>
              <a:rPr lang="en-US" altLang="zh-TW" dirty="0"/>
              <a:t>A1 </a:t>
            </a:r>
            <a:r>
              <a:rPr lang="zh-TW" altLang="en-US" dirty="0"/>
              <a:t>創新理論模型</a:t>
            </a:r>
            <a:endParaRPr lang="en-US" altLang="zh-TW" dirty="0"/>
          </a:p>
          <a:p>
            <a:pPr marL="0" indent="0">
              <a:buNone/>
            </a:pPr>
            <a:r>
              <a:rPr lang="en-US" altLang="zh-TW" dirty="0"/>
              <a:t>A2 </a:t>
            </a:r>
            <a:r>
              <a:rPr lang="zh-TW" altLang="en-US" dirty="0"/>
              <a:t>競爭理論模型</a:t>
            </a:r>
            <a:endParaRPr lang="en-US" altLang="zh-TW" dirty="0"/>
          </a:p>
          <a:p>
            <a:pPr marL="0" indent="0">
              <a:buNone/>
            </a:pPr>
            <a:r>
              <a:rPr lang="en-US" altLang="zh-TW" dirty="0"/>
              <a:t>B1 </a:t>
            </a:r>
            <a:r>
              <a:rPr lang="zh-TW" altLang="en-US" dirty="0"/>
              <a:t>數位經濟模式</a:t>
            </a:r>
            <a:r>
              <a:rPr lang="en-US" altLang="zh-TW" dirty="0"/>
              <a:t>(</a:t>
            </a:r>
            <a:r>
              <a:rPr lang="zh-TW" altLang="en-US" dirty="0"/>
              <a:t>一</a:t>
            </a:r>
            <a:r>
              <a:rPr lang="en-US" altLang="zh-TW" dirty="0"/>
              <a:t>): </a:t>
            </a:r>
            <a:r>
              <a:rPr lang="zh-TW" altLang="en-US" dirty="0"/>
              <a:t>共享經濟</a:t>
            </a:r>
            <a:endParaRPr lang="en-US" altLang="zh-TW" dirty="0"/>
          </a:p>
          <a:p>
            <a:pPr marL="0" indent="0">
              <a:buNone/>
            </a:pPr>
            <a:r>
              <a:rPr lang="en-US" altLang="zh-TW" dirty="0"/>
              <a:t>B2</a:t>
            </a:r>
            <a:r>
              <a:rPr lang="zh-TW" altLang="en-US" dirty="0"/>
              <a:t>數位經濟模式</a:t>
            </a:r>
            <a:r>
              <a:rPr lang="en-US" altLang="zh-TW" dirty="0"/>
              <a:t>(</a:t>
            </a:r>
            <a:r>
              <a:rPr lang="zh-TW" altLang="en-US" dirty="0"/>
              <a:t>二</a:t>
            </a:r>
            <a:r>
              <a:rPr lang="en-US" altLang="zh-TW" dirty="0"/>
              <a:t>): </a:t>
            </a:r>
            <a:r>
              <a:rPr lang="zh-TW" altLang="en-US" dirty="0"/>
              <a:t>數位金融</a:t>
            </a:r>
            <a:endParaRPr lang="en-US" altLang="zh-TW" dirty="0"/>
          </a:p>
          <a:p>
            <a:pPr marL="514350" indent="-514350">
              <a:buFont typeface="+mj-lt"/>
              <a:buAutoNum type="arabicPeriod"/>
            </a:pPr>
            <a:endParaRPr lang="en-US" altLang="zh-TW" dirty="0"/>
          </a:p>
          <a:p>
            <a:pPr marL="514350" indent="-514350">
              <a:buFont typeface="+mj-lt"/>
              <a:buAutoNum type="arabicPeriod"/>
            </a:pPr>
            <a:endParaRPr lang="en-US" altLang="zh-TW" dirty="0"/>
          </a:p>
          <a:p>
            <a:endParaRPr lang="en-US" dirty="0"/>
          </a:p>
          <a:p>
            <a:endParaRPr lang="en-US" dirty="0"/>
          </a:p>
        </p:txBody>
      </p:sp>
    </p:spTree>
    <p:extLst>
      <p:ext uri="{BB962C8B-B14F-4D97-AF65-F5344CB8AC3E}">
        <p14:creationId xmlns:p14="http://schemas.microsoft.com/office/powerpoint/2010/main" val="42063704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71939" y="1087368"/>
            <a:ext cx="10515600" cy="1325563"/>
          </a:xfrm>
        </p:spPr>
        <p:txBody>
          <a:bodyPr>
            <a:normAutofit fontScale="90000"/>
          </a:bodyPr>
          <a:lstStyle/>
          <a:p>
            <a:r>
              <a:rPr lang="zh-TW" altLang="en-US" sz="4000" b="1" dirty="0"/>
              <a:t>創新</a:t>
            </a:r>
            <a:r>
              <a:rPr lang="zh-TW" altLang="en-US" sz="3100" dirty="0"/>
              <a:t>不只是</a:t>
            </a:r>
            <a:r>
              <a:rPr lang="zh-TW" altLang="en-US" sz="3100" dirty="0">
                <a:solidFill>
                  <a:srgbClr val="FF0000"/>
                </a:solidFill>
              </a:rPr>
              <a:t>提出創意</a:t>
            </a:r>
            <a:r>
              <a:rPr lang="zh-TW" altLang="en-US" sz="3100" dirty="0"/>
              <a:t>，真正創新妙策在於能</a:t>
            </a:r>
            <a:r>
              <a:rPr lang="zh-TW" altLang="en-US" sz="3100" dirty="0">
                <a:solidFill>
                  <a:srgbClr val="FF0000"/>
                </a:solidFill>
              </a:rPr>
              <a:t>落實創意</a:t>
            </a:r>
            <a:r>
              <a:rPr lang="zh-TW" altLang="en-US" sz="3100" dirty="0"/>
              <a:t>，有效增強能力、整合資源，解除相關族群的痛苦與煩惱，創造價值、分享價值。</a:t>
            </a:r>
            <a:br>
              <a:rPr lang="zh-TW" altLang="en-US" sz="3600" dirty="0"/>
            </a:br>
            <a:br>
              <a:rPr lang="en-US" dirty="0"/>
            </a:br>
            <a:endParaRPr lang="zh-TW" altLang="en-US" b="1"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1582748896"/>
              </p:ext>
            </p:extLst>
          </p:nvPr>
        </p:nvGraphicFramePr>
        <p:xfrm>
          <a:off x="2027583" y="1898374"/>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83702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41909" y="900270"/>
            <a:ext cx="10515600" cy="2852737"/>
          </a:xfrm>
        </p:spPr>
        <p:txBody>
          <a:bodyPr/>
          <a:lstStyle/>
          <a:p>
            <a:pPr algn="ctr"/>
            <a:r>
              <a:rPr lang="zh-TW" altLang="en-US" dirty="0"/>
              <a:t>競爭模式</a:t>
            </a:r>
            <a:endParaRPr lang="en-US" altLang="zh-TW" dirty="0"/>
          </a:p>
        </p:txBody>
      </p:sp>
      <p:sp>
        <p:nvSpPr>
          <p:cNvPr id="4" name="文字版面配置區 3"/>
          <p:cNvSpPr>
            <a:spLocks noGrp="1"/>
          </p:cNvSpPr>
          <p:nvPr>
            <p:ph type="body" idx="1"/>
          </p:nvPr>
        </p:nvSpPr>
        <p:spPr/>
        <p:txBody>
          <a:bodyPr/>
          <a:lstStyle/>
          <a:p>
            <a:endParaRPr lang="en-US"/>
          </a:p>
        </p:txBody>
      </p:sp>
    </p:spTree>
    <p:extLst>
      <p:ext uri="{BB962C8B-B14F-4D97-AF65-F5344CB8AC3E}">
        <p14:creationId xmlns:p14="http://schemas.microsoft.com/office/powerpoint/2010/main" val="20330083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群組 1"/>
          <p:cNvGrpSpPr/>
          <p:nvPr/>
        </p:nvGrpSpPr>
        <p:grpSpPr>
          <a:xfrm>
            <a:off x="271934" y="1430187"/>
            <a:ext cx="4784033" cy="740598"/>
            <a:chOff x="2739259" y="1502944"/>
            <a:chExt cx="6129484" cy="648092"/>
          </a:xfrm>
        </p:grpSpPr>
        <p:sp>
          <p:nvSpPr>
            <p:cNvPr id="37" name="矩形 36"/>
            <p:cNvSpPr/>
            <p:nvPr/>
          </p:nvSpPr>
          <p:spPr>
            <a:xfrm>
              <a:off x="3507791" y="1502944"/>
              <a:ext cx="4469418" cy="648092"/>
            </a:xfrm>
            <a:prstGeom prst="rect">
              <a:avLst/>
            </a:prstGeom>
            <a:solidFill>
              <a:srgbClr val="7F7F7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6599" b="1" spc="38" dirty="0">
                <a:solidFill>
                  <a:schemeClr val="bg1"/>
                </a:solidFill>
                <a:latin typeface="Microsoft YaHei" panose="020B0503020204020204" pitchFamily="34" charset="-122"/>
                <a:ea typeface="Microsoft YaHei" panose="020B0503020204020204" pitchFamily="34" charset="-122"/>
              </a:endParaRPr>
            </a:p>
          </p:txBody>
        </p:sp>
        <p:sp>
          <p:nvSpPr>
            <p:cNvPr id="38" name="稻壳儿小白白(http://dwz.cn/Wu2UP)"/>
            <p:cNvSpPr txBox="1">
              <a:spLocks noChangeArrowheads="1"/>
            </p:cNvSpPr>
            <p:nvPr/>
          </p:nvSpPr>
          <p:spPr bwMode="auto">
            <a:xfrm>
              <a:off x="2739259" y="1611546"/>
              <a:ext cx="6129484" cy="492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spcBef>
                  <a:spcPct val="20000"/>
                </a:spcBef>
              </a:pPr>
              <a:r>
                <a:rPr lang="zh-TW" altLang="en-US" sz="2400" dirty="0">
                  <a:solidFill>
                    <a:schemeClr val="bg1"/>
                  </a:solidFill>
                  <a:latin typeface="+mn-ea"/>
                  <a:ea typeface="+mn-ea"/>
                  <a:sym typeface="Arial" panose="020B0604020202020204" pitchFamily="34" charset="0"/>
                </a:rPr>
                <a:t>產業界</a:t>
              </a:r>
              <a:endParaRPr lang="en-US" altLang="zh-TW" sz="2400" dirty="0">
                <a:solidFill>
                  <a:schemeClr val="bg1"/>
                </a:solidFill>
                <a:latin typeface="+mn-ea"/>
                <a:ea typeface="+mn-ea"/>
                <a:sym typeface="Arial" panose="020B0604020202020204" pitchFamily="34" charset="0"/>
              </a:endParaRPr>
            </a:p>
          </p:txBody>
        </p:sp>
      </p:grpSp>
      <p:sp>
        <p:nvSpPr>
          <p:cNvPr id="39" name="稻壳儿小白白(http://dwz.cn/Wu2UP)"/>
          <p:cNvSpPr txBox="1">
            <a:spLocks noChangeArrowheads="1"/>
          </p:cNvSpPr>
          <p:nvPr/>
        </p:nvSpPr>
        <p:spPr bwMode="auto">
          <a:xfrm>
            <a:off x="1083579" y="2283141"/>
            <a:ext cx="68564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a:solidFill>
                  <a:schemeClr val="tx1">
                    <a:lumMod val="65000"/>
                    <a:lumOff val="35000"/>
                  </a:schemeClr>
                </a:solidFill>
                <a:latin typeface="+mn-ea"/>
                <a:ea typeface="+mn-ea"/>
                <a:sym typeface="Arial" panose="020B0604020202020204" pitchFamily="34" charset="0"/>
              </a:rPr>
              <a:t> 同業之間彼此是</a:t>
            </a:r>
            <a:r>
              <a:rPr lang="zh-TW" altLang="en-US" sz="2400" b="1" dirty="0">
                <a:solidFill>
                  <a:schemeClr val="accent2">
                    <a:lumMod val="50000"/>
                  </a:schemeClr>
                </a:solidFill>
                <a:latin typeface="+mn-ea"/>
                <a:ea typeface="+mn-ea"/>
                <a:sym typeface="Arial" panose="020B0604020202020204" pitchFamily="34" charset="0"/>
              </a:rPr>
              <a:t>競爭衝突</a:t>
            </a:r>
            <a:r>
              <a:rPr lang="zh-TW" altLang="en-US" sz="2400" dirty="0">
                <a:solidFill>
                  <a:schemeClr val="tx1">
                    <a:lumMod val="65000"/>
                    <a:lumOff val="35000"/>
                  </a:schemeClr>
                </a:solidFill>
                <a:latin typeface="+mn-ea"/>
                <a:ea typeface="+mn-ea"/>
                <a:sym typeface="Arial" panose="020B0604020202020204" pitchFamily="34" charset="0"/>
              </a:rPr>
              <a:t>的關係</a:t>
            </a:r>
            <a:r>
              <a:rPr lang="en-US" altLang="zh-TW" sz="2400" dirty="0">
                <a:solidFill>
                  <a:schemeClr val="tx1">
                    <a:lumMod val="65000"/>
                    <a:lumOff val="35000"/>
                  </a:schemeClr>
                </a:solidFill>
                <a:latin typeface="+mn-ea"/>
                <a:ea typeface="+mn-ea"/>
                <a:sym typeface="Arial" panose="020B0604020202020204" pitchFamily="34" charset="0"/>
              </a:rPr>
              <a:t> </a:t>
            </a:r>
            <a:endParaRPr lang="zh-TW" altLang="en-US" sz="2400" dirty="0">
              <a:solidFill>
                <a:schemeClr val="tx1">
                  <a:lumMod val="65000"/>
                  <a:lumOff val="35000"/>
                </a:schemeClr>
              </a:solidFill>
              <a:latin typeface="+mn-ea"/>
              <a:ea typeface="+mn-ea"/>
              <a:sym typeface="Arial" panose="020B0604020202020204" pitchFamily="34" charset="0"/>
            </a:endParaRPr>
          </a:p>
        </p:txBody>
      </p:sp>
      <p:sp>
        <p:nvSpPr>
          <p:cNvPr id="40" name="稻壳儿小白白(http://dwz.cn/Wu2UP)"/>
          <p:cNvSpPr txBox="1">
            <a:spLocks noChangeArrowheads="1"/>
          </p:cNvSpPr>
          <p:nvPr/>
        </p:nvSpPr>
        <p:spPr bwMode="auto">
          <a:xfrm>
            <a:off x="1083578" y="2781510"/>
            <a:ext cx="864351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a:solidFill>
                  <a:schemeClr val="tx1">
                    <a:lumMod val="65000"/>
                    <a:lumOff val="35000"/>
                  </a:schemeClr>
                </a:solidFill>
                <a:latin typeface="+mn-ea"/>
                <a:ea typeface="+mn-ea"/>
                <a:sym typeface="Arial" panose="020B0604020202020204" pitchFamily="34" charset="0"/>
              </a:rPr>
              <a:t> 一同把餅做大，開發同業產品，開創市場，則是</a:t>
            </a:r>
            <a:r>
              <a:rPr lang="zh-TW" altLang="en-US" sz="2400" b="1" dirty="0">
                <a:solidFill>
                  <a:schemeClr val="accent2">
                    <a:lumMod val="50000"/>
                  </a:schemeClr>
                </a:solidFill>
                <a:latin typeface="+mn-ea"/>
                <a:ea typeface="+mn-ea"/>
                <a:sym typeface="Arial" panose="020B0604020202020204" pitchFamily="34" charset="0"/>
              </a:rPr>
              <a:t>合作關係</a:t>
            </a:r>
          </a:p>
        </p:txBody>
      </p:sp>
      <p:grpSp>
        <p:nvGrpSpPr>
          <p:cNvPr id="41" name="群組 1"/>
          <p:cNvGrpSpPr/>
          <p:nvPr/>
        </p:nvGrpSpPr>
        <p:grpSpPr>
          <a:xfrm>
            <a:off x="271934" y="3761567"/>
            <a:ext cx="4922917" cy="651756"/>
            <a:chOff x="1500811" y="1326280"/>
            <a:chExt cx="6129484" cy="649720"/>
          </a:xfrm>
        </p:grpSpPr>
        <p:sp>
          <p:nvSpPr>
            <p:cNvPr id="42" name="矩形 41"/>
            <p:cNvSpPr/>
            <p:nvPr/>
          </p:nvSpPr>
          <p:spPr>
            <a:xfrm>
              <a:off x="2242481" y="1326280"/>
              <a:ext cx="5214974" cy="648092"/>
            </a:xfrm>
            <a:prstGeom prst="rect">
              <a:avLst/>
            </a:prstGeom>
            <a:solidFill>
              <a:srgbClr val="7F7F7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6599" b="1" spc="38" dirty="0">
                <a:solidFill>
                  <a:schemeClr val="bg1"/>
                </a:solidFill>
                <a:latin typeface="+mn-ea"/>
              </a:endParaRPr>
            </a:p>
          </p:txBody>
        </p:sp>
        <p:sp>
          <p:nvSpPr>
            <p:cNvPr id="43" name="稻壳儿小白白(http://dwz.cn/Wu2UP)"/>
            <p:cNvSpPr txBox="1">
              <a:spLocks noChangeArrowheads="1"/>
            </p:cNvSpPr>
            <p:nvPr/>
          </p:nvSpPr>
          <p:spPr bwMode="auto">
            <a:xfrm>
              <a:off x="1500811" y="1483444"/>
              <a:ext cx="6129484" cy="492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a:spcBef>
                  <a:spcPct val="20000"/>
                </a:spcBef>
              </a:pPr>
              <a:r>
                <a:rPr lang="zh-TW" altLang="en-US" sz="2400" dirty="0">
                  <a:solidFill>
                    <a:schemeClr val="bg1"/>
                  </a:solidFill>
                  <a:latin typeface="+mn-ea"/>
                  <a:ea typeface="+mn-ea"/>
                  <a:sym typeface="Arial" panose="020B0604020202020204" pitchFamily="34" charset="0"/>
                </a:rPr>
                <a:t>以汽車業為例</a:t>
              </a:r>
            </a:p>
          </p:txBody>
        </p:sp>
      </p:grpSp>
      <p:sp>
        <p:nvSpPr>
          <p:cNvPr id="44" name="稻壳儿小白白(http://dwz.cn/Wu2UP)"/>
          <p:cNvSpPr txBox="1">
            <a:spLocks noChangeArrowheads="1"/>
          </p:cNvSpPr>
          <p:nvPr/>
        </p:nvSpPr>
        <p:spPr bwMode="auto">
          <a:xfrm>
            <a:off x="1083579" y="4455355"/>
            <a:ext cx="756023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a:solidFill>
                  <a:schemeClr val="tx1">
                    <a:lumMod val="65000"/>
                    <a:lumOff val="35000"/>
                  </a:schemeClr>
                </a:solidFill>
                <a:latin typeface="+mn-ea"/>
                <a:ea typeface="+mn-ea"/>
                <a:sym typeface="Arial" panose="020B0604020202020204" pitchFamily="34" charset="0"/>
              </a:rPr>
              <a:t> 汽車業常強調擁有汽車的方便性，告訴消費者</a:t>
            </a:r>
            <a:r>
              <a:rPr lang="zh-TW" altLang="en-US" sz="2400" dirty="0">
                <a:solidFill>
                  <a:schemeClr val="accent2">
                    <a:lumMod val="50000"/>
                  </a:schemeClr>
                </a:solidFill>
                <a:latin typeface="+mn-ea"/>
                <a:ea typeface="+mn-ea"/>
                <a:sym typeface="Arial" panose="020B0604020202020204" pitchFamily="34" charset="0"/>
              </a:rPr>
              <a:t>「你應該買車」</a:t>
            </a:r>
            <a:r>
              <a:rPr lang="en-US" altLang="zh-TW" sz="2400" dirty="0">
                <a:solidFill>
                  <a:schemeClr val="tx1">
                    <a:lumMod val="65000"/>
                    <a:lumOff val="35000"/>
                  </a:schemeClr>
                </a:solidFill>
                <a:latin typeface="+mn-ea"/>
                <a:ea typeface="+mn-ea"/>
                <a:sym typeface="Arial" panose="020B0604020202020204" pitchFamily="34" charset="0"/>
              </a:rPr>
              <a:t>  </a:t>
            </a:r>
            <a:r>
              <a:rPr lang="zh-TW" altLang="en-US" sz="2400" dirty="0">
                <a:solidFill>
                  <a:schemeClr val="tx1">
                    <a:lumMod val="65000"/>
                    <a:lumOff val="35000"/>
                  </a:schemeClr>
                </a:solidFill>
                <a:latin typeface="+mn-ea"/>
                <a:ea typeface="+mn-ea"/>
                <a:sym typeface="Arial" panose="020B0604020202020204" pitchFamily="34" charset="0"/>
              </a:rPr>
              <a:t>即是</a:t>
            </a:r>
            <a:r>
              <a:rPr lang="zh-TW" altLang="en-US" sz="2400" dirty="0">
                <a:solidFill>
                  <a:schemeClr val="accent2">
                    <a:lumMod val="50000"/>
                  </a:schemeClr>
                </a:solidFill>
                <a:latin typeface="+mn-ea"/>
                <a:ea typeface="+mn-ea"/>
                <a:sym typeface="Arial" panose="020B0604020202020204" pitchFamily="34" charset="0"/>
              </a:rPr>
              <a:t>合作</a:t>
            </a:r>
            <a:r>
              <a:rPr lang="zh-TW" altLang="en-US" sz="2400" dirty="0">
                <a:solidFill>
                  <a:schemeClr val="tx1">
                    <a:lumMod val="65000"/>
                    <a:lumOff val="35000"/>
                  </a:schemeClr>
                </a:solidFill>
                <a:latin typeface="+mn-ea"/>
                <a:ea typeface="+mn-ea"/>
                <a:sym typeface="Arial" panose="020B0604020202020204" pitchFamily="34" charset="0"/>
              </a:rPr>
              <a:t>將汽車業的量做大</a:t>
            </a:r>
            <a:endParaRPr lang="en-US" altLang="zh-TW" sz="2400" dirty="0">
              <a:solidFill>
                <a:schemeClr val="tx1">
                  <a:lumMod val="65000"/>
                  <a:lumOff val="35000"/>
                </a:schemeClr>
              </a:solidFill>
              <a:latin typeface="+mn-ea"/>
              <a:ea typeface="+mn-ea"/>
              <a:sym typeface="Arial" panose="020B0604020202020204" pitchFamily="34" charset="0"/>
            </a:endParaRPr>
          </a:p>
        </p:txBody>
      </p:sp>
      <p:sp>
        <p:nvSpPr>
          <p:cNvPr id="45" name="稻壳儿小白白(http://dwz.cn/Wu2UP)"/>
          <p:cNvSpPr txBox="1">
            <a:spLocks noChangeArrowheads="1"/>
          </p:cNvSpPr>
          <p:nvPr/>
        </p:nvSpPr>
        <p:spPr bwMode="auto">
          <a:xfrm>
            <a:off x="1083579" y="5337830"/>
            <a:ext cx="953803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a:solidFill>
                  <a:schemeClr val="tx1">
                    <a:lumMod val="65000"/>
                    <a:lumOff val="35000"/>
                  </a:schemeClr>
                </a:solidFill>
                <a:latin typeface="+mn-ea"/>
                <a:ea typeface="+mn-ea"/>
                <a:sym typeface="Arial" panose="020B0604020202020204" pitchFamily="34" charset="0"/>
              </a:rPr>
              <a:t>但同時說服消費者買車時，最好</a:t>
            </a:r>
            <a:r>
              <a:rPr lang="zh-TW" altLang="en-US" sz="2400" b="1" dirty="0">
                <a:solidFill>
                  <a:schemeClr val="accent2">
                    <a:lumMod val="50000"/>
                  </a:schemeClr>
                </a:solidFill>
                <a:latin typeface="+mn-ea"/>
                <a:ea typeface="+mn-ea"/>
                <a:sym typeface="Arial" panose="020B0604020202020204" pitchFamily="34" charset="0"/>
              </a:rPr>
              <a:t>「買我們家的品牌」</a:t>
            </a:r>
            <a:r>
              <a:rPr lang="zh-TW" altLang="en-US" sz="2400" dirty="0">
                <a:solidFill>
                  <a:schemeClr val="tx1">
                    <a:lumMod val="65000"/>
                    <a:lumOff val="35000"/>
                  </a:schemeClr>
                </a:solidFill>
                <a:latin typeface="+mn-ea"/>
                <a:ea typeface="+mn-ea"/>
                <a:sym typeface="Arial" panose="020B0604020202020204" pitchFamily="34" charset="0"/>
              </a:rPr>
              <a:t>，這其</a:t>
            </a:r>
          </a:p>
          <a:p>
            <a:r>
              <a:rPr lang="zh-TW" altLang="en-US" sz="2400" dirty="0">
                <a:solidFill>
                  <a:schemeClr val="tx1">
                    <a:lumMod val="65000"/>
                    <a:lumOff val="35000"/>
                  </a:schemeClr>
                </a:solidFill>
                <a:latin typeface="+mn-ea"/>
                <a:ea typeface="+mn-ea"/>
                <a:sym typeface="Arial" panose="020B0604020202020204" pitchFamily="34" charset="0"/>
              </a:rPr>
              <a:t>     中便含有</a:t>
            </a:r>
            <a:r>
              <a:rPr lang="zh-TW" altLang="en-US" sz="2400" b="1" dirty="0">
                <a:solidFill>
                  <a:schemeClr val="accent2">
                    <a:lumMod val="50000"/>
                  </a:schemeClr>
                </a:solidFill>
                <a:latin typeface="+mn-ea"/>
                <a:ea typeface="+mn-ea"/>
                <a:sym typeface="Arial" panose="020B0604020202020204" pitchFamily="34" charset="0"/>
              </a:rPr>
              <a:t>衝突</a:t>
            </a:r>
            <a:r>
              <a:rPr lang="zh-TW" altLang="en-US" sz="2400" dirty="0">
                <a:solidFill>
                  <a:schemeClr val="tx1">
                    <a:lumMod val="65000"/>
                    <a:lumOff val="35000"/>
                  </a:schemeClr>
                </a:solidFill>
                <a:latin typeface="+mn-ea"/>
                <a:ea typeface="+mn-ea"/>
                <a:sym typeface="Arial" panose="020B0604020202020204" pitchFamily="34" charset="0"/>
              </a:rPr>
              <a:t>。</a:t>
            </a:r>
            <a:endParaRPr lang="en-US" altLang="zh-TW" sz="2400" dirty="0">
              <a:solidFill>
                <a:schemeClr val="tx1">
                  <a:lumMod val="65000"/>
                  <a:lumOff val="35000"/>
                </a:schemeClr>
              </a:solidFill>
              <a:latin typeface="+mn-ea"/>
              <a:ea typeface="+mn-ea"/>
              <a:sym typeface="Arial" panose="020B0604020202020204" pitchFamily="34" charset="0"/>
            </a:endParaRPr>
          </a:p>
        </p:txBody>
      </p:sp>
      <p:sp>
        <p:nvSpPr>
          <p:cNvPr id="47" name="矩形 46"/>
          <p:cNvSpPr/>
          <p:nvPr/>
        </p:nvSpPr>
        <p:spPr>
          <a:xfrm>
            <a:off x="649417" y="372410"/>
            <a:ext cx="8597289" cy="915635"/>
          </a:xfrm>
          <a:prstGeom prst="rect">
            <a:avLst/>
          </a:prstGeom>
        </p:spPr>
        <p:txBody>
          <a:bodyPr wrap="square">
            <a:spAutoFit/>
          </a:bodyPr>
          <a:lstStyle/>
          <a:p>
            <a:r>
              <a:rPr lang="zh-TW" altLang="en-US" sz="4000" b="1" dirty="0">
                <a:solidFill>
                  <a:srgbClr val="632523"/>
                </a:solidFill>
                <a:latin typeface="+mn-ea"/>
              </a:rPr>
              <a:t>企業衝突與合作 </a:t>
            </a:r>
            <a:endParaRPr lang="en-US" altLang="zh-TW" sz="2800" b="1" dirty="0">
              <a:solidFill>
                <a:srgbClr val="632523"/>
              </a:solidFill>
              <a:latin typeface="+mn-ea"/>
            </a:endParaRPr>
          </a:p>
          <a:p>
            <a:endParaRPr lang="zh-TW" altLang="en-US" sz="1350" dirty="0">
              <a:solidFill>
                <a:srgbClr val="632523"/>
              </a:solidFill>
              <a:latin typeface="+mn-ea"/>
            </a:endParaRPr>
          </a:p>
        </p:txBody>
      </p:sp>
    </p:spTree>
    <p:extLst>
      <p:ext uri="{BB962C8B-B14F-4D97-AF65-F5344CB8AC3E}">
        <p14:creationId xmlns:p14="http://schemas.microsoft.com/office/powerpoint/2010/main" val="8110875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賽局理論</a:t>
            </a:r>
            <a:r>
              <a:rPr lang="en-US" altLang="zh-TW" dirty="0"/>
              <a:t>- </a:t>
            </a:r>
            <a:r>
              <a:rPr lang="zh-TW" altLang="en-US" dirty="0"/>
              <a:t>競爭的科學</a:t>
            </a:r>
            <a:r>
              <a:rPr lang="en-US" altLang="zh-TW" dirty="0"/>
              <a:t> </a:t>
            </a:r>
            <a:endParaRPr lang="en-US" dirty="0"/>
          </a:p>
        </p:txBody>
      </p:sp>
      <p:sp>
        <p:nvSpPr>
          <p:cNvPr id="3" name="內容版面配置區 2"/>
          <p:cNvSpPr>
            <a:spLocks noGrp="1"/>
          </p:cNvSpPr>
          <p:nvPr>
            <p:ph idx="1"/>
          </p:nvPr>
        </p:nvSpPr>
        <p:spPr/>
        <p:txBody>
          <a:bodyPr/>
          <a:lstStyle/>
          <a:p>
            <a:r>
              <a:rPr lang="zh-TW" altLang="en-US" dirty="0"/>
              <a:t>囚犯困境賽局 </a:t>
            </a:r>
            <a:r>
              <a:rPr lang="en-US" altLang="zh-TW" dirty="0"/>
              <a:t>(</a:t>
            </a:r>
            <a:r>
              <a:rPr lang="en-US" dirty="0"/>
              <a:t>The Prisoner’s Dilemma) </a:t>
            </a:r>
          </a:p>
        </p:txBody>
      </p:sp>
      <p:pic>
        <p:nvPicPr>
          <p:cNvPr id="4" name="Picture 21" descr="螢幕快照 2012-02-18 下午2.49.4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6887" y="3279912"/>
            <a:ext cx="5788972" cy="2372691"/>
          </a:xfrm>
          <a:prstGeom prst="rect">
            <a:avLst/>
          </a:prstGeom>
        </p:spPr>
      </p:pic>
      <p:pic>
        <p:nvPicPr>
          <p:cNvPr id="5" name="圖片 4"/>
          <p:cNvPicPr>
            <a:picLocks noChangeAspect="1"/>
          </p:cNvPicPr>
          <p:nvPr/>
        </p:nvPicPr>
        <p:blipFill>
          <a:blip r:embed="rId3"/>
          <a:stretch>
            <a:fillRect/>
          </a:stretch>
        </p:blipFill>
        <p:spPr>
          <a:xfrm>
            <a:off x="7223743" y="2548143"/>
            <a:ext cx="4130057" cy="2381666"/>
          </a:xfrm>
          <a:prstGeom prst="rect">
            <a:avLst/>
          </a:prstGeom>
        </p:spPr>
      </p:pic>
    </p:spTree>
    <p:extLst>
      <p:ext uri="{BB962C8B-B14F-4D97-AF65-F5344CB8AC3E}">
        <p14:creationId xmlns:p14="http://schemas.microsoft.com/office/powerpoint/2010/main" val="6227269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協調賽局</a:t>
            </a:r>
            <a:r>
              <a:rPr lang="en-US" altLang="zh-TW" dirty="0"/>
              <a:t>(coordination Game)</a:t>
            </a:r>
            <a:endParaRPr lang="en-US" dirty="0"/>
          </a:p>
        </p:txBody>
      </p:sp>
      <p:sp>
        <p:nvSpPr>
          <p:cNvPr id="3" name="內容版面配置區 2"/>
          <p:cNvSpPr>
            <a:spLocks noGrp="1"/>
          </p:cNvSpPr>
          <p:nvPr>
            <p:ph idx="1"/>
          </p:nvPr>
        </p:nvSpPr>
        <p:spPr/>
        <p:txBody>
          <a:bodyPr/>
          <a:lstStyle/>
          <a:p>
            <a:endParaRPr lang="en-US" dirty="0"/>
          </a:p>
        </p:txBody>
      </p:sp>
      <p:pic>
        <p:nvPicPr>
          <p:cNvPr id="4" name="Picture 3" descr="螢幕快照 2012-02-18 下午4.54.0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304" y="2224467"/>
            <a:ext cx="8407400" cy="3022600"/>
          </a:xfrm>
          <a:prstGeom prst="rect">
            <a:avLst/>
          </a:prstGeom>
        </p:spPr>
      </p:pic>
      <p:pic>
        <p:nvPicPr>
          <p:cNvPr id="5" name="圖片 4"/>
          <p:cNvPicPr>
            <a:picLocks noChangeAspect="1"/>
          </p:cNvPicPr>
          <p:nvPr/>
        </p:nvPicPr>
        <p:blipFill>
          <a:blip r:embed="rId3"/>
          <a:stretch>
            <a:fillRect/>
          </a:stretch>
        </p:blipFill>
        <p:spPr>
          <a:xfrm>
            <a:off x="9341403" y="1897028"/>
            <a:ext cx="1534302" cy="1217700"/>
          </a:xfrm>
          <a:prstGeom prst="rect">
            <a:avLst/>
          </a:prstGeom>
        </p:spPr>
      </p:pic>
      <p:pic>
        <p:nvPicPr>
          <p:cNvPr id="6" name="圖片 5"/>
          <p:cNvPicPr>
            <a:picLocks noChangeAspect="1"/>
          </p:cNvPicPr>
          <p:nvPr/>
        </p:nvPicPr>
        <p:blipFill>
          <a:blip r:embed="rId4"/>
          <a:stretch>
            <a:fillRect/>
          </a:stretch>
        </p:blipFill>
        <p:spPr>
          <a:xfrm>
            <a:off x="9592497" y="3884803"/>
            <a:ext cx="1455824" cy="1455824"/>
          </a:xfrm>
          <a:prstGeom prst="rect">
            <a:avLst/>
          </a:prstGeom>
        </p:spPr>
      </p:pic>
    </p:spTree>
    <p:extLst>
      <p:ext uri="{BB962C8B-B14F-4D97-AF65-F5344CB8AC3E}">
        <p14:creationId xmlns:p14="http://schemas.microsoft.com/office/powerpoint/2010/main" val="34144376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鷹鴿賽局</a:t>
            </a:r>
            <a:r>
              <a:rPr lang="en-US" altLang="zh-TW" dirty="0"/>
              <a:t>(</a:t>
            </a:r>
            <a:r>
              <a:rPr lang="en-US" dirty="0"/>
              <a:t>Hawk – Dove Game</a:t>
            </a:r>
            <a:r>
              <a:rPr lang="en-US" altLang="zh-TW" dirty="0"/>
              <a:t>)</a:t>
            </a:r>
            <a:r>
              <a:rPr lang="en-US" dirty="0"/>
              <a:t> </a:t>
            </a:r>
          </a:p>
        </p:txBody>
      </p:sp>
      <p:pic>
        <p:nvPicPr>
          <p:cNvPr id="6" name="內容版面配置區 5"/>
          <p:cNvPicPr>
            <a:picLocks noGrp="1" noChangeAspect="1"/>
          </p:cNvPicPr>
          <p:nvPr>
            <p:ph idx="1"/>
          </p:nvPr>
        </p:nvPicPr>
        <p:blipFill>
          <a:blip r:embed="rId2"/>
          <a:stretch>
            <a:fillRect/>
          </a:stretch>
        </p:blipFill>
        <p:spPr>
          <a:xfrm>
            <a:off x="8156037" y="3904254"/>
            <a:ext cx="2448402" cy="1833938"/>
          </a:xfrm>
          <a:prstGeom prst="rect">
            <a:avLst/>
          </a:prstGeom>
        </p:spPr>
      </p:pic>
      <p:pic>
        <p:nvPicPr>
          <p:cNvPr id="5" name="圖片 4"/>
          <p:cNvPicPr>
            <a:picLocks noChangeAspect="1"/>
          </p:cNvPicPr>
          <p:nvPr/>
        </p:nvPicPr>
        <p:blipFill>
          <a:blip r:embed="rId3"/>
          <a:stretch>
            <a:fillRect/>
          </a:stretch>
        </p:blipFill>
        <p:spPr>
          <a:xfrm>
            <a:off x="8156037" y="1595230"/>
            <a:ext cx="2366838" cy="1479274"/>
          </a:xfrm>
          <a:prstGeom prst="rect">
            <a:avLst/>
          </a:prstGeom>
        </p:spPr>
      </p:pic>
      <p:pic>
        <p:nvPicPr>
          <p:cNvPr id="3" name="圖片 2"/>
          <p:cNvPicPr>
            <a:picLocks noChangeAspect="1"/>
          </p:cNvPicPr>
          <p:nvPr/>
        </p:nvPicPr>
        <p:blipFill>
          <a:blip r:embed="rId4"/>
          <a:stretch>
            <a:fillRect/>
          </a:stretch>
        </p:blipFill>
        <p:spPr>
          <a:xfrm>
            <a:off x="1341783" y="1985441"/>
            <a:ext cx="6102625" cy="3072650"/>
          </a:xfrm>
          <a:prstGeom prst="rect">
            <a:avLst/>
          </a:prstGeom>
        </p:spPr>
      </p:pic>
    </p:spTree>
    <p:extLst>
      <p:ext uri="{BB962C8B-B14F-4D97-AF65-F5344CB8AC3E}">
        <p14:creationId xmlns:p14="http://schemas.microsoft.com/office/powerpoint/2010/main" val="42481627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零合賽局 </a:t>
            </a:r>
            <a:r>
              <a:rPr lang="en-US" altLang="zh-TW" dirty="0"/>
              <a:t>The Run-Pass Game</a:t>
            </a:r>
            <a:endParaRPr lang="zh-TW" altLang="en-US" dirty="0"/>
          </a:p>
        </p:txBody>
      </p:sp>
      <p:sp>
        <p:nvSpPr>
          <p:cNvPr id="3" name="內容版面配置區 2"/>
          <p:cNvSpPr>
            <a:spLocks noGrp="1"/>
          </p:cNvSpPr>
          <p:nvPr>
            <p:ph idx="1"/>
          </p:nvPr>
        </p:nvSpPr>
        <p:spPr>
          <a:xfrm>
            <a:off x="715617" y="1628801"/>
            <a:ext cx="9433519" cy="4525963"/>
          </a:xfrm>
        </p:spPr>
        <p:txBody>
          <a:bodyPr>
            <a:normAutofit/>
          </a:bodyPr>
          <a:lstStyle/>
          <a:p>
            <a:endParaRPr lang="en-US" altLang="zh-TW" dirty="0"/>
          </a:p>
          <a:p>
            <a:endParaRPr lang="en-US" altLang="zh-TW" dirty="0"/>
          </a:p>
          <a:p>
            <a:endParaRPr lang="en-US" altLang="zh-TW" dirty="0"/>
          </a:p>
          <a:p>
            <a:endParaRPr lang="en-US" altLang="zh-TW"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014597"/>
            <a:ext cx="6575397" cy="1656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圖片 4"/>
          <p:cNvPicPr>
            <a:picLocks noChangeAspect="1"/>
          </p:cNvPicPr>
          <p:nvPr/>
        </p:nvPicPr>
        <p:blipFill>
          <a:blip r:embed="rId3"/>
          <a:stretch>
            <a:fillRect/>
          </a:stretch>
        </p:blipFill>
        <p:spPr>
          <a:xfrm>
            <a:off x="7582112" y="1360526"/>
            <a:ext cx="3360020" cy="2224187"/>
          </a:xfrm>
          <a:prstGeom prst="rect">
            <a:avLst/>
          </a:prstGeom>
        </p:spPr>
      </p:pic>
      <p:pic>
        <p:nvPicPr>
          <p:cNvPr id="6" name="內容版面配置區 7"/>
          <p:cNvPicPr>
            <a:picLocks noChangeAspect="1"/>
          </p:cNvPicPr>
          <p:nvPr/>
        </p:nvPicPr>
        <p:blipFill>
          <a:blip r:embed="rId4"/>
          <a:stretch>
            <a:fillRect/>
          </a:stretch>
        </p:blipFill>
        <p:spPr>
          <a:xfrm>
            <a:off x="7815298" y="3852988"/>
            <a:ext cx="2508145" cy="2431140"/>
          </a:xfrm>
          <a:prstGeom prst="rect">
            <a:avLst/>
          </a:prstGeom>
        </p:spPr>
      </p:pic>
    </p:spTree>
    <p:extLst>
      <p:ext uri="{BB962C8B-B14F-4D97-AF65-F5344CB8AC3E}">
        <p14:creationId xmlns:p14="http://schemas.microsoft.com/office/powerpoint/2010/main" val="37558287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latin typeface="+mn-ea"/>
                <a:ea typeface="+mn-ea"/>
              </a:rPr>
              <a:t>準備報告或考試</a:t>
            </a:r>
            <a:r>
              <a:rPr lang="en-US" altLang="zh-TW" dirty="0">
                <a:latin typeface="+mn-ea"/>
                <a:ea typeface="+mn-ea"/>
              </a:rPr>
              <a:t>?</a:t>
            </a:r>
            <a:endParaRPr lang="zh-TW" altLang="en-US" dirty="0">
              <a:latin typeface="+mn-ea"/>
              <a:ea typeface="+mn-ea"/>
            </a:endParaRPr>
          </a:p>
        </p:txBody>
      </p:sp>
      <p:sp>
        <p:nvSpPr>
          <p:cNvPr id="3" name="內容版面配置區 2"/>
          <p:cNvSpPr>
            <a:spLocks noGrp="1"/>
          </p:cNvSpPr>
          <p:nvPr>
            <p:ph idx="1"/>
          </p:nvPr>
        </p:nvSpPr>
        <p:spPr/>
        <p:txBody>
          <a:bodyPr>
            <a:normAutofit/>
          </a:bodyPr>
          <a:lstStyle/>
          <a:p>
            <a:r>
              <a:rPr lang="zh-TW" altLang="en-US" dirty="0"/>
              <a:t>兩人同時準備報告</a:t>
            </a:r>
            <a:r>
              <a:rPr lang="en-US" altLang="zh-TW" dirty="0"/>
              <a:t>, </a:t>
            </a:r>
            <a:r>
              <a:rPr lang="zh-TW" altLang="en-US" dirty="0"/>
              <a:t>平均</a:t>
            </a:r>
            <a:r>
              <a:rPr lang="en-US" altLang="zh-TW" dirty="0"/>
              <a:t> </a:t>
            </a:r>
            <a:r>
              <a:rPr lang="en-US" altLang="zh-TW" dirty="0">
                <a:solidFill>
                  <a:srgbClr val="FF0000"/>
                </a:solidFill>
              </a:rPr>
              <a:t>90</a:t>
            </a:r>
            <a:r>
              <a:rPr lang="en-US" altLang="zh-TW" dirty="0"/>
              <a:t> (</a:t>
            </a:r>
            <a:r>
              <a:rPr lang="zh-TW" altLang="en-US" dirty="0"/>
              <a:t>報告</a:t>
            </a:r>
            <a:r>
              <a:rPr lang="en-US" altLang="zh-TW" dirty="0"/>
              <a:t> 100, </a:t>
            </a:r>
            <a:r>
              <a:rPr lang="zh-TW" altLang="en-US" dirty="0"/>
              <a:t>考試</a:t>
            </a:r>
            <a:r>
              <a:rPr lang="en-US" altLang="zh-TW" dirty="0"/>
              <a:t> 80)</a:t>
            </a:r>
          </a:p>
          <a:p>
            <a:r>
              <a:rPr lang="zh-TW" altLang="en-US" dirty="0"/>
              <a:t>兩人同時準備考試</a:t>
            </a:r>
            <a:r>
              <a:rPr lang="en-US" altLang="zh-TW" dirty="0"/>
              <a:t>,</a:t>
            </a:r>
            <a:r>
              <a:rPr lang="zh-TW" altLang="en-US" dirty="0"/>
              <a:t>平均 </a:t>
            </a:r>
            <a:r>
              <a:rPr lang="en-US" altLang="zh-TW" dirty="0">
                <a:solidFill>
                  <a:srgbClr val="FF0000"/>
                </a:solidFill>
              </a:rPr>
              <a:t>88</a:t>
            </a:r>
            <a:r>
              <a:rPr lang="en-US" altLang="zh-TW" dirty="0"/>
              <a:t> (</a:t>
            </a:r>
            <a:r>
              <a:rPr lang="zh-TW" altLang="en-US" dirty="0"/>
              <a:t>報告 </a:t>
            </a:r>
            <a:r>
              <a:rPr lang="en-US" altLang="zh-TW" dirty="0"/>
              <a:t>84,</a:t>
            </a:r>
            <a:r>
              <a:rPr lang="zh-TW" altLang="en-US" dirty="0"/>
              <a:t>考試 </a:t>
            </a:r>
            <a:r>
              <a:rPr lang="en-US" altLang="zh-TW" dirty="0"/>
              <a:t>92)</a:t>
            </a:r>
          </a:p>
          <a:p>
            <a:r>
              <a:rPr lang="zh-TW" altLang="en-US" dirty="0"/>
              <a:t>一人準備報告</a:t>
            </a:r>
            <a:r>
              <a:rPr lang="en-US" altLang="zh-TW" dirty="0"/>
              <a:t>, </a:t>
            </a:r>
            <a:r>
              <a:rPr lang="zh-TW" altLang="en-US" dirty="0"/>
              <a:t>另一人準備考試</a:t>
            </a:r>
            <a:endParaRPr lang="en-US" altLang="zh-TW" dirty="0"/>
          </a:p>
          <a:p>
            <a:pPr lvl="1"/>
            <a:r>
              <a:rPr lang="zh-TW" altLang="en-US" dirty="0"/>
              <a:t>準備報告的學生得平均分 </a:t>
            </a:r>
            <a:r>
              <a:rPr lang="en-US" altLang="zh-TW" dirty="0">
                <a:solidFill>
                  <a:srgbClr val="FF0000"/>
                </a:solidFill>
              </a:rPr>
              <a:t>86</a:t>
            </a:r>
            <a:r>
              <a:rPr lang="en-US" altLang="zh-TW" dirty="0"/>
              <a:t> (</a:t>
            </a:r>
            <a:r>
              <a:rPr lang="zh-TW" altLang="en-US" dirty="0"/>
              <a:t>報告</a:t>
            </a:r>
            <a:r>
              <a:rPr lang="en-US" altLang="zh-TW" dirty="0"/>
              <a:t>92,</a:t>
            </a:r>
            <a:r>
              <a:rPr lang="zh-TW" altLang="en-US" dirty="0"/>
              <a:t> 考試</a:t>
            </a:r>
            <a:r>
              <a:rPr lang="en-US" altLang="zh-TW" dirty="0"/>
              <a:t> 80)</a:t>
            </a:r>
          </a:p>
          <a:p>
            <a:pPr lvl="1"/>
            <a:r>
              <a:rPr lang="zh-TW" altLang="en-US" dirty="0"/>
              <a:t>準備考試的學生得平均分 </a:t>
            </a:r>
            <a:r>
              <a:rPr lang="en-US" altLang="zh-TW" dirty="0">
                <a:solidFill>
                  <a:srgbClr val="FF0000"/>
                </a:solidFill>
              </a:rPr>
              <a:t>92</a:t>
            </a:r>
            <a:r>
              <a:rPr lang="en-US" altLang="zh-TW" dirty="0"/>
              <a:t> (</a:t>
            </a:r>
            <a:r>
              <a:rPr lang="zh-TW" altLang="en-US" dirty="0"/>
              <a:t>報告</a:t>
            </a:r>
            <a:r>
              <a:rPr lang="en-US" altLang="zh-TW" dirty="0"/>
              <a:t>92,</a:t>
            </a:r>
            <a:r>
              <a:rPr lang="zh-TW" altLang="en-US" dirty="0"/>
              <a:t>考試</a:t>
            </a:r>
            <a:r>
              <a:rPr lang="en-US" altLang="zh-TW" dirty="0"/>
              <a:t>92)</a:t>
            </a:r>
          </a:p>
          <a:p>
            <a:r>
              <a:rPr lang="zh-TW" altLang="en-US" dirty="0"/>
              <a:t>個人成績不只決定於自己的選擇</a:t>
            </a:r>
            <a:r>
              <a:rPr lang="en-US" altLang="zh-TW" dirty="0"/>
              <a:t>,</a:t>
            </a:r>
            <a:r>
              <a:rPr lang="zh-TW" altLang="en-US" dirty="0"/>
              <a:t>也決定於同組夥伴的選擇</a:t>
            </a:r>
            <a:r>
              <a:rPr lang="en-US" altLang="zh-TW" dirty="0"/>
              <a:t> </a:t>
            </a:r>
          </a:p>
          <a:p>
            <a:pPr marL="0" indent="0">
              <a:buNone/>
            </a:pPr>
            <a:endParaRPr lang="zh-TW" altLang="en-US" dirty="0"/>
          </a:p>
        </p:txBody>
      </p:sp>
      <p:pic>
        <p:nvPicPr>
          <p:cNvPr id="4" name="圖片 3"/>
          <p:cNvPicPr>
            <a:picLocks noChangeAspect="1"/>
          </p:cNvPicPr>
          <p:nvPr/>
        </p:nvPicPr>
        <p:blipFill>
          <a:blip r:embed="rId2"/>
          <a:stretch>
            <a:fillRect/>
          </a:stretch>
        </p:blipFill>
        <p:spPr>
          <a:xfrm>
            <a:off x="8958469" y="3899252"/>
            <a:ext cx="2266121" cy="1695310"/>
          </a:xfrm>
          <a:prstGeom prst="rect">
            <a:avLst/>
          </a:prstGeom>
        </p:spPr>
      </p:pic>
      <p:pic>
        <p:nvPicPr>
          <p:cNvPr id="5" name="圖片 4"/>
          <p:cNvPicPr>
            <a:picLocks noChangeAspect="1"/>
          </p:cNvPicPr>
          <p:nvPr/>
        </p:nvPicPr>
        <p:blipFill>
          <a:blip r:embed="rId3"/>
          <a:stretch>
            <a:fillRect/>
          </a:stretch>
        </p:blipFill>
        <p:spPr>
          <a:xfrm>
            <a:off x="8958470" y="1110181"/>
            <a:ext cx="2133600" cy="2143125"/>
          </a:xfrm>
          <a:prstGeom prst="rect">
            <a:avLst/>
          </a:prstGeom>
        </p:spPr>
      </p:pic>
    </p:spTree>
    <p:extLst>
      <p:ext uri="{BB962C8B-B14F-4D97-AF65-F5344CB8AC3E}">
        <p14:creationId xmlns:p14="http://schemas.microsoft.com/office/powerpoint/2010/main" val="36985808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準備報告或考試</a:t>
            </a:r>
            <a:r>
              <a:rPr lang="en-US" altLang="zh-TW" dirty="0"/>
              <a:t>?</a:t>
            </a:r>
            <a:endParaRPr lang="zh-TW" altLang="en-US" dirty="0"/>
          </a:p>
        </p:txBody>
      </p:sp>
      <p:sp>
        <p:nvSpPr>
          <p:cNvPr id="3" name="內容版面配置區 2"/>
          <p:cNvSpPr>
            <a:spLocks noGrp="1"/>
          </p:cNvSpPr>
          <p:nvPr>
            <p:ph idx="1"/>
          </p:nvPr>
        </p:nvSpPr>
        <p:spPr/>
        <p:txBody>
          <a:bodyPr>
            <a:normAutofit/>
          </a:bodyPr>
          <a:lstStyle/>
          <a:p>
            <a:endParaRPr lang="en-US" altLang="zh-TW" sz="3492" dirty="0"/>
          </a:p>
          <a:p>
            <a:endParaRPr lang="en-US" altLang="zh-TW" sz="3492" dirty="0"/>
          </a:p>
          <a:p>
            <a:endParaRPr lang="en-US" altLang="zh-TW" sz="3492" dirty="0"/>
          </a:p>
          <a:p>
            <a:pPr marL="0" indent="0">
              <a:buNone/>
            </a:pPr>
            <a:endParaRPr lang="en-US" altLang="zh-TW" sz="3492" dirty="0"/>
          </a:p>
          <a:p>
            <a:endParaRPr lang="en-US" altLang="zh-TW" dirty="0"/>
          </a:p>
          <a:p>
            <a:r>
              <a:rPr lang="zh-TW" altLang="en-US" dirty="0"/>
              <a:t>兩人同時選擇準備考試 </a:t>
            </a:r>
            <a:r>
              <a:rPr lang="en-US" altLang="zh-TW" dirty="0"/>
              <a:t>(</a:t>
            </a:r>
            <a:r>
              <a:rPr lang="zh-TW" altLang="en-US" dirty="0"/>
              <a:t>不合作</a:t>
            </a:r>
            <a:r>
              <a:rPr lang="en-US" altLang="zh-TW" dirty="0"/>
              <a:t>)</a:t>
            </a:r>
            <a:endParaRPr lang="zh-TW" altLang="en-US"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7953" y="1538671"/>
            <a:ext cx="7014426" cy="2592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圖片 4"/>
          <p:cNvPicPr>
            <a:picLocks noChangeAspect="1"/>
          </p:cNvPicPr>
          <p:nvPr/>
        </p:nvPicPr>
        <p:blipFill>
          <a:blip r:embed="rId3"/>
          <a:stretch>
            <a:fillRect/>
          </a:stretch>
        </p:blipFill>
        <p:spPr>
          <a:xfrm>
            <a:off x="8958469" y="3899252"/>
            <a:ext cx="2266121" cy="1695310"/>
          </a:xfrm>
          <a:prstGeom prst="rect">
            <a:avLst/>
          </a:prstGeom>
        </p:spPr>
      </p:pic>
      <p:pic>
        <p:nvPicPr>
          <p:cNvPr id="6" name="圖片 5"/>
          <p:cNvPicPr>
            <a:picLocks noChangeAspect="1"/>
          </p:cNvPicPr>
          <p:nvPr/>
        </p:nvPicPr>
        <p:blipFill>
          <a:blip r:embed="rId4"/>
          <a:stretch>
            <a:fillRect/>
          </a:stretch>
        </p:blipFill>
        <p:spPr>
          <a:xfrm>
            <a:off x="8958470" y="1110181"/>
            <a:ext cx="2133600" cy="2143125"/>
          </a:xfrm>
          <a:prstGeom prst="rect">
            <a:avLst/>
          </a:prstGeom>
        </p:spPr>
      </p:pic>
    </p:spTree>
    <p:extLst>
      <p:ext uri="{BB962C8B-B14F-4D97-AF65-F5344CB8AC3E}">
        <p14:creationId xmlns:p14="http://schemas.microsoft.com/office/powerpoint/2010/main" val="5813604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準備報告或考試</a:t>
            </a:r>
            <a:r>
              <a:rPr lang="en-US" altLang="zh-TW" dirty="0"/>
              <a:t>?</a:t>
            </a:r>
            <a:endParaRPr lang="zh-TW" altLang="en-US" dirty="0"/>
          </a:p>
        </p:txBody>
      </p:sp>
      <p:sp>
        <p:nvSpPr>
          <p:cNvPr id="3" name="內容版面配置區 2"/>
          <p:cNvSpPr>
            <a:spLocks noGrp="1"/>
          </p:cNvSpPr>
          <p:nvPr>
            <p:ph idx="1"/>
          </p:nvPr>
        </p:nvSpPr>
        <p:spPr/>
        <p:txBody>
          <a:bodyPr>
            <a:normAutofit/>
          </a:bodyPr>
          <a:lstStyle/>
          <a:p>
            <a:r>
              <a:rPr lang="zh-TW" altLang="en-US" dirty="0">
                <a:solidFill>
                  <a:srgbClr val="FF0000"/>
                </a:solidFill>
              </a:rPr>
              <a:t>考試變較容易</a:t>
            </a:r>
            <a:r>
              <a:rPr lang="en-US" altLang="zh-TW" dirty="0">
                <a:latin typeface="標楷體"/>
                <a:ea typeface="標楷體"/>
              </a:rPr>
              <a:t>:</a:t>
            </a:r>
            <a:r>
              <a:rPr lang="en-US" altLang="zh-TW" dirty="0"/>
              <a:t> </a:t>
            </a:r>
            <a:r>
              <a:rPr lang="zh-TW" altLang="en-US" dirty="0"/>
              <a:t>有準備考試</a:t>
            </a:r>
            <a:r>
              <a:rPr lang="en-US" altLang="zh-TW" dirty="0"/>
              <a:t> 100</a:t>
            </a:r>
            <a:r>
              <a:rPr lang="zh-TW" altLang="en-US" dirty="0">
                <a:latin typeface="標楷體"/>
                <a:ea typeface="標楷體"/>
              </a:rPr>
              <a:t> ，</a:t>
            </a:r>
            <a:r>
              <a:rPr lang="zh-TW" altLang="en-US" dirty="0"/>
              <a:t>無準備考試</a:t>
            </a:r>
            <a:r>
              <a:rPr lang="en-US" altLang="zh-TW" dirty="0"/>
              <a:t>96 </a:t>
            </a:r>
          </a:p>
          <a:p>
            <a:endParaRPr lang="en-US" altLang="zh-TW" dirty="0"/>
          </a:p>
          <a:p>
            <a:endParaRPr lang="en-US" altLang="zh-TW" dirty="0"/>
          </a:p>
          <a:p>
            <a:endParaRPr lang="en-US" altLang="zh-TW" dirty="0"/>
          </a:p>
          <a:p>
            <a:endParaRPr lang="en-US" altLang="zh-TW" dirty="0"/>
          </a:p>
          <a:p>
            <a:endParaRPr lang="en-US" altLang="zh-TW" dirty="0"/>
          </a:p>
          <a:p>
            <a:endParaRPr lang="en-US" altLang="zh-TW" dirty="0"/>
          </a:p>
          <a:p>
            <a:r>
              <a:rPr lang="zh-TW" altLang="en-US" dirty="0">
                <a:latin typeface="+mj-ea"/>
              </a:rPr>
              <a:t>賽局結果</a:t>
            </a:r>
            <a:r>
              <a:rPr lang="en-US" altLang="zh-TW" dirty="0">
                <a:latin typeface="+mj-ea"/>
              </a:rPr>
              <a:t>: </a:t>
            </a:r>
            <a:r>
              <a:rPr lang="zh-TW" altLang="en-US" dirty="0"/>
              <a:t>兩人同時選擇準備報告 </a:t>
            </a:r>
            <a:r>
              <a:rPr lang="en-US" altLang="zh-TW" dirty="0"/>
              <a:t>(</a:t>
            </a:r>
            <a:r>
              <a:rPr lang="zh-TW" altLang="en-US" dirty="0"/>
              <a:t>合作</a:t>
            </a:r>
            <a:r>
              <a:rPr lang="en-US" altLang="zh-TW" dirty="0"/>
              <a:t>)</a:t>
            </a:r>
            <a:endParaRPr lang="zh-TW" altLang="en-US" dirty="0"/>
          </a:p>
          <a:p>
            <a:endParaRPr lang="en-US" altLang="zh-TW" dirty="0"/>
          </a:p>
          <a:p>
            <a:endParaRPr lang="en-US" altLang="zh-TW" dirty="0"/>
          </a:p>
        </p:txBody>
      </p:sp>
      <p:pic>
        <p:nvPicPr>
          <p:cNvPr id="102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4042" y="2708920"/>
            <a:ext cx="6372318" cy="2196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圖片 4"/>
          <p:cNvPicPr>
            <a:picLocks noChangeAspect="1"/>
          </p:cNvPicPr>
          <p:nvPr/>
        </p:nvPicPr>
        <p:blipFill>
          <a:blip r:embed="rId3"/>
          <a:stretch>
            <a:fillRect/>
          </a:stretch>
        </p:blipFill>
        <p:spPr>
          <a:xfrm>
            <a:off x="9336360" y="4023801"/>
            <a:ext cx="2266121" cy="1695310"/>
          </a:xfrm>
          <a:prstGeom prst="rect">
            <a:avLst/>
          </a:prstGeom>
        </p:spPr>
      </p:pic>
      <p:pic>
        <p:nvPicPr>
          <p:cNvPr id="6" name="圖片 5"/>
          <p:cNvPicPr>
            <a:picLocks noChangeAspect="1"/>
          </p:cNvPicPr>
          <p:nvPr/>
        </p:nvPicPr>
        <p:blipFill>
          <a:blip r:embed="rId4"/>
          <a:stretch>
            <a:fillRect/>
          </a:stretch>
        </p:blipFill>
        <p:spPr>
          <a:xfrm>
            <a:off x="9336360" y="1160961"/>
            <a:ext cx="2133600" cy="2143125"/>
          </a:xfrm>
          <a:prstGeom prst="rect">
            <a:avLst/>
          </a:prstGeom>
        </p:spPr>
      </p:pic>
    </p:spTree>
    <p:extLst>
      <p:ext uri="{BB962C8B-B14F-4D97-AF65-F5344CB8AC3E}">
        <p14:creationId xmlns:p14="http://schemas.microsoft.com/office/powerpoint/2010/main" val="1194062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創新與競爭</a:t>
            </a:r>
          </a:p>
        </p:txBody>
      </p:sp>
      <p:pic>
        <p:nvPicPr>
          <p:cNvPr id="1028" name="Picture 4" descr="ãå¤ªæ¥µãçåçæå°çµæ"/>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876675" y="1417639"/>
            <a:ext cx="4642485" cy="4642485"/>
          </a:xfrm>
          <a:prstGeom prst="rect">
            <a:avLst/>
          </a:prstGeom>
          <a:noFill/>
          <a:extLst>
            <a:ext uri="{909E8E84-426E-40DD-AFC4-6F175D3DCCD1}">
              <a14:hiddenFill xmlns:a14="http://schemas.microsoft.com/office/drawing/2010/main">
                <a:solidFill>
                  <a:srgbClr val="FFFFFF"/>
                </a:solidFill>
              </a14:hiddenFill>
            </a:ext>
          </a:extLst>
        </p:spPr>
      </p:pic>
      <p:sp>
        <p:nvSpPr>
          <p:cNvPr id="6" name="橢圓 5"/>
          <p:cNvSpPr/>
          <p:nvPr/>
        </p:nvSpPr>
        <p:spPr>
          <a:xfrm>
            <a:off x="4320208" y="2120347"/>
            <a:ext cx="2897588" cy="945275"/>
          </a:xfrm>
          <a:prstGeom prst="ellipse">
            <a:avLst/>
          </a:prstGeom>
          <a:solidFill>
            <a:schemeClr val="bg1"/>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tx1"/>
                </a:solidFill>
                <a:latin typeface="標楷體" panose="03000509000000000000" pitchFamily="65" charset="-120"/>
                <a:ea typeface="標楷體" panose="03000509000000000000" pitchFamily="65" charset="-120"/>
              </a:rPr>
              <a:t>Innovation</a:t>
            </a:r>
            <a:endParaRPr lang="zh-TW" altLang="en-US" sz="2800" b="1" dirty="0">
              <a:solidFill>
                <a:schemeClr val="tx1"/>
              </a:solidFill>
              <a:latin typeface="標楷體" panose="03000509000000000000" pitchFamily="65" charset="-120"/>
              <a:ea typeface="標楷體" panose="03000509000000000000" pitchFamily="65" charset="-120"/>
            </a:endParaRPr>
          </a:p>
        </p:txBody>
      </p:sp>
      <p:sp>
        <p:nvSpPr>
          <p:cNvPr id="9" name="橢圓 8"/>
          <p:cNvSpPr/>
          <p:nvPr/>
        </p:nvSpPr>
        <p:spPr>
          <a:xfrm>
            <a:off x="5082209" y="4295767"/>
            <a:ext cx="3058933" cy="1051560"/>
          </a:xfrm>
          <a:prstGeom prst="ellipse">
            <a:avLst/>
          </a:prstGeom>
          <a:solidFill>
            <a:schemeClr val="tx1"/>
          </a:solidFill>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bg1"/>
                </a:solidFill>
                <a:latin typeface="標楷體" panose="03000509000000000000" pitchFamily="65" charset="-120"/>
                <a:ea typeface="標楷體" panose="03000509000000000000" pitchFamily="65" charset="-120"/>
              </a:rPr>
              <a:t>Competition</a:t>
            </a:r>
            <a:endParaRPr lang="zh-TW" altLang="en-US" sz="2800" b="1" dirty="0">
              <a:solidFill>
                <a:schemeClr val="bg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6996051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2"/>
          <a:stretch>
            <a:fillRect/>
          </a:stretch>
        </p:blipFill>
        <p:spPr>
          <a:xfrm>
            <a:off x="9939129" y="2818405"/>
            <a:ext cx="2266121" cy="1695310"/>
          </a:xfrm>
          <a:prstGeom prst="rect">
            <a:avLst/>
          </a:prstGeom>
        </p:spPr>
      </p:pic>
      <p:pic>
        <p:nvPicPr>
          <p:cNvPr id="6" name="圖片 5"/>
          <p:cNvPicPr>
            <a:picLocks noChangeAspect="1"/>
          </p:cNvPicPr>
          <p:nvPr/>
        </p:nvPicPr>
        <p:blipFill>
          <a:blip r:embed="rId3"/>
          <a:stretch>
            <a:fillRect/>
          </a:stretch>
        </p:blipFill>
        <p:spPr>
          <a:xfrm>
            <a:off x="9935816" y="365125"/>
            <a:ext cx="2133600" cy="2143125"/>
          </a:xfrm>
          <a:prstGeom prst="rect">
            <a:avLst/>
          </a:prstGeom>
        </p:spPr>
      </p:pic>
      <p:sp>
        <p:nvSpPr>
          <p:cNvPr id="2" name="標題 1"/>
          <p:cNvSpPr>
            <a:spLocks noGrp="1"/>
          </p:cNvSpPr>
          <p:nvPr>
            <p:ph type="title"/>
          </p:nvPr>
        </p:nvSpPr>
        <p:spPr/>
        <p:txBody>
          <a:bodyPr>
            <a:normAutofit/>
          </a:bodyPr>
          <a:lstStyle/>
          <a:p>
            <a:r>
              <a:rPr lang="zh-TW" altLang="en-US" dirty="0"/>
              <a:t>準備報告或考試</a:t>
            </a:r>
            <a:r>
              <a:rPr lang="en-US" altLang="zh-TW" dirty="0"/>
              <a:t>?</a:t>
            </a:r>
            <a:endParaRPr lang="zh-TW" altLang="en-US" dirty="0"/>
          </a:p>
        </p:txBody>
      </p:sp>
      <p:sp>
        <p:nvSpPr>
          <p:cNvPr id="3" name="內容版面配置區 2"/>
          <p:cNvSpPr>
            <a:spLocks noGrp="1"/>
          </p:cNvSpPr>
          <p:nvPr>
            <p:ph idx="1"/>
          </p:nvPr>
        </p:nvSpPr>
        <p:spPr>
          <a:xfrm>
            <a:off x="911086" y="1805747"/>
            <a:ext cx="10515600" cy="4351338"/>
          </a:xfrm>
        </p:spPr>
        <p:txBody>
          <a:bodyPr>
            <a:normAutofit lnSpcReduction="10000"/>
          </a:bodyPr>
          <a:lstStyle/>
          <a:p>
            <a:r>
              <a:rPr lang="zh-TW" altLang="en-US" dirty="0">
                <a:solidFill>
                  <a:srgbClr val="FF0000"/>
                </a:solidFill>
                <a:latin typeface="+mn-ea"/>
              </a:rPr>
              <a:t>報告變較難</a:t>
            </a:r>
            <a:r>
              <a:rPr lang="en-US" altLang="zh-TW" dirty="0">
                <a:latin typeface="+mn-ea"/>
              </a:rPr>
              <a:t>: </a:t>
            </a:r>
            <a:r>
              <a:rPr lang="zh-TW" altLang="en-US" dirty="0">
                <a:latin typeface="+mn-ea"/>
              </a:rPr>
              <a:t>如無人準備報告，聯合報告成績會很低</a:t>
            </a:r>
            <a:r>
              <a:rPr lang="en-US" altLang="zh-TW" dirty="0">
                <a:latin typeface="+mn-ea"/>
              </a:rPr>
              <a:t> (</a:t>
            </a:r>
            <a:r>
              <a:rPr lang="en-US" altLang="zh-TW" dirty="0">
                <a:solidFill>
                  <a:srgbClr val="FF0000"/>
                </a:solidFill>
                <a:latin typeface="+mn-ea"/>
              </a:rPr>
              <a:t>60</a:t>
            </a:r>
            <a:r>
              <a:rPr lang="en-US" altLang="zh-TW" dirty="0">
                <a:latin typeface="+mn-ea"/>
              </a:rPr>
              <a:t>)</a:t>
            </a:r>
          </a:p>
          <a:p>
            <a:endParaRPr lang="en-US" altLang="zh-TW" dirty="0"/>
          </a:p>
          <a:p>
            <a:endParaRPr lang="en-US" altLang="zh-TW" dirty="0"/>
          </a:p>
          <a:p>
            <a:endParaRPr lang="en-US" altLang="zh-TW" dirty="0"/>
          </a:p>
          <a:p>
            <a:endParaRPr lang="en-US" altLang="zh-TW" dirty="0"/>
          </a:p>
          <a:p>
            <a:endParaRPr lang="en-US" altLang="zh-TW" dirty="0"/>
          </a:p>
          <a:p>
            <a:endParaRPr lang="en-US" altLang="zh-TW" dirty="0"/>
          </a:p>
          <a:p>
            <a:r>
              <a:rPr lang="zh-TW" altLang="en-US" dirty="0">
                <a:latin typeface="+mj-ea"/>
                <a:ea typeface="+mj-ea"/>
              </a:rPr>
              <a:t>賽局結果</a:t>
            </a:r>
            <a:r>
              <a:rPr lang="en-US" altLang="zh-TW" dirty="0">
                <a:latin typeface="+mj-ea"/>
                <a:ea typeface="+mj-ea"/>
              </a:rPr>
              <a:t>: </a:t>
            </a:r>
            <a:r>
              <a:rPr lang="zh-TW" altLang="en-US" dirty="0">
                <a:latin typeface="+mj-ea"/>
                <a:ea typeface="+mj-ea"/>
              </a:rPr>
              <a:t>一人選擇準備考試，另一人選擇準備報告 </a:t>
            </a:r>
            <a:r>
              <a:rPr lang="en-US" altLang="zh-TW" dirty="0">
                <a:latin typeface="+mj-ea"/>
                <a:ea typeface="+mj-ea"/>
              </a:rPr>
              <a:t>(</a:t>
            </a:r>
            <a:r>
              <a:rPr lang="zh-TW" altLang="en-US" dirty="0">
                <a:latin typeface="+mj-ea"/>
                <a:ea typeface="+mj-ea"/>
              </a:rPr>
              <a:t>合作也不合作</a:t>
            </a:r>
            <a:r>
              <a:rPr lang="en-US" altLang="zh-TW" dirty="0">
                <a:latin typeface="+mj-ea"/>
                <a:ea typeface="+mj-ea"/>
              </a:rPr>
              <a:t>)</a:t>
            </a:r>
            <a:endParaRPr lang="zh-TW" altLang="en-US" dirty="0">
              <a:latin typeface="+mj-ea"/>
              <a:ea typeface="+mj-ea"/>
            </a:endParaRPr>
          </a:p>
          <a:p>
            <a:endParaRPr lang="en-US" altLang="zh-TW" dirty="0"/>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8867" y="2445026"/>
            <a:ext cx="5785093" cy="24420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898806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2"/>
          <p:cNvSpPr>
            <a:spLocks noGrp="1"/>
          </p:cNvSpPr>
          <p:nvPr>
            <p:ph idx="1"/>
          </p:nvPr>
        </p:nvSpPr>
        <p:spPr>
          <a:xfrm>
            <a:off x="755375" y="1583636"/>
            <a:ext cx="10581861" cy="4605130"/>
          </a:xfrm>
        </p:spPr>
        <p:txBody>
          <a:bodyPr>
            <a:normAutofit lnSpcReduction="10000"/>
          </a:bodyPr>
          <a:lstStyle/>
          <a:p>
            <a:r>
              <a:rPr lang="zh-TW" altLang="en-US" sz="3200" dirty="0">
                <a:latin typeface="+mn-ea"/>
              </a:rPr>
              <a:t>輸贏是</a:t>
            </a:r>
            <a:r>
              <a:rPr lang="en-US" altLang="zh-TW" sz="3200" dirty="0">
                <a:latin typeface="+mn-ea"/>
              </a:rPr>
              <a:t>「</a:t>
            </a:r>
            <a:r>
              <a:rPr lang="zh-TW" altLang="en-US" sz="3200" dirty="0">
                <a:latin typeface="+mn-ea"/>
              </a:rPr>
              <a:t>比較」得出的結果，在人</a:t>
            </a:r>
            <a:r>
              <a:rPr lang="en-US" altLang="zh-TW" sz="3200" dirty="0">
                <a:latin typeface="+mn-ea"/>
              </a:rPr>
              <a:t>(</a:t>
            </a:r>
            <a:r>
              <a:rPr lang="zh-TW" altLang="en-US" sz="3200" dirty="0">
                <a:latin typeface="+mn-ea"/>
              </a:rPr>
              <a:t>事物</a:t>
            </a:r>
            <a:r>
              <a:rPr lang="en-US" altLang="zh-TW" sz="3200" dirty="0">
                <a:latin typeface="+mn-ea"/>
              </a:rPr>
              <a:t>)</a:t>
            </a:r>
            <a:r>
              <a:rPr lang="zh-TW" altLang="en-US" sz="3200" dirty="0">
                <a:latin typeface="+mn-ea"/>
              </a:rPr>
              <a:t>與人</a:t>
            </a:r>
            <a:r>
              <a:rPr lang="en-US" altLang="zh-TW" sz="3200" dirty="0">
                <a:latin typeface="+mn-ea"/>
              </a:rPr>
              <a:t>(</a:t>
            </a:r>
            <a:r>
              <a:rPr lang="zh-TW" altLang="en-US" sz="3200" dirty="0">
                <a:latin typeface="+mn-ea"/>
              </a:rPr>
              <a:t>事物</a:t>
            </a:r>
            <a:r>
              <a:rPr lang="en-US" altLang="zh-TW" sz="3200" dirty="0">
                <a:latin typeface="+mn-ea"/>
              </a:rPr>
              <a:t>)</a:t>
            </a:r>
            <a:r>
              <a:rPr lang="zh-TW" altLang="en-US" sz="3200" dirty="0">
                <a:latin typeface="+mn-ea"/>
              </a:rPr>
              <a:t>較量的社會競技場上。</a:t>
            </a:r>
            <a:endParaRPr lang="en-US" altLang="zh-TW" sz="3200" dirty="0">
              <a:latin typeface="+mn-ea"/>
            </a:endParaRPr>
          </a:p>
          <a:p>
            <a:endParaRPr lang="en-US" altLang="zh-TW" sz="975" dirty="0">
              <a:latin typeface="+mn-ea"/>
            </a:endParaRPr>
          </a:p>
          <a:p>
            <a:r>
              <a:rPr lang="zh-TW" altLang="en-US" sz="3200" dirty="0">
                <a:latin typeface="+mn-ea"/>
              </a:rPr>
              <a:t>可分為四種</a:t>
            </a:r>
            <a:r>
              <a:rPr lang="en-US" altLang="zh-TW" sz="3200" dirty="0">
                <a:latin typeface="+mn-ea"/>
              </a:rPr>
              <a:t>:</a:t>
            </a:r>
          </a:p>
          <a:p>
            <a:endParaRPr lang="en-US" altLang="zh-TW" sz="825" dirty="0">
              <a:latin typeface="+mn-ea"/>
            </a:endParaRPr>
          </a:p>
          <a:p>
            <a:pPr marL="728663" lvl="1" indent="-385763">
              <a:buFont typeface="+mj-lt"/>
              <a:buAutoNum type="arabicPeriod"/>
            </a:pPr>
            <a:r>
              <a:rPr lang="zh-TW" altLang="en-US" sz="2600" b="1" dirty="0">
                <a:latin typeface="+mn-ea"/>
              </a:rPr>
              <a:t>輸輸</a:t>
            </a:r>
            <a:r>
              <a:rPr lang="en-US" altLang="zh-TW" sz="2600" dirty="0">
                <a:latin typeface="+mn-ea"/>
              </a:rPr>
              <a:t>:</a:t>
            </a:r>
            <a:r>
              <a:rPr lang="zh-TW" altLang="en-US" dirty="0">
                <a:latin typeface="+mn-ea"/>
              </a:rPr>
              <a:t>玉石俱焚，雙方都無法得到好處，而會發收在高壓情況下做的錯誤決策，一步錯步步錯。</a:t>
            </a:r>
            <a:r>
              <a:rPr lang="en-US" altLang="zh-TW" dirty="0">
                <a:latin typeface="+mn-ea"/>
              </a:rPr>
              <a:t>(</a:t>
            </a:r>
            <a:r>
              <a:rPr lang="zh-TW" altLang="en-US" dirty="0">
                <a:latin typeface="+mn-ea"/>
              </a:rPr>
              <a:t>同業砍價搶顧客</a:t>
            </a:r>
            <a:r>
              <a:rPr lang="en-US" altLang="zh-TW" dirty="0">
                <a:latin typeface="+mn-ea"/>
              </a:rPr>
              <a:t>)</a:t>
            </a:r>
          </a:p>
          <a:p>
            <a:pPr marL="642938" lvl="2" indent="0">
              <a:buNone/>
            </a:pPr>
            <a:endParaRPr lang="en-US" altLang="zh-TW" sz="825" dirty="0">
              <a:latin typeface="+mn-ea"/>
            </a:endParaRPr>
          </a:p>
          <a:p>
            <a:pPr marL="728663" lvl="1" indent="-385763">
              <a:buFont typeface="+mj-lt"/>
              <a:buAutoNum type="arabicPeriod"/>
            </a:pPr>
            <a:r>
              <a:rPr lang="zh-TW" altLang="en-US" sz="2600" b="1" dirty="0">
                <a:latin typeface="+mn-ea"/>
              </a:rPr>
              <a:t>贏輸</a:t>
            </a:r>
            <a:r>
              <a:rPr lang="en-US" altLang="zh-TW" sz="2600" dirty="0">
                <a:latin typeface="+mn-ea"/>
              </a:rPr>
              <a:t>:</a:t>
            </a:r>
            <a:r>
              <a:rPr lang="zh-TW" altLang="en-US" dirty="0">
                <a:latin typeface="+mn-ea"/>
              </a:rPr>
              <a:t>大家都期望自己是贏家，但是往往這是設限自己想法的枷鎖。</a:t>
            </a:r>
            <a:endParaRPr lang="en-US" altLang="zh-TW" dirty="0">
              <a:latin typeface="+mn-ea"/>
            </a:endParaRPr>
          </a:p>
          <a:p>
            <a:pPr marL="642938" lvl="2" indent="0">
              <a:buNone/>
            </a:pPr>
            <a:endParaRPr lang="en-US" altLang="zh-TW" sz="750" dirty="0">
              <a:latin typeface="+mn-ea"/>
            </a:endParaRPr>
          </a:p>
          <a:p>
            <a:pPr marL="728663" lvl="1" indent="-385763">
              <a:buFont typeface="+mj-lt"/>
              <a:buAutoNum type="arabicPeriod"/>
            </a:pPr>
            <a:r>
              <a:rPr lang="zh-TW" altLang="en-US" sz="2600" b="1" dirty="0">
                <a:latin typeface="+mn-ea"/>
              </a:rPr>
              <a:t>輸贏</a:t>
            </a:r>
            <a:r>
              <a:rPr lang="en-US" altLang="zh-TW" sz="2600" dirty="0">
                <a:latin typeface="+mn-ea"/>
              </a:rPr>
              <a:t>:</a:t>
            </a:r>
            <a:r>
              <a:rPr lang="zh-TW" altLang="en-US" dirty="0">
                <a:latin typeface="+mn-ea"/>
              </a:rPr>
              <a:t>自己在輸的一方而對方贏，是痛苦、沉重的，此時且提醒自己， 輸是一時的，有時短期的委屈只為了達成長期的目標。 </a:t>
            </a:r>
            <a:r>
              <a:rPr lang="en-US" altLang="zh-TW" dirty="0">
                <a:latin typeface="+mn-ea"/>
                <a:cs typeface="Times New Roman" panose="02020603050405020304" pitchFamily="18" charset="0"/>
              </a:rPr>
              <a:t>(</a:t>
            </a:r>
            <a:r>
              <a:rPr lang="zh-TW" altLang="en-US" dirty="0">
                <a:latin typeface="+mn-ea"/>
              </a:rPr>
              <a:t>韓信</a:t>
            </a:r>
            <a:r>
              <a:rPr lang="en-US" altLang="zh-TW" dirty="0">
                <a:latin typeface="+mn-ea"/>
              </a:rPr>
              <a:t>-</a:t>
            </a:r>
            <a:r>
              <a:rPr lang="zh-TW" altLang="en-US" dirty="0">
                <a:latin typeface="+mn-ea"/>
              </a:rPr>
              <a:t>忍胯下之辱</a:t>
            </a:r>
            <a:r>
              <a:rPr lang="en-US" altLang="zh-TW" dirty="0">
                <a:latin typeface="+mn-ea"/>
                <a:cs typeface="Times New Roman" panose="02020603050405020304" pitchFamily="18" charset="0"/>
              </a:rPr>
              <a:t>)</a:t>
            </a:r>
            <a:r>
              <a:rPr lang="en-US" altLang="zh-TW" dirty="0">
                <a:latin typeface="+mn-ea"/>
              </a:rPr>
              <a:t> </a:t>
            </a:r>
            <a:r>
              <a:rPr lang="en-US" altLang="zh-TW" dirty="0">
                <a:latin typeface="+mn-ea"/>
                <a:cs typeface="Times New Roman" panose="02020603050405020304" pitchFamily="18" charset="0"/>
              </a:rPr>
              <a:t>(</a:t>
            </a:r>
            <a:r>
              <a:rPr lang="zh-TW" altLang="en-US" dirty="0">
                <a:latin typeface="+mn-ea"/>
              </a:rPr>
              <a:t>司馬遷忍辱作史記</a:t>
            </a:r>
            <a:r>
              <a:rPr lang="en-US" altLang="zh-TW" dirty="0">
                <a:latin typeface="+mn-ea"/>
                <a:cs typeface="Times New Roman" panose="02020603050405020304" pitchFamily="18" charset="0"/>
              </a:rPr>
              <a:t>)</a:t>
            </a:r>
          </a:p>
          <a:p>
            <a:pPr marL="728663" lvl="1" indent="-385763">
              <a:buFont typeface="+mj-lt"/>
              <a:buAutoNum type="arabicPeriod"/>
            </a:pPr>
            <a:r>
              <a:rPr lang="zh-TW" altLang="en-US" sz="2600" b="1" dirty="0">
                <a:latin typeface="+mn-ea"/>
              </a:rPr>
              <a:t>贏贏</a:t>
            </a:r>
            <a:r>
              <a:rPr lang="en-US" altLang="zh-TW" sz="2600" dirty="0">
                <a:latin typeface="+mn-ea"/>
              </a:rPr>
              <a:t>:</a:t>
            </a:r>
            <a:r>
              <a:rPr lang="zh-TW" altLang="en-US" dirty="0">
                <a:latin typeface="+mn-ea"/>
              </a:rPr>
              <a:t>自己與對方都贏，達到</a:t>
            </a:r>
            <a:r>
              <a:rPr lang="en-US" altLang="zh-TW" dirty="0">
                <a:latin typeface="+mn-ea"/>
              </a:rPr>
              <a:t>「</a:t>
            </a:r>
            <a:r>
              <a:rPr lang="zh-TW" altLang="en-US" dirty="0">
                <a:latin typeface="+mn-ea"/>
              </a:rPr>
              <a:t>全勝共贏</a:t>
            </a:r>
            <a:r>
              <a:rPr lang="en-US" altLang="zh-TW" dirty="0">
                <a:latin typeface="+mn-ea"/>
              </a:rPr>
              <a:t>」</a:t>
            </a:r>
            <a:r>
              <a:rPr lang="zh-TW" altLang="en-US" dirty="0">
                <a:latin typeface="+mn-ea"/>
              </a:rPr>
              <a:t>。</a:t>
            </a:r>
            <a:endParaRPr lang="zh-TW" altLang="en-US" dirty="0">
              <a:latin typeface="+mn-ea"/>
              <a:cs typeface="Times New Roman" panose="02020603050405020304" pitchFamily="18" charset="0"/>
            </a:endParaRPr>
          </a:p>
        </p:txBody>
      </p:sp>
      <p:sp>
        <p:nvSpPr>
          <p:cNvPr id="2" name="標題 1"/>
          <p:cNvSpPr>
            <a:spLocks noGrp="1"/>
          </p:cNvSpPr>
          <p:nvPr>
            <p:ph type="title"/>
          </p:nvPr>
        </p:nvSpPr>
        <p:spPr>
          <a:xfrm>
            <a:off x="831574" y="601815"/>
            <a:ext cx="6522858" cy="594066"/>
          </a:xfrm>
        </p:spPr>
        <p:txBody>
          <a:bodyPr>
            <a:noAutofit/>
          </a:bodyPr>
          <a:lstStyle/>
          <a:p>
            <a:r>
              <a:rPr lang="zh-TW" altLang="en-US" b="1" dirty="0">
                <a:latin typeface="+mn-ea"/>
                <a:ea typeface="+mn-ea"/>
              </a:rPr>
              <a:t>贏輸、輸贏的分類</a:t>
            </a:r>
          </a:p>
        </p:txBody>
      </p:sp>
    </p:spTree>
    <p:extLst>
      <p:ext uri="{BB962C8B-B14F-4D97-AF65-F5344CB8AC3E}">
        <p14:creationId xmlns:p14="http://schemas.microsoft.com/office/powerpoint/2010/main" val="17204154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7788" y="392000"/>
            <a:ext cx="9144000" cy="882784"/>
          </a:xfrm>
        </p:spPr>
        <p:txBody>
          <a:bodyPr/>
          <a:lstStyle/>
          <a:p>
            <a:r>
              <a:rPr lang="zh-TW" altLang="en-US" b="1" dirty="0">
                <a:latin typeface="+mn-ea"/>
                <a:ea typeface="+mn-ea"/>
              </a:rPr>
              <a:t>贏的探討</a:t>
            </a:r>
          </a:p>
        </p:txBody>
      </p:sp>
      <p:sp>
        <p:nvSpPr>
          <p:cNvPr id="3" name="內容版面配置區 2"/>
          <p:cNvSpPr>
            <a:spLocks noGrp="1"/>
          </p:cNvSpPr>
          <p:nvPr>
            <p:ph idx="1"/>
          </p:nvPr>
        </p:nvSpPr>
        <p:spPr>
          <a:xfrm>
            <a:off x="1991544" y="1196752"/>
            <a:ext cx="8229600" cy="5112568"/>
          </a:xfrm>
        </p:spPr>
        <p:txBody>
          <a:bodyPr/>
          <a:lstStyle/>
          <a:p>
            <a:pPr marL="0" indent="0">
              <a:buNone/>
            </a:pPr>
            <a:r>
              <a:rPr lang="zh-TW" altLang="en-US" b="1" dirty="0">
                <a:solidFill>
                  <a:srgbClr val="FF6699"/>
                </a:solidFill>
                <a:latin typeface="+mn-ea"/>
              </a:rPr>
              <a:t>贏</a:t>
            </a:r>
            <a:r>
              <a:rPr lang="zh-TW" altLang="en-US" dirty="0">
                <a:latin typeface="+mn-ea"/>
              </a:rPr>
              <a:t>是從比賽中勝出、</a:t>
            </a:r>
            <a:r>
              <a:rPr lang="zh-TW" altLang="en-US" b="1" dirty="0">
                <a:solidFill>
                  <a:srgbClr val="FF6699"/>
                </a:solidFill>
                <a:latin typeface="+mn-ea"/>
              </a:rPr>
              <a:t>贏</a:t>
            </a:r>
            <a:r>
              <a:rPr lang="zh-TW" altLang="en-US" dirty="0">
                <a:latin typeface="+mn-ea"/>
              </a:rPr>
              <a:t>是取得勝利、</a:t>
            </a:r>
            <a:r>
              <a:rPr lang="zh-TW" altLang="en-US" b="1" dirty="0">
                <a:solidFill>
                  <a:srgbClr val="FF6699"/>
                </a:solidFill>
                <a:latin typeface="+mn-ea"/>
              </a:rPr>
              <a:t>贏</a:t>
            </a:r>
            <a:r>
              <a:rPr lang="zh-TW" altLang="en-US" dirty="0">
                <a:latin typeface="+mn-ea"/>
              </a:rPr>
              <a:t>是努力克服困難贏得成功、</a:t>
            </a:r>
            <a:r>
              <a:rPr lang="zh-TW" altLang="en-US" b="1" dirty="0">
                <a:solidFill>
                  <a:srgbClr val="FF6699"/>
                </a:solidFill>
                <a:latin typeface="+mn-ea"/>
              </a:rPr>
              <a:t>贏</a:t>
            </a:r>
            <a:r>
              <a:rPr lang="zh-TW" altLang="en-US" dirty="0">
                <a:latin typeface="+mn-ea"/>
              </a:rPr>
              <a:t>是獲取旁人信任、</a:t>
            </a:r>
            <a:r>
              <a:rPr lang="zh-TW" altLang="en-US" b="1" dirty="0">
                <a:solidFill>
                  <a:srgbClr val="FF6699"/>
                </a:solidFill>
                <a:latin typeface="+mn-ea"/>
              </a:rPr>
              <a:t>贏</a:t>
            </a:r>
            <a:r>
              <a:rPr lang="zh-TW" altLang="en-US" dirty="0">
                <a:latin typeface="+mn-ea"/>
              </a:rPr>
              <a:t>是意見被接受。</a:t>
            </a:r>
            <a:endParaRPr lang="en-US" altLang="zh-TW" dirty="0">
              <a:latin typeface="+mn-ea"/>
            </a:endParaRPr>
          </a:p>
          <a:p>
            <a:pPr marL="0" indent="0">
              <a:buNone/>
            </a:pPr>
            <a:endParaRPr lang="zh-TW" altLang="en-US" dirty="0"/>
          </a:p>
        </p:txBody>
      </p:sp>
      <p:sp>
        <p:nvSpPr>
          <p:cNvPr id="9" name="標題 1"/>
          <p:cNvSpPr txBox="1">
            <a:spLocks/>
          </p:cNvSpPr>
          <p:nvPr/>
        </p:nvSpPr>
        <p:spPr>
          <a:xfrm>
            <a:off x="3935760" y="2420888"/>
            <a:ext cx="3312368" cy="302433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z="20000" b="1" dirty="0">
                <a:solidFill>
                  <a:srgbClr val="FF6699"/>
                </a:solidFill>
                <a:latin typeface="標楷體" panose="03000509000000000000" pitchFamily="65" charset="-120"/>
                <a:ea typeface="標楷體" panose="03000509000000000000" pitchFamily="65" charset="-120"/>
              </a:rPr>
              <a:t>贏</a:t>
            </a:r>
          </a:p>
        </p:txBody>
      </p:sp>
      <p:cxnSp>
        <p:nvCxnSpPr>
          <p:cNvPr id="11" name="直線單箭頭接點 10"/>
          <p:cNvCxnSpPr/>
          <p:nvPr/>
        </p:nvCxnSpPr>
        <p:spPr>
          <a:xfrm flipH="1">
            <a:off x="6384032" y="3127122"/>
            <a:ext cx="172819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直線單箭頭接點 11"/>
          <p:cNvCxnSpPr/>
          <p:nvPr/>
        </p:nvCxnSpPr>
        <p:spPr>
          <a:xfrm flipH="1">
            <a:off x="6216000" y="3752056"/>
            <a:ext cx="122413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直線單箭頭接點 12"/>
          <p:cNvCxnSpPr/>
          <p:nvPr/>
        </p:nvCxnSpPr>
        <p:spPr>
          <a:xfrm flipH="1">
            <a:off x="6701447" y="4635708"/>
            <a:ext cx="122413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文字方塊 13"/>
          <p:cNvSpPr txBox="1"/>
          <p:nvPr/>
        </p:nvSpPr>
        <p:spPr>
          <a:xfrm>
            <a:off x="8112224" y="2852936"/>
            <a:ext cx="1719808"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panose="03000509000000000000" pitchFamily="65" charset="-120"/>
                <a:ea typeface="標楷體" panose="03000509000000000000" pitchFamily="65" charset="-120"/>
              </a:rPr>
              <a:t>危機意識</a:t>
            </a:r>
          </a:p>
        </p:txBody>
      </p:sp>
      <p:sp>
        <p:nvSpPr>
          <p:cNvPr id="15" name="文字方塊 14"/>
          <p:cNvSpPr txBox="1"/>
          <p:nvPr/>
        </p:nvSpPr>
        <p:spPr>
          <a:xfrm>
            <a:off x="7440136" y="3490446"/>
            <a:ext cx="1013912"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panose="03000509000000000000" pitchFamily="65" charset="-120"/>
                <a:ea typeface="標楷體" panose="03000509000000000000" pitchFamily="65" charset="-120"/>
              </a:rPr>
              <a:t>溝通</a:t>
            </a:r>
          </a:p>
        </p:txBody>
      </p:sp>
      <p:sp>
        <p:nvSpPr>
          <p:cNvPr id="18" name="文字方塊 17"/>
          <p:cNvSpPr txBox="1"/>
          <p:nvPr/>
        </p:nvSpPr>
        <p:spPr>
          <a:xfrm>
            <a:off x="7925583" y="4379376"/>
            <a:ext cx="2407372"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panose="03000509000000000000" pitchFamily="65" charset="-120"/>
                <a:ea typeface="標楷體" panose="03000509000000000000" pitchFamily="65" charset="-120"/>
              </a:rPr>
              <a:t>平凡心</a:t>
            </a:r>
            <a:r>
              <a:rPr lang="zh-TW" altLang="en-US" sz="2800" b="1" dirty="0">
                <a:solidFill>
                  <a:srgbClr val="3399FF"/>
                </a:solidFill>
                <a:latin typeface="標楷體"/>
                <a:ea typeface="標楷體"/>
              </a:rPr>
              <a:t>、放下</a:t>
            </a:r>
            <a:endParaRPr lang="zh-TW" altLang="en-US" sz="2800" b="1" dirty="0">
              <a:solidFill>
                <a:srgbClr val="3399FF"/>
              </a:solidFill>
              <a:latin typeface="標楷體" panose="03000509000000000000" pitchFamily="65" charset="-120"/>
              <a:ea typeface="標楷體" panose="03000509000000000000" pitchFamily="65" charset="-120"/>
            </a:endParaRPr>
          </a:p>
        </p:txBody>
      </p:sp>
      <p:cxnSp>
        <p:nvCxnSpPr>
          <p:cNvPr id="20" name="直線單箭頭接點 19"/>
          <p:cNvCxnSpPr>
            <a:stCxn id="21" idx="3"/>
          </p:cNvCxnSpPr>
          <p:nvPr/>
        </p:nvCxnSpPr>
        <p:spPr>
          <a:xfrm>
            <a:off x="3683224" y="4621598"/>
            <a:ext cx="1066564" cy="1411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文字方塊 20"/>
          <p:cNvSpPr txBox="1"/>
          <p:nvPr/>
        </p:nvSpPr>
        <p:spPr>
          <a:xfrm>
            <a:off x="1631504" y="4359988"/>
            <a:ext cx="2051720"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a:ea typeface="標楷體"/>
              </a:rPr>
              <a:t>努力、執行</a:t>
            </a:r>
            <a:endParaRPr lang="zh-TW" altLang="en-US" sz="2800" b="1" dirty="0">
              <a:solidFill>
                <a:srgbClr val="3399FF"/>
              </a:solidFill>
              <a:latin typeface="標楷體" panose="03000509000000000000" pitchFamily="65" charset="-120"/>
              <a:ea typeface="標楷體" panose="03000509000000000000" pitchFamily="65" charset="-120"/>
            </a:endParaRPr>
          </a:p>
        </p:txBody>
      </p:sp>
      <p:cxnSp>
        <p:nvCxnSpPr>
          <p:cNvPr id="24" name="直線單箭頭接點 23"/>
          <p:cNvCxnSpPr/>
          <p:nvPr/>
        </p:nvCxnSpPr>
        <p:spPr>
          <a:xfrm flipV="1">
            <a:off x="5590808" y="5081344"/>
            <a:ext cx="0" cy="72008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文字方塊 24"/>
          <p:cNvSpPr txBox="1"/>
          <p:nvPr/>
        </p:nvSpPr>
        <p:spPr>
          <a:xfrm>
            <a:off x="3896661" y="5781812"/>
            <a:ext cx="3445414"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a:ea typeface="標楷體"/>
              </a:rPr>
              <a:t>資源、財力、能力集</a:t>
            </a:r>
            <a:endParaRPr lang="zh-TW" altLang="en-US" sz="2800" b="1" dirty="0">
              <a:solidFill>
                <a:srgbClr val="3399FF"/>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1921006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en-US" altLang="zh-TW" b="1" dirty="0">
                <a:latin typeface="標楷體" panose="03000509000000000000" pitchFamily="65" charset="-120"/>
              </a:rPr>
              <a:t> </a:t>
            </a:r>
            <a:r>
              <a:rPr lang="zh-TW" altLang="en-US" b="1" dirty="0">
                <a:latin typeface="標楷體" panose="03000509000000000000" pitchFamily="65" charset="-120"/>
              </a:rPr>
              <a:t>什麼是競爭目標</a:t>
            </a:r>
            <a:r>
              <a:rPr lang="en-US" altLang="zh-TW" b="1" dirty="0">
                <a:latin typeface="標楷體" panose="03000509000000000000" pitchFamily="65" charset="-120"/>
              </a:rPr>
              <a:t>?</a:t>
            </a:r>
            <a:endParaRPr lang="zh-TW" altLang="en-US" b="1" dirty="0"/>
          </a:p>
        </p:txBody>
      </p:sp>
      <p:graphicFrame>
        <p:nvGraphicFramePr>
          <p:cNvPr id="4" name="資料庫圖表 3"/>
          <p:cNvGraphicFramePr/>
          <p:nvPr/>
        </p:nvGraphicFramePr>
        <p:xfrm>
          <a:off x="2179320" y="1290320"/>
          <a:ext cx="8199120" cy="4820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90910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58078" y="365125"/>
            <a:ext cx="10515600" cy="1325563"/>
          </a:xfrm>
        </p:spPr>
        <p:txBody>
          <a:bodyPr/>
          <a:lstStyle/>
          <a:p>
            <a:pPr algn="l"/>
            <a:r>
              <a:rPr lang="zh-TW" altLang="en-US" b="1" dirty="0"/>
              <a:t>從贏到贏贏</a:t>
            </a:r>
          </a:p>
        </p:txBody>
      </p:sp>
      <p:graphicFrame>
        <p:nvGraphicFramePr>
          <p:cNvPr id="4" name="內容版面配置區 3"/>
          <p:cNvGraphicFramePr>
            <a:graphicFrameLocks noGrp="1"/>
          </p:cNvGraphicFramePr>
          <p:nvPr>
            <p:ph idx="1"/>
          </p:nvPr>
        </p:nvGraphicFramePr>
        <p:xfrm>
          <a:off x="2331720" y="1600201"/>
          <a:ext cx="7635240" cy="4175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57927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325217" y="1700807"/>
            <a:ext cx="9687340" cy="2944079"/>
          </a:xfrm>
        </p:spPr>
        <p:txBody>
          <a:bodyPr>
            <a:normAutofit/>
          </a:bodyPr>
          <a:lstStyle/>
          <a:p>
            <a:r>
              <a:rPr lang="zh-TW" altLang="en-US" dirty="0">
                <a:latin typeface="+mn-ea"/>
              </a:rPr>
              <a:t>各公司都想要追求自己的最大利益，進入輸輸的惡性競爭，雙方不肯合作。</a:t>
            </a:r>
            <a:endParaRPr lang="en-US" altLang="zh-TW" dirty="0">
              <a:latin typeface="+mn-ea"/>
            </a:endParaRPr>
          </a:p>
          <a:p>
            <a:pPr marL="0" indent="0">
              <a:buNone/>
            </a:pPr>
            <a:endParaRPr lang="en-US" altLang="zh-TW" sz="800" dirty="0">
              <a:latin typeface="+mn-ea"/>
            </a:endParaRPr>
          </a:p>
          <a:p>
            <a:r>
              <a:rPr lang="zh-TW" altLang="en-US" dirty="0">
                <a:latin typeface="+mn-ea"/>
              </a:rPr>
              <a:t>將競局重新結構</a:t>
            </a:r>
            <a:endParaRPr lang="en-US" altLang="zh-TW" dirty="0">
              <a:latin typeface="+mn-ea"/>
            </a:endParaRPr>
          </a:p>
          <a:p>
            <a:pPr lvl="1"/>
            <a:r>
              <a:rPr lang="zh-TW" altLang="en-US" dirty="0">
                <a:latin typeface="+mn-ea"/>
              </a:rPr>
              <a:t>由</a:t>
            </a:r>
            <a:r>
              <a:rPr lang="en-US" altLang="zh-TW" dirty="0">
                <a:latin typeface="+mn-ea"/>
              </a:rPr>
              <a:t>「</a:t>
            </a:r>
            <a:r>
              <a:rPr lang="zh-TW" altLang="en-US" dirty="0">
                <a:latin typeface="+mn-ea"/>
              </a:rPr>
              <a:t>升高察思」來看問題，身為甲乙兩方的集團領導者，該如何讓兩間子公司得到最大利益。</a:t>
            </a:r>
            <a:endParaRPr lang="en-US" altLang="zh-TW" dirty="0">
              <a:latin typeface="+mn-ea"/>
            </a:endParaRPr>
          </a:p>
          <a:p>
            <a:pPr lvl="1"/>
            <a:r>
              <a:rPr lang="zh-TW" altLang="en-US" dirty="0">
                <a:latin typeface="+mn-ea"/>
              </a:rPr>
              <a:t>方法</a:t>
            </a:r>
            <a:r>
              <a:rPr lang="en-US" altLang="zh-TW" dirty="0">
                <a:latin typeface="+mn-ea"/>
              </a:rPr>
              <a:t>: </a:t>
            </a:r>
            <a:r>
              <a:rPr lang="zh-TW" altLang="en-US" dirty="0">
                <a:latin typeface="+mn-ea"/>
              </a:rPr>
              <a:t>溝通與契約</a:t>
            </a:r>
          </a:p>
        </p:txBody>
      </p:sp>
      <p:sp>
        <p:nvSpPr>
          <p:cNvPr id="8" name="標題 1"/>
          <p:cNvSpPr>
            <a:spLocks noGrp="1"/>
          </p:cNvSpPr>
          <p:nvPr>
            <p:ph type="title"/>
          </p:nvPr>
        </p:nvSpPr>
        <p:spPr>
          <a:xfrm>
            <a:off x="1524000" y="274638"/>
            <a:ext cx="9144000" cy="1143000"/>
          </a:xfrm>
        </p:spPr>
        <p:txBody>
          <a:bodyPr/>
          <a:lstStyle/>
          <a:p>
            <a:r>
              <a:rPr lang="zh-TW" altLang="en-US" b="1" dirty="0">
                <a:latin typeface="+mn-ea"/>
                <a:ea typeface="+mn-ea"/>
              </a:rPr>
              <a:t>創造贏贏的基本方法</a:t>
            </a:r>
          </a:p>
        </p:txBody>
      </p:sp>
      <p:pic>
        <p:nvPicPr>
          <p:cNvPr id="4" name="圖片 3"/>
          <p:cNvPicPr>
            <a:picLocks noChangeAspect="1"/>
          </p:cNvPicPr>
          <p:nvPr/>
        </p:nvPicPr>
        <p:blipFill>
          <a:blip r:embed="rId2"/>
          <a:stretch>
            <a:fillRect/>
          </a:stretch>
        </p:blipFill>
        <p:spPr>
          <a:xfrm>
            <a:off x="5021626" y="4264676"/>
            <a:ext cx="4838937" cy="1946490"/>
          </a:xfrm>
          <a:prstGeom prst="rect">
            <a:avLst/>
          </a:prstGeom>
        </p:spPr>
      </p:pic>
    </p:spTree>
    <p:extLst>
      <p:ext uri="{BB962C8B-B14F-4D97-AF65-F5344CB8AC3E}">
        <p14:creationId xmlns:p14="http://schemas.microsoft.com/office/powerpoint/2010/main" val="11122799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24000" y="274638"/>
            <a:ext cx="9144000" cy="1143000"/>
          </a:xfrm>
        </p:spPr>
        <p:txBody>
          <a:bodyPr/>
          <a:lstStyle/>
          <a:p>
            <a:r>
              <a:rPr lang="zh-TW" altLang="en-US" b="1" dirty="0">
                <a:latin typeface="+mn-ea"/>
                <a:ea typeface="+mn-ea"/>
              </a:rPr>
              <a:t>創造贏贏的基本方法</a:t>
            </a:r>
          </a:p>
        </p:txBody>
      </p:sp>
      <p:sp>
        <p:nvSpPr>
          <p:cNvPr id="3" name="內容版面配置區 2"/>
          <p:cNvSpPr>
            <a:spLocks noGrp="1"/>
          </p:cNvSpPr>
          <p:nvPr>
            <p:ph idx="1"/>
          </p:nvPr>
        </p:nvSpPr>
        <p:spPr>
          <a:xfrm>
            <a:off x="1437861" y="1600202"/>
            <a:ext cx="9621078" cy="2548879"/>
          </a:xfrm>
        </p:spPr>
        <p:txBody>
          <a:bodyPr/>
          <a:lstStyle/>
          <a:p>
            <a:r>
              <a:rPr lang="zh-TW" altLang="en-US" dirty="0">
                <a:latin typeface="+mn-ea"/>
              </a:rPr>
              <a:t>改變賽局參數</a:t>
            </a:r>
            <a:r>
              <a:rPr lang="en-US" altLang="zh-TW" dirty="0">
                <a:latin typeface="+mn-ea"/>
              </a:rPr>
              <a:t>-</a:t>
            </a:r>
            <a:r>
              <a:rPr lang="zh-TW" altLang="en-US" dirty="0">
                <a:latin typeface="+mn-ea"/>
              </a:rPr>
              <a:t>訂定雙方合作規定，例如</a:t>
            </a:r>
            <a:r>
              <a:rPr lang="en-US" altLang="zh-TW" dirty="0">
                <a:latin typeface="+mn-ea"/>
              </a:rPr>
              <a:t>:</a:t>
            </a:r>
            <a:r>
              <a:rPr lang="zh-TW" altLang="en-US" dirty="0">
                <a:latin typeface="+mn-ea"/>
              </a:rPr>
              <a:t>誰不合作就須付八分給對方。</a:t>
            </a:r>
            <a:endParaRPr lang="en-US" altLang="zh-TW" dirty="0">
              <a:latin typeface="+mn-ea"/>
            </a:endParaRPr>
          </a:p>
          <a:p>
            <a:endParaRPr lang="en-US" altLang="zh-TW" sz="800" dirty="0">
              <a:latin typeface="+mn-ea"/>
            </a:endParaRPr>
          </a:p>
          <a:p>
            <a:r>
              <a:rPr lang="zh-TW" altLang="en-US" dirty="0">
                <a:latin typeface="+mn-ea"/>
              </a:rPr>
              <a:t>產生了新的賽局，雙方將會選擇對自己有利的合作，而進到贏贏的</a:t>
            </a:r>
            <a:r>
              <a:rPr lang="en-US" altLang="zh-TW" dirty="0">
                <a:latin typeface="+mn-ea"/>
              </a:rPr>
              <a:t>(10,10)</a:t>
            </a:r>
            <a:r>
              <a:rPr lang="zh-TW" altLang="en-US" dirty="0">
                <a:latin typeface="+mn-ea"/>
              </a:rPr>
              <a:t> 。</a:t>
            </a:r>
            <a:endParaRPr lang="en-US" altLang="zh-TW" dirty="0">
              <a:latin typeface="+mn-ea"/>
            </a:endParaRPr>
          </a:p>
          <a:p>
            <a:pPr marL="0" indent="0">
              <a:buNone/>
            </a:pPr>
            <a:endParaRPr lang="zh-TW" altLang="en-US" dirty="0">
              <a:latin typeface="標楷體" panose="03000509000000000000" pitchFamily="65" charset="-120"/>
              <a:ea typeface="標楷體" panose="03000509000000000000" pitchFamily="65" charset="-120"/>
            </a:endParaRPr>
          </a:p>
        </p:txBody>
      </p:sp>
      <p:pic>
        <p:nvPicPr>
          <p:cNvPr id="5" name="圖片 4"/>
          <p:cNvPicPr>
            <a:picLocks noChangeAspect="1"/>
          </p:cNvPicPr>
          <p:nvPr/>
        </p:nvPicPr>
        <p:blipFill>
          <a:blip r:embed="rId2"/>
          <a:stretch>
            <a:fillRect/>
          </a:stretch>
        </p:blipFill>
        <p:spPr>
          <a:xfrm>
            <a:off x="3143555" y="4057928"/>
            <a:ext cx="6060080" cy="1788136"/>
          </a:xfrm>
          <a:prstGeom prst="rect">
            <a:avLst/>
          </a:prstGeom>
        </p:spPr>
      </p:pic>
    </p:spTree>
    <p:extLst>
      <p:ext uri="{BB962C8B-B14F-4D97-AF65-F5344CB8AC3E}">
        <p14:creationId xmlns:p14="http://schemas.microsoft.com/office/powerpoint/2010/main" val="2675578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47261" y="338621"/>
            <a:ext cx="10515600" cy="1325563"/>
          </a:xfrm>
        </p:spPr>
        <p:txBody>
          <a:bodyPr/>
          <a:lstStyle/>
          <a:p>
            <a:r>
              <a:rPr lang="zh-TW" altLang="en-US" dirty="0"/>
              <a:t>贏贏的洞識</a:t>
            </a:r>
            <a:r>
              <a:rPr lang="zh-TW" altLang="en-US" sz="4400" dirty="0">
                <a:solidFill>
                  <a:srgbClr val="7030A0"/>
                </a:solidFill>
                <a:latin typeface="Times New Roman" panose="02020603050405020304" pitchFamily="18" charset="0"/>
                <a:cs typeface="Times New Roman" panose="02020603050405020304" pitchFamily="18" charset="0"/>
              </a:rPr>
              <a:t>－ </a:t>
            </a:r>
            <a:r>
              <a:rPr lang="en-US" altLang="zh-TW" sz="4400">
                <a:solidFill>
                  <a:srgbClr val="7030A0"/>
                </a:solidFill>
                <a:latin typeface="Times New Roman" panose="02020603050405020304" pitchFamily="18" charset="0"/>
                <a:cs typeface="Times New Roman" panose="02020603050405020304" pitchFamily="18" charset="0"/>
              </a:rPr>
              <a:t>HD </a:t>
            </a:r>
            <a:r>
              <a:rPr lang="zh-TW" altLang="en-US" sz="4400">
                <a:solidFill>
                  <a:srgbClr val="7030A0"/>
                </a:solidFill>
                <a:latin typeface="Times New Roman" panose="02020603050405020304" pitchFamily="18" charset="0"/>
                <a:cs typeface="Times New Roman" panose="02020603050405020304" pitchFamily="18" charset="0"/>
              </a:rPr>
              <a:t>深度</a:t>
            </a:r>
            <a:r>
              <a:rPr lang="zh-TW" altLang="en-US" sz="4400" dirty="0">
                <a:solidFill>
                  <a:srgbClr val="7030A0"/>
                </a:solidFill>
                <a:latin typeface="Times New Roman" panose="02020603050405020304" pitchFamily="18" charset="0"/>
                <a:cs typeface="Times New Roman" panose="02020603050405020304" pitchFamily="18" charset="0"/>
              </a:rPr>
              <a:t>智慧</a:t>
            </a:r>
            <a:r>
              <a:rPr lang="zh-TW" altLang="en-US" sz="4400" dirty="0">
                <a:solidFill>
                  <a:srgbClr val="7030A0"/>
                </a:solidFill>
                <a:latin typeface="+mn-ea"/>
                <a:ea typeface="+mn-ea"/>
                <a:cs typeface="Times New Roman" panose="02020603050405020304" pitchFamily="18" charset="0"/>
              </a:rPr>
              <a:t>（</a:t>
            </a:r>
            <a:r>
              <a:rPr lang="zh-TW" altLang="en-US" sz="4000" dirty="0">
                <a:solidFill>
                  <a:srgbClr val="7030A0"/>
                </a:solidFill>
                <a:latin typeface="+mn-ea"/>
                <a:ea typeface="+mn-ea"/>
                <a:cs typeface="Times New Roman" panose="02020603050405020304" pitchFamily="18" charset="0"/>
              </a:rPr>
              <a:t>游伯龍教授</a:t>
            </a:r>
            <a:r>
              <a:rPr lang="en-US" altLang="zh-TW" sz="4000" dirty="0">
                <a:solidFill>
                  <a:srgbClr val="7030A0"/>
                </a:solidFill>
                <a:latin typeface="+mn-ea"/>
                <a:ea typeface="+mn-ea"/>
                <a:cs typeface="Times New Roman" panose="02020603050405020304" pitchFamily="18" charset="0"/>
              </a:rPr>
              <a:t>)</a:t>
            </a:r>
            <a:endParaRPr lang="en-US" dirty="0"/>
          </a:p>
        </p:txBody>
      </p:sp>
      <p:pic>
        <p:nvPicPr>
          <p:cNvPr id="6" name="圖片 5"/>
          <p:cNvPicPr>
            <a:picLocks noChangeAspect="1"/>
          </p:cNvPicPr>
          <p:nvPr/>
        </p:nvPicPr>
        <p:blipFill>
          <a:blip r:embed="rId2"/>
          <a:stretch>
            <a:fillRect/>
          </a:stretch>
        </p:blipFill>
        <p:spPr>
          <a:xfrm>
            <a:off x="3730736" y="1433039"/>
            <a:ext cx="4352242" cy="4721182"/>
          </a:xfrm>
          <a:prstGeom prst="rect">
            <a:avLst/>
          </a:prstGeom>
        </p:spPr>
      </p:pic>
    </p:spTree>
    <p:extLst>
      <p:ext uri="{BB962C8B-B14F-4D97-AF65-F5344CB8AC3E}">
        <p14:creationId xmlns:p14="http://schemas.microsoft.com/office/powerpoint/2010/main" val="31528068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創新與競爭</a:t>
            </a:r>
          </a:p>
        </p:txBody>
      </p:sp>
      <p:pic>
        <p:nvPicPr>
          <p:cNvPr id="1028" name="Picture 4" descr="ãå¤ªæ¥µãçåçæå°çµæ"/>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394588" y="1265239"/>
            <a:ext cx="4642485" cy="4642485"/>
          </a:xfrm>
          <a:prstGeom prst="rect">
            <a:avLst/>
          </a:prstGeom>
          <a:noFill/>
          <a:extLst>
            <a:ext uri="{909E8E84-426E-40DD-AFC4-6F175D3DCCD1}">
              <a14:hiddenFill xmlns:a14="http://schemas.microsoft.com/office/drawing/2010/main">
                <a:solidFill>
                  <a:srgbClr val="FFFFFF"/>
                </a:solidFill>
              </a14:hiddenFill>
            </a:ext>
          </a:extLst>
        </p:spPr>
      </p:pic>
      <p:sp>
        <p:nvSpPr>
          <p:cNvPr id="6" name="橢圓 5"/>
          <p:cNvSpPr/>
          <p:nvPr/>
        </p:nvSpPr>
        <p:spPr>
          <a:xfrm>
            <a:off x="6838121" y="1967947"/>
            <a:ext cx="2897588" cy="945275"/>
          </a:xfrm>
          <a:prstGeom prst="ellipse">
            <a:avLst/>
          </a:prstGeom>
          <a:solidFill>
            <a:schemeClr val="bg1"/>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tx1"/>
                </a:solidFill>
                <a:latin typeface="標楷體" panose="03000509000000000000" pitchFamily="65" charset="-120"/>
                <a:ea typeface="標楷體" panose="03000509000000000000" pitchFamily="65" charset="-120"/>
              </a:rPr>
              <a:t>Innovation</a:t>
            </a:r>
            <a:endParaRPr lang="zh-TW" altLang="en-US" sz="2800" b="1" dirty="0">
              <a:solidFill>
                <a:schemeClr val="tx1"/>
              </a:solidFill>
              <a:latin typeface="標楷體" panose="03000509000000000000" pitchFamily="65" charset="-120"/>
              <a:ea typeface="標楷體" panose="03000509000000000000" pitchFamily="65" charset="-120"/>
            </a:endParaRPr>
          </a:p>
        </p:txBody>
      </p:sp>
      <p:sp>
        <p:nvSpPr>
          <p:cNvPr id="9" name="橢圓 8"/>
          <p:cNvSpPr/>
          <p:nvPr/>
        </p:nvSpPr>
        <p:spPr>
          <a:xfrm>
            <a:off x="7600122" y="4143367"/>
            <a:ext cx="3058933" cy="1051560"/>
          </a:xfrm>
          <a:prstGeom prst="ellipse">
            <a:avLst/>
          </a:prstGeom>
          <a:solidFill>
            <a:schemeClr val="tx1"/>
          </a:solidFill>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bg1"/>
                </a:solidFill>
                <a:latin typeface="標楷體" panose="03000509000000000000" pitchFamily="65" charset="-120"/>
                <a:ea typeface="標楷體" panose="03000509000000000000" pitchFamily="65" charset="-120"/>
              </a:rPr>
              <a:t>Competition</a:t>
            </a:r>
            <a:endParaRPr lang="zh-TW" altLang="en-US" sz="2800" b="1" dirty="0">
              <a:solidFill>
                <a:schemeClr val="bg1"/>
              </a:solidFill>
              <a:latin typeface="標楷體" panose="03000509000000000000" pitchFamily="65" charset="-120"/>
              <a:ea typeface="標楷體" panose="03000509000000000000" pitchFamily="65" charset="-120"/>
            </a:endParaRPr>
          </a:p>
        </p:txBody>
      </p:sp>
      <p:sp>
        <p:nvSpPr>
          <p:cNvPr id="3" name="矩形 2"/>
          <p:cNvSpPr/>
          <p:nvPr/>
        </p:nvSpPr>
        <p:spPr>
          <a:xfrm>
            <a:off x="768744" y="3102747"/>
            <a:ext cx="4698723" cy="584775"/>
          </a:xfrm>
          <a:prstGeom prst="rect">
            <a:avLst/>
          </a:prstGeom>
        </p:spPr>
        <p:txBody>
          <a:bodyPr wrap="none">
            <a:spAutoFit/>
          </a:bodyPr>
          <a:lstStyle/>
          <a:p>
            <a:pPr algn="ctr"/>
            <a:r>
              <a:rPr lang="zh-TW" altLang="en-US" sz="3200" b="1" dirty="0">
                <a:solidFill>
                  <a:srgbClr val="0000CC"/>
                </a:solidFill>
                <a:sym typeface="Wingdings" panose="05000000000000000000" pitchFamily="2" charset="2"/>
              </a:rPr>
              <a:t>競爭</a:t>
            </a:r>
            <a:r>
              <a:rPr lang="zh-TW" altLang="en-US" sz="3200" dirty="0">
                <a:solidFill>
                  <a:srgbClr val="0000CC"/>
                </a:solidFill>
                <a:sym typeface="Wingdings" panose="05000000000000000000" pitchFamily="2" charset="2"/>
              </a:rPr>
              <a:t>起於利己</a:t>
            </a:r>
            <a:r>
              <a:rPr lang="zh-TW" altLang="en-US" sz="3200" dirty="0"/>
              <a:t>，</a:t>
            </a:r>
            <a:r>
              <a:rPr lang="zh-TW" altLang="en-US" sz="3200" dirty="0">
                <a:solidFill>
                  <a:srgbClr val="0000CC"/>
                </a:solidFill>
                <a:sym typeface="Wingdings" panose="05000000000000000000" pitchFamily="2" charset="2"/>
              </a:rPr>
              <a:t>終於利他</a:t>
            </a:r>
            <a:endParaRPr lang="zh-TW" altLang="en-US" sz="3200" dirty="0">
              <a:solidFill>
                <a:srgbClr val="0000CC"/>
              </a:solidFill>
            </a:endParaRPr>
          </a:p>
        </p:txBody>
      </p:sp>
      <p:sp>
        <p:nvSpPr>
          <p:cNvPr id="5" name="矩形 4"/>
          <p:cNvSpPr/>
          <p:nvPr/>
        </p:nvSpPr>
        <p:spPr>
          <a:xfrm>
            <a:off x="768745" y="2213660"/>
            <a:ext cx="4809330" cy="584775"/>
          </a:xfrm>
          <a:prstGeom prst="rect">
            <a:avLst/>
          </a:prstGeom>
        </p:spPr>
        <p:txBody>
          <a:bodyPr wrap="none">
            <a:spAutoFit/>
          </a:bodyPr>
          <a:lstStyle/>
          <a:p>
            <a:r>
              <a:rPr lang="zh-TW" altLang="en-US" sz="3200" b="1" dirty="0">
                <a:solidFill>
                  <a:srgbClr val="0000CC"/>
                </a:solidFill>
              </a:rPr>
              <a:t>創新</a:t>
            </a:r>
            <a:r>
              <a:rPr lang="zh-TW" altLang="en-US" sz="3200" dirty="0">
                <a:solidFill>
                  <a:srgbClr val="0000CC"/>
                </a:solidFill>
              </a:rPr>
              <a:t>起於浪漫</a:t>
            </a:r>
            <a:r>
              <a:rPr lang="zh-TW" altLang="en-US" sz="3200" dirty="0"/>
              <a:t>，</a:t>
            </a:r>
            <a:r>
              <a:rPr lang="zh-TW" altLang="en-US" sz="3200" dirty="0">
                <a:solidFill>
                  <a:srgbClr val="0000CC"/>
                </a:solidFill>
              </a:rPr>
              <a:t>終於</a:t>
            </a:r>
            <a:r>
              <a:rPr lang="zh-TW" altLang="en-US" sz="3200" dirty="0">
                <a:solidFill>
                  <a:srgbClr val="0000CC"/>
                </a:solidFill>
                <a:sym typeface="Wingdings" panose="05000000000000000000" pitchFamily="2" charset="2"/>
              </a:rPr>
              <a:t>紀律</a:t>
            </a:r>
            <a:endParaRPr lang="en-US" altLang="zh-TW" sz="3200" dirty="0">
              <a:solidFill>
                <a:srgbClr val="0000CC"/>
              </a:solidFill>
              <a:sym typeface="Wingdings" panose="05000000000000000000" pitchFamily="2" charset="2"/>
            </a:endParaRPr>
          </a:p>
        </p:txBody>
      </p:sp>
    </p:spTree>
    <p:extLst>
      <p:ext uri="{BB962C8B-B14F-4D97-AF65-F5344CB8AC3E}">
        <p14:creationId xmlns:p14="http://schemas.microsoft.com/office/powerpoint/2010/main" val="18220092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41908" y="900270"/>
            <a:ext cx="11178421" cy="2852737"/>
          </a:xfrm>
        </p:spPr>
        <p:txBody>
          <a:bodyPr/>
          <a:lstStyle/>
          <a:p>
            <a:pPr algn="ctr"/>
            <a:r>
              <a:rPr lang="zh-TW" altLang="en-US" dirty="0"/>
              <a:t>數位經濟模式</a:t>
            </a:r>
            <a:endParaRPr lang="en-US" altLang="zh-TW" dirty="0"/>
          </a:p>
        </p:txBody>
      </p:sp>
      <p:sp>
        <p:nvSpPr>
          <p:cNvPr id="3" name="文字版面配置區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31794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課程前言 </a:t>
            </a:r>
            <a:r>
              <a:rPr lang="en-US" altLang="zh-TW" dirty="0"/>
              <a:t>( </a:t>
            </a:r>
            <a:r>
              <a:rPr lang="zh-TW" altLang="en-US" dirty="0"/>
              <a:t>理論       實務</a:t>
            </a:r>
            <a:r>
              <a:rPr lang="en-US" altLang="zh-TW" dirty="0"/>
              <a:t>)</a:t>
            </a:r>
            <a:endParaRPr lang="en-US" dirty="0"/>
          </a:p>
        </p:txBody>
      </p:sp>
      <p:sp>
        <p:nvSpPr>
          <p:cNvPr id="3" name="內容版面配置區 2"/>
          <p:cNvSpPr>
            <a:spLocks noGrp="1"/>
          </p:cNvSpPr>
          <p:nvPr>
            <p:ph idx="1"/>
          </p:nvPr>
        </p:nvSpPr>
        <p:spPr/>
        <p:txBody>
          <a:bodyPr/>
          <a:lstStyle/>
          <a:p>
            <a:r>
              <a:rPr lang="zh-TW" altLang="en-US" dirty="0"/>
              <a:t>道德經第一章</a:t>
            </a:r>
            <a:endParaRPr lang="en-US" altLang="zh-TW" dirty="0"/>
          </a:p>
          <a:p>
            <a:pPr marL="0" indent="0">
              <a:buNone/>
            </a:pPr>
            <a:r>
              <a:rPr lang="zh-TW" altLang="en-US" dirty="0"/>
              <a:t>「</a:t>
            </a:r>
            <a:r>
              <a:rPr lang="zh-TW" altLang="en-US" b="1" dirty="0">
                <a:solidFill>
                  <a:srgbClr val="7030A0"/>
                </a:solidFill>
              </a:rPr>
              <a:t>道可道，非常道，名可名，非常名</a:t>
            </a:r>
            <a:r>
              <a:rPr lang="zh-TW" altLang="en-US" dirty="0"/>
              <a:t>。無名，天地之始，有名，萬物之母。故</a:t>
            </a:r>
            <a:r>
              <a:rPr lang="zh-TW" altLang="en-US" b="1" dirty="0">
                <a:solidFill>
                  <a:srgbClr val="FF0000"/>
                </a:solidFill>
              </a:rPr>
              <a:t>常無欲以觀其妙，常有欲以觀其徼</a:t>
            </a:r>
            <a:r>
              <a:rPr lang="zh-TW" altLang="en-US" dirty="0"/>
              <a:t>，此</a:t>
            </a:r>
            <a:r>
              <a:rPr lang="zh-TW" altLang="en-US" b="1" dirty="0">
                <a:solidFill>
                  <a:srgbClr val="FF0000"/>
                </a:solidFill>
              </a:rPr>
              <a:t>兩者同出而異名</a:t>
            </a:r>
            <a:r>
              <a:rPr lang="zh-TW" altLang="en-US" dirty="0"/>
              <a:t>，同謂之玄，玄之又玄，眾妙之門。」</a:t>
            </a:r>
          </a:p>
          <a:p>
            <a:endParaRPr lang="en-US" dirty="0"/>
          </a:p>
        </p:txBody>
      </p:sp>
      <p:pic>
        <p:nvPicPr>
          <p:cNvPr id="5" name="圖片 4"/>
          <p:cNvPicPr>
            <a:picLocks noChangeAspect="1"/>
          </p:cNvPicPr>
          <p:nvPr/>
        </p:nvPicPr>
        <p:blipFill>
          <a:blip r:embed="rId2"/>
          <a:stretch>
            <a:fillRect/>
          </a:stretch>
        </p:blipFill>
        <p:spPr>
          <a:xfrm>
            <a:off x="7081632" y="3667678"/>
            <a:ext cx="3811104" cy="2381940"/>
          </a:xfrm>
          <a:prstGeom prst="rect">
            <a:avLst/>
          </a:prstGeom>
        </p:spPr>
      </p:pic>
      <p:sp>
        <p:nvSpPr>
          <p:cNvPr id="6" name="左-右雙向箭號 5"/>
          <p:cNvSpPr/>
          <p:nvPr/>
        </p:nvSpPr>
        <p:spPr>
          <a:xfrm>
            <a:off x="4837044" y="898783"/>
            <a:ext cx="549965" cy="25824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10178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stretch>
            <a:fillRect/>
          </a:stretch>
        </p:blipFill>
        <p:spPr>
          <a:xfrm>
            <a:off x="5035635" y="1454234"/>
            <a:ext cx="7765965" cy="4368355"/>
          </a:xfrm>
          <a:prstGeom prst="rect">
            <a:avLst/>
          </a:prstGeom>
        </p:spPr>
      </p:pic>
      <p:pic>
        <p:nvPicPr>
          <p:cNvPr id="4" name="圖片 3"/>
          <p:cNvPicPr>
            <a:picLocks noChangeAspect="1"/>
          </p:cNvPicPr>
          <p:nvPr/>
        </p:nvPicPr>
        <p:blipFill>
          <a:blip r:embed="rId3"/>
          <a:stretch>
            <a:fillRect/>
          </a:stretch>
        </p:blipFill>
        <p:spPr>
          <a:xfrm>
            <a:off x="1278000" y="820088"/>
            <a:ext cx="4032350" cy="5704237"/>
          </a:xfrm>
          <a:prstGeom prst="rect">
            <a:avLst/>
          </a:prstGeom>
        </p:spPr>
      </p:pic>
      <p:sp>
        <p:nvSpPr>
          <p:cNvPr id="2" name="標題 1"/>
          <p:cNvSpPr>
            <a:spLocks noGrp="1"/>
          </p:cNvSpPr>
          <p:nvPr>
            <p:ph type="title"/>
          </p:nvPr>
        </p:nvSpPr>
        <p:spPr>
          <a:xfrm>
            <a:off x="609599" y="375732"/>
            <a:ext cx="11582401" cy="1304348"/>
          </a:xfrm>
        </p:spPr>
        <p:txBody>
          <a:bodyPr>
            <a:normAutofit/>
          </a:bodyPr>
          <a:lstStyle/>
          <a:p>
            <a:r>
              <a:rPr lang="zh-TW" altLang="en-US" sz="3600" dirty="0"/>
              <a:t>人性平台</a:t>
            </a:r>
            <a:r>
              <a:rPr lang="en-US" altLang="zh-TW" sz="3600" dirty="0"/>
              <a:t>(Human Platform)- </a:t>
            </a:r>
            <a:r>
              <a:rPr lang="zh-TW" altLang="en-US" sz="3600" dirty="0"/>
              <a:t>習慣領域 </a:t>
            </a:r>
            <a:r>
              <a:rPr lang="en-US" altLang="zh-TW" sz="3600" dirty="0"/>
              <a:t>X </a:t>
            </a:r>
            <a:r>
              <a:rPr lang="zh-TW" altLang="en-US" sz="3600" dirty="0"/>
              <a:t>數位經濟</a:t>
            </a:r>
            <a:r>
              <a:rPr lang="en-US" altLang="zh-TW" sz="3600" dirty="0"/>
              <a:t> </a:t>
            </a:r>
            <a:endParaRPr lang="en-US" sz="3600" dirty="0"/>
          </a:p>
        </p:txBody>
      </p:sp>
      <p:sp>
        <p:nvSpPr>
          <p:cNvPr id="7" name="內容版面配置區 6"/>
          <p:cNvSpPr>
            <a:spLocks noGrp="1"/>
          </p:cNvSpPr>
          <p:nvPr>
            <p:ph idx="1"/>
          </p:nvPr>
        </p:nvSpPr>
        <p:spPr/>
        <p:txBody>
          <a:bodyPr/>
          <a:lstStyle/>
          <a:p>
            <a:endParaRPr lang="en-US" dirty="0"/>
          </a:p>
        </p:txBody>
      </p:sp>
    </p:spTree>
    <p:extLst>
      <p:ext uri="{BB962C8B-B14F-4D97-AF65-F5344CB8AC3E}">
        <p14:creationId xmlns:p14="http://schemas.microsoft.com/office/powerpoint/2010/main" val="6827114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p:txBody>
          <a:bodyPr/>
          <a:lstStyle/>
          <a:p>
            <a:endParaRPr lang="en-US" dirty="0"/>
          </a:p>
        </p:txBody>
      </p:sp>
      <p:pic>
        <p:nvPicPr>
          <p:cNvPr id="2" name="圖片 1"/>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8125585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838200" y="1825625"/>
            <a:ext cx="10972800" cy="4637520"/>
          </a:xfrm>
        </p:spPr>
        <p:txBody>
          <a:bodyPr/>
          <a:lstStyle/>
          <a:p>
            <a:endParaRPr lang="en-US" dirty="0"/>
          </a:p>
        </p:txBody>
      </p:sp>
      <p:pic>
        <p:nvPicPr>
          <p:cNvPr id="3" name="圖片 2"/>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7125635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41909" y="900270"/>
            <a:ext cx="10515600" cy="2852737"/>
          </a:xfrm>
        </p:spPr>
        <p:txBody>
          <a:bodyPr/>
          <a:lstStyle/>
          <a:p>
            <a:pPr algn="ctr"/>
            <a:r>
              <a:rPr lang="zh-TW" altLang="en-US" dirty="0"/>
              <a:t>數位經濟模式</a:t>
            </a:r>
            <a:r>
              <a:rPr lang="en-US" altLang="zh-TW" dirty="0"/>
              <a:t>(</a:t>
            </a:r>
            <a:r>
              <a:rPr lang="zh-TW" altLang="en-US" dirty="0"/>
              <a:t>一</a:t>
            </a:r>
            <a:r>
              <a:rPr lang="en-US" altLang="zh-TW" dirty="0"/>
              <a:t>):</a:t>
            </a:r>
            <a:r>
              <a:rPr lang="zh-TW" altLang="en-US" dirty="0"/>
              <a:t>共享經濟</a:t>
            </a:r>
            <a:endParaRPr lang="en-US" altLang="zh-TW" dirty="0"/>
          </a:p>
        </p:txBody>
      </p:sp>
      <p:sp>
        <p:nvSpPr>
          <p:cNvPr id="3" name="文字版面配置區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676606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數位經濟</a:t>
            </a:r>
            <a:r>
              <a:rPr lang="en-US" altLang="zh-TW" dirty="0"/>
              <a:t> </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44</a:t>
            </a:fld>
            <a:endParaRPr lang="zh-TW" altLang="en-US" dirty="0"/>
          </a:p>
        </p:txBody>
      </p:sp>
      <p:sp>
        <p:nvSpPr>
          <p:cNvPr id="6" name="橢圓 5"/>
          <p:cNvSpPr/>
          <p:nvPr/>
        </p:nvSpPr>
        <p:spPr>
          <a:xfrm>
            <a:off x="3590217" y="3637669"/>
            <a:ext cx="1968285" cy="1441343"/>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solidFill>
                <a:srgbClr val="FF0000"/>
              </a:solidFill>
            </a:endParaRPr>
          </a:p>
        </p:txBody>
      </p:sp>
      <p:sp>
        <p:nvSpPr>
          <p:cNvPr id="7" name="橢圓 6"/>
          <p:cNvSpPr/>
          <p:nvPr/>
        </p:nvSpPr>
        <p:spPr>
          <a:xfrm>
            <a:off x="3346625" y="2725101"/>
            <a:ext cx="3394129" cy="2541722"/>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橢圓 7"/>
          <p:cNvSpPr/>
          <p:nvPr/>
        </p:nvSpPr>
        <p:spPr>
          <a:xfrm>
            <a:off x="3114149" y="1857081"/>
            <a:ext cx="5067946" cy="356117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a:t>
            </a:r>
            <a:endParaRPr lang="zh-TW" altLang="en-US" dirty="0"/>
          </a:p>
        </p:txBody>
      </p:sp>
      <p:sp>
        <p:nvSpPr>
          <p:cNvPr id="9" name="文字方塊 8"/>
          <p:cNvSpPr txBox="1"/>
          <p:nvPr/>
        </p:nvSpPr>
        <p:spPr>
          <a:xfrm>
            <a:off x="3815865" y="4037005"/>
            <a:ext cx="1627323" cy="646331"/>
          </a:xfrm>
          <a:prstGeom prst="rect">
            <a:avLst/>
          </a:prstGeom>
          <a:noFill/>
        </p:spPr>
        <p:txBody>
          <a:bodyPr wrap="square" rtlCol="0">
            <a:spAutoFit/>
          </a:bodyPr>
          <a:lstStyle/>
          <a:p>
            <a:r>
              <a:rPr lang="en-US" altLang="zh-TW" dirty="0">
                <a:solidFill>
                  <a:srgbClr val="FF0000"/>
                </a:solidFill>
              </a:rPr>
              <a:t>P2P economy</a:t>
            </a:r>
          </a:p>
          <a:p>
            <a:r>
              <a:rPr lang="en-US" altLang="zh-TW" dirty="0">
                <a:solidFill>
                  <a:srgbClr val="FF0000"/>
                </a:solidFill>
              </a:rPr>
              <a:t>P2P </a:t>
            </a:r>
            <a:r>
              <a:rPr lang="zh-TW" altLang="en-US" dirty="0">
                <a:solidFill>
                  <a:srgbClr val="FF0000"/>
                </a:solidFill>
              </a:rPr>
              <a:t>經濟</a:t>
            </a:r>
          </a:p>
        </p:txBody>
      </p:sp>
      <p:sp>
        <p:nvSpPr>
          <p:cNvPr id="11" name="文字方塊 10"/>
          <p:cNvSpPr txBox="1"/>
          <p:nvPr/>
        </p:nvSpPr>
        <p:spPr>
          <a:xfrm>
            <a:off x="5490766" y="3211645"/>
            <a:ext cx="1286359" cy="923330"/>
          </a:xfrm>
          <a:prstGeom prst="rect">
            <a:avLst/>
          </a:prstGeom>
          <a:noFill/>
        </p:spPr>
        <p:txBody>
          <a:bodyPr wrap="square" rtlCol="0">
            <a:spAutoFit/>
          </a:bodyPr>
          <a:lstStyle/>
          <a:p>
            <a:r>
              <a:rPr lang="en-US" altLang="zh-TW" dirty="0">
                <a:solidFill>
                  <a:srgbClr val="0070C0"/>
                </a:solidFill>
              </a:rPr>
              <a:t>Sharing economy</a:t>
            </a:r>
          </a:p>
          <a:p>
            <a:r>
              <a:rPr lang="zh-TW" altLang="en-US" dirty="0">
                <a:solidFill>
                  <a:srgbClr val="0070C0"/>
                </a:solidFill>
              </a:rPr>
              <a:t>共享經濟</a:t>
            </a:r>
            <a:r>
              <a:rPr lang="en-US" altLang="zh-TW" dirty="0">
                <a:solidFill>
                  <a:srgbClr val="0070C0"/>
                </a:solidFill>
              </a:rPr>
              <a:t>  </a:t>
            </a:r>
            <a:endParaRPr lang="zh-TW" altLang="en-US" dirty="0">
              <a:solidFill>
                <a:srgbClr val="0070C0"/>
              </a:solidFill>
            </a:endParaRPr>
          </a:p>
        </p:txBody>
      </p:sp>
      <p:sp>
        <p:nvSpPr>
          <p:cNvPr id="12" name="文字方塊 11"/>
          <p:cNvSpPr txBox="1"/>
          <p:nvPr/>
        </p:nvSpPr>
        <p:spPr>
          <a:xfrm>
            <a:off x="6813496" y="2762337"/>
            <a:ext cx="1286359" cy="923330"/>
          </a:xfrm>
          <a:prstGeom prst="rect">
            <a:avLst/>
          </a:prstGeom>
          <a:noFill/>
        </p:spPr>
        <p:txBody>
          <a:bodyPr wrap="square" rtlCol="0">
            <a:spAutoFit/>
          </a:bodyPr>
          <a:lstStyle/>
          <a:p>
            <a:r>
              <a:rPr lang="en-US" altLang="zh-TW" dirty="0">
                <a:solidFill>
                  <a:srgbClr val="7030A0"/>
                </a:solidFill>
              </a:rPr>
              <a:t>Platform economy</a:t>
            </a:r>
          </a:p>
          <a:p>
            <a:r>
              <a:rPr lang="zh-TW" altLang="en-US" dirty="0">
                <a:solidFill>
                  <a:srgbClr val="7030A0"/>
                </a:solidFill>
              </a:rPr>
              <a:t>平台經濟</a:t>
            </a:r>
            <a:r>
              <a:rPr lang="en-US" altLang="zh-TW" dirty="0">
                <a:solidFill>
                  <a:srgbClr val="7030A0"/>
                </a:solidFill>
              </a:rPr>
              <a:t> </a:t>
            </a:r>
            <a:endParaRPr lang="zh-TW" altLang="en-US" dirty="0">
              <a:solidFill>
                <a:srgbClr val="7030A0"/>
              </a:solidFill>
            </a:endParaRPr>
          </a:p>
        </p:txBody>
      </p:sp>
      <p:sp>
        <p:nvSpPr>
          <p:cNvPr id="24" name="頁尾版面配置區 3"/>
          <p:cNvSpPr>
            <a:spLocks noGrp="1"/>
          </p:cNvSpPr>
          <p:nvPr>
            <p:ph type="ftr" sz="quarter" idx="11"/>
          </p:nvPr>
        </p:nvSpPr>
        <p:spPr>
          <a:xfrm>
            <a:off x="133865" y="6478310"/>
            <a:ext cx="11553550" cy="379690"/>
          </a:xfrm>
        </p:spPr>
        <p:txBody>
          <a:bodyPr/>
          <a:lstStyle/>
          <a:p>
            <a:r>
              <a:rPr lang="en-US" altLang="zh-TW" dirty="0"/>
              <a:t>《 2017</a:t>
            </a:r>
            <a:r>
              <a:rPr lang="zh-TW" altLang="en-US" dirty="0"/>
              <a:t>數位金融</a:t>
            </a:r>
            <a:r>
              <a:rPr lang="en-US" altLang="zh-TW"/>
              <a:t>》                                                                                                                                             </a:t>
            </a:r>
            <a:r>
              <a:rPr lang="zh-TW" altLang="en-US" dirty="0"/>
              <a:t>	</a:t>
            </a:r>
            <a:r>
              <a:rPr lang="en-US" altLang="zh-TW" dirty="0"/>
              <a:t>NCTU.IIM.IEBI Lab</a:t>
            </a:r>
            <a:endParaRPr lang="zh-TW" altLang="en-US" dirty="0"/>
          </a:p>
        </p:txBody>
      </p:sp>
      <p:sp>
        <p:nvSpPr>
          <p:cNvPr id="25" name="橢圓 24"/>
          <p:cNvSpPr/>
          <p:nvPr/>
        </p:nvSpPr>
        <p:spPr>
          <a:xfrm>
            <a:off x="3114149" y="1331844"/>
            <a:ext cx="6427416" cy="441856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a:t>
            </a:r>
            <a:endParaRPr lang="zh-TW" altLang="en-US" dirty="0"/>
          </a:p>
        </p:txBody>
      </p:sp>
      <p:sp>
        <p:nvSpPr>
          <p:cNvPr id="27" name="文字方塊 26"/>
          <p:cNvSpPr txBox="1"/>
          <p:nvPr/>
        </p:nvSpPr>
        <p:spPr>
          <a:xfrm>
            <a:off x="8136226" y="2334241"/>
            <a:ext cx="1286359" cy="1200329"/>
          </a:xfrm>
          <a:prstGeom prst="rect">
            <a:avLst/>
          </a:prstGeom>
          <a:noFill/>
        </p:spPr>
        <p:txBody>
          <a:bodyPr wrap="square" rtlCol="0">
            <a:spAutoFit/>
          </a:bodyPr>
          <a:lstStyle/>
          <a:p>
            <a:r>
              <a:rPr lang="en-US" altLang="zh-TW" dirty="0"/>
              <a:t>Digital economy</a:t>
            </a:r>
          </a:p>
          <a:p>
            <a:r>
              <a:rPr lang="zh-TW" altLang="en-US" dirty="0"/>
              <a:t>數位經濟</a:t>
            </a:r>
            <a:r>
              <a:rPr lang="en-US" altLang="zh-TW" dirty="0"/>
              <a:t> </a:t>
            </a:r>
          </a:p>
          <a:p>
            <a:endParaRPr lang="zh-TW" altLang="en-US" dirty="0"/>
          </a:p>
        </p:txBody>
      </p:sp>
    </p:spTree>
    <p:extLst>
      <p:ext uri="{BB962C8B-B14F-4D97-AF65-F5344CB8AC3E}">
        <p14:creationId xmlns:p14="http://schemas.microsoft.com/office/powerpoint/2010/main" val="4340456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什麼是</a:t>
            </a:r>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a:t>
            </a:r>
            <a:endParaRPr lang="zh-TW" altLang="en-US" dirty="0"/>
          </a:p>
        </p:txBody>
      </p:sp>
      <p:sp>
        <p:nvSpPr>
          <p:cNvPr id="3" name="內容版面配置區 2"/>
          <p:cNvSpPr>
            <a:spLocks noGrp="1"/>
          </p:cNvSpPr>
          <p:nvPr>
            <p:ph idx="1"/>
          </p:nvPr>
        </p:nvSpPr>
        <p:spPr>
          <a:xfrm>
            <a:off x="612057" y="1474839"/>
            <a:ext cx="4615725" cy="4702124"/>
          </a:xfrm>
        </p:spPr>
        <p:txBody>
          <a:bodyPr/>
          <a:lstStyle/>
          <a:p>
            <a:r>
              <a:rPr lang="zh-TW" altLang="zh-TW" sz="2400" b="1" dirty="0">
                <a:latin typeface="微軟正黑體" pitchFamily="34" charset="-120"/>
                <a:ea typeface="微軟正黑體" pitchFamily="34" charset="-120"/>
              </a:rPr>
              <a:t>共享經濟</a:t>
            </a:r>
            <a:r>
              <a:rPr lang="zh-TW" altLang="zh-TW" sz="2400" dirty="0">
                <a:latin typeface="微軟正黑體" pitchFamily="34" charset="-120"/>
                <a:ea typeface="微軟正黑體" pitchFamily="34" charset="-120"/>
              </a:rPr>
              <a:t>是指擁有閒置</a:t>
            </a:r>
            <a:r>
              <a:rPr lang="zh-TW" altLang="zh-TW" sz="2400" b="1" dirty="0">
                <a:latin typeface="微軟正黑體" pitchFamily="34" charset="-120"/>
                <a:ea typeface="微軟正黑體" pitchFamily="34" charset="-120"/>
              </a:rPr>
              <a:t>資源</a:t>
            </a:r>
            <a:r>
              <a:rPr lang="zh-TW" altLang="zh-TW" sz="2400" dirty="0">
                <a:latin typeface="微軟正黑體" pitchFamily="34" charset="-120"/>
                <a:ea typeface="微軟正黑體" pitchFamily="34" charset="-120"/>
              </a:rPr>
              <a:t>的機構或個人有償讓渡資源</a:t>
            </a:r>
            <a:r>
              <a:rPr lang="zh-TW" altLang="zh-TW" sz="2400" b="1" dirty="0">
                <a:latin typeface="微軟正黑體" pitchFamily="34" charset="-120"/>
                <a:ea typeface="微軟正黑體" pitchFamily="34" charset="-120"/>
              </a:rPr>
              <a:t>使用權</a:t>
            </a:r>
            <a:r>
              <a:rPr lang="zh-TW" altLang="zh-TW" sz="2400" dirty="0">
                <a:latin typeface="微軟正黑體" pitchFamily="34" charset="-120"/>
                <a:ea typeface="微軟正黑體" pitchFamily="34" charset="-120"/>
              </a:rPr>
              <a:t>給他人，讓渡者獲取回報，分享者利用分享他人的閒置資源創造價值</a:t>
            </a:r>
            <a:endParaRPr lang="zh-TW" altLang="en-US" sz="2400" dirty="0">
              <a:latin typeface="微軟正黑體" pitchFamily="34" charset="-120"/>
              <a:ea typeface="微軟正黑體" pitchFamily="34" charset="-120"/>
            </a:endParaRPr>
          </a:p>
          <a:p>
            <a:endParaRPr lang="zh-TW" altLang="en-US" dirty="0"/>
          </a:p>
        </p:txBody>
      </p:sp>
      <p:sp>
        <p:nvSpPr>
          <p:cNvPr id="4" name="頁尾版面配置區 3"/>
          <p:cNvSpPr>
            <a:spLocks noGrp="1"/>
          </p:cNvSpPr>
          <p:nvPr>
            <p:ph type="ftr" sz="quarter" idx="11"/>
          </p:nvPr>
        </p:nvSpPr>
        <p:spPr/>
        <p:txBody>
          <a:bodyPr/>
          <a:lstStyle/>
          <a:p>
            <a:r>
              <a:rPr lang="en-US" altLang="zh-TW" dirty="0"/>
              <a:t>《2107</a:t>
            </a:r>
            <a:r>
              <a:rPr lang="zh-TW" altLang="en-US" dirty="0"/>
              <a:t>數位金融</a:t>
            </a:r>
            <a:r>
              <a:rPr lang="en-US" altLang="zh-TW" dirty="0"/>
              <a:t>》                                                                                                                                             </a:t>
            </a:r>
            <a:r>
              <a:rPr lang="zh-TW" altLang="en-US" dirty="0"/>
              <a:t>	</a:t>
            </a:r>
            <a:r>
              <a:rPr lang="en-US" altLang="zh-TW" dirty="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45</a:t>
            </a:fld>
            <a:endParaRPr lang="zh-TW" altLang="en-US" dirty="0"/>
          </a:p>
        </p:txBody>
      </p:sp>
      <p:pic>
        <p:nvPicPr>
          <p:cNvPr id="6" name="圖片 5" descr="shareEc.jpg"/>
          <p:cNvPicPr>
            <a:picLocks noChangeAspect="1"/>
          </p:cNvPicPr>
          <p:nvPr/>
        </p:nvPicPr>
        <p:blipFill>
          <a:blip r:embed="rId2" cstate="print"/>
          <a:stretch>
            <a:fillRect/>
          </a:stretch>
        </p:blipFill>
        <p:spPr>
          <a:xfrm>
            <a:off x="5648710" y="613010"/>
            <a:ext cx="5563953" cy="5563953"/>
          </a:xfrm>
          <a:prstGeom prst="rect">
            <a:avLst/>
          </a:prstGeom>
        </p:spPr>
      </p:pic>
    </p:spTree>
    <p:extLst>
      <p:ext uri="{BB962C8B-B14F-4D97-AF65-F5344CB8AC3E}">
        <p14:creationId xmlns:p14="http://schemas.microsoft.com/office/powerpoint/2010/main" val="4857905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共享經濟正在改變你我的生活</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頁尾版面配置區 3"/>
          <p:cNvSpPr>
            <a:spLocks noGrp="1"/>
          </p:cNvSpPr>
          <p:nvPr>
            <p:ph type="ftr" sz="quarter" idx="11"/>
          </p:nvPr>
        </p:nvSpPr>
        <p:spPr/>
        <p:txBody>
          <a:bodyPr/>
          <a:lstStyle/>
          <a:p>
            <a:r>
              <a:rPr lang="en-US" altLang="zh-TW" dirty="0"/>
              <a:t>《2017</a:t>
            </a:r>
            <a:r>
              <a:rPr lang="zh-TW" altLang="en-US" dirty="0"/>
              <a:t>數位金融</a:t>
            </a:r>
            <a:r>
              <a:rPr lang="en-US" altLang="zh-TW" dirty="0"/>
              <a:t>》                                                                                                                                             </a:t>
            </a:r>
            <a:r>
              <a:rPr lang="zh-TW" altLang="en-US" dirty="0"/>
              <a:t>	</a:t>
            </a:r>
            <a:r>
              <a:rPr lang="en-US" altLang="zh-TW" dirty="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46</a:t>
            </a:fld>
            <a:endParaRPr lang="zh-TW" altLang="en-US" dirty="0"/>
          </a:p>
        </p:txBody>
      </p:sp>
      <p:sp>
        <p:nvSpPr>
          <p:cNvPr id="6" name="投影片編號版面配置區 3"/>
          <p:cNvSpPr txBox="1">
            <a:spLocks/>
          </p:cNvSpPr>
          <p:nvPr/>
        </p:nvSpPr>
        <p:spPr>
          <a:xfrm>
            <a:off x="8610600" y="635635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altLang="zh-TW" dirty="0"/>
          </a:p>
        </p:txBody>
      </p:sp>
      <p:sp>
        <p:nvSpPr>
          <p:cNvPr id="7" name="Rectangle 2"/>
          <p:cNvSpPr>
            <a:spLocks noChangeArrowheads="1"/>
          </p:cNvSpPr>
          <p:nvPr/>
        </p:nvSpPr>
        <p:spPr bwMode="auto">
          <a:xfrm>
            <a:off x="3143673" y="382516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8" name="資料庫圖表 7"/>
          <p:cNvGraphicFramePr/>
          <p:nvPr/>
        </p:nvGraphicFramePr>
        <p:xfrm>
          <a:off x="3024166" y="1857364"/>
          <a:ext cx="571504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圖片 8" descr="food.jpg"/>
          <p:cNvPicPr>
            <a:picLocks noChangeAspect="1"/>
          </p:cNvPicPr>
          <p:nvPr/>
        </p:nvPicPr>
        <p:blipFill>
          <a:blip r:embed="rId7" cstate="print"/>
          <a:stretch>
            <a:fillRect/>
          </a:stretch>
        </p:blipFill>
        <p:spPr>
          <a:xfrm>
            <a:off x="1631505" y="1505090"/>
            <a:ext cx="1926419" cy="1714512"/>
          </a:xfrm>
          <a:prstGeom prst="rect">
            <a:avLst/>
          </a:prstGeom>
          <a:ln w="19050" cap="sq">
            <a:solidFill>
              <a:srgbClr val="000000"/>
            </a:solidFill>
            <a:miter lim="800000"/>
          </a:ln>
          <a:effectLst>
            <a:outerShdw blurRad="57150" dist="50800" dir="2700000" algn="tl" rotWithShape="0">
              <a:srgbClr val="000000">
                <a:alpha val="40000"/>
              </a:srgbClr>
            </a:outerShdw>
          </a:effectLst>
        </p:spPr>
      </p:pic>
      <p:pic>
        <p:nvPicPr>
          <p:cNvPr id="10" name="圖片 9" descr="aircloset-screenshot.png"/>
          <p:cNvPicPr>
            <a:picLocks noChangeAspect="1"/>
          </p:cNvPicPr>
          <p:nvPr/>
        </p:nvPicPr>
        <p:blipFill>
          <a:blip r:embed="rId8"/>
          <a:stretch>
            <a:fillRect/>
          </a:stretch>
        </p:blipFill>
        <p:spPr>
          <a:xfrm>
            <a:off x="8352770" y="2714620"/>
            <a:ext cx="2177910" cy="1214446"/>
          </a:xfrm>
          <a:prstGeom prst="rect">
            <a:avLst/>
          </a:prstGeom>
          <a:ln w="12700" cap="sq">
            <a:solidFill>
              <a:srgbClr val="000000"/>
            </a:solidFill>
            <a:miter lim="800000"/>
          </a:ln>
          <a:effectLst>
            <a:outerShdw blurRad="57150" dist="50800" dir="2700000" algn="tl" rotWithShape="0">
              <a:srgbClr val="000000">
                <a:alpha val="40000"/>
              </a:srgbClr>
            </a:outerShdw>
          </a:effectLst>
        </p:spPr>
      </p:pic>
      <p:pic>
        <p:nvPicPr>
          <p:cNvPr id="11" name="圖片 10" descr="airbnb.png"/>
          <p:cNvPicPr>
            <a:picLocks noChangeAspect="1"/>
          </p:cNvPicPr>
          <p:nvPr/>
        </p:nvPicPr>
        <p:blipFill>
          <a:blip r:embed="rId9"/>
          <a:stretch>
            <a:fillRect/>
          </a:stretch>
        </p:blipFill>
        <p:spPr>
          <a:xfrm>
            <a:off x="1631504" y="4071942"/>
            <a:ext cx="1964166" cy="644176"/>
          </a:xfrm>
          <a:prstGeom prst="rect">
            <a:avLst/>
          </a:prstGeom>
        </p:spPr>
      </p:pic>
      <p:pic>
        <p:nvPicPr>
          <p:cNvPr id="12" name="圖片 11" descr="uber.jpg"/>
          <p:cNvPicPr>
            <a:picLocks noChangeAspect="1"/>
          </p:cNvPicPr>
          <p:nvPr/>
        </p:nvPicPr>
        <p:blipFill>
          <a:blip r:embed="rId10"/>
          <a:stretch>
            <a:fillRect/>
          </a:stretch>
        </p:blipFill>
        <p:spPr>
          <a:xfrm>
            <a:off x="8352769" y="4785963"/>
            <a:ext cx="2177910" cy="1462538"/>
          </a:xfrm>
          <a:prstGeom prst="rect">
            <a:avLst/>
          </a:prstGeom>
          <a:ln w="12700" cap="sq">
            <a:solidFill>
              <a:srgbClr val="000000"/>
            </a:solidFill>
            <a:miter lim="800000"/>
          </a:ln>
          <a:effectLst>
            <a:outerShdw blurRad="57150" dist="50800" dir="2700000" algn="tl" rotWithShape="0">
              <a:srgbClr val="000000">
                <a:alpha val="40000"/>
              </a:srgbClr>
            </a:outerShdw>
          </a:effectLst>
        </p:spPr>
      </p:pic>
      <p:cxnSp>
        <p:nvCxnSpPr>
          <p:cNvPr id="13" name="直線接點 12"/>
          <p:cNvCxnSpPr/>
          <p:nvPr/>
        </p:nvCxnSpPr>
        <p:spPr>
          <a:xfrm>
            <a:off x="3590176" y="2315964"/>
            <a:ext cx="161813" cy="0"/>
          </a:xfrm>
          <a:prstGeom prst="line">
            <a:avLst/>
          </a:prstGeom>
          <a:ln w="28575">
            <a:solidFill>
              <a:srgbClr val="006C31"/>
            </a:solidFill>
          </a:ln>
        </p:spPr>
        <p:style>
          <a:lnRef idx="1">
            <a:schemeClr val="accent1"/>
          </a:lnRef>
          <a:fillRef idx="0">
            <a:schemeClr val="accent1"/>
          </a:fillRef>
          <a:effectRef idx="0">
            <a:schemeClr val="accent1"/>
          </a:effectRef>
          <a:fontRef idx="minor">
            <a:schemeClr val="tx1"/>
          </a:fontRef>
        </p:style>
      </p:cxnSp>
      <p:cxnSp>
        <p:nvCxnSpPr>
          <p:cNvPr id="14" name="直線接點 13"/>
          <p:cNvCxnSpPr>
            <a:endCxn id="10" idx="1"/>
          </p:cNvCxnSpPr>
          <p:nvPr/>
        </p:nvCxnSpPr>
        <p:spPr>
          <a:xfrm>
            <a:off x="8020338" y="3321843"/>
            <a:ext cx="288000" cy="0"/>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a:xfrm>
            <a:off x="3597680" y="4417368"/>
            <a:ext cx="161813"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6" name="直線接點 15"/>
          <p:cNvCxnSpPr/>
          <p:nvPr/>
        </p:nvCxnSpPr>
        <p:spPr>
          <a:xfrm>
            <a:off x="8020338" y="5517232"/>
            <a:ext cx="288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99348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經濟的起源</a:t>
            </a:r>
            <a:endParaRPr lang="zh-TW" altLang="en-US" dirty="0"/>
          </a:p>
        </p:txBody>
      </p:sp>
      <p:sp>
        <p:nvSpPr>
          <p:cNvPr id="3" name="內容版面配置區 2"/>
          <p:cNvSpPr>
            <a:spLocks noGrp="1"/>
          </p:cNvSpPr>
          <p:nvPr>
            <p:ph idx="1"/>
          </p:nvPr>
        </p:nvSpPr>
        <p:spPr/>
        <p:txBody>
          <a:bodyPr/>
          <a:lstStyle/>
          <a:p>
            <a:pPr>
              <a:buClr>
                <a:srgbClr val="002060"/>
              </a:buClr>
            </a:pPr>
            <a:r>
              <a:rPr lang="zh-TW" altLang="zh-TW" sz="2400" dirty="0">
                <a:latin typeface="微軟正黑體" pitchFamily="34" charset="-120"/>
                <a:ea typeface="微軟正黑體" pitchFamily="34" charset="-120"/>
                <a:cs typeface="新細明體" charset="-120"/>
              </a:rPr>
              <a:t>共享經濟這個</a:t>
            </a:r>
            <a:r>
              <a:rPr lang="zh-TW" altLang="en-US" sz="2400" dirty="0">
                <a:latin typeface="微軟正黑體" pitchFamily="34" charset="-120"/>
                <a:ea typeface="微軟正黑體" pitchFamily="34" charset="-120"/>
                <a:cs typeface="新細明體" charset="-120"/>
              </a:rPr>
              <a:t>名詞，</a:t>
            </a:r>
            <a:r>
              <a:rPr lang="zh-TW" altLang="zh-TW" sz="2400" dirty="0">
                <a:latin typeface="微軟正黑體" pitchFamily="34" charset="-120"/>
                <a:ea typeface="微軟正黑體" pitchFamily="34" charset="-120"/>
                <a:cs typeface="新細明體" charset="-120"/>
              </a:rPr>
              <a:t>最早由美國得克薩斯州立大學社會學教授</a:t>
            </a:r>
            <a:r>
              <a:rPr lang="zh-TW" altLang="zh-TW" sz="2400" u="sng" dirty="0">
                <a:latin typeface="微軟正黑體" pitchFamily="34" charset="-120"/>
                <a:ea typeface="微軟正黑體" pitchFamily="34" charset="-120"/>
                <a:cs typeface="新細明體" charset="-120"/>
              </a:rPr>
              <a:t>馬科斯</a:t>
            </a:r>
            <a:r>
              <a:rPr lang="en-US" altLang="zh-TW" sz="2400" u="sng"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費爾遜</a:t>
            </a:r>
            <a:r>
              <a:rPr lang="zh-TW" altLang="zh-TW" sz="2400" dirty="0">
                <a:latin typeface="微軟正黑體" pitchFamily="34" charset="-120"/>
                <a:ea typeface="微軟正黑體" pitchFamily="34" charset="-120"/>
                <a:cs typeface="新細明體" charset="-120"/>
              </a:rPr>
              <a:t>（</a:t>
            </a:r>
            <a:r>
              <a:rPr lang="en-US" altLang="zh-TW" sz="2400" dirty="0">
                <a:latin typeface="微軟正黑體" pitchFamily="34" charset="-120"/>
                <a:ea typeface="微軟正黑體" pitchFamily="34" charset="-120"/>
                <a:cs typeface="新細明體" charset="-120"/>
              </a:rPr>
              <a:t>Marcus </a:t>
            </a:r>
            <a:r>
              <a:rPr lang="en-US" altLang="zh-TW" sz="2400" dirty="0" err="1">
                <a:latin typeface="微軟正黑體" pitchFamily="34" charset="-120"/>
                <a:ea typeface="微軟正黑體" pitchFamily="34" charset="-120"/>
                <a:cs typeface="新細明體" charset="-120"/>
              </a:rPr>
              <a:t>Felson</a:t>
            </a:r>
            <a:r>
              <a:rPr lang="zh-TW" altLang="zh-TW" sz="2400" dirty="0">
                <a:latin typeface="微軟正黑體" pitchFamily="34" charset="-120"/>
                <a:ea typeface="微軟正黑體" pitchFamily="34" charset="-120"/>
                <a:cs typeface="新細明體" charset="-120"/>
              </a:rPr>
              <a:t>）和伊利諾伊大學社會學教授</a:t>
            </a:r>
            <a:r>
              <a:rPr lang="zh-TW" altLang="zh-TW" sz="2400" u="sng" dirty="0">
                <a:latin typeface="微軟正黑體" pitchFamily="34" charset="-120"/>
                <a:ea typeface="微軟正黑體" pitchFamily="34" charset="-120"/>
                <a:cs typeface="新細明體" charset="-120"/>
              </a:rPr>
              <a:t>瓊</a:t>
            </a:r>
            <a:r>
              <a:rPr lang="en-US" altLang="zh-TW" sz="2400" u="sng"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斯潘思</a:t>
            </a:r>
            <a:r>
              <a:rPr lang="zh-TW" altLang="zh-TW" sz="2400" dirty="0">
                <a:latin typeface="微軟正黑體" pitchFamily="34" charset="-120"/>
                <a:ea typeface="微軟正黑體" pitchFamily="34" charset="-120"/>
                <a:cs typeface="新細明體" charset="-120"/>
              </a:rPr>
              <a:t>（</a:t>
            </a:r>
            <a:r>
              <a:rPr lang="en-US" altLang="zh-TW" sz="2400" dirty="0" err="1">
                <a:latin typeface="微軟正黑體" pitchFamily="34" charset="-120"/>
                <a:ea typeface="微軟正黑體" pitchFamily="34" charset="-120"/>
                <a:cs typeface="新細明體" charset="-120"/>
              </a:rPr>
              <a:t>JoeL.Spaeth</a:t>
            </a:r>
            <a:r>
              <a:rPr lang="zh-TW" altLang="zh-TW" sz="2400" dirty="0">
                <a:latin typeface="微軟正黑體" pitchFamily="34" charset="-120"/>
                <a:ea typeface="微軟正黑體" pitchFamily="34" charset="-120"/>
                <a:cs typeface="新細明體" charset="-120"/>
              </a:rPr>
              <a:t>）於</a:t>
            </a:r>
            <a:r>
              <a:rPr lang="en-US" altLang="zh-TW" sz="2400" dirty="0">
                <a:latin typeface="微軟正黑體" pitchFamily="34" charset="-120"/>
                <a:ea typeface="微軟正黑體" pitchFamily="34" charset="-120"/>
                <a:cs typeface="新細明體" charset="-120"/>
              </a:rPr>
              <a:t>1978</a:t>
            </a:r>
            <a:r>
              <a:rPr lang="zh-TW" altLang="zh-TW" sz="2400" dirty="0">
                <a:latin typeface="微軟正黑體" pitchFamily="34" charset="-120"/>
                <a:ea typeface="微軟正黑體" pitchFamily="34" charset="-120"/>
                <a:cs typeface="新細明體" charset="-120"/>
              </a:rPr>
              <a:t>年發表的論文中</a:t>
            </a:r>
            <a:r>
              <a:rPr lang="zh-TW" altLang="en-US" sz="2400" dirty="0">
                <a:latin typeface="微軟正黑體" pitchFamily="34" charset="-120"/>
                <a:ea typeface="微軟正黑體" pitchFamily="34" charset="-120"/>
                <a:cs typeface="新細明體" charset="-120"/>
              </a:rPr>
              <a:t>所</a:t>
            </a:r>
            <a:r>
              <a:rPr lang="zh-TW" altLang="zh-TW" sz="2400" dirty="0">
                <a:latin typeface="微軟正黑體" pitchFamily="34" charset="-120"/>
                <a:ea typeface="微軟正黑體" pitchFamily="34" charset="-120"/>
                <a:cs typeface="新細明體" charset="-120"/>
              </a:rPr>
              <a:t>提出其主要特點是</a:t>
            </a:r>
            <a:endParaRPr lang="en-US" altLang="zh-TW" sz="2400" dirty="0">
              <a:latin typeface="微軟正黑體" pitchFamily="34" charset="-120"/>
              <a:ea typeface="微軟正黑體" pitchFamily="34" charset="-120"/>
              <a:cs typeface="新細明體" charset="-120"/>
            </a:endParaRPr>
          </a:p>
          <a:p>
            <a:pPr>
              <a:buClr>
                <a:srgbClr val="002060"/>
              </a:buClr>
            </a:pPr>
            <a:r>
              <a:rPr lang="zh-TW" altLang="zh-TW" sz="2400" dirty="0">
                <a:latin typeface="微軟正黑體" pitchFamily="34" charset="-120"/>
                <a:ea typeface="微軟正黑體" pitchFamily="34" charset="-120"/>
                <a:cs typeface="新細明體" charset="-120"/>
              </a:rPr>
              <a:t>包括一個由第三方創建的、以</a:t>
            </a:r>
            <a:r>
              <a:rPr lang="zh-TW" altLang="en-US" sz="2400" dirty="0">
                <a:latin typeface="微軟正黑體" pitchFamily="34" charset="-120"/>
                <a:ea typeface="微軟正黑體" pitchFamily="34" charset="-120"/>
                <a:cs typeface="新細明體" charset="-120"/>
              </a:rPr>
              <a:t>資訊</a:t>
            </a:r>
            <a:r>
              <a:rPr lang="zh-TW" altLang="zh-TW" sz="2400" dirty="0">
                <a:latin typeface="微軟正黑體" pitchFamily="34" charset="-120"/>
                <a:ea typeface="微軟正黑體" pitchFamily="34" charset="-120"/>
                <a:cs typeface="新細明體" charset="-120"/>
              </a:rPr>
              <a:t>技術為基礎的市場平台</a:t>
            </a:r>
            <a:r>
              <a:rPr lang="zh-TW" altLang="zh-TW" sz="2400" dirty="0">
                <a:cs typeface="新細明體" charset="-120"/>
              </a:rPr>
              <a:t>，第三方可以是商業機構、</a:t>
            </a:r>
            <a:r>
              <a:rPr lang="en-US" altLang="zh-TW" sz="2400" dirty="0">
                <a:cs typeface="新細明體" charset="-120"/>
              </a:rPr>
              <a:t> </a:t>
            </a:r>
            <a:r>
              <a:rPr lang="zh-TW" altLang="zh-TW" sz="2400" dirty="0">
                <a:cs typeface="新細明體" charset="-120"/>
              </a:rPr>
              <a:t>組織或者政府</a:t>
            </a:r>
            <a:r>
              <a:rPr lang="en-US" altLang="zh-TW" sz="2400" dirty="0">
                <a:cs typeface="新細明體" charset="-120"/>
              </a:rPr>
              <a:t> </a:t>
            </a:r>
            <a:r>
              <a:rPr lang="zh-TW" altLang="zh-TW" sz="2400" dirty="0">
                <a:cs typeface="新細明體" charset="-120"/>
              </a:rPr>
              <a:t>。</a:t>
            </a:r>
            <a:endParaRPr lang="en-US" altLang="zh-TW" sz="2400" dirty="0">
              <a:cs typeface="新細明體" charset="-120"/>
            </a:endParaRPr>
          </a:p>
          <a:p>
            <a:pPr lvl="0">
              <a:buClr>
                <a:srgbClr val="002060"/>
              </a:buClr>
            </a:pPr>
            <a:r>
              <a:rPr lang="en-US" altLang="zh-TW" sz="2400" dirty="0">
                <a:cs typeface="新細明體" charset="-120"/>
              </a:rPr>
              <a:t> </a:t>
            </a:r>
            <a:r>
              <a:rPr lang="zh-TW" altLang="zh-TW" sz="2400" dirty="0">
                <a:cs typeface="新細明體" charset="-120"/>
              </a:rPr>
              <a:t>個體借助這些平台，</a:t>
            </a:r>
            <a:r>
              <a:rPr lang="en-US" altLang="zh-TW" sz="2400" dirty="0">
                <a:cs typeface="新細明體" charset="-120"/>
              </a:rPr>
              <a:t> </a:t>
            </a:r>
            <a:r>
              <a:rPr lang="zh-TW" altLang="zh-TW" sz="2400" dirty="0">
                <a:cs typeface="新細明體" charset="-120"/>
              </a:rPr>
              <a:t>交換閒置物品，分享自己的知識</a:t>
            </a:r>
            <a:r>
              <a:rPr lang="en-US" altLang="zh-TW" sz="2400" dirty="0">
                <a:cs typeface="新細明體" charset="-120"/>
              </a:rPr>
              <a:t> </a:t>
            </a:r>
            <a:r>
              <a:rPr lang="zh-TW" altLang="zh-TW" sz="2400" dirty="0">
                <a:cs typeface="新細明體" charset="-120"/>
              </a:rPr>
              <a:t>、經驗，或者向企業</a:t>
            </a:r>
            <a:r>
              <a:rPr lang="en-US" altLang="zh-TW" sz="2400" dirty="0">
                <a:cs typeface="新細明體" charset="-120"/>
              </a:rPr>
              <a:t> </a:t>
            </a:r>
            <a:r>
              <a:rPr lang="zh-TW" altLang="zh-TW" sz="2400" dirty="0">
                <a:cs typeface="新細明體" charset="-120"/>
              </a:rPr>
              <a:t>、某個創新項目籌集資金</a:t>
            </a:r>
            <a:r>
              <a:rPr lang="en-US" altLang="zh-TW" sz="2400" dirty="0">
                <a:cs typeface="新細明體" charset="-120"/>
              </a:rPr>
              <a:t> </a:t>
            </a:r>
            <a:r>
              <a:rPr lang="zh-TW" altLang="zh-TW" sz="2400" dirty="0">
                <a:cs typeface="新細明體" charset="-120"/>
              </a:rPr>
              <a:t>。</a:t>
            </a:r>
            <a:endParaRPr lang="en-US" altLang="zh-TW" sz="2400" dirty="0">
              <a:cs typeface="新細明體" charset="-120"/>
            </a:endParaRPr>
          </a:p>
          <a:p>
            <a:pPr lvl="0">
              <a:buClr>
                <a:srgbClr val="002060"/>
              </a:buClr>
            </a:pPr>
            <a:r>
              <a:rPr lang="zh-TW" altLang="en-US" sz="2400" dirty="0"/>
              <a:t>結合市場經濟</a:t>
            </a:r>
            <a:r>
              <a:rPr lang="en-US" altLang="zh-TW" sz="2400" dirty="0"/>
              <a:t>(</a:t>
            </a:r>
            <a:r>
              <a:rPr lang="zh-TW" altLang="en-US" sz="2400" dirty="0"/>
              <a:t>資本 主義</a:t>
            </a:r>
            <a:r>
              <a:rPr lang="zh-TW" altLang="en-US" sz="2400" dirty="0">
                <a:latin typeface="新細明體"/>
                <a:ea typeface="新細明體"/>
              </a:rPr>
              <a:t>、法令</a:t>
            </a:r>
            <a:r>
              <a:rPr lang="en-US" altLang="zh-TW" sz="2400" dirty="0"/>
              <a:t>)</a:t>
            </a:r>
            <a:r>
              <a:rPr lang="zh-TW" altLang="en-US" sz="2400" dirty="0"/>
              <a:t>與社會經濟</a:t>
            </a:r>
            <a:r>
              <a:rPr lang="en-US" altLang="zh-TW" sz="2400" dirty="0"/>
              <a:t>(</a:t>
            </a:r>
            <a:r>
              <a:rPr lang="zh-TW" altLang="en-US" sz="2400" dirty="0"/>
              <a:t>共用資源</a:t>
            </a:r>
            <a:r>
              <a:rPr lang="zh-TW" altLang="en-US" sz="2400" dirty="0">
                <a:latin typeface="新細明體"/>
                <a:ea typeface="新細明體"/>
              </a:rPr>
              <a:t>、</a:t>
            </a:r>
            <a:r>
              <a:rPr lang="zh-TW" altLang="en-US" sz="2400" dirty="0"/>
              <a:t>自治規範</a:t>
            </a:r>
            <a:r>
              <a:rPr lang="en-US" altLang="zh-TW" sz="2400" dirty="0"/>
              <a:t>)</a:t>
            </a:r>
            <a:r>
              <a:rPr lang="zh-TW" altLang="en-US" sz="2400" dirty="0"/>
              <a:t>混合體</a:t>
            </a:r>
          </a:p>
          <a:p>
            <a:pPr marL="0" indent="0">
              <a:buClr>
                <a:srgbClr val="002060"/>
              </a:buClr>
              <a:buNone/>
            </a:pPr>
            <a:endParaRPr lang="zh-TW" altLang="en-US" sz="2400" dirty="0">
              <a:latin typeface="微軟正黑體" pitchFamily="34" charset="-120"/>
              <a:ea typeface="微軟正黑體" pitchFamily="34" charset="-120"/>
            </a:endParaRPr>
          </a:p>
        </p:txBody>
      </p:sp>
      <p:sp>
        <p:nvSpPr>
          <p:cNvPr id="4" name="頁尾版面配置區 3"/>
          <p:cNvSpPr>
            <a:spLocks noGrp="1"/>
          </p:cNvSpPr>
          <p:nvPr>
            <p:ph type="ftr" sz="quarter" idx="11"/>
          </p:nvPr>
        </p:nvSpPr>
        <p:spPr/>
        <p:txBody>
          <a:bodyPr/>
          <a:lstStyle/>
          <a:p>
            <a:r>
              <a:rPr lang="en-US" altLang="zh-TW" dirty="0"/>
              <a:t>《2017</a:t>
            </a:r>
            <a:r>
              <a:rPr lang="zh-TW" altLang="en-US" dirty="0"/>
              <a:t>數位金融</a:t>
            </a:r>
            <a:r>
              <a:rPr lang="en-US" altLang="zh-TW" dirty="0"/>
              <a:t>》                                                                                                                                             </a:t>
            </a:r>
            <a:r>
              <a:rPr lang="zh-TW" altLang="en-US" dirty="0"/>
              <a:t>	</a:t>
            </a:r>
            <a:r>
              <a:rPr lang="en-US" altLang="zh-TW" dirty="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47</a:t>
            </a:fld>
            <a:endParaRPr lang="zh-TW" altLang="en-US" dirty="0"/>
          </a:p>
        </p:txBody>
      </p:sp>
    </p:spTree>
    <p:extLst>
      <p:ext uri="{BB962C8B-B14F-4D97-AF65-F5344CB8AC3E}">
        <p14:creationId xmlns:p14="http://schemas.microsoft.com/office/powerpoint/2010/main" val="17482823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經濟的特徵</a:t>
            </a:r>
            <a:endParaRPr lang="zh-TW" altLang="en-US" dirty="0"/>
          </a:p>
        </p:txBody>
      </p:sp>
      <p:sp>
        <p:nvSpPr>
          <p:cNvPr id="4" name="頁尾版面配置區 3"/>
          <p:cNvSpPr>
            <a:spLocks noGrp="1"/>
          </p:cNvSpPr>
          <p:nvPr>
            <p:ph type="ftr" sz="quarter" idx="11"/>
          </p:nvPr>
        </p:nvSpPr>
        <p:spPr/>
        <p:txBody>
          <a:bodyPr/>
          <a:lstStyle/>
          <a:p>
            <a:r>
              <a:rPr lang="en-US" altLang="zh-TW" dirty="0"/>
              <a:t>《2017</a:t>
            </a:r>
            <a:r>
              <a:rPr lang="zh-TW" altLang="en-US" dirty="0"/>
              <a:t>數位金融</a:t>
            </a:r>
            <a:r>
              <a:rPr lang="en-US" altLang="zh-TW" dirty="0"/>
              <a:t>》                                                                                                                                             </a:t>
            </a:r>
            <a:r>
              <a:rPr lang="zh-TW" altLang="en-US" dirty="0"/>
              <a:t>	</a:t>
            </a:r>
            <a:r>
              <a:rPr lang="en-US" altLang="zh-TW" dirty="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48</a:t>
            </a:fld>
            <a:endParaRPr lang="zh-TW" altLang="en-US" dirty="0"/>
          </a:p>
        </p:txBody>
      </p:sp>
      <p:sp>
        <p:nvSpPr>
          <p:cNvPr id="8" name="內容版面配置區 7"/>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主要具備以下幾方面的特徵：</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借助網</a:t>
            </a:r>
            <a:r>
              <a:rPr lang="zh-TW" altLang="en-US" sz="2400" dirty="0">
                <a:latin typeface="微軟正黑體" pitchFamily="34" charset="-120"/>
                <a:ea typeface="微軟正黑體" pitchFamily="34" charset="-120"/>
                <a:cs typeface="新細明體" charset="-120"/>
              </a:rPr>
              <a:t>路</a:t>
            </a:r>
            <a:r>
              <a:rPr lang="zh-TW" altLang="zh-TW" sz="2400" dirty="0">
                <a:latin typeface="微軟正黑體" pitchFamily="34" charset="-120"/>
                <a:ea typeface="微軟正黑體" pitchFamily="34" charset="-120"/>
                <a:cs typeface="新細明體" charset="-120"/>
              </a:rPr>
              <a:t>作為</a:t>
            </a:r>
            <a:r>
              <a:rPr lang="zh-TW" altLang="en-US" sz="2400" dirty="0">
                <a:latin typeface="微軟正黑體" pitchFamily="34" charset="-120"/>
                <a:ea typeface="微軟正黑體" pitchFamily="34" charset="-120"/>
                <a:cs typeface="新細明體" charset="-120"/>
              </a:rPr>
              <a:t>訊</a:t>
            </a:r>
            <a:r>
              <a:rPr lang="zh-TW" altLang="zh-TW" sz="2400" dirty="0">
                <a:latin typeface="微軟正黑體" pitchFamily="34" charset="-120"/>
                <a:ea typeface="微軟正黑體" pitchFamily="34" charset="-120"/>
                <a:cs typeface="新細明體" charset="-120"/>
              </a:rPr>
              <a:t>息平台</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以閒置資源使用權的暫時性轉移為本質</a:t>
            </a:r>
            <a:r>
              <a:rPr lang="en-US" altLang="zh-TW" sz="2400" dirty="0">
                <a:latin typeface="微軟正黑體" pitchFamily="34" charset="-120"/>
                <a:ea typeface="微軟正黑體" pitchFamily="34" charset="-120"/>
                <a:cs typeface="新細明體" charset="-120"/>
              </a:rPr>
              <a:t> (</a:t>
            </a:r>
            <a:r>
              <a:rPr lang="zh-TW" altLang="zh-TW" sz="2400" dirty="0">
                <a:cs typeface="新細明體" charset="-120"/>
              </a:rPr>
              <a:t>倡導</a:t>
            </a:r>
            <a:r>
              <a:rPr lang="en-US" altLang="zh-TW" sz="2400" dirty="0">
                <a:cs typeface="新細明體" charset="-120"/>
              </a:rPr>
              <a:t>“</a:t>
            </a:r>
            <a:r>
              <a:rPr lang="zh-TW" altLang="zh-TW" sz="2400" dirty="0">
                <a:cs typeface="新細明體" charset="-120"/>
              </a:rPr>
              <a:t>租</a:t>
            </a:r>
            <a:r>
              <a:rPr lang="en-US" altLang="zh-TW" sz="2400" dirty="0">
                <a:cs typeface="新細明體" charset="-120"/>
              </a:rPr>
              <a:t>” – </a:t>
            </a:r>
            <a:r>
              <a:rPr lang="zh-TW" altLang="en-US" sz="2400" dirty="0">
                <a:latin typeface="新細明體"/>
                <a:ea typeface="新細明體"/>
                <a:cs typeface="新細明體" charset="-120"/>
              </a:rPr>
              <a:t>「</a:t>
            </a:r>
            <a:r>
              <a:rPr lang="zh-TW" altLang="en-US" sz="2400" dirty="0">
                <a:cs typeface="新細明體" charset="-120"/>
              </a:rPr>
              <a:t>使用權</a:t>
            </a:r>
            <a:r>
              <a:rPr lang="zh-TW" altLang="en-US" sz="2400" dirty="0">
                <a:latin typeface="新細明體"/>
                <a:ea typeface="新細明體"/>
                <a:cs typeface="新細明體" charset="-120"/>
              </a:rPr>
              <a:t>」</a:t>
            </a:r>
            <a:r>
              <a:rPr lang="zh-TW" altLang="zh-TW" sz="2400" dirty="0">
                <a:cs typeface="新細明體" charset="-120"/>
              </a:rPr>
              <a:t>而不是</a:t>
            </a:r>
            <a:r>
              <a:rPr lang="en-US" altLang="zh-TW" sz="2400" dirty="0">
                <a:cs typeface="新細明體" charset="-120"/>
              </a:rPr>
              <a:t>“</a:t>
            </a:r>
            <a:r>
              <a:rPr lang="zh-TW" altLang="zh-TW" sz="2400" dirty="0">
                <a:cs typeface="新細明體" charset="-120"/>
              </a:rPr>
              <a:t>買</a:t>
            </a:r>
            <a:r>
              <a:rPr lang="en-US" altLang="zh-TW" sz="2400" dirty="0">
                <a:cs typeface="新細明體" charset="-120"/>
              </a:rPr>
              <a:t>”</a:t>
            </a:r>
            <a:r>
              <a:rPr lang="zh-TW" altLang="en-US" sz="2400" dirty="0">
                <a:latin typeface="新細明體"/>
                <a:ea typeface="新細明體"/>
                <a:cs typeface="新細明體" charset="-120"/>
              </a:rPr>
              <a:t> 「</a:t>
            </a:r>
            <a:r>
              <a:rPr lang="zh-TW" altLang="en-US" sz="2400" dirty="0">
                <a:cs typeface="新細明體" charset="-120"/>
              </a:rPr>
              <a:t>擁有權</a:t>
            </a:r>
            <a:r>
              <a:rPr lang="zh-TW" altLang="en-US" sz="2400" dirty="0">
                <a:latin typeface="新細明體"/>
                <a:ea typeface="新細明體"/>
                <a:cs typeface="新細明體" charset="-120"/>
              </a:rPr>
              <a:t>」</a:t>
            </a:r>
            <a:r>
              <a:rPr lang="en-US" altLang="zh-TW" sz="2400" dirty="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以物品的重複交易和高效利用為表現形式</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a:latin typeface="+mn-ea"/>
              </a:rPr>
              <a:t>需高度社會信任，仰賴社群評價制度 </a:t>
            </a:r>
            <a:r>
              <a:rPr lang="en-US" altLang="zh-TW" sz="2400" dirty="0">
                <a:latin typeface="+mn-ea"/>
              </a:rPr>
              <a:t>(reputation system)</a:t>
            </a:r>
            <a:endParaRPr lang="zh-TW" altLang="zh-TW" sz="2400" dirty="0">
              <a:latin typeface="+mn-ea"/>
            </a:endParaRPr>
          </a:p>
        </p:txBody>
      </p:sp>
    </p:spTree>
    <p:extLst>
      <p:ext uri="{BB962C8B-B14F-4D97-AF65-F5344CB8AC3E}">
        <p14:creationId xmlns:p14="http://schemas.microsoft.com/office/powerpoint/2010/main" val="6609175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經濟的存在形式</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共享在</a:t>
            </a:r>
            <a:r>
              <a:rPr lang="zh-TW" altLang="en-US" sz="2400" dirty="0">
                <a:latin typeface="微軟正黑體" pitchFamily="34" charset="-120"/>
                <a:ea typeface="微軟正黑體" pitchFamily="34" charset="-120"/>
                <a:cs typeface="新細明體" charset="-120"/>
              </a:rPr>
              <a:t>網路</a:t>
            </a:r>
            <a:r>
              <a:rPr lang="zh-TW" altLang="zh-TW" sz="2400" dirty="0">
                <a:latin typeface="微軟正黑體" pitchFamily="34" charset="-120"/>
                <a:ea typeface="微軟正黑體" pitchFamily="34" charset="-120"/>
                <a:cs typeface="新細明體" charset="-120"/>
              </a:rPr>
              <a:t>生活中非常普遍，從文字、圖片到視頻、軟件，共享行為無處不在。</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隨著社交網絡的日益成熟，共享內容已不再</a:t>
            </a:r>
            <a:r>
              <a:rPr lang="zh-TW" altLang="en-US" sz="2400" dirty="0">
                <a:latin typeface="微軟正黑體" pitchFamily="34" charset="-120"/>
                <a:ea typeface="微軟正黑體" pitchFamily="34" charset="-120"/>
                <a:cs typeface="新細明體" charset="-120"/>
              </a:rPr>
              <a:t>侷限</a:t>
            </a:r>
            <a:r>
              <a:rPr lang="zh-TW" altLang="zh-TW" sz="2400" dirty="0">
                <a:latin typeface="微軟正黑體" pitchFamily="34" charset="-120"/>
                <a:ea typeface="微軟正黑體" pitchFamily="34" charset="-120"/>
                <a:cs typeface="新細明體" charset="-120"/>
              </a:rPr>
              <a:t>於虛擬資源，而是擴展到房子</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、車子等消費實體，形成了新一代的商業模式</a:t>
            </a:r>
            <a:r>
              <a:rPr lang="zh-TW" altLang="en-US" sz="2400" dirty="0">
                <a:latin typeface="微軟正黑體" pitchFamily="34" charset="-120"/>
                <a:ea typeface="微軟正黑體" pitchFamily="34" charset="-120"/>
                <a:cs typeface="新細明體" charset="-120"/>
              </a:rPr>
              <a:t>─</a:t>
            </a:r>
            <a:r>
              <a:rPr lang="en-US" altLang="zh-TW" sz="2400" b="1" dirty="0">
                <a:latin typeface="微軟正黑體" pitchFamily="34" charset="-120"/>
                <a:ea typeface="微軟正黑體" pitchFamily="34" charset="-120"/>
                <a:cs typeface="新細明體" charset="-120"/>
              </a:rPr>
              <a:t>『</a:t>
            </a:r>
            <a:r>
              <a:rPr lang="zh-TW" altLang="zh-TW" sz="2400" b="1" dirty="0">
                <a:latin typeface="微軟正黑體" pitchFamily="34" charset="-120"/>
                <a:ea typeface="微軟正黑體" pitchFamily="34" charset="-120"/>
                <a:cs typeface="新細明體" charset="-120"/>
              </a:rPr>
              <a:t>共享經濟</a:t>
            </a:r>
            <a:r>
              <a:rPr lang="en-US" altLang="zh-TW" sz="2400" b="1" dirty="0">
                <a:latin typeface="微軟正黑體" pitchFamily="34" charset="-120"/>
                <a:ea typeface="微軟正黑體" pitchFamily="34" charset="-120"/>
                <a:cs typeface="新細明體" charset="-120"/>
              </a:rPr>
              <a:t>』</a:t>
            </a:r>
          </a:p>
          <a:p>
            <a:r>
              <a:rPr lang="zh-TW" altLang="en-US" sz="2400" dirty="0">
                <a:latin typeface="微軟正黑體" pitchFamily="34" charset="-120"/>
                <a:ea typeface="微軟正黑體" pitchFamily="34" charset="-120"/>
                <a:cs typeface="新細明體" charset="-120"/>
              </a:rPr>
              <a:t>主要</a:t>
            </a:r>
            <a:r>
              <a:rPr lang="zh-TW" altLang="zh-TW" sz="2400" dirty="0">
                <a:latin typeface="微軟正黑體" pitchFamily="34" charset="-120"/>
                <a:ea typeface="微軟正黑體" pitchFamily="34" charset="-120"/>
                <a:cs typeface="新細明體" charset="-120"/>
              </a:rPr>
              <a:t>分成三大類別：</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基於共享和租賃的產品服務</a:t>
            </a:r>
            <a:r>
              <a:rPr lang="en-US" altLang="zh-TW" sz="2400" dirty="0">
                <a:latin typeface="微軟正黑體" pitchFamily="34" charset="-120"/>
                <a:ea typeface="微軟正黑體" pitchFamily="34" charset="-120"/>
                <a:cs typeface="新細明體" charset="-120"/>
              </a:rPr>
              <a:t> </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基於二手轉讓的產品再流通</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，實質上是同一物品在不同需求者間依次實現所有權移轉</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基於資產和技能共享的協同生活方式，實質上是時間、知識和技能等無形資產的分享</a:t>
            </a:r>
          </a:p>
          <a:p>
            <a:endParaRPr lang="zh-TW" altLang="zh-TW" sz="2400" dirty="0">
              <a:latin typeface="微軟正黑體" pitchFamily="34" charset="-120"/>
              <a:ea typeface="微軟正黑體" pitchFamily="34" charset="-120"/>
              <a:cs typeface="新細明體" charset="-120"/>
            </a:endParaRPr>
          </a:p>
        </p:txBody>
      </p:sp>
      <p:sp>
        <p:nvSpPr>
          <p:cNvPr id="4" name="頁尾版面配置區 3"/>
          <p:cNvSpPr>
            <a:spLocks noGrp="1"/>
          </p:cNvSpPr>
          <p:nvPr>
            <p:ph type="ftr" sz="quarter" idx="11"/>
          </p:nvPr>
        </p:nvSpPr>
        <p:spPr/>
        <p:txBody>
          <a:bodyPr/>
          <a:lstStyle/>
          <a:p>
            <a:r>
              <a:rPr lang="en-US" altLang="zh-TW" dirty="0"/>
              <a:t>《2017</a:t>
            </a:r>
            <a:r>
              <a:rPr lang="zh-TW" altLang="en-US" dirty="0"/>
              <a:t>數位金融</a:t>
            </a:r>
            <a:r>
              <a:rPr lang="en-US" altLang="zh-TW" dirty="0"/>
              <a:t>》                                                                                                                                             </a:t>
            </a:r>
            <a:r>
              <a:rPr lang="zh-TW" altLang="en-US" dirty="0"/>
              <a:t>	</a:t>
            </a:r>
            <a:r>
              <a:rPr lang="en-US" altLang="zh-TW" dirty="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49</a:t>
            </a:fld>
            <a:endParaRPr lang="zh-TW" altLang="en-US" dirty="0"/>
          </a:p>
        </p:txBody>
      </p:sp>
    </p:spTree>
    <p:extLst>
      <p:ext uri="{BB962C8B-B14F-4D97-AF65-F5344CB8AC3E}">
        <p14:creationId xmlns:p14="http://schemas.microsoft.com/office/powerpoint/2010/main" val="1091961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a:bodyPr>
          <a:lstStyle/>
          <a:p>
            <a:r>
              <a:rPr lang="zh-TW" altLang="en-US" dirty="0"/>
              <a:t>創新模式</a:t>
            </a:r>
          </a:p>
        </p:txBody>
      </p:sp>
      <p:sp>
        <p:nvSpPr>
          <p:cNvPr id="4" name="內容版面配置區 2"/>
          <p:cNvSpPr>
            <a:spLocks noGrp="1"/>
          </p:cNvSpPr>
          <p:nvPr>
            <p:ph type="subTitle" idx="1"/>
          </p:nvPr>
        </p:nvSpPr>
        <p:spPr/>
        <p:txBody>
          <a:bodyPr>
            <a:normAutofit/>
          </a:bodyPr>
          <a:lstStyle/>
          <a:p>
            <a:endParaRPr lang="en-US" altLang="zh-TW" sz="2800" dirty="0">
              <a:solidFill>
                <a:srgbClr val="0000CC"/>
              </a:solidFill>
              <a:sym typeface="Wingdings" panose="05000000000000000000" pitchFamily="2" charset="2"/>
            </a:endParaRPr>
          </a:p>
        </p:txBody>
      </p:sp>
    </p:spTree>
    <p:extLst>
      <p:ext uri="{BB962C8B-B14F-4D97-AF65-F5344CB8AC3E}">
        <p14:creationId xmlns:p14="http://schemas.microsoft.com/office/powerpoint/2010/main" val="38595680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經濟的運作機制</a:t>
            </a:r>
            <a:endParaRPr lang="zh-TW" altLang="en-US" dirty="0"/>
          </a:p>
        </p:txBody>
      </p:sp>
      <p:sp>
        <p:nvSpPr>
          <p:cNvPr id="3" name="內容版面配置區 2"/>
          <p:cNvSpPr>
            <a:spLocks noGrp="1"/>
          </p:cNvSpPr>
          <p:nvPr>
            <p:ph idx="1"/>
          </p:nvPr>
        </p:nvSpPr>
        <p:spPr/>
        <p:txBody>
          <a:bodyPr/>
          <a:lstStyle/>
          <a:p>
            <a:r>
              <a:rPr lang="zh-TW" altLang="en-US" sz="2400" dirty="0">
                <a:latin typeface="微軟正黑體" pitchFamily="34" charset="-120"/>
                <a:ea typeface="微軟正黑體" pitchFamily="34" charset="-120"/>
                <a:cs typeface="新細明體" charset="-120"/>
              </a:rPr>
              <a:t>一、</a:t>
            </a:r>
            <a:r>
              <a:rPr lang="zh-TW" altLang="zh-TW" sz="2400" dirty="0">
                <a:latin typeface="微軟正黑體" pitchFamily="34" charset="-120"/>
                <a:ea typeface="微軟正黑體" pitchFamily="34" charset="-120"/>
                <a:cs typeface="新細明體" charset="-120"/>
              </a:rPr>
              <a:t>供給機制</a:t>
            </a:r>
            <a:endParaRPr lang="en-US" altLang="zh-TW" sz="2400" dirty="0">
              <a:latin typeface="微軟正黑體" pitchFamily="34" charset="-120"/>
              <a:ea typeface="微軟正黑體" pitchFamily="34" charset="-120"/>
              <a:cs typeface="新細明體" charset="-120"/>
            </a:endParaRPr>
          </a:p>
          <a:p>
            <a:r>
              <a:rPr lang="zh-TW" altLang="zh-TW" sz="2400" dirty="0">
                <a:latin typeface="微軟正黑體" pitchFamily="34" charset="-120"/>
                <a:ea typeface="微軟正黑體" pitchFamily="34" charset="-120"/>
                <a:cs typeface="新細明體" charset="-120"/>
              </a:rPr>
              <a:t>共享產品的供給方式除了借助網絡平台的</a:t>
            </a:r>
            <a:r>
              <a:rPr lang="zh-TW" altLang="zh-TW" sz="2400" b="1" dirty="0">
                <a:latin typeface="微軟正黑體" pitchFamily="34" charset="-120"/>
                <a:ea typeface="微軟正黑體" pitchFamily="34" charset="-120"/>
                <a:cs typeface="新細明體" charset="-120"/>
              </a:rPr>
              <a:t>點對點</a:t>
            </a:r>
            <a:r>
              <a:rPr lang="zh-TW" altLang="zh-TW" sz="2400" dirty="0">
                <a:latin typeface="微軟正黑體" pitchFamily="34" charset="-120"/>
                <a:ea typeface="微軟正黑體" pitchFamily="34" charset="-120"/>
                <a:cs typeface="新細明體" charset="-120"/>
              </a:rPr>
              <a:t>交易和單一供給者的</a:t>
            </a:r>
            <a:r>
              <a:rPr lang="zh-TW" altLang="zh-TW" sz="2400" b="1" dirty="0">
                <a:latin typeface="微軟正黑體" pitchFamily="34" charset="-120"/>
                <a:ea typeface="微軟正黑體" pitchFamily="34" charset="-120"/>
                <a:cs typeface="新細明體" charset="-120"/>
              </a:rPr>
              <a:t>規模化</a:t>
            </a:r>
            <a:r>
              <a:rPr lang="zh-TW" altLang="zh-TW" sz="2400" dirty="0">
                <a:latin typeface="微軟正黑體" pitchFamily="34" charset="-120"/>
                <a:ea typeface="微軟正黑體" pitchFamily="34" charset="-120"/>
                <a:cs typeface="新細明體" charset="-120"/>
              </a:rPr>
              <a:t>出租外，還可以採用</a:t>
            </a:r>
            <a:r>
              <a:rPr lang="zh-TW" altLang="zh-TW" sz="2400" b="1" dirty="0">
                <a:latin typeface="微軟正黑體" pitchFamily="34" charset="-120"/>
                <a:ea typeface="微軟正黑體" pitchFamily="34" charset="-120"/>
                <a:cs typeface="新細明體" charset="-120"/>
              </a:rPr>
              <a:t>俱樂部</a:t>
            </a:r>
            <a:r>
              <a:rPr lang="zh-TW" altLang="zh-TW" sz="2400" dirty="0">
                <a:latin typeface="微軟正黑體" pitchFamily="34" charset="-120"/>
                <a:ea typeface="微軟正黑體" pitchFamily="34" charset="-120"/>
                <a:cs typeface="新細明體" charset="-120"/>
              </a:rPr>
              <a:t>形式，即每個成員都捐獻一份財物</a:t>
            </a:r>
          </a:p>
          <a:p>
            <a:r>
              <a:rPr lang="zh-TW" altLang="en-US" sz="2400" dirty="0">
                <a:latin typeface="微軟正黑體" pitchFamily="34" charset="-120"/>
                <a:ea typeface="微軟正黑體" pitchFamily="34" charset="-120"/>
                <a:cs typeface="新細明體" charset="-120"/>
              </a:rPr>
              <a:t>二</a:t>
            </a:r>
            <a:r>
              <a:rPr lang="zh-TW" altLang="zh-TW" sz="2400" dirty="0">
                <a:latin typeface="微軟正黑體" pitchFamily="34" charset="-120"/>
                <a:ea typeface="微軟正黑體" pitchFamily="34" charset="-120"/>
                <a:cs typeface="新細明體" charset="-120"/>
              </a:rPr>
              <a:t>、市場交換機制</a:t>
            </a:r>
            <a:endParaRPr lang="en-US" altLang="zh-TW" sz="2400" dirty="0">
              <a:latin typeface="微軟正黑體" pitchFamily="34" charset="-120"/>
              <a:ea typeface="微軟正黑體" pitchFamily="34" charset="-120"/>
              <a:cs typeface="新細明體" charset="-120"/>
            </a:endParaRPr>
          </a:p>
          <a:p>
            <a:r>
              <a:rPr lang="zh-TW" altLang="en-US" sz="2400" dirty="0">
                <a:latin typeface="微軟正黑體" pitchFamily="34" charset="-120"/>
                <a:ea typeface="微軟正黑體" pitchFamily="34" charset="-120"/>
                <a:cs typeface="新細明體" charset="-120"/>
              </a:rPr>
              <a:t>透過</a:t>
            </a:r>
            <a:r>
              <a:rPr lang="zh-TW" altLang="zh-TW" sz="2400" dirty="0">
                <a:latin typeface="微軟正黑體" pitchFamily="34" charset="-120"/>
                <a:ea typeface="微軟正黑體" pitchFamily="34" charset="-120"/>
                <a:cs typeface="新細明體" charset="-120"/>
              </a:rPr>
              <a:t>共享服務網站、智能手機、社交網站</a:t>
            </a:r>
            <a:r>
              <a:rPr lang="en-US" altLang="zh-TW" sz="2400" dirty="0">
                <a:latin typeface="微軟正黑體" pitchFamily="34" charset="-120"/>
                <a:ea typeface="微軟正黑體" pitchFamily="34" charset="-120"/>
                <a:cs typeface="新細明體" charset="-120"/>
              </a:rPr>
              <a:t>…</a:t>
            </a:r>
            <a:r>
              <a:rPr lang="zh-TW" altLang="zh-TW" sz="2400" dirty="0">
                <a:latin typeface="微軟正黑體" pitchFamily="34" charset="-120"/>
                <a:ea typeface="微軟正黑體" pitchFamily="34" charset="-120"/>
                <a:cs typeface="新細明體" charset="-120"/>
              </a:rPr>
              <a:t>信息平台為供求雙方提供</a:t>
            </a:r>
            <a:r>
              <a:rPr lang="zh-TW" altLang="zh-TW" sz="2400" b="1" dirty="0">
                <a:latin typeface="微軟正黑體" pitchFamily="34" charset="-120"/>
                <a:ea typeface="微軟正黑體" pitchFamily="34" charset="-120"/>
                <a:cs typeface="新細明體" charset="-120"/>
              </a:rPr>
              <a:t>結</a:t>
            </a:r>
            <a:r>
              <a:rPr lang="zh-TW" altLang="en-US" sz="2400" b="1" dirty="0">
                <a:latin typeface="微軟正黑體" pitchFamily="34" charset="-120"/>
                <a:ea typeface="微軟正黑體" pitchFamily="34" charset="-120"/>
                <a:cs typeface="新細明體" charset="-120"/>
              </a:rPr>
              <a:t>配</a:t>
            </a:r>
            <a:r>
              <a:rPr lang="zh-TW" altLang="zh-TW" sz="2400" dirty="0">
                <a:latin typeface="微軟正黑體" pitchFamily="34" charset="-120"/>
                <a:ea typeface="微軟正黑體" pitchFamily="34" charset="-120"/>
                <a:cs typeface="新細明體" charset="-120"/>
              </a:rPr>
              <a:t>機會，可以直接將主人與租用者連接起來</a:t>
            </a:r>
          </a:p>
        </p:txBody>
      </p:sp>
      <p:sp>
        <p:nvSpPr>
          <p:cNvPr id="4" name="頁尾版面配置區 3"/>
          <p:cNvSpPr>
            <a:spLocks noGrp="1"/>
          </p:cNvSpPr>
          <p:nvPr>
            <p:ph type="ftr" sz="quarter" idx="11"/>
          </p:nvPr>
        </p:nvSpPr>
        <p:spPr/>
        <p:txBody>
          <a:bodyPr/>
          <a:lstStyle/>
          <a:p>
            <a:r>
              <a:rPr lang="en-US" altLang="zh-TW" dirty="0"/>
              <a:t>《2017</a:t>
            </a:r>
            <a:r>
              <a:rPr lang="zh-TW" altLang="en-US" dirty="0"/>
              <a:t>數位金融</a:t>
            </a:r>
            <a:r>
              <a:rPr lang="en-US" altLang="zh-TW" dirty="0"/>
              <a:t>》                                                                                                                                            </a:t>
            </a:r>
            <a:r>
              <a:rPr lang="zh-TW" altLang="en-US" dirty="0"/>
              <a:t>	</a:t>
            </a:r>
            <a:r>
              <a:rPr lang="en-US" altLang="zh-TW" dirty="0"/>
              <a:t> 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50</a:t>
            </a:fld>
            <a:endParaRPr lang="zh-TW" altLang="en-US" dirty="0"/>
          </a:p>
        </p:txBody>
      </p:sp>
      <p:pic>
        <p:nvPicPr>
          <p:cNvPr id="3074" name="Picture 2" descr="「sharing economy」的圖片搜尋結果"/>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4018" y="4303240"/>
            <a:ext cx="4561231" cy="1834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34455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共享經濟到底在共享什麼</a:t>
            </a:r>
            <a:r>
              <a:rPr lang="en-US" altLang="zh-TW" sz="4400" dirty="0">
                <a:latin typeface="微軟正黑體" pitchFamily="34" charset="-120"/>
                <a:ea typeface="微軟正黑體" pitchFamily="34" charset="-120"/>
              </a:rPr>
              <a:t>?!</a:t>
            </a:r>
            <a:endParaRPr lang="zh-TW" altLang="en-US" dirty="0"/>
          </a:p>
        </p:txBody>
      </p:sp>
      <p:sp>
        <p:nvSpPr>
          <p:cNvPr id="3" name="內容版面配置區 2"/>
          <p:cNvSpPr>
            <a:spLocks noGrp="1"/>
          </p:cNvSpPr>
          <p:nvPr>
            <p:ph idx="1"/>
          </p:nvPr>
        </p:nvSpPr>
        <p:spPr/>
        <p:txBody>
          <a:bodyPr/>
          <a:lstStyle/>
          <a:p>
            <a:endParaRPr lang="zh-TW" altLang="en-US" dirty="0"/>
          </a:p>
        </p:txBody>
      </p:sp>
      <p:sp>
        <p:nvSpPr>
          <p:cNvPr id="4" name="頁尾版面配置區 3"/>
          <p:cNvSpPr>
            <a:spLocks noGrp="1"/>
          </p:cNvSpPr>
          <p:nvPr>
            <p:ph type="ftr" sz="quarter" idx="11"/>
          </p:nvPr>
        </p:nvSpPr>
        <p:spPr/>
        <p:txBody>
          <a:bodyPr/>
          <a:lstStyle/>
          <a:p>
            <a:r>
              <a:rPr lang="en-US" altLang="zh-TW" dirty="0"/>
              <a:t>《2017</a:t>
            </a:r>
            <a:r>
              <a:rPr lang="zh-TW" altLang="en-US" dirty="0"/>
              <a:t>數位金融</a:t>
            </a:r>
            <a:r>
              <a:rPr lang="en-US" altLang="zh-TW" dirty="0"/>
              <a:t>》                                                                                                                                             </a:t>
            </a:r>
            <a:r>
              <a:rPr lang="zh-TW" altLang="en-US" dirty="0"/>
              <a:t>	</a:t>
            </a:r>
            <a:r>
              <a:rPr lang="en-US" altLang="zh-TW" dirty="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51</a:t>
            </a:fld>
            <a:endParaRPr lang="zh-TW" altLang="en-US" dirty="0"/>
          </a:p>
        </p:txBody>
      </p:sp>
      <p:pic>
        <p:nvPicPr>
          <p:cNvPr id="6" name="圖片 5" descr="https://d3rhr7kgmtrq1v.cloudfront.net/media/c9d39e10132c4e548dff7fb17361dc7c.jpg?imageView2/1/w/1080/h/1112/format/jpg"/>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457897" y="1319982"/>
            <a:ext cx="4752527" cy="5054099"/>
          </a:xfrm>
          <a:prstGeom prst="rect">
            <a:avLst/>
          </a:prstGeom>
          <a:noFill/>
          <a:ln>
            <a:noFill/>
          </a:ln>
        </p:spPr>
      </p:pic>
      <p:pic>
        <p:nvPicPr>
          <p:cNvPr id="7" name="圖片 6" descr="https://d3rhr7kgmtrq1v.cloudfront.net/media/7fb40cef2bf647de8e03d4d721ee8f5f.jpg?imageView2/1/w/1080/h/1112/format/jpg"/>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958904" y="1319982"/>
            <a:ext cx="4572000" cy="5054099"/>
          </a:xfrm>
          <a:prstGeom prst="rect">
            <a:avLst/>
          </a:prstGeom>
          <a:noFill/>
          <a:ln>
            <a:noFill/>
          </a:ln>
        </p:spPr>
      </p:pic>
    </p:spTree>
    <p:extLst>
      <p:ext uri="{BB962C8B-B14F-4D97-AF65-F5344CB8AC3E}">
        <p14:creationId xmlns:p14="http://schemas.microsoft.com/office/powerpoint/2010/main" val="27650511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共享到底在共享什麼</a:t>
            </a:r>
            <a:r>
              <a:rPr lang="en-US" altLang="zh-TW" sz="4400" dirty="0">
                <a:latin typeface="微軟正黑體" pitchFamily="34" charset="-120"/>
                <a:ea typeface="微軟正黑體" pitchFamily="34" charset="-120"/>
              </a:rPr>
              <a:t>?!</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頁尾版面配置區 3"/>
          <p:cNvSpPr>
            <a:spLocks noGrp="1"/>
          </p:cNvSpPr>
          <p:nvPr>
            <p:ph type="ftr" sz="quarter" idx="11"/>
          </p:nvPr>
        </p:nvSpPr>
        <p:spPr/>
        <p:txBody>
          <a:bodyPr/>
          <a:lstStyle/>
          <a:p>
            <a:r>
              <a:rPr lang="en-US" altLang="zh-TW" dirty="0"/>
              <a:t>《2017</a:t>
            </a:r>
            <a:r>
              <a:rPr lang="zh-TW" altLang="en-US" dirty="0"/>
              <a:t>數位金融</a:t>
            </a:r>
            <a:r>
              <a:rPr lang="en-US" altLang="zh-TW" dirty="0"/>
              <a:t>》                                                                                                                                             </a:t>
            </a:r>
            <a:r>
              <a:rPr lang="zh-TW" altLang="en-US" dirty="0"/>
              <a:t>	</a:t>
            </a:r>
            <a:r>
              <a:rPr lang="en-US" altLang="zh-TW" dirty="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52</a:t>
            </a:fld>
            <a:endParaRPr lang="zh-TW" altLang="en-US" dirty="0"/>
          </a:p>
        </p:txBody>
      </p:sp>
      <p:pic>
        <p:nvPicPr>
          <p:cNvPr id="6" name="圖片 5" descr="https://d3rhr7kgmtrq1v.cloudfront.net/media/05069e141db340cc89cd34475117eec0.jpg?imageView2/1/w/1080/h/1112/format/jpg"/>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648825" y="1273537"/>
            <a:ext cx="4680519" cy="5054099"/>
          </a:xfrm>
          <a:prstGeom prst="rect">
            <a:avLst/>
          </a:prstGeom>
          <a:noFill/>
          <a:ln>
            <a:noFill/>
          </a:ln>
        </p:spPr>
      </p:pic>
      <p:pic>
        <p:nvPicPr>
          <p:cNvPr id="7" name="圖片 6" descr="https://d3rhr7kgmtrq1v.cloudfront.net/media/7fa80ad373d1418a8360461e69c42db1.jpg?imageView2/1/w/1080/h/1112/format/jpg"/>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115931" y="1273537"/>
            <a:ext cx="4607317" cy="5054099"/>
          </a:xfrm>
          <a:prstGeom prst="rect">
            <a:avLst/>
          </a:prstGeom>
          <a:noFill/>
          <a:ln>
            <a:noFill/>
          </a:ln>
        </p:spPr>
      </p:pic>
    </p:spTree>
    <p:extLst>
      <p:ext uri="{BB962C8B-B14F-4D97-AF65-F5344CB8AC3E}">
        <p14:creationId xmlns:p14="http://schemas.microsoft.com/office/powerpoint/2010/main" val="26620202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發展共享經濟</a:t>
            </a:r>
            <a:endParaRPr lang="zh-TW" altLang="en-US" dirty="0"/>
          </a:p>
        </p:txBody>
      </p:sp>
      <p:sp>
        <p:nvSpPr>
          <p:cNvPr id="3" name="內容版面配置區 2"/>
          <p:cNvSpPr>
            <a:spLocks noGrp="1"/>
          </p:cNvSpPr>
          <p:nvPr>
            <p:ph idx="1"/>
          </p:nvPr>
        </p:nvSpPr>
        <p:spPr>
          <a:xfrm>
            <a:off x="612057" y="1499553"/>
            <a:ext cx="11002297" cy="4702124"/>
          </a:xfrm>
        </p:spPr>
        <p:txBody>
          <a:bodyPr/>
          <a:lstStyle/>
          <a:p>
            <a:r>
              <a:rPr lang="zh-TW" altLang="zh-TW" sz="2400" dirty="0">
                <a:latin typeface="微軟正黑體" pitchFamily="34" charset="-120"/>
                <a:ea typeface="微軟正黑體" pitchFamily="34" charset="-120"/>
                <a:cs typeface="新細明體" charset="-120"/>
              </a:rPr>
              <a:t>隨著共享經濟的興起，個別的、細微的消費行為變化經過集聚整合最終將會帶來巨大的商業變革和社會變革</a:t>
            </a:r>
            <a:endParaRPr lang="en-US" altLang="zh-TW" sz="2400" dirty="0">
              <a:latin typeface="微軟正黑體" pitchFamily="34" charset="-120"/>
              <a:ea typeface="微軟正黑體" pitchFamily="34" charset="-120"/>
              <a:cs typeface="新細明體" charset="-120"/>
            </a:endParaRPr>
          </a:p>
          <a:p>
            <a:r>
              <a:rPr lang="zh-TW" altLang="en-US" sz="2400" dirty="0">
                <a:latin typeface="微軟正黑體" pitchFamily="34" charset="-120"/>
                <a:ea typeface="微軟正黑體" pitchFamily="34" charset="-120"/>
                <a:cs typeface="新細明體" charset="-120"/>
              </a:rPr>
              <a:t>以下五點說明發展共享經濟的理由：</a:t>
            </a:r>
            <a:endParaRPr lang="zh-TW"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共享經濟擴大了交易主體的可選擇空間</a:t>
            </a:r>
            <a:r>
              <a:rPr lang="en-US" altLang="zh-TW" sz="2400" dirty="0">
                <a:latin typeface="微軟正黑體" pitchFamily="34" charset="-120"/>
                <a:ea typeface="微軟正黑體" pitchFamily="34" charset="-120"/>
                <a:cs typeface="新細明體" charset="-120"/>
              </a:rPr>
              <a:t>(</a:t>
            </a:r>
            <a:r>
              <a:rPr lang="zh-TW" altLang="en-US" sz="2400" b="1" dirty="0">
                <a:latin typeface="微軟正黑體" pitchFamily="34" charset="-120"/>
                <a:ea typeface="微軟正黑體" pitchFamily="34" charset="-120"/>
                <a:cs typeface="新細明體" charset="-120"/>
              </a:rPr>
              <a:t>廣大社群</a:t>
            </a:r>
            <a:r>
              <a:rPr lang="en-US" altLang="zh-TW" sz="2400" dirty="0">
                <a:latin typeface="微軟正黑體" pitchFamily="34" charset="-120"/>
                <a:ea typeface="微軟正黑體" pitchFamily="34" charset="-120"/>
                <a:cs typeface="新細明體" charset="-120"/>
              </a:rPr>
              <a:t>)</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共享經濟改變人們的產權觀念，培育了合作意識</a:t>
            </a:r>
            <a:r>
              <a:rPr lang="en-US" altLang="zh-TW" sz="2400" dirty="0">
                <a:latin typeface="微軟正黑體" pitchFamily="34" charset="-120"/>
                <a:ea typeface="微軟正黑體" pitchFamily="34" charset="-120"/>
                <a:cs typeface="新細明體" charset="-120"/>
              </a:rPr>
              <a:t> (</a:t>
            </a:r>
            <a:r>
              <a:rPr lang="zh-TW" altLang="en-US" sz="2400" b="1" dirty="0">
                <a:latin typeface="微軟正黑體" pitchFamily="34" charset="-120"/>
                <a:ea typeface="微軟正黑體" pitchFamily="34" charset="-120"/>
                <a:cs typeface="新細明體" charset="-120"/>
              </a:rPr>
              <a:t>體驗勝於擁有</a:t>
            </a:r>
            <a:r>
              <a:rPr lang="en-US" altLang="zh-TW" sz="2400" dirty="0">
                <a:latin typeface="微軟正黑體" pitchFamily="34" charset="-120"/>
                <a:ea typeface="微軟正黑體" pitchFamily="34" charset="-120"/>
                <a:cs typeface="新細明體" charset="-120"/>
              </a:rPr>
              <a:t>)</a:t>
            </a: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共享經濟改變了產業運行環境，形成了一種新的供給模式和交易關係</a:t>
            </a:r>
            <a:r>
              <a:rPr lang="en-US" altLang="zh-TW" sz="2400" dirty="0">
                <a:latin typeface="微軟正黑體" pitchFamily="34" charset="-120"/>
                <a:ea typeface="微軟正黑體" pitchFamily="34" charset="-120"/>
                <a:cs typeface="新細明體" charset="-120"/>
              </a:rPr>
              <a:t> (</a:t>
            </a:r>
            <a:r>
              <a:rPr lang="zh-TW" altLang="en-US" sz="2400" b="1" dirty="0">
                <a:latin typeface="微軟正黑體" pitchFamily="34" charset="-120"/>
                <a:ea typeface="微軟正黑體" pitchFamily="34" charset="-120"/>
                <a:cs typeface="新細明體" charset="-120"/>
              </a:rPr>
              <a:t>使用費</a:t>
            </a:r>
            <a:r>
              <a:rPr lang="zh-TW" altLang="zh-TW" sz="2400" b="1" dirty="0">
                <a:latin typeface="微軟正黑體" pitchFamily="34" charset="-120"/>
                <a:ea typeface="微軟正黑體" pitchFamily="34" charset="-120"/>
                <a:cs typeface="新細明體" charset="-120"/>
              </a:rPr>
              <a:t>，</a:t>
            </a:r>
            <a:r>
              <a:rPr lang="zh-TW" altLang="en-US" sz="2400" b="1" dirty="0">
                <a:latin typeface="微軟正黑體" pitchFamily="34" charset="-120"/>
                <a:ea typeface="微軟正黑體" pitchFamily="34" charset="-120"/>
                <a:cs typeface="新細明體" charset="-120"/>
              </a:rPr>
              <a:t>生產量遞減</a:t>
            </a:r>
            <a:r>
              <a:rPr lang="en-US" altLang="zh-TW" sz="2400" dirty="0">
                <a:latin typeface="微軟正黑體" pitchFamily="34" charset="-120"/>
                <a:ea typeface="微軟正黑體" pitchFamily="34" charset="-120"/>
                <a:cs typeface="新細明體" charset="-120"/>
              </a:rPr>
              <a:t>)</a:t>
            </a: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共享經濟改變了勞資關係</a:t>
            </a:r>
            <a:r>
              <a:rPr lang="en-US" altLang="zh-TW" sz="2400" dirty="0">
                <a:latin typeface="微軟正黑體" pitchFamily="34" charset="-120"/>
                <a:ea typeface="微軟正黑體" pitchFamily="34" charset="-120"/>
                <a:cs typeface="新細明體" charset="-120"/>
              </a:rPr>
              <a:t>(</a:t>
            </a:r>
            <a:r>
              <a:rPr lang="zh-TW" altLang="en-US" sz="2400" b="1" dirty="0">
                <a:latin typeface="微軟正黑體" pitchFamily="34" charset="-120"/>
                <a:ea typeface="微軟正黑體" pitchFamily="34" charset="-120"/>
                <a:cs typeface="新細明體" charset="-120"/>
              </a:rPr>
              <a:t>工作群眾外包</a:t>
            </a:r>
            <a:r>
              <a:rPr lang="en-US" altLang="zh-TW" sz="2400" dirty="0">
                <a:latin typeface="微軟正黑體" pitchFamily="34" charset="-120"/>
                <a:ea typeface="微軟正黑體" pitchFamily="34" charset="-120"/>
                <a:cs typeface="新細明體" charset="-120"/>
              </a:rPr>
              <a:t>) </a:t>
            </a:r>
            <a:endParaRPr lang="zh-TW"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共享經濟有助於解決政府城市管理難題</a:t>
            </a:r>
            <a:r>
              <a:rPr lang="en-US" altLang="zh-TW" sz="2400" dirty="0">
                <a:latin typeface="微軟正黑體" pitchFamily="34" charset="-120"/>
                <a:ea typeface="微軟正黑體" pitchFamily="34" charset="-120"/>
                <a:cs typeface="新細明體" charset="-120"/>
              </a:rPr>
              <a:t> (</a:t>
            </a:r>
            <a:r>
              <a:rPr lang="zh-TW" altLang="en-US" sz="2400" dirty="0">
                <a:latin typeface="微軟正黑體" pitchFamily="34" charset="-120"/>
                <a:ea typeface="微軟正黑體" pitchFamily="34" charset="-120"/>
                <a:cs typeface="新細明體" charset="-120"/>
              </a:rPr>
              <a:t>如交通</a:t>
            </a:r>
            <a:r>
              <a:rPr lang="zh-TW" altLang="en-US" sz="2400" dirty="0">
                <a:latin typeface="新細明體"/>
                <a:ea typeface="新細明體"/>
                <a:cs typeface="新細明體" charset="-120"/>
              </a:rPr>
              <a:t>、空間、環保</a:t>
            </a:r>
            <a:r>
              <a:rPr lang="en-US" altLang="zh-TW" sz="2400" dirty="0">
                <a:latin typeface="新細明體"/>
                <a:ea typeface="新細明體"/>
                <a:cs typeface="新細明體" charset="-120"/>
              </a:rPr>
              <a:t>)</a:t>
            </a:r>
            <a:endParaRPr lang="zh-TW" altLang="zh-TW" sz="2400" dirty="0">
              <a:latin typeface="微軟正黑體" pitchFamily="34" charset="-120"/>
              <a:ea typeface="微軟正黑體" pitchFamily="34" charset="-120"/>
              <a:cs typeface="新細明體" charset="-120"/>
            </a:endParaRPr>
          </a:p>
        </p:txBody>
      </p:sp>
      <p:sp>
        <p:nvSpPr>
          <p:cNvPr id="4" name="頁尾版面配置區 3"/>
          <p:cNvSpPr>
            <a:spLocks noGrp="1"/>
          </p:cNvSpPr>
          <p:nvPr>
            <p:ph type="ftr" sz="quarter" idx="11"/>
          </p:nvPr>
        </p:nvSpPr>
        <p:spPr/>
        <p:txBody>
          <a:bodyPr/>
          <a:lstStyle/>
          <a:p>
            <a:r>
              <a:rPr lang="en-US" altLang="zh-TW" dirty="0"/>
              <a:t>《2017</a:t>
            </a:r>
            <a:r>
              <a:rPr lang="zh-TW" altLang="en-US" dirty="0"/>
              <a:t>數位金融</a:t>
            </a:r>
            <a:r>
              <a:rPr lang="en-US" altLang="zh-TW" dirty="0"/>
              <a:t>》                                                                                                                                             </a:t>
            </a:r>
            <a:r>
              <a:rPr lang="zh-TW" altLang="en-US" dirty="0"/>
              <a:t>	</a:t>
            </a:r>
            <a:r>
              <a:rPr lang="en-US" altLang="zh-TW" dirty="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53</a:t>
            </a:fld>
            <a:endParaRPr lang="zh-TW" altLang="en-US" dirty="0"/>
          </a:p>
        </p:txBody>
      </p:sp>
    </p:spTree>
    <p:extLst>
      <p:ext uri="{BB962C8B-B14F-4D97-AF65-F5344CB8AC3E}">
        <p14:creationId xmlns:p14="http://schemas.microsoft.com/office/powerpoint/2010/main" val="39830584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什麼是平台經濟</a:t>
            </a:r>
            <a:endParaRPr lang="zh-TW" altLang="en-US" dirty="0"/>
          </a:p>
        </p:txBody>
      </p:sp>
      <p:sp>
        <p:nvSpPr>
          <p:cNvPr id="3" name="內容版面配置區 2"/>
          <p:cNvSpPr>
            <a:spLocks noGrp="1"/>
          </p:cNvSpPr>
          <p:nvPr>
            <p:ph idx="1"/>
          </p:nvPr>
        </p:nvSpPr>
        <p:spPr/>
        <p:txBody>
          <a:bodyPr/>
          <a:lstStyle/>
          <a:p>
            <a:r>
              <a:rPr lang="zh-TW" altLang="zh-TW" sz="2400" b="1" dirty="0">
                <a:latin typeface="微軟正黑體" pitchFamily="34" charset="-120"/>
                <a:ea typeface="微軟正黑體" pitchFamily="34" charset="-120"/>
              </a:rPr>
              <a:t>平台經濟</a:t>
            </a:r>
            <a:r>
              <a:rPr lang="zh-TW" altLang="zh-TW" sz="2400" dirty="0">
                <a:latin typeface="微軟正黑體" pitchFamily="34" charset="-120"/>
                <a:ea typeface="微軟正黑體" pitchFamily="34" charset="-120"/>
              </a:rPr>
              <a:t>是指一種虛擬或真實的</a:t>
            </a:r>
            <a:r>
              <a:rPr lang="zh-TW" altLang="zh-TW" sz="2400" b="1" dirty="0">
                <a:latin typeface="微軟正黑體" pitchFamily="34" charset="-120"/>
                <a:ea typeface="微軟正黑體" pitchFamily="34" charset="-120"/>
              </a:rPr>
              <a:t>交易場所</a:t>
            </a:r>
            <a:r>
              <a:rPr lang="zh-TW" altLang="zh-TW" sz="2400" dirty="0">
                <a:latin typeface="微軟正黑體" pitchFamily="34" charset="-120"/>
                <a:ea typeface="微軟正黑體" pitchFamily="34" charset="-120"/>
              </a:rPr>
              <a:t>，平臺本身不生產產品，但可以促成雙方或多方供求之間的交易，收取恰當的費用或賺取差價而獲得收益的一種商業模式</a:t>
            </a:r>
            <a:r>
              <a:rPr lang="en-US" altLang="zh-TW" sz="2400" dirty="0">
                <a:latin typeface="微軟正黑體" pitchFamily="34" charset="-120"/>
                <a:ea typeface="微軟正黑體" pitchFamily="34" charset="-120"/>
              </a:rPr>
              <a:t> </a:t>
            </a:r>
          </a:p>
          <a:p>
            <a:r>
              <a:rPr lang="zh-TW" altLang="en-US" sz="2400" dirty="0">
                <a:latin typeface="微軟正黑體" pitchFamily="34" charset="-120"/>
                <a:ea typeface="微軟正黑體" pitchFamily="34" charset="-120"/>
              </a:rPr>
              <a:t>在網路世代，通路不像過去實體通路那般受限，一個平台能促進不同產業</a:t>
            </a:r>
            <a:endParaRPr lang="en-US" altLang="zh-TW" sz="2400" dirty="0">
              <a:latin typeface="微軟正黑體" pitchFamily="34" charset="-120"/>
              <a:ea typeface="微軟正黑體" pitchFamily="34" charset="-120"/>
            </a:endParaRPr>
          </a:p>
          <a:p>
            <a:r>
              <a:rPr lang="zh-TW" altLang="en-US" sz="2400" dirty="0">
                <a:latin typeface="微軟正黑體" pitchFamily="34" charset="-120"/>
                <a:ea typeface="微軟正黑體" pitchFamily="34" charset="-120"/>
              </a:rPr>
              <a:t>甚至是非交易需求的平衡，而且優勝劣敗會變得非常快速。</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資料來源：平台經濟模式</a:t>
            </a:r>
            <a:r>
              <a:rPr lang="en-US" altLang="zh-TW" sz="2400" dirty="0">
                <a:latin typeface="微軟正黑體" pitchFamily="34" charset="-120"/>
                <a:ea typeface="微軟正黑體" pitchFamily="34" charset="-120"/>
              </a:rPr>
              <a:t>)</a:t>
            </a:r>
            <a:endParaRPr lang="zh-TW" altLang="en-US" sz="2400" dirty="0">
              <a:latin typeface="微軟正黑體" pitchFamily="34" charset="-120"/>
              <a:ea typeface="微軟正黑體" pitchFamily="34" charset="-120"/>
            </a:endParaRPr>
          </a:p>
          <a:p>
            <a:endParaRPr lang="zh-TW" altLang="en-US" dirty="0"/>
          </a:p>
        </p:txBody>
      </p:sp>
      <p:sp>
        <p:nvSpPr>
          <p:cNvPr id="4" name="頁尾版面配置區 3"/>
          <p:cNvSpPr>
            <a:spLocks noGrp="1"/>
          </p:cNvSpPr>
          <p:nvPr>
            <p:ph type="ftr" sz="quarter" idx="11"/>
          </p:nvPr>
        </p:nvSpPr>
        <p:spPr/>
        <p:txBody>
          <a:bodyPr/>
          <a:lstStyle/>
          <a:p>
            <a:r>
              <a:rPr lang="en-US" altLang="zh-TW" dirty="0"/>
              <a:t>《2017</a:t>
            </a:r>
            <a:r>
              <a:rPr lang="zh-TW" altLang="en-US" dirty="0"/>
              <a:t>數位金融</a:t>
            </a:r>
            <a:r>
              <a:rPr lang="en-US" altLang="zh-TW" dirty="0"/>
              <a:t>》                                                                                                                                             </a:t>
            </a:r>
            <a:r>
              <a:rPr lang="zh-TW" altLang="en-US" dirty="0"/>
              <a:t>	</a:t>
            </a:r>
            <a:r>
              <a:rPr lang="en-US" altLang="zh-TW" dirty="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54</a:t>
            </a:fld>
            <a:endParaRPr lang="zh-TW" altLang="en-US" dirty="0"/>
          </a:p>
        </p:txBody>
      </p:sp>
      <p:pic>
        <p:nvPicPr>
          <p:cNvPr id="6" name="圖片 5" descr="Uber (1).jpg"/>
          <p:cNvPicPr>
            <a:picLocks noChangeAspect="1"/>
          </p:cNvPicPr>
          <p:nvPr/>
        </p:nvPicPr>
        <p:blipFill>
          <a:blip r:embed="rId2" cstate="print"/>
          <a:stretch>
            <a:fillRect/>
          </a:stretch>
        </p:blipFill>
        <p:spPr>
          <a:xfrm>
            <a:off x="8365549" y="4148286"/>
            <a:ext cx="2714612" cy="2035959"/>
          </a:xfrm>
          <a:prstGeom prst="rect">
            <a:avLst/>
          </a:prstGeom>
        </p:spPr>
      </p:pic>
    </p:spTree>
    <p:extLst>
      <p:ext uri="{BB962C8B-B14F-4D97-AF65-F5344CB8AC3E}">
        <p14:creationId xmlns:p14="http://schemas.microsoft.com/office/powerpoint/2010/main" val="103012903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平台</a:t>
            </a:r>
            <a:r>
              <a:rPr lang="zh-TW" altLang="en-US" sz="4400" dirty="0">
                <a:latin typeface="微軟正黑體" pitchFamily="34" charset="-120"/>
                <a:ea typeface="微軟正黑體" pitchFamily="34" charset="-120"/>
              </a:rPr>
              <a:t>經濟的顛覆力</a:t>
            </a:r>
            <a:r>
              <a:rPr lang="zh-TW" altLang="en-US" sz="4000" dirty="0">
                <a:latin typeface="微軟正黑體" pitchFamily="34" charset="-120"/>
                <a:ea typeface="微軟正黑體" pitchFamily="34" charset="-120"/>
              </a:rPr>
              <a:t>量</a:t>
            </a:r>
            <a:r>
              <a:rPr lang="en-US" altLang="zh-TW" sz="4000" dirty="0">
                <a:latin typeface="微軟正黑體" pitchFamily="34" charset="-120"/>
                <a:ea typeface="微軟正黑體" pitchFamily="34" charset="-120"/>
              </a:rPr>
              <a:t>: </a:t>
            </a:r>
            <a:r>
              <a:rPr lang="zh-TW" altLang="en-US" sz="4000" dirty="0">
                <a:latin typeface="微軟正黑體" pitchFamily="34" charset="-120"/>
                <a:ea typeface="微軟正黑體" pitchFamily="34" charset="-120"/>
              </a:rPr>
              <a:t>電信</a:t>
            </a:r>
            <a:r>
              <a:rPr lang="en-US" altLang="zh-TW" sz="4000" dirty="0">
                <a:latin typeface="微軟正黑體" pitchFamily="34" charset="-120"/>
                <a:ea typeface="微軟正黑體" pitchFamily="34" charset="-120"/>
              </a:rPr>
              <a:t>.</a:t>
            </a:r>
            <a:r>
              <a:rPr lang="zh-TW" altLang="en-US" sz="4000" dirty="0">
                <a:latin typeface="微軟正黑體" pitchFamily="34" charset="-120"/>
                <a:ea typeface="微軟正黑體" pitchFamily="34" charset="-120"/>
              </a:rPr>
              <a:t>零售</a:t>
            </a:r>
            <a:r>
              <a:rPr lang="en-US" altLang="zh-TW" sz="4000" dirty="0">
                <a:latin typeface="微軟正黑體" pitchFamily="34" charset="-120"/>
                <a:ea typeface="微軟正黑體" pitchFamily="34" charset="-120"/>
              </a:rPr>
              <a:t>…..</a:t>
            </a:r>
            <a:r>
              <a:rPr lang="zh-TW" altLang="en-US" u="sng" dirty="0">
                <a:effectLst>
                  <a:outerShdw blurRad="38100" dist="38100" dir="2700000" algn="tl">
                    <a:srgbClr val="000000">
                      <a:alpha val="43137"/>
                    </a:srgbClr>
                  </a:outerShdw>
                </a:effectLst>
              </a:rPr>
              <a:t>金融</a:t>
            </a:r>
            <a:r>
              <a:rPr lang="en-US" altLang="zh-TW" b="0" dirty="0"/>
              <a:t>…</a:t>
            </a:r>
            <a:endParaRPr lang="zh-TW" altLang="en-US" b="0" dirty="0"/>
          </a:p>
        </p:txBody>
      </p:sp>
      <p:sp>
        <p:nvSpPr>
          <p:cNvPr id="4" name="投影片編號版面配置區 3"/>
          <p:cNvSpPr>
            <a:spLocks noGrp="1"/>
          </p:cNvSpPr>
          <p:nvPr>
            <p:ph type="sldNum" sz="quarter" idx="12"/>
          </p:nvPr>
        </p:nvSpPr>
        <p:spPr/>
        <p:txBody>
          <a:bodyPr/>
          <a:lstStyle/>
          <a:p>
            <a:fld id="{4382A7F7-08BF-4252-8141-63FB96055BBB}" type="slidenum">
              <a:rPr lang="en-US" smtClean="0"/>
              <a:pPr/>
              <a:t>55</a:t>
            </a:fld>
            <a:endParaRPr lang="en-US"/>
          </a:p>
        </p:txBody>
      </p:sp>
      <p:graphicFrame>
        <p:nvGraphicFramePr>
          <p:cNvPr id="5" name="資料庫圖表 4"/>
          <p:cNvGraphicFramePr/>
          <p:nvPr/>
        </p:nvGraphicFramePr>
        <p:xfrm>
          <a:off x="1952596" y="1916832"/>
          <a:ext cx="8143932" cy="42245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頁尾版面配置區 2"/>
          <p:cNvSpPr>
            <a:spLocks noGrp="1"/>
          </p:cNvSpPr>
          <p:nvPr>
            <p:ph type="ftr" sz="quarter" idx="11"/>
          </p:nvPr>
        </p:nvSpPr>
        <p:spPr/>
        <p:txBody>
          <a:bodyPr/>
          <a:lstStyle/>
          <a:p>
            <a:r>
              <a:rPr lang="en-US" altLang="zh-TW" dirty="0"/>
              <a:t>《2017</a:t>
            </a:r>
            <a:r>
              <a:rPr lang="zh-TW" altLang="en-US" dirty="0"/>
              <a:t>數位金融</a:t>
            </a:r>
            <a:r>
              <a:rPr lang="en-US" altLang="zh-TW" dirty="0"/>
              <a:t>》                                                                                                                                             </a:t>
            </a:r>
            <a:r>
              <a:rPr lang="zh-TW" altLang="en-US" dirty="0"/>
              <a:t>	</a:t>
            </a:r>
            <a:r>
              <a:rPr lang="en-US" altLang="zh-TW" dirty="0"/>
              <a:t>NCTU.IIM.IEBI Lab</a:t>
            </a:r>
            <a:endParaRPr lang="zh-TW" altLang="en-US" dirty="0"/>
          </a:p>
        </p:txBody>
      </p:sp>
      <p:sp>
        <p:nvSpPr>
          <p:cNvPr id="6" name="文字方塊 5"/>
          <p:cNvSpPr txBox="1"/>
          <p:nvPr/>
        </p:nvSpPr>
        <p:spPr>
          <a:xfrm>
            <a:off x="1686973" y="1231269"/>
            <a:ext cx="8939837" cy="46805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45720" indent="0" eaLnBrk="0" hangingPunct="0">
              <a:lnSpc>
                <a:spcPct val="150000"/>
              </a:lnSpc>
              <a:spcBef>
                <a:spcPts val="300"/>
              </a:spcBef>
              <a:buClr>
                <a:srgbClr val="A04DA3"/>
              </a:buClr>
              <a:buFont typeface="Georgia" pitchFamily="18" charset="0"/>
              <a:buNone/>
              <a:defRPr sz="2100" b="0">
                <a:solidFill>
                  <a:schemeClr val="tx2"/>
                </a:solidFill>
                <a:latin typeface="標楷體" pitchFamily="65" charset="-120"/>
                <a:ea typeface="標楷體" pitchFamily="65" charset="-120"/>
                <a:cs typeface="標楷體" pitchFamily="65" charset="-120"/>
              </a:defRPr>
            </a:lvl1pPr>
            <a:lvl2pPr marL="657225" indent="-246063" eaLnBrk="0" hangingPunct="0">
              <a:lnSpc>
                <a:spcPct val="150000"/>
              </a:lnSpc>
              <a:spcBef>
                <a:spcPts val="300"/>
              </a:spcBef>
              <a:buClr>
                <a:schemeClr val="accent2"/>
              </a:buClr>
              <a:buFont typeface="Georgia" pitchFamily="18" charset="0"/>
              <a:buNone/>
              <a:defRPr sz="1800">
                <a:solidFill>
                  <a:schemeClr val="tx1">
                    <a:tint val="75000"/>
                  </a:schemeClr>
                </a:solidFill>
                <a:latin typeface="標楷體" pitchFamily="65" charset="-120"/>
                <a:ea typeface="標楷體" pitchFamily="65" charset="-120"/>
                <a:cs typeface="標楷體" pitchFamily="65" charset="-120"/>
              </a:defRPr>
            </a:lvl2pPr>
            <a:lvl3pPr marL="922338" indent="-219075" eaLnBrk="0" hangingPunct="0">
              <a:lnSpc>
                <a:spcPct val="150000"/>
              </a:lnSpc>
              <a:spcBef>
                <a:spcPts val="300"/>
              </a:spcBef>
              <a:buClr>
                <a:schemeClr val="accent1"/>
              </a:buClr>
              <a:buFont typeface="Wingdings 2" pitchFamily="18" charset="2"/>
              <a:buNone/>
              <a:defRPr sz="1600">
                <a:solidFill>
                  <a:schemeClr val="tx1">
                    <a:tint val="75000"/>
                  </a:schemeClr>
                </a:solidFill>
                <a:latin typeface="標楷體" pitchFamily="65" charset="-120"/>
                <a:ea typeface="標楷體" pitchFamily="65" charset="-120"/>
                <a:cs typeface="標楷體" pitchFamily="65" charset="-120"/>
              </a:defRPr>
            </a:lvl3pPr>
            <a:lvl4pPr marL="1179513" indent="-200025" eaLnBrk="0" hangingPunct="0">
              <a:lnSpc>
                <a:spcPct val="150000"/>
              </a:lnSpc>
              <a:spcBef>
                <a:spcPts val="300"/>
              </a:spcBef>
              <a:buClr>
                <a:schemeClr val="accent1"/>
              </a:buClr>
              <a:buFont typeface="Wingdings 2" pitchFamily="18" charset="2"/>
              <a:buNone/>
              <a:defRPr sz="1400">
                <a:solidFill>
                  <a:schemeClr val="tx1">
                    <a:tint val="75000"/>
                  </a:schemeClr>
                </a:solidFill>
                <a:latin typeface="標楷體" pitchFamily="65" charset="-120"/>
                <a:ea typeface="標楷體" pitchFamily="65" charset="-120"/>
                <a:cs typeface="標楷體" pitchFamily="65" charset="-120"/>
              </a:defRPr>
            </a:lvl4pPr>
            <a:lvl5pPr marL="1389063" indent="-182563" eaLnBrk="0" hangingPunct="0">
              <a:lnSpc>
                <a:spcPct val="150000"/>
              </a:lnSpc>
              <a:spcBef>
                <a:spcPts val="300"/>
              </a:spcBef>
              <a:buClr>
                <a:srgbClr val="A04DA3"/>
              </a:buClr>
              <a:buFont typeface="Georgia" pitchFamily="18" charset="0"/>
              <a:buNone/>
              <a:defRPr sz="1400">
                <a:solidFill>
                  <a:schemeClr val="tx1">
                    <a:tint val="75000"/>
                  </a:schemeClr>
                </a:solidFill>
                <a:latin typeface="標楷體" pitchFamily="65" charset="-120"/>
                <a:ea typeface="標楷體" pitchFamily="65" charset="-120"/>
                <a:cs typeface="標楷體" pitchFamily="65" charset="-120"/>
              </a:defRPr>
            </a:lvl5pPr>
            <a:lvl6pPr marL="1609344" indent="-182880">
              <a:spcBef>
                <a:spcPts val="300"/>
              </a:spcBef>
              <a:buClr>
                <a:schemeClr val="accent3"/>
              </a:buClr>
              <a:buFont typeface="Georgia"/>
              <a:buChar char="▫"/>
              <a:defRPr kumimoji="0" sz="1800">
                <a:solidFill>
                  <a:schemeClr val="accent3"/>
                </a:solidFill>
                <a:latin typeface="+mn-lt"/>
                <a:ea typeface="+mn-ea"/>
              </a:defRPr>
            </a:lvl6pPr>
            <a:lvl7pPr marL="1828800" indent="-182880">
              <a:spcBef>
                <a:spcPts val="300"/>
              </a:spcBef>
              <a:buClr>
                <a:schemeClr val="accent3"/>
              </a:buClr>
              <a:buFont typeface="Georgia"/>
              <a:buChar char="▫"/>
              <a:defRPr kumimoji="0" sz="1600">
                <a:solidFill>
                  <a:schemeClr val="accent3"/>
                </a:solidFill>
                <a:latin typeface="+mn-lt"/>
                <a:ea typeface="+mn-ea"/>
              </a:defRPr>
            </a:lvl7pPr>
            <a:lvl8pPr marL="2029968" indent="-182880">
              <a:spcBef>
                <a:spcPts val="300"/>
              </a:spcBef>
              <a:buClr>
                <a:schemeClr val="accent3"/>
              </a:buClr>
              <a:buFont typeface="Georgia"/>
              <a:buChar char="◦"/>
              <a:defRPr kumimoji="0" sz="1500">
                <a:solidFill>
                  <a:schemeClr val="accent3"/>
                </a:solidFill>
                <a:latin typeface="+mn-lt"/>
                <a:ea typeface="+mn-ea"/>
              </a:defRPr>
            </a:lvl8pPr>
            <a:lvl9pPr marL="2240280" indent="-182880">
              <a:spcBef>
                <a:spcPts val="300"/>
              </a:spcBef>
              <a:buClr>
                <a:schemeClr val="accent3"/>
              </a:buClr>
              <a:buFont typeface="Georgia"/>
              <a:buChar char="◦"/>
              <a:defRPr kumimoji="0" sz="1400" baseline="0">
                <a:solidFill>
                  <a:schemeClr val="accent3"/>
                </a:solidFill>
                <a:latin typeface="+mn-lt"/>
                <a:ea typeface="+mn-ea"/>
              </a:defRPr>
            </a:lvl9pPr>
          </a:lstStyle>
          <a:p>
            <a:r>
              <a:rPr lang="en-US" altLang="zh-TW" sz="2800" dirty="0">
                <a:latin typeface="微軟正黑體" pitchFamily="34" charset="-120"/>
                <a:ea typeface="微軟正黑體" pitchFamily="34" charset="-120"/>
              </a:rPr>
              <a:t>.</a:t>
            </a:r>
            <a:endParaRPr lang="zh-TW" altLang="en-US" sz="2800" dirty="0">
              <a:latin typeface="微軟正黑體" pitchFamily="34" charset="-120"/>
              <a:ea typeface="微軟正黑體" pitchFamily="34" charset="-120"/>
            </a:endParaRPr>
          </a:p>
        </p:txBody>
      </p:sp>
      <p:pic>
        <p:nvPicPr>
          <p:cNvPr id="7" name="圖片 6" descr="airbnb.png"/>
          <p:cNvPicPr>
            <a:picLocks noChangeAspect="1"/>
          </p:cNvPicPr>
          <p:nvPr/>
        </p:nvPicPr>
        <p:blipFill>
          <a:blip r:embed="rId8"/>
          <a:stretch>
            <a:fillRect/>
          </a:stretch>
        </p:blipFill>
        <p:spPr>
          <a:xfrm>
            <a:off x="5204466" y="1713466"/>
            <a:ext cx="3063250" cy="952503"/>
          </a:xfrm>
          <a:prstGeom prst="rect">
            <a:avLst/>
          </a:prstGeom>
        </p:spPr>
      </p:pic>
      <p:pic>
        <p:nvPicPr>
          <p:cNvPr id="8" name="圖片 7" descr="amazon.png"/>
          <p:cNvPicPr>
            <a:picLocks noChangeAspect="1"/>
          </p:cNvPicPr>
          <p:nvPr/>
        </p:nvPicPr>
        <p:blipFill>
          <a:blip r:embed="rId9"/>
          <a:stretch>
            <a:fillRect/>
          </a:stretch>
        </p:blipFill>
        <p:spPr>
          <a:xfrm>
            <a:off x="5820153" y="2665969"/>
            <a:ext cx="2032715" cy="2032715"/>
          </a:xfrm>
          <a:prstGeom prst="rect">
            <a:avLst/>
          </a:prstGeom>
        </p:spPr>
      </p:pic>
      <p:pic>
        <p:nvPicPr>
          <p:cNvPr id="9" name="圖片 8" descr="google.jpg"/>
          <p:cNvPicPr>
            <a:picLocks noChangeAspect="1"/>
          </p:cNvPicPr>
          <p:nvPr/>
        </p:nvPicPr>
        <p:blipFill>
          <a:blip r:embed="rId10" cstate="print"/>
          <a:stretch>
            <a:fillRect/>
          </a:stretch>
        </p:blipFill>
        <p:spPr>
          <a:xfrm>
            <a:off x="155575" y="4187643"/>
            <a:ext cx="1746042" cy="982149"/>
          </a:xfrm>
          <a:prstGeom prst="rect">
            <a:avLst/>
          </a:prstGeom>
        </p:spPr>
      </p:pic>
      <p:pic>
        <p:nvPicPr>
          <p:cNvPr id="10" name="圖片 9" descr="facebook.png"/>
          <p:cNvPicPr>
            <a:picLocks noChangeAspect="1"/>
          </p:cNvPicPr>
          <p:nvPr/>
        </p:nvPicPr>
        <p:blipFill>
          <a:blip r:embed="rId11"/>
          <a:stretch>
            <a:fillRect/>
          </a:stretch>
        </p:blipFill>
        <p:spPr>
          <a:xfrm>
            <a:off x="9579060" y="4774505"/>
            <a:ext cx="2095500" cy="790575"/>
          </a:xfrm>
          <a:prstGeom prst="rect">
            <a:avLst/>
          </a:prstGeom>
        </p:spPr>
      </p:pic>
      <p:pic>
        <p:nvPicPr>
          <p:cNvPr id="11" name="圖片 10" descr="taobao.jpg"/>
          <p:cNvPicPr>
            <a:picLocks noChangeAspect="1"/>
          </p:cNvPicPr>
          <p:nvPr/>
        </p:nvPicPr>
        <p:blipFill>
          <a:blip r:embed="rId12"/>
          <a:stretch>
            <a:fillRect/>
          </a:stretch>
        </p:blipFill>
        <p:spPr>
          <a:xfrm>
            <a:off x="4115973" y="4636474"/>
            <a:ext cx="2881306" cy="1516287"/>
          </a:xfrm>
          <a:prstGeom prst="rect">
            <a:avLst/>
          </a:prstGeom>
        </p:spPr>
      </p:pic>
      <p:pic>
        <p:nvPicPr>
          <p:cNvPr id="13" name="圖片 12" descr="app-store-logo.png"/>
          <p:cNvPicPr>
            <a:picLocks noChangeAspect="1"/>
          </p:cNvPicPr>
          <p:nvPr/>
        </p:nvPicPr>
        <p:blipFill>
          <a:blip r:embed="rId13" cstate="print"/>
          <a:stretch>
            <a:fillRect/>
          </a:stretch>
        </p:blipFill>
        <p:spPr>
          <a:xfrm>
            <a:off x="1805502" y="5273185"/>
            <a:ext cx="2074712" cy="716979"/>
          </a:xfrm>
          <a:prstGeom prst="rect">
            <a:avLst/>
          </a:prstGeom>
        </p:spPr>
      </p:pic>
      <p:pic>
        <p:nvPicPr>
          <p:cNvPr id="15" name="圖片 14" descr="YouTube-logo-full_color.png"/>
          <p:cNvPicPr>
            <a:picLocks noChangeAspect="1"/>
          </p:cNvPicPr>
          <p:nvPr/>
        </p:nvPicPr>
        <p:blipFill>
          <a:blip r:embed="rId14"/>
          <a:stretch>
            <a:fillRect/>
          </a:stretch>
        </p:blipFill>
        <p:spPr>
          <a:xfrm>
            <a:off x="7173248" y="4722227"/>
            <a:ext cx="2188937" cy="1362068"/>
          </a:xfrm>
          <a:prstGeom prst="rect">
            <a:avLst/>
          </a:prstGeom>
        </p:spPr>
      </p:pic>
      <p:sp>
        <p:nvSpPr>
          <p:cNvPr id="16" name="AutoShape 2" descr="「lending club」的圖片搜尋結果"/>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1027" name="Picture 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036715" y="3429000"/>
            <a:ext cx="3380928" cy="600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455368" y="1521156"/>
            <a:ext cx="2962275" cy="1543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496869" y="1609521"/>
            <a:ext cx="2198341" cy="11559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420381" y="3087207"/>
            <a:ext cx="2008627" cy="1100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170754" y="3155806"/>
            <a:ext cx="1146501" cy="1146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60375" y="1639910"/>
            <a:ext cx="1902161" cy="13055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92387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平台經濟的特徵</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平台經濟作為新經濟時代越來越重要的一種產業組織形式，主要具備以下幾方面的特徵：</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平台經濟是一個雙邊或多邊市場。</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平台經濟具有增值性</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平台經濟具有</a:t>
            </a:r>
            <a:r>
              <a:rPr lang="zh-TW" altLang="en-US" sz="2400" dirty="0">
                <a:latin typeface="微軟正黑體" pitchFamily="34" charset="-120"/>
                <a:ea typeface="微軟正黑體" pitchFamily="34" charset="-120"/>
                <a:cs typeface="新細明體" charset="-120"/>
              </a:rPr>
              <a:t>網路</a:t>
            </a:r>
            <a:r>
              <a:rPr lang="zh-TW" altLang="zh-TW" sz="2400" dirty="0">
                <a:latin typeface="微軟正黑體" pitchFamily="34" charset="-120"/>
                <a:ea typeface="微軟正黑體" pitchFamily="34" charset="-120"/>
                <a:cs typeface="新細明體" charset="-120"/>
              </a:rPr>
              <a:t>外部性</a:t>
            </a:r>
            <a:r>
              <a:rPr lang="en-US" altLang="zh-TW" sz="2400" dirty="0">
                <a:latin typeface="微軟正黑體" pitchFamily="34" charset="-120"/>
                <a:ea typeface="微軟正黑體" pitchFamily="34" charset="-120"/>
                <a:cs typeface="新細明體" charset="-120"/>
              </a:rPr>
              <a:t> </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平台經濟具有開放特性</a:t>
            </a:r>
            <a:endParaRPr lang="en-US" altLang="zh-TW" sz="2400" dirty="0">
              <a:latin typeface="微軟正黑體" pitchFamily="34" charset="-120"/>
              <a:ea typeface="微軟正黑體" pitchFamily="34" charset="-120"/>
              <a:cs typeface="新細明體" charset="-120"/>
            </a:endParaRPr>
          </a:p>
          <a:p>
            <a:endParaRPr lang="zh-TW" altLang="zh-TW" sz="2400" dirty="0">
              <a:latin typeface="微軟正黑體" pitchFamily="34" charset="-120"/>
              <a:ea typeface="微軟正黑體" pitchFamily="34" charset="-120"/>
            </a:endParaRPr>
          </a:p>
          <a:p>
            <a:pPr marL="0" indent="0">
              <a:buNone/>
            </a:pPr>
            <a:endParaRPr lang="zh-TW" altLang="en-US" dirty="0"/>
          </a:p>
        </p:txBody>
      </p:sp>
      <p:sp>
        <p:nvSpPr>
          <p:cNvPr id="4" name="頁尾版面配置區 3"/>
          <p:cNvSpPr>
            <a:spLocks noGrp="1"/>
          </p:cNvSpPr>
          <p:nvPr>
            <p:ph type="ftr" sz="quarter" idx="11"/>
          </p:nvPr>
        </p:nvSpPr>
        <p:spPr/>
        <p:txBody>
          <a:bodyPr/>
          <a:lstStyle/>
          <a:p>
            <a:r>
              <a:rPr lang="en-US" altLang="zh-TW" dirty="0"/>
              <a:t>《2017</a:t>
            </a:r>
            <a:r>
              <a:rPr lang="zh-TW" altLang="en-US" dirty="0"/>
              <a:t>數位金融</a:t>
            </a:r>
            <a:r>
              <a:rPr lang="en-US" altLang="zh-TW" dirty="0"/>
              <a:t>》                                                                                                                                             </a:t>
            </a:r>
            <a:r>
              <a:rPr lang="zh-TW" altLang="en-US" dirty="0"/>
              <a:t>	</a:t>
            </a:r>
            <a:r>
              <a:rPr lang="en-US" altLang="zh-TW" dirty="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56</a:t>
            </a:fld>
            <a:endParaRPr lang="zh-TW" altLang="en-U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9270" y="3295134"/>
            <a:ext cx="5002381" cy="2574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8793945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平台</a:t>
            </a:r>
            <a:r>
              <a:rPr lang="zh-TW" altLang="en-US" sz="4400" dirty="0">
                <a:latin typeface="微軟正黑體" pitchFamily="34" charset="-120"/>
                <a:ea typeface="微軟正黑體" pitchFamily="34" charset="-120"/>
              </a:rPr>
              <a:t>模式勝出原因</a:t>
            </a:r>
            <a:endParaRPr lang="zh-TW" altLang="en-US" dirty="0"/>
          </a:p>
        </p:txBody>
      </p:sp>
      <p:sp>
        <p:nvSpPr>
          <p:cNvPr id="3" name="內容版面配置區 2"/>
          <p:cNvSpPr>
            <a:spLocks noGrp="1"/>
          </p:cNvSpPr>
          <p:nvPr>
            <p:ph idx="1"/>
          </p:nvPr>
        </p:nvSpPr>
        <p:spPr/>
        <p:txBody>
          <a:bodyPr/>
          <a:lstStyle/>
          <a:p>
            <a:pPr marL="560070" indent="-514350">
              <a:buClr>
                <a:srgbClr val="002060"/>
              </a:buClr>
              <a:buFont typeface="+mj-ea"/>
              <a:buAutoNum type="ea1ChtPeriod"/>
            </a:pPr>
            <a:r>
              <a:rPr lang="zh-TW" altLang="en-US" sz="2400" dirty="0">
                <a:latin typeface="微軟正黑體" pitchFamily="34" charset="-120"/>
                <a:ea typeface="微軟正黑體" pitchFamily="34" charset="-120"/>
                <a:cs typeface="新細明體" charset="-120"/>
              </a:rPr>
              <a:t>去除守門員</a:t>
            </a:r>
            <a:r>
              <a:rPr lang="zh-TW" altLang="en-US" sz="2400" dirty="0">
                <a:latin typeface="標楷體"/>
                <a:ea typeface="標楷體"/>
                <a:cs typeface="新細明體" charset="-120"/>
              </a:rPr>
              <a:t>，</a:t>
            </a:r>
            <a:r>
              <a:rPr lang="zh-TW" altLang="en-US" sz="2400" dirty="0">
                <a:latin typeface="微軟正黑體" pitchFamily="34" charset="-120"/>
                <a:ea typeface="微軟正黑體" pitchFamily="34" charset="-120"/>
                <a:cs typeface="新細明體" charset="-120"/>
              </a:rPr>
              <a:t>更有效率擴大規模</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a:latin typeface="微軟正黑體" pitchFamily="34" charset="-120"/>
                <a:ea typeface="微軟正黑體" pitchFamily="34" charset="-120"/>
                <a:cs typeface="新細明體" charset="-120"/>
              </a:rPr>
              <a:t>將新資源導入市場</a:t>
            </a:r>
            <a:r>
              <a:rPr lang="zh-TW" altLang="en-US" sz="2400" dirty="0">
                <a:latin typeface="標楷體"/>
                <a:ea typeface="標楷體"/>
                <a:cs typeface="新細明體" charset="-120"/>
              </a:rPr>
              <a:t>，</a:t>
            </a:r>
            <a:r>
              <a:rPr lang="zh-TW" altLang="en-US" sz="2400" dirty="0">
                <a:latin typeface="微軟正黑體" pitchFamily="34" charset="-120"/>
                <a:ea typeface="微軟正黑體" pitchFamily="34" charset="-120"/>
                <a:cs typeface="新細明體" charset="-120"/>
              </a:rPr>
              <a:t>增加供給</a:t>
            </a:r>
            <a:r>
              <a:rPr lang="zh-TW" altLang="en-US" sz="2400" dirty="0">
                <a:latin typeface="新細明體"/>
                <a:ea typeface="新細明體"/>
                <a:cs typeface="新細明體" charset="-120"/>
              </a:rPr>
              <a:t>、創造價值</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a:latin typeface="微軟正黑體" pitchFamily="34" charset="-120"/>
                <a:ea typeface="微軟正黑體" pitchFamily="34" charset="-120"/>
                <a:cs typeface="新細明體" charset="-120"/>
              </a:rPr>
              <a:t>善用資料分析工具</a:t>
            </a:r>
            <a:r>
              <a:rPr lang="zh-TW" altLang="en-US" sz="2400" dirty="0">
                <a:latin typeface="標楷體"/>
                <a:ea typeface="標楷體"/>
                <a:cs typeface="新細明體" charset="-120"/>
              </a:rPr>
              <a:t>，</a:t>
            </a:r>
            <a:r>
              <a:rPr lang="zh-TW" altLang="en-US" sz="2400" dirty="0">
                <a:latin typeface="+mj-ea"/>
                <a:ea typeface="+mj-ea"/>
                <a:cs typeface="新細明體" charset="-120"/>
              </a:rPr>
              <a:t>創具</a:t>
            </a:r>
            <a:r>
              <a:rPr lang="zh-TW" altLang="en-US" sz="2400" dirty="0">
                <a:latin typeface="微軟正黑體" pitchFamily="34" charset="-120"/>
                <a:ea typeface="微軟正黑體" pitchFamily="34" charset="-120"/>
                <a:cs typeface="新細明體" charset="-120"/>
              </a:rPr>
              <a:t>創造社群反饋回路</a:t>
            </a:r>
            <a:endParaRPr lang="en-US" altLang="zh-TW" sz="2400" dirty="0">
              <a:latin typeface="微軟正黑體" pitchFamily="34" charset="-120"/>
              <a:ea typeface="微軟正黑體" pitchFamily="34" charset="-120"/>
              <a:cs typeface="新細明體" charset="-120"/>
            </a:endParaRPr>
          </a:p>
          <a:p>
            <a:endParaRPr lang="zh-TW" altLang="en-US" dirty="0"/>
          </a:p>
        </p:txBody>
      </p:sp>
      <p:sp>
        <p:nvSpPr>
          <p:cNvPr id="4" name="頁尾版面配置區 3"/>
          <p:cNvSpPr>
            <a:spLocks noGrp="1"/>
          </p:cNvSpPr>
          <p:nvPr>
            <p:ph type="ftr" sz="quarter" idx="11"/>
          </p:nvPr>
        </p:nvSpPr>
        <p:spPr/>
        <p:txBody>
          <a:bodyPr/>
          <a:lstStyle/>
          <a:p>
            <a:r>
              <a:rPr lang="en-US" altLang="zh-TW" dirty="0"/>
              <a:t>《2017</a:t>
            </a:r>
            <a:r>
              <a:rPr lang="zh-TW" altLang="en-US" dirty="0"/>
              <a:t>數位金融</a:t>
            </a:r>
            <a:r>
              <a:rPr lang="en-US" altLang="zh-TW" dirty="0"/>
              <a:t>》                                                                                                                                             </a:t>
            </a:r>
            <a:r>
              <a:rPr lang="zh-TW" altLang="en-US" dirty="0"/>
              <a:t>	</a:t>
            </a:r>
            <a:r>
              <a:rPr lang="en-US" altLang="zh-TW" dirty="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57</a:t>
            </a:fld>
            <a:endParaRPr lang="zh-TW" altLang="en-US"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9601" y="3189139"/>
            <a:ext cx="3135244" cy="29566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31108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1850" y="892774"/>
            <a:ext cx="10515600" cy="2852737"/>
          </a:xfrm>
        </p:spPr>
        <p:txBody>
          <a:bodyPr/>
          <a:lstStyle/>
          <a:p>
            <a:pPr algn="ctr"/>
            <a:r>
              <a:rPr lang="zh-TW" altLang="en-US" dirty="0"/>
              <a:t>數位經濟模式</a:t>
            </a:r>
            <a:r>
              <a:rPr lang="en-US" altLang="zh-TW" dirty="0"/>
              <a:t>(</a:t>
            </a:r>
            <a:r>
              <a:rPr lang="zh-TW" altLang="en-US" dirty="0"/>
              <a:t>二</a:t>
            </a:r>
            <a:r>
              <a:rPr lang="en-US" altLang="zh-TW" dirty="0"/>
              <a:t>):</a:t>
            </a:r>
            <a:r>
              <a:rPr lang="zh-TW" altLang="en-US" dirty="0"/>
              <a:t>數位金融</a:t>
            </a:r>
            <a:endParaRPr lang="en-US" altLang="zh-TW" dirty="0"/>
          </a:p>
        </p:txBody>
      </p:sp>
      <p:sp>
        <p:nvSpPr>
          <p:cNvPr id="3" name="文字版面配置區 2"/>
          <p:cNvSpPr>
            <a:spLocks noGrp="1"/>
          </p:cNvSpPr>
          <p:nvPr>
            <p:ph type="body" idx="1"/>
          </p:nvPr>
        </p:nvSpPr>
        <p:spPr/>
        <p:txBody>
          <a:bodyPr/>
          <a:lstStyle/>
          <a:p>
            <a:endParaRPr lang="en-US"/>
          </a:p>
        </p:txBody>
      </p:sp>
    </p:spTree>
    <p:extLst>
      <p:ext uri="{BB962C8B-B14F-4D97-AF65-F5344CB8AC3E}">
        <p14:creationId xmlns:p14="http://schemas.microsoft.com/office/powerpoint/2010/main" val="246944906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51814" y="365126"/>
            <a:ext cx="11002297" cy="954856"/>
          </a:xfrm>
        </p:spPr>
        <p:txBody>
          <a:bodyPr>
            <a:normAutofit/>
          </a:bodyPr>
          <a:lstStyle/>
          <a:p>
            <a:r>
              <a:rPr kumimoji="1" lang="zh-TW" altLang="en-US" sz="3600" dirty="0"/>
              <a:t>傳統金融行業</a:t>
            </a:r>
          </a:p>
        </p:txBody>
      </p:sp>
      <p:sp>
        <p:nvSpPr>
          <p:cNvPr id="3" name="內容版面配置區 2"/>
          <p:cNvSpPr>
            <a:spLocks noGrp="1"/>
          </p:cNvSpPr>
          <p:nvPr>
            <p:ph idx="1"/>
          </p:nvPr>
        </p:nvSpPr>
        <p:spPr>
          <a:xfrm>
            <a:off x="612057" y="1474839"/>
            <a:ext cx="5547443" cy="4702124"/>
          </a:xfrm>
        </p:spPr>
        <p:txBody>
          <a:bodyPr/>
          <a:lstStyle/>
          <a:p>
            <a:pPr>
              <a:lnSpc>
                <a:spcPct val="120000"/>
              </a:lnSpc>
            </a:pPr>
            <a:r>
              <a:rPr kumimoji="1" lang="zh-TW" altLang="en-US" sz="2400" dirty="0"/>
              <a:t>通過</a:t>
            </a:r>
            <a:r>
              <a:rPr kumimoji="1" lang="zh-TW" altLang="en-US" sz="2400" b="1" dirty="0"/>
              <a:t>中間金融機構</a:t>
            </a:r>
            <a:r>
              <a:rPr kumimoji="1" lang="zh-TW" altLang="en-US" sz="2400" dirty="0"/>
              <a:t>，把資金由供應者轉移至需求者手中、或經由機構投資至證券市場。</a:t>
            </a:r>
            <a:endParaRPr kumimoji="1" lang="en-US" altLang="zh-TW" sz="2400" dirty="0"/>
          </a:p>
          <a:p>
            <a:pPr lvl="1">
              <a:lnSpc>
                <a:spcPct val="120000"/>
              </a:lnSpc>
            </a:pPr>
            <a:r>
              <a:rPr kumimoji="1" lang="zh-TW" altLang="en-US" sz="2200" dirty="0">
                <a:solidFill>
                  <a:schemeClr val="accent6"/>
                </a:solidFill>
              </a:rPr>
              <a:t>直接金融市場</a:t>
            </a:r>
            <a:r>
              <a:rPr kumimoji="1" lang="en-US" altLang="zh-TW" sz="2200" dirty="0">
                <a:solidFill>
                  <a:schemeClr val="accent6"/>
                </a:solidFill>
              </a:rPr>
              <a:t>(</a:t>
            </a:r>
            <a:r>
              <a:rPr kumimoji="1" lang="zh-TW" altLang="en-US" sz="2200" dirty="0">
                <a:solidFill>
                  <a:schemeClr val="accent6"/>
                </a:solidFill>
              </a:rPr>
              <a:t>股票</a:t>
            </a:r>
            <a:r>
              <a:rPr kumimoji="1" lang="zh-TW" altLang="en-US" sz="2200" dirty="0">
                <a:solidFill>
                  <a:schemeClr val="accent6"/>
                </a:solidFill>
                <a:latin typeface="新細明體"/>
                <a:ea typeface="新細明體"/>
              </a:rPr>
              <a:t>、債券</a:t>
            </a:r>
            <a:r>
              <a:rPr kumimoji="1" lang="en-US" altLang="zh-TW" sz="2200" dirty="0">
                <a:solidFill>
                  <a:schemeClr val="accent6"/>
                </a:solidFill>
                <a:latin typeface="新細明體"/>
                <a:ea typeface="新細明體"/>
              </a:rPr>
              <a:t>)</a:t>
            </a:r>
            <a:endParaRPr kumimoji="1" lang="en-US" altLang="zh-TW" sz="2200" dirty="0">
              <a:solidFill>
                <a:schemeClr val="accent6"/>
              </a:solidFill>
            </a:endParaRPr>
          </a:p>
          <a:p>
            <a:pPr lvl="1">
              <a:lnSpc>
                <a:spcPct val="120000"/>
              </a:lnSpc>
            </a:pPr>
            <a:r>
              <a:rPr kumimoji="1" lang="zh-TW" altLang="en-US" sz="2200" dirty="0">
                <a:solidFill>
                  <a:schemeClr val="accent6"/>
                </a:solidFill>
              </a:rPr>
              <a:t>間接金融市場 </a:t>
            </a:r>
            <a:r>
              <a:rPr kumimoji="1" lang="en-US" altLang="zh-TW" sz="2200" dirty="0">
                <a:solidFill>
                  <a:schemeClr val="accent6"/>
                </a:solidFill>
              </a:rPr>
              <a:t>(</a:t>
            </a:r>
            <a:r>
              <a:rPr kumimoji="1" lang="zh-TW" altLang="en-US" sz="2200" dirty="0">
                <a:solidFill>
                  <a:schemeClr val="accent6"/>
                </a:solidFill>
              </a:rPr>
              <a:t>基金</a:t>
            </a:r>
            <a:r>
              <a:rPr kumimoji="1" lang="zh-TW" altLang="en-US" sz="2200" dirty="0">
                <a:solidFill>
                  <a:schemeClr val="accent6"/>
                </a:solidFill>
                <a:latin typeface="新細明體"/>
                <a:ea typeface="新細明體"/>
              </a:rPr>
              <a:t>、保險</a:t>
            </a:r>
            <a:r>
              <a:rPr kumimoji="1" lang="en-US" altLang="zh-TW" sz="2200" dirty="0">
                <a:solidFill>
                  <a:schemeClr val="accent6"/>
                </a:solidFill>
                <a:latin typeface="新細明體"/>
                <a:ea typeface="新細明體"/>
              </a:rPr>
              <a:t>)</a:t>
            </a:r>
            <a:endParaRPr kumimoji="1" lang="en-US" altLang="zh-TW" sz="2200" dirty="0">
              <a:solidFill>
                <a:schemeClr val="accent6"/>
              </a:solidFill>
            </a:endParaRPr>
          </a:p>
          <a:p>
            <a:pPr marL="457200" lvl="1" indent="0">
              <a:lnSpc>
                <a:spcPct val="120000"/>
              </a:lnSpc>
              <a:buNone/>
            </a:pPr>
            <a:endParaRPr kumimoji="1" lang="zh-TW" altLang="en-US" sz="2200" dirty="0">
              <a:solidFill>
                <a:schemeClr val="accent6"/>
              </a:solidFill>
            </a:endParaRPr>
          </a:p>
          <a:p>
            <a:pPr>
              <a:lnSpc>
                <a:spcPct val="120000"/>
              </a:lnSpc>
            </a:pPr>
            <a:endParaRPr kumimoji="1" lang="zh-TW" altLang="en-US" dirty="0"/>
          </a:p>
        </p:txBody>
      </p:sp>
      <p:sp>
        <p:nvSpPr>
          <p:cNvPr id="4" name="頁尾版面配置區 3"/>
          <p:cNvSpPr>
            <a:spLocks noGrp="1"/>
          </p:cNvSpPr>
          <p:nvPr>
            <p:ph type="ftr" sz="quarter" idx="11"/>
          </p:nvPr>
        </p:nvSpPr>
        <p:spPr/>
        <p:txBody>
          <a:bodyPr/>
          <a:lstStyle/>
          <a:p>
            <a:r>
              <a:rPr lang="en-US" altLang="zh-TW" dirty="0"/>
              <a:t>《2017</a:t>
            </a:r>
            <a:r>
              <a:rPr lang="zh-TW" altLang="en-US" dirty="0"/>
              <a:t>數位金融</a:t>
            </a:r>
            <a:r>
              <a:rPr lang="en-US" altLang="zh-TW" dirty="0"/>
              <a:t>》                                                                                                                                             </a:t>
            </a:r>
            <a:r>
              <a:rPr lang="zh-TW" altLang="en-US" dirty="0"/>
              <a:t>	</a:t>
            </a:r>
            <a:r>
              <a:rPr lang="en-US" altLang="zh-TW" dirty="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59</a:t>
            </a:fld>
            <a:endParaRPr lang="zh-TW" altLang="en-US" dirty="0"/>
          </a:p>
        </p:txBody>
      </p:sp>
      <p:graphicFrame>
        <p:nvGraphicFramePr>
          <p:cNvPr id="6" name="資料庫圖表 7"/>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8" name="群組 7"/>
          <p:cNvGrpSpPr/>
          <p:nvPr/>
        </p:nvGrpSpPr>
        <p:grpSpPr>
          <a:xfrm>
            <a:off x="4961948" y="1901349"/>
            <a:ext cx="7013039" cy="3878905"/>
            <a:chOff x="841678" y="477629"/>
            <a:chExt cx="10041140" cy="5696637"/>
          </a:xfrm>
        </p:grpSpPr>
        <p:pic>
          <p:nvPicPr>
            <p:cNvPr id="9" name="圖片 8"/>
            <p:cNvPicPr>
              <a:picLocks noChangeAspect="1"/>
            </p:cNvPicPr>
            <p:nvPr/>
          </p:nvPicPr>
          <p:blipFill rotWithShape="1">
            <a:blip r:embed="rId7"/>
            <a:srcRect l="69757" t="24859"/>
            <a:stretch/>
          </p:blipFill>
          <p:spPr>
            <a:xfrm>
              <a:off x="841678" y="2105077"/>
              <a:ext cx="2012267" cy="1831645"/>
            </a:xfrm>
            <a:prstGeom prst="rect">
              <a:avLst/>
            </a:prstGeom>
          </p:spPr>
        </p:pic>
        <p:pic>
          <p:nvPicPr>
            <p:cNvPr id="10" name="圖片 9"/>
            <p:cNvPicPr>
              <a:picLocks noChangeAspect="1"/>
            </p:cNvPicPr>
            <p:nvPr/>
          </p:nvPicPr>
          <p:blipFill rotWithShape="1">
            <a:blip r:embed="rId7"/>
            <a:srcRect t="14327" r="71139" b="37429"/>
            <a:stretch/>
          </p:blipFill>
          <p:spPr>
            <a:xfrm>
              <a:off x="7426921" y="477629"/>
              <a:ext cx="1787877" cy="1094886"/>
            </a:xfrm>
            <a:prstGeom prst="rect">
              <a:avLst/>
            </a:prstGeom>
          </p:spPr>
        </p:pic>
        <p:pic>
          <p:nvPicPr>
            <p:cNvPr id="11" name="圖片 10"/>
            <p:cNvPicPr>
              <a:picLocks noChangeAspect="1"/>
            </p:cNvPicPr>
            <p:nvPr/>
          </p:nvPicPr>
          <p:blipFill rotWithShape="1">
            <a:blip r:embed="rId8" cstate="print">
              <a:extLst>
                <a:ext uri="{28A0092B-C50C-407E-A947-70E740481C1C}">
                  <a14:useLocalDpi xmlns:a14="http://schemas.microsoft.com/office/drawing/2010/main" val="0"/>
                </a:ext>
              </a:extLst>
            </a:blip>
            <a:srcRect l="66389" t="63938" r="2499" b="10350"/>
            <a:stretch/>
          </p:blipFill>
          <p:spPr>
            <a:xfrm>
              <a:off x="8203123" y="4725803"/>
              <a:ext cx="1643076" cy="1448463"/>
            </a:xfrm>
            <a:prstGeom prst="rect">
              <a:avLst/>
            </a:prstGeom>
          </p:spPr>
        </p:pic>
        <p:pic>
          <p:nvPicPr>
            <p:cNvPr id="12" name="圖片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44618" y="2432349"/>
              <a:ext cx="1458913" cy="1375546"/>
            </a:xfrm>
            <a:prstGeom prst="rect">
              <a:avLst/>
            </a:prstGeom>
          </p:spPr>
        </p:pic>
        <p:pic>
          <p:nvPicPr>
            <p:cNvPr id="13" name="圖片 12"/>
            <p:cNvPicPr>
              <a:picLocks noChangeAspect="1"/>
            </p:cNvPicPr>
            <p:nvPr/>
          </p:nvPicPr>
          <p:blipFill rotWithShape="1">
            <a:blip r:embed="rId7"/>
            <a:srcRect t="61656" r="71139"/>
            <a:stretch/>
          </p:blipFill>
          <p:spPr>
            <a:xfrm>
              <a:off x="8447054" y="1355855"/>
              <a:ext cx="1756356" cy="854856"/>
            </a:xfrm>
            <a:prstGeom prst="rect">
              <a:avLst/>
            </a:prstGeom>
          </p:spPr>
        </p:pic>
        <p:pic>
          <p:nvPicPr>
            <p:cNvPr id="14" name="圖片 13"/>
            <p:cNvPicPr>
              <a:picLocks noChangeAspect="1"/>
            </p:cNvPicPr>
            <p:nvPr/>
          </p:nvPicPr>
          <p:blipFill rotWithShape="1">
            <a:blip r:embed="rId10" cstate="print">
              <a:extLst>
                <a:ext uri="{28A0092B-C50C-407E-A947-70E740481C1C}">
                  <a14:useLocalDpi xmlns:a14="http://schemas.microsoft.com/office/drawing/2010/main" val="0"/>
                </a:ext>
              </a:extLst>
            </a:blip>
            <a:srcRect l="-1" t="8710" r="-117" b="11968"/>
            <a:stretch/>
          </p:blipFill>
          <p:spPr>
            <a:xfrm>
              <a:off x="8635962" y="2965022"/>
              <a:ext cx="1453906" cy="1151909"/>
            </a:xfrm>
            <a:prstGeom prst="rect">
              <a:avLst/>
            </a:prstGeom>
          </p:spPr>
        </p:pic>
        <p:sp>
          <p:nvSpPr>
            <p:cNvPr id="15" name="左-右雙向箭號 14"/>
            <p:cNvSpPr/>
            <p:nvPr/>
          </p:nvSpPr>
          <p:spPr>
            <a:xfrm>
              <a:off x="3075212" y="3031588"/>
              <a:ext cx="1629860" cy="391027"/>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6" name="左-右雙向箭號 15"/>
            <p:cNvSpPr/>
            <p:nvPr/>
          </p:nvSpPr>
          <p:spPr>
            <a:xfrm rot="20902015">
              <a:off x="6672128" y="1738586"/>
              <a:ext cx="1549609" cy="425144"/>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7" name="左-右雙向箭號 16"/>
            <p:cNvSpPr/>
            <p:nvPr/>
          </p:nvSpPr>
          <p:spPr>
            <a:xfrm>
              <a:off x="6537103" y="3120123"/>
              <a:ext cx="1917369" cy="445137"/>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8" name="左-右雙向箭號 17"/>
            <p:cNvSpPr/>
            <p:nvPr/>
          </p:nvSpPr>
          <p:spPr>
            <a:xfrm rot="1527751">
              <a:off x="6430077" y="4486650"/>
              <a:ext cx="2131419" cy="531354"/>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9" name="文字方塊 18"/>
            <p:cNvSpPr txBox="1"/>
            <p:nvPr/>
          </p:nvSpPr>
          <p:spPr>
            <a:xfrm rot="21598502">
              <a:off x="3578759" y="2727273"/>
              <a:ext cx="835725" cy="475498"/>
            </a:xfrm>
            <a:prstGeom prst="rect">
              <a:avLst/>
            </a:prstGeom>
            <a:noFill/>
          </p:spPr>
          <p:txBody>
            <a:bodyPr wrap="none" rtlCol="0">
              <a:spAutoFit/>
            </a:bodyPr>
            <a:lstStyle/>
            <a:p>
              <a:r>
                <a:rPr kumimoji="1" lang="zh-TW" altLang="en-US" sz="1600" b="1" dirty="0"/>
                <a:t>資金</a:t>
              </a:r>
            </a:p>
          </p:txBody>
        </p:sp>
        <p:sp>
          <p:nvSpPr>
            <p:cNvPr id="20" name="文字方塊 19"/>
            <p:cNvSpPr txBox="1"/>
            <p:nvPr/>
          </p:nvSpPr>
          <p:spPr>
            <a:xfrm rot="20880000">
              <a:off x="6950199" y="1466665"/>
              <a:ext cx="835725" cy="475498"/>
            </a:xfrm>
            <a:prstGeom prst="rect">
              <a:avLst/>
            </a:prstGeom>
            <a:noFill/>
          </p:spPr>
          <p:txBody>
            <a:bodyPr wrap="none" rtlCol="0">
              <a:spAutoFit/>
            </a:bodyPr>
            <a:lstStyle/>
            <a:p>
              <a:r>
                <a:rPr kumimoji="1" lang="zh-TW" altLang="en-US" sz="1600" b="1" dirty="0"/>
                <a:t>貸款</a:t>
              </a:r>
            </a:p>
          </p:txBody>
        </p:sp>
        <p:sp>
          <p:nvSpPr>
            <p:cNvPr id="21" name="文字方塊 20"/>
            <p:cNvSpPr txBox="1"/>
            <p:nvPr/>
          </p:nvSpPr>
          <p:spPr>
            <a:xfrm rot="20880000">
              <a:off x="7172623" y="2048199"/>
              <a:ext cx="646331" cy="369332"/>
            </a:xfrm>
            <a:prstGeom prst="rect">
              <a:avLst/>
            </a:prstGeom>
            <a:noFill/>
          </p:spPr>
          <p:txBody>
            <a:bodyPr wrap="none" rtlCol="0">
              <a:spAutoFit/>
            </a:bodyPr>
            <a:lstStyle/>
            <a:p>
              <a:r>
                <a:rPr kumimoji="1" lang="zh-TW" altLang="en-US" b="1" dirty="0"/>
                <a:t>利息</a:t>
              </a:r>
            </a:p>
          </p:txBody>
        </p:sp>
        <p:sp>
          <p:nvSpPr>
            <p:cNvPr id="22" name="文字方塊 21"/>
            <p:cNvSpPr txBox="1"/>
            <p:nvPr/>
          </p:nvSpPr>
          <p:spPr>
            <a:xfrm rot="21598502">
              <a:off x="3544262" y="3318383"/>
              <a:ext cx="851960" cy="497207"/>
            </a:xfrm>
            <a:prstGeom prst="rect">
              <a:avLst/>
            </a:prstGeom>
            <a:noFill/>
          </p:spPr>
          <p:txBody>
            <a:bodyPr wrap="none" rtlCol="0">
              <a:spAutoFit/>
            </a:bodyPr>
            <a:lstStyle/>
            <a:p>
              <a:r>
                <a:rPr kumimoji="1" lang="zh-TW" altLang="en-US" sz="1600" b="1" dirty="0"/>
                <a:t>獲利</a:t>
              </a:r>
            </a:p>
          </p:txBody>
        </p:sp>
        <p:sp>
          <p:nvSpPr>
            <p:cNvPr id="23" name="文字方塊 22"/>
            <p:cNvSpPr txBox="1"/>
            <p:nvPr/>
          </p:nvSpPr>
          <p:spPr>
            <a:xfrm rot="1742">
              <a:off x="7183650" y="2824965"/>
              <a:ext cx="835725" cy="475498"/>
            </a:xfrm>
            <a:prstGeom prst="rect">
              <a:avLst/>
            </a:prstGeom>
            <a:noFill/>
          </p:spPr>
          <p:txBody>
            <a:bodyPr wrap="none" rtlCol="0">
              <a:spAutoFit/>
            </a:bodyPr>
            <a:lstStyle/>
            <a:p>
              <a:r>
                <a:rPr kumimoji="1" lang="zh-TW" altLang="en-US" sz="1600" b="1"/>
                <a:t>投資</a:t>
              </a:r>
              <a:endParaRPr kumimoji="1" lang="zh-TW" altLang="en-US" sz="1600" b="1" dirty="0"/>
            </a:p>
          </p:txBody>
        </p:sp>
        <p:sp>
          <p:nvSpPr>
            <p:cNvPr id="24" name="文字方塊 23"/>
            <p:cNvSpPr txBox="1"/>
            <p:nvPr/>
          </p:nvSpPr>
          <p:spPr>
            <a:xfrm rot="1742">
              <a:off x="7029070" y="3449773"/>
              <a:ext cx="835725" cy="475498"/>
            </a:xfrm>
            <a:prstGeom prst="rect">
              <a:avLst/>
            </a:prstGeom>
            <a:noFill/>
          </p:spPr>
          <p:txBody>
            <a:bodyPr wrap="none" rtlCol="0">
              <a:spAutoFit/>
            </a:bodyPr>
            <a:lstStyle/>
            <a:p>
              <a:r>
                <a:rPr kumimoji="1" lang="zh-TW" altLang="en-US" sz="1600" b="1" dirty="0"/>
                <a:t>收益</a:t>
              </a:r>
            </a:p>
          </p:txBody>
        </p:sp>
        <p:pic>
          <p:nvPicPr>
            <p:cNvPr id="25" name="圖片 24"/>
            <p:cNvPicPr>
              <a:picLocks noChangeAspect="1"/>
            </p:cNvPicPr>
            <p:nvPr/>
          </p:nvPicPr>
          <p:blipFill rotWithShape="1">
            <a:blip r:embed="rId7"/>
            <a:srcRect t="14327" r="71139" b="37429"/>
            <a:stretch/>
          </p:blipFill>
          <p:spPr>
            <a:xfrm flipH="1">
              <a:off x="9094941" y="4293632"/>
              <a:ext cx="1787877" cy="1094885"/>
            </a:xfrm>
            <a:prstGeom prst="rect">
              <a:avLst/>
            </a:prstGeom>
          </p:spPr>
        </p:pic>
        <p:sp>
          <p:nvSpPr>
            <p:cNvPr id="26" name="文字方塊 25"/>
            <p:cNvSpPr txBox="1"/>
            <p:nvPr/>
          </p:nvSpPr>
          <p:spPr>
            <a:xfrm rot="1511547">
              <a:off x="6893226" y="4242517"/>
              <a:ext cx="1439518" cy="497207"/>
            </a:xfrm>
            <a:prstGeom prst="rect">
              <a:avLst/>
            </a:prstGeom>
            <a:noFill/>
          </p:spPr>
          <p:txBody>
            <a:bodyPr wrap="none" rtlCol="0">
              <a:spAutoFit/>
            </a:bodyPr>
            <a:lstStyle/>
            <a:p>
              <a:r>
                <a:rPr kumimoji="1" lang="zh-TW" altLang="en-US" sz="1600" b="1" dirty="0"/>
                <a:t>認購股票</a:t>
              </a:r>
            </a:p>
          </p:txBody>
        </p:sp>
        <p:sp>
          <p:nvSpPr>
            <p:cNvPr id="27" name="文字方塊 26"/>
            <p:cNvSpPr txBox="1"/>
            <p:nvPr/>
          </p:nvSpPr>
          <p:spPr>
            <a:xfrm rot="1511547">
              <a:off x="6623252" y="4840379"/>
              <a:ext cx="1412086" cy="475498"/>
            </a:xfrm>
            <a:prstGeom prst="rect">
              <a:avLst/>
            </a:prstGeom>
            <a:noFill/>
          </p:spPr>
          <p:txBody>
            <a:bodyPr wrap="none" rtlCol="0">
              <a:spAutoFit/>
            </a:bodyPr>
            <a:lstStyle/>
            <a:p>
              <a:r>
                <a:rPr kumimoji="1" lang="zh-TW" altLang="en-US" sz="1600" b="1" dirty="0"/>
                <a:t>股票紅利</a:t>
              </a:r>
            </a:p>
          </p:txBody>
        </p:sp>
        <p:sp>
          <p:nvSpPr>
            <p:cNvPr id="28" name="文字方塊 27"/>
            <p:cNvSpPr txBox="1"/>
            <p:nvPr/>
          </p:nvSpPr>
          <p:spPr>
            <a:xfrm>
              <a:off x="4857823" y="3813595"/>
              <a:ext cx="1412086" cy="475498"/>
            </a:xfrm>
            <a:prstGeom prst="rect">
              <a:avLst/>
            </a:prstGeom>
            <a:noFill/>
          </p:spPr>
          <p:txBody>
            <a:bodyPr wrap="none" rtlCol="0">
              <a:spAutoFit/>
            </a:bodyPr>
            <a:lstStyle/>
            <a:p>
              <a:r>
                <a:rPr kumimoji="1" lang="zh-TW" altLang="en-US" sz="1600" b="1" dirty="0"/>
                <a:t>中間機構</a:t>
              </a:r>
            </a:p>
          </p:txBody>
        </p:sp>
        <p:sp>
          <p:nvSpPr>
            <p:cNvPr id="29" name="文字方塊 28"/>
            <p:cNvSpPr txBox="1"/>
            <p:nvPr/>
          </p:nvSpPr>
          <p:spPr>
            <a:xfrm>
              <a:off x="925721" y="4011537"/>
              <a:ext cx="1997626" cy="542408"/>
            </a:xfrm>
            <a:prstGeom prst="rect">
              <a:avLst/>
            </a:prstGeom>
            <a:noFill/>
          </p:spPr>
          <p:txBody>
            <a:bodyPr wrap="square" rtlCol="0">
              <a:spAutoFit/>
            </a:bodyPr>
            <a:lstStyle/>
            <a:p>
              <a:r>
                <a:rPr kumimoji="1" lang="zh-TW" altLang="en-US" b="1" dirty="0"/>
                <a:t>資金供應者</a:t>
              </a:r>
            </a:p>
          </p:txBody>
        </p:sp>
      </p:grpSp>
    </p:spTree>
    <p:extLst>
      <p:ext uri="{BB962C8B-B14F-4D97-AF65-F5344CB8AC3E}">
        <p14:creationId xmlns:p14="http://schemas.microsoft.com/office/powerpoint/2010/main" val="805464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2" name="標題 1"/>
          <p:cNvSpPr>
            <a:spLocks noGrp="1"/>
          </p:cNvSpPr>
          <p:nvPr>
            <p:ph type="title"/>
          </p:nvPr>
        </p:nvSpPr>
        <p:spPr>
          <a:xfrm>
            <a:off x="87947" y="137200"/>
            <a:ext cx="11933582" cy="1356360"/>
          </a:xfrm>
        </p:spPr>
        <p:txBody>
          <a:bodyPr/>
          <a:lstStyle/>
          <a:p>
            <a:r>
              <a:rPr lang="zh-TW" altLang="zh-TW" dirty="0"/>
              <a:t> </a:t>
            </a:r>
            <a:r>
              <a:rPr lang="zh-TW" altLang="zh-TW" dirty="0">
                <a:latin typeface="標楷體" panose="03000509000000000000" pitchFamily="65" charset="-120"/>
                <a:ea typeface="標楷體" panose="03000509000000000000" pitchFamily="65" charset="-120"/>
                <a:sym typeface="Arial"/>
              </a:rPr>
              <a:t>創新動態</a:t>
            </a:r>
            <a:r>
              <a:rPr lang="zh-TW" altLang="en-US" dirty="0">
                <a:latin typeface="標楷體" panose="03000509000000000000" pitchFamily="65" charset="-120"/>
                <a:ea typeface="標楷體" panose="03000509000000000000" pitchFamily="65" charset="-120"/>
                <a:sym typeface="Arial"/>
              </a:rPr>
              <a:t>學</a:t>
            </a:r>
            <a:r>
              <a:rPr lang="zh-TW" altLang="en-US" dirty="0">
                <a:latin typeface="DFKai-SB" panose="03000509000000000000" pitchFamily="65" charset="-120"/>
                <a:ea typeface="DFKai-SB" panose="03000509000000000000" pitchFamily="65" charset="-120"/>
                <a:cs typeface="Times New Roman" panose="02020603050405020304" pitchFamily="18" charset="0"/>
              </a:rPr>
              <a:t>（游伯龍，</a:t>
            </a:r>
            <a:r>
              <a:rPr lang="en-US" altLang="zh-TW" dirty="0">
                <a:latin typeface="DFKai-SB" panose="03000509000000000000" pitchFamily="65" charset="-120"/>
                <a:ea typeface="DFKai-SB" panose="03000509000000000000" pitchFamily="65" charset="-120"/>
                <a:cs typeface="Times New Roman" panose="02020603050405020304" pitchFamily="18" charset="0"/>
              </a:rPr>
              <a:t>2009</a:t>
            </a:r>
            <a:r>
              <a:rPr lang="zh-TW" altLang="en-US" dirty="0">
                <a:latin typeface="DFKai-SB" panose="03000509000000000000" pitchFamily="65" charset="-120"/>
                <a:ea typeface="DFKai-SB" panose="03000509000000000000" pitchFamily="65" charset="-120"/>
                <a:cs typeface="Times New Roman" panose="02020603050405020304" pitchFamily="18" charset="0"/>
              </a:rPr>
              <a:t>）</a:t>
            </a:r>
            <a:r>
              <a:rPr lang="en-US" altLang="zh-TW" sz="3600" dirty="0">
                <a:latin typeface="Arial"/>
                <a:ea typeface="Arial"/>
                <a:cs typeface="Arial"/>
                <a:sym typeface="Arial"/>
              </a:rPr>
              <a:t>-</a:t>
            </a:r>
            <a:r>
              <a:rPr lang="zh-TW" altLang="en-US" sz="3600" dirty="0">
                <a:latin typeface="標楷體" panose="03000509000000000000" pitchFamily="65" charset="-120"/>
                <a:ea typeface="標楷體" panose="03000509000000000000" pitchFamily="65" charset="-120"/>
              </a:rPr>
              <a:t>企業的創新動態循環</a:t>
            </a:r>
            <a:endParaRPr lang="en-US" altLang="zh-TW" sz="3600" dirty="0">
              <a:latin typeface="標楷體" panose="03000509000000000000" pitchFamily="65" charset="-120"/>
              <a:ea typeface="標楷體" panose="03000509000000000000" pitchFamily="65" charset="-120"/>
            </a:endParaRPr>
          </a:p>
        </p:txBody>
      </p:sp>
      <p:pic>
        <p:nvPicPr>
          <p:cNvPr id="5" name="Shape 433"/>
          <p:cNvPicPr preferRelativeResize="0"/>
          <p:nvPr/>
        </p:nvPicPr>
        <p:blipFill rotWithShape="1">
          <a:blip r:embed="rId3">
            <a:alphaModFix/>
          </a:blip>
          <a:srcRect/>
          <a:stretch/>
        </p:blipFill>
        <p:spPr>
          <a:xfrm>
            <a:off x="2208065" y="2068562"/>
            <a:ext cx="7073652" cy="4155204"/>
          </a:xfrm>
          <a:prstGeom prst="rect">
            <a:avLst/>
          </a:prstGeom>
          <a:noFill/>
          <a:ln w="9525" cap="flat" cmpd="sng">
            <a:solidFill>
              <a:schemeClr val="accent1"/>
            </a:solidFill>
            <a:prstDash val="solid"/>
            <a:round/>
            <a:headEnd type="none" w="med" len="med"/>
            <a:tailEnd type="none" w="med" len="med"/>
          </a:ln>
        </p:spPr>
      </p:pic>
      <p:sp>
        <p:nvSpPr>
          <p:cNvPr id="3" name="文字方塊 2"/>
          <p:cNvSpPr txBox="1"/>
          <p:nvPr/>
        </p:nvSpPr>
        <p:spPr>
          <a:xfrm>
            <a:off x="1097745" y="1514561"/>
            <a:ext cx="9453770" cy="1077218"/>
          </a:xfrm>
          <a:prstGeom prst="rect">
            <a:avLst/>
          </a:prstGeom>
          <a:noFill/>
        </p:spPr>
        <p:txBody>
          <a:bodyPr wrap="square" rtlCol="0">
            <a:spAutoFit/>
          </a:bodyPr>
          <a:lstStyle/>
          <a:p>
            <a:r>
              <a:rPr lang="zh-TW" altLang="en-US" sz="2800" dirty="0">
                <a:latin typeface="Times New Roman" panose="02020603050405020304" pitchFamily="18" charset="0"/>
                <a:cs typeface="Times New Roman" panose="02020603050405020304" pitchFamily="18" charset="0"/>
              </a:rPr>
              <a:t>「習慣領域」和「能力集合轉化」為基礎流程架構</a:t>
            </a:r>
            <a:endParaRPr lang="en-US" altLang="zh-TW" sz="2800" dirty="0"/>
          </a:p>
          <a:p>
            <a:endParaRPr lang="en-US" altLang="zh-TW" dirty="0"/>
          </a:p>
          <a:p>
            <a:endParaRPr lang="zh-TW" altLang="en-US" dirty="0"/>
          </a:p>
        </p:txBody>
      </p:sp>
      <p:sp>
        <p:nvSpPr>
          <p:cNvPr id="4" name="圓角矩形 3"/>
          <p:cNvSpPr/>
          <p:nvPr/>
        </p:nvSpPr>
        <p:spPr>
          <a:xfrm>
            <a:off x="6041486" y="4328585"/>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圓角矩形 7"/>
          <p:cNvSpPr/>
          <p:nvPr/>
        </p:nvSpPr>
        <p:spPr>
          <a:xfrm>
            <a:off x="3949450" y="3041773"/>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9" name="圓角矩形 8"/>
          <p:cNvSpPr/>
          <p:nvPr/>
        </p:nvSpPr>
        <p:spPr>
          <a:xfrm>
            <a:off x="6159250" y="1971509"/>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10" name="圓角矩形 9"/>
          <p:cNvSpPr/>
          <p:nvPr/>
        </p:nvSpPr>
        <p:spPr>
          <a:xfrm>
            <a:off x="7974195" y="3019331"/>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11" name="圓角矩形 10"/>
          <p:cNvSpPr/>
          <p:nvPr/>
        </p:nvSpPr>
        <p:spPr>
          <a:xfrm>
            <a:off x="3211695" y="4563758"/>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3475657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a:t>互聯網金融模式</a:t>
            </a:r>
          </a:p>
        </p:txBody>
      </p:sp>
      <p:sp>
        <p:nvSpPr>
          <p:cNvPr id="3" name="內容版面配置區 2"/>
          <p:cNvSpPr>
            <a:spLocks noGrp="1"/>
          </p:cNvSpPr>
          <p:nvPr>
            <p:ph idx="1"/>
          </p:nvPr>
        </p:nvSpPr>
        <p:spPr>
          <a:xfrm>
            <a:off x="612057" y="1474839"/>
            <a:ext cx="11002297" cy="4702124"/>
          </a:xfrm>
        </p:spPr>
        <p:txBody>
          <a:bodyPr/>
          <a:lstStyle/>
          <a:p>
            <a:pPr>
              <a:lnSpc>
                <a:spcPct val="120000"/>
              </a:lnSpc>
            </a:pPr>
            <a:r>
              <a:rPr lang="zh-TW" altLang="en-US" dirty="0"/>
              <a:t>利用</a:t>
            </a:r>
            <a:r>
              <a:rPr lang="zh-TW" altLang="en-US" b="1" dirty="0">
                <a:latin typeface="新細明體" panose="02020500000000000000" pitchFamily="18" charset="-120"/>
                <a:ea typeface="新細明體" panose="02020500000000000000" pitchFamily="18" charset="-120"/>
              </a:rPr>
              <a:t>「互聯網」</a:t>
            </a:r>
            <a:r>
              <a:rPr lang="zh-TW" altLang="en-US" dirty="0"/>
              <a:t>為管道，將資金在供需雙方間融通。</a:t>
            </a:r>
          </a:p>
          <a:p>
            <a:pPr>
              <a:lnSpc>
                <a:spcPct val="120000"/>
              </a:lnSpc>
            </a:pPr>
            <a:endParaRPr kumimoji="1" lang="zh-TW" altLang="en-US" dirty="0"/>
          </a:p>
        </p:txBody>
      </p:sp>
      <p:sp>
        <p:nvSpPr>
          <p:cNvPr id="4" name="頁尾版面配置區 3"/>
          <p:cNvSpPr>
            <a:spLocks noGrp="1"/>
          </p:cNvSpPr>
          <p:nvPr>
            <p:ph type="ftr" sz="quarter" idx="11"/>
          </p:nvPr>
        </p:nvSpPr>
        <p:spPr/>
        <p:txBody>
          <a:bodyPr/>
          <a:lstStyle/>
          <a:p>
            <a:r>
              <a:rPr lang="en-US" altLang="zh-TW" dirty="0"/>
              <a:t>《 2017</a:t>
            </a:r>
            <a:r>
              <a:rPr lang="zh-TW" altLang="en-US" dirty="0"/>
              <a:t>數位金融</a:t>
            </a:r>
            <a:r>
              <a:rPr lang="en-US" altLang="zh-TW" dirty="0"/>
              <a:t>》                                                                                                                                             </a:t>
            </a:r>
            <a:r>
              <a:rPr lang="zh-TW" altLang="en-US" dirty="0"/>
              <a:t>	</a:t>
            </a:r>
            <a:r>
              <a:rPr lang="en-US" altLang="zh-TW" dirty="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60</a:t>
            </a:fld>
            <a:endParaRPr lang="zh-TW" altLang="en-US" dirty="0"/>
          </a:p>
        </p:txBody>
      </p:sp>
      <p:pic>
        <p:nvPicPr>
          <p:cNvPr id="7" name="圖片 6"/>
          <p:cNvPicPr>
            <a:picLocks noChangeAspect="1"/>
          </p:cNvPicPr>
          <p:nvPr/>
        </p:nvPicPr>
        <p:blipFill>
          <a:blip r:embed="rId2"/>
          <a:stretch>
            <a:fillRect/>
          </a:stretch>
        </p:blipFill>
        <p:spPr>
          <a:xfrm>
            <a:off x="1175599" y="2247065"/>
            <a:ext cx="9875212" cy="3617819"/>
          </a:xfrm>
          <a:prstGeom prst="rect">
            <a:avLst/>
          </a:prstGeom>
        </p:spPr>
      </p:pic>
    </p:spTree>
    <p:extLst>
      <p:ext uri="{BB962C8B-B14F-4D97-AF65-F5344CB8AC3E}">
        <p14:creationId xmlns:p14="http://schemas.microsoft.com/office/powerpoint/2010/main" val="8734232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94068" y="39586"/>
            <a:ext cx="10515600" cy="1325563"/>
          </a:xfrm>
        </p:spPr>
        <p:txBody>
          <a:bodyPr>
            <a:normAutofit/>
          </a:bodyPr>
          <a:lstStyle/>
          <a:p>
            <a:r>
              <a:rPr kumimoji="1" lang="zh-TW" altLang="en-US" sz="3600" dirty="0">
                <a:latin typeface="+mn-ea"/>
              </a:rPr>
              <a:t>互聯網金融的興起</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a:t>數位金融</a:t>
            </a:r>
            <a:r>
              <a:rPr lang="en-US" altLang="zh-TW" dirty="0"/>
              <a:t>》                                                                                                                                             </a:t>
            </a:r>
            <a:r>
              <a:rPr lang="zh-TW" altLang="en-US" dirty="0"/>
              <a:t>	</a:t>
            </a:r>
            <a:r>
              <a:rPr lang="en-US" altLang="zh-TW" dirty="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61</a:t>
            </a:fld>
            <a:endParaRPr lang="zh-TW" altLang="en-US" dirty="0"/>
          </a:p>
        </p:txBody>
      </p:sp>
      <p:sp>
        <p:nvSpPr>
          <p:cNvPr id="8" name="文字版面配置區 4"/>
          <p:cNvSpPr txBox="1">
            <a:spLocks/>
          </p:cNvSpPr>
          <p:nvPr/>
        </p:nvSpPr>
        <p:spPr>
          <a:xfrm>
            <a:off x="294068" y="1027906"/>
            <a:ext cx="11174686" cy="5158327"/>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60000"/>
              </a:lnSpc>
            </a:pPr>
            <a:r>
              <a:rPr lang="zh-TW" altLang="en-US" sz="2800" dirty="0"/>
              <a:t>互聯網的快速發展→</a:t>
            </a:r>
            <a:r>
              <a:rPr lang="zh-TW" altLang="en-US" sz="2800" b="1" dirty="0"/>
              <a:t>技術條件</a:t>
            </a:r>
            <a:endParaRPr lang="en-US" altLang="zh-TW" sz="2800" dirty="0"/>
          </a:p>
          <a:p>
            <a:pPr>
              <a:lnSpc>
                <a:spcPct val="160000"/>
              </a:lnSpc>
            </a:pPr>
            <a:r>
              <a:rPr lang="zh-TW" altLang="en-US" sz="2800" dirty="0"/>
              <a:t>電子商務的發展→</a:t>
            </a:r>
            <a:r>
              <a:rPr lang="zh-TW" altLang="en-US" sz="2800" b="1" dirty="0"/>
              <a:t>社會條件</a:t>
            </a:r>
            <a:endParaRPr lang="en-US" altLang="zh-TW" sz="2800" dirty="0"/>
          </a:p>
          <a:p>
            <a:pPr>
              <a:lnSpc>
                <a:spcPct val="160000"/>
              </a:lnSpc>
            </a:pPr>
            <a:r>
              <a:rPr lang="zh-TW" altLang="en-US" sz="2800" dirty="0"/>
              <a:t>傳統金融業的缺陷→</a:t>
            </a:r>
            <a:r>
              <a:rPr lang="zh-TW" altLang="en-US" sz="2800" b="1" dirty="0"/>
              <a:t>業務空間</a:t>
            </a:r>
            <a:endParaRPr lang="en-US" altLang="zh-TW" sz="2800" dirty="0"/>
          </a:p>
          <a:p>
            <a:pPr marL="0" indent="0">
              <a:lnSpc>
                <a:spcPct val="160000"/>
              </a:lnSpc>
              <a:buFont typeface="Arial" panose="020B0604020202020204" pitchFamily="34" charset="0"/>
              <a:buNone/>
            </a:pPr>
            <a:r>
              <a:rPr lang="zh-TW" altLang="en-US" sz="2800" dirty="0"/>
              <a:t>藉由數位科技創新</a:t>
            </a:r>
            <a:r>
              <a:rPr lang="zh-TW" altLang="zh-TW" sz="2800" dirty="0"/>
              <a:t>的精神，結合</a:t>
            </a:r>
            <a:r>
              <a:rPr lang="en-US" altLang="zh-TW" sz="2800" dirty="0" err="1"/>
              <a:t>傳統金融</a:t>
            </a:r>
            <a:r>
              <a:rPr lang="zh-TW" altLang="en-US" sz="2800" dirty="0"/>
              <a:t>活動</a:t>
            </a:r>
            <a:r>
              <a:rPr lang="zh-TW" altLang="zh-TW" sz="2800" dirty="0"/>
              <a:t>的核心本質，</a:t>
            </a:r>
            <a:endParaRPr lang="en-US" altLang="zh-TW" sz="2800" dirty="0"/>
          </a:p>
          <a:p>
            <a:pPr lvl="1">
              <a:lnSpc>
                <a:spcPct val="160000"/>
              </a:lnSpc>
            </a:pPr>
            <a:r>
              <a:rPr lang="zh-TW" altLang="en-US" b="1" dirty="0"/>
              <a:t>互聯網平台</a:t>
            </a:r>
            <a:r>
              <a:rPr lang="zh-TW" altLang="en-US" dirty="0"/>
              <a:t>營運</a:t>
            </a:r>
            <a:r>
              <a:rPr lang="en-US" altLang="zh-TW" b="1" dirty="0"/>
              <a:t>(Platform)</a:t>
            </a:r>
          </a:p>
          <a:p>
            <a:pPr lvl="1">
              <a:lnSpc>
                <a:spcPct val="160000"/>
              </a:lnSpc>
            </a:pPr>
            <a:r>
              <a:rPr lang="zh-TW" altLang="en-US" dirty="0"/>
              <a:t>金融業務</a:t>
            </a:r>
            <a:r>
              <a:rPr lang="zh-TW" altLang="en-US" b="1" dirty="0"/>
              <a:t>功能分解化</a:t>
            </a:r>
            <a:r>
              <a:rPr lang="en-US" altLang="zh-TW" b="1" dirty="0"/>
              <a:t>(</a:t>
            </a:r>
            <a:r>
              <a:rPr lang="en-US" altLang="zh-TW" b="1" dirty="0" err="1"/>
              <a:t>unbunding</a:t>
            </a:r>
            <a:r>
              <a:rPr lang="en-US" altLang="zh-TW" b="1" dirty="0"/>
              <a:t>) </a:t>
            </a:r>
          </a:p>
          <a:p>
            <a:pPr lvl="1">
              <a:lnSpc>
                <a:spcPct val="160000"/>
              </a:lnSpc>
            </a:pPr>
            <a:r>
              <a:rPr lang="zh-TW" altLang="zh-TW" dirty="0"/>
              <a:t>解決</a:t>
            </a:r>
            <a:r>
              <a:rPr lang="zh-TW" altLang="en-US" b="1" dirty="0"/>
              <a:t>微型</a:t>
            </a:r>
            <a:r>
              <a:rPr lang="en-US" altLang="zh-TW" b="1" dirty="0" err="1"/>
              <a:t>企業</a:t>
            </a:r>
            <a:r>
              <a:rPr lang="zh-TW" altLang="zh-TW" b="1" dirty="0"/>
              <a:t>融資</a:t>
            </a:r>
            <a:r>
              <a:rPr lang="zh-TW" altLang="zh-TW" dirty="0"/>
              <a:t>難的問題</a:t>
            </a:r>
            <a:r>
              <a:rPr lang="en-US" altLang="zh-TW" dirty="0"/>
              <a:t> </a:t>
            </a:r>
            <a:r>
              <a:rPr lang="en-US" altLang="zh-TW" b="1" dirty="0"/>
              <a:t>(Micro-finance)</a:t>
            </a:r>
          </a:p>
          <a:p>
            <a:pPr lvl="1">
              <a:lnSpc>
                <a:spcPct val="160000"/>
              </a:lnSpc>
            </a:pPr>
            <a:endParaRPr lang="en-US" altLang="zh-TW" dirty="0"/>
          </a:p>
        </p:txBody>
      </p:sp>
      <p:pic>
        <p:nvPicPr>
          <p:cNvPr id="9" name="圖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210" y="1365149"/>
            <a:ext cx="5018205" cy="2146677"/>
          </a:xfrm>
          <a:prstGeom prst="rect">
            <a:avLst/>
          </a:prstGeom>
        </p:spPr>
      </p:pic>
    </p:spTree>
    <p:extLst>
      <p:ext uri="{BB962C8B-B14F-4D97-AF65-F5344CB8AC3E}">
        <p14:creationId xmlns:p14="http://schemas.microsoft.com/office/powerpoint/2010/main" val="104614553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橢圓 5"/>
          <p:cNvSpPr/>
          <p:nvPr/>
        </p:nvSpPr>
        <p:spPr>
          <a:xfrm>
            <a:off x="6165822" y="1029447"/>
            <a:ext cx="4779270" cy="4806732"/>
          </a:xfrm>
          <a:prstGeom prst="ellipse">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 name="標題 3"/>
          <p:cNvSpPr>
            <a:spLocks noGrp="1"/>
          </p:cNvSpPr>
          <p:nvPr>
            <p:ph type="title"/>
          </p:nvPr>
        </p:nvSpPr>
        <p:spPr>
          <a:xfrm>
            <a:off x="612057" y="552019"/>
            <a:ext cx="11002297" cy="954856"/>
          </a:xfrm>
        </p:spPr>
        <p:txBody>
          <a:bodyPr anchor="ctr">
            <a:noAutofit/>
          </a:bodyPr>
          <a:lstStyle/>
          <a:p>
            <a:r>
              <a:rPr kumimoji="1" lang="zh-TW" altLang="en-US" dirty="0">
                <a:latin typeface="+mn-ea"/>
                <a:ea typeface="+mn-ea"/>
              </a:rPr>
              <a:t>數位金融服務創新</a:t>
            </a:r>
            <a:endParaRPr kumimoji="1" lang="zh-TW" altLang="en-US" sz="3000" dirty="0">
              <a:latin typeface="+mn-ea"/>
              <a:ea typeface="+mn-ea"/>
            </a:endParaRPr>
          </a:p>
        </p:txBody>
      </p:sp>
      <p:sp>
        <p:nvSpPr>
          <p:cNvPr id="5" name="文字版面配置區 4"/>
          <p:cNvSpPr>
            <a:spLocks noGrp="1"/>
          </p:cNvSpPr>
          <p:nvPr>
            <p:ph idx="1"/>
          </p:nvPr>
        </p:nvSpPr>
        <p:spPr>
          <a:xfrm>
            <a:off x="612057" y="1480371"/>
            <a:ext cx="4884503" cy="4696591"/>
          </a:xfrm>
        </p:spPr>
        <p:txBody>
          <a:bodyPr>
            <a:normAutofit/>
          </a:bodyPr>
          <a:lstStyle/>
          <a:p>
            <a:pPr marL="0" indent="0">
              <a:lnSpc>
                <a:spcPct val="120000"/>
              </a:lnSpc>
              <a:buNone/>
            </a:pPr>
            <a:r>
              <a:rPr lang="zh-TW" altLang="en-US" sz="2800" dirty="0"/>
              <a:t>互聯網金融服務：包含互聯網加密貨幣、互聯網支付、互聯網信貸、電商金融、信評業務、支付工具等金融業務。</a:t>
            </a:r>
          </a:p>
        </p:txBody>
      </p:sp>
      <p:sp>
        <p:nvSpPr>
          <p:cNvPr id="2" name="投影片編號版面配置區 1"/>
          <p:cNvSpPr>
            <a:spLocks noGrp="1"/>
          </p:cNvSpPr>
          <p:nvPr>
            <p:ph type="sldNum" sz="quarter" idx="12"/>
          </p:nvPr>
        </p:nvSpPr>
        <p:spPr>
          <a:xfrm>
            <a:off x="9158977" y="6448834"/>
            <a:ext cx="2909455" cy="394602"/>
          </a:xfrm>
        </p:spPr>
        <p:txBody>
          <a:bodyPr/>
          <a:lstStyle/>
          <a:p>
            <a:fld id="{86CB4B4D-7CA3-9044-876B-883B54F8677D}" type="slidenum">
              <a:rPr lang="en-US" altLang="zh-TW" smtClean="0"/>
              <a:pPr/>
              <a:t>62</a:t>
            </a:fld>
            <a:endParaRPr lang="en-US" altLang="zh-TW"/>
          </a:p>
        </p:txBody>
      </p:sp>
      <p:graphicFrame>
        <p:nvGraphicFramePr>
          <p:cNvPr id="7" name="資料庫圖表 6"/>
          <p:cNvGraphicFramePr/>
          <p:nvPr>
            <p:extLst>
              <p:ext uri="{D42A27DB-BD31-4B8C-83A1-F6EECF244321}">
                <p14:modId xmlns:p14="http://schemas.microsoft.com/office/powerpoint/2010/main" val="1060080452"/>
              </p:ext>
            </p:extLst>
          </p:nvPr>
        </p:nvGraphicFramePr>
        <p:xfrm>
          <a:off x="5253545" y="601648"/>
          <a:ext cx="6695440" cy="5610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文字方塊 9"/>
          <p:cNvSpPr txBox="1"/>
          <p:nvPr/>
        </p:nvSpPr>
        <p:spPr>
          <a:xfrm>
            <a:off x="7237935" y="2698443"/>
            <a:ext cx="2635043" cy="1569660"/>
          </a:xfrm>
          <a:prstGeom prst="rect">
            <a:avLst/>
          </a:prstGeom>
          <a:noFill/>
        </p:spPr>
        <p:txBody>
          <a:bodyPr wrap="square" rtlCol="0">
            <a:spAutoFit/>
          </a:bodyPr>
          <a:lstStyle/>
          <a:p>
            <a:pPr algn="ctr"/>
            <a:r>
              <a:rPr kumimoji="1" lang="zh-TW" altLang="en-US" sz="4800" b="1" dirty="0">
                <a:latin typeface="+mn-ea"/>
              </a:rPr>
              <a:t>互聯網</a:t>
            </a:r>
            <a:br>
              <a:rPr kumimoji="1" lang="zh-TW" altLang="en-US" sz="4800" b="1" dirty="0">
                <a:latin typeface="+mn-ea"/>
              </a:rPr>
            </a:br>
            <a:r>
              <a:rPr kumimoji="1" lang="zh-TW" altLang="en-US" sz="4800" b="1" dirty="0">
                <a:latin typeface="+mn-ea"/>
              </a:rPr>
              <a:t>金融服務</a:t>
            </a:r>
            <a:endParaRPr lang="zh-TW" altLang="en-US" sz="4800" b="1" dirty="0"/>
          </a:p>
        </p:txBody>
      </p:sp>
      <p:sp>
        <p:nvSpPr>
          <p:cNvPr id="12" name="頁尾版面配置區 3"/>
          <p:cNvSpPr>
            <a:spLocks noGrp="1"/>
          </p:cNvSpPr>
          <p:nvPr>
            <p:ph type="ftr" sz="quarter" idx="11"/>
          </p:nvPr>
        </p:nvSpPr>
        <p:spPr>
          <a:xfrm>
            <a:off x="133865" y="6478310"/>
            <a:ext cx="11553550" cy="379690"/>
          </a:xfrm>
        </p:spPr>
        <p:txBody>
          <a:bodyPr/>
          <a:lstStyle/>
          <a:p>
            <a:r>
              <a:rPr lang="en-US" altLang="zh-TW" dirty="0"/>
              <a:t>《 2017</a:t>
            </a:r>
            <a:r>
              <a:rPr lang="zh-TW" altLang="en-US" dirty="0"/>
              <a:t>數位金融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36043989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橢圓 20"/>
          <p:cNvSpPr/>
          <p:nvPr/>
        </p:nvSpPr>
        <p:spPr>
          <a:xfrm>
            <a:off x="5128112" y="4106329"/>
            <a:ext cx="2338983" cy="2082436"/>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000" dirty="0"/>
              <a:t> </a:t>
            </a:r>
            <a:r>
              <a:rPr kumimoji="1" lang="zh-TW" altLang="en-US" sz="2400" b="1" dirty="0"/>
              <a:t>加密</a:t>
            </a:r>
            <a:r>
              <a:rPr kumimoji="1" lang="zh-TW" altLang="en-US" sz="2400" dirty="0"/>
              <a:t>金融</a:t>
            </a:r>
          </a:p>
        </p:txBody>
      </p:sp>
      <p:sp>
        <p:nvSpPr>
          <p:cNvPr id="2" name="標題 1"/>
          <p:cNvSpPr>
            <a:spLocks noGrp="1"/>
          </p:cNvSpPr>
          <p:nvPr>
            <p:ph type="title"/>
          </p:nvPr>
        </p:nvSpPr>
        <p:spPr/>
        <p:txBody>
          <a:bodyPr>
            <a:normAutofit/>
          </a:bodyPr>
          <a:lstStyle/>
          <a:p>
            <a:r>
              <a:rPr kumimoji="1" lang="zh-TW" altLang="en-US" sz="3600" dirty="0"/>
              <a:t>數位金融的數位</a:t>
            </a:r>
            <a:r>
              <a:rPr kumimoji="1" lang="en-US" altLang="zh-TW" sz="3600" dirty="0"/>
              <a:t>DNA</a:t>
            </a:r>
            <a:endParaRPr kumimoji="1" lang="zh-TW" altLang="en-US" sz="3600" dirty="0"/>
          </a:p>
        </p:txBody>
      </p:sp>
      <p:sp>
        <p:nvSpPr>
          <p:cNvPr id="8" name="投影片編號版面配置區 1"/>
          <p:cNvSpPr txBox="1">
            <a:spLocks/>
          </p:cNvSpPr>
          <p:nvPr/>
        </p:nvSpPr>
        <p:spPr>
          <a:xfrm>
            <a:off x="9325232" y="647831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altLang="zh-TW" smtClean="0"/>
              <a:pPr/>
              <a:t>63</a:t>
            </a:fld>
            <a:endParaRPr lang="en-US" altLang="zh-TW"/>
          </a:p>
        </p:txBody>
      </p:sp>
      <p:sp>
        <p:nvSpPr>
          <p:cNvPr id="13" name="內容版面配置區 12"/>
          <p:cNvSpPr>
            <a:spLocks noGrp="1"/>
          </p:cNvSpPr>
          <p:nvPr>
            <p:ph idx="1"/>
          </p:nvPr>
        </p:nvSpPr>
        <p:spPr/>
        <p:txBody>
          <a:bodyPr/>
          <a:lstStyle/>
          <a:p>
            <a:pPr>
              <a:lnSpc>
                <a:spcPct val="120000"/>
              </a:lnSpc>
            </a:pPr>
            <a:r>
              <a:rPr kumimoji="1" lang="zh-TW" altLang="en-US" dirty="0"/>
              <a:t>聯網金融</a:t>
            </a:r>
            <a:endParaRPr kumimoji="1" lang="en-US" altLang="zh-TW" dirty="0"/>
          </a:p>
          <a:p>
            <a:pPr>
              <a:lnSpc>
                <a:spcPct val="120000"/>
              </a:lnSpc>
            </a:pPr>
            <a:r>
              <a:rPr kumimoji="1" lang="zh-TW" altLang="en-US" dirty="0"/>
              <a:t>行動金融</a:t>
            </a:r>
            <a:endParaRPr kumimoji="1" lang="en-US" altLang="zh-TW" dirty="0"/>
          </a:p>
          <a:p>
            <a:pPr>
              <a:lnSpc>
                <a:spcPct val="120000"/>
              </a:lnSpc>
            </a:pPr>
            <a:r>
              <a:rPr kumimoji="1" lang="zh-TW" altLang="en-US" dirty="0"/>
              <a:t>社群金融</a:t>
            </a:r>
            <a:endParaRPr kumimoji="1" lang="en-US" altLang="zh-TW" dirty="0"/>
          </a:p>
          <a:p>
            <a:pPr>
              <a:lnSpc>
                <a:spcPct val="120000"/>
              </a:lnSpc>
            </a:pPr>
            <a:r>
              <a:rPr kumimoji="1" lang="en-US" altLang="zh-TW" dirty="0"/>
              <a:t>AI </a:t>
            </a:r>
            <a:r>
              <a:rPr kumimoji="1" lang="zh-TW" altLang="en-US" dirty="0"/>
              <a:t>數據金融</a:t>
            </a:r>
            <a:endParaRPr kumimoji="1" lang="en-US" altLang="zh-TW" dirty="0"/>
          </a:p>
          <a:p>
            <a:pPr>
              <a:lnSpc>
                <a:spcPct val="120000"/>
              </a:lnSpc>
            </a:pPr>
            <a:r>
              <a:rPr kumimoji="1" lang="zh-TW" altLang="en-US" dirty="0"/>
              <a:t>加密金融</a:t>
            </a:r>
          </a:p>
        </p:txBody>
      </p:sp>
      <p:sp>
        <p:nvSpPr>
          <p:cNvPr id="16" name="橢圓 15"/>
          <p:cNvSpPr/>
          <p:nvPr/>
        </p:nvSpPr>
        <p:spPr>
          <a:xfrm>
            <a:off x="4386471" y="2130134"/>
            <a:ext cx="2288292" cy="2225746"/>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000" dirty="0"/>
              <a:t> </a:t>
            </a:r>
            <a:r>
              <a:rPr kumimoji="1" lang="zh-TW" altLang="en-US" sz="2400" b="1" dirty="0"/>
              <a:t>聯網</a:t>
            </a:r>
            <a:r>
              <a:rPr kumimoji="1" lang="zh-TW" altLang="en-US" sz="2400" dirty="0"/>
              <a:t>金融</a:t>
            </a:r>
            <a:endParaRPr kumimoji="1" lang="en-US" altLang="zh-TW" sz="2400" dirty="0"/>
          </a:p>
        </p:txBody>
      </p:sp>
      <p:sp>
        <p:nvSpPr>
          <p:cNvPr id="17" name="橢圓 16"/>
          <p:cNvSpPr/>
          <p:nvPr/>
        </p:nvSpPr>
        <p:spPr>
          <a:xfrm>
            <a:off x="7376264" y="4106329"/>
            <a:ext cx="2324327" cy="2082437"/>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en-US" altLang="zh-TW" sz="2400" b="1" dirty="0"/>
              <a:t>       AI</a:t>
            </a:r>
          </a:p>
          <a:p>
            <a:pPr>
              <a:lnSpc>
                <a:spcPct val="120000"/>
              </a:lnSpc>
            </a:pPr>
            <a:r>
              <a:rPr kumimoji="1" lang="zh-TW" altLang="en-US" sz="2400" b="1" dirty="0"/>
              <a:t>數據</a:t>
            </a:r>
            <a:r>
              <a:rPr kumimoji="1" lang="zh-TW" altLang="en-US" sz="2400" dirty="0"/>
              <a:t>金融</a:t>
            </a:r>
          </a:p>
        </p:txBody>
      </p:sp>
      <p:sp>
        <p:nvSpPr>
          <p:cNvPr id="18" name="橢圓 17"/>
          <p:cNvSpPr/>
          <p:nvPr/>
        </p:nvSpPr>
        <p:spPr>
          <a:xfrm>
            <a:off x="8094735" y="2078090"/>
            <a:ext cx="2308222" cy="2277790"/>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400" b="1" dirty="0"/>
              <a:t>  社群</a:t>
            </a:r>
            <a:r>
              <a:rPr kumimoji="1" lang="zh-TW" altLang="en-US" sz="2400" dirty="0"/>
              <a:t>金融</a:t>
            </a:r>
            <a:endParaRPr kumimoji="1" lang="en-US" altLang="zh-TW" sz="2400" dirty="0"/>
          </a:p>
        </p:txBody>
      </p:sp>
      <p:sp>
        <p:nvSpPr>
          <p:cNvPr id="19" name="橢圓 18"/>
          <p:cNvSpPr/>
          <p:nvPr/>
        </p:nvSpPr>
        <p:spPr>
          <a:xfrm>
            <a:off x="6027833" y="993913"/>
            <a:ext cx="2477989" cy="2168354"/>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400" b="1" dirty="0"/>
              <a:t>   行動</a:t>
            </a:r>
            <a:r>
              <a:rPr kumimoji="1" lang="zh-TW" altLang="en-US" sz="2400" dirty="0"/>
              <a:t>金融</a:t>
            </a:r>
            <a:endParaRPr kumimoji="1" lang="en-US" altLang="zh-TW" sz="2400" dirty="0"/>
          </a:p>
        </p:txBody>
      </p:sp>
      <p:sp>
        <p:nvSpPr>
          <p:cNvPr id="20" name="橢圓 19"/>
          <p:cNvSpPr/>
          <p:nvPr/>
        </p:nvSpPr>
        <p:spPr>
          <a:xfrm>
            <a:off x="6027833" y="2379684"/>
            <a:ext cx="2696864" cy="2670706"/>
          </a:xfrm>
          <a:prstGeom prst="ellipse">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sz="6000" dirty="0"/>
              <a:t>數位金融</a:t>
            </a:r>
          </a:p>
        </p:txBody>
      </p:sp>
      <p:sp>
        <p:nvSpPr>
          <p:cNvPr id="15" name="頁尾版面配置區 3"/>
          <p:cNvSpPr>
            <a:spLocks noGrp="1"/>
          </p:cNvSpPr>
          <p:nvPr>
            <p:ph type="ftr" sz="quarter" idx="11"/>
          </p:nvPr>
        </p:nvSpPr>
        <p:spPr>
          <a:xfrm>
            <a:off x="133865" y="6478310"/>
            <a:ext cx="11553550" cy="379690"/>
          </a:xfrm>
        </p:spPr>
        <p:txBody>
          <a:bodyPr/>
          <a:lstStyle/>
          <a:p>
            <a:r>
              <a:rPr lang="en-US" altLang="zh-TW" dirty="0"/>
              <a:t>《 2017</a:t>
            </a:r>
            <a:r>
              <a:rPr lang="zh-TW" altLang="en-US" dirty="0"/>
              <a:t>數位金融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384096995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數位金融創新之路</a:t>
            </a:r>
            <a:endParaRPr lang="en-US" dirty="0"/>
          </a:p>
        </p:txBody>
      </p:sp>
      <p:sp>
        <p:nvSpPr>
          <p:cNvPr id="3" name="內容版面配置區 2"/>
          <p:cNvSpPr>
            <a:spLocks noGrp="1"/>
          </p:cNvSpPr>
          <p:nvPr>
            <p:ph idx="1"/>
          </p:nvPr>
        </p:nvSpPr>
        <p:spPr/>
        <p:txBody>
          <a:bodyPr/>
          <a:lstStyle/>
          <a:p>
            <a:endParaRPr lang="en-US" dirty="0"/>
          </a:p>
        </p:txBody>
      </p:sp>
      <p:pic>
        <p:nvPicPr>
          <p:cNvPr id="4" name="圖片 3"/>
          <p:cNvPicPr/>
          <p:nvPr/>
        </p:nvPicPr>
        <p:blipFill>
          <a:blip r:embed="rId2" cstate="print">
            <a:extLst>
              <a:ext uri="{28A0092B-C50C-407E-A947-70E740481C1C}">
                <a14:useLocalDpi xmlns:a14="http://schemas.microsoft.com/office/drawing/2010/main" val="0"/>
              </a:ext>
            </a:extLst>
          </a:blip>
          <a:stretch>
            <a:fillRect/>
          </a:stretch>
        </p:blipFill>
        <p:spPr>
          <a:xfrm>
            <a:off x="2935383" y="1596886"/>
            <a:ext cx="6215243" cy="4684643"/>
          </a:xfrm>
          <a:prstGeom prst="rect">
            <a:avLst/>
          </a:prstGeom>
        </p:spPr>
      </p:pic>
    </p:spTree>
    <p:extLst>
      <p:ext uri="{BB962C8B-B14F-4D97-AF65-F5344CB8AC3E}">
        <p14:creationId xmlns:p14="http://schemas.microsoft.com/office/powerpoint/2010/main" val="42540523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94851" y="404379"/>
            <a:ext cx="11002297" cy="954856"/>
          </a:xfrm>
        </p:spPr>
        <p:txBody>
          <a:bodyPr/>
          <a:lstStyle/>
          <a:p>
            <a:r>
              <a:rPr kumimoji="1" lang="zh-TW" altLang="en-US" dirty="0"/>
              <a:t>數位金融五大特性</a:t>
            </a:r>
          </a:p>
        </p:txBody>
      </p:sp>
      <p:sp>
        <p:nvSpPr>
          <p:cNvPr id="9" name="Shape 26"/>
          <p:cNvSpPr/>
          <p:nvPr/>
        </p:nvSpPr>
        <p:spPr>
          <a:xfrm>
            <a:off x="0" y="6423852"/>
            <a:ext cx="12192000" cy="434148"/>
          </a:xfrm>
          <a:prstGeom prst="rect">
            <a:avLst/>
          </a:prstGeom>
          <a:solidFill>
            <a:srgbClr val="1B587C"/>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10" name="頁尾版面配置區 4"/>
          <p:cNvSpPr>
            <a:spLocks noGrp="1"/>
          </p:cNvSpPr>
          <p:nvPr>
            <p:ph type="ftr" sz="quarter" idx="11"/>
          </p:nvPr>
        </p:nvSpPr>
        <p:spPr>
          <a:xfrm>
            <a:off x="133865" y="6478310"/>
            <a:ext cx="11553550" cy="379690"/>
          </a:xfrm>
          <a:prstGeom prst="rect">
            <a:avLst/>
          </a:prstGeom>
        </p:spPr>
        <p:txBody>
          <a:bodyPr/>
          <a:lstStyle>
            <a:lvl1pPr>
              <a:defRPr>
                <a:solidFill>
                  <a:schemeClr val="bg1"/>
                </a:solidFill>
              </a:defRPr>
            </a:lvl1pPr>
          </a:lstStyle>
          <a:p>
            <a:r>
              <a:rPr lang="en-US" altLang="zh-TW" dirty="0"/>
              <a:t>《2017</a:t>
            </a:r>
            <a:r>
              <a:rPr lang="zh-TW" altLang="en-US" dirty="0"/>
              <a:t>數位金融</a:t>
            </a:r>
            <a:r>
              <a:rPr lang="en-US" altLang="zh-TW" dirty="0"/>
              <a:t>》                                                                                                                                            </a:t>
            </a:r>
            <a:r>
              <a:rPr lang="zh-TW" altLang="en-US" dirty="0"/>
              <a:t>	</a:t>
            </a:r>
            <a:r>
              <a:rPr lang="en-US" altLang="zh-TW" dirty="0"/>
              <a:t> NCTU.IIM.IEBI Lab</a:t>
            </a:r>
            <a:endParaRPr lang="zh-TW" altLang="en-US" dirty="0"/>
          </a:p>
        </p:txBody>
      </p:sp>
      <p:sp>
        <p:nvSpPr>
          <p:cNvPr id="11" name="圓角矩形 10"/>
          <p:cNvSpPr>
            <a:spLocks noChangeAspect="1"/>
          </p:cNvSpPr>
          <p:nvPr/>
        </p:nvSpPr>
        <p:spPr>
          <a:xfrm>
            <a:off x="9838871" y="3292982"/>
            <a:ext cx="1771361" cy="1236429"/>
          </a:xfrm>
          <a:prstGeom prst="roundRect">
            <a:avLst>
              <a:gd name="adj" fmla="val 10756"/>
            </a:avLst>
          </a:prstGeom>
          <a:blipFill dpi="0" rotWithShape="1">
            <a:blip r:embed="rId3" cstate="print">
              <a:extLst>
                <a:ext uri="{28A0092B-C50C-407E-A947-70E740481C1C}">
                  <a14:useLocalDpi xmlns:a14="http://schemas.microsoft.com/office/drawing/2010/main" val="0"/>
                </a:ext>
              </a:extLst>
            </a:blip>
            <a:srcRect/>
            <a:stretch>
              <a:fillRect l="17953" t="4323" r="19637" b="4665"/>
            </a:stretch>
          </a:blipFill>
          <a:ln w="5715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pic>
        <p:nvPicPr>
          <p:cNvPr id="1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904" y="3071490"/>
            <a:ext cx="2005271" cy="16794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p:nvPr/>
        </p:nvSpPr>
        <p:spPr>
          <a:xfrm>
            <a:off x="9896137" y="2281755"/>
            <a:ext cx="1656831" cy="646331"/>
          </a:xfrm>
          <a:prstGeom prst="rect">
            <a:avLst/>
          </a:prstGeom>
          <a:noFill/>
        </p:spPr>
        <p:txBody>
          <a:bodyPr wrap="square" rtlCol="0">
            <a:spAutoFit/>
          </a:bodyPr>
          <a:lstStyle/>
          <a:p>
            <a:r>
              <a:rPr kumimoji="1" lang="zh-TW" altLang="en-US" sz="3600" dirty="0"/>
              <a:t>客戶端</a:t>
            </a:r>
          </a:p>
        </p:txBody>
      </p:sp>
      <p:sp>
        <p:nvSpPr>
          <p:cNvPr id="13" name="文字方塊 12"/>
          <p:cNvSpPr txBox="1"/>
          <p:nvPr/>
        </p:nvSpPr>
        <p:spPr>
          <a:xfrm>
            <a:off x="231240" y="2404585"/>
            <a:ext cx="2599745" cy="646331"/>
          </a:xfrm>
          <a:prstGeom prst="rect">
            <a:avLst/>
          </a:prstGeom>
          <a:noFill/>
        </p:spPr>
        <p:txBody>
          <a:bodyPr wrap="square" rtlCol="0">
            <a:spAutoFit/>
          </a:bodyPr>
          <a:lstStyle/>
          <a:p>
            <a:r>
              <a:rPr kumimoji="1" lang="zh-TW" altLang="en-US" sz="3600" dirty="0"/>
              <a:t>金融企業端</a:t>
            </a:r>
          </a:p>
        </p:txBody>
      </p:sp>
      <p:cxnSp>
        <p:nvCxnSpPr>
          <p:cNvPr id="17" name="直線箭頭接點 16"/>
          <p:cNvCxnSpPr/>
          <p:nvPr/>
        </p:nvCxnSpPr>
        <p:spPr>
          <a:xfrm>
            <a:off x="2959009" y="4050015"/>
            <a:ext cx="399998" cy="10887"/>
          </a:xfrm>
          <a:prstGeom prst="straightConnector1">
            <a:avLst/>
          </a:prstGeom>
          <a:ln w="34925">
            <a:solidFill>
              <a:schemeClr val="tx2">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4" name="內容版面配置區 3"/>
          <p:cNvGraphicFramePr>
            <a:graphicFrameLocks noGrp="1"/>
          </p:cNvGraphicFramePr>
          <p:nvPr>
            <p:ph idx="1"/>
          </p:nvPr>
        </p:nvGraphicFramePr>
        <p:xfrm>
          <a:off x="3275650" y="2178104"/>
          <a:ext cx="4125122" cy="376559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cxnSp>
        <p:nvCxnSpPr>
          <p:cNvPr id="62" name="直線箭頭接點 61"/>
          <p:cNvCxnSpPr/>
          <p:nvPr/>
        </p:nvCxnSpPr>
        <p:spPr>
          <a:xfrm flipV="1">
            <a:off x="7531172" y="4326741"/>
            <a:ext cx="1654984" cy="5248"/>
          </a:xfrm>
          <a:prstGeom prst="straightConnector1">
            <a:avLst/>
          </a:prstGeom>
          <a:ln w="34925">
            <a:solidFill>
              <a:schemeClr val="tx2">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70" name="圖片 69"/>
          <p:cNvPicPr>
            <a:picLocks noChangeAspect="1"/>
          </p:cNvPicPr>
          <p:nvPr/>
        </p:nvPicPr>
        <p:blipFill>
          <a:blip r:embed="rId10" cstate="print">
            <a:extLst>
              <a:ext uri="{BEBA8EAE-BF5A-486C-A8C5-ECC9F3942E4B}">
                <a14:imgProps xmlns:a14="http://schemas.microsoft.com/office/drawing/2010/main">
                  <a14:imgLayer r:embed="rId11">
                    <a14:imgEffect>
                      <a14:backgroundRemoval t="0" b="100000" l="36857" r="61714">
                        <a14:backgroundMark x1="38857" y1="43897" x2="20571" y2="63383"/>
                        <a14:backgroundMark x1="19143" y1="31692" x2="79000" y2="10278"/>
                        <a14:backgroundMark x1="58000" y1="28051" x2="74571" y2="75589"/>
                        <a14:backgroundMark x1="61571" y1="54176" x2="59571" y2="94861"/>
                      </a14:backgroundRemoval>
                    </a14:imgEffect>
                  </a14:imgLayer>
                </a14:imgProps>
              </a:ext>
              <a:ext uri="{28A0092B-C50C-407E-A947-70E740481C1C}">
                <a14:useLocalDpi xmlns:a14="http://schemas.microsoft.com/office/drawing/2010/main" val="0"/>
              </a:ext>
            </a:extLst>
          </a:blip>
          <a:stretch>
            <a:fillRect/>
          </a:stretch>
        </p:blipFill>
        <p:spPr>
          <a:xfrm>
            <a:off x="7048161" y="2495519"/>
            <a:ext cx="2621006" cy="1748585"/>
          </a:xfrm>
          <a:prstGeom prst="rect">
            <a:avLst/>
          </a:prstGeom>
        </p:spPr>
      </p:pic>
      <p:sp>
        <p:nvSpPr>
          <p:cNvPr id="7" name="文字方塊 6"/>
          <p:cNvSpPr txBox="1"/>
          <p:nvPr/>
        </p:nvSpPr>
        <p:spPr>
          <a:xfrm>
            <a:off x="6574659" y="1774275"/>
            <a:ext cx="2112141" cy="461665"/>
          </a:xfrm>
          <a:prstGeom prst="rect">
            <a:avLst/>
          </a:prstGeom>
          <a:noFill/>
          <a:ln w="28575">
            <a:solidFill>
              <a:srgbClr val="4C5760"/>
            </a:solidFill>
          </a:ln>
        </p:spPr>
        <p:txBody>
          <a:bodyPr wrap="square" rtlCol="0">
            <a:spAutoFit/>
          </a:bodyPr>
          <a:lstStyle/>
          <a:p>
            <a:pPr lvl="0" algn="ctr"/>
            <a:r>
              <a:rPr lang="zh-TW" altLang="en-US" sz="2400" b="1" dirty="0">
                <a:solidFill>
                  <a:srgbClr val="4C5760"/>
                </a:solidFill>
              </a:rPr>
              <a:t>智慧資料驅動</a:t>
            </a:r>
          </a:p>
        </p:txBody>
      </p:sp>
      <p:sp>
        <p:nvSpPr>
          <p:cNvPr id="8" name="文字方塊 7"/>
          <p:cNvSpPr txBox="1"/>
          <p:nvPr/>
        </p:nvSpPr>
        <p:spPr>
          <a:xfrm>
            <a:off x="5856254" y="1116037"/>
            <a:ext cx="2068546" cy="461665"/>
          </a:xfrm>
          <a:prstGeom prst="rect">
            <a:avLst/>
          </a:prstGeom>
          <a:noFill/>
          <a:ln w="28575">
            <a:solidFill>
              <a:srgbClr val="4C5760"/>
            </a:solidFill>
          </a:ln>
        </p:spPr>
        <p:txBody>
          <a:bodyPr wrap="square" rtlCol="0">
            <a:spAutoFit/>
          </a:bodyPr>
          <a:lstStyle/>
          <a:p>
            <a:pPr algn="ctr"/>
            <a:r>
              <a:rPr lang="zh-TW" altLang="en-US" sz="2400" b="1" dirty="0">
                <a:solidFill>
                  <a:srgbClr val="4C5760"/>
                </a:solidFill>
              </a:rPr>
              <a:t>線上營運平台</a:t>
            </a:r>
          </a:p>
        </p:txBody>
      </p:sp>
      <p:sp>
        <p:nvSpPr>
          <p:cNvPr id="14" name="文字方塊 13"/>
          <p:cNvSpPr txBox="1"/>
          <p:nvPr/>
        </p:nvSpPr>
        <p:spPr>
          <a:xfrm>
            <a:off x="6679057" y="5716213"/>
            <a:ext cx="2226403" cy="461665"/>
          </a:xfrm>
          <a:prstGeom prst="rect">
            <a:avLst/>
          </a:prstGeom>
          <a:noFill/>
          <a:ln w="28575">
            <a:solidFill>
              <a:srgbClr val="4C5760"/>
            </a:solidFill>
          </a:ln>
        </p:spPr>
        <p:txBody>
          <a:bodyPr wrap="square" rtlCol="0">
            <a:spAutoFit/>
          </a:bodyPr>
          <a:lstStyle/>
          <a:p>
            <a:pPr lvl="0" algn="ctr"/>
            <a:r>
              <a:rPr lang="zh-TW" altLang="en-US" sz="2400" b="1" dirty="0">
                <a:solidFill>
                  <a:srgbClr val="4C5760"/>
                </a:solidFill>
              </a:rPr>
              <a:t>微型金融市場</a:t>
            </a:r>
          </a:p>
        </p:txBody>
      </p:sp>
      <p:sp>
        <p:nvSpPr>
          <p:cNvPr id="15" name="文字方塊 14"/>
          <p:cNvSpPr txBox="1"/>
          <p:nvPr/>
        </p:nvSpPr>
        <p:spPr>
          <a:xfrm>
            <a:off x="7849385" y="4812142"/>
            <a:ext cx="2046752" cy="461665"/>
          </a:xfrm>
          <a:prstGeom prst="rect">
            <a:avLst/>
          </a:prstGeom>
          <a:noFill/>
          <a:ln w="28575">
            <a:solidFill>
              <a:srgbClr val="4C5760"/>
            </a:solidFill>
          </a:ln>
        </p:spPr>
        <p:txBody>
          <a:bodyPr wrap="square" rtlCol="0">
            <a:spAutoFit/>
          </a:bodyPr>
          <a:lstStyle/>
          <a:p>
            <a:pPr lvl="0" algn="ctr"/>
            <a:r>
              <a:rPr lang="zh-TW" altLang="en-US" sz="2400" b="1" dirty="0">
                <a:solidFill>
                  <a:srgbClr val="4C5760"/>
                </a:solidFill>
              </a:rPr>
              <a:t>金融業務分拆</a:t>
            </a:r>
          </a:p>
        </p:txBody>
      </p:sp>
      <p:cxnSp>
        <p:nvCxnSpPr>
          <p:cNvPr id="26" name="直線接點 25"/>
          <p:cNvCxnSpPr>
            <a:stCxn id="7" idx="1"/>
          </p:cNvCxnSpPr>
          <p:nvPr/>
        </p:nvCxnSpPr>
        <p:spPr>
          <a:xfrm flipH="1">
            <a:off x="5006701" y="2005108"/>
            <a:ext cx="1567958" cy="1346173"/>
          </a:xfrm>
          <a:prstGeom prst="line">
            <a:avLst/>
          </a:prstGeom>
          <a:ln w="57150">
            <a:solidFill>
              <a:srgbClr val="4C5760"/>
            </a:solidFill>
            <a:tailEnd type="oval"/>
          </a:ln>
        </p:spPr>
        <p:style>
          <a:lnRef idx="1">
            <a:schemeClr val="accent1"/>
          </a:lnRef>
          <a:fillRef idx="0">
            <a:schemeClr val="accent1"/>
          </a:fillRef>
          <a:effectRef idx="0">
            <a:schemeClr val="accent1"/>
          </a:effectRef>
          <a:fontRef idx="minor">
            <a:schemeClr val="tx1"/>
          </a:fontRef>
        </p:style>
      </p:cxnSp>
      <p:cxnSp>
        <p:nvCxnSpPr>
          <p:cNvPr id="37" name="直線接點 36"/>
          <p:cNvCxnSpPr>
            <a:stCxn id="8" idx="1"/>
          </p:cNvCxnSpPr>
          <p:nvPr/>
        </p:nvCxnSpPr>
        <p:spPr>
          <a:xfrm flipH="1">
            <a:off x="4037300" y="1346870"/>
            <a:ext cx="1818954" cy="2413882"/>
          </a:xfrm>
          <a:prstGeom prst="line">
            <a:avLst/>
          </a:prstGeom>
          <a:ln w="57150">
            <a:solidFill>
              <a:srgbClr val="4C5760"/>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41" name="直線接點 40"/>
          <p:cNvCxnSpPr/>
          <p:nvPr/>
        </p:nvCxnSpPr>
        <p:spPr>
          <a:xfrm flipH="1" flipV="1">
            <a:off x="6109252" y="5526157"/>
            <a:ext cx="507588" cy="276233"/>
          </a:xfrm>
          <a:prstGeom prst="line">
            <a:avLst/>
          </a:prstGeom>
          <a:ln w="57150">
            <a:solidFill>
              <a:srgbClr val="4C5760"/>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45" name="直線接點 44"/>
          <p:cNvCxnSpPr>
            <a:stCxn id="15" idx="1"/>
          </p:cNvCxnSpPr>
          <p:nvPr/>
        </p:nvCxnSpPr>
        <p:spPr>
          <a:xfrm flipH="1" flipV="1">
            <a:off x="6299041" y="4428555"/>
            <a:ext cx="1550344" cy="614420"/>
          </a:xfrm>
          <a:prstGeom prst="line">
            <a:avLst/>
          </a:prstGeom>
          <a:ln w="57150">
            <a:solidFill>
              <a:srgbClr val="4C576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64" name="文字方塊 63"/>
          <p:cNvSpPr txBox="1"/>
          <p:nvPr/>
        </p:nvSpPr>
        <p:spPr>
          <a:xfrm>
            <a:off x="7170499" y="2586531"/>
            <a:ext cx="2241496" cy="461665"/>
          </a:xfrm>
          <a:prstGeom prst="rect">
            <a:avLst/>
          </a:prstGeom>
          <a:noFill/>
          <a:ln w="28575">
            <a:solidFill>
              <a:srgbClr val="4C5760"/>
            </a:solidFill>
          </a:ln>
        </p:spPr>
        <p:txBody>
          <a:bodyPr wrap="square" rtlCol="0">
            <a:spAutoFit/>
          </a:bodyPr>
          <a:lstStyle/>
          <a:p>
            <a:pPr algn="ctr"/>
            <a:r>
              <a:rPr lang="zh-TW" altLang="en-US" sz="2400" b="1" dirty="0">
                <a:solidFill>
                  <a:srgbClr val="4C5760"/>
                </a:solidFill>
              </a:rPr>
              <a:t>社群合作模式</a:t>
            </a:r>
          </a:p>
        </p:txBody>
      </p:sp>
      <p:cxnSp>
        <p:nvCxnSpPr>
          <p:cNvPr id="65" name="直線接點 64"/>
          <p:cNvCxnSpPr>
            <a:stCxn id="64" idx="1"/>
          </p:cNvCxnSpPr>
          <p:nvPr/>
        </p:nvCxnSpPr>
        <p:spPr>
          <a:xfrm flipH="1">
            <a:off x="5754727" y="2817364"/>
            <a:ext cx="1415772" cy="715177"/>
          </a:xfrm>
          <a:prstGeom prst="line">
            <a:avLst/>
          </a:prstGeom>
          <a:ln w="57150">
            <a:solidFill>
              <a:srgbClr val="4C5760"/>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31389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a:t>互聯網金融發展歷程三部曲</a:t>
            </a:r>
          </a:p>
        </p:txBody>
      </p:sp>
      <p:sp>
        <p:nvSpPr>
          <p:cNvPr id="4" name="頁尾版面配置區 3"/>
          <p:cNvSpPr>
            <a:spLocks noGrp="1"/>
          </p:cNvSpPr>
          <p:nvPr>
            <p:ph type="ftr" sz="quarter" idx="11"/>
          </p:nvPr>
        </p:nvSpPr>
        <p:spPr/>
        <p:txBody>
          <a:bodyPr/>
          <a:lstStyle/>
          <a:p>
            <a:r>
              <a:rPr lang="en-US" altLang="zh-TW" dirty="0"/>
              <a:t>《 2017</a:t>
            </a:r>
            <a:r>
              <a:rPr lang="zh-TW" altLang="en-US" dirty="0"/>
              <a:t>數位金融</a:t>
            </a:r>
            <a:r>
              <a:rPr lang="en-US" altLang="zh-TW" dirty="0"/>
              <a:t>》                                                                                                                                             </a:t>
            </a:r>
            <a:r>
              <a:rPr lang="zh-TW" altLang="en-US" dirty="0"/>
              <a:t>	</a:t>
            </a:r>
            <a:r>
              <a:rPr lang="en-US" altLang="zh-TW" dirty="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66</a:t>
            </a:fld>
            <a:endParaRPr lang="zh-TW" altLang="en-US" dirty="0"/>
          </a:p>
        </p:txBody>
      </p:sp>
      <p:grpSp>
        <p:nvGrpSpPr>
          <p:cNvPr id="27" name="群組 26"/>
          <p:cNvGrpSpPr/>
          <p:nvPr/>
        </p:nvGrpSpPr>
        <p:grpSpPr>
          <a:xfrm>
            <a:off x="409491" y="1310311"/>
            <a:ext cx="11623483" cy="4854454"/>
            <a:chOff x="409491" y="1399549"/>
            <a:chExt cx="11623483" cy="4854454"/>
          </a:xfrm>
        </p:grpSpPr>
        <p:sp>
          <p:nvSpPr>
            <p:cNvPr id="7" name="文字方塊 6"/>
            <p:cNvSpPr txBox="1"/>
            <p:nvPr/>
          </p:nvSpPr>
          <p:spPr>
            <a:xfrm>
              <a:off x="4279753" y="1403842"/>
              <a:ext cx="3431719" cy="1938992"/>
            </a:xfrm>
            <a:prstGeom prst="rect">
              <a:avLst/>
            </a:prstGeom>
            <a:noFill/>
          </p:spPr>
          <p:txBody>
            <a:bodyPr wrap="square" rtlCol="0">
              <a:spAutoFit/>
            </a:bodyPr>
            <a:lstStyle/>
            <a:p>
              <a:pPr>
                <a:lnSpc>
                  <a:spcPct val="150000"/>
                </a:lnSpc>
              </a:pPr>
              <a:r>
                <a:rPr kumimoji="1" lang="zh-TW" altLang="en-US" sz="2000" dirty="0"/>
                <a:t>第二階段：</a:t>
              </a:r>
              <a:endParaRPr kumimoji="1" lang="en-US" altLang="zh-TW" sz="2000" dirty="0"/>
            </a:p>
            <a:p>
              <a:pPr>
                <a:lnSpc>
                  <a:spcPct val="150000"/>
                </a:lnSpc>
              </a:pPr>
              <a:r>
                <a:rPr kumimoji="1" lang="zh-TW" altLang="en-US" sz="2000" dirty="0"/>
                <a:t>由</a:t>
              </a:r>
              <a:r>
                <a:rPr kumimoji="1" lang="zh-TW" altLang="en-US" sz="2000" b="1" dirty="0"/>
                <a:t>互聯網公司</a:t>
              </a:r>
              <a:r>
                <a:rPr kumimoji="1" lang="zh-TW" altLang="en-US" sz="2000" dirty="0"/>
                <a:t>提供簡單金融服務，主要為第三方支付服務</a:t>
              </a:r>
            </a:p>
          </p:txBody>
        </p:sp>
        <p:sp>
          <p:nvSpPr>
            <p:cNvPr id="8" name="向下箭號 7"/>
            <p:cNvSpPr/>
            <p:nvPr/>
          </p:nvSpPr>
          <p:spPr>
            <a:xfrm rot="16200000">
              <a:off x="5707732" y="-2028217"/>
              <a:ext cx="791287" cy="11387767"/>
            </a:xfrm>
            <a:prstGeom prst="downArrow">
              <a:avLst/>
            </a:prstGeom>
            <a:solidFill>
              <a:srgbClr val="FF9933"/>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kumimoji="1" lang="zh-TW" altLang="en-US"/>
            </a:p>
          </p:txBody>
        </p:sp>
        <p:grpSp>
          <p:nvGrpSpPr>
            <p:cNvPr id="9" name="群組 8"/>
            <p:cNvGrpSpPr/>
            <p:nvPr/>
          </p:nvGrpSpPr>
          <p:grpSpPr>
            <a:xfrm>
              <a:off x="2061093" y="4416310"/>
              <a:ext cx="1018217" cy="940275"/>
              <a:chOff x="2356692" y="3034605"/>
              <a:chExt cx="833299" cy="769512"/>
            </a:xfrm>
          </p:grpSpPr>
          <p:pic>
            <p:nvPicPr>
              <p:cNvPr id="10" name="圖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6692" y="3034605"/>
                <a:ext cx="833299" cy="769512"/>
              </a:xfrm>
              <a:prstGeom prst="rect">
                <a:avLst/>
              </a:prstGeom>
            </p:spPr>
          </p:pic>
          <p:pic>
            <p:nvPicPr>
              <p:cNvPr id="11" name="圖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239" y="3111169"/>
                <a:ext cx="467694" cy="395278"/>
              </a:xfrm>
              <a:prstGeom prst="rect">
                <a:avLst/>
              </a:prstGeom>
            </p:spPr>
          </p:pic>
        </p:grpSp>
        <p:pic>
          <p:nvPicPr>
            <p:cNvPr id="12" name="圖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5233" y="4186001"/>
              <a:ext cx="1347516" cy="1542119"/>
            </a:xfrm>
            <a:prstGeom prst="rect">
              <a:avLst/>
            </a:prstGeom>
          </p:spPr>
        </p:pic>
        <p:pic>
          <p:nvPicPr>
            <p:cNvPr id="13" name="圖片 12"/>
            <p:cNvPicPr>
              <a:picLocks noChangeAspect="1"/>
            </p:cNvPicPr>
            <p:nvPr/>
          </p:nvPicPr>
          <p:blipFill rotWithShape="1">
            <a:blip r:embed="rId5" cstate="print">
              <a:extLst>
                <a:ext uri="{28A0092B-C50C-407E-A947-70E740481C1C}">
                  <a14:useLocalDpi xmlns:a14="http://schemas.microsoft.com/office/drawing/2010/main" val="0"/>
                </a:ext>
              </a:extLst>
            </a:blip>
            <a:srcRect b="7668"/>
            <a:stretch/>
          </p:blipFill>
          <p:spPr>
            <a:xfrm>
              <a:off x="4092803" y="4244905"/>
              <a:ext cx="1785217" cy="1726889"/>
            </a:xfrm>
            <a:prstGeom prst="rect">
              <a:avLst/>
            </a:prstGeom>
            <a:ln>
              <a:noFill/>
            </a:ln>
            <a:effectLst>
              <a:softEdge rad="112500"/>
            </a:effectLst>
          </p:spPr>
        </p:pic>
        <p:pic>
          <p:nvPicPr>
            <p:cNvPr id="14" name="圖片 13"/>
            <p:cNvPicPr>
              <a:picLocks noChangeAspect="1"/>
            </p:cNvPicPr>
            <p:nvPr/>
          </p:nvPicPr>
          <p:blipFill rotWithShape="1">
            <a:blip r:embed="rId6" cstate="print">
              <a:extLst>
                <a:ext uri="{28A0092B-C50C-407E-A947-70E740481C1C}">
                  <a14:useLocalDpi xmlns:a14="http://schemas.microsoft.com/office/drawing/2010/main" val="0"/>
                </a:ext>
              </a:extLst>
            </a:blip>
            <a:srcRect l="-384" t="27268" r="384" b="9550"/>
            <a:stretch/>
          </p:blipFill>
          <p:spPr>
            <a:xfrm>
              <a:off x="9076846" y="4330938"/>
              <a:ext cx="1746218" cy="1002277"/>
            </a:xfrm>
            <a:prstGeom prst="rect">
              <a:avLst/>
            </a:prstGeom>
          </p:spPr>
        </p:pic>
        <p:sp>
          <p:nvSpPr>
            <p:cNvPr id="15" name="文字方塊 14"/>
            <p:cNvSpPr txBox="1"/>
            <p:nvPr/>
          </p:nvSpPr>
          <p:spPr>
            <a:xfrm>
              <a:off x="409491" y="1437427"/>
              <a:ext cx="3143178" cy="1938992"/>
            </a:xfrm>
            <a:prstGeom prst="rect">
              <a:avLst/>
            </a:prstGeom>
            <a:noFill/>
          </p:spPr>
          <p:txBody>
            <a:bodyPr wrap="square" rtlCol="0">
              <a:spAutoFit/>
            </a:bodyPr>
            <a:lstStyle/>
            <a:p>
              <a:pPr>
                <a:lnSpc>
                  <a:spcPct val="150000"/>
                </a:lnSpc>
              </a:pPr>
              <a:r>
                <a:rPr kumimoji="1" lang="zh-TW" altLang="en-US" sz="2000" dirty="0"/>
                <a:t>第一階段：</a:t>
              </a:r>
              <a:endParaRPr kumimoji="1" lang="en-US" altLang="zh-TW" sz="2000" dirty="0"/>
            </a:p>
            <a:p>
              <a:pPr>
                <a:lnSpc>
                  <a:spcPct val="150000"/>
                </a:lnSpc>
              </a:pPr>
              <a:r>
                <a:rPr kumimoji="1" lang="zh-TW" altLang="en-US" sz="2000" dirty="0"/>
                <a:t>依然由</a:t>
              </a:r>
              <a:r>
                <a:rPr kumimoji="1" lang="zh-TW" altLang="en-US" sz="2000" b="1" dirty="0"/>
                <a:t>傳統金融機構</a:t>
              </a:r>
              <a:r>
                <a:rPr kumimoji="1" lang="zh-TW" altLang="en-US" sz="2000" dirty="0"/>
                <a:t>（如銀行等）提供網絡金融服務</a:t>
              </a:r>
            </a:p>
          </p:txBody>
        </p:sp>
        <p:grpSp>
          <p:nvGrpSpPr>
            <p:cNvPr id="16" name="群組 15"/>
            <p:cNvGrpSpPr/>
            <p:nvPr/>
          </p:nvGrpSpPr>
          <p:grpSpPr>
            <a:xfrm>
              <a:off x="5931922" y="4412015"/>
              <a:ext cx="1574738" cy="1494233"/>
              <a:chOff x="5296333" y="3064553"/>
              <a:chExt cx="1619075" cy="1536304"/>
            </a:xfrm>
          </p:grpSpPr>
          <p:pic>
            <p:nvPicPr>
              <p:cNvPr id="17" name="圖片 16"/>
              <p:cNvPicPr>
                <a:picLocks noChangeAspect="1"/>
              </p:cNvPicPr>
              <p:nvPr/>
            </p:nvPicPr>
            <p:blipFill rotWithShape="1">
              <a:blip r:embed="rId7" cstate="print">
                <a:extLst>
                  <a:ext uri="{28A0092B-C50C-407E-A947-70E740481C1C}">
                    <a14:useLocalDpi xmlns:a14="http://schemas.microsoft.com/office/drawing/2010/main" val="0"/>
                  </a:ext>
                </a:extLst>
              </a:blip>
              <a:srcRect l="9817" t="7771" r="6893" b="54552"/>
              <a:stretch/>
            </p:blipFill>
            <p:spPr>
              <a:xfrm>
                <a:off x="5556266" y="3064553"/>
                <a:ext cx="1099210" cy="413097"/>
              </a:xfrm>
              <a:prstGeom prst="rect">
                <a:avLst/>
              </a:prstGeom>
            </p:spPr>
          </p:pic>
          <p:pic>
            <p:nvPicPr>
              <p:cNvPr id="18" name="圖片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96333" y="3581016"/>
                <a:ext cx="1619075" cy="430674"/>
              </a:xfrm>
              <a:prstGeom prst="rect">
                <a:avLst/>
              </a:prstGeom>
            </p:spPr>
          </p:pic>
          <p:pic>
            <p:nvPicPr>
              <p:cNvPr id="19" name="圖片 18"/>
              <p:cNvPicPr>
                <a:picLocks noChangeAspect="1"/>
              </p:cNvPicPr>
              <p:nvPr/>
            </p:nvPicPr>
            <p:blipFill rotWithShape="1">
              <a:blip r:embed="rId9" cstate="print">
                <a:extLst>
                  <a:ext uri="{28A0092B-C50C-407E-A947-70E740481C1C}">
                    <a14:useLocalDpi xmlns:a14="http://schemas.microsoft.com/office/drawing/2010/main" val="0"/>
                  </a:ext>
                </a:extLst>
              </a:blip>
              <a:srcRect l="25871" t="29332" r="23863" b="29816"/>
              <a:stretch/>
            </p:blipFill>
            <p:spPr>
              <a:xfrm>
                <a:off x="5671172" y="4077437"/>
                <a:ext cx="984304" cy="523420"/>
              </a:xfrm>
              <a:prstGeom prst="rect">
                <a:avLst/>
              </a:prstGeom>
            </p:spPr>
          </p:pic>
        </p:grpSp>
        <p:sp>
          <p:nvSpPr>
            <p:cNvPr id="20" name="文字方塊 19"/>
            <p:cNvSpPr txBox="1"/>
            <p:nvPr/>
          </p:nvSpPr>
          <p:spPr>
            <a:xfrm>
              <a:off x="7885043" y="1399549"/>
              <a:ext cx="4147931" cy="1938992"/>
            </a:xfrm>
            <a:prstGeom prst="rect">
              <a:avLst/>
            </a:prstGeom>
            <a:noFill/>
          </p:spPr>
          <p:txBody>
            <a:bodyPr wrap="square" rtlCol="0">
              <a:spAutoFit/>
            </a:bodyPr>
            <a:lstStyle/>
            <a:p>
              <a:pPr>
                <a:lnSpc>
                  <a:spcPct val="150000"/>
                </a:lnSpc>
              </a:pPr>
              <a:r>
                <a:rPr kumimoji="1" lang="zh-TW" altLang="en-US" sz="2000" dirty="0"/>
                <a:t>第三階段：</a:t>
              </a:r>
              <a:endParaRPr kumimoji="1" lang="en-US" altLang="zh-TW" sz="2000" dirty="0"/>
            </a:p>
            <a:p>
              <a:pPr>
                <a:lnSpc>
                  <a:spcPct val="150000"/>
                </a:lnSpc>
              </a:pPr>
              <a:r>
                <a:rPr kumimoji="1" lang="zh-TW" altLang="en-US" sz="2000" dirty="0"/>
                <a:t>由</a:t>
              </a:r>
              <a:r>
                <a:rPr kumimoji="1" lang="zh-TW" altLang="en-US" sz="2000" b="1" dirty="0"/>
                <a:t>互聯網公司與金融業深度結合</a:t>
              </a:r>
              <a:r>
                <a:rPr kumimoji="1" lang="zh-TW" altLang="en-US" sz="2000" dirty="0"/>
                <a:t>，推出數位金融產品（如餘額寶</a:t>
              </a:r>
              <a:r>
                <a:rPr kumimoji="1" lang="en-US" altLang="zh-TW" sz="2000" dirty="0"/>
                <a:t>), P2P </a:t>
              </a:r>
              <a:r>
                <a:rPr kumimoji="1" lang="zh-TW" altLang="en-US" sz="2000" dirty="0"/>
                <a:t>融資 </a:t>
              </a:r>
              <a:r>
                <a:rPr kumimoji="1" lang="en-US" altLang="zh-TW" sz="2000" dirty="0"/>
                <a:t>(JP Morgan +</a:t>
              </a:r>
              <a:r>
                <a:rPr kumimoji="1" lang="en-US" altLang="zh-TW" sz="2000" dirty="0" err="1"/>
                <a:t>OnDesk</a:t>
              </a:r>
              <a:r>
                <a:rPr kumimoji="1" lang="zh-TW" altLang="en-US" sz="2000" dirty="0"/>
                <a:t>等</a:t>
              </a:r>
              <a:r>
                <a:rPr kumimoji="1" lang="en-US" altLang="zh-TW" sz="2000" dirty="0"/>
                <a:t>)</a:t>
              </a:r>
              <a:r>
                <a:rPr kumimoji="1" lang="zh-TW" altLang="en-US" sz="2000" dirty="0"/>
                <a:t>）</a:t>
              </a:r>
            </a:p>
          </p:txBody>
        </p:sp>
        <p:sp>
          <p:nvSpPr>
            <p:cNvPr id="21" name="矩形 20"/>
            <p:cNvSpPr/>
            <p:nvPr/>
          </p:nvSpPr>
          <p:spPr>
            <a:xfrm>
              <a:off x="1740249" y="3215275"/>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2" name="矩形 21"/>
            <p:cNvSpPr/>
            <p:nvPr/>
          </p:nvSpPr>
          <p:spPr>
            <a:xfrm>
              <a:off x="5830209" y="3274606"/>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3" name="矩形 22"/>
            <p:cNvSpPr/>
            <p:nvPr/>
          </p:nvSpPr>
          <p:spPr>
            <a:xfrm>
              <a:off x="9789533" y="3279245"/>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24" name="圖片 23"/>
            <p:cNvPicPr>
              <a:picLocks noChangeAspect="1"/>
            </p:cNvPicPr>
            <p:nvPr/>
          </p:nvPicPr>
          <p:blipFill rotWithShape="1">
            <a:blip r:embed="rId10">
              <a:alphaModFix/>
              <a:extLst>
                <a:ext uri="{28A0092B-C50C-407E-A947-70E740481C1C}">
                  <a14:useLocalDpi xmlns:a14="http://schemas.microsoft.com/office/drawing/2010/main" val="0"/>
                </a:ext>
              </a:extLst>
            </a:blip>
            <a:srcRect l="43717" t="74445" r="29605" b="2321"/>
            <a:stretch/>
          </p:blipFill>
          <p:spPr>
            <a:xfrm>
              <a:off x="8902249" y="5397162"/>
              <a:ext cx="2095411" cy="458596"/>
            </a:xfrm>
            <a:prstGeom prst="rect">
              <a:avLst/>
            </a:prstGeom>
          </p:spPr>
        </p:pic>
        <p:pic>
          <p:nvPicPr>
            <p:cNvPr id="25" name="圖片 24"/>
            <p:cNvPicPr>
              <a:picLocks noChangeAspect="1"/>
            </p:cNvPicPr>
            <p:nvPr/>
          </p:nvPicPr>
          <p:blipFill rotWithShape="1">
            <a:blip r:embed="rId10">
              <a:alphaModFix/>
              <a:extLst>
                <a:ext uri="{28A0092B-C50C-407E-A947-70E740481C1C}">
                  <a14:useLocalDpi xmlns:a14="http://schemas.microsoft.com/office/drawing/2010/main" val="0"/>
                </a:ext>
              </a:extLst>
            </a:blip>
            <a:srcRect l="71156" t="72592" r="2285" b="4765"/>
            <a:stretch/>
          </p:blipFill>
          <p:spPr>
            <a:xfrm>
              <a:off x="8902249" y="5805067"/>
              <a:ext cx="2095411" cy="448936"/>
            </a:xfrm>
            <a:prstGeom prst="rect">
              <a:avLst/>
            </a:prstGeom>
          </p:spPr>
        </p:pic>
      </p:grpSp>
    </p:spTree>
    <p:extLst>
      <p:ext uri="{BB962C8B-B14F-4D97-AF65-F5344CB8AC3E}">
        <p14:creationId xmlns:p14="http://schemas.microsoft.com/office/powerpoint/2010/main" val="356570967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rmAutofit/>
          </a:bodyPr>
          <a:lstStyle/>
          <a:p>
            <a:r>
              <a:rPr kumimoji="1" lang="zh-TW" altLang="en-US" sz="3600" dirty="0"/>
              <a:t>互聯網運作三大技術</a:t>
            </a:r>
          </a:p>
        </p:txBody>
      </p:sp>
      <p:sp>
        <p:nvSpPr>
          <p:cNvPr id="4" name="頁尾版面配置區 3"/>
          <p:cNvSpPr>
            <a:spLocks noGrp="1"/>
          </p:cNvSpPr>
          <p:nvPr>
            <p:ph type="ftr" sz="quarter" idx="11"/>
          </p:nvPr>
        </p:nvSpPr>
        <p:spPr/>
        <p:txBody>
          <a:bodyPr/>
          <a:lstStyle/>
          <a:p>
            <a:r>
              <a:rPr lang="en-US" altLang="zh-TW" dirty="0"/>
              <a:t>《 2017</a:t>
            </a:r>
            <a:r>
              <a:rPr lang="zh-TW" altLang="en-US" dirty="0"/>
              <a:t>數位金融</a:t>
            </a:r>
            <a:r>
              <a:rPr lang="en-US" altLang="zh-TW" dirty="0"/>
              <a:t>》                                                                                                                                             </a:t>
            </a:r>
            <a:r>
              <a:rPr lang="zh-TW" altLang="en-US" dirty="0"/>
              <a:t>	</a:t>
            </a:r>
            <a:r>
              <a:rPr lang="en-US" altLang="zh-TW" dirty="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67</a:t>
            </a:fld>
            <a:endParaRPr lang="zh-TW" altLang="en-US" dirty="0"/>
          </a:p>
        </p:txBody>
      </p:sp>
      <p:graphicFrame>
        <p:nvGraphicFramePr>
          <p:cNvPr id="7" name="內容版面配置區 2"/>
          <p:cNvGraphicFramePr>
            <a:graphicFrameLocks/>
          </p:cNvGraphicFramePr>
          <p:nvPr/>
        </p:nvGraphicFramePr>
        <p:xfrm>
          <a:off x="3537582" y="1553029"/>
          <a:ext cx="7101390" cy="48135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圖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06197" y="1288237"/>
            <a:ext cx="1545933" cy="1545933"/>
          </a:xfrm>
          <a:prstGeom prst="rect">
            <a:avLst/>
          </a:prstGeom>
        </p:spPr>
      </p:pic>
      <p:pic>
        <p:nvPicPr>
          <p:cNvPr id="9" name="內容版面配置區 5"/>
          <p:cNvPicPr>
            <a:picLocks noGrp="1" noChangeAspect="1"/>
          </p:cNvPicPr>
          <p:nvPr>
            <p:ph idx="1"/>
          </p:nvPr>
        </p:nvPicPr>
        <p:blipFill>
          <a:blip r:embed="rId8">
            <a:extLst>
              <a:ext uri="{28A0092B-C50C-407E-A947-70E740481C1C}">
                <a14:useLocalDpi xmlns:a14="http://schemas.microsoft.com/office/drawing/2010/main" val="0"/>
              </a:ext>
            </a:extLst>
          </a:blip>
          <a:stretch>
            <a:fillRect/>
          </a:stretch>
        </p:blipFill>
        <p:spPr>
          <a:xfrm>
            <a:off x="3517343" y="1817962"/>
            <a:ext cx="1438604" cy="1438604"/>
          </a:xfrm>
        </p:spPr>
      </p:pic>
      <p:pic>
        <p:nvPicPr>
          <p:cNvPr id="10" name="圖片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21502" y="3300383"/>
            <a:ext cx="1410282" cy="1410282"/>
          </a:xfrm>
          <a:prstGeom prst="rect">
            <a:avLst/>
          </a:prstGeom>
        </p:spPr>
      </p:pic>
      <p:pic>
        <p:nvPicPr>
          <p:cNvPr id="11" name="圖片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61998" y="4764802"/>
            <a:ext cx="1340136" cy="1340136"/>
          </a:xfrm>
          <a:prstGeom prst="rect">
            <a:avLst/>
          </a:prstGeom>
        </p:spPr>
      </p:pic>
    </p:spTree>
    <p:extLst>
      <p:ext uri="{BB962C8B-B14F-4D97-AF65-F5344CB8AC3E}">
        <p14:creationId xmlns:p14="http://schemas.microsoft.com/office/powerpoint/2010/main" val="298080707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rmAutofit/>
          </a:bodyPr>
          <a:lstStyle/>
          <a:p>
            <a:r>
              <a:rPr kumimoji="1" lang="zh-TW" altLang="en-US" sz="3600" dirty="0"/>
              <a:t>互聯網技術對傳統金融之影響</a:t>
            </a:r>
          </a:p>
        </p:txBody>
      </p:sp>
      <p:sp>
        <p:nvSpPr>
          <p:cNvPr id="4" name="頁尾版面配置區 3"/>
          <p:cNvSpPr>
            <a:spLocks noGrp="1"/>
          </p:cNvSpPr>
          <p:nvPr>
            <p:ph type="ftr" sz="quarter" idx="11"/>
          </p:nvPr>
        </p:nvSpPr>
        <p:spPr/>
        <p:txBody>
          <a:bodyPr/>
          <a:lstStyle/>
          <a:p>
            <a:r>
              <a:rPr lang="en-US" altLang="zh-TW" dirty="0"/>
              <a:t>《 2017</a:t>
            </a:r>
            <a:r>
              <a:rPr lang="zh-TW" altLang="en-US" dirty="0"/>
              <a:t>數位金融</a:t>
            </a:r>
            <a:r>
              <a:rPr lang="en-US" altLang="zh-TW" dirty="0"/>
              <a:t>》                                                                                                                                             </a:t>
            </a:r>
            <a:r>
              <a:rPr lang="zh-TW" altLang="en-US" dirty="0"/>
              <a:t>	</a:t>
            </a:r>
            <a:r>
              <a:rPr lang="en-US" altLang="zh-TW" dirty="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68</a:t>
            </a:fld>
            <a:endParaRPr lang="zh-TW" altLang="en-US" dirty="0"/>
          </a:p>
        </p:txBody>
      </p:sp>
      <p:pic>
        <p:nvPicPr>
          <p:cNvPr id="7" name="圖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09500" y="2082512"/>
            <a:ext cx="1149150" cy="1149150"/>
          </a:xfrm>
          <a:prstGeom prst="ellipse">
            <a:avLst/>
          </a:prstGeom>
          <a:effectLst>
            <a:softEdge rad="12700"/>
          </a:effectLst>
        </p:spPr>
      </p:pic>
      <p:pic>
        <p:nvPicPr>
          <p:cNvPr id="8" name="圖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983" y="2341315"/>
            <a:ext cx="2388235" cy="661530"/>
          </a:xfrm>
          <a:prstGeom prst="rect">
            <a:avLst/>
          </a:prstGeom>
          <a:ln w="28575">
            <a:solidFill>
              <a:schemeClr val="accent3"/>
            </a:solidFill>
          </a:ln>
        </p:spPr>
      </p:pic>
      <p:pic>
        <p:nvPicPr>
          <p:cNvPr id="9" name="圖片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398" y="3605705"/>
            <a:ext cx="2038350" cy="1141476"/>
          </a:xfrm>
          <a:prstGeom prst="rect">
            <a:avLst/>
          </a:prstGeom>
          <a:ln w="28575">
            <a:solidFill>
              <a:schemeClr val="accent3"/>
            </a:solidFill>
          </a:ln>
        </p:spPr>
      </p:pic>
      <p:pic>
        <p:nvPicPr>
          <p:cNvPr id="10" name="圖片 9"/>
          <p:cNvPicPr>
            <a:picLocks noChangeAspect="1"/>
          </p:cNvPicPr>
          <p:nvPr/>
        </p:nvPicPr>
        <p:blipFill rotWithShape="1">
          <a:blip r:embed="rId5" cstate="print">
            <a:extLst>
              <a:ext uri="{28A0092B-C50C-407E-A947-70E740481C1C}">
                <a14:useLocalDpi xmlns:a14="http://schemas.microsoft.com/office/drawing/2010/main" val="0"/>
              </a:ext>
            </a:extLst>
          </a:blip>
          <a:srcRect l="-8928" t="-9166" r="-5458" b="-12250"/>
          <a:stretch/>
        </p:blipFill>
        <p:spPr>
          <a:xfrm>
            <a:off x="3084560" y="1434119"/>
            <a:ext cx="818148" cy="1078029"/>
          </a:xfrm>
          <a:prstGeom prst="ellipse">
            <a:avLst/>
          </a:prstGeom>
          <a:ln w="19050" cap="rnd">
            <a:solidFill>
              <a:schemeClr val="accent3"/>
            </a:solidFill>
          </a:ln>
          <a:effectLst/>
        </p:spPr>
      </p:pic>
      <p:pic>
        <p:nvPicPr>
          <p:cNvPr id="11" name="圖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14277" y="960229"/>
            <a:ext cx="1197241" cy="1197241"/>
          </a:xfrm>
          <a:prstGeom prst="ellipse">
            <a:avLst/>
          </a:prstGeom>
          <a:effectLst>
            <a:softEdge rad="31750"/>
          </a:effectLst>
        </p:spPr>
      </p:pic>
      <p:pic>
        <p:nvPicPr>
          <p:cNvPr id="12" name="圖片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57381" y="3134717"/>
            <a:ext cx="1497987" cy="1497987"/>
          </a:xfrm>
          <a:prstGeom prst="rect">
            <a:avLst/>
          </a:prstGeom>
        </p:spPr>
      </p:pic>
      <p:pic>
        <p:nvPicPr>
          <p:cNvPr id="13" name="內容版面配置區 5"/>
          <p:cNvPicPr>
            <a:picLocks noGrp="1" noChangeAspect="1"/>
          </p:cNvPicPr>
          <p:nvPr>
            <p:ph idx="1"/>
          </p:nvPr>
        </p:nvPicPr>
        <p:blipFill>
          <a:blip r:embed="rId8">
            <a:extLst>
              <a:ext uri="{28A0092B-C50C-407E-A947-70E740481C1C}">
                <a14:useLocalDpi xmlns:a14="http://schemas.microsoft.com/office/drawing/2010/main" val="0"/>
              </a:ext>
            </a:extLst>
          </a:blip>
          <a:stretch>
            <a:fillRect/>
          </a:stretch>
        </p:blipFill>
        <p:spPr>
          <a:xfrm>
            <a:off x="4206374" y="2364410"/>
            <a:ext cx="1466543" cy="1466543"/>
          </a:xfrm>
        </p:spPr>
      </p:pic>
      <p:pic>
        <p:nvPicPr>
          <p:cNvPr id="14" name="圖片 1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863668" y="1348229"/>
            <a:ext cx="2115493" cy="2115493"/>
          </a:xfrm>
          <a:prstGeom prst="rect">
            <a:avLst/>
          </a:prstGeom>
        </p:spPr>
      </p:pic>
      <p:pic>
        <p:nvPicPr>
          <p:cNvPr id="15" name="圖片 1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03866" y="3653300"/>
            <a:ext cx="1777955" cy="1777955"/>
          </a:xfrm>
          <a:prstGeom prst="rect">
            <a:avLst/>
          </a:prstGeom>
        </p:spPr>
      </p:pic>
      <p:pic>
        <p:nvPicPr>
          <p:cNvPr id="16" name="圖片 1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216215" y="3533661"/>
            <a:ext cx="1128809" cy="1128809"/>
          </a:xfrm>
          <a:prstGeom prst="rect">
            <a:avLst/>
          </a:prstGeom>
        </p:spPr>
      </p:pic>
      <p:pic>
        <p:nvPicPr>
          <p:cNvPr id="18" name="圖片 1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772513" y="4456095"/>
            <a:ext cx="1317491" cy="1317491"/>
          </a:xfrm>
          <a:prstGeom prst="rect">
            <a:avLst/>
          </a:prstGeom>
        </p:spPr>
      </p:pic>
      <p:cxnSp>
        <p:nvCxnSpPr>
          <p:cNvPr id="19" name="直線接點 18"/>
          <p:cNvCxnSpPr>
            <a:stCxn id="12" idx="0"/>
            <a:endCxn id="9" idx="3"/>
          </p:cNvCxnSpPr>
          <p:nvPr/>
        </p:nvCxnSpPr>
        <p:spPr>
          <a:xfrm flipH="1">
            <a:off x="2525748" y="3134717"/>
            <a:ext cx="1680627" cy="1041726"/>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0" name="直線接點 19"/>
          <p:cNvCxnSpPr>
            <a:stCxn id="12" idx="0"/>
            <a:endCxn id="8" idx="3"/>
          </p:cNvCxnSpPr>
          <p:nvPr/>
        </p:nvCxnSpPr>
        <p:spPr>
          <a:xfrm flipH="1" flipV="1">
            <a:off x="2692218" y="2672080"/>
            <a:ext cx="1514157" cy="462637"/>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1" name="直線接點 20"/>
          <p:cNvCxnSpPr>
            <a:stCxn id="12" idx="0"/>
            <a:endCxn id="10" idx="4"/>
          </p:cNvCxnSpPr>
          <p:nvPr/>
        </p:nvCxnSpPr>
        <p:spPr>
          <a:xfrm flipH="1" flipV="1">
            <a:off x="3493634" y="2512148"/>
            <a:ext cx="712741" cy="622569"/>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2" name="直線接點 21"/>
          <p:cNvCxnSpPr/>
          <p:nvPr/>
        </p:nvCxnSpPr>
        <p:spPr>
          <a:xfrm flipV="1">
            <a:off x="7915661" y="1714500"/>
            <a:ext cx="2355464" cy="691476"/>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3" name="直線接點 22"/>
          <p:cNvCxnSpPr>
            <a:endCxn id="7" idx="2"/>
          </p:cNvCxnSpPr>
          <p:nvPr/>
        </p:nvCxnSpPr>
        <p:spPr>
          <a:xfrm>
            <a:off x="7915661" y="2405976"/>
            <a:ext cx="1693839" cy="251111"/>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4" name="直線接點 23"/>
          <p:cNvCxnSpPr>
            <a:stCxn id="15" idx="3"/>
            <a:endCxn id="16" idx="1"/>
          </p:cNvCxnSpPr>
          <p:nvPr/>
        </p:nvCxnSpPr>
        <p:spPr>
          <a:xfrm flipV="1">
            <a:off x="7181821" y="4098066"/>
            <a:ext cx="1034394" cy="444212"/>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5" name="直線接點 24"/>
          <p:cNvCxnSpPr>
            <a:stCxn id="15" idx="3"/>
            <a:endCxn id="18" idx="1"/>
          </p:cNvCxnSpPr>
          <p:nvPr/>
        </p:nvCxnSpPr>
        <p:spPr>
          <a:xfrm>
            <a:off x="7181821" y="4542278"/>
            <a:ext cx="2590692" cy="572563"/>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6" name="直線接點 25"/>
          <p:cNvCxnSpPr>
            <a:stCxn id="15" idx="3"/>
          </p:cNvCxnSpPr>
          <p:nvPr/>
        </p:nvCxnSpPr>
        <p:spPr>
          <a:xfrm>
            <a:off x="7181821" y="4542278"/>
            <a:ext cx="485804" cy="553597"/>
          </a:xfrm>
          <a:prstGeom prst="line">
            <a:avLst/>
          </a:prstGeom>
          <a:ln w="38100"/>
        </p:spPr>
        <p:style>
          <a:lnRef idx="1">
            <a:schemeClr val="accent3"/>
          </a:lnRef>
          <a:fillRef idx="0">
            <a:schemeClr val="accent3"/>
          </a:fillRef>
          <a:effectRef idx="0">
            <a:schemeClr val="accent3"/>
          </a:effectRef>
          <a:fontRef idx="minor">
            <a:schemeClr val="tx1"/>
          </a:fontRef>
        </p:style>
      </p:cxnSp>
      <p:sp>
        <p:nvSpPr>
          <p:cNvPr id="27" name="文字方塊 26"/>
          <p:cNvSpPr txBox="1"/>
          <p:nvPr/>
        </p:nvSpPr>
        <p:spPr>
          <a:xfrm>
            <a:off x="944102" y="1963498"/>
            <a:ext cx="1107996" cy="369332"/>
          </a:xfrm>
          <a:prstGeom prst="rect">
            <a:avLst/>
          </a:prstGeom>
          <a:noFill/>
        </p:spPr>
        <p:txBody>
          <a:bodyPr wrap="none" rtlCol="0">
            <a:spAutoFit/>
          </a:bodyPr>
          <a:lstStyle/>
          <a:p>
            <a:r>
              <a:rPr lang="zh-TW" altLang="en-US" b="1" dirty="0">
                <a:solidFill>
                  <a:srgbClr val="FF9933"/>
                </a:solidFill>
              </a:rPr>
              <a:t>行動支付</a:t>
            </a:r>
          </a:p>
        </p:txBody>
      </p:sp>
      <p:sp>
        <p:nvSpPr>
          <p:cNvPr id="28" name="文字方塊 27"/>
          <p:cNvSpPr txBox="1"/>
          <p:nvPr/>
        </p:nvSpPr>
        <p:spPr>
          <a:xfrm>
            <a:off x="952575" y="3236853"/>
            <a:ext cx="1107996" cy="369332"/>
          </a:xfrm>
          <a:prstGeom prst="rect">
            <a:avLst/>
          </a:prstGeom>
          <a:noFill/>
        </p:spPr>
        <p:txBody>
          <a:bodyPr wrap="none" rtlCol="0">
            <a:spAutoFit/>
          </a:bodyPr>
          <a:lstStyle/>
          <a:p>
            <a:r>
              <a:rPr lang="zh-TW" altLang="en-US" b="1" dirty="0">
                <a:solidFill>
                  <a:srgbClr val="FF9933"/>
                </a:solidFill>
              </a:rPr>
              <a:t>行動理財</a:t>
            </a:r>
          </a:p>
        </p:txBody>
      </p:sp>
      <p:sp>
        <p:nvSpPr>
          <p:cNvPr id="29" name="文字方塊 28"/>
          <p:cNvSpPr txBox="1"/>
          <p:nvPr/>
        </p:nvSpPr>
        <p:spPr>
          <a:xfrm>
            <a:off x="2024852" y="1416148"/>
            <a:ext cx="1107996" cy="369332"/>
          </a:xfrm>
          <a:prstGeom prst="rect">
            <a:avLst/>
          </a:prstGeom>
          <a:noFill/>
        </p:spPr>
        <p:txBody>
          <a:bodyPr wrap="none" rtlCol="0">
            <a:spAutoFit/>
          </a:bodyPr>
          <a:lstStyle/>
          <a:p>
            <a:pPr algn="ctr"/>
            <a:r>
              <a:rPr lang="zh-TW" altLang="en-US" b="1" dirty="0">
                <a:solidFill>
                  <a:srgbClr val="FF9933"/>
                </a:solidFill>
              </a:rPr>
              <a:t>行動交易</a:t>
            </a:r>
          </a:p>
        </p:txBody>
      </p:sp>
      <p:sp>
        <p:nvSpPr>
          <p:cNvPr id="30" name="文字方塊 29"/>
          <p:cNvSpPr txBox="1"/>
          <p:nvPr/>
        </p:nvSpPr>
        <p:spPr>
          <a:xfrm>
            <a:off x="10258899" y="662868"/>
            <a:ext cx="1107996" cy="369332"/>
          </a:xfrm>
          <a:prstGeom prst="rect">
            <a:avLst/>
          </a:prstGeom>
          <a:noFill/>
        </p:spPr>
        <p:txBody>
          <a:bodyPr wrap="none" rtlCol="0">
            <a:spAutoFit/>
          </a:bodyPr>
          <a:lstStyle/>
          <a:p>
            <a:r>
              <a:rPr lang="zh-TW" altLang="en-US" b="1" dirty="0">
                <a:solidFill>
                  <a:schemeClr val="accent4"/>
                </a:solidFill>
              </a:rPr>
              <a:t>顧客分析</a:t>
            </a:r>
          </a:p>
        </p:txBody>
      </p:sp>
      <p:sp>
        <p:nvSpPr>
          <p:cNvPr id="31" name="文字方塊 30"/>
          <p:cNvSpPr txBox="1"/>
          <p:nvPr/>
        </p:nvSpPr>
        <p:spPr>
          <a:xfrm>
            <a:off x="9699580" y="3232088"/>
            <a:ext cx="1107996" cy="369332"/>
          </a:xfrm>
          <a:prstGeom prst="rect">
            <a:avLst/>
          </a:prstGeom>
          <a:noFill/>
        </p:spPr>
        <p:txBody>
          <a:bodyPr wrap="none" rtlCol="0">
            <a:spAutoFit/>
          </a:bodyPr>
          <a:lstStyle/>
          <a:p>
            <a:r>
              <a:rPr lang="zh-TW" altLang="en-US" b="1" dirty="0">
                <a:solidFill>
                  <a:schemeClr val="accent4"/>
                </a:solidFill>
              </a:rPr>
              <a:t>建模預測</a:t>
            </a:r>
          </a:p>
        </p:txBody>
      </p:sp>
      <p:sp>
        <p:nvSpPr>
          <p:cNvPr id="32" name="文字方塊 31"/>
          <p:cNvSpPr txBox="1"/>
          <p:nvPr/>
        </p:nvSpPr>
        <p:spPr>
          <a:xfrm>
            <a:off x="9290246" y="3939170"/>
            <a:ext cx="1107996" cy="369332"/>
          </a:xfrm>
          <a:prstGeom prst="rect">
            <a:avLst/>
          </a:prstGeom>
          <a:noFill/>
        </p:spPr>
        <p:txBody>
          <a:bodyPr wrap="none" rtlCol="0">
            <a:spAutoFit/>
          </a:bodyPr>
          <a:lstStyle/>
          <a:p>
            <a:r>
              <a:rPr lang="zh-TW" altLang="en-US" b="1" dirty="0">
                <a:solidFill>
                  <a:schemeClr val="accent3"/>
                </a:solidFill>
              </a:rPr>
              <a:t>數據共享</a:t>
            </a:r>
          </a:p>
        </p:txBody>
      </p:sp>
      <p:sp>
        <p:nvSpPr>
          <p:cNvPr id="33" name="文字方塊 32"/>
          <p:cNvSpPr txBox="1"/>
          <p:nvPr/>
        </p:nvSpPr>
        <p:spPr>
          <a:xfrm>
            <a:off x="9300179" y="5717355"/>
            <a:ext cx="2262158" cy="369332"/>
          </a:xfrm>
          <a:prstGeom prst="rect">
            <a:avLst/>
          </a:prstGeom>
          <a:noFill/>
        </p:spPr>
        <p:txBody>
          <a:bodyPr wrap="none" rtlCol="0">
            <a:spAutoFit/>
          </a:bodyPr>
          <a:lstStyle/>
          <a:p>
            <a:r>
              <a:rPr lang="zh-TW" altLang="en-US" b="1" dirty="0">
                <a:solidFill>
                  <a:schemeClr val="accent3"/>
                </a:solidFill>
              </a:rPr>
              <a:t>提升效能、降低成本</a:t>
            </a:r>
          </a:p>
        </p:txBody>
      </p:sp>
      <p:sp>
        <p:nvSpPr>
          <p:cNvPr id="34" name="文字方塊 33"/>
          <p:cNvSpPr txBox="1"/>
          <p:nvPr/>
        </p:nvSpPr>
        <p:spPr>
          <a:xfrm>
            <a:off x="7515027" y="6081145"/>
            <a:ext cx="1107996" cy="369332"/>
          </a:xfrm>
          <a:prstGeom prst="rect">
            <a:avLst/>
          </a:prstGeom>
          <a:noFill/>
        </p:spPr>
        <p:txBody>
          <a:bodyPr wrap="none" rtlCol="0">
            <a:spAutoFit/>
          </a:bodyPr>
          <a:lstStyle/>
          <a:p>
            <a:r>
              <a:rPr lang="zh-TW" altLang="en-US" b="1" dirty="0">
                <a:solidFill>
                  <a:schemeClr val="accent3"/>
                </a:solidFill>
              </a:rPr>
              <a:t>業務拓展</a:t>
            </a:r>
          </a:p>
        </p:txBody>
      </p:sp>
      <p:cxnSp>
        <p:nvCxnSpPr>
          <p:cNvPr id="37" name="直線接點 36"/>
          <p:cNvCxnSpPr/>
          <p:nvPr/>
        </p:nvCxnSpPr>
        <p:spPr>
          <a:xfrm flipV="1">
            <a:off x="7915661" y="1492250"/>
            <a:ext cx="1117214" cy="913726"/>
          </a:xfrm>
          <a:prstGeom prst="line">
            <a:avLst/>
          </a:prstGeom>
          <a:ln w="38100"/>
        </p:spPr>
        <p:style>
          <a:lnRef idx="1">
            <a:schemeClr val="accent3"/>
          </a:lnRef>
          <a:fillRef idx="0">
            <a:schemeClr val="accent3"/>
          </a:fillRef>
          <a:effectRef idx="0">
            <a:schemeClr val="accent3"/>
          </a:effectRef>
          <a:fontRef idx="minor">
            <a:schemeClr val="tx1"/>
          </a:fontRef>
        </p:style>
      </p:cxnSp>
      <p:pic>
        <p:nvPicPr>
          <p:cNvPr id="53" name="圖片 52" descr="Unknown"/>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480425" y="552449"/>
            <a:ext cx="1335137" cy="1260000"/>
          </a:xfrm>
          <a:prstGeom prst="ellipse">
            <a:avLst/>
          </a:prstGeom>
        </p:spPr>
      </p:pic>
      <p:sp>
        <p:nvSpPr>
          <p:cNvPr id="54" name="文字方塊 53"/>
          <p:cNvSpPr txBox="1"/>
          <p:nvPr/>
        </p:nvSpPr>
        <p:spPr>
          <a:xfrm>
            <a:off x="7522049" y="1101018"/>
            <a:ext cx="1107996" cy="369332"/>
          </a:xfrm>
          <a:prstGeom prst="rect">
            <a:avLst/>
          </a:prstGeom>
          <a:noFill/>
        </p:spPr>
        <p:txBody>
          <a:bodyPr wrap="none" rtlCol="0">
            <a:spAutoFit/>
          </a:bodyPr>
          <a:lstStyle/>
          <a:p>
            <a:r>
              <a:rPr lang="zh-TW" altLang="en-US" b="1" dirty="0">
                <a:solidFill>
                  <a:schemeClr val="accent4"/>
                </a:solidFill>
              </a:rPr>
              <a:t>資料收集</a:t>
            </a:r>
          </a:p>
        </p:txBody>
      </p:sp>
      <p:pic>
        <p:nvPicPr>
          <p:cNvPr id="55" name="圖片 54" descr="業務"/>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39025" y="4930775"/>
            <a:ext cx="1260000" cy="1260000"/>
          </a:xfrm>
          <a:prstGeom prst="ellipse">
            <a:avLst/>
          </a:prstGeom>
        </p:spPr>
      </p:pic>
    </p:spTree>
    <p:extLst>
      <p:ext uri="{BB962C8B-B14F-4D97-AF65-F5344CB8AC3E}">
        <p14:creationId xmlns:p14="http://schemas.microsoft.com/office/powerpoint/2010/main" val="252878340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437696"/>
            <a:ext cx="11002297" cy="954856"/>
          </a:xfrm>
        </p:spPr>
        <p:txBody>
          <a:bodyPr anchor="ctr">
            <a:normAutofit/>
          </a:bodyPr>
          <a:lstStyle/>
          <a:p>
            <a:r>
              <a:rPr kumimoji="1" lang="zh-TW" altLang="en-US" sz="3600" dirty="0"/>
              <a:t>互聯網運作</a:t>
            </a:r>
            <a:r>
              <a:rPr kumimoji="1" lang="zh-TW" altLang="en-US" sz="3600"/>
              <a:t>三大平台模式</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a:t>數位金融</a:t>
            </a:r>
            <a:r>
              <a:rPr lang="en-US" altLang="zh-TW" dirty="0"/>
              <a:t>》                                                                                                                                             </a:t>
            </a:r>
            <a:r>
              <a:rPr lang="zh-TW" altLang="en-US" dirty="0"/>
              <a:t>	</a:t>
            </a:r>
            <a:r>
              <a:rPr lang="en-US" altLang="zh-TW" dirty="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69</a:t>
            </a:fld>
            <a:endParaRPr lang="zh-TW" altLang="en-US" dirty="0"/>
          </a:p>
        </p:txBody>
      </p:sp>
      <p:grpSp>
        <p:nvGrpSpPr>
          <p:cNvPr id="9" name="群組 8"/>
          <p:cNvGrpSpPr/>
          <p:nvPr/>
        </p:nvGrpSpPr>
        <p:grpSpPr>
          <a:xfrm>
            <a:off x="304800" y="1684205"/>
            <a:ext cx="3744686" cy="3706202"/>
            <a:chOff x="304800" y="1684205"/>
            <a:chExt cx="3744686" cy="3706202"/>
          </a:xfrm>
        </p:grpSpPr>
        <p:sp>
          <p:nvSpPr>
            <p:cNvPr id="3" name="圓角矩形 2"/>
            <p:cNvSpPr/>
            <p:nvPr/>
          </p:nvSpPr>
          <p:spPr>
            <a:xfrm>
              <a:off x="977362" y="2480455"/>
              <a:ext cx="3072124" cy="2909952"/>
            </a:xfrm>
            <a:prstGeom prst="roundRect">
              <a:avLst>
                <a:gd name="adj" fmla="val 10756"/>
              </a:avLst>
            </a:prstGeom>
            <a:blipFill dpi="0" rotWithShape="1">
              <a:blip r:embed="rId2" cstate="print">
                <a:extLst>
                  <a:ext uri="{28A0092B-C50C-407E-A947-70E740481C1C}">
                    <a14:useLocalDpi xmlns:a14="http://schemas.microsoft.com/office/drawing/2010/main" val="0"/>
                  </a:ext>
                </a:extLst>
              </a:blip>
              <a:srcRect/>
              <a:stretch>
                <a:fillRect b="28798"/>
              </a:stretch>
            </a:blipFill>
            <a:ln w="57150">
              <a:solidFill>
                <a:srgbClr val="60487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11" name="圓角矩形 10"/>
            <p:cNvSpPr/>
            <p:nvPr/>
          </p:nvSpPr>
          <p:spPr>
            <a:xfrm>
              <a:off x="977362" y="4453090"/>
              <a:ext cx="3072124" cy="937317"/>
            </a:xfrm>
            <a:prstGeom prst="roundRect">
              <a:avLst>
                <a:gd name="adj" fmla="val 18394"/>
              </a:avLst>
            </a:prstGeom>
            <a:solidFill>
              <a:srgbClr val="604878"/>
            </a:solidFill>
            <a:ln w="57150">
              <a:solidFill>
                <a:srgbClr val="604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b="1" dirty="0"/>
                <a:t>個人對個人，除去中間媒介。</a:t>
              </a:r>
              <a:endParaRPr kumimoji="1" lang="zh-TW" altLang="en-US" sz="2000" dirty="0"/>
            </a:p>
          </p:txBody>
        </p:sp>
        <p:sp>
          <p:nvSpPr>
            <p:cNvPr id="8" name="橢圓 7"/>
            <p:cNvSpPr/>
            <p:nvPr/>
          </p:nvSpPr>
          <p:spPr>
            <a:xfrm>
              <a:off x="304800" y="1684205"/>
              <a:ext cx="1238616" cy="1238616"/>
            </a:xfrm>
            <a:prstGeom prst="ellipse">
              <a:avLst/>
            </a:prstGeom>
            <a:solidFill>
              <a:srgbClr val="604878"/>
            </a:solidFill>
            <a:ln>
              <a:solidFill>
                <a:srgbClr val="604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3200"/>
                <a:t>P2P</a:t>
              </a:r>
              <a:endParaRPr kumimoji="1" lang="zh-TW" altLang="en-US" sz="3200" dirty="0"/>
            </a:p>
          </p:txBody>
        </p:sp>
      </p:grpSp>
      <p:grpSp>
        <p:nvGrpSpPr>
          <p:cNvPr id="10" name="群組 9"/>
          <p:cNvGrpSpPr/>
          <p:nvPr/>
        </p:nvGrpSpPr>
        <p:grpSpPr>
          <a:xfrm>
            <a:off x="4239880" y="1684205"/>
            <a:ext cx="3628570" cy="3705654"/>
            <a:chOff x="4049486" y="1684753"/>
            <a:chExt cx="3628570" cy="3705654"/>
          </a:xfrm>
        </p:grpSpPr>
        <p:sp>
          <p:nvSpPr>
            <p:cNvPr id="17" name="圓角矩形 16"/>
            <p:cNvSpPr/>
            <p:nvPr/>
          </p:nvSpPr>
          <p:spPr>
            <a:xfrm>
              <a:off x="4605932" y="2480455"/>
              <a:ext cx="3072124" cy="2909952"/>
            </a:xfrm>
            <a:prstGeom prst="roundRect">
              <a:avLst>
                <a:gd name="adj" fmla="val 10756"/>
              </a:avLst>
            </a:prstGeom>
            <a:blipFill dpi="0" rotWithShape="1">
              <a:blip r:embed="rId3">
                <a:extLst>
                  <a:ext uri="{28A0092B-C50C-407E-A947-70E740481C1C}">
                    <a14:useLocalDpi xmlns:a14="http://schemas.microsoft.com/office/drawing/2010/main" val="0"/>
                  </a:ext>
                </a:extLst>
              </a:blip>
              <a:srcRect/>
              <a:stretch>
                <a:fillRect l="-1417" t="-24938" r="945" b="22637"/>
              </a:stretch>
            </a:blipFill>
            <a:ln w="57150">
              <a:solidFill>
                <a:srgbClr val="4DA07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18" name="圓角矩形 17"/>
            <p:cNvSpPr/>
            <p:nvPr/>
          </p:nvSpPr>
          <p:spPr>
            <a:xfrm>
              <a:off x="4605932" y="4453090"/>
              <a:ext cx="3072124" cy="937317"/>
            </a:xfrm>
            <a:prstGeom prst="roundRect">
              <a:avLst>
                <a:gd name="adj" fmla="val 18394"/>
              </a:avLst>
            </a:prstGeom>
            <a:solidFill>
              <a:srgbClr val="4DA07B"/>
            </a:solidFill>
            <a:ln w="57150">
              <a:solidFill>
                <a:srgbClr val="4DA0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900" b="1" dirty="0"/>
                <a:t>長尾市場，微型客戶集結。</a:t>
              </a:r>
              <a:endParaRPr kumimoji="1" lang="zh-TW" altLang="en-US" sz="1900" dirty="0"/>
            </a:p>
          </p:txBody>
        </p:sp>
        <p:sp>
          <p:nvSpPr>
            <p:cNvPr id="21" name="橢圓 20"/>
            <p:cNvSpPr/>
            <p:nvPr/>
          </p:nvSpPr>
          <p:spPr>
            <a:xfrm>
              <a:off x="4049486" y="1684753"/>
              <a:ext cx="1238616" cy="1238616"/>
            </a:xfrm>
            <a:prstGeom prst="ellipse">
              <a:avLst/>
            </a:prstGeom>
            <a:solidFill>
              <a:srgbClr val="4DA07B"/>
            </a:solidFill>
            <a:ln>
              <a:solidFill>
                <a:srgbClr val="4DA07B"/>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zh-TW" altLang="en-US" sz="2400" b="1"/>
                <a:t>群眾</a:t>
              </a:r>
              <a:endParaRPr kumimoji="1" lang="zh-TW" altLang="en-US" sz="2400" b="1" dirty="0"/>
            </a:p>
          </p:txBody>
        </p:sp>
      </p:grpSp>
      <p:grpSp>
        <p:nvGrpSpPr>
          <p:cNvPr id="12" name="群組 11"/>
          <p:cNvGrpSpPr/>
          <p:nvPr/>
        </p:nvGrpSpPr>
        <p:grpSpPr>
          <a:xfrm>
            <a:off x="8058845" y="1684205"/>
            <a:ext cx="3628570" cy="3706202"/>
            <a:chOff x="7678056" y="1684205"/>
            <a:chExt cx="3628570" cy="3706202"/>
          </a:xfrm>
        </p:grpSpPr>
        <p:sp>
          <p:nvSpPr>
            <p:cNvPr id="19" name="圓角矩形 18"/>
            <p:cNvSpPr/>
            <p:nvPr/>
          </p:nvSpPr>
          <p:spPr>
            <a:xfrm>
              <a:off x="8234502" y="2480455"/>
              <a:ext cx="3072124" cy="2909952"/>
            </a:xfrm>
            <a:prstGeom prst="roundRect">
              <a:avLst>
                <a:gd name="adj" fmla="val 10756"/>
              </a:avLst>
            </a:prstGeom>
            <a:blipFill dpi="0" rotWithShape="1">
              <a:blip r:embed="rId4">
                <a:extLst>
                  <a:ext uri="{28A0092B-C50C-407E-A947-70E740481C1C}">
                    <a14:useLocalDpi xmlns:a14="http://schemas.microsoft.com/office/drawing/2010/main" val="0"/>
                  </a:ext>
                </a:extLst>
              </a:blip>
              <a:srcRect/>
              <a:stretch>
                <a:fillRect l="17953" t="2991" r="19637" b="34609"/>
              </a:stretch>
            </a:blipFill>
            <a:ln w="57150">
              <a:solidFill>
                <a:srgbClr val="C19859"/>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20" name="圓角矩形 19"/>
            <p:cNvSpPr/>
            <p:nvPr/>
          </p:nvSpPr>
          <p:spPr>
            <a:xfrm>
              <a:off x="8234502" y="4453090"/>
              <a:ext cx="3072124" cy="937317"/>
            </a:xfrm>
            <a:prstGeom prst="roundRect">
              <a:avLst>
                <a:gd name="adj" fmla="val 18394"/>
              </a:avLst>
            </a:prstGeom>
            <a:solidFill>
              <a:srgbClr val="C19859"/>
            </a:solidFill>
            <a:ln w="57150">
              <a:solidFill>
                <a:srgbClr val="C198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b="1" dirty="0"/>
                <a:t>互信互惠</a:t>
              </a:r>
              <a:r>
                <a:rPr lang="zh-TW" altLang="en-US" b="1" dirty="0"/>
                <a:t>，</a:t>
              </a:r>
              <a:r>
                <a:rPr lang="zh-TW" altLang="en-US" sz="2000" b="1" dirty="0"/>
                <a:t>資源共享。</a:t>
              </a:r>
              <a:endParaRPr kumimoji="1" lang="zh-TW" altLang="en-US" sz="1900" dirty="0"/>
            </a:p>
          </p:txBody>
        </p:sp>
        <p:sp>
          <p:nvSpPr>
            <p:cNvPr id="22" name="橢圓 21"/>
            <p:cNvSpPr/>
            <p:nvPr/>
          </p:nvSpPr>
          <p:spPr>
            <a:xfrm>
              <a:off x="7678056" y="1684205"/>
              <a:ext cx="1238616" cy="1238616"/>
            </a:xfrm>
            <a:prstGeom prst="ellipse">
              <a:avLst/>
            </a:prstGeom>
            <a:solidFill>
              <a:srgbClr val="C19859"/>
            </a:solidFill>
            <a:ln>
              <a:solidFill>
                <a:srgbClr val="C19859"/>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zh-TW" altLang="en-US" sz="2400" b="1" dirty="0"/>
                <a:t>社群</a:t>
              </a:r>
            </a:p>
          </p:txBody>
        </p:sp>
      </p:grpSp>
    </p:spTree>
    <p:extLst>
      <p:ext uri="{BB962C8B-B14F-4D97-AF65-F5344CB8AC3E}">
        <p14:creationId xmlns:p14="http://schemas.microsoft.com/office/powerpoint/2010/main" val="3857906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latin typeface="Times New Roman" panose="02020603050405020304" pitchFamily="18" charset="0"/>
                <a:cs typeface="Times New Roman" panose="02020603050405020304" pitchFamily="18" charset="0"/>
              </a:rPr>
              <a:t>創新擴展循環</a:t>
            </a:r>
            <a:r>
              <a:rPr lang="en-US" altLang="zh-TW" dirty="0">
                <a:latin typeface="Times New Roman" panose="02020603050405020304" pitchFamily="18" charset="0"/>
                <a:cs typeface="Times New Roman" panose="02020603050405020304" pitchFamily="18" charset="0"/>
              </a:rPr>
              <a:t>:</a:t>
            </a:r>
            <a:r>
              <a:rPr lang="zh-TW" altLang="en-US" dirty="0"/>
              <a:t>定義問題與解決問題</a:t>
            </a:r>
            <a:br>
              <a:rPr lang="en-US" altLang="zh-TW" dirty="0"/>
            </a:br>
            <a:r>
              <a:rPr lang="en-US" altLang="zh-TW" dirty="0"/>
              <a:t>(Problem Definition VS Problem Solving)</a:t>
            </a:r>
            <a:endParaRPr lang="en-US" dirty="0"/>
          </a:p>
        </p:txBody>
      </p:sp>
      <p:sp>
        <p:nvSpPr>
          <p:cNvPr id="3" name="內容版面配置區 2"/>
          <p:cNvSpPr>
            <a:spLocks noGrp="1"/>
          </p:cNvSpPr>
          <p:nvPr>
            <p:ph idx="1"/>
          </p:nvPr>
        </p:nvSpPr>
        <p:spPr/>
        <p:txBody>
          <a:bodyPr/>
          <a:lstStyle/>
          <a:p>
            <a:endParaRPr lang="en-US" dirty="0"/>
          </a:p>
        </p:txBody>
      </p:sp>
      <p:pic>
        <p:nvPicPr>
          <p:cNvPr id="4" name="圖片 3"/>
          <p:cNvPicPr>
            <a:picLocks noChangeAspect="1"/>
          </p:cNvPicPr>
          <p:nvPr/>
        </p:nvPicPr>
        <p:blipFill>
          <a:blip r:embed="rId2"/>
          <a:stretch>
            <a:fillRect/>
          </a:stretch>
        </p:blipFill>
        <p:spPr>
          <a:xfrm>
            <a:off x="1080752" y="1530384"/>
            <a:ext cx="9818463" cy="4312338"/>
          </a:xfrm>
          <a:prstGeom prst="rect">
            <a:avLst/>
          </a:prstGeom>
        </p:spPr>
      </p:pic>
      <p:sp>
        <p:nvSpPr>
          <p:cNvPr id="5" name="矩形 4"/>
          <p:cNvSpPr/>
          <p:nvPr/>
        </p:nvSpPr>
        <p:spPr>
          <a:xfrm>
            <a:off x="6734554" y="5977659"/>
            <a:ext cx="3877985" cy="369332"/>
          </a:xfrm>
          <a:prstGeom prst="rect">
            <a:avLst/>
          </a:prstGeom>
        </p:spPr>
        <p:txBody>
          <a:bodyPr wrap="none">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資料來源：</a:t>
            </a:r>
            <a:r>
              <a:rPr lang="zh-TW" altLang="zh-TW" dirty="0">
                <a:latin typeface="Times New Roman" panose="02020603050405020304" pitchFamily="18" charset="0"/>
                <a:ea typeface="標楷體" panose="03000509000000000000" pitchFamily="65" charset="-120"/>
                <a:cs typeface="Times New Roman" panose="02020603050405020304" pitchFamily="18" charset="0"/>
              </a:rPr>
              <a:t>：陳彥曲、游伯龍，</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2009</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文字方塊 5"/>
          <p:cNvSpPr txBox="1"/>
          <p:nvPr/>
        </p:nvSpPr>
        <p:spPr>
          <a:xfrm>
            <a:off x="5285521" y="5454439"/>
            <a:ext cx="1620957" cy="523220"/>
          </a:xfrm>
          <a:prstGeom prst="rect">
            <a:avLst/>
          </a:prstGeom>
          <a:noFill/>
        </p:spPr>
        <p:txBody>
          <a:bodyPr wrap="none" rtlCol="0">
            <a:spAutoFit/>
          </a:bodyPr>
          <a:lstStyle/>
          <a:p>
            <a:r>
              <a:rPr lang="zh-TW" altLang="en-US" sz="2800" dirty="0">
                <a:solidFill>
                  <a:srgbClr val="FF0000"/>
                </a:solidFill>
              </a:rPr>
              <a:t>效率提升</a:t>
            </a:r>
            <a:endParaRPr lang="en-US" sz="2800" dirty="0">
              <a:solidFill>
                <a:srgbClr val="FF0000"/>
              </a:solidFill>
            </a:endParaRPr>
          </a:p>
        </p:txBody>
      </p:sp>
      <p:sp>
        <p:nvSpPr>
          <p:cNvPr id="7" name="文字方塊 6"/>
          <p:cNvSpPr txBox="1"/>
          <p:nvPr/>
        </p:nvSpPr>
        <p:spPr>
          <a:xfrm>
            <a:off x="5046982" y="1528730"/>
            <a:ext cx="1620957" cy="523220"/>
          </a:xfrm>
          <a:prstGeom prst="rect">
            <a:avLst/>
          </a:prstGeom>
          <a:noFill/>
        </p:spPr>
        <p:txBody>
          <a:bodyPr wrap="none" rtlCol="0">
            <a:spAutoFit/>
          </a:bodyPr>
          <a:lstStyle/>
          <a:p>
            <a:r>
              <a:rPr lang="zh-TW" altLang="en-US" sz="2800" dirty="0">
                <a:solidFill>
                  <a:srgbClr val="FF0000"/>
                </a:solidFill>
              </a:rPr>
              <a:t>價值創造</a:t>
            </a:r>
            <a:endParaRPr lang="en-US" sz="2800" dirty="0">
              <a:solidFill>
                <a:srgbClr val="FF0000"/>
              </a:solidFill>
            </a:endParaRPr>
          </a:p>
        </p:txBody>
      </p:sp>
    </p:spTree>
    <p:extLst>
      <p:ext uri="{BB962C8B-B14F-4D97-AF65-F5344CB8AC3E}">
        <p14:creationId xmlns:p14="http://schemas.microsoft.com/office/powerpoint/2010/main" val="41752533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rmAutofit/>
          </a:bodyPr>
          <a:lstStyle/>
          <a:p>
            <a:r>
              <a:rPr kumimoji="1" lang="zh-TW" altLang="en-US" sz="3600" dirty="0"/>
              <a:t>互聯網平台對傳統金融之影響</a:t>
            </a:r>
          </a:p>
        </p:txBody>
      </p:sp>
      <p:sp>
        <p:nvSpPr>
          <p:cNvPr id="4" name="頁尾版面配置區 3"/>
          <p:cNvSpPr>
            <a:spLocks noGrp="1"/>
          </p:cNvSpPr>
          <p:nvPr>
            <p:ph type="ftr" sz="quarter" idx="11"/>
          </p:nvPr>
        </p:nvSpPr>
        <p:spPr/>
        <p:txBody>
          <a:bodyPr/>
          <a:lstStyle/>
          <a:p>
            <a:r>
              <a:rPr lang="en-US" altLang="zh-TW" dirty="0"/>
              <a:t>《 2017</a:t>
            </a:r>
            <a:r>
              <a:rPr lang="zh-TW" altLang="en-US" dirty="0"/>
              <a:t>數位金融</a:t>
            </a:r>
            <a:r>
              <a:rPr lang="en-US" altLang="zh-TW" dirty="0"/>
              <a:t>》                                                                                                                                             </a:t>
            </a:r>
            <a:r>
              <a:rPr lang="zh-TW" altLang="en-US" dirty="0"/>
              <a:t>	</a:t>
            </a:r>
            <a:r>
              <a:rPr lang="en-US" altLang="zh-TW" dirty="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70</a:t>
            </a:fld>
            <a:endParaRPr lang="zh-TW" altLang="en-US" dirty="0"/>
          </a:p>
        </p:txBody>
      </p:sp>
      <p:sp>
        <p:nvSpPr>
          <p:cNvPr id="39" name="圓角矩形 38"/>
          <p:cNvSpPr/>
          <p:nvPr/>
        </p:nvSpPr>
        <p:spPr>
          <a:xfrm>
            <a:off x="845236" y="1458468"/>
            <a:ext cx="2390770" cy="1695441"/>
          </a:xfrm>
          <a:prstGeom prst="roundRect">
            <a:avLst>
              <a:gd name="adj" fmla="val 10756"/>
            </a:avLst>
          </a:prstGeom>
          <a:blipFill dpi="0" rotWithShape="1">
            <a:blip r:embed="rId2" cstate="print">
              <a:extLst>
                <a:ext uri="{28A0092B-C50C-407E-A947-70E740481C1C}">
                  <a14:useLocalDpi xmlns:a14="http://schemas.microsoft.com/office/drawing/2010/main" val="0"/>
                </a:ext>
              </a:extLst>
            </a:blip>
            <a:srcRect/>
            <a:stretch>
              <a:fillRect/>
            </a:stretch>
          </a:blipFill>
          <a:ln w="57150">
            <a:solidFill>
              <a:srgbClr val="60487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47" name="圓角矩形 46"/>
          <p:cNvSpPr/>
          <p:nvPr/>
        </p:nvSpPr>
        <p:spPr>
          <a:xfrm>
            <a:off x="4586990" y="4289084"/>
            <a:ext cx="2892429" cy="2051714"/>
          </a:xfrm>
          <a:prstGeom prst="roundRect">
            <a:avLst>
              <a:gd name="adj" fmla="val 10756"/>
            </a:avLst>
          </a:prstGeom>
          <a:blipFill dpi="0" rotWithShape="1">
            <a:blip r:embed="rId3">
              <a:extLst>
                <a:ext uri="{28A0092B-C50C-407E-A947-70E740481C1C}">
                  <a14:useLocalDpi xmlns:a14="http://schemas.microsoft.com/office/drawing/2010/main" val="0"/>
                </a:ext>
              </a:extLst>
            </a:blip>
            <a:srcRect/>
            <a:stretch>
              <a:fillRect l="-1417" t="-27601" r="945" b="-11323"/>
            </a:stretch>
          </a:blipFill>
          <a:ln w="57150">
            <a:solidFill>
              <a:srgbClr val="4DA07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51" name="圓角矩形 50"/>
          <p:cNvSpPr/>
          <p:nvPr/>
        </p:nvSpPr>
        <p:spPr>
          <a:xfrm>
            <a:off x="8610740" y="1265896"/>
            <a:ext cx="2883814" cy="2045089"/>
          </a:xfrm>
          <a:prstGeom prst="roundRect">
            <a:avLst>
              <a:gd name="adj" fmla="val 10756"/>
            </a:avLst>
          </a:prstGeom>
          <a:blipFill dpi="0" rotWithShape="1">
            <a:blip r:embed="rId4">
              <a:extLst>
                <a:ext uri="{28A0092B-C50C-407E-A947-70E740481C1C}">
                  <a14:useLocalDpi xmlns:a14="http://schemas.microsoft.com/office/drawing/2010/main" val="0"/>
                </a:ext>
              </a:extLst>
            </a:blip>
            <a:srcRect/>
            <a:stretch>
              <a:fillRect l="17953" t="4323" r="19637" b="4665"/>
            </a:stretch>
          </a:blipFill>
          <a:ln w="57150">
            <a:solidFill>
              <a:srgbClr val="C19859"/>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grpSp>
        <p:nvGrpSpPr>
          <p:cNvPr id="73" name="群組 72"/>
          <p:cNvGrpSpPr/>
          <p:nvPr/>
        </p:nvGrpSpPr>
        <p:grpSpPr>
          <a:xfrm>
            <a:off x="728175" y="3153909"/>
            <a:ext cx="2598031" cy="3222803"/>
            <a:chOff x="728175" y="3153909"/>
            <a:chExt cx="2598031" cy="3222803"/>
          </a:xfrm>
        </p:grpSpPr>
        <p:pic>
          <p:nvPicPr>
            <p:cNvPr id="12" name="圖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4646" y="5501306"/>
              <a:ext cx="874800" cy="821602"/>
            </a:xfrm>
            <a:prstGeom prst="rect">
              <a:avLst/>
            </a:prstGeom>
          </p:spPr>
        </p:pic>
        <p:pic>
          <p:nvPicPr>
            <p:cNvPr id="3" name="圖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6826" y="3285904"/>
              <a:ext cx="876407" cy="876407"/>
            </a:xfrm>
            <a:prstGeom prst="rect">
              <a:avLst/>
            </a:prstGeom>
          </p:spPr>
        </p:pic>
        <p:pic>
          <p:nvPicPr>
            <p:cNvPr id="8" name="圖片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7641" y="4541081"/>
              <a:ext cx="1174776" cy="1233515"/>
            </a:xfrm>
            <a:prstGeom prst="rect">
              <a:avLst/>
            </a:prstGeom>
          </p:spPr>
        </p:pic>
        <p:cxnSp>
          <p:nvCxnSpPr>
            <p:cNvPr id="14" name="直線接點 13"/>
            <p:cNvCxnSpPr>
              <a:stCxn id="39" idx="2"/>
            </p:cNvCxnSpPr>
            <p:nvPr/>
          </p:nvCxnSpPr>
          <p:spPr>
            <a:xfrm>
              <a:off x="2040621" y="3153909"/>
              <a:ext cx="0" cy="3222803"/>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35" name="直線接點 34"/>
            <p:cNvCxnSpPr>
              <a:stCxn id="3" idx="3"/>
            </p:cNvCxnSpPr>
            <p:nvPr/>
          </p:nvCxnSpPr>
          <p:spPr>
            <a:xfrm>
              <a:off x="1903233" y="3724108"/>
              <a:ext cx="262939" cy="0"/>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61" name="直線接點 60"/>
            <p:cNvCxnSpPr>
              <a:endCxn id="6" idx="1"/>
            </p:cNvCxnSpPr>
            <p:nvPr/>
          </p:nvCxnSpPr>
          <p:spPr>
            <a:xfrm flipV="1">
              <a:off x="1881706" y="4470006"/>
              <a:ext cx="266400" cy="802"/>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64" name="直線接點 63"/>
            <p:cNvCxnSpPr/>
            <p:nvPr/>
          </p:nvCxnSpPr>
          <p:spPr>
            <a:xfrm>
              <a:off x="1903233" y="5191457"/>
              <a:ext cx="266400" cy="0"/>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67" name="直線接點 66"/>
            <p:cNvCxnSpPr>
              <a:endCxn id="12" idx="1"/>
            </p:cNvCxnSpPr>
            <p:nvPr/>
          </p:nvCxnSpPr>
          <p:spPr>
            <a:xfrm flipV="1">
              <a:off x="1881789" y="5912107"/>
              <a:ext cx="262857" cy="0"/>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pic>
          <p:nvPicPr>
            <p:cNvPr id="6" name="圖片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15618" y="4032606"/>
              <a:ext cx="874800" cy="874800"/>
            </a:xfrm>
            <a:prstGeom prst="rect">
              <a:avLst/>
            </a:prstGeom>
          </p:spPr>
        </p:pic>
        <p:sp>
          <p:nvSpPr>
            <p:cNvPr id="69" name="文字方塊 68"/>
            <p:cNvSpPr txBox="1"/>
            <p:nvPr/>
          </p:nvSpPr>
          <p:spPr>
            <a:xfrm>
              <a:off x="2115618" y="3563741"/>
              <a:ext cx="1210588" cy="400110"/>
            </a:xfrm>
            <a:prstGeom prst="rect">
              <a:avLst/>
            </a:prstGeom>
            <a:noFill/>
          </p:spPr>
          <p:txBody>
            <a:bodyPr wrap="none" rtlCol="0">
              <a:spAutoFit/>
            </a:bodyPr>
            <a:lstStyle/>
            <a:p>
              <a:r>
                <a:rPr kumimoji="1" lang="zh-TW" altLang="en-US" sz="2000" b="1">
                  <a:solidFill>
                    <a:srgbClr val="604878"/>
                  </a:solidFill>
                </a:rPr>
                <a:t>資訊透明</a:t>
              </a:r>
            </a:p>
          </p:txBody>
        </p:sp>
        <p:sp>
          <p:nvSpPr>
            <p:cNvPr id="70" name="文字方塊 69"/>
            <p:cNvSpPr txBox="1"/>
            <p:nvPr/>
          </p:nvSpPr>
          <p:spPr>
            <a:xfrm>
              <a:off x="989434" y="4269951"/>
              <a:ext cx="954107" cy="400110"/>
            </a:xfrm>
            <a:prstGeom prst="rect">
              <a:avLst/>
            </a:prstGeom>
            <a:noFill/>
          </p:spPr>
          <p:txBody>
            <a:bodyPr wrap="none" rtlCol="0">
              <a:spAutoFit/>
            </a:bodyPr>
            <a:lstStyle/>
            <a:p>
              <a:r>
                <a:rPr kumimoji="1" lang="zh-TW" altLang="en-US" sz="2000" b="1">
                  <a:solidFill>
                    <a:srgbClr val="604878"/>
                  </a:solidFill>
                </a:rPr>
                <a:t>效率高</a:t>
              </a:r>
              <a:endParaRPr kumimoji="1" lang="zh-TW" altLang="en-US" sz="2000" b="1" dirty="0">
                <a:solidFill>
                  <a:srgbClr val="604878"/>
                </a:solidFill>
              </a:endParaRPr>
            </a:p>
          </p:txBody>
        </p:sp>
        <p:sp>
          <p:nvSpPr>
            <p:cNvPr id="71" name="文字方塊 70"/>
            <p:cNvSpPr txBox="1"/>
            <p:nvPr/>
          </p:nvSpPr>
          <p:spPr>
            <a:xfrm>
              <a:off x="2161260" y="5017199"/>
              <a:ext cx="954107" cy="400110"/>
            </a:xfrm>
            <a:prstGeom prst="rect">
              <a:avLst/>
            </a:prstGeom>
            <a:noFill/>
          </p:spPr>
          <p:txBody>
            <a:bodyPr wrap="none" rtlCol="0">
              <a:spAutoFit/>
            </a:bodyPr>
            <a:lstStyle/>
            <a:p>
              <a:r>
                <a:rPr kumimoji="1" lang="zh-TW" altLang="en-US" sz="2000" b="1" dirty="0">
                  <a:solidFill>
                    <a:srgbClr val="604878"/>
                  </a:solidFill>
                </a:rPr>
                <a:t>低成本</a:t>
              </a:r>
            </a:p>
          </p:txBody>
        </p:sp>
        <p:sp>
          <p:nvSpPr>
            <p:cNvPr id="72" name="文字方塊 71"/>
            <p:cNvSpPr txBox="1"/>
            <p:nvPr/>
          </p:nvSpPr>
          <p:spPr>
            <a:xfrm>
              <a:off x="728175" y="5708438"/>
              <a:ext cx="1210588" cy="400110"/>
            </a:xfrm>
            <a:prstGeom prst="rect">
              <a:avLst/>
            </a:prstGeom>
            <a:noFill/>
          </p:spPr>
          <p:txBody>
            <a:bodyPr wrap="none" rtlCol="0">
              <a:spAutoFit/>
            </a:bodyPr>
            <a:lstStyle/>
            <a:p>
              <a:r>
                <a:rPr kumimoji="1" lang="zh-TW" altLang="en-US" sz="2000" b="1">
                  <a:solidFill>
                    <a:srgbClr val="604878"/>
                  </a:solidFill>
                </a:rPr>
                <a:t>選擇性高</a:t>
              </a:r>
              <a:endParaRPr kumimoji="1" lang="zh-TW" altLang="en-US" sz="2000" b="1" dirty="0">
                <a:solidFill>
                  <a:srgbClr val="604878"/>
                </a:solidFill>
              </a:endParaRPr>
            </a:p>
          </p:txBody>
        </p:sp>
      </p:grpSp>
      <p:grpSp>
        <p:nvGrpSpPr>
          <p:cNvPr id="2485" name="群組 2484"/>
          <p:cNvGrpSpPr/>
          <p:nvPr/>
        </p:nvGrpSpPr>
        <p:grpSpPr>
          <a:xfrm>
            <a:off x="4748704" y="1146465"/>
            <a:ext cx="3812173" cy="3129006"/>
            <a:chOff x="4748704" y="1146465"/>
            <a:chExt cx="3812173" cy="3129006"/>
          </a:xfrm>
        </p:grpSpPr>
        <p:pic>
          <p:nvPicPr>
            <p:cNvPr id="76" name="圖片 7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32839" y="1146465"/>
              <a:ext cx="876407" cy="876407"/>
            </a:xfrm>
            <a:prstGeom prst="rect">
              <a:avLst/>
            </a:prstGeom>
          </p:spPr>
        </p:pic>
        <p:pic>
          <p:nvPicPr>
            <p:cNvPr id="77" name="圖片 7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032839" y="2614618"/>
              <a:ext cx="874800" cy="874800"/>
            </a:xfrm>
            <a:prstGeom prst="rect">
              <a:avLst/>
            </a:prstGeom>
          </p:spPr>
        </p:pic>
        <p:cxnSp>
          <p:nvCxnSpPr>
            <p:cNvPr id="79" name="直線接點 78"/>
            <p:cNvCxnSpPr/>
            <p:nvPr/>
          </p:nvCxnSpPr>
          <p:spPr>
            <a:xfrm>
              <a:off x="5909246" y="1584669"/>
              <a:ext cx="262939" cy="0"/>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cxnSp>
          <p:nvCxnSpPr>
            <p:cNvPr id="80" name="直線接點 79"/>
            <p:cNvCxnSpPr>
              <a:endCxn id="83" idx="1"/>
            </p:cNvCxnSpPr>
            <p:nvPr/>
          </p:nvCxnSpPr>
          <p:spPr>
            <a:xfrm flipV="1">
              <a:off x="5887719" y="2330567"/>
              <a:ext cx="233912" cy="803"/>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cxnSp>
          <p:nvCxnSpPr>
            <p:cNvPr id="81" name="直線接點 80"/>
            <p:cNvCxnSpPr/>
            <p:nvPr/>
          </p:nvCxnSpPr>
          <p:spPr>
            <a:xfrm>
              <a:off x="5909246" y="3052018"/>
              <a:ext cx="266400" cy="0"/>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pic>
          <p:nvPicPr>
            <p:cNvPr id="83" name="圖片 8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121631" y="1893167"/>
              <a:ext cx="874800" cy="874800"/>
            </a:xfrm>
            <a:prstGeom prst="rect">
              <a:avLst/>
            </a:prstGeom>
          </p:spPr>
        </p:pic>
        <p:sp>
          <p:nvSpPr>
            <p:cNvPr id="84" name="文字方塊 83"/>
            <p:cNvSpPr txBox="1"/>
            <p:nvPr/>
          </p:nvSpPr>
          <p:spPr>
            <a:xfrm>
              <a:off x="6121631" y="1424302"/>
              <a:ext cx="2236510" cy="400110"/>
            </a:xfrm>
            <a:prstGeom prst="rect">
              <a:avLst/>
            </a:prstGeom>
            <a:noFill/>
            <a:ln>
              <a:noFill/>
            </a:ln>
          </p:spPr>
          <p:txBody>
            <a:bodyPr wrap="none" rtlCol="0">
              <a:spAutoFit/>
            </a:bodyPr>
            <a:lstStyle/>
            <a:p>
              <a:r>
                <a:rPr kumimoji="1" lang="zh-TW" altLang="en-US" sz="2000" b="1" dirty="0">
                  <a:solidFill>
                    <a:srgbClr val="4DA07B"/>
                  </a:solidFill>
                </a:rPr>
                <a:t>開方參與，門檻低</a:t>
              </a:r>
            </a:p>
          </p:txBody>
        </p:sp>
        <p:sp>
          <p:nvSpPr>
            <p:cNvPr id="85" name="文字方塊 84"/>
            <p:cNvSpPr txBox="1"/>
            <p:nvPr/>
          </p:nvSpPr>
          <p:spPr>
            <a:xfrm>
              <a:off x="4748704" y="2130512"/>
              <a:ext cx="1210588" cy="400110"/>
            </a:xfrm>
            <a:prstGeom prst="rect">
              <a:avLst/>
            </a:prstGeom>
            <a:noFill/>
            <a:ln>
              <a:noFill/>
            </a:ln>
          </p:spPr>
          <p:txBody>
            <a:bodyPr wrap="none" rtlCol="0">
              <a:spAutoFit/>
            </a:bodyPr>
            <a:lstStyle/>
            <a:p>
              <a:r>
                <a:rPr kumimoji="1" lang="zh-TW" altLang="en-US" sz="2000" b="1" dirty="0">
                  <a:solidFill>
                    <a:srgbClr val="4DA07B"/>
                  </a:solidFill>
                </a:rPr>
                <a:t>市場擴大</a:t>
              </a:r>
            </a:p>
          </p:txBody>
        </p:sp>
        <p:sp>
          <p:nvSpPr>
            <p:cNvPr id="86" name="文字方塊 85"/>
            <p:cNvSpPr txBox="1"/>
            <p:nvPr/>
          </p:nvSpPr>
          <p:spPr>
            <a:xfrm>
              <a:off x="6167273" y="2877760"/>
              <a:ext cx="2393604" cy="400110"/>
            </a:xfrm>
            <a:prstGeom prst="rect">
              <a:avLst/>
            </a:prstGeom>
            <a:noFill/>
            <a:ln>
              <a:noFill/>
            </a:ln>
          </p:spPr>
          <p:txBody>
            <a:bodyPr wrap="none" rtlCol="0">
              <a:spAutoFit/>
            </a:bodyPr>
            <a:lstStyle/>
            <a:p>
              <a:r>
                <a:rPr kumimoji="1" lang="zh-TW" altLang="en-US" sz="2000" b="1" dirty="0">
                  <a:solidFill>
                    <a:srgbClr val="4DA07B"/>
                  </a:solidFill>
                </a:rPr>
                <a:t>趨勢預測</a:t>
              </a:r>
              <a:r>
                <a:rPr kumimoji="1" lang="en-US" altLang="zh-TW" sz="2000" b="1" dirty="0">
                  <a:solidFill>
                    <a:srgbClr val="4DA07B"/>
                  </a:solidFill>
                </a:rPr>
                <a:t>(</a:t>
              </a:r>
              <a:r>
                <a:rPr kumimoji="1" lang="zh-TW" altLang="en-US" sz="2000" b="1" dirty="0">
                  <a:solidFill>
                    <a:srgbClr val="4DA07B"/>
                  </a:solidFill>
                </a:rPr>
                <a:t>群眾智慧</a:t>
              </a:r>
              <a:r>
                <a:rPr kumimoji="1" lang="en-US" altLang="zh-TW" sz="2000" b="1" dirty="0">
                  <a:solidFill>
                    <a:srgbClr val="4DA07B"/>
                  </a:solidFill>
                </a:rPr>
                <a:t>)</a:t>
              </a:r>
              <a:endParaRPr kumimoji="1" lang="zh-TW" altLang="en-US" sz="2000" b="1" dirty="0">
                <a:solidFill>
                  <a:srgbClr val="4DA07B"/>
                </a:solidFill>
              </a:endParaRPr>
            </a:p>
          </p:txBody>
        </p:sp>
        <p:cxnSp>
          <p:nvCxnSpPr>
            <p:cNvPr id="78" name="直線接點 77"/>
            <p:cNvCxnSpPr/>
            <p:nvPr/>
          </p:nvCxnSpPr>
          <p:spPr>
            <a:xfrm>
              <a:off x="6046634" y="1146465"/>
              <a:ext cx="0" cy="3129006"/>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grpSp>
      <p:pic>
        <p:nvPicPr>
          <p:cNvPr id="2487" name="圖片 2486"/>
          <p:cNvPicPr>
            <a:picLocks noChangeAspect="1"/>
          </p:cNvPicPr>
          <p:nvPr/>
        </p:nvPicPr>
        <p:blipFill rotWithShape="1">
          <a:blip r:embed="rId12" cstate="print">
            <a:extLst>
              <a:ext uri="{28A0092B-C50C-407E-A947-70E740481C1C}">
                <a14:useLocalDpi xmlns:a14="http://schemas.microsoft.com/office/drawing/2010/main" val="0"/>
              </a:ext>
            </a:extLst>
          </a:blip>
          <a:srcRect l="-1449" t="10144" r="1449" b="-10144"/>
          <a:stretch/>
        </p:blipFill>
        <p:spPr>
          <a:xfrm>
            <a:off x="9131555" y="3442979"/>
            <a:ext cx="876407" cy="876407"/>
          </a:xfrm>
          <a:prstGeom prst="ellipse">
            <a:avLst/>
          </a:prstGeom>
          <a:ln w="28575">
            <a:solidFill>
              <a:srgbClr val="C19859"/>
            </a:solidFill>
          </a:ln>
        </p:spPr>
      </p:pic>
      <p:pic>
        <p:nvPicPr>
          <p:cNvPr id="2488" name="圖片 248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131555" y="4911132"/>
            <a:ext cx="874800" cy="874800"/>
          </a:xfrm>
          <a:prstGeom prst="rect">
            <a:avLst/>
          </a:prstGeom>
        </p:spPr>
      </p:pic>
      <p:cxnSp>
        <p:nvCxnSpPr>
          <p:cNvPr id="2489" name="直線接點 2488"/>
          <p:cNvCxnSpPr/>
          <p:nvPr/>
        </p:nvCxnSpPr>
        <p:spPr>
          <a:xfrm>
            <a:off x="10007962" y="3881183"/>
            <a:ext cx="262939" cy="0"/>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cxnSp>
        <p:nvCxnSpPr>
          <p:cNvPr id="2490" name="直線接點 2489"/>
          <p:cNvCxnSpPr/>
          <p:nvPr/>
        </p:nvCxnSpPr>
        <p:spPr>
          <a:xfrm flipV="1">
            <a:off x="9986435" y="4627081"/>
            <a:ext cx="233912" cy="803"/>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cxnSp>
        <p:nvCxnSpPr>
          <p:cNvPr id="2491" name="直線接點 2490"/>
          <p:cNvCxnSpPr/>
          <p:nvPr/>
        </p:nvCxnSpPr>
        <p:spPr>
          <a:xfrm>
            <a:off x="10007962" y="5348532"/>
            <a:ext cx="266400" cy="0"/>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pic>
        <p:nvPicPr>
          <p:cNvPr id="2492" name="圖片 249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194220" y="4184306"/>
            <a:ext cx="874800" cy="874800"/>
          </a:xfrm>
          <a:prstGeom prst="rect">
            <a:avLst/>
          </a:prstGeom>
        </p:spPr>
      </p:pic>
      <p:sp>
        <p:nvSpPr>
          <p:cNvPr id="2493" name="文字方塊 2492"/>
          <p:cNvSpPr txBox="1"/>
          <p:nvPr/>
        </p:nvSpPr>
        <p:spPr>
          <a:xfrm>
            <a:off x="10220347" y="3720816"/>
            <a:ext cx="1467068" cy="400110"/>
          </a:xfrm>
          <a:prstGeom prst="rect">
            <a:avLst/>
          </a:prstGeom>
          <a:noFill/>
          <a:ln>
            <a:noFill/>
          </a:ln>
        </p:spPr>
        <p:txBody>
          <a:bodyPr wrap="none" rtlCol="0">
            <a:spAutoFit/>
          </a:bodyPr>
          <a:lstStyle/>
          <a:p>
            <a:r>
              <a:rPr kumimoji="1" lang="zh-TW" altLang="en-US" sz="2000" b="1" dirty="0">
                <a:solidFill>
                  <a:srgbClr val="C19859"/>
                </a:solidFill>
              </a:rPr>
              <a:t>認同感提高</a:t>
            </a:r>
          </a:p>
        </p:txBody>
      </p:sp>
      <p:sp>
        <p:nvSpPr>
          <p:cNvPr id="2494" name="文字方塊 2493"/>
          <p:cNvSpPr txBox="1"/>
          <p:nvPr/>
        </p:nvSpPr>
        <p:spPr>
          <a:xfrm>
            <a:off x="8606120" y="4427026"/>
            <a:ext cx="1467068" cy="400110"/>
          </a:xfrm>
          <a:prstGeom prst="rect">
            <a:avLst/>
          </a:prstGeom>
          <a:noFill/>
          <a:ln>
            <a:noFill/>
          </a:ln>
        </p:spPr>
        <p:txBody>
          <a:bodyPr wrap="none" rtlCol="0">
            <a:spAutoFit/>
          </a:bodyPr>
          <a:lstStyle/>
          <a:p>
            <a:r>
              <a:rPr kumimoji="1" lang="zh-TW" altLang="en-US" sz="2000" b="1" dirty="0">
                <a:solidFill>
                  <a:srgbClr val="C19859"/>
                </a:solidFill>
              </a:rPr>
              <a:t>信任感增加</a:t>
            </a:r>
          </a:p>
        </p:txBody>
      </p:sp>
      <p:sp>
        <p:nvSpPr>
          <p:cNvPr id="2495" name="文字方塊 2494"/>
          <p:cNvSpPr txBox="1"/>
          <p:nvPr/>
        </p:nvSpPr>
        <p:spPr>
          <a:xfrm>
            <a:off x="10265989" y="5174274"/>
            <a:ext cx="1980029" cy="400110"/>
          </a:xfrm>
          <a:prstGeom prst="rect">
            <a:avLst/>
          </a:prstGeom>
          <a:noFill/>
          <a:ln>
            <a:noFill/>
          </a:ln>
        </p:spPr>
        <p:txBody>
          <a:bodyPr wrap="none" rtlCol="0">
            <a:spAutoFit/>
          </a:bodyPr>
          <a:lstStyle/>
          <a:p>
            <a:r>
              <a:rPr kumimoji="1" lang="zh-TW" altLang="en-US" sz="2000" b="1" dirty="0">
                <a:solidFill>
                  <a:srgbClr val="C19859"/>
                </a:solidFill>
              </a:rPr>
              <a:t>資訊擴散度上升</a:t>
            </a:r>
          </a:p>
        </p:txBody>
      </p:sp>
      <p:cxnSp>
        <p:nvCxnSpPr>
          <p:cNvPr id="2496" name="直線接點 2495"/>
          <p:cNvCxnSpPr/>
          <p:nvPr/>
        </p:nvCxnSpPr>
        <p:spPr>
          <a:xfrm>
            <a:off x="10145350" y="3310985"/>
            <a:ext cx="0" cy="3059685"/>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cxnSp>
        <p:nvCxnSpPr>
          <p:cNvPr id="54" name="直線接點 53"/>
          <p:cNvCxnSpPr/>
          <p:nvPr/>
        </p:nvCxnSpPr>
        <p:spPr>
          <a:xfrm flipV="1">
            <a:off x="5887719" y="3810117"/>
            <a:ext cx="233912" cy="803"/>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sp>
        <p:nvSpPr>
          <p:cNvPr id="57" name="文字方塊 56"/>
          <p:cNvSpPr txBox="1"/>
          <p:nvPr/>
        </p:nvSpPr>
        <p:spPr>
          <a:xfrm>
            <a:off x="4482004" y="3610062"/>
            <a:ext cx="1467068" cy="707886"/>
          </a:xfrm>
          <a:prstGeom prst="rect">
            <a:avLst/>
          </a:prstGeom>
          <a:noFill/>
          <a:ln>
            <a:noFill/>
          </a:ln>
        </p:spPr>
        <p:txBody>
          <a:bodyPr wrap="none" rtlCol="0">
            <a:spAutoFit/>
          </a:bodyPr>
          <a:lstStyle/>
          <a:p>
            <a:r>
              <a:rPr kumimoji="1" lang="zh-TW" altLang="en-US" sz="2000" b="1" dirty="0">
                <a:solidFill>
                  <a:srgbClr val="4DA07B"/>
                </a:solidFill>
              </a:rPr>
              <a:t>使用者生產</a:t>
            </a:r>
            <a:br>
              <a:rPr kumimoji="1" lang="en-US" altLang="zh-TW" sz="2000" b="1" dirty="0">
                <a:solidFill>
                  <a:srgbClr val="4DA07B"/>
                </a:solidFill>
              </a:rPr>
            </a:br>
            <a:r>
              <a:rPr kumimoji="1" lang="en-US" altLang="zh-TW" sz="2000" b="1" dirty="0">
                <a:solidFill>
                  <a:srgbClr val="4DA07B"/>
                </a:solidFill>
              </a:rPr>
              <a:t>(</a:t>
            </a:r>
            <a:r>
              <a:rPr kumimoji="1" lang="zh-TW" altLang="en-US" sz="2000" b="1" dirty="0">
                <a:solidFill>
                  <a:srgbClr val="4DA07B"/>
                </a:solidFill>
              </a:rPr>
              <a:t>群眾外包</a:t>
            </a:r>
            <a:r>
              <a:rPr kumimoji="1" lang="en-US" altLang="zh-TW" sz="2000" b="1" dirty="0">
                <a:solidFill>
                  <a:srgbClr val="4DA07B"/>
                </a:solidFill>
              </a:rPr>
              <a:t>)</a:t>
            </a:r>
            <a:endParaRPr kumimoji="1" lang="zh-TW" altLang="en-US" sz="2000" b="1" dirty="0">
              <a:solidFill>
                <a:srgbClr val="4DA07B"/>
              </a:solidFill>
            </a:endParaRPr>
          </a:p>
        </p:txBody>
      </p:sp>
      <p:pic>
        <p:nvPicPr>
          <p:cNvPr id="58" name="圖片 5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143541" y="3334169"/>
            <a:ext cx="832586" cy="876407"/>
          </a:xfrm>
          <a:prstGeom prst="ellipse">
            <a:avLst/>
          </a:prstGeom>
          <a:ln w="28575">
            <a:solidFill>
              <a:srgbClr val="4DA07B"/>
            </a:solidFill>
          </a:ln>
        </p:spPr>
      </p:pic>
      <p:cxnSp>
        <p:nvCxnSpPr>
          <p:cNvPr id="48" name="直線接點 47"/>
          <p:cNvCxnSpPr/>
          <p:nvPr/>
        </p:nvCxnSpPr>
        <p:spPr>
          <a:xfrm>
            <a:off x="9986435" y="6004108"/>
            <a:ext cx="266400" cy="0"/>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sp>
        <p:nvSpPr>
          <p:cNvPr id="50" name="文字方塊 49"/>
          <p:cNvSpPr txBox="1"/>
          <p:nvPr/>
        </p:nvSpPr>
        <p:spPr>
          <a:xfrm>
            <a:off x="8827278" y="5840856"/>
            <a:ext cx="1210588" cy="400110"/>
          </a:xfrm>
          <a:prstGeom prst="rect">
            <a:avLst/>
          </a:prstGeom>
          <a:noFill/>
          <a:ln>
            <a:noFill/>
          </a:ln>
        </p:spPr>
        <p:txBody>
          <a:bodyPr wrap="none" rtlCol="0">
            <a:spAutoFit/>
          </a:bodyPr>
          <a:lstStyle/>
          <a:p>
            <a:r>
              <a:rPr kumimoji="1" lang="zh-TW" altLang="en-US" sz="2000" b="1" dirty="0">
                <a:solidFill>
                  <a:srgbClr val="C19859"/>
                </a:solidFill>
              </a:rPr>
              <a:t>合作共享</a:t>
            </a:r>
          </a:p>
        </p:txBody>
      </p:sp>
      <p:pic>
        <p:nvPicPr>
          <p:cNvPr id="53" name="圖片 5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252835" y="5588239"/>
            <a:ext cx="809492" cy="804204"/>
          </a:xfrm>
          <a:prstGeom prst="ellipse">
            <a:avLst/>
          </a:prstGeom>
          <a:ln w="28575">
            <a:solidFill>
              <a:srgbClr val="C19859"/>
            </a:solidFill>
          </a:ln>
        </p:spPr>
      </p:pic>
    </p:spTree>
    <p:extLst>
      <p:ext uri="{BB962C8B-B14F-4D97-AF65-F5344CB8AC3E}">
        <p14:creationId xmlns:p14="http://schemas.microsoft.com/office/powerpoint/2010/main" val="298635848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a:t>傳統金融行業 </a:t>
            </a:r>
            <a:r>
              <a:rPr kumimoji="1" lang="en-US" altLang="zh-TW" sz="3600" dirty="0"/>
              <a:t>v.</a:t>
            </a:r>
            <a:r>
              <a:rPr kumimoji="1" lang="zh-TW" altLang="en-US" sz="3600" dirty="0"/>
              <a:t> 互聯網金融</a:t>
            </a:r>
          </a:p>
        </p:txBody>
      </p:sp>
      <p:graphicFrame>
        <p:nvGraphicFramePr>
          <p:cNvPr id="7" name="內容版面配置區 6"/>
          <p:cNvGraphicFramePr>
            <a:graphicFrameLocks noGrp="1"/>
          </p:cNvGraphicFramePr>
          <p:nvPr>
            <p:ph idx="1"/>
          </p:nvPr>
        </p:nvGraphicFramePr>
        <p:xfrm>
          <a:off x="612775" y="1474788"/>
          <a:ext cx="11001376" cy="4716464"/>
        </p:xfrm>
        <a:graphic>
          <a:graphicData uri="http://schemas.openxmlformats.org/drawingml/2006/table">
            <a:tbl>
              <a:tblPr firstRow="1" bandRow="1">
                <a:tableStyleId>{5C22544A-7EE6-4342-B048-85BDC9FD1C3A}</a:tableStyleId>
              </a:tblPr>
              <a:tblGrid>
                <a:gridCol w="2260600">
                  <a:extLst>
                    <a:ext uri="{9D8B030D-6E8A-4147-A177-3AD203B41FA5}">
                      <a16:colId xmlns:a16="http://schemas.microsoft.com/office/drawing/2014/main" val="20000"/>
                    </a:ext>
                  </a:extLst>
                </a:gridCol>
                <a:gridCol w="4370388">
                  <a:extLst>
                    <a:ext uri="{9D8B030D-6E8A-4147-A177-3AD203B41FA5}">
                      <a16:colId xmlns:a16="http://schemas.microsoft.com/office/drawing/2014/main" val="20001"/>
                    </a:ext>
                  </a:extLst>
                </a:gridCol>
                <a:gridCol w="4370388">
                  <a:extLst>
                    <a:ext uri="{9D8B030D-6E8A-4147-A177-3AD203B41FA5}">
                      <a16:colId xmlns:a16="http://schemas.microsoft.com/office/drawing/2014/main" val="20002"/>
                    </a:ext>
                  </a:extLst>
                </a:gridCol>
              </a:tblGrid>
              <a:tr h="589558">
                <a:tc>
                  <a:txBody>
                    <a:bodyPr/>
                    <a:lstStyle/>
                    <a:p>
                      <a:endParaRPr lang="zh-TW" altLang="en-US" dirty="0"/>
                    </a:p>
                  </a:txBody>
                  <a:tcPr anchor="ctr"/>
                </a:tc>
                <a:tc>
                  <a:txBody>
                    <a:bodyPr/>
                    <a:lstStyle/>
                    <a:p>
                      <a:pPr algn="ctr"/>
                      <a:r>
                        <a:rPr lang="zh-TW" altLang="en-US" dirty="0"/>
                        <a:t>傳統金融行業</a:t>
                      </a:r>
                    </a:p>
                  </a:txBody>
                  <a:tcPr anchor="ctr"/>
                </a:tc>
                <a:tc>
                  <a:txBody>
                    <a:bodyPr/>
                    <a:lstStyle/>
                    <a:p>
                      <a:pPr algn="ctr"/>
                      <a:r>
                        <a:rPr lang="zh-TW" altLang="en-US" dirty="0"/>
                        <a:t>互聯網金融</a:t>
                      </a:r>
                    </a:p>
                  </a:txBody>
                  <a:tcPr anchor="ctr"/>
                </a:tc>
                <a:extLst>
                  <a:ext uri="{0D108BD9-81ED-4DB2-BD59-A6C34878D82A}">
                    <a16:rowId xmlns:a16="http://schemas.microsoft.com/office/drawing/2014/main" val="10000"/>
                  </a:ext>
                </a:extLst>
              </a:tr>
              <a:tr h="589558">
                <a:tc>
                  <a:txBody>
                    <a:bodyPr/>
                    <a:lstStyle/>
                    <a:p>
                      <a:pPr algn="r"/>
                      <a:r>
                        <a:rPr lang="zh-TW" altLang="en-US" dirty="0"/>
                        <a:t>經營出發點</a:t>
                      </a:r>
                    </a:p>
                  </a:txBody>
                  <a:tcPr anchor="ctr"/>
                </a:tc>
                <a:tc>
                  <a:txBody>
                    <a:bodyPr/>
                    <a:lstStyle/>
                    <a:p>
                      <a:pPr algn="ctr"/>
                      <a:r>
                        <a:rPr lang="zh-TW" altLang="en-US" dirty="0"/>
                        <a:t>以營利為導向</a:t>
                      </a:r>
                    </a:p>
                  </a:txBody>
                  <a:tcPr anchor="ctr"/>
                </a:tc>
                <a:tc>
                  <a:txBody>
                    <a:bodyPr/>
                    <a:lstStyle/>
                    <a:p>
                      <a:pPr algn="ctr"/>
                      <a:r>
                        <a:rPr lang="zh-TW" altLang="en-US" dirty="0"/>
                        <a:t>以顧客為導向</a:t>
                      </a:r>
                    </a:p>
                  </a:txBody>
                  <a:tcPr anchor="ctr"/>
                </a:tc>
                <a:extLst>
                  <a:ext uri="{0D108BD9-81ED-4DB2-BD59-A6C34878D82A}">
                    <a16:rowId xmlns:a16="http://schemas.microsoft.com/office/drawing/2014/main" val="10001"/>
                  </a:ext>
                </a:extLst>
              </a:tr>
              <a:tr h="589558">
                <a:tc>
                  <a:txBody>
                    <a:bodyPr/>
                    <a:lstStyle/>
                    <a:p>
                      <a:pPr algn="r"/>
                      <a:r>
                        <a:rPr lang="zh-TW" altLang="en-US" dirty="0"/>
                        <a:t>客戶體驗</a:t>
                      </a:r>
                    </a:p>
                  </a:txBody>
                  <a:tcPr anchor="ctr"/>
                </a:tc>
                <a:tc>
                  <a:txBody>
                    <a:bodyPr/>
                    <a:lstStyle/>
                    <a:p>
                      <a:pPr algn="ctr"/>
                      <a:r>
                        <a:rPr lang="zh-TW" altLang="en-US" dirty="0"/>
                        <a:t>穩健安全</a:t>
                      </a:r>
                    </a:p>
                  </a:txBody>
                  <a:tcPr anchor="ctr"/>
                </a:tc>
                <a:tc>
                  <a:txBody>
                    <a:bodyPr/>
                    <a:lstStyle/>
                    <a:p>
                      <a:pPr algn="ctr"/>
                      <a:r>
                        <a:rPr lang="zh-TW" altLang="en-US" dirty="0"/>
                        <a:t>開放便捷</a:t>
                      </a:r>
                    </a:p>
                  </a:txBody>
                  <a:tcPr anchor="ctr"/>
                </a:tc>
                <a:extLst>
                  <a:ext uri="{0D108BD9-81ED-4DB2-BD59-A6C34878D82A}">
                    <a16:rowId xmlns:a16="http://schemas.microsoft.com/office/drawing/2014/main" val="10002"/>
                  </a:ext>
                </a:extLst>
              </a:tr>
              <a:tr h="589558">
                <a:tc>
                  <a:txBody>
                    <a:bodyPr/>
                    <a:lstStyle/>
                    <a:p>
                      <a:pPr algn="r"/>
                      <a:r>
                        <a:rPr lang="zh-TW" altLang="en-US" dirty="0"/>
                        <a:t>交易金額</a:t>
                      </a:r>
                    </a:p>
                  </a:txBody>
                  <a:tcPr anchor="ctr"/>
                </a:tc>
                <a:tc>
                  <a:txBody>
                    <a:bodyPr/>
                    <a:lstStyle/>
                    <a:p>
                      <a:pPr algn="ctr"/>
                      <a:r>
                        <a:rPr lang="zh-TW" altLang="en-US" dirty="0"/>
                        <a:t>大額少次</a:t>
                      </a:r>
                    </a:p>
                  </a:txBody>
                  <a:tcPr anchor="ctr"/>
                </a:tc>
                <a:tc>
                  <a:txBody>
                    <a:bodyPr/>
                    <a:lstStyle/>
                    <a:p>
                      <a:pPr algn="ctr"/>
                      <a:r>
                        <a:rPr lang="zh-TW" altLang="en-US" dirty="0"/>
                        <a:t>少額多次</a:t>
                      </a:r>
                    </a:p>
                  </a:txBody>
                  <a:tcPr anchor="ctr"/>
                </a:tc>
                <a:extLst>
                  <a:ext uri="{0D108BD9-81ED-4DB2-BD59-A6C34878D82A}">
                    <a16:rowId xmlns:a16="http://schemas.microsoft.com/office/drawing/2014/main" val="10003"/>
                  </a:ext>
                </a:extLst>
              </a:tr>
              <a:tr h="589558">
                <a:tc>
                  <a:txBody>
                    <a:bodyPr/>
                    <a:lstStyle/>
                    <a:p>
                      <a:pPr algn="r"/>
                      <a:r>
                        <a:rPr lang="zh-TW" altLang="en-US" dirty="0"/>
                        <a:t>價格策略</a:t>
                      </a:r>
                    </a:p>
                  </a:txBody>
                  <a:tcPr anchor="ctr"/>
                </a:tc>
                <a:tc>
                  <a:txBody>
                    <a:bodyPr/>
                    <a:lstStyle/>
                    <a:p>
                      <a:pPr algn="ctr"/>
                      <a:r>
                        <a:rPr lang="zh-TW" altLang="en-US" dirty="0"/>
                        <a:t>高</a:t>
                      </a:r>
                    </a:p>
                  </a:txBody>
                  <a:tcPr anchor="ctr"/>
                </a:tc>
                <a:tc>
                  <a:txBody>
                    <a:bodyPr/>
                    <a:lstStyle/>
                    <a:p>
                      <a:pPr algn="ctr"/>
                      <a:r>
                        <a:rPr lang="zh-TW" altLang="en-US" dirty="0"/>
                        <a:t>低</a:t>
                      </a:r>
                    </a:p>
                  </a:txBody>
                  <a:tcPr anchor="ctr"/>
                </a:tc>
                <a:extLst>
                  <a:ext uri="{0D108BD9-81ED-4DB2-BD59-A6C34878D82A}">
                    <a16:rowId xmlns:a16="http://schemas.microsoft.com/office/drawing/2014/main" val="10004"/>
                  </a:ext>
                </a:extLst>
              </a:tr>
              <a:tr h="589558">
                <a:tc>
                  <a:txBody>
                    <a:bodyPr/>
                    <a:lstStyle/>
                    <a:p>
                      <a:pPr algn="r"/>
                      <a:r>
                        <a:rPr lang="zh-TW" altLang="en-US" dirty="0"/>
                        <a:t>服務中介</a:t>
                      </a:r>
                    </a:p>
                  </a:txBody>
                  <a:tcPr anchor="ctr"/>
                </a:tc>
                <a:tc>
                  <a:txBody>
                    <a:bodyPr/>
                    <a:lstStyle/>
                    <a:p>
                      <a:pPr algn="ctr"/>
                      <a:r>
                        <a:rPr lang="zh-TW" altLang="en-US" dirty="0"/>
                        <a:t>中介化</a:t>
                      </a:r>
                    </a:p>
                  </a:txBody>
                  <a:tcPr anchor="ctr"/>
                </a:tc>
                <a:tc>
                  <a:txBody>
                    <a:bodyPr/>
                    <a:lstStyle/>
                    <a:p>
                      <a:pPr algn="ctr"/>
                      <a:r>
                        <a:rPr lang="zh-TW" altLang="en-US" dirty="0"/>
                        <a:t>去中介化</a:t>
                      </a:r>
                    </a:p>
                  </a:txBody>
                  <a:tcPr anchor="ctr"/>
                </a:tc>
                <a:extLst>
                  <a:ext uri="{0D108BD9-81ED-4DB2-BD59-A6C34878D82A}">
                    <a16:rowId xmlns:a16="http://schemas.microsoft.com/office/drawing/2014/main" val="10005"/>
                  </a:ext>
                </a:extLst>
              </a:tr>
              <a:tr h="589558">
                <a:tc>
                  <a:txBody>
                    <a:bodyPr/>
                    <a:lstStyle/>
                    <a:p>
                      <a:pPr algn="r"/>
                      <a:r>
                        <a:rPr lang="zh-TW" altLang="en-US" dirty="0"/>
                        <a:t>經營穩定性</a:t>
                      </a:r>
                    </a:p>
                  </a:txBody>
                  <a:tcPr anchor="ctr"/>
                </a:tc>
                <a:tc>
                  <a:txBody>
                    <a:bodyPr/>
                    <a:lstStyle/>
                    <a:p>
                      <a:pPr algn="ctr"/>
                      <a:r>
                        <a:rPr lang="zh-TW" altLang="en-US" dirty="0"/>
                        <a:t>高，但難以創新</a:t>
                      </a:r>
                    </a:p>
                  </a:txBody>
                  <a:tcPr anchor="ctr"/>
                </a:tc>
                <a:tc>
                  <a:txBody>
                    <a:bodyPr/>
                    <a:lstStyle/>
                    <a:p>
                      <a:pPr algn="ctr"/>
                      <a:r>
                        <a:rPr lang="zh-TW" altLang="en-US" dirty="0"/>
                        <a:t>低，容易變革潛力無窮</a:t>
                      </a:r>
                    </a:p>
                  </a:txBody>
                  <a:tcPr anchor="ctr"/>
                </a:tc>
                <a:extLst>
                  <a:ext uri="{0D108BD9-81ED-4DB2-BD59-A6C34878D82A}">
                    <a16:rowId xmlns:a16="http://schemas.microsoft.com/office/drawing/2014/main" val="10006"/>
                  </a:ext>
                </a:extLst>
              </a:tr>
              <a:tr h="589558">
                <a:tc>
                  <a:txBody>
                    <a:bodyPr/>
                    <a:lstStyle/>
                    <a:p>
                      <a:pPr algn="r"/>
                      <a:r>
                        <a:rPr lang="zh-TW" altLang="en-US" dirty="0"/>
                        <a:t>監管理念</a:t>
                      </a:r>
                    </a:p>
                  </a:txBody>
                  <a:tcPr anchor="ctr"/>
                </a:tc>
                <a:tc>
                  <a:txBody>
                    <a:bodyPr/>
                    <a:lstStyle/>
                    <a:p>
                      <a:pPr algn="ctr"/>
                      <a:r>
                        <a:rPr lang="zh-TW" altLang="en-US" dirty="0"/>
                        <a:t>強調管理與控制</a:t>
                      </a:r>
                    </a:p>
                  </a:txBody>
                  <a:tcPr anchor="ctr"/>
                </a:tc>
                <a:tc>
                  <a:txBody>
                    <a:bodyPr/>
                    <a:lstStyle/>
                    <a:p>
                      <a:pPr algn="ctr"/>
                      <a:r>
                        <a:rPr lang="zh-TW" altLang="en-US" dirty="0"/>
                        <a:t>崇尚自由</a:t>
                      </a:r>
                    </a:p>
                  </a:txBody>
                  <a:tcPr anchor="ctr"/>
                </a:tc>
                <a:extLst>
                  <a:ext uri="{0D108BD9-81ED-4DB2-BD59-A6C34878D82A}">
                    <a16:rowId xmlns:a16="http://schemas.microsoft.com/office/drawing/2014/main" val="10007"/>
                  </a:ext>
                </a:extLst>
              </a:tr>
            </a:tbl>
          </a:graphicData>
        </a:graphic>
      </p:graphicFrame>
      <p:sp>
        <p:nvSpPr>
          <p:cNvPr id="4" name="頁尾版面配置區 3"/>
          <p:cNvSpPr>
            <a:spLocks noGrp="1"/>
          </p:cNvSpPr>
          <p:nvPr>
            <p:ph type="ftr" sz="quarter" idx="11"/>
          </p:nvPr>
        </p:nvSpPr>
        <p:spPr/>
        <p:txBody>
          <a:bodyPr/>
          <a:lstStyle/>
          <a:p>
            <a:r>
              <a:rPr lang="en-US" altLang="zh-TW" dirty="0"/>
              <a:t>《 2017</a:t>
            </a:r>
            <a:r>
              <a:rPr lang="zh-TW" altLang="en-US" dirty="0"/>
              <a:t>數位金融</a:t>
            </a:r>
            <a:r>
              <a:rPr lang="en-US" altLang="zh-TW" dirty="0"/>
              <a:t>》                                                                                                                                             </a:t>
            </a:r>
            <a:r>
              <a:rPr lang="zh-TW" altLang="en-US" dirty="0"/>
              <a:t>	</a:t>
            </a:r>
            <a:r>
              <a:rPr lang="en-US" altLang="zh-TW" dirty="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71</a:t>
            </a:fld>
            <a:endParaRPr lang="zh-TW" altLang="en-US" dirty="0"/>
          </a:p>
        </p:txBody>
      </p:sp>
      <p:grpSp>
        <p:nvGrpSpPr>
          <p:cNvPr id="10" name="群組 9"/>
          <p:cNvGrpSpPr/>
          <p:nvPr/>
        </p:nvGrpSpPr>
        <p:grpSpPr>
          <a:xfrm>
            <a:off x="5982839" y="3957116"/>
            <a:ext cx="2317884" cy="1719782"/>
            <a:chOff x="9618214" y="1210741"/>
            <a:chExt cx="2317884" cy="1719782"/>
          </a:xfrm>
        </p:grpSpPr>
        <p:pic>
          <p:nvPicPr>
            <p:cNvPr id="8" name="圖片 7"/>
            <p:cNvPicPr>
              <a:picLocks noChangeAspect="1"/>
            </p:cNvPicPr>
            <p:nvPr/>
          </p:nvPicPr>
          <p:blipFill>
            <a:blip r:embed="rId2">
              <a:clrChange>
                <a:clrFrom>
                  <a:srgbClr val="FBFBFB"/>
                </a:clrFrom>
                <a:clrTo>
                  <a:srgbClr val="FBFBFB">
                    <a:alpha val="0"/>
                  </a:srgbClr>
                </a:clrTo>
              </a:clrChange>
              <a:extLst>
                <a:ext uri="{28A0092B-C50C-407E-A947-70E740481C1C}">
                  <a14:useLocalDpi xmlns:a14="http://schemas.microsoft.com/office/drawing/2010/main" val="0"/>
                </a:ext>
              </a:extLst>
            </a:blip>
            <a:stretch>
              <a:fillRect/>
            </a:stretch>
          </p:blipFill>
          <p:spPr>
            <a:xfrm>
              <a:off x="9618214" y="1210741"/>
              <a:ext cx="1108284" cy="1303493"/>
            </a:xfrm>
            <a:prstGeom prst="rect">
              <a:avLst/>
            </a:prstGeom>
          </p:spPr>
        </p:pic>
        <p:pic>
          <p:nvPicPr>
            <p:cNvPr id="9" name="圖片 8"/>
            <p:cNvPicPr>
              <a:picLocks noChangeAspect="1"/>
            </p:cNvPicPr>
            <p:nvPr/>
          </p:nvPicPr>
          <p:blipFill>
            <a:blip r:embed="rId3">
              <a:clrChange>
                <a:clrFrom>
                  <a:srgbClr val="FBFBFB"/>
                </a:clrFrom>
                <a:clrTo>
                  <a:srgbClr val="FBFBFB">
                    <a:alpha val="0"/>
                  </a:srgbClr>
                </a:clrTo>
              </a:clrChange>
              <a:extLst>
                <a:ext uri="{28A0092B-C50C-407E-A947-70E740481C1C}">
                  <a14:useLocalDpi xmlns:a14="http://schemas.microsoft.com/office/drawing/2010/main" val="0"/>
                </a:ext>
              </a:extLst>
            </a:blip>
            <a:stretch>
              <a:fillRect/>
            </a:stretch>
          </p:blipFill>
          <p:spPr>
            <a:xfrm>
              <a:off x="10726498" y="1615740"/>
              <a:ext cx="1209600" cy="1314783"/>
            </a:xfrm>
            <a:prstGeom prst="rect">
              <a:avLst/>
            </a:prstGeom>
          </p:spPr>
        </p:pic>
      </p:grpSp>
      <p:grpSp>
        <p:nvGrpSpPr>
          <p:cNvPr id="11" name="群組 10"/>
          <p:cNvGrpSpPr/>
          <p:nvPr/>
        </p:nvGrpSpPr>
        <p:grpSpPr>
          <a:xfrm>
            <a:off x="3034504" y="2696755"/>
            <a:ext cx="1391162" cy="1479408"/>
            <a:chOff x="2320042" y="4194026"/>
            <a:chExt cx="1249588" cy="1328854"/>
          </a:xfrm>
        </p:grpSpPr>
        <p:pic>
          <p:nvPicPr>
            <p:cNvPr id="12" name="圖片 11"/>
            <p:cNvPicPr>
              <a:picLocks noChangeAspect="1"/>
            </p:cNvPicPr>
            <p:nvPr/>
          </p:nvPicPr>
          <p:blipFill rotWithShape="1">
            <a:blip r:embed="rId4">
              <a:extLst>
                <a:ext uri="{28A0092B-C50C-407E-A947-70E740481C1C}">
                  <a14:useLocalDpi xmlns:a14="http://schemas.microsoft.com/office/drawing/2010/main" val="0"/>
                </a:ext>
              </a:extLst>
            </a:blip>
            <a:srcRect l="6493" t="35709" r="68060" b="38845"/>
            <a:stretch/>
          </p:blipFill>
          <p:spPr>
            <a:xfrm>
              <a:off x="2515139" y="4468389"/>
              <a:ext cx="1054491" cy="1054491"/>
            </a:xfrm>
            <a:prstGeom prst="ellipse">
              <a:avLst/>
            </a:prstGeom>
          </p:spPr>
        </p:pic>
        <p:pic>
          <p:nvPicPr>
            <p:cNvPr id="13" name="圖片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20042" y="4194026"/>
              <a:ext cx="691904" cy="548727"/>
            </a:xfrm>
            <a:prstGeom prst="rect">
              <a:avLst/>
            </a:prstGeom>
          </p:spPr>
        </p:pic>
      </p:grpSp>
      <p:grpSp>
        <p:nvGrpSpPr>
          <p:cNvPr id="14" name="群組 13"/>
          <p:cNvGrpSpPr/>
          <p:nvPr/>
        </p:nvGrpSpPr>
        <p:grpSpPr>
          <a:xfrm>
            <a:off x="10038848" y="2680165"/>
            <a:ext cx="1437622" cy="1512588"/>
            <a:chOff x="4127316" y="4195740"/>
            <a:chExt cx="1257899" cy="1323494"/>
          </a:xfrm>
        </p:grpSpPr>
        <p:pic>
          <p:nvPicPr>
            <p:cNvPr id="15" name="圖片 14"/>
            <p:cNvPicPr>
              <a:picLocks noChangeAspect="1"/>
            </p:cNvPicPr>
            <p:nvPr/>
          </p:nvPicPr>
          <p:blipFill rotWithShape="1">
            <a:blip r:embed="rId4">
              <a:extLst>
                <a:ext uri="{28A0092B-C50C-407E-A947-70E740481C1C}">
                  <a14:useLocalDpi xmlns:a14="http://schemas.microsoft.com/office/drawing/2010/main" val="0"/>
                </a:ext>
              </a:extLst>
            </a:blip>
            <a:srcRect l="7875" t="66141" r="69137" b="10131"/>
            <a:stretch/>
          </p:blipFill>
          <p:spPr>
            <a:xfrm>
              <a:off x="4366368" y="4467615"/>
              <a:ext cx="1018847" cy="1051619"/>
            </a:xfrm>
            <a:prstGeom prst="ellipse">
              <a:avLst/>
            </a:prstGeom>
          </p:spPr>
        </p:pic>
        <p:pic>
          <p:nvPicPr>
            <p:cNvPr id="16" name="圖片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27316" y="4195740"/>
              <a:ext cx="748476" cy="748476"/>
            </a:xfrm>
            <a:prstGeom prst="rect">
              <a:avLst/>
            </a:prstGeom>
          </p:spPr>
        </p:pic>
      </p:grpSp>
      <p:pic>
        <p:nvPicPr>
          <p:cNvPr id="17" name="圖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69120" y="2229766"/>
            <a:ext cx="1464318" cy="1464318"/>
          </a:xfrm>
          <a:prstGeom prst="rect">
            <a:avLst/>
          </a:prstGeom>
        </p:spPr>
      </p:pic>
      <p:pic>
        <p:nvPicPr>
          <p:cNvPr id="18" name="圖片 17"/>
          <p:cNvPicPr>
            <a:picLocks noChangeAspect="1"/>
          </p:cNvPicPr>
          <p:nvPr/>
        </p:nvPicPr>
        <p:blipFill rotWithShape="1">
          <a:blip r:embed="rId8" cstate="print">
            <a:duotone>
              <a:schemeClr val="accent4">
                <a:shade val="45000"/>
                <a:satMod val="135000"/>
              </a:schemeClr>
              <a:prstClr val="white"/>
            </a:duotone>
            <a:extLst>
              <a:ext uri="{28A0092B-C50C-407E-A947-70E740481C1C}">
                <a14:useLocalDpi xmlns:a14="http://schemas.microsoft.com/office/drawing/2010/main" val="0"/>
              </a:ext>
            </a:extLst>
          </a:blip>
          <a:srcRect l="-1" t="27297" r="-233" b="26755"/>
          <a:stretch/>
        </p:blipFill>
        <p:spPr>
          <a:xfrm>
            <a:off x="7694527" y="2721453"/>
            <a:ext cx="1120683" cy="513734"/>
          </a:xfrm>
          <a:prstGeom prst="rect">
            <a:avLst/>
          </a:prstGeom>
        </p:spPr>
      </p:pic>
    </p:spTree>
    <p:extLst>
      <p:ext uri="{BB962C8B-B14F-4D97-AF65-F5344CB8AC3E}">
        <p14:creationId xmlns:p14="http://schemas.microsoft.com/office/powerpoint/2010/main" val="394941919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365126"/>
            <a:ext cx="11002297" cy="954856"/>
          </a:xfrm>
        </p:spPr>
        <p:txBody>
          <a:bodyPr/>
          <a:lstStyle/>
          <a:p>
            <a:r>
              <a:rPr lang="zh-TW" altLang="en-US" dirty="0"/>
              <a:t>金融科技對於銀行業務帶來的影響</a:t>
            </a:r>
          </a:p>
        </p:txBody>
      </p:sp>
      <p:graphicFrame>
        <p:nvGraphicFramePr>
          <p:cNvPr id="7" name="內容版面配置區 6"/>
          <p:cNvGraphicFramePr>
            <a:graphicFrameLocks noGrp="1"/>
          </p:cNvGraphicFramePr>
          <p:nvPr>
            <p:ph idx="1"/>
          </p:nvPr>
        </p:nvGraphicFramePr>
        <p:xfrm>
          <a:off x="1213698" y="1457010"/>
          <a:ext cx="9764602" cy="4291094"/>
        </p:xfrm>
        <a:graphic>
          <a:graphicData uri="http://schemas.openxmlformats.org/drawingml/2006/table">
            <a:tbl>
              <a:tblPr firstRow="1" firstCol="1" bandRow="1">
                <a:tableStyleId>{0660B408-B3CF-4A94-85FC-2B1E0A45F4A2}</a:tableStyleId>
              </a:tblPr>
              <a:tblGrid>
                <a:gridCol w="2768377">
                  <a:extLst>
                    <a:ext uri="{9D8B030D-6E8A-4147-A177-3AD203B41FA5}">
                      <a16:colId xmlns:a16="http://schemas.microsoft.com/office/drawing/2014/main" val="160394787"/>
                    </a:ext>
                  </a:extLst>
                </a:gridCol>
                <a:gridCol w="3540642">
                  <a:extLst>
                    <a:ext uri="{9D8B030D-6E8A-4147-A177-3AD203B41FA5}">
                      <a16:colId xmlns:a16="http://schemas.microsoft.com/office/drawing/2014/main" val="3381692483"/>
                    </a:ext>
                  </a:extLst>
                </a:gridCol>
                <a:gridCol w="3455583">
                  <a:extLst>
                    <a:ext uri="{9D8B030D-6E8A-4147-A177-3AD203B41FA5}">
                      <a16:colId xmlns:a16="http://schemas.microsoft.com/office/drawing/2014/main" val="455549855"/>
                    </a:ext>
                  </a:extLst>
                </a:gridCol>
              </a:tblGrid>
              <a:tr h="603014">
                <a:tc>
                  <a:txBody>
                    <a:bodyPr/>
                    <a:lstStyle/>
                    <a:p>
                      <a:r>
                        <a:rPr lang="zh-TW" altLang="en-US" sz="2400" dirty="0"/>
                        <a:t>業務內容</a:t>
                      </a:r>
                    </a:p>
                  </a:txBody>
                  <a:tcPr/>
                </a:tc>
                <a:tc>
                  <a:txBody>
                    <a:bodyPr/>
                    <a:lstStyle/>
                    <a:p>
                      <a:r>
                        <a:rPr lang="zh-TW" altLang="en-US" sz="2400" dirty="0"/>
                        <a:t>壓力</a:t>
                      </a:r>
                    </a:p>
                  </a:txBody>
                  <a:tcPr/>
                </a:tc>
                <a:tc>
                  <a:txBody>
                    <a:bodyPr/>
                    <a:lstStyle/>
                    <a:p>
                      <a:r>
                        <a:rPr lang="zh-TW" altLang="en-US" sz="2400" dirty="0"/>
                        <a:t>變革</a:t>
                      </a:r>
                    </a:p>
                  </a:txBody>
                  <a:tcPr/>
                </a:tc>
                <a:extLst>
                  <a:ext uri="{0D108BD9-81ED-4DB2-BD59-A6C34878D82A}">
                    <a16:rowId xmlns:a16="http://schemas.microsoft.com/office/drawing/2014/main" val="2859498282"/>
                  </a:ext>
                </a:extLst>
              </a:tr>
              <a:tr h="370840">
                <a:tc>
                  <a:txBody>
                    <a:bodyPr/>
                    <a:lstStyle/>
                    <a:p>
                      <a:r>
                        <a:rPr lang="zh-TW" altLang="en-US" sz="2400" dirty="0"/>
                        <a:t>支付</a:t>
                      </a:r>
                    </a:p>
                  </a:txBody>
                  <a:tcPr/>
                </a:tc>
                <a:tc>
                  <a:txBody>
                    <a:bodyPr/>
                    <a:lstStyle/>
                    <a:p>
                      <a:r>
                        <a:rPr lang="zh-TW" altLang="en-US" sz="2000" dirty="0"/>
                        <a:t>新興支付方法的出現</a:t>
                      </a:r>
                    </a:p>
                  </a:txBody>
                  <a:tcPr/>
                </a:tc>
                <a:tc>
                  <a:txBody>
                    <a:bodyPr/>
                    <a:lstStyle/>
                    <a:p>
                      <a:r>
                        <a:rPr lang="zh-TW" altLang="en-US" sz="2000" dirty="0"/>
                        <a:t>第三方支付</a:t>
                      </a:r>
                      <a:endParaRPr lang="en-US" altLang="zh-TW" sz="2000" dirty="0"/>
                    </a:p>
                    <a:p>
                      <a:r>
                        <a:rPr lang="zh-TW" altLang="en-US" sz="2000" dirty="0"/>
                        <a:t>行動支付</a:t>
                      </a:r>
                      <a:endParaRPr lang="en-US" altLang="zh-TW" sz="2000" dirty="0"/>
                    </a:p>
                  </a:txBody>
                  <a:tcPr/>
                </a:tc>
                <a:extLst>
                  <a:ext uri="{0D108BD9-81ED-4DB2-BD59-A6C34878D82A}">
                    <a16:rowId xmlns:a16="http://schemas.microsoft.com/office/drawing/2014/main" val="1949004611"/>
                  </a:ext>
                </a:extLst>
              </a:tr>
              <a:tr h="370840">
                <a:tc>
                  <a:txBody>
                    <a:bodyPr/>
                    <a:lstStyle/>
                    <a:p>
                      <a:r>
                        <a:rPr lang="zh-TW" altLang="en-US" sz="2400" dirty="0"/>
                        <a:t>保險</a:t>
                      </a:r>
                    </a:p>
                  </a:txBody>
                  <a:tcPr/>
                </a:tc>
                <a:tc>
                  <a:txBody>
                    <a:bodyPr/>
                    <a:lstStyle/>
                    <a:p>
                      <a:r>
                        <a:rPr lang="zh-TW" altLang="en-US" sz="2000" dirty="0"/>
                        <a:t>多渠道出現</a:t>
                      </a:r>
                    </a:p>
                  </a:txBody>
                  <a:tcPr/>
                </a:tc>
                <a:tc>
                  <a:txBody>
                    <a:bodyPr/>
                    <a:lstStyle/>
                    <a:p>
                      <a:r>
                        <a:rPr lang="zh-TW" altLang="en-US" sz="2000" dirty="0"/>
                        <a:t>網路信用評等</a:t>
                      </a:r>
                      <a:endParaRPr lang="en-US" altLang="zh-TW" sz="2000" dirty="0"/>
                    </a:p>
                    <a:p>
                      <a:r>
                        <a:rPr lang="en-US" altLang="zh-TW" sz="2000" dirty="0"/>
                        <a:t>P2P</a:t>
                      </a:r>
                      <a:r>
                        <a:rPr lang="zh-TW" altLang="en-US" sz="2000" dirty="0"/>
                        <a:t>保險</a:t>
                      </a:r>
                    </a:p>
                  </a:txBody>
                  <a:tcPr/>
                </a:tc>
                <a:extLst>
                  <a:ext uri="{0D108BD9-81ED-4DB2-BD59-A6C34878D82A}">
                    <a16:rowId xmlns:a16="http://schemas.microsoft.com/office/drawing/2014/main" val="104974854"/>
                  </a:ext>
                </a:extLst>
              </a:tr>
              <a:tr h="370840">
                <a:tc>
                  <a:txBody>
                    <a:bodyPr/>
                    <a:lstStyle/>
                    <a:p>
                      <a:r>
                        <a:rPr lang="zh-TW" altLang="en-US" sz="2400" dirty="0"/>
                        <a:t>存貸</a:t>
                      </a:r>
                    </a:p>
                  </a:txBody>
                  <a:tcPr/>
                </a:tc>
                <a:tc>
                  <a:txBody>
                    <a:bodyPr/>
                    <a:lstStyle/>
                    <a:p>
                      <a:r>
                        <a:rPr lang="zh-TW" altLang="en-US" sz="2000" dirty="0"/>
                        <a:t>利率的改變</a:t>
                      </a:r>
                    </a:p>
                  </a:txBody>
                  <a:tcPr/>
                </a:tc>
                <a:tc>
                  <a:txBody>
                    <a:bodyPr/>
                    <a:lstStyle/>
                    <a:p>
                      <a:r>
                        <a:rPr lang="en-US" altLang="zh-TW" sz="2000" dirty="0"/>
                        <a:t>P2P</a:t>
                      </a:r>
                      <a:r>
                        <a:rPr lang="en-US" altLang="zh-TW" sz="2000" baseline="0" dirty="0"/>
                        <a:t> </a:t>
                      </a:r>
                      <a:r>
                        <a:rPr lang="zh-TW" altLang="en-US" sz="2000" dirty="0"/>
                        <a:t>借貸</a:t>
                      </a:r>
                    </a:p>
                  </a:txBody>
                  <a:tcPr/>
                </a:tc>
                <a:extLst>
                  <a:ext uri="{0D108BD9-81ED-4DB2-BD59-A6C34878D82A}">
                    <a16:rowId xmlns:a16="http://schemas.microsoft.com/office/drawing/2014/main" val="2749357631"/>
                  </a:ext>
                </a:extLst>
              </a:tr>
              <a:tr h="370840">
                <a:tc>
                  <a:txBody>
                    <a:bodyPr/>
                    <a:lstStyle/>
                    <a:p>
                      <a:r>
                        <a:rPr lang="zh-TW" altLang="en-US" sz="2400" dirty="0"/>
                        <a:t>籌資</a:t>
                      </a:r>
                    </a:p>
                  </a:txBody>
                  <a:tcPr/>
                </a:tc>
                <a:tc>
                  <a:txBody>
                    <a:bodyPr/>
                    <a:lstStyle/>
                    <a:p>
                      <a:r>
                        <a:rPr lang="zh-TW" altLang="en-US" sz="2000" dirty="0"/>
                        <a:t>提供快速的籌資媒介</a:t>
                      </a:r>
                    </a:p>
                  </a:txBody>
                  <a:tcPr/>
                </a:tc>
                <a:tc>
                  <a:txBody>
                    <a:bodyPr/>
                    <a:lstStyle/>
                    <a:p>
                      <a:r>
                        <a:rPr lang="zh-TW" altLang="en-US" sz="2000" dirty="0"/>
                        <a:t>群眾募資</a:t>
                      </a:r>
                    </a:p>
                  </a:txBody>
                  <a:tcPr/>
                </a:tc>
                <a:extLst>
                  <a:ext uri="{0D108BD9-81ED-4DB2-BD59-A6C34878D82A}">
                    <a16:rowId xmlns:a16="http://schemas.microsoft.com/office/drawing/2014/main" val="3675786822"/>
                  </a:ext>
                </a:extLst>
              </a:tr>
              <a:tr h="370840">
                <a:tc>
                  <a:txBody>
                    <a:bodyPr/>
                    <a:lstStyle/>
                    <a:p>
                      <a:r>
                        <a:rPr lang="zh-TW" altLang="en-US" sz="2400" dirty="0"/>
                        <a:t>投資管理</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dirty="0"/>
                        <a:t>決策更快速</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dirty="0"/>
                        <a:t>機器人理財</a:t>
                      </a:r>
                      <a:endParaRPr lang="en-US" altLang="zh-TW" sz="2000" dirty="0"/>
                    </a:p>
                  </a:txBody>
                  <a:tcPr/>
                </a:tc>
                <a:extLst>
                  <a:ext uri="{0D108BD9-81ED-4DB2-BD59-A6C34878D82A}">
                    <a16:rowId xmlns:a16="http://schemas.microsoft.com/office/drawing/2014/main" val="397011735"/>
                  </a:ext>
                </a:extLst>
              </a:tr>
              <a:tr h="370840">
                <a:tc>
                  <a:txBody>
                    <a:bodyPr/>
                    <a:lstStyle/>
                    <a:p>
                      <a:r>
                        <a:rPr lang="zh-TW" altLang="en-US" sz="2400" dirty="0"/>
                        <a:t>市場資訊供應</a:t>
                      </a:r>
                    </a:p>
                  </a:txBody>
                  <a:tcPr/>
                </a:tc>
                <a:tc>
                  <a:txBody>
                    <a:bodyPr/>
                    <a:lstStyle/>
                    <a:p>
                      <a:r>
                        <a:rPr lang="zh-TW" altLang="en-US" sz="2000" dirty="0"/>
                        <a:t>資訊提供更快速</a:t>
                      </a:r>
                    </a:p>
                  </a:txBody>
                  <a:tcPr/>
                </a:tc>
                <a:tc>
                  <a:txBody>
                    <a:bodyPr/>
                    <a:lstStyle/>
                    <a:p>
                      <a:r>
                        <a:rPr lang="zh-TW" altLang="en-US" sz="2000" dirty="0"/>
                        <a:t>新興數據平台的出現</a:t>
                      </a:r>
                    </a:p>
                  </a:txBody>
                  <a:tcPr/>
                </a:tc>
                <a:extLst>
                  <a:ext uri="{0D108BD9-81ED-4DB2-BD59-A6C34878D82A}">
                    <a16:rowId xmlns:a16="http://schemas.microsoft.com/office/drawing/2014/main" val="1225129663"/>
                  </a:ext>
                </a:extLst>
              </a:tr>
              <a:tr h="370840">
                <a:tc>
                  <a:txBody>
                    <a:bodyPr/>
                    <a:lstStyle/>
                    <a:p>
                      <a:r>
                        <a:rPr lang="zh-TW" altLang="en-US" sz="2400" dirty="0"/>
                        <a:t>跨境</a:t>
                      </a:r>
                      <a:r>
                        <a:rPr lang="zh-TW" altLang="en-US" sz="2400" baseline="0" dirty="0"/>
                        <a:t>業務</a:t>
                      </a:r>
                      <a:endParaRPr lang="zh-TW" altLang="en-US" sz="2400" dirty="0"/>
                    </a:p>
                  </a:txBody>
                  <a:tcPr/>
                </a:tc>
                <a:tc>
                  <a:txBody>
                    <a:bodyPr/>
                    <a:lstStyle/>
                    <a:p>
                      <a:r>
                        <a:rPr lang="zh-TW" altLang="en-US" sz="2000" dirty="0"/>
                        <a:t>去中心資金移轉</a:t>
                      </a:r>
                    </a:p>
                  </a:txBody>
                  <a:tcPr/>
                </a:tc>
                <a:tc>
                  <a:txBody>
                    <a:bodyPr/>
                    <a:lstStyle/>
                    <a:p>
                      <a:r>
                        <a:rPr lang="zh-TW" altLang="en-US" sz="2000" dirty="0"/>
                        <a:t>加密虛擬貨幣</a:t>
                      </a:r>
                    </a:p>
                  </a:txBody>
                  <a:tcPr/>
                </a:tc>
                <a:extLst>
                  <a:ext uri="{0D108BD9-81ED-4DB2-BD59-A6C34878D82A}">
                    <a16:rowId xmlns:a16="http://schemas.microsoft.com/office/drawing/2014/main" val="10007"/>
                  </a:ext>
                </a:extLst>
              </a:tr>
            </a:tbl>
          </a:graphicData>
        </a:graphic>
      </p:graphicFrame>
      <p:sp>
        <p:nvSpPr>
          <p:cNvPr id="5" name="投影片編號版面配置區 4"/>
          <p:cNvSpPr>
            <a:spLocks noGrp="1"/>
          </p:cNvSpPr>
          <p:nvPr>
            <p:ph type="sldNum" sz="quarter" idx="12"/>
          </p:nvPr>
        </p:nvSpPr>
        <p:spPr>
          <a:xfrm>
            <a:off x="9325232" y="6478310"/>
            <a:ext cx="2743200" cy="365125"/>
          </a:xfrm>
        </p:spPr>
        <p:txBody>
          <a:bodyPr/>
          <a:lstStyle/>
          <a:p>
            <a:fld id="{B7A223AD-9DE0-49EC-B40D-C8FE98D1D69B}" type="slidenum">
              <a:rPr lang="zh-TW" altLang="en-US" smtClean="0"/>
              <a:pPr/>
              <a:t>72</a:t>
            </a:fld>
            <a:endParaRPr lang="zh-TW" altLang="en-US" dirty="0"/>
          </a:p>
        </p:txBody>
      </p:sp>
      <p:sp>
        <p:nvSpPr>
          <p:cNvPr id="19" name="頁尾版面配置區 3"/>
          <p:cNvSpPr>
            <a:spLocks noGrp="1"/>
          </p:cNvSpPr>
          <p:nvPr>
            <p:ph type="ftr" sz="quarter" idx="11"/>
          </p:nvPr>
        </p:nvSpPr>
        <p:spPr>
          <a:xfrm>
            <a:off x="133865" y="6478310"/>
            <a:ext cx="11553550" cy="379690"/>
          </a:xfrm>
        </p:spPr>
        <p:txBody>
          <a:bodyPr/>
          <a:lstStyle/>
          <a:p>
            <a:r>
              <a:rPr lang="en-US" altLang="zh-TW" dirty="0"/>
              <a:t>《 2017</a:t>
            </a:r>
            <a:r>
              <a:rPr lang="zh-TW" altLang="en-US" dirty="0"/>
              <a:t>數位金融</a:t>
            </a:r>
            <a:r>
              <a:rPr lang="en-US" altLang="zh-TW" dirty="0"/>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278891013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lgn="ctr"/>
            <a:br>
              <a:rPr lang="en-US" altLang="zh-TW" dirty="0"/>
            </a:br>
            <a:r>
              <a:rPr lang="zh-TW" altLang="en-US" dirty="0"/>
              <a:t>數位金融的兩面陣營</a:t>
            </a:r>
            <a:r>
              <a:rPr lang="en-US" altLang="zh-TW" dirty="0"/>
              <a:t>:</a:t>
            </a:r>
            <a:br>
              <a:rPr lang="en-US" altLang="zh-TW" dirty="0"/>
            </a:br>
            <a:br>
              <a:rPr lang="en-US" altLang="zh-TW" dirty="0"/>
            </a:br>
            <a:r>
              <a:rPr lang="zh-TW" altLang="en-US" b="1" dirty="0">
                <a:solidFill>
                  <a:schemeClr val="accent2"/>
                </a:solidFill>
                <a:latin typeface="Calibri"/>
                <a:ea typeface="Calibri"/>
                <a:cs typeface="Calibri"/>
                <a:sym typeface="Calibri"/>
              </a:rPr>
              <a:t>數位銀行</a:t>
            </a:r>
            <a:r>
              <a:rPr lang="en-US" altLang="zh-TW" dirty="0"/>
              <a:t>vs </a:t>
            </a:r>
            <a:r>
              <a:rPr lang="zh-TW" altLang="en-US" b="1" dirty="0">
                <a:solidFill>
                  <a:srgbClr val="7030A0"/>
                </a:solidFill>
                <a:ea typeface="Calibri"/>
                <a:cs typeface="Calibri"/>
                <a:sym typeface="Calibri"/>
              </a:rPr>
              <a:t>電商金融</a:t>
            </a:r>
            <a:endParaRPr lang="en-US" dirty="0"/>
          </a:p>
        </p:txBody>
      </p:sp>
      <p:sp>
        <p:nvSpPr>
          <p:cNvPr id="3" name="文字版面配置區 2"/>
          <p:cNvSpPr>
            <a:spLocks noGrp="1"/>
          </p:cNvSpPr>
          <p:nvPr>
            <p:ph type="body" idx="1"/>
          </p:nvPr>
        </p:nvSpPr>
        <p:spPr/>
        <p:txBody>
          <a:bodyPr/>
          <a:lstStyle/>
          <a:p>
            <a:endParaRPr lang="en-US"/>
          </a:p>
        </p:txBody>
      </p:sp>
    </p:spTree>
    <p:extLst>
      <p:ext uri="{BB962C8B-B14F-4D97-AF65-F5344CB8AC3E}">
        <p14:creationId xmlns:p14="http://schemas.microsoft.com/office/powerpoint/2010/main" val="292945908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a:t>互聯網金融之創新模式</a:t>
            </a:r>
          </a:p>
        </p:txBody>
      </p:sp>
      <p:sp>
        <p:nvSpPr>
          <p:cNvPr id="4" name="頁尾版面配置區 3"/>
          <p:cNvSpPr>
            <a:spLocks noGrp="1"/>
          </p:cNvSpPr>
          <p:nvPr>
            <p:ph type="ftr" sz="quarter" idx="11"/>
          </p:nvPr>
        </p:nvSpPr>
        <p:spPr>
          <a:xfrm>
            <a:off x="6125802" y="6137174"/>
            <a:ext cx="4114800" cy="365125"/>
          </a:xfrm>
        </p:spPr>
        <p:txBody>
          <a:bodyPr/>
          <a:lstStyle/>
          <a:p>
            <a:r>
              <a:rPr lang="zh-TW" altLang="en-US" sz="1800" b="1" dirty="0">
                <a:solidFill>
                  <a:srgbClr val="0070C0"/>
                </a:solidFill>
                <a:ea typeface="Calibri"/>
                <a:cs typeface="Calibri"/>
                <a:sym typeface="Calibri"/>
              </a:rPr>
              <a:t>     數位金融</a:t>
            </a:r>
            <a:r>
              <a:rPr lang="en-US" altLang="zh-TW" sz="1800" b="1" dirty="0">
                <a:solidFill>
                  <a:srgbClr val="0070C0"/>
                </a:solidFill>
                <a:ea typeface="Calibri"/>
                <a:cs typeface="Calibri"/>
                <a:sym typeface="Calibri"/>
              </a:rPr>
              <a:t>= </a:t>
            </a:r>
            <a:r>
              <a:rPr lang="zh-TW" altLang="en-US" sz="1800" b="1" dirty="0">
                <a:solidFill>
                  <a:schemeClr val="accent2"/>
                </a:solidFill>
                <a:ea typeface="Calibri"/>
                <a:cs typeface="Calibri"/>
                <a:sym typeface="Calibri"/>
              </a:rPr>
              <a:t>數位銀行 </a:t>
            </a:r>
            <a:r>
              <a:rPr lang="en-US" altLang="zh-TW" sz="1800" b="1" dirty="0">
                <a:solidFill>
                  <a:srgbClr val="0070C0"/>
                </a:solidFill>
                <a:ea typeface="Calibri"/>
                <a:cs typeface="Calibri"/>
                <a:sym typeface="Calibri"/>
              </a:rPr>
              <a:t>+ </a:t>
            </a:r>
            <a:r>
              <a:rPr lang="zh-TW" altLang="en-US" sz="1800" b="1" dirty="0">
                <a:solidFill>
                  <a:srgbClr val="7030A0"/>
                </a:solidFill>
                <a:ea typeface="Calibri"/>
                <a:cs typeface="Calibri"/>
                <a:sym typeface="Calibri"/>
              </a:rPr>
              <a:t>電商金融</a:t>
            </a:r>
            <a:endParaRPr lang="en-US" sz="1800" dirty="0">
              <a:solidFill>
                <a:srgbClr val="7030A0"/>
              </a:solidFill>
            </a:endParaRPr>
          </a:p>
          <a:p>
            <a:r>
              <a:rPr lang="en-US" altLang="zh-TW" b="1" dirty="0">
                <a:solidFill>
                  <a:schemeClr val="accent2"/>
                </a:solidFill>
                <a:ea typeface="Calibri"/>
                <a:cs typeface="Calibri"/>
                <a:sym typeface="Calibri"/>
              </a:rPr>
              <a:t> </a:t>
            </a:r>
            <a:endParaRPr 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74</a:t>
            </a:fld>
            <a:endParaRPr lang="zh-TW" altLang="en-US" dirty="0"/>
          </a:p>
        </p:txBody>
      </p:sp>
      <p:sp>
        <p:nvSpPr>
          <p:cNvPr id="7" name="圓角矩形 6"/>
          <p:cNvSpPr/>
          <p:nvPr/>
        </p:nvSpPr>
        <p:spPr>
          <a:xfrm>
            <a:off x="5638453" y="2062960"/>
            <a:ext cx="6226184" cy="3960440"/>
          </a:xfrm>
          <a:prstGeom prst="roundRect">
            <a:avLst/>
          </a:prstGeom>
          <a:noFill/>
          <a:ln w="5715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grpSp>
        <p:nvGrpSpPr>
          <p:cNvPr id="48" name="群組 47"/>
          <p:cNvGrpSpPr/>
          <p:nvPr/>
        </p:nvGrpSpPr>
        <p:grpSpPr>
          <a:xfrm>
            <a:off x="426820" y="1616284"/>
            <a:ext cx="2627368" cy="4407115"/>
            <a:chOff x="426820" y="1616284"/>
            <a:chExt cx="2627368" cy="4407115"/>
          </a:xfrm>
        </p:grpSpPr>
        <p:sp>
          <p:nvSpPr>
            <p:cNvPr id="8" name="圓角矩形 7"/>
            <p:cNvSpPr/>
            <p:nvPr/>
          </p:nvSpPr>
          <p:spPr>
            <a:xfrm>
              <a:off x="790987" y="2062959"/>
              <a:ext cx="1800200" cy="3960440"/>
            </a:xfrm>
            <a:prstGeom prst="roundRect">
              <a:avLst/>
            </a:prstGeom>
            <a:ln w="57150">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9" name="文字方塊 8"/>
            <p:cNvSpPr txBox="1"/>
            <p:nvPr/>
          </p:nvSpPr>
          <p:spPr>
            <a:xfrm>
              <a:off x="426820" y="1616284"/>
              <a:ext cx="2627368" cy="430887"/>
            </a:xfrm>
            <a:prstGeom prst="rect">
              <a:avLst/>
            </a:prstGeom>
            <a:noFill/>
          </p:spPr>
          <p:txBody>
            <a:bodyPr wrap="square" rtlCol="0">
              <a:spAutoFit/>
            </a:bodyPr>
            <a:lstStyle/>
            <a:p>
              <a:r>
                <a:rPr lang="zh-TW" altLang="en-US" sz="2200" b="1" dirty="0">
                  <a:solidFill>
                    <a:schemeClr val="accent1">
                      <a:lumMod val="60000"/>
                      <a:lumOff val="40000"/>
                    </a:schemeClr>
                  </a:solidFill>
                </a:rPr>
                <a:t>傳統金融線上服務</a:t>
              </a:r>
            </a:p>
          </p:txBody>
        </p:sp>
        <p:sp>
          <p:nvSpPr>
            <p:cNvPr id="11" name="文字方塊 10"/>
            <p:cNvSpPr txBox="1"/>
            <p:nvPr/>
          </p:nvSpPr>
          <p:spPr>
            <a:xfrm>
              <a:off x="1321869" y="3215087"/>
              <a:ext cx="837270" cy="369332"/>
            </a:xfrm>
            <a:prstGeom prst="rect">
              <a:avLst/>
            </a:prstGeom>
            <a:noFill/>
          </p:spPr>
          <p:txBody>
            <a:bodyPr wrap="square" rtlCol="0">
              <a:spAutoFit/>
            </a:bodyPr>
            <a:lstStyle/>
            <a:p>
              <a:r>
                <a:rPr lang="zh-TW" altLang="en-US" b="1" dirty="0">
                  <a:solidFill>
                    <a:schemeClr val="accent1">
                      <a:lumMod val="60000"/>
                      <a:lumOff val="40000"/>
                    </a:schemeClr>
                  </a:solidFill>
                </a:rPr>
                <a:t>借貸</a:t>
              </a:r>
            </a:p>
          </p:txBody>
        </p:sp>
        <p:sp>
          <p:nvSpPr>
            <p:cNvPr id="12" name="文字方塊 11"/>
            <p:cNvSpPr txBox="1"/>
            <p:nvPr/>
          </p:nvSpPr>
          <p:spPr>
            <a:xfrm>
              <a:off x="1079019" y="4223199"/>
              <a:ext cx="1296144" cy="369332"/>
            </a:xfrm>
            <a:prstGeom prst="rect">
              <a:avLst/>
            </a:prstGeom>
            <a:noFill/>
          </p:spPr>
          <p:txBody>
            <a:bodyPr wrap="square" rtlCol="0">
              <a:spAutoFit/>
            </a:bodyPr>
            <a:lstStyle/>
            <a:p>
              <a:r>
                <a:rPr lang="zh-TW" altLang="en-US" b="1" dirty="0">
                  <a:solidFill>
                    <a:schemeClr val="accent1">
                      <a:lumMod val="60000"/>
                      <a:lumOff val="40000"/>
                    </a:schemeClr>
                  </a:solidFill>
                </a:rPr>
                <a:t>證卷交易</a:t>
              </a:r>
            </a:p>
          </p:txBody>
        </p:sp>
        <p:sp>
          <p:nvSpPr>
            <p:cNvPr id="13" name="文字方塊 12"/>
            <p:cNvSpPr txBox="1"/>
            <p:nvPr/>
          </p:nvSpPr>
          <p:spPr>
            <a:xfrm>
              <a:off x="1295043" y="5510051"/>
              <a:ext cx="727813" cy="369332"/>
            </a:xfrm>
            <a:prstGeom prst="rect">
              <a:avLst/>
            </a:prstGeom>
            <a:noFill/>
          </p:spPr>
          <p:txBody>
            <a:bodyPr wrap="square" rtlCol="0">
              <a:spAutoFit/>
            </a:bodyPr>
            <a:lstStyle/>
            <a:p>
              <a:r>
                <a:rPr lang="zh-TW" altLang="en-US" b="1" dirty="0">
                  <a:solidFill>
                    <a:schemeClr val="accent1">
                      <a:lumMod val="60000"/>
                      <a:lumOff val="40000"/>
                    </a:schemeClr>
                  </a:solidFill>
                </a:rPr>
                <a:t>保險</a:t>
              </a:r>
            </a:p>
          </p:txBody>
        </p:sp>
        <p:pic>
          <p:nvPicPr>
            <p:cNvPr id="18" name="Picture 2" descr="D:\sally\Pictures\借貸.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0987" y="2146459"/>
              <a:ext cx="1767858" cy="99442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5" descr="D:\sally\Pictures\證卷.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8703" y="3494351"/>
              <a:ext cx="880492" cy="88049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3035" y="4700204"/>
              <a:ext cx="867962" cy="819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47" name="群組 46"/>
          <p:cNvGrpSpPr/>
          <p:nvPr/>
        </p:nvGrpSpPr>
        <p:grpSpPr>
          <a:xfrm>
            <a:off x="2911313" y="1616284"/>
            <a:ext cx="2708437" cy="4407115"/>
            <a:chOff x="2911313" y="1616284"/>
            <a:chExt cx="2708437" cy="4407115"/>
          </a:xfrm>
        </p:grpSpPr>
        <p:sp>
          <p:nvSpPr>
            <p:cNvPr id="10" name="文字方塊 9"/>
            <p:cNvSpPr txBox="1"/>
            <p:nvPr/>
          </p:nvSpPr>
          <p:spPr>
            <a:xfrm>
              <a:off x="2911313" y="1616284"/>
              <a:ext cx="2708437" cy="430887"/>
            </a:xfrm>
            <a:prstGeom prst="rect">
              <a:avLst/>
            </a:prstGeom>
            <a:noFill/>
          </p:spPr>
          <p:txBody>
            <a:bodyPr wrap="square" rtlCol="0">
              <a:spAutoFit/>
            </a:bodyPr>
            <a:lstStyle/>
            <a:p>
              <a:r>
                <a:rPr lang="zh-TW" altLang="en-US" sz="2200" b="1" dirty="0">
                  <a:solidFill>
                    <a:schemeClr val="accent6"/>
                  </a:solidFill>
                </a:rPr>
                <a:t>互聯網公司金融服務</a:t>
              </a:r>
            </a:p>
          </p:txBody>
        </p:sp>
        <p:sp>
          <p:nvSpPr>
            <p:cNvPr id="14" name="圓角矩形 13"/>
            <p:cNvSpPr/>
            <p:nvPr/>
          </p:nvSpPr>
          <p:spPr>
            <a:xfrm>
              <a:off x="3366220" y="2067605"/>
              <a:ext cx="1800200" cy="3955794"/>
            </a:xfrm>
            <a:prstGeom prst="roundRect">
              <a:avLst/>
            </a:prstGeom>
            <a:ln w="57150">
              <a:solidFill>
                <a:schemeClr val="accent6"/>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15" name="文字方塊 14"/>
            <p:cNvSpPr txBox="1"/>
            <p:nvPr/>
          </p:nvSpPr>
          <p:spPr>
            <a:xfrm>
              <a:off x="3987534" y="3110641"/>
              <a:ext cx="936104" cy="369332"/>
            </a:xfrm>
            <a:prstGeom prst="rect">
              <a:avLst/>
            </a:prstGeom>
            <a:noFill/>
          </p:spPr>
          <p:txBody>
            <a:bodyPr wrap="square" rtlCol="0">
              <a:spAutoFit/>
            </a:bodyPr>
            <a:lstStyle/>
            <a:p>
              <a:r>
                <a:rPr lang="zh-TW" altLang="en-US" b="1" dirty="0">
                  <a:solidFill>
                    <a:schemeClr val="accent6"/>
                  </a:solidFill>
                </a:rPr>
                <a:t>支付</a:t>
              </a:r>
            </a:p>
          </p:txBody>
        </p:sp>
        <p:sp>
          <p:nvSpPr>
            <p:cNvPr id="16" name="文字方塊 15"/>
            <p:cNvSpPr txBox="1"/>
            <p:nvPr/>
          </p:nvSpPr>
          <p:spPr>
            <a:xfrm>
              <a:off x="3777109" y="4193127"/>
              <a:ext cx="1152390" cy="369332"/>
            </a:xfrm>
            <a:prstGeom prst="rect">
              <a:avLst/>
            </a:prstGeom>
            <a:noFill/>
          </p:spPr>
          <p:txBody>
            <a:bodyPr wrap="square" rtlCol="0">
              <a:spAutoFit/>
            </a:bodyPr>
            <a:lstStyle/>
            <a:p>
              <a:r>
                <a:rPr lang="zh-TW" altLang="en-US" b="1">
                  <a:solidFill>
                    <a:schemeClr val="accent6"/>
                  </a:solidFill>
                </a:rPr>
                <a:t>電商借貸</a:t>
              </a:r>
              <a:endParaRPr lang="zh-TW" altLang="en-US" b="1" dirty="0">
                <a:solidFill>
                  <a:schemeClr val="accent6"/>
                </a:solidFill>
              </a:endParaRPr>
            </a:p>
          </p:txBody>
        </p:sp>
        <p:sp>
          <p:nvSpPr>
            <p:cNvPr id="17" name="文字方塊 16"/>
            <p:cNvSpPr txBox="1"/>
            <p:nvPr/>
          </p:nvSpPr>
          <p:spPr>
            <a:xfrm>
              <a:off x="3947283" y="5488535"/>
              <a:ext cx="643483" cy="369332"/>
            </a:xfrm>
            <a:prstGeom prst="rect">
              <a:avLst/>
            </a:prstGeom>
            <a:noFill/>
          </p:spPr>
          <p:txBody>
            <a:bodyPr wrap="square" rtlCol="0">
              <a:spAutoFit/>
            </a:bodyPr>
            <a:lstStyle/>
            <a:p>
              <a:r>
                <a:rPr lang="zh-TW" altLang="en-US" b="1" dirty="0">
                  <a:solidFill>
                    <a:schemeClr val="accent6"/>
                  </a:solidFill>
                </a:rPr>
                <a:t>理財</a:t>
              </a:r>
            </a:p>
          </p:txBody>
        </p:sp>
        <p:pic>
          <p:nvPicPr>
            <p:cNvPr id="19" name="Picture 4" descr="「支付寶 icon」的圖片搜尋結果"/>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22883" y="2392191"/>
              <a:ext cx="1499931" cy="64188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91528" y="3585749"/>
              <a:ext cx="1130424" cy="565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99527" y="4880513"/>
              <a:ext cx="1615591" cy="536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4" name="向右箭號 23"/>
          <p:cNvSpPr/>
          <p:nvPr/>
        </p:nvSpPr>
        <p:spPr>
          <a:xfrm rot="20137715">
            <a:off x="6957607" y="2883363"/>
            <a:ext cx="792088" cy="342408"/>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25"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47027" y="3267042"/>
            <a:ext cx="1524000" cy="1276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向右箭號 25"/>
          <p:cNvSpPr/>
          <p:nvPr/>
        </p:nvSpPr>
        <p:spPr>
          <a:xfrm>
            <a:off x="9461823" y="2554059"/>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27" name="Picture 3"/>
          <p:cNvPicPr>
            <a:picLocks noGrp="1" noChangeAspect="1" noChangeArrowheads="1"/>
          </p:cNvPicPr>
          <p:nvPr>
            <p:ph idx="1"/>
          </p:nvPr>
        </p:nvPicPr>
        <p:blipFill>
          <a:blip r:embed="rId9">
            <a:extLst>
              <a:ext uri="{28A0092B-C50C-407E-A947-70E740481C1C}">
                <a14:useLocalDpi xmlns:a14="http://schemas.microsoft.com/office/drawing/2010/main" val="0"/>
              </a:ext>
            </a:extLst>
          </a:blip>
          <a:stretch>
            <a:fillRect/>
          </a:stretch>
        </p:blipFill>
        <p:spPr bwMode="auto">
          <a:xfrm>
            <a:off x="10407698" y="2178801"/>
            <a:ext cx="1019874" cy="9136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 name="文字方塊 27"/>
          <p:cNvSpPr txBox="1"/>
          <p:nvPr/>
        </p:nvSpPr>
        <p:spPr>
          <a:xfrm>
            <a:off x="5789709" y="4493195"/>
            <a:ext cx="877163" cy="369332"/>
          </a:xfrm>
          <a:prstGeom prst="rect">
            <a:avLst/>
          </a:prstGeom>
          <a:noFill/>
        </p:spPr>
        <p:txBody>
          <a:bodyPr wrap="none" rtlCol="0">
            <a:spAutoFit/>
          </a:bodyPr>
          <a:lstStyle/>
          <a:p>
            <a:r>
              <a:rPr lang="zh-TW" altLang="en-US" b="1" dirty="0">
                <a:solidFill>
                  <a:srgbClr val="FF9933"/>
                </a:solidFill>
              </a:rPr>
              <a:t>投資者</a:t>
            </a:r>
          </a:p>
        </p:txBody>
      </p:sp>
      <p:sp>
        <p:nvSpPr>
          <p:cNvPr id="29" name="文字方塊 28"/>
          <p:cNvSpPr txBox="1"/>
          <p:nvPr/>
        </p:nvSpPr>
        <p:spPr>
          <a:xfrm>
            <a:off x="8385861" y="4576737"/>
            <a:ext cx="646331" cy="369332"/>
          </a:xfrm>
          <a:prstGeom prst="rect">
            <a:avLst/>
          </a:prstGeom>
          <a:noFill/>
        </p:spPr>
        <p:txBody>
          <a:bodyPr wrap="none" rtlCol="0">
            <a:spAutoFit/>
          </a:bodyPr>
          <a:lstStyle/>
          <a:p>
            <a:r>
              <a:rPr lang="zh-TW" altLang="en-US" b="1" dirty="0">
                <a:solidFill>
                  <a:srgbClr val="FF9933"/>
                </a:solidFill>
              </a:rPr>
              <a:t>公司</a:t>
            </a:r>
          </a:p>
        </p:txBody>
      </p:sp>
      <p:sp>
        <p:nvSpPr>
          <p:cNvPr id="30" name="文字方塊 29"/>
          <p:cNvSpPr txBox="1"/>
          <p:nvPr/>
        </p:nvSpPr>
        <p:spPr>
          <a:xfrm>
            <a:off x="10640251" y="3122203"/>
            <a:ext cx="872855" cy="369332"/>
          </a:xfrm>
          <a:prstGeom prst="rect">
            <a:avLst/>
          </a:prstGeom>
          <a:noFill/>
        </p:spPr>
        <p:txBody>
          <a:bodyPr wrap="square" rtlCol="0">
            <a:spAutoFit/>
          </a:bodyPr>
          <a:lstStyle/>
          <a:p>
            <a:r>
              <a:rPr lang="zh-TW" altLang="en-US" b="1" dirty="0">
                <a:solidFill>
                  <a:srgbClr val="FF9933"/>
                </a:solidFill>
              </a:rPr>
              <a:t>股權</a:t>
            </a:r>
          </a:p>
        </p:txBody>
      </p:sp>
      <p:pic>
        <p:nvPicPr>
          <p:cNvPr id="31" name="Picture 2"/>
          <p:cNvPicPr>
            <a:picLocks noChangeAspect="1" noChangeArrowheads="1"/>
          </p:cNvPicPr>
          <p:nvPr/>
        </p:nvPicPr>
        <p:blipFill rotWithShape="1">
          <a:blip r:embed="rId10">
            <a:duotone>
              <a:schemeClr val="accent1">
                <a:shade val="45000"/>
                <a:satMod val="135000"/>
              </a:schemeClr>
              <a:prstClr val="white"/>
            </a:duotone>
            <a:extLst>
              <a:ext uri="{28A0092B-C50C-407E-A947-70E740481C1C}">
                <a14:useLocalDpi xmlns:a14="http://schemas.microsoft.com/office/drawing/2010/main" val="0"/>
              </a:ext>
            </a:extLst>
          </a:blip>
          <a:srcRect l="10040"/>
          <a:stretch/>
        </p:blipFill>
        <p:spPr bwMode="auto">
          <a:xfrm>
            <a:off x="5772482" y="3329525"/>
            <a:ext cx="1062522" cy="1009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 name="向右箭號 31"/>
          <p:cNvSpPr/>
          <p:nvPr/>
        </p:nvSpPr>
        <p:spPr>
          <a:xfrm>
            <a:off x="6953173" y="3710468"/>
            <a:ext cx="792088" cy="361486"/>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33" name="向右箭號 32"/>
          <p:cNvSpPr/>
          <p:nvPr/>
        </p:nvSpPr>
        <p:spPr>
          <a:xfrm rot="1052512">
            <a:off x="6861277" y="4693425"/>
            <a:ext cx="984833" cy="416300"/>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34" name="Picture 3"/>
          <p:cNvPicPr>
            <a:picLocks noChangeAspect="1" noChangeArrowheads="1"/>
          </p:cNvPicPr>
          <p:nvPr/>
        </p:nvPicPr>
        <p:blipFill>
          <a:blip r:embed="rId11"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0437309" y="3431101"/>
            <a:ext cx="940773" cy="940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 name="文字方塊 34"/>
          <p:cNvSpPr txBox="1"/>
          <p:nvPr/>
        </p:nvSpPr>
        <p:spPr>
          <a:xfrm>
            <a:off x="10291025" y="4313822"/>
            <a:ext cx="1338752" cy="369332"/>
          </a:xfrm>
          <a:prstGeom prst="rect">
            <a:avLst/>
          </a:prstGeom>
          <a:noFill/>
        </p:spPr>
        <p:txBody>
          <a:bodyPr wrap="square" rtlCol="0">
            <a:spAutoFit/>
          </a:bodyPr>
          <a:lstStyle/>
          <a:p>
            <a:r>
              <a:rPr lang="zh-TW" altLang="en-US" b="1" dirty="0">
                <a:solidFill>
                  <a:srgbClr val="FF9933"/>
                </a:solidFill>
              </a:rPr>
              <a:t>本金和利息</a:t>
            </a:r>
          </a:p>
        </p:txBody>
      </p:sp>
      <p:pic>
        <p:nvPicPr>
          <p:cNvPr id="36" name="Picture 3"/>
          <p:cNvPicPr>
            <a:picLocks noChangeAspect="1" noChangeArrowheads="1"/>
          </p:cNvPicPr>
          <p:nvPr/>
        </p:nvPicPr>
        <p:blipFill>
          <a:blip r:embed="rId12"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0437309" y="4732680"/>
            <a:ext cx="990262" cy="990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7" name="文字方塊 36"/>
          <p:cNvSpPr txBox="1"/>
          <p:nvPr/>
        </p:nvSpPr>
        <p:spPr>
          <a:xfrm>
            <a:off x="10298948" y="5658558"/>
            <a:ext cx="1337415" cy="369332"/>
          </a:xfrm>
          <a:prstGeom prst="rect">
            <a:avLst/>
          </a:prstGeom>
          <a:noFill/>
        </p:spPr>
        <p:txBody>
          <a:bodyPr wrap="square" rtlCol="0">
            <a:spAutoFit/>
          </a:bodyPr>
          <a:lstStyle/>
          <a:p>
            <a:r>
              <a:rPr lang="zh-TW" altLang="en-US" b="1" dirty="0">
                <a:solidFill>
                  <a:srgbClr val="FF9933"/>
                </a:solidFill>
              </a:rPr>
              <a:t>產品或服務</a:t>
            </a:r>
          </a:p>
        </p:txBody>
      </p:sp>
      <p:sp>
        <p:nvSpPr>
          <p:cNvPr id="38" name="矩形 37"/>
          <p:cNvSpPr/>
          <p:nvPr/>
        </p:nvSpPr>
        <p:spPr>
          <a:xfrm>
            <a:off x="6810717" y="3289116"/>
            <a:ext cx="1107996" cy="369332"/>
          </a:xfrm>
          <a:prstGeom prst="rect">
            <a:avLst/>
          </a:prstGeom>
        </p:spPr>
        <p:txBody>
          <a:bodyPr wrap="none">
            <a:spAutoFit/>
          </a:bodyPr>
          <a:lstStyle/>
          <a:p>
            <a:pPr lvl="0"/>
            <a:r>
              <a:rPr lang="zh-TW" altLang="en-US" b="1" dirty="0">
                <a:solidFill>
                  <a:srgbClr val="FF9933"/>
                </a:solidFill>
              </a:rPr>
              <a:t>股權投資</a:t>
            </a:r>
          </a:p>
        </p:txBody>
      </p:sp>
      <p:sp>
        <p:nvSpPr>
          <p:cNvPr id="39" name="矩形 38"/>
          <p:cNvSpPr/>
          <p:nvPr/>
        </p:nvSpPr>
        <p:spPr>
          <a:xfrm>
            <a:off x="6778320" y="4117643"/>
            <a:ext cx="1107996" cy="369332"/>
          </a:xfrm>
          <a:prstGeom prst="rect">
            <a:avLst/>
          </a:prstGeom>
        </p:spPr>
        <p:txBody>
          <a:bodyPr wrap="none">
            <a:spAutoFit/>
          </a:bodyPr>
          <a:lstStyle/>
          <a:p>
            <a:pPr lvl="0"/>
            <a:r>
              <a:rPr lang="zh-TW" altLang="en-US" b="1" dirty="0">
                <a:solidFill>
                  <a:srgbClr val="FF9933"/>
                </a:solidFill>
              </a:rPr>
              <a:t>債券投資</a:t>
            </a:r>
            <a:endParaRPr lang="zh-TW" altLang="en-US" dirty="0">
              <a:solidFill>
                <a:srgbClr val="FF9933"/>
              </a:solidFill>
            </a:endParaRPr>
          </a:p>
        </p:txBody>
      </p:sp>
      <p:sp>
        <p:nvSpPr>
          <p:cNvPr id="40" name="矩形 39"/>
          <p:cNvSpPr/>
          <p:nvPr/>
        </p:nvSpPr>
        <p:spPr>
          <a:xfrm rot="802825">
            <a:off x="6640513" y="5132394"/>
            <a:ext cx="1107996" cy="369332"/>
          </a:xfrm>
          <a:prstGeom prst="rect">
            <a:avLst/>
          </a:prstGeom>
        </p:spPr>
        <p:txBody>
          <a:bodyPr wrap="none">
            <a:spAutoFit/>
          </a:bodyPr>
          <a:lstStyle/>
          <a:p>
            <a:pPr lvl="0"/>
            <a:r>
              <a:rPr lang="zh-TW" altLang="en-US" b="1" dirty="0">
                <a:solidFill>
                  <a:srgbClr val="FF9933"/>
                </a:solidFill>
              </a:rPr>
              <a:t>回報投資</a:t>
            </a:r>
            <a:endParaRPr lang="zh-TW" altLang="en-US" dirty="0">
              <a:solidFill>
                <a:srgbClr val="FF9933"/>
              </a:solidFill>
            </a:endParaRPr>
          </a:p>
        </p:txBody>
      </p:sp>
      <p:sp>
        <p:nvSpPr>
          <p:cNvPr id="41" name="文字方塊 40"/>
          <p:cNvSpPr txBox="1"/>
          <p:nvPr/>
        </p:nvSpPr>
        <p:spPr>
          <a:xfrm>
            <a:off x="9462693" y="2668070"/>
            <a:ext cx="646331" cy="369332"/>
          </a:xfrm>
          <a:prstGeom prst="rect">
            <a:avLst/>
          </a:prstGeom>
          <a:noFill/>
        </p:spPr>
        <p:txBody>
          <a:bodyPr wrap="none" rtlCol="0">
            <a:spAutoFit/>
          </a:bodyPr>
          <a:lstStyle/>
          <a:p>
            <a:r>
              <a:rPr lang="zh-TW" altLang="en-US" b="1" dirty="0">
                <a:solidFill>
                  <a:schemeClr val="bg1"/>
                </a:solidFill>
              </a:rPr>
              <a:t>取得</a:t>
            </a:r>
          </a:p>
        </p:txBody>
      </p:sp>
      <p:sp>
        <p:nvSpPr>
          <p:cNvPr id="42" name="向右箭號 41"/>
          <p:cNvSpPr/>
          <p:nvPr/>
        </p:nvSpPr>
        <p:spPr>
          <a:xfrm>
            <a:off x="9448514" y="3795425"/>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43" name="文字方塊 42"/>
          <p:cNvSpPr txBox="1"/>
          <p:nvPr/>
        </p:nvSpPr>
        <p:spPr>
          <a:xfrm>
            <a:off x="9448514" y="3909199"/>
            <a:ext cx="646331" cy="369332"/>
          </a:xfrm>
          <a:prstGeom prst="rect">
            <a:avLst/>
          </a:prstGeom>
          <a:noFill/>
        </p:spPr>
        <p:txBody>
          <a:bodyPr wrap="none" rtlCol="0">
            <a:spAutoFit/>
          </a:bodyPr>
          <a:lstStyle/>
          <a:p>
            <a:r>
              <a:rPr lang="zh-TW" altLang="en-US" b="1" dirty="0">
                <a:solidFill>
                  <a:schemeClr val="bg1"/>
                </a:solidFill>
              </a:rPr>
              <a:t>取得</a:t>
            </a:r>
          </a:p>
        </p:txBody>
      </p:sp>
      <p:sp>
        <p:nvSpPr>
          <p:cNvPr id="44" name="向右箭號 43"/>
          <p:cNvSpPr/>
          <p:nvPr/>
        </p:nvSpPr>
        <p:spPr>
          <a:xfrm>
            <a:off x="9467949" y="4871962"/>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45" name="文字方塊 44"/>
          <p:cNvSpPr txBox="1"/>
          <p:nvPr/>
        </p:nvSpPr>
        <p:spPr>
          <a:xfrm>
            <a:off x="9468507" y="4986052"/>
            <a:ext cx="646331" cy="369332"/>
          </a:xfrm>
          <a:prstGeom prst="rect">
            <a:avLst/>
          </a:prstGeom>
          <a:noFill/>
        </p:spPr>
        <p:txBody>
          <a:bodyPr wrap="none" rtlCol="0">
            <a:spAutoFit/>
          </a:bodyPr>
          <a:lstStyle/>
          <a:p>
            <a:r>
              <a:rPr lang="zh-TW" altLang="en-US" b="1" dirty="0">
                <a:solidFill>
                  <a:schemeClr val="bg1"/>
                </a:solidFill>
              </a:rPr>
              <a:t>取得</a:t>
            </a:r>
          </a:p>
        </p:txBody>
      </p:sp>
      <p:sp>
        <p:nvSpPr>
          <p:cNvPr id="46" name="文字方塊 45"/>
          <p:cNvSpPr txBox="1"/>
          <p:nvPr/>
        </p:nvSpPr>
        <p:spPr>
          <a:xfrm>
            <a:off x="7364715" y="1600813"/>
            <a:ext cx="3236469" cy="461665"/>
          </a:xfrm>
          <a:prstGeom prst="rect">
            <a:avLst/>
          </a:prstGeom>
          <a:noFill/>
        </p:spPr>
        <p:txBody>
          <a:bodyPr wrap="square" rtlCol="0">
            <a:spAutoFit/>
          </a:bodyPr>
          <a:lstStyle/>
          <a:p>
            <a:r>
              <a:rPr lang="en-US" altLang="zh-TW" sz="2400" b="1" dirty="0">
                <a:solidFill>
                  <a:srgbClr val="FFC000"/>
                </a:solidFill>
              </a:rPr>
              <a:t>P2P/</a:t>
            </a:r>
            <a:r>
              <a:rPr lang="zh-TW" altLang="en-US" sz="2400" b="1" dirty="0">
                <a:solidFill>
                  <a:srgbClr val="FFC000"/>
                </a:solidFill>
              </a:rPr>
              <a:t>群眾金融服務</a:t>
            </a:r>
          </a:p>
        </p:txBody>
      </p:sp>
      <p:sp>
        <p:nvSpPr>
          <p:cNvPr id="3" name="矩形 2"/>
          <p:cNvSpPr/>
          <p:nvPr/>
        </p:nvSpPr>
        <p:spPr>
          <a:xfrm>
            <a:off x="983001" y="6292847"/>
            <a:ext cx="1620957" cy="523220"/>
          </a:xfrm>
          <a:prstGeom prst="rect">
            <a:avLst/>
          </a:prstGeom>
        </p:spPr>
        <p:txBody>
          <a:bodyPr wrap="none">
            <a:spAutoFit/>
          </a:bodyPr>
          <a:lstStyle/>
          <a:p>
            <a:r>
              <a:rPr lang="zh-TW" altLang="en-US" sz="2800" b="1" dirty="0">
                <a:solidFill>
                  <a:schemeClr val="accent2"/>
                </a:solidFill>
                <a:ea typeface="Calibri"/>
                <a:cs typeface="Calibri"/>
                <a:sym typeface="Calibri"/>
              </a:rPr>
              <a:t>數位銀行</a:t>
            </a:r>
            <a:endParaRPr lang="en-US" sz="2800" dirty="0"/>
          </a:p>
        </p:txBody>
      </p:sp>
      <p:sp>
        <p:nvSpPr>
          <p:cNvPr id="6" name="矩形 5"/>
          <p:cNvSpPr/>
          <p:nvPr/>
        </p:nvSpPr>
        <p:spPr>
          <a:xfrm>
            <a:off x="3494161" y="6292847"/>
            <a:ext cx="1620957" cy="523220"/>
          </a:xfrm>
          <a:prstGeom prst="rect">
            <a:avLst/>
          </a:prstGeom>
        </p:spPr>
        <p:txBody>
          <a:bodyPr wrap="none">
            <a:spAutoFit/>
          </a:bodyPr>
          <a:lstStyle/>
          <a:p>
            <a:r>
              <a:rPr lang="zh-TW" altLang="en-US" sz="2800" b="1" dirty="0">
                <a:solidFill>
                  <a:srgbClr val="7030A0"/>
                </a:solidFill>
                <a:ea typeface="Calibri"/>
                <a:cs typeface="Calibri"/>
                <a:sym typeface="Calibri"/>
              </a:rPr>
              <a:t>電商金融</a:t>
            </a:r>
            <a:endParaRPr lang="en-US" sz="2800" dirty="0">
              <a:solidFill>
                <a:srgbClr val="7030A0"/>
              </a:solidFill>
            </a:endParaRPr>
          </a:p>
        </p:txBody>
      </p:sp>
    </p:spTree>
    <p:extLst>
      <p:ext uri="{BB962C8B-B14F-4D97-AF65-F5344CB8AC3E}">
        <p14:creationId xmlns:p14="http://schemas.microsoft.com/office/powerpoint/2010/main" val="350065662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59904" y="208761"/>
            <a:ext cx="11035748" cy="1325563"/>
          </a:xfrm>
        </p:spPr>
        <p:txBody>
          <a:bodyPr/>
          <a:lstStyle/>
          <a:p>
            <a:r>
              <a:rPr lang="zh-TW" altLang="en-US" b="1" dirty="0">
                <a:solidFill>
                  <a:schemeClr val="accent2"/>
                </a:solidFill>
                <a:latin typeface="Calibri"/>
                <a:ea typeface="Calibri"/>
                <a:cs typeface="Calibri"/>
                <a:sym typeface="Calibri"/>
              </a:rPr>
              <a:t>數位銀行</a:t>
            </a:r>
            <a:r>
              <a:rPr lang="en-US" altLang="zh-TW" b="1" dirty="0">
                <a:solidFill>
                  <a:schemeClr val="accent2"/>
                </a:solidFill>
                <a:latin typeface="Calibri"/>
                <a:ea typeface="Calibri"/>
                <a:cs typeface="Calibri"/>
                <a:sym typeface="Calibri"/>
              </a:rPr>
              <a:t>: Bank 1.0 </a:t>
            </a:r>
            <a:r>
              <a:rPr lang="zh-TW" altLang="en-US" b="1" dirty="0">
                <a:solidFill>
                  <a:schemeClr val="accent2"/>
                </a:solidFill>
                <a:latin typeface="Calibri"/>
                <a:ea typeface="Calibri"/>
                <a:cs typeface="Calibri"/>
                <a:sym typeface="Calibri"/>
              </a:rPr>
              <a:t>到 </a:t>
            </a:r>
            <a:r>
              <a:rPr lang="en-US" altLang="zh-TW" b="1" dirty="0">
                <a:solidFill>
                  <a:schemeClr val="accent2"/>
                </a:solidFill>
                <a:latin typeface="Calibri"/>
                <a:ea typeface="Calibri"/>
                <a:cs typeface="Calibri"/>
                <a:sym typeface="Calibri"/>
              </a:rPr>
              <a:t>Bank 3.0 </a:t>
            </a:r>
            <a:r>
              <a:rPr lang="zh-TW" altLang="en-US" b="1" dirty="0">
                <a:solidFill>
                  <a:schemeClr val="accent2"/>
                </a:solidFill>
                <a:latin typeface="Calibri"/>
                <a:ea typeface="Calibri"/>
                <a:cs typeface="Calibri"/>
                <a:sym typeface="Calibri"/>
              </a:rPr>
              <a:t>銀行轉型</a:t>
            </a:r>
            <a:endParaRPr lang="zh-TW" altLang="en-US" dirty="0"/>
          </a:p>
        </p:txBody>
      </p:sp>
      <p:sp>
        <p:nvSpPr>
          <p:cNvPr id="3" name="內容版面配置區 2"/>
          <p:cNvSpPr>
            <a:spLocks noGrp="1"/>
          </p:cNvSpPr>
          <p:nvPr>
            <p:ph idx="1"/>
          </p:nvPr>
        </p:nvSpPr>
        <p:spPr>
          <a:xfrm>
            <a:off x="612058" y="1474839"/>
            <a:ext cx="5525272" cy="4702124"/>
          </a:xfrm>
        </p:spPr>
        <p:txBody>
          <a:bodyPr/>
          <a:lstStyle/>
          <a:p>
            <a:r>
              <a:rPr lang="en-US" altLang="zh-TW" dirty="0"/>
              <a:t>Bank1.0</a:t>
            </a:r>
          </a:p>
          <a:p>
            <a:pPr marL="0" indent="0">
              <a:buNone/>
            </a:pPr>
            <a:r>
              <a:rPr lang="zh-TW" altLang="en-US" dirty="0"/>
              <a:t>以</a:t>
            </a:r>
            <a:r>
              <a:rPr lang="zh-TW" altLang="en-US" b="1" dirty="0"/>
              <a:t>實體分行</a:t>
            </a:r>
            <a:r>
              <a:rPr lang="zh-TW" altLang="en-US" dirty="0"/>
              <a:t>為主</a:t>
            </a:r>
            <a:r>
              <a:rPr lang="en-US" altLang="zh-TW" dirty="0"/>
              <a:t>,</a:t>
            </a:r>
            <a:r>
              <a:rPr lang="zh-TW" altLang="en-US" dirty="0"/>
              <a:t>因此各家銀行積極拓展分行</a:t>
            </a:r>
            <a:endParaRPr lang="en-US" altLang="zh-TW" dirty="0"/>
          </a:p>
          <a:p>
            <a:r>
              <a:rPr lang="en-US" altLang="zh-TW" dirty="0"/>
              <a:t>Bank2.0</a:t>
            </a:r>
          </a:p>
          <a:p>
            <a:pPr marL="0" indent="0">
              <a:buNone/>
            </a:pPr>
            <a:r>
              <a:rPr lang="zh-TW" altLang="en-US" dirty="0"/>
              <a:t>銀行從實體分行轉型到</a:t>
            </a:r>
            <a:r>
              <a:rPr lang="zh-TW" altLang="en-US" b="1" dirty="0"/>
              <a:t>網路分行</a:t>
            </a:r>
            <a:r>
              <a:rPr lang="en-US" altLang="zh-TW" dirty="0"/>
              <a:t>,</a:t>
            </a:r>
            <a:r>
              <a:rPr lang="zh-TW" altLang="en-US" dirty="0"/>
              <a:t>且交易逐漸電子化</a:t>
            </a:r>
            <a:r>
              <a:rPr lang="en-US" altLang="zh-TW" dirty="0">
                <a:solidFill>
                  <a:schemeClr val="dk1"/>
                </a:solidFill>
                <a:ea typeface="Calibri"/>
                <a:cs typeface="Calibri"/>
                <a:sym typeface="Calibri"/>
              </a:rPr>
              <a:t>(</a:t>
            </a:r>
            <a:r>
              <a:rPr lang="zh-TW" altLang="en-US" b="1" dirty="0">
                <a:solidFill>
                  <a:schemeClr val="dk1"/>
                </a:solidFill>
                <a:ea typeface="Calibri"/>
                <a:cs typeface="Calibri"/>
                <a:sym typeface="Calibri"/>
              </a:rPr>
              <a:t>多</a:t>
            </a:r>
            <a:r>
              <a:rPr lang="en-US" altLang="zh-TW" b="1" dirty="0" err="1">
                <a:solidFill>
                  <a:schemeClr val="dk1"/>
                </a:solidFill>
                <a:ea typeface="Calibri"/>
                <a:cs typeface="Calibri"/>
                <a:sym typeface="Calibri"/>
              </a:rPr>
              <a:t>通路</a:t>
            </a:r>
            <a:r>
              <a:rPr lang="en-US" altLang="zh-TW" dirty="0" err="1">
                <a:solidFill>
                  <a:schemeClr val="dk1"/>
                </a:solidFill>
                <a:ea typeface="Calibri"/>
                <a:cs typeface="Calibri"/>
                <a:sym typeface="Calibri"/>
              </a:rPr>
              <a:t>管理</a:t>
            </a:r>
            <a:r>
              <a:rPr lang="en-US" altLang="zh-TW" dirty="0">
                <a:solidFill>
                  <a:schemeClr val="dk1"/>
                </a:solidFill>
                <a:ea typeface="Calibri"/>
                <a:cs typeface="Calibri"/>
                <a:sym typeface="Calibri"/>
              </a:rPr>
              <a:t>)</a:t>
            </a:r>
            <a:endParaRPr lang="en-US" altLang="zh-TW" dirty="0"/>
          </a:p>
          <a:p>
            <a:r>
              <a:rPr lang="en-US" altLang="zh-TW" dirty="0"/>
              <a:t>Bank3.0</a:t>
            </a:r>
          </a:p>
          <a:p>
            <a:pPr marL="0" indent="0">
              <a:buNone/>
            </a:pPr>
            <a:r>
              <a:rPr lang="zh-TW" altLang="en-US" dirty="0"/>
              <a:t>虛擬銀行或電子銀行</a:t>
            </a:r>
            <a:r>
              <a:rPr lang="en-US" altLang="zh-TW" dirty="0"/>
              <a:t>,</a:t>
            </a:r>
            <a:r>
              <a:rPr lang="zh-TW" altLang="en-US" dirty="0"/>
              <a:t>不依賴實體設施的虛擬服務</a:t>
            </a:r>
            <a:r>
              <a:rPr lang="en-US" altLang="zh-TW" sz="2400" dirty="0">
                <a:solidFill>
                  <a:schemeClr val="dk1"/>
                </a:solidFill>
                <a:latin typeface="Calibri"/>
                <a:ea typeface="Calibri"/>
                <a:cs typeface="Calibri"/>
                <a:sym typeface="Calibri"/>
              </a:rPr>
              <a:t>(</a:t>
            </a:r>
            <a:r>
              <a:rPr lang="en-US" altLang="zh-TW" sz="2400" b="1" dirty="0" err="1">
                <a:solidFill>
                  <a:schemeClr val="dk1"/>
                </a:solidFill>
                <a:latin typeface="Calibri"/>
                <a:ea typeface="Calibri"/>
                <a:cs typeface="Calibri"/>
                <a:sym typeface="Calibri"/>
              </a:rPr>
              <a:t>全通路</a:t>
            </a:r>
            <a:r>
              <a:rPr lang="en-US" altLang="zh-TW" sz="2400" dirty="0" err="1">
                <a:solidFill>
                  <a:schemeClr val="dk1"/>
                </a:solidFill>
                <a:latin typeface="Calibri"/>
                <a:ea typeface="Calibri"/>
                <a:cs typeface="Calibri"/>
                <a:sym typeface="Calibri"/>
              </a:rPr>
              <a:t>管理</a:t>
            </a:r>
            <a:r>
              <a:rPr lang="en-US" altLang="zh-TW" sz="2400" dirty="0">
                <a:solidFill>
                  <a:schemeClr val="dk1"/>
                </a:solidFill>
                <a:latin typeface="Calibri"/>
                <a:ea typeface="Calibri"/>
                <a:cs typeface="Calibri"/>
                <a:sym typeface="Calibri"/>
              </a:rPr>
              <a:t>)</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75</a:t>
            </a:fld>
            <a:endParaRPr lang="zh-TW" altLang="en-US" dirty="0"/>
          </a:p>
        </p:txBody>
      </p:sp>
      <p:sp>
        <p:nvSpPr>
          <p:cNvPr id="6" name="橢圓 5"/>
          <p:cNvSpPr/>
          <p:nvPr/>
        </p:nvSpPr>
        <p:spPr>
          <a:xfrm>
            <a:off x="6850251" y="3223647"/>
            <a:ext cx="1968285" cy="1441343"/>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7" name="橢圓 6"/>
          <p:cNvSpPr/>
          <p:nvPr/>
        </p:nvSpPr>
        <p:spPr>
          <a:xfrm>
            <a:off x="6586781" y="2309248"/>
            <a:ext cx="3394129" cy="2541722"/>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橢圓 7"/>
          <p:cNvSpPr/>
          <p:nvPr/>
        </p:nvSpPr>
        <p:spPr>
          <a:xfrm>
            <a:off x="6354305" y="1367286"/>
            <a:ext cx="5067946" cy="356117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p:cNvSpPr txBox="1"/>
          <p:nvPr/>
        </p:nvSpPr>
        <p:spPr>
          <a:xfrm>
            <a:off x="7056021" y="3621152"/>
            <a:ext cx="1627323" cy="646331"/>
          </a:xfrm>
          <a:prstGeom prst="rect">
            <a:avLst/>
          </a:prstGeom>
          <a:noFill/>
        </p:spPr>
        <p:txBody>
          <a:bodyPr wrap="square" rtlCol="0">
            <a:spAutoFit/>
          </a:bodyPr>
          <a:lstStyle/>
          <a:p>
            <a:r>
              <a:rPr lang="en-US" altLang="zh-TW" b="1" dirty="0"/>
              <a:t>Bank1.0</a:t>
            </a:r>
          </a:p>
          <a:p>
            <a:r>
              <a:rPr lang="zh-TW" altLang="en-US" dirty="0"/>
              <a:t>銀行物理網點</a:t>
            </a:r>
          </a:p>
        </p:txBody>
      </p:sp>
      <p:sp>
        <p:nvSpPr>
          <p:cNvPr id="11" name="文字方塊 10"/>
          <p:cNvSpPr txBox="1"/>
          <p:nvPr/>
        </p:nvSpPr>
        <p:spPr>
          <a:xfrm>
            <a:off x="8730922" y="2795792"/>
            <a:ext cx="1286359" cy="1200329"/>
          </a:xfrm>
          <a:prstGeom prst="rect">
            <a:avLst/>
          </a:prstGeom>
          <a:noFill/>
        </p:spPr>
        <p:txBody>
          <a:bodyPr wrap="square" rtlCol="0">
            <a:spAutoFit/>
          </a:bodyPr>
          <a:lstStyle/>
          <a:p>
            <a:r>
              <a:rPr lang="en-US" altLang="zh-TW" b="1" dirty="0"/>
              <a:t>Bank2.0</a:t>
            </a:r>
          </a:p>
          <a:p>
            <a:r>
              <a:rPr lang="zh-TW" altLang="en-US" dirty="0"/>
              <a:t>自助銀行</a:t>
            </a:r>
            <a:endParaRPr lang="en-US" altLang="zh-TW" dirty="0"/>
          </a:p>
          <a:p>
            <a:r>
              <a:rPr lang="zh-TW" altLang="en-US" dirty="0"/>
              <a:t>電話銀行</a:t>
            </a:r>
            <a:endParaRPr lang="en-US" altLang="zh-TW" dirty="0"/>
          </a:p>
          <a:p>
            <a:r>
              <a:rPr lang="zh-TW" altLang="en-US" dirty="0"/>
              <a:t>網上銀行</a:t>
            </a:r>
          </a:p>
        </p:txBody>
      </p:sp>
      <p:sp>
        <p:nvSpPr>
          <p:cNvPr id="12" name="文字方塊 11"/>
          <p:cNvSpPr txBox="1"/>
          <p:nvPr/>
        </p:nvSpPr>
        <p:spPr>
          <a:xfrm>
            <a:off x="10053652" y="2346484"/>
            <a:ext cx="1286359" cy="1754326"/>
          </a:xfrm>
          <a:prstGeom prst="rect">
            <a:avLst/>
          </a:prstGeom>
          <a:noFill/>
        </p:spPr>
        <p:txBody>
          <a:bodyPr wrap="square" rtlCol="0">
            <a:spAutoFit/>
          </a:bodyPr>
          <a:lstStyle/>
          <a:p>
            <a:r>
              <a:rPr lang="en-US" altLang="zh-TW" b="1" dirty="0"/>
              <a:t>Bank3.0</a:t>
            </a:r>
          </a:p>
          <a:p>
            <a:r>
              <a:rPr lang="zh-TW" altLang="en-US" dirty="0"/>
              <a:t>社交網絡</a:t>
            </a:r>
            <a:endParaRPr lang="en-US" altLang="zh-TW" dirty="0"/>
          </a:p>
          <a:p>
            <a:r>
              <a:rPr lang="zh-TW" altLang="en-US" dirty="0"/>
              <a:t>移動支付</a:t>
            </a:r>
            <a:endParaRPr lang="en-US" altLang="zh-TW" dirty="0"/>
          </a:p>
          <a:p>
            <a:r>
              <a:rPr lang="zh-TW" altLang="en-US" dirty="0"/>
              <a:t>大數據</a:t>
            </a:r>
            <a:endParaRPr lang="en-US" altLang="zh-TW" dirty="0"/>
          </a:p>
          <a:p>
            <a:r>
              <a:rPr lang="zh-TW" altLang="en-US" dirty="0"/>
              <a:t>雲計算</a:t>
            </a:r>
            <a:endParaRPr lang="en-US" altLang="zh-TW" dirty="0"/>
          </a:p>
          <a:p>
            <a:r>
              <a:rPr lang="en-US" altLang="zh-TW" dirty="0"/>
              <a:t>……</a:t>
            </a:r>
            <a:endParaRPr lang="zh-TW" altLang="en-US" dirty="0"/>
          </a:p>
        </p:txBody>
      </p:sp>
      <p:sp>
        <p:nvSpPr>
          <p:cNvPr id="10" name="文字方塊 9"/>
          <p:cNvSpPr txBox="1"/>
          <p:nvPr/>
        </p:nvSpPr>
        <p:spPr>
          <a:xfrm>
            <a:off x="7457059" y="5169109"/>
            <a:ext cx="5047701" cy="369332"/>
          </a:xfrm>
          <a:prstGeom prst="rect">
            <a:avLst/>
          </a:prstGeom>
          <a:noFill/>
        </p:spPr>
        <p:txBody>
          <a:bodyPr wrap="square" rtlCol="0">
            <a:spAutoFit/>
          </a:bodyPr>
          <a:lstStyle/>
          <a:p>
            <a:r>
              <a:rPr lang="zh-TW" altLang="en-US" dirty="0"/>
              <a:t>銀行零售渠道的各階段之間的關係</a:t>
            </a:r>
          </a:p>
        </p:txBody>
      </p:sp>
      <p:sp>
        <p:nvSpPr>
          <p:cNvPr id="24" name="頁尾版面配置區 3"/>
          <p:cNvSpPr>
            <a:spLocks noGrp="1"/>
          </p:cNvSpPr>
          <p:nvPr>
            <p:ph type="ftr" sz="quarter" idx="11"/>
          </p:nvPr>
        </p:nvSpPr>
        <p:spPr>
          <a:xfrm>
            <a:off x="133865" y="6478310"/>
            <a:ext cx="11553550" cy="379690"/>
          </a:xfrm>
        </p:spPr>
        <p:txBody>
          <a:bodyPr/>
          <a:lstStyle/>
          <a:p>
            <a:r>
              <a:rPr lang="en-US" altLang="zh-TW" dirty="0"/>
              <a:t>《 2017</a:t>
            </a:r>
            <a:r>
              <a:rPr lang="zh-TW" altLang="en-US" dirty="0"/>
              <a:t>數位金融</a:t>
            </a:r>
            <a:r>
              <a:rPr lang="en-US" altLang="zh-TW"/>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116306368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Shape 254"/>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marL="0" marR="0" lvl="0" indent="0" algn="l" rtl="0">
              <a:lnSpc>
                <a:spcPct val="90000"/>
              </a:lnSpc>
              <a:spcBef>
                <a:spcPts val="0"/>
              </a:spcBef>
              <a:buClr>
                <a:schemeClr val="accent2"/>
              </a:buClr>
              <a:buSzPct val="25000"/>
              <a:buFont typeface="Calibri"/>
              <a:buNone/>
            </a:pPr>
            <a:r>
              <a:rPr lang="zh-TW" altLang="en-US" sz="4200" b="1" i="0" u="none" strike="noStrike" cap="none" dirty="0">
                <a:solidFill>
                  <a:schemeClr val="accent2"/>
                </a:solidFill>
                <a:latin typeface="Calibri"/>
                <a:ea typeface="Calibri"/>
                <a:cs typeface="Calibri"/>
                <a:sym typeface="Calibri"/>
              </a:rPr>
              <a:t>數位銀行</a:t>
            </a:r>
            <a:r>
              <a:rPr lang="en-US" altLang="zh-TW" sz="4200" b="1" i="0" u="none" strike="noStrike" cap="none" dirty="0">
                <a:solidFill>
                  <a:schemeClr val="accent2"/>
                </a:solidFill>
                <a:latin typeface="Calibri"/>
                <a:ea typeface="Calibri"/>
                <a:cs typeface="Calibri"/>
                <a:sym typeface="Calibri"/>
              </a:rPr>
              <a:t>:</a:t>
            </a:r>
            <a:r>
              <a:rPr lang="zh-TW" altLang="en-US" sz="4200" b="1" i="0" u="none" strike="noStrike" cap="none" dirty="0">
                <a:solidFill>
                  <a:schemeClr val="accent2"/>
                </a:solidFill>
                <a:latin typeface="Calibri"/>
                <a:ea typeface="Calibri"/>
                <a:cs typeface="Calibri"/>
                <a:sym typeface="Calibri"/>
              </a:rPr>
              <a:t> </a:t>
            </a:r>
            <a:r>
              <a:rPr lang="en-US" sz="4200" b="1" i="0" u="none" strike="noStrike" cap="none" dirty="0">
                <a:solidFill>
                  <a:schemeClr val="accent2"/>
                </a:solidFill>
                <a:latin typeface="Calibri"/>
                <a:ea typeface="Calibri"/>
                <a:cs typeface="Calibri"/>
                <a:sym typeface="Calibri"/>
              </a:rPr>
              <a:t>Fintech &amp; Bank3.0</a:t>
            </a:r>
          </a:p>
        </p:txBody>
      </p:sp>
      <p:sp>
        <p:nvSpPr>
          <p:cNvPr id="255" name="Shape 255"/>
          <p:cNvSpPr txBox="1">
            <a:spLocks noGrp="1"/>
          </p:cNvSpPr>
          <p:nvPr>
            <p:ph type="body" idx="1"/>
          </p:nvPr>
        </p:nvSpPr>
        <p:spPr>
          <a:xfrm>
            <a:off x="594851" y="1444358"/>
            <a:ext cx="11002296" cy="4702124"/>
          </a:xfrm>
          <a:prstGeom prst="rect">
            <a:avLst/>
          </a:prstGeom>
          <a:noFill/>
          <a:ln>
            <a:noFill/>
          </a:ln>
        </p:spPr>
        <p:txBody>
          <a:bodyPr lIns="91425" tIns="45700" rIns="91425" bIns="45700" anchor="t" anchorCtr="0">
            <a:noAutofit/>
          </a:bodyPr>
          <a:lstStyle/>
          <a:p>
            <a:pPr marL="685800" marR="0" lvl="1" indent="-228600" algn="l" rtl="0">
              <a:lnSpc>
                <a:spcPct val="100000"/>
              </a:lnSpc>
              <a:spcBef>
                <a:spcPts val="0"/>
              </a:spcBef>
              <a:buClr>
                <a:schemeClr val="dk1"/>
              </a:buClr>
              <a:buSzPct val="100000"/>
              <a:buFont typeface="Arial"/>
              <a:buNone/>
            </a:pPr>
            <a:endParaRPr sz="2400" b="0" i="0" u="none" strike="noStrike" cap="none" dirty="0">
              <a:solidFill>
                <a:schemeClr val="dk1"/>
              </a:solidFill>
              <a:latin typeface="Calibri"/>
              <a:ea typeface="Calibri"/>
              <a:cs typeface="Calibri"/>
              <a:sym typeface="Calibri"/>
            </a:endParaRPr>
          </a:p>
        </p:txBody>
      </p:sp>
      <p:sp>
        <p:nvSpPr>
          <p:cNvPr id="256" name="Shape 256"/>
          <p:cNvSpPr/>
          <p:nvPr/>
        </p:nvSpPr>
        <p:spPr>
          <a:xfrm>
            <a:off x="2038701" y="2672392"/>
            <a:ext cx="6379016" cy="3257608"/>
          </a:xfrm>
          <a:prstGeom prst="ellipse">
            <a:avLst/>
          </a:prstGeom>
          <a:solidFill>
            <a:schemeClr val="bg1">
              <a:lumMod val="85000"/>
            </a:schemeClr>
          </a:solidFill>
          <a:ln w="9525" cap="flat" cmpd="sng">
            <a:solidFill>
              <a:schemeClr val="tx2">
                <a:lumMod val="10000"/>
                <a:lumOff val="90000"/>
              </a:schemeClr>
            </a:solidFill>
            <a:prstDash val="solid"/>
            <a:round/>
            <a:headEnd type="none" w="med" len="med"/>
            <a:tailEnd type="none" w="med" len="med"/>
          </a:ln>
        </p:spPr>
        <p:txBody>
          <a:bodyPr lIns="68575" tIns="34275" rIns="68575" bIns="34275" anchor="ctr" anchorCtr="0">
            <a:noAutofit/>
          </a:bodyPr>
          <a:lstStyle/>
          <a:p>
            <a:pPr marL="0" marR="0" lvl="0" indent="0" algn="r" rtl="0">
              <a:spcBef>
                <a:spcPts val="0"/>
              </a:spcBef>
              <a:buClr>
                <a:schemeClr val="dk1"/>
              </a:buClr>
              <a:buSzPct val="25000"/>
              <a:buFont typeface="Arial"/>
              <a:buNone/>
            </a:pPr>
            <a:r>
              <a:rPr lang="en-US" sz="1800" dirty="0">
                <a:solidFill>
                  <a:schemeClr val="dk1"/>
                </a:solidFill>
                <a:latin typeface="Arial"/>
                <a:ea typeface="Arial"/>
                <a:cs typeface="Arial"/>
                <a:sym typeface="Arial"/>
              </a:rPr>
              <a:t>                                                                                      </a:t>
            </a:r>
            <a:endParaRPr lang="en-US" sz="3200" dirty="0">
              <a:solidFill>
                <a:schemeClr val="dk1"/>
              </a:solidFill>
              <a:latin typeface="Arial"/>
              <a:ea typeface="Arial"/>
              <a:cs typeface="Arial"/>
              <a:sym typeface="Arial"/>
            </a:endParaRPr>
          </a:p>
        </p:txBody>
      </p:sp>
      <p:sp>
        <p:nvSpPr>
          <p:cNvPr id="257" name="Shape 257"/>
          <p:cNvSpPr/>
          <p:nvPr/>
        </p:nvSpPr>
        <p:spPr>
          <a:xfrm>
            <a:off x="2666011" y="3320926"/>
            <a:ext cx="2638164" cy="1872711"/>
          </a:xfrm>
          <a:prstGeom prst="ellipse">
            <a:avLst/>
          </a:prstGeom>
          <a:solidFill>
            <a:schemeClr val="accent1">
              <a:lumMod val="20000"/>
              <a:lumOff val="80000"/>
            </a:schemeClr>
          </a:solidFill>
          <a:ln w="9525" cap="flat" cmpd="sng">
            <a:solidFill>
              <a:schemeClr val="accent1">
                <a:lumMod val="20000"/>
                <a:lumOff val="80000"/>
              </a:schemeClr>
            </a:solidFill>
            <a:prstDash val="solid"/>
            <a:round/>
            <a:headEnd type="none" w="med" len="med"/>
            <a:tailEnd type="none" w="med" len="med"/>
          </a:ln>
        </p:spPr>
        <p:txBody>
          <a:bodyPr lIns="68575" tIns="34275" rIns="68575" bIns="34275" anchor="ctr" anchorCtr="0">
            <a:noAutofit/>
          </a:bodyPr>
          <a:lstStyle/>
          <a:p>
            <a:pPr marL="0" marR="0" lvl="0" indent="0" algn="ctr" rtl="0">
              <a:spcBef>
                <a:spcPts val="0"/>
              </a:spcBef>
              <a:buClr>
                <a:schemeClr val="dk1"/>
              </a:buClr>
              <a:buSzPct val="25000"/>
              <a:buFont typeface="Arial"/>
              <a:buNone/>
            </a:pPr>
            <a:r>
              <a:rPr lang="en-US" sz="3000" dirty="0">
                <a:solidFill>
                  <a:schemeClr val="dk1"/>
                </a:solidFill>
                <a:latin typeface="Arial"/>
                <a:ea typeface="Arial"/>
                <a:cs typeface="Arial"/>
                <a:sym typeface="Arial"/>
              </a:rPr>
              <a:t>Bank 3.0</a:t>
            </a:r>
          </a:p>
        </p:txBody>
      </p:sp>
      <p:cxnSp>
        <p:nvCxnSpPr>
          <p:cNvPr id="258" name="Shape 258"/>
          <p:cNvCxnSpPr/>
          <p:nvPr/>
        </p:nvCxnSpPr>
        <p:spPr>
          <a:xfrm>
            <a:off x="2364068" y="2340600"/>
            <a:ext cx="5407608" cy="15879"/>
          </a:xfrm>
          <a:prstGeom prst="straightConnector1">
            <a:avLst/>
          </a:prstGeom>
          <a:ln w="57150">
            <a:headEnd type="triangle" w="lg" len="lg"/>
            <a:tailEnd type="triangle" w="lg" len="lg"/>
          </a:ln>
        </p:spPr>
        <p:style>
          <a:lnRef idx="3">
            <a:schemeClr val="accent2"/>
          </a:lnRef>
          <a:fillRef idx="0">
            <a:schemeClr val="accent2"/>
          </a:fillRef>
          <a:effectRef idx="2">
            <a:schemeClr val="accent2"/>
          </a:effectRef>
          <a:fontRef idx="minor">
            <a:schemeClr val="tx1"/>
          </a:fontRef>
        </p:style>
      </p:cxnSp>
      <p:sp>
        <p:nvSpPr>
          <p:cNvPr id="259" name="Shape 259"/>
          <p:cNvSpPr/>
          <p:nvPr/>
        </p:nvSpPr>
        <p:spPr>
          <a:xfrm>
            <a:off x="7771677" y="2054351"/>
            <a:ext cx="1516613" cy="656693"/>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rial"/>
              <a:buNone/>
            </a:pPr>
            <a:r>
              <a:rPr lang="en-US" sz="3200">
                <a:solidFill>
                  <a:schemeClr val="dk1"/>
                </a:solidFill>
                <a:latin typeface="Arial"/>
                <a:ea typeface="Arial"/>
                <a:cs typeface="Arial"/>
                <a:sym typeface="Arial"/>
              </a:rPr>
              <a:t>消費者</a:t>
            </a:r>
          </a:p>
        </p:txBody>
      </p:sp>
      <p:sp>
        <p:nvSpPr>
          <p:cNvPr id="260" name="Shape 260"/>
          <p:cNvSpPr/>
          <p:nvPr/>
        </p:nvSpPr>
        <p:spPr>
          <a:xfrm>
            <a:off x="955719" y="2054351"/>
            <a:ext cx="1516613" cy="656693"/>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rial"/>
              <a:buNone/>
            </a:pPr>
            <a:r>
              <a:rPr lang="en-US" sz="3200">
                <a:solidFill>
                  <a:schemeClr val="dk1"/>
                </a:solidFill>
                <a:latin typeface="Arial"/>
                <a:ea typeface="Arial"/>
                <a:cs typeface="Arial"/>
                <a:sym typeface="Arial"/>
              </a:rPr>
              <a:t>銀行端</a:t>
            </a:r>
          </a:p>
        </p:txBody>
      </p:sp>
      <p:sp>
        <p:nvSpPr>
          <p:cNvPr id="273" name="Shape 273"/>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76</a:t>
            </a:fld>
            <a:endParaRPr lang="en-US" sz="2000">
              <a:solidFill>
                <a:schemeClr val="lt1"/>
              </a:solidFill>
              <a:latin typeface="Calibri"/>
              <a:ea typeface="Calibri"/>
              <a:cs typeface="Calibri"/>
              <a:sym typeface="Calibri"/>
            </a:endParaRPr>
          </a:p>
        </p:txBody>
      </p:sp>
      <p:sp>
        <p:nvSpPr>
          <p:cNvPr id="2" name="矩形 1"/>
          <p:cNvSpPr/>
          <p:nvPr/>
        </p:nvSpPr>
        <p:spPr>
          <a:xfrm>
            <a:off x="5010173" y="4570771"/>
            <a:ext cx="1956470" cy="523220"/>
          </a:xfrm>
          <a:prstGeom prst="rect">
            <a:avLst/>
          </a:prstGeom>
        </p:spPr>
        <p:txBody>
          <a:bodyPr wrap="square">
            <a:spAutoFit/>
          </a:bodyPr>
          <a:lstStyle/>
          <a:p>
            <a:pPr lvl="0" algn="ctr">
              <a:buClr>
                <a:schemeClr val="dk1"/>
              </a:buClr>
              <a:buSzPct val="25000"/>
            </a:pPr>
            <a:r>
              <a:rPr lang="en-US" altLang="zh-TW" sz="2800" dirty="0">
                <a:solidFill>
                  <a:schemeClr val="bg1">
                    <a:lumMod val="50000"/>
                  </a:schemeClr>
                </a:solidFill>
                <a:latin typeface="Arial"/>
                <a:ea typeface="Arial"/>
                <a:cs typeface="Arial"/>
                <a:sym typeface="Arial"/>
              </a:rPr>
              <a:t>Bank 4.0</a:t>
            </a:r>
          </a:p>
        </p:txBody>
      </p:sp>
      <p:sp>
        <p:nvSpPr>
          <p:cNvPr id="35" name="矩形 34"/>
          <p:cNvSpPr/>
          <p:nvPr/>
        </p:nvSpPr>
        <p:spPr>
          <a:xfrm>
            <a:off x="6678653" y="3985996"/>
            <a:ext cx="1956470" cy="584775"/>
          </a:xfrm>
          <a:prstGeom prst="rect">
            <a:avLst/>
          </a:prstGeom>
        </p:spPr>
        <p:txBody>
          <a:bodyPr wrap="square">
            <a:spAutoFit/>
          </a:bodyPr>
          <a:lstStyle/>
          <a:p>
            <a:pPr lvl="0" algn="ctr">
              <a:buClr>
                <a:schemeClr val="dk1"/>
              </a:buClr>
              <a:buSzPct val="25000"/>
            </a:pPr>
            <a:r>
              <a:rPr lang="en-US" altLang="zh-TW" sz="3200" dirty="0" err="1">
                <a:latin typeface="Arial"/>
                <a:ea typeface="Arial"/>
                <a:cs typeface="Arial"/>
                <a:sym typeface="Arial"/>
              </a:rPr>
              <a:t>FinTech</a:t>
            </a:r>
            <a:endParaRPr lang="en-US" altLang="zh-TW" sz="3200" dirty="0">
              <a:latin typeface="Arial"/>
              <a:ea typeface="Arial"/>
              <a:cs typeface="Arial"/>
              <a:sym typeface="Arial"/>
            </a:endParaRPr>
          </a:p>
        </p:txBody>
      </p:sp>
      <p:sp>
        <p:nvSpPr>
          <p:cNvPr id="34" name="頁尾版面配置區 3"/>
          <p:cNvSpPr>
            <a:spLocks noGrp="1"/>
          </p:cNvSpPr>
          <p:nvPr>
            <p:ph type="ftr" sz="quarter" idx="11"/>
          </p:nvPr>
        </p:nvSpPr>
        <p:spPr>
          <a:xfrm>
            <a:off x="133865" y="6478310"/>
            <a:ext cx="11553550" cy="379690"/>
          </a:xfrm>
        </p:spPr>
        <p:txBody>
          <a:bodyPr/>
          <a:lstStyle/>
          <a:p>
            <a:r>
              <a:rPr lang="en-US" altLang="zh-TW" dirty="0"/>
              <a:t>《 2017</a:t>
            </a:r>
            <a:r>
              <a:rPr lang="zh-TW" altLang="en-US" dirty="0"/>
              <a:t>數位金融</a:t>
            </a:r>
            <a:r>
              <a:rPr lang="en-US" altLang="zh-TW"/>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424606757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Shape 317"/>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lvl="0">
              <a:spcBef>
                <a:spcPts val="0"/>
              </a:spcBef>
              <a:buClr>
                <a:schemeClr val="accent2"/>
              </a:buClr>
              <a:buSzPct val="25000"/>
            </a:pPr>
            <a:r>
              <a:rPr lang="zh-TW" altLang="en-US" b="1" dirty="0">
                <a:solidFill>
                  <a:schemeClr val="accent2"/>
                </a:solidFill>
                <a:latin typeface="Calibri"/>
                <a:ea typeface="Calibri"/>
                <a:cs typeface="Calibri"/>
                <a:sym typeface="Calibri"/>
              </a:rPr>
              <a:t>數位銀行</a:t>
            </a:r>
            <a:r>
              <a:rPr lang="en-US" altLang="zh-TW" b="1" dirty="0">
                <a:solidFill>
                  <a:schemeClr val="accent2"/>
                </a:solidFill>
                <a:latin typeface="Calibri"/>
                <a:ea typeface="Calibri"/>
                <a:cs typeface="Calibri"/>
                <a:sym typeface="Calibri"/>
              </a:rPr>
              <a:t>:</a:t>
            </a:r>
            <a:r>
              <a:rPr lang="zh-TW" altLang="en-US" b="1" dirty="0">
                <a:solidFill>
                  <a:schemeClr val="accent2"/>
                </a:solidFill>
                <a:latin typeface="Calibri"/>
                <a:ea typeface="Calibri"/>
                <a:cs typeface="Calibri"/>
                <a:sym typeface="Calibri"/>
              </a:rPr>
              <a:t> </a:t>
            </a:r>
            <a:r>
              <a:rPr lang="en-US" b="1" dirty="0">
                <a:solidFill>
                  <a:schemeClr val="accent2"/>
                </a:solidFill>
                <a:latin typeface="Calibri"/>
                <a:ea typeface="Calibri"/>
                <a:cs typeface="Calibri"/>
                <a:sym typeface="Calibri"/>
              </a:rPr>
              <a:t> Bank3.0 </a:t>
            </a:r>
            <a:r>
              <a:rPr lang="zh-TW" altLang="en-US" b="1" dirty="0">
                <a:solidFill>
                  <a:schemeClr val="accent2"/>
                </a:solidFill>
                <a:latin typeface="Calibri"/>
                <a:ea typeface="Calibri"/>
                <a:cs typeface="Calibri"/>
                <a:sym typeface="Calibri"/>
              </a:rPr>
              <a:t>到 </a:t>
            </a:r>
            <a:r>
              <a:rPr lang="en-US" altLang="zh-TW" b="1" dirty="0">
                <a:solidFill>
                  <a:schemeClr val="accent2"/>
                </a:solidFill>
                <a:latin typeface="Calibri"/>
                <a:ea typeface="Calibri"/>
                <a:cs typeface="Calibri"/>
                <a:sym typeface="Calibri"/>
              </a:rPr>
              <a:t>Bank 4.0 </a:t>
            </a:r>
            <a:endParaRPr lang="en-US" sz="4200" b="1" i="0" u="none" strike="noStrike" cap="none" dirty="0">
              <a:solidFill>
                <a:schemeClr val="accent2"/>
              </a:solidFill>
              <a:latin typeface="Calibri"/>
              <a:ea typeface="Calibri"/>
              <a:cs typeface="Calibri"/>
              <a:sym typeface="Calibri"/>
            </a:endParaRPr>
          </a:p>
        </p:txBody>
      </p:sp>
      <p:sp>
        <p:nvSpPr>
          <p:cNvPr id="331" name="Shape 331"/>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77</a:t>
            </a:fld>
            <a:endParaRPr lang="en-US" sz="2000">
              <a:solidFill>
                <a:schemeClr val="lt1"/>
              </a:solidFill>
              <a:latin typeface="Calibri"/>
              <a:ea typeface="Calibri"/>
              <a:cs typeface="Calibri"/>
              <a:sym typeface="Calibri"/>
            </a:endParaRPr>
          </a:p>
        </p:txBody>
      </p:sp>
      <p:pic>
        <p:nvPicPr>
          <p:cNvPr id="17" name="Picture 2" descr="http://journal.eyeprophet.com/wp-content/uploads/2015/11/bank3.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1503" y="1462694"/>
            <a:ext cx="9194096" cy="4741419"/>
          </a:xfrm>
          <a:prstGeom prst="rect">
            <a:avLst/>
          </a:prstGeom>
          <a:noFill/>
          <a:extLst>
            <a:ext uri="{909E8E84-426E-40DD-AFC4-6F175D3DCCD1}">
              <a14:hiddenFill xmlns:a14="http://schemas.microsoft.com/office/drawing/2010/main">
                <a:solidFill>
                  <a:srgbClr val="FFFFFF"/>
                </a:solidFill>
              </a14:hiddenFill>
            </a:ext>
          </a:extLst>
        </p:spPr>
      </p:pic>
      <p:sp>
        <p:nvSpPr>
          <p:cNvPr id="2" name="箭號: 向右 1"/>
          <p:cNvSpPr/>
          <p:nvPr/>
        </p:nvSpPr>
        <p:spPr>
          <a:xfrm>
            <a:off x="1541721" y="5411972"/>
            <a:ext cx="6477814" cy="5069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Bank3.0</a:t>
            </a:r>
            <a:endParaRPr lang="zh-TW" altLang="en-US" dirty="0"/>
          </a:p>
        </p:txBody>
      </p:sp>
      <p:sp>
        <p:nvSpPr>
          <p:cNvPr id="29" name="箭號: 向右 28"/>
          <p:cNvSpPr/>
          <p:nvPr/>
        </p:nvSpPr>
        <p:spPr>
          <a:xfrm>
            <a:off x="8279697" y="5411970"/>
            <a:ext cx="2384184" cy="5069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Bank4.0</a:t>
            </a:r>
            <a:endParaRPr lang="zh-TW" altLang="en-US" dirty="0"/>
          </a:p>
        </p:txBody>
      </p:sp>
      <p:sp>
        <p:nvSpPr>
          <p:cNvPr id="31" name="頁尾版面配置區 3"/>
          <p:cNvSpPr>
            <a:spLocks noGrp="1"/>
          </p:cNvSpPr>
          <p:nvPr>
            <p:ph type="ftr" sz="quarter" idx="11"/>
          </p:nvPr>
        </p:nvSpPr>
        <p:spPr>
          <a:xfrm>
            <a:off x="133865" y="6478310"/>
            <a:ext cx="11553550" cy="379690"/>
          </a:xfrm>
        </p:spPr>
        <p:txBody>
          <a:bodyPr/>
          <a:lstStyle/>
          <a:p>
            <a:r>
              <a:rPr lang="en-US" altLang="zh-TW" dirty="0"/>
              <a:t>《 2017</a:t>
            </a:r>
            <a:r>
              <a:rPr lang="zh-TW" altLang="en-US" dirty="0"/>
              <a:t>數位金融</a:t>
            </a:r>
            <a:r>
              <a:rPr lang="en-US" altLang="zh-TW"/>
              <a:t>》                                                                                                                                             </a:t>
            </a:r>
            <a:r>
              <a:rPr lang="zh-TW" altLang="en-US" dirty="0"/>
              <a:t>	</a:t>
            </a:r>
            <a:r>
              <a:rPr lang="en-US" altLang="zh-TW" dirty="0"/>
              <a:t>NCTU.IIM.IEBI Lab</a:t>
            </a:r>
            <a:endParaRPr lang="zh-TW" altLang="en-US" dirty="0"/>
          </a:p>
        </p:txBody>
      </p:sp>
    </p:spTree>
    <p:extLst>
      <p:ext uri="{BB962C8B-B14F-4D97-AF65-F5344CB8AC3E}">
        <p14:creationId xmlns:p14="http://schemas.microsoft.com/office/powerpoint/2010/main" val="49482233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橢圓 16"/>
          <p:cNvSpPr/>
          <p:nvPr/>
        </p:nvSpPr>
        <p:spPr>
          <a:xfrm rot="20502527">
            <a:off x="1428311" y="421076"/>
            <a:ext cx="7977727" cy="5799801"/>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78</a:t>
            </a:fld>
            <a:endParaRPr lang="zh-TW" altLang="en-US" dirty="0"/>
          </a:p>
        </p:txBody>
      </p:sp>
      <p:grpSp>
        <p:nvGrpSpPr>
          <p:cNvPr id="36" name="群組 35"/>
          <p:cNvGrpSpPr/>
          <p:nvPr/>
        </p:nvGrpSpPr>
        <p:grpSpPr>
          <a:xfrm>
            <a:off x="1152939" y="1449238"/>
            <a:ext cx="8295201" cy="5108113"/>
            <a:chOff x="1982920" y="1274520"/>
            <a:chExt cx="8061341" cy="4727979"/>
          </a:xfrm>
        </p:grpSpPr>
        <p:sp>
          <p:nvSpPr>
            <p:cNvPr id="27" name="文字方塊 26"/>
            <p:cNvSpPr txBox="1"/>
            <p:nvPr/>
          </p:nvSpPr>
          <p:spPr>
            <a:xfrm rot="16200000">
              <a:off x="9188520" y="5286784"/>
              <a:ext cx="615553" cy="815877"/>
            </a:xfrm>
            <a:prstGeom prst="rect">
              <a:avLst/>
            </a:prstGeom>
            <a:noFill/>
          </p:spPr>
          <p:txBody>
            <a:bodyPr vert="eaVert" wrap="square" rtlCol="0">
              <a:spAutoFit/>
            </a:bodyPr>
            <a:lstStyle/>
            <a:p>
              <a:r>
                <a:rPr lang="zh-TW" altLang="en-US" sz="2800" dirty="0"/>
                <a:t>虛擬</a:t>
              </a:r>
              <a:endParaRPr lang="en-US" altLang="zh-TW" sz="2800" dirty="0"/>
            </a:p>
          </p:txBody>
        </p:sp>
        <p:sp>
          <p:nvSpPr>
            <p:cNvPr id="19" name="向右箭號 18"/>
            <p:cNvSpPr/>
            <p:nvPr/>
          </p:nvSpPr>
          <p:spPr>
            <a:xfrm>
              <a:off x="2810692" y="5260047"/>
              <a:ext cx="7233569" cy="1944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0" name="向下箭號 19"/>
            <p:cNvSpPr/>
            <p:nvPr/>
          </p:nvSpPr>
          <p:spPr>
            <a:xfrm rot="10800000">
              <a:off x="2564122" y="1394977"/>
              <a:ext cx="192607" cy="38631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文字方塊 25"/>
            <p:cNvSpPr txBox="1"/>
            <p:nvPr/>
          </p:nvSpPr>
          <p:spPr>
            <a:xfrm>
              <a:off x="1982920" y="1274520"/>
              <a:ext cx="615553" cy="1332137"/>
            </a:xfrm>
            <a:prstGeom prst="rect">
              <a:avLst/>
            </a:prstGeom>
            <a:noFill/>
          </p:spPr>
          <p:txBody>
            <a:bodyPr vert="eaVert" wrap="square" rtlCol="0">
              <a:spAutoFit/>
            </a:bodyPr>
            <a:lstStyle/>
            <a:p>
              <a:r>
                <a:rPr lang="zh-TW" altLang="en-US" sz="2800" dirty="0"/>
                <a:t>客戶端</a:t>
              </a:r>
              <a:endParaRPr lang="en-US" altLang="zh-TW" sz="2800" dirty="0"/>
            </a:p>
          </p:txBody>
        </p:sp>
        <p:sp>
          <p:nvSpPr>
            <p:cNvPr id="28" name="文字方塊 27"/>
            <p:cNvSpPr txBox="1"/>
            <p:nvPr/>
          </p:nvSpPr>
          <p:spPr>
            <a:xfrm>
              <a:off x="2075725" y="4428302"/>
              <a:ext cx="562918" cy="1332137"/>
            </a:xfrm>
            <a:prstGeom prst="rect">
              <a:avLst/>
            </a:prstGeom>
            <a:noFill/>
          </p:spPr>
          <p:txBody>
            <a:bodyPr vert="eaVert" wrap="square" rtlCol="0">
              <a:spAutoFit/>
            </a:bodyPr>
            <a:lstStyle/>
            <a:p>
              <a:r>
                <a:rPr lang="zh-TW" altLang="en-US" sz="2800" dirty="0"/>
                <a:t>銀行端</a:t>
              </a:r>
              <a:endParaRPr lang="en-US" altLang="zh-TW" sz="2800" dirty="0"/>
            </a:p>
          </p:txBody>
        </p:sp>
        <p:sp>
          <p:nvSpPr>
            <p:cNvPr id="29" name="文字方塊 28"/>
            <p:cNvSpPr txBox="1"/>
            <p:nvPr/>
          </p:nvSpPr>
          <p:spPr>
            <a:xfrm rot="16200000">
              <a:off x="3094850" y="5227309"/>
              <a:ext cx="534188" cy="845803"/>
            </a:xfrm>
            <a:prstGeom prst="rect">
              <a:avLst/>
            </a:prstGeom>
            <a:noFill/>
          </p:spPr>
          <p:txBody>
            <a:bodyPr vert="eaVert" wrap="square" rtlCol="0">
              <a:spAutoFit/>
            </a:bodyPr>
            <a:lstStyle/>
            <a:p>
              <a:r>
                <a:rPr lang="zh-TW" altLang="en-US" sz="2800" dirty="0"/>
                <a:t>實體</a:t>
              </a:r>
              <a:endParaRPr lang="en-US" altLang="zh-TW" sz="2800" dirty="0"/>
            </a:p>
          </p:txBody>
        </p:sp>
      </p:grpSp>
      <p:sp>
        <p:nvSpPr>
          <p:cNvPr id="18" name="文字方塊 17"/>
          <p:cNvSpPr txBox="1"/>
          <p:nvPr/>
        </p:nvSpPr>
        <p:spPr>
          <a:xfrm>
            <a:off x="4833717" y="714016"/>
            <a:ext cx="3506090" cy="523220"/>
          </a:xfrm>
          <a:prstGeom prst="rect">
            <a:avLst/>
          </a:prstGeom>
          <a:noFill/>
        </p:spPr>
        <p:txBody>
          <a:bodyPr wrap="square" rtlCol="0">
            <a:spAutoFit/>
          </a:bodyPr>
          <a:lstStyle/>
          <a:p>
            <a:r>
              <a:rPr lang="en-US" altLang="zh-TW" sz="2800" dirty="0"/>
              <a:t>Internet Of Everything</a:t>
            </a:r>
            <a:endParaRPr lang="zh-TW" altLang="en-US" sz="2800" dirty="0"/>
          </a:p>
        </p:txBody>
      </p:sp>
      <p:sp>
        <p:nvSpPr>
          <p:cNvPr id="30" name="文字方塊 29"/>
          <p:cNvSpPr txBox="1"/>
          <p:nvPr/>
        </p:nvSpPr>
        <p:spPr>
          <a:xfrm>
            <a:off x="11286879" y="547607"/>
            <a:ext cx="615553" cy="1841657"/>
          </a:xfrm>
          <a:prstGeom prst="rect">
            <a:avLst/>
          </a:prstGeom>
          <a:noFill/>
        </p:spPr>
        <p:txBody>
          <a:bodyPr vert="eaVert" wrap="square" rtlCol="0">
            <a:spAutoFit/>
          </a:bodyPr>
          <a:lstStyle/>
          <a:p>
            <a:r>
              <a:rPr lang="zh-TW" altLang="en-US" sz="2800" dirty="0">
                <a:solidFill>
                  <a:schemeClr val="bg1">
                    <a:lumMod val="65000"/>
                  </a:schemeClr>
                </a:solidFill>
              </a:rPr>
              <a:t>非銀行端</a:t>
            </a:r>
          </a:p>
        </p:txBody>
      </p:sp>
      <p:sp>
        <p:nvSpPr>
          <p:cNvPr id="22" name="橢圓 21"/>
          <p:cNvSpPr/>
          <p:nvPr/>
        </p:nvSpPr>
        <p:spPr>
          <a:xfrm>
            <a:off x="8698759" y="577118"/>
            <a:ext cx="2477386" cy="175864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tx1"/>
                </a:solidFill>
              </a:rPr>
              <a:t>人人是銀行</a:t>
            </a:r>
          </a:p>
        </p:txBody>
      </p:sp>
      <p:sp>
        <p:nvSpPr>
          <p:cNvPr id="32" name="橢圓 31"/>
          <p:cNvSpPr/>
          <p:nvPr/>
        </p:nvSpPr>
        <p:spPr>
          <a:xfrm>
            <a:off x="2223780" y="4123133"/>
            <a:ext cx="2202418" cy="162680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實體銀行服務創新</a:t>
            </a:r>
          </a:p>
        </p:txBody>
      </p:sp>
      <p:sp>
        <p:nvSpPr>
          <p:cNvPr id="35" name="橢圓 34"/>
          <p:cNvSpPr/>
          <p:nvPr/>
        </p:nvSpPr>
        <p:spPr>
          <a:xfrm>
            <a:off x="5726432" y="1539804"/>
            <a:ext cx="2238163" cy="1698919"/>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數據銀行創新</a:t>
            </a:r>
          </a:p>
        </p:txBody>
      </p:sp>
      <p:sp>
        <p:nvSpPr>
          <p:cNvPr id="37" name="橢圓 36"/>
          <p:cNvSpPr/>
          <p:nvPr/>
        </p:nvSpPr>
        <p:spPr>
          <a:xfrm>
            <a:off x="5847561" y="3273674"/>
            <a:ext cx="2238163" cy="1698918"/>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行動銀行創新</a:t>
            </a:r>
          </a:p>
        </p:txBody>
      </p:sp>
      <p:sp>
        <p:nvSpPr>
          <p:cNvPr id="38" name="橢圓 37"/>
          <p:cNvSpPr/>
          <p:nvPr/>
        </p:nvSpPr>
        <p:spPr>
          <a:xfrm>
            <a:off x="3393311" y="1319399"/>
            <a:ext cx="2238163" cy="1698919"/>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社群銀行創新</a:t>
            </a:r>
          </a:p>
        </p:txBody>
      </p:sp>
      <p:sp>
        <p:nvSpPr>
          <p:cNvPr id="34" name="橢圓 33"/>
          <p:cNvSpPr/>
          <p:nvPr/>
        </p:nvSpPr>
        <p:spPr>
          <a:xfrm rot="2294838">
            <a:off x="2566808" y="3563064"/>
            <a:ext cx="3934721" cy="968821"/>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a:solidFill>
                  <a:schemeClr val="bg1"/>
                </a:solidFill>
              </a:rPr>
              <a:t>聯網銀行創新</a:t>
            </a:r>
          </a:p>
        </p:txBody>
      </p:sp>
      <p:sp>
        <p:nvSpPr>
          <p:cNvPr id="39" name="頁尾版面配置區 3"/>
          <p:cNvSpPr>
            <a:spLocks noGrp="1"/>
          </p:cNvSpPr>
          <p:nvPr>
            <p:ph type="ftr" sz="quarter" idx="11"/>
          </p:nvPr>
        </p:nvSpPr>
        <p:spPr>
          <a:xfrm>
            <a:off x="133865" y="6478310"/>
            <a:ext cx="11553550" cy="379690"/>
          </a:xfrm>
        </p:spPr>
        <p:txBody>
          <a:bodyPr/>
          <a:lstStyle/>
          <a:p>
            <a:r>
              <a:rPr lang="en-US" altLang="zh-TW" dirty="0"/>
              <a:t>《 2017</a:t>
            </a:r>
            <a:r>
              <a:rPr lang="zh-TW" altLang="en-US" dirty="0"/>
              <a:t>數位金融</a:t>
            </a:r>
            <a:r>
              <a:rPr lang="en-US" altLang="zh-TW"/>
              <a:t>》                                                                                                                                             </a:t>
            </a:r>
            <a:r>
              <a:rPr lang="zh-TW" altLang="en-US" dirty="0"/>
              <a:t>	</a:t>
            </a:r>
            <a:r>
              <a:rPr lang="en-US" altLang="zh-TW" dirty="0"/>
              <a:t>NCTU.IIM.IEBI Lab</a:t>
            </a:r>
            <a:endParaRPr lang="zh-TW" altLang="en-US" dirty="0"/>
          </a:p>
        </p:txBody>
      </p:sp>
      <p:sp>
        <p:nvSpPr>
          <p:cNvPr id="3" name="矩形 2"/>
          <p:cNvSpPr/>
          <p:nvPr/>
        </p:nvSpPr>
        <p:spPr>
          <a:xfrm>
            <a:off x="68665" y="335163"/>
            <a:ext cx="5558108" cy="830997"/>
          </a:xfrm>
          <a:prstGeom prst="rect">
            <a:avLst/>
          </a:prstGeom>
        </p:spPr>
        <p:txBody>
          <a:bodyPr wrap="square">
            <a:spAutoFit/>
          </a:bodyPr>
          <a:lstStyle/>
          <a:p>
            <a:r>
              <a:rPr lang="zh-TW" altLang="en-US" sz="4800" b="1" dirty="0">
                <a:solidFill>
                  <a:schemeClr val="accent2"/>
                </a:solidFill>
                <a:ea typeface="Calibri"/>
                <a:cs typeface="Calibri"/>
                <a:sym typeface="Calibri"/>
              </a:rPr>
              <a:t>數位銀行創新地圖</a:t>
            </a:r>
            <a:endParaRPr lang="en-US" sz="4800" dirty="0">
              <a:solidFill>
                <a:srgbClr val="7030A0"/>
              </a:solidFill>
            </a:endParaRPr>
          </a:p>
        </p:txBody>
      </p:sp>
      <p:sp>
        <p:nvSpPr>
          <p:cNvPr id="4" name="標題 3"/>
          <p:cNvSpPr>
            <a:spLocks noGrp="1"/>
          </p:cNvSpPr>
          <p:nvPr>
            <p:ph type="title"/>
          </p:nvPr>
        </p:nvSpPr>
        <p:spPr/>
        <p:txBody>
          <a:bodyPr/>
          <a:lstStyle/>
          <a:p>
            <a:endParaRPr lang="en-US"/>
          </a:p>
        </p:txBody>
      </p:sp>
    </p:spTree>
    <p:extLst>
      <p:ext uri="{BB962C8B-B14F-4D97-AF65-F5344CB8AC3E}">
        <p14:creationId xmlns:p14="http://schemas.microsoft.com/office/powerpoint/2010/main" val="40246965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48113" y="795820"/>
            <a:ext cx="10515600" cy="1325563"/>
          </a:xfrm>
        </p:spPr>
        <p:txBody>
          <a:bodyPr>
            <a:normAutofit/>
          </a:bodyPr>
          <a:lstStyle/>
          <a:p>
            <a:r>
              <a:rPr lang="zh-TW" altLang="en-US" b="1" dirty="0"/>
              <a:t>何謂電商金融</a:t>
            </a:r>
          </a:p>
        </p:txBody>
      </p:sp>
      <p:sp>
        <p:nvSpPr>
          <p:cNvPr id="3" name="內容版面配置區 2"/>
          <p:cNvSpPr>
            <a:spLocks noGrp="1"/>
          </p:cNvSpPr>
          <p:nvPr>
            <p:ph idx="1"/>
          </p:nvPr>
        </p:nvSpPr>
        <p:spPr>
          <a:xfrm>
            <a:off x="785853" y="1812648"/>
            <a:ext cx="11025051" cy="4798423"/>
          </a:xfrm>
        </p:spPr>
        <p:txBody>
          <a:bodyPr>
            <a:noAutofit/>
          </a:bodyPr>
          <a:lstStyle/>
          <a:p>
            <a:pPr lvl="0">
              <a:spcAft>
                <a:spcPts val="600"/>
              </a:spcAft>
              <a:buSzPct val="145000"/>
            </a:pPr>
            <a:r>
              <a:rPr lang="zh-TW" altLang="en-US" sz="2800" dirty="0"/>
              <a:t>電子商務與金融業由於各自發展需要而結合</a:t>
            </a:r>
            <a:endParaRPr lang="en-US" altLang="zh-TW" sz="2800" dirty="0"/>
          </a:p>
          <a:p>
            <a:pPr>
              <a:spcAft>
                <a:spcPts val="600"/>
              </a:spcAft>
              <a:buSzPct val="145000"/>
            </a:pPr>
            <a:r>
              <a:rPr lang="zh-TW" altLang="en-US" sz="2400" dirty="0"/>
              <a:t>狹義：</a:t>
            </a:r>
            <a:endParaRPr lang="en-US" altLang="zh-TW" sz="2400" dirty="0"/>
          </a:p>
          <a:p>
            <a:pPr lvl="1">
              <a:spcAft>
                <a:spcPts val="600"/>
              </a:spcAft>
              <a:buSzPct val="145000"/>
            </a:pPr>
            <a:r>
              <a:rPr lang="zh-TW" altLang="en-US" dirty="0"/>
              <a:t>可稱為「電商融資」</a:t>
            </a:r>
            <a:endParaRPr lang="en-US" altLang="zh-TW" dirty="0"/>
          </a:p>
          <a:p>
            <a:pPr marL="685800" lvl="2">
              <a:spcBef>
                <a:spcPts val="1000"/>
              </a:spcBef>
              <a:spcAft>
                <a:spcPts val="600"/>
              </a:spcAft>
              <a:buSzPct val="145000"/>
            </a:pPr>
            <a:r>
              <a:rPr lang="zh-TW" altLang="en-US" sz="2400" dirty="0"/>
              <a:t>銀行與電商企業合作提供的金融增值服務</a:t>
            </a:r>
            <a:endParaRPr lang="en-US" altLang="zh-TW" sz="2400" dirty="0"/>
          </a:p>
          <a:p>
            <a:pPr lvl="0">
              <a:spcAft>
                <a:spcPts val="600"/>
              </a:spcAft>
              <a:buSzPct val="145000"/>
            </a:pPr>
            <a:r>
              <a:rPr lang="zh-TW" altLang="en-US" sz="2400" dirty="0"/>
              <a:t>廣義：</a:t>
            </a:r>
            <a:endParaRPr lang="en-US" altLang="zh-TW" sz="2400" dirty="0"/>
          </a:p>
          <a:p>
            <a:pPr marL="685800" lvl="2">
              <a:spcBef>
                <a:spcPts val="1000"/>
              </a:spcBef>
              <a:spcAft>
                <a:spcPts val="600"/>
              </a:spcAft>
              <a:buSzPct val="145000"/>
            </a:pPr>
            <a:r>
              <a:rPr lang="zh-TW" altLang="en-US" sz="2400" dirty="0"/>
              <a:t>金融產品基於電子商務而展開的金融服務</a:t>
            </a:r>
            <a:endParaRPr lang="en-US" altLang="zh-TW" sz="2400" dirty="0"/>
          </a:p>
          <a:p>
            <a:pPr marL="685800" lvl="2">
              <a:spcBef>
                <a:spcPts val="1000"/>
              </a:spcBef>
              <a:spcAft>
                <a:spcPts val="600"/>
              </a:spcAft>
              <a:buSzPct val="145000"/>
            </a:pPr>
            <a:r>
              <a:rPr lang="zh-TW" altLang="en-US" sz="2400" dirty="0"/>
              <a:t>有效組織貨幣資金，達到物流、資訊流、資金流的統一，提高資金運行效率</a:t>
            </a:r>
            <a:endParaRPr lang="en-US" altLang="zh-TW" sz="2400" dirty="0"/>
          </a:p>
          <a:p>
            <a:pPr marL="685800" lvl="2">
              <a:spcBef>
                <a:spcPts val="1000"/>
              </a:spcBef>
              <a:spcAft>
                <a:spcPts val="600"/>
              </a:spcAft>
              <a:buSzPct val="145000"/>
            </a:pPr>
            <a:r>
              <a:rPr lang="zh-TW" altLang="en-US" sz="2400" dirty="0"/>
              <a:t>提供支付、結算、融資、保險等金融服務</a:t>
            </a:r>
            <a:endParaRPr lang="en-US" altLang="zh-TW" sz="2400" dirty="0">
              <a:solidFill>
                <a:prstClr val="black"/>
              </a:solidFill>
              <a:latin typeface="微軟正黑體" panose="020B0604030504040204" pitchFamily="34" charset="-120"/>
              <a:ea typeface="微軟正黑體" panose="020B0604030504040204" pitchFamily="34" charset="-120"/>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79</a:t>
            </a:fld>
            <a:endParaRPr lang="zh-TW" altLang="en-US" dirty="0"/>
          </a:p>
        </p:txBody>
      </p:sp>
      <p:sp>
        <p:nvSpPr>
          <p:cNvPr id="7" name="頁尾版面配置區 8"/>
          <p:cNvSpPr>
            <a:spLocks noGrp="1"/>
          </p:cNvSpPr>
          <p:nvPr>
            <p:ph type="ftr" sz="quarter" idx="11"/>
          </p:nvPr>
        </p:nvSpPr>
        <p:spPr>
          <a:xfrm>
            <a:off x="133864" y="6478310"/>
            <a:ext cx="11744099" cy="379690"/>
          </a:xfrm>
        </p:spPr>
        <p:txBody>
          <a:bodyPr/>
          <a:lstStyle/>
          <a:p>
            <a:r>
              <a:rPr lang="en-US" altLang="zh-TW" dirty="0"/>
              <a:t>《2017</a:t>
            </a:r>
            <a:r>
              <a:rPr lang="zh-TW" altLang="en-US" dirty="0"/>
              <a:t>數位金融</a:t>
            </a:r>
            <a:r>
              <a:rPr lang="en-US" altLang="zh-TW" dirty="0"/>
              <a:t>》                                                                                                                                             </a:t>
            </a:r>
            <a:r>
              <a:rPr lang="zh-TW" altLang="en-US"/>
              <a:t>	</a:t>
            </a:r>
            <a:r>
              <a:rPr lang="en-US" altLang="zh-TW"/>
              <a:t>NCTU.IIM.IEBI </a:t>
            </a:r>
            <a:r>
              <a:rPr lang="en-US" altLang="zh-TW" dirty="0"/>
              <a:t>Lab</a:t>
            </a:r>
            <a:endParaRPr lang="zh-TW" altLang="en-US" dirty="0"/>
          </a:p>
        </p:txBody>
      </p:sp>
      <p:sp>
        <p:nvSpPr>
          <p:cNvPr id="4" name="矩形 3"/>
          <p:cNvSpPr/>
          <p:nvPr/>
        </p:nvSpPr>
        <p:spPr>
          <a:xfrm>
            <a:off x="133864" y="380897"/>
            <a:ext cx="2236510" cy="707886"/>
          </a:xfrm>
          <a:prstGeom prst="rect">
            <a:avLst/>
          </a:prstGeom>
        </p:spPr>
        <p:txBody>
          <a:bodyPr wrap="none">
            <a:spAutoFit/>
          </a:bodyPr>
          <a:lstStyle/>
          <a:p>
            <a:r>
              <a:rPr lang="zh-TW" altLang="en-US" sz="4000" b="1" dirty="0">
                <a:solidFill>
                  <a:srgbClr val="7030A0"/>
                </a:solidFill>
                <a:ea typeface="Calibri"/>
                <a:cs typeface="Calibri"/>
                <a:sym typeface="Calibri"/>
              </a:rPr>
              <a:t>電商金融</a:t>
            </a:r>
            <a:endParaRPr lang="en-US" sz="4000" dirty="0">
              <a:solidFill>
                <a:srgbClr val="7030A0"/>
              </a:solidFill>
            </a:endParaRPr>
          </a:p>
        </p:txBody>
      </p:sp>
    </p:spTree>
    <p:extLst>
      <p:ext uri="{BB962C8B-B14F-4D97-AF65-F5344CB8AC3E}">
        <p14:creationId xmlns:p14="http://schemas.microsoft.com/office/powerpoint/2010/main" val="3271130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創新</a:t>
            </a:r>
            <a:endParaRPr lang="en-US" dirty="0"/>
          </a:p>
        </p:txBody>
      </p:sp>
      <p:sp>
        <p:nvSpPr>
          <p:cNvPr id="3" name="內容版面配置區 2"/>
          <p:cNvSpPr>
            <a:spLocks noGrp="1"/>
          </p:cNvSpPr>
          <p:nvPr>
            <p:ph idx="1"/>
          </p:nvPr>
        </p:nvSpPr>
        <p:spPr/>
        <p:txBody>
          <a:bodyPr>
            <a:normAutofit/>
          </a:bodyPr>
          <a:lstStyle/>
          <a:p>
            <a:pPr marL="0" indent="0">
              <a:buNone/>
            </a:pPr>
            <a:r>
              <a:rPr lang="zh-TW" altLang="en-US" sz="4000" dirty="0"/>
              <a:t>不只是</a:t>
            </a:r>
            <a:r>
              <a:rPr lang="zh-TW" altLang="en-US" sz="4000" dirty="0">
                <a:solidFill>
                  <a:srgbClr val="FF0000"/>
                </a:solidFill>
              </a:rPr>
              <a:t>提出創意</a:t>
            </a:r>
            <a:r>
              <a:rPr lang="zh-TW" altLang="en-US" sz="4000" dirty="0"/>
              <a:t>，真正創新妙策在於能</a:t>
            </a:r>
            <a:r>
              <a:rPr lang="zh-TW" altLang="en-US" sz="4000" dirty="0">
                <a:solidFill>
                  <a:srgbClr val="FF0000"/>
                </a:solidFill>
              </a:rPr>
              <a:t>落實創意</a:t>
            </a:r>
            <a:r>
              <a:rPr lang="zh-TW" altLang="en-US" sz="4000" dirty="0"/>
              <a:t>，有效增強能力、整合資源，解除相關族群的痛苦與煩惱，創造價值、分享價值。</a:t>
            </a:r>
            <a:br>
              <a:rPr lang="zh-TW" altLang="en-US" sz="4000" dirty="0"/>
            </a:br>
            <a:endParaRPr lang="en-US" sz="4000" dirty="0"/>
          </a:p>
        </p:txBody>
      </p:sp>
    </p:spTree>
    <p:extLst>
      <p:ext uri="{BB962C8B-B14F-4D97-AF65-F5344CB8AC3E}">
        <p14:creationId xmlns:p14="http://schemas.microsoft.com/office/powerpoint/2010/main" val="409781514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lstStyle/>
          <a:p>
            <a:fld id="{B7A223AD-9DE0-49EC-B40D-C8FE98D1D69B}" type="slidenum">
              <a:rPr lang="zh-TW" altLang="en-US" smtClean="0"/>
              <a:pPr/>
              <a:t>80</a:t>
            </a:fld>
            <a:endParaRPr lang="zh-TW" altLang="en-US" dirty="0"/>
          </a:p>
        </p:txBody>
      </p:sp>
      <p:sp>
        <p:nvSpPr>
          <p:cNvPr id="6" name="標題 1"/>
          <p:cNvSpPr>
            <a:spLocks noGrp="1"/>
          </p:cNvSpPr>
          <p:nvPr>
            <p:ph type="title"/>
          </p:nvPr>
        </p:nvSpPr>
        <p:spPr/>
        <p:txBody>
          <a:bodyPr>
            <a:normAutofit/>
          </a:bodyPr>
          <a:lstStyle/>
          <a:p>
            <a:r>
              <a:rPr kumimoji="1" lang="zh-TW" altLang="en-US" dirty="0"/>
              <a:t>電商金融發展歷程三部曲</a:t>
            </a:r>
          </a:p>
        </p:txBody>
      </p:sp>
      <p:grpSp>
        <p:nvGrpSpPr>
          <p:cNvPr id="28" name="群組 27"/>
          <p:cNvGrpSpPr/>
          <p:nvPr/>
        </p:nvGrpSpPr>
        <p:grpSpPr>
          <a:xfrm>
            <a:off x="1608860" y="1854093"/>
            <a:ext cx="10379249" cy="4250355"/>
            <a:chOff x="2026355" y="1709761"/>
            <a:chExt cx="9770904" cy="4250355"/>
          </a:xfrm>
        </p:grpSpPr>
        <p:sp>
          <p:nvSpPr>
            <p:cNvPr id="39" name="矩形 38"/>
            <p:cNvSpPr/>
            <p:nvPr/>
          </p:nvSpPr>
          <p:spPr>
            <a:xfrm>
              <a:off x="5830209" y="3274606"/>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9" name="文字方塊 28"/>
            <p:cNvSpPr txBox="1"/>
            <p:nvPr/>
          </p:nvSpPr>
          <p:spPr>
            <a:xfrm>
              <a:off x="5048294" y="1709761"/>
              <a:ext cx="2636412" cy="1477328"/>
            </a:xfrm>
            <a:prstGeom prst="rect">
              <a:avLst/>
            </a:prstGeom>
            <a:noFill/>
          </p:spPr>
          <p:txBody>
            <a:bodyPr wrap="square" rtlCol="0">
              <a:spAutoFit/>
            </a:bodyPr>
            <a:lstStyle/>
            <a:p>
              <a:pPr>
                <a:lnSpc>
                  <a:spcPct val="150000"/>
                </a:lnSpc>
              </a:pPr>
              <a:r>
                <a:rPr kumimoji="1" lang="zh-TW" altLang="en-US" sz="2000" dirty="0"/>
                <a:t>第二部分：</a:t>
              </a:r>
              <a:endParaRPr kumimoji="1" lang="en-US" altLang="zh-TW" sz="2000" dirty="0"/>
            </a:p>
            <a:p>
              <a:pPr>
                <a:lnSpc>
                  <a:spcPct val="150000"/>
                </a:lnSpc>
              </a:pPr>
              <a:r>
                <a:rPr kumimoji="1" lang="zh-TW" altLang="en-US" sz="2000" dirty="0"/>
                <a:t>開始提供各種</a:t>
              </a:r>
              <a:r>
                <a:rPr kumimoji="1" lang="zh-TW" altLang="en-US" sz="2000" b="1" dirty="0"/>
                <a:t>借貸</a:t>
              </a:r>
              <a:r>
                <a:rPr kumimoji="1" lang="zh-TW" altLang="en-US" sz="2000" dirty="0"/>
                <a:t>業務與</a:t>
              </a:r>
              <a:r>
                <a:rPr kumimoji="1" lang="zh-TW" altLang="en-US" sz="2000" b="1" dirty="0"/>
                <a:t>投資</a:t>
              </a:r>
              <a:r>
                <a:rPr kumimoji="1" lang="zh-TW" altLang="en-US" sz="2000" dirty="0"/>
                <a:t>業務</a:t>
              </a:r>
            </a:p>
          </p:txBody>
        </p:sp>
        <p:sp>
          <p:nvSpPr>
            <p:cNvPr id="30" name="向下箭號 29"/>
            <p:cNvSpPr/>
            <p:nvPr/>
          </p:nvSpPr>
          <p:spPr>
            <a:xfrm rot="16200000">
              <a:off x="6533532" y="-1202418"/>
              <a:ext cx="791287" cy="9736167"/>
            </a:xfrm>
            <a:prstGeom prst="downArrow">
              <a:avLst/>
            </a:prstGeom>
            <a:solidFill>
              <a:srgbClr val="FF9933"/>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kumimoji="1" lang="zh-TW" altLang="en-US" dirty="0"/>
            </a:p>
          </p:txBody>
        </p:sp>
        <p:pic>
          <p:nvPicPr>
            <p:cNvPr id="34" name="圖片 33"/>
            <p:cNvPicPr>
              <a:picLocks noChangeAspect="1"/>
            </p:cNvPicPr>
            <p:nvPr/>
          </p:nvPicPr>
          <p:blipFill rotWithShape="1">
            <a:blip r:embed="rId2" cstate="print">
              <a:extLst>
                <a:ext uri="{28A0092B-C50C-407E-A947-70E740481C1C}">
                  <a14:useLocalDpi xmlns:a14="http://schemas.microsoft.com/office/drawing/2010/main" val="0"/>
                </a:ext>
              </a:extLst>
            </a:blip>
            <a:srcRect l="-384" t="27268" r="384" b="9550"/>
            <a:stretch/>
          </p:blipFill>
          <p:spPr>
            <a:xfrm>
              <a:off x="8496515" y="4343037"/>
              <a:ext cx="1746218" cy="1002277"/>
            </a:xfrm>
            <a:prstGeom prst="rect">
              <a:avLst/>
            </a:prstGeom>
          </p:spPr>
        </p:pic>
        <p:sp>
          <p:nvSpPr>
            <p:cNvPr id="35" name="文字方塊 34"/>
            <p:cNvSpPr txBox="1"/>
            <p:nvPr/>
          </p:nvSpPr>
          <p:spPr>
            <a:xfrm>
              <a:off x="2026355" y="1730536"/>
              <a:ext cx="2378896" cy="1477328"/>
            </a:xfrm>
            <a:prstGeom prst="rect">
              <a:avLst/>
            </a:prstGeom>
            <a:noFill/>
          </p:spPr>
          <p:txBody>
            <a:bodyPr wrap="square" rtlCol="0">
              <a:spAutoFit/>
            </a:bodyPr>
            <a:lstStyle/>
            <a:p>
              <a:pPr>
                <a:lnSpc>
                  <a:spcPct val="150000"/>
                </a:lnSpc>
              </a:pPr>
              <a:r>
                <a:rPr kumimoji="1" lang="zh-TW" altLang="en-US" sz="2000" dirty="0"/>
                <a:t>第一部分：</a:t>
              </a:r>
              <a:endParaRPr kumimoji="1" lang="en-US" altLang="zh-TW" sz="2000" dirty="0"/>
            </a:p>
            <a:p>
              <a:pPr>
                <a:lnSpc>
                  <a:spcPct val="150000"/>
                </a:lnSpc>
              </a:pPr>
              <a:r>
                <a:rPr kumimoji="1" lang="zh-TW" altLang="en-US" sz="2000" dirty="0"/>
                <a:t>電商進行</a:t>
              </a:r>
              <a:r>
                <a:rPr kumimoji="1" lang="zh-TW" altLang="en-US" sz="2000" b="1" dirty="0"/>
                <a:t>金流的整合</a:t>
              </a:r>
              <a:r>
                <a:rPr kumimoji="1" lang="zh-TW" altLang="en-US" sz="2000" dirty="0"/>
                <a:t>，使交易更流暢</a:t>
              </a:r>
              <a:endParaRPr kumimoji="1" lang="en-US" altLang="zh-TW" sz="2000" dirty="0"/>
            </a:p>
          </p:txBody>
        </p:sp>
        <p:grpSp>
          <p:nvGrpSpPr>
            <p:cNvPr id="36" name="群組 35"/>
            <p:cNvGrpSpPr/>
            <p:nvPr/>
          </p:nvGrpSpPr>
          <p:grpSpPr>
            <a:xfrm>
              <a:off x="2164473" y="4343627"/>
              <a:ext cx="1574739" cy="1005229"/>
              <a:chOff x="1422810" y="2994237"/>
              <a:chExt cx="1619075" cy="1033531"/>
            </a:xfrm>
          </p:grpSpPr>
          <p:pic>
            <p:nvPicPr>
              <p:cNvPr id="43" name="圖片 42"/>
              <p:cNvPicPr>
                <a:picLocks noChangeAspect="1"/>
              </p:cNvPicPr>
              <p:nvPr/>
            </p:nvPicPr>
            <p:blipFill rotWithShape="1">
              <a:blip r:embed="rId3" cstate="print">
                <a:extLst>
                  <a:ext uri="{28A0092B-C50C-407E-A947-70E740481C1C}">
                    <a14:useLocalDpi xmlns:a14="http://schemas.microsoft.com/office/drawing/2010/main" val="0"/>
                  </a:ext>
                </a:extLst>
              </a:blip>
              <a:srcRect l="9817" t="7771" r="6893" b="54552"/>
              <a:stretch/>
            </p:blipFill>
            <p:spPr>
              <a:xfrm>
                <a:off x="1424783" y="3614671"/>
                <a:ext cx="1099210" cy="413097"/>
              </a:xfrm>
              <a:prstGeom prst="rect">
                <a:avLst/>
              </a:prstGeom>
            </p:spPr>
          </p:pic>
          <p:pic>
            <p:nvPicPr>
              <p:cNvPr id="44" name="圖片 4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22810" y="2994237"/>
                <a:ext cx="1619075" cy="430674"/>
              </a:xfrm>
              <a:prstGeom prst="rect">
                <a:avLst/>
              </a:prstGeom>
            </p:spPr>
          </p:pic>
        </p:grpSp>
        <p:sp>
          <p:nvSpPr>
            <p:cNvPr id="37" name="文字方塊 36"/>
            <p:cNvSpPr txBox="1"/>
            <p:nvPr/>
          </p:nvSpPr>
          <p:spPr>
            <a:xfrm>
              <a:off x="7843682" y="1709761"/>
              <a:ext cx="3148088" cy="1938992"/>
            </a:xfrm>
            <a:prstGeom prst="rect">
              <a:avLst/>
            </a:prstGeom>
            <a:noFill/>
          </p:spPr>
          <p:txBody>
            <a:bodyPr wrap="square" rtlCol="0">
              <a:spAutoFit/>
            </a:bodyPr>
            <a:lstStyle/>
            <a:p>
              <a:pPr>
                <a:lnSpc>
                  <a:spcPct val="150000"/>
                </a:lnSpc>
              </a:pPr>
              <a:r>
                <a:rPr kumimoji="1" lang="zh-TW" altLang="en-US" sz="2000" dirty="0"/>
                <a:t>第三部分：</a:t>
              </a:r>
              <a:endParaRPr kumimoji="1" lang="en-US" altLang="zh-TW" sz="2000" dirty="0"/>
            </a:p>
            <a:p>
              <a:pPr>
                <a:lnSpc>
                  <a:spcPct val="150000"/>
                </a:lnSpc>
              </a:pPr>
              <a:r>
                <a:rPr kumimoji="1" lang="zh-TW" altLang="en-US" sz="2000" dirty="0"/>
                <a:t>交易記錄產生有價值的訊息，形成</a:t>
              </a:r>
              <a:r>
                <a:rPr kumimoji="1" lang="zh-TW" altLang="en-US" sz="2000" b="1" dirty="0"/>
                <a:t>信用評價</a:t>
              </a:r>
              <a:endParaRPr kumimoji="1" lang="zh-TW" altLang="en-US" sz="2000" dirty="0"/>
            </a:p>
            <a:p>
              <a:pPr>
                <a:lnSpc>
                  <a:spcPct val="150000"/>
                </a:lnSpc>
              </a:pPr>
              <a:endParaRPr kumimoji="1" lang="en-US" altLang="zh-TW" sz="2000" dirty="0"/>
            </a:p>
          </p:txBody>
        </p:sp>
        <p:sp>
          <p:nvSpPr>
            <p:cNvPr id="38" name="矩形 37"/>
            <p:cNvSpPr/>
            <p:nvPr/>
          </p:nvSpPr>
          <p:spPr>
            <a:xfrm>
              <a:off x="3028011" y="3183594"/>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0" name="矩形 39"/>
            <p:cNvSpPr/>
            <p:nvPr/>
          </p:nvSpPr>
          <p:spPr>
            <a:xfrm>
              <a:off x="9047727" y="3186101"/>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41" name="圖片 40"/>
            <p:cNvPicPr>
              <a:picLocks noChangeAspect="1"/>
            </p:cNvPicPr>
            <p:nvPr/>
          </p:nvPicPr>
          <p:blipFill rotWithShape="1">
            <a:blip r:embed="rId5">
              <a:alphaModFix/>
              <a:extLst>
                <a:ext uri="{28A0092B-C50C-407E-A947-70E740481C1C}">
                  <a14:useLocalDpi xmlns:a14="http://schemas.microsoft.com/office/drawing/2010/main" val="0"/>
                </a:ext>
              </a:extLst>
            </a:blip>
            <a:srcRect l="43717" t="74445" r="29605" b="2321"/>
            <a:stretch/>
          </p:blipFill>
          <p:spPr>
            <a:xfrm>
              <a:off x="5037666" y="4269235"/>
              <a:ext cx="2017656" cy="458596"/>
            </a:xfrm>
            <a:prstGeom prst="rect">
              <a:avLst/>
            </a:prstGeom>
          </p:spPr>
        </p:pic>
        <p:pic>
          <p:nvPicPr>
            <p:cNvPr id="42" name="圖片 41"/>
            <p:cNvPicPr>
              <a:picLocks noChangeAspect="1"/>
            </p:cNvPicPr>
            <p:nvPr/>
          </p:nvPicPr>
          <p:blipFill rotWithShape="1">
            <a:blip r:embed="rId5">
              <a:alphaModFix/>
              <a:extLst>
                <a:ext uri="{28A0092B-C50C-407E-A947-70E740481C1C}">
                  <a14:useLocalDpi xmlns:a14="http://schemas.microsoft.com/office/drawing/2010/main" val="0"/>
                </a:ext>
              </a:extLst>
            </a:blip>
            <a:srcRect l="71156" t="72592" r="2285" b="4765"/>
            <a:stretch/>
          </p:blipFill>
          <p:spPr>
            <a:xfrm>
              <a:off x="8321919" y="5511180"/>
              <a:ext cx="2095411" cy="448936"/>
            </a:xfrm>
            <a:prstGeom prst="rect">
              <a:avLst/>
            </a:prstGeom>
          </p:spPr>
        </p:pic>
      </p:grpSp>
      <p:pic>
        <p:nvPicPr>
          <p:cNvPr id="2" name="圖片 1"/>
          <p:cNvPicPr>
            <a:picLocks noChangeAspect="1"/>
          </p:cNvPicPr>
          <p:nvPr/>
        </p:nvPicPr>
        <p:blipFill>
          <a:blip r:embed="rId6"/>
          <a:stretch>
            <a:fillRect/>
          </a:stretch>
        </p:blipFill>
        <p:spPr>
          <a:xfrm>
            <a:off x="4818948" y="4921207"/>
            <a:ext cx="2143277" cy="1301474"/>
          </a:xfrm>
          <a:prstGeom prst="rect">
            <a:avLst/>
          </a:prstGeom>
        </p:spPr>
      </p:pic>
      <p:pic>
        <p:nvPicPr>
          <p:cNvPr id="3" name="圖片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3865" y="3370084"/>
            <a:ext cx="1713297" cy="934345"/>
          </a:xfrm>
          <a:prstGeom prst="rect">
            <a:avLst/>
          </a:prstGeom>
        </p:spPr>
      </p:pic>
      <p:sp>
        <p:nvSpPr>
          <p:cNvPr id="7" name="文字方塊 6"/>
          <p:cNvSpPr txBox="1"/>
          <p:nvPr/>
        </p:nvSpPr>
        <p:spPr>
          <a:xfrm>
            <a:off x="10784274" y="3308370"/>
            <a:ext cx="1110872" cy="1077218"/>
          </a:xfrm>
          <a:prstGeom prst="rect">
            <a:avLst/>
          </a:prstGeom>
          <a:noFill/>
        </p:spPr>
        <p:txBody>
          <a:bodyPr wrap="square" rtlCol="0">
            <a:spAutoFit/>
          </a:bodyPr>
          <a:lstStyle/>
          <a:p>
            <a:r>
              <a:rPr lang="zh-TW" altLang="en-US" sz="3200" b="1" dirty="0"/>
              <a:t>電商</a:t>
            </a:r>
            <a:endParaRPr lang="en-US" altLang="zh-TW" sz="3200" b="1" dirty="0"/>
          </a:p>
          <a:p>
            <a:r>
              <a:rPr lang="zh-TW" altLang="en-US" sz="3200" b="1" dirty="0"/>
              <a:t>銀行</a:t>
            </a:r>
          </a:p>
        </p:txBody>
      </p:sp>
      <p:sp>
        <p:nvSpPr>
          <p:cNvPr id="8" name="矩形 7"/>
          <p:cNvSpPr/>
          <p:nvPr/>
        </p:nvSpPr>
        <p:spPr>
          <a:xfrm>
            <a:off x="5079726" y="3595986"/>
            <a:ext cx="1480457" cy="4280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2013</a:t>
            </a:r>
            <a:endParaRPr lang="zh-TW" altLang="en-US" dirty="0">
              <a:solidFill>
                <a:schemeClr val="tx1"/>
              </a:solidFill>
            </a:endParaRPr>
          </a:p>
        </p:txBody>
      </p:sp>
      <p:sp>
        <p:nvSpPr>
          <p:cNvPr id="26" name="矩形 25"/>
          <p:cNvSpPr/>
          <p:nvPr/>
        </p:nvSpPr>
        <p:spPr>
          <a:xfrm>
            <a:off x="8497570" y="3554026"/>
            <a:ext cx="1480457" cy="4280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2015</a:t>
            </a:r>
            <a:endParaRPr lang="zh-TW" altLang="en-US" dirty="0">
              <a:solidFill>
                <a:schemeClr val="tx1"/>
              </a:solidFill>
            </a:endParaRPr>
          </a:p>
        </p:txBody>
      </p:sp>
      <p:sp>
        <p:nvSpPr>
          <p:cNvPr id="27" name="矩形 26"/>
          <p:cNvSpPr/>
          <p:nvPr/>
        </p:nvSpPr>
        <p:spPr>
          <a:xfrm>
            <a:off x="2103061" y="3576575"/>
            <a:ext cx="1480457" cy="3436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2005</a:t>
            </a:r>
            <a:endParaRPr lang="zh-TW" altLang="en-US" dirty="0">
              <a:solidFill>
                <a:schemeClr val="tx1"/>
              </a:solidFill>
            </a:endParaRPr>
          </a:p>
        </p:txBody>
      </p:sp>
      <p:sp>
        <p:nvSpPr>
          <p:cNvPr id="31" name="頁尾版面配置區 8"/>
          <p:cNvSpPr>
            <a:spLocks noGrp="1"/>
          </p:cNvSpPr>
          <p:nvPr>
            <p:ph type="ftr" sz="quarter" idx="11"/>
          </p:nvPr>
        </p:nvSpPr>
        <p:spPr>
          <a:xfrm>
            <a:off x="133864" y="6478310"/>
            <a:ext cx="11744099" cy="379690"/>
          </a:xfrm>
        </p:spPr>
        <p:txBody>
          <a:bodyPr/>
          <a:lstStyle/>
          <a:p>
            <a:r>
              <a:rPr lang="en-US" altLang="zh-TW" dirty="0"/>
              <a:t>《2017</a:t>
            </a:r>
            <a:r>
              <a:rPr lang="zh-TW" altLang="en-US" dirty="0"/>
              <a:t>數位金融</a:t>
            </a:r>
            <a:r>
              <a:rPr lang="en-US" altLang="zh-TW" dirty="0"/>
              <a:t>》                                                                                                                                             </a:t>
            </a:r>
            <a:r>
              <a:rPr lang="zh-TW" altLang="en-US"/>
              <a:t>	</a:t>
            </a:r>
            <a:r>
              <a:rPr lang="en-US" altLang="zh-TW"/>
              <a:t>NCTU.IIM.IEBI </a:t>
            </a:r>
            <a:r>
              <a:rPr lang="en-US" altLang="zh-TW" dirty="0"/>
              <a:t>Lab</a:t>
            </a:r>
            <a:endParaRPr lang="zh-TW" altLang="en-US" dirty="0"/>
          </a:p>
        </p:txBody>
      </p:sp>
    </p:spTree>
    <p:extLst>
      <p:ext uri="{BB962C8B-B14F-4D97-AF65-F5344CB8AC3E}">
        <p14:creationId xmlns:p14="http://schemas.microsoft.com/office/powerpoint/2010/main" val="269069479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橢圓 11"/>
          <p:cNvSpPr/>
          <p:nvPr/>
        </p:nvSpPr>
        <p:spPr>
          <a:xfrm>
            <a:off x="2430006" y="548029"/>
            <a:ext cx="7658989" cy="5795317"/>
          </a:xfrm>
          <a:prstGeom prst="ellipse">
            <a:avLst/>
          </a:prstGeom>
          <a:solidFill>
            <a:srgbClr val="EEF0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3" name="直線單箭頭接點 12"/>
          <p:cNvCxnSpPr/>
          <p:nvPr/>
        </p:nvCxnSpPr>
        <p:spPr>
          <a:xfrm flipV="1">
            <a:off x="3215257" y="548029"/>
            <a:ext cx="7840792" cy="5291816"/>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標題 1"/>
          <p:cNvSpPr>
            <a:spLocks noGrp="1"/>
          </p:cNvSpPr>
          <p:nvPr>
            <p:ph type="title"/>
          </p:nvPr>
        </p:nvSpPr>
        <p:spPr/>
        <p:txBody>
          <a:bodyPr/>
          <a:lstStyle/>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81</a:t>
            </a:fld>
            <a:endParaRPr lang="zh-TW" altLang="en-US" dirty="0"/>
          </a:p>
        </p:txBody>
      </p:sp>
      <p:cxnSp>
        <p:nvCxnSpPr>
          <p:cNvPr id="9" name="直線接點 8"/>
          <p:cNvCxnSpPr/>
          <p:nvPr/>
        </p:nvCxnSpPr>
        <p:spPr>
          <a:xfrm>
            <a:off x="3177157" y="1319982"/>
            <a:ext cx="0" cy="452287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線接點 10"/>
          <p:cNvCxnSpPr/>
          <p:nvPr/>
        </p:nvCxnSpPr>
        <p:spPr>
          <a:xfrm>
            <a:off x="3139057" y="5842861"/>
            <a:ext cx="5877943"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文字方塊 14"/>
          <p:cNvSpPr txBox="1"/>
          <p:nvPr/>
        </p:nvSpPr>
        <p:spPr>
          <a:xfrm>
            <a:off x="8160264" y="5893535"/>
            <a:ext cx="996436" cy="584775"/>
          </a:xfrm>
          <a:prstGeom prst="rect">
            <a:avLst/>
          </a:prstGeom>
          <a:noFill/>
        </p:spPr>
        <p:txBody>
          <a:bodyPr wrap="square" rtlCol="0">
            <a:spAutoFit/>
          </a:bodyPr>
          <a:lstStyle/>
          <a:p>
            <a:r>
              <a:rPr lang="zh-TW" altLang="en-US" sz="3200" b="1" dirty="0"/>
              <a:t>融資</a:t>
            </a:r>
          </a:p>
        </p:txBody>
      </p:sp>
      <p:sp>
        <p:nvSpPr>
          <p:cNvPr id="16" name="文字方塊 15"/>
          <p:cNvSpPr txBox="1"/>
          <p:nvPr/>
        </p:nvSpPr>
        <p:spPr>
          <a:xfrm>
            <a:off x="2078360" y="1293763"/>
            <a:ext cx="1098797" cy="584775"/>
          </a:xfrm>
          <a:prstGeom prst="rect">
            <a:avLst/>
          </a:prstGeom>
          <a:noFill/>
        </p:spPr>
        <p:txBody>
          <a:bodyPr wrap="square" rtlCol="0">
            <a:spAutoFit/>
          </a:bodyPr>
          <a:lstStyle/>
          <a:p>
            <a:r>
              <a:rPr lang="zh-TW" altLang="en-US" sz="3200" b="1" dirty="0"/>
              <a:t>投資</a:t>
            </a:r>
          </a:p>
        </p:txBody>
      </p:sp>
      <p:sp>
        <p:nvSpPr>
          <p:cNvPr id="18" name="流程圖: 接點 17"/>
          <p:cNvSpPr/>
          <p:nvPr/>
        </p:nvSpPr>
        <p:spPr>
          <a:xfrm>
            <a:off x="3229941" y="5212982"/>
            <a:ext cx="580232" cy="573958"/>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sz="2400" b="1" dirty="0">
              <a:solidFill>
                <a:schemeClr val="tx1"/>
              </a:solidFill>
            </a:endParaRPr>
          </a:p>
        </p:txBody>
      </p:sp>
      <p:cxnSp>
        <p:nvCxnSpPr>
          <p:cNvPr id="20" name="接點: 弧形 19"/>
          <p:cNvCxnSpPr/>
          <p:nvPr/>
        </p:nvCxnSpPr>
        <p:spPr>
          <a:xfrm>
            <a:off x="3645159" y="5587451"/>
            <a:ext cx="520444" cy="508552"/>
          </a:xfrm>
          <a:prstGeom prst="curvedConnector3">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文字方塊 21"/>
          <p:cNvSpPr txBox="1"/>
          <p:nvPr/>
        </p:nvSpPr>
        <p:spPr>
          <a:xfrm>
            <a:off x="4109213" y="5932457"/>
            <a:ext cx="1520336" cy="738664"/>
          </a:xfrm>
          <a:prstGeom prst="rect">
            <a:avLst/>
          </a:prstGeom>
          <a:noFill/>
        </p:spPr>
        <p:txBody>
          <a:bodyPr wrap="square" rtlCol="0">
            <a:spAutoFit/>
          </a:bodyPr>
          <a:lstStyle/>
          <a:p>
            <a:r>
              <a:rPr lang="zh-TW" altLang="en-US" sz="2400" b="1" dirty="0"/>
              <a:t>通路平台</a:t>
            </a:r>
          </a:p>
          <a:p>
            <a:endParaRPr lang="zh-TW" altLang="en-US" dirty="0"/>
          </a:p>
        </p:txBody>
      </p:sp>
      <p:sp>
        <p:nvSpPr>
          <p:cNvPr id="23" name="流程圖: 接點 22"/>
          <p:cNvSpPr/>
          <p:nvPr/>
        </p:nvSpPr>
        <p:spPr>
          <a:xfrm>
            <a:off x="2078360" y="5470791"/>
            <a:ext cx="995944" cy="897926"/>
          </a:xfrm>
          <a:prstGeom prst="flowChartConnector">
            <a:avLst/>
          </a:prstGeom>
          <a:solidFill>
            <a:schemeClr val="accent3">
              <a:lumMod val="60000"/>
              <a:lumOff val="40000"/>
            </a:schemeClr>
          </a:solidFill>
          <a:ln>
            <a:solidFill>
              <a:schemeClr val="accent3">
                <a:lumMod val="60000"/>
                <a:lumOff val="4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TW" sz="2400" b="1" dirty="0">
                <a:solidFill>
                  <a:schemeClr val="tx1"/>
                </a:solidFill>
              </a:rPr>
              <a:t>EC</a:t>
            </a:r>
            <a:endParaRPr lang="zh-TW" altLang="en-US" sz="2400" b="1" dirty="0">
              <a:solidFill>
                <a:schemeClr val="tx1"/>
              </a:solidFill>
            </a:endParaRPr>
          </a:p>
        </p:txBody>
      </p:sp>
      <p:sp>
        <p:nvSpPr>
          <p:cNvPr id="24" name="橢圓 23"/>
          <p:cNvSpPr/>
          <p:nvPr/>
        </p:nvSpPr>
        <p:spPr>
          <a:xfrm rot="20449330">
            <a:off x="1731771" y="5227017"/>
            <a:ext cx="2646040" cy="10414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7" name="群組 16"/>
          <p:cNvGrpSpPr/>
          <p:nvPr/>
        </p:nvGrpSpPr>
        <p:grpSpPr>
          <a:xfrm>
            <a:off x="4056918" y="3678146"/>
            <a:ext cx="2307323" cy="1774118"/>
            <a:chOff x="3812719" y="3471647"/>
            <a:chExt cx="2074896" cy="1548633"/>
          </a:xfrm>
        </p:grpSpPr>
        <p:sp>
          <p:nvSpPr>
            <p:cNvPr id="3" name="橢圓 2"/>
            <p:cNvSpPr/>
            <p:nvPr/>
          </p:nvSpPr>
          <p:spPr>
            <a:xfrm>
              <a:off x="3812719" y="3471647"/>
              <a:ext cx="2074896" cy="1548633"/>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文字方塊 26"/>
            <p:cNvSpPr txBox="1"/>
            <p:nvPr/>
          </p:nvSpPr>
          <p:spPr>
            <a:xfrm>
              <a:off x="4343313" y="3939844"/>
              <a:ext cx="1098797" cy="564184"/>
            </a:xfrm>
            <a:prstGeom prst="rect">
              <a:avLst/>
            </a:prstGeom>
            <a:noFill/>
          </p:spPr>
          <p:txBody>
            <a:bodyPr wrap="square" rtlCol="0">
              <a:spAutoFit/>
            </a:bodyPr>
            <a:lstStyle/>
            <a:p>
              <a:r>
                <a:rPr lang="zh-TW" altLang="en-US" sz="3600" b="1" dirty="0">
                  <a:solidFill>
                    <a:srgbClr val="0070C0"/>
                  </a:solidFill>
                </a:rPr>
                <a:t>支付</a:t>
              </a:r>
            </a:p>
          </p:txBody>
        </p:sp>
      </p:grpSp>
      <p:grpSp>
        <p:nvGrpSpPr>
          <p:cNvPr id="7" name="群組 6"/>
          <p:cNvGrpSpPr/>
          <p:nvPr/>
        </p:nvGrpSpPr>
        <p:grpSpPr>
          <a:xfrm>
            <a:off x="4586534" y="1842374"/>
            <a:ext cx="1999756" cy="1809198"/>
            <a:chOff x="4055497" y="1774698"/>
            <a:chExt cx="2295042" cy="1913037"/>
          </a:xfrm>
        </p:grpSpPr>
        <p:sp>
          <p:nvSpPr>
            <p:cNvPr id="32" name="橢圓 31"/>
            <p:cNvSpPr/>
            <p:nvPr/>
          </p:nvSpPr>
          <p:spPr>
            <a:xfrm>
              <a:off x="4055497" y="1774698"/>
              <a:ext cx="2295042" cy="1913037"/>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文字方塊 27"/>
            <p:cNvSpPr txBox="1"/>
            <p:nvPr/>
          </p:nvSpPr>
          <p:spPr>
            <a:xfrm>
              <a:off x="4278458" y="2408051"/>
              <a:ext cx="1849331" cy="646331"/>
            </a:xfrm>
            <a:prstGeom prst="rect">
              <a:avLst/>
            </a:prstGeom>
            <a:noFill/>
          </p:spPr>
          <p:txBody>
            <a:bodyPr wrap="square" rtlCol="0">
              <a:spAutoFit/>
            </a:bodyPr>
            <a:lstStyle/>
            <a:p>
              <a:r>
                <a:rPr lang="zh-TW" altLang="en-US" sz="3600" b="1" dirty="0">
                  <a:solidFill>
                    <a:srgbClr val="0070C0"/>
                  </a:solidFill>
                </a:rPr>
                <a:t>微投資</a:t>
              </a:r>
            </a:p>
          </p:txBody>
        </p:sp>
      </p:grpSp>
      <p:grpSp>
        <p:nvGrpSpPr>
          <p:cNvPr id="10" name="群組 9"/>
          <p:cNvGrpSpPr/>
          <p:nvPr/>
        </p:nvGrpSpPr>
        <p:grpSpPr>
          <a:xfrm>
            <a:off x="7103973" y="376602"/>
            <a:ext cx="1277683" cy="4303906"/>
            <a:chOff x="6992490" y="149919"/>
            <a:chExt cx="1277683" cy="4303906"/>
          </a:xfrm>
        </p:grpSpPr>
        <p:sp>
          <p:nvSpPr>
            <p:cNvPr id="34" name="橢圓 33"/>
            <p:cNvSpPr/>
            <p:nvPr/>
          </p:nvSpPr>
          <p:spPr>
            <a:xfrm rot="19115899">
              <a:off x="6992490" y="149919"/>
              <a:ext cx="1277683" cy="4303906"/>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文字方塊 28"/>
            <p:cNvSpPr txBox="1"/>
            <p:nvPr/>
          </p:nvSpPr>
          <p:spPr>
            <a:xfrm rot="2841336">
              <a:off x="6398486" y="2359573"/>
              <a:ext cx="2948692" cy="523220"/>
            </a:xfrm>
            <a:prstGeom prst="rect">
              <a:avLst/>
            </a:prstGeom>
            <a:noFill/>
          </p:spPr>
          <p:txBody>
            <a:bodyPr wrap="square" rtlCol="0">
              <a:spAutoFit/>
            </a:bodyPr>
            <a:lstStyle/>
            <a:p>
              <a:r>
                <a:rPr lang="zh-TW" altLang="en-US" sz="2800" b="1" dirty="0">
                  <a:solidFill>
                    <a:srgbClr val="0070C0"/>
                  </a:solidFill>
                </a:rPr>
                <a:t>信用評價理財</a:t>
              </a:r>
            </a:p>
          </p:txBody>
        </p:sp>
      </p:grpSp>
      <p:grpSp>
        <p:nvGrpSpPr>
          <p:cNvPr id="8" name="群組 7"/>
          <p:cNvGrpSpPr/>
          <p:nvPr/>
        </p:nvGrpSpPr>
        <p:grpSpPr>
          <a:xfrm>
            <a:off x="6386194" y="3642987"/>
            <a:ext cx="1930855" cy="1701920"/>
            <a:chOff x="6215884" y="3698975"/>
            <a:chExt cx="2295042" cy="1913037"/>
          </a:xfrm>
        </p:grpSpPr>
        <p:sp>
          <p:nvSpPr>
            <p:cNvPr id="33" name="橢圓 32"/>
            <p:cNvSpPr/>
            <p:nvPr/>
          </p:nvSpPr>
          <p:spPr>
            <a:xfrm>
              <a:off x="6215884" y="3698975"/>
              <a:ext cx="2295042" cy="1913037"/>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文字方塊 29"/>
            <p:cNvSpPr txBox="1"/>
            <p:nvPr/>
          </p:nvSpPr>
          <p:spPr>
            <a:xfrm>
              <a:off x="6524254" y="4357144"/>
              <a:ext cx="1877430" cy="646331"/>
            </a:xfrm>
            <a:prstGeom prst="rect">
              <a:avLst/>
            </a:prstGeom>
            <a:noFill/>
          </p:spPr>
          <p:txBody>
            <a:bodyPr wrap="square" rtlCol="0">
              <a:spAutoFit/>
            </a:bodyPr>
            <a:lstStyle/>
            <a:p>
              <a:r>
                <a:rPr lang="zh-TW" altLang="en-US" sz="3600" b="1" dirty="0">
                  <a:solidFill>
                    <a:srgbClr val="0070C0"/>
                  </a:solidFill>
                </a:rPr>
                <a:t>微借貸</a:t>
              </a:r>
            </a:p>
          </p:txBody>
        </p:sp>
      </p:grpSp>
      <p:sp>
        <p:nvSpPr>
          <p:cNvPr id="31" name="橢圓 30"/>
          <p:cNvSpPr/>
          <p:nvPr/>
        </p:nvSpPr>
        <p:spPr>
          <a:xfrm rot="20449330">
            <a:off x="8882969" y="606769"/>
            <a:ext cx="2018620" cy="1779570"/>
          </a:xfrm>
          <a:prstGeom prst="ellipse">
            <a:avLst/>
          </a:prstGeom>
          <a:solidFill>
            <a:schemeClr val="accent4">
              <a:lumMod val="20000"/>
              <a:lumOff val="80000"/>
            </a:schemeClr>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600" dirty="0">
                <a:solidFill>
                  <a:schemeClr val="tx1"/>
                </a:solidFill>
              </a:rPr>
              <a:t>互聯網銀行</a:t>
            </a:r>
          </a:p>
        </p:txBody>
      </p:sp>
      <p:sp>
        <p:nvSpPr>
          <p:cNvPr id="14" name="文字方塊 13"/>
          <p:cNvSpPr txBox="1"/>
          <p:nvPr/>
        </p:nvSpPr>
        <p:spPr>
          <a:xfrm>
            <a:off x="9645164" y="3561812"/>
            <a:ext cx="1919307" cy="584775"/>
          </a:xfrm>
          <a:prstGeom prst="rect">
            <a:avLst/>
          </a:prstGeom>
          <a:noFill/>
        </p:spPr>
        <p:txBody>
          <a:bodyPr wrap="square" rtlCol="0">
            <a:spAutoFit/>
          </a:bodyPr>
          <a:lstStyle/>
          <a:p>
            <a:r>
              <a:rPr lang="zh-TW" altLang="en-US" sz="3200" dirty="0">
                <a:solidFill>
                  <a:schemeClr val="accent3">
                    <a:lumMod val="60000"/>
                    <a:lumOff val="40000"/>
                  </a:schemeClr>
                </a:solidFill>
              </a:rPr>
              <a:t>電商金融</a:t>
            </a:r>
          </a:p>
        </p:txBody>
      </p:sp>
      <p:sp>
        <p:nvSpPr>
          <p:cNvPr id="35" name="頁尾版面配置區 8"/>
          <p:cNvSpPr>
            <a:spLocks noGrp="1"/>
          </p:cNvSpPr>
          <p:nvPr>
            <p:ph type="ftr" sz="quarter" idx="11"/>
          </p:nvPr>
        </p:nvSpPr>
        <p:spPr>
          <a:xfrm>
            <a:off x="133864" y="6478310"/>
            <a:ext cx="11744099" cy="379690"/>
          </a:xfrm>
        </p:spPr>
        <p:txBody>
          <a:bodyPr/>
          <a:lstStyle/>
          <a:p>
            <a:r>
              <a:rPr lang="en-US" altLang="zh-TW" dirty="0"/>
              <a:t>《2017</a:t>
            </a:r>
            <a:r>
              <a:rPr lang="zh-TW" altLang="en-US" dirty="0"/>
              <a:t>數位金融</a:t>
            </a:r>
            <a:r>
              <a:rPr lang="en-US" altLang="zh-TW" dirty="0"/>
              <a:t>》                                                                                                                                             </a:t>
            </a:r>
            <a:r>
              <a:rPr lang="zh-TW" altLang="en-US"/>
              <a:t>	</a:t>
            </a:r>
            <a:r>
              <a:rPr lang="en-US" altLang="zh-TW"/>
              <a:t>NCTU.IIM.IEBI </a:t>
            </a:r>
            <a:r>
              <a:rPr lang="en-US" altLang="zh-TW" dirty="0"/>
              <a:t>Lab</a:t>
            </a:r>
            <a:endParaRPr lang="zh-TW" altLang="en-US" dirty="0"/>
          </a:p>
        </p:txBody>
      </p:sp>
      <p:sp>
        <p:nvSpPr>
          <p:cNvPr id="6" name="矩形 5"/>
          <p:cNvSpPr/>
          <p:nvPr/>
        </p:nvSpPr>
        <p:spPr>
          <a:xfrm>
            <a:off x="321278" y="462538"/>
            <a:ext cx="4723284" cy="707886"/>
          </a:xfrm>
          <a:prstGeom prst="rect">
            <a:avLst/>
          </a:prstGeom>
        </p:spPr>
        <p:txBody>
          <a:bodyPr wrap="square">
            <a:spAutoFit/>
          </a:bodyPr>
          <a:lstStyle/>
          <a:p>
            <a:r>
              <a:rPr lang="zh-TW" altLang="en-US" sz="4000" b="1" dirty="0">
                <a:solidFill>
                  <a:schemeClr val="accent2"/>
                </a:solidFill>
                <a:ea typeface="Calibri"/>
                <a:cs typeface="Calibri"/>
                <a:sym typeface="Calibri"/>
              </a:rPr>
              <a:t>電商金融創新地圖</a:t>
            </a:r>
            <a:endParaRPr lang="en-US" sz="4000" dirty="0"/>
          </a:p>
        </p:txBody>
      </p:sp>
    </p:spTree>
    <p:extLst>
      <p:ext uri="{BB962C8B-B14F-4D97-AF65-F5344CB8AC3E}">
        <p14:creationId xmlns:p14="http://schemas.microsoft.com/office/powerpoint/2010/main" val="137708021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28430" y="442324"/>
            <a:ext cx="10515600" cy="1325563"/>
          </a:xfrm>
        </p:spPr>
        <p:txBody>
          <a:bodyPr>
            <a:normAutofit/>
          </a:bodyPr>
          <a:lstStyle/>
          <a:p>
            <a:r>
              <a:rPr lang="zh-TW" altLang="en-US" sz="5400" dirty="0"/>
              <a:t>課程結論</a:t>
            </a:r>
            <a:r>
              <a:rPr lang="en-US" altLang="zh-TW" sz="5400" dirty="0"/>
              <a:t>:</a:t>
            </a:r>
            <a:r>
              <a:rPr lang="zh-TW" altLang="en-US" sz="5400" dirty="0"/>
              <a:t>創新與競爭智慧</a:t>
            </a:r>
            <a:endParaRPr lang="en-US" sz="5400" dirty="0"/>
          </a:p>
        </p:txBody>
      </p:sp>
      <p:sp>
        <p:nvSpPr>
          <p:cNvPr id="3" name="內容版面配置區 2"/>
          <p:cNvSpPr>
            <a:spLocks noGrp="1"/>
          </p:cNvSpPr>
          <p:nvPr>
            <p:ph idx="1"/>
          </p:nvPr>
        </p:nvSpPr>
        <p:spPr>
          <a:xfrm>
            <a:off x="271670" y="1464364"/>
            <a:ext cx="11920330" cy="4465983"/>
          </a:xfrm>
        </p:spPr>
        <p:txBody>
          <a:bodyPr>
            <a:normAutofit/>
          </a:bodyPr>
          <a:lstStyle/>
          <a:p>
            <a:pPr marL="0" indent="0">
              <a:buNone/>
            </a:pPr>
            <a:r>
              <a:rPr lang="zh-TW" altLang="en-US" sz="3600" dirty="0"/>
              <a:t>       </a:t>
            </a:r>
            <a:endParaRPr lang="en-US" altLang="zh-TW" sz="3600" dirty="0"/>
          </a:p>
          <a:p>
            <a:r>
              <a:rPr lang="zh-TW" altLang="en-US" sz="4800" b="1" dirty="0">
                <a:latin typeface="+mn-ea"/>
              </a:rPr>
              <a:t>「</a:t>
            </a:r>
            <a:r>
              <a:rPr lang="zh-TW" altLang="en-US" sz="4800" b="1" dirty="0">
                <a:solidFill>
                  <a:srgbClr val="7030A0"/>
                </a:solidFill>
                <a:latin typeface="+mn-ea"/>
              </a:rPr>
              <a:t>無有定法</a:t>
            </a:r>
            <a:r>
              <a:rPr lang="zh-TW" altLang="en-US" sz="4800" b="1" dirty="0">
                <a:latin typeface="+mn-ea"/>
              </a:rPr>
              <a:t>」 </a:t>
            </a:r>
            <a:r>
              <a:rPr lang="en-US" altLang="zh-TW" sz="4800" b="1" dirty="0">
                <a:latin typeface="+mn-ea"/>
              </a:rPr>
              <a:t>;</a:t>
            </a:r>
            <a:r>
              <a:rPr lang="zh-TW" altLang="en-US" sz="4800" b="1" dirty="0">
                <a:latin typeface="+mn-ea"/>
              </a:rPr>
              <a:t>「</a:t>
            </a:r>
            <a:r>
              <a:rPr lang="zh-TW" altLang="en-US" sz="4800" b="1" dirty="0">
                <a:solidFill>
                  <a:srgbClr val="7030A0"/>
                </a:solidFill>
                <a:latin typeface="+mn-ea"/>
              </a:rPr>
              <a:t>應無所住而生其心</a:t>
            </a:r>
            <a:r>
              <a:rPr lang="zh-TW" altLang="en-US" sz="4400" b="1" dirty="0">
                <a:latin typeface="+mn-ea"/>
              </a:rPr>
              <a:t>」</a:t>
            </a:r>
            <a:r>
              <a:rPr lang="en-US" altLang="zh-TW" sz="4400" dirty="0">
                <a:latin typeface="+mn-ea"/>
              </a:rPr>
              <a:t>(</a:t>
            </a:r>
            <a:r>
              <a:rPr lang="zh-TW" altLang="en-US" sz="4400" dirty="0">
                <a:latin typeface="+mn-ea"/>
              </a:rPr>
              <a:t>金剛經</a:t>
            </a:r>
            <a:r>
              <a:rPr lang="en-US" altLang="zh-TW" sz="4400" dirty="0">
                <a:latin typeface="+mn-ea"/>
              </a:rPr>
              <a:t>)</a:t>
            </a:r>
            <a:endParaRPr lang="en-US" altLang="zh-TW" sz="5400" b="1" dirty="0">
              <a:latin typeface="+mn-ea"/>
            </a:endParaRPr>
          </a:p>
          <a:p>
            <a:r>
              <a:rPr lang="zh-TW" altLang="en-US" sz="5400" b="1" dirty="0">
                <a:latin typeface="+mn-ea"/>
              </a:rPr>
              <a:t>「</a:t>
            </a:r>
            <a:r>
              <a:rPr lang="zh-TW" altLang="en-US" sz="4400" b="1" dirty="0">
                <a:solidFill>
                  <a:srgbClr val="7030A0"/>
                </a:solidFill>
                <a:latin typeface="+mn-ea"/>
              </a:rPr>
              <a:t>聖人不積</a:t>
            </a:r>
            <a:r>
              <a:rPr lang="zh-TW" altLang="en-US" sz="4400" b="1" dirty="0">
                <a:latin typeface="+mn-ea"/>
              </a:rPr>
              <a:t>」 </a:t>
            </a:r>
            <a:r>
              <a:rPr lang="en-US" altLang="zh-TW" sz="4400" b="1" dirty="0">
                <a:latin typeface="+mn-ea"/>
              </a:rPr>
              <a:t>; </a:t>
            </a:r>
            <a:r>
              <a:rPr lang="zh-TW" altLang="en-US" sz="4400" b="1" dirty="0">
                <a:latin typeface="+mn-ea"/>
              </a:rPr>
              <a:t>「</a:t>
            </a:r>
            <a:r>
              <a:rPr lang="zh-TW" altLang="en-US" sz="4400" b="1" dirty="0">
                <a:solidFill>
                  <a:srgbClr val="7030A0"/>
                </a:solidFill>
                <a:latin typeface="+mn-ea"/>
              </a:rPr>
              <a:t>既以為人己愈有，既以與人己愈多</a:t>
            </a:r>
            <a:r>
              <a:rPr lang="zh-TW" altLang="en-US" sz="4400" b="1" dirty="0">
                <a:latin typeface="+mn-ea"/>
              </a:rPr>
              <a:t>」 。</a:t>
            </a:r>
            <a:r>
              <a:rPr lang="zh-TW" altLang="en-US" sz="5400" b="1" dirty="0">
                <a:latin typeface="+mn-ea"/>
              </a:rPr>
              <a:t>   </a:t>
            </a:r>
            <a:r>
              <a:rPr lang="en-US" altLang="zh-TW" sz="4400" dirty="0">
                <a:latin typeface="+mn-ea"/>
              </a:rPr>
              <a:t>(</a:t>
            </a:r>
            <a:r>
              <a:rPr lang="zh-TW" altLang="en-US" sz="4400" dirty="0">
                <a:latin typeface="+mn-ea"/>
              </a:rPr>
              <a:t>道德經</a:t>
            </a:r>
            <a:r>
              <a:rPr lang="en-US" altLang="zh-TW" sz="4400" dirty="0">
                <a:latin typeface="+mn-ea"/>
              </a:rPr>
              <a:t>)</a:t>
            </a:r>
            <a:endParaRPr lang="en-US" altLang="zh-TW" sz="4400" b="1" dirty="0">
              <a:latin typeface="+mn-ea"/>
            </a:endParaRPr>
          </a:p>
          <a:p>
            <a:endParaRPr lang="en-US" dirty="0"/>
          </a:p>
        </p:txBody>
      </p:sp>
    </p:spTree>
    <p:extLst>
      <p:ext uri="{BB962C8B-B14F-4D97-AF65-F5344CB8AC3E}">
        <p14:creationId xmlns:p14="http://schemas.microsoft.com/office/powerpoint/2010/main" val="36473864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lvl="2"/>
            <a:r>
              <a:rPr lang="zh-TW" altLang="en-US" sz="3600" dirty="0">
                <a:latin typeface="Times New Roman" panose="02020603050405020304" pitchFamily="18" charset="0"/>
                <a:cs typeface="Times New Roman" panose="02020603050405020304" pitchFamily="18" charset="0"/>
              </a:rPr>
              <a:t>創新設計</a:t>
            </a:r>
            <a: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 Business Model Canvas (</a:t>
            </a:r>
            <a:r>
              <a:rPr lang="en-US" altLang="zh-TW" sz="3600" dirty="0" err="1">
                <a:latin typeface="Times New Roman" panose="02020603050405020304" pitchFamily="18" charset="0"/>
                <a:ea typeface="標楷體" panose="03000509000000000000" pitchFamily="65" charset="-120"/>
                <a:cs typeface="Times New Roman" panose="02020603050405020304" pitchFamily="18" charset="0"/>
              </a:rPr>
              <a:t>Osterwalder</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 &amp; </a:t>
            </a:r>
            <a:r>
              <a:rPr lang="en-US" altLang="zh-TW" sz="3600" dirty="0" err="1">
                <a:latin typeface="Times New Roman" panose="02020603050405020304" pitchFamily="18" charset="0"/>
                <a:ea typeface="標楷體" panose="03000509000000000000" pitchFamily="65" charset="-120"/>
                <a:cs typeface="Times New Roman" panose="02020603050405020304" pitchFamily="18" charset="0"/>
              </a:rPr>
              <a:t>Pigneur</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 2010)</a:t>
            </a:r>
            <a:endParaRPr lang="zh-TW" altLang="en-US" sz="36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pPr>
              <a:defRPr/>
            </a:pPr>
            <a:fld id="{C7601ABB-3416-4630-9E71-C708FAACC474}" type="slidenum">
              <a:rPr lang="zh-TW" altLang="en-US" smtClean="0"/>
              <a:pPr>
                <a:defRPr/>
              </a:pPr>
              <a:t>9</a:t>
            </a:fld>
            <a:endParaRPr lang="en-US" altLang="zh-TW"/>
          </a:p>
        </p:txBody>
      </p:sp>
      <p:sp>
        <p:nvSpPr>
          <p:cNvPr id="3" name="文字方塊 2"/>
          <p:cNvSpPr txBox="1"/>
          <p:nvPr/>
        </p:nvSpPr>
        <p:spPr>
          <a:xfrm>
            <a:off x="6435750" y="5956240"/>
            <a:ext cx="4156810" cy="400110"/>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資料來源：</a:t>
            </a:r>
            <a:r>
              <a:rPr lang="en-US" altLang="zh-TW" sz="2000" dirty="0" err="1">
                <a:latin typeface="Times New Roman" panose="02020603050405020304" pitchFamily="18" charset="0"/>
                <a:ea typeface="標楷體" panose="03000509000000000000" pitchFamily="65" charset="-120"/>
                <a:cs typeface="Times New Roman" panose="02020603050405020304" pitchFamily="18" charset="0"/>
              </a:rPr>
              <a:t>Strategyzer-Resouces</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 2018</a:t>
            </a: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9" name="內容版面配置區 8"/>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055473" y="1732279"/>
            <a:ext cx="7154788" cy="4168248"/>
          </a:xfrm>
        </p:spPr>
      </p:pic>
    </p:spTree>
    <p:extLst>
      <p:ext uri="{BB962C8B-B14F-4D97-AF65-F5344CB8AC3E}">
        <p14:creationId xmlns:p14="http://schemas.microsoft.com/office/powerpoint/2010/main" val="1927635754"/>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4415</TotalTime>
  <Words>6624</Words>
  <Application>Microsoft Office PowerPoint</Application>
  <PresentationFormat>寬螢幕</PresentationFormat>
  <Paragraphs>659</Paragraphs>
  <Slides>82</Slides>
  <Notes>29</Notes>
  <HiddenSlides>0</HiddenSlides>
  <MMClips>0</MMClips>
  <ScaleCrop>false</ScaleCrop>
  <HeadingPairs>
    <vt:vector size="6" baseType="variant">
      <vt:variant>
        <vt:lpstr>使用字型</vt:lpstr>
      </vt:variant>
      <vt:variant>
        <vt:i4>12</vt:i4>
      </vt:variant>
      <vt:variant>
        <vt:lpstr>佈景主題</vt:lpstr>
      </vt:variant>
      <vt:variant>
        <vt:i4>1</vt:i4>
      </vt:variant>
      <vt:variant>
        <vt:lpstr>投影片標題</vt:lpstr>
      </vt:variant>
      <vt:variant>
        <vt:i4>82</vt:i4>
      </vt:variant>
    </vt:vector>
  </HeadingPairs>
  <TitlesOfParts>
    <vt:vector size="95" baseType="lpstr">
      <vt:lpstr>Microsoft YaHei</vt:lpstr>
      <vt:lpstr>微軟正黑體</vt:lpstr>
      <vt:lpstr>新細明體</vt:lpstr>
      <vt:lpstr>DFKai-SB</vt:lpstr>
      <vt:lpstr>DFKai-SB</vt:lpstr>
      <vt:lpstr>Arial</vt:lpstr>
      <vt:lpstr>Arial Black</vt:lpstr>
      <vt:lpstr>Calibri</vt:lpstr>
      <vt:lpstr>Calibri Light</vt:lpstr>
      <vt:lpstr>Georgia</vt:lpstr>
      <vt:lpstr>Tahoma</vt:lpstr>
      <vt:lpstr>Times New Roman</vt:lpstr>
      <vt:lpstr>Office 佈景主題</vt:lpstr>
      <vt:lpstr>數位經濟:創新與競爭模式</vt:lpstr>
      <vt:lpstr>數位經濟之創新與競爭</vt:lpstr>
      <vt:lpstr>創新與競爭</vt:lpstr>
      <vt:lpstr>課程前言 ( 理論       實務)</vt:lpstr>
      <vt:lpstr>創新模式</vt:lpstr>
      <vt:lpstr> 創新動態學（游伯龍，2009）-企業的創新動態循環</vt:lpstr>
      <vt:lpstr>創新擴展循環:定義問題與解決問題 (Problem Definition VS Problem Solving)</vt:lpstr>
      <vt:lpstr>創新</vt:lpstr>
      <vt:lpstr>創新設計 － Business Model Canvas (Osterwalder &amp; Pigneur, 2010)</vt:lpstr>
      <vt:lpstr>創新設計 － Business Model Canvas (Osterwalder &amp; Pigneur, 2010) </vt:lpstr>
      <vt:lpstr>商業模式創新的經濟邏輯: VPRC 模型 （李永銘，2011）</vt:lpstr>
      <vt:lpstr>創新經濟學－ VPRC Model</vt:lpstr>
      <vt:lpstr>VPRC 創新經濟循環</vt:lpstr>
      <vt:lpstr>PowerPoint 簡報</vt:lpstr>
      <vt:lpstr>PowerPoint 簡報</vt:lpstr>
      <vt:lpstr>PowerPoint 簡報</vt:lpstr>
      <vt:lpstr>創新思維</vt:lpstr>
      <vt:lpstr>PowerPoint 簡報</vt:lpstr>
      <vt:lpstr>創新能力－擴展習慣領域（游伯龍教授）</vt:lpstr>
      <vt:lpstr>創新不只是提出創意，真正創新妙策在於能落實創意，有效增強能力、整合資源，解除相關族群的痛苦與煩惱，創造價值、分享價值。  </vt:lpstr>
      <vt:lpstr>競爭模式</vt:lpstr>
      <vt:lpstr>PowerPoint 簡報</vt:lpstr>
      <vt:lpstr>賽局理論- 競爭的科學 </vt:lpstr>
      <vt:lpstr>協調賽局(coordination Game)</vt:lpstr>
      <vt:lpstr>鷹鴿賽局(Hawk – Dove Game) </vt:lpstr>
      <vt:lpstr>零合賽局 The Run-Pass Game</vt:lpstr>
      <vt:lpstr>準備報告或考試?</vt:lpstr>
      <vt:lpstr>準備報告或考試?</vt:lpstr>
      <vt:lpstr>準備報告或考試?</vt:lpstr>
      <vt:lpstr>準備報告或考試?</vt:lpstr>
      <vt:lpstr>贏輸、輸贏的分類</vt:lpstr>
      <vt:lpstr>贏的探討</vt:lpstr>
      <vt:lpstr> 什麼是競爭目標?</vt:lpstr>
      <vt:lpstr>從贏到贏贏</vt:lpstr>
      <vt:lpstr>創造贏贏的基本方法</vt:lpstr>
      <vt:lpstr>創造贏贏的基本方法</vt:lpstr>
      <vt:lpstr>贏贏的洞識－ HD 深度智慧（游伯龍教授)</vt:lpstr>
      <vt:lpstr>創新與競爭</vt:lpstr>
      <vt:lpstr>數位經濟模式</vt:lpstr>
      <vt:lpstr>人性平台(Human Platform)- 習慣領域 X 數位經濟 </vt:lpstr>
      <vt:lpstr>PowerPoint 簡報</vt:lpstr>
      <vt:lpstr>PowerPoint 簡報</vt:lpstr>
      <vt:lpstr>數位經濟模式(一):共享經濟</vt:lpstr>
      <vt:lpstr>數位經濟 </vt:lpstr>
      <vt:lpstr>什麼是共享經濟</vt:lpstr>
      <vt:lpstr>共享經濟正在改變你我的生活</vt:lpstr>
      <vt:lpstr>共享經濟的起源</vt:lpstr>
      <vt:lpstr>共享經濟的特徵</vt:lpstr>
      <vt:lpstr>共享經濟的存在形式</vt:lpstr>
      <vt:lpstr>共享經濟的運作機制</vt:lpstr>
      <vt:lpstr>共享經濟到底在共享什麼?!</vt:lpstr>
      <vt:lpstr>共享到底在共享什麼?!</vt:lpstr>
      <vt:lpstr>發展共享經濟</vt:lpstr>
      <vt:lpstr>什麼是平台經濟</vt:lpstr>
      <vt:lpstr>平台經濟的顛覆力量: 電信.零售…..金融…</vt:lpstr>
      <vt:lpstr>平台經濟的特徵</vt:lpstr>
      <vt:lpstr>平台模式勝出原因</vt:lpstr>
      <vt:lpstr>數位經濟模式(二):數位金融</vt:lpstr>
      <vt:lpstr>傳統金融行業</vt:lpstr>
      <vt:lpstr>互聯網金融模式</vt:lpstr>
      <vt:lpstr>互聯網金融的興起</vt:lpstr>
      <vt:lpstr>數位金融服務創新</vt:lpstr>
      <vt:lpstr>數位金融的數位DNA</vt:lpstr>
      <vt:lpstr>數位金融創新之路</vt:lpstr>
      <vt:lpstr>數位金融五大特性</vt:lpstr>
      <vt:lpstr>互聯網金融發展歷程三部曲</vt:lpstr>
      <vt:lpstr>互聯網運作三大技術</vt:lpstr>
      <vt:lpstr>互聯網技術對傳統金融之影響</vt:lpstr>
      <vt:lpstr>互聯網運作三大平台模式</vt:lpstr>
      <vt:lpstr>互聯網平台對傳統金融之影響</vt:lpstr>
      <vt:lpstr>傳統金融行業 v. 互聯網金融</vt:lpstr>
      <vt:lpstr>金融科技對於銀行業務帶來的影響</vt:lpstr>
      <vt:lpstr> 數位金融的兩面陣營:  數位銀行vs 電商金融</vt:lpstr>
      <vt:lpstr>互聯網金融之創新模式</vt:lpstr>
      <vt:lpstr>數位銀行: Bank 1.0 到 Bank 3.0 銀行轉型</vt:lpstr>
      <vt:lpstr>數位銀行: Fintech &amp; Bank3.0</vt:lpstr>
      <vt:lpstr>數位銀行:  Bank3.0 到 Bank 4.0 </vt:lpstr>
      <vt:lpstr>PowerPoint 簡報</vt:lpstr>
      <vt:lpstr>何謂電商金融</vt:lpstr>
      <vt:lpstr>電商金融發展歷程三部曲</vt:lpstr>
      <vt:lpstr>PowerPoint 簡報</vt:lpstr>
      <vt:lpstr>課程結論:創新與競爭智慧</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數位經濟模式:創新與競爭</dc:title>
  <dc:creator>ymli</dc:creator>
  <cp:lastModifiedBy>User</cp:lastModifiedBy>
  <cp:revision>204</cp:revision>
  <dcterms:created xsi:type="dcterms:W3CDTF">2018-05-30T15:18:40Z</dcterms:created>
  <dcterms:modified xsi:type="dcterms:W3CDTF">2023-05-01T13:19:18Z</dcterms:modified>
</cp:coreProperties>
</file>