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6" r:id="rId2"/>
    <p:sldId id="257" r:id="rId3"/>
    <p:sldId id="381" r:id="rId4"/>
    <p:sldId id="403" r:id="rId5"/>
    <p:sldId id="379" r:id="rId6"/>
    <p:sldId id="359" r:id="rId7"/>
    <p:sldId id="332" r:id="rId8"/>
    <p:sldId id="372" r:id="rId9"/>
    <p:sldId id="333" r:id="rId10"/>
    <p:sldId id="334" r:id="rId11"/>
    <p:sldId id="378" r:id="rId12"/>
    <p:sldId id="327" r:id="rId13"/>
    <p:sldId id="411" r:id="rId14"/>
    <p:sldId id="413" r:id="rId15"/>
    <p:sldId id="414" r:id="rId16"/>
    <p:sldId id="412" r:id="rId17"/>
    <p:sldId id="409" r:id="rId18"/>
    <p:sldId id="400" r:id="rId19"/>
    <p:sldId id="361" r:id="rId20"/>
    <p:sldId id="398" r:id="rId21"/>
    <p:sldId id="384" r:id="rId22"/>
    <p:sldId id="386" r:id="rId23"/>
    <p:sldId id="389" r:id="rId24"/>
    <p:sldId id="402" r:id="rId25"/>
    <p:sldId id="392" r:id="rId26"/>
    <p:sldId id="393" r:id="rId27"/>
    <p:sldId id="394" r:id="rId28"/>
    <p:sldId id="395" r:id="rId29"/>
    <p:sldId id="390" r:id="rId30"/>
    <p:sldId id="396" r:id="rId31"/>
    <p:sldId id="391" r:id="rId32"/>
    <p:sldId id="397" r:id="rId33"/>
    <p:sldId id="374" r:id="rId34"/>
    <p:sldId id="357" r:id="rId35"/>
    <p:sldId id="388" r:id="rId36"/>
    <p:sldId id="301" r:id="rId37"/>
    <p:sldId id="277" r:id="rId38"/>
    <p:sldId id="258" r:id="rId39"/>
    <p:sldId id="260" r:id="rId40"/>
    <p:sldId id="262" r:id="rId41"/>
    <p:sldId id="264" r:id="rId42"/>
    <p:sldId id="265" r:id="rId43"/>
    <p:sldId id="266" r:id="rId44"/>
    <p:sldId id="268" r:id="rId45"/>
    <p:sldId id="269" r:id="rId46"/>
    <p:sldId id="270" r:id="rId47"/>
    <p:sldId id="271" r:id="rId48"/>
    <p:sldId id="272" r:id="rId49"/>
    <p:sldId id="273" r:id="rId50"/>
    <p:sldId id="274" r:id="rId51"/>
    <p:sldId id="300" r:id="rId52"/>
    <p:sldId id="279" r:id="rId53"/>
    <p:sldId id="280" r:id="rId54"/>
    <p:sldId id="281" r:id="rId55"/>
    <p:sldId id="282" r:id="rId56"/>
    <p:sldId id="283" r:id="rId57"/>
    <p:sldId id="404" r:id="rId58"/>
    <p:sldId id="284" r:id="rId59"/>
    <p:sldId id="286" r:id="rId60"/>
    <p:sldId id="287" r:id="rId61"/>
    <p:sldId id="288" r:id="rId62"/>
    <p:sldId id="289" r:id="rId63"/>
    <p:sldId id="290" r:id="rId64"/>
    <p:sldId id="377" r:id="rId65"/>
    <p:sldId id="317" r:id="rId66"/>
    <p:sldId id="324" r:id="rId67"/>
    <p:sldId id="321" r:id="rId68"/>
    <p:sldId id="322" r:id="rId69"/>
    <p:sldId id="312" r:id="rId70"/>
    <p:sldId id="305" r:id="rId71"/>
    <p:sldId id="313" r:id="rId72"/>
    <p:sldId id="314" r:id="rId73"/>
    <p:sldId id="315" r:id="rId74"/>
    <p:sldId id="325"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1" autoAdjust="0"/>
    <p:restoredTop sz="94660"/>
  </p:normalViewPr>
  <p:slideViewPr>
    <p:cSldViewPr snapToGrid="0">
      <p:cViewPr>
        <p:scale>
          <a:sx n="90" d="100"/>
          <a:sy n="90" d="100"/>
        </p:scale>
        <p:origin x="328"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 Id="rId4" Type="http://schemas.openxmlformats.org/officeDocument/2006/relationships/image" Target="../media/image38.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 Id="rId4"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1C92E-6C9B-4C39-B0F1-002AFF56F796}"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C015FE18-EA65-40F3-A601-E86B33C907AC}">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提出創意</a:t>
          </a:r>
          <a:endParaRPr lang="zh-TW" altLang="en-US" sz="2000" b="1" dirty="0">
            <a:latin typeface="標楷體" panose="03000509000000000000" pitchFamily="65" charset="-120"/>
            <a:ea typeface="標楷體" panose="03000509000000000000" pitchFamily="65" charset="-120"/>
          </a:endParaRPr>
        </a:p>
      </dgm:t>
    </dgm:pt>
    <dgm:pt modelId="{0CBAB3B6-B1F7-45AC-9625-5DD23C22D125}" type="parTrans" cxnId="{8C282E30-09A1-4C2B-8962-A8DE4B2F6BAD}">
      <dgm:prSet/>
      <dgm:spPr/>
      <dgm:t>
        <a:bodyPr/>
        <a:lstStyle/>
        <a:p>
          <a:endParaRPr lang="zh-TW" altLang="en-US" sz="2000" b="1">
            <a:latin typeface="標楷體" panose="03000509000000000000" pitchFamily="65" charset="-120"/>
            <a:ea typeface="標楷體" panose="03000509000000000000" pitchFamily="65" charset="-120"/>
          </a:endParaRPr>
        </a:p>
      </dgm:t>
    </dgm:pt>
    <dgm:pt modelId="{30D98034-9624-4B88-8936-92C587B3BC3F}" type="sibTrans" cxnId="{8C282E30-09A1-4C2B-8962-A8DE4B2F6BAD}">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D112534B-DB07-490A-A8CA-794C61D79971}">
      <dgm:prSet phldrT="[文字]" custT="1"/>
      <dgm:spPr/>
      <dgm:t>
        <a:bodyPr/>
        <a:lstStyle/>
        <a:p>
          <a:r>
            <a:rPr lang="zh-TW" altLang="en-US" sz="2000" b="1" dirty="0" smtClean="0">
              <a:latin typeface="標楷體" panose="03000509000000000000" pitchFamily="65" charset="-120"/>
              <a:ea typeface="標楷體" panose="03000509000000000000" pitchFamily="65" charset="-120"/>
            </a:rPr>
            <a:t>落實創意</a:t>
          </a:r>
          <a:endParaRPr lang="zh-TW" altLang="en-US" sz="2000" b="1" dirty="0">
            <a:latin typeface="標楷體" panose="03000509000000000000" pitchFamily="65" charset="-120"/>
            <a:ea typeface="標楷體" panose="03000509000000000000" pitchFamily="65" charset="-120"/>
          </a:endParaRPr>
        </a:p>
      </dgm:t>
    </dgm:pt>
    <dgm:pt modelId="{ACB8D55F-5262-48CC-9C53-88960FB73C32}" type="parTrans" cxnId="{174AC058-08CE-42C6-871F-CD73F7AD86CF}">
      <dgm:prSet/>
      <dgm:spPr/>
      <dgm:t>
        <a:bodyPr/>
        <a:lstStyle/>
        <a:p>
          <a:endParaRPr lang="zh-TW" altLang="en-US" sz="2000" b="1">
            <a:latin typeface="標楷體" panose="03000509000000000000" pitchFamily="65" charset="-120"/>
            <a:ea typeface="標楷體" panose="03000509000000000000" pitchFamily="65" charset="-120"/>
          </a:endParaRPr>
        </a:p>
      </dgm:t>
    </dgm:pt>
    <dgm:pt modelId="{CE56B178-67CA-4F26-A720-04749671E1F0}" type="sibTrans" cxnId="{174AC058-08CE-42C6-871F-CD73F7AD86C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1EC5D6E-EE6C-41C7-ACE6-BC8BEEB0974D}">
      <dgm:prSet phldrT="[文字]" custT="1"/>
      <dgm:spPr/>
      <dgm:t>
        <a:bodyPr/>
        <a:lstStyle/>
        <a:p>
          <a:r>
            <a:rPr lang="zh-TW" altLang="en-US" sz="2000" b="1" dirty="0" smtClean="0">
              <a:latin typeface="標楷體" panose="03000509000000000000" pitchFamily="65" charset="-120"/>
              <a:ea typeface="標楷體" panose="03000509000000000000" pitchFamily="65" charset="-120"/>
            </a:rPr>
            <a:t>增強能力</a:t>
          </a:r>
          <a:endParaRPr lang="zh-TW" altLang="en-US" sz="2000" b="1" dirty="0">
            <a:latin typeface="標楷體" panose="03000509000000000000" pitchFamily="65" charset="-120"/>
            <a:ea typeface="標楷體" panose="03000509000000000000" pitchFamily="65" charset="-120"/>
          </a:endParaRPr>
        </a:p>
      </dgm:t>
    </dgm:pt>
    <dgm:pt modelId="{CCA3D4AB-3701-4386-A07B-A5D192464BEB}" type="parTrans" cxnId="{C1E240F5-4879-41FE-BF87-37C0F55C87B6}">
      <dgm:prSet/>
      <dgm:spPr/>
      <dgm:t>
        <a:bodyPr/>
        <a:lstStyle/>
        <a:p>
          <a:endParaRPr lang="zh-TW" altLang="en-US" sz="2000" b="1">
            <a:latin typeface="標楷體" panose="03000509000000000000" pitchFamily="65" charset="-120"/>
            <a:ea typeface="標楷體" panose="03000509000000000000" pitchFamily="65" charset="-120"/>
          </a:endParaRPr>
        </a:p>
      </dgm:t>
    </dgm:pt>
    <dgm:pt modelId="{BB92B51B-742B-4930-8A71-EC2DF72912E7}" type="sibTrans" cxnId="{C1E240F5-4879-41FE-BF87-37C0F55C87B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AB498675-AA5E-4A82-B7C5-1720F670A877}">
      <dgm:prSet phldrT="[文字]" custT="1"/>
      <dgm:spPr/>
      <dgm:t>
        <a:bodyPr/>
        <a:lstStyle/>
        <a:p>
          <a:r>
            <a:rPr lang="zh-TW" altLang="en-US" sz="2000" b="1" dirty="0" smtClean="0">
              <a:latin typeface="標楷體" panose="03000509000000000000" pitchFamily="65" charset="-120"/>
              <a:ea typeface="標楷體" panose="03000509000000000000" pitchFamily="65" charset="-120"/>
            </a:rPr>
            <a:t>整合資源</a:t>
          </a:r>
          <a:endParaRPr lang="zh-TW" altLang="en-US" sz="2000" b="1" dirty="0">
            <a:latin typeface="標楷體" panose="03000509000000000000" pitchFamily="65" charset="-120"/>
            <a:ea typeface="標楷體" panose="03000509000000000000" pitchFamily="65" charset="-120"/>
          </a:endParaRPr>
        </a:p>
      </dgm:t>
    </dgm:pt>
    <dgm:pt modelId="{539E301C-3154-41DF-AF59-C157EF071658}" type="parTrans" cxnId="{56842004-F9C9-4F25-B245-FF105DC1233F}">
      <dgm:prSet/>
      <dgm:spPr/>
      <dgm:t>
        <a:bodyPr/>
        <a:lstStyle/>
        <a:p>
          <a:endParaRPr lang="zh-TW" altLang="en-US" sz="2000" b="1">
            <a:latin typeface="標楷體" panose="03000509000000000000" pitchFamily="65" charset="-120"/>
            <a:ea typeface="標楷體" panose="03000509000000000000" pitchFamily="65" charset="-120"/>
          </a:endParaRPr>
        </a:p>
      </dgm:t>
    </dgm:pt>
    <dgm:pt modelId="{679641C8-2752-4684-98ED-ABCBF3F39FEF}" type="sibTrans" cxnId="{56842004-F9C9-4F25-B245-FF105DC1233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3AF8F8B-311C-46DA-BB50-D1AF379B0802}">
      <dgm:prSet phldrT="[文字]" custT="1"/>
      <dgm:spPr/>
      <dgm:t>
        <a:bodyPr/>
        <a:lstStyle/>
        <a:p>
          <a:r>
            <a:rPr lang="zh-TW" altLang="en-US" sz="2000" b="1" dirty="0" smtClean="0">
              <a:latin typeface="標楷體" panose="03000509000000000000" pitchFamily="65" charset="-120"/>
              <a:ea typeface="標楷體" panose="03000509000000000000" pitchFamily="65" charset="-120"/>
            </a:rPr>
            <a:t>解決族群痛苦與煩惱</a:t>
          </a:r>
          <a:endParaRPr lang="zh-TW" altLang="en-US" sz="2000" b="1" dirty="0">
            <a:latin typeface="標楷體" panose="03000509000000000000" pitchFamily="65" charset="-120"/>
            <a:ea typeface="標楷體" panose="03000509000000000000" pitchFamily="65" charset="-120"/>
          </a:endParaRPr>
        </a:p>
      </dgm:t>
    </dgm:pt>
    <dgm:pt modelId="{459E6094-DD90-46C8-9D47-10629E85FC83}" type="parTrans" cxnId="{BA6B116A-31AA-4459-9C0A-B190A571B92C}">
      <dgm:prSet/>
      <dgm:spPr/>
      <dgm:t>
        <a:bodyPr/>
        <a:lstStyle/>
        <a:p>
          <a:endParaRPr lang="zh-TW" altLang="en-US" sz="2000" b="1">
            <a:latin typeface="標楷體" panose="03000509000000000000" pitchFamily="65" charset="-120"/>
            <a:ea typeface="標楷體" panose="03000509000000000000" pitchFamily="65" charset="-120"/>
          </a:endParaRPr>
        </a:p>
      </dgm:t>
    </dgm:pt>
    <dgm:pt modelId="{4BED7BC7-0B4C-42B0-A470-B3D54E9625C0}" type="sibTrans" cxnId="{BA6B116A-31AA-4459-9C0A-B190A571B92C}">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47F97B58-2BB9-4279-BB80-F6C041BACB10}">
      <dgm:prSet phldrT="[文字]" custT="1"/>
      <dgm:spPr/>
      <dgm:t>
        <a:bodyPr/>
        <a:lstStyle/>
        <a:p>
          <a:r>
            <a:rPr lang="zh-TW" altLang="en-US" sz="2000" b="1" dirty="0" smtClean="0">
              <a:latin typeface="標楷體" panose="03000509000000000000" pitchFamily="65" charset="-120"/>
              <a:ea typeface="標楷體" panose="03000509000000000000" pitchFamily="65" charset="-120"/>
            </a:rPr>
            <a:t>創造價值</a:t>
          </a:r>
          <a:endParaRPr lang="zh-TW" altLang="en-US" sz="2000" b="1" dirty="0">
            <a:latin typeface="標楷體" panose="03000509000000000000" pitchFamily="65" charset="-120"/>
            <a:ea typeface="標楷體" panose="03000509000000000000" pitchFamily="65" charset="-120"/>
          </a:endParaRPr>
        </a:p>
      </dgm:t>
    </dgm:pt>
    <dgm:pt modelId="{3E0E646B-F261-4A63-A6E1-E70CD4B42EED}" type="parTrans" cxnId="{43427D13-9892-47D3-888E-CEF8CC687B1A}">
      <dgm:prSet/>
      <dgm:spPr/>
      <dgm:t>
        <a:bodyPr/>
        <a:lstStyle/>
        <a:p>
          <a:endParaRPr lang="zh-TW" altLang="en-US" sz="2000" b="1">
            <a:latin typeface="標楷體" panose="03000509000000000000" pitchFamily="65" charset="-120"/>
            <a:ea typeface="標楷體" panose="03000509000000000000" pitchFamily="65" charset="-120"/>
          </a:endParaRPr>
        </a:p>
      </dgm:t>
    </dgm:pt>
    <dgm:pt modelId="{04671E2E-54F9-4FD7-A8FF-447E2CB1EF97}" type="sibTrans" cxnId="{43427D13-9892-47D3-888E-CEF8CC687B1A}">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90144FD-6AAE-4869-A473-DE50604FDDB2}">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提升效率</a:t>
          </a:r>
          <a:endParaRPr lang="zh-TW" altLang="en-US" sz="2000" b="1" dirty="0">
            <a:latin typeface="標楷體" panose="03000509000000000000" pitchFamily="65" charset="-120"/>
            <a:ea typeface="標楷體" panose="03000509000000000000" pitchFamily="65" charset="-120"/>
          </a:endParaRPr>
        </a:p>
      </dgm:t>
    </dgm:pt>
    <dgm:pt modelId="{EBA14357-21A0-4BD1-90B6-60D8E0DF9D6F}" type="par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AC45112D-0144-49F8-A63C-899441B216A1}" type="sib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9B5C3CE0-06F1-4F79-B8FA-E712425028ED}" type="pres">
      <dgm:prSet presAssocID="{93F1C92E-6C9B-4C39-B0F1-002AFF56F796}" presName="diagram" presStyleCnt="0">
        <dgm:presLayoutVars>
          <dgm:dir/>
          <dgm:resizeHandles val="exact"/>
        </dgm:presLayoutVars>
      </dgm:prSet>
      <dgm:spPr/>
      <dgm:t>
        <a:bodyPr/>
        <a:lstStyle/>
        <a:p>
          <a:endParaRPr lang="zh-TW" altLang="en-US"/>
        </a:p>
      </dgm:t>
    </dgm:pt>
    <dgm:pt modelId="{E104E57E-28F5-4B32-9AD8-63F68FDB3458}" type="pres">
      <dgm:prSet presAssocID="{C015FE18-EA65-40F3-A601-E86B33C907AC}" presName="node" presStyleLbl="node1" presStyleIdx="0" presStyleCnt="7">
        <dgm:presLayoutVars>
          <dgm:bulletEnabled val="1"/>
        </dgm:presLayoutVars>
      </dgm:prSet>
      <dgm:spPr/>
      <dgm:t>
        <a:bodyPr/>
        <a:lstStyle/>
        <a:p>
          <a:endParaRPr lang="zh-TW" altLang="en-US"/>
        </a:p>
      </dgm:t>
    </dgm:pt>
    <dgm:pt modelId="{1A1A7B7A-F76B-45C5-9C95-10F5C828816E}" type="pres">
      <dgm:prSet presAssocID="{30D98034-9624-4B88-8936-92C587B3BC3F}" presName="sibTrans" presStyleLbl="sibTrans2D1" presStyleIdx="0" presStyleCnt="6"/>
      <dgm:spPr/>
      <dgm:t>
        <a:bodyPr/>
        <a:lstStyle/>
        <a:p>
          <a:endParaRPr lang="zh-TW" altLang="en-US"/>
        </a:p>
      </dgm:t>
    </dgm:pt>
    <dgm:pt modelId="{4DEED0B8-68F6-48FE-AE8B-A94530F4CE18}" type="pres">
      <dgm:prSet presAssocID="{30D98034-9624-4B88-8936-92C587B3BC3F}" presName="connectorText" presStyleLbl="sibTrans2D1" presStyleIdx="0" presStyleCnt="6"/>
      <dgm:spPr/>
      <dgm:t>
        <a:bodyPr/>
        <a:lstStyle/>
        <a:p>
          <a:endParaRPr lang="zh-TW" altLang="en-US"/>
        </a:p>
      </dgm:t>
    </dgm:pt>
    <dgm:pt modelId="{1E4C3C86-D88F-4494-A45F-937F6E64A34C}" type="pres">
      <dgm:prSet presAssocID="{D112534B-DB07-490A-A8CA-794C61D79971}" presName="node" presStyleLbl="node1" presStyleIdx="1" presStyleCnt="7">
        <dgm:presLayoutVars>
          <dgm:bulletEnabled val="1"/>
        </dgm:presLayoutVars>
      </dgm:prSet>
      <dgm:spPr/>
      <dgm:t>
        <a:bodyPr/>
        <a:lstStyle/>
        <a:p>
          <a:endParaRPr lang="zh-TW" altLang="en-US"/>
        </a:p>
      </dgm:t>
    </dgm:pt>
    <dgm:pt modelId="{568FF5C7-9B6F-42CF-84D9-B3736607A59D}" type="pres">
      <dgm:prSet presAssocID="{CE56B178-67CA-4F26-A720-04749671E1F0}" presName="sibTrans" presStyleLbl="sibTrans2D1" presStyleIdx="1" presStyleCnt="6"/>
      <dgm:spPr/>
      <dgm:t>
        <a:bodyPr/>
        <a:lstStyle/>
        <a:p>
          <a:endParaRPr lang="zh-TW" altLang="en-US"/>
        </a:p>
      </dgm:t>
    </dgm:pt>
    <dgm:pt modelId="{09958168-3ACA-48D6-AE2D-30C7334ACE86}" type="pres">
      <dgm:prSet presAssocID="{CE56B178-67CA-4F26-A720-04749671E1F0}" presName="connectorText" presStyleLbl="sibTrans2D1" presStyleIdx="1" presStyleCnt="6"/>
      <dgm:spPr/>
      <dgm:t>
        <a:bodyPr/>
        <a:lstStyle/>
        <a:p>
          <a:endParaRPr lang="zh-TW" altLang="en-US"/>
        </a:p>
      </dgm:t>
    </dgm:pt>
    <dgm:pt modelId="{B031F5C6-FE04-4B04-8F20-D633848161EB}" type="pres">
      <dgm:prSet presAssocID="{21EC5D6E-EE6C-41C7-ACE6-BC8BEEB0974D}" presName="node" presStyleLbl="node1" presStyleIdx="2" presStyleCnt="7">
        <dgm:presLayoutVars>
          <dgm:bulletEnabled val="1"/>
        </dgm:presLayoutVars>
      </dgm:prSet>
      <dgm:spPr/>
      <dgm:t>
        <a:bodyPr/>
        <a:lstStyle/>
        <a:p>
          <a:endParaRPr lang="zh-TW" altLang="en-US"/>
        </a:p>
      </dgm:t>
    </dgm:pt>
    <dgm:pt modelId="{7BD283B6-DB67-4951-939E-B513416830AA}" type="pres">
      <dgm:prSet presAssocID="{BB92B51B-742B-4930-8A71-EC2DF72912E7}" presName="sibTrans" presStyleLbl="sibTrans2D1" presStyleIdx="2" presStyleCnt="6"/>
      <dgm:spPr/>
      <dgm:t>
        <a:bodyPr/>
        <a:lstStyle/>
        <a:p>
          <a:endParaRPr lang="zh-TW" altLang="en-US"/>
        </a:p>
      </dgm:t>
    </dgm:pt>
    <dgm:pt modelId="{BABAF08A-CE02-425A-A6A9-A33EF412B4C8}" type="pres">
      <dgm:prSet presAssocID="{BB92B51B-742B-4930-8A71-EC2DF72912E7}" presName="connectorText" presStyleLbl="sibTrans2D1" presStyleIdx="2" presStyleCnt="6"/>
      <dgm:spPr/>
      <dgm:t>
        <a:bodyPr/>
        <a:lstStyle/>
        <a:p>
          <a:endParaRPr lang="zh-TW" altLang="en-US"/>
        </a:p>
      </dgm:t>
    </dgm:pt>
    <dgm:pt modelId="{DA11DAC8-3053-43D7-A25A-008DD537B174}" type="pres">
      <dgm:prSet presAssocID="{AB498675-AA5E-4A82-B7C5-1720F670A877}" presName="node" presStyleLbl="node1" presStyleIdx="3" presStyleCnt="7">
        <dgm:presLayoutVars>
          <dgm:bulletEnabled val="1"/>
        </dgm:presLayoutVars>
      </dgm:prSet>
      <dgm:spPr/>
      <dgm:t>
        <a:bodyPr/>
        <a:lstStyle/>
        <a:p>
          <a:endParaRPr lang="zh-TW" altLang="en-US"/>
        </a:p>
      </dgm:t>
    </dgm:pt>
    <dgm:pt modelId="{522321A6-3B48-417E-82A2-95AA96A998F2}" type="pres">
      <dgm:prSet presAssocID="{679641C8-2752-4684-98ED-ABCBF3F39FEF}" presName="sibTrans" presStyleLbl="sibTrans2D1" presStyleIdx="3" presStyleCnt="6"/>
      <dgm:spPr/>
      <dgm:t>
        <a:bodyPr/>
        <a:lstStyle/>
        <a:p>
          <a:endParaRPr lang="zh-TW" altLang="en-US"/>
        </a:p>
      </dgm:t>
    </dgm:pt>
    <dgm:pt modelId="{B8C9436B-10EA-4045-98FB-2570DCAD0AD2}" type="pres">
      <dgm:prSet presAssocID="{679641C8-2752-4684-98ED-ABCBF3F39FEF}" presName="connectorText" presStyleLbl="sibTrans2D1" presStyleIdx="3" presStyleCnt="6"/>
      <dgm:spPr/>
      <dgm:t>
        <a:bodyPr/>
        <a:lstStyle/>
        <a:p>
          <a:endParaRPr lang="zh-TW" altLang="en-US"/>
        </a:p>
      </dgm:t>
    </dgm:pt>
    <dgm:pt modelId="{2383A1A8-B9F2-4791-8B22-89054A7D8F07}" type="pres">
      <dgm:prSet presAssocID="{33AF8F8B-311C-46DA-BB50-D1AF379B0802}" presName="node" presStyleLbl="node1" presStyleIdx="4" presStyleCnt="7">
        <dgm:presLayoutVars>
          <dgm:bulletEnabled val="1"/>
        </dgm:presLayoutVars>
      </dgm:prSet>
      <dgm:spPr/>
      <dgm:t>
        <a:bodyPr/>
        <a:lstStyle/>
        <a:p>
          <a:endParaRPr lang="zh-TW" altLang="en-US"/>
        </a:p>
      </dgm:t>
    </dgm:pt>
    <dgm:pt modelId="{BCE90170-7201-4452-942F-487D8D075540}" type="pres">
      <dgm:prSet presAssocID="{4BED7BC7-0B4C-42B0-A470-B3D54E9625C0}" presName="sibTrans" presStyleLbl="sibTrans2D1" presStyleIdx="4" presStyleCnt="6"/>
      <dgm:spPr/>
      <dgm:t>
        <a:bodyPr/>
        <a:lstStyle/>
        <a:p>
          <a:endParaRPr lang="zh-TW" altLang="en-US"/>
        </a:p>
      </dgm:t>
    </dgm:pt>
    <dgm:pt modelId="{D910C112-D0A2-4E66-8BB9-1DEF96930E28}" type="pres">
      <dgm:prSet presAssocID="{4BED7BC7-0B4C-42B0-A470-B3D54E9625C0}" presName="connectorText" presStyleLbl="sibTrans2D1" presStyleIdx="4" presStyleCnt="6"/>
      <dgm:spPr/>
      <dgm:t>
        <a:bodyPr/>
        <a:lstStyle/>
        <a:p>
          <a:endParaRPr lang="zh-TW" altLang="en-US"/>
        </a:p>
      </dgm:t>
    </dgm:pt>
    <dgm:pt modelId="{FDAC164B-84DB-416F-A3AB-6D3593A90459}" type="pres">
      <dgm:prSet presAssocID="{47F97B58-2BB9-4279-BB80-F6C041BACB10}" presName="node" presStyleLbl="node1" presStyleIdx="5" presStyleCnt="7">
        <dgm:presLayoutVars>
          <dgm:bulletEnabled val="1"/>
        </dgm:presLayoutVars>
      </dgm:prSet>
      <dgm:spPr/>
      <dgm:t>
        <a:bodyPr/>
        <a:lstStyle/>
        <a:p>
          <a:endParaRPr lang="zh-TW" altLang="en-US"/>
        </a:p>
      </dgm:t>
    </dgm:pt>
    <dgm:pt modelId="{A9B1DD84-74D3-4043-8F5A-AB1C8822812D}" type="pres">
      <dgm:prSet presAssocID="{04671E2E-54F9-4FD7-A8FF-447E2CB1EF97}" presName="sibTrans" presStyleLbl="sibTrans2D1" presStyleIdx="5" presStyleCnt="6"/>
      <dgm:spPr/>
      <dgm:t>
        <a:bodyPr/>
        <a:lstStyle/>
        <a:p>
          <a:endParaRPr lang="zh-TW" altLang="en-US"/>
        </a:p>
      </dgm:t>
    </dgm:pt>
    <dgm:pt modelId="{7863EA92-F072-4144-BB86-713D2DF7DE41}" type="pres">
      <dgm:prSet presAssocID="{04671E2E-54F9-4FD7-A8FF-447E2CB1EF97}" presName="connectorText" presStyleLbl="sibTrans2D1" presStyleIdx="5" presStyleCnt="6"/>
      <dgm:spPr/>
      <dgm:t>
        <a:bodyPr/>
        <a:lstStyle/>
        <a:p>
          <a:endParaRPr lang="zh-TW" altLang="en-US"/>
        </a:p>
      </dgm:t>
    </dgm:pt>
    <dgm:pt modelId="{129FE9D1-7174-47FF-BB06-18C20969AE39}" type="pres">
      <dgm:prSet presAssocID="{390144FD-6AAE-4869-A473-DE50604FDDB2}" presName="node" presStyleLbl="node1" presStyleIdx="6" presStyleCnt="7">
        <dgm:presLayoutVars>
          <dgm:bulletEnabled val="1"/>
        </dgm:presLayoutVars>
      </dgm:prSet>
      <dgm:spPr/>
      <dgm:t>
        <a:bodyPr/>
        <a:lstStyle/>
        <a:p>
          <a:endParaRPr lang="zh-TW" altLang="en-US"/>
        </a:p>
      </dgm:t>
    </dgm:pt>
  </dgm:ptLst>
  <dgm:cxnLst>
    <dgm:cxn modelId="{728C2C1E-CB48-4090-BD5D-6901887D4985}" type="presOf" srcId="{CE56B178-67CA-4F26-A720-04749671E1F0}" destId="{568FF5C7-9B6F-42CF-84D9-B3736607A59D}" srcOrd="0" destOrd="0" presId="urn:microsoft.com/office/officeart/2005/8/layout/process5"/>
    <dgm:cxn modelId="{357B1A41-E702-4307-BB86-C69C5B0BAC50}" type="presOf" srcId="{04671E2E-54F9-4FD7-A8FF-447E2CB1EF97}" destId="{A9B1DD84-74D3-4043-8F5A-AB1C8822812D}" srcOrd="0" destOrd="0" presId="urn:microsoft.com/office/officeart/2005/8/layout/process5"/>
    <dgm:cxn modelId="{09263C41-755E-4090-B9C9-08A75BA95FAE}" type="presOf" srcId="{679641C8-2752-4684-98ED-ABCBF3F39FEF}" destId="{B8C9436B-10EA-4045-98FB-2570DCAD0AD2}" srcOrd="1" destOrd="0" presId="urn:microsoft.com/office/officeart/2005/8/layout/process5"/>
    <dgm:cxn modelId="{07E49E0C-011A-41DC-B9C3-29A7CFF10455}" type="presOf" srcId="{47F97B58-2BB9-4279-BB80-F6C041BACB10}" destId="{FDAC164B-84DB-416F-A3AB-6D3593A90459}" srcOrd="0" destOrd="0" presId="urn:microsoft.com/office/officeart/2005/8/layout/process5"/>
    <dgm:cxn modelId="{BA6B116A-31AA-4459-9C0A-B190A571B92C}" srcId="{93F1C92E-6C9B-4C39-B0F1-002AFF56F796}" destId="{33AF8F8B-311C-46DA-BB50-D1AF379B0802}" srcOrd="4" destOrd="0" parTransId="{459E6094-DD90-46C8-9D47-10629E85FC83}" sibTransId="{4BED7BC7-0B4C-42B0-A470-B3D54E9625C0}"/>
    <dgm:cxn modelId="{56842004-F9C9-4F25-B245-FF105DC1233F}" srcId="{93F1C92E-6C9B-4C39-B0F1-002AFF56F796}" destId="{AB498675-AA5E-4A82-B7C5-1720F670A877}" srcOrd="3" destOrd="0" parTransId="{539E301C-3154-41DF-AF59-C157EF071658}" sibTransId="{679641C8-2752-4684-98ED-ABCBF3F39FEF}"/>
    <dgm:cxn modelId="{70A981B3-9D58-4178-B091-8674ABA2FD56}" type="presOf" srcId="{C015FE18-EA65-40F3-A601-E86B33C907AC}" destId="{E104E57E-28F5-4B32-9AD8-63F68FDB3458}" srcOrd="0" destOrd="0" presId="urn:microsoft.com/office/officeart/2005/8/layout/process5"/>
    <dgm:cxn modelId="{F02DA713-3F1D-40A4-ADD3-256276145DC9}" type="presOf" srcId="{390144FD-6AAE-4869-A473-DE50604FDDB2}" destId="{129FE9D1-7174-47FF-BB06-18C20969AE39}" srcOrd="0" destOrd="0" presId="urn:microsoft.com/office/officeart/2005/8/layout/process5"/>
    <dgm:cxn modelId="{C1E240F5-4879-41FE-BF87-37C0F55C87B6}" srcId="{93F1C92E-6C9B-4C39-B0F1-002AFF56F796}" destId="{21EC5D6E-EE6C-41C7-ACE6-BC8BEEB0974D}" srcOrd="2" destOrd="0" parTransId="{CCA3D4AB-3701-4386-A07B-A5D192464BEB}" sibTransId="{BB92B51B-742B-4930-8A71-EC2DF72912E7}"/>
    <dgm:cxn modelId="{174AC058-08CE-42C6-871F-CD73F7AD86CF}" srcId="{93F1C92E-6C9B-4C39-B0F1-002AFF56F796}" destId="{D112534B-DB07-490A-A8CA-794C61D79971}" srcOrd="1" destOrd="0" parTransId="{ACB8D55F-5262-48CC-9C53-88960FB73C32}" sibTransId="{CE56B178-67CA-4F26-A720-04749671E1F0}"/>
    <dgm:cxn modelId="{1FF27BF2-EDE4-47F7-AD20-7D2622AA5AF6}" type="presOf" srcId="{93F1C92E-6C9B-4C39-B0F1-002AFF56F796}" destId="{9B5C3CE0-06F1-4F79-B8FA-E712425028ED}" srcOrd="0" destOrd="0" presId="urn:microsoft.com/office/officeart/2005/8/layout/process5"/>
    <dgm:cxn modelId="{E7FA3289-B123-452A-A838-51B76D603518}" type="presOf" srcId="{CE56B178-67CA-4F26-A720-04749671E1F0}" destId="{09958168-3ACA-48D6-AE2D-30C7334ACE86}" srcOrd="1" destOrd="0" presId="urn:microsoft.com/office/officeart/2005/8/layout/process5"/>
    <dgm:cxn modelId="{9DE21EF9-415B-4E29-B31C-003CDE0B0830}" type="presOf" srcId="{BB92B51B-742B-4930-8A71-EC2DF72912E7}" destId="{7BD283B6-DB67-4951-939E-B513416830AA}" srcOrd="0" destOrd="0" presId="urn:microsoft.com/office/officeart/2005/8/layout/process5"/>
    <dgm:cxn modelId="{43427D13-9892-47D3-888E-CEF8CC687B1A}" srcId="{93F1C92E-6C9B-4C39-B0F1-002AFF56F796}" destId="{47F97B58-2BB9-4279-BB80-F6C041BACB10}" srcOrd="5" destOrd="0" parTransId="{3E0E646B-F261-4A63-A6E1-E70CD4B42EED}" sibTransId="{04671E2E-54F9-4FD7-A8FF-447E2CB1EF97}"/>
    <dgm:cxn modelId="{DC737B65-CCA5-41CE-A26C-30EFF9A2166C}" type="presOf" srcId="{04671E2E-54F9-4FD7-A8FF-447E2CB1EF97}" destId="{7863EA92-F072-4144-BB86-713D2DF7DE41}" srcOrd="1" destOrd="0" presId="urn:microsoft.com/office/officeart/2005/8/layout/process5"/>
    <dgm:cxn modelId="{7AE2C42B-1852-4D84-AF0E-DD38760C3934}" srcId="{93F1C92E-6C9B-4C39-B0F1-002AFF56F796}" destId="{390144FD-6AAE-4869-A473-DE50604FDDB2}" srcOrd="6" destOrd="0" parTransId="{EBA14357-21A0-4BD1-90B6-60D8E0DF9D6F}" sibTransId="{AC45112D-0144-49F8-A63C-899441B216A1}"/>
    <dgm:cxn modelId="{8C282E30-09A1-4C2B-8962-A8DE4B2F6BAD}" srcId="{93F1C92E-6C9B-4C39-B0F1-002AFF56F796}" destId="{C015FE18-EA65-40F3-A601-E86B33C907AC}" srcOrd="0" destOrd="0" parTransId="{0CBAB3B6-B1F7-45AC-9625-5DD23C22D125}" sibTransId="{30D98034-9624-4B88-8936-92C587B3BC3F}"/>
    <dgm:cxn modelId="{EA5A2D64-69D2-4A3A-8FD2-CAD98E5592B4}" type="presOf" srcId="{33AF8F8B-311C-46DA-BB50-D1AF379B0802}" destId="{2383A1A8-B9F2-4791-8B22-89054A7D8F07}" srcOrd="0" destOrd="0" presId="urn:microsoft.com/office/officeart/2005/8/layout/process5"/>
    <dgm:cxn modelId="{DAC44BCB-215D-40FB-ADA7-6DECE1D4181F}" type="presOf" srcId="{BB92B51B-742B-4930-8A71-EC2DF72912E7}" destId="{BABAF08A-CE02-425A-A6A9-A33EF412B4C8}" srcOrd="1" destOrd="0" presId="urn:microsoft.com/office/officeart/2005/8/layout/process5"/>
    <dgm:cxn modelId="{AEA6C2D6-AEBF-4195-83B4-0777E51B4264}" type="presOf" srcId="{D112534B-DB07-490A-A8CA-794C61D79971}" destId="{1E4C3C86-D88F-4494-A45F-937F6E64A34C}" srcOrd="0" destOrd="0" presId="urn:microsoft.com/office/officeart/2005/8/layout/process5"/>
    <dgm:cxn modelId="{A6328CE0-B883-4C2C-9A54-05BCFAD641BF}" type="presOf" srcId="{4BED7BC7-0B4C-42B0-A470-B3D54E9625C0}" destId="{D910C112-D0A2-4E66-8BB9-1DEF96930E28}" srcOrd="1" destOrd="0" presId="urn:microsoft.com/office/officeart/2005/8/layout/process5"/>
    <dgm:cxn modelId="{928BF3F0-1FFC-46AE-968F-0A2DD369B8AE}" type="presOf" srcId="{4BED7BC7-0B4C-42B0-A470-B3D54E9625C0}" destId="{BCE90170-7201-4452-942F-487D8D075540}" srcOrd="0" destOrd="0" presId="urn:microsoft.com/office/officeart/2005/8/layout/process5"/>
    <dgm:cxn modelId="{1477F9B3-1EA9-42E1-95DC-E39126702977}" type="presOf" srcId="{30D98034-9624-4B88-8936-92C587B3BC3F}" destId="{1A1A7B7A-F76B-45C5-9C95-10F5C828816E}" srcOrd="0" destOrd="0" presId="urn:microsoft.com/office/officeart/2005/8/layout/process5"/>
    <dgm:cxn modelId="{BCCC3CE2-56FF-46F1-883B-2C1BA496ED57}" type="presOf" srcId="{21EC5D6E-EE6C-41C7-ACE6-BC8BEEB0974D}" destId="{B031F5C6-FE04-4B04-8F20-D633848161EB}" srcOrd="0" destOrd="0" presId="urn:microsoft.com/office/officeart/2005/8/layout/process5"/>
    <dgm:cxn modelId="{44ED1C59-546A-4B16-B1D4-16FD84D63F5F}" type="presOf" srcId="{679641C8-2752-4684-98ED-ABCBF3F39FEF}" destId="{522321A6-3B48-417E-82A2-95AA96A998F2}" srcOrd="0" destOrd="0" presId="urn:microsoft.com/office/officeart/2005/8/layout/process5"/>
    <dgm:cxn modelId="{6284A6B9-E32A-4125-B8C2-B6E9037F55D4}" type="presOf" srcId="{30D98034-9624-4B88-8936-92C587B3BC3F}" destId="{4DEED0B8-68F6-48FE-AE8B-A94530F4CE18}" srcOrd="1" destOrd="0" presId="urn:microsoft.com/office/officeart/2005/8/layout/process5"/>
    <dgm:cxn modelId="{1834A16A-1846-4998-8506-DB4ABAEB90DD}" type="presOf" srcId="{AB498675-AA5E-4A82-B7C5-1720F670A877}" destId="{DA11DAC8-3053-43D7-A25A-008DD537B174}" srcOrd="0" destOrd="0" presId="urn:microsoft.com/office/officeart/2005/8/layout/process5"/>
    <dgm:cxn modelId="{8E14A7E0-6FDE-4674-92A4-6CF1BB677171}" type="presParOf" srcId="{9B5C3CE0-06F1-4F79-B8FA-E712425028ED}" destId="{E104E57E-28F5-4B32-9AD8-63F68FDB3458}" srcOrd="0" destOrd="0" presId="urn:microsoft.com/office/officeart/2005/8/layout/process5"/>
    <dgm:cxn modelId="{6601A4EC-7A53-496D-83C5-78A4102B2A3C}" type="presParOf" srcId="{9B5C3CE0-06F1-4F79-B8FA-E712425028ED}" destId="{1A1A7B7A-F76B-45C5-9C95-10F5C828816E}" srcOrd="1" destOrd="0" presId="urn:microsoft.com/office/officeart/2005/8/layout/process5"/>
    <dgm:cxn modelId="{91B885B8-8A05-4295-9E10-C4373EDB08E4}" type="presParOf" srcId="{1A1A7B7A-F76B-45C5-9C95-10F5C828816E}" destId="{4DEED0B8-68F6-48FE-AE8B-A94530F4CE18}" srcOrd="0" destOrd="0" presId="urn:microsoft.com/office/officeart/2005/8/layout/process5"/>
    <dgm:cxn modelId="{1CD3005C-B17C-45FB-AE3A-93BA0A4193A7}" type="presParOf" srcId="{9B5C3CE0-06F1-4F79-B8FA-E712425028ED}" destId="{1E4C3C86-D88F-4494-A45F-937F6E64A34C}" srcOrd="2" destOrd="0" presId="urn:microsoft.com/office/officeart/2005/8/layout/process5"/>
    <dgm:cxn modelId="{52674ED9-FD0C-4934-9DB2-17F024F910AF}" type="presParOf" srcId="{9B5C3CE0-06F1-4F79-B8FA-E712425028ED}" destId="{568FF5C7-9B6F-42CF-84D9-B3736607A59D}" srcOrd="3" destOrd="0" presId="urn:microsoft.com/office/officeart/2005/8/layout/process5"/>
    <dgm:cxn modelId="{6A37A32E-9087-42BB-BA06-BC3784AE28D9}" type="presParOf" srcId="{568FF5C7-9B6F-42CF-84D9-B3736607A59D}" destId="{09958168-3ACA-48D6-AE2D-30C7334ACE86}" srcOrd="0" destOrd="0" presId="urn:microsoft.com/office/officeart/2005/8/layout/process5"/>
    <dgm:cxn modelId="{5BA53C76-CE35-4B7A-8195-09A6FED8F110}" type="presParOf" srcId="{9B5C3CE0-06F1-4F79-B8FA-E712425028ED}" destId="{B031F5C6-FE04-4B04-8F20-D633848161EB}" srcOrd="4" destOrd="0" presId="urn:microsoft.com/office/officeart/2005/8/layout/process5"/>
    <dgm:cxn modelId="{802F787A-4DB1-46F0-95B8-4406B051A244}" type="presParOf" srcId="{9B5C3CE0-06F1-4F79-B8FA-E712425028ED}" destId="{7BD283B6-DB67-4951-939E-B513416830AA}" srcOrd="5" destOrd="0" presId="urn:microsoft.com/office/officeart/2005/8/layout/process5"/>
    <dgm:cxn modelId="{163779D7-9A60-472F-85FB-35B07B0537AA}" type="presParOf" srcId="{7BD283B6-DB67-4951-939E-B513416830AA}" destId="{BABAF08A-CE02-425A-A6A9-A33EF412B4C8}" srcOrd="0" destOrd="0" presId="urn:microsoft.com/office/officeart/2005/8/layout/process5"/>
    <dgm:cxn modelId="{F9CC156A-BD8E-47FB-B42A-4513E5DEA022}" type="presParOf" srcId="{9B5C3CE0-06F1-4F79-B8FA-E712425028ED}" destId="{DA11DAC8-3053-43D7-A25A-008DD537B174}" srcOrd="6" destOrd="0" presId="urn:microsoft.com/office/officeart/2005/8/layout/process5"/>
    <dgm:cxn modelId="{FDDE2D0B-4E17-48A5-9FCF-45A6DB35671E}" type="presParOf" srcId="{9B5C3CE0-06F1-4F79-B8FA-E712425028ED}" destId="{522321A6-3B48-417E-82A2-95AA96A998F2}" srcOrd="7" destOrd="0" presId="urn:microsoft.com/office/officeart/2005/8/layout/process5"/>
    <dgm:cxn modelId="{592D84F0-F808-4571-98FD-94146B94526C}" type="presParOf" srcId="{522321A6-3B48-417E-82A2-95AA96A998F2}" destId="{B8C9436B-10EA-4045-98FB-2570DCAD0AD2}" srcOrd="0" destOrd="0" presId="urn:microsoft.com/office/officeart/2005/8/layout/process5"/>
    <dgm:cxn modelId="{78EA8A91-ABCD-4C4B-B8F0-F0B3CED45165}" type="presParOf" srcId="{9B5C3CE0-06F1-4F79-B8FA-E712425028ED}" destId="{2383A1A8-B9F2-4791-8B22-89054A7D8F07}" srcOrd="8" destOrd="0" presId="urn:microsoft.com/office/officeart/2005/8/layout/process5"/>
    <dgm:cxn modelId="{C6ADAFF1-8EC7-45FA-8CB3-FE463F9690E4}" type="presParOf" srcId="{9B5C3CE0-06F1-4F79-B8FA-E712425028ED}" destId="{BCE90170-7201-4452-942F-487D8D075540}" srcOrd="9" destOrd="0" presId="urn:microsoft.com/office/officeart/2005/8/layout/process5"/>
    <dgm:cxn modelId="{0CC6496A-A597-429E-A16D-F24CFAE3B5D1}" type="presParOf" srcId="{BCE90170-7201-4452-942F-487D8D075540}" destId="{D910C112-D0A2-4E66-8BB9-1DEF96930E28}" srcOrd="0" destOrd="0" presId="urn:microsoft.com/office/officeart/2005/8/layout/process5"/>
    <dgm:cxn modelId="{31C0C23D-495C-468F-8659-B6BCC434BFA6}" type="presParOf" srcId="{9B5C3CE0-06F1-4F79-B8FA-E712425028ED}" destId="{FDAC164B-84DB-416F-A3AB-6D3593A90459}" srcOrd="10" destOrd="0" presId="urn:microsoft.com/office/officeart/2005/8/layout/process5"/>
    <dgm:cxn modelId="{BBCD2340-3375-41C6-BB34-DDD329A4CB51}" type="presParOf" srcId="{9B5C3CE0-06F1-4F79-B8FA-E712425028ED}" destId="{A9B1DD84-74D3-4043-8F5A-AB1C8822812D}" srcOrd="11" destOrd="0" presId="urn:microsoft.com/office/officeart/2005/8/layout/process5"/>
    <dgm:cxn modelId="{AB3C031C-ECC8-42E7-A314-B2F3A5957972}" type="presParOf" srcId="{A9B1DD84-74D3-4043-8F5A-AB1C8822812D}" destId="{7863EA92-F072-4144-BB86-713D2DF7DE41}" srcOrd="0" destOrd="0" presId="urn:microsoft.com/office/officeart/2005/8/layout/process5"/>
    <dgm:cxn modelId="{B87BE545-5578-44EE-AFB9-2BA123FF882B}" type="presParOf" srcId="{9B5C3CE0-06F1-4F79-B8FA-E712425028ED}" destId="{129FE9D1-7174-47FF-BB06-18C20969AE3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767CC6-7A6E-43C0-99D0-71D4C8C328C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zh-TW" altLang="en-US"/>
        </a:p>
      </dgm:t>
    </dgm:pt>
    <dgm:pt modelId="{06318893-41F8-475E-8CC4-3C4088F9A253}">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求生存</a:t>
          </a:r>
          <a:endParaRPr lang="zh-TW" altLang="en-US" sz="2800" b="1" dirty="0">
            <a:latin typeface="標楷體" panose="03000509000000000000" pitchFamily="65" charset="-120"/>
            <a:ea typeface="標楷體" panose="03000509000000000000" pitchFamily="65" charset="-120"/>
          </a:endParaRPr>
        </a:p>
      </dgm:t>
    </dgm:pt>
    <dgm:pt modelId="{34622AB9-AECC-4C7F-9E92-139A4BAD2D04}" type="par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4C4477B6-CA3F-4D9B-B1A7-DF9A6C8F9445}" type="sib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D92A0017-2455-49C5-856D-DA52BB9D98A8}">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dirty="0">
            <a:latin typeface="標楷體" panose="03000509000000000000" pitchFamily="65" charset="-120"/>
            <a:ea typeface="標楷體" panose="03000509000000000000" pitchFamily="65" charset="-120"/>
          </a:endParaRPr>
        </a:p>
      </dgm:t>
    </dgm:pt>
    <dgm:pt modelId="{3B7D6283-0C2D-4099-81D5-36A3FF6765AB}" type="par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E0F08D1E-86F9-450C-B341-358F8B1E7137}" type="sib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49F714D7-74C3-47D6-98C8-0523096168AE}">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求贏</a:t>
          </a:r>
          <a:endParaRPr lang="zh-TW" altLang="en-US" sz="2800" b="1" dirty="0">
            <a:latin typeface="標楷體" panose="03000509000000000000" pitchFamily="65" charset="-120"/>
            <a:ea typeface="標楷體" panose="03000509000000000000" pitchFamily="65" charset="-120"/>
          </a:endParaRPr>
        </a:p>
      </dgm:t>
    </dgm:pt>
    <dgm:pt modelId="{3AAB2C8B-7A68-4DA0-888F-57A50DE60005}" type="par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3211DD79-1762-4692-9403-03820FEB4842}" type="sib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DF405BE4-5813-4F4E-81BC-AB9423195627}">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dirty="0">
            <a:latin typeface="標楷體" panose="03000509000000000000" pitchFamily="65" charset="-120"/>
            <a:ea typeface="標楷體" panose="03000509000000000000" pitchFamily="65" charset="-120"/>
          </a:endParaRPr>
        </a:p>
      </dgm:t>
    </dgm:pt>
    <dgm:pt modelId="{E0E4C84B-A50F-4B90-A6EF-0EE2C556FCD1}" type="par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275B854C-5824-4FE7-A9CA-E5A02C951D67}" type="sib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1AF66BD9-7ACA-4D3C-9A18-ED5B495BADAF}">
      <dgm:prSet phldrT="[文字]" custT="1"/>
      <dgm:spPr/>
      <dgm:t>
        <a:bodyPr/>
        <a:lstStyle/>
        <a:p>
          <a:r>
            <a:rPr lang="zh-TW" altLang="en-US" sz="2800" b="1"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dirty="0">
            <a:latin typeface="標楷體" panose="03000509000000000000" pitchFamily="65" charset="-120"/>
            <a:ea typeface="標楷體" panose="03000509000000000000" pitchFamily="65" charset="-120"/>
          </a:endParaRPr>
        </a:p>
      </dgm:t>
    </dgm:pt>
    <dgm:pt modelId="{0D2303F3-0B96-4004-A9B8-692D2A8DF235}" type="par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826162DB-4427-49C5-ABE5-C95187D7A45B}" type="sib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05F0FCCC-FA83-46A8-8699-8B9AEEC53C83}">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dirty="0">
            <a:latin typeface="標楷體" panose="03000509000000000000" pitchFamily="65" charset="-120"/>
            <a:ea typeface="標楷體" panose="03000509000000000000" pitchFamily="65" charset="-120"/>
          </a:endParaRPr>
        </a:p>
      </dgm:t>
    </dgm:pt>
    <dgm:pt modelId="{3EFB1A43-DF6F-477E-ACD7-1B1B49B6BD98}" type="par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1762D937-986E-4E49-A4AE-0FC3043C8C3B}" type="sib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A9B41A5C-6A83-40D1-89BE-4B9230D129D5}" type="pres">
      <dgm:prSet presAssocID="{B7767CC6-7A6E-43C0-99D0-71D4C8C328C9}" presName="Name0" presStyleCnt="0">
        <dgm:presLayoutVars>
          <dgm:chMax val="5"/>
          <dgm:chPref val="5"/>
          <dgm:dir/>
          <dgm:animLvl val="lvl"/>
        </dgm:presLayoutVars>
      </dgm:prSet>
      <dgm:spPr/>
      <dgm:t>
        <a:bodyPr/>
        <a:lstStyle/>
        <a:p>
          <a:endParaRPr lang="zh-TW" altLang="en-US"/>
        </a:p>
      </dgm:t>
    </dgm:pt>
    <dgm:pt modelId="{9A166516-C9E6-43FA-A74D-5425DFF85E66}" type="pres">
      <dgm:prSet presAssocID="{06318893-41F8-475E-8CC4-3C4088F9A253}" presName="parentText1" presStyleLbl="node1" presStyleIdx="0" presStyleCnt="3">
        <dgm:presLayoutVars>
          <dgm:chMax/>
          <dgm:chPref val="3"/>
          <dgm:bulletEnabled val="1"/>
        </dgm:presLayoutVars>
      </dgm:prSet>
      <dgm:spPr/>
      <dgm:t>
        <a:bodyPr/>
        <a:lstStyle/>
        <a:p>
          <a:endParaRPr lang="zh-TW" altLang="en-US"/>
        </a:p>
      </dgm:t>
    </dgm:pt>
    <dgm:pt modelId="{56FEACFC-2F34-41DC-918A-97B6CAACF331}" type="pres">
      <dgm:prSet presAssocID="{06318893-41F8-475E-8CC4-3C4088F9A253}" presName="childText1" presStyleLbl="solidAlignAcc1" presStyleIdx="0" presStyleCnt="3">
        <dgm:presLayoutVars>
          <dgm:chMax val="0"/>
          <dgm:chPref val="0"/>
          <dgm:bulletEnabled val="1"/>
        </dgm:presLayoutVars>
      </dgm:prSet>
      <dgm:spPr/>
      <dgm:t>
        <a:bodyPr/>
        <a:lstStyle/>
        <a:p>
          <a:endParaRPr lang="zh-TW" altLang="en-US"/>
        </a:p>
      </dgm:t>
    </dgm:pt>
    <dgm:pt modelId="{38791764-6B94-4CE5-87B5-63281BB45D13}" type="pres">
      <dgm:prSet presAssocID="{49F714D7-74C3-47D6-98C8-0523096168AE}" presName="parentText2" presStyleLbl="node1" presStyleIdx="1" presStyleCnt="3">
        <dgm:presLayoutVars>
          <dgm:chMax/>
          <dgm:chPref val="3"/>
          <dgm:bulletEnabled val="1"/>
        </dgm:presLayoutVars>
      </dgm:prSet>
      <dgm:spPr/>
      <dgm:t>
        <a:bodyPr/>
        <a:lstStyle/>
        <a:p>
          <a:endParaRPr lang="zh-TW" altLang="en-US"/>
        </a:p>
      </dgm:t>
    </dgm:pt>
    <dgm:pt modelId="{58881634-0512-43C1-998D-581250F90585}" type="pres">
      <dgm:prSet presAssocID="{49F714D7-74C3-47D6-98C8-0523096168AE}" presName="childText2" presStyleLbl="solidAlignAcc1" presStyleIdx="1" presStyleCnt="3">
        <dgm:presLayoutVars>
          <dgm:chMax val="0"/>
          <dgm:chPref val="0"/>
          <dgm:bulletEnabled val="1"/>
        </dgm:presLayoutVars>
      </dgm:prSet>
      <dgm:spPr/>
      <dgm:t>
        <a:bodyPr/>
        <a:lstStyle/>
        <a:p>
          <a:endParaRPr lang="zh-TW" altLang="en-US"/>
        </a:p>
      </dgm:t>
    </dgm:pt>
    <dgm:pt modelId="{B298EA3C-0A11-4309-9E21-0D4CCF7498A0}" type="pres">
      <dgm:prSet presAssocID="{1AF66BD9-7ACA-4D3C-9A18-ED5B495BADAF}" presName="parentText3" presStyleLbl="node1" presStyleIdx="2" presStyleCnt="3">
        <dgm:presLayoutVars>
          <dgm:chMax/>
          <dgm:chPref val="3"/>
          <dgm:bulletEnabled val="1"/>
        </dgm:presLayoutVars>
      </dgm:prSet>
      <dgm:spPr/>
      <dgm:t>
        <a:bodyPr/>
        <a:lstStyle/>
        <a:p>
          <a:endParaRPr lang="zh-TW" altLang="en-US"/>
        </a:p>
      </dgm:t>
    </dgm:pt>
    <dgm:pt modelId="{3EB0B4C4-6B5C-49A4-A0FC-0A093A1DD51A}" type="pres">
      <dgm:prSet presAssocID="{1AF66BD9-7ACA-4D3C-9A18-ED5B495BADAF}" presName="childText3" presStyleLbl="solidAlignAcc1" presStyleIdx="2" presStyleCnt="3">
        <dgm:presLayoutVars>
          <dgm:chMax val="0"/>
          <dgm:chPref val="0"/>
          <dgm:bulletEnabled val="1"/>
        </dgm:presLayoutVars>
      </dgm:prSet>
      <dgm:spPr/>
      <dgm:t>
        <a:bodyPr/>
        <a:lstStyle/>
        <a:p>
          <a:endParaRPr lang="zh-TW" altLang="en-US"/>
        </a:p>
      </dgm:t>
    </dgm:pt>
  </dgm:ptLst>
  <dgm:cxnLst>
    <dgm:cxn modelId="{5CCFE69E-5549-4DC8-A58A-F928C20DC289}" type="presOf" srcId="{1AF66BD9-7ACA-4D3C-9A18-ED5B495BADAF}" destId="{B298EA3C-0A11-4309-9E21-0D4CCF7498A0}" srcOrd="0" destOrd="0" presId="urn:microsoft.com/office/officeart/2009/3/layout/IncreasingArrowsProcess"/>
    <dgm:cxn modelId="{D40F5DCA-FB58-41A4-9590-9207400413B4}" srcId="{49F714D7-74C3-47D6-98C8-0523096168AE}" destId="{DF405BE4-5813-4F4E-81BC-AB9423195627}" srcOrd="0" destOrd="0" parTransId="{E0E4C84B-A50F-4B90-A6EF-0EE2C556FCD1}" sibTransId="{275B854C-5824-4FE7-A9CA-E5A02C951D67}"/>
    <dgm:cxn modelId="{A443673C-1BC0-4DB3-8EF0-DADBC7C96435}" type="presOf" srcId="{05F0FCCC-FA83-46A8-8699-8B9AEEC53C83}" destId="{3EB0B4C4-6B5C-49A4-A0FC-0A093A1DD51A}" srcOrd="0" destOrd="0" presId="urn:microsoft.com/office/officeart/2009/3/layout/IncreasingArrowsProcess"/>
    <dgm:cxn modelId="{8B7A47DE-74C2-461D-8EDD-464388D3D58F}" srcId="{06318893-41F8-475E-8CC4-3C4088F9A253}" destId="{D92A0017-2455-49C5-856D-DA52BB9D98A8}" srcOrd="0" destOrd="0" parTransId="{3B7D6283-0C2D-4099-81D5-36A3FF6765AB}" sibTransId="{E0F08D1E-86F9-450C-B341-358F8B1E7137}"/>
    <dgm:cxn modelId="{B089E9BD-88CD-49F3-9176-76E6EEE77405}" type="presOf" srcId="{06318893-41F8-475E-8CC4-3C4088F9A253}" destId="{9A166516-C9E6-43FA-A74D-5425DFF85E66}" srcOrd="0" destOrd="0" presId="urn:microsoft.com/office/officeart/2009/3/layout/IncreasingArrowsProcess"/>
    <dgm:cxn modelId="{B20F3FB7-D25C-4688-86F9-52E3C89935AF}" srcId="{B7767CC6-7A6E-43C0-99D0-71D4C8C328C9}" destId="{06318893-41F8-475E-8CC4-3C4088F9A253}" srcOrd="0" destOrd="0" parTransId="{34622AB9-AECC-4C7F-9E92-139A4BAD2D04}" sibTransId="{4C4477B6-CA3F-4D9B-B1A7-DF9A6C8F9445}"/>
    <dgm:cxn modelId="{8C2E680A-0A6B-4186-A10E-B50521C0B807}" type="presOf" srcId="{D92A0017-2455-49C5-856D-DA52BB9D98A8}" destId="{56FEACFC-2F34-41DC-918A-97B6CAACF331}" srcOrd="0" destOrd="0" presId="urn:microsoft.com/office/officeart/2009/3/layout/IncreasingArrowsProcess"/>
    <dgm:cxn modelId="{95880D0F-A308-4753-A59C-F6BE06BE7446}" srcId="{B7767CC6-7A6E-43C0-99D0-71D4C8C328C9}" destId="{1AF66BD9-7ACA-4D3C-9A18-ED5B495BADAF}" srcOrd="2" destOrd="0" parTransId="{0D2303F3-0B96-4004-A9B8-692D2A8DF235}" sibTransId="{826162DB-4427-49C5-ABE5-C95187D7A45B}"/>
    <dgm:cxn modelId="{F8A8C797-E3BC-4D89-AB1C-97181B1AD0A1}" srcId="{B7767CC6-7A6E-43C0-99D0-71D4C8C328C9}" destId="{49F714D7-74C3-47D6-98C8-0523096168AE}" srcOrd="1" destOrd="0" parTransId="{3AAB2C8B-7A68-4DA0-888F-57A50DE60005}" sibTransId="{3211DD79-1762-4692-9403-03820FEB4842}"/>
    <dgm:cxn modelId="{034AA631-FFF3-4D18-A776-E8E04436E0EB}" type="presOf" srcId="{DF405BE4-5813-4F4E-81BC-AB9423195627}" destId="{58881634-0512-43C1-998D-581250F90585}" srcOrd="0" destOrd="0" presId="urn:microsoft.com/office/officeart/2009/3/layout/IncreasingArrowsProcess"/>
    <dgm:cxn modelId="{8A5ADA35-281E-4875-AF15-134674494C7F}" type="presOf" srcId="{B7767CC6-7A6E-43C0-99D0-71D4C8C328C9}" destId="{A9B41A5C-6A83-40D1-89BE-4B9230D129D5}" srcOrd="0" destOrd="0" presId="urn:microsoft.com/office/officeart/2009/3/layout/IncreasingArrowsProcess"/>
    <dgm:cxn modelId="{0097EEA7-597C-4179-A911-53E081A28304}" type="presOf" srcId="{49F714D7-74C3-47D6-98C8-0523096168AE}" destId="{38791764-6B94-4CE5-87B5-63281BB45D13}" srcOrd="0" destOrd="0" presId="urn:microsoft.com/office/officeart/2009/3/layout/IncreasingArrowsProcess"/>
    <dgm:cxn modelId="{67C0876B-C04F-4384-BD79-CC4786AEB4D6}" srcId="{1AF66BD9-7ACA-4D3C-9A18-ED5B495BADAF}" destId="{05F0FCCC-FA83-46A8-8699-8B9AEEC53C83}" srcOrd="0" destOrd="0" parTransId="{3EFB1A43-DF6F-477E-ACD7-1B1B49B6BD98}" sibTransId="{1762D937-986E-4E49-A4AE-0FC3043C8C3B}"/>
    <dgm:cxn modelId="{81648B8A-A1A2-4996-A8C7-C5AEEEF5B196}" type="presParOf" srcId="{A9B41A5C-6A83-40D1-89BE-4B9230D129D5}" destId="{9A166516-C9E6-43FA-A74D-5425DFF85E66}" srcOrd="0" destOrd="0" presId="urn:microsoft.com/office/officeart/2009/3/layout/IncreasingArrowsProcess"/>
    <dgm:cxn modelId="{BC8BA4B0-368A-4958-A3D4-9FF7AF701DAA}" type="presParOf" srcId="{A9B41A5C-6A83-40D1-89BE-4B9230D129D5}" destId="{56FEACFC-2F34-41DC-918A-97B6CAACF331}" srcOrd="1" destOrd="0" presId="urn:microsoft.com/office/officeart/2009/3/layout/IncreasingArrowsProcess"/>
    <dgm:cxn modelId="{B57F5F29-164C-445E-909F-CC2BCCA00C6A}" type="presParOf" srcId="{A9B41A5C-6A83-40D1-89BE-4B9230D129D5}" destId="{38791764-6B94-4CE5-87B5-63281BB45D13}" srcOrd="2" destOrd="0" presId="urn:microsoft.com/office/officeart/2009/3/layout/IncreasingArrowsProcess"/>
    <dgm:cxn modelId="{94F7BAC9-926F-4DF8-B4D6-C414DD26220F}" type="presParOf" srcId="{A9B41A5C-6A83-40D1-89BE-4B9230D129D5}" destId="{58881634-0512-43C1-998D-581250F90585}" srcOrd="3" destOrd="0" presId="urn:microsoft.com/office/officeart/2009/3/layout/IncreasingArrowsProcess"/>
    <dgm:cxn modelId="{4BD4385C-8A30-4F55-A27A-A6EC67EEB78E}" type="presParOf" srcId="{A9B41A5C-6A83-40D1-89BE-4B9230D129D5}" destId="{B298EA3C-0A11-4309-9E21-0D4CCF7498A0}" srcOrd="4" destOrd="0" presId="urn:microsoft.com/office/officeart/2009/3/layout/IncreasingArrowsProcess"/>
    <dgm:cxn modelId="{3CA4D15C-95BB-4AD2-B4EB-8B8484B8C152}" type="presParOf" srcId="{A9B41A5C-6A83-40D1-89BE-4B9230D129D5}" destId="{3EB0B4C4-6B5C-49A4-A0FC-0A093A1DD51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62DF15-C0D6-4089-89E2-39E9AC87A81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34877A26-34ED-496B-8C45-D6CD9D95ADEA}">
      <dgm:prSet phldrT="[文字]" custT="1"/>
      <dgm:spPr/>
      <dgm:t>
        <a:bodyPr/>
        <a:lstStyle/>
        <a:p>
          <a:r>
            <a:rPr lang="zh-TW" altLang="en-US" sz="2000" b="1" dirty="0" smtClean="0">
              <a:latin typeface="標楷體" panose="03000509000000000000" pitchFamily="65" charset="-120"/>
              <a:ea typeface="標楷體" panose="03000509000000000000" pitchFamily="65" charset="-120"/>
            </a:rPr>
            <a:t>求生存</a:t>
          </a:r>
          <a:endParaRPr lang="zh-TW" altLang="en-US" sz="2000" b="1" dirty="0">
            <a:latin typeface="標楷體" panose="03000509000000000000" pitchFamily="65" charset="-120"/>
            <a:ea typeface="標楷體" panose="03000509000000000000" pitchFamily="65" charset="-120"/>
          </a:endParaRPr>
        </a:p>
      </dgm:t>
    </dgm:pt>
    <dgm:pt modelId="{7D4E1E0F-6457-4BB6-9A25-CBBB4D9C0930}" type="parTrans" cxnId="{83DF2B76-FAF4-43EA-BF8F-211F15FA0C2E}">
      <dgm:prSet/>
      <dgm:spPr/>
      <dgm:t>
        <a:bodyPr/>
        <a:lstStyle/>
        <a:p>
          <a:endParaRPr lang="zh-TW" altLang="en-US" sz="2000" b="1">
            <a:latin typeface="標楷體" panose="03000509000000000000" pitchFamily="65" charset="-120"/>
            <a:ea typeface="標楷體" panose="03000509000000000000" pitchFamily="65" charset="-120"/>
          </a:endParaRPr>
        </a:p>
      </dgm:t>
    </dgm:pt>
    <dgm:pt modelId="{BC607620-22A7-4922-B2E9-3ACF140D18A1}" type="sibTrans" cxnId="{83DF2B76-FAF4-43EA-BF8F-211F15FA0C2E}">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87597B8-0174-47F3-BD36-B57BBAB81008}">
      <dgm:prSet phldrT="[文字]" custT="1"/>
      <dgm:spPr/>
      <dgm:t>
        <a:bodyPr/>
        <a:lstStyle/>
        <a:p>
          <a:r>
            <a:rPr lang="zh-TW" altLang="en-US" sz="2000" b="1" dirty="0" smtClean="0">
              <a:latin typeface="標楷體" panose="03000509000000000000" pitchFamily="65" charset="-120"/>
              <a:ea typeface="標楷體" panose="03000509000000000000" pitchFamily="65" charset="-120"/>
            </a:rPr>
            <a:t>了解對手</a:t>
          </a:r>
          <a:endParaRPr lang="zh-TW" altLang="en-US" sz="2000" b="1" dirty="0">
            <a:latin typeface="標楷體" panose="03000509000000000000" pitchFamily="65" charset="-120"/>
            <a:ea typeface="標楷體" panose="03000509000000000000" pitchFamily="65" charset="-120"/>
          </a:endParaRPr>
        </a:p>
      </dgm:t>
    </dgm:pt>
    <dgm:pt modelId="{958835F4-A33E-439E-B11D-F60469450679}" type="parTrans" cxnId="{8360EF00-57F2-4AB4-9776-11506E0DF896}">
      <dgm:prSet/>
      <dgm:spPr/>
      <dgm:t>
        <a:bodyPr/>
        <a:lstStyle/>
        <a:p>
          <a:endParaRPr lang="zh-TW" altLang="en-US" sz="2000" b="1">
            <a:latin typeface="標楷體" panose="03000509000000000000" pitchFamily="65" charset="-120"/>
            <a:ea typeface="標楷體" panose="03000509000000000000" pitchFamily="65" charset="-120"/>
          </a:endParaRPr>
        </a:p>
      </dgm:t>
    </dgm:pt>
    <dgm:pt modelId="{A2B600A0-3D3C-499B-BA3C-DC66406911CA}" type="sibTrans" cxnId="{8360EF00-57F2-4AB4-9776-11506E0DF89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5FBC459-4316-4FBE-B311-97F63BC66427}">
      <dgm:prSet phldrT="[文字]" custT="1"/>
      <dgm:spPr/>
      <dgm:t>
        <a:bodyPr/>
        <a:lstStyle/>
        <a:p>
          <a:r>
            <a:rPr lang="zh-TW" altLang="en-US" sz="2000" b="1" dirty="0" smtClean="0">
              <a:latin typeface="標楷體" panose="03000509000000000000" pitchFamily="65" charset="-120"/>
              <a:ea typeface="標楷體" panose="03000509000000000000" pitchFamily="65" charset="-120"/>
            </a:rPr>
            <a:t>轉化衝突</a:t>
          </a:r>
          <a:endParaRPr lang="zh-TW" altLang="en-US" sz="2000" b="1" dirty="0">
            <a:latin typeface="標楷體" panose="03000509000000000000" pitchFamily="65" charset="-120"/>
            <a:ea typeface="標楷體" panose="03000509000000000000" pitchFamily="65" charset="-120"/>
          </a:endParaRPr>
        </a:p>
      </dgm:t>
    </dgm:pt>
    <dgm:pt modelId="{7A936CC3-423B-4321-ADC1-B3B149B4B738}" type="parTrans" cxnId="{056AAE7C-7025-4F49-A7D2-72C5DC1FC7C4}">
      <dgm:prSet/>
      <dgm:spPr/>
      <dgm:t>
        <a:bodyPr/>
        <a:lstStyle/>
        <a:p>
          <a:endParaRPr lang="zh-TW" altLang="en-US" sz="2000" b="1">
            <a:latin typeface="標楷體" panose="03000509000000000000" pitchFamily="65" charset="-120"/>
            <a:ea typeface="標楷體" panose="03000509000000000000" pitchFamily="65" charset="-120"/>
          </a:endParaRPr>
        </a:p>
      </dgm:t>
    </dgm:pt>
    <dgm:pt modelId="{B3EE8792-CA1E-4DA5-B10E-DF51B101C1D0}" type="sibTrans" cxnId="{056AAE7C-7025-4F49-A7D2-72C5DC1FC7C4}">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D948039-ABA1-49EC-AF84-F133C73BE0C4}">
      <dgm:prSet phldrT="[文字]" custT="1"/>
      <dgm:spPr/>
      <dgm:t>
        <a:bodyPr/>
        <a:lstStyle/>
        <a:p>
          <a:r>
            <a:rPr lang="zh-TW" altLang="en-US" sz="2000" b="1" dirty="0" smtClean="0">
              <a:latin typeface="標楷體" panose="03000509000000000000" pitchFamily="65" charset="-120"/>
              <a:ea typeface="標楷體" panose="03000509000000000000" pitchFamily="65" charset="-120"/>
            </a:rPr>
            <a:t>合作局勢</a:t>
          </a:r>
          <a:endParaRPr lang="zh-TW" altLang="en-US" sz="2000" b="1" dirty="0">
            <a:latin typeface="標楷體" panose="03000509000000000000" pitchFamily="65" charset="-120"/>
            <a:ea typeface="標楷體" panose="03000509000000000000" pitchFamily="65" charset="-120"/>
          </a:endParaRPr>
        </a:p>
      </dgm:t>
    </dgm:pt>
    <dgm:pt modelId="{C0F8CDEE-1A78-4AB5-A104-8ADCDA7BECBC}" type="parTrans" cxnId="{75BC6E7C-91EF-4979-9C22-9A16008862C5}">
      <dgm:prSet/>
      <dgm:spPr/>
      <dgm:t>
        <a:bodyPr/>
        <a:lstStyle/>
        <a:p>
          <a:endParaRPr lang="zh-TW" altLang="en-US" sz="2000" b="1">
            <a:latin typeface="標楷體" panose="03000509000000000000" pitchFamily="65" charset="-120"/>
            <a:ea typeface="標楷體" panose="03000509000000000000" pitchFamily="65" charset="-120"/>
          </a:endParaRPr>
        </a:p>
      </dgm:t>
    </dgm:pt>
    <dgm:pt modelId="{900029AF-F176-4A5B-A901-D2D33E4B3521}" type="sibTrans" cxnId="{75BC6E7C-91EF-4979-9C22-9A16008862C5}">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030DBDF9-5BA3-4C1E-9CFE-013A71BFE9FA}">
      <dgm:prSet phldrT="[文字]" custT="1"/>
      <dgm:spPr/>
      <dgm:t>
        <a:bodyPr/>
        <a:lstStyle/>
        <a:p>
          <a:r>
            <a:rPr lang="zh-TW" altLang="en-US" sz="2000" b="1" dirty="0" smtClean="0">
              <a:latin typeface="標楷體" panose="03000509000000000000" pitchFamily="65" charset="-120"/>
              <a:ea typeface="標楷體" panose="03000509000000000000" pitchFamily="65" charset="-120"/>
            </a:rPr>
            <a:t>全勝共贏</a:t>
          </a:r>
          <a:endParaRPr lang="zh-TW" altLang="en-US" sz="2000" b="1" dirty="0">
            <a:latin typeface="標楷體" panose="03000509000000000000" pitchFamily="65" charset="-120"/>
            <a:ea typeface="標楷體" panose="03000509000000000000" pitchFamily="65" charset="-120"/>
          </a:endParaRPr>
        </a:p>
      </dgm:t>
    </dgm:pt>
    <dgm:pt modelId="{8D4AA899-164C-4470-9E03-A1C831856703}" type="par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B436F371-96EB-4109-9DD6-43DAF8CFA49F}" type="sib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88D789EC-F982-42CD-BB77-08B5744FEB8F}" type="pres">
      <dgm:prSet presAssocID="{9762DF15-C0D6-4089-89E2-39E9AC87A817}" presName="diagram" presStyleCnt="0">
        <dgm:presLayoutVars>
          <dgm:dir/>
          <dgm:resizeHandles val="exact"/>
        </dgm:presLayoutVars>
      </dgm:prSet>
      <dgm:spPr/>
      <dgm:t>
        <a:bodyPr/>
        <a:lstStyle/>
        <a:p>
          <a:endParaRPr lang="zh-TW" altLang="en-US"/>
        </a:p>
      </dgm:t>
    </dgm:pt>
    <dgm:pt modelId="{40882D8B-41F0-4862-A78F-B341D9571E2F}" type="pres">
      <dgm:prSet presAssocID="{34877A26-34ED-496B-8C45-D6CD9D95ADEA}" presName="node" presStyleLbl="node1" presStyleIdx="0" presStyleCnt="5">
        <dgm:presLayoutVars>
          <dgm:bulletEnabled val="1"/>
        </dgm:presLayoutVars>
      </dgm:prSet>
      <dgm:spPr/>
      <dgm:t>
        <a:bodyPr/>
        <a:lstStyle/>
        <a:p>
          <a:endParaRPr lang="zh-TW" altLang="en-US"/>
        </a:p>
      </dgm:t>
    </dgm:pt>
    <dgm:pt modelId="{42499D17-86B9-4B57-B537-9D2D55D3646B}" type="pres">
      <dgm:prSet presAssocID="{BC607620-22A7-4922-B2E9-3ACF140D18A1}" presName="sibTrans" presStyleLbl="sibTrans2D1" presStyleIdx="0" presStyleCnt="4"/>
      <dgm:spPr/>
      <dgm:t>
        <a:bodyPr/>
        <a:lstStyle/>
        <a:p>
          <a:endParaRPr lang="zh-TW" altLang="en-US"/>
        </a:p>
      </dgm:t>
    </dgm:pt>
    <dgm:pt modelId="{20C49D0C-8750-4C55-986C-1BBDE6C86233}" type="pres">
      <dgm:prSet presAssocID="{BC607620-22A7-4922-B2E9-3ACF140D18A1}" presName="connectorText" presStyleLbl="sibTrans2D1" presStyleIdx="0" presStyleCnt="4"/>
      <dgm:spPr/>
      <dgm:t>
        <a:bodyPr/>
        <a:lstStyle/>
        <a:p>
          <a:endParaRPr lang="zh-TW" altLang="en-US"/>
        </a:p>
      </dgm:t>
    </dgm:pt>
    <dgm:pt modelId="{7BCC041D-9935-4124-A0F3-18B57D31E41E}" type="pres">
      <dgm:prSet presAssocID="{587597B8-0174-47F3-BD36-B57BBAB81008}" presName="node" presStyleLbl="node1" presStyleIdx="1" presStyleCnt="5">
        <dgm:presLayoutVars>
          <dgm:bulletEnabled val="1"/>
        </dgm:presLayoutVars>
      </dgm:prSet>
      <dgm:spPr/>
      <dgm:t>
        <a:bodyPr/>
        <a:lstStyle/>
        <a:p>
          <a:endParaRPr lang="zh-TW" altLang="en-US"/>
        </a:p>
      </dgm:t>
    </dgm:pt>
    <dgm:pt modelId="{4C539994-B1DD-48F7-A1EB-E7E32D32660A}" type="pres">
      <dgm:prSet presAssocID="{A2B600A0-3D3C-499B-BA3C-DC66406911CA}" presName="sibTrans" presStyleLbl="sibTrans2D1" presStyleIdx="1" presStyleCnt="4"/>
      <dgm:spPr/>
      <dgm:t>
        <a:bodyPr/>
        <a:lstStyle/>
        <a:p>
          <a:endParaRPr lang="zh-TW" altLang="en-US"/>
        </a:p>
      </dgm:t>
    </dgm:pt>
    <dgm:pt modelId="{2261C357-CDF9-4663-B950-9E04C0B13E7C}" type="pres">
      <dgm:prSet presAssocID="{A2B600A0-3D3C-499B-BA3C-DC66406911CA}" presName="connectorText" presStyleLbl="sibTrans2D1" presStyleIdx="1" presStyleCnt="4"/>
      <dgm:spPr/>
      <dgm:t>
        <a:bodyPr/>
        <a:lstStyle/>
        <a:p>
          <a:endParaRPr lang="zh-TW" altLang="en-US"/>
        </a:p>
      </dgm:t>
    </dgm:pt>
    <dgm:pt modelId="{6ED512F3-7A6F-46D6-834E-888DA469F0A0}" type="pres">
      <dgm:prSet presAssocID="{25FBC459-4316-4FBE-B311-97F63BC66427}" presName="node" presStyleLbl="node1" presStyleIdx="2" presStyleCnt="5">
        <dgm:presLayoutVars>
          <dgm:bulletEnabled val="1"/>
        </dgm:presLayoutVars>
      </dgm:prSet>
      <dgm:spPr/>
      <dgm:t>
        <a:bodyPr/>
        <a:lstStyle/>
        <a:p>
          <a:endParaRPr lang="zh-TW" altLang="en-US"/>
        </a:p>
      </dgm:t>
    </dgm:pt>
    <dgm:pt modelId="{6F2D9ABA-DC41-4CDB-9F46-650FB377C1C6}" type="pres">
      <dgm:prSet presAssocID="{B3EE8792-CA1E-4DA5-B10E-DF51B101C1D0}" presName="sibTrans" presStyleLbl="sibTrans2D1" presStyleIdx="2" presStyleCnt="4"/>
      <dgm:spPr/>
      <dgm:t>
        <a:bodyPr/>
        <a:lstStyle/>
        <a:p>
          <a:endParaRPr lang="zh-TW" altLang="en-US"/>
        </a:p>
      </dgm:t>
    </dgm:pt>
    <dgm:pt modelId="{9FC2D3CC-8FE9-456B-9CBF-F7F9ADAF9133}" type="pres">
      <dgm:prSet presAssocID="{B3EE8792-CA1E-4DA5-B10E-DF51B101C1D0}" presName="connectorText" presStyleLbl="sibTrans2D1" presStyleIdx="2" presStyleCnt="4"/>
      <dgm:spPr/>
      <dgm:t>
        <a:bodyPr/>
        <a:lstStyle/>
        <a:p>
          <a:endParaRPr lang="zh-TW" altLang="en-US"/>
        </a:p>
      </dgm:t>
    </dgm:pt>
    <dgm:pt modelId="{3B4EC94C-78FC-40BF-B1D8-210CF17D407F}" type="pres">
      <dgm:prSet presAssocID="{5D948039-ABA1-49EC-AF84-F133C73BE0C4}" presName="node" presStyleLbl="node1" presStyleIdx="3" presStyleCnt="5">
        <dgm:presLayoutVars>
          <dgm:bulletEnabled val="1"/>
        </dgm:presLayoutVars>
      </dgm:prSet>
      <dgm:spPr/>
      <dgm:t>
        <a:bodyPr/>
        <a:lstStyle/>
        <a:p>
          <a:endParaRPr lang="zh-TW" altLang="en-US"/>
        </a:p>
      </dgm:t>
    </dgm:pt>
    <dgm:pt modelId="{44D7DAF1-CADB-47B9-8E9C-74604D25892E}" type="pres">
      <dgm:prSet presAssocID="{900029AF-F176-4A5B-A901-D2D33E4B3521}" presName="sibTrans" presStyleLbl="sibTrans2D1" presStyleIdx="3" presStyleCnt="4"/>
      <dgm:spPr/>
      <dgm:t>
        <a:bodyPr/>
        <a:lstStyle/>
        <a:p>
          <a:endParaRPr lang="zh-TW" altLang="en-US"/>
        </a:p>
      </dgm:t>
    </dgm:pt>
    <dgm:pt modelId="{A836AC98-241A-427E-BA53-6945D581AF95}" type="pres">
      <dgm:prSet presAssocID="{900029AF-F176-4A5B-A901-D2D33E4B3521}" presName="connectorText" presStyleLbl="sibTrans2D1" presStyleIdx="3" presStyleCnt="4"/>
      <dgm:spPr/>
      <dgm:t>
        <a:bodyPr/>
        <a:lstStyle/>
        <a:p>
          <a:endParaRPr lang="zh-TW" altLang="en-US"/>
        </a:p>
      </dgm:t>
    </dgm:pt>
    <dgm:pt modelId="{FA5E8744-3E99-4C8F-9E7C-784CA4FAA223}" type="pres">
      <dgm:prSet presAssocID="{030DBDF9-5BA3-4C1E-9CFE-013A71BFE9FA}" presName="node" presStyleLbl="node1" presStyleIdx="4" presStyleCnt="5">
        <dgm:presLayoutVars>
          <dgm:bulletEnabled val="1"/>
        </dgm:presLayoutVars>
      </dgm:prSet>
      <dgm:spPr/>
      <dgm:t>
        <a:bodyPr/>
        <a:lstStyle/>
        <a:p>
          <a:endParaRPr lang="zh-TW" altLang="en-US"/>
        </a:p>
      </dgm:t>
    </dgm:pt>
  </dgm:ptLst>
  <dgm:cxnLst>
    <dgm:cxn modelId="{E8A21D3F-6318-47DD-888D-23EB976135B5}" type="presOf" srcId="{25FBC459-4316-4FBE-B311-97F63BC66427}" destId="{6ED512F3-7A6F-46D6-834E-888DA469F0A0}" srcOrd="0" destOrd="0" presId="urn:microsoft.com/office/officeart/2005/8/layout/process5"/>
    <dgm:cxn modelId="{5ABB3858-C086-4FE4-B8CA-56A69A10A97B}" type="presOf" srcId="{900029AF-F176-4A5B-A901-D2D33E4B3521}" destId="{A836AC98-241A-427E-BA53-6945D581AF95}" srcOrd="1" destOrd="0" presId="urn:microsoft.com/office/officeart/2005/8/layout/process5"/>
    <dgm:cxn modelId="{83DF2B76-FAF4-43EA-BF8F-211F15FA0C2E}" srcId="{9762DF15-C0D6-4089-89E2-39E9AC87A817}" destId="{34877A26-34ED-496B-8C45-D6CD9D95ADEA}" srcOrd="0" destOrd="0" parTransId="{7D4E1E0F-6457-4BB6-9A25-CBBB4D9C0930}" sibTransId="{BC607620-22A7-4922-B2E9-3ACF140D18A1}"/>
    <dgm:cxn modelId="{1A9D2530-CDC0-4399-9233-994A6FB3353A}" type="presOf" srcId="{030DBDF9-5BA3-4C1E-9CFE-013A71BFE9FA}" destId="{FA5E8744-3E99-4C8F-9E7C-784CA4FAA223}" srcOrd="0" destOrd="0" presId="urn:microsoft.com/office/officeart/2005/8/layout/process5"/>
    <dgm:cxn modelId="{9C2B945A-D82A-46BD-9B38-2A9E5A85C2AC}" srcId="{9762DF15-C0D6-4089-89E2-39E9AC87A817}" destId="{030DBDF9-5BA3-4C1E-9CFE-013A71BFE9FA}" srcOrd="4" destOrd="0" parTransId="{8D4AA899-164C-4470-9E03-A1C831856703}" sibTransId="{B436F371-96EB-4109-9DD6-43DAF8CFA49F}"/>
    <dgm:cxn modelId="{D904D5DE-1007-4DD9-AE5B-5E3D21001383}" type="presOf" srcId="{34877A26-34ED-496B-8C45-D6CD9D95ADEA}" destId="{40882D8B-41F0-4862-A78F-B341D9571E2F}" srcOrd="0" destOrd="0" presId="urn:microsoft.com/office/officeart/2005/8/layout/process5"/>
    <dgm:cxn modelId="{8360EF00-57F2-4AB4-9776-11506E0DF896}" srcId="{9762DF15-C0D6-4089-89E2-39E9AC87A817}" destId="{587597B8-0174-47F3-BD36-B57BBAB81008}" srcOrd="1" destOrd="0" parTransId="{958835F4-A33E-439E-B11D-F60469450679}" sibTransId="{A2B600A0-3D3C-499B-BA3C-DC66406911CA}"/>
    <dgm:cxn modelId="{605E2996-9F2A-4FB7-A966-BD476DE81668}" type="presOf" srcId="{BC607620-22A7-4922-B2E9-3ACF140D18A1}" destId="{20C49D0C-8750-4C55-986C-1BBDE6C86233}" srcOrd="1" destOrd="0" presId="urn:microsoft.com/office/officeart/2005/8/layout/process5"/>
    <dgm:cxn modelId="{75BC6E7C-91EF-4979-9C22-9A16008862C5}" srcId="{9762DF15-C0D6-4089-89E2-39E9AC87A817}" destId="{5D948039-ABA1-49EC-AF84-F133C73BE0C4}" srcOrd="3" destOrd="0" parTransId="{C0F8CDEE-1A78-4AB5-A104-8ADCDA7BECBC}" sibTransId="{900029AF-F176-4A5B-A901-D2D33E4B3521}"/>
    <dgm:cxn modelId="{27C2B506-04EB-4516-AD9F-A7AFB6834E3C}" type="presOf" srcId="{9762DF15-C0D6-4089-89E2-39E9AC87A817}" destId="{88D789EC-F982-42CD-BB77-08B5744FEB8F}" srcOrd="0" destOrd="0" presId="urn:microsoft.com/office/officeart/2005/8/layout/process5"/>
    <dgm:cxn modelId="{B0B95989-8D72-435B-9B57-CAFB122FF3A0}" type="presOf" srcId="{5D948039-ABA1-49EC-AF84-F133C73BE0C4}" destId="{3B4EC94C-78FC-40BF-B1D8-210CF17D407F}" srcOrd="0" destOrd="0" presId="urn:microsoft.com/office/officeart/2005/8/layout/process5"/>
    <dgm:cxn modelId="{D2468E1E-2181-47F4-BEBE-A3CE9BA25492}" type="presOf" srcId="{B3EE8792-CA1E-4DA5-B10E-DF51B101C1D0}" destId="{6F2D9ABA-DC41-4CDB-9F46-650FB377C1C6}" srcOrd="0" destOrd="0" presId="urn:microsoft.com/office/officeart/2005/8/layout/process5"/>
    <dgm:cxn modelId="{056AAE7C-7025-4F49-A7D2-72C5DC1FC7C4}" srcId="{9762DF15-C0D6-4089-89E2-39E9AC87A817}" destId="{25FBC459-4316-4FBE-B311-97F63BC66427}" srcOrd="2" destOrd="0" parTransId="{7A936CC3-423B-4321-ADC1-B3B149B4B738}" sibTransId="{B3EE8792-CA1E-4DA5-B10E-DF51B101C1D0}"/>
    <dgm:cxn modelId="{421D80E4-E443-47A9-B438-34E1FA30A101}" type="presOf" srcId="{900029AF-F176-4A5B-A901-D2D33E4B3521}" destId="{44D7DAF1-CADB-47B9-8E9C-74604D25892E}" srcOrd="0" destOrd="0" presId="urn:microsoft.com/office/officeart/2005/8/layout/process5"/>
    <dgm:cxn modelId="{A5CC385B-20F4-4BA7-96E9-B7ACFDF73D87}" type="presOf" srcId="{587597B8-0174-47F3-BD36-B57BBAB81008}" destId="{7BCC041D-9935-4124-A0F3-18B57D31E41E}" srcOrd="0" destOrd="0" presId="urn:microsoft.com/office/officeart/2005/8/layout/process5"/>
    <dgm:cxn modelId="{A4FE3D41-A950-4B46-97E6-E572E2AAFD1E}" type="presOf" srcId="{B3EE8792-CA1E-4DA5-B10E-DF51B101C1D0}" destId="{9FC2D3CC-8FE9-456B-9CBF-F7F9ADAF9133}" srcOrd="1" destOrd="0" presId="urn:microsoft.com/office/officeart/2005/8/layout/process5"/>
    <dgm:cxn modelId="{E6D90649-A66B-4E7C-B679-EEB52EC708BD}" type="presOf" srcId="{A2B600A0-3D3C-499B-BA3C-DC66406911CA}" destId="{4C539994-B1DD-48F7-A1EB-E7E32D32660A}" srcOrd="0" destOrd="0" presId="urn:microsoft.com/office/officeart/2005/8/layout/process5"/>
    <dgm:cxn modelId="{0F8D2DF5-2FF2-4AF7-9B90-62FB00A6BF9B}" type="presOf" srcId="{BC607620-22A7-4922-B2E9-3ACF140D18A1}" destId="{42499D17-86B9-4B57-B537-9D2D55D3646B}" srcOrd="0" destOrd="0" presId="urn:microsoft.com/office/officeart/2005/8/layout/process5"/>
    <dgm:cxn modelId="{02FFBF15-DE3E-464C-AF6C-52C3D97B924C}" type="presOf" srcId="{A2B600A0-3D3C-499B-BA3C-DC66406911CA}" destId="{2261C357-CDF9-4663-B950-9E04C0B13E7C}" srcOrd="1" destOrd="0" presId="urn:microsoft.com/office/officeart/2005/8/layout/process5"/>
    <dgm:cxn modelId="{46B5DDE8-BDC3-439C-A6D1-33278B1790BD}" type="presParOf" srcId="{88D789EC-F982-42CD-BB77-08B5744FEB8F}" destId="{40882D8B-41F0-4862-A78F-B341D9571E2F}" srcOrd="0" destOrd="0" presId="urn:microsoft.com/office/officeart/2005/8/layout/process5"/>
    <dgm:cxn modelId="{C07C3D7C-8521-4BDA-8446-A91BDADDA1E6}" type="presParOf" srcId="{88D789EC-F982-42CD-BB77-08B5744FEB8F}" destId="{42499D17-86B9-4B57-B537-9D2D55D3646B}" srcOrd="1" destOrd="0" presId="urn:microsoft.com/office/officeart/2005/8/layout/process5"/>
    <dgm:cxn modelId="{6855C5B6-578B-498F-878E-2763E48CE38F}" type="presParOf" srcId="{42499D17-86B9-4B57-B537-9D2D55D3646B}" destId="{20C49D0C-8750-4C55-986C-1BBDE6C86233}" srcOrd="0" destOrd="0" presId="urn:microsoft.com/office/officeart/2005/8/layout/process5"/>
    <dgm:cxn modelId="{B702EE83-26B6-49C8-8CE9-2A20BD484C60}" type="presParOf" srcId="{88D789EC-F982-42CD-BB77-08B5744FEB8F}" destId="{7BCC041D-9935-4124-A0F3-18B57D31E41E}" srcOrd="2" destOrd="0" presId="urn:microsoft.com/office/officeart/2005/8/layout/process5"/>
    <dgm:cxn modelId="{60529C2E-439A-4BD2-967D-8FF27BD6B149}" type="presParOf" srcId="{88D789EC-F982-42CD-BB77-08B5744FEB8F}" destId="{4C539994-B1DD-48F7-A1EB-E7E32D32660A}" srcOrd="3" destOrd="0" presId="urn:microsoft.com/office/officeart/2005/8/layout/process5"/>
    <dgm:cxn modelId="{D9214DE3-FFFD-453F-91C5-63B0B2E1BCB1}" type="presParOf" srcId="{4C539994-B1DD-48F7-A1EB-E7E32D32660A}" destId="{2261C357-CDF9-4663-B950-9E04C0B13E7C}" srcOrd="0" destOrd="0" presId="urn:microsoft.com/office/officeart/2005/8/layout/process5"/>
    <dgm:cxn modelId="{5CE6DC80-84B3-4E2B-9ADA-286C0BE26360}" type="presParOf" srcId="{88D789EC-F982-42CD-BB77-08B5744FEB8F}" destId="{6ED512F3-7A6F-46D6-834E-888DA469F0A0}" srcOrd="4" destOrd="0" presId="urn:microsoft.com/office/officeart/2005/8/layout/process5"/>
    <dgm:cxn modelId="{CCA0F746-A34A-4E01-B51F-898B19EBCBB0}" type="presParOf" srcId="{88D789EC-F982-42CD-BB77-08B5744FEB8F}" destId="{6F2D9ABA-DC41-4CDB-9F46-650FB377C1C6}" srcOrd="5" destOrd="0" presId="urn:microsoft.com/office/officeart/2005/8/layout/process5"/>
    <dgm:cxn modelId="{ED1F6E7C-DB54-4F47-9ACD-30E368B1AADB}" type="presParOf" srcId="{6F2D9ABA-DC41-4CDB-9F46-650FB377C1C6}" destId="{9FC2D3CC-8FE9-456B-9CBF-F7F9ADAF9133}" srcOrd="0" destOrd="0" presId="urn:microsoft.com/office/officeart/2005/8/layout/process5"/>
    <dgm:cxn modelId="{543F7F4D-7060-49A1-9289-EAF4287BA8DE}" type="presParOf" srcId="{88D789EC-F982-42CD-BB77-08B5744FEB8F}" destId="{3B4EC94C-78FC-40BF-B1D8-210CF17D407F}" srcOrd="6" destOrd="0" presId="urn:microsoft.com/office/officeart/2005/8/layout/process5"/>
    <dgm:cxn modelId="{7167581B-8FDD-459F-A958-18B597C18043}" type="presParOf" srcId="{88D789EC-F982-42CD-BB77-08B5744FEB8F}" destId="{44D7DAF1-CADB-47B9-8E9C-74604D25892E}" srcOrd="7" destOrd="0" presId="urn:microsoft.com/office/officeart/2005/8/layout/process5"/>
    <dgm:cxn modelId="{9C563929-D42C-41AB-AC60-0BFE2B169BD5}" type="presParOf" srcId="{44D7DAF1-CADB-47B9-8E9C-74604D25892E}" destId="{A836AC98-241A-427E-BA53-6945D581AF95}" srcOrd="0" destOrd="0" presId="urn:microsoft.com/office/officeart/2005/8/layout/process5"/>
    <dgm:cxn modelId="{826EE9E5-2EFE-4A78-A64B-373445AF17CB}" type="presParOf" srcId="{88D789EC-F982-42CD-BB77-08B5744FEB8F}" destId="{FA5E8744-3E99-4C8F-9E7C-784CA4FAA22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t>
        <a:bodyPr/>
        <a:lstStyle/>
        <a:p>
          <a:endParaRPr lang="zh-TW" altLang="en-US"/>
        </a:p>
      </dgm:t>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t>
        <a:bodyPr/>
        <a:lstStyle/>
        <a:p>
          <a:endParaRPr lang="zh-TW" altLang="en-US"/>
        </a:p>
      </dgm:t>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t>
        <a:bodyPr/>
        <a:lstStyle/>
        <a:p>
          <a:endParaRPr lang="zh-TW" altLang="en-US"/>
        </a:p>
      </dgm:t>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t>
        <a:bodyPr/>
        <a:lstStyle/>
        <a:p>
          <a:endParaRPr lang="zh-TW" altLang="en-US"/>
        </a:p>
      </dgm:t>
    </dgm:pt>
  </dgm:ptLst>
  <dgm:cxnLst>
    <dgm:cxn modelId="{945345B4-52B1-4320-8F93-2CED64EA3496}" type="presOf" srcId="{39B31257-3821-4C5E-AFDD-6994D7436043}" destId="{F29E78AD-129C-4259-BB6A-430996E72445}"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8DB130EF-2D49-4C91-8531-8E690F090431}" srcId="{C7BF77F7-EAAB-4110-9A83-8312DD2ECAB0}" destId="{D0394D1E-DD12-41C8-80DC-8D98A82714A7}" srcOrd="3" destOrd="0" parTransId="{FEF7B14A-7D68-4F12-827A-4D2EB79BF931}" sibTransId="{A733949F-B03F-4494-ACC4-4E84B38FFCFE}"/>
    <dgm:cxn modelId="{14FE159E-9EB1-4CE0-843E-A071DA772ED6}" type="presOf" srcId="{ABDDFC71-63F2-4B1E-8CE9-9C53EAB3C288}" destId="{3B73C82F-5815-4779-9C8A-B0432733481F}" srcOrd="0" destOrd="0" presId="urn:microsoft.com/office/officeart/2005/8/layout/vList3#2"/>
    <dgm:cxn modelId="{F929950E-5BC9-484D-AD63-5A6819AA95F6}" type="presOf" srcId="{C7BF77F7-EAAB-4110-9A83-8312DD2ECAB0}" destId="{5C788AC7-DCC4-4D84-B086-2E1B0F5F2809}"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zh-TW" altLang="en-US" dirty="0" smtClean="0"/>
            <a:t>第三方支付</a:t>
          </a:r>
          <a:endParaRPr lang="zh-TW" altLang="en-US" dirty="0"/>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smtClean="0"/>
            <a:t>P2P</a:t>
          </a:r>
          <a:br>
            <a:rPr lang="en-US" altLang="zh-TW" dirty="0" smtClean="0"/>
          </a:br>
          <a:r>
            <a:rPr lang="zh-TW" altLang="en-US" dirty="0" smtClean="0"/>
            <a:t>借貸</a:t>
          </a:r>
          <a:endParaRPr lang="zh-TW" altLang="en-US" dirty="0"/>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zh-TW" altLang="en-US" dirty="0" smtClean="0"/>
            <a:t>群眾</a:t>
          </a:r>
          <a:r>
            <a:rPr lang="en-US" altLang="zh-TW" dirty="0" smtClean="0"/>
            <a:t/>
          </a:r>
          <a:br>
            <a:rPr lang="en-US" altLang="zh-TW" dirty="0" smtClean="0"/>
          </a:br>
          <a:r>
            <a:rPr lang="zh-TW" altLang="en-US" dirty="0" smtClean="0"/>
            <a:t>募資</a:t>
          </a:r>
          <a:endParaRPr lang="zh-TW" altLang="en-US" dirty="0"/>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zh-TW" altLang="en-US" dirty="0" smtClean="0"/>
            <a:t>虛擬</a:t>
          </a:r>
          <a:r>
            <a:rPr lang="en-US" altLang="zh-TW" dirty="0" smtClean="0"/>
            <a:t/>
          </a:r>
          <a:br>
            <a:rPr lang="en-US" altLang="zh-TW" dirty="0" smtClean="0"/>
          </a:br>
          <a:r>
            <a:rPr lang="zh-TW" altLang="en-US" dirty="0" smtClean="0"/>
            <a:t>貨幣</a:t>
          </a:r>
          <a:endParaRPr lang="zh-TW" altLang="en-US" dirty="0"/>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zh-TW" altLang="en-US" dirty="0" smtClean="0"/>
            <a:t>數位</a:t>
          </a:r>
          <a:r>
            <a:rPr lang="en-US" altLang="zh-TW" dirty="0" smtClean="0"/>
            <a:t/>
          </a:r>
          <a:br>
            <a:rPr lang="en-US" altLang="zh-TW" dirty="0" smtClean="0"/>
          </a:br>
          <a:r>
            <a:rPr lang="zh-TW" altLang="en-US" dirty="0" smtClean="0"/>
            <a:t>銀行</a:t>
          </a:r>
          <a:endParaRPr lang="zh-TW" altLang="en-US" dirty="0"/>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zh-TW" altLang="en-US" dirty="0" smtClean="0"/>
            <a:t>保險</a:t>
          </a:r>
          <a:r>
            <a:rPr lang="en-US" altLang="zh-TW" dirty="0" smtClean="0"/>
            <a:t/>
          </a:r>
          <a:br>
            <a:rPr lang="en-US" altLang="zh-TW" dirty="0" smtClean="0"/>
          </a:br>
          <a:r>
            <a:rPr lang="zh-TW" altLang="en-US" dirty="0" smtClean="0"/>
            <a:t>科技</a:t>
          </a:r>
          <a:endParaRPr lang="zh-TW" altLang="en-US" dirty="0"/>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zh-TW" altLang="en-US" dirty="0" smtClean="0"/>
            <a:t>智慧</a:t>
          </a:r>
          <a:r>
            <a:rPr lang="en-US" altLang="zh-TW" dirty="0" smtClean="0"/>
            <a:t/>
          </a:r>
          <a:br>
            <a:rPr lang="en-US" altLang="zh-TW" dirty="0" smtClean="0"/>
          </a:br>
          <a:r>
            <a:rPr lang="zh-TW" altLang="en-US" dirty="0" smtClean="0"/>
            <a:t>理財</a:t>
          </a:r>
          <a:endParaRPr lang="zh-TW" altLang="en-US" dirty="0"/>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zh-TW" altLang="en-US" dirty="0" smtClean="0"/>
            <a:t>網路</a:t>
          </a:r>
          <a:r>
            <a:rPr lang="en-US" altLang="zh-TW" dirty="0" smtClean="0"/>
            <a:t/>
          </a:r>
          <a:br>
            <a:rPr lang="en-US" altLang="zh-TW" dirty="0" smtClean="0"/>
          </a:br>
          <a:r>
            <a:rPr lang="zh-TW" altLang="en-US" dirty="0" smtClean="0"/>
            <a:t>信評</a:t>
          </a:r>
          <a:endParaRPr lang="zh-TW" altLang="en-US" dirty="0"/>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zh-TW" altLang="en-US" dirty="0" smtClean="0"/>
            <a:t>電商</a:t>
          </a:r>
          <a:r>
            <a:rPr lang="en-US" altLang="zh-TW" dirty="0" smtClean="0"/>
            <a:t/>
          </a:r>
          <a:br>
            <a:rPr lang="en-US" altLang="zh-TW" dirty="0" smtClean="0"/>
          </a:br>
          <a:r>
            <a:rPr lang="zh-TW" altLang="en-US" dirty="0" smtClean="0"/>
            <a:t>金融</a:t>
          </a:r>
          <a:endParaRPr lang="zh-TW" altLang="en-US" dirty="0"/>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zh-TW" altLang="en-US" dirty="0" smtClean="0"/>
            <a:t>行動</a:t>
          </a:r>
          <a:br>
            <a:rPr lang="zh-TW" altLang="en-US" dirty="0" smtClean="0"/>
          </a:br>
          <a:r>
            <a:rPr lang="zh-TW" altLang="en-US" dirty="0" smtClean="0"/>
            <a:t>支付</a:t>
          </a:r>
          <a:endParaRPr lang="zh-TW" altLang="en-US" dirty="0"/>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t>
        <a:bodyPr/>
        <a:lstStyle/>
        <a:p>
          <a:endParaRPr lang="zh-TW" altLang="en-US"/>
        </a:p>
      </dgm:t>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t>
        <a:bodyPr/>
        <a:lstStyle/>
        <a:p>
          <a:endParaRPr lang="zh-TW" altLang="en-US"/>
        </a:p>
      </dgm:t>
    </dgm:pt>
    <dgm:pt modelId="{D1B1E31A-B4EA-47B7-A368-CB29DED706B0}" type="pres">
      <dgm:prSet presAssocID="{DAB7548A-5FCA-4977-8CF5-BA66ACB6B374}" presName="sibTrans" presStyleLbl="sibTrans2D1" presStyleIdx="0" presStyleCnt="10"/>
      <dgm:spPr/>
      <dgm:t>
        <a:bodyPr/>
        <a:lstStyle/>
        <a:p>
          <a:endParaRPr lang="zh-TW" altLang="en-US"/>
        </a:p>
      </dgm:t>
    </dgm:pt>
    <dgm:pt modelId="{0645CF2F-3D6A-4512-B41A-DC0B00B6A9FE}" type="pres">
      <dgm:prSet presAssocID="{DAB7548A-5FCA-4977-8CF5-BA66ACB6B374}" presName="connectorText" presStyleLbl="sibTrans2D1" presStyleIdx="0" presStyleCnt="10"/>
      <dgm:spPr/>
      <dgm:t>
        <a:bodyPr/>
        <a:lstStyle/>
        <a:p>
          <a:endParaRPr lang="zh-TW" altLang="en-US"/>
        </a:p>
      </dgm:t>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t>
        <a:bodyPr/>
        <a:lstStyle/>
        <a:p>
          <a:endParaRPr lang="zh-TW" altLang="en-US"/>
        </a:p>
      </dgm:t>
    </dgm:pt>
    <dgm:pt modelId="{7F41E8BB-E593-4041-A7B6-E439DCFE423D}" type="pres">
      <dgm:prSet presAssocID="{71513C4A-3440-A640-A21B-2613F0B323D7}" presName="sibTrans" presStyleLbl="sibTrans2D1" presStyleIdx="1" presStyleCnt="10"/>
      <dgm:spPr/>
      <dgm:t>
        <a:bodyPr/>
        <a:lstStyle/>
        <a:p>
          <a:endParaRPr lang="zh-TW" altLang="en-US"/>
        </a:p>
      </dgm:t>
    </dgm:pt>
    <dgm:pt modelId="{2AB13AF5-5B91-F54B-BFA7-4B57B29E4AAD}" type="pres">
      <dgm:prSet presAssocID="{71513C4A-3440-A640-A21B-2613F0B323D7}" presName="connectorText" presStyleLbl="sibTrans2D1" presStyleIdx="1" presStyleCnt="10"/>
      <dgm:spPr/>
      <dgm:t>
        <a:bodyPr/>
        <a:lstStyle/>
        <a:p>
          <a:endParaRPr lang="zh-TW" altLang="en-US"/>
        </a:p>
      </dgm:t>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t>
        <a:bodyPr/>
        <a:lstStyle/>
        <a:p>
          <a:endParaRPr lang="zh-TW" altLang="en-US"/>
        </a:p>
      </dgm:t>
    </dgm:pt>
    <dgm:pt modelId="{A2A61815-7D3B-4CA3-81DC-F0864ED9FFC0}" type="pres">
      <dgm:prSet presAssocID="{E20EB2AA-8C9E-44ED-988F-D923F57B2B22}" presName="sibTrans" presStyleLbl="sibTrans2D1" presStyleIdx="2" presStyleCnt="10"/>
      <dgm:spPr/>
      <dgm:t>
        <a:bodyPr/>
        <a:lstStyle/>
        <a:p>
          <a:endParaRPr lang="zh-TW" altLang="en-US"/>
        </a:p>
      </dgm:t>
    </dgm:pt>
    <dgm:pt modelId="{8EC1C126-653B-47E9-B3DE-82996599752E}" type="pres">
      <dgm:prSet presAssocID="{E20EB2AA-8C9E-44ED-988F-D923F57B2B22}" presName="connectorText" presStyleLbl="sibTrans2D1" presStyleIdx="2" presStyleCnt="10"/>
      <dgm:spPr/>
      <dgm:t>
        <a:bodyPr/>
        <a:lstStyle/>
        <a:p>
          <a:endParaRPr lang="zh-TW" altLang="en-US"/>
        </a:p>
      </dgm:t>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t>
        <a:bodyPr/>
        <a:lstStyle/>
        <a:p>
          <a:endParaRPr lang="zh-TW" altLang="en-US"/>
        </a:p>
      </dgm:t>
    </dgm:pt>
    <dgm:pt modelId="{8EE22EF3-15D6-4E4D-821C-678AAD5A5843}" type="pres">
      <dgm:prSet presAssocID="{7129EF1A-5288-40DB-A85D-0CBAE234571E}" presName="sibTrans" presStyleLbl="sibTrans2D1" presStyleIdx="3" presStyleCnt="10"/>
      <dgm:spPr/>
      <dgm:t>
        <a:bodyPr/>
        <a:lstStyle/>
        <a:p>
          <a:endParaRPr lang="zh-TW" altLang="en-US"/>
        </a:p>
      </dgm:t>
    </dgm:pt>
    <dgm:pt modelId="{6AA016FA-C6BB-4D05-AEAD-0E14B8CCA568}" type="pres">
      <dgm:prSet presAssocID="{7129EF1A-5288-40DB-A85D-0CBAE234571E}" presName="connectorText" presStyleLbl="sibTrans2D1" presStyleIdx="3" presStyleCnt="10"/>
      <dgm:spPr/>
      <dgm:t>
        <a:bodyPr/>
        <a:lstStyle/>
        <a:p>
          <a:endParaRPr lang="zh-TW" altLang="en-US"/>
        </a:p>
      </dgm:t>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t>
        <a:bodyPr/>
        <a:lstStyle/>
        <a:p>
          <a:endParaRPr lang="zh-TW" altLang="en-US"/>
        </a:p>
      </dgm:t>
    </dgm:pt>
    <dgm:pt modelId="{A792CA86-ABE7-46CD-9149-E9D79BD6C012}" type="pres">
      <dgm:prSet presAssocID="{40403291-E1DD-4D66-84A7-BF32605710B8}" presName="sibTrans" presStyleLbl="sibTrans2D1" presStyleIdx="4" presStyleCnt="10"/>
      <dgm:spPr/>
      <dgm:t>
        <a:bodyPr/>
        <a:lstStyle/>
        <a:p>
          <a:endParaRPr lang="zh-TW" altLang="en-US"/>
        </a:p>
      </dgm:t>
    </dgm:pt>
    <dgm:pt modelId="{A9749C59-4BD9-461D-A94B-9B4AD44DE856}" type="pres">
      <dgm:prSet presAssocID="{40403291-E1DD-4D66-84A7-BF32605710B8}" presName="connectorText" presStyleLbl="sibTrans2D1" presStyleIdx="4" presStyleCnt="10"/>
      <dgm:spPr/>
      <dgm:t>
        <a:bodyPr/>
        <a:lstStyle/>
        <a:p>
          <a:endParaRPr lang="zh-TW" altLang="en-US"/>
        </a:p>
      </dgm:t>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t>
        <a:bodyPr/>
        <a:lstStyle/>
        <a:p>
          <a:endParaRPr lang="zh-TW" altLang="en-US"/>
        </a:p>
      </dgm:t>
    </dgm:pt>
    <dgm:pt modelId="{0F817E7F-8D37-4CC6-A990-139D08E8E6ED}" type="pres">
      <dgm:prSet presAssocID="{7AFC892C-D17F-40FD-89F6-FD7ADCCF250F}" presName="sibTrans" presStyleLbl="sibTrans2D1" presStyleIdx="5" presStyleCnt="10"/>
      <dgm:spPr/>
      <dgm:t>
        <a:bodyPr/>
        <a:lstStyle/>
        <a:p>
          <a:endParaRPr lang="zh-TW" altLang="en-US"/>
        </a:p>
      </dgm:t>
    </dgm:pt>
    <dgm:pt modelId="{7E5DDE69-B702-4052-A9DE-0C10F6DA7868}" type="pres">
      <dgm:prSet presAssocID="{7AFC892C-D17F-40FD-89F6-FD7ADCCF250F}" presName="connectorText" presStyleLbl="sibTrans2D1" presStyleIdx="5" presStyleCnt="10"/>
      <dgm:spPr/>
      <dgm:t>
        <a:bodyPr/>
        <a:lstStyle/>
        <a:p>
          <a:endParaRPr lang="zh-TW" altLang="en-US"/>
        </a:p>
      </dgm:t>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t>
        <a:bodyPr/>
        <a:lstStyle/>
        <a:p>
          <a:endParaRPr lang="zh-TW" altLang="en-US"/>
        </a:p>
      </dgm:t>
    </dgm:pt>
    <dgm:pt modelId="{4016ABF0-D19D-4E86-88A9-E9D0116A5F74}" type="pres">
      <dgm:prSet presAssocID="{EC2AF0E6-BC4F-4925-9B08-A4AEA950C0F5}" presName="sibTrans" presStyleLbl="sibTrans2D1" presStyleIdx="6" presStyleCnt="10"/>
      <dgm:spPr/>
      <dgm:t>
        <a:bodyPr/>
        <a:lstStyle/>
        <a:p>
          <a:endParaRPr lang="zh-TW" altLang="en-US"/>
        </a:p>
      </dgm:t>
    </dgm:pt>
    <dgm:pt modelId="{64F61959-B705-4505-BA62-950FFF40E701}" type="pres">
      <dgm:prSet presAssocID="{EC2AF0E6-BC4F-4925-9B08-A4AEA950C0F5}" presName="connectorText" presStyleLbl="sibTrans2D1" presStyleIdx="6" presStyleCnt="10"/>
      <dgm:spPr/>
      <dgm:t>
        <a:bodyPr/>
        <a:lstStyle/>
        <a:p>
          <a:endParaRPr lang="zh-TW" altLang="en-US"/>
        </a:p>
      </dgm:t>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t>
        <a:bodyPr/>
        <a:lstStyle/>
        <a:p>
          <a:endParaRPr lang="zh-TW" altLang="en-US"/>
        </a:p>
      </dgm:t>
    </dgm:pt>
    <dgm:pt modelId="{9AC301B6-C0B7-4D86-BFD7-B9192A077313}" type="pres">
      <dgm:prSet presAssocID="{B6A1E5CD-52CE-4A27-9E50-F169D6B209A5}" presName="sibTrans" presStyleLbl="sibTrans2D1" presStyleIdx="7" presStyleCnt="10"/>
      <dgm:spPr/>
      <dgm:t>
        <a:bodyPr/>
        <a:lstStyle/>
        <a:p>
          <a:endParaRPr lang="zh-TW" altLang="en-US"/>
        </a:p>
      </dgm:t>
    </dgm:pt>
    <dgm:pt modelId="{33F4BA63-B56B-4883-90F6-3C643EFDC8E2}" type="pres">
      <dgm:prSet presAssocID="{B6A1E5CD-52CE-4A27-9E50-F169D6B209A5}" presName="connectorText" presStyleLbl="sibTrans2D1" presStyleIdx="7" presStyleCnt="10"/>
      <dgm:spPr/>
      <dgm:t>
        <a:bodyPr/>
        <a:lstStyle/>
        <a:p>
          <a:endParaRPr lang="zh-TW" altLang="en-US"/>
        </a:p>
      </dgm:t>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t>
        <a:bodyPr/>
        <a:lstStyle/>
        <a:p>
          <a:endParaRPr lang="zh-TW" altLang="en-US"/>
        </a:p>
      </dgm:t>
    </dgm:pt>
    <dgm:pt modelId="{6989CE8A-0CAF-4DB4-8FF4-E50E8F206837}" type="pres">
      <dgm:prSet presAssocID="{2D5DAFE5-0E2D-42B6-8BDB-32D2BBE67159}" presName="sibTrans" presStyleLbl="sibTrans2D1" presStyleIdx="8" presStyleCnt="10"/>
      <dgm:spPr/>
      <dgm:t>
        <a:bodyPr/>
        <a:lstStyle/>
        <a:p>
          <a:endParaRPr lang="zh-TW" altLang="en-US"/>
        </a:p>
      </dgm:t>
    </dgm:pt>
    <dgm:pt modelId="{ED7B0DB3-CD0A-466B-A818-E062E9A4F2B3}" type="pres">
      <dgm:prSet presAssocID="{2D5DAFE5-0E2D-42B6-8BDB-32D2BBE67159}" presName="connectorText" presStyleLbl="sibTrans2D1" presStyleIdx="8" presStyleCnt="10"/>
      <dgm:spPr/>
      <dgm:t>
        <a:bodyPr/>
        <a:lstStyle/>
        <a:p>
          <a:endParaRPr lang="zh-TW" altLang="en-US"/>
        </a:p>
      </dgm:t>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t>
        <a:bodyPr/>
        <a:lstStyle/>
        <a:p>
          <a:endParaRPr lang="zh-TW" altLang="en-US"/>
        </a:p>
      </dgm:t>
    </dgm:pt>
    <dgm:pt modelId="{B6AEE679-2ED8-4E44-9D8E-A7A2EE407F9C}" type="pres">
      <dgm:prSet presAssocID="{27872232-2F72-49D6-B0D6-2DE62F7A9BE2}" presName="sibTrans" presStyleLbl="sibTrans2D1" presStyleIdx="9" presStyleCnt="10"/>
      <dgm:spPr/>
      <dgm:t>
        <a:bodyPr/>
        <a:lstStyle/>
        <a:p>
          <a:endParaRPr lang="zh-TW" altLang="en-US"/>
        </a:p>
      </dgm:t>
    </dgm:pt>
    <dgm:pt modelId="{86A793B2-81D3-4D03-A908-97A387B35DB1}" type="pres">
      <dgm:prSet presAssocID="{27872232-2F72-49D6-B0D6-2DE62F7A9BE2}" presName="connectorText" presStyleLbl="sibTrans2D1" presStyleIdx="9" presStyleCnt="10"/>
      <dgm:spPr/>
      <dgm:t>
        <a:bodyPr/>
        <a:lstStyle/>
        <a:p>
          <a:endParaRPr lang="zh-TW" altLang="en-US"/>
        </a:p>
      </dgm:t>
    </dgm:pt>
  </dgm:ptLst>
  <dgm:cxnLst>
    <dgm:cxn modelId="{E0AA5928-E413-0E44-B835-EA875CE8DBA0}" type="presOf" srcId="{71513C4A-3440-A640-A21B-2613F0B323D7}" destId="{2AB13AF5-5B91-F54B-BFA7-4B57B29E4AAD}" srcOrd="1" destOrd="0" presId="urn:microsoft.com/office/officeart/2005/8/layout/cycle2"/>
    <dgm:cxn modelId="{FFDC7A95-C8F5-4BEA-80B6-CFCC81E92F3F}" srcId="{99BC9C09-5639-494B-B576-E51A67CDC856}" destId="{CB2E2314-5AD7-4232-9923-8ACC33AAA716}" srcOrd="0" destOrd="0" parTransId="{A885F2C6-75F6-420A-8A75-FCD450C76E0F}" sibTransId="{DAB7548A-5FCA-4977-8CF5-BA66ACB6B374}"/>
    <dgm:cxn modelId="{8D78F2BE-0B0F-4C1D-BD82-3E3234A23820}" type="presOf" srcId="{2D5DAFE5-0E2D-42B6-8BDB-32D2BBE67159}" destId="{6989CE8A-0CAF-4DB4-8FF4-E50E8F206837}"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3ED23771-3D88-4C7C-873E-34B1FDAC438B}" type="presOf" srcId="{6F291A16-201D-4BE5-B1FF-E13426D4F502}" destId="{0EA30E45-768F-40BF-AE29-76C3FFCF493D}" srcOrd="0" destOrd="0" presId="urn:microsoft.com/office/officeart/2005/8/layout/cycle2"/>
    <dgm:cxn modelId="{019D619D-1236-45F9-9B6D-725E7A3FDE65}" type="presOf" srcId="{7129EF1A-5288-40DB-A85D-0CBAE234571E}" destId="{6AA016FA-C6BB-4D05-AEAD-0E14B8CCA568}" srcOrd="1"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5D5A3C5F-2E74-4B50-890A-F17F5F50AF4F}" type="presOf" srcId="{CC403F3E-8CED-4062-B7DA-54D762FDF679}" destId="{83DDF826-A90E-4FFA-B523-871CCB526011}" srcOrd="0" destOrd="0" presId="urn:microsoft.com/office/officeart/2005/8/layout/cycle2"/>
    <dgm:cxn modelId="{DD2AC76E-E1BA-4EE3-95E2-9A3643FF996A}" type="presOf" srcId="{7129EF1A-5288-40DB-A85D-0CBAE234571E}" destId="{8EE22EF3-15D6-4E4D-821C-678AAD5A5843}"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3567D2F8-21E3-4DC3-832F-0C8CBE9EC131}" srcId="{99BC9C09-5639-494B-B576-E51A67CDC856}" destId="{5991726D-21A3-4200-AB68-0BE51FF88D5D}" srcOrd="5" destOrd="0" parTransId="{608F3CA1-2F9B-4DA1-AF69-C4FDB79B7CC0}" sibTransId="{7AFC892C-D17F-40FD-89F6-FD7ADCCF250F}"/>
    <dgm:cxn modelId="{A6E053CF-2F91-4E6F-995B-AE97FD672F67}" type="presOf" srcId="{DAB7548A-5FCA-4977-8CF5-BA66ACB6B374}" destId="{D1B1E31A-B4EA-47B7-A368-CB29DED706B0}" srcOrd="0" destOrd="0" presId="urn:microsoft.com/office/officeart/2005/8/layout/cycle2"/>
    <dgm:cxn modelId="{5A5980E8-31FA-4D19-9399-F834A5FC85F4}" type="presOf" srcId="{B6A1E5CD-52CE-4A27-9E50-F169D6B209A5}" destId="{9AC301B6-C0B7-4D86-BFD7-B9192A077313}" srcOrd="0"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701F8CAC-D174-4654-AFB5-D16B4DAB84B9}" type="presOf" srcId="{7AFC892C-D17F-40FD-89F6-FD7ADCCF250F}" destId="{7E5DDE69-B702-4052-A9DE-0C10F6DA7868}" srcOrd="1"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CB60D4FC-7A32-40DC-BB78-54EEF7852369}" type="presOf" srcId="{7AFC892C-D17F-40FD-89F6-FD7ADCCF250F}" destId="{0F817E7F-8D37-4CC6-A990-139D08E8E6ED}" srcOrd="0"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56BD0E0A-585F-4909-BF1F-808943C45D2E}" type="presOf" srcId="{27872232-2F72-49D6-B0D6-2DE62F7A9BE2}" destId="{B6AEE679-2ED8-4E44-9D8E-A7A2EE407F9C}"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E1939BE1-8F07-4578-B323-22596431D069}" srcId="{99BC9C09-5639-494B-B576-E51A67CDC856}" destId="{E36E424D-3192-4C27-B61E-4FBE19859B30}" srcOrd="7" destOrd="0" parTransId="{4EF2175F-7388-4774-B373-E8333838BE5F}" sibTransId="{B6A1E5CD-52CE-4A27-9E50-F169D6B209A5}"/>
    <dgm:cxn modelId="{03B57FC7-CDC6-427E-A5A8-865212330776}" type="presOf" srcId="{40403291-E1DD-4D66-84A7-BF32605710B8}" destId="{A792CA86-ABE7-46CD-9149-E9D79BD6C012}" srcOrd="0" destOrd="0" presId="urn:microsoft.com/office/officeart/2005/8/layout/cycle2"/>
    <dgm:cxn modelId="{858CEAFA-37D1-40D8-80FE-634FF2A3BA66}" srcId="{99BC9C09-5639-494B-B576-E51A67CDC856}" destId="{77BFAFEA-C6A0-4D6D-9C03-CA848E6CEA3A}" srcOrd="8" destOrd="0" parTransId="{B8A76F38-E9B1-4185-BD93-D3B9F3525F45}" sibTransId="{2D5DAFE5-0E2D-42B6-8BDB-32D2BBE67159}"/>
    <dgm:cxn modelId="{337189F4-31DD-C140-8A39-ABC3C738DCB4}" srcId="{99BC9C09-5639-494B-B576-E51A67CDC856}" destId="{9737436C-5144-4947-A8E2-259BB054F06F}" srcOrd="1" destOrd="0" parTransId="{0D63D5C9-501E-434A-B67E-20FC778CAC4C}" sibTransId="{71513C4A-3440-A640-A21B-2613F0B323D7}"/>
    <dgm:cxn modelId="{F2D276DD-7B79-4A76-A972-9973E5DDE80C}" srcId="{99BC9C09-5639-494B-B576-E51A67CDC856}" destId="{A9F9D033-CAEB-4D45-8FE0-00BCF58E6F76}" srcOrd="3" destOrd="0" parTransId="{9B79C2F2-B331-4BE1-8FEC-806A40339355}" sibTransId="{7129EF1A-5288-40DB-A85D-0CBAE234571E}"/>
    <dgm:cxn modelId="{809AB52F-DC1A-486C-801B-04ABE1B188AA}" type="presOf" srcId="{CB2E2314-5AD7-4232-9923-8ACC33AAA716}" destId="{5AC038D1-10F2-4A79-B014-CE8A88E3F863}" srcOrd="0"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0B3FF3-6304-BC41-87FB-7F5FBB607A27}" type="doc">
      <dgm:prSet loTypeId="urn:microsoft.com/office/officeart/2005/8/layout/venn2" loCatId="" qsTypeId="urn:microsoft.com/office/officeart/2005/8/quickstyle/simple4" qsCatId="simple" csTypeId="urn:microsoft.com/office/officeart/2005/8/colors/accent1_3" csCatId="accent1" phldr="1"/>
      <dgm:spPr>
        <a:scene3d>
          <a:camera prst="orthographicFront">
            <a:rot lat="0" lon="0" rev="16200000"/>
          </a:camera>
          <a:lightRig rig="threePt" dir="t"/>
        </a:scene3d>
      </dgm:spPr>
    </dgm:pt>
    <dgm:pt modelId="{BE954F52-9E95-5248-A020-10E6940BA2E4}">
      <dgm:prSet phldrT="[文字]" custT="1"/>
      <dgm:spPr>
        <a:solidFill>
          <a:srgbClr val="4C5760"/>
        </a:solidFill>
        <a:sp3d/>
      </dgm:spPr>
      <dgm:t>
        <a:bodyPr vert="horz">
          <a:flatTx/>
        </a:bodyPr>
        <a:lstStyle/>
        <a:p>
          <a:endParaRPr lang="zh-TW" altLang="en-US" sz="1600" b="1" dirty="0"/>
        </a:p>
      </dgm:t>
    </dgm:pt>
    <dgm:pt modelId="{5D386F26-651A-0D45-9642-C0C06ED2F3D4}" type="parTrans" cxnId="{16B8EAAC-B1C8-AC47-A989-A878310E839E}">
      <dgm:prSet/>
      <dgm:spPr/>
      <dgm:t>
        <a:bodyPr/>
        <a:lstStyle/>
        <a:p>
          <a:endParaRPr lang="zh-TW" altLang="en-US" b="1"/>
        </a:p>
      </dgm:t>
    </dgm:pt>
    <dgm:pt modelId="{039DD521-A3C6-834C-B0D1-AC437222DCB0}" type="sibTrans" cxnId="{16B8EAAC-B1C8-AC47-A989-A878310E839E}">
      <dgm:prSet/>
      <dgm:spPr/>
      <dgm:t>
        <a:bodyPr/>
        <a:lstStyle/>
        <a:p>
          <a:endParaRPr lang="zh-TW" altLang="en-US" b="1"/>
        </a:p>
      </dgm:t>
    </dgm:pt>
    <dgm:pt modelId="{5CC94092-A5AB-EC47-BCF7-FF112E5ED0CD}">
      <dgm:prSet phldrT="[文字]" custT="1"/>
      <dgm:spPr>
        <a:solidFill>
          <a:srgbClr val="93A8AC"/>
        </a:solidFill>
        <a:sp3d/>
      </dgm:spPr>
      <dgm:t>
        <a:bodyPr>
          <a:flatTx/>
        </a:bodyPr>
        <a:lstStyle/>
        <a:p>
          <a:endParaRPr lang="zh-TW" altLang="en-US" sz="1600" b="1" dirty="0"/>
        </a:p>
      </dgm:t>
    </dgm:pt>
    <dgm:pt modelId="{246D1EEC-3A1F-804E-A3C3-00AC9F1F4E08}" type="parTrans" cxnId="{60F7698D-81E7-2F46-BF9F-8A070C72D5FF}">
      <dgm:prSet/>
      <dgm:spPr/>
      <dgm:t>
        <a:bodyPr/>
        <a:lstStyle/>
        <a:p>
          <a:endParaRPr lang="zh-TW" altLang="en-US" b="1"/>
        </a:p>
      </dgm:t>
    </dgm:pt>
    <dgm:pt modelId="{641077FA-5B8C-764E-94EC-1A1F96F00390}" type="sibTrans" cxnId="{60F7698D-81E7-2F46-BF9F-8A070C72D5FF}">
      <dgm:prSet/>
      <dgm:spPr/>
      <dgm:t>
        <a:bodyPr/>
        <a:lstStyle/>
        <a:p>
          <a:endParaRPr lang="zh-TW" altLang="en-US" b="1"/>
        </a:p>
      </dgm:t>
    </dgm:pt>
    <dgm:pt modelId="{0BE6128E-85D7-B444-905E-7BBAB523497F}">
      <dgm:prSet phldrT="[文字]" custT="1"/>
      <dgm:spPr>
        <a:solidFill>
          <a:srgbClr val="A59E8C"/>
        </a:solidFill>
        <a:sp3d/>
      </dgm:spPr>
      <dgm:t>
        <a:bodyPr anchor="ctr" anchorCtr="0">
          <a:flatTx/>
        </a:bodyPr>
        <a:lstStyle/>
        <a:p>
          <a:endParaRPr lang="zh-TW" altLang="en-US" sz="1600" b="1" dirty="0"/>
        </a:p>
      </dgm:t>
    </dgm:pt>
    <dgm:pt modelId="{80D910DB-7227-3241-85E8-F2AFF657BCD7}" type="parTrans" cxnId="{6AECEF69-2765-8E45-97AF-08BEB0E39559}">
      <dgm:prSet/>
      <dgm:spPr/>
      <dgm:t>
        <a:bodyPr/>
        <a:lstStyle/>
        <a:p>
          <a:endParaRPr lang="zh-TW" altLang="en-US" b="1"/>
        </a:p>
      </dgm:t>
    </dgm:pt>
    <dgm:pt modelId="{87E517BC-BBCB-4D4E-A075-AB6375816E47}" type="sibTrans" cxnId="{6AECEF69-2765-8E45-97AF-08BEB0E39559}">
      <dgm:prSet/>
      <dgm:spPr/>
      <dgm:t>
        <a:bodyPr/>
        <a:lstStyle/>
        <a:p>
          <a:endParaRPr lang="zh-TW" altLang="en-US" b="1"/>
        </a:p>
      </dgm:t>
    </dgm:pt>
    <dgm:pt modelId="{AB78CB3E-240E-254E-98E6-F5374B26AFEC}">
      <dgm:prSet custT="1"/>
      <dgm:spPr>
        <a:solidFill>
          <a:srgbClr val="D7CEB2"/>
        </a:solidFill>
        <a:sp3d/>
      </dgm:spPr>
      <dgm:t>
        <a:bodyPr>
          <a:flatTx/>
        </a:bodyPr>
        <a:lstStyle/>
        <a:p>
          <a:endParaRPr lang="zh-TW" altLang="en-US" sz="1600" b="1" dirty="0"/>
        </a:p>
      </dgm:t>
    </dgm:pt>
    <dgm:pt modelId="{8E589949-55CD-6944-8D69-C7FDCC3B2C9B}" type="parTrans" cxnId="{DBAD143F-E0C3-704A-9C5A-3A6E40A26FA5}">
      <dgm:prSet/>
      <dgm:spPr/>
      <dgm:t>
        <a:bodyPr/>
        <a:lstStyle/>
        <a:p>
          <a:endParaRPr lang="zh-TW" altLang="en-US" b="1"/>
        </a:p>
      </dgm:t>
    </dgm:pt>
    <dgm:pt modelId="{76EEDA05-C18A-484A-A5A5-EEBFBE6A29FA}" type="sibTrans" cxnId="{DBAD143F-E0C3-704A-9C5A-3A6E40A26FA5}">
      <dgm:prSet/>
      <dgm:spPr/>
      <dgm:t>
        <a:bodyPr/>
        <a:lstStyle/>
        <a:p>
          <a:endParaRPr lang="zh-TW" altLang="en-US" b="1"/>
        </a:p>
      </dgm:t>
    </dgm:pt>
    <dgm:pt modelId="{250DD092-1502-6F40-9295-AB042E660C26}">
      <dgm:prSet custT="1"/>
      <dgm:spPr>
        <a:solidFill>
          <a:srgbClr val="66635B"/>
        </a:solidFill>
        <a:sp3d/>
      </dgm:spPr>
      <dgm:t>
        <a:bodyPr>
          <a:flatTx/>
        </a:bodyPr>
        <a:lstStyle/>
        <a:p>
          <a:endParaRPr lang="zh-TW" altLang="en-US" sz="1400" b="1" dirty="0"/>
        </a:p>
      </dgm:t>
    </dgm:pt>
    <dgm:pt modelId="{558029F9-2E80-ED48-906C-5068309BC744}" type="parTrans" cxnId="{4F3BE790-32F3-464A-8507-E101C76A595A}">
      <dgm:prSet/>
      <dgm:spPr/>
      <dgm:t>
        <a:bodyPr/>
        <a:lstStyle/>
        <a:p>
          <a:endParaRPr lang="zh-TW" altLang="en-US" b="1"/>
        </a:p>
      </dgm:t>
    </dgm:pt>
    <dgm:pt modelId="{BBAD8C5F-3C77-2A43-8599-C32D740483E5}" type="sibTrans" cxnId="{4F3BE790-32F3-464A-8507-E101C76A595A}">
      <dgm:prSet/>
      <dgm:spPr/>
      <dgm:t>
        <a:bodyPr/>
        <a:lstStyle/>
        <a:p>
          <a:endParaRPr lang="zh-TW" altLang="en-US" b="1"/>
        </a:p>
      </dgm:t>
    </dgm:pt>
    <dgm:pt modelId="{402F5204-0D1C-1641-BD69-EC62AE4D47D7}" type="pres">
      <dgm:prSet presAssocID="{C90B3FF3-6304-BC41-87FB-7F5FBB607A27}" presName="Name0" presStyleCnt="0">
        <dgm:presLayoutVars>
          <dgm:chMax val="7"/>
          <dgm:resizeHandles val="exact"/>
        </dgm:presLayoutVars>
      </dgm:prSet>
      <dgm:spPr/>
    </dgm:pt>
    <dgm:pt modelId="{3835B373-065D-4F42-984B-4B66E6B51060}" type="pres">
      <dgm:prSet presAssocID="{C90B3FF3-6304-BC41-87FB-7F5FBB607A27}" presName="comp1" presStyleCnt="0"/>
      <dgm:spPr>
        <a:sp3d/>
      </dgm:spPr>
    </dgm:pt>
    <dgm:pt modelId="{01A0F3F3-44EC-8446-920D-C7DBDF18E0BE}" type="pres">
      <dgm:prSet presAssocID="{C90B3FF3-6304-BC41-87FB-7F5FBB607A27}" presName="circle1" presStyleLbl="node1" presStyleIdx="0" presStyleCnt="5"/>
      <dgm:spPr/>
      <dgm:t>
        <a:bodyPr/>
        <a:lstStyle/>
        <a:p>
          <a:endParaRPr lang="zh-TW" altLang="en-US"/>
        </a:p>
      </dgm:t>
    </dgm:pt>
    <dgm:pt modelId="{304DB835-019A-7144-A7A1-55E4C158CB75}" type="pres">
      <dgm:prSet presAssocID="{C90B3FF3-6304-BC41-87FB-7F5FBB607A27}" presName="c1text" presStyleLbl="node1" presStyleIdx="0" presStyleCnt="5">
        <dgm:presLayoutVars>
          <dgm:bulletEnabled val="1"/>
        </dgm:presLayoutVars>
      </dgm:prSet>
      <dgm:spPr/>
      <dgm:t>
        <a:bodyPr/>
        <a:lstStyle/>
        <a:p>
          <a:endParaRPr lang="zh-TW" altLang="en-US"/>
        </a:p>
      </dgm:t>
    </dgm:pt>
    <dgm:pt modelId="{DA3F09B7-4932-B349-8682-EE98F462575E}" type="pres">
      <dgm:prSet presAssocID="{C90B3FF3-6304-BC41-87FB-7F5FBB607A27}" presName="comp2" presStyleCnt="0"/>
      <dgm:spPr>
        <a:sp3d/>
      </dgm:spPr>
    </dgm:pt>
    <dgm:pt modelId="{57CF9868-AF82-6248-A7F3-A69BA72D3F34}" type="pres">
      <dgm:prSet presAssocID="{C90B3FF3-6304-BC41-87FB-7F5FBB607A27}" presName="circle2" presStyleLbl="node1" presStyleIdx="1" presStyleCnt="5"/>
      <dgm:spPr/>
      <dgm:t>
        <a:bodyPr/>
        <a:lstStyle/>
        <a:p>
          <a:endParaRPr lang="zh-TW" altLang="en-US"/>
        </a:p>
      </dgm:t>
    </dgm:pt>
    <dgm:pt modelId="{963FD0B3-152A-9141-B807-00A73932FE43}" type="pres">
      <dgm:prSet presAssocID="{C90B3FF3-6304-BC41-87FB-7F5FBB607A27}" presName="c2text" presStyleLbl="node1" presStyleIdx="1" presStyleCnt="5">
        <dgm:presLayoutVars>
          <dgm:bulletEnabled val="1"/>
        </dgm:presLayoutVars>
      </dgm:prSet>
      <dgm:spPr/>
      <dgm:t>
        <a:bodyPr/>
        <a:lstStyle/>
        <a:p>
          <a:endParaRPr lang="zh-TW" altLang="en-US"/>
        </a:p>
      </dgm:t>
    </dgm:pt>
    <dgm:pt modelId="{E8883104-CD4C-EF48-A4B5-D1C64DE19ECD}" type="pres">
      <dgm:prSet presAssocID="{C90B3FF3-6304-BC41-87FB-7F5FBB607A27}" presName="comp3" presStyleCnt="0"/>
      <dgm:spPr>
        <a:sp3d/>
      </dgm:spPr>
    </dgm:pt>
    <dgm:pt modelId="{B23856BF-A03D-6A42-A90B-2385AAB5C614}" type="pres">
      <dgm:prSet presAssocID="{C90B3FF3-6304-BC41-87FB-7F5FBB607A27}" presName="circle3" presStyleLbl="node1" presStyleIdx="2" presStyleCnt="5"/>
      <dgm:spPr/>
      <dgm:t>
        <a:bodyPr/>
        <a:lstStyle/>
        <a:p>
          <a:endParaRPr lang="zh-TW" altLang="en-US"/>
        </a:p>
      </dgm:t>
    </dgm:pt>
    <dgm:pt modelId="{187F5FA2-5ED4-7443-8D74-6F38A5293104}" type="pres">
      <dgm:prSet presAssocID="{C90B3FF3-6304-BC41-87FB-7F5FBB607A27}" presName="c3text" presStyleLbl="node1" presStyleIdx="2" presStyleCnt="5">
        <dgm:presLayoutVars>
          <dgm:bulletEnabled val="1"/>
        </dgm:presLayoutVars>
      </dgm:prSet>
      <dgm:spPr/>
      <dgm:t>
        <a:bodyPr/>
        <a:lstStyle/>
        <a:p>
          <a:endParaRPr lang="zh-TW" altLang="en-US"/>
        </a:p>
      </dgm:t>
    </dgm:pt>
    <dgm:pt modelId="{91B7FE87-8CCB-1848-8C1D-C4188E4D2FC9}" type="pres">
      <dgm:prSet presAssocID="{C90B3FF3-6304-BC41-87FB-7F5FBB607A27}" presName="comp4" presStyleCnt="0"/>
      <dgm:spPr>
        <a:sp3d/>
      </dgm:spPr>
    </dgm:pt>
    <dgm:pt modelId="{6D6B090D-205B-1943-A808-8C79490994EB}" type="pres">
      <dgm:prSet presAssocID="{C90B3FF3-6304-BC41-87FB-7F5FBB607A27}" presName="circle4" presStyleLbl="node1" presStyleIdx="3" presStyleCnt="5"/>
      <dgm:spPr/>
      <dgm:t>
        <a:bodyPr/>
        <a:lstStyle/>
        <a:p>
          <a:endParaRPr lang="zh-TW" altLang="en-US"/>
        </a:p>
      </dgm:t>
    </dgm:pt>
    <dgm:pt modelId="{2BE3EB66-1AEE-8B44-B5C1-57FC4B8C885E}" type="pres">
      <dgm:prSet presAssocID="{C90B3FF3-6304-BC41-87FB-7F5FBB607A27}" presName="c4text" presStyleLbl="node1" presStyleIdx="3" presStyleCnt="5">
        <dgm:presLayoutVars>
          <dgm:bulletEnabled val="1"/>
        </dgm:presLayoutVars>
      </dgm:prSet>
      <dgm:spPr/>
      <dgm:t>
        <a:bodyPr/>
        <a:lstStyle/>
        <a:p>
          <a:endParaRPr lang="zh-TW" altLang="en-US"/>
        </a:p>
      </dgm:t>
    </dgm:pt>
    <dgm:pt modelId="{9D717C59-0965-DF48-A8D0-F66BA34A4FD7}" type="pres">
      <dgm:prSet presAssocID="{C90B3FF3-6304-BC41-87FB-7F5FBB607A27}" presName="comp5" presStyleCnt="0"/>
      <dgm:spPr>
        <a:sp3d/>
      </dgm:spPr>
    </dgm:pt>
    <dgm:pt modelId="{2F9FB83E-648C-F049-B059-28D7DAC6A431}" type="pres">
      <dgm:prSet presAssocID="{C90B3FF3-6304-BC41-87FB-7F5FBB607A27}" presName="circle5" presStyleLbl="node1" presStyleIdx="4" presStyleCnt="5"/>
      <dgm:spPr/>
      <dgm:t>
        <a:bodyPr/>
        <a:lstStyle/>
        <a:p>
          <a:endParaRPr lang="zh-TW" altLang="en-US"/>
        </a:p>
      </dgm:t>
    </dgm:pt>
    <dgm:pt modelId="{6B0C1A0A-7E05-CC45-B63A-1E874855BFDA}" type="pres">
      <dgm:prSet presAssocID="{C90B3FF3-6304-BC41-87FB-7F5FBB607A27}" presName="c5text" presStyleLbl="node1" presStyleIdx="4" presStyleCnt="5">
        <dgm:presLayoutVars>
          <dgm:bulletEnabled val="1"/>
        </dgm:presLayoutVars>
      </dgm:prSet>
      <dgm:spPr/>
      <dgm:t>
        <a:bodyPr/>
        <a:lstStyle/>
        <a:p>
          <a:endParaRPr lang="zh-TW" altLang="en-US"/>
        </a:p>
      </dgm:t>
    </dgm:pt>
  </dgm:ptLst>
  <dgm:cxnLst>
    <dgm:cxn modelId="{4FE122E6-8146-D142-B043-65326F7C028A}" type="presOf" srcId="{C90B3FF3-6304-BC41-87FB-7F5FBB607A27}" destId="{402F5204-0D1C-1641-BD69-EC62AE4D47D7}" srcOrd="0" destOrd="0" presId="urn:microsoft.com/office/officeart/2005/8/layout/venn2"/>
    <dgm:cxn modelId="{6AD3D7DD-5696-5145-8536-6A1D52D56AE4}" type="presOf" srcId="{AB78CB3E-240E-254E-98E6-F5374B26AFEC}" destId="{B23856BF-A03D-6A42-A90B-2385AAB5C614}" srcOrd="0" destOrd="0" presId="urn:microsoft.com/office/officeart/2005/8/layout/venn2"/>
    <dgm:cxn modelId="{16B8EAAC-B1C8-AC47-A989-A878310E839E}" srcId="{C90B3FF3-6304-BC41-87FB-7F5FBB607A27}" destId="{BE954F52-9E95-5248-A020-10E6940BA2E4}" srcOrd="0" destOrd="0" parTransId="{5D386F26-651A-0D45-9642-C0C06ED2F3D4}" sibTransId="{039DD521-A3C6-834C-B0D1-AC437222DCB0}"/>
    <dgm:cxn modelId="{58B29658-6DD5-114D-96AB-E344124CB99F}" type="presOf" srcId="{BE954F52-9E95-5248-A020-10E6940BA2E4}" destId="{01A0F3F3-44EC-8446-920D-C7DBDF18E0BE}" srcOrd="0" destOrd="0" presId="urn:microsoft.com/office/officeart/2005/8/layout/venn2"/>
    <dgm:cxn modelId="{A4CB3DA1-5F13-134D-A0B9-D0773E28E0C9}" type="presOf" srcId="{5CC94092-A5AB-EC47-BCF7-FF112E5ED0CD}" destId="{963FD0B3-152A-9141-B807-00A73932FE43}" srcOrd="1" destOrd="0" presId="urn:microsoft.com/office/officeart/2005/8/layout/venn2"/>
    <dgm:cxn modelId="{FAB7ECCE-76B7-1542-A579-D5FE8EDFCFF1}" type="presOf" srcId="{5CC94092-A5AB-EC47-BCF7-FF112E5ED0CD}" destId="{57CF9868-AF82-6248-A7F3-A69BA72D3F34}" srcOrd="0" destOrd="0" presId="urn:microsoft.com/office/officeart/2005/8/layout/venn2"/>
    <dgm:cxn modelId="{4F3BE790-32F3-464A-8507-E101C76A595A}" srcId="{C90B3FF3-6304-BC41-87FB-7F5FBB607A27}" destId="{250DD092-1502-6F40-9295-AB042E660C26}" srcOrd="4" destOrd="0" parTransId="{558029F9-2E80-ED48-906C-5068309BC744}" sibTransId="{BBAD8C5F-3C77-2A43-8599-C32D740483E5}"/>
    <dgm:cxn modelId="{60F7698D-81E7-2F46-BF9F-8A070C72D5FF}" srcId="{C90B3FF3-6304-BC41-87FB-7F5FBB607A27}" destId="{5CC94092-A5AB-EC47-BCF7-FF112E5ED0CD}" srcOrd="1" destOrd="0" parTransId="{246D1EEC-3A1F-804E-A3C3-00AC9F1F4E08}" sibTransId="{641077FA-5B8C-764E-94EC-1A1F96F00390}"/>
    <dgm:cxn modelId="{6AECEF69-2765-8E45-97AF-08BEB0E39559}" srcId="{C90B3FF3-6304-BC41-87FB-7F5FBB607A27}" destId="{0BE6128E-85D7-B444-905E-7BBAB523497F}" srcOrd="3" destOrd="0" parTransId="{80D910DB-7227-3241-85E8-F2AFF657BCD7}" sibTransId="{87E517BC-BBCB-4D4E-A075-AB6375816E47}"/>
    <dgm:cxn modelId="{9549047B-3746-D149-A5AA-981B2A3A517B}" type="presOf" srcId="{0BE6128E-85D7-B444-905E-7BBAB523497F}" destId="{6D6B090D-205B-1943-A808-8C79490994EB}" srcOrd="0" destOrd="0" presId="urn:microsoft.com/office/officeart/2005/8/layout/venn2"/>
    <dgm:cxn modelId="{927E6E92-1E18-234B-8841-1569A458FAAD}" type="presOf" srcId="{BE954F52-9E95-5248-A020-10E6940BA2E4}" destId="{304DB835-019A-7144-A7A1-55E4C158CB75}" srcOrd="1" destOrd="0" presId="urn:microsoft.com/office/officeart/2005/8/layout/venn2"/>
    <dgm:cxn modelId="{990A67DE-042D-C84E-ABBB-202FBC7F0D00}" type="presOf" srcId="{AB78CB3E-240E-254E-98E6-F5374B26AFEC}" destId="{187F5FA2-5ED4-7443-8D74-6F38A5293104}" srcOrd="1" destOrd="0" presId="urn:microsoft.com/office/officeart/2005/8/layout/venn2"/>
    <dgm:cxn modelId="{3A0671E7-8C1C-C14B-A0BC-27977AF5613C}" type="presOf" srcId="{0BE6128E-85D7-B444-905E-7BBAB523497F}" destId="{2BE3EB66-1AEE-8B44-B5C1-57FC4B8C885E}" srcOrd="1" destOrd="0" presId="urn:microsoft.com/office/officeart/2005/8/layout/venn2"/>
    <dgm:cxn modelId="{DBAD143F-E0C3-704A-9C5A-3A6E40A26FA5}" srcId="{C90B3FF3-6304-BC41-87FB-7F5FBB607A27}" destId="{AB78CB3E-240E-254E-98E6-F5374B26AFEC}" srcOrd="2" destOrd="0" parTransId="{8E589949-55CD-6944-8D69-C7FDCC3B2C9B}" sibTransId="{76EEDA05-C18A-484A-A5A5-EEBFBE6A29FA}"/>
    <dgm:cxn modelId="{0BFEA8B3-D735-114D-98AA-B16641C114E5}" type="presOf" srcId="{250DD092-1502-6F40-9295-AB042E660C26}" destId="{6B0C1A0A-7E05-CC45-B63A-1E874855BFDA}" srcOrd="1" destOrd="0" presId="urn:microsoft.com/office/officeart/2005/8/layout/venn2"/>
    <dgm:cxn modelId="{F2072BBB-7F15-7A44-B004-C800EFD9D669}" type="presOf" srcId="{250DD092-1502-6F40-9295-AB042E660C26}" destId="{2F9FB83E-648C-F049-B059-28D7DAC6A431}" srcOrd="0" destOrd="0" presId="urn:microsoft.com/office/officeart/2005/8/layout/venn2"/>
    <dgm:cxn modelId="{2825FB53-B344-7144-97A8-21B019FF11EA}" type="presParOf" srcId="{402F5204-0D1C-1641-BD69-EC62AE4D47D7}" destId="{3835B373-065D-4F42-984B-4B66E6B51060}" srcOrd="0" destOrd="0" presId="urn:microsoft.com/office/officeart/2005/8/layout/venn2"/>
    <dgm:cxn modelId="{77316F6F-2E09-774C-A42E-F075A4DA3FE4}" type="presParOf" srcId="{3835B373-065D-4F42-984B-4B66E6B51060}" destId="{01A0F3F3-44EC-8446-920D-C7DBDF18E0BE}" srcOrd="0" destOrd="0" presId="urn:microsoft.com/office/officeart/2005/8/layout/venn2"/>
    <dgm:cxn modelId="{EA377B3B-1DAC-3340-B2FC-7E0B6E010ABC}" type="presParOf" srcId="{3835B373-065D-4F42-984B-4B66E6B51060}" destId="{304DB835-019A-7144-A7A1-55E4C158CB75}" srcOrd="1" destOrd="0" presId="urn:microsoft.com/office/officeart/2005/8/layout/venn2"/>
    <dgm:cxn modelId="{3A49A785-B3E2-6A49-B8CC-7BF5EBB8E6FA}" type="presParOf" srcId="{402F5204-0D1C-1641-BD69-EC62AE4D47D7}" destId="{DA3F09B7-4932-B349-8682-EE98F462575E}" srcOrd="1" destOrd="0" presId="urn:microsoft.com/office/officeart/2005/8/layout/venn2"/>
    <dgm:cxn modelId="{E6483941-3A20-8B45-A3B6-FF3488F193C6}" type="presParOf" srcId="{DA3F09B7-4932-B349-8682-EE98F462575E}" destId="{57CF9868-AF82-6248-A7F3-A69BA72D3F34}" srcOrd="0" destOrd="0" presId="urn:microsoft.com/office/officeart/2005/8/layout/venn2"/>
    <dgm:cxn modelId="{1244EA10-C79B-5B4A-BBCE-F727E4E4DBF1}" type="presParOf" srcId="{DA3F09B7-4932-B349-8682-EE98F462575E}" destId="{963FD0B3-152A-9141-B807-00A73932FE43}" srcOrd="1" destOrd="0" presId="urn:microsoft.com/office/officeart/2005/8/layout/venn2"/>
    <dgm:cxn modelId="{E17D668B-95C6-5848-8AC2-A3091ADDE089}" type="presParOf" srcId="{402F5204-0D1C-1641-BD69-EC62AE4D47D7}" destId="{E8883104-CD4C-EF48-A4B5-D1C64DE19ECD}" srcOrd="2" destOrd="0" presId="urn:microsoft.com/office/officeart/2005/8/layout/venn2"/>
    <dgm:cxn modelId="{49E3D2B9-C811-B941-A9DC-623A70DEBE76}" type="presParOf" srcId="{E8883104-CD4C-EF48-A4B5-D1C64DE19ECD}" destId="{B23856BF-A03D-6A42-A90B-2385AAB5C614}" srcOrd="0" destOrd="0" presId="urn:microsoft.com/office/officeart/2005/8/layout/venn2"/>
    <dgm:cxn modelId="{FFCBD6FD-FD42-224A-BB37-871D445DA9C5}" type="presParOf" srcId="{E8883104-CD4C-EF48-A4B5-D1C64DE19ECD}" destId="{187F5FA2-5ED4-7443-8D74-6F38A5293104}" srcOrd="1" destOrd="0" presId="urn:microsoft.com/office/officeart/2005/8/layout/venn2"/>
    <dgm:cxn modelId="{5FBF543B-B80B-CE46-A6B4-DC625C0DE37B}" type="presParOf" srcId="{402F5204-0D1C-1641-BD69-EC62AE4D47D7}" destId="{91B7FE87-8CCB-1848-8C1D-C4188E4D2FC9}" srcOrd="3" destOrd="0" presId="urn:microsoft.com/office/officeart/2005/8/layout/venn2"/>
    <dgm:cxn modelId="{A6B82F5A-525E-E144-93F4-9457084B3436}" type="presParOf" srcId="{91B7FE87-8CCB-1848-8C1D-C4188E4D2FC9}" destId="{6D6B090D-205B-1943-A808-8C79490994EB}" srcOrd="0" destOrd="0" presId="urn:microsoft.com/office/officeart/2005/8/layout/venn2"/>
    <dgm:cxn modelId="{A286051F-59F3-3D4B-8D19-5D8465236700}" type="presParOf" srcId="{91B7FE87-8CCB-1848-8C1D-C4188E4D2FC9}" destId="{2BE3EB66-1AEE-8B44-B5C1-57FC4B8C885E}" srcOrd="1" destOrd="0" presId="urn:microsoft.com/office/officeart/2005/8/layout/venn2"/>
    <dgm:cxn modelId="{3A6F4A7D-B5B3-964D-A425-EC649FA7FD1B}" type="presParOf" srcId="{402F5204-0D1C-1641-BD69-EC62AE4D47D7}" destId="{9D717C59-0965-DF48-A8D0-F66BA34A4FD7}" srcOrd="4" destOrd="0" presId="urn:microsoft.com/office/officeart/2005/8/layout/venn2"/>
    <dgm:cxn modelId="{EF3B4D01-8473-FC41-A7F7-16D3334763EB}" type="presParOf" srcId="{9D717C59-0965-DF48-A8D0-F66BA34A4FD7}" destId="{2F9FB83E-648C-F049-B059-28D7DAC6A431}" srcOrd="0" destOrd="0" presId="urn:microsoft.com/office/officeart/2005/8/layout/venn2"/>
    <dgm:cxn modelId="{0B78C164-40AE-B640-AF8F-8FAFA0580FD6}" type="presParOf" srcId="{9D717C59-0965-DF48-A8D0-F66BA34A4FD7}" destId="{6B0C1A0A-7E05-CC45-B63A-1E874855BFDA}"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smtClean="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smtClean="0"/>
            <a:t>雲端運算基礎建設：將不同位置的計算資源透過互網網整合起來</a:t>
          </a:r>
          <a:endParaRPr lang="zh-TW" altLang="en-US" b="1"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smtClean="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42BD120-59E2-EB4B-8EC3-0C030FA2EC9C}" type="presOf" srcId="{100B5687-F721-4668-97A8-283C269946C3}" destId="{58E57142-E37C-44E1-9EB1-BC70376B7B9E}"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E6F1A06-9D70-4B8A-84A3-7B1039FC8C91}" srcId="{5055BD04-52D6-4BB5-B9B2-0D7111FD9D49}" destId="{9B9C6C5B-D5B0-4BA6-B62D-FCE07FAFC6C7}" srcOrd="0" destOrd="0" parTransId="{4F8C388B-0F9B-466A-ACF3-99797D02A3E1}" sibTransId="{AB5CE9AB-9F1C-4875-983C-2EC067F03451}"/>
    <dgm:cxn modelId="{D62F5563-89F7-5F49-A817-21007F9F91F0}" type="presOf" srcId="{DB6FF8E6-7D06-48B6-9716-2E52E2F76A8C}" destId="{26FC90B1-C8EB-474C-B945-5C113C86AE97}" srcOrd="0" destOrd="0" presId="urn:microsoft.com/office/officeart/2008/layout/VerticalCurvedList"/>
    <dgm:cxn modelId="{7E51F911-4A91-A24E-B381-9E47C07993CB}" type="presOf" srcId="{9B9C6C5B-D5B0-4BA6-B62D-FCE07FAFC6C7}" destId="{96C96C00-60B3-4F2B-A47E-0B739CDEDB87}" srcOrd="0" destOrd="0" presId="urn:microsoft.com/office/officeart/2008/layout/VerticalCurvedList"/>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E57E-28F5-4B32-9AD8-63F68FDB3458}">
      <dsp:nvSpPr>
        <dsp:cNvPr id="0" name=""/>
        <dsp:cNvSpPr/>
      </dsp:nvSpPr>
      <dsp:spPr>
        <a:xfrm>
          <a:off x="808895" y="1047"/>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提出創意</a:t>
          </a:r>
          <a:endParaRPr lang="zh-TW" altLang="en-US" sz="2000" b="1" kern="1200" dirty="0">
            <a:latin typeface="標楷體" panose="03000509000000000000" pitchFamily="65" charset="-120"/>
            <a:ea typeface="標楷體" panose="03000509000000000000" pitchFamily="65" charset="-120"/>
          </a:endParaRPr>
        </a:p>
      </dsp:txBody>
      <dsp:txXfrm>
        <a:off x="839472" y="31624"/>
        <a:ext cx="1678795" cy="982815"/>
      </dsp:txXfrm>
    </dsp:sp>
    <dsp:sp modelId="{1A1A7B7A-F76B-45C5-9C95-10F5C828816E}">
      <dsp:nvSpPr>
        <dsp:cNvPr id="0" name=""/>
        <dsp:cNvSpPr/>
      </dsp:nvSpPr>
      <dsp:spPr>
        <a:xfrm>
          <a:off x="2701960" y="307278"/>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701960" y="393579"/>
        <a:ext cx="258208" cy="258905"/>
      </dsp:txXfrm>
    </dsp:sp>
    <dsp:sp modelId="{1E4C3C86-D88F-4494-A45F-937F6E64A34C}">
      <dsp:nvSpPr>
        <dsp:cNvPr id="0" name=""/>
        <dsp:cNvSpPr/>
      </dsp:nvSpPr>
      <dsp:spPr>
        <a:xfrm>
          <a:off x="3244825" y="1047"/>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落實創意</a:t>
          </a:r>
          <a:endParaRPr lang="zh-TW" altLang="en-US" sz="2000" b="1" kern="1200" dirty="0">
            <a:latin typeface="標楷體" panose="03000509000000000000" pitchFamily="65" charset="-120"/>
            <a:ea typeface="標楷體" panose="03000509000000000000" pitchFamily="65" charset="-120"/>
          </a:endParaRPr>
        </a:p>
      </dsp:txBody>
      <dsp:txXfrm>
        <a:off x="3275402" y="31624"/>
        <a:ext cx="1678795" cy="982815"/>
      </dsp:txXfrm>
    </dsp:sp>
    <dsp:sp modelId="{568FF5C7-9B6F-42CF-84D9-B3736607A59D}">
      <dsp:nvSpPr>
        <dsp:cNvPr id="0" name=""/>
        <dsp:cNvSpPr/>
      </dsp:nvSpPr>
      <dsp:spPr>
        <a:xfrm>
          <a:off x="5137890" y="307278"/>
          <a:ext cx="368869" cy="4315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5137890" y="393579"/>
        <a:ext cx="258208" cy="258905"/>
      </dsp:txXfrm>
    </dsp:sp>
    <dsp:sp modelId="{B031F5C6-FE04-4B04-8F20-D633848161EB}">
      <dsp:nvSpPr>
        <dsp:cNvPr id="0" name=""/>
        <dsp:cNvSpPr/>
      </dsp:nvSpPr>
      <dsp:spPr>
        <a:xfrm>
          <a:off x="5680754" y="1047"/>
          <a:ext cx="1739949" cy="104396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增強能力</a:t>
          </a:r>
          <a:endParaRPr lang="zh-TW" altLang="en-US" sz="2000" b="1" kern="1200" dirty="0">
            <a:latin typeface="標楷體" panose="03000509000000000000" pitchFamily="65" charset="-120"/>
            <a:ea typeface="標楷體" panose="03000509000000000000" pitchFamily="65" charset="-120"/>
          </a:endParaRPr>
        </a:p>
      </dsp:txBody>
      <dsp:txXfrm>
        <a:off x="5711331" y="31624"/>
        <a:ext cx="1678795" cy="982815"/>
      </dsp:txXfrm>
    </dsp:sp>
    <dsp:sp modelId="{7BD283B6-DB67-4951-939E-B513416830AA}">
      <dsp:nvSpPr>
        <dsp:cNvPr id="0" name=""/>
        <dsp:cNvSpPr/>
      </dsp:nvSpPr>
      <dsp:spPr>
        <a:xfrm rot="5400000">
          <a:off x="6366294" y="1166813"/>
          <a:ext cx="368869" cy="4315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21277" y="1198132"/>
        <a:ext cx="258905" cy="258208"/>
      </dsp:txXfrm>
    </dsp:sp>
    <dsp:sp modelId="{DA11DAC8-3053-43D7-A25A-008DD537B174}">
      <dsp:nvSpPr>
        <dsp:cNvPr id="0" name=""/>
        <dsp:cNvSpPr/>
      </dsp:nvSpPr>
      <dsp:spPr>
        <a:xfrm>
          <a:off x="5680754" y="1740996"/>
          <a:ext cx="1739949" cy="10439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整合資源</a:t>
          </a:r>
          <a:endParaRPr lang="zh-TW" altLang="en-US" sz="2000" b="1" kern="1200" dirty="0">
            <a:latin typeface="標楷體" panose="03000509000000000000" pitchFamily="65" charset="-120"/>
            <a:ea typeface="標楷體" panose="03000509000000000000" pitchFamily="65" charset="-120"/>
          </a:endParaRPr>
        </a:p>
      </dsp:txBody>
      <dsp:txXfrm>
        <a:off x="5711331" y="1771573"/>
        <a:ext cx="1678795" cy="982815"/>
      </dsp:txXfrm>
    </dsp:sp>
    <dsp:sp modelId="{522321A6-3B48-417E-82A2-95AA96A998F2}">
      <dsp:nvSpPr>
        <dsp:cNvPr id="0" name=""/>
        <dsp:cNvSpPr/>
      </dsp:nvSpPr>
      <dsp:spPr>
        <a:xfrm rot="10800000">
          <a:off x="5158769" y="2047227"/>
          <a:ext cx="368869" cy="4315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269430" y="2133528"/>
        <a:ext cx="258208" cy="258905"/>
      </dsp:txXfrm>
    </dsp:sp>
    <dsp:sp modelId="{2383A1A8-B9F2-4791-8B22-89054A7D8F07}">
      <dsp:nvSpPr>
        <dsp:cNvPr id="0" name=""/>
        <dsp:cNvSpPr/>
      </dsp:nvSpPr>
      <dsp:spPr>
        <a:xfrm>
          <a:off x="3244825" y="1740996"/>
          <a:ext cx="1739949" cy="104396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解決族群痛苦與煩惱</a:t>
          </a:r>
          <a:endParaRPr lang="zh-TW" altLang="en-US" sz="2000" b="1" kern="1200" dirty="0">
            <a:latin typeface="標楷體" panose="03000509000000000000" pitchFamily="65" charset="-120"/>
            <a:ea typeface="標楷體" panose="03000509000000000000" pitchFamily="65" charset="-120"/>
          </a:endParaRPr>
        </a:p>
      </dsp:txBody>
      <dsp:txXfrm>
        <a:off x="3275402" y="1771573"/>
        <a:ext cx="1678795" cy="982815"/>
      </dsp:txXfrm>
    </dsp:sp>
    <dsp:sp modelId="{BCE90170-7201-4452-942F-487D8D075540}">
      <dsp:nvSpPr>
        <dsp:cNvPr id="0" name=""/>
        <dsp:cNvSpPr/>
      </dsp:nvSpPr>
      <dsp:spPr>
        <a:xfrm rot="10800000">
          <a:off x="2722840" y="2047227"/>
          <a:ext cx="368869" cy="4315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2833501" y="2133528"/>
        <a:ext cx="258208" cy="258905"/>
      </dsp:txXfrm>
    </dsp:sp>
    <dsp:sp modelId="{FDAC164B-84DB-416F-A3AB-6D3593A90459}">
      <dsp:nvSpPr>
        <dsp:cNvPr id="0" name=""/>
        <dsp:cNvSpPr/>
      </dsp:nvSpPr>
      <dsp:spPr>
        <a:xfrm>
          <a:off x="808895" y="1740996"/>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創造價值</a:t>
          </a:r>
          <a:endParaRPr lang="zh-TW" altLang="en-US" sz="2000" b="1" kern="1200" dirty="0">
            <a:latin typeface="標楷體" panose="03000509000000000000" pitchFamily="65" charset="-120"/>
            <a:ea typeface="標楷體" panose="03000509000000000000" pitchFamily="65" charset="-120"/>
          </a:endParaRPr>
        </a:p>
      </dsp:txBody>
      <dsp:txXfrm>
        <a:off x="839472" y="1771573"/>
        <a:ext cx="1678795" cy="982815"/>
      </dsp:txXfrm>
    </dsp:sp>
    <dsp:sp modelId="{A9B1DD84-74D3-4043-8F5A-AB1C8822812D}">
      <dsp:nvSpPr>
        <dsp:cNvPr id="0" name=""/>
        <dsp:cNvSpPr/>
      </dsp:nvSpPr>
      <dsp:spPr>
        <a:xfrm rot="5400000">
          <a:off x="1494435" y="2906762"/>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1549418" y="2938081"/>
        <a:ext cx="258905" cy="258208"/>
      </dsp:txXfrm>
    </dsp:sp>
    <dsp:sp modelId="{129FE9D1-7174-47FF-BB06-18C20969AE39}">
      <dsp:nvSpPr>
        <dsp:cNvPr id="0" name=""/>
        <dsp:cNvSpPr/>
      </dsp:nvSpPr>
      <dsp:spPr>
        <a:xfrm>
          <a:off x="808895" y="3480946"/>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提升效率</a:t>
          </a:r>
          <a:endParaRPr lang="zh-TW" altLang="en-US" sz="2000" b="1" kern="1200" dirty="0">
            <a:latin typeface="標楷體" panose="03000509000000000000" pitchFamily="65" charset="-120"/>
            <a:ea typeface="標楷體" panose="03000509000000000000" pitchFamily="65" charset="-120"/>
          </a:endParaRPr>
        </a:p>
      </dsp:txBody>
      <dsp:txXfrm>
        <a:off x="839472" y="3511523"/>
        <a:ext cx="1678795" cy="98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66516-C9E6-43FA-A74D-5425DFF85E66}">
      <dsp:nvSpPr>
        <dsp:cNvPr id="0" name=""/>
        <dsp:cNvSpPr/>
      </dsp:nvSpPr>
      <dsp:spPr>
        <a:xfrm>
          <a:off x="23640" y="430187"/>
          <a:ext cx="8151839" cy="1187218"/>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求生存</a:t>
          </a:r>
          <a:endParaRPr lang="zh-TW" altLang="en-US" sz="2800" b="1" kern="1200" dirty="0">
            <a:latin typeface="標楷體" panose="03000509000000000000" pitchFamily="65" charset="-120"/>
            <a:ea typeface="標楷體" panose="03000509000000000000" pitchFamily="65" charset="-120"/>
          </a:endParaRPr>
        </a:p>
      </dsp:txBody>
      <dsp:txXfrm>
        <a:off x="23640" y="726992"/>
        <a:ext cx="7855035" cy="593609"/>
      </dsp:txXfrm>
    </dsp:sp>
    <dsp:sp modelId="{56FEACFC-2F34-41DC-918A-97B6CAACF331}">
      <dsp:nvSpPr>
        <dsp:cNvPr id="0" name=""/>
        <dsp:cNvSpPr/>
      </dsp:nvSpPr>
      <dsp:spPr>
        <a:xfrm>
          <a:off x="23640" y="1345704"/>
          <a:ext cx="2510766" cy="228701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kern="1200" dirty="0">
            <a:latin typeface="標楷體" panose="03000509000000000000" pitchFamily="65" charset="-120"/>
            <a:ea typeface="標楷體" panose="03000509000000000000" pitchFamily="65" charset="-120"/>
          </a:endParaRPr>
        </a:p>
      </dsp:txBody>
      <dsp:txXfrm>
        <a:off x="23640" y="1345704"/>
        <a:ext cx="2510766" cy="2287019"/>
      </dsp:txXfrm>
    </dsp:sp>
    <dsp:sp modelId="{38791764-6B94-4CE5-87B5-63281BB45D13}">
      <dsp:nvSpPr>
        <dsp:cNvPr id="0" name=""/>
        <dsp:cNvSpPr/>
      </dsp:nvSpPr>
      <dsp:spPr>
        <a:xfrm>
          <a:off x="2534406" y="825927"/>
          <a:ext cx="5641072" cy="1187218"/>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求贏</a:t>
          </a:r>
          <a:endParaRPr lang="zh-TW" altLang="en-US" sz="2800" b="1" kern="1200" dirty="0">
            <a:latin typeface="標楷體" panose="03000509000000000000" pitchFamily="65" charset="-120"/>
            <a:ea typeface="標楷體" panose="03000509000000000000" pitchFamily="65" charset="-120"/>
          </a:endParaRPr>
        </a:p>
      </dsp:txBody>
      <dsp:txXfrm>
        <a:off x="2534406" y="1122732"/>
        <a:ext cx="5344268" cy="593609"/>
      </dsp:txXfrm>
    </dsp:sp>
    <dsp:sp modelId="{58881634-0512-43C1-998D-581250F90585}">
      <dsp:nvSpPr>
        <dsp:cNvPr id="0" name=""/>
        <dsp:cNvSpPr/>
      </dsp:nvSpPr>
      <dsp:spPr>
        <a:xfrm>
          <a:off x="2534406" y="1741443"/>
          <a:ext cx="2510766" cy="228701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kern="1200" dirty="0">
            <a:latin typeface="標楷體" panose="03000509000000000000" pitchFamily="65" charset="-120"/>
            <a:ea typeface="標楷體" panose="03000509000000000000" pitchFamily="65" charset="-120"/>
          </a:endParaRPr>
        </a:p>
      </dsp:txBody>
      <dsp:txXfrm>
        <a:off x="2534406" y="1741443"/>
        <a:ext cx="2510766" cy="2287019"/>
      </dsp:txXfrm>
    </dsp:sp>
    <dsp:sp modelId="{B298EA3C-0A11-4309-9E21-0D4CCF7498A0}">
      <dsp:nvSpPr>
        <dsp:cNvPr id="0" name=""/>
        <dsp:cNvSpPr/>
      </dsp:nvSpPr>
      <dsp:spPr>
        <a:xfrm>
          <a:off x="5045173" y="1221666"/>
          <a:ext cx="3130306" cy="1187218"/>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kern="1200" dirty="0">
            <a:latin typeface="標楷體" panose="03000509000000000000" pitchFamily="65" charset="-120"/>
            <a:ea typeface="標楷體" panose="03000509000000000000" pitchFamily="65" charset="-120"/>
          </a:endParaRPr>
        </a:p>
      </dsp:txBody>
      <dsp:txXfrm>
        <a:off x="5045173" y="1518471"/>
        <a:ext cx="2833502" cy="593609"/>
      </dsp:txXfrm>
    </dsp:sp>
    <dsp:sp modelId="{3EB0B4C4-6B5C-49A4-A0FC-0A093A1DD51A}">
      <dsp:nvSpPr>
        <dsp:cNvPr id="0" name=""/>
        <dsp:cNvSpPr/>
      </dsp:nvSpPr>
      <dsp:spPr>
        <a:xfrm>
          <a:off x="5045173" y="2137183"/>
          <a:ext cx="2510766" cy="225354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kern="1200" dirty="0">
            <a:latin typeface="標楷體" panose="03000509000000000000" pitchFamily="65" charset="-120"/>
            <a:ea typeface="標楷體" panose="03000509000000000000" pitchFamily="65" charset="-120"/>
          </a:endParaRPr>
        </a:p>
      </dsp:txBody>
      <dsp:txXfrm>
        <a:off x="5045173" y="2137183"/>
        <a:ext cx="2510766" cy="2253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82D8B-41F0-4862-A78F-B341D9571E2F}">
      <dsp:nvSpPr>
        <dsp:cNvPr id="0" name=""/>
        <dsp:cNvSpPr/>
      </dsp:nvSpPr>
      <dsp:spPr>
        <a:xfrm>
          <a:off x="6710" y="483286"/>
          <a:ext cx="2005741" cy="12034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求生存</a:t>
          </a:r>
          <a:endParaRPr lang="zh-TW" altLang="en-US" sz="2000" b="1" kern="1200" dirty="0">
            <a:latin typeface="標楷體" panose="03000509000000000000" pitchFamily="65" charset="-120"/>
            <a:ea typeface="標楷體" panose="03000509000000000000" pitchFamily="65" charset="-120"/>
          </a:endParaRPr>
        </a:p>
      </dsp:txBody>
      <dsp:txXfrm>
        <a:off x="41958" y="518534"/>
        <a:ext cx="1935245" cy="1132949"/>
      </dsp:txXfrm>
    </dsp:sp>
    <dsp:sp modelId="{42499D17-86B9-4B57-B537-9D2D55D3646B}">
      <dsp:nvSpPr>
        <dsp:cNvPr id="0" name=""/>
        <dsp:cNvSpPr/>
      </dsp:nvSpPr>
      <dsp:spPr>
        <a:xfrm>
          <a:off x="2188957" y="836297"/>
          <a:ext cx="425217" cy="4974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188957" y="935782"/>
        <a:ext cx="297652" cy="298453"/>
      </dsp:txXfrm>
    </dsp:sp>
    <dsp:sp modelId="{7BCC041D-9935-4124-A0F3-18B57D31E41E}">
      <dsp:nvSpPr>
        <dsp:cNvPr id="0" name=""/>
        <dsp:cNvSpPr/>
      </dsp:nvSpPr>
      <dsp:spPr>
        <a:xfrm>
          <a:off x="2814749" y="483286"/>
          <a:ext cx="2005741" cy="12034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了解對手</a:t>
          </a:r>
          <a:endParaRPr lang="zh-TW" altLang="en-US" sz="2000" b="1" kern="1200" dirty="0">
            <a:latin typeface="標楷體" panose="03000509000000000000" pitchFamily="65" charset="-120"/>
            <a:ea typeface="標楷體" panose="03000509000000000000" pitchFamily="65" charset="-120"/>
          </a:endParaRPr>
        </a:p>
      </dsp:txBody>
      <dsp:txXfrm>
        <a:off x="2849997" y="518534"/>
        <a:ext cx="1935245" cy="1132949"/>
      </dsp:txXfrm>
    </dsp:sp>
    <dsp:sp modelId="{4C539994-B1DD-48F7-A1EB-E7E32D32660A}">
      <dsp:nvSpPr>
        <dsp:cNvPr id="0" name=""/>
        <dsp:cNvSpPr/>
      </dsp:nvSpPr>
      <dsp:spPr>
        <a:xfrm>
          <a:off x="4996996" y="836297"/>
          <a:ext cx="425217" cy="4974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4996996" y="935782"/>
        <a:ext cx="297652" cy="298453"/>
      </dsp:txXfrm>
    </dsp:sp>
    <dsp:sp modelId="{6ED512F3-7A6F-46D6-834E-888DA469F0A0}">
      <dsp:nvSpPr>
        <dsp:cNvPr id="0" name=""/>
        <dsp:cNvSpPr/>
      </dsp:nvSpPr>
      <dsp:spPr>
        <a:xfrm>
          <a:off x="5622787" y="483286"/>
          <a:ext cx="2005741" cy="120344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轉化衝突</a:t>
          </a:r>
          <a:endParaRPr lang="zh-TW" altLang="en-US" sz="2000" b="1" kern="1200" dirty="0">
            <a:latin typeface="標楷體" panose="03000509000000000000" pitchFamily="65" charset="-120"/>
            <a:ea typeface="標楷體" panose="03000509000000000000" pitchFamily="65" charset="-120"/>
          </a:endParaRPr>
        </a:p>
      </dsp:txBody>
      <dsp:txXfrm>
        <a:off x="5658035" y="518534"/>
        <a:ext cx="1935245" cy="1132949"/>
      </dsp:txXfrm>
    </dsp:sp>
    <dsp:sp modelId="{6F2D9ABA-DC41-4CDB-9F46-650FB377C1C6}">
      <dsp:nvSpPr>
        <dsp:cNvPr id="0" name=""/>
        <dsp:cNvSpPr/>
      </dsp:nvSpPr>
      <dsp:spPr>
        <a:xfrm rot="5400000">
          <a:off x="6413049" y="1827133"/>
          <a:ext cx="425217" cy="4974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76432" y="1863236"/>
        <a:ext cx="298453" cy="297652"/>
      </dsp:txXfrm>
    </dsp:sp>
    <dsp:sp modelId="{3B4EC94C-78FC-40BF-B1D8-210CF17D407F}">
      <dsp:nvSpPr>
        <dsp:cNvPr id="0" name=""/>
        <dsp:cNvSpPr/>
      </dsp:nvSpPr>
      <dsp:spPr>
        <a:xfrm>
          <a:off x="5622787" y="2489028"/>
          <a:ext cx="2005741" cy="120344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合作局勢</a:t>
          </a:r>
          <a:endParaRPr lang="zh-TW" altLang="en-US" sz="2000" b="1" kern="1200" dirty="0">
            <a:latin typeface="標楷體" panose="03000509000000000000" pitchFamily="65" charset="-120"/>
            <a:ea typeface="標楷體" panose="03000509000000000000" pitchFamily="65" charset="-120"/>
          </a:endParaRPr>
        </a:p>
      </dsp:txBody>
      <dsp:txXfrm>
        <a:off x="5658035" y="2524276"/>
        <a:ext cx="1935245" cy="1132949"/>
      </dsp:txXfrm>
    </dsp:sp>
    <dsp:sp modelId="{44D7DAF1-CADB-47B9-8E9C-74604D25892E}">
      <dsp:nvSpPr>
        <dsp:cNvPr id="0" name=""/>
        <dsp:cNvSpPr/>
      </dsp:nvSpPr>
      <dsp:spPr>
        <a:xfrm rot="10800000">
          <a:off x="5021065" y="2842038"/>
          <a:ext cx="425217" cy="4974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148630" y="2941523"/>
        <a:ext cx="297652" cy="298453"/>
      </dsp:txXfrm>
    </dsp:sp>
    <dsp:sp modelId="{FA5E8744-3E99-4C8F-9E7C-784CA4FAA223}">
      <dsp:nvSpPr>
        <dsp:cNvPr id="0" name=""/>
        <dsp:cNvSpPr/>
      </dsp:nvSpPr>
      <dsp:spPr>
        <a:xfrm>
          <a:off x="2814749" y="2489028"/>
          <a:ext cx="2005741" cy="120344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全勝共贏</a:t>
          </a:r>
          <a:endParaRPr lang="zh-TW" altLang="en-US" sz="2000" b="1" kern="1200" dirty="0">
            <a:latin typeface="標楷體" panose="03000509000000000000" pitchFamily="65" charset="-120"/>
            <a:ea typeface="標楷體" panose="03000509000000000000" pitchFamily="65" charset="-120"/>
          </a:endParaRPr>
        </a:p>
      </dsp:txBody>
      <dsp:txXfrm>
        <a:off x="2849997" y="2524276"/>
        <a:ext cx="1935245" cy="1132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第三方支付</a:t>
          </a:r>
          <a:endParaRPr lang="zh-TW" altLang="en-US" sz="2100" kern="1200" dirty="0"/>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行動</a:t>
          </a:r>
          <a:br>
            <a:rPr lang="zh-TW" altLang="en-US" sz="2100" kern="1200" dirty="0" smtClean="0"/>
          </a:br>
          <a:r>
            <a:rPr lang="zh-TW" altLang="en-US" sz="2100" kern="1200" dirty="0" smtClean="0"/>
            <a:t>支付</a:t>
          </a:r>
          <a:endParaRPr lang="zh-TW" altLang="en-US" sz="2100" kern="1200" dirty="0"/>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altLang="zh-TW" sz="2100" kern="1200" dirty="0" smtClean="0"/>
            <a:t>P2P</a:t>
          </a:r>
          <a:br>
            <a:rPr lang="en-US" altLang="zh-TW" sz="2100" kern="1200" dirty="0" smtClean="0"/>
          </a:br>
          <a:r>
            <a:rPr lang="zh-TW" altLang="en-US" sz="2100" kern="1200" dirty="0" smtClean="0"/>
            <a:t>借貸</a:t>
          </a:r>
          <a:endParaRPr lang="zh-TW" altLang="en-US" sz="2100" kern="1200" dirty="0"/>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群眾</a:t>
          </a:r>
          <a:r>
            <a:rPr lang="en-US" altLang="zh-TW" sz="2100" kern="1200" dirty="0" smtClean="0"/>
            <a:t/>
          </a:r>
          <a:br>
            <a:rPr lang="en-US" altLang="zh-TW" sz="2100" kern="1200" dirty="0" smtClean="0"/>
          </a:br>
          <a:r>
            <a:rPr lang="zh-TW" altLang="en-US" sz="2100" kern="1200" dirty="0" smtClean="0"/>
            <a:t>募資</a:t>
          </a:r>
          <a:endParaRPr lang="zh-TW" altLang="en-US" sz="2100" kern="1200" dirty="0"/>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虛擬</a:t>
          </a:r>
          <a:r>
            <a:rPr lang="en-US" altLang="zh-TW" sz="2100" kern="1200" dirty="0" smtClean="0"/>
            <a:t/>
          </a:r>
          <a:br>
            <a:rPr lang="en-US" altLang="zh-TW" sz="2100" kern="1200" dirty="0" smtClean="0"/>
          </a:br>
          <a:r>
            <a:rPr lang="zh-TW" altLang="en-US" sz="2100" kern="1200" dirty="0" smtClean="0"/>
            <a:t>貨幣</a:t>
          </a:r>
          <a:endParaRPr lang="zh-TW" altLang="en-US" sz="2100" kern="1200" dirty="0"/>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數位</a:t>
          </a:r>
          <a:r>
            <a:rPr lang="en-US" altLang="zh-TW" sz="2100" kern="1200" dirty="0" smtClean="0"/>
            <a:t/>
          </a:r>
          <a:br>
            <a:rPr lang="en-US" altLang="zh-TW" sz="2100" kern="1200" dirty="0" smtClean="0"/>
          </a:br>
          <a:r>
            <a:rPr lang="zh-TW" altLang="en-US" sz="2100" kern="1200" dirty="0" smtClean="0"/>
            <a:t>銀行</a:t>
          </a:r>
          <a:endParaRPr lang="zh-TW" altLang="en-US" sz="2100" kern="1200" dirty="0"/>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保險</a:t>
          </a:r>
          <a:r>
            <a:rPr lang="en-US" altLang="zh-TW" sz="2100" kern="1200" dirty="0" smtClean="0"/>
            <a:t/>
          </a:r>
          <a:br>
            <a:rPr lang="en-US" altLang="zh-TW" sz="2100" kern="1200" dirty="0" smtClean="0"/>
          </a:br>
          <a:r>
            <a:rPr lang="zh-TW" altLang="en-US" sz="2100" kern="1200" dirty="0" smtClean="0"/>
            <a:t>科技</a:t>
          </a:r>
          <a:endParaRPr lang="zh-TW" altLang="en-US" sz="2100" kern="1200" dirty="0"/>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智慧</a:t>
          </a:r>
          <a:r>
            <a:rPr lang="en-US" altLang="zh-TW" sz="2100" kern="1200" dirty="0" smtClean="0"/>
            <a:t/>
          </a:r>
          <a:br>
            <a:rPr lang="en-US" altLang="zh-TW" sz="2100" kern="1200" dirty="0" smtClean="0"/>
          </a:br>
          <a:r>
            <a:rPr lang="zh-TW" altLang="en-US" sz="2100" kern="1200" dirty="0" smtClean="0"/>
            <a:t>理財</a:t>
          </a:r>
          <a:endParaRPr lang="zh-TW" altLang="en-US" sz="2100" kern="1200" dirty="0"/>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網路</a:t>
          </a:r>
          <a:r>
            <a:rPr lang="en-US" altLang="zh-TW" sz="2100" kern="1200" dirty="0" smtClean="0"/>
            <a:t/>
          </a:r>
          <a:br>
            <a:rPr lang="en-US" altLang="zh-TW" sz="2100" kern="1200" dirty="0" smtClean="0"/>
          </a:br>
          <a:r>
            <a:rPr lang="zh-TW" altLang="en-US" sz="2100" kern="1200" dirty="0" smtClean="0"/>
            <a:t>信評</a:t>
          </a:r>
          <a:endParaRPr lang="zh-TW" altLang="en-US" sz="2100" kern="1200" dirty="0"/>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電商</a:t>
          </a:r>
          <a:r>
            <a:rPr lang="en-US" altLang="zh-TW" sz="2100" kern="1200" dirty="0" smtClean="0"/>
            <a:t/>
          </a:r>
          <a:br>
            <a:rPr lang="en-US" altLang="zh-TW" sz="2100" kern="1200" dirty="0" smtClean="0"/>
          </a:br>
          <a:r>
            <a:rPr lang="zh-TW" altLang="en-US" sz="2100" kern="1200" dirty="0" smtClean="0"/>
            <a:t>金融</a:t>
          </a:r>
          <a:endParaRPr lang="zh-TW" altLang="en-US" sz="2100" kern="1200" dirty="0"/>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2607280" y="613013"/>
        <a:ext cx="77585" cy="193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0F3F3-44EC-8446-920D-C7DBDF18E0BE}">
      <dsp:nvSpPr>
        <dsp:cNvPr id="0" name=""/>
        <dsp:cNvSpPr/>
      </dsp:nvSpPr>
      <dsp:spPr>
        <a:xfrm>
          <a:off x="179763" y="0"/>
          <a:ext cx="3765595" cy="3765595"/>
        </a:xfrm>
        <a:prstGeom prst="ellipse">
          <a:avLst/>
        </a:prstGeom>
        <a:solidFill>
          <a:srgbClr val="4C5760"/>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56511" y="188279"/>
        <a:ext cx="1412098" cy="376559"/>
      </dsp:txXfrm>
    </dsp:sp>
    <dsp:sp modelId="{57CF9868-AF82-6248-A7F3-A69BA72D3F34}">
      <dsp:nvSpPr>
        <dsp:cNvPr id="0" name=""/>
        <dsp:cNvSpPr/>
      </dsp:nvSpPr>
      <dsp:spPr>
        <a:xfrm>
          <a:off x="462183" y="564839"/>
          <a:ext cx="3200755" cy="3200755"/>
        </a:xfrm>
        <a:prstGeom prst="ellipse">
          <a:avLst/>
        </a:prstGeom>
        <a:solidFill>
          <a:srgbClr val="93A8A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72398" y="748882"/>
        <a:ext cx="1380325" cy="368086"/>
      </dsp:txXfrm>
    </dsp:sp>
    <dsp:sp modelId="{B23856BF-A03D-6A42-A90B-2385AAB5C614}">
      <dsp:nvSpPr>
        <dsp:cNvPr id="0" name=""/>
        <dsp:cNvSpPr/>
      </dsp:nvSpPr>
      <dsp:spPr>
        <a:xfrm>
          <a:off x="744602" y="1129678"/>
          <a:ext cx="2635916" cy="2635916"/>
        </a:xfrm>
        <a:prstGeom prst="ellipse">
          <a:avLst/>
        </a:prstGeom>
        <a:solidFill>
          <a:srgbClr val="D7CEB2"/>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80517" y="1311556"/>
        <a:ext cx="1364086" cy="363756"/>
      </dsp:txXfrm>
    </dsp:sp>
    <dsp:sp modelId="{6D6B090D-205B-1943-A808-8C79490994EB}">
      <dsp:nvSpPr>
        <dsp:cNvPr id="0" name=""/>
        <dsp:cNvSpPr/>
      </dsp:nvSpPr>
      <dsp:spPr>
        <a:xfrm>
          <a:off x="1027022" y="1694517"/>
          <a:ext cx="2071077" cy="2071077"/>
        </a:xfrm>
        <a:prstGeom prst="ellipse">
          <a:avLst/>
        </a:prstGeom>
        <a:solidFill>
          <a:srgbClr val="A59E8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503370" y="1880914"/>
        <a:ext cx="1118381" cy="372793"/>
      </dsp:txXfrm>
    </dsp:sp>
    <dsp:sp modelId="{2F9FB83E-648C-F049-B059-28D7DAC6A431}">
      <dsp:nvSpPr>
        <dsp:cNvPr id="0" name=""/>
        <dsp:cNvSpPr/>
      </dsp:nvSpPr>
      <dsp:spPr>
        <a:xfrm>
          <a:off x="1309441" y="2259357"/>
          <a:ext cx="1506238" cy="1506238"/>
        </a:xfrm>
        <a:prstGeom prst="ellipse">
          <a:avLst/>
        </a:prstGeom>
        <a:solidFill>
          <a:srgbClr val="66635B"/>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flatTx/>
        </a:bodyPr>
        <a:lstStyle/>
        <a:p>
          <a:pPr lvl="0" algn="ctr" defTabSz="622300">
            <a:lnSpc>
              <a:spcPct val="90000"/>
            </a:lnSpc>
            <a:spcBef>
              <a:spcPct val="0"/>
            </a:spcBef>
            <a:spcAft>
              <a:spcPct val="35000"/>
            </a:spcAft>
          </a:pPr>
          <a:endParaRPr lang="zh-TW" altLang="en-US" sz="1400" b="1" kern="1200" dirty="0"/>
        </a:p>
      </dsp:txBody>
      <dsp:txXfrm>
        <a:off x="1530025" y="2635916"/>
        <a:ext cx="1065071" cy="7531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just" defTabSz="1066800">
            <a:lnSpc>
              <a:spcPct val="90000"/>
            </a:lnSpc>
            <a:spcBef>
              <a:spcPct val="0"/>
            </a:spcBef>
            <a:spcAft>
              <a:spcPct val="35000"/>
            </a:spcAft>
          </a:pPr>
          <a:r>
            <a:rPr lang="zh-TW" altLang="en-US" sz="2400" b="1" i="0" kern="1200" dirty="0" smtClean="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i="0" kern="1200" dirty="0" smtClean="0"/>
            <a:t> 大數據：大量數據收集、整理及分析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kern="1200" dirty="0" smtClean="0"/>
            <a:t>雲端運算基礎建設：將不同位置的計算資源透過互網網整合起來</a:t>
          </a:r>
          <a:endParaRPr lang="zh-TW" altLang="en-US" sz="2400" b="1" kern="1200" dirty="0"/>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4/7/2021</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a:t>
            </a:fld>
            <a:endParaRPr kumimoji="1" lang="zh-TW" altLang="en-US" dirty="0"/>
          </a:p>
        </p:txBody>
      </p:sp>
    </p:spTree>
    <p:extLst>
      <p:ext uri="{BB962C8B-B14F-4D97-AF65-F5344CB8AC3E}">
        <p14:creationId xmlns:p14="http://schemas.microsoft.com/office/powerpoint/2010/main" val="3339444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35</a:t>
            </a:fld>
            <a:endParaRPr kumimoji="1" lang="zh-TW" altLang="en-US" dirty="0"/>
          </a:p>
        </p:txBody>
      </p:sp>
    </p:spTree>
    <p:extLst>
      <p:ext uri="{BB962C8B-B14F-4D97-AF65-F5344CB8AC3E}">
        <p14:creationId xmlns:p14="http://schemas.microsoft.com/office/powerpoint/2010/main" val="897360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37</a:t>
            </a:fld>
            <a:endParaRPr lang="zh-TW" altLang="en-US"/>
          </a:p>
        </p:txBody>
      </p:sp>
    </p:spTree>
    <p:extLst>
      <p:ext uri="{BB962C8B-B14F-4D97-AF65-F5344CB8AC3E}">
        <p14:creationId xmlns:p14="http://schemas.microsoft.com/office/powerpoint/2010/main" val="2677769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40</a:t>
            </a:fld>
            <a:endParaRPr lang="zh-TW" altLang="en-US"/>
          </a:p>
        </p:txBody>
      </p:sp>
    </p:spTree>
    <p:extLst>
      <p:ext uri="{BB962C8B-B14F-4D97-AF65-F5344CB8AC3E}">
        <p14:creationId xmlns:p14="http://schemas.microsoft.com/office/powerpoint/2010/main" val="707794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41</a:t>
            </a:fld>
            <a:endParaRPr lang="zh-TW" altLang="en-US"/>
          </a:p>
        </p:txBody>
      </p:sp>
    </p:spTree>
    <p:extLst>
      <p:ext uri="{BB962C8B-B14F-4D97-AF65-F5344CB8AC3E}">
        <p14:creationId xmlns:p14="http://schemas.microsoft.com/office/powerpoint/2010/main" val="1151100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43</a:t>
            </a:fld>
            <a:endParaRPr lang="zh-TW" altLang="en-US"/>
          </a:p>
        </p:txBody>
      </p:sp>
    </p:spTree>
    <p:extLst>
      <p:ext uri="{BB962C8B-B14F-4D97-AF65-F5344CB8AC3E}">
        <p14:creationId xmlns:p14="http://schemas.microsoft.com/office/powerpoint/2010/main" val="573078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44</a:t>
            </a:fld>
            <a:endParaRPr lang="zh-TW" altLang="en-US"/>
          </a:p>
        </p:txBody>
      </p:sp>
    </p:spTree>
    <p:extLst>
      <p:ext uri="{BB962C8B-B14F-4D97-AF65-F5344CB8AC3E}">
        <p14:creationId xmlns:p14="http://schemas.microsoft.com/office/powerpoint/2010/main" val="2555967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45</a:t>
            </a:fld>
            <a:endParaRPr lang="zh-TW" altLang="en-US"/>
          </a:p>
        </p:txBody>
      </p:sp>
    </p:spTree>
    <p:extLst>
      <p:ext uri="{BB962C8B-B14F-4D97-AF65-F5344CB8AC3E}">
        <p14:creationId xmlns:p14="http://schemas.microsoft.com/office/powerpoint/2010/main" val="3591511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46</a:t>
            </a:fld>
            <a:endParaRPr lang="zh-TW" altLang="en-US"/>
          </a:p>
        </p:txBody>
      </p:sp>
    </p:spTree>
    <p:extLst>
      <p:ext uri="{BB962C8B-B14F-4D97-AF65-F5344CB8AC3E}">
        <p14:creationId xmlns:p14="http://schemas.microsoft.com/office/powerpoint/2010/main" val="681891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48</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2150363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49</a:t>
            </a:fld>
            <a:endParaRPr lang="zh-TW" altLang="en-US"/>
          </a:p>
        </p:txBody>
      </p:sp>
    </p:spTree>
    <p:extLst>
      <p:ext uri="{BB962C8B-B14F-4D97-AF65-F5344CB8AC3E}">
        <p14:creationId xmlns:p14="http://schemas.microsoft.com/office/powerpoint/2010/main" val="3379730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50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55</a:t>
            </a:fld>
            <a:endParaRPr kumimoji="1" lang="zh-TW" altLang="en-US"/>
          </a:p>
        </p:txBody>
      </p:sp>
    </p:spTree>
    <p:extLst>
      <p:ext uri="{BB962C8B-B14F-4D97-AF65-F5344CB8AC3E}">
        <p14:creationId xmlns:p14="http://schemas.microsoft.com/office/powerpoint/2010/main" val="3521681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57</a:t>
            </a:fld>
            <a:endParaRPr lang="zh-TW" altLang="en-US"/>
          </a:p>
        </p:txBody>
      </p:sp>
    </p:spTree>
    <p:extLst>
      <p:ext uri="{BB962C8B-B14F-4D97-AF65-F5344CB8AC3E}">
        <p14:creationId xmlns:p14="http://schemas.microsoft.com/office/powerpoint/2010/main" val="314185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64</a:t>
            </a:fld>
            <a:endParaRPr lang="zh-TW" altLang="en-US"/>
          </a:p>
        </p:txBody>
      </p:sp>
    </p:spTree>
    <p:extLst>
      <p:ext uri="{BB962C8B-B14F-4D97-AF65-F5344CB8AC3E}">
        <p14:creationId xmlns:p14="http://schemas.microsoft.com/office/powerpoint/2010/main" val="2764037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67</a:t>
            </a:fld>
            <a:endParaRPr lang="zh-TW" altLang="en-US"/>
          </a:p>
        </p:txBody>
      </p:sp>
    </p:spTree>
    <p:extLst>
      <p:ext uri="{BB962C8B-B14F-4D97-AF65-F5344CB8AC3E}">
        <p14:creationId xmlns:p14="http://schemas.microsoft.com/office/powerpoint/2010/main" val="3074679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68</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0615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8334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70</a:t>
            </a:fld>
            <a:endParaRPr lang="zh-TW" altLang="en-US"/>
          </a:p>
        </p:txBody>
      </p:sp>
    </p:spTree>
    <p:extLst>
      <p:ext uri="{BB962C8B-B14F-4D97-AF65-F5344CB8AC3E}">
        <p14:creationId xmlns:p14="http://schemas.microsoft.com/office/powerpoint/2010/main" val="3493793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9</a:t>
            </a:fld>
            <a:endParaRPr lang="en-US" altLang="zh-TW"/>
          </a:p>
        </p:txBody>
      </p:sp>
    </p:spTree>
    <p:extLst>
      <p:ext uri="{BB962C8B-B14F-4D97-AF65-F5344CB8AC3E}">
        <p14:creationId xmlns:p14="http://schemas.microsoft.com/office/powerpoint/2010/main" val="2771744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作者將商業模式創新定義為</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一個企業如何創造</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傳遞</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獲取價值的手段或方法</a:t>
            </a:r>
            <a:r>
              <a:rPr lang="en-US" altLang="zh-TW" sz="1200" kern="1200" dirty="0" smtClean="0">
                <a:solidFill>
                  <a:schemeClr val="tx1"/>
                </a:solidFill>
                <a:effectLst/>
                <a:latin typeface="+mn-lt"/>
                <a:ea typeface="+mn-ea"/>
                <a:cs typeface="新細明體" charset="-120"/>
              </a:rPr>
              <a:t>=&gt;</a:t>
            </a:r>
            <a:r>
              <a:rPr lang="zh-TW" altLang="en-US" sz="1200" kern="1200" dirty="0" smtClean="0">
                <a:solidFill>
                  <a:schemeClr val="tx1"/>
                </a:solidFill>
                <a:effectLst/>
                <a:latin typeface="+mn-lt"/>
                <a:ea typeface="+mn-ea"/>
                <a:cs typeface="新細明體" charset="-120"/>
              </a:rPr>
              <a:t>將這個概念用商業模式圖的方式呈現出來</a:t>
            </a:r>
            <a:endParaRPr lang="en-US" altLang="zh-TW" sz="1200" kern="1200" dirty="0" smtClean="0">
              <a:solidFill>
                <a:schemeClr val="tx1"/>
              </a:solidFill>
              <a:effectLst/>
              <a:latin typeface="+mn-lt"/>
              <a:ea typeface="+mn-ea"/>
              <a:cs typeface="新細明體" charset="-12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他將商業模式分成九大區塊</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這九大區塊具體的展示了企業創造營收的邏輯</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而這九大區塊共涵蓋了四個 主要的商業領域</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分別是客戶</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提供價值</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基礎建設及金融</a:t>
            </a:r>
            <a:r>
              <a:rPr lang="en-US" altLang="zh-TW" sz="1200" kern="1200" dirty="0" smtClean="0">
                <a:solidFill>
                  <a:schemeClr val="tx1"/>
                </a:solidFill>
                <a:effectLst/>
                <a:latin typeface="+mn-lt"/>
                <a:ea typeface="+mn-ea"/>
                <a:cs typeface="新細明體" charset="-120"/>
              </a:rPr>
              <a:t>,</a:t>
            </a:r>
            <a:r>
              <a:rPr lang="zh-TW" altLang="en-US" dirty="0" smtClean="0"/>
              <a:t>以幫助企業對商業模式做全面性的分析</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本研究會利用這個工具描繪出個案現有的商業模式</a:t>
            </a:r>
            <a:r>
              <a:rPr lang="en-US" altLang="zh-TW" dirty="0" smtClean="0"/>
              <a:t>,</a:t>
            </a:r>
            <a:r>
              <a:rPr lang="zh-TW" altLang="en-US" dirty="0" smtClean="0"/>
              <a:t>作為商業模式創新的基礎</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10</a:t>
            </a:fld>
            <a:endParaRPr lang="en-US" altLang="zh-TW"/>
          </a:p>
        </p:txBody>
      </p:sp>
    </p:spTree>
    <p:extLst>
      <p:ext uri="{BB962C8B-B14F-4D97-AF65-F5344CB8AC3E}">
        <p14:creationId xmlns:p14="http://schemas.microsoft.com/office/powerpoint/2010/main" val="312219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它是一個評估商業模式創新的價值及可行性的驗證工具，用區塊圖型的概念，</a:t>
            </a:r>
            <a:endParaRPr lang="en-US" altLang="zh-TW" dirty="0" smtClean="0"/>
          </a:p>
          <a:p>
            <a:r>
              <a:rPr lang="zh-TW" altLang="en-US" dirty="0" smtClean="0"/>
              <a:t>以創新為中心分為四個象限，價值、價格、收入及成本，而每一項又會再分成三個細項來進行探討。</a:t>
            </a:r>
            <a:endParaRPr lang="en-US" altLang="zh-TW" dirty="0" smtClean="0"/>
          </a:p>
          <a:p>
            <a:endParaRPr lang="en-US" altLang="zh-TW" dirty="0" smtClean="0"/>
          </a:p>
          <a:p>
            <a:r>
              <a:rPr lang="zh-TW" altLang="en-US" dirty="0" smtClean="0"/>
              <a:t>以圖形來看，分為左右兩邊的話，左半部是客戶端的部分，</a:t>
            </a:r>
            <a:endParaRPr lang="en-US" altLang="zh-TW" dirty="0" smtClean="0"/>
          </a:p>
          <a:p>
            <a:r>
              <a:rPr lang="zh-TW" altLang="en-US" dirty="0" smtClean="0"/>
              <a:t>左邊是代表客戶所得到的好處以及客戶所付出的代價，右邊是企業所得到的好處及企業所付出的代價，</a:t>
            </a:r>
            <a:endParaRPr lang="en-US" altLang="zh-TW" dirty="0" smtClean="0"/>
          </a:p>
          <a:p>
            <a:r>
              <a:rPr lang="zh-TW" altLang="en-US" dirty="0" smtClean="0"/>
              <a:t>以上下來看的話，上半部為價值創造的部分，下半部為效率提升的部分。</a:t>
            </a:r>
            <a:endParaRPr lang="en-US" altLang="zh-TW" dirty="0" smtClean="0"/>
          </a:p>
          <a:p>
            <a:endParaRPr lang="en-US" altLang="zh-TW" dirty="0" smtClean="0"/>
          </a:p>
          <a:p>
            <a:r>
              <a:rPr lang="zh-TW" altLang="en-US" dirty="0" smtClean="0"/>
              <a:t>本研究以</a:t>
            </a:r>
            <a:r>
              <a:rPr lang="en-US" altLang="zh-TW" dirty="0" smtClean="0"/>
              <a:t>VPRC</a:t>
            </a:r>
            <a:r>
              <a:rPr lang="zh-TW" altLang="en-US" dirty="0" smtClean="0"/>
              <a:t>模型作為分析我們所設計的商業模式創新在經濟價值上，對於企業和客戶是否有確切的提升作用。</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12</a:t>
            </a:fld>
            <a:endParaRPr lang="en-US" altLang="zh-TW"/>
          </a:p>
        </p:txBody>
      </p:sp>
    </p:spTree>
    <p:extLst>
      <p:ext uri="{BB962C8B-B14F-4D97-AF65-F5344CB8AC3E}">
        <p14:creationId xmlns:p14="http://schemas.microsoft.com/office/powerpoint/2010/main" val="2648689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buFont typeface="Arial" panose="020B0604020202020204" pitchFamily="34" charset="0"/>
              <a:buChar char="•"/>
            </a:pPr>
            <a:r>
              <a:rPr lang="zh-TW" altLang="zh-TW" sz="1200" dirty="0" smtClean="0">
                <a:solidFill>
                  <a:srgbClr val="002060"/>
                </a:solidFill>
              </a:rPr>
              <a:t>思考智能櫃為何出現，針對智能櫃的出現作價值擷取。</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善用資訊科技力量蒐集有價值的巨量資料來支撐及提供精準性服務。</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在成本與使用中取得平衡，讓營運模式直接走向藍海。</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13</a:t>
            </a:fld>
            <a:endParaRPr lang="en-US" altLang="zh-TW"/>
          </a:p>
        </p:txBody>
      </p:sp>
    </p:spTree>
    <p:extLst>
      <p:ext uri="{BB962C8B-B14F-4D97-AF65-F5344CB8AC3E}">
        <p14:creationId xmlns:p14="http://schemas.microsoft.com/office/powerpoint/2010/main" val="462939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14</a:t>
            </a:fld>
            <a:endParaRPr lang="en-US"/>
          </a:p>
        </p:txBody>
      </p:sp>
    </p:spTree>
    <p:extLst>
      <p:ext uri="{BB962C8B-B14F-4D97-AF65-F5344CB8AC3E}">
        <p14:creationId xmlns:p14="http://schemas.microsoft.com/office/powerpoint/2010/main" val="1656754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20</a:t>
            </a:fld>
            <a:endParaRPr lang="en-US"/>
          </a:p>
        </p:txBody>
      </p:sp>
    </p:spTree>
    <p:extLst>
      <p:ext uri="{BB962C8B-B14F-4D97-AF65-F5344CB8AC3E}">
        <p14:creationId xmlns:p14="http://schemas.microsoft.com/office/powerpoint/2010/main" val="1542811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D8CF790-8157-400C-B396-8912B5EB42FF}" type="slidenum">
              <a:rPr lang="zh-TW" altLang="en-US" smtClean="0"/>
              <a:t>29</a:t>
            </a:fld>
            <a:endParaRPr lang="zh-TW" altLang="en-US"/>
          </a:p>
        </p:txBody>
      </p:sp>
    </p:spTree>
    <p:extLst>
      <p:ext uri="{BB962C8B-B14F-4D97-AF65-F5344CB8AC3E}">
        <p14:creationId xmlns:p14="http://schemas.microsoft.com/office/powerpoint/2010/main" val="30553863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4/7/2021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4/7/2021</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07/04/2021</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4/7/2021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4/7/2021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4/7/2021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07/04/2021</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4/7/2021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4/7/2021</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4/7/2021</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4/7/2021</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4/7/2021</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4/7/2021</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4/7/2021</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4/7/2021</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Layout" Target="../diagrams/layout4.xml"/><Relationship Id="rId7" Type="http://schemas.openxmlformats.org/officeDocument/2006/relationships/image" Target="../media/image39.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42.jpeg"/><Relationship Id="rId4" Type="http://schemas.openxmlformats.org/officeDocument/2006/relationships/diagramQuickStyle" Target="../diagrams/quickStyle4.xml"/><Relationship Id="rId9"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52.jpeg"/><Relationship Id="rId17" Type="http://schemas.openxmlformats.org/officeDocument/2006/relationships/image" Target="../media/image57.png"/><Relationship Id="rId2" Type="http://schemas.openxmlformats.org/officeDocument/2006/relationships/notesSlide" Target="../notesSlides/notesSlide18.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51.png"/><Relationship Id="rId5" Type="http://schemas.openxmlformats.org/officeDocument/2006/relationships/diagramQuickStyle" Target="../diagrams/quickStyle5.xml"/><Relationship Id="rId15" Type="http://schemas.openxmlformats.org/officeDocument/2006/relationships/image" Target="../media/image55.png"/><Relationship Id="rId10" Type="http://schemas.openxmlformats.org/officeDocument/2006/relationships/image" Target="../media/image50.jpeg"/><Relationship Id="rId19" Type="http://schemas.openxmlformats.org/officeDocument/2006/relationships/image" Target="../media/image59.png"/><Relationship Id="rId4" Type="http://schemas.openxmlformats.org/officeDocument/2006/relationships/diagramLayout" Target="../diagrams/layout5.xml"/><Relationship Id="rId9" Type="http://schemas.openxmlformats.org/officeDocument/2006/relationships/image" Target="../media/image49.png"/><Relationship Id="rId14" Type="http://schemas.openxmlformats.org/officeDocument/2006/relationships/image" Target="../media/image54.png"/></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diagramLayout" Target="../diagrams/layout6.xml"/><Relationship Id="rId7" Type="http://schemas.openxmlformats.org/officeDocument/2006/relationships/image" Target="../media/image63.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66.png"/><Relationship Id="rId4" Type="http://schemas.openxmlformats.org/officeDocument/2006/relationships/diagramQuickStyle" Target="../diagrams/quickStyle6.xml"/><Relationship Id="rId9" Type="http://schemas.openxmlformats.org/officeDocument/2006/relationships/image" Target="../media/image65.png"/></Relationships>
</file>

<file path=ppt/slides/_rels/slide5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68.png"/><Relationship Id="rId7" Type="http://schemas.openxmlformats.org/officeDocument/2006/relationships/diagramQuickStyle" Target="../diagrams/quickStyle8.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microsoft.com/office/2007/relationships/hdphoto" Target="../media/hdphoto1.wdp"/><Relationship Id="rId5" Type="http://schemas.openxmlformats.org/officeDocument/2006/relationships/diagramData" Target="../diagrams/data8.xml"/><Relationship Id="rId10" Type="http://schemas.openxmlformats.org/officeDocument/2006/relationships/image" Target="../media/image70.png"/><Relationship Id="rId4" Type="http://schemas.openxmlformats.org/officeDocument/2006/relationships/image" Target="../media/image69.png"/><Relationship Id="rId9" Type="http://schemas.microsoft.com/office/2007/relationships/diagramDrawing" Target="../diagrams/drawing8.xml"/></Relationships>
</file>

<file path=ppt/slides/_rels/slide5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gif"/><Relationship Id="rId2" Type="http://schemas.openxmlformats.org/officeDocument/2006/relationships/image" Target="../media/image71.jp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jpe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jpeg"/></Relationships>
</file>

<file path=ppt/slides/_rels/slide5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diagramLayout" Target="../diagrams/layout9.xml"/><Relationship Id="rId7" Type="http://schemas.openxmlformats.org/officeDocument/2006/relationships/image" Target="../media/image80.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83.png"/><Relationship Id="rId4" Type="http://schemas.openxmlformats.org/officeDocument/2006/relationships/diagramQuickStyle" Target="../diagrams/quickStyle9.xml"/><Relationship Id="rId9" Type="http://schemas.openxmlformats.org/officeDocument/2006/relationships/image" Target="../media/image82.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92.jpeg"/><Relationship Id="rId3" Type="http://schemas.openxmlformats.org/officeDocument/2006/relationships/image" Target="../media/image85.png"/><Relationship Id="rId7" Type="http://schemas.openxmlformats.org/officeDocument/2006/relationships/image" Target="../media/image80.jpg"/><Relationship Id="rId12" Type="http://schemas.openxmlformats.org/officeDocument/2006/relationships/image" Target="../media/image91.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8.jpeg"/><Relationship Id="rId11" Type="http://schemas.openxmlformats.org/officeDocument/2006/relationships/image" Target="../media/image90.png"/><Relationship Id="rId5" Type="http://schemas.openxmlformats.org/officeDocument/2006/relationships/image" Target="../media/image87.png"/><Relationship Id="rId10" Type="http://schemas.openxmlformats.org/officeDocument/2006/relationships/image" Target="../media/image89.png"/><Relationship Id="rId4" Type="http://schemas.openxmlformats.org/officeDocument/2006/relationships/image" Target="../media/image86.jpg"/><Relationship Id="rId9" Type="http://schemas.openxmlformats.org/officeDocument/2006/relationships/image" Target="../media/image82.png"/><Relationship Id="rId14" Type="http://schemas.openxmlformats.org/officeDocument/2006/relationships/image" Target="../media/image93.jpeg"/></Relationships>
</file>

<file path=ppt/slides/_rels/slide61.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62.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image" Target="../media/image95.jp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94.png"/><Relationship Id="rId16" Type="http://schemas.openxmlformats.org/officeDocument/2006/relationships/image" Target="../media/image107.jpeg"/><Relationship Id="rId1" Type="http://schemas.openxmlformats.org/officeDocument/2006/relationships/slideLayout" Target="../slideLayouts/slideLayout2.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6.jpeg"/><Relationship Id="rId10" Type="http://schemas.openxmlformats.org/officeDocument/2006/relationships/image" Target="../media/image101.png"/><Relationship Id="rId4" Type="http://schemas.openxmlformats.org/officeDocument/2006/relationships/image" Target="../media/image68.png"/><Relationship Id="rId9" Type="http://schemas.openxmlformats.org/officeDocument/2006/relationships/image" Target="../media/image100.png"/><Relationship Id="rId14" Type="http://schemas.openxmlformats.org/officeDocument/2006/relationships/image" Target="../media/image105.png"/></Relationships>
</file>

<file path=ppt/slides/_rels/slide63.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jpeg"/><Relationship Id="rId7" Type="http://schemas.openxmlformats.org/officeDocument/2006/relationships/image" Target="../media/image113.png"/><Relationship Id="rId2" Type="http://schemas.openxmlformats.org/officeDocument/2006/relationships/image" Target="../media/image108.jpeg"/><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jp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16.png"/><Relationship Id="rId7" Type="http://schemas.openxmlformats.org/officeDocument/2006/relationships/image" Target="../media/image120.png"/><Relationship Id="rId12" Type="http://schemas.openxmlformats.org/officeDocument/2006/relationships/image" Target="../media/image124.png"/><Relationship Id="rId2" Type="http://schemas.openxmlformats.org/officeDocument/2006/relationships/image" Target="../media/image115.png"/><Relationship Id="rId1" Type="http://schemas.openxmlformats.org/officeDocument/2006/relationships/slideLayout" Target="../slideLayouts/slideLayout2.xml"/><Relationship Id="rId6" Type="http://schemas.openxmlformats.org/officeDocument/2006/relationships/image" Target="../media/image119.png"/><Relationship Id="rId11" Type="http://schemas.openxmlformats.org/officeDocument/2006/relationships/image" Target="../media/image123.png"/><Relationship Id="rId5" Type="http://schemas.openxmlformats.org/officeDocument/2006/relationships/image" Target="../media/image118.jpeg"/><Relationship Id="rId10" Type="http://schemas.openxmlformats.org/officeDocument/2006/relationships/image" Target="../media/image122.png"/><Relationship Id="rId4" Type="http://schemas.openxmlformats.org/officeDocument/2006/relationships/image" Target="../media/image117.png"/><Relationship Id="rId9" Type="http://schemas.openxmlformats.org/officeDocument/2006/relationships/image" Target="../media/image121.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6.gif"/><Relationship Id="rId7" Type="http://schemas.openxmlformats.org/officeDocument/2006/relationships/image" Target="../media/image127.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79.png"/><Relationship Id="rId4" Type="http://schemas.openxmlformats.org/officeDocument/2006/relationships/image" Target="../media/image7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smtClean="0"/>
              <a:t>數位經濟</a:t>
            </a:r>
            <a:r>
              <a:rPr lang="en-US" altLang="zh-TW" dirty="0" smtClean="0"/>
              <a:t>:</a:t>
            </a:r>
            <a:r>
              <a:rPr lang="zh-TW" altLang="en-US" dirty="0" smtClean="0"/>
              <a:t>創新與</a:t>
            </a:r>
            <a:r>
              <a:rPr lang="zh-TW" altLang="en-US" dirty="0"/>
              <a:t>競爭模式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smtClean="0"/>
              <a:t>李永銘 博士</a:t>
            </a:r>
            <a:endParaRPr lang="en-US" altLang="zh-TW" sz="3600" dirty="0" smtClean="0"/>
          </a:p>
          <a:p>
            <a:endParaRPr lang="en-US" altLang="zh-TW" sz="3600" dirty="0" smtClean="0"/>
          </a:p>
          <a:p>
            <a:r>
              <a:rPr lang="zh-TW" altLang="en-US" sz="2800" smtClean="0"/>
              <a:t>國立</a:t>
            </a:r>
            <a:r>
              <a:rPr lang="zh-TW" altLang="en-US" sz="2800"/>
              <a:t>陽明</a:t>
            </a:r>
            <a:r>
              <a:rPr lang="zh-TW" altLang="en-US" sz="2800" smtClean="0"/>
              <a:t>交通</a:t>
            </a:r>
            <a:r>
              <a:rPr lang="zh-TW" altLang="en-US" sz="2800" dirty="0" smtClean="0"/>
              <a:t>大學資訊管理</a:t>
            </a:r>
            <a:r>
              <a:rPr lang="zh-TW" altLang="en-US" sz="2800" smtClean="0"/>
              <a:t>研究所 特聘教授</a:t>
            </a:r>
            <a:endParaRPr lang="en-US" sz="2800" dirty="0"/>
          </a:p>
        </p:txBody>
      </p:sp>
    </p:spTree>
    <p:extLst>
      <p:ext uri="{BB962C8B-B14F-4D97-AF65-F5344CB8AC3E}">
        <p14:creationId xmlns:p14="http://schemas.microsoft.com/office/powerpoint/2010/main" val="3610935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r>
            <a:b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b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10</a:t>
            </a:fld>
            <a:endParaRPr lang="en-US" altLang="zh-TW"/>
          </a:p>
        </p:txBody>
      </p:sp>
      <p:pic>
        <p:nvPicPr>
          <p:cNvPr id="7" name="內容版面配置區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3512" y="1340768"/>
            <a:ext cx="8756526" cy="4824536"/>
          </a:xfrm>
        </p:spPr>
      </p:pic>
      <p:sp>
        <p:nvSpPr>
          <p:cNvPr id="3" name="文字方塊 2"/>
          <p:cNvSpPr txBox="1"/>
          <p:nvPr/>
        </p:nvSpPr>
        <p:spPr>
          <a:xfrm>
            <a:off x="6081775" y="5949281"/>
            <a:ext cx="4608512" cy="584775"/>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Business Model</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Generation</a:t>
            </a:r>
          </a:p>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作者：</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Alexander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Osterwalder,Yves</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57674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smtClean="0"/>
              <a:t>模型 </a:t>
            </a:r>
            <a:r>
              <a:rPr lang="zh-TW" altLang="en-US" sz="3600" dirty="0">
                <a:latin typeface="Times New Roman" panose="02020603050405020304" pitchFamily="18" charset="0"/>
                <a:cs typeface="Times New Roman" panose="02020603050405020304" pitchFamily="18" charset="0"/>
              </a:rPr>
              <a:t>（李永銘，</a:t>
            </a:r>
            <a:r>
              <a:rPr lang="en-US" altLang="zh-TW" sz="3600" dirty="0">
                <a:latin typeface="Times New Roman" panose="02020603050405020304" pitchFamily="18" charset="0"/>
                <a:cs typeface="Times New Roman" panose="02020603050405020304" pitchFamily="18" charset="0"/>
              </a:rPr>
              <a:t>2011</a:t>
            </a:r>
            <a:r>
              <a:rPr lang="zh-TW" altLang="en-US" sz="3600" dirty="0">
                <a:latin typeface="Times New Roman" panose="02020603050405020304" pitchFamily="18" charset="0"/>
                <a:cs typeface="Times New Roman" panose="02020603050405020304" pitchFamily="18" charset="0"/>
              </a:rPr>
              <a:t>）</a:t>
            </a:r>
            <a:endParaRPr lang="zh-TW" altLang="en-US" sz="36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098" y="1408671"/>
            <a:ext cx="7744583" cy="48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Tree>
    <p:extLst>
      <p:ext uri="{BB962C8B-B14F-4D97-AF65-F5344CB8AC3E}">
        <p14:creationId xmlns:p14="http://schemas.microsoft.com/office/powerpoint/2010/main" val="1284693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7930" y="438036"/>
            <a:ext cx="11569148" cy="1066800"/>
          </a:xfrm>
        </p:spPr>
        <p:txBody>
          <a:bodyPr>
            <a:noAutofit/>
          </a:bodyPr>
          <a:lstStyle/>
          <a:p>
            <a:r>
              <a:rPr lang="zh-TW" altLang="en-US" sz="3600" dirty="0" smtClean="0">
                <a:latin typeface="Times New Roman" panose="02020603050405020304" pitchFamily="18" charset="0"/>
                <a:cs typeface="Times New Roman" panose="02020603050405020304" pitchFamily="18" charset="0"/>
              </a:rPr>
              <a:t>創新經濟學－ </a:t>
            </a:r>
            <a:r>
              <a:rPr lang="en-US" altLang="zh-TW" sz="3600" dirty="0">
                <a:latin typeface="Times New Roman" panose="02020603050405020304" pitchFamily="18" charset="0"/>
                <a:cs typeface="Times New Roman" panose="02020603050405020304" pitchFamily="18" charset="0"/>
              </a:rPr>
              <a:t>VPRC </a:t>
            </a:r>
            <a:r>
              <a:rPr lang="en-US" altLang="zh-TW" sz="3600" dirty="0" smtClean="0">
                <a:latin typeface="Times New Roman" panose="02020603050405020304" pitchFamily="18" charset="0"/>
                <a:cs typeface="Times New Roman" panose="02020603050405020304" pitchFamily="18" charset="0"/>
              </a:rPr>
              <a:t>Model</a:t>
            </a:r>
            <a:endParaRPr lang="zh-TW" altLang="en-US" sz="36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12</a:t>
            </a:fld>
            <a:endParaRPr lang="en-US" altLang="zh-TW"/>
          </a:p>
        </p:txBody>
      </p:sp>
      <p:sp>
        <p:nvSpPr>
          <p:cNvPr id="6" name="文字方塊 5"/>
          <p:cNvSpPr txBox="1"/>
          <p:nvPr/>
        </p:nvSpPr>
        <p:spPr>
          <a:xfrm>
            <a:off x="7056961" y="6165304"/>
            <a:ext cx="3407728" cy="369332"/>
          </a:xfrm>
          <a:prstGeom prst="rect">
            <a:avLst/>
          </a:prstGeom>
          <a:noFill/>
        </p:spPr>
        <p:txBody>
          <a:bodyPr wrap="non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p:cNvSpPr/>
          <p:nvPr/>
        </p:nvSpPr>
        <p:spPr>
          <a:xfrm>
            <a:off x="417224" y="1394641"/>
            <a:ext cx="11125199" cy="707886"/>
          </a:xfrm>
          <a:prstGeom prst="rect">
            <a:avLst/>
          </a:prstGeom>
        </p:spPr>
        <p:txBody>
          <a:bodyPr wrap="square">
            <a:spAutoFit/>
          </a:bodyPr>
          <a:lstStyle/>
          <a:p>
            <a:pPr lvl="1"/>
            <a:r>
              <a:rPr lang="en-US" sz="2000" dirty="0" smtClean="0">
                <a:latin typeface="微軟正黑體" pitchFamily="34" charset="-120"/>
                <a:ea typeface="微軟正黑體" pitchFamily="34" charset="-120"/>
              </a:rPr>
              <a:t>VPRC</a:t>
            </a:r>
            <a:r>
              <a:rPr lang="zh-TW" altLang="en-US" sz="2000" dirty="0" smtClean="0">
                <a:latin typeface="微軟正黑體" pitchFamily="34" charset="-120"/>
                <a:ea typeface="微軟正黑體" pitchFamily="34" charset="-120"/>
              </a:rPr>
              <a:t>創新策略模型，用來</a:t>
            </a:r>
            <a:r>
              <a:rPr lang="zh-TW" altLang="en-US" sz="2000" dirty="0">
                <a:latin typeface="微軟正黑體" pitchFamily="34" charset="-120"/>
                <a:ea typeface="微軟正黑體" pitchFamily="34" charset="-120"/>
              </a:rPr>
              <a:t>分析一項</a:t>
            </a:r>
            <a:r>
              <a:rPr lang="zh-TW" altLang="en-US" sz="2000" b="1" u="sng" dirty="0">
                <a:latin typeface="微軟正黑體" pitchFamily="34" charset="-120"/>
                <a:ea typeface="微軟正黑體" pitchFamily="34" charset="-120"/>
              </a:rPr>
              <a:t>創新</a:t>
            </a:r>
            <a:r>
              <a:rPr lang="zh-TW" altLang="en-US" sz="2000" dirty="0">
                <a:latin typeface="微軟正黑體" pitchFamily="34" charset="-120"/>
                <a:ea typeface="微軟正黑體" pitchFamily="34" charset="-120"/>
              </a:rPr>
              <a:t>產品或服務的成功可能性</a:t>
            </a:r>
            <a:r>
              <a:rPr lang="zh-TW" altLang="en-US" sz="2000" dirty="0" smtClean="0">
                <a:latin typeface="微軟正黑體" pitchFamily="34" charset="-120"/>
                <a:ea typeface="微軟正黑體" pitchFamily="34" charset="-120"/>
              </a:rPr>
              <a:t>，</a:t>
            </a:r>
            <a:r>
              <a:rPr lang="zh-TW" altLang="en-US" sz="2000" b="1" u="sng" dirty="0" smtClean="0">
                <a:latin typeface="微軟正黑體" pitchFamily="34" charset="-120"/>
                <a:ea typeface="微軟正黑體" pitchFamily="34" charset="-120"/>
              </a:rPr>
              <a:t>評量</a:t>
            </a:r>
            <a:r>
              <a:rPr lang="zh-TW" altLang="en-US" sz="2000" dirty="0" smtClean="0">
                <a:latin typeface="微軟正黑體" pitchFamily="34" charset="-120"/>
                <a:ea typeface="微軟正黑體" pitchFamily="34" charset="-120"/>
              </a:rPr>
              <a:t>創新改變，</a:t>
            </a:r>
            <a:r>
              <a:rPr lang="zh-TW" altLang="en-US" sz="2000" dirty="0">
                <a:latin typeface="微軟正黑體" pitchFamily="34" charset="-120"/>
                <a:ea typeface="微軟正黑體" pitchFamily="34" charset="-120"/>
              </a:rPr>
              <a:t>對消費者與生產者</a:t>
            </a:r>
            <a:r>
              <a:rPr lang="zh-TW" altLang="en-US" sz="2000" dirty="0" smtClean="0">
                <a:latin typeface="微軟正黑體" pitchFamily="34" charset="-120"/>
                <a:ea typeface="微軟正黑體" pitchFamily="34" charset="-120"/>
              </a:rPr>
              <a:t>在</a:t>
            </a:r>
            <a:r>
              <a:rPr lang="zh-TW" altLang="en-US" sz="2000" b="1" u="sng" dirty="0" smtClean="0">
                <a:latin typeface="微軟正黑體" pitchFamily="34" charset="-120"/>
                <a:ea typeface="微軟正黑體" pitchFamily="34" charset="-120"/>
              </a:rPr>
              <a:t>價值創新</a:t>
            </a:r>
            <a:r>
              <a:rPr lang="zh-TW" altLang="en-US" sz="2000" dirty="0" smtClean="0">
                <a:latin typeface="微軟正黑體" pitchFamily="34" charset="-120"/>
                <a:ea typeface="微軟正黑體" pitchFamily="34" charset="-120"/>
              </a:rPr>
              <a:t>與</a:t>
            </a:r>
            <a:r>
              <a:rPr lang="zh-TW" altLang="en-US" sz="2000" b="1" u="sng" dirty="0" smtClean="0">
                <a:latin typeface="微軟正黑體" pitchFamily="34" charset="-120"/>
                <a:ea typeface="微軟正黑體" pitchFamily="34" charset="-120"/>
              </a:rPr>
              <a:t>效率提升</a:t>
            </a:r>
            <a:r>
              <a:rPr lang="zh-TW" altLang="en-US" sz="2000" dirty="0" smtClean="0">
                <a:latin typeface="微軟正黑體" pitchFamily="34" charset="-120"/>
                <a:ea typeface="微軟正黑體" pitchFamily="34" charset="-120"/>
              </a:rPr>
              <a:t>的影響。</a:t>
            </a:r>
            <a:endParaRPr lang="zh-TW" altLang="en-US" sz="2000" b="1" dirty="0">
              <a:latin typeface="微軟正黑體" pitchFamily="34" charset="-120"/>
              <a:ea typeface="微軟正黑體" pitchFamily="34" charset="-120"/>
            </a:endParaRPr>
          </a:p>
        </p:txBody>
      </p:sp>
      <p:pic>
        <p:nvPicPr>
          <p:cNvPr id="7" name="圖片 6"/>
          <p:cNvPicPr>
            <a:picLocks noChangeAspect="1"/>
          </p:cNvPicPr>
          <p:nvPr/>
        </p:nvPicPr>
        <p:blipFill>
          <a:blip r:embed="rId3"/>
          <a:stretch>
            <a:fillRect/>
          </a:stretch>
        </p:blipFill>
        <p:spPr>
          <a:xfrm>
            <a:off x="2372587" y="2102527"/>
            <a:ext cx="6996699" cy="3930349"/>
          </a:xfrm>
          <a:prstGeom prst="rect">
            <a:avLst/>
          </a:prstGeom>
        </p:spPr>
      </p:pic>
    </p:spTree>
    <p:extLst>
      <p:ext uri="{BB962C8B-B14F-4D97-AF65-F5344CB8AC3E}">
        <p14:creationId xmlns:p14="http://schemas.microsoft.com/office/powerpoint/2010/main" val="14699320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VPRC </a:t>
            </a:r>
            <a:r>
              <a:rPr lang="zh-TW" altLang="en-US" dirty="0" smtClean="0">
                <a:latin typeface="Times New Roman" panose="02020603050405020304" pitchFamily="18" charset="0"/>
                <a:cs typeface="Times New Roman" panose="02020603050405020304" pitchFamily="18" charset="0"/>
              </a:rPr>
              <a:t>創新經濟循環</a:t>
            </a:r>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13</a:t>
            </a:fld>
            <a:endParaRPr lang="en-US" altLang="zh-TW"/>
          </a:p>
        </p:txBody>
      </p:sp>
      <p:sp>
        <p:nvSpPr>
          <p:cNvPr id="3" name="矩形 2"/>
          <p:cNvSpPr/>
          <p:nvPr/>
        </p:nvSpPr>
        <p:spPr>
          <a:xfrm>
            <a:off x="7194970" y="6235540"/>
            <a:ext cx="3407728"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p:cNvPicPr>
            <a:picLocks noChangeAspect="1"/>
          </p:cNvPicPr>
          <p:nvPr/>
        </p:nvPicPr>
        <p:blipFill>
          <a:blip r:embed="rId3"/>
          <a:stretch>
            <a:fillRect/>
          </a:stretch>
        </p:blipFill>
        <p:spPr>
          <a:xfrm>
            <a:off x="1683354" y="1451113"/>
            <a:ext cx="8157818" cy="4522050"/>
          </a:xfrm>
          <a:prstGeom prst="rect">
            <a:avLst/>
          </a:prstGeom>
        </p:spPr>
      </p:pic>
      <p:sp>
        <p:nvSpPr>
          <p:cNvPr id="5" name="圓角矩形 4"/>
          <p:cNvSpPr/>
          <p:nvPr/>
        </p:nvSpPr>
        <p:spPr>
          <a:xfrm>
            <a:off x="8610600" y="4349750"/>
            <a:ext cx="654050" cy="177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圓角矩形 6"/>
          <p:cNvSpPr/>
          <p:nvPr/>
        </p:nvSpPr>
        <p:spPr>
          <a:xfrm>
            <a:off x="8731250" y="4699000"/>
            <a:ext cx="698500" cy="177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矩形 8"/>
          <p:cNvSpPr/>
          <p:nvPr/>
        </p:nvSpPr>
        <p:spPr>
          <a:xfrm>
            <a:off x="8851900" y="5073650"/>
            <a:ext cx="806450" cy="19685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8488003" y="4306370"/>
            <a:ext cx="821661" cy="307777"/>
          </a:xfrm>
          <a:prstGeom prst="rect">
            <a:avLst/>
          </a:prstGeom>
          <a:noFill/>
        </p:spPr>
        <p:txBody>
          <a:bodyPr wrap="square" rtlCol="0">
            <a:spAutoFit/>
          </a:bodyPr>
          <a:lstStyle/>
          <a:p>
            <a:r>
              <a:rPr lang="en-US" altLang="zh-TW" sz="1400" b="1" dirty="0" smtClean="0">
                <a:latin typeface="Times New Roman" panose="02020603050405020304" pitchFamily="18" charset="0"/>
                <a:cs typeface="Times New Roman" panose="02020603050405020304" pitchFamily="18" charset="0"/>
              </a:rPr>
              <a:t>Reliable</a:t>
            </a:r>
            <a:endParaRPr lang="zh-TW" altLang="en-US" sz="1400" b="1" dirty="0">
              <a:latin typeface="Times New Roman" panose="02020603050405020304" pitchFamily="18" charset="0"/>
              <a:cs typeface="Times New Roman" panose="02020603050405020304" pitchFamily="18" charset="0"/>
            </a:endParaRPr>
          </a:p>
        </p:txBody>
      </p:sp>
      <p:sp>
        <p:nvSpPr>
          <p:cNvPr id="11" name="文字方塊 10"/>
          <p:cNvSpPr txBox="1"/>
          <p:nvPr/>
        </p:nvSpPr>
        <p:spPr>
          <a:xfrm>
            <a:off x="8669669" y="4657527"/>
            <a:ext cx="887081" cy="307777"/>
          </a:xfrm>
          <a:prstGeom prst="rect">
            <a:avLst/>
          </a:prstGeom>
          <a:noFill/>
        </p:spPr>
        <p:txBody>
          <a:bodyPr wrap="square" rtlCol="0">
            <a:spAutoFit/>
          </a:bodyPr>
          <a:lstStyle/>
          <a:p>
            <a:r>
              <a:rPr lang="en-US" altLang="zh-TW" sz="1400" b="1" dirty="0" smtClean="0">
                <a:latin typeface="Times New Roman" panose="02020603050405020304" pitchFamily="18" charset="0"/>
                <a:cs typeface="Times New Roman" panose="02020603050405020304" pitchFamily="18" charset="0"/>
              </a:rPr>
              <a:t>Superior</a:t>
            </a:r>
            <a:endParaRPr lang="zh-TW" altLang="en-US" sz="1400" b="1" dirty="0">
              <a:latin typeface="Times New Roman" panose="02020603050405020304" pitchFamily="18" charset="0"/>
              <a:cs typeface="Times New Roman" panose="02020603050405020304" pitchFamily="18" charset="0"/>
            </a:endParaRPr>
          </a:p>
        </p:txBody>
      </p:sp>
      <p:sp>
        <p:nvSpPr>
          <p:cNvPr id="12" name="文字方塊 11"/>
          <p:cNvSpPr txBox="1"/>
          <p:nvPr/>
        </p:nvSpPr>
        <p:spPr>
          <a:xfrm>
            <a:off x="8864600" y="5018186"/>
            <a:ext cx="976572" cy="307777"/>
          </a:xfrm>
          <a:prstGeom prst="rect">
            <a:avLst/>
          </a:prstGeom>
          <a:noFill/>
        </p:spPr>
        <p:txBody>
          <a:bodyPr wrap="square" rtlCol="0">
            <a:spAutoFit/>
          </a:bodyPr>
          <a:lstStyle/>
          <a:p>
            <a:r>
              <a:rPr lang="en-US" altLang="zh-TW" sz="1400" b="1" dirty="0" smtClean="0">
                <a:latin typeface="Times New Roman" panose="02020603050405020304" pitchFamily="18" charset="0"/>
                <a:cs typeface="Times New Roman" panose="02020603050405020304" pitchFamily="18" charset="0"/>
              </a:rPr>
              <a:t>Reachable</a:t>
            </a:r>
            <a:endParaRPr lang="zh-TW" alt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72249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dirty="0"/>
          </a:p>
        </p:txBody>
      </p:sp>
      <p:sp>
        <p:nvSpPr>
          <p:cNvPr id="12" name="內容版面配置區 11"/>
          <p:cNvSpPr>
            <a:spLocks noGrp="1"/>
          </p:cNvSpPr>
          <p:nvPr>
            <p:ph idx="1"/>
          </p:nvPr>
        </p:nvSpPr>
        <p:spPr/>
        <p:txBody>
          <a:bodyPr/>
          <a:lstStyle/>
          <a:p>
            <a:endParaRPr lang="en-US" dirty="0"/>
          </a:p>
        </p:txBody>
      </p:sp>
      <p:pic>
        <p:nvPicPr>
          <p:cNvPr id="3" name="圖片 2"/>
          <p:cNvPicPr>
            <a:picLocks noChangeAspect="1"/>
          </p:cNvPicPr>
          <p:nvPr/>
        </p:nvPicPr>
        <p:blipFill>
          <a:blip r:embed="rId3"/>
          <a:stretch>
            <a:fillRect/>
          </a:stretch>
        </p:blipFill>
        <p:spPr>
          <a:xfrm>
            <a:off x="2611870" y="1092439"/>
            <a:ext cx="6320095" cy="4796726"/>
          </a:xfrm>
          <a:prstGeom prst="rect">
            <a:avLst/>
          </a:prstGeom>
        </p:spPr>
      </p:pic>
    </p:spTree>
    <p:extLst>
      <p:ext uri="{BB962C8B-B14F-4D97-AF65-F5344CB8AC3E}">
        <p14:creationId xmlns:p14="http://schemas.microsoft.com/office/powerpoint/2010/main" val="11386892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a:p>
        </p:txBody>
      </p:sp>
      <p:sp>
        <p:nvSpPr>
          <p:cNvPr id="3" name="內容版面配置區 2"/>
          <p:cNvSpPr>
            <a:spLocks noGrp="1"/>
          </p:cNvSpPr>
          <p:nvPr>
            <p:ph idx="1"/>
          </p:nvPr>
        </p:nvSpPr>
        <p:spPr/>
        <p:txBody>
          <a:bodyPr/>
          <a:lstStyle/>
          <a:p>
            <a:endParaRPr lang="en-US"/>
          </a:p>
        </p:txBody>
      </p:sp>
      <p:pic>
        <p:nvPicPr>
          <p:cNvPr id="4" name="圖片 3"/>
          <p:cNvPicPr>
            <a:picLocks noChangeAspect="1"/>
          </p:cNvPicPr>
          <p:nvPr/>
        </p:nvPicPr>
        <p:blipFill>
          <a:blip r:embed="rId2"/>
          <a:stretch>
            <a:fillRect/>
          </a:stretch>
        </p:blipFill>
        <p:spPr>
          <a:xfrm>
            <a:off x="2636915" y="1325217"/>
            <a:ext cx="6288424" cy="4746451"/>
          </a:xfrm>
          <a:prstGeom prst="rect">
            <a:avLst/>
          </a:prstGeom>
        </p:spPr>
      </p:pic>
    </p:spTree>
    <p:extLst>
      <p:ext uri="{BB962C8B-B14F-4D97-AF65-F5344CB8AC3E}">
        <p14:creationId xmlns:p14="http://schemas.microsoft.com/office/powerpoint/2010/main" val="9473623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t>創新思維</a:t>
            </a:r>
            <a:endParaRPr lang="en-US" sz="4000" dirty="0"/>
          </a:p>
        </p:txBody>
      </p:sp>
      <p:sp>
        <p:nvSpPr>
          <p:cNvPr id="3" name="內容版面配置區 2"/>
          <p:cNvSpPr>
            <a:spLocks noGrp="1"/>
          </p:cNvSpPr>
          <p:nvPr>
            <p:ph idx="1"/>
          </p:nvPr>
        </p:nvSpPr>
        <p:spPr/>
        <p:txBody>
          <a:bodyPr/>
          <a:lstStyle/>
          <a:p>
            <a:endParaRPr lang="en-US" dirty="0"/>
          </a:p>
        </p:txBody>
      </p:sp>
      <p:pic>
        <p:nvPicPr>
          <p:cNvPr id="2050" name="Picture 2" descr="未提供相片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736" y="2087378"/>
            <a:ext cx="7913577" cy="3841383"/>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4061594" y="623315"/>
            <a:ext cx="5810864" cy="954107"/>
          </a:xfrm>
          <a:prstGeom prst="rect">
            <a:avLst/>
          </a:prstGeom>
        </p:spPr>
        <p:txBody>
          <a:bodyPr wrap="square">
            <a:spAutoFit/>
          </a:bodyPr>
          <a:lstStyle/>
          <a:p>
            <a:r>
              <a:rPr lang="en-US" altLang="zh-TW" sz="2800" b="1" dirty="0">
                <a:solidFill>
                  <a:srgbClr val="7030A0"/>
                </a:solidFill>
              </a:rPr>
              <a:t>1.0 </a:t>
            </a:r>
            <a:r>
              <a:rPr lang="zh-TW" altLang="en-US" sz="2800" b="1" dirty="0">
                <a:solidFill>
                  <a:srgbClr val="7030A0"/>
                </a:solidFill>
              </a:rPr>
              <a:t>突破，</a:t>
            </a:r>
            <a:r>
              <a:rPr lang="zh-TW" altLang="en-US" sz="2800" b="1" dirty="0" smtClean="0">
                <a:solidFill>
                  <a:srgbClr val="7030A0"/>
                </a:solidFill>
              </a:rPr>
              <a:t>為</a:t>
            </a:r>
            <a:r>
              <a:rPr lang="zh-TW" altLang="en-US" sz="2800" b="1" dirty="0">
                <a:solidFill>
                  <a:srgbClr val="7030A0"/>
                </a:solidFill>
              </a:rPr>
              <a:t>上</a:t>
            </a:r>
            <a:r>
              <a:rPr lang="zh-TW" altLang="en-US" sz="2800" b="1" dirty="0" smtClean="0">
                <a:solidFill>
                  <a:srgbClr val="7030A0"/>
                </a:solidFill>
              </a:rPr>
              <a:t>級</a:t>
            </a:r>
            <a:r>
              <a:rPr lang="zh-TW" altLang="en-US" sz="2800" b="1" dirty="0">
                <a:solidFill>
                  <a:srgbClr val="7030A0"/>
                </a:solidFill>
              </a:rPr>
              <a:t>創新（無到有）</a:t>
            </a:r>
          </a:p>
          <a:p>
            <a:r>
              <a:rPr lang="en-US" altLang="zh-TW" sz="2800" b="1" dirty="0">
                <a:solidFill>
                  <a:srgbClr val="7030A0"/>
                </a:solidFill>
              </a:rPr>
              <a:t>2.0 </a:t>
            </a:r>
            <a:r>
              <a:rPr lang="zh-TW" altLang="en-US" sz="2800" b="1" dirty="0">
                <a:solidFill>
                  <a:srgbClr val="7030A0"/>
                </a:solidFill>
              </a:rPr>
              <a:t>卓越，</a:t>
            </a:r>
            <a:r>
              <a:rPr lang="zh-TW" altLang="en-US" sz="2800" b="1" dirty="0" smtClean="0">
                <a:solidFill>
                  <a:srgbClr val="7030A0"/>
                </a:solidFill>
              </a:rPr>
              <a:t>為一級</a:t>
            </a:r>
            <a:r>
              <a:rPr lang="zh-TW" altLang="en-US" sz="2800" b="1" dirty="0">
                <a:solidFill>
                  <a:srgbClr val="7030A0"/>
                </a:solidFill>
              </a:rPr>
              <a:t>創新（有到優</a:t>
            </a:r>
            <a:r>
              <a:rPr lang="zh-TW" altLang="en-US" sz="2800" b="1" dirty="0" smtClean="0">
                <a:solidFill>
                  <a:srgbClr val="7030A0"/>
                </a:solidFill>
              </a:rPr>
              <a:t>）</a:t>
            </a:r>
            <a:endParaRPr lang="zh-TW" altLang="en-US" sz="2800" b="1" dirty="0">
              <a:solidFill>
                <a:srgbClr val="7030A0"/>
              </a:solidFill>
            </a:endParaRPr>
          </a:p>
        </p:txBody>
      </p:sp>
      <p:sp>
        <p:nvSpPr>
          <p:cNvPr id="5" name="矩形 4"/>
          <p:cNvSpPr/>
          <p:nvPr/>
        </p:nvSpPr>
        <p:spPr>
          <a:xfrm>
            <a:off x="9766133" y="623315"/>
            <a:ext cx="1857068" cy="954107"/>
          </a:xfrm>
          <a:prstGeom prst="rect">
            <a:avLst/>
          </a:prstGeom>
        </p:spPr>
        <p:txBody>
          <a:bodyPr wrap="square">
            <a:spAutoFit/>
          </a:bodyPr>
          <a:lstStyle/>
          <a:p>
            <a:r>
              <a:rPr lang="en-US" altLang="zh-TW" sz="2800" b="1" dirty="0">
                <a:solidFill>
                  <a:srgbClr val="7030A0"/>
                </a:solidFill>
              </a:rPr>
              <a:t>0.5 </a:t>
            </a:r>
            <a:r>
              <a:rPr lang="zh-TW" altLang="en-US" sz="2800" b="1" dirty="0">
                <a:solidFill>
                  <a:srgbClr val="7030A0"/>
                </a:solidFill>
              </a:rPr>
              <a:t>半調 </a:t>
            </a:r>
          </a:p>
          <a:p>
            <a:r>
              <a:rPr lang="en-US" altLang="zh-TW" sz="2800" b="1" dirty="0">
                <a:solidFill>
                  <a:srgbClr val="7030A0"/>
                </a:solidFill>
              </a:rPr>
              <a:t>1.1 </a:t>
            </a:r>
            <a:r>
              <a:rPr lang="zh-TW" altLang="en-US" sz="2800" b="1" dirty="0">
                <a:solidFill>
                  <a:srgbClr val="7030A0"/>
                </a:solidFill>
              </a:rPr>
              <a:t>模仿</a:t>
            </a:r>
            <a:endParaRPr lang="en-US" sz="2800" b="1" dirty="0">
              <a:solidFill>
                <a:srgbClr val="7030A0"/>
              </a:solidFill>
            </a:endParaRPr>
          </a:p>
        </p:txBody>
      </p:sp>
    </p:spTree>
    <p:extLst>
      <p:ext uri="{BB962C8B-B14F-4D97-AF65-F5344CB8AC3E}">
        <p14:creationId xmlns:p14="http://schemas.microsoft.com/office/powerpoint/2010/main" val="754758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259" y="473280"/>
            <a:ext cx="10515600" cy="1325563"/>
          </a:xfrm>
        </p:spPr>
        <p:txBody>
          <a:bodyPr>
            <a:normAutofit/>
          </a:bodyPr>
          <a:lstStyle/>
          <a:p>
            <a:r>
              <a:rPr lang="zh-TW" altLang="en-US" sz="4000" dirty="0">
                <a:solidFill>
                  <a:srgbClr val="7030A0"/>
                </a:solidFill>
                <a:latin typeface="Times New Roman" panose="02020603050405020304" pitchFamily="18" charset="0"/>
                <a:cs typeface="Times New Roman" panose="02020603050405020304" pitchFamily="18" charset="0"/>
              </a:rPr>
              <a:t>創新能力－擴展習慣</a:t>
            </a:r>
            <a:r>
              <a:rPr lang="zh-TW" altLang="en-US" sz="4000" dirty="0" smtClean="0">
                <a:solidFill>
                  <a:srgbClr val="7030A0"/>
                </a:solidFill>
                <a:latin typeface="Times New Roman" panose="02020603050405020304" pitchFamily="18" charset="0"/>
                <a:cs typeface="Times New Roman" panose="02020603050405020304" pitchFamily="18" charset="0"/>
              </a:rPr>
              <a:t>領域</a:t>
            </a:r>
            <a:r>
              <a:rPr lang="zh-TW" altLang="en-US" sz="4000" dirty="0">
                <a:solidFill>
                  <a:srgbClr val="7030A0"/>
                </a:solidFill>
                <a:latin typeface="+mn-ea"/>
                <a:ea typeface="+mn-ea"/>
                <a:cs typeface="Times New Roman" panose="02020603050405020304" pitchFamily="18" charset="0"/>
              </a:rPr>
              <a:t>（</a:t>
            </a:r>
            <a:r>
              <a:rPr lang="zh-TW" altLang="en-US" sz="3600" dirty="0" smtClean="0">
                <a:solidFill>
                  <a:srgbClr val="7030A0"/>
                </a:solidFill>
                <a:latin typeface="+mn-ea"/>
                <a:ea typeface="+mn-ea"/>
                <a:cs typeface="Times New Roman" panose="02020603050405020304" pitchFamily="18" charset="0"/>
              </a:rPr>
              <a:t>游伯龍教授</a:t>
            </a:r>
            <a:r>
              <a:rPr lang="zh-TW" altLang="en-US" sz="4000" dirty="0" smtClean="0">
                <a:solidFill>
                  <a:srgbClr val="7030A0"/>
                </a:solidFill>
                <a:latin typeface="+mn-ea"/>
                <a:ea typeface="+mn-ea"/>
                <a:cs typeface="Times New Roman" panose="02020603050405020304" pitchFamily="18" charset="0"/>
              </a:rPr>
              <a:t>）</a:t>
            </a:r>
            <a:endParaRPr lang="en-US" sz="4000" dirty="0">
              <a:solidFill>
                <a:srgbClr val="7030A0"/>
              </a:solidFill>
              <a:latin typeface="+mn-ea"/>
              <a:ea typeface="+mn-ea"/>
            </a:endParaRPr>
          </a:p>
        </p:txBody>
      </p:sp>
      <p:sp>
        <p:nvSpPr>
          <p:cNvPr id="3" name="內容版面配置區 2"/>
          <p:cNvSpPr>
            <a:spLocks noGrp="1"/>
          </p:cNvSpPr>
          <p:nvPr>
            <p:ph idx="1"/>
          </p:nvPr>
        </p:nvSpPr>
        <p:spPr>
          <a:xfrm>
            <a:off x="93407" y="2087089"/>
            <a:ext cx="10515600" cy="4351338"/>
          </a:xfrm>
        </p:spPr>
        <p:txBody>
          <a:bodyPr/>
          <a:lstStyle/>
          <a:p>
            <a:pPr marL="0" indent="0">
              <a:buNone/>
            </a:pPr>
            <a:r>
              <a:rPr lang="zh-TW" altLang="en-US" b="1" dirty="0">
                <a:solidFill>
                  <a:srgbClr val="7030A0"/>
                </a:solidFill>
              </a:rPr>
              <a:t>六</a:t>
            </a:r>
            <a:r>
              <a:rPr lang="zh-TW" altLang="en-US" b="1" dirty="0" smtClean="0">
                <a:solidFill>
                  <a:srgbClr val="7030A0"/>
                </a:solidFill>
              </a:rPr>
              <a:t>祖惠能</a:t>
            </a:r>
            <a:r>
              <a:rPr lang="en-US" altLang="zh-TW" b="1" dirty="0" smtClean="0">
                <a:solidFill>
                  <a:srgbClr val="7030A0"/>
                </a:solidFill>
              </a:rPr>
              <a:t>: </a:t>
            </a:r>
            <a:r>
              <a:rPr lang="zh-TW" altLang="en-US" b="1" dirty="0" smtClean="0">
                <a:solidFill>
                  <a:srgbClr val="7030A0"/>
                </a:solidFill>
              </a:rPr>
              <a:t>「</a:t>
            </a:r>
            <a:r>
              <a:rPr lang="zh-TW" altLang="en-US" b="1" dirty="0">
                <a:solidFill>
                  <a:srgbClr val="7030A0"/>
                </a:solidFill>
              </a:rPr>
              <a:t>日如智，</a:t>
            </a:r>
            <a:r>
              <a:rPr lang="en-US" altLang="zh-TW" b="1" dirty="0">
                <a:solidFill>
                  <a:srgbClr val="7030A0"/>
                </a:solidFill>
              </a:rPr>
              <a:t> </a:t>
            </a:r>
            <a:r>
              <a:rPr lang="zh-TW" altLang="en-US" b="1" dirty="0">
                <a:solidFill>
                  <a:srgbClr val="7030A0"/>
                </a:solidFill>
              </a:rPr>
              <a:t>月如慧 」</a:t>
            </a:r>
            <a:endParaRPr lang="en-US" altLang="zh-TW" b="1" dirty="0" smtClean="0">
              <a:solidFill>
                <a:srgbClr val="7030A0"/>
              </a:solidFill>
            </a:endParaRPr>
          </a:p>
          <a:p>
            <a:pPr marL="0" indent="0">
              <a:buNone/>
            </a:pPr>
            <a:endParaRPr lang="en-US" altLang="zh-TW" dirty="0"/>
          </a:p>
        </p:txBody>
      </p:sp>
      <p:pic>
        <p:nvPicPr>
          <p:cNvPr id="8" name="圖片 7"/>
          <p:cNvPicPr>
            <a:picLocks noChangeAspect="1"/>
          </p:cNvPicPr>
          <p:nvPr/>
        </p:nvPicPr>
        <p:blipFill rotWithShape="1">
          <a:blip r:embed="rId2"/>
          <a:srcRect l="-608" t="17887" r="273" b="10994"/>
          <a:stretch/>
        </p:blipFill>
        <p:spPr>
          <a:xfrm>
            <a:off x="5086814" y="1421134"/>
            <a:ext cx="4848157" cy="4861349"/>
          </a:xfrm>
          <a:prstGeom prst="rect">
            <a:avLst/>
          </a:prstGeom>
        </p:spPr>
      </p:pic>
    </p:spTree>
    <p:extLst>
      <p:ext uri="{BB962C8B-B14F-4D97-AF65-F5344CB8AC3E}">
        <p14:creationId xmlns:p14="http://schemas.microsoft.com/office/powerpoint/2010/main" val="1451484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939" y="1087368"/>
            <a:ext cx="10515600" cy="1325563"/>
          </a:xfrm>
        </p:spPr>
        <p:txBody>
          <a:bodyPr>
            <a:normAutofit fontScale="90000"/>
          </a:bodyPr>
          <a:lstStyle/>
          <a:p>
            <a:r>
              <a:rPr lang="zh-TW" altLang="en-US" sz="4000" b="1" dirty="0" smtClean="0"/>
              <a:t>創新</a:t>
            </a:r>
            <a:r>
              <a:rPr lang="zh-TW" altLang="en-US" sz="3100" dirty="0" smtClean="0"/>
              <a:t>不只是</a:t>
            </a:r>
            <a:r>
              <a:rPr lang="zh-TW" altLang="en-US" sz="3100" dirty="0">
                <a:solidFill>
                  <a:srgbClr val="FF0000"/>
                </a:solidFill>
              </a:rPr>
              <a:t>提出創意</a:t>
            </a:r>
            <a:r>
              <a:rPr lang="zh-TW" altLang="en-US" sz="3100" dirty="0"/>
              <a:t>，真正創新妙策在於能</a:t>
            </a:r>
            <a:r>
              <a:rPr lang="zh-TW" altLang="en-US" sz="3100" dirty="0">
                <a:solidFill>
                  <a:srgbClr val="FF0000"/>
                </a:solidFill>
              </a:rPr>
              <a:t>落實創意</a:t>
            </a:r>
            <a:r>
              <a:rPr lang="zh-TW" altLang="en-US" sz="3100" dirty="0"/>
              <a:t>，有效增強能力、整合資源，解除相關族群的痛苦與煩惱，創造價值、分享價值。</a:t>
            </a:r>
            <a:r>
              <a:rPr lang="zh-TW" altLang="en-US" sz="3600" dirty="0"/>
              <a:t/>
            </a:r>
            <a:br>
              <a:rPr lang="zh-TW" altLang="en-US" sz="3600" dirty="0"/>
            </a:br>
            <a:r>
              <a:rPr lang="en-US" dirty="0"/>
              <a:t/>
            </a:r>
            <a:br>
              <a:rPr lang="en-US" dirty="0"/>
            </a:b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82748896"/>
              </p:ext>
            </p:extLst>
          </p:nvPr>
        </p:nvGraphicFramePr>
        <p:xfrm>
          <a:off x="2027583" y="189837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83702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競爭模式</a:t>
            </a:r>
            <a:endParaRPr lang="en-US" altLang="zh-TW" dirty="0"/>
          </a:p>
        </p:txBody>
      </p:sp>
      <p:sp>
        <p:nvSpPr>
          <p:cNvPr id="4" name="文字版面配置區 3"/>
          <p:cNvSpPr>
            <a:spLocks noGrp="1"/>
          </p:cNvSpPr>
          <p:nvPr>
            <p:ph type="body" idx="1"/>
          </p:nvPr>
        </p:nvSpPr>
        <p:spPr/>
        <p:txBody>
          <a:bodyPr/>
          <a:lstStyle/>
          <a:p>
            <a:endParaRPr lang="en-US"/>
          </a:p>
        </p:txBody>
      </p:sp>
    </p:spTree>
    <p:extLst>
      <p:ext uri="{BB962C8B-B14F-4D97-AF65-F5344CB8AC3E}">
        <p14:creationId xmlns:p14="http://schemas.microsoft.com/office/powerpoint/2010/main" val="2033008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數位經濟之創新與競爭</a:t>
            </a:r>
            <a:endParaRPr lang="en-US" dirty="0"/>
          </a:p>
        </p:txBody>
      </p:sp>
      <p:sp>
        <p:nvSpPr>
          <p:cNvPr id="3" name="內容版面配置區 2"/>
          <p:cNvSpPr>
            <a:spLocks noGrp="1"/>
          </p:cNvSpPr>
          <p:nvPr>
            <p:ph idx="1"/>
          </p:nvPr>
        </p:nvSpPr>
        <p:spPr/>
        <p:txBody>
          <a:bodyPr/>
          <a:lstStyle/>
          <a:p>
            <a:pPr marL="0" indent="0">
              <a:buNone/>
            </a:pPr>
            <a:r>
              <a:rPr lang="en-US" altLang="zh-TW" dirty="0" smtClean="0"/>
              <a:t>A1 </a:t>
            </a:r>
            <a:r>
              <a:rPr lang="zh-TW" altLang="en-US" dirty="0" smtClean="0"/>
              <a:t>創新理論模型</a:t>
            </a:r>
            <a:endParaRPr lang="en-US" altLang="zh-TW" dirty="0" smtClean="0"/>
          </a:p>
          <a:p>
            <a:pPr marL="0" indent="0">
              <a:buNone/>
            </a:pPr>
            <a:r>
              <a:rPr lang="en-US" altLang="zh-TW" dirty="0" smtClean="0"/>
              <a:t>A</a:t>
            </a:r>
            <a:r>
              <a:rPr lang="en-US" altLang="zh-TW" dirty="0"/>
              <a:t>2</a:t>
            </a:r>
            <a:r>
              <a:rPr lang="en-US" altLang="zh-TW" dirty="0" smtClean="0"/>
              <a:t> </a:t>
            </a:r>
            <a:r>
              <a:rPr lang="zh-TW" altLang="en-US" dirty="0"/>
              <a:t>競爭理論</a:t>
            </a:r>
            <a:r>
              <a:rPr lang="zh-TW" altLang="en-US" dirty="0" smtClean="0"/>
              <a:t>模型</a:t>
            </a:r>
            <a:endParaRPr lang="en-US" altLang="zh-TW" dirty="0" smtClean="0"/>
          </a:p>
          <a:p>
            <a:pPr marL="0" indent="0">
              <a:buNone/>
            </a:pPr>
            <a:r>
              <a:rPr lang="en-US" altLang="zh-TW" dirty="0" smtClean="0"/>
              <a:t>B</a:t>
            </a:r>
            <a:r>
              <a:rPr lang="en-US" altLang="zh-TW" dirty="0"/>
              <a:t>1</a:t>
            </a:r>
            <a:r>
              <a:rPr lang="en-US" altLang="zh-TW" dirty="0" smtClean="0"/>
              <a:t> </a:t>
            </a:r>
            <a:r>
              <a:rPr lang="zh-TW" altLang="en-US" dirty="0" smtClean="0"/>
              <a:t>數位經濟模式</a:t>
            </a:r>
            <a:r>
              <a:rPr lang="en-US" altLang="zh-TW" dirty="0" smtClean="0"/>
              <a:t>(</a:t>
            </a:r>
            <a:r>
              <a:rPr lang="zh-TW" altLang="en-US" dirty="0" smtClean="0"/>
              <a:t>一</a:t>
            </a:r>
            <a:r>
              <a:rPr lang="en-US" altLang="zh-TW" dirty="0" smtClean="0"/>
              <a:t>): </a:t>
            </a:r>
            <a:r>
              <a:rPr lang="zh-TW" altLang="en-US" dirty="0" smtClean="0"/>
              <a:t>共享經濟</a:t>
            </a:r>
            <a:endParaRPr lang="en-US" altLang="zh-TW" dirty="0" smtClean="0"/>
          </a:p>
          <a:p>
            <a:pPr marL="0" indent="0">
              <a:buNone/>
            </a:pPr>
            <a:r>
              <a:rPr lang="en-US" altLang="zh-TW" dirty="0" smtClean="0"/>
              <a:t>B2</a:t>
            </a:r>
            <a:r>
              <a:rPr lang="zh-TW" altLang="en-US" dirty="0" smtClean="0"/>
              <a:t>數位經濟模式</a:t>
            </a:r>
            <a:r>
              <a:rPr lang="en-US" altLang="zh-TW" dirty="0" smtClean="0"/>
              <a:t>(</a:t>
            </a:r>
            <a:r>
              <a:rPr lang="zh-TW" altLang="en-US" dirty="0"/>
              <a:t>二</a:t>
            </a:r>
            <a:r>
              <a:rPr lang="en-US" altLang="zh-TW" dirty="0" smtClean="0"/>
              <a:t>): </a:t>
            </a:r>
            <a:r>
              <a:rPr lang="zh-TW" altLang="en-US" dirty="0" smtClean="0"/>
              <a:t>數位金融</a:t>
            </a:r>
            <a:endParaRPr lang="en-US" altLang="zh-TW" dirty="0" smtClean="0"/>
          </a:p>
          <a:p>
            <a:pPr marL="514350" indent="-514350">
              <a:buFont typeface="+mj-lt"/>
              <a:buAutoNum type="arabicPeriod"/>
            </a:pPr>
            <a:endParaRPr lang="en-US" altLang="zh-TW" dirty="0" smtClean="0"/>
          </a:p>
          <a:p>
            <a:pPr marL="514350" indent="-514350">
              <a:buFont typeface="+mj-lt"/>
              <a:buAutoNum type="arabicPeriod"/>
            </a:pPr>
            <a:endParaRPr lang="en-US" altLang="zh-TW" dirty="0" smtClean="0"/>
          </a:p>
          <a:p>
            <a:endParaRPr lang="en-US" dirty="0" smtClean="0"/>
          </a:p>
          <a:p>
            <a:endParaRPr lang="en-US" dirty="0"/>
          </a:p>
        </p:txBody>
      </p:sp>
    </p:spTree>
    <p:extLst>
      <p:ext uri="{BB962C8B-B14F-4D97-AF65-F5344CB8AC3E}">
        <p14:creationId xmlns:p14="http://schemas.microsoft.com/office/powerpoint/2010/main" val="42063704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1"/>
          <p:cNvGrpSpPr/>
          <p:nvPr/>
        </p:nvGrpSpPr>
        <p:grpSpPr>
          <a:xfrm>
            <a:off x="271934" y="1430187"/>
            <a:ext cx="4784033" cy="740598"/>
            <a:chOff x="2739259" y="1502944"/>
            <a:chExt cx="6129484" cy="648092"/>
          </a:xfrm>
        </p:grpSpPr>
        <p:sp>
          <p:nvSpPr>
            <p:cNvPr id="37" name="矩形 36"/>
            <p:cNvSpPr/>
            <p:nvPr/>
          </p:nvSpPr>
          <p:spPr>
            <a:xfrm>
              <a:off x="3507791" y="1502944"/>
              <a:ext cx="4469418"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icrosoft YaHei" panose="020B0503020204020204" pitchFamily="34" charset="-122"/>
                <a:ea typeface="Microsoft YaHei" panose="020B0503020204020204" pitchFamily="34" charset="-122"/>
              </a:endParaRPr>
            </a:p>
          </p:txBody>
        </p:sp>
        <p:sp>
          <p:nvSpPr>
            <p:cNvPr id="38" name="稻壳儿小白白(http://dwz.cn/Wu2UP)"/>
            <p:cNvSpPr txBox="1">
              <a:spLocks noChangeArrowheads="1"/>
            </p:cNvSpPr>
            <p:nvPr/>
          </p:nvSpPr>
          <p:spPr bwMode="auto">
            <a:xfrm>
              <a:off x="2739259" y="1611546"/>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spcBef>
                  <a:spcPct val="20000"/>
                </a:spcBef>
              </a:pPr>
              <a:r>
                <a:rPr lang="zh-TW" altLang="en-US" sz="2400" dirty="0">
                  <a:solidFill>
                    <a:schemeClr val="bg1"/>
                  </a:solidFill>
                  <a:latin typeface="+mn-ea"/>
                  <a:ea typeface="+mn-ea"/>
                  <a:sym typeface="Arial" panose="020B0604020202020204" pitchFamily="34" charset="0"/>
                </a:rPr>
                <a:t>產業界</a:t>
              </a:r>
              <a:endParaRPr lang="en-US" altLang="zh-TW" sz="2400" dirty="0">
                <a:solidFill>
                  <a:schemeClr val="bg1"/>
                </a:solidFill>
                <a:latin typeface="+mn-ea"/>
                <a:ea typeface="+mn-ea"/>
                <a:sym typeface="Arial" panose="020B0604020202020204" pitchFamily="34" charset="0"/>
              </a:endParaRPr>
            </a:p>
          </p:txBody>
        </p:sp>
      </p:grpSp>
      <p:sp>
        <p:nvSpPr>
          <p:cNvPr id="39" name="稻壳儿小白白(http://dwz.cn/Wu2UP)"/>
          <p:cNvSpPr txBox="1">
            <a:spLocks noChangeArrowheads="1"/>
          </p:cNvSpPr>
          <p:nvPr/>
        </p:nvSpPr>
        <p:spPr bwMode="auto">
          <a:xfrm>
            <a:off x="1083579" y="2283141"/>
            <a:ext cx="685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smtClean="0">
                <a:solidFill>
                  <a:schemeClr val="tx1">
                    <a:lumMod val="65000"/>
                    <a:lumOff val="35000"/>
                  </a:schemeClr>
                </a:solidFill>
                <a:latin typeface="+mn-ea"/>
                <a:ea typeface="+mn-ea"/>
                <a:sym typeface="Arial" panose="020B0604020202020204" pitchFamily="34" charset="0"/>
              </a:rPr>
              <a:t> 同業之間</a:t>
            </a:r>
            <a:r>
              <a:rPr lang="zh-TW" altLang="en-US" sz="2400" dirty="0">
                <a:solidFill>
                  <a:schemeClr val="tx1">
                    <a:lumMod val="65000"/>
                    <a:lumOff val="35000"/>
                  </a:schemeClr>
                </a:solidFill>
                <a:latin typeface="+mn-ea"/>
                <a:ea typeface="+mn-ea"/>
                <a:sym typeface="Arial" panose="020B0604020202020204" pitchFamily="34" charset="0"/>
              </a:rPr>
              <a:t>彼此是</a:t>
            </a:r>
            <a:r>
              <a:rPr lang="zh-TW" altLang="en-US" sz="2400" b="1" dirty="0">
                <a:solidFill>
                  <a:schemeClr val="accent2">
                    <a:lumMod val="50000"/>
                  </a:schemeClr>
                </a:solidFill>
                <a:latin typeface="+mn-ea"/>
                <a:ea typeface="+mn-ea"/>
                <a:sym typeface="Arial" panose="020B0604020202020204" pitchFamily="34" charset="0"/>
              </a:rPr>
              <a:t>競爭衝突</a:t>
            </a:r>
            <a:r>
              <a:rPr lang="zh-TW" altLang="en-US" sz="2400" dirty="0">
                <a:solidFill>
                  <a:schemeClr val="tx1">
                    <a:lumMod val="65000"/>
                    <a:lumOff val="35000"/>
                  </a:schemeClr>
                </a:solidFill>
                <a:latin typeface="+mn-ea"/>
                <a:ea typeface="+mn-ea"/>
                <a:sym typeface="Arial" panose="020B0604020202020204" pitchFamily="34" charset="0"/>
              </a:rPr>
              <a:t>的關係</a:t>
            </a:r>
            <a:r>
              <a:rPr lang="en-US" altLang="zh-TW" sz="2400" dirty="0">
                <a:solidFill>
                  <a:schemeClr val="tx1">
                    <a:lumMod val="65000"/>
                    <a:lumOff val="35000"/>
                  </a:schemeClr>
                </a:solidFill>
                <a:latin typeface="+mn-ea"/>
                <a:ea typeface="+mn-ea"/>
                <a:sym typeface="Arial" panose="020B0604020202020204" pitchFamily="34" charset="0"/>
              </a:rPr>
              <a:t> </a:t>
            </a:r>
            <a:endParaRPr lang="zh-TW" altLang="en-US" sz="2400" dirty="0">
              <a:solidFill>
                <a:schemeClr val="tx1">
                  <a:lumMod val="65000"/>
                  <a:lumOff val="35000"/>
                </a:schemeClr>
              </a:solidFill>
              <a:latin typeface="+mn-ea"/>
              <a:ea typeface="+mn-ea"/>
              <a:sym typeface="Arial" panose="020B0604020202020204" pitchFamily="34" charset="0"/>
            </a:endParaRPr>
          </a:p>
        </p:txBody>
      </p:sp>
      <p:sp>
        <p:nvSpPr>
          <p:cNvPr id="40" name="稻壳儿小白白(http://dwz.cn/Wu2UP)"/>
          <p:cNvSpPr txBox="1">
            <a:spLocks noChangeArrowheads="1"/>
          </p:cNvSpPr>
          <p:nvPr/>
        </p:nvSpPr>
        <p:spPr bwMode="auto">
          <a:xfrm>
            <a:off x="1083578" y="2781510"/>
            <a:ext cx="8643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一同把餅做大，開發同業產品，開創市場，則是</a:t>
            </a:r>
            <a:r>
              <a:rPr lang="zh-TW" altLang="en-US" sz="2400" b="1" dirty="0">
                <a:solidFill>
                  <a:schemeClr val="accent2">
                    <a:lumMod val="50000"/>
                  </a:schemeClr>
                </a:solidFill>
                <a:latin typeface="+mn-ea"/>
                <a:ea typeface="+mn-ea"/>
                <a:sym typeface="Arial" panose="020B0604020202020204" pitchFamily="34" charset="0"/>
              </a:rPr>
              <a:t>合作關係</a:t>
            </a:r>
          </a:p>
        </p:txBody>
      </p:sp>
      <p:grpSp>
        <p:nvGrpSpPr>
          <p:cNvPr id="41" name="群組 1"/>
          <p:cNvGrpSpPr/>
          <p:nvPr/>
        </p:nvGrpSpPr>
        <p:grpSpPr>
          <a:xfrm>
            <a:off x="271934" y="3761567"/>
            <a:ext cx="4922917" cy="651756"/>
            <a:chOff x="1500811" y="1326280"/>
            <a:chExt cx="6129484" cy="649720"/>
          </a:xfrm>
        </p:grpSpPr>
        <p:sp>
          <p:nvSpPr>
            <p:cNvPr id="42" name="矩形 41"/>
            <p:cNvSpPr/>
            <p:nvPr/>
          </p:nvSpPr>
          <p:spPr>
            <a:xfrm>
              <a:off x="2242481" y="1326280"/>
              <a:ext cx="5214974"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n-ea"/>
              </a:endParaRPr>
            </a:p>
          </p:txBody>
        </p:sp>
        <p:sp>
          <p:nvSpPr>
            <p:cNvPr id="43" name="稻壳儿小白白(http://dwz.cn/Wu2UP)"/>
            <p:cNvSpPr txBox="1">
              <a:spLocks noChangeArrowheads="1"/>
            </p:cNvSpPr>
            <p:nvPr/>
          </p:nvSpPr>
          <p:spPr bwMode="auto">
            <a:xfrm>
              <a:off x="1500811" y="1483444"/>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a:spcBef>
                  <a:spcPct val="20000"/>
                </a:spcBef>
              </a:pPr>
              <a:r>
                <a:rPr lang="zh-TW" altLang="en-US" sz="2400" dirty="0">
                  <a:solidFill>
                    <a:schemeClr val="bg1"/>
                  </a:solidFill>
                  <a:latin typeface="+mn-ea"/>
                  <a:ea typeface="+mn-ea"/>
                  <a:sym typeface="Arial" panose="020B0604020202020204" pitchFamily="34" charset="0"/>
                </a:rPr>
                <a:t>以汽車業為例</a:t>
              </a:r>
            </a:p>
          </p:txBody>
        </p:sp>
      </p:grpSp>
      <p:sp>
        <p:nvSpPr>
          <p:cNvPr id="44" name="稻壳儿小白白(http://dwz.cn/Wu2UP)"/>
          <p:cNvSpPr txBox="1">
            <a:spLocks noChangeArrowheads="1"/>
          </p:cNvSpPr>
          <p:nvPr/>
        </p:nvSpPr>
        <p:spPr bwMode="auto">
          <a:xfrm>
            <a:off x="1083579" y="4455355"/>
            <a:ext cx="7560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汽車業常強調擁有汽車的方便性，告訴消費者</a:t>
            </a:r>
            <a:r>
              <a:rPr lang="zh-TW" altLang="en-US" sz="2400" dirty="0">
                <a:solidFill>
                  <a:schemeClr val="accent2">
                    <a:lumMod val="50000"/>
                  </a:schemeClr>
                </a:solidFill>
                <a:latin typeface="+mn-ea"/>
                <a:ea typeface="+mn-ea"/>
                <a:sym typeface="Arial" panose="020B0604020202020204" pitchFamily="34" charset="0"/>
              </a:rPr>
              <a:t>「你應該買車</a:t>
            </a:r>
            <a:r>
              <a:rPr lang="zh-TW" altLang="en-US" sz="2400" dirty="0" smtClean="0">
                <a:solidFill>
                  <a:schemeClr val="accent2">
                    <a:lumMod val="50000"/>
                  </a:schemeClr>
                </a:solidFill>
                <a:latin typeface="+mn-ea"/>
                <a:ea typeface="+mn-ea"/>
                <a:sym typeface="Arial" panose="020B0604020202020204" pitchFamily="34" charset="0"/>
              </a:rPr>
              <a:t>」</a:t>
            </a:r>
            <a:r>
              <a:rPr lang="en-US" altLang="zh-TW" sz="2400" dirty="0" smtClean="0">
                <a:solidFill>
                  <a:schemeClr val="tx1">
                    <a:lumMod val="65000"/>
                    <a:lumOff val="35000"/>
                  </a:schemeClr>
                </a:solidFill>
                <a:latin typeface="+mn-ea"/>
                <a:ea typeface="+mn-ea"/>
                <a:sym typeface="Arial" panose="020B0604020202020204" pitchFamily="34" charset="0"/>
              </a:rPr>
              <a:t>  </a:t>
            </a:r>
            <a:r>
              <a:rPr lang="zh-TW" altLang="en-US" sz="2400" dirty="0">
                <a:solidFill>
                  <a:schemeClr val="tx1">
                    <a:lumMod val="65000"/>
                    <a:lumOff val="35000"/>
                  </a:schemeClr>
                </a:solidFill>
                <a:latin typeface="+mn-ea"/>
                <a:ea typeface="+mn-ea"/>
                <a:sym typeface="Arial" panose="020B0604020202020204" pitchFamily="34" charset="0"/>
              </a:rPr>
              <a:t>即是</a:t>
            </a:r>
            <a:r>
              <a:rPr lang="zh-TW" altLang="en-US" sz="2400" dirty="0">
                <a:solidFill>
                  <a:schemeClr val="accent2">
                    <a:lumMod val="50000"/>
                  </a:schemeClr>
                </a:solidFill>
                <a:latin typeface="+mn-ea"/>
                <a:ea typeface="+mn-ea"/>
                <a:sym typeface="Arial" panose="020B0604020202020204" pitchFamily="34" charset="0"/>
              </a:rPr>
              <a:t>合作</a:t>
            </a:r>
            <a:r>
              <a:rPr lang="zh-TW" altLang="en-US" sz="2400" dirty="0">
                <a:solidFill>
                  <a:schemeClr val="tx1">
                    <a:lumMod val="65000"/>
                    <a:lumOff val="35000"/>
                  </a:schemeClr>
                </a:solidFill>
                <a:latin typeface="+mn-ea"/>
                <a:ea typeface="+mn-ea"/>
                <a:sym typeface="Arial" panose="020B0604020202020204" pitchFamily="34" charset="0"/>
              </a:rPr>
              <a:t>將汽車業的量做大</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5" name="稻壳儿小白白(http://dwz.cn/Wu2UP)"/>
          <p:cNvSpPr txBox="1">
            <a:spLocks noChangeArrowheads="1"/>
          </p:cNvSpPr>
          <p:nvPr/>
        </p:nvSpPr>
        <p:spPr bwMode="auto">
          <a:xfrm>
            <a:off x="1083579" y="5337830"/>
            <a:ext cx="9538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但</a:t>
            </a:r>
            <a:r>
              <a:rPr lang="zh-TW" altLang="en-US" sz="2400" dirty="0" smtClean="0">
                <a:solidFill>
                  <a:schemeClr val="tx1">
                    <a:lumMod val="65000"/>
                    <a:lumOff val="35000"/>
                  </a:schemeClr>
                </a:solidFill>
                <a:latin typeface="+mn-ea"/>
                <a:ea typeface="+mn-ea"/>
                <a:sym typeface="Arial" panose="020B0604020202020204" pitchFamily="34" charset="0"/>
              </a:rPr>
              <a:t>同時</a:t>
            </a:r>
            <a:r>
              <a:rPr lang="zh-TW" altLang="en-US" sz="2400" dirty="0">
                <a:solidFill>
                  <a:schemeClr val="tx1">
                    <a:lumMod val="65000"/>
                    <a:lumOff val="35000"/>
                  </a:schemeClr>
                </a:solidFill>
                <a:latin typeface="+mn-ea"/>
                <a:ea typeface="+mn-ea"/>
                <a:sym typeface="Arial" panose="020B0604020202020204" pitchFamily="34" charset="0"/>
              </a:rPr>
              <a:t>說服消費者買車時，最好</a:t>
            </a:r>
            <a:r>
              <a:rPr lang="zh-TW" altLang="en-US" sz="2400" b="1" dirty="0">
                <a:solidFill>
                  <a:schemeClr val="accent2">
                    <a:lumMod val="50000"/>
                  </a:schemeClr>
                </a:solidFill>
                <a:latin typeface="+mn-ea"/>
                <a:ea typeface="+mn-ea"/>
                <a:sym typeface="Arial" panose="020B0604020202020204" pitchFamily="34" charset="0"/>
              </a:rPr>
              <a:t>「買我們家的品牌」</a:t>
            </a:r>
            <a:r>
              <a:rPr lang="zh-TW" altLang="en-US" sz="2400" dirty="0">
                <a:solidFill>
                  <a:schemeClr val="tx1">
                    <a:lumMod val="65000"/>
                    <a:lumOff val="35000"/>
                  </a:schemeClr>
                </a:solidFill>
                <a:latin typeface="+mn-ea"/>
                <a:ea typeface="+mn-ea"/>
                <a:sym typeface="Arial" panose="020B0604020202020204" pitchFamily="34" charset="0"/>
              </a:rPr>
              <a:t>，這</a:t>
            </a:r>
            <a:r>
              <a:rPr lang="zh-TW" altLang="en-US" sz="2400" dirty="0" smtClean="0">
                <a:solidFill>
                  <a:schemeClr val="tx1">
                    <a:lumMod val="65000"/>
                    <a:lumOff val="35000"/>
                  </a:schemeClr>
                </a:solidFill>
                <a:latin typeface="+mn-ea"/>
                <a:ea typeface="+mn-ea"/>
                <a:sym typeface="Arial" panose="020B0604020202020204" pitchFamily="34" charset="0"/>
              </a:rPr>
              <a:t>其</a:t>
            </a:r>
          </a:p>
          <a:p>
            <a:r>
              <a:rPr lang="zh-TW" altLang="en-US" sz="2400" dirty="0" smtClean="0">
                <a:solidFill>
                  <a:schemeClr val="tx1">
                    <a:lumMod val="65000"/>
                    <a:lumOff val="35000"/>
                  </a:schemeClr>
                </a:solidFill>
                <a:latin typeface="+mn-ea"/>
                <a:ea typeface="+mn-ea"/>
                <a:sym typeface="Arial" panose="020B0604020202020204" pitchFamily="34" charset="0"/>
              </a:rPr>
              <a:t>     中便含有</a:t>
            </a:r>
            <a:r>
              <a:rPr lang="zh-TW" altLang="en-US" sz="2400" b="1" dirty="0" smtClean="0">
                <a:solidFill>
                  <a:schemeClr val="accent2">
                    <a:lumMod val="50000"/>
                  </a:schemeClr>
                </a:solidFill>
                <a:latin typeface="+mn-ea"/>
                <a:ea typeface="+mn-ea"/>
                <a:sym typeface="Arial" panose="020B0604020202020204" pitchFamily="34" charset="0"/>
              </a:rPr>
              <a:t>衝突</a:t>
            </a:r>
            <a:r>
              <a:rPr lang="zh-TW" altLang="en-US" sz="2400" dirty="0" smtClean="0">
                <a:solidFill>
                  <a:schemeClr val="tx1">
                    <a:lumMod val="65000"/>
                    <a:lumOff val="35000"/>
                  </a:schemeClr>
                </a:solidFill>
                <a:latin typeface="+mn-ea"/>
                <a:ea typeface="+mn-ea"/>
                <a:sym typeface="Arial" panose="020B0604020202020204" pitchFamily="34" charset="0"/>
              </a:rPr>
              <a:t>。</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7" name="矩形 46"/>
          <p:cNvSpPr/>
          <p:nvPr/>
        </p:nvSpPr>
        <p:spPr>
          <a:xfrm>
            <a:off x="649417" y="372410"/>
            <a:ext cx="8597289" cy="915635"/>
          </a:xfrm>
          <a:prstGeom prst="rect">
            <a:avLst/>
          </a:prstGeom>
        </p:spPr>
        <p:txBody>
          <a:bodyPr wrap="square">
            <a:spAutoFit/>
          </a:bodyPr>
          <a:lstStyle/>
          <a:p>
            <a:r>
              <a:rPr lang="zh-TW" altLang="en-US" sz="4000" b="1" dirty="0" smtClean="0">
                <a:solidFill>
                  <a:srgbClr val="632523"/>
                </a:solidFill>
                <a:latin typeface="+mn-ea"/>
              </a:rPr>
              <a:t>企業衝突與合作 </a:t>
            </a:r>
            <a:endParaRPr lang="en-US" altLang="zh-TW" sz="2800" b="1" dirty="0">
              <a:solidFill>
                <a:srgbClr val="632523"/>
              </a:solidFill>
              <a:latin typeface="+mn-ea"/>
            </a:endParaRPr>
          </a:p>
          <a:p>
            <a:endParaRPr lang="zh-TW" altLang="en-US" sz="1350" dirty="0">
              <a:solidFill>
                <a:srgbClr val="632523"/>
              </a:solidFill>
              <a:latin typeface="+mn-ea"/>
            </a:endParaRPr>
          </a:p>
        </p:txBody>
      </p:sp>
    </p:spTree>
    <p:extLst>
      <p:ext uri="{BB962C8B-B14F-4D97-AF65-F5344CB8AC3E}">
        <p14:creationId xmlns:p14="http://schemas.microsoft.com/office/powerpoint/2010/main" val="8110875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賽局理論</a:t>
            </a:r>
            <a:r>
              <a:rPr lang="en-US" altLang="zh-TW" dirty="0" smtClean="0"/>
              <a:t>- </a:t>
            </a:r>
            <a:r>
              <a:rPr lang="zh-TW" altLang="en-US" dirty="0" smtClean="0"/>
              <a:t>競爭的科學</a:t>
            </a:r>
            <a:r>
              <a:rPr lang="en-US" altLang="zh-TW" dirty="0" smtClean="0"/>
              <a:t> </a:t>
            </a:r>
            <a:endParaRPr lang="en-US" dirty="0"/>
          </a:p>
        </p:txBody>
      </p:sp>
      <p:sp>
        <p:nvSpPr>
          <p:cNvPr id="3" name="內容版面配置區 2"/>
          <p:cNvSpPr>
            <a:spLocks noGrp="1"/>
          </p:cNvSpPr>
          <p:nvPr>
            <p:ph idx="1"/>
          </p:nvPr>
        </p:nvSpPr>
        <p:spPr/>
        <p:txBody>
          <a:bodyPr/>
          <a:lstStyle/>
          <a:p>
            <a:r>
              <a:rPr lang="zh-TW" altLang="en-US" dirty="0" smtClean="0"/>
              <a:t>囚犯困境賽局 </a:t>
            </a:r>
            <a:r>
              <a:rPr lang="en-US" altLang="zh-TW" dirty="0" smtClean="0"/>
              <a:t>(</a:t>
            </a:r>
            <a:r>
              <a:rPr lang="en-US" dirty="0" smtClean="0"/>
              <a:t>The </a:t>
            </a:r>
            <a:r>
              <a:rPr lang="en-US" dirty="0"/>
              <a:t>Prisoner’s </a:t>
            </a:r>
            <a:r>
              <a:rPr lang="en-US" dirty="0" smtClean="0"/>
              <a:t>Dilemma) </a:t>
            </a:r>
            <a:endParaRPr lang="en-US" dirty="0"/>
          </a:p>
        </p:txBody>
      </p:sp>
      <p:pic>
        <p:nvPicPr>
          <p:cNvPr id="4"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87" y="3279912"/>
            <a:ext cx="5788972" cy="2372691"/>
          </a:xfrm>
          <a:prstGeom prst="rect">
            <a:avLst/>
          </a:prstGeom>
        </p:spPr>
      </p:pic>
      <p:pic>
        <p:nvPicPr>
          <p:cNvPr id="5" name="圖片 4"/>
          <p:cNvPicPr>
            <a:picLocks noChangeAspect="1"/>
          </p:cNvPicPr>
          <p:nvPr/>
        </p:nvPicPr>
        <p:blipFill>
          <a:blip r:embed="rId3"/>
          <a:stretch>
            <a:fillRect/>
          </a:stretch>
        </p:blipFill>
        <p:spPr>
          <a:xfrm>
            <a:off x="7223743" y="2548143"/>
            <a:ext cx="4130057" cy="2381666"/>
          </a:xfrm>
          <a:prstGeom prst="rect">
            <a:avLst/>
          </a:prstGeom>
        </p:spPr>
      </p:pic>
    </p:spTree>
    <p:extLst>
      <p:ext uri="{BB962C8B-B14F-4D97-AF65-F5344CB8AC3E}">
        <p14:creationId xmlns:p14="http://schemas.microsoft.com/office/powerpoint/2010/main" val="6227269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協調賽局</a:t>
            </a:r>
            <a:r>
              <a:rPr lang="en-US" altLang="zh-TW" dirty="0" smtClean="0"/>
              <a:t>(coordination Game)</a:t>
            </a:r>
            <a:endParaRPr lang="en-US" dirty="0"/>
          </a:p>
        </p:txBody>
      </p:sp>
      <p:sp>
        <p:nvSpPr>
          <p:cNvPr id="3" name="內容版面配置區 2"/>
          <p:cNvSpPr>
            <a:spLocks noGrp="1"/>
          </p:cNvSpPr>
          <p:nvPr>
            <p:ph idx="1"/>
          </p:nvPr>
        </p:nvSpPr>
        <p:spPr/>
        <p:txBody>
          <a:bodyPr/>
          <a:lstStyle/>
          <a:p>
            <a:endParaRPr lang="en-US" dirty="0"/>
          </a:p>
        </p:txBody>
      </p:sp>
      <p:pic>
        <p:nvPicPr>
          <p:cNvPr id="4" name="Picture 3" descr="螢幕快照 2012-02-18 下午4.5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304" y="2224467"/>
            <a:ext cx="8407400" cy="3022600"/>
          </a:xfrm>
          <a:prstGeom prst="rect">
            <a:avLst/>
          </a:prstGeom>
        </p:spPr>
      </p:pic>
      <p:pic>
        <p:nvPicPr>
          <p:cNvPr id="5" name="圖片 4"/>
          <p:cNvPicPr>
            <a:picLocks noChangeAspect="1"/>
          </p:cNvPicPr>
          <p:nvPr/>
        </p:nvPicPr>
        <p:blipFill>
          <a:blip r:embed="rId3"/>
          <a:stretch>
            <a:fillRect/>
          </a:stretch>
        </p:blipFill>
        <p:spPr>
          <a:xfrm>
            <a:off x="9341403" y="1897028"/>
            <a:ext cx="1534302" cy="1217700"/>
          </a:xfrm>
          <a:prstGeom prst="rect">
            <a:avLst/>
          </a:prstGeom>
        </p:spPr>
      </p:pic>
      <p:pic>
        <p:nvPicPr>
          <p:cNvPr id="6" name="圖片 5"/>
          <p:cNvPicPr>
            <a:picLocks noChangeAspect="1"/>
          </p:cNvPicPr>
          <p:nvPr/>
        </p:nvPicPr>
        <p:blipFill>
          <a:blip r:embed="rId4"/>
          <a:stretch>
            <a:fillRect/>
          </a:stretch>
        </p:blipFill>
        <p:spPr>
          <a:xfrm>
            <a:off x="9592497" y="3884803"/>
            <a:ext cx="1455824" cy="1455824"/>
          </a:xfrm>
          <a:prstGeom prst="rect">
            <a:avLst/>
          </a:prstGeom>
        </p:spPr>
      </p:pic>
    </p:spTree>
    <p:extLst>
      <p:ext uri="{BB962C8B-B14F-4D97-AF65-F5344CB8AC3E}">
        <p14:creationId xmlns:p14="http://schemas.microsoft.com/office/powerpoint/2010/main" val="3414437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鷹鴿賽</a:t>
            </a:r>
            <a:r>
              <a:rPr lang="zh-TW" altLang="en-US" dirty="0"/>
              <a:t>局</a:t>
            </a:r>
            <a:r>
              <a:rPr lang="en-US" altLang="zh-TW" dirty="0" smtClean="0"/>
              <a:t>(</a:t>
            </a:r>
            <a:r>
              <a:rPr lang="en-US" dirty="0" smtClean="0"/>
              <a:t>Hawk – Dove Game</a:t>
            </a:r>
            <a:r>
              <a:rPr lang="en-US" altLang="zh-TW" dirty="0" smtClean="0"/>
              <a:t>)</a:t>
            </a:r>
            <a:r>
              <a:rPr lang="en-US" dirty="0" smtClean="0"/>
              <a:t> </a:t>
            </a:r>
            <a:endParaRPr lang="en-US" dirty="0"/>
          </a:p>
        </p:txBody>
      </p:sp>
      <p:pic>
        <p:nvPicPr>
          <p:cNvPr id="6" name="內容版面配置區 5"/>
          <p:cNvPicPr>
            <a:picLocks noGrp="1" noChangeAspect="1"/>
          </p:cNvPicPr>
          <p:nvPr>
            <p:ph idx="1"/>
          </p:nvPr>
        </p:nvPicPr>
        <p:blipFill>
          <a:blip r:embed="rId2"/>
          <a:stretch>
            <a:fillRect/>
          </a:stretch>
        </p:blipFill>
        <p:spPr>
          <a:xfrm>
            <a:off x="8156037" y="3904254"/>
            <a:ext cx="2448402" cy="1833938"/>
          </a:xfrm>
          <a:prstGeom prst="rect">
            <a:avLst/>
          </a:prstGeom>
        </p:spPr>
      </p:pic>
      <p:pic>
        <p:nvPicPr>
          <p:cNvPr id="5" name="圖片 4"/>
          <p:cNvPicPr>
            <a:picLocks noChangeAspect="1"/>
          </p:cNvPicPr>
          <p:nvPr/>
        </p:nvPicPr>
        <p:blipFill>
          <a:blip r:embed="rId3"/>
          <a:stretch>
            <a:fillRect/>
          </a:stretch>
        </p:blipFill>
        <p:spPr>
          <a:xfrm>
            <a:off x="8156037" y="1595230"/>
            <a:ext cx="2366838" cy="1479274"/>
          </a:xfrm>
          <a:prstGeom prst="rect">
            <a:avLst/>
          </a:prstGeom>
        </p:spPr>
      </p:pic>
      <p:pic>
        <p:nvPicPr>
          <p:cNvPr id="3" name="圖片 2"/>
          <p:cNvPicPr>
            <a:picLocks noChangeAspect="1"/>
          </p:cNvPicPr>
          <p:nvPr/>
        </p:nvPicPr>
        <p:blipFill>
          <a:blip r:embed="rId4"/>
          <a:stretch>
            <a:fillRect/>
          </a:stretch>
        </p:blipFill>
        <p:spPr>
          <a:xfrm>
            <a:off x="1341783" y="1985441"/>
            <a:ext cx="6102625" cy="3072650"/>
          </a:xfrm>
          <a:prstGeom prst="rect">
            <a:avLst/>
          </a:prstGeom>
        </p:spPr>
      </p:pic>
    </p:spTree>
    <p:extLst>
      <p:ext uri="{BB962C8B-B14F-4D97-AF65-F5344CB8AC3E}">
        <p14:creationId xmlns:p14="http://schemas.microsoft.com/office/powerpoint/2010/main" val="42481627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零合賽局 </a:t>
            </a:r>
            <a:r>
              <a:rPr lang="en-US" altLang="zh-TW" dirty="0" smtClean="0"/>
              <a:t>The </a:t>
            </a:r>
            <a:r>
              <a:rPr lang="en-US" altLang="zh-TW" dirty="0"/>
              <a:t>Run-Pass Game</a:t>
            </a:r>
            <a:endParaRPr lang="zh-TW" altLang="en-US" dirty="0"/>
          </a:p>
        </p:txBody>
      </p:sp>
      <p:sp>
        <p:nvSpPr>
          <p:cNvPr id="3" name="內容版面配置區 2"/>
          <p:cNvSpPr>
            <a:spLocks noGrp="1"/>
          </p:cNvSpPr>
          <p:nvPr>
            <p:ph idx="1"/>
          </p:nvPr>
        </p:nvSpPr>
        <p:spPr>
          <a:xfrm>
            <a:off x="715617" y="1628801"/>
            <a:ext cx="9433519" cy="4525963"/>
          </a:xfrm>
        </p:spPr>
        <p:txBody>
          <a:bodyPr>
            <a:normAutofit/>
          </a:bodyPr>
          <a:lstStyle/>
          <a:p>
            <a:endParaRPr lang="en-US" altLang="zh-TW" dirty="0"/>
          </a:p>
          <a:p>
            <a:endParaRPr lang="en-US" altLang="zh-TW" dirty="0" smtClean="0"/>
          </a:p>
          <a:p>
            <a:endParaRPr lang="en-US" altLang="zh-TW" dirty="0"/>
          </a:p>
          <a:p>
            <a:endParaRPr lang="en-US" altLang="zh-TW"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14597"/>
            <a:ext cx="6575397" cy="16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7582112" y="1360526"/>
            <a:ext cx="3360020" cy="2224187"/>
          </a:xfrm>
          <a:prstGeom prst="rect">
            <a:avLst/>
          </a:prstGeom>
        </p:spPr>
      </p:pic>
      <p:pic>
        <p:nvPicPr>
          <p:cNvPr id="6" name="內容版面配置區 7"/>
          <p:cNvPicPr>
            <a:picLocks noChangeAspect="1"/>
          </p:cNvPicPr>
          <p:nvPr/>
        </p:nvPicPr>
        <p:blipFill>
          <a:blip r:embed="rId4"/>
          <a:stretch>
            <a:fillRect/>
          </a:stretch>
        </p:blipFill>
        <p:spPr>
          <a:xfrm>
            <a:off x="7815298" y="3852988"/>
            <a:ext cx="2508145" cy="2431140"/>
          </a:xfrm>
          <a:prstGeom prst="rect">
            <a:avLst/>
          </a:prstGeom>
        </p:spPr>
      </p:pic>
    </p:spTree>
    <p:extLst>
      <p:ext uri="{BB962C8B-B14F-4D97-AF65-F5344CB8AC3E}">
        <p14:creationId xmlns:p14="http://schemas.microsoft.com/office/powerpoint/2010/main" val="37558287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mn-ea"/>
                <a:ea typeface="+mn-ea"/>
              </a:rPr>
              <a:t>準備報告或考試</a:t>
            </a:r>
            <a:r>
              <a:rPr lang="en-US" altLang="zh-TW" dirty="0" smtClean="0">
                <a:latin typeface="+mn-ea"/>
                <a:ea typeface="+mn-ea"/>
              </a:rPr>
              <a:t>?</a:t>
            </a:r>
            <a:endParaRPr lang="zh-TW" altLang="en-US" dirty="0">
              <a:latin typeface="+mn-ea"/>
              <a:ea typeface="+mn-ea"/>
            </a:endParaRPr>
          </a:p>
        </p:txBody>
      </p:sp>
      <p:sp>
        <p:nvSpPr>
          <p:cNvPr id="3" name="內容版面配置區 2"/>
          <p:cNvSpPr>
            <a:spLocks noGrp="1"/>
          </p:cNvSpPr>
          <p:nvPr>
            <p:ph idx="1"/>
          </p:nvPr>
        </p:nvSpPr>
        <p:spPr/>
        <p:txBody>
          <a:bodyPr>
            <a:normAutofit/>
          </a:bodyPr>
          <a:lstStyle/>
          <a:p>
            <a:r>
              <a:rPr lang="zh-TW" altLang="en-US" dirty="0" smtClean="0"/>
              <a:t>兩</a:t>
            </a:r>
            <a:r>
              <a:rPr lang="zh-TW" altLang="en-US" dirty="0"/>
              <a:t>人同時準備</a:t>
            </a:r>
            <a:r>
              <a:rPr lang="zh-TW" altLang="en-US" dirty="0" smtClean="0"/>
              <a:t>報告</a:t>
            </a:r>
            <a:r>
              <a:rPr lang="en-US" altLang="zh-TW" dirty="0" smtClean="0"/>
              <a:t>, </a:t>
            </a:r>
            <a:r>
              <a:rPr lang="zh-TW" altLang="en-US" dirty="0" smtClean="0"/>
              <a:t>平均</a:t>
            </a:r>
            <a:r>
              <a:rPr lang="en-US" altLang="zh-TW" dirty="0" smtClean="0"/>
              <a:t> </a:t>
            </a:r>
            <a:r>
              <a:rPr lang="en-US" altLang="zh-TW" dirty="0" smtClean="0">
                <a:solidFill>
                  <a:srgbClr val="FF0000"/>
                </a:solidFill>
              </a:rPr>
              <a:t>90</a:t>
            </a:r>
            <a:r>
              <a:rPr lang="en-US" altLang="zh-TW" dirty="0" smtClean="0"/>
              <a:t> (</a:t>
            </a:r>
            <a:r>
              <a:rPr lang="zh-TW" altLang="en-US" dirty="0" smtClean="0"/>
              <a:t>報告</a:t>
            </a:r>
            <a:r>
              <a:rPr lang="en-US" altLang="zh-TW" dirty="0" smtClean="0"/>
              <a:t> 100, </a:t>
            </a:r>
            <a:r>
              <a:rPr lang="zh-TW" altLang="en-US" dirty="0" smtClean="0"/>
              <a:t>考試</a:t>
            </a:r>
            <a:r>
              <a:rPr lang="en-US" altLang="zh-TW" dirty="0" smtClean="0"/>
              <a:t> 80)</a:t>
            </a:r>
          </a:p>
          <a:p>
            <a:r>
              <a:rPr lang="zh-TW" altLang="en-US" dirty="0"/>
              <a:t>兩人同時</a:t>
            </a:r>
            <a:r>
              <a:rPr lang="zh-TW" altLang="en-US" dirty="0" smtClean="0"/>
              <a:t>準備考試</a:t>
            </a:r>
            <a:r>
              <a:rPr lang="en-US" altLang="zh-TW" dirty="0" smtClean="0"/>
              <a:t>,</a:t>
            </a:r>
            <a:r>
              <a:rPr lang="zh-TW" altLang="en-US" dirty="0" smtClean="0"/>
              <a:t>平均 </a:t>
            </a:r>
            <a:r>
              <a:rPr lang="en-US" altLang="zh-TW" dirty="0" smtClean="0">
                <a:solidFill>
                  <a:srgbClr val="FF0000"/>
                </a:solidFill>
              </a:rPr>
              <a:t>88</a:t>
            </a:r>
            <a:r>
              <a:rPr lang="en-US" altLang="zh-TW" dirty="0" smtClean="0"/>
              <a:t> (</a:t>
            </a:r>
            <a:r>
              <a:rPr lang="zh-TW" altLang="en-US" dirty="0" smtClean="0"/>
              <a:t>報告 </a:t>
            </a:r>
            <a:r>
              <a:rPr lang="en-US" altLang="zh-TW" dirty="0" smtClean="0"/>
              <a:t>84,</a:t>
            </a:r>
            <a:r>
              <a:rPr lang="zh-TW" altLang="en-US" dirty="0" smtClean="0"/>
              <a:t>考試 </a:t>
            </a:r>
            <a:r>
              <a:rPr lang="en-US" altLang="zh-TW" dirty="0" smtClean="0"/>
              <a:t>92)</a:t>
            </a:r>
          </a:p>
          <a:p>
            <a:r>
              <a:rPr lang="zh-TW" altLang="en-US" dirty="0"/>
              <a:t>一人</a:t>
            </a:r>
            <a:r>
              <a:rPr lang="zh-TW" altLang="en-US" dirty="0" smtClean="0"/>
              <a:t>準備</a:t>
            </a:r>
            <a:r>
              <a:rPr lang="zh-TW" altLang="en-US" dirty="0"/>
              <a:t>報告</a:t>
            </a:r>
            <a:r>
              <a:rPr lang="en-US" altLang="zh-TW" dirty="0" smtClean="0"/>
              <a:t>, </a:t>
            </a:r>
            <a:r>
              <a:rPr lang="zh-TW" altLang="en-US" dirty="0"/>
              <a:t>另一人準備</a:t>
            </a:r>
            <a:r>
              <a:rPr lang="zh-TW" altLang="en-US" dirty="0" smtClean="0"/>
              <a:t>考試</a:t>
            </a:r>
            <a:endParaRPr lang="en-US" altLang="zh-TW" dirty="0" smtClean="0"/>
          </a:p>
          <a:p>
            <a:pPr lvl="1"/>
            <a:r>
              <a:rPr lang="zh-TW" altLang="en-US" dirty="0"/>
              <a:t>準備</a:t>
            </a:r>
            <a:r>
              <a:rPr lang="zh-TW" altLang="en-US" dirty="0" smtClean="0"/>
              <a:t>報告的學生得平均分</a:t>
            </a:r>
            <a:r>
              <a:rPr lang="zh-TW" altLang="en-US" dirty="0"/>
              <a:t> </a:t>
            </a:r>
            <a:r>
              <a:rPr lang="en-US" altLang="zh-TW" dirty="0" smtClean="0">
                <a:solidFill>
                  <a:srgbClr val="FF0000"/>
                </a:solidFill>
              </a:rPr>
              <a:t>86</a:t>
            </a:r>
            <a:r>
              <a:rPr lang="en-US" altLang="zh-TW" dirty="0" smtClean="0"/>
              <a:t> (</a:t>
            </a:r>
            <a:r>
              <a:rPr lang="zh-TW" altLang="en-US" dirty="0"/>
              <a:t>報告</a:t>
            </a:r>
            <a:r>
              <a:rPr lang="en-US" altLang="zh-TW" dirty="0" smtClean="0"/>
              <a:t>92,</a:t>
            </a:r>
            <a:r>
              <a:rPr lang="zh-TW" altLang="en-US" dirty="0"/>
              <a:t> </a:t>
            </a:r>
            <a:r>
              <a:rPr lang="zh-TW" altLang="en-US" dirty="0" smtClean="0"/>
              <a:t>考試</a:t>
            </a:r>
            <a:r>
              <a:rPr lang="en-US" altLang="zh-TW" dirty="0" smtClean="0"/>
              <a:t> 80)</a:t>
            </a:r>
          </a:p>
          <a:p>
            <a:pPr lvl="1"/>
            <a:r>
              <a:rPr lang="zh-TW" altLang="en-US" dirty="0" smtClean="0"/>
              <a:t>準備</a:t>
            </a:r>
            <a:r>
              <a:rPr lang="zh-TW" altLang="en-US" dirty="0"/>
              <a:t>考試</a:t>
            </a:r>
            <a:r>
              <a:rPr lang="zh-TW" altLang="en-US" dirty="0" smtClean="0"/>
              <a:t>的</a:t>
            </a:r>
            <a:r>
              <a:rPr lang="zh-TW" altLang="en-US" dirty="0"/>
              <a:t>學生得平均分 </a:t>
            </a:r>
            <a:r>
              <a:rPr lang="en-US" altLang="zh-TW" dirty="0" smtClean="0">
                <a:solidFill>
                  <a:srgbClr val="FF0000"/>
                </a:solidFill>
              </a:rPr>
              <a:t>92</a:t>
            </a:r>
            <a:r>
              <a:rPr lang="en-US" altLang="zh-TW" dirty="0" smtClean="0"/>
              <a:t> (</a:t>
            </a:r>
            <a:r>
              <a:rPr lang="zh-TW" altLang="en-US" dirty="0"/>
              <a:t>報告</a:t>
            </a:r>
            <a:r>
              <a:rPr lang="en-US" altLang="zh-TW" dirty="0" smtClean="0"/>
              <a:t>92,</a:t>
            </a:r>
            <a:r>
              <a:rPr lang="zh-TW" altLang="en-US" dirty="0"/>
              <a:t>考試</a:t>
            </a:r>
            <a:r>
              <a:rPr lang="en-US" altLang="zh-TW" dirty="0" smtClean="0"/>
              <a:t>92)</a:t>
            </a:r>
          </a:p>
          <a:p>
            <a:r>
              <a:rPr lang="zh-TW" altLang="en-US" dirty="0"/>
              <a:t>個人成績不只決定於自己的選擇</a:t>
            </a:r>
            <a:r>
              <a:rPr lang="en-US" altLang="zh-TW" dirty="0"/>
              <a:t>,</a:t>
            </a:r>
            <a:r>
              <a:rPr lang="zh-TW" altLang="en-US" dirty="0"/>
              <a:t>也決定於同組夥伴的選擇</a:t>
            </a:r>
            <a:r>
              <a:rPr lang="en-US" altLang="zh-TW" dirty="0"/>
              <a:t> </a:t>
            </a:r>
          </a:p>
          <a:p>
            <a:pPr marL="0" indent="0">
              <a:buNone/>
            </a:pPr>
            <a:endParaRPr lang="zh-TW" altLang="en-US" dirty="0"/>
          </a:p>
        </p:txBody>
      </p:sp>
      <p:pic>
        <p:nvPicPr>
          <p:cNvPr id="4" name="圖片 3"/>
          <p:cNvPicPr>
            <a:picLocks noChangeAspect="1"/>
          </p:cNvPicPr>
          <p:nvPr/>
        </p:nvPicPr>
        <p:blipFill>
          <a:blip r:embed="rId2"/>
          <a:stretch>
            <a:fillRect/>
          </a:stretch>
        </p:blipFill>
        <p:spPr>
          <a:xfrm>
            <a:off x="8958469" y="3899252"/>
            <a:ext cx="2266121" cy="1695310"/>
          </a:xfrm>
          <a:prstGeom prst="rect">
            <a:avLst/>
          </a:prstGeom>
        </p:spPr>
      </p:pic>
      <p:pic>
        <p:nvPicPr>
          <p:cNvPr id="5" name="圖片 4"/>
          <p:cNvPicPr>
            <a:picLocks noChangeAspect="1"/>
          </p:cNvPicPr>
          <p:nvPr/>
        </p:nvPicPr>
        <p:blipFill>
          <a:blip r:embed="rId3"/>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36985808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endParaRPr lang="en-US" altLang="zh-TW" sz="3492" dirty="0" smtClean="0"/>
          </a:p>
          <a:p>
            <a:endParaRPr lang="en-US" altLang="zh-TW" sz="3492" dirty="0" smtClean="0"/>
          </a:p>
          <a:p>
            <a:endParaRPr lang="en-US" altLang="zh-TW" sz="3492" dirty="0" smtClean="0"/>
          </a:p>
          <a:p>
            <a:pPr marL="0" indent="0">
              <a:buNone/>
            </a:pPr>
            <a:endParaRPr lang="en-US" altLang="zh-TW" sz="3492" dirty="0" smtClean="0"/>
          </a:p>
          <a:p>
            <a:endParaRPr lang="en-US" altLang="zh-TW" dirty="0" smtClean="0"/>
          </a:p>
          <a:p>
            <a:r>
              <a:rPr lang="zh-TW" altLang="en-US" dirty="0" smtClean="0"/>
              <a:t>兩</a:t>
            </a:r>
            <a:r>
              <a:rPr lang="zh-TW" altLang="en-US" dirty="0"/>
              <a:t>人</a:t>
            </a:r>
            <a:r>
              <a:rPr lang="zh-TW" altLang="en-US" dirty="0" smtClean="0"/>
              <a:t>同時選擇準備考試 </a:t>
            </a:r>
            <a:r>
              <a:rPr lang="en-US" altLang="zh-TW" dirty="0" smtClean="0"/>
              <a:t>(</a:t>
            </a:r>
            <a:r>
              <a:rPr lang="zh-TW" altLang="en-US" dirty="0" smtClean="0"/>
              <a:t>不合作</a:t>
            </a:r>
            <a:r>
              <a:rPr lang="en-US" altLang="zh-TW" dirty="0" smtClean="0"/>
              <a:t>)</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953" y="1538671"/>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a:stretch>
            <a:fillRect/>
          </a:stretch>
        </p:blipFill>
        <p:spPr>
          <a:xfrm>
            <a:off x="8958469" y="3899252"/>
            <a:ext cx="2266121" cy="1695310"/>
          </a:xfrm>
          <a:prstGeom prst="rect">
            <a:avLst/>
          </a:prstGeom>
        </p:spPr>
      </p:pic>
      <p:pic>
        <p:nvPicPr>
          <p:cNvPr id="6" name="圖片 5"/>
          <p:cNvPicPr>
            <a:picLocks noChangeAspect="1"/>
          </p:cNvPicPr>
          <p:nvPr/>
        </p:nvPicPr>
        <p:blipFill>
          <a:blip r:embed="rId4"/>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5813604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smtClean="0">
                <a:solidFill>
                  <a:srgbClr val="FF0000"/>
                </a:solidFill>
              </a:rPr>
              <a:t>考試變較容易</a:t>
            </a:r>
            <a:r>
              <a:rPr lang="en-US" altLang="zh-TW" dirty="0" smtClean="0">
                <a:latin typeface="標楷體"/>
                <a:ea typeface="標楷體"/>
              </a:rPr>
              <a:t>:</a:t>
            </a:r>
            <a:r>
              <a:rPr lang="en-US" altLang="zh-TW" dirty="0" smtClean="0"/>
              <a:t> </a:t>
            </a:r>
            <a:r>
              <a:rPr lang="zh-TW" altLang="en-US" dirty="0" smtClean="0"/>
              <a:t>有準備考試</a:t>
            </a:r>
            <a:r>
              <a:rPr lang="en-US" altLang="zh-TW" dirty="0" smtClean="0"/>
              <a:t> 100</a:t>
            </a:r>
            <a:r>
              <a:rPr lang="zh-TW" altLang="en-US" dirty="0" smtClean="0">
                <a:latin typeface="標楷體"/>
                <a:ea typeface="標楷體"/>
              </a:rPr>
              <a:t> ，</a:t>
            </a:r>
            <a:r>
              <a:rPr lang="zh-TW" altLang="en-US" dirty="0"/>
              <a:t>無</a:t>
            </a:r>
            <a:r>
              <a:rPr lang="zh-TW" altLang="en-US" dirty="0" smtClean="0"/>
              <a:t>準備</a:t>
            </a:r>
            <a:r>
              <a:rPr lang="zh-TW" altLang="en-US" dirty="0"/>
              <a:t>考試</a:t>
            </a:r>
            <a:r>
              <a:rPr lang="en-US" altLang="zh-TW" dirty="0" smtClean="0"/>
              <a:t>96 </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a:latin typeface="+mj-ea"/>
              </a:rPr>
              <a:t>賽局結果</a:t>
            </a:r>
            <a:r>
              <a:rPr lang="en-US" altLang="zh-TW" dirty="0" smtClean="0">
                <a:latin typeface="+mj-ea"/>
              </a:rPr>
              <a:t>: </a:t>
            </a:r>
            <a:r>
              <a:rPr lang="zh-TW" altLang="en-US" dirty="0" smtClean="0"/>
              <a:t>兩</a:t>
            </a:r>
            <a:r>
              <a:rPr lang="zh-TW" altLang="en-US" dirty="0"/>
              <a:t>人同時選擇</a:t>
            </a:r>
            <a:r>
              <a:rPr lang="zh-TW" altLang="en-US" dirty="0" smtClean="0"/>
              <a:t>準備報告 </a:t>
            </a:r>
            <a:r>
              <a:rPr lang="en-US" altLang="zh-TW" dirty="0" smtClean="0"/>
              <a:t>(</a:t>
            </a:r>
            <a:r>
              <a:rPr lang="zh-TW" altLang="en-US" dirty="0" smtClean="0"/>
              <a:t>合作</a:t>
            </a:r>
            <a:r>
              <a:rPr lang="en-US" altLang="zh-TW" dirty="0" smtClean="0"/>
              <a:t>)</a:t>
            </a:r>
            <a:endParaRPr lang="zh-TW" altLang="en-US" dirty="0"/>
          </a:p>
          <a:p>
            <a:endParaRPr lang="en-US" altLang="zh-TW" dirty="0" smtClean="0"/>
          </a:p>
          <a:p>
            <a:endParaRPr lang="en-US" altLang="zh-TW" dirty="0" smtClean="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9336360" y="4023801"/>
            <a:ext cx="2266121" cy="1695310"/>
          </a:xfrm>
          <a:prstGeom prst="rect">
            <a:avLst/>
          </a:prstGeom>
        </p:spPr>
      </p:pic>
      <p:pic>
        <p:nvPicPr>
          <p:cNvPr id="6" name="圖片 5"/>
          <p:cNvPicPr>
            <a:picLocks noChangeAspect="1"/>
          </p:cNvPicPr>
          <p:nvPr/>
        </p:nvPicPr>
        <p:blipFill>
          <a:blip r:embed="rId4"/>
          <a:stretch>
            <a:fillRect/>
          </a:stretch>
        </p:blipFill>
        <p:spPr>
          <a:xfrm>
            <a:off x="9336360" y="1160961"/>
            <a:ext cx="2133600" cy="2143125"/>
          </a:xfrm>
          <a:prstGeom prst="rect">
            <a:avLst/>
          </a:prstGeom>
        </p:spPr>
      </p:pic>
    </p:spTree>
    <p:extLst>
      <p:ext uri="{BB962C8B-B14F-4D97-AF65-F5344CB8AC3E}">
        <p14:creationId xmlns:p14="http://schemas.microsoft.com/office/powerpoint/2010/main" val="11940626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9939129" y="2818405"/>
            <a:ext cx="2266121" cy="1695310"/>
          </a:xfrm>
          <a:prstGeom prst="rect">
            <a:avLst/>
          </a:prstGeom>
        </p:spPr>
      </p:pic>
      <p:pic>
        <p:nvPicPr>
          <p:cNvPr id="6" name="圖片 5"/>
          <p:cNvPicPr>
            <a:picLocks noChangeAspect="1"/>
          </p:cNvPicPr>
          <p:nvPr/>
        </p:nvPicPr>
        <p:blipFill>
          <a:blip r:embed="rId3"/>
          <a:stretch>
            <a:fillRect/>
          </a:stretch>
        </p:blipFill>
        <p:spPr>
          <a:xfrm>
            <a:off x="9935816" y="365125"/>
            <a:ext cx="2133600" cy="2143125"/>
          </a:xfrm>
          <a:prstGeom prst="rect">
            <a:avLst/>
          </a:prstGeom>
        </p:spPr>
      </p:pic>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a:xfrm>
            <a:off x="911086" y="1805747"/>
            <a:ext cx="10515600" cy="4351338"/>
          </a:xfrm>
        </p:spPr>
        <p:txBody>
          <a:bodyPr>
            <a:normAutofit lnSpcReduction="10000"/>
          </a:bodyPr>
          <a:lstStyle/>
          <a:p>
            <a:r>
              <a:rPr lang="zh-TW" altLang="en-US" dirty="0" smtClean="0">
                <a:solidFill>
                  <a:srgbClr val="FF0000"/>
                </a:solidFill>
                <a:latin typeface="+mn-ea"/>
              </a:rPr>
              <a:t>報告變較難</a:t>
            </a:r>
            <a:r>
              <a:rPr lang="en-US" altLang="zh-TW" dirty="0">
                <a:latin typeface="+mn-ea"/>
              </a:rPr>
              <a:t>:</a:t>
            </a:r>
            <a:r>
              <a:rPr lang="en-US" altLang="zh-TW" dirty="0" smtClean="0">
                <a:latin typeface="+mn-ea"/>
              </a:rPr>
              <a:t> </a:t>
            </a:r>
            <a:r>
              <a:rPr lang="zh-TW" altLang="en-US" dirty="0" smtClean="0">
                <a:latin typeface="+mn-ea"/>
              </a:rPr>
              <a:t>如</a:t>
            </a:r>
            <a:r>
              <a:rPr lang="zh-TW" altLang="en-US" dirty="0">
                <a:latin typeface="+mn-ea"/>
              </a:rPr>
              <a:t>無人準備</a:t>
            </a:r>
            <a:r>
              <a:rPr lang="zh-TW" altLang="en-US" dirty="0" smtClean="0">
                <a:latin typeface="+mn-ea"/>
              </a:rPr>
              <a:t>報告，聯合報告成績會很低</a:t>
            </a:r>
            <a:r>
              <a:rPr lang="en-US" altLang="zh-TW" dirty="0" smtClean="0">
                <a:latin typeface="+mn-ea"/>
              </a:rPr>
              <a:t> (</a:t>
            </a:r>
            <a:r>
              <a:rPr lang="en-US" altLang="zh-TW" dirty="0" smtClean="0">
                <a:solidFill>
                  <a:srgbClr val="FF0000"/>
                </a:solidFill>
                <a:latin typeface="+mn-ea"/>
              </a:rPr>
              <a:t>60</a:t>
            </a:r>
            <a:r>
              <a:rPr lang="en-US" altLang="zh-TW" dirty="0" smtClean="0">
                <a:latin typeface="+mn-ea"/>
              </a:rPr>
              <a:t>)</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smtClean="0">
                <a:latin typeface="+mj-ea"/>
                <a:ea typeface="+mj-ea"/>
              </a:rPr>
              <a:t>賽局結果</a:t>
            </a:r>
            <a:r>
              <a:rPr lang="en-US" altLang="zh-TW" dirty="0" smtClean="0">
                <a:latin typeface="+mj-ea"/>
                <a:ea typeface="+mj-ea"/>
              </a:rPr>
              <a:t>: </a:t>
            </a:r>
            <a:r>
              <a:rPr lang="zh-TW" altLang="en-US" dirty="0" smtClean="0">
                <a:latin typeface="+mj-ea"/>
                <a:ea typeface="+mj-ea"/>
              </a:rPr>
              <a:t>一人</a:t>
            </a:r>
            <a:r>
              <a:rPr lang="zh-TW" altLang="en-US" dirty="0">
                <a:latin typeface="+mj-ea"/>
                <a:ea typeface="+mj-ea"/>
              </a:rPr>
              <a:t>選擇</a:t>
            </a:r>
            <a:r>
              <a:rPr lang="zh-TW" altLang="en-US" dirty="0" smtClean="0">
                <a:latin typeface="+mj-ea"/>
                <a:ea typeface="+mj-ea"/>
              </a:rPr>
              <a:t>準備考試，另一人選擇準備報告 </a:t>
            </a:r>
            <a:r>
              <a:rPr lang="en-US" altLang="zh-TW" dirty="0" smtClean="0">
                <a:latin typeface="+mj-ea"/>
                <a:ea typeface="+mj-ea"/>
              </a:rPr>
              <a:t>(</a:t>
            </a:r>
            <a:r>
              <a:rPr lang="zh-TW" altLang="en-US" dirty="0" smtClean="0">
                <a:latin typeface="+mj-ea"/>
                <a:ea typeface="+mj-ea"/>
              </a:rPr>
              <a:t>合作也不合作</a:t>
            </a:r>
            <a:r>
              <a:rPr lang="en-US" altLang="zh-TW" dirty="0" smtClean="0">
                <a:latin typeface="+mj-ea"/>
                <a:ea typeface="+mj-ea"/>
              </a:rPr>
              <a:t>)</a:t>
            </a:r>
            <a:endParaRPr lang="zh-TW" altLang="en-US" dirty="0">
              <a:latin typeface="+mj-ea"/>
              <a:ea typeface="+mj-ea"/>
            </a:endParaRPr>
          </a:p>
          <a:p>
            <a:endParaRPr lang="en-US" altLang="zh-TW" dirty="0" smtClean="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8867" y="2445026"/>
            <a:ext cx="5785093" cy="2442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8806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55375" y="1583636"/>
            <a:ext cx="10581861" cy="4605130"/>
          </a:xfrm>
        </p:spPr>
        <p:txBody>
          <a:bodyPr>
            <a:normAutofit lnSpcReduction="10000"/>
          </a:bodyPr>
          <a:lstStyle/>
          <a:p>
            <a:r>
              <a:rPr lang="zh-TW" altLang="en-US" sz="3200" dirty="0">
                <a:latin typeface="+mn-ea"/>
              </a:rPr>
              <a:t>輸贏是</a:t>
            </a:r>
            <a:r>
              <a:rPr lang="en-US" altLang="zh-TW" sz="3200" dirty="0">
                <a:latin typeface="+mn-ea"/>
              </a:rPr>
              <a:t>「</a:t>
            </a:r>
            <a:r>
              <a:rPr lang="zh-TW" altLang="en-US" sz="3200" dirty="0">
                <a:latin typeface="+mn-ea"/>
              </a:rPr>
              <a:t>比較」得出的結果，在人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與人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較量的社會競技場上。</a:t>
            </a:r>
            <a:endParaRPr lang="en-US" altLang="zh-TW" sz="3200" dirty="0">
              <a:latin typeface="+mn-ea"/>
            </a:endParaRPr>
          </a:p>
          <a:p>
            <a:endParaRPr lang="en-US" altLang="zh-TW" sz="975" dirty="0">
              <a:latin typeface="+mn-ea"/>
            </a:endParaRPr>
          </a:p>
          <a:p>
            <a:r>
              <a:rPr lang="zh-TW" altLang="en-US" sz="3200" dirty="0">
                <a:latin typeface="+mn-ea"/>
              </a:rPr>
              <a:t>可分為四種</a:t>
            </a:r>
            <a:r>
              <a:rPr lang="en-US" altLang="zh-TW" sz="3200" dirty="0">
                <a:latin typeface="+mn-ea"/>
              </a:rPr>
              <a:t>:</a:t>
            </a:r>
          </a:p>
          <a:p>
            <a:endParaRPr lang="en-US" altLang="zh-TW" sz="825" dirty="0">
              <a:latin typeface="+mn-ea"/>
            </a:endParaRPr>
          </a:p>
          <a:p>
            <a:pPr marL="728663" lvl="1" indent="-385763">
              <a:buFont typeface="+mj-lt"/>
              <a:buAutoNum type="arabicPeriod"/>
            </a:pPr>
            <a:r>
              <a:rPr lang="zh-TW" altLang="en-US" sz="2600" b="1" dirty="0">
                <a:latin typeface="+mn-ea"/>
              </a:rPr>
              <a:t>輸輸</a:t>
            </a:r>
            <a:r>
              <a:rPr lang="en-US" altLang="zh-TW" sz="2600" dirty="0">
                <a:latin typeface="+mn-ea"/>
              </a:rPr>
              <a:t>:</a:t>
            </a:r>
            <a:r>
              <a:rPr lang="zh-TW" altLang="en-US" dirty="0" smtClean="0">
                <a:latin typeface="+mn-ea"/>
              </a:rPr>
              <a:t>玉石俱焚</a:t>
            </a:r>
            <a:r>
              <a:rPr lang="zh-TW" altLang="en-US" dirty="0">
                <a:latin typeface="+mn-ea"/>
              </a:rPr>
              <a:t>，雙方都無法得到好處，而會發收在高壓情況下做的錯誤決策，一步錯步步錯。</a:t>
            </a:r>
            <a:r>
              <a:rPr lang="en-US" altLang="zh-TW" dirty="0">
                <a:latin typeface="+mn-ea"/>
              </a:rPr>
              <a:t>(</a:t>
            </a:r>
            <a:r>
              <a:rPr lang="zh-TW" altLang="en-US" dirty="0">
                <a:latin typeface="+mn-ea"/>
              </a:rPr>
              <a:t>同業砍價搶顧客</a:t>
            </a:r>
            <a:r>
              <a:rPr lang="en-US" altLang="zh-TW" dirty="0" smtClean="0">
                <a:latin typeface="+mn-ea"/>
              </a:rPr>
              <a:t>)</a:t>
            </a:r>
          </a:p>
          <a:p>
            <a:pPr marL="642938" lvl="2" indent="0">
              <a:buNone/>
            </a:pPr>
            <a:endParaRPr lang="en-US" altLang="zh-TW" sz="825" dirty="0">
              <a:latin typeface="+mn-ea"/>
            </a:endParaRPr>
          </a:p>
          <a:p>
            <a:pPr marL="728663" lvl="1" indent="-385763">
              <a:buFont typeface="+mj-lt"/>
              <a:buAutoNum type="arabicPeriod"/>
            </a:pPr>
            <a:r>
              <a:rPr lang="zh-TW" altLang="en-US" sz="2600" b="1" dirty="0">
                <a:latin typeface="+mn-ea"/>
              </a:rPr>
              <a:t>贏輸</a:t>
            </a:r>
            <a:r>
              <a:rPr lang="en-US" altLang="zh-TW" sz="2600" dirty="0">
                <a:latin typeface="+mn-ea"/>
              </a:rPr>
              <a:t>:</a:t>
            </a:r>
            <a:r>
              <a:rPr lang="zh-TW" altLang="en-US" dirty="0" smtClean="0">
                <a:latin typeface="+mn-ea"/>
              </a:rPr>
              <a:t>大家</a:t>
            </a:r>
            <a:r>
              <a:rPr lang="zh-TW" altLang="en-US" dirty="0">
                <a:latin typeface="+mn-ea"/>
              </a:rPr>
              <a:t>都期望自己是贏家，但是往往這是設限自己想法的枷鎖</a:t>
            </a:r>
            <a:r>
              <a:rPr lang="zh-TW" altLang="en-US" dirty="0" smtClean="0">
                <a:latin typeface="+mn-ea"/>
              </a:rPr>
              <a:t>。</a:t>
            </a:r>
            <a:endParaRPr lang="en-US" altLang="zh-TW" dirty="0" smtClean="0">
              <a:latin typeface="+mn-ea"/>
            </a:endParaRPr>
          </a:p>
          <a:p>
            <a:pPr marL="642938" lvl="2" indent="0">
              <a:buNone/>
            </a:pPr>
            <a:endParaRPr lang="en-US" altLang="zh-TW" sz="750" dirty="0">
              <a:latin typeface="+mn-ea"/>
            </a:endParaRPr>
          </a:p>
          <a:p>
            <a:pPr marL="728663" lvl="1" indent="-385763">
              <a:buFont typeface="+mj-lt"/>
              <a:buAutoNum type="arabicPeriod"/>
            </a:pPr>
            <a:r>
              <a:rPr lang="zh-TW" altLang="en-US" sz="2600" b="1" dirty="0">
                <a:latin typeface="+mn-ea"/>
              </a:rPr>
              <a:t>輸贏</a:t>
            </a:r>
            <a:r>
              <a:rPr lang="en-US" altLang="zh-TW" sz="2600" dirty="0" smtClean="0">
                <a:latin typeface="+mn-ea"/>
              </a:rPr>
              <a:t>:</a:t>
            </a:r>
            <a:r>
              <a:rPr lang="zh-TW" altLang="en-US" dirty="0" smtClean="0">
                <a:latin typeface="+mn-ea"/>
              </a:rPr>
              <a:t>自己</a:t>
            </a:r>
            <a:r>
              <a:rPr lang="zh-TW" altLang="en-US" dirty="0">
                <a:latin typeface="+mn-ea"/>
              </a:rPr>
              <a:t>在輸的一方而對方贏，是痛苦、沉重的，此時且提醒自己， 輸是一時的，有時短期的委屈只為了達成長期的目標</a:t>
            </a:r>
            <a:r>
              <a:rPr lang="zh-TW" altLang="en-US" dirty="0" smtClean="0">
                <a:latin typeface="+mn-ea"/>
              </a:rPr>
              <a:t>。 </a:t>
            </a:r>
            <a:r>
              <a:rPr lang="en-US" altLang="zh-TW" dirty="0">
                <a:latin typeface="+mn-ea"/>
                <a:cs typeface="Times New Roman" panose="02020603050405020304" pitchFamily="18" charset="0"/>
              </a:rPr>
              <a:t>(</a:t>
            </a:r>
            <a:r>
              <a:rPr lang="zh-TW" altLang="en-US" dirty="0">
                <a:latin typeface="+mn-ea"/>
              </a:rPr>
              <a:t>韓信</a:t>
            </a:r>
            <a:r>
              <a:rPr lang="en-US" altLang="zh-TW" dirty="0">
                <a:latin typeface="+mn-ea"/>
              </a:rPr>
              <a:t>-</a:t>
            </a:r>
            <a:r>
              <a:rPr lang="zh-TW" altLang="en-US" dirty="0">
                <a:latin typeface="+mn-ea"/>
              </a:rPr>
              <a:t>忍胯下之辱</a:t>
            </a:r>
            <a:r>
              <a:rPr lang="en-US" altLang="zh-TW" dirty="0" smtClean="0">
                <a:latin typeface="+mn-ea"/>
                <a:cs typeface="Times New Roman" panose="02020603050405020304" pitchFamily="18" charset="0"/>
              </a:rPr>
              <a:t>)</a:t>
            </a:r>
            <a:r>
              <a:rPr lang="en-US" altLang="zh-TW" dirty="0" smtClean="0">
                <a:latin typeface="+mn-ea"/>
              </a:rPr>
              <a:t> </a:t>
            </a:r>
            <a:r>
              <a:rPr lang="en-US" altLang="zh-TW" dirty="0" smtClean="0">
                <a:latin typeface="+mn-ea"/>
                <a:cs typeface="Times New Roman" panose="02020603050405020304" pitchFamily="18" charset="0"/>
              </a:rPr>
              <a:t>(</a:t>
            </a:r>
            <a:r>
              <a:rPr lang="zh-TW" altLang="en-US" dirty="0">
                <a:latin typeface="+mn-ea"/>
              </a:rPr>
              <a:t>司馬遷忍辱作史記</a:t>
            </a:r>
            <a:r>
              <a:rPr lang="en-US" altLang="zh-TW" dirty="0">
                <a:latin typeface="+mn-ea"/>
                <a:cs typeface="Times New Roman" panose="02020603050405020304" pitchFamily="18" charset="0"/>
              </a:rPr>
              <a:t>)</a:t>
            </a:r>
          </a:p>
          <a:p>
            <a:pPr marL="728663" lvl="1" indent="-385763">
              <a:buFont typeface="+mj-lt"/>
              <a:buAutoNum type="arabicPeriod"/>
            </a:pPr>
            <a:r>
              <a:rPr lang="zh-TW" altLang="en-US" sz="2600" b="1" dirty="0">
                <a:latin typeface="+mn-ea"/>
              </a:rPr>
              <a:t>贏贏</a:t>
            </a:r>
            <a:r>
              <a:rPr lang="en-US" altLang="zh-TW" sz="2600" dirty="0" smtClean="0">
                <a:latin typeface="+mn-ea"/>
              </a:rPr>
              <a:t>:</a:t>
            </a:r>
            <a:r>
              <a:rPr lang="zh-TW" altLang="en-US" dirty="0" smtClean="0">
                <a:latin typeface="+mn-ea"/>
              </a:rPr>
              <a:t>自己</a:t>
            </a:r>
            <a:r>
              <a:rPr lang="zh-TW" altLang="en-US" dirty="0">
                <a:latin typeface="+mn-ea"/>
              </a:rPr>
              <a:t>與對方都贏，達到</a:t>
            </a:r>
            <a:r>
              <a:rPr lang="en-US" altLang="zh-TW" dirty="0">
                <a:latin typeface="+mn-ea"/>
              </a:rPr>
              <a:t>「</a:t>
            </a:r>
            <a:r>
              <a:rPr lang="zh-TW" altLang="en-US" dirty="0">
                <a:latin typeface="+mn-ea"/>
              </a:rPr>
              <a:t>全勝共贏</a:t>
            </a:r>
            <a:r>
              <a:rPr lang="en-US" altLang="zh-TW" dirty="0">
                <a:latin typeface="+mn-ea"/>
              </a:rPr>
              <a:t>」</a:t>
            </a:r>
            <a:r>
              <a:rPr lang="zh-TW" altLang="en-US" dirty="0" smtClean="0">
                <a:latin typeface="+mn-ea"/>
              </a:rPr>
              <a:t>。</a:t>
            </a:r>
            <a:endParaRPr lang="zh-TW" altLang="en-US" dirty="0">
              <a:latin typeface="+mn-ea"/>
              <a:cs typeface="Times New Roman" panose="02020603050405020304" pitchFamily="18" charset="0"/>
            </a:endParaRPr>
          </a:p>
        </p:txBody>
      </p:sp>
      <p:sp>
        <p:nvSpPr>
          <p:cNvPr id="2" name="標題 1"/>
          <p:cNvSpPr>
            <a:spLocks noGrp="1"/>
          </p:cNvSpPr>
          <p:nvPr>
            <p:ph type="title"/>
          </p:nvPr>
        </p:nvSpPr>
        <p:spPr>
          <a:xfrm>
            <a:off x="831574" y="601815"/>
            <a:ext cx="6522858" cy="594066"/>
          </a:xfrm>
        </p:spPr>
        <p:txBody>
          <a:bodyPr>
            <a:noAutofit/>
          </a:bodyPr>
          <a:lstStyle/>
          <a:p>
            <a:r>
              <a:rPr lang="zh-TW" altLang="en-US" b="1" dirty="0">
                <a:latin typeface="+mn-ea"/>
                <a:ea typeface="+mn-ea"/>
              </a:rPr>
              <a:t>贏輸、輸贏的分類</a:t>
            </a:r>
          </a:p>
        </p:txBody>
      </p:sp>
    </p:spTree>
    <p:extLst>
      <p:ext uri="{BB962C8B-B14F-4D97-AF65-F5344CB8AC3E}">
        <p14:creationId xmlns:p14="http://schemas.microsoft.com/office/powerpoint/2010/main" val="1720415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6675" y="14176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4320208" y="21203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5082209" y="42957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996051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788" y="392000"/>
            <a:ext cx="9144000" cy="882784"/>
          </a:xfrm>
        </p:spPr>
        <p:txBody>
          <a:bodyPr/>
          <a:lstStyle/>
          <a:p>
            <a:r>
              <a:rPr lang="zh-TW" altLang="en-US" b="1" dirty="0">
                <a:latin typeface="+mn-ea"/>
                <a:ea typeface="+mn-ea"/>
              </a:rPr>
              <a:t>贏</a:t>
            </a:r>
            <a:r>
              <a:rPr lang="zh-TW" altLang="en-US" b="1" dirty="0" smtClean="0">
                <a:latin typeface="+mn-ea"/>
                <a:ea typeface="+mn-ea"/>
              </a:rPr>
              <a:t>的探討</a:t>
            </a:r>
            <a:endParaRPr lang="zh-TW" altLang="en-US" b="1" dirty="0">
              <a:latin typeface="+mn-ea"/>
              <a:ea typeface="+mn-ea"/>
            </a:endParaRPr>
          </a:p>
        </p:txBody>
      </p:sp>
      <p:sp>
        <p:nvSpPr>
          <p:cNvPr id="3" name="內容版面配置區 2"/>
          <p:cNvSpPr>
            <a:spLocks noGrp="1"/>
          </p:cNvSpPr>
          <p:nvPr>
            <p:ph idx="1"/>
          </p:nvPr>
        </p:nvSpPr>
        <p:spPr>
          <a:xfrm>
            <a:off x="1991544" y="1196752"/>
            <a:ext cx="8229600" cy="5112568"/>
          </a:xfrm>
        </p:spPr>
        <p:txBody>
          <a:bodyPr/>
          <a:lstStyle/>
          <a:p>
            <a:pPr marL="0" indent="0">
              <a:buNone/>
            </a:pPr>
            <a:r>
              <a:rPr lang="zh-TW" altLang="en-US" b="1" dirty="0">
                <a:solidFill>
                  <a:srgbClr val="FF6699"/>
                </a:solidFill>
                <a:latin typeface="+mn-ea"/>
              </a:rPr>
              <a:t>贏</a:t>
            </a:r>
            <a:r>
              <a:rPr lang="zh-TW" altLang="en-US" dirty="0">
                <a:latin typeface="+mn-ea"/>
              </a:rPr>
              <a:t>是從比賽中勝出、</a:t>
            </a:r>
            <a:r>
              <a:rPr lang="zh-TW" altLang="en-US" b="1" dirty="0">
                <a:solidFill>
                  <a:srgbClr val="FF6699"/>
                </a:solidFill>
                <a:latin typeface="+mn-ea"/>
              </a:rPr>
              <a:t>贏</a:t>
            </a:r>
            <a:r>
              <a:rPr lang="zh-TW" altLang="en-US" dirty="0">
                <a:latin typeface="+mn-ea"/>
              </a:rPr>
              <a:t>是取得勝利、</a:t>
            </a:r>
            <a:r>
              <a:rPr lang="zh-TW" altLang="en-US" b="1" dirty="0">
                <a:solidFill>
                  <a:srgbClr val="FF6699"/>
                </a:solidFill>
                <a:latin typeface="+mn-ea"/>
              </a:rPr>
              <a:t>贏</a:t>
            </a:r>
            <a:r>
              <a:rPr lang="zh-TW" altLang="en-US" dirty="0">
                <a:latin typeface="+mn-ea"/>
              </a:rPr>
              <a:t>是努力克服困難贏得成功、</a:t>
            </a:r>
            <a:r>
              <a:rPr lang="zh-TW" altLang="en-US" b="1" dirty="0">
                <a:solidFill>
                  <a:srgbClr val="FF6699"/>
                </a:solidFill>
                <a:latin typeface="+mn-ea"/>
              </a:rPr>
              <a:t>贏</a:t>
            </a:r>
            <a:r>
              <a:rPr lang="zh-TW" altLang="en-US" dirty="0">
                <a:latin typeface="+mn-ea"/>
              </a:rPr>
              <a:t>是獲取旁人信任、</a:t>
            </a:r>
            <a:r>
              <a:rPr lang="zh-TW" altLang="en-US" b="1" dirty="0">
                <a:solidFill>
                  <a:srgbClr val="FF6699"/>
                </a:solidFill>
                <a:latin typeface="+mn-ea"/>
              </a:rPr>
              <a:t>贏</a:t>
            </a:r>
            <a:r>
              <a:rPr lang="zh-TW" altLang="en-US" dirty="0">
                <a:latin typeface="+mn-ea"/>
              </a:rPr>
              <a:t>是意見被接受。</a:t>
            </a:r>
            <a:endParaRPr lang="en-US" altLang="zh-TW" dirty="0">
              <a:latin typeface="+mn-ea"/>
            </a:endParaRPr>
          </a:p>
          <a:p>
            <a:pPr marL="0" indent="0">
              <a:buNone/>
            </a:pPr>
            <a:endParaRPr lang="zh-TW" altLang="en-US" dirty="0"/>
          </a:p>
        </p:txBody>
      </p:sp>
      <p:sp>
        <p:nvSpPr>
          <p:cNvPr id="9" name="標題 1"/>
          <p:cNvSpPr txBox="1">
            <a:spLocks/>
          </p:cNvSpPr>
          <p:nvPr/>
        </p:nvSpPr>
        <p:spPr>
          <a:xfrm>
            <a:off x="3935760" y="2420888"/>
            <a:ext cx="3312368"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0" b="1" dirty="0">
                <a:solidFill>
                  <a:srgbClr val="FF6699"/>
                </a:solidFill>
                <a:latin typeface="標楷體" panose="03000509000000000000" pitchFamily="65" charset="-120"/>
                <a:ea typeface="標楷體" panose="03000509000000000000" pitchFamily="65" charset="-120"/>
              </a:rPr>
              <a:t>贏</a:t>
            </a:r>
          </a:p>
        </p:txBody>
      </p:sp>
      <p:cxnSp>
        <p:nvCxnSpPr>
          <p:cNvPr id="11" name="直線單箭頭接點 10"/>
          <p:cNvCxnSpPr/>
          <p:nvPr/>
        </p:nvCxnSpPr>
        <p:spPr>
          <a:xfrm flipH="1">
            <a:off x="6384032" y="312712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a:off x="6216000" y="3752056"/>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6701447" y="4635708"/>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8112224" y="2852936"/>
            <a:ext cx="1719808"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危機意識</a:t>
            </a:r>
          </a:p>
        </p:txBody>
      </p:sp>
      <p:sp>
        <p:nvSpPr>
          <p:cNvPr id="15" name="文字方塊 14"/>
          <p:cNvSpPr txBox="1"/>
          <p:nvPr/>
        </p:nvSpPr>
        <p:spPr>
          <a:xfrm>
            <a:off x="7440136" y="3490446"/>
            <a:ext cx="101391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溝通</a:t>
            </a:r>
          </a:p>
        </p:txBody>
      </p:sp>
      <p:sp>
        <p:nvSpPr>
          <p:cNvPr id="18" name="文字方塊 17"/>
          <p:cNvSpPr txBox="1"/>
          <p:nvPr/>
        </p:nvSpPr>
        <p:spPr>
          <a:xfrm>
            <a:off x="7925583" y="4379376"/>
            <a:ext cx="240737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平凡心</a:t>
            </a:r>
            <a:r>
              <a:rPr lang="zh-TW" altLang="en-US" sz="2800" b="1" dirty="0">
                <a:solidFill>
                  <a:srgbClr val="3399FF"/>
                </a:solidFill>
                <a:latin typeface="標楷體"/>
                <a:ea typeface="標楷體"/>
              </a:rPr>
              <a:t>、放下</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0" name="直線單箭頭接點 19"/>
          <p:cNvCxnSpPr>
            <a:stCxn id="21" idx="3"/>
          </p:cNvCxnSpPr>
          <p:nvPr/>
        </p:nvCxnSpPr>
        <p:spPr>
          <a:xfrm>
            <a:off x="3683224" y="4621598"/>
            <a:ext cx="1066564" cy="14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631504" y="4359988"/>
            <a:ext cx="2051720"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努力、執行</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4" name="直線單箭頭接點 23"/>
          <p:cNvCxnSpPr/>
          <p:nvPr/>
        </p:nvCxnSpPr>
        <p:spPr>
          <a:xfrm flipV="1">
            <a:off x="5590808" y="5081344"/>
            <a:ext cx="0" cy="7200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3896661" y="5781812"/>
            <a:ext cx="3445414"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資源、財力、能力集</a:t>
            </a:r>
            <a:endParaRPr lang="zh-TW" altLang="en-US" sz="2800" b="1" dirty="0">
              <a:solidFill>
                <a:srgbClr val="3399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21006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b="1" dirty="0" smtClean="0">
                <a:latin typeface="標楷體" panose="03000509000000000000" pitchFamily="65" charset="-120"/>
              </a:rPr>
              <a:t> </a:t>
            </a:r>
            <a:r>
              <a:rPr lang="zh-TW" altLang="en-US" b="1" dirty="0" smtClean="0">
                <a:latin typeface="標楷體" panose="03000509000000000000" pitchFamily="65" charset="-120"/>
              </a:rPr>
              <a:t>什麼</a:t>
            </a:r>
            <a:r>
              <a:rPr lang="zh-TW" altLang="en-US" b="1" dirty="0">
                <a:latin typeface="標楷體" panose="03000509000000000000" pitchFamily="65" charset="-120"/>
              </a:rPr>
              <a:t>是</a:t>
            </a:r>
            <a:r>
              <a:rPr lang="zh-TW" altLang="en-US" b="1" dirty="0" smtClean="0">
                <a:latin typeface="標楷體" panose="03000509000000000000" pitchFamily="65" charset="-120"/>
              </a:rPr>
              <a:t>競爭目</a:t>
            </a:r>
            <a:r>
              <a:rPr lang="zh-TW" altLang="en-US" b="1" dirty="0">
                <a:latin typeface="標楷體" panose="03000509000000000000" pitchFamily="65" charset="-120"/>
              </a:rPr>
              <a:t>標</a:t>
            </a:r>
            <a:r>
              <a:rPr lang="en-US" altLang="zh-TW" b="1" dirty="0" smtClean="0">
                <a:latin typeface="標楷體" panose="03000509000000000000" pitchFamily="65" charset="-120"/>
              </a:rPr>
              <a:t>?</a:t>
            </a:r>
            <a:endParaRPr lang="zh-TW" altLang="en-US" b="1" dirty="0"/>
          </a:p>
        </p:txBody>
      </p:sp>
      <p:graphicFrame>
        <p:nvGraphicFramePr>
          <p:cNvPr id="4" name="資料庫圖表 3"/>
          <p:cNvGraphicFramePr/>
          <p:nvPr>
            <p:extLst/>
          </p:nvPr>
        </p:nvGraphicFramePr>
        <p:xfrm>
          <a:off x="2179320" y="1290320"/>
          <a:ext cx="8199120" cy="4820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0910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8078" y="365125"/>
            <a:ext cx="10515600" cy="1325563"/>
          </a:xfrm>
        </p:spPr>
        <p:txBody>
          <a:bodyPr/>
          <a:lstStyle/>
          <a:p>
            <a:pPr algn="l"/>
            <a:r>
              <a:rPr lang="zh-TW" altLang="en-US" b="1" dirty="0" smtClean="0"/>
              <a:t>從贏到贏贏</a:t>
            </a:r>
            <a:endParaRPr lang="zh-TW" altLang="en-US" b="1" dirty="0"/>
          </a:p>
        </p:txBody>
      </p:sp>
      <p:graphicFrame>
        <p:nvGraphicFramePr>
          <p:cNvPr id="4" name="內容版面配置區 3"/>
          <p:cNvGraphicFramePr>
            <a:graphicFrameLocks noGrp="1"/>
          </p:cNvGraphicFramePr>
          <p:nvPr>
            <p:ph idx="1"/>
            <p:extLst/>
          </p:nvPr>
        </p:nvGraphicFramePr>
        <p:xfrm>
          <a:off x="2331720" y="1600201"/>
          <a:ext cx="763524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927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25217" y="1700807"/>
            <a:ext cx="9687340" cy="2944079"/>
          </a:xfrm>
        </p:spPr>
        <p:txBody>
          <a:bodyPr>
            <a:normAutofit/>
          </a:bodyPr>
          <a:lstStyle/>
          <a:p>
            <a:r>
              <a:rPr lang="zh-TW" altLang="en-US" dirty="0">
                <a:latin typeface="+mn-ea"/>
              </a:rPr>
              <a:t>各公司都想要追求自己的最大利益，進入輸輸的惡性競爭，雙方不肯合作。</a:t>
            </a:r>
            <a:endParaRPr lang="en-US" altLang="zh-TW" dirty="0">
              <a:latin typeface="+mn-ea"/>
            </a:endParaRPr>
          </a:p>
          <a:p>
            <a:pPr marL="0" indent="0">
              <a:buNone/>
            </a:pPr>
            <a:endParaRPr lang="en-US" altLang="zh-TW" sz="800" dirty="0">
              <a:latin typeface="+mn-ea"/>
            </a:endParaRPr>
          </a:p>
          <a:p>
            <a:r>
              <a:rPr lang="zh-TW" altLang="en-US" dirty="0">
                <a:latin typeface="+mn-ea"/>
              </a:rPr>
              <a:t>將競局重新結構</a:t>
            </a:r>
            <a:endParaRPr lang="en-US" altLang="zh-TW" dirty="0">
              <a:latin typeface="+mn-ea"/>
            </a:endParaRPr>
          </a:p>
          <a:p>
            <a:pPr lvl="1"/>
            <a:r>
              <a:rPr lang="zh-TW" altLang="en-US" dirty="0">
                <a:latin typeface="+mn-ea"/>
              </a:rPr>
              <a:t>由</a:t>
            </a:r>
            <a:r>
              <a:rPr lang="en-US" altLang="zh-TW" dirty="0">
                <a:latin typeface="+mn-ea"/>
              </a:rPr>
              <a:t>「</a:t>
            </a:r>
            <a:r>
              <a:rPr lang="zh-TW" altLang="en-US" dirty="0">
                <a:latin typeface="+mn-ea"/>
              </a:rPr>
              <a:t>升高察思」來看問題，身為甲乙兩方的集團領導者，該如何讓兩間子公司得到最大利益</a:t>
            </a:r>
            <a:r>
              <a:rPr lang="zh-TW" altLang="en-US" dirty="0" smtClean="0">
                <a:latin typeface="+mn-ea"/>
              </a:rPr>
              <a:t>。</a:t>
            </a:r>
            <a:endParaRPr lang="en-US" altLang="zh-TW" dirty="0" smtClean="0">
              <a:latin typeface="+mn-ea"/>
            </a:endParaRPr>
          </a:p>
          <a:p>
            <a:pPr lvl="1"/>
            <a:r>
              <a:rPr lang="zh-TW" altLang="en-US" dirty="0" smtClean="0">
                <a:latin typeface="+mn-ea"/>
              </a:rPr>
              <a:t>方法</a:t>
            </a:r>
            <a:r>
              <a:rPr lang="en-US" altLang="zh-TW" dirty="0" smtClean="0">
                <a:latin typeface="+mn-ea"/>
              </a:rPr>
              <a:t>: </a:t>
            </a:r>
            <a:r>
              <a:rPr lang="zh-TW" altLang="en-US" dirty="0" smtClean="0">
                <a:latin typeface="+mn-ea"/>
              </a:rPr>
              <a:t>溝通與契約</a:t>
            </a:r>
            <a:endParaRPr lang="zh-TW" altLang="en-US" dirty="0">
              <a:latin typeface="+mn-ea"/>
            </a:endParaRPr>
          </a:p>
        </p:txBody>
      </p:sp>
      <p:sp>
        <p:nvSpPr>
          <p:cNvPr id="8"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pic>
        <p:nvPicPr>
          <p:cNvPr id="4" name="圖片 3"/>
          <p:cNvPicPr>
            <a:picLocks noChangeAspect="1"/>
          </p:cNvPicPr>
          <p:nvPr/>
        </p:nvPicPr>
        <p:blipFill>
          <a:blip r:embed="rId2"/>
          <a:stretch>
            <a:fillRect/>
          </a:stretch>
        </p:blipFill>
        <p:spPr>
          <a:xfrm>
            <a:off x="5021626" y="4264676"/>
            <a:ext cx="4838937" cy="1946490"/>
          </a:xfrm>
          <a:prstGeom prst="rect">
            <a:avLst/>
          </a:prstGeom>
        </p:spPr>
      </p:pic>
    </p:spTree>
    <p:extLst>
      <p:ext uri="{BB962C8B-B14F-4D97-AF65-F5344CB8AC3E}">
        <p14:creationId xmlns:p14="http://schemas.microsoft.com/office/powerpoint/2010/main" val="11122799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sp>
        <p:nvSpPr>
          <p:cNvPr id="3" name="內容版面配置區 2"/>
          <p:cNvSpPr>
            <a:spLocks noGrp="1"/>
          </p:cNvSpPr>
          <p:nvPr>
            <p:ph idx="1"/>
          </p:nvPr>
        </p:nvSpPr>
        <p:spPr>
          <a:xfrm>
            <a:off x="1437861" y="1600202"/>
            <a:ext cx="9621078" cy="2548879"/>
          </a:xfrm>
        </p:spPr>
        <p:txBody>
          <a:bodyPr/>
          <a:lstStyle/>
          <a:p>
            <a:r>
              <a:rPr lang="zh-TW" altLang="en-US" dirty="0" smtClean="0">
                <a:latin typeface="+mn-ea"/>
              </a:rPr>
              <a:t>改變賽局</a:t>
            </a:r>
            <a:r>
              <a:rPr lang="zh-TW" altLang="en-US" dirty="0">
                <a:latin typeface="+mn-ea"/>
              </a:rPr>
              <a:t>參數</a:t>
            </a:r>
            <a:r>
              <a:rPr lang="en-US" altLang="zh-TW" dirty="0">
                <a:latin typeface="+mn-ea"/>
              </a:rPr>
              <a:t>-</a:t>
            </a:r>
            <a:r>
              <a:rPr lang="zh-TW" altLang="en-US" dirty="0">
                <a:latin typeface="+mn-ea"/>
              </a:rPr>
              <a:t>訂定雙方合作規定，例如</a:t>
            </a:r>
            <a:r>
              <a:rPr lang="en-US" altLang="zh-TW" dirty="0">
                <a:latin typeface="+mn-ea"/>
              </a:rPr>
              <a:t>:</a:t>
            </a:r>
            <a:r>
              <a:rPr lang="zh-TW" altLang="en-US" dirty="0">
                <a:latin typeface="+mn-ea"/>
              </a:rPr>
              <a:t>誰不合作就須付八分給對方。</a:t>
            </a:r>
            <a:endParaRPr lang="en-US" altLang="zh-TW" dirty="0">
              <a:latin typeface="+mn-ea"/>
            </a:endParaRPr>
          </a:p>
          <a:p>
            <a:endParaRPr lang="en-US" altLang="zh-TW" sz="800" dirty="0">
              <a:latin typeface="+mn-ea"/>
            </a:endParaRPr>
          </a:p>
          <a:p>
            <a:r>
              <a:rPr lang="zh-TW" altLang="en-US" dirty="0">
                <a:latin typeface="+mn-ea"/>
              </a:rPr>
              <a:t>產生了新</a:t>
            </a:r>
            <a:r>
              <a:rPr lang="zh-TW" altLang="en-US" dirty="0" smtClean="0">
                <a:latin typeface="+mn-ea"/>
              </a:rPr>
              <a:t>的賽局</a:t>
            </a:r>
            <a:r>
              <a:rPr lang="zh-TW" altLang="en-US" dirty="0">
                <a:latin typeface="+mn-ea"/>
              </a:rPr>
              <a:t>，雙方將會選擇對自己有利的合作，而進到贏贏的</a:t>
            </a:r>
            <a:r>
              <a:rPr lang="en-US" altLang="zh-TW" dirty="0">
                <a:latin typeface="+mn-ea"/>
              </a:rPr>
              <a:t>(10,10)</a:t>
            </a:r>
            <a:r>
              <a:rPr lang="zh-TW" altLang="en-US" dirty="0">
                <a:latin typeface="+mn-ea"/>
              </a:rPr>
              <a:t> 。</a:t>
            </a:r>
            <a:endParaRPr lang="en-US" altLang="zh-TW" dirty="0">
              <a:latin typeface="+mn-ea"/>
            </a:endParaRPr>
          </a:p>
          <a:p>
            <a:pPr marL="0" indent="0">
              <a:buNone/>
            </a:pP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3143555" y="4057928"/>
            <a:ext cx="6060080" cy="1788136"/>
          </a:xfrm>
          <a:prstGeom prst="rect">
            <a:avLst/>
          </a:prstGeom>
        </p:spPr>
      </p:pic>
    </p:spTree>
    <p:extLst>
      <p:ext uri="{BB962C8B-B14F-4D97-AF65-F5344CB8AC3E}">
        <p14:creationId xmlns:p14="http://schemas.microsoft.com/office/powerpoint/2010/main" val="2675578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94588" y="12652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6838121" y="19679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7600122" y="41433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
        <p:nvSpPr>
          <p:cNvPr id="3" name="矩形 2"/>
          <p:cNvSpPr/>
          <p:nvPr/>
        </p:nvSpPr>
        <p:spPr>
          <a:xfrm>
            <a:off x="768744" y="3102747"/>
            <a:ext cx="4698723" cy="584775"/>
          </a:xfrm>
          <a:prstGeom prst="rect">
            <a:avLst/>
          </a:prstGeom>
        </p:spPr>
        <p:txBody>
          <a:bodyPr wrap="none">
            <a:spAutoFit/>
          </a:bodyPr>
          <a:lstStyle/>
          <a:p>
            <a:pPr algn="ctr"/>
            <a:r>
              <a:rPr lang="zh-TW" altLang="en-US" sz="3200" b="1" dirty="0">
                <a:solidFill>
                  <a:srgbClr val="0000CC"/>
                </a:solidFill>
                <a:sym typeface="Wingdings" panose="05000000000000000000" pitchFamily="2" charset="2"/>
              </a:rPr>
              <a:t>競爭</a:t>
            </a:r>
            <a:r>
              <a:rPr lang="zh-TW" altLang="en-US" sz="3200" dirty="0">
                <a:solidFill>
                  <a:srgbClr val="0000CC"/>
                </a:solidFill>
                <a:sym typeface="Wingdings" panose="05000000000000000000" pitchFamily="2" charset="2"/>
              </a:rPr>
              <a:t>起於利己</a:t>
            </a:r>
            <a:r>
              <a:rPr lang="zh-TW" altLang="en-US" sz="3200" dirty="0"/>
              <a:t>，</a:t>
            </a:r>
            <a:r>
              <a:rPr lang="zh-TW" altLang="en-US" sz="3200" dirty="0">
                <a:solidFill>
                  <a:srgbClr val="0000CC"/>
                </a:solidFill>
                <a:sym typeface="Wingdings" panose="05000000000000000000" pitchFamily="2" charset="2"/>
              </a:rPr>
              <a:t>終於利他</a:t>
            </a:r>
            <a:endParaRPr lang="zh-TW" altLang="en-US" sz="3200" dirty="0">
              <a:solidFill>
                <a:srgbClr val="0000CC"/>
              </a:solidFill>
            </a:endParaRPr>
          </a:p>
        </p:txBody>
      </p:sp>
      <p:sp>
        <p:nvSpPr>
          <p:cNvPr id="5" name="矩形 4"/>
          <p:cNvSpPr/>
          <p:nvPr/>
        </p:nvSpPr>
        <p:spPr>
          <a:xfrm>
            <a:off x="768745" y="2213660"/>
            <a:ext cx="4809330" cy="584775"/>
          </a:xfrm>
          <a:prstGeom prst="rect">
            <a:avLst/>
          </a:prstGeom>
        </p:spPr>
        <p:txBody>
          <a:bodyPr wrap="none">
            <a:spAutoFit/>
          </a:bodyPr>
          <a:lstStyle/>
          <a:p>
            <a:r>
              <a:rPr lang="zh-TW" altLang="en-US" sz="3200" b="1" dirty="0" smtClean="0">
                <a:solidFill>
                  <a:srgbClr val="0000CC"/>
                </a:solidFill>
              </a:rPr>
              <a:t>創新</a:t>
            </a:r>
            <a:r>
              <a:rPr lang="zh-TW" altLang="en-US" sz="3200" dirty="0" smtClean="0">
                <a:solidFill>
                  <a:srgbClr val="0000CC"/>
                </a:solidFill>
              </a:rPr>
              <a:t>起</a:t>
            </a:r>
            <a:r>
              <a:rPr lang="zh-TW" altLang="en-US" sz="3200" dirty="0">
                <a:solidFill>
                  <a:srgbClr val="0000CC"/>
                </a:solidFill>
              </a:rPr>
              <a:t>於浪漫</a:t>
            </a:r>
            <a:r>
              <a:rPr lang="zh-TW" altLang="en-US" sz="3200" dirty="0"/>
              <a:t>，</a:t>
            </a:r>
            <a:r>
              <a:rPr lang="zh-TW" altLang="en-US" sz="3200" dirty="0">
                <a:solidFill>
                  <a:srgbClr val="0000CC"/>
                </a:solidFill>
              </a:rPr>
              <a:t>終於</a:t>
            </a:r>
            <a:r>
              <a:rPr lang="zh-TW" altLang="en-US" sz="3200" dirty="0">
                <a:solidFill>
                  <a:srgbClr val="0000CC"/>
                </a:solidFill>
                <a:sym typeface="Wingdings" panose="05000000000000000000" pitchFamily="2" charset="2"/>
              </a:rPr>
              <a:t>紀律</a:t>
            </a:r>
            <a:endParaRPr lang="en-US" altLang="zh-TW" sz="32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18220092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數位經濟模式</a:t>
            </a:r>
            <a:r>
              <a:rPr lang="en-US" altLang="zh-TW" dirty="0" smtClean="0"/>
              <a:t>(</a:t>
            </a:r>
            <a:r>
              <a:rPr lang="zh-TW" altLang="en-US" dirty="0" smtClean="0"/>
              <a:t>一</a:t>
            </a:r>
            <a:r>
              <a:rPr lang="en-US" altLang="zh-TW" dirty="0" smtClean="0"/>
              <a:t>):</a:t>
            </a:r>
            <a:r>
              <a:rPr lang="zh-TW" altLang="en-US" dirty="0" smtClean="0"/>
              <a:t>共享經濟</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76606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a:t>
            </a:r>
            <a:r>
              <a:rPr lang="en-US" altLang="zh-TW" dirty="0" smtClean="0"/>
              <a:t> </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37</a:t>
            </a:fld>
            <a:endParaRPr lang="zh-TW" altLang="en-US" dirty="0"/>
          </a:p>
        </p:txBody>
      </p:sp>
      <p:sp>
        <p:nvSpPr>
          <p:cNvPr id="6" name="橢圓 5"/>
          <p:cNvSpPr/>
          <p:nvPr/>
        </p:nvSpPr>
        <p:spPr>
          <a:xfrm>
            <a:off x="3590217" y="3637669"/>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srgbClr val="FF0000"/>
              </a:solidFill>
            </a:endParaRPr>
          </a:p>
        </p:txBody>
      </p:sp>
      <p:sp>
        <p:nvSpPr>
          <p:cNvPr id="7" name="橢圓 6"/>
          <p:cNvSpPr/>
          <p:nvPr/>
        </p:nvSpPr>
        <p:spPr>
          <a:xfrm>
            <a:off x="3346625" y="2725101"/>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3114149" y="1857081"/>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9" name="文字方塊 8"/>
          <p:cNvSpPr txBox="1"/>
          <p:nvPr/>
        </p:nvSpPr>
        <p:spPr>
          <a:xfrm>
            <a:off x="3815865" y="4037005"/>
            <a:ext cx="1627323" cy="646331"/>
          </a:xfrm>
          <a:prstGeom prst="rect">
            <a:avLst/>
          </a:prstGeom>
          <a:noFill/>
        </p:spPr>
        <p:txBody>
          <a:bodyPr wrap="square" rtlCol="0">
            <a:spAutoFit/>
          </a:bodyPr>
          <a:lstStyle/>
          <a:p>
            <a:r>
              <a:rPr lang="en-US" altLang="zh-TW" dirty="0" smtClean="0">
                <a:solidFill>
                  <a:srgbClr val="FF0000"/>
                </a:solidFill>
              </a:rPr>
              <a:t>P2P economy</a:t>
            </a:r>
          </a:p>
          <a:p>
            <a:r>
              <a:rPr lang="en-US" altLang="zh-TW" dirty="0" smtClean="0">
                <a:solidFill>
                  <a:srgbClr val="FF0000"/>
                </a:solidFill>
              </a:rPr>
              <a:t>P2P </a:t>
            </a:r>
            <a:r>
              <a:rPr lang="zh-TW" altLang="en-US" dirty="0" smtClean="0">
                <a:solidFill>
                  <a:srgbClr val="FF0000"/>
                </a:solidFill>
              </a:rPr>
              <a:t>經濟</a:t>
            </a:r>
            <a:endParaRPr lang="zh-TW" altLang="en-US" dirty="0">
              <a:solidFill>
                <a:srgbClr val="FF0000"/>
              </a:solidFill>
            </a:endParaRPr>
          </a:p>
        </p:txBody>
      </p:sp>
      <p:sp>
        <p:nvSpPr>
          <p:cNvPr id="11" name="文字方塊 10"/>
          <p:cNvSpPr txBox="1"/>
          <p:nvPr/>
        </p:nvSpPr>
        <p:spPr>
          <a:xfrm>
            <a:off x="5490766" y="3211645"/>
            <a:ext cx="1286359" cy="923330"/>
          </a:xfrm>
          <a:prstGeom prst="rect">
            <a:avLst/>
          </a:prstGeom>
          <a:noFill/>
        </p:spPr>
        <p:txBody>
          <a:bodyPr wrap="square" rtlCol="0">
            <a:spAutoFit/>
          </a:bodyPr>
          <a:lstStyle/>
          <a:p>
            <a:r>
              <a:rPr lang="en-US" altLang="zh-TW" dirty="0" smtClean="0">
                <a:solidFill>
                  <a:srgbClr val="0070C0"/>
                </a:solidFill>
              </a:rPr>
              <a:t>Sharing economy</a:t>
            </a:r>
          </a:p>
          <a:p>
            <a:r>
              <a:rPr lang="zh-TW" altLang="en-US" dirty="0" smtClean="0">
                <a:solidFill>
                  <a:srgbClr val="0070C0"/>
                </a:solidFill>
              </a:rPr>
              <a:t>共享經濟</a:t>
            </a:r>
            <a:r>
              <a:rPr lang="en-US" altLang="zh-TW" dirty="0" smtClean="0">
                <a:solidFill>
                  <a:srgbClr val="0070C0"/>
                </a:solidFill>
              </a:rPr>
              <a:t>  </a:t>
            </a:r>
            <a:endParaRPr lang="zh-TW" altLang="en-US" dirty="0">
              <a:solidFill>
                <a:srgbClr val="0070C0"/>
              </a:solidFill>
            </a:endParaRPr>
          </a:p>
        </p:txBody>
      </p:sp>
      <p:sp>
        <p:nvSpPr>
          <p:cNvPr id="12" name="文字方塊 11"/>
          <p:cNvSpPr txBox="1"/>
          <p:nvPr/>
        </p:nvSpPr>
        <p:spPr>
          <a:xfrm>
            <a:off x="6813496" y="2762337"/>
            <a:ext cx="1286359" cy="923330"/>
          </a:xfrm>
          <a:prstGeom prst="rect">
            <a:avLst/>
          </a:prstGeom>
          <a:noFill/>
        </p:spPr>
        <p:txBody>
          <a:bodyPr wrap="square" rtlCol="0">
            <a:spAutoFit/>
          </a:bodyPr>
          <a:lstStyle/>
          <a:p>
            <a:r>
              <a:rPr lang="en-US" altLang="zh-TW" dirty="0" smtClean="0">
                <a:solidFill>
                  <a:srgbClr val="7030A0"/>
                </a:solidFill>
              </a:rPr>
              <a:t>Platform economy</a:t>
            </a:r>
          </a:p>
          <a:p>
            <a:r>
              <a:rPr lang="zh-TW" altLang="en-US" dirty="0" smtClean="0">
                <a:solidFill>
                  <a:srgbClr val="7030A0"/>
                </a:solidFill>
              </a:rPr>
              <a:t>平台經濟</a:t>
            </a:r>
            <a:r>
              <a:rPr lang="en-US" altLang="zh-TW" dirty="0" smtClean="0">
                <a:solidFill>
                  <a:srgbClr val="7030A0"/>
                </a:solidFill>
              </a:rPr>
              <a:t> </a:t>
            </a:r>
            <a:endParaRPr lang="zh-TW" altLang="en-US" dirty="0">
              <a:solidFill>
                <a:srgbClr val="7030A0"/>
              </a:solidFill>
            </a:endParaRP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25" name="橢圓 24"/>
          <p:cNvSpPr/>
          <p:nvPr/>
        </p:nvSpPr>
        <p:spPr>
          <a:xfrm>
            <a:off x="3114149" y="1331844"/>
            <a:ext cx="6427416" cy="4418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27" name="文字方塊 26"/>
          <p:cNvSpPr txBox="1"/>
          <p:nvPr/>
        </p:nvSpPr>
        <p:spPr>
          <a:xfrm>
            <a:off x="8136226" y="2334241"/>
            <a:ext cx="1286359" cy="1200329"/>
          </a:xfrm>
          <a:prstGeom prst="rect">
            <a:avLst/>
          </a:prstGeom>
          <a:noFill/>
        </p:spPr>
        <p:txBody>
          <a:bodyPr wrap="square" rtlCol="0">
            <a:spAutoFit/>
          </a:bodyPr>
          <a:lstStyle/>
          <a:p>
            <a:r>
              <a:rPr lang="en-US" altLang="zh-TW" dirty="0" smtClean="0"/>
              <a:t>Digital economy</a:t>
            </a:r>
          </a:p>
          <a:p>
            <a:r>
              <a:rPr lang="zh-TW" altLang="en-US" dirty="0"/>
              <a:t>數位經濟</a:t>
            </a:r>
            <a:r>
              <a:rPr lang="en-US" altLang="zh-TW" dirty="0"/>
              <a:t> </a:t>
            </a:r>
          </a:p>
          <a:p>
            <a:endParaRPr lang="zh-TW" altLang="en-US" dirty="0"/>
          </a:p>
        </p:txBody>
      </p:sp>
    </p:spTree>
    <p:extLst>
      <p:ext uri="{BB962C8B-B14F-4D97-AF65-F5344CB8AC3E}">
        <p14:creationId xmlns:p14="http://schemas.microsoft.com/office/powerpoint/2010/main" val="4340456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《2107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38</a:t>
            </a:fld>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4857905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39</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extLst/>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505090"/>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34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課程前言 </a:t>
            </a:r>
            <a:r>
              <a:rPr lang="en-US" altLang="zh-TW" dirty="0" smtClean="0"/>
              <a:t>( </a:t>
            </a:r>
            <a:r>
              <a:rPr lang="zh-TW" altLang="en-US" dirty="0" smtClean="0"/>
              <a:t>理論       實務</a:t>
            </a:r>
            <a:r>
              <a:rPr lang="en-US" altLang="zh-TW" dirty="0" smtClean="0"/>
              <a:t>)</a:t>
            </a:r>
            <a:endParaRPr lang="en-US" dirty="0"/>
          </a:p>
        </p:txBody>
      </p:sp>
      <p:sp>
        <p:nvSpPr>
          <p:cNvPr id="3" name="內容版面配置區 2"/>
          <p:cNvSpPr>
            <a:spLocks noGrp="1"/>
          </p:cNvSpPr>
          <p:nvPr>
            <p:ph idx="1"/>
          </p:nvPr>
        </p:nvSpPr>
        <p:spPr/>
        <p:txBody>
          <a:bodyPr/>
          <a:lstStyle/>
          <a:p>
            <a:r>
              <a:rPr lang="zh-TW" altLang="en-US" dirty="0" smtClean="0"/>
              <a:t>道德經第一</a:t>
            </a:r>
            <a:r>
              <a:rPr lang="zh-TW" altLang="en-US" dirty="0"/>
              <a:t>章</a:t>
            </a:r>
            <a:endParaRPr lang="en-US" altLang="zh-TW" dirty="0" smtClean="0"/>
          </a:p>
          <a:p>
            <a:pPr marL="0" indent="0">
              <a:buNone/>
            </a:pPr>
            <a:r>
              <a:rPr lang="zh-TW" altLang="en-US" dirty="0" smtClean="0"/>
              <a:t>「</a:t>
            </a:r>
            <a:r>
              <a:rPr lang="zh-TW" altLang="en-US" b="1" dirty="0">
                <a:solidFill>
                  <a:srgbClr val="7030A0"/>
                </a:solidFill>
              </a:rPr>
              <a:t>道可道，非常道，名可名，非常名</a:t>
            </a:r>
            <a:r>
              <a:rPr lang="zh-TW" altLang="en-US" dirty="0"/>
              <a:t>。無名，天地之始，有名，萬物之</a:t>
            </a:r>
            <a:r>
              <a:rPr lang="zh-TW" altLang="en-US" dirty="0" smtClean="0"/>
              <a:t>母。</a:t>
            </a:r>
            <a:r>
              <a:rPr lang="zh-TW" altLang="en-US" dirty="0"/>
              <a:t>故</a:t>
            </a:r>
            <a:r>
              <a:rPr lang="zh-TW" altLang="en-US" b="1" dirty="0">
                <a:solidFill>
                  <a:srgbClr val="FF0000"/>
                </a:solidFill>
              </a:rPr>
              <a:t>常無欲以觀其妙，常有欲以觀其徼</a:t>
            </a:r>
            <a:r>
              <a:rPr lang="zh-TW" altLang="en-US" dirty="0"/>
              <a:t>，此</a:t>
            </a:r>
            <a:r>
              <a:rPr lang="zh-TW" altLang="en-US" b="1" dirty="0">
                <a:solidFill>
                  <a:srgbClr val="FF0000"/>
                </a:solidFill>
              </a:rPr>
              <a:t>兩者同出而異名</a:t>
            </a:r>
            <a:r>
              <a:rPr lang="zh-TW" altLang="en-US" dirty="0"/>
              <a:t>，同謂之</a:t>
            </a:r>
            <a:r>
              <a:rPr lang="zh-TW" altLang="en-US" dirty="0" smtClean="0"/>
              <a:t>玄，玄之又玄，</a:t>
            </a:r>
            <a:r>
              <a:rPr lang="zh-TW" altLang="en-US" dirty="0"/>
              <a:t>眾妙之門。」</a:t>
            </a:r>
          </a:p>
          <a:p>
            <a:endParaRPr lang="en-US" dirty="0"/>
          </a:p>
        </p:txBody>
      </p:sp>
      <p:pic>
        <p:nvPicPr>
          <p:cNvPr id="5" name="圖片 4"/>
          <p:cNvPicPr>
            <a:picLocks noChangeAspect="1"/>
          </p:cNvPicPr>
          <p:nvPr/>
        </p:nvPicPr>
        <p:blipFill>
          <a:blip r:embed="rId2"/>
          <a:stretch>
            <a:fillRect/>
          </a:stretch>
        </p:blipFill>
        <p:spPr>
          <a:xfrm>
            <a:off x="7081632" y="3667678"/>
            <a:ext cx="3811104" cy="2381940"/>
          </a:xfrm>
          <a:prstGeom prst="rect">
            <a:avLst/>
          </a:prstGeom>
        </p:spPr>
      </p:pic>
      <p:sp>
        <p:nvSpPr>
          <p:cNvPr id="6" name="左-右雙向箭號 5"/>
          <p:cNvSpPr/>
          <p:nvPr/>
        </p:nvSpPr>
        <p:spPr>
          <a:xfrm>
            <a:off x="4837044" y="898783"/>
            <a:ext cx="549965" cy="2582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0178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smtClean="0">
                <a:latin typeface="微軟正黑體" pitchFamily="34" charset="-120"/>
                <a:ea typeface="微軟正黑體" pitchFamily="34" charset="-120"/>
                <a:cs typeface="新細明體" charset="-120"/>
              </a:rPr>
              <a:t>提出其</a:t>
            </a:r>
            <a:r>
              <a:rPr lang="zh-TW" altLang="zh-TW" sz="2400" dirty="0">
                <a:latin typeface="微軟正黑體" pitchFamily="34" charset="-120"/>
                <a:ea typeface="微軟正黑體" pitchFamily="34" charset="-120"/>
                <a:cs typeface="新細明體" charset="-120"/>
              </a:rPr>
              <a:t>主要特點</a:t>
            </a:r>
            <a:r>
              <a:rPr lang="zh-TW" altLang="zh-TW" sz="2400" dirty="0" smtClean="0">
                <a:latin typeface="微軟正黑體" pitchFamily="34" charset="-120"/>
                <a:ea typeface="微軟正黑體" pitchFamily="34" charset="-120"/>
                <a:cs typeface="新細明體" charset="-120"/>
              </a:rPr>
              <a:t>是</a:t>
            </a:r>
            <a:endParaRPr lang="en-US" altLang="zh-TW" sz="2400" dirty="0" smtClean="0">
              <a:latin typeface="微軟正黑體" pitchFamily="34" charset="-120"/>
              <a:ea typeface="微軟正黑體" pitchFamily="34" charset="-120"/>
              <a:cs typeface="新細明體" charset="-120"/>
            </a:endParaRPr>
          </a:p>
          <a:p>
            <a:pPr>
              <a:buClr>
                <a:srgbClr val="002060"/>
              </a:buClr>
            </a:pPr>
            <a:r>
              <a:rPr lang="zh-TW" altLang="zh-TW" sz="2400" dirty="0" smtClean="0">
                <a:latin typeface="微軟正黑體" pitchFamily="34" charset="-120"/>
                <a:ea typeface="微軟正黑體" pitchFamily="34" charset="-120"/>
                <a:cs typeface="新細明體" charset="-120"/>
              </a:rPr>
              <a:t>包括</a:t>
            </a:r>
            <a:r>
              <a:rPr lang="zh-TW" altLang="zh-TW" sz="2400" dirty="0">
                <a:latin typeface="微軟正黑體" pitchFamily="34" charset="-120"/>
                <a:ea typeface="微軟正黑體" pitchFamily="34" charset="-120"/>
                <a:cs typeface="新細明體" charset="-120"/>
              </a:rPr>
              <a:t>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a:t>
            </a:r>
            <a:r>
              <a:rPr lang="zh-TW" altLang="zh-TW" sz="2400" dirty="0" smtClean="0">
                <a:latin typeface="微軟正黑體" pitchFamily="34" charset="-120"/>
                <a:ea typeface="微軟正黑體" pitchFamily="34" charset="-120"/>
                <a:cs typeface="新細明體" charset="-120"/>
              </a:rPr>
              <a:t>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en-US" altLang="zh-TW" sz="2400" dirty="0">
                <a:cs typeface="新細明體" charset="-120"/>
              </a:rPr>
              <a:t> </a:t>
            </a:r>
            <a:r>
              <a:rPr lang="zh-TW" altLang="zh-TW" sz="2400" dirty="0" smtClean="0">
                <a:cs typeface="新細明體" charset="-120"/>
              </a:rPr>
              <a:t>個體</a:t>
            </a:r>
            <a:r>
              <a:rPr lang="zh-TW" altLang="zh-TW" sz="2400" dirty="0">
                <a:cs typeface="新細明體" charset="-120"/>
              </a:rPr>
              <a:t>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zh-TW" altLang="en-US" sz="2400" dirty="0" smtClean="0"/>
              <a:t>結合市場經濟</a:t>
            </a:r>
            <a:r>
              <a:rPr lang="en-US" altLang="zh-TW" sz="2400" dirty="0" smtClean="0"/>
              <a:t>(</a:t>
            </a:r>
            <a:r>
              <a:rPr lang="zh-TW" altLang="en-US" sz="2400" dirty="0" smtClean="0"/>
              <a:t>資本 主義</a:t>
            </a:r>
            <a:r>
              <a:rPr lang="zh-TW" altLang="en-US" sz="2400" dirty="0" smtClean="0">
                <a:latin typeface="新細明體"/>
                <a:ea typeface="新細明體"/>
              </a:rPr>
              <a:t>、法令</a:t>
            </a:r>
            <a:r>
              <a:rPr lang="en-US" altLang="zh-TW" sz="2400" dirty="0" smtClean="0"/>
              <a:t>)</a:t>
            </a:r>
            <a:r>
              <a:rPr lang="zh-TW" altLang="en-US" sz="2400" dirty="0" smtClean="0"/>
              <a:t>與社會經濟</a:t>
            </a:r>
            <a:r>
              <a:rPr lang="en-US" altLang="zh-TW" sz="2400" dirty="0" smtClean="0"/>
              <a:t>(</a:t>
            </a:r>
            <a:r>
              <a:rPr lang="zh-TW" altLang="en-US" sz="2400" dirty="0" smtClean="0"/>
              <a:t>共用資源</a:t>
            </a:r>
            <a:r>
              <a:rPr lang="zh-TW" altLang="en-US" sz="2400" dirty="0" smtClean="0">
                <a:latin typeface="新細明體"/>
                <a:ea typeface="新細明體"/>
              </a:rPr>
              <a:t>、</a:t>
            </a:r>
            <a:r>
              <a:rPr lang="zh-TW" altLang="en-US" sz="2400" dirty="0" smtClean="0"/>
              <a:t>自治規範</a:t>
            </a:r>
            <a:r>
              <a:rPr lang="en-US" altLang="zh-TW" sz="2400" dirty="0" smtClean="0"/>
              <a:t>)</a:t>
            </a:r>
            <a:r>
              <a:rPr lang="zh-TW" altLang="en-US" sz="2400" dirty="0" smtClean="0"/>
              <a:t>混合體</a:t>
            </a:r>
            <a:endParaRPr lang="zh-TW" altLang="en-US" sz="2400" dirty="0"/>
          </a:p>
          <a:p>
            <a:pPr marL="0" indent="0">
              <a:buClr>
                <a:srgbClr val="002060"/>
              </a:buClr>
              <a:buNone/>
            </a:pPr>
            <a:endParaRPr lang="zh-TW" altLang="en-US" sz="2400"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40</a:t>
            </a:fld>
            <a:endParaRPr lang="zh-TW" altLang="en-US" dirty="0"/>
          </a:p>
        </p:txBody>
      </p:sp>
    </p:spTree>
    <p:extLst>
      <p:ext uri="{BB962C8B-B14F-4D97-AF65-F5344CB8AC3E}">
        <p14:creationId xmlns:p14="http://schemas.microsoft.com/office/powerpoint/2010/main" val="17482823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41</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a:t>
            </a:r>
            <a:r>
              <a:rPr lang="zh-TW" altLang="zh-TW" sz="2400" dirty="0" smtClean="0">
                <a:latin typeface="微軟正黑體" pitchFamily="34" charset="-120"/>
                <a:ea typeface="微軟正黑體" pitchFamily="34" charset="-120"/>
                <a:cs typeface="新細明體" charset="-120"/>
              </a:rPr>
              <a:t>本質</a:t>
            </a:r>
            <a:r>
              <a:rPr lang="en-US" altLang="zh-TW" sz="2400" dirty="0" smtClean="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smtClean="0">
                <a:cs typeface="新細明體" charset="-120"/>
              </a:rPr>
              <a:t>” – </a:t>
            </a:r>
            <a:r>
              <a:rPr lang="zh-TW" altLang="en-US" sz="2400" dirty="0" smtClean="0">
                <a:latin typeface="新細明體"/>
                <a:ea typeface="新細明體"/>
                <a:cs typeface="新細明體" charset="-120"/>
              </a:rPr>
              <a:t>「</a:t>
            </a:r>
            <a:r>
              <a:rPr lang="zh-TW" altLang="en-US" sz="2400" dirty="0">
                <a:cs typeface="新細明體" charset="-120"/>
              </a:rPr>
              <a:t>使用權</a:t>
            </a:r>
            <a:r>
              <a:rPr lang="zh-TW" altLang="en-US" sz="2400" dirty="0" smtClean="0">
                <a:latin typeface="新細明體"/>
                <a:ea typeface="新細明體"/>
                <a:cs typeface="新細明體" charset="-120"/>
              </a:rPr>
              <a:t>」</a:t>
            </a:r>
            <a:r>
              <a:rPr lang="zh-TW" altLang="zh-TW" sz="2400" dirty="0" smtClean="0">
                <a:cs typeface="新細明體" charset="-120"/>
              </a:rPr>
              <a:t>而</a:t>
            </a:r>
            <a:r>
              <a:rPr lang="zh-TW" altLang="zh-TW" sz="2400" dirty="0">
                <a:cs typeface="新細明體" charset="-120"/>
              </a:rPr>
              <a:t>不是</a:t>
            </a:r>
            <a:r>
              <a:rPr lang="en-US" altLang="zh-TW" sz="2400" dirty="0">
                <a:cs typeface="新細明體" charset="-120"/>
              </a:rPr>
              <a:t>“</a:t>
            </a:r>
            <a:r>
              <a:rPr lang="zh-TW" altLang="zh-TW" sz="2400" dirty="0">
                <a:cs typeface="新細明體" charset="-120"/>
              </a:rPr>
              <a:t>買</a:t>
            </a:r>
            <a:r>
              <a:rPr lang="en-US" altLang="zh-TW" sz="2400" dirty="0" smtClean="0">
                <a:cs typeface="新細明體" charset="-120"/>
              </a:rPr>
              <a:t>”</a:t>
            </a:r>
            <a:r>
              <a:rPr lang="zh-TW" altLang="en-US" sz="2400" dirty="0" smtClean="0">
                <a:latin typeface="新細明體"/>
                <a:ea typeface="新細明體"/>
                <a:cs typeface="新細明體" charset="-120"/>
              </a:rPr>
              <a:t> 「</a:t>
            </a:r>
            <a:r>
              <a:rPr lang="zh-TW" altLang="en-US" sz="2400" dirty="0" smtClean="0">
                <a:cs typeface="新細明體" charset="-120"/>
              </a:rPr>
              <a:t>擁有權</a:t>
            </a:r>
            <a:r>
              <a:rPr lang="zh-TW" altLang="en-US" sz="2400" dirty="0">
                <a:latin typeface="新細明體"/>
                <a:ea typeface="新細明體"/>
                <a:cs typeface="新細明體" charset="-120"/>
              </a:rPr>
              <a:t>」</a:t>
            </a:r>
            <a:r>
              <a:rPr lang="en-US" altLang="zh-TW" sz="2400" dirty="0" smtClean="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a:t>
            </a:r>
            <a:r>
              <a:rPr lang="zh-TW" altLang="zh-TW" sz="2400" dirty="0" smtClean="0">
                <a:latin typeface="微軟正黑體" pitchFamily="34" charset="-120"/>
                <a:ea typeface="微軟正黑體" pitchFamily="34" charset="-120"/>
                <a:cs typeface="新細明體" charset="-120"/>
              </a:rPr>
              <a:t>形式</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mn-ea"/>
              </a:rPr>
              <a:t>需高度社會信任，仰賴社群評價制度 </a:t>
            </a:r>
            <a:r>
              <a:rPr lang="en-US" altLang="zh-TW" sz="2400" dirty="0" smtClean="0">
                <a:latin typeface="+mn-ea"/>
              </a:rPr>
              <a:t>(reputation system)</a:t>
            </a:r>
            <a:endParaRPr lang="zh-TW" altLang="zh-TW" sz="2400" dirty="0">
              <a:latin typeface="+mn-ea"/>
            </a:endParaRPr>
          </a:p>
        </p:txBody>
      </p:sp>
    </p:spTree>
    <p:extLst>
      <p:ext uri="{BB962C8B-B14F-4D97-AF65-F5344CB8AC3E}">
        <p14:creationId xmlns:p14="http://schemas.microsoft.com/office/powerpoint/2010/main" val="6609175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smtClean="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42</a:t>
            </a:fld>
            <a:endParaRPr lang="zh-TW" altLang="en-US" dirty="0"/>
          </a:p>
        </p:txBody>
      </p:sp>
    </p:spTree>
    <p:extLst>
      <p:ext uri="{BB962C8B-B14F-4D97-AF65-F5344CB8AC3E}">
        <p14:creationId xmlns:p14="http://schemas.microsoft.com/office/powerpoint/2010/main" val="10919610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smtClean="0">
                <a:latin typeface="微軟正黑體" pitchFamily="34" charset="-120"/>
                <a:ea typeface="微軟正黑體" pitchFamily="34" charset="-120"/>
                <a:cs typeface="新細明體" charset="-120"/>
              </a:rPr>
              <a:t>結</a:t>
            </a:r>
            <a:r>
              <a:rPr lang="zh-TW" altLang="en-US" sz="2400" b="1" dirty="0" smtClean="0">
                <a:latin typeface="微軟正黑體" pitchFamily="34" charset="-120"/>
                <a:ea typeface="微軟正黑體" pitchFamily="34" charset="-120"/>
                <a:cs typeface="新細明體" charset="-120"/>
              </a:rPr>
              <a:t>配</a:t>
            </a:r>
            <a:r>
              <a:rPr lang="zh-TW" altLang="zh-TW" sz="2400" dirty="0" smtClean="0">
                <a:latin typeface="微軟正黑體" pitchFamily="34" charset="-120"/>
                <a:ea typeface="微軟正黑體" pitchFamily="34" charset="-120"/>
                <a:cs typeface="新細明體" charset="-120"/>
              </a:rPr>
              <a:t>機會</a:t>
            </a:r>
            <a:r>
              <a:rPr lang="zh-TW" altLang="zh-TW" sz="2400" dirty="0">
                <a:latin typeface="微軟正黑體" pitchFamily="34" charset="-120"/>
                <a:ea typeface="微軟正黑體" pitchFamily="34" charset="-120"/>
                <a:cs typeface="新細明體" charset="-120"/>
              </a:rPr>
              <a:t>，可以直接將主人與租用者連接起來</a:t>
            </a: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43</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455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44</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27650511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45</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26620202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發展</a:t>
            </a:r>
            <a:r>
              <a:rPr lang="zh-TW" altLang="zh-TW" sz="4400" dirty="0">
                <a:latin typeface="微軟正黑體" pitchFamily="34" charset="-120"/>
                <a:ea typeface="微軟正黑體" pitchFamily="34" charset="-120"/>
              </a:rPr>
              <a:t>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a:t>
            </a:r>
            <a:r>
              <a:rPr lang="zh-TW" altLang="zh-TW" sz="2400" dirty="0" smtClean="0">
                <a:latin typeface="微軟正黑體" pitchFamily="34" charset="-120"/>
                <a:ea typeface="微軟正黑體" pitchFamily="34" charset="-120"/>
                <a:cs typeface="新細明體" charset="-120"/>
              </a:rPr>
              <a:t>空間</a:t>
            </a:r>
            <a:r>
              <a:rPr lang="en-US" altLang="zh-TW" sz="2400" dirty="0" smtClean="0">
                <a:latin typeface="微軟正黑體" pitchFamily="34" charset="-120"/>
                <a:ea typeface="微軟正黑體" pitchFamily="34" charset="-120"/>
                <a:cs typeface="新細明體" charset="-120"/>
              </a:rPr>
              <a:t>(</a:t>
            </a:r>
            <a:r>
              <a:rPr lang="zh-TW" altLang="en-US" sz="2400" b="1" dirty="0" smtClean="0">
                <a:latin typeface="微軟正黑體" pitchFamily="34" charset="-120"/>
                <a:ea typeface="微軟正黑體" pitchFamily="34" charset="-120"/>
                <a:cs typeface="新細明體" charset="-120"/>
              </a:rPr>
              <a:t>廣大社群</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a:t>
            </a:r>
            <a:r>
              <a:rPr lang="zh-TW" altLang="zh-TW" sz="2400" dirty="0" smtClean="0">
                <a:latin typeface="微軟正黑體" pitchFamily="34" charset="-120"/>
                <a:ea typeface="微軟正黑體" pitchFamily="34" charset="-120"/>
                <a:cs typeface="新細明體" charset="-120"/>
              </a:rPr>
              <a:t>意識</a:t>
            </a:r>
            <a:r>
              <a:rPr lang="en-US" altLang="zh-TW" sz="2400" dirty="0" smtClean="0">
                <a:latin typeface="微軟正黑體" pitchFamily="34" charset="-120"/>
                <a:ea typeface="微軟正黑體" pitchFamily="34" charset="-120"/>
                <a:cs typeface="新細明體" charset="-120"/>
              </a:rPr>
              <a:t> (</a:t>
            </a:r>
            <a:r>
              <a:rPr lang="zh-TW" altLang="en-US" sz="2400" b="1" dirty="0" smtClean="0">
                <a:latin typeface="微軟正黑體" pitchFamily="34" charset="-120"/>
                <a:ea typeface="微軟正黑體" pitchFamily="34" charset="-120"/>
                <a:cs typeface="新細明體" charset="-120"/>
              </a:rPr>
              <a:t>體驗勝於擁有</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a:t>
            </a:r>
            <a:r>
              <a:rPr lang="zh-TW" altLang="zh-TW" sz="2400" dirty="0" smtClean="0">
                <a:latin typeface="微軟正黑體" pitchFamily="34" charset="-120"/>
                <a:ea typeface="微軟正黑體" pitchFamily="34" charset="-120"/>
                <a:cs typeface="新細明體" charset="-120"/>
              </a:rPr>
              <a:t>改變了產業運行環境，形成</a:t>
            </a:r>
            <a:r>
              <a:rPr lang="zh-TW" altLang="zh-TW" sz="2400" dirty="0">
                <a:latin typeface="微軟正黑體" pitchFamily="34" charset="-120"/>
                <a:ea typeface="微軟正黑體" pitchFamily="34" charset="-120"/>
                <a:cs typeface="新細明體" charset="-120"/>
              </a:rPr>
              <a:t>了</a:t>
            </a:r>
            <a:r>
              <a:rPr lang="zh-TW" altLang="zh-TW" sz="2400" dirty="0" smtClean="0">
                <a:latin typeface="微軟正黑體" pitchFamily="34" charset="-120"/>
                <a:ea typeface="微軟正黑體" pitchFamily="34" charset="-120"/>
                <a:cs typeface="新細明體" charset="-120"/>
              </a:rPr>
              <a:t>一種</a:t>
            </a:r>
            <a:r>
              <a:rPr lang="zh-TW" altLang="zh-TW" sz="2400" dirty="0">
                <a:latin typeface="微軟正黑體" pitchFamily="34" charset="-120"/>
                <a:ea typeface="微軟正黑體" pitchFamily="34" charset="-120"/>
                <a:cs typeface="新細明體" charset="-120"/>
              </a:rPr>
              <a:t>新的供給模式和交易</a:t>
            </a:r>
            <a:r>
              <a:rPr lang="zh-TW" altLang="zh-TW" sz="2400" dirty="0" smtClean="0">
                <a:latin typeface="微軟正黑體" pitchFamily="34" charset="-120"/>
                <a:ea typeface="微軟正黑體" pitchFamily="34" charset="-120"/>
                <a:cs typeface="新細明體" charset="-120"/>
              </a:rPr>
              <a:t>關係</a:t>
            </a:r>
            <a:r>
              <a:rPr lang="en-US" altLang="zh-TW" sz="2400" dirty="0" smtClean="0">
                <a:latin typeface="微軟正黑體" pitchFamily="34" charset="-120"/>
                <a:ea typeface="微軟正黑體" pitchFamily="34" charset="-120"/>
                <a:cs typeface="新細明體" charset="-120"/>
              </a:rPr>
              <a:t> (</a:t>
            </a:r>
            <a:r>
              <a:rPr lang="zh-TW" altLang="en-US" sz="2400" b="1" dirty="0" smtClean="0">
                <a:latin typeface="微軟正黑體" pitchFamily="34" charset="-120"/>
                <a:ea typeface="微軟正黑體" pitchFamily="34" charset="-120"/>
                <a:cs typeface="新細明體" charset="-120"/>
              </a:rPr>
              <a:t>使用費</a:t>
            </a:r>
            <a:r>
              <a:rPr lang="zh-TW" altLang="zh-TW" sz="2400" b="1" dirty="0">
                <a:latin typeface="微軟正黑體" pitchFamily="34" charset="-120"/>
                <a:ea typeface="微軟正黑體" pitchFamily="34" charset="-120"/>
                <a:cs typeface="新細明體" charset="-120"/>
              </a:rPr>
              <a:t>，</a:t>
            </a:r>
            <a:r>
              <a:rPr lang="zh-TW" altLang="en-US" sz="2400" b="1" dirty="0" smtClean="0">
                <a:latin typeface="微軟正黑體" pitchFamily="34" charset="-120"/>
                <a:ea typeface="微軟正黑體" pitchFamily="34" charset="-120"/>
                <a:cs typeface="新細明體" charset="-120"/>
              </a:rPr>
              <a:t>生產量遞減</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a:t>
            </a:r>
            <a:r>
              <a:rPr lang="zh-TW" altLang="zh-TW" sz="2400" dirty="0" smtClean="0">
                <a:latin typeface="微軟正黑體" pitchFamily="34" charset="-120"/>
                <a:ea typeface="微軟正黑體" pitchFamily="34" charset="-120"/>
                <a:cs typeface="新細明體" charset="-120"/>
              </a:rPr>
              <a:t>勞資關係</a:t>
            </a:r>
            <a:r>
              <a:rPr lang="en-US" altLang="zh-TW" sz="2400" dirty="0" smtClean="0">
                <a:latin typeface="微軟正黑體" pitchFamily="34" charset="-120"/>
                <a:ea typeface="微軟正黑體" pitchFamily="34" charset="-120"/>
                <a:cs typeface="新細明體" charset="-120"/>
              </a:rPr>
              <a:t>(</a:t>
            </a:r>
            <a:r>
              <a:rPr lang="zh-TW" altLang="en-US" sz="2400" b="1" dirty="0" smtClean="0">
                <a:latin typeface="微軟正黑體" pitchFamily="34" charset="-120"/>
                <a:ea typeface="微軟正黑體" pitchFamily="34" charset="-120"/>
                <a:cs typeface="新細明體" charset="-120"/>
              </a:rPr>
              <a:t>工作群眾外包</a:t>
            </a:r>
            <a:r>
              <a:rPr lang="en-US" altLang="zh-TW" sz="2400" dirty="0" smtClean="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a:t>
            </a:r>
            <a:r>
              <a:rPr lang="zh-TW" altLang="zh-TW" sz="2400" dirty="0" smtClean="0">
                <a:latin typeface="微軟正黑體" pitchFamily="34" charset="-120"/>
                <a:ea typeface="微軟正黑體" pitchFamily="34" charset="-120"/>
                <a:cs typeface="新細明體" charset="-120"/>
              </a:rPr>
              <a:t>難題</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如交通</a:t>
            </a:r>
            <a:r>
              <a:rPr lang="zh-TW" altLang="en-US" sz="2400" dirty="0" smtClean="0">
                <a:latin typeface="新細明體"/>
                <a:ea typeface="新細明體"/>
                <a:cs typeface="新細明體" charset="-120"/>
              </a:rPr>
              <a:t>、</a:t>
            </a:r>
            <a:r>
              <a:rPr lang="zh-TW" altLang="en-US" sz="2400" dirty="0">
                <a:latin typeface="新細明體"/>
                <a:ea typeface="新細明體"/>
                <a:cs typeface="新細明體" charset="-120"/>
              </a:rPr>
              <a:t>空間</a:t>
            </a:r>
            <a:r>
              <a:rPr lang="zh-TW" altLang="en-US" sz="2400" dirty="0" smtClean="0">
                <a:latin typeface="新細明體"/>
                <a:ea typeface="新細明體"/>
                <a:cs typeface="新細明體" charset="-120"/>
              </a:rPr>
              <a:t>、環保</a:t>
            </a:r>
            <a:r>
              <a:rPr lang="en-US" altLang="zh-TW" sz="2400" dirty="0" smtClean="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46</a:t>
            </a:fld>
            <a:endParaRPr lang="zh-TW" altLang="en-US" dirty="0"/>
          </a:p>
        </p:txBody>
      </p:sp>
    </p:spTree>
    <p:extLst>
      <p:ext uri="{BB962C8B-B14F-4D97-AF65-F5344CB8AC3E}">
        <p14:creationId xmlns:p14="http://schemas.microsoft.com/office/powerpoint/2010/main" val="39830584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47</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10301290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經濟的顛覆力</a:t>
            </a:r>
            <a:r>
              <a:rPr lang="zh-TW" altLang="en-US" sz="4000" dirty="0" smtClean="0">
                <a:latin typeface="微軟正黑體" pitchFamily="34" charset="-120"/>
                <a:ea typeface="微軟正黑體" pitchFamily="34" charset="-120"/>
              </a:rPr>
              <a:t>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電信</a:t>
            </a:r>
            <a:r>
              <a:rPr lang="en-US" altLang="zh-TW" sz="4000" dirty="0" smtClean="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零售</a:t>
            </a:r>
            <a:r>
              <a:rPr lang="en-US" altLang="zh-TW" sz="4000" dirty="0" smtClean="0">
                <a:latin typeface="微軟正黑體" pitchFamily="34" charset="-120"/>
                <a:ea typeface="微軟正黑體" pitchFamily="34" charset="-120"/>
              </a:rPr>
              <a:t>…..</a:t>
            </a:r>
            <a:r>
              <a:rPr lang="zh-TW" altLang="en-US" u="sng" dirty="0" smtClean="0">
                <a:effectLst>
                  <a:outerShdw blurRad="38100" dist="38100" dir="2700000" algn="tl">
                    <a:srgbClr val="000000">
                      <a:alpha val="43137"/>
                    </a:srgbClr>
                  </a:outerShdw>
                </a:effectLst>
              </a:rPr>
              <a:t>金融</a:t>
            </a:r>
            <a:r>
              <a:rPr lang="en-US" altLang="zh-TW" b="0" dirty="0" smtClean="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48</a:t>
            </a:fld>
            <a:endParaRPr lang="en-US"/>
          </a:p>
        </p:txBody>
      </p:sp>
      <p:graphicFrame>
        <p:nvGraphicFramePr>
          <p:cNvPr id="5" name="資料庫圖表 4"/>
          <p:cNvGraphicFramePr/>
          <p:nvPr>
            <p:extLst/>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2387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r>
              <a:rPr lang="zh-TW" altLang="zh-TW" sz="2400" dirty="0" smtClean="0">
                <a:latin typeface="微軟正黑體" pitchFamily="34" charset="-120"/>
                <a:ea typeface="微軟正黑體" pitchFamily="34" charset="-120"/>
                <a:cs typeface="新細明體" charset="-120"/>
              </a:rPr>
              <a:t>。</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smtClean="0">
                <a:latin typeface="微軟正黑體" pitchFamily="34" charset="-120"/>
                <a:ea typeface="微軟正黑體" pitchFamily="34" charset="-120"/>
                <a:cs typeface="新細明體" charset="-120"/>
              </a:rPr>
              <a:t>平台</a:t>
            </a:r>
            <a:r>
              <a:rPr lang="zh-TW" altLang="zh-TW" sz="2400" dirty="0">
                <a:latin typeface="微軟正黑體" pitchFamily="34" charset="-120"/>
                <a:ea typeface="微軟正黑體" pitchFamily="34" charset="-120"/>
                <a:cs typeface="新細明體" charset="-120"/>
              </a:rPr>
              <a:t>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49</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939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smtClean="0"/>
              <a:t>創新</a:t>
            </a:r>
            <a:r>
              <a:rPr lang="zh-TW" altLang="en-US" dirty="0"/>
              <a:t>模式</a:t>
            </a:r>
          </a:p>
        </p:txBody>
      </p:sp>
      <p:sp>
        <p:nvSpPr>
          <p:cNvPr id="4" name="內容版面配置區 2"/>
          <p:cNvSpPr>
            <a:spLocks noGrp="1"/>
          </p:cNvSpPr>
          <p:nvPr>
            <p:ph type="subTitle" idx="1"/>
          </p:nvPr>
        </p:nvSpPr>
        <p:spPr/>
        <p:txBody>
          <a:bodyPr>
            <a:normAutofit/>
          </a:bodyPr>
          <a:lstStyle/>
          <a:p>
            <a:endParaRPr lang="en-US" altLang="zh-TW" sz="28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38595680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去除守門員</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將新資源導入市場</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增加供給</a:t>
            </a:r>
            <a:r>
              <a:rPr lang="zh-TW" altLang="en-US" sz="2400" dirty="0" smtClean="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善用資料分析工具</a:t>
            </a:r>
            <a:r>
              <a:rPr lang="zh-TW" altLang="en-US" sz="2400" dirty="0" smtClean="0">
                <a:latin typeface="標楷體"/>
                <a:ea typeface="標楷體"/>
                <a:cs typeface="新細明體" charset="-120"/>
              </a:rPr>
              <a:t>，</a:t>
            </a:r>
            <a:r>
              <a:rPr lang="zh-TW" altLang="en-US" sz="2400" dirty="0" smtClean="0">
                <a:latin typeface="+mj-ea"/>
                <a:ea typeface="+mj-ea"/>
                <a:cs typeface="新細明體" charset="-120"/>
              </a:rPr>
              <a:t>創具</a:t>
            </a:r>
            <a:r>
              <a:rPr lang="zh-TW" altLang="en-US" sz="2400" dirty="0" smtClean="0">
                <a:latin typeface="微軟正黑體" pitchFamily="34" charset="-120"/>
                <a:ea typeface="微軟正黑體" pitchFamily="34" charset="-120"/>
                <a:cs typeface="新細明體" charset="-120"/>
              </a:rPr>
              <a:t>創造社群反饋回</a:t>
            </a:r>
            <a:r>
              <a:rPr lang="zh-TW" altLang="en-US" sz="2400" dirty="0">
                <a:latin typeface="微軟正黑體" pitchFamily="34" charset="-120"/>
                <a:ea typeface="微軟正黑體" pitchFamily="34" charset="-120"/>
                <a:cs typeface="新細明體" charset="-120"/>
              </a:rPr>
              <a:t>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50</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108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850" y="892774"/>
            <a:ext cx="10515600" cy="2852737"/>
          </a:xfrm>
        </p:spPr>
        <p:txBody>
          <a:bodyPr/>
          <a:lstStyle/>
          <a:p>
            <a:pPr algn="ctr"/>
            <a:r>
              <a:rPr lang="zh-TW" altLang="en-US" dirty="0" smtClean="0"/>
              <a:t>數位經濟模式</a:t>
            </a:r>
            <a:r>
              <a:rPr lang="en-US" altLang="zh-TW" dirty="0"/>
              <a:t>(</a:t>
            </a:r>
            <a:r>
              <a:rPr lang="zh-TW" altLang="en-US" dirty="0"/>
              <a:t>二</a:t>
            </a:r>
            <a:r>
              <a:rPr lang="en-US" altLang="zh-TW" dirty="0" smtClean="0"/>
              <a:t>):</a:t>
            </a:r>
            <a:r>
              <a:rPr lang="zh-TW" altLang="en-US" dirty="0" smtClean="0"/>
              <a:t>數位</a:t>
            </a:r>
            <a:r>
              <a:rPr lang="zh-TW" altLang="en-US" dirty="0"/>
              <a:t>金融</a:t>
            </a:r>
            <a:endParaRPr lang="en-US" altLang="zh-TW"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4694490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傳統金融行業</a:t>
            </a:r>
            <a:endParaRPr kumimoji="1" lang="zh-TW" altLang="en-US" sz="3600" dirty="0"/>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smtClean="0"/>
              <a:t>，把資金由供應</a:t>
            </a:r>
            <a:r>
              <a:rPr kumimoji="1" lang="zh-TW" altLang="en-US" sz="2400" dirty="0"/>
              <a:t>者轉移至需求者手中、或經由機構投資至證券</a:t>
            </a:r>
            <a:r>
              <a:rPr kumimoji="1" lang="zh-TW" altLang="en-US" sz="2400" dirty="0" smtClean="0"/>
              <a:t>市場。</a:t>
            </a:r>
            <a:endParaRPr kumimoji="1" lang="en-US" altLang="zh-TW" sz="2400" dirty="0" smtClean="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lvl="1">
              <a:lnSpc>
                <a:spcPct val="120000"/>
              </a:lnSpc>
            </a:pPr>
            <a:r>
              <a:rPr kumimoji="1" lang="zh-TW" altLang="en-US" sz="2200" dirty="0" smtClean="0">
                <a:solidFill>
                  <a:schemeClr val="accent6"/>
                </a:solidFill>
              </a:rPr>
              <a:t>間接金融市場 </a:t>
            </a:r>
            <a:r>
              <a:rPr kumimoji="1" lang="en-US" altLang="zh-TW" sz="2200" dirty="0" smtClean="0">
                <a:solidFill>
                  <a:schemeClr val="accent6"/>
                </a:solidFill>
              </a:rPr>
              <a:t>(</a:t>
            </a:r>
            <a:r>
              <a:rPr kumimoji="1" lang="zh-TW" altLang="en-US" sz="2200" dirty="0" smtClean="0">
                <a:solidFill>
                  <a:schemeClr val="accent6"/>
                </a:solidFill>
              </a:rPr>
              <a:t>基金</a:t>
            </a:r>
            <a:r>
              <a:rPr kumimoji="1" lang="zh-TW" altLang="en-US" sz="2200" dirty="0" smtClean="0">
                <a:solidFill>
                  <a:schemeClr val="accent6"/>
                </a:solidFill>
                <a:latin typeface="新細明體"/>
                <a:ea typeface="新細明體"/>
              </a:rPr>
              <a:t>、保險</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52</a:t>
            </a:fld>
            <a:endParaRPr lang="zh-TW" altLang="en-US" dirty="0"/>
          </a:p>
        </p:txBody>
      </p:sp>
      <p:graphicFrame>
        <p:nvGraphicFramePr>
          <p:cNvPr id="6"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smtClean="0"/>
                <a:t>資金</a:t>
              </a:r>
              <a:endParaRPr kumimoji="1" lang="zh-TW" altLang="en-US" sz="1600" b="1" dirty="0"/>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smtClean="0"/>
                <a:t>貸款</a:t>
              </a:r>
              <a:endParaRPr kumimoji="1" lang="zh-TW" altLang="en-US" sz="1600" b="1" dirty="0"/>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smtClean="0"/>
                <a:t>利息</a:t>
              </a:r>
              <a:endParaRPr kumimoji="1" lang="zh-TW" altLang="en-US" b="1" dirty="0"/>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smtClean="0"/>
                <a:t>獲利</a:t>
              </a:r>
              <a:endParaRPr kumimoji="1" lang="zh-TW" altLang="en-US" sz="1600" b="1" dirty="0"/>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smtClean="0"/>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smtClean="0"/>
                <a:t>收益</a:t>
              </a:r>
              <a:endParaRPr kumimoji="1" lang="zh-TW" altLang="en-US" sz="1600" b="1" dirty="0"/>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smtClean="0"/>
                <a:t>認購股票</a:t>
              </a:r>
              <a:endParaRPr kumimoji="1" lang="zh-TW" altLang="en-US" sz="1600" b="1" dirty="0"/>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smtClean="0"/>
                <a:t>股票紅利</a:t>
              </a:r>
              <a:endParaRPr kumimoji="1" lang="zh-TW" altLang="en-US" sz="1600" b="1" dirty="0"/>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smtClean="0"/>
                <a:t>中間機構</a:t>
              </a:r>
              <a:endParaRPr kumimoji="1" lang="zh-TW" altLang="en-US" sz="1600" b="1" dirty="0"/>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smtClean="0"/>
                <a:t>資金供應者</a:t>
              </a:r>
              <a:endParaRPr kumimoji="1" lang="zh-TW" altLang="en-US" b="1" dirty="0"/>
            </a:p>
          </p:txBody>
        </p:sp>
      </p:grpSp>
    </p:spTree>
    <p:extLst>
      <p:ext uri="{BB962C8B-B14F-4D97-AF65-F5344CB8AC3E}">
        <p14:creationId xmlns:p14="http://schemas.microsoft.com/office/powerpoint/2010/main" val="80546449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互聯網金融模式</a:t>
            </a:r>
            <a:endParaRPr kumimoji="1" lang="zh-TW" altLang="en-US" sz="3600" dirty="0"/>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smtClean="0"/>
              <a:t>利用</a:t>
            </a:r>
            <a:r>
              <a:rPr lang="zh-TW" altLang="en-US" b="1" dirty="0" smtClean="0">
                <a:latin typeface="新細明體" panose="02020500000000000000" pitchFamily="18" charset="-120"/>
                <a:ea typeface="新細明體" panose="02020500000000000000" pitchFamily="18" charset="-120"/>
              </a:rPr>
              <a:t>「互聯網」</a:t>
            </a:r>
            <a:r>
              <a:rPr lang="zh-TW" altLang="en-US" dirty="0" smtClean="0"/>
              <a:t>為管</a:t>
            </a:r>
            <a:r>
              <a:rPr lang="zh-TW" altLang="en-US" dirty="0"/>
              <a:t>道</a:t>
            </a:r>
            <a:r>
              <a:rPr lang="zh-TW" altLang="en-US" dirty="0" smtClean="0"/>
              <a:t>，將資金在供需雙方間融通</a:t>
            </a:r>
            <a:r>
              <a:rPr lang="zh-TW" altLang="en-US" dirty="0"/>
              <a:t>。</a:t>
            </a: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53</a:t>
            </a:fld>
            <a:endParaRPr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8734232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4068" y="39586"/>
            <a:ext cx="10515600" cy="1325563"/>
          </a:xfrm>
        </p:spPr>
        <p:txBody>
          <a:bodyPr>
            <a:normAutofit/>
          </a:bodyPr>
          <a:lstStyle/>
          <a:p>
            <a:r>
              <a:rPr kumimoji="1" lang="zh-TW" altLang="en-US" sz="3600" dirty="0" smtClean="0">
                <a:latin typeface="+mn-ea"/>
              </a:rPr>
              <a:t>互聯網金融</a:t>
            </a:r>
            <a:r>
              <a:rPr kumimoji="1" lang="zh-TW" altLang="en-US" sz="3600" dirty="0">
                <a:latin typeface="+mn-ea"/>
              </a:rPr>
              <a:t>的興起</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54</a:t>
            </a:fld>
            <a:endParaRPr lang="zh-TW" altLang="en-US" dirty="0"/>
          </a:p>
        </p:txBody>
      </p:sp>
      <p:sp>
        <p:nvSpPr>
          <p:cNvPr id="8" name="文字版面配置區 4"/>
          <p:cNvSpPr txBox="1">
            <a:spLocks/>
          </p:cNvSpPr>
          <p:nvPr/>
        </p:nvSpPr>
        <p:spPr>
          <a:xfrm>
            <a:off x="294068" y="1027906"/>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smtClean="0"/>
              <a:t>互聯網的快速發展→</a:t>
            </a:r>
            <a:r>
              <a:rPr lang="zh-TW" altLang="en-US" sz="2800" b="1" dirty="0" smtClean="0"/>
              <a:t>技術條件</a:t>
            </a:r>
            <a:endParaRPr lang="en-US" altLang="zh-TW" sz="2800" dirty="0" smtClean="0"/>
          </a:p>
          <a:p>
            <a:pPr>
              <a:lnSpc>
                <a:spcPct val="160000"/>
              </a:lnSpc>
            </a:pPr>
            <a:r>
              <a:rPr lang="zh-TW" altLang="en-US" sz="2800" dirty="0" smtClean="0"/>
              <a:t>電子商務的發展→</a:t>
            </a:r>
            <a:r>
              <a:rPr lang="zh-TW" altLang="en-US" sz="2800" b="1" dirty="0" smtClean="0"/>
              <a:t>社會條件</a:t>
            </a:r>
            <a:endParaRPr lang="en-US" altLang="zh-TW" sz="2800" dirty="0" smtClean="0"/>
          </a:p>
          <a:p>
            <a:pPr>
              <a:lnSpc>
                <a:spcPct val="160000"/>
              </a:lnSpc>
            </a:pPr>
            <a:r>
              <a:rPr lang="zh-TW" altLang="en-US" sz="2800" dirty="0" smtClean="0"/>
              <a:t>傳統金融業的缺陷→</a:t>
            </a:r>
            <a:r>
              <a:rPr lang="zh-TW" altLang="en-US" sz="2800" b="1" dirty="0" smtClean="0"/>
              <a:t>業務空間</a:t>
            </a:r>
            <a:endParaRPr lang="en-US" altLang="zh-TW" sz="2800" dirty="0" smtClean="0"/>
          </a:p>
          <a:p>
            <a:pPr marL="0" indent="0">
              <a:lnSpc>
                <a:spcPct val="160000"/>
              </a:lnSpc>
              <a:buFont typeface="Arial" panose="020B0604020202020204" pitchFamily="34" charset="0"/>
              <a:buNone/>
            </a:pPr>
            <a:r>
              <a:rPr lang="zh-TW" altLang="en-US" sz="2800" dirty="0" smtClean="0"/>
              <a:t>藉由數位科技創新</a:t>
            </a:r>
            <a:r>
              <a:rPr lang="zh-TW" altLang="zh-TW" sz="2800" dirty="0" smtClean="0"/>
              <a:t>的精神，結合</a:t>
            </a:r>
            <a:r>
              <a:rPr lang="en-US" altLang="zh-TW" sz="2800" dirty="0" err="1" smtClean="0"/>
              <a:t>傳統金融</a:t>
            </a:r>
            <a:r>
              <a:rPr lang="zh-TW" altLang="en-US" sz="2800" dirty="0" smtClean="0"/>
              <a:t>活動</a:t>
            </a:r>
            <a:r>
              <a:rPr lang="zh-TW" altLang="zh-TW" sz="2800" dirty="0" smtClean="0"/>
              <a:t>的核心本質，</a:t>
            </a:r>
            <a:endParaRPr lang="en-US" altLang="zh-TW" sz="2800" dirty="0" smtClean="0"/>
          </a:p>
          <a:p>
            <a:pPr lvl="1">
              <a:lnSpc>
                <a:spcPct val="160000"/>
              </a:lnSpc>
            </a:pPr>
            <a:r>
              <a:rPr lang="zh-TW" altLang="en-US" b="1" dirty="0" smtClean="0"/>
              <a:t>互聯網平台</a:t>
            </a:r>
            <a:r>
              <a:rPr lang="zh-TW" altLang="en-US" dirty="0" smtClean="0"/>
              <a:t>營運</a:t>
            </a:r>
            <a:r>
              <a:rPr lang="en-US" altLang="zh-TW" b="1" dirty="0" smtClean="0"/>
              <a:t>(Platform)</a:t>
            </a:r>
          </a:p>
          <a:p>
            <a:pPr lvl="1">
              <a:lnSpc>
                <a:spcPct val="160000"/>
              </a:lnSpc>
            </a:pPr>
            <a:r>
              <a:rPr lang="zh-TW" altLang="en-US" dirty="0" smtClean="0"/>
              <a:t>金融業務</a:t>
            </a:r>
            <a:r>
              <a:rPr lang="zh-TW" altLang="en-US" b="1" dirty="0" smtClean="0"/>
              <a:t>功能分解化</a:t>
            </a:r>
            <a:r>
              <a:rPr lang="en-US" altLang="zh-TW" b="1" dirty="0" smtClean="0"/>
              <a:t>(</a:t>
            </a:r>
            <a:r>
              <a:rPr lang="en-US" altLang="zh-TW" b="1" dirty="0" err="1" smtClean="0"/>
              <a:t>unbunding</a:t>
            </a:r>
            <a:r>
              <a:rPr lang="en-US" altLang="zh-TW" b="1" dirty="0" smtClean="0"/>
              <a:t>) </a:t>
            </a:r>
          </a:p>
          <a:p>
            <a:pPr lvl="1">
              <a:lnSpc>
                <a:spcPct val="160000"/>
              </a:lnSpc>
            </a:pPr>
            <a:r>
              <a:rPr lang="zh-TW" altLang="zh-TW" dirty="0" smtClean="0"/>
              <a:t>解決</a:t>
            </a:r>
            <a:r>
              <a:rPr lang="zh-TW" altLang="en-US" b="1" dirty="0" smtClean="0"/>
              <a:t>微型</a:t>
            </a:r>
            <a:r>
              <a:rPr lang="en-US" altLang="zh-TW" b="1" dirty="0" err="1" smtClean="0"/>
              <a:t>企業</a:t>
            </a:r>
            <a:r>
              <a:rPr lang="zh-TW" altLang="zh-TW" b="1" dirty="0" smtClean="0"/>
              <a:t>融資</a:t>
            </a:r>
            <a:r>
              <a:rPr lang="zh-TW" altLang="zh-TW" dirty="0" smtClean="0"/>
              <a:t>難的問題</a:t>
            </a:r>
            <a:r>
              <a:rPr lang="en-US" altLang="zh-TW" dirty="0" smtClean="0"/>
              <a:t> </a:t>
            </a:r>
            <a:r>
              <a:rPr lang="en-US" altLang="zh-TW" b="1" dirty="0" smtClean="0"/>
              <a:t>(Micro-finance)</a:t>
            </a:r>
          </a:p>
          <a:p>
            <a:pPr lvl="1">
              <a:lnSpc>
                <a:spcPct val="160000"/>
              </a:lnSpc>
            </a:pPr>
            <a:endParaRPr lang="en-US" altLang="zh-TW" dirty="0" smtClean="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10461455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smtClean="0">
                <a:latin typeface="+mn-ea"/>
                <a:ea typeface="+mn-ea"/>
              </a:rPr>
              <a:t>數位金融服務創新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smtClean="0"/>
              <a:t>互聯網金融服務：包含互聯網加密貨幣、互聯網支付、互聯</a:t>
            </a:r>
            <a:r>
              <a:rPr lang="zh-TW" altLang="en-US" sz="2800" dirty="0"/>
              <a:t>網信貸</a:t>
            </a:r>
            <a:r>
              <a:rPr lang="zh-TW" altLang="en-US" sz="2800" dirty="0" smtClean="0"/>
              <a:t>、電商金融、信評業務、</a:t>
            </a:r>
            <a:r>
              <a:rPr lang="zh-TW" altLang="en-US" sz="2800" dirty="0"/>
              <a:t>支付</a:t>
            </a:r>
            <a:r>
              <a:rPr lang="zh-TW" altLang="en-US" sz="2800" dirty="0" smtClean="0"/>
              <a:t>工具等</a:t>
            </a:r>
            <a:r>
              <a:rPr lang="zh-TW" altLang="en-US" sz="2800" dirty="0"/>
              <a:t>金融業務。</a:t>
            </a:r>
          </a:p>
        </p:txBody>
      </p:sp>
      <p:sp>
        <p:nvSpPr>
          <p:cNvPr id="2" name="投影片編號版面配置區 1"/>
          <p:cNvSpPr>
            <a:spLocks noGrp="1"/>
          </p:cNvSpPr>
          <p:nvPr>
            <p:ph type="sldNum" sz="quarter" idx="12"/>
          </p:nvPr>
        </p:nvSpPr>
        <p:spPr>
          <a:xfrm>
            <a:off x="9158977" y="6448834"/>
            <a:ext cx="2909455" cy="394602"/>
          </a:xfrm>
        </p:spPr>
        <p:txBody>
          <a:bodyPr/>
          <a:lstStyle/>
          <a:p>
            <a:fld id="{86CB4B4D-7CA3-9044-876B-883B54F8677D}" type="slidenum">
              <a:rPr lang="en-US" altLang="zh-TW" smtClean="0"/>
              <a:pPr/>
              <a:t>55</a:t>
            </a:fld>
            <a:endParaRPr lang="en-US" altLang="zh-TW"/>
          </a:p>
        </p:txBody>
      </p:sp>
      <p:graphicFrame>
        <p:nvGraphicFramePr>
          <p:cNvPr id="7" name="資料庫圖表 6"/>
          <p:cNvGraphicFramePr/>
          <p:nvPr>
            <p:extLst>
              <p:ext uri="{D42A27DB-BD31-4B8C-83A1-F6EECF244321}">
                <p14:modId xmlns:p14="http://schemas.microsoft.com/office/powerpoint/2010/main" val="1060080452"/>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smtClean="0">
                <a:latin typeface="+mn-ea"/>
              </a:rPr>
              <a:t>互聯網</a:t>
            </a:r>
            <a:br>
              <a:rPr kumimoji="1" lang="zh-TW" altLang="en-US" sz="4800" b="1" dirty="0" smtClean="0">
                <a:latin typeface="+mn-ea"/>
              </a:rPr>
            </a:br>
            <a:r>
              <a:rPr kumimoji="1" lang="zh-TW" altLang="en-US" sz="4800" b="1" dirty="0" smtClean="0">
                <a:latin typeface="+mn-ea"/>
              </a:rPr>
              <a:t>金融</a:t>
            </a:r>
            <a:r>
              <a:rPr kumimoji="1" lang="zh-TW" altLang="en-US" sz="4800" b="1" dirty="0">
                <a:latin typeface="+mn-ea"/>
              </a:rPr>
              <a:t>服務</a:t>
            </a:r>
            <a:endParaRPr lang="zh-TW" altLang="en-US" sz="4800" b="1"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6043989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smtClean="0"/>
              <a:t> </a:t>
            </a:r>
            <a:r>
              <a:rPr kumimoji="1" lang="zh-TW" altLang="en-US" sz="2400" b="1" dirty="0" smtClean="0"/>
              <a:t>加</a:t>
            </a:r>
            <a:r>
              <a:rPr kumimoji="1" lang="zh-TW" altLang="en-US" sz="2400" b="1" dirty="0"/>
              <a:t>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smtClean="0"/>
              <a:t>數位金融的數位</a:t>
            </a:r>
            <a:r>
              <a:rPr kumimoji="1" lang="en-US" altLang="zh-TW" sz="3600" dirty="0" smtClean="0"/>
              <a:t>DNA</a:t>
            </a:r>
            <a:endParaRPr kumimoji="1" lang="zh-TW" altLang="en-US" sz="3600"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56</a:t>
            </a:fld>
            <a:endParaRPr lang="en-US" altLang="zh-TW"/>
          </a:p>
        </p:txBody>
      </p:sp>
      <p:sp>
        <p:nvSpPr>
          <p:cNvPr id="13" name="內容版面配置區 12"/>
          <p:cNvSpPr>
            <a:spLocks noGrp="1"/>
          </p:cNvSpPr>
          <p:nvPr>
            <p:ph idx="1"/>
          </p:nvPr>
        </p:nvSpPr>
        <p:spPr/>
        <p:txBody>
          <a:bodyPr/>
          <a:lstStyle/>
          <a:p>
            <a:pPr>
              <a:lnSpc>
                <a:spcPct val="120000"/>
              </a:lnSpc>
            </a:pPr>
            <a:r>
              <a:rPr kumimoji="1" lang="zh-TW" altLang="en-US" dirty="0"/>
              <a:t>聯網</a:t>
            </a:r>
            <a:r>
              <a:rPr kumimoji="1" lang="zh-TW" altLang="en-US" dirty="0" smtClean="0"/>
              <a:t>金融</a:t>
            </a:r>
            <a:endParaRPr kumimoji="1" lang="en-US" altLang="zh-TW" dirty="0" smtClean="0"/>
          </a:p>
          <a:p>
            <a:pPr>
              <a:lnSpc>
                <a:spcPct val="120000"/>
              </a:lnSpc>
            </a:pPr>
            <a:r>
              <a:rPr kumimoji="1" lang="zh-TW" altLang="en-US" dirty="0" smtClean="0"/>
              <a:t>行動金融</a:t>
            </a:r>
            <a:endParaRPr kumimoji="1" lang="en-US" altLang="zh-TW" dirty="0" smtClean="0"/>
          </a:p>
          <a:p>
            <a:pPr>
              <a:lnSpc>
                <a:spcPct val="120000"/>
              </a:lnSpc>
            </a:pPr>
            <a:r>
              <a:rPr kumimoji="1" lang="zh-TW" altLang="en-US" dirty="0" smtClean="0"/>
              <a:t>社群金融</a:t>
            </a:r>
            <a:endParaRPr kumimoji="1" lang="en-US" altLang="zh-TW" dirty="0" smtClean="0"/>
          </a:p>
          <a:p>
            <a:pPr>
              <a:lnSpc>
                <a:spcPct val="120000"/>
              </a:lnSpc>
            </a:pPr>
            <a:r>
              <a:rPr kumimoji="1" lang="en-US" altLang="zh-TW" dirty="0" smtClean="0"/>
              <a:t>AI </a:t>
            </a:r>
            <a:r>
              <a:rPr kumimoji="1" lang="zh-TW" altLang="en-US" dirty="0" smtClean="0"/>
              <a:t>數據金融</a:t>
            </a:r>
            <a:endParaRPr kumimoji="1" lang="en-US" altLang="zh-TW" dirty="0" smtClean="0"/>
          </a:p>
          <a:p>
            <a:pPr>
              <a:lnSpc>
                <a:spcPct val="120000"/>
              </a:lnSpc>
            </a:pPr>
            <a:r>
              <a:rPr kumimoji="1" lang="zh-TW" altLang="en-US" dirty="0" smtClean="0"/>
              <a:t>加密金融</a:t>
            </a:r>
            <a:endParaRPr kumimoji="1" lang="zh-TW" altLang="en-US" dirty="0"/>
          </a:p>
        </p:txBody>
      </p:sp>
      <p:sp>
        <p:nvSpPr>
          <p:cNvPr id="16" name="橢圓 15"/>
          <p:cNvSpPr/>
          <p:nvPr/>
        </p:nvSpPr>
        <p:spPr>
          <a:xfrm>
            <a:off x="4386471" y="2130134"/>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smtClean="0"/>
              <a:t>金融</a:t>
            </a:r>
            <a:endParaRPr kumimoji="1" lang="en-US" altLang="zh-TW" sz="2400" dirty="0"/>
          </a:p>
        </p:txBody>
      </p:sp>
      <p:sp>
        <p:nvSpPr>
          <p:cNvPr id="17" name="橢圓 16"/>
          <p:cNvSpPr/>
          <p:nvPr/>
        </p:nvSpPr>
        <p:spPr>
          <a:xfrm>
            <a:off x="7376264" y="4106329"/>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smtClean="0"/>
              <a:t>       AI</a:t>
            </a:r>
          </a:p>
          <a:p>
            <a:pPr>
              <a:lnSpc>
                <a:spcPct val="120000"/>
              </a:lnSpc>
            </a:pPr>
            <a:r>
              <a:rPr kumimoji="1" lang="zh-TW" altLang="en-US" sz="2400" b="1" dirty="0" smtClean="0"/>
              <a:t>數據</a:t>
            </a:r>
            <a:r>
              <a:rPr kumimoji="1" lang="zh-TW" altLang="en-US" sz="2400" dirty="0" smtClean="0"/>
              <a:t>金融</a:t>
            </a:r>
            <a:endParaRPr kumimoji="1" lang="zh-TW" altLang="en-US" sz="2400" dirty="0"/>
          </a:p>
        </p:txBody>
      </p:sp>
      <p:sp>
        <p:nvSpPr>
          <p:cNvPr id="18" name="橢圓 17"/>
          <p:cNvSpPr/>
          <p:nvPr/>
        </p:nvSpPr>
        <p:spPr>
          <a:xfrm>
            <a:off x="8094735" y="2078090"/>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社</a:t>
            </a:r>
            <a:r>
              <a:rPr kumimoji="1" lang="zh-TW" altLang="en-US" sz="2400" b="1" dirty="0"/>
              <a:t>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smtClean="0"/>
              <a:t>數位金融</a:t>
            </a:r>
            <a:endParaRPr lang="zh-TW" altLang="en-US" sz="6000" dirty="0"/>
          </a:p>
        </p:txBody>
      </p:sp>
      <p:sp>
        <p:nvSpPr>
          <p:cNvPr id="15"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4096995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1" y="404379"/>
            <a:ext cx="11002297" cy="954856"/>
          </a:xfrm>
        </p:spPr>
        <p:txBody>
          <a:bodyPr/>
          <a:lstStyle/>
          <a:p>
            <a:r>
              <a:rPr kumimoji="1" lang="zh-TW" altLang="en-US" dirty="0" smtClean="0"/>
              <a:t>數位金融五大特性</a:t>
            </a:r>
            <a:endParaRPr kumimoji="1" lang="zh-TW" altLang="en-US" dirty="0"/>
          </a:p>
        </p:txBody>
      </p:sp>
      <p:sp>
        <p:nvSpPr>
          <p:cNvPr id="9" name="Shape 26"/>
          <p:cNvSpPr/>
          <p:nvPr/>
        </p:nvSpPr>
        <p:spPr>
          <a:xfrm>
            <a:off x="0" y="6423852"/>
            <a:ext cx="12192000" cy="434148"/>
          </a:xfrm>
          <a:prstGeom prst="rect">
            <a:avLst/>
          </a:prstGeom>
          <a:solidFill>
            <a:srgbClr val="1B587C"/>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10"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11" name="圓角矩形 10"/>
          <p:cNvSpPr>
            <a:spLocks noChangeAspect="1"/>
          </p:cNvSpPr>
          <p:nvPr/>
        </p:nvSpPr>
        <p:spPr>
          <a:xfrm>
            <a:off x="9838871" y="3292982"/>
            <a:ext cx="1771361" cy="1236429"/>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7953" t="4323" r="19637" b="4665"/>
            </a:stretch>
          </a:blip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04" y="3071490"/>
            <a:ext cx="2005271" cy="167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9896137" y="2281755"/>
            <a:ext cx="1656831" cy="646331"/>
          </a:xfrm>
          <a:prstGeom prst="rect">
            <a:avLst/>
          </a:prstGeom>
          <a:noFill/>
        </p:spPr>
        <p:txBody>
          <a:bodyPr wrap="square" rtlCol="0">
            <a:spAutoFit/>
          </a:bodyPr>
          <a:lstStyle/>
          <a:p>
            <a:r>
              <a:rPr kumimoji="1" lang="zh-TW" altLang="en-US" sz="3600" dirty="0" smtClean="0"/>
              <a:t>客戶端</a:t>
            </a:r>
            <a:endParaRPr kumimoji="1" lang="zh-TW" altLang="en-US" sz="3600" dirty="0"/>
          </a:p>
        </p:txBody>
      </p:sp>
      <p:sp>
        <p:nvSpPr>
          <p:cNvPr id="13" name="文字方塊 12"/>
          <p:cNvSpPr txBox="1"/>
          <p:nvPr/>
        </p:nvSpPr>
        <p:spPr>
          <a:xfrm>
            <a:off x="231240" y="2404585"/>
            <a:ext cx="2599745" cy="646331"/>
          </a:xfrm>
          <a:prstGeom prst="rect">
            <a:avLst/>
          </a:prstGeom>
          <a:noFill/>
        </p:spPr>
        <p:txBody>
          <a:bodyPr wrap="square" rtlCol="0">
            <a:spAutoFit/>
          </a:bodyPr>
          <a:lstStyle/>
          <a:p>
            <a:r>
              <a:rPr kumimoji="1" lang="zh-TW" altLang="en-US" sz="3600" dirty="0" smtClean="0"/>
              <a:t>金融企業端</a:t>
            </a:r>
            <a:endParaRPr kumimoji="1" lang="zh-TW" altLang="en-US" sz="3600" dirty="0"/>
          </a:p>
        </p:txBody>
      </p:sp>
      <p:cxnSp>
        <p:nvCxnSpPr>
          <p:cNvPr id="17" name="直線箭頭接點 16"/>
          <p:cNvCxnSpPr/>
          <p:nvPr/>
        </p:nvCxnSpPr>
        <p:spPr>
          <a:xfrm>
            <a:off x="2959009" y="4050015"/>
            <a:ext cx="399998" cy="10887"/>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內容版面配置區 3"/>
          <p:cNvGraphicFramePr>
            <a:graphicFrameLocks noGrp="1"/>
          </p:cNvGraphicFramePr>
          <p:nvPr>
            <p:ph idx="1"/>
            <p:extLst/>
          </p:nvPr>
        </p:nvGraphicFramePr>
        <p:xfrm>
          <a:off x="3275650" y="2178104"/>
          <a:ext cx="4125122" cy="37655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2" name="直線箭頭接點 61"/>
          <p:cNvCxnSpPr/>
          <p:nvPr/>
        </p:nvCxnSpPr>
        <p:spPr>
          <a:xfrm flipV="1">
            <a:off x="7531172" y="4326741"/>
            <a:ext cx="1654984" cy="5248"/>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0" name="圖片 69"/>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36857" r="61714">
                        <a14:backgroundMark x1="38857" y1="43897" x2="20571" y2="63383"/>
                        <a14:backgroundMark x1="19143" y1="31692" x2="79000" y2="10278"/>
                        <a14:backgroundMark x1="58000" y1="28051" x2="74571" y2="75589"/>
                        <a14:backgroundMark x1="61571" y1="54176" x2="59571" y2="94861"/>
                      </a14:backgroundRemoval>
                    </a14:imgEffect>
                  </a14:imgLayer>
                </a14:imgProps>
              </a:ext>
              <a:ext uri="{28A0092B-C50C-407E-A947-70E740481C1C}">
                <a14:useLocalDpi xmlns:a14="http://schemas.microsoft.com/office/drawing/2010/main" val="0"/>
              </a:ext>
            </a:extLst>
          </a:blip>
          <a:stretch>
            <a:fillRect/>
          </a:stretch>
        </p:blipFill>
        <p:spPr>
          <a:xfrm>
            <a:off x="7048161" y="2495519"/>
            <a:ext cx="2621006" cy="1748585"/>
          </a:xfrm>
          <a:prstGeom prst="rect">
            <a:avLst/>
          </a:prstGeom>
        </p:spPr>
      </p:pic>
      <p:sp>
        <p:nvSpPr>
          <p:cNvPr id="7" name="文字方塊 6"/>
          <p:cNvSpPr txBox="1"/>
          <p:nvPr/>
        </p:nvSpPr>
        <p:spPr>
          <a:xfrm>
            <a:off x="6574659" y="1774275"/>
            <a:ext cx="2112141"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智慧資料驅動</a:t>
            </a:r>
          </a:p>
        </p:txBody>
      </p:sp>
      <p:sp>
        <p:nvSpPr>
          <p:cNvPr id="8" name="文字方塊 7"/>
          <p:cNvSpPr txBox="1"/>
          <p:nvPr/>
        </p:nvSpPr>
        <p:spPr>
          <a:xfrm>
            <a:off x="5856254" y="1116037"/>
            <a:ext cx="206854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線上營運</a:t>
            </a:r>
            <a:r>
              <a:rPr lang="zh-TW" altLang="en-US" sz="2400" b="1" dirty="0" smtClean="0">
                <a:solidFill>
                  <a:srgbClr val="4C5760"/>
                </a:solidFill>
              </a:rPr>
              <a:t>平台</a:t>
            </a:r>
            <a:endParaRPr lang="zh-TW" altLang="en-US" sz="2400" b="1" dirty="0">
              <a:solidFill>
                <a:srgbClr val="4C5760"/>
              </a:solidFill>
            </a:endParaRPr>
          </a:p>
        </p:txBody>
      </p:sp>
      <p:sp>
        <p:nvSpPr>
          <p:cNvPr id="14" name="文字方塊 13"/>
          <p:cNvSpPr txBox="1"/>
          <p:nvPr/>
        </p:nvSpPr>
        <p:spPr>
          <a:xfrm>
            <a:off x="6679057" y="5716213"/>
            <a:ext cx="2226403" cy="461665"/>
          </a:xfrm>
          <a:prstGeom prst="rect">
            <a:avLst/>
          </a:prstGeom>
          <a:noFill/>
          <a:ln w="28575">
            <a:solidFill>
              <a:srgbClr val="4C5760"/>
            </a:solidFill>
          </a:ln>
        </p:spPr>
        <p:txBody>
          <a:bodyPr wrap="square" rtlCol="0">
            <a:spAutoFit/>
          </a:bodyPr>
          <a:lstStyle/>
          <a:p>
            <a:pPr lvl="0" algn="ctr"/>
            <a:r>
              <a:rPr lang="zh-TW" altLang="en-US" sz="2400" b="1" dirty="0" smtClean="0">
                <a:solidFill>
                  <a:srgbClr val="4C5760"/>
                </a:solidFill>
              </a:rPr>
              <a:t>微型金</a:t>
            </a:r>
            <a:r>
              <a:rPr lang="zh-TW" altLang="en-US" sz="2400" b="1" dirty="0">
                <a:solidFill>
                  <a:srgbClr val="4C5760"/>
                </a:solidFill>
              </a:rPr>
              <a:t>融</a:t>
            </a:r>
            <a:r>
              <a:rPr lang="zh-TW" altLang="en-US" sz="2400" b="1" dirty="0" smtClean="0">
                <a:solidFill>
                  <a:srgbClr val="4C5760"/>
                </a:solidFill>
              </a:rPr>
              <a:t>市場</a:t>
            </a:r>
            <a:endParaRPr lang="zh-TW" altLang="en-US" sz="2400" b="1" dirty="0">
              <a:solidFill>
                <a:srgbClr val="4C5760"/>
              </a:solidFill>
            </a:endParaRPr>
          </a:p>
        </p:txBody>
      </p:sp>
      <p:sp>
        <p:nvSpPr>
          <p:cNvPr id="15" name="文字方塊 14"/>
          <p:cNvSpPr txBox="1"/>
          <p:nvPr/>
        </p:nvSpPr>
        <p:spPr>
          <a:xfrm>
            <a:off x="7849385" y="4812142"/>
            <a:ext cx="2046752"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金融業務分拆</a:t>
            </a:r>
          </a:p>
        </p:txBody>
      </p:sp>
      <p:cxnSp>
        <p:nvCxnSpPr>
          <p:cNvPr id="26" name="直線接點 25"/>
          <p:cNvCxnSpPr>
            <a:stCxn id="7" idx="1"/>
          </p:cNvCxnSpPr>
          <p:nvPr/>
        </p:nvCxnSpPr>
        <p:spPr>
          <a:xfrm flipH="1">
            <a:off x="5006701" y="2005108"/>
            <a:ext cx="1567958" cy="1346173"/>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8" idx="1"/>
          </p:cNvCxnSpPr>
          <p:nvPr/>
        </p:nvCxnSpPr>
        <p:spPr>
          <a:xfrm flipH="1">
            <a:off x="4037300" y="1346870"/>
            <a:ext cx="1818954" cy="2413882"/>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flipV="1">
            <a:off x="6109252" y="5526157"/>
            <a:ext cx="507588" cy="276233"/>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5" idx="1"/>
          </p:cNvCxnSpPr>
          <p:nvPr/>
        </p:nvCxnSpPr>
        <p:spPr>
          <a:xfrm flipH="1" flipV="1">
            <a:off x="6299041" y="4428555"/>
            <a:ext cx="1550344" cy="614420"/>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7170499" y="2586531"/>
            <a:ext cx="224149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社群合作</a:t>
            </a:r>
            <a:r>
              <a:rPr lang="zh-TW" altLang="en-US" sz="2400" b="1" dirty="0" smtClean="0">
                <a:solidFill>
                  <a:srgbClr val="4C5760"/>
                </a:solidFill>
              </a:rPr>
              <a:t>模式</a:t>
            </a:r>
            <a:endParaRPr lang="zh-TW" altLang="en-US" sz="2400" b="1" dirty="0">
              <a:solidFill>
                <a:srgbClr val="4C5760"/>
              </a:solidFill>
            </a:endParaRPr>
          </a:p>
        </p:txBody>
      </p:sp>
      <p:cxnSp>
        <p:nvCxnSpPr>
          <p:cNvPr id="65" name="直線接點 64"/>
          <p:cNvCxnSpPr>
            <a:stCxn id="64" idx="1"/>
          </p:cNvCxnSpPr>
          <p:nvPr/>
        </p:nvCxnSpPr>
        <p:spPr>
          <a:xfrm flipH="1">
            <a:off x="5754727" y="2817364"/>
            <a:ext cx="1415772" cy="715177"/>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1389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互聯網金融發展歷程三部曲</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58</a:t>
            </a:fld>
            <a:endParaRPr lang="zh-TW" altLang="en-US" dirty="0"/>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smtClean="0"/>
                <a:t>第二階段：</a:t>
              </a:r>
              <a:endParaRPr kumimoji="1" lang="en-US" altLang="zh-TW" sz="2000" dirty="0"/>
            </a:p>
            <a:p>
              <a:pPr>
                <a:lnSpc>
                  <a:spcPct val="150000"/>
                </a:lnSpc>
              </a:pPr>
              <a:r>
                <a:rPr kumimoji="1" lang="zh-TW" altLang="en-US" sz="2000" dirty="0" smtClean="0"/>
                <a:t>由</a:t>
              </a:r>
              <a:r>
                <a:rPr kumimoji="1" lang="zh-TW" altLang="en-US" sz="2000" b="1" dirty="0" smtClean="0"/>
                <a:t>互聯網公司</a:t>
              </a:r>
              <a:r>
                <a:rPr kumimoji="1" lang="zh-TW" altLang="en-US" sz="2000" dirty="0" smtClean="0"/>
                <a:t>提供簡單金融服務，主要為第三方支付服務</a:t>
              </a:r>
              <a:endParaRPr kumimoji="1" lang="zh-TW" altLang="en-US" sz="2000" dirty="0"/>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smtClean="0"/>
                <a:t>第一階段：</a:t>
              </a:r>
              <a:endParaRPr kumimoji="1" lang="en-US" altLang="zh-TW" sz="2000" dirty="0" smtClean="0"/>
            </a:p>
            <a:p>
              <a:pPr>
                <a:lnSpc>
                  <a:spcPct val="150000"/>
                </a:lnSpc>
              </a:pPr>
              <a:r>
                <a:rPr kumimoji="1" lang="zh-TW" altLang="en-US" sz="2000" dirty="0" smtClean="0"/>
                <a:t>依然由</a:t>
              </a:r>
              <a:r>
                <a:rPr kumimoji="1" lang="zh-TW" altLang="en-US" sz="2000" b="1" dirty="0" smtClean="0"/>
                <a:t>傳統金融機構</a:t>
              </a:r>
              <a:r>
                <a:rPr kumimoji="1" lang="zh-TW" altLang="en-US" sz="2000" dirty="0" smtClean="0"/>
                <a:t>（如銀行等）提供網絡金融服務</a:t>
              </a:r>
              <a:endParaRPr kumimoji="1" lang="zh-TW" altLang="en-US" sz="2000" dirty="0"/>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smtClean="0"/>
                <a:t>第三階段：</a:t>
              </a:r>
              <a:endParaRPr kumimoji="1" lang="en-US" altLang="zh-TW" sz="2000" dirty="0"/>
            </a:p>
            <a:p>
              <a:pPr>
                <a:lnSpc>
                  <a:spcPct val="150000"/>
                </a:lnSpc>
              </a:pPr>
              <a:r>
                <a:rPr kumimoji="1" lang="zh-TW" altLang="en-US" sz="2000" dirty="0" smtClean="0"/>
                <a:t>由</a:t>
              </a:r>
              <a:r>
                <a:rPr kumimoji="1" lang="zh-TW" altLang="en-US" sz="2000" b="1" dirty="0" smtClean="0"/>
                <a:t>互聯網公司與金融業深度結合</a:t>
              </a:r>
              <a:r>
                <a:rPr kumimoji="1" lang="zh-TW" altLang="en-US" sz="2000" dirty="0" smtClean="0"/>
                <a:t>，推出數位金融產品（如餘額寶</a:t>
              </a:r>
              <a:r>
                <a:rPr kumimoji="1" lang="en-US" altLang="zh-TW" sz="2000" dirty="0" smtClean="0"/>
                <a:t>), P2P </a:t>
              </a:r>
              <a:r>
                <a:rPr kumimoji="1" lang="zh-TW" altLang="en-US" sz="2000" dirty="0" smtClean="0"/>
                <a:t>融資 </a:t>
              </a:r>
              <a:r>
                <a:rPr kumimoji="1" lang="en-US" altLang="zh-TW" sz="2000" dirty="0" smtClean="0"/>
                <a:t>(JP Morgan +</a:t>
              </a:r>
              <a:r>
                <a:rPr kumimoji="1" lang="en-US" altLang="zh-TW" sz="2000" dirty="0" err="1" smtClean="0"/>
                <a:t>OnDesk</a:t>
              </a:r>
              <a:r>
                <a:rPr kumimoji="1" lang="zh-TW" altLang="en-US" sz="2000" dirty="0" smtClean="0"/>
                <a:t>等</a:t>
              </a:r>
              <a:r>
                <a:rPr kumimoji="1" lang="en-US" altLang="zh-TW" sz="2000" dirty="0" smtClean="0"/>
                <a:t>)</a:t>
              </a:r>
              <a:r>
                <a:rPr kumimoji="1" lang="zh-TW" altLang="en-US" sz="2000" dirty="0" smtClean="0"/>
                <a:t>）</a:t>
              </a:r>
              <a:endParaRPr kumimoji="1" lang="zh-TW" altLang="en-US" sz="2000" dirty="0"/>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35657096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互聯網運作三大技術</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59</a:t>
            </a:fld>
            <a:endParaRPr lang="zh-TW" altLang="en-US" dirty="0"/>
          </a:p>
        </p:txBody>
      </p:sp>
      <p:graphicFrame>
        <p:nvGraphicFramePr>
          <p:cNvPr id="7" name="內容版面配置區 2"/>
          <p:cNvGraphicFramePr>
            <a:graphicFrameLocks/>
          </p:cNvGraphicFramePr>
          <p:nvPr>
            <p:extLst/>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2980807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2" name="標題 1"/>
          <p:cNvSpPr>
            <a:spLocks noGrp="1"/>
          </p:cNvSpPr>
          <p:nvPr>
            <p:ph type="title"/>
          </p:nvPr>
        </p:nvSpPr>
        <p:spPr>
          <a:xfrm>
            <a:off x="87947" y="137200"/>
            <a:ext cx="11933582" cy="1356360"/>
          </a:xfrm>
        </p:spPr>
        <p:txBody>
          <a:bodyPr/>
          <a:lstStyle/>
          <a:p>
            <a:r>
              <a:rPr lang="zh-TW" altLang="zh-TW" dirty="0" smtClean="0"/>
              <a:t> </a:t>
            </a:r>
            <a:r>
              <a:rPr lang="zh-TW" altLang="zh-TW" dirty="0">
                <a:latin typeface="標楷體" panose="03000509000000000000" pitchFamily="65" charset="-120"/>
                <a:ea typeface="標楷體" panose="03000509000000000000" pitchFamily="65" charset="-120"/>
                <a:sym typeface="Arial"/>
              </a:rPr>
              <a:t>創新</a:t>
            </a:r>
            <a:r>
              <a:rPr lang="zh-TW" altLang="zh-TW" dirty="0" smtClean="0">
                <a:latin typeface="標楷體" panose="03000509000000000000" pitchFamily="65" charset="-120"/>
                <a:ea typeface="標楷體" panose="03000509000000000000" pitchFamily="65" charset="-120"/>
                <a:sym typeface="Arial"/>
              </a:rPr>
              <a:t>動態</a:t>
            </a:r>
            <a:r>
              <a:rPr lang="zh-TW" altLang="en-US" dirty="0" smtClean="0">
                <a:latin typeface="標楷體" panose="03000509000000000000" pitchFamily="65" charset="-120"/>
                <a:ea typeface="標楷體" panose="03000509000000000000" pitchFamily="65" charset="-120"/>
                <a:sym typeface="Arial"/>
              </a:rPr>
              <a:t>學</a:t>
            </a:r>
            <a:r>
              <a:rPr lang="zh-TW" altLang="en-US" dirty="0">
                <a:latin typeface="DFKai-SB" panose="03000509000000000000" pitchFamily="65" charset="-120"/>
                <a:ea typeface="DFKai-SB" panose="03000509000000000000" pitchFamily="65" charset="-120"/>
                <a:cs typeface="Times New Roman" panose="02020603050405020304" pitchFamily="18" charset="0"/>
              </a:rPr>
              <a:t>（游伯龍，</a:t>
            </a:r>
            <a:r>
              <a:rPr lang="en-US" altLang="zh-TW" dirty="0">
                <a:latin typeface="DFKai-SB" panose="03000509000000000000" pitchFamily="65" charset="-120"/>
                <a:ea typeface="DFKai-SB" panose="03000509000000000000" pitchFamily="65" charset="-120"/>
                <a:cs typeface="Times New Roman" panose="02020603050405020304" pitchFamily="18" charset="0"/>
              </a:rPr>
              <a:t>2009</a:t>
            </a:r>
            <a:r>
              <a:rPr lang="zh-TW" altLang="en-US" dirty="0" smtClean="0">
                <a:latin typeface="DFKai-SB" panose="03000509000000000000" pitchFamily="65" charset="-120"/>
                <a:ea typeface="DFKai-SB" panose="03000509000000000000" pitchFamily="65" charset="-120"/>
                <a:cs typeface="Times New Roman" panose="02020603050405020304" pitchFamily="18" charset="0"/>
              </a:rPr>
              <a:t>）</a:t>
            </a:r>
            <a:r>
              <a:rPr lang="en-US" altLang="zh-TW" sz="3600" dirty="0" smtClean="0">
                <a:latin typeface="Arial"/>
                <a:ea typeface="Arial"/>
                <a:cs typeface="Arial"/>
                <a:sym typeface="Arial"/>
              </a:rPr>
              <a:t>-</a:t>
            </a:r>
            <a:r>
              <a:rPr lang="zh-TW" altLang="en-US" sz="3600" dirty="0">
                <a:latin typeface="標楷體" panose="03000509000000000000" pitchFamily="65" charset="-120"/>
                <a:ea typeface="標楷體" panose="03000509000000000000" pitchFamily="65" charset="-120"/>
              </a:rPr>
              <a:t>企業的創新動態循環</a:t>
            </a:r>
            <a:endParaRPr lang="en-US" altLang="zh-TW" sz="3600" dirty="0">
              <a:latin typeface="標楷體" panose="03000509000000000000" pitchFamily="65" charset="-120"/>
              <a:ea typeface="標楷體" panose="03000509000000000000" pitchFamily="65" charset="-120"/>
            </a:endParaRPr>
          </a:p>
        </p:txBody>
      </p:sp>
      <p:pic>
        <p:nvPicPr>
          <p:cNvPr id="5" name="Shape 433"/>
          <p:cNvPicPr preferRelativeResize="0"/>
          <p:nvPr/>
        </p:nvPicPr>
        <p:blipFill rotWithShape="1">
          <a:blip r:embed="rId3">
            <a:alphaModFix/>
          </a:blip>
          <a:srcRect/>
          <a:stretch/>
        </p:blipFill>
        <p:spPr>
          <a:xfrm>
            <a:off x="2208065" y="2068562"/>
            <a:ext cx="7073652" cy="4155204"/>
          </a:xfrm>
          <a:prstGeom prst="rect">
            <a:avLst/>
          </a:prstGeom>
          <a:noFill/>
          <a:ln w="9525" cap="flat" cmpd="sng">
            <a:solidFill>
              <a:schemeClr val="accent1"/>
            </a:solidFill>
            <a:prstDash val="solid"/>
            <a:round/>
            <a:headEnd type="none" w="med" len="med"/>
            <a:tailEnd type="none" w="med" len="med"/>
          </a:ln>
        </p:spPr>
      </p:pic>
      <p:sp>
        <p:nvSpPr>
          <p:cNvPr id="3" name="文字方塊 2"/>
          <p:cNvSpPr txBox="1"/>
          <p:nvPr/>
        </p:nvSpPr>
        <p:spPr>
          <a:xfrm>
            <a:off x="1097745" y="1514561"/>
            <a:ext cx="9453770" cy="1077218"/>
          </a:xfrm>
          <a:prstGeom prst="rect">
            <a:avLst/>
          </a:prstGeom>
          <a:noFill/>
        </p:spPr>
        <p:txBody>
          <a:bodyPr wrap="square" rtlCol="0">
            <a:spAutoFit/>
          </a:bodyPr>
          <a:lstStyle/>
          <a:p>
            <a:r>
              <a:rPr lang="zh-TW" altLang="en-US" sz="2800" dirty="0">
                <a:latin typeface="Times New Roman" panose="02020603050405020304" pitchFamily="18" charset="0"/>
                <a:cs typeface="Times New Roman" panose="02020603050405020304" pitchFamily="18" charset="0"/>
              </a:rPr>
              <a:t>「習慣領域」和「能力集合轉化」為基礎流程</a:t>
            </a:r>
            <a:r>
              <a:rPr lang="zh-TW" altLang="en-US" sz="2800" dirty="0" smtClean="0">
                <a:latin typeface="Times New Roman" panose="02020603050405020304" pitchFamily="18" charset="0"/>
                <a:cs typeface="Times New Roman" panose="02020603050405020304" pitchFamily="18" charset="0"/>
              </a:rPr>
              <a:t>架構</a:t>
            </a:r>
            <a:endParaRPr lang="en-US" altLang="zh-TW" sz="2800" dirty="0" smtClean="0"/>
          </a:p>
          <a:p>
            <a:endParaRPr lang="en-US" altLang="zh-TW" dirty="0" smtClean="0"/>
          </a:p>
          <a:p>
            <a:endParaRPr lang="zh-TW" altLang="en-US" dirty="0"/>
          </a:p>
        </p:txBody>
      </p:sp>
      <p:sp>
        <p:nvSpPr>
          <p:cNvPr id="4" name="圓角矩形 3"/>
          <p:cNvSpPr/>
          <p:nvPr/>
        </p:nvSpPr>
        <p:spPr>
          <a:xfrm>
            <a:off x="6041486" y="4328585"/>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圓角矩形 7"/>
          <p:cNvSpPr/>
          <p:nvPr/>
        </p:nvSpPr>
        <p:spPr>
          <a:xfrm>
            <a:off x="3949450" y="3041773"/>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9" name="圓角矩形 8"/>
          <p:cNvSpPr/>
          <p:nvPr/>
        </p:nvSpPr>
        <p:spPr>
          <a:xfrm>
            <a:off x="6159250" y="1971509"/>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圓角矩形 9"/>
          <p:cNvSpPr/>
          <p:nvPr/>
        </p:nvSpPr>
        <p:spPr>
          <a:xfrm>
            <a:off x="7974195" y="3019331"/>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1" name="圓角矩形 10"/>
          <p:cNvSpPr/>
          <p:nvPr/>
        </p:nvSpPr>
        <p:spPr>
          <a:xfrm>
            <a:off x="3211695" y="4563758"/>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75657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互聯網技術對傳統金融之影響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60</a:t>
            </a:fld>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smtClean="0">
                <a:solidFill>
                  <a:srgbClr val="FF9933"/>
                </a:solidFill>
              </a:rPr>
              <a:t>行動支付</a:t>
            </a:r>
            <a:endParaRPr lang="zh-TW" altLang="en-US" b="1" dirty="0">
              <a:solidFill>
                <a:srgbClr val="FF9933"/>
              </a:solidFill>
            </a:endParaRP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smtClean="0">
                <a:solidFill>
                  <a:srgbClr val="FF9933"/>
                </a:solidFill>
              </a:rPr>
              <a:t>行動理財</a:t>
            </a:r>
            <a:endParaRPr lang="zh-TW" altLang="en-US" b="1" dirty="0">
              <a:solidFill>
                <a:srgbClr val="FF9933"/>
              </a:solidFill>
            </a:endParaRP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smtClean="0">
                <a:solidFill>
                  <a:srgbClr val="FF9933"/>
                </a:solidFill>
              </a:rPr>
              <a:t>行動交易</a:t>
            </a:r>
            <a:endParaRPr lang="zh-TW" altLang="en-US" b="1" dirty="0">
              <a:solidFill>
                <a:srgbClr val="FF9933"/>
              </a:solidFill>
            </a:endParaRP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smtClean="0">
                <a:solidFill>
                  <a:schemeClr val="accent4"/>
                </a:solidFill>
              </a:rPr>
              <a:t>顧客分析</a:t>
            </a:r>
            <a:endParaRPr lang="zh-TW" altLang="en-US" b="1" dirty="0">
              <a:solidFill>
                <a:schemeClr val="accent4"/>
              </a:solidFill>
            </a:endParaRP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smtClean="0">
                <a:solidFill>
                  <a:schemeClr val="accent4"/>
                </a:solidFill>
              </a:rPr>
              <a:t>建模預測</a:t>
            </a:r>
            <a:endParaRPr lang="zh-TW" altLang="en-US" b="1" dirty="0">
              <a:solidFill>
                <a:schemeClr val="accent4"/>
              </a:solidFill>
            </a:endParaRP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smtClean="0">
                <a:solidFill>
                  <a:schemeClr val="accent3"/>
                </a:solidFill>
              </a:rPr>
              <a:t>數據共享</a:t>
            </a:r>
            <a:endParaRPr lang="zh-TW" altLang="en-US" b="1" dirty="0">
              <a:solidFill>
                <a:schemeClr val="accent3"/>
              </a:solidFill>
            </a:endParaRP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smtClean="0">
                <a:solidFill>
                  <a:schemeClr val="accent3"/>
                </a:solidFill>
              </a:rPr>
              <a:t>提升效能、降低成本</a:t>
            </a:r>
            <a:endParaRPr lang="zh-TW" altLang="en-US" b="1" dirty="0">
              <a:solidFill>
                <a:schemeClr val="accent3"/>
              </a:solidFill>
            </a:endParaRP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smtClean="0">
                <a:solidFill>
                  <a:schemeClr val="accent3"/>
                </a:solidFill>
              </a:rPr>
              <a:t>業務拓展</a:t>
            </a:r>
            <a:endParaRPr lang="zh-TW" altLang="en-US" b="1" dirty="0">
              <a:solidFill>
                <a:schemeClr val="accent3"/>
              </a:solidFill>
            </a:endParaRP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smtClean="0">
                <a:solidFill>
                  <a:schemeClr val="accent4"/>
                </a:solidFill>
              </a:rPr>
              <a:t>資料收集</a:t>
            </a:r>
            <a:endParaRPr lang="zh-TW" altLang="en-US" b="1" dirty="0">
              <a:solidFill>
                <a:schemeClr val="accent4"/>
              </a:solidFill>
            </a:endParaRP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5287834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smtClean="0"/>
              <a:t>互聯網運作</a:t>
            </a:r>
            <a:r>
              <a:rPr kumimoji="1" lang="zh-TW" altLang="en-US" sz="3600" smtClean="0"/>
              <a:t>三大平台模式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61</a:t>
            </a:fld>
            <a:endParaRPr lang="zh-TW" altLang="en-US"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個人對個人，</a:t>
              </a:r>
              <a:r>
                <a:rPr lang="zh-TW" altLang="en-US" sz="2000" b="1" dirty="0"/>
                <a:t>除去中間</a:t>
              </a:r>
              <a:r>
                <a:rPr lang="zh-TW" altLang="en-US" sz="2000" b="1" dirty="0" smtClean="0"/>
                <a:t>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smtClean="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a:t>
              </a:r>
              <a:r>
                <a:rPr lang="zh-TW" altLang="en-US" sz="1900" b="1" dirty="0" smtClean="0"/>
                <a:t>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smtClean="0"/>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互信互惠</a:t>
              </a:r>
              <a:r>
                <a:rPr lang="zh-TW" altLang="en-US" b="1" dirty="0" smtClean="0"/>
                <a:t>，</a:t>
              </a:r>
              <a:r>
                <a:rPr lang="zh-TW" altLang="en-US" sz="2000" b="1" dirty="0" smtClean="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smtClean="0"/>
                <a:t>社群</a:t>
              </a:r>
              <a:endParaRPr kumimoji="1" lang="zh-TW" altLang="en-US" sz="2400" b="1" dirty="0"/>
            </a:p>
          </p:txBody>
        </p:sp>
      </p:grpSp>
    </p:spTree>
    <p:extLst>
      <p:ext uri="{BB962C8B-B14F-4D97-AF65-F5344CB8AC3E}">
        <p14:creationId xmlns:p14="http://schemas.microsoft.com/office/powerpoint/2010/main" val="385790614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互聯網平台對傳統金融之影響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62</a:t>
            </a:fld>
            <a:endParaRPr lang="zh-TW" altLang="en-US" dirty="0"/>
          </a:p>
        </p:txBody>
      </p:sp>
      <p:sp>
        <p:nvSpPr>
          <p:cNvPr id="39" name="圓角矩形 38"/>
          <p:cNvSpPr/>
          <p:nvPr/>
        </p:nvSpPr>
        <p:spPr>
          <a:xfrm>
            <a:off x="845236" y="1458468"/>
            <a:ext cx="2390770" cy="1695441"/>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smtClean="0">
                  <a:solidFill>
                    <a:srgbClr val="604878"/>
                  </a:solidFill>
                </a:rPr>
                <a:t>資訊透明</a:t>
              </a:r>
              <a:endParaRPr kumimoji="1" lang="zh-TW" altLang="en-US" sz="2000" b="1">
                <a:solidFill>
                  <a:srgbClr val="604878"/>
                </a:solidFill>
              </a:endParaRP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smtClean="0">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smtClean="0">
                  <a:solidFill>
                    <a:srgbClr val="604878"/>
                  </a:solidFill>
                </a:rPr>
                <a:t>低成本</a:t>
              </a:r>
              <a:endParaRPr kumimoji="1" lang="zh-TW" altLang="en-US" sz="2000" b="1" dirty="0">
                <a:solidFill>
                  <a:srgbClr val="604878"/>
                </a:solidFill>
              </a:endParaRP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smtClean="0">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smtClean="0">
                  <a:solidFill>
                    <a:srgbClr val="4DA07B"/>
                  </a:solidFill>
                </a:rPr>
                <a:t>開方參與</a:t>
              </a:r>
              <a:r>
                <a:rPr kumimoji="1" lang="zh-TW" altLang="en-US" sz="2000" b="1" dirty="0">
                  <a:solidFill>
                    <a:srgbClr val="4DA07B"/>
                  </a:solidFill>
                </a:rPr>
                <a:t>，</a:t>
              </a:r>
              <a:r>
                <a:rPr kumimoji="1" lang="zh-TW" altLang="en-US" sz="2000" b="1" dirty="0" smtClean="0">
                  <a:solidFill>
                    <a:srgbClr val="4DA07B"/>
                  </a:solidFill>
                </a:rPr>
                <a:t>門檻低</a:t>
              </a:r>
              <a:endParaRPr kumimoji="1" lang="zh-TW" altLang="en-US" sz="2000" b="1" dirty="0">
                <a:solidFill>
                  <a:srgbClr val="4DA07B"/>
                </a:solidFill>
              </a:endParaRP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smtClean="0">
                  <a:solidFill>
                    <a:srgbClr val="4DA07B"/>
                  </a:solidFill>
                </a:rPr>
                <a:t>市場擴大</a:t>
              </a:r>
              <a:endParaRPr kumimoji="1" lang="zh-TW" altLang="en-US" sz="2000" b="1" dirty="0">
                <a:solidFill>
                  <a:srgbClr val="4DA07B"/>
                </a:solidFill>
              </a:endParaRP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smtClean="0">
                  <a:solidFill>
                    <a:srgbClr val="4DA07B"/>
                  </a:solidFill>
                </a:rPr>
                <a:t>趨勢預測</a:t>
              </a:r>
              <a:r>
                <a:rPr kumimoji="1" lang="en-US" altLang="zh-TW" sz="2000" b="1" dirty="0" smtClean="0">
                  <a:solidFill>
                    <a:srgbClr val="4DA07B"/>
                  </a:solidFill>
                </a:rPr>
                <a:t>(</a:t>
              </a:r>
              <a:r>
                <a:rPr kumimoji="1" lang="zh-TW" altLang="en-US" sz="2000" b="1" dirty="0" smtClean="0">
                  <a:solidFill>
                    <a:srgbClr val="4DA07B"/>
                  </a:solidFill>
                </a:rPr>
                <a:t>群眾智慧</a:t>
              </a:r>
              <a:r>
                <a:rPr kumimoji="1" lang="en-US" altLang="zh-TW" sz="2000" b="1" dirty="0" smtClean="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smtClean="0">
                <a:solidFill>
                  <a:srgbClr val="C19859"/>
                </a:solidFill>
              </a:rPr>
              <a:t>認同感提高</a:t>
            </a:r>
            <a:endParaRPr kumimoji="1" lang="zh-TW" altLang="en-US" sz="2000" b="1" dirty="0">
              <a:solidFill>
                <a:srgbClr val="C19859"/>
              </a:solidFill>
            </a:endParaRP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smtClean="0">
                <a:solidFill>
                  <a:srgbClr val="C19859"/>
                </a:solidFill>
              </a:rPr>
              <a:t>信任感增加</a:t>
            </a:r>
            <a:endParaRPr kumimoji="1" lang="zh-TW" altLang="en-US" sz="2000" b="1" dirty="0">
              <a:solidFill>
                <a:srgbClr val="C19859"/>
              </a:solidFill>
            </a:endParaRP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smtClean="0">
                <a:solidFill>
                  <a:srgbClr val="C19859"/>
                </a:solidFill>
              </a:rPr>
              <a:t>資訊擴散度上升</a:t>
            </a:r>
            <a:endParaRPr kumimoji="1" lang="zh-TW" altLang="en-US" sz="2000" b="1" dirty="0">
              <a:solidFill>
                <a:srgbClr val="C19859"/>
              </a:solidFill>
            </a:endParaRP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smtClean="0">
                <a:solidFill>
                  <a:srgbClr val="4DA07B"/>
                </a:solidFill>
              </a:rPr>
              <a:t>使用者生產</a:t>
            </a:r>
            <a:r>
              <a:rPr kumimoji="1" lang="en-US" altLang="zh-TW" sz="2000" b="1" dirty="0" smtClean="0">
                <a:solidFill>
                  <a:srgbClr val="4DA07B"/>
                </a:solidFill>
              </a:rPr>
              <a:t/>
            </a:r>
            <a:br>
              <a:rPr kumimoji="1" lang="en-US" altLang="zh-TW" sz="2000" b="1" dirty="0" smtClean="0">
                <a:solidFill>
                  <a:srgbClr val="4DA07B"/>
                </a:solidFill>
              </a:rPr>
            </a:br>
            <a:r>
              <a:rPr kumimoji="1" lang="en-US" altLang="zh-TW" sz="2000" b="1" dirty="0" smtClean="0">
                <a:solidFill>
                  <a:srgbClr val="4DA07B"/>
                </a:solidFill>
              </a:rPr>
              <a:t>(</a:t>
            </a:r>
            <a:r>
              <a:rPr kumimoji="1" lang="zh-TW" altLang="en-US" sz="2000" b="1" dirty="0" smtClean="0">
                <a:solidFill>
                  <a:srgbClr val="4DA07B"/>
                </a:solidFill>
              </a:rPr>
              <a:t>群眾外包</a:t>
            </a:r>
            <a:r>
              <a:rPr kumimoji="1" lang="en-US" altLang="zh-TW" sz="2000" b="1" dirty="0" smtClean="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smtClean="0">
                <a:solidFill>
                  <a:srgbClr val="C19859"/>
                </a:solidFill>
              </a:rPr>
              <a:t>合作共享</a:t>
            </a:r>
            <a:endParaRPr kumimoji="1" lang="zh-TW" altLang="en-US" sz="2000" b="1" dirty="0">
              <a:solidFill>
                <a:srgbClr val="C19859"/>
              </a:solidFill>
            </a:endParaRP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29863584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傳統金融行業 </a:t>
            </a:r>
            <a:r>
              <a:rPr kumimoji="1" lang="en-US" altLang="zh-TW" sz="3600" dirty="0" smtClean="0"/>
              <a:t>v.</a:t>
            </a:r>
            <a:r>
              <a:rPr kumimoji="1" lang="zh-TW" altLang="en-US" sz="3600" dirty="0" smtClean="0"/>
              <a:t> 互聯網金融</a:t>
            </a:r>
            <a:endParaRPr kumimoji="1" lang="zh-TW" altLang="en-US" sz="3600" dirty="0"/>
          </a:p>
        </p:txBody>
      </p:sp>
      <p:graphicFrame>
        <p:nvGraphicFramePr>
          <p:cNvPr id="7" name="內容版面配置區 6"/>
          <p:cNvGraphicFramePr>
            <a:graphicFrameLocks noGrp="1"/>
          </p:cNvGraphicFramePr>
          <p:nvPr>
            <p:ph idx="1"/>
            <p:extLst/>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4370388">
                  <a:extLst>
                    <a:ext uri="{9D8B030D-6E8A-4147-A177-3AD203B41FA5}">
                      <a16:colId xmlns:a16="http://schemas.microsoft.com/office/drawing/2014/main" val="20001"/>
                    </a:ext>
                  </a:extLst>
                </a:gridCol>
                <a:gridCol w="4370388">
                  <a:extLst>
                    <a:ext uri="{9D8B030D-6E8A-4147-A177-3AD203B41FA5}">
                      <a16:colId xmlns:a16="http://schemas.microsoft.com/office/drawing/2014/main" val="20002"/>
                    </a:ext>
                  </a:extLst>
                </a:gridCol>
              </a:tblGrid>
              <a:tr h="589558">
                <a:tc>
                  <a:txBody>
                    <a:bodyPr/>
                    <a:lstStyle/>
                    <a:p>
                      <a:endParaRPr lang="zh-TW" altLang="en-US" dirty="0"/>
                    </a:p>
                  </a:txBody>
                  <a:tcPr anchor="ctr"/>
                </a:tc>
                <a:tc>
                  <a:txBody>
                    <a:bodyPr/>
                    <a:lstStyle/>
                    <a:p>
                      <a:pPr algn="ctr"/>
                      <a:r>
                        <a:rPr lang="zh-TW" altLang="en-US" dirty="0" smtClean="0"/>
                        <a:t>傳統金融行業</a:t>
                      </a:r>
                      <a:endParaRPr lang="zh-TW" altLang="en-US" dirty="0"/>
                    </a:p>
                  </a:txBody>
                  <a:tcPr anchor="ctr"/>
                </a:tc>
                <a:tc>
                  <a:txBody>
                    <a:bodyPr/>
                    <a:lstStyle/>
                    <a:p>
                      <a:pPr algn="ctr"/>
                      <a:r>
                        <a:rPr lang="zh-TW" altLang="en-US" dirty="0" smtClean="0"/>
                        <a:t>互聯網金融</a:t>
                      </a:r>
                      <a:endParaRPr lang="zh-TW" altLang="en-US" dirty="0"/>
                    </a:p>
                  </a:txBody>
                  <a:tcPr anchor="ctr"/>
                </a:tc>
                <a:extLst>
                  <a:ext uri="{0D108BD9-81ED-4DB2-BD59-A6C34878D82A}">
                    <a16:rowId xmlns:a16="http://schemas.microsoft.com/office/drawing/2014/main" val="10000"/>
                  </a:ext>
                </a:extLst>
              </a:tr>
              <a:tr h="589558">
                <a:tc>
                  <a:txBody>
                    <a:bodyPr/>
                    <a:lstStyle/>
                    <a:p>
                      <a:pPr algn="r"/>
                      <a:r>
                        <a:rPr lang="zh-TW" altLang="en-US" dirty="0" smtClean="0"/>
                        <a:t>經營出發點</a:t>
                      </a:r>
                      <a:endParaRPr lang="zh-TW" altLang="en-US" dirty="0"/>
                    </a:p>
                  </a:txBody>
                  <a:tcPr anchor="ctr"/>
                </a:tc>
                <a:tc>
                  <a:txBody>
                    <a:bodyPr/>
                    <a:lstStyle/>
                    <a:p>
                      <a:pPr algn="ctr"/>
                      <a:r>
                        <a:rPr lang="zh-TW" altLang="en-US" dirty="0" smtClean="0"/>
                        <a:t>以營利為導向</a:t>
                      </a:r>
                      <a:endParaRPr lang="zh-TW" altLang="en-US" dirty="0"/>
                    </a:p>
                  </a:txBody>
                  <a:tcPr anchor="ctr"/>
                </a:tc>
                <a:tc>
                  <a:txBody>
                    <a:bodyPr/>
                    <a:lstStyle/>
                    <a:p>
                      <a:pPr algn="ctr"/>
                      <a:r>
                        <a:rPr lang="zh-TW" altLang="en-US" dirty="0" smtClean="0"/>
                        <a:t>以顧客為導向</a:t>
                      </a:r>
                      <a:endParaRPr lang="zh-TW" altLang="en-US" dirty="0"/>
                    </a:p>
                  </a:txBody>
                  <a:tcPr anchor="ctr"/>
                </a:tc>
                <a:extLst>
                  <a:ext uri="{0D108BD9-81ED-4DB2-BD59-A6C34878D82A}">
                    <a16:rowId xmlns:a16="http://schemas.microsoft.com/office/drawing/2014/main" val="10001"/>
                  </a:ext>
                </a:extLst>
              </a:tr>
              <a:tr h="589558">
                <a:tc>
                  <a:txBody>
                    <a:bodyPr/>
                    <a:lstStyle/>
                    <a:p>
                      <a:pPr algn="r"/>
                      <a:r>
                        <a:rPr lang="zh-TW" altLang="en-US" dirty="0" smtClean="0"/>
                        <a:t>客戶體驗</a:t>
                      </a:r>
                      <a:endParaRPr lang="zh-TW" altLang="en-US" dirty="0"/>
                    </a:p>
                  </a:txBody>
                  <a:tcPr anchor="ctr"/>
                </a:tc>
                <a:tc>
                  <a:txBody>
                    <a:bodyPr/>
                    <a:lstStyle/>
                    <a:p>
                      <a:pPr algn="ctr"/>
                      <a:r>
                        <a:rPr lang="zh-TW" altLang="en-US" dirty="0" smtClean="0"/>
                        <a:t>穩健安全</a:t>
                      </a:r>
                      <a:endParaRPr lang="zh-TW" altLang="en-US" dirty="0"/>
                    </a:p>
                  </a:txBody>
                  <a:tcPr anchor="ctr"/>
                </a:tc>
                <a:tc>
                  <a:txBody>
                    <a:bodyPr/>
                    <a:lstStyle/>
                    <a:p>
                      <a:pPr algn="ctr"/>
                      <a:r>
                        <a:rPr lang="zh-TW" altLang="en-US" dirty="0" smtClean="0"/>
                        <a:t>開放便捷</a:t>
                      </a:r>
                      <a:endParaRPr lang="zh-TW" altLang="en-US" dirty="0"/>
                    </a:p>
                  </a:txBody>
                  <a:tcPr anchor="ctr"/>
                </a:tc>
                <a:extLst>
                  <a:ext uri="{0D108BD9-81ED-4DB2-BD59-A6C34878D82A}">
                    <a16:rowId xmlns:a16="http://schemas.microsoft.com/office/drawing/2014/main" val="10002"/>
                  </a:ext>
                </a:extLst>
              </a:tr>
              <a:tr h="589558">
                <a:tc>
                  <a:txBody>
                    <a:bodyPr/>
                    <a:lstStyle/>
                    <a:p>
                      <a:pPr algn="r"/>
                      <a:r>
                        <a:rPr lang="zh-TW" altLang="en-US" dirty="0" smtClean="0"/>
                        <a:t>交易金額</a:t>
                      </a:r>
                      <a:endParaRPr lang="zh-TW" altLang="en-US" dirty="0"/>
                    </a:p>
                  </a:txBody>
                  <a:tcPr anchor="ctr"/>
                </a:tc>
                <a:tc>
                  <a:txBody>
                    <a:bodyPr/>
                    <a:lstStyle/>
                    <a:p>
                      <a:pPr algn="ctr"/>
                      <a:r>
                        <a:rPr lang="zh-TW" altLang="en-US" dirty="0" smtClean="0"/>
                        <a:t>大額少次</a:t>
                      </a:r>
                      <a:endParaRPr lang="zh-TW" altLang="en-US" dirty="0"/>
                    </a:p>
                  </a:txBody>
                  <a:tcPr anchor="ctr"/>
                </a:tc>
                <a:tc>
                  <a:txBody>
                    <a:bodyPr/>
                    <a:lstStyle/>
                    <a:p>
                      <a:pPr algn="ctr"/>
                      <a:r>
                        <a:rPr lang="zh-TW" altLang="en-US" dirty="0" smtClean="0"/>
                        <a:t>少額多次</a:t>
                      </a:r>
                      <a:endParaRPr lang="zh-TW" altLang="en-US" dirty="0"/>
                    </a:p>
                  </a:txBody>
                  <a:tcPr anchor="ctr"/>
                </a:tc>
                <a:extLst>
                  <a:ext uri="{0D108BD9-81ED-4DB2-BD59-A6C34878D82A}">
                    <a16:rowId xmlns:a16="http://schemas.microsoft.com/office/drawing/2014/main" val="10003"/>
                  </a:ext>
                </a:extLst>
              </a:tr>
              <a:tr h="589558">
                <a:tc>
                  <a:txBody>
                    <a:bodyPr/>
                    <a:lstStyle/>
                    <a:p>
                      <a:pPr algn="r"/>
                      <a:r>
                        <a:rPr lang="zh-TW" altLang="en-US" dirty="0" smtClean="0"/>
                        <a:t>價格策略</a:t>
                      </a:r>
                      <a:endParaRPr lang="zh-TW" altLang="en-US" dirty="0"/>
                    </a:p>
                  </a:txBody>
                  <a:tcPr anchor="ctr"/>
                </a:tc>
                <a:tc>
                  <a:txBody>
                    <a:bodyPr/>
                    <a:lstStyle/>
                    <a:p>
                      <a:pPr algn="ctr"/>
                      <a:r>
                        <a:rPr lang="zh-TW" altLang="en-US" dirty="0" smtClean="0"/>
                        <a:t>高</a:t>
                      </a:r>
                      <a:endParaRPr lang="zh-TW" altLang="en-US" dirty="0"/>
                    </a:p>
                  </a:txBody>
                  <a:tcPr anchor="ctr"/>
                </a:tc>
                <a:tc>
                  <a:txBody>
                    <a:bodyPr/>
                    <a:lstStyle/>
                    <a:p>
                      <a:pPr algn="ctr"/>
                      <a:r>
                        <a:rPr lang="zh-TW" altLang="en-US" dirty="0" smtClean="0"/>
                        <a:t>低</a:t>
                      </a:r>
                      <a:endParaRPr lang="zh-TW" altLang="en-US" dirty="0"/>
                    </a:p>
                  </a:txBody>
                  <a:tcPr anchor="ctr"/>
                </a:tc>
                <a:extLst>
                  <a:ext uri="{0D108BD9-81ED-4DB2-BD59-A6C34878D82A}">
                    <a16:rowId xmlns:a16="http://schemas.microsoft.com/office/drawing/2014/main" val="10004"/>
                  </a:ext>
                </a:extLst>
              </a:tr>
              <a:tr h="589558">
                <a:tc>
                  <a:txBody>
                    <a:bodyPr/>
                    <a:lstStyle/>
                    <a:p>
                      <a:pPr algn="r"/>
                      <a:r>
                        <a:rPr lang="zh-TW" altLang="en-US" dirty="0" smtClean="0"/>
                        <a:t>服務中介</a:t>
                      </a:r>
                      <a:endParaRPr lang="zh-TW" altLang="en-US" dirty="0"/>
                    </a:p>
                  </a:txBody>
                  <a:tcPr anchor="ctr"/>
                </a:tc>
                <a:tc>
                  <a:txBody>
                    <a:bodyPr/>
                    <a:lstStyle/>
                    <a:p>
                      <a:pPr algn="ctr"/>
                      <a:r>
                        <a:rPr lang="zh-TW" altLang="en-US" dirty="0" smtClean="0"/>
                        <a:t>中介化</a:t>
                      </a:r>
                      <a:endParaRPr lang="zh-TW" altLang="en-US" dirty="0"/>
                    </a:p>
                  </a:txBody>
                  <a:tcPr anchor="ctr"/>
                </a:tc>
                <a:tc>
                  <a:txBody>
                    <a:bodyPr/>
                    <a:lstStyle/>
                    <a:p>
                      <a:pPr algn="ctr"/>
                      <a:r>
                        <a:rPr lang="zh-TW" altLang="en-US" dirty="0" smtClean="0"/>
                        <a:t>去中介化</a:t>
                      </a:r>
                      <a:endParaRPr lang="zh-TW" altLang="en-US" dirty="0"/>
                    </a:p>
                  </a:txBody>
                  <a:tcPr anchor="ctr"/>
                </a:tc>
                <a:extLst>
                  <a:ext uri="{0D108BD9-81ED-4DB2-BD59-A6C34878D82A}">
                    <a16:rowId xmlns:a16="http://schemas.microsoft.com/office/drawing/2014/main" val="10005"/>
                  </a:ext>
                </a:extLst>
              </a:tr>
              <a:tr h="589558">
                <a:tc>
                  <a:txBody>
                    <a:bodyPr/>
                    <a:lstStyle/>
                    <a:p>
                      <a:pPr algn="r"/>
                      <a:r>
                        <a:rPr lang="zh-TW" altLang="en-US" dirty="0" smtClean="0"/>
                        <a:t>經營穩定性</a:t>
                      </a:r>
                      <a:endParaRPr lang="zh-TW" altLang="en-US" dirty="0"/>
                    </a:p>
                  </a:txBody>
                  <a:tcPr anchor="ctr"/>
                </a:tc>
                <a:tc>
                  <a:txBody>
                    <a:bodyPr/>
                    <a:lstStyle/>
                    <a:p>
                      <a:pPr algn="ctr"/>
                      <a:r>
                        <a:rPr lang="zh-TW" altLang="en-US" dirty="0" smtClean="0"/>
                        <a:t>高，但難以創新</a:t>
                      </a:r>
                      <a:endParaRPr lang="zh-TW" altLang="en-US" dirty="0"/>
                    </a:p>
                  </a:txBody>
                  <a:tcPr anchor="ctr"/>
                </a:tc>
                <a:tc>
                  <a:txBody>
                    <a:bodyPr/>
                    <a:lstStyle/>
                    <a:p>
                      <a:pPr algn="ctr"/>
                      <a:r>
                        <a:rPr lang="zh-TW" altLang="en-US" dirty="0" smtClean="0"/>
                        <a:t>低，容易變革潛力無窮</a:t>
                      </a:r>
                      <a:endParaRPr lang="zh-TW" altLang="en-US" dirty="0"/>
                    </a:p>
                  </a:txBody>
                  <a:tcPr anchor="ctr"/>
                </a:tc>
                <a:extLst>
                  <a:ext uri="{0D108BD9-81ED-4DB2-BD59-A6C34878D82A}">
                    <a16:rowId xmlns:a16="http://schemas.microsoft.com/office/drawing/2014/main" val="10006"/>
                  </a:ext>
                </a:extLst>
              </a:tr>
              <a:tr h="589558">
                <a:tc>
                  <a:txBody>
                    <a:bodyPr/>
                    <a:lstStyle/>
                    <a:p>
                      <a:pPr algn="r"/>
                      <a:r>
                        <a:rPr lang="zh-TW" altLang="en-US" dirty="0" smtClean="0"/>
                        <a:t>監管理念</a:t>
                      </a:r>
                      <a:endParaRPr lang="zh-TW" altLang="en-US" dirty="0"/>
                    </a:p>
                  </a:txBody>
                  <a:tcPr anchor="ctr"/>
                </a:tc>
                <a:tc>
                  <a:txBody>
                    <a:bodyPr/>
                    <a:lstStyle/>
                    <a:p>
                      <a:pPr algn="ctr"/>
                      <a:r>
                        <a:rPr lang="zh-TW" altLang="en-US" dirty="0" smtClean="0"/>
                        <a:t>強調管理與控制</a:t>
                      </a:r>
                      <a:endParaRPr lang="zh-TW" altLang="en-US" dirty="0"/>
                    </a:p>
                  </a:txBody>
                  <a:tcPr anchor="ctr"/>
                </a:tc>
                <a:tc>
                  <a:txBody>
                    <a:bodyPr/>
                    <a:lstStyle/>
                    <a:p>
                      <a:pPr algn="ctr"/>
                      <a:r>
                        <a:rPr lang="zh-TW" altLang="en-US" dirty="0" smtClean="0"/>
                        <a:t>崇尚自由</a:t>
                      </a:r>
                      <a:endParaRPr lang="zh-TW" altLang="en-US" dirty="0"/>
                    </a:p>
                  </a:txBody>
                  <a:tcPr anchor="ctr"/>
                </a:tc>
                <a:extLst>
                  <a:ext uri="{0D108BD9-81ED-4DB2-BD59-A6C34878D82A}">
                    <a16:rowId xmlns:a16="http://schemas.microsoft.com/office/drawing/2014/main" val="10007"/>
                  </a:ext>
                </a:extLst>
              </a:tr>
            </a:tbl>
          </a:graphicData>
        </a:graphic>
      </p:graphicFrame>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63</a:t>
            </a:fld>
            <a:endParaRPr lang="zh-TW" altLang="en-US" dirty="0"/>
          </a:p>
        </p:txBody>
      </p:sp>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394941919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smtClean="0"/>
              <a:t>金融科技對於</a:t>
            </a:r>
            <a:r>
              <a:rPr lang="zh-TW" altLang="en-US" dirty="0"/>
              <a:t>銀行業務帶來的影響</a:t>
            </a:r>
          </a:p>
        </p:txBody>
      </p:sp>
      <p:graphicFrame>
        <p:nvGraphicFramePr>
          <p:cNvPr id="7" name="內容版面配置區 6"/>
          <p:cNvGraphicFramePr>
            <a:graphicFrameLocks noGrp="1"/>
          </p:cNvGraphicFramePr>
          <p:nvPr>
            <p:ph idx="1"/>
            <p:extLst/>
          </p:nvPr>
        </p:nvGraphicFramePr>
        <p:xfrm>
          <a:off x="1213698" y="1457010"/>
          <a:ext cx="9764602" cy="429109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smtClean="0"/>
                        <a:t>行動支付</a:t>
                      </a:r>
                      <a:endParaRPr lang="en-US" altLang="zh-TW" sz="2000" dirty="0" smtClean="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smtClean="0"/>
                        <a:t>網路信用</a:t>
                      </a:r>
                      <a:r>
                        <a:rPr lang="zh-TW" altLang="en-US" sz="2000" dirty="0"/>
                        <a:t>評等</a:t>
                      </a:r>
                      <a:endParaRPr lang="en-US" altLang="zh-TW" sz="2000" dirty="0"/>
                    </a:p>
                    <a:p>
                      <a:r>
                        <a:rPr lang="en-US" altLang="zh-TW" sz="2000" dirty="0" smtClean="0"/>
                        <a:t>P2P</a:t>
                      </a:r>
                      <a:r>
                        <a:rPr lang="zh-TW" altLang="en-US" sz="2000" dirty="0" smtClean="0"/>
                        <a:t>保險</a:t>
                      </a:r>
                      <a:endParaRPr lang="zh-TW" altLang="en-US" sz="2000" dirty="0"/>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en-US" altLang="zh-TW" sz="2000" dirty="0" smtClean="0"/>
                        <a:t>P2P</a:t>
                      </a:r>
                      <a:r>
                        <a:rPr lang="en-US" altLang="zh-TW" sz="2000" baseline="0" dirty="0" smtClean="0"/>
                        <a:t> </a:t>
                      </a:r>
                      <a:r>
                        <a:rPr lang="zh-TW" altLang="en-US" sz="2000" dirty="0" smtClean="0"/>
                        <a:t>借貸</a:t>
                      </a:r>
                      <a:endParaRPr lang="zh-TW" altLang="en-US" sz="2000" dirty="0"/>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決策更</a:t>
                      </a:r>
                      <a:r>
                        <a:rPr lang="zh-TW" altLang="en-US" sz="2000" dirty="0"/>
                        <a:t>快速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機器人理財</a:t>
                      </a:r>
                      <a:endParaRPr lang="en-US" altLang="zh-TW" sz="2000" dirty="0" smtClean="0"/>
                    </a:p>
                  </a:txBody>
                  <a:tcPr/>
                </a:tc>
                <a:extLst>
                  <a:ext uri="{0D108BD9-81ED-4DB2-BD59-A6C34878D82A}">
                    <a16:rowId xmlns:a16="http://schemas.microsoft.com/office/drawing/2014/main" val="397011735"/>
                  </a:ext>
                </a:extLst>
              </a:tr>
              <a:tr h="370840">
                <a:tc>
                  <a:txBody>
                    <a:bodyPr/>
                    <a:lstStyle/>
                    <a:p>
                      <a:r>
                        <a:rPr lang="zh-TW" altLang="en-US" sz="2400" dirty="0" smtClean="0"/>
                        <a:t>市場資訊供應</a:t>
                      </a:r>
                      <a:endParaRPr lang="zh-TW" altLang="en-US" sz="2400" dirty="0"/>
                    </a:p>
                  </a:txBody>
                  <a:tcPr/>
                </a:tc>
                <a:tc>
                  <a:txBody>
                    <a:bodyPr/>
                    <a:lstStyle/>
                    <a:p>
                      <a:r>
                        <a:rPr lang="zh-TW" altLang="en-US" sz="2000" dirty="0"/>
                        <a:t>資訊提供更快速</a:t>
                      </a:r>
                    </a:p>
                  </a:txBody>
                  <a:tcPr/>
                </a:tc>
                <a:tc>
                  <a:txBody>
                    <a:bodyPr/>
                    <a:lstStyle/>
                    <a:p>
                      <a:r>
                        <a:rPr lang="zh-TW" altLang="en-US" sz="2000" dirty="0" smtClean="0"/>
                        <a:t>新興數據平台</a:t>
                      </a:r>
                      <a:r>
                        <a:rPr lang="zh-TW" altLang="en-US" sz="2000" dirty="0"/>
                        <a:t>的出現</a:t>
                      </a:r>
                    </a:p>
                  </a:txBody>
                  <a:tcPr/>
                </a:tc>
                <a:extLst>
                  <a:ext uri="{0D108BD9-81ED-4DB2-BD59-A6C34878D82A}">
                    <a16:rowId xmlns:a16="http://schemas.microsoft.com/office/drawing/2014/main" val="1225129663"/>
                  </a:ext>
                </a:extLst>
              </a:tr>
              <a:tr h="370840">
                <a:tc>
                  <a:txBody>
                    <a:bodyPr/>
                    <a:lstStyle/>
                    <a:p>
                      <a:r>
                        <a:rPr lang="zh-TW" altLang="en-US" sz="2400" dirty="0" smtClean="0"/>
                        <a:t>跨境</a:t>
                      </a:r>
                      <a:r>
                        <a:rPr lang="zh-TW" altLang="en-US" sz="2400" baseline="0" dirty="0" smtClean="0"/>
                        <a:t>業務</a:t>
                      </a:r>
                      <a:endParaRPr lang="zh-TW" altLang="en-US" sz="2400" dirty="0"/>
                    </a:p>
                  </a:txBody>
                  <a:tcPr/>
                </a:tc>
                <a:tc>
                  <a:txBody>
                    <a:bodyPr/>
                    <a:lstStyle/>
                    <a:p>
                      <a:r>
                        <a:rPr lang="zh-TW" altLang="en-US" sz="2000" dirty="0" smtClean="0"/>
                        <a:t>去中心資金移轉</a:t>
                      </a:r>
                      <a:endParaRPr lang="zh-TW" altLang="en-US" sz="2000" dirty="0"/>
                    </a:p>
                  </a:txBody>
                  <a:tcPr/>
                </a:tc>
                <a:tc>
                  <a:txBody>
                    <a:bodyPr/>
                    <a:lstStyle/>
                    <a:p>
                      <a:r>
                        <a:rPr lang="zh-TW" altLang="en-US" sz="2000" dirty="0" smtClean="0"/>
                        <a:t>加密虛擬貨幣</a:t>
                      </a:r>
                      <a:endParaRPr lang="zh-TW" altLang="en-US" sz="2000" dirty="0"/>
                    </a:p>
                  </a:txBody>
                  <a:tcPr/>
                </a:tc>
                <a:extLst>
                  <a:ext uri="{0D108BD9-81ED-4DB2-BD59-A6C34878D82A}">
                    <a16:rowId xmlns:a16="http://schemas.microsoft.com/office/drawing/2014/main" val="10007"/>
                  </a:ext>
                </a:extLst>
              </a:tr>
            </a:tbl>
          </a:graphicData>
        </a:graphic>
      </p:graphicFrame>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64</a:t>
            </a:fld>
            <a:endParaRPr lang="zh-TW" altLang="en-US" dirty="0"/>
          </a:p>
        </p:txBody>
      </p:sp>
      <p:sp>
        <p:nvSpPr>
          <p:cNvPr id="1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8891013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r>
              <a:rPr lang="en-US" altLang="zh-TW" dirty="0" smtClean="0"/>
              <a:t/>
            </a:r>
            <a:br>
              <a:rPr lang="en-US" altLang="zh-TW" dirty="0" smtClean="0"/>
            </a:br>
            <a:r>
              <a:rPr lang="zh-TW" altLang="en-US" dirty="0" smtClean="0"/>
              <a:t>數位金融的兩面陣營</a:t>
            </a:r>
            <a:r>
              <a:rPr lang="en-US" altLang="zh-TW" dirty="0" smtClean="0"/>
              <a:t>:</a:t>
            </a:r>
            <a:br>
              <a:rPr lang="en-US" altLang="zh-TW" dirty="0" smtClean="0"/>
            </a:br>
            <a:r>
              <a:rPr lang="en-US" altLang="zh-TW" dirty="0" smtClean="0"/>
              <a:t/>
            </a:r>
            <a:br>
              <a:rPr lang="en-US" altLang="zh-TW" dirty="0" smtClean="0"/>
            </a:br>
            <a:r>
              <a:rPr lang="zh-TW" altLang="en-US" b="1" dirty="0">
                <a:solidFill>
                  <a:schemeClr val="accent2"/>
                </a:solidFill>
                <a:latin typeface="Calibri"/>
                <a:ea typeface="Calibri"/>
                <a:cs typeface="Calibri"/>
                <a:sym typeface="Calibri"/>
              </a:rPr>
              <a:t>數位銀行</a:t>
            </a:r>
            <a:r>
              <a:rPr lang="en-US" altLang="zh-TW" dirty="0" smtClean="0"/>
              <a:t>vs </a:t>
            </a:r>
            <a:r>
              <a:rPr lang="zh-TW" altLang="en-US" b="1" dirty="0" smtClean="0">
                <a:solidFill>
                  <a:srgbClr val="7030A0"/>
                </a:solidFill>
                <a:ea typeface="Calibri"/>
                <a:cs typeface="Calibri"/>
                <a:sym typeface="Calibri"/>
              </a:rPr>
              <a:t>電</a:t>
            </a:r>
            <a:r>
              <a:rPr lang="zh-TW" altLang="en-US" b="1" dirty="0">
                <a:solidFill>
                  <a:srgbClr val="7030A0"/>
                </a:solidFill>
                <a:ea typeface="Calibri"/>
                <a:cs typeface="Calibri"/>
                <a:sym typeface="Calibri"/>
              </a:rPr>
              <a:t>商</a:t>
            </a:r>
            <a:r>
              <a:rPr lang="zh-TW" altLang="en-US" b="1" dirty="0" smtClean="0">
                <a:solidFill>
                  <a:srgbClr val="7030A0"/>
                </a:solidFill>
                <a:ea typeface="Calibri"/>
                <a:cs typeface="Calibri"/>
                <a:sym typeface="Calibri"/>
              </a:rPr>
              <a:t>金融</a:t>
            </a:r>
            <a:endParaRPr lang="en-US"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92945908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smtClean="0">
                <a:solidFill>
                  <a:srgbClr val="0070C0"/>
                </a:solidFill>
                <a:ea typeface="Calibri"/>
                <a:cs typeface="Calibri"/>
                <a:sym typeface="Calibri"/>
              </a:rPr>
              <a:t>     數位金融</a:t>
            </a:r>
            <a:r>
              <a:rPr lang="en-US" altLang="zh-TW" sz="1800" b="1" dirty="0" smtClean="0">
                <a:solidFill>
                  <a:srgbClr val="0070C0"/>
                </a:solidFill>
                <a:ea typeface="Calibri"/>
                <a:cs typeface="Calibri"/>
                <a:sym typeface="Calibri"/>
              </a:rPr>
              <a:t>= </a:t>
            </a:r>
            <a:r>
              <a:rPr lang="zh-TW" altLang="en-US" sz="1800" b="1" dirty="0" smtClean="0">
                <a:solidFill>
                  <a:schemeClr val="accent2"/>
                </a:solidFill>
                <a:ea typeface="Calibri"/>
                <a:cs typeface="Calibri"/>
                <a:sym typeface="Calibri"/>
              </a:rPr>
              <a:t>數位銀行 </a:t>
            </a:r>
            <a:r>
              <a:rPr lang="en-US" altLang="zh-TW" sz="1800" b="1" dirty="0" smtClean="0">
                <a:solidFill>
                  <a:srgbClr val="0070C0"/>
                </a:solidFill>
                <a:ea typeface="Calibri"/>
                <a:cs typeface="Calibri"/>
                <a:sym typeface="Calibri"/>
              </a:rPr>
              <a:t>+ </a:t>
            </a:r>
            <a:r>
              <a:rPr lang="zh-TW" altLang="en-US" sz="1800" b="1" dirty="0" smtClean="0">
                <a:solidFill>
                  <a:srgbClr val="7030A0"/>
                </a:solidFill>
                <a:ea typeface="Calibri"/>
                <a:cs typeface="Calibri"/>
                <a:sym typeface="Calibri"/>
              </a:rPr>
              <a:t>電</a:t>
            </a:r>
            <a:r>
              <a:rPr lang="zh-TW" altLang="en-US" sz="1800" b="1" dirty="0">
                <a:solidFill>
                  <a:srgbClr val="7030A0"/>
                </a:solidFill>
                <a:ea typeface="Calibri"/>
                <a:cs typeface="Calibri"/>
                <a:sym typeface="Calibri"/>
              </a:rPr>
              <a:t>商金融</a:t>
            </a:r>
            <a:endParaRPr lang="en-US" sz="1800" dirty="0">
              <a:solidFill>
                <a:srgbClr val="7030A0"/>
              </a:solidFill>
            </a:endParaRPr>
          </a:p>
          <a:p>
            <a:r>
              <a:rPr lang="en-US" altLang="zh-TW" b="1" dirty="0" smtClean="0">
                <a:solidFill>
                  <a:schemeClr val="accent2"/>
                </a:solidFill>
                <a:ea typeface="Calibri"/>
                <a:cs typeface="Calibri"/>
                <a:sym typeface="Calibri"/>
              </a:rPr>
              <a:t> </a:t>
            </a:r>
            <a:endParaRPr 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66</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
        <p:nvSpPr>
          <p:cNvPr id="3" name="矩形 2"/>
          <p:cNvSpPr/>
          <p:nvPr/>
        </p:nvSpPr>
        <p:spPr>
          <a:xfrm>
            <a:off x="983001" y="6292847"/>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292847"/>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350065662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a:t>
            </a:r>
            <a:r>
              <a:rPr lang="zh-TW" altLang="en-US" b="1" dirty="0" smtClean="0">
                <a:solidFill>
                  <a:schemeClr val="accent2"/>
                </a:solidFill>
                <a:latin typeface="Calibri"/>
                <a:ea typeface="Calibri"/>
                <a:cs typeface="Calibri"/>
                <a:sym typeface="Calibri"/>
              </a:rPr>
              <a:t>銀行</a:t>
            </a:r>
            <a:r>
              <a:rPr lang="en-US" altLang="zh-TW" b="1" dirty="0" smtClean="0">
                <a:solidFill>
                  <a:schemeClr val="accent2"/>
                </a:solidFill>
                <a:latin typeface="Calibri"/>
                <a:ea typeface="Calibri"/>
                <a:cs typeface="Calibri"/>
                <a:sym typeface="Calibri"/>
              </a:rPr>
              <a:t>: Bank 1.0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3.0 </a:t>
            </a:r>
            <a:r>
              <a:rPr lang="zh-TW" altLang="en-US" b="1" dirty="0" smtClean="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smtClean="0"/>
              <a:t>銀行</a:t>
            </a:r>
            <a:r>
              <a:rPr lang="zh-TW" altLang="en-US" dirty="0"/>
              <a:t>從實體分行轉型到</a:t>
            </a:r>
            <a:r>
              <a:rPr lang="zh-TW" altLang="en-US" b="1" dirty="0"/>
              <a:t>網路分行</a:t>
            </a:r>
            <a:r>
              <a:rPr lang="en-US" altLang="zh-TW" dirty="0"/>
              <a:t>,</a:t>
            </a:r>
            <a:r>
              <a:rPr lang="zh-TW" altLang="en-US" dirty="0"/>
              <a:t>且交易逐漸電子</a:t>
            </a:r>
            <a:r>
              <a:rPr lang="zh-TW" altLang="en-US" dirty="0" smtClean="0"/>
              <a:t>化</a:t>
            </a:r>
            <a:r>
              <a:rPr lang="en-US" altLang="zh-TW" dirty="0" smtClean="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smtClean="0">
                <a:solidFill>
                  <a:schemeClr val="dk1"/>
                </a:solidFill>
                <a:ea typeface="Calibri"/>
                <a:cs typeface="Calibri"/>
                <a:sym typeface="Calibri"/>
              </a:rPr>
              <a:t>通路</a:t>
            </a:r>
            <a:r>
              <a:rPr lang="en-US" altLang="zh-TW" dirty="0" err="1" smtClean="0">
                <a:solidFill>
                  <a:schemeClr val="dk1"/>
                </a:solidFill>
                <a:ea typeface="Calibri"/>
                <a:cs typeface="Calibri"/>
                <a:sym typeface="Calibri"/>
              </a:rPr>
              <a:t>管理</a:t>
            </a:r>
            <a:r>
              <a:rPr lang="en-US" altLang="zh-TW" dirty="0" smtClean="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67</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630636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68</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460675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smtClean="0">
                <a:solidFill>
                  <a:schemeClr val="accent2"/>
                </a:solidFill>
                <a:latin typeface="Calibri"/>
                <a:ea typeface="Calibri"/>
                <a:cs typeface="Calibri"/>
                <a:sym typeface="Calibri"/>
              </a:rPr>
              <a:t> Bank3.0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69</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94822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Times New Roman" panose="02020603050405020304" pitchFamily="18" charset="0"/>
                <a:cs typeface="Times New Roman" panose="02020603050405020304" pitchFamily="18" charset="0"/>
              </a:rPr>
              <a:t>創新擴展循環</a:t>
            </a:r>
            <a:r>
              <a:rPr lang="en-US" altLang="zh-TW" dirty="0" smtClean="0">
                <a:latin typeface="Times New Roman" panose="02020603050405020304" pitchFamily="18" charset="0"/>
                <a:cs typeface="Times New Roman" panose="02020603050405020304" pitchFamily="18" charset="0"/>
              </a:rPr>
              <a:t>:</a:t>
            </a:r>
            <a:r>
              <a:rPr lang="zh-TW" altLang="en-US" dirty="0" smtClean="0"/>
              <a:t>定義問題與解決問題</a:t>
            </a:r>
            <a:r>
              <a:rPr lang="en-US" altLang="zh-TW" dirty="0" smtClean="0"/>
              <a:t/>
            </a:r>
            <a:br>
              <a:rPr lang="en-US" altLang="zh-TW" dirty="0" smtClean="0"/>
            </a:br>
            <a:r>
              <a:rPr lang="en-US" altLang="zh-TW" dirty="0" smtClean="0"/>
              <a:t>(Problem Definition VS Problem Solving)</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a:picLocks noChangeAspect="1"/>
          </p:cNvPicPr>
          <p:nvPr/>
        </p:nvPicPr>
        <p:blipFill>
          <a:blip r:embed="rId2"/>
          <a:stretch>
            <a:fillRect/>
          </a:stretch>
        </p:blipFill>
        <p:spPr>
          <a:xfrm>
            <a:off x="1080752" y="1530384"/>
            <a:ext cx="9818463" cy="4312338"/>
          </a:xfrm>
          <a:prstGeom prst="rect">
            <a:avLst/>
          </a:prstGeom>
        </p:spPr>
      </p:pic>
      <p:sp>
        <p:nvSpPr>
          <p:cNvPr id="5" name="矩形 4"/>
          <p:cNvSpPr/>
          <p:nvPr/>
        </p:nvSpPr>
        <p:spPr>
          <a:xfrm>
            <a:off x="6734554" y="5977659"/>
            <a:ext cx="3877985"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：陳彥曲、游伯龍，</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p:cNvSpPr txBox="1"/>
          <p:nvPr/>
        </p:nvSpPr>
        <p:spPr>
          <a:xfrm>
            <a:off x="5285521" y="5454439"/>
            <a:ext cx="1620957" cy="523220"/>
          </a:xfrm>
          <a:prstGeom prst="rect">
            <a:avLst/>
          </a:prstGeom>
          <a:noFill/>
        </p:spPr>
        <p:txBody>
          <a:bodyPr wrap="none" rtlCol="0">
            <a:spAutoFit/>
          </a:bodyPr>
          <a:lstStyle/>
          <a:p>
            <a:r>
              <a:rPr lang="zh-TW" altLang="en-US" sz="2800" dirty="0" smtClean="0">
                <a:solidFill>
                  <a:srgbClr val="FF0000"/>
                </a:solidFill>
              </a:rPr>
              <a:t>效率提升</a:t>
            </a:r>
            <a:endParaRPr lang="en-US" sz="2800" dirty="0">
              <a:solidFill>
                <a:srgbClr val="FF0000"/>
              </a:solidFill>
            </a:endParaRPr>
          </a:p>
        </p:txBody>
      </p:sp>
      <p:sp>
        <p:nvSpPr>
          <p:cNvPr id="7" name="文字方塊 6"/>
          <p:cNvSpPr txBox="1"/>
          <p:nvPr/>
        </p:nvSpPr>
        <p:spPr>
          <a:xfrm>
            <a:off x="5046982" y="1528730"/>
            <a:ext cx="1620957" cy="523220"/>
          </a:xfrm>
          <a:prstGeom prst="rect">
            <a:avLst/>
          </a:prstGeom>
          <a:noFill/>
        </p:spPr>
        <p:txBody>
          <a:bodyPr wrap="none" rtlCol="0">
            <a:spAutoFit/>
          </a:bodyPr>
          <a:lstStyle/>
          <a:p>
            <a:r>
              <a:rPr lang="zh-TW" altLang="en-US" sz="2800" dirty="0" smtClean="0">
                <a:solidFill>
                  <a:srgbClr val="FF0000"/>
                </a:solidFill>
              </a:rPr>
              <a:t>價值創造</a:t>
            </a:r>
            <a:endParaRPr lang="en-US" sz="2800" dirty="0">
              <a:solidFill>
                <a:srgbClr val="FF0000"/>
              </a:solidFill>
            </a:endParaRPr>
          </a:p>
        </p:txBody>
      </p:sp>
    </p:spTree>
    <p:extLst>
      <p:ext uri="{BB962C8B-B14F-4D97-AF65-F5344CB8AC3E}">
        <p14:creationId xmlns:p14="http://schemas.microsoft.com/office/powerpoint/2010/main" val="41752533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70</a:t>
            </a:fld>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a:t>
            </a:r>
            <a:r>
              <a:rPr lang="zh-TW" altLang="en-US" sz="2400" dirty="0" smtClean="0">
                <a:solidFill>
                  <a:schemeClr val="bg1"/>
                </a:solidFill>
              </a:rPr>
              <a:t>銀行創新</a:t>
            </a:r>
            <a:endParaRPr lang="zh-TW" altLang="en-US" sz="2400" dirty="0">
              <a:solidFill>
                <a:schemeClr val="bg1"/>
              </a:solidFill>
            </a:endParaRP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a:t>
            </a:r>
            <a:r>
              <a:rPr lang="zh-TW" altLang="en-US" sz="2400" dirty="0" smtClean="0">
                <a:solidFill>
                  <a:schemeClr val="bg1"/>
                </a:solidFill>
              </a:rPr>
              <a:t>群銀行創新</a:t>
            </a:r>
            <a:endParaRPr lang="zh-TW" altLang="en-US" sz="2400" dirty="0">
              <a:solidFill>
                <a:schemeClr val="bg1"/>
              </a:solidFill>
            </a:endParaRP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a:t>
            </a:r>
            <a:r>
              <a:rPr lang="zh-TW" altLang="en-US" sz="4800" b="1" dirty="0" smtClean="0">
                <a:solidFill>
                  <a:schemeClr val="accent2"/>
                </a:solidFill>
                <a:ea typeface="Calibri"/>
                <a:cs typeface="Calibri"/>
                <a:sym typeface="Calibri"/>
              </a:rPr>
              <a:t>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40246965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71</a:t>
            </a:fld>
            <a:endParaRPr lang="zh-TW" altLang="en-US" dirty="0"/>
          </a:p>
        </p:txBody>
      </p:sp>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a:t>
            </a:r>
            <a:r>
              <a:rPr lang="zh-TW" altLang="en-US" sz="4000" b="1" dirty="0" smtClean="0">
                <a:solidFill>
                  <a:srgbClr val="7030A0"/>
                </a:solidFill>
                <a:ea typeface="Calibri"/>
                <a:cs typeface="Calibri"/>
                <a:sym typeface="Calibri"/>
              </a:rPr>
              <a:t>金融</a:t>
            </a:r>
            <a:endParaRPr lang="en-US" sz="4000" dirty="0">
              <a:solidFill>
                <a:srgbClr val="7030A0"/>
              </a:solidFill>
            </a:endParaRPr>
          </a:p>
        </p:txBody>
      </p:sp>
    </p:spTree>
    <p:extLst>
      <p:ext uri="{BB962C8B-B14F-4D97-AF65-F5344CB8AC3E}">
        <p14:creationId xmlns:p14="http://schemas.microsoft.com/office/powerpoint/2010/main" val="32711305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72</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
        <p:nvSpPr>
          <p:cNvPr id="31"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69069479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73</a:t>
            </a:fld>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35"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smtClean="0">
                <a:solidFill>
                  <a:schemeClr val="accent2"/>
                </a:solidFill>
                <a:ea typeface="Calibri"/>
                <a:cs typeface="Calibri"/>
                <a:sym typeface="Calibri"/>
              </a:rPr>
              <a:t>電商金融創新</a:t>
            </a:r>
            <a:r>
              <a:rPr lang="zh-TW" altLang="en-US" sz="4000" b="1" dirty="0">
                <a:solidFill>
                  <a:schemeClr val="accent2"/>
                </a:solidFill>
                <a:ea typeface="Calibri"/>
                <a:cs typeface="Calibri"/>
                <a:sym typeface="Calibri"/>
              </a:rPr>
              <a:t>地圖</a:t>
            </a:r>
            <a:endParaRPr lang="en-US" sz="4000" dirty="0"/>
          </a:p>
        </p:txBody>
      </p:sp>
    </p:spTree>
    <p:extLst>
      <p:ext uri="{BB962C8B-B14F-4D97-AF65-F5344CB8AC3E}">
        <p14:creationId xmlns:p14="http://schemas.microsoft.com/office/powerpoint/2010/main" val="137708021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400" dirty="0" smtClean="0"/>
              <a:t>課程結論</a:t>
            </a:r>
            <a:r>
              <a:rPr lang="en-US" altLang="zh-TW" sz="5400" dirty="0" smtClean="0"/>
              <a:t>:</a:t>
            </a:r>
            <a:r>
              <a:rPr lang="zh-TW" altLang="en-US" sz="5400" dirty="0" smtClean="0"/>
              <a:t>創新與競爭智慧</a:t>
            </a:r>
            <a:endParaRPr lang="en-US" sz="5400" dirty="0"/>
          </a:p>
        </p:txBody>
      </p:sp>
      <p:sp>
        <p:nvSpPr>
          <p:cNvPr id="3" name="內容版面配置區 2"/>
          <p:cNvSpPr>
            <a:spLocks noGrp="1"/>
          </p:cNvSpPr>
          <p:nvPr>
            <p:ph idx="1"/>
          </p:nvPr>
        </p:nvSpPr>
        <p:spPr>
          <a:xfrm>
            <a:off x="785191" y="1514199"/>
            <a:ext cx="10515600" cy="4351338"/>
          </a:xfrm>
        </p:spPr>
        <p:txBody>
          <a:bodyPr>
            <a:normAutofit/>
          </a:bodyPr>
          <a:lstStyle/>
          <a:p>
            <a:pPr marL="0" indent="0">
              <a:buNone/>
            </a:pPr>
            <a:r>
              <a:rPr lang="zh-TW" altLang="en-US" sz="3600" dirty="0" smtClean="0"/>
              <a:t>       </a:t>
            </a:r>
            <a:endParaRPr lang="en-US" altLang="zh-TW" sz="3600" dirty="0" smtClean="0"/>
          </a:p>
          <a:p>
            <a:r>
              <a:rPr lang="zh-TW" altLang="en-US" sz="4800" b="1" dirty="0" smtClean="0">
                <a:latin typeface="+mn-ea"/>
              </a:rPr>
              <a:t>「</a:t>
            </a:r>
            <a:r>
              <a:rPr lang="zh-TW" altLang="en-US" sz="4800" b="1" dirty="0">
                <a:solidFill>
                  <a:srgbClr val="7030A0"/>
                </a:solidFill>
                <a:latin typeface="+mn-ea"/>
              </a:rPr>
              <a:t>無有定</a:t>
            </a:r>
            <a:r>
              <a:rPr lang="zh-TW" altLang="en-US" sz="4800" b="1" dirty="0" smtClean="0">
                <a:solidFill>
                  <a:srgbClr val="7030A0"/>
                </a:solidFill>
                <a:latin typeface="+mn-ea"/>
              </a:rPr>
              <a:t>法</a:t>
            </a:r>
            <a:r>
              <a:rPr lang="zh-TW" altLang="en-US" sz="4800" b="1" dirty="0">
                <a:latin typeface="+mn-ea"/>
              </a:rPr>
              <a:t>」 ，</a:t>
            </a:r>
            <a:r>
              <a:rPr lang="zh-TW" altLang="en-US" sz="4800" b="1" dirty="0" smtClean="0">
                <a:latin typeface="+mn-ea"/>
              </a:rPr>
              <a:t>如來可說。   </a:t>
            </a:r>
            <a:r>
              <a:rPr lang="en-US" altLang="zh-TW" sz="4400" dirty="0" smtClean="0">
                <a:latin typeface="+mn-ea"/>
              </a:rPr>
              <a:t>(</a:t>
            </a:r>
            <a:r>
              <a:rPr lang="zh-TW" altLang="en-US" sz="4400" dirty="0">
                <a:latin typeface="+mn-ea"/>
              </a:rPr>
              <a:t>金剛經 第 </a:t>
            </a:r>
            <a:r>
              <a:rPr lang="zh-TW" altLang="en-US" sz="4400" dirty="0" smtClean="0">
                <a:latin typeface="+mn-ea"/>
              </a:rPr>
              <a:t>七</a:t>
            </a:r>
            <a:r>
              <a:rPr lang="en-US" altLang="zh-TW" sz="4400" dirty="0" smtClean="0">
                <a:latin typeface="+mn-ea"/>
              </a:rPr>
              <a:t> </a:t>
            </a:r>
            <a:r>
              <a:rPr lang="zh-TW" altLang="en-US" sz="4400" dirty="0">
                <a:latin typeface="+mn-ea"/>
              </a:rPr>
              <a:t>分</a:t>
            </a:r>
            <a:r>
              <a:rPr lang="en-US" altLang="zh-TW" sz="4400" dirty="0" smtClean="0">
                <a:latin typeface="+mn-ea"/>
              </a:rPr>
              <a:t>)</a:t>
            </a:r>
            <a:endParaRPr lang="en-US" altLang="zh-TW" sz="5400" b="1" dirty="0" smtClean="0">
              <a:latin typeface="+mn-ea"/>
            </a:endParaRPr>
          </a:p>
          <a:p>
            <a:r>
              <a:rPr lang="zh-TW" altLang="en-US" sz="5400" b="1" dirty="0" smtClean="0">
                <a:latin typeface="+mn-ea"/>
              </a:rPr>
              <a:t>「</a:t>
            </a:r>
            <a:r>
              <a:rPr lang="zh-TW" altLang="en-US" sz="4400" b="1" dirty="0" smtClean="0">
                <a:solidFill>
                  <a:srgbClr val="7030A0"/>
                </a:solidFill>
                <a:latin typeface="+mn-ea"/>
              </a:rPr>
              <a:t>聖人</a:t>
            </a:r>
            <a:r>
              <a:rPr lang="zh-TW" altLang="en-US" sz="4400" b="1" dirty="0">
                <a:solidFill>
                  <a:srgbClr val="7030A0"/>
                </a:solidFill>
                <a:latin typeface="+mn-ea"/>
              </a:rPr>
              <a:t>不</a:t>
            </a:r>
            <a:r>
              <a:rPr lang="zh-TW" altLang="en-US" sz="4400" b="1" dirty="0" smtClean="0">
                <a:solidFill>
                  <a:srgbClr val="7030A0"/>
                </a:solidFill>
                <a:latin typeface="+mn-ea"/>
              </a:rPr>
              <a:t>積</a:t>
            </a:r>
            <a:r>
              <a:rPr lang="zh-TW" altLang="en-US" sz="4400" b="1" dirty="0">
                <a:latin typeface="+mn-ea"/>
              </a:rPr>
              <a:t>」 ，既以為人己愈有，既以與人己愈多</a:t>
            </a:r>
            <a:r>
              <a:rPr lang="zh-TW" altLang="en-US" sz="4400" b="1" dirty="0" smtClean="0">
                <a:latin typeface="+mn-ea"/>
              </a:rPr>
              <a:t>。</a:t>
            </a:r>
            <a:r>
              <a:rPr lang="zh-TW" altLang="en-US" sz="5400" b="1" dirty="0" smtClean="0">
                <a:latin typeface="+mn-ea"/>
              </a:rPr>
              <a:t>   </a:t>
            </a:r>
            <a:r>
              <a:rPr lang="en-US" altLang="zh-TW" sz="4400" dirty="0">
                <a:latin typeface="+mn-ea"/>
              </a:rPr>
              <a:t>(</a:t>
            </a:r>
            <a:r>
              <a:rPr lang="zh-TW" altLang="en-US" sz="4400" dirty="0">
                <a:latin typeface="+mn-ea"/>
              </a:rPr>
              <a:t>道德經 第 </a:t>
            </a:r>
            <a:r>
              <a:rPr lang="en-US" altLang="zh-TW" sz="4400" dirty="0">
                <a:latin typeface="+mn-ea"/>
              </a:rPr>
              <a:t>81 </a:t>
            </a:r>
            <a:r>
              <a:rPr lang="zh-TW" altLang="en-US" sz="4400" dirty="0">
                <a:latin typeface="+mn-ea"/>
              </a:rPr>
              <a:t>章</a:t>
            </a:r>
            <a:r>
              <a:rPr lang="en-US" altLang="zh-TW" sz="4400" dirty="0" smtClean="0">
                <a:latin typeface="+mn-ea"/>
              </a:rPr>
              <a:t>)</a:t>
            </a:r>
            <a:endParaRPr lang="en-US" altLang="zh-TW" sz="4400" b="1" dirty="0" smtClean="0">
              <a:latin typeface="+mn-ea"/>
            </a:endParaRPr>
          </a:p>
          <a:p>
            <a:endParaRPr lang="en-US" dirty="0"/>
          </a:p>
        </p:txBody>
      </p:sp>
    </p:spTree>
    <p:extLst>
      <p:ext uri="{BB962C8B-B14F-4D97-AF65-F5344CB8AC3E}">
        <p14:creationId xmlns:p14="http://schemas.microsoft.com/office/powerpoint/2010/main" val="3647386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a:t>
            </a:r>
            <a:endParaRPr lang="en-US" dirty="0"/>
          </a:p>
        </p:txBody>
      </p:sp>
      <p:sp>
        <p:nvSpPr>
          <p:cNvPr id="3" name="內容版面配置區 2"/>
          <p:cNvSpPr>
            <a:spLocks noGrp="1"/>
          </p:cNvSpPr>
          <p:nvPr>
            <p:ph idx="1"/>
          </p:nvPr>
        </p:nvSpPr>
        <p:spPr/>
        <p:txBody>
          <a:bodyPr>
            <a:normAutofit/>
          </a:bodyPr>
          <a:lstStyle/>
          <a:p>
            <a:pPr marL="0" indent="0">
              <a:buNone/>
            </a:pPr>
            <a:r>
              <a:rPr lang="zh-TW" altLang="en-US" sz="4000" dirty="0" smtClean="0"/>
              <a:t>不只是</a:t>
            </a:r>
            <a:r>
              <a:rPr lang="zh-TW" altLang="en-US" sz="4000" dirty="0">
                <a:solidFill>
                  <a:srgbClr val="FF0000"/>
                </a:solidFill>
              </a:rPr>
              <a:t>提出創意</a:t>
            </a:r>
            <a:r>
              <a:rPr lang="zh-TW" altLang="en-US" sz="4000" dirty="0"/>
              <a:t>，真正創新妙策在於能</a:t>
            </a:r>
            <a:r>
              <a:rPr lang="zh-TW" altLang="en-US" sz="4000" dirty="0">
                <a:solidFill>
                  <a:srgbClr val="FF0000"/>
                </a:solidFill>
              </a:rPr>
              <a:t>落實創意</a:t>
            </a:r>
            <a:r>
              <a:rPr lang="zh-TW" altLang="en-US" sz="4000" dirty="0"/>
              <a:t>，有效增強能力、整合資源，解除相關族群的痛苦與煩惱，創造價值、分享價值。</a:t>
            </a:r>
            <a:br>
              <a:rPr lang="zh-TW" altLang="en-US" sz="4000" dirty="0"/>
            </a:br>
            <a:endParaRPr lang="en-US" sz="4000" dirty="0"/>
          </a:p>
        </p:txBody>
      </p:sp>
    </p:spTree>
    <p:extLst>
      <p:ext uri="{BB962C8B-B14F-4D97-AF65-F5344CB8AC3E}">
        <p14:creationId xmlns:p14="http://schemas.microsoft.com/office/powerpoint/2010/main" val="4097815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9</a:t>
            </a:fld>
            <a:endParaRPr lang="en-US" altLang="zh-TW"/>
          </a:p>
        </p:txBody>
      </p:sp>
      <p:sp>
        <p:nvSpPr>
          <p:cNvPr id="3" name="文字方塊 2"/>
          <p:cNvSpPr txBox="1"/>
          <p:nvPr/>
        </p:nvSpPr>
        <p:spPr>
          <a:xfrm>
            <a:off x="6435750" y="5956240"/>
            <a:ext cx="4156810" cy="400110"/>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Strategyzer-Resouces</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2018</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內容版面配置區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5473" y="1732279"/>
            <a:ext cx="7154788" cy="4168248"/>
          </a:xfrm>
        </p:spPr>
      </p:pic>
    </p:spTree>
    <p:extLst>
      <p:ext uri="{BB962C8B-B14F-4D97-AF65-F5344CB8AC3E}">
        <p14:creationId xmlns:p14="http://schemas.microsoft.com/office/powerpoint/2010/main" val="1927635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3111</TotalTime>
  <Words>4310</Words>
  <Application>Microsoft Office PowerPoint</Application>
  <PresentationFormat>寬螢幕</PresentationFormat>
  <Paragraphs>635</Paragraphs>
  <Slides>74</Slides>
  <Notes>26</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74</vt:i4>
      </vt:variant>
    </vt:vector>
  </HeadingPairs>
  <TitlesOfParts>
    <vt:vector size="88" baseType="lpstr">
      <vt:lpstr>DFKai-SB</vt:lpstr>
      <vt:lpstr>DFKai-SB</vt:lpstr>
      <vt:lpstr>微軟正黑體</vt:lpstr>
      <vt:lpstr>Microsoft YaHei</vt:lpstr>
      <vt:lpstr>新細明體</vt:lpstr>
      <vt:lpstr>Arial</vt:lpstr>
      <vt:lpstr>Arial Black</vt:lpstr>
      <vt:lpstr>Calibri</vt:lpstr>
      <vt:lpstr>Calibri Light</vt:lpstr>
      <vt:lpstr>Georgia</vt:lpstr>
      <vt:lpstr>Tahoma</vt:lpstr>
      <vt:lpstr>Times New Roman</vt:lpstr>
      <vt:lpstr>Wingdings</vt:lpstr>
      <vt:lpstr>Office 佈景主題</vt:lpstr>
      <vt:lpstr>數位經濟:創新與競爭模式</vt:lpstr>
      <vt:lpstr>數位經濟之創新與競爭</vt:lpstr>
      <vt:lpstr>創新與競爭</vt:lpstr>
      <vt:lpstr>課程前言 ( 理論       實務)</vt:lpstr>
      <vt:lpstr>創新模式</vt:lpstr>
      <vt:lpstr> 創新動態學（游伯龍，2009）-企業的創新動態循環</vt:lpstr>
      <vt:lpstr>創新擴展循環:定義問題與解決問題 (Problem Definition VS Problem Solving)</vt:lpstr>
      <vt:lpstr>創新</vt:lpstr>
      <vt:lpstr>創新設計 － Business Model Canvas (Osterwalder &amp; Pigneur, 2010)</vt:lpstr>
      <vt:lpstr>創新設計 － Business Model Canvas (Osterwalder &amp; Pigneur, 2010) </vt:lpstr>
      <vt:lpstr>商業模式創新的經濟邏輯: VPRC 模型 （李永銘，2011）</vt:lpstr>
      <vt:lpstr>創新經濟學－ VPRC Model</vt:lpstr>
      <vt:lpstr>VPRC 創新經濟循環</vt:lpstr>
      <vt:lpstr>PowerPoint 簡報</vt:lpstr>
      <vt:lpstr>PowerPoint 簡報</vt:lpstr>
      <vt:lpstr>創新思維</vt:lpstr>
      <vt:lpstr>創新能力－擴展習慣領域（游伯龍教授）</vt:lpstr>
      <vt:lpstr>創新不只是提出創意，真正創新妙策在於能落實創意，有效增強能力、整合資源，解除相關族群的痛苦與煩惱，創造價值、分享價值。  </vt:lpstr>
      <vt:lpstr>競爭模式</vt:lpstr>
      <vt:lpstr>PowerPoint 簡報</vt:lpstr>
      <vt:lpstr>賽局理論- 競爭的科學 </vt:lpstr>
      <vt:lpstr>協調賽局(coordination Game)</vt:lpstr>
      <vt:lpstr>鷹鴿賽局(Hawk – Dove Game) </vt:lpstr>
      <vt:lpstr>零合賽局 The Run-Pass Game</vt:lpstr>
      <vt:lpstr>準備報告或考試?</vt:lpstr>
      <vt:lpstr>準備報告或考試?</vt:lpstr>
      <vt:lpstr>準備報告或考試?</vt:lpstr>
      <vt:lpstr>準備報告或考試?</vt:lpstr>
      <vt:lpstr>贏輸、輸贏的分類</vt:lpstr>
      <vt:lpstr>贏的探討</vt:lpstr>
      <vt:lpstr> 什麼是競爭目標?</vt:lpstr>
      <vt:lpstr>從贏到贏贏</vt:lpstr>
      <vt:lpstr>創造贏贏的基本方法</vt:lpstr>
      <vt:lpstr>創造贏贏的基本方法</vt:lpstr>
      <vt:lpstr>創新與競爭</vt:lpstr>
      <vt:lpstr>數位經濟模式(一):共享經濟</vt:lpstr>
      <vt:lpstr>數位經濟 </vt:lpstr>
      <vt:lpstr>什麼是共享經濟</vt:lpstr>
      <vt:lpstr>共享經濟正在改變你我的生活</vt:lpstr>
      <vt:lpstr>共享經濟的起源</vt:lpstr>
      <vt:lpstr>共享經濟的特徵</vt:lpstr>
      <vt:lpstr>共享經濟的存在形式</vt:lpstr>
      <vt:lpstr>共享經濟的運作機制</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數位經濟模式(二):數位金融</vt:lpstr>
      <vt:lpstr>傳統金融行業</vt:lpstr>
      <vt:lpstr>互聯網金融模式</vt:lpstr>
      <vt:lpstr>互聯網金融的興起</vt:lpstr>
      <vt:lpstr>數位金融服務創新</vt:lpstr>
      <vt:lpstr>數位金融的數位DNA</vt:lpstr>
      <vt:lpstr>數位金融五大特性</vt:lpstr>
      <vt:lpstr>互聯網金融發展歷程三部曲</vt:lpstr>
      <vt:lpstr>互聯網運作三大技術</vt:lpstr>
      <vt:lpstr>互聯網技術對傳統金融之影響</vt:lpstr>
      <vt:lpstr>互聯網運作三大平台模式</vt:lpstr>
      <vt:lpstr>互聯網平台對傳統金融之影響</vt:lpstr>
      <vt:lpstr>傳統金融行業 v. 互聯網金融</vt:lpstr>
      <vt:lpstr>金融科技對於銀行業務帶來的影響</vt:lpstr>
      <vt:lpstr> 數位金融的兩面陣營:  數位銀行vs 電商金融</vt:lpstr>
      <vt:lpstr>互聯網金融之創新模式</vt:lpstr>
      <vt:lpstr>數位銀行: Bank 1.0 到 Bank 3.0 銀行轉型</vt:lpstr>
      <vt:lpstr>數位銀行: Fintech &amp; Bank3.0</vt:lpstr>
      <vt:lpstr>數位銀行:  Bank3.0 到 Bank 4.0 </vt:lpstr>
      <vt:lpstr>PowerPoint 簡報</vt:lpstr>
      <vt:lpstr>何謂電商金融</vt:lpstr>
      <vt:lpstr>電商金融發展歷程三部曲</vt:lpstr>
      <vt:lpstr>PowerPoint 簡報</vt:lpstr>
      <vt:lpstr>課程結論:創新與競爭智慧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ymli</cp:lastModifiedBy>
  <cp:revision>161</cp:revision>
  <dcterms:created xsi:type="dcterms:W3CDTF">2018-05-30T15:18:40Z</dcterms:created>
  <dcterms:modified xsi:type="dcterms:W3CDTF">2021-04-07T03:39:49Z</dcterms:modified>
</cp:coreProperties>
</file>