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83" r:id="rId4"/>
    <p:sldId id="258" r:id="rId5"/>
    <p:sldId id="259" r:id="rId6"/>
    <p:sldId id="265" r:id="rId7"/>
    <p:sldId id="261" r:id="rId8"/>
    <p:sldId id="290" r:id="rId9"/>
    <p:sldId id="291" r:id="rId10"/>
    <p:sldId id="268" r:id="rId11"/>
    <p:sldId id="269" r:id="rId12"/>
    <p:sldId id="294" r:id="rId13"/>
    <p:sldId id="311" r:id="rId14"/>
    <p:sldId id="304" r:id="rId15"/>
    <p:sldId id="296" r:id="rId16"/>
    <p:sldId id="295" r:id="rId17"/>
    <p:sldId id="310" r:id="rId18"/>
    <p:sldId id="270" r:id="rId19"/>
    <p:sldId id="271" r:id="rId20"/>
    <p:sldId id="272" r:id="rId21"/>
    <p:sldId id="284" r:id="rId22"/>
    <p:sldId id="266" r:id="rId23"/>
    <p:sldId id="299" r:id="rId24"/>
    <p:sldId id="286" r:id="rId25"/>
    <p:sldId id="285" r:id="rId26"/>
    <p:sldId id="267" r:id="rId27"/>
    <p:sldId id="289" r:id="rId28"/>
    <p:sldId id="288" r:id="rId29"/>
    <p:sldId id="287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273" r:id="rId39"/>
    <p:sldId id="274" r:id="rId40"/>
    <p:sldId id="275" r:id="rId41"/>
    <p:sldId id="276" r:id="rId42"/>
    <p:sldId id="277" r:id="rId43"/>
    <p:sldId id="278" r:id="rId44"/>
    <p:sldId id="281" r:id="rId45"/>
    <p:sldId id="292" r:id="rId46"/>
    <p:sldId id="333" r:id="rId47"/>
    <p:sldId id="320" r:id="rId48"/>
    <p:sldId id="282" r:id="rId49"/>
    <p:sldId id="321" r:id="rId50"/>
    <p:sldId id="323" r:id="rId51"/>
    <p:sldId id="334" r:id="rId52"/>
    <p:sldId id="324" r:id="rId53"/>
    <p:sldId id="322" r:id="rId54"/>
    <p:sldId id="301" r:id="rId55"/>
    <p:sldId id="332" r:id="rId56"/>
    <p:sldId id="303" r:id="rId57"/>
    <p:sldId id="307" r:id="rId58"/>
    <p:sldId id="308" r:id="rId59"/>
    <p:sldId id="309" r:id="rId60"/>
    <p:sldId id="326" r:id="rId61"/>
    <p:sldId id="327" r:id="rId62"/>
    <p:sldId id="328" r:id="rId63"/>
    <p:sldId id="329" r:id="rId64"/>
    <p:sldId id="330" r:id="rId65"/>
    <p:sldId id="331" r:id="rId6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-1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11215B-923B-47E3-9B94-76CB2781423E}" type="datetimeFigureOut">
              <a:rPr lang="zh-TW" altLang="en-US"/>
              <a:pPr>
                <a:defRPr/>
              </a:pPr>
              <a:t>2011/3/2</a:t>
            </a:fld>
            <a:endParaRPr lang="en-US" altLang="zh-TW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69E736E-685B-4022-BDF2-CBBDD14F88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zh-TW" smtClean="0"/>
              <a:t>retweet, replurk </a:t>
            </a:r>
            <a:r>
              <a:rPr lang="zh-TW" altLang="en-US" smtClean="0"/>
              <a:t>就是把其他人講的話再講一次，也就是往下傳一層</a:t>
            </a:r>
          </a:p>
        </p:txBody>
      </p:sp>
      <p:sp>
        <p:nvSpPr>
          <p:cNvPr id="41987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F97309-4184-44CA-874E-192B713AFAB6}" type="slidenum">
              <a:rPr kumimoji="0" lang="zh-TW" altLang="en-US" sz="1200">
                <a:latin typeface="Calibri" pitchFamily="34" charset="0"/>
              </a:rPr>
              <a:pPr algn="r"/>
              <a:t>14</a:t>
            </a:fld>
            <a:endParaRPr kumimoji="0" lang="en-US" altLang="zh-TW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B669-C93A-4A28-813E-7D02384D5847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1A93-0251-4668-AEFF-EECC7A2208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04798-CFD0-4B09-84D3-356382338206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01C5-6C2A-41BB-B5B1-78575CCF1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B7ED0-2029-4A67-8B98-7A6FE20C2F6B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298A-9154-4284-BE0B-A11256BBE9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74F7-76B6-4111-AC88-FAB7AFEF9EB7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2E9C-53F8-41F6-8DE1-21BE97ADBF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13B2-320F-4C8E-ACFE-1C7A3E5528B4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35FB-D26B-4BCC-86DA-4ECF090F49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F44B-61ED-4998-8F70-02FD510FB22A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E182-48F8-4A7A-A19E-75370CC29C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1603-B1D4-460C-84E4-9A0D8DCCC634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11A9-E6DA-4712-970B-B55C81FDC6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2082-3726-42DA-8F2D-100729DBAF18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1A9-1B37-461E-99A0-69F3619008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6421-C971-4B5F-B516-B7EEAAAEB549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0FC4-1DA4-4717-BBE9-24B3E076C5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3FB65-737B-4143-9B3C-FE82047642AC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B5CD3-3274-4171-9603-28C31B7ABA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1DEA-5DBE-498D-95D9-2016F38A867B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9921-87EC-4E34-860B-EE5C8AB3EF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D78AA7-EBED-4021-A57D-1971109A7744}" type="datetimeFigureOut">
              <a:rPr lang="zh-TW" altLang="en-US"/>
              <a:pPr>
                <a:defRPr/>
              </a:pPr>
              <a:t>2011/3/2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3B1BD8-FF71-41AC-8641-1433744082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rkut.p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Web 2.0 and Social Networks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media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b="1" smtClean="0"/>
              <a:t>Definition</a:t>
            </a:r>
            <a:r>
              <a:rPr lang="en-US" altLang="zh-TW" sz="2800" smtClean="0"/>
              <a:t>: online </a:t>
            </a:r>
            <a:r>
              <a:rPr lang="en-US" altLang="zh-TW" sz="2800" smtClean="0">
                <a:solidFill>
                  <a:srgbClr val="FF3300"/>
                </a:solidFill>
              </a:rPr>
              <a:t>platforms </a:t>
            </a:r>
            <a:r>
              <a:rPr lang="en-US" altLang="zh-TW" sz="2800" smtClean="0"/>
              <a:t>and </a:t>
            </a:r>
            <a:r>
              <a:rPr lang="en-US" altLang="zh-TW" sz="2800" smtClean="0">
                <a:solidFill>
                  <a:srgbClr val="FF3300"/>
                </a:solidFill>
              </a:rPr>
              <a:t>tools</a:t>
            </a:r>
            <a:r>
              <a:rPr lang="en-US" altLang="zh-TW" sz="2800" smtClean="0"/>
              <a:t> that people use to share opinions and experiences including photos , videos , music , insights and perceptions with each other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The is that </a:t>
            </a:r>
            <a:r>
              <a:rPr lang="en-US" altLang="zh-TW" sz="2800" smtClean="0">
                <a:solidFill>
                  <a:srgbClr val="FF3300"/>
                </a:solidFill>
              </a:rPr>
              <a:t>people</a:t>
            </a:r>
            <a:r>
              <a:rPr lang="en-US" altLang="zh-TW" sz="2800" smtClean="0"/>
              <a:t>, rather than the organization, control and use then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People can use these media with </a:t>
            </a:r>
            <a:r>
              <a:rPr lang="en-US" altLang="zh-TW" sz="2800" smtClean="0">
                <a:solidFill>
                  <a:srgbClr val="FF3300"/>
                </a:solidFill>
              </a:rPr>
              <a:t>ease </a:t>
            </a:r>
            <a:r>
              <a:rPr lang="en-US" altLang="zh-TW" sz="2800" smtClean="0"/>
              <a:t>at little or no cost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Powerful democratization force : the network structure enables communication and collaboration on a </a:t>
            </a:r>
            <a:r>
              <a:rPr lang="en-US" altLang="zh-TW" sz="2800" smtClean="0">
                <a:solidFill>
                  <a:srgbClr val="FF3300"/>
                </a:solidFill>
              </a:rPr>
              <a:t>massive scale</a:t>
            </a:r>
            <a:r>
              <a:rPr lang="en-US" altLang="zh-TW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media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0438" y="1635125"/>
            <a:ext cx="7283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468313" y="587692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(Hinchcliffe,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pPr marL="273050" indent="-273050"/>
            <a:r>
              <a:rPr lang="en-US" altLang="zh-TW" sz="2800" smtClean="0"/>
              <a:t>From traditional media</a:t>
            </a:r>
          </a:p>
          <a:p>
            <a:pPr marL="520700" lvl="1" indent="-228600"/>
            <a:r>
              <a:rPr lang="en-US" altLang="zh-TW" smtClean="0"/>
              <a:t>News papers, TV programs, Static web content</a:t>
            </a:r>
          </a:p>
          <a:p>
            <a:pPr marL="273050" indent="-273050"/>
            <a:r>
              <a:rPr lang="en-US" altLang="zh-TW" sz="2800" smtClean="0"/>
              <a:t>To social media</a:t>
            </a:r>
          </a:p>
          <a:p>
            <a:pPr marL="520700" lvl="1" indent="-228600"/>
            <a:r>
              <a:rPr lang="en-US" altLang="zh-TW" smtClean="0"/>
              <a:t>New paradigm of message/news propagation</a:t>
            </a:r>
          </a:p>
          <a:p>
            <a:pPr marL="520700" lvl="1" indent="-228600"/>
            <a:r>
              <a:rPr lang="en-US" altLang="zh-TW" smtClean="0"/>
              <a:t>Disseminate information through </a:t>
            </a:r>
            <a:r>
              <a:rPr lang="en-US" altLang="zh-TW" smtClean="0">
                <a:solidFill>
                  <a:srgbClr val="FF3300"/>
                </a:solidFill>
              </a:rPr>
              <a:t>social interactions</a:t>
            </a:r>
            <a:r>
              <a:rPr lang="en-US" altLang="zh-TW" smtClean="0"/>
              <a:t> (</a:t>
            </a:r>
            <a:r>
              <a:rPr lang="en-US" altLang="zh-TW" i="1" smtClean="0"/>
              <a:t>definition quoted from wikipedia</a:t>
            </a:r>
            <a:r>
              <a:rPr lang="en-US" altLang="zh-TW" smtClean="0"/>
              <a:t>)</a:t>
            </a:r>
          </a:p>
          <a:p>
            <a:pPr marL="520700" lvl="1" indent="-228600"/>
            <a:r>
              <a:rPr lang="en-US" altLang="zh-TW" smtClean="0"/>
              <a:t>Blog, Twitter, facebook, digg, plurk, tumblr, flickr…</a:t>
            </a:r>
            <a:endParaRPr lang="zh-TW" altLang="en-US" smtClean="0"/>
          </a:p>
        </p:txBody>
      </p:sp>
      <p:sp>
        <p:nvSpPr>
          <p:cNvPr id="36866" name="標題 1"/>
          <p:cNvSpPr>
            <a:spLocks/>
          </p:cNvSpPr>
          <p:nvPr/>
        </p:nvSpPr>
        <p:spPr bwMode="auto">
          <a:xfrm>
            <a:off x="468313" y="333375"/>
            <a:ext cx="80645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/>
              <a:t>Social media vs. Traditional media</a:t>
            </a:r>
            <a:endParaRPr kumimoji="0" lang="zh-TW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The Shift to Social Media</a:t>
            </a:r>
            <a:r>
              <a:rPr lang="en-US" altLang="zh-TW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Innovation is moving from a top-down to bottom-up model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Value is shifting from ownership to experiences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Power is moving from institutions to communities</a:t>
            </a:r>
          </a:p>
          <a:p>
            <a:pPr lvl="8">
              <a:buFont typeface="Arial" pitchFamily="34" charset="0"/>
              <a:buNone/>
              <a:defRPr/>
            </a:pPr>
            <a:r>
              <a:rPr lang="en-US" dirty="0" smtClean="0"/>
              <a:t>-Dion </a:t>
            </a:r>
            <a:r>
              <a:rPr lang="en-US" dirty="0" err="1" smtClean="0"/>
              <a:t>Hinchcliffe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mtClean="0"/>
              <a:t>Social interactions</a:t>
            </a:r>
            <a:endParaRPr lang="zh-TW" altLang="en-US" smtClean="0"/>
          </a:p>
        </p:txBody>
      </p:sp>
      <p:sp>
        <p:nvSpPr>
          <p:cNvPr id="40962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075612" cy="4968875"/>
          </a:xfrm>
        </p:spPr>
        <p:txBody>
          <a:bodyPr/>
          <a:lstStyle/>
          <a:p>
            <a:r>
              <a:rPr lang="en-US" altLang="zh-TW" sz="2400" smtClean="0"/>
              <a:t>Social networking</a:t>
            </a:r>
          </a:p>
          <a:p>
            <a:pPr lvl="1"/>
            <a:r>
              <a:rPr lang="en-US" altLang="zh-TW" sz="2400" smtClean="0"/>
              <a:t>Make friends, follow</a:t>
            </a:r>
          </a:p>
          <a:p>
            <a:r>
              <a:rPr lang="en-US" altLang="zh-TW" sz="2400" smtClean="0"/>
              <a:t>Blog: Comment, Trackback (URL citation)</a:t>
            </a:r>
          </a:p>
          <a:p>
            <a:r>
              <a:rPr lang="en-US" altLang="zh-TW" sz="2400" smtClean="0"/>
              <a:t>Video, photos: Embed</a:t>
            </a:r>
          </a:p>
          <a:p>
            <a:r>
              <a:rPr lang="en-US" altLang="zh-TW" sz="2400" smtClean="0"/>
              <a:t>Social Bookmarking</a:t>
            </a:r>
          </a:p>
          <a:p>
            <a:r>
              <a:rPr lang="en-US" altLang="zh-TW" sz="2400" smtClean="0"/>
              <a:t>Groups/communities</a:t>
            </a:r>
          </a:p>
          <a:p>
            <a:pPr lvl="1"/>
            <a:r>
              <a:rPr lang="en-US" altLang="zh-TW" sz="2400" smtClean="0"/>
              <a:t>Fans group of stars, politicians, athletes</a:t>
            </a:r>
          </a:p>
          <a:p>
            <a:pPr lvl="1"/>
            <a:r>
              <a:rPr lang="en-US" altLang="zh-TW" sz="2400" smtClean="0"/>
              <a:t>Communities for specific topics</a:t>
            </a:r>
          </a:p>
          <a:p>
            <a:r>
              <a:rPr lang="en-US" altLang="zh-TW" sz="2400" smtClean="0"/>
              <a:t>Information sharing</a:t>
            </a:r>
          </a:p>
          <a:p>
            <a:pPr lvl="1"/>
            <a:r>
              <a:rPr lang="en-US" altLang="zh-TW" sz="2400" smtClean="0"/>
              <a:t>Retweet, Replurk, </a:t>
            </a:r>
          </a:p>
          <a:p>
            <a:r>
              <a:rPr lang="en-US" altLang="zh-TW" sz="2400" smtClean="0"/>
              <a:t>All of above leads to more and stronger </a:t>
            </a:r>
            <a:r>
              <a:rPr lang="en-US" altLang="zh-TW" sz="2400" smtClean="0">
                <a:solidFill>
                  <a:srgbClr val="FF0000"/>
                </a:solidFill>
              </a:rPr>
              <a:t>“Relations”</a:t>
            </a:r>
          </a:p>
          <a:p>
            <a:pPr lvl="1"/>
            <a:r>
              <a:rPr lang="en-US" altLang="zh-TW" sz="2400" smtClean="0"/>
              <a:t>Social network analysis comes to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Basic Forms of Social Media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/>
              <a:t>At this time, there are basically six kinds of social media.</a:t>
            </a:r>
          </a:p>
          <a:p>
            <a:pPr lvl="1" eaLnBrk="1" hangingPunct="1"/>
            <a:r>
              <a:rPr lang="en-US" altLang="zh-TW" sz="2600" smtClean="0"/>
              <a:t>Social Networks: Facebook, MySpace</a:t>
            </a:r>
          </a:p>
          <a:p>
            <a:pPr lvl="1" eaLnBrk="1" hangingPunct="1"/>
            <a:r>
              <a:rPr lang="en-US" altLang="zh-TW" sz="2600" smtClean="0"/>
              <a:t>BLOGs/MicoBlog: Wretch, Twitter, Plurks</a:t>
            </a:r>
          </a:p>
          <a:p>
            <a:pPr lvl="1" eaLnBrk="1" hangingPunct="1"/>
            <a:r>
              <a:rPr lang="en-US" altLang="zh-TW" sz="2600" smtClean="0"/>
              <a:t>WIKIs: Wikipedia</a:t>
            </a:r>
          </a:p>
          <a:p>
            <a:pPr lvl="1" eaLnBrk="1" hangingPunct="1"/>
            <a:r>
              <a:rPr lang="en-US" altLang="zh-TW" sz="2600" smtClean="0"/>
              <a:t>Podcasts: Apple iTune</a:t>
            </a:r>
          </a:p>
          <a:p>
            <a:pPr lvl="1" eaLnBrk="1" hangingPunct="1"/>
            <a:r>
              <a:rPr lang="en-US" altLang="zh-TW" sz="2600" smtClean="0"/>
              <a:t>Forums</a:t>
            </a:r>
          </a:p>
          <a:p>
            <a:pPr lvl="1" eaLnBrk="1" hangingPunct="1"/>
            <a:r>
              <a:rPr lang="en-US" altLang="zh-TW" sz="2600" smtClean="0"/>
              <a:t>Content Communities: YouTube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73050" indent="-273050"/>
            <a:r>
              <a:rPr lang="en-US" altLang="zh-TW" sz="2800" smtClean="0">
                <a:solidFill>
                  <a:srgbClr val="FF0000"/>
                </a:solidFill>
              </a:rPr>
              <a:t>Better hardware/network infrastructure</a:t>
            </a:r>
          </a:p>
          <a:p>
            <a:pPr marL="520700" lvl="1" indent="-228600"/>
            <a:r>
              <a:rPr lang="en-US" altLang="zh-TW" smtClean="0"/>
              <a:t>Broad band, 3g, notebooks, smart phones</a:t>
            </a:r>
          </a:p>
          <a:p>
            <a:pPr marL="520700" lvl="1" indent="-228600"/>
            <a:endParaRPr lang="en-US" altLang="zh-TW" smtClean="0">
              <a:solidFill>
                <a:srgbClr val="FF0000"/>
              </a:solidFill>
            </a:endParaRPr>
          </a:p>
          <a:p>
            <a:pPr marL="273050" indent="-273050"/>
            <a:r>
              <a:rPr lang="en-US" altLang="zh-TW" sz="2800" smtClean="0">
                <a:solidFill>
                  <a:srgbClr val="FF0000"/>
                </a:solidFill>
              </a:rPr>
              <a:t>New Tools for publishing content</a:t>
            </a:r>
          </a:p>
          <a:p>
            <a:pPr marL="520700" lvl="1" indent="-228600"/>
            <a:r>
              <a:rPr lang="en-US" altLang="zh-TW" smtClean="0"/>
              <a:t>Mediawiki, building your own wiki site</a:t>
            </a:r>
          </a:p>
          <a:p>
            <a:pPr marL="520700" lvl="1" indent="-228600"/>
            <a:r>
              <a:rPr lang="en-US" altLang="zh-TW" smtClean="0"/>
              <a:t>Blogspot, providing user-friendly blog system</a:t>
            </a:r>
          </a:p>
          <a:p>
            <a:pPr marL="520700" lvl="1" indent="-228600"/>
            <a:r>
              <a:rPr lang="en-US" altLang="zh-TW" smtClean="0"/>
              <a:t>YouTube, distributing your video</a:t>
            </a:r>
          </a:p>
          <a:p>
            <a:pPr marL="520700" lvl="1" indent="-228600">
              <a:buFont typeface="Arial" charset="0"/>
              <a:buNone/>
            </a:pPr>
            <a:r>
              <a:rPr lang="en-US" altLang="zh-TW" sz="2400" smtClean="0">
                <a:solidFill>
                  <a:srgbClr val="FF0000"/>
                </a:solidFill>
              </a:rPr>
              <a:t>RSS</a:t>
            </a:r>
          </a:p>
          <a:p>
            <a:pPr marL="520700" lvl="1" indent="-228600"/>
            <a:r>
              <a:rPr lang="en-US" altLang="zh-TW" smtClean="0"/>
              <a:t>Makes user-generated content more accessible.</a:t>
            </a:r>
          </a:p>
          <a:p>
            <a:pPr marL="520700" lvl="1" indent="-228600"/>
            <a:endParaRPr lang="zh-TW" altLang="en-US" smtClean="0"/>
          </a:p>
        </p:txBody>
      </p:sp>
      <p:sp>
        <p:nvSpPr>
          <p:cNvPr id="45058" name="標題 1"/>
          <p:cNvSpPr>
            <a:spLocks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>
                <a:latin typeface="Calibri" pitchFamily="34" charset="0"/>
              </a:rPr>
              <a:t>Things that Boost Social Media</a:t>
            </a:r>
            <a:endParaRPr kumimoji="0" lang="zh-TW" altLang="en-US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Users Role in Social Media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3"/>
          <a:srcRect t="5824" r="32690" b="50310"/>
          <a:stretch>
            <a:fillRect/>
          </a:stretch>
        </p:blipFill>
        <p:spPr bwMode="auto">
          <a:xfrm>
            <a:off x="457200" y="1600200"/>
            <a:ext cx="82296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Industry &amp; Market disruptors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Web 2.0-based innovations that could disrupt and reorder markets or even entire industries</a:t>
            </a:r>
          </a:p>
          <a:p>
            <a:pPr eaLnBrk="1" hangingPunct="1"/>
            <a:r>
              <a:rPr lang="en-US" altLang="zh-TW" sz="2800" smtClean="0"/>
              <a:t>A checklist of questions to help identify disruptors </a:t>
            </a:r>
          </a:p>
          <a:p>
            <a:pPr lvl="1" eaLnBrk="1" hangingPunct="1"/>
            <a:r>
              <a:rPr lang="en-US" altLang="zh-TW" sz="2400" smtClean="0"/>
              <a:t>Is the service or product simpler, cheaper , or more accessible?</a:t>
            </a:r>
          </a:p>
          <a:p>
            <a:pPr lvl="1" eaLnBrk="1" hangingPunct="1"/>
            <a:r>
              <a:rPr lang="en-US" altLang="zh-TW" sz="2400" smtClean="0"/>
              <a:t>Does the disruptors change the basis of the competition with the current suppliers?</a:t>
            </a:r>
          </a:p>
          <a:p>
            <a:pPr lvl="1" eaLnBrk="1" hangingPunct="1"/>
            <a:r>
              <a:rPr lang="en-US" altLang="zh-TW" sz="2400" smtClean="0"/>
              <a:t>Does the disruptors have a different model?</a:t>
            </a:r>
          </a:p>
          <a:p>
            <a:pPr lvl="1" eaLnBrk="1" hangingPunct="1"/>
            <a:r>
              <a:rPr lang="en-US" altLang="zh-TW" sz="2400" smtClean="0"/>
              <a:t>Does the product or service fit with what customers value and pay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Industry &amp; Market disruptors</a:t>
            </a:r>
            <a:endParaRPr lang="zh-TW" altLang="en-US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263" y="1844675"/>
            <a:ext cx="7089775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55650" y="6165850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(Hinchcliffe,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  <a:endParaRPr lang="zh-TW" altLang="en-US" smtClean="0"/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1. The Web 2.0 Revolution, Social Media and Industry Disruptors</a:t>
            </a:r>
          </a:p>
          <a:p>
            <a:pPr eaLnBrk="1" hangingPunct="1"/>
            <a:r>
              <a:rPr lang="en-US" altLang="zh-TW" smtClean="0"/>
              <a:t>2. Online social networking : basics and examples</a:t>
            </a:r>
          </a:p>
          <a:p>
            <a:pPr eaLnBrk="1" hangingPunct="1"/>
            <a:r>
              <a:rPr lang="en-US" altLang="zh-TW" smtClean="0"/>
              <a:t>3. Commercial Aspect of Web 2.0 Applications and Social Networks</a:t>
            </a:r>
          </a:p>
          <a:p>
            <a:pPr eaLnBrk="1" hangingPunct="1"/>
            <a:r>
              <a:rPr lang="en-US" altLang="zh-TW" smtClean="0"/>
              <a:t>4 Social Computing 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Industry &amp; Marker disruptors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Examples #1: Will online wedding services disruptor the traditional industry?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Disintermediate traditional vendors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Live band , invitation printer , wedding playlist….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Example #2: Disruptors of the real estate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e.g. Zillow.com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smtClean="0"/>
              <a:t>Estimate an approximation of your home’s market value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smtClean="0"/>
              <a:t>User can list their homes for free after calculating the actual selling price in the neighborhood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Good for both seller and buyer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smtClean="0"/>
              <a:t>Brokerage was disrupted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smtClean="0"/>
              <a:t>Buyer can buy a house that is not even in the market- without open house, bidding</a:t>
            </a:r>
          </a:p>
          <a:p>
            <a:pPr lvl="2" eaLnBrk="1" hangingPunct="1">
              <a:lnSpc>
                <a:spcPct val="80000"/>
              </a:lnSpc>
              <a:buFont typeface="Arial" charset="0"/>
              <a:buNone/>
            </a:pPr>
            <a:endParaRPr lang="en-US" altLang="zh-TW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2.  Online social networking : basics and examples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networks</a:t>
            </a:r>
            <a:endParaRPr lang="zh-TW" altLang="en-US" smtClean="0"/>
          </a:p>
        </p:txBody>
      </p:sp>
      <p:sp>
        <p:nvSpPr>
          <p:cNvPr id="5734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Concepts &amp; Definitions</a:t>
            </a:r>
            <a:endParaRPr lang="en-US" altLang="zh-TW" sz="24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z="2600" smtClean="0"/>
              <a:t>A place where people create their own space.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/>
              <a:t>on which they write blogs ; post pictures , videos , or music ; share ideas ; and link to other web locations they find interesting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600" smtClean="0"/>
              <a:t>Social networkers tag the content with keywords they choose themselves , which makes their content searchable.</a:t>
            </a:r>
            <a:r>
              <a:rPr lang="en-US" altLang="zh-TW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/>
              <a:t>The “tag” forms online communities of people with similar interests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600" smtClean="0"/>
              <a:t>A social structure made of nodes that are usually individuals or small groups.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/>
              <a:t>Indicates the way in which individuals are connected through various social familiarities ranging from casual acquaintance to close familial bonds</a:t>
            </a:r>
            <a:r>
              <a:rPr lang="en-US" altLang="zh-TW" smtClean="0"/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268413"/>
            <a:ext cx="8229600" cy="4824412"/>
          </a:xfrm>
        </p:spPr>
        <p:txBody>
          <a:bodyPr/>
          <a:lstStyle/>
          <a:p>
            <a:pPr marL="520700" lvl="1" indent="-228600"/>
            <a:r>
              <a:rPr lang="en-US" altLang="zh-TW" smtClean="0"/>
              <a:t> A social structure made of individuals (or organizations) called "nodes," which are tied (connected) by one or more specific types of </a:t>
            </a:r>
            <a:r>
              <a:rPr lang="en-US" altLang="zh-TW" smtClean="0">
                <a:solidFill>
                  <a:srgbClr val="FF0000"/>
                </a:solidFill>
              </a:rPr>
              <a:t>relation </a:t>
            </a:r>
            <a:r>
              <a:rPr lang="en-US" altLang="zh-TW" smtClean="0"/>
              <a:t>(</a:t>
            </a:r>
            <a:r>
              <a:rPr lang="en-US" altLang="zh-TW" i="1" smtClean="0"/>
              <a:t>quoted</a:t>
            </a:r>
            <a:r>
              <a:rPr lang="en-US" altLang="zh-TW" smtClean="0"/>
              <a:t> </a:t>
            </a:r>
            <a:r>
              <a:rPr lang="en-US" altLang="zh-TW" i="1" smtClean="0"/>
              <a:t>from wikipedia</a:t>
            </a:r>
            <a:r>
              <a:rPr lang="en-US" altLang="zh-TW" smtClean="0"/>
              <a:t>)</a:t>
            </a:r>
          </a:p>
          <a:p>
            <a:pPr marL="273050" indent="-273050"/>
            <a:endParaRPr lang="en-US" altLang="zh-TW" sz="2800" smtClean="0"/>
          </a:p>
          <a:p>
            <a:pPr marL="273050" indent="-273050"/>
            <a:r>
              <a:rPr lang="en-US" altLang="zh-TW" sz="2800" smtClean="0"/>
              <a:t>Applications</a:t>
            </a:r>
          </a:p>
          <a:p>
            <a:pPr marL="520700" lvl="1" indent="-228600"/>
            <a:r>
              <a:rPr lang="en-US" altLang="zh-TW" smtClean="0"/>
              <a:t>Information Diffusion</a:t>
            </a:r>
          </a:p>
          <a:p>
            <a:pPr marL="520700" lvl="1" indent="-228600"/>
            <a:r>
              <a:rPr lang="en-US" altLang="zh-TW" smtClean="0"/>
              <a:t>Viral Marketing</a:t>
            </a:r>
          </a:p>
          <a:p>
            <a:pPr marL="520700" lvl="1" indent="-228600"/>
            <a:r>
              <a:rPr lang="en-US" altLang="zh-TW" smtClean="0"/>
              <a:t>Expert Finding</a:t>
            </a:r>
          </a:p>
          <a:p>
            <a:pPr marL="273050" indent="-273050"/>
            <a:endParaRPr lang="zh-TW" altLang="en-US" sz="3600" i="1" smtClean="0"/>
          </a:p>
        </p:txBody>
      </p:sp>
      <p:pic>
        <p:nvPicPr>
          <p:cNvPr id="59394" name="Picture 2" descr="http://www.visualcomplexity.com/vc/images/85_big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4290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文字方塊 4"/>
          <p:cNvSpPr txBox="1">
            <a:spLocks noChangeArrowheads="1"/>
          </p:cNvSpPr>
          <p:nvPr/>
        </p:nvSpPr>
        <p:spPr bwMode="auto">
          <a:xfrm>
            <a:off x="3924300" y="5949950"/>
            <a:ext cx="5000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1600">
                <a:latin typeface="Trebuchet MS" pitchFamily="34" charset="0"/>
                <a:ea typeface="微軟正黑體"/>
                <a:cs typeface="微軟正黑體"/>
              </a:rPr>
              <a:t>Source:</a:t>
            </a:r>
            <a:r>
              <a:rPr kumimoji="0" lang="zh-TW" altLang="en-US" sz="1600">
                <a:latin typeface="Trebuchet MS" pitchFamily="34" charset="0"/>
                <a:ea typeface="微軟正黑體"/>
                <a:cs typeface="微軟正黑體"/>
              </a:rPr>
              <a:t> </a:t>
            </a:r>
            <a:r>
              <a:rPr kumimoji="0" lang="en-US" altLang="zh-TW" sz="1600">
                <a:latin typeface="Trebuchet MS" pitchFamily="34" charset="0"/>
                <a:ea typeface="微軟正黑體"/>
                <a:cs typeface="微軟正黑體"/>
              </a:rPr>
              <a:t>www.visualcomplexity.com</a:t>
            </a:r>
            <a:endParaRPr kumimoji="0" lang="zh-TW" altLang="en-US" sz="1600">
              <a:latin typeface="Trebuchet MS" pitchFamily="34" charset="0"/>
              <a:ea typeface="微軟正黑體"/>
              <a:cs typeface="微軟正黑體"/>
            </a:endParaRPr>
          </a:p>
        </p:txBody>
      </p:sp>
      <p:sp>
        <p:nvSpPr>
          <p:cNvPr id="59396" name="標題 1"/>
          <p:cNvSpPr>
            <a:spLocks/>
          </p:cNvSpPr>
          <p:nvPr/>
        </p:nvSpPr>
        <p:spPr bwMode="auto">
          <a:xfrm>
            <a:off x="468313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0" lang="en-US" altLang="zh-TW" sz="4400">
                <a:latin typeface="Calibri" pitchFamily="34" charset="0"/>
              </a:rPr>
              <a:t>Social networks (cont’)</a:t>
            </a:r>
            <a:endParaRPr kumimoji="0" lang="zh-TW" altLang="en-US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networks (cont’)</a:t>
            </a:r>
            <a:endParaRPr lang="zh-TW" altLang="en-US" smtClean="0"/>
          </a:p>
        </p:txBody>
      </p:sp>
      <p:sp>
        <p:nvSpPr>
          <p:cNvPr id="614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Social network theory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View social relationships in terms of nodes and 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Nodes : individual actors within he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Ties : relationships between the 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In social network diagram, nodes are the points and ties are the 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The network can determine the social asset of individual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Social network services (SNS)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To participate in social networking , people must join a company that provides the social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/>
              <a:t>E.g. Facebook , MySpace , Bebo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networks (cont’)</a:t>
            </a:r>
            <a:endParaRPr lang="zh-TW" altLang="en-US" smtClean="0"/>
          </a:p>
        </p:txBody>
      </p:sp>
      <p:sp>
        <p:nvSpPr>
          <p:cNvPr id="6349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network analysis (SNA) </a:t>
            </a:r>
          </a:p>
          <a:p>
            <a:pPr lvl="1" eaLnBrk="1" hangingPunct="1"/>
            <a:r>
              <a:rPr lang="en-US" altLang="zh-TW" smtClean="0"/>
              <a:t>The mapping and measuring of relationships and flows between people , groups , organizations , computers or other information or knowledge processing entities</a:t>
            </a:r>
          </a:p>
          <a:p>
            <a:pPr lvl="1" eaLnBrk="1" hangingPunct="1"/>
            <a:r>
              <a:rPr lang="en-US" altLang="zh-TW" smtClean="0"/>
              <a:t>Provides both visual and mathematical analysis of relationships</a:t>
            </a:r>
          </a:p>
          <a:p>
            <a:pPr eaLnBrk="1" hangingPunct="1"/>
            <a:r>
              <a:rPr lang="en-US" altLang="zh-TW" smtClean="0"/>
              <a:t>Social networking tools  </a:t>
            </a:r>
          </a:p>
          <a:p>
            <a:pPr lvl="1" eaLnBrk="1" hangingPunct="1"/>
            <a:r>
              <a:rPr lang="en-US" altLang="zh-TW" smtClean="0"/>
              <a:t>The most advertised are blogs (microblog) and wikis   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Representative social network services</a:t>
            </a:r>
            <a:endParaRPr lang="zh-TW" altLang="en-US" dirty="0"/>
          </a:p>
        </p:txBody>
      </p:sp>
      <p:sp>
        <p:nvSpPr>
          <p:cNvPr id="655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Classmates Online</a:t>
            </a:r>
          </a:p>
          <a:p>
            <a:pPr lvl="1" eaLnBrk="1" hangingPunct="1"/>
            <a:r>
              <a:rPr lang="en-US" altLang="zh-TW" smtClean="0"/>
              <a:t>Helps members find , connect and keep in touch with friends and acquaintances from through their lives</a:t>
            </a:r>
          </a:p>
          <a:p>
            <a:pPr lvl="1" eaLnBrk="1" hangingPunct="1"/>
            <a:r>
              <a:rPr lang="en-US" altLang="zh-TW" smtClean="0"/>
              <a:t>More than 40 million active members in the US and Canada </a:t>
            </a:r>
            <a:endParaRPr lang="zh-TW" altLang="en-US" smtClean="0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203700"/>
            <a:ext cx="41036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Representative social network services</a:t>
            </a:r>
            <a:endParaRPr lang="zh-TW" altLang="en-US" dirty="0"/>
          </a:p>
        </p:txBody>
      </p:sp>
      <p:sp>
        <p:nvSpPr>
          <p:cNvPr id="675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Friendster</a:t>
            </a:r>
          </a:p>
          <a:p>
            <a:pPr lvl="1" eaLnBrk="1" hangingPunct="1"/>
            <a:r>
              <a:rPr lang="en-US" altLang="zh-TW" smtClean="0"/>
              <a:t>Based on the Circle of Friends technique for networking individuals in virtual communities and demonstrates the small world phenomenon </a:t>
            </a:r>
          </a:p>
          <a:p>
            <a:pPr lvl="1" eaLnBrk="1" hangingPunct="1"/>
            <a:r>
              <a:rPr lang="en-US" altLang="zh-TW" smtClean="0"/>
              <a:t>The top SNS until around April 2004 , when it was overtaken by MySpace  </a:t>
            </a:r>
          </a:p>
          <a:p>
            <a:pPr lvl="1" eaLnBrk="1" hangingPunct="1"/>
            <a:endParaRPr lang="en-US" altLang="zh-TW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302125"/>
            <a:ext cx="36734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Representative social network services</a:t>
            </a:r>
            <a:endParaRPr lang="zh-TW" altLang="en-US" dirty="0"/>
          </a:p>
        </p:txBody>
      </p:sp>
      <p:sp>
        <p:nvSpPr>
          <p:cNvPr id="696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Xanga</a:t>
            </a:r>
          </a:p>
          <a:p>
            <a:pPr lvl="1" eaLnBrk="1" hangingPunct="1"/>
            <a:r>
              <a:rPr lang="en-US" altLang="zh-TW" smtClean="0"/>
              <a:t>A web site hosts Weblogs , photoblogs and social networking profiles </a:t>
            </a:r>
          </a:p>
          <a:p>
            <a:pPr lvl="1" eaLnBrk="1" hangingPunct="1"/>
            <a:r>
              <a:rPr lang="en-US" altLang="zh-TW" smtClean="0"/>
              <a:t>Origins can e traced back to 1998 , when it began as a site for sharing book and music reviews</a:t>
            </a:r>
            <a:endParaRPr lang="zh-TW" altLang="en-US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/>
          <a:srcRect t="15625" b="8398"/>
          <a:stretch>
            <a:fillRect/>
          </a:stretch>
        </p:blipFill>
        <p:spPr bwMode="auto">
          <a:xfrm>
            <a:off x="2506663" y="4149725"/>
            <a:ext cx="42259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Representative social network services</a:t>
            </a:r>
            <a:endParaRPr lang="zh-TW" altLang="en-US" dirty="0"/>
          </a:p>
        </p:txBody>
      </p:sp>
      <p:sp>
        <p:nvSpPr>
          <p:cNvPr id="71682" name="內容版面配置區 2"/>
          <p:cNvSpPr>
            <a:spLocks noGrp="1"/>
          </p:cNvSpPr>
          <p:nvPr>
            <p:ph idx="1"/>
          </p:nvPr>
        </p:nvSpPr>
        <p:spPr>
          <a:xfrm>
            <a:off x="493713" y="12684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zh-TW" smtClean="0"/>
              <a:t>Digg</a:t>
            </a:r>
          </a:p>
          <a:p>
            <a:pPr lvl="1" eaLnBrk="1" hangingPunct="1"/>
            <a:r>
              <a:rPr lang="en-US" altLang="zh-TW" smtClean="0"/>
              <a:t>A community-based popularity Web site with an emphasis on technology and science articles</a:t>
            </a:r>
          </a:p>
          <a:p>
            <a:pPr lvl="1" eaLnBrk="1" hangingPunct="1"/>
            <a:r>
              <a:rPr lang="en-US" altLang="zh-TW" smtClean="0"/>
              <a:t>It combines social bookmarking , blogging and syndication with a form of nonhierarchical , democratic editorial control</a:t>
            </a:r>
            <a:endParaRPr lang="zh-TW" altLang="en-US" smtClean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/>
          <a:srcRect t="16406" r="1855" b="8984"/>
          <a:stretch>
            <a:fillRect/>
          </a:stretch>
        </p:blipFill>
        <p:spPr bwMode="auto">
          <a:xfrm>
            <a:off x="2339975" y="4087813"/>
            <a:ext cx="459581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1.  The </a:t>
            </a:r>
            <a:r>
              <a:rPr lang="en-US" altLang="zh-TW" dirty="0"/>
              <a:t>Web 2.0 Revolution, Social Media and Industry Disruptors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Major Social Network Services</a:t>
            </a:r>
            <a:endParaRPr lang="zh-TW" altLang="en-US" smtClean="0"/>
          </a:p>
        </p:txBody>
      </p:sp>
      <p:sp>
        <p:nvSpPr>
          <p:cNvPr id="73730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zh-TW" altLang="en-US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Facebook: The Network Effect</a:t>
            </a:r>
            <a:endParaRPr lang="zh-TW" altLang="en-US" smtClean="0"/>
          </a:p>
        </p:txBody>
      </p:sp>
      <p:sp>
        <p:nvSpPr>
          <p:cNvPr id="7577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Facebook</a:t>
            </a:r>
          </a:p>
          <a:p>
            <a:pPr lvl="1"/>
            <a:r>
              <a:rPr lang="en-US" altLang="zh-TW" smtClean="0"/>
              <a:t>Launched in 2004 by Mark Zuckerberg</a:t>
            </a:r>
          </a:p>
          <a:p>
            <a:pPr lvl="1"/>
            <a:r>
              <a:rPr lang="en-US" altLang="zh-TW" smtClean="0"/>
              <a:t>Photos, group, events, marketplace, posted items, and notes are the basic application</a:t>
            </a:r>
          </a:p>
          <a:p>
            <a:pPr lvl="1"/>
            <a:r>
              <a:rPr lang="en-US" altLang="zh-TW" smtClean="0"/>
              <a:t>“News feed” and “mini-feed” allow users to track the movement of friends in their social circles</a:t>
            </a:r>
          </a:p>
          <a:p>
            <a:pPr lvl="1"/>
            <a:r>
              <a:rPr lang="en-US" altLang="zh-TW" smtClean="0"/>
              <a:t>Network effect: more users mean more value</a:t>
            </a:r>
          </a:p>
          <a:p>
            <a:pPr lvl="1"/>
            <a:r>
              <a:rPr lang="en-US" altLang="zh-TW" smtClean="0"/>
              <a:t>Encouraging  organizations to open pages where they can conduct advertisements and promotions</a:t>
            </a:r>
            <a:endParaRPr lang="zh-TW" altLang="en-US" smtClean="0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341438"/>
            <a:ext cx="19018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Facebook: The Network Effect</a:t>
            </a:r>
            <a:endParaRPr lang="zh-TW" altLang="en-US" smtClean="0"/>
          </a:p>
        </p:txBody>
      </p:sp>
      <p:sp>
        <p:nvSpPr>
          <p:cNvPr id="7782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Bedo</a:t>
            </a:r>
          </a:p>
          <a:p>
            <a:pPr lvl="1"/>
            <a:r>
              <a:rPr lang="en-US" altLang="zh-TW" smtClean="0"/>
              <a:t>Provides a canvas for user to display personal profiles using such media as photos, diaries, music, embedded video, commercial applications, and quizzes</a:t>
            </a:r>
          </a:p>
          <a:p>
            <a:pPr lvl="1"/>
            <a:r>
              <a:rPr lang="en-US" altLang="zh-TW" smtClean="0"/>
              <a:t>Allows users to add other users as friends who can view their profiles and post messages</a:t>
            </a:r>
          </a:p>
          <a:p>
            <a:pPr lvl="1"/>
            <a:r>
              <a:rPr lang="en-US" altLang="zh-TW" smtClean="0"/>
              <a:t>Boasts a usership of over 40 million, making billions of page views per month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412875"/>
            <a:ext cx="18049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3" descr="Craigsl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90805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Craigslist: A trading Floor of the Cyber Revolution</a:t>
            </a:r>
            <a:endParaRPr lang="zh-TW" altLang="en-US" sz="4000" smtClean="0"/>
          </a:p>
        </p:txBody>
      </p:sp>
      <p:sp>
        <p:nvSpPr>
          <p:cNvPr id="79875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en-US" altLang="zh-TW" smtClean="0"/>
              <a:t>Craigslist</a:t>
            </a:r>
          </a:p>
          <a:p>
            <a:pPr lvl="1"/>
            <a:r>
              <a:rPr lang="en-US" altLang="zh-TW" smtClean="0"/>
              <a:t>The most authoritative e-classifieds service</a:t>
            </a:r>
          </a:p>
          <a:p>
            <a:pPr lvl="1"/>
            <a:r>
              <a:rPr lang="en-US" altLang="zh-TW" smtClean="0"/>
              <a:t>The site is free to use, as is posting ads</a:t>
            </a:r>
          </a:p>
          <a:p>
            <a:pPr lvl="1"/>
            <a:r>
              <a:rPr lang="en-US" altLang="zh-TW" smtClean="0"/>
              <a:t>Revolutionized traditional commerce by facilitating direct buyer-seller interaction for free in an online context</a:t>
            </a:r>
          </a:p>
          <a:p>
            <a:pPr lvl="1"/>
            <a:r>
              <a:rPr lang="en-US" altLang="zh-TW" smtClean="0"/>
              <a:t>Allows for goods and services to be found, bought, and exchanged more quickly than any physical market</a:t>
            </a:r>
            <a:endParaRPr lang="zh-TW" altLang="en-US" smtClean="0"/>
          </a:p>
        </p:txBody>
      </p:sp>
      <p:sp>
        <p:nvSpPr>
          <p:cNvPr id="79876" name="AutoShape 5" descr="2Q=="/>
          <p:cNvSpPr>
            <a:spLocks noChangeAspect="1" noChangeArrowheads="1"/>
          </p:cNvSpPr>
          <p:nvPr/>
        </p:nvSpPr>
        <p:spPr bwMode="auto">
          <a:xfrm>
            <a:off x="3876675" y="273367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77" name="AutoShape 7" descr="2Q=="/>
          <p:cNvSpPr>
            <a:spLocks noChangeAspect="1" noChangeArrowheads="1"/>
          </p:cNvSpPr>
          <p:nvPr/>
        </p:nvSpPr>
        <p:spPr bwMode="auto">
          <a:xfrm>
            <a:off x="3876675" y="273367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9878" name="AutoShape 9" descr="2Q=="/>
          <p:cNvSpPr>
            <a:spLocks noChangeAspect="1" noChangeArrowheads="1"/>
          </p:cNvSpPr>
          <p:nvPr/>
        </p:nvSpPr>
        <p:spPr bwMode="auto">
          <a:xfrm>
            <a:off x="3876675" y="273367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Orkut: Exploring the very Nature of Social networking sites</a:t>
            </a:r>
            <a:endParaRPr lang="zh-TW" altLang="en-US" sz="4000" smtClean="0"/>
          </a:p>
        </p:txBody>
      </p:sp>
      <p:sp>
        <p:nvSpPr>
          <p:cNvPr id="81922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Orkut</a:t>
            </a:r>
          </a:p>
          <a:p>
            <a:pPr lvl="1"/>
            <a:r>
              <a:rPr lang="en-US" altLang="zh-TW" smtClean="0"/>
              <a:t>Similar to other major social network site</a:t>
            </a:r>
          </a:p>
          <a:p>
            <a:pPr lvl="1"/>
            <a:r>
              <a:rPr lang="en-US" altLang="zh-TW" smtClean="0"/>
              <a:t>Member can create their own group and forums called “communities” </a:t>
            </a:r>
          </a:p>
          <a:p>
            <a:pPr lvl="1"/>
            <a:r>
              <a:rPr lang="en-US" altLang="zh-TW" smtClean="0"/>
              <a:t>The autonomy over who can join and how posts are edited and controlled lies solely in the hands of the creator of that communities</a:t>
            </a:r>
          </a:p>
          <a:p>
            <a:pPr lvl="1"/>
            <a:endParaRPr lang="zh-TW" altLang="en-US" smtClean="0"/>
          </a:p>
        </p:txBody>
      </p:sp>
      <p:pic>
        <p:nvPicPr>
          <p:cNvPr id="81923" name="Picture 4" descr="Orkut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484313"/>
            <a:ext cx="190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Flickr Ticks off some of Its User</a:t>
            </a:r>
            <a:endParaRPr lang="zh-TW" altLang="en-US" smtClean="0"/>
          </a:p>
        </p:txBody>
      </p:sp>
      <p:sp>
        <p:nvSpPr>
          <p:cNvPr id="83970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Flickr</a:t>
            </a:r>
          </a:p>
          <a:p>
            <a:pPr lvl="1"/>
            <a:r>
              <a:rPr lang="en-US" altLang="zh-TW" smtClean="0"/>
              <a:t>Allows for the storage and organization of photos</a:t>
            </a:r>
          </a:p>
          <a:p>
            <a:pPr lvl="1"/>
            <a:r>
              <a:rPr lang="en-US" altLang="zh-TW" smtClean="0"/>
              <a:t>Users require an individual account in order to add friends to their network and share their photos</a:t>
            </a:r>
          </a:p>
          <a:p>
            <a:pPr lvl="1"/>
            <a:r>
              <a:rPr lang="en-US" altLang="zh-TW" smtClean="0"/>
              <a:t>The upload restrictions of 2GB have been removed for users with paid ProAccoints</a:t>
            </a:r>
          </a:p>
          <a:p>
            <a:pPr lvl="1"/>
            <a:r>
              <a:rPr lang="en-US" altLang="zh-TW" smtClean="0"/>
              <a:t>Users can add video clips up to 90 seconds long as well as photos</a:t>
            </a:r>
            <a:endParaRPr lang="zh-TW" altLang="en-US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484313"/>
            <a:ext cx="1543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Business-Oriented Social Network</a:t>
            </a:r>
            <a:endParaRPr lang="zh-TW" altLang="en-US" smtClean="0"/>
          </a:p>
        </p:txBody>
      </p:sp>
      <p:sp>
        <p:nvSpPr>
          <p:cNvPr id="8601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Business network</a:t>
            </a:r>
          </a:p>
          <a:p>
            <a:pPr lvl="1"/>
            <a:r>
              <a:rPr lang="en-US" altLang="zh-TW" smtClean="0"/>
              <a:t>A group of people that have some kind of commercial or business relationship</a:t>
            </a:r>
          </a:p>
          <a:p>
            <a:pPr lvl="1"/>
            <a:r>
              <a:rPr lang="en-US" altLang="zh-TW" smtClean="0"/>
              <a:t>E.g. LinkdIn</a:t>
            </a:r>
          </a:p>
          <a:p>
            <a:pPr lvl="2"/>
            <a:r>
              <a:rPr lang="en-US" altLang="zh-TW" smtClean="0"/>
              <a:t>The main purpose is to allow registered users to maintain a list of contact details of people they know and trust in business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How LinkIn works</a:t>
            </a:r>
            <a:endParaRPr lang="zh-TW" altLang="en-US" smtClean="0"/>
          </a:p>
        </p:txBody>
      </p:sp>
      <p:sp>
        <p:nvSpPr>
          <p:cNvPr id="8806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Linkin</a:t>
            </a:r>
          </a:p>
          <a:p>
            <a:pPr lvl="1"/>
            <a:r>
              <a:rPr lang="en-US" altLang="zh-TW" smtClean="0"/>
              <a:t>A contact network is built up consisting of users’ direct connections</a:t>
            </a:r>
          </a:p>
          <a:p>
            <a:pPr lvl="1"/>
            <a:r>
              <a:rPr lang="en-US" altLang="zh-TW" smtClean="0"/>
              <a:t>Can be used to find jobs, people, and business opportunities</a:t>
            </a:r>
          </a:p>
          <a:p>
            <a:pPr lvl="1"/>
            <a:r>
              <a:rPr lang="en-US" altLang="zh-TW" smtClean="0"/>
              <a:t>Employers can list jobs and search for potential candidates</a:t>
            </a:r>
          </a:p>
          <a:p>
            <a:pPr lvl="1"/>
            <a:r>
              <a:rPr lang="en-US" altLang="zh-TW" smtClean="0"/>
              <a:t>Job seekers can review the profiles of hiring managers</a:t>
            </a:r>
            <a:endParaRPr lang="zh-TW" altLang="en-US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557338"/>
            <a:ext cx="1231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3.  Commercial Aspect of Web 2.0 Applications and Social Networks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Why is there an interest?</a:t>
            </a:r>
            <a:endParaRPr lang="zh-TW" altLang="en-US" smtClean="0"/>
          </a:p>
        </p:txBody>
      </p:sp>
      <p:sp>
        <p:nvSpPr>
          <p:cNvPr id="92162" name="內容版面配置區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 smtClean="0"/>
              <a:t>Benefit from online communities</a:t>
            </a:r>
          </a:p>
          <a:p>
            <a:pPr lvl="1" eaLnBrk="1" hangingPunct="1"/>
            <a:r>
              <a:rPr lang="en-US" altLang="zh-TW" sz="2400" smtClean="0"/>
              <a:t>Consumer can be a source of feedback which can lead to innovation for a retailer</a:t>
            </a:r>
          </a:p>
          <a:p>
            <a:pPr lvl="1" eaLnBrk="1" hangingPunct="1"/>
            <a:r>
              <a:rPr lang="en-US" altLang="zh-TW" sz="2400" smtClean="0"/>
              <a:t>Brand awareness (Reach of social aspects but not commerce transaction)</a:t>
            </a:r>
          </a:p>
          <a:p>
            <a:pPr lvl="1" eaLnBrk="1" hangingPunct="1"/>
            <a:r>
              <a:rPr lang="en-US" altLang="zh-TW" sz="2400" smtClean="0"/>
              <a:t>Word-of-mouth increases the visibility of niche retailers and products</a:t>
            </a:r>
          </a:p>
          <a:p>
            <a:pPr lvl="1" eaLnBrk="1" hangingPunct="1"/>
            <a:r>
              <a:rPr lang="en-US" altLang="zh-TW" sz="2400" smtClean="0"/>
              <a:t>Effect of viral marketing</a:t>
            </a:r>
          </a:p>
          <a:p>
            <a:pPr lvl="2" eaLnBrk="1" hangingPunct="1"/>
            <a:r>
              <a:rPr lang="en-US" altLang="zh-TW" sz="2000" smtClean="0"/>
              <a:t> free advertising that increases the visibility of niche retailers and products</a:t>
            </a:r>
          </a:p>
          <a:p>
            <a:pPr lvl="1" eaLnBrk="1" hangingPunct="1"/>
            <a:r>
              <a:rPr lang="en-US" altLang="zh-TW" sz="2400" smtClean="0"/>
              <a:t>Harnessing techniques based on personal preferences such as collaborative filtering</a:t>
            </a:r>
          </a:p>
          <a:p>
            <a:pPr lvl="2" eaLnBrk="1" hangingPunct="1"/>
            <a:r>
              <a:rPr lang="en-US" altLang="zh-TW" sz="2000" smtClean="0"/>
              <a:t>Higher degree of relevance in matching the knowledge of one person to someone of like interests who has a need to know</a:t>
            </a:r>
          </a:p>
          <a:p>
            <a:pPr eaLnBrk="1" hangingPunct="1"/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       The Web 2.0 Revolution</a:t>
            </a:r>
            <a:endParaRPr lang="zh-TW" altLang="en-US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/>
              <a:t>The emergence of Web’s digital democracy </a:t>
            </a:r>
          </a:p>
          <a:p>
            <a:pPr lvl="1" eaLnBrk="1" hangingPunct="1"/>
            <a:r>
              <a:rPr lang="en-US" altLang="zh-TW" sz="2000" smtClean="0"/>
              <a:t>Time Magazine 2006 Person of the year: “You”</a:t>
            </a:r>
          </a:p>
          <a:p>
            <a:pPr lvl="1" eaLnBrk="1" hangingPunct="1"/>
            <a:r>
              <a:rPr lang="en-US" altLang="zh-TW" sz="2000" smtClean="0"/>
              <a:t>Ordinary and regular people like you &amp; I now control , use and are immersed in the information age</a:t>
            </a:r>
          </a:p>
          <a:p>
            <a:pPr lvl="1" eaLnBrk="1" hangingPunct="1"/>
            <a:r>
              <a:rPr lang="en-US" altLang="zh-TW" sz="2000" smtClean="0"/>
              <a:t>Web 2.0 has become the framework for bring together the contributions of millions of people for information sharing,  and aggregation of the wisdom of individuals</a:t>
            </a:r>
          </a:p>
          <a:p>
            <a:pPr eaLnBrk="1" hangingPunct="1"/>
            <a:r>
              <a:rPr lang="en-US" altLang="zh-TW" sz="3000" smtClean="0"/>
              <a:t>From Web 1.0 to Web 2.0</a:t>
            </a:r>
          </a:p>
          <a:p>
            <a:pPr lvl="1" eaLnBrk="1" hangingPunct="1"/>
            <a:r>
              <a:rPr lang="en-US" altLang="zh-TW" sz="2000" smtClean="0"/>
              <a:t>Web 1.0 was organized around page, software, technology, and corporation </a:t>
            </a:r>
          </a:p>
          <a:p>
            <a:pPr lvl="1" eaLnBrk="1" hangingPunct="1"/>
            <a:r>
              <a:rPr lang="en-US" altLang="zh-TW" sz="2000" smtClean="0"/>
              <a:t> Web 2.0 is organized around ordinary people and services</a:t>
            </a:r>
          </a:p>
          <a:p>
            <a:pPr lvl="1" eaLnBrk="1" hangingPunct="1"/>
            <a:r>
              <a:rPr lang="en-US" altLang="zh-TW" sz="2000" smtClean="0"/>
              <a:t>The creator of the Web, Tim Berners Lee regards Web 2.0 as “a movement that encompasses a range of technologies such as blogs , wikis , and podcasts</a:t>
            </a:r>
            <a:r>
              <a:rPr lang="zh-TW" altLang="en-US" sz="2000" smtClean="0"/>
              <a:t>─</a:t>
            </a:r>
            <a:r>
              <a:rPr lang="en-US" altLang="zh-TW" sz="2000" smtClean="0"/>
              <a:t>representing the Web adolescence.”</a:t>
            </a:r>
          </a:p>
          <a:p>
            <a:pPr eaLnBrk="1" hangingPunct="1"/>
            <a:endParaRPr lang="en-US" altLang="zh-TW" sz="2000" smtClean="0"/>
          </a:p>
          <a:p>
            <a:pPr lvl="1" eaLnBrk="1" hangingPunct="1"/>
            <a:endParaRPr lang="zh-TW" altLang="en-US" sz="20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-26988"/>
            <a:ext cx="2016125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Advertising</a:t>
            </a:r>
            <a:endParaRPr lang="zh-TW" altLang="en-US" smtClean="0"/>
          </a:p>
        </p:txBody>
      </p:sp>
      <p:sp>
        <p:nvSpPr>
          <p:cNvPr id="9421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Viral (Word-of-Mouth) Marketing</a:t>
            </a:r>
          </a:p>
          <a:p>
            <a:pPr lvl="1" eaLnBrk="1" hangingPunct="1"/>
            <a:r>
              <a:rPr lang="en-US" altLang="zh-TW" sz="2000" smtClean="0"/>
              <a:t>Young adults are especially good at viral marketing</a:t>
            </a:r>
            <a:r>
              <a:rPr lang="en-US" altLang="zh-TW" smtClean="0"/>
              <a:t> </a:t>
            </a:r>
          </a:p>
          <a:p>
            <a:pPr lvl="1" eaLnBrk="1" hangingPunct="1"/>
            <a:r>
              <a:rPr lang="en-US" altLang="zh-TW" smtClean="0"/>
              <a:t>Spread very quickly, sometimes to millions of people, at a minimal cost to companies</a:t>
            </a:r>
          </a:p>
          <a:p>
            <a:pPr lvl="1" eaLnBrk="1" hangingPunct="1"/>
            <a:r>
              <a:rPr lang="en-US" altLang="zh-TW" smtClean="0"/>
              <a:t>E.g. (free sample)</a:t>
            </a:r>
          </a:p>
          <a:p>
            <a:pPr lvl="2" eaLnBrk="1" hangingPunct="1"/>
            <a:r>
              <a:rPr lang="en-US" altLang="zh-TW" sz="2000" smtClean="0"/>
              <a:t>YouTube (free download of songs with ads)</a:t>
            </a:r>
          </a:p>
          <a:p>
            <a:pPr lvl="2" eaLnBrk="1" hangingPunct="1"/>
            <a:r>
              <a:rPr lang="en-US" altLang="zh-TW" sz="2000" smtClean="0"/>
              <a:t>McNichol (free bottle of wine to bloggers , then receive reviews)</a:t>
            </a:r>
          </a:p>
          <a:p>
            <a:pPr lvl="2" eaLnBrk="1" hangingPunct="1"/>
            <a:r>
              <a:rPr lang="en-US" altLang="zh-TW" sz="2000" smtClean="0"/>
              <a:t>MyPickList (integrate a user profile and favorite product recommendations; share picklist with  ) </a:t>
            </a:r>
          </a:p>
          <a:p>
            <a:pPr lvl="2" eaLnBrk="1" hangingPunct="1"/>
            <a:r>
              <a:rPr lang="en-US" altLang="zh-TW" sz="2000" smtClean="0"/>
              <a:t>PayPerPost (a marketplace where advertisers can find blogers, online photographers, and podcasters willing to endorse the advertisers’ products.)</a:t>
            </a: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Classified Ads and Job Listing</a:t>
            </a:r>
            <a:endParaRPr lang="zh-TW" altLang="en-US" smtClean="0"/>
          </a:p>
        </p:txBody>
      </p:sp>
      <p:sp>
        <p:nvSpPr>
          <p:cNvPr id="962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MySpace has provided classifieds and job listings competing with Craigslist and CareerBuilder</a:t>
            </a:r>
          </a:p>
          <a:p>
            <a:pPr eaLnBrk="1" hangingPunct="1"/>
            <a:r>
              <a:rPr lang="en-US" altLang="zh-TW" sz="2800" smtClean="0"/>
              <a:t>MySpace is already a force in e-commerce: it send more traffic to shopping to shopping and a classifieds sites than MSNs, and is fast closing on Yahoo!</a:t>
            </a:r>
          </a:p>
          <a:p>
            <a:pPr eaLnBrk="1" hangingPunct="1"/>
            <a:r>
              <a:rPr lang="en-US" altLang="zh-TW" sz="2800" smtClean="0"/>
              <a:t>Google and eBay roll out “click-to-call” advertising and expanding to MySpace giant network</a:t>
            </a: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Mobile Advertising</a:t>
            </a:r>
            <a:endParaRPr lang="zh-TW" altLang="en-US" smtClean="0"/>
          </a:p>
        </p:txBody>
      </p:sp>
      <p:sp>
        <p:nvSpPr>
          <p:cNvPr id="983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Advertisement on cell phone and other mobile devices</a:t>
            </a:r>
          </a:p>
          <a:p>
            <a:pPr lvl="1" eaLnBrk="1" hangingPunct="1"/>
            <a:r>
              <a:rPr lang="en-US" altLang="zh-TW" smtClean="0"/>
              <a:t>With increasing use of the cell phone with access to the Internet, the competition for ad revenue is intensifying</a:t>
            </a:r>
          </a:p>
          <a:p>
            <a:pPr lvl="1" eaLnBrk="1" hangingPunct="1"/>
            <a:r>
              <a:rPr lang="en-US" altLang="zh-TW" smtClean="0"/>
              <a:t>Watching video clips has become popular on cell phone and dvertisers are starting to attach ads to video clips for cell phones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Feedback from Customers</a:t>
            </a:r>
            <a:endParaRPr lang="zh-TW" altLang="en-US" smtClean="0"/>
          </a:p>
        </p:txBody>
      </p:sp>
      <p:sp>
        <p:nvSpPr>
          <p:cNvPr id="1003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Conversational Marketing</a:t>
            </a:r>
          </a:p>
          <a:p>
            <a:pPr lvl="1" eaLnBrk="1" hangingPunct="1"/>
            <a:r>
              <a:rPr lang="en-US" altLang="zh-TW" sz="2000" smtClean="0"/>
              <a:t>Instead of traditional questionnaires and focus group, feedback via blogs, wikis, online forums, chat rooms, and social networking sites</a:t>
            </a:r>
          </a:p>
          <a:p>
            <a:pPr lvl="1" eaLnBrk="1" hangingPunct="1"/>
            <a:r>
              <a:rPr lang="en-US" altLang="zh-TW" sz="2000" smtClean="0"/>
              <a:t>Generate faster and cheaper results than traditional focus groups</a:t>
            </a:r>
          </a:p>
          <a:p>
            <a:pPr lvl="1" eaLnBrk="1" hangingPunct="1"/>
            <a:r>
              <a:rPr lang="en-US" altLang="zh-TW" sz="2000" smtClean="0"/>
              <a:t>Foster closer relationships with customers</a:t>
            </a:r>
          </a:p>
          <a:p>
            <a:pPr lvl="1" eaLnBrk="1" hangingPunct="1"/>
            <a:r>
              <a:rPr lang="en-US" altLang="zh-TW" sz="2000" smtClean="0"/>
              <a:t>E.g. Dell and Cookshack (feedback and question answer)</a:t>
            </a:r>
          </a:p>
          <a:p>
            <a:pPr eaLnBrk="1" hangingPunct="1"/>
            <a:r>
              <a:rPr lang="en-US" altLang="zh-TW" smtClean="0"/>
              <a:t>Customer review</a:t>
            </a:r>
          </a:p>
          <a:p>
            <a:pPr lvl="1" eaLnBrk="1" hangingPunct="1"/>
            <a:r>
              <a:rPr lang="en-US" altLang="zh-TW" sz="2000" smtClean="0"/>
              <a:t>Have long been part of cutting-edge sites such as Amazion.com and Netflix</a:t>
            </a:r>
          </a:p>
          <a:p>
            <a:pPr lvl="1" eaLnBrk="1" hangingPunct="1"/>
            <a:r>
              <a:rPr lang="en-US" altLang="zh-TW" sz="2000" smtClean="0"/>
              <a:t>43% of EC sites offered customer review and ratings</a:t>
            </a:r>
          </a:p>
          <a:p>
            <a:pPr lvl="1" eaLnBrk="1" hangingPunct="1"/>
            <a:r>
              <a:rPr lang="en-US" altLang="zh-TW" sz="2000" smtClean="0"/>
              <a:t>50% of customers 18-34 years old have posted a comment or review on the products they bought</a:t>
            </a:r>
          </a:p>
          <a:p>
            <a:pPr lvl="1" eaLnBrk="1" hangingPunct="1"/>
            <a:endParaRPr lang="en-US" altLang="zh-TW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Generating </a:t>
            </a:r>
            <a:r>
              <a:rPr lang="en-US" altLang="zh-TW" dirty="0" smtClean="0"/>
              <a:t>Revenue </a:t>
            </a:r>
            <a:r>
              <a:rPr lang="en-US" altLang="zh-TW" dirty="0"/>
              <a:t>from Web 2.0 </a:t>
            </a:r>
            <a:r>
              <a:rPr lang="en-US" altLang="zh-TW" dirty="0" smtClean="0"/>
              <a:t>Applications</a:t>
            </a:r>
            <a:endParaRPr lang="zh-TW" altLang="en-US" dirty="0"/>
          </a:p>
        </p:txBody>
      </p:sp>
      <p:pic>
        <p:nvPicPr>
          <p:cNvPr id="1064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1484313"/>
            <a:ext cx="6083300" cy="4940300"/>
          </a:xfrm>
        </p:spPr>
      </p:pic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5848350" y="5824538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(Hinchcliffe,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smtClean="0"/>
              <a:t>Strategies to make maximum use of Web 2.0 Applications</a:t>
            </a:r>
          </a:p>
        </p:txBody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Three direct ways to monetize Web 2.0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>
                <a:solidFill>
                  <a:srgbClr val="FF3300"/>
                </a:solidFill>
              </a:rPr>
              <a:t>Advertising</a:t>
            </a:r>
            <a:r>
              <a:rPr lang="en-US" altLang="zh-TW" sz="2400" smtClean="0"/>
              <a:t>, </a:t>
            </a:r>
            <a:r>
              <a:rPr lang="en-US" altLang="zh-TW" sz="2400" smtClean="0">
                <a:solidFill>
                  <a:srgbClr val="FF3300"/>
                </a:solidFill>
              </a:rPr>
              <a:t>subscription</a:t>
            </a:r>
            <a:r>
              <a:rPr lang="en-US" altLang="zh-TW" sz="2400" smtClean="0"/>
              <a:t>, and </a:t>
            </a:r>
            <a:r>
              <a:rPr lang="en-US" altLang="zh-TW" sz="2400" smtClean="0">
                <a:solidFill>
                  <a:srgbClr val="FF3300"/>
                </a:solidFill>
              </a:rPr>
              <a:t>commission</a:t>
            </a:r>
          </a:p>
          <a:p>
            <a:pPr>
              <a:lnSpc>
                <a:spcPct val="90000"/>
              </a:lnSpc>
            </a:pPr>
            <a:r>
              <a:rPr lang="en-US" altLang="zh-TW" sz="2800" smtClean="0"/>
              <a:t>Indirect ways that lead to revenue growth, user growth, and increased resistance to competition, which in turn increases advertising, subscription, and commission etc.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Strategic acquisition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Maintaining control of hard to recreate data sources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Building attention trust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Turning application into platforms</a:t>
            </a:r>
          </a:p>
          <a:p>
            <a:pPr lvl="1">
              <a:lnSpc>
                <a:spcPct val="90000"/>
              </a:lnSpc>
            </a:pPr>
            <a:r>
              <a:rPr lang="en-US" altLang="zh-TW" sz="2400" smtClean="0"/>
              <a:t>Fully automated online customer self-service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Other Revenue-Generation Strategies in </a:t>
            </a:r>
            <a:r>
              <a:rPr lang="en-US" altLang="zh-TW" dirty="0"/>
              <a:t>S</a:t>
            </a:r>
            <a:r>
              <a:rPr lang="en-US" altLang="zh-TW" dirty="0" smtClean="0"/>
              <a:t>ocial Networks</a:t>
            </a:r>
            <a:endParaRPr lang="zh-TW" altLang="en-US" dirty="0"/>
          </a:p>
        </p:txBody>
      </p:sp>
      <p:sp>
        <p:nvSpPr>
          <p:cNvPr id="14745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Offer premium service for a monthly service fee</a:t>
            </a:r>
          </a:p>
          <a:p>
            <a:pPr eaLnBrk="1" hangingPunct="1"/>
            <a:r>
              <a:rPr lang="en-US" altLang="zh-TW" smtClean="0"/>
              <a:t>Partner organizations with the social networks, Paying them a monthly service fee</a:t>
            </a:r>
          </a:p>
          <a:p>
            <a:pPr eaLnBrk="1" hangingPunct="1"/>
            <a:r>
              <a:rPr lang="en-US" altLang="zh-TW" smtClean="0"/>
              <a:t>Provide local physical venues  (e.g. coffee shops for meeting) where members pay a fee to be affiliated with the social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Enterprise Social Networking</a:t>
            </a:r>
            <a:endParaRPr lang="zh-TW" altLang="en-US" smtClean="0"/>
          </a:p>
        </p:txBody>
      </p:sp>
      <p:sp>
        <p:nvSpPr>
          <p:cNvPr id="110594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Enterprise social networking</a:t>
            </a:r>
          </a:p>
          <a:p>
            <a:pPr lvl="1"/>
            <a:r>
              <a:rPr lang="en-US" altLang="zh-TW" smtClean="0"/>
              <a:t>Companies interact with Web 2.0 tools and social networks, resulted in an IT strategy that moved companies to be not only digital enterprises, but enterprises 2.0</a:t>
            </a:r>
          </a:p>
          <a:p>
            <a:pPr lvl="1"/>
            <a:endParaRPr lang="en-US" altLang="zh-TW" smtClean="0"/>
          </a:p>
          <a:p>
            <a:r>
              <a:rPr lang="en-US" altLang="zh-TW" smtClean="0"/>
              <a:t>Enterprises 2.0</a:t>
            </a:r>
          </a:p>
          <a:p>
            <a:pPr lvl="1"/>
            <a:r>
              <a:rPr lang="en-US" altLang="zh-TW" smtClean="0"/>
              <a:t>Web 2.0-style collaboration via blogs and wikis</a:t>
            </a:r>
            <a:endParaRPr lang="zh-TW" alt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Web 2.0 Commercial Activities Inside the Enterprise</a:t>
            </a:r>
            <a:endParaRPr lang="zh-TW" altLang="en-US" dirty="0"/>
          </a:p>
        </p:txBody>
      </p:sp>
      <p:sp>
        <p:nvSpPr>
          <p:cNvPr id="1126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Web 2.0 technology inside the enterprise</a:t>
            </a:r>
          </a:p>
          <a:p>
            <a:pPr lvl="1" eaLnBrk="1" hangingPunct="1"/>
            <a:r>
              <a:rPr lang="en-US" altLang="zh-TW" smtClean="0"/>
              <a:t>Allow employees to collaborate and communicate</a:t>
            </a:r>
          </a:p>
          <a:p>
            <a:pPr lvl="1" eaLnBrk="1" hangingPunct="1"/>
            <a:r>
              <a:rPr lang="en-US" altLang="zh-TW" smtClean="0"/>
              <a:t>Promote the use of enterprise wikis</a:t>
            </a:r>
          </a:p>
          <a:p>
            <a:pPr lvl="1" eaLnBrk="1" hangingPunct="1"/>
            <a:r>
              <a:rPr lang="en-US" altLang="zh-TW" smtClean="0"/>
              <a:t>Set up enterprise social Bookmarking system</a:t>
            </a:r>
          </a:p>
          <a:p>
            <a:pPr lvl="1" eaLnBrk="1" hangingPunct="1"/>
            <a:r>
              <a:rPr lang="en-US" altLang="zh-TW" smtClean="0"/>
              <a:t>CIOs should make sure the right infrastructure and tools are in place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Interfacing with Social Networking</a:t>
            </a:r>
            <a:endParaRPr lang="zh-TW" altLang="en-US" smtClean="0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908175" y="1484313"/>
            <a:ext cx="5430838" cy="46767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is in Web 2.0?</a:t>
            </a:r>
            <a:endParaRPr lang="zh-TW" altLang="en-US" smtClean="0"/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The popular term for advanced Internet technology and applications including  :                                                 blogs, wikis ,RSS , and social network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Greater collaboration among Internet users , content providers and enterprises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700" smtClean="0"/>
              <a:t>Key Web 2.0 blogging statistics as of April 2007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/>
              <a:t>Over 75 million blogs exist online and about 120,000 new blogs are being added per 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/>
              <a:t>From 3000 to 7000 new splogs(fake or spam blogs) are created per day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/>
              <a:t>At least 1.5 million comments are posted in blogs every day (17 posts per second)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/>
              <a:t>Japanese is the #1 blogging language(37%), English second at 33% and Chinese third at 8%</a:t>
            </a: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Interfacing with Social Networking</a:t>
            </a:r>
            <a:endParaRPr lang="zh-TW" altLang="en-US" smtClean="0"/>
          </a:p>
        </p:txBody>
      </p:sp>
      <p:sp>
        <p:nvSpPr>
          <p:cNvPr id="116738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Create enterprise social network</a:t>
            </a:r>
          </a:p>
          <a:p>
            <a:pPr lvl="1"/>
            <a:r>
              <a:rPr lang="en-US" altLang="zh-TW" smtClean="0"/>
              <a:t>Utilize existing public social networks</a:t>
            </a:r>
          </a:p>
          <a:p>
            <a:pPr lvl="1"/>
            <a:r>
              <a:rPr lang="en-US" altLang="zh-TW" smtClean="0"/>
              <a:t>Create an in-house private social network and use it for communication and collaboration </a:t>
            </a:r>
          </a:p>
          <a:p>
            <a:pPr lvl="1"/>
            <a:r>
              <a:rPr lang="en-US" altLang="zh-TW" smtClean="0"/>
              <a:t>Conduct several business activities in a social network</a:t>
            </a:r>
          </a:p>
          <a:p>
            <a:pPr lvl="1"/>
            <a:r>
              <a:rPr lang="en-US" altLang="zh-TW" smtClean="0"/>
              <a:t>Create services for social networks</a:t>
            </a:r>
          </a:p>
          <a:p>
            <a:pPr lvl="1"/>
            <a:r>
              <a:rPr lang="en-US" altLang="zh-TW" smtClean="0"/>
              <a:t>Use Web 2.0 tools</a:t>
            </a:r>
          </a:p>
          <a:p>
            <a:pPr lvl="1"/>
            <a:r>
              <a:rPr lang="en-US" altLang="zh-TW" smtClean="0"/>
              <a:t>Create and participate in a social marketplace</a:t>
            </a:r>
            <a:endParaRPr lang="zh-TW" alt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Risks to Enterprises when Interfacing with Social Network</a:t>
            </a:r>
            <a:endParaRPr lang="zh-TW" altLang="en-US" dirty="0"/>
          </a:p>
        </p:txBody>
      </p:sp>
      <p:sp>
        <p:nvSpPr>
          <p:cNvPr id="149507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Risks in less controlled social networks</a:t>
            </a:r>
          </a:p>
          <a:p>
            <a:pPr lvl="1" eaLnBrk="1" hangingPunct="1"/>
            <a:r>
              <a:rPr lang="en-US" altLang="zh-TW" sz="2400" smtClean="0"/>
              <a:t>Content is user-generated and often not edited or filtered has its downsides to company or product</a:t>
            </a:r>
          </a:p>
          <a:p>
            <a:pPr lvl="1" eaLnBrk="1" hangingPunct="1"/>
            <a:r>
              <a:rPr lang="en-US" altLang="zh-TW" sz="2400" smtClean="0"/>
              <a:t>Minority of individuals contributes most of the content material in some blogs, wikis, and similar tools (20-80 rule)</a:t>
            </a:r>
          </a:p>
          <a:p>
            <a:pPr lvl="2" eaLnBrk="1" hangingPunct="1"/>
            <a:r>
              <a:rPr lang="en-US" altLang="zh-TW" sz="2000" smtClean="0"/>
              <a:t>1000 of the millions of contributors write most of the Wikipedia </a:t>
            </a:r>
          </a:p>
          <a:p>
            <a:pPr lvl="2" eaLnBrk="1" hangingPunct="1"/>
            <a:r>
              <a:rPr lang="en-US" altLang="zh-TW" sz="2000" smtClean="0"/>
              <a:t>One third of the stories in the Digg’s home page were by 30 users (out of 9000,000)</a:t>
            </a:r>
          </a:p>
          <a:p>
            <a:pPr lvl="2" eaLnBrk="1" hangingPunct="1"/>
            <a:r>
              <a:rPr lang="en-US" altLang="zh-TW" sz="2000" smtClean="0"/>
              <a:t>User-submitted stock photography site iStockphoto has more than 35000 contributing photographers, but only about 100 have sold more than 1000,000 images</a:t>
            </a:r>
          </a:p>
          <a:p>
            <a:pPr lvl="1" eaLnBrk="1" hangingPunct="1"/>
            <a:r>
              <a:rPr lang="en-US" altLang="zh-TW" sz="2400" smtClean="0"/>
              <a:t>Web 2.0 applications increase security risk</a:t>
            </a:r>
          </a:p>
          <a:p>
            <a:pPr lvl="1" eaLnBrk="1" hangingPunct="1">
              <a:buFont typeface="Arial" charset="0"/>
              <a:buNone/>
            </a:pP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Social Marketplaces</a:t>
            </a:r>
            <a:endParaRPr lang="zh-TW" altLang="en-US" smtClean="0"/>
          </a:p>
        </p:txBody>
      </p:sp>
      <p:sp>
        <p:nvSpPr>
          <p:cNvPr id="118786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Social marketplace</a:t>
            </a:r>
          </a:p>
          <a:p>
            <a:pPr lvl="1"/>
            <a:r>
              <a:rPr lang="en-US" altLang="zh-TW" smtClean="0"/>
              <a:t>Derived from the combination of social networking and marketplaces</a:t>
            </a:r>
          </a:p>
          <a:p>
            <a:pPr lvl="1"/>
            <a:r>
              <a:rPr lang="en-US" altLang="zh-TW" smtClean="0"/>
              <a:t>Harnessing the power of one’s social networks for introducing, buying, and selling of products, services, and resources</a:t>
            </a:r>
          </a:p>
          <a:p>
            <a:pPr lvl="1"/>
            <a:r>
              <a:rPr lang="en-US" altLang="zh-TW" smtClean="0"/>
              <a:t>E.g. </a:t>
            </a:r>
          </a:p>
          <a:p>
            <a:pPr lvl="2"/>
            <a:r>
              <a:rPr lang="en-US" altLang="zh-TW" sz="2000" smtClean="0"/>
              <a:t>Windows Live Expo (online classifieds, search sorted by friends, contacts, or geographic proximity)</a:t>
            </a:r>
          </a:p>
          <a:p>
            <a:pPr lvl="2"/>
            <a:r>
              <a:rPr lang="en-US" altLang="zh-TW" sz="2000" smtClean="0"/>
              <a:t>Fotolia (royalty fee stock images and illustrations trading)</a:t>
            </a:r>
          </a:p>
          <a:p>
            <a:pPr lvl="2"/>
            <a:r>
              <a:rPr lang="en-US" altLang="zh-TW" sz="2000" smtClean="0"/>
              <a:t>Flipsy (free commission for books, music, movies trading)</a:t>
            </a:r>
            <a:endParaRPr lang="zh-TW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TW" smtClean="0"/>
              <a:t>4.  Social Computing 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is Social Computing ?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mtClean="0"/>
              <a:t>Social computing refers to the </a:t>
            </a:r>
            <a:r>
              <a:rPr lang="en-US" altLang="zh-TW" smtClean="0">
                <a:solidFill>
                  <a:srgbClr val="FF3300"/>
                </a:solidFill>
              </a:rPr>
              <a:t>intersection of social behavior and computational systems</a:t>
            </a:r>
            <a:endParaRPr lang="en-US" altLang="zh-TW" smtClean="0"/>
          </a:p>
          <a:p>
            <a:pPr eaLnBrk="1" hangingPunct="1">
              <a:lnSpc>
                <a:spcPct val="80000"/>
              </a:lnSpc>
            </a:pPr>
            <a:endParaRPr lang="en-US" altLang="zh-TW" smtClean="0"/>
          </a:p>
          <a:p>
            <a:pPr eaLnBrk="1" hangingPunct="1">
              <a:lnSpc>
                <a:spcPct val="80000"/>
              </a:lnSpc>
            </a:pPr>
            <a:r>
              <a:rPr lang="en-US" altLang="zh-TW" smtClean="0"/>
              <a:t>a set of open, web-based and user-friendly applications that enable users to network, share data, collaborate and co-produce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is Social Computing ?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Traditional computing systems concentrate on supporting organizational activities and business process, and zero in on cost reduction and increase of speed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Top-down management and communication</a:t>
            </a:r>
            <a:r>
              <a:rPr lang="en-US" altLang="zh-TW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smtClean="0"/>
              <a:t>Social computing concentrates on improving collaboration and interaction among people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Bottom-up strategy where individuals in communities with their activities become a major organizational power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smtClean="0"/>
              <a:t>People can collaborate online, get device from one another and from trusted experts, and finds goods and services they really like</a:t>
            </a:r>
          </a:p>
          <a:p>
            <a:pPr eaLnBrk="1" hangingPunct="1">
              <a:lnSpc>
                <a:spcPct val="80000"/>
              </a:lnSpc>
            </a:pPr>
            <a:endParaRPr lang="en-US" altLang="zh-TW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Social Media VS. Social Computing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mtClean="0"/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Social media</a:t>
            </a:r>
            <a:r>
              <a:rPr lang="en-US" altLang="zh-TW" smtClean="0"/>
              <a:t> is best understood as a group of new kinds of online media for disseminating information through </a:t>
            </a:r>
            <a:r>
              <a:rPr lang="en-US" altLang="zh-TW" smtClean="0">
                <a:solidFill>
                  <a:srgbClr val="0033CC"/>
                </a:solidFill>
              </a:rPr>
              <a:t>social interactions </a:t>
            </a:r>
          </a:p>
          <a:p>
            <a:pPr eaLnBrk="1" hangingPunct="1">
              <a:lnSpc>
                <a:spcPct val="80000"/>
              </a:lnSpc>
            </a:pPr>
            <a:endParaRPr lang="en-US" altLang="zh-TW" sz="22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mtClean="0">
                <a:solidFill>
                  <a:srgbClr val="FF3300"/>
                </a:solidFill>
              </a:rPr>
              <a:t>Social computing</a:t>
            </a:r>
            <a:r>
              <a:rPr lang="en-US" altLang="zh-TW" smtClean="0"/>
              <a:t> is often defined as modeling complex human interactions that are expressed on a variety of </a:t>
            </a:r>
            <a:r>
              <a:rPr lang="en-US" altLang="zh-TW" smtClean="0">
                <a:solidFill>
                  <a:srgbClr val="0033CC"/>
                </a:solidFill>
              </a:rPr>
              <a:t>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zh-TW" b="1" smtClean="0"/>
              <a:t>Economic Value of Social Computing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</p:txBody>
      </p:sp>
      <p:pic>
        <p:nvPicPr>
          <p:cNvPr id="129027" name="Picture 3"/>
          <p:cNvPicPr>
            <a:picLocks noChangeAspect="1"/>
          </p:cNvPicPr>
          <p:nvPr/>
        </p:nvPicPr>
        <p:blipFill>
          <a:blip r:embed="rId3"/>
          <a:srcRect t="5988" r="24339" b="26009"/>
          <a:stretch>
            <a:fillRect/>
          </a:stretch>
        </p:blipFill>
        <p:spPr bwMode="auto">
          <a:xfrm>
            <a:off x="681038" y="1252538"/>
            <a:ext cx="71310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5667375" y="6126163"/>
            <a:ext cx="3019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i="1">
                <a:latin typeface="Calibri" pitchFamily="34" charset="0"/>
              </a:rPr>
              <a:t> according to Forrester (2007)</a:t>
            </a:r>
            <a:endParaRPr kumimoji="0" lang="en-US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Disciplines of Social Computing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Social computing is a </a:t>
            </a:r>
            <a:r>
              <a:rPr lang="en-US" altLang="zh-TW" smtClean="0">
                <a:solidFill>
                  <a:srgbClr val="FF3300"/>
                </a:solidFill>
              </a:rPr>
              <a:t>multi-disciplinary </a:t>
            </a:r>
            <a:r>
              <a:rPr lang="en-US" altLang="zh-TW" smtClean="0"/>
              <a:t>research program that focuses on human, cultural, and behavioral aspects.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/>
              <a:t>It brings together experts from various disciplines like: </a:t>
            </a:r>
            <a:r>
              <a:rPr lang="en-US" altLang="zh-TW" smtClean="0">
                <a:solidFill>
                  <a:srgbClr val="0033CC"/>
                </a:solidFill>
              </a:rPr>
              <a:t>anthropology, cognitive</a:t>
            </a:r>
            <a:r>
              <a:rPr lang="en-US" altLang="zh-TW" smtClean="0">
                <a:solidFill>
                  <a:schemeClr val="hlink"/>
                </a:solidFill>
              </a:rPr>
              <a:t> </a:t>
            </a:r>
            <a:r>
              <a:rPr lang="en-US" altLang="zh-TW" smtClean="0">
                <a:solidFill>
                  <a:srgbClr val="0033CC"/>
                </a:solidFill>
              </a:rPr>
              <a:t>science,</a:t>
            </a:r>
            <a:r>
              <a:rPr lang="en-US" altLang="zh-TW" smtClean="0">
                <a:solidFill>
                  <a:schemeClr val="hlink"/>
                </a:solidFill>
              </a:rPr>
              <a:t> </a:t>
            </a:r>
            <a:r>
              <a:rPr lang="en-US" altLang="zh-TW" smtClean="0">
                <a:solidFill>
                  <a:srgbClr val="FF3300"/>
                </a:solidFill>
              </a:rPr>
              <a:t>computer science</a:t>
            </a:r>
            <a:r>
              <a:rPr lang="en-US" altLang="zh-TW" smtClean="0">
                <a:solidFill>
                  <a:schemeClr val="hlink"/>
                </a:solidFill>
              </a:rPr>
              <a:t>, </a:t>
            </a:r>
            <a:r>
              <a:rPr lang="en-US" altLang="zh-TW" smtClean="0">
                <a:solidFill>
                  <a:srgbClr val="FF3300"/>
                </a:solidFill>
              </a:rPr>
              <a:t>economics</a:t>
            </a:r>
            <a:r>
              <a:rPr lang="en-US" altLang="zh-TW" smtClean="0">
                <a:solidFill>
                  <a:schemeClr val="hlink"/>
                </a:solidFill>
              </a:rPr>
              <a:t>, </a:t>
            </a:r>
            <a:r>
              <a:rPr lang="en-US" altLang="zh-TW" smtClean="0">
                <a:solidFill>
                  <a:srgbClr val="0033CC"/>
                </a:solidFill>
              </a:rPr>
              <a:t>linguistics, mathematics, neuroscience, political science, psychology, sociology, statistics, and theology.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Research View of Social Computing</a:t>
            </a:r>
          </a:p>
        </p:txBody>
      </p:sp>
      <p:pic>
        <p:nvPicPr>
          <p:cNvPr id="133122" name="Content Placeholder 3" descr="socialcomputing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-8231" r="-8231"/>
          <a:stretch>
            <a:fillRect/>
          </a:stretch>
        </p:blipFill>
        <p:spPr>
          <a:xfrm>
            <a:off x="755650" y="1196975"/>
            <a:ext cx="7993063" cy="4337050"/>
          </a:xfrm>
        </p:spPr>
      </p:pic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2555875" y="5734050"/>
            <a:ext cx="457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TW"/>
              <a:t>Wang et al (2007), IEEE intelligent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Representative characteristics of Web 2.0</a:t>
            </a:r>
            <a:endParaRPr lang="zh-TW" altLang="en-US" dirty="0"/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50"/>
          </a:xfrm>
        </p:spPr>
        <p:txBody>
          <a:bodyPr/>
          <a:lstStyle/>
          <a:p>
            <a:pPr eaLnBrk="1" hangingPunct="1"/>
            <a:r>
              <a:rPr lang="en-US" altLang="zh-TW" sz="3000" smtClean="0"/>
              <a:t>The following are representative characteristics</a:t>
            </a:r>
          </a:p>
          <a:p>
            <a:pPr lvl="1" eaLnBrk="1" hangingPunct="1"/>
            <a:r>
              <a:rPr lang="en-US" altLang="zh-TW" sz="2200" smtClean="0"/>
              <a:t>The ability to tap into the </a:t>
            </a:r>
            <a:r>
              <a:rPr lang="en-US" altLang="zh-TW" sz="2200" smtClean="0">
                <a:solidFill>
                  <a:srgbClr val="FF3300"/>
                </a:solidFill>
              </a:rPr>
              <a:t>collective intelligence</a:t>
            </a:r>
            <a:r>
              <a:rPr lang="en-US" altLang="zh-TW" sz="2200" smtClean="0"/>
              <a:t> of users (the more users contribute, the more popular and valuable)</a:t>
            </a:r>
          </a:p>
          <a:p>
            <a:pPr lvl="1" eaLnBrk="1" hangingPunct="1"/>
            <a:r>
              <a:rPr lang="en-US" altLang="zh-TW" sz="2200" smtClean="0"/>
              <a:t>Making data available in new or never-intended ways (</a:t>
            </a:r>
            <a:r>
              <a:rPr lang="en-US" altLang="zh-TW" sz="2200" smtClean="0">
                <a:solidFill>
                  <a:srgbClr val="FF3300"/>
                </a:solidFill>
              </a:rPr>
              <a:t>remixed or mashed up</a:t>
            </a:r>
            <a:r>
              <a:rPr lang="en-US" altLang="zh-TW" sz="2200" smtClean="0"/>
              <a:t>)</a:t>
            </a:r>
          </a:p>
          <a:p>
            <a:pPr lvl="1" eaLnBrk="1" hangingPunct="1"/>
            <a:r>
              <a:rPr lang="en-US" altLang="zh-TW" sz="2200" smtClean="0"/>
              <a:t>Uses </a:t>
            </a:r>
            <a:r>
              <a:rPr lang="en-US" altLang="zh-TW" sz="2200" smtClean="0">
                <a:solidFill>
                  <a:srgbClr val="FF3300"/>
                </a:solidFill>
              </a:rPr>
              <a:t>user</a:t>
            </a:r>
            <a:r>
              <a:rPr lang="en-US" altLang="zh-TW" sz="2200" smtClean="0"/>
              <a:t>-generated and user-controlled content and data</a:t>
            </a:r>
          </a:p>
          <a:p>
            <a:pPr lvl="1" eaLnBrk="1" hangingPunct="1"/>
            <a:r>
              <a:rPr lang="en-US" altLang="zh-TW" sz="2200" smtClean="0"/>
              <a:t>The presence of </a:t>
            </a:r>
            <a:r>
              <a:rPr lang="en-US" altLang="zh-TW" sz="2200" smtClean="0">
                <a:solidFill>
                  <a:srgbClr val="FF3300"/>
                </a:solidFill>
              </a:rPr>
              <a:t>lightweight </a:t>
            </a:r>
            <a:r>
              <a:rPr lang="en-US" altLang="zh-TW" sz="2200" smtClean="0"/>
              <a:t>programming techniques and tools that lets nearly anyone act as a developer</a:t>
            </a:r>
          </a:p>
          <a:p>
            <a:pPr lvl="1" eaLnBrk="1" hangingPunct="1"/>
            <a:r>
              <a:rPr lang="en-US" altLang="zh-TW" sz="2200" smtClean="0"/>
              <a:t>Networks as platforms, delivering and allowing users to use applications entirely through a </a:t>
            </a:r>
            <a:r>
              <a:rPr lang="en-US" altLang="zh-TW" sz="2200" smtClean="0">
                <a:solidFill>
                  <a:srgbClr val="FF3300"/>
                </a:solidFill>
              </a:rPr>
              <a:t>browser</a:t>
            </a:r>
          </a:p>
          <a:p>
            <a:pPr lvl="1" eaLnBrk="1" hangingPunct="1"/>
            <a:r>
              <a:rPr lang="en-US" altLang="zh-TW" sz="2200" smtClean="0"/>
              <a:t>The virtual elimination of software-upgrade cycles makes every things a </a:t>
            </a:r>
            <a:r>
              <a:rPr lang="en-US" altLang="zh-TW" sz="2200" i="1" smtClean="0">
                <a:solidFill>
                  <a:srgbClr val="FF3300"/>
                </a:solidFill>
              </a:rPr>
              <a:t>perpetual beta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35170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0"/>
            <a:ext cx="831691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5172" name="Group 5"/>
          <p:cNvGrpSpPr>
            <a:grpSpLocks/>
          </p:cNvGrpSpPr>
          <p:nvPr/>
        </p:nvGrpSpPr>
        <p:grpSpPr bwMode="auto">
          <a:xfrm>
            <a:off x="2268538" y="1844675"/>
            <a:ext cx="3095625" cy="576263"/>
            <a:chOff x="1429" y="1162"/>
            <a:chExt cx="1950" cy="363"/>
          </a:xfrm>
        </p:grpSpPr>
        <p:sp>
          <p:nvSpPr>
            <p:cNvPr id="135173" name="Line 6"/>
            <p:cNvSpPr>
              <a:spLocks noChangeShapeType="1"/>
            </p:cNvSpPr>
            <p:nvPr/>
          </p:nvSpPr>
          <p:spPr bwMode="auto">
            <a:xfrm>
              <a:off x="1429" y="1525"/>
              <a:ext cx="19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174" name="Line 7"/>
            <p:cNvSpPr>
              <a:spLocks noChangeShapeType="1"/>
            </p:cNvSpPr>
            <p:nvPr/>
          </p:nvSpPr>
          <p:spPr bwMode="auto">
            <a:xfrm>
              <a:off x="1429" y="1162"/>
              <a:ext cx="19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175" name="Line 8"/>
            <p:cNvSpPr>
              <a:spLocks noChangeShapeType="1"/>
            </p:cNvSpPr>
            <p:nvPr/>
          </p:nvSpPr>
          <p:spPr bwMode="auto">
            <a:xfrm>
              <a:off x="1429" y="1162"/>
              <a:ext cx="0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5176" name="Line 9"/>
            <p:cNvSpPr>
              <a:spLocks noChangeShapeType="1"/>
            </p:cNvSpPr>
            <p:nvPr/>
          </p:nvSpPr>
          <p:spPr bwMode="auto">
            <a:xfrm>
              <a:off x="3379" y="1162"/>
              <a:ext cx="0" cy="36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Line 7"/>
          <p:cNvSpPr>
            <a:spLocks noChangeShapeType="1"/>
          </p:cNvSpPr>
          <p:nvPr/>
        </p:nvSpPr>
        <p:spPr bwMode="auto">
          <a:xfrm>
            <a:off x="2195513" y="3213100"/>
            <a:ext cx="42481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37221" name="Group 6"/>
          <p:cNvGrpSpPr>
            <a:grpSpLocks/>
          </p:cNvGrpSpPr>
          <p:nvPr/>
        </p:nvGrpSpPr>
        <p:grpSpPr bwMode="auto">
          <a:xfrm>
            <a:off x="2195513" y="2708275"/>
            <a:ext cx="4248150" cy="504825"/>
            <a:chOff x="1383" y="1706"/>
            <a:chExt cx="2676" cy="318"/>
          </a:xfrm>
        </p:grpSpPr>
        <p:sp>
          <p:nvSpPr>
            <p:cNvPr id="137222" name="Line 8"/>
            <p:cNvSpPr>
              <a:spLocks noChangeShapeType="1"/>
            </p:cNvSpPr>
            <p:nvPr/>
          </p:nvSpPr>
          <p:spPr bwMode="auto">
            <a:xfrm>
              <a:off x="1383" y="1706"/>
              <a:ext cx="0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7223" name="Line 9"/>
            <p:cNvSpPr>
              <a:spLocks noChangeShapeType="1"/>
            </p:cNvSpPr>
            <p:nvPr/>
          </p:nvSpPr>
          <p:spPr bwMode="auto">
            <a:xfrm>
              <a:off x="1383" y="1706"/>
              <a:ext cx="26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7224" name="Line 10"/>
            <p:cNvSpPr>
              <a:spLocks noChangeShapeType="1"/>
            </p:cNvSpPr>
            <p:nvPr/>
          </p:nvSpPr>
          <p:spPr bwMode="auto">
            <a:xfrm>
              <a:off x="4059" y="1706"/>
              <a:ext cx="0" cy="31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0"/>
            <a:ext cx="8243888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Line 8"/>
          <p:cNvSpPr>
            <a:spLocks noChangeShapeType="1"/>
          </p:cNvSpPr>
          <p:nvPr/>
        </p:nvSpPr>
        <p:spPr bwMode="auto">
          <a:xfrm>
            <a:off x="1403350" y="1916113"/>
            <a:ext cx="0" cy="4333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39269" name="Group 6"/>
          <p:cNvGrpSpPr>
            <a:grpSpLocks/>
          </p:cNvGrpSpPr>
          <p:nvPr/>
        </p:nvGrpSpPr>
        <p:grpSpPr bwMode="auto">
          <a:xfrm>
            <a:off x="1403350" y="1916113"/>
            <a:ext cx="4176713" cy="433387"/>
            <a:chOff x="884" y="1207"/>
            <a:chExt cx="2631" cy="273"/>
          </a:xfrm>
        </p:grpSpPr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884" y="1480"/>
              <a:ext cx="263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>
              <a:off x="884" y="1207"/>
              <a:ext cx="263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9272" name="Line 9"/>
            <p:cNvSpPr>
              <a:spLocks noChangeShapeType="1"/>
            </p:cNvSpPr>
            <p:nvPr/>
          </p:nvSpPr>
          <p:spPr bwMode="auto">
            <a:xfrm>
              <a:off x="3515" y="1207"/>
              <a:ext cx="0" cy="27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41314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316" name="Group 5"/>
          <p:cNvGrpSpPr>
            <a:grpSpLocks/>
          </p:cNvGrpSpPr>
          <p:nvPr/>
        </p:nvGrpSpPr>
        <p:grpSpPr bwMode="auto">
          <a:xfrm>
            <a:off x="2268538" y="2781300"/>
            <a:ext cx="3889375" cy="431800"/>
            <a:chOff x="1429" y="1752"/>
            <a:chExt cx="2450" cy="272"/>
          </a:xfrm>
        </p:grpSpPr>
        <p:sp>
          <p:nvSpPr>
            <p:cNvPr id="141318" name="Line 6"/>
            <p:cNvSpPr>
              <a:spLocks noChangeShapeType="1"/>
            </p:cNvSpPr>
            <p:nvPr/>
          </p:nvSpPr>
          <p:spPr bwMode="auto">
            <a:xfrm>
              <a:off x="1429" y="1752"/>
              <a:ext cx="0" cy="27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1319" name="Line 7"/>
            <p:cNvSpPr>
              <a:spLocks noChangeShapeType="1"/>
            </p:cNvSpPr>
            <p:nvPr/>
          </p:nvSpPr>
          <p:spPr bwMode="auto">
            <a:xfrm>
              <a:off x="1429" y="2024"/>
              <a:ext cx="24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1320" name="Line 8"/>
            <p:cNvSpPr>
              <a:spLocks noChangeShapeType="1"/>
            </p:cNvSpPr>
            <p:nvPr/>
          </p:nvSpPr>
          <p:spPr bwMode="auto">
            <a:xfrm>
              <a:off x="1429" y="1752"/>
              <a:ext cx="245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1317" name="Line 9"/>
          <p:cNvSpPr>
            <a:spLocks noChangeShapeType="1"/>
          </p:cNvSpPr>
          <p:nvPr/>
        </p:nvSpPr>
        <p:spPr bwMode="auto">
          <a:xfrm>
            <a:off x="6156325" y="2781300"/>
            <a:ext cx="0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43362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pSp>
        <p:nvGrpSpPr>
          <p:cNvPr id="143363" name="Group 4"/>
          <p:cNvGrpSpPr>
            <a:grpSpLocks/>
          </p:cNvGrpSpPr>
          <p:nvPr/>
        </p:nvGrpSpPr>
        <p:grpSpPr bwMode="auto">
          <a:xfrm>
            <a:off x="250825" y="0"/>
            <a:ext cx="8135938" cy="6103938"/>
            <a:chOff x="249" y="119"/>
            <a:chExt cx="5125" cy="3845"/>
          </a:xfrm>
        </p:grpSpPr>
        <p:pic>
          <p:nvPicPr>
            <p:cNvPr id="14336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19"/>
              <a:ext cx="5125" cy="3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366" name="Line 9"/>
            <p:cNvSpPr>
              <a:spLocks noChangeShapeType="1"/>
            </p:cNvSpPr>
            <p:nvPr/>
          </p:nvSpPr>
          <p:spPr bwMode="auto">
            <a:xfrm>
              <a:off x="1837" y="2478"/>
              <a:ext cx="0" cy="7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>
              <a:off x="1837" y="2478"/>
              <a:ext cx="299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8" name="Line 9"/>
            <p:cNvSpPr>
              <a:spLocks noChangeShapeType="1"/>
            </p:cNvSpPr>
            <p:nvPr/>
          </p:nvSpPr>
          <p:spPr bwMode="auto">
            <a:xfrm>
              <a:off x="4830" y="2478"/>
              <a:ext cx="0" cy="7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69" name="Line 7"/>
            <p:cNvSpPr>
              <a:spLocks noChangeShapeType="1"/>
            </p:cNvSpPr>
            <p:nvPr/>
          </p:nvSpPr>
          <p:spPr bwMode="auto">
            <a:xfrm>
              <a:off x="1837" y="3203"/>
              <a:ext cx="2993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3364" name="Line 10"/>
          <p:cNvSpPr>
            <a:spLocks noChangeShapeType="1"/>
          </p:cNvSpPr>
          <p:nvPr/>
        </p:nvSpPr>
        <p:spPr bwMode="auto">
          <a:xfrm>
            <a:off x="3276600" y="2565400"/>
            <a:ext cx="331152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45410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pSp>
        <p:nvGrpSpPr>
          <p:cNvPr id="145411" name="Group 4"/>
          <p:cNvGrpSpPr>
            <a:grpSpLocks/>
          </p:cNvGrpSpPr>
          <p:nvPr/>
        </p:nvGrpSpPr>
        <p:grpSpPr bwMode="auto">
          <a:xfrm>
            <a:off x="179388" y="0"/>
            <a:ext cx="8424862" cy="6318250"/>
            <a:chOff x="113" y="0"/>
            <a:chExt cx="5307" cy="3980"/>
          </a:xfrm>
        </p:grpSpPr>
        <p:pic>
          <p:nvPicPr>
            <p:cNvPr id="1454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0"/>
              <a:ext cx="5307" cy="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413" name="Line 7"/>
            <p:cNvSpPr>
              <a:spLocks noChangeShapeType="1"/>
            </p:cNvSpPr>
            <p:nvPr/>
          </p:nvSpPr>
          <p:spPr bwMode="auto">
            <a:xfrm>
              <a:off x="567" y="2976"/>
              <a:ext cx="385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Line 7"/>
            <p:cNvSpPr>
              <a:spLocks noChangeShapeType="1"/>
            </p:cNvSpPr>
            <p:nvPr/>
          </p:nvSpPr>
          <p:spPr bwMode="auto">
            <a:xfrm>
              <a:off x="567" y="3385"/>
              <a:ext cx="385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5" name="Line 9"/>
            <p:cNvSpPr>
              <a:spLocks noChangeShapeType="1"/>
            </p:cNvSpPr>
            <p:nvPr/>
          </p:nvSpPr>
          <p:spPr bwMode="auto">
            <a:xfrm>
              <a:off x="567" y="2976"/>
              <a:ext cx="0" cy="4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6" name="Line 9"/>
            <p:cNvSpPr>
              <a:spLocks noChangeShapeType="1"/>
            </p:cNvSpPr>
            <p:nvPr/>
          </p:nvSpPr>
          <p:spPr bwMode="auto">
            <a:xfrm>
              <a:off x="4422" y="2976"/>
              <a:ext cx="0" cy="40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Representative characteristics of Web 2.0</a:t>
            </a:r>
            <a:endParaRPr lang="zh-TW" altLang="en-US" dirty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5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following are representative characteristics</a:t>
            </a:r>
          </a:p>
          <a:p>
            <a:pPr lvl="1" eaLnBrk="1" hangingPunct="1"/>
            <a:r>
              <a:rPr lang="en-US" altLang="zh-TW" sz="2400" smtClean="0"/>
              <a:t>An architecture of participation and </a:t>
            </a:r>
            <a:r>
              <a:rPr lang="en-US" altLang="zh-TW" sz="2400" smtClean="0">
                <a:solidFill>
                  <a:srgbClr val="FF3300"/>
                </a:solidFill>
              </a:rPr>
              <a:t>digital democracy</a:t>
            </a:r>
            <a:r>
              <a:rPr lang="en-US" altLang="zh-TW" sz="2400" smtClean="0"/>
              <a:t> encourages users to add value to the application when they use it</a:t>
            </a:r>
          </a:p>
          <a:p>
            <a:pPr lvl="1" eaLnBrk="1" hangingPunct="1"/>
            <a:r>
              <a:rPr lang="en-US" altLang="zh-TW" sz="2400" smtClean="0"/>
              <a:t>New </a:t>
            </a:r>
            <a:r>
              <a:rPr lang="en-US" altLang="zh-TW" sz="2400" smtClean="0">
                <a:solidFill>
                  <a:srgbClr val="FF3300"/>
                </a:solidFill>
              </a:rPr>
              <a:t>business models</a:t>
            </a:r>
            <a:r>
              <a:rPr lang="en-US" altLang="zh-TW" sz="2400" smtClean="0"/>
              <a:t> are rapidly and continuously being created </a:t>
            </a:r>
          </a:p>
          <a:p>
            <a:pPr lvl="1" eaLnBrk="1" hangingPunct="1"/>
            <a:r>
              <a:rPr lang="en-US" altLang="zh-TW" sz="2400" smtClean="0"/>
              <a:t>Major emphasis is on </a:t>
            </a:r>
            <a:r>
              <a:rPr lang="en-US" altLang="zh-TW" sz="2400" smtClean="0">
                <a:solidFill>
                  <a:srgbClr val="FF3300"/>
                </a:solidFill>
              </a:rPr>
              <a:t>social network</a:t>
            </a:r>
          </a:p>
          <a:p>
            <a:pPr lvl="1" eaLnBrk="1" hangingPunct="1"/>
            <a:r>
              <a:rPr lang="en-US" altLang="zh-TW" sz="2400" smtClean="0">
                <a:solidFill>
                  <a:srgbClr val="FF3300"/>
                </a:solidFill>
              </a:rPr>
              <a:t>Rich interactive</a:t>
            </a:r>
            <a:r>
              <a:rPr lang="en-US" altLang="zh-TW" sz="2400" smtClean="0"/>
              <a:t>, </a:t>
            </a:r>
            <a:r>
              <a:rPr lang="en-US" altLang="zh-TW" sz="2400" smtClean="0">
                <a:solidFill>
                  <a:srgbClr val="FF3300"/>
                </a:solidFill>
              </a:rPr>
              <a:t>user-friendly interface</a:t>
            </a:r>
            <a:r>
              <a:rPr lang="en-US" altLang="zh-TW" sz="2400" smtClean="0"/>
              <a:t> based on AJAX or similar framework is often use</a:t>
            </a:r>
            <a:r>
              <a:rPr lang="en-US" altLang="zh-TW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en-US" altLang="zh-TW" sz="4000" smtClean="0"/>
              <a:t>Top 25 Web 2.0 Companies (Sloan 2007)</a:t>
            </a:r>
            <a:endParaRPr lang="zh-TW" altLang="en-US" sz="4000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r>
              <a:rPr lang="en-US" altLang="zh-TW" smtClean="0"/>
              <a:t>In </a:t>
            </a:r>
            <a:r>
              <a:rPr lang="en-US" altLang="zh-TW" smtClean="0">
                <a:solidFill>
                  <a:srgbClr val="FF3300"/>
                </a:solidFill>
              </a:rPr>
              <a:t>social media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              Wikia                     Slide                 Bebo</a:t>
            </a:r>
          </a:p>
          <a:p>
            <a:pPr lvl="1"/>
            <a:r>
              <a:rPr lang="en-US" altLang="zh-TW" smtClean="0"/>
              <a:t>              Meebo                  StumbleUpon</a:t>
            </a:r>
          </a:p>
          <a:p>
            <a:r>
              <a:rPr lang="en-US" altLang="zh-TW" smtClean="0"/>
              <a:t>In </a:t>
            </a:r>
            <a:r>
              <a:rPr lang="en-US" altLang="zh-TW" smtClean="0">
                <a:solidFill>
                  <a:srgbClr val="FF3300"/>
                </a:solidFill>
              </a:rPr>
              <a:t>video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               Joost                     Metacafe             Blip TV</a:t>
            </a:r>
          </a:p>
          <a:p>
            <a:pPr lvl="1"/>
            <a:r>
              <a:rPr lang="en-US" altLang="zh-TW" smtClean="0"/>
              <a:t>               Dabble                  Revision3</a:t>
            </a:r>
          </a:p>
          <a:p>
            <a:r>
              <a:rPr lang="en-US" altLang="zh-TW" smtClean="0"/>
              <a:t>In the </a:t>
            </a:r>
            <a:r>
              <a:rPr lang="en-US" altLang="zh-TW" smtClean="0">
                <a:solidFill>
                  <a:srgbClr val="FF3300"/>
                </a:solidFill>
              </a:rPr>
              <a:t>mobile area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               Fon                        Mobio                   Soonr</a:t>
            </a:r>
          </a:p>
          <a:p>
            <a:pPr lvl="1"/>
            <a:r>
              <a:rPr lang="en-US" altLang="zh-TW" smtClean="0"/>
              <a:t>               Loopt                    Tinypicture</a:t>
            </a:r>
            <a:endParaRPr lang="zh-TW" altLang="en-US" smtClean="0"/>
          </a:p>
        </p:txBody>
      </p:sp>
      <p:pic>
        <p:nvPicPr>
          <p:cNvPr id="28675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2508250"/>
            <a:ext cx="6064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圖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1811338"/>
            <a:ext cx="9366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938" y="1889125"/>
            <a:ext cx="8667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圖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5725" y="2640013"/>
            <a:ext cx="67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圖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4938" y="1974850"/>
            <a:ext cx="5746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圖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9525" y="3416300"/>
            <a:ext cx="10747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圖片 9"/>
          <p:cNvPicPr>
            <a:picLocks noChangeAspect="1"/>
          </p:cNvPicPr>
          <p:nvPr/>
        </p:nvPicPr>
        <p:blipFill>
          <a:blip r:embed="rId9"/>
          <a:srcRect t="23024" b="38487"/>
          <a:stretch>
            <a:fillRect/>
          </a:stretch>
        </p:blipFill>
        <p:spPr bwMode="auto">
          <a:xfrm>
            <a:off x="3606800" y="3602038"/>
            <a:ext cx="12446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圖片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9538" y="3960813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圖片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94113" y="4171950"/>
            <a:ext cx="1062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圖片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37325" y="3602038"/>
            <a:ext cx="766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圖片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11313" y="5124450"/>
            <a:ext cx="4905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圖片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6163" y="5284788"/>
            <a:ext cx="11001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圖片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23000" y="5165725"/>
            <a:ext cx="10810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圖片 1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58925" y="5661025"/>
            <a:ext cx="5159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圖片 18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84600" y="5761038"/>
            <a:ext cx="8810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 smtClean="0"/>
              <a:t>Top 25 Web 2.0 Companies (Sloan 2007)</a:t>
            </a:r>
            <a:endParaRPr lang="zh-TW" altLang="en-US" sz="4000" smtClean="0"/>
          </a:p>
        </p:txBody>
      </p:sp>
      <p:sp>
        <p:nvSpPr>
          <p:cNvPr id="30722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smtClean="0"/>
              <a:t>In </a:t>
            </a:r>
            <a:r>
              <a:rPr lang="en-US" altLang="zh-TW" smtClean="0">
                <a:solidFill>
                  <a:srgbClr val="FF3300"/>
                </a:solidFill>
              </a:rPr>
              <a:t>advertising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                 Adify                    admob                   Turn</a:t>
            </a:r>
          </a:p>
          <a:p>
            <a:pPr lvl="1"/>
            <a:r>
              <a:rPr lang="en-US" altLang="zh-TW" smtClean="0"/>
              <a:t>                 Vitrue                  Spotrunner</a:t>
            </a:r>
          </a:p>
          <a:p>
            <a:r>
              <a:rPr lang="en-US" altLang="zh-TW" smtClean="0"/>
              <a:t>In </a:t>
            </a:r>
            <a:r>
              <a:rPr lang="en-US" altLang="zh-TW" smtClean="0">
                <a:solidFill>
                  <a:srgbClr val="FF3300"/>
                </a:solidFill>
              </a:rPr>
              <a:t>enterprise</a:t>
            </a:r>
            <a:r>
              <a:rPr lang="en-US" altLang="zh-TW" smtClean="0"/>
              <a:t>:</a:t>
            </a:r>
          </a:p>
          <a:p>
            <a:pPr lvl="1"/>
            <a:r>
              <a:rPr lang="en-US" altLang="zh-TW" smtClean="0"/>
              <a:t>                      SuccessFactors                Janrain</a:t>
            </a:r>
          </a:p>
          <a:p>
            <a:pPr lvl="1"/>
            <a:r>
              <a:rPr lang="en-US" altLang="zh-TW" smtClean="0"/>
              <a:t>                      Logowork                         Simulscribe</a:t>
            </a:r>
          </a:p>
          <a:p>
            <a:pPr lvl="1"/>
            <a:r>
              <a:rPr lang="en-US" altLang="zh-TW" smtClean="0"/>
              <a:t>                      ReardenCommerce</a:t>
            </a:r>
            <a:endParaRPr lang="zh-TW" altLang="en-US" smtClean="0"/>
          </a:p>
        </p:txBody>
      </p:sp>
      <p:pic>
        <p:nvPicPr>
          <p:cNvPr id="30723" name="圖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205038"/>
            <a:ext cx="1166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圖片 4"/>
          <p:cNvPicPr>
            <a:picLocks noChangeAspect="1"/>
          </p:cNvPicPr>
          <p:nvPr/>
        </p:nvPicPr>
        <p:blipFill>
          <a:blip r:embed="rId4"/>
          <a:srcRect t="36369" b="35204"/>
          <a:stretch>
            <a:fillRect/>
          </a:stretch>
        </p:blipFill>
        <p:spPr bwMode="auto">
          <a:xfrm>
            <a:off x="3779838" y="2252663"/>
            <a:ext cx="1211262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圖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2190750"/>
            <a:ext cx="1143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圖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2781300"/>
            <a:ext cx="10080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圖片 7"/>
          <p:cNvPicPr>
            <a:picLocks noChangeAspect="1"/>
          </p:cNvPicPr>
          <p:nvPr/>
        </p:nvPicPr>
        <p:blipFill>
          <a:blip r:embed="rId7"/>
          <a:srcRect t="25076" b="25848"/>
          <a:stretch>
            <a:fillRect/>
          </a:stretch>
        </p:blipFill>
        <p:spPr bwMode="auto">
          <a:xfrm>
            <a:off x="1331913" y="2735263"/>
            <a:ext cx="1033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圖片 8"/>
          <p:cNvPicPr>
            <a:picLocks noChangeAspect="1"/>
          </p:cNvPicPr>
          <p:nvPr/>
        </p:nvPicPr>
        <p:blipFill>
          <a:blip r:embed="rId8"/>
          <a:srcRect t="37184" b="37637"/>
          <a:stretch>
            <a:fillRect/>
          </a:stretch>
        </p:blipFill>
        <p:spPr bwMode="auto">
          <a:xfrm>
            <a:off x="1331913" y="3990975"/>
            <a:ext cx="15382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圖片 9"/>
          <p:cNvPicPr>
            <a:picLocks noChangeAspect="1"/>
          </p:cNvPicPr>
          <p:nvPr/>
        </p:nvPicPr>
        <p:blipFill>
          <a:blip r:embed="rId9"/>
          <a:srcRect l="17538" t="33771" r="18182" b="32457"/>
          <a:stretch>
            <a:fillRect/>
          </a:stretch>
        </p:blipFill>
        <p:spPr bwMode="auto">
          <a:xfrm>
            <a:off x="5435600" y="3968750"/>
            <a:ext cx="9937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圖片 10"/>
          <p:cNvPicPr>
            <a:picLocks noChangeAspect="1"/>
          </p:cNvPicPr>
          <p:nvPr/>
        </p:nvPicPr>
        <p:blipFill>
          <a:blip r:embed="rId10"/>
          <a:srcRect t="26930" b="21645"/>
          <a:stretch>
            <a:fillRect/>
          </a:stretch>
        </p:blipFill>
        <p:spPr bwMode="auto">
          <a:xfrm>
            <a:off x="1331913" y="4549775"/>
            <a:ext cx="1428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圖片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13338" y="4395788"/>
            <a:ext cx="13160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圖片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16063" y="5040313"/>
            <a:ext cx="11684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2644</Words>
  <Application>Microsoft Office PowerPoint</Application>
  <PresentationFormat>如螢幕大小 (4:3)</PresentationFormat>
  <Paragraphs>327</Paragraphs>
  <Slides>65</Slides>
  <Notes>65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1" baseType="lpstr">
      <vt:lpstr>Arial</vt:lpstr>
      <vt:lpstr>新細明體</vt:lpstr>
      <vt:lpstr>Calibri</vt:lpstr>
      <vt:lpstr>Trebuchet MS</vt:lpstr>
      <vt:lpstr>微軟正黑體</vt:lpstr>
      <vt:lpstr>Office 佈景主題</vt:lpstr>
      <vt:lpstr>Web 2.0 and Social Networks</vt:lpstr>
      <vt:lpstr>Outline</vt:lpstr>
      <vt:lpstr>1.  The Web 2.0 Revolution, Social Media and Industry Disruptors</vt:lpstr>
      <vt:lpstr>       The Web 2.0 Revolution</vt:lpstr>
      <vt:lpstr>What is in Web 2.0?</vt:lpstr>
      <vt:lpstr>Representative characteristics of Web 2.0</vt:lpstr>
      <vt:lpstr>Representative characteristics of Web 2.0</vt:lpstr>
      <vt:lpstr>Top 25 Web 2.0 Companies (Sloan 2007)</vt:lpstr>
      <vt:lpstr>Top 25 Web 2.0 Companies (Sloan 2007)</vt:lpstr>
      <vt:lpstr>Social media</vt:lpstr>
      <vt:lpstr>Social media</vt:lpstr>
      <vt:lpstr>投影片 12</vt:lpstr>
      <vt:lpstr>The Shift to Social Media </vt:lpstr>
      <vt:lpstr>Social interactions</vt:lpstr>
      <vt:lpstr>Basic Forms of Social Media</vt:lpstr>
      <vt:lpstr>投影片 16</vt:lpstr>
      <vt:lpstr>Users Role in Social Media</vt:lpstr>
      <vt:lpstr>Industry &amp; Market disruptors</vt:lpstr>
      <vt:lpstr>Industry &amp; Market disruptors</vt:lpstr>
      <vt:lpstr>Industry &amp; Marker disruptors</vt:lpstr>
      <vt:lpstr>2.  Online social networking : basics and examples</vt:lpstr>
      <vt:lpstr>Social networks</vt:lpstr>
      <vt:lpstr>投影片 23</vt:lpstr>
      <vt:lpstr>Social networks (cont’)</vt:lpstr>
      <vt:lpstr>Social networks (cont’)</vt:lpstr>
      <vt:lpstr>Representative social network services</vt:lpstr>
      <vt:lpstr>Representative social network services</vt:lpstr>
      <vt:lpstr>Representative social network services</vt:lpstr>
      <vt:lpstr>Representative social network services</vt:lpstr>
      <vt:lpstr>Major Social Network Services</vt:lpstr>
      <vt:lpstr>Facebook: The Network Effect</vt:lpstr>
      <vt:lpstr>Facebook: The Network Effect</vt:lpstr>
      <vt:lpstr>Craigslist: A trading Floor of the Cyber Revolution</vt:lpstr>
      <vt:lpstr>Orkut: Exploring the very Nature of Social networking sites</vt:lpstr>
      <vt:lpstr>Flickr Ticks off some of Its User</vt:lpstr>
      <vt:lpstr>Business-Oriented Social Network</vt:lpstr>
      <vt:lpstr>How LinkIn works</vt:lpstr>
      <vt:lpstr>3.  Commercial Aspect of Web 2.0 Applications and Social Networks</vt:lpstr>
      <vt:lpstr>Why is there an interest?</vt:lpstr>
      <vt:lpstr>Advertising</vt:lpstr>
      <vt:lpstr>Classified Ads and Job Listing</vt:lpstr>
      <vt:lpstr>Mobile Advertising</vt:lpstr>
      <vt:lpstr>Feedback from Customers</vt:lpstr>
      <vt:lpstr>Generating Revenue from Web 2.0 Applications</vt:lpstr>
      <vt:lpstr>Strategies to make maximum use of Web 2.0 Applications</vt:lpstr>
      <vt:lpstr>Other Revenue-Generation Strategies in Social Networks</vt:lpstr>
      <vt:lpstr>Enterprise Social Networking</vt:lpstr>
      <vt:lpstr>Web 2.0 Commercial Activities Inside the Enterprise</vt:lpstr>
      <vt:lpstr>Interfacing with Social Networking</vt:lpstr>
      <vt:lpstr>Interfacing with Social Networking</vt:lpstr>
      <vt:lpstr>Risks to Enterprises when Interfacing with Social Network</vt:lpstr>
      <vt:lpstr>Social Marketplaces</vt:lpstr>
      <vt:lpstr>4.  Social Computing </vt:lpstr>
      <vt:lpstr>What is Social Computing ?</vt:lpstr>
      <vt:lpstr>What is Social Computing ?</vt:lpstr>
      <vt:lpstr>Social Media VS. Social Computing</vt:lpstr>
      <vt:lpstr>Economic Value of Social Computing</vt:lpstr>
      <vt:lpstr>Disciplines of Social Computing</vt:lpstr>
      <vt:lpstr>Research View of Social Computing</vt:lpstr>
      <vt:lpstr>投影片 60</vt:lpstr>
      <vt:lpstr>投影片 61</vt:lpstr>
      <vt:lpstr>投影片 62</vt:lpstr>
      <vt:lpstr>投影片 63</vt:lpstr>
      <vt:lpstr>投影片 64</vt:lpstr>
      <vt:lpstr>投影片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clc0330</dc:creator>
  <cp:lastModifiedBy>yml</cp:lastModifiedBy>
  <cp:revision>100</cp:revision>
  <dcterms:created xsi:type="dcterms:W3CDTF">2011-02-23T07:55:13Z</dcterms:created>
  <dcterms:modified xsi:type="dcterms:W3CDTF">2011-03-02T14:32:44Z</dcterms:modified>
</cp:coreProperties>
</file>