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6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5" r:id="rId57"/>
    <p:sldId id="316" r:id="rId58"/>
    <p:sldId id="317" r:id="rId59"/>
    <p:sldId id="318" r:id="rId60"/>
    <p:sldId id="319" r:id="rId61"/>
    <p:sldId id="320" r:id="rId62"/>
    <p:sldId id="321" r:id="rId6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95" autoAdjust="0"/>
  </p:normalViewPr>
  <p:slideViewPr>
    <p:cSldViewPr>
      <p:cViewPr varScale="1">
        <p:scale>
          <a:sx n="77" d="100"/>
          <a:sy n="77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53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69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53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98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94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13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91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54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79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6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3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F63C-AB6A-4E1C-B1F4-26B5460615B5}" type="datetimeFigureOut">
              <a:rPr lang="zh-TW" altLang="en-US" smtClean="0"/>
              <a:t>2012/3/21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EB82B-F275-43F8-92DE-D20C7BC8DB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8.png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8.wmf"/><Relationship Id="rId9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9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63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94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Voting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2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23.3 Majority Rule and the Condorcet Paradox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Under majority rule, we take the alternative that is </a:t>
            </a:r>
            <a:r>
              <a:rPr lang="en-US" altLang="zh-TW" dirty="0" smtClean="0">
                <a:solidFill>
                  <a:srgbClr val="FF0000"/>
                </a:solidFill>
              </a:rPr>
              <a:t>preferred by a majority of the voters </a:t>
            </a:r>
            <a:r>
              <a:rPr lang="en-US" altLang="zh-TW" dirty="0" smtClean="0"/>
              <a:t>and rank it first.</a:t>
            </a:r>
          </a:p>
          <a:p>
            <a:r>
              <a:rPr lang="en-US" altLang="zh-TW" dirty="0" smtClean="0"/>
              <a:t>For this discussion we will assume that the number of voters is </a:t>
            </a:r>
            <a:r>
              <a:rPr lang="en-US" altLang="zh-TW" dirty="0" smtClean="0">
                <a:solidFill>
                  <a:srgbClr val="FF0000"/>
                </a:solidFill>
              </a:rPr>
              <a:t>odd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Firstly we </a:t>
            </a:r>
            <a:r>
              <a:rPr lang="en-US" altLang="zh-TW" dirty="0" smtClean="0">
                <a:solidFill>
                  <a:srgbClr val="FF0000"/>
                </a:solidFill>
              </a:rPr>
              <a:t>create group preferences </a:t>
            </a:r>
            <a:r>
              <a:rPr lang="en-US" altLang="zh-TW" dirty="0" smtClean="0"/>
              <a:t>and then turn it into a group ranking.</a:t>
            </a:r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ounting the number of individuals for whom           and the number of individuals for whom             .</a:t>
            </a:r>
          </a:p>
          <a:p>
            <a:pPr lvl="1"/>
            <a:r>
              <a:rPr lang="en-US" altLang="zh-TW" dirty="0" smtClean="0"/>
              <a:t>If the first number is larger than the second, then we say that the group preference satisfies            .</a:t>
            </a:r>
          </a:p>
          <a:p>
            <a:pPr lvl="1"/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82130"/>
              </p:ext>
            </p:extLst>
          </p:nvPr>
        </p:nvGraphicFramePr>
        <p:xfrm>
          <a:off x="7485571" y="4381729"/>
          <a:ext cx="9794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571" y="4381729"/>
                        <a:ext cx="9794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942216"/>
              </p:ext>
            </p:extLst>
          </p:nvPr>
        </p:nvGraphicFramePr>
        <p:xfrm>
          <a:off x="6732240" y="4708519"/>
          <a:ext cx="9794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5" imgW="469800" imgH="228600" progId="Equation.DSMT4">
                  <p:embed/>
                </p:oleObj>
              </mc:Choice>
              <mc:Fallback>
                <p:oleObj name="Equation" r:id="rId5" imgW="4698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708519"/>
                        <a:ext cx="9794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88825"/>
              </p:ext>
            </p:extLst>
          </p:nvPr>
        </p:nvGraphicFramePr>
        <p:xfrm>
          <a:off x="6457055" y="5415049"/>
          <a:ext cx="9794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7" imgW="469800" imgH="228600" progId="Equation.DSMT4">
                  <p:embed/>
                </p:oleObj>
              </mc:Choice>
              <mc:Fallback>
                <p:oleObj name="Equation" r:id="rId7" imgW="4698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055" y="5415049"/>
                        <a:ext cx="9794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7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23.3 Majority Rule and the Condorcet Paradox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surprising difficulty is that </a:t>
            </a:r>
            <a:r>
              <a:rPr lang="en-US" altLang="zh-TW" dirty="0" smtClean="0">
                <a:solidFill>
                  <a:srgbClr val="FF0000"/>
                </a:solidFill>
              </a:rPr>
              <a:t>the group preferences may not be transitive, even when each individual’s preferences are transitive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lvl="1"/>
            <a:r>
              <a:rPr lang="en-US" altLang="zh-TW" dirty="0" smtClean="0"/>
              <a:t>Individual 1’s ranking is</a:t>
            </a:r>
          </a:p>
          <a:p>
            <a:pPr lvl="1"/>
            <a:r>
              <a:rPr lang="en-US" altLang="zh-TW" dirty="0" smtClean="0"/>
              <a:t>Individual 2’s ranking is</a:t>
            </a:r>
          </a:p>
          <a:p>
            <a:pPr lvl="1"/>
            <a:r>
              <a:rPr lang="en-US" altLang="zh-TW" dirty="0" smtClean="0"/>
              <a:t>Individual 3’s ranking is</a:t>
            </a:r>
          </a:p>
          <a:p>
            <a:pPr lvl="1"/>
            <a:r>
              <a:rPr lang="en-US" altLang="zh-TW" dirty="0" smtClean="0"/>
              <a:t>Majority-rule: we’d have           (both 1 and 3), (both 1 and 2), and           (both 2 and 3).</a:t>
            </a:r>
          </a:p>
          <a:p>
            <a:pPr lvl="1"/>
            <a:r>
              <a:rPr lang="en-US" altLang="zh-TW" dirty="0" smtClean="0"/>
              <a:t>This violates transitivity.</a:t>
            </a:r>
          </a:p>
          <a:p>
            <a:endParaRPr lang="en-US" altLang="zh-TW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14974"/>
              </p:ext>
            </p:extLst>
          </p:nvPr>
        </p:nvGraphicFramePr>
        <p:xfrm>
          <a:off x="4716016" y="2996952"/>
          <a:ext cx="161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96952"/>
                        <a:ext cx="161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50554"/>
              </p:ext>
            </p:extLst>
          </p:nvPr>
        </p:nvGraphicFramePr>
        <p:xfrm>
          <a:off x="4723477" y="3478213"/>
          <a:ext cx="16684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477" y="3478213"/>
                        <a:ext cx="16684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970868"/>
              </p:ext>
            </p:extLst>
          </p:nvPr>
        </p:nvGraphicFramePr>
        <p:xfrm>
          <a:off x="4703763" y="3933825"/>
          <a:ext cx="1641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933825"/>
                        <a:ext cx="16414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92876"/>
              </p:ext>
            </p:extLst>
          </p:nvPr>
        </p:nvGraphicFramePr>
        <p:xfrm>
          <a:off x="7884368" y="4437112"/>
          <a:ext cx="847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9" imgW="406080" imgH="164880" progId="Equation.DSMT4">
                  <p:embed/>
                </p:oleObj>
              </mc:Choice>
              <mc:Fallback>
                <p:oleObj name="Equation" r:id="rId9" imgW="40608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437112"/>
                        <a:ext cx="847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345855"/>
              </p:ext>
            </p:extLst>
          </p:nvPr>
        </p:nvGraphicFramePr>
        <p:xfrm>
          <a:off x="4860032" y="4437112"/>
          <a:ext cx="901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11" imgW="431640" imgH="164880" progId="Equation.DSMT4">
                  <p:embed/>
                </p:oleObj>
              </mc:Choice>
              <mc:Fallback>
                <p:oleObj name="Equation" r:id="rId11" imgW="43164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437112"/>
                        <a:ext cx="9017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57739"/>
              </p:ext>
            </p:extLst>
          </p:nvPr>
        </p:nvGraphicFramePr>
        <p:xfrm>
          <a:off x="4094163" y="4830763"/>
          <a:ext cx="927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13" imgW="444240" imgH="164880" progId="Equation.DSMT4">
                  <p:embed/>
                </p:oleObj>
              </mc:Choice>
              <mc:Fallback>
                <p:oleObj name="Equation" r:id="rId13" imgW="44424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4830763"/>
                        <a:ext cx="927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5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23.3 Majority Rule and the Condorcet Paradox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possibility of </a:t>
            </a:r>
            <a:r>
              <a:rPr lang="en-US" altLang="zh-TW" dirty="0" smtClean="0">
                <a:solidFill>
                  <a:srgbClr val="FF0000"/>
                </a:solidFill>
              </a:rPr>
              <a:t>non-transitive group preferences</a:t>
            </a:r>
            <a:r>
              <a:rPr lang="en-US" altLang="zh-TW" dirty="0" smtClean="0"/>
              <a:t> arising from transitive individual preferences is called </a:t>
            </a:r>
            <a:r>
              <a:rPr lang="en-US" altLang="zh-TW" dirty="0" smtClean="0">
                <a:solidFill>
                  <a:srgbClr val="FF0000"/>
                </a:solidFill>
              </a:rPr>
              <a:t>the Condorcet Paradox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Condorcet Paradox has also been used to show how a single person can naturally be led to form </a:t>
            </a:r>
            <a:r>
              <a:rPr lang="en-US" altLang="zh-TW" dirty="0" smtClean="0">
                <a:solidFill>
                  <a:srgbClr val="FF0000"/>
                </a:solidFill>
              </a:rPr>
              <a:t>non-transitive individual preferences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9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23.3 Majority Rule and the Condorcet Paradox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 student was planning to decide between pairs of colleges by three criteria.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On </a:t>
            </a:r>
            <a:r>
              <a:rPr lang="en-US" altLang="zh-TW" dirty="0"/>
              <a:t>r</a:t>
            </a:r>
            <a:r>
              <a:rPr lang="en-US" altLang="zh-TW" dirty="0" smtClean="0"/>
              <a:t>anking and scholarship</a:t>
            </a:r>
          </a:p>
          <a:p>
            <a:pPr lvl="1"/>
            <a:r>
              <a:rPr lang="en-US" altLang="zh-TW" dirty="0" smtClean="0"/>
              <a:t>On ranking and class size</a:t>
            </a:r>
          </a:p>
          <a:p>
            <a:pPr lvl="1"/>
            <a:r>
              <a:rPr lang="en-US" altLang="zh-TW" dirty="0" smtClean="0"/>
              <a:t>On scholarship and class size</a:t>
            </a:r>
          </a:p>
          <a:p>
            <a:r>
              <a:rPr lang="en-US" altLang="zh-TW" dirty="0" smtClean="0"/>
              <a:t>Each criterion is like a voter, and the student’s individual preference relation is the group preference relation.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61916"/>
              </p:ext>
            </p:extLst>
          </p:nvPr>
        </p:nvGraphicFramePr>
        <p:xfrm>
          <a:off x="5059430" y="3372802"/>
          <a:ext cx="9159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430" y="3372802"/>
                        <a:ext cx="91598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1653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46449"/>
              </p:ext>
            </p:extLst>
          </p:nvPr>
        </p:nvGraphicFramePr>
        <p:xfrm>
          <a:off x="4716016" y="3789040"/>
          <a:ext cx="8667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6" imgW="444240" imgH="228600" progId="Equation.DSMT4">
                  <p:embed/>
                </p:oleObj>
              </mc:Choice>
              <mc:Fallback>
                <p:oleObj name="Equation" r:id="rId6" imgW="44424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789040"/>
                        <a:ext cx="8667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29096"/>
              </p:ext>
            </p:extLst>
          </p:nvPr>
        </p:nvGraphicFramePr>
        <p:xfrm>
          <a:off x="5261005" y="4254413"/>
          <a:ext cx="94138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8" imgW="482400" imgH="228600" progId="Equation.DSMT4">
                  <p:embed/>
                </p:oleObj>
              </mc:Choice>
              <mc:Fallback>
                <p:oleObj name="Equation" r:id="rId8" imgW="48240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005" y="4254413"/>
                        <a:ext cx="94138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6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23.3 Pathologies in Voting Systems based on Majority Rule.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Condorcet Paradox, however, can be used to uncover an important pathology that such voting systems exhibit:</a:t>
            </a:r>
          </a:p>
          <a:p>
            <a:pPr lvl="1"/>
            <a:r>
              <a:rPr lang="en-US" altLang="zh-TW" dirty="0" smtClean="0"/>
              <a:t>Their outcomes are susceptible to a kind of </a:t>
            </a:r>
            <a:r>
              <a:rPr lang="en-US" altLang="zh-TW" dirty="0" smtClean="0">
                <a:solidFill>
                  <a:srgbClr val="FF0000"/>
                </a:solidFill>
              </a:rPr>
              <a:t>strategic agenda-setting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1" y="3861048"/>
            <a:ext cx="63912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23.3 Pathologies in Voting Systems based on Majority Rule.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 problem of agenda-setting has an analogue in the context of such individual decisions as well. </a:t>
            </a:r>
          </a:p>
          <a:p>
            <a:r>
              <a:rPr lang="en-US" altLang="zh-TW" dirty="0" smtClean="0"/>
              <a:t>Ex: college-choice</a:t>
            </a:r>
            <a:endParaRPr lang="en-US" altLang="zh-TW" dirty="0"/>
          </a:p>
          <a:p>
            <a:pPr lvl="1"/>
            <a:r>
              <a:rPr lang="en-US" altLang="zh-TW" dirty="0" smtClean="0"/>
              <a:t>if the acceptances arrive in the order X, </a:t>
            </a:r>
            <a:r>
              <a:rPr lang="en-US" altLang="zh-TW" dirty="0" smtClean="0"/>
              <a:t>Y, </a:t>
            </a:r>
            <a:r>
              <a:rPr lang="en-US" altLang="zh-TW" dirty="0" smtClean="0"/>
              <a:t>Z.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1" y="3861048"/>
            <a:ext cx="63912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23.4 Voting Systems: Positional Voting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 different class of voting systems tries to produce a group ranking </a:t>
            </a:r>
            <a:r>
              <a:rPr lang="en-US" altLang="zh-TW" dirty="0" smtClean="0">
                <a:solidFill>
                  <a:srgbClr val="FF0000"/>
                </a:solidFill>
              </a:rPr>
              <a:t>directly from the individual rankings</a:t>
            </a:r>
            <a:r>
              <a:rPr lang="en-US" altLang="zh-TW" dirty="0" smtClean="0"/>
              <a:t>, </a:t>
            </a:r>
            <a:r>
              <a:rPr lang="en-US" altLang="zh-TW" dirty="0"/>
              <a:t>rather </a:t>
            </a:r>
            <a:r>
              <a:rPr lang="en-US" altLang="zh-TW" dirty="0" smtClean="0"/>
              <a:t>than pairwise comparisons of alternatives.</a:t>
            </a:r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ach alternative receives a certain weight based on its positions in all the individual rankings.</a:t>
            </a:r>
          </a:p>
          <a:p>
            <a:pPr lvl="1"/>
            <a:r>
              <a:rPr lang="en-US" altLang="zh-TW" dirty="0" smtClean="0"/>
              <a:t>The alternatives are then ordered according to their total weight.</a:t>
            </a:r>
          </a:p>
          <a:p>
            <a:pPr lvl="1"/>
            <a:r>
              <a:rPr lang="en-US" altLang="zh-TW" dirty="0"/>
              <a:t>A simple example of such a system is the </a:t>
            </a:r>
            <a:r>
              <a:rPr lang="en-US" altLang="zh-TW" dirty="0" err="1">
                <a:solidFill>
                  <a:srgbClr val="FF0000"/>
                </a:solidFill>
              </a:rPr>
              <a:t>Borda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Count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1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23.4 Voting Systems: Positional Voting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Suppose there are four alternatives, named A, B, C, and D, and there are two voters with the individual rankings.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                              and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weight assigned by the </a:t>
            </a:r>
            <a:r>
              <a:rPr lang="en-US" altLang="zh-TW" dirty="0" err="1"/>
              <a:t>Borda</a:t>
            </a:r>
            <a:r>
              <a:rPr lang="en-US" altLang="zh-TW" dirty="0"/>
              <a:t> Count to alternative A is 3 + 1 = </a:t>
            </a:r>
            <a:r>
              <a:rPr lang="en-US" altLang="zh-TW" dirty="0" smtClean="0"/>
              <a:t>4, B is 5, C is 3, D is 0.</a:t>
            </a:r>
          </a:p>
          <a:p>
            <a:pPr lvl="1"/>
            <a:r>
              <a:rPr lang="en-US" altLang="zh-TW" dirty="0"/>
              <a:t>S</a:t>
            </a:r>
            <a:r>
              <a:rPr lang="en-US" altLang="zh-TW" dirty="0" smtClean="0"/>
              <a:t>orting the weights in descending order, the group ranking is</a:t>
            </a:r>
          </a:p>
          <a:p>
            <a:r>
              <a:rPr lang="en-US" altLang="zh-TW" dirty="0" smtClean="0"/>
              <a:t>Any system of this type as </a:t>
            </a:r>
            <a:r>
              <a:rPr lang="en-US" altLang="zh-TW" dirty="0" smtClean="0">
                <a:solidFill>
                  <a:srgbClr val="FF0000"/>
                </a:solidFill>
              </a:rPr>
              <a:t>a positional voting system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136794"/>
              </p:ext>
            </p:extLst>
          </p:nvPr>
        </p:nvGraphicFramePr>
        <p:xfrm>
          <a:off x="1259632" y="2924944"/>
          <a:ext cx="22256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3" imgW="1066680" imgH="228600" progId="Equation.DSMT4">
                  <p:embed/>
                </p:oleObj>
              </mc:Choice>
              <mc:Fallback>
                <p:oleObj name="Equation" r:id="rId3" imgW="10666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944"/>
                        <a:ext cx="22256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2108"/>
              </p:ext>
            </p:extLst>
          </p:nvPr>
        </p:nvGraphicFramePr>
        <p:xfrm>
          <a:off x="4283968" y="2924944"/>
          <a:ext cx="23320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Equation" r:id="rId5" imgW="1117440" imgH="228600" progId="Equation.DSMT4">
                  <p:embed/>
                </p:oleObj>
              </mc:Choice>
              <mc:Fallback>
                <p:oleObj name="Equation" r:id="rId5" imgW="111744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924944"/>
                        <a:ext cx="23320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354857"/>
              </p:ext>
            </p:extLst>
          </p:nvPr>
        </p:nvGraphicFramePr>
        <p:xfrm>
          <a:off x="2627784" y="4509120"/>
          <a:ext cx="20145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Equation" r:id="rId7" imgW="965160" imgH="177480" progId="Equation.DSMT4">
                  <p:embed/>
                </p:oleObj>
              </mc:Choice>
              <mc:Fallback>
                <p:oleObj name="Equation" r:id="rId7" imgW="965160" imgH="1774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509120"/>
                        <a:ext cx="20145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7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23.4 </a:t>
            </a:r>
            <a:r>
              <a:rPr lang="en-US" altLang="zh-TW" dirty="0"/>
              <a:t>Pathologies in Positional Voting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Borda</a:t>
            </a:r>
            <a:r>
              <a:rPr lang="en-US" altLang="zh-TW" dirty="0"/>
              <a:t> </a:t>
            </a:r>
            <a:r>
              <a:rPr lang="en-US" altLang="zh-TW" dirty="0" smtClean="0"/>
              <a:t>Count always produces a complete, transitive ranking for a set of alternatives.</a:t>
            </a:r>
          </a:p>
          <a:p>
            <a:r>
              <a:rPr lang="en-US" altLang="zh-TW" dirty="0" smtClean="0"/>
              <a:t>Most of the problems with the </a:t>
            </a:r>
            <a:r>
              <a:rPr lang="en-US" altLang="zh-TW" dirty="0" err="1" smtClean="0"/>
              <a:t>Borda</a:t>
            </a:r>
            <a:r>
              <a:rPr lang="en-US" altLang="zh-TW" dirty="0" smtClean="0"/>
              <a:t> Count, and with positional voting systems:</a:t>
            </a:r>
          </a:p>
          <a:p>
            <a:pPr lvl="1"/>
            <a:r>
              <a:rPr lang="en-US" altLang="zh-TW" dirty="0" smtClean="0"/>
              <a:t>Competition for top spots can depend critically on the rankings of alternatives that are further down in the list.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18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Pathologies in Positional Voting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Suppose that asking five film critics to discuss their choice for the greatest movie. The two movies are Citizen Kane, and </a:t>
            </a:r>
            <a:r>
              <a:rPr lang="en-US" altLang="zh-TW" dirty="0"/>
              <a:t>The </a:t>
            </a:r>
            <a:r>
              <a:rPr lang="en-US" altLang="zh-TW" dirty="0" smtClean="0"/>
              <a:t>Godfather.</a:t>
            </a:r>
          </a:p>
          <a:p>
            <a:pPr lvl="1"/>
            <a:r>
              <a:rPr lang="en-US" altLang="zh-TW" dirty="0" smtClean="0"/>
              <a:t>Critics 1, 2, 3 </a:t>
            </a:r>
            <a:r>
              <a:rPr lang="en-US" altLang="zh-TW" dirty="0"/>
              <a:t>favor Citizen </a:t>
            </a:r>
            <a:r>
              <a:rPr lang="en-US" altLang="zh-TW" dirty="0" smtClean="0"/>
              <a:t>Kane, critics 4, 5 favor </a:t>
            </a:r>
            <a:r>
              <a:rPr lang="en-US" altLang="zh-TW" dirty="0"/>
              <a:t>The Godfather</a:t>
            </a:r>
            <a:endParaRPr lang="en-US" altLang="zh-TW" dirty="0" smtClean="0"/>
          </a:p>
          <a:p>
            <a:r>
              <a:rPr lang="en-US" altLang="zh-TW" dirty="0" smtClean="0"/>
              <a:t>At the last minute, Pulp Fiction is added as a </a:t>
            </a:r>
            <a:r>
              <a:rPr lang="en-US" altLang="zh-TW" dirty="0"/>
              <a:t>third </a:t>
            </a:r>
            <a:r>
              <a:rPr lang="en-US" altLang="zh-TW" dirty="0" smtClean="0"/>
              <a:t>option.</a:t>
            </a:r>
          </a:p>
          <a:p>
            <a:pPr lvl="1"/>
            <a:r>
              <a:rPr lang="en-US" altLang="zh-TW" dirty="0"/>
              <a:t>Critics </a:t>
            </a:r>
            <a:r>
              <a:rPr lang="en-US" altLang="zh-TW" dirty="0" smtClean="0"/>
              <a:t>1 to 3</a:t>
            </a:r>
          </a:p>
          <a:p>
            <a:pPr lvl="1"/>
            <a:r>
              <a:rPr lang="en-US" altLang="zh-TW" dirty="0" smtClean="0"/>
              <a:t>Critics </a:t>
            </a:r>
            <a:r>
              <a:rPr lang="en-US" altLang="zh-TW" dirty="0"/>
              <a:t>4, </a:t>
            </a:r>
            <a:r>
              <a:rPr lang="en-US" altLang="zh-TW" dirty="0" smtClean="0"/>
              <a:t>5</a:t>
            </a:r>
          </a:p>
          <a:p>
            <a:r>
              <a:rPr lang="en-US" altLang="zh-TW" dirty="0"/>
              <a:t>Applying the </a:t>
            </a:r>
            <a:r>
              <a:rPr lang="en-US" altLang="zh-TW" dirty="0" err="1"/>
              <a:t>Borda</a:t>
            </a:r>
            <a:r>
              <a:rPr lang="en-US" altLang="zh-TW" dirty="0"/>
              <a:t> </a:t>
            </a:r>
            <a:r>
              <a:rPr lang="en-US" altLang="zh-TW" dirty="0" smtClean="0"/>
              <a:t>Count</a:t>
            </a:r>
          </a:p>
          <a:p>
            <a:pPr lvl="1"/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09015"/>
              </p:ext>
            </p:extLst>
          </p:nvPr>
        </p:nvGraphicFramePr>
        <p:xfrm>
          <a:off x="3059832" y="4293096"/>
          <a:ext cx="5688632" cy="45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3" imgW="2882880" imgH="228600" progId="Equation.DSMT4">
                  <p:embed/>
                </p:oleObj>
              </mc:Choice>
              <mc:Fallback>
                <p:oleObj name="Equation" r:id="rId3" imgW="28828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93096"/>
                        <a:ext cx="5688632" cy="450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09604"/>
              </p:ext>
            </p:extLst>
          </p:nvPr>
        </p:nvGraphicFramePr>
        <p:xfrm>
          <a:off x="2744055" y="4669762"/>
          <a:ext cx="568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5" imgW="2882880" imgH="228600" progId="Equation.DSMT4">
                  <p:embed/>
                </p:oleObj>
              </mc:Choice>
              <mc:Fallback>
                <p:oleObj name="Equation" r:id="rId5" imgW="28828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055" y="4669762"/>
                        <a:ext cx="568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3336"/>
              </p:ext>
            </p:extLst>
          </p:nvPr>
        </p:nvGraphicFramePr>
        <p:xfrm>
          <a:off x="1465263" y="5614988"/>
          <a:ext cx="5564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7" imgW="2819160" imgH="203040" progId="Equation.DSMT4">
                  <p:embed/>
                </p:oleObj>
              </mc:Choice>
              <mc:Fallback>
                <p:oleObj name="Equation" r:id="rId7" imgW="2819160" imgH="20304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5614988"/>
                        <a:ext cx="5564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3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23.1 Voting for Group Decision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Like markets, voting systems also serve to aggregate information across a group.</a:t>
            </a:r>
          </a:p>
          <a:p>
            <a:r>
              <a:rPr lang="en-US" altLang="zh-TW" dirty="0" smtClean="0"/>
              <a:t>But there are definite distinctions:</a:t>
            </a:r>
          </a:p>
          <a:p>
            <a:pPr lvl="1"/>
            <a:r>
              <a:rPr lang="en-US" altLang="zh-TW" dirty="0" smtClean="0"/>
              <a:t>Voting is used in situations where </a:t>
            </a:r>
            <a:r>
              <a:rPr lang="en-US" altLang="zh-TW" dirty="0" smtClean="0">
                <a:solidFill>
                  <a:srgbClr val="FF0000"/>
                </a:solidFill>
              </a:rPr>
              <a:t>a group is trying to reach a single decision</a:t>
            </a:r>
            <a:r>
              <a:rPr lang="en-US" altLang="zh-TW" dirty="0" smtClean="0"/>
              <a:t>. (ex: legislation, a jury vote,…)</a:t>
            </a:r>
          </a:p>
          <a:p>
            <a:pPr lvl="1"/>
            <a:r>
              <a:rPr lang="en-US" altLang="zh-TW" dirty="0" smtClean="0"/>
              <a:t>The overt goal of the market is </a:t>
            </a:r>
            <a:r>
              <a:rPr lang="en-US" altLang="zh-TW" dirty="0" smtClean="0">
                <a:solidFill>
                  <a:srgbClr val="FF0000"/>
                </a:solidFill>
              </a:rPr>
              <a:t>to enable transactions</a:t>
            </a:r>
            <a:r>
              <a:rPr lang="en-US" altLang="zh-TW" dirty="0" smtClean="0"/>
              <a:t>, rather than any broader synthesis or group decision.</a:t>
            </a:r>
          </a:p>
          <a:p>
            <a:pPr lvl="1"/>
            <a:r>
              <a:rPr lang="en-US" altLang="zh-TW" dirty="0" smtClean="0"/>
              <a:t>Voting is no natural way to </a:t>
            </a:r>
            <a:r>
              <a:rPr lang="en-US" altLang="zh-TW" dirty="0" smtClean="0">
                <a:solidFill>
                  <a:srgbClr val="FF0000"/>
                </a:solidFill>
              </a:rPr>
              <a:t>average the preferences of individuals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choices in a market are often </a:t>
            </a:r>
            <a:r>
              <a:rPr lang="en-US" altLang="zh-TW" dirty="0" smtClean="0">
                <a:solidFill>
                  <a:srgbClr val="FF0000"/>
                </a:solidFill>
              </a:rPr>
              <a:t>numerical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56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Pathologies in Positional Voting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Citizen </a:t>
            </a:r>
            <a:r>
              <a:rPr lang="en-US" altLang="zh-TW" dirty="0"/>
              <a:t>Kane is favored by a vote of three to </a:t>
            </a:r>
            <a:r>
              <a:rPr lang="en-US" altLang="zh-TW" dirty="0" smtClean="0"/>
              <a:t>two before.</a:t>
            </a:r>
          </a:p>
          <a:p>
            <a:r>
              <a:rPr lang="en-US" altLang="zh-TW" dirty="0"/>
              <a:t>But a third alternative was introduced, the identity of the group favorite has changed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So what we </a:t>
            </a:r>
            <a:r>
              <a:rPr lang="en-US" altLang="zh-TW" dirty="0" smtClean="0"/>
              <a:t>find </a:t>
            </a:r>
            <a:r>
              <a:rPr lang="en-US" altLang="zh-TW" dirty="0"/>
              <a:t>is that the outcome in the </a:t>
            </a:r>
            <a:r>
              <a:rPr lang="en-US" altLang="zh-TW" dirty="0" err="1"/>
              <a:t>Borda</a:t>
            </a:r>
            <a:r>
              <a:rPr lang="en-US" altLang="zh-TW" dirty="0"/>
              <a:t> Count can depend on </a:t>
            </a:r>
            <a:r>
              <a:rPr lang="en-US" altLang="zh-TW" dirty="0">
                <a:solidFill>
                  <a:srgbClr val="FF0000"/>
                </a:solidFill>
              </a:rPr>
              <a:t>the presence of alternatives that intuitively seem </a:t>
            </a:r>
            <a:r>
              <a:rPr lang="en-US" altLang="zh-TW" dirty="0" smtClean="0">
                <a:solidFill>
                  <a:srgbClr val="FF0000"/>
                </a:solidFill>
              </a:rPr>
              <a:t>“irrelevant” </a:t>
            </a:r>
            <a:r>
              <a:rPr lang="en-US" altLang="zh-TW" dirty="0"/>
              <a:t>that act as </a:t>
            </a:r>
            <a:r>
              <a:rPr lang="en-US" altLang="zh-TW" dirty="0" smtClean="0"/>
              <a:t>“spoilers</a:t>
            </a:r>
            <a:r>
              <a:rPr lang="en-US" altLang="zh-TW" dirty="0"/>
              <a:t>" in shifting the </a:t>
            </a:r>
            <a:r>
              <a:rPr lang="en-US" altLang="zh-TW" dirty="0" smtClean="0"/>
              <a:t>outcome.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Pathologies in Positional Voting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problem of </a:t>
            </a:r>
            <a:r>
              <a:rPr lang="en-US" altLang="zh-TW" dirty="0" err="1"/>
              <a:t>Borda</a:t>
            </a:r>
            <a:r>
              <a:rPr lang="en-US" altLang="zh-TW" dirty="0"/>
              <a:t> </a:t>
            </a:r>
            <a:r>
              <a:rPr lang="en-US" altLang="zh-TW" dirty="0" err="1" smtClean="0"/>
              <a:t>Coun</a:t>
            </a:r>
            <a:r>
              <a:rPr lang="en-US" altLang="zh-TW" dirty="0" smtClean="0"/>
              <a:t> is </a:t>
            </a:r>
            <a:r>
              <a:rPr lang="en-US" altLang="zh-TW" dirty="0" smtClean="0">
                <a:solidFill>
                  <a:srgbClr val="FF0000"/>
                </a:solidFill>
              </a:rPr>
              <a:t>strategic </a:t>
            </a:r>
            <a:r>
              <a:rPr lang="en-US" altLang="zh-TW" dirty="0">
                <a:solidFill>
                  <a:srgbClr val="FF0000"/>
                </a:solidFill>
              </a:rPr>
              <a:t>misreporting of </a:t>
            </a:r>
            <a:r>
              <a:rPr lang="en-US" altLang="zh-TW" dirty="0" smtClean="0">
                <a:solidFill>
                  <a:srgbClr val="FF0000"/>
                </a:solidFill>
              </a:rPr>
              <a:t>preferences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Suppose that critics 4 and 5 </a:t>
            </a:r>
            <a:r>
              <a:rPr lang="en-US" altLang="zh-TW" dirty="0">
                <a:solidFill>
                  <a:srgbClr val="FF0000"/>
                </a:solidFill>
              </a:rPr>
              <a:t>actually</a:t>
            </a:r>
            <a:r>
              <a:rPr lang="en-US" altLang="zh-TW" dirty="0"/>
              <a:t> had the true </a:t>
            </a:r>
            <a:r>
              <a:rPr lang="en-US" altLang="zh-TW" dirty="0" smtClean="0"/>
              <a:t>ranking</a:t>
            </a:r>
          </a:p>
          <a:p>
            <a:r>
              <a:rPr lang="en-US" altLang="zh-TW" dirty="0"/>
              <a:t>Applying the </a:t>
            </a:r>
            <a:r>
              <a:rPr lang="en-US" altLang="zh-TW" dirty="0" err="1"/>
              <a:t>Borda</a:t>
            </a:r>
            <a:r>
              <a:rPr lang="en-US" altLang="zh-TW" dirty="0"/>
              <a:t> </a:t>
            </a:r>
            <a:r>
              <a:rPr lang="en-US" altLang="zh-TW" dirty="0" smtClean="0"/>
              <a:t>Count</a:t>
            </a:r>
          </a:p>
          <a:p>
            <a:pPr lvl="1"/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en-US" altLang="zh-TW" dirty="0" smtClean="0"/>
              <a:t>Voters </a:t>
            </a:r>
            <a:r>
              <a:rPr lang="en-US" altLang="zh-TW" dirty="0"/>
              <a:t>in the </a:t>
            </a:r>
            <a:r>
              <a:rPr lang="en-US" altLang="zh-TW" dirty="0" err="1"/>
              <a:t>Borda</a:t>
            </a:r>
            <a:r>
              <a:rPr lang="en-US" altLang="zh-TW" dirty="0"/>
              <a:t> Count can sometimes </a:t>
            </a:r>
            <a:r>
              <a:rPr lang="en-US" altLang="zh-TW" dirty="0" smtClean="0">
                <a:solidFill>
                  <a:srgbClr val="FF0000"/>
                </a:solidFill>
              </a:rPr>
              <a:t>benefit </a:t>
            </a:r>
            <a:r>
              <a:rPr lang="en-US" altLang="zh-TW" dirty="0">
                <a:solidFill>
                  <a:srgbClr val="FF0000"/>
                </a:solidFill>
              </a:rPr>
              <a:t>by lying </a:t>
            </a:r>
            <a:r>
              <a:rPr lang="en-US" altLang="zh-TW" dirty="0"/>
              <a:t>about their true preferences, so as to </a:t>
            </a:r>
            <a:r>
              <a:rPr lang="en-US" altLang="zh-TW" dirty="0">
                <a:solidFill>
                  <a:srgbClr val="FF0000"/>
                </a:solidFill>
              </a:rPr>
              <a:t>downgrade</a:t>
            </a:r>
            <a:r>
              <a:rPr lang="en-US" altLang="zh-TW" dirty="0"/>
              <a:t> the overall group ranking of an </a:t>
            </a:r>
            <a:r>
              <a:rPr lang="en-US" altLang="zh-TW" dirty="0" smtClean="0"/>
              <a:t>alternative.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34420"/>
              </p:ext>
            </p:extLst>
          </p:nvPr>
        </p:nvGraphicFramePr>
        <p:xfrm>
          <a:off x="1259632" y="3789040"/>
          <a:ext cx="55641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3" imgW="2819160" imgH="203040" progId="Equation.DSMT4">
                  <p:embed/>
                </p:oleObj>
              </mc:Choice>
              <mc:Fallback>
                <p:oleObj name="Equation" r:id="rId3" imgW="2819160" imgH="20304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89040"/>
                        <a:ext cx="55641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55862"/>
              </p:ext>
            </p:extLst>
          </p:nvPr>
        </p:nvGraphicFramePr>
        <p:xfrm>
          <a:off x="2411760" y="2852936"/>
          <a:ext cx="568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5" imgW="2882880" imgH="228600" progId="Equation.DSMT4">
                  <p:embed/>
                </p:oleObj>
              </mc:Choice>
              <mc:Fallback>
                <p:oleObj name="Equation" r:id="rId5" imgW="28828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568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8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23.4 </a:t>
            </a:r>
            <a:r>
              <a:rPr lang="en-US" altLang="zh-TW" dirty="0" smtClean="0"/>
              <a:t>Examples </a:t>
            </a:r>
            <a:r>
              <a:rPr lang="en-US" altLang="zh-TW" dirty="0"/>
              <a:t>from U.S. Presidential Elections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With only two candidates, plurality voting is the same as majority </a:t>
            </a:r>
            <a:r>
              <a:rPr lang="en-US" altLang="zh-TW" dirty="0" smtClean="0"/>
              <a:t>rule.</a:t>
            </a:r>
          </a:p>
          <a:p>
            <a:r>
              <a:rPr lang="en-US" altLang="zh-TW" dirty="0" smtClean="0"/>
              <a:t>But with </a:t>
            </a:r>
            <a:r>
              <a:rPr lang="en-US" altLang="zh-TW" dirty="0"/>
              <a:t>more </a:t>
            </a:r>
            <a:r>
              <a:rPr lang="en-US" altLang="zh-TW" dirty="0" smtClean="0"/>
              <a:t>than two </a:t>
            </a:r>
            <a:r>
              <a:rPr lang="en-US" altLang="zh-TW" dirty="0"/>
              <a:t>candidates, one sees recurring </a:t>
            </a:r>
            <a:r>
              <a:rPr lang="en-US" altLang="zh-TW" dirty="0" smtClean="0">
                <a:solidFill>
                  <a:srgbClr val="FF0000"/>
                </a:solidFill>
              </a:rPr>
              <a:t>“third-party” effects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</a:t>
            </a:r>
            <a:r>
              <a:rPr lang="en-US" altLang="zh-TW" dirty="0" smtClean="0"/>
              <a:t>here </a:t>
            </a:r>
            <a:r>
              <a:rPr lang="en-US" altLang="zh-TW" dirty="0"/>
              <a:t>an alternative that is </a:t>
            </a:r>
            <a:r>
              <a:rPr lang="en-US" altLang="zh-TW" dirty="0" smtClean="0"/>
              <a:t>the favorite </a:t>
            </a:r>
            <a:r>
              <a:rPr lang="en-US" altLang="zh-TW" dirty="0"/>
              <a:t>of very few people can potentially shift the outcome from one of the two </a:t>
            </a:r>
            <a:r>
              <a:rPr lang="en-US" altLang="zh-TW" dirty="0" smtClean="0"/>
              <a:t>leading contenders </a:t>
            </a:r>
            <a:r>
              <a:rPr lang="en-US" altLang="zh-TW" dirty="0"/>
              <a:t>to the other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This </a:t>
            </a:r>
            <a:r>
              <a:rPr lang="en-US" altLang="zh-TW" dirty="0"/>
              <a:t>causes some voters to make their choices strategically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misreporting </a:t>
            </a:r>
            <a:r>
              <a:rPr lang="en-US" altLang="zh-TW" dirty="0">
                <a:solidFill>
                  <a:srgbClr val="FF0000"/>
                </a:solidFill>
              </a:rPr>
              <a:t>their top-ranked </a:t>
            </a:r>
            <a:r>
              <a:rPr lang="en-US" altLang="zh-TW" dirty="0" smtClean="0">
                <a:solidFill>
                  <a:srgbClr val="FF0000"/>
                </a:solidFill>
              </a:rPr>
              <a:t>choice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2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23.5 Arrow's Impossibility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Is there </a:t>
            </a:r>
            <a:r>
              <a:rPr lang="en-US" altLang="zh-TW" dirty="0"/>
              <a:t>any voting system that produces a group ranking for </a:t>
            </a:r>
            <a:r>
              <a:rPr lang="en-US" altLang="zh-TW" dirty="0" smtClean="0"/>
              <a:t>more </a:t>
            </a:r>
            <a:r>
              <a:rPr lang="en-US" altLang="zh-TW" dirty="0"/>
              <a:t>alternatives, </a:t>
            </a:r>
            <a:r>
              <a:rPr lang="en-US" altLang="zh-TW" dirty="0" smtClean="0"/>
              <a:t>and avoids </a:t>
            </a:r>
            <a:r>
              <a:rPr lang="en-US" altLang="zh-TW" dirty="0"/>
              <a:t>all of the pathologies we've seen thus far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reasonable voting system </a:t>
            </a:r>
            <a:r>
              <a:rPr lang="en-US" altLang="zh-TW" dirty="0" smtClean="0"/>
              <a:t>satisfy: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          in </a:t>
            </a:r>
            <a:r>
              <a:rPr lang="en-US" altLang="zh-TW" dirty="0"/>
              <a:t>the </a:t>
            </a:r>
            <a:r>
              <a:rPr lang="en-US" altLang="zh-TW" dirty="0" smtClean="0"/>
              <a:t>rankings of </a:t>
            </a:r>
            <a:r>
              <a:rPr lang="en-US" altLang="zh-TW" dirty="0"/>
              <a:t>every </a:t>
            </a:r>
            <a:r>
              <a:rPr lang="en-US" altLang="zh-TW" dirty="0" smtClean="0"/>
              <a:t>individual    , </a:t>
            </a:r>
            <a:r>
              <a:rPr lang="en-US" altLang="zh-TW" dirty="0"/>
              <a:t>then the group ranking should also </a:t>
            </a:r>
            <a:r>
              <a:rPr lang="en-US" altLang="zh-TW" dirty="0" smtClean="0"/>
              <a:t>have            </a:t>
            </a:r>
            <a:r>
              <a:rPr lang="en-US" altLang="zh-TW" dirty="0"/>
              <a:t>. (</a:t>
            </a:r>
            <a:r>
              <a:rPr lang="en-US" altLang="zh-TW" dirty="0">
                <a:solidFill>
                  <a:srgbClr val="FF0000"/>
                </a:solidFill>
              </a:rPr>
              <a:t>Pareto Principle, or </a:t>
            </a:r>
            <a:r>
              <a:rPr lang="en-US" altLang="zh-TW" dirty="0" smtClean="0">
                <a:solidFill>
                  <a:srgbClr val="FF0000"/>
                </a:solidFill>
              </a:rPr>
              <a:t>Unanimity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While </a:t>
            </a:r>
            <a:r>
              <a:rPr lang="en-US" altLang="zh-TW" dirty="0"/>
              <a:t>leaving the relative ordering of X and Y </a:t>
            </a:r>
            <a:r>
              <a:rPr lang="en-US" altLang="zh-TW" dirty="0" smtClean="0"/>
              <a:t>unchanged and changing others, the voting system should still produce            . (</a:t>
            </a:r>
            <a:r>
              <a:rPr lang="en-US" altLang="zh-TW" dirty="0">
                <a:solidFill>
                  <a:srgbClr val="FF0000"/>
                </a:solidFill>
              </a:rPr>
              <a:t>Independence of Irrelevant </a:t>
            </a:r>
            <a:r>
              <a:rPr lang="en-US" altLang="zh-TW" dirty="0" smtClean="0">
                <a:solidFill>
                  <a:srgbClr val="FF0000"/>
                </a:solidFill>
              </a:rPr>
              <a:t>Alternatives, IIA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1539"/>
              </p:ext>
            </p:extLst>
          </p:nvPr>
        </p:nvGraphicFramePr>
        <p:xfrm>
          <a:off x="3995936" y="5301208"/>
          <a:ext cx="8524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3" imgW="431640" imgH="164880" progId="Equation.DSMT4">
                  <p:embed/>
                </p:oleObj>
              </mc:Choice>
              <mc:Fallback>
                <p:oleObj name="Equation" r:id="rId3" imgW="43164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301208"/>
                        <a:ext cx="85248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68002"/>
              </p:ext>
            </p:extLst>
          </p:nvPr>
        </p:nvGraphicFramePr>
        <p:xfrm>
          <a:off x="5546861" y="3805666"/>
          <a:ext cx="8524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5" imgW="431640" imgH="164880" progId="Equation.DSMT4">
                  <p:embed/>
                </p:oleObj>
              </mc:Choice>
              <mc:Fallback>
                <p:oleObj name="Equation" r:id="rId5" imgW="43164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861" y="3805666"/>
                        <a:ext cx="8524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18418"/>
              </p:ext>
            </p:extLst>
          </p:nvPr>
        </p:nvGraphicFramePr>
        <p:xfrm>
          <a:off x="1259632" y="3429000"/>
          <a:ext cx="8524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Equation" r:id="rId7" imgW="431613" imgH="165028" progId="Equation.DSMT4">
                  <p:embed/>
                </p:oleObj>
              </mc:Choice>
              <mc:Fallback>
                <p:oleObj name="Equation" r:id="rId7" imgW="431613" imgH="165028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429000"/>
                        <a:ext cx="852488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9430"/>
              </p:ext>
            </p:extLst>
          </p:nvPr>
        </p:nvGraphicFramePr>
        <p:xfrm>
          <a:off x="6748865" y="3467757"/>
          <a:ext cx="17621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865" y="3467757"/>
                        <a:ext cx="17621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23.5 Voting </a:t>
            </a:r>
            <a:r>
              <a:rPr lang="en-US" altLang="zh-TW" dirty="0"/>
              <a:t>Systems that Satisfy Unanimity and IIA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When there are three or more alternatives, it's trickier to </a:t>
            </a:r>
            <a:r>
              <a:rPr lang="en-US" altLang="zh-TW" dirty="0" smtClean="0"/>
              <a:t>find </a:t>
            </a:r>
            <a:r>
              <a:rPr lang="en-US" altLang="zh-TW" dirty="0"/>
              <a:t>a voting system that </a:t>
            </a:r>
            <a:r>
              <a:rPr lang="en-US" altLang="zh-TW" dirty="0" smtClean="0"/>
              <a:t>satisfies </a:t>
            </a:r>
            <a:r>
              <a:rPr lang="en-US" altLang="zh-TW" dirty="0"/>
              <a:t>these two </a:t>
            </a:r>
            <a:r>
              <a:rPr lang="en-US" altLang="zh-TW" dirty="0" smtClean="0"/>
              <a:t>properties.</a:t>
            </a:r>
          </a:p>
          <a:p>
            <a:r>
              <a:rPr lang="en-US" altLang="zh-TW" dirty="0" smtClean="0"/>
              <a:t>However, a voting system that satisfies the two properties is </a:t>
            </a:r>
            <a:r>
              <a:rPr lang="en-US" altLang="zh-TW" dirty="0" smtClean="0">
                <a:solidFill>
                  <a:srgbClr val="FF0000"/>
                </a:solidFill>
              </a:rPr>
              <a:t>dictatorship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Declaring the </a:t>
            </a:r>
            <a:r>
              <a:rPr lang="en-US" altLang="zh-TW" dirty="0"/>
              <a:t>group ranking to be equal to the ranking provided by </a:t>
            </a:r>
            <a:r>
              <a:rPr lang="en-US" altLang="zh-TW" dirty="0" smtClean="0"/>
              <a:t>individual   .</a:t>
            </a:r>
          </a:p>
          <a:p>
            <a:r>
              <a:rPr lang="en-US" altLang="zh-TW" i="1" dirty="0">
                <a:solidFill>
                  <a:srgbClr val="FF0000"/>
                </a:solidFill>
              </a:rPr>
              <a:t>Arrow's Theorem</a:t>
            </a:r>
            <a:r>
              <a:rPr lang="en-US" altLang="zh-TW" i="1" dirty="0"/>
              <a:t>: If there are at least three alternatives, then any voting </a:t>
            </a:r>
            <a:r>
              <a:rPr lang="en-US" altLang="zh-TW" i="1" dirty="0" smtClean="0"/>
              <a:t>system that satisfies </a:t>
            </a:r>
            <a:r>
              <a:rPr lang="en-US" altLang="zh-TW" i="1" dirty="0"/>
              <a:t>both Unanimity and IIA must correspond to dictatorship by </a:t>
            </a:r>
            <a:r>
              <a:rPr lang="en-US" altLang="zh-TW" i="1" dirty="0" smtClean="0"/>
              <a:t>one individual</a:t>
            </a:r>
            <a:r>
              <a:rPr lang="en-US" altLang="zh-TW" i="1" dirty="0"/>
              <a:t>.</a:t>
            </a:r>
            <a:endParaRPr lang="en-US" altLang="zh-TW" i="1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12870"/>
              </p:ext>
            </p:extLst>
          </p:nvPr>
        </p:nvGraphicFramePr>
        <p:xfrm>
          <a:off x="4355976" y="3933056"/>
          <a:ext cx="17621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3" imgW="88560" imgH="164880" progId="Equation.DSMT4">
                  <p:embed/>
                </p:oleObj>
              </mc:Choice>
              <mc:Fallback>
                <p:oleObj name="Equation" r:id="rId3" imgW="88560" imgH="16488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933056"/>
                        <a:ext cx="17621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0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23.6 Single-Peaked </a:t>
            </a:r>
            <a:r>
              <a:rPr lang="en-US" altLang="zh-TW" dirty="0"/>
              <a:t>Preferences and the Median </a:t>
            </a:r>
            <a:r>
              <a:rPr lang="en-US" altLang="zh-TW" dirty="0" smtClean="0"/>
              <a:t>Voter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Recall that alternatives </a:t>
            </a:r>
            <a:r>
              <a:rPr lang="en-US" altLang="zh-TW" dirty="0"/>
              <a:t>X, </a:t>
            </a:r>
            <a:r>
              <a:rPr lang="en-US" altLang="zh-TW" dirty="0" smtClean="0"/>
              <a:t>Y, </a:t>
            </a:r>
            <a:r>
              <a:rPr lang="en-US" altLang="zh-TW" dirty="0"/>
              <a:t>and Z, and three voters 1, 2, and </a:t>
            </a:r>
            <a:r>
              <a:rPr lang="en-US" altLang="zh-TW" dirty="0" smtClean="0"/>
              <a:t>3:</a:t>
            </a:r>
          </a:p>
          <a:p>
            <a:pPr lvl="1"/>
            <a:r>
              <a:rPr lang="en-US" altLang="zh-TW" dirty="0"/>
              <a:t>Suppose that X, </a:t>
            </a:r>
            <a:r>
              <a:rPr lang="en-US" altLang="zh-TW" dirty="0" smtClean="0"/>
              <a:t>Y, </a:t>
            </a:r>
            <a:r>
              <a:rPr lang="en-US" altLang="zh-TW" dirty="0"/>
              <a:t>and Z correspond to amounts of money to spend on education </a:t>
            </a:r>
            <a:r>
              <a:rPr lang="en-US" altLang="zh-TW" dirty="0" smtClean="0"/>
              <a:t>or national defense.</a:t>
            </a:r>
          </a:p>
          <a:p>
            <a:pPr lvl="1"/>
            <a:r>
              <a:rPr lang="en-US" altLang="zh-TW" dirty="0"/>
              <a:t>X corresponding to a small amount, Y to a medium amount, and </a:t>
            </a:r>
            <a:r>
              <a:rPr lang="en-US" altLang="zh-TW" dirty="0" smtClean="0"/>
              <a:t>Z to </a:t>
            </a:r>
            <a:r>
              <a:rPr lang="en-US" altLang="zh-TW" dirty="0"/>
              <a:t>a large amount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                     ,                        , and 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dirty="0"/>
              <a:t>V</a:t>
            </a:r>
            <a:r>
              <a:rPr lang="en-US" altLang="zh-TW" dirty="0" smtClean="0"/>
              <a:t>oters’ preference can be explained by a fixed number.</a:t>
            </a:r>
            <a:endParaRPr lang="en-US" altLang="zh-TW" dirty="0"/>
          </a:p>
          <a:p>
            <a:pPr lvl="1"/>
            <a:r>
              <a:rPr lang="en-US" altLang="zh-TW" dirty="0" smtClean="0"/>
              <a:t> There’s no “</a:t>
            </a:r>
            <a:r>
              <a:rPr lang="en-US" altLang="zh-TW" dirty="0" smtClean="0">
                <a:solidFill>
                  <a:srgbClr val="FF0000"/>
                </a:solidFill>
              </a:rPr>
              <a:t>ideal</a:t>
            </a:r>
            <a:r>
              <a:rPr lang="en-US" altLang="zh-TW" dirty="0" smtClean="0"/>
              <a:t>” quantity in the third voter’s preferences, so it can’t be explained reasonably.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3783"/>
              </p:ext>
            </p:extLst>
          </p:nvPr>
        </p:nvGraphicFramePr>
        <p:xfrm>
          <a:off x="3059832" y="4077072"/>
          <a:ext cx="16684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077072"/>
                        <a:ext cx="16684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44416"/>
              </p:ext>
            </p:extLst>
          </p:nvPr>
        </p:nvGraphicFramePr>
        <p:xfrm>
          <a:off x="1259632" y="4077072"/>
          <a:ext cx="161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77072"/>
                        <a:ext cx="161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699850"/>
              </p:ext>
            </p:extLst>
          </p:nvPr>
        </p:nvGraphicFramePr>
        <p:xfrm>
          <a:off x="5436096" y="4077072"/>
          <a:ext cx="1641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077072"/>
                        <a:ext cx="16414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6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23.6 Single-peaked </a:t>
            </a:r>
            <a:r>
              <a:rPr lang="en-US" altLang="zh-TW" dirty="0"/>
              <a:t>preferences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voter 3’s ranking don’t contain this structure, the Condorcet Paradox cannot arise.</a:t>
            </a:r>
          </a:p>
          <a:p>
            <a:r>
              <a:rPr lang="en-US" altLang="zh-TW" dirty="0" smtClean="0"/>
              <a:t>Assume that the k alternatives are named                    , and that voters all perceive them as being arranged in this order.</a:t>
            </a:r>
          </a:p>
          <a:p>
            <a:r>
              <a:rPr lang="en-US" altLang="zh-TW" dirty="0" smtClean="0"/>
              <a:t>A voter has </a:t>
            </a:r>
            <a:r>
              <a:rPr lang="en-US" altLang="zh-TW" dirty="0" smtClean="0">
                <a:solidFill>
                  <a:srgbClr val="FF0000"/>
                </a:solidFill>
              </a:rPr>
              <a:t>single-peaked preferences </a:t>
            </a:r>
            <a:r>
              <a:rPr lang="en-US" altLang="zh-TW" dirty="0" smtClean="0"/>
              <a:t>if there is no alternative      for which both neighboring alternatives       and       are ranked above    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1089"/>
              </p:ext>
            </p:extLst>
          </p:nvPr>
        </p:nvGraphicFramePr>
        <p:xfrm>
          <a:off x="2123728" y="3212976"/>
          <a:ext cx="174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12976"/>
                        <a:ext cx="17478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385490"/>
              </p:ext>
            </p:extLst>
          </p:nvPr>
        </p:nvGraphicFramePr>
        <p:xfrm>
          <a:off x="3635896" y="4797152"/>
          <a:ext cx="450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97152"/>
                        <a:ext cx="4508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22675"/>
              </p:ext>
            </p:extLst>
          </p:nvPr>
        </p:nvGraphicFramePr>
        <p:xfrm>
          <a:off x="2881139" y="5300663"/>
          <a:ext cx="6111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139" y="5300663"/>
                        <a:ext cx="6111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03674"/>
              </p:ext>
            </p:extLst>
          </p:nvPr>
        </p:nvGraphicFramePr>
        <p:xfrm>
          <a:off x="4139952" y="5301208"/>
          <a:ext cx="609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Equation" r:id="rId9" imgW="291960" imgH="228600" progId="Equation.DSMT4">
                  <p:embed/>
                </p:oleObj>
              </mc:Choice>
              <mc:Fallback>
                <p:oleObj name="Equation" r:id="rId9" imgW="29196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301208"/>
                        <a:ext cx="6096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376018"/>
              </p:ext>
            </p:extLst>
          </p:nvPr>
        </p:nvGraphicFramePr>
        <p:xfrm>
          <a:off x="7596336" y="5301208"/>
          <a:ext cx="450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301208"/>
                        <a:ext cx="4508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5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23.6 Single-peaked preferences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6" y="1181007"/>
            <a:ext cx="69437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23.6 Majority Rule with Single-Peaked </a:t>
            </a:r>
            <a:r>
              <a:rPr lang="en-US" altLang="zh-TW" dirty="0" smtClean="0"/>
              <a:t>Preferences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Condorcet </a:t>
            </a:r>
            <a:r>
              <a:rPr lang="en-US" altLang="zh-TW" dirty="0" smtClean="0"/>
              <a:t>Paradox showed </a:t>
            </a:r>
            <a:r>
              <a:rPr lang="en-US" altLang="zh-TW" dirty="0"/>
              <a:t>that using majority rule to produce a </a:t>
            </a:r>
            <a:r>
              <a:rPr lang="en-US" altLang="zh-TW" dirty="0" smtClean="0"/>
              <a:t>group was </a:t>
            </a:r>
            <a:r>
              <a:rPr lang="en-US" altLang="zh-TW" dirty="0"/>
              <a:t>in </a:t>
            </a:r>
            <a:r>
              <a:rPr lang="en-US" altLang="zh-TW" dirty="0" smtClean="0"/>
              <a:t>vain.</a:t>
            </a:r>
          </a:p>
          <a:p>
            <a:r>
              <a:rPr lang="en-US" altLang="zh-TW" dirty="0"/>
              <a:t>But with </a:t>
            </a:r>
            <a:r>
              <a:rPr lang="en-US" altLang="zh-TW" dirty="0" smtClean="0"/>
              <a:t>single-peaked preferences</a:t>
            </a:r>
            <a:r>
              <a:rPr lang="en-US" altLang="zh-TW" dirty="0"/>
              <a:t>, </a:t>
            </a:r>
            <a:r>
              <a:rPr lang="en-US" altLang="zh-TW" dirty="0" smtClean="0"/>
              <a:t>original </a:t>
            </a:r>
            <a:r>
              <a:rPr lang="en-US" altLang="zh-TW" dirty="0"/>
              <a:t>plan works </a:t>
            </a:r>
            <a:r>
              <a:rPr lang="en-US" altLang="zh-TW" dirty="0" smtClean="0"/>
              <a:t>perfectly.</a:t>
            </a:r>
          </a:p>
          <a:p>
            <a:r>
              <a:rPr lang="en-US" altLang="zh-TW" i="1" dirty="0"/>
              <a:t>Claim: </a:t>
            </a:r>
            <a:r>
              <a:rPr lang="en-US" altLang="zh-TW" i="1" dirty="0">
                <a:solidFill>
                  <a:srgbClr val="FF0000"/>
                </a:solidFill>
              </a:rPr>
              <a:t>If all individual rankings are single-peaked</a:t>
            </a:r>
            <a:r>
              <a:rPr lang="en-US" altLang="zh-TW" i="1" dirty="0"/>
              <a:t>, then majority rule applied </a:t>
            </a:r>
            <a:r>
              <a:rPr lang="en-US" altLang="zh-TW" i="1" dirty="0" smtClean="0"/>
              <a:t>to all </a:t>
            </a:r>
            <a:r>
              <a:rPr lang="en-US" altLang="zh-TW" i="1" dirty="0"/>
              <a:t>pairs of alternatives produces </a:t>
            </a:r>
            <a:r>
              <a:rPr lang="en-US" altLang="zh-TW" i="1" dirty="0">
                <a:solidFill>
                  <a:srgbClr val="FF0000"/>
                </a:solidFill>
              </a:rPr>
              <a:t>a group preference relation </a:t>
            </a:r>
            <a:r>
              <a:rPr lang="en-US" altLang="zh-TW" i="1" dirty="0" smtClean="0">
                <a:solidFill>
                  <a:srgbClr val="FF0000"/>
                </a:solidFill>
              </a:rPr>
              <a:t>that </a:t>
            </a:r>
            <a:r>
              <a:rPr lang="en-US" altLang="zh-TW" i="1" dirty="0">
                <a:solidFill>
                  <a:srgbClr val="FF0000"/>
                </a:solidFill>
              </a:rPr>
              <a:t>is </a:t>
            </a:r>
            <a:r>
              <a:rPr lang="en-US" altLang="zh-TW" i="1" dirty="0" smtClean="0">
                <a:solidFill>
                  <a:srgbClr val="FF0000"/>
                </a:solidFill>
              </a:rPr>
              <a:t>complete and </a:t>
            </a:r>
            <a:r>
              <a:rPr lang="en-US" altLang="zh-TW" i="1" dirty="0">
                <a:solidFill>
                  <a:srgbClr val="FF0000"/>
                </a:solidFill>
              </a:rPr>
              <a:t>transitive</a:t>
            </a:r>
            <a:r>
              <a:rPr lang="en-US" altLang="zh-TW" i="1" dirty="0"/>
              <a:t>.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19752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23.6 The Median Individual </a:t>
            </a:r>
            <a:r>
              <a:rPr lang="en-US" altLang="zh-TW" dirty="0" smtClean="0"/>
              <a:t>Favorite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 median individual favorite is a natural idea to consider as a potential group </a:t>
            </a:r>
            <a:r>
              <a:rPr lang="en-US" altLang="zh-TW" dirty="0" smtClean="0"/>
              <a:t>favorite, since </a:t>
            </a:r>
            <a:r>
              <a:rPr lang="en-US" altLang="zh-TW" dirty="0"/>
              <a:t>it naturally </a:t>
            </a:r>
            <a:r>
              <a:rPr lang="en-US" altLang="zh-TW" dirty="0" smtClean="0"/>
              <a:t>“</a:t>
            </a:r>
            <a:r>
              <a:rPr lang="en-US" altLang="zh-TW" dirty="0" smtClean="0">
                <a:solidFill>
                  <a:srgbClr val="FF0000"/>
                </a:solidFill>
              </a:rPr>
              <a:t>compromises</a:t>
            </a:r>
            <a:r>
              <a:rPr lang="en-US" altLang="zh-TW" dirty="0" smtClean="0"/>
              <a:t>” </a:t>
            </a:r>
            <a:r>
              <a:rPr lang="en-US" altLang="zh-TW" dirty="0"/>
              <a:t>between more extreme individual favorites on either side</a:t>
            </a:r>
            <a:r>
              <a:rPr lang="en-US" altLang="zh-TW" dirty="0" smtClean="0"/>
              <a:t>.</a:t>
            </a:r>
          </a:p>
          <a:p>
            <a:r>
              <a:rPr lang="en-US" altLang="zh-TW" i="1" dirty="0">
                <a:solidFill>
                  <a:srgbClr val="FF0000"/>
                </a:solidFill>
              </a:rPr>
              <a:t>The Median Voter Theorem</a:t>
            </a:r>
            <a:r>
              <a:rPr lang="en-US" altLang="zh-TW" i="1" dirty="0"/>
              <a:t>: With single-peaked rankings, the median individual favorite defeats every other alternative in a pairwise majority vote.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29649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23.1 Voting for Group Decision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notion of voting encompasses a broad class of methods which methods have </a:t>
            </a:r>
            <a:r>
              <a:rPr lang="en-US" altLang="zh-TW" dirty="0" smtClean="0">
                <a:solidFill>
                  <a:srgbClr val="FF0000"/>
                </a:solidFill>
              </a:rPr>
              <a:t>effects both on the process and the result</a:t>
            </a:r>
            <a:r>
              <a:rPr lang="en-US" altLang="zh-TW" dirty="0" smtClean="0"/>
              <a:t> for reaching a group decision.</a:t>
            </a:r>
          </a:p>
          <a:p>
            <a:r>
              <a:rPr lang="en-US" altLang="zh-TW" dirty="0" smtClean="0"/>
              <a:t>Voting can be used in choosing </a:t>
            </a:r>
            <a:r>
              <a:rPr lang="en-US" altLang="zh-TW" dirty="0" smtClean="0">
                <a:solidFill>
                  <a:srgbClr val="FF0000"/>
                </a:solidFill>
              </a:rPr>
              <a:t>a single winner </a:t>
            </a:r>
            <a:r>
              <a:rPr lang="en-US" altLang="zh-TW" dirty="0" smtClean="0"/>
              <a:t>or </a:t>
            </a:r>
            <a:r>
              <a:rPr lang="en-US" altLang="zh-TW" dirty="0" smtClean="0">
                <a:solidFill>
                  <a:srgbClr val="FF0000"/>
                </a:solidFill>
              </a:rPr>
              <a:t>producing a ranked list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7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23.6 The Median Individual Favorite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412776"/>
            <a:ext cx="61531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23.6 The Median Individual Favorite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In Figure 23.5, we get three preference:</a:t>
            </a:r>
          </a:p>
          <a:p>
            <a:pPr lvl="1"/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en-US" altLang="zh-TW" dirty="0"/>
              <a:t>W</a:t>
            </a:r>
            <a:r>
              <a:rPr lang="en-US" altLang="zh-TW" dirty="0" smtClean="0"/>
              <a:t>e </a:t>
            </a:r>
            <a:r>
              <a:rPr lang="en-US" altLang="zh-TW" dirty="0"/>
              <a:t>would identify X2 </a:t>
            </a:r>
            <a:r>
              <a:rPr lang="en-US" altLang="zh-TW" dirty="0" smtClean="0"/>
              <a:t>as the </a:t>
            </a:r>
            <a:r>
              <a:rPr lang="en-US" altLang="zh-TW" dirty="0"/>
              <a:t>median individual </a:t>
            </a:r>
            <a:r>
              <a:rPr lang="en-US" altLang="zh-TW" dirty="0" smtClean="0"/>
              <a:t>favorite.</a:t>
            </a:r>
          </a:p>
          <a:p>
            <a:r>
              <a:rPr lang="en-US" altLang="zh-TW" dirty="0"/>
              <a:t>Once we </a:t>
            </a:r>
            <a:r>
              <a:rPr lang="en-US" altLang="zh-TW" dirty="0" smtClean="0"/>
              <a:t>remove this </a:t>
            </a:r>
            <a:r>
              <a:rPr lang="en-US" altLang="zh-TW" dirty="0"/>
              <a:t>alternative, we have three single-peaked </a:t>
            </a:r>
            <a:r>
              <a:rPr lang="en-US" altLang="zh-TW" dirty="0" smtClean="0"/>
              <a:t>rankings.</a:t>
            </a:r>
          </a:p>
          <a:p>
            <a:r>
              <a:rPr lang="en-US" altLang="zh-TW" dirty="0"/>
              <a:t>Proceeding in this way, </a:t>
            </a:r>
            <a:r>
              <a:rPr lang="en-US" altLang="zh-TW" dirty="0" smtClean="0"/>
              <a:t>we end </a:t>
            </a:r>
            <a:r>
              <a:rPr lang="en-US" altLang="zh-TW" dirty="0"/>
              <a:t>up with the group </a:t>
            </a:r>
            <a:r>
              <a:rPr lang="en-US" altLang="zh-TW" dirty="0" smtClean="0"/>
              <a:t>ranking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09378"/>
              </p:ext>
            </p:extLst>
          </p:nvPr>
        </p:nvGraphicFramePr>
        <p:xfrm>
          <a:off x="1259632" y="2060848"/>
          <a:ext cx="3359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Equation" r:id="rId3" imgW="1701720" imgH="228600" progId="Equation.DSMT4">
                  <p:embed/>
                </p:oleObj>
              </mc:Choice>
              <mc:Fallback>
                <p:oleObj name="Equation" r:id="rId3" imgW="170172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060848"/>
                        <a:ext cx="33591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39276"/>
              </p:ext>
            </p:extLst>
          </p:nvPr>
        </p:nvGraphicFramePr>
        <p:xfrm>
          <a:off x="1226381" y="2443020"/>
          <a:ext cx="34845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5" imgW="1765080" imgH="228600" progId="Equation.DSMT4">
                  <p:embed/>
                </p:oleObj>
              </mc:Choice>
              <mc:Fallback>
                <p:oleObj name="Equation" r:id="rId5" imgW="17650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381" y="2443020"/>
                        <a:ext cx="34845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99952"/>
              </p:ext>
            </p:extLst>
          </p:nvPr>
        </p:nvGraphicFramePr>
        <p:xfrm>
          <a:off x="1265138" y="2852936"/>
          <a:ext cx="34591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7" imgW="1752480" imgH="228600" progId="Equation.DSMT4">
                  <p:embed/>
                </p:oleObj>
              </mc:Choice>
              <mc:Fallback>
                <p:oleObj name="Equation" r:id="rId7" imgW="175248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138" y="2852936"/>
                        <a:ext cx="34591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87012"/>
              </p:ext>
            </p:extLst>
          </p:nvPr>
        </p:nvGraphicFramePr>
        <p:xfrm>
          <a:off x="2123728" y="5301208"/>
          <a:ext cx="3082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Equation" r:id="rId9" imgW="1562040" imgH="228600" progId="Equation.DSMT4">
                  <p:embed/>
                </p:oleObj>
              </mc:Choice>
              <mc:Fallback>
                <p:oleObj name="Equation" r:id="rId9" imgW="156204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301208"/>
                        <a:ext cx="30829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5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23.7 </a:t>
            </a:r>
            <a:r>
              <a:rPr lang="en-US" altLang="zh-TW" dirty="0"/>
              <a:t>Voting as a Form of Information Aggregation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Thus far, voting is used to aggregate fundamentally and genuinely different opinions.</a:t>
            </a:r>
          </a:p>
          <a:p>
            <a:r>
              <a:rPr lang="en-US" altLang="zh-TW" dirty="0" smtClean="0"/>
              <a:t>But voting is also used by a group of people who have </a:t>
            </a:r>
            <a:r>
              <a:rPr lang="en-US" altLang="zh-TW" dirty="0" smtClean="0">
                <a:solidFill>
                  <a:srgbClr val="FF0000"/>
                </a:solidFill>
              </a:rPr>
              <a:t>a shared goal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This isn’t appropriate for the ranking of political candidates or work of art.</a:t>
            </a:r>
          </a:p>
          <a:p>
            <a:r>
              <a:rPr lang="en-US" altLang="zh-TW" dirty="0" smtClean="0"/>
              <a:t>However, it’s appropriate for decisions made by a </a:t>
            </a:r>
            <a:r>
              <a:rPr lang="en-US" altLang="zh-TW" dirty="0"/>
              <a:t>b</a:t>
            </a:r>
            <a:r>
              <a:rPr lang="en-US" altLang="zh-TW" dirty="0" smtClean="0"/>
              <a:t>oard of advisers to a company.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20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Voting as a Form of Information Aggregation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It’s reasonable to suppose that the individual rankings differ only because of </a:t>
            </a:r>
            <a:r>
              <a:rPr lang="en-US" altLang="zh-TW" dirty="0" smtClean="0">
                <a:solidFill>
                  <a:srgbClr val="FF0000"/>
                </a:solidFill>
              </a:rPr>
              <a:t>different information </a:t>
            </a:r>
            <a:r>
              <a:rPr lang="en-US" altLang="zh-TW" dirty="0" smtClean="0"/>
              <a:t>they have and </a:t>
            </a:r>
            <a:r>
              <a:rPr lang="en-US" altLang="zh-TW" dirty="0" smtClean="0">
                <a:solidFill>
                  <a:srgbClr val="FF0000"/>
                </a:solidFill>
              </a:rPr>
              <a:t>different evaluations of the information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We then discuss what happens in situations where one or both of these assumptions do not hold.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27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23.7 </a:t>
            </a:r>
            <a:r>
              <a:rPr lang="en-US" altLang="zh-TW" dirty="0"/>
              <a:t>Simultaneous, Sincere Voting: The Condorcet Jury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There ate two alternatives X and Y; one of these two is </a:t>
            </a:r>
            <a:r>
              <a:rPr lang="en-US" altLang="zh-TW" dirty="0" smtClean="0">
                <a:solidFill>
                  <a:srgbClr val="FF0000"/>
                </a:solidFill>
              </a:rPr>
              <a:t>genuinely</a:t>
            </a:r>
            <a:r>
              <a:rPr lang="en-US" altLang="zh-TW" dirty="0" smtClean="0"/>
              <a:t> the best choice.</a:t>
            </a:r>
          </a:p>
          <a:p>
            <a:r>
              <a:rPr lang="en-US" altLang="zh-TW" dirty="0"/>
              <a:t>E</a:t>
            </a:r>
            <a:r>
              <a:rPr lang="en-US" altLang="zh-TW" dirty="0" smtClean="0"/>
              <a:t>ach voter will vote for what she </a:t>
            </a:r>
            <a:r>
              <a:rPr lang="en-US" altLang="zh-TW" dirty="0" smtClean="0">
                <a:solidFill>
                  <a:srgbClr val="FF0000"/>
                </a:solidFill>
              </a:rPr>
              <a:t>believes to be this best choice</a:t>
            </a:r>
            <a:r>
              <a:rPr lang="en-US" altLang="zh-TW" dirty="0" smtClean="0"/>
              <a:t>, and they possess </a:t>
            </a:r>
            <a:r>
              <a:rPr lang="en-US" altLang="zh-TW" dirty="0" smtClean="0">
                <a:solidFill>
                  <a:srgbClr val="FF0000"/>
                </a:solidFill>
              </a:rPr>
              <a:t>different but uncertain information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Suppose first that there is a </a:t>
            </a:r>
            <a:r>
              <a:rPr lang="en-US" altLang="zh-TW" dirty="0" smtClean="0">
                <a:solidFill>
                  <a:srgbClr val="FF0000"/>
                </a:solidFill>
              </a:rPr>
              <a:t>prior probability </a:t>
            </a:r>
            <a:r>
              <a:rPr lang="en-US" altLang="zh-TW" dirty="0" smtClean="0"/>
              <a:t>of X (1/2) being the best choice, and voters receive an </a:t>
            </a:r>
            <a:r>
              <a:rPr lang="en-US" altLang="zh-TW" dirty="0" smtClean="0">
                <a:solidFill>
                  <a:srgbClr val="FF0000"/>
                </a:solidFill>
              </a:rPr>
              <a:t>independent, private signal </a:t>
            </a:r>
            <a:r>
              <a:rPr lang="en-US" altLang="zh-TW" dirty="0" smtClean="0"/>
              <a:t>about which of X or Y is the best.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25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For some value q&gt;1/2</a:t>
                </a:r>
                <a:r>
                  <a:rPr lang="en-US" altLang="zh-TW" dirty="0"/>
                  <a:t>, signals favoring the best choice occur at a rate of </a:t>
                </a:r>
                <a:r>
                  <a:rPr lang="en-US" altLang="zh-TW" dirty="0" smtClean="0"/>
                  <a:t>q.</a:t>
                </a:r>
              </a:p>
              <a:p>
                <a:pPr lvl="1"/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𝑜𝑏𝑠𝑒𝑟𝑣𝑒𝑑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𝑖𝑠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𝑏𝑒𝑠𝑡</m:t>
                    </m:r>
                    <m:r>
                      <a:rPr lang="en-US" altLang="zh-TW" b="0" i="1" smtClean="0">
                        <a:latin typeface="Cambria Math"/>
                      </a:rPr>
                      <m:t>]=</m:t>
                    </m:r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𝑜𝑏𝑠𝑒𝑟𝑣𝑒𝑑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𝑌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𝑏𝑒𝑠𝑡</m:t>
                    </m:r>
                    <m:r>
                      <a:rPr lang="en-US" altLang="zh-TW" i="1">
                        <a:latin typeface="Cambria Math"/>
                      </a:rPr>
                      <m:t>]=</m:t>
                    </m:r>
                    <m:r>
                      <a:rPr lang="en-US" altLang="zh-TW" i="1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All the votes are being made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simultaneously</a:t>
                </a:r>
                <a:r>
                  <a:rPr lang="en-US" altLang="zh-TW" dirty="0" smtClean="0"/>
                  <a:t>, and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sincerely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r>
                  <a:rPr lang="en-US" altLang="zh-TW" dirty="0" smtClean="0"/>
                  <a:t>When a voter observes a signal favoring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  <m:r>
                      <a:rPr lang="en-US" altLang="zh-TW" i="1">
                        <a:latin typeface="Cambria Math"/>
                      </a:rPr>
                      <m:t> −</m:t>
                    </m:r>
                    <m:r>
                      <a:rPr lang="en-US" altLang="zh-TW" i="1">
                        <a:latin typeface="Cambria Math"/>
                      </a:rPr>
                      <m:t>𝑠𝑖𝑔𝑛𝑎𝑙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𝑜𝑏𝑠𝑒𝑟𝑣𝑒𝑑</m:t>
                    </m:r>
                    <m:r>
                      <a:rPr lang="en-US" altLang="zh-TW" i="1">
                        <a:latin typeface="Cambria Math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She decides to vote in favor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if this probability is greater than 1/2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2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Evaluating voter’s decision by </a:t>
                </a:r>
                <a:r>
                  <a:rPr lang="en-US" altLang="zh-TW" dirty="0" err="1" smtClean="0"/>
                  <a:t>Bayes’s</a:t>
                </a:r>
                <a:r>
                  <a:rPr lang="en-US" altLang="zh-TW" dirty="0" smtClean="0"/>
                  <a:t> Rule</a:t>
                </a:r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𝑏𝑒𝑠𝑡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𝑜𝑏𝑠𝑒𝑟𝑣𝑒𝑑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𝑏𝑒𝑠𝑡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]∙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Cambria Math"/>
                          </a:rPr>
                          <m:t>Pr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⁡[</m:t>
                        </m:r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𝑜𝑏𝑠𝑒𝑟𝑣𝑒𝑑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𝑏𝑒𝑠𝑡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𝑜𝑏𝑠𝑒𝑟𝑣𝑒𝑑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By assumption:</a:t>
                </a:r>
                <a:endParaRPr lang="en-US" altLang="zh-TW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=1/2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𝑜𝑏𝑠𝑒𝑟𝑣𝑒𝑑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𝑋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𝑏𝑒𝑠𝑡</m:t>
                    </m:r>
                    <m:r>
                      <a:rPr lang="en-US" altLang="zh-TW" i="1">
                        <a:latin typeface="Cambria Math"/>
                      </a:rPr>
                      <m:t>]=</m:t>
                    </m:r>
                    <m:r>
                      <a:rPr lang="en-US" altLang="zh-TW" i="1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There are two ways for an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-signal to be observed: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is best, or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 smtClean="0"/>
                  <a:t> is best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𝑜𝑏𝑠𝑒𝑟𝑣𝑒𝑑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altLang="zh-TW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𝑜𝑏𝑠𝑒𝑟𝑣𝑒𝑑</m:t>
                            </m:r>
                          </m:e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b="0" i="0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𝑜𝑏𝑠𝑒𝑟𝑣𝑒𝑑</m:t>
                            </m:r>
                          </m: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𝑏𝑒𝑠𝑡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0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Putting all together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𝑏𝑒𝑠𝑡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𝑠𝑖𝑔𝑛𝑎𝑙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r>
                      <a:rPr lang="en-US" altLang="zh-TW" b="0" i="1" dirty="0" smtClean="0">
                        <a:latin typeface="Cambria Math"/>
                      </a:rPr>
                      <m:t>𝑖𝑠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r>
                      <a:rPr lang="en-US" altLang="zh-TW" b="0" i="1" dirty="0" smtClean="0">
                        <a:latin typeface="Cambria Math"/>
                      </a:rPr>
                      <m:t>𝑜𝑠𝑒𝑟𝑣𝑒𝑑</m:t>
                    </m:r>
                    <m:r>
                      <a:rPr lang="en-US" altLang="zh-TW" b="0" i="1" dirty="0" smtClean="0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/>
                              </a:rPr>
                              <m:t>(1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𝑞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r>
                      <a:rPr lang="en-US" altLang="zh-TW" b="0" i="1" dirty="0" smtClean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conclusion:</a:t>
                </a:r>
              </a:p>
              <a:p>
                <a:pPr lvl="1"/>
                <a:r>
                  <a:rPr lang="en-US" altLang="zh-TW" dirty="0" smtClean="0"/>
                  <a:t>The voter will favor the alternative that 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reinforced</a:t>
                </a:r>
                <a:r>
                  <a:rPr lang="en-US" altLang="zh-TW" dirty="0" smtClean="0"/>
                  <a:t> by the signal she receives.</a:t>
                </a:r>
              </a:p>
              <a:p>
                <a:pPr lvl="1"/>
                <a:r>
                  <a:rPr lang="en-US" altLang="zh-TW" dirty="0" smtClean="0"/>
                  <a:t>How much probability she should assign to this favored alternative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based on the signal</a:t>
                </a:r>
                <a:r>
                  <a:rPr lang="en-US" altLang="zh-TW" dirty="0" smtClean="0"/>
                  <a:t>.</a:t>
                </a:r>
              </a:p>
              <a:p>
                <a:pPr lvl="1"/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4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23.7 Simultaneous, Sincere Voting: The Condorcet Jury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The Condorcet Jury Theorem</a:t>
                </a:r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/>
                  <a:t>Suppose that X is the best alternative, and the number of voters </a:t>
                </a:r>
                <a:r>
                  <a:rPr lang="en-US" altLang="zh-TW" dirty="0" smtClean="0"/>
                  <a:t>increases.</a:t>
                </a:r>
              </a:p>
              <a:p>
                <a:pPr lvl="1"/>
                <a:r>
                  <a:rPr lang="en-US" altLang="zh-TW" dirty="0" smtClean="0"/>
                  <a:t>The fraction of voters choosing X will converge almost to the probability of receiving 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-signal.</a:t>
                </a:r>
              </a:p>
              <a:p>
                <a:pPr lvl="1"/>
                <a:r>
                  <a:rPr lang="en-US" altLang="zh-TW" dirty="0" smtClean="0"/>
                  <a:t>This </a:t>
                </a:r>
                <a:r>
                  <a:rPr lang="en-US" altLang="zh-TW" dirty="0"/>
                  <a:t>means that the </a:t>
                </a:r>
                <a:r>
                  <a:rPr lang="en-US" altLang="zh-TW" dirty="0" smtClean="0"/>
                  <a:t>probability </a:t>
                </a:r>
                <a:r>
                  <a:rPr lang="en-US" altLang="zh-TW" dirty="0"/>
                  <a:t>of the majority reaching a correct decision converges to 1 as </a:t>
                </a:r>
                <a:r>
                  <a:rPr lang="en-US" altLang="zh-TW" dirty="0" smtClean="0"/>
                  <a:t>the number </a:t>
                </a:r>
                <a:r>
                  <a:rPr lang="en-US" altLang="zh-TW" dirty="0"/>
                  <a:t>of voters </a:t>
                </a:r>
                <a:r>
                  <a:rPr lang="en-US" altLang="zh-TW" dirty="0" smtClean="0"/>
                  <a:t>grows.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23.8 </a:t>
            </a:r>
            <a:r>
              <a:rPr lang="en-US" altLang="zh-TW" dirty="0"/>
              <a:t>Insincere Voting for Information Aggregation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One of the assumption behind the Condorcet Jury Theorem is that </a:t>
            </a:r>
            <a:r>
              <a:rPr lang="en-US" altLang="zh-TW" dirty="0" smtClean="0">
                <a:solidFill>
                  <a:srgbClr val="FF0000"/>
                </a:solidFill>
              </a:rPr>
              <a:t>all individuals are voting sincerely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In fact, however, an individual should actually choose to vote insincerely, </a:t>
            </a:r>
            <a:r>
              <a:rPr lang="en-US" altLang="zh-TW" dirty="0" smtClean="0">
                <a:solidFill>
                  <a:srgbClr val="FF0000"/>
                </a:solidFill>
              </a:rPr>
              <a:t>even though her goal is to maximize the probability that the group as a whole selects the best alternative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34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23.1 Voting for Group Decision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Voting is often used in situations where the voters disagree because of </a:t>
            </a:r>
            <a:r>
              <a:rPr lang="en-US" altLang="zh-TW" dirty="0" smtClean="0">
                <a:solidFill>
                  <a:srgbClr val="FF0000"/>
                </a:solidFill>
              </a:rPr>
              <a:t>genuine divergence </a:t>
            </a:r>
            <a:r>
              <a:rPr lang="en-US" altLang="zh-TW" dirty="0" smtClean="0"/>
              <a:t>in their subjective evaluations. (ex: ranking the greatest movies)</a:t>
            </a:r>
          </a:p>
          <a:p>
            <a:pPr lvl="1"/>
            <a:r>
              <a:rPr lang="en-US" altLang="zh-TW" dirty="0" smtClean="0"/>
              <a:t>Because of differing </a:t>
            </a:r>
            <a:r>
              <a:rPr lang="en-US" altLang="zh-TW" dirty="0" smtClean="0">
                <a:solidFill>
                  <a:srgbClr val="FF0000"/>
                </a:solidFill>
              </a:rPr>
              <a:t>aesthetic evaluations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difficulty is </a:t>
            </a:r>
            <a:r>
              <a:rPr lang="en-US" altLang="zh-TW" dirty="0" smtClean="0">
                <a:solidFill>
                  <a:srgbClr val="FF0000"/>
                </a:solidFill>
              </a:rPr>
              <a:t>a lack of information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Recently voting have been adopted in a number of </a:t>
            </a:r>
            <a:r>
              <a:rPr lang="en-US" altLang="zh-TW" dirty="0" smtClean="0">
                <a:solidFill>
                  <a:srgbClr val="FF0000"/>
                </a:solidFill>
              </a:rPr>
              <a:t>on-line applications</a:t>
            </a:r>
            <a:r>
              <a:rPr lang="en-US" altLang="zh-TW" dirty="0" smtClean="0"/>
              <a:t>. (ex: product ranking, recommendation systems…)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68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23.8 </a:t>
            </a:r>
            <a:r>
              <a:rPr lang="en-US" altLang="zh-TW" dirty="0"/>
              <a:t>An Experiment that Encourages Insincere Voting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There are 10 marbles in the urn.</a:t>
            </a:r>
          </a:p>
          <a:p>
            <a:pPr lvl="1"/>
            <a:r>
              <a:rPr lang="en-US" altLang="zh-TW" dirty="0" smtClean="0"/>
              <a:t>There is 50% chance the urn contain ten white marbles (“pure”), and a 50% chance it contain nine green marbles and one white marble (“mixed”).</a:t>
            </a:r>
          </a:p>
          <a:p>
            <a:r>
              <a:rPr lang="en-US" altLang="zh-TW" dirty="0" smtClean="0"/>
              <a:t>Asking three people to guess according to the following protocol:</a:t>
            </a:r>
          </a:p>
          <a:p>
            <a:pPr lvl="1"/>
            <a:r>
              <a:rPr lang="en-US" altLang="zh-TW" dirty="0" smtClean="0"/>
              <a:t>Each one is allowed to draw one marble (without showing to the other), and then replace it.</a:t>
            </a:r>
          </a:p>
          <a:p>
            <a:pPr lvl="1"/>
            <a:r>
              <a:rPr lang="en-US" altLang="zh-TW" dirty="0" smtClean="0"/>
              <a:t>The three are asked to vote without communication.</a:t>
            </a:r>
          </a:p>
          <a:p>
            <a:pPr lvl="1"/>
            <a:r>
              <a:rPr lang="en-US" altLang="zh-TW" dirty="0" smtClean="0"/>
              <a:t>If a majority of votes are for the correct type, they win.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7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23.8 </a:t>
            </a:r>
            <a:r>
              <a:rPr lang="en-US" altLang="zh-TW" dirty="0"/>
              <a:t>Conditional Probabilities and Decisions about Voting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You vote sincerely:</a:t>
            </a:r>
          </a:p>
          <a:p>
            <a:pPr lvl="1"/>
            <a:r>
              <a:rPr lang="en-US" altLang="zh-TW" dirty="0"/>
              <a:t>W</a:t>
            </a:r>
            <a:r>
              <a:rPr lang="en-US" altLang="zh-TW" dirty="0" smtClean="0"/>
              <a:t>hen you draw a white marble, you will guess pure by Bayes’ Rule.</a:t>
            </a:r>
          </a:p>
          <a:p>
            <a:pPr lvl="1"/>
            <a:r>
              <a:rPr lang="en-US" altLang="zh-TW" dirty="0" smtClean="0"/>
              <a:t>If you draw a green marble, then you will guess the urn is mixed.</a:t>
            </a:r>
          </a:p>
          <a:p>
            <a:r>
              <a:rPr lang="en-US" altLang="zh-TW" dirty="0" smtClean="0"/>
              <a:t>“</a:t>
            </a:r>
            <a:r>
              <a:rPr lang="en-US" altLang="zh-TW" dirty="0" smtClean="0">
                <a:solidFill>
                  <a:srgbClr val="FF0000"/>
                </a:solidFill>
              </a:rPr>
              <a:t>In </a:t>
            </a:r>
            <a:r>
              <a:rPr lang="en-US" altLang="zh-TW" dirty="0">
                <a:solidFill>
                  <a:srgbClr val="FF0000"/>
                </a:solidFill>
              </a:rPr>
              <a:t>what situations does my vote actually a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dirty="0" smtClean="0">
                <a:solidFill>
                  <a:srgbClr val="FF0000"/>
                </a:solidFill>
              </a:rPr>
              <a:t>ffect </a:t>
            </a:r>
            <a:r>
              <a:rPr lang="en-US" altLang="zh-TW" dirty="0">
                <a:solidFill>
                  <a:srgbClr val="FF0000"/>
                </a:solidFill>
              </a:rPr>
              <a:t>the outcome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en-US" altLang="zh-TW" dirty="0" smtClean="0"/>
              <a:t>“</a:t>
            </a:r>
          </a:p>
          <a:p>
            <a:pPr lvl="1"/>
            <a:r>
              <a:rPr lang="en-US" altLang="zh-TW" dirty="0" smtClean="0"/>
              <a:t>Whenever </a:t>
            </a:r>
            <a:r>
              <a:rPr lang="en-US" altLang="zh-TW" dirty="0"/>
              <a:t>your vote actually matters to the outcome, the urn is </a:t>
            </a:r>
            <a:r>
              <a:rPr lang="en-US" altLang="zh-TW" dirty="0" smtClean="0"/>
              <a:t>mixed. (manipulating the group choice)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8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23.8 Interpretations </a:t>
            </a:r>
            <a:r>
              <a:rPr lang="en-US" altLang="zh-TW" dirty="0"/>
              <a:t>of the Voting 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 </a:t>
            </a:r>
            <a:r>
              <a:rPr lang="en-US" altLang="zh-TW" dirty="0"/>
              <a:t>becomes natural to think of voting with a shared objective in terms of </a:t>
            </a:r>
            <a:r>
              <a:rPr lang="en-US" altLang="zh-TW" dirty="0">
                <a:solidFill>
                  <a:srgbClr val="FF0000"/>
                </a:solidFill>
              </a:rPr>
              <a:t>game </a:t>
            </a:r>
            <a:r>
              <a:rPr lang="en-US" altLang="zh-TW" dirty="0" smtClean="0">
                <a:solidFill>
                  <a:srgbClr val="FF0000"/>
                </a:solidFill>
              </a:rPr>
              <a:t>theory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Points worth reflecting on from this discussion:</a:t>
            </a:r>
          </a:p>
          <a:p>
            <a:pPr lvl="1"/>
            <a:r>
              <a:rPr lang="en-US" altLang="zh-TW" dirty="0" smtClean="0"/>
              <a:t>This phenomenon of insincere voting </a:t>
            </a:r>
            <a:r>
              <a:rPr lang="en-US" altLang="zh-TW" dirty="0"/>
              <a:t>has </a:t>
            </a:r>
            <a:r>
              <a:rPr lang="en-US" altLang="zh-TW" dirty="0" smtClean="0"/>
              <a:t>the advantage </a:t>
            </a:r>
            <a:r>
              <a:rPr lang="en-US" altLang="zh-TW" dirty="0"/>
              <a:t>of clearly exposing what's going </a:t>
            </a:r>
            <a:r>
              <a:rPr lang="en-US" altLang="zh-TW" dirty="0" smtClean="0"/>
              <a:t>on.</a:t>
            </a:r>
          </a:p>
          <a:p>
            <a:pPr lvl="1"/>
            <a:r>
              <a:rPr lang="en-US" altLang="zh-TW" dirty="0" smtClean="0"/>
              <a:t>You </a:t>
            </a:r>
            <a:r>
              <a:rPr lang="en-US" altLang="zh-TW" dirty="0"/>
              <a:t>evaluate the consequences of your actions only in the cases </a:t>
            </a:r>
            <a:r>
              <a:rPr lang="en-US" altLang="zh-TW" dirty="0" smtClean="0"/>
              <a:t>where they </a:t>
            </a:r>
            <a:r>
              <a:rPr lang="en-US" altLang="zh-TW" dirty="0"/>
              <a:t>actually </a:t>
            </a:r>
            <a:r>
              <a:rPr lang="en-US" altLang="zh-TW" dirty="0" smtClean="0"/>
              <a:t>affect </a:t>
            </a:r>
            <a:r>
              <a:rPr lang="en-US" altLang="zh-TW" dirty="0"/>
              <a:t>the outcome.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2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23.9 Jury Decisions and the Unanimity Rule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Jury decisions in criminal trials were important initial example to motivate this discussion:</a:t>
            </a:r>
          </a:p>
          <a:p>
            <a:pPr lvl="1"/>
            <a:r>
              <a:rPr lang="en-US" altLang="zh-TW" dirty="0" smtClean="0"/>
              <a:t>A group of the jurors agree in principle that there is a “best ” decision for the group.</a:t>
            </a:r>
          </a:p>
          <a:p>
            <a:pPr lvl="1"/>
            <a:r>
              <a:rPr lang="en-US" altLang="zh-TW" dirty="0" smtClean="0"/>
              <a:t>The defendant should be convicted if guilty and acquitted </a:t>
            </a:r>
            <a:r>
              <a:rPr lang="en-US" altLang="zh-TW" smtClean="0"/>
              <a:t>if </a:t>
            </a:r>
            <a:r>
              <a:rPr lang="en-US" altLang="zh-TW" smtClean="0"/>
              <a:t>innocent.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Can insincere voting arise in this case, and if so, what are its consequence?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23.9 </a:t>
            </a:r>
            <a:r>
              <a:rPr lang="en-US" altLang="zh-TW" dirty="0"/>
              <a:t>Verdicts, Unanimity, and Private Signals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The features of the criminal-justice system are designed to help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avoid convicting innocent defendants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It generally requires a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unanimous vote </a:t>
                </a:r>
                <a:r>
                  <a:rPr lang="en-US" altLang="zh-TW" dirty="0" smtClean="0"/>
                  <a:t>to convict a defendant.</a:t>
                </a:r>
              </a:p>
              <a:p>
                <a:pPr lvl="1"/>
                <a:r>
                  <a:rPr lang="en-US" altLang="zh-TW" dirty="0" smtClean="0"/>
                  <a:t>There are k jurors, and two options acquittal and conviction.</a:t>
                </a:r>
              </a:p>
              <a:p>
                <a:r>
                  <a:rPr lang="en-US" altLang="zh-TW" dirty="0" smtClean="0"/>
                  <a:t>The criterion for evaluating the two alternatives. </a:t>
                </a:r>
              </a:p>
              <a:p>
                <a:pPr lvl="1"/>
                <a:r>
                  <a:rPr lang="en-US" altLang="zh-TW" dirty="0" smtClean="0"/>
                  <a:t>The defendant should be convicted if he is guilty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beyond a reasonable doubt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𝑎𝑙𝑙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𝑎𝑣𝑎𝑖𝑙𝑎𝑏𝑙𝑒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𝑖𝑛𝑓𝑜𝑟𝑎𝑚𝑡𝑖𝑜𝑛</m:t>
                    </m:r>
                    <m:r>
                      <a:rPr lang="en-US" altLang="zh-TW" b="0" i="1" smtClean="0">
                        <a:latin typeface="Cambria Math"/>
                      </a:rPr>
                      <m:t>]&gt;</m:t>
                    </m:r>
                    <m:r>
                      <a:rPr lang="en-US" altLang="zh-TW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9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23.9 Verdicts, Unanimity, and Private Signals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Each juror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receives an independent private signal </a:t>
                </a:r>
                <a:r>
                  <a:rPr lang="en-US" altLang="zh-TW" dirty="0" smtClean="0"/>
                  <a:t>suggesting guilt (a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-signal) or innocence (an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TW" dirty="0" smtClean="0"/>
                  <a:t>-signal).</a:t>
                </a:r>
              </a:p>
              <a:p>
                <a:r>
                  <a:rPr lang="en-US" altLang="zh-TW" dirty="0" smtClean="0"/>
                  <a:t>Signals favoring the truth are abundant than the wrong.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Pr</m:t>
                    </m:r>
                    <m:r>
                      <a:rPr lang="en-US" altLang="zh-TW" b="0" i="1" smtClean="0">
                        <a:latin typeface="Cambria Math"/>
                      </a:rPr>
                      <m:t>⁡[</m:t>
                    </m:r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/>
                      </a:rPr>
                      <m:t>s</m:t>
                    </m:r>
                    <m:r>
                      <a:rPr lang="en-US" altLang="zh-TW" b="0" i="1" dirty="0" smtClean="0">
                        <a:latin typeface="Cambria Math"/>
                      </a:rPr>
                      <m:t>𝑖𝑔𝑛𝑎𝑙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𝑑𝑒𝑓𝑒𝑛𝑑𝑎𝑛𝑡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𝑖𝑠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𝑔𝑢𝑖𝑙𝑡𝑦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r>
                      <a:rPr lang="en-US" altLang="zh-TW" b="0" i="1" dirty="0" smtClean="0">
                        <a:latin typeface="Cambria Math"/>
                      </a:rPr>
                      <m:t>𝑞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Pr</m:t>
                    </m:r>
                    <m:r>
                      <a:rPr lang="en-US" altLang="zh-TW" i="1">
                        <a:latin typeface="Cambria Math"/>
                      </a:rPr>
                      <m:t>⁡[</m:t>
                    </m:r>
                    <m:r>
                      <a:rPr lang="en-US" altLang="zh-TW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TW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>
                        <a:latin typeface="Cambria Math"/>
                      </a:rPr>
                      <m:t>s</m:t>
                    </m:r>
                    <m:r>
                      <a:rPr lang="en-US" altLang="zh-TW" i="1" dirty="0">
                        <a:latin typeface="Cambria Math"/>
                      </a:rPr>
                      <m:t>𝑖𝑔𝑛𝑎𝑙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𝑑𝑒𝑓𝑒𝑛𝑑𝑎𝑛𝑡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𝑖𝑠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𝑖𝑛𝑛𝑜𝑐𝑒𝑛𝑡</m:t>
                        </m:r>
                      </m:e>
                    </m:d>
                    <m:r>
                      <a:rPr lang="en-US" altLang="zh-TW" i="1" dirty="0">
                        <a:latin typeface="Cambria Math"/>
                      </a:rPr>
                      <m:t>=</m:t>
                    </m:r>
                    <m:r>
                      <a:rPr lang="en-US" altLang="zh-TW" i="1" dirty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 juror is interested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𝑠𝑖𝑔𝑛𝑎𝑙</m:t>
                    </m:r>
                    <m:r>
                      <a:rPr lang="en-US" altLang="zh-TW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dirty="0" smtClean="0"/>
                  <a:t> that is 1/2.</a:t>
                </a:r>
                <a:endParaRPr lang="en-US" altLang="zh-TW" dirty="0"/>
              </a:p>
              <a:p>
                <a:pPr lvl="1"/>
                <a:endParaRPr lang="en-US" altLang="zh-TW" b="0" dirty="0" smtClean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111" b="-20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23.9 Verdicts, Unanimity, and Private </a:t>
            </a:r>
            <a:r>
              <a:rPr lang="en-US" altLang="zh-TW" dirty="0" smtClean="0"/>
              <a:t>Signals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According to Bayes’ Rule: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Pr</m:t>
                    </m:r>
                    <m:r>
                      <a:rPr lang="en-US" altLang="zh-TW" i="1">
                        <a:latin typeface="Cambria Math"/>
                      </a:rPr>
                      <m:t>⁡[</m:t>
                    </m:r>
                    <m:r>
                      <a:rPr lang="en-US" altLang="zh-TW" i="1" dirty="0">
                        <a:latin typeface="Cambria Math"/>
                      </a:rPr>
                      <m:t>𝑑𝑒𝑓𝑒𝑛𝑑𝑎𝑛𝑡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𝑖𝑠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𝑔𝑢𝑖𝑙𝑡𝑦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/>
                          </a:rPr>
                          <m:t>s</m:t>
                        </m:r>
                        <m:r>
                          <a:rPr lang="en-US" altLang="zh-TW" i="1" dirty="0">
                            <a:latin typeface="Cambria Math"/>
                          </a:rPr>
                          <m:t>𝑖𝑔𝑛𝑎𝑙</m:t>
                        </m:r>
                      </m:e>
                    </m:d>
                    <m:r>
                      <a:rPr lang="en-US" altLang="zh-TW" i="1" dirty="0">
                        <a:latin typeface="Cambria Math"/>
                      </a:rPr>
                      <m:t>=</m:t>
                    </m:r>
                    <m:r>
                      <a:rPr lang="en-US" altLang="zh-TW" i="1" dirty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Pr</m:t>
                    </m:r>
                    <m:r>
                      <a:rPr lang="en-US" altLang="zh-TW" i="1">
                        <a:latin typeface="Cambria Math"/>
                      </a:rPr>
                      <m:t>⁡[</m:t>
                    </m:r>
                    <m:r>
                      <a:rPr lang="en-US" altLang="zh-TW" i="1" dirty="0">
                        <a:latin typeface="Cambria Math"/>
                      </a:rPr>
                      <m:t>𝑑𝑒𝑓𝑒𝑛𝑑𝑎𝑛𝑡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𝑖𝑠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𝑖𝑛𝑛𝑜𝑐𝑒𝑛𝑡</m:t>
                    </m:r>
                    <m:r>
                      <a:rPr lang="en-US" altLang="zh-TW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/>
                          </a:rPr>
                          <m:t>s</m:t>
                        </m:r>
                        <m:r>
                          <a:rPr lang="en-US" altLang="zh-TW" i="1" dirty="0">
                            <a:latin typeface="Cambria Math"/>
                          </a:rPr>
                          <m:t>𝑖𝑔𝑛𝑎𝑙</m:t>
                        </m:r>
                      </m:e>
                    </m:d>
                    <m:r>
                      <a:rPr lang="en-US" altLang="zh-TW" i="1" dirty="0">
                        <a:latin typeface="Cambria Math"/>
                      </a:rPr>
                      <m:t>=</m:t>
                    </m:r>
                    <m:r>
                      <a:rPr lang="en-US" altLang="zh-TW" i="1" dirty="0">
                        <a:latin typeface="Cambria Math"/>
                      </a:rPr>
                      <m:t>𝑞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Is it reasonable to assume jurors receive independent, private signals?</a:t>
                </a:r>
              </a:p>
              <a:p>
                <a:pPr lvl="1"/>
                <a:r>
                  <a:rPr lang="en-US" altLang="zh-TW" dirty="0" smtClean="0"/>
                  <a:t>Thinking of the private signals as representing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private interpretations of information </a:t>
                </a:r>
                <a:r>
                  <a:rPr lang="en-US" altLang="zh-TW" dirty="0" smtClean="0"/>
                  <a:t>presented.</a:t>
                </a:r>
              </a:p>
              <a:p>
                <a:r>
                  <a:rPr lang="en-US" altLang="zh-TW" dirty="0" smtClean="0"/>
                  <a:t>A rational juror is thus guided by her own signal, but she would also be influenced by others.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23.9 </a:t>
            </a:r>
            <a:r>
              <a:rPr lang="en-US" altLang="zh-TW" dirty="0"/>
              <a:t>Modeling a Juror's Decision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Suppose that you received 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TW" dirty="0" smtClean="0"/>
                  <a:t>-signal, you will vote innocent.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𝑎𝑙𝑙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𝑎𝑣𝑎𝑖𝑙𝑎𝑏𝑙𝑒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𝑖𝑛𝑓𝑜𝑟𝑎𝑚𝑡𝑖𝑜𝑛</m:t>
                    </m:r>
                    <m:r>
                      <a:rPr lang="en-US" altLang="zh-TW" i="1">
                        <a:latin typeface="Cambria Math"/>
                      </a:rPr>
                      <m:t>]&gt;</m:t>
                    </m:r>
                    <m:r>
                      <a:rPr lang="en-US" altLang="zh-TW" i="1">
                        <a:latin typeface="Cambria Math"/>
                      </a:rPr>
                      <m:t>𝑧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 smtClean="0"/>
                  <a:t>The unobserved signals of everyone else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could push the conditional probability of guilt above</a:t>
                </a:r>
                <a:r>
                  <a:rPr lang="en-US" altLang="zh-TW" dirty="0" smtClean="0"/>
                  <a:t> z.</a:t>
                </a:r>
              </a:p>
              <a:p>
                <a:r>
                  <a:rPr lang="en-US" altLang="zh-TW" dirty="0" smtClean="0"/>
                  <a:t>“In what situations </a:t>
                </a:r>
                <a:r>
                  <a:rPr lang="en-US" altLang="zh-TW" dirty="0"/>
                  <a:t>does my vote actually </a:t>
                </a:r>
                <a:r>
                  <a:rPr lang="en-US" altLang="zh-TW" dirty="0" smtClean="0"/>
                  <a:t>affect </a:t>
                </a:r>
                <a:r>
                  <a:rPr lang="en-US" altLang="zh-TW" dirty="0"/>
                  <a:t>the outcome</a:t>
                </a:r>
                <a:r>
                  <a:rPr lang="en-US" altLang="zh-TW" dirty="0" smtClean="0"/>
                  <a:t>?“</a:t>
                </a:r>
              </a:p>
              <a:p>
                <a:pPr lvl="1"/>
                <a:r>
                  <a:rPr lang="en-US" altLang="zh-TW" dirty="0"/>
                  <a:t>Given the unanimity rule, your </a:t>
                </a:r>
                <a:r>
                  <a:rPr lang="en-US" altLang="zh-TW" dirty="0" smtClean="0"/>
                  <a:t>vote only affects </a:t>
                </a:r>
                <a:r>
                  <a:rPr lang="en-US" altLang="zh-TW" dirty="0"/>
                  <a:t>the outcome when every juror but you is voting to convict.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7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23.9 Modeling a Juror's Decision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It consist of k-1 G-signals and your one I-signal.</a:t>
                </a:r>
              </a:p>
              <a:p>
                <a:r>
                  <a:rPr lang="en-US" altLang="zh-TW" dirty="0" smtClean="0"/>
                  <a:t>The probability the defendant is guilty: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𝑦𝑜𝑢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h𝑎𝑣𝑒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𝑡h𝑒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𝑜𝑛𝑙𝑦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𝐼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𝑠𝑖𝑔𝑛𝑎𝑙</m:t>
                    </m:r>
                    <m:r>
                      <a:rPr lang="en-US" altLang="zh-TW" i="1">
                        <a:latin typeface="Cambria Math"/>
                      </a:rPr>
                      <m:t>]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𝑑𝑒𝑓𝑒𝑛𝑑𝑎𝑛𝑡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𝑔𝑢𝑖𝑙𝑡𝑦</m:t>
                                </m:r>
                              </m:e>
                            </m:d>
                          </m:e>
                        </m:func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en-US" altLang="zh-TW" i="1" dirty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𝑦𝑜𝑢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h𝑎𝑣𝑒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𝑡h𝑒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𝑜𝑛𝑙𝑦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𝑠𝑖𝑔𝑛𝑎𝑙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𝑑𝑒𝑓𝑒𝑛𝑑𝑎𝑛𝑡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𝑔𝑢𝑖𝑙𝑖𝑡𝑦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dirty="0">
                            <a:latin typeface="Cambria Math"/>
                          </a:rPr>
                          <m:t>Pr</m:t>
                        </m:r>
                        <m:r>
                          <a:rPr lang="en-US" altLang="zh-TW" i="1" dirty="0">
                            <a:latin typeface="Cambria Math"/>
                          </a:rPr>
                          <m:t>⁡[</m:t>
                        </m:r>
                        <m:r>
                          <a:rPr lang="en-US" altLang="zh-TW" i="1" dirty="0">
                            <a:latin typeface="Cambria Math"/>
                          </a:rPr>
                          <m:t>𝑦𝑜𝑢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h𝑎𝑣𝑒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𝑡h𝑒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𝑜𝑛𝑙𝑦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𝐼</m:t>
                        </m:r>
                        <m:r>
                          <a:rPr lang="en-US" altLang="zh-TW" i="1" dirty="0">
                            <a:latin typeface="Cambria Math"/>
                          </a:rPr>
                          <m:t>−</m:t>
                        </m:r>
                        <m:r>
                          <a:rPr lang="en-US" altLang="zh-TW" i="1" dirty="0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i="1" dirty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Assumption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𝑑𝑒𝑓𝑒𝑛𝑑𝑒𝑛𝑡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𝑔𝑢𝑖𝑙𝑡𝑦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We have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𝑦𝑜𝑢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h𝑎𝑣𝑒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𝑡h𝑒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𝑜𝑛𝑙𝑦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𝑠𝑖𝑔𝑛𝑎𝑙</m:t>
                        </m:r>
                        <m:r>
                          <a:rPr lang="en-US" altLang="zh-TW" i="1">
                            <a:latin typeface="Cambria Math"/>
                          </a:rPr>
                          <m:t> | </m:t>
                        </m:r>
                        <m:r>
                          <a:rPr lang="en-US" altLang="zh-TW" i="1">
                            <a:latin typeface="Cambria Math"/>
                          </a:rPr>
                          <m:t>𝑑𝑒𝑓𝑒𝑛𝑑𝑒𝑛𝑡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𝑖𝑠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𝑔𝑢𝑖𝑙𝑡𝑦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457200" lvl="1" indent="0">
                  <a:buNone/>
                </a:pPr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The k-1 jurors het a G-signal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, and you get an I-signal (1-q)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23.9 Modeling a Juror's Decision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In Bayes’ Rule calculations: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𝑦𝑜𝑢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h𝑎𝑣𝑒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𝑡h𝑒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𝑜𝑛𝑙𝑦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𝑠𝑖𝑔𝑛𝑎𝑙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𝑔𝑢𝑖𝑙𝑡𝑦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𝑦𝑜𝑢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h𝑎𝑣𝑒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𝑡h𝑒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𝑜𝑛𝑙𝑦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𝑠𝑖𝑔𝑛𝑎𝑙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𝑑𝑒𝑓𝑒𝑛𝑑𝑎𝑛𝑡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𝑔𝑢𝑖𝑙𝑡𝑦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]+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Pr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⁡[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𝑝𝑟𝑒𝑓𝑒𝑛𝑑𝑎𝑛𝑡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𝑖𝑛𝑛𝑜𝑐𝑒𝑛𝑡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]∙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Pr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⁡[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𝑦𝑜𝑢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h𝑎𝑣𝑒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𝑡h𝑒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𝑜𝑛𝑙𝑦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𝑠𝑖𝑔𝑛𝑎𝑙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|"/>
                        <m:endChr m:val="]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𝑑𝑒𝑓𝑒𝑛𝑑𝑎𝑛𝑡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𝑖𝑛𝑛𝑜𝑐𝑒𝑛𝑡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(1−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 |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𝑦𝑜𝑢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h𝑎𝑣𝑒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𝑡h𝑒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𝑜𝑛𝑙𝑦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(1−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(1−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3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1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23.2 Individual Preference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goal of a voting system can be describe as follows.</a:t>
            </a:r>
          </a:p>
          <a:p>
            <a:pPr lvl="1"/>
            <a:r>
              <a:rPr lang="en-US" altLang="zh-TW" dirty="0" smtClean="0"/>
              <a:t>A group of people is evaluating </a:t>
            </a:r>
            <a:r>
              <a:rPr lang="en-US" altLang="zh-TW" dirty="0" smtClean="0">
                <a:solidFill>
                  <a:srgbClr val="FF0000"/>
                </a:solidFill>
              </a:rPr>
              <a:t>a finite set of possible alternatives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people wish to produce a single </a:t>
            </a:r>
            <a:r>
              <a:rPr lang="en-US" altLang="zh-TW" dirty="0" smtClean="0">
                <a:solidFill>
                  <a:srgbClr val="FF0000"/>
                </a:solidFill>
              </a:rPr>
              <a:t>group ranking 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that </a:t>
            </a:r>
            <a:r>
              <a:rPr lang="en-US" altLang="zh-TW" dirty="0" smtClean="0">
                <a:solidFill>
                  <a:srgbClr val="FF0000"/>
                </a:solidFill>
              </a:rPr>
              <a:t>reflect the collective opinion </a:t>
            </a:r>
            <a:r>
              <a:rPr lang="en-US" altLang="zh-TW" dirty="0" smtClean="0"/>
              <a:t>from best to worst.</a:t>
            </a:r>
          </a:p>
          <a:p>
            <a:r>
              <a:rPr lang="en-US" altLang="zh-TW" dirty="0" smtClean="0"/>
              <a:t>To begin with, if individual    prefers alternative      to alternative    , then we write           . 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491396"/>
              </p:ext>
            </p:extLst>
          </p:nvPr>
        </p:nvGraphicFramePr>
        <p:xfrm>
          <a:off x="5292080" y="4653136"/>
          <a:ext cx="216024" cy="470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3" imgW="88560" imgH="164880" progId="Equation.DSMT4">
                  <p:embed/>
                </p:oleObj>
              </mc:Choice>
              <mc:Fallback>
                <p:oleObj name="Equation" r:id="rId3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4653136"/>
                        <a:ext cx="216024" cy="470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06762"/>
              </p:ext>
            </p:extLst>
          </p:nvPr>
        </p:nvGraphicFramePr>
        <p:xfrm>
          <a:off x="2771800" y="5085184"/>
          <a:ext cx="37032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5085184"/>
                        <a:ext cx="370327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33958"/>
              </p:ext>
            </p:extLst>
          </p:nvPr>
        </p:nvGraphicFramePr>
        <p:xfrm>
          <a:off x="5508104" y="5085184"/>
          <a:ext cx="2905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085184"/>
                        <a:ext cx="29051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91819"/>
              </p:ext>
            </p:extLst>
          </p:nvPr>
        </p:nvGraphicFramePr>
        <p:xfrm>
          <a:off x="1835696" y="5517232"/>
          <a:ext cx="93724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517232"/>
                        <a:ext cx="937248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5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23.9 Modeling a Juror's Decision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Since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𝑞</m:t>
                    </m:r>
                    <m:r>
                      <a:rPr lang="en-US" altLang="zh-TW" i="1" dirty="0" smtClean="0">
                        <a:latin typeface="Cambria Math"/>
                      </a:rPr>
                      <m:t>&gt;1/2</m:t>
                    </m:r>
                  </m:oMath>
                </a14:m>
                <a:r>
                  <a:rPr lang="en-US" altLang="zh-TW" dirty="0" smtClean="0"/>
                  <a:t>, the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(1−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𝑞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represents an arbitrarily small portion as the jury size k goes infinity.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|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𝑦𝑜𝑢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h𝑎𝑣𝑒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𝑡h𝑒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𝑜𝑛𝑙𝑦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</m:e>
                        </m:d>
                      </m:e>
                    </m:fun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converges to 1.</a:t>
                </a:r>
              </a:p>
              <a:p>
                <a:pPr lvl="1"/>
                <a:r>
                  <a:rPr lang="en-US" altLang="zh-TW" dirty="0" smtClean="0"/>
                  <a:t>If the jury size k is large enough, it follows 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𝑑𝑒𝑓𝑒𝑛𝑑𝑎𝑛𝑡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𝑔𝑢𝑖𝑙𝑡𝑦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|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𝑦𝑜𝑢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h𝑎𝑣𝑒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𝑡h𝑒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𝑜𝑛𝑙𝑦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𝑠𝑖𝑔𝑛𝑎𝑙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r>
                      <a:rPr lang="en-US" altLang="zh-TW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Conclusion: </a:t>
                </a:r>
              </a:p>
              <a:p>
                <a:pPr lvl="1"/>
                <a:r>
                  <a:rPr lang="en-US" altLang="zh-TW" dirty="0" smtClean="0"/>
                  <a:t>If </a:t>
                </a:r>
                <a:r>
                  <a:rPr lang="en-US" altLang="zh-TW" dirty="0"/>
                  <a:t>you believe </a:t>
                </a:r>
                <a:r>
                  <a:rPr lang="en-US" altLang="zh-TW" dirty="0" smtClean="0"/>
                  <a:t>everyone else </a:t>
                </a:r>
                <a:r>
                  <a:rPr lang="en-US" altLang="zh-TW" dirty="0"/>
                  <a:t>is voting their signals, and the jury size is large enough, you should always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ignore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your signal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and vote to convict</a:t>
                </a:r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887" r="-3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23.9 </a:t>
            </a:r>
            <a:r>
              <a:rPr lang="en-US" altLang="zh-TW" dirty="0" err="1" smtClean="0"/>
              <a:t>Equilibria</a:t>
            </a:r>
            <a:r>
              <a:rPr lang="en-US" altLang="zh-TW" dirty="0" smtClean="0"/>
              <a:t> </a:t>
            </a:r>
            <a:r>
              <a:rPr lang="en-US" altLang="zh-TW" dirty="0"/>
              <a:t>for Voting under Unanimity and Other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There’s an equilibrium but a bit pathological: </a:t>
            </a:r>
          </a:p>
          <a:p>
            <a:pPr lvl="1"/>
            <a:r>
              <a:rPr lang="en-US" altLang="zh-TW" dirty="0" smtClean="0"/>
              <a:t>If everyone decides to ignore their signals to vote to acquit, this is an equilibrium.</a:t>
            </a:r>
          </a:p>
          <a:p>
            <a:pPr lvl="1"/>
            <a:r>
              <a:rPr lang="en-US" altLang="zh-TW" dirty="0" smtClean="0"/>
              <a:t>No juror can affect the outcome.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unique equilibrium with the </a:t>
            </a:r>
            <a:r>
              <a:rPr lang="en-US" altLang="zh-TW" dirty="0" smtClean="0"/>
              <a:t>properties: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All </a:t>
            </a:r>
            <a:r>
              <a:rPr lang="en-US" altLang="zh-TW" dirty="0"/>
              <a:t>jurors </a:t>
            </a:r>
            <a:r>
              <a:rPr lang="en-US" altLang="zh-TW" dirty="0">
                <a:solidFill>
                  <a:srgbClr val="FF0000"/>
                </a:solidFill>
              </a:rPr>
              <a:t>use the same </a:t>
            </a:r>
            <a:r>
              <a:rPr lang="en-US" altLang="zh-TW" dirty="0" smtClean="0">
                <a:solidFill>
                  <a:srgbClr val="FF0000"/>
                </a:solidFill>
              </a:rPr>
              <a:t>strategy</a:t>
            </a:r>
            <a:r>
              <a:rPr lang="en-US" altLang="zh-TW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Each </a:t>
            </a:r>
            <a:r>
              <a:rPr lang="en-US" altLang="zh-TW" dirty="0"/>
              <a:t>juror's behavior </a:t>
            </a:r>
            <a:r>
              <a:rPr lang="en-US" altLang="zh-TW" dirty="0">
                <a:solidFill>
                  <a:srgbClr val="FF0000"/>
                </a:solidFill>
              </a:rPr>
              <a:t>actually</a:t>
            </a:r>
            <a:r>
              <a:rPr lang="en-US" altLang="zh-TW" dirty="0"/>
              <a:t> depends on the signal </a:t>
            </a:r>
            <a:r>
              <a:rPr lang="en-US" altLang="zh-TW" dirty="0" smtClean="0"/>
              <a:t>she receives.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23.10 </a:t>
            </a:r>
            <a:r>
              <a:rPr lang="en-US" altLang="zh-TW" dirty="0"/>
              <a:t>Sequential Voting and the Relation to </a:t>
            </a:r>
            <a:r>
              <a:rPr lang="en-US" altLang="zh-TW" dirty="0" smtClean="0"/>
              <a:t>Information Cascades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In the last two sections, we’ve examined what happens when we remove the assumption of sincerity.</a:t>
            </a:r>
          </a:p>
          <a:p>
            <a:r>
              <a:rPr lang="en-US" altLang="zh-TW" dirty="0" smtClean="0"/>
              <a:t>Now, we </a:t>
            </a:r>
            <a:r>
              <a:rPr lang="en-US" altLang="zh-TW" dirty="0" smtClean="0">
                <a:solidFill>
                  <a:srgbClr val="FF0000"/>
                </a:solidFill>
              </a:rPr>
              <a:t>remove the assumption of simultaneity</a:t>
            </a:r>
            <a:r>
              <a:rPr lang="en-US" altLang="zh-TW" dirty="0" smtClean="0"/>
              <a:t> and see what happens.</a:t>
            </a:r>
          </a:p>
          <a:p>
            <a:pPr lvl="1"/>
            <a:r>
              <a:rPr lang="en-US" altLang="zh-TW" dirty="0" smtClean="0"/>
              <a:t>The model is similar to information cascades.</a:t>
            </a:r>
          </a:p>
          <a:p>
            <a:pPr lvl="1"/>
            <a:r>
              <a:rPr lang="en-US" altLang="zh-TW" dirty="0" smtClean="0"/>
              <a:t>They are able to observe the choices of earlier voters. (Like Section 16.5)</a:t>
            </a:r>
          </a:p>
          <a:p>
            <a:r>
              <a:rPr lang="en-US" altLang="zh-TW" dirty="0"/>
              <a:t>The fact that </a:t>
            </a:r>
            <a:r>
              <a:rPr lang="en-US" altLang="zh-TW" dirty="0">
                <a:solidFill>
                  <a:srgbClr val="FF0000"/>
                </a:solidFill>
              </a:rPr>
              <a:t>cascades begin </a:t>
            </a:r>
            <a:r>
              <a:rPr lang="en-US" altLang="zh-TW" dirty="0"/>
              <a:t>when one alternative leads the other by </a:t>
            </a:r>
            <a:r>
              <a:rPr lang="en-US" altLang="zh-TW" dirty="0">
                <a:solidFill>
                  <a:srgbClr val="FF0000"/>
                </a:solidFill>
              </a:rPr>
              <a:t>exactly two </a:t>
            </a:r>
            <a:r>
              <a:rPr lang="en-US" altLang="zh-TW" dirty="0" smtClean="0">
                <a:solidFill>
                  <a:srgbClr val="FF0000"/>
                </a:solidFill>
              </a:rPr>
              <a:t>votes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Condorcet Jury Theorem doesn’t apply.</a:t>
            </a:r>
          </a:p>
        </p:txBody>
      </p:sp>
    </p:spTree>
    <p:extLst>
      <p:ext uri="{BB962C8B-B14F-4D97-AF65-F5344CB8AC3E}">
        <p14:creationId xmlns:p14="http://schemas.microsoft.com/office/powerpoint/2010/main" val="16871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23.11 Advanced </a:t>
            </a:r>
            <a:r>
              <a:rPr lang="en-US" altLang="zh-TW" dirty="0"/>
              <a:t>Material: A Proof of Arrow's </a:t>
            </a:r>
            <a:r>
              <a:rPr lang="en-US" altLang="zh-TW" dirty="0" smtClean="0"/>
              <a:t>Impossibility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Assume that we have a set of k individuals, and each one has a ranking of alternatives.</a:t>
            </a:r>
          </a:p>
          <a:p>
            <a:pPr lvl="1"/>
            <a:r>
              <a:rPr lang="en-US" altLang="zh-TW" dirty="0" smtClean="0"/>
              <a:t>The collection of all k rankings is a profile.</a:t>
            </a:r>
          </a:p>
          <a:p>
            <a:pPr lvl="1"/>
            <a:r>
              <a:rPr lang="en-US" altLang="zh-TW" dirty="0" smtClean="0"/>
              <a:t>A voting system produces a group ranking by a profile.</a:t>
            </a:r>
          </a:p>
          <a:p>
            <a:pPr lvl="1"/>
            <a:r>
              <a:rPr lang="en-US" altLang="zh-TW" dirty="0" smtClean="0"/>
              <a:t>The system satisfies Unanimity and Independence of Irrelevant Alternatives (IIA)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38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23.11 Advanced Material: A Proof of Arrow's Impossibility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3836"/>
            <a:ext cx="8300110" cy="44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9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23.11 Advanced Material: A Proof of Arrow's Impossibility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 Proof of Arrow's Theorem</a:t>
            </a:r>
          </a:p>
          <a:p>
            <a:pPr lvl="1"/>
            <a:r>
              <a:rPr lang="en-US" altLang="zh-TW" dirty="0" smtClean="0"/>
              <a:t>We decide to show that it in fact coincide with dictatorship by a single individual.</a:t>
            </a:r>
          </a:p>
          <a:p>
            <a:r>
              <a:rPr lang="en-US" altLang="zh-TW" dirty="0" smtClean="0"/>
              <a:t>First step:</a:t>
            </a:r>
          </a:p>
          <a:p>
            <a:pPr lvl="1"/>
            <a:r>
              <a:rPr lang="en-US" altLang="zh-TW" dirty="0" smtClean="0"/>
              <a:t>If </a:t>
            </a:r>
            <a:r>
              <a:rPr lang="en-US" altLang="zh-TW" dirty="0"/>
              <a:t>a voting system satisfies Unanimity and IIA, then it must place any </a:t>
            </a:r>
            <a:r>
              <a:rPr lang="en-US" altLang="zh-TW" dirty="0" smtClean="0"/>
              <a:t>polarizing alternative </a:t>
            </a:r>
            <a:r>
              <a:rPr lang="en-US" altLang="zh-TW" dirty="0"/>
              <a:t>in either first or last place in the group </a:t>
            </a:r>
            <a:r>
              <a:rPr lang="en-US" altLang="zh-TW" dirty="0" smtClean="0"/>
              <a:t>ranking.</a:t>
            </a:r>
          </a:p>
          <a:p>
            <a:r>
              <a:rPr lang="en-US" altLang="zh-TW" dirty="0" smtClean="0"/>
              <a:t>Second step:</a:t>
            </a:r>
          </a:p>
          <a:p>
            <a:pPr lvl="1"/>
            <a:r>
              <a:rPr lang="en-US" altLang="zh-TW" dirty="0" smtClean="0"/>
              <a:t>Identity a natural candidate for the role of dictator.</a:t>
            </a:r>
          </a:p>
          <a:p>
            <a:r>
              <a:rPr lang="en-US" altLang="zh-TW" dirty="0" smtClean="0"/>
              <a:t>Third step:</a:t>
            </a:r>
          </a:p>
          <a:p>
            <a:pPr lvl="1"/>
            <a:r>
              <a:rPr lang="en-US" altLang="zh-TW" dirty="0" smtClean="0"/>
              <a:t>Proving that this individual is in fact a dictator.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30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23.11 </a:t>
            </a:r>
            <a:r>
              <a:rPr lang="en-US" altLang="zh-TW" dirty="0"/>
              <a:t>First Step: Polarizing Alternatives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P be a profile in which X is a polarizing alternative.</a:t>
            </a:r>
          </a:p>
          <a:p>
            <a:r>
              <a:rPr lang="en-US" altLang="zh-TW" dirty="0" smtClean="0"/>
              <a:t>Contradiction:</a:t>
            </a:r>
          </a:p>
          <a:p>
            <a:pPr lvl="1"/>
            <a:r>
              <a:rPr lang="en-US" altLang="zh-TW" dirty="0" smtClean="0"/>
              <a:t>Function F doesn’t place X in either first or last in the group ranking F(P). </a:t>
            </a:r>
          </a:p>
          <a:p>
            <a:pPr lvl="1"/>
            <a:r>
              <a:rPr lang="en-US" altLang="zh-TW" dirty="0" smtClean="0"/>
              <a:t>F(P) produce </a:t>
            </a:r>
          </a:p>
          <a:p>
            <a:endParaRPr lang="zh-TW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6761819" cy="216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684440"/>
              </p:ext>
            </p:extLst>
          </p:nvPr>
        </p:nvGraphicFramePr>
        <p:xfrm>
          <a:off x="3203848" y="4221088"/>
          <a:ext cx="12241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4" imgW="698400" imgH="164880" progId="Equation.DSMT4">
                  <p:embed/>
                </p:oleObj>
              </mc:Choice>
              <mc:Fallback>
                <p:oleObj name="Equation" r:id="rId4" imgW="698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4221088"/>
                        <a:ext cx="1224136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8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23.11 First Step: Polarizing Alternatives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Let’s change Z to the position ahead of Y.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According to IIA, F(P’) still have               .</a:t>
            </a:r>
          </a:p>
          <a:p>
            <a:r>
              <a:rPr lang="en-US" altLang="zh-TW" dirty="0" smtClean="0"/>
              <a:t>In P’, Z is head of alternative Y in every individual ranking, so we should have           in F(P’)</a:t>
            </a:r>
          </a:p>
          <a:p>
            <a:r>
              <a:rPr lang="en-US" altLang="zh-TW" dirty="0" smtClean="0"/>
              <a:t>Putting together</a:t>
            </a:r>
          </a:p>
          <a:p>
            <a:pPr lvl="1"/>
            <a:r>
              <a:rPr lang="en-US" altLang="zh-TW" dirty="0" smtClean="0"/>
              <a:t>                        (            )</a:t>
            </a:r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444651" cy="170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225414"/>
              </p:ext>
            </p:extLst>
          </p:nvPr>
        </p:nvGraphicFramePr>
        <p:xfrm>
          <a:off x="5724128" y="3861048"/>
          <a:ext cx="12239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4" imgW="698400" imgH="164880" progId="Equation.DSMT4">
                  <p:embed/>
                </p:oleObj>
              </mc:Choice>
              <mc:Fallback>
                <p:oleObj name="Equation" r:id="rId4" imgW="69840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861048"/>
                        <a:ext cx="12239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21486"/>
              </p:ext>
            </p:extLst>
          </p:nvPr>
        </p:nvGraphicFramePr>
        <p:xfrm>
          <a:off x="5148064" y="4725144"/>
          <a:ext cx="711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6" imgW="406080" imgH="164880" progId="Equation.DSMT4">
                  <p:embed/>
                </p:oleObj>
              </mc:Choice>
              <mc:Fallback>
                <p:oleObj name="Equation" r:id="rId6" imgW="4060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25144"/>
                        <a:ext cx="7112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63837"/>
              </p:ext>
            </p:extLst>
          </p:nvPr>
        </p:nvGraphicFramePr>
        <p:xfrm>
          <a:off x="1259632" y="5589240"/>
          <a:ext cx="16891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8" imgW="965160" imgH="164880" progId="Equation.DSMT4">
                  <p:embed/>
                </p:oleObj>
              </mc:Choice>
              <mc:Fallback>
                <p:oleObj name="Equation" r:id="rId8" imgW="96516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589240"/>
                        <a:ext cx="16891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685511"/>
              </p:ext>
            </p:extLst>
          </p:nvPr>
        </p:nvGraphicFramePr>
        <p:xfrm>
          <a:off x="3131840" y="5589240"/>
          <a:ext cx="93610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10" imgW="342720" imgH="139680" progId="Equation.DSMT4">
                  <p:embed/>
                </p:oleObj>
              </mc:Choice>
              <mc:Fallback>
                <p:oleObj name="Equation" r:id="rId10" imgW="342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31840" y="5589240"/>
                        <a:ext cx="936104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1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23.11 </a:t>
            </a:r>
            <a:r>
              <a:rPr lang="en-US" altLang="zh-TW" dirty="0"/>
              <a:t>Second Step: Identifying a Potential Dictator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Starting with any profile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that has X at the end of individual ranking.</a:t>
                </a:r>
              </a:p>
              <a:p>
                <a:r>
                  <a:rPr lang="en-US" altLang="zh-TW" dirty="0" smtClean="0"/>
                  <a:t>Moving </a:t>
                </a:r>
                <a:r>
                  <a:rPr lang="en-US" altLang="zh-TW" dirty="0"/>
                  <a:t>X from last place to </a:t>
                </a:r>
                <a:r>
                  <a:rPr lang="en-US" altLang="zh-TW" dirty="0" smtClean="0"/>
                  <a:t>first </a:t>
                </a:r>
                <a:r>
                  <a:rPr lang="en-US" altLang="zh-TW" dirty="0"/>
                  <a:t>place while leaving </a:t>
                </a:r>
                <a:r>
                  <a:rPr lang="en-US" altLang="zh-TW" dirty="0" smtClean="0"/>
                  <a:t>all other </a:t>
                </a:r>
                <a:r>
                  <a:rPr lang="en-US" altLang="zh-TW" dirty="0"/>
                  <a:t>parts </a:t>
                </a:r>
                <a:r>
                  <a:rPr lang="en-US" altLang="zh-TW" dirty="0" smtClean="0"/>
                  <a:t>the same.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36766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66" y="3789040"/>
            <a:ext cx="36576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2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23.11 Second Step: Identifying a Potential Dictator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By Unanimity, X must be last in the group ranking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, and it must be first in the group ranking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Along this sequence there is a first profile in which X isn’t in last place; suppose this first profile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By </a:t>
                </a:r>
                <a:r>
                  <a:rPr lang="en-US" altLang="zh-TW" dirty="0"/>
                  <a:t>switching her own ranking of X from last to </a:t>
                </a:r>
                <a:r>
                  <a:rPr lang="en-US" altLang="zh-TW" dirty="0" smtClean="0"/>
                  <a:t>first</a:t>
                </a:r>
                <a:r>
                  <a:rPr lang="en-US" altLang="zh-TW" dirty="0"/>
                  <a:t>, she causes X to move from last </a:t>
                </a:r>
                <a:r>
                  <a:rPr lang="en-US" altLang="zh-TW" dirty="0" smtClean="0"/>
                  <a:t>to first </a:t>
                </a:r>
                <a:r>
                  <a:rPr lang="en-US" altLang="zh-TW" dirty="0"/>
                  <a:t>in the group </a:t>
                </a:r>
                <a:r>
                  <a:rPr lang="en-US" altLang="zh-TW" dirty="0" smtClean="0"/>
                  <a:t>ranking.</a:t>
                </a:r>
              </a:p>
              <a:p>
                <a:pPr lvl="1"/>
                <a:r>
                  <a:rPr lang="en-US" altLang="zh-TW" dirty="0" smtClean="0"/>
                  <a:t>j is in fact a dictator.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630" b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6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23.2 Completeness and Transitivity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We require that individual preferences satisfy two properties.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Each person’s preference are </a:t>
            </a:r>
            <a:r>
              <a:rPr lang="en-US" altLang="zh-TW" dirty="0" smtClean="0">
                <a:solidFill>
                  <a:srgbClr val="FF0000"/>
                </a:solidFill>
              </a:rPr>
              <a:t>complete</a:t>
            </a:r>
            <a:r>
              <a:rPr lang="en-US" altLang="zh-TW" dirty="0" smtClean="0"/>
              <a:t>:</a:t>
            </a:r>
          </a:p>
          <a:p>
            <a:pPr marL="914400" lvl="1" indent="-514350"/>
            <a:r>
              <a:rPr lang="en-US" altLang="zh-TW" dirty="0" smtClean="0"/>
              <a:t>For each pair of distinct alternatives    and   , either she prefers     to   , or she prefers    to    , but not both.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Each individual’s preferences be </a:t>
            </a:r>
            <a:r>
              <a:rPr lang="en-US" altLang="zh-TW" dirty="0" smtClean="0">
                <a:solidFill>
                  <a:srgbClr val="FF0000"/>
                </a:solidFill>
              </a:rPr>
              <a:t>transitive</a:t>
            </a:r>
            <a:r>
              <a:rPr lang="en-US" altLang="zh-TW" dirty="0" smtClean="0"/>
              <a:t>:</a:t>
            </a:r>
          </a:p>
          <a:p>
            <a:pPr marL="914400" lvl="1" indent="-514350"/>
            <a:r>
              <a:rPr lang="en-US" altLang="zh-TW" dirty="0" smtClean="0"/>
              <a:t>If an individual   prefers    to    and    to   , then  should also prefer    to   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70991"/>
              </p:ext>
            </p:extLst>
          </p:nvPr>
        </p:nvGraphicFramePr>
        <p:xfrm>
          <a:off x="3995936" y="3501008"/>
          <a:ext cx="38773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" name="Equation" r:id="rId3" imgW="177480" imgH="164880" progId="Equation.DSMT4">
                  <p:embed/>
                </p:oleObj>
              </mc:Choice>
              <mc:Fallback>
                <p:oleObj name="Equation" r:id="rId3" imgW="177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501008"/>
                        <a:ext cx="387735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01261"/>
              </p:ext>
            </p:extLst>
          </p:nvPr>
        </p:nvGraphicFramePr>
        <p:xfrm>
          <a:off x="6588224" y="3140968"/>
          <a:ext cx="3873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140968"/>
                        <a:ext cx="3873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620801"/>
              </p:ext>
            </p:extLst>
          </p:nvPr>
        </p:nvGraphicFramePr>
        <p:xfrm>
          <a:off x="7524328" y="3140968"/>
          <a:ext cx="3032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140968"/>
                        <a:ext cx="3032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35383"/>
              </p:ext>
            </p:extLst>
          </p:nvPr>
        </p:nvGraphicFramePr>
        <p:xfrm>
          <a:off x="4716016" y="3501008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501008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049675"/>
              </p:ext>
            </p:extLst>
          </p:nvPr>
        </p:nvGraphicFramePr>
        <p:xfrm>
          <a:off x="7740352" y="3501008"/>
          <a:ext cx="3873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"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501008"/>
                        <a:ext cx="3873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35025"/>
              </p:ext>
            </p:extLst>
          </p:nvPr>
        </p:nvGraphicFramePr>
        <p:xfrm>
          <a:off x="4788024" y="4869160"/>
          <a:ext cx="3873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" name="Equation" r:id="rId12" imgW="177480" imgH="164880" progId="Equation.DSMT4">
                  <p:embed/>
                </p:oleObj>
              </mc:Choice>
              <mc:Fallback>
                <p:oleObj name="Equation" r:id="rId12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869160"/>
                        <a:ext cx="3873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44501"/>
              </p:ext>
            </p:extLst>
          </p:nvPr>
        </p:nvGraphicFramePr>
        <p:xfrm>
          <a:off x="4012561" y="5251332"/>
          <a:ext cx="3873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" name="Equation" r:id="rId13" imgW="177480" imgH="164880" progId="Equation.DSMT4">
                  <p:embed/>
                </p:oleObj>
              </mc:Choice>
              <mc:Fallback>
                <p:oleObj name="Equation" r:id="rId13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561" y="5251332"/>
                        <a:ext cx="3873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07909"/>
              </p:ext>
            </p:extLst>
          </p:nvPr>
        </p:nvGraphicFramePr>
        <p:xfrm>
          <a:off x="7092280" y="3501008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Equation" r:id="rId14" imgW="139680" imgH="164880" progId="Equation.DSMT4">
                  <p:embed/>
                </p:oleObj>
              </mc:Choice>
              <mc:Fallback>
                <p:oleObj name="Equation" r:id="rId14" imgW="1396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501008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43059"/>
              </p:ext>
            </p:extLst>
          </p:nvPr>
        </p:nvGraphicFramePr>
        <p:xfrm>
          <a:off x="5508104" y="4869160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869160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16357"/>
              </p:ext>
            </p:extLst>
          </p:nvPr>
        </p:nvGraphicFramePr>
        <p:xfrm>
          <a:off x="6372200" y="4869160"/>
          <a:ext cx="303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" name="Equation" r:id="rId16" imgW="139680" imgH="164880" progId="Equation.DSMT4">
                  <p:embed/>
                </p:oleObj>
              </mc:Choice>
              <mc:Fallback>
                <p:oleObj name="Equation" r:id="rId16" imgW="1396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869160"/>
                        <a:ext cx="3032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036566"/>
              </p:ext>
            </p:extLst>
          </p:nvPr>
        </p:nvGraphicFramePr>
        <p:xfrm>
          <a:off x="3597139" y="4907917"/>
          <a:ext cx="193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139" y="4907917"/>
                        <a:ext cx="193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246482"/>
              </p:ext>
            </p:extLst>
          </p:nvPr>
        </p:nvGraphicFramePr>
        <p:xfrm>
          <a:off x="8100392" y="4941168"/>
          <a:ext cx="193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" name="Equation" r:id="rId19" imgW="88560" imgH="164880" progId="Equation.DSMT4">
                  <p:embed/>
                </p:oleObj>
              </mc:Choice>
              <mc:Fallback>
                <p:oleObj name="Equation" r:id="rId19" imgW="88560" imgH="164880" progId="Equation.DSMT4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4941168"/>
                        <a:ext cx="193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52367"/>
              </p:ext>
            </p:extLst>
          </p:nvPr>
        </p:nvGraphicFramePr>
        <p:xfrm>
          <a:off x="6948264" y="4869160"/>
          <a:ext cx="3302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869160"/>
                        <a:ext cx="3302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7201"/>
              </p:ext>
            </p:extLst>
          </p:nvPr>
        </p:nvGraphicFramePr>
        <p:xfrm>
          <a:off x="4677259" y="5267956"/>
          <a:ext cx="3302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" name="Equation" r:id="rId23" imgW="152280" imgH="164880" progId="Equation.DSMT4">
                  <p:embed/>
                </p:oleObj>
              </mc:Choice>
              <mc:Fallback>
                <p:oleObj name="Equation" r:id="rId23" imgW="152280" imgH="164880" progId="Equation.DSMT4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259" y="5267956"/>
                        <a:ext cx="3302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6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23.11 </a:t>
            </a:r>
            <a:r>
              <a:rPr lang="en-US" altLang="zh-TW" dirty="0"/>
              <a:t>Third Step: Establishing that j is a Dictator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Let Q be any profile, and Y and Z be alternatives not equal to X such that j ranks Y ahead of Z.</a:t>
                </a:r>
              </a:p>
              <a:p>
                <a:r>
                  <a:rPr lang="en-US" altLang="zh-TW" dirty="0" smtClean="0"/>
                  <a:t>We will show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𝐹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𝑄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puts Y ahead of Z as well.</a:t>
                </a:r>
              </a:p>
              <a:p>
                <a:pPr lvl="1"/>
                <a:r>
                  <a:rPr lang="en-US" altLang="zh-TW" dirty="0" smtClean="0"/>
                  <a:t>We take Q, move X to the front of the individual rankings of 1,2…,j, and move X to the end of individual rankings of j+1, j+2,…, k.</a:t>
                </a:r>
              </a:p>
              <a:p>
                <a:pPr lvl="1"/>
                <a:r>
                  <a:rPr lang="en-US" altLang="zh-TW" dirty="0" smtClean="0"/>
                  <a:t>We move Y to the front of </a:t>
                </a:r>
                <a:r>
                  <a:rPr lang="en-US" altLang="zh-TW" dirty="0"/>
                  <a:t>j</a:t>
                </a:r>
                <a:r>
                  <a:rPr lang="en-US" altLang="zh-TW" dirty="0" smtClean="0"/>
                  <a:t>’s individual ranking.</a:t>
                </a:r>
              </a:p>
              <a:p>
                <a:pPr lvl="1"/>
                <a:r>
                  <a:rPr lang="en-US" altLang="zh-TW" dirty="0" smtClean="0"/>
                  <a:t>This is the resulting profile Q’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8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23.11 Third Step: Establishing that j is a Dictator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The observations: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 smtClean="0"/>
                  <a:t>Since Q’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the same when restricted to X and Z, it follows from IIA that            in F(Q’)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/>
                  <a:t>Since Q’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the same when restricted to X </a:t>
                </a:r>
                <a:r>
                  <a:rPr lang="en-US" altLang="zh-TW" dirty="0" smtClean="0"/>
                  <a:t>and Y, </a:t>
                </a:r>
                <a:r>
                  <a:rPr lang="en-US" altLang="zh-TW" dirty="0"/>
                  <a:t>it follows </a:t>
                </a:r>
                <a:r>
                  <a:rPr lang="en-US" altLang="zh-TW" dirty="0" smtClean="0"/>
                  <a:t>from </a:t>
                </a:r>
                <a:r>
                  <a:rPr lang="en-US" altLang="zh-TW" dirty="0"/>
                  <a:t>IIA that </a:t>
                </a:r>
                <a:r>
                  <a:rPr lang="en-US" altLang="zh-TW" dirty="0" smtClean="0"/>
                  <a:t>           in </a:t>
                </a:r>
                <a:r>
                  <a:rPr lang="en-US" altLang="zh-TW" dirty="0"/>
                  <a:t>F(Q</a:t>
                </a:r>
                <a:r>
                  <a:rPr lang="en-US" altLang="zh-TW" dirty="0" smtClean="0"/>
                  <a:t>’)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 smtClean="0"/>
                  <a:t>We conclude that            in </a:t>
                </a:r>
                <a:r>
                  <a:rPr lang="en-US" altLang="zh-TW" dirty="0"/>
                  <a:t>F(Q’)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 smtClean="0"/>
                  <a:t>Q and Q’ are the same when restricted to Y and Z. By IIA, it follows that           in F(Q)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dirty="0" smtClean="0"/>
                  <a:t>Since Q was any profile, and Y and Z were subject to the condition that j ranks. It follows that the ordering of Y and Z is always the same as j’s.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 r="-2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75307"/>
              </p:ext>
            </p:extLst>
          </p:nvPr>
        </p:nvGraphicFramePr>
        <p:xfrm>
          <a:off x="5435600" y="2349500"/>
          <a:ext cx="777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4" imgW="444240" imgH="164880" progId="Equation.DSMT4">
                  <p:embed/>
                </p:oleObj>
              </mc:Choice>
              <mc:Fallback>
                <p:oleObj name="Equation" r:id="rId4" imgW="44424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349500"/>
                        <a:ext cx="777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7504"/>
              </p:ext>
            </p:extLst>
          </p:nvPr>
        </p:nvGraphicFramePr>
        <p:xfrm>
          <a:off x="5418843" y="3103466"/>
          <a:ext cx="755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6" imgW="431640" imgH="164880" progId="Equation.DSMT4">
                  <p:embed/>
                </p:oleObj>
              </mc:Choice>
              <mc:Fallback>
                <p:oleObj name="Equation" r:id="rId6" imgW="43164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843" y="3103466"/>
                        <a:ext cx="7556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45918"/>
              </p:ext>
            </p:extLst>
          </p:nvPr>
        </p:nvGraphicFramePr>
        <p:xfrm>
          <a:off x="3946525" y="3500438"/>
          <a:ext cx="711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8" imgW="406080" imgH="164880" progId="Equation.DSMT4">
                  <p:embed/>
                </p:oleObj>
              </mc:Choice>
              <mc:Fallback>
                <p:oleObj name="Equation" r:id="rId8" imgW="40608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3500438"/>
                        <a:ext cx="7112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04454"/>
              </p:ext>
            </p:extLst>
          </p:nvPr>
        </p:nvGraphicFramePr>
        <p:xfrm>
          <a:off x="3923928" y="4221088"/>
          <a:ext cx="711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10" imgW="406080" imgH="164880" progId="Equation.DSMT4">
                  <p:embed/>
                </p:oleObj>
              </mc:Choice>
              <mc:Fallback>
                <p:oleObj name="Equation" r:id="rId10" imgW="406080" imgH="1648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221088"/>
                        <a:ext cx="7112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2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23.11 Third Step: Establishing that j is a Dictator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Thus we've shown that j is a dictator over all pairs that do not involve X.</a:t>
                </a:r>
              </a:p>
              <a:p>
                <a:r>
                  <a:rPr lang="en-US" altLang="zh-TW" dirty="0" smtClean="0"/>
                  <a:t>Now we have </a:t>
                </a:r>
                <a:r>
                  <a:rPr lang="en-US" altLang="zh-TW" dirty="0"/>
                  <a:t>to show that j is also a dictator over all pairs involving X as </a:t>
                </a:r>
                <a:r>
                  <a:rPr lang="en-US" altLang="zh-TW" dirty="0" smtClean="0"/>
                  <a:t>well by contradiction.</a:t>
                </a:r>
              </a:p>
              <a:p>
                <a:pPr lvl="1"/>
                <a:r>
                  <a:rPr lang="en-US" altLang="zh-TW" dirty="0" smtClean="0"/>
                  <a:t>An individual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dictator over all pairs not involving W. 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TW" dirty="0" smtClean="0"/>
                  <a:t> isn’t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j</m:t>
                    </m:r>
                  </m:oMath>
                </a14:m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 smtClean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differ in j’s individual ranking.</a:t>
                </a:r>
              </a:p>
              <a:p>
                <a:pPr lvl="1"/>
                <a:r>
                  <a:rPr lang="en-US" altLang="zh-TW" dirty="0" smtClean="0"/>
                  <a:t>The ordering of X and Y is different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ordering of X and Y must differ from the ordering od X and 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ranking.  (           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022" r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61656"/>
              </p:ext>
            </p:extLst>
          </p:nvPr>
        </p:nvGraphicFramePr>
        <p:xfrm>
          <a:off x="3923929" y="5583246"/>
          <a:ext cx="792088" cy="36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4" imgW="342720" imgH="139680" progId="Equation.DSMT4">
                  <p:embed/>
                </p:oleObj>
              </mc:Choice>
              <mc:Fallback>
                <p:oleObj name="Equation" r:id="rId4" imgW="342720" imgH="13968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9" y="5583246"/>
                        <a:ext cx="792088" cy="365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4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23.2 Individual Rankings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his fact lets us construct the ranked list we want.</a:t>
            </a:r>
          </a:p>
          <a:p>
            <a:pPr lvl="1"/>
            <a:r>
              <a:rPr lang="en-US" altLang="zh-TW" dirty="0" smtClean="0"/>
              <a:t>    defeats all other alternatives, we can safely put it at the front of the ranked list.</a:t>
            </a:r>
          </a:p>
          <a:p>
            <a:pPr lvl="1"/>
            <a:r>
              <a:rPr lang="en-US" altLang="zh-TW" dirty="0" smtClean="0"/>
              <a:t>Removing     from the set of alternatives.</a:t>
            </a:r>
          </a:p>
          <a:p>
            <a:pPr lvl="1"/>
            <a:r>
              <a:rPr lang="en-US" altLang="zh-TW" dirty="0"/>
              <a:t>R</a:t>
            </a:r>
            <a:r>
              <a:rPr lang="en-US" altLang="zh-TW" dirty="0" smtClean="0"/>
              <a:t>epeating the </a:t>
            </a:r>
            <a:r>
              <a:rPr lang="en-US" altLang="zh-TW" dirty="0"/>
              <a:t>same process on the remaining </a:t>
            </a:r>
            <a:r>
              <a:rPr lang="en-US" altLang="zh-TW" dirty="0" smtClean="0"/>
              <a:t>alternatives.</a:t>
            </a:r>
          </a:p>
          <a:p>
            <a:pPr lvl="1"/>
            <a:r>
              <a:rPr lang="en-US" altLang="zh-TW" dirty="0" smtClean="0"/>
              <a:t>The preferences defined by      are still complete and transitive on the remaining alternatives.</a:t>
            </a:r>
          </a:p>
          <a:p>
            <a:pPr lvl="1"/>
            <a:r>
              <a:rPr lang="en-US" altLang="zh-TW" dirty="0" smtClean="0"/>
              <a:t>Continuing in this way until we exhaust the finite set of alternatives.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9882"/>
              </p:ext>
            </p:extLst>
          </p:nvPr>
        </p:nvGraphicFramePr>
        <p:xfrm>
          <a:off x="1259632" y="2204864"/>
          <a:ext cx="3714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3" imgW="177492" imgH="164814" progId="Equation.DSMT4">
                  <p:embed/>
                </p:oleObj>
              </mc:Choice>
              <mc:Fallback>
                <p:oleObj name="Equation" r:id="rId3" imgW="177492" imgH="164814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204864"/>
                        <a:ext cx="3714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015103"/>
              </p:ext>
            </p:extLst>
          </p:nvPr>
        </p:nvGraphicFramePr>
        <p:xfrm>
          <a:off x="2666540" y="3052335"/>
          <a:ext cx="3714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5" imgW="177492" imgH="164814" progId="Equation.DSMT4">
                  <p:embed/>
                </p:oleObj>
              </mc:Choice>
              <mc:Fallback>
                <p:oleObj name="Equation" r:id="rId5" imgW="177492" imgH="164814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540" y="3052335"/>
                        <a:ext cx="3714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24894"/>
              </p:ext>
            </p:extLst>
          </p:nvPr>
        </p:nvGraphicFramePr>
        <p:xfrm>
          <a:off x="5016500" y="4371975"/>
          <a:ext cx="3444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371975"/>
                        <a:ext cx="3444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4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23.2 Individual Rankings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Justify </a:t>
            </a:r>
            <a:r>
              <a:rPr lang="en-US" altLang="zh-TW" dirty="0"/>
              <a:t>our construction of the ranked list.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5350"/>
            <a:ext cx="7128792" cy="424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23.3 Voting Systems: Majority Rule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now describe </a:t>
            </a:r>
            <a:r>
              <a:rPr lang="en-US" altLang="zh-TW" dirty="0" smtClean="0">
                <a:solidFill>
                  <a:srgbClr val="FF0000"/>
                </a:solidFill>
              </a:rPr>
              <a:t>a voting system </a:t>
            </a:r>
            <a:r>
              <a:rPr lang="en-US" altLang="zh-TW" dirty="0" smtClean="0"/>
              <a:t>(also called an aggregation procedure) as follow.</a:t>
            </a:r>
          </a:p>
          <a:p>
            <a:pPr lvl="1"/>
            <a:r>
              <a:rPr lang="en-US" altLang="zh-TW" dirty="0" smtClean="0"/>
              <a:t>It’s any method that takes a collection of complete and transitive individual preference relations and produces </a:t>
            </a:r>
            <a:r>
              <a:rPr lang="en-US" altLang="zh-TW" dirty="0" smtClean="0">
                <a:solidFill>
                  <a:srgbClr val="FF0000"/>
                </a:solidFill>
              </a:rPr>
              <a:t>a group ranking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19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4498</Words>
  <Application>Microsoft Office PowerPoint</Application>
  <PresentationFormat>如螢幕大小 (4:3)</PresentationFormat>
  <Paragraphs>341</Paragraphs>
  <Slides>62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62</vt:i4>
      </vt:variant>
    </vt:vector>
  </HeadingPairs>
  <TitlesOfParts>
    <vt:vector size="65" baseType="lpstr">
      <vt:lpstr>Office 佈景主題</vt:lpstr>
      <vt:lpstr>Equation</vt:lpstr>
      <vt:lpstr>MathType 6.0 Equation</vt:lpstr>
      <vt:lpstr>Voting</vt:lpstr>
      <vt:lpstr>23.1 Voting for Group Decision</vt:lpstr>
      <vt:lpstr>23.1 Voting for Group Decision</vt:lpstr>
      <vt:lpstr>23.1 Voting for Group Decision</vt:lpstr>
      <vt:lpstr>23.2 Individual Preference</vt:lpstr>
      <vt:lpstr>23.2 Completeness and Transitivity</vt:lpstr>
      <vt:lpstr>23.2 Individual Rankings</vt:lpstr>
      <vt:lpstr>23.2 Individual Rankings</vt:lpstr>
      <vt:lpstr>23.3 Voting Systems: Majority Rule</vt:lpstr>
      <vt:lpstr>23.3 Majority Rule and the Condorcet Paradox</vt:lpstr>
      <vt:lpstr>23.3 Majority Rule and the Condorcet Paradox</vt:lpstr>
      <vt:lpstr>23.3 Majority Rule and the Condorcet Paradox</vt:lpstr>
      <vt:lpstr>23.3 Majority Rule and the Condorcet Paradox</vt:lpstr>
      <vt:lpstr>23.3 Pathologies in Voting Systems based on Majority Rule.</vt:lpstr>
      <vt:lpstr>23.3 Pathologies in Voting Systems based on Majority Rule.</vt:lpstr>
      <vt:lpstr>23.4 Voting Systems: Positional Voting</vt:lpstr>
      <vt:lpstr>23.4 Voting Systems: Positional Voting</vt:lpstr>
      <vt:lpstr>23.4 Pathologies in Positional Voting Systems</vt:lpstr>
      <vt:lpstr>23.4 Pathologies in Positional Voting Systems</vt:lpstr>
      <vt:lpstr>23.4 Pathologies in Positional Voting Systems</vt:lpstr>
      <vt:lpstr>23.4 Pathologies in Positional Voting Systems</vt:lpstr>
      <vt:lpstr>23.4 Examples from U.S. Presidential Elections</vt:lpstr>
      <vt:lpstr>23.5 Arrow's Impossibility Theorem</vt:lpstr>
      <vt:lpstr>23.5 Voting Systems that Satisfy Unanimity and IIA</vt:lpstr>
      <vt:lpstr>23.6 Single-Peaked Preferences and the Median Voter Theorem</vt:lpstr>
      <vt:lpstr>23.6 Single-peaked preferences</vt:lpstr>
      <vt:lpstr>23.6 Single-peaked preferences</vt:lpstr>
      <vt:lpstr>23.6 Majority Rule with Single-Peaked Preferences</vt:lpstr>
      <vt:lpstr>23.6 The Median Individual Favorite</vt:lpstr>
      <vt:lpstr>23.6 The Median Individual Favorite</vt:lpstr>
      <vt:lpstr>23.6 The Median Individual Favorite</vt:lpstr>
      <vt:lpstr>23.7 Voting as a Form of Information Aggregation</vt:lpstr>
      <vt:lpstr>23.7 Voting as a Form of Information Aggregation</vt:lpstr>
      <vt:lpstr>23.7 Simultaneous, Sincere Voting: The Condorcet Jury Theorem</vt:lpstr>
      <vt:lpstr>23.7 Simultaneous, Sincere Voting: The Condorcet Jury Theorem</vt:lpstr>
      <vt:lpstr>23.7 Simultaneous, Sincere Voting: The Condorcet Jury Theorem</vt:lpstr>
      <vt:lpstr>23.7 Simultaneous, Sincere Voting: The Condorcet Jury Theorem</vt:lpstr>
      <vt:lpstr>23.7 Simultaneous, Sincere Voting: The Condorcet Jury Theorem</vt:lpstr>
      <vt:lpstr>23.8 Insincere Voting for Information Aggregation</vt:lpstr>
      <vt:lpstr>23.8 An Experiment that Encourages Insincere Voting</vt:lpstr>
      <vt:lpstr>23.8 Conditional Probabilities and Decisions about Voting</vt:lpstr>
      <vt:lpstr>23.8 Interpretations of the Voting Experiment</vt:lpstr>
      <vt:lpstr>23.9 Jury Decisions and the Unanimity Rule</vt:lpstr>
      <vt:lpstr>23.9 Verdicts, Unanimity, and Private Signals</vt:lpstr>
      <vt:lpstr>23.9 Verdicts, Unanimity, and Private Signals</vt:lpstr>
      <vt:lpstr>23.9 Verdicts, Unanimity, and Private Signals</vt:lpstr>
      <vt:lpstr>23.9 Modeling a Juror's Decision</vt:lpstr>
      <vt:lpstr>23.9 Modeling a Juror's Decision</vt:lpstr>
      <vt:lpstr>23.9 Modeling a Juror's Decision</vt:lpstr>
      <vt:lpstr>23.9 Modeling a Juror's Decision</vt:lpstr>
      <vt:lpstr>23.9 Equilibria for Voting under Unanimity and Other Systems</vt:lpstr>
      <vt:lpstr>23.10 Sequential Voting and the Relation to Information Cascades</vt:lpstr>
      <vt:lpstr>23.11 Advanced Material: A Proof of Arrow's Impossibility Theorem</vt:lpstr>
      <vt:lpstr>23.11 Advanced Material: A Proof of Arrow's Impossibility Theorem</vt:lpstr>
      <vt:lpstr>23.11 Advanced Material: A Proof of Arrow's Impossibility Theorem</vt:lpstr>
      <vt:lpstr>23.11 First Step: Polarizing Alternatives</vt:lpstr>
      <vt:lpstr>23.11 First Step: Polarizing Alternatives</vt:lpstr>
      <vt:lpstr>23.11 Second Step: Identifying a Potential Dictator</vt:lpstr>
      <vt:lpstr>23.11 Second Step: Identifying a Potential Dictator</vt:lpstr>
      <vt:lpstr>23.11 Third Step: Establishing that j is a Dictator</vt:lpstr>
      <vt:lpstr>23.11 Third Step: Establishing that j is a Dictator</vt:lpstr>
      <vt:lpstr>23.11 Third Step: Establishing that j is a Dictator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</dc:title>
  <dc:creator>Simon</dc:creator>
  <cp:lastModifiedBy>Simon</cp:lastModifiedBy>
  <cp:revision>93</cp:revision>
  <dcterms:created xsi:type="dcterms:W3CDTF">2012-03-19T00:43:22Z</dcterms:created>
  <dcterms:modified xsi:type="dcterms:W3CDTF">2012-03-21T05:30:07Z</dcterms:modified>
</cp:coreProperties>
</file>