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455" autoAdjust="0"/>
  </p:normalViewPr>
  <p:slideViewPr>
    <p:cSldViewPr>
      <p:cViewPr varScale="1">
        <p:scale>
          <a:sx n="75" d="100"/>
          <a:sy n="75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0C149A-8B3C-4996-ABE9-3C0701C95A6E}" type="datetimeFigureOut">
              <a:rPr lang="zh-TW" altLang="en-US" smtClean="0"/>
              <a:t>2012/3/14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F34356-64BC-4A0D-900B-854176927D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3107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Individual’s expectations about payoffs matter</a:t>
            </a:r>
            <a:r>
              <a:rPr lang="en-US" altLang="zh-TW" baseline="0" dirty="0" smtClean="0"/>
              <a:t> for how they will choose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34356-64BC-4A0D-900B-854176927D5A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1235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this section, we will examine how these markets work and we will build an understanding of the circumstances under which they do a good or bad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job of producing a useful aggregate prediction.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34356-64BC-4A0D-900B-854176927D5A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0966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34356-64BC-4A0D-900B-854176927D5A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4459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Many of the standard</a:t>
            </a:r>
            <a:r>
              <a:rPr lang="en-US" altLang="zh-TW" baseline="0" dirty="0" smtClean="0"/>
              <a:t> mechanisms used in web sites for on-line commerce are in fact motivated by considerations of asymmetric information and signaling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34356-64BC-4A0D-900B-854176927D5A}" type="slidenum">
              <a:rPr lang="zh-TW" altLang="en-US" smtClean="0"/>
              <a:t>36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732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2012/3/14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2012/3/14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2012/3/14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2012/3/14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2012/3/14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2012/3/14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2012/3/14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3.png"/><Relationship Id="rId4" Type="http://schemas.openxmlformats.org/officeDocument/2006/relationships/image" Target="../media/image12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6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3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6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3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4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43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43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50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51.wmf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9.wmf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56.bin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70.wmf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69.bin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7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76.w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CH22 M</a:t>
            </a:r>
            <a:r>
              <a:rPr lang="en-US" altLang="zh-CN" dirty="0" smtClean="0"/>
              <a:t>arkets and Information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27543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dirty="0" smtClean="0"/>
              <a:t>            Utility Function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              ,means bettor’s utility for wealth is exactly it’s value.</a:t>
            </a:r>
          </a:p>
          <a:p>
            <a:r>
              <a:rPr lang="en-US" altLang="zh-TW" dirty="0" smtClean="0"/>
              <a:t>                  ,the </a:t>
            </a:r>
            <a:r>
              <a:rPr lang="en-US" altLang="zh-TW" dirty="0"/>
              <a:t>bettor's utility increase from gaining a dollar is precisely equal to his utility decrease </a:t>
            </a:r>
            <a:r>
              <a:rPr lang="en-US" altLang="zh-TW" dirty="0" smtClean="0"/>
              <a:t>from losing </a:t>
            </a:r>
            <a:r>
              <a:rPr lang="en-US" altLang="zh-TW" dirty="0"/>
              <a:t>a </a:t>
            </a:r>
            <a:r>
              <a:rPr lang="en-US" altLang="zh-TW" dirty="0" smtClean="0"/>
              <a:t>dollar.</a:t>
            </a:r>
          </a:p>
          <a:p>
            <a:r>
              <a:rPr lang="en-US" altLang="zh-TW" dirty="0" smtClean="0"/>
              <a:t>                     </a:t>
            </a:r>
          </a:p>
          <a:p>
            <a:r>
              <a:rPr lang="en-US" altLang="zh-TW" dirty="0"/>
              <a:t> </a:t>
            </a:r>
            <a:r>
              <a:rPr lang="en-US" altLang="zh-TW" dirty="0" smtClean="0"/>
              <a:t>                 ,natural logarithm of the wealth</a:t>
            </a:r>
          </a:p>
          <a:p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198695"/>
              </p:ext>
            </p:extLst>
          </p:nvPr>
        </p:nvGraphicFramePr>
        <p:xfrm>
          <a:off x="5652120" y="620688"/>
          <a:ext cx="787588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8" name="Equation" r:id="rId3" imgW="317160" imgH="203040" progId="Equation.DSMT4">
                  <p:embed/>
                </p:oleObj>
              </mc:Choice>
              <mc:Fallback>
                <p:oleObj name="Equation" r:id="rId3" imgW="3171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52120" y="620688"/>
                        <a:ext cx="787588" cy="504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810241780"/>
              </p:ext>
            </p:extLst>
          </p:nvPr>
        </p:nvGraphicFramePr>
        <p:xfrm>
          <a:off x="755576" y="1700808"/>
          <a:ext cx="13081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9" name="Equation" r:id="rId5" imgW="596880" imgH="203040" progId="Equation.DSMT4">
                  <p:embed/>
                </p:oleObj>
              </mc:Choice>
              <mc:Fallback>
                <p:oleObj name="Equation" r:id="rId5" imgW="596880" imgH="203040" progId="Equation.DSMT4">
                  <p:embed/>
                  <p:pic>
                    <p:nvPicPr>
                      <p:cNvPr id="0" name="內容版面配置區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700808"/>
                        <a:ext cx="1308100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物件 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527617091"/>
              </p:ext>
            </p:extLst>
          </p:nvPr>
        </p:nvGraphicFramePr>
        <p:xfrm>
          <a:off x="755576" y="2780928"/>
          <a:ext cx="1808163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0" name="Equation" r:id="rId7" imgW="825480" imgH="203040" progId="Equation.DSMT4">
                  <p:embed/>
                </p:oleObj>
              </mc:Choice>
              <mc:Fallback>
                <p:oleObj name="Equation" r:id="rId7" imgW="825480" imgH="203040" progId="Equation.DSMT4">
                  <p:embed/>
                  <p:pic>
                    <p:nvPicPr>
                      <p:cNvPr id="0" name="物件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780928"/>
                        <a:ext cx="1808163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物件 8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193168691"/>
              </p:ext>
            </p:extLst>
          </p:nvPr>
        </p:nvGraphicFramePr>
        <p:xfrm>
          <a:off x="827584" y="4293096"/>
          <a:ext cx="155733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1" name="Equation" r:id="rId9" imgW="711000" imgH="228600" progId="Equation.DSMT4">
                  <p:embed/>
                </p:oleObj>
              </mc:Choice>
              <mc:Fallback>
                <p:oleObj name="Equation" r:id="rId9" imgW="711000" imgH="228600" progId="Equation.DSMT4">
                  <p:embed/>
                  <p:pic>
                    <p:nvPicPr>
                      <p:cNvPr id="0" name="物件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293096"/>
                        <a:ext cx="1557338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物件 9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18632675"/>
              </p:ext>
            </p:extLst>
          </p:nvPr>
        </p:nvGraphicFramePr>
        <p:xfrm>
          <a:off x="827584" y="4941168"/>
          <a:ext cx="17811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2" name="Equation" r:id="rId11" imgW="812520" imgH="203040" progId="Equation.DSMT4">
                  <p:embed/>
                </p:oleObj>
              </mc:Choice>
              <mc:Fallback>
                <p:oleObj name="Equation" r:id="rId11" imgW="812520" imgH="203040" progId="Equation.DSMT4">
                  <p:embed/>
                  <p:pic>
                    <p:nvPicPr>
                      <p:cNvPr id="0" name="物件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941168"/>
                        <a:ext cx="178117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251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: A Fair gamble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/>
              <a:t>Suppose that a </a:t>
            </a:r>
          </a:p>
          <a:p>
            <a:pPr lvl="1"/>
            <a:r>
              <a:rPr lang="en-US" altLang="zh-TW" dirty="0" smtClean="0"/>
              <a:t>total </a:t>
            </a:r>
            <a:r>
              <a:rPr lang="en-US" altLang="zh-TW" dirty="0"/>
              <a:t>wealth is w, </a:t>
            </a:r>
          </a:p>
          <a:p>
            <a:pPr lvl="1"/>
            <a:r>
              <a:rPr lang="en-US" altLang="zh-TW" dirty="0" smtClean="0"/>
              <a:t>a gamble in </a:t>
            </a:r>
            <a:r>
              <a:rPr lang="en-US" altLang="zh-TW" dirty="0"/>
              <a:t>which he gains w dollars with probability ½</a:t>
            </a:r>
            <a:r>
              <a:rPr lang="en-US" altLang="zh-TW" dirty="0" smtClean="0"/>
              <a:t> </a:t>
            </a:r>
            <a:r>
              <a:rPr lang="en-US" altLang="zh-TW" dirty="0"/>
              <a:t>, and loses w dollars with probability </a:t>
            </a:r>
            <a:r>
              <a:rPr lang="en-US" altLang="zh-TW" dirty="0" smtClean="0"/>
              <a:t>½.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zh-TW" sz="3200" dirty="0" smtClean="0"/>
              <a:t>So </a:t>
            </a:r>
            <a:endParaRPr lang="en-US" altLang="zh-TW" sz="3200" dirty="0"/>
          </a:p>
          <a:p>
            <a:pPr lvl="1"/>
            <a:r>
              <a:rPr lang="en-US" altLang="zh-TW" dirty="0" smtClean="0"/>
              <a:t>If utility function is               ,so the </a:t>
            </a:r>
            <a:r>
              <a:rPr lang="en-US" altLang="zh-TW" dirty="0" err="1" smtClean="0"/>
              <a:t>gambleing</a:t>
            </a:r>
            <a:r>
              <a:rPr lang="en-US" altLang="zh-TW" dirty="0" smtClean="0"/>
              <a:t> would be </a:t>
            </a:r>
            <a:r>
              <a:rPr lang="en-US" altLang="zh-TW" dirty="0" smtClean="0">
                <a:solidFill>
                  <a:srgbClr val="FF0000"/>
                </a:solidFill>
              </a:rPr>
              <a:t>indifferent</a:t>
            </a:r>
            <a:r>
              <a:rPr lang="en-US" altLang="zh-TW" dirty="0" smtClean="0"/>
              <a:t> between accepting and rejecting.   </a:t>
            </a:r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If                  ,so he will </a:t>
            </a:r>
            <a:r>
              <a:rPr lang="en-US" altLang="zh-TW" dirty="0" smtClean="0">
                <a:solidFill>
                  <a:srgbClr val="FF0000"/>
                </a:solidFill>
              </a:rPr>
              <a:t>reject</a:t>
            </a:r>
            <a:r>
              <a:rPr lang="en-US" altLang="zh-TW" dirty="0" smtClean="0"/>
              <a:t> the gamble</a:t>
            </a:r>
          </a:p>
          <a:p>
            <a:pPr marL="0" indent="0">
              <a:buNone/>
            </a:pPr>
            <a:r>
              <a:rPr lang="en-US" altLang="zh-TW" dirty="0"/>
              <a:t>	</a:t>
            </a:r>
            <a:endParaRPr lang="en-US" altLang="zh-TW" dirty="0" smtClean="0"/>
          </a:p>
          <a:p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72754598"/>
              </p:ext>
            </p:extLst>
          </p:nvPr>
        </p:nvGraphicFramePr>
        <p:xfrm>
          <a:off x="3851920" y="3645024"/>
          <a:ext cx="1080120" cy="368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9" name="Equation" r:id="rId3" imgW="596880" imgH="203040" progId="Equation.DSMT4">
                  <p:embed/>
                </p:oleObj>
              </mc:Choice>
              <mc:Fallback>
                <p:oleObj name="Equation" r:id="rId3" imgW="596880" imgH="203040" progId="Equation.DSMT4">
                  <p:embed/>
                  <p:pic>
                    <p:nvPicPr>
                      <p:cNvPr id="0" name="物件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3645024"/>
                        <a:ext cx="1080120" cy="3683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39746025"/>
              </p:ext>
            </p:extLst>
          </p:nvPr>
        </p:nvGraphicFramePr>
        <p:xfrm>
          <a:off x="1979712" y="4293096"/>
          <a:ext cx="5167313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0" name="Equation" r:id="rId5" imgW="2857320" imgH="393480" progId="Equation.DSMT4">
                  <p:embed/>
                </p:oleObj>
              </mc:Choice>
              <mc:Fallback>
                <p:oleObj name="Equation" r:id="rId5" imgW="2857320" imgH="393480" progId="Equation.DSMT4">
                  <p:embed/>
                  <p:pic>
                    <p:nvPicPr>
                      <p:cNvPr id="0" name="物件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4293096"/>
                        <a:ext cx="5167313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766428806"/>
              </p:ext>
            </p:extLst>
          </p:nvPr>
        </p:nvGraphicFramePr>
        <p:xfrm>
          <a:off x="1547664" y="4941168"/>
          <a:ext cx="1195387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1" name="Equation" r:id="rId7" imgW="660240" imgH="330120" progId="Equation.DSMT4">
                  <p:embed/>
                </p:oleObj>
              </mc:Choice>
              <mc:Fallback>
                <p:oleObj name="Equation" r:id="rId7" imgW="660240" imgH="330120" progId="Equation.DSMT4">
                  <p:embed/>
                  <p:pic>
                    <p:nvPicPr>
                      <p:cNvPr id="0" name="物件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4941168"/>
                        <a:ext cx="1195387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48691415"/>
              </p:ext>
            </p:extLst>
          </p:nvPr>
        </p:nvGraphicFramePr>
        <p:xfrm>
          <a:off x="1547664" y="5589240"/>
          <a:ext cx="6340475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2" name="Equation" r:id="rId9" imgW="3504960" imgH="419040" progId="Equation.DSMT4">
                  <p:embed/>
                </p:oleObj>
              </mc:Choice>
              <mc:Fallback>
                <p:oleObj name="Equation" r:id="rId9" imgW="3504960" imgH="419040" progId="Equation.DSMT4">
                  <p:embed/>
                  <p:pic>
                    <p:nvPicPr>
                      <p:cNvPr id="0" name="物件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5589240"/>
                        <a:ext cx="6340475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1088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Logarithmic Utility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Suppose that utility function is the natural logarithm of the wealth ,           ,where w&gt;0.</a:t>
            </a:r>
          </a:p>
          <a:p>
            <a:r>
              <a:rPr lang="en-US" altLang="zh-TW" dirty="0" smtClean="0"/>
              <a:t>Intuitive property</a:t>
            </a:r>
          </a:p>
          <a:p>
            <a:pPr lvl="1"/>
            <a:r>
              <a:rPr lang="en-US" altLang="zh-TW" dirty="0"/>
              <a:t>the value of each additional dollar </a:t>
            </a:r>
            <a:r>
              <a:rPr lang="en-US" altLang="zh-TW" dirty="0">
                <a:solidFill>
                  <a:srgbClr val="FF0000"/>
                </a:solidFill>
              </a:rPr>
              <a:t>declines as wealth increases</a:t>
            </a:r>
            <a:r>
              <a:rPr lang="en-US" altLang="zh-TW" dirty="0"/>
              <a:t>, but the value </a:t>
            </a:r>
            <a:r>
              <a:rPr lang="en-US" altLang="zh-TW" dirty="0" smtClean="0"/>
              <a:t>of doubling </a:t>
            </a:r>
            <a:r>
              <a:rPr lang="en-US" altLang="zh-TW" dirty="0"/>
              <a:t>one's wealth is always the same</a:t>
            </a:r>
            <a:r>
              <a:rPr lang="en-US" altLang="zh-TW" dirty="0" smtClean="0"/>
              <a:t>.</a:t>
            </a:r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A similar argument </a:t>
            </a:r>
            <a:r>
              <a:rPr lang="en-US" altLang="zh-TW" dirty="0"/>
              <a:t>would </a:t>
            </a:r>
            <a:r>
              <a:rPr lang="en-US" altLang="zh-TW" dirty="0">
                <a:solidFill>
                  <a:srgbClr val="FF0000"/>
                </a:solidFill>
              </a:rPr>
              <a:t>hold for any multiplicative </a:t>
            </a:r>
            <a:r>
              <a:rPr lang="en-US" altLang="zh-TW" dirty="0"/>
              <a:t>increase or decrease in the bettor's wealth: </a:t>
            </a:r>
            <a:r>
              <a:rPr lang="en-US" altLang="zh-TW" dirty="0" smtClean="0">
                <a:solidFill>
                  <a:srgbClr val="FF0000"/>
                </a:solidFill>
              </a:rPr>
              <a:t>the change </a:t>
            </a:r>
            <a:r>
              <a:rPr lang="en-US" altLang="zh-TW" dirty="0">
                <a:solidFill>
                  <a:srgbClr val="FF0000"/>
                </a:solidFill>
              </a:rPr>
              <a:t>in utility doesn't depend on the current </a:t>
            </a:r>
            <a:r>
              <a:rPr lang="en-US" altLang="zh-TW" dirty="0" smtClean="0">
                <a:solidFill>
                  <a:srgbClr val="FF0000"/>
                </a:solidFill>
              </a:rPr>
              <a:t>wealth.</a:t>
            </a:r>
            <a:endParaRPr lang="en-US" altLang="zh-TW" dirty="0">
              <a:solidFill>
                <a:srgbClr val="FF0000"/>
              </a:solidFill>
            </a:endParaRPr>
          </a:p>
          <a:p>
            <a:pPr lvl="1"/>
            <a:endParaRPr lang="en-US" altLang="zh-TW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634598"/>
              </p:ext>
            </p:extLst>
          </p:nvPr>
        </p:nvGraphicFramePr>
        <p:xfrm>
          <a:off x="4682827" y="2060848"/>
          <a:ext cx="936104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3" imgW="368280" imgH="203040" progId="Equation.DSMT4">
                  <p:embed/>
                </p:oleObj>
              </mc:Choice>
              <mc:Fallback>
                <p:oleObj name="Equation" r:id="rId3" imgW="3682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82827" y="2060848"/>
                        <a:ext cx="936104" cy="360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954512"/>
            <a:ext cx="437197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7324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en-US" altLang="zh-TW" dirty="0" smtClean="0"/>
              <a:t>Natural logarithm of wealth</a:t>
            </a:r>
            <a:endParaRPr lang="zh-TW" alt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424" y="1412776"/>
            <a:ext cx="6622164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750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The Optimal Strategy : Betting Your Beliefs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zh-TW" dirty="0" smtClean="0"/>
              <a:t>The </a:t>
            </a:r>
            <a:r>
              <a:rPr lang="en-US" altLang="zh-TW" dirty="0" smtClean="0">
                <a:solidFill>
                  <a:srgbClr val="FF0000"/>
                </a:solidFill>
              </a:rPr>
              <a:t>expected utility</a:t>
            </a:r>
            <a:r>
              <a:rPr lang="en-US" altLang="zh-TW" dirty="0" smtClean="0"/>
              <a:t> after the bet is</a:t>
            </a:r>
          </a:p>
          <a:p>
            <a:pPr marL="457200" lvl="1" indent="0">
              <a:buNone/>
            </a:pPr>
            <a:r>
              <a:rPr lang="en-US" altLang="zh-TW" dirty="0" smtClean="0"/>
              <a:t> =   </a:t>
            </a:r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smtClean="0"/>
              <a:t>As the third and fourth terms don’t contain r , so </a:t>
            </a:r>
            <a:r>
              <a:rPr lang="en-US" altLang="zh-TW" dirty="0"/>
              <a:t>the bettor's maximization problem is really just to maximize the </a:t>
            </a:r>
            <a:r>
              <a:rPr lang="en-US" altLang="zh-TW" dirty="0" smtClean="0"/>
              <a:t>first </a:t>
            </a:r>
            <a:r>
              <a:rPr lang="en-US" altLang="zh-TW" dirty="0"/>
              <a:t>two </a:t>
            </a:r>
            <a:r>
              <a:rPr lang="en-US" altLang="zh-TW" dirty="0" smtClean="0"/>
              <a:t>terms.</a:t>
            </a:r>
          </a:p>
          <a:p>
            <a:pPr marL="0" indent="0">
              <a:buNone/>
            </a:pPr>
            <a:endParaRPr lang="en-US" altLang="zh-TW" dirty="0"/>
          </a:p>
          <a:p>
            <a:r>
              <a:rPr lang="en-US" altLang="zh-TW" dirty="0" smtClean="0"/>
              <a:t>T</a:t>
            </a:r>
            <a:r>
              <a:rPr lang="en-US" altLang="zh-CN" dirty="0" smtClean="0"/>
              <a:t>he derivative of the expression is                      , so </a:t>
            </a:r>
            <a:r>
              <a:rPr lang="en-US" altLang="zh-CN" dirty="0" smtClean="0">
                <a:solidFill>
                  <a:srgbClr val="FF0000"/>
                </a:solidFill>
              </a:rPr>
              <a:t>r=a</a:t>
            </a:r>
            <a:r>
              <a:rPr lang="en-US" altLang="zh-CN" dirty="0" smtClean="0"/>
              <a:t>.</a:t>
            </a:r>
          </a:p>
          <a:p>
            <a:r>
              <a:rPr lang="en-US" altLang="zh-TW" dirty="0" smtClean="0"/>
              <a:t>Conclusion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The bettor bets his beliefs</a:t>
            </a:r>
          </a:p>
          <a:p>
            <a:pPr lvl="1"/>
            <a:endParaRPr lang="en-US" altLang="zh-TW" b="1" dirty="0" smtClean="0"/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408" y="2016119"/>
            <a:ext cx="41148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408" y="2460619"/>
            <a:ext cx="626745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6156" y="4099098"/>
            <a:ext cx="3076575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8805" y="4602062"/>
            <a:ext cx="1038326" cy="513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683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764704"/>
            <a:ext cx="7410450" cy="553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2399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22.3 Aggregate Beliefs and the “Wisdom of Crowds”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System with multiple bettors</a:t>
            </a:r>
          </a:p>
          <a:p>
            <a:pPr lvl="1"/>
            <a:r>
              <a:rPr lang="en-US" altLang="zh-TW" dirty="0" smtClean="0"/>
              <a:t>N bettors named 1,2,3…N</a:t>
            </a:r>
          </a:p>
          <a:p>
            <a:pPr lvl="1"/>
            <a:r>
              <a:rPr lang="en-US" altLang="zh-TW" dirty="0" smtClean="0"/>
              <a:t>Each bettors n believes A will win in a probability of      ,and thus a probability of                  that B will win.</a:t>
            </a:r>
          </a:p>
          <a:p>
            <a:pPr lvl="1"/>
            <a:r>
              <a:rPr lang="en-US" altLang="zh-TW" dirty="0" smtClean="0"/>
              <a:t>Each bettors n has wealth       ,total wealth is </a:t>
            </a:r>
          </a:p>
          <a:p>
            <a:pPr lvl="1"/>
            <a:endParaRPr lang="en-US" altLang="zh-TW" dirty="0"/>
          </a:p>
          <a:p>
            <a:pPr lvl="1"/>
            <a:r>
              <a:rPr lang="en-US" altLang="zh-TW" dirty="0" smtClean="0"/>
              <a:t>S</a:t>
            </a:r>
            <a:r>
              <a:rPr lang="en-US" altLang="zh-CN" dirty="0" smtClean="0"/>
              <a:t>o the amount that bet on A is sum </a:t>
            </a:r>
          </a:p>
          <a:p>
            <a:pPr lvl="1"/>
            <a:endParaRPr lang="en-US" altLang="zh-CN" dirty="0" smtClean="0"/>
          </a:p>
          <a:p>
            <a:pPr lvl="1"/>
            <a:r>
              <a:rPr lang="en-US" altLang="zh-CN" dirty="0" smtClean="0"/>
              <a:t>So the </a:t>
            </a:r>
            <a:r>
              <a:rPr lang="en-US" altLang="zh-CN" dirty="0"/>
              <a:t>amount that bet on </a:t>
            </a:r>
            <a:r>
              <a:rPr lang="en-US" altLang="zh-CN" dirty="0" smtClean="0"/>
              <a:t>B </a:t>
            </a:r>
            <a:r>
              <a:rPr lang="en-US" altLang="zh-CN" dirty="0"/>
              <a:t>is sum </a:t>
            </a:r>
          </a:p>
          <a:p>
            <a:pPr lvl="1"/>
            <a:endParaRPr lang="en-US" altLang="zh-TW" dirty="0"/>
          </a:p>
          <a:p>
            <a:pPr marL="457200" lvl="1" indent="0">
              <a:buNone/>
            </a:pPr>
            <a:endParaRPr lang="en-US" altLang="zh-TW" sz="2400" dirty="0" smtClean="0"/>
          </a:p>
          <a:p>
            <a:pPr marL="457200" lvl="1" indent="0">
              <a:buNone/>
            </a:pPr>
            <a:endParaRPr lang="en-US" altLang="zh-TW" sz="3200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801998"/>
              </p:ext>
            </p:extLst>
          </p:nvPr>
        </p:nvGraphicFramePr>
        <p:xfrm>
          <a:off x="1691680" y="2852936"/>
          <a:ext cx="360040" cy="462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" name="Equation" r:id="rId3" imgW="177480" imgH="228600" progId="Equation.DSMT4">
                  <p:embed/>
                </p:oleObj>
              </mc:Choice>
              <mc:Fallback>
                <p:oleObj name="Equation" r:id="rId3" imgW="177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91680" y="2852936"/>
                        <a:ext cx="360040" cy="4629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863741"/>
              </p:ext>
            </p:extLst>
          </p:nvPr>
        </p:nvGraphicFramePr>
        <p:xfrm>
          <a:off x="5436096" y="2924944"/>
          <a:ext cx="1306512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" name="Equation" r:id="rId5" imgW="647640" imgH="228600" progId="Equation.DSMT4">
                  <p:embed/>
                </p:oleObj>
              </mc:Choice>
              <mc:Fallback>
                <p:oleObj name="Equation" r:id="rId5" imgW="647640" imgH="228600" progId="Equation.DSMT4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924944"/>
                        <a:ext cx="1306512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2472430"/>
              </p:ext>
            </p:extLst>
          </p:nvPr>
        </p:nvGraphicFramePr>
        <p:xfrm>
          <a:off x="4788024" y="3717032"/>
          <a:ext cx="43497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" name="Equation" r:id="rId7" imgW="215640" imgH="228600" progId="Equation.DSMT4">
                  <p:embed/>
                </p:oleObj>
              </mc:Choice>
              <mc:Fallback>
                <p:oleObj name="Equation" r:id="rId7" imgW="215640" imgH="228600" progId="Equation.DSMT4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3717032"/>
                        <a:ext cx="434975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742034"/>
              </p:ext>
            </p:extLst>
          </p:nvPr>
        </p:nvGraphicFramePr>
        <p:xfrm>
          <a:off x="3851920" y="4149080"/>
          <a:ext cx="2890837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" name="Equation" r:id="rId9" imgW="1434960" imgH="228600" progId="Equation.DSMT4">
                  <p:embed/>
                </p:oleObj>
              </mc:Choice>
              <mc:Fallback>
                <p:oleObj name="Equation" r:id="rId9" imgW="1434960" imgH="228600" progId="Equation.DSMT4">
                  <p:embed/>
                  <p:pic>
                    <p:nvPicPr>
                      <p:cNvPr id="0" name="物件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4149080"/>
                        <a:ext cx="2890837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物件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3158100"/>
              </p:ext>
            </p:extLst>
          </p:nvPr>
        </p:nvGraphicFramePr>
        <p:xfrm>
          <a:off x="3779912" y="5013176"/>
          <a:ext cx="358140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1" name="Equation" r:id="rId11" imgW="1777680" imgH="228600" progId="Equation.DSMT4">
                  <p:embed/>
                </p:oleObj>
              </mc:Choice>
              <mc:Fallback>
                <p:oleObj name="Equation" r:id="rId11" imgW="1777680" imgH="228600" progId="Equation.DSMT4">
                  <p:embed/>
                  <p:pic>
                    <p:nvPicPr>
                      <p:cNvPr id="0" name="物件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5013176"/>
                        <a:ext cx="3581400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物件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127154"/>
              </p:ext>
            </p:extLst>
          </p:nvPr>
        </p:nvGraphicFramePr>
        <p:xfrm>
          <a:off x="3767138" y="5805488"/>
          <a:ext cx="360680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2" name="Equation" r:id="rId13" imgW="1790640" imgH="228600" progId="Equation.DSMT4">
                  <p:embed/>
                </p:oleObj>
              </mc:Choice>
              <mc:Fallback>
                <p:oleObj name="Equation" r:id="rId13" imgW="1790640" imgH="228600" progId="Equation.DSMT4">
                  <p:embed/>
                  <p:pic>
                    <p:nvPicPr>
                      <p:cNvPr id="0" name="物件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138" y="5805488"/>
                        <a:ext cx="3606800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965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T</a:t>
            </a:r>
            <a:r>
              <a:rPr lang="en-US" altLang="zh-CN" dirty="0" smtClean="0"/>
              <a:t>he Odds Determined by the </a:t>
            </a:r>
            <a:br>
              <a:rPr lang="en-US" altLang="zh-CN" dirty="0" smtClean="0"/>
            </a:br>
            <a:r>
              <a:rPr lang="en-US" altLang="zh-CN" dirty="0" smtClean="0"/>
              <a:t>Race-Track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</a:t>
            </a:r>
            <a:r>
              <a:rPr lang="en-US" altLang="zh-CN" dirty="0" smtClean="0"/>
              <a:t>ssume that no matter which horse wins </a:t>
            </a:r>
            <a:r>
              <a:rPr lang="zh-CN" altLang="en-US" dirty="0" smtClean="0"/>
              <a:t>，</a:t>
            </a:r>
            <a:r>
              <a:rPr lang="en-US" altLang="zh-CN" dirty="0" smtClean="0"/>
              <a:t>the race-track </a:t>
            </a:r>
            <a:r>
              <a:rPr lang="en-US" altLang="zh-CN" dirty="0" smtClean="0">
                <a:solidFill>
                  <a:srgbClr val="FF0000"/>
                </a:solidFill>
              </a:rPr>
              <a:t>pays out everything </a:t>
            </a:r>
            <a:r>
              <a:rPr lang="en-US" altLang="zh-CN" dirty="0" smtClean="0"/>
              <a:t>.</a:t>
            </a:r>
          </a:p>
          <a:p>
            <a:pPr lvl="1"/>
            <a:r>
              <a:rPr lang="en-US" altLang="zh-CN" dirty="0" smtClean="0"/>
              <a:t>If A win ,the total amount owed to the bettors is sum of their winning , which is equal to </a:t>
            </a:r>
          </a:p>
          <a:p>
            <a:pPr lvl="1"/>
            <a:endParaRPr lang="en-US" altLang="zh-CN" dirty="0" smtClean="0"/>
          </a:p>
          <a:p>
            <a:pPr lvl="1"/>
            <a:r>
              <a:rPr lang="en-US" altLang="zh-CN" dirty="0" smtClean="0"/>
              <a:t>If B win, the total amount owed to the bettors is sum of their winning , which is equal to </a:t>
            </a:r>
          </a:p>
          <a:p>
            <a:pPr lvl="1"/>
            <a:endParaRPr lang="en-US" altLang="zh-CN" dirty="0" smtClean="0"/>
          </a:p>
          <a:p>
            <a:pPr lvl="1"/>
            <a:endParaRPr lang="en-US" altLang="zh-CN" dirty="0"/>
          </a:p>
          <a:p>
            <a:pPr lvl="1"/>
            <a:endParaRPr lang="en-US" altLang="zh-CN" dirty="0" smtClean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340999"/>
              </p:ext>
            </p:extLst>
          </p:nvPr>
        </p:nvGraphicFramePr>
        <p:xfrm>
          <a:off x="2123728" y="3645024"/>
          <a:ext cx="526891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4" name="Equation" r:id="rId3" imgW="2616120" imgH="228600" progId="Equation.DSMT4">
                  <p:embed/>
                </p:oleObj>
              </mc:Choice>
              <mc:Fallback>
                <p:oleObj name="Equation" r:id="rId3" imgW="2616120" imgH="228600" progId="Equation.DSMT4">
                  <p:embed/>
                  <p:pic>
                    <p:nvPicPr>
                      <p:cNvPr id="0" name="物件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645024"/>
                        <a:ext cx="5268913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135798"/>
              </p:ext>
            </p:extLst>
          </p:nvPr>
        </p:nvGraphicFramePr>
        <p:xfrm>
          <a:off x="2195736" y="5085184"/>
          <a:ext cx="5345112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5" name="Equation" r:id="rId5" imgW="2654280" imgH="228600" progId="Equation.DSMT4">
                  <p:embed/>
                </p:oleObj>
              </mc:Choice>
              <mc:Fallback>
                <p:oleObj name="Equation" r:id="rId5" imgW="2654280" imgH="228600" progId="Equation.DSMT4">
                  <p:embed/>
                  <p:pic>
                    <p:nvPicPr>
                      <p:cNvPr id="0" name="物件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5085184"/>
                        <a:ext cx="5345112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269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Inverse </a:t>
            </a:r>
            <a:r>
              <a:rPr lang="en-US" altLang="zh-TW" dirty="0"/>
              <a:t>odds </a:t>
            </a:r>
            <a:r>
              <a:rPr lang="en-US" altLang="zh-TW" dirty="0" smtClean="0"/>
              <a:t>on horse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inverse odds </a:t>
            </a:r>
            <a:r>
              <a:rPr lang="en-US" altLang="zh-TW" dirty="0" smtClean="0"/>
              <a:t>on horse A</a:t>
            </a:r>
          </a:p>
          <a:p>
            <a:pPr lvl="1"/>
            <a:r>
              <a:rPr lang="en-US" altLang="zh-TW" dirty="0" smtClean="0"/>
              <a:t> 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dirty="0" smtClean="0"/>
              <a:t>Inverse odds on horse B</a:t>
            </a:r>
          </a:p>
          <a:p>
            <a:pPr lvl="1"/>
            <a:r>
              <a:rPr lang="en-US" altLang="zh-TW" dirty="0"/>
              <a:t> 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dirty="0" smtClean="0"/>
              <a:t>            for the share of total wealth held by bettor n,</a:t>
            </a:r>
          </a:p>
          <a:p>
            <a:pPr lvl="1"/>
            <a:r>
              <a:rPr lang="en-US" altLang="zh-TW" dirty="0" smtClean="0"/>
              <a:t> </a:t>
            </a:r>
          </a:p>
          <a:p>
            <a:pPr marL="457200" lvl="1" indent="0">
              <a:buNone/>
            </a:pPr>
            <a:endParaRPr lang="en-US" altLang="zh-TW" dirty="0"/>
          </a:p>
          <a:p>
            <a:pPr marL="457200" lvl="1" indent="0">
              <a:buNone/>
            </a:pPr>
            <a:r>
              <a:rPr lang="en-US" altLang="zh-TW" dirty="0" smtClean="0"/>
              <a:t> </a:t>
            </a:r>
          </a:p>
          <a:p>
            <a:pPr lvl="1"/>
            <a:r>
              <a:rPr lang="en-US" altLang="zh-TW" dirty="0"/>
              <a:t> </a:t>
            </a:r>
            <a:endParaRPr lang="en-US" altLang="zh-TW" dirty="0" smtClean="0"/>
          </a:p>
          <a:p>
            <a:pPr marL="457200" lvl="1" indent="0">
              <a:buNone/>
            </a:pPr>
            <a:endParaRPr lang="en-US" altLang="zh-TW" dirty="0" smtClean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640700"/>
              </p:ext>
            </p:extLst>
          </p:nvPr>
        </p:nvGraphicFramePr>
        <p:xfrm>
          <a:off x="1259632" y="1916832"/>
          <a:ext cx="4552950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6" name="Equation" r:id="rId3" imgW="2260440" imgH="393480" progId="Equation.DSMT4">
                  <p:embed/>
                </p:oleObj>
              </mc:Choice>
              <mc:Fallback>
                <p:oleObj name="Equation" r:id="rId3" imgW="2260440" imgH="393480" progId="Equation.DSMT4">
                  <p:embed/>
                  <p:pic>
                    <p:nvPicPr>
                      <p:cNvPr id="0" name="物件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916832"/>
                        <a:ext cx="4552950" cy="795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472900"/>
              </p:ext>
            </p:extLst>
          </p:nvPr>
        </p:nvGraphicFramePr>
        <p:xfrm>
          <a:off x="1331640" y="3140968"/>
          <a:ext cx="4605337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7" name="Equation" r:id="rId5" imgW="2286000" imgH="393480" progId="Equation.DSMT4">
                  <p:embed/>
                </p:oleObj>
              </mc:Choice>
              <mc:Fallback>
                <p:oleObj name="Equation" r:id="rId5" imgW="2286000" imgH="393480" progId="Equation.DSMT4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140968"/>
                        <a:ext cx="4605337" cy="795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7524366"/>
              </p:ext>
            </p:extLst>
          </p:nvPr>
        </p:nvGraphicFramePr>
        <p:xfrm>
          <a:off x="827584" y="3861048"/>
          <a:ext cx="864096" cy="6868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" name="Equation" r:id="rId7" imgW="495000" imgH="393480" progId="Equation.DSMT4">
                  <p:embed/>
                </p:oleObj>
              </mc:Choice>
              <mc:Fallback>
                <p:oleObj name="Equation" r:id="rId7" imgW="495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27584" y="3861048"/>
                        <a:ext cx="864096" cy="6868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176219"/>
              </p:ext>
            </p:extLst>
          </p:nvPr>
        </p:nvGraphicFramePr>
        <p:xfrm>
          <a:off x="1691680" y="4437112"/>
          <a:ext cx="3554413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9" name="Equation" r:id="rId9" imgW="1765080" imgH="241200" progId="Equation.DSMT4">
                  <p:embed/>
                </p:oleObj>
              </mc:Choice>
              <mc:Fallback>
                <p:oleObj name="Equation" r:id="rId9" imgW="1765080" imgH="241200" progId="Equation.DSMT4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437112"/>
                        <a:ext cx="3554413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物件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00085"/>
              </p:ext>
            </p:extLst>
          </p:nvPr>
        </p:nvGraphicFramePr>
        <p:xfrm>
          <a:off x="1691680" y="4941168"/>
          <a:ext cx="3554412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0" name="Equation" r:id="rId11" imgW="1765080" imgH="241200" progId="Equation.DSMT4">
                  <p:embed/>
                </p:oleObj>
              </mc:Choice>
              <mc:Fallback>
                <p:oleObj name="Equation" r:id="rId11" imgW="1765080" imgH="241200" progId="Equation.DSMT4">
                  <p:embed/>
                  <p:pic>
                    <p:nvPicPr>
                      <p:cNvPr id="0" name="物件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941168"/>
                        <a:ext cx="3554412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物件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373723"/>
              </p:ext>
            </p:extLst>
          </p:nvPr>
        </p:nvGraphicFramePr>
        <p:xfrm>
          <a:off x="1907704" y="5445224"/>
          <a:ext cx="1800200" cy="57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1" name="Equation" r:id="rId13" imgW="749160" imgH="241200" progId="Equation.DSMT4">
                  <p:embed/>
                </p:oleObj>
              </mc:Choice>
              <mc:Fallback>
                <p:oleObj name="Equation" r:id="rId13" imgW="7491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907704" y="5445224"/>
                        <a:ext cx="1800200" cy="57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734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State Price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b="1" dirty="0" smtClean="0"/>
              <a:t>State Price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Price of a dollar </a:t>
            </a:r>
            <a:r>
              <a:rPr lang="en-US" altLang="zh-TW" dirty="0" smtClean="0"/>
              <a:t>in the event that a certain future state of the world is reached</a:t>
            </a:r>
          </a:p>
          <a:p>
            <a:pPr lvl="1"/>
            <a:r>
              <a:rPr lang="en-US" altLang="zh-TW" dirty="0"/>
              <a:t> </a:t>
            </a:r>
            <a:r>
              <a:rPr lang="en-US" altLang="zh-TW" dirty="0" smtClean="0"/>
              <a:t>             is state price for that horse A wins</a:t>
            </a:r>
          </a:p>
          <a:p>
            <a:pPr lvl="1"/>
            <a:r>
              <a:rPr lang="en-US" altLang="zh-TW" dirty="0" smtClean="0"/>
              <a:t>              </a:t>
            </a:r>
            <a:r>
              <a:rPr lang="en-US" altLang="zh-TW" dirty="0"/>
              <a:t>is state price for that </a:t>
            </a:r>
            <a:r>
              <a:rPr lang="en-US" altLang="zh-TW" dirty="0" smtClean="0"/>
              <a:t>horse B wins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zh-TW" sz="3200" dirty="0" smtClean="0"/>
              <a:t>State price are </a:t>
            </a:r>
            <a:r>
              <a:rPr lang="en-US" altLang="zh-TW" sz="3200" dirty="0" smtClean="0">
                <a:solidFill>
                  <a:srgbClr val="FF0000"/>
                </a:solidFill>
              </a:rPr>
              <a:t>weighted averages </a:t>
            </a:r>
            <a:r>
              <a:rPr lang="en-US" altLang="zh-TW" sz="3200" dirty="0" smtClean="0"/>
              <a:t>of the </a:t>
            </a:r>
            <a:r>
              <a:rPr lang="en-US" altLang="zh-CN" sz="3200" dirty="0" smtClean="0"/>
              <a:t>individual’s </a:t>
            </a:r>
            <a:r>
              <a:rPr lang="en-US" altLang="zh-TW" sz="3200" dirty="0" smtClean="0"/>
              <a:t>beliefs</a:t>
            </a:r>
          </a:p>
          <a:p>
            <a:r>
              <a:rPr lang="en-US" altLang="zh-TW" dirty="0"/>
              <a:t>how much </a:t>
            </a:r>
            <a:r>
              <a:rPr lang="en-US" altLang="zh-TW" dirty="0" smtClean="0"/>
              <a:t>in</a:t>
            </a:r>
            <a:r>
              <a:rPr lang="en-US" altLang="zh-CN" dirty="0" smtClean="0"/>
              <a:t>fl</a:t>
            </a:r>
            <a:r>
              <a:rPr lang="en-US" altLang="zh-TW" dirty="0" smtClean="0"/>
              <a:t>uence </a:t>
            </a:r>
            <a:r>
              <a:rPr lang="en-US" altLang="zh-TW" dirty="0"/>
              <a:t>a bettor's beliefs have on the state price depends </a:t>
            </a:r>
            <a:r>
              <a:rPr lang="en-US" altLang="zh-TW" dirty="0" smtClean="0"/>
              <a:t>on how </a:t>
            </a:r>
            <a:r>
              <a:rPr lang="en-US" altLang="zh-TW" dirty="0"/>
              <a:t>much of the aggregate wealth is controlled by that </a:t>
            </a:r>
            <a:r>
              <a:rPr lang="en-US" altLang="zh-TW" dirty="0" smtClean="0"/>
              <a:t>bettor</a:t>
            </a:r>
            <a:endParaRPr lang="en-US" altLang="zh-TW" sz="6600" b="1" dirty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648005"/>
              </p:ext>
            </p:extLst>
          </p:nvPr>
        </p:nvGraphicFramePr>
        <p:xfrm>
          <a:off x="1259632" y="2780928"/>
          <a:ext cx="1008112" cy="5176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2" name="Equation" r:id="rId3" imgW="469800" imgH="241200" progId="Equation.DSMT4">
                  <p:embed/>
                </p:oleObj>
              </mc:Choice>
              <mc:Fallback>
                <p:oleObj name="Equation" r:id="rId3" imgW="4698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59632" y="2780928"/>
                        <a:ext cx="1008112" cy="5176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0078806"/>
              </p:ext>
            </p:extLst>
          </p:nvPr>
        </p:nvGraphicFramePr>
        <p:xfrm>
          <a:off x="1259632" y="3212976"/>
          <a:ext cx="9810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3" name="Equation" r:id="rId5" imgW="457200" imgH="241200" progId="Equation.DSMT4">
                  <p:embed/>
                </p:oleObj>
              </mc:Choice>
              <mc:Fallback>
                <p:oleObj name="Equation" r:id="rId5" imgW="457200" imgH="241200" progId="Equation.DSMT4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212976"/>
                        <a:ext cx="98107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962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Agenda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dirty="0" smtClean="0"/>
              <a:t>22.1 </a:t>
            </a:r>
            <a:r>
              <a:rPr lang="en-US" altLang="zh-TW" dirty="0"/>
              <a:t>Markets with Exogenous </a:t>
            </a:r>
            <a:r>
              <a:rPr lang="en-US" altLang="zh-TW" dirty="0" smtClean="0"/>
              <a:t>Events</a:t>
            </a:r>
          </a:p>
          <a:p>
            <a:r>
              <a:rPr lang="en-US" altLang="zh-TW" dirty="0" smtClean="0"/>
              <a:t>22.2 </a:t>
            </a:r>
            <a:r>
              <a:rPr lang="en-US" altLang="zh-TW" dirty="0"/>
              <a:t>Horse Races, Betting, and </a:t>
            </a:r>
            <a:r>
              <a:rPr lang="en-US" altLang="zh-TW" dirty="0" smtClean="0"/>
              <a:t>Beliefs</a:t>
            </a:r>
          </a:p>
          <a:p>
            <a:r>
              <a:rPr lang="en-US" altLang="zh-TW" dirty="0" smtClean="0"/>
              <a:t>22.3 </a:t>
            </a:r>
            <a:r>
              <a:rPr lang="en-US" altLang="zh-TW" dirty="0"/>
              <a:t>Aggregate Beliefs and the \Wisdom of </a:t>
            </a:r>
            <a:r>
              <a:rPr lang="en-US" altLang="zh-TW" dirty="0" smtClean="0"/>
              <a:t>Crowds“</a:t>
            </a:r>
          </a:p>
          <a:p>
            <a:r>
              <a:rPr lang="en-US" altLang="zh-TW" dirty="0" smtClean="0"/>
              <a:t>22.4 </a:t>
            </a:r>
            <a:r>
              <a:rPr lang="en-US" altLang="zh-TW" dirty="0"/>
              <a:t>Prediction Markets and Stock </a:t>
            </a:r>
            <a:r>
              <a:rPr lang="en-US" altLang="zh-TW" dirty="0" smtClean="0"/>
              <a:t>Markets</a:t>
            </a:r>
          </a:p>
          <a:p>
            <a:r>
              <a:rPr lang="en-US" altLang="zh-TW" dirty="0" smtClean="0"/>
              <a:t>22.5 </a:t>
            </a:r>
            <a:r>
              <a:rPr lang="en-US" altLang="zh-TW" dirty="0"/>
              <a:t>Markets with Endogenous </a:t>
            </a:r>
            <a:r>
              <a:rPr lang="en-US" altLang="zh-TW" dirty="0" smtClean="0"/>
              <a:t>Events</a:t>
            </a:r>
          </a:p>
          <a:p>
            <a:r>
              <a:rPr lang="en-US" altLang="zh-TW" dirty="0" smtClean="0"/>
              <a:t>22.6 </a:t>
            </a:r>
            <a:r>
              <a:rPr lang="en-US" altLang="zh-TW" dirty="0"/>
              <a:t>The Market for </a:t>
            </a:r>
            <a:r>
              <a:rPr lang="en-US" altLang="zh-TW" dirty="0" smtClean="0"/>
              <a:t>Lemons</a:t>
            </a:r>
          </a:p>
          <a:p>
            <a:r>
              <a:rPr lang="en-US" altLang="zh-TW" dirty="0" smtClean="0"/>
              <a:t>22.7 </a:t>
            </a:r>
            <a:r>
              <a:rPr lang="en-US" altLang="zh-TW" dirty="0"/>
              <a:t>Asymmetric Information in Other </a:t>
            </a:r>
            <a:r>
              <a:rPr lang="en-US" altLang="zh-TW" dirty="0" smtClean="0"/>
              <a:t>Markets</a:t>
            </a:r>
          </a:p>
          <a:p>
            <a:r>
              <a:rPr lang="en-US" altLang="zh-TW" dirty="0" smtClean="0"/>
              <a:t>22.8 </a:t>
            </a:r>
            <a:r>
              <a:rPr lang="en-US" altLang="zh-TW" dirty="0"/>
              <a:t>Signaling </a:t>
            </a:r>
            <a:r>
              <a:rPr lang="en-US" altLang="zh-TW" dirty="0" smtClean="0"/>
              <a:t>Quality</a:t>
            </a:r>
          </a:p>
          <a:p>
            <a:r>
              <a:rPr lang="en-US" altLang="zh-TW" dirty="0" smtClean="0"/>
              <a:t>22.9 </a:t>
            </a:r>
            <a:r>
              <a:rPr lang="en-US" altLang="zh-TW" dirty="0"/>
              <a:t>Quality Uncertainty On-Line: Reputation Systems and Other </a:t>
            </a:r>
            <a:r>
              <a:rPr lang="en-US" altLang="zh-TW" dirty="0" smtClean="0"/>
              <a:t>Mechanisms</a:t>
            </a:r>
          </a:p>
          <a:p>
            <a:r>
              <a:rPr lang="en-US" altLang="zh-TW" dirty="0" smtClean="0"/>
              <a:t>22.10 Advanced </a:t>
            </a:r>
            <a:r>
              <a:rPr lang="en-US" altLang="zh-TW" dirty="0"/>
              <a:t>Material: Wealth Dynamics in Markets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040840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The Relationship to the </a:t>
            </a:r>
            <a:br>
              <a:rPr lang="en-US" altLang="zh-TW" dirty="0" smtClean="0"/>
            </a:br>
            <a:r>
              <a:rPr lang="en-US" altLang="zh-TW" dirty="0" smtClean="0"/>
              <a:t>“Wisdom of Crowds”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The </a:t>
            </a:r>
            <a:r>
              <a:rPr lang="en-US" altLang="zh-TW" dirty="0"/>
              <a:t>crowd at the racetrack determines the odds, or the </a:t>
            </a:r>
            <a:r>
              <a:rPr lang="en-US" altLang="zh-TW" dirty="0" smtClean="0"/>
              <a:t>state prices</a:t>
            </a:r>
            <a:r>
              <a:rPr lang="en-US" altLang="zh-TW" dirty="0"/>
              <a:t>, and these odds are an average of the opinions in the crowd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The limitations of the wisdom of crowds</a:t>
            </a:r>
          </a:p>
          <a:p>
            <a:pPr lvl="1"/>
            <a:r>
              <a:rPr lang="en-US" altLang="zh-TW" dirty="0" smtClean="0"/>
              <a:t>First , it is important that opinion are independent.</a:t>
            </a:r>
          </a:p>
          <a:p>
            <a:pPr lvl="2"/>
            <a:r>
              <a:rPr lang="en-US" altLang="zh-TW" dirty="0" smtClean="0"/>
              <a:t>Non-independent opinion may lead to poor aggregate predictions</a:t>
            </a:r>
          </a:p>
          <a:p>
            <a:pPr lvl="1"/>
            <a:r>
              <a:rPr lang="en-US" altLang="zh-TW" dirty="0" smtClean="0"/>
              <a:t>Second , all beliefs are equally weighed.</a:t>
            </a:r>
          </a:p>
          <a:p>
            <a:pPr lvl="2"/>
            <a:r>
              <a:rPr lang="en-US" altLang="zh-TW" dirty="0" smtClean="0"/>
              <a:t>The more accuracy of state price depends on beliefs of these wealthy bettors are more accurate.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117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22.4 Prediction Markets and Stock Market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State prices play a key role in both markets</a:t>
            </a:r>
          </a:p>
          <a:p>
            <a:pPr lvl="1"/>
            <a:r>
              <a:rPr lang="en-US" altLang="zh-TW" dirty="0" smtClean="0"/>
              <a:t>Prediction Markets</a:t>
            </a:r>
          </a:p>
          <a:p>
            <a:pPr lvl="2"/>
            <a:r>
              <a:rPr lang="en-US" altLang="zh-TW" dirty="0" smtClean="0"/>
              <a:t>Individuals  trade claims to one-dollar return conditional on the occurrence of some event</a:t>
            </a:r>
          </a:p>
          <a:p>
            <a:pPr lvl="2"/>
            <a:r>
              <a:rPr lang="en-US" altLang="zh-TW" dirty="0" smtClean="0"/>
              <a:t>The price reflect an </a:t>
            </a:r>
            <a:r>
              <a:rPr lang="en-US" altLang="zh-TW" dirty="0" smtClean="0">
                <a:solidFill>
                  <a:srgbClr val="FF0000"/>
                </a:solidFill>
              </a:rPr>
              <a:t>wealth-share weighted averaging </a:t>
            </a:r>
            <a:r>
              <a:rPr lang="en-US" altLang="zh-TW" dirty="0" smtClean="0"/>
              <a:t>of the beliefs of the participants in the market</a:t>
            </a:r>
          </a:p>
          <a:p>
            <a:pPr lvl="2"/>
            <a:r>
              <a:rPr lang="en-US" altLang="zh-TW" dirty="0" smtClean="0"/>
              <a:t>The market price</a:t>
            </a:r>
          </a:p>
          <a:p>
            <a:pPr lvl="1"/>
            <a:r>
              <a:rPr lang="en-US" altLang="zh-TW" dirty="0"/>
              <a:t> </a:t>
            </a:r>
            <a:r>
              <a:rPr lang="en-US" altLang="zh-TW" dirty="0" smtClean="0"/>
              <a:t>Stock Markets </a:t>
            </a:r>
          </a:p>
          <a:p>
            <a:pPr lvl="2"/>
            <a:r>
              <a:rPr lang="en-US" altLang="zh-TW" dirty="0" smtClean="0"/>
              <a:t> a share of stock in a company offers a monetary amount that will vary depending on which of possibly many states occurs.</a:t>
            </a:r>
          </a:p>
          <a:p>
            <a:pPr lvl="2"/>
            <a:endParaRPr lang="en-US" altLang="zh-TW" dirty="0" smtClean="0"/>
          </a:p>
          <a:p>
            <a:pPr lvl="2"/>
            <a:endParaRPr lang="en-US" altLang="zh-TW" dirty="0"/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1883540"/>
              </p:ext>
            </p:extLst>
          </p:nvPr>
        </p:nvGraphicFramePr>
        <p:xfrm>
          <a:off x="3995936" y="4077072"/>
          <a:ext cx="1800200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3" imgW="1206360" imgH="241200" progId="Equation.DSMT4">
                  <p:embed/>
                </p:oleObj>
              </mc:Choice>
              <mc:Fallback>
                <p:oleObj name="Equation" r:id="rId3" imgW="12063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95936" y="4077072"/>
                        <a:ext cx="1800200" cy="360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908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State Price in the Stock Market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Suppose that</a:t>
            </a:r>
          </a:p>
          <a:p>
            <a:pPr lvl="1"/>
            <a:r>
              <a:rPr lang="en-US" altLang="zh-TW" dirty="0" smtClean="0"/>
              <a:t>Two companies , named 1 and 2</a:t>
            </a:r>
          </a:p>
          <a:p>
            <a:pPr lvl="1"/>
            <a:r>
              <a:rPr lang="en-US" altLang="zh-TW" dirty="0" smtClean="0"/>
              <a:t>Two possible state s1 (company 1 does well)and s2(company 2 does well ),and      </a:t>
            </a:r>
            <a:r>
              <a:rPr lang="en-US" altLang="zh-TW" dirty="0" err="1" smtClean="0"/>
              <a:t>and</a:t>
            </a:r>
            <a:r>
              <a:rPr lang="en-US" altLang="zh-TW" dirty="0" smtClean="0"/>
              <a:t>      denote the state prices for states s1 and s2.</a:t>
            </a:r>
          </a:p>
          <a:p>
            <a:pPr lvl="1"/>
            <a:r>
              <a:rPr lang="en-US" altLang="zh-TW" dirty="0" smtClean="0"/>
              <a:t>In state s1 , company 1 worth 2 dollars and company 2 worth 1 dollars ; In state s2, company 1 worth 1 dollars and company 2 worth 2 dollars</a:t>
            </a:r>
          </a:p>
          <a:p>
            <a:pPr lvl="1"/>
            <a:r>
              <a:rPr lang="en-US" altLang="zh-TW" dirty="0" smtClean="0"/>
              <a:t> v1 and v2 are the price for the stock 1 and stock 2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zh-TW" sz="3200" dirty="0"/>
              <a:t> S</a:t>
            </a:r>
            <a:r>
              <a:rPr lang="en-US" altLang="zh-TW" sz="3200" dirty="0" smtClean="0"/>
              <a:t>tate price :                      ,the solution is </a:t>
            </a:r>
          </a:p>
          <a:p>
            <a:pPr marL="742950" lvl="2" indent="-342900"/>
            <a:endParaRPr lang="en-US" altLang="zh-TW" dirty="0"/>
          </a:p>
          <a:p>
            <a:pPr marL="342900" lvl="1" indent="-342900">
              <a:buFont typeface="Arial" pitchFamily="34" charset="0"/>
              <a:buChar char="•"/>
            </a:pPr>
            <a:endParaRPr lang="en-US" altLang="zh-TW" sz="3200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301835"/>
              </p:ext>
            </p:extLst>
          </p:nvPr>
        </p:nvGraphicFramePr>
        <p:xfrm>
          <a:off x="5364088" y="2924944"/>
          <a:ext cx="288032" cy="370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2" name="Equation" r:id="rId3" imgW="177480" imgH="228600" progId="Equation.DSMT4">
                  <p:embed/>
                </p:oleObj>
              </mc:Choice>
              <mc:Fallback>
                <p:oleObj name="Equation" r:id="rId3" imgW="177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64088" y="2924944"/>
                        <a:ext cx="288032" cy="3703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949201"/>
              </p:ext>
            </p:extLst>
          </p:nvPr>
        </p:nvGraphicFramePr>
        <p:xfrm>
          <a:off x="6300192" y="2924944"/>
          <a:ext cx="30797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3" name="Equation" r:id="rId5" imgW="190440" imgH="228600" progId="Equation.DSMT4">
                  <p:embed/>
                </p:oleObj>
              </mc:Choice>
              <mc:Fallback>
                <p:oleObj name="Equation" r:id="rId5" imgW="190440" imgH="228600" progId="Equation.DSMT4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2924944"/>
                        <a:ext cx="307975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369057"/>
              </p:ext>
            </p:extLst>
          </p:nvPr>
        </p:nvGraphicFramePr>
        <p:xfrm>
          <a:off x="2915816" y="5301208"/>
          <a:ext cx="1584176" cy="9198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4" name="Equation" r:id="rId7" imgW="787320" imgH="457200" progId="Equation.DSMT4">
                  <p:embed/>
                </p:oleObj>
              </mc:Choice>
              <mc:Fallback>
                <p:oleObj name="Equation" r:id="rId7" imgW="7873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15816" y="5301208"/>
                        <a:ext cx="1584176" cy="9198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254224"/>
              </p:ext>
            </p:extLst>
          </p:nvPr>
        </p:nvGraphicFramePr>
        <p:xfrm>
          <a:off x="7020272" y="5085184"/>
          <a:ext cx="1481137" cy="163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5" name="Equation" r:id="rId9" imgW="736560" imgH="812520" progId="Equation.DSMT4">
                  <p:embed/>
                </p:oleObj>
              </mc:Choice>
              <mc:Fallback>
                <p:oleObj name="Equation" r:id="rId9" imgW="736560" imgH="812520" progId="Equation.DSMT4">
                  <p:embed/>
                  <p:pic>
                    <p:nvPicPr>
                      <p:cNvPr id="0" name="物件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272" y="5085184"/>
                        <a:ext cx="1481137" cy="163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130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22.5 Markets with Endogenous Events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b="1" dirty="0"/>
              <a:t>Endogenous </a:t>
            </a:r>
            <a:r>
              <a:rPr lang="en-US" altLang="zh-TW" b="1" dirty="0" smtClean="0"/>
              <a:t>Events	</a:t>
            </a:r>
          </a:p>
          <a:p>
            <a:pPr lvl="1"/>
            <a:r>
              <a:rPr lang="en-US" altLang="zh-TW" dirty="0" smtClean="0"/>
              <a:t>whether the </a:t>
            </a:r>
            <a:r>
              <a:rPr lang="en-US" altLang="zh-TW" dirty="0"/>
              <a:t>events </a:t>
            </a:r>
            <a:r>
              <a:rPr lang="en-US" altLang="zh-TW" dirty="0" smtClean="0"/>
              <a:t>come </a:t>
            </a:r>
            <a:r>
              <a:rPr lang="en-US" altLang="zh-TW" dirty="0"/>
              <a:t>true depends on the </a:t>
            </a:r>
            <a:r>
              <a:rPr lang="en-US" altLang="zh-TW" dirty="0" smtClean="0"/>
              <a:t>aggregate behavior </a:t>
            </a:r>
            <a:r>
              <a:rPr lang="en-US" altLang="zh-TW" dirty="0"/>
              <a:t>of the individuals </a:t>
            </a:r>
            <a:r>
              <a:rPr lang="en-US" altLang="zh-TW" dirty="0" smtClean="0"/>
              <a:t>themselves.</a:t>
            </a:r>
          </a:p>
          <a:p>
            <a:pPr lvl="1"/>
            <a:r>
              <a:rPr lang="en-US" altLang="zh-TW" dirty="0" smtClean="0"/>
              <a:t>Ex: network effects and the </a:t>
            </a:r>
            <a:r>
              <a:rPr lang="en-US" altLang="zh-TW" dirty="0" smtClean="0">
                <a:solidFill>
                  <a:srgbClr val="FF0000"/>
                </a:solidFill>
              </a:rPr>
              <a:t>market for lemons </a:t>
            </a:r>
          </a:p>
          <a:p>
            <a:pPr lvl="1"/>
            <a:r>
              <a:rPr lang="en-US" altLang="zh-TW" dirty="0" smtClean="0"/>
              <a:t>A important common theme is the notion of </a:t>
            </a:r>
            <a:r>
              <a:rPr lang="en-US" altLang="zh-TW" dirty="0" smtClean="0">
                <a:solidFill>
                  <a:srgbClr val="FF0000"/>
                </a:solidFill>
              </a:rPr>
              <a:t>self-fulfilling expectations(Chapter 17)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zh-TW" sz="3200" b="1" dirty="0"/>
              <a:t>Asymmetric </a:t>
            </a:r>
            <a:r>
              <a:rPr lang="en-US" altLang="zh-TW" sz="3200" b="1" dirty="0" err="1" smtClean="0"/>
              <a:t>Infromation</a:t>
            </a:r>
            <a:endParaRPr lang="en-US" altLang="zh-TW" sz="3200" b="1" dirty="0" smtClean="0"/>
          </a:p>
          <a:p>
            <a:pPr lvl="1"/>
            <a:r>
              <a:rPr lang="en-US" altLang="zh-TW" dirty="0" smtClean="0"/>
              <a:t>In </a:t>
            </a:r>
            <a:r>
              <a:rPr lang="en-US" altLang="zh-TW" dirty="0"/>
              <a:t>many </a:t>
            </a:r>
            <a:r>
              <a:rPr lang="en-US" altLang="zh-TW" dirty="0" smtClean="0"/>
              <a:t>settings where </a:t>
            </a:r>
            <a:r>
              <a:rPr lang="en-US" altLang="zh-TW" dirty="0"/>
              <a:t>buyers and sellers interact, one side of the market has better information about </a:t>
            </a:r>
            <a:r>
              <a:rPr lang="en-US" altLang="zh-TW" dirty="0" smtClean="0"/>
              <a:t>goods </a:t>
            </a:r>
            <a:r>
              <a:rPr lang="en-US" altLang="zh-TW" dirty="0"/>
              <a:t>or services being traded than the other side does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 smtClean="0"/>
              <a:t>Ex: eBay , health insurance ,stock market ,market for used car and so on.</a:t>
            </a:r>
            <a:endParaRPr lang="en-US" altLang="zh-TW" dirty="0"/>
          </a:p>
          <a:p>
            <a:pPr lvl="1"/>
            <a:endParaRPr lang="en-US" altLang="zh-TW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73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22.6 The Market for Lemons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Market for Lemons</a:t>
            </a:r>
          </a:p>
          <a:p>
            <a:pPr lvl="1"/>
            <a:r>
              <a:rPr lang="en-US" altLang="zh-TW" dirty="0" smtClean="0"/>
              <a:t>A used car that is particularly bad is called a lemon</a:t>
            </a:r>
          </a:p>
          <a:p>
            <a:pPr lvl="1"/>
            <a:r>
              <a:rPr lang="en-US" altLang="zh-TW" dirty="0" smtClean="0"/>
              <a:t>By economist George </a:t>
            </a:r>
            <a:r>
              <a:rPr lang="en-US" altLang="zh-TW" dirty="0" err="1" smtClean="0"/>
              <a:t>Akerlof</a:t>
            </a:r>
            <a:r>
              <a:rPr lang="en-US" altLang="zh-TW" dirty="0" smtClean="0"/>
              <a:t> who shared the 2001 Nobel Prize in Economics.</a:t>
            </a:r>
          </a:p>
          <a:p>
            <a:pPr lvl="1"/>
            <a:r>
              <a:rPr lang="en-US" altLang="zh-TW" dirty="0"/>
              <a:t>C</a:t>
            </a:r>
            <a:r>
              <a:rPr lang="en-US" altLang="zh-TW" dirty="0" smtClean="0"/>
              <a:t>learly </a:t>
            </a:r>
            <a:r>
              <a:rPr lang="en-US" altLang="zh-TW" dirty="0"/>
              <a:t>articulate the underlying principle and its </a:t>
            </a:r>
            <a:r>
              <a:rPr lang="en-US" altLang="zh-TW" dirty="0" smtClean="0"/>
              <a:t>implications for </a:t>
            </a:r>
            <a:r>
              <a:rPr lang="en-US" altLang="zh-TW" dirty="0"/>
              <a:t>how markets work </a:t>
            </a:r>
            <a:r>
              <a:rPr lang="en-US" altLang="zh-TW" dirty="0" smtClean="0"/>
              <a:t>- or</a:t>
            </a:r>
            <a:r>
              <a:rPr lang="en-US" altLang="zh-TW" dirty="0"/>
              <a:t>, in some cases, how they fail to </a:t>
            </a:r>
            <a:r>
              <a:rPr lang="en-US" altLang="zh-TW" dirty="0" smtClean="0"/>
              <a:t>work.</a:t>
            </a:r>
          </a:p>
        </p:txBody>
      </p:sp>
    </p:spTree>
    <p:extLst>
      <p:ext uri="{BB962C8B-B14F-4D97-AF65-F5344CB8AC3E}">
        <p14:creationId xmlns:p14="http://schemas.microsoft.com/office/powerpoint/2010/main" val="149919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Suppose that</a:t>
            </a:r>
          </a:p>
          <a:p>
            <a:pPr lvl="1"/>
            <a:r>
              <a:rPr lang="en-US" altLang="zh-TW" dirty="0" smtClean="0"/>
              <a:t>Two types of used car</a:t>
            </a:r>
            <a:r>
              <a:rPr lang="en-US" altLang="zh-CN" dirty="0" smtClean="0"/>
              <a:t>s</a:t>
            </a:r>
            <a:r>
              <a:rPr lang="zh-CN" altLang="en-US" dirty="0" smtClean="0"/>
              <a:t>：</a:t>
            </a:r>
            <a:r>
              <a:rPr lang="en-US" altLang="zh-CN" dirty="0" smtClean="0"/>
              <a:t>good car and bad cars</a:t>
            </a:r>
          </a:p>
          <a:p>
            <a:pPr lvl="1"/>
            <a:r>
              <a:rPr lang="en-US" altLang="zh-TW" dirty="0" smtClean="0"/>
              <a:t>E</a:t>
            </a:r>
            <a:r>
              <a:rPr lang="en-US" altLang="zh-CN" dirty="0" smtClean="0"/>
              <a:t>ach seller knows the quality of his or her own car , but buyers do not know.</a:t>
            </a:r>
          </a:p>
          <a:p>
            <a:pPr lvl="1"/>
            <a:r>
              <a:rPr lang="en-US" altLang="zh-TW" dirty="0" smtClean="0"/>
              <a:t>Sellers value good cars at 10 and bad car at 4 ,and buyers value good cars at 12 and a bad car at 6</a:t>
            </a:r>
          </a:p>
          <a:p>
            <a:pPr lvl="1"/>
            <a:r>
              <a:rPr lang="en-US" altLang="zh-TW" dirty="0" smtClean="0"/>
              <a:t>A fraction g of used cars are good cars and hence a fraction 1-g are bad cars</a:t>
            </a:r>
          </a:p>
          <a:p>
            <a:pPr lvl="1"/>
            <a:r>
              <a:rPr lang="en-US" altLang="zh-TW" dirty="0" smtClean="0"/>
              <a:t>There are more buyers than used car</a:t>
            </a:r>
          </a:p>
          <a:p>
            <a:pPr marL="457200" lvl="1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37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The Market with Symmetric Information</a:t>
            </a:r>
          </a:p>
          <a:p>
            <a:pPr lvl="1"/>
            <a:r>
              <a:rPr lang="en-US" altLang="zh-TW" dirty="0" smtClean="0"/>
              <a:t>The type of each car is known to everyone</a:t>
            </a:r>
          </a:p>
          <a:p>
            <a:pPr lvl="1"/>
            <a:r>
              <a:rPr lang="en-US" altLang="zh-TW" dirty="0" smtClean="0"/>
              <a:t>In this case ,every car could be sold.</a:t>
            </a:r>
          </a:p>
          <a:p>
            <a:r>
              <a:rPr lang="en-US" altLang="zh-TW" dirty="0" smtClean="0"/>
              <a:t>T</a:t>
            </a:r>
            <a:r>
              <a:rPr lang="en-US" altLang="zh-CN" dirty="0" smtClean="0"/>
              <a:t>he Market with Asymmetric Information</a:t>
            </a:r>
          </a:p>
          <a:p>
            <a:pPr lvl="1"/>
            <a:r>
              <a:rPr lang="en-US" altLang="zh-TW" dirty="0"/>
              <a:t>The type of each car </a:t>
            </a:r>
            <a:r>
              <a:rPr lang="en-US" altLang="zh-TW" dirty="0" smtClean="0"/>
              <a:t>is not known </a:t>
            </a:r>
            <a:r>
              <a:rPr lang="en-US" altLang="zh-TW" dirty="0"/>
              <a:t>to </a:t>
            </a:r>
            <a:r>
              <a:rPr lang="en-US" altLang="zh-TW" dirty="0" smtClean="0"/>
              <a:t>buyers</a:t>
            </a:r>
          </a:p>
          <a:p>
            <a:pPr lvl="1"/>
            <a:r>
              <a:rPr lang="en-US" altLang="zh-TW" dirty="0" smtClean="0"/>
              <a:t>All car can only be traded at one price </a:t>
            </a:r>
          </a:p>
          <a:p>
            <a:pPr lvl="1"/>
            <a:r>
              <a:rPr lang="en-US" altLang="zh-TW" dirty="0" smtClean="0"/>
              <a:t>If the fraction of good cars in the population of used cars for sale is some number h , so the value that any buyer places on a used car is </a:t>
            </a:r>
          </a:p>
          <a:p>
            <a:pPr lvl="2"/>
            <a:r>
              <a:rPr lang="en-US" altLang="zh-TW" dirty="0" smtClean="0"/>
              <a:t>12h+6(1-h)=6+6h</a:t>
            </a:r>
          </a:p>
          <a:p>
            <a:pPr lvl="2"/>
            <a:endParaRPr lang="en-US" altLang="zh-TW" dirty="0" smtClean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8974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Characterizing the Self-Fulfilling Expectations </a:t>
            </a:r>
            <a:r>
              <a:rPr lang="en-US" altLang="zh-TW" dirty="0" err="1" smtClean="0"/>
              <a:t>Equilibria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dirty="0" smtClean="0"/>
              <a:t>One candidate for an </a:t>
            </a:r>
            <a:r>
              <a:rPr lang="en-US" altLang="zh-TW" dirty="0" err="1" smtClean="0"/>
              <a:t>Equilibria</a:t>
            </a:r>
            <a:r>
              <a:rPr lang="en-US" altLang="zh-TW" dirty="0" smtClean="0"/>
              <a:t> equilibrium of this form is </a:t>
            </a:r>
            <a:r>
              <a:rPr lang="en-US" altLang="zh-TW" dirty="0" smtClean="0">
                <a:solidFill>
                  <a:srgbClr val="FF0000"/>
                </a:solidFill>
              </a:rPr>
              <a:t>h=g</a:t>
            </a:r>
            <a:r>
              <a:rPr lang="en-US" altLang="zh-TW" dirty="0" smtClean="0"/>
              <a:t> – </a:t>
            </a:r>
            <a:r>
              <a:rPr lang="en-US" altLang="zh-CN" dirty="0" smtClean="0"/>
              <a:t>the fraction of good car in the overall used-car population</a:t>
            </a:r>
          </a:p>
          <a:p>
            <a:pPr lvl="1"/>
            <a:r>
              <a:rPr lang="en-US" altLang="zh-TW" dirty="0"/>
              <a:t>I</a:t>
            </a:r>
            <a:r>
              <a:rPr lang="en-US" altLang="zh-CN" dirty="0"/>
              <a:t>f p</a:t>
            </a:r>
            <a:r>
              <a:rPr lang="zh-CN" altLang="en-US" dirty="0"/>
              <a:t>*</a:t>
            </a:r>
            <a:r>
              <a:rPr lang="en-US" altLang="zh-CN" dirty="0"/>
              <a:t>=6+6g≥10 ,or g≥2/3, then seller will seller with good car and bad car would be happy to make a sale</a:t>
            </a:r>
          </a:p>
          <a:p>
            <a:pPr lvl="2"/>
            <a:r>
              <a:rPr lang="en-US" altLang="zh-CN" dirty="0"/>
              <a:t>So if  g≥2/3 ,there is a self-fulfilling expectations equilibrium in which all cars are offered for sale</a:t>
            </a:r>
          </a:p>
          <a:p>
            <a:pPr lvl="1"/>
            <a:r>
              <a:rPr lang="en-US" altLang="zh-TW" dirty="0"/>
              <a:t> If g&lt;2/3,then </a:t>
            </a:r>
            <a:r>
              <a:rPr lang="en-US" altLang="zh-CN" dirty="0"/>
              <a:t>p</a:t>
            </a:r>
            <a:r>
              <a:rPr lang="zh-CN" altLang="en-US" dirty="0"/>
              <a:t>*</a:t>
            </a:r>
            <a:r>
              <a:rPr lang="en-US" altLang="zh-CN" dirty="0"/>
              <a:t>&lt;10,then owners of good cars would not be willing to sell, so they will keep them off the market</a:t>
            </a:r>
            <a:r>
              <a:rPr lang="en-US" altLang="zh-TW" dirty="0"/>
              <a:t> – </a:t>
            </a:r>
            <a:r>
              <a:rPr lang="en-US" altLang="zh-CN" dirty="0"/>
              <a:t>meaning that h ≠ g </a:t>
            </a:r>
          </a:p>
          <a:p>
            <a:pPr lvl="2"/>
            <a:r>
              <a:rPr lang="en-US" altLang="zh-TW" dirty="0"/>
              <a:t>So if g&lt;2/3,h=g is not a </a:t>
            </a:r>
            <a:r>
              <a:rPr lang="en-US" altLang="zh-CN" dirty="0"/>
              <a:t>self-fulfilling expectations equilibrium </a:t>
            </a:r>
          </a:p>
          <a:p>
            <a:pPr lvl="1"/>
            <a:r>
              <a:rPr lang="en-US" altLang="zh-CN" dirty="0" smtClean="0"/>
              <a:t>If h=0</a:t>
            </a:r>
            <a:r>
              <a:rPr lang="en-US" altLang="zh-TW" dirty="0"/>
              <a:t> </a:t>
            </a:r>
            <a:r>
              <a:rPr lang="en-US" altLang="zh-TW" dirty="0" smtClean="0"/>
              <a:t>(only bad cars are sold) ,then buyers willing to pay 6.</a:t>
            </a:r>
          </a:p>
          <a:p>
            <a:pPr lvl="2"/>
            <a:r>
              <a:rPr lang="en-US" altLang="zh-CN" dirty="0" smtClean="0"/>
              <a:t>So  h=0 is a </a:t>
            </a:r>
            <a:r>
              <a:rPr lang="en-US" altLang="zh-CN" dirty="0"/>
              <a:t>self-fulfilling expectations equilibrium</a:t>
            </a:r>
            <a:endParaRPr lang="en-US" altLang="zh-CN" dirty="0" smtClean="0"/>
          </a:p>
          <a:p>
            <a:pPr marL="914400" lvl="2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156033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Complete Market Failure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TW" dirty="0" smtClean="0"/>
              <a:t>Suppose that</a:t>
            </a:r>
          </a:p>
          <a:p>
            <a:pPr lvl="1"/>
            <a:r>
              <a:rPr lang="en-US" altLang="zh-TW" dirty="0" smtClean="0"/>
              <a:t>Three types of used car: good , bad and lemons.</a:t>
            </a:r>
          </a:p>
          <a:p>
            <a:pPr lvl="1"/>
            <a:r>
              <a:rPr lang="en-US" altLang="zh-TW" dirty="0" smtClean="0"/>
              <a:t>Lemons are completely worthless to both buyers and sellers</a:t>
            </a:r>
          </a:p>
          <a:p>
            <a:pPr lvl="1"/>
            <a:r>
              <a:rPr lang="en-US" altLang="zh-TW" dirty="0" smtClean="0"/>
              <a:t>1/3 </a:t>
            </a:r>
            <a:r>
              <a:rPr lang="en-US" altLang="zh-TW" dirty="0"/>
              <a:t>of the cars are good, </a:t>
            </a:r>
            <a:r>
              <a:rPr lang="en-US" altLang="zh-TW" dirty="0" smtClean="0"/>
              <a:t>1/3 are </a:t>
            </a:r>
            <a:r>
              <a:rPr lang="en-US" altLang="zh-TW" dirty="0"/>
              <a:t>bad and </a:t>
            </a:r>
            <a:r>
              <a:rPr lang="en-US" altLang="zh-TW" dirty="0" smtClean="0"/>
              <a:t>1/3 are lemons</a:t>
            </a:r>
          </a:p>
          <a:p>
            <a:pPr lvl="1"/>
            <a:r>
              <a:rPr lang="en-US" altLang="zh-TW" dirty="0"/>
              <a:t>Sellers value good cars at 10, bad cars at 4, and lemons at </a:t>
            </a:r>
            <a:r>
              <a:rPr lang="en-US" altLang="zh-TW" dirty="0" smtClean="0"/>
              <a:t>0</a:t>
            </a:r>
          </a:p>
          <a:p>
            <a:pPr lvl="1"/>
            <a:r>
              <a:rPr lang="en-US" altLang="zh-TW" dirty="0"/>
              <a:t>Buyers value good cars at 12, bad cars at 6, and lemons at 0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/>
              <a:t>There are more buyers than there are used cars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Three candidates for an equilibrium</a:t>
            </a:r>
          </a:p>
          <a:p>
            <a:pPr lvl="1"/>
            <a:r>
              <a:rPr lang="en-US" altLang="zh-TW" dirty="0" smtClean="0"/>
              <a:t>(a). </a:t>
            </a:r>
            <a:r>
              <a:rPr lang="en-US" altLang="zh-TW" dirty="0"/>
              <a:t>All cars are offered for sale</a:t>
            </a:r>
          </a:p>
          <a:p>
            <a:pPr lvl="1"/>
            <a:r>
              <a:rPr lang="en-US" altLang="zh-TW" dirty="0" smtClean="0"/>
              <a:t>(b). </a:t>
            </a:r>
            <a:r>
              <a:rPr lang="en-US" altLang="zh-TW" dirty="0"/>
              <a:t>Only bad cars and lemons are offered for sale</a:t>
            </a:r>
          </a:p>
          <a:p>
            <a:pPr lvl="1"/>
            <a:r>
              <a:rPr lang="en-US" altLang="zh-TW" dirty="0" smtClean="0"/>
              <a:t>(c). </a:t>
            </a:r>
            <a:r>
              <a:rPr lang="en-US" altLang="zh-TW" dirty="0"/>
              <a:t>only lemons are offered for sale , which represents the </a:t>
            </a:r>
            <a:r>
              <a:rPr lang="en-US" altLang="zh-TW" dirty="0">
                <a:solidFill>
                  <a:srgbClr val="FF0000"/>
                </a:solidFill>
              </a:rPr>
              <a:t>complete failure of the </a:t>
            </a:r>
            <a:r>
              <a:rPr lang="en-US" altLang="zh-TW" dirty="0" smtClean="0">
                <a:solidFill>
                  <a:srgbClr val="FF0000"/>
                </a:solidFill>
              </a:rPr>
              <a:t>market</a:t>
            </a:r>
          </a:p>
          <a:p>
            <a:pPr marL="457200" lvl="1" indent="0">
              <a:buNone/>
            </a:pPr>
            <a:endParaRPr lang="en-US" altLang="zh-TW" dirty="0" smtClean="0"/>
          </a:p>
          <a:p>
            <a:pPr marL="457200" lvl="1" indent="0">
              <a:buNone/>
            </a:pPr>
            <a:endParaRPr lang="en-US" altLang="zh-TW" dirty="0" smtClean="0"/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885556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TW" dirty="0"/>
              <a:t>(a) If all cars to be on the market, then the expected value of a car to a buyer would </a:t>
            </a:r>
            <a:r>
              <a:rPr lang="en-US" altLang="zh-TW" dirty="0" smtClean="0"/>
              <a:t>be</a:t>
            </a:r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As </a:t>
            </a:r>
            <a:r>
              <a:rPr lang="en-US" altLang="zh-TW" dirty="0"/>
              <a:t>6&lt;10, so good cars would not be put on market , that means (a) is not a equilibrium. </a:t>
            </a:r>
            <a:endParaRPr lang="en-US" altLang="zh-TW" sz="3200" dirty="0"/>
          </a:p>
          <a:p>
            <a:r>
              <a:rPr lang="en-US" altLang="zh-TW" dirty="0"/>
              <a:t>(b) If buyers expect bad car and lemons to be on market, then the expected value would </a:t>
            </a:r>
            <a:r>
              <a:rPr lang="en-US" altLang="zh-TW" dirty="0" smtClean="0"/>
              <a:t>be</a:t>
            </a:r>
          </a:p>
          <a:p>
            <a:endParaRPr lang="en-US" altLang="zh-TW" dirty="0"/>
          </a:p>
          <a:p>
            <a:pPr lvl="1"/>
            <a:r>
              <a:rPr lang="en-US" altLang="zh-TW" dirty="0"/>
              <a:t> As 3&lt;4, so bad car would not be put on market, that means (b) is not a </a:t>
            </a:r>
            <a:r>
              <a:rPr lang="en-US" altLang="zh-TW" dirty="0" smtClean="0"/>
              <a:t>equilibrium</a:t>
            </a:r>
          </a:p>
          <a:p>
            <a:r>
              <a:rPr lang="en-US" altLang="zh-TW" dirty="0" smtClean="0"/>
              <a:t>(c)Finally, if only lemons for sold ,the expect value is 0,and this is the buyers are willing to pay , then the market will </a:t>
            </a:r>
            <a:r>
              <a:rPr lang="en-US" altLang="zh-TW" dirty="0" smtClean="0">
                <a:solidFill>
                  <a:srgbClr val="FF0000"/>
                </a:solidFill>
              </a:rPr>
              <a:t>consist completely of lemons</a:t>
            </a:r>
            <a:r>
              <a:rPr lang="en-US" altLang="zh-TW" dirty="0" smtClean="0"/>
              <a:t> , it is a equilibrium.</a:t>
            </a:r>
          </a:p>
          <a:p>
            <a:pPr marL="457200" lvl="1" indent="0">
              <a:buNone/>
            </a:pPr>
            <a:endParaRPr lang="en-US" altLang="zh-TW" dirty="0" smtClean="0"/>
          </a:p>
          <a:p>
            <a:pPr marL="457200" lvl="1" indent="0">
              <a:buNone/>
            </a:pPr>
            <a:endParaRPr lang="en-US" altLang="zh-TW" dirty="0" smtClean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1280728"/>
              </p:ext>
            </p:extLst>
          </p:nvPr>
        </p:nvGraphicFramePr>
        <p:xfrm>
          <a:off x="4716016" y="1916832"/>
          <a:ext cx="1944216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7" name="Equation" r:id="rId3" imgW="723600" imgH="393480" progId="Equation.DSMT4">
                  <p:embed/>
                </p:oleObj>
              </mc:Choice>
              <mc:Fallback>
                <p:oleObj name="Equation" r:id="rId3" imgW="723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16016" y="1916832"/>
                        <a:ext cx="1944216" cy="64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1777804"/>
              </p:ext>
            </p:extLst>
          </p:nvPr>
        </p:nvGraphicFramePr>
        <p:xfrm>
          <a:off x="5652120" y="3645024"/>
          <a:ext cx="158417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8" name="Equation" r:id="rId5" imgW="482400" imgH="393480" progId="Equation.DSMT4">
                  <p:embed/>
                </p:oleObj>
              </mc:Choice>
              <mc:Fallback>
                <p:oleObj name="Equation" r:id="rId5" imgW="482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652120" y="3645024"/>
                        <a:ext cx="1584176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7939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5649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22.1 M</a:t>
            </a:r>
            <a:r>
              <a:rPr lang="en-US" altLang="zh-CN" dirty="0" smtClean="0"/>
              <a:t>arkets with Exogenous Events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791071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Summary : Ingredients of the Market for Lemons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Key features that led to market failure</a:t>
            </a:r>
          </a:p>
          <a:p>
            <a:pPr lvl="1"/>
            <a:r>
              <a:rPr lang="en-US" altLang="zh-TW" dirty="0" smtClean="0"/>
              <a:t>(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)</a:t>
            </a:r>
            <a:r>
              <a:rPr lang="en-US" altLang="zh-TW" dirty="0"/>
              <a:t> The items that can be </a:t>
            </a:r>
            <a:r>
              <a:rPr lang="en-US" altLang="zh-TW" dirty="0" smtClean="0"/>
              <a:t>offered </a:t>
            </a:r>
            <a:r>
              <a:rPr lang="en-US" altLang="zh-TW" dirty="0"/>
              <a:t>for sale have varying qualities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 smtClean="0"/>
              <a:t>(ii)</a:t>
            </a:r>
            <a:r>
              <a:rPr lang="en-US" altLang="zh-TW" dirty="0"/>
              <a:t> he buyers value the items of that quality at least </a:t>
            </a:r>
            <a:r>
              <a:rPr lang="en-US" altLang="zh-TW" dirty="0" smtClean="0"/>
              <a:t>as much </a:t>
            </a:r>
            <a:r>
              <a:rPr lang="en-US" altLang="zh-TW" dirty="0"/>
              <a:t>as the sellers do </a:t>
            </a:r>
            <a:r>
              <a:rPr lang="en-US" altLang="zh-TW" dirty="0" smtClean="0"/>
              <a:t>- so </a:t>
            </a:r>
            <a:r>
              <a:rPr lang="en-US" altLang="zh-TW" dirty="0"/>
              <a:t>with complete information, the market would </a:t>
            </a:r>
            <a:r>
              <a:rPr lang="en-US" altLang="zh-TW" dirty="0" smtClean="0"/>
              <a:t>succeed</a:t>
            </a:r>
          </a:p>
          <a:p>
            <a:pPr lvl="1"/>
            <a:r>
              <a:rPr lang="en-US" altLang="zh-TW" dirty="0" smtClean="0"/>
              <a:t>(iii)</a:t>
            </a:r>
            <a:r>
              <a:rPr lang="en-US" altLang="zh-TW" dirty="0"/>
              <a:t> There is asymmetric information about the quality of the </a:t>
            </a:r>
            <a:r>
              <a:rPr lang="en-US" altLang="zh-TW" dirty="0" smtClean="0"/>
              <a:t>items</a:t>
            </a:r>
          </a:p>
          <a:p>
            <a:pPr lvl="1"/>
            <a:r>
              <a:rPr lang="en-US" altLang="zh-TW" dirty="0" smtClean="0"/>
              <a:t>(iv)</a:t>
            </a:r>
            <a:r>
              <a:rPr lang="en-US" altLang="zh-TW" dirty="0"/>
              <a:t> Because of (iii), the items all must be sold for the same uniform price, and sellers </a:t>
            </a:r>
            <a:r>
              <a:rPr lang="en-US" altLang="zh-TW" dirty="0" smtClean="0"/>
              <a:t>will only </a:t>
            </a:r>
            <a:r>
              <a:rPr lang="en-US" altLang="zh-TW" dirty="0"/>
              <a:t>put their items up for sale if they value them at or below this uniform price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30985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22.7 Asymmetric Information in Other Markets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b="1" dirty="0" smtClean="0"/>
              <a:t>The Labor Market</a:t>
            </a:r>
            <a:r>
              <a:rPr lang="en-US" altLang="zh-TW" dirty="0" smtClean="0"/>
              <a:t>, the people seeking jobs is the sellers ,and the companies is the buyers , basic assumptions:</a:t>
            </a:r>
          </a:p>
          <a:p>
            <a:pPr lvl="1"/>
            <a:r>
              <a:rPr lang="en-US" altLang="zh-TW" dirty="0" smtClean="0"/>
              <a:t>(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)There </a:t>
            </a:r>
            <a:r>
              <a:rPr lang="en-US" altLang="zh-TW" dirty="0"/>
              <a:t>are </a:t>
            </a:r>
            <a:r>
              <a:rPr lang="en-US" altLang="zh-TW" dirty="0" smtClean="0"/>
              <a:t>different </a:t>
            </a:r>
            <a:r>
              <a:rPr lang="en-US" altLang="zh-TW" dirty="0"/>
              <a:t>qualities of </a:t>
            </a:r>
            <a:r>
              <a:rPr lang="en-US" altLang="zh-TW" dirty="0" smtClean="0"/>
              <a:t>workers -productive and less productive workers</a:t>
            </a:r>
          </a:p>
          <a:p>
            <a:pPr lvl="1"/>
            <a:r>
              <a:rPr lang="en-US" altLang="zh-TW" dirty="0" smtClean="0"/>
              <a:t>(ii)There </a:t>
            </a:r>
            <a:r>
              <a:rPr lang="en-US" altLang="zh-TW" dirty="0"/>
              <a:t>are </a:t>
            </a:r>
            <a:r>
              <a:rPr lang="en-US" altLang="zh-TW" dirty="0" smtClean="0"/>
              <a:t>different </a:t>
            </a:r>
            <a:r>
              <a:rPr lang="en-US" altLang="zh-TW" dirty="0"/>
              <a:t>kinds of jobs at </a:t>
            </a:r>
            <a:r>
              <a:rPr lang="en-US" altLang="zh-TW" dirty="0" err="1"/>
              <a:t>dierent</a:t>
            </a:r>
            <a:r>
              <a:rPr lang="en-US" altLang="zh-TW" dirty="0"/>
              <a:t> </a:t>
            </a:r>
            <a:r>
              <a:rPr lang="en-US" altLang="zh-TW" dirty="0" smtClean="0"/>
              <a:t>levels of wages</a:t>
            </a:r>
          </a:p>
          <a:p>
            <a:pPr lvl="1"/>
            <a:r>
              <a:rPr lang="en-US" altLang="zh-TW" dirty="0" smtClean="0"/>
              <a:t>(iii)There </a:t>
            </a:r>
            <a:r>
              <a:rPr lang="en-US" altLang="zh-TW" dirty="0"/>
              <a:t>is asymmetric information: a person </a:t>
            </a:r>
            <a:r>
              <a:rPr lang="en-US" altLang="zh-TW" dirty="0" smtClean="0"/>
              <a:t>has </a:t>
            </a:r>
            <a:r>
              <a:rPr lang="en-US" altLang="zh-TW" dirty="0"/>
              <a:t>a better sense for how </a:t>
            </a:r>
            <a:r>
              <a:rPr lang="en-US" altLang="zh-TW" dirty="0" smtClean="0"/>
              <a:t>productive they are</a:t>
            </a:r>
          </a:p>
          <a:p>
            <a:pPr lvl="1"/>
            <a:r>
              <a:rPr lang="en-US" altLang="zh-TW" dirty="0" smtClean="0"/>
              <a:t>(iv)Because of (iii),</a:t>
            </a:r>
            <a:r>
              <a:rPr lang="en-US" altLang="zh-TW" dirty="0"/>
              <a:t> a uniform wage will be </a:t>
            </a:r>
            <a:r>
              <a:rPr lang="en-US" altLang="zh-TW" dirty="0" smtClean="0"/>
              <a:t>offered</a:t>
            </a:r>
            <a:r>
              <a:rPr lang="en-US" altLang="zh-TW" dirty="0"/>
              <a:t>, and only applicants who believe </a:t>
            </a:r>
            <a:r>
              <a:rPr lang="en-US" altLang="zh-TW" dirty="0" smtClean="0"/>
              <a:t>this wage </a:t>
            </a:r>
            <a:r>
              <a:rPr lang="en-US" altLang="zh-TW" dirty="0"/>
              <a:t>acceptably values their skills will take the </a:t>
            </a:r>
            <a:r>
              <a:rPr lang="en-US" altLang="zh-TW" dirty="0" smtClean="0"/>
              <a:t>job.</a:t>
            </a:r>
          </a:p>
          <a:p>
            <a:pPr lvl="1"/>
            <a:endParaRPr lang="en-US" altLang="zh-TW" b="1" dirty="0" smtClean="0"/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393066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Equilibria</a:t>
            </a:r>
            <a:r>
              <a:rPr lang="en-US" altLang="zh-TW" dirty="0" smtClean="0"/>
              <a:t> in the labor Market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Suppose that </a:t>
            </a:r>
          </a:p>
          <a:p>
            <a:pPr lvl="1"/>
            <a:r>
              <a:rPr lang="en-US" altLang="zh-TW" dirty="0" smtClean="0"/>
              <a:t>Productive worker hired by the firm will generate $80,000 ,while each unproductive worker will generate $40,000</a:t>
            </a:r>
          </a:p>
          <a:p>
            <a:pPr lvl="1"/>
            <a:r>
              <a:rPr lang="en-US" altLang="zh-TW" dirty="0" smtClean="0"/>
              <a:t>Each productive and unproductive worker could also produce an income of $55,000 and $25,000 respectively by </a:t>
            </a:r>
            <a:r>
              <a:rPr lang="en-US" altLang="zh-TW" dirty="0"/>
              <a:t>being self-employed </a:t>
            </a:r>
            <a:endParaRPr lang="en-US" altLang="zh-TW" dirty="0" smtClean="0"/>
          </a:p>
          <a:p>
            <a:pPr marL="457200" lvl="1" indent="0">
              <a:buNone/>
            </a:pPr>
            <a:endParaRPr lang="en-US" altLang="zh-TW" dirty="0" smtClean="0"/>
          </a:p>
          <a:p>
            <a:pPr lvl="1"/>
            <a:endParaRPr lang="zh-TW" altLang="en-US" dirty="0"/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169523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76664"/>
          </a:xfrm>
        </p:spPr>
        <p:txBody>
          <a:bodyPr>
            <a:normAutofit fontScale="77500" lnSpcReduction="20000"/>
          </a:bodyPr>
          <a:lstStyle/>
          <a:p>
            <a:r>
              <a:rPr lang="en-US" altLang="zh-TW" dirty="0" smtClean="0"/>
              <a:t>If </a:t>
            </a:r>
            <a:r>
              <a:rPr lang="en-US" altLang="zh-TW" dirty="0"/>
              <a:t>Half the workers in the population are of each </a:t>
            </a:r>
            <a:r>
              <a:rPr lang="en-US" altLang="zh-TW" dirty="0" smtClean="0"/>
              <a:t>type</a:t>
            </a:r>
          </a:p>
          <a:p>
            <a:pPr lvl="1"/>
            <a:r>
              <a:rPr lang="en-US" altLang="zh-TW" dirty="0"/>
              <a:t>The expected revenue per employee will </a:t>
            </a:r>
            <a:r>
              <a:rPr lang="en-US" altLang="zh-TW" dirty="0" smtClean="0"/>
              <a:t>be</a:t>
            </a:r>
          </a:p>
          <a:p>
            <a:pPr marL="457200" lvl="1" indent="0">
              <a:buNone/>
            </a:pPr>
            <a:endParaRPr lang="en-US" altLang="zh-TW" dirty="0" smtClean="0"/>
          </a:p>
          <a:p>
            <a:pPr lvl="1"/>
            <a:r>
              <a:rPr lang="en-US" altLang="zh-TW" dirty="0" smtClean="0"/>
              <a:t>A</a:t>
            </a:r>
            <a:r>
              <a:rPr lang="en-US" altLang="zh-CN" dirty="0" smtClean="0"/>
              <a:t>s </a:t>
            </a:r>
            <a:r>
              <a:rPr lang="en-US" altLang="zh-CN" dirty="0"/>
              <a:t>60,000&gt;55,000 ,so both types of workers will be willing to accept the firm’s offers and this is an equilibrium in which all workers are </a:t>
            </a:r>
            <a:r>
              <a:rPr lang="en-US" altLang="zh-CN" dirty="0" smtClean="0"/>
              <a:t>hired</a:t>
            </a:r>
            <a:endParaRPr lang="en-US" altLang="zh-TW" dirty="0"/>
          </a:p>
          <a:p>
            <a:r>
              <a:rPr lang="en-US" altLang="zh-TW" dirty="0" smtClean="0"/>
              <a:t>If the firm expects only unproductive workers on job market </a:t>
            </a:r>
          </a:p>
          <a:p>
            <a:pPr lvl="1"/>
            <a:r>
              <a:rPr lang="en-US" altLang="zh-TW" dirty="0" smtClean="0"/>
              <a:t>Only 40,000 per years for employee</a:t>
            </a:r>
          </a:p>
          <a:p>
            <a:pPr lvl="1"/>
            <a:r>
              <a:rPr lang="en-US" altLang="zh-TW" dirty="0" smtClean="0"/>
              <a:t>At this wage , only unproductive workers will accept jobs.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zh-TW" sz="3200" dirty="0" smtClean="0"/>
              <a:t>If only ¼ of workers are productive and ¾ are unproductive</a:t>
            </a:r>
          </a:p>
          <a:p>
            <a:pPr lvl="1"/>
            <a:r>
              <a:rPr lang="en-US" altLang="zh-TW" dirty="0"/>
              <a:t>The expected revenue per employee will </a:t>
            </a:r>
            <a:r>
              <a:rPr lang="en-US" altLang="zh-TW" dirty="0" smtClean="0"/>
              <a:t>be</a:t>
            </a:r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As 50,000&lt;55,000,the productive worker wouldn’t accept the firm’s offers. So there is no equilibrium- they have been driven out of the market by high frequency of unproductive workers</a:t>
            </a:r>
            <a:endParaRPr lang="en-US" altLang="zh-TW" dirty="0"/>
          </a:p>
          <a:p>
            <a:pPr lvl="1"/>
            <a:endParaRPr lang="en-US" altLang="zh-TW" dirty="0"/>
          </a:p>
          <a:p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346501"/>
              </p:ext>
            </p:extLst>
          </p:nvPr>
        </p:nvGraphicFramePr>
        <p:xfrm>
          <a:off x="6300192" y="908720"/>
          <a:ext cx="1872208" cy="545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4" name="Equation" r:id="rId3" imgW="1612800" imgH="393480" progId="Equation.DSMT4">
                  <p:embed/>
                </p:oleObj>
              </mc:Choice>
              <mc:Fallback>
                <p:oleObj name="Equation" r:id="rId3" imgW="1612800" imgH="393480" progId="Equation.DSMT4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908720"/>
                        <a:ext cx="1872208" cy="5450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470368"/>
              </p:ext>
            </p:extLst>
          </p:nvPr>
        </p:nvGraphicFramePr>
        <p:xfrm>
          <a:off x="6372200" y="4149080"/>
          <a:ext cx="2227262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5" name="Equation" r:id="rId5" imgW="1917360" imgH="393480" progId="Equation.DSMT4">
                  <p:embed/>
                </p:oleObj>
              </mc:Choice>
              <mc:Fallback>
                <p:oleObj name="Equation" r:id="rId5" imgW="1917360" imgH="393480" progId="Equation.DSMT4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4149080"/>
                        <a:ext cx="2227262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21077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 Market for Insurance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dirty="0" smtClean="0"/>
              <a:t>Ingredients of the market</a:t>
            </a:r>
          </a:p>
          <a:p>
            <a:pPr lvl="1"/>
            <a:r>
              <a:rPr lang="en-US" altLang="zh-TW" dirty="0"/>
              <a:t>individuals in a given </a:t>
            </a:r>
            <a:r>
              <a:rPr lang="en-US" altLang="zh-TW" dirty="0" smtClean="0">
                <a:solidFill>
                  <a:srgbClr val="FF0000"/>
                </a:solidFill>
              </a:rPr>
              <a:t>risk category </a:t>
            </a:r>
            <a:r>
              <a:rPr lang="en-US" altLang="zh-TW" dirty="0"/>
              <a:t>can be more or less costly to insure, but the insurance company cannot </a:t>
            </a:r>
            <a:r>
              <a:rPr lang="en-US" altLang="zh-TW" dirty="0" smtClean="0"/>
              <a:t>reliably make </a:t>
            </a:r>
            <a:r>
              <a:rPr lang="en-US" altLang="zh-TW" dirty="0"/>
              <a:t>these </a:t>
            </a:r>
            <a:r>
              <a:rPr lang="en-US" altLang="zh-TW" dirty="0" smtClean="0"/>
              <a:t>fine-grained distinctions.</a:t>
            </a:r>
          </a:p>
          <a:p>
            <a:pPr lvl="1"/>
            <a:r>
              <a:rPr lang="en-US" altLang="zh-TW" dirty="0"/>
              <a:t>it is the buyers of health insurance, rather than the sellers, who have </a:t>
            </a:r>
            <a:r>
              <a:rPr lang="en-US" altLang="zh-TW" dirty="0" smtClean="0"/>
              <a:t>the </a:t>
            </a:r>
            <a:r>
              <a:rPr lang="en-US" altLang="zh-TW" dirty="0" smtClean="0">
                <a:solidFill>
                  <a:srgbClr val="FF0000"/>
                </a:solidFill>
              </a:rPr>
              <a:t>additional information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/>
              <a:t>For any risk category, the </a:t>
            </a:r>
            <a:r>
              <a:rPr lang="en-US" altLang="zh-TW" dirty="0" smtClean="0"/>
              <a:t>insurance company </a:t>
            </a:r>
            <a:r>
              <a:rPr lang="en-US" altLang="zh-TW" dirty="0"/>
              <a:t>has to essentially charge a </a:t>
            </a:r>
            <a:r>
              <a:rPr lang="en-US" altLang="zh-TW" dirty="0">
                <a:solidFill>
                  <a:srgbClr val="FF0000"/>
                </a:solidFill>
              </a:rPr>
              <a:t>uniform price for the </a:t>
            </a:r>
            <a:r>
              <a:rPr lang="en-US" altLang="zh-TW" dirty="0" smtClean="0">
                <a:solidFill>
                  <a:srgbClr val="FF0000"/>
                </a:solidFill>
              </a:rPr>
              <a:t>insurance</a:t>
            </a:r>
          </a:p>
          <a:p>
            <a:pPr lvl="1"/>
            <a:r>
              <a:rPr lang="en-US" altLang="zh-TW" dirty="0" smtClean="0"/>
              <a:t>the healthiest individuals </a:t>
            </a:r>
            <a:r>
              <a:rPr lang="en-US" altLang="zh-TW" dirty="0"/>
              <a:t>in the group are being charged a price that is greater than the expected </a:t>
            </a:r>
            <a:r>
              <a:rPr lang="en-US" altLang="zh-TW" dirty="0" smtClean="0"/>
              <a:t>cost of </a:t>
            </a:r>
            <a:r>
              <a:rPr lang="en-US" altLang="zh-TW" dirty="0"/>
              <a:t>providing care for them, and so they may be unwilling to buy insurance. </a:t>
            </a:r>
            <a:r>
              <a:rPr lang="en-US" altLang="zh-TW" dirty="0" smtClean="0"/>
              <a:t>So the average quality in the pool goes down ,the insurance must set higher price , which at last no one will buy insurance 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27006278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22.8 Signaling Quality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zh-TW" dirty="0" smtClean="0"/>
              <a:t>A kind of </a:t>
            </a:r>
            <a:r>
              <a:rPr lang="en-US" altLang="zh-TW" b="1" dirty="0" smtClean="0"/>
              <a:t>certification mechanism</a:t>
            </a:r>
          </a:p>
          <a:p>
            <a:pPr lvl="1"/>
            <a:r>
              <a:rPr lang="en-US" altLang="zh-TW" dirty="0"/>
              <a:t>a way for a seller to provide a</a:t>
            </a:r>
            <a:r>
              <a:rPr lang="en-US" altLang="zh-TW" dirty="0">
                <a:solidFill>
                  <a:srgbClr val="FF0000"/>
                </a:solidFill>
              </a:rPr>
              <a:t> signal </a:t>
            </a:r>
            <a:r>
              <a:rPr lang="en-US" altLang="zh-TW" dirty="0"/>
              <a:t>about the quality of the good that he or she is offering for sale.</a:t>
            </a:r>
            <a:r>
              <a:rPr lang="en-US" altLang="zh-TW" b="1" dirty="0"/>
              <a:t> </a:t>
            </a:r>
          </a:p>
          <a:p>
            <a:pPr lvl="1"/>
            <a:r>
              <a:rPr lang="en-US" altLang="zh-TW" dirty="0"/>
              <a:t>The overall warranties might be crucial </a:t>
            </a:r>
            <a:r>
              <a:rPr lang="en-US" altLang="zh-TW" dirty="0">
                <a:solidFill>
                  <a:srgbClr val="FF0000"/>
                </a:solidFill>
              </a:rPr>
              <a:t>for breaking down information asymmetries</a:t>
            </a:r>
          </a:p>
          <a:p>
            <a:r>
              <a:rPr lang="en-US" altLang="zh-TW" dirty="0"/>
              <a:t>Signaling in the </a:t>
            </a:r>
            <a:r>
              <a:rPr lang="en-US" altLang="zh-CN" dirty="0" smtClean="0"/>
              <a:t>Used-car</a:t>
            </a:r>
            <a:r>
              <a:rPr lang="en-US" altLang="zh-TW" dirty="0" smtClean="0"/>
              <a:t> Market</a:t>
            </a:r>
            <a:endParaRPr lang="en-US" altLang="zh-TW" dirty="0"/>
          </a:p>
          <a:p>
            <a:pPr lvl="1"/>
            <a:r>
              <a:rPr lang="en-US" altLang="zh-TW" dirty="0" smtClean="0"/>
              <a:t>Offer </a:t>
            </a:r>
            <a:r>
              <a:rPr lang="en-US" altLang="zh-TW" dirty="0"/>
              <a:t>a guarantee that a given car is a “certified used car”</a:t>
            </a:r>
          </a:p>
          <a:p>
            <a:pPr lvl="1"/>
            <a:r>
              <a:rPr lang="en-US" altLang="zh-TW" dirty="0" smtClean="0"/>
              <a:t>Offer </a:t>
            </a:r>
            <a:r>
              <a:rPr lang="en-US" altLang="zh-TW" dirty="0"/>
              <a:t>a warranty promising that if the car needs to be repaired after the sale.</a:t>
            </a:r>
          </a:p>
          <a:p>
            <a:r>
              <a:rPr lang="en-US" altLang="zh-TW" dirty="0" smtClean="0"/>
              <a:t>Signaling in the labor Market</a:t>
            </a:r>
          </a:p>
          <a:p>
            <a:pPr lvl="1"/>
            <a:r>
              <a:rPr lang="en-US" altLang="zh-TW" dirty="0" smtClean="0"/>
              <a:t>Education</a:t>
            </a:r>
          </a:p>
          <a:p>
            <a:pPr lvl="1"/>
            <a:endParaRPr lang="en-US" altLang="zh-TW" b="1" dirty="0" smtClean="0"/>
          </a:p>
        </p:txBody>
      </p:sp>
    </p:spTree>
    <p:extLst>
      <p:ext uri="{BB962C8B-B14F-4D97-AF65-F5344CB8AC3E}">
        <p14:creationId xmlns:p14="http://schemas.microsoft.com/office/powerpoint/2010/main" val="32605875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/>
              <a:t>22.9 Quality Uncertainty On-Line:</a:t>
            </a:r>
            <a:br>
              <a:rPr lang="en-US" altLang="zh-TW" sz="3200" dirty="0" smtClean="0"/>
            </a:br>
            <a:r>
              <a:rPr lang="en-US" altLang="zh-TW" sz="3200" dirty="0" smtClean="0"/>
              <a:t>Reputation Systems and Other Mechanisms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Reputation System</a:t>
            </a:r>
          </a:p>
          <a:p>
            <a:pPr lvl="1"/>
            <a:r>
              <a:rPr lang="en-US" altLang="zh-TW" dirty="0"/>
              <a:t>Serve as a signal of seller quality</a:t>
            </a:r>
          </a:p>
          <a:p>
            <a:pPr lvl="1"/>
            <a:r>
              <a:rPr lang="en-US" altLang="zh-TW" dirty="0"/>
              <a:t>Can reduce some of information asymmetries inherent in the site</a:t>
            </a:r>
          </a:p>
          <a:p>
            <a:r>
              <a:rPr lang="en-US" altLang="zh-TW" dirty="0" smtClean="0"/>
              <a:t>Challenges in creating a reputation system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reputational </a:t>
            </a:r>
            <a:r>
              <a:rPr lang="en-US" altLang="zh-TW" dirty="0" smtClean="0"/>
              <a:t>consequences of </a:t>
            </a:r>
            <a:r>
              <a:rPr lang="en-US" altLang="zh-TW" dirty="0"/>
              <a:t>bad behavior can be mitigated on-line if there is an easy way to </a:t>
            </a:r>
            <a:r>
              <a:rPr lang="en-US" altLang="zh-TW" dirty="0" smtClean="0"/>
              <a:t>“start over” </a:t>
            </a:r>
            <a:r>
              <a:rPr lang="en-US" altLang="zh-TW" dirty="0"/>
              <a:t>by </a:t>
            </a:r>
            <a:r>
              <a:rPr lang="en-US" altLang="zh-TW" dirty="0" smtClean="0"/>
              <a:t>simply registering </a:t>
            </a:r>
            <a:r>
              <a:rPr lang="en-US" altLang="zh-TW" dirty="0"/>
              <a:t>a new identity on the </a:t>
            </a:r>
            <a:r>
              <a:rPr lang="en-US" altLang="zh-TW" dirty="0" smtClean="0"/>
              <a:t>site</a:t>
            </a:r>
          </a:p>
          <a:p>
            <a:pPr lvl="1"/>
            <a:r>
              <a:rPr lang="en-US" altLang="zh-TW" dirty="0"/>
              <a:t>The seller can </a:t>
            </a:r>
            <a:r>
              <a:rPr lang="en-US" altLang="zh-TW" dirty="0" smtClean="0"/>
              <a:t>obtain </a:t>
            </a:r>
            <a:r>
              <a:rPr lang="en-US" altLang="zh-TW" dirty="0"/>
              <a:t>identities with high reputation scores </a:t>
            </a:r>
            <a:r>
              <a:rPr lang="en-US" altLang="zh-TW" dirty="0" smtClean="0"/>
              <a:t>despite no </a:t>
            </a:r>
            <a:r>
              <a:rPr lang="en-US" altLang="zh-TW" dirty="0"/>
              <a:t>genuine history of good behavior.</a:t>
            </a:r>
            <a:endParaRPr lang="en-US" altLang="zh-TW" dirty="0" smtClean="0"/>
          </a:p>
          <a:p>
            <a:pPr lvl="1"/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6573378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Ad Quality in Keyword-Based Advertising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b="1" dirty="0" smtClean="0"/>
              <a:t>Ad quality</a:t>
            </a:r>
          </a:p>
          <a:p>
            <a:pPr lvl="1"/>
            <a:r>
              <a:rPr lang="en-US" altLang="zh-TW" dirty="0" smtClean="0"/>
              <a:t>Not </a:t>
            </a:r>
            <a:r>
              <a:rPr lang="en-US" altLang="zh-TW" dirty="0"/>
              <a:t>just a proxy for the </a:t>
            </a:r>
            <a:r>
              <a:rPr lang="en-US" altLang="zh-TW" dirty="0" smtClean="0"/>
              <a:t>estimated rate </a:t>
            </a:r>
            <a:r>
              <a:rPr lang="en-US" altLang="zh-TW" dirty="0"/>
              <a:t>of clicks the ad will </a:t>
            </a:r>
            <a:r>
              <a:rPr lang="en-US" altLang="zh-TW" dirty="0" smtClean="0"/>
              <a:t>get</a:t>
            </a:r>
          </a:p>
          <a:p>
            <a:pPr lvl="1"/>
            <a:r>
              <a:rPr lang="en-US" altLang="zh-TW" dirty="0" smtClean="0"/>
              <a:t>But </a:t>
            </a:r>
            <a:r>
              <a:rPr lang="en-US" altLang="zh-TW" dirty="0"/>
              <a:t>based on a broader </a:t>
            </a:r>
            <a:r>
              <a:rPr lang="en-US" altLang="zh-TW" dirty="0" smtClean="0"/>
              <a:t>estimate of </a:t>
            </a:r>
            <a:r>
              <a:rPr lang="en-US" altLang="zh-TW" dirty="0">
                <a:solidFill>
                  <a:srgbClr val="FF0000"/>
                </a:solidFill>
              </a:rPr>
              <a:t>overall user satisfaction</a:t>
            </a:r>
            <a:r>
              <a:rPr lang="en-US" altLang="zh-TW" dirty="0"/>
              <a:t> with the </a:t>
            </a:r>
            <a:r>
              <a:rPr lang="en-US" altLang="zh-TW" dirty="0" smtClean="0"/>
              <a:t>ad</a:t>
            </a:r>
          </a:p>
          <a:p>
            <a:pPr lvl="1"/>
            <a:r>
              <a:rPr lang="en-US" altLang="zh-TW" dirty="0" smtClean="0"/>
              <a:t>An </a:t>
            </a:r>
            <a:r>
              <a:rPr lang="en-US" altLang="zh-TW" dirty="0"/>
              <a:t>unappealing ad based on a high </a:t>
            </a:r>
            <a:r>
              <a:rPr lang="en-US" altLang="zh-TW" dirty="0" smtClean="0"/>
              <a:t>bid could </a:t>
            </a:r>
            <a:r>
              <a:rPr lang="en-US" altLang="zh-TW" dirty="0">
                <a:solidFill>
                  <a:srgbClr val="FF0000"/>
                </a:solidFill>
              </a:rPr>
              <a:t>end up clogging the top slot on the page</a:t>
            </a:r>
            <a:r>
              <a:rPr lang="en-US" altLang="zh-TW" dirty="0"/>
              <a:t>, generating very little revenue for the </a:t>
            </a:r>
            <a:r>
              <a:rPr lang="en-US" altLang="zh-TW" dirty="0" smtClean="0"/>
              <a:t>search engine </a:t>
            </a:r>
            <a:r>
              <a:rPr lang="en-US" altLang="zh-TW" dirty="0"/>
              <a:t>because almost no one clicks on it.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ranking of an ad </a:t>
            </a:r>
            <a:r>
              <a:rPr lang="en-US" altLang="zh-TW" dirty="0" smtClean="0"/>
              <a:t>should </a:t>
            </a:r>
            <a:r>
              <a:rPr lang="en-US" altLang="zh-TW" dirty="0">
                <a:solidFill>
                  <a:srgbClr val="FF0000"/>
                </a:solidFill>
              </a:rPr>
              <a:t>not be based purely on the bid</a:t>
            </a:r>
            <a:r>
              <a:rPr lang="en-US" altLang="zh-TW" dirty="0"/>
              <a:t> </a:t>
            </a:r>
            <a:r>
              <a:rPr lang="en-US" altLang="zh-TW" dirty="0" smtClean="0"/>
              <a:t>offered </a:t>
            </a:r>
            <a:r>
              <a:rPr lang="en-US" altLang="zh-TW" dirty="0"/>
              <a:t>by </a:t>
            </a:r>
            <a:r>
              <a:rPr lang="en-US" altLang="zh-TW" dirty="0" smtClean="0"/>
              <a:t>the advertiser</a:t>
            </a:r>
            <a:r>
              <a:rPr lang="en-US" altLang="zh-TW" dirty="0"/>
              <a:t>, but also on an estimate of the true </a:t>
            </a:r>
            <a:r>
              <a:rPr lang="en-US" altLang="zh-TW" dirty="0" smtClean="0"/>
              <a:t>click through rates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3187309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Advanced Material : Wealth Dynamics in Markets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Markets impose </a:t>
            </a:r>
            <a:r>
              <a:rPr lang="en-US" altLang="zh-TW" dirty="0"/>
              <a:t>a kind of </a:t>
            </a:r>
            <a:r>
              <a:rPr lang="en-US" altLang="zh-TW" dirty="0" smtClean="0"/>
              <a:t>“natural selection” favoring </a:t>
            </a:r>
            <a:r>
              <a:rPr lang="en-US" altLang="zh-TW" dirty="0"/>
              <a:t>traders whose decisions are closest to optimal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People </a:t>
            </a:r>
            <a:r>
              <a:rPr lang="en-US" altLang="zh-TW" dirty="0"/>
              <a:t>with more accurate </a:t>
            </a:r>
            <a:r>
              <a:rPr lang="en-US" altLang="zh-TW" dirty="0" smtClean="0"/>
              <a:t>beliefs will </a:t>
            </a:r>
            <a:r>
              <a:rPr lang="en-US" altLang="zh-TW" dirty="0"/>
              <a:t>do better in the </a:t>
            </a:r>
            <a:r>
              <a:rPr lang="en-US" altLang="zh-TW" dirty="0" smtClean="0"/>
              <a:t>market</a:t>
            </a:r>
          </a:p>
          <a:p>
            <a:pPr lvl="1"/>
            <a:r>
              <a:rPr lang="en-US" altLang="zh-TW" dirty="0" smtClean="0"/>
              <a:t>The wealth shifts toward them which increase their wealth share</a:t>
            </a:r>
          </a:p>
          <a:p>
            <a:pPr lvl="1"/>
            <a:r>
              <a:rPr lang="en-US" altLang="zh-TW" dirty="0" smtClean="0"/>
              <a:t>Their overall effect on the aggregate market price would increase which produce more accurate market price.</a:t>
            </a:r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873690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Bayesian Learning in a Market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TW" dirty="0" smtClean="0"/>
              <a:t>Beginning with </a:t>
            </a:r>
            <a:r>
              <a:rPr lang="en-US" altLang="zh-TW" dirty="0" smtClean="0">
                <a:solidFill>
                  <a:srgbClr val="FF0000"/>
                </a:solidFill>
              </a:rPr>
              <a:t>a set of N possible hypotheses </a:t>
            </a:r>
            <a:r>
              <a:rPr lang="en-US" altLang="zh-TW" dirty="0" smtClean="0"/>
              <a:t>for the probabilities of horse A wins and horse B wins , which we will denote by 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dirty="0" smtClean="0"/>
              <a:t>Let      </a:t>
            </a:r>
            <a:r>
              <a:rPr lang="en-US" altLang="zh-TW" dirty="0"/>
              <a:t>be the prior probability on </a:t>
            </a:r>
            <a:r>
              <a:rPr lang="en-US" altLang="zh-TW" dirty="0" smtClean="0"/>
              <a:t>hypothesis              ,</a:t>
            </a:r>
            <a:r>
              <a:rPr lang="en-US" altLang="zh-TW" sz="3200" dirty="0" smtClean="0"/>
              <a:t>and </a:t>
            </a:r>
            <a:r>
              <a:rPr lang="en-US" altLang="zh-TW" sz="3200" dirty="0"/>
              <a:t>assume that      is greater than zero   </a:t>
            </a:r>
          </a:p>
          <a:p>
            <a:r>
              <a:rPr lang="en-US" altLang="zh-TW" dirty="0" smtClean="0"/>
              <a:t>Initial predicted probability of A winning is</a:t>
            </a:r>
          </a:p>
          <a:p>
            <a:endParaRPr lang="en-US" altLang="zh-TW" dirty="0"/>
          </a:p>
          <a:p>
            <a:r>
              <a:rPr lang="en-US" altLang="zh-TW" dirty="0" smtClean="0"/>
              <a:t>S</a:t>
            </a:r>
            <a:r>
              <a:rPr lang="en-US" altLang="zh-CN" dirty="0" smtClean="0"/>
              <a:t>uppose </a:t>
            </a:r>
            <a:r>
              <a:rPr lang="en-US" altLang="zh-CN" dirty="0"/>
              <a:t>that T races are run ,and we observe a sequence S of outcome of these races, in which horse A wins a total of k times and horse B wins a </a:t>
            </a:r>
            <a:r>
              <a:rPr lang="en-US" altLang="zh-CN" dirty="0" smtClean="0"/>
              <a:t>total    times </a:t>
            </a:r>
            <a:endParaRPr lang="zh-TW" altLang="en-US" dirty="0"/>
          </a:p>
          <a:p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6276220"/>
              </p:ext>
            </p:extLst>
          </p:nvPr>
        </p:nvGraphicFramePr>
        <p:xfrm>
          <a:off x="2915816" y="2276872"/>
          <a:ext cx="3528392" cy="5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4" name="Equation" r:id="rId3" imgW="1612800" imgH="228600" progId="Equation.DSMT4">
                  <p:embed/>
                </p:oleObj>
              </mc:Choice>
              <mc:Fallback>
                <p:oleObj name="Equation" r:id="rId3" imgW="16128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15816" y="2276872"/>
                        <a:ext cx="3528392" cy="500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9736349"/>
              </p:ext>
            </p:extLst>
          </p:nvPr>
        </p:nvGraphicFramePr>
        <p:xfrm>
          <a:off x="1259632" y="2924944"/>
          <a:ext cx="360040" cy="4629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5" name="Equation" r:id="rId5" imgW="177480" imgH="228600" progId="Equation.DSMT4">
                  <p:embed/>
                </p:oleObj>
              </mc:Choice>
              <mc:Fallback>
                <p:oleObj name="Equation" r:id="rId5" imgW="177480" imgH="228600" progId="Equation.DSMT4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924944"/>
                        <a:ext cx="360040" cy="4629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0070348"/>
              </p:ext>
            </p:extLst>
          </p:nvPr>
        </p:nvGraphicFramePr>
        <p:xfrm>
          <a:off x="6588224" y="2924944"/>
          <a:ext cx="10287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6" name="Equation" r:id="rId7" imgW="469800" imgH="228600" progId="Equation.DSMT4">
                  <p:embed/>
                </p:oleObj>
              </mc:Choice>
              <mc:Fallback>
                <p:oleObj name="Equation" r:id="rId7" imgW="469800" imgH="228600" progId="Equation.DSMT4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2924944"/>
                        <a:ext cx="102870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475319"/>
              </p:ext>
            </p:extLst>
          </p:nvPr>
        </p:nvGraphicFramePr>
        <p:xfrm>
          <a:off x="2483768" y="3212976"/>
          <a:ext cx="3587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7" name="Equation" r:id="rId9" imgW="177480" imgH="228600" progId="Equation.DSMT4">
                  <p:embed/>
                </p:oleObj>
              </mc:Choice>
              <mc:Fallback>
                <p:oleObj name="Equation" r:id="rId9" imgW="177480" imgH="228600" progId="Equation.DSMT4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3212976"/>
                        <a:ext cx="358775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物件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864353"/>
              </p:ext>
            </p:extLst>
          </p:nvPr>
        </p:nvGraphicFramePr>
        <p:xfrm>
          <a:off x="3203848" y="3933056"/>
          <a:ext cx="24796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8" name="Equation" r:id="rId11" imgW="1231560" imgH="228600" progId="Equation.DSMT4">
                  <p:embed/>
                </p:oleObj>
              </mc:Choice>
              <mc:Fallback>
                <p:oleObj name="Equation" r:id="rId11" imgW="1231560" imgH="228600" progId="Equation.DSMT4">
                  <p:embed/>
                  <p:pic>
                    <p:nvPicPr>
                      <p:cNvPr id="0" name="物件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3933056"/>
                        <a:ext cx="2479675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物件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9862737"/>
              </p:ext>
            </p:extLst>
          </p:nvPr>
        </p:nvGraphicFramePr>
        <p:xfrm>
          <a:off x="5004048" y="5013176"/>
          <a:ext cx="360040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9" name="Equation" r:id="rId13" imgW="88560" imgH="177480" progId="Equation.DSMT4">
                  <p:embed/>
                </p:oleObj>
              </mc:Choice>
              <mc:Fallback>
                <p:oleObj name="Equation" r:id="rId13" imgW="8856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004048" y="5013176"/>
                        <a:ext cx="360040" cy="360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7037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Basic </a:t>
            </a:r>
            <a:r>
              <a:rPr lang="en-US" altLang="zh-TW" dirty="0" smtClean="0"/>
              <a:t>concept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dirty="0" err="1" smtClean="0"/>
              <a:t>I</a:t>
            </a:r>
            <a:r>
              <a:rPr lang="en-US" altLang="zh-CN" b="1" dirty="0" err="1" smtClean="0"/>
              <a:t>nstituion</a:t>
            </a:r>
            <a:endParaRPr lang="en-US" altLang="zh-CN" b="1" dirty="0"/>
          </a:p>
          <a:p>
            <a:pPr lvl="1">
              <a:buFont typeface="Calibri" pitchFamily="34" charset="0"/>
              <a:buChar char="−"/>
            </a:pPr>
            <a:r>
              <a:rPr lang="en-US" altLang="zh-CN" dirty="0" smtClean="0"/>
              <a:t>any set of rules, conventions ,or                             mechanisms that synthesizes individual behavior across a population into an overall outcome.</a:t>
            </a:r>
          </a:p>
          <a:p>
            <a:pPr lvl="1">
              <a:buFont typeface="Calibri" pitchFamily="34" charset="0"/>
              <a:buChar char="−"/>
            </a:pPr>
            <a:r>
              <a:rPr lang="en-US" altLang="zh-CN" dirty="0" smtClean="0">
                <a:solidFill>
                  <a:srgbClr val="FF0000"/>
                </a:solidFill>
              </a:rPr>
              <a:t>Markets</a:t>
            </a:r>
            <a:r>
              <a:rPr lang="en-US" altLang="zh-CN" dirty="0" smtClean="0"/>
              <a:t> , voting , and property rights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Individuals expectations affect their behavior</a:t>
            </a:r>
            <a:r>
              <a:rPr lang="en-US" altLang="zh-TW" dirty="0" smtClean="0"/>
              <a:t>.</a:t>
            </a:r>
          </a:p>
          <a:p>
            <a:pPr lvl="1">
              <a:buFont typeface="Calibri" pitchFamily="34" charset="0"/>
              <a:buChar char="−"/>
            </a:pPr>
            <a:r>
              <a:rPr lang="en-US" altLang="zh-TW" dirty="0" smtClean="0"/>
              <a:t>Ex: </a:t>
            </a:r>
            <a:r>
              <a:rPr lang="en-US" altLang="zh-TW" dirty="0" err="1" smtClean="0"/>
              <a:t>Braess’s</a:t>
            </a:r>
            <a:r>
              <a:rPr lang="en-US" altLang="zh-TW" dirty="0" smtClean="0"/>
              <a:t> Paradox ,</a:t>
            </a:r>
            <a:r>
              <a:rPr lang="en-US" altLang="zh-CN" dirty="0" smtClean="0"/>
              <a:t>information cascades   and  network effects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282527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246043"/>
          </a:xfrm>
        </p:spPr>
        <p:txBody>
          <a:bodyPr>
            <a:normAutofit fontScale="77500" lnSpcReduction="20000"/>
          </a:bodyPr>
          <a:lstStyle/>
          <a:p>
            <a:r>
              <a:rPr lang="en-US" altLang="zh-TW" dirty="0" smtClean="0"/>
              <a:t>The posterior </a:t>
            </a:r>
            <a:r>
              <a:rPr lang="en-US" altLang="zh-TW" dirty="0" err="1" smtClean="0"/>
              <a:t>posterior</a:t>
            </a:r>
            <a:r>
              <a:rPr lang="en-US" altLang="zh-TW" dirty="0" smtClean="0"/>
              <a:t> probability of the hypothesis             ,conditional on the sequence S ,as follow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A</a:t>
            </a:r>
            <a:r>
              <a:rPr lang="en-US" altLang="zh-CN" dirty="0" smtClean="0"/>
              <a:t>fter this sequence S of observed outcome , the learner’s predicted probability on horse A is 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smtClean="0">
                <a:solidFill>
                  <a:srgbClr val="FF0000"/>
                </a:solidFill>
              </a:rPr>
              <a:t>The learner is Bayesian</a:t>
            </a:r>
            <a:r>
              <a:rPr lang="en-US" altLang="zh-TW" dirty="0" smtClean="0"/>
              <a:t>: as he observes outcome , he updates his predicted probability to Bayes ’ Rule.</a:t>
            </a: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049892"/>
              </p:ext>
            </p:extLst>
          </p:nvPr>
        </p:nvGraphicFramePr>
        <p:xfrm>
          <a:off x="2267744" y="1196752"/>
          <a:ext cx="740082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name="Equation" r:id="rId3" imgW="469800" imgH="228600" progId="Equation.DSMT4">
                  <p:embed/>
                </p:oleObj>
              </mc:Choice>
              <mc:Fallback>
                <p:oleObj name="Equation" r:id="rId3" imgW="4698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67744" y="1196752"/>
                        <a:ext cx="740082" cy="360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087617"/>
              </p:ext>
            </p:extLst>
          </p:nvPr>
        </p:nvGraphicFramePr>
        <p:xfrm>
          <a:off x="827584" y="1628800"/>
          <a:ext cx="6985000" cy="207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name="Equation" r:id="rId5" imgW="4851360" imgH="1346040" progId="Equation.DSMT4">
                  <p:embed/>
                </p:oleObj>
              </mc:Choice>
              <mc:Fallback>
                <p:oleObj name="Equation" r:id="rId5" imgW="4851360" imgH="1346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7584" y="1628800"/>
                        <a:ext cx="6985000" cy="207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017856"/>
              </p:ext>
            </p:extLst>
          </p:nvPr>
        </p:nvGraphicFramePr>
        <p:xfrm>
          <a:off x="971600" y="4725144"/>
          <a:ext cx="6192688" cy="360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5" name="Equation" r:id="rId7" imgW="3555720" imgH="228600" progId="Equation.DSMT4">
                  <p:embed/>
                </p:oleObj>
              </mc:Choice>
              <mc:Fallback>
                <p:oleObj name="Equation" r:id="rId7" imgW="35557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71600" y="4725144"/>
                        <a:ext cx="6192688" cy="3600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51385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Convergence to the Correct Hypothesis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Suppose that                  ,the ratios that compare the correct hypothesis           to alternate hypothesis           </a:t>
            </a:r>
            <a:r>
              <a:rPr lang="zh-CN" altLang="en-US" dirty="0" smtClean="0"/>
              <a:t>：</a:t>
            </a:r>
            <a:r>
              <a:rPr lang="en-US" altLang="zh-TW" dirty="0" smtClean="0"/>
              <a:t>       </a:t>
            </a:r>
          </a:p>
          <a:p>
            <a:pPr lvl="1"/>
            <a:endParaRPr lang="en-US" altLang="zh-TW" dirty="0"/>
          </a:p>
          <a:p>
            <a:pPr lvl="1"/>
            <a:r>
              <a:rPr lang="en-US" altLang="zh-CN" dirty="0" smtClean="0"/>
              <a:t>Log odds ratio</a:t>
            </a:r>
          </a:p>
          <a:p>
            <a:pPr lvl="1"/>
            <a:endParaRPr lang="en-US" altLang="zh-TW" dirty="0"/>
          </a:p>
          <a:p>
            <a:pPr lvl="1"/>
            <a:r>
              <a:rPr lang="en-US" altLang="zh-CN" dirty="0" smtClean="0"/>
              <a:t>Divide both by total number of observations T,</a:t>
            </a:r>
          </a:p>
          <a:p>
            <a:pPr marL="457200" lvl="1" indent="0">
              <a:buNone/>
            </a:pPr>
            <a:endParaRPr lang="en-US" altLang="zh-CN" dirty="0" smtClean="0"/>
          </a:p>
          <a:p>
            <a:pPr marL="914400" lvl="2" indent="0">
              <a:buNone/>
            </a:pPr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988252"/>
              </p:ext>
            </p:extLst>
          </p:nvPr>
        </p:nvGraphicFramePr>
        <p:xfrm>
          <a:off x="3131840" y="1700808"/>
          <a:ext cx="1535112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2" name="Equation" r:id="rId3" imgW="812520" imgH="228600" progId="Equation.DSMT4">
                  <p:embed/>
                </p:oleObj>
              </mc:Choice>
              <mc:Fallback>
                <p:oleObj name="Equation" r:id="rId3" imgW="8125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31840" y="1700808"/>
                        <a:ext cx="1535112" cy="433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015994"/>
              </p:ext>
            </p:extLst>
          </p:nvPr>
        </p:nvGraphicFramePr>
        <p:xfrm>
          <a:off x="6156176" y="2204864"/>
          <a:ext cx="81597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3" name="Equation" r:id="rId5" imgW="431640" imgH="228600" progId="Equation.DSMT4">
                  <p:embed/>
                </p:oleObj>
              </mc:Choice>
              <mc:Fallback>
                <p:oleObj name="Equation" r:id="rId5" imgW="431640" imgH="228600" progId="Equation.DSMT4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2204864"/>
                        <a:ext cx="815975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302085"/>
              </p:ext>
            </p:extLst>
          </p:nvPr>
        </p:nvGraphicFramePr>
        <p:xfrm>
          <a:off x="4321175" y="2708275"/>
          <a:ext cx="887413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4" name="Equation" r:id="rId7" imgW="469800" imgH="228600" progId="Equation.DSMT4">
                  <p:embed/>
                </p:oleObj>
              </mc:Choice>
              <mc:Fallback>
                <p:oleObj name="Equation" r:id="rId7" imgW="469800" imgH="228600" progId="Equation.DSMT4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1175" y="2708275"/>
                        <a:ext cx="887413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2219512"/>
              </p:ext>
            </p:extLst>
          </p:nvPr>
        </p:nvGraphicFramePr>
        <p:xfrm>
          <a:off x="1763688" y="3068960"/>
          <a:ext cx="5184576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5" name="Equation" r:id="rId9" imgW="1930320" imgH="457200" progId="Equation.DSMT4">
                  <p:embed/>
                </p:oleObj>
              </mc:Choice>
              <mc:Fallback>
                <p:oleObj name="Equation" r:id="rId9" imgW="19303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63688" y="3068960"/>
                        <a:ext cx="5184576" cy="79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物件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7437679"/>
              </p:ext>
            </p:extLst>
          </p:nvPr>
        </p:nvGraphicFramePr>
        <p:xfrm>
          <a:off x="2051720" y="4077072"/>
          <a:ext cx="430989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6" name="Equation" r:id="rId11" imgW="2349360" imgH="431640" progId="Equation.DSMT4">
                  <p:embed/>
                </p:oleObj>
              </mc:Choice>
              <mc:Fallback>
                <p:oleObj name="Equation" r:id="rId11" imgW="23493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051720" y="4077072"/>
                        <a:ext cx="4309890" cy="79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物件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562141"/>
              </p:ext>
            </p:extLst>
          </p:nvPr>
        </p:nvGraphicFramePr>
        <p:xfrm>
          <a:off x="1547664" y="5229200"/>
          <a:ext cx="500856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7" name="Equation" r:id="rId13" imgW="2730240" imgH="431640" progId="Equation.DSMT4">
                  <p:embed/>
                </p:oleObj>
              </mc:Choice>
              <mc:Fallback>
                <p:oleObj name="Equation" r:id="rId13" imgW="2730240" imgH="431640" progId="Equation.DSMT4">
                  <p:embed/>
                  <p:pic>
                    <p:nvPicPr>
                      <p:cNvPr id="0" name="物件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5229200"/>
                        <a:ext cx="5008563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981482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W</a:t>
            </a:r>
            <a:r>
              <a:rPr lang="en-US" altLang="zh-CN" dirty="0" smtClean="0"/>
              <a:t>hen T goes infinity  </a:t>
            </a:r>
          </a:p>
          <a:p>
            <a:pPr lvl="1"/>
            <a:endParaRPr lang="en-US" altLang="zh-CN" dirty="0"/>
          </a:p>
          <a:p>
            <a:pPr lvl="1"/>
            <a:endParaRPr lang="en-US" altLang="zh-CN" dirty="0" smtClean="0"/>
          </a:p>
          <a:p>
            <a:pPr lvl="1"/>
            <a:endParaRPr lang="en-US" altLang="zh-CN" dirty="0"/>
          </a:p>
          <a:p>
            <a:pPr marL="457200" lvl="1" indent="0">
              <a:buNone/>
            </a:pPr>
            <a:endParaRPr lang="en-US" altLang="zh-CN" dirty="0"/>
          </a:p>
          <a:p>
            <a:pPr lvl="1"/>
            <a:r>
              <a:rPr lang="en-US" altLang="zh-CN" dirty="0" smtClean="0"/>
              <a:t>As                                is maximized when x=a </a:t>
            </a:r>
            <a:r>
              <a:rPr lang="zh-CN" altLang="en-US" dirty="0" smtClean="0"/>
              <a:t>，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So</a:t>
            </a:r>
          </a:p>
          <a:p>
            <a:pPr lvl="2"/>
            <a:r>
              <a:rPr lang="en-US" altLang="zh-CN" dirty="0" smtClean="0"/>
              <a:t>So Each </a:t>
            </a:r>
          </a:p>
          <a:p>
            <a:pPr lvl="2"/>
            <a:r>
              <a:rPr lang="en-US" altLang="zh-CN" dirty="0" smtClean="0"/>
              <a:t>So the probability on hypothesis             is </a:t>
            </a:r>
            <a:r>
              <a:rPr lang="en-US" altLang="zh-CN" dirty="0" smtClean="0">
                <a:solidFill>
                  <a:srgbClr val="FF0000"/>
                </a:solidFill>
              </a:rPr>
              <a:t>converging to </a:t>
            </a:r>
            <a:r>
              <a:rPr lang="en-US" altLang="zh-CN" dirty="0" smtClean="0"/>
              <a:t>one while the probability</a:t>
            </a:r>
            <a:r>
              <a:rPr lang="en-US" altLang="zh-CN" dirty="0" smtClean="0">
                <a:solidFill>
                  <a:srgbClr val="FF0000"/>
                </a:solidFill>
              </a:rPr>
              <a:t> one </a:t>
            </a:r>
            <a:r>
              <a:rPr lang="en-US" altLang="zh-CN" dirty="0" smtClean="0"/>
              <a:t>each of the others is </a:t>
            </a:r>
            <a:r>
              <a:rPr lang="en-US" altLang="zh-CN" dirty="0" smtClean="0">
                <a:solidFill>
                  <a:srgbClr val="FF0000"/>
                </a:solidFill>
              </a:rPr>
              <a:t>converging to zero</a:t>
            </a:r>
            <a:r>
              <a:rPr lang="en-US" altLang="zh-CN" dirty="0" smtClean="0"/>
              <a:t>. </a:t>
            </a:r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821280"/>
              </p:ext>
            </p:extLst>
          </p:nvPr>
        </p:nvGraphicFramePr>
        <p:xfrm>
          <a:off x="899592" y="1052736"/>
          <a:ext cx="6732588" cy="204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5" name="Equation" r:id="rId3" imgW="3670200" imgH="1117440" progId="Equation.DSMT4">
                  <p:embed/>
                </p:oleObj>
              </mc:Choice>
              <mc:Fallback>
                <p:oleObj name="Equation" r:id="rId3" imgW="3670200" imgH="1117440" progId="Equation.DSMT4">
                  <p:embed/>
                  <p:pic>
                    <p:nvPicPr>
                      <p:cNvPr id="0" name="物件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052736"/>
                        <a:ext cx="6732588" cy="204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6327902"/>
              </p:ext>
            </p:extLst>
          </p:nvPr>
        </p:nvGraphicFramePr>
        <p:xfrm>
          <a:off x="1691680" y="3262481"/>
          <a:ext cx="2448272" cy="3825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6" name="Equation" r:id="rId5" imgW="1447560" imgH="203040" progId="Equation.DSMT4">
                  <p:embed/>
                </p:oleObj>
              </mc:Choice>
              <mc:Fallback>
                <p:oleObj name="Equation" r:id="rId5" imgW="14475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91680" y="3262481"/>
                        <a:ext cx="2448272" cy="3825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349756"/>
              </p:ext>
            </p:extLst>
          </p:nvPr>
        </p:nvGraphicFramePr>
        <p:xfrm>
          <a:off x="2195736" y="3573016"/>
          <a:ext cx="1728192" cy="625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7" name="Equation" r:id="rId7" imgW="1206360" imgH="393480" progId="Equation.DSMT4">
                  <p:embed/>
                </p:oleObj>
              </mc:Choice>
              <mc:Fallback>
                <p:oleObj name="Equation" r:id="rId7" imgW="1206360" imgH="393480" progId="Equation.DSMT4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573016"/>
                        <a:ext cx="1728192" cy="6255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0314731"/>
              </p:ext>
            </p:extLst>
          </p:nvPr>
        </p:nvGraphicFramePr>
        <p:xfrm>
          <a:off x="2843808" y="4149080"/>
          <a:ext cx="1728192" cy="439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8" name="Equation" r:id="rId9" imgW="965160" imgH="279360" progId="Equation.DSMT4">
                  <p:embed/>
                </p:oleObj>
              </mc:Choice>
              <mc:Fallback>
                <p:oleObj name="Equation" r:id="rId9" imgW="965160" imgH="279360" progId="Equation.DSMT4">
                  <p:embed/>
                  <p:pic>
                    <p:nvPicPr>
                      <p:cNvPr id="0" name="物件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4149080"/>
                        <a:ext cx="1728192" cy="4395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物件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9248714"/>
              </p:ext>
            </p:extLst>
          </p:nvPr>
        </p:nvGraphicFramePr>
        <p:xfrm>
          <a:off x="5724128" y="4581128"/>
          <a:ext cx="687387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9" name="Equation" r:id="rId11" imgW="431640" imgH="228600" progId="Equation.DSMT4">
                  <p:embed/>
                </p:oleObj>
              </mc:Choice>
              <mc:Fallback>
                <p:oleObj name="Equation" r:id="rId11" imgW="431640" imgH="228600" progId="Equation.DSMT4">
                  <p:embed/>
                  <p:pic>
                    <p:nvPicPr>
                      <p:cNvPr id="0" name="物件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4581128"/>
                        <a:ext cx="687387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27006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Convergence without a Correct Hypothesis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If                    ,but the hypothesis         is closer than other          </a:t>
            </a:r>
          </a:p>
          <a:p>
            <a:pPr lvl="1"/>
            <a:r>
              <a:rPr lang="en-US" altLang="zh-TW" b="1" dirty="0" err="1" smtClean="0"/>
              <a:t>Realtive</a:t>
            </a:r>
            <a:r>
              <a:rPr lang="en-US" altLang="zh-TW" b="1" dirty="0" smtClean="0"/>
              <a:t> entropy </a:t>
            </a:r>
          </a:p>
          <a:p>
            <a:pPr lvl="1"/>
            <a:endParaRPr lang="en-US" altLang="zh-TW" b="1" dirty="0"/>
          </a:p>
          <a:p>
            <a:pPr lvl="1"/>
            <a:endParaRPr lang="en-US" altLang="zh-TW" b="1" dirty="0" smtClean="0"/>
          </a:p>
          <a:p>
            <a:pPr lvl="1"/>
            <a:r>
              <a:rPr lang="en-US" altLang="zh-TW" dirty="0" smtClean="0"/>
              <a:t>So</a:t>
            </a:r>
          </a:p>
          <a:p>
            <a:pPr lvl="1"/>
            <a:endParaRPr lang="en-US" altLang="zh-TW" b="1" dirty="0"/>
          </a:p>
          <a:p>
            <a:pPr lvl="1"/>
            <a:r>
              <a:rPr lang="en-US" altLang="zh-TW" dirty="0" smtClean="0"/>
              <a:t>So we can draw same conclusion as before:</a:t>
            </a:r>
            <a:r>
              <a:rPr lang="en-US" altLang="zh-TW" b="1" dirty="0" smtClean="0"/>
              <a:t> </a:t>
            </a:r>
            <a:r>
              <a:rPr lang="en-US" altLang="zh-TW" dirty="0"/>
              <a:t>that the posterior probability the learner places on </a:t>
            </a:r>
            <a:r>
              <a:rPr lang="en-US" altLang="zh-TW" dirty="0" smtClean="0"/>
              <a:t>     converges </a:t>
            </a:r>
            <a:r>
              <a:rPr lang="en-US" altLang="zh-TW" dirty="0"/>
              <a:t>to one</a:t>
            </a:r>
            <a:r>
              <a:rPr lang="en-US" altLang="zh-TW" b="1" dirty="0" smtClean="0"/>
              <a:t> </a:t>
            </a:r>
            <a:endParaRPr lang="zh-TW" altLang="en-US" b="1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7201633"/>
              </p:ext>
            </p:extLst>
          </p:nvPr>
        </p:nvGraphicFramePr>
        <p:xfrm>
          <a:off x="1187624" y="1628800"/>
          <a:ext cx="165417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6" name="Equation" r:id="rId3" imgW="876240" imgH="228600" progId="Equation.DSMT4">
                  <p:embed/>
                </p:oleObj>
              </mc:Choice>
              <mc:Fallback>
                <p:oleObj name="Equation" r:id="rId3" imgW="876240" imgH="228600" progId="Equation.DSMT4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628800"/>
                        <a:ext cx="1654175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067685"/>
              </p:ext>
            </p:extLst>
          </p:nvPr>
        </p:nvGraphicFramePr>
        <p:xfrm>
          <a:off x="5796136" y="1628800"/>
          <a:ext cx="814388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7" name="Equation" r:id="rId5" imgW="431640" imgH="228600" progId="Equation.DSMT4">
                  <p:embed/>
                </p:oleObj>
              </mc:Choice>
              <mc:Fallback>
                <p:oleObj name="Equation" r:id="rId5" imgW="431640" imgH="228600" progId="Equation.DSMT4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1628800"/>
                        <a:ext cx="814388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5217732"/>
              </p:ext>
            </p:extLst>
          </p:nvPr>
        </p:nvGraphicFramePr>
        <p:xfrm>
          <a:off x="2699792" y="2060848"/>
          <a:ext cx="88582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8" name="Equation" r:id="rId7" imgW="469800" imgH="228600" progId="Equation.DSMT4">
                  <p:embed/>
                </p:oleObj>
              </mc:Choice>
              <mc:Fallback>
                <p:oleObj name="Equation" r:id="rId7" imgW="469800" imgH="228600" progId="Equation.DSMT4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060848"/>
                        <a:ext cx="885825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414594"/>
              </p:ext>
            </p:extLst>
          </p:nvPr>
        </p:nvGraphicFramePr>
        <p:xfrm>
          <a:off x="1619672" y="2996952"/>
          <a:ext cx="597666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9" name="Equation" r:id="rId9" imgW="3124080" imgH="241200" progId="Equation.DSMT4">
                  <p:embed/>
                </p:oleObj>
              </mc:Choice>
              <mc:Fallback>
                <p:oleObj name="Equation" r:id="rId9" imgW="31240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19672" y="2996952"/>
                        <a:ext cx="5976664" cy="504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物件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7236759"/>
              </p:ext>
            </p:extLst>
          </p:nvPr>
        </p:nvGraphicFramePr>
        <p:xfrm>
          <a:off x="1763688" y="3645024"/>
          <a:ext cx="5640388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0" name="Equation" r:id="rId11" imgW="2946240" imgH="393480" progId="Equation.DSMT4">
                  <p:embed/>
                </p:oleObj>
              </mc:Choice>
              <mc:Fallback>
                <p:oleObj name="Equation" r:id="rId11" imgW="2946240" imgH="393480" progId="Equation.DSMT4">
                  <p:embed/>
                  <p:pic>
                    <p:nvPicPr>
                      <p:cNvPr id="0" name="物件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3645024"/>
                        <a:ext cx="5640388" cy="820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物件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747039"/>
              </p:ext>
            </p:extLst>
          </p:nvPr>
        </p:nvGraphicFramePr>
        <p:xfrm>
          <a:off x="7164288" y="5013176"/>
          <a:ext cx="82708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1" name="Equation" r:id="rId13" imgW="431640" imgH="228600" progId="Equation.DSMT4">
                  <p:embed/>
                </p:oleObj>
              </mc:Choice>
              <mc:Fallback>
                <p:oleObj name="Equation" r:id="rId13" imgW="431640" imgH="228600" progId="Equation.DSMT4">
                  <p:embed/>
                  <p:pic>
                    <p:nvPicPr>
                      <p:cNvPr id="0" name="物件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5013176"/>
                        <a:ext cx="82708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71852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Wealth Dynamic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6288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Suppose that</a:t>
            </a:r>
          </a:p>
          <a:p>
            <a:pPr lvl="1"/>
            <a:r>
              <a:rPr lang="en-US" altLang="zh-TW" dirty="0" smtClean="0"/>
              <a:t>start wealth share bettors m and n is     and     </a:t>
            </a:r>
          </a:p>
          <a:p>
            <a:pPr lvl="1"/>
            <a:r>
              <a:rPr lang="en-US" altLang="zh-TW" dirty="0" smtClean="0"/>
              <a:t>If horse A wins the ratio of the wealth share of m and n changes from         to  </a:t>
            </a:r>
          </a:p>
          <a:p>
            <a:pPr lvl="1"/>
            <a:r>
              <a:rPr lang="en-US" altLang="zh-TW" dirty="0" smtClean="0"/>
              <a:t>If horse B</a:t>
            </a:r>
            <a:r>
              <a:rPr lang="en-US" altLang="zh-TW" dirty="0"/>
              <a:t> </a:t>
            </a:r>
            <a:r>
              <a:rPr lang="en-US" altLang="zh-TW" dirty="0" smtClean="0"/>
              <a:t>wins </a:t>
            </a:r>
            <a:r>
              <a:rPr lang="en-US" altLang="zh-TW" dirty="0"/>
              <a:t>the ratio of the wealth share of m and n changes </a:t>
            </a:r>
            <a:r>
              <a:rPr lang="en-US" altLang="zh-TW" dirty="0" smtClean="0"/>
              <a:t>from         to </a:t>
            </a:r>
          </a:p>
          <a:p>
            <a:r>
              <a:rPr lang="en-US" altLang="zh-TW" dirty="0" smtClean="0"/>
              <a:t>So after a sequence of races S in which A win k times and B wins L times ,then we end up with a ratio of wealth share that’s equal to </a:t>
            </a:r>
          </a:p>
          <a:p>
            <a:pPr marL="457200" lvl="1" indent="0">
              <a:buNone/>
            </a:pPr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379672"/>
              </p:ext>
            </p:extLst>
          </p:nvPr>
        </p:nvGraphicFramePr>
        <p:xfrm>
          <a:off x="7812360" y="2204864"/>
          <a:ext cx="296333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9" name="Equation" r:id="rId3" imgW="177480" imgH="228600" progId="Equation.DSMT4">
                  <p:embed/>
                </p:oleObj>
              </mc:Choice>
              <mc:Fallback>
                <p:oleObj name="Equation" r:id="rId3" imgW="177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812360" y="2204864"/>
                        <a:ext cx="296333" cy="360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250775"/>
              </p:ext>
            </p:extLst>
          </p:nvPr>
        </p:nvGraphicFramePr>
        <p:xfrm>
          <a:off x="6876256" y="2204864"/>
          <a:ext cx="288032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0" name="Equation" r:id="rId5" imgW="190440" imgH="228600" progId="Equation.DSMT4">
                  <p:embed/>
                </p:oleObj>
              </mc:Choice>
              <mc:Fallback>
                <p:oleObj name="Equation" r:id="rId5" imgW="190440" imgH="228600" progId="Equation.DSMT4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2204864"/>
                        <a:ext cx="288032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4396248"/>
              </p:ext>
            </p:extLst>
          </p:nvPr>
        </p:nvGraphicFramePr>
        <p:xfrm>
          <a:off x="4427984" y="2924944"/>
          <a:ext cx="50405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1" name="Equation" r:id="rId7" imgW="291960" imgH="457200" progId="Equation.DSMT4">
                  <p:embed/>
                </p:oleObj>
              </mc:Choice>
              <mc:Fallback>
                <p:oleObj name="Equation" r:id="rId7" imgW="2919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427984" y="2924944"/>
                        <a:ext cx="504056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5794412"/>
              </p:ext>
            </p:extLst>
          </p:nvPr>
        </p:nvGraphicFramePr>
        <p:xfrm>
          <a:off x="5508104" y="2924944"/>
          <a:ext cx="765175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2" name="Equation" r:id="rId9" imgW="444240" imgH="457200" progId="Equation.DSMT4">
                  <p:embed/>
                </p:oleObj>
              </mc:Choice>
              <mc:Fallback>
                <p:oleObj name="Equation" r:id="rId9" imgW="444240" imgH="457200" progId="Equation.DSMT4">
                  <p:embed/>
                  <p:pic>
                    <p:nvPicPr>
                      <p:cNvPr id="0" name="物件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2924944"/>
                        <a:ext cx="765175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物件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4989436"/>
              </p:ext>
            </p:extLst>
          </p:nvPr>
        </p:nvGraphicFramePr>
        <p:xfrm>
          <a:off x="4427984" y="3789040"/>
          <a:ext cx="503237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3" name="Equation" r:id="rId11" imgW="291960" imgH="457200" progId="Equation.DSMT4">
                  <p:embed/>
                </p:oleObj>
              </mc:Choice>
              <mc:Fallback>
                <p:oleObj name="Equation" r:id="rId11" imgW="291960" imgH="457200" progId="Equation.DSMT4">
                  <p:embed/>
                  <p:pic>
                    <p:nvPicPr>
                      <p:cNvPr id="0" name="物件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3789040"/>
                        <a:ext cx="503237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物件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664848"/>
              </p:ext>
            </p:extLst>
          </p:nvPr>
        </p:nvGraphicFramePr>
        <p:xfrm>
          <a:off x="5508104" y="3861048"/>
          <a:ext cx="787400" cy="57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4" name="Equation" r:id="rId13" imgW="457200" imgH="457200" progId="Equation.DSMT4">
                  <p:embed/>
                </p:oleObj>
              </mc:Choice>
              <mc:Fallback>
                <p:oleObj name="Equation" r:id="rId13" imgW="457200" imgH="457200" progId="Equation.DSMT4">
                  <p:embed/>
                  <p:pic>
                    <p:nvPicPr>
                      <p:cNvPr id="0" name="物件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3861048"/>
                        <a:ext cx="787400" cy="576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物件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732884"/>
              </p:ext>
            </p:extLst>
          </p:nvPr>
        </p:nvGraphicFramePr>
        <p:xfrm>
          <a:off x="3995936" y="5733256"/>
          <a:ext cx="144016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5" name="Equation" r:id="rId15" imgW="533160" imgH="457200" progId="Equation.DSMT4">
                  <p:embed/>
                </p:oleObj>
              </mc:Choice>
              <mc:Fallback>
                <p:oleObj name="Equation" r:id="rId15" imgW="5331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995936" y="5733256"/>
                        <a:ext cx="1440160" cy="8640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8146175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The </a:t>
            </a:r>
            <a:r>
              <a:rPr lang="en-US" altLang="zh-TW" dirty="0"/>
              <a:t>wealth shares of </a:t>
            </a:r>
            <a:r>
              <a:rPr lang="en-US" altLang="zh-TW" dirty="0" smtClean="0"/>
              <a:t>the bettors </a:t>
            </a:r>
            <a:r>
              <a:rPr lang="en-US" altLang="zh-TW" dirty="0"/>
              <a:t>evolve exactly like the posterior probabilities on hypotheses under Bayes' </a:t>
            </a:r>
            <a:r>
              <a:rPr lang="en-US" altLang="zh-TW" dirty="0" smtClean="0"/>
              <a:t>Rule</a:t>
            </a:r>
          </a:p>
          <a:p>
            <a:r>
              <a:rPr lang="en-US" altLang="zh-TW" dirty="0" smtClean="0"/>
              <a:t>if </a:t>
            </a:r>
            <a:r>
              <a:rPr lang="en-US" altLang="zh-TW" dirty="0"/>
              <a:t>there is a unique bettor whose </a:t>
            </a:r>
            <a:r>
              <a:rPr lang="en-US" altLang="zh-TW" dirty="0">
                <a:solidFill>
                  <a:srgbClr val="FF0000"/>
                </a:solidFill>
              </a:rPr>
              <a:t>beliefs are closest</a:t>
            </a:r>
            <a:r>
              <a:rPr lang="en-US" altLang="zh-TW" dirty="0"/>
              <a:t> in </a:t>
            </a:r>
            <a:r>
              <a:rPr lang="en-US" altLang="zh-TW" dirty="0" smtClean="0"/>
              <a:t>relative entropy </a:t>
            </a:r>
            <a:r>
              <a:rPr lang="en-US" altLang="zh-TW" dirty="0"/>
              <a:t>to the correct probabilities (</a:t>
            </a:r>
            <a:r>
              <a:rPr lang="en-US" altLang="zh-TW" dirty="0" err="1" smtClean="0"/>
              <a:t>a,b</a:t>
            </a:r>
            <a:r>
              <a:rPr lang="en-US" altLang="zh-TW" dirty="0"/>
              <a:t>), then in the limit the wealth share of </a:t>
            </a:r>
            <a:r>
              <a:rPr lang="en-US" altLang="zh-TW" dirty="0" smtClean="0"/>
              <a:t>this bettor </a:t>
            </a:r>
            <a:r>
              <a:rPr lang="en-US" altLang="zh-TW" dirty="0"/>
              <a:t>will converge to 1.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25575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Basic concept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b="1" dirty="0"/>
              <a:t>Exogenous desirability </a:t>
            </a:r>
            <a:endParaRPr lang="en-US" altLang="zh-TW" b="1" dirty="0" smtClean="0"/>
          </a:p>
          <a:p>
            <a:pPr lvl="1"/>
            <a:r>
              <a:rPr lang="en-US" altLang="zh-TW" dirty="0" smtClean="0"/>
              <a:t>means </a:t>
            </a:r>
            <a:r>
              <a:rPr lang="en-US" altLang="zh-TW" dirty="0"/>
              <a:t>that a </a:t>
            </a:r>
            <a:r>
              <a:rPr lang="en-US" altLang="zh-TW" dirty="0" smtClean="0"/>
              <a:t>given alternative </a:t>
            </a:r>
            <a:r>
              <a:rPr lang="en-US" altLang="zh-TW" dirty="0"/>
              <a:t>is inherently a good idea or a bad idea, regardless of how the individuals </a:t>
            </a:r>
            <a:r>
              <a:rPr lang="en-US" altLang="zh-TW" dirty="0" smtClean="0"/>
              <a:t>make their </a:t>
            </a:r>
            <a:r>
              <a:rPr lang="en-US" altLang="zh-TW" dirty="0"/>
              <a:t>decisions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 smtClean="0"/>
              <a:t>Ex : information cascade</a:t>
            </a:r>
          </a:p>
          <a:p>
            <a:r>
              <a:rPr lang="en-US" altLang="zh-TW" b="1" dirty="0"/>
              <a:t>Endogenous </a:t>
            </a:r>
            <a:r>
              <a:rPr lang="en-US" altLang="zh-TW" b="1" dirty="0" smtClean="0"/>
              <a:t>desirability </a:t>
            </a:r>
          </a:p>
          <a:p>
            <a:pPr lvl="1"/>
            <a:r>
              <a:rPr lang="en-US" altLang="zh-TW" dirty="0" smtClean="0"/>
              <a:t>the desirability of </a:t>
            </a:r>
            <a:r>
              <a:rPr lang="en-US" altLang="zh-TW" dirty="0"/>
              <a:t>an alternative depends on the actual decisions people make about </a:t>
            </a:r>
            <a:r>
              <a:rPr lang="en-US" altLang="zh-TW" dirty="0" smtClean="0"/>
              <a:t>it.</a:t>
            </a:r>
          </a:p>
          <a:p>
            <a:pPr lvl="1"/>
            <a:r>
              <a:rPr lang="en-US" altLang="zh-TW" dirty="0" smtClean="0"/>
              <a:t>Ex : </a:t>
            </a:r>
            <a:r>
              <a:rPr lang="en-US" altLang="zh-TW" dirty="0" err="1" smtClean="0"/>
              <a:t>Braess’s</a:t>
            </a:r>
            <a:r>
              <a:rPr lang="en-US" altLang="zh-TW" dirty="0" smtClean="0"/>
              <a:t> Paradox and network effect(FAX)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89640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</a:t>
            </a:r>
            <a:r>
              <a:rPr lang="en-US" altLang="zh-CN" dirty="0"/>
              <a:t>arkets with Exogenous Events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b="1" dirty="0" smtClean="0"/>
              <a:t>Prediction Markets </a:t>
            </a:r>
          </a:p>
          <a:p>
            <a:pPr lvl="1"/>
            <a:r>
              <a:rPr lang="en-US" altLang="zh-TW" dirty="0" smtClean="0"/>
              <a:t>aggregate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/>
              <a:t>opinions about events in settings where underlying events are exogenous-the probabilities of the events are not affected by the outcomes in the market.</a:t>
            </a:r>
          </a:p>
          <a:p>
            <a:pPr lvl="1"/>
            <a:r>
              <a:rPr lang="en-US" altLang="zh-TW" dirty="0" smtClean="0"/>
              <a:t>EX : Forecasting of a election(a </a:t>
            </a:r>
            <a:r>
              <a:rPr lang="en-US" altLang="zh-TW" dirty="0"/>
              <a:t>contract that pays out if a Democrat </a:t>
            </a:r>
            <a:r>
              <a:rPr lang="en-US" altLang="zh-TW" dirty="0" smtClean="0"/>
              <a:t>wins in Iowa Electronic Markets)</a:t>
            </a:r>
          </a:p>
          <a:p>
            <a:r>
              <a:rPr lang="en-US" altLang="zh-TW" dirty="0" smtClean="0"/>
              <a:t>The </a:t>
            </a:r>
            <a:r>
              <a:rPr lang="en-US" altLang="zh-TW" dirty="0" smtClean="0">
                <a:solidFill>
                  <a:srgbClr val="FF0000"/>
                </a:solidFill>
              </a:rPr>
              <a:t>price separate </a:t>
            </a:r>
            <a:r>
              <a:rPr lang="en-US" altLang="zh-TW" sz="2800" dirty="0"/>
              <a:t>the buyer’s and the seller’s </a:t>
            </a:r>
            <a:r>
              <a:rPr lang="en-US" altLang="zh-TW" dirty="0" smtClean="0">
                <a:solidFill>
                  <a:srgbClr val="FF0000"/>
                </a:solidFill>
              </a:rPr>
              <a:t>beliefs </a:t>
            </a:r>
            <a:endParaRPr lang="en-US" altLang="zh-TW" dirty="0"/>
          </a:p>
          <a:p>
            <a:pPr lvl="1"/>
            <a:r>
              <a:rPr lang="en-US" altLang="zh-TW" dirty="0" smtClean="0"/>
              <a:t>their </a:t>
            </a:r>
            <a:r>
              <a:rPr lang="en-US" altLang="zh-TW" dirty="0"/>
              <a:t>beliefs are on opposite </a:t>
            </a:r>
            <a:r>
              <a:rPr lang="en-US" altLang="zh-TW" dirty="0" smtClean="0"/>
              <a:t>sides of </a:t>
            </a:r>
            <a:r>
              <a:rPr lang="en-US" altLang="zh-TW" dirty="0"/>
              <a:t>the price, and we can view </a:t>
            </a:r>
            <a:r>
              <a:rPr lang="en-US" altLang="zh-TW" dirty="0">
                <a:solidFill>
                  <a:srgbClr val="FF0000"/>
                </a:solidFill>
              </a:rPr>
              <a:t>the price as an average of their </a:t>
            </a:r>
            <a:r>
              <a:rPr lang="en-US" altLang="zh-TW" dirty="0" smtClean="0">
                <a:solidFill>
                  <a:srgbClr val="FF0000"/>
                </a:solidFill>
              </a:rPr>
              <a:t>beliefs.</a:t>
            </a:r>
          </a:p>
        </p:txBody>
      </p:sp>
    </p:spTree>
    <p:extLst>
      <p:ext uri="{BB962C8B-B14F-4D97-AF65-F5344CB8AC3E}">
        <p14:creationId xmlns:p14="http://schemas.microsoft.com/office/powerpoint/2010/main" val="1587033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</a:t>
            </a:r>
            <a:r>
              <a:rPr lang="en-US" altLang="zh-CN" dirty="0"/>
              <a:t>arkets with Exogenous Events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b="1" dirty="0" smtClean="0"/>
              <a:t>Betting Markets for sporting events </a:t>
            </a:r>
            <a:endParaRPr lang="en-US" altLang="zh-TW" b="1" dirty="0"/>
          </a:p>
          <a:p>
            <a:pPr lvl="1"/>
            <a:r>
              <a:rPr lang="en-US" altLang="zh-TW" dirty="0" smtClean="0"/>
              <a:t>such as </a:t>
            </a:r>
            <a:r>
              <a:rPr lang="en-US" altLang="zh-TW" dirty="0" smtClean="0">
                <a:solidFill>
                  <a:srgbClr val="FF0000"/>
                </a:solidFill>
              </a:rPr>
              <a:t>horse races</a:t>
            </a:r>
            <a:r>
              <a:rPr lang="en-US" altLang="zh-TW" dirty="0" smtClean="0"/>
              <a:t>: </a:t>
            </a:r>
            <a:r>
              <a:rPr lang="en-US" altLang="zh-TW" dirty="0"/>
              <a:t>what happens in the betting market does not </a:t>
            </a:r>
            <a:r>
              <a:rPr lang="en-US" altLang="zh-TW" dirty="0" smtClean="0"/>
              <a:t>affect </a:t>
            </a:r>
            <a:r>
              <a:rPr lang="en-US" altLang="zh-TW" dirty="0"/>
              <a:t>the outcome of the </a:t>
            </a:r>
            <a:r>
              <a:rPr lang="en-US" altLang="zh-TW" dirty="0" smtClean="0"/>
              <a:t>sporting event</a:t>
            </a:r>
          </a:p>
          <a:p>
            <a:r>
              <a:rPr lang="en-US" altLang="zh-TW" b="1" dirty="0" smtClean="0"/>
              <a:t>Markets for stocks</a:t>
            </a:r>
          </a:p>
          <a:p>
            <a:pPr lvl="1"/>
            <a:r>
              <a:rPr lang="en-US" altLang="zh-TW" dirty="0"/>
              <a:t>The </a:t>
            </a:r>
            <a:r>
              <a:rPr lang="en-US" altLang="zh-TW" dirty="0" smtClean="0"/>
              <a:t>financial </a:t>
            </a:r>
            <a:r>
              <a:rPr lang="en-US" altLang="zh-TW" dirty="0"/>
              <a:t>capital that the company receives for </a:t>
            </a:r>
            <a:r>
              <a:rPr lang="en-US" altLang="zh-TW" dirty="0" smtClean="0"/>
              <a:t>its shares </a:t>
            </a:r>
            <a:r>
              <a:rPr lang="en-US" altLang="zh-TW" dirty="0"/>
              <a:t>of stock </a:t>
            </a:r>
            <a:r>
              <a:rPr lang="en-US" altLang="zh-TW" dirty="0" smtClean="0"/>
              <a:t>affects </a:t>
            </a:r>
            <a:r>
              <a:rPr lang="en-US" altLang="zh-TW" dirty="0"/>
              <a:t>its real investment decisions and thus the future value of the </a:t>
            </a:r>
            <a:r>
              <a:rPr lang="en-US" altLang="zh-TW" dirty="0" smtClean="0"/>
              <a:t>stock.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Conclusion</a:t>
            </a:r>
          </a:p>
          <a:p>
            <a:pPr lvl="1"/>
            <a:r>
              <a:rPr lang="en-US" altLang="zh-TW" dirty="0" smtClean="0"/>
              <a:t>we </a:t>
            </a:r>
            <a:r>
              <a:rPr lang="en-US" altLang="zh-TW" dirty="0"/>
              <a:t>can interpret the </a:t>
            </a:r>
            <a:r>
              <a:rPr lang="en-US" altLang="zh-TW" dirty="0">
                <a:solidFill>
                  <a:srgbClr val="FF0000"/>
                </a:solidFill>
              </a:rPr>
              <a:t>price of the asset </a:t>
            </a:r>
            <a:r>
              <a:rPr lang="en-US" altLang="zh-TW" dirty="0"/>
              <a:t>being traded, whether it's a </a:t>
            </a:r>
            <a:r>
              <a:rPr lang="en-US" altLang="zh-TW" dirty="0" err="1" smtClean="0"/>
              <a:t>stock,a</a:t>
            </a:r>
            <a:r>
              <a:rPr lang="en-US" altLang="zh-TW" dirty="0" smtClean="0"/>
              <a:t> </a:t>
            </a:r>
            <a:r>
              <a:rPr lang="en-US" altLang="zh-TW" dirty="0"/>
              <a:t>contract that pays out if a Democrat wins, or a betting ticket at a race-track, </a:t>
            </a:r>
            <a:r>
              <a:rPr lang="en-US" altLang="zh-TW" dirty="0">
                <a:solidFill>
                  <a:srgbClr val="FF0000"/>
                </a:solidFill>
              </a:rPr>
              <a:t>as a </a:t>
            </a:r>
            <a:r>
              <a:rPr lang="en-US" altLang="zh-TW" dirty="0" smtClean="0">
                <a:solidFill>
                  <a:srgbClr val="FF0000"/>
                </a:solidFill>
              </a:rPr>
              <a:t>market prediction </a:t>
            </a:r>
            <a:r>
              <a:rPr lang="en-US" altLang="zh-TW" dirty="0">
                <a:solidFill>
                  <a:srgbClr val="FF0000"/>
                </a:solidFill>
              </a:rPr>
              <a:t>about some event.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635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22.2 Horse Races , Betting, and Beliefs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b="1" dirty="0" smtClean="0"/>
              <a:t>Betting on a two-horse race</a:t>
            </a:r>
            <a:r>
              <a:rPr lang="en-US" altLang="zh-TW" dirty="0" smtClean="0"/>
              <a:t>, suppose that</a:t>
            </a:r>
          </a:p>
          <a:p>
            <a:pPr lvl="1"/>
            <a:r>
              <a:rPr lang="en-US" altLang="zh-TW" dirty="0" smtClean="0"/>
              <a:t>1.Two horses : A and B, will run a race which one of them will win.</a:t>
            </a:r>
            <a:endParaRPr lang="en-US" altLang="zh-TW" dirty="0"/>
          </a:p>
          <a:p>
            <a:pPr lvl="1"/>
            <a:r>
              <a:rPr lang="en-US" altLang="zh-TW" dirty="0" smtClean="0"/>
              <a:t>2.A bettor has </a:t>
            </a:r>
            <a:r>
              <a:rPr lang="en-US" altLang="zh-TW" dirty="0" smtClean="0">
                <a:solidFill>
                  <a:srgbClr val="FF0000"/>
                </a:solidFill>
              </a:rPr>
              <a:t>w dollars </a:t>
            </a:r>
            <a:r>
              <a:rPr lang="en-US" altLang="zh-TW" dirty="0" smtClean="0"/>
              <a:t>and </a:t>
            </a:r>
            <a:r>
              <a:rPr lang="en-US" altLang="zh-TW" dirty="0" smtClean="0">
                <a:solidFill>
                  <a:srgbClr val="FF0000"/>
                </a:solidFill>
              </a:rPr>
              <a:t>must bet all of this money </a:t>
            </a:r>
            <a:r>
              <a:rPr lang="en-US" altLang="zh-TW" dirty="0" smtClean="0"/>
              <a:t>,and </a:t>
            </a:r>
            <a:r>
              <a:rPr lang="en-US" altLang="zh-TW" dirty="0" smtClean="0">
                <a:solidFill>
                  <a:srgbClr val="FF0000"/>
                </a:solidFill>
              </a:rPr>
              <a:t>r</a:t>
            </a:r>
            <a:r>
              <a:rPr lang="en-US" altLang="zh-TW" dirty="0" smtClean="0"/>
              <a:t> represents the fraction of his wealth on horse A ,and </a:t>
            </a:r>
            <a:r>
              <a:rPr lang="en-US" altLang="zh-TW" dirty="0" smtClean="0">
                <a:solidFill>
                  <a:srgbClr val="FF0000"/>
                </a:solidFill>
              </a:rPr>
              <a:t>1-r</a:t>
            </a:r>
            <a:r>
              <a:rPr lang="en-US" altLang="zh-TW" dirty="0" smtClean="0"/>
              <a:t> represents the fraction will bet on horse B.</a:t>
            </a:r>
          </a:p>
          <a:p>
            <a:pPr lvl="1"/>
            <a:r>
              <a:rPr lang="en-US" altLang="zh-TW" dirty="0" smtClean="0"/>
              <a:t>3.</a:t>
            </a:r>
            <a:r>
              <a:rPr lang="en-US" altLang="zh-TW" dirty="0"/>
              <a:t> </a:t>
            </a:r>
            <a:r>
              <a:rPr lang="en-US" altLang="zh-TW" dirty="0" smtClean="0"/>
              <a:t>The bettor believes </a:t>
            </a:r>
            <a:r>
              <a:rPr lang="en-US" altLang="zh-TW" dirty="0"/>
              <a:t>that horse A will win with probability</a:t>
            </a:r>
            <a:r>
              <a:rPr lang="en-US" altLang="zh-TW" dirty="0">
                <a:solidFill>
                  <a:srgbClr val="FF0000"/>
                </a:solidFill>
              </a:rPr>
              <a:t> a</a:t>
            </a:r>
            <a:r>
              <a:rPr lang="en-US" altLang="zh-TW" dirty="0"/>
              <a:t>, and that horse B will win with </a:t>
            </a:r>
            <a:r>
              <a:rPr lang="en-US" altLang="zh-TW" dirty="0" smtClean="0"/>
              <a:t>probability </a:t>
            </a:r>
            <a:r>
              <a:rPr lang="en-US" altLang="zh-TW" dirty="0" smtClean="0">
                <a:solidFill>
                  <a:srgbClr val="FF0000"/>
                </a:solidFill>
              </a:rPr>
              <a:t>b </a:t>
            </a:r>
            <a:r>
              <a:rPr lang="en-US" altLang="zh-TW" dirty="0">
                <a:solidFill>
                  <a:srgbClr val="FF0000"/>
                </a:solidFill>
              </a:rPr>
              <a:t>= </a:t>
            </a:r>
            <a:r>
              <a:rPr lang="en-US" altLang="zh-TW" dirty="0" smtClean="0">
                <a:solidFill>
                  <a:srgbClr val="FF0000"/>
                </a:solidFill>
              </a:rPr>
              <a:t>1-a</a:t>
            </a:r>
            <a:r>
              <a:rPr lang="en-US" altLang="zh-TW" dirty="0"/>
              <a:t>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48132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Modeling Risk and Evaluating the Utility of Wealth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The bet depends on more than the probability of A and B winning the </a:t>
            </a:r>
            <a:r>
              <a:rPr lang="en-US" altLang="zh-TW" dirty="0" err="1" smtClean="0"/>
              <a:t>race,it</a:t>
            </a:r>
            <a:r>
              <a:rPr lang="en-US" altLang="zh-TW" dirty="0" smtClean="0"/>
              <a:t> may also depend on two other factors.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Odds</a:t>
            </a:r>
            <a:r>
              <a:rPr lang="en-US" altLang="zh-TW" dirty="0" smtClean="0"/>
              <a:t>, higher odds may be more attractive to bettor. And suppose that      is the odds on horse A ,and      is the odds on B.</a:t>
            </a:r>
          </a:p>
          <a:p>
            <a:pPr lvl="1"/>
            <a:r>
              <a:rPr lang="en-US" altLang="zh-TW" dirty="0" smtClean="0"/>
              <a:t>A bettor’s </a:t>
            </a:r>
            <a:r>
              <a:rPr lang="en-US" altLang="zh-TW" dirty="0" smtClean="0">
                <a:solidFill>
                  <a:srgbClr val="FF0000"/>
                </a:solidFill>
              </a:rPr>
              <a:t>reaction to risk</a:t>
            </a:r>
          </a:p>
          <a:p>
            <a:pPr lvl="2"/>
            <a:r>
              <a:rPr lang="en-US" altLang="zh-TW" dirty="0">
                <a:solidFill>
                  <a:srgbClr val="FF0000"/>
                </a:solidFill>
              </a:rPr>
              <a:t>Risk-averse</a:t>
            </a:r>
            <a:r>
              <a:rPr lang="en-US" altLang="zh-TW" dirty="0"/>
              <a:t> people will bet so as to have some money left no matter which horse wins, by betting some money on each horse.</a:t>
            </a:r>
          </a:p>
          <a:p>
            <a:pPr lvl="2"/>
            <a:r>
              <a:rPr lang="en-US" altLang="zh-TW" dirty="0"/>
              <a:t>The model of the bettor’s attitude toward risk: </a:t>
            </a:r>
            <a:r>
              <a:rPr lang="en-US" altLang="zh-TW" dirty="0">
                <a:solidFill>
                  <a:srgbClr val="FF0000"/>
                </a:solidFill>
              </a:rPr>
              <a:t>the bettor evaluates a bet according to the expected value of the payoff on the bet</a:t>
            </a:r>
            <a:r>
              <a:rPr lang="en-US" altLang="zh-TW" dirty="0" smtClean="0">
                <a:solidFill>
                  <a:srgbClr val="FF0000"/>
                </a:solidFill>
              </a:rPr>
              <a:t>.</a:t>
            </a:r>
            <a:endParaRPr lang="en-US" altLang="zh-TW" dirty="0">
              <a:solidFill>
                <a:srgbClr val="FF0000"/>
              </a:solidFill>
            </a:endParaRP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768111"/>
              </p:ext>
            </p:extLst>
          </p:nvPr>
        </p:nvGraphicFramePr>
        <p:xfrm>
          <a:off x="3707904" y="3068960"/>
          <a:ext cx="36004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8" name="Equation" r:id="rId3" imgW="190440" imgH="228600" progId="Equation.DSMT4">
                  <p:embed/>
                </p:oleObj>
              </mc:Choice>
              <mc:Fallback>
                <p:oleObj name="Equation" r:id="rId3" imgW="1904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07904" y="3068960"/>
                        <a:ext cx="360040" cy="43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519014"/>
              </p:ext>
            </p:extLst>
          </p:nvPr>
        </p:nvGraphicFramePr>
        <p:xfrm>
          <a:off x="7812360" y="3068960"/>
          <a:ext cx="35877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9" name="Equation" r:id="rId5" imgW="190440" imgH="228600" progId="Equation.DSMT4">
                  <p:embed/>
                </p:oleObj>
              </mc:Choice>
              <mc:Fallback>
                <p:oleObj name="Equation" r:id="rId5" imgW="190440" imgH="228600" progId="Equation.DSMT4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360" y="3068960"/>
                        <a:ext cx="358775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3217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7217</TotalTime>
  <Words>3188</Words>
  <Application>Microsoft Office PowerPoint</Application>
  <PresentationFormat>如螢幕大小 (4:3)</PresentationFormat>
  <Paragraphs>316</Paragraphs>
  <Slides>45</Slides>
  <Notes>4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45</vt:i4>
      </vt:variant>
    </vt:vector>
  </HeadingPairs>
  <TitlesOfParts>
    <vt:vector size="47" baseType="lpstr">
      <vt:lpstr>Office 佈景主題</vt:lpstr>
      <vt:lpstr>Equation</vt:lpstr>
      <vt:lpstr>CH22 Markets and Information</vt:lpstr>
      <vt:lpstr>Agenda</vt:lpstr>
      <vt:lpstr>22.1 Markets with Exogenous Events</vt:lpstr>
      <vt:lpstr>Basic concept</vt:lpstr>
      <vt:lpstr>Basic concept</vt:lpstr>
      <vt:lpstr>Markets with Exogenous Events</vt:lpstr>
      <vt:lpstr>Markets with Exogenous Events</vt:lpstr>
      <vt:lpstr>22.2 Horse Races , Betting, and Beliefs</vt:lpstr>
      <vt:lpstr>Modeling Risk and Evaluating the Utility of Wealth</vt:lpstr>
      <vt:lpstr>            Utility Function </vt:lpstr>
      <vt:lpstr>Example : A Fair gamble</vt:lpstr>
      <vt:lpstr>Logarithmic Utility</vt:lpstr>
      <vt:lpstr>PowerPoint 簡報</vt:lpstr>
      <vt:lpstr>The Optimal Strategy : Betting Your Beliefs</vt:lpstr>
      <vt:lpstr>PowerPoint 簡報</vt:lpstr>
      <vt:lpstr>22.3 Aggregate Beliefs and the “Wisdom of Crowds”</vt:lpstr>
      <vt:lpstr>The Odds Determined by the  Race-Track</vt:lpstr>
      <vt:lpstr>Inverse odds on horse</vt:lpstr>
      <vt:lpstr>State Price</vt:lpstr>
      <vt:lpstr>The Relationship to the  “Wisdom of Crowds”</vt:lpstr>
      <vt:lpstr>22.4 Prediction Markets and Stock Market</vt:lpstr>
      <vt:lpstr>State Price in the Stock Market</vt:lpstr>
      <vt:lpstr>22.5 Markets with Endogenous Events</vt:lpstr>
      <vt:lpstr>22.6 The Market for Lemons</vt:lpstr>
      <vt:lpstr>PowerPoint 簡報</vt:lpstr>
      <vt:lpstr>PowerPoint 簡報</vt:lpstr>
      <vt:lpstr>Characterizing the Self-Fulfilling Expectations Equilibria</vt:lpstr>
      <vt:lpstr>Complete Market Failure</vt:lpstr>
      <vt:lpstr>PowerPoint 簡報</vt:lpstr>
      <vt:lpstr>Summary : Ingredients of the Market for Lemons</vt:lpstr>
      <vt:lpstr>22.7 Asymmetric Information in Other Markets</vt:lpstr>
      <vt:lpstr>Equilibria in the labor Market</vt:lpstr>
      <vt:lpstr>PowerPoint 簡報</vt:lpstr>
      <vt:lpstr>The Market for Insurance</vt:lpstr>
      <vt:lpstr>22.8 Signaling Quality</vt:lpstr>
      <vt:lpstr>22.9 Quality Uncertainty On-Line: Reputation Systems and Other Mechanisms</vt:lpstr>
      <vt:lpstr>Ad Quality in Keyword-Based Advertising</vt:lpstr>
      <vt:lpstr>Advanced Material : Wealth Dynamics in Markets</vt:lpstr>
      <vt:lpstr>Bayesian Learning in a Market</vt:lpstr>
      <vt:lpstr>PowerPoint 簡報</vt:lpstr>
      <vt:lpstr>Convergence to the Correct Hypothesis</vt:lpstr>
      <vt:lpstr>PowerPoint 簡報</vt:lpstr>
      <vt:lpstr>Convergence without a Correct Hypothesis</vt:lpstr>
      <vt:lpstr>Wealth Dynamic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CH22 Markets and Information</dc:title>
  <dc:creator>yatingalive</dc:creator>
  <cp:lastModifiedBy>yatingalive</cp:lastModifiedBy>
  <cp:revision>87</cp:revision>
  <dcterms:created xsi:type="dcterms:W3CDTF">2012-03-06T09:02:49Z</dcterms:created>
  <dcterms:modified xsi:type="dcterms:W3CDTF">2012-03-14T07:53:19Z</dcterms:modified>
</cp:coreProperties>
</file>