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95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5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89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02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94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5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9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23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338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64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86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4859E-30A3-46BF-8BFE-EE3F165D4B54}" type="datetimeFigureOut">
              <a:rPr lang="zh-TW" altLang="en-US" smtClean="0"/>
              <a:t>2011/6/1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01887-645E-4A37-854D-6038718505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17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Chapter 15</a:t>
            </a:r>
            <a:br>
              <a:rPr lang="en-US" altLang="zh-TW" dirty="0" smtClean="0"/>
            </a:br>
            <a:r>
              <a:rPr lang="en-US" altLang="zh-TW" dirty="0" smtClean="0"/>
              <a:t>Sponsored Search Markets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700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Advertisers’ side</a:t>
            </a:r>
          </a:p>
          <a:p>
            <a:pPr lvl="1"/>
            <a:r>
              <a:rPr lang="en-US" altLang="zh-TW" b="1" dirty="0" smtClean="0"/>
              <a:t>Revenue per click</a:t>
            </a:r>
            <a:r>
              <a:rPr lang="en-US" altLang="zh-TW" dirty="0" smtClean="0"/>
              <a:t>: the expected amount of revenue it receives per user who clicks on the ad</a:t>
            </a:r>
          </a:p>
          <a:p>
            <a:r>
              <a:rPr lang="en-US" altLang="zh-TW" dirty="0" smtClean="0"/>
              <a:t>Assumptions</a:t>
            </a:r>
          </a:p>
          <a:p>
            <a:pPr lvl="1"/>
            <a:r>
              <a:rPr lang="en-US" altLang="zh-TW" dirty="0" smtClean="0"/>
              <a:t>this value is intrinsic to the advertiser</a:t>
            </a:r>
          </a:p>
          <a:p>
            <a:pPr lvl="1"/>
            <a:r>
              <a:rPr lang="en-US" altLang="zh-TW" dirty="0" smtClean="0"/>
              <a:t>does not depend on what was being shown on the page when the user clicked on the ad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58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784" y="980728"/>
            <a:ext cx="628043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1619672" y="1124744"/>
            <a:ext cx="1440160" cy="388843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6272058" y="1124744"/>
            <a:ext cx="1440160" cy="388843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709936" y="5589240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dirty="0" smtClean="0"/>
              <a:t>Basic</a:t>
            </a:r>
            <a:r>
              <a:rPr lang="zh-TW" altLang="en-US" dirty="0" smtClean="0"/>
              <a:t> </a:t>
            </a:r>
            <a:r>
              <a:rPr lang="en-US" altLang="zh-TW" dirty="0" smtClean="0"/>
              <a:t>set-up of a search engine’s market for advertising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578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Constructing a Matching Market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Review of Matching Market (CH10)</a:t>
            </a:r>
          </a:p>
          <a:p>
            <a:pPr lvl="1"/>
            <a:r>
              <a:rPr lang="en-US" altLang="zh-TW" dirty="0" smtClean="0"/>
              <a:t>The participants in a matching market consist of a set of buyers and a set of sellers.</a:t>
            </a:r>
          </a:p>
          <a:p>
            <a:pPr lvl="1"/>
            <a:r>
              <a:rPr lang="en-US" altLang="zh-TW" dirty="0" smtClean="0"/>
              <a:t>Each buyer j has a valuation for the item oﬀered by each seller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 smtClean="0"/>
              <a:t>. This valuation can depend on the identities of both the buyer and the seller, and we denote it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TW" i="1" baseline="-25000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altLang="zh-TW" dirty="0" smtClean="0"/>
              <a:t> .</a:t>
            </a:r>
          </a:p>
          <a:p>
            <a:pPr lvl="1"/>
            <a:r>
              <a:rPr lang="en-US" altLang="zh-TW" dirty="0" smtClean="0"/>
              <a:t>The goal is to match up buyers with sellers, in such a way that no buyer purchases two diﬀerent items, and the same item isn’t sold to two diﬀerent buyers.</a:t>
            </a:r>
          </a:p>
          <a:p>
            <a:r>
              <a:rPr lang="en-US" altLang="zh-TW" dirty="0" smtClean="0"/>
              <a:t>Notations</a:t>
            </a:r>
          </a:p>
          <a:p>
            <a:pPr lvl="1"/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TW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 smtClean="0"/>
              <a:t> to denote the click-through rate of slot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altLang="zh-TW" dirty="0" smtClean="0"/>
          </a:p>
          <a:p>
            <a:pPr lvl="1"/>
            <a:r>
              <a:rPr lang="en-US" altLang="zh-TW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TW" i="1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dirty="0" smtClean="0"/>
              <a:t>to denote the revenue per click of advertiser 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j</a:t>
            </a:r>
          </a:p>
          <a:p>
            <a:pPr lvl="1"/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TW" i="1" baseline="-25000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altLang="zh-TW" i="1" baseline="-250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TW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 smtClean="0"/>
              <a:t> </a:t>
            </a:r>
            <a:r>
              <a:rPr lang="en-US" altLang="zh-TW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TW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62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374"/>
          <a:stretch/>
        </p:blipFill>
        <p:spPr bwMode="auto">
          <a:xfrm>
            <a:off x="1979712" y="499668"/>
            <a:ext cx="5203929" cy="5089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矩形 12"/>
          <p:cNvSpPr/>
          <p:nvPr/>
        </p:nvSpPr>
        <p:spPr>
          <a:xfrm>
            <a:off x="5148064" y="499668"/>
            <a:ext cx="1946886" cy="4416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2" r="74439"/>
          <a:stretch/>
        </p:blipFill>
        <p:spPr bwMode="auto">
          <a:xfrm>
            <a:off x="863487" y="596181"/>
            <a:ext cx="1404257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9" r="3028"/>
          <a:stretch/>
        </p:blipFill>
        <p:spPr bwMode="auto">
          <a:xfrm>
            <a:off x="5279571" y="561022"/>
            <a:ext cx="1088573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8" b="17917"/>
          <a:stretch/>
        </p:blipFill>
        <p:spPr bwMode="auto">
          <a:xfrm>
            <a:off x="6444208" y="499668"/>
            <a:ext cx="1718793" cy="4177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6626865" y="1145798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70C0"/>
                </a:solidFill>
              </a:rPr>
              <a:t>a ,    b ,   c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09777" y="308149"/>
            <a:ext cx="1630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altLang="zh-TW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TW" sz="24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altLang="zh-TW" sz="2400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altLang="zh-TW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TW" sz="24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TW" sz="2400" i="1" baseline="-25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zh-TW" altLang="en-US" sz="2400" dirty="0">
              <a:solidFill>
                <a:srgbClr val="0070C0"/>
              </a:solidFill>
            </a:endParaRPr>
          </a:p>
        </p:txBody>
      </p:sp>
      <p:cxnSp>
        <p:nvCxnSpPr>
          <p:cNvPr id="12" name="直線接點 11"/>
          <p:cNvCxnSpPr/>
          <p:nvPr/>
        </p:nvCxnSpPr>
        <p:spPr>
          <a:xfrm>
            <a:off x="6660232" y="1820317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1404915" y="1820317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>
            <a:off x="5663157" y="1820317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7094950" y="1820317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1388908" y="3188469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5663156" y="1820317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1202859" y="5581689"/>
            <a:ext cx="668150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b="1" dirty="0" smtClean="0"/>
              <a:t>Notice:</a:t>
            </a:r>
          </a:p>
          <a:p>
            <a:r>
              <a:rPr lang="en-US" altLang="zh-TW" dirty="0" smtClean="0"/>
              <a:t>Matching markets in CH10: the same number of sellers and buyers</a:t>
            </a:r>
          </a:p>
          <a:p>
            <a:r>
              <a:rPr lang="en-US" altLang="zh-TW" dirty="0" smtClean="0"/>
              <a:t>Different </a:t>
            </a:r>
            <a:r>
              <a:rPr lang="en-US" altLang="zh-TW" dirty="0" smtClean="0"/>
              <a:t>sellers and buyers: </a:t>
            </a:r>
            <a:r>
              <a:rPr lang="en-US" altLang="zh-TW" b="1" dirty="0" smtClean="0"/>
              <a:t>ﬁctitious slots</a:t>
            </a:r>
            <a:r>
              <a:rPr lang="en-US" altLang="zh-TW" dirty="0" smtClean="0"/>
              <a:t> (with 0 click-through rate)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9877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Obtaining Market-Clearing Prices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market-clearing prices (CH10)</a:t>
            </a:r>
          </a:p>
          <a:p>
            <a:pPr lvl="1"/>
            <a:r>
              <a:rPr lang="en-US" altLang="zh-TW" dirty="0" smtClean="0"/>
              <a:t>a set of prices charged by the sellers is market-clearing if, with these prices, each buyer prefers a diﬀerent slot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36912"/>
            <a:ext cx="4765258" cy="3955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1547664" y="2708920"/>
            <a:ext cx="788580" cy="3240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300192" y="2708920"/>
            <a:ext cx="186551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Payoff</a:t>
            </a:r>
            <a:r>
              <a:rPr lang="en-US" altLang="zh-TW" dirty="0" smtClean="0"/>
              <a:t> </a:t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0070C0"/>
                </a:solidFill>
              </a:rPr>
              <a:t>= valuation - price</a:t>
            </a:r>
          </a:p>
          <a:p>
            <a:r>
              <a:rPr lang="en-US" altLang="zh-TW" dirty="0" smtClean="0"/>
              <a:t>17,  12, 6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7,    7,   4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-3,   2,   2</a:t>
            </a:r>
            <a:endParaRPr lang="zh-TW" altLang="en-US" dirty="0"/>
          </a:p>
        </p:txBody>
      </p:sp>
      <p:cxnSp>
        <p:nvCxnSpPr>
          <p:cNvPr id="7" name="直線接點 6"/>
          <p:cNvCxnSpPr/>
          <p:nvPr/>
        </p:nvCxnSpPr>
        <p:spPr>
          <a:xfrm>
            <a:off x="6312922" y="3573016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6300192" y="4725144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>
            <a:off x="6732240" y="4725144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6698873" y="5733256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7020272" y="5733256"/>
            <a:ext cx="3213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5877813" y="6093296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</a:rPr>
              <a:t>The prices are </a:t>
            </a:r>
            <a:r>
              <a:rPr lang="en-US" altLang="zh-TW" sz="1600" b="1" dirty="0" smtClean="0">
                <a:solidFill>
                  <a:srgbClr val="0070C0"/>
                </a:solidFill>
              </a:rPr>
              <a:t>market-clearing</a:t>
            </a:r>
            <a:r>
              <a:rPr lang="en-US" altLang="zh-TW" sz="1600" dirty="0" smtClean="0">
                <a:solidFill>
                  <a:srgbClr val="0070C0"/>
                </a:solidFill>
              </a:rPr>
              <a:t> if </a:t>
            </a:r>
          </a:p>
          <a:p>
            <a:r>
              <a:rPr lang="en-US" altLang="zh-TW" sz="1600" dirty="0" smtClean="0">
                <a:solidFill>
                  <a:srgbClr val="0070C0"/>
                </a:solidFill>
              </a:rPr>
              <a:t>this graph has a </a:t>
            </a:r>
            <a:r>
              <a:rPr lang="en-US" altLang="zh-TW" sz="1600" b="1" dirty="0" smtClean="0">
                <a:solidFill>
                  <a:srgbClr val="0070C0"/>
                </a:solidFill>
              </a:rPr>
              <a:t>perfect matching</a:t>
            </a:r>
            <a:endParaRPr lang="zh-TW" altLang="en-US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4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15.3  Encouraging Truthful Bidding in </a:t>
            </a:r>
            <a:br>
              <a:rPr lang="en-US" altLang="zh-TW" dirty="0" smtClean="0"/>
            </a:br>
            <a:r>
              <a:rPr lang="en-US" altLang="zh-TW" dirty="0" smtClean="0"/>
              <a:t>Matching Markets:  </a:t>
            </a:r>
            <a:r>
              <a:rPr lang="en-US" altLang="zh-TW" b="1" dirty="0" smtClean="0"/>
              <a:t>The VCG Principle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Early search industry: ﬁrst-price auction</a:t>
            </a:r>
            <a:endParaRPr lang="en-US" altLang="zh-TW" dirty="0"/>
          </a:p>
          <a:p>
            <a:pPr lvl="1"/>
            <a:r>
              <a:rPr lang="en-US" altLang="zh-TW" dirty="0" smtClean="0"/>
              <a:t>advertisers were simply asked to report their revenues per click in the form of bids, and then they were assigned slots in decreasing order of these bids</a:t>
            </a:r>
          </a:p>
          <a:p>
            <a:pPr lvl="1"/>
            <a:r>
              <a:rPr lang="en-US" altLang="zh-TW" dirty="0" smtClean="0"/>
              <a:t>Bids were shaded downward, below their true values</a:t>
            </a:r>
          </a:p>
          <a:p>
            <a:pPr marL="457200" lvl="1" indent="0">
              <a:buNone/>
            </a:pPr>
            <a:r>
              <a:rPr lang="en-US" altLang="zh-TW" dirty="0" smtClean="0">
                <a:sym typeface="Wingdings" pitchFamily="2" charset="2"/>
              </a:rPr>
              <a:t> huge resource expenditure (P</a:t>
            </a:r>
            <a:r>
              <a:rPr lang="en-US" altLang="zh-TW" dirty="0" smtClean="0"/>
              <a:t>rice experimentations</a:t>
            </a:r>
            <a:r>
              <a:rPr lang="en-US" altLang="zh-TW" dirty="0" smtClean="0">
                <a:sym typeface="Wingdings" pitchFamily="2" charset="2"/>
              </a:rPr>
              <a:t>)</a:t>
            </a:r>
            <a:endParaRPr lang="en-US" altLang="zh-TW" dirty="0" smtClean="0"/>
          </a:p>
          <a:p>
            <a:r>
              <a:rPr lang="en-US" altLang="zh-TW" dirty="0" smtClean="0"/>
              <a:t>Single-item auction</a:t>
            </a:r>
          </a:p>
          <a:p>
            <a:pPr lvl="1"/>
            <a:r>
              <a:rPr lang="en-US" altLang="zh-TW" dirty="0" smtClean="0"/>
              <a:t>Second-price auction: truthful bidding is a dominant</a:t>
            </a:r>
            <a:endParaRPr lang="en-US" altLang="zh-TW" dirty="0"/>
          </a:p>
          <a:p>
            <a:r>
              <a:rPr lang="en-US" altLang="zh-TW" dirty="0" smtClean="0"/>
              <a:t>Multiple slots</a:t>
            </a:r>
          </a:p>
          <a:p>
            <a:pPr lvl="1"/>
            <a:r>
              <a:rPr lang="en-US" altLang="zh-TW" b="1" dirty="0" smtClean="0"/>
              <a:t>The VCG Principle</a:t>
            </a:r>
          </a:p>
          <a:p>
            <a:pPr lvl="1"/>
            <a:r>
              <a:rPr lang="en-US" altLang="zh-TW" dirty="0" smtClean="0"/>
              <a:t>A massive generalization of the second-price auction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408860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VCG Principle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Vickrey</a:t>
            </a:r>
            <a:r>
              <a:rPr lang="en-US" altLang="zh-TW" dirty="0" smtClean="0"/>
              <a:t>-Clarke-Groves (VCG) principle</a:t>
            </a:r>
          </a:p>
          <a:p>
            <a:pPr lvl="1"/>
            <a:r>
              <a:rPr lang="en-US" altLang="zh-TW" dirty="0" smtClean="0"/>
              <a:t>Generalization: view the second-price auction in a somewhat less obvious way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The second-price auction produces an allocation that maximizes social welfare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The winner of the auction is charged an amount equal to the “harm” he causes the other bidders by receiving the item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18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Applying the VCG Principle to Matching Markets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390619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線接點 4"/>
          <p:cNvCxnSpPr/>
          <p:nvPr/>
        </p:nvCxnSpPr>
        <p:spPr>
          <a:xfrm>
            <a:off x="1547664" y="2492896"/>
            <a:ext cx="1152128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1547664" y="3645024"/>
            <a:ext cx="1152128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1547664" y="4797152"/>
            <a:ext cx="1152128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3851920" y="2348880"/>
            <a:ext cx="36004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4211960" y="3465004"/>
            <a:ext cx="36004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4440560" y="4617132"/>
            <a:ext cx="226349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2" name="直線接點 11"/>
          <p:cNvCxnSpPr/>
          <p:nvPr/>
        </p:nvCxnSpPr>
        <p:spPr>
          <a:xfrm>
            <a:off x="1475656" y="2605945"/>
            <a:ext cx="1296144" cy="967071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1475656" y="3753036"/>
            <a:ext cx="1224136" cy="864096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橢圓 16"/>
          <p:cNvSpPr/>
          <p:nvPr/>
        </p:nvSpPr>
        <p:spPr>
          <a:xfrm>
            <a:off x="2685661" y="2240868"/>
            <a:ext cx="57606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X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1700808"/>
            <a:ext cx="7538649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52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Notations</a:t>
            </a:r>
          </a:p>
          <a:p>
            <a:pPr lvl="1"/>
            <a:r>
              <a:rPr lang="en-US" altLang="zh-TW" dirty="0" smtClean="0"/>
              <a:t>S: the set of sellers</a:t>
            </a:r>
          </a:p>
          <a:p>
            <a:pPr lvl="1"/>
            <a:r>
              <a:rPr lang="en-US" altLang="zh-TW" dirty="0" smtClean="0"/>
              <a:t>B: the set of buyers. </a:t>
            </a:r>
          </a:p>
          <a:p>
            <a:pPr lvl="1"/>
            <a:r>
              <a:rPr lang="en-US" altLang="zh-TW" dirty="0" smtClean="0"/>
              <a:t>V</a:t>
            </a:r>
            <a:r>
              <a:rPr lang="en-US" altLang="zh-TW" baseline="-25000" dirty="0" smtClean="0"/>
              <a:t>B</a:t>
            </a:r>
            <a:r>
              <a:rPr lang="en-US" altLang="zh-TW" baseline="30000" dirty="0" smtClean="0"/>
              <a:t>S </a:t>
            </a:r>
            <a:r>
              <a:rPr lang="en-US" altLang="zh-TW" dirty="0" smtClean="0"/>
              <a:t>: the maximum total valuation over all </a:t>
            </a:r>
            <a:r>
              <a:rPr lang="en-US" altLang="zh-TW" dirty="0" err="1" smtClean="0"/>
              <a:t>possibleperfect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matchings</a:t>
            </a:r>
            <a:r>
              <a:rPr lang="en-US" altLang="zh-TW" dirty="0" smtClean="0"/>
              <a:t> of sellers and buyers </a:t>
            </a:r>
          </a:p>
          <a:p>
            <a:pPr lvl="1"/>
            <a:r>
              <a:rPr lang="en-US" altLang="zh-TW" dirty="0" smtClean="0"/>
              <a:t>S-</a:t>
            </a:r>
            <a:r>
              <a:rPr lang="en-US" altLang="zh-TW" i="1" u="sng" dirty="0" smtClean="0"/>
              <a:t>i</a:t>
            </a:r>
            <a:r>
              <a:rPr lang="en-US" altLang="zh-TW" dirty="0" smtClean="0"/>
              <a:t>:</a:t>
            </a:r>
            <a:r>
              <a:rPr lang="en-US" altLang="zh-TW" dirty="0" smtClean="0"/>
              <a:t> the set of sellers with seller i removed</a:t>
            </a:r>
          </a:p>
          <a:p>
            <a:pPr lvl="1"/>
            <a:r>
              <a:rPr lang="en-US" altLang="zh-TW" dirty="0" smtClean="0"/>
              <a:t>B-</a:t>
            </a:r>
            <a:r>
              <a:rPr lang="en-US" altLang="zh-TW" i="1" dirty="0" smtClean="0"/>
              <a:t>j</a:t>
            </a:r>
            <a:r>
              <a:rPr lang="en-US" altLang="zh-TW" dirty="0" smtClean="0"/>
              <a:t>: the set of buyers with buyer j removed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b="1" dirty="0" smtClean="0"/>
              <a:t>The VCG price</a:t>
            </a:r>
            <a:r>
              <a:rPr lang="en-US" altLang="zh-TW" dirty="0" smtClean="0"/>
              <a:t>:</a:t>
            </a:r>
          </a:p>
          <a:p>
            <a:pPr lvl="1"/>
            <a:endParaRPr lang="zh-TW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732" y="4764359"/>
            <a:ext cx="3528392" cy="787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46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 VCG  Price-Setting  Procedure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there is a single price-setting authority (auctioneer)</a:t>
            </a:r>
          </a:p>
          <a:p>
            <a:r>
              <a:rPr lang="en-US" altLang="zh-TW" dirty="0" smtClean="0"/>
              <a:t>procedure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altLang="zh-TW" dirty="0" smtClean="0"/>
              <a:t>Ask buyers to announce valuations for the items. (These announcements need not be truthful.)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altLang="zh-TW" dirty="0" smtClean="0"/>
              <a:t>Choose a socially optimal assignment of items to buyers — that is, a perfect matching that maximizes the total valuation of each buyer for what they get.  This assignment is based on the announced valuations (since that’s all we have access to.)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altLang="zh-TW" dirty="0" smtClean="0"/>
              <a:t>Charge each buyer the appropriate VCG price:</a:t>
            </a:r>
            <a:br>
              <a:rPr lang="en-US" altLang="zh-TW" dirty="0" smtClean="0"/>
            </a:br>
            <a:r>
              <a:rPr lang="en-US" altLang="zh-TW" dirty="0" smtClean="0"/>
              <a:t>if buyer j  receives item i under the optimal matching, then charge buyer j a price </a:t>
            </a:r>
            <a:r>
              <a:rPr lang="en-US" altLang="zh-TW" dirty="0" err="1" smtClean="0"/>
              <a:t>p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61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15.1  Advertising Tied to Search Behavior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Web search</a:t>
            </a:r>
          </a:p>
          <a:p>
            <a:pPr lvl="1"/>
            <a:r>
              <a:rPr lang="en-US" altLang="zh-TW" dirty="0" smtClean="0"/>
              <a:t>It seeks to take the content people produce on the Web and ﬁnd the pages that are most relevant, useful, or authoritative for any given query.</a:t>
            </a:r>
          </a:p>
          <a:p>
            <a:pPr lvl="1"/>
            <a:r>
              <a:rPr lang="en-US" altLang="zh-TW" dirty="0" smtClean="0"/>
              <a:t>Become lucrative: combining search with advertising</a:t>
            </a:r>
          </a:p>
          <a:p>
            <a:r>
              <a:rPr lang="en-US" altLang="zh-TW" dirty="0" smtClean="0"/>
              <a:t>Early Web advertising</a:t>
            </a:r>
          </a:p>
          <a:p>
            <a:pPr lvl="1"/>
            <a:r>
              <a:rPr lang="en-US" altLang="zh-TW" dirty="0" smtClean="0"/>
              <a:t>Be sold on the basis of Impressions</a:t>
            </a:r>
          </a:p>
          <a:p>
            <a:pPr lvl="1"/>
            <a:r>
              <a:rPr lang="en-US" altLang="zh-TW" dirty="0" smtClean="0"/>
              <a:t>Missing one of the main beneﬁts of the Internet</a:t>
            </a:r>
          </a:p>
          <a:p>
            <a:pPr lvl="1"/>
            <a:r>
              <a:rPr lang="en-US" altLang="zh-TW" dirty="0" smtClean="0"/>
              <a:t>Inefficient for specialized product (e.g. calligraphy pens)</a:t>
            </a:r>
          </a:p>
        </p:txBody>
      </p:sp>
    </p:spTree>
    <p:extLst>
      <p:ext uri="{BB962C8B-B14F-4D97-AF65-F5344CB8AC3E}">
        <p14:creationId xmlns:p14="http://schemas.microsoft.com/office/powerpoint/2010/main" val="204299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Observations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Diﬀerence between VCG &amp;market-clearing prices</a:t>
            </a:r>
          </a:p>
          <a:p>
            <a:pPr lvl="1"/>
            <a:r>
              <a:rPr lang="en-US" altLang="zh-TW" dirty="0" smtClean="0"/>
              <a:t>Personalized prices  VS Posted prices</a:t>
            </a:r>
          </a:p>
          <a:p>
            <a:pPr lvl="1"/>
            <a:r>
              <a:rPr lang="en-US" altLang="zh-TW" dirty="0" smtClean="0"/>
              <a:t>sealed-bid second-price auction VS </a:t>
            </a:r>
            <a:r>
              <a:rPr lang="en-US" altLang="zh-TW" dirty="0" smtClean="0"/>
              <a:t>ascending auction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272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15.4    Analyzing the VCG Procedure: </a:t>
            </a:r>
            <a:br>
              <a:rPr lang="en-US" altLang="zh-TW" dirty="0" smtClean="0"/>
            </a:br>
            <a:r>
              <a:rPr lang="en-US" altLang="zh-TW" dirty="0" smtClean="0"/>
              <a:t>Truth-Telling as a Dominant Strategy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Claim of the VCG procedure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 smtClean="0"/>
              <a:t>If items are assigned and prices computed according to the VCG procedure, then truthfully announcing valuations is a dominant strategy for each buyer.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 smtClean="0"/>
              <a:t>And the resulting assignment maximizes the total valuation of any perfect matching of slots and advertisers.</a:t>
            </a:r>
          </a:p>
          <a:p>
            <a:pPr lvl="1">
              <a:spcBef>
                <a:spcPts val="1200"/>
              </a:spcBef>
            </a:pPr>
            <a:r>
              <a:rPr lang="en-US" altLang="zh-TW" dirty="0">
                <a:solidFill>
                  <a:prstClr val="black"/>
                </a:solidFill>
              </a:rPr>
              <a:t>2. can be proved by 1</a:t>
            </a:r>
            <a:r>
              <a:rPr lang="en-US" altLang="zh-TW" dirty="0" smtClean="0">
                <a:solidFill>
                  <a:prstClr val="black"/>
                </a:solidFill>
              </a:rPr>
              <a:t>.</a:t>
            </a:r>
            <a:endParaRPr lang="en-US" altLang="zh-TW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33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Suppose that buyer j announces her valuations truthfully: payoﬀ is </a:t>
            </a:r>
            <a:r>
              <a:rPr lang="en-US" altLang="zh-TW" dirty="0" err="1" smtClean="0"/>
              <a:t>v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 − </a:t>
            </a:r>
            <a:r>
              <a:rPr lang="en-US" altLang="zh-TW" dirty="0" err="1" smtClean="0"/>
              <a:t>p</a:t>
            </a:r>
            <a:r>
              <a:rPr lang="en-US" altLang="zh-TW" baseline="-25000" dirty="0" err="1" smtClean="0"/>
              <a:t>ij</a:t>
            </a:r>
            <a:endParaRPr lang="en-US" altLang="zh-TW" dirty="0" smtClean="0"/>
          </a:p>
          <a:p>
            <a:r>
              <a:rPr lang="en-US" altLang="zh-TW" dirty="0" smtClean="0"/>
              <a:t>If buyer j decides to lie about her valuations</a:t>
            </a:r>
          </a:p>
          <a:p>
            <a:r>
              <a:rPr lang="en-US" altLang="zh-TW" dirty="0" smtClean="0"/>
              <a:t> gets item h instead of item j: payoff is </a:t>
            </a:r>
            <a:r>
              <a:rPr lang="en-US" altLang="zh-TW" dirty="0" err="1" smtClean="0"/>
              <a:t>v</a:t>
            </a:r>
            <a:r>
              <a:rPr lang="en-US" altLang="zh-TW" baseline="-25000" dirty="0" err="1" smtClean="0"/>
              <a:t>hj</a:t>
            </a:r>
            <a:r>
              <a:rPr lang="en-US" altLang="zh-TW" dirty="0" smtClean="0"/>
              <a:t> − </a:t>
            </a:r>
            <a:r>
              <a:rPr lang="en-US" altLang="zh-TW" dirty="0" err="1" smtClean="0"/>
              <a:t>p</a:t>
            </a:r>
            <a:r>
              <a:rPr lang="en-US" altLang="zh-TW" baseline="-25000" dirty="0" err="1" smtClean="0"/>
              <a:t>hj</a:t>
            </a:r>
            <a:endParaRPr lang="en-US" altLang="zh-TW" dirty="0" smtClean="0"/>
          </a:p>
          <a:p>
            <a:r>
              <a:rPr lang="en-US" altLang="zh-TW" dirty="0" smtClean="0"/>
              <a:t>To show that there is no incentive to lie and receive item h instead of i, we need to show that</a:t>
            </a:r>
            <a:endParaRPr lang="en-US" altLang="zh-TW" baseline="-25000" dirty="0" smtClean="0"/>
          </a:p>
          <a:p>
            <a:endParaRPr lang="en-US" altLang="zh-TW" baseline="-250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4" y="5176192"/>
            <a:ext cx="33337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1" y="4437112"/>
            <a:ext cx="3024336" cy="467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2" y="4399968"/>
            <a:ext cx="56673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2449458" y="5283145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ym typeface="Wingdings" pitchFamily="2" charset="2"/>
              </a:rPr>
              <a:t>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690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495300"/>
            <a:ext cx="8791575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73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15.5    The Generalized Second Price Auction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Finding and achieving an assignment of advertisers to slots that maximizes the total valuation obtained by advertisers isn’t the aim of search engine company but </a:t>
            </a:r>
            <a:r>
              <a:rPr lang="en-US" altLang="zh-TW" b="1" dirty="0" smtClean="0"/>
              <a:t>revenue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Generalized Second Price auction (GSP)</a:t>
            </a:r>
          </a:p>
          <a:p>
            <a:pPr lvl="1"/>
            <a:r>
              <a:rPr lang="en-US" altLang="zh-TW" dirty="0" smtClean="0"/>
              <a:t> doesn’t retain the nice properties of the second-price auction and VCG</a:t>
            </a:r>
          </a:p>
          <a:p>
            <a:pPr lvl="1"/>
            <a:r>
              <a:rPr lang="en-US" altLang="zh-TW" dirty="0" smtClean="0"/>
              <a:t>Single slot: equivalent to the second-price auction</a:t>
            </a:r>
          </a:p>
          <a:p>
            <a:pPr lvl="1"/>
            <a:r>
              <a:rPr lang="en-US" altLang="zh-TW" dirty="0" smtClean="0"/>
              <a:t>Multiple slots: cumulative price of slot i is </a:t>
            </a:r>
            <a:r>
              <a:rPr lang="en-US" altLang="zh-TW" b="1" dirty="0" err="1" smtClean="0"/>
              <a:t>r</a:t>
            </a:r>
            <a:r>
              <a:rPr lang="en-US" altLang="zh-TW" b="1" baseline="-25000" dirty="0" err="1" smtClean="0"/>
              <a:t>i</a:t>
            </a:r>
            <a:r>
              <a:rPr lang="en-US" altLang="zh-TW" b="1" dirty="0" smtClean="0"/>
              <a:t> b</a:t>
            </a:r>
            <a:r>
              <a:rPr lang="en-US" altLang="zh-TW" b="1" baseline="-25000" dirty="0" smtClean="0"/>
              <a:t>i+1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dirty="0" smtClean="0"/>
              <a:t>while bids per click are b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, </a:t>
            </a:r>
            <a:r>
              <a:rPr lang="en-US" altLang="zh-TW" dirty="0" smtClean="0"/>
              <a:t>b</a:t>
            </a:r>
            <a:r>
              <a:rPr lang="en-US" altLang="zh-TW" baseline="-25000" dirty="0" smtClean="0"/>
              <a:t>2</a:t>
            </a:r>
            <a:r>
              <a:rPr lang="en-US" altLang="zh-TW" dirty="0" smtClean="0"/>
              <a:t>, </a:t>
            </a:r>
            <a:r>
              <a:rPr lang="en-US" altLang="zh-TW" dirty="0" smtClean="0"/>
              <a:t>b</a:t>
            </a:r>
            <a:r>
              <a:rPr lang="en-US" altLang="zh-TW" baseline="-25000" dirty="0" smtClean="0"/>
              <a:t>3</a:t>
            </a:r>
            <a:r>
              <a:rPr lang="en-US" altLang="zh-TW" dirty="0" smtClean="0"/>
              <a:t>, . . . (in descending order)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65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altLang="zh-TW" dirty="0" smtClean="0"/>
              <a:t>Flaws of GSP</a:t>
            </a:r>
          </a:p>
          <a:p>
            <a:pPr lvl="1"/>
            <a:r>
              <a:rPr lang="en-US" altLang="zh-TW" dirty="0" smtClean="0"/>
              <a:t>truth-telling might not constitute a Nash equilibrium </a:t>
            </a:r>
            <a:r>
              <a:rPr lang="en-US" altLang="zh-TW" dirty="0" smtClean="0">
                <a:solidFill>
                  <a:srgbClr val="FF0000"/>
                </a:solidFill>
              </a:rPr>
              <a:t>*</a:t>
            </a:r>
          </a:p>
          <a:p>
            <a:pPr lvl="1"/>
            <a:r>
              <a:rPr lang="en-US" altLang="zh-TW" dirty="0" smtClean="0"/>
              <a:t>some of these may produce assignments of advertisers to slots that do not maximize total advertiser valuation</a:t>
            </a:r>
          </a:p>
          <a:p>
            <a:r>
              <a:rPr lang="en-US" altLang="zh-TW" dirty="0" smtClean="0"/>
              <a:t>However</a:t>
            </a:r>
          </a:p>
          <a:p>
            <a:pPr lvl="1"/>
            <a:r>
              <a:rPr lang="en-US" altLang="zh-TW" dirty="0" smtClean="0"/>
              <a:t>there is always at least one Nash equilibrium set of bids for GSP, and that among the (possibly multiple) </a:t>
            </a:r>
            <a:r>
              <a:rPr lang="en-US" altLang="zh-TW" dirty="0" err="1" smtClean="0"/>
              <a:t>equilibria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there is always one that does maximize total advertiser valuation.</a:t>
            </a:r>
            <a:endParaRPr lang="zh-TW" altLang="en-US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37" r="97"/>
          <a:stretch/>
        </p:blipFill>
        <p:spPr bwMode="auto">
          <a:xfrm>
            <a:off x="0" y="1340768"/>
            <a:ext cx="8677255" cy="385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6060682" y="2132856"/>
            <a:ext cx="20958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/>
              <a:t>If X tell truth </a:t>
            </a:r>
          </a:p>
          <a:p>
            <a:r>
              <a:rPr lang="en-US" altLang="zh-TW" dirty="0"/>
              <a:t> </a:t>
            </a:r>
            <a:r>
              <a:rPr lang="en-US" altLang="zh-TW" dirty="0" smtClean="0"/>
              <a:t>   price: 10*6 = 60</a:t>
            </a:r>
          </a:p>
          <a:p>
            <a:r>
              <a:rPr lang="en-US" altLang="zh-TW" dirty="0"/>
              <a:t> </a:t>
            </a:r>
            <a:r>
              <a:rPr lang="en-US" altLang="zh-TW" dirty="0" smtClean="0"/>
              <a:t>   payoff: 70-60 = 10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6060682" y="3269580"/>
            <a:ext cx="308331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b="1" dirty="0" smtClean="0"/>
              <a:t>If x lower the bid to 5</a:t>
            </a:r>
          </a:p>
          <a:p>
            <a:r>
              <a:rPr lang="en-US" altLang="zh-TW" dirty="0" smtClean="0"/>
              <a:t>    price: 4*1=4</a:t>
            </a:r>
          </a:p>
          <a:p>
            <a:r>
              <a:rPr lang="en-US" altLang="zh-TW" dirty="0" smtClean="0"/>
              <a:t>    payoff: 4*7-4 = 24</a:t>
            </a:r>
          </a:p>
          <a:p>
            <a:r>
              <a:rPr lang="en-US" altLang="zh-TW" b="1" dirty="0" smtClean="0">
                <a:sym typeface="Wingdings" pitchFamily="2" charset="2"/>
              </a:rPr>
              <a:t> </a:t>
            </a:r>
            <a:r>
              <a:rPr lang="en-US" altLang="zh-TW" b="1" dirty="0" err="1" smtClean="0">
                <a:sym typeface="Wingdings" pitchFamily="2" charset="2"/>
              </a:rPr>
              <a:t>Eqalibrium</a:t>
            </a:r>
            <a:r>
              <a:rPr lang="en-US" altLang="zh-TW" b="1" dirty="0" smtClean="0">
                <a:sym typeface="Wingdings" pitchFamily="2" charset="2"/>
              </a:rPr>
              <a:t> but not truthful</a:t>
            </a:r>
            <a:endParaRPr lang="en-US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292617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Revenue of GSP and VCG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11960" y="1268760"/>
            <a:ext cx="447484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sz="2600" dirty="0" smtClean="0"/>
              <a:t>Does GSP or VCG provide</a:t>
            </a:r>
            <a:r>
              <a:rPr lang="zh-TW" altLang="en-US" sz="2600" dirty="0" smtClean="0"/>
              <a:t> </a:t>
            </a:r>
            <a:r>
              <a:rPr lang="en-US" altLang="zh-TW" sz="2600" dirty="0" smtClean="0"/>
              <a:t>more revenue to the search engine?</a:t>
            </a:r>
          </a:p>
          <a:p>
            <a:r>
              <a:rPr lang="en-US" altLang="zh-TW" sz="2400" dirty="0" smtClean="0"/>
              <a:t>GSP procedure</a:t>
            </a:r>
          </a:p>
          <a:p>
            <a:pPr lvl="1"/>
            <a:r>
              <a:rPr lang="en-US" altLang="zh-TW" sz="1800" dirty="0" smtClean="0">
                <a:solidFill>
                  <a:schemeClr val="accent1"/>
                </a:solidFill>
              </a:rPr>
              <a:t>With bids of 5, 4, and 2</a:t>
            </a:r>
            <a:br>
              <a:rPr lang="en-US" altLang="zh-TW" sz="1800" dirty="0" smtClean="0">
                <a:solidFill>
                  <a:schemeClr val="accent1"/>
                </a:solidFill>
              </a:rPr>
            </a:br>
            <a:r>
              <a:rPr lang="en-US" altLang="zh-TW" sz="1800" dirty="0" smtClean="0">
                <a:solidFill>
                  <a:schemeClr val="accent1"/>
                </a:solidFill>
              </a:rPr>
              <a:t>revenue = 10*4+4*2=</a:t>
            </a:r>
            <a:r>
              <a:rPr lang="en-US" altLang="zh-TW" sz="1800" b="1" dirty="0" smtClean="0">
                <a:solidFill>
                  <a:schemeClr val="accent1"/>
                </a:solidFill>
              </a:rPr>
              <a:t>48</a:t>
            </a:r>
          </a:p>
          <a:p>
            <a:pPr lvl="1"/>
            <a:r>
              <a:rPr lang="en-US" altLang="zh-TW" sz="1800" dirty="0" smtClean="0">
                <a:solidFill>
                  <a:srgbClr val="00B050"/>
                </a:solidFill>
              </a:rPr>
              <a:t>With bids of 3, 5, and 1</a:t>
            </a:r>
            <a:br>
              <a:rPr lang="en-US" altLang="zh-TW" sz="1800" dirty="0" smtClean="0">
                <a:solidFill>
                  <a:srgbClr val="00B050"/>
                </a:solidFill>
              </a:rPr>
            </a:br>
            <a:r>
              <a:rPr lang="en-US" altLang="zh-TW" sz="1800" dirty="0" smtClean="0">
                <a:solidFill>
                  <a:srgbClr val="00B050"/>
                </a:solidFill>
              </a:rPr>
              <a:t>revenue = 10*3+4*1 = </a:t>
            </a:r>
            <a:r>
              <a:rPr lang="en-US" altLang="zh-TW" sz="1800" b="1" dirty="0" smtClean="0">
                <a:solidFill>
                  <a:srgbClr val="00B050"/>
                </a:solidFill>
              </a:rPr>
              <a:t>34</a:t>
            </a:r>
          </a:p>
          <a:p>
            <a:r>
              <a:rPr lang="en-US" altLang="zh-TW" sz="2400" dirty="0" smtClean="0"/>
              <a:t>VCG procedure: maximizes the total valuation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of all advertisers for the slot they get</a:t>
            </a:r>
          </a:p>
          <a:p>
            <a:pPr lvl="1"/>
            <a:r>
              <a:rPr lang="en-US" altLang="zh-TW" sz="1800" dirty="0" smtClean="0"/>
              <a:t>60-24=36, 4-0=4 </a:t>
            </a:r>
            <a:r>
              <a:rPr lang="en-US" altLang="zh-TW" sz="1800" dirty="0"/>
              <a:t> </a:t>
            </a:r>
            <a:r>
              <a:rPr lang="en-US" altLang="zh-TW" sz="1800" dirty="0" smtClean="0"/>
              <a:t>  </a:t>
            </a:r>
            <a:r>
              <a:rPr lang="en-US" altLang="zh-TW" sz="1800" dirty="0" smtClean="0">
                <a:sym typeface="Wingdings" pitchFamily="2" charset="2"/>
              </a:rPr>
              <a:t> x: 40</a:t>
            </a:r>
          </a:p>
          <a:p>
            <a:pPr lvl="1"/>
            <a:r>
              <a:rPr lang="en-US" altLang="zh-TW" sz="1800" dirty="0" smtClean="0">
                <a:sym typeface="Wingdings" pitchFamily="2" charset="2"/>
              </a:rPr>
              <a:t>4-0=4                        y: 4</a:t>
            </a:r>
            <a:endParaRPr lang="en-US" altLang="zh-TW" sz="1800" dirty="0" smtClean="0"/>
          </a:p>
          <a:p>
            <a:pPr lvl="1"/>
            <a:r>
              <a:rPr lang="en-US" altLang="zh-TW" sz="1800" dirty="0" smtClean="0"/>
              <a:t>Total revenue: 44</a:t>
            </a:r>
          </a:p>
          <a:p>
            <a:r>
              <a:rPr lang="en-US" altLang="zh-TW" sz="2200" dirty="0" smtClean="0"/>
              <a:t>Answer: it depends on which equilibrium of GSP</a:t>
            </a:r>
            <a:r>
              <a:rPr lang="zh-TW" altLang="en-US" sz="2200" dirty="0" smtClean="0"/>
              <a:t> </a:t>
            </a:r>
            <a:r>
              <a:rPr lang="en-US" altLang="zh-TW" sz="2200" dirty="0" smtClean="0"/>
              <a:t>the advertisers use.</a:t>
            </a:r>
            <a:endParaRPr lang="zh-TW" altLang="en-US" sz="2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388224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2555776" y="2643877"/>
            <a:ext cx="30168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B0F0"/>
                </a:solidFill>
              </a:rPr>
              <a:t>5</a:t>
            </a:r>
          </a:p>
          <a:p>
            <a:endParaRPr lang="en-US" altLang="zh-TW" b="1" dirty="0">
              <a:solidFill>
                <a:srgbClr val="00B0F0"/>
              </a:solidFill>
            </a:endParaRPr>
          </a:p>
          <a:p>
            <a:endParaRPr lang="en-US" altLang="zh-TW" b="1" dirty="0" smtClean="0">
              <a:solidFill>
                <a:srgbClr val="00B0F0"/>
              </a:solidFill>
            </a:endParaRPr>
          </a:p>
          <a:p>
            <a:endParaRPr lang="en-US" altLang="zh-TW" b="1" dirty="0">
              <a:solidFill>
                <a:srgbClr val="00B0F0"/>
              </a:solidFill>
            </a:endParaRPr>
          </a:p>
          <a:p>
            <a:r>
              <a:rPr lang="en-US" altLang="zh-TW" b="1" dirty="0" smtClean="0">
                <a:solidFill>
                  <a:srgbClr val="00B0F0"/>
                </a:solidFill>
              </a:rPr>
              <a:t>4</a:t>
            </a:r>
          </a:p>
          <a:p>
            <a:endParaRPr lang="en-US" altLang="zh-TW" b="1" dirty="0">
              <a:solidFill>
                <a:srgbClr val="00B0F0"/>
              </a:solidFill>
            </a:endParaRPr>
          </a:p>
          <a:p>
            <a:endParaRPr lang="en-US" altLang="zh-TW" b="1" dirty="0" smtClean="0">
              <a:solidFill>
                <a:srgbClr val="00B0F0"/>
              </a:solidFill>
            </a:endParaRPr>
          </a:p>
          <a:p>
            <a:endParaRPr lang="en-US" altLang="zh-TW" b="1" dirty="0">
              <a:solidFill>
                <a:srgbClr val="00B0F0"/>
              </a:solidFill>
            </a:endParaRPr>
          </a:p>
          <a:p>
            <a:r>
              <a:rPr lang="en-US" altLang="zh-TW" b="1" dirty="0" smtClean="0">
                <a:solidFill>
                  <a:srgbClr val="00B0F0"/>
                </a:solidFill>
              </a:rPr>
              <a:t>2</a:t>
            </a:r>
            <a:endParaRPr lang="zh-TW" altLang="en-US" b="1" dirty="0">
              <a:solidFill>
                <a:srgbClr val="00B0F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971600" y="2643877"/>
            <a:ext cx="41870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</a:t>
            </a:r>
          </a:p>
          <a:p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zh-TW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</a:p>
          <a:p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zh-TW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zh-TW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</a:t>
            </a:r>
            <a:endParaRPr lang="zh-TW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824783" y="2643877"/>
            <a:ext cx="30168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B050"/>
                </a:solidFill>
              </a:rPr>
              <a:t>3</a:t>
            </a:r>
          </a:p>
          <a:p>
            <a:endParaRPr lang="en-US" altLang="zh-TW" b="1" dirty="0">
              <a:solidFill>
                <a:srgbClr val="00B050"/>
              </a:solidFill>
            </a:endParaRPr>
          </a:p>
          <a:p>
            <a:endParaRPr lang="en-US" altLang="zh-TW" b="1" dirty="0" smtClean="0">
              <a:solidFill>
                <a:srgbClr val="00B050"/>
              </a:solidFill>
            </a:endParaRPr>
          </a:p>
          <a:p>
            <a:endParaRPr lang="en-US" altLang="zh-TW" b="1" dirty="0">
              <a:solidFill>
                <a:srgbClr val="00B050"/>
              </a:solidFill>
            </a:endParaRPr>
          </a:p>
          <a:p>
            <a:r>
              <a:rPr lang="en-US" altLang="zh-TW" b="1" dirty="0" smtClean="0">
                <a:solidFill>
                  <a:srgbClr val="00B050"/>
                </a:solidFill>
              </a:rPr>
              <a:t>5</a:t>
            </a:r>
          </a:p>
          <a:p>
            <a:endParaRPr lang="en-US" altLang="zh-TW" b="1" dirty="0">
              <a:solidFill>
                <a:srgbClr val="00B050"/>
              </a:solidFill>
            </a:endParaRPr>
          </a:p>
          <a:p>
            <a:endParaRPr lang="en-US" altLang="zh-TW" b="1" dirty="0" smtClean="0">
              <a:solidFill>
                <a:srgbClr val="00B050"/>
              </a:solidFill>
            </a:endParaRPr>
          </a:p>
          <a:p>
            <a:endParaRPr lang="en-US" altLang="zh-TW" b="1" dirty="0">
              <a:solidFill>
                <a:srgbClr val="00B050"/>
              </a:solidFill>
            </a:endParaRPr>
          </a:p>
          <a:p>
            <a:r>
              <a:rPr lang="en-US" altLang="zh-TW" b="1" dirty="0" smtClean="0">
                <a:solidFill>
                  <a:srgbClr val="00B050"/>
                </a:solidFill>
              </a:rPr>
              <a:t>1</a:t>
            </a:r>
            <a:endParaRPr lang="zh-TW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6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/>
      <p:bldP spid="7" grpId="0" uiExpan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15.6  </a:t>
            </a:r>
            <a:r>
              <a:rPr lang="en-US" altLang="zh-TW" dirty="0" err="1" smtClean="0"/>
              <a:t>Equilibria</a:t>
            </a:r>
            <a:r>
              <a:rPr lang="en-US" altLang="zh-TW" dirty="0" smtClean="0"/>
              <a:t> of the </a:t>
            </a:r>
            <a:br>
              <a:rPr lang="en-US" altLang="zh-TW" dirty="0" smtClean="0"/>
            </a:br>
            <a:r>
              <a:rPr lang="en-US" altLang="zh-TW" dirty="0" smtClean="0"/>
              <a:t>Generalized Second Price Auction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GSP always has a Nash equilibrium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16832"/>
            <a:ext cx="546711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46" t="7234" r="22803"/>
          <a:stretch/>
        </p:blipFill>
        <p:spPr bwMode="auto">
          <a:xfrm>
            <a:off x="1187624" y="1938670"/>
            <a:ext cx="6192688" cy="4154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Constructing the bids</a:t>
            </a:r>
          </a:p>
          <a:p>
            <a:pPr lvl="1"/>
            <a:r>
              <a:rPr lang="pt-BR" altLang="zh-TW" dirty="0" smtClean="0"/>
              <a:t>p</a:t>
            </a:r>
            <a:r>
              <a:rPr lang="pt-BR" altLang="zh-TW" baseline="-25000" dirty="0" smtClean="0"/>
              <a:t>j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= p</a:t>
            </a:r>
            <a:r>
              <a:rPr lang="pt-BR" altLang="zh-TW" baseline="-25000" dirty="0" smtClean="0"/>
              <a:t>j </a:t>
            </a:r>
            <a:r>
              <a:rPr lang="pt-BR" altLang="zh-TW" dirty="0" smtClean="0"/>
              <a:t>/ r</a:t>
            </a:r>
            <a:r>
              <a:rPr lang="pt-BR" altLang="zh-TW" baseline="-25000" dirty="0" smtClean="0"/>
              <a:t>j</a:t>
            </a:r>
          </a:p>
          <a:p>
            <a:pPr lvl="1"/>
            <a:r>
              <a:rPr lang="pt-BR" altLang="zh-TW" dirty="0" smtClean="0"/>
              <a:t>p</a:t>
            </a:r>
            <a:r>
              <a:rPr lang="pt-BR" altLang="zh-TW" baseline="-25000" dirty="0" smtClean="0"/>
              <a:t>1</a:t>
            </a:r>
            <a:r>
              <a:rPr lang="pt-BR" altLang="zh-TW" baseline="30000" dirty="0" smtClean="0"/>
              <a:t>∗ </a:t>
            </a:r>
            <a:r>
              <a:rPr lang="pt-BR" altLang="zh-TW" dirty="0" smtClean="0"/>
              <a:t>≥ </a:t>
            </a:r>
            <a:r>
              <a:rPr lang="pt-BR" altLang="zh-TW" dirty="0" smtClean="0"/>
              <a:t>p</a:t>
            </a:r>
            <a:r>
              <a:rPr lang="pt-BR" altLang="zh-TW" baseline="-25000" dirty="0" smtClean="0"/>
              <a:t>2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≥ · · · ≥ </a:t>
            </a:r>
            <a:r>
              <a:rPr lang="pt-BR" altLang="zh-TW" dirty="0" smtClean="0"/>
              <a:t>p</a:t>
            </a:r>
            <a:r>
              <a:rPr lang="pt-BR" altLang="zh-TW" baseline="-25000" dirty="0" smtClean="0"/>
              <a:t>n</a:t>
            </a:r>
            <a:r>
              <a:rPr lang="pt-BR" altLang="zh-TW" baseline="30000" dirty="0" smtClean="0"/>
              <a:t>∗</a:t>
            </a:r>
          </a:p>
          <a:p>
            <a:pPr lvl="1"/>
            <a:r>
              <a:rPr lang="pt-BR" altLang="zh-TW" dirty="0" smtClean="0"/>
              <a:t>Buyer k  + slot k : (v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 </a:t>
            </a:r>
            <a:r>
              <a:rPr lang="pt-BR" altLang="zh-TW" dirty="0" smtClean="0"/>
              <a:t>-p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)</a:t>
            </a:r>
            <a:r>
              <a:rPr lang="pt-BR" altLang="zh-TW" dirty="0" smtClean="0"/>
              <a:t> r</a:t>
            </a:r>
            <a:r>
              <a:rPr lang="pt-BR" altLang="zh-TW" baseline="-25000" dirty="0" smtClean="0"/>
              <a:t>K</a:t>
            </a:r>
          </a:p>
          <a:p>
            <a:pPr lvl="1"/>
            <a:r>
              <a:rPr lang="pt-BR" altLang="zh-TW" dirty="0" smtClean="0"/>
              <a:t>Buyer k  + slot j :  (v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 </a:t>
            </a:r>
            <a:r>
              <a:rPr lang="pt-BR" altLang="zh-TW" dirty="0" smtClean="0"/>
              <a:t>-p</a:t>
            </a:r>
            <a:r>
              <a:rPr lang="pt-BR" altLang="zh-TW" baseline="-25000" dirty="0" smtClean="0"/>
              <a:t>j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) r</a:t>
            </a:r>
            <a:r>
              <a:rPr lang="pt-BR" altLang="zh-TW" baseline="-25000" dirty="0" smtClean="0"/>
              <a:t>j</a:t>
            </a:r>
            <a:endParaRPr lang="zh-TW" altLang="en-US" dirty="0" smtClean="0"/>
          </a:p>
          <a:p>
            <a:pPr lvl="1"/>
            <a:r>
              <a:rPr lang="pt-BR" altLang="zh-TW" dirty="0" smtClean="0"/>
              <a:t>(v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 </a:t>
            </a:r>
            <a:r>
              <a:rPr lang="pt-BR" altLang="zh-TW" dirty="0" smtClean="0"/>
              <a:t>-p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) r</a:t>
            </a:r>
            <a:r>
              <a:rPr lang="pt-BR" altLang="zh-TW" baseline="-25000" dirty="0" smtClean="0"/>
              <a:t>K</a:t>
            </a:r>
            <a:r>
              <a:rPr lang="pt-BR" altLang="zh-TW" dirty="0" smtClean="0"/>
              <a:t> ≥ (v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 </a:t>
            </a:r>
            <a:r>
              <a:rPr lang="pt-BR" altLang="zh-TW" dirty="0" smtClean="0"/>
              <a:t>-p</a:t>
            </a:r>
            <a:r>
              <a:rPr lang="pt-BR" altLang="zh-TW" baseline="-25000" dirty="0" smtClean="0"/>
              <a:t>j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) r</a:t>
            </a:r>
            <a:r>
              <a:rPr lang="pt-BR" altLang="zh-TW" baseline="-25000" dirty="0" smtClean="0"/>
              <a:t>j</a:t>
            </a:r>
          </a:p>
          <a:p>
            <a:pPr lvl="1"/>
            <a:r>
              <a:rPr lang="pt-BR" altLang="zh-TW" dirty="0" smtClean="0"/>
              <a:t>p</a:t>
            </a:r>
            <a:r>
              <a:rPr lang="pt-BR" altLang="zh-TW" baseline="-25000" dirty="0" smtClean="0"/>
              <a:t>j</a:t>
            </a:r>
            <a:r>
              <a:rPr lang="pt-BR" altLang="zh-TW" baseline="30000" dirty="0" smtClean="0"/>
              <a:t>∗</a:t>
            </a:r>
            <a:r>
              <a:rPr lang="pt-BR" altLang="zh-TW" dirty="0" smtClean="0"/>
              <a:t> ≥ p</a:t>
            </a:r>
            <a:r>
              <a:rPr lang="pt-BR" altLang="zh-TW" baseline="-25000" dirty="0" smtClean="0"/>
              <a:t>K</a:t>
            </a:r>
            <a:r>
              <a:rPr lang="pt-BR" altLang="zh-TW" baseline="30000" dirty="0" smtClean="0"/>
              <a:t>∗</a:t>
            </a:r>
            <a:endParaRPr lang="pt-BR" altLang="zh-TW" baseline="-25000" dirty="0" smtClean="0"/>
          </a:p>
          <a:p>
            <a:r>
              <a:rPr lang="en-US" altLang="zh-TW" dirty="0" smtClean="0"/>
              <a:t>The bids form a Nash equilibrium</a:t>
            </a:r>
          </a:p>
          <a:p>
            <a:pPr lvl="1"/>
            <a:r>
              <a:rPr lang="en-US" altLang="zh-TW" dirty="0" smtClean="0"/>
              <a:t>since the prices are market-clearing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34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15.7  Ad Quality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/>
          </a:bodyPr>
          <a:lstStyle/>
          <a:p>
            <a:r>
              <a:rPr lang="en-US" altLang="zh-TW" dirty="0" smtClean="0"/>
              <a:t>users will look at the thumbnail description of an ad placed in a given slot (evaluating, for example, whether they recognize the name of the company placing the ad)</a:t>
            </a:r>
          </a:p>
          <a:p>
            <a:pPr lvl="1"/>
            <a:r>
              <a:rPr lang="en-US" altLang="zh-TW" dirty="0" smtClean="0"/>
              <a:t>they don’t trust the company, or the ad is only minimally relevant to the query term</a:t>
            </a:r>
          </a:p>
          <a:p>
            <a:r>
              <a:rPr lang="en-US" altLang="zh-TW" dirty="0" smtClean="0"/>
              <a:t>Add an estimated quality factor </a:t>
            </a:r>
            <a:r>
              <a:rPr lang="en-US" altLang="zh-TW" dirty="0" err="1" smtClean="0"/>
              <a:t>q</a:t>
            </a:r>
            <a:r>
              <a:rPr lang="en-US" altLang="zh-TW" baseline="-25000" dirty="0" err="1" smtClean="0"/>
              <a:t>j</a:t>
            </a:r>
            <a:endParaRPr lang="en-US" altLang="zh-TW" baseline="-25000" dirty="0" smtClean="0"/>
          </a:p>
          <a:p>
            <a:pPr lvl="1"/>
            <a:r>
              <a:rPr lang="en-US" altLang="zh-TW" dirty="0" smtClean="0"/>
              <a:t>the valuation of advertiser j for slot i:</a:t>
            </a:r>
            <a:br>
              <a:rPr lang="en-US" altLang="zh-TW" dirty="0" smtClean="0"/>
            </a:br>
            <a:r>
              <a:rPr lang="en-US" altLang="zh-TW" dirty="0" smtClean="0"/>
              <a:t>v 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 = r </a:t>
            </a:r>
            <a:r>
              <a:rPr lang="en-US" altLang="zh-TW" baseline="-25000" dirty="0" smtClean="0"/>
              <a:t>i</a:t>
            </a:r>
            <a:r>
              <a:rPr lang="en-US" altLang="zh-TW" dirty="0" smtClean="0"/>
              <a:t> v </a:t>
            </a:r>
            <a:r>
              <a:rPr lang="en-US" altLang="zh-TW" baseline="-25000" dirty="0" smtClean="0"/>
              <a:t>j</a:t>
            </a:r>
            <a:r>
              <a:rPr lang="en-US" altLang="zh-TW" dirty="0" smtClean="0"/>
              <a:t> </a:t>
            </a:r>
            <a:r>
              <a:rPr lang="en-US" altLang="zh-TW" dirty="0" smtClean="0">
                <a:sym typeface="Wingdings" pitchFamily="2" charset="2"/>
              </a:rPr>
              <a:t></a:t>
            </a:r>
            <a:r>
              <a:rPr lang="en-US" altLang="zh-TW" dirty="0" smtClean="0"/>
              <a:t> v 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 = q </a:t>
            </a:r>
            <a:r>
              <a:rPr lang="en-US" altLang="zh-TW" sz="2800" baseline="-25000" dirty="0"/>
              <a:t>j</a:t>
            </a:r>
            <a:r>
              <a:rPr lang="en-US" altLang="zh-TW" dirty="0" smtClean="0"/>
              <a:t> r </a:t>
            </a:r>
            <a:r>
              <a:rPr lang="en-US" altLang="zh-TW" sz="2800" baseline="-25000" dirty="0"/>
              <a:t>i</a:t>
            </a:r>
            <a:r>
              <a:rPr lang="en-US" altLang="zh-TW" dirty="0" smtClean="0"/>
              <a:t> v </a:t>
            </a:r>
            <a:r>
              <a:rPr lang="en-US" altLang="zh-TW" baseline="-25000" dirty="0" smtClean="0"/>
              <a:t>j</a:t>
            </a:r>
            <a:r>
              <a:rPr lang="en-US" altLang="zh-TW" dirty="0" smtClean="0"/>
              <a:t> .</a:t>
            </a:r>
          </a:p>
          <a:p>
            <a:r>
              <a:rPr lang="en-US" altLang="zh-TW" dirty="0"/>
              <a:t>The mysterious nature of ad </a:t>
            </a:r>
            <a:r>
              <a:rPr lang="en-US" altLang="zh-TW" dirty="0" smtClean="0"/>
              <a:t>quality</a:t>
            </a:r>
          </a:p>
          <a:p>
            <a:pPr lvl="1"/>
            <a:r>
              <a:rPr lang="en-US" altLang="zh-TW" dirty="0" smtClean="0"/>
              <a:t>since the ad quality factor is under the search engine’s control, it gives the search engine nearly unlimited power to aﬀect the actual ordering of the advertisers for a given set of bids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16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Search engine queries</a:t>
            </a:r>
          </a:p>
          <a:p>
            <a:pPr lvl="1"/>
            <a:r>
              <a:rPr lang="en-US" altLang="zh-TW" dirty="0" smtClean="0"/>
              <a:t>A potent way to get users to express their intent</a:t>
            </a:r>
          </a:p>
          <a:p>
            <a:pPr lvl="1"/>
            <a:r>
              <a:rPr lang="en-US" altLang="zh-TW" dirty="0" smtClean="0"/>
              <a:t>Catch a user at precisely this receptive moment</a:t>
            </a:r>
            <a:endParaRPr lang="zh-TW" altLang="en-US" sz="2000" dirty="0" smtClean="0"/>
          </a:p>
          <a:p>
            <a:pPr>
              <a:spcBef>
                <a:spcPts val="1200"/>
              </a:spcBef>
            </a:pPr>
            <a:r>
              <a:rPr lang="en-US" altLang="zh-TW" dirty="0" smtClean="0"/>
              <a:t>Keyword-based advertising</a:t>
            </a:r>
          </a:p>
          <a:p>
            <a:pPr lvl="1"/>
            <a:r>
              <a:rPr lang="en-US" altLang="zh-TW" dirty="0" smtClean="0"/>
              <a:t>Originally pioneered by the company Overture</a:t>
            </a:r>
          </a:p>
          <a:p>
            <a:pPr lvl="1"/>
            <a:r>
              <a:rPr lang="en-US" altLang="zh-TW" dirty="0" smtClean="0"/>
              <a:t>Successful way for search engines to make money</a:t>
            </a:r>
          </a:p>
          <a:p>
            <a:pPr lvl="1"/>
            <a:r>
              <a:rPr lang="en-US" altLang="zh-TW" dirty="0" smtClean="0"/>
              <a:t>Nice blend of ideas came up in earlier chapters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zh-TW" dirty="0" smtClean="0"/>
              <a:t>It creates markets out of the Information-seeking behavior of hundreds of millions of people traversing the Web</a:t>
            </a:r>
          </a:p>
          <a:p>
            <a:pPr lvl="2"/>
            <a:r>
              <a:rPr lang="en-US" altLang="zh-TW" dirty="0" smtClean="0"/>
              <a:t>CH9: Auctions</a:t>
            </a:r>
          </a:p>
          <a:p>
            <a:pPr lvl="2"/>
            <a:r>
              <a:rPr lang="en-US" altLang="zh-TW" dirty="0" smtClean="0"/>
              <a:t>CH10: Matching markets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095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15.8  Complex Queries and Interactions</a:t>
            </a:r>
            <a:br>
              <a:rPr lang="en-US" altLang="zh-TW" dirty="0" smtClean="0"/>
            </a:br>
            <a:r>
              <a:rPr lang="en-US" altLang="zh-TW" dirty="0" smtClean="0"/>
              <a:t>Among  Keywords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Which keywords to use</a:t>
            </a:r>
          </a:p>
          <a:p>
            <a:r>
              <a:rPr lang="en-US" altLang="zh-TW" dirty="0" smtClean="0"/>
              <a:t>How specific is the query</a:t>
            </a:r>
          </a:p>
          <a:p>
            <a:r>
              <a:rPr lang="en-US" altLang="zh-TW" dirty="0" smtClean="0"/>
              <a:t>Which ad to show</a:t>
            </a:r>
          </a:p>
          <a:p>
            <a:pPr>
              <a:buFont typeface="Wingdings" pitchFamily="2" charset="2"/>
              <a:buChar char="Ø"/>
            </a:pPr>
            <a:r>
              <a:rPr lang="en-US" altLang="zh-TW" dirty="0" smtClean="0"/>
              <a:t>Agreement: extrapolate from their bids on certain queries to implied bids on more complex queries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821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Search engine advertising market</a:t>
            </a:r>
          </a:p>
          <a:p>
            <a:pPr lvl="1"/>
            <a:r>
              <a:rPr lang="en-US" altLang="zh-TW" dirty="0" smtClean="0"/>
              <a:t>Buyer: advertisers</a:t>
            </a:r>
          </a:p>
          <a:p>
            <a:pPr lvl="1"/>
            <a:r>
              <a:rPr lang="en-US" altLang="zh-TW" dirty="0" smtClean="0"/>
              <a:t>Product: slot</a:t>
            </a:r>
          </a:p>
          <a:p>
            <a:r>
              <a:rPr lang="en-US" altLang="zh-TW" dirty="0" smtClean="0"/>
              <a:t>Single slot: single item auction</a:t>
            </a:r>
          </a:p>
          <a:p>
            <a:r>
              <a:rPr lang="en-US" altLang="zh-TW" dirty="0" smtClean="0"/>
              <a:t>Multiple slots:</a:t>
            </a:r>
          </a:p>
          <a:p>
            <a:pPr lvl="1"/>
            <a:r>
              <a:rPr lang="en-US" altLang="zh-TW" dirty="0" smtClean="0"/>
              <a:t>Known valuation: matching marketing</a:t>
            </a:r>
          </a:p>
          <a:p>
            <a:pPr lvl="1"/>
            <a:r>
              <a:rPr lang="en-US" altLang="zh-TW" dirty="0" smtClean="0"/>
              <a:t>Unknown valuation: encourage truth bidding</a:t>
            </a:r>
          </a:p>
          <a:p>
            <a:pPr lvl="2"/>
            <a:r>
              <a:rPr lang="en-US" altLang="zh-TW" dirty="0" smtClean="0"/>
              <a:t>VCG principle</a:t>
            </a:r>
          </a:p>
          <a:p>
            <a:pPr lvl="2"/>
            <a:r>
              <a:rPr lang="en-US" altLang="zh-TW" dirty="0" smtClean="0"/>
              <a:t>GSP procedure</a:t>
            </a:r>
            <a:endParaRPr lang="zh-TW" altLang="en-US" dirty="0"/>
          </a:p>
        </p:txBody>
      </p:sp>
      <p:sp>
        <p:nvSpPr>
          <p:cNvPr id="4" name="左大括弧 3"/>
          <p:cNvSpPr/>
          <p:nvPr/>
        </p:nvSpPr>
        <p:spPr>
          <a:xfrm>
            <a:off x="395536" y="2924944"/>
            <a:ext cx="360040" cy="720080"/>
          </a:xfrm>
          <a:prstGeom prst="leftBrac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081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76872"/>
            <a:ext cx="8928806" cy="4149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1348" y="620688"/>
            <a:ext cx="8229600" cy="1656184"/>
          </a:xfrm>
        </p:spPr>
        <p:txBody>
          <a:bodyPr>
            <a:normAutofit/>
          </a:bodyPr>
          <a:lstStyle/>
          <a:p>
            <a:r>
              <a:rPr lang="en-US" altLang="zh-TW" sz="2400" dirty="0" smtClean="0"/>
              <a:t>Keyword-based ads show up on search engine results pages alongside the unpaid (“organic” or “algorithmic”) results.</a:t>
            </a:r>
          </a:p>
          <a:p>
            <a:pPr lvl="1"/>
            <a:r>
              <a:rPr lang="en-US" altLang="zh-TW" sz="1800" dirty="0" smtClean="0"/>
              <a:t>The slots higher up on the page are more expensive,</a:t>
            </a:r>
            <a:br>
              <a:rPr lang="en-US" altLang="zh-TW" sz="1800" dirty="0" smtClean="0"/>
            </a:br>
            <a:r>
              <a:rPr lang="en-US" altLang="zh-TW" sz="1800" dirty="0" smtClean="0"/>
              <a:t>since users click on these at a higher rate.</a:t>
            </a:r>
            <a:endParaRPr lang="zh-TW" altLang="en-US" sz="1800" dirty="0"/>
          </a:p>
        </p:txBody>
      </p:sp>
      <p:grpSp>
        <p:nvGrpSpPr>
          <p:cNvPr id="7" name="群組 6"/>
          <p:cNvGrpSpPr/>
          <p:nvPr/>
        </p:nvGrpSpPr>
        <p:grpSpPr>
          <a:xfrm>
            <a:off x="1458932" y="2296616"/>
            <a:ext cx="1465670" cy="340295"/>
            <a:chOff x="1835696" y="918591"/>
            <a:chExt cx="1465670" cy="340295"/>
          </a:xfrm>
        </p:grpSpPr>
        <p:sp>
          <p:nvSpPr>
            <p:cNvPr id="5" name="矩形 4"/>
            <p:cNvSpPr/>
            <p:nvPr/>
          </p:nvSpPr>
          <p:spPr>
            <a:xfrm>
              <a:off x="1835696" y="918591"/>
              <a:ext cx="864096" cy="340295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2627784" y="934849"/>
              <a:ext cx="6735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Query</a:t>
              </a:r>
              <a:endParaRPr lang="zh-TW" alt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347730" y="4437112"/>
            <a:ext cx="5713722" cy="1988982"/>
            <a:chOff x="347730" y="3068960"/>
            <a:chExt cx="5713722" cy="1988982"/>
          </a:xfrm>
        </p:grpSpPr>
        <p:sp>
          <p:nvSpPr>
            <p:cNvPr id="8" name="矩形 7"/>
            <p:cNvSpPr/>
            <p:nvPr/>
          </p:nvSpPr>
          <p:spPr>
            <a:xfrm>
              <a:off x="1458932" y="3068960"/>
              <a:ext cx="4602520" cy="1988982"/>
            </a:xfrm>
            <a:prstGeom prst="rect">
              <a:avLst/>
            </a:prstGeom>
            <a:noFill/>
            <a:ln w="1905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347730" y="4437112"/>
              <a:ext cx="1111202" cy="52322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Algorithmic</a:t>
              </a:r>
            </a:p>
            <a:p>
              <a:pPr algn="r"/>
              <a:r>
                <a:rPr lang="en-US" altLang="zh-TW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results</a:t>
              </a:r>
              <a:endParaRPr lang="zh-TW" alt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群組 12"/>
          <p:cNvGrpSpPr/>
          <p:nvPr/>
        </p:nvGrpSpPr>
        <p:grpSpPr>
          <a:xfrm>
            <a:off x="1403649" y="2861049"/>
            <a:ext cx="5616624" cy="1489451"/>
            <a:chOff x="6311551" y="1772816"/>
            <a:chExt cx="5616624" cy="1489451"/>
          </a:xfrm>
        </p:grpSpPr>
        <p:sp>
          <p:nvSpPr>
            <p:cNvPr id="10" name="矩形 9"/>
            <p:cNvSpPr/>
            <p:nvPr/>
          </p:nvSpPr>
          <p:spPr>
            <a:xfrm>
              <a:off x="6311551" y="1772816"/>
              <a:ext cx="5616624" cy="1489451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10591013" y="2954490"/>
              <a:ext cx="1337161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TW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Paid results (1)</a:t>
              </a:r>
              <a:endParaRPr lang="zh-TW" alt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7092280" y="2559155"/>
            <a:ext cx="1872208" cy="3866939"/>
            <a:chOff x="10055967" y="1470922"/>
            <a:chExt cx="1872208" cy="3866939"/>
          </a:xfrm>
        </p:grpSpPr>
        <p:sp>
          <p:nvSpPr>
            <p:cNvPr id="17" name="矩形 16"/>
            <p:cNvSpPr/>
            <p:nvPr/>
          </p:nvSpPr>
          <p:spPr>
            <a:xfrm>
              <a:off x="10055967" y="1772816"/>
              <a:ext cx="1872208" cy="3565045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10591014" y="1470922"/>
              <a:ext cx="1337161" cy="30777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zh-TW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Paid results (2)</a:t>
              </a:r>
              <a:endParaRPr lang="zh-TW" alt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圓角矩形 14"/>
          <p:cNvSpPr/>
          <p:nvPr/>
        </p:nvSpPr>
        <p:spPr>
          <a:xfrm rot="626910">
            <a:off x="5167577" y="3352900"/>
            <a:ext cx="1584176" cy="360040"/>
          </a:xfrm>
          <a:prstGeom prst="round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 smtClean="0">
                <a:solidFill>
                  <a:srgbClr val="FF0000"/>
                </a:solidFill>
                <a:latin typeface="Kozuka Mincho Pro H" pitchFamily="18" charset="-128"/>
                <a:ea typeface="Kozuka Mincho Pro H" pitchFamily="18" charset="-128"/>
                <a:cs typeface="Times New Roman" pitchFamily="18" charset="0"/>
              </a:rPr>
              <a:t>More expensive!</a:t>
            </a:r>
            <a:endParaRPr lang="zh-TW" altLang="en-US" sz="1400" b="1" dirty="0">
              <a:solidFill>
                <a:srgbClr val="FF0000"/>
              </a:solidFill>
              <a:latin typeface="Kozuka Mincho Pro H" pitchFamily="18" charset="-128"/>
              <a:ea typeface="Kozuka Mincho Pro H" pitchFamily="18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84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Paying per click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Clicking on an ad represents an even stronger indication of intent than simply issuing a query</a:t>
            </a:r>
          </a:p>
          <a:p>
            <a:pPr lvl="1"/>
            <a:r>
              <a:rPr lang="en-US" altLang="zh-TW" dirty="0" smtClean="0"/>
              <a:t>A user who issued the query, read the ad, and visit the site</a:t>
            </a:r>
          </a:p>
          <a:p>
            <a:pPr lvl="1"/>
            <a:r>
              <a:rPr lang="en-US" altLang="zh-TW" dirty="0" smtClean="0"/>
              <a:t>As a result, the amount that advertisers are willing to pay per click is often surprisingly high </a:t>
            </a:r>
            <a:endParaRPr lang="en-US" altLang="zh-TW" dirty="0"/>
          </a:p>
          <a:p>
            <a:pPr lvl="1"/>
            <a:r>
              <a:rPr lang="en-US" altLang="zh-TW" dirty="0" smtClean="0"/>
              <a:t>advertisers are still interested in potential customers even if their query contains a small but frequent typo</a:t>
            </a:r>
          </a:p>
          <a:p>
            <a:pPr lvl="1"/>
            <a:r>
              <a:rPr lang="en-US" altLang="zh-TW" dirty="0" smtClean="0"/>
              <a:t>The cost per click can be very high:</a:t>
            </a:r>
            <a:br>
              <a:rPr lang="en-US" altLang="zh-TW" dirty="0" smtClean="0"/>
            </a:br>
            <a:r>
              <a:rPr lang="en-US" altLang="zh-TW" dirty="0" smtClean="0"/>
              <a:t>due to </a:t>
            </a:r>
            <a:r>
              <a:rPr lang="en-US" altLang="zh-TW" u="sng" dirty="0" smtClean="0"/>
              <a:t>advertiser’s estimate expected value </a:t>
            </a:r>
            <a:r>
              <a:rPr lang="en-US" altLang="zh-TW" dirty="0" smtClean="0"/>
              <a:t>for every user who clicks through such an ad to its site</a:t>
            </a:r>
          </a:p>
          <a:p>
            <a:pPr lvl="2"/>
            <a:r>
              <a:rPr lang="en-US" altLang="zh-TW" dirty="0" smtClean="0"/>
              <a:t>“loan consolidation” or “mortgage reﬁnancing”</a:t>
            </a:r>
          </a:p>
        </p:txBody>
      </p:sp>
    </p:spTree>
    <p:extLst>
      <p:ext uri="{BB962C8B-B14F-4D97-AF65-F5344CB8AC3E}">
        <p14:creationId xmlns:p14="http://schemas.microsoft.com/office/powerpoint/2010/main" val="43266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Setting prices through an auction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Post prices is inappropriate</a:t>
            </a:r>
          </a:p>
          <a:p>
            <a:pPr lvl="1"/>
            <a:r>
              <a:rPr lang="en-US" altLang="zh-TW" dirty="0" smtClean="0"/>
              <a:t>many possible keywords and combinations of keywords</a:t>
            </a:r>
          </a:p>
          <a:p>
            <a:pPr lvl="1"/>
            <a:r>
              <a:rPr lang="en-US" altLang="zh-TW" dirty="0" smtClean="0"/>
              <a:t>each appealing to a small number of potential advertisers</a:t>
            </a:r>
          </a:p>
          <a:p>
            <a:pPr lvl="1"/>
            <a:r>
              <a:rPr lang="en-US" altLang="zh-TW" dirty="0" smtClean="0"/>
              <a:t>It’s difficult to maintain reasonable prices for each query</a:t>
            </a:r>
          </a:p>
          <a:p>
            <a:r>
              <a:rPr lang="en-US" altLang="zh-TW" dirty="0" smtClean="0"/>
              <a:t>Auction procedure</a:t>
            </a:r>
          </a:p>
          <a:p>
            <a:pPr lvl="1"/>
            <a:r>
              <a:rPr lang="en-US" altLang="zh-TW" dirty="0" smtClean="0"/>
              <a:t>single slot: single-item auction </a:t>
            </a:r>
            <a:r>
              <a:rPr lang="en-US" altLang="zh-TW" sz="1600" dirty="0" smtClean="0"/>
              <a:t>(CH9  sealed-bid second-price auction)</a:t>
            </a:r>
            <a:endParaRPr lang="en-US" altLang="zh-TW" dirty="0"/>
          </a:p>
          <a:p>
            <a:pPr lvl="1"/>
            <a:r>
              <a:rPr lang="en-US" altLang="zh-TW" dirty="0" smtClean="0"/>
              <a:t>multiple slots:  some are more valuable than others</a:t>
            </a:r>
          </a:p>
        </p:txBody>
      </p:sp>
    </p:spTree>
    <p:extLst>
      <p:ext uri="{BB962C8B-B14F-4D97-AF65-F5344CB8AC3E}">
        <p14:creationId xmlns:p14="http://schemas.microsoft.com/office/powerpoint/2010/main" val="88076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Setting prices through an auction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Stages </a:t>
            </a:r>
            <a:r>
              <a:rPr lang="en-US" altLang="zh-TW" dirty="0" smtClean="0"/>
              <a:t>of auction</a:t>
            </a:r>
            <a:r>
              <a:rPr lang="en-US" altLang="zh-TW" dirty="0" smtClean="0"/>
              <a:t> design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/>
              <a:t>if the search engine knew all the advertisers’ valuations for clicks: </a:t>
            </a:r>
            <a:r>
              <a:rPr lang="en-US" altLang="zh-TW" b="1" dirty="0" smtClean="0"/>
              <a:t>matching market </a:t>
            </a:r>
            <a:r>
              <a:rPr lang="en-US" altLang="zh-TW" dirty="0" smtClean="0"/>
              <a:t>(CH10)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/>
              <a:t>If the advertisers’ valuations are not known</a:t>
            </a:r>
          </a:p>
          <a:p>
            <a:pPr marL="857250" lvl="2" indent="0">
              <a:buNone/>
            </a:pPr>
            <a:r>
              <a:rPr lang="en-US" altLang="zh-TW" dirty="0" smtClean="0"/>
              <a:t> -  encourage truthful bidding</a:t>
            </a:r>
          </a:p>
          <a:p>
            <a:pPr marL="857250" lvl="2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-  deal with the consequences of untruthful bidding</a:t>
            </a:r>
          </a:p>
          <a:p>
            <a:pPr marL="1200150" lvl="2" indent="-342900">
              <a:buFont typeface="Wingdings" pitchFamily="2" charset="2"/>
              <a:buChar char="Ø"/>
            </a:pPr>
            <a:r>
              <a:rPr lang="en-US" altLang="zh-TW" dirty="0" smtClean="0"/>
              <a:t>design a price-setting procedure for matching markets in which truthful bidding is a dominant strategy for the buyers</a:t>
            </a:r>
          </a:p>
          <a:p>
            <a:pPr marL="1200150" lvl="2" indent="-342900">
              <a:buFont typeface="Wingdings" pitchFamily="2" charset="2"/>
              <a:buChar char="Ø"/>
            </a:pPr>
            <a:r>
              <a:rPr lang="en-US" altLang="zh-TW" b="1" dirty="0" err="1" smtClean="0"/>
              <a:t>Vickrey</a:t>
            </a:r>
            <a:r>
              <a:rPr lang="en-US" altLang="zh-TW" b="1" dirty="0" smtClean="0"/>
              <a:t>-Clarke-Groves (VCG) mechanism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/>
              <a:t>The auction procedure </a:t>
            </a:r>
            <a:r>
              <a:rPr lang="en-US" altLang="zh-TW" u="sng" dirty="0" smtClean="0"/>
              <a:t>in practice</a:t>
            </a:r>
            <a:r>
              <a:rPr lang="en-US" altLang="zh-TW" dirty="0" smtClean="0"/>
              <a:t>: </a:t>
            </a:r>
          </a:p>
          <a:p>
            <a:pPr marL="1200150" lvl="2" indent="-342900">
              <a:buFont typeface="Wingdings" pitchFamily="2" charset="2"/>
              <a:buChar char="Ø"/>
            </a:pPr>
            <a:r>
              <a:rPr lang="en-US" altLang="zh-TW" b="1" dirty="0" smtClean="0"/>
              <a:t>Generalized Second-Price Auction (GSP)</a:t>
            </a:r>
          </a:p>
          <a:p>
            <a:pPr marL="857250" lvl="2" indent="0">
              <a:buNone/>
            </a:pPr>
            <a:r>
              <a:rPr lang="en-US" altLang="zh-TW" dirty="0" smtClean="0"/>
              <a:t> -  simple description but leads to complex </a:t>
            </a:r>
            <a:r>
              <a:rPr lang="en-US" altLang="zh-TW" dirty="0" smtClean="0"/>
              <a:t>bidding behaviors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467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US" altLang="zh-TW" sz="2400" dirty="0" smtClean="0"/>
              <a:t>15.1  Advertising Tied to Search Behavior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15.2  Advertising as a </a:t>
            </a:r>
            <a:r>
              <a:rPr lang="en-US" altLang="zh-TW" sz="2400" b="1" dirty="0" smtClean="0"/>
              <a:t>Matching Market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15.3  Encouraging Truthful Bidding in Matching Markets:  </a:t>
            </a:r>
            <a:br>
              <a:rPr lang="en-US" altLang="zh-TW" sz="2400" dirty="0" smtClean="0"/>
            </a:br>
            <a:r>
              <a:rPr lang="en-US" altLang="zh-TW" sz="2400" dirty="0" smtClean="0"/>
              <a:t>          </a:t>
            </a:r>
            <a:r>
              <a:rPr lang="en-US" altLang="zh-TW" sz="2400" b="1" dirty="0" smtClean="0"/>
              <a:t>The VCG Principle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15.4  Analyzing the VCG Procedure:  </a:t>
            </a:r>
            <a:br>
              <a:rPr lang="en-US" altLang="zh-TW" sz="2400" dirty="0" smtClean="0"/>
            </a:br>
            <a:r>
              <a:rPr lang="en-US" altLang="zh-TW" sz="2400" dirty="0" smtClean="0"/>
              <a:t>          Truth-Telling as a Dominant Strategy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15.5  </a:t>
            </a:r>
            <a:r>
              <a:rPr lang="en-US" altLang="zh-TW" sz="2400" b="1" dirty="0" smtClean="0"/>
              <a:t>The Generalized Second Price Auction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15.6  </a:t>
            </a:r>
            <a:r>
              <a:rPr lang="en-US" altLang="zh-TW" sz="2400" dirty="0" err="1" smtClean="0"/>
              <a:t>Equilibria</a:t>
            </a:r>
            <a:r>
              <a:rPr lang="en-US" altLang="zh-TW" sz="2400" dirty="0" smtClean="0"/>
              <a:t> of the Generalized Second Price Auction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15.7  Ad Quality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15.8  Complex  Queries  and  Interactions  Among  Keywords</a:t>
            </a:r>
          </a:p>
          <a:p>
            <a:pPr>
              <a:spcBef>
                <a:spcPts val="800"/>
              </a:spcBef>
            </a:pPr>
            <a:r>
              <a:rPr lang="en-US" altLang="zh-TW" sz="2400" dirty="0" smtClean="0"/>
              <a:t>15.9  Advanced Material:</a:t>
            </a:r>
            <a:br>
              <a:rPr lang="en-US" altLang="zh-TW" sz="2400" dirty="0" smtClean="0"/>
            </a:br>
            <a:r>
              <a:rPr lang="en-US" altLang="zh-TW" sz="2400" dirty="0" smtClean="0"/>
              <a:t>          VCG Prices and the Market Clearing Property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633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15.2 Advertising as a Matching Market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Search engine’s side:</a:t>
            </a:r>
          </a:p>
          <a:p>
            <a:pPr lvl="1"/>
            <a:r>
              <a:rPr lang="en-US" altLang="zh-TW" dirty="0" smtClean="0"/>
              <a:t>The slots are the inventory that it is trying to sell</a:t>
            </a:r>
          </a:p>
          <a:p>
            <a:pPr lvl="1"/>
            <a:r>
              <a:rPr lang="en-US" altLang="zh-TW" b="1" dirty="0" smtClean="0"/>
              <a:t>Click-through  rate</a:t>
            </a:r>
            <a:r>
              <a:rPr lang="en-US" altLang="zh-TW" dirty="0" smtClean="0"/>
              <a:t>: the number of clicks per hour that an ad placed in that slot will receive</a:t>
            </a:r>
          </a:p>
          <a:p>
            <a:r>
              <a:rPr lang="en-US" altLang="zh-TW" dirty="0" smtClean="0"/>
              <a:t>Assumptions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/>
              <a:t>advertisers know the click-through rates</a:t>
            </a:r>
          </a:p>
          <a:p>
            <a:pPr lvl="2"/>
            <a:r>
              <a:rPr lang="en-US" altLang="zh-TW" dirty="0" smtClean="0">
                <a:solidFill>
                  <a:prstClr val="black"/>
                </a:solidFill>
              </a:rPr>
              <a:t>advertisers </a:t>
            </a:r>
            <a:r>
              <a:rPr lang="en-US" altLang="zh-TW" dirty="0">
                <a:solidFill>
                  <a:prstClr val="black"/>
                </a:solidFill>
              </a:rPr>
              <a:t>have a number of means for estimating </a:t>
            </a:r>
            <a:r>
              <a:rPr lang="en-US" altLang="zh-TW" dirty="0" smtClean="0">
                <a:solidFill>
                  <a:prstClr val="black"/>
                </a:solidFill>
              </a:rPr>
              <a:t>it</a:t>
            </a:r>
            <a:endParaRPr lang="en-US" altLang="zh-TW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/>
              <a:t>the click-through rate depends only on the slot itself</a:t>
            </a:r>
          </a:p>
          <a:p>
            <a:pPr lvl="2"/>
            <a:r>
              <a:rPr lang="en-US" altLang="zh-TW" dirty="0">
                <a:solidFill>
                  <a:prstClr val="black"/>
                </a:solidFill>
              </a:rPr>
              <a:t>Problematic: a relevant, high-quality ad in a high slot will receive more clicks than an oﬀ-topic ad (15.7+15.8)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altLang="zh-TW" dirty="0" smtClean="0"/>
              <a:t>doesn’t depend on the ads that are in other slots</a:t>
            </a:r>
          </a:p>
          <a:p>
            <a:pPr lvl="2"/>
            <a:r>
              <a:rPr lang="en-US" altLang="zh-TW" dirty="0" smtClean="0"/>
              <a:t>more complex issue and still not well understood</a:t>
            </a:r>
          </a:p>
        </p:txBody>
      </p:sp>
    </p:spTree>
    <p:extLst>
      <p:ext uri="{BB962C8B-B14F-4D97-AF65-F5344CB8AC3E}">
        <p14:creationId xmlns:p14="http://schemas.microsoft.com/office/powerpoint/2010/main" val="646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1652</Words>
  <Application>Microsoft Office PowerPoint</Application>
  <PresentationFormat>如螢幕大小 (4:3)</PresentationFormat>
  <Paragraphs>242</Paragraphs>
  <Slides>31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2" baseType="lpstr">
      <vt:lpstr>Office 佈景主題</vt:lpstr>
      <vt:lpstr>Chapter 15 Sponsored Search Markets</vt:lpstr>
      <vt:lpstr>15.1  Advertising Tied to Search Behavior</vt:lpstr>
      <vt:lpstr>PowerPoint 簡報</vt:lpstr>
      <vt:lpstr>PowerPoint 簡報</vt:lpstr>
      <vt:lpstr>Paying per click</vt:lpstr>
      <vt:lpstr>Setting prices through an auction</vt:lpstr>
      <vt:lpstr>Setting prices through an auction</vt:lpstr>
      <vt:lpstr>Outlines</vt:lpstr>
      <vt:lpstr>15.2 Advertising as a Matching Market</vt:lpstr>
      <vt:lpstr>PowerPoint 簡報</vt:lpstr>
      <vt:lpstr>PowerPoint 簡報</vt:lpstr>
      <vt:lpstr>Constructing a Matching Market</vt:lpstr>
      <vt:lpstr>PowerPoint 簡報</vt:lpstr>
      <vt:lpstr>Obtaining Market-Clearing Prices</vt:lpstr>
      <vt:lpstr>15.3  Encouraging Truthful Bidding in  Matching Markets:  The VCG Principle</vt:lpstr>
      <vt:lpstr>The VCG Principle</vt:lpstr>
      <vt:lpstr>Applying the VCG Principle to Matching Markets</vt:lpstr>
      <vt:lpstr>PowerPoint 簡報</vt:lpstr>
      <vt:lpstr>The  VCG  Price-Setting  Procedure</vt:lpstr>
      <vt:lpstr>Observations</vt:lpstr>
      <vt:lpstr>15.4    Analyzing the VCG Procedure:  Truth-Telling as a Dominant Strategy</vt:lpstr>
      <vt:lpstr>PowerPoint 簡報</vt:lpstr>
      <vt:lpstr>PowerPoint 簡報</vt:lpstr>
      <vt:lpstr>15.5    The Generalized Second Price Auction</vt:lpstr>
      <vt:lpstr>PowerPoint 簡報</vt:lpstr>
      <vt:lpstr>The Revenue of GSP and VCG</vt:lpstr>
      <vt:lpstr>15.6  Equilibria of the  Generalized Second Price Auction</vt:lpstr>
      <vt:lpstr>PowerPoint 簡報</vt:lpstr>
      <vt:lpstr>15.7  Ad Quality</vt:lpstr>
      <vt:lpstr>15.8  Complex Queries and Interactions Among  Keywords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15 Sponsored Search Markets</dc:title>
  <dc:creator>Doris</dc:creator>
  <cp:lastModifiedBy>Doris</cp:lastModifiedBy>
  <cp:revision>30</cp:revision>
  <dcterms:created xsi:type="dcterms:W3CDTF">2011-06-01T02:04:04Z</dcterms:created>
  <dcterms:modified xsi:type="dcterms:W3CDTF">2011-06-01T07:51:13Z</dcterms:modified>
</cp:coreProperties>
</file>