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5" r:id="rId9"/>
    <p:sldId id="263" r:id="rId10"/>
    <p:sldId id="264" r:id="rId11"/>
    <p:sldId id="268" r:id="rId12"/>
    <p:sldId id="267" r:id="rId13"/>
    <p:sldId id="266" r:id="rId14"/>
    <p:sldId id="269" r:id="rId15"/>
    <p:sldId id="272" r:id="rId16"/>
    <p:sldId id="271" r:id="rId17"/>
    <p:sldId id="270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3" r:id="rId37"/>
    <p:sldId id="294" r:id="rId38"/>
    <p:sldId id="292" r:id="rId39"/>
    <p:sldId id="295" r:id="rId40"/>
    <p:sldId id="296" r:id="rId41"/>
    <p:sldId id="297" r:id="rId42"/>
    <p:sldId id="298" r:id="rId43"/>
    <p:sldId id="300" r:id="rId44"/>
    <p:sldId id="301" r:id="rId45"/>
    <p:sldId id="302" r:id="rId46"/>
    <p:sldId id="303" r:id="rId47"/>
    <p:sldId id="304" r:id="rId48"/>
    <p:sldId id="305" r:id="rId49"/>
    <p:sldId id="306" r:id="rId5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1FB2B-27DB-4505-8878-A90A37A70D79}" type="datetimeFigureOut">
              <a:rPr lang="zh-TW" altLang="en-US" smtClean="0"/>
              <a:t>2011/5/10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CB9C9-BB5A-4351-984C-5E267105A3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7579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證明了沒</a:t>
            </a:r>
            <a:r>
              <a:rPr lang="en-US" altLang="zh-TW" dirty="0" smtClean="0"/>
              <a:t>perfect matching </a:t>
            </a:r>
            <a:r>
              <a:rPr lang="zh-TW" altLang="en-US" dirty="0" smtClean="0"/>
              <a:t>一定有</a:t>
            </a:r>
            <a:r>
              <a:rPr lang="en-US" altLang="zh-TW" dirty="0" smtClean="0"/>
              <a:t>constricted set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CB9C9-BB5A-4351-984C-5E267105A3AE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2389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7CE9-3E68-4B79-A4EA-A54586F125E3}" type="datetimeFigureOut">
              <a:rPr lang="zh-TW" altLang="en-US" smtClean="0"/>
              <a:t>2011/5/10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182B-1CD5-4CF9-9162-EA4D427A06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940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7CE9-3E68-4B79-A4EA-A54586F125E3}" type="datetimeFigureOut">
              <a:rPr lang="zh-TW" altLang="en-US" smtClean="0"/>
              <a:t>2011/5/10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182B-1CD5-4CF9-9162-EA4D427A06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5562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7CE9-3E68-4B79-A4EA-A54586F125E3}" type="datetimeFigureOut">
              <a:rPr lang="zh-TW" altLang="en-US" smtClean="0"/>
              <a:t>2011/5/10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182B-1CD5-4CF9-9162-EA4D427A06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2519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7CE9-3E68-4B79-A4EA-A54586F125E3}" type="datetimeFigureOut">
              <a:rPr lang="zh-TW" altLang="en-US" smtClean="0"/>
              <a:t>2011/5/10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182B-1CD5-4CF9-9162-EA4D427A06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961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7CE9-3E68-4B79-A4EA-A54586F125E3}" type="datetimeFigureOut">
              <a:rPr lang="zh-TW" altLang="en-US" smtClean="0"/>
              <a:t>2011/5/10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182B-1CD5-4CF9-9162-EA4D427A06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382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7CE9-3E68-4B79-A4EA-A54586F125E3}" type="datetimeFigureOut">
              <a:rPr lang="zh-TW" altLang="en-US" smtClean="0"/>
              <a:t>2011/5/10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182B-1CD5-4CF9-9162-EA4D427A06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6664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7CE9-3E68-4B79-A4EA-A54586F125E3}" type="datetimeFigureOut">
              <a:rPr lang="zh-TW" altLang="en-US" smtClean="0"/>
              <a:t>2011/5/10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182B-1CD5-4CF9-9162-EA4D427A06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7253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7CE9-3E68-4B79-A4EA-A54586F125E3}" type="datetimeFigureOut">
              <a:rPr lang="zh-TW" altLang="en-US" smtClean="0"/>
              <a:t>2011/5/10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182B-1CD5-4CF9-9162-EA4D427A06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5000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7CE9-3E68-4B79-A4EA-A54586F125E3}" type="datetimeFigureOut">
              <a:rPr lang="zh-TW" altLang="en-US" smtClean="0"/>
              <a:t>2011/5/10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182B-1CD5-4CF9-9162-EA4D427A06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3597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7CE9-3E68-4B79-A4EA-A54586F125E3}" type="datetimeFigureOut">
              <a:rPr lang="zh-TW" altLang="en-US" smtClean="0"/>
              <a:t>2011/5/10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182B-1CD5-4CF9-9162-EA4D427A06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6671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7CE9-3E68-4B79-A4EA-A54586F125E3}" type="datetimeFigureOut">
              <a:rPr lang="zh-TW" altLang="en-US" smtClean="0"/>
              <a:t>2011/5/10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182B-1CD5-4CF9-9162-EA4D427A06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495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57CE9-3E68-4B79-A4EA-A54586F125E3}" type="datetimeFigureOut">
              <a:rPr lang="zh-TW" altLang="en-US" smtClean="0"/>
              <a:t>2011/5/10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E182B-1CD5-4CF9-9162-EA4D427A06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5557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Chapter 10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Matching Markets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955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Matching Theorem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If a bipartite graph (with equal numbers of nodes on the </a:t>
            </a:r>
            <a:r>
              <a:rPr lang="en-US" altLang="zh-TW" dirty="0" smtClean="0"/>
              <a:t>left and </a:t>
            </a:r>
            <a:r>
              <a:rPr lang="en-US" altLang="zh-TW" dirty="0"/>
              <a:t>right) has no perfect matching, then it must contain a constricted set.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106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10.2 Valuations and Optimal </a:t>
            </a:r>
            <a:r>
              <a:rPr lang="en-US" altLang="zh-TW" dirty="0" smtClean="0"/>
              <a:t>Assignments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618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Valuation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allow </a:t>
            </a:r>
            <a:r>
              <a:rPr lang="en-US" altLang="zh-TW" dirty="0" smtClean="0"/>
              <a:t>each individual </a:t>
            </a:r>
            <a:r>
              <a:rPr lang="en-US" altLang="zh-TW" dirty="0"/>
              <a:t>to express how much they’d like each object, in numerical </a:t>
            </a:r>
            <a:r>
              <a:rPr lang="en-US" altLang="zh-TW" dirty="0" smtClean="0"/>
              <a:t>form</a:t>
            </a:r>
          </a:p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4"/>
          <a:stretch/>
        </p:blipFill>
        <p:spPr bwMode="auto">
          <a:xfrm>
            <a:off x="2123728" y="2924944"/>
            <a:ext cx="4752528" cy="3616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05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Valuation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we can evaluate the quality of an </a:t>
            </a:r>
            <a:r>
              <a:rPr lang="en-US" altLang="zh-TW" dirty="0" smtClean="0"/>
              <a:t>assignment of </a:t>
            </a:r>
            <a:r>
              <a:rPr lang="en-US" altLang="zh-TW" dirty="0"/>
              <a:t>objects to individuals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24944"/>
            <a:ext cx="4320480" cy="345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6228184" y="5956837"/>
            <a:ext cx="1872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12 + 6 + 5 = 23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2734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optimal assignment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Maximizes the </a:t>
            </a:r>
            <a:r>
              <a:rPr lang="en-US" altLang="zh-TW" dirty="0"/>
              <a:t>total happiness of everyone for what they </a:t>
            </a:r>
            <a:r>
              <a:rPr lang="en-US" altLang="zh-TW" dirty="0" smtClean="0"/>
              <a:t>get</a:t>
            </a:r>
          </a:p>
          <a:p>
            <a:r>
              <a:rPr lang="en-US" altLang="zh-TW" dirty="0"/>
              <a:t>it does not necessarily give everyone </a:t>
            </a:r>
            <a:r>
              <a:rPr lang="en-US" altLang="zh-TW" dirty="0" smtClean="0"/>
              <a:t>their favorite item</a:t>
            </a:r>
          </a:p>
          <a:p>
            <a:r>
              <a:rPr lang="en-US" altLang="zh-TW" dirty="0" smtClean="0"/>
              <a:t>For example</a:t>
            </a:r>
          </a:p>
          <a:p>
            <a:pPr lvl="1"/>
            <a:r>
              <a:rPr lang="en-US" altLang="zh-TW" dirty="0"/>
              <a:t>Room 1 is the best, </a:t>
            </a:r>
            <a:r>
              <a:rPr lang="en-US" altLang="zh-TW" dirty="0" smtClean="0"/>
              <a:t>but it </a:t>
            </a:r>
            <a:r>
              <a:rPr lang="en-US" altLang="zh-TW" dirty="0"/>
              <a:t>can only go to one of them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26702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Simple translation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problem of bipartite matching is </a:t>
            </a:r>
            <a:r>
              <a:rPr lang="en-US" altLang="zh-TW" dirty="0" smtClean="0"/>
              <a:t>implicit in </a:t>
            </a:r>
            <a:r>
              <a:rPr lang="en-US" altLang="zh-TW" dirty="0"/>
              <a:t>the broader problem of finding an optimal assignment</a:t>
            </a:r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3"/>
          <a:stretch/>
        </p:blipFill>
        <p:spPr bwMode="auto">
          <a:xfrm>
            <a:off x="145815" y="3140968"/>
            <a:ext cx="8637897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489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10.3 Prices and the Market-Clearing </a:t>
            </a:r>
            <a:r>
              <a:rPr lang="en-US" altLang="zh-TW" dirty="0" smtClean="0"/>
              <a:t>Property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0868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Prices and Payoffs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Suppose that we have a </a:t>
            </a:r>
            <a:r>
              <a:rPr lang="en-US" altLang="zh-TW" dirty="0" smtClean="0"/>
              <a:t>collection of </a:t>
            </a:r>
            <a:r>
              <a:rPr lang="en-US" altLang="zh-TW" dirty="0"/>
              <a:t>sellers, each with a house for sale, and an equal-sized collection of </a:t>
            </a:r>
            <a:r>
              <a:rPr lang="en-US" altLang="zh-TW" dirty="0" smtClean="0"/>
              <a:t>buyers</a:t>
            </a:r>
          </a:p>
          <a:p>
            <a:r>
              <a:rPr lang="en-US" altLang="zh-TW" dirty="0"/>
              <a:t>The valuation that a buyer j has for the house held by seller i will be denoted </a:t>
            </a:r>
            <a:r>
              <a:rPr lang="en-US" altLang="zh-TW" dirty="0" err="1" smtClean="0"/>
              <a:t>v</a:t>
            </a:r>
            <a:r>
              <a:rPr lang="en-US" altLang="zh-TW" sz="1800" dirty="0" err="1" smtClean="0"/>
              <a:t>ij</a:t>
            </a:r>
            <a:endParaRPr lang="en-US" altLang="zh-TW" sz="1800" dirty="0" smtClean="0"/>
          </a:p>
          <a:p>
            <a:r>
              <a:rPr lang="en-US" altLang="zh-TW" dirty="0" smtClean="0"/>
              <a:t>sellers offer house </a:t>
            </a:r>
            <a:r>
              <a:rPr lang="en-US" altLang="zh-TW" dirty="0"/>
              <a:t>for a price p</a:t>
            </a:r>
            <a:r>
              <a:rPr lang="en-US" altLang="zh-TW" sz="1800" dirty="0"/>
              <a:t>i</a:t>
            </a:r>
            <a:r>
              <a:rPr lang="en-US" altLang="zh-TW" dirty="0"/>
              <a:t> </a:t>
            </a:r>
            <a:r>
              <a:rPr lang="en-US" altLang="zh-TW" dirty="0" smtClean="0"/>
              <a:t>≥ 0</a:t>
            </a:r>
          </a:p>
          <a:p>
            <a:r>
              <a:rPr lang="en-US" altLang="zh-TW" dirty="0" smtClean="0"/>
              <a:t>Payoff = </a:t>
            </a:r>
            <a:r>
              <a:rPr lang="en-US" altLang="zh-TW" dirty="0" err="1" smtClean="0"/>
              <a:t>V</a:t>
            </a:r>
            <a:r>
              <a:rPr lang="en-US" altLang="zh-TW" sz="1800" dirty="0" err="1" smtClean="0"/>
              <a:t>ij</a:t>
            </a:r>
            <a:r>
              <a:rPr lang="en-US" altLang="zh-TW" dirty="0" smtClean="0"/>
              <a:t> - P</a:t>
            </a:r>
            <a:r>
              <a:rPr lang="en-US" altLang="zh-TW" sz="1800" dirty="0" smtClean="0"/>
              <a:t>i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541038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Prices and Payoffs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if this quantity is maximized in a tie between several sellers, then the buyer can </a:t>
            </a:r>
            <a:r>
              <a:rPr lang="en-US" altLang="zh-TW" dirty="0" smtClean="0"/>
              <a:t>maximize her </a:t>
            </a:r>
            <a:r>
              <a:rPr lang="en-US" altLang="zh-TW" dirty="0"/>
              <a:t>payoff by choosing any one of </a:t>
            </a:r>
            <a:r>
              <a:rPr lang="en-US" altLang="zh-TW" dirty="0" smtClean="0"/>
              <a:t>them</a:t>
            </a:r>
          </a:p>
          <a:p>
            <a:r>
              <a:rPr lang="en-US" altLang="zh-TW" dirty="0"/>
              <a:t>if her payoff </a:t>
            </a:r>
            <a:r>
              <a:rPr lang="en-US" altLang="zh-TW" dirty="0" err="1"/>
              <a:t>v</a:t>
            </a:r>
            <a:r>
              <a:rPr lang="en-US" altLang="zh-TW" sz="1800" dirty="0" err="1"/>
              <a:t>ij</a:t>
            </a:r>
            <a:r>
              <a:rPr lang="en-US" altLang="zh-TW" dirty="0"/>
              <a:t> − p</a:t>
            </a:r>
            <a:r>
              <a:rPr lang="en-US" altLang="zh-TW" sz="1800" dirty="0"/>
              <a:t>i</a:t>
            </a:r>
            <a:r>
              <a:rPr lang="en-US" altLang="zh-TW" dirty="0"/>
              <a:t> is negative for </a:t>
            </a:r>
            <a:r>
              <a:rPr lang="en-US" altLang="zh-TW" dirty="0" smtClean="0"/>
              <a:t>every choice </a:t>
            </a:r>
            <a:r>
              <a:rPr lang="en-US" altLang="zh-TW" dirty="0"/>
              <a:t>of seller i, then the buyer would prefer not to buy any house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53579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Prices and Payoffs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229600" cy="3030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827584" y="5229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2400" dirty="0"/>
              <a:t>12−5 = 7 if she buys from a, </a:t>
            </a:r>
            <a:endParaRPr lang="en-US" altLang="zh-TW" sz="2400" dirty="0" smtClean="0"/>
          </a:p>
          <a:p>
            <a:r>
              <a:rPr lang="en-US" altLang="zh-TW" sz="2400" dirty="0" smtClean="0"/>
              <a:t>4</a:t>
            </a:r>
            <a:r>
              <a:rPr lang="en-US" altLang="zh-TW" sz="2400" dirty="0"/>
              <a:t>−2 = 2 if she buys from b</a:t>
            </a:r>
            <a:r>
              <a:rPr lang="en-US" altLang="zh-TW" sz="2400" dirty="0" smtClean="0"/>
              <a:t>,</a:t>
            </a:r>
          </a:p>
          <a:p>
            <a:r>
              <a:rPr lang="en-US" altLang="zh-TW" sz="2400" dirty="0" smtClean="0"/>
              <a:t>2</a:t>
            </a:r>
            <a:r>
              <a:rPr lang="en-US" altLang="zh-TW" sz="2400" dirty="0"/>
              <a:t>−0 = </a:t>
            </a:r>
            <a:r>
              <a:rPr lang="en-US" altLang="zh-TW" sz="2400" dirty="0" smtClean="0"/>
              <a:t>2 if </a:t>
            </a:r>
            <a:r>
              <a:rPr lang="en-US" altLang="zh-TW" sz="2400" dirty="0"/>
              <a:t>she buys from c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44851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 smtClean="0"/>
              <a:t>10.1 Bipartite Graphs and Perfect </a:t>
            </a:r>
            <a:r>
              <a:rPr lang="en-US" altLang="zh-TW" dirty="0" err="1" smtClean="0"/>
              <a:t>Matchings</a:t>
            </a:r>
            <a:endParaRPr lang="en-US" altLang="zh-TW" dirty="0" smtClean="0"/>
          </a:p>
          <a:p>
            <a:r>
              <a:rPr lang="en-US" altLang="zh-TW" dirty="0" smtClean="0"/>
              <a:t>10.2 Valuations and Optimal Assignments</a:t>
            </a:r>
          </a:p>
          <a:p>
            <a:r>
              <a:rPr lang="en-US" altLang="zh-TW" dirty="0" smtClean="0"/>
              <a:t>10.3 Prices and the Market-Clearing Property</a:t>
            </a:r>
          </a:p>
          <a:p>
            <a:r>
              <a:rPr lang="en-US" altLang="zh-TW" dirty="0" smtClean="0"/>
              <a:t>10.4 Constructing a Set of Market-Clearing Prices</a:t>
            </a:r>
          </a:p>
          <a:p>
            <a:r>
              <a:rPr lang="en-US" altLang="zh-TW" dirty="0" smtClean="0"/>
              <a:t>10.5 How Does this Relate to Single-Item Auctions?</a:t>
            </a:r>
          </a:p>
          <a:p>
            <a:r>
              <a:rPr lang="en-US" altLang="zh-TW" dirty="0" smtClean="0"/>
              <a:t>10.6 Advanced Material: A Proof of the Matching Theorem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1034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Market-Clearing Prices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fact that each of the three buyers value the house of seller a the highest; it is </a:t>
            </a:r>
            <a:r>
              <a:rPr lang="en-US" altLang="zh-TW" dirty="0" smtClean="0"/>
              <a:t>the high </a:t>
            </a:r>
            <a:r>
              <a:rPr lang="en-US" altLang="zh-TW" dirty="0"/>
              <a:t>price of 5 that dissuades buyers y and z from pursuing this </a:t>
            </a:r>
            <a:r>
              <a:rPr lang="en-US" altLang="zh-TW" dirty="0" smtClean="0"/>
              <a:t>house</a:t>
            </a:r>
          </a:p>
          <a:p>
            <a:r>
              <a:rPr lang="en-US" altLang="zh-TW" dirty="0"/>
              <a:t>Market-Clearing </a:t>
            </a:r>
            <a:r>
              <a:rPr lang="en-US" altLang="zh-TW" dirty="0" smtClean="0"/>
              <a:t>Prices</a:t>
            </a:r>
          </a:p>
          <a:p>
            <a:pPr lvl="1"/>
            <a:r>
              <a:rPr lang="en-US" altLang="zh-TW" dirty="0"/>
              <a:t>cause each house to get </a:t>
            </a:r>
            <a:r>
              <a:rPr lang="en-US" altLang="zh-TW" dirty="0" smtClean="0"/>
              <a:t>bought by </a:t>
            </a:r>
            <a:r>
              <a:rPr lang="en-US" altLang="zh-TW" dirty="0"/>
              <a:t>a different buyer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46679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Market-Clearing Prices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an example of prices that are </a:t>
            </a:r>
            <a:r>
              <a:rPr lang="en-US" altLang="zh-TW" dirty="0" smtClean="0"/>
              <a:t>not market-clearing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9" y="2913193"/>
            <a:ext cx="4824536" cy="359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328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Market-Clearing Prices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this set of </a:t>
            </a:r>
            <a:r>
              <a:rPr lang="en-US" altLang="zh-TW" dirty="0"/>
              <a:t>prices is </a:t>
            </a:r>
            <a:r>
              <a:rPr lang="en-US" altLang="zh-TW" dirty="0" smtClean="0"/>
              <a:t>market-clearing, </a:t>
            </a:r>
            <a:r>
              <a:rPr lang="en-US" altLang="zh-TW" dirty="0"/>
              <a:t>even though a bit of coordination is required due to </a:t>
            </a:r>
            <a:r>
              <a:rPr lang="en-US" altLang="zh-TW" dirty="0" smtClean="0"/>
              <a:t>ties in </a:t>
            </a:r>
            <a:r>
              <a:rPr lang="en-US" altLang="zh-TW" dirty="0"/>
              <a:t>the maximum payoffs.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12976"/>
            <a:ext cx="4392488" cy="3428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850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Market-Clearing Prices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</a:t>
            </a:r>
            <a:r>
              <a:rPr lang="en-US" altLang="zh-TW" dirty="0"/>
              <a:t>set of prices is market-clearing if the resulting </a:t>
            </a:r>
            <a:r>
              <a:rPr lang="en-US" altLang="zh-TW" dirty="0" smtClean="0"/>
              <a:t>preferred-seller graph </a:t>
            </a:r>
            <a:r>
              <a:rPr lang="en-US" altLang="zh-TW" dirty="0"/>
              <a:t>has a perfect matching.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88040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10.4 Constructing a Set of Market-Clearing Prices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512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Multiple auction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At the start of each round, there is a current set of prices, with the </a:t>
            </a:r>
            <a:r>
              <a:rPr lang="en-US" altLang="zh-TW" dirty="0" smtClean="0"/>
              <a:t>smallest one </a:t>
            </a:r>
            <a:r>
              <a:rPr lang="en-US" altLang="zh-TW" dirty="0"/>
              <a:t>equal to 0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We construct the preferred-seller graph and check whether there is a </a:t>
            </a:r>
            <a:r>
              <a:rPr lang="en-US" altLang="zh-TW" dirty="0" smtClean="0"/>
              <a:t>perfect matching</a:t>
            </a:r>
          </a:p>
          <a:p>
            <a:r>
              <a:rPr lang="en-US" altLang="zh-TW" dirty="0"/>
              <a:t>If there is, we’re done: the current prices are </a:t>
            </a:r>
            <a:r>
              <a:rPr lang="en-US" altLang="zh-TW" dirty="0" smtClean="0"/>
              <a:t>market-clearing</a:t>
            </a:r>
          </a:p>
          <a:p>
            <a:r>
              <a:rPr lang="en-US" altLang="zh-TW" dirty="0"/>
              <a:t>If not, we find a constricted set of buyers S and their neighbors N(S)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726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Multiple auction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If necessary, we reduce the prices — the same amount is subtracted </a:t>
            </a:r>
            <a:r>
              <a:rPr lang="en-US" altLang="zh-TW" dirty="0" smtClean="0"/>
              <a:t>from each </a:t>
            </a:r>
            <a:r>
              <a:rPr lang="en-US" altLang="zh-TW" dirty="0"/>
              <a:t>price so that the smallest price becomes </a:t>
            </a:r>
            <a:r>
              <a:rPr lang="en-US" altLang="zh-TW" dirty="0" smtClean="0"/>
              <a:t>zero</a:t>
            </a:r>
          </a:p>
          <a:p>
            <a:r>
              <a:rPr lang="en-US" altLang="zh-TW" dirty="0"/>
              <a:t>We now begin the next round of the auction, using these new prices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9250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Multiple auction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820" y="1556792"/>
            <a:ext cx="6567540" cy="468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258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Multiple auction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7038"/>
            <a:ext cx="6417961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928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Multiple auction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059" y="1484784"/>
            <a:ext cx="6408712" cy="484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279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10.1 Bipartite Graphs and Perfect </a:t>
            </a:r>
            <a:r>
              <a:rPr lang="en-US" altLang="zh-TW" dirty="0" err="1" smtClean="0"/>
              <a:t>Matchings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5148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Multiple auction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261323" cy="4899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4214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Auction Must Come to an End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auction </a:t>
            </a:r>
            <a:r>
              <a:rPr lang="en-US" altLang="zh-TW" dirty="0" smtClean="0"/>
              <a:t>starts with </a:t>
            </a:r>
            <a:r>
              <a:rPr lang="en-US" altLang="zh-TW" dirty="0"/>
              <a:t>only a bounded supply of this potential energy at the beginning, it must eventually </a:t>
            </a:r>
            <a:r>
              <a:rPr lang="en-US" altLang="zh-TW" dirty="0" smtClean="0"/>
              <a:t>run out</a:t>
            </a:r>
          </a:p>
          <a:p>
            <a:r>
              <a:rPr lang="en-US" altLang="zh-TW" dirty="0"/>
              <a:t>potential of a </a:t>
            </a:r>
            <a:r>
              <a:rPr lang="en-US" altLang="zh-TW" dirty="0" smtClean="0"/>
              <a:t>buyer</a:t>
            </a:r>
          </a:p>
          <a:p>
            <a:pPr lvl="1"/>
            <a:r>
              <a:rPr lang="en-US" altLang="zh-TW" dirty="0"/>
              <a:t>maximum payoff she can </a:t>
            </a:r>
            <a:r>
              <a:rPr lang="en-US" altLang="zh-TW" dirty="0" smtClean="0"/>
              <a:t>get from any </a:t>
            </a:r>
            <a:r>
              <a:rPr lang="en-US" altLang="zh-TW" dirty="0"/>
              <a:t>seller</a:t>
            </a:r>
            <a:endParaRPr lang="en-US" altLang="zh-TW" dirty="0" smtClean="0"/>
          </a:p>
          <a:p>
            <a:r>
              <a:rPr lang="en-US" altLang="zh-TW" dirty="0"/>
              <a:t>potential of a </a:t>
            </a:r>
            <a:r>
              <a:rPr lang="en-US" altLang="zh-TW" dirty="0" smtClean="0"/>
              <a:t>seller</a:t>
            </a:r>
          </a:p>
          <a:p>
            <a:pPr lvl="1"/>
            <a:r>
              <a:rPr lang="en-US" altLang="zh-TW" dirty="0" smtClean="0"/>
              <a:t>the current </a:t>
            </a:r>
            <a:r>
              <a:rPr lang="en-US" altLang="zh-TW" dirty="0"/>
              <a:t>price he is charging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81635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Auction Must Come to an End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all sellers begin </a:t>
            </a:r>
            <a:r>
              <a:rPr lang="en-US" altLang="zh-TW" dirty="0"/>
              <a:t>with </a:t>
            </a:r>
            <a:r>
              <a:rPr lang="en-US" altLang="zh-TW" dirty="0" smtClean="0"/>
              <a:t>potential 0</a:t>
            </a:r>
          </a:p>
          <a:p>
            <a:r>
              <a:rPr lang="en-US" altLang="zh-TW" dirty="0"/>
              <a:t>each buyer having a potential equal to her maximum </a:t>
            </a:r>
            <a:r>
              <a:rPr lang="en-US" altLang="zh-TW" dirty="0" smtClean="0"/>
              <a:t>valuation for </a:t>
            </a:r>
            <a:r>
              <a:rPr lang="en-US" altLang="zh-TW" dirty="0"/>
              <a:t>any </a:t>
            </a:r>
            <a:r>
              <a:rPr lang="en-US" altLang="zh-TW" dirty="0" smtClean="0"/>
              <a:t>house (P</a:t>
            </a:r>
            <a:r>
              <a:rPr lang="en-US" altLang="zh-TW" sz="1800" dirty="0" smtClean="0"/>
              <a:t>0</a:t>
            </a:r>
            <a:r>
              <a:rPr lang="en-US" altLang="zh-TW" dirty="0" smtClean="0"/>
              <a:t> ≥ 0)</a:t>
            </a:r>
          </a:p>
          <a:p>
            <a:r>
              <a:rPr lang="en-US" altLang="zh-TW" dirty="0"/>
              <a:t>the </a:t>
            </a:r>
            <a:r>
              <a:rPr lang="en-US" altLang="zh-TW" dirty="0" smtClean="0"/>
              <a:t>potential changes </a:t>
            </a:r>
            <a:r>
              <a:rPr lang="en-US" altLang="zh-TW" dirty="0"/>
              <a:t>when the prices </a:t>
            </a:r>
            <a:r>
              <a:rPr lang="en-US" altLang="zh-TW" dirty="0" smtClean="0"/>
              <a:t>change</a:t>
            </a:r>
          </a:p>
          <a:p>
            <a:r>
              <a:rPr lang="en-US" altLang="zh-TW" dirty="0"/>
              <a:t>S has strictly more nodes than N(S) </a:t>
            </a:r>
            <a:r>
              <a:rPr lang="en-US" altLang="zh-TW" dirty="0" smtClean="0"/>
              <a:t>does</a:t>
            </a:r>
          </a:p>
          <a:p>
            <a:pPr lvl="1"/>
            <a:r>
              <a:rPr lang="en-US" altLang="zh-TW" dirty="0" smtClean="0"/>
              <a:t>The potential energy </a:t>
            </a:r>
            <a:r>
              <a:rPr lang="en-US" altLang="zh-TW" dirty="0"/>
              <a:t>strictly decreases by at least one </a:t>
            </a:r>
            <a:r>
              <a:rPr lang="en-US" altLang="zh-TW" dirty="0" smtClean="0"/>
              <a:t>unit</a:t>
            </a:r>
          </a:p>
          <a:p>
            <a:pPr lvl="1"/>
            <a:r>
              <a:rPr lang="en-US" altLang="zh-TW" dirty="0"/>
              <a:t>it can’t </a:t>
            </a:r>
            <a:r>
              <a:rPr lang="en-US" altLang="zh-TW" dirty="0" smtClean="0"/>
              <a:t>drop below </a:t>
            </a:r>
            <a:r>
              <a:rPr lang="en-US" altLang="zh-TW" dirty="0"/>
              <a:t>0, so the auction must come to an end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201252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10.5 How Does this Relate to Single-Item Auctions?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95638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Single-Item Auctions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we create n − </a:t>
            </a:r>
            <a:r>
              <a:rPr lang="en-US" altLang="zh-TW" dirty="0" smtClean="0"/>
              <a:t>1 “fake</a:t>
            </a:r>
            <a:r>
              <a:rPr lang="en-US" altLang="zh-TW" dirty="0"/>
              <a:t>” additional </a:t>
            </a:r>
            <a:r>
              <a:rPr lang="en-US" altLang="zh-TW" dirty="0" smtClean="0"/>
              <a:t>sellers</a:t>
            </a:r>
          </a:p>
          <a:p>
            <a:r>
              <a:rPr lang="en-US" altLang="zh-TW" dirty="0" smtClean="0"/>
              <a:t>give buyer </a:t>
            </a:r>
            <a:r>
              <a:rPr lang="en-US" altLang="zh-TW" dirty="0"/>
              <a:t>j a valuation of 0 for the item offered by each of these </a:t>
            </a:r>
            <a:r>
              <a:rPr lang="en-US" altLang="zh-TW" dirty="0" smtClean="0"/>
              <a:t>fake sellers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567" y="3429000"/>
            <a:ext cx="387667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8458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Single-Item Auctions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480720" cy="4717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362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10.6 Advanced Material: A Proof of the </a:t>
            </a:r>
            <a:r>
              <a:rPr lang="en-US" altLang="zh-TW" dirty="0" smtClean="0"/>
              <a:t>Matching Theorem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03179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step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Demonstration</a:t>
            </a:r>
            <a:endParaRPr lang="en-US" altLang="zh-TW" dirty="0"/>
          </a:p>
          <a:p>
            <a:pPr lvl="1"/>
            <a:r>
              <a:rPr lang="en-US" altLang="zh-TW" dirty="0" smtClean="0"/>
              <a:t>If </a:t>
            </a:r>
            <a:r>
              <a:rPr lang="en-US" altLang="zh-TW" dirty="0"/>
              <a:t>a bipartite </a:t>
            </a:r>
            <a:r>
              <a:rPr lang="en-US" altLang="zh-TW" dirty="0" smtClean="0"/>
              <a:t>graph has </a:t>
            </a:r>
            <a:r>
              <a:rPr lang="en-US" altLang="zh-TW" dirty="0"/>
              <a:t>no perfect matching, then it must contain a constricted set</a:t>
            </a:r>
          </a:p>
          <a:p>
            <a:r>
              <a:rPr lang="en-US" altLang="zh-TW" dirty="0" smtClean="0"/>
              <a:t>maximum matching</a:t>
            </a:r>
          </a:p>
          <a:p>
            <a:pPr lvl="1"/>
            <a:r>
              <a:rPr lang="en-US" altLang="zh-TW" dirty="0"/>
              <a:t>a matching that </a:t>
            </a:r>
            <a:r>
              <a:rPr lang="en-US" altLang="zh-TW" dirty="0" smtClean="0"/>
              <a:t>includes as </a:t>
            </a:r>
            <a:r>
              <a:rPr lang="en-US" altLang="zh-TW" dirty="0"/>
              <a:t>many nodes as </a:t>
            </a:r>
            <a:r>
              <a:rPr lang="en-US" altLang="zh-TW" dirty="0" smtClean="0"/>
              <a:t>possible</a:t>
            </a:r>
          </a:p>
          <a:p>
            <a:r>
              <a:rPr lang="en-US" altLang="zh-TW" dirty="0" smtClean="0"/>
              <a:t>Show that </a:t>
            </a:r>
            <a:r>
              <a:rPr lang="en-US" altLang="zh-TW" dirty="0"/>
              <a:t>when </a:t>
            </a:r>
            <a:r>
              <a:rPr lang="en-US" altLang="zh-TW" dirty="0" smtClean="0"/>
              <a:t>enlarge </a:t>
            </a:r>
            <a:r>
              <a:rPr lang="en-US" altLang="zh-TW" dirty="0"/>
              <a:t>fails, it produces a constricted set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4525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Alternating and Augmenting Paths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alternating </a:t>
            </a:r>
            <a:r>
              <a:rPr lang="en-US" altLang="zh-TW" dirty="0" smtClean="0"/>
              <a:t>path</a:t>
            </a:r>
          </a:p>
          <a:p>
            <a:pPr lvl="1"/>
            <a:r>
              <a:rPr lang="en-US" altLang="zh-TW" dirty="0"/>
              <a:t>a simple </a:t>
            </a:r>
            <a:r>
              <a:rPr lang="en-US" altLang="zh-TW" dirty="0" smtClean="0"/>
              <a:t>path(did not repeat) </a:t>
            </a:r>
            <a:r>
              <a:rPr lang="en-US" altLang="zh-TW" dirty="0"/>
              <a:t>that alternates between non-matching and </a:t>
            </a:r>
            <a:r>
              <a:rPr lang="en-US" altLang="zh-TW" dirty="0" smtClean="0"/>
              <a:t>matching edges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" y="3645023"/>
            <a:ext cx="905827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20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Alternating and Augmenting Paths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 a bipartite graph with a matching, if there is an alternating path </a:t>
            </a:r>
            <a:r>
              <a:rPr lang="en-US" altLang="zh-TW" dirty="0" smtClean="0"/>
              <a:t>whose endpoints </a:t>
            </a:r>
            <a:r>
              <a:rPr lang="en-US" altLang="zh-TW" dirty="0"/>
              <a:t>are unmatched nodes, then the matching can be enlarged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45024"/>
            <a:ext cx="3240360" cy="265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橢圓 3"/>
          <p:cNvSpPr/>
          <p:nvPr/>
        </p:nvSpPr>
        <p:spPr>
          <a:xfrm>
            <a:off x="5292080" y="3501008"/>
            <a:ext cx="1008112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3131840" y="5301208"/>
            <a:ext cx="1008112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4275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Matching markets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way in which people may have different preferences for different kinds of goods</a:t>
            </a:r>
          </a:p>
          <a:p>
            <a:r>
              <a:rPr lang="en-US" altLang="zh-TW" dirty="0" smtClean="0"/>
              <a:t>the way in which prices can decentralize the allocation of goods to people</a:t>
            </a:r>
          </a:p>
          <a:p>
            <a:r>
              <a:rPr lang="en-US" altLang="zh-TW" dirty="0" smtClean="0"/>
              <a:t>The way in which such prices can in fact lead to allocations that are socially optimal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372169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Alternating and Augmenting Paths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Augmenting </a:t>
            </a:r>
            <a:r>
              <a:rPr lang="en-US" altLang="zh-TW" dirty="0" smtClean="0"/>
              <a:t>Path</a:t>
            </a:r>
          </a:p>
          <a:p>
            <a:pPr lvl="1"/>
            <a:r>
              <a:rPr lang="en-US" altLang="zh-TW" dirty="0"/>
              <a:t>an alternating path with unmatched </a:t>
            </a:r>
            <a:r>
              <a:rPr lang="en-US" altLang="zh-TW" dirty="0" smtClean="0"/>
              <a:t>endpoints, it </a:t>
            </a:r>
            <a:r>
              <a:rPr lang="en-US" altLang="zh-TW" dirty="0"/>
              <a:t>gives us a way to augment the matching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58581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Searching for an Augmenting Path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alternating </a:t>
            </a:r>
            <a:r>
              <a:rPr lang="en-US" altLang="zh-TW" dirty="0" smtClean="0"/>
              <a:t>BFS</a:t>
            </a:r>
          </a:p>
          <a:p>
            <a:pPr lvl="1"/>
            <a:r>
              <a:rPr lang="en-US" altLang="zh-TW" dirty="0"/>
              <a:t>explore the rest of the graph layer by layer, adding new nodes to </a:t>
            </a:r>
            <a:r>
              <a:rPr lang="en-US" altLang="zh-TW" dirty="0" smtClean="0"/>
              <a:t>the next layer</a:t>
            </a:r>
          </a:p>
          <a:p>
            <a:pPr lvl="1"/>
            <a:r>
              <a:rPr lang="en-US" altLang="zh-TW" dirty="0"/>
              <a:t>use </a:t>
            </a:r>
            <a:r>
              <a:rPr lang="en-US" altLang="zh-TW" dirty="0" smtClean="0"/>
              <a:t>non-matching edges from the left-hand side</a:t>
            </a:r>
            <a:endParaRPr lang="en-US" altLang="zh-TW" dirty="0"/>
          </a:p>
          <a:p>
            <a:pPr lvl="1"/>
            <a:r>
              <a:rPr lang="en-US" altLang="zh-TW" dirty="0" smtClean="0"/>
              <a:t>use </a:t>
            </a:r>
            <a:r>
              <a:rPr lang="en-US" altLang="zh-TW" dirty="0"/>
              <a:t>matching </a:t>
            </a:r>
            <a:r>
              <a:rPr lang="en-US" altLang="zh-TW" dirty="0" smtClean="0"/>
              <a:t>edges from the right-hand side</a:t>
            </a:r>
          </a:p>
          <a:p>
            <a:pPr lvl="1"/>
            <a:r>
              <a:rPr lang="en-US" altLang="zh-TW" dirty="0" smtClean="0"/>
              <a:t>whether a </a:t>
            </a:r>
            <a:r>
              <a:rPr lang="en-US" altLang="zh-TW" dirty="0"/>
              <a:t>layer containing an unmatched node from the left-hand side of the graph, we have </a:t>
            </a:r>
            <a:r>
              <a:rPr lang="en-US" altLang="zh-TW" dirty="0" smtClean="0"/>
              <a:t>found an </a:t>
            </a:r>
            <a:r>
              <a:rPr lang="en-US" altLang="zh-TW" dirty="0"/>
              <a:t>augmenting path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2685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Searching for an Augmenting Path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2657475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90016"/>
            <a:ext cx="3845622" cy="5081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橢圓 3"/>
          <p:cNvSpPr/>
          <p:nvPr/>
        </p:nvSpPr>
        <p:spPr>
          <a:xfrm>
            <a:off x="2707391" y="1268760"/>
            <a:ext cx="857275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638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Augmenting Paths and Constricted Sets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97777"/>
            <a:ext cx="6215409" cy="4879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7445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Augmenting Paths and Constricted Sets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set of nodes in </a:t>
            </a:r>
            <a:r>
              <a:rPr lang="en-US" altLang="zh-TW" dirty="0" smtClean="0"/>
              <a:t>all even </a:t>
            </a:r>
            <a:r>
              <a:rPr lang="en-US" altLang="zh-TW" dirty="0"/>
              <a:t>layers, at the end of a failed alternating BFS, forms a constricted set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108674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Augmenting Paths and Constricted Sets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412776"/>
            <a:ext cx="8587749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5370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Computing a Perfect Matching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we will progress through a sequence of </a:t>
            </a:r>
            <a:r>
              <a:rPr lang="en-US" altLang="zh-TW" dirty="0" err="1" smtClean="0"/>
              <a:t>matchings</a:t>
            </a:r>
            <a:endParaRPr lang="en-US" altLang="zh-TW" dirty="0" smtClean="0"/>
          </a:p>
          <a:p>
            <a:r>
              <a:rPr lang="en-US" altLang="zh-TW" dirty="0" smtClean="0"/>
              <a:t>look at current </a:t>
            </a:r>
            <a:r>
              <a:rPr lang="en-US" altLang="zh-TW" dirty="0"/>
              <a:t>matching and find </a:t>
            </a:r>
            <a:r>
              <a:rPr lang="en-US" altLang="zh-TW" dirty="0" smtClean="0"/>
              <a:t>an unmatched </a:t>
            </a:r>
            <a:r>
              <a:rPr lang="en-US" altLang="zh-TW" dirty="0"/>
              <a:t>node </a:t>
            </a:r>
            <a:r>
              <a:rPr lang="en-US" altLang="zh-TW" dirty="0" smtClean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5612815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Computing a Perfect Matching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use alternating BFS to search for an augmenting path beginning at W</a:t>
            </a:r>
          </a:p>
          <a:p>
            <a:pPr lvl="1"/>
            <a:r>
              <a:rPr lang="en-US" altLang="zh-TW" dirty="0"/>
              <a:t>If find one, use this augmenting path to enlarge the matching</a:t>
            </a:r>
          </a:p>
          <a:p>
            <a:pPr lvl="1"/>
            <a:r>
              <a:rPr lang="en-US" altLang="zh-TW" dirty="0"/>
              <a:t>If </a:t>
            </a:r>
            <a:r>
              <a:rPr lang="en-US" altLang="zh-TW" dirty="0" smtClean="0"/>
              <a:t>don’t </a:t>
            </a:r>
            <a:r>
              <a:rPr lang="en-US" altLang="zh-TW" dirty="0"/>
              <a:t>find </a:t>
            </a:r>
            <a:r>
              <a:rPr lang="en-US" altLang="zh-TW" dirty="0" err="1" smtClean="0"/>
              <a:t>one,stop</a:t>
            </a:r>
            <a:r>
              <a:rPr lang="en-US" altLang="zh-TW" dirty="0" smtClean="0"/>
              <a:t> with </a:t>
            </a:r>
            <a:r>
              <a:rPr lang="en-US" altLang="zh-TW" dirty="0"/>
              <a:t>a constricted set that proves the graph has no perfect matching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680204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Computing a Perfect Matching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when the procedure stops with a constricted set, it does not mean </a:t>
            </a:r>
            <a:r>
              <a:rPr lang="en-US" altLang="zh-TW" dirty="0" smtClean="0"/>
              <a:t>that we </a:t>
            </a:r>
            <a:r>
              <a:rPr lang="en-US" altLang="zh-TW" dirty="0"/>
              <a:t>have a maximum matching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34916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Computing a Perfect Matching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Start from w</a:t>
            </a:r>
          </a:p>
          <a:p>
            <a:r>
              <a:rPr lang="en-US" altLang="zh-TW" dirty="0" smtClean="0"/>
              <a:t>Start from y</a:t>
            </a:r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52043"/>
            <a:ext cx="2733738" cy="5170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321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Bipartite Graphs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1" y="1600200"/>
            <a:ext cx="3682752" cy="4525963"/>
          </a:xfrm>
        </p:spPr>
        <p:txBody>
          <a:bodyPr/>
          <a:lstStyle/>
          <a:p>
            <a:r>
              <a:rPr lang="en-US" altLang="zh-TW" dirty="0" smtClean="0"/>
              <a:t>An example of College dormitory</a:t>
            </a:r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4799"/>
            <a:ext cx="3096344" cy="5074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335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Perfect </a:t>
            </a:r>
            <a:r>
              <a:rPr lang="en-US" altLang="zh-TW" dirty="0" err="1"/>
              <a:t>Matchings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</a:t>
            </a:r>
            <a:r>
              <a:rPr lang="en-US" altLang="zh-TW" dirty="0" smtClean="0"/>
              <a:t>here </a:t>
            </a:r>
            <a:r>
              <a:rPr lang="en-US" altLang="zh-TW" dirty="0"/>
              <a:t>are an equal number of nodes on each side of a bipartite graph, </a:t>
            </a:r>
            <a:r>
              <a:rPr lang="en-US" altLang="zh-TW" dirty="0" smtClean="0"/>
              <a:t>a perfect </a:t>
            </a:r>
            <a:r>
              <a:rPr lang="en-US" altLang="zh-TW" dirty="0"/>
              <a:t>matching is an assignment of nodes on the left to nodes on the right, </a:t>
            </a:r>
            <a:r>
              <a:rPr lang="en-US" altLang="zh-TW" dirty="0" smtClean="0"/>
              <a:t>in such </a:t>
            </a:r>
            <a:r>
              <a:rPr lang="en-US" altLang="zh-TW" dirty="0"/>
              <a:t>a way </a:t>
            </a:r>
            <a:r>
              <a:rPr lang="en-US" altLang="zh-TW" dirty="0" smtClean="0"/>
              <a:t>that</a:t>
            </a:r>
          </a:p>
          <a:p>
            <a:pPr lvl="1"/>
            <a:r>
              <a:rPr lang="en-US" altLang="zh-TW" dirty="0"/>
              <a:t>each node is connected by an edge to the node it is assigned </a:t>
            </a:r>
            <a:r>
              <a:rPr lang="en-US" altLang="zh-TW" dirty="0" smtClean="0"/>
              <a:t>to</a:t>
            </a:r>
            <a:endParaRPr lang="en-US" altLang="zh-TW" dirty="0"/>
          </a:p>
          <a:p>
            <a:pPr lvl="1"/>
            <a:r>
              <a:rPr lang="en-US" altLang="zh-TW" dirty="0"/>
              <a:t>no two nodes on the left are assigned to the same node on the right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92325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Perfect </a:t>
            </a:r>
            <a:r>
              <a:rPr lang="en-US" altLang="zh-TW" dirty="0" err="1"/>
              <a:t>Matchings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28800"/>
            <a:ext cx="2664296" cy="4822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14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Constricted Sets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On the right-hand side of nodes: S</a:t>
            </a:r>
          </a:p>
          <a:p>
            <a:r>
              <a:rPr lang="en-US" altLang="zh-TW" dirty="0" smtClean="0"/>
              <a:t>On the left-hand side of nodes: neighbor of S</a:t>
            </a:r>
          </a:p>
          <a:p>
            <a:r>
              <a:rPr lang="en-US" altLang="zh-TW" dirty="0"/>
              <a:t>We define the neighbor set of S, denoted N(S</a:t>
            </a:r>
            <a:r>
              <a:rPr lang="en-US" altLang="zh-TW" dirty="0" smtClean="0"/>
              <a:t>)</a:t>
            </a:r>
          </a:p>
          <a:p>
            <a:r>
              <a:rPr lang="en-US" altLang="zh-TW" dirty="0"/>
              <a:t>Constricted </a:t>
            </a:r>
            <a:r>
              <a:rPr lang="en-US" altLang="zh-TW" dirty="0" smtClean="0"/>
              <a:t>Sets</a:t>
            </a:r>
          </a:p>
          <a:p>
            <a:pPr lvl="1"/>
            <a:r>
              <a:rPr lang="en-US" altLang="zh-TW" dirty="0"/>
              <a:t>S contains strictly more nodes </a:t>
            </a:r>
            <a:r>
              <a:rPr lang="en-US" altLang="zh-TW" dirty="0" smtClean="0"/>
              <a:t>than N(S</a:t>
            </a:r>
            <a:r>
              <a:rPr lang="en-US" altLang="zh-TW" dirty="0"/>
              <a:t>) does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081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Constricted Sets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68760"/>
            <a:ext cx="2880320" cy="528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橢圓 6"/>
          <p:cNvSpPr/>
          <p:nvPr/>
        </p:nvSpPr>
        <p:spPr>
          <a:xfrm>
            <a:off x="4798681" y="1124744"/>
            <a:ext cx="1446458" cy="31683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67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1211</Words>
  <Application>Microsoft Office PowerPoint</Application>
  <PresentationFormat>如螢幕大小 (4:3)</PresentationFormat>
  <Paragraphs>137</Paragraphs>
  <Slides>49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49</vt:i4>
      </vt:variant>
    </vt:vector>
  </HeadingPairs>
  <TitlesOfParts>
    <vt:vector size="50" baseType="lpstr">
      <vt:lpstr>Office 佈景主題</vt:lpstr>
      <vt:lpstr>Chapter 10</vt:lpstr>
      <vt:lpstr>Outline</vt:lpstr>
      <vt:lpstr>10.1 Bipartite Graphs and Perfect Matchings</vt:lpstr>
      <vt:lpstr>Matching markets</vt:lpstr>
      <vt:lpstr>Bipartite Graphs</vt:lpstr>
      <vt:lpstr>Perfect Matchings</vt:lpstr>
      <vt:lpstr>Perfect Matchings</vt:lpstr>
      <vt:lpstr>Constricted Sets</vt:lpstr>
      <vt:lpstr>Constricted Sets</vt:lpstr>
      <vt:lpstr>Matching Theorem</vt:lpstr>
      <vt:lpstr>10.2 Valuations and Optimal Assignments</vt:lpstr>
      <vt:lpstr>Valuation</vt:lpstr>
      <vt:lpstr>Valuation</vt:lpstr>
      <vt:lpstr>optimal assignment</vt:lpstr>
      <vt:lpstr>Simple translation</vt:lpstr>
      <vt:lpstr>10.3 Prices and the Market-Clearing Property</vt:lpstr>
      <vt:lpstr>Prices and Payoffs</vt:lpstr>
      <vt:lpstr>Prices and Payoffs</vt:lpstr>
      <vt:lpstr>Prices and Payoffs</vt:lpstr>
      <vt:lpstr>Market-Clearing Prices</vt:lpstr>
      <vt:lpstr>Market-Clearing Prices</vt:lpstr>
      <vt:lpstr>Market-Clearing Prices</vt:lpstr>
      <vt:lpstr>Market-Clearing Prices</vt:lpstr>
      <vt:lpstr>10.4 Constructing a Set of Market-Clearing Prices</vt:lpstr>
      <vt:lpstr>Multiple auction</vt:lpstr>
      <vt:lpstr>Multiple auction</vt:lpstr>
      <vt:lpstr>Multiple auction</vt:lpstr>
      <vt:lpstr>Multiple auction</vt:lpstr>
      <vt:lpstr>Multiple auction</vt:lpstr>
      <vt:lpstr>Multiple auction</vt:lpstr>
      <vt:lpstr>Auction Must Come to an End</vt:lpstr>
      <vt:lpstr>Auction Must Come to an End </vt:lpstr>
      <vt:lpstr>10.5 How Does this Relate to Single-Item Auctions?</vt:lpstr>
      <vt:lpstr>Single-Item Auctions</vt:lpstr>
      <vt:lpstr>Single-Item Auctions</vt:lpstr>
      <vt:lpstr>10.6 Advanced Material: A Proof of the Matching Theorem</vt:lpstr>
      <vt:lpstr>The step</vt:lpstr>
      <vt:lpstr>Alternating and Augmenting Paths</vt:lpstr>
      <vt:lpstr>Alternating and Augmenting Paths</vt:lpstr>
      <vt:lpstr>Alternating and Augmenting Paths</vt:lpstr>
      <vt:lpstr>Searching for an Augmenting Path</vt:lpstr>
      <vt:lpstr>Searching for an Augmenting Path</vt:lpstr>
      <vt:lpstr>Augmenting Paths and Constricted Sets</vt:lpstr>
      <vt:lpstr>Augmenting Paths and Constricted Sets</vt:lpstr>
      <vt:lpstr>Augmenting Paths and Constricted Sets</vt:lpstr>
      <vt:lpstr>Computing a Perfect Matching</vt:lpstr>
      <vt:lpstr>Computing a Perfect Matching</vt:lpstr>
      <vt:lpstr>Computing a Perfect Matching</vt:lpstr>
      <vt:lpstr>Computing a Perfect Matching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</dc:title>
  <dc:creator>HOME</dc:creator>
  <cp:lastModifiedBy>ming</cp:lastModifiedBy>
  <cp:revision>38</cp:revision>
  <dcterms:created xsi:type="dcterms:W3CDTF">2011-04-05T03:12:45Z</dcterms:created>
  <dcterms:modified xsi:type="dcterms:W3CDTF">2011-05-10T13:34:20Z</dcterms:modified>
</cp:coreProperties>
</file>