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58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6" r:id="rId21"/>
    <p:sldId id="277" r:id="rId22"/>
    <p:sldId id="278" r:id="rId23"/>
    <p:sldId id="279" r:id="rId24"/>
    <p:sldId id="281" r:id="rId25"/>
    <p:sldId id="280" r:id="rId26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-25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pPr/>
              <a:t>2011/6/21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pPr/>
              <a:t>2011/6/21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pPr/>
              <a:t>2011/6/21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pPr/>
              <a:t>2011/6/21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pPr/>
              <a:t>2011/6/21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pPr/>
              <a:t>2011/6/21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pPr/>
              <a:t>2011/6/21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pPr/>
              <a:t>2011/6/21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pPr/>
              <a:t>2011/6/21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pPr/>
              <a:t>2011/6/21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pPr/>
              <a:t>2011/6/21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BEAD13-0566-4C6C-97E7-55F17F24B09F}" type="datetimeFigureOut">
              <a:rPr lang="zh-TW" altLang="en-US" smtClean="0"/>
              <a:pPr/>
              <a:t>2011/6/21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altLang="zh-TW" dirty="0" smtClean="0"/>
              <a:t>Modeling Network Traffic using Game Theory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TW" dirty="0" smtClean="0"/>
              <a:t>Why do all Nash </a:t>
            </a:r>
            <a:r>
              <a:rPr lang="en-US" altLang="zh-TW" dirty="0" err="1" smtClean="0"/>
              <a:t>equilibria</a:t>
            </a:r>
            <a:r>
              <a:rPr lang="en-US" altLang="zh-TW" dirty="0" smtClean="0"/>
              <a:t> have</a:t>
            </a:r>
            <a:br>
              <a:rPr lang="en-US" altLang="zh-TW" dirty="0" smtClean="0"/>
            </a:br>
            <a:r>
              <a:rPr lang="en-US" altLang="zh-TW" dirty="0" smtClean="0"/>
              <a:t>equal balance?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altLang="zh-TW" dirty="0" smtClean="0"/>
              <a:t>x drivers use the upper route and 4000 − x drivers use the lower route</a:t>
            </a:r>
          </a:p>
          <a:p>
            <a:r>
              <a:rPr lang="en-US" altLang="zh-TW" dirty="0" smtClean="0"/>
              <a:t>Driver have incentive to switch from slower to faster route, if routes have unequal travel times</a:t>
            </a:r>
          </a:p>
          <a:p>
            <a:pPr lvl="1"/>
            <a:r>
              <a:rPr lang="en-US" altLang="zh-TW" dirty="0" smtClean="0"/>
              <a:t>x is not equal to 2000</a:t>
            </a:r>
          </a:p>
          <a:p>
            <a:r>
              <a:rPr lang="en-US" altLang="zh-TW" dirty="0" smtClean="0"/>
              <a:t>Any list of strategies in which x = 2000 is a Nash equilibrium</a:t>
            </a:r>
          </a:p>
          <a:p>
            <a:pPr lvl="1"/>
            <a:r>
              <a:rPr lang="en-US" altLang="zh-TW" dirty="0" smtClean="0"/>
              <a:t>x is not equal to 2000 cannot be a Nash equilibrium</a:t>
            </a:r>
            <a:endParaRPr lang="zh-TW" alt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TW" dirty="0" smtClean="0"/>
              <a:t>8.2    </a:t>
            </a:r>
            <a:r>
              <a:rPr lang="en-US" altLang="zh-TW" dirty="0" err="1" smtClean="0"/>
              <a:t>Braess’s</a:t>
            </a:r>
            <a:r>
              <a:rPr lang="en-US" altLang="zh-TW" dirty="0" smtClean="0"/>
              <a:t> Paradox</a:t>
            </a:r>
            <a:endParaRPr lang="zh-TW" altLang="en-US" dirty="0"/>
          </a:p>
        </p:txBody>
      </p:sp>
      <p:sp>
        <p:nvSpPr>
          <p:cNvPr id="5" name="副標題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Previously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In the previous traffic network, everything works out very cleanly</a:t>
            </a:r>
          </a:p>
          <a:p>
            <a:pPr lvl="1"/>
            <a:r>
              <a:rPr lang="en-US" altLang="zh-TW" dirty="0" smtClean="0"/>
              <a:t>Self-interested behavior by all drivers causes them to balance perfectly between the available routes</a:t>
            </a:r>
          </a:p>
          <a:p>
            <a:pPr lvl="2"/>
            <a:r>
              <a:rPr lang="en-US" altLang="zh-TW" dirty="0" smtClean="0"/>
              <a:t>Nash equilibrium</a:t>
            </a:r>
          </a:p>
          <a:p>
            <a:r>
              <a:rPr lang="en-US" altLang="zh-TW" dirty="0" smtClean="0"/>
              <a:t>But with only a small change to the network, we can find counterintuitive territory</a:t>
            </a:r>
            <a:endParaRPr lang="zh-TW" alt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TW" dirty="0" smtClean="0"/>
              <a:t>Change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TW" dirty="0" smtClean="0"/>
              <a:t>The city government builds a very fast highway from C to D</a:t>
            </a:r>
          </a:p>
          <a:p>
            <a:r>
              <a:rPr lang="en-US" altLang="zh-TW" dirty="0" smtClean="0"/>
              <a:t>Simply model its travel time as 0</a:t>
            </a:r>
          </a:p>
          <a:p>
            <a:pPr lvl="1"/>
            <a:r>
              <a:rPr lang="en-US" altLang="zh-TW" dirty="0" smtClean="0"/>
              <a:t>regardless of the number of cars on it</a:t>
            </a:r>
          </a:p>
          <a:p>
            <a:r>
              <a:rPr lang="en-US" altLang="zh-TW" dirty="0" smtClean="0"/>
              <a:t>People’s travel time from A to B ought to get better after this edge from C to D is added.</a:t>
            </a:r>
          </a:p>
          <a:p>
            <a:r>
              <a:rPr lang="en-US" altLang="zh-TW" dirty="0" smtClean="0"/>
              <a:t>Does it?</a:t>
            </a:r>
            <a:endParaRPr lang="zh-TW" alt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TW" dirty="0" smtClean="0"/>
              <a:t>New highway network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zh-TW" alt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62175" y="1857375"/>
            <a:ext cx="4819650" cy="3143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Result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TW" dirty="0" smtClean="0"/>
              <a:t>The unique Nash equilibrium in this new highway network leads to a worse travel time</a:t>
            </a:r>
          </a:p>
          <a:p>
            <a:r>
              <a:rPr lang="en-US" altLang="zh-TW" dirty="0" smtClean="0"/>
              <a:t>Driver uses the route through both C and D</a:t>
            </a:r>
          </a:p>
          <a:p>
            <a:pPr lvl="1"/>
            <a:r>
              <a:rPr lang="en-US" altLang="zh-TW" dirty="0" smtClean="0"/>
              <a:t>4000/100 + 0 + 4000/100 = 80</a:t>
            </a:r>
          </a:p>
          <a:p>
            <a:r>
              <a:rPr lang="en-US" altLang="zh-TW" dirty="0" smtClean="0"/>
              <a:t>Why is this the only equilibrium?</a:t>
            </a:r>
          </a:p>
          <a:p>
            <a:pPr lvl="1"/>
            <a:r>
              <a:rPr lang="en-US" altLang="zh-TW" dirty="0" smtClean="0"/>
              <a:t>No driver can benefit by changing their route</a:t>
            </a:r>
          </a:p>
          <a:p>
            <a:pPr lvl="1"/>
            <a:r>
              <a:rPr lang="en-US" altLang="zh-TW" dirty="0" smtClean="0"/>
              <a:t>Any other route would now take 85 minutes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Phenomenon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altLang="zh-TW" dirty="0" smtClean="0"/>
              <a:t>Adding resources to a transportation network can sometimes hurt performance at equilibrium</a:t>
            </a:r>
          </a:p>
          <a:p>
            <a:pPr lvl="1"/>
            <a:r>
              <a:rPr lang="en-US" altLang="zh-TW" dirty="0" smtClean="0"/>
              <a:t>Known as </a:t>
            </a:r>
            <a:r>
              <a:rPr lang="en-US" altLang="zh-TW" dirty="0" err="1" smtClean="0"/>
              <a:t>Braess’s</a:t>
            </a:r>
            <a:r>
              <a:rPr lang="en-US" altLang="zh-TW" dirty="0" smtClean="0"/>
              <a:t> Paradox</a:t>
            </a:r>
          </a:p>
          <a:p>
            <a:pPr lvl="2"/>
            <a:r>
              <a:rPr lang="en-US" altLang="zh-TW" dirty="0" smtClean="0"/>
              <a:t>First articulated by Dietrich </a:t>
            </a:r>
            <a:r>
              <a:rPr lang="en-US" altLang="zh-TW" dirty="0" err="1" smtClean="0"/>
              <a:t>Braess</a:t>
            </a:r>
            <a:r>
              <a:rPr lang="en-US" altLang="zh-TW" dirty="0" smtClean="0"/>
              <a:t> in 1968</a:t>
            </a:r>
          </a:p>
          <a:p>
            <a:r>
              <a:rPr lang="en-US" altLang="zh-TW" dirty="0" smtClean="0"/>
              <a:t>Many counterintuitive anomalies needs the right combination of conditions to actually pop up in real life</a:t>
            </a:r>
          </a:p>
          <a:p>
            <a:pPr lvl="1"/>
            <a:r>
              <a:rPr lang="en-US" altLang="zh-TW" dirty="0" smtClean="0"/>
              <a:t>Seoul, Korea build a public park actually improved travel time into and out of the city</a:t>
            </a:r>
          </a:p>
          <a:p>
            <a:pPr lvl="2"/>
            <a:r>
              <a:rPr lang="en-US" altLang="zh-TW" dirty="0" smtClean="0"/>
              <a:t>Destruction of a six-lane highway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TW" dirty="0" smtClean="0"/>
              <a:t>Some reflections on </a:t>
            </a:r>
            <a:r>
              <a:rPr lang="en-US" altLang="zh-TW" dirty="0" err="1" smtClean="0"/>
              <a:t>Braess’s</a:t>
            </a:r>
            <a:r>
              <a:rPr lang="en-US" altLang="zh-TW" dirty="0" smtClean="0"/>
              <a:t> Paradox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altLang="zh-TW" dirty="0" smtClean="0"/>
              <a:t>Adding a new strategy to a game makes things worse for players</a:t>
            </a:r>
          </a:p>
          <a:p>
            <a:r>
              <a:rPr lang="en-US" altLang="zh-TW" dirty="0" smtClean="0"/>
              <a:t>Prisoner’s Dilemma</a:t>
            </a:r>
          </a:p>
          <a:p>
            <a:pPr lvl="1"/>
            <a:r>
              <a:rPr lang="en-US" altLang="zh-TW" dirty="0" smtClean="0"/>
              <a:t>If the only strategy for each player were NC</a:t>
            </a:r>
          </a:p>
          <a:p>
            <a:pPr lvl="2"/>
            <a:r>
              <a:rPr lang="en-US" altLang="zh-TW" dirty="0" smtClean="0"/>
              <a:t>Not-Confess</a:t>
            </a:r>
          </a:p>
          <a:p>
            <a:pPr lvl="1"/>
            <a:r>
              <a:rPr lang="en-US" altLang="zh-TW" dirty="0" smtClean="0"/>
              <a:t>Then add C into the options of player</a:t>
            </a:r>
          </a:p>
          <a:p>
            <a:pPr lvl="2"/>
            <a:r>
              <a:rPr lang="en-US" altLang="zh-TW" dirty="0" smtClean="0"/>
              <a:t>Confess</a:t>
            </a:r>
          </a:p>
          <a:p>
            <a:r>
              <a:rPr lang="en-US" altLang="zh-TW" dirty="0" smtClean="0"/>
              <a:t>Informal sense</a:t>
            </a:r>
          </a:p>
          <a:p>
            <a:pPr lvl="1"/>
            <a:r>
              <a:rPr lang="en-US" altLang="zh-TW" dirty="0" smtClean="0"/>
              <a:t>“upgrading” a network has to be a good thing, and so it is surprising when it turns out to make things worse</a:t>
            </a:r>
            <a:endParaRPr lang="zh-TW" alt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TW" dirty="0" smtClean="0"/>
              <a:t>Some reflections on </a:t>
            </a:r>
            <a:r>
              <a:rPr lang="en-US" altLang="zh-TW" dirty="0" err="1" smtClean="0"/>
              <a:t>Braess’s</a:t>
            </a:r>
            <a:r>
              <a:rPr lang="en-US" altLang="zh-TW" dirty="0" smtClean="0"/>
              <a:t> Paradox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altLang="zh-TW" dirty="0" smtClean="0"/>
              <a:t>Assuming that the travel time on each edge depends in a linear way on the number of cars traversing it</a:t>
            </a:r>
          </a:p>
          <a:p>
            <a:pPr lvl="1"/>
            <a:r>
              <a:rPr lang="en-US" altLang="zh-TW" dirty="0" smtClean="0"/>
              <a:t>Travel time have the form ax + b</a:t>
            </a:r>
          </a:p>
          <a:p>
            <a:pPr lvl="2"/>
            <a:r>
              <a:rPr lang="en-US" altLang="zh-TW" dirty="0" smtClean="0"/>
              <a:t>Each of a and b is either 0 or a positive number</a:t>
            </a:r>
          </a:p>
          <a:p>
            <a:r>
              <a:rPr lang="en-US" altLang="zh-TW" dirty="0" smtClean="0"/>
              <a:t>Travel time is no more than 4/3 times</a:t>
            </a:r>
          </a:p>
          <a:p>
            <a:pPr lvl="1"/>
            <a:r>
              <a:rPr lang="en-US" altLang="zh-TW" dirty="0" smtClean="0"/>
              <a:t>An equilibrium in the new network</a:t>
            </a:r>
          </a:p>
          <a:p>
            <a:pPr lvl="1"/>
            <a:r>
              <a:rPr lang="en-US" altLang="zh-TW" dirty="0" smtClean="0"/>
              <a:t>4/3 got from the previous examples</a:t>
            </a:r>
          </a:p>
          <a:p>
            <a:pPr lvl="2"/>
            <a:r>
              <a:rPr lang="en-US" altLang="zh-TW" dirty="0" smtClean="0"/>
              <a:t>Replace travel times of 45 with 40, the equilibrium would jump from 60 to 80 (80/60=4/3)</a:t>
            </a:r>
          </a:p>
          <a:p>
            <a:endParaRPr lang="zh-TW" altLang="en-U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TW" dirty="0" smtClean="0"/>
              <a:t>Some reflections on </a:t>
            </a:r>
            <a:r>
              <a:rPr lang="en-US" altLang="zh-TW" dirty="0" err="1" smtClean="0"/>
              <a:t>Braess’s</a:t>
            </a:r>
            <a:r>
              <a:rPr lang="en-US" altLang="zh-TW" dirty="0" smtClean="0"/>
              <a:t> Paradox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We could think about ways of designing networks to prevent bad </a:t>
            </a:r>
            <a:r>
              <a:rPr lang="en-US" altLang="zh-TW" dirty="0" err="1" smtClean="0"/>
              <a:t>equilibria</a:t>
            </a:r>
            <a:r>
              <a:rPr lang="en-US" altLang="zh-TW" dirty="0" smtClean="0"/>
              <a:t> from arising, or to avoid bad </a:t>
            </a:r>
            <a:r>
              <a:rPr lang="en-US" altLang="zh-TW" dirty="0" err="1" smtClean="0"/>
              <a:t>equilibria</a:t>
            </a:r>
            <a:r>
              <a:rPr lang="en-US" altLang="zh-TW" dirty="0" smtClean="0"/>
              <a:t> through the judicious use of tolls on certain parts of the network.</a:t>
            </a:r>
            <a:endParaRPr lang="zh-TW" alt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Abstract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TW" dirty="0" smtClean="0"/>
              <a:t>Modeling transportation network</a:t>
            </a:r>
          </a:p>
          <a:p>
            <a:pPr lvl="1"/>
            <a:r>
              <a:rPr lang="en-US" altLang="zh-TW" dirty="0" smtClean="0"/>
              <a:t>Models for network traffic using the game-theoretic ideas are developed</a:t>
            </a:r>
          </a:p>
          <a:p>
            <a:r>
              <a:rPr lang="en-US" altLang="zh-TW" dirty="0" smtClean="0"/>
              <a:t>How it responds to traffic congestion</a:t>
            </a:r>
          </a:p>
          <a:p>
            <a:pPr lvl="1"/>
            <a:r>
              <a:rPr lang="en-US" altLang="zh-TW" dirty="0" smtClean="0"/>
              <a:t>Adding capacity to a network can sometimes actually slow down the traffic</a:t>
            </a:r>
          </a:p>
          <a:p>
            <a:r>
              <a:rPr lang="en-US" altLang="zh-TW" dirty="0" err="1" smtClean="0"/>
              <a:t>Braess’s</a:t>
            </a:r>
            <a:r>
              <a:rPr lang="en-US" altLang="zh-TW" dirty="0" smtClean="0"/>
              <a:t> Paradox</a:t>
            </a:r>
          </a:p>
          <a:p>
            <a:pPr lvl="1"/>
            <a:r>
              <a:rPr lang="en-US" altLang="zh-TW" dirty="0" smtClean="0"/>
              <a:t>Is more roads mean less congestion?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TW" dirty="0" smtClean="0"/>
              <a:t>8.3 Advanced Material: The Social Cost of Traffic at Equilibrium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General definitions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altLang="zh-TW" dirty="0" smtClean="0"/>
              <a:t>Network: any directed graph</a:t>
            </a:r>
          </a:p>
          <a:p>
            <a:r>
              <a:rPr lang="en-US" altLang="zh-TW" dirty="0" smtClean="0"/>
              <a:t>Player: a set of drivers</a:t>
            </a:r>
          </a:p>
          <a:p>
            <a:pPr lvl="1"/>
            <a:r>
              <a:rPr lang="en-US" altLang="zh-TW" dirty="0" smtClean="0"/>
              <a:t>With different starting points and destinations</a:t>
            </a:r>
          </a:p>
          <a:p>
            <a:r>
              <a:rPr lang="en-US" altLang="zh-TW" dirty="0" smtClean="0"/>
              <a:t>Edge e: highway between two route</a:t>
            </a:r>
          </a:p>
          <a:p>
            <a:pPr lvl="1"/>
            <a:r>
              <a:rPr lang="en-US" altLang="zh-TW" dirty="0" smtClean="0"/>
              <a:t>Each edge has a travel-time function T</a:t>
            </a:r>
            <a:r>
              <a:rPr lang="en-US" altLang="zh-TW" baseline="-25000" dirty="0" smtClean="0"/>
              <a:t>e</a:t>
            </a:r>
            <a:r>
              <a:rPr lang="en-US" altLang="zh-TW" dirty="0" smtClean="0"/>
              <a:t>(x)</a:t>
            </a:r>
          </a:p>
          <a:p>
            <a:pPr lvl="2"/>
            <a:r>
              <a:rPr lang="en-US" altLang="zh-TW" dirty="0" smtClean="0"/>
              <a:t>The time takes all drivers to cross the edge when there are x drivers using it</a:t>
            </a:r>
          </a:p>
          <a:p>
            <a:r>
              <a:rPr lang="en-US" altLang="zh-TW" dirty="0" smtClean="0"/>
              <a:t>Travel-time function: T</a:t>
            </a:r>
            <a:r>
              <a:rPr lang="en-US" altLang="zh-TW" baseline="-25000" dirty="0" smtClean="0"/>
              <a:t>e</a:t>
            </a:r>
            <a:r>
              <a:rPr lang="en-US" altLang="zh-TW" dirty="0" smtClean="0"/>
              <a:t>(x) = </a:t>
            </a:r>
            <a:r>
              <a:rPr lang="en-US" altLang="zh-TW" dirty="0" err="1" smtClean="0"/>
              <a:t>a</a:t>
            </a:r>
            <a:r>
              <a:rPr lang="en-US" altLang="zh-TW" baseline="-25000" dirty="0" err="1" smtClean="0"/>
              <a:t>e</a:t>
            </a:r>
            <a:r>
              <a:rPr lang="en-US" altLang="zh-TW" dirty="0" err="1" smtClean="0"/>
              <a:t>x+b</a:t>
            </a:r>
            <a:r>
              <a:rPr lang="en-US" altLang="zh-TW" baseline="-25000" dirty="0" err="1" smtClean="0"/>
              <a:t>e</a:t>
            </a:r>
            <a:endParaRPr lang="en-US" altLang="zh-TW" dirty="0" smtClean="0"/>
          </a:p>
          <a:p>
            <a:pPr lvl="1"/>
            <a:r>
              <a:rPr lang="en-US" altLang="zh-TW" dirty="0" smtClean="0"/>
              <a:t>All are linear in the amount of traffic</a:t>
            </a:r>
          </a:p>
          <a:p>
            <a:pPr lvl="1"/>
            <a:r>
              <a:rPr lang="en-US" altLang="zh-TW" dirty="0" err="1" smtClean="0"/>
              <a:t>a</a:t>
            </a:r>
            <a:r>
              <a:rPr lang="en-US" altLang="zh-TW" baseline="-25000" dirty="0" err="1" smtClean="0"/>
              <a:t>e</a:t>
            </a:r>
            <a:r>
              <a:rPr lang="en-US" altLang="zh-TW" dirty="0" smtClean="0"/>
              <a:t> and b</a:t>
            </a:r>
            <a:r>
              <a:rPr lang="en-US" altLang="zh-TW" baseline="-25000" dirty="0" smtClean="0"/>
              <a:t>e</a:t>
            </a:r>
            <a:r>
              <a:rPr lang="en-US" altLang="zh-TW" dirty="0" smtClean="0"/>
              <a:t> that are either positive or zero</a:t>
            </a:r>
            <a:endParaRPr lang="zh-TW" altLang="en-US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Travel time annotation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1560" y="1628800"/>
            <a:ext cx="3648075" cy="2324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04048" y="1628800"/>
            <a:ext cx="3657600" cy="2352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文字方塊 5"/>
          <p:cNvSpPr txBox="1"/>
          <p:nvPr/>
        </p:nvSpPr>
        <p:spPr>
          <a:xfrm>
            <a:off x="467544" y="4077072"/>
            <a:ext cx="331236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400" dirty="0" smtClean="0"/>
              <a:t>Travel times written as </a:t>
            </a:r>
          </a:p>
          <a:p>
            <a:r>
              <a:rPr lang="en-US" altLang="zh-TW" sz="2400" dirty="0" smtClean="0"/>
              <a:t>explicit functions of x</a:t>
            </a:r>
            <a:endParaRPr lang="zh-TW" altLang="en-US" sz="2400" dirty="0"/>
          </a:p>
        </p:txBody>
      </p:sp>
      <p:sp>
        <p:nvSpPr>
          <p:cNvPr id="7" name="文字方塊 6"/>
          <p:cNvSpPr txBox="1"/>
          <p:nvPr/>
        </p:nvSpPr>
        <p:spPr>
          <a:xfrm>
            <a:off x="5004048" y="4077072"/>
            <a:ext cx="374441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400" dirty="0" smtClean="0"/>
              <a:t>Travel times written as</a:t>
            </a:r>
          </a:p>
          <a:p>
            <a:r>
              <a:rPr lang="en-US" altLang="zh-TW" sz="2400" dirty="0" smtClean="0"/>
              <a:t>annotations on the edges</a:t>
            </a:r>
            <a:endParaRPr lang="zh-TW" altLang="en-US" sz="2400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Social cost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TW" dirty="0" smtClean="0"/>
              <a:t>Traffic pattern: choice of a path by each driver</a:t>
            </a:r>
          </a:p>
          <a:p>
            <a:r>
              <a:rPr lang="en-US" altLang="zh-TW" dirty="0" smtClean="0"/>
              <a:t>Social cost: </a:t>
            </a:r>
            <a:r>
              <a:rPr lang="en-US" altLang="zh-TW" dirty="0" smtClean="0"/>
              <a:t> sum of the travel times incurred by all drivers </a:t>
            </a:r>
            <a:r>
              <a:rPr lang="en-US" altLang="zh-TW" dirty="0" smtClean="0"/>
              <a:t>when</a:t>
            </a:r>
            <a:r>
              <a:rPr lang="zh-TW" altLang="en-US" dirty="0" smtClean="0"/>
              <a:t> </a:t>
            </a:r>
            <a:r>
              <a:rPr lang="en-US" altLang="zh-TW" dirty="0" smtClean="0"/>
              <a:t>they </a:t>
            </a:r>
            <a:r>
              <a:rPr lang="en-US" altLang="zh-TW" dirty="0" smtClean="0"/>
              <a:t>use this </a:t>
            </a:r>
            <a:r>
              <a:rPr lang="en-US" altLang="zh-TW" dirty="0" smtClean="0"/>
              <a:t>traffic pattern</a:t>
            </a:r>
          </a:p>
          <a:p>
            <a:r>
              <a:rPr lang="en-US" altLang="zh-TW" dirty="0" smtClean="0"/>
              <a:t>Example</a:t>
            </a:r>
          </a:p>
          <a:p>
            <a:pPr lvl="1"/>
            <a:r>
              <a:rPr lang="en-US" altLang="zh-TW" dirty="0" smtClean="0"/>
              <a:t>Two different traffic patterns</a:t>
            </a:r>
          </a:p>
          <a:p>
            <a:pPr lvl="1"/>
            <a:r>
              <a:rPr lang="en-US" altLang="zh-TW" dirty="0" smtClean="0"/>
              <a:t>Four </a:t>
            </a:r>
            <a:r>
              <a:rPr lang="en-US" altLang="zh-TW" dirty="0" smtClean="0"/>
              <a:t>drivers from node A to node </a:t>
            </a:r>
            <a:r>
              <a:rPr lang="en-US" altLang="zh-TW" dirty="0" smtClean="0"/>
              <a:t>B</a:t>
            </a:r>
          </a:p>
          <a:p>
            <a:endParaRPr lang="en-US" altLang="zh-TW" dirty="0" smtClean="0"/>
          </a:p>
          <a:p>
            <a:endParaRPr lang="zh-TW" altLang="en-US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Traffic pattern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TP </a:t>
            </a:r>
            <a:r>
              <a:rPr lang="en-US" altLang="zh-TW" dirty="0" smtClean="0"/>
              <a:t>(a): </a:t>
            </a:r>
            <a:r>
              <a:rPr lang="en-US" altLang="zh-TW" dirty="0" smtClean="0"/>
              <a:t>minimum </a:t>
            </a:r>
            <a:r>
              <a:rPr lang="en-US" altLang="zh-TW" dirty="0" smtClean="0"/>
              <a:t>social </a:t>
            </a:r>
            <a:r>
              <a:rPr lang="en-US" altLang="zh-TW" dirty="0" smtClean="0"/>
              <a:t>cost (social optimum)</a:t>
            </a:r>
            <a:endParaRPr lang="en-US" altLang="zh-TW" dirty="0" smtClean="0"/>
          </a:p>
          <a:p>
            <a:pPr lvl="1"/>
            <a:r>
              <a:rPr lang="en-US" altLang="zh-TW" dirty="0" smtClean="0"/>
              <a:t>Driver requires 7 travel time, </a:t>
            </a:r>
            <a:r>
              <a:rPr lang="en-US" altLang="zh-TW" dirty="0" smtClean="0"/>
              <a:t>the </a:t>
            </a:r>
            <a:r>
              <a:rPr lang="en-US" altLang="zh-TW" dirty="0" smtClean="0"/>
              <a:t>social cost is 28</a:t>
            </a:r>
          </a:p>
          <a:p>
            <a:r>
              <a:rPr lang="en-US" altLang="zh-TW" dirty="0" smtClean="0"/>
              <a:t>TP (b</a:t>
            </a:r>
            <a:r>
              <a:rPr lang="en-US" altLang="zh-TW" dirty="0" smtClean="0"/>
              <a:t>): </a:t>
            </a:r>
            <a:r>
              <a:rPr lang="en-US" altLang="zh-TW" dirty="0" smtClean="0"/>
              <a:t>unique </a:t>
            </a:r>
            <a:r>
              <a:rPr lang="en-US" altLang="zh-TW" dirty="0" smtClean="0"/>
              <a:t>Nash equilibrium</a:t>
            </a:r>
          </a:p>
          <a:p>
            <a:pPr lvl="1"/>
            <a:r>
              <a:rPr lang="en-US" altLang="zh-TW" dirty="0" smtClean="0"/>
              <a:t>Driver requires 8 travel time, </a:t>
            </a:r>
            <a:r>
              <a:rPr lang="en-US" altLang="zh-TW" dirty="0" smtClean="0"/>
              <a:t>the </a:t>
            </a:r>
            <a:r>
              <a:rPr lang="en-US" altLang="zh-TW" dirty="0" smtClean="0"/>
              <a:t>social cost is </a:t>
            </a:r>
            <a:r>
              <a:rPr lang="en-US" altLang="zh-TW" dirty="0" smtClean="0"/>
              <a:t>28</a:t>
            </a:r>
            <a:endParaRPr lang="en-US" altLang="zh-TW" dirty="0" smtClean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43607" y="3789040"/>
            <a:ext cx="7233081" cy="30243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文字方塊 4"/>
          <p:cNvSpPr txBox="1"/>
          <p:nvPr/>
        </p:nvSpPr>
        <p:spPr>
          <a:xfrm>
            <a:off x="971600" y="4077072"/>
            <a:ext cx="7200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dirty="0" smtClean="0"/>
              <a:t>X =2</a:t>
            </a:r>
            <a:endParaRPr lang="zh-TW" altLang="en-US" dirty="0"/>
          </a:p>
        </p:txBody>
      </p:sp>
      <p:sp>
        <p:nvSpPr>
          <p:cNvPr id="6" name="文字方塊 5"/>
          <p:cNvSpPr txBox="1"/>
          <p:nvPr/>
        </p:nvSpPr>
        <p:spPr>
          <a:xfrm>
            <a:off x="3419872" y="5939988"/>
            <a:ext cx="7200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dirty="0" smtClean="0"/>
              <a:t>X =2</a:t>
            </a:r>
            <a:endParaRPr lang="zh-TW" altLang="en-US" dirty="0"/>
          </a:p>
        </p:txBody>
      </p:sp>
      <p:sp>
        <p:nvSpPr>
          <p:cNvPr id="7" name="文字方塊 6"/>
          <p:cNvSpPr txBox="1"/>
          <p:nvPr/>
        </p:nvSpPr>
        <p:spPr>
          <a:xfrm>
            <a:off x="5148064" y="4221088"/>
            <a:ext cx="7200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dirty="0" smtClean="0"/>
              <a:t>X =4</a:t>
            </a:r>
            <a:endParaRPr lang="zh-TW" altLang="en-US" dirty="0"/>
          </a:p>
        </p:txBody>
      </p:sp>
      <p:sp>
        <p:nvSpPr>
          <p:cNvPr id="8" name="文字方塊 7"/>
          <p:cNvSpPr txBox="1"/>
          <p:nvPr/>
        </p:nvSpPr>
        <p:spPr>
          <a:xfrm>
            <a:off x="7236296" y="5877272"/>
            <a:ext cx="7200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dirty="0" smtClean="0"/>
              <a:t>X =4</a:t>
            </a:r>
            <a:endParaRPr lang="zh-TW" altLang="en-US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TW" dirty="0" smtClean="0"/>
              <a:t>8.1 Traffic at Equilibrium</a:t>
            </a:r>
            <a:endParaRPr lang="zh-TW" altLang="en-US" dirty="0"/>
          </a:p>
        </p:txBody>
      </p:sp>
      <p:sp>
        <p:nvSpPr>
          <p:cNvPr id="5" name="副標題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Basic setting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A transportation network is represented by a directed graph</a:t>
            </a:r>
          </a:p>
          <a:p>
            <a:r>
              <a:rPr lang="en-US" altLang="zh-TW" dirty="0" smtClean="0"/>
              <a:t>Edges – highways</a:t>
            </a:r>
          </a:p>
          <a:p>
            <a:r>
              <a:rPr lang="en-US" altLang="zh-TW" dirty="0" smtClean="0"/>
              <a:t>Nodes - where you can get on or off a particular highway</a:t>
            </a:r>
            <a:endParaRPr lang="zh-TW" alt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Example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TW" dirty="0" smtClean="0"/>
              <a:t>Assuming </a:t>
            </a:r>
            <a:r>
              <a:rPr lang="en-US" altLang="zh-TW" dirty="0" smtClean="0"/>
              <a:t>that everyone wants to drive from A to B</a:t>
            </a:r>
          </a:p>
          <a:p>
            <a:pPr lvl="1"/>
            <a:r>
              <a:rPr lang="en-US" altLang="zh-TW" dirty="0" smtClean="0"/>
              <a:t>Two particular </a:t>
            </a:r>
            <a:r>
              <a:rPr lang="en-US" altLang="zh-TW" dirty="0" smtClean="0"/>
              <a:t>nodes </a:t>
            </a:r>
            <a:r>
              <a:rPr lang="en-US" altLang="zh-TW" dirty="0" smtClean="0"/>
              <a:t>of transportation </a:t>
            </a:r>
            <a:r>
              <a:rPr lang="en-US" altLang="zh-TW" dirty="0" smtClean="0"/>
              <a:t>network </a:t>
            </a:r>
            <a:endParaRPr lang="en-US" altLang="zh-TW" dirty="0" smtClean="0"/>
          </a:p>
          <a:p>
            <a:r>
              <a:rPr lang="en-US" altLang="zh-TW" dirty="0" smtClean="0"/>
              <a:t>Each edge has a designated travel </a:t>
            </a:r>
            <a:r>
              <a:rPr lang="en-US" altLang="zh-TW" dirty="0" smtClean="0"/>
              <a:t>time</a:t>
            </a:r>
          </a:p>
          <a:p>
            <a:pPr lvl="1"/>
            <a:r>
              <a:rPr lang="en-US" altLang="zh-TW" dirty="0" smtClean="0"/>
              <a:t>depends </a:t>
            </a:r>
            <a:r>
              <a:rPr lang="en-US" altLang="zh-TW" dirty="0" smtClean="0"/>
              <a:t>on the amount of </a:t>
            </a:r>
            <a:r>
              <a:rPr lang="en-US" altLang="zh-TW" dirty="0" smtClean="0"/>
              <a:t>traffic</a:t>
            </a:r>
            <a:endParaRPr lang="zh-TW" altLang="en-US" dirty="0" smtClean="0"/>
          </a:p>
          <a:p>
            <a:r>
              <a:rPr lang="en-US" altLang="zh-TW" dirty="0" smtClean="0"/>
              <a:t>Imaging </a:t>
            </a:r>
            <a:r>
              <a:rPr lang="en-US" altLang="zh-TW" dirty="0" smtClean="0"/>
              <a:t>that A is an exit in the suburbs, B is an exit downtown, and we’re looking at a large collection of morning commuters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Highway network</a:t>
            </a:r>
            <a:endParaRPr lang="zh-TW" alt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622391" y="1556792"/>
            <a:ext cx="3677801" cy="23985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文字方塊 5"/>
          <p:cNvSpPr txBox="1"/>
          <p:nvPr/>
        </p:nvSpPr>
        <p:spPr>
          <a:xfrm>
            <a:off x="395536" y="1772816"/>
            <a:ext cx="22322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dirty="0" smtClean="0"/>
              <a:t>One route:</a:t>
            </a:r>
          </a:p>
          <a:p>
            <a:r>
              <a:rPr lang="en-US" altLang="zh-TW" dirty="0" smtClean="0"/>
              <a:t>4000/100 + 45 = 85</a:t>
            </a:r>
            <a:endParaRPr lang="zh-TW" altLang="en-US" dirty="0"/>
          </a:p>
        </p:txBody>
      </p:sp>
      <p:sp>
        <p:nvSpPr>
          <p:cNvPr id="7" name="文字方塊 6"/>
          <p:cNvSpPr txBox="1"/>
          <p:nvPr/>
        </p:nvSpPr>
        <p:spPr>
          <a:xfrm>
            <a:off x="6516216" y="1700808"/>
            <a:ext cx="22322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dirty="0" smtClean="0"/>
              <a:t>Two routes:</a:t>
            </a:r>
          </a:p>
          <a:p>
            <a:r>
              <a:rPr lang="en-US" altLang="zh-TW" dirty="0" smtClean="0"/>
              <a:t>2000/100 + 45 = 65</a:t>
            </a:r>
            <a:endParaRPr lang="zh-TW" altLang="en-US" dirty="0"/>
          </a:p>
        </p:txBody>
      </p:sp>
      <p:sp>
        <p:nvSpPr>
          <p:cNvPr id="8" name="內容版面配置區 2"/>
          <p:cNvSpPr>
            <a:spLocks noGrp="1"/>
          </p:cNvSpPr>
          <p:nvPr>
            <p:ph idx="1"/>
          </p:nvPr>
        </p:nvSpPr>
        <p:spPr>
          <a:xfrm>
            <a:off x="457200" y="4293096"/>
            <a:ext cx="8229600" cy="1833067"/>
          </a:xfrm>
        </p:spPr>
        <p:txBody>
          <a:bodyPr>
            <a:normAutofit fontScale="55000" lnSpcReduction="20000"/>
          </a:bodyPr>
          <a:lstStyle/>
          <a:p>
            <a:r>
              <a:rPr lang="en-US" altLang="zh-TW" sz="3500" dirty="0" smtClean="0"/>
              <a:t>Each edge labeled by its travel time (in minutes) when there are x cars using it</a:t>
            </a:r>
          </a:p>
          <a:p>
            <a:pPr lvl="1"/>
            <a:r>
              <a:rPr lang="en-US" altLang="zh-TW" dirty="0" smtClean="0"/>
              <a:t>A-D and C-B edges are insensitive to congestion</a:t>
            </a:r>
          </a:p>
          <a:p>
            <a:pPr lvl="1"/>
            <a:r>
              <a:rPr lang="en-US" altLang="zh-TW" dirty="0" smtClean="0"/>
              <a:t>A-C and D-B edges are highly sensitive to congestion</a:t>
            </a:r>
          </a:p>
          <a:p>
            <a:r>
              <a:rPr lang="en-US" altLang="zh-TW" sz="3500" dirty="0" smtClean="0"/>
              <a:t>When 4000 cars get from A to B</a:t>
            </a:r>
          </a:p>
          <a:p>
            <a:pPr lvl="1"/>
            <a:r>
              <a:rPr lang="en-US" altLang="zh-TW" sz="2700" dirty="0" smtClean="0"/>
              <a:t>Using one route: travel time is 85 minutes</a:t>
            </a:r>
          </a:p>
          <a:p>
            <a:pPr lvl="1"/>
            <a:r>
              <a:rPr lang="en-US" altLang="zh-TW" sz="2700" dirty="0" smtClean="0"/>
              <a:t>Evenly between two routes: travel time is 65 minutes</a:t>
            </a:r>
          </a:p>
          <a:p>
            <a:pPr lvl="2"/>
            <a:r>
              <a:rPr lang="en-US" altLang="zh-TW" dirty="0" smtClean="0"/>
              <a:t>each carries 2000 </a:t>
            </a:r>
            <a:r>
              <a:rPr lang="en-US" altLang="zh-TW" dirty="0" smtClean="0"/>
              <a:t>cars</a:t>
            </a:r>
            <a:endParaRPr lang="zh-TW" altLang="en-US" dirty="0" smtClean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Equilibrium traffic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Players: drivers</a:t>
            </a:r>
          </a:p>
          <a:p>
            <a:r>
              <a:rPr lang="en-US" altLang="zh-TW" dirty="0" smtClean="0"/>
              <a:t>Strategies: possible routes from A to B</a:t>
            </a:r>
          </a:p>
          <a:p>
            <a:pPr lvl="1"/>
            <a:r>
              <a:rPr lang="en-US" altLang="zh-TW" dirty="0" smtClean="0"/>
              <a:t>Two strategies in example: A-&gt;C-&gt;B and A-&gt;D-&gt;B</a:t>
            </a:r>
          </a:p>
          <a:p>
            <a:pPr lvl="2"/>
            <a:r>
              <a:rPr lang="en-US" altLang="zh-TW" dirty="0" smtClean="0"/>
              <a:t>larger networks contain many strategies for players</a:t>
            </a:r>
          </a:p>
          <a:p>
            <a:r>
              <a:rPr lang="en-US" altLang="zh-TW" dirty="0" smtClean="0"/>
              <a:t>Payoff: the negative of driver’s travel time </a:t>
            </a:r>
          </a:p>
          <a:p>
            <a:pPr lvl="1"/>
            <a:r>
              <a:rPr lang="en-US" altLang="zh-TW" dirty="0" smtClean="0"/>
              <a:t>Large travel times are bad</a:t>
            </a:r>
            <a:endParaRPr lang="zh-TW" alt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Equilibrium traffic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In this traffic game, there is generally not a dominant strategy</a:t>
            </a:r>
          </a:p>
          <a:p>
            <a:pPr lvl="1"/>
            <a:r>
              <a:rPr lang="en-US" altLang="zh-TW" dirty="0" smtClean="0"/>
              <a:t>Either route has the potential to be the best choice for a player if all the other players are using the other route</a:t>
            </a:r>
          </a:p>
          <a:p>
            <a:r>
              <a:rPr lang="en-US" altLang="zh-TW" dirty="0" smtClean="0"/>
              <a:t>The Nash equilibrium of the traffic game</a:t>
            </a:r>
          </a:p>
          <a:p>
            <a:pPr lvl="1"/>
            <a:r>
              <a:rPr lang="en-US" altLang="zh-TW" dirty="0" smtClean="0"/>
              <a:t>drivers balance themselves evenly between the two routes</a:t>
            </a:r>
          </a:p>
          <a:p>
            <a:pPr lvl="2"/>
            <a:r>
              <a:rPr lang="en-US" altLang="zh-TW" dirty="0" smtClean="0"/>
              <a:t>2000 on each</a:t>
            </a:r>
            <a:endParaRPr lang="zh-TW" alt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TW" dirty="0" smtClean="0"/>
              <a:t>Why does equal balance yield a Nash equilibrium?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We just observe that with an even balance between the two routes, no driver has an incentive to switch over to the other route.</a:t>
            </a:r>
          </a:p>
          <a:p>
            <a:pPr lvl="1"/>
            <a:r>
              <a:rPr lang="en-US" altLang="zh-TW" dirty="0" smtClean="0"/>
              <a:t>Incentive: the shorter travel time</a:t>
            </a:r>
            <a:endParaRPr lang="zh-TW" alt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1899</TotalTime>
  <Words>1036</Words>
  <Application>Microsoft Office PowerPoint</Application>
  <PresentationFormat>如螢幕大小 (4:3)</PresentationFormat>
  <Paragraphs>130</Paragraphs>
  <Slides>25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25</vt:i4>
      </vt:variant>
    </vt:vector>
  </HeadingPairs>
  <TitlesOfParts>
    <vt:vector size="26" baseType="lpstr">
      <vt:lpstr>Office 佈景主題</vt:lpstr>
      <vt:lpstr>Modeling Network Traffic using Game Theory</vt:lpstr>
      <vt:lpstr>Abstract</vt:lpstr>
      <vt:lpstr>8.1 Traffic at Equilibrium</vt:lpstr>
      <vt:lpstr>Basic setting</vt:lpstr>
      <vt:lpstr>Example</vt:lpstr>
      <vt:lpstr>Highway network</vt:lpstr>
      <vt:lpstr>Equilibrium traffic</vt:lpstr>
      <vt:lpstr>Equilibrium traffic</vt:lpstr>
      <vt:lpstr>Why does equal balance yield a Nash equilibrium?</vt:lpstr>
      <vt:lpstr>Why do all Nash equilibria have equal balance?</vt:lpstr>
      <vt:lpstr>8.2    Braess’s Paradox</vt:lpstr>
      <vt:lpstr>Previously</vt:lpstr>
      <vt:lpstr>Change</vt:lpstr>
      <vt:lpstr>New highway network</vt:lpstr>
      <vt:lpstr>Result</vt:lpstr>
      <vt:lpstr>Phenomenon</vt:lpstr>
      <vt:lpstr>Some reflections on Braess’s Paradox</vt:lpstr>
      <vt:lpstr>Some reflections on Braess’s Paradox</vt:lpstr>
      <vt:lpstr>Some reflections on Braess’s Paradox</vt:lpstr>
      <vt:lpstr>8.3 Advanced Material: The Social Cost of Traffic at Equilibrium</vt:lpstr>
      <vt:lpstr>General definitions</vt:lpstr>
      <vt:lpstr>Travel time annotation</vt:lpstr>
      <vt:lpstr>Social cost</vt:lpstr>
      <vt:lpstr>Traffic pattern</vt:lpstr>
      <vt:lpstr>投影片 25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Modeling Network Traffic using Game Theory</dc:title>
  <dc:creator>ChengYang</dc:creator>
  <cp:lastModifiedBy>ChengYang</cp:lastModifiedBy>
  <cp:revision>91</cp:revision>
  <dcterms:created xsi:type="dcterms:W3CDTF">2011-06-20T04:25:15Z</dcterms:created>
  <dcterms:modified xsi:type="dcterms:W3CDTF">2011-06-22T06:24:48Z</dcterms:modified>
</cp:coreProperties>
</file>