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256" r:id="rId2"/>
    <p:sldId id="257" r:id="rId3"/>
    <p:sldId id="258" r:id="rId4"/>
    <p:sldId id="259" r:id="rId5"/>
    <p:sldId id="260" r:id="rId6"/>
    <p:sldId id="261" r:id="rId7"/>
    <p:sldId id="264" r:id="rId8"/>
    <p:sldId id="316" r:id="rId9"/>
    <p:sldId id="265" r:id="rId10"/>
    <p:sldId id="266" r:id="rId11"/>
    <p:sldId id="317" r:id="rId12"/>
    <p:sldId id="318" r:id="rId13"/>
    <p:sldId id="268" r:id="rId14"/>
    <p:sldId id="319" r:id="rId15"/>
    <p:sldId id="269" r:id="rId16"/>
    <p:sldId id="320" r:id="rId17"/>
    <p:sldId id="321" r:id="rId18"/>
    <p:sldId id="322" r:id="rId19"/>
  </p:sldIdLst>
  <p:sldSz cx="9144000" cy="6858000" type="screen4x3"/>
  <p:notesSz cx="6858000" cy="9144000"/>
  <p:defaultTextStyle>
    <a:defPPr>
      <a:defRPr lang="zh-TW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itchFamily="34" charset="0"/>
        <a:ea typeface="新細明體" pitchFamily="18" charset="-120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itchFamily="34" charset="0"/>
        <a:ea typeface="新細明體" pitchFamily="18" charset="-120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itchFamily="34" charset="0"/>
        <a:ea typeface="新細明體" pitchFamily="18" charset="-120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itchFamily="34" charset="0"/>
        <a:ea typeface="新細明體" pitchFamily="18" charset="-120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itchFamily="34" charset="0"/>
        <a:ea typeface="新細明體" pitchFamily="18" charset="-120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Calibri" pitchFamily="34" charset="0"/>
        <a:ea typeface="新細明體" pitchFamily="18" charset="-120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Calibri" pitchFamily="34" charset="0"/>
        <a:ea typeface="新細明體" pitchFamily="18" charset="-120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Calibri" pitchFamily="34" charset="0"/>
        <a:ea typeface="新細明體" pitchFamily="18" charset="-120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Calibri" pitchFamily="34" charset="0"/>
        <a:ea typeface="新細明體" pitchFamily="18" charset="-120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20882" autoAdjust="0"/>
    <p:restoredTop sz="94660"/>
  </p:normalViewPr>
  <p:slideViewPr>
    <p:cSldViewPr>
      <p:cViewPr varScale="1">
        <p:scale>
          <a:sx n="49" d="100"/>
          <a:sy n="49" d="100"/>
        </p:scale>
        <p:origin x="-941" y="-6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kumimoji="0"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kumimoji="0"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A6CEDB46-BE8B-4AB6-B47B-A11A2FBD4C43}" type="datetimeFigureOut">
              <a:rPr lang="zh-TW" altLang="en-US"/>
              <a:pPr>
                <a:defRPr/>
              </a:pPr>
              <a:t>2012/3/2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TW" altLang="en-US" noProof="0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 noProof="0" smtClean="0"/>
              <a:t>按一下以編輯母片文字樣式</a:t>
            </a:r>
          </a:p>
          <a:p>
            <a:pPr lvl="1"/>
            <a:r>
              <a:rPr lang="zh-TW" altLang="en-US" noProof="0" smtClean="0"/>
              <a:t>第二層</a:t>
            </a:r>
          </a:p>
          <a:p>
            <a:pPr lvl="2"/>
            <a:r>
              <a:rPr lang="zh-TW" altLang="en-US" noProof="0" smtClean="0"/>
              <a:t>第三層</a:t>
            </a:r>
          </a:p>
          <a:p>
            <a:pPr lvl="3"/>
            <a:r>
              <a:rPr lang="zh-TW" altLang="en-US" noProof="0" smtClean="0"/>
              <a:t>第四層</a:t>
            </a:r>
          </a:p>
          <a:p>
            <a:pPr lvl="4"/>
            <a:r>
              <a:rPr lang="zh-TW" altLang="en-US" noProof="0" smtClean="0"/>
              <a:t>第五層</a:t>
            </a:r>
            <a:endParaRPr lang="zh-TW" altLang="en-US" noProof="0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kumimoji="0"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kumimoji="0"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15D08F0C-04A4-4A5B-92C9-E719EEBBE8B5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0972967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43" name="Rectangle 3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zh-TW" altLang="en-US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0659" name="Rectangle 3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zh-TW" altLang="en-US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6563" name="Rectangle 3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zh-TW" altLang="en-US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6563" name="Rectangle 3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zh-TW" altLang="en-US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2707" name="Rectangle 3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zh-TW" altLang="en-US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6563" name="Rectangle 3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zh-TW" altLang="en-US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3731" name="Rectangle 3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zh-TW" altLang="en-US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3731" name="Rectangle 3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zh-TW" altLang="en-US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3731" name="Rectangle 3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zh-TW" altLang="en-US" smtClean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3731" name="Rectangle 3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zh-TW" alt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2467" name="Rectangle 3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zh-TW" alt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3491" name="Rectangle 3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zh-TW" alt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4515" name="Rectangle 3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zh-TW" alt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5539" name="Rectangle 3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zh-TW" alt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6563" name="Rectangle 3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zh-TW" alt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7587" name="Rectangle 3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zh-TW" alt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8611" name="Rectangle 3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zh-TW" altLang="en-U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9635" name="Rectangle 3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zh-TW" alt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61EFDD-E8D7-4C55-8D1B-F1EEC4FA5451}" type="datetimeFigureOut">
              <a:rPr lang="zh-TW" altLang="en-US"/>
              <a:pPr>
                <a:defRPr/>
              </a:pPr>
              <a:t>2012/3/2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E8B78E-A03F-4474-A4B8-5F5858CCBDF0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553467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CDC38B-7791-4122-ABF5-47903C2085DF}" type="datetimeFigureOut">
              <a:rPr lang="zh-TW" altLang="en-US"/>
              <a:pPr>
                <a:defRPr/>
              </a:pPr>
              <a:t>2012/3/2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24A226-3328-4483-BDA4-DFCC9DACE3F9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545124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57A3FF-C4C0-4D6B-B3A8-4E2A4C97AF05}" type="datetimeFigureOut">
              <a:rPr lang="zh-TW" altLang="en-US"/>
              <a:pPr>
                <a:defRPr/>
              </a:pPr>
              <a:t>2012/3/2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C0CE1D-8351-4D25-AC39-BE94A1DA6C9E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63418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6FD626-0EE8-4746-80F0-59A33AF6E7FD}" type="datetimeFigureOut">
              <a:rPr lang="zh-TW" altLang="en-US"/>
              <a:pPr>
                <a:defRPr/>
              </a:pPr>
              <a:t>2012/3/2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AD21F7-6206-40B6-9B15-A6F6F4953452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115965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A3A5F7-B2B2-4372-BC54-DD29D45F7AB8}" type="datetimeFigureOut">
              <a:rPr lang="zh-TW" altLang="en-US"/>
              <a:pPr>
                <a:defRPr/>
              </a:pPr>
              <a:t>2012/3/2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7A9690-80A0-4BD0-B74F-9CB8AE1599A2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308636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30F364-0A02-456A-AFE1-C4195F0BA07B}" type="datetimeFigureOut">
              <a:rPr lang="zh-TW" altLang="en-US"/>
              <a:pPr>
                <a:defRPr/>
              </a:pPr>
              <a:t>2012/3/2</a:t>
            </a:fld>
            <a:endParaRPr lang="zh-TW" altLang="en-US"/>
          </a:p>
        </p:txBody>
      </p:sp>
      <p:sp>
        <p:nvSpPr>
          <p:cNvPr id="6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C4B951-BF69-4F64-9F4A-3529433DB52B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085978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60B0A6-9429-4E84-AB14-EAC7DC3AB07E}" type="datetimeFigureOut">
              <a:rPr lang="zh-TW" altLang="en-US"/>
              <a:pPr>
                <a:defRPr/>
              </a:pPr>
              <a:t>2012/3/2</a:t>
            </a:fld>
            <a:endParaRPr lang="zh-TW" altLang="en-US"/>
          </a:p>
        </p:txBody>
      </p:sp>
      <p:sp>
        <p:nvSpPr>
          <p:cNvPr id="8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9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62894A-3184-48F1-B935-AEA9E702E51A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491468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EC2A1F-4140-4E36-A886-E83E2CF91232}" type="datetimeFigureOut">
              <a:rPr lang="zh-TW" altLang="en-US"/>
              <a:pPr>
                <a:defRPr/>
              </a:pPr>
              <a:t>2012/3/2</a:t>
            </a:fld>
            <a:endParaRPr lang="zh-TW" altLang="en-US"/>
          </a:p>
        </p:txBody>
      </p:sp>
      <p:sp>
        <p:nvSpPr>
          <p:cNvPr id="4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5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8EB2C1-993C-49E6-B5E6-236FC48AE7C2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815916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FB7672-D376-428A-92E1-20C79309F63E}" type="datetimeFigureOut">
              <a:rPr lang="zh-TW" altLang="en-US"/>
              <a:pPr>
                <a:defRPr/>
              </a:pPr>
              <a:t>2012/3/2</a:t>
            </a:fld>
            <a:endParaRPr lang="zh-TW" altLang="en-US"/>
          </a:p>
        </p:txBody>
      </p:sp>
      <p:sp>
        <p:nvSpPr>
          <p:cNvPr id="3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4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D4256B-015C-426C-A6C5-EF8EA2406B84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811622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8B4B79-ED7E-4387-BB62-399EC55A01F3}" type="datetimeFigureOut">
              <a:rPr lang="zh-TW" altLang="en-US"/>
              <a:pPr>
                <a:defRPr/>
              </a:pPr>
              <a:t>2012/3/2</a:t>
            </a:fld>
            <a:endParaRPr lang="zh-TW" altLang="en-US"/>
          </a:p>
        </p:txBody>
      </p:sp>
      <p:sp>
        <p:nvSpPr>
          <p:cNvPr id="6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A81CA4-AD4F-46E3-904D-6186AEBFD8B2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608532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6BD5C0-DCEF-48FD-AD8D-5A700CB489E9}" type="datetimeFigureOut">
              <a:rPr lang="zh-TW" altLang="en-US"/>
              <a:pPr>
                <a:defRPr/>
              </a:pPr>
              <a:t>2012/3/2</a:t>
            </a:fld>
            <a:endParaRPr lang="zh-TW" altLang="en-US"/>
          </a:p>
        </p:txBody>
      </p:sp>
      <p:sp>
        <p:nvSpPr>
          <p:cNvPr id="6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096094-84D1-4106-B891-899681C9DFBA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483107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標題版面配置區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按一下以編輯母片標題樣式</a:t>
            </a:r>
          </a:p>
        </p:txBody>
      </p:sp>
      <p:sp>
        <p:nvSpPr>
          <p:cNvPr id="16387" name="文字版面配置區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AF2ED778-AF13-4447-AC97-BDECF0DC4956}" type="datetimeFigureOut">
              <a:rPr lang="zh-TW" altLang="en-US"/>
              <a:pPr>
                <a:defRPr/>
              </a:pPr>
              <a:t>2012/3/2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891D1331-FA8E-4200-BE34-7312424D68A3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altLang="zh-TW" smtClean="0"/>
              <a:t>Chapter 7</a:t>
            </a:r>
            <a:br>
              <a:rPr lang="en-US" altLang="zh-TW" smtClean="0"/>
            </a:br>
            <a:r>
              <a:rPr lang="en-US" altLang="zh-TW" smtClean="0"/>
              <a:t>Evolutionary Game Theory</a:t>
            </a:r>
            <a:endParaRPr lang="zh-TW" alt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altLang="zh-TW" dirty="0" smtClean="0"/>
              <a:t>Empirical Evidence for Evolutionary Arms Races</a:t>
            </a:r>
            <a:endParaRPr lang="zh-TW" altLang="en-US" dirty="0"/>
          </a:p>
        </p:txBody>
      </p:sp>
      <p:sp>
        <p:nvSpPr>
          <p:cNvPr id="26627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zh-TW" sz="2800" smtClean="0"/>
              <a:t>the heights of trees can obey Prisoner’s-Dilemma</a:t>
            </a:r>
          </a:p>
          <a:p>
            <a:pPr eaLnBrk="1" hangingPunct="1"/>
            <a:r>
              <a:rPr lang="en-US" altLang="zh-TW" sz="2800" smtClean="0"/>
              <a:t>the root systems of plants</a:t>
            </a:r>
          </a:p>
          <a:p>
            <a:r>
              <a:rPr lang="en-US" altLang="zh-TW" sz="2800" smtClean="0"/>
              <a:t>virus populations can also play an evolutionary version of the Prisoner’s Dilemma</a:t>
            </a:r>
          </a:p>
          <a:p>
            <a:endParaRPr lang="en-US" altLang="zh-TW" sz="2800" smtClean="0"/>
          </a:p>
        </p:txBody>
      </p:sp>
      <p:pic>
        <p:nvPicPr>
          <p:cNvPr id="26628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60500" y="3857625"/>
            <a:ext cx="5802313" cy="2428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b="1" dirty="0" smtClean="0"/>
              <a:t>7.3 A General Description of Evolutionarily Stable Strategies</a:t>
            </a:r>
            <a:endParaRPr lang="zh-TW" altLang="en-US" b="1" dirty="0" smtClean="0"/>
          </a:p>
        </p:txBody>
      </p:sp>
      <p:sp>
        <p:nvSpPr>
          <p:cNvPr id="22531" name="內容版面配置區 2"/>
          <p:cNvSpPr>
            <a:spLocks noGrp="1"/>
          </p:cNvSpPr>
          <p:nvPr>
            <p:ph idx="1"/>
          </p:nvPr>
        </p:nvSpPr>
        <p:spPr>
          <a:xfrm>
            <a:off x="467544" y="1844824"/>
            <a:ext cx="8229600" cy="5472113"/>
          </a:xfrm>
        </p:spPr>
        <p:txBody>
          <a:bodyPr/>
          <a:lstStyle/>
          <a:p>
            <a:pPr eaLnBrk="1" hangingPunct="1"/>
            <a:r>
              <a:rPr lang="en-US" altLang="zh-TW" sz="2400" dirty="0" smtClean="0"/>
              <a:t>General Symmetric Game </a:t>
            </a:r>
          </a:p>
          <a:p>
            <a:pPr lvl="1" eaLnBrk="1" hangingPunct="1"/>
            <a:endParaRPr lang="en-US" altLang="zh-TW" sz="2400" dirty="0" smtClean="0"/>
          </a:p>
          <a:p>
            <a:pPr lvl="1" eaLnBrk="1" hangingPunct="1"/>
            <a:endParaRPr lang="en-US" altLang="zh-TW" sz="2400" dirty="0" smtClean="0"/>
          </a:p>
          <a:p>
            <a:pPr lvl="1" eaLnBrk="1" hangingPunct="1"/>
            <a:endParaRPr lang="en-US" altLang="zh-TW" sz="2400" dirty="0"/>
          </a:p>
          <a:p>
            <a:pPr lvl="1" eaLnBrk="1" hangingPunct="1"/>
            <a:endParaRPr lang="en-US" altLang="zh-TW" sz="2400" dirty="0" smtClean="0"/>
          </a:p>
          <a:p>
            <a:pPr lvl="1" eaLnBrk="1" hangingPunct="1"/>
            <a:r>
              <a:rPr lang="en-US" altLang="zh-TW" sz="2400" dirty="0" smtClean="0"/>
              <a:t>The expect payoff to S : a(1-x)+</a:t>
            </a:r>
            <a:r>
              <a:rPr lang="en-US" altLang="zh-TW" sz="2400" dirty="0" err="1" smtClean="0"/>
              <a:t>bx</a:t>
            </a:r>
            <a:r>
              <a:rPr lang="en-US" altLang="zh-TW" sz="2400" dirty="0" smtClean="0"/>
              <a:t>        </a:t>
            </a:r>
          </a:p>
          <a:p>
            <a:pPr lvl="1" eaLnBrk="1" hangingPunct="1"/>
            <a:r>
              <a:rPr lang="en-US" altLang="zh-TW" sz="2400" dirty="0" smtClean="0"/>
              <a:t>The expect payoff to T:  c(1-x)+dx</a:t>
            </a:r>
          </a:p>
          <a:p>
            <a:pPr lvl="1" eaLnBrk="1" hangingPunct="1"/>
            <a:r>
              <a:rPr lang="en-US" altLang="zh-TW" sz="2400" dirty="0" smtClean="0"/>
              <a:t>a(1-x)+</a:t>
            </a:r>
            <a:r>
              <a:rPr lang="en-US" altLang="zh-TW" sz="2400" dirty="0" err="1" smtClean="0"/>
              <a:t>bx</a:t>
            </a:r>
            <a:r>
              <a:rPr lang="en-US" altLang="zh-TW" sz="2400" dirty="0" smtClean="0"/>
              <a:t> &gt; c(1-x)+dx</a:t>
            </a:r>
          </a:p>
          <a:p>
            <a:pPr lvl="1" eaLnBrk="1" hangingPunct="1"/>
            <a:r>
              <a:rPr lang="en-US" altLang="zh-TW" sz="2400" dirty="0" smtClean="0"/>
              <a:t>In a two-player, two-strategy, symmetric game, S is evolutionarily stable precisely when either </a:t>
            </a:r>
            <a:br>
              <a:rPr lang="en-US" altLang="zh-TW" sz="2400" dirty="0" smtClean="0"/>
            </a:br>
            <a:r>
              <a:rPr lang="en-US" altLang="zh-TW" sz="2400" dirty="0" smtClean="0">
                <a:solidFill>
                  <a:srgbClr val="FF0000"/>
                </a:solidFill>
              </a:rPr>
              <a:t>(</a:t>
            </a:r>
            <a:r>
              <a:rPr lang="en-US" altLang="zh-TW" sz="2400" dirty="0" err="1" smtClean="0">
                <a:solidFill>
                  <a:srgbClr val="FF0000"/>
                </a:solidFill>
              </a:rPr>
              <a:t>i</a:t>
            </a:r>
            <a:r>
              <a:rPr lang="en-US" altLang="zh-TW" sz="2400" dirty="0" smtClean="0">
                <a:solidFill>
                  <a:srgbClr val="FF0000"/>
                </a:solidFill>
              </a:rPr>
              <a:t>) a &gt; c, or  (ii) a = c and b &gt; d</a:t>
            </a:r>
            <a:endParaRPr lang="en-US" altLang="zh-TW" sz="2000" dirty="0" smtClean="0">
              <a:solidFill>
                <a:srgbClr val="FF0000"/>
              </a:solidFill>
            </a:endParaRPr>
          </a:p>
        </p:txBody>
      </p:sp>
      <p:pic>
        <p:nvPicPr>
          <p:cNvPr id="131075" name="Picture 3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199" t="41022" r="30346" b="24974"/>
          <a:stretch/>
        </p:blipFill>
        <p:spPr bwMode="auto">
          <a:xfrm>
            <a:off x="1907704" y="2276872"/>
            <a:ext cx="4248472" cy="16043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94421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b="1" dirty="0" smtClean="0"/>
              <a:t>7.4 Relationship Between Evolutionary and Nash </a:t>
            </a:r>
            <a:r>
              <a:rPr lang="en-US" altLang="zh-TW" b="1" dirty="0" err="1" smtClean="0"/>
              <a:t>Equilibria</a:t>
            </a:r>
            <a:endParaRPr lang="zh-TW" altLang="en-US" b="1" dirty="0" smtClean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2531" name="內容版面配置區 2"/>
              <p:cNvSpPr>
                <a:spLocks noGrp="1"/>
              </p:cNvSpPr>
              <p:nvPr>
                <p:ph idx="1"/>
              </p:nvPr>
            </p:nvSpPr>
            <p:spPr>
              <a:xfrm>
                <a:off x="467544" y="2204864"/>
                <a:ext cx="8229600" cy="2664296"/>
              </a:xfrm>
            </p:spPr>
            <p:txBody>
              <a:bodyPr/>
              <a:lstStyle/>
              <a:p>
                <a:pPr eaLnBrk="1" hangingPunct="1"/>
                <a:r>
                  <a:rPr lang="en-US" altLang="zh-TW" sz="2400" dirty="0" smtClean="0"/>
                  <a:t>(S,S) is a Nash equilibrium</a:t>
                </a:r>
                <a:r>
                  <a:rPr lang="en-US" altLang="zh-TW" sz="2400" dirty="0"/>
                  <a:t> </a:t>
                </a:r>
                <a:r>
                  <a:rPr lang="en-US" altLang="zh-TW" sz="2400" dirty="0" smtClean="0"/>
                  <a:t>              a</a:t>
                </a:r>
                <a14:m>
                  <m:oMath xmlns:m="http://schemas.openxmlformats.org/officeDocument/2006/math">
                    <m:r>
                      <a:rPr lang="en-US" altLang="zh-TW" sz="2400" i="1" smtClean="0">
                        <a:latin typeface="Cambria Math"/>
                        <a:ea typeface="Cambria Math"/>
                      </a:rPr>
                      <m:t>≥</m:t>
                    </m:r>
                  </m:oMath>
                </a14:m>
                <a:r>
                  <a:rPr lang="en-US" altLang="zh-TW" sz="2400" dirty="0" smtClean="0"/>
                  <a:t>c</a:t>
                </a:r>
              </a:p>
              <a:p>
                <a:pPr eaLnBrk="1" hangingPunct="1"/>
                <a:r>
                  <a:rPr lang="en-US" altLang="zh-TW" sz="2400" dirty="0" smtClean="0"/>
                  <a:t>Strategy S is evolutionarily stable   (</a:t>
                </a:r>
                <a:r>
                  <a:rPr lang="en-US" altLang="zh-TW" sz="2400" dirty="0" err="1" smtClean="0"/>
                  <a:t>i</a:t>
                </a:r>
                <a:r>
                  <a:rPr lang="en-US" altLang="zh-TW" sz="2400" dirty="0" smtClean="0"/>
                  <a:t>)a&gt;c or (ii)a=c and b&gt;d</a:t>
                </a:r>
              </a:p>
              <a:p>
                <a:pPr eaLnBrk="1" hangingPunct="1"/>
                <a:r>
                  <a:rPr lang="en-US" altLang="zh-TW" sz="2400" dirty="0" smtClean="0"/>
                  <a:t>If strategy S is evolutionarily stable, then (S, S) is a Nash equilibrium</a:t>
                </a:r>
              </a:p>
              <a:p>
                <a:pPr eaLnBrk="1" hangingPunct="1"/>
                <a:r>
                  <a:rPr lang="en-US" altLang="zh-TW" sz="2400" dirty="0" smtClean="0"/>
                  <a:t>It is possible (S,S) is a Nash equilibrium, but S is not evolutionarily stable</a:t>
                </a:r>
              </a:p>
            </p:txBody>
          </p:sp>
        </mc:Choice>
        <mc:Fallback xmlns="">
          <p:sp>
            <p:nvSpPr>
              <p:cNvPr id="22531" name="內容版面配置區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67544" y="2204864"/>
                <a:ext cx="8229600" cy="2664296"/>
              </a:xfrm>
              <a:blipFill rotWithShape="1">
                <a:blip r:embed="rId3"/>
                <a:stretch>
                  <a:fillRect l="-1037" t="-1831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342751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6" name="Picture 4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886" t="38803" r="22767" b="25520"/>
          <a:stretch/>
        </p:blipFill>
        <p:spPr bwMode="auto">
          <a:xfrm>
            <a:off x="1403648" y="1052736"/>
            <a:ext cx="6048672" cy="20999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8677" name="Picture 5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45" t="32552" r="4612" b="30729"/>
          <a:stretch/>
        </p:blipFill>
        <p:spPr bwMode="auto">
          <a:xfrm>
            <a:off x="347340" y="3789040"/>
            <a:ext cx="8401124" cy="20067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b="1" dirty="0" smtClean="0"/>
              <a:t>7.5 Evolutionarily Stable </a:t>
            </a:r>
            <a:br>
              <a:rPr lang="en-US" altLang="zh-TW" b="1" dirty="0" smtClean="0"/>
            </a:br>
            <a:r>
              <a:rPr lang="en-US" altLang="zh-TW" b="1" dirty="0" smtClean="0"/>
              <a:t>Mixed Strategies</a:t>
            </a:r>
            <a:endParaRPr lang="zh-TW" altLang="en-US" b="1" dirty="0" smtClean="0"/>
          </a:p>
        </p:txBody>
      </p:sp>
      <p:sp>
        <p:nvSpPr>
          <p:cNvPr id="22531" name="內容版面配置區 2"/>
          <p:cNvSpPr>
            <a:spLocks noGrp="1"/>
          </p:cNvSpPr>
          <p:nvPr>
            <p:ph idx="1"/>
          </p:nvPr>
        </p:nvSpPr>
        <p:spPr>
          <a:xfrm>
            <a:off x="467544" y="1916832"/>
            <a:ext cx="8229600" cy="4536504"/>
          </a:xfrm>
        </p:spPr>
        <p:txBody>
          <a:bodyPr/>
          <a:lstStyle/>
          <a:p>
            <a:pPr eaLnBrk="1" hangingPunct="1"/>
            <a:r>
              <a:rPr lang="en-US" altLang="zh-TW" sz="2400" dirty="0" smtClean="0"/>
              <a:t>Hawk-Dove Game</a:t>
            </a:r>
          </a:p>
          <a:p>
            <a:pPr lvl="1" eaLnBrk="1" hangingPunct="1"/>
            <a:r>
              <a:rPr lang="en-US" altLang="zh-TW" sz="2000" dirty="0" smtClean="0"/>
              <a:t>Two animals compete for a piece of food</a:t>
            </a:r>
          </a:p>
          <a:p>
            <a:pPr lvl="1" eaLnBrk="1" hangingPunct="1"/>
            <a:r>
              <a:rPr lang="en-US" altLang="zh-TW" sz="2000" dirty="0" smtClean="0"/>
              <a:t>Hawk (H) behaves aggressively</a:t>
            </a:r>
          </a:p>
          <a:p>
            <a:pPr lvl="1" eaLnBrk="1" hangingPunct="1"/>
            <a:r>
              <a:rPr lang="en-US" altLang="zh-TW" sz="2000" dirty="0" smtClean="0"/>
              <a:t>Dove (D) behaves passively</a:t>
            </a:r>
          </a:p>
          <a:p>
            <a:pPr lvl="1" eaLnBrk="1" hangingPunct="1"/>
            <a:endParaRPr lang="en-US" altLang="zh-TW" sz="2000" dirty="0" smtClean="0"/>
          </a:p>
        </p:txBody>
      </p:sp>
      <p:pic>
        <p:nvPicPr>
          <p:cNvPr id="132098" name="Picture 2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1907704" y="4059520"/>
            <a:ext cx="3960440" cy="20342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169521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dirty="0" smtClean="0"/>
              <a:t>Defining Mixed Strategies in </a:t>
            </a:r>
            <a:br>
              <a:rPr lang="en-US" altLang="zh-TW" dirty="0" smtClean="0"/>
            </a:br>
            <a:r>
              <a:rPr lang="en-US" altLang="zh-TW" dirty="0" smtClean="0"/>
              <a:t>Evolutionary Game Theory</a:t>
            </a:r>
            <a:endParaRPr lang="zh-TW" altLang="en-US" dirty="0" smtClean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內容版面配置區 2"/>
              <p:cNvSpPr>
                <a:spLocks noGrp="1"/>
              </p:cNvSpPr>
              <p:nvPr>
                <p:ph idx="1"/>
              </p:nvPr>
            </p:nvSpPr>
            <p:spPr>
              <a:xfrm>
                <a:off x="467544" y="1844824"/>
                <a:ext cx="8229600" cy="4525963"/>
              </a:xfrm>
            </p:spPr>
            <p:txBody>
              <a:bodyPr>
                <a:normAutofit fontScale="92500"/>
              </a:bodyPr>
              <a:lstStyle/>
              <a:p>
                <a:pPr eaLnBrk="1" hangingPunct="1">
                  <a:lnSpc>
                    <a:spcPct val="90000"/>
                  </a:lnSpc>
                  <a:defRPr/>
                </a:pPr>
                <a:r>
                  <a:rPr lang="en-US" altLang="zh-TW" sz="3000" dirty="0" smtClean="0"/>
                  <a:t> The </a:t>
                </a:r>
                <a:r>
                  <a:rPr lang="en-US" altLang="zh-TW" sz="3000" dirty="0"/>
                  <a:t>expected payoﬀ for this ﬁrst player </a:t>
                </a:r>
              </a:p>
              <a:p>
                <a:pPr lvl="1" eaLnBrk="1" hangingPunct="1">
                  <a:lnSpc>
                    <a:spcPct val="90000"/>
                  </a:lnSpc>
                  <a:defRPr/>
                </a:pPr>
                <a:r>
                  <a:rPr lang="en-US" altLang="zh-TW" sz="2600" dirty="0"/>
                  <a:t>V (p, q) = </a:t>
                </a:r>
                <a:r>
                  <a:rPr lang="en-US" altLang="zh-TW" sz="2600" dirty="0" err="1"/>
                  <a:t>pqa</a:t>
                </a:r>
                <a:r>
                  <a:rPr lang="en-US" altLang="zh-TW" sz="2600" dirty="0"/>
                  <a:t> + p(1 − q)b + (1 − p)qc + (1 − p)(1 − </a:t>
                </a:r>
                <a:r>
                  <a:rPr lang="en-US" altLang="zh-TW" sz="2600" dirty="0" smtClean="0"/>
                  <a:t>q)d</a:t>
                </a:r>
              </a:p>
              <a:p>
                <a:pPr lvl="1" eaLnBrk="1" hangingPunct="1">
                  <a:lnSpc>
                    <a:spcPct val="90000"/>
                  </a:lnSpc>
                  <a:defRPr/>
                </a:pPr>
                <a:endParaRPr lang="en-US" altLang="zh-TW" sz="3000" dirty="0" smtClean="0"/>
              </a:p>
              <a:p>
                <a:pPr eaLnBrk="1" hangingPunct="1">
                  <a:lnSpc>
                    <a:spcPct val="90000"/>
                  </a:lnSpc>
                  <a:defRPr/>
                </a:pPr>
                <a:r>
                  <a:rPr lang="en-US" altLang="zh-TW" sz="3000" dirty="0" smtClean="0"/>
                  <a:t>Deﬁnition </a:t>
                </a:r>
                <a:r>
                  <a:rPr lang="en-US" altLang="zh-TW" sz="3000" dirty="0"/>
                  <a:t>of an evolutionarily </a:t>
                </a:r>
                <a:r>
                  <a:rPr lang="en-US" altLang="zh-TW" sz="3000" dirty="0" smtClean="0"/>
                  <a:t>stable mixed strategy</a:t>
                </a:r>
                <a:endParaRPr lang="en-US" altLang="zh-TW" sz="3000" dirty="0"/>
              </a:p>
              <a:p>
                <a:pPr lvl="1" eaLnBrk="1" hangingPunct="1">
                  <a:lnSpc>
                    <a:spcPct val="90000"/>
                  </a:lnSpc>
                  <a:defRPr/>
                </a:pPr>
                <a:r>
                  <a:rPr lang="en-US" altLang="zh-TW" sz="2600" dirty="0"/>
                  <a:t>In the General Symmetric Game, p is an evolutionarily stable mixed strategy if there is a (small) positive number y such that when any other mixed strategy q invades p at any level x &lt; y,  the ﬁtness of an organism playing p is strictly greater than the ﬁtness of an organism playing </a:t>
                </a:r>
                <a:r>
                  <a:rPr lang="en-US" altLang="zh-TW" sz="2600" dirty="0" smtClean="0"/>
                  <a:t>q</a:t>
                </a:r>
              </a:p>
              <a:p>
                <a:pPr eaLnBrk="1" hangingPunct="1">
                  <a:lnSpc>
                    <a:spcPct val="90000"/>
                  </a:lnSpc>
                  <a:defRPr/>
                </a:pPr>
                <a:r>
                  <a:rPr lang="en-US" altLang="zh-TW" sz="3000" dirty="0" smtClean="0"/>
                  <a:t>All </a:t>
                </a:r>
                <a:r>
                  <a:rPr lang="en-US" altLang="zh-TW" sz="3000" dirty="0"/>
                  <a:t>mixed strategies q </a:t>
                </a:r>
                <a14:m>
                  <m:oMath xmlns:m="http://schemas.openxmlformats.org/officeDocument/2006/math">
                    <m:r>
                      <a:rPr lang="en-US" altLang="zh-TW" sz="3000" i="1" smtClean="0">
                        <a:latin typeface="Cambria Math"/>
                        <a:ea typeface="Cambria Math"/>
                      </a:rPr>
                      <m:t>≠</m:t>
                    </m:r>
                  </m:oMath>
                </a14:m>
                <a:r>
                  <a:rPr lang="en-US" altLang="zh-TW" sz="3000" dirty="0" smtClean="0"/>
                  <a:t> </a:t>
                </a:r>
                <a:r>
                  <a:rPr lang="en-US" altLang="zh-TW" sz="3000" dirty="0"/>
                  <a:t>p:</a:t>
                </a:r>
              </a:p>
              <a:p>
                <a:pPr lvl="1" eaLnBrk="1" hangingPunct="1">
                  <a:lnSpc>
                    <a:spcPct val="90000"/>
                  </a:lnSpc>
                  <a:defRPr/>
                </a:pPr>
                <a:r>
                  <a:rPr lang="en-US" altLang="zh-TW" sz="2600" dirty="0"/>
                  <a:t>(1 − x)V (p, p) + </a:t>
                </a:r>
                <a:r>
                  <a:rPr lang="en-US" altLang="zh-TW" sz="2600" dirty="0" err="1"/>
                  <a:t>xV</a:t>
                </a:r>
                <a:r>
                  <a:rPr lang="en-US" altLang="zh-TW" sz="2600" dirty="0"/>
                  <a:t> (p, q) &gt; (1 − x)V (q, p) + </a:t>
                </a:r>
                <a:r>
                  <a:rPr lang="en-US" altLang="zh-TW" sz="2600" dirty="0" err="1"/>
                  <a:t>xV</a:t>
                </a:r>
                <a:r>
                  <a:rPr lang="en-US" altLang="zh-TW" sz="2600" dirty="0"/>
                  <a:t> (q, q). (7.1)</a:t>
                </a:r>
              </a:p>
            </p:txBody>
          </p:sp>
        </mc:Choice>
        <mc:Fallback xmlns="">
          <p:sp>
            <p:nvSpPr>
              <p:cNvPr id="3" name="內容版面配置區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67544" y="1844824"/>
                <a:ext cx="8229600" cy="4525963"/>
              </a:xfrm>
              <a:blipFill rotWithShape="1">
                <a:blip r:embed="rId3"/>
                <a:stretch>
                  <a:fillRect l="-1333" t="-2156" r="-1333" b="-539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dirty="0" smtClean="0"/>
              <a:t>Evolutionarily Stable Mixed Strategies in the Hawk-Dove Game</a:t>
            </a:r>
            <a:endParaRPr lang="zh-TW" altLang="en-US" dirty="0" smtClean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67543" y="1844825"/>
            <a:ext cx="8482431" cy="3816423"/>
          </a:xfrm>
        </p:spPr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  <a:defRPr/>
            </a:pPr>
            <a:endParaRPr lang="en-US" altLang="zh-TW" sz="3000" dirty="0"/>
          </a:p>
        </p:txBody>
      </p:sp>
      <p:pic>
        <p:nvPicPr>
          <p:cNvPr id="133122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975" t="17823" r="11228" b="34508"/>
          <a:stretch/>
        </p:blipFill>
        <p:spPr bwMode="auto">
          <a:xfrm>
            <a:off x="395536" y="1859796"/>
            <a:ext cx="8554439" cy="36574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文字方塊 3"/>
          <p:cNvSpPr txBox="1"/>
          <p:nvPr/>
        </p:nvSpPr>
        <p:spPr>
          <a:xfrm>
            <a:off x="827582" y="5867980"/>
            <a:ext cx="77768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400" b="1" dirty="0">
                <a:solidFill>
                  <a:srgbClr val="FF0000"/>
                </a:solidFill>
              </a:rPr>
              <a:t>p</a:t>
            </a:r>
            <a:r>
              <a:rPr lang="en-US" altLang="zh-TW" sz="2400" b="1" dirty="0" smtClean="0">
                <a:solidFill>
                  <a:srgbClr val="FF0000"/>
                </a:solidFill>
              </a:rPr>
              <a:t> is indeed an evolutionarily stable mixed strategy</a:t>
            </a:r>
            <a:endParaRPr lang="zh-TW" altLang="en-US" sz="24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05346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dirty="0" smtClean="0"/>
              <a:t>Interpretations of Evolutionarily Stable Mixed Strategies</a:t>
            </a:r>
            <a:endParaRPr lang="zh-TW" altLang="en-US" dirty="0" smtClean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67543" y="1844825"/>
            <a:ext cx="8482431" cy="3816423"/>
          </a:xfrm>
        </p:spPr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  <a:defRPr/>
            </a:pPr>
            <a:r>
              <a:rPr lang="en-US" altLang="zh-TW" sz="3000" dirty="0"/>
              <a:t>all </a:t>
            </a:r>
            <a:r>
              <a:rPr lang="en-US" altLang="zh-TW" sz="3000" dirty="0" smtClean="0"/>
              <a:t>participants in </a:t>
            </a:r>
            <a:r>
              <a:rPr lang="en-US" altLang="zh-TW" sz="3000" dirty="0"/>
              <a:t>the population may actually be mixing over the two possible pure strategies with </a:t>
            </a:r>
            <a:r>
              <a:rPr lang="en-US" altLang="zh-TW" sz="3000" dirty="0" smtClean="0"/>
              <a:t>the given probability</a:t>
            </a:r>
          </a:p>
          <a:p>
            <a:pPr eaLnBrk="1" hangingPunct="1">
              <a:lnSpc>
                <a:spcPct val="90000"/>
              </a:lnSpc>
              <a:defRPr/>
            </a:pPr>
            <a:endParaRPr lang="en-US" altLang="zh-TW" sz="3000" dirty="0"/>
          </a:p>
          <a:p>
            <a:pPr eaLnBrk="1" hangingPunct="1">
              <a:lnSpc>
                <a:spcPct val="90000"/>
              </a:lnSpc>
              <a:defRPr/>
            </a:pPr>
            <a:r>
              <a:rPr lang="en-US" altLang="zh-TW" sz="3000" dirty="0"/>
              <a:t>it could be that 1/3 of the animals are </a:t>
            </a:r>
            <a:r>
              <a:rPr lang="en-US" altLang="zh-TW" sz="3000" dirty="0" smtClean="0"/>
              <a:t>hard-wired to </a:t>
            </a:r>
            <a:r>
              <a:rPr lang="en-US" altLang="zh-TW" sz="3000" dirty="0"/>
              <a:t>always play D, and 2/3 are hard-wired to always play H</a:t>
            </a:r>
          </a:p>
        </p:txBody>
      </p:sp>
    </p:spTree>
    <p:extLst>
      <p:ext uri="{BB962C8B-B14F-4D97-AF65-F5344CB8AC3E}">
        <p14:creationId xmlns:p14="http://schemas.microsoft.com/office/powerpoint/2010/main" val="22991348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67543" y="476673"/>
            <a:ext cx="8482431" cy="5184576"/>
          </a:xfrm>
        </p:spPr>
        <p:txBody>
          <a:bodyPr>
            <a:normAutofit/>
          </a:bodyPr>
          <a:lstStyle/>
          <a:p>
            <a:pPr marL="285750" indent="-285750"/>
            <a:r>
              <a:rPr lang="en-US" altLang="zh-TW" sz="2800" dirty="0" smtClean="0"/>
              <a:t>The Virus Game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altLang="zh-TW" sz="2600" dirty="0"/>
              <a:t>In this event, rather than having a Prisoner’s Dilemma type of payoﬀ structure, we’d </a:t>
            </a:r>
            <a:r>
              <a:rPr lang="en-US" altLang="zh-TW" sz="2600" dirty="0" smtClean="0"/>
              <a:t>have a </a:t>
            </a:r>
            <a:r>
              <a:rPr lang="en-US" altLang="zh-TW" sz="2600" dirty="0"/>
              <a:t>Hawk-Dove payoﬀ structure: having both viruses play ΦH2 is suﬃciently bad that one </a:t>
            </a:r>
            <a:r>
              <a:rPr lang="en-US" altLang="zh-TW" sz="2600" dirty="0" smtClean="0"/>
              <a:t>of them </a:t>
            </a:r>
            <a:r>
              <a:rPr lang="en-US" altLang="zh-TW" sz="2600" dirty="0"/>
              <a:t>needs to play the role of Φ6. </a:t>
            </a:r>
            <a:endParaRPr lang="en-US" altLang="zh-TW" sz="2600" dirty="0" smtClean="0"/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altLang="zh-TW" sz="2600" dirty="0" smtClean="0"/>
              <a:t>Two </a:t>
            </a:r>
            <a:r>
              <a:rPr lang="en-US" altLang="zh-TW" sz="2600" dirty="0"/>
              <a:t>pure </a:t>
            </a:r>
            <a:r>
              <a:rPr lang="en-US" altLang="zh-TW" sz="2600" dirty="0" err="1" smtClean="0"/>
              <a:t>equilibria</a:t>
            </a:r>
            <a:r>
              <a:rPr lang="en-US" altLang="zh-TW" sz="2600" dirty="0" smtClean="0"/>
              <a:t> : </a:t>
            </a:r>
            <a:r>
              <a:rPr lang="el-GR" altLang="zh-TW" sz="2600" dirty="0" smtClean="0"/>
              <a:t>(Φ6,Φ</a:t>
            </a:r>
            <a:r>
              <a:rPr lang="en-US" altLang="zh-TW" sz="2600" dirty="0"/>
              <a:t>H2) and (</a:t>
            </a:r>
            <a:r>
              <a:rPr lang="el-GR" altLang="zh-TW" sz="2600" dirty="0"/>
              <a:t>Φ</a:t>
            </a:r>
            <a:r>
              <a:rPr lang="en-US" altLang="zh-TW" sz="2600" dirty="0"/>
              <a:t>H2,</a:t>
            </a:r>
            <a:r>
              <a:rPr lang="el-GR" altLang="zh-TW" sz="2600" dirty="0"/>
              <a:t>Φ6)</a:t>
            </a:r>
            <a:endParaRPr lang="en-US" altLang="zh-TW" sz="2600" dirty="0"/>
          </a:p>
        </p:txBody>
      </p:sp>
      <p:pic>
        <p:nvPicPr>
          <p:cNvPr id="5" name="Picture 4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395536" y="3140969"/>
            <a:ext cx="8424936" cy="25736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111119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smtClean="0"/>
              <a:t>Outline</a:t>
            </a:r>
            <a:endParaRPr lang="zh-TW" altLang="en-US" smtClean="0"/>
          </a:p>
        </p:txBody>
      </p:sp>
      <p:sp>
        <p:nvSpPr>
          <p:cNvPr id="18435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zh-TW" sz="2400" smtClean="0"/>
              <a:t>7.1  Fitness as a Result of Interaction</a:t>
            </a:r>
          </a:p>
          <a:p>
            <a:pPr eaLnBrk="1" hangingPunct="1"/>
            <a:r>
              <a:rPr lang="en-US" altLang="zh-TW" sz="2400" smtClean="0"/>
              <a:t>7.2  Evolutionarily Stable Strategies</a:t>
            </a:r>
          </a:p>
          <a:p>
            <a:pPr eaLnBrk="1" hangingPunct="1"/>
            <a:r>
              <a:rPr lang="en-US" altLang="zh-TW" sz="2400" smtClean="0"/>
              <a:t>7.3  A General Description of Evolutionarily Stable Strategies</a:t>
            </a:r>
          </a:p>
          <a:p>
            <a:pPr eaLnBrk="1" hangingPunct="1"/>
            <a:r>
              <a:rPr lang="en-US" altLang="zh-TW" sz="2400" smtClean="0"/>
              <a:t>7.4  Relationship Between Evolutionary and Nash Equilibria</a:t>
            </a:r>
          </a:p>
          <a:p>
            <a:pPr eaLnBrk="1" hangingPunct="1"/>
            <a:r>
              <a:rPr lang="en-US" altLang="zh-TW" sz="2400" smtClean="0"/>
              <a:t>7.5  Evolutionarily Stable Mixed Strategies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smtClean="0"/>
              <a:t>Abstract</a:t>
            </a:r>
            <a:endParaRPr lang="zh-TW" altLang="en-US" smtClean="0"/>
          </a:p>
        </p:txBody>
      </p:sp>
      <p:sp>
        <p:nvSpPr>
          <p:cNvPr id="19459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zh-TW" dirty="0" smtClean="0"/>
              <a:t> In this chapter, we explore the notion of   </a:t>
            </a:r>
            <a:br>
              <a:rPr lang="en-US" altLang="zh-TW" dirty="0" smtClean="0"/>
            </a:br>
            <a:r>
              <a:rPr lang="en-US" altLang="zh-TW" dirty="0" smtClean="0"/>
              <a:t> evolutionary game theory</a:t>
            </a:r>
          </a:p>
          <a:p>
            <a:pPr lvl="1" eaLnBrk="1" hangingPunct="1"/>
            <a:r>
              <a:rPr lang="en-US" altLang="zh-TW" dirty="0" smtClean="0"/>
              <a:t>the idea was ﬁrst articulated by John Maynard </a:t>
            </a:r>
            <a:r>
              <a:rPr lang="en-US" altLang="zh-TW" dirty="0" smtClean="0"/>
              <a:t>Smith and G. R. Price</a:t>
            </a:r>
            <a:endParaRPr lang="en-US" altLang="zh-TW" dirty="0" smtClean="0"/>
          </a:p>
          <a:p>
            <a:pPr lvl="1" eaLnBrk="1" hangingPunct="1"/>
            <a:r>
              <a:rPr lang="en-US" altLang="zh-TW" dirty="0" smtClean="0"/>
              <a:t>Evolutionary biology is based on the idea that an organism’s genes largely determine its observable characteristics, and hence its ﬁtness in a given environment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b="1" smtClean="0"/>
              <a:t>7.1 Fitness as a Result of Interaction</a:t>
            </a:r>
            <a:endParaRPr lang="zh-TW" altLang="en-US" b="1" smtClean="0"/>
          </a:p>
        </p:txBody>
      </p:sp>
      <p:sp>
        <p:nvSpPr>
          <p:cNvPr id="2048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zh-TW" dirty="0" smtClean="0"/>
              <a:t>Interaction Among Organisms</a:t>
            </a:r>
          </a:p>
          <a:p>
            <a:pPr lvl="1" eaLnBrk="1" hangingPunct="1"/>
            <a:r>
              <a:rPr lang="en-US" altLang="zh-TW" dirty="0" smtClean="0"/>
              <a:t>When two beetles compete for some food, we have the following possible outcomes</a:t>
            </a:r>
          </a:p>
          <a:p>
            <a:pPr lvl="2" eaLnBrk="1" hangingPunct="1"/>
            <a:r>
              <a:rPr lang="en-US" altLang="zh-TW" dirty="0" smtClean="0"/>
              <a:t>When beetles of the same size compete, they get equal shares of the food</a:t>
            </a:r>
          </a:p>
          <a:p>
            <a:pPr lvl="2" eaLnBrk="1" hangingPunct="1"/>
            <a:r>
              <a:rPr lang="en-US" altLang="zh-TW" dirty="0" smtClean="0"/>
              <a:t>When a large beetle competes with a small beetle, the large beetle gets the majority of the food</a:t>
            </a:r>
          </a:p>
          <a:p>
            <a:pPr lvl="2" eaLnBrk="1" hangingPunct="1"/>
            <a:r>
              <a:rPr lang="en-US" altLang="zh-TW" dirty="0" smtClean="0"/>
              <a:t>In all cases, large beetles experience less of a fitness benefit from a given quantity of food, since some of it is diverted into maintaining their expensive metabolism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內容版面配置區 2"/>
          <p:cNvSpPr>
            <a:spLocks noGrp="1"/>
          </p:cNvSpPr>
          <p:nvPr>
            <p:ph idx="1"/>
          </p:nvPr>
        </p:nvSpPr>
        <p:spPr>
          <a:xfrm>
            <a:off x="457200" y="549275"/>
            <a:ext cx="8229600" cy="5576888"/>
          </a:xfrm>
        </p:spPr>
        <p:txBody>
          <a:bodyPr/>
          <a:lstStyle/>
          <a:p>
            <a:pPr eaLnBrk="1" hangingPunct="1"/>
            <a:r>
              <a:rPr lang="en-US" altLang="zh-TW" smtClean="0"/>
              <a:t>The payoffs to the beetles</a:t>
            </a:r>
          </a:p>
          <a:p>
            <a:pPr eaLnBrk="1" hangingPunct="1"/>
            <a:endParaRPr lang="en-US" altLang="zh-TW" sz="2400" smtClean="0"/>
          </a:p>
        </p:txBody>
      </p:sp>
      <p:pic>
        <p:nvPicPr>
          <p:cNvPr id="21507" name="Picture 6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7813" y="1844824"/>
            <a:ext cx="5105400" cy="3092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b="1" smtClean="0"/>
              <a:t>7.2 Evolutionarily Stable Strategies</a:t>
            </a:r>
            <a:endParaRPr lang="zh-TW" altLang="en-US" b="1" smtClean="0"/>
          </a:p>
        </p:txBody>
      </p:sp>
      <p:sp>
        <p:nvSpPr>
          <p:cNvPr id="22531" name="內容版面配置區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472113"/>
          </a:xfrm>
        </p:spPr>
        <p:txBody>
          <a:bodyPr/>
          <a:lstStyle/>
          <a:p>
            <a:pPr eaLnBrk="1" hangingPunct="1"/>
            <a:r>
              <a:rPr lang="en-US" altLang="zh-TW" sz="2400" smtClean="0"/>
              <a:t>The basic definitions</a:t>
            </a:r>
          </a:p>
          <a:p>
            <a:pPr lvl="1" eaLnBrk="1" hangingPunct="1"/>
            <a:r>
              <a:rPr lang="en-US" altLang="zh-TW" sz="2400" smtClean="0"/>
              <a:t>the ﬁtness of an organism in a population is the expected payoﬀ it receives from an interaction with a random member of the population</a:t>
            </a:r>
          </a:p>
          <a:p>
            <a:pPr lvl="1" eaLnBrk="1" hangingPunct="1"/>
            <a:r>
              <a:rPr lang="en-US" altLang="zh-TW" sz="2400" smtClean="0"/>
              <a:t>a strategy T  invades a strategy S  at level x,  for some small positive number x, if an x uses T and a 1 − x uses S</a:t>
            </a:r>
          </a:p>
          <a:p>
            <a:pPr lvl="1" eaLnBrk="1" hangingPunct="1"/>
            <a:r>
              <a:rPr lang="en-US" altLang="zh-TW" sz="2400" smtClean="0"/>
              <a:t>S is evolutionarily stable if there is a (small) positive number y such that when any other strategy T invades S at any level x &lt; y, the ﬁtness of an organism playing S is strictly greater than the ﬁtness of an organism playing T</a:t>
            </a:r>
          </a:p>
          <a:p>
            <a:pPr lvl="1" eaLnBrk="1" hangingPunct="1"/>
            <a:endParaRPr lang="en-US" altLang="zh-TW" sz="2400" smtClean="0"/>
          </a:p>
          <a:p>
            <a:pPr lvl="1" eaLnBrk="1" hangingPunct="1"/>
            <a:endParaRPr lang="en-US" altLang="zh-TW" sz="24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dirty="0" smtClean="0"/>
              <a:t>First Example</a:t>
            </a:r>
            <a:endParaRPr lang="zh-TW" altLang="en-US" dirty="0" smtClean="0"/>
          </a:p>
        </p:txBody>
      </p:sp>
      <p:sp>
        <p:nvSpPr>
          <p:cNvPr id="23555" name="內容版面配置區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57738"/>
          </a:xfrm>
        </p:spPr>
        <p:txBody>
          <a:bodyPr/>
          <a:lstStyle/>
          <a:p>
            <a:r>
              <a:rPr lang="en-US" altLang="zh-TW" smtClean="0"/>
              <a:t>a 1 </a:t>
            </a:r>
            <a:r>
              <a:rPr lang="en-US" altLang="zh-TW" i="1" smtClean="0"/>
              <a:t>− x </a:t>
            </a:r>
            <a:r>
              <a:rPr lang="en-US" altLang="zh-TW" smtClean="0"/>
              <a:t>fraction of the population uses </a:t>
            </a:r>
            <a:r>
              <a:rPr lang="en-US" altLang="zh-TW" i="1" smtClean="0"/>
              <a:t>Small and an x fraction of the population uses Large</a:t>
            </a:r>
          </a:p>
          <a:p>
            <a:endParaRPr lang="en-US" altLang="zh-TW" i="1" smtClean="0"/>
          </a:p>
          <a:p>
            <a:pPr lvl="1"/>
            <a:r>
              <a:rPr lang="en-US" altLang="zh-TW" smtClean="0"/>
              <a:t>What is the expected payoff to a small beetle</a:t>
            </a:r>
          </a:p>
          <a:p>
            <a:pPr lvl="2"/>
            <a:r>
              <a:rPr lang="en-US" altLang="zh-TW" smtClean="0"/>
              <a:t>5(1 </a:t>
            </a:r>
            <a:r>
              <a:rPr lang="en-US" altLang="zh-TW" i="1" smtClean="0"/>
              <a:t>− x) + 1 · x = 5− 4x</a:t>
            </a:r>
            <a:endParaRPr lang="en-US" altLang="zh-TW" smtClean="0"/>
          </a:p>
          <a:p>
            <a:pPr lvl="1"/>
            <a:r>
              <a:rPr lang="en-US" altLang="zh-TW" smtClean="0"/>
              <a:t>What is the expected payoff to a large beetle</a:t>
            </a:r>
          </a:p>
          <a:p>
            <a:pPr lvl="2"/>
            <a:r>
              <a:rPr lang="en-US" altLang="zh-TW" smtClean="0"/>
              <a:t>8(1 </a:t>
            </a:r>
            <a:r>
              <a:rPr lang="en-US" altLang="zh-TW" i="1" smtClean="0"/>
              <a:t>− x) + 3 · x = 8− 5x</a:t>
            </a:r>
          </a:p>
          <a:p>
            <a:pPr lvl="2"/>
            <a:endParaRPr lang="en-US" altLang="zh-TW" i="1" smtClean="0"/>
          </a:p>
          <a:p>
            <a:pPr lvl="2">
              <a:buFont typeface="Arial" pitchFamily="34" charset="0"/>
              <a:buNone/>
            </a:pPr>
            <a:r>
              <a:rPr lang="en-US" altLang="zh-TW" i="1" smtClean="0"/>
              <a:t>=&gt;Small is not evolutionarily stable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smtClean="0"/>
              <a:t>First Example</a:t>
            </a:r>
            <a:endParaRPr lang="zh-TW" altLang="en-US" smtClean="0"/>
          </a:p>
        </p:txBody>
      </p:sp>
      <p:sp>
        <p:nvSpPr>
          <p:cNvPr id="24579" name="內容版面配置區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57738"/>
          </a:xfrm>
        </p:spPr>
        <p:txBody>
          <a:bodyPr/>
          <a:lstStyle/>
          <a:p>
            <a:r>
              <a:rPr lang="en-US" altLang="zh-TW" smtClean="0"/>
              <a:t>a 1</a:t>
            </a:r>
            <a:r>
              <a:rPr lang="en-US" altLang="zh-TW" i="1" smtClean="0"/>
              <a:t>−x fraction of the population uses Large and an x fraction </a:t>
            </a:r>
            <a:r>
              <a:rPr lang="en-US" altLang="zh-TW" smtClean="0"/>
              <a:t>of the population uses </a:t>
            </a:r>
            <a:r>
              <a:rPr lang="en-US" altLang="zh-TW" i="1" smtClean="0"/>
              <a:t>Small</a:t>
            </a:r>
          </a:p>
          <a:p>
            <a:endParaRPr lang="en-US" altLang="zh-TW" i="1" smtClean="0"/>
          </a:p>
          <a:p>
            <a:pPr lvl="1"/>
            <a:r>
              <a:rPr lang="en-US" altLang="zh-TW" smtClean="0"/>
              <a:t>What is the expected payoff to a large beetle</a:t>
            </a:r>
          </a:p>
          <a:p>
            <a:pPr lvl="2"/>
            <a:r>
              <a:rPr lang="en-US" altLang="zh-TW" smtClean="0"/>
              <a:t>3(1 </a:t>
            </a:r>
            <a:r>
              <a:rPr lang="en-US" altLang="zh-TW" i="1" smtClean="0"/>
              <a:t>− x) + 8 · x = 3 + 5x</a:t>
            </a:r>
          </a:p>
          <a:p>
            <a:pPr lvl="1"/>
            <a:r>
              <a:rPr lang="en-US" altLang="zh-TW" smtClean="0"/>
              <a:t>What is the expected payoff to a small beetle</a:t>
            </a:r>
          </a:p>
          <a:p>
            <a:pPr lvl="2"/>
            <a:r>
              <a:rPr lang="en-US" altLang="zh-TW" smtClean="0"/>
              <a:t>(1 </a:t>
            </a:r>
            <a:r>
              <a:rPr lang="en-US" altLang="zh-TW" i="1" smtClean="0"/>
              <a:t>− x) + 5 · x = 1 + 4x</a:t>
            </a:r>
          </a:p>
          <a:p>
            <a:pPr lvl="2">
              <a:buFont typeface="Arial" pitchFamily="34" charset="0"/>
              <a:buNone/>
            </a:pPr>
            <a:r>
              <a:rPr lang="en-US" altLang="zh-TW" i="1" smtClean="0"/>
              <a:t>=&gt;Large is evolutionarily stable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smtClean="0"/>
              <a:t>Interpreting the Evolutionarily Stable Strategy in our Example</a:t>
            </a:r>
            <a:endParaRPr lang="zh-TW" altLang="en-US" smtClean="0"/>
          </a:p>
        </p:txBody>
      </p:sp>
      <p:sp>
        <p:nvSpPr>
          <p:cNvPr id="2560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altLang="zh-TW" sz="2800" dirty="0" smtClean="0"/>
          </a:p>
          <a:p>
            <a:r>
              <a:rPr lang="en-US" altLang="zh-TW" sz="2800" dirty="0" smtClean="0"/>
              <a:t>small beetles cannot drive out the large ones</a:t>
            </a:r>
          </a:p>
          <a:p>
            <a:pPr lvl="1"/>
            <a:r>
              <a:rPr lang="en-US" altLang="zh-TW" sz="2400" dirty="0" smtClean="0"/>
              <a:t> </a:t>
            </a:r>
            <a:r>
              <a:rPr lang="en-US" altLang="zh-TW" sz="2400" i="1" dirty="0" smtClean="0"/>
              <a:t>Small is not </a:t>
            </a:r>
            <a:r>
              <a:rPr lang="en-US" altLang="zh-TW" sz="2400" i="1" smtClean="0"/>
              <a:t>evolutionarily </a:t>
            </a:r>
            <a:r>
              <a:rPr lang="en-US" altLang="zh-TW" sz="2400" i="1" smtClean="0"/>
              <a:t>stable</a:t>
            </a:r>
          </a:p>
          <a:p>
            <a:pPr marL="457200" lvl="1" indent="0">
              <a:buNone/>
            </a:pPr>
            <a:endParaRPr lang="en-US" altLang="zh-TW" sz="2400" i="1" dirty="0" smtClean="0"/>
          </a:p>
          <a:p>
            <a:r>
              <a:rPr lang="en-US" altLang="zh-TW" sz="2800" dirty="0" smtClean="0"/>
              <a:t>large beetles resists the invasion of small beetles</a:t>
            </a:r>
          </a:p>
          <a:p>
            <a:pPr lvl="1"/>
            <a:r>
              <a:rPr lang="en-US" altLang="zh-TW" sz="2400" dirty="0" smtClean="0"/>
              <a:t> </a:t>
            </a:r>
            <a:r>
              <a:rPr lang="en-US" altLang="zh-TW" sz="2400" i="1" dirty="0" smtClean="0"/>
              <a:t>Large is evolutionarily </a:t>
            </a:r>
            <a:r>
              <a:rPr lang="en-US" altLang="zh-TW" sz="2400" i="1" dirty="0" smtClean="0"/>
              <a:t>stable</a:t>
            </a:r>
            <a:endParaRPr lang="en-US" altLang="zh-TW" sz="2400" i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4904</TotalTime>
  <Words>859</Words>
  <Application>Microsoft Office PowerPoint</Application>
  <PresentationFormat>如螢幕大小 (4:3)</PresentationFormat>
  <Paragraphs>88</Paragraphs>
  <Slides>18</Slides>
  <Notes>18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18</vt:i4>
      </vt:variant>
    </vt:vector>
  </HeadingPairs>
  <TitlesOfParts>
    <vt:vector size="19" baseType="lpstr">
      <vt:lpstr>Office 佈景主題</vt:lpstr>
      <vt:lpstr>Chapter 7 Evolutionary Game Theory</vt:lpstr>
      <vt:lpstr>Outline</vt:lpstr>
      <vt:lpstr>Abstract</vt:lpstr>
      <vt:lpstr>7.1 Fitness as a Result of Interaction</vt:lpstr>
      <vt:lpstr>PowerPoint 簡報</vt:lpstr>
      <vt:lpstr>7.2 Evolutionarily Stable Strategies</vt:lpstr>
      <vt:lpstr>First Example</vt:lpstr>
      <vt:lpstr>First Example</vt:lpstr>
      <vt:lpstr>Interpreting the Evolutionarily Stable Strategy in our Example</vt:lpstr>
      <vt:lpstr>Empirical Evidence for Evolutionary Arms Races</vt:lpstr>
      <vt:lpstr>7.3 A General Description of Evolutionarily Stable Strategies</vt:lpstr>
      <vt:lpstr>7.4 Relationship Between Evolutionary and Nash Equilibria</vt:lpstr>
      <vt:lpstr>PowerPoint 簡報</vt:lpstr>
      <vt:lpstr>7.5 Evolutionarily Stable  Mixed Strategies</vt:lpstr>
      <vt:lpstr>Defining Mixed Strategies in  Evolutionary Game Theory</vt:lpstr>
      <vt:lpstr>Evolutionarily Stable Mixed Strategies in the Hawk-Dove Game</vt:lpstr>
      <vt:lpstr>Interpretations of Evolutionarily Stable Mixed Strategies</vt:lpstr>
      <vt:lpstr>PowerPoint 簡報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5 Positive and Negative Relationships</dc:title>
  <dc:creator>Doris</dc:creator>
  <cp:lastModifiedBy>alioujh</cp:lastModifiedBy>
  <cp:revision>80</cp:revision>
  <dcterms:created xsi:type="dcterms:W3CDTF">2011-02-12T08:12:51Z</dcterms:created>
  <dcterms:modified xsi:type="dcterms:W3CDTF">2012-03-02T03:06:29Z</dcterms:modified>
</cp:coreProperties>
</file>