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275" r:id="rId3"/>
    <p:sldId id="257" r:id="rId4"/>
    <p:sldId id="258" r:id="rId5"/>
    <p:sldId id="259"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3" d="100"/>
          <a:sy n="93" d="100"/>
        </p:scale>
        <p:origin x="-90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214CF7-6CAF-49D1-ACF0-B440490A986B}" type="datetimeFigureOut">
              <a:rPr lang="zh-TW" altLang="en-US" smtClean="0"/>
              <a:t>2012/3/7</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62AE6E-2476-4964-AEBC-51D5368C5373}" type="slidenum">
              <a:rPr lang="zh-TW" altLang="en-US" smtClean="0"/>
              <a:t>‹#›</a:t>
            </a:fld>
            <a:endParaRPr lang="zh-TW" altLang="en-US"/>
          </a:p>
        </p:txBody>
      </p:sp>
    </p:spTree>
    <p:extLst>
      <p:ext uri="{BB962C8B-B14F-4D97-AF65-F5344CB8AC3E}">
        <p14:creationId xmlns:p14="http://schemas.microsoft.com/office/powerpoint/2010/main" val="1805909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10</a:t>
            </a:fld>
            <a:endParaRPr lang="en-US"/>
          </a:p>
        </p:txBody>
      </p:sp>
    </p:spTree>
    <p:extLst>
      <p:ext uri="{BB962C8B-B14F-4D97-AF65-F5344CB8AC3E}">
        <p14:creationId xmlns:p14="http://schemas.microsoft.com/office/powerpoint/2010/main" val="2077889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11</a:t>
            </a:fld>
            <a:endParaRPr lang="en-US"/>
          </a:p>
        </p:txBody>
      </p:sp>
    </p:spTree>
    <p:extLst>
      <p:ext uri="{BB962C8B-B14F-4D97-AF65-F5344CB8AC3E}">
        <p14:creationId xmlns:p14="http://schemas.microsoft.com/office/powerpoint/2010/main" val="2077889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Suppose there are two firms that each hope to do business with one of three large clients, A, B, and C. Each firm has three possible strategies: whether to approach A, B, or C. The results of their two decisions will work out as follows. </a:t>
            </a:r>
          </a:p>
          <a:p>
            <a:r>
              <a:rPr lang="en-US" sz="1200" kern="1200" dirty="0" smtClean="0">
                <a:solidFill>
                  <a:schemeClr val="tx1"/>
                </a:solidFill>
                <a:effectLst/>
                <a:latin typeface="+mn-lt"/>
                <a:ea typeface="+mn-ea"/>
                <a:cs typeface="+mn-cs"/>
              </a:rPr>
              <a:t>If the two firms approach the same client, then the client will give half its business to each. </a:t>
            </a:r>
          </a:p>
          <a:p>
            <a:r>
              <a:rPr lang="en-US" sz="1200" kern="1200" dirty="0" smtClean="0">
                <a:solidFill>
                  <a:schemeClr val="tx1"/>
                </a:solidFill>
                <a:effectLst/>
                <a:latin typeface="+mn-lt"/>
                <a:ea typeface="+mn-ea"/>
                <a:cs typeface="+mn-cs"/>
              </a:rPr>
              <a:t>Firm 1 is too small to attract business on its own, so if it approaches one client while Firm 2 approaches a </a:t>
            </a:r>
            <a:r>
              <a:rPr lang="en-US" sz="1200" kern="1200" dirty="0" err="1" smtClean="0">
                <a:solidFill>
                  <a:schemeClr val="tx1"/>
                </a:solidFill>
                <a:effectLst/>
                <a:latin typeface="+mn-lt"/>
                <a:ea typeface="+mn-ea"/>
                <a:cs typeface="+mn-cs"/>
              </a:rPr>
              <a:t>di↵erent</a:t>
            </a:r>
            <a:r>
              <a:rPr lang="en-US" sz="1200" kern="1200" dirty="0" smtClean="0">
                <a:solidFill>
                  <a:schemeClr val="tx1"/>
                </a:solidFill>
                <a:effectLst/>
                <a:latin typeface="+mn-lt"/>
                <a:ea typeface="+mn-ea"/>
                <a:cs typeface="+mn-cs"/>
              </a:rPr>
              <a:t> one, then Firm 1 gets a </a:t>
            </a:r>
            <a:r>
              <a:rPr lang="en-US" sz="1200" kern="1200" dirty="0" err="1" smtClean="0">
                <a:solidFill>
                  <a:schemeClr val="tx1"/>
                </a:solidFill>
                <a:effectLst/>
                <a:latin typeface="+mn-lt"/>
                <a:ea typeface="+mn-ea"/>
                <a:cs typeface="+mn-cs"/>
              </a:rPr>
              <a:t>payo</a:t>
            </a:r>
            <a:r>
              <a:rPr lang="en-US" sz="1200" kern="1200" dirty="0" smtClean="0">
                <a:solidFill>
                  <a:schemeClr val="tx1"/>
                </a:solidFill>
                <a:effectLst/>
                <a:latin typeface="+mn-lt"/>
                <a:ea typeface="+mn-ea"/>
                <a:cs typeface="+mn-cs"/>
              </a:rPr>
              <a:t>↵ of 0. </a:t>
            </a:r>
          </a:p>
          <a:p>
            <a:r>
              <a:rPr lang="en-US" sz="1200" kern="1200" dirty="0" smtClean="0">
                <a:solidFill>
                  <a:schemeClr val="tx1"/>
                </a:solidFill>
                <a:effectLst/>
                <a:latin typeface="+mn-lt"/>
                <a:ea typeface="+mn-ea"/>
                <a:cs typeface="+mn-cs"/>
              </a:rPr>
              <a:t>If Firm 2 approaches client B or C on its own, it will get their full business. However, A is a larger client, and will only do business with the firms if both approach A. </a:t>
            </a:r>
          </a:p>
          <a:p>
            <a:r>
              <a:rPr lang="en-US" sz="1200" kern="1200" dirty="0" smtClean="0">
                <a:solidFill>
                  <a:schemeClr val="tx1"/>
                </a:solidFill>
                <a:effectLst/>
                <a:latin typeface="+mn-lt"/>
                <a:ea typeface="+mn-ea"/>
                <a:cs typeface="+mn-cs"/>
              </a:rPr>
              <a:t>Because A is a larger client, doing business with it is worth 8 (and hence 4 to each firm if it’s split), while doing business with B or C is worth 2 (and hence 1 to each firm if it’s split).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13</a:t>
            </a:fld>
            <a:endParaRPr lang="en-US"/>
          </a:p>
        </p:txBody>
      </p:sp>
    </p:spTree>
    <p:extLst>
      <p:ext uri="{BB962C8B-B14F-4D97-AF65-F5344CB8AC3E}">
        <p14:creationId xmlns:p14="http://schemas.microsoft.com/office/powerpoint/2010/main" val="2112989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simple but central example is the following Coordination Game, which we can motivate through the following story. Suppose you and a partner are each preparing slides for a joint project presentation; you can’t reach your partner by phone, and need to start working on the slides now. You have to decide whether to prepare your half of the slides in PowerPoint or in Apple’s Keynote software. Either would be fine, but it will be much easier to merge your slides together with your partner’s if you use the same software.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the players fail to coordinate on one of the Nash </a:t>
            </a:r>
            <a:r>
              <a:rPr lang="en-US" sz="1200" kern="1200" dirty="0" err="1" smtClean="0">
                <a:solidFill>
                  <a:schemeClr val="tx1"/>
                </a:solidFill>
                <a:effectLst/>
                <a:latin typeface="+mn-lt"/>
                <a:ea typeface="+mn-ea"/>
                <a:cs typeface="+mn-cs"/>
              </a:rPr>
              <a:t>equilibria</a:t>
            </a:r>
            <a:r>
              <a:rPr lang="en-US" sz="1200" kern="1200" dirty="0" smtClean="0">
                <a:solidFill>
                  <a:schemeClr val="tx1"/>
                </a:solidFill>
                <a:effectLst/>
                <a:latin typeface="+mn-lt"/>
                <a:ea typeface="+mn-ea"/>
                <a:cs typeface="+mn-cs"/>
              </a:rPr>
              <a:t>, perhaps because one player expects Power- Point to be played and the other expects Keynote, then they receive low payoff</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Thomas Schelling [364] introduced the idea of a focal point as a way to resolve this </a:t>
            </a:r>
            <a:r>
              <a:rPr lang="en-US" sz="1200" kern="1200" dirty="0" err="1" smtClean="0">
                <a:solidFill>
                  <a:schemeClr val="tx1"/>
                </a:solidFill>
                <a:effectLst/>
                <a:latin typeface="+mn-lt"/>
                <a:ea typeface="+mn-ea"/>
                <a:cs typeface="+mn-cs"/>
              </a:rPr>
              <a:t>diculty</a:t>
            </a:r>
            <a:r>
              <a:rPr lang="en-US" sz="1200" kern="1200" dirty="0" smtClean="0">
                <a:solidFill>
                  <a:schemeClr val="tx1"/>
                </a:solidFill>
                <a:effectLst/>
                <a:latin typeface="+mn-lt"/>
                <a:ea typeface="+mn-ea"/>
                <a:cs typeface="+mn-cs"/>
              </a:rPr>
              <a:t>. He noted that in some games there are natural reasons (possibly outside the </a:t>
            </a:r>
            <a:r>
              <a:rPr lang="en-US" sz="1200" kern="1200" dirty="0" err="1" smtClean="0">
                <a:solidFill>
                  <a:schemeClr val="tx1"/>
                </a:solidFill>
                <a:effectLst/>
                <a:latin typeface="+mn-lt"/>
                <a:ea typeface="+mn-ea"/>
                <a:cs typeface="+mn-cs"/>
              </a:rPr>
              <a:t>payo</a:t>
            </a:r>
            <a:r>
              <a:rPr lang="en-US" sz="1200" kern="1200" dirty="0" smtClean="0">
                <a:solidFill>
                  <a:schemeClr val="tx1"/>
                </a:solidFill>
                <a:effectLst/>
                <a:latin typeface="+mn-lt"/>
                <a:ea typeface="+mn-ea"/>
                <a:cs typeface="+mn-cs"/>
              </a:rPr>
              <a:t>↵ structure of the game) that cause the players to focus on one of the Nash </a:t>
            </a:r>
            <a:r>
              <a:rPr lang="en-US" sz="1200" kern="1200" dirty="0" err="1" smtClean="0">
                <a:solidFill>
                  <a:schemeClr val="tx1"/>
                </a:solidFill>
                <a:effectLst/>
                <a:latin typeface="+mn-lt"/>
                <a:ea typeface="+mn-ea"/>
                <a:cs typeface="+mn-cs"/>
              </a:rPr>
              <a:t>equilibria</a:t>
            </a:r>
            <a:r>
              <a:rPr lang="en-US" sz="1200" kern="1200" dirty="0" smtClean="0">
                <a:solidFill>
                  <a:schemeClr val="tx1"/>
                </a:solidFill>
                <a:effectLst/>
                <a:latin typeface="+mn-lt"/>
                <a:ea typeface="+mn-ea"/>
                <a:cs typeface="+mn-cs"/>
              </a:rPr>
              <a:t>.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14</a:t>
            </a:fld>
            <a:endParaRPr lang="en-US"/>
          </a:p>
        </p:txBody>
      </p:sp>
    </p:spTree>
    <p:extLst>
      <p:ext uri="{BB962C8B-B14F-4D97-AF65-F5344CB8AC3E}">
        <p14:creationId xmlns:p14="http://schemas.microsoft.com/office/powerpoint/2010/main" val="592298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Schelling’s theory of focal points suggests that we can use a feature intrinsic to the game — rather than an arbitrary social convention — to make a prediction about which equilibrium will be chosen by the players. That is, we can predict that when the players have to choose, they will select strategies so as to reach the </a:t>
            </a:r>
            <a:r>
              <a:rPr lang="en-US" sz="1200" kern="1200" dirty="0" err="1" smtClean="0">
                <a:solidFill>
                  <a:schemeClr val="tx1"/>
                </a:solidFill>
                <a:effectLst/>
                <a:latin typeface="+mn-lt"/>
                <a:ea typeface="+mn-ea"/>
                <a:cs typeface="+mn-cs"/>
              </a:rPr>
              <a:t>equilib</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rium</a:t>
            </a:r>
            <a:r>
              <a:rPr lang="en-US" sz="1200" kern="1200" dirty="0" smtClean="0">
                <a:solidFill>
                  <a:schemeClr val="tx1"/>
                </a:solidFill>
                <a:effectLst/>
                <a:latin typeface="+mn-lt"/>
                <a:ea typeface="+mn-ea"/>
                <a:cs typeface="+mn-cs"/>
              </a:rPr>
              <a:t> that gives higher </a:t>
            </a:r>
            <a:r>
              <a:rPr lang="en-US" sz="1200" kern="1200" dirty="0" err="1" smtClean="0">
                <a:solidFill>
                  <a:schemeClr val="tx1"/>
                </a:solidFill>
                <a:effectLst/>
                <a:latin typeface="+mn-lt"/>
                <a:ea typeface="+mn-ea"/>
                <a:cs typeface="+mn-cs"/>
              </a:rPr>
              <a:t>payo↵s</a:t>
            </a:r>
            <a:r>
              <a:rPr lang="en-US" sz="1200" kern="1200" dirty="0" smtClean="0">
                <a:solidFill>
                  <a:schemeClr val="tx1"/>
                </a:solidFill>
                <a:effectLst/>
                <a:latin typeface="+mn-lt"/>
                <a:ea typeface="+mn-ea"/>
                <a:cs typeface="+mn-cs"/>
              </a:rPr>
              <a:t> to both of them.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15</a:t>
            </a:fld>
            <a:endParaRPr lang="en-US"/>
          </a:p>
        </p:txBody>
      </p:sp>
    </p:spTree>
    <p:extLst>
      <p:ext uri="{BB962C8B-B14F-4D97-AF65-F5344CB8AC3E}">
        <p14:creationId xmlns:p14="http://schemas.microsoft.com/office/powerpoint/2010/main" val="592298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case, the two </a:t>
            </a:r>
            <a:r>
              <a:rPr lang="en-US" sz="1200" kern="1200" dirty="0" err="1" smtClean="0">
                <a:solidFill>
                  <a:schemeClr val="tx1"/>
                </a:solidFill>
                <a:effectLst/>
                <a:latin typeface="+mn-lt"/>
                <a:ea typeface="+mn-ea"/>
                <a:cs typeface="+mn-cs"/>
              </a:rPr>
              <a:t>equilibria</a:t>
            </a:r>
            <a:r>
              <a:rPr lang="en-US" sz="1200" kern="1200" dirty="0" smtClean="0">
                <a:solidFill>
                  <a:schemeClr val="tx1"/>
                </a:solidFill>
                <a:effectLst/>
                <a:latin typeface="+mn-lt"/>
                <a:ea typeface="+mn-ea"/>
                <a:cs typeface="+mn-cs"/>
              </a:rPr>
              <a:t> still correspond to the two </a:t>
            </a:r>
            <a:r>
              <a:rPr lang="en-US" sz="1200" kern="1200" dirty="0" err="1" smtClean="0">
                <a:solidFill>
                  <a:schemeClr val="tx1"/>
                </a:solidFill>
                <a:effectLst/>
                <a:latin typeface="+mn-lt"/>
                <a:ea typeface="+mn-ea"/>
                <a:cs typeface="+mn-cs"/>
              </a:rPr>
              <a:t>di↵erent</a:t>
            </a:r>
            <a:r>
              <a:rPr lang="en-US" sz="1200" kern="1200" dirty="0" smtClean="0">
                <a:solidFill>
                  <a:schemeClr val="tx1"/>
                </a:solidFill>
                <a:effectLst/>
                <a:latin typeface="+mn-lt"/>
                <a:ea typeface="+mn-ea"/>
                <a:cs typeface="+mn-cs"/>
              </a:rPr>
              <a:t> ways of coordinating, but your </a:t>
            </a:r>
            <a:r>
              <a:rPr lang="en-US" sz="1200" kern="1200" dirty="0" err="1" smtClean="0">
                <a:solidFill>
                  <a:schemeClr val="tx1"/>
                </a:solidFill>
                <a:effectLst/>
                <a:latin typeface="+mn-lt"/>
                <a:ea typeface="+mn-ea"/>
                <a:cs typeface="+mn-cs"/>
              </a:rPr>
              <a:t>payo</a:t>
            </a:r>
            <a:r>
              <a:rPr lang="en-US" sz="1200" kern="1200" dirty="0" smtClean="0">
                <a:solidFill>
                  <a:schemeClr val="tx1"/>
                </a:solidFill>
                <a:effectLst/>
                <a:latin typeface="+mn-lt"/>
                <a:ea typeface="+mn-ea"/>
                <a:cs typeface="+mn-cs"/>
              </a:rPr>
              <a:t>↵ is higher in the (</a:t>
            </a:r>
            <a:r>
              <a:rPr lang="en-US" sz="1200" kern="1200" dirty="0" err="1" smtClean="0">
                <a:solidFill>
                  <a:schemeClr val="tx1"/>
                </a:solidFill>
                <a:effectLst/>
                <a:latin typeface="+mn-lt"/>
                <a:ea typeface="+mn-ea"/>
                <a:cs typeface="+mn-cs"/>
              </a:rPr>
              <a:t>Keynote,Keynote</a:t>
            </a:r>
            <a:r>
              <a:rPr lang="en-US" sz="1200" kern="1200" dirty="0" smtClean="0">
                <a:solidFill>
                  <a:schemeClr val="tx1"/>
                </a:solidFill>
                <a:effectLst/>
                <a:latin typeface="+mn-lt"/>
                <a:ea typeface="+mn-ea"/>
                <a:cs typeface="+mn-cs"/>
              </a:rPr>
              <a:t>) equilibrium, while your partner’s </a:t>
            </a:r>
            <a:r>
              <a:rPr lang="en-US" sz="1200" kern="1200" dirty="0" err="1" smtClean="0">
                <a:solidFill>
                  <a:schemeClr val="tx1"/>
                </a:solidFill>
                <a:effectLst/>
                <a:latin typeface="+mn-lt"/>
                <a:ea typeface="+mn-ea"/>
                <a:cs typeface="+mn-cs"/>
              </a:rPr>
              <a:t>payo</a:t>
            </a:r>
            <a:r>
              <a:rPr lang="en-US" sz="1200" kern="1200" dirty="0" smtClean="0">
                <a:solidFill>
                  <a:schemeClr val="tx1"/>
                </a:solidFill>
                <a:effectLst/>
                <a:latin typeface="+mn-lt"/>
                <a:ea typeface="+mn-ea"/>
                <a:cs typeface="+mn-cs"/>
              </a:rPr>
              <a:t>↵ is higher in the (</a:t>
            </a:r>
            <a:r>
              <a:rPr lang="en-US" sz="1200" kern="1200" dirty="0" err="1" smtClean="0">
                <a:solidFill>
                  <a:schemeClr val="tx1"/>
                </a:solidFill>
                <a:effectLst/>
                <a:latin typeface="+mn-lt"/>
                <a:ea typeface="+mn-ea"/>
                <a:cs typeface="+mn-cs"/>
              </a:rPr>
              <a:t>PowerPoint,PowerPoint</a:t>
            </a:r>
            <a:r>
              <a:rPr lang="en-US" sz="1200" kern="1200" dirty="0" smtClean="0">
                <a:solidFill>
                  <a:schemeClr val="tx1"/>
                </a:solidFill>
                <a:effectLst/>
                <a:latin typeface="+mn-lt"/>
                <a:ea typeface="+mn-ea"/>
                <a:cs typeface="+mn-cs"/>
              </a:rPr>
              <a:t>) equilibrium. This game is traditionally called the Battle of the Sexes </a:t>
            </a:r>
            <a:endParaRPr lang="en-US" dirty="0" smtClean="0"/>
          </a:p>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16</a:t>
            </a:fld>
            <a:endParaRPr lang="en-US"/>
          </a:p>
        </p:txBody>
      </p:sp>
    </p:spTree>
    <p:extLst>
      <p:ext uri="{BB962C8B-B14F-4D97-AF65-F5344CB8AC3E}">
        <p14:creationId xmlns:p14="http://schemas.microsoft.com/office/powerpoint/2010/main" val="592298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Essentially, one of you must behave passively and prepare for the presentation, while the other achieves the higher </a:t>
            </a:r>
            <a:r>
              <a:rPr lang="en-US" sz="1200" kern="1200" dirty="0" err="1" smtClean="0">
                <a:solidFill>
                  <a:schemeClr val="tx1"/>
                </a:solidFill>
                <a:effectLst/>
                <a:latin typeface="+mn-lt"/>
                <a:ea typeface="+mn-ea"/>
                <a:cs typeface="+mn-cs"/>
              </a:rPr>
              <a:t>payo</a:t>
            </a:r>
            <a:r>
              <a:rPr lang="en-US" sz="1200" kern="1200" dirty="0" smtClean="0">
                <a:solidFill>
                  <a:schemeClr val="tx1"/>
                </a:solidFill>
                <a:effectLst/>
                <a:latin typeface="+mn-lt"/>
                <a:ea typeface="+mn-ea"/>
                <a:cs typeface="+mn-cs"/>
              </a:rPr>
              <a:t>↵ by studying for the exam. If you both try to avoid the role of the passive player, you end up with very low payoffs, but we cannot predict from the structure of the game alone who will play this passive role.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concept of Nash equilibrium helps to narrow down the set of reasonable predictions, but it does not provide a unique prediction. </a:t>
            </a:r>
            <a:endParaRPr lang="en-US" dirty="0" smtClean="0"/>
          </a:p>
          <a:p>
            <a:endParaRPr lang="en-US" dirty="0"/>
          </a:p>
        </p:txBody>
      </p:sp>
      <p:sp>
        <p:nvSpPr>
          <p:cNvPr id="4" name="Slide Number Placeholder 3"/>
          <p:cNvSpPr>
            <a:spLocks noGrp="1"/>
          </p:cNvSpPr>
          <p:nvPr>
            <p:ph type="sldNum" sz="quarter" idx="10"/>
          </p:nvPr>
        </p:nvSpPr>
        <p:spPr/>
        <p:txBody>
          <a:bodyPr/>
          <a:lstStyle/>
          <a:p>
            <a:fld id="{CA1BCD5A-40D6-4E45-B797-2EF0ABFAE01D}" type="slidenum">
              <a:rPr lang="en-US" smtClean="0"/>
              <a:t>17</a:t>
            </a:fld>
            <a:endParaRPr lang="en-US"/>
          </a:p>
        </p:txBody>
      </p:sp>
    </p:spTree>
    <p:extLst>
      <p:ext uri="{BB962C8B-B14F-4D97-AF65-F5344CB8AC3E}">
        <p14:creationId xmlns:p14="http://schemas.microsoft.com/office/powerpoint/2010/main" val="3338796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2012/3/7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t>2012/3/7</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0.wmf"/><Relationship Id="rId5" Type="http://schemas.openxmlformats.org/officeDocument/2006/relationships/oleObject" Target="../embeddings/oleObject2.bin"/><Relationship Id="rId4" Type="http://schemas.openxmlformats.org/officeDocument/2006/relationships/image" Target="../media/image9.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5.bin"/><Relationship Id="rId4" Type="http://schemas.openxmlformats.org/officeDocument/2006/relationships/image" Target="../media/image13.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7.bin"/><Relationship Id="rId4" Type="http://schemas.openxmlformats.org/officeDocument/2006/relationships/image" Target="../media/image15.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8.wmf"/></Relationships>
</file>

<file path=ppt/slides/_rels/slide3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0.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en-US" altLang="zh-TW" sz="5400" dirty="0" smtClean="0"/>
              <a:t>Chapter 6</a:t>
            </a:r>
            <a:endParaRPr lang="zh-TW" altLang="en-US" sz="5400" dirty="0"/>
          </a:p>
        </p:txBody>
      </p:sp>
      <p:sp>
        <p:nvSpPr>
          <p:cNvPr id="3" name="副標題 2"/>
          <p:cNvSpPr>
            <a:spLocks noGrp="1"/>
          </p:cNvSpPr>
          <p:nvPr>
            <p:ph type="subTitle" idx="1"/>
          </p:nvPr>
        </p:nvSpPr>
        <p:spPr/>
        <p:txBody>
          <a:bodyPr/>
          <a:lstStyle/>
          <a:p>
            <a:r>
              <a:rPr lang="en-US" altLang="zh-TW" sz="4400" b="1" dirty="0" smtClean="0">
                <a:solidFill>
                  <a:schemeClr val="tx1">
                    <a:lumMod val="75000"/>
                    <a:lumOff val="25000"/>
                  </a:schemeClr>
                </a:solidFill>
              </a:rPr>
              <a:t>Game Theory</a:t>
            </a:r>
            <a:endParaRPr lang="zh-TW" altLang="en-US" sz="4400" b="1" dirty="0">
              <a:solidFill>
                <a:schemeClr val="tx1">
                  <a:lumMod val="75000"/>
                  <a:lumOff val="25000"/>
                </a:schemeClr>
              </a:solidFill>
            </a:endParaRPr>
          </a:p>
          <a:p>
            <a:endParaRPr lang="zh-TW" altLang="en-US" dirty="0"/>
          </a:p>
        </p:txBody>
      </p:sp>
    </p:spTree>
    <p:extLst>
      <p:ext uri="{BB962C8B-B14F-4D97-AF65-F5344CB8AC3E}">
        <p14:creationId xmlns:p14="http://schemas.microsoft.com/office/powerpoint/2010/main" val="1460866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 </a:t>
            </a:r>
            <a:r>
              <a:rPr lang="en-US" sz="3600" dirty="0"/>
              <a:t>Game in Which Only One Player Has a Strictly Dominant </a:t>
            </a:r>
            <a:r>
              <a:rPr lang="en-US" sz="3600" dirty="0" smtClean="0"/>
              <a:t>Strategy </a:t>
            </a:r>
            <a:endParaRPr lang="en-US" sz="3600" dirty="0"/>
          </a:p>
        </p:txBody>
      </p:sp>
      <p:sp>
        <p:nvSpPr>
          <p:cNvPr id="3" name="Content Placeholder 2"/>
          <p:cNvSpPr>
            <a:spLocks noGrp="1"/>
          </p:cNvSpPr>
          <p:nvPr>
            <p:ph idx="1"/>
          </p:nvPr>
        </p:nvSpPr>
        <p:spPr/>
        <p:txBody>
          <a:bodyPr/>
          <a:lstStyle/>
          <a:p>
            <a:endParaRPr lang="en-US" dirty="0"/>
          </a:p>
        </p:txBody>
      </p:sp>
      <p:pic>
        <p:nvPicPr>
          <p:cNvPr id="5" name="Picture 4" descr="螢幕快照 2012-02-18 下午3.53.0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407" y="2500354"/>
            <a:ext cx="8400445" cy="3101703"/>
          </a:xfrm>
          <a:prstGeom prst="rect">
            <a:avLst/>
          </a:prstGeom>
        </p:spPr>
      </p:pic>
    </p:spTree>
    <p:extLst>
      <p:ext uri="{BB962C8B-B14F-4D97-AF65-F5344CB8AC3E}">
        <p14:creationId xmlns:p14="http://schemas.microsoft.com/office/powerpoint/2010/main" val="1470674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 </a:t>
            </a:r>
            <a:r>
              <a:rPr lang="en-US" sz="3600" dirty="0"/>
              <a:t>Game in Which Only One Player Has a Strictly Dominant </a:t>
            </a:r>
            <a:r>
              <a:rPr lang="en-US" sz="3600" dirty="0" smtClean="0"/>
              <a:t>Strategy </a:t>
            </a:r>
            <a:endParaRPr lang="en-US" sz="3600" dirty="0"/>
          </a:p>
        </p:txBody>
      </p:sp>
      <p:sp>
        <p:nvSpPr>
          <p:cNvPr id="3" name="Content Placeholder 2"/>
          <p:cNvSpPr>
            <a:spLocks noGrp="1"/>
          </p:cNvSpPr>
          <p:nvPr>
            <p:ph idx="1"/>
          </p:nvPr>
        </p:nvSpPr>
        <p:spPr/>
        <p:txBody>
          <a:bodyPr>
            <a:normAutofit/>
          </a:bodyPr>
          <a:lstStyle/>
          <a:p>
            <a:r>
              <a:rPr lang="en-US" dirty="0" smtClean="0"/>
              <a:t>Since </a:t>
            </a:r>
            <a:r>
              <a:rPr lang="en-US" dirty="0"/>
              <a:t>Firm 1 has a strictly dominant strategy in Low-Priced, we can expect it will play it. </a:t>
            </a:r>
            <a:endParaRPr lang="en-US" dirty="0" smtClean="0"/>
          </a:p>
          <a:p>
            <a:r>
              <a:rPr lang="en-US" dirty="0" smtClean="0"/>
              <a:t>Now</a:t>
            </a:r>
            <a:r>
              <a:rPr lang="en-US" dirty="0"/>
              <a:t>, </a:t>
            </a:r>
            <a:r>
              <a:rPr lang="en-US" dirty="0" smtClean="0"/>
              <a:t>If </a:t>
            </a:r>
            <a:r>
              <a:rPr lang="en-US" dirty="0"/>
              <a:t>Firm 2 knows Firm 1’s </a:t>
            </a:r>
            <a:r>
              <a:rPr lang="en-US" dirty="0" smtClean="0"/>
              <a:t>payoffs</a:t>
            </a:r>
            <a:r>
              <a:rPr lang="en-US" dirty="0"/>
              <a:t>, and knows that Firm 1 wants to maximize profits, then Firm 2 can confidently predict that Firm 1 will play Low-Priced</a:t>
            </a:r>
            <a:r>
              <a:rPr lang="en-US" dirty="0" smtClean="0"/>
              <a:t>.</a:t>
            </a:r>
          </a:p>
          <a:p>
            <a:r>
              <a:rPr lang="en-US" dirty="0">
                <a:solidFill>
                  <a:srgbClr val="FF0000"/>
                </a:solidFill>
              </a:rPr>
              <a:t>Firm 1 is so strong that it can proceed without regard to Firm 2’s </a:t>
            </a:r>
            <a:r>
              <a:rPr lang="en-US" dirty="0" smtClean="0">
                <a:solidFill>
                  <a:srgbClr val="FF0000"/>
                </a:solidFill>
              </a:rPr>
              <a:t>decision</a:t>
            </a:r>
          </a:p>
          <a:p>
            <a:endParaRPr lang="en-US" dirty="0"/>
          </a:p>
        </p:txBody>
      </p:sp>
    </p:spTree>
    <p:extLst>
      <p:ext uri="{BB962C8B-B14F-4D97-AF65-F5344CB8AC3E}">
        <p14:creationId xmlns:p14="http://schemas.microsoft.com/office/powerpoint/2010/main" val="1153662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Nash Equilibrium</a:t>
            </a:r>
            <a:endParaRPr lang="en-US" dirty="0"/>
          </a:p>
        </p:txBody>
      </p:sp>
      <p:sp>
        <p:nvSpPr>
          <p:cNvPr id="3" name="Content Placeholder 2"/>
          <p:cNvSpPr>
            <a:spLocks noGrp="1"/>
          </p:cNvSpPr>
          <p:nvPr>
            <p:ph idx="1"/>
          </p:nvPr>
        </p:nvSpPr>
        <p:spPr/>
        <p:txBody>
          <a:bodyPr/>
          <a:lstStyle/>
          <a:p>
            <a:pPr marL="0" indent="0">
              <a:buNone/>
            </a:pPr>
            <a:r>
              <a:rPr lang="en-US" sz="3600" dirty="0" smtClean="0"/>
              <a:t>What if neither </a:t>
            </a:r>
            <a:r>
              <a:rPr lang="en-US" sz="3600" dirty="0"/>
              <a:t>player in a two-player game has a strictly dominant </a:t>
            </a:r>
            <a:r>
              <a:rPr lang="en-US" sz="3600" dirty="0" smtClean="0"/>
              <a:t>strategy?</a:t>
            </a:r>
          </a:p>
          <a:p>
            <a:pPr marL="0" indent="0">
              <a:buNone/>
            </a:pPr>
            <a:endParaRPr lang="en-US" dirty="0"/>
          </a:p>
          <a:p>
            <a:pPr marL="0" indent="0">
              <a:buNone/>
            </a:pPr>
            <a:endParaRPr lang="en-US" dirty="0" smtClean="0"/>
          </a:p>
          <a:p>
            <a:pPr marL="0" indent="0">
              <a:buNone/>
            </a:pPr>
            <a:r>
              <a:rPr lang="en-US" sz="4000" dirty="0" err="1" smtClean="0"/>
              <a:t>Ans</a:t>
            </a:r>
            <a:r>
              <a:rPr lang="en-US" sz="4000" dirty="0" smtClean="0"/>
              <a:t> : Using </a:t>
            </a:r>
            <a:r>
              <a:rPr lang="en-US" sz="4000" b="1" dirty="0" smtClean="0"/>
              <a:t>Nash Equilibrium</a:t>
            </a:r>
          </a:p>
          <a:p>
            <a:pPr marL="0" indent="0">
              <a:buNone/>
            </a:pP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368393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Nash Equilibrium</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a:p>
            <a:pPr marL="0" indent="0">
              <a:buNone/>
            </a:pPr>
            <a:endParaRPr lang="en-US" dirty="0"/>
          </a:p>
        </p:txBody>
      </p:sp>
      <p:pic>
        <p:nvPicPr>
          <p:cNvPr id="4" name="Picture 3" descr="螢幕快照 2012-02-18 下午4.42.4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039" y="2115566"/>
            <a:ext cx="6451360" cy="3842143"/>
          </a:xfrm>
          <a:prstGeom prst="rect">
            <a:avLst/>
          </a:prstGeom>
        </p:spPr>
      </p:pic>
    </p:spTree>
    <p:extLst>
      <p:ext uri="{BB962C8B-B14F-4D97-AF65-F5344CB8AC3E}">
        <p14:creationId xmlns:p14="http://schemas.microsoft.com/office/powerpoint/2010/main" val="713043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Multiple </a:t>
            </a:r>
            <a:r>
              <a:rPr lang="nl-NL" dirty="0" err="1" smtClean="0"/>
              <a:t>Equilibria</a:t>
            </a:r>
            <a:r>
              <a:rPr lang="nl-NL" dirty="0" smtClean="0"/>
              <a:t> : </a:t>
            </a:r>
            <a:br>
              <a:rPr lang="nl-NL" dirty="0" smtClean="0"/>
            </a:br>
            <a:r>
              <a:rPr lang="nl-NL" dirty="0" err="1" smtClean="0"/>
              <a:t>Coordination</a:t>
            </a:r>
            <a:r>
              <a:rPr lang="nl-NL" dirty="0" smtClean="0"/>
              <a:t> </a:t>
            </a:r>
            <a:r>
              <a:rPr lang="nl-NL" dirty="0"/>
              <a:t>Games </a:t>
            </a:r>
            <a:endParaRPr lang="en-US" dirty="0"/>
          </a:p>
        </p:txBody>
      </p:sp>
      <p:sp>
        <p:nvSpPr>
          <p:cNvPr id="3" name="Content Placeholder 2"/>
          <p:cNvSpPr>
            <a:spLocks noGrp="1"/>
          </p:cNvSpPr>
          <p:nvPr>
            <p:ph idx="1"/>
          </p:nvPr>
        </p:nvSpPr>
        <p:spPr/>
        <p:txBody>
          <a:bodyPr/>
          <a:lstStyle/>
          <a:p>
            <a:r>
              <a:rPr lang="en-US" dirty="0" smtClean="0"/>
              <a:t>the </a:t>
            </a:r>
            <a:r>
              <a:rPr lang="en-US" dirty="0"/>
              <a:t>underlying </a:t>
            </a:r>
            <a:r>
              <a:rPr lang="en-US" dirty="0" smtClean="0"/>
              <a:t>difficulty </a:t>
            </a:r>
            <a:r>
              <a:rPr lang="en-US" dirty="0"/>
              <a:t>is that the game has </a:t>
            </a:r>
            <a:r>
              <a:rPr lang="en-US" b="1" dirty="0"/>
              <a:t>two Nash Equilibrium</a:t>
            </a:r>
            <a:r>
              <a:rPr lang="en-US" b="1" dirty="0" smtClean="0"/>
              <a:t> </a:t>
            </a:r>
            <a:endParaRPr lang="en-US" b="1" dirty="0"/>
          </a:p>
        </p:txBody>
      </p:sp>
      <p:pic>
        <p:nvPicPr>
          <p:cNvPr id="4" name="Picture 3" descr="螢幕快照 2012-02-18 下午4.54.0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321" y="3135827"/>
            <a:ext cx="8407400" cy="3022600"/>
          </a:xfrm>
          <a:prstGeom prst="rect">
            <a:avLst/>
          </a:prstGeom>
        </p:spPr>
      </p:pic>
    </p:spTree>
    <p:extLst>
      <p:ext uri="{BB962C8B-B14F-4D97-AF65-F5344CB8AC3E}">
        <p14:creationId xmlns:p14="http://schemas.microsoft.com/office/powerpoint/2010/main" val="3828829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Multiple </a:t>
            </a:r>
            <a:r>
              <a:rPr lang="nl-NL" dirty="0" err="1" smtClean="0"/>
              <a:t>Equilibria</a:t>
            </a:r>
            <a:r>
              <a:rPr lang="nl-NL" dirty="0" smtClean="0"/>
              <a:t> : </a:t>
            </a:r>
            <a:br>
              <a:rPr lang="nl-NL" dirty="0" smtClean="0"/>
            </a:br>
            <a:r>
              <a:rPr lang="nl-NL" dirty="0" err="1" smtClean="0"/>
              <a:t>Coordination</a:t>
            </a:r>
            <a:r>
              <a:rPr lang="nl-NL" dirty="0" smtClean="0"/>
              <a:t> </a:t>
            </a:r>
            <a:r>
              <a:rPr lang="nl-NL" dirty="0"/>
              <a:t>Games </a:t>
            </a:r>
            <a:endParaRPr lang="en-US" dirty="0"/>
          </a:p>
        </p:txBody>
      </p:sp>
      <p:sp>
        <p:nvSpPr>
          <p:cNvPr id="3" name="Content Placeholder 2"/>
          <p:cNvSpPr>
            <a:spLocks noGrp="1"/>
          </p:cNvSpPr>
          <p:nvPr>
            <p:ph idx="1"/>
          </p:nvPr>
        </p:nvSpPr>
        <p:spPr/>
        <p:txBody>
          <a:bodyPr/>
          <a:lstStyle/>
          <a:p>
            <a:r>
              <a:rPr lang="en-US" dirty="0"/>
              <a:t>suppose that both you and your project partner each prefer Keynote to PowerPoint </a:t>
            </a:r>
          </a:p>
          <a:p>
            <a:endParaRPr lang="en-US" b="1" dirty="0"/>
          </a:p>
        </p:txBody>
      </p:sp>
      <p:pic>
        <p:nvPicPr>
          <p:cNvPr id="5" name="Picture 4" descr="螢幕快照 2012-02-18 下午5.10.5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508" y="3083994"/>
            <a:ext cx="8724900" cy="3111500"/>
          </a:xfrm>
          <a:prstGeom prst="rect">
            <a:avLst/>
          </a:prstGeom>
        </p:spPr>
      </p:pic>
    </p:spTree>
    <p:extLst>
      <p:ext uri="{BB962C8B-B14F-4D97-AF65-F5344CB8AC3E}">
        <p14:creationId xmlns:p14="http://schemas.microsoft.com/office/powerpoint/2010/main" val="113346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Multiple </a:t>
            </a:r>
            <a:r>
              <a:rPr lang="nl-NL" dirty="0" err="1" smtClean="0"/>
              <a:t>Equilibria</a:t>
            </a:r>
            <a:r>
              <a:rPr lang="nl-NL" dirty="0" smtClean="0"/>
              <a:t> : </a:t>
            </a:r>
            <a:br>
              <a:rPr lang="nl-NL" dirty="0" smtClean="0"/>
            </a:br>
            <a:r>
              <a:rPr lang="nl-NL" dirty="0" err="1" smtClean="0"/>
              <a:t>Coordination</a:t>
            </a:r>
            <a:r>
              <a:rPr lang="nl-NL" dirty="0" smtClean="0"/>
              <a:t> </a:t>
            </a:r>
            <a:r>
              <a:rPr lang="nl-NL" dirty="0"/>
              <a:t>Games </a:t>
            </a:r>
            <a:endParaRPr lang="en-US" dirty="0"/>
          </a:p>
        </p:txBody>
      </p:sp>
      <p:sp>
        <p:nvSpPr>
          <p:cNvPr id="3" name="Content Placeholder 2"/>
          <p:cNvSpPr>
            <a:spLocks noGrp="1"/>
          </p:cNvSpPr>
          <p:nvPr>
            <p:ph idx="1"/>
          </p:nvPr>
        </p:nvSpPr>
        <p:spPr/>
        <p:txBody>
          <a:bodyPr/>
          <a:lstStyle/>
          <a:p>
            <a:r>
              <a:rPr lang="en-US" dirty="0"/>
              <a:t>if you and your partner don’t agree on which software you prefer </a:t>
            </a:r>
          </a:p>
          <a:p>
            <a:endParaRPr lang="en-US" b="1" dirty="0"/>
          </a:p>
        </p:txBody>
      </p:sp>
      <p:pic>
        <p:nvPicPr>
          <p:cNvPr id="8" name="Picture 7" descr="螢幕快照 2012-02-18 下午5.20.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046" y="3006248"/>
            <a:ext cx="8128000" cy="2857500"/>
          </a:xfrm>
          <a:prstGeom prst="rect">
            <a:avLst/>
          </a:prstGeom>
        </p:spPr>
      </p:pic>
    </p:spTree>
    <p:extLst>
      <p:ext uri="{BB962C8B-B14F-4D97-AF65-F5344CB8AC3E}">
        <p14:creationId xmlns:p14="http://schemas.microsoft.com/office/powerpoint/2010/main" val="1392548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a:t>
            </a:r>
            <a:r>
              <a:rPr lang="en-US" dirty="0" err="1"/>
              <a:t>Equilibria</a:t>
            </a:r>
            <a:r>
              <a:rPr lang="en-US" dirty="0" smtClean="0"/>
              <a:t>:</a:t>
            </a:r>
            <a:br>
              <a:rPr lang="en-US" dirty="0" smtClean="0"/>
            </a:br>
            <a:r>
              <a:rPr lang="en-US" dirty="0" smtClean="0"/>
              <a:t> </a:t>
            </a:r>
            <a:r>
              <a:rPr lang="en-US" dirty="0"/>
              <a:t>The Hawk-Dove Game </a:t>
            </a:r>
          </a:p>
        </p:txBody>
      </p:sp>
      <p:sp>
        <p:nvSpPr>
          <p:cNvPr id="3" name="Content Placeholder 2"/>
          <p:cNvSpPr>
            <a:spLocks noGrp="1"/>
          </p:cNvSpPr>
          <p:nvPr>
            <p:ph idx="1"/>
          </p:nvPr>
        </p:nvSpPr>
        <p:spPr/>
        <p:txBody>
          <a:bodyPr/>
          <a:lstStyle/>
          <a:p>
            <a:endParaRPr lang="en-US"/>
          </a:p>
        </p:txBody>
      </p:sp>
      <p:pic>
        <p:nvPicPr>
          <p:cNvPr id="4" name="Picture 3" descr="螢幕快照 2012-02-18 下午5.31.3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2689" y="2332433"/>
            <a:ext cx="7206044" cy="3625971"/>
          </a:xfrm>
          <a:prstGeom prst="rect">
            <a:avLst/>
          </a:prstGeom>
        </p:spPr>
      </p:pic>
    </p:spTree>
    <p:extLst>
      <p:ext uri="{BB962C8B-B14F-4D97-AF65-F5344CB8AC3E}">
        <p14:creationId xmlns:p14="http://schemas.microsoft.com/office/powerpoint/2010/main" val="2408863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6.7. Mixed </a:t>
            </a:r>
            <a:r>
              <a:rPr lang="en-US" altLang="zh-TW" dirty="0" smtClean="0"/>
              <a:t>Strategies</a:t>
            </a:r>
            <a:endParaRPr lang="zh-TW" altLang="en-US" dirty="0"/>
          </a:p>
        </p:txBody>
      </p:sp>
      <p:sp>
        <p:nvSpPr>
          <p:cNvPr id="3" name="內容版面配置區 2"/>
          <p:cNvSpPr>
            <a:spLocks noGrp="1"/>
          </p:cNvSpPr>
          <p:nvPr>
            <p:ph idx="1"/>
          </p:nvPr>
        </p:nvSpPr>
        <p:spPr/>
        <p:txBody>
          <a:bodyPr>
            <a:noAutofit/>
          </a:bodyPr>
          <a:lstStyle/>
          <a:p>
            <a:r>
              <a:rPr lang="en-US" altLang="zh-TW" sz="2800" dirty="0"/>
              <a:t>T</a:t>
            </a:r>
            <a:r>
              <a:rPr lang="en-US" altLang="zh-TW" sz="2800" dirty="0" smtClean="0"/>
              <a:t>here are also games which have </a:t>
            </a:r>
            <a:r>
              <a:rPr lang="en-US" altLang="zh-TW" sz="2800" dirty="0" smtClean="0">
                <a:solidFill>
                  <a:srgbClr val="FF0000"/>
                </a:solidFill>
              </a:rPr>
              <a:t>no Nash </a:t>
            </a:r>
            <a:r>
              <a:rPr lang="en-US" altLang="zh-TW" sz="2800" dirty="0" err="1" smtClean="0">
                <a:solidFill>
                  <a:srgbClr val="FF0000"/>
                </a:solidFill>
              </a:rPr>
              <a:t>equilibria</a:t>
            </a:r>
            <a:r>
              <a:rPr lang="en-US" altLang="zh-TW" sz="2800" dirty="0" smtClean="0">
                <a:solidFill>
                  <a:srgbClr val="FF0000"/>
                </a:solidFill>
              </a:rPr>
              <a:t> </a:t>
            </a:r>
            <a:r>
              <a:rPr lang="en-US" altLang="zh-TW" sz="2800" dirty="0" smtClean="0"/>
              <a:t>at all.</a:t>
            </a:r>
          </a:p>
          <a:p>
            <a:r>
              <a:rPr lang="en-US" altLang="zh-TW" sz="2800" dirty="0" smtClean="0"/>
              <a:t>For such game we will make predictions </a:t>
            </a:r>
            <a:r>
              <a:rPr lang="en-US" altLang="zh-TW" sz="2800" dirty="0" smtClean="0">
                <a:solidFill>
                  <a:srgbClr val="FF0000"/>
                </a:solidFill>
              </a:rPr>
              <a:t>by enlarging the set of strategies </a:t>
            </a:r>
            <a:r>
              <a:rPr lang="en-US" altLang="zh-TW" sz="2800" dirty="0" smtClean="0"/>
              <a:t>to include </a:t>
            </a:r>
            <a:r>
              <a:rPr lang="en-US" altLang="zh-TW" sz="2800" dirty="0" smtClean="0">
                <a:solidFill>
                  <a:srgbClr val="FF0000"/>
                </a:solidFill>
              </a:rPr>
              <a:t>the </a:t>
            </a:r>
            <a:r>
              <a:rPr lang="en-US" altLang="zh-TW" sz="2800" dirty="0" err="1" smtClean="0">
                <a:solidFill>
                  <a:srgbClr val="FF0000"/>
                </a:solidFill>
              </a:rPr>
              <a:t>possiblity</a:t>
            </a:r>
            <a:r>
              <a:rPr lang="en-US" altLang="zh-TW" sz="2800" dirty="0" smtClean="0">
                <a:solidFill>
                  <a:srgbClr val="FF0000"/>
                </a:solidFill>
              </a:rPr>
              <a:t> of randomization</a:t>
            </a:r>
            <a:r>
              <a:rPr lang="en-US" altLang="zh-TW" sz="2800" dirty="0" smtClean="0"/>
              <a:t>;</a:t>
            </a:r>
          </a:p>
          <a:p>
            <a:r>
              <a:rPr lang="en-US" altLang="zh-TW" sz="2800" dirty="0" smtClean="0"/>
              <a:t>Once players are allowed to behave randomly ,then the </a:t>
            </a:r>
            <a:r>
              <a:rPr lang="en-US" altLang="zh-TW" sz="2800" dirty="0" err="1" smtClean="0"/>
              <a:t>equilibria</a:t>
            </a:r>
            <a:r>
              <a:rPr lang="en-US" altLang="zh-TW" sz="2800" dirty="0" smtClean="0"/>
              <a:t> always exist.</a:t>
            </a:r>
          </a:p>
          <a:p>
            <a:r>
              <a:rPr lang="en-US" altLang="zh-TW" sz="2800" dirty="0" smtClean="0">
                <a:solidFill>
                  <a:srgbClr val="FF0000"/>
                </a:solidFill>
              </a:rPr>
              <a:t>“attack-defense” games </a:t>
            </a:r>
            <a:r>
              <a:rPr lang="en-US" altLang="zh-TW" sz="2800" dirty="0" smtClean="0"/>
              <a:t>can expose this phenomenon.</a:t>
            </a:r>
          </a:p>
        </p:txBody>
      </p:sp>
    </p:spTree>
    <p:extLst>
      <p:ext uri="{BB962C8B-B14F-4D97-AF65-F5344CB8AC3E}">
        <p14:creationId xmlns:p14="http://schemas.microsoft.com/office/powerpoint/2010/main" val="32837790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t>Matching Pennies</a:t>
            </a:r>
            <a:endParaRPr lang="zh-TW" altLang="en-US" dirty="0"/>
          </a:p>
        </p:txBody>
      </p:sp>
      <p:sp>
        <p:nvSpPr>
          <p:cNvPr id="3" name="內容版面配置區 2"/>
          <p:cNvSpPr>
            <a:spLocks noGrp="1"/>
          </p:cNvSpPr>
          <p:nvPr>
            <p:ph idx="1"/>
          </p:nvPr>
        </p:nvSpPr>
        <p:spPr/>
        <p:txBody>
          <a:bodyPr/>
          <a:lstStyle/>
          <a:p>
            <a:r>
              <a:rPr lang="en-US" altLang="zh-TW" sz="2400" dirty="0" smtClean="0"/>
              <a:t>A </a:t>
            </a:r>
            <a:r>
              <a:rPr lang="en-US" altLang="zh-TW" sz="2400" dirty="0"/>
              <a:t>simple </a:t>
            </a:r>
            <a:r>
              <a:rPr lang="en-US" altLang="zh-TW" sz="2400" dirty="0" smtClean="0"/>
              <a:t>“attack-defense” game </a:t>
            </a:r>
            <a:endParaRPr lang="en-US" altLang="zh-TW" sz="2400" dirty="0"/>
          </a:p>
          <a:p>
            <a:r>
              <a:rPr lang="en-US" altLang="zh-TW" sz="2400" dirty="0" smtClean="0"/>
              <a:t>A game in which two people each hold a penny ,and simultaneously choose whether to show heads(H) or tail(T) on their penny. Player1 loses his penny if they match , and wins player2’s penny if they don’t match .</a:t>
            </a:r>
          </a:p>
          <a:p>
            <a:r>
              <a:rPr lang="en-US" altLang="zh-TW" sz="2400" dirty="0" smtClean="0"/>
              <a:t> This produces a payoff matrix as shown in Figure 6.14.</a:t>
            </a:r>
          </a:p>
          <a:p>
            <a:endParaRPr lang="zh-TW" alt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149080"/>
            <a:ext cx="470535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8324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Outline</a:t>
            </a:r>
            <a:endParaRPr lang="zh-TW" altLang="en-US" dirty="0"/>
          </a:p>
        </p:txBody>
      </p:sp>
      <p:sp>
        <p:nvSpPr>
          <p:cNvPr id="3" name="內容版面配置區 2"/>
          <p:cNvSpPr>
            <a:spLocks noGrp="1"/>
          </p:cNvSpPr>
          <p:nvPr>
            <p:ph idx="1"/>
          </p:nvPr>
        </p:nvSpPr>
        <p:spPr/>
        <p:txBody>
          <a:bodyPr>
            <a:normAutofit fontScale="85000" lnSpcReduction="20000"/>
          </a:bodyPr>
          <a:lstStyle/>
          <a:p>
            <a:r>
              <a:rPr lang="en-US" altLang="zh-TW" dirty="0" smtClean="0"/>
              <a:t>What </a:t>
            </a:r>
            <a:r>
              <a:rPr lang="en-US" altLang="zh-TW" dirty="0"/>
              <a:t>is a Game? </a:t>
            </a:r>
            <a:endParaRPr lang="en-US" altLang="zh-TW" dirty="0" smtClean="0"/>
          </a:p>
          <a:p>
            <a:r>
              <a:rPr lang="en-US" altLang="zh-TW" dirty="0" smtClean="0"/>
              <a:t>Reasoning </a:t>
            </a:r>
            <a:r>
              <a:rPr lang="en-US" altLang="zh-TW" dirty="0"/>
              <a:t>about Behavior in a Game </a:t>
            </a:r>
            <a:endParaRPr lang="en-US" altLang="zh-TW" dirty="0" smtClean="0"/>
          </a:p>
          <a:p>
            <a:r>
              <a:rPr lang="en-US" altLang="zh-TW" dirty="0" smtClean="0"/>
              <a:t>Best </a:t>
            </a:r>
            <a:r>
              <a:rPr lang="en-US" altLang="zh-TW" dirty="0"/>
              <a:t>Responses and Dominant </a:t>
            </a:r>
            <a:r>
              <a:rPr lang="en-US" altLang="zh-TW" dirty="0" smtClean="0"/>
              <a:t>Strategies</a:t>
            </a:r>
          </a:p>
          <a:p>
            <a:r>
              <a:rPr lang="en-US" altLang="zh-TW" dirty="0" smtClean="0"/>
              <a:t>Nash </a:t>
            </a:r>
            <a:r>
              <a:rPr lang="en-US" altLang="zh-TW" dirty="0"/>
              <a:t>Equilibrium </a:t>
            </a:r>
            <a:endParaRPr lang="en-US" altLang="zh-TW" dirty="0" smtClean="0"/>
          </a:p>
          <a:p>
            <a:r>
              <a:rPr lang="en-US" altLang="zh-TW" dirty="0" smtClean="0"/>
              <a:t>Multiple </a:t>
            </a:r>
            <a:r>
              <a:rPr lang="en-US" altLang="zh-TW" dirty="0" err="1"/>
              <a:t>Equilibria</a:t>
            </a:r>
            <a:r>
              <a:rPr lang="en-US" altLang="zh-TW" dirty="0"/>
              <a:t>: Coordination Games </a:t>
            </a:r>
            <a:endParaRPr lang="en-US" altLang="zh-TW" dirty="0" smtClean="0"/>
          </a:p>
          <a:p>
            <a:r>
              <a:rPr lang="en-US" altLang="zh-TW" dirty="0" smtClean="0"/>
              <a:t>Multiple </a:t>
            </a:r>
            <a:r>
              <a:rPr lang="en-US" altLang="zh-TW" dirty="0" err="1"/>
              <a:t>Equilibria</a:t>
            </a:r>
            <a:r>
              <a:rPr lang="en-US" altLang="zh-TW" dirty="0"/>
              <a:t>: The Hawk-Dove </a:t>
            </a:r>
            <a:r>
              <a:rPr lang="en-US" altLang="zh-TW" dirty="0" smtClean="0"/>
              <a:t>Game</a:t>
            </a:r>
          </a:p>
          <a:p>
            <a:r>
              <a:rPr lang="en-US" altLang="zh-TW" dirty="0" smtClean="0"/>
              <a:t>Mixed Strategies</a:t>
            </a:r>
            <a:endParaRPr lang="en-US" altLang="zh-TW" dirty="0"/>
          </a:p>
          <a:p>
            <a:r>
              <a:rPr lang="en-US" altLang="zh-TW" dirty="0" smtClean="0"/>
              <a:t>Mixed </a:t>
            </a:r>
            <a:r>
              <a:rPr lang="en-US" altLang="zh-TW" dirty="0"/>
              <a:t>Strategies: Examples and Empirical </a:t>
            </a:r>
            <a:r>
              <a:rPr lang="en-US" altLang="zh-TW" dirty="0" smtClean="0"/>
              <a:t>Analysis</a:t>
            </a:r>
          </a:p>
          <a:p>
            <a:r>
              <a:rPr lang="en-US" altLang="zh-TW" dirty="0" smtClean="0"/>
              <a:t>Pareto-Optimality and Social Optimality </a:t>
            </a:r>
          </a:p>
          <a:p>
            <a:r>
              <a:rPr lang="en-US" altLang="zh-TW" dirty="0" smtClean="0"/>
              <a:t>Advanced </a:t>
            </a:r>
            <a:r>
              <a:rPr lang="en-US" altLang="zh-TW" dirty="0"/>
              <a:t>Material: Dominated Strategies and Dynamic </a:t>
            </a:r>
            <a:r>
              <a:rPr lang="en-US" altLang="zh-TW" dirty="0" smtClean="0"/>
              <a:t>Games</a:t>
            </a:r>
            <a:endParaRPr lang="zh-TW" altLang="en-US" dirty="0"/>
          </a:p>
        </p:txBody>
      </p:sp>
    </p:spTree>
    <p:extLst>
      <p:ext uri="{BB962C8B-B14F-4D97-AF65-F5344CB8AC3E}">
        <p14:creationId xmlns:p14="http://schemas.microsoft.com/office/powerpoint/2010/main" val="2333351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Matching Pennies</a:t>
            </a:r>
            <a:endParaRPr lang="zh-TW" altLang="en-US" dirty="0"/>
          </a:p>
        </p:txBody>
      </p:sp>
      <p:sp>
        <p:nvSpPr>
          <p:cNvPr id="3" name="內容版面配置區 2"/>
          <p:cNvSpPr>
            <a:spLocks noGrp="1"/>
          </p:cNvSpPr>
          <p:nvPr>
            <p:ph idx="1"/>
          </p:nvPr>
        </p:nvSpPr>
        <p:spPr/>
        <p:txBody>
          <a:bodyPr>
            <a:normAutofit fontScale="92500" lnSpcReduction="10000"/>
          </a:bodyPr>
          <a:lstStyle/>
          <a:p>
            <a:r>
              <a:rPr lang="en-US" altLang="zh-TW" dirty="0" smtClean="0">
                <a:solidFill>
                  <a:srgbClr val="FF0000"/>
                </a:solidFill>
              </a:rPr>
              <a:t>Zero-sum games </a:t>
            </a:r>
            <a:r>
              <a:rPr lang="en-US" altLang="zh-TW" dirty="0" smtClean="0"/>
              <a:t>are games with the property </a:t>
            </a:r>
            <a:r>
              <a:rPr lang="en-US" altLang="zh-TW" dirty="0"/>
              <a:t>that the payoffs of the players sum to zero in every </a:t>
            </a:r>
            <a:r>
              <a:rPr lang="en-US" altLang="zh-TW" dirty="0" smtClean="0"/>
              <a:t>outcome , where </a:t>
            </a:r>
            <a:r>
              <a:rPr lang="en-US" altLang="zh-TW" dirty="0"/>
              <a:t>the players’ interests are in direct conflict</a:t>
            </a:r>
            <a:r>
              <a:rPr lang="en-US" altLang="zh-TW" dirty="0" smtClean="0"/>
              <a:t>.</a:t>
            </a:r>
          </a:p>
          <a:p>
            <a:r>
              <a:rPr lang="en-US" altLang="zh-TW" dirty="0" smtClean="0"/>
              <a:t>Matching Pennies have </a:t>
            </a:r>
            <a:r>
              <a:rPr lang="en-US" altLang="zh-TW" dirty="0"/>
              <a:t>in fact been used as metaphorical </a:t>
            </a:r>
            <a:r>
              <a:rPr lang="en-US" altLang="zh-TW" dirty="0">
                <a:solidFill>
                  <a:srgbClr val="FF0000"/>
                </a:solidFill>
              </a:rPr>
              <a:t>descriptions of decisions made in </a:t>
            </a:r>
            <a:r>
              <a:rPr lang="en-US" altLang="zh-TW" dirty="0" smtClean="0">
                <a:solidFill>
                  <a:srgbClr val="FF0000"/>
                </a:solidFill>
              </a:rPr>
              <a:t>combat</a:t>
            </a:r>
            <a:r>
              <a:rPr lang="en-US" altLang="zh-TW" dirty="0" smtClean="0"/>
              <a:t>.</a:t>
            </a:r>
          </a:p>
          <a:p>
            <a:r>
              <a:rPr lang="en-US" altLang="zh-TW" dirty="0" smtClean="0"/>
              <a:t>For example : the Allied landing in Europe involved a decision whether to cross the English Channel at Normandy or at Calais in World War II.;</a:t>
            </a:r>
          </a:p>
        </p:txBody>
      </p:sp>
    </p:spTree>
    <p:extLst>
      <p:ext uri="{BB962C8B-B14F-4D97-AF65-F5344CB8AC3E}">
        <p14:creationId xmlns:p14="http://schemas.microsoft.com/office/powerpoint/2010/main" val="31675438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Matching Pennies</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CN" dirty="0" smtClean="0"/>
              <a:t>Notice </a:t>
            </a:r>
            <a:r>
              <a:rPr lang="zh-CN" altLang="en-US" dirty="0" smtClean="0"/>
              <a:t>：</a:t>
            </a:r>
            <a:r>
              <a:rPr lang="en-US" altLang="zh-CN" dirty="0" smtClean="0"/>
              <a:t>there is no pair of strategies that are best responses to each other.</a:t>
            </a:r>
          </a:p>
          <a:p>
            <a:endParaRPr lang="en-US" altLang="zh-CN" dirty="0" smtClean="0"/>
          </a:p>
          <a:p>
            <a:r>
              <a:rPr lang="en-US" altLang="zh-TW" dirty="0" smtClean="0"/>
              <a:t>This means that if we treat each player as simply having the two strategies H or T ,then there is no Nash equilibrium.</a:t>
            </a:r>
          </a:p>
          <a:p>
            <a:endParaRPr lang="en-US" altLang="zh-TW" dirty="0" smtClean="0"/>
          </a:p>
          <a:p>
            <a:r>
              <a:rPr lang="en-US" altLang="zh-TW" dirty="0" smtClean="0"/>
              <a:t>So in real life , players generally </a:t>
            </a:r>
            <a:r>
              <a:rPr lang="en-US" altLang="zh-TW" dirty="0" smtClean="0">
                <a:solidFill>
                  <a:srgbClr val="FF0000"/>
                </a:solidFill>
              </a:rPr>
              <a:t>try to make it difficult for their opponents to predict </a:t>
            </a:r>
            <a:r>
              <a:rPr lang="en-US" altLang="zh-TW" dirty="0" smtClean="0"/>
              <a:t>what they will play.</a:t>
            </a:r>
            <a:endParaRPr lang="zh-TW" altLang="en-US" dirty="0"/>
          </a:p>
        </p:txBody>
      </p:sp>
    </p:spTree>
    <p:extLst>
      <p:ext uri="{BB962C8B-B14F-4D97-AF65-F5344CB8AC3E}">
        <p14:creationId xmlns:p14="http://schemas.microsoft.com/office/powerpoint/2010/main" val="781092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Mixed Strategies</a:t>
            </a:r>
            <a:endParaRPr lang="zh-TW" altLang="en-US" dirty="0"/>
          </a:p>
        </p:txBody>
      </p:sp>
      <p:sp>
        <p:nvSpPr>
          <p:cNvPr id="3" name="內容版面配置區 2"/>
          <p:cNvSpPr>
            <a:spLocks noGrp="1"/>
          </p:cNvSpPr>
          <p:nvPr>
            <p:ph idx="1"/>
          </p:nvPr>
        </p:nvSpPr>
        <p:spPr/>
        <p:txBody>
          <a:bodyPr>
            <a:normAutofit fontScale="85000" lnSpcReduction="10000"/>
          </a:bodyPr>
          <a:lstStyle/>
          <a:p>
            <a:r>
              <a:rPr lang="en-US" altLang="zh-TW" dirty="0" smtClean="0"/>
              <a:t>Randomized behavior is to say that each player is not actually choosing H or T directly , but rather is choosing a </a:t>
            </a:r>
            <a:r>
              <a:rPr lang="en-US" altLang="zh-TW" dirty="0" err="1" smtClean="0">
                <a:solidFill>
                  <a:srgbClr val="FF0000"/>
                </a:solidFill>
              </a:rPr>
              <a:t>probaility</a:t>
            </a:r>
            <a:r>
              <a:rPr lang="en-US" altLang="zh-TW" dirty="0" smtClean="0"/>
              <a:t>.</a:t>
            </a:r>
          </a:p>
          <a:p>
            <a:r>
              <a:rPr lang="en-US" altLang="zh-TW" dirty="0"/>
              <a:t>So in this model, the possible strategies for Player 1 are </a:t>
            </a:r>
            <a:r>
              <a:rPr lang="en-US" altLang="zh-TW" dirty="0" smtClean="0"/>
              <a:t>numbers p </a:t>
            </a:r>
            <a:r>
              <a:rPr lang="en-US" altLang="zh-TW" dirty="0"/>
              <a:t>between 0 and 1; a given number p means that Player 1 is committing to play H </a:t>
            </a:r>
            <a:r>
              <a:rPr lang="en-US" altLang="zh-TW" dirty="0" smtClean="0"/>
              <a:t>with probability </a:t>
            </a:r>
            <a:r>
              <a:rPr lang="en-US" altLang="zh-TW" dirty="0"/>
              <a:t>p, and T with probability </a:t>
            </a:r>
            <a:r>
              <a:rPr lang="en-US" altLang="zh-TW" dirty="0" smtClean="0"/>
              <a:t>1-p</a:t>
            </a:r>
            <a:r>
              <a:rPr lang="en-US" altLang="zh-TW" dirty="0"/>
              <a:t>. Similarly, the possible strategies for Player </a:t>
            </a:r>
            <a:r>
              <a:rPr lang="en-US" altLang="zh-TW" dirty="0" smtClean="0"/>
              <a:t>2are </a:t>
            </a:r>
            <a:r>
              <a:rPr lang="en-US" altLang="zh-TW" dirty="0"/>
              <a:t>numbers q between 0 and 1, representing the probability that Player 2 will play H.</a:t>
            </a:r>
            <a:endParaRPr lang="en-US" altLang="zh-TW" dirty="0" smtClean="0"/>
          </a:p>
          <a:p>
            <a:r>
              <a:rPr lang="en-US" altLang="zh-TW" dirty="0">
                <a:solidFill>
                  <a:srgbClr val="FF0000"/>
                </a:solidFill>
              </a:rPr>
              <a:t>Mixed strategies </a:t>
            </a:r>
            <a:r>
              <a:rPr lang="en-US" altLang="zh-TW" dirty="0"/>
              <a:t>: they involve “mixing” between the options H and T.</a:t>
            </a:r>
          </a:p>
          <a:p>
            <a:endParaRPr lang="zh-TW" altLang="en-US" dirty="0"/>
          </a:p>
        </p:txBody>
      </p:sp>
    </p:spTree>
    <p:extLst>
      <p:ext uri="{BB962C8B-B14F-4D97-AF65-F5344CB8AC3E}">
        <p14:creationId xmlns:p14="http://schemas.microsoft.com/office/powerpoint/2010/main" val="448926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Payoffs from Mixed Strategies</a:t>
            </a:r>
            <a:endParaRPr lang="zh-TW" altLang="en-US" dirty="0"/>
          </a:p>
        </p:txBody>
      </p:sp>
      <p:sp>
        <p:nvSpPr>
          <p:cNvPr id="3" name="內容版面配置區 2"/>
          <p:cNvSpPr>
            <a:spLocks noGrp="1"/>
          </p:cNvSpPr>
          <p:nvPr>
            <p:ph idx="1"/>
          </p:nvPr>
        </p:nvSpPr>
        <p:spPr/>
        <p:txBody>
          <a:bodyPr>
            <a:normAutofit/>
          </a:bodyPr>
          <a:lstStyle/>
          <a:p>
            <a:r>
              <a:rPr lang="en-US" altLang="zh-TW" sz="2800" dirty="0"/>
              <a:t>In order to rank random </a:t>
            </a:r>
            <a:r>
              <a:rPr lang="en-US" altLang="zh-TW" sz="2800" dirty="0" smtClean="0"/>
              <a:t>payoffs </a:t>
            </a:r>
            <a:r>
              <a:rPr lang="en-US" altLang="zh-TW" sz="2800" dirty="0"/>
              <a:t>numerically, we will </a:t>
            </a:r>
            <a:r>
              <a:rPr lang="en-US" altLang="zh-TW" sz="2800" dirty="0" smtClean="0"/>
              <a:t>use the </a:t>
            </a:r>
            <a:r>
              <a:rPr lang="en-US" altLang="zh-TW" sz="2800" dirty="0">
                <a:solidFill>
                  <a:srgbClr val="FF0000"/>
                </a:solidFill>
              </a:rPr>
              <a:t>expected value</a:t>
            </a:r>
            <a:r>
              <a:rPr lang="en-US" altLang="zh-TW" sz="2800" dirty="0"/>
              <a:t> of the </a:t>
            </a:r>
            <a:r>
              <a:rPr lang="en-US" altLang="zh-TW" sz="2800" dirty="0" smtClean="0"/>
              <a:t>payoff.</a:t>
            </a:r>
          </a:p>
          <a:p>
            <a:r>
              <a:rPr lang="en-US" altLang="zh-TW" sz="2800" dirty="0" smtClean="0"/>
              <a:t>For </a:t>
            </a:r>
            <a:r>
              <a:rPr lang="en-US" altLang="zh-TW" sz="2800" dirty="0" err="1" smtClean="0"/>
              <a:t>example:if</a:t>
            </a:r>
            <a:r>
              <a:rPr lang="en-US" altLang="zh-TW" sz="2800" dirty="0" smtClean="0"/>
              <a:t> player 1 choose the pure strategy H while player2 choose a </a:t>
            </a:r>
            <a:r>
              <a:rPr lang="en-US" altLang="zh-TW" sz="2800" dirty="0" err="1" smtClean="0"/>
              <a:t>probabiity</a:t>
            </a:r>
            <a:r>
              <a:rPr lang="en-US" altLang="zh-TW" sz="2800" dirty="0" smtClean="0"/>
              <a:t> of q, then the expected payoff </a:t>
            </a:r>
            <a:r>
              <a:rPr lang="en-US" altLang="zh-TW" sz="2800" dirty="0" err="1" smtClean="0"/>
              <a:t>ot</a:t>
            </a:r>
            <a:r>
              <a:rPr lang="en-US" altLang="zh-TW" sz="2800" dirty="0" smtClean="0"/>
              <a:t> player1 is</a:t>
            </a:r>
          </a:p>
          <a:p>
            <a:endParaRPr lang="en-US" altLang="zh-TW" sz="2800" dirty="0" smtClean="0"/>
          </a:p>
          <a:p>
            <a:r>
              <a:rPr lang="en-US" altLang="zh-TW" sz="2800" dirty="0"/>
              <a:t>Similarly, if Player 1 chooses the pure strategy T while Player 2 chooses a probability of </a:t>
            </a:r>
            <a:r>
              <a:rPr lang="en-US" altLang="zh-TW" sz="2800" dirty="0" err="1" smtClean="0"/>
              <a:t>q,then</a:t>
            </a:r>
            <a:r>
              <a:rPr lang="en-US" altLang="zh-TW" sz="2800" dirty="0" smtClean="0"/>
              <a:t> </a:t>
            </a:r>
            <a:r>
              <a:rPr lang="en-US" altLang="zh-TW" sz="2800" dirty="0"/>
              <a:t>the expected </a:t>
            </a:r>
            <a:r>
              <a:rPr lang="en-US" altLang="zh-TW" sz="2800" dirty="0" smtClean="0"/>
              <a:t>payo</a:t>
            </a:r>
            <a:r>
              <a:rPr lang="en-US" altLang="zh-CN" sz="2800" dirty="0" smtClean="0"/>
              <a:t>ff</a:t>
            </a:r>
            <a:r>
              <a:rPr lang="en-US" altLang="zh-TW" sz="2800" dirty="0" smtClean="0"/>
              <a:t> </a:t>
            </a:r>
            <a:r>
              <a:rPr lang="en-US" altLang="zh-TW" sz="2800" dirty="0"/>
              <a:t>to Player 1 </a:t>
            </a:r>
            <a:r>
              <a:rPr lang="en-US" altLang="zh-TW" sz="2800" dirty="0" smtClean="0"/>
              <a:t>is</a:t>
            </a:r>
          </a:p>
          <a:p>
            <a:endParaRPr lang="en-US" altLang="zh-TW" sz="2800" dirty="0"/>
          </a:p>
          <a:p>
            <a:endParaRPr lang="en-US" altLang="zh-TW" sz="2800" dirty="0" smtClean="0"/>
          </a:p>
          <a:p>
            <a:endParaRPr lang="en-US" altLang="zh-TW" sz="2800" dirty="0" smtClean="0"/>
          </a:p>
          <a:p>
            <a:pPr marL="0" indent="0" algn="ctr">
              <a:buNone/>
            </a:pPr>
            <a:endParaRPr lang="en-US" altLang="zh-TW" sz="2800" dirty="0"/>
          </a:p>
          <a:p>
            <a:pPr marL="0" indent="0" algn="ctr">
              <a:buNone/>
            </a:pPr>
            <a:endParaRPr lang="en-US" altLang="zh-TW" sz="2800" dirty="0" smtClean="0"/>
          </a:p>
        </p:txBody>
      </p:sp>
      <p:graphicFrame>
        <p:nvGraphicFramePr>
          <p:cNvPr id="4" name="物件 3"/>
          <p:cNvGraphicFramePr>
            <a:graphicFrameLocks noChangeAspect="1"/>
          </p:cNvGraphicFramePr>
          <p:nvPr>
            <p:extLst>
              <p:ext uri="{D42A27DB-BD31-4B8C-83A1-F6EECF244321}">
                <p14:modId xmlns:p14="http://schemas.microsoft.com/office/powerpoint/2010/main" val="3735186043"/>
              </p:ext>
            </p:extLst>
          </p:nvPr>
        </p:nvGraphicFramePr>
        <p:xfrm>
          <a:off x="2843808" y="4005064"/>
          <a:ext cx="3456384" cy="360040"/>
        </p:xfrm>
        <a:graphic>
          <a:graphicData uri="http://schemas.openxmlformats.org/presentationml/2006/ole">
            <mc:AlternateContent xmlns:mc="http://schemas.openxmlformats.org/markup-compatibility/2006">
              <mc:Choice xmlns:v="urn:schemas-microsoft-com:vml" Requires="v">
                <p:oleObj spid="_x0000_s1026" name="Equation" r:id="rId3" imgW="1307880" imgH="203040" progId="Equation.DSMT4">
                  <p:embed/>
                </p:oleObj>
              </mc:Choice>
              <mc:Fallback>
                <p:oleObj name="Equation" r:id="rId3" imgW="1307880" imgH="203040" progId="Equation.DSMT4">
                  <p:embed/>
                  <p:pic>
                    <p:nvPicPr>
                      <p:cNvPr id="0" name=""/>
                      <p:cNvPicPr/>
                      <p:nvPr/>
                    </p:nvPicPr>
                    <p:blipFill>
                      <a:blip r:embed="rId4"/>
                      <a:stretch>
                        <a:fillRect/>
                      </a:stretch>
                    </p:blipFill>
                    <p:spPr>
                      <a:xfrm>
                        <a:off x="2843808" y="4005064"/>
                        <a:ext cx="3456384" cy="360040"/>
                      </a:xfrm>
                      <a:prstGeom prst="rect">
                        <a:avLst/>
                      </a:prstGeom>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420341213"/>
              </p:ext>
            </p:extLst>
          </p:nvPr>
        </p:nvGraphicFramePr>
        <p:xfrm>
          <a:off x="2987824" y="5877272"/>
          <a:ext cx="3384376" cy="360239"/>
        </p:xfrm>
        <a:graphic>
          <a:graphicData uri="http://schemas.openxmlformats.org/presentationml/2006/ole">
            <mc:AlternateContent xmlns:mc="http://schemas.openxmlformats.org/markup-compatibility/2006">
              <mc:Choice xmlns:v="urn:schemas-microsoft-com:vml" Requires="v">
                <p:oleObj spid="_x0000_s1027" name="Equation" r:id="rId5" imgW="1307880" imgH="203040" progId="Equation.DSMT4">
                  <p:embed/>
                </p:oleObj>
              </mc:Choice>
              <mc:Fallback>
                <p:oleObj name="Equation" r:id="rId5" imgW="1307880" imgH="203040" progId="Equation.DSMT4">
                  <p:embed/>
                  <p:pic>
                    <p:nvPicPr>
                      <p:cNvPr id="0" name=""/>
                      <p:cNvPicPr>
                        <a:picLocks noChangeAspect="1" noChangeArrowheads="1"/>
                      </p:cNvPicPr>
                      <p:nvPr/>
                    </p:nvPicPr>
                    <p:blipFill>
                      <a:blip r:embed="rId6"/>
                      <a:srcRect/>
                      <a:stretch>
                        <a:fillRect/>
                      </a:stretch>
                    </p:blipFill>
                    <p:spPr bwMode="auto">
                      <a:xfrm>
                        <a:off x="2987824" y="5877272"/>
                        <a:ext cx="3384376" cy="360239"/>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19503682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Equilibrium with Mixed </a:t>
            </a:r>
            <a:r>
              <a:rPr lang="en-US" altLang="zh-TW" dirty="0" smtClean="0"/>
              <a:t>Strategies</a:t>
            </a:r>
            <a:endParaRPr lang="zh-TW" altLang="en-US" dirty="0"/>
          </a:p>
        </p:txBody>
      </p:sp>
      <p:sp>
        <p:nvSpPr>
          <p:cNvPr id="3" name="內容版面配置區 2"/>
          <p:cNvSpPr>
            <a:spLocks noGrp="1"/>
          </p:cNvSpPr>
          <p:nvPr>
            <p:ph idx="1"/>
          </p:nvPr>
        </p:nvSpPr>
        <p:spPr/>
        <p:txBody>
          <a:bodyPr>
            <a:noAutofit/>
          </a:bodyPr>
          <a:lstStyle/>
          <a:p>
            <a:r>
              <a:rPr lang="en-US" altLang="zh-TW" sz="2800" dirty="0">
                <a:solidFill>
                  <a:srgbClr val="FF0000"/>
                </a:solidFill>
              </a:rPr>
              <a:t>Nash equilibrium for the </a:t>
            </a:r>
            <a:r>
              <a:rPr lang="en-US" altLang="zh-TW" sz="2800" dirty="0" smtClean="0">
                <a:solidFill>
                  <a:srgbClr val="FF0000"/>
                </a:solidFill>
              </a:rPr>
              <a:t>mixed-strategy </a:t>
            </a:r>
            <a:r>
              <a:rPr lang="en-US" altLang="zh-TW" sz="2800" dirty="0" smtClean="0"/>
              <a:t>version : it is </a:t>
            </a:r>
            <a:r>
              <a:rPr lang="en-US" altLang="zh-TW" sz="2800" dirty="0"/>
              <a:t>a pair of strategies (</a:t>
            </a:r>
            <a:r>
              <a:rPr lang="en-US" altLang="zh-TW" sz="2800" dirty="0" smtClean="0"/>
              <a:t>now probabilities</a:t>
            </a:r>
            <a:r>
              <a:rPr lang="en-US" altLang="zh-TW" sz="2800" dirty="0"/>
              <a:t>) so that each is a best response to the </a:t>
            </a:r>
            <a:r>
              <a:rPr lang="en-US" altLang="zh-TW" sz="2800" dirty="0" smtClean="0"/>
              <a:t>other.</a:t>
            </a:r>
          </a:p>
          <a:p>
            <a:r>
              <a:rPr lang="en-US" altLang="zh-TW" sz="2800" dirty="0" smtClean="0">
                <a:solidFill>
                  <a:srgbClr val="FF0000"/>
                </a:solidFill>
              </a:rPr>
              <a:t>No </a:t>
            </a:r>
            <a:r>
              <a:rPr lang="en-US" altLang="zh-TW" sz="2800" dirty="0">
                <a:solidFill>
                  <a:srgbClr val="FF0000"/>
                </a:solidFill>
              </a:rPr>
              <a:t>pure strategy </a:t>
            </a:r>
            <a:r>
              <a:rPr lang="en-US" altLang="zh-TW" sz="2800" dirty="0"/>
              <a:t>can be part of a Nash </a:t>
            </a:r>
            <a:r>
              <a:rPr lang="en-US" altLang="zh-TW" sz="2800" dirty="0" smtClean="0"/>
              <a:t>equilibrium .</a:t>
            </a:r>
          </a:p>
          <a:p>
            <a:r>
              <a:rPr lang="en-US" altLang="zh-TW" sz="2800" dirty="0" smtClean="0"/>
              <a:t>So </a:t>
            </a:r>
            <a:r>
              <a:rPr lang="en-US" altLang="zh-TW" sz="2800" dirty="0"/>
              <a:t>we've concluded that in any Nash equilibrium for the mixed-strategy version of </a:t>
            </a:r>
            <a:r>
              <a:rPr lang="en-US" altLang="zh-TW" sz="2800" dirty="0" smtClean="0"/>
              <a:t>Matching Pennies</a:t>
            </a:r>
            <a:r>
              <a:rPr lang="en-US" altLang="zh-TW" sz="2800" dirty="0"/>
              <a:t>, we must </a:t>
            </a:r>
            <a:r>
              <a:rPr lang="en-US" altLang="zh-TW" sz="2800" dirty="0" smtClean="0"/>
              <a:t>have</a:t>
            </a:r>
          </a:p>
          <a:p>
            <a:endParaRPr lang="en-US" altLang="zh-TW" sz="2800" dirty="0"/>
          </a:p>
          <a:p>
            <a:r>
              <a:rPr lang="en-US" altLang="zh-TW" sz="2800" dirty="0" smtClean="0"/>
              <a:t>The situation is symmetric for player2 ,so the</a:t>
            </a:r>
            <a:r>
              <a:rPr lang="en-US" altLang="zh-TW" sz="2800" dirty="0" smtClean="0">
                <a:solidFill>
                  <a:srgbClr val="FF0000"/>
                </a:solidFill>
              </a:rPr>
              <a:t> p=1/2</a:t>
            </a:r>
          </a:p>
          <a:p>
            <a:endParaRPr lang="en-US" altLang="zh-TW" sz="2800" dirty="0"/>
          </a:p>
          <a:p>
            <a:endParaRPr lang="en-US" altLang="zh-TW" sz="2800" dirty="0" smtClean="0"/>
          </a:p>
          <a:p>
            <a:pPr marL="0" indent="0">
              <a:buNone/>
            </a:pPr>
            <a:endParaRPr lang="en-US" altLang="zh-TW" sz="2800" dirty="0" smtClean="0"/>
          </a:p>
          <a:p>
            <a:pPr marL="0" indent="0">
              <a:buNone/>
            </a:pPr>
            <a:r>
              <a:rPr lang="en-US" altLang="zh-TW" sz="2800" dirty="0" smtClean="0"/>
              <a:t>    </a:t>
            </a:r>
          </a:p>
          <a:p>
            <a:pPr marL="0" indent="0">
              <a:buNone/>
            </a:pPr>
            <a:endParaRPr lang="en-US" altLang="zh-TW" sz="2800" dirty="0"/>
          </a:p>
          <a:p>
            <a:endParaRPr lang="en-US" altLang="zh-TW" sz="2800" dirty="0" smtClean="0"/>
          </a:p>
          <a:p>
            <a:pPr marL="457200" lvl="1" indent="0">
              <a:buNone/>
            </a:pPr>
            <a:endParaRPr lang="en-US" altLang="zh-CN" sz="2400" dirty="0" smtClean="0"/>
          </a:p>
        </p:txBody>
      </p:sp>
      <p:graphicFrame>
        <p:nvGraphicFramePr>
          <p:cNvPr id="4" name="物件 3"/>
          <p:cNvGraphicFramePr>
            <a:graphicFrameLocks noChangeAspect="1"/>
          </p:cNvGraphicFramePr>
          <p:nvPr>
            <p:extLst>
              <p:ext uri="{D42A27DB-BD31-4B8C-83A1-F6EECF244321}">
                <p14:modId xmlns:p14="http://schemas.microsoft.com/office/powerpoint/2010/main" val="1444127010"/>
              </p:ext>
            </p:extLst>
          </p:nvPr>
        </p:nvGraphicFramePr>
        <p:xfrm>
          <a:off x="2771800" y="4581128"/>
          <a:ext cx="3384550" cy="864096"/>
        </p:xfrm>
        <a:graphic>
          <a:graphicData uri="http://schemas.openxmlformats.org/presentationml/2006/ole">
            <mc:AlternateContent xmlns:mc="http://schemas.openxmlformats.org/markup-compatibility/2006">
              <mc:Choice xmlns:v="urn:schemas-microsoft-com:vml" Requires="v">
                <p:oleObj spid="_x0000_s2050" name="Equation" r:id="rId3" imgW="1193760" imgH="393480" progId="Equation.DSMT4">
                  <p:embed/>
                </p:oleObj>
              </mc:Choice>
              <mc:Fallback>
                <p:oleObj name="Equation" r:id="rId3" imgW="1193760" imgH="393480" progId="Equation.DSMT4">
                  <p:embed/>
                  <p:pic>
                    <p:nvPicPr>
                      <p:cNvPr id="0" name=""/>
                      <p:cNvPicPr>
                        <a:picLocks noChangeAspect="1" noChangeArrowheads="1"/>
                      </p:cNvPicPr>
                      <p:nvPr/>
                    </p:nvPicPr>
                    <p:blipFill>
                      <a:blip r:embed="rId4"/>
                      <a:srcRect/>
                      <a:stretch>
                        <a:fillRect/>
                      </a:stretch>
                    </p:blipFill>
                    <p:spPr bwMode="auto">
                      <a:xfrm>
                        <a:off x="2771800" y="4581128"/>
                        <a:ext cx="3384550" cy="864096"/>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7229100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Interpreting the Mixed-Strategy Equilibrium for Matching Pennies</a:t>
            </a:r>
            <a:endParaRPr lang="zh-TW" altLang="en-US" dirty="0"/>
          </a:p>
        </p:txBody>
      </p:sp>
      <p:sp>
        <p:nvSpPr>
          <p:cNvPr id="3" name="內容版面配置區 2"/>
          <p:cNvSpPr>
            <a:spLocks noGrp="1"/>
          </p:cNvSpPr>
          <p:nvPr>
            <p:ph idx="1"/>
          </p:nvPr>
        </p:nvSpPr>
        <p:spPr/>
        <p:txBody>
          <a:bodyPr>
            <a:normAutofit/>
          </a:bodyPr>
          <a:lstStyle/>
          <a:p>
            <a:r>
              <a:rPr lang="en-US" altLang="zh-TW" dirty="0"/>
              <a:t>B</a:t>
            </a:r>
            <a:r>
              <a:rPr lang="en-US" altLang="zh-TW" dirty="0" smtClean="0"/>
              <a:t>oth </a:t>
            </a:r>
            <a:r>
              <a:rPr lang="en-US" altLang="zh-TW" dirty="0"/>
              <a:t>probabilities turned out to be </a:t>
            </a:r>
            <a:r>
              <a:rPr lang="en-US" altLang="zh-TW" dirty="0" smtClean="0"/>
              <a:t>1/2 is a </a:t>
            </a:r>
            <a:r>
              <a:rPr lang="en-US" altLang="zh-TW" dirty="0"/>
              <a:t>result of the highly symmetric structure of Matching Pennies; </a:t>
            </a:r>
            <a:r>
              <a:rPr lang="en-US" altLang="zh-TW" dirty="0" smtClean="0"/>
              <a:t>when </a:t>
            </a:r>
            <a:r>
              <a:rPr lang="en-US" altLang="zh-TW" dirty="0"/>
              <a:t>the </a:t>
            </a:r>
            <a:r>
              <a:rPr lang="en-US" altLang="zh-TW" dirty="0" smtClean="0"/>
              <a:t>payoffs </a:t>
            </a:r>
            <a:r>
              <a:rPr lang="en-US" altLang="zh-TW" dirty="0"/>
              <a:t>are less symmetric, the Nash equilibrium </a:t>
            </a:r>
            <a:r>
              <a:rPr lang="en-US" altLang="zh-TW" dirty="0" smtClean="0"/>
              <a:t>can consist </a:t>
            </a:r>
            <a:r>
              <a:rPr lang="en-US" altLang="zh-TW" dirty="0"/>
              <a:t>of unequal </a:t>
            </a:r>
            <a:r>
              <a:rPr lang="en-US" altLang="zh-TW" dirty="0" smtClean="0"/>
              <a:t>probabilities</a:t>
            </a:r>
          </a:p>
          <a:p>
            <a:r>
              <a:rPr lang="en-US" altLang="zh-TW" dirty="0" smtClean="0"/>
              <a:t>Nash‘s </a:t>
            </a:r>
            <a:r>
              <a:rPr lang="en-US" altLang="zh-TW" dirty="0"/>
              <a:t>main </a:t>
            </a:r>
            <a:r>
              <a:rPr lang="en-US" altLang="zh-TW" dirty="0" smtClean="0"/>
              <a:t>mathematical result was </a:t>
            </a:r>
            <a:r>
              <a:rPr lang="en-US" altLang="zh-TW" dirty="0"/>
              <a:t>to prove that every such game has </a:t>
            </a:r>
            <a:r>
              <a:rPr lang="en-US" altLang="zh-TW" dirty="0" smtClean="0"/>
              <a:t>at least </a:t>
            </a:r>
            <a:r>
              <a:rPr lang="en-US" altLang="zh-TW" dirty="0"/>
              <a:t>one mixed-strategy </a:t>
            </a:r>
            <a:r>
              <a:rPr lang="en-US" altLang="zh-TW" dirty="0" smtClean="0"/>
              <a:t>equilibrium.</a:t>
            </a:r>
          </a:p>
          <a:p>
            <a:endParaRPr lang="en-US" altLang="zh-TW" dirty="0" smtClean="0"/>
          </a:p>
        </p:txBody>
      </p:sp>
    </p:spTree>
    <p:extLst>
      <p:ext uri="{BB962C8B-B14F-4D97-AF65-F5344CB8AC3E}">
        <p14:creationId xmlns:p14="http://schemas.microsoft.com/office/powerpoint/2010/main" val="10383759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Interpret mixed-strategy </a:t>
            </a:r>
            <a:r>
              <a:rPr lang="en-US" altLang="zh-TW" dirty="0" err="1" smtClean="0"/>
              <a:t>equilibria</a:t>
            </a:r>
            <a:r>
              <a:rPr lang="en-US" altLang="zh-TW" dirty="0" smtClean="0"/>
              <a:t> in real-world situations.</a:t>
            </a:r>
            <a:endParaRPr lang="zh-TW" altLang="en-US" dirty="0"/>
          </a:p>
        </p:txBody>
      </p:sp>
      <p:sp>
        <p:nvSpPr>
          <p:cNvPr id="3" name="內容版面配置區 2"/>
          <p:cNvSpPr>
            <a:spLocks noGrp="1"/>
          </p:cNvSpPr>
          <p:nvPr>
            <p:ph idx="1"/>
          </p:nvPr>
        </p:nvSpPr>
        <p:spPr/>
        <p:txBody>
          <a:bodyPr>
            <a:normAutofit fontScale="92500"/>
          </a:bodyPr>
          <a:lstStyle/>
          <a:p>
            <a:r>
              <a:rPr lang="en-US" altLang="zh-TW" dirty="0"/>
              <a:t>Sometimes, particularly when the participants are genuinely playing a sport or </a:t>
            </a:r>
            <a:r>
              <a:rPr lang="en-US" altLang="zh-TW" dirty="0" smtClean="0"/>
              <a:t>game , the </a:t>
            </a:r>
            <a:r>
              <a:rPr lang="en-US" altLang="zh-TW" dirty="0"/>
              <a:t>players may be actively randomizing their </a:t>
            </a:r>
            <a:r>
              <a:rPr lang="en-US" altLang="zh-TW" dirty="0" smtClean="0"/>
              <a:t>actions.</a:t>
            </a:r>
          </a:p>
          <a:p>
            <a:r>
              <a:rPr lang="en-US" altLang="zh-TW" dirty="0"/>
              <a:t>Sometimes the mixed strategies are better viewed as proportions within a </a:t>
            </a:r>
            <a:r>
              <a:rPr lang="en-US" altLang="zh-TW" dirty="0" smtClean="0"/>
              <a:t>population.</a:t>
            </a:r>
          </a:p>
          <a:p>
            <a:pPr marL="0" indent="0">
              <a:buNone/>
            </a:pPr>
            <a:r>
              <a:rPr lang="en-US" altLang="zh-TW" dirty="0"/>
              <a:t> </a:t>
            </a:r>
            <a:r>
              <a:rPr lang="en-US" altLang="zh-TW" dirty="0" smtClean="0"/>
              <a:t>   Ex : two </a:t>
            </a:r>
            <a:r>
              <a:rPr lang="en-US" altLang="zh-TW" dirty="0"/>
              <a:t>species of </a:t>
            </a:r>
            <a:r>
              <a:rPr lang="en-US" altLang="zh-TW" dirty="0" smtClean="0"/>
              <a:t>animal are foraging </a:t>
            </a:r>
            <a:r>
              <a:rPr lang="en-US" altLang="zh-TW" dirty="0"/>
              <a:t>for </a:t>
            </a:r>
            <a:r>
              <a:rPr lang="en-US" altLang="zh-TW" dirty="0" smtClean="0"/>
              <a:t>food.</a:t>
            </a:r>
          </a:p>
          <a:p>
            <a:r>
              <a:rPr lang="en-US" altLang="zh-TW" dirty="0"/>
              <a:t>If each player </a:t>
            </a:r>
            <a:r>
              <a:rPr lang="en-US" altLang="zh-TW" dirty="0" smtClean="0">
                <a:solidFill>
                  <a:srgbClr val="FF0000"/>
                </a:solidFill>
              </a:rPr>
              <a:t>believes that </a:t>
            </a:r>
            <a:r>
              <a:rPr lang="en-US" altLang="zh-TW" dirty="0">
                <a:solidFill>
                  <a:srgbClr val="FF0000"/>
                </a:solidFill>
              </a:rPr>
              <a:t>her partner will play according to a particular Nash equilibrium</a:t>
            </a:r>
            <a:r>
              <a:rPr lang="en-US" altLang="zh-TW" dirty="0"/>
              <a:t>, then she </a:t>
            </a:r>
            <a:r>
              <a:rPr lang="en-US" altLang="zh-TW" dirty="0" smtClean="0"/>
              <a:t>too will </a:t>
            </a:r>
            <a:r>
              <a:rPr lang="en-US" altLang="zh-TW" dirty="0"/>
              <a:t>want to play according to it.</a:t>
            </a:r>
            <a:endParaRPr lang="zh-TW" altLang="en-US" dirty="0"/>
          </a:p>
        </p:txBody>
      </p:sp>
    </p:spTree>
    <p:extLst>
      <p:ext uri="{BB962C8B-B14F-4D97-AF65-F5344CB8AC3E}">
        <p14:creationId xmlns:p14="http://schemas.microsoft.com/office/powerpoint/2010/main" val="28929272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6.8 Mixed Strategies : Examples and Empirical Analysis</a:t>
            </a:r>
            <a:endParaRPr lang="zh-TW" altLang="en-US" dirty="0"/>
          </a:p>
        </p:txBody>
      </p:sp>
      <p:sp>
        <p:nvSpPr>
          <p:cNvPr id="3" name="內容版面配置區 2"/>
          <p:cNvSpPr>
            <a:spLocks noGrp="1"/>
          </p:cNvSpPr>
          <p:nvPr>
            <p:ph idx="1"/>
          </p:nvPr>
        </p:nvSpPr>
        <p:spPr/>
        <p:txBody>
          <a:bodyPr/>
          <a:lstStyle/>
          <a:p>
            <a:r>
              <a:rPr lang="en-US" altLang="zh-TW" dirty="0" smtClean="0"/>
              <a:t>As </a:t>
            </a:r>
            <a:r>
              <a:rPr lang="en-US" altLang="zh-TW" dirty="0"/>
              <a:t>mixed-strategy equilibrium is a subtle concept, it's useful to think about it </a:t>
            </a:r>
            <a:r>
              <a:rPr lang="en-US" altLang="zh-TW" dirty="0" smtClean="0"/>
              <a:t>through further examples.</a:t>
            </a:r>
          </a:p>
          <a:p>
            <a:endParaRPr lang="en-US" altLang="zh-TW" dirty="0" smtClean="0"/>
          </a:p>
          <a:p>
            <a:r>
              <a:rPr lang="en-US" altLang="zh-TW" dirty="0" smtClean="0"/>
              <a:t>Two main examples : The Run-Pass Game and The Penalty-Kick Game.</a:t>
            </a:r>
            <a:endParaRPr lang="zh-TW" altLang="en-US" dirty="0"/>
          </a:p>
        </p:txBody>
      </p:sp>
    </p:spTree>
    <p:extLst>
      <p:ext uri="{BB962C8B-B14F-4D97-AF65-F5344CB8AC3E}">
        <p14:creationId xmlns:p14="http://schemas.microsoft.com/office/powerpoint/2010/main" val="3872858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The Run-Pass Game</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TW" dirty="0" smtClean="0"/>
              <a:t>Two </a:t>
            </a:r>
            <a:r>
              <a:rPr lang="en-US" altLang="zh-TW" dirty="0"/>
              <a:t>American football </a:t>
            </a:r>
            <a:r>
              <a:rPr lang="en-US" altLang="zh-TW" dirty="0" smtClean="0"/>
              <a:t>teams plan </a:t>
            </a:r>
            <a:r>
              <a:rPr lang="en-US" altLang="zh-TW" dirty="0"/>
              <a:t>their next play in a football game. The </a:t>
            </a:r>
            <a:r>
              <a:rPr lang="en-US" altLang="zh-TW" dirty="0" smtClean="0"/>
              <a:t>offense can </a:t>
            </a:r>
            <a:r>
              <a:rPr lang="en-US" altLang="zh-TW" dirty="0"/>
              <a:t>choose either to run or to pass, and the defense can choose either to defend against </a:t>
            </a:r>
            <a:r>
              <a:rPr lang="en-US" altLang="zh-TW" dirty="0" smtClean="0"/>
              <a:t>the run </a:t>
            </a:r>
            <a:r>
              <a:rPr lang="en-US" altLang="zh-TW" dirty="0"/>
              <a:t>or to defend against the pass. </a:t>
            </a:r>
            <a:endParaRPr lang="en-US" altLang="zh-TW" dirty="0" smtClean="0"/>
          </a:p>
          <a:p>
            <a:r>
              <a:rPr lang="en-US" altLang="zh-TW" dirty="0" smtClean="0"/>
              <a:t>Here </a:t>
            </a:r>
            <a:r>
              <a:rPr lang="en-US" altLang="zh-TW" dirty="0"/>
              <a:t>is </a:t>
            </a:r>
            <a:r>
              <a:rPr lang="en-US" altLang="zh-TW" dirty="0">
                <a:solidFill>
                  <a:srgbClr val="FF0000"/>
                </a:solidFill>
              </a:rPr>
              <a:t>how the </a:t>
            </a:r>
            <a:r>
              <a:rPr lang="en-US" altLang="zh-TW" dirty="0" smtClean="0">
                <a:solidFill>
                  <a:srgbClr val="FF0000"/>
                </a:solidFill>
              </a:rPr>
              <a:t>payoffs </a:t>
            </a:r>
            <a:r>
              <a:rPr lang="en-US" altLang="zh-TW" dirty="0">
                <a:solidFill>
                  <a:srgbClr val="FF0000"/>
                </a:solidFill>
              </a:rPr>
              <a:t>work</a:t>
            </a:r>
            <a:r>
              <a:rPr lang="en-US" altLang="zh-TW" dirty="0" smtClean="0"/>
              <a:t>.</a:t>
            </a:r>
          </a:p>
          <a:p>
            <a:pPr lvl="1">
              <a:buFont typeface="Arial" pitchFamily="34" charset="0"/>
              <a:buChar char="•"/>
            </a:pPr>
            <a:r>
              <a:rPr lang="en-US" altLang="zh-TW" dirty="0" smtClean="0"/>
              <a:t>If </a:t>
            </a:r>
            <a:r>
              <a:rPr lang="en-US" altLang="zh-TW" dirty="0"/>
              <a:t>the defense correctly matches the </a:t>
            </a:r>
            <a:r>
              <a:rPr lang="en-US" altLang="zh-TW" dirty="0" smtClean="0"/>
              <a:t>offense's </a:t>
            </a:r>
            <a:r>
              <a:rPr lang="en-US" altLang="zh-TW" dirty="0"/>
              <a:t>play, then the </a:t>
            </a:r>
            <a:r>
              <a:rPr lang="en-US" altLang="zh-TW" dirty="0" smtClean="0"/>
              <a:t>offense </a:t>
            </a:r>
            <a:r>
              <a:rPr lang="en-US" altLang="zh-TW" dirty="0"/>
              <a:t>gains 0 yards.</a:t>
            </a:r>
          </a:p>
          <a:p>
            <a:pPr lvl="1">
              <a:buFont typeface="Arial" pitchFamily="34" charset="0"/>
              <a:buChar char="•"/>
            </a:pPr>
            <a:r>
              <a:rPr lang="en-US" altLang="zh-TW" dirty="0" smtClean="0"/>
              <a:t>If </a:t>
            </a:r>
            <a:r>
              <a:rPr lang="en-US" altLang="zh-TW" dirty="0"/>
              <a:t>the </a:t>
            </a:r>
            <a:r>
              <a:rPr lang="en-US" altLang="zh-TW" dirty="0" smtClean="0"/>
              <a:t>offense </a:t>
            </a:r>
            <a:r>
              <a:rPr lang="en-US" altLang="zh-TW" dirty="0"/>
              <a:t>runs while the defense defends against the pass, the </a:t>
            </a:r>
            <a:r>
              <a:rPr lang="en-US" altLang="zh-TW" dirty="0" smtClean="0"/>
              <a:t>offense </a:t>
            </a:r>
            <a:r>
              <a:rPr lang="en-US" altLang="zh-TW" dirty="0"/>
              <a:t>gains 5 yards.</a:t>
            </a:r>
          </a:p>
          <a:p>
            <a:pPr lvl="1">
              <a:buFont typeface="Arial" pitchFamily="34" charset="0"/>
              <a:buChar char="•"/>
            </a:pPr>
            <a:r>
              <a:rPr lang="en-US" altLang="zh-TW" dirty="0" smtClean="0"/>
              <a:t>If </a:t>
            </a:r>
            <a:r>
              <a:rPr lang="en-US" altLang="zh-TW" dirty="0"/>
              <a:t>the </a:t>
            </a:r>
            <a:r>
              <a:rPr lang="en-US" altLang="zh-TW" dirty="0" smtClean="0"/>
              <a:t>offense </a:t>
            </a:r>
            <a:r>
              <a:rPr lang="en-US" altLang="zh-TW" dirty="0"/>
              <a:t>passes while the defense defends against the run, the </a:t>
            </a:r>
            <a:r>
              <a:rPr lang="en-US" altLang="zh-TW" dirty="0" smtClean="0"/>
              <a:t>offense </a:t>
            </a:r>
            <a:r>
              <a:rPr lang="en-US" altLang="zh-TW" dirty="0"/>
              <a:t>gains </a:t>
            </a:r>
            <a:r>
              <a:rPr lang="en-US" altLang="zh-TW" dirty="0" smtClean="0"/>
              <a:t>10 yards</a:t>
            </a:r>
            <a:r>
              <a:rPr lang="en-US" altLang="zh-TW" dirty="0"/>
              <a:t>.</a:t>
            </a:r>
            <a:endParaRPr lang="zh-TW" altLang="en-US" dirty="0"/>
          </a:p>
        </p:txBody>
      </p:sp>
    </p:spTree>
    <p:extLst>
      <p:ext uri="{BB962C8B-B14F-4D97-AF65-F5344CB8AC3E}">
        <p14:creationId xmlns:p14="http://schemas.microsoft.com/office/powerpoint/2010/main" val="20017570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Run-Pass Game</a:t>
            </a:r>
            <a:endParaRPr lang="zh-TW" altLang="en-US" dirty="0"/>
          </a:p>
        </p:txBody>
      </p:sp>
      <p:sp>
        <p:nvSpPr>
          <p:cNvPr id="3" name="內容版面配置區 2"/>
          <p:cNvSpPr>
            <a:spLocks noGrp="1"/>
          </p:cNvSpPr>
          <p:nvPr>
            <p:ph idx="1"/>
          </p:nvPr>
        </p:nvSpPr>
        <p:spPr>
          <a:xfrm>
            <a:off x="395536" y="1628800"/>
            <a:ext cx="8229600" cy="4525963"/>
          </a:xfrm>
        </p:spPr>
        <p:txBody>
          <a:bodyPr>
            <a:normAutofit/>
          </a:bodyPr>
          <a:lstStyle/>
          <a:p>
            <a:r>
              <a:rPr lang="en-US" altLang="zh-TW" dirty="0" smtClean="0"/>
              <a:t>Payoff matrix shown in Figure 6.15</a:t>
            </a:r>
          </a:p>
          <a:p>
            <a:endParaRPr lang="en-US" altLang="zh-TW" dirty="0"/>
          </a:p>
          <a:p>
            <a:endParaRPr lang="en-US" altLang="zh-TW" dirty="0" smtClean="0"/>
          </a:p>
          <a:p>
            <a:endParaRPr lang="en-US" altLang="zh-TW" dirty="0"/>
          </a:p>
          <a:p>
            <a:endParaRPr lang="en-US" altLang="zh-TW"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636912"/>
            <a:ext cx="604837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7104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The main idea of game theory</a:t>
            </a:r>
            <a:endParaRPr lang="zh-TW" altLang="en-US" dirty="0"/>
          </a:p>
        </p:txBody>
      </p:sp>
      <p:sp>
        <p:nvSpPr>
          <p:cNvPr id="3" name="內容版面配置區 2"/>
          <p:cNvSpPr>
            <a:spLocks noGrp="1"/>
          </p:cNvSpPr>
          <p:nvPr>
            <p:ph idx="1"/>
          </p:nvPr>
        </p:nvSpPr>
        <p:spPr/>
        <p:txBody>
          <a:bodyPr/>
          <a:lstStyle/>
          <a:p>
            <a:r>
              <a:rPr lang="en-US" altLang="zh-TW" dirty="0"/>
              <a:t>Game theory is designed to address situations in which the outcome of a person’s </a:t>
            </a:r>
            <a:r>
              <a:rPr lang="en-US" altLang="zh-TW" dirty="0" smtClean="0"/>
              <a:t>decision depends </a:t>
            </a:r>
            <a:r>
              <a:rPr lang="en-US" altLang="zh-TW" dirty="0"/>
              <a:t>not just on how they choose among several options,</a:t>
            </a:r>
            <a:r>
              <a:rPr lang="en-US" altLang="zh-TW" dirty="0">
                <a:solidFill>
                  <a:srgbClr val="C00000"/>
                </a:solidFill>
              </a:rPr>
              <a:t> but also on the choices </a:t>
            </a:r>
            <a:r>
              <a:rPr lang="en-US" altLang="zh-TW" dirty="0" smtClean="0">
                <a:solidFill>
                  <a:srgbClr val="C00000"/>
                </a:solidFill>
              </a:rPr>
              <a:t>made by </a:t>
            </a:r>
            <a:r>
              <a:rPr lang="en-US" altLang="zh-TW" dirty="0">
                <a:solidFill>
                  <a:srgbClr val="C00000"/>
                </a:solidFill>
              </a:rPr>
              <a:t>the people they are interacting with.</a:t>
            </a:r>
            <a:endParaRPr lang="zh-TW" altLang="en-US" dirty="0">
              <a:solidFill>
                <a:srgbClr val="C00000"/>
              </a:solidFill>
            </a:endParaRPr>
          </a:p>
        </p:txBody>
      </p:sp>
    </p:spTree>
    <p:extLst>
      <p:ext uri="{BB962C8B-B14F-4D97-AF65-F5344CB8AC3E}">
        <p14:creationId xmlns:p14="http://schemas.microsoft.com/office/powerpoint/2010/main" val="32317486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t>T</a:t>
            </a:r>
            <a:r>
              <a:rPr lang="en-US" altLang="zh-CN" dirty="0" smtClean="0"/>
              <a:t>he expected payoff to the offense </a:t>
            </a:r>
            <a:endParaRPr lang="zh-TW" altLang="en-US" dirty="0"/>
          </a:p>
        </p:txBody>
      </p:sp>
      <p:sp>
        <p:nvSpPr>
          <p:cNvPr id="3" name="內容版面配置區 2"/>
          <p:cNvSpPr>
            <a:spLocks noGrp="1"/>
          </p:cNvSpPr>
          <p:nvPr>
            <p:ph idx="1"/>
          </p:nvPr>
        </p:nvSpPr>
        <p:spPr/>
        <p:txBody>
          <a:bodyPr/>
          <a:lstStyle/>
          <a:p>
            <a:r>
              <a:rPr lang="en-US" altLang="zh-TW" dirty="0"/>
              <a:t>P</a:t>
            </a:r>
            <a:r>
              <a:rPr lang="en-US" altLang="zh-CN" dirty="0"/>
              <a:t>ayoff from passing</a:t>
            </a:r>
          </a:p>
          <a:p>
            <a:pPr marL="0" indent="0">
              <a:buNone/>
            </a:pPr>
            <a:endParaRPr lang="en-US" altLang="zh-CN" dirty="0"/>
          </a:p>
          <a:p>
            <a:r>
              <a:rPr lang="en-US" altLang="zh-CN" dirty="0"/>
              <a:t>Payoff from running</a:t>
            </a:r>
          </a:p>
          <a:p>
            <a:pPr marL="0" indent="0">
              <a:buNone/>
            </a:pPr>
            <a:endParaRPr lang="en-US" altLang="zh-CN" dirty="0"/>
          </a:p>
          <a:p>
            <a:r>
              <a:rPr lang="en-US" altLang="zh-CN" dirty="0"/>
              <a:t>To make the offense </a:t>
            </a:r>
            <a:r>
              <a:rPr lang="en-US" altLang="zh-CN" dirty="0">
                <a:solidFill>
                  <a:srgbClr val="FF0000"/>
                </a:solidFill>
              </a:rPr>
              <a:t>indifferent</a:t>
            </a:r>
            <a:r>
              <a:rPr lang="en-US" altLang="zh-CN" dirty="0"/>
              <a:t> between its two strategies</a:t>
            </a:r>
            <a:r>
              <a:rPr lang="zh-CN" altLang="en-US" dirty="0"/>
              <a:t>，</a:t>
            </a:r>
            <a:r>
              <a:rPr lang="en-US" altLang="zh-CN" dirty="0"/>
              <a:t>we need to </a:t>
            </a:r>
            <a:r>
              <a:rPr lang="en-US" altLang="zh-CN" dirty="0">
                <a:solidFill>
                  <a:srgbClr val="FF0000"/>
                </a:solidFill>
              </a:rPr>
              <a:t>set 10-10q=5q</a:t>
            </a:r>
            <a:r>
              <a:rPr lang="zh-CN" altLang="en-US" dirty="0"/>
              <a:t>，</a:t>
            </a:r>
            <a:r>
              <a:rPr lang="en-US" altLang="zh-CN" dirty="0"/>
              <a:t>and hence q=2/3</a:t>
            </a:r>
          </a:p>
        </p:txBody>
      </p:sp>
      <p:graphicFrame>
        <p:nvGraphicFramePr>
          <p:cNvPr id="4" name="物件 3"/>
          <p:cNvGraphicFramePr>
            <a:graphicFrameLocks noChangeAspect="1"/>
          </p:cNvGraphicFramePr>
          <p:nvPr>
            <p:extLst>
              <p:ext uri="{D42A27DB-BD31-4B8C-83A1-F6EECF244321}">
                <p14:modId xmlns:p14="http://schemas.microsoft.com/office/powerpoint/2010/main" val="4241122369"/>
              </p:ext>
            </p:extLst>
          </p:nvPr>
        </p:nvGraphicFramePr>
        <p:xfrm>
          <a:off x="2699792" y="2276872"/>
          <a:ext cx="3600400" cy="505319"/>
        </p:xfrm>
        <a:graphic>
          <a:graphicData uri="http://schemas.openxmlformats.org/presentationml/2006/ole">
            <mc:AlternateContent xmlns:mc="http://schemas.openxmlformats.org/markup-compatibility/2006">
              <mc:Choice xmlns:v="urn:schemas-microsoft-com:vml" Requires="v">
                <p:oleObj spid="_x0000_s3074" name="Equation" r:id="rId3" imgW="1790640" imgH="203040" progId="Equation.DSMT4">
                  <p:embed/>
                </p:oleObj>
              </mc:Choice>
              <mc:Fallback>
                <p:oleObj name="Equation" r:id="rId3" imgW="1790640" imgH="203040" progId="Equation.DSMT4">
                  <p:embed/>
                  <p:pic>
                    <p:nvPicPr>
                      <p:cNvPr id="0" name=""/>
                      <p:cNvPicPr/>
                      <p:nvPr/>
                    </p:nvPicPr>
                    <p:blipFill>
                      <a:blip r:embed="rId4"/>
                      <a:stretch>
                        <a:fillRect/>
                      </a:stretch>
                    </p:blipFill>
                    <p:spPr>
                      <a:xfrm>
                        <a:off x="2699792" y="2276872"/>
                        <a:ext cx="3600400" cy="505319"/>
                      </a:xfrm>
                      <a:prstGeom prst="rect">
                        <a:avLst/>
                      </a:prstGeom>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1050501895"/>
              </p:ext>
            </p:extLst>
          </p:nvPr>
        </p:nvGraphicFramePr>
        <p:xfrm>
          <a:off x="2699792" y="3356992"/>
          <a:ext cx="3600400" cy="504056"/>
        </p:xfrm>
        <a:graphic>
          <a:graphicData uri="http://schemas.openxmlformats.org/presentationml/2006/ole">
            <mc:AlternateContent xmlns:mc="http://schemas.openxmlformats.org/markup-compatibility/2006">
              <mc:Choice xmlns:v="urn:schemas-microsoft-com:vml" Requires="v">
                <p:oleObj spid="_x0000_s3075" name="Equation" r:id="rId5" imgW="1396800" imgH="203040" progId="Equation.DSMT4">
                  <p:embed/>
                </p:oleObj>
              </mc:Choice>
              <mc:Fallback>
                <p:oleObj name="Equation" r:id="rId5" imgW="1396800" imgH="203040" progId="Equation.DSMT4">
                  <p:embed/>
                  <p:pic>
                    <p:nvPicPr>
                      <p:cNvPr id="0" name=""/>
                      <p:cNvPicPr/>
                      <p:nvPr/>
                    </p:nvPicPr>
                    <p:blipFill>
                      <a:blip r:embed="rId6"/>
                      <a:stretch>
                        <a:fillRect/>
                      </a:stretch>
                    </p:blipFill>
                    <p:spPr>
                      <a:xfrm>
                        <a:off x="2699792" y="3356992"/>
                        <a:ext cx="3600400" cy="504056"/>
                      </a:xfrm>
                      <a:prstGeom prst="rect">
                        <a:avLst/>
                      </a:prstGeom>
                    </p:spPr>
                  </p:pic>
                </p:oleObj>
              </mc:Fallback>
            </mc:AlternateContent>
          </a:graphicData>
        </a:graphic>
      </p:graphicFrame>
    </p:spTree>
    <p:extLst>
      <p:ext uri="{BB962C8B-B14F-4D97-AF65-F5344CB8AC3E}">
        <p14:creationId xmlns:p14="http://schemas.microsoft.com/office/powerpoint/2010/main" val="18109704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a:t>T</a:t>
            </a:r>
            <a:r>
              <a:rPr lang="en-US" altLang="zh-CN" dirty="0"/>
              <a:t>he expected payoff to the </a:t>
            </a:r>
            <a:r>
              <a:rPr lang="en-US" altLang="zh-CN" dirty="0" smtClean="0"/>
              <a:t>defense</a:t>
            </a:r>
            <a:endParaRPr lang="zh-TW" altLang="en-US" dirty="0"/>
          </a:p>
        </p:txBody>
      </p:sp>
      <p:sp>
        <p:nvSpPr>
          <p:cNvPr id="3" name="內容版面配置區 2"/>
          <p:cNvSpPr>
            <a:spLocks noGrp="1"/>
          </p:cNvSpPr>
          <p:nvPr>
            <p:ph idx="1"/>
          </p:nvPr>
        </p:nvSpPr>
        <p:spPr/>
        <p:txBody>
          <a:bodyPr>
            <a:normAutofit fontScale="77500" lnSpcReduction="20000"/>
          </a:bodyPr>
          <a:lstStyle/>
          <a:p>
            <a:r>
              <a:rPr lang="en-US" altLang="zh-TW" dirty="0" smtClean="0"/>
              <a:t>Payoff from defending against the pass</a:t>
            </a:r>
          </a:p>
          <a:p>
            <a:endParaRPr lang="en-US" altLang="zh-TW" dirty="0"/>
          </a:p>
          <a:p>
            <a:endParaRPr lang="en-US" altLang="zh-TW" dirty="0" smtClean="0"/>
          </a:p>
          <a:p>
            <a:r>
              <a:rPr lang="en-US" altLang="zh-TW" dirty="0" smtClean="0"/>
              <a:t>Payoff from defending against the run </a:t>
            </a:r>
          </a:p>
          <a:p>
            <a:pPr marL="0" indent="0">
              <a:buNone/>
            </a:pPr>
            <a:endParaRPr lang="en-US" altLang="zh-TW" dirty="0" smtClean="0"/>
          </a:p>
          <a:p>
            <a:endParaRPr lang="en-US" altLang="zh-CN" dirty="0" smtClean="0"/>
          </a:p>
          <a:p>
            <a:r>
              <a:rPr lang="en-US" altLang="zh-CN" dirty="0" smtClean="0"/>
              <a:t>To </a:t>
            </a:r>
            <a:r>
              <a:rPr lang="en-US" altLang="zh-CN" dirty="0"/>
              <a:t>make the </a:t>
            </a:r>
            <a:r>
              <a:rPr lang="en-US" altLang="zh-CN" dirty="0" smtClean="0"/>
              <a:t>defense </a:t>
            </a:r>
            <a:r>
              <a:rPr lang="en-US" altLang="zh-CN" dirty="0"/>
              <a:t>indifferent between its two strategies</a:t>
            </a:r>
            <a:r>
              <a:rPr lang="zh-CN" altLang="en-US" dirty="0"/>
              <a:t>，</a:t>
            </a:r>
            <a:r>
              <a:rPr lang="en-US" altLang="zh-CN" dirty="0"/>
              <a:t>we need to set </a:t>
            </a:r>
            <a:r>
              <a:rPr lang="en-US" altLang="zh-CN" dirty="0" smtClean="0"/>
              <a:t>5p-5=-10p</a:t>
            </a:r>
            <a:r>
              <a:rPr lang="zh-CN" altLang="en-US" dirty="0" smtClean="0"/>
              <a:t>，</a:t>
            </a:r>
            <a:r>
              <a:rPr lang="en-US" altLang="zh-CN" dirty="0"/>
              <a:t>and hence </a:t>
            </a:r>
            <a:r>
              <a:rPr lang="en-US" altLang="zh-CN" dirty="0" smtClean="0"/>
              <a:t>p=1/3</a:t>
            </a:r>
          </a:p>
          <a:p>
            <a:endParaRPr lang="en-US" altLang="zh-CN" dirty="0" smtClean="0"/>
          </a:p>
          <a:p>
            <a:r>
              <a:rPr lang="en-US" altLang="zh-CN" dirty="0" smtClean="0"/>
              <a:t>So the only possible probability values are p=1/3 for the offense ,and q=2/3 for the defense.</a:t>
            </a:r>
            <a:endParaRPr lang="en-US" altLang="zh-CN" dirty="0"/>
          </a:p>
          <a:p>
            <a:endParaRPr lang="en-US" altLang="zh-TW" dirty="0" smtClean="0"/>
          </a:p>
        </p:txBody>
      </p:sp>
      <p:graphicFrame>
        <p:nvGraphicFramePr>
          <p:cNvPr id="4" name="物件 3"/>
          <p:cNvGraphicFramePr>
            <a:graphicFrameLocks noChangeAspect="1"/>
          </p:cNvGraphicFramePr>
          <p:nvPr>
            <p:extLst>
              <p:ext uri="{D42A27DB-BD31-4B8C-83A1-F6EECF244321}">
                <p14:modId xmlns:p14="http://schemas.microsoft.com/office/powerpoint/2010/main" val="615504725"/>
              </p:ext>
            </p:extLst>
          </p:nvPr>
        </p:nvGraphicFramePr>
        <p:xfrm>
          <a:off x="1907704" y="2132856"/>
          <a:ext cx="3888432" cy="454123"/>
        </p:xfrm>
        <a:graphic>
          <a:graphicData uri="http://schemas.openxmlformats.org/presentationml/2006/ole">
            <mc:AlternateContent xmlns:mc="http://schemas.openxmlformats.org/markup-compatibility/2006">
              <mc:Choice xmlns:v="urn:schemas-microsoft-com:vml" Requires="v">
                <p:oleObj spid="_x0000_s4098" name="Equation" r:id="rId3" imgW="1739880" imgH="203040" progId="Equation.DSMT4">
                  <p:embed/>
                </p:oleObj>
              </mc:Choice>
              <mc:Fallback>
                <p:oleObj name="Equation" r:id="rId3" imgW="1739880" imgH="203040" progId="Equation.DSMT4">
                  <p:embed/>
                  <p:pic>
                    <p:nvPicPr>
                      <p:cNvPr id="0" name=""/>
                      <p:cNvPicPr/>
                      <p:nvPr/>
                    </p:nvPicPr>
                    <p:blipFill>
                      <a:blip r:embed="rId4"/>
                      <a:stretch>
                        <a:fillRect/>
                      </a:stretch>
                    </p:blipFill>
                    <p:spPr>
                      <a:xfrm>
                        <a:off x="1907704" y="2132856"/>
                        <a:ext cx="3888432" cy="454123"/>
                      </a:xfrm>
                      <a:prstGeom prst="rect">
                        <a:avLst/>
                      </a:prstGeom>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2161040103"/>
              </p:ext>
            </p:extLst>
          </p:nvPr>
        </p:nvGraphicFramePr>
        <p:xfrm>
          <a:off x="1907704" y="3356992"/>
          <a:ext cx="3816424" cy="432048"/>
        </p:xfrm>
        <a:graphic>
          <a:graphicData uri="http://schemas.openxmlformats.org/presentationml/2006/ole">
            <mc:AlternateContent xmlns:mc="http://schemas.openxmlformats.org/markup-compatibility/2006">
              <mc:Choice xmlns:v="urn:schemas-microsoft-com:vml" Requires="v">
                <p:oleObj spid="_x0000_s4099" name="Equation" r:id="rId5" imgW="1777680" imgH="203040" progId="Equation.DSMT4">
                  <p:embed/>
                </p:oleObj>
              </mc:Choice>
              <mc:Fallback>
                <p:oleObj name="Equation" r:id="rId5" imgW="1777680" imgH="203040" progId="Equation.DSMT4">
                  <p:embed/>
                  <p:pic>
                    <p:nvPicPr>
                      <p:cNvPr id="0" name=""/>
                      <p:cNvPicPr/>
                      <p:nvPr/>
                    </p:nvPicPr>
                    <p:blipFill>
                      <a:blip r:embed="rId6"/>
                      <a:stretch>
                        <a:fillRect/>
                      </a:stretch>
                    </p:blipFill>
                    <p:spPr>
                      <a:xfrm>
                        <a:off x="1907704" y="3356992"/>
                        <a:ext cx="3816424" cy="432048"/>
                      </a:xfrm>
                      <a:prstGeom prst="rect">
                        <a:avLst/>
                      </a:prstGeom>
                    </p:spPr>
                  </p:pic>
                </p:oleObj>
              </mc:Fallback>
            </mc:AlternateContent>
          </a:graphicData>
        </a:graphic>
      </p:graphicFrame>
    </p:spTree>
    <p:extLst>
      <p:ext uri="{BB962C8B-B14F-4D97-AF65-F5344CB8AC3E}">
        <p14:creationId xmlns:p14="http://schemas.microsoft.com/office/powerpoint/2010/main" val="26138755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Strategic Interpretation of the Run-Pass</a:t>
            </a:r>
            <a:endParaRPr lang="zh-TW" altLang="en-US" dirty="0"/>
          </a:p>
        </p:txBody>
      </p:sp>
      <p:sp>
        <p:nvSpPr>
          <p:cNvPr id="3" name="內容版面配置區 2"/>
          <p:cNvSpPr>
            <a:spLocks noGrp="1"/>
          </p:cNvSpPr>
          <p:nvPr>
            <p:ph idx="1"/>
          </p:nvPr>
        </p:nvSpPr>
        <p:spPr/>
        <p:txBody>
          <a:bodyPr>
            <a:normAutofit lnSpcReduction="10000"/>
          </a:bodyPr>
          <a:lstStyle/>
          <a:p>
            <a:pPr marL="0" indent="0">
              <a:buNone/>
            </a:pPr>
            <a:r>
              <a:rPr lang="en-US" altLang="zh-TW" dirty="0" smtClean="0">
                <a:solidFill>
                  <a:srgbClr val="FF0000"/>
                </a:solidFill>
              </a:rPr>
              <a:t>Notice</a:t>
            </a:r>
          </a:p>
          <a:p>
            <a:r>
              <a:rPr lang="en-US" altLang="zh-TW" dirty="0" smtClean="0"/>
              <a:t>Although passing is the offense’s more </a:t>
            </a:r>
            <a:r>
              <a:rPr lang="en-US" altLang="zh-TW" dirty="0" err="1" smtClean="0"/>
              <a:t>poweful</a:t>
            </a:r>
            <a:r>
              <a:rPr lang="en-US" altLang="zh-TW" dirty="0" smtClean="0"/>
              <a:t> weapon, it uses it less than half the time;</a:t>
            </a:r>
          </a:p>
          <a:p>
            <a:r>
              <a:rPr lang="en-US" altLang="zh-TW" dirty="0" smtClean="0"/>
              <a:t>If p=1/2,the offense’s expected payoff will be 5/2 ,which is less than the 10/3;</a:t>
            </a:r>
          </a:p>
          <a:p>
            <a:r>
              <a:rPr lang="en-US" altLang="zh-TW" dirty="0" smtClean="0"/>
              <a:t>The defense is defending against the pass 2/3 of the time ,even the offense is using it only 1/3 of the time;</a:t>
            </a:r>
          </a:p>
          <a:p>
            <a:pPr marL="0" indent="0">
              <a:buNone/>
            </a:pPr>
            <a:endParaRPr lang="zh-TW" altLang="en-US" dirty="0"/>
          </a:p>
        </p:txBody>
      </p:sp>
    </p:spTree>
    <p:extLst>
      <p:ext uri="{BB962C8B-B14F-4D97-AF65-F5344CB8AC3E}">
        <p14:creationId xmlns:p14="http://schemas.microsoft.com/office/powerpoint/2010/main" val="37295759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The Penalty-Kick Game</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smtClean="0"/>
              <a:t>In 2002,Ignacio Palacios-Huerta undertook a large study of penalty kicks from the perspective of game theory.</a:t>
            </a:r>
            <a:endParaRPr lang="en-US" altLang="zh-TW" dirty="0"/>
          </a:p>
          <a:p>
            <a:r>
              <a:rPr lang="en-US" altLang="zh-TW" dirty="0" smtClean="0"/>
              <a:t>The </a:t>
            </a:r>
            <a:r>
              <a:rPr lang="en-US" altLang="zh-TW" dirty="0"/>
              <a:t>structure of the game is very much like </a:t>
            </a:r>
            <a:r>
              <a:rPr lang="en-US" altLang="zh-TW" dirty="0" smtClean="0"/>
              <a:t>Matching Pennies</a:t>
            </a:r>
            <a:r>
              <a:rPr lang="en-US" altLang="zh-TW" dirty="0"/>
              <a:t>: if the goalie dives in the direction where the ball is aimed, he has a good chance </a:t>
            </a:r>
            <a:r>
              <a:rPr lang="en-US" altLang="zh-TW" dirty="0" err="1" smtClean="0"/>
              <a:t>ofblocking</a:t>
            </a:r>
            <a:r>
              <a:rPr lang="en-US" altLang="zh-TW" dirty="0" smtClean="0"/>
              <a:t> </a:t>
            </a:r>
            <a:r>
              <a:rPr lang="en-US" altLang="zh-TW" dirty="0"/>
              <a:t>it; if the goalie dives in the wrong direction, it is very likely to go in the goal.</a:t>
            </a:r>
            <a:endParaRPr lang="en-US" altLang="zh-TW" dirty="0" smtClean="0"/>
          </a:p>
        </p:txBody>
      </p:sp>
    </p:spTree>
    <p:extLst>
      <p:ext uri="{BB962C8B-B14F-4D97-AF65-F5344CB8AC3E}">
        <p14:creationId xmlns:p14="http://schemas.microsoft.com/office/powerpoint/2010/main" val="390671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Penalty-Kick Game</a:t>
            </a:r>
            <a:endParaRPr lang="zh-TW" altLang="en-US" dirty="0"/>
          </a:p>
        </p:txBody>
      </p:sp>
      <p:sp>
        <p:nvSpPr>
          <p:cNvPr id="3" name="內容版面配置區 2"/>
          <p:cNvSpPr>
            <a:spLocks noGrp="1"/>
          </p:cNvSpPr>
          <p:nvPr>
            <p:ph idx="1"/>
          </p:nvPr>
        </p:nvSpPr>
        <p:spPr/>
        <p:txBody>
          <a:bodyPr/>
          <a:lstStyle/>
          <a:p>
            <a:r>
              <a:rPr lang="en-US" altLang="zh-TW" dirty="0"/>
              <a:t>four basic outcomes: </a:t>
            </a:r>
            <a:r>
              <a:rPr lang="en-US" altLang="zh-TW" dirty="0" smtClean="0"/>
              <a:t>whether the </a:t>
            </a:r>
            <a:r>
              <a:rPr lang="en-US" altLang="zh-TW" dirty="0"/>
              <a:t>kicker aims </a:t>
            </a:r>
            <a:r>
              <a:rPr lang="en-US" altLang="zh-TW" dirty="0" smtClean="0"/>
              <a:t>left(L) </a:t>
            </a:r>
            <a:r>
              <a:rPr lang="en-US" altLang="zh-TW" dirty="0"/>
              <a:t>or </a:t>
            </a:r>
            <a:r>
              <a:rPr lang="en-US" altLang="zh-TW" dirty="0" smtClean="0"/>
              <a:t>right(R), </a:t>
            </a:r>
            <a:r>
              <a:rPr lang="en-US" altLang="zh-TW" dirty="0"/>
              <a:t>and whether the goalie dives left or right. This led to a </a:t>
            </a:r>
            <a:r>
              <a:rPr lang="en-US" altLang="zh-TW" dirty="0" smtClean="0"/>
              <a:t>payoff matrix </a:t>
            </a:r>
            <a:r>
              <a:rPr lang="en-US" altLang="zh-TW" dirty="0"/>
              <a:t>as shown in Figure 6.16.</a:t>
            </a:r>
            <a:endParaRPr lang="zh-TW" alt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886428"/>
            <a:ext cx="762952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20132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Penalty-Kick Game</a:t>
            </a:r>
            <a:endParaRPr lang="zh-TW" altLang="en-US" dirty="0"/>
          </a:p>
        </p:txBody>
      </p:sp>
      <p:sp>
        <p:nvSpPr>
          <p:cNvPr id="3" name="內容版面配置區 2"/>
          <p:cNvSpPr>
            <a:spLocks noGrp="1"/>
          </p:cNvSpPr>
          <p:nvPr>
            <p:ph idx="1"/>
          </p:nvPr>
        </p:nvSpPr>
        <p:spPr/>
        <p:txBody>
          <a:bodyPr>
            <a:normAutofit/>
          </a:bodyPr>
          <a:lstStyle/>
          <a:p>
            <a:r>
              <a:rPr lang="en-US" altLang="zh-TW" dirty="0"/>
              <a:t>if q is the probability that a goalie chooses L, we need to set q so </a:t>
            </a:r>
            <a:r>
              <a:rPr lang="en-US" altLang="zh-TW" dirty="0" smtClean="0"/>
              <a:t>as to </a:t>
            </a:r>
            <a:r>
              <a:rPr lang="en-US" altLang="zh-TW" dirty="0"/>
              <a:t>make the kicker </a:t>
            </a:r>
            <a:r>
              <a:rPr lang="en-US" altLang="zh-TW" dirty="0" smtClean="0"/>
              <a:t>indifferent </a:t>
            </a:r>
            <a:r>
              <a:rPr lang="en-US" altLang="zh-TW" dirty="0"/>
              <a:t>between his two </a:t>
            </a:r>
            <a:r>
              <a:rPr lang="en-US" altLang="zh-TW" dirty="0" smtClean="0"/>
              <a:t>options:</a:t>
            </a:r>
          </a:p>
          <a:p>
            <a:endParaRPr lang="en-US" altLang="zh-TW" dirty="0" smtClean="0"/>
          </a:p>
          <a:p>
            <a:r>
              <a:rPr lang="en-US" altLang="zh-TW" dirty="0" smtClean="0"/>
              <a:t>We </a:t>
            </a:r>
            <a:r>
              <a:rPr lang="en-US" altLang="zh-TW" dirty="0"/>
              <a:t>get q = </a:t>
            </a:r>
            <a:r>
              <a:rPr lang="en-US" altLang="zh-TW" dirty="0" smtClean="0"/>
              <a:t>0.42</a:t>
            </a:r>
            <a:r>
              <a:rPr lang="en-US" altLang="zh-TW" dirty="0"/>
              <a:t>. We can do the analogous calculation to obtain the value of </a:t>
            </a:r>
            <a:r>
              <a:rPr lang="en-US" altLang="zh-TW" dirty="0" smtClean="0"/>
              <a:t>p that </a:t>
            </a:r>
            <a:r>
              <a:rPr lang="en-US" altLang="zh-TW" dirty="0"/>
              <a:t>makes the goalie </a:t>
            </a:r>
            <a:r>
              <a:rPr lang="en-US" altLang="zh-TW" dirty="0" smtClean="0"/>
              <a:t>indifferent</a:t>
            </a:r>
            <a:r>
              <a:rPr lang="en-US" altLang="zh-TW" dirty="0"/>
              <a:t>, obtaining p = </a:t>
            </a:r>
            <a:r>
              <a:rPr lang="en-US" altLang="zh-TW" dirty="0" smtClean="0"/>
              <a:t>0.39</a:t>
            </a:r>
            <a:r>
              <a:rPr lang="en-US" altLang="zh-TW" dirty="0"/>
              <a:t>.</a:t>
            </a:r>
            <a:endParaRPr lang="zh-TW" altLang="en-US" dirty="0"/>
          </a:p>
        </p:txBody>
      </p:sp>
      <p:graphicFrame>
        <p:nvGraphicFramePr>
          <p:cNvPr id="4" name="物件 3"/>
          <p:cNvGraphicFramePr>
            <a:graphicFrameLocks noChangeAspect="1"/>
          </p:cNvGraphicFramePr>
          <p:nvPr>
            <p:extLst>
              <p:ext uri="{D42A27DB-BD31-4B8C-83A1-F6EECF244321}">
                <p14:modId xmlns:p14="http://schemas.microsoft.com/office/powerpoint/2010/main" val="847305216"/>
              </p:ext>
            </p:extLst>
          </p:nvPr>
        </p:nvGraphicFramePr>
        <p:xfrm>
          <a:off x="1403648" y="3356992"/>
          <a:ext cx="5976664" cy="360040"/>
        </p:xfrm>
        <a:graphic>
          <a:graphicData uri="http://schemas.openxmlformats.org/presentationml/2006/ole">
            <mc:AlternateContent xmlns:mc="http://schemas.openxmlformats.org/markup-compatibility/2006">
              <mc:Choice xmlns:v="urn:schemas-microsoft-com:vml" Requires="v">
                <p:oleObj spid="_x0000_s5122" name="Equation" r:id="rId3" imgW="3047760" imgH="203040" progId="Equation.DSMT4">
                  <p:embed/>
                </p:oleObj>
              </mc:Choice>
              <mc:Fallback>
                <p:oleObj name="Equation" r:id="rId3" imgW="3047760" imgH="203040" progId="Equation.DSMT4">
                  <p:embed/>
                  <p:pic>
                    <p:nvPicPr>
                      <p:cNvPr id="0" name=""/>
                      <p:cNvPicPr/>
                      <p:nvPr/>
                    </p:nvPicPr>
                    <p:blipFill>
                      <a:blip r:embed="rId4"/>
                      <a:stretch>
                        <a:fillRect/>
                      </a:stretch>
                    </p:blipFill>
                    <p:spPr>
                      <a:xfrm>
                        <a:off x="1403648" y="3356992"/>
                        <a:ext cx="5976664" cy="360040"/>
                      </a:xfrm>
                      <a:prstGeom prst="rect">
                        <a:avLst/>
                      </a:prstGeom>
                    </p:spPr>
                  </p:pic>
                </p:oleObj>
              </mc:Fallback>
            </mc:AlternateContent>
          </a:graphicData>
        </a:graphic>
      </p:graphicFrame>
    </p:spTree>
    <p:extLst>
      <p:ext uri="{BB962C8B-B14F-4D97-AF65-F5344CB8AC3E}">
        <p14:creationId xmlns:p14="http://schemas.microsoft.com/office/powerpoint/2010/main" val="18773531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Finding all Nash </a:t>
            </a:r>
            <a:r>
              <a:rPr lang="en-US" altLang="zh-TW" dirty="0" err="1" smtClean="0"/>
              <a:t>Equilibria</a:t>
            </a:r>
            <a:endParaRPr lang="zh-TW" altLang="en-US" dirty="0"/>
          </a:p>
        </p:txBody>
      </p:sp>
      <p:sp>
        <p:nvSpPr>
          <p:cNvPr id="3" name="內容版面配置區 2"/>
          <p:cNvSpPr>
            <a:spLocks noGrp="1"/>
          </p:cNvSpPr>
          <p:nvPr>
            <p:ph idx="1"/>
          </p:nvPr>
        </p:nvSpPr>
        <p:spPr/>
        <p:txBody>
          <a:bodyPr/>
          <a:lstStyle/>
          <a:p>
            <a:r>
              <a:rPr lang="en-US" altLang="zh-TW" dirty="0" smtClean="0"/>
              <a:t>it </a:t>
            </a:r>
            <a:r>
              <a:rPr lang="en-US" altLang="zh-TW" dirty="0"/>
              <a:t>is important to note that </a:t>
            </a:r>
            <a:r>
              <a:rPr lang="en-US" altLang="zh-TW" dirty="0">
                <a:solidFill>
                  <a:srgbClr val="FF0000"/>
                </a:solidFill>
              </a:rPr>
              <a:t>a game may have both pure-strategy and </a:t>
            </a:r>
            <a:r>
              <a:rPr lang="en-US" altLang="zh-TW" dirty="0" smtClean="0">
                <a:solidFill>
                  <a:srgbClr val="FF0000"/>
                </a:solidFill>
              </a:rPr>
              <a:t>mixed </a:t>
            </a:r>
            <a:r>
              <a:rPr lang="en-US" altLang="zh-TW" dirty="0" err="1" smtClean="0">
                <a:solidFill>
                  <a:srgbClr val="FF0000"/>
                </a:solidFill>
              </a:rPr>
              <a:t>strategye</a:t>
            </a:r>
            <a:r>
              <a:rPr lang="en-US" altLang="zh-TW" dirty="0" smtClean="0">
                <a:solidFill>
                  <a:srgbClr val="FF0000"/>
                </a:solidFill>
              </a:rPr>
              <a:t> </a:t>
            </a:r>
            <a:r>
              <a:rPr lang="en-US" altLang="zh-TW" dirty="0" err="1" smtClean="0">
                <a:solidFill>
                  <a:srgbClr val="FF0000"/>
                </a:solidFill>
              </a:rPr>
              <a:t>quilibria</a:t>
            </a:r>
            <a:r>
              <a:rPr lang="en-US" altLang="zh-TW" dirty="0" smtClean="0">
                <a:solidFill>
                  <a:srgbClr val="FF0000"/>
                </a:solidFill>
              </a:rPr>
              <a:t>.</a:t>
            </a:r>
          </a:p>
          <a:p>
            <a:r>
              <a:rPr lang="en-US" altLang="zh-TW" dirty="0" smtClean="0"/>
              <a:t>An example exhibiting both pure and mixed </a:t>
            </a:r>
            <a:r>
              <a:rPr lang="en-US" altLang="zh-TW" dirty="0" err="1" smtClean="0"/>
              <a:t>equilibiria</a:t>
            </a:r>
            <a:r>
              <a:rPr lang="en-US" altLang="zh-TW" dirty="0" smtClean="0"/>
              <a:t> : Unbalanced Coordination Game from section 6.5:</a:t>
            </a:r>
          </a:p>
          <a:p>
            <a:pPr marL="0" indent="0">
              <a:buNone/>
            </a:pPr>
            <a:endParaRPr lang="en-US" altLang="zh-TW" dirty="0" smtClean="0"/>
          </a:p>
          <a:p>
            <a:endParaRPr lang="zh-TW" alt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4581128"/>
            <a:ext cx="5762625"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5802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Finding all Nash </a:t>
            </a:r>
            <a:r>
              <a:rPr lang="en-US" altLang="zh-TW" dirty="0" err="1"/>
              <a:t>Equilibria</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TW" dirty="0">
                <a:solidFill>
                  <a:srgbClr val="FF0000"/>
                </a:solidFill>
              </a:rPr>
              <a:t>Suppose</a:t>
            </a:r>
            <a:r>
              <a:rPr lang="en-US" altLang="zh-TW" dirty="0"/>
              <a:t> that you place a probability of p strictly between 0 and 1 on PowerPoint, </a:t>
            </a:r>
            <a:r>
              <a:rPr lang="en-US" altLang="zh-TW" dirty="0" smtClean="0"/>
              <a:t>and your </a:t>
            </a:r>
            <a:r>
              <a:rPr lang="en-US" altLang="zh-TW" dirty="0"/>
              <a:t>partner places a probability of q strictly between 0 and 1 on PowerPoint</a:t>
            </a:r>
            <a:r>
              <a:rPr lang="en-US" altLang="zh-TW" dirty="0" smtClean="0"/>
              <a:t>.</a:t>
            </a:r>
          </a:p>
          <a:p>
            <a:r>
              <a:rPr lang="en-US" altLang="zh-TW" dirty="0" smtClean="0"/>
              <a:t>You will be </a:t>
            </a:r>
            <a:r>
              <a:rPr lang="en-US" altLang="zh-TW" dirty="0" smtClean="0">
                <a:solidFill>
                  <a:srgbClr val="FF0000"/>
                </a:solidFill>
              </a:rPr>
              <a:t>indifferent between PowerPoint and Keynote</a:t>
            </a:r>
            <a:r>
              <a:rPr lang="en-US" altLang="zh-TW" dirty="0" smtClean="0"/>
              <a:t> if </a:t>
            </a:r>
          </a:p>
          <a:p>
            <a:endParaRPr lang="en-US" altLang="zh-TW" dirty="0" smtClean="0"/>
          </a:p>
          <a:p>
            <a:r>
              <a:rPr lang="en-US" altLang="zh-TW" dirty="0" smtClean="0"/>
              <a:t>So q=2/3,and we also get p=2/3.</a:t>
            </a:r>
          </a:p>
          <a:p>
            <a:r>
              <a:rPr lang="en-US" altLang="zh-TW" dirty="0" smtClean="0"/>
              <a:t>Thus, in addition to the two pure </a:t>
            </a:r>
            <a:r>
              <a:rPr lang="en-US" altLang="zh-TW" dirty="0" err="1" smtClean="0"/>
              <a:t>equilibria</a:t>
            </a:r>
            <a:r>
              <a:rPr lang="en-US" altLang="zh-TW" dirty="0" smtClean="0"/>
              <a:t> ,we also get an equilibrium in which each of you choose PowerPoint with probability 2/3.</a:t>
            </a:r>
            <a:endParaRPr lang="en-US" altLang="zh-TW" dirty="0"/>
          </a:p>
          <a:p>
            <a:endParaRPr lang="zh-TW" altLang="en-US" dirty="0"/>
          </a:p>
        </p:txBody>
      </p:sp>
      <p:graphicFrame>
        <p:nvGraphicFramePr>
          <p:cNvPr id="4" name="物件 3"/>
          <p:cNvGraphicFramePr>
            <a:graphicFrameLocks noChangeAspect="1"/>
          </p:cNvGraphicFramePr>
          <p:nvPr>
            <p:extLst>
              <p:ext uri="{D42A27DB-BD31-4B8C-83A1-F6EECF244321}">
                <p14:modId xmlns:p14="http://schemas.microsoft.com/office/powerpoint/2010/main" val="792279001"/>
              </p:ext>
            </p:extLst>
          </p:nvPr>
        </p:nvGraphicFramePr>
        <p:xfrm>
          <a:off x="2411760" y="3933056"/>
          <a:ext cx="4176464" cy="360040"/>
        </p:xfrm>
        <a:graphic>
          <a:graphicData uri="http://schemas.openxmlformats.org/presentationml/2006/ole">
            <mc:AlternateContent xmlns:mc="http://schemas.openxmlformats.org/markup-compatibility/2006">
              <mc:Choice xmlns:v="urn:schemas-microsoft-com:vml" Requires="v">
                <p:oleObj spid="_x0000_s6146" name="Equation" r:id="rId3" imgW="2260440" imgH="203040" progId="Equation.DSMT4">
                  <p:embed/>
                </p:oleObj>
              </mc:Choice>
              <mc:Fallback>
                <p:oleObj name="Equation" r:id="rId3" imgW="2260440" imgH="203040" progId="Equation.DSMT4">
                  <p:embed/>
                  <p:pic>
                    <p:nvPicPr>
                      <p:cNvPr id="0" name=""/>
                      <p:cNvPicPr/>
                      <p:nvPr/>
                    </p:nvPicPr>
                    <p:blipFill>
                      <a:blip r:embed="rId4"/>
                      <a:stretch>
                        <a:fillRect/>
                      </a:stretch>
                    </p:blipFill>
                    <p:spPr>
                      <a:xfrm>
                        <a:off x="2411760" y="3933056"/>
                        <a:ext cx="4176464" cy="360040"/>
                      </a:xfrm>
                      <a:prstGeom prst="rect">
                        <a:avLst/>
                      </a:prstGeom>
                    </p:spPr>
                  </p:pic>
                </p:oleObj>
              </mc:Fallback>
            </mc:AlternateContent>
          </a:graphicData>
        </a:graphic>
      </p:graphicFrame>
    </p:spTree>
    <p:extLst>
      <p:ext uri="{BB962C8B-B14F-4D97-AF65-F5344CB8AC3E}">
        <p14:creationId xmlns:p14="http://schemas.microsoft.com/office/powerpoint/2010/main" val="29972959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6.9 Pareto-Optimality and Social Optimality </a:t>
            </a:r>
            <a:endParaRPr lang="zh-TW" altLang="en-US" dirty="0"/>
          </a:p>
        </p:txBody>
      </p:sp>
      <p:sp>
        <p:nvSpPr>
          <p:cNvPr id="3" name="內容版面配置區 2"/>
          <p:cNvSpPr>
            <a:spLocks noGrp="1"/>
          </p:cNvSpPr>
          <p:nvPr>
            <p:ph idx="1"/>
          </p:nvPr>
        </p:nvSpPr>
        <p:spPr/>
        <p:txBody>
          <a:bodyPr>
            <a:normAutofit fontScale="70000" lnSpcReduction="20000"/>
          </a:bodyPr>
          <a:lstStyle/>
          <a:p>
            <a:r>
              <a:rPr lang="en-US" altLang="zh-TW" dirty="0" smtClean="0"/>
              <a:t>A choice of strategies – one by each player – is </a:t>
            </a:r>
            <a:r>
              <a:rPr lang="en-US" altLang="zh-TW" dirty="0" smtClean="0">
                <a:solidFill>
                  <a:srgbClr val="FF0000"/>
                </a:solidFill>
              </a:rPr>
              <a:t>Pareto-optimal </a:t>
            </a:r>
            <a:r>
              <a:rPr lang="en-US" altLang="zh-TW" dirty="0" smtClean="0"/>
              <a:t>if there is no other choice of strategies in which all players receive payoffs at least as high, and at least one player receives a strictly higher payoff.</a:t>
            </a:r>
          </a:p>
          <a:p>
            <a:endParaRPr lang="en-US" altLang="zh-TW" dirty="0" smtClean="0"/>
          </a:p>
          <a:p>
            <a:r>
              <a:rPr lang="en-US" altLang="zh-TW" dirty="0" smtClean="0"/>
              <a:t>Example : in </a:t>
            </a:r>
            <a:r>
              <a:rPr lang="en-US" altLang="zh-TW" dirty="0"/>
              <a:t>the </a:t>
            </a:r>
            <a:r>
              <a:rPr lang="en-US" altLang="zh-TW" dirty="0">
                <a:solidFill>
                  <a:srgbClr val="FF0000"/>
                </a:solidFill>
              </a:rPr>
              <a:t>Exam-or-Presentation </a:t>
            </a:r>
            <a:r>
              <a:rPr lang="en-US" altLang="zh-TW" dirty="0" smtClean="0">
                <a:solidFill>
                  <a:srgbClr val="FF0000"/>
                </a:solidFill>
              </a:rPr>
              <a:t>Game</a:t>
            </a:r>
            <a:r>
              <a:rPr lang="en-US" altLang="zh-TW" dirty="0"/>
              <a:t>,</a:t>
            </a:r>
            <a:r>
              <a:rPr lang="en-US" altLang="zh-TW" dirty="0" smtClean="0"/>
              <a:t> </a:t>
            </a:r>
            <a:r>
              <a:rPr lang="en-US" altLang="zh-TW" dirty="0"/>
              <a:t>t</a:t>
            </a:r>
            <a:r>
              <a:rPr lang="en-US" altLang="zh-TW" dirty="0" smtClean="0"/>
              <a:t>he </a:t>
            </a:r>
            <a:r>
              <a:rPr lang="en-US" altLang="zh-TW" dirty="0"/>
              <a:t>outcome in which you and your partner both </a:t>
            </a:r>
            <a:r>
              <a:rPr lang="en-US" altLang="zh-TW" dirty="0" smtClean="0"/>
              <a:t>study for </a:t>
            </a:r>
            <a:r>
              <a:rPr lang="en-US" altLang="zh-TW" dirty="0"/>
              <a:t>the exam is </a:t>
            </a:r>
            <a:r>
              <a:rPr lang="en-US" altLang="zh-TW" dirty="0">
                <a:solidFill>
                  <a:srgbClr val="FF0000"/>
                </a:solidFill>
              </a:rPr>
              <a:t>not Pareto-optimal</a:t>
            </a:r>
            <a:r>
              <a:rPr lang="en-US" altLang="zh-TW" dirty="0"/>
              <a:t>, since the outcome in which you both prepare for </a:t>
            </a:r>
            <a:r>
              <a:rPr lang="en-US" altLang="zh-TW" dirty="0" smtClean="0"/>
              <a:t>the presentation </a:t>
            </a:r>
            <a:r>
              <a:rPr lang="en-US" altLang="zh-TW" dirty="0"/>
              <a:t>is strictly better for both of you</a:t>
            </a:r>
            <a:r>
              <a:rPr lang="en-US" altLang="zh-TW" dirty="0" smtClean="0"/>
              <a:t>.</a:t>
            </a:r>
          </a:p>
          <a:p>
            <a:endParaRPr lang="en-US" altLang="zh-TW" dirty="0" smtClean="0"/>
          </a:p>
          <a:p>
            <a:r>
              <a:rPr lang="en-US" altLang="zh-TW" dirty="0"/>
              <a:t>It shows that even though </a:t>
            </a:r>
            <a:r>
              <a:rPr lang="en-US" altLang="zh-TW" dirty="0" smtClean="0"/>
              <a:t>you and </a:t>
            </a:r>
            <a:r>
              <a:rPr lang="en-US" altLang="zh-TW" dirty="0"/>
              <a:t>your partner realize there is a superior solution, </a:t>
            </a:r>
            <a:r>
              <a:rPr lang="en-US" altLang="zh-TW" dirty="0">
                <a:solidFill>
                  <a:srgbClr val="FF0000"/>
                </a:solidFill>
              </a:rPr>
              <a:t>there is no way to maintain it </a:t>
            </a:r>
            <a:r>
              <a:rPr lang="en-US" altLang="zh-TW" dirty="0" smtClean="0">
                <a:solidFill>
                  <a:srgbClr val="FF0000"/>
                </a:solidFill>
              </a:rPr>
              <a:t>without a </a:t>
            </a:r>
            <a:r>
              <a:rPr lang="en-US" altLang="zh-TW" dirty="0">
                <a:solidFill>
                  <a:srgbClr val="FF0000"/>
                </a:solidFill>
              </a:rPr>
              <a:t>binding agreement between the two of you</a:t>
            </a:r>
            <a:r>
              <a:rPr lang="en-US" altLang="zh-TW" dirty="0"/>
              <a:t>.</a:t>
            </a:r>
            <a:endParaRPr lang="en-US" altLang="zh-TW" dirty="0" smtClean="0"/>
          </a:p>
          <a:p>
            <a:endParaRPr lang="zh-TW" altLang="en-US" dirty="0">
              <a:solidFill>
                <a:srgbClr val="FF0000"/>
              </a:solidFill>
            </a:endParaRPr>
          </a:p>
        </p:txBody>
      </p:sp>
    </p:spTree>
    <p:extLst>
      <p:ext uri="{BB962C8B-B14F-4D97-AF65-F5344CB8AC3E}">
        <p14:creationId xmlns:p14="http://schemas.microsoft.com/office/powerpoint/2010/main" val="3383522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Social Optimality </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TW" dirty="0"/>
              <a:t>A choice of strategies </a:t>
            </a:r>
            <a:r>
              <a:rPr lang="en-US" altLang="zh-TW" dirty="0" smtClean="0"/>
              <a:t>- one </a:t>
            </a:r>
            <a:r>
              <a:rPr lang="en-US" altLang="zh-TW" dirty="0"/>
              <a:t>by each </a:t>
            </a:r>
            <a:r>
              <a:rPr lang="en-US" altLang="zh-TW" dirty="0" smtClean="0"/>
              <a:t>player - is </a:t>
            </a:r>
            <a:r>
              <a:rPr lang="en-US" altLang="zh-TW" dirty="0"/>
              <a:t>a social welfare </a:t>
            </a:r>
            <a:r>
              <a:rPr lang="en-US" altLang="zh-TW" dirty="0" err="1"/>
              <a:t>maximizer</a:t>
            </a:r>
            <a:r>
              <a:rPr lang="en-US" altLang="zh-TW" dirty="0"/>
              <a:t> (</a:t>
            </a:r>
            <a:r>
              <a:rPr lang="en-US" altLang="zh-TW" dirty="0" smtClean="0"/>
              <a:t>or </a:t>
            </a:r>
            <a:r>
              <a:rPr lang="en-US" altLang="zh-TW" dirty="0" smtClean="0">
                <a:solidFill>
                  <a:srgbClr val="FF0000"/>
                </a:solidFill>
              </a:rPr>
              <a:t>socially </a:t>
            </a:r>
            <a:r>
              <a:rPr lang="en-US" altLang="zh-TW" dirty="0">
                <a:solidFill>
                  <a:srgbClr val="FF0000"/>
                </a:solidFill>
              </a:rPr>
              <a:t>optimal</a:t>
            </a:r>
            <a:r>
              <a:rPr lang="en-US" altLang="zh-TW" dirty="0"/>
              <a:t>) if it </a:t>
            </a:r>
            <a:r>
              <a:rPr lang="en-US" altLang="zh-TW" dirty="0" smtClean="0"/>
              <a:t>maximizes </a:t>
            </a:r>
            <a:r>
              <a:rPr lang="en-US" altLang="zh-TW" dirty="0"/>
              <a:t>the sum of the players' </a:t>
            </a:r>
            <a:r>
              <a:rPr lang="en-US" altLang="zh-TW" dirty="0" smtClean="0"/>
              <a:t>payoffs.</a:t>
            </a:r>
          </a:p>
          <a:p>
            <a:r>
              <a:rPr lang="en-US" altLang="zh-TW" dirty="0" smtClean="0"/>
              <a:t>In the Exam-or-Presentation </a:t>
            </a:r>
            <a:r>
              <a:rPr lang="en-US" altLang="zh-TW" dirty="0" err="1" smtClean="0"/>
              <a:t>Game,both</a:t>
            </a:r>
            <a:r>
              <a:rPr lang="en-US" altLang="zh-TW" dirty="0" smtClean="0"/>
              <a:t> you and your partner prepare for the presentation will produce a combined payoff of 90+90=180.</a:t>
            </a:r>
          </a:p>
          <a:p>
            <a:r>
              <a:rPr lang="en-US" altLang="zh-TW" dirty="0"/>
              <a:t>it's </a:t>
            </a:r>
            <a:r>
              <a:rPr lang="en-US" altLang="zh-TW" dirty="0">
                <a:solidFill>
                  <a:srgbClr val="FF0000"/>
                </a:solidFill>
              </a:rPr>
              <a:t>not always clear that </a:t>
            </a:r>
            <a:r>
              <a:rPr lang="en-US" altLang="zh-TW" dirty="0"/>
              <a:t>we </a:t>
            </a:r>
            <a:r>
              <a:rPr lang="en-US" altLang="zh-TW" dirty="0" smtClean="0"/>
              <a:t>can meaningfully </a:t>
            </a:r>
            <a:r>
              <a:rPr lang="en-US" altLang="zh-TW" dirty="0"/>
              <a:t>combine my satisfaction with an outcome and your satisfaction </a:t>
            </a:r>
            <a:r>
              <a:rPr lang="en-US" altLang="zh-TW" dirty="0">
                <a:solidFill>
                  <a:srgbClr val="FF0000"/>
                </a:solidFill>
              </a:rPr>
              <a:t>by </a:t>
            </a:r>
            <a:r>
              <a:rPr lang="en-US" altLang="zh-TW" dirty="0" smtClean="0">
                <a:solidFill>
                  <a:srgbClr val="FF0000"/>
                </a:solidFill>
              </a:rPr>
              <a:t>simply adding </a:t>
            </a:r>
            <a:r>
              <a:rPr lang="en-US" altLang="zh-TW" dirty="0">
                <a:solidFill>
                  <a:srgbClr val="FF0000"/>
                </a:solidFill>
              </a:rPr>
              <a:t>them up</a:t>
            </a:r>
            <a:r>
              <a:rPr lang="en-US" altLang="zh-TW" dirty="0" smtClean="0"/>
              <a:t>.</a:t>
            </a:r>
          </a:p>
          <a:p>
            <a:r>
              <a:rPr lang="en-US" altLang="zh-TW" dirty="0" smtClean="0"/>
              <a:t>Outcomes </a:t>
            </a:r>
            <a:r>
              <a:rPr lang="en-US" altLang="zh-TW" dirty="0"/>
              <a:t>that are </a:t>
            </a:r>
            <a:r>
              <a:rPr lang="en-US" altLang="zh-TW" dirty="0">
                <a:solidFill>
                  <a:srgbClr val="FF0000"/>
                </a:solidFill>
              </a:rPr>
              <a:t>socially optimal must also be </a:t>
            </a:r>
            <a:r>
              <a:rPr lang="en-US" altLang="zh-TW" dirty="0" smtClean="0">
                <a:solidFill>
                  <a:srgbClr val="FF0000"/>
                </a:solidFill>
              </a:rPr>
              <a:t>Pareto-optimal , but </a:t>
            </a:r>
            <a:r>
              <a:rPr lang="en-US" altLang="zh-TW" dirty="0">
                <a:solidFill>
                  <a:srgbClr val="FF0000"/>
                </a:solidFill>
              </a:rPr>
              <a:t>i</a:t>
            </a:r>
            <a:r>
              <a:rPr lang="en-US" altLang="zh-TW" dirty="0" smtClean="0">
                <a:solidFill>
                  <a:srgbClr val="FF0000"/>
                </a:solidFill>
              </a:rPr>
              <a:t>n </a:t>
            </a:r>
            <a:r>
              <a:rPr lang="en-US" altLang="zh-TW" dirty="0">
                <a:solidFill>
                  <a:srgbClr val="FF0000"/>
                </a:solidFill>
              </a:rPr>
              <a:t>turn is </a:t>
            </a:r>
            <a:r>
              <a:rPr lang="en-US" altLang="zh-TW" dirty="0" smtClean="0">
                <a:solidFill>
                  <a:srgbClr val="FF0000"/>
                </a:solidFill>
              </a:rPr>
              <a:t>not.</a:t>
            </a:r>
            <a:endParaRPr lang="zh-CN" altLang="en-US" dirty="0" smtClean="0">
              <a:solidFill>
                <a:srgbClr val="FF0000"/>
              </a:solidFill>
            </a:endParaRPr>
          </a:p>
        </p:txBody>
      </p:sp>
    </p:spTree>
    <p:extLst>
      <p:ext uri="{BB962C8B-B14F-4D97-AF65-F5344CB8AC3E}">
        <p14:creationId xmlns:p14="http://schemas.microsoft.com/office/powerpoint/2010/main" val="3159433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Basic Ingredients of a Game</a:t>
            </a:r>
            <a:endParaRPr lang="zh-TW" altLang="en-US" dirty="0"/>
          </a:p>
        </p:txBody>
      </p:sp>
      <p:sp>
        <p:nvSpPr>
          <p:cNvPr id="3" name="內容版面配置區 2"/>
          <p:cNvSpPr>
            <a:spLocks noGrp="1"/>
          </p:cNvSpPr>
          <p:nvPr>
            <p:ph idx="1"/>
          </p:nvPr>
        </p:nvSpPr>
        <p:spPr/>
        <p:txBody>
          <a:bodyPr/>
          <a:lstStyle/>
          <a:p>
            <a:pPr marL="514350" indent="-514350">
              <a:buFont typeface="+mj-lt"/>
              <a:buAutoNum type="arabicPeriod"/>
            </a:pPr>
            <a:r>
              <a:rPr lang="en-US" altLang="zh-TW" dirty="0" smtClean="0"/>
              <a:t>There </a:t>
            </a:r>
            <a:r>
              <a:rPr lang="en-US" altLang="zh-TW" dirty="0"/>
              <a:t>is a set of participants, whom we call the</a:t>
            </a:r>
            <a:r>
              <a:rPr lang="en-US" altLang="zh-TW" dirty="0">
                <a:solidFill>
                  <a:srgbClr val="C00000"/>
                </a:solidFill>
              </a:rPr>
              <a:t> </a:t>
            </a:r>
            <a:r>
              <a:rPr lang="en-US" altLang="zh-TW" b="1" dirty="0" smtClean="0">
                <a:solidFill>
                  <a:srgbClr val="C00000"/>
                </a:solidFill>
              </a:rPr>
              <a:t>players</a:t>
            </a:r>
            <a:r>
              <a:rPr lang="en-US" altLang="zh-TW" dirty="0" smtClean="0">
                <a:solidFill>
                  <a:srgbClr val="C00000"/>
                </a:solidFill>
              </a:rPr>
              <a:t>.</a:t>
            </a:r>
          </a:p>
          <a:p>
            <a:pPr marL="514350" indent="-514350">
              <a:buFont typeface="+mj-lt"/>
              <a:buAutoNum type="arabicPeriod"/>
            </a:pPr>
            <a:r>
              <a:rPr lang="en-US" altLang="zh-TW" dirty="0" smtClean="0"/>
              <a:t> Each </a:t>
            </a:r>
            <a:r>
              <a:rPr lang="en-US" altLang="zh-TW" dirty="0"/>
              <a:t>player has a set of options for how to </a:t>
            </a:r>
            <a:r>
              <a:rPr lang="en-US" altLang="zh-TW" dirty="0" smtClean="0"/>
              <a:t>behave</a:t>
            </a:r>
            <a:r>
              <a:rPr lang="en-US" altLang="zh-TW" dirty="0"/>
              <a:t>; we will refer to these as the </a:t>
            </a:r>
            <a:r>
              <a:rPr lang="en-US" altLang="zh-TW" dirty="0" smtClean="0"/>
              <a:t>player’s </a:t>
            </a:r>
            <a:r>
              <a:rPr lang="en-US" altLang="zh-TW" b="1" dirty="0" smtClean="0">
                <a:solidFill>
                  <a:srgbClr val="C00000"/>
                </a:solidFill>
              </a:rPr>
              <a:t>possible </a:t>
            </a:r>
            <a:r>
              <a:rPr lang="en-US" altLang="zh-TW" b="1" dirty="0">
                <a:solidFill>
                  <a:srgbClr val="C00000"/>
                </a:solidFill>
              </a:rPr>
              <a:t>strategies</a:t>
            </a:r>
            <a:r>
              <a:rPr lang="en-US" altLang="zh-TW" dirty="0" smtClean="0"/>
              <a:t>.</a:t>
            </a:r>
          </a:p>
          <a:p>
            <a:pPr marL="514350" indent="-514350">
              <a:buFont typeface="+mj-lt"/>
              <a:buAutoNum type="arabicPeriod"/>
            </a:pPr>
            <a:r>
              <a:rPr lang="en-US" altLang="zh-TW" dirty="0" smtClean="0"/>
              <a:t>For </a:t>
            </a:r>
            <a:r>
              <a:rPr lang="en-US" altLang="zh-TW" dirty="0"/>
              <a:t>each choice of strategies, each player receives a </a:t>
            </a:r>
            <a:r>
              <a:rPr lang="en-US" altLang="zh-TW" b="1" dirty="0" smtClean="0">
                <a:solidFill>
                  <a:srgbClr val="C00000"/>
                </a:solidFill>
              </a:rPr>
              <a:t>payoff</a:t>
            </a:r>
            <a:r>
              <a:rPr lang="en-US" altLang="zh-TW" dirty="0" smtClean="0"/>
              <a:t> </a:t>
            </a:r>
            <a:r>
              <a:rPr lang="en-US" altLang="zh-TW" dirty="0"/>
              <a:t>that can depend on </a:t>
            </a:r>
            <a:r>
              <a:rPr lang="en-US" altLang="zh-TW" dirty="0" smtClean="0"/>
              <a:t>the strategies </a:t>
            </a:r>
            <a:r>
              <a:rPr lang="en-US" altLang="zh-TW" dirty="0"/>
              <a:t>selected by everyone</a:t>
            </a:r>
            <a:endParaRPr lang="zh-TW" altLang="en-US" dirty="0"/>
          </a:p>
        </p:txBody>
      </p:sp>
    </p:spTree>
    <p:extLst>
      <p:ext uri="{BB962C8B-B14F-4D97-AF65-F5344CB8AC3E}">
        <p14:creationId xmlns:p14="http://schemas.microsoft.com/office/powerpoint/2010/main" val="7321491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a:defRPr/>
            </a:pPr>
            <a:r>
              <a:rPr lang="en-US" altLang="zh-TW" sz="4000" b="1" dirty="0"/>
              <a:t>6.10 Advanced Material: Dominated Strategies and Dynamic Games</a:t>
            </a:r>
            <a:endParaRPr lang="zh-TW" altLang="en-US" sz="4000" b="1" dirty="0"/>
          </a:p>
        </p:txBody>
      </p:sp>
      <p:sp>
        <p:nvSpPr>
          <p:cNvPr id="3" name="內容版面配置區 2"/>
          <p:cNvSpPr>
            <a:spLocks noGrp="1"/>
          </p:cNvSpPr>
          <p:nvPr>
            <p:ph idx="1"/>
          </p:nvPr>
        </p:nvSpPr>
        <p:spPr/>
        <p:txBody>
          <a:bodyPr/>
          <a:lstStyle/>
          <a:p>
            <a:r>
              <a:rPr lang="en-US" altLang="zh-TW" dirty="0"/>
              <a:t>Two issues arise in the analysis of </a:t>
            </a:r>
            <a:r>
              <a:rPr lang="en-US" altLang="zh-TW" dirty="0" smtClean="0"/>
              <a:t>games:</a:t>
            </a:r>
          </a:p>
          <a:p>
            <a:pPr marL="971550" lvl="1" indent="-514350">
              <a:buFont typeface="+mj-lt"/>
              <a:buAutoNum type="arabicPeriod"/>
            </a:pPr>
            <a:r>
              <a:rPr lang="en-US" altLang="zh-TW" dirty="0" smtClean="0"/>
              <a:t>Studying </a:t>
            </a:r>
            <a:r>
              <a:rPr lang="en-US" altLang="zh-TW" dirty="0"/>
              <a:t>the role of dominated strategies in reasoning about behavior in a </a:t>
            </a:r>
            <a:r>
              <a:rPr lang="en-US" altLang="zh-TW" dirty="0" smtClean="0"/>
              <a:t>game.</a:t>
            </a:r>
          </a:p>
          <a:p>
            <a:pPr marL="971550" lvl="1" indent="-514350">
              <a:buFont typeface="+mj-lt"/>
              <a:buAutoNum type="arabicPeriod"/>
            </a:pPr>
            <a:r>
              <a:rPr lang="en-US" altLang="zh-TW" dirty="0" smtClean="0"/>
              <a:t>Reinterpreting the </a:t>
            </a:r>
            <a:r>
              <a:rPr lang="en-US" altLang="zh-TW" dirty="0"/>
              <a:t>strategies and </a:t>
            </a:r>
            <a:r>
              <a:rPr lang="en-US" altLang="zh-TW" dirty="0" smtClean="0"/>
              <a:t>payoffs </a:t>
            </a:r>
            <a:r>
              <a:rPr lang="en-US" altLang="zh-TW" dirty="0"/>
              <a:t>in a game to deal with </a:t>
            </a:r>
            <a:r>
              <a:rPr lang="en-US" altLang="zh-TW" dirty="0" smtClean="0"/>
              <a:t>situations.</a:t>
            </a:r>
            <a:endParaRPr lang="zh-TW" altLang="en-US" dirty="0"/>
          </a:p>
        </p:txBody>
      </p:sp>
    </p:spTree>
    <p:extLst>
      <p:ext uri="{BB962C8B-B14F-4D97-AF65-F5344CB8AC3E}">
        <p14:creationId xmlns:p14="http://schemas.microsoft.com/office/powerpoint/2010/main" val="365336175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 Multi-Player Games</a:t>
            </a:r>
            <a:endParaRPr lang="zh-TW" altLang="en-US" dirty="0"/>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p:txBody>
              <a:bodyPr>
                <a:normAutofit/>
              </a:bodyPr>
              <a:lstStyle/>
              <a:p>
                <a:r>
                  <a:rPr lang="en-US" altLang="zh-TW" dirty="0" smtClean="0"/>
                  <a:t>A (multi-player) game:</a:t>
                </a:r>
              </a:p>
              <a:p>
                <a:pPr lvl="1"/>
                <a:r>
                  <a:rPr lang="en-US" altLang="zh-TW" b="1" i="1" dirty="0">
                    <a:solidFill>
                      <a:srgbClr val="FF0000"/>
                    </a:solidFill>
                  </a:rPr>
                  <a:t>A</a:t>
                </a:r>
                <a:r>
                  <a:rPr lang="en-US" altLang="zh-TW" b="1" i="1" dirty="0" smtClean="0">
                    <a:solidFill>
                      <a:srgbClr val="FF0000"/>
                    </a:solidFill>
                  </a:rPr>
                  <a:t> set of players</a:t>
                </a:r>
                <a:r>
                  <a:rPr lang="en-US" altLang="zh-TW" b="1" dirty="0" smtClean="0">
                    <a:solidFill>
                      <a:srgbClr val="FF0000"/>
                    </a:solidFill>
                  </a:rPr>
                  <a:t/>
                </a:r>
                <a:br>
                  <a:rPr lang="en-US" altLang="zh-TW" b="1" dirty="0" smtClean="0">
                    <a:solidFill>
                      <a:srgbClr val="FF0000"/>
                    </a:solidFill>
                  </a:rPr>
                </a:br>
                <a:r>
                  <a:rPr lang="en-US" altLang="zh-TW" i="1" dirty="0" smtClean="0"/>
                  <a:t>ex: a game has </a:t>
                </a:r>
                <a14:m>
                  <m:oMath xmlns:m="http://schemas.openxmlformats.org/officeDocument/2006/math">
                    <m:r>
                      <a:rPr lang="en-US" altLang="zh-TW" b="0" i="1" smtClean="0">
                        <a:latin typeface="Cambria Math"/>
                      </a:rPr>
                      <m:t>𝑛</m:t>
                    </m:r>
                  </m:oMath>
                </a14:m>
                <a:r>
                  <a:rPr lang="en-US" altLang="zh-TW" i="1" dirty="0" smtClean="0"/>
                  <a:t> players named </a:t>
                </a:r>
                <a14:m>
                  <m:oMath xmlns:m="http://schemas.openxmlformats.org/officeDocument/2006/math">
                    <m:r>
                      <a:rPr lang="en-US" altLang="zh-TW" b="0" i="1" smtClean="0">
                        <a:latin typeface="Cambria Math"/>
                      </a:rPr>
                      <m:t>1,2,…,</m:t>
                    </m:r>
                    <m:r>
                      <a:rPr lang="en-US" altLang="zh-TW" b="0" i="1" smtClean="0">
                        <a:latin typeface="Cambria Math"/>
                      </a:rPr>
                      <m:t>𝑛</m:t>
                    </m:r>
                  </m:oMath>
                </a14:m>
                <a:r>
                  <a:rPr lang="en-US" altLang="zh-TW" i="1" dirty="0" smtClean="0"/>
                  <a:t>. </a:t>
                </a:r>
              </a:p>
              <a:p>
                <a:pPr lvl="1"/>
                <a:r>
                  <a:rPr lang="en-US" altLang="zh-TW" b="1" i="1" dirty="0">
                    <a:solidFill>
                      <a:srgbClr val="FF0000"/>
                    </a:solidFill>
                  </a:rPr>
                  <a:t>A</a:t>
                </a:r>
                <a:r>
                  <a:rPr lang="en-US" altLang="zh-TW" b="1" i="1" dirty="0" smtClean="0">
                    <a:solidFill>
                      <a:srgbClr val="FF0000"/>
                    </a:solidFill>
                  </a:rPr>
                  <a:t> payoff to each player for each possible outcome</a:t>
                </a:r>
                <a:r>
                  <a:rPr lang="en-US" altLang="zh-TW" dirty="0" smtClean="0"/>
                  <a:t>.</a:t>
                </a:r>
                <a:br>
                  <a:rPr lang="en-US" altLang="zh-TW" dirty="0" smtClean="0"/>
                </a:br>
                <a:r>
                  <a:rPr lang="en-US" altLang="zh-TW" i="1" dirty="0" smtClean="0"/>
                  <a:t>ex: each player </a:t>
                </a:r>
                <a14:m>
                  <m:oMath xmlns:m="http://schemas.openxmlformats.org/officeDocument/2006/math">
                    <m:r>
                      <a:rPr lang="en-US" altLang="zh-TW" b="0" i="1" smtClean="0">
                        <a:latin typeface="Cambria Math"/>
                      </a:rPr>
                      <m:t>𝑖</m:t>
                    </m:r>
                  </m:oMath>
                </a14:m>
                <a:r>
                  <a:rPr lang="en-US" altLang="zh-TW" i="1" dirty="0" smtClean="0"/>
                  <a:t> has a payoff function </a:t>
                </a:r>
                <a14:m>
                  <m:oMath xmlns:m="http://schemas.openxmlformats.org/officeDocument/2006/math">
                    <m:sSub>
                      <m:sSubPr>
                        <m:ctrlPr>
                          <a:rPr lang="en-US" altLang="zh-TW" b="0" i="1" smtClean="0">
                            <a:latin typeface="Cambria Math"/>
                          </a:rPr>
                        </m:ctrlPr>
                      </m:sSubPr>
                      <m:e>
                        <m:r>
                          <a:rPr lang="en-US" altLang="zh-TW" b="0" i="1" smtClean="0">
                            <a:latin typeface="Cambria Math"/>
                          </a:rPr>
                          <m:t>𝑃</m:t>
                        </m:r>
                      </m:e>
                      <m:sub>
                        <m:r>
                          <a:rPr lang="en-US" altLang="zh-TW" b="0" i="1" smtClean="0">
                            <a:latin typeface="Cambria Math"/>
                          </a:rPr>
                          <m:t>𝑖</m:t>
                        </m:r>
                      </m:sub>
                    </m:sSub>
                  </m:oMath>
                </a14:m>
                <a:r>
                  <a:rPr lang="en-US" altLang="zh-TW" i="1" dirty="0" smtClean="0"/>
                  <a:t> and each outcome consisting of strategies (</a:t>
                </a:r>
                <a14:m>
                  <m:oMath xmlns:m="http://schemas.openxmlformats.org/officeDocument/2006/math">
                    <m:sSub>
                      <m:sSubPr>
                        <m:ctrlPr>
                          <a:rPr lang="en-US" altLang="zh-TW" i="1" smtClean="0">
                            <a:latin typeface="Cambria Math"/>
                          </a:rPr>
                        </m:ctrlPr>
                      </m:sSubPr>
                      <m:e>
                        <m:r>
                          <a:rPr lang="en-US" altLang="zh-TW" b="0" i="1" smtClean="0">
                            <a:latin typeface="Cambria Math"/>
                          </a:rPr>
                          <m:t>𝑆</m:t>
                        </m:r>
                      </m:e>
                      <m:sub>
                        <m:r>
                          <a:rPr lang="en-US" altLang="zh-TW" b="0" i="1" smtClean="0">
                            <a:latin typeface="Cambria Math"/>
                          </a:rPr>
                          <m:t>1</m:t>
                        </m:r>
                      </m:sub>
                    </m:sSub>
                    <m:r>
                      <a:rPr lang="en-US" altLang="zh-TW" b="0" i="1" smtClean="0">
                        <a:latin typeface="Cambria Math"/>
                      </a:rPr>
                      <m:t>,</m:t>
                    </m:r>
                    <m:sSub>
                      <m:sSubPr>
                        <m:ctrlPr>
                          <a:rPr lang="en-US" altLang="zh-TW" i="1" smtClean="0">
                            <a:latin typeface="Cambria Math"/>
                          </a:rPr>
                        </m:ctrlPr>
                      </m:sSubPr>
                      <m:e>
                        <m:r>
                          <a:rPr lang="en-US" altLang="zh-TW" b="0" i="1" smtClean="0">
                            <a:latin typeface="Cambria Math"/>
                          </a:rPr>
                          <m:t>𝑆</m:t>
                        </m:r>
                      </m:e>
                      <m:sub>
                        <m:r>
                          <a:rPr lang="en-US" altLang="zh-TW" b="0" i="1" smtClean="0">
                            <a:latin typeface="Cambria Math"/>
                          </a:rPr>
                          <m:t>2</m:t>
                        </m:r>
                      </m:sub>
                    </m:sSub>
                    <m:r>
                      <a:rPr lang="en-US" altLang="zh-TW" b="0" i="1" smtClean="0">
                        <a:latin typeface="Cambria Math"/>
                      </a:rPr>
                      <m:t>,…,</m:t>
                    </m:r>
                    <m:sSub>
                      <m:sSubPr>
                        <m:ctrlPr>
                          <a:rPr lang="en-US" altLang="zh-TW" i="1" smtClean="0">
                            <a:latin typeface="Cambria Math"/>
                          </a:rPr>
                        </m:ctrlPr>
                      </m:sSubPr>
                      <m:e>
                        <m:r>
                          <a:rPr lang="en-US" altLang="zh-TW" b="0" i="1" smtClean="0">
                            <a:latin typeface="Cambria Math"/>
                          </a:rPr>
                          <m:t>𝑆</m:t>
                        </m:r>
                      </m:e>
                      <m:sub>
                        <m:r>
                          <a:rPr lang="en-US" altLang="zh-TW" b="0" i="1" smtClean="0">
                            <a:latin typeface="Cambria Math"/>
                          </a:rPr>
                          <m:t>𝑛</m:t>
                        </m:r>
                      </m:sub>
                    </m:sSub>
                  </m:oMath>
                </a14:m>
                <a:r>
                  <a:rPr lang="en-US" altLang="zh-TW" sz="3600" i="1" dirty="0" smtClean="0"/>
                  <a:t>)</a:t>
                </a:r>
              </a:p>
              <a:p>
                <a:pPr marL="0" indent="0" algn="ctr">
                  <a:lnSpc>
                    <a:spcPct val="150000"/>
                  </a:lnSpc>
                  <a:buNone/>
                </a:pPr>
                <a14:m>
                  <m:oMath xmlns:m="http://schemas.openxmlformats.org/officeDocument/2006/math">
                    <m:sSub>
                      <m:sSubPr>
                        <m:ctrlPr>
                          <a:rPr lang="en-US" altLang="zh-TW" sz="2800" b="0" i="1" smtClean="0">
                            <a:latin typeface="Cambria Math"/>
                          </a:rPr>
                        </m:ctrlPr>
                      </m:sSubPr>
                      <m:e>
                        <m:r>
                          <a:rPr lang="en-US" altLang="zh-TW" sz="2800" b="0" i="1" smtClean="0">
                            <a:latin typeface="Cambria Math"/>
                          </a:rPr>
                          <m:t>𝑃</m:t>
                        </m:r>
                      </m:e>
                      <m:sub>
                        <m:r>
                          <a:rPr lang="en-US" altLang="zh-TW" sz="2800" b="0" i="1" smtClean="0">
                            <a:latin typeface="Cambria Math"/>
                          </a:rPr>
                          <m:t>𝑖</m:t>
                        </m:r>
                      </m:sub>
                    </m:sSub>
                  </m:oMath>
                </a14:m>
                <a:r>
                  <a:rPr lang="en-US" altLang="zh-TW" sz="2800" i="1" dirty="0" smtClean="0"/>
                  <a:t>(</a:t>
                </a:r>
                <a14:m>
                  <m:oMath xmlns:m="http://schemas.openxmlformats.org/officeDocument/2006/math">
                    <m:sSub>
                      <m:sSubPr>
                        <m:ctrlPr>
                          <a:rPr lang="en-US" altLang="zh-TW" sz="2800" i="1" smtClean="0">
                            <a:latin typeface="Cambria Math"/>
                          </a:rPr>
                        </m:ctrlPr>
                      </m:sSubPr>
                      <m:e>
                        <m:r>
                          <a:rPr lang="en-US" altLang="zh-TW" sz="2800" b="0" i="1" smtClean="0">
                            <a:latin typeface="Cambria Math"/>
                          </a:rPr>
                          <m:t>𝑆</m:t>
                        </m:r>
                      </m:e>
                      <m:sub>
                        <m:r>
                          <a:rPr lang="en-US" altLang="zh-TW" sz="2800" b="0" i="1" smtClean="0">
                            <a:latin typeface="Cambria Math"/>
                          </a:rPr>
                          <m:t>1</m:t>
                        </m:r>
                      </m:sub>
                    </m:sSub>
                    <m:r>
                      <a:rPr lang="en-US" altLang="zh-TW" sz="2800" b="0" i="1" smtClean="0">
                        <a:latin typeface="Cambria Math"/>
                      </a:rPr>
                      <m:t>,</m:t>
                    </m:r>
                    <m:sSub>
                      <m:sSubPr>
                        <m:ctrlPr>
                          <a:rPr lang="en-US" altLang="zh-TW" sz="2800" i="1" smtClean="0">
                            <a:latin typeface="Cambria Math"/>
                          </a:rPr>
                        </m:ctrlPr>
                      </m:sSubPr>
                      <m:e>
                        <m:r>
                          <a:rPr lang="en-US" altLang="zh-TW" sz="2800" b="0" i="1" smtClean="0">
                            <a:latin typeface="Cambria Math"/>
                          </a:rPr>
                          <m:t>𝑆</m:t>
                        </m:r>
                      </m:e>
                      <m:sub>
                        <m:r>
                          <a:rPr lang="en-US" altLang="zh-TW" sz="2800" b="0" i="1" smtClean="0">
                            <a:latin typeface="Cambria Math"/>
                          </a:rPr>
                          <m:t>2</m:t>
                        </m:r>
                      </m:sub>
                    </m:sSub>
                    <m:r>
                      <a:rPr lang="en-US" altLang="zh-TW" sz="2800" b="0" i="1" smtClean="0">
                        <a:latin typeface="Cambria Math"/>
                      </a:rPr>
                      <m:t>,…,</m:t>
                    </m:r>
                    <m:sSub>
                      <m:sSubPr>
                        <m:ctrlPr>
                          <a:rPr lang="en-US" altLang="zh-TW" sz="2800" i="1" smtClean="0">
                            <a:latin typeface="Cambria Math"/>
                          </a:rPr>
                        </m:ctrlPr>
                      </m:sSubPr>
                      <m:e>
                        <m:r>
                          <a:rPr lang="en-US" altLang="zh-TW" sz="2800" b="0" i="1" smtClean="0">
                            <a:latin typeface="Cambria Math"/>
                          </a:rPr>
                          <m:t>𝑆</m:t>
                        </m:r>
                      </m:e>
                      <m:sub>
                        <m:r>
                          <a:rPr lang="en-US" altLang="zh-TW" sz="2800" b="0" i="1" smtClean="0">
                            <a:latin typeface="Cambria Math"/>
                          </a:rPr>
                          <m:t>𝑛</m:t>
                        </m:r>
                      </m:sub>
                    </m:sSub>
                  </m:oMath>
                </a14:m>
                <a:r>
                  <a:rPr lang="en-US" altLang="zh-TW" sz="2800" i="1" dirty="0" smtClean="0"/>
                  <a:t>)</a:t>
                </a:r>
              </a:p>
              <a:p>
                <a:endParaRPr lang="en-US" altLang="zh-TW" dirty="0" smtClean="0"/>
              </a:p>
              <a:p>
                <a:endParaRPr lang="en-US" altLang="zh-TW" dirty="0"/>
              </a:p>
              <a:p>
                <a:endParaRPr lang="zh-TW" altLang="en-US" dirty="0"/>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blipFill rotWithShape="1">
                <a:blip r:embed="rId2"/>
                <a:stretch>
                  <a:fillRect l="-1630" t="-1752" r="-1778"/>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8460829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t>A. Multi-Player Games</a:t>
            </a:r>
            <a:endParaRPr lang="zh-TW" altLang="en-US" dirty="0"/>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p:txBody>
              <a:bodyPr>
                <a:normAutofit lnSpcReduction="10000"/>
              </a:bodyPr>
              <a:lstStyle/>
              <a:p>
                <a:r>
                  <a:rPr lang="en-US" altLang="zh-TW" b="1" i="1" dirty="0">
                    <a:solidFill>
                      <a:srgbClr val="FF0000"/>
                    </a:solidFill>
                  </a:rPr>
                  <a:t>Nash Equilibrium</a:t>
                </a:r>
                <a:r>
                  <a:rPr lang="en-US" altLang="zh-TW" dirty="0"/>
                  <a:t>:</a:t>
                </a:r>
              </a:p>
              <a:p>
                <a:pPr lvl="1"/>
                <a14:m>
                  <m:oMath xmlns:m="http://schemas.openxmlformats.org/officeDocument/2006/math">
                    <m:sSub>
                      <m:sSubPr>
                        <m:ctrlPr>
                          <a:rPr lang="en-US" altLang="zh-TW" i="1" smtClean="0">
                            <a:solidFill>
                              <a:schemeClr val="tx1"/>
                            </a:solidFill>
                            <a:latin typeface="Cambria Math"/>
                          </a:rPr>
                        </m:ctrlPr>
                      </m:sSubPr>
                      <m:e>
                        <m:r>
                          <a:rPr lang="en-US" altLang="zh-TW">
                            <a:solidFill>
                              <a:schemeClr val="tx1"/>
                            </a:solidFill>
                            <a:latin typeface="Cambria Math"/>
                          </a:rPr>
                          <m:t>𝑆</m:t>
                        </m:r>
                      </m:e>
                      <m:sub>
                        <m:r>
                          <a:rPr lang="en-US" altLang="zh-TW">
                            <a:solidFill>
                              <a:schemeClr val="tx1"/>
                            </a:solidFill>
                            <a:latin typeface="Cambria Math"/>
                          </a:rPr>
                          <m:t>𝑖</m:t>
                        </m:r>
                      </m:sub>
                    </m:sSub>
                  </m:oMath>
                </a14:m>
                <a:r>
                  <a:rPr lang="en-US" altLang="zh-TW" dirty="0">
                    <a:solidFill>
                      <a:schemeClr val="tx1"/>
                    </a:solidFill>
                  </a:rPr>
                  <a:t> is a best response by player </a:t>
                </a:r>
                <a14:m>
                  <m:oMath xmlns:m="http://schemas.openxmlformats.org/officeDocument/2006/math">
                    <m:r>
                      <a:rPr lang="en-US" altLang="zh-TW">
                        <a:solidFill>
                          <a:schemeClr val="tx1"/>
                        </a:solidFill>
                        <a:latin typeface="Cambria Math"/>
                      </a:rPr>
                      <m:t>𝑖</m:t>
                    </m:r>
                  </m:oMath>
                </a14:m>
                <a:r>
                  <a:rPr lang="en-US" altLang="zh-TW" dirty="0">
                    <a:solidFill>
                      <a:schemeClr val="tx1"/>
                    </a:solidFill>
                  </a:rPr>
                  <a:t> to a choice of strategies</a:t>
                </a:r>
                <a14:m>
                  <m:oMath xmlns:m="http://schemas.openxmlformats.org/officeDocument/2006/math">
                    <m:sSub>
                      <m:sSubPr>
                        <m:ctrlPr>
                          <a:rPr lang="en-US" altLang="zh-TW" i="1">
                            <a:solidFill>
                              <a:schemeClr val="tx1"/>
                            </a:solidFill>
                            <a:latin typeface="Cambria Math"/>
                          </a:rPr>
                        </m:ctrlPr>
                      </m:sSubPr>
                      <m:e>
                        <m:r>
                          <a:rPr lang="en-US" altLang="zh-TW">
                            <a:solidFill>
                              <a:schemeClr val="tx1"/>
                            </a:solidFill>
                            <a:latin typeface="Cambria Math"/>
                          </a:rPr>
                          <m:t> (</m:t>
                        </m:r>
                        <m:r>
                          <a:rPr lang="en-US" altLang="zh-TW">
                            <a:solidFill>
                              <a:schemeClr val="tx1"/>
                            </a:solidFill>
                            <a:latin typeface="Cambria Math"/>
                          </a:rPr>
                          <m:t>𝑆</m:t>
                        </m:r>
                      </m:e>
                      <m:sub>
                        <m:r>
                          <a:rPr lang="en-US" altLang="zh-TW">
                            <a:solidFill>
                              <a:schemeClr val="tx1"/>
                            </a:solidFill>
                            <a:latin typeface="Cambria Math"/>
                          </a:rPr>
                          <m:t>1</m:t>
                        </m:r>
                      </m:sub>
                    </m:sSub>
                    <m:r>
                      <a:rPr lang="en-US" altLang="zh-TW">
                        <a:solidFill>
                          <a:schemeClr val="tx1"/>
                        </a:solidFill>
                        <a:latin typeface="Cambria Math"/>
                      </a:rPr>
                      <m:t>,…,</m:t>
                    </m:r>
                    <m:sSub>
                      <m:sSubPr>
                        <m:ctrlPr>
                          <a:rPr lang="en-US" altLang="zh-TW" i="1">
                            <a:solidFill>
                              <a:schemeClr val="tx1"/>
                            </a:solidFill>
                            <a:latin typeface="Cambria Math"/>
                          </a:rPr>
                        </m:ctrlPr>
                      </m:sSubPr>
                      <m:e>
                        <m:r>
                          <a:rPr lang="en-US" altLang="zh-TW">
                            <a:solidFill>
                              <a:schemeClr val="tx1"/>
                            </a:solidFill>
                            <a:latin typeface="Cambria Math"/>
                          </a:rPr>
                          <m:t>𝑆</m:t>
                        </m:r>
                      </m:e>
                      <m:sub>
                        <m:r>
                          <a:rPr lang="en-US" altLang="zh-TW">
                            <a:solidFill>
                              <a:schemeClr val="tx1"/>
                            </a:solidFill>
                            <a:latin typeface="Cambria Math"/>
                          </a:rPr>
                          <m:t>𝑖</m:t>
                        </m:r>
                        <m:r>
                          <a:rPr lang="en-US" altLang="zh-TW">
                            <a:solidFill>
                              <a:schemeClr val="tx1"/>
                            </a:solidFill>
                            <a:latin typeface="Cambria Math"/>
                          </a:rPr>
                          <m:t>−1</m:t>
                        </m:r>
                      </m:sub>
                    </m:sSub>
                    <m:r>
                      <a:rPr lang="en-US" altLang="zh-TW">
                        <a:solidFill>
                          <a:schemeClr val="tx1"/>
                        </a:solidFill>
                        <a:latin typeface="Cambria Math"/>
                      </a:rPr>
                      <m:t>,</m:t>
                    </m:r>
                    <m:sSub>
                      <m:sSubPr>
                        <m:ctrlPr>
                          <a:rPr lang="en-US" altLang="zh-TW" i="1">
                            <a:solidFill>
                              <a:schemeClr val="tx1"/>
                            </a:solidFill>
                            <a:latin typeface="Cambria Math"/>
                          </a:rPr>
                        </m:ctrlPr>
                      </m:sSubPr>
                      <m:e>
                        <m:r>
                          <a:rPr lang="en-US" altLang="zh-TW">
                            <a:solidFill>
                              <a:schemeClr val="tx1"/>
                            </a:solidFill>
                            <a:latin typeface="Cambria Math"/>
                          </a:rPr>
                          <m:t>𝑆</m:t>
                        </m:r>
                      </m:e>
                      <m:sub>
                        <m:r>
                          <a:rPr lang="en-US" altLang="zh-TW">
                            <a:solidFill>
                              <a:schemeClr val="tx1"/>
                            </a:solidFill>
                            <a:latin typeface="Cambria Math"/>
                          </a:rPr>
                          <m:t>𝑖</m:t>
                        </m:r>
                      </m:sub>
                    </m:sSub>
                    <m:r>
                      <a:rPr lang="en-US" altLang="zh-TW">
                        <a:solidFill>
                          <a:schemeClr val="tx1"/>
                        </a:solidFill>
                        <a:latin typeface="Cambria Math"/>
                      </a:rPr>
                      <m:t>,</m:t>
                    </m:r>
                    <m:sSub>
                      <m:sSubPr>
                        <m:ctrlPr>
                          <a:rPr lang="en-US" altLang="zh-TW" i="1">
                            <a:solidFill>
                              <a:schemeClr val="tx1"/>
                            </a:solidFill>
                            <a:latin typeface="Cambria Math"/>
                          </a:rPr>
                        </m:ctrlPr>
                      </m:sSubPr>
                      <m:e>
                        <m:r>
                          <a:rPr lang="en-US" altLang="zh-TW">
                            <a:solidFill>
                              <a:schemeClr val="tx1"/>
                            </a:solidFill>
                            <a:latin typeface="Cambria Math"/>
                          </a:rPr>
                          <m:t>𝑆</m:t>
                        </m:r>
                      </m:e>
                      <m:sub>
                        <m:r>
                          <a:rPr lang="en-US" altLang="zh-TW">
                            <a:solidFill>
                              <a:schemeClr val="tx1"/>
                            </a:solidFill>
                            <a:latin typeface="Cambria Math"/>
                          </a:rPr>
                          <m:t>𝑖</m:t>
                        </m:r>
                        <m:r>
                          <a:rPr lang="en-US" altLang="zh-TW">
                            <a:solidFill>
                              <a:schemeClr val="tx1"/>
                            </a:solidFill>
                            <a:latin typeface="Cambria Math"/>
                          </a:rPr>
                          <m:t>+1</m:t>
                        </m:r>
                      </m:sub>
                    </m:sSub>
                    <m:r>
                      <a:rPr lang="en-US" altLang="zh-TW">
                        <a:solidFill>
                          <a:schemeClr val="tx1"/>
                        </a:solidFill>
                        <a:latin typeface="Cambria Math"/>
                      </a:rPr>
                      <m:t>,…,</m:t>
                    </m:r>
                    <m:sSub>
                      <m:sSubPr>
                        <m:ctrlPr>
                          <a:rPr lang="en-US" altLang="zh-TW" i="1">
                            <a:solidFill>
                              <a:schemeClr val="tx1"/>
                            </a:solidFill>
                            <a:latin typeface="Cambria Math"/>
                          </a:rPr>
                        </m:ctrlPr>
                      </m:sSubPr>
                      <m:e>
                        <m:r>
                          <a:rPr lang="en-US" altLang="zh-TW">
                            <a:solidFill>
                              <a:schemeClr val="tx1"/>
                            </a:solidFill>
                            <a:latin typeface="Cambria Math"/>
                          </a:rPr>
                          <m:t>𝑆</m:t>
                        </m:r>
                      </m:e>
                      <m:sub>
                        <m:r>
                          <a:rPr lang="en-US" altLang="zh-TW">
                            <a:solidFill>
                              <a:schemeClr val="tx1"/>
                            </a:solidFill>
                            <a:latin typeface="Cambria Math"/>
                          </a:rPr>
                          <m:t>𝑛</m:t>
                        </m:r>
                      </m:sub>
                    </m:sSub>
                    <m:r>
                      <a:rPr lang="en-US" altLang="zh-TW">
                        <a:solidFill>
                          <a:schemeClr val="tx1"/>
                        </a:solidFill>
                        <a:latin typeface="Cambria Math"/>
                      </a:rPr>
                      <m:t>)</m:t>
                    </m:r>
                  </m:oMath>
                </a14:m>
                <a:r>
                  <a:rPr lang="en-US" altLang="zh-TW" dirty="0">
                    <a:solidFill>
                      <a:schemeClr val="tx1"/>
                    </a:solidFill>
                  </a:rPr>
                  <a:t> by all the other players if</a:t>
                </a:r>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en-US" altLang="zh-TW" sz="2400" i="1" smtClean="0">
                              <a:latin typeface="Cambria Math"/>
                            </a:rPr>
                          </m:ctrlPr>
                        </m:sSubPr>
                        <m:e>
                          <m:r>
                            <a:rPr lang="en-US" altLang="zh-TW" sz="2400" b="0" i="1" smtClean="0">
                              <a:latin typeface="Cambria Math"/>
                            </a:rPr>
                            <m:t>𝑃</m:t>
                          </m:r>
                        </m:e>
                        <m:sub>
                          <m:r>
                            <a:rPr lang="en-US" altLang="zh-TW" sz="2400" b="0" i="1" smtClean="0">
                              <a:latin typeface="Cambria Math"/>
                            </a:rPr>
                            <m:t>𝑖</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𝑖</m:t>
                          </m:r>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𝑖</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𝑖</m:t>
                          </m:r>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𝑛</m:t>
                          </m:r>
                        </m:sub>
                      </m:sSub>
                      <m:r>
                        <a:rPr lang="en-US" altLang="zh-TW" sz="2400" b="0" i="1" smtClean="0">
                          <a:latin typeface="Cambria Math"/>
                        </a:rPr>
                        <m:t>)</m:t>
                      </m:r>
                      <m:r>
                        <a:rPr lang="en-US" altLang="zh-TW" sz="2400" b="0" i="1" smtClean="0">
                          <a:latin typeface="Cambria Math"/>
                          <a:ea typeface="Cambria Math"/>
                        </a:rPr>
                        <m:t>≥</m:t>
                      </m:r>
                      <m:sSub>
                        <m:sSubPr>
                          <m:ctrlPr>
                            <a:rPr lang="en-US" altLang="zh-TW" sz="2400" i="1" smtClean="0">
                              <a:latin typeface="Cambria Math"/>
                            </a:rPr>
                          </m:ctrlPr>
                        </m:sSubPr>
                        <m:e>
                          <m:r>
                            <a:rPr lang="en-US" altLang="zh-TW" sz="2400" b="0" i="1" smtClean="0">
                              <a:latin typeface="Cambria Math"/>
                            </a:rPr>
                            <m:t>𝑃</m:t>
                          </m:r>
                        </m:e>
                        <m:sub>
                          <m:r>
                            <a:rPr lang="en-US" altLang="zh-TW" sz="2400" b="0" i="1" smtClean="0">
                              <a:latin typeface="Cambria Math"/>
                            </a:rPr>
                            <m:t>𝑖</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𝑖</m:t>
                          </m:r>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r>
                            <a:rPr lang="en-US" altLang="zh-TW" sz="2400" b="0" i="1" smtClean="0">
                              <a:latin typeface="Cambria Math"/>
                            </a:rPr>
                            <m:t>′</m:t>
                          </m:r>
                        </m:e>
                        <m:sub>
                          <m:r>
                            <a:rPr lang="en-US" altLang="zh-TW" sz="2400" b="0" i="1" smtClean="0">
                              <a:latin typeface="Cambria Math"/>
                            </a:rPr>
                            <m:t>𝑖</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𝑖</m:t>
                          </m:r>
                          <m:r>
                            <a:rPr lang="en-US" altLang="zh-TW" sz="2400" b="0" i="1" smtClean="0">
                              <a:latin typeface="Cambria Math"/>
                            </a:rPr>
                            <m:t>+1</m:t>
                          </m:r>
                        </m:sub>
                      </m:sSub>
                      <m:r>
                        <a:rPr lang="en-US" altLang="zh-TW" sz="2400" b="0" i="1" smtClean="0">
                          <a:latin typeface="Cambria Math"/>
                        </a:rPr>
                        <m:t>,…,</m:t>
                      </m:r>
                      <m:sSub>
                        <m:sSubPr>
                          <m:ctrlPr>
                            <a:rPr lang="en-US" altLang="zh-TW" sz="2400" i="1" smtClean="0">
                              <a:latin typeface="Cambria Math"/>
                            </a:rPr>
                          </m:ctrlPr>
                        </m:sSubPr>
                        <m:e>
                          <m:r>
                            <a:rPr lang="en-US" altLang="zh-TW" sz="2400" b="0" i="1" smtClean="0">
                              <a:latin typeface="Cambria Math"/>
                            </a:rPr>
                            <m:t>𝑆</m:t>
                          </m:r>
                        </m:e>
                        <m:sub>
                          <m:r>
                            <a:rPr lang="en-US" altLang="zh-TW" sz="2400" b="0" i="1" smtClean="0">
                              <a:latin typeface="Cambria Math"/>
                            </a:rPr>
                            <m:t>𝑛</m:t>
                          </m:r>
                        </m:sub>
                      </m:sSub>
                      <m:r>
                        <a:rPr lang="en-US" altLang="zh-TW" sz="2400" b="0" i="1" smtClean="0">
                          <a:latin typeface="Cambria Math"/>
                        </a:rPr>
                        <m:t>)</m:t>
                      </m:r>
                    </m:oMath>
                  </m:oMathPara>
                </a14:m>
                <a:endParaRPr lang="en-US" altLang="zh-TW" sz="2800" dirty="0" smtClean="0"/>
              </a:p>
              <a:p>
                <a:pPr marL="457200" lvl="1" indent="0">
                  <a:lnSpc>
                    <a:spcPct val="150000"/>
                  </a:lnSpc>
                  <a:buNone/>
                </a:pPr>
                <a:r>
                  <a:rPr lang="en-US" altLang="zh-TW" dirty="0" smtClean="0"/>
                  <a:t>    for </a:t>
                </a:r>
                <a:r>
                  <a:rPr lang="en-US" altLang="zh-TW" dirty="0"/>
                  <a:t>all other strategies </a:t>
                </a:r>
                <a14:m>
                  <m:oMath xmlns:m="http://schemas.openxmlformats.org/officeDocument/2006/math">
                    <m:sSub>
                      <m:sSubPr>
                        <m:ctrlPr>
                          <a:rPr lang="en-US" altLang="zh-TW" i="1">
                            <a:latin typeface="Cambria Math"/>
                          </a:rPr>
                        </m:ctrlPr>
                      </m:sSubPr>
                      <m:e>
                        <m:r>
                          <a:rPr lang="en-US" altLang="zh-TW">
                            <a:latin typeface="Cambria Math"/>
                          </a:rPr>
                          <m:t>𝑆</m:t>
                        </m:r>
                        <m:r>
                          <a:rPr lang="en-US" altLang="zh-TW">
                            <a:latin typeface="Cambria Math"/>
                          </a:rPr>
                          <m:t>′</m:t>
                        </m:r>
                      </m:e>
                      <m:sub>
                        <m:r>
                          <a:rPr lang="en-US" altLang="zh-TW">
                            <a:latin typeface="Cambria Math"/>
                          </a:rPr>
                          <m:t>𝑖</m:t>
                        </m:r>
                      </m:sub>
                    </m:sSub>
                  </m:oMath>
                </a14:m>
                <a:r>
                  <a:rPr lang="en-US" altLang="zh-TW" dirty="0"/>
                  <a:t> available to player </a:t>
                </a:r>
                <a14:m>
                  <m:oMath xmlns:m="http://schemas.openxmlformats.org/officeDocument/2006/math">
                    <m:r>
                      <a:rPr lang="en-US" altLang="zh-TW">
                        <a:latin typeface="Cambria Math"/>
                      </a:rPr>
                      <m:t>𝑖</m:t>
                    </m:r>
                  </m:oMath>
                </a14:m>
                <a:r>
                  <a:rPr lang="en-US" altLang="zh-TW" dirty="0"/>
                  <a:t>.</a:t>
                </a:r>
              </a:p>
              <a:p>
                <a:pPr lvl="1"/>
                <a:r>
                  <a:rPr lang="en-US" altLang="zh-TW" dirty="0"/>
                  <a:t>An outcome consisting of strategies </a:t>
                </a:r>
                <a14:m>
                  <m:oMath xmlns:m="http://schemas.openxmlformats.org/officeDocument/2006/math">
                    <m:sSub>
                      <m:sSubPr>
                        <m:ctrlPr>
                          <a:rPr lang="en-US" altLang="zh-TW" i="1">
                            <a:latin typeface="Cambria Math"/>
                          </a:rPr>
                        </m:ctrlPr>
                      </m:sSubPr>
                      <m:e>
                        <m:r>
                          <a:rPr lang="en-US" altLang="zh-TW">
                            <a:latin typeface="Cambria Math"/>
                          </a:rPr>
                          <m:t>(</m:t>
                        </m:r>
                        <m:r>
                          <a:rPr lang="en-US" altLang="zh-TW">
                            <a:latin typeface="Cambria Math"/>
                          </a:rPr>
                          <m:t>𝑆</m:t>
                        </m:r>
                      </m:e>
                      <m:sub>
                        <m:r>
                          <a:rPr lang="en-US" altLang="zh-TW">
                            <a:latin typeface="Cambria Math"/>
                          </a:rPr>
                          <m:t>1</m:t>
                        </m:r>
                      </m:sub>
                    </m:sSub>
                    <m:r>
                      <a:rPr lang="en-US" altLang="zh-TW">
                        <a:latin typeface="Cambria Math"/>
                      </a:rPr>
                      <m:t>,</m:t>
                    </m:r>
                    <m:sSub>
                      <m:sSubPr>
                        <m:ctrlPr>
                          <a:rPr lang="en-US" altLang="zh-TW" i="1">
                            <a:latin typeface="Cambria Math"/>
                          </a:rPr>
                        </m:ctrlPr>
                      </m:sSubPr>
                      <m:e>
                        <m:r>
                          <a:rPr lang="en-US" altLang="zh-TW">
                            <a:latin typeface="Cambria Math"/>
                          </a:rPr>
                          <m:t>𝑆</m:t>
                        </m:r>
                      </m:e>
                      <m:sub>
                        <m:r>
                          <a:rPr lang="en-US" altLang="zh-TW">
                            <a:latin typeface="Cambria Math"/>
                          </a:rPr>
                          <m:t>2</m:t>
                        </m:r>
                      </m:sub>
                    </m:sSub>
                    <m:r>
                      <a:rPr lang="en-US" altLang="zh-TW">
                        <a:latin typeface="Cambria Math"/>
                      </a:rPr>
                      <m:t>,…,</m:t>
                    </m:r>
                    <m:sSub>
                      <m:sSubPr>
                        <m:ctrlPr>
                          <a:rPr lang="en-US" altLang="zh-TW" i="1">
                            <a:latin typeface="Cambria Math"/>
                          </a:rPr>
                        </m:ctrlPr>
                      </m:sSubPr>
                      <m:e>
                        <m:r>
                          <a:rPr lang="en-US" altLang="zh-TW">
                            <a:latin typeface="Cambria Math"/>
                          </a:rPr>
                          <m:t>𝑆</m:t>
                        </m:r>
                      </m:e>
                      <m:sub>
                        <m:r>
                          <a:rPr lang="en-US" altLang="zh-TW">
                            <a:latin typeface="Cambria Math"/>
                          </a:rPr>
                          <m:t>𝑛</m:t>
                        </m:r>
                      </m:sub>
                    </m:sSub>
                  </m:oMath>
                </a14:m>
                <a:r>
                  <a:rPr lang="en-US" altLang="zh-TW" dirty="0"/>
                  <a:t>) is a </a:t>
                </a:r>
                <a:r>
                  <a:rPr lang="en-US" altLang="zh-TW" i="1" dirty="0"/>
                  <a:t>Nash </a:t>
                </a:r>
                <a:r>
                  <a:rPr lang="en-US" altLang="zh-TW" i="1" dirty="0" smtClean="0"/>
                  <a:t>Equilibrium </a:t>
                </a:r>
                <a:r>
                  <a:rPr lang="en-US" altLang="zh-TW" dirty="0" smtClean="0"/>
                  <a:t>if each strategy it contains is a best response to all the others.</a:t>
                </a:r>
                <a:endParaRPr lang="en-US" altLang="zh-TW" dirty="0"/>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blipFill rotWithShape="1">
                <a:blip r:embed="rId2"/>
                <a:stretch>
                  <a:fillRect l="-1630" t="-2830" r="-1407"/>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919534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B. Dominated Strategies and their Role in Strategic Reasoning</a:t>
            </a:r>
            <a:endParaRPr lang="zh-TW" altLang="en-US" dirty="0"/>
          </a:p>
        </p:txBody>
      </p:sp>
      <p:sp>
        <p:nvSpPr>
          <p:cNvPr id="3" name="內容版面配置區 2"/>
          <p:cNvSpPr>
            <a:spLocks noGrp="1"/>
          </p:cNvSpPr>
          <p:nvPr>
            <p:ph idx="1"/>
          </p:nvPr>
        </p:nvSpPr>
        <p:spPr/>
        <p:txBody>
          <a:bodyPr>
            <a:normAutofit/>
          </a:bodyPr>
          <a:lstStyle/>
          <a:p>
            <a:r>
              <a:rPr lang="en-US" altLang="zh-TW" dirty="0" smtClean="0"/>
              <a:t>Although dominant and strictly a dominant strategies can exist in games with many players and many strategies, they are rare.</a:t>
            </a:r>
            <a:endParaRPr lang="en-US" altLang="zh-TW" dirty="0"/>
          </a:p>
          <a:p>
            <a:r>
              <a:rPr lang="en-US" altLang="zh-TW" dirty="0" smtClean="0"/>
              <a:t>However, the outcome of the game can still be uniquely predicted using </a:t>
            </a:r>
            <a:r>
              <a:rPr lang="en-US" altLang="zh-TW" b="1" dirty="0" smtClean="0">
                <a:solidFill>
                  <a:srgbClr val="FF0000"/>
                </a:solidFill>
              </a:rPr>
              <a:t>the structure of the dominated strategies</a:t>
            </a:r>
            <a:r>
              <a:rPr lang="en-US" altLang="zh-TW" dirty="0" smtClean="0"/>
              <a:t>.</a:t>
            </a:r>
          </a:p>
          <a:p>
            <a:endParaRPr lang="en-US" altLang="zh-TW" dirty="0"/>
          </a:p>
          <a:p>
            <a:endParaRPr lang="zh-TW" altLang="en-US" dirty="0"/>
          </a:p>
        </p:txBody>
      </p:sp>
    </p:spTree>
    <p:extLst>
      <p:ext uri="{BB962C8B-B14F-4D97-AF65-F5344CB8AC3E}">
        <p14:creationId xmlns:p14="http://schemas.microsoft.com/office/powerpoint/2010/main" val="16346492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Example 1: The Facility Location Game</a:t>
            </a:r>
          </a:p>
        </p:txBody>
      </p:sp>
      <p:sp>
        <p:nvSpPr>
          <p:cNvPr id="3" name="內容版面配置區 2"/>
          <p:cNvSpPr>
            <a:spLocks noGrp="1"/>
          </p:cNvSpPr>
          <p:nvPr>
            <p:ph idx="1"/>
          </p:nvPr>
        </p:nvSpPr>
        <p:spPr/>
        <p:txBody>
          <a:bodyPr/>
          <a:lstStyle/>
          <a:p>
            <a:r>
              <a:rPr lang="en-US" altLang="zh-TW" dirty="0" smtClean="0"/>
              <a:t>Two firms plan to open a store in one of six towns located along six consecutive exits on a highway.</a:t>
            </a:r>
          </a:p>
          <a:p>
            <a:r>
              <a:rPr lang="en-US" altLang="zh-TW" dirty="0" smtClean="0"/>
              <a:t>Firm 1 has the option of opening its store in any of towns A, C, or E, while Firm 2 has the option in any of towns B, D, or F.</a:t>
            </a:r>
            <a:endParaRPr lang="en-US" altLang="zh-TW" dirty="0"/>
          </a:p>
          <a:p>
            <a:endParaRPr lang="en-US" altLang="zh-TW" dirty="0" smtClean="0"/>
          </a:p>
          <a:p>
            <a:pPr marL="0" indent="0">
              <a:buNone/>
            </a:pPr>
            <a:endParaRPr lang="en-US" altLang="zh-TW" dirty="0" smtClean="0"/>
          </a:p>
          <a:p>
            <a:endParaRPr lang="zh-TW" alt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5258104"/>
            <a:ext cx="7416824" cy="75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94927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Example 1: The Facility Location Game</a:t>
            </a:r>
            <a:endParaRPr lang="zh-TW" altLang="en-US" dirty="0"/>
          </a:p>
        </p:txBody>
      </p:sp>
      <p:sp>
        <p:nvSpPr>
          <p:cNvPr id="3" name="內容版面配置區 2"/>
          <p:cNvSpPr>
            <a:spLocks noGrp="1"/>
          </p:cNvSpPr>
          <p:nvPr>
            <p:ph idx="1"/>
          </p:nvPr>
        </p:nvSpPr>
        <p:spPr/>
        <p:txBody>
          <a:bodyPr>
            <a:normAutofit/>
          </a:bodyPr>
          <a:lstStyle/>
          <a:p>
            <a:r>
              <a:rPr lang="en-US" altLang="zh-TW" dirty="0" smtClean="0"/>
              <a:t>For instance, if Firm 1 open its store in town C and Firm 2 opens its store in town B, then the store in town B will attract customers from A and B, while the store in town C will attract customers from C, D, E, and F.</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365103"/>
            <a:ext cx="4276851" cy="1899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06112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Example 1: The Facility Location Game</a:t>
            </a:r>
            <a:endParaRPr lang="zh-TW" altLang="en-US" dirty="0"/>
          </a:p>
        </p:txBody>
      </p:sp>
      <p:sp>
        <p:nvSpPr>
          <p:cNvPr id="3" name="內容版面配置區 2"/>
          <p:cNvSpPr>
            <a:spLocks noGrp="1"/>
          </p:cNvSpPr>
          <p:nvPr>
            <p:ph idx="1"/>
          </p:nvPr>
        </p:nvSpPr>
        <p:spPr/>
        <p:txBody>
          <a:bodyPr/>
          <a:lstStyle/>
          <a:p>
            <a:r>
              <a:rPr lang="en-US" altLang="zh-TW" dirty="0" smtClean="0"/>
              <a:t>Neither player has a dominant strategy in this game.</a:t>
            </a:r>
          </a:p>
          <a:p>
            <a:pPr lvl="1"/>
            <a:r>
              <a:rPr lang="en-US" altLang="zh-TW" dirty="0" smtClean="0"/>
              <a:t>If </a:t>
            </a:r>
            <a:r>
              <a:rPr lang="en-US" altLang="zh-TW" dirty="0"/>
              <a:t>Firm 1 locates at node A, then the strict best response of Firm 2 is </a:t>
            </a:r>
            <a:r>
              <a:rPr lang="en-US" altLang="zh-TW" dirty="0" smtClean="0"/>
              <a:t>B.</a:t>
            </a:r>
          </a:p>
          <a:p>
            <a:pPr lvl="1"/>
            <a:r>
              <a:rPr lang="en-US" altLang="zh-TW" dirty="0" smtClean="0"/>
              <a:t>If </a:t>
            </a:r>
            <a:r>
              <a:rPr lang="en-US" altLang="zh-TW" dirty="0"/>
              <a:t>Firm 1 locates at node E, then the strict best response of Firm 2 is D </a:t>
            </a:r>
          </a:p>
          <a:p>
            <a:pPr lvl="1"/>
            <a:endParaRPr lang="en-US" altLang="zh-TW" dirty="0" smtClean="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4437112"/>
            <a:ext cx="4276851" cy="1899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42361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Dominated Strategies in the Facility Location Game</a:t>
            </a:r>
            <a:endParaRPr lang="zh-TW" altLang="en-US" dirty="0"/>
          </a:p>
        </p:txBody>
      </p:sp>
      <p:sp>
        <p:nvSpPr>
          <p:cNvPr id="3" name="內容版面配置區 2"/>
          <p:cNvSpPr>
            <a:spLocks noGrp="1"/>
          </p:cNvSpPr>
          <p:nvPr>
            <p:ph idx="1"/>
          </p:nvPr>
        </p:nvSpPr>
        <p:spPr/>
        <p:txBody>
          <a:bodyPr/>
          <a:lstStyle/>
          <a:p>
            <a:r>
              <a:rPr lang="en-US" altLang="zh-TW" dirty="0" smtClean="0"/>
              <a:t>Strictly </a:t>
            </a:r>
            <a:r>
              <a:rPr lang="en-US" altLang="zh-TW" dirty="0"/>
              <a:t>dominated strategy</a:t>
            </a:r>
            <a:r>
              <a:rPr lang="en-US" altLang="zh-TW" dirty="0" smtClean="0"/>
              <a:t> </a:t>
            </a:r>
            <a:r>
              <a:rPr lang="en-US" altLang="zh-TW" dirty="0"/>
              <a:t>should always be replaced by a strategy that does </a:t>
            </a:r>
            <a:r>
              <a:rPr lang="en-US" altLang="zh-TW" dirty="0" smtClean="0"/>
              <a:t>better, so it </a:t>
            </a:r>
            <a:r>
              <a:rPr lang="en-US" altLang="zh-TW" dirty="0"/>
              <a:t>can be </a:t>
            </a:r>
            <a:r>
              <a:rPr lang="en-US" altLang="zh-TW" dirty="0" smtClean="0"/>
              <a:t>effectively </a:t>
            </a:r>
            <a:r>
              <a:rPr lang="en-US" altLang="zh-TW" dirty="0"/>
              <a:t>eliminated from the </a:t>
            </a:r>
            <a:r>
              <a:rPr lang="en-US" altLang="zh-TW" dirty="0" smtClean="0"/>
              <a:t>game.</a:t>
            </a:r>
            <a:endParaRPr lang="en-US" altLang="zh-TW" dirty="0"/>
          </a:p>
          <a:p>
            <a:pPr lvl="1"/>
            <a:r>
              <a:rPr lang="en-US" altLang="zh-TW" dirty="0" smtClean="0"/>
              <a:t>A </a:t>
            </a:r>
            <a:r>
              <a:rPr lang="en-US" altLang="zh-TW" dirty="0"/>
              <a:t>is a strictly dominated strategy for Firm </a:t>
            </a:r>
            <a:r>
              <a:rPr lang="en-US" altLang="zh-TW" dirty="0" smtClean="0"/>
              <a:t>1</a:t>
            </a:r>
          </a:p>
          <a:p>
            <a:pPr lvl="1"/>
            <a:r>
              <a:rPr lang="en-US" altLang="zh-TW" dirty="0" smtClean="0"/>
              <a:t>F </a:t>
            </a:r>
            <a:r>
              <a:rPr lang="en-US" altLang="zh-TW" dirty="0"/>
              <a:t>is a strictly dominated strategy for </a:t>
            </a:r>
            <a:r>
              <a:rPr lang="en-US" altLang="zh-TW" dirty="0" smtClean="0"/>
              <a:t>Firm 2</a:t>
            </a:r>
          </a:p>
          <a:p>
            <a:endParaRPr lang="zh-TW"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4437112"/>
            <a:ext cx="3717677" cy="1676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508208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Dominated Strategies in the Facility Location Game</a:t>
            </a:r>
            <a:endParaRPr lang="zh-TW" altLang="en-US" dirty="0"/>
          </a:p>
        </p:txBody>
      </p:sp>
      <p:sp>
        <p:nvSpPr>
          <p:cNvPr id="3" name="內容版面配置區 2"/>
          <p:cNvSpPr>
            <a:spLocks noGrp="1"/>
          </p:cNvSpPr>
          <p:nvPr>
            <p:ph idx="1"/>
          </p:nvPr>
        </p:nvSpPr>
        <p:spPr/>
        <p:txBody>
          <a:bodyPr/>
          <a:lstStyle/>
          <a:p>
            <a:r>
              <a:rPr lang="en-US" altLang="zh-TW" dirty="0" smtClean="0"/>
              <a:t>The </a:t>
            </a:r>
            <a:r>
              <a:rPr lang="en-US" altLang="zh-TW" dirty="0"/>
              <a:t>strategies B and E now are strictly </a:t>
            </a:r>
            <a:r>
              <a:rPr lang="en-US" altLang="zh-TW" dirty="0" smtClean="0"/>
              <a:t>dominated.</a:t>
            </a:r>
          </a:p>
          <a:p>
            <a:endParaRPr lang="en-US" altLang="zh-TW" dirty="0"/>
          </a:p>
          <a:p>
            <a:endParaRPr lang="en-US" altLang="zh-TW" dirty="0" smtClean="0"/>
          </a:p>
          <a:p>
            <a:r>
              <a:rPr lang="en-US" altLang="zh-TW" dirty="0" smtClean="0"/>
              <a:t>A prediction </a:t>
            </a:r>
            <a:r>
              <a:rPr lang="en-US" altLang="zh-TW" dirty="0"/>
              <a:t>for the play of the game</a:t>
            </a:r>
            <a:r>
              <a:rPr lang="en-US" altLang="zh-TW" dirty="0" smtClean="0"/>
              <a:t>:</a:t>
            </a:r>
          </a:p>
          <a:p>
            <a:pPr lvl="1"/>
            <a:r>
              <a:rPr lang="en-US" altLang="zh-TW" dirty="0" smtClean="0"/>
              <a:t>Firm </a:t>
            </a:r>
            <a:r>
              <a:rPr lang="en-US" altLang="zh-TW" dirty="0"/>
              <a:t>1 will play C, and Firm 2 will play </a:t>
            </a:r>
            <a:r>
              <a:rPr lang="en-US" altLang="zh-TW" dirty="0" smtClean="0"/>
              <a:t>D</a:t>
            </a:r>
          </a:p>
          <a:p>
            <a:r>
              <a:rPr lang="en-US" altLang="zh-TW" dirty="0" smtClean="0"/>
              <a:t>This </a:t>
            </a:r>
            <a:r>
              <a:rPr lang="en-US" altLang="zh-TW" dirty="0"/>
              <a:t>reduced game is called the </a:t>
            </a:r>
            <a:r>
              <a:rPr lang="en-US" altLang="zh-TW" b="1" i="1" dirty="0">
                <a:solidFill>
                  <a:srgbClr val="FF0000"/>
                </a:solidFill>
              </a:rPr>
              <a:t>iterative deletion of strictly dominated </a:t>
            </a:r>
            <a:r>
              <a:rPr lang="en-US" altLang="zh-TW" b="1" i="1" dirty="0" smtClean="0">
                <a:solidFill>
                  <a:srgbClr val="FF0000"/>
                </a:solidFill>
              </a:rPr>
              <a:t>strategies.</a:t>
            </a:r>
            <a:endParaRPr lang="zh-TW" altLang="en-US" b="1" i="1"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2420888"/>
            <a:ext cx="2538291" cy="1182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92677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Dominated Strategies in the Facility Location Game</a:t>
            </a:r>
            <a:endParaRPr lang="zh-TW" altLang="en-US" dirty="0"/>
          </a:p>
        </p:txBody>
      </p:sp>
      <p:sp>
        <p:nvSpPr>
          <p:cNvPr id="3" name="內容版面配置區 2"/>
          <p:cNvSpPr>
            <a:spLocks noGrp="1"/>
          </p:cNvSpPr>
          <p:nvPr>
            <p:ph idx="1"/>
          </p:nvPr>
        </p:nvSpPr>
        <p:spPr/>
        <p:txBody>
          <a:bodyPr/>
          <a:lstStyle/>
          <a:p>
            <a:r>
              <a:rPr lang="en-US" altLang="zh-TW" dirty="0" smtClean="0"/>
              <a:t>Observations:</a:t>
            </a:r>
          </a:p>
          <a:p>
            <a:pPr lvl="1"/>
            <a:r>
              <a:rPr lang="en-US" altLang="zh-TW" dirty="0" smtClean="0"/>
              <a:t>All </a:t>
            </a:r>
            <a:r>
              <a:rPr lang="en-US" altLang="zh-TW" dirty="0"/>
              <a:t>the steps that led to it </a:t>
            </a:r>
            <a:r>
              <a:rPr lang="en-US" altLang="zh-TW" dirty="0" smtClean="0"/>
              <a:t>were based </a:t>
            </a:r>
            <a:r>
              <a:rPr lang="en-US" altLang="zh-TW" dirty="0"/>
              <a:t>simply on </a:t>
            </a:r>
            <a:r>
              <a:rPr lang="en-US" altLang="zh-TW" b="1" i="1" dirty="0">
                <a:solidFill>
                  <a:srgbClr val="FF0000"/>
                </a:solidFill>
              </a:rPr>
              <a:t>removing strategies </a:t>
            </a:r>
            <a:r>
              <a:rPr lang="en-US" altLang="zh-TW" dirty="0"/>
              <a:t>that were strictly inferior to others from the </a:t>
            </a:r>
            <a:r>
              <a:rPr lang="en-US" altLang="zh-TW" dirty="0" smtClean="0"/>
              <a:t>perspective of </a:t>
            </a:r>
            <a:r>
              <a:rPr lang="en-US" altLang="zh-TW" b="1" i="1" dirty="0" smtClean="0">
                <a:solidFill>
                  <a:srgbClr val="FF0000"/>
                </a:solidFill>
              </a:rPr>
              <a:t>payoff-maximization</a:t>
            </a:r>
            <a:r>
              <a:rPr lang="en-US" altLang="zh-TW" dirty="0" smtClean="0"/>
              <a:t>.</a:t>
            </a:r>
          </a:p>
          <a:p>
            <a:pPr lvl="1"/>
            <a:r>
              <a:rPr lang="en-US" altLang="zh-TW" dirty="0"/>
              <a:t>I</a:t>
            </a:r>
            <a:r>
              <a:rPr lang="en-US" altLang="zh-TW" dirty="0" smtClean="0"/>
              <a:t>terated </a:t>
            </a:r>
            <a:r>
              <a:rPr lang="en-US" altLang="zh-TW" dirty="0"/>
              <a:t>deletion can in principle be carried out for a </a:t>
            </a:r>
            <a:r>
              <a:rPr lang="en-US" altLang="zh-TW" dirty="0" smtClean="0"/>
              <a:t>very large </a:t>
            </a:r>
            <a:r>
              <a:rPr lang="en-US" altLang="zh-TW" dirty="0"/>
              <a:t>number of steps</a:t>
            </a:r>
            <a:endParaRPr lang="zh-TW" altLang="en-US" dirty="0"/>
          </a:p>
        </p:txBody>
      </p:sp>
    </p:spTree>
    <p:extLst>
      <p:ext uri="{BB962C8B-B14F-4D97-AF65-F5344CB8AC3E}">
        <p14:creationId xmlns:p14="http://schemas.microsoft.com/office/powerpoint/2010/main" val="1055828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Underlying </a:t>
            </a:r>
            <a:r>
              <a:rPr lang="en-US" altLang="zh-TW" dirty="0" smtClean="0"/>
              <a:t>Assumptions</a:t>
            </a:r>
            <a:endParaRPr lang="zh-TW" altLang="en-US" dirty="0"/>
          </a:p>
        </p:txBody>
      </p:sp>
      <p:sp>
        <p:nvSpPr>
          <p:cNvPr id="3" name="內容版面配置區 2"/>
          <p:cNvSpPr>
            <a:spLocks noGrp="1"/>
          </p:cNvSpPr>
          <p:nvPr>
            <p:ph idx="1"/>
          </p:nvPr>
        </p:nvSpPr>
        <p:spPr/>
        <p:txBody>
          <a:bodyPr>
            <a:normAutofit fontScale="92500" lnSpcReduction="10000"/>
          </a:bodyPr>
          <a:lstStyle/>
          <a:p>
            <a:pPr marL="514350" indent="-514350">
              <a:buFont typeface="+mj-lt"/>
              <a:buAutoNum type="arabicPeriod"/>
            </a:pPr>
            <a:r>
              <a:rPr lang="en-US" altLang="zh-TW" dirty="0"/>
              <a:t>E</a:t>
            </a:r>
            <a:r>
              <a:rPr lang="en-US" altLang="zh-TW" dirty="0" smtClean="0"/>
              <a:t>verything </a:t>
            </a:r>
            <a:r>
              <a:rPr lang="en-US" altLang="zh-TW" dirty="0"/>
              <a:t>that a player cares about is </a:t>
            </a:r>
            <a:r>
              <a:rPr lang="en-US" altLang="zh-TW" dirty="0" smtClean="0"/>
              <a:t>summarized in </a:t>
            </a:r>
            <a:r>
              <a:rPr lang="en-US" altLang="zh-TW" dirty="0"/>
              <a:t>the player’s </a:t>
            </a:r>
            <a:r>
              <a:rPr lang="en-US" altLang="zh-TW" dirty="0" smtClean="0"/>
              <a:t>payoff.</a:t>
            </a:r>
          </a:p>
          <a:p>
            <a:pPr marL="514350" indent="-514350">
              <a:buFont typeface="+mj-lt"/>
              <a:buAutoNum type="arabicPeriod"/>
            </a:pPr>
            <a:r>
              <a:rPr lang="en-US" altLang="zh-TW" dirty="0"/>
              <a:t>E</a:t>
            </a:r>
            <a:r>
              <a:rPr lang="en-US" altLang="zh-TW" dirty="0" smtClean="0"/>
              <a:t>ach </a:t>
            </a:r>
            <a:r>
              <a:rPr lang="en-US" altLang="zh-TW" dirty="0"/>
              <a:t>player knows everything about the structure of the </a:t>
            </a:r>
            <a:r>
              <a:rPr lang="en-US" altLang="zh-TW" dirty="0" smtClean="0"/>
              <a:t>game, </a:t>
            </a:r>
            <a:r>
              <a:rPr lang="en-US" altLang="zh-TW" dirty="0"/>
              <a:t>this means that each player knows his or her own list of possible strategies</a:t>
            </a:r>
            <a:r>
              <a:rPr lang="en-US" altLang="zh-TW" dirty="0" smtClean="0"/>
              <a:t>.</a:t>
            </a:r>
          </a:p>
          <a:p>
            <a:pPr marL="514350" indent="-514350">
              <a:buFont typeface="+mj-lt"/>
              <a:buAutoNum type="arabicPeriod"/>
            </a:pPr>
            <a:r>
              <a:rPr lang="en-US" altLang="zh-TW" dirty="0"/>
              <a:t>Finally, we suppose that each individual chooses a strategy to maximize her own </a:t>
            </a:r>
            <a:r>
              <a:rPr lang="en-US" altLang="zh-TW" dirty="0" smtClean="0"/>
              <a:t>payoff, given </a:t>
            </a:r>
            <a:r>
              <a:rPr lang="en-US" altLang="zh-TW" dirty="0"/>
              <a:t>her beliefs about the strategy used by the other player.</a:t>
            </a:r>
            <a:endParaRPr lang="zh-TW" altLang="en-US" dirty="0"/>
          </a:p>
        </p:txBody>
      </p:sp>
    </p:spTree>
    <p:extLst>
      <p:ext uri="{BB962C8B-B14F-4D97-AF65-F5344CB8AC3E}">
        <p14:creationId xmlns:p14="http://schemas.microsoft.com/office/powerpoint/2010/main" val="324473694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Iterated Deletion of Dominated Strategies: The General </a:t>
            </a:r>
            <a:r>
              <a:rPr lang="en-US" altLang="zh-TW" dirty="0" smtClean="0"/>
              <a:t>Principle</a:t>
            </a:r>
            <a:endParaRPr lang="zh-TW" altLang="en-US" dirty="0"/>
          </a:p>
        </p:txBody>
      </p:sp>
      <p:sp>
        <p:nvSpPr>
          <p:cNvPr id="3" name="內容版面配置區 2"/>
          <p:cNvSpPr>
            <a:spLocks noGrp="1"/>
          </p:cNvSpPr>
          <p:nvPr>
            <p:ph idx="1"/>
          </p:nvPr>
        </p:nvSpPr>
        <p:spPr/>
        <p:txBody>
          <a:bodyPr/>
          <a:lstStyle/>
          <a:p>
            <a:r>
              <a:rPr lang="en-US" altLang="zh-TW" dirty="0" smtClean="0"/>
              <a:t>The </a:t>
            </a:r>
            <a:r>
              <a:rPr lang="en-US" altLang="zh-TW" dirty="0"/>
              <a:t>process of iterated deletion of strictly dominated strategies proceeds as </a:t>
            </a:r>
            <a:r>
              <a:rPr lang="en-US" altLang="zh-TW" dirty="0" smtClean="0"/>
              <a:t>follows:</a:t>
            </a:r>
          </a:p>
          <a:p>
            <a:pPr marL="971550" lvl="1" indent="-514350">
              <a:buFont typeface="+mj-lt"/>
              <a:buAutoNum type="arabicPeriod"/>
            </a:pPr>
            <a:r>
              <a:rPr lang="en-US" altLang="zh-TW" dirty="0"/>
              <a:t>S</a:t>
            </a:r>
            <a:r>
              <a:rPr lang="en-US" altLang="zh-TW" dirty="0" smtClean="0"/>
              <a:t>tarting </a:t>
            </a:r>
            <a:r>
              <a:rPr lang="en-US" altLang="zh-TW" dirty="0"/>
              <a:t>with any n-player game, </a:t>
            </a:r>
            <a:r>
              <a:rPr lang="en-US" altLang="zh-TW" dirty="0" smtClean="0"/>
              <a:t>and </a:t>
            </a:r>
            <a:r>
              <a:rPr lang="en-US" altLang="zh-TW" dirty="0"/>
              <a:t>all the strictly dominated strategies, and </a:t>
            </a:r>
            <a:r>
              <a:rPr lang="en-US" altLang="zh-TW" dirty="0" smtClean="0"/>
              <a:t>deleting </a:t>
            </a:r>
            <a:r>
              <a:rPr lang="en-US" altLang="zh-TW" dirty="0"/>
              <a:t>them</a:t>
            </a:r>
            <a:r>
              <a:rPr lang="en-US" altLang="zh-TW" dirty="0" smtClean="0"/>
              <a:t>.</a:t>
            </a:r>
          </a:p>
          <a:p>
            <a:pPr marL="971550" lvl="1" indent="-514350">
              <a:buFont typeface="+mj-lt"/>
              <a:buAutoNum type="arabicPeriod"/>
            </a:pPr>
            <a:r>
              <a:rPr lang="en-US" altLang="zh-TW" dirty="0"/>
              <a:t>C</a:t>
            </a:r>
            <a:r>
              <a:rPr lang="en-US" altLang="zh-TW" dirty="0" smtClean="0"/>
              <a:t>onsidering </a:t>
            </a:r>
            <a:r>
              <a:rPr lang="en-US" altLang="zh-TW" dirty="0"/>
              <a:t>the reduced game in which these strategies have been removed</a:t>
            </a:r>
            <a:r>
              <a:rPr lang="en-US" altLang="zh-TW" dirty="0" smtClean="0"/>
              <a:t>.</a:t>
            </a:r>
          </a:p>
          <a:p>
            <a:pPr marL="971550" lvl="1" indent="-514350">
              <a:buFont typeface="+mj-lt"/>
              <a:buAutoNum type="arabicPeriod"/>
            </a:pPr>
            <a:r>
              <a:rPr lang="en-US" altLang="zh-TW" dirty="0"/>
              <a:t>R</a:t>
            </a:r>
            <a:r>
              <a:rPr lang="en-US" altLang="zh-TW" dirty="0" smtClean="0"/>
              <a:t>epeatedly finding </a:t>
            </a:r>
            <a:r>
              <a:rPr lang="en-US" altLang="zh-TW" dirty="0"/>
              <a:t>and removing strictly dominated strategies until none can be </a:t>
            </a:r>
            <a:r>
              <a:rPr lang="en-US" altLang="zh-TW" dirty="0" smtClean="0"/>
              <a:t>found.</a:t>
            </a:r>
            <a:endParaRPr lang="zh-TW" altLang="en-US" dirty="0"/>
          </a:p>
        </p:txBody>
      </p:sp>
    </p:spTree>
    <p:extLst>
      <p:ext uri="{BB962C8B-B14F-4D97-AF65-F5344CB8AC3E}">
        <p14:creationId xmlns:p14="http://schemas.microsoft.com/office/powerpoint/2010/main" val="17152571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Iterated Deletion of Dominated Strategies: The General Principle</a:t>
            </a:r>
            <a:endParaRPr lang="zh-TW" altLang="en-US" dirty="0"/>
          </a:p>
        </p:txBody>
      </p:sp>
      <p:sp>
        <p:nvSpPr>
          <p:cNvPr id="3" name="內容版面配置區 2"/>
          <p:cNvSpPr>
            <a:spLocks noGrp="1"/>
          </p:cNvSpPr>
          <p:nvPr>
            <p:ph idx="1"/>
          </p:nvPr>
        </p:nvSpPr>
        <p:spPr/>
        <p:txBody>
          <a:bodyPr/>
          <a:lstStyle/>
          <a:p>
            <a:r>
              <a:rPr lang="en-US" altLang="zh-TW" dirty="0" smtClean="0"/>
              <a:t>Proving the </a:t>
            </a:r>
            <a:r>
              <a:rPr lang="en-US" altLang="zh-TW" dirty="0"/>
              <a:t>set of Nash </a:t>
            </a:r>
            <a:r>
              <a:rPr lang="en-US" altLang="zh-TW" dirty="0" err="1"/>
              <a:t>equilibria</a:t>
            </a:r>
            <a:r>
              <a:rPr lang="en-US" altLang="zh-TW" dirty="0"/>
              <a:t> remains the same through one round of </a:t>
            </a:r>
            <a:r>
              <a:rPr lang="en-US" altLang="zh-TW" dirty="0" smtClean="0"/>
              <a:t>deletion:</a:t>
            </a:r>
          </a:p>
          <a:p>
            <a:pPr lvl="1"/>
            <a:r>
              <a:rPr lang="en-US" altLang="zh-TW" dirty="0"/>
              <a:t>A</a:t>
            </a:r>
            <a:r>
              <a:rPr lang="en-US" altLang="zh-TW" dirty="0" smtClean="0"/>
              <a:t>ny </a:t>
            </a:r>
            <a:r>
              <a:rPr lang="en-US" altLang="zh-TW" dirty="0"/>
              <a:t>Nash equilibrium of the </a:t>
            </a:r>
            <a:r>
              <a:rPr lang="en-US" altLang="zh-TW" b="1" i="1" dirty="0">
                <a:solidFill>
                  <a:srgbClr val="FF0000"/>
                </a:solidFill>
              </a:rPr>
              <a:t>original game </a:t>
            </a:r>
            <a:r>
              <a:rPr lang="en-US" altLang="zh-TW" dirty="0"/>
              <a:t>is a Nash equilibrium of the reduced game</a:t>
            </a:r>
            <a:r>
              <a:rPr lang="en-US" altLang="zh-TW" dirty="0" smtClean="0"/>
              <a:t>.</a:t>
            </a:r>
          </a:p>
          <a:p>
            <a:pPr lvl="1"/>
            <a:r>
              <a:rPr lang="en-US" altLang="zh-TW" dirty="0"/>
              <a:t>A</a:t>
            </a:r>
            <a:r>
              <a:rPr lang="en-US" altLang="zh-TW" dirty="0" smtClean="0"/>
              <a:t>ny </a:t>
            </a:r>
            <a:r>
              <a:rPr lang="en-US" altLang="zh-TW" dirty="0"/>
              <a:t>Nash equilibrium of the </a:t>
            </a:r>
            <a:r>
              <a:rPr lang="en-US" altLang="zh-TW" b="1" i="1" dirty="0">
                <a:solidFill>
                  <a:srgbClr val="FF0000"/>
                </a:solidFill>
              </a:rPr>
              <a:t>reduced game </a:t>
            </a:r>
            <a:r>
              <a:rPr lang="en-US" altLang="zh-TW" dirty="0"/>
              <a:t>is also a Nash </a:t>
            </a:r>
            <a:r>
              <a:rPr lang="en-US" altLang="zh-TW" dirty="0" smtClean="0"/>
              <a:t>equilibrium of </a:t>
            </a:r>
            <a:r>
              <a:rPr lang="en-US" altLang="zh-TW" dirty="0"/>
              <a:t>the original game.</a:t>
            </a:r>
            <a:endParaRPr lang="en-US" altLang="zh-TW" dirty="0" smtClean="0"/>
          </a:p>
        </p:txBody>
      </p:sp>
    </p:spTree>
    <p:extLst>
      <p:ext uri="{BB962C8B-B14F-4D97-AF65-F5344CB8AC3E}">
        <p14:creationId xmlns:p14="http://schemas.microsoft.com/office/powerpoint/2010/main" val="214845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Weakly Dominated Strategies</a:t>
            </a:r>
            <a:endParaRPr lang="zh-TW" altLang="en-US" dirty="0"/>
          </a:p>
        </p:txBody>
      </p:sp>
      <p:sp>
        <p:nvSpPr>
          <p:cNvPr id="3" name="內容版面配置區 2"/>
          <p:cNvSpPr>
            <a:spLocks noGrp="1"/>
          </p:cNvSpPr>
          <p:nvPr>
            <p:ph idx="1"/>
          </p:nvPr>
        </p:nvSpPr>
        <p:spPr/>
        <p:txBody>
          <a:bodyPr/>
          <a:lstStyle/>
          <a:p>
            <a:r>
              <a:rPr lang="en-US" altLang="zh-TW" dirty="0" smtClean="0"/>
              <a:t>Weakly dominated:</a:t>
            </a:r>
          </a:p>
          <a:p>
            <a:pPr lvl="1"/>
            <a:r>
              <a:rPr lang="en-US" altLang="zh-TW" dirty="0"/>
              <a:t>I</a:t>
            </a:r>
            <a:r>
              <a:rPr lang="en-US" altLang="zh-TW" dirty="0" smtClean="0"/>
              <a:t>f </a:t>
            </a:r>
            <a:r>
              <a:rPr lang="en-US" altLang="zh-TW" dirty="0"/>
              <a:t>there is another strategy that does </a:t>
            </a:r>
            <a:r>
              <a:rPr lang="en-US" altLang="zh-TW" b="1" i="1" dirty="0">
                <a:solidFill>
                  <a:srgbClr val="FF0000"/>
                </a:solidFill>
              </a:rPr>
              <a:t>at least </a:t>
            </a:r>
            <a:r>
              <a:rPr lang="en-US" altLang="zh-TW" dirty="0"/>
              <a:t>as well no matter what the other players do</a:t>
            </a:r>
            <a:r>
              <a:rPr lang="en-US" altLang="zh-TW" dirty="0" smtClean="0"/>
              <a:t>, and </a:t>
            </a:r>
            <a:r>
              <a:rPr lang="en-US" altLang="zh-TW" b="1" i="1" dirty="0">
                <a:solidFill>
                  <a:srgbClr val="FF0000"/>
                </a:solidFill>
              </a:rPr>
              <a:t>does strictly better </a:t>
            </a:r>
            <a:r>
              <a:rPr lang="en-US" altLang="zh-TW" dirty="0"/>
              <a:t>against some joint strategy of the other players</a:t>
            </a:r>
            <a:r>
              <a:rPr lang="en-US" altLang="zh-TW" dirty="0" smtClean="0"/>
              <a:t>.</a:t>
            </a:r>
          </a:p>
          <a:p>
            <a:pPr marL="0" indent="0">
              <a:buNone/>
            </a:pPr>
            <a:endParaRPr lang="en-US" altLang="zh-TW" dirty="0" smtClean="0">
              <a:latin typeface="Cambria Math"/>
            </a:endParaRPr>
          </a:p>
        </p:txBody>
      </p:sp>
    </p:spTree>
    <p:extLst>
      <p:ext uri="{BB962C8B-B14F-4D97-AF65-F5344CB8AC3E}">
        <p14:creationId xmlns:p14="http://schemas.microsoft.com/office/powerpoint/2010/main" val="14593972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Weakly Dominated Strategies</a:t>
            </a:r>
            <a:endParaRPr lang="zh-TW" altLang="en-US" dirty="0"/>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p:txBody>
              <a:bodyPr>
                <a:normAutofit/>
              </a:bodyPr>
              <a:lstStyle/>
              <a:p>
                <a:r>
                  <a:rPr lang="en-US" altLang="zh-TW" dirty="0" smtClean="0"/>
                  <a:t>Weakly dominated:</a:t>
                </a:r>
              </a:p>
              <a:p>
                <a:pPr lvl="1"/>
                <a:r>
                  <a:rPr lang="en-US" altLang="zh-TW" dirty="0"/>
                  <a:t>A</a:t>
                </a:r>
                <a:r>
                  <a:rPr lang="en-US" altLang="zh-TW" dirty="0" smtClean="0"/>
                  <a:t>nother </a:t>
                </a:r>
                <a:r>
                  <a:rPr lang="en-US" altLang="zh-TW" dirty="0"/>
                  <a:t>strategy </a:t>
                </a:r>
                <a14:m>
                  <m:oMath xmlns:m="http://schemas.openxmlformats.org/officeDocument/2006/math">
                    <m:sSub>
                      <m:sSubPr>
                        <m:ctrlPr>
                          <a:rPr lang="en-US" altLang="zh-TW" i="1">
                            <a:latin typeface="Cambria Math"/>
                          </a:rPr>
                        </m:ctrlPr>
                      </m:sSubPr>
                      <m:e>
                        <m:r>
                          <a:rPr lang="en-US" altLang="zh-TW">
                            <a:latin typeface="Cambria Math"/>
                          </a:rPr>
                          <m:t>𝑆</m:t>
                        </m:r>
                        <m:r>
                          <a:rPr lang="en-US" altLang="zh-TW">
                            <a:latin typeface="Cambria Math"/>
                          </a:rPr>
                          <m:t>′</m:t>
                        </m:r>
                      </m:e>
                      <m:sub>
                        <m:r>
                          <a:rPr lang="en-US" altLang="zh-TW" i="1">
                            <a:latin typeface="Cambria Math"/>
                          </a:rPr>
                          <m:t>𝑖</m:t>
                        </m:r>
                      </m:sub>
                    </m:sSub>
                  </m:oMath>
                </a14:m>
                <a:r>
                  <a:rPr lang="en-US" altLang="zh-TW" i="1" dirty="0">
                    <a:latin typeface="Cambria Math"/>
                  </a:rPr>
                  <a:t> </a:t>
                </a:r>
                <a:r>
                  <a:rPr lang="en-US" altLang="zh-TW" dirty="0"/>
                  <a:t>for player </a:t>
                </a:r>
                <a14:m>
                  <m:oMath xmlns:m="http://schemas.openxmlformats.org/officeDocument/2006/math">
                    <m:r>
                      <a:rPr lang="en-US" altLang="zh-TW">
                        <a:latin typeface="Cambria Math"/>
                      </a:rPr>
                      <m:t>𝑖</m:t>
                    </m:r>
                  </m:oMath>
                </a14:m>
                <a:r>
                  <a:rPr lang="en-US" altLang="zh-TW" dirty="0"/>
                  <a:t> such that</a:t>
                </a:r>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en-US" altLang="zh-TW" sz="2400" i="1">
                              <a:latin typeface="Cambria Math"/>
                            </a:rPr>
                          </m:ctrlPr>
                        </m:sSubPr>
                        <m:e>
                          <m:r>
                            <a:rPr lang="en-US" altLang="zh-TW" sz="2400" i="1">
                              <a:latin typeface="Cambria Math"/>
                            </a:rPr>
                            <m:t>𝑃</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r>
                            <a:rPr lang="en-US" altLang="zh-TW" sz="2400" i="1">
                              <a:latin typeface="Cambria Math"/>
                            </a:rPr>
                            <m:t>′</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𝑛</m:t>
                          </m:r>
                        </m:sub>
                      </m:sSub>
                      <m:r>
                        <a:rPr lang="en-US" altLang="zh-TW" sz="2400" i="1">
                          <a:latin typeface="Cambria Math"/>
                        </a:rPr>
                        <m:t>)</m:t>
                      </m:r>
                      <m:r>
                        <a:rPr lang="en-US" altLang="zh-TW" sz="2400" i="1">
                          <a:latin typeface="Cambria Math"/>
                          <a:ea typeface="Cambria Math"/>
                        </a:rPr>
                        <m:t>≥</m:t>
                      </m:r>
                      <m:sSub>
                        <m:sSubPr>
                          <m:ctrlPr>
                            <a:rPr lang="en-US" altLang="zh-TW" sz="2400" i="1">
                              <a:latin typeface="Cambria Math"/>
                            </a:rPr>
                          </m:ctrlPr>
                        </m:sSubPr>
                        <m:e>
                          <m:r>
                            <a:rPr lang="en-US" altLang="zh-TW" sz="2400" i="1">
                              <a:latin typeface="Cambria Math"/>
                            </a:rPr>
                            <m:t>𝑃</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𝑛</m:t>
                          </m:r>
                        </m:sub>
                      </m:sSub>
                      <m:r>
                        <a:rPr lang="en-US" altLang="zh-TW" sz="2400" i="1">
                          <a:latin typeface="Cambria Math"/>
                        </a:rPr>
                        <m:t>)</m:t>
                      </m:r>
                    </m:oMath>
                  </m:oMathPara>
                </a14:m>
                <a:endParaRPr lang="en-US" altLang="zh-TW" sz="2400" dirty="0"/>
              </a:p>
              <a:p>
                <a:pPr marL="457200" lvl="1" indent="0">
                  <a:buNone/>
                </a:pPr>
                <a:r>
                  <a:rPr lang="en-US" altLang="zh-TW" dirty="0"/>
                  <a:t>   </a:t>
                </a:r>
                <a:r>
                  <a:rPr lang="en-US" altLang="zh-TW" dirty="0" smtClean="0"/>
                  <a:t> for </a:t>
                </a:r>
                <a:r>
                  <a:rPr lang="en-US" altLang="zh-TW" dirty="0"/>
                  <a:t>all choices of </a:t>
                </a:r>
                <a:r>
                  <a:rPr lang="en-US" altLang="zh-TW" dirty="0" smtClean="0"/>
                  <a:t>strategies </a:t>
                </a:r>
                <a14:m>
                  <m:oMath xmlns:m="http://schemas.openxmlformats.org/officeDocument/2006/math">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𝑛</m:t>
                        </m:r>
                      </m:sub>
                    </m:sSub>
                    <m:r>
                      <a:rPr lang="en-US" altLang="zh-TW" sz="2400" b="0" i="1" smtClean="0">
                        <a:latin typeface="Cambria Math"/>
                      </a:rPr>
                      <m:t>)</m:t>
                    </m:r>
                  </m:oMath>
                </a14:m>
                <a:r>
                  <a:rPr lang="en-US" altLang="zh-TW" sz="2400" dirty="0" smtClean="0"/>
                  <a:t/>
                </a:r>
                <a:br>
                  <a:rPr lang="en-US" altLang="zh-TW" sz="2400" dirty="0" smtClean="0"/>
                </a:br>
                <a:r>
                  <a:rPr lang="en-US" altLang="zh-TW" sz="2400" dirty="0" smtClean="0"/>
                  <a:t>     </a:t>
                </a:r>
                <a:r>
                  <a:rPr lang="en-US" altLang="zh-TW" dirty="0" smtClean="0"/>
                  <a:t>by the other players, and</a:t>
                </a:r>
              </a:p>
              <a:p>
                <a:pPr marL="57150" indent="0">
                  <a:lnSpc>
                    <a:spcPct val="150000"/>
                  </a:lnSpc>
                  <a:buNone/>
                </a:pPr>
                <a14:m>
                  <m:oMathPara xmlns:m="http://schemas.openxmlformats.org/officeDocument/2006/math">
                    <m:oMathParaPr>
                      <m:jc m:val="centerGroup"/>
                    </m:oMathParaPr>
                    <m:oMath xmlns:m="http://schemas.openxmlformats.org/officeDocument/2006/math">
                      <m:sSub>
                        <m:sSubPr>
                          <m:ctrlPr>
                            <a:rPr lang="en-US" altLang="zh-TW" sz="2400" i="1">
                              <a:latin typeface="Cambria Math"/>
                            </a:rPr>
                          </m:ctrlPr>
                        </m:sSubPr>
                        <m:e>
                          <m:r>
                            <a:rPr lang="en-US" altLang="zh-TW" sz="2400" i="1">
                              <a:latin typeface="Cambria Math"/>
                            </a:rPr>
                            <m:t>𝑃</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r>
                            <a:rPr lang="en-US" altLang="zh-TW" sz="2400" i="1">
                              <a:latin typeface="Cambria Math"/>
                            </a:rPr>
                            <m:t>′</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𝑛</m:t>
                          </m:r>
                        </m:sub>
                      </m:sSub>
                      <m:r>
                        <a:rPr lang="en-US" altLang="zh-TW" sz="2400" i="1">
                          <a:latin typeface="Cambria Math"/>
                        </a:rPr>
                        <m:t>)</m:t>
                      </m:r>
                      <m:r>
                        <a:rPr lang="en-US" altLang="zh-TW" sz="2400" i="1">
                          <a:latin typeface="Cambria Math"/>
                          <a:ea typeface="Cambria Math"/>
                        </a:rPr>
                        <m:t>&gt;</m:t>
                      </m:r>
                      <m:sSub>
                        <m:sSubPr>
                          <m:ctrlPr>
                            <a:rPr lang="en-US" altLang="zh-TW" sz="2400" i="1">
                              <a:latin typeface="Cambria Math"/>
                            </a:rPr>
                          </m:ctrlPr>
                        </m:sSubPr>
                        <m:e>
                          <m:r>
                            <a:rPr lang="en-US" altLang="zh-TW" sz="2400" i="1">
                              <a:latin typeface="Cambria Math"/>
                            </a:rPr>
                            <m:t>𝑃</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𝑖</m:t>
                          </m:r>
                          <m:r>
                            <a:rPr lang="en-US" altLang="zh-TW" sz="2400" i="1">
                              <a:latin typeface="Cambria Math"/>
                            </a:rPr>
                            <m:t>+1</m:t>
                          </m:r>
                        </m:sub>
                      </m:sSub>
                      <m:r>
                        <a:rPr lang="en-US" altLang="zh-TW" sz="2400" i="1">
                          <a:latin typeface="Cambria Math"/>
                        </a:rPr>
                        <m:t>,…,</m:t>
                      </m:r>
                      <m:sSub>
                        <m:sSubPr>
                          <m:ctrlPr>
                            <a:rPr lang="en-US" altLang="zh-TW" sz="2400" i="1">
                              <a:latin typeface="Cambria Math"/>
                            </a:rPr>
                          </m:ctrlPr>
                        </m:sSubPr>
                        <m:e>
                          <m:r>
                            <a:rPr lang="en-US" altLang="zh-TW" sz="2400" i="1">
                              <a:latin typeface="Cambria Math"/>
                            </a:rPr>
                            <m:t>𝑆</m:t>
                          </m:r>
                        </m:e>
                        <m:sub>
                          <m:r>
                            <a:rPr lang="en-US" altLang="zh-TW" sz="2400" i="1">
                              <a:latin typeface="Cambria Math"/>
                            </a:rPr>
                            <m:t>𝑛</m:t>
                          </m:r>
                        </m:sub>
                      </m:sSub>
                      <m:r>
                        <a:rPr lang="en-US" altLang="zh-TW" sz="2400" i="1">
                          <a:latin typeface="Cambria Math"/>
                        </a:rPr>
                        <m:t>)</m:t>
                      </m:r>
                    </m:oMath>
                  </m:oMathPara>
                </a14:m>
                <a:endParaRPr lang="en-US" altLang="zh-TW" sz="2400" dirty="0" smtClean="0"/>
              </a:p>
              <a:p>
                <a:pPr marL="457200" lvl="1" indent="0">
                  <a:buNone/>
                </a:pPr>
                <a:r>
                  <a:rPr lang="en-US" altLang="zh-TW" dirty="0" smtClean="0"/>
                  <a:t>    for at least one choice of strategies </a:t>
                </a:r>
                <a14:m>
                  <m:oMath xmlns:m="http://schemas.openxmlformats.org/officeDocument/2006/math">
                    <m:r>
                      <a:rPr lang="en-US" altLang="zh-TW" sz="2400" b="0" i="0" smtClean="0">
                        <a:latin typeface="Cambria Math"/>
                      </a:rPr>
                      <m:t>(</m:t>
                    </m:r>
                    <m:sSub>
                      <m:sSubPr>
                        <m:ctrlPr>
                          <a:rPr lang="en-US" altLang="zh-TW" sz="2400" i="1">
                            <a:latin typeface="Cambria Math"/>
                          </a:rPr>
                        </m:ctrlPr>
                      </m:sSubPr>
                      <m:e>
                        <m:r>
                          <a:rPr lang="en-US" altLang="zh-TW" sz="2400" i="1" smtClean="0">
                            <a:latin typeface="Cambria Math"/>
                          </a:rPr>
                          <m:t>𝑆</m:t>
                        </m:r>
                      </m:e>
                      <m:sub>
                        <m:r>
                          <a:rPr lang="en-US" altLang="zh-TW" sz="2400" i="1" smtClean="0">
                            <a:latin typeface="Cambria Math"/>
                          </a:rPr>
                          <m:t>1</m:t>
                        </m:r>
                      </m:sub>
                    </m:sSub>
                    <m:r>
                      <a:rPr lang="en-US" altLang="zh-TW" sz="2400" i="1" smtClean="0">
                        <a:latin typeface="Cambria Math"/>
                      </a:rPr>
                      <m:t>,…,</m:t>
                    </m:r>
                    <m:sSub>
                      <m:sSubPr>
                        <m:ctrlPr>
                          <a:rPr lang="en-US" altLang="zh-TW" sz="2400" i="1">
                            <a:latin typeface="Cambria Math"/>
                          </a:rPr>
                        </m:ctrlPr>
                      </m:sSubPr>
                      <m:e>
                        <m:r>
                          <a:rPr lang="en-US" altLang="zh-TW" sz="2400" i="1" smtClean="0">
                            <a:latin typeface="Cambria Math"/>
                          </a:rPr>
                          <m:t>𝑆</m:t>
                        </m:r>
                      </m:e>
                      <m:sub>
                        <m:r>
                          <a:rPr lang="en-US" altLang="zh-TW" sz="2400" i="1" smtClean="0">
                            <a:latin typeface="Cambria Math"/>
                          </a:rPr>
                          <m:t>𝑖</m:t>
                        </m:r>
                        <m:r>
                          <a:rPr lang="en-US" altLang="zh-TW" sz="2400" i="1" smtClean="0">
                            <a:latin typeface="Cambria Math"/>
                          </a:rPr>
                          <m:t>−1</m:t>
                        </m:r>
                      </m:sub>
                    </m:sSub>
                    <m:r>
                      <a:rPr lang="en-US" altLang="zh-TW" sz="2400" i="1" smtClean="0">
                        <a:latin typeface="Cambria Math"/>
                      </a:rPr>
                      <m:t>,</m:t>
                    </m:r>
                    <m:sSub>
                      <m:sSubPr>
                        <m:ctrlPr>
                          <a:rPr lang="en-US" altLang="zh-TW" sz="2400" i="1">
                            <a:latin typeface="Cambria Math"/>
                          </a:rPr>
                        </m:ctrlPr>
                      </m:sSubPr>
                      <m:e>
                        <m:r>
                          <a:rPr lang="en-US" altLang="zh-TW" sz="2400" i="1" smtClean="0">
                            <a:latin typeface="Cambria Math"/>
                          </a:rPr>
                          <m:t>𝑆</m:t>
                        </m:r>
                      </m:e>
                      <m:sub>
                        <m:r>
                          <a:rPr lang="en-US" altLang="zh-TW" sz="2400" i="1" smtClean="0">
                            <a:latin typeface="Cambria Math"/>
                          </a:rPr>
                          <m:t>𝑖</m:t>
                        </m:r>
                        <m:r>
                          <a:rPr lang="en-US" altLang="zh-TW" sz="2400" i="1" smtClean="0">
                            <a:latin typeface="Cambria Math"/>
                          </a:rPr>
                          <m:t>+1</m:t>
                        </m:r>
                      </m:sub>
                    </m:sSub>
                    <m:r>
                      <a:rPr lang="en-US" altLang="zh-TW" sz="2400" i="1" smtClean="0">
                        <a:latin typeface="Cambria Math"/>
                      </a:rPr>
                      <m:t>,…,</m:t>
                    </m:r>
                    <m:sSub>
                      <m:sSubPr>
                        <m:ctrlPr>
                          <a:rPr lang="en-US" altLang="zh-TW" sz="2400" i="1">
                            <a:latin typeface="Cambria Math"/>
                          </a:rPr>
                        </m:ctrlPr>
                      </m:sSubPr>
                      <m:e>
                        <m:r>
                          <a:rPr lang="en-US" altLang="zh-TW" sz="2400" i="1" smtClean="0">
                            <a:latin typeface="Cambria Math"/>
                          </a:rPr>
                          <m:t>𝑆</m:t>
                        </m:r>
                      </m:e>
                      <m:sub>
                        <m:r>
                          <a:rPr lang="en-US" altLang="zh-TW" sz="2400" i="1" smtClean="0">
                            <a:latin typeface="Cambria Math"/>
                          </a:rPr>
                          <m:t>𝑛</m:t>
                        </m:r>
                      </m:sub>
                    </m:sSub>
                    <m:r>
                      <a:rPr lang="en-US" altLang="zh-TW" sz="2400" b="0" i="1" smtClean="0">
                        <a:latin typeface="Cambria Math"/>
                      </a:rPr>
                      <m:t>)</m:t>
                    </m:r>
                  </m:oMath>
                </a14:m>
                <a:endParaRPr lang="en-US" altLang="zh-TW" sz="2400" dirty="0"/>
              </a:p>
              <a:p>
                <a:pPr marL="57150" indent="0">
                  <a:buNone/>
                </a:pPr>
                <a:endParaRPr lang="en-US" altLang="zh-TW" dirty="0"/>
              </a:p>
              <a:p>
                <a:endParaRPr lang="zh-TW" altLang="en-US" dirty="0"/>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24521466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524294" y="1807984"/>
            <a:ext cx="5771468" cy="1324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內容版面配置區 2"/>
          <p:cNvSpPr>
            <a:spLocks noGrp="1"/>
          </p:cNvSpPr>
          <p:nvPr>
            <p:ph idx="1"/>
          </p:nvPr>
        </p:nvSpPr>
        <p:spPr/>
        <p:txBody>
          <a:bodyPr>
            <a:normAutofit/>
          </a:bodyPr>
          <a:lstStyle/>
          <a:p>
            <a:r>
              <a:rPr lang="en-US" altLang="zh-TW" dirty="0" smtClean="0"/>
              <a:t>For example:</a:t>
            </a:r>
            <a:endParaRPr lang="en-US" altLang="zh-TW" dirty="0"/>
          </a:p>
          <a:p>
            <a:pPr lvl="1"/>
            <a:endParaRPr lang="en-US" altLang="zh-TW" dirty="0" smtClean="0"/>
          </a:p>
          <a:p>
            <a:pPr lvl="1"/>
            <a:endParaRPr lang="en-US" altLang="zh-TW" dirty="0"/>
          </a:p>
          <a:p>
            <a:pPr lvl="1"/>
            <a:r>
              <a:rPr lang="en-US" altLang="zh-TW" dirty="0"/>
              <a:t>Hunt Stag is a weakly dominated strategy by playing Hunt Hare</a:t>
            </a:r>
            <a:r>
              <a:rPr lang="en-US" altLang="zh-TW" dirty="0" smtClean="0"/>
              <a:t>. </a:t>
            </a:r>
            <a:r>
              <a:rPr lang="en-US" altLang="zh-TW" dirty="0"/>
              <a:t>(each player always </a:t>
            </a:r>
            <a:r>
              <a:rPr lang="en-US" altLang="zh-TW" dirty="0" smtClean="0"/>
              <a:t>does at </a:t>
            </a:r>
            <a:r>
              <a:rPr lang="en-US" altLang="zh-TW" dirty="0"/>
              <a:t>least as well, and sometimes strictly better</a:t>
            </a:r>
            <a:r>
              <a:rPr lang="en-US" altLang="zh-TW" dirty="0" smtClean="0"/>
              <a:t>)</a:t>
            </a:r>
          </a:p>
          <a:p>
            <a:pPr lvl="1"/>
            <a:r>
              <a:rPr lang="en-US" altLang="zh-TW" dirty="0"/>
              <a:t>Hunt Stag is a Nash </a:t>
            </a:r>
            <a:r>
              <a:rPr lang="en-US" altLang="zh-TW" dirty="0" smtClean="0"/>
              <a:t>equilibrium</a:t>
            </a:r>
          </a:p>
          <a:p>
            <a:pPr lvl="1"/>
            <a:r>
              <a:rPr lang="en-US" altLang="zh-TW" dirty="0"/>
              <a:t>Thus, </a:t>
            </a:r>
            <a:r>
              <a:rPr lang="en-US" altLang="zh-TW" b="1" i="1" dirty="0">
                <a:solidFill>
                  <a:srgbClr val="FF0000"/>
                </a:solidFill>
              </a:rPr>
              <a:t>deleting weakly dominated strategies is not in general a safe thing to </a:t>
            </a:r>
            <a:r>
              <a:rPr lang="en-US" altLang="zh-TW" b="1" i="1" dirty="0" smtClean="0">
                <a:solidFill>
                  <a:srgbClr val="FF0000"/>
                </a:solidFill>
              </a:rPr>
              <a:t>do</a:t>
            </a:r>
            <a:r>
              <a:rPr lang="en-US" altLang="zh-TW" dirty="0" smtClean="0"/>
              <a:t>.</a:t>
            </a:r>
          </a:p>
        </p:txBody>
      </p:sp>
      <p:sp>
        <p:nvSpPr>
          <p:cNvPr id="2" name="標題 1"/>
          <p:cNvSpPr>
            <a:spLocks noGrp="1"/>
          </p:cNvSpPr>
          <p:nvPr>
            <p:ph type="title"/>
          </p:nvPr>
        </p:nvSpPr>
        <p:spPr/>
        <p:txBody>
          <a:bodyPr/>
          <a:lstStyle/>
          <a:p>
            <a:r>
              <a:rPr lang="en-US" altLang="zh-TW" dirty="0"/>
              <a:t>Weakly Dominated Strategies</a:t>
            </a:r>
            <a:endParaRPr lang="zh-TW" altLang="en-US" dirty="0"/>
          </a:p>
        </p:txBody>
      </p:sp>
    </p:spTree>
    <p:extLst>
      <p:ext uri="{BB962C8B-B14F-4D97-AF65-F5344CB8AC3E}">
        <p14:creationId xmlns:p14="http://schemas.microsoft.com/office/powerpoint/2010/main" val="2059494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 Dynamic Games</a:t>
            </a:r>
            <a:endParaRPr lang="zh-TW" altLang="en-US" dirty="0"/>
          </a:p>
        </p:txBody>
      </p:sp>
      <p:sp>
        <p:nvSpPr>
          <p:cNvPr id="3" name="內容版面配置區 2"/>
          <p:cNvSpPr>
            <a:spLocks noGrp="1"/>
          </p:cNvSpPr>
          <p:nvPr>
            <p:ph idx="1"/>
          </p:nvPr>
        </p:nvSpPr>
        <p:spPr/>
        <p:txBody>
          <a:bodyPr/>
          <a:lstStyle/>
          <a:p>
            <a:r>
              <a:rPr lang="en-US" altLang="zh-TW" dirty="0"/>
              <a:t>Dynamic </a:t>
            </a:r>
            <a:r>
              <a:rPr lang="en-US" altLang="zh-TW" dirty="0" smtClean="0"/>
              <a:t>Games:</a:t>
            </a:r>
          </a:p>
          <a:p>
            <a:pPr lvl="1"/>
            <a:r>
              <a:rPr lang="en-US" altLang="zh-TW" dirty="0" smtClean="0"/>
              <a:t>Some </a:t>
            </a:r>
            <a:r>
              <a:rPr lang="en-US" altLang="zh-TW" dirty="0"/>
              <a:t>player or set of players </a:t>
            </a:r>
            <a:r>
              <a:rPr lang="en-US" altLang="zh-TW" dirty="0" smtClean="0"/>
              <a:t>moves first, other </a:t>
            </a:r>
            <a:r>
              <a:rPr lang="en-US" altLang="zh-TW" dirty="0"/>
              <a:t>players observe the choice(s) made, and then they respond, perhaps according to </a:t>
            </a:r>
            <a:r>
              <a:rPr lang="en-US" altLang="zh-TW" dirty="0" smtClean="0"/>
              <a:t>a </a:t>
            </a:r>
            <a:r>
              <a:rPr lang="en-US" altLang="zh-TW" dirty="0"/>
              <a:t>predetermined order of governing who </a:t>
            </a:r>
            <a:r>
              <a:rPr lang="en-US" altLang="zh-TW" dirty="0" smtClean="0"/>
              <a:t>moves when.</a:t>
            </a:r>
          </a:p>
          <a:p>
            <a:pPr lvl="1"/>
            <a:r>
              <a:rPr lang="en-US" altLang="zh-TW" dirty="0"/>
              <a:t>B</a:t>
            </a:r>
            <a:r>
              <a:rPr lang="en-US" altLang="zh-TW" dirty="0" smtClean="0"/>
              <a:t>oard games, card games</a:t>
            </a:r>
            <a:r>
              <a:rPr lang="en-US" altLang="zh-TW" dirty="0"/>
              <a:t>, bidding in an </a:t>
            </a:r>
            <a:r>
              <a:rPr lang="en-US" altLang="zh-TW" dirty="0" smtClean="0"/>
              <a:t>auction,…</a:t>
            </a:r>
            <a:endParaRPr lang="zh-TW" altLang="en-US" dirty="0"/>
          </a:p>
        </p:txBody>
      </p:sp>
    </p:spTree>
    <p:extLst>
      <p:ext uri="{BB962C8B-B14F-4D97-AF65-F5344CB8AC3E}">
        <p14:creationId xmlns:p14="http://schemas.microsoft.com/office/powerpoint/2010/main" val="38717821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Normal and Extensive Forms of a Game</a:t>
            </a:r>
            <a:endParaRPr lang="zh-TW" altLang="en-US" dirty="0"/>
          </a:p>
        </p:txBody>
      </p:sp>
      <p:sp>
        <p:nvSpPr>
          <p:cNvPr id="3" name="內容版面配置區 2"/>
          <p:cNvSpPr>
            <a:spLocks noGrp="1"/>
          </p:cNvSpPr>
          <p:nvPr>
            <p:ph idx="1"/>
          </p:nvPr>
        </p:nvSpPr>
        <p:spPr/>
        <p:txBody>
          <a:bodyPr/>
          <a:lstStyle/>
          <a:p>
            <a:r>
              <a:rPr lang="en-US" altLang="zh-TW" b="1" i="1" dirty="0" smtClean="0">
                <a:solidFill>
                  <a:srgbClr val="FF0000"/>
                </a:solidFill>
              </a:rPr>
              <a:t>Normal-form:</a:t>
            </a:r>
          </a:p>
          <a:p>
            <a:pPr lvl="1"/>
            <a:r>
              <a:rPr lang="en-US" altLang="zh-TW" dirty="0" smtClean="0"/>
              <a:t>The </a:t>
            </a:r>
            <a:r>
              <a:rPr lang="en-US" altLang="zh-TW" dirty="0"/>
              <a:t>list of players, their possible strategies, and the </a:t>
            </a:r>
            <a:r>
              <a:rPr lang="en-US" altLang="zh-TW" dirty="0" smtClean="0"/>
              <a:t>payoffs </a:t>
            </a:r>
            <a:r>
              <a:rPr lang="en-US" altLang="zh-TW" dirty="0"/>
              <a:t>arising from every possible </a:t>
            </a:r>
            <a:r>
              <a:rPr lang="en-US" altLang="zh-TW" dirty="0" smtClean="0"/>
              <a:t>(simultaneous</a:t>
            </a:r>
            <a:r>
              <a:rPr lang="en-US" altLang="zh-TW" dirty="0"/>
              <a:t>) choice of strategies by </a:t>
            </a:r>
            <a:r>
              <a:rPr lang="en-US" altLang="zh-TW" dirty="0" smtClean="0"/>
              <a:t>the players.</a:t>
            </a:r>
          </a:p>
          <a:p>
            <a:r>
              <a:rPr lang="en-US" altLang="zh-TW" b="1" i="1" dirty="0">
                <a:solidFill>
                  <a:srgbClr val="FF0000"/>
                </a:solidFill>
              </a:rPr>
              <a:t>Extensive-form: </a:t>
            </a:r>
          </a:p>
          <a:p>
            <a:pPr lvl="1"/>
            <a:r>
              <a:rPr lang="en-US" altLang="zh-TW" dirty="0"/>
              <a:t>S</a:t>
            </a:r>
            <a:r>
              <a:rPr lang="en-US" altLang="zh-TW" dirty="0" smtClean="0"/>
              <a:t>pecifying </a:t>
            </a:r>
            <a:r>
              <a:rPr lang="en-US" altLang="zh-TW" dirty="0"/>
              <a:t>who moves when, what each player knows at any </a:t>
            </a:r>
            <a:r>
              <a:rPr lang="en-US" altLang="zh-TW" dirty="0" smtClean="0"/>
              <a:t>opportunity, </a:t>
            </a:r>
            <a:r>
              <a:rPr lang="en-US" altLang="zh-TW" dirty="0"/>
              <a:t>what they can do when it is their turn to move, and what the payoffs are at the end of the </a:t>
            </a:r>
            <a:r>
              <a:rPr lang="en-US" altLang="zh-TW" dirty="0" smtClean="0"/>
              <a:t>game.</a:t>
            </a:r>
          </a:p>
        </p:txBody>
      </p:sp>
    </p:spTree>
    <p:extLst>
      <p:ext uri="{BB962C8B-B14F-4D97-AF65-F5344CB8AC3E}">
        <p14:creationId xmlns:p14="http://schemas.microsoft.com/office/powerpoint/2010/main" val="23366437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Reasoning about Behavior in a Dynamic Game</a:t>
            </a:r>
            <a:endParaRPr lang="zh-TW" altLang="en-US" dirty="0"/>
          </a:p>
        </p:txBody>
      </p:sp>
      <p:sp>
        <p:nvSpPr>
          <p:cNvPr id="3" name="內容版面配置區 2"/>
          <p:cNvSpPr>
            <a:spLocks noGrp="1"/>
          </p:cNvSpPr>
          <p:nvPr>
            <p:ph idx="1"/>
          </p:nvPr>
        </p:nvSpPr>
        <p:spPr/>
        <p:txBody>
          <a:bodyPr/>
          <a:lstStyle/>
          <a:p>
            <a:r>
              <a:rPr lang="en-US" altLang="zh-TW" dirty="0" smtClean="0"/>
              <a:t>Making </a:t>
            </a:r>
            <a:r>
              <a:rPr lang="en-US" altLang="zh-TW" dirty="0"/>
              <a:t>predictions for what players will do in dynamic </a:t>
            </a:r>
            <a:r>
              <a:rPr lang="en-US" altLang="zh-TW" dirty="0" smtClean="0"/>
              <a:t>games by a game tree.</a:t>
            </a:r>
          </a:p>
          <a:p>
            <a:r>
              <a:rPr lang="en-US" altLang="zh-TW" dirty="0" smtClean="0"/>
              <a:t>Analysis </a:t>
            </a:r>
            <a:r>
              <a:rPr lang="en-US" altLang="zh-TW" dirty="0"/>
              <a:t>method </a:t>
            </a:r>
            <a:r>
              <a:rPr lang="en-US" altLang="zh-TW" dirty="0" smtClean="0"/>
              <a:t>(extensive-form):</a:t>
            </a:r>
          </a:p>
          <a:p>
            <a:pPr marL="971550" lvl="1" indent="-514350">
              <a:buFont typeface="+mj-lt"/>
              <a:buAutoNum type="arabicPeriod"/>
            </a:pPr>
            <a:r>
              <a:rPr lang="en-US" altLang="zh-TW" dirty="0"/>
              <a:t>S</a:t>
            </a:r>
            <a:r>
              <a:rPr lang="en-US" altLang="zh-TW" dirty="0" smtClean="0"/>
              <a:t>tarting </a:t>
            </a:r>
            <a:r>
              <a:rPr lang="en-US" altLang="zh-TW" dirty="0"/>
              <a:t>one step above the terminal </a:t>
            </a:r>
            <a:r>
              <a:rPr lang="en-US" altLang="zh-TW" dirty="0" smtClean="0"/>
              <a:t>nodes.</a:t>
            </a:r>
            <a:r>
              <a:rPr lang="en-US" altLang="zh-TW" dirty="0"/>
              <a:t/>
            </a:r>
            <a:br>
              <a:rPr lang="en-US" altLang="zh-TW" dirty="0"/>
            </a:br>
            <a:r>
              <a:rPr lang="en-US" altLang="zh-TW" dirty="0" smtClean="0"/>
              <a:t>(This lets </a:t>
            </a:r>
            <a:r>
              <a:rPr lang="en-US" altLang="zh-TW" dirty="0"/>
              <a:t>us predict what the last player will </a:t>
            </a:r>
            <a:r>
              <a:rPr lang="en-US" altLang="zh-TW" dirty="0" smtClean="0"/>
              <a:t>do)</a:t>
            </a:r>
          </a:p>
          <a:p>
            <a:pPr marL="971550" lvl="1" indent="-514350">
              <a:buFont typeface="+mj-lt"/>
              <a:buAutoNum type="arabicPeriod"/>
            </a:pPr>
            <a:r>
              <a:rPr lang="en-US" altLang="zh-TW" dirty="0"/>
              <a:t>M</a:t>
            </a:r>
            <a:r>
              <a:rPr lang="en-US" altLang="zh-TW" dirty="0" smtClean="0"/>
              <a:t>oving </a:t>
            </a:r>
            <a:r>
              <a:rPr lang="en-US" altLang="zh-TW" dirty="0"/>
              <a:t>one more level up the game </a:t>
            </a:r>
            <a:r>
              <a:rPr lang="en-US" altLang="zh-TW" dirty="0" smtClean="0"/>
              <a:t>tree.</a:t>
            </a:r>
            <a:br>
              <a:rPr lang="en-US" altLang="zh-TW" dirty="0" smtClean="0"/>
            </a:br>
            <a:r>
              <a:rPr lang="en-US" altLang="zh-TW" dirty="0" smtClean="0"/>
              <a:t>(Reasoning </a:t>
            </a:r>
            <a:r>
              <a:rPr lang="en-US" altLang="zh-TW" dirty="0"/>
              <a:t>about </a:t>
            </a:r>
            <a:r>
              <a:rPr lang="en-US" altLang="zh-TW" dirty="0" smtClean="0"/>
              <a:t>what the </a:t>
            </a:r>
            <a:r>
              <a:rPr lang="en-US" altLang="zh-TW" dirty="0"/>
              <a:t>player </a:t>
            </a:r>
            <a:r>
              <a:rPr lang="en-US" altLang="zh-TW" dirty="0" smtClean="0"/>
              <a:t>move </a:t>
            </a:r>
            <a:r>
              <a:rPr lang="en-US" altLang="zh-TW" dirty="0"/>
              <a:t>earlier will </a:t>
            </a:r>
            <a:r>
              <a:rPr lang="en-US" altLang="zh-TW" dirty="0" smtClean="0"/>
              <a:t>do)</a:t>
            </a:r>
          </a:p>
          <a:p>
            <a:pPr marL="971550" lvl="1" indent="-514350">
              <a:buFont typeface="+mj-lt"/>
              <a:buAutoNum type="arabicPeriod"/>
            </a:pPr>
            <a:r>
              <a:rPr lang="en-US" altLang="zh-TW" dirty="0"/>
              <a:t>C</a:t>
            </a:r>
            <a:r>
              <a:rPr lang="en-US" altLang="zh-TW" dirty="0" smtClean="0"/>
              <a:t>ontinuing </a:t>
            </a:r>
            <a:r>
              <a:rPr lang="en-US" altLang="zh-TW" dirty="0"/>
              <a:t>in this way up the </a:t>
            </a:r>
            <a:r>
              <a:rPr lang="en-US" altLang="zh-TW" dirty="0" smtClean="0"/>
              <a:t>tree.</a:t>
            </a:r>
            <a:endParaRPr lang="en-US" altLang="zh-TW" dirty="0"/>
          </a:p>
        </p:txBody>
      </p:sp>
    </p:spTree>
    <p:extLst>
      <p:ext uri="{BB962C8B-B14F-4D97-AF65-F5344CB8AC3E}">
        <p14:creationId xmlns:p14="http://schemas.microsoft.com/office/powerpoint/2010/main" val="380329751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484784"/>
            <a:ext cx="4415292" cy="3326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標題 1"/>
          <p:cNvSpPr>
            <a:spLocks noGrp="1"/>
          </p:cNvSpPr>
          <p:nvPr>
            <p:ph type="title"/>
          </p:nvPr>
        </p:nvSpPr>
        <p:spPr/>
        <p:txBody>
          <a:bodyPr>
            <a:normAutofit fontScale="90000"/>
          </a:bodyPr>
          <a:lstStyle/>
          <a:p>
            <a:r>
              <a:rPr lang="en-US" altLang="zh-TW" dirty="0"/>
              <a:t>Reasoning about Behavior in a Dynamic Game</a:t>
            </a:r>
            <a:endParaRPr lang="zh-TW" altLang="en-US" dirty="0"/>
          </a:p>
        </p:txBody>
      </p:sp>
      <p:sp>
        <p:nvSpPr>
          <p:cNvPr id="3" name="內容版面配置區 2"/>
          <p:cNvSpPr>
            <a:spLocks noGrp="1"/>
          </p:cNvSpPr>
          <p:nvPr>
            <p:ph idx="1"/>
          </p:nvPr>
        </p:nvSpPr>
        <p:spPr/>
        <p:txBody>
          <a:bodyPr/>
          <a:lstStyle/>
          <a:p>
            <a:pPr lvl="1"/>
            <a:endParaRPr lang="en-US" altLang="zh-TW" dirty="0" smtClean="0"/>
          </a:p>
          <a:p>
            <a:pPr lvl="1"/>
            <a:endParaRPr lang="en-US" altLang="zh-TW"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750" y="5013176"/>
            <a:ext cx="6392781"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內容版面配置區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TW" dirty="0"/>
              <a:t>Extensive-form:</a:t>
            </a:r>
          </a:p>
          <a:p>
            <a:endParaRPr lang="en-US" altLang="zh-TW" dirty="0" smtClean="0"/>
          </a:p>
          <a:p>
            <a:endParaRPr lang="en-US" altLang="zh-TW" dirty="0"/>
          </a:p>
          <a:p>
            <a:endParaRPr lang="en-US" altLang="zh-TW" dirty="0" smtClean="0"/>
          </a:p>
          <a:p>
            <a:endParaRPr lang="en-US" altLang="zh-TW" dirty="0"/>
          </a:p>
          <a:p>
            <a:r>
              <a:rPr lang="en-US" altLang="zh-TW" dirty="0" smtClean="0"/>
              <a:t>Normal-form:</a:t>
            </a:r>
          </a:p>
          <a:p>
            <a:endParaRPr lang="en-US" altLang="zh-TW" dirty="0" smtClean="0"/>
          </a:p>
          <a:p>
            <a:endParaRPr lang="en-US" altLang="zh-TW" dirty="0" smtClean="0"/>
          </a:p>
        </p:txBody>
      </p:sp>
    </p:spTree>
    <p:extLst>
      <p:ext uri="{BB962C8B-B14F-4D97-AF65-F5344CB8AC3E}">
        <p14:creationId xmlns:p14="http://schemas.microsoft.com/office/powerpoint/2010/main" val="53079665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A More Complex Example: The Market Entry Game</a:t>
            </a:r>
            <a:endParaRPr lang="zh-TW" altLang="en-US" dirty="0"/>
          </a:p>
        </p:txBody>
      </p:sp>
      <p:sp>
        <p:nvSpPr>
          <p:cNvPr id="3" name="內容版面配置區 2"/>
          <p:cNvSpPr>
            <a:spLocks noGrp="1"/>
          </p:cNvSpPr>
          <p:nvPr>
            <p:ph idx="1"/>
          </p:nvPr>
        </p:nvSpPr>
        <p:spPr/>
        <p:txBody>
          <a:bodyPr/>
          <a:lstStyle/>
          <a:p>
            <a:r>
              <a:rPr lang="en-US" altLang="zh-TW" dirty="0"/>
              <a:t>Firm 2 is currently the only serious </a:t>
            </a:r>
            <a:r>
              <a:rPr lang="en-US" altLang="zh-TW" dirty="0" smtClean="0"/>
              <a:t>participant, and Firm </a:t>
            </a:r>
            <a:r>
              <a:rPr lang="en-US" altLang="zh-TW" dirty="0"/>
              <a:t>1 is considering whether to enter the </a:t>
            </a:r>
            <a:r>
              <a:rPr lang="en-US" altLang="zh-TW" dirty="0" smtClean="0"/>
              <a:t>market.</a:t>
            </a:r>
            <a:endParaRPr lang="zh-TW"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760" y="2708920"/>
            <a:ext cx="4881993" cy="3700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624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The Prisoner’s Dilemma </a:t>
            </a:r>
            <a:endParaRPr lang="en-US" dirty="0"/>
          </a:p>
        </p:txBody>
      </p:sp>
      <p:sp>
        <p:nvSpPr>
          <p:cNvPr id="18" name="Content Placeholder 17"/>
          <p:cNvSpPr>
            <a:spLocks noGrp="1"/>
          </p:cNvSpPr>
          <p:nvPr>
            <p:ph idx="1"/>
          </p:nvPr>
        </p:nvSpPr>
        <p:spPr/>
        <p:txBody>
          <a:bodyPr/>
          <a:lstStyle/>
          <a:p>
            <a:endParaRPr lang="en-US" dirty="0"/>
          </a:p>
        </p:txBody>
      </p:sp>
      <p:pic>
        <p:nvPicPr>
          <p:cNvPr id="22" name="Picture 21" descr="螢幕快照 2012-02-18 下午2.49.4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764" y="2157085"/>
            <a:ext cx="8134470" cy="3334026"/>
          </a:xfrm>
          <a:prstGeom prst="rect">
            <a:avLst/>
          </a:prstGeom>
        </p:spPr>
      </p:pic>
    </p:spTree>
    <p:extLst>
      <p:ext uri="{BB962C8B-B14F-4D97-AF65-F5344CB8AC3E}">
        <p14:creationId xmlns:p14="http://schemas.microsoft.com/office/powerpoint/2010/main" val="23425674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Subtle Distinctions Between Extensive and Normal Form Representations</a:t>
            </a:r>
            <a:endParaRPr lang="zh-TW" altLang="en-US" dirty="0"/>
          </a:p>
        </p:txBody>
      </p:sp>
      <p:sp>
        <p:nvSpPr>
          <p:cNvPr id="3" name="內容版面配置區 2"/>
          <p:cNvSpPr>
            <a:spLocks noGrp="1"/>
          </p:cNvSpPr>
          <p:nvPr>
            <p:ph idx="1"/>
          </p:nvPr>
        </p:nvSpPr>
        <p:spPr/>
        <p:txBody>
          <a:bodyPr/>
          <a:lstStyle/>
          <a:p>
            <a:r>
              <a:rPr lang="en-US" altLang="zh-TW" dirty="0"/>
              <a:t>Extensive-form:</a:t>
            </a:r>
          </a:p>
          <a:p>
            <a:pPr lvl="1"/>
            <a:r>
              <a:rPr lang="en-US" altLang="zh-TW" dirty="0"/>
              <a:t>Starting at the terminal nodes to analyze.</a:t>
            </a:r>
          </a:p>
          <a:p>
            <a:pPr lvl="1"/>
            <a:r>
              <a:rPr lang="en-US" altLang="zh-TW" dirty="0"/>
              <a:t>Finally, firm 1 will enter the market, and then Firm 2 will cooperate.</a:t>
            </a:r>
          </a:p>
          <a:p>
            <a:r>
              <a:rPr lang="en-US" altLang="zh-TW" dirty="0" smtClean="0"/>
              <a:t>Normal-form:</a:t>
            </a:r>
          </a:p>
          <a:p>
            <a:pPr lvl="1"/>
            <a:r>
              <a:rPr lang="en-US" altLang="zh-TW" dirty="0" smtClean="0"/>
              <a:t>discovering </a:t>
            </a:r>
            <a:r>
              <a:rPr lang="en-US" altLang="zh-TW" dirty="0"/>
              <a:t>two </a:t>
            </a:r>
            <a:r>
              <a:rPr lang="en-US" altLang="zh-TW" dirty="0" smtClean="0"/>
              <a:t>distinct (</a:t>
            </a:r>
            <a:r>
              <a:rPr lang="en-US" altLang="zh-TW" dirty="0"/>
              <a:t>pure-strategy) Nash </a:t>
            </a:r>
            <a:r>
              <a:rPr lang="en-US" altLang="zh-TW" dirty="0" err="1"/>
              <a:t>equilibria</a:t>
            </a:r>
            <a:endParaRPr lang="en-US" altLang="zh-TW" dirty="0"/>
          </a:p>
          <a:p>
            <a:endParaRPr lang="en-US" altLang="zh-TW" dirty="0"/>
          </a:p>
          <a:p>
            <a:endParaRPr lang="en-US" altLang="zh-TW" dirty="0" smtClean="0"/>
          </a:p>
          <a:p>
            <a:endParaRPr lang="en-US" altLang="zh-TW" dirty="0"/>
          </a:p>
          <a:p>
            <a:endParaRPr lang="zh-TW" alt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4811290"/>
            <a:ext cx="4279976"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1443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Subtle Distinctions Between Extensive and Normal Form Representations</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smtClean="0"/>
              <a:t>The </a:t>
            </a:r>
            <a:r>
              <a:rPr lang="en-US" altLang="zh-TW" dirty="0"/>
              <a:t>Market Entry Game shows how the ability to commit to a particular </a:t>
            </a:r>
            <a:r>
              <a:rPr lang="en-US" altLang="zh-TW" dirty="0" smtClean="0"/>
              <a:t>course of action.</a:t>
            </a:r>
          </a:p>
          <a:p>
            <a:r>
              <a:rPr lang="en-US" altLang="zh-TW" dirty="0" smtClean="0"/>
              <a:t>If </a:t>
            </a:r>
            <a:r>
              <a:rPr lang="en-US" altLang="zh-TW" dirty="0"/>
              <a:t>Firm 2 could make Firm 1 believe that it really would retaliate in the event of entry, then Firm 1 would choose to stay out, resulting in a higher </a:t>
            </a:r>
            <a:r>
              <a:rPr lang="en-US" altLang="zh-TW" dirty="0" smtClean="0"/>
              <a:t>payoff </a:t>
            </a:r>
            <a:r>
              <a:rPr lang="en-US" altLang="zh-TW" dirty="0"/>
              <a:t>for Firm 2</a:t>
            </a:r>
            <a:r>
              <a:rPr lang="en-US" altLang="zh-TW" dirty="0" smtClean="0"/>
              <a:t>.</a:t>
            </a:r>
          </a:p>
          <a:p>
            <a:r>
              <a:rPr lang="en-US" altLang="zh-TW" dirty="0"/>
              <a:t>In practice, this suggests particular courses of action that Firm 2 could take before the game even starts.</a:t>
            </a:r>
            <a:endParaRPr lang="zh-TW" altLang="en-US" dirty="0"/>
          </a:p>
        </p:txBody>
      </p:sp>
    </p:spTree>
    <p:extLst>
      <p:ext uri="{BB962C8B-B14F-4D97-AF65-F5344CB8AC3E}">
        <p14:creationId xmlns:p14="http://schemas.microsoft.com/office/powerpoint/2010/main" val="3639341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Relationship to Weakly Dominated Strategies.</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smtClean="0"/>
              <a:t>The </a:t>
            </a:r>
            <a:r>
              <a:rPr lang="en-US" altLang="zh-TW" dirty="0"/>
              <a:t>strategy R for Firm 2 is weakly </a:t>
            </a:r>
            <a:r>
              <a:rPr lang="en-US" altLang="zh-TW" dirty="0" smtClean="0"/>
              <a:t>dominated.</a:t>
            </a:r>
          </a:p>
          <a:p>
            <a:endParaRPr lang="en-US" altLang="zh-TW" dirty="0"/>
          </a:p>
          <a:p>
            <a:endParaRPr lang="en-US" altLang="zh-TW" dirty="0" smtClean="0"/>
          </a:p>
          <a:p>
            <a:endParaRPr lang="en-US" altLang="zh-TW" dirty="0"/>
          </a:p>
          <a:p>
            <a:r>
              <a:rPr lang="en-US" altLang="zh-TW" dirty="0" smtClean="0"/>
              <a:t>If </a:t>
            </a:r>
            <a:r>
              <a:rPr lang="en-US" altLang="zh-TW" dirty="0"/>
              <a:t>the structure in fact arises from a dynamic game in extensive </a:t>
            </a:r>
            <a:r>
              <a:rPr lang="en-US" altLang="zh-TW" dirty="0" smtClean="0"/>
              <a:t>form information about the dynamic game that </a:t>
            </a:r>
            <a:r>
              <a:rPr lang="en-US" altLang="zh-TW" dirty="0"/>
              <a:t>is lost in the translation to normal </a:t>
            </a:r>
            <a:r>
              <a:rPr lang="en-US" altLang="zh-TW" dirty="0" smtClean="0"/>
              <a:t>form could </a:t>
            </a:r>
            <a:r>
              <a:rPr lang="en-US" altLang="zh-TW" dirty="0"/>
              <a:t>potentially be </a:t>
            </a:r>
            <a:r>
              <a:rPr lang="en-US" altLang="zh-TW" dirty="0" smtClean="0"/>
              <a:t>sufficient </a:t>
            </a:r>
            <a:r>
              <a:rPr lang="en-US" altLang="zh-TW" dirty="0"/>
              <a:t>to eliminate such </a:t>
            </a:r>
            <a:r>
              <a:rPr lang="en-US" altLang="zh-TW" dirty="0" err="1" smtClean="0"/>
              <a:t>equilibria</a:t>
            </a:r>
            <a:r>
              <a:rPr lang="en-US" altLang="zh-TW" dirty="0" smtClean="0"/>
              <a:t>.</a:t>
            </a:r>
            <a:endParaRPr lang="zh-TW" alt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198186"/>
            <a:ext cx="4279976"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11229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Final </a:t>
            </a:r>
            <a:r>
              <a:rPr lang="en-US" altLang="zh-TW" dirty="0" smtClean="0"/>
              <a:t>Comments</a:t>
            </a:r>
            <a:endParaRPr lang="zh-TW" altLang="en-US" dirty="0"/>
          </a:p>
        </p:txBody>
      </p:sp>
      <p:sp>
        <p:nvSpPr>
          <p:cNvPr id="3" name="內容版面配置區 2"/>
          <p:cNvSpPr>
            <a:spLocks noGrp="1"/>
          </p:cNvSpPr>
          <p:nvPr>
            <p:ph idx="1"/>
          </p:nvPr>
        </p:nvSpPr>
        <p:spPr/>
        <p:txBody>
          <a:bodyPr/>
          <a:lstStyle/>
          <a:p>
            <a:r>
              <a:rPr lang="en-US" altLang="zh-TW" dirty="0" smtClean="0"/>
              <a:t>In </a:t>
            </a:r>
            <a:r>
              <a:rPr lang="en-US" altLang="zh-TW" dirty="0"/>
              <a:t>this </a:t>
            </a:r>
            <a:r>
              <a:rPr lang="en-US" altLang="zh-TW" dirty="0" smtClean="0"/>
              <a:t>chapter we introduce two analysis method:</a:t>
            </a:r>
          </a:p>
          <a:p>
            <a:pPr lvl="1"/>
            <a:r>
              <a:rPr lang="en-US" altLang="zh-TW" dirty="0"/>
              <a:t>n</a:t>
            </a:r>
            <a:r>
              <a:rPr lang="en-US" altLang="zh-TW" dirty="0" smtClean="0"/>
              <a:t>ormal-form</a:t>
            </a:r>
          </a:p>
          <a:p>
            <a:pPr lvl="1"/>
            <a:r>
              <a:rPr lang="en-US" altLang="zh-TW" dirty="0" smtClean="0"/>
              <a:t>extensive-form</a:t>
            </a:r>
          </a:p>
          <a:p>
            <a:r>
              <a:rPr lang="en-US" altLang="zh-TW" dirty="0" smtClean="0"/>
              <a:t>There </a:t>
            </a:r>
            <a:r>
              <a:rPr lang="en-US" altLang="zh-TW" dirty="0"/>
              <a:t>are more </a:t>
            </a:r>
            <a:r>
              <a:rPr lang="en-US" altLang="zh-TW" dirty="0" smtClean="0"/>
              <a:t>complex components </a:t>
            </a:r>
            <a:r>
              <a:rPr lang="en-US" altLang="zh-TW" dirty="0"/>
              <a:t>to the theory as well, allowing for richer </a:t>
            </a:r>
            <a:r>
              <a:rPr lang="en-US" altLang="zh-TW" dirty="0" smtClean="0"/>
              <a:t>structure.</a:t>
            </a:r>
            <a:endParaRPr lang="zh-TW" altLang="en-US" dirty="0"/>
          </a:p>
        </p:txBody>
      </p:sp>
    </p:spTree>
    <p:extLst>
      <p:ext uri="{BB962C8B-B14F-4D97-AF65-F5344CB8AC3E}">
        <p14:creationId xmlns:p14="http://schemas.microsoft.com/office/powerpoint/2010/main" val="432458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The Prisoner’s Dilemma </a:t>
            </a:r>
            <a:endParaRPr lang="en-US" dirty="0"/>
          </a:p>
        </p:txBody>
      </p:sp>
      <p:sp>
        <p:nvSpPr>
          <p:cNvPr id="18" name="Content Placeholder 17"/>
          <p:cNvSpPr>
            <a:spLocks noGrp="1"/>
          </p:cNvSpPr>
          <p:nvPr>
            <p:ph idx="1"/>
          </p:nvPr>
        </p:nvSpPr>
        <p:spPr/>
        <p:txBody>
          <a:bodyPr>
            <a:normAutofit lnSpcReduction="10000"/>
          </a:bodyPr>
          <a:lstStyle/>
          <a:p>
            <a:r>
              <a:rPr lang="en-US" dirty="0"/>
              <a:t>If Suspect 2 were going to confess, then Suspect 1 would receive a </a:t>
            </a:r>
            <a:r>
              <a:rPr lang="en-US" dirty="0" smtClean="0"/>
              <a:t>payoff </a:t>
            </a:r>
            <a:r>
              <a:rPr lang="en-US" dirty="0"/>
              <a:t>of 4 by confessing and a </a:t>
            </a:r>
            <a:r>
              <a:rPr lang="en-US" dirty="0" smtClean="0"/>
              <a:t>payoff </a:t>
            </a:r>
            <a:r>
              <a:rPr lang="en-US" dirty="0"/>
              <a:t>of 10 by not confessing. So in this case, </a:t>
            </a:r>
            <a:r>
              <a:rPr lang="en-US" dirty="0">
                <a:solidFill>
                  <a:srgbClr val="FF0000"/>
                </a:solidFill>
              </a:rPr>
              <a:t>Suspect 1 should confess. </a:t>
            </a:r>
          </a:p>
          <a:p>
            <a:r>
              <a:rPr lang="en-US" dirty="0"/>
              <a:t>If Suspect 2 were not going to confess, then Suspect 1 would receive a </a:t>
            </a:r>
            <a:r>
              <a:rPr lang="en-US" dirty="0" smtClean="0"/>
              <a:t>payoff </a:t>
            </a:r>
            <a:r>
              <a:rPr lang="en-US" dirty="0"/>
              <a:t>of 0 by confessing and a </a:t>
            </a:r>
            <a:r>
              <a:rPr lang="en-US" dirty="0" smtClean="0"/>
              <a:t>payoff </a:t>
            </a:r>
            <a:r>
              <a:rPr lang="en-US" dirty="0"/>
              <a:t>of 1 by not confessing. So in this case too, </a:t>
            </a:r>
            <a:r>
              <a:rPr lang="en-US" dirty="0">
                <a:solidFill>
                  <a:srgbClr val="FF0000"/>
                </a:solidFill>
              </a:rPr>
              <a:t>Suspect 1 should confess</a:t>
            </a:r>
            <a:r>
              <a:rPr lang="en-US" dirty="0"/>
              <a:t>. </a:t>
            </a:r>
          </a:p>
          <a:p>
            <a:endParaRPr lang="en-US" dirty="0"/>
          </a:p>
        </p:txBody>
      </p:sp>
    </p:spTree>
    <p:extLst>
      <p:ext uri="{BB962C8B-B14F-4D97-AF65-F5344CB8AC3E}">
        <p14:creationId xmlns:p14="http://schemas.microsoft.com/office/powerpoint/2010/main" val="215736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Strictly </a:t>
            </a:r>
            <a:r>
              <a:rPr lang="en-US" dirty="0"/>
              <a:t>dominant strategy </a:t>
            </a:r>
          </a:p>
        </p:txBody>
      </p:sp>
      <p:sp>
        <p:nvSpPr>
          <p:cNvPr id="18" name="Content Placeholder 17"/>
          <p:cNvSpPr>
            <a:spLocks noGrp="1"/>
          </p:cNvSpPr>
          <p:nvPr>
            <p:ph idx="1"/>
          </p:nvPr>
        </p:nvSpPr>
        <p:spPr/>
        <p:txBody>
          <a:bodyPr>
            <a:normAutofit/>
          </a:bodyPr>
          <a:lstStyle/>
          <a:p>
            <a:r>
              <a:rPr lang="en-US" b="1" dirty="0" smtClean="0"/>
              <a:t>Strictly </a:t>
            </a:r>
            <a:r>
              <a:rPr lang="en-US" b="1" dirty="0"/>
              <a:t>dominant strategy </a:t>
            </a:r>
            <a:r>
              <a:rPr lang="en-US" dirty="0" smtClean="0"/>
              <a:t>: is </a:t>
            </a:r>
            <a:r>
              <a:rPr lang="en-US" dirty="0"/>
              <a:t>the best choice regardless of what the other </a:t>
            </a:r>
            <a:r>
              <a:rPr lang="en-US" dirty="0" smtClean="0"/>
              <a:t>player’s </a:t>
            </a:r>
            <a:r>
              <a:rPr lang="en-US" dirty="0"/>
              <a:t>chooses. </a:t>
            </a:r>
            <a:endParaRPr lang="en-US" dirty="0" smtClean="0"/>
          </a:p>
          <a:p>
            <a:r>
              <a:rPr lang="en-US" dirty="0" smtClean="0"/>
              <a:t>As </a:t>
            </a:r>
            <a:r>
              <a:rPr lang="en-US" dirty="0"/>
              <a:t>a result, </a:t>
            </a:r>
            <a:r>
              <a:rPr lang="en-US" dirty="0" smtClean="0"/>
              <a:t>being confess is a strictly dominant strategy. </a:t>
            </a:r>
          </a:p>
          <a:p>
            <a:r>
              <a:rPr lang="en-US" dirty="0" smtClean="0"/>
              <a:t>And we </a:t>
            </a:r>
            <a:r>
              <a:rPr lang="en-US" dirty="0"/>
              <a:t>should expect both suspects to confess, each getting a </a:t>
            </a:r>
            <a:r>
              <a:rPr lang="en-US" dirty="0" smtClean="0"/>
              <a:t>payoff </a:t>
            </a:r>
            <a:r>
              <a:rPr lang="en-US" dirty="0"/>
              <a:t>of </a:t>
            </a:r>
            <a:r>
              <a:rPr lang="en-US" dirty="0" smtClean="0"/>
              <a:t>-4</a:t>
            </a:r>
            <a:r>
              <a:rPr lang="en-US" dirty="0"/>
              <a:t>.</a:t>
            </a:r>
            <a:br>
              <a:rPr lang="en-US" dirty="0"/>
            </a:br>
            <a:endParaRPr lang="en-US" dirty="0">
              <a:effectLst/>
            </a:endParaRPr>
          </a:p>
        </p:txBody>
      </p:sp>
    </p:spTree>
    <p:extLst>
      <p:ext uri="{BB962C8B-B14F-4D97-AF65-F5344CB8AC3E}">
        <p14:creationId xmlns:p14="http://schemas.microsoft.com/office/powerpoint/2010/main" val="2234104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responses and Domain strategy</a:t>
            </a:r>
            <a:endParaRPr lang="en-US" dirty="0"/>
          </a:p>
        </p:txBody>
      </p:sp>
      <p:sp>
        <p:nvSpPr>
          <p:cNvPr id="3" name="Content Placeholder 2"/>
          <p:cNvSpPr>
            <a:spLocks noGrp="1"/>
          </p:cNvSpPr>
          <p:nvPr>
            <p:ph idx="1"/>
          </p:nvPr>
        </p:nvSpPr>
        <p:spPr/>
        <p:txBody>
          <a:bodyPr>
            <a:normAutofit lnSpcReduction="10000"/>
          </a:bodyPr>
          <a:lstStyle/>
          <a:p>
            <a:r>
              <a:rPr lang="en-US" b="1" dirty="0" smtClean="0"/>
              <a:t>Best </a:t>
            </a:r>
            <a:r>
              <a:rPr lang="en-US" b="1" dirty="0"/>
              <a:t>response</a:t>
            </a:r>
            <a:r>
              <a:rPr lang="en-US" dirty="0"/>
              <a:t>: it is the best choice of one player, given a belief about what the other player will do </a:t>
            </a:r>
            <a:endParaRPr lang="en-US" dirty="0" smtClean="0"/>
          </a:p>
          <a:p>
            <a:r>
              <a:rPr lang="en-US" dirty="0"/>
              <a:t>We say that a </a:t>
            </a:r>
            <a:r>
              <a:rPr lang="en-US" b="1" dirty="0"/>
              <a:t>dominant strategy </a:t>
            </a:r>
            <a:r>
              <a:rPr lang="en-US" dirty="0"/>
              <a:t>for Player 1 is a strategy that is a </a:t>
            </a:r>
            <a:r>
              <a:rPr lang="en-US" b="1" dirty="0"/>
              <a:t>best response </a:t>
            </a:r>
            <a:r>
              <a:rPr lang="en-US" dirty="0"/>
              <a:t>to every strategy of Player 2. </a:t>
            </a:r>
            <a:endParaRPr lang="en-US" dirty="0" smtClean="0"/>
          </a:p>
          <a:p>
            <a:r>
              <a:rPr lang="en-US" dirty="0" smtClean="0"/>
              <a:t>We </a:t>
            </a:r>
            <a:r>
              <a:rPr lang="en-US" dirty="0"/>
              <a:t>say that a </a:t>
            </a:r>
            <a:r>
              <a:rPr lang="en-US" b="1" dirty="0"/>
              <a:t>strictly dominant strategy </a:t>
            </a:r>
            <a:r>
              <a:rPr lang="en-US" dirty="0"/>
              <a:t>for Player 1 is a strategy that is a </a:t>
            </a:r>
            <a:r>
              <a:rPr lang="en-US" b="1" dirty="0"/>
              <a:t>strict best response</a:t>
            </a:r>
            <a:r>
              <a:rPr lang="en-US" dirty="0"/>
              <a:t> to every strategy of Player 2. </a:t>
            </a:r>
            <a:endParaRPr lang="en-US" dirty="0" smtClean="0"/>
          </a:p>
          <a:p>
            <a:endParaRPr lang="en-US" dirty="0"/>
          </a:p>
        </p:txBody>
      </p:sp>
    </p:spTree>
    <p:extLst>
      <p:ext uri="{BB962C8B-B14F-4D97-AF65-F5344CB8AC3E}">
        <p14:creationId xmlns:p14="http://schemas.microsoft.com/office/powerpoint/2010/main" val="306163464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8998</TotalTime>
  <Words>4020</Words>
  <Application>Microsoft Office PowerPoint</Application>
  <PresentationFormat>如螢幕大小 (4:3)</PresentationFormat>
  <Paragraphs>307</Paragraphs>
  <Slides>63</Slides>
  <Notes>7</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63</vt:i4>
      </vt:variant>
    </vt:vector>
  </HeadingPairs>
  <TitlesOfParts>
    <vt:vector size="65" baseType="lpstr">
      <vt:lpstr>Office 佈景主題</vt:lpstr>
      <vt:lpstr>Equation</vt:lpstr>
      <vt:lpstr>Chapter 6</vt:lpstr>
      <vt:lpstr>Outline</vt:lpstr>
      <vt:lpstr>The main idea of game theory</vt:lpstr>
      <vt:lpstr>Basic Ingredients of a Game</vt:lpstr>
      <vt:lpstr>Underlying Assumptions</vt:lpstr>
      <vt:lpstr>Example: The Prisoner’s Dilemma </vt:lpstr>
      <vt:lpstr>Example: The Prisoner’s Dilemma </vt:lpstr>
      <vt:lpstr>Strictly dominant strategy </vt:lpstr>
      <vt:lpstr>Best responses and Domain strategy</vt:lpstr>
      <vt:lpstr>Example: A Game in Which Only One Player Has a Strictly Dominant Strategy </vt:lpstr>
      <vt:lpstr>Example: A Game in Which Only One Player Has a Strictly Dominant Strategy </vt:lpstr>
      <vt:lpstr>Nash Equilibrium</vt:lpstr>
      <vt:lpstr>Example : Nash Equilibrium</vt:lpstr>
      <vt:lpstr>Multiple Equilibria :  Coordination Games </vt:lpstr>
      <vt:lpstr>Multiple Equilibria :  Coordination Games </vt:lpstr>
      <vt:lpstr>Multiple Equilibria :  Coordination Games </vt:lpstr>
      <vt:lpstr>Multiple Equilibria:  The Hawk-Dove Game </vt:lpstr>
      <vt:lpstr>6.7. Mixed Strategies</vt:lpstr>
      <vt:lpstr>Matching Pennies</vt:lpstr>
      <vt:lpstr>Matching Pennies</vt:lpstr>
      <vt:lpstr>Matching Pennies</vt:lpstr>
      <vt:lpstr>Mixed Strategies</vt:lpstr>
      <vt:lpstr>Payoffs from Mixed Strategies</vt:lpstr>
      <vt:lpstr>Equilibrium with Mixed Strategies</vt:lpstr>
      <vt:lpstr>Interpreting the Mixed-Strategy Equilibrium for Matching Pennies</vt:lpstr>
      <vt:lpstr>Interpret mixed-strategy equilibria in real-world situations.</vt:lpstr>
      <vt:lpstr>6.8 Mixed Strategies : Examples and Empirical Analysis</vt:lpstr>
      <vt:lpstr>The Run-Pass Game</vt:lpstr>
      <vt:lpstr>The Run-Pass Game</vt:lpstr>
      <vt:lpstr>The expected payoff to the offense </vt:lpstr>
      <vt:lpstr>The expected payoff to the defense</vt:lpstr>
      <vt:lpstr>Strategic Interpretation of the Run-Pass</vt:lpstr>
      <vt:lpstr>The Penalty-Kick Game</vt:lpstr>
      <vt:lpstr>The Penalty-Kick Game</vt:lpstr>
      <vt:lpstr>The Penalty-Kick Game</vt:lpstr>
      <vt:lpstr>Finding all Nash Equilibria</vt:lpstr>
      <vt:lpstr>Finding all Nash Equilibria</vt:lpstr>
      <vt:lpstr>6.9 Pareto-Optimality and Social Optimality </vt:lpstr>
      <vt:lpstr>Social Optimality </vt:lpstr>
      <vt:lpstr>6.10 Advanced Material: Dominated Strategies and Dynamic Games</vt:lpstr>
      <vt:lpstr>A. Multi-Player Games</vt:lpstr>
      <vt:lpstr>A. Multi-Player Games</vt:lpstr>
      <vt:lpstr>B. Dominated Strategies and their Role in Strategic Reasoning</vt:lpstr>
      <vt:lpstr>Example 1: The Facility Location Game</vt:lpstr>
      <vt:lpstr>Example 1: The Facility Location Game</vt:lpstr>
      <vt:lpstr>Example 1: The Facility Location Game</vt:lpstr>
      <vt:lpstr>Dominated Strategies in the Facility Location Game</vt:lpstr>
      <vt:lpstr>Dominated Strategies in the Facility Location Game</vt:lpstr>
      <vt:lpstr>Dominated Strategies in the Facility Location Game</vt:lpstr>
      <vt:lpstr>Iterated Deletion of Dominated Strategies: The General Principle</vt:lpstr>
      <vt:lpstr>Iterated Deletion of Dominated Strategies: The General Principle</vt:lpstr>
      <vt:lpstr>Weakly Dominated Strategies</vt:lpstr>
      <vt:lpstr>Weakly Dominated Strategies</vt:lpstr>
      <vt:lpstr>Weakly Dominated Strategies</vt:lpstr>
      <vt:lpstr>C. Dynamic Games</vt:lpstr>
      <vt:lpstr>Normal and Extensive Forms of a Game</vt:lpstr>
      <vt:lpstr>Reasoning about Behavior in a Dynamic Game</vt:lpstr>
      <vt:lpstr>Reasoning about Behavior in a Dynamic Game</vt:lpstr>
      <vt:lpstr>A More Complex Example: The Market Entry Game</vt:lpstr>
      <vt:lpstr>Subtle Distinctions Between Extensive and Normal Form Representations</vt:lpstr>
      <vt:lpstr>Subtle Distinctions Between Extensive and Normal Form Representations</vt:lpstr>
      <vt:lpstr>Relationship to Weakly Dominated Strategies.</vt:lpstr>
      <vt:lpstr>Final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creator>david</dc:creator>
  <cp:lastModifiedBy>yatingalive</cp:lastModifiedBy>
  <cp:revision>31</cp:revision>
  <dcterms:created xsi:type="dcterms:W3CDTF">2012-02-16T06:54:03Z</dcterms:created>
  <dcterms:modified xsi:type="dcterms:W3CDTF">2012-03-07T12:49:05Z</dcterms:modified>
</cp:coreProperties>
</file>