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112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36E786-C94A-4CF7-950D-168AC67A3D05}" type="datetimeFigureOut">
              <a:rPr lang="zh-TW" altLang="en-US" smtClean="0"/>
              <a:t>2012/6/13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E173B0-8836-4D5B-B215-7DDEF60F637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58622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2DF8B9-861A-4CA5-95A5-C8ECA0FFC970}" type="slidenum">
              <a:rPr lang="zh-TW" altLang="en-US" smtClean="0"/>
              <a:pPr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388110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2DF8B9-861A-4CA5-95A5-C8ECA0FFC970}" type="slidenum">
              <a:rPr lang="zh-TW" altLang="en-US" smtClean="0"/>
              <a:pPr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388110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2DF8B9-861A-4CA5-95A5-C8ECA0FFC970}" type="slidenum">
              <a:rPr lang="zh-TW" altLang="en-US" smtClean="0"/>
              <a:pPr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388110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2DF8B9-861A-4CA5-95A5-C8ECA0FFC970}" type="slidenum">
              <a:rPr lang="zh-TW" altLang="en-US" smtClean="0"/>
              <a:pPr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388110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2DF8B9-861A-4CA5-95A5-C8ECA0FFC970}" type="slidenum">
              <a:rPr lang="zh-TW" altLang="en-US" smtClean="0"/>
              <a:pPr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388110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2DF8B9-861A-4CA5-95A5-C8ECA0FFC970}" type="slidenum">
              <a:rPr lang="zh-TW" altLang="en-US" smtClean="0"/>
              <a:pPr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388110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爭求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2DF8B9-861A-4CA5-95A5-C8ECA0FFC970}" type="slidenum">
              <a:rPr lang="zh-TW" altLang="en-US" smtClean="0"/>
              <a:pPr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388110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2012/6/13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2012/6/13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2012/6/13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2012/6/13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2012/6/13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2012/6/13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2012/6/13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2012/6/13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2012/6/13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2012/6/13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2012/6/13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BEAD13-0566-4C6C-97E7-55F17F24B09F}" type="datetimeFigureOut">
              <a:rPr lang="zh-TW" altLang="en-US" smtClean="0"/>
              <a:t>2012/6/13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548681"/>
            <a:ext cx="7772400" cy="305177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altLang="zh-TW" dirty="0" smtClean="0"/>
              <a:t>Secrets of the </a:t>
            </a:r>
            <a:r>
              <a:rPr lang="en-US" altLang="zh-TW" dirty="0" err="1" smtClean="0"/>
              <a:t>Moneylab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金錢實驗室的人性考驗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會賺錢的行為經濟學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rgbClr val="002060"/>
                </a:solidFill>
              </a:rPr>
              <a:t>第二章 大家要公平</a:t>
            </a:r>
            <a:endParaRPr lang="zh-TW" altLang="en-US" b="1" dirty="0">
              <a:solidFill>
                <a:srgbClr val="002060"/>
              </a:solidFill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7740352" y="6126887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劉智華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649164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文字方塊 2"/>
          <p:cNvSpPr txBox="1"/>
          <p:nvPr/>
        </p:nvSpPr>
        <p:spPr>
          <a:xfrm>
            <a:off x="683568" y="1700808"/>
            <a:ext cx="79928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</a:pPr>
            <a:endParaRPr lang="en-US" altLang="zh-TW" sz="2400" dirty="0" smtClean="0">
              <a:latin typeface="+mn-ea"/>
            </a:endParaRPr>
          </a:p>
          <a:p>
            <a:pPr marL="285750" indent="-285750">
              <a:buFont typeface="Arial" pitchFamily="34" charset="0"/>
              <a:buChar char="•"/>
            </a:pPr>
            <a:endParaRPr lang="zh-TW" altLang="en-US" sz="2400" dirty="0">
              <a:latin typeface="+mn-ea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683568" y="1700808"/>
            <a:ext cx="799288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>
              <a:lnSpc>
                <a:spcPct val="150000"/>
              </a:lnSpc>
              <a:buFont typeface="Wingdings" pitchFamily="2" charset="2"/>
              <a:buChar char="l"/>
            </a:pPr>
            <a:r>
              <a:rPr lang="zh-TW" altLang="en-US" sz="2400" dirty="0"/>
              <a:t>芭蕾舞蹈團</a:t>
            </a:r>
            <a:endParaRPr lang="en-US" altLang="zh-TW" sz="2400" dirty="0" smtClean="0">
              <a:latin typeface="+mn-ea"/>
            </a:endParaRPr>
          </a:p>
          <a:p>
            <a:pPr marL="1257300" lvl="2" indent="-342900">
              <a:lnSpc>
                <a:spcPct val="150000"/>
              </a:lnSpc>
              <a:buFont typeface="Wingdings" pitchFamily="2" charset="2"/>
              <a:buChar char="Ø"/>
            </a:pPr>
            <a:r>
              <a:rPr lang="zh-TW" altLang="en-US" sz="2400" dirty="0" smtClean="0">
                <a:latin typeface="+mn-ea"/>
              </a:rPr>
              <a:t>勞資談判破裂</a:t>
            </a:r>
            <a:endParaRPr lang="en-US" altLang="zh-TW" sz="2400" dirty="0" smtClean="0">
              <a:latin typeface="+mn-ea"/>
            </a:endParaRPr>
          </a:p>
          <a:p>
            <a:pPr marL="1257300" lvl="2" indent="-342900">
              <a:lnSpc>
                <a:spcPct val="150000"/>
              </a:lnSpc>
              <a:buFont typeface="Wingdings" pitchFamily="2" charset="2"/>
              <a:buChar char="Ø"/>
            </a:pPr>
            <a:r>
              <a:rPr lang="zh-TW" altLang="en-US" sz="2400" dirty="0">
                <a:latin typeface="+mn-ea"/>
              </a:rPr>
              <a:t>受到不公平對待時</a:t>
            </a:r>
            <a:r>
              <a:rPr lang="zh-TW" altLang="en-US" sz="2400" dirty="0" smtClean="0">
                <a:latin typeface="+mn-ea"/>
              </a:rPr>
              <a:t>，寧為玉碎不求瓦全</a:t>
            </a:r>
            <a:endParaRPr lang="en-US" altLang="zh-TW" sz="2400" dirty="0" smtClean="0">
              <a:latin typeface="+mn-ea"/>
            </a:endParaRPr>
          </a:p>
          <a:p>
            <a:pPr marL="800100" lvl="1" indent="-342900">
              <a:lnSpc>
                <a:spcPct val="150000"/>
              </a:lnSpc>
              <a:buFont typeface="Wingdings" pitchFamily="2" charset="2"/>
              <a:buChar char="l"/>
            </a:pPr>
            <a:r>
              <a:rPr lang="zh-TW" altLang="en-US" sz="2400" dirty="0" smtClean="0">
                <a:latin typeface="+mn-ea"/>
              </a:rPr>
              <a:t>最後通牒博弈：要嘛，對方接受；否則，大家拉倒</a:t>
            </a:r>
            <a:endParaRPr lang="en-US" altLang="zh-TW" sz="2400" dirty="0" smtClean="0">
              <a:latin typeface="+mn-ea"/>
            </a:endParaRPr>
          </a:p>
          <a:p>
            <a:pPr marL="1257300" lvl="2" indent="-342900">
              <a:lnSpc>
                <a:spcPct val="150000"/>
              </a:lnSpc>
              <a:buFont typeface="Wingdings" pitchFamily="2" charset="2"/>
              <a:buChar char="Ø"/>
            </a:pPr>
            <a:r>
              <a:rPr lang="zh-TW" altLang="en-US" sz="2400" dirty="0">
                <a:latin typeface="+mn-ea"/>
              </a:rPr>
              <a:t>你準備分給對方</a:t>
            </a:r>
            <a:r>
              <a:rPr lang="zh-TW" altLang="en-US" sz="2400" dirty="0" smtClean="0">
                <a:latin typeface="+mn-ea"/>
              </a:rPr>
              <a:t>多少錢</a:t>
            </a:r>
            <a:endParaRPr lang="en-US" altLang="zh-TW" sz="2400" dirty="0">
              <a:latin typeface="+mn-ea"/>
            </a:endParaRPr>
          </a:p>
          <a:p>
            <a:pPr marL="1257300" lvl="2" indent="-342900">
              <a:lnSpc>
                <a:spcPct val="150000"/>
              </a:lnSpc>
              <a:buFont typeface="Wingdings" pitchFamily="2" charset="2"/>
              <a:buChar char="Ø"/>
            </a:pPr>
            <a:r>
              <a:rPr lang="zh-TW" altLang="en-US" sz="2400" dirty="0" smtClean="0">
                <a:latin typeface="+mn-ea"/>
              </a:rPr>
              <a:t>低於三成，對方幾乎都不會接受</a:t>
            </a:r>
            <a:endParaRPr lang="en-US" altLang="zh-TW" sz="2400" dirty="0" smtClean="0">
              <a:latin typeface="+mn-ea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BED33-6E6C-44BD-863A-499A46068218}" type="slidenum">
              <a:rPr lang="zh-TW" altLang="en-US" smtClean="0"/>
              <a:pPr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20862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公平的嚴峻考驗：獨裁者遊戲</a:t>
            </a:r>
            <a:endParaRPr lang="zh-TW" altLang="en-US" dirty="0"/>
          </a:p>
        </p:txBody>
      </p:sp>
      <p:sp>
        <p:nvSpPr>
          <p:cNvPr id="3" name="文字方塊 2"/>
          <p:cNvSpPr txBox="1"/>
          <p:nvPr/>
        </p:nvSpPr>
        <p:spPr>
          <a:xfrm>
            <a:off x="683568" y="1700808"/>
            <a:ext cx="79928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</a:pPr>
            <a:endParaRPr lang="en-US" altLang="zh-TW" sz="2400" dirty="0" smtClean="0">
              <a:latin typeface="+mn-ea"/>
            </a:endParaRPr>
          </a:p>
          <a:p>
            <a:pPr marL="285750" indent="-285750">
              <a:buFont typeface="Arial" pitchFamily="34" charset="0"/>
              <a:buChar char="•"/>
            </a:pPr>
            <a:endParaRPr lang="zh-TW" altLang="en-US" sz="2400" dirty="0">
              <a:latin typeface="+mn-ea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683568" y="1700808"/>
            <a:ext cx="799288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>
              <a:lnSpc>
                <a:spcPct val="150000"/>
              </a:lnSpc>
              <a:buFont typeface="Wingdings" pitchFamily="2" charset="2"/>
              <a:buChar char="l"/>
            </a:pPr>
            <a:r>
              <a:rPr lang="zh-TW" altLang="en-US" sz="2400" dirty="0" smtClean="0">
                <a:latin typeface="+mn-ea"/>
              </a:rPr>
              <a:t>不必考慮第二個受測者的反應</a:t>
            </a:r>
            <a:endParaRPr lang="en-US" altLang="zh-TW" sz="2400" dirty="0" smtClean="0">
              <a:latin typeface="+mn-ea"/>
            </a:endParaRPr>
          </a:p>
          <a:p>
            <a:pPr marL="800100" lvl="1" indent="-342900">
              <a:lnSpc>
                <a:spcPct val="150000"/>
              </a:lnSpc>
              <a:buFont typeface="Wingdings" pitchFamily="2" charset="2"/>
              <a:buChar char="l"/>
            </a:pPr>
            <a:r>
              <a:rPr lang="zh-TW" altLang="en-US" sz="2400" dirty="0" smtClean="0">
                <a:latin typeface="+mn-ea"/>
              </a:rPr>
              <a:t>大多數的獨裁者只願意分配非常少的金額給對方</a:t>
            </a:r>
            <a:endParaRPr lang="en-US" altLang="zh-TW" sz="2400" dirty="0" smtClean="0">
              <a:latin typeface="+mn-ea"/>
            </a:endParaRPr>
          </a:p>
          <a:p>
            <a:pPr marL="800100" lvl="1" indent="-342900">
              <a:lnSpc>
                <a:spcPct val="150000"/>
              </a:lnSpc>
              <a:buFont typeface="Wingdings" pitchFamily="2" charset="2"/>
              <a:buChar char="l"/>
            </a:pPr>
            <a:r>
              <a:rPr lang="zh-TW" altLang="en-US" sz="2400" dirty="0" smtClean="0">
                <a:latin typeface="+mn-ea"/>
              </a:rPr>
              <a:t>人類置身其中的環境，不但會影響他們的經濟選擇，而且每個人的反應都很不一樣</a:t>
            </a:r>
            <a:endParaRPr lang="en-US" altLang="zh-TW" sz="2400" dirty="0">
              <a:latin typeface="+mn-ea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BED33-6E6C-44BD-863A-499A46068218}" type="slidenum">
              <a:rPr lang="zh-TW" altLang="en-US" smtClean="0"/>
              <a:pPr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416530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定價上的公平</a:t>
            </a:r>
            <a:endParaRPr lang="zh-TW" altLang="en-US" dirty="0"/>
          </a:p>
        </p:txBody>
      </p:sp>
      <p:sp>
        <p:nvSpPr>
          <p:cNvPr id="3" name="文字方塊 2"/>
          <p:cNvSpPr txBox="1"/>
          <p:nvPr/>
        </p:nvSpPr>
        <p:spPr>
          <a:xfrm>
            <a:off x="683568" y="1700808"/>
            <a:ext cx="79928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</a:pPr>
            <a:endParaRPr lang="en-US" altLang="zh-TW" sz="2400" dirty="0" smtClean="0">
              <a:latin typeface="+mn-ea"/>
            </a:endParaRPr>
          </a:p>
          <a:p>
            <a:pPr marL="285750" indent="-285750">
              <a:buFont typeface="Arial" pitchFamily="34" charset="0"/>
              <a:buChar char="•"/>
            </a:pPr>
            <a:endParaRPr lang="zh-TW" altLang="en-US" sz="2400" dirty="0">
              <a:latin typeface="+mn-ea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683568" y="1700808"/>
            <a:ext cx="799288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>
              <a:lnSpc>
                <a:spcPct val="150000"/>
              </a:lnSpc>
              <a:buFont typeface="Wingdings" pitchFamily="2" charset="2"/>
              <a:buChar char="l"/>
            </a:pPr>
            <a:r>
              <a:rPr lang="zh-TW" altLang="en-US" sz="2400" dirty="0" smtClean="0">
                <a:latin typeface="+mn-ea"/>
              </a:rPr>
              <a:t>雪鍬：下雪－</a:t>
            </a:r>
            <a:r>
              <a:rPr lang="en-US" altLang="zh-TW" sz="2400" dirty="0" smtClean="0">
                <a:latin typeface="+mn-ea"/>
              </a:rPr>
              <a:t>15</a:t>
            </a:r>
            <a:r>
              <a:rPr lang="en-US" altLang="zh-TW" sz="2400" dirty="0" smtClean="0">
                <a:latin typeface="+mn-ea"/>
                <a:sym typeface="Wingdings" pitchFamily="2" charset="2"/>
              </a:rPr>
              <a:t>20</a:t>
            </a:r>
            <a:r>
              <a:rPr lang="zh-TW" altLang="en-US" sz="2400" dirty="0" smtClean="0">
                <a:latin typeface="+mn-ea"/>
                <a:sym typeface="Wingdings" pitchFamily="2" charset="2"/>
              </a:rPr>
              <a:t>，</a:t>
            </a:r>
            <a:r>
              <a:rPr lang="en-US" altLang="zh-TW" sz="2400" dirty="0" smtClean="0">
                <a:latin typeface="+mn-ea"/>
                <a:sym typeface="Wingdings" pitchFamily="2" charset="2"/>
              </a:rPr>
              <a:t>82%</a:t>
            </a:r>
            <a:r>
              <a:rPr lang="zh-TW" altLang="en-US" sz="2400" dirty="0" smtClean="0">
                <a:latin typeface="+mn-ea"/>
                <a:sym typeface="Wingdings" pitchFamily="2" charset="2"/>
              </a:rPr>
              <a:t>認為不公平，商店不調價則會造成貨品短缺</a:t>
            </a:r>
            <a:endParaRPr lang="en-US" altLang="zh-TW" sz="2400" dirty="0" smtClean="0">
              <a:latin typeface="+mn-ea"/>
              <a:sym typeface="Wingdings" pitchFamily="2" charset="2"/>
            </a:endParaRPr>
          </a:p>
          <a:p>
            <a:pPr marL="800100" lvl="1" indent="-342900">
              <a:lnSpc>
                <a:spcPct val="150000"/>
              </a:lnSpc>
              <a:buFont typeface="Wingdings" pitchFamily="2" charset="2"/>
              <a:buChar char="l"/>
            </a:pPr>
            <a:r>
              <a:rPr lang="zh-TW" altLang="en-US" sz="2400" dirty="0">
                <a:latin typeface="+mn-ea"/>
                <a:sym typeface="Wingdings" pitchFamily="2" charset="2"/>
              </a:rPr>
              <a:t>大尺碼女性</a:t>
            </a:r>
            <a:r>
              <a:rPr lang="zh-TW" altLang="en-US" sz="2400" dirty="0" smtClean="0">
                <a:latin typeface="+mn-ea"/>
                <a:sym typeface="Wingdings" pitchFamily="2" charset="2"/>
              </a:rPr>
              <a:t>服裝：不分尺碼</a:t>
            </a:r>
            <a:endParaRPr lang="en-US" altLang="zh-TW" sz="2400" dirty="0" smtClean="0">
              <a:latin typeface="+mn-ea"/>
              <a:sym typeface="Wingdings" pitchFamily="2" charset="2"/>
            </a:endParaRPr>
          </a:p>
          <a:p>
            <a:pPr marL="800100" lvl="1" indent="-342900">
              <a:lnSpc>
                <a:spcPct val="150000"/>
              </a:lnSpc>
              <a:buFont typeface="Wingdings" pitchFamily="2" charset="2"/>
              <a:buChar char="l"/>
            </a:pPr>
            <a:r>
              <a:rPr lang="zh-TW" altLang="en-US" sz="2400" dirty="0">
                <a:latin typeface="+mn-ea"/>
                <a:sym typeface="Wingdings" pitchFamily="2" charset="2"/>
              </a:rPr>
              <a:t>延遲歸還光碟片而被罰</a:t>
            </a:r>
            <a:r>
              <a:rPr lang="zh-TW" altLang="en-US" sz="2400" dirty="0" smtClean="0">
                <a:latin typeface="+mn-ea"/>
                <a:sym typeface="Wingdings" pitchFamily="2" charset="2"/>
              </a:rPr>
              <a:t>，</a:t>
            </a:r>
            <a:r>
              <a:rPr lang="en-US" altLang="zh-TW" sz="2400" dirty="0" smtClean="0">
                <a:latin typeface="+mn-ea"/>
                <a:sym typeface="Wingdings" pitchFamily="2" charset="2"/>
              </a:rPr>
              <a:t>27%</a:t>
            </a:r>
            <a:r>
              <a:rPr lang="zh-TW" altLang="en-US" sz="2400" dirty="0" smtClean="0">
                <a:latin typeface="+mn-ea"/>
                <a:sym typeface="Wingdings" pitchFamily="2" charset="2"/>
              </a:rPr>
              <a:t>以上不再光顧該家店</a:t>
            </a:r>
            <a:endParaRPr lang="en-US" altLang="zh-TW" sz="2400" dirty="0" smtClean="0">
              <a:latin typeface="+mn-ea"/>
              <a:sym typeface="Wingdings" pitchFamily="2" charset="2"/>
            </a:endParaRPr>
          </a:p>
          <a:p>
            <a:pPr marL="800100" lvl="1" indent="-342900"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zh-TW" sz="2400" dirty="0" smtClean="0">
                <a:latin typeface="+mn-ea"/>
                <a:sym typeface="Wingdings" pitchFamily="2" charset="2"/>
              </a:rPr>
              <a:t>Netflix</a:t>
            </a:r>
            <a:r>
              <a:rPr lang="zh-TW" altLang="en-US" sz="2400" dirty="0" smtClean="0">
                <a:latin typeface="+mn-ea"/>
                <a:sym typeface="Wingdings" pitchFamily="2" charset="2"/>
              </a:rPr>
              <a:t>：逾期不罰款，如果舊片未還清，你就借不到新片</a:t>
            </a:r>
            <a:endParaRPr lang="en-US" altLang="zh-TW" sz="2400" dirty="0" smtClean="0">
              <a:latin typeface="+mn-ea"/>
              <a:sym typeface="Wingdings" pitchFamily="2" charset="2"/>
            </a:endParaRPr>
          </a:p>
          <a:p>
            <a:pPr marL="800100" lvl="1" indent="-342900">
              <a:lnSpc>
                <a:spcPct val="150000"/>
              </a:lnSpc>
              <a:buFont typeface="Wingdings" pitchFamily="2" charset="2"/>
              <a:buChar char="l"/>
            </a:pPr>
            <a:r>
              <a:rPr lang="zh-TW" altLang="en-US" sz="2400" dirty="0">
                <a:latin typeface="+mn-ea"/>
                <a:sym typeface="Wingdings" pitchFamily="2" charset="2"/>
              </a:rPr>
              <a:t>方法</a:t>
            </a:r>
            <a:r>
              <a:rPr lang="zh-TW" altLang="en-US" sz="2400" dirty="0" smtClean="0">
                <a:latin typeface="+mn-ea"/>
                <a:sym typeface="Wingdings" pitchFamily="2" charset="2"/>
              </a:rPr>
              <a:t>：</a:t>
            </a:r>
            <a:r>
              <a:rPr lang="en-US" altLang="zh-TW" sz="2400" dirty="0" smtClean="0">
                <a:latin typeface="+mn-ea"/>
                <a:sym typeface="Wingdings" pitchFamily="2" charset="2"/>
              </a:rPr>
              <a:t>1. </a:t>
            </a:r>
            <a:r>
              <a:rPr lang="zh-TW" altLang="en-US" sz="2400" dirty="0" smtClean="0">
                <a:latin typeface="+mn-ea"/>
                <a:sym typeface="Wingdings" pitchFamily="2" charset="2"/>
              </a:rPr>
              <a:t>設定滯納金（不公平）</a:t>
            </a:r>
            <a:r>
              <a:rPr lang="en-US" altLang="zh-TW" sz="2400" dirty="0" smtClean="0">
                <a:latin typeface="+mn-ea"/>
                <a:sym typeface="Wingdings" pitchFamily="2" charset="2"/>
              </a:rPr>
              <a:t/>
            </a:r>
            <a:br>
              <a:rPr lang="en-US" altLang="zh-TW" sz="2400" dirty="0" smtClean="0">
                <a:latin typeface="+mn-ea"/>
                <a:sym typeface="Wingdings" pitchFamily="2" charset="2"/>
              </a:rPr>
            </a:br>
            <a:r>
              <a:rPr lang="zh-TW" altLang="en-US" sz="2400" dirty="0" smtClean="0">
                <a:latin typeface="+mn-ea"/>
                <a:sym typeface="Wingdings" pitchFamily="2" charset="2"/>
              </a:rPr>
              <a:t>　　　 </a:t>
            </a:r>
            <a:r>
              <a:rPr lang="en-US" altLang="zh-TW" sz="2400" dirty="0" smtClean="0">
                <a:latin typeface="+mn-ea"/>
                <a:sym typeface="Wingdings" pitchFamily="2" charset="2"/>
              </a:rPr>
              <a:t>2.</a:t>
            </a:r>
            <a:r>
              <a:rPr lang="zh-TW" altLang="en-US" sz="2400" dirty="0" smtClean="0">
                <a:latin typeface="+mn-ea"/>
                <a:sym typeface="Wingdings" pitchFamily="2" charset="2"/>
              </a:rPr>
              <a:t>提前繳款則給予折扣（公平）</a:t>
            </a:r>
            <a:endParaRPr lang="en-US" altLang="zh-TW" sz="2400" dirty="0" smtClean="0">
              <a:latin typeface="+mn-ea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BED33-6E6C-44BD-863A-499A46068218}" type="slidenum">
              <a:rPr lang="zh-TW" altLang="en-US" smtClean="0"/>
              <a:pPr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530272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不公平的好事</a:t>
            </a:r>
            <a:endParaRPr lang="zh-TW" altLang="en-US" dirty="0"/>
          </a:p>
        </p:txBody>
      </p:sp>
      <p:sp>
        <p:nvSpPr>
          <p:cNvPr id="3" name="文字方塊 2"/>
          <p:cNvSpPr txBox="1"/>
          <p:nvPr/>
        </p:nvSpPr>
        <p:spPr>
          <a:xfrm>
            <a:off x="683568" y="1700808"/>
            <a:ext cx="79928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</a:pPr>
            <a:endParaRPr lang="en-US" altLang="zh-TW" sz="2400" dirty="0" smtClean="0">
              <a:latin typeface="+mn-ea"/>
            </a:endParaRPr>
          </a:p>
          <a:p>
            <a:pPr marL="285750" indent="-285750">
              <a:buFont typeface="Arial" pitchFamily="34" charset="0"/>
              <a:buChar char="•"/>
            </a:pPr>
            <a:endParaRPr lang="zh-TW" altLang="en-US" sz="2400" dirty="0">
              <a:latin typeface="+mn-ea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683568" y="1700808"/>
            <a:ext cx="799288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>
              <a:lnSpc>
                <a:spcPct val="150000"/>
              </a:lnSpc>
              <a:buFont typeface="Wingdings" pitchFamily="2" charset="2"/>
              <a:buChar char="l"/>
            </a:pPr>
            <a:r>
              <a:rPr lang="zh-TW" altLang="en-US" sz="2400" dirty="0" smtClean="0">
                <a:latin typeface="+mn-ea"/>
                <a:sym typeface="Wingdings" pitchFamily="2" charset="2"/>
              </a:rPr>
              <a:t>嫉妒遊戲：</a:t>
            </a:r>
            <a:r>
              <a:rPr lang="zh-TW" altLang="en-US" sz="2400" dirty="0" smtClean="0">
                <a:solidFill>
                  <a:srgbClr val="FF0000"/>
                </a:solidFill>
                <a:latin typeface="+mn-ea"/>
                <a:sym typeface="Wingdings" pitchFamily="2" charset="2"/>
              </a:rPr>
              <a:t>選Ａ得一塊糖，其他小朋友也得一塊糖</a:t>
            </a:r>
            <a:r>
              <a:rPr lang="en-US" altLang="zh-TW" sz="2400" dirty="0" smtClean="0">
                <a:solidFill>
                  <a:srgbClr val="FF0000"/>
                </a:solidFill>
                <a:latin typeface="+mn-ea"/>
                <a:sym typeface="Wingdings" pitchFamily="2" charset="2"/>
              </a:rPr>
              <a:t/>
            </a:r>
            <a:br>
              <a:rPr lang="en-US" altLang="zh-TW" sz="2400" dirty="0" smtClean="0">
                <a:solidFill>
                  <a:srgbClr val="FF0000"/>
                </a:solidFill>
                <a:latin typeface="+mn-ea"/>
                <a:sym typeface="Wingdings" pitchFamily="2" charset="2"/>
              </a:rPr>
            </a:br>
            <a:r>
              <a:rPr lang="zh-TW" altLang="en-US" sz="2400" dirty="0" smtClean="0">
                <a:latin typeface="+mn-ea"/>
                <a:sym typeface="Wingdings" pitchFamily="2" charset="2"/>
              </a:rPr>
              <a:t>　　　　　選Ｂ得一塊糖，其他小朋友得兩塊糖</a:t>
            </a:r>
            <a:endParaRPr lang="en-US" altLang="zh-TW" sz="2400" dirty="0" smtClean="0">
              <a:latin typeface="+mn-ea"/>
              <a:sym typeface="Wingdings" pitchFamily="2" charset="2"/>
            </a:endParaRPr>
          </a:p>
          <a:p>
            <a:pPr lvl="1">
              <a:lnSpc>
                <a:spcPct val="150000"/>
              </a:lnSpc>
            </a:pPr>
            <a:r>
              <a:rPr lang="zh-TW" altLang="en-US" sz="2400" dirty="0" smtClean="0">
                <a:latin typeface="+mn-ea"/>
                <a:sym typeface="Wingdings" pitchFamily="2" charset="2"/>
              </a:rPr>
              <a:t>　　　　　　（大小朋友的嫉妒心比較重）</a:t>
            </a:r>
            <a:endParaRPr lang="en-US" altLang="zh-TW" sz="2400" dirty="0" smtClean="0">
              <a:latin typeface="+mn-ea"/>
              <a:sym typeface="Wingdings" pitchFamily="2" charset="2"/>
            </a:endParaRPr>
          </a:p>
          <a:p>
            <a:pPr marL="800100" lvl="1" indent="-342900">
              <a:lnSpc>
                <a:spcPct val="150000"/>
              </a:lnSpc>
              <a:buFont typeface="Wingdings" pitchFamily="2" charset="2"/>
              <a:buChar char="l"/>
            </a:pPr>
            <a:r>
              <a:rPr lang="zh-TW" altLang="en-US" sz="2400" dirty="0" smtClean="0">
                <a:latin typeface="+mn-ea"/>
                <a:sym typeface="Wingdings" pitchFamily="2" charset="2"/>
              </a:rPr>
              <a:t>公益捐款：知道別人捐了</a:t>
            </a:r>
            <a:r>
              <a:rPr lang="en-US" altLang="zh-TW" sz="2400" dirty="0" smtClean="0">
                <a:latin typeface="+mn-ea"/>
                <a:sym typeface="Wingdings" pitchFamily="2" charset="2"/>
              </a:rPr>
              <a:t>300</a:t>
            </a:r>
            <a:r>
              <a:rPr lang="zh-TW" altLang="en-US" sz="2400" dirty="0" smtClean="0">
                <a:latin typeface="+mn-ea"/>
                <a:sym typeface="Wingdings" pitchFamily="2" charset="2"/>
              </a:rPr>
              <a:t>美元的捐款者，會比什麼都不知道的人慷慨一些，以別人的行動做參考</a:t>
            </a:r>
            <a:endParaRPr lang="en-US" altLang="zh-TW" sz="2400" dirty="0" smtClean="0">
              <a:latin typeface="+mn-ea"/>
              <a:sym typeface="Wingdings" pitchFamily="2" charset="2"/>
            </a:endParaRPr>
          </a:p>
          <a:p>
            <a:pPr marL="800100" lvl="1" indent="-342900">
              <a:lnSpc>
                <a:spcPct val="150000"/>
              </a:lnSpc>
              <a:buFont typeface="Wingdings" pitchFamily="2" charset="2"/>
              <a:buChar char="l"/>
            </a:pPr>
            <a:r>
              <a:rPr lang="zh-TW" altLang="en-US" sz="2400" dirty="0" smtClean="0">
                <a:latin typeface="+mn-ea"/>
                <a:sym typeface="Wingdings" pitchFamily="2" charset="2"/>
              </a:rPr>
              <a:t>薪水選擇：</a:t>
            </a:r>
            <a:r>
              <a:rPr lang="en-US" altLang="zh-TW" sz="2400" dirty="0" smtClean="0">
                <a:latin typeface="+mn-ea"/>
                <a:sym typeface="Wingdings" pitchFamily="2" charset="2"/>
              </a:rPr>
              <a:t/>
            </a:r>
            <a:br>
              <a:rPr lang="en-US" altLang="zh-TW" sz="2400" dirty="0" smtClean="0">
                <a:latin typeface="+mn-ea"/>
                <a:sym typeface="Wingdings" pitchFamily="2" charset="2"/>
              </a:rPr>
            </a:br>
            <a:r>
              <a:rPr lang="en-US" altLang="zh-TW" sz="2400" dirty="0" smtClean="0">
                <a:latin typeface="+mn-ea"/>
                <a:sym typeface="Wingdings" pitchFamily="2" charset="2"/>
              </a:rPr>
              <a:t>1.</a:t>
            </a:r>
            <a:r>
              <a:rPr lang="zh-TW" altLang="en-US" sz="2400" dirty="0" smtClean="0">
                <a:latin typeface="+mn-ea"/>
                <a:sym typeface="Wingdings" pitchFamily="2" charset="2"/>
              </a:rPr>
              <a:t>你一年賺</a:t>
            </a:r>
            <a:r>
              <a:rPr lang="en-US" altLang="zh-TW" sz="2400" dirty="0" smtClean="0">
                <a:latin typeface="+mn-ea"/>
                <a:sym typeface="Wingdings" pitchFamily="2" charset="2"/>
              </a:rPr>
              <a:t>5</a:t>
            </a:r>
            <a:r>
              <a:rPr lang="zh-TW" altLang="en-US" sz="2400" dirty="0" smtClean="0">
                <a:latin typeface="+mn-ea"/>
                <a:sym typeface="Wingdings" pitchFamily="2" charset="2"/>
              </a:rPr>
              <a:t>萬，其他人賺</a:t>
            </a:r>
            <a:r>
              <a:rPr lang="en-US" altLang="zh-TW" sz="2400" dirty="0" smtClean="0">
                <a:latin typeface="+mn-ea"/>
                <a:sym typeface="Wingdings" pitchFamily="2" charset="2"/>
              </a:rPr>
              <a:t>2.5</a:t>
            </a:r>
            <a:r>
              <a:rPr lang="zh-TW" altLang="en-US" sz="2400" dirty="0" smtClean="0">
                <a:latin typeface="+mn-ea"/>
                <a:sym typeface="Wingdings" pitchFamily="2" charset="2"/>
              </a:rPr>
              <a:t>萬　（有一半的人選此）</a:t>
            </a:r>
            <a:endParaRPr lang="en-US" altLang="zh-TW" sz="2400" dirty="0" smtClean="0">
              <a:latin typeface="+mn-ea"/>
              <a:sym typeface="Wingdings" pitchFamily="2" charset="2"/>
            </a:endParaRPr>
          </a:p>
          <a:p>
            <a:pPr lvl="1">
              <a:lnSpc>
                <a:spcPct val="150000"/>
              </a:lnSpc>
            </a:pPr>
            <a:r>
              <a:rPr lang="zh-TW" altLang="en-US" sz="2400" dirty="0" smtClean="0">
                <a:latin typeface="+mn-ea"/>
                <a:sym typeface="Wingdings" pitchFamily="2" charset="2"/>
              </a:rPr>
              <a:t>　</a:t>
            </a:r>
            <a:r>
              <a:rPr lang="en-US" altLang="zh-TW" sz="2400" dirty="0" smtClean="0">
                <a:latin typeface="+mn-ea"/>
                <a:sym typeface="Wingdings" pitchFamily="2" charset="2"/>
              </a:rPr>
              <a:t>2.</a:t>
            </a:r>
            <a:r>
              <a:rPr lang="zh-TW" altLang="en-US" sz="2400" dirty="0" smtClean="0">
                <a:latin typeface="+mn-ea"/>
                <a:sym typeface="Wingdings" pitchFamily="2" charset="2"/>
              </a:rPr>
              <a:t>你一年賺</a:t>
            </a:r>
            <a:r>
              <a:rPr lang="en-US" altLang="zh-TW" sz="2400" dirty="0" smtClean="0">
                <a:latin typeface="+mn-ea"/>
                <a:sym typeface="Wingdings" pitchFamily="2" charset="2"/>
              </a:rPr>
              <a:t>10</a:t>
            </a:r>
            <a:r>
              <a:rPr lang="zh-TW" altLang="en-US" sz="2400" dirty="0" smtClean="0">
                <a:latin typeface="+mn-ea"/>
                <a:sym typeface="Wingdings" pitchFamily="2" charset="2"/>
              </a:rPr>
              <a:t>萬，其他人賺</a:t>
            </a:r>
            <a:r>
              <a:rPr lang="en-US" altLang="zh-TW" sz="2400" dirty="0" smtClean="0">
                <a:latin typeface="+mn-ea"/>
                <a:sym typeface="Wingdings" pitchFamily="2" charset="2"/>
              </a:rPr>
              <a:t>25</a:t>
            </a:r>
            <a:r>
              <a:rPr lang="zh-TW" altLang="en-US" sz="2400" dirty="0" smtClean="0">
                <a:latin typeface="+mn-ea"/>
                <a:sym typeface="Wingdings" pitchFamily="2" charset="2"/>
              </a:rPr>
              <a:t>萬</a:t>
            </a:r>
            <a:endParaRPr lang="en-US" altLang="zh-TW" sz="2400" dirty="0" smtClean="0">
              <a:latin typeface="+mn-ea"/>
              <a:sym typeface="Wingdings" pitchFamily="2" charset="2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BED33-6E6C-44BD-863A-499A46068218}" type="slidenum">
              <a:rPr lang="zh-TW" altLang="en-US" smtClean="0"/>
              <a:pPr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148522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價格歧視不公平的時候</a:t>
            </a:r>
            <a:endParaRPr lang="zh-TW" altLang="en-US" dirty="0"/>
          </a:p>
        </p:txBody>
      </p:sp>
      <p:sp>
        <p:nvSpPr>
          <p:cNvPr id="3" name="文字方塊 2"/>
          <p:cNvSpPr txBox="1"/>
          <p:nvPr/>
        </p:nvSpPr>
        <p:spPr>
          <a:xfrm>
            <a:off x="683568" y="1700808"/>
            <a:ext cx="79928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</a:pPr>
            <a:endParaRPr lang="en-US" altLang="zh-TW" sz="2400" dirty="0" smtClean="0">
              <a:latin typeface="+mn-ea"/>
            </a:endParaRPr>
          </a:p>
          <a:p>
            <a:pPr marL="285750" indent="-285750">
              <a:buFont typeface="Arial" pitchFamily="34" charset="0"/>
              <a:buChar char="•"/>
            </a:pPr>
            <a:endParaRPr lang="zh-TW" altLang="en-US" sz="2400" dirty="0">
              <a:latin typeface="+mn-ea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683568" y="1700808"/>
            <a:ext cx="79928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>
              <a:lnSpc>
                <a:spcPct val="150000"/>
              </a:lnSpc>
              <a:buFont typeface="Wingdings" pitchFamily="2" charset="2"/>
              <a:buChar char="l"/>
            </a:pPr>
            <a:r>
              <a:rPr lang="zh-TW" altLang="en-US" sz="2400" dirty="0" smtClean="0">
                <a:latin typeface="+mn-ea"/>
                <a:sym typeface="Wingdings" pitchFamily="2" charset="2"/>
              </a:rPr>
              <a:t>亞馬遜：老客戶</a:t>
            </a:r>
            <a:r>
              <a:rPr lang="en-US" altLang="zh-TW" sz="2400" dirty="0" smtClean="0">
                <a:latin typeface="+mn-ea"/>
                <a:sym typeface="Wingdings" pitchFamily="2" charset="2"/>
              </a:rPr>
              <a:t>(26.24)</a:t>
            </a:r>
            <a:r>
              <a:rPr lang="zh-TW" altLang="en-US" sz="2400" dirty="0" smtClean="0">
                <a:latin typeface="+mn-ea"/>
                <a:sym typeface="Wingdings" pitchFamily="2" charset="2"/>
              </a:rPr>
              <a:t>；新客戶</a:t>
            </a:r>
            <a:r>
              <a:rPr lang="en-US" altLang="zh-TW" sz="2400" dirty="0" smtClean="0">
                <a:latin typeface="+mn-ea"/>
                <a:sym typeface="Wingdings" pitchFamily="2" charset="2"/>
              </a:rPr>
              <a:t>(22.74)</a:t>
            </a:r>
          </a:p>
          <a:p>
            <a:pPr marL="800100" lvl="1" indent="-342900">
              <a:lnSpc>
                <a:spcPct val="150000"/>
              </a:lnSpc>
              <a:buFont typeface="Wingdings" pitchFamily="2" charset="2"/>
              <a:buChar char="l"/>
            </a:pPr>
            <a:r>
              <a:rPr lang="zh-TW" altLang="en-US" sz="2400" dirty="0" smtClean="0">
                <a:latin typeface="+mn-ea"/>
                <a:sym typeface="Wingdings" pitchFamily="2" charset="2"/>
              </a:rPr>
              <a:t>可口可樂：天氣愈熱時，販賣機的飲料價格就愈高</a:t>
            </a:r>
            <a:endParaRPr lang="en-US" altLang="zh-TW" sz="2400" dirty="0" smtClean="0">
              <a:latin typeface="+mn-ea"/>
              <a:sym typeface="Wingdings" pitchFamily="2" charset="2"/>
            </a:endParaRPr>
          </a:p>
          <a:p>
            <a:pPr marL="800100" lvl="1" indent="-342900">
              <a:lnSpc>
                <a:spcPct val="150000"/>
              </a:lnSpc>
              <a:buFont typeface="Wingdings" pitchFamily="2" charset="2"/>
              <a:buChar char="l"/>
            </a:pPr>
            <a:r>
              <a:rPr lang="zh-TW" altLang="en-US" sz="2400" dirty="0">
                <a:latin typeface="+mn-ea"/>
                <a:sym typeface="Wingdings" pitchFamily="2" charset="2"/>
              </a:rPr>
              <a:t>海灘</a:t>
            </a:r>
            <a:r>
              <a:rPr lang="zh-TW" altLang="en-US" sz="2400" dirty="0" smtClean="0">
                <a:latin typeface="+mn-ea"/>
                <a:sym typeface="Wingdings" pitchFamily="2" charset="2"/>
              </a:rPr>
              <a:t>啤酒：旅館</a:t>
            </a:r>
            <a:r>
              <a:rPr lang="en-US" altLang="zh-TW" sz="2400" dirty="0" smtClean="0">
                <a:latin typeface="+mn-ea"/>
                <a:sym typeface="Wingdings" pitchFamily="2" charset="2"/>
              </a:rPr>
              <a:t>(2.65)</a:t>
            </a:r>
            <a:r>
              <a:rPr lang="zh-TW" altLang="en-US" sz="2400" dirty="0" smtClean="0">
                <a:latin typeface="+mn-ea"/>
                <a:sym typeface="Wingdings" pitchFamily="2" charset="2"/>
              </a:rPr>
              <a:t>；灘販</a:t>
            </a:r>
            <a:r>
              <a:rPr lang="en-US" altLang="zh-TW" sz="2400" dirty="0" smtClean="0">
                <a:latin typeface="+mn-ea"/>
                <a:sym typeface="Wingdings" pitchFamily="2" charset="2"/>
              </a:rPr>
              <a:t>(1.5)</a:t>
            </a:r>
            <a:r>
              <a:rPr lang="zh-TW" altLang="en-US" sz="2400" dirty="0" smtClean="0">
                <a:latin typeface="+mn-ea"/>
                <a:sym typeface="Wingdings" pitchFamily="2" charset="2"/>
              </a:rPr>
              <a:t>，考量經營成本</a:t>
            </a:r>
            <a:endParaRPr lang="en-US" altLang="zh-TW" sz="2400" dirty="0" smtClean="0">
              <a:latin typeface="+mn-ea"/>
              <a:sym typeface="Wingdings" pitchFamily="2" charset="2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BED33-6E6C-44BD-863A-499A46068218}" type="slidenum">
              <a:rPr lang="zh-TW" altLang="en-US" smtClean="0"/>
              <a:pPr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569927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有時公平，有時像是在作弊</a:t>
            </a:r>
            <a:endParaRPr lang="zh-TW" altLang="en-US" dirty="0"/>
          </a:p>
        </p:txBody>
      </p:sp>
      <p:sp>
        <p:nvSpPr>
          <p:cNvPr id="3" name="文字方塊 2"/>
          <p:cNvSpPr txBox="1"/>
          <p:nvPr/>
        </p:nvSpPr>
        <p:spPr>
          <a:xfrm>
            <a:off x="683568" y="1700808"/>
            <a:ext cx="79928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</a:pPr>
            <a:endParaRPr lang="en-US" altLang="zh-TW" sz="2400" dirty="0" smtClean="0">
              <a:latin typeface="+mn-ea"/>
            </a:endParaRPr>
          </a:p>
          <a:p>
            <a:pPr marL="285750" indent="-285750">
              <a:buFont typeface="Arial" pitchFamily="34" charset="0"/>
              <a:buChar char="•"/>
            </a:pPr>
            <a:endParaRPr lang="zh-TW" altLang="en-US" sz="2400" dirty="0">
              <a:latin typeface="+mn-ea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683568" y="1700808"/>
            <a:ext cx="799288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>
              <a:lnSpc>
                <a:spcPct val="150000"/>
              </a:lnSpc>
              <a:buFont typeface="Wingdings" pitchFamily="2" charset="2"/>
              <a:buChar char="l"/>
            </a:pPr>
            <a:r>
              <a:rPr lang="zh-TW" altLang="en-US" sz="2400" dirty="0" smtClean="0">
                <a:latin typeface="+mn-ea"/>
                <a:sym typeface="Wingdings" pitchFamily="2" charset="2"/>
              </a:rPr>
              <a:t>世界各地都不太一樣：對公平認知不同</a:t>
            </a:r>
            <a:endParaRPr lang="en-US" altLang="zh-TW" sz="2400" dirty="0" smtClean="0">
              <a:latin typeface="+mn-ea"/>
              <a:sym typeface="Wingdings" pitchFamily="2" charset="2"/>
            </a:endParaRPr>
          </a:p>
          <a:p>
            <a:pPr marL="800100" lvl="1" indent="-342900">
              <a:lnSpc>
                <a:spcPct val="150000"/>
              </a:lnSpc>
              <a:buFont typeface="Wingdings" pitchFamily="2" charset="2"/>
              <a:buChar char="l"/>
            </a:pPr>
            <a:r>
              <a:rPr lang="zh-TW" altLang="en-US" sz="2400" dirty="0" smtClean="0">
                <a:latin typeface="+mn-ea"/>
                <a:sym typeface="Wingdings" pitchFamily="2" charset="2"/>
              </a:rPr>
              <a:t>閒話家常就能造成重大差異：先讓雙方閒聊幾句，相互先熟悉，談判達成協議可能性較大</a:t>
            </a:r>
            <a:endParaRPr lang="en-US" altLang="zh-TW" sz="2400" dirty="0" smtClean="0">
              <a:latin typeface="+mn-ea"/>
              <a:sym typeface="Wingdings" pitchFamily="2" charset="2"/>
            </a:endParaRPr>
          </a:p>
          <a:p>
            <a:pPr marL="800100" lvl="1" indent="-342900">
              <a:lnSpc>
                <a:spcPct val="150000"/>
              </a:lnSpc>
              <a:buFont typeface="Wingdings" pitchFamily="2" charset="2"/>
              <a:buChar char="l"/>
            </a:pPr>
            <a:r>
              <a:rPr lang="zh-TW" altLang="en-US" sz="2400" dirty="0">
                <a:latin typeface="+mn-ea"/>
                <a:sym typeface="Wingdings" pitchFamily="2" charset="2"/>
              </a:rPr>
              <a:t>孩童們會怎麼玩</a:t>
            </a:r>
            <a:r>
              <a:rPr lang="zh-TW" altLang="en-US" sz="2400" dirty="0" smtClean="0">
                <a:latin typeface="+mn-ea"/>
                <a:sym typeface="Wingdings" pitchFamily="2" charset="2"/>
              </a:rPr>
              <a:t>：</a:t>
            </a:r>
            <a:r>
              <a:rPr lang="en-US" altLang="zh-TW" sz="2400" dirty="0" smtClean="0">
                <a:latin typeface="+mn-ea"/>
                <a:sym typeface="Wingdings" pitchFamily="2" charset="2"/>
              </a:rPr>
              <a:t/>
            </a:r>
            <a:br>
              <a:rPr lang="en-US" altLang="zh-TW" sz="2400" dirty="0" smtClean="0">
                <a:latin typeface="+mn-ea"/>
                <a:sym typeface="Wingdings" pitchFamily="2" charset="2"/>
              </a:rPr>
            </a:br>
            <a:r>
              <a:rPr lang="en-US" altLang="zh-TW" sz="2400" dirty="0" smtClean="0">
                <a:latin typeface="+mn-ea"/>
                <a:sym typeface="Wingdings" pitchFamily="2" charset="2"/>
              </a:rPr>
              <a:t>1.</a:t>
            </a:r>
            <a:r>
              <a:rPr lang="zh-TW" altLang="en-US" sz="2400" dirty="0" smtClean="0">
                <a:latin typeface="+mn-ea"/>
                <a:sym typeface="Wingdings" pitchFamily="2" charset="2"/>
              </a:rPr>
              <a:t>年紀較大的孩童跟成年人的行為模式一致，他們較常拒絶另一個孩童的不公平分配比例；</a:t>
            </a:r>
            <a:r>
              <a:rPr lang="en-US" altLang="zh-TW" sz="2400" dirty="0" smtClean="0">
                <a:latin typeface="+mn-ea"/>
                <a:sym typeface="Wingdings" pitchFamily="2" charset="2"/>
              </a:rPr>
              <a:t/>
            </a:r>
            <a:br>
              <a:rPr lang="en-US" altLang="zh-TW" sz="2400" dirty="0" smtClean="0">
                <a:latin typeface="+mn-ea"/>
                <a:sym typeface="Wingdings" pitchFamily="2" charset="2"/>
              </a:rPr>
            </a:br>
            <a:r>
              <a:rPr lang="en-US" altLang="zh-TW" sz="2400" dirty="0" smtClean="0">
                <a:latin typeface="+mn-ea"/>
                <a:sym typeface="Wingdings" pitchFamily="2" charset="2"/>
              </a:rPr>
              <a:t>2.</a:t>
            </a:r>
            <a:r>
              <a:rPr lang="zh-TW" altLang="en-US" sz="2400" dirty="0" smtClean="0">
                <a:latin typeface="+mn-ea"/>
                <a:sym typeface="Wingdings" pitchFamily="2" charset="2"/>
              </a:rPr>
              <a:t>年紀小的孩童，做了貪心的提案，忽視反應方會否決的可能</a:t>
            </a:r>
            <a:endParaRPr lang="en-US" altLang="zh-TW" sz="2400" dirty="0" smtClean="0">
              <a:latin typeface="+mn-ea"/>
              <a:sym typeface="Wingdings" pitchFamily="2" charset="2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BED33-6E6C-44BD-863A-499A46068218}" type="slidenum">
              <a:rPr lang="zh-TW" altLang="en-US" smtClean="0"/>
              <a:pPr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813515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公平不是一切</a:t>
            </a:r>
          </a:p>
        </p:txBody>
      </p:sp>
      <p:sp>
        <p:nvSpPr>
          <p:cNvPr id="3" name="文字方塊 2"/>
          <p:cNvSpPr txBox="1"/>
          <p:nvPr/>
        </p:nvSpPr>
        <p:spPr>
          <a:xfrm>
            <a:off x="683568" y="1700808"/>
            <a:ext cx="79928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</a:pPr>
            <a:endParaRPr lang="en-US" altLang="zh-TW" sz="2400" dirty="0" smtClean="0">
              <a:latin typeface="+mn-ea"/>
            </a:endParaRPr>
          </a:p>
          <a:p>
            <a:pPr marL="285750" indent="-285750">
              <a:buFont typeface="Arial" pitchFamily="34" charset="0"/>
              <a:buChar char="•"/>
            </a:pPr>
            <a:endParaRPr lang="zh-TW" altLang="en-US" sz="2400" dirty="0">
              <a:latin typeface="+mn-ea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467544" y="1700808"/>
            <a:ext cx="79928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>
              <a:lnSpc>
                <a:spcPct val="150000"/>
              </a:lnSpc>
              <a:buFont typeface="Wingdings" pitchFamily="2" charset="2"/>
              <a:buChar char="l"/>
            </a:pPr>
            <a:r>
              <a:rPr lang="zh-TW" altLang="en-US" sz="2400" dirty="0" smtClean="0">
                <a:latin typeface="+mn-ea"/>
                <a:sym typeface="Wingdings" pitchFamily="2" charset="2"/>
              </a:rPr>
              <a:t>社會偏好：地位、特權、財富</a:t>
            </a:r>
            <a:endParaRPr lang="en-US" altLang="zh-TW" sz="2400" dirty="0" smtClean="0">
              <a:latin typeface="+mn-ea"/>
              <a:sym typeface="Wingdings" pitchFamily="2" charset="2"/>
            </a:endParaRPr>
          </a:p>
          <a:p>
            <a:pPr lvl="1">
              <a:lnSpc>
                <a:spcPct val="150000"/>
              </a:lnSpc>
            </a:pPr>
            <a:endParaRPr lang="en-US" altLang="zh-TW" sz="2400" dirty="0" smtClean="0">
              <a:latin typeface="+mn-ea"/>
              <a:sym typeface="Wingdings" pitchFamily="2" charset="2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4294118"/>
              </p:ext>
            </p:extLst>
          </p:nvPr>
        </p:nvGraphicFramePr>
        <p:xfrm>
          <a:off x="1403648" y="2564904"/>
          <a:ext cx="609600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競爭支配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合作支配</a:t>
                      </a:r>
                      <a:endParaRPr lang="zh-TW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爭奪資源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公平和互惠</a:t>
                      </a:r>
                      <a:endParaRPr lang="zh-TW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爭取地位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尋求群體認同</a:t>
                      </a:r>
                      <a:endParaRPr lang="zh-TW" alt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文字方塊 5"/>
          <p:cNvSpPr txBox="1"/>
          <p:nvPr/>
        </p:nvSpPr>
        <p:spPr>
          <a:xfrm>
            <a:off x="971600" y="3861048"/>
            <a:ext cx="7992888" cy="168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itchFamily="2" charset="2"/>
              <a:buChar char="l"/>
            </a:pPr>
            <a:r>
              <a:rPr lang="zh-TW" altLang="en-US" sz="2400" dirty="0" smtClean="0">
                <a:latin typeface="+mn-ea"/>
                <a:sym typeface="Wingdings" pitchFamily="2" charset="2"/>
              </a:rPr>
              <a:t>我們天生就是矛盾的綜合體，既是自私又是利他，既貪婪又慷慨，既愛爭求地位又要追求公平</a:t>
            </a:r>
            <a:endParaRPr lang="en-US" altLang="zh-TW" sz="2400" dirty="0" smtClean="0">
              <a:latin typeface="+mn-ea"/>
              <a:sym typeface="Wingdings" pitchFamily="2" charset="2"/>
            </a:endParaRP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l"/>
            </a:pPr>
            <a:r>
              <a:rPr lang="zh-TW" altLang="en-US" sz="2400" dirty="0">
                <a:latin typeface="+mn-ea"/>
                <a:sym typeface="Wingdings" pitchFamily="2" charset="2"/>
              </a:rPr>
              <a:t>長期而言，己所不欲，</a:t>
            </a:r>
            <a:r>
              <a:rPr lang="zh-TW" altLang="en-US" sz="2400" dirty="0" smtClean="0">
                <a:latin typeface="+mn-ea"/>
                <a:sym typeface="Wingdings" pitchFamily="2" charset="2"/>
              </a:rPr>
              <a:t>勿施於人</a:t>
            </a:r>
            <a:endParaRPr lang="en-US" altLang="zh-TW" sz="2400" dirty="0">
              <a:latin typeface="+mn-ea"/>
              <a:sym typeface="Wingdings" pitchFamily="2" charset="2"/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BED33-6E6C-44BD-863A-499A46068218}" type="slidenum">
              <a:rPr lang="zh-TW" altLang="en-US" smtClean="0"/>
              <a:pPr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66469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376</Words>
  <Application>Microsoft Office PowerPoint</Application>
  <PresentationFormat>如螢幕大小 (4:3)</PresentationFormat>
  <Paragraphs>58</Paragraphs>
  <Slides>8</Slides>
  <Notes>7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9" baseType="lpstr">
      <vt:lpstr>Office 佈景主題</vt:lpstr>
      <vt:lpstr>Secrets of the Moneylab 金錢實驗室的人性考驗 會賺錢的行為經濟學</vt:lpstr>
      <vt:lpstr>PowerPoint 簡報</vt:lpstr>
      <vt:lpstr>公平的嚴峻考驗：獨裁者遊戲</vt:lpstr>
      <vt:lpstr>定價上的公平</vt:lpstr>
      <vt:lpstr>不公平的好事</vt:lpstr>
      <vt:lpstr>價格歧視不公平的時候</vt:lpstr>
      <vt:lpstr>有時公平，有時像是在作弊</vt:lpstr>
      <vt:lpstr>公平不是一切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題目</dc:title>
  <dc:creator>pan</dc:creator>
  <cp:lastModifiedBy>pan</cp:lastModifiedBy>
  <cp:revision>2</cp:revision>
  <dcterms:created xsi:type="dcterms:W3CDTF">2012-06-13T06:36:31Z</dcterms:created>
  <dcterms:modified xsi:type="dcterms:W3CDTF">2012-06-13T07:05:21Z</dcterms:modified>
</cp:coreProperties>
</file>