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1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2012/6/13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t>2012/6/13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第七章 玩弄遊戲規則</a:t>
            </a:r>
            <a:endParaRPr lang="zh-CN" altLang="en-US" dirty="0"/>
          </a:p>
        </p:txBody>
      </p:sp>
      <p:sp>
        <p:nvSpPr>
          <p:cNvPr id="3" name="副标题 2"/>
          <p:cNvSpPr>
            <a:spLocks noGrp="1"/>
          </p:cNvSpPr>
          <p:nvPr>
            <p:ph type="subTitle" idx="1"/>
          </p:nvPr>
        </p:nvSpPr>
        <p:spPr/>
        <p:txBody>
          <a:bodyPr/>
          <a:lstStyle/>
          <a:p>
            <a:endParaRPr lang="zh-CN" altLang="en-US" dirty="0"/>
          </a:p>
        </p:txBody>
      </p:sp>
    </p:spTree>
    <p:extLst>
      <p:ext uri="{BB962C8B-B14F-4D97-AF65-F5344CB8AC3E}">
        <p14:creationId xmlns:p14="http://schemas.microsoft.com/office/powerpoint/2010/main" val="8361053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例子</a:t>
            </a:r>
            <a:endParaRPr lang="zh-CN" altLang="en-US" dirty="0"/>
          </a:p>
        </p:txBody>
      </p:sp>
      <p:sp>
        <p:nvSpPr>
          <p:cNvPr id="3" name="内容占位符 2"/>
          <p:cNvSpPr>
            <a:spLocks noGrp="1"/>
          </p:cNvSpPr>
          <p:nvPr>
            <p:ph idx="1"/>
          </p:nvPr>
        </p:nvSpPr>
        <p:spPr/>
        <p:txBody>
          <a:bodyPr>
            <a:normAutofit fontScale="77500" lnSpcReduction="20000"/>
          </a:bodyPr>
          <a:lstStyle/>
          <a:p>
            <a:r>
              <a:rPr lang="zh-CN" altLang="en-US" dirty="0" smtClean="0"/>
              <a:t>幾年前</a:t>
            </a:r>
            <a:r>
              <a:rPr lang="en-US" altLang="zh-CN" dirty="0" smtClean="0"/>
              <a:t>35</a:t>
            </a:r>
            <a:r>
              <a:rPr lang="zh-CN" altLang="en-US" dirty="0" smtClean="0"/>
              <a:t>歲土木工程師大衛</a:t>
            </a:r>
            <a:r>
              <a:rPr lang="en-US" altLang="zh-CN" dirty="0" smtClean="0"/>
              <a:t>·</a:t>
            </a:r>
            <a:r>
              <a:rPr lang="zh-CN" altLang="en-US" dirty="0" smtClean="0"/>
              <a:t>菲利普參加一項食品品牌“健康的選擇”</a:t>
            </a:r>
            <a:r>
              <a:rPr lang="en-US" altLang="zh-CN" dirty="0" smtClean="0"/>
              <a:t>(Healthy Choice)</a:t>
            </a:r>
            <a:r>
              <a:rPr lang="zh-CN" altLang="en-US" dirty="0" smtClean="0"/>
              <a:t>商品促銷就可以活動</a:t>
            </a:r>
            <a:r>
              <a:rPr lang="en-US" altLang="zh-CN" dirty="0" smtClean="0"/>
              <a:t>,</a:t>
            </a:r>
            <a:r>
              <a:rPr lang="zh-CN" altLang="en-US" dirty="0" smtClean="0"/>
              <a:t>換得了</a:t>
            </a:r>
            <a:r>
              <a:rPr lang="en-US" altLang="zh-CN" dirty="0" smtClean="0"/>
              <a:t>125</a:t>
            </a:r>
            <a:r>
              <a:rPr lang="zh-CN" altLang="en-US" dirty="0" smtClean="0"/>
              <a:t>萬哩的航空里程，這個里程數足以飛到月球五次還有剩</a:t>
            </a:r>
            <a:endParaRPr lang="en-US" altLang="zh-CN" dirty="0" smtClean="0"/>
          </a:p>
          <a:p>
            <a:pPr lvl="1"/>
            <a:r>
              <a:rPr lang="en-US" altLang="zh-CN" dirty="0" smtClean="0"/>
              <a:t>10</a:t>
            </a:r>
            <a:r>
              <a:rPr lang="zh-CN" altLang="en-US" dirty="0" smtClean="0"/>
              <a:t>個條碼換</a:t>
            </a:r>
            <a:r>
              <a:rPr lang="en-US" altLang="zh-CN" dirty="0" smtClean="0"/>
              <a:t>1000</a:t>
            </a:r>
            <a:r>
              <a:rPr lang="zh-CN" altLang="en-US" dirty="0" smtClean="0"/>
              <a:t>哩（</a:t>
            </a:r>
            <a:r>
              <a:rPr lang="en-US" altLang="zh-CN" dirty="0" smtClean="0"/>
              <a:t>5.31</a:t>
            </a:r>
            <a:r>
              <a:rPr lang="zh-CN" altLang="en-US" dirty="0" smtClean="0"/>
              <a:t>號之前）</a:t>
            </a:r>
            <a:endParaRPr lang="en-US" altLang="zh-CN" dirty="0" smtClean="0"/>
          </a:p>
          <a:p>
            <a:pPr lvl="1"/>
            <a:r>
              <a:rPr lang="zh-CN" altLang="en-US" dirty="0" smtClean="0"/>
              <a:t>該品牌的一種布丁只要</a:t>
            </a:r>
            <a:r>
              <a:rPr lang="en-US" altLang="zh-CN" dirty="0" smtClean="0"/>
              <a:t>25</a:t>
            </a:r>
            <a:r>
              <a:rPr lang="zh-CN" altLang="en-US" dirty="0" smtClean="0"/>
              <a:t>美分，且有一個條碼，即</a:t>
            </a:r>
            <a:r>
              <a:rPr lang="en-US" altLang="zh-CN" dirty="0" smtClean="0"/>
              <a:t>2.5</a:t>
            </a:r>
            <a:r>
              <a:rPr lang="zh-CN" altLang="en-US" dirty="0" smtClean="0"/>
              <a:t>美元換</a:t>
            </a:r>
            <a:r>
              <a:rPr lang="en-US" altLang="zh-CN" dirty="0" smtClean="0"/>
              <a:t>1000</a:t>
            </a:r>
            <a:r>
              <a:rPr lang="zh-CN" altLang="en-US" dirty="0" smtClean="0"/>
              <a:t>哩</a:t>
            </a:r>
            <a:endParaRPr lang="en-US" altLang="zh-CN" dirty="0" smtClean="0"/>
          </a:p>
          <a:p>
            <a:pPr lvl="1"/>
            <a:r>
              <a:rPr lang="zh-CN" altLang="en-US" dirty="0" smtClean="0"/>
              <a:t>總共買了</a:t>
            </a:r>
            <a:r>
              <a:rPr lang="en-US" altLang="zh-CN" dirty="0" smtClean="0"/>
              <a:t>1.25</a:t>
            </a:r>
            <a:r>
              <a:rPr lang="zh-CN" altLang="en-US" dirty="0" smtClean="0"/>
              <a:t>萬個布丁，換得</a:t>
            </a:r>
            <a:r>
              <a:rPr lang="en-US" altLang="zh-CN" dirty="0" smtClean="0"/>
              <a:t>125</a:t>
            </a:r>
            <a:r>
              <a:rPr lang="zh-CN" altLang="en-US" dirty="0" smtClean="0"/>
              <a:t>萬哩</a:t>
            </a:r>
            <a:endParaRPr lang="en-US" altLang="zh-CN" dirty="0" smtClean="0"/>
          </a:p>
          <a:p>
            <a:pPr lvl="1"/>
            <a:r>
              <a:rPr lang="zh-CN" altLang="en-US" dirty="0" smtClean="0"/>
              <a:t>花費</a:t>
            </a:r>
            <a:r>
              <a:rPr lang="en-US" altLang="zh-CN" dirty="0" smtClean="0"/>
              <a:t>3140</a:t>
            </a:r>
            <a:r>
              <a:rPr lang="zh-CN" altLang="en-US" dirty="0" smtClean="0"/>
              <a:t>美元，和大約</a:t>
            </a:r>
            <a:r>
              <a:rPr lang="en-US" altLang="zh-CN" dirty="0" smtClean="0"/>
              <a:t>40</a:t>
            </a:r>
            <a:r>
              <a:rPr lang="zh-CN" altLang="en-US" dirty="0" smtClean="0"/>
              <a:t>到</a:t>
            </a:r>
            <a:r>
              <a:rPr lang="en-US" altLang="zh-CN" dirty="0" smtClean="0"/>
              <a:t>80</a:t>
            </a:r>
            <a:r>
              <a:rPr lang="zh-CN" altLang="en-US" dirty="0" smtClean="0"/>
              <a:t>個小時</a:t>
            </a:r>
            <a:endParaRPr lang="en-US" altLang="zh-CN" dirty="0" smtClean="0"/>
          </a:p>
          <a:p>
            <a:pPr lvl="1"/>
            <a:r>
              <a:rPr lang="zh-CN" altLang="en-US" dirty="0" smtClean="0"/>
              <a:t>將布丁捐贈給慈善機構，可以抵稅，最後支付成本為</a:t>
            </a:r>
            <a:r>
              <a:rPr lang="en-US" altLang="zh-CN" dirty="0" smtClean="0"/>
              <a:t>2325</a:t>
            </a:r>
            <a:r>
              <a:rPr lang="zh-CN" altLang="en-US" dirty="0" smtClean="0"/>
              <a:t>美元</a:t>
            </a:r>
            <a:endParaRPr lang="en-US" altLang="zh-CN" dirty="0" smtClean="0"/>
          </a:p>
          <a:p>
            <a:pPr lvl="1"/>
            <a:r>
              <a:rPr lang="zh-CN" altLang="en-US" dirty="0" smtClean="0"/>
              <a:t>我們每個人心中都有一點他的特質，</a:t>
            </a:r>
            <a:r>
              <a:rPr lang="zh-CN" altLang="en-US" dirty="0" smtClean="0">
                <a:solidFill>
                  <a:srgbClr val="FF0000"/>
                </a:solidFill>
              </a:rPr>
              <a:t>只要給予足夠的誘因，我們就會鑚漏洞</a:t>
            </a:r>
            <a:r>
              <a:rPr lang="zh-CN" altLang="en-US" dirty="0" smtClean="0"/>
              <a:t>，或許是為了個人利益，或者只是玩弄制度只爲圖個“爽”</a:t>
            </a:r>
            <a:endParaRPr lang="zh-CN" altLang="en-US" dirty="0"/>
          </a:p>
        </p:txBody>
      </p:sp>
    </p:spTree>
    <p:extLst>
      <p:ext uri="{BB962C8B-B14F-4D97-AF65-F5344CB8AC3E}">
        <p14:creationId xmlns:p14="http://schemas.microsoft.com/office/powerpoint/2010/main" val="3169038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時間規則</a:t>
            </a:r>
            <a:r>
              <a:rPr lang="en-US" altLang="zh-CN" dirty="0" smtClean="0"/>
              <a:t>(timing rule)</a:t>
            </a:r>
            <a:endParaRPr lang="zh-CN" altLang="en-US" dirty="0"/>
          </a:p>
        </p:txBody>
      </p:sp>
      <p:sp>
        <p:nvSpPr>
          <p:cNvPr id="3" name="内容占位符 2"/>
          <p:cNvSpPr>
            <a:spLocks noGrp="1"/>
          </p:cNvSpPr>
          <p:nvPr>
            <p:ph idx="1"/>
          </p:nvPr>
        </p:nvSpPr>
        <p:spPr/>
        <p:txBody>
          <a:bodyPr>
            <a:normAutofit fontScale="85000" lnSpcReduction="20000"/>
          </a:bodyPr>
          <a:lstStyle/>
          <a:p>
            <a:r>
              <a:rPr lang="zh-CN" altLang="en-US" dirty="0" smtClean="0"/>
              <a:t>只要有規則存在，就有人鑚漏洞</a:t>
            </a:r>
            <a:endParaRPr lang="en-US" altLang="zh-CN" dirty="0" smtClean="0"/>
          </a:p>
          <a:p>
            <a:pPr lvl="1"/>
            <a:r>
              <a:rPr lang="zh-CN" altLang="en-US" dirty="0" smtClean="0"/>
              <a:t>醫師會爲了符合健康醫療保險業按績效付費的辦法，而拒收有喪命之虞的病患</a:t>
            </a:r>
            <a:endParaRPr lang="en-US" altLang="zh-CN" dirty="0" smtClean="0"/>
          </a:p>
          <a:p>
            <a:pPr lvl="1"/>
            <a:r>
              <a:rPr lang="zh-CN" altLang="en-US" dirty="0" smtClean="0"/>
              <a:t>學校會爲了迎合教育當局為確保學童受關注程度而考核學童成績的辦法，開除成績太差的學生等</a:t>
            </a:r>
            <a:endParaRPr lang="en-US" altLang="zh-CN" dirty="0" smtClean="0"/>
          </a:p>
          <a:p>
            <a:pPr lvl="1"/>
            <a:r>
              <a:rPr lang="zh-CN" altLang="en-US" dirty="0" smtClean="0">
                <a:solidFill>
                  <a:srgbClr val="FF0000"/>
                </a:solidFill>
              </a:rPr>
              <a:t>他們都按著規矩走，但是所得結果與原本規則設計初衷不符</a:t>
            </a:r>
            <a:r>
              <a:rPr lang="zh-CN" altLang="en-US" dirty="0" smtClean="0"/>
              <a:t>。</a:t>
            </a:r>
          </a:p>
          <a:p>
            <a:r>
              <a:rPr lang="zh-CN" altLang="en-US" dirty="0" smtClean="0"/>
              <a:t>由於規則制度太多，這裡主要考慮</a:t>
            </a:r>
            <a:r>
              <a:rPr lang="zh-CN" altLang="en-US" dirty="0" smtClean="0">
                <a:solidFill>
                  <a:srgbClr val="FF0000"/>
                </a:solidFill>
              </a:rPr>
              <a:t>時間規則</a:t>
            </a:r>
            <a:endParaRPr lang="en-US" altLang="zh-CN" dirty="0" smtClean="0">
              <a:solidFill>
                <a:srgbClr val="FF0000"/>
              </a:solidFill>
            </a:endParaRPr>
          </a:p>
          <a:p>
            <a:pPr lvl="1"/>
            <a:r>
              <a:rPr lang="zh-CN" altLang="en-US" dirty="0" smtClean="0"/>
              <a:t>當特定某事發生時，你必須做什麽事的規定，或是任何帶有期限、特定時間或日期才開始或結束，或者有最長或最短期限才合格的規定</a:t>
            </a:r>
            <a:endParaRPr lang="en-US" altLang="zh-CN" dirty="0" smtClean="0"/>
          </a:p>
          <a:p>
            <a:pPr lvl="1"/>
            <a:r>
              <a:rPr lang="zh-CN" altLang="en-US" dirty="0" smtClean="0"/>
              <a:t>如：亞利桑那州污染防治計劃</a:t>
            </a:r>
            <a:endParaRPr lang="en-US" altLang="zh-CN" dirty="0" smtClean="0"/>
          </a:p>
        </p:txBody>
      </p:sp>
    </p:spTree>
    <p:extLst>
      <p:ext uri="{BB962C8B-B14F-4D97-AF65-F5344CB8AC3E}">
        <p14:creationId xmlns:p14="http://schemas.microsoft.com/office/powerpoint/2010/main" val="1588875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緊要時刻</a:t>
            </a:r>
            <a:endParaRPr lang="zh-CN" altLang="en-US" dirty="0"/>
          </a:p>
        </p:txBody>
      </p:sp>
      <p:sp>
        <p:nvSpPr>
          <p:cNvPr id="3" name="内容占位符 2"/>
          <p:cNvSpPr>
            <a:spLocks noGrp="1"/>
          </p:cNvSpPr>
          <p:nvPr>
            <p:ph idx="1"/>
          </p:nvPr>
        </p:nvSpPr>
        <p:spPr/>
        <p:txBody>
          <a:bodyPr>
            <a:normAutofit fontScale="85000" lnSpcReduction="20000"/>
          </a:bodyPr>
          <a:lstStyle/>
          <a:p>
            <a:r>
              <a:rPr lang="zh-TW" altLang="en-US" dirty="0" smtClean="0"/>
              <a:t>期限會影響談判行為</a:t>
            </a:r>
            <a:endParaRPr lang="en-US" altLang="zh-CN" dirty="0" smtClean="0"/>
          </a:p>
          <a:p>
            <a:pPr lvl="1"/>
            <a:r>
              <a:rPr lang="zh-CN" altLang="en-US" dirty="0" smtClean="0"/>
              <a:t>大部份談判磋商會在期限截止的前一刻達成</a:t>
            </a:r>
            <a:endParaRPr lang="en-US" altLang="zh-CN" dirty="0" smtClean="0"/>
          </a:p>
          <a:p>
            <a:pPr lvl="1"/>
            <a:r>
              <a:rPr lang="zh-CN" altLang="en-US" dirty="0" smtClean="0"/>
              <a:t>如：工會罷工談判、新球員簽約談判等</a:t>
            </a:r>
            <a:endParaRPr lang="en-US" altLang="zh-CN" dirty="0" smtClean="0"/>
          </a:p>
          <a:p>
            <a:r>
              <a:rPr lang="zh-TW" altLang="en-US" dirty="0" smtClean="0"/>
              <a:t>而且期限必須是重要的</a:t>
            </a:r>
            <a:endParaRPr lang="en-US" altLang="zh-CN" dirty="0" smtClean="0"/>
          </a:p>
          <a:p>
            <a:pPr lvl="1"/>
            <a:r>
              <a:rPr lang="zh-TW" altLang="en-US" dirty="0" smtClean="0"/>
              <a:t>否則談判將淪為空談，什麼事情也解決不了</a:t>
            </a:r>
            <a:endParaRPr lang="en-US" altLang="zh-CN" dirty="0" smtClean="0"/>
          </a:p>
          <a:p>
            <a:r>
              <a:rPr lang="zh-TW" altLang="en-US" dirty="0" smtClean="0"/>
              <a:t>只是改變或重新定義期限</a:t>
            </a:r>
            <a:r>
              <a:rPr lang="zh-CN" altLang="en-US" dirty="0" smtClean="0"/>
              <a:t>，並不能消除期限效益</a:t>
            </a:r>
            <a:endParaRPr lang="en-US" altLang="zh-CN" dirty="0" smtClean="0"/>
          </a:p>
          <a:p>
            <a:pPr lvl="1"/>
            <a:r>
              <a:rPr lang="zh-CN" altLang="en-US" dirty="0" smtClean="0"/>
              <a:t>如：大聯盟</a:t>
            </a:r>
            <a:r>
              <a:rPr lang="en-US" altLang="zh-CN" dirty="0" smtClean="0"/>
              <a:t>07</a:t>
            </a:r>
            <a:r>
              <a:rPr lang="zh-CN" altLang="en-US" dirty="0" smtClean="0"/>
              <a:t>年之後修改的選秀規定，大牌球員還是依然會選擇在最後才簽約</a:t>
            </a:r>
            <a:endParaRPr lang="en-US" altLang="zh-CN" dirty="0" smtClean="0"/>
          </a:p>
          <a:p>
            <a:r>
              <a:rPr lang="zh-CN" altLang="en-US" dirty="0" smtClean="0"/>
              <a:t>所以當設計一套包含期限的商業流程時要特別小心</a:t>
            </a:r>
            <a:endParaRPr lang="en-US" altLang="zh-CN" dirty="0" smtClean="0"/>
          </a:p>
          <a:p>
            <a:pPr lvl="1"/>
            <a:r>
              <a:rPr lang="zh-CN" altLang="en-US" dirty="0" smtClean="0"/>
              <a:t>期限一般會影響人的行為</a:t>
            </a:r>
            <a:endParaRPr lang="en-US" altLang="zh-CN" dirty="0" smtClean="0"/>
          </a:p>
          <a:p>
            <a:pPr lvl="1"/>
            <a:r>
              <a:rPr lang="zh-CN" altLang="en-US" dirty="0" smtClean="0"/>
              <a:t>如：美國稅務制度，導致故意拖延或者提前收入</a:t>
            </a:r>
            <a:endParaRPr lang="en-US" altLang="zh-CN" dirty="0" smtClean="0"/>
          </a:p>
          <a:p>
            <a:endParaRPr lang="en-US" altLang="zh-CN" dirty="0" smtClean="0"/>
          </a:p>
          <a:p>
            <a:pPr lvl="1"/>
            <a:endParaRPr lang="en-US" altLang="zh-CN" dirty="0" smtClean="0"/>
          </a:p>
          <a:p>
            <a:endParaRPr lang="en-US" altLang="zh-CN" dirty="0" smtClean="0"/>
          </a:p>
          <a:p>
            <a:pPr lvl="1"/>
            <a:endParaRPr lang="zh-CN" altLang="en-US" b="1" dirty="0"/>
          </a:p>
        </p:txBody>
      </p:sp>
    </p:spTree>
    <p:extLst>
      <p:ext uri="{BB962C8B-B14F-4D97-AF65-F5344CB8AC3E}">
        <p14:creationId xmlns:p14="http://schemas.microsoft.com/office/powerpoint/2010/main" val="2865789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但時間就是一切</a:t>
            </a:r>
            <a:endParaRPr lang="zh-CN" altLang="en-US" dirty="0"/>
          </a:p>
        </p:txBody>
      </p:sp>
      <p:sp>
        <p:nvSpPr>
          <p:cNvPr id="3" name="内容占位符 2"/>
          <p:cNvSpPr>
            <a:spLocks noGrp="1"/>
          </p:cNvSpPr>
          <p:nvPr>
            <p:ph idx="1"/>
          </p:nvPr>
        </p:nvSpPr>
        <p:spPr/>
        <p:txBody>
          <a:bodyPr>
            <a:normAutofit fontScale="70000" lnSpcReduction="20000"/>
          </a:bodyPr>
          <a:lstStyle/>
          <a:p>
            <a:r>
              <a:rPr lang="en-US" altLang="zh-CN" dirty="0" smtClean="0"/>
              <a:t>eBay</a:t>
            </a:r>
            <a:r>
              <a:rPr lang="zh-CN" altLang="en-US" dirty="0" smtClean="0"/>
              <a:t>上的拍賣競標，通常會在在截標前的一段時間，通常競爭會更激勵。</a:t>
            </a:r>
            <a:endParaRPr lang="en-US" altLang="zh-CN" dirty="0" smtClean="0"/>
          </a:p>
          <a:p>
            <a:pPr lvl="1"/>
            <a:r>
              <a:rPr lang="zh-CN" altLang="en-US" dirty="0" smtClean="0"/>
              <a:t>一半以上的拍賣項，在結標前</a:t>
            </a:r>
            <a:r>
              <a:rPr lang="en-US" altLang="zh-CN" dirty="0" smtClean="0"/>
              <a:t>10</a:t>
            </a:r>
            <a:r>
              <a:rPr lang="zh-CN" altLang="en-US" dirty="0" smtClean="0"/>
              <a:t>分鐘內出現買家下標，更有</a:t>
            </a:r>
            <a:r>
              <a:rPr lang="en-US" altLang="zh-CN" dirty="0" smtClean="0"/>
              <a:t>10%</a:t>
            </a:r>
            <a:r>
              <a:rPr lang="zh-CN" altLang="en-US" dirty="0" smtClean="0"/>
              <a:t>以上曾在最後</a:t>
            </a:r>
            <a:r>
              <a:rPr lang="en-US" altLang="zh-CN" dirty="0" smtClean="0"/>
              <a:t>10</a:t>
            </a:r>
            <a:r>
              <a:rPr lang="zh-CN" altLang="en-US" dirty="0" smtClean="0"/>
              <a:t>秒出現下標者。</a:t>
            </a:r>
            <a:endParaRPr lang="en-US" altLang="zh-CN" dirty="0" smtClean="0"/>
          </a:p>
          <a:p>
            <a:pPr lvl="1"/>
            <a:r>
              <a:rPr lang="zh-CN" altLang="en-US" dirty="0" smtClean="0"/>
              <a:t>許多網站可以幫你搶標</a:t>
            </a:r>
            <a:r>
              <a:rPr lang="en-US" altLang="zh-CN" dirty="0" smtClean="0"/>
              <a:t>:</a:t>
            </a:r>
            <a:r>
              <a:rPr lang="zh-CN" altLang="en-US" dirty="0" smtClean="0"/>
              <a:t>如搶標狙擊手（</a:t>
            </a:r>
            <a:r>
              <a:rPr lang="en-US" altLang="zh-CN" dirty="0" err="1" smtClean="0"/>
              <a:t>AuctionSniper</a:t>
            </a:r>
            <a:r>
              <a:rPr lang="zh-CN" altLang="en-US" dirty="0" smtClean="0"/>
              <a:t>）等，一般都是在最後下標</a:t>
            </a:r>
            <a:endParaRPr lang="en-US" altLang="zh-CN" dirty="0" smtClean="0"/>
          </a:p>
          <a:p>
            <a:r>
              <a:rPr lang="zh-CN" altLang="en-US" dirty="0" smtClean="0"/>
              <a:t>亞馬遜網路書店缺較少出現這種情況</a:t>
            </a:r>
            <a:endParaRPr lang="en-US" altLang="zh-CN" dirty="0" smtClean="0"/>
          </a:p>
          <a:p>
            <a:pPr lvl="1"/>
            <a:r>
              <a:rPr lang="zh-CN" altLang="en-US" dirty="0" smtClean="0"/>
              <a:t>由於規則不一樣，若在結標前有人再下標，會將搶標時間延長</a:t>
            </a:r>
            <a:r>
              <a:rPr lang="en-US" altLang="zh-CN" dirty="0" smtClean="0"/>
              <a:t>10</a:t>
            </a:r>
            <a:r>
              <a:rPr lang="zh-CN" altLang="en-US" dirty="0" smtClean="0"/>
              <a:t>分鐘</a:t>
            </a:r>
          </a:p>
          <a:p>
            <a:r>
              <a:rPr lang="zh-CN" altLang="en-US" dirty="0" smtClean="0"/>
              <a:t>主要原因：</a:t>
            </a:r>
            <a:r>
              <a:rPr lang="en-US" altLang="zh-CN" dirty="0" smtClean="0"/>
              <a:t>eBay</a:t>
            </a:r>
            <a:r>
              <a:rPr lang="zh-CN" altLang="en-US" dirty="0" smtClean="0"/>
              <a:t>拍賣模式，雖然留下最後搶標機會，卻限制住其他買家提出更高價的機會，即玩家無法提出自己願意支付的最高價格。</a:t>
            </a:r>
            <a:endParaRPr lang="en-US" altLang="zh-CN" dirty="0" smtClean="0"/>
          </a:p>
          <a:p>
            <a:pPr lvl="1"/>
            <a:r>
              <a:rPr lang="zh-CN" altLang="en-US" dirty="0" smtClean="0"/>
              <a:t>實驗結果：亞馬遜模式的結標模式必</a:t>
            </a:r>
            <a:r>
              <a:rPr lang="en-US" altLang="zh-CN" dirty="0" smtClean="0"/>
              <a:t>eBay</a:t>
            </a:r>
            <a:r>
              <a:rPr lang="zh-CN" altLang="en-US" dirty="0" smtClean="0"/>
              <a:t>多</a:t>
            </a:r>
            <a:r>
              <a:rPr lang="en-US" altLang="zh-CN" dirty="0" smtClean="0"/>
              <a:t>3%</a:t>
            </a:r>
          </a:p>
          <a:p>
            <a:pPr lvl="1"/>
            <a:r>
              <a:rPr lang="zh-CN" altLang="en-US" dirty="0" smtClean="0"/>
              <a:t>但對於</a:t>
            </a:r>
            <a:r>
              <a:rPr lang="en-US" altLang="zh-CN" dirty="0" smtClean="0"/>
              <a:t>eBay</a:t>
            </a:r>
            <a:r>
              <a:rPr lang="zh-CN" altLang="en-US" dirty="0" smtClean="0"/>
              <a:t>中途改變規則可能相當困難</a:t>
            </a:r>
            <a:endParaRPr lang="en-US" altLang="zh-CN" dirty="0" smtClean="0"/>
          </a:p>
        </p:txBody>
      </p:sp>
    </p:spTree>
    <p:extLst>
      <p:ext uri="{BB962C8B-B14F-4D97-AF65-F5344CB8AC3E}">
        <p14:creationId xmlns:p14="http://schemas.microsoft.com/office/powerpoint/2010/main" val="1464509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請大家遵守最低建議售價</a:t>
            </a:r>
            <a:endParaRPr lang="zh-CN" altLang="en-US" dirty="0"/>
          </a:p>
        </p:txBody>
      </p:sp>
      <p:sp>
        <p:nvSpPr>
          <p:cNvPr id="3" name="内容占位符 2"/>
          <p:cNvSpPr>
            <a:spLocks noGrp="1"/>
          </p:cNvSpPr>
          <p:nvPr>
            <p:ph idx="1"/>
          </p:nvPr>
        </p:nvSpPr>
        <p:spPr/>
        <p:txBody>
          <a:bodyPr>
            <a:normAutofit fontScale="92500" lnSpcReduction="20000"/>
          </a:bodyPr>
          <a:lstStyle/>
          <a:p>
            <a:r>
              <a:rPr lang="zh-CN" altLang="en-US" dirty="0" smtClean="0"/>
              <a:t>由於一些零售商可能基於一些目的，如：市場佔有率，而展開價格競爭，導致商品的價格可能低於成本價。</a:t>
            </a:r>
            <a:endParaRPr lang="en-US" altLang="zh-CN" dirty="0" smtClean="0"/>
          </a:p>
          <a:p>
            <a:pPr lvl="1"/>
            <a:r>
              <a:rPr lang="zh-CN" altLang="en-US" dirty="0" smtClean="0"/>
              <a:t>這可能導致許多其他零售商覺得無利可圖，而不願意販賣這些商品，所以製造商其實不願看到這種情況。</a:t>
            </a:r>
          </a:p>
          <a:p>
            <a:r>
              <a:rPr lang="zh-CN" altLang="en-US" dirty="0" smtClean="0"/>
              <a:t>最低廣告價格</a:t>
            </a:r>
            <a:r>
              <a:rPr lang="en-US" altLang="zh-CN" dirty="0" smtClean="0"/>
              <a:t>(Minimum Advertised Price</a:t>
            </a:r>
            <a:r>
              <a:rPr lang="zh-CN" altLang="en-US" dirty="0" smtClean="0"/>
              <a:t>，</a:t>
            </a:r>
            <a:r>
              <a:rPr lang="en-US" altLang="zh-CN" dirty="0" smtClean="0"/>
              <a:t>MAP)</a:t>
            </a:r>
          </a:p>
          <a:p>
            <a:pPr lvl="1"/>
            <a:r>
              <a:rPr lang="zh-CN" altLang="en-US" dirty="0" smtClean="0"/>
              <a:t>爲了順利從製造商那裡進貨，零售商必須統一，若售價低於特定水準，不得做廣告宣傳。若同意，製造商還會撥出一筆廣告經費，供零售商進行促銷。</a:t>
            </a:r>
            <a:endParaRPr lang="en-US" altLang="zh-CN" dirty="0" smtClean="0"/>
          </a:p>
          <a:p>
            <a:pPr lvl="1"/>
            <a:r>
              <a:rPr lang="zh-CN" altLang="en-US" dirty="0" smtClean="0"/>
              <a:t>漏洞：更有利於誘惑零售商採取低價促銷的手段，其他競爭對手都必須遵守，這樣就不會引起價格戰。</a:t>
            </a:r>
            <a:endParaRPr lang="en-US" altLang="zh-CN" dirty="0" smtClean="0"/>
          </a:p>
          <a:p>
            <a:endParaRPr lang="en-US" altLang="zh-CN" dirty="0" smtClean="0"/>
          </a:p>
        </p:txBody>
      </p:sp>
    </p:spTree>
    <p:extLst>
      <p:ext uri="{BB962C8B-B14F-4D97-AF65-F5344CB8AC3E}">
        <p14:creationId xmlns:p14="http://schemas.microsoft.com/office/powerpoint/2010/main" val="748093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請大家遵守最低建議售價</a:t>
            </a:r>
            <a:endParaRPr lang="zh-CN" altLang="en-US" dirty="0"/>
          </a:p>
        </p:txBody>
      </p:sp>
      <p:sp>
        <p:nvSpPr>
          <p:cNvPr id="3" name="内容占位符 2"/>
          <p:cNvSpPr>
            <a:spLocks noGrp="1"/>
          </p:cNvSpPr>
          <p:nvPr>
            <p:ph idx="1"/>
          </p:nvPr>
        </p:nvSpPr>
        <p:spPr/>
        <p:txBody>
          <a:bodyPr>
            <a:normAutofit fontScale="92500" lnSpcReduction="20000"/>
          </a:bodyPr>
          <a:lstStyle/>
          <a:p>
            <a:r>
              <a:rPr lang="zh-CN" altLang="en-US" dirty="0" smtClean="0"/>
              <a:t>違反懲罰辦法</a:t>
            </a:r>
            <a:endParaRPr lang="en-US" altLang="zh-CN" dirty="0" smtClean="0"/>
          </a:p>
          <a:p>
            <a:pPr lvl="1"/>
            <a:r>
              <a:rPr lang="zh-CN" altLang="en-US" dirty="0" smtClean="0"/>
              <a:t>以前，最重的處罰是，停止出貨，這其實是懲罰自己。</a:t>
            </a:r>
            <a:endParaRPr lang="en-US" altLang="zh-CN" dirty="0" smtClean="0"/>
          </a:p>
          <a:p>
            <a:pPr lvl="1"/>
            <a:r>
              <a:rPr lang="zh-CN" altLang="en-US" dirty="0" smtClean="0"/>
              <a:t>設計的實驗：處罰為喪失某種特定產品接下來幾個回合的廣告補助，但接近產品週期尾端時違約狀況倍增</a:t>
            </a:r>
            <a:endParaRPr lang="en-US" altLang="zh-CN" dirty="0" smtClean="0"/>
          </a:p>
          <a:p>
            <a:pPr lvl="1"/>
            <a:r>
              <a:rPr lang="zh-CN" altLang="en-US" dirty="0" smtClean="0"/>
              <a:t>現在：雙向處罰模式；第一部份是回溯違反約定前，根據零售商的進貨量進行處罰；第二部份則是依據違反約定當前的銷售量，來制定懲罰。</a:t>
            </a:r>
            <a:endParaRPr lang="en-US" altLang="zh-CN" dirty="0" smtClean="0"/>
          </a:p>
          <a:p>
            <a:pPr lvl="2"/>
            <a:r>
              <a:rPr lang="zh-CN" altLang="en-US" dirty="0" smtClean="0"/>
              <a:t>爲了沖高銷售量而違約（削價競爭），現在他們知道賣越好，罰越重</a:t>
            </a:r>
            <a:endParaRPr lang="en-US" altLang="zh-CN" dirty="0" smtClean="0"/>
          </a:p>
          <a:p>
            <a:pPr lvl="2"/>
            <a:r>
              <a:rPr lang="zh-CN" altLang="en-US" dirty="0" smtClean="0"/>
              <a:t>是惠普、沃爾瑪和</a:t>
            </a:r>
            <a:r>
              <a:rPr lang="en-US" altLang="zh-CN" dirty="0" smtClean="0"/>
              <a:t>Best Buy</a:t>
            </a:r>
            <a:r>
              <a:rPr lang="zh-CN" altLang="en-US" dirty="0" smtClean="0"/>
              <a:t>等的標準契約模式</a:t>
            </a:r>
            <a:endParaRPr lang="en-US" altLang="zh-CN" dirty="0" smtClean="0"/>
          </a:p>
        </p:txBody>
      </p:sp>
    </p:spTree>
    <p:extLst>
      <p:ext uri="{BB962C8B-B14F-4D97-AF65-F5344CB8AC3E}">
        <p14:creationId xmlns:p14="http://schemas.microsoft.com/office/powerpoint/2010/main" val="2309216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建議</a:t>
            </a:r>
            <a:endParaRPr lang="zh-CN" altLang="en-US" dirty="0"/>
          </a:p>
        </p:txBody>
      </p:sp>
      <p:sp>
        <p:nvSpPr>
          <p:cNvPr id="3" name="内容占位符 2"/>
          <p:cNvSpPr>
            <a:spLocks noGrp="1"/>
          </p:cNvSpPr>
          <p:nvPr>
            <p:ph idx="1"/>
          </p:nvPr>
        </p:nvSpPr>
        <p:spPr/>
        <p:txBody>
          <a:bodyPr/>
          <a:lstStyle/>
          <a:p>
            <a:r>
              <a:rPr lang="zh-CN" altLang="en-US" dirty="0" smtClean="0"/>
              <a:t>最好能夠每個重要的決策最好能夠通過實驗檢測，避免在實際執行過程中修改</a:t>
            </a:r>
            <a:endParaRPr lang="en-US" altLang="zh-CN" dirty="0" smtClean="0"/>
          </a:p>
          <a:p>
            <a:pPr lvl="1"/>
            <a:r>
              <a:rPr lang="zh-CN" altLang="en-US" dirty="0" smtClean="0"/>
              <a:t>但並不可能完全實現</a:t>
            </a:r>
          </a:p>
          <a:p>
            <a:r>
              <a:rPr lang="zh-CN" altLang="en-US" dirty="0" smtClean="0"/>
              <a:t>試著從哪些跟你打交道的關係人的角度，來檢視設計的制度或規則中，是否存在鑚漏洞的誘因。</a:t>
            </a:r>
            <a:endParaRPr lang="en-US" altLang="zh-CN" dirty="0" smtClean="0"/>
          </a:p>
        </p:txBody>
      </p:sp>
    </p:spTree>
    <p:extLst>
      <p:ext uri="{BB962C8B-B14F-4D97-AF65-F5344CB8AC3E}">
        <p14:creationId xmlns:p14="http://schemas.microsoft.com/office/powerpoint/2010/main" val="3578780417"/>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904</Words>
  <Application>Microsoft Office PowerPoint</Application>
  <PresentationFormat>如螢幕大小 (4:3)</PresentationFormat>
  <Paragraphs>56</Paragraphs>
  <Slides>8</Slides>
  <Notes>0</Notes>
  <HiddenSlides>0</HiddenSlides>
  <MMClips>0</MMClips>
  <ScaleCrop>false</ScaleCrop>
  <HeadingPairs>
    <vt:vector size="4" baseType="variant">
      <vt:variant>
        <vt:lpstr>佈景主題</vt:lpstr>
      </vt:variant>
      <vt:variant>
        <vt:i4>1</vt:i4>
      </vt:variant>
      <vt:variant>
        <vt:lpstr>投影片標題</vt:lpstr>
      </vt:variant>
      <vt:variant>
        <vt:i4>8</vt:i4>
      </vt:variant>
    </vt:vector>
  </HeadingPairs>
  <TitlesOfParts>
    <vt:vector size="9" baseType="lpstr">
      <vt:lpstr>Office 佈景主題</vt:lpstr>
      <vt:lpstr>第七章 玩弄遊戲規則</vt:lpstr>
      <vt:lpstr>例子</vt:lpstr>
      <vt:lpstr>時間規則(timing rule)</vt:lpstr>
      <vt:lpstr>緊要時刻</vt:lpstr>
      <vt:lpstr>但時間就是一切</vt:lpstr>
      <vt:lpstr>請大家遵守最低建議售價</vt:lpstr>
      <vt:lpstr>請大家遵守最低建議售價</vt:lpstr>
      <vt:lpstr>建議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第七章 玩弄遊戲規則</dc:title>
  <dc:creator>pan</dc:creator>
  <cp:lastModifiedBy>pan</cp:lastModifiedBy>
  <cp:revision>1</cp:revision>
  <dcterms:created xsi:type="dcterms:W3CDTF">2012-06-13T07:07:04Z</dcterms:created>
  <dcterms:modified xsi:type="dcterms:W3CDTF">2012-06-13T07:07:23Z</dcterms:modified>
</cp:coreProperties>
</file>