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92" y="-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149FC-03F2-47B3-9C8E-8765AA0D8722}" type="datetimeFigureOut">
              <a:rPr lang="zh-TW" altLang="en-US" smtClean="0"/>
              <a:pPr/>
              <a:t>2012/6/13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DF8B9-861A-4CA5-95A5-C8ECA0FFC9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1789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DF8B9-861A-4CA5-95A5-C8ECA0FFC970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81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848-DE17-4F1C-A375-2436E042BDF8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6159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AE4D-0134-409C-B152-1C2F68FDC1E2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08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70934-6937-4222-BCCE-C802B6A1DEF4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244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1FF4-1EF2-4733-9C91-3C745EC4043B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3563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929D6-A632-4877-882C-8CAB7DB382D9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572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CC6EB-28B1-4841-BCBB-05299FA307AF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61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D8EE-D3BB-46DF-B122-79F4A1F1A55E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804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D100C-336F-4EB1-BF6D-C07D9F0B53CE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834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6F11-7820-4A6E-8546-A22E2837CFAB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497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0AF3-9E58-498B-AAE8-8C1F8E02DCA4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2864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0BAA-3758-4118-99E4-D3D6498054D0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622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A7A9B-C8D9-4504-9C37-3CFE70ABEE50}" type="datetime1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BED33-6E6C-44BD-863A-499A460682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89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zh-TW" dirty="0" smtClean="0"/>
              <a:t>Secrets of the </a:t>
            </a:r>
            <a:r>
              <a:rPr lang="en-US" altLang="zh-TW" dirty="0" err="1" smtClean="0"/>
              <a:t>Moneylab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金錢實驗室的人性考驗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會賺錢的行為經濟學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</a:rPr>
              <a:t>第一章 利用不確定性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740352" y="612688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劉智華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165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人多勢眾：風險分攤與風險分散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靠行計程車司機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保險公司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律師聯合事務所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醫生聯合開業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中央倉儲管理</a:t>
            </a:r>
            <a:r>
              <a:rPr lang="zh-TW" altLang="en-US" sz="2400" dirty="0" smtClean="0">
                <a:latin typeface="+mn-ea"/>
              </a:rPr>
              <a:t>：亞馬遜網路書店比一般書店庫存壓力小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標準化半成品：接單後加工</a:t>
            </a:r>
            <a:endParaRPr lang="zh-TW" altLang="en-US" sz="2400" dirty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8828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轉嫁風險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個別保戶願意支付保險費用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</a:t>
            </a:r>
            <a:r>
              <a:rPr lang="zh-TW" altLang="en-US" sz="2400" dirty="0" smtClean="0">
                <a:latin typeface="+mn-ea"/>
              </a:rPr>
              <a:t>將風險轉移給保險公司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保費</a:t>
            </a:r>
            <a:r>
              <a:rPr lang="zh-TW" altLang="en-US" sz="2400" dirty="0" smtClean="0">
                <a:latin typeface="+mn-ea"/>
              </a:rPr>
              <a:t>：預期平均支出＋風險溢價（獲利來源之一）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男性服飾公司售價低二至三成</a:t>
            </a:r>
            <a:r>
              <a:rPr lang="en-US" altLang="zh-TW" sz="2400" dirty="0" smtClean="0">
                <a:latin typeface="+mn-ea"/>
              </a:rPr>
              <a:t>,</a:t>
            </a:r>
            <a:r>
              <a:rPr lang="zh-TW" altLang="en-US" sz="2400" dirty="0" smtClean="0">
                <a:latin typeface="+mn-ea"/>
              </a:rPr>
              <a:t>因為進貨價格比較低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他們不</a:t>
            </a:r>
            <a:r>
              <a:rPr lang="zh-TW" altLang="en-US" sz="2400" dirty="0" smtClean="0">
                <a:latin typeface="+mn-ea"/>
              </a:rPr>
              <a:t>退貨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訂單一年前就下</a:t>
            </a:r>
            <a:r>
              <a:rPr lang="zh-TW" altLang="en-US" sz="2400" dirty="0" smtClean="0">
                <a:latin typeface="+mn-ea"/>
              </a:rPr>
              <a:t>了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承擔需求不確定的風險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了解客戶品味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亞馬遜進書價格低五成，零庫存，進貨後不退貨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知己知彼，百戰百勝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endParaRPr lang="zh-TW" altLang="en-US" sz="2400" dirty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8801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利用風險賺錢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保證：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你試過就會喜歡，不喜歡拿來退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慷慨的退貨保證便能創造營</a:t>
            </a:r>
            <a:r>
              <a:rPr lang="zh-TW" altLang="en-US" sz="2400" dirty="0" smtClean="0">
                <a:latin typeface="+mn-ea"/>
              </a:rPr>
              <a:t>收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亞馬遜針對不同商品，</a:t>
            </a:r>
            <a:r>
              <a:rPr lang="zh-TW" altLang="en-US" sz="2400" dirty="0" smtClean="0">
                <a:latin typeface="+mn-ea"/>
              </a:rPr>
              <a:t>採用</a:t>
            </a:r>
            <a:r>
              <a:rPr lang="en-US" altLang="zh-TW" sz="2400" dirty="0" smtClean="0">
                <a:latin typeface="+mn-ea"/>
              </a:rPr>
              <a:t>29</a:t>
            </a:r>
            <a:r>
              <a:rPr lang="zh-TW" altLang="en-US" sz="2400" dirty="0" smtClean="0">
                <a:latin typeface="+mn-ea"/>
              </a:rPr>
              <a:t>種不同條件的退貨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職業球隊也採取保證打進季後賽，否則退</a:t>
            </a:r>
            <a:r>
              <a:rPr lang="zh-TW" altLang="en-US" sz="2400" dirty="0" smtClean="0">
                <a:latin typeface="+mn-ea"/>
              </a:rPr>
              <a:t>錢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安眠保證，否則退費</a:t>
            </a:r>
            <a:endParaRPr lang="en-US" altLang="zh-TW" sz="2400" dirty="0" smtClean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1536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轉移風險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陽光保證書：下雨退費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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天氣保險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免費試用或試用品，如：免費下載：零成本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託</a:t>
            </a:r>
            <a:r>
              <a:rPr lang="zh-TW" altLang="en-US" sz="2400" dirty="0" smtClean="0">
                <a:latin typeface="+mn-ea"/>
              </a:rPr>
              <a:t>售：不必擔心賣不掉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endParaRPr lang="en-US" altLang="zh-TW" sz="2400" dirty="0" smtClean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7355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當心道德風險和反淘汰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投保汽車保險之後，駕駛人可能比較不介意將車子停放在不安全的地點，訂定免賠條款：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肇事記錄不好者，提高保費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消費者負擔退貨處理費</a:t>
            </a:r>
            <a:endParaRPr lang="en-US" altLang="zh-TW" sz="2400" dirty="0" smtClean="0">
              <a:latin typeface="+mn-ea"/>
            </a:endParaRPr>
          </a:p>
          <a:p>
            <a:pPr lvl="1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784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風險共同分擔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業務員提供基本底薪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雜誌出版社</a:t>
            </a:r>
            <a:r>
              <a:rPr lang="zh-TW" altLang="en-US" sz="2400" dirty="0" smtClean="0">
                <a:latin typeface="+mn-ea"/>
              </a:rPr>
              <a:t>：試稿費</a:t>
            </a:r>
            <a:endParaRPr lang="en-US" altLang="zh-TW" sz="2400" dirty="0" smtClean="0">
              <a:latin typeface="+mn-ea"/>
            </a:endParaRPr>
          </a:p>
          <a:p>
            <a:pPr lvl="1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9808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超越風險厭惡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那些在買賣風險中打滾的人，尤其是賭業和保險業，都會聘請精算師和統計分析師，正確估算風險才有飯吃</a:t>
            </a:r>
            <a:endParaRPr lang="en-US" altLang="zh-TW" sz="2400" dirty="0" smtClean="0">
              <a:latin typeface="+mn-ea"/>
            </a:endParaRPr>
          </a:p>
          <a:p>
            <a:pPr lvl="1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267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法羅牌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押中紙牌花色（黑與紅），就可以贏得加倍彩金</a:t>
            </a:r>
            <a:endParaRPr lang="en-US" altLang="zh-TW" sz="2400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大數法則，直到賭贏那一注為止</a:t>
            </a:r>
            <a:endParaRPr lang="en-US" altLang="zh-TW" sz="2400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TW" sz="2400" dirty="0" smtClean="0">
                <a:latin typeface="+mn-ea"/>
              </a:rPr>
              <a:t>5+10+20+40=75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第</a:t>
            </a:r>
            <a:r>
              <a:rPr lang="en-US" altLang="zh-TW" sz="2400" dirty="0" smtClean="0">
                <a:latin typeface="+mn-ea"/>
              </a:rPr>
              <a:t>5</a:t>
            </a:r>
            <a:r>
              <a:rPr lang="zh-TW" altLang="en-US" sz="2400" dirty="0" smtClean="0">
                <a:latin typeface="+mn-ea"/>
              </a:rPr>
              <a:t>注：</a:t>
            </a:r>
            <a:r>
              <a:rPr lang="en-US" altLang="zh-TW" sz="2400" dirty="0" smtClean="0">
                <a:latin typeface="+mn-ea"/>
              </a:rPr>
              <a:t>80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TW" sz="2400" dirty="0" smtClean="0">
                <a:latin typeface="+mn-ea"/>
              </a:rPr>
              <a:t>80*2-(80+75)=5</a:t>
            </a: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4860032" y="4293096"/>
            <a:ext cx="1224136" cy="115212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516216" y="4221088"/>
            <a:ext cx="1224136" cy="11521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283968" y="3789040"/>
            <a:ext cx="4032448" cy="2088232"/>
          </a:xfrm>
          <a:prstGeom prst="round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3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法羅牌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賭場優勢：</a:t>
            </a:r>
            <a:endParaRPr lang="en-US" altLang="zh-TW" sz="2400" b="1" dirty="0" smtClean="0">
              <a:solidFill>
                <a:srgbClr val="FF0000"/>
              </a:solidFill>
              <a:latin typeface="+mn-ea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賭桌規矩－最大注不能超過</a:t>
            </a:r>
            <a:r>
              <a:rPr lang="en-US" altLang="zh-TW" sz="2400" dirty="0" smtClean="0">
                <a:latin typeface="+mn-ea"/>
              </a:rPr>
              <a:t>500</a:t>
            </a:r>
            <a:r>
              <a:rPr lang="zh-TW" altLang="en-US" sz="2400" dirty="0" smtClean="0">
                <a:latin typeface="+mn-ea"/>
              </a:rPr>
              <a:t>美元，連輸七回合就是極限，</a:t>
            </a:r>
            <a:r>
              <a:rPr lang="zh-TW" altLang="en-US" sz="2400" dirty="0" smtClean="0">
                <a:solidFill>
                  <a:srgbClr val="FF0000"/>
                </a:solidFill>
                <a:latin typeface="+mn-ea"/>
              </a:rPr>
              <a:t>每個人的財力有限</a:t>
            </a:r>
            <a:r>
              <a:rPr lang="en-US" altLang="zh-TW" sz="2400" dirty="0" smtClean="0">
                <a:solidFill>
                  <a:srgbClr val="FF0000"/>
                </a:solidFill>
                <a:latin typeface="+mn-ea"/>
              </a:rPr>
              <a:t> </a:t>
            </a:r>
            <a:r>
              <a:rPr lang="zh-TW" altLang="en-US" sz="2400" dirty="0" smtClean="0">
                <a:latin typeface="+mn-ea"/>
              </a:rPr>
              <a:t>。</a:t>
            </a:r>
            <a:endParaRPr lang="en-US" altLang="zh-TW" sz="2400" dirty="0" smtClean="0">
              <a:latin typeface="+mn-ea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輪盤上共計</a:t>
            </a:r>
            <a:r>
              <a:rPr lang="en-US" altLang="zh-TW" sz="2400" dirty="0" smtClean="0">
                <a:latin typeface="+mn-ea"/>
              </a:rPr>
              <a:t>38</a:t>
            </a:r>
            <a:r>
              <a:rPr lang="zh-TW" altLang="en-US" sz="2400" dirty="0" smtClean="0">
                <a:latin typeface="+mn-ea"/>
              </a:rPr>
              <a:t>格，分別為紅黑各</a:t>
            </a:r>
            <a:r>
              <a:rPr lang="en-US" altLang="zh-TW" sz="2400" dirty="0" smtClean="0">
                <a:latin typeface="+mn-ea"/>
              </a:rPr>
              <a:t>18</a:t>
            </a:r>
            <a:r>
              <a:rPr lang="zh-TW" altLang="en-US" sz="2400" dirty="0" smtClean="0">
                <a:latin typeface="+mn-ea"/>
              </a:rPr>
              <a:t>格，</a:t>
            </a:r>
            <a:r>
              <a:rPr lang="zh-TW" altLang="en-US" sz="2400" dirty="0" smtClean="0">
                <a:solidFill>
                  <a:srgbClr val="FF0000"/>
                </a:solidFill>
                <a:latin typeface="+mn-ea"/>
              </a:rPr>
              <a:t>綠色兩格（賭場優勢）</a:t>
            </a:r>
            <a:endParaRPr lang="en-US" altLang="zh-TW" sz="2400" dirty="0" smtClean="0">
              <a:solidFill>
                <a:srgbClr val="FF0000"/>
              </a:solidFill>
              <a:latin typeface="+mn-ea"/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賭場經由大數法則，</a:t>
            </a:r>
            <a:r>
              <a:rPr lang="zh-TW" altLang="en-US" sz="2400" b="1" u="sng" dirty="0" smtClean="0">
                <a:solidFill>
                  <a:schemeClr val="tx2"/>
                </a:solidFill>
                <a:latin typeface="+mn-ea"/>
              </a:rPr>
              <a:t>把不確定轉變為確定</a:t>
            </a:r>
            <a:endParaRPr lang="en-US" altLang="zh-TW" sz="2400" b="1" u="sng" dirty="0" smtClean="0">
              <a:solidFill>
                <a:schemeClr val="tx2"/>
              </a:solidFill>
              <a:latin typeface="+mn-ea"/>
            </a:endParaRPr>
          </a:p>
          <a:p>
            <a:pPr marL="742950" lvl="1" indent="-285750">
              <a:lnSpc>
                <a:spcPct val="150000"/>
              </a:lnSpc>
            </a:pPr>
            <a:r>
              <a:rPr lang="zh-TW" altLang="en-US" sz="2400" dirty="0" smtClean="0">
                <a:latin typeface="+mn-ea"/>
              </a:rPr>
              <a:t>  （大戶贏，散戶輸）</a:t>
            </a:r>
            <a:endParaRPr lang="en-US" altLang="zh-TW" sz="2400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endParaRPr lang="en-US" altLang="zh-TW" sz="2400" dirty="0" smtClean="0">
              <a:latin typeface="+mn-ea"/>
            </a:endParaRPr>
          </a:p>
          <a:p>
            <a:pPr marL="285750" indent="-285750"/>
            <a:endParaRPr lang="zh-TW" altLang="en-US" sz="2400" dirty="0">
              <a:latin typeface="+mn-ea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3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619672" y="5733256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8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80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160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320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640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3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誰是風險規避者：我嗎？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547664" y="2132856"/>
          <a:ext cx="609600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A</a:t>
                      </a:r>
                      <a:r>
                        <a:rPr lang="zh-TW" altLang="en-US" dirty="0" smtClean="0"/>
                        <a:t>方案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Ｂ方案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1/10</a:t>
                      </a:r>
                      <a:r>
                        <a:rPr lang="en-US" altLang="zh-TW" dirty="0" smtClean="0">
                          <a:sym typeface="Wingdings" pitchFamily="2" charset="2"/>
                        </a:rPr>
                        <a:t>2</a:t>
                      </a:r>
                      <a:r>
                        <a:rPr lang="zh-TW" altLang="en-US" dirty="0" smtClean="0">
                          <a:sym typeface="Wingdings" pitchFamily="2" charset="2"/>
                        </a:rPr>
                        <a:t>　   美元</a:t>
                      </a:r>
                      <a:endParaRPr lang="en-US" altLang="zh-TW" dirty="0" smtClean="0">
                        <a:sym typeface="Wingdings" pitchFamily="2" charset="2"/>
                      </a:endParaRPr>
                    </a:p>
                    <a:p>
                      <a:r>
                        <a:rPr lang="en-US" altLang="zh-TW" dirty="0" smtClean="0">
                          <a:sym typeface="Wingdings" pitchFamily="2" charset="2"/>
                        </a:rPr>
                        <a:t>9/101.6</a:t>
                      </a:r>
                      <a:r>
                        <a:rPr lang="zh-TW" altLang="en-US" dirty="0" smtClean="0">
                          <a:sym typeface="Wingdings" pitchFamily="2" charset="2"/>
                        </a:rPr>
                        <a:t>　美元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1/10</a:t>
                      </a:r>
                      <a:r>
                        <a:rPr lang="en-US" altLang="zh-TW" dirty="0" smtClean="0">
                          <a:sym typeface="Wingdings" pitchFamily="2" charset="2"/>
                        </a:rPr>
                        <a:t>3.85</a:t>
                      </a:r>
                      <a:r>
                        <a:rPr lang="zh-TW" altLang="en-US" dirty="0" smtClean="0">
                          <a:sym typeface="Wingdings" pitchFamily="2" charset="2"/>
                        </a:rPr>
                        <a:t>　   美元</a:t>
                      </a:r>
                      <a:endParaRPr lang="en-US" altLang="zh-TW" dirty="0" smtClean="0">
                        <a:sym typeface="Wingdings" pitchFamily="2" charset="2"/>
                      </a:endParaRPr>
                    </a:p>
                    <a:p>
                      <a:r>
                        <a:rPr lang="en-US" altLang="zh-TW" dirty="0" smtClean="0">
                          <a:sym typeface="Wingdings" pitchFamily="2" charset="2"/>
                        </a:rPr>
                        <a:t>9/100.1</a:t>
                      </a:r>
                      <a:r>
                        <a:rPr lang="zh-TW" altLang="en-US" dirty="0" smtClean="0">
                          <a:sym typeface="Wingdings" pitchFamily="2" charset="2"/>
                        </a:rPr>
                        <a:t>　美元</a:t>
                      </a:r>
                      <a:endParaRPr lang="zh-TW" altLang="en-US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期望值：</a:t>
                      </a:r>
                      <a:r>
                        <a:rPr lang="en-US" altLang="zh-TW" dirty="0" smtClean="0"/>
                        <a:t>1.64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0.475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714480" y="4000504"/>
            <a:ext cx="578647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以報酬的高低來看，很少人會選擇Ｂ方案，除非他非常喜愛冒險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1547664" y="1628800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樂透彩遊戲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3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誰是風險規避者：我嗎？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536453" y="5173160"/>
            <a:ext cx="5786478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賠率愈往下報酬愈大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風險中立者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原先選</a:t>
            </a:r>
            <a:r>
              <a:rPr lang="en-US" altLang="zh-TW" dirty="0" smtClean="0"/>
              <a:t>A,(50,50)</a:t>
            </a:r>
            <a:r>
              <a:rPr lang="zh-TW" altLang="en-US" dirty="0" smtClean="0"/>
              <a:t>之後選</a:t>
            </a:r>
            <a:r>
              <a:rPr lang="en-US" altLang="zh-TW" dirty="0" smtClean="0"/>
              <a:t>B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/>
              <a:t>風險厭惡者</a:t>
            </a:r>
            <a:r>
              <a:rPr lang="en-US" altLang="zh-TW" dirty="0" smtClean="0"/>
              <a:t>:</a:t>
            </a:r>
            <a:r>
              <a:rPr lang="zh-TW" altLang="en-US" dirty="0" smtClean="0"/>
              <a:t>大多數人會一直選</a:t>
            </a:r>
            <a:r>
              <a:rPr lang="en-US" altLang="zh-TW" dirty="0" smtClean="0"/>
              <a:t>A,</a:t>
            </a:r>
            <a:r>
              <a:rPr lang="zh-TW" altLang="en-US" dirty="0" smtClean="0"/>
              <a:t>得放棄更多</a:t>
            </a: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524000" y="1397000"/>
          <a:ext cx="6096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zh-TW" altLang="en-US" dirty="0" smtClean="0"/>
                        <a:t>Ａ方案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dirty="0" smtClean="0"/>
                        <a:t>Ｂ方案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2/10 -&gt;2</a:t>
                      </a:r>
                      <a:endParaRPr lang="zh-TW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8/10 -&gt;1.6</a:t>
                      </a:r>
                      <a:endParaRPr lang="zh-TW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2/10 -&gt;3.85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8/10 -&gt;0.1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3/10 -&gt;2</a:t>
                      </a:r>
                      <a:endParaRPr lang="zh-TW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7/10 -&gt;1.6</a:t>
                      </a:r>
                      <a:endParaRPr lang="zh-TW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3/10 -&gt;3.85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7/10 -&gt;0.1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4/10 -&gt;2</a:t>
                      </a:r>
                      <a:endParaRPr lang="zh-TW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6/10 -&gt;1.6</a:t>
                      </a:r>
                      <a:endParaRPr lang="zh-TW" alt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4/10 -&gt;3.85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6/10 -&gt;0.1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5/10 -&gt;2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5/10 -&gt;1.6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5/10 -&gt;3.85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5/10 -&gt;0.1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6/10 -&gt;2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4/10 -&gt;1.6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6/10 -&gt;3.85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4/10 -&gt;0.1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7/10 -&gt;2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3/10 -&gt;1.6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7/10 -&gt;3.85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3/10 -&gt;0.1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8/10 -&gt;2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2/10 -&gt;1.6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8/10 -&gt;3.85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2/10 -&gt;0.1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9/10 -&gt;2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1/10 -&gt;1.6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9/10 -&gt;3.85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1/10 -&gt;0.1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10/10 -&gt;2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0/10 -&gt;1.6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10/10 -&gt;3.85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0/10 -&gt;0.1</a:t>
                      </a:r>
                      <a:endParaRPr lang="zh-TW" alt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683568" y="2887144"/>
            <a:ext cx="72008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1.8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667962" y="2887144"/>
            <a:ext cx="710451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1.925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3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梵谷畫作競標拍賣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已有人準備以</a:t>
            </a:r>
            <a:r>
              <a:rPr lang="en-US" altLang="zh-TW" sz="2400" dirty="0" smtClean="0">
                <a:latin typeface="+mn-ea"/>
              </a:rPr>
              <a:t>100</a:t>
            </a:r>
            <a:r>
              <a:rPr lang="zh-TW" altLang="en-US" sz="2400" dirty="0" smtClean="0">
                <a:latin typeface="+mn-ea"/>
              </a:rPr>
              <a:t>萬美元買這幅畫。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密封投標，取最</a:t>
            </a:r>
            <a:r>
              <a:rPr lang="zh-TW" altLang="en-US" sz="2400" dirty="0" smtClean="0">
                <a:latin typeface="+mn-ea"/>
              </a:rPr>
              <a:t>高價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出價愈高，愈可能</a:t>
            </a:r>
            <a:r>
              <a:rPr lang="zh-TW" altLang="en-US" sz="2400" dirty="0" smtClean="0">
                <a:latin typeface="+mn-ea"/>
              </a:rPr>
              <a:t>得標，利潤就愈少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厭惡風險的交易商會採較高的出價策略</a:t>
            </a:r>
            <a:r>
              <a:rPr lang="en-US" altLang="zh-TW" sz="2400" dirty="0" smtClean="0">
                <a:latin typeface="+mn-ea"/>
                <a:sym typeface="Wingdings" pitchFamily="2" charset="2"/>
              </a:rPr>
              <a:t></a:t>
            </a:r>
            <a:r>
              <a:rPr lang="zh-TW" altLang="en-US" sz="2400" dirty="0" smtClean="0">
                <a:latin typeface="+mn-ea"/>
                <a:sym typeface="Wingdings" pitchFamily="2" charset="2"/>
              </a:rPr>
              <a:t>穩定報酬</a:t>
            </a:r>
            <a:endParaRPr lang="en-US" altLang="zh-TW" sz="2400" dirty="0" smtClean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l"/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pic>
        <p:nvPicPr>
          <p:cNvPr id="1026" name="Picture 2" descr="Image Detai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77072"/>
            <a:ext cx="2541662" cy="201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75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不確定效應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/>
              <a:t>以租代買的家具生意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收入穩定者：不划算，利率高。</a:t>
            </a:r>
            <a:endParaRPr lang="en-US" altLang="zh-TW" sz="2400" dirty="0" smtClean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窮困者：經濟的不確定，採風險厭惡的策略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TW" sz="2400" dirty="0" smtClean="0"/>
              <a:t>NB</a:t>
            </a:r>
            <a:r>
              <a:rPr lang="zh-TW" altLang="en-US" sz="2400" dirty="0" smtClean="0"/>
              <a:t>延長保固</a:t>
            </a:r>
            <a:endParaRPr lang="en-US" altLang="zh-TW" sz="2400" dirty="0">
              <a:latin typeface="+mn-ea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消費者欠缺該產品故障率的資訊。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如果你很討厭不確定感，會願意支付比合理更高的價格，以求降低這種不確定性</a:t>
            </a: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99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變異足以致命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絶對不要涉水過河，因為河流平均有四呎深</a:t>
            </a:r>
            <a:endParaRPr lang="en-US" altLang="zh-TW" sz="2400" dirty="0" smtClean="0"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zh-TW" altLang="en-US" sz="2400" dirty="0" smtClean="0">
                <a:latin typeface="+mn-ea"/>
              </a:rPr>
              <a:t>　（</a:t>
            </a:r>
            <a:r>
              <a:rPr lang="en-US" altLang="zh-TW" sz="2400" dirty="0" smtClean="0">
                <a:latin typeface="+mn-ea"/>
              </a:rPr>
              <a:t>2-20</a:t>
            </a:r>
            <a:r>
              <a:rPr lang="zh-TW" altLang="en-US" sz="2400" dirty="0" smtClean="0">
                <a:latin typeface="+mn-ea"/>
              </a:rPr>
              <a:t>）</a:t>
            </a:r>
            <a:endParaRPr lang="en-US" altLang="zh-TW" sz="2400" dirty="0" smtClean="0">
              <a:latin typeface="+mn-ea"/>
            </a:endParaRPr>
          </a:p>
          <a:p>
            <a:pPr marL="1371600" lvl="2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必須考慮變異狀況，平均值不夠</a:t>
            </a:r>
            <a:endParaRPr lang="en-US" altLang="zh-TW" sz="2400" dirty="0" smtClean="0">
              <a:latin typeface="+mn-ea"/>
            </a:endParaRPr>
          </a:p>
          <a:p>
            <a:pPr marL="1371600" lvl="2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 smtClean="0">
                <a:latin typeface="+mn-ea"/>
              </a:rPr>
              <a:t>大家都趨向風險厭惡</a:t>
            </a:r>
            <a:endParaRPr lang="en-US" altLang="zh-TW" sz="2400" dirty="0" smtClean="0">
              <a:latin typeface="+mn-ea"/>
            </a:endParaRPr>
          </a:p>
          <a:p>
            <a:pPr marL="1371600" lvl="2" indent="-45720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sz="2400" dirty="0">
                <a:latin typeface="+mn-ea"/>
              </a:rPr>
              <a:t>不只限於金錢相關的</a:t>
            </a:r>
            <a:r>
              <a:rPr lang="zh-TW" altLang="en-US" sz="2400" dirty="0" smtClean="0">
                <a:latin typeface="+mn-ea"/>
              </a:rPr>
              <a:t>事情：如經營餐館</a:t>
            </a:r>
            <a:endParaRPr lang="en-US" altLang="zh-TW" sz="2400" dirty="0" smtClean="0">
              <a:latin typeface="+mn-ea"/>
            </a:endParaRPr>
          </a:p>
          <a:p>
            <a:pPr lvl="2">
              <a:lnSpc>
                <a:spcPct val="150000"/>
              </a:lnSpc>
            </a:pPr>
            <a:endParaRPr lang="en-US" altLang="zh-TW" sz="2400" dirty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大多數人都比較喜歡穩定：寧可領薪水，不當老闆</a:t>
            </a: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8877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規避風險的方法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83568" y="17008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</a:pPr>
            <a:endParaRPr lang="en-US" altLang="zh-TW" sz="2400" dirty="0" smtClean="0">
              <a:latin typeface="+mn-ea"/>
            </a:endParaRPr>
          </a:p>
          <a:p>
            <a:pPr marL="285750" indent="-285750">
              <a:buFont typeface="Arial" pitchFamily="34" charset="0"/>
              <a:buChar char="•"/>
            </a:pPr>
            <a:endParaRPr lang="zh-TW" altLang="en-US" sz="2400" dirty="0">
              <a:latin typeface="+mn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83568" y="1700808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 smtClean="0">
                <a:latin typeface="+mn-ea"/>
              </a:rPr>
              <a:t>直接避開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收集和瞭解風險相關</a:t>
            </a:r>
            <a:r>
              <a:rPr lang="zh-TW" altLang="en-US" sz="2400" dirty="0" smtClean="0">
                <a:latin typeface="+mn-ea"/>
              </a:rPr>
              <a:t>資訊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分攤</a:t>
            </a:r>
            <a:r>
              <a:rPr lang="zh-TW" altLang="en-US" sz="2400" dirty="0" smtClean="0">
                <a:latin typeface="+mn-ea"/>
              </a:rPr>
              <a:t>風險</a:t>
            </a:r>
            <a:endParaRPr lang="en-US" altLang="zh-TW" sz="2400" dirty="0" smtClean="0">
              <a:latin typeface="+mn-ea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sz="2400" dirty="0">
                <a:latin typeface="+mn-ea"/>
              </a:rPr>
              <a:t>轉嫁</a:t>
            </a:r>
            <a:r>
              <a:rPr lang="zh-TW" altLang="en-US" sz="2400" dirty="0" smtClean="0">
                <a:latin typeface="+mn-ea"/>
              </a:rPr>
              <a:t>風險</a:t>
            </a:r>
            <a:endParaRPr lang="zh-TW" altLang="en-US" sz="2400" dirty="0">
              <a:latin typeface="+mn-ea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D33-6E6C-44BD-863A-499A46068218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785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795</Words>
  <Application>Microsoft Office PowerPoint</Application>
  <PresentationFormat>如螢幕大小 (4:3)</PresentationFormat>
  <Paragraphs>169</Paragraphs>
  <Slides>16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Office 佈景主題</vt:lpstr>
      <vt:lpstr>Secrets of the Moneylab 金錢實驗室的人性考驗 會賺錢的行為經濟學</vt:lpstr>
      <vt:lpstr>法羅牌</vt:lpstr>
      <vt:lpstr>法羅牌</vt:lpstr>
      <vt:lpstr>誰是風險規避者：我嗎？</vt:lpstr>
      <vt:lpstr>誰是風險規避者：我嗎？</vt:lpstr>
      <vt:lpstr>梵谷畫作競標拍賣</vt:lpstr>
      <vt:lpstr>不確定效應</vt:lpstr>
      <vt:lpstr>變異足以致命</vt:lpstr>
      <vt:lpstr>規避風險的方法</vt:lpstr>
      <vt:lpstr>人多勢眾：風險分攤與風險分散</vt:lpstr>
      <vt:lpstr>轉嫁風險</vt:lpstr>
      <vt:lpstr>利用風險賺錢</vt:lpstr>
      <vt:lpstr>轉移風險</vt:lpstr>
      <vt:lpstr>當心道德風險和反淘汰</vt:lpstr>
      <vt:lpstr>風險共同分擔</vt:lpstr>
      <vt:lpstr>超越風險厭惡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金錢實驗室的人性考驗</dc:title>
  <dc:creator>alioujh</dc:creator>
  <cp:lastModifiedBy>pan</cp:lastModifiedBy>
  <cp:revision>62</cp:revision>
  <dcterms:created xsi:type="dcterms:W3CDTF">2012-04-09T23:35:52Z</dcterms:created>
  <dcterms:modified xsi:type="dcterms:W3CDTF">2012-06-13T07:05:38Z</dcterms:modified>
</cp:coreProperties>
</file>