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97" r:id="rId4"/>
    <p:sldId id="258" r:id="rId5"/>
    <p:sldId id="261" r:id="rId6"/>
    <p:sldId id="300" r:id="rId7"/>
    <p:sldId id="308" r:id="rId8"/>
    <p:sldId id="315" r:id="rId9"/>
    <p:sldId id="316" r:id="rId10"/>
    <p:sldId id="317" r:id="rId11"/>
    <p:sldId id="266" r:id="rId12"/>
    <p:sldId id="301" r:id="rId13"/>
    <p:sldId id="309" r:id="rId14"/>
    <p:sldId id="302" r:id="rId15"/>
    <p:sldId id="310" r:id="rId16"/>
    <p:sldId id="320" r:id="rId17"/>
    <p:sldId id="303" r:id="rId18"/>
    <p:sldId id="314" r:id="rId19"/>
    <p:sldId id="311" r:id="rId20"/>
    <p:sldId id="321" r:id="rId21"/>
    <p:sldId id="322" r:id="rId22"/>
    <p:sldId id="304" r:id="rId23"/>
    <p:sldId id="318" r:id="rId24"/>
    <p:sldId id="305" r:id="rId25"/>
    <p:sldId id="306" r:id="rId26"/>
    <p:sldId id="319" r:id="rId27"/>
    <p:sldId id="307" r:id="rId28"/>
    <p:sldId id="312" r:id="rId2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40" autoAdjust="0"/>
    <p:restoredTop sz="80827" autoAdjust="0"/>
  </p:normalViewPr>
  <p:slideViewPr>
    <p:cSldViewPr>
      <p:cViewPr>
        <p:scale>
          <a:sx n="96" d="100"/>
          <a:sy n="96" d="100"/>
        </p:scale>
        <p:origin x="808"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C1FB2B-27DB-4505-8878-A90A37A70D79}" type="datetimeFigureOut">
              <a:rPr lang="zh-TW" altLang="en-US" smtClean="0"/>
              <a:t>10/06/2021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4CB9C9-BB5A-4351-984C-5E267105A3AE}" type="slidenum">
              <a:rPr lang="zh-TW" altLang="en-US" smtClean="0"/>
              <a:t>‹#›</a:t>
            </a:fld>
            <a:endParaRPr lang="zh-TW" altLang="en-US"/>
          </a:p>
        </p:txBody>
      </p:sp>
    </p:spTree>
    <p:extLst>
      <p:ext uri="{BB962C8B-B14F-4D97-AF65-F5344CB8AC3E}">
        <p14:creationId xmlns:p14="http://schemas.microsoft.com/office/powerpoint/2010/main" val="2867579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1</a:t>
            </a:fld>
            <a:endParaRPr lang="zh-TW" altLang="en-US"/>
          </a:p>
        </p:txBody>
      </p:sp>
    </p:spTree>
    <p:extLst>
      <p:ext uri="{BB962C8B-B14F-4D97-AF65-F5344CB8AC3E}">
        <p14:creationId xmlns:p14="http://schemas.microsoft.com/office/powerpoint/2010/main" val="4238985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20</a:t>
            </a:fld>
            <a:endParaRPr lang="zh-TW" altLang="en-US"/>
          </a:p>
        </p:txBody>
      </p:sp>
    </p:spTree>
    <p:extLst>
      <p:ext uri="{BB962C8B-B14F-4D97-AF65-F5344CB8AC3E}">
        <p14:creationId xmlns:p14="http://schemas.microsoft.com/office/powerpoint/2010/main" val="3397652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21</a:t>
            </a:fld>
            <a:endParaRPr lang="zh-TW" altLang="en-US"/>
          </a:p>
        </p:txBody>
      </p:sp>
    </p:spTree>
    <p:extLst>
      <p:ext uri="{BB962C8B-B14F-4D97-AF65-F5344CB8AC3E}">
        <p14:creationId xmlns:p14="http://schemas.microsoft.com/office/powerpoint/2010/main" val="176546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kumimoji="1" lang="zh-TW" altLang="en-US" dirty="0"/>
          </a:p>
        </p:txBody>
      </p:sp>
      <p:sp>
        <p:nvSpPr>
          <p:cNvPr id="4" name="投影片編號版面配置區 3"/>
          <p:cNvSpPr>
            <a:spLocks noGrp="1"/>
          </p:cNvSpPr>
          <p:nvPr>
            <p:ph type="sldNum" sz="quarter" idx="5"/>
          </p:nvPr>
        </p:nvSpPr>
        <p:spPr/>
        <p:txBody>
          <a:bodyPr/>
          <a:lstStyle/>
          <a:p>
            <a:fld id="{8C4CB9C9-BB5A-4351-984C-5E267105A3AE}" type="slidenum">
              <a:rPr lang="zh-TW" altLang="en-US" smtClean="0"/>
              <a:t>22</a:t>
            </a:fld>
            <a:endParaRPr lang="zh-TW" altLang="en-US"/>
          </a:p>
        </p:txBody>
      </p:sp>
    </p:spTree>
    <p:extLst>
      <p:ext uri="{BB962C8B-B14F-4D97-AF65-F5344CB8AC3E}">
        <p14:creationId xmlns:p14="http://schemas.microsoft.com/office/powerpoint/2010/main" val="21600454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27</a:t>
            </a:fld>
            <a:endParaRPr lang="zh-TW" altLang="en-US"/>
          </a:p>
        </p:txBody>
      </p:sp>
    </p:spTree>
    <p:extLst>
      <p:ext uri="{BB962C8B-B14F-4D97-AF65-F5344CB8AC3E}">
        <p14:creationId xmlns:p14="http://schemas.microsoft.com/office/powerpoint/2010/main" val="3080397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28</a:t>
            </a:fld>
            <a:endParaRPr lang="zh-TW" altLang="en-US"/>
          </a:p>
        </p:txBody>
      </p:sp>
    </p:spTree>
    <p:extLst>
      <p:ext uri="{BB962C8B-B14F-4D97-AF65-F5344CB8AC3E}">
        <p14:creationId xmlns:p14="http://schemas.microsoft.com/office/powerpoint/2010/main" val="932398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b="1"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3</a:t>
            </a:fld>
            <a:endParaRPr lang="zh-TW" altLang="en-US"/>
          </a:p>
        </p:txBody>
      </p:sp>
    </p:spTree>
    <p:extLst>
      <p:ext uri="{BB962C8B-B14F-4D97-AF65-F5344CB8AC3E}">
        <p14:creationId xmlns:p14="http://schemas.microsoft.com/office/powerpoint/2010/main" val="3494093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6</a:t>
            </a:fld>
            <a:endParaRPr lang="zh-TW" altLang="en-US"/>
          </a:p>
        </p:txBody>
      </p:sp>
    </p:spTree>
    <p:extLst>
      <p:ext uri="{BB962C8B-B14F-4D97-AF65-F5344CB8AC3E}">
        <p14:creationId xmlns:p14="http://schemas.microsoft.com/office/powerpoint/2010/main" val="4134993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7</a:t>
            </a:fld>
            <a:endParaRPr lang="zh-TW" altLang="en-US"/>
          </a:p>
        </p:txBody>
      </p:sp>
    </p:spTree>
    <p:extLst>
      <p:ext uri="{BB962C8B-B14F-4D97-AF65-F5344CB8AC3E}">
        <p14:creationId xmlns:p14="http://schemas.microsoft.com/office/powerpoint/2010/main" val="1072490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12</a:t>
            </a:fld>
            <a:endParaRPr lang="zh-TW" altLang="en-US"/>
          </a:p>
        </p:txBody>
      </p:sp>
    </p:spTree>
    <p:extLst>
      <p:ext uri="{BB962C8B-B14F-4D97-AF65-F5344CB8AC3E}">
        <p14:creationId xmlns:p14="http://schemas.microsoft.com/office/powerpoint/2010/main" val="4013100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13</a:t>
            </a:fld>
            <a:endParaRPr lang="zh-TW" altLang="en-US"/>
          </a:p>
        </p:txBody>
      </p:sp>
    </p:spTree>
    <p:extLst>
      <p:ext uri="{BB962C8B-B14F-4D97-AF65-F5344CB8AC3E}">
        <p14:creationId xmlns:p14="http://schemas.microsoft.com/office/powerpoint/2010/main" val="3638083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16</a:t>
            </a:fld>
            <a:endParaRPr lang="zh-TW" altLang="en-US"/>
          </a:p>
        </p:txBody>
      </p:sp>
    </p:spTree>
    <p:extLst>
      <p:ext uri="{BB962C8B-B14F-4D97-AF65-F5344CB8AC3E}">
        <p14:creationId xmlns:p14="http://schemas.microsoft.com/office/powerpoint/2010/main" val="934204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a:solidFill>
                  <a:schemeClr val="tx1"/>
                </a:solidFill>
                <a:latin typeface="+mn-lt"/>
                <a:ea typeface="+mn-ea"/>
                <a:cs typeface="+mn-cs"/>
              </a:rPr>
              <a:t>If a fraction </a:t>
            </a:r>
            <a:r>
              <a:rPr lang="en-US" altLang="zh-TW" sz="1200" b="0" i="1" u="none" strike="noStrike" kern="1200" baseline="0" dirty="0">
                <a:solidFill>
                  <a:schemeClr val="tx1"/>
                </a:solidFill>
                <a:latin typeface="+mn-lt"/>
                <a:ea typeface="+mn-ea"/>
                <a:cs typeface="+mn-cs"/>
              </a:rPr>
              <a:t>x </a:t>
            </a:r>
            <a:r>
              <a:rPr lang="en-US" altLang="zh-TW" sz="1200" b="0" i="0" u="none" strike="noStrike" kern="1200" baseline="0" dirty="0">
                <a:solidFill>
                  <a:schemeClr val="tx1"/>
                </a:solidFill>
                <a:latin typeface="+mn-lt"/>
                <a:ea typeface="+mn-ea"/>
                <a:cs typeface="+mn-cs"/>
              </a:rPr>
              <a:t>of this population of </a:t>
            </a:r>
            <a:r>
              <a:rPr lang="en-US" altLang="zh-TW" sz="1200" b="0" i="1" u="none" strike="noStrike" kern="1200" baseline="0" dirty="0">
                <a:solidFill>
                  <a:schemeClr val="tx1"/>
                </a:solidFill>
                <a:latin typeface="+mn-lt"/>
                <a:ea typeface="+mn-ea"/>
                <a:cs typeface="+mn-cs"/>
              </a:rPr>
              <a:t>N </a:t>
            </a:r>
            <a:r>
              <a:rPr lang="en-US" altLang="zh-TW" sz="1200" b="0" i="0" u="none" strike="noStrike" kern="1200" baseline="0" dirty="0">
                <a:solidFill>
                  <a:schemeClr val="tx1"/>
                </a:solidFill>
                <a:latin typeface="+mn-lt"/>
                <a:ea typeface="+mn-ea"/>
                <a:cs typeface="+mn-cs"/>
              </a:rPr>
              <a:t>cows grazes on the commons,</a:t>
            </a:r>
          </a:p>
          <a:p>
            <a:r>
              <a:rPr lang="en-US" altLang="zh-TW" sz="1200" b="0" i="0" u="none" strike="noStrike" kern="1200" baseline="0" dirty="0">
                <a:solidFill>
                  <a:schemeClr val="tx1"/>
                </a:solidFill>
                <a:latin typeface="+mn-lt"/>
                <a:ea typeface="+mn-ea"/>
                <a:cs typeface="+mn-cs"/>
              </a:rPr>
              <a:t>then the revenue generated per cow is equal to </a:t>
            </a:r>
            <a:r>
              <a:rPr lang="en-US" altLang="zh-TW" sz="1200" b="0" i="1" u="none" strike="noStrike" kern="1200" baseline="0" dirty="0">
                <a:solidFill>
                  <a:schemeClr val="tx1"/>
                </a:solidFill>
                <a:latin typeface="+mn-lt"/>
                <a:ea typeface="+mn-ea"/>
                <a:cs typeface="+mn-cs"/>
              </a:rPr>
              <a:t>f</a:t>
            </a:r>
            <a:r>
              <a:rPr lang="en-US" altLang="zh-TW" sz="1200" b="0" i="0" u="none" strike="noStrike" kern="1200" baseline="0" dirty="0">
                <a:solidFill>
                  <a:schemeClr val="tx1"/>
                </a:solidFill>
                <a:latin typeface="+mn-lt"/>
                <a:ea typeface="+mn-ea"/>
                <a:cs typeface="+mn-cs"/>
              </a:rPr>
              <a:t>(</a:t>
            </a:r>
            <a:r>
              <a:rPr lang="en-US" altLang="zh-TW" sz="1200" b="0" i="1" u="none" strike="noStrike" kern="1200" baseline="0" dirty="0">
                <a:solidFill>
                  <a:schemeClr val="tx1"/>
                </a:solidFill>
                <a:latin typeface="+mn-lt"/>
                <a:ea typeface="+mn-ea"/>
                <a:cs typeface="+mn-cs"/>
              </a:rPr>
              <a:t>x</a:t>
            </a:r>
            <a:r>
              <a:rPr lang="en-US" altLang="zh-TW" sz="1200" b="0" i="0" u="none" strike="noStrike" kern="1200" baseline="0" dirty="0">
                <a:solidFill>
                  <a:schemeClr val="tx1"/>
                </a:solidFill>
                <a:latin typeface="+mn-lt"/>
                <a:ea typeface="+mn-ea"/>
                <a:cs typeface="+mn-cs"/>
              </a:rPr>
              <a:t>) for some function </a:t>
            </a:r>
            <a:r>
              <a:rPr lang="en-US" altLang="zh-TW" sz="1200" b="0" i="1" u="none" strike="noStrike" kern="1200" baseline="0" dirty="0">
                <a:solidFill>
                  <a:schemeClr val="tx1"/>
                </a:solidFill>
                <a:latin typeface="+mn-lt"/>
                <a:ea typeface="+mn-ea"/>
                <a:cs typeface="+mn-cs"/>
              </a:rPr>
              <a:t>f</a:t>
            </a:r>
            <a:r>
              <a:rPr lang="en-US" altLang="zh-TW" sz="1200" b="0" i="0" u="none" strike="noStrike" kern="1200" baseline="0" dirty="0">
                <a:solidFill>
                  <a:schemeClr val="tx1"/>
                </a:solidFill>
                <a:latin typeface="+mn-lt"/>
                <a:ea typeface="+mn-ea"/>
                <a:cs typeface="+mn-cs"/>
              </a:rPr>
              <a:t>(</a:t>
            </a:r>
            <a:r>
              <a:rPr lang="en-US" altLang="zh-TW" sz="1200" b="0" i="1" u="none" strike="noStrike" kern="1200" baseline="0" dirty="0">
                <a:solidFill>
                  <a:schemeClr val="tx1"/>
                </a:solidFill>
                <a:latin typeface="+mn-lt"/>
                <a:ea typeface="+mn-ea"/>
                <a:cs typeface="+mn-cs"/>
              </a:rPr>
              <a:t>·</a:t>
            </a:r>
            <a:r>
              <a:rPr lang="en-US" altLang="zh-TW" sz="1200" b="0" i="0" u="none" strike="noStrike" kern="1200" baseline="0" dirty="0">
                <a:solidFill>
                  <a:schemeClr val="tx1"/>
                </a:solidFill>
                <a:latin typeface="+mn-lt"/>
                <a:ea typeface="+mn-ea"/>
                <a:cs typeface="+mn-cs"/>
              </a:rPr>
              <a:t>). Hardin noted</a:t>
            </a:r>
          </a:p>
          <a:p>
            <a:r>
              <a:rPr lang="en-US" altLang="zh-TW" sz="1200" b="0" i="0" u="none" strike="noStrike" kern="1200" baseline="0" dirty="0">
                <a:solidFill>
                  <a:schemeClr val="tx1"/>
                </a:solidFill>
                <a:latin typeface="+mn-lt"/>
                <a:ea typeface="+mn-ea"/>
                <a:cs typeface="+mn-cs"/>
              </a:rPr>
              <a:t>that the fewer cows there are on the commons, the more grass there is per cow, and so the</a:t>
            </a:r>
          </a:p>
          <a:p>
            <a:r>
              <a:rPr lang="en-US" altLang="zh-TW" sz="1200" b="0" i="0" u="none" strike="noStrike" kern="1200" baseline="0" dirty="0">
                <a:solidFill>
                  <a:schemeClr val="tx1"/>
                </a:solidFill>
                <a:latin typeface="+mn-lt"/>
                <a:ea typeface="+mn-ea"/>
                <a:cs typeface="+mn-cs"/>
              </a:rPr>
              <a:t>greater revenue per cow. That is, the function </a:t>
            </a:r>
            <a:r>
              <a:rPr lang="en-US" altLang="zh-TW" sz="1200" b="0" i="1" u="none" strike="noStrike" kern="1200" baseline="0" dirty="0">
                <a:solidFill>
                  <a:schemeClr val="tx1"/>
                </a:solidFill>
                <a:latin typeface="+mn-lt"/>
                <a:ea typeface="+mn-ea"/>
                <a:cs typeface="+mn-cs"/>
              </a:rPr>
              <a:t>f</a:t>
            </a:r>
            <a:r>
              <a:rPr lang="en-US" altLang="zh-TW" sz="1200" b="0" i="0" u="none" strike="noStrike" kern="1200" baseline="0" dirty="0">
                <a:solidFill>
                  <a:schemeClr val="tx1"/>
                </a:solidFill>
                <a:latin typeface="+mn-lt"/>
                <a:ea typeface="+mn-ea"/>
                <a:cs typeface="+mn-cs"/>
              </a:rPr>
              <a:t>(</a:t>
            </a:r>
            <a:r>
              <a:rPr lang="en-US" altLang="zh-TW" sz="1200" b="0" i="1" u="none" strike="noStrike" kern="1200" baseline="0" dirty="0">
                <a:solidFill>
                  <a:schemeClr val="tx1"/>
                </a:solidFill>
                <a:latin typeface="+mn-lt"/>
                <a:ea typeface="+mn-ea"/>
                <a:cs typeface="+mn-cs"/>
              </a:rPr>
              <a:t>·</a:t>
            </a:r>
            <a:r>
              <a:rPr lang="en-US" altLang="zh-TW" sz="1200" b="0" i="0" u="none" strike="noStrike" kern="1200" baseline="0" dirty="0">
                <a:solidFill>
                  <a:schemeClr val="tx1"/>
                </a:solidFill>
                <a:latin typeface="+mn-lt"/>
                <a:ea typeface="+mn-ea"/>
                <a:cs typeface="+mn-cs"/>
              </a:rPr>
              <a:t>) is decreasing. Let’s suppose for example</a:t>
            </a:r>
          </a:p>
          <a:p>
            <a:r>
              <a:rPr lang="en-US" altLang="zh-TW" sz="1200" b="0" i="0" u="none" strike="noStrike" kern="1200" baseline="0" dirty="0">
                <a:solidFill>
                  <a:schemeClr val="tx1"/>
                </a:solidFill>
                <a:latin typeface="+mn-lt"/>
                <a:ea typeface="+mn-ea"/>
                <a:cs typeface="+mn-cs"/>
              </a:rPr>
              <a:t>that </a:t>
            </a:r>
            <a:r>
              <a:rPr lang="en-US" altLang="zh-TW" sz="1200" b="0" i="1" u="none" strike="noStrike" kern="1200" baseline="0" dirty="0">
                <a:solidFill>
                  <a:schemeClr val="tx1"/>
                </a:solidFill>
                <a:latin typeface="+mn-lt"/>
                <a:ea typeface="+mn-ea"/>
                <a:cs typeface="+mn-cs"/>
              </a:rPr>
              <a:t>f</a:t>
            </a:r>
            <a:r>
              <a:rPr lang="en-US" altLang="zh-TW" sz="1200" b="0" i="0" u="none" strike="noStrike" kern="1200" baseline="0" dirty="0">
                <a:solidFill>
                  <a:schemeClr val="tx1"/>
                </a:solidFill>
                <a:latin typeface="+mn-lt"/>
                <a:ea typeface="+mn-ea"/>
                <a:cs typeface="+mn-cs"/>
              </a:rPr>
              <a:t>(</a:t>
            </a:r>
            <a:r>
              <a:rPr lang="en-US" altLang="zh-TW" sz="1200" b="0" i="1" u="none" strike="noStrike" kern="1200" baseline="0" dirty="0">
                <a:solidFill>
                  <a:schemeClr val="tx1"/>
                </a:solidFill>
                <a:latin typeface="+mn-lt"/>
                <a:ea typeface="+mn-ea"/>
                <a:cs typeface="+mn-cs"/>
              </a:rPr>
              <a:t>x</a:t>
            </a:r>
            <a:r>
              <a:rPr lang="en-US" altLang="zh-TW" sz="1200" b="0" i="0" u="none" strike="noStrike" kern="1200" baseline="0" dirty="0">
                <a:solidFill>
                  <a:schemeClr val="tx1"/>
                </a:solidFill>
                <a:latin typeface="+mn-lt"/>
                <a:ea typeface="+mn-ea"/>
                <a:cs typeface="+mn-cs"/>
              </a:rPr>
              <a:t>) = </a:t>
            </a:r>
            <a:r>
              <a:rPr lang="en-US" altLang="zh-TW" sz="1200" b="0" i="1" u="none" strike="noStrike" kern="1200" baseline="0" dirty="0">
                <a:solidFill>
                  <a:schemeClr val="tx1"/>
                </a:solidFill>
                <a:latin typeface="+mn-lt"/>
                <a:ea typeface="+mn-ea"/>
                <a:cs typeface="+mn-cs"/>
              </a:rPr>
              <a:t>c − x </a:t>
            </a:r>
            <a:r>
              <a:rPr lang="en-US" altLang="zh-TW" sz="1200" b="0" i="0" u="none" strike="noStrike" kern="1200" baseline="0" dirty="0">
                <a:solidFill>
                  <a:schemeClr val="tx1"/>
                </a:solidFill>
                <a:latin typeface="+mn-lt"/>
                <a:ea typeface="+mn-ea"/>
                <a:cs typeface="+mn-cs"/>
              </a:rPr>
              <a:t>for some number </a:t>
            </a:r>
            <a:r>
              <a:rPr lang="en-US" altLang="zh-TW" sz="1200" b="0" i="1" u="none" strike="noStrike" kern="1200" baseline="0" dirty="0">
                <a:solidFill>
                  <a:schemeClr val="tx1"/>
                </a:solidFill>
                <a:latin typeface="+mn-lt"/>
                <a:ea typeface="+mn-ea"/>
                <a:cs typeface="+mn-cs"/>
              </a:rPr>
              <a:t>c &lt; </a:t>
            </a:r>
            <a:r>
              <a:rPr lang="en-US" altLang="zh-TW" sz="1200" b="0" i="0" u="none" strike="noStrike" kern="1200" baseline="0" dirty="0">
                <a:solidFill>
                  <a:schemeClr val="tx1"/>
                </a:solidFill>
                <a:latin typeface="+mn-lt"/>
                <a:ea typeface="+mn-ea"/>
                <a:cs typeface="+mn-cs"/>
              </a:rPr>
              <a:t>1. This means that the revenue per cow remains</a:t>
            </a:r>
          </a:p>
          <a:p>
            <a:r>
              <a:rPr lang="en-US" altLang="zh-TW" sz="1200" b="0" i="0" u="none" strike="noStrike" kern="1200" baseline="0" dirty="0">
                <a:solidFill>
                  <a:schemeClr val="tx1"/>
                </a:solidFill>
                <a:latin typeface="+mn-lt"/>
                <a:ea typeface="+mn-ea"/>
                <a:cs typeface="+mn-cs"/>
              </a:rPr>
              <a:t>positive until </a:t>
            </a:r>
            <a:r>
              <a:rPr lang="en-US" altLang="zh-TW" sz="1200" b="0" i="1" u="none" strike="noStrike" kern="1200" baseline="0" dirty="0">
                <a:solidFill>
                  <a:schemeClr val="tx1"/>
                </a:solidFill>
                <a:latin typeface="+mn-lt"/>
                <a:ea typeface="+mn-ea"/>
                <a:cs typeface="+mn-cs"/>
              </a:rPr>
              <a:t>x </a:t>
            </a:r>
            <a:r>
              <a:rPr lang="en-US" altLang="zh-TW" sz="1200" b="0" i="0" u="none" strike="noStrike" kern="1200" baseline="0" dirty="0">
                <a:solidFill>
                  <a:schemeClr val="tx1"/>
                </a:solidFill>
                <a:latin typeface="+mn-lt"/>
                <a:ea typeface="+mn-ea"/>
                <a:cs typeface="+mn-cs"/>
              </a:rPr>
              <a:t>reaches </a:t>
            </a:r>
            <a:r>
              <a:rPr lang="en-US" altLang="zh-TW" sz="1200" b="0" i="1" u="none" strike="noStrike" kern="1200" baseline="0" dirty="0">
                <a:solidFill>
                  <a:schemeClr val="tx1"/>
                </a:solidFill>
                <a:latin typeface="+mn-lt"/>
                <a:ea typeface="+mn-ea"/>
                <a:cs typeface="+mn-cs"/>
              </a:rPr>
              <a:t>c</a:t>
            </a:r>
            <a:r>
              <a:rPr lang="en-US" altLang="zh-TW" sz="1200" b="0" i="0" u="none" strike="noStrike" kern="1200" baseline="0" dirty="0">
                <a:solidFill>
                  <a:schemeClr val="tx1"/>
                </a:solidFill>
                <a:latin typeface="+mn-lt"/>
                <a:ea typeface="+mn-ea"/>
                <a:cs typeface="+mn-cs"/>
              </a:rPr>
              <a:t>, at which point it becomes zero: increasing the fraction of cattle</a:t>
            </a:r>
          </a:p>
          <a:p>
            <a:r>
              <a:rPr lang="en-US" altLang="zh-TW" sz="1200" b="0" i="0" u="none" strike="noStrike" kern="1200" baseline="0" dirty="0">
                <a:solidFill>
                  <a:schemeClr val="tx1"/>
                </a:solidFill>
                <a:latin typeface="+mn-lt"/>
                <a:ea typeface="+mn-ea"/>
                <a:cs typeface="+mn-cs"/>
              </a:rPr>
              <a:t>using the commons beyond </a:t>
            </a:r>
            <a:r>
              <a:rPr lang="en-US" altLang="zh-TW" sz="1200" b="0" i="1" u="none" strike="noStrike" kern="1200" baseline="0" dirty="0">
                <a:solidFill>
                  <a:schemeClr val="tx1"/>
                </a:solidFill>
                <a:latin typeface="+mn-lt"/>
                <a:ea typeface="+mn-ea"/>
                <a:cs typeface="+mn-cs"/>
              </a:rPr>
              <a:t>x </a:t>
            </a:r>
            <a:r>
              <a:rPr lang="en-US" altLang="zh-TW" sz="1200" b="0" i="0" u="none" strike="noStrike" kern="1200" baseline="0" dirty="0">
                <a:solidFill>
                  <a:schemeClr val="tx1"/>
                </a:solidFill>
                <a:latin typeface="+mn-lt"/>
                <a:ea typeface="+mn-ea"/>
                <a:cs typeface="+mn-cs"/>
              </a:rPr>
              <a:t>= </a:t>
            </a:r>
            <a:r>
              <a:rPr lang="en-US" altLang="zh-TW" sz="1200" b="0" i="1" u="none" strike="noStrike" kern="1200" baseline="0" dirty="0">
                <a:solidFill>
                  <a:schemeClr val="tx1"/>
                </a:solidFill>
                <a:latin typeface="+mn-lt"/>
                <a:ea typeface="+mn-ea"/>
                <a:cs typeface="+mn-cs"/>
              </a:rPr>
              <a:t>c </a:t>
            </a:r>
            <a:r>
              <a:rPr lang="en-US" altLang="zh-TW" sz="1200" b="0" i="0" u="none" strike="noStrike" kern="1200" baseline="0" dirty="0">
                <a:solidFill>
                  <a:schemeClr val="tx1"/>
                </a:solidFill>
                <a:latin typeface="+mn-lt"/>
                <a:ea typeface="+mn-ea"/>
                <a:cs typeface="+mn-cs"/>
              </a:rPr>
              <a:t>will cause a negative revenue per cow due to the crowding</a:t>
            </a:r>
          </a:p>
          <a:p>
            <a:r>
              <a:rPr lang="en-US" altLang="zh-TW" sz="1200" b="0" i="0" u="none" strike="noStrike" kern="1200" baseline="0" dirty="0">
                <a:solidFill>
                  <a:schemeClr val="tx1"/>
                </a:solidFill>
                <a:latin typeface="+mn-lt"/>
                <a:ea typeface="+mn-ea"/>
                <a:cs typeface="+mn-cs"/>
              </a:rPr>
              <a:t>of the commons.</a:t>
            </a:r>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17</a:t>
            </a:fld>
            <a:endParaRPr lang="zh-TW" altLang="en-US"/>
          </a:p>
        </p:txBody>
      </p:sp>
    </p:spTree>
    <p:extLst>
      <p:ext uri="{BB962C8B-B14F-4D97-AF65-F5344CB8AC3E}">
        <p14:creationId xmlns:p14="http://schemas.microsoft.com/office/powerpoint/2010/main" val="2945235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One approach is for the village to continue to own the commons jointly but somehow limit the quantity of cattle to the socially optimal number. This could be done either by charging a price for grazing on the commons, or by simply setting the fraction of cattle that</a:t>
            </a:r>
          </a:p>
          <a:p>
            <a:r>
              <a:rPr lang="en-US" altLang="zh-TW" dirty="0"/>
              <a:t>are allowed on the commons at the optimal value x!, which in our example is equal to c/2. If the village charges a price, the optimal price to charge is c/2 per cow. To see why this is optimal, note that a villager will add his cow to the commons if and only if the revenue</a:t>
            </a:r>
          </a:p>
          <a:p>
            <a:r>
              <a:rPr lang="en-US" altLang="zh-TW" dirty="0"/>
              <a:t>from grazing a cow on the commons is greater than the price. Thus, in an equilibrium, the revenue from grazing a cow on the commons must be equal to the price. So the equilibrium will be the value of x which solves f(x) = c/2 and this is x = c/2. Alternatively, the village</a:t>
            </a:r>
          </a:p>
          <a:p>
            <a:r>
              <a:rPr lang="en-US" altLang="zh-TW" dirty="0"/>
              <a:t>could sell grazing rights for </a:t>
            </a:r>
            <a:r>
              <a:rPr lang="en-US" altLang="zh-TW" dirty="0" err="1"/>
              <a:t>x!N</a:t>
            </a:r>
            <a:r>
              <a:rPr lang="en-US" altLang="zh-TW" dirty="0"/>
              <a:t> cows. Again, the maximum price per cow the village could charge for such grazing rights is c/2 per cow, as we just found above. Either variation on this method results in the socially optimal use of the commons and a revenue to the village</a:t>
            </a:r>
          </a:p>
          <a:p>
            <a:r>
              <a:rPr lang="en-US" altLang="zh-TW" dirty="0"/>
              <a:t>of c2N/4.</a:t>
            </a:r>
          </a:p>
          <a:p>
            <a:r>
              <a:rPr lang="en-US" altLang="zh-TW" dirty="0"/>
              <a:t>Instead of owning it jointly, the village could sell the commons to a large owner of livestock</a:t>
            </a:r>
          </a:p>
          <a:p>
            <a:r>
              <a:rPr lang="en-US" altLang="zh-TW" dirty="0"/>
              <a:t>who has many cows. This livestock owner who buys the commons would put </a:t>
            </a:r>
            <a:r>
              <a:rPr lang="en-US" altLang="zh-TW" dirty="0" err="1"/>
              <a:t>x!N</a:t>
            </a:r>
            <a:r>
              <a:rPr lang="en-US" altLang="zh-TW" dirty="0"/>
              <a:t> cows on</a:t>
            </a:r>
          </a:p>
          <a:p>
            <a:r>
              <a:rPr lang="en-US" altLang="zh-TW" dirty="0"/>
              <a:t>the commons too as this is the number of cows that maximizes his revenue. The maximum</a:t>
            </a:r>
          </a:p>
          <a:p>
            <a:r>
              <a:rPr lang="en-US" altLang="zh-TW" dirty="0"/>
              <a:t>price that the village could sell the commons for is the revenue that the buyer would receive</a:t>
            </a:r>
          </a:p>
          <a:p>
            <a:r>
              <a:rPr lang="en-US" altLang="zh-TW" dirty="0"/>
              <a:t>from optimal use of the commons, which is again c2N/4. So in either approach — joint</a:t>
            </a:r>
          </a:p>
          <a:p>
            <a:r>
              <a:rPr lang="en-US" altLang="zh-TW" dirty="0"/>
              <a:t>ownership by the village with an appropriate price charged per cow for grazing; or outright</a:t>
            </a:r>
          </a:p>
          <a:p>
            <a:r>
              <a:rPr lang="en-US" altLang="zh-TW" dirty="0"/>
              <a:t>sale to an individual — the village receives a revenue of c2N/4, and the commons is used by</a:t>
            </a:r>
          </a:p>
          <a:p>
            <a:r>
              <a:rPr lang="en-US" altLang="zh-TW" dirty="0"/>
              <a:t>the optimal fraction of cattle.</a:t>
            </a:r>
            <a:endParaRPr lang="zh-TW" altLang="en-US" dirty="0"/>
          </a:p>
        </p:txBody>
      </p:sp>
      <p:sp>
        <p:nvSpPr>
          <p:cNvPr id="4" name="投影片編號版面配置區 3"/>
          <p:cNvSpPr>
            <a:spLocks noGrp="1"/>
          </p:cNvSpPr>
          <p:nvPr>
            <p:ph type="sldNum" sz="quarter" idx="10"/>
          </p:nvPr>
        </p:nvSpPr>
        <p:spPr/>
        <p:txBody>
          <a:bodyPr/>
          <a:lstStyle/>
          <a:p>
            <a:fld id="{8C4CB9C9-BB5A-4351-984C-5E267105A3AE}" type="slidenum">
              <a:rPr lang="zh-TW" altLang="en-US" smtClean="0"/>
              <a:t>19</a:t>
            </a:fld>
            <a:endParaRPr lang="zh-TW" altLang="en-US"/>
          </a:p>
        </p:txBody>
      </p:sp>
    </p:spTree>
    <p:extLst>
      <p:ext uri="{BB962C8B-B14F-4D97-AF65-F5344CB8AC3E}">
        <p14:creationId xmlns:p14="http://schemas.microsoft.com/office/powerpoint/2010/main" val="3884290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3069408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1765562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118251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799617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3743821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2966664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1427253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495000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2893597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726671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3C357CE9-3E68-4B79-A4EA-A54586F125E3}" type="datetimeFigureOut">
              <a:rPr lang="zh-TW" altLang="en-US" smtClean="0"/>
              <a:t>10/06/2021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248495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57CE9-3E68-4B79-A4EA-A54586F125E3}" type="datetimeFigureOut">
              <a:rPr lang="zh-TW" altLang="en-US" smtClean="0"/>
              <a:t>10/06/2021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1E182B-1CD5-4CF9-9162-EA4D427A064F}" type="slidenum">
              <a:rPr lang="zh-TW" altLang="en-US" smtClean="0"/>
              <a:t>‹#›</a:t>
            </a:fld>
            <a:endParaRPr lang="zh-TW" altLang="en-US"/>
          </a:p>
        </p:txBody>
      </p:sp>
    </p:spTree>
    <p:extLst>
      <p:ext uri="{BB962C8B-B14F-4D97-AF65-F5344CB8AC3E}">
        <p14:creationId xmlns:p14="http://schemas.microsoft.com/office/powerpoint/2010/main" val="1805557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b="1" dirty="0">
                <a:latin typeface="+mn-lt"/>
              </a:rPr>
              <a:t>Property Rights</a:t>
            </a:r>
            <a:endParaRPr lang="zh-TW" altLang="en-US" b="1" dirty="0">
              <a:latin typeface="+mn-lt"/>
            </a:endParaRPr>
          </a:p>
        </p:txBody>
      </p:sp>
      <p:sp>
        <p:nvSpPr>
          <p:cNvPr id="3" name="副標題 2"/>
          <p:cNvSpPr>
            <a:spLocks noGrp="1"/>
          </p:cNvSpPr>
          <p:nvPr>
            <p:ph type="subTitle" idx="1"/>
          </p:nvPr>
        </p:nvSpPr>
        <p:spPr/>
        <p:txBody>
          <a:bodyPr/>
          <a:lstStyle/>
          <a:p>
            <a:endParaRPr lang="zh-TW" altLang="en-US" sz="3815" dirty="0"/>
          </a:p>
        </p:txBody>
      </p:sp>
    </p:spTree>
    <p:extLst>
      <p:ext uri="{BB962C8B-B14F-4D97-AF65-F5344CB8AC3E}">
        <p14:creationId xmlns:p14="http://schemas.microsoft.com/office/powerpoint/2010/main" val="245955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CD9D5BEA-6669-0749-976B-F11A77EF9217}"/>
              </a:ext>
            </a:extLst>
          </p:cNvPr>
          <p:cNvSpPr>
            <a:spLocks noGrp="1"/>
          </p:cNvSpPr>
          <p:nvPr>
            <p:ph idx="1"/>
          </p:nvPr>
        </p:nvSpPr>
        <p:spPr/>
        <p:txBody>
          <a:bodyPr>
            <a:normAutofit fontScale="92500" lnSpcReduction="10000"/>
          </a:bodyPr>
          <a:lstStyle/>
          <a:p>
            <a:r>
              <a:rPr lang="en" altLang="zh-TW" dirty="0"/>
              <a:t>If the power plant had to pay a price that reflected the harm it causes to, then the allocation of power, air, and water would be socially optimal.</a:t>
            </a:r>
          </a:p>
          <a:p>
            <a:pPr marL="0" indent="0">
              <a:buNone/>
            </a:pPr>
            <a:endParaRPr lang="en" altLang="zh-TW" dirty="0"/>
          </a:p>
          <a:p>
            <a:r>
              <a:rPr lang="en" altLang="zh-TW" dirty="0">
                <a:solidFill>
                  <a:srgbClr val="FF0000"/>
                </a:solidFill>
              </a:rPr>
              <a:t>Social optimality is unlikely to mean there would be no pollution</a:t>
            </a:r>
            <a:r>
              <a:rPr lang="en" altLang="zh-TW" dirty="0"/>
              <a:t>. Instead, it simply requires that the amount of pollution, like the amount of all other goods, is determined so that there is no reallocation that improves welfare. </a:t>
            </a:r>
          </a:p>
          <a:p>
            <a:pPr marL="0" indent="0">
              <a:buNone/>
            </a:pPr>
            <a:endParaRPr lang="en" altLang="zh-TW" dirty="0"/>
          </a:p>
          <a:p>
            <a:pPr marL="0" indent="0">
              <a:buNone/>
            </a:pPr>
            <a:endParaRPr lang="en" altLang="zh-TW" dirty="0"/>
          </a:p>
          <a:p>
            <a:pPr marL="0" indent="0">
              <a:buNone/>
            </a:pPr>
            <a:endParaRPr lang="en" altLang="zh-TW" dirty="0"/>
          </a:p>
          <a:p>
            <a:pPr marL="0" indent="0">
              <a:buNone/>
            </a:pPr>
            <a:endParaRPr lang="en" altLang="zh-TW" dirty="0"/>
          </a:p>
          <a:p>
            <a:pPr marL="0" indent="0">
              <a:buNone/>
            </a:pPr>
            <a:endParaRPr kumimoji="1" lang="zh-TW" altLang="en-US" dirty="0"/>
          </a:p>
        </p:txBody>
      </p:sp>
      <p:sp>
        <p:nvSpPr>
          <p:cNvPr id="4" name="標題 1">
            <a:extLst>
              <a:ext uri="{FF2B5EF4-FFF2-40B4-BE49-F238E27FC236}">
                <a16:creationId xmlns:a16="http://schemas.microsoft.com/office/drawing/2014/main" id="{AE231E6D-40EA-984D-B73C-721024ACB8F3}"/>
              </a:ext>
            </a:extLst>
          </p:cNvPr>
          <p:cNvSpPr txBox="1">
            <a:spLocks/>
          </p:cNvSpPr>
          <p:nvPr/>
        </p:nvSpPr>
        <p:spPr>
          <a:xfrm>
            <a:off x="15274" y="393467"/>
            <a:ext cx="9144000" cy="11430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TW" dirty="0"/>
              <a:t>2</a:t>
            </a:r>
            <a:r>
              <a:rPr lang="en-US" altLang="zh-TW" baseline="30000" dirty="0"/>
              <a:t>nd</a:t>
            </a:r>
            <a:r>
              <a:rPr lang="en-US" altLang="zh-TW" dirty="0"/>
              <a:t> example of Socially optimal allocation</a:t>
            </a:r>
            <a:endParaRPr lang="zh-TW" altLang="en-US" dirty="0"/>
          </a:p>
        </p:txBody>
      </p:sp>
    </p:spTree>
    <p:extLst>
      <p:ext uri="{BB962C8B-B14F-4D97-AF65-F5344CB8AC3E}">
        <p14:creationId xmlns:p14="http://schemas.microsoft.com/office/powerpoint/2010/main" val="52175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0A81C6E-AAF1-1E4A-A5B3-A4C937E4B61D}"/>
              </a:ext>
            </a:extLst>
          </p:cNvPr>
          <p:cNvSpPr>
            <a:spLocks noGrp="1"/>
          </p:cNvSpPr>
          <p:nvPr>
            <p:ph type="title"/>
          </p:nvPr>
        </p:nvSpPr>
        <p:spPr>
          <a:xfrm>
            <a:off x="457200" y="487823"/>
            <a:ext cx="8229600" cy="1143000"/>
          </a:xfrm>
        </p:spPr>
        <p:txBody>
          <a:bodyPr rtlCol="0">
            <a:normAutofit fontScale="90000"/>
          </a:bodyPr>
          <a:lstStyle/>
          <a:p>
            <a:pPr>
              <a:defRPr/>
            </a:pPr>
            <a:r>
              <a:rPr lang="en-US" altLang="zh-TW" dirty="0"/>
              <a:t>Mechanisms for determining socially optimal Allocation</a:t>
            </a:r>
            <a:br>
              <a:rPr lang="en-US" altLang="zh-TW" dirty="0"/>
            </a:br>
            <a:endParaRPr lang="zh-TW" altLang="en-US" dirty="0"/>
          </a:p>
        </p:txBody>
      </p:sp>
      <p:sp>
        <p:nvSpPr>
          <p:cNvPr id="3" name="內容版面配置區 2">
            <a:extLst>
              <a:ext uri="{FF2B5EF4-FFF2-40B4-BE49-F238E27FC236}">
                <a16:creationId xmlns:a16="http://schemas.microsoft.com/office/drawing/2014/main" id="{BBABCC0C-2636-8D45-9C1E-95B0315E589C}"/>
              </a:ext>
            </a:extLst>
          </p:cNvPr>
          <p:cNvSpPr>
            <a:spLocks noGrp="1"/>
          </p:cNvSpPr>
          <p:nvPr>
            <p:ph idx="1"/>
          </p:nvPr>
        </p:nvSpPr>
        <p:spPr/>
        <p:txBody>
          <a:bodyPr rtlCol="0">
            <a:normAutofit/>
          </a:bodyPr>
          <a:lstStyle/>
          <a:p>
            <a:pPr lvl="1" eaLnBrk="1" fontAlgn="auto" hangingPunct="1">
              <a:spcAft>
                <a:spcPts val="0"/>
              </a:spcAft>
              <a:defRPr/>
            </a:pPr>
            <a:r>
              <a:rPr lang="en-US" altLang="zh-TW" dirty="0"/>
              <a:t>Using property right and mutually agreeable compensation to determine socially optimal allocation</a:t>
            </a:r>
          </a:p>
          <a:p>
            <a:pPr lvl="1" eaLnBrk="1" fontAlgn="auto" hangingPunct="1">
              <a:spcAft>
                <a:spcPts val="0"/>
              </a:spcAft>
              <a:defRPr/>
            </a:pPr>
            <a:r>
              <a:rPr lang="en-US" altLang="zh-TW" dirty="0" err="1"/>
              <a:t>Vickrey</a:t>
            </a:r>
            <a:r>
              <a:rPr lang="en-US" altLang="zh-TW" dirty="0"/>
              <a:t>-Clark-Groves(VCG) mechanism induce truth-telling for polluters and for those suffered by pollution</a:t>
            </a:r>
          </a:p>
          <a:p>
            <a:pPr lvl="2" eaLnBrk="1" fontAlgn="auto" hangingPunct="1">
              <a:spcAft>
                <a:spcPts val="0"/>
              </a:spcAft>
              <a:defRPr/>
            </a:pPr>
            <a:r>
              <a:rPr lang="en-US" altLang="zh-TW" dirty="0"/>
              <a:t>Who is potentially harmed by the pollution</a:t>
            </a:r>
          </a:p>
          <a:p>
            <a:pPr lvl="2" eaLnBrk="1" fontAlgn="auto" hangingPunct="1">
              <a:spcAft>
                <a:spcPts val="0"/>
              </a:spcAft>
              <a:defRPr/>
            </a:pPr>
            <a:r>
              <a:rPr lang="en-US" altLang="zh-TW" dirty="0"/>
              <a:t>Who should be included in the mechanism</a:t>
            </a:r>
          </a:p>
          <a:p>
            <a:pPr lvl="1" eaLnBrk="1" fontAlgn="auto" hangingPunct="1">
              <a:spcAft>
                <a:spcPts val="0"/>
              </a:spcAft>
              <a:defRPr/>
            </a:pPr>
            <a:r>
              <a:rPr lang="en-US" altLang="zh-TW" dirty="0"/>
              <a:t>Cap and trade systems</a:t>
            </a: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t>Mechanisms for Determining Socially Optimal Allocations</a:t>
            </a:r>
            <a:endParaRPr lang="zh-TW" altLang="en-US" dirty="0"/>
          </a:p>
        </p:txBody>
      </p:sp>
      <p:sp>
        <p:nvSpPr>
          <p:cNvPr id="3" name="內容版面配置區 2"/>
          <p:cNvSpPr>
            <a:spLocks noGrp="1"/>
          </p:cNvSpPr>
          <p:nvPr>
            <p:ph idx="1"/>
          </p:nvPr>
        </p:nvSpPr>
        <p:spPr>
          <a:xfrm>
            <a:off x="323528" y="2060848"/>
            <a:ext cx="8229600" cy="4525963"/>
          </a:xfrm>
        </p:spPr>
        <p:txBody>
          <a:bodyPr>
            <a:normAutofit/>
          </a:bodyPr>
          <a:lstStyle/>
          <a:p>
            <a:r>
              <a:rPr lang="en-US" altLang="zh-TW" sz="2800" dirty="0"/>
              <a:t>The central idea behind the use of property rights or tradeable pollution permits as a device to solve problems created by </a:t>
            </a:r>
            <a:r>
              <a:rPr lang="en-US" altLang="zh-TW" sz="2800" dirty="0">
                <a:solidFill>
                  <a:srgbClr val="0070C0"/>
                </a:solidFill>
              </a:rPr>
              <a:t>externalities</a:t>
            </a:r>
            <a:r>
              <a:rPr lang="en-US" altLang="zh-TW" sz="2800" dirty="0"/>
              <a:t> is </a:t>
            </a:r>
            <a:r>
              <a:rPr lang="en-US" altLang="zh-TW" sz="2800" dirty="0" err="1" smtClean="0">
                <a:solidFill>
                  <a:srgbClr val="FF0000"/>
                </a:solidFill>
              </a:rPr>
              <a:t>Coase’s</a:t>
            </a:r>
            <a:r>
              <a:rPr lang="zh-TW" altLang="en-US" sz="2800" dirty="0" smtClean="0">
                <a:solidFill>
                  <a:srgbClr val="FF0000"/>
                </a:solidFill>
              </a:rPr>
              <a:t> </a:t>
            </a:r>
            <a:r>
              <a:rPr lang="en-US" altLang="zh-TW" sz="2800" dirty="0" smtClean="0">
                <a:solidFill>
                  <a:srgbClr val="FF0000"/>
                </a:solidFill>
              </a:rPr>
              <a:t>theorem</a:t>
            </a:r>
            <a:r>
              <a:rPr lang="en-US" altLang="zh-TW" sz="2800" dirty="0" smtClean="0"/>
              <a:t> </a:t>
            </a:r>
            <a:r>
              <a:rPr lang="en-US" altLang="zh-TW" sz="2800" dirty="0"/>
              <a:t>will lead to a socially optimal outcome no matter who initially owns the property rights.</a:t>
            </a:r>
            <a:endParaRPr lang="zh-TW" altLang="en-US" sz="2800" dirty="0"/>
          </a:p>
        </p:txBody>
      </p:sp>
    </p:spTree>
    <p:extLst>
      <p:ext uri="{BB962C8B-B14F-4D97-AF65-F5344CB8AC3E}">
        <p14:creationId xmlns:p14="http://schemas.microsoft.com/office/powerpoint/2010/main" val="1377158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32791" y="1340768"/>
            <a:ext cx="8820472" cy="5040560"/>
          </a:xfrm>
        </p:spPr>
        <p:txBody>
          <a:bodyPr>
            <a:normAutofit/>
          </a:bodyPr>
          <a:lstStyle/>
          <a:p>
            <a:r>
              <a:rPr lang="en-US" altLang="zh-TW" sz="2800" dirty="0"/>
              <a:t>Who owns the right will affect how well off each of the parties is in the resulting </a:t>
            </a:r>
            <a:r>
              <a:rPr lang="en-US" altLang="zh-TW" sz="2800" dirty="0" smtClean="0"/>
              <a:t>equilibrium </a:t>
            </a:r>
            <a:r>
              <a:rPr lang="en-US" altLang="zh-TW" sz="2800" dirty="0"/>
              <a:t>and they will certainly disagree about who should initially own the right</a:t>
            </a:r>
            <a:r>
              <a:rPr lang="en-US" altLang="zh-TW" sz="2800" dirty="0" smtClean="0"/>
              <a:t>.</a:t>
            </a:r>
            <a:endParaRPr lang="en-US" altLang="zh-TW" sz="2800" dirty="0"/>
          </a:p>
          <a:p>
            <a:r>
              <a:rPr lang="en-US" altLang="zh-TW" sz="2800" dirty="0"/>
              <a:t>The initial allocation of permits will make some better off and some worse off, and it is sure to be politically </a:t>
            </a:r>
            <a:r>
              <a:rPr lang="en-US" altLang="zh-TW" sz="2800" dirty="0" smtClean="0"/>
              <a:t>contentious</a:t>
            </a:r>
            <a:endParaRPr lang="en-US" altLang="zh-TW" sz="2800" dirty="0"/>
          </a:p>
          <a:p>
            <a:r>
              <a:rPr lang="en-US" altLang="zh-TW" sz="2800" dirty="0" err="1"/>
              <a:t>Coase’s</a:t>
            </a:r>
            <a:r>
              <a:rPr lang="en-US" altLang="zh-TW" sz="2800" dirty="0"/>
              <a:t> argument is that it ignores transaction costs and simply assumes that </a:t>
            </a:r>
            <a:r>
              <a:rPr lang="en-US" altLang="zh-TW" sz="2800" dirty="0">
                <a:solidFill>
                  <a:srgbClr val="FF0000"/>
                </a:solidFill>
              </a:rPr>
              <a:t>negotiation </a:t>
            </a:r>
            <a:r>
              <a:rPr lang="en-US" altLang="zh-TW" sz="2800" dirty="0"/>
              <a:t>beginning from any assignment of property rights will lead to an efficient outcome</a:t>
            </a:r>
            <a:endParaRPr lang="zh-TW" altLang="en-US" sz="2800" dirty="0"/>
          </a:p>
        </p:txBody>
      </p:sp>
      <p:sp>
        <p:nvSpPr>
          <p:cNvPr id="2" name="矩形 1"/>
          <p:cNvSpPr/>
          <p:nvPr/>
        </p:nvSpPr>
        <p:spPr>
          <a:xfrm>
            <a:off x="323528" y="116632"/>
            <a:ext cx="8064896" cy="1080120"/>
          </a:xfrm>
          <a:prstGeom prst="rect">
            <a:avLst/>
          </a:prstGeom>
        </p:spPr>
        <p:txBody>
          <a:bodyPr wrap="square">
            <a:spAutoFit/>
          </a:bodyPr>
          <a:lstStyle/>
          <a:p>
            <a:r>
              <a:rPr lang="en-US" altLang="zh-TW" sz="3200" dirty="0"/>
              <a:t>Mechanisms for Determining Socially Optimal Allocations</a:t>
            </a:r>
            <a:endParaRPr lang="en-US" sz="3200" dirty="0"/>
          </a:p>
        </p:txBody>
      </p:sp>
    </p:spTree>
    <p:extLst>
      <p:ext uri="{BB962C8B-B14F-4D97-AF65-F5344CB8AC3E}">
        <p14:creationId xmlns:p14="http://schemas.microsoft.com/office/powerpoint/2010/main" val="641530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23528" y="2852936"/>
            <a:ext cx="8458200" cy="1470025"/>
          </a:xfrm>
        </p:spPr>
        <p:txBody>
          <a:bodyPr/>
          <a:lstStyle/>
          <a:p>
            <a:r>
              <a:rPr lang="en-US" altLang="zh-TW" dirty="0"/>
              <a:t>24.2 The Tragedy of the Commons</a:t>
            </a:r>
            <a:endParaRPr lang="zh-TW" altLang="en-US" dirty="0"/>
          </a:p>
        </p:txBody>
      </p:sp>
    </p:spTree>
    <p:extLst>
      <p:ext uri="{BB962C8B-B14F-4D97-AF65-F5344CB8AC3E}">
        <p14:creationId xmlns:p14="http://schemas.microsoft.com/office/powerpoint/2010/main" val="1669024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The Tragedy of the Commons</a:t>
            </a:r>
            <a:endParaRPr lang="zh-TW" altLang="en-US" dirty="0"/>
          </a:p>
        </p:txBody>
      </p:sp>
      <p:sp>
        <p:nvSpPr>
          <p:cNvPr id="3" name="內容版面配置區 2"/>
          <p:cNvSpPr>
            <a:spLocks noGrp="1"/>
          </p:cNvSpPr>
          <p:nvPr>
            <p:ph idx="1"/>
          </p:nvPr>
        </p:nvSpPr>
        <p:spPr>
          <a:xfrm>
            <a:off x="179512" y="1600200"/>
            <a:ext cx="8507288" cy="4781128"/>
          </a:xfrm>
        </p:spPr>
        <p:txBody>
          <a:bodyPr>
            <a:normAutofit/>
          </a:bodyPr>
          <a:lstStyle/>
          <a:p>
            <a:r>
              <a:rPr lang="en-US" altLang="zh-TW" sz="2800" dirty="0"/>
              <a:t>Story proposed by Garrett</a:t>
            </a:r>
            <a:r>
              <a:rPr lang="zh-TW" altLang="en-US" sz="2800" dirty="0"/>
              <a:t> </a:t>
            </a:r>
            <a:r>
              <a:rPr lang="en-US" altLang="zh-TW" sz="2800" dirty="0"/>
              <a:t>Hardin (1968 in </a:t>
            </a:r>
            <a:r>
              <a:rPr lang="en-US" altLang="zh-TW" sz="2800" i="1" dirty="0"/>
              <a:t>Science</a:t>
            </a:r>
            <a:r>
              <a:rPr lang="en-US" altLang="zh-TW" sz="2800" dirty="0"/>
              <a:t>)</a:t>
            </a:r>
          </a:p>
          <a:p>
            <a:r>
              <a:rPr lang="en-US" altLang="zh-TW" sz="2800" dirty="0"/>
              <a:t>A story there is a village commons on which any herdsman can freely graze his cattle.</a:t>
            </a:r>
          </a:p>
          <a:p>
            <a:r>
              <a:rPr lang="en-US" altLang="zh-TW" sz="2800" dirty="0" smtClean="0"/>
              <a:t>Hardin </a:t>
            </a:r>
            <a:r>
              <a:rPr lang="en-US" altLang="zh-TW" sz="2800" dirty="0"/>
              <a:t>noted that inevitably the commons will be </a:t>
            </a:r>
            <a:r>
              <a:rPr lang="en-US" altLang="zh-TW" sz="2800" dirty="0">
                <a:solidFill>
                  <a:srgbClr val="FF0000"/>
                </a:solidFill>
              </a:rPr>
              <a:t>overused</a:t>
            </a:r>
            <a:r>
              <a:rPr lang="en-US" altLang="zh-TW" sz="2800" dirty="0"/>
              <a:t> to the detriment of all the villagers. He then argued that establishing </a:t>
            </a:r>
            <a:r>
              <a:rPr lang="en-US" altLang="zh-TW" sz="2800" dirty="0">
                <a:solidFill>
                  <a:srgbClr val="FF0000"/>
                </a:solidFill>
              </a:rPr>
              <a:t>property rights </a:t>
            </a:r>
            <a:r>
              <a:rPr lang="en-US" altLang="zh-TW" sz="2800" dirty="0"/>
              <a:t>would solve the problem.</a:t>
            </a:r>
          </a:p>
          <a:p>
            <a:r>
              <a:rPr lang="en-US" altLang="zh-TW" sz="2800" dirty="0"/>
              <a:t>These property rights could be privately held, the commons could</a:t>
            </a:r>
            <a:r>
              <a:rPr lang="zh-TW" altLang="en-US" sz="2800" dirty="0"/>
              <a:t> </a:t>
            </a:r>
            <a:r>
              <a:rPr lang="en-US" altLang="zh-TW" sz="2800" dirty="0"/>
              <a:t>be sold to some individual, or they could be publicly held.</a:t>
            </a:r>
            <a:endParaRPr lang="zh-TW" altLang="en-US" sz="2800" dirty="0"/>
          </a:p>
        </p:txBody>
      </p:sp>
    </p:spTree>
    <p:extLst>
      <p:ext uri="{BB962C8B-B14F-4D97-AF65-F5344CB8AC3E}">
        <p14:creationId xmlns:p14="http://schemas.microsoft.com/office/powerpoint/2010/main" val="346316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A Model for the Commons</a:t>
            </a:r>
            <a:endParaRPr lang="zh-TW" altLang="en-US" dirty="0"/>
          </a:p>
        </p:txBody>
      </p:sp>
      <p:sp>
        <p:nvSpPr>
          <p:cNvPr id="8" name="內容版面配置區 2">
            <a:extLst>
              <a:ext uri="{FF2B5EF4-FFF2-40B4-BE49-F238E27FC236}">
                <a16:creationId xmlns:a16="http://schemas.microsoft.com/office/drawing/2014/main" id="{C44A1856-0949-46F8-8C73-291CDD50A92A}"/>
              </a:ext>
            </a:extLst>
          </p:cNvPr>
          <p:cNvSpPr>
            <a:spLocks noGrp="1"/>
          </p:cNvSpPr>
          <p:nvPr>
            <p:ph idx="1"/>
          </p:nvPr>
        </p:nvSpPr>
        <p:spPr>
          <a:xfrm>
            <a:off x="539552" y="1628800"/>
            <a:ext cx="8507288" cy="4781128"/>
          </a:xfrm>
        </p:spPr>
        <p:txBody>
          <a:bodyPr>
            <a:normAutofit/>
          </a:bodyPr>
          <a:lstStyle/>
          <a:p>
            <a:r>
              <a:rPr lang="en-US" altLang="zh-TW" sz="2800" dirty="0"/>
              <a:t>Suppose that there is a village with N people, and each villager owns one cow.</a:t>
            </a:r>
          </a:p>
          <a:p>
            <a:r>
              <a:rPr lang="en-US" altLang="zh-TW" sz="2800" dirty="0"/>
              <a:t>f(x) means the revenue generated per cow, if an </a:t>
            </a:r>
            <a:r>
              <a:rPr lang="en-US" altLang="zh-TW" sz="2800" dirty="0">
                <a:solidFill>
                  <a:srgbClr val="FF0000"/>
                </a:solidFill>
              </a:rPr>
              <a:t>x fraction</a:t>
            </a:r>
            <a:r>
              <a:rPr lang="en-US" altLang="zh-TW" sz="2800" dirty="0"/>
              <a:t> of this population of N cows grazes on the commons</a:t>
            </a:r>
            <a:r>
              <a:rPr lang="en-US" altLang="zh-TW" sz="2800" dirty="0" smtClean="0"/>
              <a:t>.</a:t>
            </a:r>
            <a:r>
              <a:rPr lang="zh-TW" altLang="en-US" sz="2800" dirty="0" smtClean="0"/>
              <a:t> </a:t>
            </a:r>
            <a:endParaRPr lang="en-US" altLang="zh-TW" sz="2800" dirty="0"/>
          </a:p>
          <a:p>
            <a:r>
              <a:rPr lang="en-US" altLang="zh-TW" sz="2800" dirty="0"/>
              <a:t>The total revenue generated is equal to f (x)(</a:t>
            </a:r>
            <a:r>
              <a:rPr lang="en-US" altLang="zh-TW" sz="2800" dirty="0" err="1"/>
              <a:t>xN</a:t>
            </a:r>
            <a:r>
              <a:rPr lang="en-US" altLang="zh-TW" sz="2800" dirty="0"/>
              <a:t>), which in our example is (cx − x</a:t>
            </a:r>
            <a:r>
              <a:rPr lang="en-US" altLang="zh-TW" sz="2800" baseline="30000" dirty="0"/>
              <a:t>2</a:t>
            </a:r>
            <a:r>
              <a:rPr lang="en-US" altLang="zh-TW" sz="2800" dirty="0"/>
              <a:t>)N.</a:t>
            </a:r>
          </a:p>
          <a:p>
            <a:r>
              <a:rPr lang="en-US" altLang="zh-TW" sz="2800" dirty="0"/>
              <a:t>x*= c/2 which is the socially optimal fraction of cattle on the commons that maximizes the function f (x)(</a:t>
            </a:r>
            <a:r>
              <a:rPr lang="en-US" altLang="zh-TW" sz="2800" dirty="0" err="1"/>
              <a:t>xN</a:t>
            </a:r>
            <a:r>
              <a:rPr lang="en-US" altLang="zh-TW" sz="2800" dirty="0"/>
              <a:t>).</a:t>
            </a:r>
          </a:p>
          <a:p>
            <a:endParaRPr lang="en-US" altLang="zh-TW" sz="2800" dirty="0"/>
          </a:p>
        </p:txBody>
      </p:sp>
      <mc:AlternateContent xmlns:mc="http://schemas.openxmlformats.org/markup-compatibility/2006">
        <mc:Choice xmlns:a14="http://schemas.microsoft.com/office/drawing/2010/main" Requires="a14">
          <p:sp>
            <p:nvSpPr>
              <p:cNvPr id="3" name="矩形 2"/>
              <p:cNvSpPr/>
              <p:nvPr/>
            </p:nvSpPr>
            <p:spPr>
              <a:xfrm>
                <a:off x="2195736" y="3501008"/>
                <a:ext cx="2376264" cy="461665"/>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𝑓</m:t>
                      </m:r>
                      <m:r>
                        <a:rPr lang="en-US" sz="2400" i="0">
                          <a:latin typeface="Cambria Math" panose="02040503050406030204" pitchFamily="18" charset="0"/>
                        </a:rPr>
                        <m:t>(</m:t>
                      </m:r>
                      <m:r>
                        <m:rPr>
                          <m:sty m:val="p"/>
                        </m:rPr>
                        <a:rPr lang="en-US" sz="2400" b="0" i="0" smtClean="0">
                          <a:latin typeface="Cambria Math" panose="02040503050406030204" pitchFamily="18" charset="0"/>
                        </a:rPr>
                        <m:t>x</m:t>
                      </m:r>
                      <m:r>
                        <a:rPr lang="en-US" sz="2400" i="0">
                          <a:latin typeface="Cambria Math" panose="02040503050406030204" pitchFamily="18" charset="0"/>
                        </a:rPr>
                        <m:t>)=</m:t>
                      </m:r>
                      <m:r>
                        <a:rPr lang="en-US" sz="2400" i="1">
                          <a:latin typeface="Cambria Math" panose="02040503050406030204" pitchFamily="18" charset="0"/>
                        </a:rPr>
                        <m:t>𝑐</m:t>
                      </m:r>
                      <m:r>
                        <a:rPr lang="en-US" sz="2400" i="0">
                          <a:latin typeface="Cambria Math" panose="02040503050406030204" pitchFamily="18" charset="0"/>
                        </a:rPr>
                        <m:t>−</m:t>
                      </m:r>
                      <m:r>
                        <m:rPr>
                          <m:sty m:val="p"/>
                        </m:rPr>
                        <a:rPr lang="en-US" sz="2400" b="0" i="0" smtClean="0">
                          <a:latin typeface="Cambria Math" panose="02040503050406030204" pitchFamily="18" charset="0"/>
                        </a:rPr>
                        <m:t>x</m:t>
                      </m:r>
                    </m:oMath>
                  </m:oMathPara>
                </a14:m>
                <a:endParaRPr lang="en-US" sz="2400" dirty="0"/>
              </a:p>
            </p:txBody>
          </p:sp>
        </mc:Choice>
        <mc:Fallback>
          <p:sp>
            <p:nvSpPr>
              <p:cNvPr id="3" name="矩形 2"/>
              <p:cNvSpPr>
                <a:spLocks noRot="1" noChangeAspect="1" noMove="1" noResize="1" noEditPoints="1" noAdjustHandles="1" noChangeArrowheads="1" noChangeShapeType="1" noTextEdit="1"/>
              </p:cNvSpPr>
              <p:nvPr/>
            </p:nvSpPr>
            <p:spPr>
              <a:xfrm>
                <a:off x="2195736" y="3501008"/>
                <a:ext cx="2376264" cy="461665"/>
              </a:xfrm>
              <a:prstGeom prst="rect">
                <a:avLst/>
              </a:prstGeom>
              <a:blipFill>
                <a:blip r:embed="rId3"/>
                <a:stretch>
                  <a:fillRect b="-17105"/>
                </a:stretch>
              </a:blipFill>
            </p:spPr>
            <p:txBody>
              <a:bodyPr/>
              <a:lstStyle/>
              <a:p>
                <a:r>
                  <a:rPr lang="en-US">
                    <a:noFill/>
                  </a:rPr>
                  <a:t> </a:t>
                </a:r>
              </a:p>
            </p:txBody>
          </p:sp>
        </mc:Fallback>
      </mc:AlternateContent>
    </p:spTree>
    <p:extLst>
      <p:ext uri="{BB962C8B-B14F-4D97-AF65-F5344CB8AC3E}">
        <p14:creationId xmlns:p14="http://schemas.microsoft.com/office/powerpoint/2010/main" val="3759381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A Model for the Commons</a:t>
            </a:r>
            <a:endParaRPr lang="zh-TW" altLang="en-US" dirty="0"/>
          </a:p>
        </p:txBody>
      </p:sp>
      <p:pic>
        <p:nvPicPr>
          <p:cNvPr id="4" name="內容版面配置區 3"/>
          <p:cNvPicPr>
            <a:picLocks noGrp="1" noChangeAspect="1"/>
          </p:cNvPicPr>
          <p:nvPr>
            <p:ph idx="1"/>
          </p:nvPr>
        </p:nvPicPr>
        <p:blipFill>
          <a:blip r:embed="rId3"/>
          <a:stretch>
            <a:fillRect/>
          </a:stretch>
        </p:blipFill>
        <p:spPr>
          <a:xfrm>
            <a:off x="480552" y="1399219"/>
            <a:ext cx="8171685" cy="4176464"/>
          </a:xfrm>
          <a:prstGeom prst="rect">
            <a:avLst/>
          </a:prstGeom>
        </p:spPr>
      </p:pic>
      <p:pic>
        <p:nvPicPr>
          <p:cNvPr id="5" name="圖片 4"/>
          <p:cNvPicPr>
            <a:picLocks noChangeAspect="1"/>
          </p:cNvPicPr>
          <p:nvPr/>
        </p:nvPicPr>
        <p:blipFill>
          <a:blip r:embed="rId4"/>
          <a:stretch>
            <a:fillRect/>
          </a:stretch>
        </p:blipFill>
        <p:spPr>
          <a:xfrm>
            <a:off x="3635896" y="5661248"/>
            <a:ext cx="4495800" cy="704850"/>
          </a:xfrm>
          <a:prstGeom prst="rect">
            <a:avLst/>
          </a:prstGeom>
        </p:spPr>
      </p:pic>
      <p:sp>
        <p:nvSpPr>
          <p:cNvPr id="6" name="文字方塊 5"/>
          <p:cNvSpPr txBox="1"/>
          <p:nvPr/>
        </p:nvSpPr>
        <p:spPr>
          <a:xfrm>
            <a:off x="971600" y="5813618"/>
            <a:ext cx="3096344" cy="400110"/>
          </a:xfrm>
          <a:prstGeom prst="rect">
            <a:avLst/>
          </a:prstGeom>
          <a:noFill/>
        </p:spPr>
        <p:txBody>
          <a:bodyPr wrap="square" rtlCol="0">
            <a:spAutoFit/>
          </a:bodyPr>
          <a:lstStyle/>
          <a:p>
            <a:r>
              <a:rPr lang="en-US" altLang="zh-TW" sz="2000" dirty="0"/>
              <a:t>The maximum revenue</a:t>
            </a:r>
            <a:endParaRPr lang="zh-TW" altLang="en-US" sz="2000" dirty="0"/>
          </a:p>
        </p:txBody>
      </p:sp>
    </p:spTree>
    <p:extLst>
      <p:ext uri="{BB962C8B-B14F-4D97-AF65-F5344CB8AC3E}">
        <p14:creationId xmlns:p14="http://schemas.microsoft.com/office/powerpoint/2010/main" val="3718992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dirty="0"/>
              <a:t>The tragedy of the commons</a:t>
            </a:r>
          </a:p>
        </p:txBody>
      </p:sp>
      <p:sp>
        <p:nvSpPr>
          <p:cNvPr id="3" name="內容版面配置區 2"/>
          <p:cNvSpPr>
            <a:spLocks noGrp="1"/>
          </p:cNvSpPr>
          <p:nvPr>
            <p:ph idx="1"/>
          </p:nvPr>
        </p:nvSpPr>
        <p:spPr>
          <a:xfrm>
            <a:off x="457200" y="1363231"/>
            <a:ext cx="8229600" cy="5678091"/>
          </a:xfrm>
        </p:spPr>
        <p:txBody>
          <a:bodyPr>
            <a:normAutofit/>
          </a:bodyPr>
          <a:lstStyle/>
          <a:p>
            <a:r>
              <a:rPr lang="en-US" dirty="0"/>
              <a:t>What happens if the commons is freely available to all the villagers? </a:t>
            </a:r>
          </a:p>
          <a:p>
            <a:r>
              <a:rPr lang="en-US" dirty="0"/>
              <a:t>If f(x) &gt;0 There are villagers who cows are not currently using the commons</a:t>
            </a:r>
          </a:p>
          <a:p>
            <a:r>
              <a:rPr lang="en-US" dirty="0"/>
              <a:t>Equilibrium </a:t>
            </a:r>
          </a:p>
          <a:p>
            <a:endParaRPr lang="en-US" dirty="0"/>
          </a:p>
          <a:p>
            <a:r>
              <a:rPr lang="en-US" dirty="0"/>
              <a:t>There will be twice as many cows on the commons as is socially optimal</a:t>
            </a:r>
          </a:p>
          <a:p>
            <a:r>
              <a:rPr lang="en-US" dirty="0"/>
              <a:t>The total revenue become </a:t>
            </a:r>
          </a:p>
          <a:p>
            <a:endParaRPr lang="en-US" dirty="0"/>
          </a:p>
          <a:p>
            <a:endParaRPr lang="en-US" dirty="0"/>
          </a:p>
          <a:p>
            <a:endParaRPr lang="en-US" dirty="0"/>
          </a:p>
        </p:txBody>
      </p:sp>
      <p:grpSp>
        <p:nvGrpSpPr>
          <p:cNvPr id="12" name="群組 11">
            <a:extLst>
              <a:ext uri="{FF2B5EF4-FFF2-40B4-BE49-F238E27FC236}">
                <a16:creationId xmlns:a16="http://schemas.microsoft.com/office/drawing/2014/main" id="{28E827E2-01A8-42F3-8595-972C21F9886C}"/>
              </a:ext>
            </a:extLst>
          </p:cNvPr>
          <p:cNvGrpSpPr/>
          <p:nvPr/>
        </p:nvGrpSpPr>
        <p:grpSpPr>
          <a:xfrm>
            <a:off x="1043608" y="4149080"/>
            <a:ext cx="6552728" cy="2221293"/>
            <a:chOff x="1043608" y="4202277"/>
            <a:chExt cx="6552728" cy="2221293"/>
          </a:xfrm>
        </p:grpSpPr>
        <p:graphicFrame>
          <p:nvGraphicFramePr>
            <p:cNvPr id="4" name="內容版面配置區 6"/>
            <p:cNvGraphicFramePr>
              <a:graphicFrameLocks noChangeAspect="1"/>
            </p:cNvGraphicFramePr>
            <p:nvPr>
              <p:extLst>
                <p:ext uri="{D42A27DB-BD31-4B8C-83A1-F6EECF244321}">
                  <p14:modId xmlns:p14="http://schemas.microsoft.com/office/powerpoint/2010/main" val="1270489776"/>
                </p:ext>
              </p:extLst>
            </p:nvPr>
          </p:nvGraphicFramePr>
          <p:xfrm>
            <a:off x="1043608" y="4202277"/>
            <a:ext cx="2691763" cy="546298"/>
          </p:xfrm>
          <a:graphic>
            <a:graphicData uri="http://schemas.openxmlformats.org/presentationml/2006/ole">
              <mc:AlternateContent xmlns:mc="http://schemas.openxmlformats.org/markup-compatibility/2006">
                <mc:Choice xmlns:v="urn:schemas-microsoft-com:vml" Requires="v">
                  <p:oleObj spid="_x0000_s1083" name="Equation" r:id="rId3" imgW="939600" imgH="190440" progId="Equation.DSMT4">
                    <p:embed/>
                  </p:oleObj>
                </mc:Choice>
                <mc:Fallback>
                  <p:oleObj name="Equation" r:id="rId3" imgW="939600" imgH="190440" progId="Equation.DSMT4">
                    <p:embed/>
                    <p:pic>
                      <p:nvPicPr>
                        <p:cNvPr id="4" name="內容版面配置區 6"/>
                        <p:cNvPicPr/>
                        <p:nvPr/>
                      </p:nvPicPr>
                      <p:blipFill>
                        <a:blip r:embed="rId4"/>
                        <a:stretch>
                          <a:fillRect/>
                        </a:stretch>
                      </p:blipFill>
                      <p:spPr>
                        <a:xfrm>
                          <a:off x="1043608" y="4202277"/>
                          <a:ext cx="2691763" cy="546298"/>
                        </a:xfrm>
                        <a:prstGeom prst="rect">
                          <a:avLst/>
                        </a:prstGeom>
                      </p:spPr>
                    </p:pic>
                  </p:oleObj>
                </mc:Fallback>
              </mc:AlternateContent>
            </a:graphicData>
          </a:graphic>
        </p:graphicFrame>
        <p:graphicFrame>
          <p:nvGraphicFramePr>
            <p:cNvPr id="5" name="內容版面配置區 6"/>
            <p:cNvGraphicFramePr>
              <a:graphicFrameLocks noChangeAspect="1"/>
            </p:cNvGraphicFramePr>
            <p:nvPr/>
          </p:nvGraphicFramePr>
          <p:xfrm>
            <a:off x="6228184" y="5228190"/>
            <a:ext cx="946150" cy="498475"/>
          </p:xfrm>
          <a:graphic>
            <a:graphicData uri="http://schemas.openxmlformats.org/presentationml/2006/ole">
              <mc:AlternateContent xmlns:mc="http://schemas.openxmlformats.org/markup-compatibility/2006">
                <mc:Choice xmlns:v="urn:schemas-microsoft-com:vml" Requires="v">
                  <p:oleObj spid="_x0000_s1084" name="Equation" r:id="rId5" imgW="330120" imgH="164880" progId="Equation.DSMT4">
                    <p:embed/>
                  </p:oleObj>
                </mc:Choice>
                <mc:Fallback>
                  <p:oleObj name="Equation" r:id="rId5" imgW="330120" imgH="164880" progId="Equation.DSMT4">
                    <p:embed/>
                    <p:pic>
                      <p:nvPicPr>
                        <p:cNvPr id="5" name="內容版面配置區 6"/>
                        <p:cNvPicPr/>
                        <p:nvPr/>
                      </p:nvPicPr>
                      <p:blipFill>
                        <a:blip r:embed="rId6"/>
                        <a:stretch>
                          <a:fillRect/>
                        </a:stretch>
                      </p:blipFill>
                      <p:spPr>
                        <a:xfrm>
                          <a:off x="6228184" y="5228190"/>
                          <a:ext cx="946150" cy="498475"/>
                        </a:xfrm>
                        <a:prstGeom prst="rect">
                          <a:avLst/>
                        </a:prstGeom>
                      </p:spPr>
                    </p:pic>
                  </p:oleObj>
                </mc:Fallback>
              </mc:AlternateContent>
            </a:graphicData>
          </a:graphic>
        </p:graphicFrame>
        <p:graphicFrame>
          <p:nvGraphicFramePr>
            <p:cNvPr id="6" name="物件 5"/>
            <p:cNvGraphicFramePr>
              <a:graphicFrameLocks noChangeAspect="1"/>
            </p:cNvGraphicFramePr>
            <p:nvPr/>
          </p:nvGraphicFramePr>
          <p:xfrm>
            <a:off x="5436096" y="5909227"/>
            <a:ext cx="2160240" cy="514343"/>
          </p:xfrm>
          <a:graphic>
            <a:graphicData uri="http://schemas.openxmlformats.org/presentationml/2006/ole">
              <mc:AlternateContent xmlns:mc="http://schemas.openxmlformats.org/markup-compatibility/2006">
                <mc:Choice xmlns:v="urn:schemas-microsoft-com:vml" Requires="v">
                  <p:oleObj spid="_x0000_s1085" name="Equation" r:id="rId7" imgW="799920" imgH="190440" progId="Equation.DSMT4">
                    <p:embed/>
                  </p:oleObj>
                </mc:Choice>
                <mc:Fallback>
                  <p:oleObj name="Equation" r:id="rId7" imgW="799920" imgH="190440" progId="Equation.DSMT4">
                    <p:embed/>
                    <p:pic>
                      <p:nvPicPr>
                        <p:cNvPr id="6" name="物件 5"/>
                        <p:cNvPicPr/>
                        <p:nvPr/>
                      </p:nvPicPr>
                      <p:blipFill>
                        <a:blip r:embed="rId8"/>
                        <a:stretch>
                          <a:fillRect/>
                        </a:stretch>
                      </p:blipFill>
                      <p:spPr>
                        <a:xfrm>
                          <a:off x="5436096" y="5909227"/>
                          <a:ext cx="2160240" cy="514343"/>
                        </a:xfrm>
                        <a:prstGeom prst="rect">
                          <a:avLst/>
                        </a:prstGeom>
                      </p:spPr>
                    </p:pic>
                  </p:oleObj>
                </mc:Fallback>
              </mc:AlternateContent>
            </a:graphicData>
          </a:graphic>
        </p:graphicFrame>
      </p:grpSp>
    </p:spTree>
    <p:extLst>
      <p:ext uri="{BB962C8B-B14F-4D97-AF65-F5344CB8AC3E}">
        <p14:creationId xmlns:p14="http://schemas.microsoft.com/office/powerpoint/2010/main" val="2131543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Avoiding the Tragedy</a:t>
            </a:r>
            <a:endParaRPr lang="zh-TW" altLang="en-US" dirty="0"/>
          </a:p>
        </p:txBody>
      </p:sp>
      <p:sp>
        <p:nvSpPr>
          <p:cNvPr id="3" name="內容版面配置區 2"/>
          <p:cNvSpPr>
            <a:spLocks noGrp="1"/>
          </p:cNvSpPr>
          <p:nvPr>
            <p:ph idx="1"/>
          </p:nvPr>
        </p:nvSpPr>
        <p:spPr>
          <a:xfrm>
            <a:off x="457200" y="1600200"/>
            <a:ext cx="8579296" cy="4525963"/>
          </a:xfrm>
        </p:spPr>
        <p:txBody>
          <a:bodyPr>
            <a:normAutofit/>
          </a:bodyPr>
          <a:lstStyle/>
          <a:p>
            <a:r>
              <a:rPr lang="en-US" altLang="zh-TW" sz="2800" dirty="0"/>
              <a:t>There are two </a:t>
            </a:r>
            <a:r>
              <a:rPr lang="en-US" altLang="zh-TW" sz="2800" dirty="0" smtClean="0"/>
              <a:t>ways</a:t>
            </a:r>
            <a:r>
              <a:rPr lang="zh-TW" altLang="en-US" sz="2800" dirty="0" smtClean="0"/>
              <a:t> </a:t>
            </a:r>
            <a:r>
              <a:rPr lang="en-US" altLang="zh-TW" sz="2800" dirty="0" smtClean="0"/>
              <a:t>to avoid the </a:t>
            </a:r>
            <a:r>
              <a:rPr lang="en-US" altLang="zh-TW" sz="2800" dirty="0"/>
              <a:t>tragedy (</a:t>
            </a:r>
            <a:r>
              <a:rPr lang="en-US" altLang="zh-TW" sz="2800" dirty="0" smtClean="0"/>
              <a:t>overgrazing) </a:t>
            </a:r>
            <a:endParaRPr lang="en-US" altLang="zh-TW" sz="2800" dirty="0"/>
          </a:p>
          <a:p>
            <a:pPr marL="0" indent="0">
              <a:buNone/>
            </a:pPr>
            <a:endParaRPr lang="en-US" altLang="zh-TW" sz="2800" dirty="0"/>
          </a:p>
          <a:p>
            <a:pPr>
              <a:buFontTx/>
              <a:buChar char="-"/>
            </a:pPr>
            <a:r>
              <a:rPr lang="en-US" altLang="zh-TW" sz="2800" dirty="0" smtClean="0"/>
              <a:t>Way #1: For </a:t>
            </a:r>
            <a:r>
              <a:rPr lang="en-US" altLang="zh-TW" sz="2800" dirty="0"/>
              <a:t>the village to continue to own the commons jointly but somehow limit the quantity of cattle to the socially optimal number (charge c/2 per cow)  </a:t>
            </a:r>
          </a:p>
          <a:p>
            <a:pPr marL="0" indent="0">
              <a:buNone/>
            </a:pPr>
            <a:endParaRPr lang="en-US" altLang="zh-TW" sz="2800" dirty="0"/>
          </a:p>
          <a:p>
            <a:pPr>
              <a:buFontTx/>
              <a:buChar char="-"/>
            </a:pPr>
            <a:r>
              <a:rPr lang="en-US" altLang="zh-TW" sz="2800" dirty="0" smtClean="0"/>
              <a:t>Way#2: The </a:t>
            </a:r>
            <a:r>
              <a:rPr lang="en-US" altLang="zh-TW" sz="2800" dirty="0"/>
              <a:t>village could sell the commons to a large owner of livestock who has many cows.</a:t>
            </a:r>
            <a:endParaRPr lang="zh-TW" altLang="en-US" sz="2800" dirty="0"/>
          </a:p>
        </p:txBody>
      </p:sp>
    </p:spTree>
    <p:extLst>
      <p:ext uri="{BB962C8B-B14F-4D97-AF65-F5344CB8AC3E}">
        <p14:creationId xmlns:p14="http://schemas.microsoft.com/office/powerpoint/2010/main" val="95354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Outline</a:t>
            </a:r>
            <a:endParaRPr lang="zh-TW" altLang="en-US" dirty="0"/>
          </a:p>
        </p:txBody>
      </p:sp>
      <p:sp>
        <p:nvSpPr>
          <p:cNvPr id="3" name="內容版面配置區 2"/>
          <p:cNvSpPr>
            <a:spLocks noGrp="1"/>
          </p:cNvSpPr>
          <p:nvPr>
            <p:ph idx="1"/>
          </p:nvPr>
        </p:nvSpPr>
        <p:spPr>
          <a:xfrm>
            <a:off x="435000" y="1529408"/>
            <a:ext cx="8229600" cy="5328592"/>
          </a:xfrm>
        </p:spPr>
        <p:txBody>
          <a:bodyPr>
            <a:noAutofit/>
          </a:bodyPr>
          <a:lstStyle/>
          <a:p>
            <a:pPr>
              <a:lnSpc>
                <a:spcPct val="150000"/>
              </a:lnSpc>
            </a:pPr>
            <a:r>
              <a:rPr lang="en-US" altLang="zh-TW" sz="2800" dirty="0"/>
              <a:t>24.1 Externalities and the </a:t>
            </a:r>
            <a:r>
              <a:rPr lang="en-US" altLang="zh-TW" sz="2800" dirty="0" err="1"/>
              <a:t>Coase</a:t>
            </a:r>
            <a:r>
              <a:rPr lang="en-US" altLang="zh-TW" sz="2800" dirty="0"/>
              <a:t> Theorem </a:t>
            </a:r>
          </a:p>
          <a:p>
            <a:pPr>
              <a:lnSpc>
                <a:spcPct val="150000"/>
              </a:lnSpc>
            </a:pPr>
            <a:r>
              <a:rPr lang="en-US" altLang="zh-TW" sz="2800" dirty="0"/>
              <a:t>24.2 The Tragedy of the Commons </a:t>
            </a:r>
          </a:p>
          <a:p>
            <a:pPr>
              <a:lnSpc>
                <a:spcPct val="150000"/>
              </a:lnSpc>
            </a:pPr>
            <a:r>
              <a:rPr lang="en-US" altLang="zh-TW" sz="2800" dirty="0"/>
              <a:t>24.3 Intellectual Property </a:t>
            </a:r>
            <a:endParaRPr lang="zh-TW" altLang="en-US" sz="2800" dirty="0"/>
          </a:p>
        </p:txBody>
      </p:sp>
    </p:spTree>
    <p:extLst>
      <p:ext uri="{BB962C8B-B14F-4D97-AF65-F5344CB8AC3E}">
        <p14:creationId xmlns:p14="http://schemas.microsoft.com/office/powerpoint/2010/main" val="1710340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TW" dirty="0" smtClean="0"/>
              <a:t>Way#1: Village </a:t>
            </a:r>
            <a:r>
              <a:rPr lang="en-US" altLang="zh-TW" dirty="0"/>
              <a:t>continue to own </a:t>
            </a:r>
            <a:br>
              <a:rPr lang="en-US" altLang="zh-TW" dirty="0"/>
            </a:br>
            <a:r>
              <a:rPr lang="en-US" altLang="zh-TW" dirty="0"/>
              <a:t>the commons  </a:t>
            </a:r>
            <a:endParaRPr lang="zh-TW" altLang="en-US" dirty="0"/>
          </a:p>
        </p:txBody>
      </p:sp>
      <p:sp>
        <p:nvSpPr>
          <p:cNvPr id="3" name="內容版面配置區 2"/>
          <p:cNvSpPr>
            <a:spLocks noGrp="1"/>
          </p:cNvSpPr>
          <p:nvPr>
            <p:ph idx="1"/>
          </p:nvPr>
        </p:nvSpPr>
        <p:spPr>
          <a:xfrm>
            <a:off x="457200" y="1600200"/>
            <a:ext cx="8579296" cy="4525963"/>
          </a:xfrm>
        </p:spPr>
        <p:txBody>
          <a:bodyPr>
            <a:normAutofit/>
          </a:bodyPr>
          <a:lstStyle/>
          <a:p>
            <a:r>
              <a:rPr lang="en-US" altLang="zh-TW" sz="2800" dirty="0"/>
              <a:t>A villager will add his cow to the commons if and only if the revenue from grazing a cow on the commons is greater than the price. </a:t>
            </a:r>
          </a:p>
          <a:p>
            <a:r>
              <a:rPr lang="en-US" altLang="zh-TW" sz="2800" dirty="0"/>
              <a:t>The equilibrium will be x that solves f (x) = c/2. Alternatively, the village could sell grazing rights for x*N cows.</a:t>
            </a:r>
          </a:p>
          <a:p>
            <a:r>
              <a:rPr lang="en-US" altLang="zh-TW" sz="2800" dirty="0"/>
              <a:t>Either variation on this method results in the socially optimal use of the commons and a revenue to the village of c</a:t>
            </a:r>
            <a:r>
              <a:rPr lang="en-US" altLang="zh-TW" sz="2800" baseline="30000" dirty="0"/>
              <a:t>2</a:t>
            </a:r>
            <a:r>
              <a:rPr lang="en-US" altLang="zh-TW" sz="2800" dirty="0"/>
              <a:t>N/4.</a:t>
            </a:r>
          </a:p>
          <a:p>
            <a:endParaRPr lang="zh-TW" altLang="en-US" sz="2800" dirty="0"/>
          </a:p>
        </p:txBody>
      </p:sp>
    </p:spTree>
    <p:extLst>
      <p:ext uri="{BB962C8B-B14F-4D97-AF65-F5344CB8AC3E}">
        <p14:creationId xmlns:p14="http://schemas.microsoft.com/office/powerpoint/2010/main" val="2014820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332656"/>
            <a:ext cx="8579296" cy="1066130"/>
          </a:xfrm>
        </p:spPr>
        <p:txBody>
          <a:bodyPr>
            <a:noAutofit/>
          </a:bodyPr>
          <a:lstStyle/>
          <a:p>
            <a:r>
              <a:rPr lang="en-US" altLang="zh-TW" dirty="0" smtClean="0"/>
              <a:t>Way#2: Sell </a:t>
            </a:r>
            <a:r>
              <a:rPr lang="en-US" altLang="zh-TW" dirty="0"/>
              <a:t>the commons to a large </a:t>
            </a:r>
            <a:br>
              <a:rPr lang="en-US" altLang="zh-TW" dirty="0"/>
            </a:br>
            <a:r>
              <a:rPr lang="en-US" altLang="zh-TW" dirty="0"/>
              <a:t>owner of livestock</a:t>
            </a:r>
            <a:endParaRPr lang="zh-TW" altLang="en-US" dirty="0"/>
          </a:p>
        </p:txBody>
      </p:sp>
      <p:sp>
        <p:nvSpPr>
          <p:cNvPr id="3" name="內容版面配置區 2"/>
          <p:cNvSpPr>
            <a:spLocks noGrp="1"/>
          </p:cNvSpPr>
          <p:nvPr>
            <p:ph idx="1"/>
          </p:nvPr>
        </p:nvSpPr>
        <p:spPr>
          <a:xfrm>
            <a:off x="457200" y="1600200"/>
            <a:ext cx="8579296" cy="4525963"/>
          </a:xfrm>
        </p:spPr>
        <p:txBody>
          <a:bodyPr>
            <a:normAutofit/>
          </a:bodyPr>
          <a:lstStyle/>
          <a:p>
            <a:r>
              <a:rPr lang="en-US" altLang="zh-TW" sz="2800" dirty="0"/>
              <a:t>The livestock owner who buys the commons would</a:t>
            </a:r>
          </a:p>
          <a:p>
            <a:pPr marL="0" indent="0">
              <a:buNone/>
            </a:pPr>
            <a:r>
              <a:rPr lang="en-US" altLang="zh-TW" sz="2800" dirty="0"/>
              <a:t>     put x*N cows on the commons.</a:t>
            </a:r>
          </a:p>
          <a:p>
            <a:r>
              <a:rPr lang="en-US" altLang="zh-TW" sz="2800" dirty="0"/>
              <a:t>The maximum price that the village could sell the commons for is the revenue that the buyer would receive from optimal use of the commons, which is again c</a:t>
            </a:r>
            <a:r>
              <a:rPr lang="en-US" altLang="zh-TW" sz="2800" baseline="30000" dirty="0"/>
              <a:t>2</a:t>
            </a:r>
            <a:r>
              <a:rPr lang="en-US" altLang="zh-TW" sz="2800" dirty="0"/>
              <a:t>N/4.</a:t>
            </a:r>
          </a:p>
          <a:p>
            <a:r>
              <a:rPr lang="en-US" altLang="zh-TW" sz="2800" dirty="0"/>
              <a:t>In Hardin’s village commons example, all that is needed to avoid the tragedy is to establish a property right.</a:t>
            </a:r>
            <a:endParaRPr lang="zh-TW" altLang="en-US" sz="2800" dirty="0"/>
          </a:p>
        </p:txBody>
      </p:sp>
    </p:spTree>
    <p:extLst>
      <p:ext uri="{BB962C8B-B14F-4D97-AF65-F5344CB8AC3E}">
        <p14:creationId xmlns:p14="http://schemas.microsoft.com/office/powerpoint/2010/main" val="180063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a:t>24.3 Intellectual Property</a:t>
            </a:r>
            <a:endParaRPr lang="zh-TW" altLang="en-US" dirty="0"/>
          </a:p>
        </p:txBody>
      </p:sp>
      <p:sp>
        <p:nvSpPr>
          <p:cNvPr id="3" name="副標題 2"/>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796846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 altLang="zh-TW" dirty="0"/>
              <a:t>Efficient use of resources </a:t>
            </a:r>
            <a:endParaRPr lang="zh-TW" altLang="en-US" dirty="0"/>
          </a:p>
        </p:txBody>
      </p:sp>
      <p:sp>
        <p:nvSpPr>
          <p:cNvPr id="3" name="內容版面配置區 2"/>
          <p:cNvSpPr>
            <a:spLocks noGrp="1"/>
          </p:cNvSpPr>
          <p:nvPr>
            <p:ph idx="1"/>
          </p:nvPr>
        </p:nvSpPr>
        <p:spPr>
          <a:xfrm>
            <a:off x="395536" y="1556792"/>
            <a:ext cx="8229600" cy="4525963"/>
          </a:xfrm>
        </p:spPr>
        <p:txBody>
          <a:bodyPr>
            <a:normAutofit/>
          </a:bodyPr>
          <a:lstStyle/>
          <a:p>
            <a:r>
              <a:rPr lang="en" altLang="zh-TW" dirty="0"/>
              <a:t>Solving the property rights problem by assigning the property rights to someone solves the problem of </a:t>
            </a:r>
            <a:r>
              <a:rPr lang="en" altLang="zh-TW" dirty="0">
                <a:solidFill>
                  <a:srgbClr val="FF0000"/>
                </a:solidFill>
              </a:rPr>
              <a:t>inefficient use </a:t>
            </a:r>
            <a:r>
              <a:rPr lang="en" altLang="zh-TW" dirty="0"/>
              <a:t>of the resource and it also solves the problem of a </a:t>
            </a:r>
            <a:r>
              <a:rPr lang="en" altLang="zh-TW" dirty="0">
                <a:solidFill>
                  <a:srgbClr val="FF0000"/>
                </a:solidFill>
              </a:rPr>
              <a:t>lack of incentives </a:t>
            </a:r>
            <a:r>
              <a:rPr lang="en" altLang="zh-TW" dirty="0"/>
              <a:t>for productivity-enhancing investment. </a:t>
            </a:r>
            <a:endParaRPr lang="en" altLang="zh-TW" sz="2400" dirty="0"/>
          </a:p>
          <a:p>
            <a:endParaRPr lang="zh-TW" altLang="en-US" sz="2400" dirty="0"/>
          </a:p>
        </p:txBody>
      </p:sp>
    </p:spTree>
    <p:extLst>
      <p:ext uri="{BB962C8B-B14F-4D97-AF65-F5344CB8AC3E}">
        <p14:creationId xmlns:p14="http://schemas.microsoft.com/office/powerpoint/2010/main" val="911158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err="1"/>
              <a:t>Rivalrous</a:t>
            </a:r>
            <a:r>
              <a:rPr lang="en-US" altLang="zh-TW" dirty="0"/>
              <a:t> and Non-</a:t>
            </a:r>
            <a:r>
              <a:rPr lang="en-US" altLang="zh-TW" dirty="0" err="1"/>
              <a:t>Rivalrous</a:t>
            </a:r>
            <a:r>
              <a:rPr lang="en-US" altLang="zh-TW" dirty="0"/>
              <a:t> Goods</a:t>
            </a:r>
            <a:endParaRPr lang="zh-TW" altLang="en-US" dirty="0"/>
          </a:p>
        </p:txBody>
      </p:sp>
      <p:sp>
        <p:nvSpPr>
          <p:cNvPr id="3" name="內容版面配置區 2"/>
          <p:cNvSpPr>
            <a:spLocks noGrp="1"/>
          </p:cNvSpPr>
          <p:nvPr>
            <p:ph idx="1"/>
          </p:nvPr>
        </p:nvSpPr>
        <p:spPr>
          <a:xfrm>
            <a:off x="395536" y="1556792"/>
            <a:ext cx="8229600" cy="4525963"/>
          </a:xfrm>
        </p:spPr>
        <p:txBody>
          <a:bodyPr>
            <a:normAutofit/>
          </a:bodyPr>
          <a:lstStyle/>
          <a:p>
            <a:r>
              <a:rPr lang="en-US" altLang="zh-TW" sz="2800" dirty="0" err="1"/>
              <a:t>Rivalrous</a:t>
            </a:r>
            <a:r>
              <a:rPr lang="en-US" altLang="zh-TW" sz="2800" dirty="0"/>
              <a:t> goods </a:t>
            </a:r>
          </a:p>
          <a:p>
            <a:pPr lvl="1" indent="-342900"/>
            <a:r>
              <a:rPr lang="en-US" altLang="zh-TW" sz="2400" dirty="0"/>
              <a:t>Goods such that use or consumption by one user precludes use or consumption by any other potential.</a:t>
            </a:r>
          </a:p>
          <a:p>
            <a:pPr lvl="1" indent="-342900"/>
            <a:r>
              <a:rPr lang="en-US" altLang="zh-TW" sz="2400" dirty="0"/>
              <a:t>Can of Diet Cole, grass</a:t>
            </a:r>
          </a:p>
          <a:p>
            <a:pPr marL="0" indent="0">
              <a:buNone/>
            </a:pPr>
            <a:endParaRPr lang="en-US" altLang="zh-TW" sz="2800" dirty="0"/>
          </a:p>
          <a:p>
            <a:r>
              <a:rPr lang="en-US" altLang="zh-TW" sz="2800" dirty="0"/>
              <a:t>Non-</a:t>
            </a:r>
            <a:r>
              <a:rPr lang="en-US" altLang="zh-TW" sz="2800" dirty="0" err="1"/>
              <a:t>rivalrous</a:t>
            </a:r>
            <a:r>
              <a:rPr lang="en-US" altLang="zh-TW" sz="2800" dirty="0"/>
              <a:t> goods</a:t>
            </a:r>
          </a:p>
          <a:p>
            <a:pPr lvl="1" indent="-342900"/>
            <a:r>
              <a:rPr lang="en-US" altLang="zh-TW" sz="2400" dirty="0"/>
              <a:t>Goods that can be used or consumed over and over.</a:t>
            </a:r>
          </a:p>
          <a:p>
            <a:pPr lvl="1"/>
            <a:r>
              <a:rPr lang="en-US" altLang="zh-TW" sz="2400" dirty="0"/>
              <a:t>Air, digitalized book</a:t>
            </a:r>
            <a:endParaRPr lang="zh-TW" altLang="en-US" sz="2400" dirty="0"/>
          </a:p>
        </p:txBody>
      </p:sp>
    </p:spTree>
    <p:extLst>
      <p:ext uri="{BB962C8B-B14F-4D97-AF65-F5344CB8AC3E}">
        <p14:creationId xmlns:p14="http://schemas.microsoft.com/office/powerpoint/2010/main" val="38527029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Copyrights</a:t>
            </a:r>
            <a:endParaRPr lang="zh-TW" altLang="en-US" dirty="0"/>
          </a:p>
        </p:txBody>
      </p:sp>
      <p:sp>
        <p:nvSpPr>
          <p:cNvPr id="3" name="內容版面配置區 2"/>
          <p:cNvSpPr>
            <a:spLocks noGrp="1"/>
          </p:cNvSpPr>
          <p:nvPr>
            <p:ph idx="1"/>
          </p:nvPr>
        </p:nvSpPr>
        <p:spPr/>
        <p:txBody>
          <a:bodyPr>
            <a:normAutofit/>
          </a:bodyPr>
          <a:lstStyle/>
          <a:p>
            <a:r>
              <a:rPr lang="en-US" altLang="zh-TW" sz="2800" dirty="0"/>
              <a:t>In the U.S. the case of </a:t>
            </a:r>
            <a:r>
              <a:rPr lang="en-US" altLang="zh-TW" sz="2800" dirty="0">
                <a:solidFill>
                  <a:srgbClr val="FF0000"/>
                </a:solidFill>
              </a:rPr>
              <a:t>books, songs, plays, television shows and movies</a:t>
            </a:r>
            <a:r>
              <a:rPr lang="en-US" altLang="zh-TW" sz="2800" dirty="0"/>
              <a:t>, all of these creations are covered by the copyright law which gives the creator of the work the exclusive right to copy the work, to distribute it, to modify it or to perform the work.</a:t>
            </a:r>
            <a:endParaRPr lang="zh-TW" altLang="en-US" sz="2800" dirty="0"/>
          </a:p>
        </p:txBody>
      </p:sp>
    </p:spTree>
    <p:extLst>
      <p:ext uri="{BB962C8B-B14F-4D97-AF65-F5344CB8AC3E}">
        <p14:creationId xmlns:p14="http://schemas.microsoft.com/office/powerpoint/2010/main" val="7033811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Copyrights</a:t>
            </a:r>
            <a:endParaRPr lang="zh-TW" altLang="en-US" dirty="0"/>
          </a:p>
        </p:txBody>
      </p:sp>
      <p:sp>
        <p:nvSpPr>
          <p:cNvPr id="3" name="內容版面配置區 2"/>
          <p:cNvSpPr>
            <a:spLocks noGrp="1"/>
          </p:cNvSpPr>
          <p:nvPr>
            <p:ph idx="1"/>
          </p:nvPr>
        </p:nvSpPr>
        <p:spPr/>
        <p:txBody>
          <a:bodyPr>
            <a:normAutofit/>
          </a:bodyPr>
          <a:lstStyle/>
          <a:p>
            <a:r>
              <a:rPr lang="en" altLang="zh-TW" dirty="0"/>
              <a:t>The copyright holder’s </a:t>
            </a:r>
            <a:r>
              <a:rPr lang="en" altLang="zh-TW" dirty="0">
                <a:solidFill>
                  <a:srgbClr val="FF0000"/>
                </a:solidFill>
              </a:rPr>
              <a:t>exclusive right to copy </a:t>
            </a:r>
            <a:r>
              <a:rPr lang="en" altLang="zh-TW" dirty="0"/>
              <a:t>the work does not actually prohibit all copying. The doctrine of </a:t>
            </a:r>
            <a:r>
              <a:rPr lang="en" altLang="zh-TW" i="1" dirty="0"/>
              <a:t>fair use </a:t>
            </a:r>
            <a:r>
              <a:rPr lang="en" altLang="zh-TW" dirty="0"/>
              <a:t>has evolved to permit limited copying for noncommercial use of parts of a copyrighted work </a:t>
            </a:r>
            <a:endParaRPr lang="en" altLang="zh-TW" sz="2800" dirty="0"/>
          </a:p>
          <a:p>
            <a:r>
              <a:rPr lang="en" altLang="zh-TW" dirty="0"/>
              <a:t>Copyright law does not prohibit the owner of a copy of a work from reselling that copy </a:t>
            </a:r>
            <a:endParaRPr lang="en" altLang="zh-TW" sz="2800" dirty="0"/>
          </a:p>
          <a:p>
            <a:endParaRPr lang="zh-TW" altLang="en-US" sz="2800" dirty="0"/>
          </a:p>
        </p:txBody>
      </p:sp>
    </p:spTree>
    <p:extLst>
      <p:ext uri="{BB962C8B-B14F-4D97-AF65-F5344CB8AC3E}">
        <p14:creationId xmlns:p14="http://schemas.microsoft.com/office/powerpoint/2010/main" val="444414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Patents</a:t>
            </a:r>
            <a:endParaRPr lang="zh-TW" altLang="en-US" dirty="0"/>
          </a:p>
        </p:txBody>
      </p:sp>
      <p:sp>
        <p:nvSpPr>
          <p:cNvPr id="3" name="內容版面配置區 2"/>
          <p:cNvSpPr>
            <a:spLocks noGrp="1"/>
          </p:cNvSpPr>
          <p:nvPr>
            <p:ph idx="1"/>
          </p:nvPr>
        </p:nvSpPr>
        <p:spPr>
          <a:xfrm>
            <a:off x="457200" y="1628800"/>
            <a:ext cx="8686800" cy="4525963"/>
          </a:xfrm>
        </p:spPr>
        <p:txBody>
          <a:bodyPr>
            <a:normAutofit/>
          </a:bodyPr>
          <a:lstStyle/>
          <a:p>
            <a:r>
              <a:rPr lang="en-US" altLang="zh-TW" sz="2800" dirty="0"/>
              <a:t>Inventions such as </a:t>
            </a:r>
            <a:r>
              <a:rPr lang="en-US" altLang="zh-TW" sz="2800" dirty="0">
                <a:solidFill>
                  <a:srgbClr val="FF0000"/>
                </a:solidFill>
              </a:rPr>
              <a:t>a new drug, a new manufacturing process, or a new piece of computer hardware </a:t>
            </a:r>
            <a:r>
              <a:rPr lang="en-US" altLang="zh-TW" sz="2800" dirty="0"/>
              <a:t>can apply to the United States Patent and Trademark Office for a patent.</a:t>
            </a:r>
          </a:p>
          <a:p>
            <a:pPr marL="0" indent="0">
              <a:buNone/>
            </a:pPr>
            <a:endParaRPr lang="en-US" altLang="zh-TW" sz="2800" dirty="0"/>
          </a:p>
          <a:p>
            <a:r>
              <a:rPr lang="en-US" altLang="zh-TW" sz="2800" dirty="0"/>
              <a:t>They have the right to exclude others from using the invention for a fixed period of time, usually 20 years.</a:t>
            </a:r>
            <a:endParaRPr lang="zh-TW" altLang="en-US" sz="2800" dirty="0"/>
          </a:p>
        </p:txBody>
      </p:sp>
    </p:spTree>
    <p:extLst>
      <p:ext uri="{BB962C8B-B14F-4D97-AF65-F5344CB8AC3E}">
        <p14:creationId xmlns:p14="http://schemas.microsoft.com/office/powerpoint/2010/main" val="3009258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Copyrights  vs  Patents</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506825498"/>
              </p:ext>
            </p:extLst>
          </p:nvPr>
        </p:nvGraphicFramePr>
        <p:xfrm>
          <a:off x="457200" y="1600200"/>
          <a:ext cx="8229600" cy="4205064"/>
        </p:xfrm>
        <a:graphic>
          <a:graphicData uri="http://schemas.openxmlformats.org/drawingml/2006/table">
            <a:tbl>
              <a:tblPr firstRow="1" bandRow="1">
                <a:tableStyleId>{5940675A-B579-460E-94D1-54222C63F5DA}</a:tableStyleId>
              </a:tblPr>
              <a:tblGrid>
                <a:gridCol w="2314600">
                  <a:extLst>
                    <a:ext uri="{9D8B030D-6E8A-4147-A177-3AD203B41FA5}">
                      <a16:colId xmlns:a16="http://schemas.microsoft.com/office/drawing/2014/main" val="3957406101"/>
                    </a:ext>
                  </a:extLst>
                </a:gridCol>
                <a:gridCol w="3171800">
                  <a:extLst>
                    <a:ext uri="{9D8B030D-6E8A-4147-A177-3AD203B41FA5}">
                      <a16:colId xmlns:a16="http://schemas.microsoft.com/office/drawing/2014/main" val="3695097705"/>
                    </a:ext>
                  </a:extLst>
                </a:gridCol>
                <a:gridCol w="2743200">
                  <a:extLst>
                    <a:ext uri="{9D8B030D-6E8A-4147-A177-3AD203B41FA5}">
                      <a16:colId xmlns:a16="http://schemas.microsoft.com/office/drawing/2014/main" val="429257528"/>
                    </a:ext>
                  </a:extLst>
                </a:gridCol>
              </a:tblGrid>
              <a:tr h="632620">
                <a:tc>
                  <a:txBody>
                    <a:bodyPr/>
                    <a:lstStyle/>
                    <a:p>
                      <a:endParaRPr lang="zh-TW" altLang="en-US" sz="2800" dirty="0"/>
                    </a:p>
                  </a:txBody>
                  <a:tcPr/>
                </a:tc>
                <a:tc>
                  <a:txBody>
                    <a:bodyPr/>
                    <a:lstStyle/>
                    <a:p>
                      <a:pPr algn="ctr"/>
                      <a:r>
                        <a:rPr lang="en-US" altLang="zh-TW" sz="2800" dirty="0"/>
                        <a:t> Copyrights</a:t>
                      </a:r>
                      <a:endParaRPr lang="zh-TW" altLang="en-US" sz="2800" dirty="0"/>
                    </a:p>
                  </a:txBody>
                  <a:tcPr/>
                </a:tc>
                <a:tc>
                  <a:txBody>
                    <a:bodyPr/>
                    <a:lstStyle/>
                    <a:p>
                      <a:pPr algn="ctr"/>
                      <a:r>
                        <a:rPr lang="en-US" altLang="zh-TW" sz="2800" dirty="0"/>
                        <a:t>Patents</a:t>
                      </a:r>
                      <a:endParaRPr lang="zh-TW" altLang="en-US" sz="2800" dirty="0"/>
                    </a:p>
                  </a:txBody>
                  <a:tcPr/>
                </a:tc>
                <a:extLst>
                  <a:ext uri="{0D108BD9-81ED-4DB2-BD59-A6C34878D82A}">
                    <a16:rowId xmlns:a16="http://schemas.microsoft.com/office/drawing/2014/main" val="419013154"/>
                  </a:ext>
                </a:extLst>
              </a:tr>
              <a:tr h="1153602">
                <a:tc>
                  <a:txBody>
                    <a:bodyPr/>
                    <a:lstStyle/>
                    <a:p>
                      <a:r>
                        <a:rPr lang="en-US" altLang="zh-TW" sz="2800" dirty="0"/>
                        <a:t>Granting</a:t>
                      </a:r>
                      <a:endParaRPr lang="zh-TW" altLang="en-US" sz="2800" dirty="0"/>
                    </a:p>
                  </a:txBody>
                  <a:tcPr/>
                </a:tc>
                <a:tc>
                  <a:txBody>
                    <a:bodyPr/>
                    <a:lstStyle/>
                    <a:p>
                      <a:pPr algn="ctr"/>
                      <a:r>
                        <a:rPr lang="en-US" altLang="zh-TW" sz="2800" dirty="0"/>
                        <a:t>Automatic</a:t>
                      </a:r>
                      <a:endParaRPr lang="zh-TW" altLang="en-US" sz="2800" dirty="0"/>
                    </a:p>
                  </a:txBody>
                  <a:tcPr/>
                </a:tc>
                <a:tc>
                  <a:txBody>
                    <a:bodyPr/>
                    <a:lstStyle/>
                    <a:p>
                      <a:pPr algn="ctr"/>
                      <a:r>
                        <a:rPr lang="en-US" altLang="zh-TW" sz="2800" dirty="0"/>
                        <a:t>Filing an application</a:t>
                      </a:r>
                      <a:endParaRPr lang="zh-TW" altLang="en-US" sz="2800" dirty="0"/>
                    </a:p>
                  </a:txBody>
                  <a:tcPr/>
                </a:tc>
                <a:extLst>
                  <a:ext uri="{0D108BD9-81ED-4DB2-BD59-A6C34878D82A}">
                    <a16:rowId xmlns:a16="http://schemas.microsoft.com/office/drawing/2014/main" val="4039464980"/>
                  </a:ext>
                </a:extLst>
              </a:tr>
              <a:tr h="1153602">
                <a:tc>
                  <a:txBody>
                    <a:bodyPr/>
                    <a:lstStyle/>
                    <a:p>
                      <a:r>
                        <a:rPr lang="en-US" altLang="zh-TW" sz="2800" dirty="0"/>
                        <a:t>Enforcement</a:t>
                      </a:r>
                      <a:endParaRPr lang="zh-TW" altLang="en-US" sz="2800" dirty="0"/>
                    </a:p>
                  </a:txBody>
                  <a:tcPr/>
                </a:tc>
                <a:tc>
                  <a:txBody>
                    <a:bodyPr/>
                    <a:lstStyle/>
                    <a:p>
                      <a:pPr algn="ctr"/>
                      <a:r>
                        <a:rPr lang="en-US" altLang="zh-TW" sz="2800" dirty="0"/>
                        <a:t>Holder of copyrights</a:t>
                      </a:r>
                      <a:endParaRPr lang="zh-TW" altLang="en-US" sz="2800" dirty="0"/>
                    </a:p>
                  </a:txBody>
                  <a:tcPr/>
                </a:tc>
                <a:tc>
                  <a:txBody>
                    <a:bodyPr/>
                    <a:lstStyle/>
                    <a:p>
                      <a:pPr algn="ctr"/>
                      <a:r>
                        <a:rPr lang="en-US" altLang="zh-TW" sz="2800" dirty="0"/>
                        <a:t>Holder of patents </a:t>
                      </a:r>
                      <a:endParaRPr lang="zh-TW" altLang="en-US" sz="2800" dirty="0"/>
                    </a:p>
                  </a:txBody>
                  <a:tcPr/>
                </a:tc>
                <a:extLst>
                  <a:ext uri="{0D108BD9-81ED-4DB2-BD59-A6C34878D82A}">
                    <a16:rowId xmlns:a16="http://schemas.microsoft.com/office/drawing/2014/main" val="3123110447"/>
                  </a:ext>
                </a:extLst>
              </a:tr>
              <a:tr h="632620">
                <a:tc>
                  <a:txBody>
                    <a:bodyPr/>
                    <a:lstStyle/>
                    <a:p>
                      <a:r>
                        <a:rPr lang="en-US" altLang="zh-TW" sz="2800" dirty="0"/>
                        <a:t>Compelling</a:t>
                      </a:r>
                      <a:endParaRPr lang="zh-TW" altLang="en-US" sz="2800" dirty="0"/>
                    </a:p>
                  </a:txBody>
                  <a:tcPr/>
                </a:tc>
                <a:tc>
                  <a:txBody>
                    <a:bodyPr/>
                    <a:lstStyle/>
                    <a:p>
                      <a:pPr algn="ctr"/>
                      <a:r>
                        <a:rPr lang="en-US" altLang="zh-TW" sz="2800" dirty="0"/>
                        <a:t>Less compelling</a:t>
                      </a:r>
                      <a:endParaRPr lang="zh-TW" altLang="en-US" sz="2800" dirty="0"/>
                    </a:p>
                  </a:txBody>
                  <a:tcPr/>
                </a:tc>
                <a:tc>
                  <a:txBody>
                    <a:bodyPr/>
                    <a:lstStyle/>
                    <a:p>
                      <a:pPr algn="ctr"/>
                      <a:r>
                        <a:rPr lang="en-US" altLang="zh-TW" sz="2800" dirty="0"/>
                        <a:t>More</a:t>
                      </a:r>
                      <a:r>
                        <a:rPr lang="en-US" altLang="zh-TW" sz="2800" baseline="0" dirty="0"/>
                        <a:t> compelling</a:t>
                      </a:r>
                      <a:endParaRPr lang="zh-TW" altLang="en-US" sz="2800" dirty="0"/>
                    </a:p>
                  </a:txBody>
                  <a:tcPr/>
                </a:tc>
                <a:extLst>
                  <a:ext uri="{0D108BD9-81ED-4DB2-BD59-A6C34878D82A}">
                    <a16:rowId xmlns:a16="http://schemas.microsoft.com/office/drawing/2014/main" val="2184638110"/>
                  </a:ext>
                </a:extLst>
              </a:tr>
              <a:tr h="632620">
                <a:tc>
                  <a:txBody>
                    <a:bodyPr/>
                    <a:lstStyle/>
                    <a:p>
                      <a:r>
                        <a:rPr lang="en-US" altLang="zh-TW" sz="2800" dirty="0"/>
                        <a:t>Complex </a:t>
                      </a:r>
                      <a:endParaRPr lang="zh-TW" altLang="en-US" sz="2800" dirty="0"/>
                    </a:p>
                  </a:txBody>
                  <a:tcPr/>
                </a:tc>
                <a:tc>
                  <a:txBody>
                    <a:bodyPr/>
                    <a:lstStyle/>
                    <a:p>
                      <a:pPr algn="ctr"/>
                      <a:r>
                        <a:rPr lang="en-US" altLang="zh-TW" sz="2800" dirty="0"/>
                        <a:t>Less complex</a:t>
                      </a:r>
                      <a:endParaRPr lang="zh-TW" altLang="en-US" sz="2800" dirty="0"/>
                    </a:p>
                  </a:txBody>
                  <a:tcPr/>
                </a:tc>
                <a:tc>
                  <a:txBody>
                    <a:bodyPr/>
                    <a:lstStyle/>
                    <a:p>
                      <a:pPr algn="ctr"/>
                      <a:r>
                        <a:rPr lang="en-US" altLang="zh-TW" sz="2800" dirty="0"/>
                        <a:t>More complex</a:t>
                      </a:r>
                      <a:endParaRPr lang="zh-TW" altLang="en-US" sz="2800" dirty="0"/>
                    </a:p>
                  </a:txBody>
                  <a:tcPr/>
                </a:tc>
                <a:extLst>
                  <a:ext uri="{0D108BD9-81ED-4DB2-BD59-A6C34878D82A}">
                    <a16:rowId xmlns:a16="http://schemas.microsoft.com/office/drawing/2014/main" val="356127653"/>
                  </a:ext>
                </a:extLst>
              </a:tr>
            </a:tbl>
          </a:graphicData>
        </a:graphic>
      </p:graphicFrame>
    </p:spTree>
    <p:extLst>
      <p:ext uri="{BB962C8B-B14F-4D97-AF65-F5344CB8AC3E}">
        <p14:creationId xmlns:p14="http://schemas.microsoft.com/office/powerpoint/2010/main" val="3920567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Property </a:t>
            </a:r>
            <a:r>
              <a:rPr lang="en-US" altLang="zh-TW" dirty="0" smtClean="0"/>
              <a:t>rights </a:t>
            </a:r>
            <a:endParaRPr lang="zh-TW" altLang="en-US" dirty="0"/>
          </a:p>
        </p:txBody>
      </p:sp>
      <p:sp>
        <p:nvSpPr>
          <p:cNvPr id="3" name="內容版面配置區 2"/>
          <p:cNvSpPr>
            <a:spLocks noGrp="1"/>
          </p:cNvSpPr>
          <p:nvPr>
            <p:ph idx="1"/>
          </p:nvPr>
        </p:nvSpPr>
        <p:spPr/>
        <p:txBody>
          <a:bodyPr>
            <a:normAutofit lnSpcReduction="10000"/>
          </a:bodyPr>
          <a:lstStyle/>
          <a:p>
            <a:pPr>
              <a:lnSpc>
                <a:spcPct val="110000"/>
              </a:lnSpc>
            </a:pPr>
            <a:r>
              <a:rPr lang="en-US" altLang="zh-TW" sz="2800" dirty="0"/>
              <a:t>Property rights </a:t>
            </a:r>
            <a:endParaRPr lang="en-US" altLang="zh-TW" sz="2800" dirty="0" smtClean="0"/>
          </a:p>
          <a:p>
            <a:pPr lvl="1">
              <a:lnSpc>
                <a:spcPct val="110000"/>
              </a:lnSpc>
            </a:pPr>
            <a:r>
              <a:rPr lang="en-US" altLang="zh-TW" sz="2400" dirty="0" smtClean="0"/>
              <a:t>give </a:t>
            </a:r>
            <a:r>
              <a:rPr lang="en-US" altLang="zh-TW" sz="2400" dirty="0"/>
              <a:t>the </a:t>
            </a:r>
            <a:r>
              <a:rPr lang="en-US" altLang="zh-TW" sz="2400" dirty="0">
                <a:solidFill>
                  <a:srgbClr val="FF0000"/>
                </a:solidFill>
              </a:rPr>
              <a:t>holder of the </a:t>
            </a:r>
            <a:r>
              <a:rPr lang="en-US" altLang="zh-TW" sz="2400" dirty="0" smtClean="0">
                <a:solidFill>
                  <a:srgbClr val="FF0000"/>
                </a:solidFill>
              </a:rPr>
              <a:t>right </a:t>
            </a:r>
          </a:p>
          <a:p>
            <a:pPr lvl="1">
              <a:lnSpc>
                <a:spcPct val="110000"/>
              </a:lnSpc>
            </a:pPr>
            <a:r>
              <a:rPr lang="en-US" altLang="zh-TW" sz="2400" dirty="0" smtClean="0"/>
              <a:t>and </a:t>
            </a:r>
            <a:r>
              <a:rPr lang="en-US" altLang="zh-TW" sz="2400" dirty="0"/>
              <a:t>ability to </a:t>
            </a:r>
            <a:r>
              <a:rPr lang="en-US" altLang="zh-TW" sz="2400" dirty="0">
                <a:solidFill>
                  <a:srgbClr val="FF0000"/>
                </a:solidFill>
              </a:rPr>
              <a:t>exclude others </a:t>
            </a:r>
            <a:r>
              <a:rPr lang="en-US" altLang="zh-TW" sz="2400" dirty="0"/>
              <a:t>from using </a:t>
            </a:r>
            <a:r>
              <a:rPr lang="en-US" altLang="zh-TW" sz="2400" dirty="0" smtClean="0"/>
              <a:t>it</a:t>
            </a:r>
          </a:p>
          <a:p>
            <a:pPr lvl="1">
              <a:lnSpc>
                <a:spcPct val="110000"/>
              </a:lnSpc>
            </a:pPr>
            <a:r>
              <a:rPr lang="en-US" altLang="zh-TW" sz="2400" dirty="0" smtClean="0"/>
              <a:t>and </a:t>
            </a:r>
            <a:r>
              <a:rPr lang="en-US" altLang="zh-TW" sz="2400" dirty="0"/>
              <a:t>usually </a:t>
            </a:r>
            <a:r>
              <a:rPr lang="en-US" altLang="zh-TW" sz="2400" dirty="0">
                <a:solidFill>
                  <a:srgbClr val="FF0000"/>
                </a:solidFill>
              </a:rPr>
              <a:t>the right to</a:t>
            </a:r>
            <a:r>
              <a:rPr lang="zh-TW" altLang="en-US" sz="2400" dirty="0">
                <a:solidFill>
                  <a:srgbClr val="FF0000"/>
                </a:solidFill>
              </a:rPr>
              <a:t> </a:t>
            </a:r>
            <a:r>
              <a:rPr lang="en-US" altLang="zh-TW" sz="2400" dirty="0">
                <a:solidFill>
                  <a:srgbClr val="FF0000"/>
                </a:solidFill>
              </a:rPr>
              <a:t>sell or transfer </a:t>
            </a:r>
            <a:r>
              <a:rPr lang="en-US" altLang="zh-TW" sz="2400" dirty="0"/>
              <a:t>the resource to another person.</a:t>
            </a:r>
          </a:p>
          <a:p>
            <a:pPr>
              <a:lnSpc>
                <a:spcPct val="110000"/>
              </a:lnSpc>
            </a:pPr>
            <a:r>
              <a:rPr lang="en-US" altLang="zh-TW" sz="2800" dirty="0"/>
              <a:t>The central message of this </a:t>
            </a:r>
            <a:r>
              <a:rPr lang="en-US" altLang="zh-TW" sz="2800" dirty="0" smtClean="0"/>
              <a:t>chapter</a:t>
            </a:r>
            <a:r>
              <a:rPr lang="zh-TW" altLang="en-US" sz="2800" dirty="0" smtClean="0"/>
              <a:t> </a:t>
            </a:r>
            <a:r>
              <a:rPr lang="en-US" altLang="zh-TW" sz="2800" dirty="0" smtClean="0"/>
              <a:t>(property rights)</a:t>
            </a:r>
            <a:r>
              <a:rPr lang="zh-TW" altLang="en-US" sz="2800" dirty="0" smtClean="0"/>
              <a:t> </a:t>
            </a:r>
            <a:endParaRPr lang="en-US" altLang="zh-TW" sz="2800" dirty="0" smtClean="0"/>
          </a:p>
          <a:p>
            <a:pPr lvl="1">
              <a:lnSpc>
                <a:spcPct val="110000"/>
              </a:lnSpc>
            </a:pPr>
            <a:r>
              <a:rPr lang="en-US" altLang="zh-TW" sz="2400" dirty="0" smtClean="0"/>
              <a:t>the </a:t>
            </a:r>
            <a:r>
              <a:rPr lang="en-US" altLang="zh-TW" sz="2400" dirty="0"/>
              <a:t>property rights a</a:t>
            </a:r>
            <a:r>
              <a:rPr lang="zh-TW" altLang="en-US" sz="2400" dirty="0"/>
              <a:t> </a:t>
            </a:r>
            <a:r>
              <a:rPr lang="en-US" altLang="zh-TW" sz="2400" dirty="0"/>
              <a:t>society chooses to establish will affect the allocations that occur, and some property rights</a:t>
            </a:r>
            <a:r>
              <a:rPr lang="zh-TW" altLang="en-US" sz="2400" dirty="0"/>
              <a:t> </a:t>
            </a:r>
            <a:r>
              <a:rPr lang="en-US" altLang="zh-TW" sz="2400" dirty="0"/>
              <a:t>are more likely than others to result in </a:t>
            </a:r>
            <a:r>
              <a:rPr lang="en-US" altLang="zh-TW" sz="2400" dirty="0">
                <a:solidFill>
                  <a:srgbClr val="FF0000"/>
                </a:solidFill>
              </a:rPr>
              <a:t>socially optimal allocations</a:t>
            </a:r>
            <a:r>
              <a:rPr lang="en-US" altLang="zh-TW" sz="2400" dirty="0"/>
              <a:t>.</a:t>
            </a:r>
          </a:p>
        </p:txBody>
      </p:sp>
    </p:spTree>
    <p:extLst>
      <p:ext uri="{BB962C8B-B14F-4D97-AF65-F5344CB8AC3E}">
        <p14:creationId xmlns:p14="http://schemas.microsoft.com/office/powerpoint/2010/main" val="565456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a:extLst>
              <a:ext uri="{FF2B5EF4-FFF2-40B4-BE49-F238E27FC236}">
                <a16:creationId xmlns:a16="http://schemas.microsoft.com/office/drawing/2014/main" id="{D9FAEDA6-AED3-C042-98F5-163242CA81C5}"/>
              </a:ext>
            </a:extLst>
          </p:cNvPr>
          <p:cNvSpPr>
            <a:spLocks noGrp="1"/>
          </p:cNvSpPr>
          <p:nvPr>
            <p:ph type="title"/>
          </p:nvPr>
        </p:nvSpPr>
        <p:spPr/>
        <p:txBody>
          <a:bodyPr/>
          <a:lstStyle/>
          <a:p>
            <a:pPr eaLnBrk="1" hangingPunct="1"/>
            <a:r>
              <a:rPr lang="en-US" altLang="zh-TW" dirty="0"/>
              <a:t>Property forms</a:t>
            </a:r>
            <a:endParaRPr lang="zh-TW" altLang="en-US" dirty="0"/>
          </a:p>
        </p:txBody>
      </p:sp>
      <p:sp>
        <p:nvSpPr>
          <p:cNvPr id="5123" name="內容版面配置區 2">
            <a:extLst>
              <a:ext uri="{FF2B5EF4-FFF2-40B4-BE49-F238E27FC236}">
                <a16:creationId xmlns:a16="http://schemas.microsoft.com/office/drawing/2014/main" id="{7503831C-6D75-9748-B098-DDE58D88763F}"/>
              </a:ext>
            </a:extLst>
          </p:cNvPr>
          <p:cNvSpPr>
            <a:spLocks noGrp="1"/>
          </p:cNvSpPr>
          <p:nvPr>
            <p:ph idx="1"/>
          </p:nvPr>
        </p:nvSpPr>
        <p:spPr/>
        <p:txBody>
          <a:bodyPr/>
          <a:lstStyle/>
          <a:p>
            <a:pPr eaLnBrk="1" hangingPunct="1"/>
            <a:r>
              <a:rPr lang="en-US" altLang="zh-TW"/>
              <a:t>Physical property</a:t>
            </a:r>
          </a:p>
          <a:p>
            <a:pPr lvl="1" eaLnBrk="1" hangingPunct="1"/>
            <a:r>
              <a:rPr lang="en-US" altLang="zh-TW"/>
              <a:t>A plot of land</a:t>
            </a:r>
          </a:p>
          <a:p>
            <a:pPr lvl="1" eaLnBrk="1" hangingPunct="1"/>
            <a:r>
              <a:rPr lang="en-US" altLang="zh-TW"/>
              <a:t>A can of Diet Coke</a:t>
            </a:r>
          </a:p>
          <a:p>
            <a:pPr eaLnBrk="1" hangingPunct="1"/>
            <a:r>
              <a:rPr lang="en-US" altLang="zh-TW"/>
              <a:t>Intellectual property</a:t>
            </a:r>
          </a:p>
          <a:p>
            <a:pPr lvl="1" eaLnBrk="1" hangingPunct="1"/>
            <a:r>
              <a:rPr lang="en-US" altLang="zh-TW"/>
              <a:t>A song</a:t>
            </a:r>
          </a:p>
          <a:p>
            <a:pPr lvl="1" eaLnBrk="1" hangingPunct="1"/>
            <a:r>
              <a:rPr lang="en-US" altLang="zh-TW"/>
              <a:t>A manufacturing process</a:t>
            </a:r>
          </a:p>
          <a:p>
            <a:pPr eaLnBrk="1" hangingPunct="1"/>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3508" y="2416175"/>
            <a:ext cx="8856984" cy="1470025"/>
          </a:xfrm>
        </p:spPr>
        <p:txBody>
          <a:bodyPr>
            <a:normAutofit fontScale="90000"/>
          </a:bodyPr>
          <a:lstStyle/>
          <a:p>
            <a:r>
              <a:rPr lang="en-US" altLang="zh-TW" dirty="0"/>
              <a:t>24.1 Externalities and the </a:t>
            </a:r>
            <a:r>
              <a:rPr lang="en-US" altLang="zh-TW" dirty="0" err="1"/>
              <a:t>Coase</a:t>
            </a:r>
            <a:r>
              <a:rPr lang="en-US" altLang="zh-TW" dirty="0"/>
              <a:t> Theorem</a:t>
            </a:r>
            <a:br>
              <a:rPr lang="en-US" altLang="zh-TW" dirty="0"/>
            </a:br>
            <a:endParaRPr lang="zh-TW" altLang="en-US" dirty="0"/>
          </a:p>
        </p:txBody>
      </p:sp>
      <p:sp>
        <p:nvSpPr>
          <p:cNvPr id="3" name="副標題 2"/>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3025148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274" y="393467"/>
            <a:ext cx="9144000" cy="1143000"/>
          </a:xfrm>
        </p:spPr>
        <p:txBody>
          <a:bodyPr>
            <a:normAutofit fontScale="90000"/>
          </a:bodyPr>
          <a:lstStyle/>
          <a:p>
            <a:r>
              <a:rPr lang="en-US" altLang="zh-TW" dirty="0"/>
              <a:t>Externalities and Non-Optimal Allocations</a:t>
            </a:r>
            <a:endParaRPr lang="zh-TW" altLang="en-US" dirty="0"/>
          </a:p>
        </p:txBody>
      </p:sp>
      <p:sp>
        <p:nvSpPr>
          <p:cNvPr id="3" name="內容版面配置區 2"/>
          <p:cNvSpPr>
            <a:spLocks noGrp="1"/>
          </p:cNvSpPr>
          <p:nvPr>
            <p:ph idx="1"/>
          </p:nvPr>
        </p:nvSpPr>
        <p:spPr>
          <a:xfrm>
            <a:off x="457200" y="1772816"/>
            <a:ext cx="8686800" cy="5323730"/>
          </a:xfrm>
        </p:spPr>
        <p:txBody>
          <a:bodyPr>
            <a:normAutofit/>
          </a:bodyPr>
          <a:lstStyle/>
          <a:p>
            <a:r>
              <a:rPr lang="en-US" altLang="zh-TW" sz="2800" dirty="0"/>
              <a:t>Take the following as examples : </a:t>
            </a:r>
          </a:p>
          <a:p>
            <a:pPr marL="0" indent="0">
              <a:buNone/>
            </a:pPr>
            <a:r>
              <a:rPr lang="en-US" altLang="zh-TW" sz="2800" dirty="0" smtClean="0"/>
              <a:t>Scenario #1:</a:t>
            </a:r>
            <a:r>
              <a:rPr lang="zh-TW" altLang="en-US" sz="2800" dirty="0" smtClean="0"/>
              <a:t> </a:t>
            </a:r>
            <a:endParaRPr lang="en-US" altLang="zh-TW" sz="2800" dirty="0" smtClean="0"/>
          </a:p>
          <a:p>
            <a:pPr lvl="1" indent="-342900"/>
            <a:r>
              <a:rPr lang="en-US" altLang="zh-TW" sz="2400" dirty="0" smtClean="0"/>
              <a:t>The </a:t>
            </a:r>
            <a:r>
              <a:rPr lang="en-US" altLang="zh-TW" sz="2400" dirty="0"/>
              <a:t>smoker purchased the cigar at a price which presumably covered the cost of producing the cigar, so at least between the smoker and the  producer there is </a:t>
            </a:r>
            <a:r>
              <a:rPr lang="en-US" altLang="zh-TW" sz="2400" dirty="0">
                <a:solidFill>
                  <a:srgbClr val="FF0000"/>
                </a:solidFill>
              </a:rPr>
              <a:t>no externality </a:t>
            </a:r>
            <a:r>
              <a:rPr lang="en-US" altLang="zh-TW" sz="2400" dirty="0"/>
              <a:t>created by the sale of the cigar. </a:t>
            </a:r>
          </a:p>
        </p:txBody>
      </p:sp>
    </p:spTree>
    <p:extLst>
      <p:ext uri="{BB962C8B-B14F-4D97-AF65-F5344CB8AC3E}">
        <p14:creationId xmlns:p14="http://schemas.microsoft.com/office/powerpoint/2010/main" val="74820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23528" y="1268760"/>
            <a:ext cx="8229600" cy="5760640"/>
          </a:xfrm>
        </p:spPr>
        <p:txBody>
          <a:bodyPr>
            <a:normAutofit/>
          </a:bodyPr>
          <a:lstStyle/>
          <a:p>
            <a:endParaRPr lang="en-US" altLang="zh-TW" sz="2800" dirty="0"/>
          </a:p>
          <a:p>
            <a:r>
              <a:rPr lang="en-US" altLang="zh-TW" sz="2800" dirty="0" smtClean="0"/>
              <a:t>Scenario#2:  But </a:t>
            </a:r>
            <a:r>
              <a:rPr lang="en-US" altLang="zh-TW" sz="2800" dirty="0"/>
              <a:t>consuming the cigar in the restaurant the smoker imposes a </a:t>
            </a:r>
            <a:r>
              <a:rPr lang="en-US" altLang="zh-TW" sz="2800" dirty="0">
                <a:solidFill>
                  <a:srgbClr val="FF0000"/>
                </a:solidFill>
              </a:rPr>
              <a:t>harm</a:t>
            </a:r>
            <a:r>
              <a:rPr lang="en-US" altLang="zh-TW" sz="2800" dirty="0"/>
              <a:t> on </a:t>
            </a:r>
            <a:r>
              <a:rPr lang="en-US" altLang="zh-TW" sz="2800" dirty="0">
                <a:solidFill>
                  <a:srgbClr val="FF0000"/>
                </a:solidFill>
              </a:rPr>
              <a:t>the other diner </a:t>
            </a:r>
            <a:r>
              <a:rPr lang="en-US" altLang="zh-TW" sz="2800" dirty="0"/>
              <a:t>without compensating this person for the harm.</a:t>
            </a:r>
          </a:p>
          <a:p>
            <a:pPr lvl="1">
              <a:buFont typeface="Wingdings" panose="05000000000000000000" pitchFamily="2" charset="2"/>
              <a:buChar char="§"/>
            </a:pPr>
            <a:r>
              <a:rPr lang="en-US" altLang="zh-TW" sz="2400" dirty="0"/>
              <a:t>One mechanism achieve this goal is a law that </a:t>
            </a:r>
            <a:r>
              <a:rPr lang="en-US" altLang="zh-TW" sz="2400" dirty="0">
                <a:solidFill>
                  <a:srgbClr val="FF0000"/>
                </a:solidFill>
              </a:rPr>
              <a:t>prohibits smoking </a:t>
            </a:r>
            <a:r>
              <a:rPr lang="en-US" altLang="zh-TW" sz="2400" dirty="0"/>
              <a:t>in restaurants.</a:t>
            </a:r>
          </a:p>
          <a:p>
            <a:pPr lvl="1">
              <a:buFont typeface="Wingdings" panose="05000000000000000000" pitchFamily="2" charset="2"/>
              <a:buChar char="§"/>
            </a:pPr>
            <a:r>
              <a:rPr lang="en-US" altLang="zh-TW" sz="2400" dirty="0"/>
              <a:t>An alternative is establish a </a:t>
            </a:r>
            <a:r>
              <a:rPr lang="en-US" altLang="zh-TW" sz="2400" dirty="0">
                <a:solidFill>
                  <a:srgbClr val="FF0000"/>
                </a:solidFill>
              </a:rPr>
              <a:t>property right to smoke-free air </a:t>
            </a:r>
            <a:r>
              <a:rPr lang="en-US" altLang="zh-TW" sz="2400" dirty="0"/>
              <a:t>in restaurants and to make this property right tradeable.</a:t>
            </a:r>
            <a:endParaRPr lang="zh-TW" altLang="en-US" sz="2400" dirty="0"/>
          </a:p>
        </p:txBody>
      </p:sp>
      <p:sp>
        <p:nvSpPr>
          <p:cNvPr id="4" name="標題 1"/>
          <p:cNvSpPr>
            <a:spLocks noGrp="1"/>
          </p:cNvSpPr>
          <p:nvPr>
            <p:ph type="title"/>
          </p:nvPr>
        </p:nvSpPr>
        <p:spPr>
          <a:xfrm>
            <a:off x="15274" y="393467"/>
            <a:ext cx="9144000" cy="1143000"/>
          </a:xfrm>
        </p:spPr>
        <p:txBody>
          <a:bodyPr>
            <a:normAutofit/>
          </a:bodyPr>
          <a:lstStyle/>
          <a:p>
            <a:r>
              <a:rPr lang="en-US" altLang="zh-TW" dirty="0"/>
              <a:t>Example of Socially optimal allocation</a:t>
            </a:r>
            <a:endParaRPr lang="zh-TW" altLang="en-US" dirty="0"/>
          </a:p>
        </p:txBody>
      </p:sp>
    </p:spTree>
    <p:extLst>
      <p:ext uri="{BB962C8B-B14F-4D97-AF65-F5344CB8AC3E}">
        <p14:creationId xmlns:p14="http://schemas.microsoft.com/office/powerpoint/2010/main" val="30379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CD9D5BEA-6669-0749-976B-F11A77EF9217}"/>
              </a:ext>
            </a:extLst>
          </p:cNvPr>
          <p:cNvSpPr>
            <a:spLocks noGrp="1"/>
          </p:cNvSpPr>
          <p:nvPr>
            <p:ph idx="1"/>
          </p:nvPr>
        </p:nvSpPr>
        <p:spPr/>
        <p:txBody>
          <a:bodyPr/>
          <a:lstStyle/>
          <a:p>
            <a:pPr marL="0" indent="0">
              <a:buNone/>
            </a:pPr>
            <a:r>
              <a:rPr kumimoji="1" lang="en-US" altLang="zh-TW" dirty="0"/>
              <a:t>Smoking example ‘s socially optimal allocation:</a:t>
            </a:r>
          </a:p>
          <a:p>
            <a:pPr marL="0" indent="0">
              <a:buNone/>
            </a:pPr>
            <a:r>
              <a:rPr kumimoji="1" lang="en-US" altLang="zh-TW" dirty="0"/>
              <a:t>Establishing a property right to smoke-free air,</a:t>
            </a:r>
          </a:p>
          <a:p>
            <a:pPr marL="0" indent="0">
              <a:buNone/>
            </a:pPr>
            <a:r>
              <a:rPr kumimoji="1" lang="en-US" altLang="zh-TW" dirty="0"/>
              <a:t>Because after the negotiation between the smoker and the other diner, smoking occurs when it is socially optimal for it to occur.</a:t>
            </a:r>
            <a:endParaRPr kumimoji="1" lang="zh-TW" altLang="en-US" dirty="0"/>
          </a:p>
        </p:txBody>
      </p:sp>
      <p:sp>
        <p:nvSpPr>
          <p:cNvPr id="4" name="標題 1">
            <a:extLst>
              <a:ext uri="{FF2B5EF4-FFF2-40B4-BE49-F238E27FC236}">
                <a16:creationId xmlns:a16="http://schemas.microsoft.com/office/drawing/2014/main" id="{AE231E6D-40EA-984D-B73C-721024ACB8F3}"/>
              </a:ext>
            </a:extLst>
          </p:cNvPr>
          <p:cNvSpPr txBox="1">
            <a:spLocks/>
          </p:cNvSpPr>
          <p:nvPr/>
        </p:nvSpPr>
        <p:spPr>
          <a:xfrm>
            <a:off x="15274" y="393467"/>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TW"/>
              <a:t>Example of Socially optimal allocation</a:t>
            </a:r>
            <a:endParaRPr lang="zh-TW" altLang="en-US" dirty="0"/>
          </a:p>
        </p:txBody>
      </p:sp>
    </p:spTree>
    <p:extLst>
      <p:ext uri="{BB962C8B-B14F-4D97-AF65-F5344CB8AC3E}">
        <p14:creationId xmlns:p14="http://schemas.microsoft.com/office/powerpoint/2010/main" val="3073955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CD9D5BEA-6669-0749-976B-F11A77EF9217}"/>
              </a:ext>
            </a:extLst>
          </p:cNvPr>
          <p:cNvSpPr>
            <a:spLocks noGrp="1"/>
          </p:cNvSpPr>
          <p:nvPr>
            <p:ph idx="1"/>
          </p:nvPr>
        </p:nvSpPr>
        <p:spPr/>
        <p:txBody>
          <a:bodyPr/>
          <a:lstStyle/>
          <a:p>
            <a:r>
              <a:rPr kumimoji="1" lang="en-US" altLang="zh-TW" dirty="0"/>
              <a:t>Property rights are not clearly defined and enforced:</a:t>
            </a:r>
          </a:p>
          <a:p>
            <a:pPr lvl="1"/>
            <a:r>
              <a:rPr kumimoji="1" lang="en-US" altLang="zh-TW" dirty="0"/>
              <a:t>Power-generating plant </a:t>
            </a:r>
            <a:r>
              <a:rPr kumimoji="1" lang="en-US" altLang="zh-TW" dirty="0">
                <a:solidFill>
                  <a:srgbClr val="FF0000"/>
                </a:solidFill>
              </a:rPr>
              <a:t>pollutes </a:t>
            </a:r>
            <a:r>
              <a:rPr kumimoji="1" lang="en-US" altLang="zh-TW" dirty="0"/>
              <a:t>the air and water. </a:t>
            </a:r>
            <a:endParaRPr kumimoji="1" lang="en-US" altLang="zh-TW" dirty="0" smtClean="0"/>
          </a:p>
          <a:p>
            <a:pPr lvl="1"/>
            <a:r>
              <a:rPr kumimoji="1" lang="en-US" altLang="zh-TW" dirty="0" smtClean="0"/>
              <a:t>It </a:t>
            </a:r>
            <a:r>
              <a:rPr kumimoji="1" lang="en-US" altLang="zh-TW" dirty="0"/>
              <a:t>pays for many of goods that it uses in the process of generating power, such as  labor, capital equipment on the market at prices that </a:t>
            </a:r>
            <a:r>
              <a:rPr kumimoji="1" lang="en-US" altLang="zh-TW" dirty="0">
                <a:solidFill>
                  <a:srgbClr val="FF0000"/>
                </a:solidFill>
              </a:rPr>
              <a:t>compensate</a:t>
            </a:r>
            <a:r>
              <a:rPr kumimoji="1" lang="en-US" altLang="zh-TW" dirty="0"/>
              <a:t> the sellers of these goods for the harm they suffer.</a:t>
            </a:r>
          </a:p>
          <a:p>
            <a:pPr marL="0" indent="0">
              <a:buNone/>
            </a:pPr>
            <a:endParaRPr kumimoji="1" lang="zh-TW" altLang="en-US" dirty="0"/>
          </a:p>
        </p:txBody>
      </p:sp>
      <p:sp>
        <p:nvSpPr>
          <p:cNvPr id="4" name="標題 1">
            <a:extLst>
              <a:ext uri="{FF2B5EF4-FFF2-40B4-BE49-F238E27FC236}">
                <a16:creationId xmlns:a16="http://schemas.microsoft.com/office/drawing/2014/main" id="{AE231E6D-40EA-984D-B73C-721024ACB8F3}"/>
              </a:ext>
            </a:extLst>
          </p:cNvPr>
          <p:cNvSpPr txBox="1">
            <a:spLocks/>
          </p:cNvSpPr>
          <p:nvPr/>
        </p:nvSpPr>
        <p:spPr>
          <a:xfrm>
            <a:off x="15274" y="393467"/>
            <a:ext cx="9144000" cy="11430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TW" dirty="0"/>
              <a:t>2</a:t>
            </a:r>
            <a:r>
              <a:rPr lang="en-US" altLang="zh-TW" baseline="30000" dirty="0"/>
              <a:t>nd</a:t>
            </a:r>
            <a:r>
              <a:rPr lang="en-US" altLang="zh-TW" dirty="0"/>
              <a:t> example of Socially optimal allocation</a:t>
            </a:r>
            <a:endParaRPr lang="zh-TW" altLang="en-US" dirty="0"/>
          </a:p>
        </p:txBody>
      </p:sp>
    </p:spTree>
    <p:extLst>
      <p:ext uri="{BB962C8B-B14F-4D97-AF65-F5344CB8AC3E}">
        <p14:creationId xmlns:p14="http://schemas.microsoft.com/office/powerpoint/2010/main" val="2562083482"/>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7804</TotalTime>
  <Words>1873</Words>
  <Application>Microsoft Office PowerPoint</Application>
  <PresentationFormat>如螢幕大小 (4:3)</PresentationFormat>
  <Paragraphs>163</Paragraphs>
  <Slides>28</Slides>
  <Notes>14</Notes>
  <HiddenSlides>0</HiddenSlides>
  <MMClips>0</MMClips>
  <ScaleCrop>false</ScaleCrop>
  <HeadingPairs>
    <vt:vector size="8" baseType="variant">
      <vt:variant>
        <vt:lpstr>使用字型</vt:lpstr>
      </vt:variant>
      <vt:variant>
        <vt:i4>5</vt:i4>
      </vt:variant>
      <vt:variant>
        <vt:lpstr>佈景主題</vt:lpstr>
      </vt:variant>
      <vt:variant>
        <vt:i4>1</vt:i4>
      </vt:variant>
      <vt:variant>
        <vt:lpstr>內嵌 OLE 伺服程式</vt:lpstr>
      </vt:variant>
      <vt:variant>
        <vt:i4>2</vt:i4>
      </vt:variant>
      <vt:variant>
        <vt:lpstr>投影片標題</vt:lpstr>
      </vt:variant>
      <vt:variant>
        <vt:i4>28</vt:i4>
      </vt:variant>
    </vt:vector>
  </HeadingPairs>
  <TitlesOfParts>
    <vt:vector size="36" baseType="lpstr">
      <vt:lpstr>新細明體</vt:lpstr>
      <vt:lpstr>Arial</vt:lpstr>
      <vt:lpstr>Calibri</vt:lpstr>
      <vt:lpstr>Cambria Math</vt:lpstr>
      <vt:lpstr>Wingdings</vt:lpstr>
      <vt:lpstr>Office 佈景主題</vt:lpstr>
      <vt:lpstr>MathType 6.0 Equation</vt:lpstr>
      <vt:lpstr>Equation</vt:lpstr>
      <vt:lpstr>Property Rights</vt:lpstr>
      <vt:lpstr>Outline</vt:lpstr>
      <vt:lpstr>Property rights </vt:lpstr>
      <vt:lpstr>Property forms</vt:lpstr>
      <vt:lpstr>24.1 Externalities and the Coase Theorem </vt:lpstr>
      <vt:lpstr>Externalities and Non-Optimal Allocations</vt:lpstr>
      <vt:lpstr>Example of Socially optimal allocation</vt:lpstr>
      <vt:lpstr>PowerPoint 簡報</vt:lpstr>
      <vt:lpstr>PowerPoint 簡報</vt:lpstr>
      <vt:lpstr>PowerPoint 簡報</vt:lpstr>
      <vt:lpstr>Mechanisms for determining socially optimal Allocation </vt:lpstr>
      <vt:lpstr>Mechanisms for Determining Socially Optimal Allocations</vt:lpstr>
      <vt:lpstr>PowerPoint 簡報</vt:lpstr>
      <vt:lpstr>24.2 The Tragedy of the Commons</vt:lpstr>
      <vt:lpstr>The Tragedy of the Commons</vt:lpstr>
      <vt:lpstr>A Model for the Commons</vt:lpstr>
      <vt:lpstr>A Model for the Commons</vt:lpstr>
      <vt:lpstr>The tragedy of the commons</vt:lpstr>
      <vt:lpstr>Avoiding the Tragedy</vt:lpstr>
      <vt:lpstr>Way#1: Village continue to own  the commons  </vt:lpstr>
      <vt:lpstr>Way#2: Sell the commons to a large  owner of livestock</vt:lpstr>
      <vt:lpstr>24.3 Intellectual Property</vt:lpstr>
      <vt:lpstr>Efficient use of resources </vt:lpstr>
      <vt:lpstr>Rivalrous and Non-Rivalrous Goods</vt:lpstr>
      <vt:lpstr>Copyrights</vt:lpstr>
      <vt:lpstr>Copyrights</vt:lpstr>
      <vt:lpstr>Patents</vt:lpstr>
      <vt:lpstr>Copyrights  vs  Patents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dc:title>
  <dc:creator>HOME</dc:creator>
  <cp:lastModifiedBy>ymli</cp:lastModifiedBy>
  <cp:revision>242</cp:revision>
  <dcterms:created xsi:type="dcterms:W3CDTF">2011-04-05T03:12:45Z</dcterms:created>
  <dcterms:modified xsi:type="dcterms:W3CDTF">2021-06-10T13:06:55Z</dcterms:modified>
</cp:coreProperties>
</file>