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311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95" autoAdjust="0"/>
  </p:normalViewPr>
  <p:slideViewPr>
    <p:cSldViewPr>
      <p:cViewPr varScale="1">
        <p:scale>
          <a:sx n="137" d="100"/>
          <a:sy n="137" d="100"/>
        </p:scale>
        <p:origin x="90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836C-5CB2-4512-B09F-FA074AB19213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E340-DB63-494B-89B1-BF295DC4AC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9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340-DB63-494B-89B1-BF295DC4AC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8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3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69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5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98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9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1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91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54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7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F63C-AB6A-4E1C-B1F4-26B5460615B5}" type="datetimeFigureOut">
              <a:rPr lang="zh-TW" altLang="en-US" smtClean="0"/>
              <a:t>2024/5/12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Voting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23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Under majority rule, we take the alternative that is preferred by a </a:t>
            </a:r>
            <a:r>
              <a:rPr lang="en-US" altLang="zh-TW" dirty="0">
                <a:solidFill>
                  <a:srgbClr val="FF0000"/>
                </a:solidFill>
              </a:rPr>
              <a:t>majority</a:t>
            </a:r>
            <a:r>
              <a:rPr lang="en-US" altLang="zh-TW" dirty="0"/>
              <a:t> of the voters and rank it first.</a:t>
            </a:r>
          </a:p>
          <a:p>
            <a:r>
              <a:rPr lang="en-US" altLang="zh-TW" dirty="0"/>
              <a:t>For this discussion we will assume that the number of voters is </a:t>
            </a:r>
            <a:r>
              <a:rPr lang="en-US" altLang="zh-TW" dirty="0">
                <a:solidFill>
                  <a:srgbClr val="FF0000"/>
                </a:solidFill>
              </a:rPr>
              <a:t>odd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Firstly we create </a:t>
            </a:r>
            <a:r>
              <a:rPr lang="en-US" altLang="zh-TW" dirty="0">
                <a:solidFill>
                  <a:srgbClr val="FF0000"/>
                </a:solidFill>
              </a:rPr>
              <a:t>group preferences </a:t>
            </a:r>
            <a:r>
              <a:rPr lang="en-US" altLang="zh-TW" dirty="0"/>
              <a:t>and then turn it into a group ranking.</a:t>
            </a:r>
          </a:p>
          <a:p>
            <a:pPr lvl="1"/>
            <a:r>
              <a:rPr lang="en-US" altLang="zh-TW" dirty="0"/>
              <a:t>Counting the number of individuals for whom           and the number of individuals for whom             .</a:t>
            </a:r>
          </a:p>
          <a:p>
            <a:pPr lvl="1"/>
            <a:r>
              <a:rPr lang="en-US" altLang="zh-TW" dirty="0"/>
              <a:t>If the first number is larger than the second, then we say that the group preference satisfies            .</a:t>
            </a:r>
          </a:p>
          <a:p>
            <a:pPr lvl="1"/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82130"/>
              </p:ext>
            </p:extLst>
          </p:nvPr>
        </p:nvGraphicFramePr>
        <p:xfrm>
          <a:off x="7485571" y="4381729"/>
          <a:ext cx="979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571" y="4381729"/>
                        <a:ext cx="9794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42216"/>
              </p:ext>
            </p:extLst>
          </p:nvPr>
        </p:nvGraphicFramePr>
        <p:xfrm>
          <a:off x="6732240" y="4708519"/>
          <a:ext cx="979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Equation" r:id="rId5" imgW="469800" imgH="228600" progId="Equation.DSMT4">
                  <p:embed/>
                </p:oleObj>
              </mc:Choice>
              <mc:Fallback>
                <p:oleObj name="Equation" r:id="rId5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708519"/>
                        <a:ext cx="9794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88825"/>
              </p:ext>
            </p:extLst>
          </p:nvPr>
        </p:nvGraphicFramePr>
        <p:xfrm>
          <a:off x="6457055" y="5415049"/>
          <a:ext cx="979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055" y="5415049"/>
                        <a:ext cx="9794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7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surprising difficulty is that the group preferences </a:t>
            </a:r>
            <a:r>
              <a:rPr lang="en-US" altLang="zh-TW" dirty="0">
                <a:solidFill>
                  <a:srgbClr val="FF0000"/>
                </a:solidFill>
              </a:rPr>
              <a:t>may not be transitive</a:t>
            </a:r>
            <a:r>
              <a:rPr lang="en-US" altLang="zh-TW" dirty="0"/>
              <a:t>, even when each individual’s preferences are transitive.</a:t>
            </a:r>
          </a:p>
          <a:p>
            <a:pPr lvl="1"/>
            <a:r>
              <a:rPr lang="en-US" altLang="zh-TW" dirty="0"/>
              <a:t>Individual 1’s ranking is</a:t>
            </a:r>
          </a:p>
          <a:p>
            <a:pPr lvl="1"/>
            <a:r>
              <a:rPr lang="en-US" altLang="zh-TW" dirty="0"/>
              <a:t>Individual 2’s ranking is</a:t>
            </a:r>
          </a:p>
          <a:p>
            <a:pPr lvl="1"/>
            <a:r>
              <a:rPr lang="en-US" altLang="zh-TW" dirty="0"/>
              <a:t>Individual 3’s ranking is</a:t>
            </a:r>
          </a:p>
          <a:p>
            <a:pPr lvl="1"/>
            <a:r>
              <a:rPr lang="en-US" altLang="zh-TW" dirty="0"/>
              <a:t>Majority-rule: we’d have           (both 1 and 3), (both 1 and 2), and           (both 2 and 3).</a:t>
            </a:r>
          </a:p>
          <a:p>
            <a:pPr lvl="1"/>
            <a:r>
              <a:rPr lang="en-US" altLang="zh-TW" dirty="0"/>
              <a:t>This violates transitivity.</a:t>
            </a:r>
          </a:p>
          <a:p>
            <a:endParaRPr lang="en-US" altLang="zh-TW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4974"/>
              </p:ext>
            </p:extLst>
          </p:nvPr>
        </p:nvGraphicFramePr>
        <p:xfrm>
          <a:off x="4716016" y="2996952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0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96952"/>
                        <a:ext cx="161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0554"/>
              </p:ext>
            </p:extLst>
          </p:nvPr>
        </p:nvGraphicFramePr>
        <p:xfrm>
          <a:off x="4723477" y="3478213"/>
          <a:ext cx="1668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1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477" y="3478213"/>
                        <a:ext cx="16684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70868"/>
              </p:ext>
            </p:extLst>
          </p:nvPr>
        </p:nvGraphicFramePr>
        <p:xfrm>
          <a:off x="4703763" y="3933825"/>
          <a:ext cx="1641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933825"/>
                        <a:ext cx="1641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92876"/>
              </p:ext>
            </p:extLst>
          </p:nvPr>
        </p:nvGraphicFramePr>
        <p:xfrm>
          <a:off x="7884368" y="4437112"/>
          <a:ext cx="847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" name="Equation" r:id="rId9" imgW="406080" imgH="164880" progId="Equation.DSMT4">
                  <p:embed/>
                </p:oleObj>
              </mc:Choice>
              <mc:Fallback>
                <p:oleObj name="Equation" r:id="rId9" imgW="4060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437112"/>
                        <a:ext cx="847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45855"/>
              </p:ext>
            </p:extLst>
          </p:nvPr>
        </p:nvGraphicFramePr>
        <p:xfrm>
          <a:off x="4860032" y="4437112"/>
          <a:ext cx="901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4" name="Equation" r:id="rId11" imgW="431640" imgH="164880" progId="Equation.DSMT4">
                  <p:embed/>
                </p:oleObj>
              </mc:Choice>
              <mc:Fallback>
                <p:oleObj name="Equation" r:id="rId11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437112"/>
                        <a:ext cx="9017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57739"/>
              </p:ext>
            </p:extLst>
          </p:nvPr>
        </p:nvGraphicFramePr>
        <p:xfrm>
          <a:off x="4094163" y="4830763"/>
          <a:ext cx="92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5" name="Equation" r:id="rId13" imgW="444240" imgH="164880" progId="Equation.DSMT4">
                  <p:embed/>
                </p:oleObj>
              </mc:Choice>
              <mc:Fallback>
                <p:oleObj name="Equation" r:id="rId13" imgW="44424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830763"/>
                        <a:ext cx="927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57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possibility of non-transitive group preferences arising from transitive individual preferences is called </a:t>
            </a:r>
            <a:r>
              <a:rPr lang="en-US" altLang="zh-TW" dirty="0">
                <a:solidFill>
                  <a:srgbClr val="FF0000"/>
                </a:solidFill>
              </a:rPr>
              <a:t>the Condorcet Paradox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Condorcet Paradox has also been used to show how a single person can naturally be led to form </a:t>
            </a:r>
            <a:r>
              <a:rPr lang="en-US" altLang="zh-TW" dirty="0">
                <a:solidFill>
                  <a:srgbClr val="FF0000"/>
                </a:solidFill>
              </a:rPr>
              <a:t>non-transitive individual preferences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98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 student was planning to decide between pairs of colleges by three criteria.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On ranking and scholarship</a:t>
            </a:r>
          </a:p>
          <a:p>
            <a:pPr lvl="1"/>
            <a:r>
              <a:rPr lang="en-US" altLang="zh-TW" dirty="0"/>
              <a:t>On ranking and class size</a:t>
            </a:r>
          </a:p>
          <a:p>
            <a:pPr lvl="1"/>
            <a:r>
              <a:rPr lang="en-US" altLang="zh-TW" dirty="0"/>
              <a:t>On scholarship and class size</a:t>
            </a:r>
          </a:p>
          <a:p>
            <a:r>
              <a:rPr lang="en-US" altLang="zh-TW" dirty="0"/>
              <a:t>Each criterion is like a voter, and the student’s individual preference relation is the group preference relation.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61916"/>
              </p:ext>
            </p:extLst>
          </p:nvPr>
        </p:nvGraphicFramePr>
        <p:xfrm>
          <a:off x="5059430" y="3372802"/>
          <a:ext cx="9159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3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30" y="3372802"/>
                        <a:ext cx="9159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1653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46449"/>
              </p:ext>
            </p:extLst>
          </p:nvPr>
        </p:nvGraphicFramePr>
        <p:xfrm>
          <a:off x="4716016" y="3789040"/>
          <a:ext cx="8667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" name="Equation" r:id="rId6" imgW="444240" imgH="228600" progId="Equation.DSMT4">
                  <p:embed/>
                </p:oleObj>
              </mc:Choice>
              <mc:Fallback>
                <p:oleObj name="Equation" r:id="rId6" imgW="4442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789040"/>
                        <a:ext cx="8667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29096"/>
              </p:ext>
            </p:extLst>
          </p:nvPr>
        </p:nvGraphicFramePr>
        <p:xfrm>
          <a:off x="5261005" y="4254413"/>
          <a:ext cx="9413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005" y="4254413"/>
                        <a:ext cx="94138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7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Pathologies in Voting Systems based on Majority Rule.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Condorcet Paradox, however, can be used to uncover an important pathology that such voting systems exhibit:</a:t>
            </a:r>
          </a:p>
          <a:p>
            <a:pPr lvl="1"/>
            <a:r>
              <a:rPr lang="en-US" altLang="zh-TW" dirty="0"/>
              <a:t>Their outcomes are susceptible to a kind of </a:t>
            </a:r>
            <a:r>
              <a:rPr lang="en-US" altLang="zh-TW" dirty="0">
                <a:solidFill>
                  <a:srgbClr val="FF0000"/>
                </a:solidFill>
              </a:rPr>
              <a:t>strategic agenda-setting</a:t>
            </a:r>
            <a:r>
              <a:rPr lang="en-US" altLang="zh-TW" dirty="0"/>
              <a:t>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3861048"/>
            <a:ext cx="6391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5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23.3 Pathologies in Voting Systems based on Majority Rule.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 problem of agenda-setting has an analogue in the context of such individual decisions as well. </a:t>
            </a:r>
          </a:p>
          <a:p>
            <a:r>
              <a:rPr lang="en-US" altLang="zh-TW" dirty="0"/>
              <a:t>Ex: college-choice</a:t>
            </a:r>
          </a:p>
          <a:p>
            <a:pPr lvl="1"/>
            <a:r>
              <a:rPr lang="en-US" altLang="zh-TW" dirty="0"/>
              <a:t>if the acceptances arrive in the order X, Y, Z.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3861048"/>
            <a:ext cx="6391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2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Voting Systems: Positional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 different class of voting systems tries to produce a group ranking directly from the individual rankings, rather than pairwise comparisons of alternatives</a:t>
            </a:r>
          </a:p>
          <a:p>
            <a:pPr lvl="1"/>
            <a:r>
              <a:rPr lang="en-US" altLang="zh-TW" dirty="0"/>
              <a:t>Each alternative receives a certain </a:t>
            </a:r>
            <a:r>
              <a:rPr lang="en-US" altLang="zh-TW" dirty="0">
                <a:solidFill>
                  <a:srgbClr val="FF0000"/>
                </a:solidFill>
              </a:rPr>
              <a:t>weight based on its positions</a:t>
            </a:r>
            <a:r>
              <a:rPr lang="en-US" altLang="zh-TW" dirty="0"/>
              <a:t> in all the individual rankings</a:t>
            </a:r>
          </a:p>
          <a:p>
            <a:pPr lvl="1"/>
            <a:r>
              <a:rPr lang="en-US" altLang="zh-TW" dirty="0"/>
              <a:t>The alternatives are then ordered according to their </a:t>
            </a:r>
            <a:r>
              <a:rPr lang="en-US" altLang="zh-TW" dirty="0">
                <a:solidFill>
                  <a:srgbClr val="FF0000"/>
                </a:solidFill>
              </a:rPr>
              <a:t>total weight</a:t>
            </a:r>
            <a:endParaRPr lang="en-US" altLang="zh-TW" dirty="0"/>
          </a:p>
          <a:p>
            <a:pPr lvl="1"/>
            <a:r>
              <a:rPr lang="en-US" altLang="zh-TW" dirty="0"/>
              <a:t>A simple example of such a system is the </a:t>
            </a:r>
            <a:r>
              <a:rPr lang="en-US" altLang="zh-TW" dirty="0" err="1">
                <a:solidFill>
                  <a:srgbClr val="FF0000"/>
                </a:solidFill>
              </a:rPr>
              <a:t>Borda</a:t>
            </a:r>
            <a:r>
              <a:rPr lang="en-US" altLang="zh-TW" dirty="0">
                <a:solidFill>
                  <a:srgbClr val="FF0000"/>
                </a:solidFill>
              </a:rPr>
              <a:t> Count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19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Voting Systems: Positional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Suppose there are four alternatives, named A, B, C, and D, and there are two voters with the individual rankings.</a:t>
            </a:r>
          </a:p>
          <a:p>
            <a:pPr lvl="1"/>
            <a:r>
              <a:rPr lang="en-US" altLang="zh-TW" dirty="0"/>
              <a:t>                               and</a:t>
            </a:r>
          </a:p>
          <a:p>
            <a:pPr lvl="1"/>
            <a:r>
              <a:rPr lang="en-US" altLang="zh-TW" dirty="0"/>
              <a:t>The weight assigned by the </a:t>
            </a:r>
            <a:r>
              <a:rPr lang="en-US" altLang="zh-TW" dirty="0" err="1"/>
              <a:t>Borda</a:t>
            </a:r>
            <a:r>
              <a:rPr lang="en-US" altLang="zh-TW" dirty="0"/>
              <a:t> Count to alternative A is 3 + 1 = 4, B is 5, C is 3, D is 0.</a:t>
            </a:r>
          </a:p>
          <a:p>
            <a:pPr lvl="1"/>
            <a:r>
              <a:rPr lang="en-US" altLang="zh-TW" dirty="0"/>
              <a:t>Sorting the weights in descending order, the group ranking is</a:t>
            </a:r>
          </a:p>
          <a:p>
            <a:r>
              <a:rPr lang="en-US" altLang="zh-TW" dirty="0"/>
              <a:t>Any system of this type as a positional voting system.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36794"/>
              </p:ext>
            </p:extLst>
          </p:nvPr>
        </p:nvGraphicFramePr>
        <p:xfrm>
          <a:off x="1259632" y="2924944"/>
          <a:ext cx="22256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7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22256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2108"/>
              </p:ext>
            </p:extLst>
          </p:nvPr>
        </p:nvGraphicFramePr>
        <p:xfrm>
          <a:off x="4283968" y="2924944"/>
          <a:ext cx="23320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8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924944"/>
                        <a:ext cx="23320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54857"/>
              </p:ext>
            </p:extLst>
          </p:nvPr>
        </p:nvGraphicFramePr>
        <p:xfrm>
          <a:off x="2627784" y="4509120"/>
          <a:ext cx="20145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9" name="Equation" r:id="rId7" imgW="965160" imgH="177480" progId="Equation.DSMT4">
                  <p:embed/>
                </p:oleObj>
              </mc:Choice>
              <mc:Fallback>
                <p:oleObj name="Equation" r:id="rId7" imgW="965160" imgH="177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509120"/>
                        <a:ext cx="20145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78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Borda</a:t>
            </a:r>
            <a:r>
              <a:rPr lang="en-US" altLang="zh-TW" dirty="0"/>
              <a:t> Count always produces a complete, transitive ranking for a set of alternatives.</a:t>
            </a:r>
          </a:p>
          <a:p>
            <a:r>
              <a:rPr lang="en-US" altLang="zh-TW" dirty="0"/>
              <a:t>Most of the problems with the </a:t>
            </a:r>
            <a:r>
              <a:rPr lang="en-US" altLang="zh-TW" dirty="0" err="1"/>
              <a:t>Borda</a:t>
            </a:r>
            <a:r>
              <a:rPr lang="en-US" altLang="zh-TW" dirty="0"/>
              <a:t> Count, and with positional voting systems:</a:t>
            </a:r>
          </a:p>
          <a:p>
            <a:pPr lvl="1"/>
            <a:r>
              <a:rPr lang="en-US" altLang="zh-TW" dirty="0"/>
              <a:t>Competition for top spots can depend critically on the rankings of alternatives that are further down in the list.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82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Suppose that asking five film critics to discuss their choice for the greatest movie. The two movies are Citizen Kane, and The Godfather.</a:t>
            </a:r>
          </a:p>
          <a:p>
            <a:pPr lvl="1"/>
            <a:r>
              <a:rPr lang="en-US" altLang="zh-TW" dirty="0"/>
              <a:t>Critics 1, 2, 3 favor Citizen Kane, critics 4, 5 favor The Godfather</a:t>
            </a:r>
          </a:p>
          <a:p>
            <a:r>
              <a:rPr lang="en-US" altLang="zh-TW" dirty="0"/>
              <a:t>At the last minute, Pulp Fiction is added as a third option.</a:t>
            </a:r>
          </a:p>
          <a:p>
            <a:pPr lvl="1"/>
            <a:r>
              <a:rPr lang="en-US" altLang="zh-TW" dirty="0"/>
              <a:t>Critics 1 to 3</a:t>
            </a:r>
          </a:p>
          <a:p>
            <a:pPr lvl="1"/>
            <a:r>
              <a:rPr lang="en-US" altLang="zh-TW" dirty="0"/>
              <a:t>Critics 4, 5</a:t>
            </a:r>
          </a:p>
          <a:p>
            <a:r>
              <a:rPr lang="en-US" altLang="zh-TW" dirty="0"/>
              <a:t>Applying the </a:t>
            </a:r>
            <a:r>
              <a:rPr lang="en-US" altLang="zh-TW" dirty="0" err="1"/>
              <a:t>Borda</a:t>
            </a:r>
            <a:r>
              <a:rPr lang="en-US" altLang="zh-TW" dirty="0"/>
              <a:t> Count</a:t>
            </a:r>
          </a:p>
          <a:p>
            <a:pPr lvl="1"/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09015"/>
              </p:ext>
            </p:extLst>
          </p:nvPr>
        </p:nvGraphicFramePr>
        <p:xfrm>
          <a:off x="3059832" y="4293096"/>
          <a:ext cx="5688632" cy="45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2" name="Equation" r:id="rId3" imgW="2882880" imgH="228600" progId="Equation.DSMT4">
                  <p:embed/>
                </p:oleObj>
              </mc:Choice>
              <mc:Fallback>
                <p:oleObj name="Equation" r:id="rId3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93096"/>
                        <a:ext cx="5688632" cy="450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33976"/>
              </p:ext>
            </p:extLst>
          </p:nvPr>
        </p:nvGraphicFramePr>
        <p:xfrm>
          <a:off x="2744055" y="4669762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" name="Equation" r:id="rId5" imgW="2882880" imgH="228600" progId="Equation.DSMT4">
                  <p:embed/>
                </p:oleObj>
              </mc:Choice>
              <mc:Fallback>
                <p:oleObj name="Equation" r:id="rId5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055" y="4669762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3336"/>
              </p:ext>
            </p:extLst>
          </p:nvPr>
        </p:nvGraphicFramePr>
        <p:xfrm>
          <a:off x="1465263" y="5614988"/>
          <a:ext cx="5564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" name="Equation" r:id="rId7" imgW="2819160" imgH="203040" progId="Equation.DSMT4">
                  <p:embed/>
                </p:oleObj>
              </mc:Choice>
              <mc:Fallback>
                <p:oleObj name="Equation" r:id="rId7" imgW="2819160" imgH="20304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5614988"/>
                        <a:ext cx="5564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33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Like markets, voting systems also serve to aggregate information across a group</a:t>
            </a:r>
          </a:p>
          <a:p>
            <a:r>
              <a:rPr lang="en-US" altLang="zh-TW" dirty="0"/>
              <a:t>But there are definite distinctions:</a:t>
            </a:r>
          </a:p>
          <a:p>
            <a:pPr lvl="1"/>
            <a:r>
              <a:rPr lang="en-US" altLang="zh-TW" dirty="0"/>
              <a:t>Voting is used in situations where </a:t>
            </a:r>
            <a:r>
              <a:rPr lang="en-US" altLang="zh-TW" dirty="0">
                <a:solidFill>
                  <a:srgbClr val="FF0000"/>
                </a:solidFill>
              </a:rPr>
              <a:t>a group </a:t>
            </a:r>
            <a:r>
              <a:rPr lang="en-US" altLang="zh-TW" dirty="0"/>
              <a:t>is trying to reach </a:t>
            </a:r>
            <a:r>
              <a:rPr lang="en-US" altLang="zh-TW" dirty="0">
                <a:solidFill>
                  <a:srgbClr val="FF0000"/>
                </a:solidFill>
              </a:rPr>
              <a:t>a single decision</a:t>
            </a:r>
            <a:r>
              <a:rPr lang="en-US" altLang="zh-TW" dirty="0"/>
              <a:t>. (ex: legislation, a jury vote,…)</a:t>
            </a:r>
          </a:p>
          <a:p>
            <a:pPr lvl="1"/>
            <a:r>
              <a:rPr lang="en-US" altLang="zh-TW" dirty="0"/>
              <a:t>The overt goal of the market is to enable </a:t>
            </a:r>
            <a:r>
              <a:rPr lang="en-US" altLang="zh-TW" dirty="0">
                <a:solidFill>
                  <a:srgbClr val="FF0000"/>
                </a:solidFill>
              </a:rPr>
              <a:t>transactions</a:t>
            </a:r>
            <a:r>
              <a:rPr lang="en-US" altLang="zh-TW" dirty="0"/>
              <a:t>, rather than any broader synthesis or group decision.</a:t>
            </a:r>
          </a:p>
          <a:p>
            <a:pPr lvl="1"/>
            <a:r>
              <a:rPr lang="en-US" altLang="zh-TW" dirty="0"/>
              <a:t>Voting is no natural way to average the preferences of individuals</a:t>
            </a:r>
          </a:p>
          <a:p>
            <a:pPr lvl="1"/>
            <a:r>
              <a:rPr lang="en-US" altLang="zh-TW" dirty="0"/>
              <a:t>The choices in a market are often numerical</a:t>
            </a:r>
            <a:r>
              <a:rPr lang="zh-TW" altLang="en-US" dirty="0"/>
              <a:t> </a:t>
            </a:r>
            <a:r>
              <a:rPr lang="en-US" altLang="zh-TW" dirty="0"/>
              <a:t>(e.g. price)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69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Citizen Kane is favored by a vote of three to two before.</a:t>
            </a:r>
          </a:p>
          <a:p>
            <a:r>
              <a:rPr lang="en-US" altLang="zh-TW" dirty="0"/>
              <a:t>But a third alternative was introduced, the identity of the group favorite has changed.</a:t>
            </a:r>
          </a:p>
          <a:p>
            <a:r>
              <a:rPr lang="en-US" altLang="zh-TW" dirty="0"/>
              <a:t>So what we find is that the outcome in the </a:t>
            </a:r>
            <a:r>
              <a:rPr lang="en-US" altLang="zh-TW" dirty="0" err="1"/>
              <a:t>Borda</a:t>
            </a:r>
            <a:r>
              <a:rPr lang="en-US" altLang="zh-TW" dirty="0"/>
              <a:t> Count can depend on the presence of alternatives that intuitively seem </a:t>
            </a:r>
            <a:r>
              <a:rPr lang="en-US" altLang="zh-TW" dirty="0">
                <a:solidFill>
                  <a:srgbClr val="FF0000"/>
                </a:solidFill>
              </a:rPr>
              <a:t>“irrelevant” </a:t>
            </a:r>
            <a:r>
              <a:rPr lang="en-US" altLang="zh-TW" dirty="0"/>
              <a:t>that act as “</a:t>
            </a:r>
            <a:r>
              <a:rPr lang="en-US" altLang="zh-TW" dirty="0">
                <a:solidFill>
                  <a:srgbClr val="FF0000"/>
                </a:solidFill>
              </a:rPr>
              <a:t>spoilers</a:t>
            </a:r>
            <a:r>
              <a:rPr lang="en-US" altLang="zh-TW" dirty="0"/>
              <a:t>" in shifting the outcome.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 problem of </a:t>
            </a:r>
            <a:r>
              <a:rPr lang="en-US" altLang="zh-TW" dirty="0" err="1"/>
              <a:t>Borda</a:t>
            </a:r>
            <a:r>
              <a:rPr lang="en-US" altLang="zh-TW" dirty="0"/>
              <a:t> Count is </a:t>
            </a:r>
            <a:r>
              <a:rPr lang="en-US" altLang="zh-TW" dirty="0">
                <a:solidFill>
                  <a:srgbClr val="FF0000"/>
                </a:solidFill>
              </a:rPr>
              <a:t>strategic misreporting of preferences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Suppose that critics 4 and 5 </a:t>
            </a:r>
            <a:r>
              <a:rPr lang="en-US" altLang="zh-TW" dirty="0">
                <a:solidFill>
                  <a:srgbClr val="FF0000"/>
                </a:solidFill>
              </a:rPr>
              <a:t>actually</a:t>
            </a:r>
            <a:r>
              <a:rPr lang="en-US" altLang="zh-TW" dirty="0"/>
              <a:t> had the true ranking</a:t>
            </a:r>
          </a:p>
          <a:p>
            <a:r>
              <a:rPr lang="en-US" altLang="zh-TW" dirty="0"/>
              <a:t>Applying the </a:t>
            </a:r>
            <a:r>
              <a:rPr lang="en-US" altLang="zh-TW" dirty="0" err="1"/>
              <a:t>Borda</a:t>
            </a:r>
            <a:r>
              <a:rPr lang="en-US" altLang="zh-TW" dirty="0"/>
              <a:t> Count</a:t>
            </a:r>
          </a:p>
          <a:p>
            <a:pPr lvl="1"/>
            <a:r>
              <a:rPr lang="en-US" altLang="zh-TW" dirty="0"/>
              <a:t> </a:t>
            </a:r>
          </a:p>
          <a:p>
            <a:r>
              <a:rPr lang="en-US" altLang="zh-TW" dirty="0"/>
              <a:t>Voters in the </a:t>
            </a:r>
            <a:r>
              <a:rPr lang="en-US" altLang="zh-TW" dirty="0" err="1"/>
              <a:t>Borda</a:t>
            </a:r>
            <a:r>
              <a:rPr lang="en-US" altLang="zh-TW" dirty="0"/>
              <a:t> Count can sometimes </a:t>
            </a:r>
            <a:r>
              <a:rPr lang="en-US" altLang="zh-TW" dirty="0">
                <a:solidFill>
                  <a:srgbClr val="FF0000"/>
                </a:solidFill>
              </a:rPr>
              <a:t>benefit by lying </a:t>
            </a:r>
            <a:r>
              <a:rPr lang="en-US" altLang="zh-TW" dirty="0"/>
              <a:t>about their true preferences, so as to </a:t>
            </a:r>
            <a:r>
              <a:rPr lang="en-US" altLang="zh-TW" dirty="0">
                <a:solidFill>
                  <a:srgbClr val="FF0000"/>
                </a:solidFill>
              </a:rPr>
              <a:t>downgrade</a:t>
            </a:r>
            <a:r>
              <a:rPr lang="en-US" altLang="zh-TW" dirty="0"/>
              <a:t> the overall group ranking of an alternative.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34420"/>
              </p:ext>
            </p:extLst>
          </p:nvPr>
        </p:nvGraphicFramePr>
        <p:xfrm>
          <a:off x="1259632" y="3789040"/>
          <a:ext cx="55641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" name="Equation" r:id="rId3" imgW="2819160" imgH="203040" progId="Equation.DSMT4">
                  <p:embed/>
                </p:oleObj>
              </mc:Choice>
              <mc:Fallback>
                <p:oleObj name="Equation" r:id="rId3" imgW="2819160" imgH="20304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89040"/>
                        <a:ext cx="55641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55862"/>
              </p:ext>
            </p:extLst>
          </p:nvPr>
        </p:nvGraphicFramePr>
        <p:xfrm>
          <a:off x="2411760" y="2852936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" name="Equation" r:id="rId5" imgW="2882880" imgH="228600" progId="Equation.DSMT4">
                  <p:embed/>
                </p:oleObj>
              </mc:Choice>
              <mc:Fallback>
                <p:oleObj name="Equation" r:id="rId5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87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Examples from U.S. Presidential Elections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With only two candidates, plurality voting is the same as majority rule.</a:t>
            </a:r>
          </a:p>
          <a:p>
            <a:r>
              <a:rPr lang="en-US" altLang="zh-TW" dirty="0"/>
              <a:t>But with more than two candidates, one sees recurring </a:t>
            </a:r>
            <a:r>
              <a:rPr lang="en-US" altLang="zh-TW" dirty="0">
                <a:solidFill>
                  <a:srgbClr val="FF0000"/>
                </a:solidFill>
              </a:rPr>
              <a:t>“third-party” effects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Where an alternative that is the favorite of very few people can potentially shift the outcome from one of the two leading contenders to the other.</a:t>
            </a:r>
          </a:p>
          <a:p>
            <a:r>
              <a:rPr lang="en-US" altLang="zh-TW" dirty="0"/>
              <a:t>This causes some voters to make their choices strategically, </a:t>
            </a:r>
            <a:r>
              <a:rPr lang="en-US" altLang="zh-TW" dirty="0">
                <a:solidFill>
                  <a:srgbClr val="FF0000"/>
                </a:solidFill>
              </a:rPr>
              <a:t>misreporting their top-ranked choice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23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23.5 Arrow's Impossibility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Is there any voting system that produces a group ranking for more alternatives, and avoids all of the pathologies we've seen thus far?</a:t>
            </a:r>
          </a:p>
          <a:p>
            <a:r>
              <a:rPr lang="en-US" altLang="zh-TW" dirty="0"/>
              <a:t>A reasonable voting system satisfy:</a:t>
            </a:r>
          </a:p>
          <a:p>
            <a:pPr lvl="1"/>
            <a:r>
              <a:rPr lang="en-US" altLang="zh-TW" dirty="0"/>
              <a:t>           in the rankings of every individual    , then the group ranking should also have            . (</a:t>
            </a:r>
            <a:r>
              <a:rPr lang="en-US" altLang="zh-TW" dirty="0">
                <a:solidFill>
                  <a:srgbClr val="FF0000"/>
                </a:solidFill>
              </a:rPr>
              <a:t>Pareto Principle, or Unanimity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While leaving the relative ordering of X and Y unchanged and changing others, the voting system should still produce            . (</a:t>
            </a:r>
            <a:r>
              <a:rPr lang="en-US" altLang="zh-TW" dirty="0">
                <a:solidFill>
                  <a:srgbClr val="FF0000"/>
                </a:solidFill>
              </a:rPr>
              <a:t>Independence of Irrelevant Alternatives, IIA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1539"/>
              </p:ext>
            </p:extLst>
          </p:nvPr>
        </p:nvGraphicFramePr>
        <p:xfrm>
          <a:off x="3995936" y="5301208"/>
          <a:ext cx="8524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5" name="Equation" r:id="rId3" imgW="431640" imgH="164880" progId="Equation.DSMT4">
                  <p:embed/>
                </p:oleObj>
              </mc:Choice>
              <mc:Fallback>
                <p:oleObj name="Equation" r:id="rId3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301208"/>
                        <a:ext cx="8524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68002"/>
              </p:ext>
            </p:extLst>
          </p:nvPr>
        </p:nvGraphicFramePr>
        <p:xfrm>
          <a:off x="5546861" y="3805666"/>
          <a:ext cx="8524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6" name="Equation" r:id="rId5" imgW="431640" imgH="164880" progId="Equation.DSMT4">
                  <p:embed/>
                </p:oleObj>
              </mc:Choice>
              <mc:Fallback>
                <p:oleObj name="Equation" r:id="rId5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861" y="3805666"/>
                        <a:ext cx="8524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18418"/>
              </p:ext>
            </p:extLst>
          </p:nvPr>
        </p:nvGraphicFramePr>
        <p:xfrm>
          <a:off x="1259632" y="3429000"/>
          <a:ext cx="8524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7" name="Equation" r:id="rId7" imgW="431613" imgH="165028" progId="Equation.DSMT4">
                  <p:embed/>
                </p:oleObj>
              </mc:Choice>
              <mc:Fallback>
                <p:oleObj name="Equation" r:id="rId7" imgW="431613" imgH="165028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29000"/>
                        <a:ext cx="852488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9430"/>
              </p:ext>
            </p:extLst>
          </p:nvPr>
        </p:nvGraphicFramePr>
        <p:xfrm>
          <a:off x="6748865" y="3467757"/>
          <a:ext cx="17621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8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865" y="3467757"/>
                        <a:ext cx="17621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3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23.5 Voting Systems that Satisfy Unanimity and IIA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When there are three or more alternatives, it's trickier to find a voting system that satisfies these two properties.</a:t>
            </a:r>
          </a:p>
          <a:p>
            <a:r>
              <a:rPr lang="en-US" altLang="zh-TW" dirty="0"/>
              <a:t>However, a voting system that satisfies the two properties is </a:t>
            </a:r>
            <a:r>
              <a:rPr lang="en-US" altLang="zh-TW" dirty="0">
                <a:solidFill>
                  <a:srgbClr val="FF0000"/>
                </a:solidFill>
              </a:rPr>
              <a:t>dictatorship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Declaring the group ranking to be equal to the ranking provided by individual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dirty="0"/>
              <a:t>  </a:t>
            </a:r>
            <a:r>
              <a:rPr lang="en-US" altLang="zh-TW" dirty="0"/>
              <a:t>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Arrow's Theorem</a:t>
            </a:r>
            <a:r>
              <a:rPr lang="en-US" altLang="zh-TW" dirty="0"/>
              <a:t>: If there are at least three alternatives, then any voting system that satisfies both Unanimity and IIA must correspond to dictatorship by one individual</a:t>
            </a:r>
            <a:r>
              <a:rPr lang="en-US" altLang="zh-TW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06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Single-Peaked Preferences and the Median Voter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Recall that alternatives X, Y, and Z, and three voters 1, 2, and 3:</a:t>
            </a:r>
          </a:p>
          <a:p>
            <a:pPr lvl="1"/>
            <a:r>
              <a:rPr lang="en-US" altLang="zh-TW" dirty="0"/>
              <a:t>Suppose that X, Y, and Z correspond to amounts of money to spend on education or national defense.</a:t>
            </a:r>
          </a:p>
          <a:p>
            <a:pPr lvl="1"/>
            <a:r>
              <a:rPr lang="en-US" altLang="zh-TW" dirty="0"/>
              <a:t>X corresponding to a </a:t>
            </a:r>
            <a:r>
              <a:rPr lang="en-US" altLang="zh-TW" dirty="0">
                <a:solidFill>
                  <a:srgbClr val="FF0000"/>
                </a:solidFill>
              </a:rPr>
              <a:t>small</a:t>
            </a:r>
            <a:r>
              <a:rPr lang="en-US" altLang="zh-TW" dirty="0"/>
              <a:t> amount, Y to a </a:t>
            </a:r>
            <a:r>
              <a:rPr lang="en-US" altLang="zh-TW" dirty="0">
                <a:solidFill>
                  <a:srgbClr val="FF0000"/>
                </a:solidFill>
              </a:rPr>
              <a:t>medium</a:t>
            </a:r>
            <a:r>
              <a:rPr lang="en-US" altLang="zh-TW" dirty="0"/>
              <a:t> amount, and Z to a </a:t>
            </a:r>
            <a:r>
              <a:rPr lang="en-US" altLang="zh-TW" dirty="0">
                <a:solidFill>
                  <a:srgbClr val="FF0000"/>
                </a:solidFill>
              </a:rPr>
              <a:t>large</a:t>
            </a:r>
            <a:r>
              <a:rPr lang="en-US" altLang="zh-TW" dirty="0"/>
              <a:t> amount.</a:t>
            </a:r>
          </a:p>
          <a:p>
            <a:pPr lvl="1"/>
            <a:r>
              <a:rPr lang="en-US" altLang="zh-TW" dirty="0"/>
              <a:t>                     ,                        , and </a:t>
            </a:r>
          </a:p>
          <a:p>
            <a:pPr lvl="1"/>
            <a:r>
              <a:rPr lang="en-US" altLang="zh-TW" dirty="0"/>
              <a:t> Voters’ preference can be explained by a fixed number.</a:t>
            </a:r>
          </a:p>
          <a:p>
            <a:pPr lvl="1"/>
            <a:r>
              <a:rPr lang="en-US" altLang="zh-TW" dirty="0"/>
              <a:t> There’s no “</a:t>
            </a:r>
            <a:r>
              <a:rPr lang="en-US" altLang="zh-TW" dirty="0">
                <a:solidFill>
                  <a:srgbClr val="FF0000"/>
                </a:solidFill>
              </a:rPr>
              <a:t>ideal</a:t>
            </a:r>
            <a:r>
              <a:rPr lang="en-US" altLang="zh-TW" dirty="0"/>
              <a:t>” quantity in the third voter’s preferences, so it can’t be explained reasonably.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3783"/>
              </p:ext>
            </p:extLst>
          </p:nvPr>
        </p:nvGraphicFramePr>
        <p:xfrm>
          <a:off x="3059832" y="4077072"/>
          <a:ext cx="16684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077072"/>
                        <a:ext cx="16684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44416"/>
              </p:ext>
            </p:extLst>
          </p:nvPr>
        </p:nvGraphicFramePr>
        <p:xfrm>
          <a:off x="1259632" y="4077072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77072"/>
                        <a:ext cx="161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99850"/>
              </p:ext>
            </p:extLst>
          </p:nvPr>
        </p:nvGraphicFramePr>
        <p:xfrm>
          <a:off x="5436096" y="4077072"/>
          <a:ext cx="1641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077072"/>
                        <a:ext cx="1641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0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23.6 Single-peaked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voter 3’s ranking doesn’t contain this structure, the Condorcet Paradox cannot arise.</a:t>
            </a:r>
          </a:p>
          <a:p>
            <a:r>
              <a:rPr lang="en-US" altLang="zh-TW" dirty="0"/>
              <a:t>Assume that the </a:t>
            </a:r>
            <a:r>
              <a:rPr lang="en-US" altLang="zh-TW" i="1" dirty="0"/>
              <a:t>k </a:t>
            </a:r>
            <a:r>
              <a:rPr lang="en-US" altLang="zh-TW" dirty="0"/>
              <a:t>alternatives are named                    , and that voters all perceive them as being arranged in this order.</a:t>
            </a:r>
          </a:p>
          <a:p>
            <a:r>
              <a:rPr lang="en-US" altLang="zh-TW" dirty="0"/>
              <a:t>A voter has </a:t>
            </a:r>
            <a:r>
              <a:rPr lang="en-US" altLang="zh-TW" dirty="0">
                <a:solidFill>
                  <a:srgbClr val="FF0000"/>
                </a:solidFill>
              </a:rPr>
              <a:t>single-peaked preferences </a:t>
            </a:r>
            <a:r>
              <a:rPr lang="en-US" altLang="zh-TW" dirty="0"/>
              <a:t>if there is no alternative      for which both neighboring alternatives       and       are ranked above    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1089"/>
              </p:ext>
            </p:extLst>
          </p:nvPr>
        </p:nvGraphicFramePr>
        <p:xfrm>
          <a:off x="2123728" y="3212976"/>
          <a:ext cx="174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3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12976"/>
                        <a:ext cx="17478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85490"/>
              </p:ext>
            </p:extLst>
          </p:nvPr>
        </p:nvGraphicFramePr>
        <p:xfrm>
          <a:off x="3635896" y="4797152"/>
          <a:ext cx="450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450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22675"/>
              </p:ext>
            </p:extLst>
          </p:nvPr>
        </p:nvGraphicFramePr>
        <p:xfrm>
          <a:off x="2881139" y="5300663"/>
          <a:ext cx="6111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139" y="5300663"/>
                        <a:ext cx="6111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3674"/>
              </p:ext>
            </p:extLst>
          </p:nvPr>
        </p:nvGraphicFramePr>
        <p:xfrm>
          <a:off x="4139952" y="5301208"/>
          <a:ext cx="609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"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301208"/>
                        <a:ext cx="609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76018"/>
              </p:ext>
            </p:extLst>
          </p:nvPr>
        </p:nvGraphicFramePr>
        <p:xfrm>
          <a:off x="7596336" y="5301208"/>
          <a:ext cx="450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7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301208"/>
                        <a:ext cx="450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581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23.6 Single-peaked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6" y="1181007"/>
            <a:ext cx="69437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94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Majority Rule with Single-Peaked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Condorcet Paradox showed that using majority rule to produce a group ranking was in vain.</a:t>
            </a:r>
          </a:p>
          <a:p>
            <a:r>
              <a:rPr lang="en-US" altLang="zh-TW" dirty="0"/>
              <a:t>But with single-peaked preferences, original plan works perfectly.</a:t>
            </a:r>
          </a:p>
          <a:p>
            <a:r>
              <a:rPr lang="en-US" altLang="zh-TW" dirty="0"/>
              <a:t>Claim: If all individual rankings are </a:t>
            </a:r>
            <a:r>
              <a:rPr lang="en-US" altLang="zh-TW" dirty="0">
                <a:solidFill>
                  <a:srgbClr val="FF0000"/>
                </a:solidFill>
              </a:rPr>
              <a:t>single-peaked</a:t>
            </a:r>
            <a:r>
              <a:rPr lang="en-US" altLang="zh-TW" dirty="0"/>
              <a:t>, then majority rule applied to all pairs of alternatives produces a group preference relation that is complete and transitive.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216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The Median Individual Favorite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median</a:t>
            </a:r>
            <a:r>
              <a:rPr lang="en-US" altLang="zh-TW" dirty="0"/>
              <a:t> individual favorite is a natural idea to consider as a potential group favorite, since it naturally “</a:t>
            </a:r>
            <a:r>
              <a:rPr lang="en-US" altLang="zh-TW" dirty="0">
                <a:solidFill>
                  <a:srgbClr val="FF0000"/>
                </a:solidFill>
              </a:rPr>
              <a:t>compromises</a:t>
            </a:r>
            <a:r>
              <a:rPr lang="en-US" altLang="zh-TW" dirty="0"/>
              <a:t>” between more extreme individual favorites on either side.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The Median Voter Theorem</a:t>
            </a:r>
            <a:r>
              <a:rPr lang="en-US" altLang="zh-TW" dirty="0"/>
              <a:t>: With single-peaked rankings, the median individual favorite defeats every other alternative in a pairwise majority vote.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490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notion of voting encompasses a broad class of methods which methods have effects both on the </a:t>
            </a:r>
            <a:r>
              <a:rPr lang="en-US" altLang="zh-TW" sz="2800" dirty="0">
                <a:solidFill>
                  <a:srgbClr val="FF0000"/>
                </a:solidFill>
              </a:rPr>
              <a:t>process</a:t>
            </a:r>
            <a:r>
              <a:rPr lang="en-US" altLang="zh-TW" sz="2800" dirty="0"/>
              <a:t> and the </a:t>
            </a:r>
            <a:r>
              <a:rPr lang="en-US" altLang="zh-TW" sz="2800" dirty="0">
                <a:solidFill>
                  <a:srgbClr val="FF0000"/>
                </a:solidFill>
              </a:rPr>
              <a:t>result</a:t>
            </a:r>
            <a:r>
              <a:rPr lang="en-US" altLang="zh-TW" sz="2800" dirty="0"/>
              <a:t> for reaching a group decision.</a:t>
            </a:r>
          </a:p>
          <a:p>
            <a:r>
              <a:rPr lang="en-US" altLang="zh-TW" sz="2800" dirty="0"/>
              <a:t>Voting can be used in choosing </a:t>
            </a:r>
            <a:r>
              <a:rPr lang="en-US" altLang="zh-TW" sz="2800" dirty="0">
                <a:solidFill>
                  <a:srgbClr val="FF0000"/>
                </a:solidFill>
              </a:rPr>
              <a:t>a single winner </a:t>
            </a:r>
            <a:r>
              <a:rPr lang="en-US" altLang="zh-TW" sz="2800" dirty="0"/>
              <a:t>or producing </a:t>
            </a:r>
            <a:r>
              <a:rPr lang="en-US" altLang="zh-TW" sz="2800" dirty="0">
                <a:solidFill>
                  <a:srgbClr val="FF0000"/>
                </a:solidFill>
              </a:rPr>
              <a:t>a ranked list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78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543744" cy="49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The Median Individual Favorite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In Figure 23.5, we get three preference:</a:t>
            </a:r>
          </a:p>
          <a:p>
            <a:pPr lvl="1"/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 </a:t>
            </a:r>
          </a:p>
          <a:p>
            <a:r>
              <a:rPr lang="en-US" altLang="zh-TW" dirty="0"/>
              <a:t>We would identify X2 as the median individual favorite.</a:t>
            </a:r>
          </a:p>
          <a:p>
            <a:r>
              <a:rPr lang="en-US" altLang="zh-TW" dirty="0"/>
              <a:t>Once we remove this alternative, we have three single-peaked rankings.</a:t>
            </a:r>
          </a:p>
          <a:p>
            <a:r>
              <a:rPr lang="en-US" altLang="zh-TW" dirty="0"/>
              <a:t>Proceeding in this way, we end up with the group ranking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09378"/>
              </p:ext>
            </p:extLst>
          </p:nvPr>
        </p:nvGraphicFramePr>
        <p:xfrm>
          <a:off x="1259632" y="2060848"/>
          <a:ext cx="3359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5" name="Equation" r:id="rId3" imgW="1701720" imgH="228600" progId="Equation.DSMT4">
                  <p:embed/>
                </p:oleObj>
              </mc:Choice>
              <mc:Fallback>
                <p:oleObj name="Equation" r:id="rId3" imgW="17017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60848"/>
                        <a:ext cx="33591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39276"/>
              </p:ext>
            </p:extLst>
          </p:nvPr>
        </p:nvGraphicFramePr>
        <p:xfrm>
          <a:off x="1226381" y="2443020"/>
          <a:ext cx="34845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6" name="Equation" r:id="rId5" imgW="1765080" imgH="228600" progId="Equation.DSMT4">
                  <p:embed/>
                </p:oleObj>
              </mc:Choice>
              <mc:Fallback>
                <p:oleObj name="Equation" r:id="rId5" imgW="17650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381" y="2443020"/>
                        <a:ext cx="34845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99952"/>
              </p:ext>
            </p:extLst>
          </p:nvPr>
        </p:nvGraphicFramePr>
        <p:xfrm>
          <a:off x="1265138" y="2852936"/>
          <a:ext cx="3459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7" name="Equation" r:id="rId7" imgW="1752480" imgH="228600" progId="Equation.DSMT4">
                  <p:embed/>
                </p:oleObj>
              </mc:Choice>
              <mc:Fallback>
                <p:oleObj name="Equation" r:id="rId7" imgW="175248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38" y="2852936"/>
                        <a:ext cx="34591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87012"/>
              </p:ext>
            </p:extLst>
          </p:nvPr>
        </p:nvGraphicFramePr>
        <p:xfrm>
          <a:off x="2123728" y="5301208"/>
          <a:ext cx="3082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8" name="Equation" r:id="rId9" imgW="1562040" imgH="228600" progId="Equation.DSMT4">
                  <p:embed/>
                </p:oleObj>
              </mc:Choice>
              <mc:Fallback>
                <p:oleObj name="Equation" r:id="rId9" imgW="156204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01208"/>
                        <a:ext cx="3082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55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Voting as a Form of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Thus far, voting is used to aggregate fundamentally and genuinely different opinions</a:t>
            </a:r>
          </a:p>
          <a:p>
            <a:r>
              <a:rPr lang="en-US" altLang="zh-TW" sz="2800" dirty="0"/>
              <a:t>But voting is also used by a group of people </a:t>
            </a:r>
            <a:r>
              <a:rPr lang="en-US" altLang="zh-TW" sz="2800" dirty="0">
                <a:solidFill>
                  <a:srgbClr val="FF0000"/>
                </a:solidFill>
              </a:rPr>
              <a:t>who have a shared goal</a:t>
            </a:r>
          </a:p>
          <a:p>
            <a:r>
              <a:rPr lang="en-US" altLang="zh-TW" sz="2800" dirty="0"/>
              <a:t>This isn’t appropriate for the ranking of political candidates or work of art</a:t>
            </a:r>
          </a:p>
          <a:p>
            <a:r>
              <a:rPr lang="en-US" altLang="zh-TW" sz="2800" dirty="0"/>
              <a:t>However, it’s appropriate for decisions made by a board of advisers to a company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204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Voting as a Form of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493096"/>
          </a:xfrm>
        </p:spPr>
        <p:txBody>
          <a:bodyPr/>
          <a:lstStyle/>
          <a:p>
            <a:r>
              <a:rPr lang="en-US" altLang="zh-TW" dirty="0"/>
              <a:t>It’s reasonable to suppose that the individual rankings differ only because of </a:t>
            </a:r>
            <a:r>
              <a:rPr lang="en-US" altLang="zh-TW" dirty="0">
                <a:solidFill>
                  <a:srgbClr val="FF0000"/>
                </a:solidFill>
              </a:rPr>
              <a:t>different information </a:t>
            </a:r>
            <a:r>
              <a:rPr lang="en-US" altLang="zh-TW" dirty="0"/>
              <a:t>they have and </a:t>
            </a:r>
            <a:r>
              <a:rPr lang="en-US" altLang="zh-TW" dirty="0">
                <a:solidFill>
                  <a:srgbClr val="FF0000"/>
                </a:solidFill>
              </a:rPr>
              <a:t>different evaluations </a:t>
            </a:r>
            <a:r>
              <a:rPr lang="en-US" altLang="zh-TW" dirty="0"/>
              <a:t>of the information.</a:t>
            </a:r>
          </a:p>
          <a:p>
            <a:r>
              <a:rPr lang="en-US" altLang="zh-TW" dirty="0"/>
              <a:t>We then discuss what happens in situations where one or both of these assumptions do not hold (sincere voting vs insincere voting).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75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There are two alternatives X and Y; one of these two is genuinely the best choice.</a:t>
            </a:r>
          </a:p>
          <a:p>
            <a:r>
              <a:rPr lang="en-US" altLang="zh-TW" dirty="0"/>
              <a:t>Each voter will vote for what she believes to be the best choice, and they possess </a:t>
            </a:r>
            <a:r>
              <a:rPr lang="en-US" altLang="zh-TW" dirty="0">
                <a:solidFill>
                  <a:srgbClr val="FF0000"/>
                </a:solidFill>
              </a:rPr>
              <a:t>different but uncertain information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Suppose first that there is a prior probability of X (1/2) being the best choice, and voters receive an </a:t>
            </a:r>
            <a:r>
              <a:rPr lang="en-US" altLang="zh-TW" dirty="0">
                <a:solidFill>
                  <a:srgbClr val="FF0000"/>
                </a:solidFill>
              </a:rPr>
              <a:t>independent, private signal </a:t>
            </a:r>
            <a:r>
              <a:rPr lang="en-US" altLang="zh-TW" dirty="0"/>
              <a:t>about which of X or Y is the best.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2535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/>
                  <a:t>For some value q&gt;1/2, signals favoring the best choice occur at a rate of q.</a:t>
                </a:r>
              </a:p>
              <a:p>
                <a:pPr lvl="1"/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𝑏𝑒𝑠𝑡</m:t>
                    </m:r>
                    <m:r>
                      <a:rPr lang="en-US" altLang="zh-TW" b="0" i="1" smtClean="0">
                        <a:latin typeface="Cambria Math"/>
                      </a:rPr>
                      <m:t>]=</m:t>
                    </m:r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𝑏𝑒𝑠𝑡</m:t>
                    </m:r>
                    <m:r>
                      <a:rPr lang="en-US" altLang="zh-TW" i="1">
                        <a:latin typeface="Cambria Math"/>
                      </a:rPr>
                      <m:t>]=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All the votes are being made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altLang="zh-TW" dirty="0"/>
                  <a:t>, and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sincerely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When a voter observes a signal favoring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i="1">
                        <a:latin typeface="Cambria Math"/>
                      </a:rPr>
                      <m:t> −</m:t>
                    </m:r>
                    <m:r>
                      <a:rPr lang="en-US" altLang="zh-TW" i="1">
                        <a:latin typeface="Cambria Math"/>
                      </a:rPr>
                      <m:t>𝑠𝑖𝑔𝑛𝑎𝑙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𝑜𝑏𝑠𝑒𝑟𝑣𝑒𝑑</m:t>
                    </m:r>
                    <m:r>
                      <a:rPr lang="en-US" altLang="zh-TW" i="1">
                        <a:latin typeface="Cambria Math"/>
                      </a:rPr>
                      <m:t>]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She decides to vote in favor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if this probability is greater than 1/2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r="-963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96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/>
                  <a:t>Evaluating voter’s decision by </a:t>
                </a:r>
                <a:r>
                  <a:rPr lang="en-US" altLang="zh-TW" dirty="0" err="1"/>
                  <a:t>Bayes’s</a:t>
                </a:r>
                <a:r>
                  <a:rPr lang="en-US" altLang="zh-TW" dirty="0"/>
                  <a:t> Rule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𝑜𝑏𝑠𝑒𝑟𝑣𝑒𝑑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𝑏𝑒𝑠𝑡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]∙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𝑏𝑒𝑠𝑡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/>
                  <a:t>By assumption:</a:t>
                </a:r>
                <a:endParaRPr lang="en-US" altLang="zh-TW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=1/2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𝑋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𝑏𝑒𝑠𝑡</m:t>
                    </m:r>
                    <m:r>
                      <a:rPr lang="en-US" altLang="zh-TW" i="1">
                        <a:latin typeface="Cambria Math"/>
                      </a:rPr>
                      <m:t>]=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There are two ways for 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-signal to be observed: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is best, or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/>
                  <a:t> is best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altLang="zh-TW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0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091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Putting all together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𝑠𝑖𝑔𝑛𝑎𝑙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r>
                      <a:rPr lang="en-US" altLang="zh-TW" b="0" i="1" dirty="0" smtClean="0">
                        <a:latin typeface="Cambria Math"/>
                      </a:rPr>
                      <m:t>𝑖𝑠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r>
                      <a:rPr lang="en-US" altLang="zh-TW" b="0" i="1" dirty="0" smtClean="0">
                        <a:latin typeface="Cambria Math"/>
                      </a:rPr>
                      <m:t>𝑜𝑠𝑒𝑟𝑣𝑒𝑑</m:t>
                    </m:r>
                    <m:r>
                      <a:rPr lang="en-US" altLang="zh-TW" b="0" i="1" dirty="0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(1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conclusion:</a:t>
                </a:r>
              </a:p>
              <a:p>
                <a:pPr lvl="1"/>
                <a:r>
                  <a:rPr lang="en-US" altLang="zh-TW" dirty="0"/>
                  <a:t>The voter will favor the alternative that is reinforced by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signal</a:t>
                </a:r>
                <a:r>
                  <a:rPr lang="en-US" altLang="zh-TW" dirty="0"/>
                  <a:t> she receives.</a:t>
                </a:r>
              </a:p>
              <a:p>
                <a:pPr lvl="1"/>
                <a:r>
                  <a:rPr lang="en-US" altLang="zh-TW" dirty="0"/>
                  <a:t>How much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probability </a:t>
                </a:r>
                <a:r>
                  <a:rPr lang="en-US" altLang="zh-TW" dirty="0"/>
                  <a:t>she should assign to this favored alternative based on the signal.</a:t>
                </a:r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485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The Condorcet Jury Theorem</a:t>
                </a:r>
                <a:r>
                  <a:rPr lang="en-US" altLang="zh-TW" dirty="0"/>
                  <a:t>:</a:t>
                </a:r>
              </a:p>
              <a:p>
                <a:pPr lvl="1"/>
                <a:r>
                  <a:rPr lang="en-US" altLang="zh-TW" dirty="0"/>
                  <a:t>Suppose that 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 is the best alternative, and the number of voters increases.</a:t>
                </a:r>
              </a:p>
              <a:p>
                <a:pPr lvl="1"/>
                <a:r>
                  <a:rPr lang="en-US" altLang="zh-TW" dirty="0"/>
                  <a:t>The fraction of voters choosing </a:t>
                </a:r>
                <a:r>
                  <a:rPr lang="en-US" altLang="zh-TW" i="1" dirty="0"/>
                  <a:t>X </a:t>
                </a:r>
                <a:r>
                  <a:rPr lang="en-US" altLang="zh-TW" dirty="0"/>
                  <a:t>will converge almost to the probability of receiving 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-signal.</a:t>
                </a:r>
              </a:p>
              <a:p>
                <a:pPr lvl="1"/>
                <a:r>
                  <a:rPr lang="en-US" altLang="zh-TW" dirty="0"/>
                  <a:t>This means that the probability of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majority</a:t>
                </a:r>
                <a:r>
                  <a:rPr lang="en-US" altLang="zh-TW" dirty="0"/>
                  <a:t> reaching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correct decision </a:t>
                </a:r>
                <a:r>
                  <a:rPr lang="en-US" altLang="zh-TW" dirty="0"/>
                  <a:t>converges to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dirty="0"/>
                  <a:t> as the number of voters grows</a:t>
                </a:r>
              </a:p>
              <a:p>
                <a:pPr lvl="1"/>
                <a:r>
                  <a:rPr lang="en-US" altLang="zh-TW" dirty="0"/>
                  <a:t>Spirit of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crowd wisdom </a:t>
                </a:r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52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23.8 Insincere Voting for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of the assumption behind the Condorcet Jury Theorem is that all individuals are voting </a:t>
            </a:r>
            <a:r>
              <a:rPr lang="en-US" altLang="zh-TW" dirty="0">
                <a:solidFill>
                  <a:srgbClr val="FF0000"/>
                </a:solidFill>
              </a:rPr>
              <a:t>sincerely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In fact, however, an individual should actually choose to vote </a:t>
            </a:r>
            <a:r>
              <a:rPr lang="en-US" altLang="zh-TW" dirty="0">
                <a:solidFill>
                  <a:srgbClr val="FF0000"/>
                </a:solidFill>
              </a:rPr>
              <a:t>insincerely</a:t>
            </a:r>
            <a:r>
              <a:rPr lang="en-US" altLang="zh-TW" dirty="0"/>
              <a:t>, even though her goal is to maximize the probability that the group as a whole selects the best alternative.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41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Voting is often used in situations where the voters disagree because of genuine </a:t>
            </a:r>
            <a:r>
              <a:rPr lang="en-US" altLang="zh-TW" sz="2800" dirty="0">
                <a:solidFill>
                  <a:srgbClr val="FF0000"/>
                </a:solidFill>
              </a:rPr>
              <a:t>divergence</a:t>
            </a:r>
            <a:r>
              <a:rPr lang="en-US" altLang="zh-TW" sz="2800" dirty="0"/>
              <a:t> in their </a:t>
            </a:r>
            <a:r>
              <a:rPr lang="en-US" altLang="zh-TW" sz="2800" dirty="0">
                <a:solidFill>
                  <a:srgbClr val="FF0000"/>
                </a:solidFill>
              </a:rPr>
              <a:t>subjective</a:t>
            </a:r>
            <a:r>
              <a:rPr lang="en-US" altLang="zh-TW" sz="2800" dirty="0"/>
              <a:t> evaluations (ex: ranking the greatest movies)</a:t>
            </a:r>
          </a:p>
          <a:p>
            <a:pPr lvl="1"/>
            <a:r>
              <a:rPr lang="en-US" altLang="zh-TW" dirty="0"/>
              <a:t>Differing aesthetic evaluations</a:t>
            </a:r>
          </a:p>
          <a:p>
            <a:pPr lvl="1"/>
            <a:r>
              <a:rPr lang="en-US" altLang="zh-TW" dirty="0"/>
              <a:t>Lack of information</a:t>
            </a:r>
          </a:p>
          <a:p>
            <a:r>
              <a:rPr lang="en-US" altLang="zh-TW" sz="2800" dirty="0"/>
              <a:t>Recently voting have been adopted in a number of on-line applications. (ex: product ranking, recommendation systems…)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6834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23.8 An Experiment that Encourages Insincere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There are 10 marbles in the urn.</a:t>
            </a:r>
          </a:p>
          <a:p>
            <a:pPr lvl="1"/>
            <a:r>
              <a:rPr lang="en-US" altLang="zh-TW" dirty="0"/>
              <a:t>There is 50% chance the urn contain ten white marbles (“pure”), and a 50% chance it contain nine green marbles and one white marble (“mixed”).</a:t>
            </a:r>
          </a:p>
          <a:p>
            <a:r>
              <a:rPr lang="en-US" altLang="zh-TW" dirty="0"/>
              <a:t>Asking three people to guess according to the following protocol:</a:t>
            </a:r>
          </a:p>
          <a:p>
            <a:pPr lvl="1"/>
            <a:r>
              <a:rPr lang="en-US" altLang="zh-TW" dirty="0"/>
              <a:t>Each one is allowed to draw one marble (without showing to the other), and then replace it.</a:t>
            </a:r>
          </a:p>
          <a:p>
            <a:pPr lvl="1"/>
            <a:r>
              <a:rPr lang="en-US" altLang="zh-TW" dirty="0"/>
              <a:t>The three are asked to vote without communication.</a:t>
            </a:r>
          </a:p>
          <a:p>
            <a:pPr lvl="1"/>
            <a:r>
              <a:rPr lang="en-US" altLang="zh-TW" dirty="0"/>
              <a:t>If a majority of votes are for the correct type, they win.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783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23.8 Conditional Probabilities and Decisions about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You vote sincerely:</a:t>
            </a:r>
          </a:p>
          <a:p>
            <a:pPr lvl="1"/>
            <a:r>
              <a:rPr lang="en-US" altLang="zh-TW" dirty="0"/>
              <a:t>When you draw a white marble, you will guess pure by Bayes’ Rule.</a:t>
            </a:r>
          </a:p>
          <a:p>
            <a:pPr lvl="1"/>
            <a:r>
              <a:rPr lang="en-US" altLang="zh-TW" dirty="0"/>
              <a:t>If you draw a green marble, then you will guess the urn is mixed.</a:t>
            </a:r>
          </a:p>
          <a:p>
            <a:r>
              <a:rPr lang="en-US" altLang="zh-TW" dirty="0"/>
              <a:t>“</a:t>
            </a:r>
            <a:r>
              <a:rPr lang="en-US" altLang="zh-TW" dirty="0">
                <a:solidFill>
                  <a:srgbClr val="FF0000"/>
                </a:solidFill>
              </a:rPr>
              <a:t>In what situations does my vote actually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affect the outcome?</a:t>
            </a:r>
            <a:r>
              <a:rPr lang="en-US" altLang="zh-TW" dirty="0"/>
              <a:t>“</a:t>
            </a:r>
          </a:p>
          <a:p>
            <a:pPr lvl="1"/>
            <a:r>
              <a:rPr lang="en-US" altLang="zh-TW" dirty="0"/>
              <a:t>Whenever your vote actually matters to the outcome, the urn is mixed. (manipulating the group choice)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89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23.8 Interpretations of the Voting 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It becomes natural to think of voting with a </a:t>
            </a:r>
            <a:r>
              <a:rPr lang="en-US" altLang="zh-TW" dirty="0">
                <a:solidFill>
                  <a:srgbClr val="FF0000"/>
                </a:solidFill>
              </a:rPr>
              <a:t>shared objective </a:t>
            </a:r>
            <a:r>
              <a:rPr lang="en-US" altLang="zh-TW" dirty="0"/>
              <a:t>in terms of </a:t>
            </a:r>
            <a:r>
              <a:rPr lang="en-US" altLang="zh-TW" dirty="0">
                <a:solidFill>
                  <a:srgbClr val="FF0000"/>
                </a:solidFill>
              </a:rPr>
              <a:t>game theory</a:t>
            </a:r>
            <a:r>
              <a:rPr lang="en-US" altLang="zh-TW" dirty="0"/>
              <a:t>.</a:t>
            </a:r>
          </a:p>
          <a:p>
            <a:r>
              <a:rPr lang="en-GB" dirty="0"/>
              <a:t>If you know your two partners will be voting </a:t>
            </a:r>
            <a:r>
              <a:rPr lang="en-GB" dirty="0">
                <a:solidFill>
                  <a:srgbClr val="FF0000"/>
                </a:solidFill>
              </a:rPr>
              <a:t>sincerely</a:t>
            </a:r>
            <a:r>
              <a:rPr lang="en-GB" dirty="0"/>
              <a:t>, you can best help the group by always voting </a:t>
            </a:r>
            <a:r>
              <a:rPr lang="en-GB" dirty="0">
                <a:solidFill>
                  <a:srgbClr val="FF0000"/>
                </a:solidFill>
              </a:rPr>
              <a:t>“mixed,” </a:t>
            </a:r>
            <a:r>
              <a:rPr lang="en-GB" dirty="0"/>
              <a:t>so as to give a single draw of a green marble the chance to sway the majority outcome (</a:t>
            </a:r>
            <a:r>
              <a:rPr lang="en-GB" dirty="0">
                <a:solidFill>
                  <a:srgbClr val="FF0000"/>
                </a:solidFill>
              </a:rPr>
              <a:t>sincere vote</a:t>
            </a:r>
            <a:r>
              <a:rPr lang="en-GB" dirty="0"/>
              <a:t>).</a:t>
            </a:r>
          </a:p>
          <a:p>
            <a:r>
              <a:rPr lang="en-US" altLang="zh-TW" dirty="0"/>
              <a:t>Points worth reflecting on from this discussion:</a:t>
            </a:r>
          </a:p>
          <a:p>
            <a:pPr lvl="1"/>
            <a:r>
              <a:rPr lang="en-US" altLang="zh-TW" dirty="0"/>
              <a:t>This phenomenon of insincere voting has the advantage of clearly exposing what's going on.</a:t>
            </a:r>
          </a:p>
          <a:p>
            <a:pPr lvl="1"/>
            <a:r>
              <a:rPr lang="en-US" altLang="zh-TW" dirty="0"/>
              <a:t>You evaluate the consequences of your actions only in the cases where they actually affect the outcome.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272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Jury Decisions and the Unanimity Rule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Jury decisions in criminal trials were important initial example to motivate this discussion:</a:t>
            </a:r>
          </a:p>
          <a:p>
            <a:pPr lvl="1"/>
            <a:r>
              <a:rPr lang="en-US" altLang="zh-TW" dirty="0"/>
              <a:t>A group of the jurors agree in principle that there is a “best ” decision for the group.</a:t>
            </a:r>
          </a:p>
          <a:p>
            <a:pPr lvl="1"/>
            <a:r>
              <a:rPr lang="en-US" altLang="zh-TW" dirty="0"/>
              <a:t>The defendant should be convicted if guilty and acquitted if innocent.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Can insincere voting arise in this case, and if so, what are its consequence?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0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Verdicts, Unanimity, and Private Signals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/>
                  <a:t>The features of the criminal-justice system are designed to help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avoid convicting innocent defendants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It generally requires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unanimous vote </a:t>
                </a:r>
                <a:r>
                  <a:rPr lang="en-US" altLang="zh-TW" dirty="0"/>
                  <a:t>to convict a defendant.</a:t>
                </a:r>
              </a:p>
              <a:p>
                <a:pPr lvl="1"/>
                <a:r>
                  <a:rPr lang="en-US" altLang="zh-TW" dirty="0"/>
                  <a:t>There are </a:t>
                </a:r>
                <a:r>
                  <a:rPr lang="en-US" altLang="zh-TW" i="1" dirty="0"/>
                  <a:t>k </a:t>
                </a:r>
                <a:r>
                  <a:rPr lang="en-US" altLang="zh-TW" dirty="0"/>
                  <a:t>jurors, and two options: acquittal and conviction.</a:t>
                </a:r>
              </a:p>
              <a:p>
                <a:r>
                  <a:rPr lang="en-US" altLang="zh-TW" dirty="0"/>
                  <a:t>The criterion for evaluating the two alternatives. </a:t>
                </a:r>
              </a:p>
              <a:p>
                <a:pPr lvl="1"/>
                <a:r>
                  <a:rPr lang="en-US" altLang="zh-TW" dirty="0"/>
                  <a:t>The defendant should be convicted if he is guilty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beyond a reasonable doubt</a:t>
                </a:r>
                <a:r>
                  <a:rPr lang="en-US" altLang="zh-TW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𝑎𝑙𝑙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𝑎𝑣𝑎𝑖𝑙𝑎𝑏𝑙𝑒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𝑖𝑛𝑓𝑜𝑟𝑎𝑚𝑡𝑖𝑜𝑛</m:t>
                    </m:r>
                    <m:r>
                      <a:rPr lang="en-US" altLang="zh-TW" b="0" i="1" smtClean="0">
                        <a:latin typeface="Cambria Math"/>
                      </a:rPr>
                      <m:t>]&gt;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938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Verdicts, Unanimity, and Private Signals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Each juror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receives an independent private signal </a:t>
                </a:r>
                <a:r>
                  <a:rPr lang="en-US" altLang="zh-TW" dirty="0"/>
                  <a:t>suggesting guilt (a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-signal) or innocence (an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/>
                  <a:t>-signal).</a:t>
                </a:r>
              </a:p>
              <a:p>
                <a:r>
                  <a:rPr lang="en-US" altLang="zh-TW" dirty="0"/>
                  <a:t>Signals favoring the truth are abundant than the wrong.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/>
                      </a:rPr>
                      <m:t>s</m:t>
                    </m:r>
                    <m:r>
                      <a:rPr lang="en-US" altLang="zh-TW" b="0" i="1" dirty="0" smtClean="0">
                        <a:latin typeface="Cambria Math"/>
                      </a:rPr>
                      <m:t>𝑖𝑔𝑛𝑎𝑙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𝑑𝑒𝑓𝑒𝑛𝑑𝑎𝑛𝑡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𝑔𝑢𝑖𝑙𝑡𝑦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s</m:t>
                    </m:r>
                    <m:r>
                      <a:rPr lang="en-US" altLang="zh-TW" i="1" dirty="0">
                        <a:latin typeface="Cambria Math"/>
                      </a:rPr>
                      <m:t>𝑖𝑔𝑛𝑎𝑙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𝑑𝑒𝑓𝑒𝑛𝑑𝑎𝑛𝑡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𝑖𝑠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𝑖𝑛𝑛𝑜𝑐𝑒𝑛𝑡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i="1">
                            <a:latin typeface="Cambria Math"/>
                          </a:rPr>
                          <m:t>𝑑𝑒𝑓𝑒𝑛𝑑𝑎𝑛𝑡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𝑔𝑢𝑖𝑙𝑡𝑦</m:t>
                        </m:r>
                        <m:r>
                          <a:rPr lang="en-US" altLang="zh-TW" i="1" dirty="0">
                            <a:latin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=1/2</m:t>
                        </m:r>
                        <m:r>
                          <m:rPr>
                            <m:nor/>
                          </m:rPr>
                          <a:rPr lang="en-US" altLang="zh-TW" dirty="0"/>
                          <m:t>.  </m:t>
                        </m:r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73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Verdicts, Unanimity, and Private Signals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/>
                  <a:t>According to Bayes’ Rule: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i="1" dirty="0">
                        <a:latin typeface="Cambria Math"/>
                      </a:rPr>
                      <m:t>𝑑𝑒𝑓𝑒𝑛𝑑𝑎𝑛𝑡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𝑖𝑠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𝑔𝑢𝑖𝑙𝑡𝑦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s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𝑖𝑔𝑛𝑎𝑙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i="1" dirty="0">
                        <a:latin typeface="Cambria Math"/>
                      </a:rPr>
                      <m:t>𝑑𝑒𝑓𝑒𝑛𝑑𝑎𝑛𝑡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𝑖𝑠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𝑖𝑛𝑛𝑜𝑐𝑒𝑛𝑡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s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𝑖𝑔𝑛𝑎𝑙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Is it reasonable to assume jurors receive independent, private signals?</a:t>
                </a:r>
              </a:p>
              <a:p>
                <a:pPr lvl="1"/>
                <a:r>
                  <a:rPr lang="en-US" altLang="zh-TW" dirty="0"/>
                  <a:t>Thinking of the private signals as representing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private interpretations </a:t>
                </a:r>
                <a:r>
                  <a:rPr lang="en-US" altLang="zh-TW" dirty="0"/>
                  <a:t>of information presented.</a:t>
                </a:r>
              </a:p>
              <a:p>
                <a:r>
                  <a:rPr lang="en-US" altLang="zh-TW" dirty="0"/>
                  <a:t>A rational juror is thus guided by her own signal, but she would also be influenced by others.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617" r="-296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/>
                  <a:t>Suppose that you received 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/>
                  <a:t>-signal, you will vote innocent.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𝑎𝑙𝑙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𝑎𝑣𝑎𝑖𝑙𝑎𝑏𝑙𝑒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𝑖𝑛𝑓𝑜𝑟𝑎𝑚𝑡𝑖𝑜𝑛</m:t>
                    </m:r>
                    <m:r>
                      <a:rPr lang="en-US" altLang="zh-TW" i="1">
                        <a:latin typeface="Cambria Math"/>
                      </a:rPr>
                      <m:t>]&gt;</m:t>
                    </m:r>
                    <m:r>
                      <a:rPr lang="en-US" altLang="zh-TW" i="1">
                        <a:latin typeface="Cambria Math"/>
                      </a:rPr>
                      <m:t>𝑧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The unobserved signals of everyone else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could push the conditional probability of guilt above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“In what situations does my vote actually affect the outcome?“</a:t>
                </a:r>
              </a:p>
              <a:p>
                <a:pPr lvl="1"/>
                <a:r>
                  <a:rPr lang="en-US" altLang="zh-TW" dirty="0"/>
                  <a:t>Given the unanimity rule, your vote only affects the outcome when every juror but you is voting to convict.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67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/>
                  <a:t>It consist of k-1 G-signals and your one I-signal.</a:t>
                </a:r>
              </a:p>
              <a:p>
                <a:r>
                  <a:rPr lang="en-US" altLang="zh-TW" dirty="0"/>
                  <a:t>The probability the defendant is guilty: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𝑦𝑜𝑢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h𝑎𝑣𝑒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𝑡h𝑒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𝑜𝑛𝑙𝑦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𝑠𝑖𝑔𝑛𝑎𝑙</m:t>
                    </m:r>
                    <m:r>
                      <a:rPr lang="en-US" altLang="zh-TW" i="1">
                        <a:latin typeface="Cambria Math"/>
                      </a:rPr>
                      <m:t>]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𝑑𝑒𝑓𝑒𝑛𝑑𝑎𝑛𝑡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𝑔𝑢𝑖𝑙𝑡𝑦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𝑦𝑜𝑢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h𝑎𝑣𝑒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𝑡h𝑒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𝑜𝑛𝑙𝑦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𝑠𝑖𝑔𝑛𝑎𝑙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𝑑𝑒𝑓𝑒𝑛𝑑𝑎𝑛𝑡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𝑔𝑢𝑖𝑙𝑖𝑡𝑦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Pr</m:t>
                        </m:r>
                        <m:r>
                          <a:rPr lang="en-US" altLang="zh-TW" i="1" dirty="0">
                            <a:latin typeface="Cambria Math"/>
                          </a:rPr>
                          <m:t>⁡[</m:t>
                        </m:r>
                        <m:r>
                          <a:rPr lang="en-US" altLang="zh-TW" i="1" dirty="0">
                            <a:latin typeface="Cambria Math"/>
                          </a:rPr>
                          <m:t>𝑦𝑜𝑢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h𝑎𝑣𝑒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𝑡h𝑒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𝑜𝑛𝑙𝑦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𝐼</m:t>
                        </m:r>
                        <m:r>
                          <a:rPr lang="en-US" altLang="zh-TW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 dirty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Assumption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𝑑𝑒𝑓𝑒𝑛𝑑𝑒𝑛𝑡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b="0" dirty="0"/>
              </a:p>
              <a:p>
                <a:r>
                  <a:rPr lang="en-US" altLang="zh-TW" dirty="0"/>
                  <a:t>We have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𝑦𝑜𝑢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h𝑎𝑣𝑒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𝑡h𝑒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𝑜𝑛𝑙𝑦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| </m:t>
                        </m:r>
                        <m:r>
                          <a:rPr lang="en-US" altLang="zh-TW" i="1">
                            <a:latin typeface="Cambria Math"/>
                          </a:rPr>
                          <m:t>𝑑𝑒𝑓𝑒𝑛𝑑𝑒𝑛𝑡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𝑔𝑢𝑖𝑙𝑡𝑦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:r>
                  <a:rPr lang="en-US" altLang="zh-TW" dirty="0"/>
                  <a:t>The k-1 jurors het a G-signal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, and you get an I-signal (1-q)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15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/>
                  <a:t>In Bayes’ Rule calculations: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𝑦𝑜𝑢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h𝑎𝑣𝑒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𝑡h𝑒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𝑜𝑛𝑙𝑦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𝑑𝑒𝑓𝑒𝑛𝑑𝑎𝑛𝑡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𝑔𝑢𝑖𝑙𝑡𝑦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]+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𝑑𝑒𝑓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𝑒𝑛𝑑𝑎𝑛𝑡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𝑖𝑛𝑛𝑜𝑐𝑒𝑛𝑡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]∙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𝑦𝑜𝑢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h𝑎𝑣𝑒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𝑜𝑛𝑙𝑦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𝑠𝑖𝑔𝑛𝑎𝑙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𝑑𝑒𝑓𝑒𝑛𝑑𝑎𝑛𝑡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𝑖𝑛𝑛𝑜𝑐𝑒𝑛𝑡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13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 Individual Preference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goal of a voting system can be described as follows.</a:t>
            </a:r>
          </a:p>
          <a:p>
            <a:pPr lvl="1"/>
            <a:r>
              <a:rPr lang="en-US" altLang="zh-TW" dirty="0"/>
              <a:t>A group of people is evaluating a finite set of possible</a:t>
            </a:r>
            <a:r>
              <a:rPr lang="en-US" altLang="zh-TW" dirty="0">
                <a:solidFill>
                  <a:srgbClr val="FF0000"/>
                </a:solidFill>
              </a:rPr>
              <a:t> alternatives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The people wish to produce a single </a:t>
            </a:r>
            <a:r>
              <a:rPr lang="en-US" altLang="zh-TW" dirty="0">
                <a:solidFill>
                  <a:srgbClr val="FF0000"/>
                </a:solidFill>
              </a:rPr>
              <a:t>group ranking  </a:t>
            </a:r>
            <a:r>
              <a:rPr lang="en-US" altLang="zh-TW" dirty="0"/>
              <a:t>that reflect the </a:t>
            </a:r>
            <a:r>
              <a:rPr lang="en-US" altLang="zh-TW" dirty="0">
                <a:solidFill>
                  <a:srgbClr val="FF0000"/>
                </a:solidFill>
              </a:rPr>
              <a:t>collective opinion </a:t>
            </a:r>
            <a:r>
              <a:rPr lang="en-US" altLang="zh-TW" dirty="0"/>
              <a:t>from best to worst.</a:t>
            </a:r>
          </a:p>
          <a:p>
            <a:r>
              <a:rPr lang="en-US" altLang="zh-TW" sz="2800" dirty="0"/>
              <a:t>To begin with, if individual</a:t>
            </a:r>
            <a:r>
              <a:rPr lang="zh-TW" altLang="en-US" sz="2800" dirty="0"/>
              <a:t> </a:t>
            </a:r>
            <a:r>
              <a:rPr lang="en-US" altLang="zh-TW" sz="2800" dirty="0"/>
              <a:t> </a:t>
            </a:r>
            <a:r>
              <a:rPr lang="en-US" altLang="zh-TW" sz="2800" i="1" dirty="0" err="1"/>
              <a:t>i</a:t>
            </a:r>
            <a:r>
              <a:rPr lang="en-US" altLang="zh-TW" sz="2800" i="1" dirty="0"/>
              <a:t> </a:t>
            </a:r>
            <a:r>
              <a:rPr lang="en-US" altLang="zh-TW" sz="2800" dirty="0"/>
              <a:t> prefers alternative </a:t>
            </a:r>
            <a:r>
              <a:rPr lang="en-US" altLang="zh-TW" sz="2800" i="1" dirty="0"/>
              <a:t>X  </a:t>
            </a:r>
            <a:r>
              <a:rPr lang="en-US" altLang="zh-TW" sz="2800" dirty="0"/>
              <a:t> to alternative </a:t>
            </a:r>
            <a:r>
              <a:rPr lang="en-US" altLang="zh-TW" sz="2800" i="1" dirty="0"/>
              <a:t>Y</a:t>
            </a:r>
            <a:r>
              <a:rPr lang="en-US" altLang="zh-TW" sz="2800" dirty="0"/>
              <a:t>   , then we write           </a:t>
            </a: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94764"/>
              </p:ext>
            </p:extLst>
          </p:nvPr>
        </p:nvGraphicFramePr>
        <p:xfrm>
          <a:off x="5173663" y="5445126"/>
          <a:ext cx="766489" cy="49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445126"/>
                        <a:ext cx="766489" cy="498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527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/>
                  <a:t>Since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𝑞</m:t>
                    </m:r>
                    <m:r>
                      <a:rPr lang="en-US" altLang="zh-TW" i="1" dirty="0" smtClean="0">
                        <a:latin typeface="Cambria Math"/>
                      </a:rPr>
                      <m:t>&gt;1/2</m:t>
                    </m:r>
                  </m:oMath>
                </a14:m>
                <a:r>
                  <a:rPr lang="en-US" altLang="zh-TW" dirty="0"/>
                  <a:t>,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represents an arbitrarily small portion as the jury size k goes infinity.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converges to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If the jury size k is large enough, it follows 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/>
                  <a:t>Conclusion: </a:t>
                </a:r>
              </a:p>
              <a:p>
                <a:pPr lvl="1"/>
                <a:r>
                  <a:rPr lang="en-US" altLang="zh-TW" dirty="0"/>
                  <a:t>If you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believe </a:t>
                </a:r>
                <a:r>
                  <a:rPr lang="en-US" altLang="zh-TW" dirty="0"/>
                  <a:t>everyone else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is voting their signals</a:t>
                </a:r>
                <a:r>
                  <a:rPr lang="en-US" altLang="zh-TW" dirty="0"/>
                  <a:t>, and the jury size is large enough, you should always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ignore your signal and vote to convict</a:t>
                </a:r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369" r="-1630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9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</a:t>
            </a:r>
            <a:r>
              <a:rPr lang="en-US" altLang="zh-TW" dirty="0" err="1"/>
              <a:t>Equilibria</a:t>
            </a:r>
            <a:r>
              <a:rPr lang="en-US" altLang="zh-TW" dirty="0"/>
              <a:t> for Voting under Unanimity and Other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There’s an equilibrium but a bit pathological: </a:t>
            </a:r>
          </a:p>
          <a:p>
            <a:pPr lvl="1"/>
            <a:r>
              <a:rPr lang="en-US" altLang="zh-TW" dirty="0"/>
              <a:t>If everyone decides to ignore their signals to vote to acquit, this is an equilibrium.</a:t>
            </a:r>
          </a:p>
          <a:p>
            <a:pPr lvl="1"/>
            <a:r>
              <a:rPr lang="en-US" altLang="zh-TW" dirty="0"/>
              <a:t>No juror can affect the outcome.</a:t>
            </a:r>
          </a:p>
          <a:p>
            <a:r>
              <a:rPr lang="en-US" altLang="zh-TW" dirty="0"/>
              <a:t>A unique equilibrium with the 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All jurors </a:t>
            </a:r>
            <a:r>
              <a:rPr lang="en-US" altLang="zh-TW" dirty="0">
                <a:solidFill>
                  <a:srgbClr val="FF0000"/>
                </a:solidFill>
              </a:rPr>
              <a:t>use the same strategy</a:t>
            </a:r>
            <a:r>
              <a:rPr lang="en-US" altLang="zh-TW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Each juror's behavior </a:t>
            </a:r>
            <a:r>
              <a:rPr lang="en-US" altLang="zh-TW" dirty="0">
                <a:solidFill>
                  <a:srgbClr val="FF0000"/>
                </a:solidFill>
              </a:rPr>
              <a:t>actually</a:t>
            </a:r>
            <a:r>
              <a:rPr lang="en-US" altLang="zh-TW" dirty="0"/>
              <a:t> depends on the signal she receives.</a:t>
            </a:r>
          </a:p>
          <a:p>
            <a:pPr lvl="1"/>
            <a:r>
              <a:rPr lang="en-GB" dirty="0"/>
              <a:t>This is a mixed-strategy equilibrium, in which each juror always votes to </a:t>
            </a:r>
            <a:r>
              <a:rPr lang="en-GB" dirty="0">
                <a:solidFill>
                  <a:srgbClr val="FF0000"/>
                </a:solidFill>
              </a:rPr>
              <a:t>convict</a:t>
            </a:r>
            <a:r>
              <a:rPr lang="en-GB" dirty="0"/>
              <a:t> on a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dirty="0"/>
              <a:t>-signal, and votes to </a:t>
            </a:r>
            <a:r>
              <a:rPr lang="en-GB" dirty="0">
                <a:solidFill>
                  <a:srgbClr val="FF0000"/>
                </a:solidFill>
              </a:rPr>
              <a:t>convict with some probability between 0 and 1 </a:t>
            </a:r>
            <a:r>
              <a:rPr lang="en-GB" dirty="0"/>
              <a:t>on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-signal.</a:t>
            </a:r>
          </a:p>
          <a:p>
            <a:r>
              <a:rPr lang="en-GB" dirty="0"/>
              <a:t>Implication: A decision rule for juries requiring conviction by a </a:t>
            </a:r>
            <a:r>
              <a:rPr lang="en-GB" dirty="0">
                <a:solidFill>
                  <a:srgbClr val="FF0000"/>
                </a:solidFill>
              </a:rPr>
              <a:t>wide majority</a:t>
            </a:r>
            <a:r>
              <a:rPr lang="en-GB" dirty="0"/>
              <a:t>, rather than a unanimous vote, might actually induce </a:t>
            </a:r>
            <a:r>
              <a:rPr lang="en-GB" dirty="0" err="1"/>
              <a:t>behavior</a:t>
            </a:r>
            <a:r>
              <a:rPr lang="en-GB" dirty="0"/>
              <a:t> in which there is a lower probability of erroneous convictions.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53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23.10 Sequential Voting and the Relation to Information Cascades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In the last two sections, we’ve examined what happens when we remove the assumption of sincerity.</a:t>
            </a:r>
          </a:p>
          <a:p>
            <a:r>
              <a:rPr lang="en-US" altLang="zh-TW" dirty="0"/>
              <a:t>Now, we </a:t>
            </a:r>
            <a:r>
              <a:rPr lang="en-US" altLang="zh-TW" dirty="0">
                <a:solidFill>
                  <a:srgbClr val="FF0000"/>
                </a:solidFill>
              </a:rPr>
              <a:t>remove the assumption of simultaneity</a:t>
            </a:r>
            <a:r>
              <a:rPr lang="en-US" altLang="zh-TW" dirty="0"/>
              <a:t> and see what happens.</a:t>
            </a:r>
          </a:p>
          <a:p>
            <a:pPr lvl="1"/>
            <a:r>
              <a:rPr lang="en-US" altLang="zh-TW" dirty="0"/>
              <a:t>The model is similar to information cascades.</a:t>
            </a:r>
          </a:p>
          <a:p>
            <a:pPr lvl="1"/>
            <a:r>
              <a:rPr lang="en-US" altLang="zh-TW" dirty="0"/>
              <a:t>They are able to observe the choices of earlier voters. (Like Section 16.5)</a:t>
            </a:r>
          </a:p>
          <a:p>
            <a:r>
              <a:rPr lang="en-US" altLang="zh-TW" dirty="0"/>
              <a:t>The fact that </a:t>
            </a:r>
            <a:r>
              <a:rPr lang="en-US" altLang="zh-TW" dirty="0">
                <a:solidFill>
                  <a:srgbClr val="FF0000"/>
                </a:solidFill>
              </a:rPr>
              <a:t>cascades begin </a:t>
            </a:r>
            <a:r>
              <a:rPr lang="en-US" altLang="zh-TW" dirty="0"/>
              <a:t>when one alternative leads the other by </a:t>
            </a:r>
            <a:r>
              <a:rPr lang="en-US" altLang="zh-TW" dirty="0">
                <a:solidFill>
                  <a:srgbClr val="FF0000"/>
                </a:solidFill>
              </a:rPr>
              <a:t>exactly two votes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The Condorcet Jury Theorem doesn’t apply.</a:t>
            </a:r>
          </a:p>
        </p:txBody>
      </p:sp>
    </p:spTree>
    <p:extLst>
      <p:ext uri="{BB962C8B-B14F-4D97-AF65-F5344CB8AC3E}">
        <p14:creationId xmlns:p14="http://schemas.microsoft.com/office/powerpoint/2010/main" val="168719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 Completeness and Transitivity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We require that individual preferences satisfy two properties.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Each person’s preference are </a:t>
            </a:r>
            <a:r>
              <a:rPr lang="en-US" altLang="zh-TW" dirty="0">
                <a:solidFill>
                  <a:srgbClr val="FF0000"/>
                </a:solidFill>
              </a:rPr>
              <a:t>complete</a:t>
            </a:r>
            <a:r>
              <a:rPr lang="en-US" altLang="zh-TW" dirty="0"/>
              <a:t>:</a:t>
            </a:r>
          </a:p>
          <a:p>
            <a:pPr marL="914400" lvl="1" indent="-514350"/>
            <a:r>
              <a:rPr lang="en-US" altLang="zh-TW" dirty="0"/>
              <a:t>For each pair of distinct alternatives    and   , either she prefers     to   , or she prefers    to    , but not both.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Each individual’s preferences be </a:t>
            </a:r>
            <a:r>
              <a:rPr lang="en-US" altLang="zh-TW" dirty="0">
                <a:solidFill>
                  <a:srgbClr val="FF0000"/>
                </a:solidFill>
              </a:rPr>
              <a:t>transitive</a:t>
            </a:r>
            <a:r>
              <a:rPr lang="en-US" altLang="zh-TW" dirty="0"/>
              <a:t>:</a:t>
            </a:r>
          </a:p>
          <a:p>
            <a:pPr marL="914400" lvl="1" indent="-514350"/>
            <a:r>
              <a:rPr lang="en-US" altLang="zh-TW" dirty="0"/>
              <a:t>If an individual   prefers    to    and    to   , then  should also prefer    to   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70991"/>
              </p:ext>
            </p:extLst>
          </p:nvPr>
        </p:nvGraphicFramePr>
        <p:xfrm>
          <a:off x="3995936" y="3501008"/>
          <a:ext cx="38773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6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501008"/>
                        <a:ext cx="387735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01261"/>
              </p:ext>
            </p:extLst>
          </p:nvPr>
        </p:nvGraphicFramePr>
        <p:xfrm>
          <a:off x="6588224" y="3140968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7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40968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20801"/>
              </p:ext>
            </p:extLst>
          </p:nvPr>
        </p:nvGraphicFramePr>
        <p:xfrm>
          <a:off x="7524328" y="3140968"/>
          <a:ext cx="3032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8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140968"/>
                        <a:ext cx="3032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35383"/>
              </p:ext>
            </p:extLst>
          </p:nvPr>
        </p:nvGraphicFramePr>
        <p:xfrm>
          <a:off x="4716016" y="3501008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9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501008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49675"/>
              </p:ext>
            </p:extLst>
          </p:nvPr>
        </p:nvGraphicFramePr>
        <p:xfrm>
          <a:off x="7740352" y="3501008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0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501008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35025"/>
              </p:ext>
            </p:extLst>
          </p:nvPr>
        </p:nvGraphicFramePr>
        <p:xfrm>
          <a:off x="4788024" y="4869160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" name="Equation" r:id="rId12" imgW="177480" imgH="164880" progId="Equation.DSMT4">
                  <p:embed/>
                </p:oleObj>
              </mc:Choice>
              <mc:Fallback>
                <p:oleObj name="Equation" r:id="rId12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869160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44501"/>
              </p:ext>
            </p:extLst>
          </p:nvPr>
        </p:nvGraphicFramePr>
        <p:xfrm>
          <a:off x="4012561" y="5251332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" name="Equation" r:id="rId13" imgW="177480" imgH="164880" progId="Equation.DSMT4">
                  <p:embed/>
                </p:oleObj>
              </mc:Choice>
              <mc:Fallback>
                <p:oleObj name="Equation" r:id="rId13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561" y="5251332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07909"/>
              </p:ext>
            </p:extLst>
          </p:nvPr>
        </p:nvGraphicFramePr>
        <p:xfrm>
          <a:off x="7092280" y="3501008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"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501008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43059"/>
              </p:ext>
            </p:extLst>
          </p:nvPr>
        </p:nvGraphicFramePr>
        <p:xfrm>
          <a:off x="5508104" y="4869160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869160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16357"/>
              </p:ext>
            </p:extLst>
          </p:nvPr>
        </p:nvGraphicFramePr>
        <p:xfrm>
          <a:off x="6372200" y="4869160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"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869160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36566"/>
              </p:ext>
            </p:extLst>
          </p:nvPr>
        </p:nvGraphicFramePr>
        <p:xfrm>
          <a:off x="3597139" y="4907917"/>
          <a:ext cx="193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139" y="4907917"/>
                        <a:ext cx="193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46482"/>
              </p:ext>
            </p:extLst>
          </p:nvPr>
        </p:nvGraphicFramePr>
        <p:xfrm>
          <a:off x="8100392" y="4941168"/>
          <a:ext cx="193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" name="Equation" r:id="rId19" imgW="88560" imgH="164880" progId="Equation.DSMT4">
                  <p:embed/>
                </p:oleObj>
              </mc:Choice>
              <mc:Fallback>
                <p:oleObj name="Equation" r:id="rId19" imgW="88560" imgH="164880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941168"/>
                        <a:ext cx="193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52367"/>
              </p:ext>
            </p:extLst>
          </p:nvPr>
        </p:nvGraphicFramePr>
        <p:xfrm>
          <a:off x="6948264" y="4869160"/>
          <a:ext cx="330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869160"/>
                        <a:ext cx="330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7201"/>
              </p:ext>
            </p:extLst>
          </p:nvPr>
        </p:nvGraphicFramePr>
        <p:xfrm>
          <a:off x="4677259" y="5267956"/>
          <a:ext cx="330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9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259" y="5267956"/>
                        <a:ext cx="330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61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 Individual Rankings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This fact lets us construct the ranked list we want</a:t>
            </a:r>
          </a:p>
          <a:p>
            <a:pPr lvl="1"/>
            <a:r>
              <a:rPr lang="en-US" altLang="zh-TW" dirty="0"/>
              <a:t>    defeats all other alternatives, we can safely put it at the front of the ranked list.</a:t>
            </a:r>
          </a:p>
          <a:p>
            <a:pPr lvl="1"/>
            <a:r>
              <a:rPr lang="en-US" altLang="zh-TW" dirty="0"/>
              <a:t>Removing     from the set of alternatives.</a:t>
            </a:r>
          </a:p>
          <a:p>
            <a:pPr lvl="1"/>
            <a:r>
              <a:rPr lang="en-US" altLang="zh-TW" dirty="0"/>
              <a:t>Repeating the same process on the remaining alternatives.</a:t>
            </a:r>
          </a:p>
          <a:p>
            <a:pPr lvl="1"/>
            <a:r>
              <a:rPr lang="en-US" altLang="zh-TW" dirty="0"/>
              <a:t>The preferences defined by      are still complete and transitive on the remaining alternatives.</a:t>
            </a:r>
          </a:p>
          <a:p>
            <a:pPr lvl="1"/>
            <a:r>
              <a:rPr lang="en-US" altLang="zh-TW" dirty="0"/>
              <a:t>Continuing in this way until we exhaust the finite set of alternatives.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882"/>
              </p:ext>
            </p:extLst>
          </p:nvPr>
        </p:nvGraphicFramePr>
        <p:xfrm>
          <a:off x="1259632" y="2204864"/>
          <a:ext cx="3714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3" imgW="177492" imgH="164814" progId="Equation.DSMT4">
                  <p:embed/>
                </p:oleObj>
              </mc:Choice>
              <mc:Fallback>
                <p:oleObj name="Equation" r:id="rId3" imgW="177492" imgH="164814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04864"/>
                        <a:ext cx="3714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015103"/>
              </p:ext>
            </p:extLst>
          </p:nvPr>
        </p:nvGraphicFramePr>
        <p:xfrm>
          <a:off x="2666540" y="3052335"/>
          <a:ext cx="3714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Equation" r:id="rId5" imgW="177492" imgH="164814" progId="Equation.DSMT4">
                  <p:embed/>
                </p:oleObj>
              </mc:Choice>
              <mc:Fallback>
                <p:oleObj name="Equation" r:id="rId5" imgW="177492" imgH="164814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540" y="3052335"/>
                        <a:ext cx="3714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24894"/>
              </p:ext>
            </p:extLst>
          </p:nvPr>
        </p:nvGraphicFramePr>
        <p:xfrm>
          <a:off x="5016500" y="4371975"/>
          <a:ext cx="344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371975"/>
                        <a:ext cx="3444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48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 Individual Rankings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Justify our construction of the ranked list. 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5350"/>
            <a:ext cx="7128792" cy="42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23.3 Voting Systems: Majority Rule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now describe a voting system (also called an </a:t>
            </a:r>
            <a:r>
              <a:rPr lang="en-US" altLang="zh-TW" dirty="0">
                <a:solidFill>
                  <a:srgbClr val="FF0000"/>
                </a:solidFill>
              </a:rPr>
              <a:t>aggregation procedure</a:t>
            </a:r>
            <a:r>
              <a:rPr lang="en-US" altLang="zh-TW" dirty="0"/>
              <a:t>) as follow.</a:t>
            </a:r>
          </a:p>
          <a:p>
            <a:pPr lvl="1"/>
            <a:r>
              <a:rPr lang="en-US" altLang="zh-TW" dirty="0"/>
              <a:t>It’s any method that takes a collection of complete and transitive individual preference relations and produces a group ranking.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94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3424</Words>
  <Application>Microsoft Office PowerPoint</Application>
  <PresentationFormat>如螢幕大小 (4:3)</PresentationFormat>
  <Paragraphs>285</Paragraphs>
  <Slides>52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Office 佈景主題</vt:lpstr>
      <vt:lpstr>Equation</vt:lpstr>
      <vt:lpstr>Voting</vt:lpstr>
      <vt:lpstr>23.1 Voting for Group Decision</vt:lpstr>
      <vt:lpstr>23.1 Voting for Group Decision</vt:lpstr>
      <vt:lpstr>23.1 Voting for Group Decision</vt:lpstr>
      <vt:lpstr>23.2 Individual Preference</vt:lpstr>
      <vt:lpstr>23.2 Completeness and Transitivity</vt:lpstr>
      <vt:lpstr>23.2 Individual Rankings</vt:lpstr>
      <vt:lpstr>23.2 Individual Rankings</vt:lpstr>
      <vt:lpstr>23.3 Voting Systems: Majority Rule</vt:lpstr>
      <vt:lpstr>23.3 Majority Rule and the Condorcet Paradox</vt:lpstr>
      <vt:lpstr>23.3 Majority Rule and the Condorcet Paradox</vt:lpstr>
      <vt:lpstr>23.3 Majority Rule and the Condorcet Paradox</vt:lpstr>
      <vt:lpstr>23.3 Majority Rule and the Condorcet Paradox</vt:lpstr>
      <vt:lpstr>23.3 Pathologies in Voting Systems based on Majority Rule.</vt:lpstr>
      <vt:lpstr>23.3 Pathologies in Voting Systems based on Majority Rule.</vt:lpstr>
      <vt:lpstr>23.4 Voting Systems: Positional Voting</vt:lpstr>
      <vt:lpstr>23.4 Voting Systems: Positional Voting</vt:lpstr>
      <vt:lpstr>23.4 Pathologies in Positional Voting Systems</vt:lpstr>
      <vt:lpstr>23.4 Pathologies in Positional Voting Systems</vt:lpstr>
      <vt:lpstr>23.4 Pathologies in Positional Voting Systems</vt:lpstr>
      <vt:lpstr>23.4 Pathologies in Positional Voting Systems</vt:lpstr>
      <vt:lpstr>23.4 Examples from U.S. Presidential Elections</vt:lpstr>
      <vt:lpstr>23.5 Arrow's Impossibility Theorem</vt:lpstr>
      <vt:lpstr>23.5 Voting Systems that Satisfy Unanimity and IIA</vt:lpstr>
      <vt:lpstr>23.6 Single-Peaked Preferences and the Median Voter Theorem</vt:lpstr>
      <vt:lpstr>23.6 Single-peaked preferences</vt:lpstr>
      <vt:lpstr>23.6 Single-peaked preferences</vt:lpstr>
      <vt:lpstr>23.6 Majority Rule with Single-Peaked Preferences</vt:lpstr>
      <vt:lpstr>23.6 The Median Individual Favorite</vt:lpstr>
      <vt:lpstr>PowerPoint 簡報</vt:lpstr>
      <vt:lpstr>23.6 The Median Individual Favorite</vt:lpstr>
      <vt:lpstr>23.7 Voting as a Form of Information Aggregation</vt:lpstr>
      <vt:lpstr>23.7 Voting as a Form of Information Aggregation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23.8 Insincere Voting for Information Aggregation</vt:lpstr>
      <vt:lpstr>23.8 An Experiment that Encourages Insincere Voting</vt:lpstr>
      <vt:lpstr>23.8 Conditional Probabilities and Decisions about Voting</vt:lpstr>
      <vt:lpstr>23.8 Interpretations of the Voting Experiment</vt:lpstr>
      <vt:lpstr>23.9 Jury Decisions and the Unanimity Rule</vt:lpstr>
      <vt:lpstr>23.9 Verdicts, Unanimity, and Private Signals</vt:lpstr>
      <vt:lpstr>23.9 Verdicts, Unanimity, and Private Signals</vt:lpstr>
      <vt:lpstr>23.9 Verdicts, Unanimity, and Private Signals</vt:lpstr>
      <vt:lpstr>23.9 Modeling a Juror's Decision</vt:lpstr>
      <vt:lpstr>23.9 Modeling a Juror's Decision</vt:lpstr>
      <vt:lpstr>23.9 Modeling a Juror's Decision</vt:lpstr>
      <vt:lpstr>23.9 Modeling a Juror's Decision</vt:lpstr>
      <vt:lpstr>23.9 Equilibria for Voting under Unanimity and Other Systems</vt:lpstr>
      <vt:lpstr>23.10 Sequential Voting and the Relation to Information Cascades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</dc:title>
  <dc:creator>Simon</dc:creator>
  <cp:lastModifiedBy>ymli</cp:lastModifiedBy>
  <cp:revision>168</cp:revision>
  <dcterms:created xsi:type="dcterms:W3CDTF">2012-03-19T00:43:22Z</dcterms:created>
  <dcterms:modified xsi:type="dcterms:W3CDTF">2024-05-12T15:41:37Z</dcterms:modified>
</cp:coreProperties>
</file>