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9" r:id="rId4"/>
    <p:sldId id="258" r:id="rId5"/>
    <p:sldId id="260" r:id="rId6"/>
    <p:sldId id="284" r:id="rId7"/>
    <p:sldId id="262" r:id="rId8"/>
    <p:sldId id="263" r:id="rId9"/>
    <p:sldId id="264" r:id="rId10"/>
    <p:sldId id="265" r:id="rId11"/>
    <p:sldId id="283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1" r:id="rId26"/>
    <p:sldId id="280" r:id="rId27"/>
    <p:sldId id="286" r:id="rId28"/>
    <p:sldId id="287" r:id="rId29"/>
    <p:sldId id="288" r:id="rId30"/>
    <p:sldId id="289" r:id="rId3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100" d="100"/>
          <a:sy n="100" d="100"/>
        </p:scale>
        <p:origin x="-528" y="13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FF0B9-BBAC-4CBF-9E5B-BA17E94B9A1F}" type="datetimeFigureOut">
              <a:rPr lang="zh-TW" altLang="en-US" smtClean="0"/>
              <a:t>2017/2/21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D17E3-5FAC-465F-B4F4-AF2FB97A6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5192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AD17E3-5FAC-465F-B4F4-AF2FB97A611C}" type="slidenum">
              <a:rPr lang="zh-TW" altLang="en-US" smtClean="0"/>
              <a:t>27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0070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2017/2/21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Modeling Network Traffic using Game Theory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Why do all Nash </a:t>
            </a:r>
            <a:r>
              <a:rPr lang="en-US" altLang="zh-TW" dirty="0" err="1" smtClean="0"/>
              <a:t>equilibria</a:t>
            </a:r>
            <a:r>
              <a:rPr lang="en-US" altLang="zh-TW" dirty="0" smtClean="0"/>
              <a:t> have</a:t>
            </a:r>
            <a:br>
              <a:rPr lang="en-US" altLang="zh-TW" dirty="0" smtClean="0"/>
            </a:br>
            <a:r>
              <a:rPr lang="en-US" altLang="zh-TW" dirty="0" smtClean="0"/>
              <a:t>equal balance?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x drivers use the upper route and 4000 − x drivers use the lower route</a:t>
            </a:r>
          </a:p>
          <a:p>
            <a:r>
              <a:rPr lang="en-US" altLang="zh-TW" dirty="0" smtClean="0"/>
              <a:t>Driver has incentive to switch from a slower to a faster route, if routes have unequal travel times</a:t>
            </a:r>
          </a:p>
          <a:p>
            <a:pPr lvl="1"/>
            <a:r>
              <a:rPr lang="en-US" altLang="zh-TW" dirty="0" smtClean="0"/>
              <a:t>x is not equal to 2000</a:t>
            </a:r>
          </a:p>
          <a:p>
            <a:r>
              <a:rPr lang="en-US" altLang="zh-TW" dirty="0" smtClean="0"/>
              <a:t>Any list of strategies in which x = 2000 is a Nash equilibrium</a:t>
            </a:r>
          </a:p>
          <a:p>
            <a:pPr lvl="1"/>
            <a:r>
              <a:rPr lang="en-US" altLang="zh-TW" dirty="0" smtClean="0"/>
              <a:t>x is not equal to 2000 cannot be a Nash equilibrium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Highway network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2391" y="1556792"/>
            <a:ext cx="3677801" cy="2398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395536" y="177281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One route:</a:t>
            </a:r>
          </a:p>
          <a:p>
            <a:r>
              <a:rPr lang="en-US" altLang="zh-TW" dirty="0" smtClean="0"/>
              <a:t>4000/100 + 45 = 85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6516216" y="1700808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Two routes:</a:t>
            </a:r>
          </a:p>
          <a:p>
            <a:r>
              <a:rPr lang="en-US" altLang="zh-TW" dirty="0" smtClean="0"/>
              <a:t>2000/100 + 45 = 65</a:t>
            </a:r>
            <a:endParaRPr lang="zh-TW" altLang="en-US" dirty="0"/>
          </a:p>
        </p:txBody>
      </p:sp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16992" y="3968430"/>
            <a:ext cx="8115696" cy="2376264"/>
          </a:xfrm>
        </p:spPr>
        <p:txBody>
          <a:bodyPr>
            <a:normAutofit/>
          </a:bodyPr>
          <a:lstStyle/>
          <a:p>
            <a:r>
              <a:rPr lang="en-US" altLang="zh-TW" sz="3500" dirty="0" smtClean="0"/>
              <a:t>When 4000 cars get from A to B</a:t>
            </a:r>
          </a:p>
          <a:p>
            <a:pPr lvl="1"/>
            <a:r>
              <a:rPr lang="en-US" altLang="zh-TW" sz="2900" dirty="0" smtClean="0"/>
              <a:t>Using one route: travel time is 85 minutes</a:t>
            </a:r>
          </a:p>
          <a:p>
            <a:pPr lvl="1"/>
            <a:r>
              <a:rPr lang="en-US" altLang="zh-TW" sz="2900" dirty="0" smtClean="0"/>
              <a:t>Evenly between two routes: </a:t>
            </a:r>
            <a:r>
              <a:rPr lang="en-US" altLang="zh-TW" sz="2900" dirty="0"/>
              <a:t>each carries 2000 </a:t>
            </a:r>
            <a:r>
              <a:rPr lang="en-US" altLang="zh-TW" sz="2900" dirty="0" smtClean="0"/>
              <a:t>cars</a:t>
            </a:r>
            <a:r>
              <a:rPr lang="zh-TW" altLang="en-US" sz="2900" dirty="0" smtClean="0"/>
              <a:t> </a:t>
            </a:r>
            <a:r>
              <a:rPr lang="en-US" altLang="zh-TW" sz="2900" dirty="0" smtClean="0"/>
              <a:t>, travel time is 65 minutes</a:t>
            </a:r>
          </a:p>
        </p:txBody>
      </p:sp>
    </p:spTree>
    <p:extLst>
      <p:ext uri="{BB962C8B-B14F-4D97-AF65-F5344CB8AC3E}">
        <p14:creationId xmlns:p14="http://schemas.microsoft.com/office/powerpoint/2010/main" val="388563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8.2   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Original highway network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the previous traffic network, everything works out very cleanly</a:t>
            </a:r>
          </a:p>
          <a:p>
            <a:pPr lvl="1"/>
            <a:r>
              <a:rPr lang="en-US" altLang="zh-TW" dirty="0" smtClean="0"/>
              <a:t>Self-interested behavior by all drivers causes them to balance perfectly between the available routes</a:t>
            </a:r>
          </a:p>
          <a:p>
            <a:pPr lvl="1"/>
            <a:r>
              <a:rPr lang="en-US" altLang="zh-TW" dirty="0" smtClean="0"/>
              <a:t>Nash equilibrium</a:t>
            </a:r>
          </a:p>
          <a:p>
            <a:r>
              <a:rPr lang="en-US" altLang="zh-TW" dirty="0" smtClean="0"/>
              <a:t>But with only a small change to the network, we can find counterintuitive territory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Change of network: add a new route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city government builds a very fast highway from C to D</a:t>
            </a:r>
          </a:p>
          <a:p>
            <a:r>
              <a:rPr lang="en-US" altLang="zh-TW" dirty="0" smtClean="0"/>
              <a:t>Simply model its travel time as 0</a:t>
            </a:r>
          </a:p>
          <a:p>
            <a:pPr lvl="1"/>
            <a:r>
              <a:rPr lang="en-US" altLang="zh-TW" dirty="0" smtClean="0"/>
              <a:t>regardless of the number of cars on it</a:t>
            </a:r>
          </a:p>
          <a:p>
            <a:r>
              <a:rPr lang="en-US" altLang="zh-TW" dirty="0" smtClean="0"/>
              <a:t>People’s travel time from A to B ought to get better after this edge from C to D is added. Does it?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New highway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2175" y="2348880"/>
            <a:ext cx="48196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New equilibrium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unique Nash equilibrium in this new highway network leads to a worse travel time</a:t>
            </a:r>
          </a:p>
          <a:p>
            <a:r>
              <a:rPr lang="en-US" altLang="zh-TW" dirty="0" smtClean="0"/>
              <a:t>Driver uses the route through both C and D</a:t>
            </a:r>
          </a:p>
          <a:p>
            <a:pPr lvl="1"/>
            <a:r>
              <a:rPr lang="en-US" altLang="zh-TW" dirty="0" smtClean="0"/>
              <a:t>4000/100 + 0 + 4000/100 = 80</a:t>
            </a:r>
          </a:p>
          <a:p>
            <a:r>
              <a:rPr lang="en-US" altLang="zh-TW" dirty="0" smtClean="0"/>
              <a:t>Why is this the only equilibrium?</a:t>
            </a:r>
          </a:p>
          <a:p>
            <a:pPr lvl="1"/>
            <a:r>
              <a:rPr lang="en-US" altLang="zh-TW" dirty="0" smtClean="0"/>
              <a:t>No driver can benefit by changing their route</a:t>
            </a:r>
          </a:p>
          <a:p>
            <a:pPr lvl="1"/>
            <a:r>
              <a:rPr lang="en-US" altLang="zh-TW" dirty="0" smtClean="0"/>
              <a:t>Any other route would now take 85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n-US" altLang="zh-TW" sz="4000" dirty="0" err="1" smtClean="0">
                <a:latin typeface="+mn-lt"/>
              </a:rPr>
              <a:t>Braess’s</a:t>
            </a:r>
            <a:r>
              <a:rPr lang="en-US" altLang="zh-TW" sz="4000" dirty="0" smtClean="0">
                <a:latin typeface="+mn-lt"/>
              </a:rPr>
              <a:t> Paradox Phenomenon</a:t>
            </a:r>
            <a:endParaRPr lang="zh-TW" altLang="en-US" sz="40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Adding resources to a transportation network can sometimes hurt performance at equilibrium</a:t>
            </a:r>
          </a:p>
          <a:p>
            <a:pPr lvl="1"/>
            <a:r>
              <a:rPr lang="en-US" altLang="zh-TW" dirty="0" smtClean="0"/>
              <a:t>Known as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</a:p>
          <a:p>
            <a:pPr lvl="1"/>
            <a:r>
              <a:rPr lang="en-US" altLang="zh-TW" dirty="0" smtClean="0"/>
              <a:t>First articulated by Dietrich </a:t>
            </a:r>
            <a:r>
              <a:rPr lang="en-US" altLang="zh-TW" dirty="0" err="1" smtClean="0"/>
              <a:t>Braess</a:t>
            </a:r>
            <a:r>
              <a:rPr lang="en-US" altLang="zh-TW" dirty="0" smtClean="0"/>
              <a:t> in 1968</a:t>
            </a:r>
          </a:p>
          <a:p>
            <a:r>
              <a:rPr lang="en-US" altLang="zh-TW" dirty="0" smtClean="0"/>
              <a:t>Many counterintuitive anomalies needs the right combination of conditions to actually pop up in real life</a:t>
            </a:r>
          </a:p>
          <a:p>
            <a:pPr lvl="1"/>
            <a:r>
              <a:rPr lang="en-US" altLang="zh-TW" dirty="0" smtClean="0"/>
              <a:t>Seoul, Korea build a public park actually improved travel time into and out of the city</a:t>
            </a:r>
          </a:p>
          <a:p>
            <a:pPr lvl="1"/>
            <a:r>
              <a:rPr lang="en-US" altLang="zh-TW" dirty="0" smtClean="0"/>
              <a:t>Destruction of a six-lane highway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Some reflections on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Adding a new strategy to a game makes things worse for players</a:t>
            </a:r>
          </a:p>
          <a:p>
            <a:r>
              <a:rPr lang="en-US" altLang="zh-TW" dirty="0" smtClean="0"/>
              <a:t>Prisoner’s Dilemma</a:t>
            </a:r>
          </a:p>
          <a:p>
            <a:pPr lvl="1"/>
            <a:r>
              <a:rPr lang="en-US" altLang="zh-TW" dirty="0" smtClean="0"/>
              <a:t>If the only strategy for each player were NC</a:t>
            </a:r>
          </a:p>
          <a:p>
            <a:pPr lvl="2"/>
            <a:r>
              <a:rPr lang="en-US" altLang="zh-TW" dirty="0" smtClean="0"/>
              <a:t>Not-Confess</a:t>
            </a:r>
          </a:p>
          <a:p>
            <a:pPr lvl="1"/>
            <a:r>
              <a:rPr lang="en-US" altLang="zh-TW" dirty="0" smtClean="0"/>
              <a:t>Then add C into the options of player</a:t>
            </a:r>
          </a:p>
          <a:p>
            <a:pPr lvl="2"/>
            <a:r>
              <a:rPr lang="en-US" altLang="zh-TW" dirty="0" smtClean="0"/>
              <a:t>Confess</a:t>
            </a:r>
          </a:p>
          <a:p>
            <a:r>
              <a:rPr lang="en-US" altLang="zh-TW" dirty="0" smtClean="0"/>
              <a:t>Informal sense</a:t>
            </a:r>
          </a:p>
          <a:p>
            <a:pPr lvl="1"/>
            <a:r>
              <a:rPr lang="en-US" altLang="zh-TW" dirty="0" smtClean="0"/>
              <a:t>“upgrading” a network has to be a good thing, and so it is surprising when it turns out to make things worse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Some reflections on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Assuming that the travel time on each edge depends in a linear way on the number of cars traversing it</a:t>
            </a:r>
          </a:p>
          <a:p>
            <a:pPr lvl="1"/>
            <a:r>
              <a:rPr lang="en-US" altLang="zh-TW" dirty="0" smtClean="0"/>
              <a:t>Travel time have the form ax + b</a:t>
            </a:r>
          </a:p>
          <a:p>
            <a:pPr lvl="2"/>
            <a:r>
              <a:rPr lang="en-US" altLang="zh-TW" dirty="0" smtClean="0"/>
              <a:t>Each of a and b is either 0 or a positive number</a:t>
            </a:r>
          </a:p>
          <a:p>
            <a:r>
              <a:rPr lang="en-US" altLang="zh-TW" dirty="0" smtClean="0"/>
              <a:t>Travel time is no more than 4/3 times</a:t>
            </a:r>
          </a:p>
          <a:p>
            <a:pPr lvl="1"/>
            <a:r>
              <a:rPr lang="en-US" altLang="zh-TW" dirty="0" smtClean="0"/>
              <a:t>An equilibrium in the new network</a:t>
            </a:r>
          </a:p>
          <a:p>
            <a:pPr lvl="1"/>
            <a:r>
              <a:rPr lang="en-US" altLang="zh-TW" dirty="0" smtClean="0"/>
              <a:t>4/3 got from the previous examples</a:t>
            </a:r>
          </a:p>
          <a:p>
            <a:pPr lvl="2"/>
            <a:r>
              <a:rPr lang="en-US" altLang="zh-TW" dirty="0" smtClean="0"/>
              <a:t>Replace travel times of 45 with 40, the equilibrium would jump from 60 to 80 (80/60=4/3)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Modeling transportation network</a:t>
            </a:r>
          </a:p>
          <a:p>
            <a:pPr lvl="1"/>
            <a:r>
              <a:rPr lang="en-US" altLang="zh-TW" dirty="0" smtClean="0"/>
              <a:t>Models for network traffic using the game-theoretic ideas are developed</a:t>
            </a:r>
          </a:p>
          <a:p>
            <a:r>
              <a:rPr lang="en-US" altLang="zh-TW" dirty="0" smtClean="0"/>
              <a:t>How it responds to traffic congestion</a:t>
            </a:r>
          </a:p>
          <a:p>
            <a:pPr lvl="1"/>
            <a:r>
              <a:rPr lang="en-US" altLang="zh-TW" dirty="0" smtClean="0"/>
              <a:t>Adding capacity to a network can sometimes actually slow down the traffic</a:t>
            </a:r>
          </a:p>
          <a:p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</a:p>
          <a:p>
            <a:pPr lvl="1"/>
            <a:r>
              <a:rPr lang="en-US" altLang="zh-TW" dirty="0" smtClean="0"/>
              <a:t>Is more roads mean less congestion?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Some reflections on </a:t>
            </a:r>
            <a:r>
              <a:rPr lang="en-US" altLang="zh-TW" dirty="0" err="1" smtClean="0"/>
              <a:t>Braess’s</a:t>
            </a:r>
            <a:r>
              <a:rPr lang="en-US" altLang="zh-TW" dirty="0" smtClean="0"/>
              <a:t> Paradox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There are many settings in which adding a new strategy to a game makes things worse for everyone</a:t>
            </a:r>
          </a:p>
          <a:p>
            <a:pPr lvl="1"/>
            <a:r>
              <a:rPr lang="en-US" altLang="zh-TW" dirty="0" smtClean="0"/>
              <a:t>Prisoner’s dilemma (</a:t>
            </a:r>
            <a:r>
              <a:rPr lang="en-US" altLang="zh-TW" smtClean="0"/>
              <a:t>add “Confess” </a:t>
            </a:r>
            <a:r>
              <a:rPr lang="en-US" altLang="zh-TW" dirty="0" smtClean="0"/>
              <a:t>choice)</a:t>
            </a:r>
          </a:p>
          <a:p>
            <a:r>
              <a:rPr lang="en-US" altLang="zh-TW" dirty="0" smtClean="0"/>
              <a:t>We could think about ways of designing networks to prevent bad equilibria from arising, or to avoid bad equilibria through the judicious use of tolls on certain parts of the network.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8.3 Advanced Material: The Social Cost of Traffic at Equilibrium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General definitions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Network: any directed graph</a:t>
            </a:r>
          </a:p>
          <a:p>
            <a:r>
              <a:rPr lang="en-US" altLang="zh-TW" dirty="0" smtClean="0"/>
              <a:t>Player: a set of drivers</a:t>
            </a:r>
          </a:p>
          <a:p>
            <a:pPr lvl="1"/>
            <a:r>
              <a:rPr lang="en-US" altLang="zh-TW" dirty="0" smtClean="0"/>
              <a:t>With different starting points and destinations</a:t>
            </a:r>
          </a:p>
          <a:p>
            <a:r>
              <a:rPr lang="en-US" altLang="zh-TW" dirty="0" smtClean="0"/>
              <a:t>Edge e: highway between two route</a:t>
            </a:r>
          </a:p>
          <a:p>
            <a:pPr lvl="1"/>
            <a:r>
              <a:rPr lang="en-US" altLang="zh-TW" dirty="0" smtClean="0"/>
              <a:t>Each edge has a travel-time function T</a:t>
            </a:r>
            <a:r>
              <a:rPr lang="en-US" altLang="zh-TW" baseline="-25000" dirty="0" smtClean="0"/>
              <a:t>e</a:t>
            </a:r>
            <a:r>
              <a:rPr lang="en-US" altLang="zh-TW" dirty="0" smtClean="0"/>
              <a:t>(x)</a:t>
            </a:r>
          </a:p>
          <a:p>
            <a:pPr lvl="2"/>
            <a:r>
              <a:rPr lang="en-US" altLang="zh-TW" dirty="0" smtClean="0"/>
              <a:t>The time takes all drivers to cross the edge when there are x drivers using it</a:t>
            </a:r>
          </a:p>
          <a:p>
            <a:r>
              <a:rPr lang="en-US" altLang="zh-TW" dirty="0" smtClean="0"/>
              <a:t>Travel-time function: T</a:t>
            </a:r>
            <a:r>
              <a:rPr lang="en-US" altLang="zh-TW" baseline="-25000" dirty="0" smtClean="0"/>
              <a:t>e</a:t>
            </a:r>
            <a:r>
              <a:rPr lang="en-US" altLang="zh-TW" dirty="0" smtClean="0"/>
              <a:t>(x) = </a:t>
            </a:r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e</a:t>
            </a:r>
            <a:r>
              <a:rPr lang="en-US" altLang="zh-TW" dirty="0" err="1" smtClean="0"/>
              <a:t>x+b</a:t>
            </a:r>
            <a:r>
              <a:rPr lang="en-US" altLang="zh-TW" baseline="-25000" dirty="0" err="1" smtClean="0"/>
              <a:t>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All are linear in the amount of traffic</a:t>
            </a:r>
          </a:p>
          <a:p>
            <a:pPr lvl="1"/>
            <a:r>
              <a:rPr lang="en-US" altLang="zh-TW" dirty="0" err="1" smtClean="0"/>
              <a:t>a</a:t>
            </a:r>
            <a:r>
              <a:rPr lang="en-US" altLang="zh-TW" baseline="-25000" dirty="0" err="1" smtClean="0"/>
              <a:t>e</a:t>
            </a:r>
            <a:r>
              <a:rPr lang="en-US" altLang="zh-TW" dirty="0" smtClean="0"/>
              <a:t> and b</a:t>
            </a:r>
            <a:r>
              <a:rPr lang="en-US" altLang="zh-TW" baseline="-25000" dirty="0" smtClean="0"/>
              <a:t>e</a:t>
            </a:r>
            <a:r>
              <a:rPr lang="en-US" altLang="zh-TW" dirty="0" smtClean="0"/>
              <a:t> that are either positive or zero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Travel time annotation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3648075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1628800"/>
            <a:ext cx="365760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字方塊 5"/>
          <p:cNvSpPr txBox="1"/>
          <p:nvPr/>
        </p:nvSpPr>
        <p:spPr>
          <a:xfrm>
            <a:off x="467544" y="4077072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Travel times written as </a:t>
            </a:r>
          </a:p>
          <a:p>
            <a:r>
              <a:rPr lang="en-US" altLang="zh-TW" sz="2400" dirty="0" smtClean="0"/>
              <a:t>explicit functions of x</a:t>
            </a:r>
            <a:endParaRPr lang="zh-TW" altLang="en-US" sz="2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5004048" y="4077072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Travel times written as</a:t>
            </a:r>
          </a:p>
          <a:p>
            <a:r>
              <a:rPr lang="en-US" altLang="zh-TW" sz="2400" dirty="0" smtClean="0"/>
              <a:t>annotations on the edges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Social cost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Traffic pattern: choice of a path by each driver</a:t>
            </a:r>
          </a:p>
          <a:p>
            <a:r>
              <a:rPr lang="en-US" altLang="zh-TW" dirty="0" smtClean="0"/>
              <a:t>Social cost:  sum of the travel times incurred by all drivers when</a:t>
            </a:r>
            <a:r>
              <a:rPr lang="zh-TW" altLang="en-US" dirty="0" smtClean="0"/>
              <a:t> </a:t>
            </a:r>
            <a:r>
              <a:rPr lang="en-US" altLang="zh-TW" dirty="0" smtClean="0"/>
              <a:t>they use this traffic pattern</a:t>
            </a:r>
          </a:p>
          <a:p>
            <a:r>
              <a:rPr lang="en-US" altLang="zh-TW" dirty="0" smtClean="0"/>
              <a:t>Example</a:t>
            </a:r>
          </a:p>
          <a:p>
            <a:pPr lvl="1"/>
            <a:r>
              <a:rPr lang="en-US" altLang="zh-TW" dirty="0" smtClean="0"/>
              <a:t>Two different traffic patterns</a:t>
            </a:r>
          </a:p>
          <a:p>
            <a:pPr lvl="1"/>
            <a:r>
              <a:rPr lang="en-US" altLang="zh-TW" dirty="0" smtClean="0"/>
              <a:t>Four drivers from node A to node B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Traffic pattern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TP (a): minimum social cost (social optimum)</a:t>
            </a:r>
          </a:p>
          <a:p>
            <a:pPr lvl="1"/>
            <a:r>
              <a:rPr lang="en-US" altLang="zh-TW" dirty="0" smtClean="0"/>
              <a:t>A driver </a:t>
            </a:r>
            <a:r>
              <a:rPr lang="en-US" altLang="zh-TW" dirty="0" smtClean="0"/>
              <a:t>requires 7 travel time, the social cost is </a:t>
            </a:r>
            <a:r>
              <a:rPr lang="en-US" altLang="zh-TW" dirty="0" smtClean="0">
                <a:solidFill>
                  <a:srgbClr val="FF0000"/>
                </a:solidFill>
              </a:rPr>
              <a:t>28</a:t>
            </a:r>
          </a:p>
          <a:p>
            <a:r>
              <a:rPr lang="en-US" altLang="zh-TW" dirty="0" smtClean="0"/>
              <a:t>TP (b): unique Nash equilibrium</a:t>
            </a:r>
          </a:p>
          <a:p>
            <a:pPr lvl="1"/>
            <a:r>
              <a:rPr lang="en-US" altLang="zh-TW" dirty="0" smtClean="0"/>
              <a:t>Driver requires 8 travel time, the social cost is </a:t>
            </a:r>
            <a:r>
              <a:rPr lang="en-US" altLang="zh-TW" dirty="0" smtClean="0">
                <a:solidFill>
                  <a:srgbClr val="FF0000"/>
                </a:solidFill>
              </a:rPr>
              <a:t>32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7" y="3789040"/>
            <a:ext cx="723308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文字方塊 4"/>
          <p:cNvSpPr txBox="1"/>
          <p:nvPr/>
        </p:nvSpPr>
        <p:spPr>
          <a:xfrm>
            <a:off x="971600" y="40770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=2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419872" y="59399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=2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5148064" y="422108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=4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7236296" y="587727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X =4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Traffic Pattern at Equilibrium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421087"/>
          </a:xfrm>
        </p:spPr>
        <p:txBody>
          <a:bodyPr>
            <a:normAutofit fontScale="62500" lnSpcReduction="20000"/>
          </a:bodyPr>
          <a:lstStyle/>
          <a:p>
            <a:r>
              <a:rPr lang="en-US" altLang="zh-TW" sz="3400" dirty="0" smtClean="0">
                <a:solidFill>
                  <a:srgbClr val="FF0000"/>
                </a:solidFill>
              </a:rPr>
              <a:t>Best-response dynamics</a:t>
            </a:r>
            <a:r>
              <a:rPr lang="en-US" altLang="zh-TW" sz="3400" dirty="0" smtClean="0"/>
              <a:t>: A procedure dynamically reconfigures the players ‘s  strategies by constantly having some player perform his or her best response to the current situation </a:t>
            </a:r>
          </a:p>
          <a:p>
            <a:pPr lvl="1"/>
            <a:r>
              <a:rPr lang="en-US" altLang="zh-TW" sz="3400" dirty="0" smtClean="0"/>
              <a:t>A driver changes paths when it causes his travel time to decrease </a:t>
            </a:r>
          </a:p>
          <a:p>
            <a:r>
              <a:rPr lang="en-US" altLang="zh-TW" sz="3400" dirty="0" smtClean="0">
                <a:solidFill>
                  <a:srgbClr val="FF0000"/>
                </a:solidFill>
              </a:rPr>
              <a:t>Potential energy: </a:t>
            </a:r>
            <a:r>
              <a:rPr lang="en-US" altLang="zh-TW" sz="3400" dirty="0" smtClean="0"/>
              <a:t>e</a:t>
            </a:r>
            <a:r>
              <a:rPr lang="en-US" altLang="zh-TW" sz="3400" dirty="0" smtClean="0"/>
              <a:t>volutionary progress measure</a:t>
            </a:r>
            <a:endParaRPr lang="en-US" altLang="zh-TW" sz="3400" dirty="0"/>
          </a:p>
          <a:p>
            <a:pPr lvl="1"/>
            <a:r>
              <a:rPr lang="en-US" altLang="zh-TW" sz="3000" dirty="0" smtClean="0"/>
              <a:t> If an edge currently has x driver, the potential energy of this edge </a:t>
            </a:r>
          </a:p>
          <a:p>
            <a:pPr lvl="1"/>
            <a:endParaRPr lang="en-US" altLang="zh-TW" sz="3400" dirty="0" smtClean="0"/>
          </a:p>
          <a:p>
            <a:pPr lvl="1"/>
            <a:endParaRPr lang="en-US" altLang="zh-TW" sz="3400" dirty="0" smtClean="0"/>
          </a:p>
          <a:p>
            <a:r>
              <a:rPr lang="en-US" altLang="zh-TW" sz="3800" dirty="0" smtClean="0"/>
              <a:t>Potential energy change vs best-response dynamics </a:t>
            </a:r>
          </a:p>
          <a:p>
            <a:pPr lvl="1"/>
            <a:r>
              <a:rPr lang="en-US" altLang="zh-TW" sz="3400" dirty="0" smtClean="0"/>
              <a:t>The potential energy in the system strictly decreases through the  best-response dynamics</a:t>
            </a:r>
          </a:p>
          <a:p>
            <a:pPr lvl="1"/>
            <a:r>
              <a:rPr lang="en-US" altLang="zh-TW" sz="3400" dirty="0" smtClean="0"/>
              <a:t>The change in the potential energy is exactly the improvement in the driver’s travel time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3600449"/>
            <a:ext cx="37242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06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Progress of best-response dynamics and Change of potential energy</a:t>
            </a:r>
            <a:endParaRPr lang="zh-TW" altLang="en-US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700808"/>
            <a:ext cx="6101913" cy="4805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153" y="2780928"/>
            <a:ext cx="3073323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54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向右箭號 4"/>
          <p:cNvSpPr/>
          <p:nvPr/>
        </p:nvSpPr>
        <p:spPr>
          <a:xfrm>
            <a:off x="1187624" y="4738224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566" y="2523381"/>
            <a:ext cx="51054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760" y="3356992"/>
            <a:ext cx="65913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8978" y="4569957"/>
            <a:ext cx="43719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44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Potential Energy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21" y="1412776"/>
            <a:ext cx="5255332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020" y="2564904"/>
            <a:ext cx="2465962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847" y="2132856"/>
            <a:ext cx="2454793" cy="357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2208" y="1641516"/>
            <a:ext cx="1588096" cy="324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813" y="5543778"/>
            <a:ext cx="3341302" cy="50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向右箭號 9"/>
          <p:cNvSpPr/>
          <p:nvPr/>
        </p:nvSpPr>
        <p:spPr>
          <a:xfrm>
            <a:off x="4427984" y="5653098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6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8.1 Traffic at Equilibrium</a:t>
            </a:r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Traveling Time </a:t>
            </a:r>
            <a:r>
              <a:rPr lang="en-US" altLang="zh-TW" dirty="0" smtClean="0"/>
              <a:t>Equilibrium and Social Optimality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Energy (Z) denotes the total potential energy of all edges when drivers follow the traffic pattern Z</a:t>
            </a:r>
          </a:p>
          <a:p>
            <a:r>
              <a:rPr lang="en-US" altLang="zh-TW" dirty="0" smtClean="0"/>
              <a:t> Social-Cost (Z) denotes the social cost of the traffic pattern (the sum of the travel times experiences by all drivers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872" y="5043310"/>
            <a:ext cx="64865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向右箭號 4"/>
          <p:cNvSpPr/>
          <p:nvPr/>
        </p:nvSpPr>
        <p:spPr>
          <a:xfrm>
            <a:off x="1113037" y="5370781"/>
            <a:ext cx="304800" cy="288032"/>
          </a:xfrm>
          <a:prstGeom prst="rightArrow">
            <a:avLst>
              <a:gd name="adj1" fmla="val 6322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52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 setting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transportation network is represented by a directed graph</a:t>
            </a:r>
          </a:p>
          <a:p>
            <a:r>
              <a:rPr lang="en-US" altLang="zh-TW" dirty="0" smtClean="0"/>
              <a:t>Edges – highways</a:t>
            </a:r>
          </a:p>
          <a:p>
            <a:r>
              <a:rPr lang="en-US" altLang="zh-TW" dirty="0" smtClean="0"/>
              <a:t>Nodes - where you can get on or off a particular highway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Assuming that everyone wants to drive from A to B</a:t>
            </a:r>
          </a:p>
          <a:p>
            <a:pPr lvl="1"/>
            <a:r>
              <a:rPr lang="en-US" altLang="zh-TW" dirty="0" smtClean="0"/>
              <a:t>Two particular nodes of transportation network </a:t>
            </a:r>
          </a:p>
          <a:p>
            <a:r>
              <a:rPr lang="en-US" altLang="zh-TW" dirty="0" smtClean="0"/>
              <a:t>Each edge has a designated travel time</a:t>
            </a:r>
          </a:p>
          <a:p>
            <a:pPr lvl="1"/>
            <a:r>
              <a:rPr lang="en-US" altLang="zh-TW" dirty="0" smtClean="0"/>
              <a:t>depends on the amount of traffic</a:t>
            </a:r>
            <a:endParaRPr lang="zh-TW" altLang="en-US" dirty="0" smtClean="0"/>
          </a:p>
          <a:p>
            <a:r>
              <a:rPr lang="en-US" altLang="zh-TW" dirty="0" smtClean="0"/>
              <a:t>Imaging that A is an exit in the suburbs, B is an exit downtown, and we’re looking at a large collection of morning commuters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Highway network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/>
              <a:t>A-D and C-B edges are insensitive to congestion</a:t>
            </a:r>
          </a:p>
          <a:p>
            <a:r>
              <a:rPr lang="en-US" altLang="zh-TW" sz="2400" dirty="0"/>
              <a:t>A-C and D-B edges are highly sensitive to congestion</a:t>
            </a:r>
          </a:p>
          <a:p>
            <a:r>
              <a:rPr lang="en-US" altLang="zh-TW" sz="2400" dirty="0" smtClean="0"/>
              <a:t>Each </a:t>
            </a:r>
            <a:r>
              <a:rPr lang="en-US" altLang="zh-TW" sz="2400" dirty="0"/>
              <a:t>edge labeled by its travel time (in minutes) when there are x cars using it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573016"/>
            <a:ext cx="474773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5361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Traffic Game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Players: drivers</a:t>
            </a:r>
          </a:p>
          <a:p>
            <a:r>
              <a:rPr lang="en-US" altLang="zh-TW" dirty="0" smtClean="0"/>
              <a:t>Strategies: possible routes from A to B</a:t>
            </a:r>
          </a:p>
          <a:p>
            <a:pPr lvl="1"/>
            <a:r>
              <a:rPr lang="en-US" altLang="zh-TW" dirty="0" smtClean="0"/>
              <a:t>Two strategies in example: A-&gt;C-&gt;B and A-&gt;D-&gt;B</a:t>
            </a:r>
          </a:p>
          <a:p>
            <a:pPr lvl="2"/>
            <a:r>
              <a:rPr lang="en-US" altLang="zh-TW" dirty="0" smtClean="0"/>
              <a:t>larger networks contain many strategies for players</a:t>
            </a:r>
          </a:p>
          <a:p>
            <a:r>
              <a:rPr lang="en-US" altLang="zh-TW" dirty="0" smtClean="0"/>
              <a:t>Payoff: the negative of driver’s travel time </a:t>
            </a:r>
          </a:p>
          <a:p>
            <a:pPr lvl="1"/>
            <a:r>
              <a:rPr lang="en-US" altLang="zh-TW" dirty="0" smtClean="0"/>
              <a:t>Large travel times are bad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Equilibrium traffic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this traffic game, there is generally not a dominant strategy</a:t>
            </a:r>
          </a:p>
          <a:p>
            <a:pPr lvl="1"/>
            <a:r>
              <a:rPr lang="en-US" altLang="zh-TW" dirty="0" smtClean="0"/>
              <a:t>Either route has the potential to be the best choice for a player if all the other players are using the other route</a:t>
            </a:r>
          </a:p>
          <a:p>
            <a:r>
              <a:rPr lang="en-US" altLang="zh-TW" dirty="0" smtClean="0"/>
              <a:t>The Nash equilibrium of the traffic game</a:t>
            </a:r>
          </a:p>
          <a:p>
            <a:pPr lvl="1"/>
            <a:r>
              <a:rPr lang="en-US" altLang="zh-TW" dirty="0" smtClean="0"/>
              <a:t>drivers balance themselves evenly between the two routes; 2000 on each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Why does equal balance yield a Nash equilibrium?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just observe that with an even balance between the two routes, no driver has an incentive to switch over to the other route.</a:t>
            </a:r>
          </a:p>
          <a:p>
            <a:pPr lvl="1"/>
            <a:r>
              <a:rPr lang="en-US" altLang="zh-TW" dirty="0" smtClean="0"/>
              <a:t>Incentive: the shorter travel time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2203</TotalTime>
  <Words>1240</Words>
  <Application>Microsoft Office PowerPoint</Application>
  <PresentationFormat>如螢幕大小 (4:3)</PresentationFormat>
  <Paragraphs>146</Paragraphs>
  <Slides>30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Office 佈景主題</vt:lpstr>
      <vt:lpstr>Modeling Network Traffic using Game Theory</vt:lpstr>
      <vt:lpstr>Abstract</vt:lpstr>
      <vt:lpstr>8.1 Traffic at Equilibrium</vt:lpstr>
      <vt:lpstr>Basic setting</vt:lpstr>
      <vt:lpstr>Example</vt:lpstr>
      <vt:lpstr>Highway network</vt:lpstr>
      <vt:lpstr>Traffic Game </vt:lpstr>
      <vt:lpstr>Equilibrium traffic</vt:lpstr>
      <vt:lpstr>Why does equal balance yield a Nash equilibrium?</vt:lpstr>
      <vt:lpstr>Why do all Nash equilibria have equal balance?</vt:lpstr>
      <vt:lpstr>Highway network</vt:lpstr>
      <vt:lpstr>8.2    Braess’s Paradox</vt:lpstr>
      <vt:lpstr>Original highway network </vt:lpstr>
      <vt:lpstr>Change of network: add a new route </vt:lpstr>
      <vt:lpstr>New highway network</vt:lpstr>
      <vt:lpstr>New equilibrium </vt:lpstr>
      <vt:lpstr>Braess’s Paradox Phenomenon</vt:lpstr>
      <vt:lpstr>Some reflections on Braess’s Paradox</vt:lpstr>
      <vt:lpstr>Some reflections on Braess’s Paradox</vt:lpstr>
      <vt:lpstr>Some reflections on Braess’s Paradox</vt:lpstr>
      <vt:lpstr>8.3 Advanced Material: The Social Cost of Traffic at Equilibrium</vt:lpstr>
      <vt:lpstr>General definitions</vt:lpstr>
      <vt:lpstr>Travel time annotation</vt:lpstr>
      <vt:lpstr>Social cost</vt:lpstr>
      <vt:lpstr>Traffic pattern</vt:lpstr>
      <vt:lpstr>Traffic Pattern at Equilibrium</vt:lpstr>
      <vt:lpstr>Progress of best-response dynamics and Change of potential energy</vt:lpstr>
      <vt:lpstr>PowerPoint 簡報</vt:lpstr>
      <vt:lpstr>Potential Energy</vt:lpstr>
      <vt:lpstr>Traveling Time Equilibrium and Social Optimality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Network Traffic using Game Theory</dc:title>
  <dc:creator>ChengYang</dc:creator>
  <cp:lastModifiedBy>yml</cp:lastModifiedBy>
  <cp:revision>114</cp:revision>
  <dcterms:created xsi:type="dcterms:W3CDTF">2011-06-20T04:25:15Z</dcterms:created>
  <dcterms:modified xsi:type="dcterms:W3CDTF">2017-02-21T04:38:03Z</dcterms:modified>
</cp:coreProperties>
</file>